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Merriweather-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19" Type="http://schemas.openxmlformats.org/officeDocument/2006/relationships/font" Target="fonts/Merriweather-bold.fntdata"/><Relationship Id="rId6" Type="http://schemas.openxmlformats.org/officeDocument/2006/relationships/slide" Target="slides/slide2.xml"/><Relationship Id="rId18" Type="http://schemas.openxmlformats.org/officeDocument/2006/relationships/font" Target="fonts/Merriweather-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23.png"/><Relationship Id="rId7"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21.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5182800" cy="21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Facebook:</a:t>
            </a:r>
            <a:endParaRPr/>
          </a:p>
          <a:p>
            <a:pPr indent="0" lvl="0" marL="0" rtl="0" algn="ctr">
              <a:spcBef>
                <a:spcPts val="0"/>
              </a:spcBef>
              <a:spcAft>
                <a:spcPts val="0"/>
              </a:spcAft>
              <a:buNone/>
            </a:pPr>
            <a:r>
              <a:rPr lang="en"/>
              <a:t>Private</a:t>
            </a:r>
            <a:endParaRPr/>
          </a:p>
          <a:p>
            <a:pPr indent="0" lvl="0" marL="0" algn="ctr">
              <a:spcBef>
                <a:spcPts val="0"/>
              </a:spcBef>
              <a:spcAft>
                <a:spcPts val="0"/>
              </a:spcAft>
              <a:buNone/>
            </a:pPr>
            <a:r>
              <a:rPr lang="en"/>
              <a:t>Personal Information</a:t>
            </a:r>
            <a:endParaRPr/>
          </a:p>
        </p:txBody>
      </p:sp>
      <p:sp>
        <p:nvSpPr>
          <p:cNvPr id="65" name="Shape 65"/>
          <p:cNvSpPr txBox="1"/>
          <p:nvPr>
            <p:ph idx="1" type="subTitle"/>
          </p:nvPr>
        </p:nvSpPr>
        <p:spPr>
          <a:xfrm>
            <a:off x="3611675" y="3853660"/>
            <a:ext cx="4242600" cy="7383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rPr>
              <a:t>By Aliza, Leya, Salma and Yashna</a:t>
            </a:r>
            <a:endParaRPr>
              <a:solidFill>
                <a:srgbClr val="FFFFFF"/>
              </a:solidFill>
            </a:endParaRPr>
          </a:p>
        </p:txBody>
      </p:sp>
      <p:pic>
        <p:nvPicPr>
          <p:cNvPr id="66" name="Shape 66"/>
          <p:cNvPicPr preferRelativeResize="0"/>
          <p:nvPr/>
        </p:nvPicPr>
        <p:blipFill>
          <a:blip r:embed="rId3">
            <a:alphaModFix/>
          </a:blip>
          <a:stretch>
            <a:fillRect/>
          </a:stretch>
        </p:blipFill>
        <p:spPr>
          <a:xfrm>
            <a:off x="5340675" y="147400"/>
            <a:ext cx="2185850" cy="2185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Access To Camera and Microphone</a:t>
            </a:r>
            <a:endParaRPr/>
          </a:p>
        </p:txBody>
      </p:sp>
      <p:sp>
        <p:nvSpPr>
          <p:cNvPr id="72" name="Shape 72"/>
          <p:cNvSpPr txBox="1"/>
          <p:nvPr>
            <p:ph idx="1" type="body"/>
          </p:nvPr>
        </p:nvSpPr>
        <p:spPr>
          <a:xfrm>
            <a:off x="4651850" y="500925"/>
            <a:ext cx="4166400" cy="2045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Facebook asks for it to have access to your camera and microphone. Access has to be granted in order to post a personal picture or video. After you grant Facebook access to your camera and microphone, your camera roll is in their system as well as your voice recordings. They can also use the microphone to hear your normal conversations to help determine what advertisements they should send to you.</a:t>
            </a:r>
            <a:endParaRPr/>
          </a:p>
        </p:txBody>
      </p:sp>
      <p:pic>
        <p:nvPicPr>
          <p:cNvPr id="73" name="Shape 73"/>
          <p:cNvPicPr preferRelativeResize="0"/>
          <p:nvPr/>
        </p:nvPicPr>
        <p:blipFill>
          <a:blip r:embed="rId3">
            <a:alphaModFix/>
          </a:blip>
          <a:stretch>
            <a:fillRect/>
          </a:stretch>
        </p:blipFill>
        <p:spPr>
          <a:xfrm>
            <a:off x="311725" y="1690975"/>
            <a:ext cx="1545774" cy="1545774"/>
          </a:xfrm>
          <a:prstGeom prst="rect">
            <a:avLst/>
          </a:prstGeom>
          <a:noFill/>
          <a:ln>
            <a:noFill/>
          </a:ln>
        </p:spPr>
      </p:pic>
      <p:pic>
        <p:nvPicPr>
          <p:cNvPr id="74" name="Shape 74"/>
          <p:cNvPicPr preferRelativeResize="0"/>
          <p:nvPr/>
        </p:nvPicPr>
        <p:blipFill>
          <a:blip r:embed="rId4">
            <a:alphaModFix/>
          </a:blip>
          <a:stretch>
            <a:fillRect/>
          </a:stretch>
        </p:blipFill>
        <p:spPr>
          <a:xfrm>
            <a:off x="2106250" y="1861388"/>
            <a:ext cx="1377676" cy="1377676"/>
          </a:xfrm>
          <a:prstGeom prst="rect">
            <a:avLst/>
          </a:prstGeom>
          <a:noFill/>
          <a:ln>
            <a:noFill/>
          </a:ln>
        </p:spPr>
      </p:pic>
      <p:pic>
        <p:nvPicPr>
          <p:cNvPr id="75" name="Shape 75"/>
          <p:cNvPicPr preferRelativeResize="0"/>
          <p:nvPr/>
        </p:nvPicPr>
        <p:blipFill>
          <a:blip r:embed="rId5">
            <a:alphaModFix/>
          </a:blip>
          <a:stretch>
            <a:fillRect/>
          </a:stretch>
        </p:blipFill>
        <p:spPr>
          <a:xfrm rot="-561032">
            <a:off x="4532579" y="2470914"/>
            <a:ext cx="1201021" cy="1201000"/>
          </a:xfrm>
          <a:prstGeom prst="rect">
            <a:avLst/>
          </a:prstGeom>
          <a:noFill/>
          <a:ln>
            <a:noFill/>
          </a:ln>
        </p:spPr>
      </p:pic>
      <p:pic>
        <p:nvPicPr>
          <p:cNvPr id="76" name="Shape 76"/>
          <p:cNvPicPr preferRelativeResize="0"/>
          <p:nvPr/>
        </p:nvPicPr>
        <p:blipFill>
          <a:blip r:embed="rId6">
            <a:alphaModFix/>
          </a:blip>
          <a:stretch>
            <a:fillRect/>
          </a:stretch>
        </p:blipFill>
        <p:spPr>
          <a:xfrm rot="870411">
            <a:off x="4388119" y="3455326"/>
            <a:ext cx="937708" cy="937727"/>
          </a:xfrm>
          <a:prstGeom prst="rect">
            <a:avLst/>
          </a:prstGeom>
          <a:noFill/>
          <a:ln>
            <a:noFill/>
          </a:ln>
        </p:spPr>
      </p:pic>
      <p:pic>
        <p:nvPicPr>
          <p:cNvPr id="77" name="Shape 77"/>
          <p:cNvPicPr preferRelativeResize="0"/>
          <p:nvPr/>
        </p:nvPicPr>
        <p:blipFill>
          <a:blip r:embed="rId7">
            <a:alphaModFix/>
          </a:blip>
          <a:stretch>
            <a:fillRect/>
          </a:stretch>
        </p:blipFill>
        <p:spPr>
          <a:xfrm>
            <a:off x="6731640" y="3168687"/>
            <a:ext cx="2140010" cy="1142725"/>
          </a:xfrm>
          <a:prstGeom prst="rect">
            <a:avLst/>
          </a:prstGeom>
          <a:noFill/>
          <a:ln>
            <a:noFill/>
          </a:ln>
        </p:spPr>
      </p:pic>
      <p:cxnSp>
        <p:nvCxnSpPr>
          <p:cNvPr id="78" name="Shape 78"/>
          <p:cNvCxnSpPr/>
          <p:nvPr/>
        </p:nvCxnSpPr>
        <p:spPr>
          <a:xfrm flipH="1" rot="10800000">
            <a:off x="5680025" y="3718725"/>
            <a:ext cx="1051500" cy="12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Access to Location</a:t>
            </a:r>
            <a:endParaRPr/>
          </a:p>
        </p:txBody>
      </p:sp>
      <p:sp>
        <p:nvSpPr>
          <p:cNvPr id="84" name="Shape 84"/>
          <p:cNvSpPr txBox="1"/>
          <p:nvPr>
            <p:ph idx="1" type="body"/>
          </p:nvPr>
        </p:nvSpPr>
        <p:spPr>
          <a:xfrm>
            <a:off x="4544525" y="400775"/>
            <a:ext cx="4166400" cy="1559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500"/>
              <a:t>Facebook asks for </a:t>
            </a:r>
            <a:r>
              <a:rPr lang="en" sz="1500"/>
              <a:t>permission</a:t>
            </a:r>
            <a:r>
              <a:rPr lang="en" sz="1500"/>
              <a:t> to see your location so they can track where you are. They can also take the locations you have been to and send advertisements </a:t>
            </a:r>
            <a:r>
              <a:rPr lang="en" sz="1500"/>
              <a:t>and misinformation </a:t>
            </a:r>
            <a:r>
              <a:rPr lang="en" sz="1500"/>
              <a:t>about the locations.</a:t>
            </a:r>
            <a:endParaRPr sz="1500"/>
          </a:p>
        </p:txBody>
      </p:sp>
      <p:pic>
        <p:nvPicPr>
          <p:cNvPr id="85" name="Shape 85"/>
          <p:cNvPicPr preferRelativeResize="0"/>
          <p:nvPr/>
        </p:nvPicPr>
        <p:blipFill rotWithShape="1">
          <a:blip r:embed="rId3">
            <a:alphaModFix/>
          </a:blip>
          <a:srcRect b="0" l="0" r="0" t="0"/>
          <a:stretch/>
        </p:blipFill>
        <p:spPr>
          <a:xfrm>
            <a:off x="354300" y="1186500"/>
            <a:ext cx="2106850" cy="2334375"/>
          </a:xfrm>
          <a:prstGeom prst="rect">
            <a:avLst/>
          </a:prstGeom>
          <a:noFill/>
          <a:ln>
            <a:noFill/>
          </a:ln>
        </p:spPr>
      </p:pic>
      <p:pic>
        <p:nvPicPr>
          <p:cNvPr id="86" name="Shape 86"/>
          <p:cNvPicPr preferRelativeResize="0"/>
          <p:nvPr/>
        </p:nvPicPr>
        <p:blipFill>
          <a:blip r:embed="rId4">
            <a:alphaModFix/>
          </a:blip>
          <a:stretch>
            <a:fillRect/>
          </a:stretch>
        </p:blipFill>
        <p:spPr>
          <a:xfrm>
            <a:off x="4721450" y="2237250"/>
            <a:ext cx="1629441" cy="1087074"/>
          </a:xfrm>
          <a:prstGeom prst="rect">
            <a:avLst/>
          </a:prstGeom>
          <a:noFill/>
          <a:ln>
            <a:noFill/>
          </a:ln>
        </p:spPr>
      </p:pic>
      <p:pic>
        <p:nvPicPr>
          <p:cNvPr id="87" name="Shape 87"/>
          <p:cNvPicPr preferRelativeResize="0"/>
          <p:nvPr/>
        </p:nvPicPr>
        <p:blipFill>
          <a:blip r:embed="rId5">
            <a:alphaModFix/>
          </a:blip>
          <a:stretch>
            <a:fillRect/>
          </a:stretch>
        </p:blipFill>
        <p:spPr>
          <a:xfrm>
            <a:off x="4831850" y="3734225"/>
            <a:ext cx="2019575" cy="1347050"/>
          </a:xfrm>
          <a:prstGeom prst="rect">
            <a:avLst/>
          </a:prstGeom>
          <a:noFill/>
          <a:ln>
            <a:noFill/>
          </a:ln>
        </p:spPr>
      </p:pic>
      <p:pic>
        <p:nvPicPr>
          <p:cNvPr id="88" name="Shape 88"/>
          <p:cNvPicPr preferRelativeResize="0"/>
          <p:nvPr/>
        </p:nvPicPr>
        <p:blipFill>
          <a:blip r:embed="rId6">
            <a:alphaModFix/>
          </a:blip>
          <a:stretch>
            <a:fillRect/>
          </a:stretch>
        </p:blipFill>
        <p:spPr>
          <a:xfrm>
            <a:off x="7162682" y="2282025"/>
            <a:ext cx="1773600" cy="1378450"/>
          </a:xfrm>
          <a:prstGeom prst="rect">
            <a:avLst/>
          </a:prstGeom>
          <a:noFill/>
          <a:ln>
            <a:noFill/>
          </a:ln>
        </p:spPr>
      </p:pic>
      <p:cxnSp>
        <p:nvCxnSpPr>
          <p:cNvPr id="89" name="Shape 89"/>
          <p:cNvCxnSpPr>
            <a:stCxn id="86" idx="2"/>
            <a:endCxn id="87" idx="0"/>
          </p:cNvCxnSpPr>
          <p:nvPr/>
        </p:nvCxnSpPr>
        <p:spPr>
          <a:xfrm>
            <a:off x="5536170" y="3324325"/>
            <a:ext cx="305400" cy="409800"/>
          </a:xfrm>
          <a:prstGeom prst="straightConnector1">
            <a:avLst/>
          </a:prstGeom>
          <a:noFill/>
          <a:ln cap="flat" cmpd="sng" w="19050">
            <a:solidFill>
              <a:srgbClr val="000000"/>
            </a:solidFill>
            <a:prstDash val="solid"/>
            <a:round/>
            <a:headEnd len="med" w="med" type="none"/>
            <a:tailEnd len="med" w="med" type="triangle"/>
          </a:ln>
        </p:spPr>
      </p:cxnSp>
      <p:cxnSp>
        <p:nvCxnSpPr>
          <p:cNvPr id="90" name="Shape 90"/>
          <p:cNvCxnSpPr>
            <a:stCxn id="86" idx="3"/>
            <a:endCxn id="88" idx="1"/>
          </p:cNvCxnSpPr>
          <p:nvPr/>
        </p:nvCxnSpPr>
        <p:spPr>
          <a:xfrm>
            <a:off x="6350891" y="2780787"/>
            <a:ext cx="811800" cy="1905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Access to Messages/Phone</a:t>
            </a:r>
            <a:endParaRPr/>
          </a:p>
        </p:txBody>
      </p:sp>
      <p:sp>
        <p:nvSpPr>
          <p:cNvPr id="96" name="Shape 9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Facebook requests access to messages and phone number so that they can message and call you for updates. Facebook processes this information and puts it in their system. They then have access to your conversations with others as well as your number, which aren’t private anymore.</a:t>
            </a:r>
            <a:endParaRPr/>
          </a:p>
          <a:p>
            <a:pPr indent="0" lvl="0" marL="0">
              <a:spcBef>
                <a:spcPts val="1600"/>
              </a:spcBef>
              <a:spcAft>
                <a:spcPts val="1600"/>
              </a:spcAft>
              <a:buNone/>
            </a:pPr>
            <a:r>
              <a:t/>
            </a:r>
            <a:endParaRPr/>
          </a:p>
        </p:txBody>
      </p:sp>
      <p:pic>
        <p:nvPicPr>
          <p:cNvPr id="97" name="Shape 97"/>
          <p:cNvPicPr preferRelativeResize="0"/>
          <p:nvPr/>
        </p:nvPicPr>
        <p:blipFill>
          <a:blip r:embed="rId3">
            <a:alphaModFix/>
          </a:blip>
          <a:stretch>
            <a:fillRect/>
          </a:stretch>
        </p:blipFill>
        <p:spPr>
          <a:xfrm>
            <a:off x="187725" y="1879275"/>
            <a:ext cx="1828876" cy="1828876"/>
          </a:xfrm>
          <a:prstGeom prst="rect">
            <a:avLst/>
          </a:prstGeom>
          <a:noFill/>
          <a:ln>
            <a:noFill/>
          </a:ln>
        </p:spPr>
      </p:pic>
      <p:pic>
        <p:nvPicPr>
          <p:cNvPr id="98" name="Shape 98"/>
          <p:cNvPicPr preferRelativeResize="0"/>
          <p:nvPr/>
        </p:nvPicPr>
        <p:blipFill>
          <a:blip r:embed="rId4">
            <a:alphaModFix/>
          </a:blip>
          <a:stretch>
            <a:fillRect/>
          </a:stretch>
        </p:blipFill>
        <p:spPr>
          <a:xfrm>
            <a:off x="2373796" y="2083875"/>
            <a:ext cx="1256000" cy="1256000"/>
          </a:xfrm>
          <a:prstGeom prst="rect">
            <a:avLst/>
          </a:prstGeom>
          <a:noFill/>
          <a:ln>
            <a:noFill/>
          </a:ln>
        </p:spPr>
      </p:pic>
      <p:pic>
        <p:nvPicPr>
          <p:cNvPr id="99" name="Shape 99"/>
          <p:cNvPicPr preferRelativeResize="0"/>
          <p:nvPr/>
        </p:nvPicPr>
        <p:blipFill>
          <a:blip r:embed="rId5">
            <a:alphaModFix/>
          </a:blip>
          <a:stretch>
            <a:fillRect/>
          </a:stretch>
        </p:blipFill>
        <p:spPr>
          <a:xfrm>
            <a:off x="4686775" y="2083875"/>
            <a:ext cx="4233875" cy="2681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Access to </a:t>
            </a:r>
            <a:r>
              <a:rPr lang="en"/>
              <a:t>Calendar</a:t>
            </a:r>
            <a:endParaRPr/>
          </a:p>
        </p:txBody>
      </p:sp>
      <p:sp>
        <p:nvSpPr>
          <p:cNvPr id="105" name="Shape 105"/>
          <p:cNvSpPr txBox="1"/>
          <p:nvPr>
            <p:ph idx="1" type="body"/>
          </p:nvPr>
        </p:nvSpPr>
        <p:spPr>
          <a:xfrm>
            <a:off x="4644675" y="500925"/>
            <a:ext cx="4166400" cy="1566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Facebook request access to your </a:t>
            </a:r>
            <a:r>
              <a:rPr lang="en"/>
              <a:t>calendar</a:t>
            </a:r>
            <a:r>
              <a:rPr lang="en"/>
              <a:t> so they can transfer any facebook events onto your personal calendar. They also request access to place all the events on your personal calendar onto your facebook calendar. </a:t>
            </a:r>
            <a:endParaRPr/>
          </a:p>
        </p:txBody>
      </p:sp>
      <p:pic>
        <p:nvPicPr>
          <p:cNvPr id="106" name="Shape 106"/>
          <p:cNvPicPr preferRelativeResize="0"/>
          <p:nvPr/>
        </p:nvPicPr>
        <p:blipFill rotWithShape="1">
          <a:blip r:embed="rId3">
            <a:alphaModFix/>
          </a:blip>
          <a:srcRect b="0" l="0" r="0" t="0"/>
          <a:stretch/>
        </p:blipFill>
        <p:spPr>
          <a:xfrm>
            <a:off x="470200" y="1235850"/>
            <a:ext cx="2154525" cy="2154525"/>
          </a:xfrm>
          <a:prstGeom prst="rect">
            <a:avLst/>
          </a:prstGeom>
          <a:noFill/>
          <a:ln>
            <a:noFill/>
          </a:ln>
        </p:spPr>
      </p:pic>
      <p:pic>
        <p:nvPicPr>
          <p:cNvPr id="107" name="Shape 107"/>
          <p:cNvPicPr preferRelativeResize="0"/>
          <p:nvPr/>
        </p:nvPicPr>
        <p:blipFill rotWithShape="1">
          <a:blip r:embed="rId4">
            <a:alphaModFix/>
          </a:blip>
          <a:srcRect b="5115" l="920" r="2237" t="4337"/>
          <a:stretch/>
        </p:blipFill>
        <p:spPr>
          <a:xfrm>
            <a:off x="6032725" y="3514650"/>
            <a:ext cx="2889491" cy="1542451"/>
          </a:xfrm>
          <a:prstGeom prst="rect">
            <a:avLst/>
          </a:prstGeom>
          <a:noFill/>
          <a:ln>
            <a:noFill/>
          </a:ln>
        </p:spPr>
      </p:pic>
      <p:pic>
        <p:nvPicPr>
          <p:cNvPr id="108" name="Shape 108"/>
          <p:cNvPicPr preferRelativeResize="0"/>
          <p:nvPr/>
        </p:nvPicPr>
        <p:blipFill>
          <a:blip r:embed="rId5">
            <a:alphaModFix/>
          </a:blip>
          <a:stretch>
            <a:fillRect/>
          </a:stretch>
        </p:blipFill>
        <p:spPr>
          <a:xfrm>
            <a:off x="4408599" y="1762575"/>
            <a:ext cx="2219800" cy="1752076"/>
          </a:xfrm>
          <a:prstGeom prst="rect">
            <a:avLst/>
          </a:prstGeom>
          <a:noFill/>
          <a:ln>
            <a:noFill/>
          </a:ln>
        </p:spPr>
      </p:pic>
      <p:cxnSp>
        <p:nvCxnSpPr>
          <p:cNvPr id="109" name="Shape 109"/>
          <p:cNvCxnSpPr>
            <a:endCxn id="107" idx="0"/>
          </p:cNvCxnSpPr>
          <p:nvPr/>
        </p:nvCxnSpPr>
        <p:spPr>
          <a:xfrm>
            <a:off x="6645871" y="2661150"/>
            <a:ext cx="831600" cy="853500"/>
          </a:xfrm>
          <a:prstGeom prst="straightConnector1">
            <a:avLst/>
          </a:prstGeom>
          <a:noFill/>
          <a:ln cap="flat" cmpd="sng" w="38100">
            <a:solidFill>
              <a:srgbClr val="000000"/>
            </a:solidFill>
            <a:prstDash val="solid"/>
            <a:round/>
            <a:headEnd len="med" w="med" type="none"/>
            <a:tailEnd len="med" w="med" type="triangle"/>
          </a:ln>
        </p:spPr>
      </p:cxnSp>
      <p:sp>
        <p:nvSpPr>
          <p:cNvPr id="110" name="Shape 110"/>
          <p:cNvSpPr txBox="1"/>
          <p:nvPr/>
        </p:nvSpPr>
        <p:spPr>
          <a:xfrm>
            <a:off x="5665725" y="3297825"/>
            <a:ext cx="1573800" cy="4005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t>Transferring</a:t>
            </a:r>
            <a:r>
              <a:rPr lang="en"/>
              <a:t> Data</a:t>
            </a:r>
            <a:endParaRPr/>
          </a:p>
        </p:txBody>
      </p:sp>
      <p:cxnSp>
        <p:nvCxnSpPr>
          <p:cNvPr id="111" name="Shape 111"/>
          <p:cNvCxnSpPr/>
          <p:nvPr/>
        </p:nvCxnSpPr>
        <p:spPr>
          <a:xfrm rot="10800000">
            <a:off x="5537948" y="3514651"/>
            <a:ext cx="533400" cy="77040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Access to Contacts</a:t>
            </a:r>
            <a:endParaRPr/>
          </a:p>
        </p:txBody>
      </p:sp>
      <p:sp>
        <p:nvSpPr>
          <p:cNvPr id="117" name="Shape 117"/>
          <p:cNvSpPr txBox="1"/>
          <p:nvPr>
            <p:ph idx="1" type="body"/>
          </p:nvPr>
        </p:nvSpPr>
        <p:spPr>
          <a:xfrm>
            <a:off x="4644675" y="500925"/>
            <a:ext cx="4166400" cy="1516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Facebook will ask you to connect your account with your list of contacts on your phone to see if any of your contacts have Facebook and you can become friends with them quicker. They will process this information and know who you know and who you’re friends with. </a:t>
            </a:r>
            <a:endParaRPr/>
          </a:p>
        </p:txBody>
      </p:sp>
      <p:pic>
        <p:nvPicPr>
          <p:cNvPr id="118" name="Shape 118"/>
          <p:cNvPicPr preferRelativeResize="0"/>
          <p:nvPr/>
        </p:nvPicPr>
        <p:blipFill>
          <a:blip r:embed="rId3">
            <a:alphaModFix/>
          </a:blip>
          <a:stretch>
            <a:fillRect/>
          </a:stretch>
        </p:blipFill>
        <p:spPr>
          <a:xfrm>
            <a:off x="765050" y="1255475"/>
            <a:ext cx="2287300" cy="2287300"/>
          </a:xfrm>
          <a:prstGeom prst="rect">
            <a:avLst/>
          </a:prstGeom>
          <a:noFill/>
          <a:ln>
            <a:noFill/>
          </a:ln>
        </p:spPr>
      </p:pic>
      <p:pic>
        <p:nvPicPr>
          <p:cNvPr id="119" name="Shape 119"/>
          <p:cNvPicPr preferRelativeResize="0"/>
          <p:nvPr/>
        </p:nvPicPr>
        <p:blipFill>
          <a:blip r:embed="rId4">
            <a:alphaModFix/>
          </a:blip>
          <a:stretch>
            <a:fillRect/>
          </a:stretch>
        </p:blipFill>
        <p:spPr>
          <a:xfrm>
            <a:off x="4807300" y="2017425"/>
            <a:ext cx="3726777" cy="282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the Data is Collected</a:t>
            </a:r>
            <a:endParaRPr/>
          </a:p>
        </p:txBody>
      </p:sp>
      <p:sp>
        <p:nvSpPr>
          <p:cNvPr id="125" name="Shape 125"/>
          <p:cNvSpPr txBox="1"/>
          <p:nvPr>
            <p:ph idx="1" type="body"/>
          </p:nvPr>
        </p:nvSpPr>
        <p:spPr>
          <a:xfrm>
            <a:off x="4644675" y="500925"/>
            <a:ext cx="4166400" cy="1137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Facebook collects information by requesting access to other applications on the user’s device. They also collect data by looking profiles of the user and their friends and families. Also a big part of collecting data is through the things you share an </a:t>
            </a:r>
            <a:r>
              <a:rPr lang="en"/>
              <a:t>interest</a:t>
            </a:r>
            <a:r>
              <a:rPr lang="en"/>
              <a:t> to. Also Facebook collects information through access that mainly the persons allows to such as </a:t>
            </a:r>
            <a:r>
              <a:rPr lang="en"/>
              <a:t>questionnaires</a:t>
            </a:r>
            <a:r>
              <a:rPr lang="en"/>
              <a:t> when you begin making your account. </a:t>
            </a:r>
            <a:endParaRPr/>
          </a:p>
        </p:txBody>
      </p:sp>
      <p:pic>
        <p:nvPicPr>
          <p:cNvPr id="126" name="Shape 126"/>
          <p:cNvPicPr preferRelativeResize="0"/>
          <p:nvPr/>
        </p:nvPicPr>
        <p:blipFill>
          <a:blip r:embed="rId3">
            <a:alphaModFix/>
          </a:blip>
          <a:stretch>
            <a:fillRect/>
          </a:stretch>
        </p:blipFill>
        <p:spPr>
          <a:xfrm>
            <a:off x="216550" y="1888575"/>
            <a:ext cx="2193774" cy="1645324"/>
          </a:xfrm>
          <a:prstGeom prst="rect">
            <a:avLst/>
          </a:prstGeom>
          <a:noFill/>
          <a:ln>
            <a:noFill/>
          </a:ln>
        </p:spPr>
      </p:pic>
      <p:pic>
        <p:nvPicPr>
          <p:cNvPr id="127" name="Shape 127"/>
          <p:cNvPicPr preferRelativeResize="0"/>
          <p:nvPr/>
        </p:nvPicPr>
        <p:blipFill>
          <a:blip r:embed="rId4">
            <a:alphaModFix/>
          </a:blip>
          <a:stretch>
            <a:fillRect/>
          </a:stretch>
        </p:blipFill>
        <p:spPr>
          <a:xfrm>
            <a:off x="4571200" y="2491675"/>
            <a:ext cx="3369375" cy="2651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35275" y="5715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the Data Used For</a:t>
            </a:r>
            <a:endParaRPr/>
          </a:p>
        </p:txBody>
      </p:sp>
      <p:sp>
        <p:nvSpPr>
          <p:cNvPr id="133" name="Shape 13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rgbClr val="444444"/>
              </a:buClr>
              <a:buSzPts val="2000"/>
              <a:buChar char="●"/>
            </a:pPr>
            <a:r>
              <a:rPr lang="en">
                <a:solidFill>
                  <a:srgbClr val="444444"/>
                </a:solidFill>
              </a:rPr>
              <a:t>The data that Facebook collects is used for targeted marketing purposes. </a:t>
            </a:r>
            <a:endParaRPr>
              <a:solidFill>
                <a:srgbClr val="444444"/>
              </a:solidFill>
            </a:endParaRPr>
          </a:p>
          <a:p>
            <a:pPr indent="-355600" lvl="0" marL="457200" rtl="0">
              <a:spcBef>
                <a:spcPts val="0"/>
              </a:spcBef>
              <a:spcAft>
                <a:spcPts val="0"/>
              </a:spcAft>
              <a:buClr>
                <a:srgbClr val="444444"/>
              </a:buClr>
              <a:buSzPts val="2000"/>
              <a:buChar char="●"/>
            </a:pPr>
            <a:r>
              <a:rPr lang="en">
                <a:solidFill>
                  <a:srgbClr val="444444"/>
                </a:solidFill>
              </a:rPr>
              <a:t>Facebook would send you advertisements based off of the searches users made or their location.</a:t>
            </a:r>
            <a:endParaRPr>
              <a:solidFill>
                <a:srgbClr val="444444"/>
              </a:solidFill>
            </a:endParaRPr>
          </a:p>
          <a:p>
            <a:pPr indent="-355600" lvl="0" marL="457200" rtl="0">
              <a:spcBef>
                <a:spcPts val="0"/>
              </a:spcBef>
              <a:spcAft>
                <a:spcPts val="0"/>
              </a:spcAft>
              <a:buClr>
                <a:srgbClr val="444444"/>
              </a:buClr>
              <a:buSzPts val="2000"/>
              <a:buChar char="●"/>
            </a:pPr>
            <a:r>
              <a:rPr lang="en">
                <a:solidFill>
                  <a:srgbClr val="444444"/>
                </a:solidFill>
              </a:rPr>
              <a:t>Facebook might take into account where you live to send you targeted regional ads.</a:t>
            </a:r>
            <a:endParaRPr>
              <a:solidFill>
                <a:srgbClr val="444444"/>
              </a:solidFill>
            </a:endParaRPr>
          </a:p>
          <a:p>
            <a:pPr indent="0" lvl="0" marL="0" rtl="0">
              <a:spcBef>
                <a:spcPts val="1600"/>
              </a:spcBef>
              <a:spcAft>
                <a:spcPts val="1600"/>
              </a:spcAft>
              <a:buNone/>
            </a:pPr>
            <a:r>
              <a:t/>
            </a:r>
            <a:endParaRPr>
              <a:solidFill>
                <a:srgbClr val="444444"/>
              </a:solidFill>
            </a:endParaRPr>
          </a:p>
        </p:txBody>
      </p:sp>
      <p:pic>
        <p:nvPicPr>
          <p:cNvPr id="134" name="Shape 134"/>
          <p:cNvPicPr preferRelativeResize="0"/>
          <p:nvPr/>
        </p:nvPicPr>
        <p:blipFill>
          <a:blip r:embed="rId3">
            <a:alphaModFix/>
          </a:blip>
          <a:stretch>
            <a:fillRect/>
          </a:stretch>
        </p:blipFill>
        <p:spPr>
          <a:xfrm>
            <a:off x="508550" y="1725374"/>
            <a:ext cx="2742526" cy="1692775"/>
          </a:xfrm>
          <a:prstGeom prst="rect">
            <a:avLst/>
          </a:prstGeom>
          <a:noFill/>
          <a:ln>
            <a:noFill/>
          </a:ln>
        </p:spPr>
      </p:pic>
      <p:pic>
        <p:nvPicPr>
          <p:cNvPr id="135" name="Shape 135"/>
          <p:cNvPicPr preferRelativeResize="0"/>
          <p:nvPr/>
        </p:nvPicPr>
        <p:blipFill>
          <a:blip r:embed="rId4">
            <a:alphaModFix/>
          </a:blip>
          <a:stretch>
            <a:fillRect/>
          </a:stretch>
        </p:blipFill>
        <p:spPr>
          <a:xfrm>
            <a:off x="5418175" y="2950338"/>
            <a:ext cx="2619375" cy="174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2108325" y="1241163"/>
            <a:ext cx="4655502" cy="260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