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71" r:id="rId3"/>
    <p:sldId id="273" r:id="rId4"/>
    <p:sldId id="257" r:id="rId5"/>
    <p:sldId id="274" r:id="rId6"/>
    <p:sldId id="258" r:id="rId7"/>
    <p:sldId id="275" r:id="rId8"/>
    <p:sldId id="268" r:id="rId9"/>
    <p:sldId id="311" r:id="rId10"/>
    <p:sldId id="309" r:id="rId11"/>
    <p:sldId id="310" r:id="rId12"/>
    <p:sldId id="312" r:id="rId13"/>
    <p:sldId id="263" r:id="rId14"/>
    <p:sldId id="264" r:id="rId15"/>
    <p:sldId id="269" r:id="rId16"/>
    <p:sldId id="265" r:id="rId17"/>
    <p:sldId id="259" r:id="rId18"/>
    <p:sldId id="260" r:id="rId19"/>
    <p:sldId id="261" r:id="rId20"/>
    <p:sldId id="284" r:id="rId21"/>
    <p:sldId id="262" r:id="rId22"/>
    <p:sldId id="276" r:id="rId23"/>
    <p:sldId id="277" r:id="rId24"/>
    <p:sldId id="278" r:id="rId25"/>
    <p:sldId id="280" r:id="rId26"/>
    <p:sldId id="282" r:id="rId27"/>
    <p:sldId id="283" r:id="rId28"/>
    <p:sldId id="285" r:id="rId29"/>
    <p:sldId id="291" r:id="rId30"/>
    <p:sldId id="286" r:id="rId31"/>
    <p:sldId id="287" r:id="rId32"/>
    <p:sldId id="288" r:id="rId33"/>
    <p:sldId id="289" r:id="rId34"/>
    <p:sldId id="290" r:id="rId35"/>
    <p:sldId id="292" r:id="rId36"/>
    <p:sldId id="293" r:id="rId37"/>
    <p:sldId id="294" r:id="rId38"/>
    <p:sldId id="295" r:id="rId39"/>
    <p:sldId id="296" r:id="rId40"/>
    <p:sldId id="298" r:id="rId41"/>
    <p:sldId id="299" r:id="rId42"/>
    <p:sldId id="301" r:id="rId43"/>
    <p:sldId id="302" r:id="rId44"/>
    <p:sldId id="303" r:id="rId45"/>
    <p:sldId id="305" r:id="rId46"/>
    <p:sldId id="304" r:id="rId47"/>
    <p:sldId id="306" r:id="rId48"/>
    <p:sldId id="307" r:id="rId49"/>
    <p:sldId id="308" r:id="rId50"/>
    <p:sldId id="313" r:id="rId51"/>
    <p:sldId id="314" r:id="rId5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86"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102940-42CD-4E8B-B25E-37AC63944B8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3AA8405-FB3B-4770-84E6-5DC99C479CE6}">
      <dgm:prSet/>
      <dgm:spPr/>
      <dgm:t>
        <a:bodyPr/>
        <a:lstStyle/>
        <a:p>
          <a:r>
            <a:rPr lang="tr-TR" dirty="0"/>
            <a:t>Yazılım testi, geliştirilen bir yazılımın </a:t>
          </a:r>
          <a:r>
            <a:rPr lang="tr-TR" b="1" dirty="0"/>
            <a:t>doğru, güvenilir ve beklendiği gibi çalışıp çalışmadığını</a:t>
          </a:r>
          <a:r>
            <a:rPr lang="tr-TR" dirty="0"/>
            <a:t> kontrol etme sürecidir.</a:t>
          </a:r>
          <a:endParaRPr lang="en-US" dirty="0"/>
        </a:p>
      </dgm:t>
    </dgm:pt>
    <dgm:pt modelId="{6B2E0C21-2786-4BAA-BB71-562A257636BA}" type="parTrans" cxnId="{14B31796-D5BC-4E02-9D3B-384932868AF3}">
      <dgm:prSet/>
      <dgm:spPr/>
      <dgm:t>
        <a:bodyPr/>
        <a:lstStyle/>
        <a:p>
          <a:endParaRPr lang="en-US"/>
        </a:p>
      </dgm:t>
    </dgm:pt>
    <dgm:pt modelId="{8EC4EB50-9B53-4129-9161-DB0A951F2D98}" type="sibTrans" cxnId="{14B31796-D5BC-4E02-9D3B-384932868AF3}">
      <dgm:prSet/>
      <dgm:spPr/>
      <dgm:t>
        <a:bodyPr/>
        <a:lstStyle/>
        <a:p>
          <a:endParaRPr lang="en-US"/>
        </a:p>
      </dgm:t>
    </dgm:pt>
    <dgm:pt modelId="{591014AA-8A54-476A-A890-B7F94EDA2E46}">
      <dgm:prSet/>
      <dgm:spPr/>
      <dgm:t>
        <a:bodyPr/>
        <a:lstStyle/>
        <a:p>
          <a:r>
            <a:rPr lang="tr-TR" dirty="0"/>
            <a:t>Amaç; hataları bulmak, riskleri azaltmak ve kaliteyi güvence altına almaktır.</a:t>
          </a:r>
          <a:endParaRPr lang="en-US" dirty="0"/>
        </a:p>
      </dgm:t>
    </dgm:pt>
    <dgm:pt modelId="{7546D261-C056-4A5E-9B9B-840EFEE13648}" type="parTrans" cxnId="{CE410C36-1504-4F15-AA6B-0F03B161BA18}">
      <dgm:prSet/>
      <dgm:spPr/>
      <dgm:t>
        <a:bodyPr/>
        <a:lstStyle/>
        <a:p>
          <a:endParaRPr lang="en-US"/>
        </a:p>
      </dgm:t>
    </dgm:pt>
    <dgm:pt modelId="{956CBF14-2D6F-474D-B07A-AA46739EFC20}" type="sibTrans" cxnId="{CE410C36-1504-4F15-AA6B-0F03B161BA18}">
      <dgm:prSet/>
      <dgm:spPr/>
      <dgm:t>
        <a:bodyPr/>
        <a:lstStyle/>
        <a:p>
          <a:endParaRPr lang="en-US"/>
        </a:p>
      </dgm:t>
    </dgm:pt>
    <dgm:pt modelId="{8DA85D78-818C-48C3-8FEA-8A807525C05B}" type="pres">
      <dgm:prSet presAssocID="{51102940-42CD-4E8B-B25E-37AC63944B85}" presName="root" presStyleCnt="0">
        <dgm:presLayoutVars>
          <dgm:dir/>
          <dgm:resizeHandles val="exact"/>
        </dgm:presLayoutVars>
      </dgm:prSet>
      <dgm:spPr/>
    </dgm:pt>
    <dgm:pt modelId="{DB7CE586-CEC8-4F75-B7EA-9D6AC717E53F}" type="pres">
      <dgm:prSet presAssocID="{B3AA8405-FB3B-4770-84E6-5DC99C479CE6}" presName="compNode" presStyleCnt="0"/>
      <dgm:spPr/>
    </dgm:pt>
    <dgm:pt modelId="{16CBA38B-6E83-45F2-8635-83F306C36B62}" type="pres">
      <dgm:prSet presAssocID="{B3AA8405-FB3B-4770-84E6-5DC99C479C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ay işareti"/>
        </a:ext>
      </dgm:extLst>
    </dgm:pt>
    <dgm:pt modelId="{008F26E6-61FD-44C8-A85D-195857AD8F37}" type="pres">
      <dgm:prSet presAssocID="{B3AA8405-FB3B-4770-84E6-5DC99C479CE6}" presName="spaceRect" presStyleCnt="0"/>
      <dgm:spPr/>
    </dgm:pt>
    <dgm:pt modelId="{F7E94CB6-4500-4165-9738-E566138A6726}" type="pres">
      <dgm:prSet presAssocID="{B3AA8405-FB3B-4770-84E6-5DC99C479CE6}" presName="textRect" presStyleLbl="revTx" presStyleIdx="0" presStyleCnt="2">
        <dgm:presLayoutVars>
          <dgm:chMax val="1"/>
          <dgm:chPref val="1"/>
        </dgm:presLayoutVars>
      </dgm:prSet>
      <dgm:spPr/>
    </dgm:pt>
    <dgm:pt modelId="{E305BBF1-FB4E-40B4-B44F-8DA23160CBF9}" type="pres">
      <dgm:prSet presAssocID="{8EC4EB50-9B53-4129-9161-DB0A951F2D98}" presName="sibTrans" presStyleCnt="0"/>
      <dgm:spPr/>
    </dgm:pt>
    <dgm:pt modelId="{E2F5FF7A-92E4-4E91-AAF8-4B5DC0AC0B5E}" type="pres">
      <dgm:prSet presAssocID="{591014AA-8A54-476A-A890-B7F94EDA2E46}" presName="compNode" presStyleCnt="0"/>
      <dgm:spPr/>
    </dgm:pt>
    <dgm:pt modelId="{19F1F4C8-7847-44D6-8857-F6E43C1E3F87}" type="pres">
      <dgm:prSet presAssocID="{591014AA-8A54-476A-A890-B7F94EDA2E46}"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Hedef ana hat"/>
        </a:ext>
      </dgm:extLst>
    </dgm:pt>
    <dgm:pt modelId="{36A69081-5666-4330-8FC4-7E495723A126}" type="pres">
      <dgm:prSet presAssocID="{591014AA-8A54-476A-A890-B7F94EDA2E46}" presName="spaceRect" presStyleCnt="0"/>
      <dgm:spPr/>
    </dgm:pt>
    <dgm:pt modelId="{A150B8B7-DF2E-45A3-B39D-F4DAA005C918}" type="pres">
      <dgm:prSet presAssocID="{591014AA-8A54-476A-A890-B7F94EDA2E46}" presName="textRect" presStyleLbl="revTx" presStyleIdx="1" presStyleCnt="2">
        <dgm:presLayoutVars>
          <dgm:chMax val="1"/>
          <dgm:chPref val="1"/>
        </dgm:presLayoutVars>
      </dgm:prSet>
      <dgm:spPr/>
    </dgm:pt>
  </dgm:ptLst>
  <dgm:cxnLst>
    <dgm:cxn modelId="{CE410C36-1504-4F15-AA6B-0F03B161BA18}" srcId="{51102940-42CD-4E8B-B25E-37AC63944B85}" destId="{591014AA-8A54-476A-A890-B7F94EDA2E46}" srcOrd="1" destOrd="0" parTransId="{7546D261-C056-4A5E-9B9B-840EFEE13648}" sibTransId="{956CBF14-2D6F-474D-B07A-AA46739EFC20}"/>
    <dgm:cxn modelId="{148E8F76-D762-447D-A78A-67EA4F2AF3B6}" type="presOf" srcId="{51102940-42CD-4E8B-B25E-37AC63944B85}" destId="{8DA85D78-818C-48C3-8FEA-8A807525C05B}" srcOrd="0" destOrd="0" presId="urn:microsoft.com/office/officeart/2018/2/layout/IconLabelList"/>
    <dgm:cxn modelId="{14B31796-D5BC-4E02-9D3B-384932868AF3}" srcId="{51102940-42CD-4E8B-B25E-37AC63944B85}" destId="{B3AA8405-FB3B-4770-84E6-5DC99C479CE6}" srcOrd="0" destOrd="0" parTransId="{6B2E0C21-2786-4BAA-BB71-562A257636BA}" sibTransId="{8EC4EB50-9B53-4129-9161-DB0A951F2D98}"/>
    <dgm:cxn modelId="{43EDD2AF-0DC2-478C-B00E-2B65F817192D}" type="presOf" srcId="{B3AA8405-FB3B-4770-84E6-5DC99C479CE6}" destId="{F7E94CB6-4500-4165-9738-E566138A6726}" srcOrd="0" destOrd="0" presId="urn:microsoft.com/office/officeart/2018/2/layout/IconLabelList"/>
    <dgm:cxn modelId="{C9032BCE-B105-42FF-8450-7ECF86A06AD7}" type="presOf" srcId="{591014AA-8A54-476A-A890-B7F94EDA2E46}" destId="{A150B8B7-DF2E-45A3-B39D-F4DAA005C918}" srcOrd="0" destOrd="0" presId="urn:microsoft.com/office/officeart/2018/2/layout/IconLabelList"/>
    <dgm:cxn modelId="{046D7AF1-123B-4DF2-BA06-B4651F4E7399}" type="presParOf" srcId="{8DA85D78-818C-48C3-8FEA-8A807525C05B}" destId="{DB7CE586-CEC8-4F75-B7EA-9D6AC717E53F}" srcOrd="0" destOrd="0" presId="urn:microsoft.com/office/officeart/2018/2/layout/IconLabelList"/>
    <dgm:cxn modelId="{A56E33DF-6E6F-487C-B61B-9B1CD14E1888}" type="presParOf" srcId="{DB7CE586-CEC8-4F75-B7EA-9D6AC717E53F}" destId="{16CBA38B-6E83-45F2-8635-83F306C36B62}" srcOrd="0" destOrd="0" presId="urn:microsoft.com/office/officeart/2018/2/layout/IconLabelList"/>
    <dgm:cxn modelId="{78A6A541-FC0B-4B2D-846F-9C1263919903}" type="presParOf" srcId="{DB7CE586-CEC8-4F75-B7EA-9D6AC717E53F}" destId="{008F26E6-61FD-44C8-A85D-195857AD8F37}" srcOrd="1" destOrd="0" presId="urn:microsoft.com/office/officeart/2018/2/layout/IconLabelList"/>
    <dgm:cxn modelId="{A219C780-CFE1-4EC9-8B78-E73DB499C3F1}" type="presParOf" srcId="{DB7CE586-CEC8-4F75-B7EA-9D6AC717E53F}" destId="{F7E94CB6-4500-4165-9738-E566138A6726}" srcOrd="2" destOrd="0" presId="urn:microsoft.com/office/officeart/2018/2/layout/IconLabelList"/>
    <dgm:cxn modelId="{A5E3C2C2-18C4-4A03-BC35-FB597123CE60}" type="presParOf" srcId="{8DA85D78-818C-48C3-8FEA-8A807525C05B}" destId="{E305BBF1-FB4E-40B4-B44F-8DA23160CBF9}" srcOrd="1" destOrd="0" presId="urn:microsoft.com/office/officeart/2018/2/layout/IconLabelList"/>
    <dgm:cxn modelId="{0733DA12-4A93-4644-AC96-0F057684A742}" type="presParOf" srcId="{8DA85D78-818C-48C3-8FEA-8A807525C05B}" destId="{E2F5FF7A-92E4-4E91-AAF8-4B5DC0AC0B5E}" srcOrd="2" destOrd="0" presId="urn:microsoft.com/office/officeart/2018/2/layout/IconLabelList"/>
    <dgm:cxn modelId="{2CF06A54-DD97-4672-B603-6908FBC31C01}" type="presParOf" srcId="{E2F5FF7A-92E4-4E91-AAF8-4B5DC0AC0B5E}" destId="{19F1F4C8-7847-44D6-8857-F6E43C1E3F87}" srcOrd="0" destOrd="0" presId="urn:microsoft.com/office/officeart/2018/2/layout/IconLabelList"/>
    <dgm:cxn modelId="{DE342549-C2D3-46FA-BC8E-B41FA06AF7D0}" type="presParOf" srcId="{E2F5FF7A-92E4-4E91-AAF8-4B5DC0AC0B5E}" destId="{36A69081-5666-4330-8FC4-7E495723A126}" srcOrd="1" destOrd="0" presId="urn:microsoft.com/office/officeart/2018/2/layout/IconLabelList"/>
    <dgm:cxn modelId="{FAB59A57-91F5-4304-8634-8752614C4F83}" type="presParOf" srcId="{E2F5FF7A-92E4-4E91-AAF8-4B5DC0AC0B5E}" destId="{A150B8B7-DF2E-45A3-B39D-F4DAA005C91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70C68D-8476-4033-AE5E-B13214A6F5B6}" type="doc">
      <dgm:prSet loTypeId="urn:microsoft.com/office/officeart/2005/8/layout/vList5" loCatId="list" qsTypeId="urn:microsoft.com/office/officeart/2005/8/quickstyle/simple1" qsCatId="simple" csTypeId="urn:microsoft.com/office/officeart/2018/5/colors/Iconchunking_neutralbg_colorful1" csCatId="colorful" phldr="1"/>
      <dgm:spPr/>
      <dgm:t>
        <a:bodyPr/>
        <a:lstStyle/>
        <a:p>
          <a:endParaRPr lang="tr-TR"/>
        </a:p>
      </dgm:t>
    </dgm:pt>
    <dgm:pt modelId="{FC327C77-29FB-4A70-A904-A9BCD632B482}">
      <dgm:prSet phldrT="[Metin]"/>
      <dgm:spPr/>
      <dgm:t>
        <a:bodyPr/>
        <a:lstStyle/>
        <a:p>
          <a:pPr>
            <a:lnSpc>
              <a:spcPct val="100000"/>
            </a:lnSpc>
            <a:defRPr b="1"/>
          </a:pPr>
          <a:r>
            <a:rPr lang="tr-TR" dirty="0"/>
            <a:t>Hata Tespiti ve Önleme</a:t>
          </a:r>
        </a:p>
      </dgm:t>
    </dgm:pt>
    <dgm:pt modelId="{092EA06D-77B5-4BD9-B5DB-6328BC5C7BC1}" type="parTrans" cxnId="{4192DBE5-AEEC-48E8-9E3C-1243931F1EE5}">
      <dgm:prSet/>
      <dgm:spPr/>
      <dgm:t>
        <a:bodyPr/>
        <a:lstStyle/>
        <a:p>
          <a:pPr algn="ctr"/>
          <a:endParaRPr lang="tr-TR"/>
        </a:p>
      </dgm:t>
    </dgm:pt>
    <dgm:pt modelId="{96721409-A10A-44CE-84A4-0326521FD4D1}" type="sibTrans" cxnId="{4192DBE5-AEEC-48E8-9E3C-1243931F1EE5}">
      <dgm:prSet/>
      <dgm:spPr/>
      <dgm:t>
        <a:bodyPr/>
        <a:lstStyle/>
        <a:p>
          <a:pPr algn="ctr"/>
          <a:endParaRPr lang="tr-TR"/>
        </a:p>
      </dgm:t>
    </dgm:pt>
    <dgm:pt modelId="{E30FEF78-7081-443A-B2DD-159514BC44DA}">
      <dgm:prSet phldrT="[Metin]"/>
      <dgm:spPr/>
      <dgm:t>
        <a:bodyPr/>
        <a:lstStyle/>
        <a:p>
          <a:pPr>
            <a:lnSpc>
              <a:spcPct val="100000"/>
            </a:lnSpc>
          </a:pPr>
          <a:r>
            <a:rPr lang="tr-TR"/>
            <a:t>Yazılım geliştirme sürecinde oluşabilecek hataları erken aşamada yakalar.</a:t>
          </a:r>
          <a:endParaRPr lang="tr-TR" dirty="0"/>
        </a:p>
      </dgm:t>
    </dgm:pt>
    <dgm:pt modelId="{B46AD77C-17D2-4C82-911E-60904F9E85BD}" type="parTrans" cxnId="{DC330985-B65D-43FC-9485-2B9D861A5A21}">
      <dgm:prSet/>
      <dgm:spPr/>
      <dgm:t>
        <a:bodyPr/>
        <a:lstStyle/>
        <a:p>
          <a:pPr algn="ctr"/>
          <a:endParaRPr lang="tr-TR"/>
        </a:p>
      </dgm:t>
    </dgm:pt>
    <dgm:pt modelId="{A4FE92EF-DCE5-4787-950A-13E0B598D5EB}" type="sibTrans" cxnId="{DC330985-B65D-43FC-9485-2B9D861A5A21}">
      <dgm:prSet/>
      <dgm:spPr/>
      <dgm:t>
        <a:bodyPr/>
        <a:lstStyle/>
        <a:p>
          <a:pPr algn="ctr"/>
          <a:endParaRPr lang="tr-TR"/>
        </a:p>
      </dgm:t>
    </dgm:pt>
    <dgm:pt modelId="{2C4B7A94-1951-4FD1-B991-4E3787157961}">
      <dgm:prSet phldrT="[Metin]"/>
      <dgm:spPr/>
      <dgm:t>
        <a:bodyPr/>
        <a:lstStyle/>
        <a:p>
          <a:pPr>
            <a:lnSpc>
              <a:spcPct val="100000"/>
            </a:lnSpc>
          </a:pPr>
          <a:r>
            <a:rPr lang="tr-TR"/>
            <a:t>Hataların sonradan düzeltilmesinden doğacak maliyetleri azaltır.</a:t>
          </a:r>
        </a:p>
      </dgm:t>
    </dgm:pt>
    <dgm:pt modelId="{14FE5243-6FA4-4B80-899D-E0B816F19B97}" type="parTrans" cxnId="{4A27809E-6C89-4D35-9C8E-DB7B200B2E8A}">
      <dgm:prSet/>
      <dgm:spPr/>
      <dgm:t>
        <a:bodyPr/>
        <a:lstStyle/>
        <a:p>
          <a:pPr algn="ctr"/>
          <a:endParaRPr lang="tr-TR"/>
        </a:p>
      </dgm:t>
    </dgm:pt>
    <dgm:pt modelId="{5598F75E-753A-4E19-B1AD-975395826BB9}" type="sibTrans" cxnId="{4A27809E-6C89-4D35-9C8E-DB7B200B2E8A}">
      <dgm:prSet/>
      <dgm:spPr/>
      <dgm:t>
        <a:bodyPr/>
        <a:lstStyle/>
        <a:p>
          <a:pPr algn="ctr"/>
          <a:endParaRPr lang="tr-TR"/>
        </a:p>
      </dgm:t>
    </dgm:pt>
    <dgm:pt modelId="{2B2D5D67-E7E0-48BD-8D9E-D9B341AD40DD}">
      <dgm:prSet phldrT="[Metin]"/>
      <dgm:spPr/>
      <dgm:t>
        <a:bodyPr/>
        <a:lstStyle/>
        <a:p>
          <a:pPr>
            <a:lnSpc>
              <a:spcPct val="100000"/>
            </a:lnSpc>
            <a:defRPr b="1"/>
          </a:pPr>
          <a:r>
            <a:rPr lang="tr-TR" b="1"/>
            <a:t>Kalite Güvencesi</a:t>
          </a:r>
          <a:endParaRPr lang="tr-TR"/>
        </a:p>
      </dgm:t>
    </dgm:pt>
    <dgm:pt modelId="{3A86F533-3AE0-4896-8258-D843126AB6DD}" type="parTrans" cxnId="{EB161ED9-747D-41DF-B5DD-4E5C452E0E30}">
      <dgm:prSet/>
      <dgm:spPr/>
      <dgm:t>
        <a:bodyPr/>
        <a:lstStyle/>
        <a:p>
          <a:pPr algn="ctr"/>
          <a:endParaRPr lang="tr-TR"/>
        </a:p>
      </dgm:t>
    </dgm:pt>
    <dgm:pt modelId="{8DEAF309-4593-4038-B1CF-11BFAE61B081}" type="sibTrans" cxnId="{EB161ED9-747D-41DF-B5DD-4E5C452E0E30}">
      <dgm:prSet/>
      <dgm:spPr/>
      <dgm:t>
        <a:bodyPr/>
        <a:lstStyle/>
        <a:p>
          <a:pPr algn="ctr"/>
          <a:endParaRPr lang="tr-TR"/>
        </a:p>
      </dgm:t>
    </dgm:pt>
    <dgm:pt modelId="{605BA1DB-04F4-4385-9ECF-2A05BC4124E5}">
      <dgm:prSet phldrT="[Metin]"/>
      <dgm:spPr/>
      <dgm:t>
        <a:bodyPr/>
        <a:lstStyle/>
        <a:p>
          <a:pPr>
            <a:lnSpc>
              <a:spcPct val="100000"/>
            </a:lnSpc>
          </a:pPr>
          <a:r>
            <a:rPr lang="tr-TR"/>
            <a:t>Kullanıcılara güvenilir, hızlı ve doğru çalışan yazılım sunulmasını sağlar.</a:t>
          </a:r>
          <a:endParaRPr lang="tr-TR" dirty="0"/>
        </a:p>
      </dgm:t>
    </dgm:pt>
    <dgm:pt modelId="{2A227728-99BB-4465-A5EE-77140A9E13F3}" type="parTrans" cxnId="{DB49C54C-A544-4CD3-AA19-0125E4C5136F}">
      <dgm:prSet/>
      <dgm:spPr/>
      <dgm:t>
        <a:bodyPr/>
        <a:lstStyle/>
        <a:p>
          <a:pPr algn="ctr"/>
          <a:endParaRPr lang="tr-TR"/>
        </a:p>
      </dgm:t>
    </dgm:pt>
    <dgm:pt modelId="{EF5C0711-982C-4C6C-AEFC-6DD5493A42BF}" type="sibTrans" cxnId="{DB49C54C-A544-4CD3-AA19-0125E4C5136F}">
      <dgm:prSet/>
      <dgm:spPr/>
      <dgm:t>
        <a:bodyPr/>
        <a:lstStyle/>
        <a:p>
          <a:pPr algn="ctr"/>
          <a:endParaRPr lang="tr-TR"/>
        </a:p>
      </dgm:t>
    </dgm:pt>
    <dgm:pt modelId="{13FD34A7-C1B8-45AD-BA02-31F38952A100}">
      <dgm:prSet phldrT="[Metin]"/>
      <dgm:spPr/>
      <dgm:t>
        <a:bodyPr/>
        <a:lstStyle/>
        <a:p>
          <a:pPr>
            <a:lnSpc>
              <a:spcPct val="100000"/>
            </a:lnSpc>
          </a:pPr>
          <a:r>
            <a:rPr lang="tr-TR"/>
            <a:t>Performans, güvenlik ve kullanılabilirlik açısından yazılımı doğrular.</a:t>
          </a:r>
        </a:p>
      </dgm:t>
    </dgm:pt>
    <dgm:pt modelId="{1BFC14C0-BFBF-48AB-A973-F11072C2FD07}" type="parTrans" cxnId="{6A7AD8A9-9240-4A28-A81B-1E6FB6C443F2}">
      <dgm:prSet/>
      <dgm:spPr/>
      <dgm:t>
        <a:bodyPr/>
        <a:lstStyle/>
        <a:p>
          <a:pPr algn="ctr"/>
          <a:endParaRPr lang="tr-TR"/>
        </a:p>
      </dgm:t>
    </dgm:pt>
    <dgm:pt modelId="{4D6E47F7-280F-4387-934F-049420A03572}" type="sibTrans" cxnId="{6A7AD8A9-9240-4A28-A81B-1E6FB6C443F2}">
      <dgm:prSet/>
      <dgm:spPr/>
      <dgm:t>
        <a:bodyPr/>
        <a:lstStyle/>
        <a:p>
          <a:pPr algn="ctr"/>
          <a:endParaRPr lang="tr-TR"/>
        </a:p>
      </dgm:t>
    </dgm:pt>
    <dgm:pt modelId="{B01BB6BD-B0E5-47DB-8D9A-12C84D4E5809}">
      <dgm:prSet phldrT="[Metin]"/>
      <dgm:spPr/>
      <dgm:t>
        <a:bodyPr/>
        <a:lstStyle/>
        <a:p>
          <a:pPr>
            <a:lnSpc>
              <a:spcPct val="100000"/>
            </a:lnSpc>
            <a:defRPr b="1"/>
          </a:pPr>
          <a:r>
            <a:rPr lang="tr-TR" b="1" dirty="0"/>
            <a:t>Müşteri Memnuniyeti</a:t>
          </a:r>
          <a:endParaRPr lang="tr-TR" dirty="0"/>
        </a:p>
      </dgm:t>
    </dgm:pt>
    <dgm:pt modelId="{3932247E-8BDF-48A5-AF1C-A4997AD5DFD2}" type="parTrans" cxnId="{126E3279-DC68-4966-AAA1-202554EE3582}">
      <dgm:prSet/>
      <dgm:spPr/>
      <dgm:t>
        <a:bodyPr/>
        <a:lstStyle/>
        <a:p>
          <a:pPr algn="ctr"/>
          <a:endParaRPr lang="tr-TR"/>
        </a:p>
      </dgm:t>
    </dgm:pt>
    <dgm:pt modelId="{834A8FD4-419B-426B-86D2-E24EEA34585A}" type="sibTrans" cxnId="{126E3279-DC68-4966-AAA1-202554EE3582}">
      <dgm:prSet/>
      <dgm:spPr/>
      <dgm:t>
        <a:bodyPr/>
        <a:lstStyle/>
        <a:p>
          <a:pPr algn="ctr"/>
          <a:endParaRPr lang="tr-TR"/>
        </a:p>
      </dgm:t>
    </dgm:pt>
    <dgm:pt modelId="{9B431378-BB52-4E5E-A826-6DCD14B28419}">
      <dgm:prSet phldrT="[Metin]"/>
      <dgm:spPr/>
      <dgm:t>
        <a:bodyPr/>
        <a:lstStyle/>
        <a:p>
          <a:pPr>
            <a:lnSpc>
              <a:spcPct val="100000"/>
            </a:lnSpc>
          </a:pPr>
          <a:r>
            <a:rPr lang="tr-TR" dirty="0"/>
            <a:t>Beklentilere uygun çalışan yazılımlar müşteri güvenini artırır.</a:t>
          </a:r>
        </a:p>
      </dgm:t>
    </dgm:pt>
    <dgm:pt modelId="{DE82DDC7-1891-45C4-BE56-E5C1F0EC14C8}" type="parTrans" cxnId="{9B3B9484-35AF-49B4-AD58-8CDD450146FE}">
      <dgm:prSet/>
      <dgm:spPr/>
      <dgm:t>
        <a:bodyPr/>
        <a:lstStyle/>
        <a:p>
          <a:pPr algn="ctr"/>
          <a:endParaRPr lang="tr-TR"/>
        </a:p>
      </dgm:t>
    </dgm:pt>
    <dgm:pt modelId="{2FB03C16-C3B4-418A-9110-20CC39ABA5D1}" type="sibTrans" cxnId="{9B3B9484-35AF-49B4-AD58-8CDD450146FE}">
      <dgm:prSet/>
      <dgm:spPr/>
      <dgm:t>
        <a:bodyPr/>
        <a:lstStyle/>
        <a:p>
          <a:pPr algn="ctr"/>
          <a:endParaRPr lang="tr-TR"/>
        </a:p>
      </dgm:t>
    </dgm:pt>
    <dgm:pt modelId="{53A683D0-3DBF-4FDF-88A2-65702C3B5D39}">
      <dgm:prSet phldrT="[Metin]"/>
      <dgm:spPr/>
      <dgm:t>
        <a:bodyPr/>
        <a:lstStyle/>
        <a:p>
          <a:pPr>
            <a:lnSpc>
              <a:spcPct val="100000"/>
            </a:lnSpc>
          </a:pPr>
          <a:r>
            <a:rPr lang="tr-TR" dirty="0"/>
            <a:t>Son ürünün pazara daha hızlı ve sorunsuz çıkmasına katkı sağlar.</a:t>
          </a:r>
        </a:p>
      </dgm:t>
    </dgm:pt>
    <dgm:pt modelId="{0D69A077-482C-4C58-9726-79A343EE530A}" type="parTrans" cxnId="{1662108D-D00F-4070-8ACF-0B70AEA6E0E3}">
      <dgm:prSet/>
      <dgm:spPr/>
      <dgm:t>
        <a:bodyPr/>
        <a:lstStyle/>
        <a:p>
          <a:pPr algn="ctr"/>
          <a:endParaRPr lang="tr-TR"/>
        </a:p>
      </dgm:t>
    </dgm:pt>
    <dgm:pt modelId="{D855208D-BE8C-4AF5-8BE9-0CF965EDE6DD}" type="sibTrans" cxnId="{1662108D-D00F-4070-8ACF-0B70AEA6E0E3}">
      <dgm:prSet/>
      <dgm:spPr/>
      <dgm:t>
        <a:bodyPr/>
        <a:lstStyle/>
        <a:p>
          <a:pPr algn="ctr"/>
          <a:endParaRPr lang="tr-TR"/>
        </a:p>
      </dgm:t>
    </dgm:pt>
    <dgm:pt modelId="{5EFB87F8-B4E5-42E3-9050-E9D490E798E1}">
      <dgm:prSet/>
      <dgm:spPr/>
      <dgm:t>
        <a:bodyPr/>
        <a:lstStyle/>
        <a:p>
          <a:pPr>
            <a:lnSpc>
              <a:spcPct val="100000"/>
            </a:lnSpc>
            <a:defRPr b="1"/>
          </a:pPr>
          <a:r>
            <a:rPr lang="tr-TR"/>
            <a:t> </a:t>
          </a:r>
          <a:r>
            <a:rPr lang="tr-TR" b="1"/>
            <a:t>Sürdürülebilirlik ve Bakım Kolaylığı</a:t>
          </a:r>
          <a:endParaRPr lang="tr-TR"/>
        </a:p>
      </dgm:t>
    </dgm:pt>
    <dgm:pt modelId="{3F08D2E7-874E-46E1-B57E-43CFD3E3E899}" type="parTrans" cxnId="{CF515346-ED19-4E69-B24D-DDE07AED0A6C}">
      <dgm:prSet/>
      <dgm:spPr/>
      <dgm:t>
        <a:bodyPr/>
        <a:lstStyle/>
        <a:p>
          <a:pPr algn="ctr"/>
          <a:endParaRPr lang="tr-TR"/>
        </a:p>
      </dgm:t>
    </dgm:pt>
    <dgm:pt modelId="{B17EB8B3-F640-4390-9AB3-AC8BC803C8CA}" type="sibTrans" cxnId="{CF515346-ED19-4E69-B24D-DDE07AED0A6C}">
      <dgm:prSet/>
      <dgm:spPr/>
      <dgm:t>
        <a:bodyPr/>
        <a:lstStyle/>
        <a:p>
          <a:pPr algn="ctr"/>
          <a:endParaRPr lang="tr-TR"/>
        </a:p>
      </dgm:t>
    </dgm:pt>
    <dgm:pt modelId="{B5F650B9-F02D-443B-AAB9-F7868F2317E5}">
      <dgm:prSet/>
      <dgm:spPr/>
      <dgm:t>
        <a:bodyPr/>
        <a:lstStyle/>
        <a:p>
          <a:pPr>
            <a:lnSpc>
              <a:spcPct val="100000"/>
            </a:lnSpc>
          </a:pPr>
          <a:r>
            <a:rPr lang="tr-TR"/>
            <a:t>Düzenli test edilen yazılımlar, gelecekte yapılacak geliştirmelere daha uyumludur.</a:t>
          </a:r>
          <a:endParaRPr lang="tr-TR" dirty="0"/>
        </a:p>
      </dgm:t>
    </dgm:pt>
    <dgm:pt modelId="{074439BC-68C5-470B-8D5D-F0DAD9B725A9}" type="parTrans" cxnId="{2D21600E-7E83-452F-9AA8-E621733ACE57}">
      <dgm:prSet/>
      <dgm:spPr/>
      <dgm:t>
        <a:bodyPr/>
        <a:lstStyle/>
        <a:p>
          <a:pPr algn="ctr"/>
          <a:endParaRPr lang="tr-TR"/>
        </a:p>
      </dgm:t>
    </dgm:pt>
    <dgm:pt modelId="{F26B6C7C-F352-4E53-B74F-9F90CBA23A07}" type="sibTrans" cxnId="{2D21600E-7E83-452F-9AA8-E621733ACE57}">
      <dgm:prSet/>
      <dgm:spPr/>
      <dgm:t>
        <a:bodyPr/>
        <a:lstStyle/>
        <a:p>
          <a:pPr algn="ctr"/>
          <a:endParaRPr lang="tr-TR"/>
        </a:p>
      </dgm:t>
    </dgm:pt>
    <dgm:pt modelId="{284D017F-C136-4D25-9FE6-D07FD8576C86}">
      <dgm:prSet/>
      <dgm:spPr/>
      <dgm:t>
        <a:bodyPr/>
        <a:lstStyle/>
        <a:p>
          <a:pPr>
            <a:lnSpc>
              <a:spcPct val="100000"/>
            </a:lnSpc>
          </a:pPr>
          <a:r>
            <a:rPr lang="tr-TR"/>
            <a:t>Yazılım yaşam döngüsünü daha verimli hale getirir.</a:t>
          </a:r>
        </a:p>
      </dgm:t>
    </dgm:pt>
    <dgm:pt modelId="{3B210561-DBB6-4015-97CC-BB9F9E28A142}" type="parTrans" cxnId="{6956B214-83D4-4DA3-A78B-53F0836372B5}">
      <dgm:prSet/>
      <dgm:spPr/>
      <dgm:t>
        <a:bodyPr/>
        <a:lstStyle/>
        <a:p>
          <a:pPr algn="ctr"/>
          <a:endParaRPr lang="tr-TR"/>
        </a:p>
      </dgm:t>
    </dgm:pt>
    <dgm:pt modelId="{E8AC764D-D536-4753-AC5B-8ECF3895CE0C}" type="sibTrans" cxnId="{6956B214-83D4-4DA3-A78B-53F0836372B5}">
      <dgm:prSet/>
      <dgm:spPr/>
      <dgm:t>
        <a:bodyPr/>
        <a:lstStyle/>
        <a:p>
          <a:pPr algn="ctr"/>
          <a:endParaRPr lang="tr-TR"/>
        </a:p>
      </dgm:t>
    </dgm:pt>
    <dgm:pt modelId="{95B5316C-42F2-4DE1-9A3E-06D1D84CDA2E}" type="pres">
      <dgm:prSet presAssocID="{3970C68D-8476-4033-AE5E-B13214A6F5B6}" presName="Name0" presStyleCnt="0">
        <dgm:presLayoutVars>
          <dgm:dir/>
          <dgm:animLvl val="lvl"/>
          <dgm:resizeHandles val="exact"/>
        </dgm:presLayoutVars>
      </dgm:prSet>
      <dgm:spPr/>
    </dgm:pt>
    <dgm:pt modelId="{03F51B63-E2C4-4583-B01E-A311E8871190}" type="pres">
      <dgm:prSet presAssocID="{FC327C77-29FB-4A70-A904-A9BCD632B482}" presName="linNode" presStyleCnt="0"/>
      <dgm:spPr/>
    </dgm:pt>
    <dgm:pt modelId="{C5E54579-8744-4794-B8C6-1EA34F6BE92B}" type="pres">
      <dgm:prSet presAssocID="{FC327C77-29FB-4A70-A904-A9BCD632B482}" presName="parentText" presStyleLbl="node1" presStyleIdx="0" presStyleCnt="4">
        <dgm:presLayoutVars>
          <dgm:chMax val="1"/>
          <dgm:bulletEnabled val="1"/>
        </dgm:presLayoutVars>
      </dgm:prSet>
      <dgm:spPr/>
    </dgm:pt>
    <dgm:pt modelId="{E67EB305-E3A5-46FC-A59C-282DE5693F4C}" type="pres">
      <dgm:prSet presAssocID="{FC327C77-29FB-4A70-A904-A9BCD632B482}" presName="descendantText" presStyleLbl="alignAccFollowNode1" presStyleIdx="0" presStyleCnt="4">
        <dgm:presLayoutVars>
          <dgm:bulletEnabled val="1"/>
        </dgm:presLayoutVars>
      </dgm:prSet>
      <dgm:spPr/>
    </dgm:pt>
    <dgm:pt modelId="{678F343D-D71C-4559-8595-14ABF7D8B54F}" type="pres">
      <dgm:prSet presAssocID="{96721409-A10A-44CE-84A4-0326521FD4D1}" presName="sp" presStyleCnt="0"/>
      <dgm:spPr/>
    </dgm:pt>
    <dgm:pt modelId="{232BDA2E-E9BB-420C-A537-7ADC6E3E8A58}" type="pres">
      <dgm:prSet presAssocID="{2B2D5D67-E7E0-48BD-8D9E-D9B341AD40DD}" presName="linNode" presStyleCnt="0"/>
      <dgm:spPr/>
    </dgm:pt>
    <dgm:pt modelId="{515150B5-BA52-4F45-BEB4-6AE67384FAAF}" type="pres">
      <dgm:prSet presAssocID="{2B2D5D67-E7E0-48BD-8D9E-D9B341AD40DD}" presName="parentText" presStyleLbl="node1" presStyleIdx="1" presStyleCnt="4">
        <dgm:presLayoutVars>
          <dgm:chMax val="1"/>
          <dgm:bulletEnabled val="1"/>
        </dgm:presLayoutVars>
      </dgm:prSet>
      <dgm:spPr/>
    </dgm:pt>
    <dgm:pt modelId="{20D9952E-806F-4969-B088-5A7046CDF776}" type="pres">
      <dgm:prSet presAssocID="{2B2D5D67-E7E0-48BD-8D9E-D9B341AD40DD}" presName="descendantText" presStyleLbl="alignAccFollowNode1" presStyleIdx="1" presStyleCnt="4">
        <dgm:presLayoutVars>
          <dgm:bulletEnabled val="1"/>
        </dgm:presLayoutVars>
      </dgm:prSet>
      <dgm:spPr/>
    </dgm:pt>
    <dgm:pt modelId="{6EF2771D-105F-41E0-AD55-880E98624E2A}" type="pres">
      <dgm:prSet presAssocID="{8DEAF309-4593-4038-B1CF-11BFAE61B081}" presName="sp" presStyleCnt="0"/>
      <dgm:spPr/>
    </dgm:pt>
    <dgm:pt modelId="{34864C05-DF44-4877-ABA0-6A40BA8275E9}" type="pres">
      <dgm:prSet presAssocID="{B01BB6BD-B0E5-47DB-8D9A-12C84D4E5809}" presName="linNode" presStyleCnt="0"/>
      <dgm:spPr/>
    </dgm:pt>
    <dgm:pt modelId="{0EDB8A82-1A76-49A4-AE49-2547D85FA920}" type="pres">
      <dgm:prSet presAssocID="{B01BB6BD-B0E5-47DB-8D9A-12C84D4E5809}" presName="parentText" presStyleLbl="node1" presStyleIdx="2" presStyleCnt="4">
        <dgm:presLayoutVars>
          <dgm:chMax val="1"/>
          <dgm:bulletEnabled val="1"/>
        </dgm:presLayoutVars>
      </dgm:prSet>
      <dgm:spPr/>
    </dgm:pt>
    <dgm:pt modelId="{BD3D18A2-F545-412C-83F6-6D7B70E3D7D7}" type="pres">
      <dgm:prSet presAssocID="{B01BB6BD-B0E5-47DB-8D9A-12C84D4E5809}" presName="descendantText" presStyleLbl="alignAccFollowNode1" presStyleIdx="2" presStyleCnt="4">
        <dgm:presLayoutVars>
          <dgm:bulletEnabled val="1"/>
        </dgm:presLayoutVars>
      </dgm:prSet>
      <dgm:spPr/>
    </dgm:pt>
    <dgm:pt modelId="{204B5DFE-747B-47DC-B6C8-A35629D32E04}" type="pres">
      <dgm:prSet presAssocID="{834A8FD4-419B-426B-86D2-E24EEA34585A}" presName="sp" presStyleCnt="0"/>
      <dgm:spPr/>
    </dgm:pt>
    <dgm:pt modelId="{74A477B5-D521-4F2E-8C3B-7760981516E2}" type="pres">
      <dgm:prSet presAssocID="{5EFB87F8-B4E5-42E3-9050-E9D490E798E1}" presName="linNode" presStyleCnt="0"/>
      <dgm:spPr/>
    </dgm:pt>
    <dgm:pt modelId="{1279BD1A-B164-40D8-AF2C-878F991BF9A2}" type="pres">
      <dgm:prSet presAssocID="{5EFB87F8-B4E5-42E3-9050-E9D490E798E1}" presName="parentText" presStyleLbl="node1" presStyleIdx="3" presStyleCnt="4">
        <dgm:presLayoutVars>
          <dgm:chMax val="1"/>
          <dgm:bulletEnabled val="1"/>
        </dgm:presLayoutVars>
      </dgm:prSet>
      <dgm:spPr/>
    </dgm:pt>
    <dgm:pt modelId="{DACA5260-2E53-4C1D-AEB7-AE2EEFE4F145}" type="pres">
      <dgm:prSet presAssocID="{5EFB87F8-B4E5-42E3-9050-E9D490E798E1}" presName="descendantText" presStyleLbl="alignAccFollowNode1" presStyleIdx="3" presStyleCnt="4">
        <dgm:presLayoutVars>
          <dgm:bulletEnabled val="1"/>
        </dgm:presLayoutVars>
      </dgm:prSet>
      <dgm:spPr/>
    </dgm:pt>
  </dgm:ptLst>
  <dgm:cxnLst>
    <dgm:cxn modelId="{0D6C0C00-BD5E-4DA4-ADAF-F98D2CDDD2CD}" type="presOf" srcId="{13FD34A7-C1B8-45AD-BA02-31F38952A100}" destId="{20D9952E-806F-4969-B088-5A7046CDF776}" srcOrd="0" destOrd="1" presId="urn:microsoft.com/office/officeart/2005/8/layout/vList5"/>
    <dgm:cxn modelId="{CD75080A-93F0-4153-8E36-BF5977C160E1}" type="presOf" srcId="{FC327C77-29FB-4A70-A904-A9BCD632B482}" destId="{C5E54579-8744-4794-B8C6-1EA34F6BE92B}" srcOrd="0" destOrd="0" presId="urn:microsoft.com/office/officeart/2005/8/layout/vList5"/>
    <dgm:cxn modelId="{2D21600E-7E83-452F-9AA8-E621733ACE57}" srcId="{5EFB87F8-B4E5-42E3-9050-E9D490E798E1}" destId="{B5F650B9-F02D-443B-AAB9-F7868F2317E5}" srcOrd="0" destOrd="0" parTransId="{074439BC-68C5-470B-8D5D-F0DAD9B725A9}" sibTransId="{F26B6C7C-F352-4E53-B74F-9F90CBA23A07}"/>
    <dgm:cxn modelId="{6956B214-83D4-4DA3-A78B-53F0836372B5}" srcId="{5EFB87F8-B4E5-42E3-9050-E9D490E798E1}" destId="{284D017F-C136-4D25-9FE6-D07FD8576C86}" srcOrd="1" destOrd="0" parTransId="{3B210561-DBB6-4015-97CC-BB9F9E28A142}" sibTransId="{E8AC764D-D536-4753-AC5B-8ECF3895CE0C}"/>
    <dgm:cxn modelId="{3702D61C-4792-44B3-9D89-05EA415B5B96}" type="presOf" srcId="{E30FEF78-7081-443A-B2DD-159514BC44DA}" destId="{E67EB305-E3A5-46FC-A59C-282DE5693F4C}" srcOrd="0" destOrd="0" presId="urn:microsoft.com/office/officeart/2005/8/layout/vList5"/>
    <dgm:cxn modelId="{52E8EC31-2F3F-41E3-B73F-D59B6BE6D9E2}" type="presOf" srcId="{3970C68D-8476-4033-AE5E-B13214A6F5B6}" destId="{95B5316C-42F2-4DE1-9A3E-06D1D84CDA2E}" srcOrd="0" destOrd="0" presId="urn:microsoft.com/office/officeart/2005/8/layout/vList5"/>
    <dgm:cxn modelId="{F946DE5C-1122-4322-AA44-DC767B965A33}" type="presOf" srcId="{B01BB6BD-B0E5-47DB-8D9A-12C84D4E5809}" destId="{0EDB8A82-1A76-49A4-AE49-2547D85FA920}" srcOrd="0" destOrd="0" presId="urn:microsoft.com/office/officeart/2005/8/layout/vList5"/>
    <dgm:cxn modelId="{F2ECD944-A501-4907-A083-3C51DDCBBE60}" type="presOf" srcId="{605BA1DB-04F4-4385-9ECF-2A05BC4124E5}" destId="{20D9952E-806F-4969-B088-5A7046CDF776}" srcOrd="0" destOrd="0" presId="urn:microsoft.com/office/officeart/2005/8/layout/vList5"/>
    <dgm:cxn modelId="{CF515346-ED19-4E69-B24D-DDE07AED0A6C}" srcId="{3970C68D-8476-4033-AE5E-B13214A6F5B6}" destId="{5EFB87F8-B4E5-42E3-9050-E9D490E798E1}" srcOrd="3" destOrd="0" parTransId="{3F08D2E7-874E-46E1-B57E-43CFD3E3E899}" sibTransId="{B17EB8B3-F640-4390-9AB3-AC8BC803C8CA}"/>
    <dgm:cxn modelId="{00278769-751B-4A6F-B500-C5486B64957E}" type="presOf" srcId="{B5F650B9-F02D-443B-AAB9-F7868F2317E5}" destId="{DACA5260-2E53-4C1D-AEB7-AE2EEFE4F145}" srcOrd="0" destOrd="0" presId="urn:microsoft.com/office/officeart/2005/8/layout/vList5"/>
    <dgm:cxn modelId="{DB49C54C-A544-4CD3-AA19-0125E4C5136F}" srcId="{2B2D5D67-E7E0-48BD-8D9E-D9B341AD40DD}" destId="{605BA1DB-04F4-4385-9ECF-2A05BC4124E5}" srcOrd="0" destOrd="0" parTransId="{2A227728-99BB-4465-A5EE-77140A9E13F3}" sibTransId="{EF5C0711-982C-4C6C-AEFC-6DD5493A42BF}"/>
    <dgm:cxn modelId="{F0B8F753-7353-4C34-93D8-332B9423538C}" type="presOf" srcId="{284D017F-C136-4D25-9FE6-D07FD8576C86}" destId="{DACA5260-2E53-4C1D-AEB7-AE2EEFE4F145}" srcOrd="0" destOrd="1" presId="urn:microsoft.com/office/officeart/2005/8/layout/vList5"/>
    <dgm:cxn modelId="{126E3279-DC68-4966-AAA1-202554EE3582}" srcId="{3970C68D-8476-4033-AE5E-B13214A6F5B6}" destId="{B01BB6BD-B0E5-47DB-8D9A-12C84D4E5809}" srcOrd="2" destOrd="0" parTransId="{3932247E-8BDF-48A5-AF1C-A4997AD5DFD2}" sibTransId="{834A8FD4-419B-426B-86D2-E24EEA34585A}"/>
    <dgm:cxn modelId="{0061EA82-E02E-4149-B1F8-993BEA3C9F97}" type="presOf" srcId="{2B2D5D67-E7E0-48BD-8D9E-D9B341AD40DD}" destId="{515150B5-BA52-4F45-BEB4-6AE67384FAAF}" srcOrd="0" destOrd="0" presId="urn:microsoft.com/office/officeart/2005/8/layout/vList5"/>
    <dgm:cxn modelId="{9B3B9484-35AF-49B4-AD58-8CDD450146FE}" srcId="{B01BB6BD-B0E5-47DB-8D9A-12C84D4E5809}" destId="{9B431378-BB52-4E5E-A826-6DCD14B28419}" srcOrd="0" destOrd="0" parTransId="{DE82DDC7-1891-45C4-BE56-E5C1F0EC14C8}" sibTransId="{2FB03C16-C3B4-418A-9110-20CC39ABA5D1}"/>
    <dgm:cxn modelId="{DC330985-B65D-43FC-9485-2B9D861A5A21}" srcId="{FC327C77-29FB-4A70-A904-A9BCD632B482}" destId="{E30FEF78-7081-443A-B2DD-159514BC44DA}" srcOrd="0" destOrd="0" parTransId="{B46AD77C-17D2-4C82-911E-60904F9E85BD}" sibTransId="{A4FE92EF-DCE5-4787-950A-13E0B598D5EB}"/>
    <dgm:cxn modelId="{DED7E18B-9387-4F74-8DD6-769B1F181AE4}" type="presOf" srcId="{9B431378-BB52-4E5E-A826-6DCD14B28419}" destId="{BD3D18A2-F545-412C-83F6-6D7B70E3D7D7}" srcOrd="0" destOrd="0" presId="urn:microsoft.com/office/officeart/2005/8/layout/vList5"/>
    <dgm:cxn modelId="{1662108D-D00F-4070-8ACF-0B70AEA6E0E3}" srcId="{B01BB6BD-B0E5-47DB-8D9A-12C84D4E5809}" destId="{53A683D0-3DBF-4FDF-88A2-65702C3B5D39}" srcOrd="1" destOrd="0" parTransId="{0D69A077-482C-4C58-9726-79A343EE530A}" sibTransId="{D855208D-BE8C-4AF5-8BE9-0CF965EDE6DD}"/>
    <dgm:cxn modelId="{4A27809E-6C89-4D35-9C8E-DB7B200B2E8A}" srcId="{FC327C77-29FB-4A70-A904-A9BCD632B482}" destId="{2C4B7A94-1951-4FD1-B991-4E3787157961}" srcOrd="1" destOrd="0" parTransId="{14FE5243-6FA4-4B80-899D-E0B816F19B97}" sibTransId="{5598F75E-753A-4E19-B1AD-975395826BB9}"/>
    <dgm:cxn modelId="{6A7AD8A9-9240-4A28-A81B-1E6FB6C443F2}" srcId="{2B2D5D67-E7E0-48BD-8D9E-D9B341AD40DD}" destId="{13FD34A7-C1B8-45AD-BA02-31F38952A100}" srcOrd="1" destOrd="0" parTransId="{1BFC14C0-BFBF-48AB-A973-F11072C2FD07}" sibTransId="{4D6E47F7-280F-4387-934F-049420A03572}"/>
    <dgm:cxn modelId="{8BDCC8CE-2B0A-45C1-9738-2FE7656C3E86}" type="presOf" srcId="{53A683D0-3DBF-4FDF-88A2-65702C3B5D39}" destId="{BD3D18A2-F545-412C-83F6-6D7B70E3D7D7}" srcOrd="0" destOrd="1" presId="urn:microsoft.com/office/officeart/2005/8/layout/vList5"/>
    <dgm:cxn modelId="{03940ED8-266D-4C98-AE6B-33C3FF4DA719}" type="presOf" srcId="{5EFB87F8-B4E5-42E3-9050-E9D490E798E1}" destId="{1279BD1A-B164-40D8-AF2C-878F991BF9A2}" srcOrd="0" destOrd="0" presId="urn:microsoft.com/office/officeart/2005/8/layout/vList5"/>
    <dgm:cxn modelId="{EB161ED9-747D-41DF-B5DD-4E5C452E0E30}" srcId="{3970C68D-8476-4033-AE5E-B13214A6F5B6}" destId="{2B2D5D67-E7E0-48BD-8D9E-D9B341AD40DD}" srcOrd="1" destOrd="0" parTransId="{3A86F533-3AE0-4896-8258-D843126AB6DD}" sibTransId="{8DEAF309-4593-4038-B1CF-11BFAE61B081}"/>
    <dgm:cxn modelId="{4192DBE5-AEEC-48E8-9E3C-1243931F1EE5}" srcId="{3970C68D-8476-4033-AE5E-B13214A6F5B6}" destId="{FC327C77-29FB-4A70-A904-A9BCD632B482}" srcOrd="0" destOrd="0" parTransId="{092EA06D-77B5-4BD9-B5DB-6328BC5C7BC1}" sibTransId="{96721409-A10A-44CE-84A4-0326521FD4D1}"/>
    <dgm:cxn modelId="{84DCFDF4-F131-45BA-83DE-CBFF68E0603D}" type="presOf" srcId="{2C4B7A94-1951-4FD1-B991-4E3787157961}" destId="{E67EB305-E3A5-46FC-A59C-282DE5693F4C}" srcOrd="0" destOrd="1" presId="urn:microsoft.com/office/officeart/2005/8/layout/vList5"/>
    <dgm:cxn modelId="{DFCEC059-5CE2-4D61-850A-79E282870481}" type="presParOf" srcId="{95B5316C-42F2-4DE1-9A3E-06D1D84CDA2E}" destId="{03F51B63-E2C4-4583-B01E-A311E8871190}" srcOrd="0" destOrd="0" presId="urn:microsoft.com/office/officeart/2005/8/layout/vList5"/>
    <dgm:cxn modelId="{124D7E4D-5727-42B9-A135-6C92AB25AC6A}" type="presParOf" srcId="{03F51B63-E2C4-4583-B01E-A311E8871190}" destId="{C5E54579-8744-4794-B8C6-1EA34F6BE92B}" srcOrd="0" destOrd="0" presId="urn:microsoft.com/office/officeart/2005/8/layout/vList5"/>
    <dgm:cxn modelId="{F9B3ADAB-2290-4615-85C5-10D36412599F}" type="presParOf" srcId="{03F51B63-E2C4-4583-B01E-A311E8871190}" destId="{E67EB305-E3A5-46FC-A59C-282DE5693F4C}" srcOrd="1" destOrd="0" presId="urn:microsoft.com/office/officeart/2005/8/layout/vList5"/>
    <dgm:cxn modelId="{ED239745-3C68-4C54-A025-6A66D307304C}" type="presParOf" srcId="{95B5316C-42F2-4DE1-9A3E-06D1D84CDA2E}" destId="{678F343D-D71C-4559-8595-14ABF7D8B54F}" srcOrd="1" destOrd="0" presId="urn:microsoft.com/office/officeart/2005/8/layout/vList5"/>
    <dgm:cxn modelId="{7F0A29A5-0806-4887-BA49-12A2B78F22F8}" type="presParOf" srcId="{95B5316C-42F2-4DE1-9A3E-06D1D84CDA2E}" destId="{232BDA2E-E9BB-420C-A537-7ADC6E3E8A58}" srcOrd="2" destOrd="0" presId="urn:microsoft.com/office/officeart/2005/8/layout/vList5"/>
    <dgm:cxn modelId="{70F4B523-FA02-483F-A850-F1854E46AA6F}" type="presParOf" srcId="{232BDA2E-E9BB-420C-A537-7ADC6E3E8A58}" destId="{515150B5-BA52-4F45-BEB4-6AE67384FAAF}" srcOrd="0" destOrd="0" presId="urn:microsoft.com/office/officeart/2005/8/layout/vList5"/>
    <dgm:cxn modelId="{DDC1FD54-5135-4CD2-B42F-1B022FC161B8}" type="presParOf" srcId="{232BDA2E-E9BB-420C-A537-7ADC6E3E8A58}" destId="{20D9952E-806F-4969-B088-5A7046CDF776}" srcOrd="1" destOrd="0" presId="urn:microsoft.com/office/officeart/2005/8/layout/vList5"/>
    <dgm:cxn modelId="{A2EF139F-98B3-41BA-B83F-120D1A6080E5}" type="presParOf" srcId="{95B5316C-42F2-4DE1-9A3E-06D1D84CDA2E}" destId="{6EF2771D-105F-41E0-AD55-880E98624E2A}" srcOrd="3" destOrd="0" presId="urn:microsoft.com/office/officeart/2005/8/layout/vList5"/>
    <dgm:cxn modelId="{4F4C7A10-5C25-4F64-96E6-13D230B8D26D}" type="presParOf" srcId="{95B5316C-42F2-4DE1-9A3E-06D1D84CDA2E}" destId="{34864C05-DF44-4877-ABA0-6A40BA8275E9}" srcOrd="4" destOrd="0" presId="urn:microsoft.com/office/officeart/2005/8/layout/vList5"/>
    <dgm:cxn modelId="{EF13BCE6-1FF7-4AA2-BAA8-391353A6D6E3}" type="presParOf" srcId="{34864C05-DF44-4877-ABA0-6A40BA8275E9}" destId="{0EDB8A82-1A76-49A4-AE49-2547D85FA920}" srcOrd="0" destOrd="0" presId="urn:microsoft.com/office/officeart/2005/8/layout/vList5"/>
    <dgm:cxn modelId="{11B3E5E9-2669-4E65-85FD-522EB9623651}" type="presParOf" srcId="{34864C05-DF44-4877-ABA0-6A40BA8275E9}" destId="{BD3D18A2-F545-412C-83F6-6D7B70E3D7D7}" srcOrd="1" destOrd="0" presId="urn:microsoft.com/office/officeart/2005/8/layout/vList5"/>
    <dgm:cxn modelId="{CD1E47B9-CA20-4968-AC34-71D4B0018191}" type="presParOf" srcId="{95B5316C-42F2-4DE1-9A3E-06D1D84CDA2E}" destId="{204B5DFE-747B-47DC-B6C8-A35629D32E04}" srcOrd="5" destOrd="0" presId="urn:microsoft.com/office/officeart/2005/8/layout/vList5"/>
    <dgm:cxn modelId="{24D445BF-3D3F-4EB8-9821-1C63C1B7B15E}" type="presParOf" srcId="{95B5316C-42F2-4DE1-9A3E-06D1D84CDA2E}" destId="{74A477B5-D521-4F2E-8C3B-7760981516E2}" srcOrd="6" destOrd="0" presId="urn:microsoft.com/office/officeart/2005/8/layout/vList5"/>
    <dgm:cxn modelId="{273F8EC9-A6D3-473F-B4B3-6C4B7991629C}" type="presParOf" srcId="{74A477B5-D521-4F2E-8C3B-7760981516E2}" destId="{1279BD1A-B164-40D8-AF2C-878F991BF9A2}" srcOrd="0" destOrd="0" presId="urn:microsoft.com/office/officeart/2005/8/layout/vList5"/>
    <dgm:cxn modelId="{A6633736-78F8-4C21-8A0F-7097AB035EF8}" type="presParOf" srcId="{74A477B5-D521-4F2E-8C3B-7760981516E2}" destId="{DACA5260-2E53-4C1D-AEB7-AE2EEFE4F14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2893E1-5B57-4D16-82FC-3FABE83963FE}"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tr-TR"/>
        </a:p>
      </dgm:t>
    </dgm:pt>
    <dgm:pt modelId="{715D4609-B7BE-4861-B707-98586124CEFE}">
      <dgm:prSet phldrT="[Metin]"/>
      <dgm:spPr>
        <a:solidFill>
          <a:schemeClr val="accent1">
            <a:lumMod val="75000"/>
          </a:schemeClr>
        </a:solidFill>
      </dgm:spPr>
      <dgm:t>
        <a:bodyPr/>
        <a:lstStyle/>
        <a:p>
          <a:pPr algn="ctr"/>
          <a:r>
            <a:rPr lang="tr-TR" dirty="0">
              <a:latin typeface="+mj-lt"/>
            </a:rPr>
            <a:t>TEST YÖNTEMLERİ</a:t>
          </a:r>
        </a:p>
      </dgm:t>
    </dgm:pt>
    <dgm:pt modelId="{4A9331FA-7C78-4813-854B-321831873606}" type="parTrans" cxnId="{46887CE3-98E2-4A2D-9B68-03437AAA5690}">
      <dgm:prSet/>
      <dgm:spPr/>
      <dgm:t>
        <a:bodyPr/>
        <a:lstStyle/>
        <a:p>
          <a:pPr algn="ctr"/>
          <a:endParaRPr lang="tr-TR"/>
        </a:p>
      </dgm:t>
    </dgm:pt>
    <dgm:pt modelId="{D243C26F-A9AF-4223-A01D-A618265885A0}" type="sibTrans" cxnId="{46887CE3-98E2-4A2D-9B68-03437AAA5690}">
      <dgm:prSet/>
      <dgm:spPr/>
      <dgm:t>
        <a:bodyPr/>
        <a:lstStyle/>
        <a:p>
          <a:pPr algn="ctr"/>
          <a:endParaRPr lang="tr-TR"/>
        </a:p>
      </dgm:t>
    </dgm:pt>
    <dgm:pt modelId="{9F5F65FD-421B-408A-BCD6-1EEEA79C148E}">
      <dgm:prSet phldrT="[Metin]"/>
      <dgm:spPr>
        <a:solidFill>
          <a:schemeClr val="accent1">
            <a:lumMod val="75000"/>
          </a:schemeClr>
        </a:solidFill>
      </dgm:spPr>
      <dgm:t>
        <a:bodyPr/>
        <a:lstStyle/>
        <a:p>
          <a:pPr algn="ctr"/>
          <a:r>
            <a:rPr lang="tr-TR" dirty="0">
              <a:latin typeface="+mj-lt"/>
            </a:rPr>
            <a:t>MANUEL TEST</a:t>
          </a:r>
        </a:p>
      </dgm:t>
    </dgm:pt>
    <dgm:pt modelId="{D268B9D6-FB54-4DF7-A199-E719096F76CF}" type="parTrans" cxnId="{3F85D483-7DE8-4FFD-8A82-74BB2E6B4AA3}">
      <dgm:prSet/>
      <dgm:spPr/>
      <dgm:t>
        <a:bodyPr/>
        <a:lstStyle/>
        <a:p>
          <a:pPr algn="ctr"/>
          <a:endParaRPr lang="tr-TR"/>
        </a:p>
      </dgm:t>
    </dgm:pt>
    <dgm:pt modelId="{974C11E6-ECDB-4022-8015-DBFCA55142DC}" type="sibTrans" cxnId="{3F85D483-7DE8-4FFD-8A82-74BB2E6B4AA3}">
      <dgm:prSet/>
      <dgm:spPr/>
      <dgm:t>
        <a:bodyPr/>
        <a:lstStyle/>
        <a:p>
          <a:pPr algn="ctr"/>
          <a:endParaRPr lang="tr-TR"/>
        </a:p>
      </dgm:t>
    </dgm:pt>
    <dgm:pt modelId="{665CD26B-C45B-4F1B-9C71-B4BF9595B592}">
      <dgm:prSet phldrT="[Metin]"/>
      <dgm:spPr>
        <a:solidFill>
          <a:schemeClr val="accent1">
            <a:lumMod val="75000"/>
          </a:schemeClr>
        </a:solidFill>
      </dgm:spPr>
      <dgm:t>
        <a:bodyPr/>
        <a:lstStyle/>
        <a:p>
          <a:pPr algn="ctr"/>
          <a:r>
            <a:rPr lang="tr-TR" dirty="0">
              <a:latin typeface="+mj-lt"/>
            </a:rPr>
            <a:t>OTOMATİK TEST</a:t>
          </a:r>
        </a:p>
      </dgm:t>
    </dgm:pt>
    <dgm:pt modelId="{F40ECC8D-68F2-4FD6-AAA1-3973A461AD7A}" type="parTrans" cxnId="{41480F17-2486-4396-8CB8-E0512CA5B371}">
      <dgm:prSet/>
      <dgm:spPr/>
      <dgm:t>
        <a:bodyPr/>
        <a:lstStyle/>
        <a:p>
          <a:pPr algn="ctr"/>
          <a:endParaRPr lang="tr-TR"/>
        </a:p>
      </dgm:t>
    </dgm:pt>
    <dgm:pt modelId="{773F9611-EF97-444C-9ADD-25BD856A9780}" type="sibTrans" cxnId="{41480F17-2486-4396-8CB8-E0512CA5B371}">
      <dgm:prSet/>
      <dgm:spPr/>
      <dgm:t>
        <a:bodyPr/>
        <a:lstStyle/>
        <a:p>
          <a:pPr algn="ctr"/>
          <a:endParaRPr lang="tr-TR"/>
        </a:p>
      </dgm:t>
    </dgm:pt>
    <dgm:pt modelId="{165FEA8E-E455-46DA-AE43-F8A3F694B71C}" type="pres">
      <dgm:prSet presAssocID="{212893E1-5B57-4D16-82FC-3FABE83963FE}" presName="diagram" presStyleCnt="0">
        <dgm:presLayoutVars>
          <dgm:chPref val="1"/>
          <dgm:dir/>
          <dgm:animOne val="branch"/>
          <dgm:animLvl val="lvl"/>
          <dgm:resizeHandles val="exact"/>
        </dgm:presLayoutVars>
      </dgm:prSet>
      <dgm:spPr/>
    </dgm:pt>
    <dgm:pt modelId="{AFCFB38F-2749-4A16-A2F0-E8CE312BF765}" type="pres">
      <dgm:prSet presAssocID="{715D4609-B7BE-4861-B707-98586124CEFE}" presName="root1" presStyleCnt="0"/>
      <dgm:spPr/>
    </dgm:pt>
    <dgm:pt modelId="{86F80A7D-3E2F-4DF9-8B07-772FF40D0178}" type="pres">
      <dgm:prSet presAssocID="{715D4609-B7BE-4861-B707-98586124CEFE}" presName="LevelOneTextNode" presStyleLbl="node0" presStyleIdx="0" presStyleCnt="1">
        <dgm:presLayoutVars>
          <dgm:chPref val="3"/>
        </dgm:presLayoutVars>
      </dgm:prSet>
      <dgm:spPr/>
    </dgm:pt>
    <dgm:pt modelId="{5F93C2B8-CE40-47ED-9F27-D1D5687E5C71}" type="pres">
      <dgm:prSet presAssocID="{715D4609-B7BE-4861-B707-98586124CEFE}" presName="level2hierChild" presStyleCnt="0"/>
      <dgm:spPr/>
    </dgm:pt>
    <dgm:pt modelId="{73F57770-4B11-4CA7-88C1-8A5FDC05059E}" type="pres">
      <dgm:prSet presAssocID="{D268B9D6-FB54-4DF7-A199-E719096F76CF}" presName="conn2-1" presStyleLbl="parChTrans1D2" presStyleIdx="0" presStyleCnt="2"/>
      <dgm:spPr/>
    </dgm:pt>
    <dgm:pt modelId="{D64488A6-A8BE-45A3-837E-1950B4B12DE1}" type="pres">
      <dgm:prSet presAssocID="{D268B9D6-FB54-4DF7-A199-E719096F76CF}" presName="connTx" presStyleLbl="parChTrans1D2" presStyleIdx="0" presStyleCnt="2"/>
      <dgm:spPr/>
    </dgm:pt>
    <dgm:pt modelId="{D84B7D65-91B4-413A-8B1B-8D677BED9900}" type="pres">
      <dgm:prSet presAssocID="{9F5F65FD-421B-408A-BCD6-1EEEA79C148E}" presName="root2" presStyleCnt="0"/>
      <dgm:spPr/>
    </dgm:pt>
    <dgm:pt modelId="{1AD7F47F-BC54-48E4-BB0C-EBCEC0D67D8D}" type="pres">
      <dgm:prSet presAssocID="{9F5F65FD-421B-408A-BCD6-1EEEA79C148E}" presName="LevelTwoTextNode" presStyleLbl="node2" presStyleIdx="0" presStyleCnt="2">
        <dgm:presLayoutVars>
          <dgm:chPref val="3"/>
        </dgm:presLayoutVars>
      </dgm:prSet>
      <dgm:spPr/>
    </dgm:pt>
    <dgm:pt modelId="{5CE058A9-3AAE-40FE-9867-8849F5FC8C33}" type="pres">
      <dgm:prSet presAssocID="{9F5F65FD-421B-408A-BCD6-1EEEA79C148E}" presName="level3hierChild" presStyleCnt="0"/>
      <dgm:spPr/>
    </dgm:pt>
    <dgm:pt modelId="{8EFF7E63-44FE-4C8A-9C15-708F3A09557F}" type="pres">
      <dgm:prSet presAssocID="{F40ECC8D-68F2-4FD6-AAA1-3973A461AD7A}" presName="conn2-1" presStyleLbl="parChTrans1D2" presStyleIdx="1" presStyleCnt="2"/>
      <dgm:spPr/>
    </dgm:pt>
    <dgm:pt modelId="{EA78DE6A-A5EE-4B36-B704-45850D8CCDFE}" type="pres">
      <dgm:prSet presAssocID="{F40ECC8D-68F2-4FD6-AAA1-3973A461AD7A}" presName="connTx" presStyleLbl="parChTrans1D2" presStyleIdx="1" presStyleCnt="2"/>
      <dgm:spPr/>
    </dgm:pt>
    <dgm:pt modelId="{D6B6CC17-A02E-4FFE-95E0-ECF85B70563D}" type="pres">
      <dgm:prSet presAssocID="{665CD26B-C45B-4F1B-9C71-B4BF9595B592}" presName="root2" presStyleCnt="0"/>
      <dgm:spPr/>
    </dgm:pt>
    <dgm:pt modelId="{B1BBA94F-D741-4BE6-AFEA-909AFF470A1A}" type="pres">
      <dgm:prSet presAssocID="{665CD26B-C45B-4F1B-9C71-B4BF9595B592}" presName="LevelTwoTextNode" presStyleLbl="node2" presStyleIdx="1" presStyleCnt="2">
        <dgm:presLayoutVars>
          <dgm:chPref val="3"/>
        </dgm:presLayoutVars>
      </dgm:prSet>
      <dgm:spPr/>
    </dgm:pt>
    <dgm:pt modelId="{65E6451D-20FE-441C-9281-323A1B2A56A5}" type="pres">
      <dgm:prSet presAssocID="{665CD26B-C45B-4F1B-9C71-B4BF9595B592}" presName="level3hierChild" presStyleCnt="0"/>
      <dgm:spPr/>
    </dgm:pt>
  </dgm:ptLst>
  <dgm:cxnLst>
    <dgm:cxn modelId="{41480F17-2486-4396-8CB8-E0512CA5B371}" srcId="{715D4609-B7BE-4861-B707-98586124CEFE}" destId="{665CD26B-C45B-4F1B-9C71-B4BF9595B592}" srcOrd="1" destOrd="0" parTransId="{F40ECC8D-68F2-4FD6-AAA1-3973A461AD7A}" sibTransId="{773F9611-EF97-444C-9ADD-25BD856A9780}"/>
    <dgm:cxn modelId="{ABA45117-8399-4FDF-A775-78D06FC4BA35}" type="presOf" srcId="{715D4609-B7BE-4861-B707-98586124CEFE}" destId="{86F80A7D-3E2F-4DF9-8B07-772FF40D0178}" srcOrd="0" destOrd="0" presId="urn:microsoft.com/office/officeart/2005/8/layout/hierarchy2"/>
    <dgm:cxn modelId="{6E07D152-8BC5-492D-B712-100FD65FD2DF}" type="presOf" srcId="{D268B9D6-FB54-4DF7-A199-E719096F76CF}" destId="{73F57770-4B11-4CA7-88C1-8A5FDC05059E}" srcOrd="0" destOrd="0" presId="urn:microsoft.com/office/officeart/2005/8/layout/hierarchy2"/>
    <dgm:cxn modelId="{3F85D483-7DE8-4FFD-8A82-74BB2E6B4AA3}" srcId="{715D4609-B7BE-4861-B707-98586124CEFE}" destId="{9F5F65FD-421B-408A-BCD6-1EEEA79C148E}" srcOrd="0" destOrd="0" parTransId="{D268B9D6-FB54-4DF7-A199-E719096F76CF}" sibTransId="{974C11E6-ECDB-4022-8015-DBFCA55142DC}"/>
    <dgm:cxn modelId="{4166AC98-C982-4B7A-A28E-A881F5DE1CAC}" type="presOf" srcId="{212893E1-5B57-4D16-82FC-3FABE83963FE}" destId="{165FEA8E-E455-46DA-AE43-F8A3F694B71C}" srcOrd="0" destOrd="0" presId="urn:microsoft.com/office/officeart/2005/8/layout/hierarchy2"/>
    <dgm:cxn modelId="{27F3BB9E-23F4-4879-BFEC-FBD171256000}" type="presOf" srcId="{D268B9D6-FB54-4DF7-A199-E719096F76CF}" destId="{D64488A6-A8BE-45A3-837E-1950B4B12DE1}" srcOrd="1" destOrd="0" presId="urn:microsoft.com/office/officeart/2005/8/layout/hierarchy2"/>
    <dgm:cxn modelId="{5CC99FA1-96FA-4D8B-BE2E-198D9EE618CA}" type="presOf" srcId="{665CD26B-C45B-4F1B-9C71-B4BF9595B592}" destId="{B1BBA94F-D741-4BE6-AFEA-909AFF470A1A}" srcOrd="0" destOrd="0" presId="urn:microsoft.com/office/officeart/2005/8/layout/hierarchy2"/>
    <dgm:cxn modelId="{206F56B7-E950-4D6B-AD70-55A62B83B760}" type="presOf" srcId="{F40ECC8D-68F2-4FD6-AAA1-3973A461AD7A}" destId="{8EFF7E63-44FE-4C8A-9C15-708F3A09557F}" srcOrd="0" destOrd="0" presId="urn:microsoft.com/office/officeart/2005/8/layout/hierarchy2"/>
    <dgm:cxn modelId="{D5DD11C1-A7BD-41D2-B137-2F655465895E}" type="presOf" srcId="{9F5F65FD-421B-408A-BCD6-1EEEA79C148E}" destId="{1AD7F47F-BC54-48E4-BB0C-EBCEC0D67D8D}" srcOrd="0" destOrd="0" presId="urn:microsoft.com/office/officeart/2005/8/layout/hierarchy2"/>
    <dgm:cxn modelId="{618552D4-5096-4F03-8E5B-F3143714C923}" type="presOf" srcId="{F40ECC8D-68F2-4FD6-AAA1-3973A461AD7A}" destId="{EA78DE6A-A5EE-4B36-B704-45850D8CCDFE}" srcOrd="1" destOrd="0" presId="urn:microsoft.com/office/officeart/2005/8/layout/hierarchy2"/>
    <dgm:cxn modelId="{46887CE3-98E2-4A2D-9B68-03437AAA5690}" srcId="{212893E1-5B57-4D16-82FC-3FABE83963FE}" destId="{715D4609-B7BE-4861-B707-98586124CEFE}" srcOrd="0" destOrd="0" parTransId="{4A9331FA-7C78-4813-854B-321831873606}" sibTransId="{D243C26F-A9AF-4223-A01D-A618265885A0}"/>
    <dgm:cxn modelId="{0BF06404-9C60-464B-9B6E-B3B50BC03919}" type="presParOf" srcId="{165FEA8E-E455-46DA-AE43-F8A3F694B71C}" destId="{AFCFB38F-2749-4A16-A2F0-E8CE312BF765}" srcOrd="0" destOrd="0" presId="urn:microsoft.com/office/officeart/2005/8/layout/hierarchy2"/>
    <dgm:cxn modelId="{F07DF58E-C8C8-4CBB-8D44-1DC6C5E9F80B}" type="presParOf" srcId="{AFCFB38F-2749-4A16-A2F0-E8CE312BF765}" destId="{86F80A7D-3E2F-4DF9-8B07-772FF40D0178}" srcOrd="0" destOrd="0" presId="urn:microsoft.com/office/officeart/2005/8/layout/hierarchy2"/>
    <dgm:cxn modelId="{A70F0783-0EAE-4FDF-AC53-47A0BEF6745C}" type="presParOf" srcId="{AFCFB38F-2749-4A16-A2F0-E8CE312BF765}" destId="{5F93C2B8-CE40-47ED-9F27-D1D5687E5C71}" srcOrd="1" destOrd="0" presId="urn:microsoft.com/office/officeart/2005/8/layout/hierarchy2"/>
    <dgm:cxn modelId="{25DA1C8D-FD46-42E3-857B-CA482FCD1D28}" type="presParOf" srcId="{5F93C2B8-CE40-47ED-9F27-D1D5687E5C71}" destId="{73F57770-4B11-4CA7-88C1-8A5FDC05059E}" srcOrd="0" destOrd="0" presId="urn:microsoft.com/office/officeart/2005/8/layout/hierarchy2"/>
    <dgm:cxn modelId="{C8EE6C9C-2779-49B0-A3BB-D820C4023C3F}" type="presParOf" srcId="{73F57770-4B11-4CA7-88C1-8A5FDC05059E}" destId="{D64488A6-A8BE-45A3-837E-1950B4B12DE1}" srcOrd="0" destOrd="0" presId="urn:microsoft.com/office/officeart/2005/8/layout/hierarchy2"/>
    <dgm:cxn modelId="{A7A78182-B93E-4D3D-A230-D191451BFE72}" type="presParOf" srcId="{5F93C2B8-CE40-47ED-9F27-D1D5687E5C71}" destId="{D84B7D65-91B4-413A-8B1B-8D677BED9900}" srcOrd="1" destOrd="0" presId="urn:microsoft.com/office/officeart/2005/8/layout/hierarchy2"/>
    <dgm:cxn modelId="{691FCF38-6BA2-4303-8908-CF753682A2BE}" type="presParOf" srcId="{D84B7D65-91B4-413A-8B1B-8D677BED9900}" destId="{1AD7F47F-BC54-48E4-BB0C-EBCEC0D67D8D}" srcOrd="0" destOrd="0" presId="urn:microsoft.com/office/officeart/2005/8/layout/hierarchy2"/>
    <dgm:cxn modelId="{C962BDE0-699C-4F4E-93CA-8B9623DA5537}" type="presParOf" srcId="{D84B7D65-91B4-413A-8B1B-8D677BED9900}" destId="{5CE058A9-3AAE-40FE-9867-8849F5FC8C33}" srcOrd="1" destOrd="0" presId="urn:microsoft.com/office/officeart/2005/8/layout/hierarchy2"/>
    <dgm:cxn modelId="{4E3F29E1-9ED0-4B91-8CBA-663EF6FA83E8}" type="presParOf" srcId="{5F93C2B8-CE40-47ED-9F27-D1D5687E5C71}" destId="{8EFF7E63-44FE-4C8A-9C15-708F3A09557F}" srcOrd="2" destOrd="0" presId="urn:microsoft.com/office/officeart/2005/8/layout/hierarchy2"/>
    <dgm:cxn modelId="{ACD3DFD2-E946-4171-9FBB-E11AE38CAC19}" type="presParOf" srcId="{8EFF7E63-44FE-4C8A-9C15-708F3A09557F}" destId="{EA78DE6A-A5EE-4B36-B704-45850D8CCDFE}" srcOrd="0" destOrd="0" presId="urn:microsoft.com/office/officeart/2005/8/layout/hierarchy2"/>
    <dgm:cxn modelId="{AFE0AD4F-7019-4FE6-9FF0-636C73F49A6B}" type="presParOf" srcId="{5F93C2B8-CE40-47ED-9F27-D1D5687E5C71}" destId="{D6B6CC17-A02E-4FFE-95E0-ECF85B70563D}" srcOrd="3" destOrd="0" presId="urn:microsoft.com/office/officeart/2005/8/layout/hierarchy2"/>
    <dgm:cxn modelId="{22F597E9-5CAB-4687-8D82-A599E056996B}" type="presParOf" srcId="{D6B6CC17-A02E-4FFE-95E0-ECF85B70563D}" destId="{B1BBA94F-D741-4BE6-AFEA-909AFF470A1A}" srcOrd="0" destOrd="0" presId="urn:microsoft.com/office/officeart/2005/8/layout/hierarchy2"/>
    <dgm:cxn modelId="{B20222DD-96F5-4D36-8796-DF77C4361E31}" type="presParOf" srcId="{D6B6CC17-A02E-4FFE-95E0-ECF85B70563D}" destId="{65E6451D-20FE-441C-9281-323A1B2A56A5}"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F0D410-21B8-4572-B707-FDB64D44294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144204A-82C7-4AB1-9EAA-73CEE205C9F6}">
      <dgm:prSet/>
      <dgm:spPr/>
      <dgm:t>
        <a:bodyPr/>
        <a:lstStyle/>
        <a:p>
          <a:r>
            <a:rPr lang="tr-TR" b="0" i="0" baseline="0"/>
            <a:t>Açık kaynaklı, Java tabanlı bir </a:t>
          </a:r>
          <a:r>
            <a:rPr lang="tr-TR" b="1" i="0" baseline="0"/>
            <a:t>yük ve performans testi aracı</a:t>
          </a:r>
          <a:r>
            <a:rPr lang="tr-TR" b="0" i="0" baseline="0"/>
            <a:t>dır.</a:t>
          </a:r>
          <a:endParaRPr lang="en-US"/>
        </a:p>
      </dgm:t>
    </dgm:pt>
    <dgm:pt modelId="{808BDD44-1139-4822-8E24-1BC26B402287}" type="parTrans" cxnId="{D95BA696-2530-4E03-9561-3B1C242DD4B6}">
      <dgm:prSet/>
      <dgm:spPr/>
      <dgm:t>
        <a:bodyPr/>
        <a:lstStyle/>
        <a:p>
          <a:endParaRPr lang="en-US"/>
        </a:p>
      </dgm:t>
    </dgm:pt>
    <dgm:pt modelId="{C59E1154-3557-4D8E-9140-64C58E856D4E}" type="sibTrans" cxnId="{D95BA696-2530-4E03-9561-3B1C242DD4B6}">
      <dgm:prSet/>
      <dgm:spPr/>
      <dgm:t>
        <a:bodyPr/>
        <a:lstStyle/>
        <a:p>
          <a:endParaRPr lang="en-US"/>
        </a:p>
      </dgm:t>
    </dgm:pt>
    <dgm:pt modelId="{E673C6C0-D274-4D35-9416-DD7A0579D842}">
      <dgm:prSet/>
      <dgm:spPr/>
      <dgm:t>
        <a:bodyPr/>
        <a:lstStyle/>
        <a:p>
          <a:r>
            <a:rPr lang="tr-TR" b="0" i="0" baseline="0"/>
            <a:t>Web uygulamaları, API, veritabanı, FTP, SOAP/REST servislerini test edebilir.</a:t>
          </a:r>
          <a:endParaRPr lang="en-US"/>
        </a:p>
      </dgm:t>
    </dgm:pt>
    <dgm:pt modelId="{4A95DE24-8929-4D7F-9474-6DB45CFDB755}" type="parTrans" cxnId="{BA4C0165-B04B-4348-BB83-8E5609D1ABF9}">
      <dgm:prSet/>
      <dgm:spPr/>
      <dgm:t>
        <a:bodyPr/>
        <a:lstStyle/>
        <a:p>
          <a:endParaRPr lang="en-US"/>
        </a:p>
      </dgm:t>
    </dgm:pt>
    <dgm:pt modelId="{7A451094-2D67-4DB3-8F72-ED6E8B49D1B8}" type="sibTrans" cxnId="{BA4C0165-B04B-4348-BB83-8E5609D1ABF9}">
      <dgm:prSet/>
      <dgm:spPr/>
      <dgm:t>
        <a:bodyPr/>
        <a:lstStyle/>
        <a:p>
          <a:endParaRPr lang="en-US"/>
        </a:p>
      </dgm:t>
    </dgm:pt>
    <dgm:pt modelId="{641A67B1-A1EA-429D-978A-6F74AFEC768A}">
      <dgm:prSet/>
      <dgm:spPr/>
      <dgm:t>
        <a:bodyPr/>
        <a:lstStyle/>
        <a:p>
          <a:r>
            <a:rPr lang="tr-TR" b="0" i="0" baseline="0" dirty="0"/>
            <a:t>Çoklu kullanıcı davranışlarını simüle ederek sistemin dayanıklılığını ölçer.</a:t>
          </a:r>
          <a:endParaRPr lang="en-US" dirty="0"/>
        </a:p>
      </dgm:t>
    </dgm:pt>
    <dgm:pt modelId="{BCC8FF50-F898-4E69-8F8E-BE8BA380F2E0}" type="parTrans" cxnId="{F5ED865C-E067-4453-9580-B1104D6514D6}">
      <dgm:prSet/>
      <dgm:spPr/>
      <dgm:t>
        <a:bodyPr/>
        <a:lstStyle/>
        <a:p>
          <a:endParaRPr lang="en-US"/>
        </a:p>
      </dgm:t>
    </dgm:pt>
    <dgm:pt modelId="{4B51FE0E-DC30-4A1A-8B59-C31D0BB4A1FA}" type="sibTrans" cxnId="{F5ED865C-E067-4453-9580-B1104D6514D6}">
      <dgm:prSet/>
      <dgm:spPr/>
      <dgm:t>
        <a:bodyPr/>
        <a:lstStyle/>
        <a:p>
          <a:endParaRPr lang="en-US"/>
        </a:p>
      </dgm:t>
    </dgm:pt>
    <dgm:pt modelId="{BF131C75-29F2-4EDC-978C-FB8BBE801D3C}" type="pres">
      <dgm:prSet presAssocID="{64F0D410-21B8-4572-B707-FDB64D442946}" presName="linear" presStyleCnt="0">
        <dgm:presLayoutVars>
          <dgm:animLvl val="lvl"/>
          <dgm:resizeHandles val="exact"/>
        </dgm:presLayoutVars>
      </dgm:prSet>
      <dgm:spPr/>
    </dgm:pt>
    <dgm:pt modelId="{3A5B3C1A-B45B-4DF4-ABD3-A4BB85FE741D}" type="pres">
      <dgm:prSet presAssocID="{1144204A-82C7-4AB1-9EAA-73CEE205C9F6}" presName="parentText" presStyleLbl="node1" presStyleIdx="0" presStyleCnt="3">
        <dgm:presLayoutVars>
          <dgm:chMax val="0"/>
          <dgm:bulletEnabled val="1"/>
        </dgm:presLayoutVars>
      </dgm:prSet>
      <dgm:spPr/>
    </dgm:pt>
    <dgm:pt modelId="{78411CDA-BE6B-4F08-837F-4F42594721C6}" type="pres">
      <dgm:prSet presAssocID="{C59E1154-3557-4D8E-9140-64C58E856D4E}" presName="spacer" presStyleCnt="0"/>
      <dgm:spPr/>
    </dgm:pt>
    <dgm:pt modelId="{B771CC50-A0C7-405D-BC36-1575B4F9F388}" type="pres">
      <dgm:prSet presAssocID="{E673C6C0-D274-4D35-9416-DD7A0579D842}" presName="parentText" presStyleLbl="node1" presStyleIdx="1" presStyleCnt="3">
        <dgm:presLayoutVars>
          <dgm:chMax val="0"/>
          <dgm:bulletEnabled val="1"/>
        </dgm:presLayoutVars>
      </dgm:prSet>
      <dgm:spPr/>
    </dgm:pt>
    <dgm:pt modelId="{8C30F76D-B98B-4B74-8804-80BE1B8B5F24}" type="pres">
      <dgm:prSet presAssocID="{7A451094-2D67-4DB3-8F72-ED6E8B49D1B8}" presName="spacer" presStyleCnt="0"/>
      <dgm:spPr/>
    </dgm:pt>
    <dgm:pt modelId="{099CB64D-48A6-42F4-9BB2-92315AA5336B}" type="pres">
      <dgm:prSet presAssocID="{641A67B1-A1EA-429D-978A-6F74AFEC768A}" presName="parentText" presStyleLbl="node1" presStyleIdx="2" presStyleCnt="3">
        <dgm:presLayoutVars>
          <dgm:chMax val="0"/>
          <dgm:bulletEnabled val="1"/>
        </dgm:presLayoutVars>
      </dgm:prSet>
      <dgm:spPr/>
    </dgm:pt>
  </dgm:ptLst>
  <dgm:cxnLst>
    <dgm:cxn modelId="{583F4520-D844-4784-B176-B622C39850AC}" type="presOf" srcId="{E673C6C0-D274-4D35-9416-DD7A0579D842}" destId="{B771CC50-A0C7-405D-BC36-1575B4F9F388}" srcOrd="0" destOrd="0" presId="urn:microsoft.com/office/officeart/2005/8/layout/vList2"/>
    <dgm:cxn modelId="{F5ED865C-E067-4453-9580-B1104D6514D6}" srcId="{64F0D410-21B8-4572-B707-FDB64D442946}" destId="{641A67B1-A1EA-429D-978A-6F74AFEC768A}" srcOrd="2" destOrd="0" parTransId="{BCC8FF50-F898-4E69-8F8E-BE8BA380F2E0}" sibTransId="{4B51FE0E-DC30-4A1A-8B59-C31D0BB4A1FA}"/>
    <dgm:cxn modelId="{BA4C0165-B04B-4348-BB83-8E5609D1ABF9}" srcId="{64F0D410-21B8-4572-B707-FDB64D442946}" destId="{E673C6C0-D274-4D35-9416-DD7A0579D842}" srcOrd="1" destOrd="0" parTransId="{4A95DE24-8929-4D7F-9474-6DB45CFDB755}" sibTransId="{7A451094-2D67-4DB3-8F72-ED6E8B49D1B8}"/>
    <dgm:cxn modelId="{407DF072-47C4-438F-8BBD-8DE411FCCFBA}" type="presOf" srcId="{64F0D410-21B8-4572-B707-FDB64D442946}" destId="{BF131C75-29F2-4EDC-978C-FB8BBE801D3C}" srcOrd="0" destOrd="0" presId="urn:microsoft.com/office/officeart/2005/8/layout/vList2"/>
    <dgm:cxn modelId="{EF4FBE85-84F3-4C89-A6F0-2E76B5345845}" type="presOf" srcId="{641A67B1-A1EA-429D-978A-6F74AFEC768A}" destId="{099CB64D-48A6-42F4-9BB2-92315AA5336B}" srcOrd="0" destOrd="0" presId="urn:microsoft.com/office/officeart/2005/8/layout/vList2"/>
    <dgm:cxn modelId="{D95BA696-2530-4E03-9561-3B1C242DD4B6}" srcId="{64F0D410-21B8-4572-B707-FDB64D442946}" destId="{1144204A-82C7-4AB1-9EAA-73CEE205C9F6}" srcOrd="0" destOrd="0" parTransId="{808BDD44-1139-4822-8E24-1BC26B402287}" sibTransId="{C59E1154-3557-4D8E-9140-64C58E856D4E}"/>
    <dgm:cxn modelId="{2BFEC3D2-907D-4A39-B923-8AF4DF44D411}" type="presOf" srcId="{1144204A-82C7-4AB1-9EAA-73CEE205C9F6}" destId="{3A5B3C1A-B45B-4DF4-ABD3-A4BB85FE741D}" srcOrd="0" destOrd="0" presId="urn:microsoft.com/office/officeart/2005/8/layout/vList2"/>
    <dgm:cxn modelId="{FAB35641-43F7-42D1-AB95-89AA70B11C4E}" type="presParOf" srcId="{BF131C75-29F2-4EDC-978C-FB8BBE801D3C}" destId="{3A5B3C1A-B45B-4DF4-ABD3-A4BB85FE741D}" srcOrd="0" destOrd="0" presId="urn:microsoft.com/office/officeart/2005/8/layout/vList2"/>
    <dgm:cxn modelId="{DF3041F3-7744-4775-A2EA-5F936E75CD98}" type="presParOf" srcId="{BF131C75-29F2-4EDC-978C-FB8BBE801D3C}" destId="{78411CDA-BE6B-4F08-837F-4F42594721C6}" srcOrd="1" destOrd="0" presId="urn:microsoft.com/office/officeart/2005/8/layout/vList2"/>
    <dgm:cxn modelId="{7962A0D1-79EA-46AD-B2A7-913E8B62645C}" type="presParOf" srcId="{BF131C75-29F2-4EDC-978C-FB8BBE801D3C}" destId="{B771CC50-A0C7-405D-BC36-1575B4F9F388}" srcOrd="2" destOrd="0" presId="urn:microsoft.com/office/officeart/2005/8/layout/vList2"/>
    <dgm:cxn modelId="{61C47C6C-7792-4A92-A421-370129CCD4F8}" type="presParOf" srcId="{BF131C75-29F2-4EDC-978C-FB8BBE801D3C}" destId="{8C30F76D-B98B-4B74-8804-80BE1B8B5F24}" srcOrd="3" destOrd="0" presId="urn:microsoft.com/office/officeart/2005/8/layout/vList2"/>
    <dgm:cxn modelId="{C99A95E7-23EE-44C0-8931-91ECAAA18462}" type="presParOf" srcId="{BF131C75-29F2-4EDC-978C-FB8BBE801D3C}" destId="{099CB64D-48A6-42F4-9BB2-92315AA5336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BA38B-6E83-45F2-8635-83F306C36B62}">
      <dsp:nvSpPr>
        <dsp:cNvPr id="0" name=""/>
        <dsp:cNvSpPr/>
      </dsp:nvSpPr>
      <dsp:spPr>
        <a:xfrm>
          <a:off x="1290599" y="7253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E94CB6-4500-4165-9738-E566138A6726}">
      <dsp:nvSpPr>
        <dsp:cNvPr id="0" name=""/>
        <dsp:cNvSpPr/>
      </dsp:nvSpPr>
      <dsp:spPr>
        <a:xfrm>
          <a:off x="102599" y="248693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tr-TR" sz="1600" kern="1200" dirty="0"/>
            <a:t>Yazılım testi, geliştirilen bir yazılımın </a:t>
          </a:r>
          <a:r>
            <a:rPr lang="tr-TR" sz="1600" b="1" kern="1200" dirty="0"/>
            <a:t>doğru, güvenilir ve beklendiği gibi çalışıp çalışmadığını</a:t>
          </a:r>
          <a:r>
            <a:rPr lang="tr-TR" sz="1600" kern="1200" dirty="0"/>
            <a:t> kontrol etme sürecidir.</a:t>
          </a:r>
          <a:endParaRPr lang="en-US" sz="1600" kern="1200" dirty="0"/>
        </a:p>
      </dsp:txBody>
      <dsp:txXfrm>
        <a:off x="102599" y="2486937"/>
        <a:ext cx="4320000" cy="720000"/>
      </dsp:txXfrm>
    </dsp:sp>
    <dsp:sp modelId="{19F1F4C8-7847-44D6-8857-F6E43C1E3F87}">
      <dsp:nvSpPr>
        <dsp:cNvPr id="0" name=""/>
        <dsp:cNvSpPr/>
      </dsp:nvSpPr>
      <dsp:spPr>
        <a:xfrm>
          <a:off x="6366600" y="72537"/>
          <a:ext cx="1944000" cy="1944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50B8B7-DF2E-45A3-B39D-F4DAA005C918}">
      <dsp:nvSpPr>
        <dsp:cNvPr id="0" name=""/>
        <dsp:cNvSpPr/>
      </dsp:nvSpPr>
      <dsp:spPr>
        <a:xfrm>
          <a:off x="5178600" y="248693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tr-TR" sz="1600" kern="1200" dirty="0"/>
            <a:t>Amaç; hataları bulmak, riskleri azaltmak ve kaliteyi güvence altına almaktır.</a:t>
          </a:r>
          <a:endParaRPr lang="en-US" sz="1600" kern="1200" dirty="0"/>
        </a:p>
      </dsp:txBody>
      <dsp:txXfrm>
        <a:off x="5178600" y="2486937"/>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7EB305-E3A5-46FC-A59C-282DE5693F4C}">
      <dsp:nvSpPr>
        <dsp:cNvPr id="0" name=""/>
        <dsp:cNvSpPr/>
      </dsp:nvSpPr>
      <dsp:spPr>
        <a:xfrm rot="5400000">
          <a:off x="6309034" y="-2689693"/>
          <a:ext cx="711854" cy="6272904"/>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00000"/>
            </a:lnSpc>
            <a:spcBef>
              <a:spcPct val="0"/>
            </a:spcBef>
            <a:spcAft>
              <a:spcPct val="15000"/>
            </a:spcAft>
            <a:buChar char="•"/>
          </a:pPr>
          <a:r>
            <a:rPr lang="tr-TR" sz="1300" kern="1200"/>
            <a:t>Yazılım geliştirme sürecinde oluşabilecek hataları erken aşamada yakalar.</a:t>
          </a:r>
          <a:endParaRPr lang="tr-TR" sz="1300" kern="1200" dirty="0"/>
        </a:p>
        <a:p>
          <a:pPr marL="114300" lvl="1" indent="-114300" algn="l" defTabSz="577850">
            <a:lnSpc>
              <a:spcPct val="100000"/>
            </a:lnSpc>
            <a:spcBef>
              <a:spcPct val="0"/>
            </a:spcBef>
            <a:spcAft>
              <a:spcPct val="15000"/>
            </a:spcAft>
            <a:buChar char="•"/>
          </a:pPr>
          <a:r>
            <a:rPr lang="tr-TR" sz="1300" kern="1200"/>
            <a:t>Hataların sonradan düzeltilmesinden doğacak maliyetleri azaltır.</a:t>
          </a:r>
        </a:p>
      </dsp:txBody>
      <dsp:txXfrm rot="-5400000">
        <a:off x="3528509" y="125582"/>
        <a:ext cx="6238154" cy="642354"/>
      </dsp:txXfrm>
    </dsp:sp>
    <dsp:sp modelId="{C5E54579-8744-4794-B8C6-1EA34F6BE92B}">
      <dsp:nvSpPr>
        <dsp:cNvPr id="0" name=""/>
        <dsp:cNvSpPr/>
      </dsp:nvSpPr>
      <dsp:spPr>
        <a:xfrm>
          <a:off x="0" y="1850"/>
          <a:ext cx="3528509" cy="889818"/>
        </a:xfrm>
        <a:prstGeom prst="round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defRPr b="1"/>
          </a:pPr>
          <a:r>
            <a:rPr lang="tr-TR" sz="2200" kern="1200" dirty="0"/>
            <a:t>Hata Tespiti ve Önleme</a:t>
          </a:r>
        </a:p>
      </dsp:txBody>
      <dsp:txXfrm>
        <a:off x="43437" y="45287"/>
        <a:ext cx="3441635" cy="802944"/>
      </dsp:txXfrm>
    </dsp:sp>
    <dsp:sp modelId="{20D9952E-806F-4969-B088-5A7046CDF776}">
      <dsp:nvSpPr>
        <dsp:cNvPr id="0" name=""/>
        <dsp:cNvSpPr/>
      </dsp:nvSpPr>
      <dsp:spPr>
        <a:xfrm rot="5400000">
          <a:off x="6309034" y="-1755384"/>
          <a:ext cx="711854" cy="6272904"/>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00000"/>
            </a:lnSpc>
            <a:spcBef>
              <a:spcPct val="0"/>
            </a:spcBef>
            <a:spcAft>
              <a:spcPct val="15000"/>
            </a:spcAft>
            <a:buChar char="•"/>
          </a:pPr>
          <a:r>
            <a:rPr lang="tr-TR" sz="1300" kern="1200"/>
            <a:t>Kullanıcılara güvenilir, hızlı ve doğru çalışan yazılım sunulmasını sağlar.</a:t>
          </a:r>
          <a:endParaRPr lang="tr-TR" sz="1300" kern="1200" dirty="0"/>
        </a:p>
        <a:p>
          <a:pPr marL="114300" lvl="1" indent="-114300" algn="l" defTabSz="577850">
            <a:lnSpc>
              <a:spcPct val="100000"/>
            </a:lnSpc>
            <a:spcBef>
              <a:spcPct val="0"/>
            </a:spcBef>
            <a:spcAft>
              <a:spcPct val="15000"/>
            </a:spcAft>
            <a:buChar char="•"/>
          </a:pPr>
          <a:r>
            <a:rPr lang="tr-TR" sz="1300" kern="1200"/>
            <a:t>Performans, güvenlik ve kullanılabilirlik açısından yazılımı doğrular.</a:t>
          </a:r>
        </a:p>
      </dsp:txBody>
      <dsp:txXfrm rot="-5400000">
        <a:off x="3528509" y="1059891"/>
        <a:ext cx="6238154" cy="642354"/>
      </dsp:txXfrm>
    </dsp:sp>
    <dsp:sp modelId="{515150B5-BA52-4F45-BEB4-6AE67384FAAF}">
      <dsp:nvSpPr>
        <dsp:cNvPr id="0" name=""/>
        <dsp:cNvSpPr/>
      </dsp:nvSpPr>
      <dsp:spPr>
        <a:xfrm>
          <a:off x="0" y="936159"/>
          <a:ext cx="3528509" cy="889818"/>
        </a:xfrm>
        <a:prstGeom prst="round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defRPr b="1"/>
          </a:pPr>
          <a:r>
            <a:rPr lang="tr-TR" sz="2200" b="1" kern="1200"/>
            <a:t>Kalite Güvencesi</a:t>
          </a:r>
          <a:endParaRPr lang="tr-TR" sz="2200" kern="1200"/>
        </a:p>
      </dsp:txBody>
      <dsp:txXfrm>
        <a:off x="43437" y="979596"/>
        <a:ext cx="3441635" cy="802944"/>
      </dsp:txXfrm>
    </dsp:sp>
    <dsp:sp modelId="{BD3D18A2-F545-412C-83F6-6D7B70E3D7D7}">
      <dsp:nvSpPr>
        <dsp:cNvPr id="0" name=""/>
        <dsp:cNvSpPr/>
      </dsp:nvSpPr>
      <dsp:spPr>
        <a:xfrm rot="5400000">
          <a:off x="6309034" y="-821074"/>
          <a:ext cx="711854" cy="6272904"/>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00000"/>
            </a:lnSpc>
            <a:spcBef>
              <a:spcPct val="0"/>
            </a:spcBef>
            <a:spcAft>
              <a:spcPct val="15000"/>
            </a:spcAft>
            <a:buChar char="•"/>
          </a:pPr>
          <a:r>
            <a:rPr lang="tr-TR" sz="1300" kern="1200" dirty="0"/>
            <a:t>Beklentilere uygun çalışan yazılımlar müşteri güvenini artırır.</a:t>
          </a:r>
        </a:p>
        <a:p>
          <a:pPr marL="114300" lvl="1" indent="-114300" algn="l" defTabSz="577850">
            <a:lnSpc>
              <a:spcPct val="100000"/>
            </a:lnSpc>
            <a:spcBef>
              <a:spcPct val="0"/>
            </a:spcBef>
            <a:spcAft>
              <a:spcPct val="15000"/>
            </a:spcAft>
            <a:buChar char="•"/>
          </a:pPr>
          <a:r>
            <a:rPr lang="tr-TR" sz="1300" kern="1200" dirty="0"/>
            <a:t>Son ürünün pazara daha hızlı ve sorunsuz çıkmasına katkı sağlar.</a:t>
          </a:r>
        </a:p>
      </dsp:txBody>
      <dsp:txXfrm rot="-5400000">
        <a:off x="3528509" y="1994201"/>
        <a:ext cx="6238154" cy="642354"/>
      </dsp:txXfrm>
    </dsp:sp>
    <dsp:sp modelId="{0EDB8A82-1A76-49A4-AE49-2547D85FA920}">
      <dsp:nvSpPr>
        <dsp:cNvPr id="0" name=""/>
        <dsp:cNvSpPr/>
      </dsp:nvSpPr>
      <dsp:spPr>
        <a:xfrm>
          <a:off x="0" y="1870468"/>
          <a:ext cx="3528509" cy="889818"/>
        </a:xfrm>
        <a:prstGeom prst="roundRect">
          <a:avLst/>
        </a:prstGeom>
        <a:solidFill>
          <a:schemeClr val="accent4">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defRPr b="1"/>
          </a:pPr>
          <a:r>
            <a:rPr lang="tr-TR" sz="2200" b="1" kern="1200" dirty="0"/>
            <a:t>Müşteri Memnuniyeti</a:t>
          </a:r>
          <a:endParaRPr lang="tr-TR" sz="2200" kern="1200" dirty="0"/>
        </a:p>
      </dsp:txBody>
      <dsp:txXfrm>
        <a:off x="43437" y="1913905"/>
        <a:ext cx="3441635" cy="802944"/>
      </dsp:txXfrm>
    </dsp:sp>
    <dsp:sp modelId="{DACA5260-2E53-4C1D-AEB7-AE2EEFE4F145}">
      <dsp:nvSpPr>
        <dsp:cNvPr id="0" name=""/>
        <dsp:cNvSpPr/>
      </dsp:nvSpPr>
      <dsp:spPr>
        <a:xfrm rot="5400000">
          <a:off x="6309034" y="113234"/>
          <a:ext cx="711854" cy="627290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100000"/>
            </a:lnSpc>
            <a:spcBef>
              <a:spcPct val="0"/>
            </a:spcBef>
            <a:spcAft>
              <a:spcPct val="15000"/>
            </a:spcAft>
            <a:buChar char="•"/>
          </a:pPr>
          <a:r>
            <a:rPr lang="tr-TR" sz="1300" kern="1200"/>
            <a:t>Düzenli test edilen yazılımlar, gelecekte yapılacak geliştirmelere daha uyumludur.</a:t>
          </a:r>
          <a:endParaRPr lang="tr-TR" sz="1300" kern="1200" dirty="0"/>
        </a:p>
        <a:p>
          <a:pPr marL="114300" lvl="1" indent="-114300" algn="l" defTabSz="577850">
            <a:lnSpc>
              <a:spcPct val="100000"/>
            </a:lnSpc>
            <a:spcBef>
              <a:spcPct val="0"/>
            </a:spcBef>
            <a:spcAft>
              <a:spcPct val="15000"/>
            </a:spcAft>
            <a:buChar char="•"/>
          </a:pPr>
          <a:r>
            <a:rPr lang="tr-TR" sz="1300" kern="1200"/>
            <a:t>Yazılım yaşam döngüsünü daha verimli hale getirir.</a:t>
          </a:r>
        </a:p>
      </dsp:txBody>
      <dsp:txXfrm rot="-5400000">
        <a:off x="3528509" y="2928509"/>
        <a:ext cx="6238154" cy="642354"/>
      </dsp:txXfrm>
    </dsp:sp>
    <dsp:sp modelId="{1279BD1A-B164-40D8-AF2C-878F991BF9A2}">
      <dsp:nvSpPr>
        <dsp:cNvPr id="0" name=""/>
        <dsp:cNvSpPr/>
      </dsp:nvSpPr>
      <dsp:spPr>
        <a:xfrm>
          <a:off x="0" y="2804777"/>
          <a:ext cx="3528509" cy="889818"/>
        </a:xfrm>
        <a:prstGeom prst="roundRect">
          <a:avLst/>
        </a:prstGeom>
        <a:solidFill>
          <a:schemeClr val="accent5">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100000"/>
            </a:lnSpc>
            <a:spcBef>
              <a:spcPct val="0"/>
            </a:spcBef>
            <a:spcAft>
              <a:spcPct val="35000"/>
            </a:spcAft>
            <a:buNone/>
            <a:defRPr b="1"/>
          </a:pPr>
          <a:r>
            <a:rPr lang="tr-TR" sz="2200" kern="1200"/>
            <a:t> </a:t>
          </a:r>
          <a:r>
            <a:rPr lang="tr-TR" sz="2200" b="1" kern="1200"/>
            <a:t>Sürdürülebilirlik ve Bakım Kolaylığı</a:t>
          </a:r>
          <a:endParaRPr lang="tr-TR" sz="2200" kern="1200"/>
        </a:p>
      </dsp:txBody>
      <dsp:txXfrm>
        <a:off x="43437" y="2848214"/>
        <a:ext cx="3441635" cy="8029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F80A7D-3E2F-4DF9-8B07-772FF40D0178}">
      <dsp:nvSpPr>
        <dsp:cNvPr id="0" name=""/>
        <dsp:cNvSpPr/>
      </dsp:nvSpPr>
      <dsp:spPr>
        <a:xfrm>
          <a:off x="736030" y="974870"/>
          <a:ext cx="3387141" cy="1693570"/>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tr-TR" sz="4000" kern="1200" dirty="0">
              <a:latin typeface="+mj-lt"/>
            </a:rPr>
            <a:t>TEST YÖNTEMLERİ</a:t>
          </a:r>
        </a:p>
      </dsp:txBody>
      <dsp:txXfrm>
        <a:off x="785633" y="1024473"/>
        <a:ext cx="3287935" cy="1594364"/>
      </dsp:txXfrm>
    </dsp:sp>
    <dsp:sp modelId="{73F57770-4B11-4CA7-88C1-8A5FDC05059E}">
      <dsp:nvSpPr>
        <dsp:cNvPr id="0" name=""/>
        <dsp:cNvSpPr/>
      </dsp:nvSpPr>
      <dsp:spPr>
        <a:xfrm rot="19457599">
          <a:off x="3966344" y="1292918"/>
          <a:ext cx="1668511" cy="83671"/>
        </a:xfrm>
        <a:custGeom>
          <a:avLst/>
          <a:gdLst/>
          <a:ahLst/>
          <a:cxnLst/>
          <a:rect l="0" t="0" r="0" b="0"/>
          <a:pathLst>
            <a:path>
              <a:moveTo>
                <a:pt x="0" y="41835"/>
              </a:moveTo>
              <a:lnTo>
                <a:pt x="1668511"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4758887" y="1293041"/>
        <a:ext cx="83425" cy="83425"/>
      </dsp:txXfrm>
    </dsp:sp>
    <dsp:sp modelId="{1AD7F47F-BC54-48E4-BB0C-EBCEC0D67D8D}">
      <dsp:nvSpPr>
        <dsp:cNvPr id="0" name=""/>
        <dsp:cNvSpPr/>
      </dsp:nvSpPr>
      <dsp:spPr>
        <a:xfrm>
          <a:off x="5478028" y="1067"/>
          <a:ext cx="3387141" cy="1693570"/>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tr-TR" sz="4000" kern="1200" dirty="0">
              <a:latin typeface="+mj-lt"/>
            </a:rPr>
            <a:t>MANUEL TEST</a:t>
          </a:r>
        </a:p>
      </dsp:txBody>
      <dsp:txXfrm>
        <a:off x="5527631" y="50670"/>
        <a:ext cx="3287935" cy="1594364"/>
      </dsp:txXfrm>
    </dsp:sp>
    <dsp:sp modelId="{8EFF7E63-44FE-4C8A-9C15-708F3A09557F}">
      <dsp:nvSpPr>
        <dsp:cNvPr id="0" name=""/>
        <dsp:cNvSpPr/>
      </dsp:nvSpPr>
      <dsp:spPr>
        <a:xfrm rot="2142401">
          <a:off x="3966344" y="2266721"/>
          <a:ext cx="1668511" cy="83671"/>
        </a:xfrm>
        <a:custGeom>
          <a:avLst/>
          <a:gdLst/>
          <a:ahLst/>
          <a:cxnLst/>
          <a:rect l="0" t="0" r="0" b="0"/>
          <a:pathLst>
            <a:path>
              <a:moveTo>
                <a:pt x="0" y="41835"/>
              </a:moveTo>
              <a:lnTo>
                <a:pt x="1668511" y="418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4758887" y="2266844"/>
        <a:ext cx="83425" cy="83425"/>
      </dsp:txXfrm>
    </dsp:sp>
    <dsp:sp modelId="{B1BBA94F-D741-4BE6-AFEA-909AFF470A1A}">
      <dsp:nvSpPr>
        <dsp:cNvPr id="0" name=""/>
        <dsp:cNvSpPr/>
      </dsp:nvSpPr>
      <dsp:spPr>
        <a:xfrm>
          <a:off x="5478028" y="1948673"/>
          <a:ext cx="3387141" cy="1693570"/>
        </a:xfrm>
        <a:prstGeom prst="roundRect">
          <a:avLst>
            <a:gd name="adj" fmla="val 10000"/>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1778000">
            <a:lnSpc>
              <a:spcPct val="90000"/>
            </a:lnSpc>
            <a:spcBef>
              <a:spcPct val="0"/>
            </a:spcBef>
            <a:spcAft>
              <a:spcPct val="35000"/>
            </a:spcAft>
            <a:buNone/>
          </a:pPr>
          <a:r>
            <a:rPr lang="tr-TR" sz="4000" kern="1200" dirty="0">
              <a:latin typeface="+mj-lt"/>
            </a:rPr>
            <a:t>OTOMATİK TEST</a:t>
          </a:r>
        </a:p>
      </dsp:txBody>
      <dsp:txXfrm>
        <a:off x="5527631" y="1998276"/>
        <a:ext cx="3287935" cy="15943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5B3C1A-B45B-4DF4-ABD3-A4BB85FE741D}">
      <dsp:nvSpPr>
        <dsp:cNvPr id="0" name=""/>
        <dsp:cNvSpPr/>
      </dsp:nvSpPr>
      <dsp:spPr>
        <a:xfrm>
          <a:off x="0" y="37454"/>
          <a:ext cx="4988225" cy="13513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b="0" i="0" kern="1200" baseline="0"/>
            <a:t>Açık kaynaklı, Java tabanlı bir </a:t>
          </a:r>
          <a:r>
            <a:rPr lang="tr-TR" sz="2400" b="1" i="0" kern="1200" baseline="0"/>
            <a:t>yük ve performans testi aracı</a:t>
          </a:r>
          <a:r>
            <a:rPr lang="tr-TR" sz="2400" b="0" i="0" kern="1200" baseline="0"/>
            <a:t>dır.</a:t>
          </a:r>
          <a:endParaRPr lang="en-US" sz="2400" kern="1200"/>
        </a:p>
      </dsp:txBody>
      <dsp:txXfrm>
        <a:off x="65967" y="103421"/>
        <a:ext cx="4856291" cy="1219416"/>
      </dsp:txXfrm>
    </dsp:sp>
    <dsp:sp modelId="{B771CC50-A0C7-405D-BC36-1575B4F9F388}">
      <dsp:nvSpPr>
        <dsp:cNvPr id="0" name=""/>
        <dsp:cNvSpPr/>
      </dsp:nvSpPr>
      <dsp:spPr>
        <a:xfrm>
          <a:off x="0" y="1457924"/>
          <a:ext cx="4988225" cy="1351350"/>
        </a:xfrm>
        <a:prstGeom prst="roundRect">
          <a:avLst/>
        </a:prstGeom>
        <a:solidFill>
          <a:schemeClr val="accent2">
            <a:hueOff val="324754"/>
            <a:satOff val="3319"/>
            <a:lumOff val="22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b="0" i="0" kern="1200" baseline="0"/>
            <a:t>Web uygulamaları, API, veritabanı, FTP, SOAP/REST servislerini test edebilir.</a:t>
          </a:r>
          <a:endParaRPr lang="en-US" sz="2400" kern="1200"/>
        </a:p>
      </dsp:txBody>
      <dsp:txXfrm>
        <a:off x="65967" y="1523891"/>
        <a:ext cx="4856291" cy="1219416"/>
      </dsp:txXfrm>
    </dsp:sp>
    <dsp:sp modelId="{099CB64D-48A6-42F4-9BB2-92315AA5336B}">
      <dsp:nvSpPr>
        <dsp:cNvPr id="0" name=""/>
        <dsp:cNvSpPr/>
      </dsp:nvSpPr>
      <dsp:spPr>
        <a:xfrm>
          <a:off x="0" y="2878395"/>
          <a:ext cx="4988225" cy="1351350"/>
        </a:xfrm>
        <a:prstGeom prst="roundRect">
          <a:avLst/>
        </a:prstGeom>
        <a:solidFill>
          <a:schemeClr val="accent2">
            <a:hueOff val="649508"/>
            <a:satOff val="6639"/>
            <a:lumOff val="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b="0" i="0" kern="1200" baseline="0" dirty="0"/>
            <a:t>Çoklu kullanıcı davranışlarını simüle ederek sistemin dayanıklılığını ölçer.</a:t>
          </a:r>
          <a:endParaRPr lang="en-US" sz="2400" kern="1200" dirty="0"/>
        </a:p>
      </dsp:txBody>
      <dsp:txXfrm>
        <a:off x="65967" y="2944362"/>
        <a:ext cx="4856291" cy="121941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85770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06646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09772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414652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984860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41310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31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061974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548275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5568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8/24/2025</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883459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8/24/2025</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414716406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leydaerdoan/Manuel_Testing/issues/1"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leydaerdoan/Manuel_Testing/issues/2" TargetMode="Externa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leydaerdoan/Manuel_Testing/issues/3" TargetMode="External"/><Relationship Id="rId2" Type="http://schemas.openxmlformats.org/officeDocument/2006/relationships/hyperlink" Target="https://github.com/leydaerdoan/Manuel_Testing/issues/4"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creativecommons.org/licenses/by-nc-sa/3.0/" TargetMode="External"/><Relationship Id="rId3" Type="http://schemas.openxmlformats.org/officeDocument/2006/relationships/hyperlink" Target="http://stackoverflow.com/questions/34633236/postman-application-extension-from-chrome-is-written-in-which-language" TargetMode="External"/><Relationship Id="rId7" Type="http://schemas.openxmlformats.org/officeDocument/2006/relationships/hyperlink" Target="https://ubikloadpack.com/" TargetMode="External"/><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hyperlink" Target="https://damien.co/blog/2020-06-24-install-chromedriver-selenium-python-testing-tools/"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bikloadpack.com/"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jmeter.apache.org/download_jmeter.cgi"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493F85-4BF4-2722-7AD6-4491C264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43E582-2F5C-967E-4197-32864E7D61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16241" y="516245"/>
            <a:ext cx="6857999" cy="5825513"/>
          </a:xfrm>
          <a:prstGeom prst="rect">
            <a:avLst/>
          </a:prstGeom>
          <a:gradFill flip="none" rotWithShape="1">
            <a:gsLst>
              <a:gs pos="11000">
                <a:srgbClr val="000000">
                  <a:alpha val="47000"/>
                </a:srgbClr>
              </a:gs>
              <a:gs pos="100000">
                <a:srgbClr val="000000">
                  <a:alpha val="0"/>
                </a:srgbClr>
              </a:gs>
              <a:gs pos="56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Başlık 1">
            <a:extLst>
              <a:ext uri="{FF2B5EF4-FFF2-40B4-BE49-F238E27FC236}">
                <a16:creationId xmlns:a16="http://schemas.microsoft.com/office/drawing/2014/main" id="{E2EB669D-6051-2F2F-49CE-1A1657779666}"/>
              </a:ext>
            </a:extLst>
          </p:cNvPr>
          <p:cNvSpPr>
            <a:spLocks noGrp="1"/>
          </p:cNvSpPr>
          <p:nvPr>
            <p:ph type="ctrTitle"/>
          </p:nvPr>
        </p:nvSpPr>
        <p:spPr>
          <a:xfrm>
            <a:off x="785916" y="1501795"/>
            <a:ext cx="4802084" cy="2008167"/>
          </a:xfrm>
          <a:noFill/>
        </p:spPr>
        <p:txBody>
          <a:bodyPr anchor="ctr">
            <a:normAutofit/>
          </a:bodyPr>
          <a:lstStyle/>
          <a:p>
            <a:r>
              <a:rPr lang="tr-TR" dirty="0">
                <a:solidFill>
                  <a:srgbClr val="FFFFFF"/>
                </a:solidFill>
              </a:rPr>
              <a:t>YAZILIM TEST SÜRECİ</a:t>
            </a:r>
          </a:p>
        </p:txBody>
      </p:sp>
      <p:sp>
        <p:nvSpPr>
          <p:cNvPr id="13" name="Rectangle 12">
            <a:extLst>
              <a:ext uri="{FF2B5EF4-FFF2-40B4-BE49-F238E27FC236}">
                <a16:creationId xmlns:a16="http://schemas.microsoft.com/office/drawing/2014/main" id="{5DBCC854-0144-FBE6-C55E-82A562BA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663714" y="1329712"/>
            <a:ext cx="6857999" cy="4198570"/>
          </a:xfrm>
          <a:prstGeom prst="rect">
            <a:avLst/>
          </a:prstGeom>
          <a:gradFill flip="none" rotWithShape="1">
            <a:gsLst>
              <a:gs pos="0">
                <a:srgbClr val="000000">
                  <a:alpha val="38000"/>
                </a:srgbClr>
              </a:gs>
              <a:gs pos="100000">
                <a:srgbClr val="000000">
                  <a:alpha val="0"/>
                </a:srgbClr>
              </a:gs>
              <a:gs pos="56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Alt Başlık 2">
            <a:extLst>
              <a:ext uri="{FF2B5EF4-FFF2-40B4-BE49-F238E27FC236}">
                <a16:creationId xmlns:a16="http://schemas.microsoft.com/office/drawing/2014/main" id="{8B42C8F3-09AE-AC5B-7904-F16EA03A0C58}"/>
              </a:ext>
            </a:extLst>
          </p:cNvPr>
          <p:cNvSpPr>
            <a:spLocks noGrp="1"/>
          </p:cNvSpPr>
          <p:nvPr>
            <p:ph type="subTitle" idx="1"/>
          </p:nvPr>
        </p:nvSpPr>
        <p:spPr>
          <a:xfrm>
            <a:off x="5331358" y="3736748"/>
            <a:ext cx="5678017" cy="1910849"/>
          </a:xfrm>
        </p:spPr>
        <p:txBody>
          <a:bodyPr anchor="b">
            <a:normAutofit fontScale="92500" lnSpcReduction="20000"/>
          </a:bodyPr>
          <a:lstStyle/>
          <a:p>
            <a:pPr algn="r"/>
            <a:r>
              <a:rPr lang="tr-TR" dirty="0">
                <a:solidFill>
                  <a:srgbClr val="FFFFFF"/>
                </a:solidFill>
              </a:rPr>
              <a:t>Medine İleyda ERDOĞAN</a:t>
            </a:r>
          </a:p>
          <a:p>
            <a:pPr algn="r"/>
            <a:r>
              <a:rPr lang="tr-TR" dirty="0">
                <a:solidFill>
                  <a:srgbClr val="FFFFFF"/>
                </a:solidFill>
              </a:rPr>
              <a:t>YALOVA ÜNİVERSİTESİ</a:t>
            </a:r>
          </a:p>
          <a:p>
            <a:pPr algn="r"/>
            <a:r>
              <a:rPr lang="tr-TR" dirty="0">
                <a:solidFill>
                  <a:srgbClr val="FFFFFF"/>
                </a:solidFill>
              </a:rPr>
              <a:t>14.07.2025 - 18.08.2025</a:t>
            </a:r>
          </a:p>
          <a:p>
            <a:pPr algn="r"/>
            <a:r>
              <a:rPr lang="tr-TR" dirty="0">
                <a:solidFill>
                  <a:srgbClr val="FFFFFF"/>
                </a:solidFill>
              </a:rPr>
              <a:t>APACHE JMETER İLE YÜK TESTİ</a:t>
            </a:r>
          </a:p>
          <a:p>
            <a:pPr algn="r"/>
            <a:r>
              <a:rPr lang="tr-TR" dirty="0">
                <a:solidFill>
                  <a:srgbClr val="FFFFFF"/>
                </a:solidFill>
              </a:rPr>
              <a:t>github.com/</a:t>
            </a:r>
            <a:r>
              <a:rPr lang="tr-TR" dirty="0" err="1">
                <a:solidFill>
                  <a:srgbClr val="FFFFFF"/>
                </a:solidFill>
              </a:rPr>
              <a:t>leydaerdoan</a:t>
            </a:r>
            <a:endParaRPr lang="tr-TR" dirty="0">
              <a:solidFill>
                <a:srgbClr val="FFFFFF"/>
              </a:solidFill>
            </a:endParaRPr>
          </a:p>
        </p:txBody>
      </p:sp>
      <p:sp>
        <p:nvSpPr>
          <p:cNvPr id="15" name="Freeform: Shape 14">
            <a:extLst>
              <a:ext uri="{FF2B5EF4-FFF2-40B4-BE49-F238E27FC236}">
                <a16:creationId xmlns:a16="http://schemas.microsoft.com/office/drawing/2014/main" id="{715B084D-B395-62E7-F6F2-43CFBC726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52500" y="952500"/>
            <a:ext cx="10286999"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7788"/>
              <a:gd name="connsiteY0" fmla="*/ 2249229 h 4920343"/>
              <a:gd name="connsiteX1" fmla="*/ 1994 w 9987788"/>
              <a:gd name="connsiteY1" fmla="*/ 0 h 4920343"/>
              <a:gd name="connsiteX2" fmla="*/ 9987788 w 9987788"/>
              <a:gd name="connsiteY2" fmla="*/ 0 h 4920343"/>
              <a:gd name="connsiteX3" fmla="*/ 9987788 w 9987788"/>
              <a:gd name="connsiteY3" fmla="*/ 4920343 h 4920343"/>
              <a:gd name="connsiteX4" fmla="*/ 1994 w 9987788"/>
              <a:gd name="connsiteY4" fmla="*/ 4920343 h 4920343"/>
              <a:gd name="connsiteX5" fmla="*/ 1994 w 9987788"/>
              <a:gd name="connsiteY5" fmla="*/ 4119525 h 4920343"/>
              <a:gd name="connsiteX0" fmla="*/ 10003 w 9985823"/>
              <a:gd name="connsiteY0" fmla="*/ 2385996 h 4920343"/>
              <a:gd name="connsiteX1" fmla="*/ 29 w 9985823"/>
              <a:gd name="connsiteY1" fmla="*/ 0 h 4920343"/>
              <a:gd name="connsiteX2" fmla="*/ 9985823 w 9985823"/>
              <a:gd name="connsiteY2" fmla="*/ 0 h 4920343"/>
              <a:gd name="connsiteX3" fmla="*/ 9985823 w 9985823"/>
              <a:gd name="connsiteY3" fmla="*/ 4920343 h 4920343"/>
              <a:gd name="connsiteX4" fmla="*/ 29 w 9985823"/>
              <a:gd name="connsiteY4" fmla="*/ 4920343 h 4920343"/>
              <a:gd name="connsiteX5" fmla="*/ 29 w 9985823"/>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5" fmla="*/ 191 w 9985985"/>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985" h="4920343">
                <a:moveTo>
                  <a:pt x="192" y="2390079"/>
                </a:moveTo>
                <a:cubicBezTo>
                  <a:pt x="857" y="1640336"/>
                  <a:pt x="-474" y="749743"/>
                  <a:pt x="191" y="0"/>
                </a:cubicBezTo>
                <a:lnTo>
                  <a:pt x="9985985" y="0"/>
                </a:lnTo>
                <a:lnTo>
                  <a:pt x="9985985" y="4920343"/>
                </a:lnTo>
                <a:lnTo>
                  <a:pt x="191" y="4920343"/>
                </a:lnTo>
                <a:lnTo>
                  <a:pt x="191"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2991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C9197C-9FEF-E29C-E541-90CDB5932781}"/>
              </a:ext>
            </a:extLst>
          </p:cNvPr>
          <p:cNvSpPr>
            <a:spLocks noGrp="1"/>
          </p:cNvSpPr>
          <p:nvPr>
            <p:ph type="title"/>
          </p:nvPr>
        </p:nvSpPr>
        <p:spPr/>
        <p:txBody>
          <a:bodyPr/>
          <a:lstStyle/>
          <a:p>
            <a:r>
              <a:rPr lang="tr-TR" dirty="0"/>
              <a:t>Test </a:t>
            </a:r>
            <a:r>
              <a:rPr lang="tr-TR" dirty="0" err="1"/>
              <a:t>case</a:t>
            </a:r>
            <a:r>
              <a:rPr lang="tr-TR" dirty="0"/>
              <a:t> </a:t>
            </a:r>
            <a:r>
              <a:rPr lang="tr-TR" dirty="0" err="1"/>
              <a:t>studıo</a:t>
            </a:r>
            <a:r>
              <a:rPr lang="tr-TR" dirty="0"/>
              <a:t> NEDİR?</a:t>
            </a:r>
          </a:p>
        </p:txBody>
      </p:sp>
      <p:sp>
        <p:nvSpPr>
          <p:cNvPr id="3" name="İçerik Yer Tutucusu 2">
            <a:extLst>
              <a:ext uri="{FF2B5EF4-FFF2-40B4-BE49-F238E27FC236}">
                <a16:creationId xmlns:a16="http://schemas.microsoft.com/office/drawing/2014/main" id="{E282B108-3FDC-CE5D-C40C-72F5941337A1}"/>
              </a:ext>
            </a:extLst>
          </p:cNvPr>
          <p:cNvSpPr>
            <a:spLocks noGrp="1"/>
          </p:cNvSpPr>
          <p:nvPr>
            <p:ph idx="1"/>
          </p:nvPr>
        </p:nvSpPr>
        <p:spPr/>
        <p:txBody>
          <a:bodyPr/>
          <a:lstStyle/>
          <a:p>
            <a:r>
              <a:rPr lang="tr-TR" dirty="0"/>
              <a:t>Web uygulamalarında </a:t>
            </a:r>
            <a:r>
              <a:rPr lang="tr-TR" b="1" dirty="0"/>
              <a:t>manuel test adımlarını otomatik kaydeden</a:t>
            </a:r>
            <a:r>
              <a:rPr lang="tr-TR" dirty="0"/>
              <a:t> bir eklentidir.</a:t>
            </a:r>
          </a:p>
          <a:p>
            <a:r>
              <a:rPr lang="tr-TR" dirty="0"/>
              <a:t>Test adımlarını </a:t>
            </a:r>
            <a:r>
              <a:rPr lang="tr-TR" b="1" dirty="0" err="1"/>
              <a:t>Steps</a:t>
            </a:r>
            <a:r>
              <a:rPr lang="tr-TR" b="1" dirty="0"/>
              <a:t> (Adımlar), Data (Veri), </a:t>
            </a:r>
            <a:r>
              <a:rPr lang="tr-TR" b="1" dirty="0" err="1"/>
              <a:t>XPath</a:t>
            </a:r>
            <a:r>
              <a:rPr lang="tr-TR" b="1" dirty="0"/>
              <a:t>, CSS </a:t>
            </a:r>
            <a:r>
              <a:rPr lang="tr-TR" b="1" dirty="0" err="1"/>
              <a:t>Selector</a:t>
            </a:r>
            <a:r>
              <a:rPr lang="tr-TR" dirty="0"/>
              <a:t> gibi bilgilerle kaydeder.</a:t>
            </a:r>
          </a:p>
          <a:p>
            <a:r>
              <a:rPr lang="tr-TR" b="1" dirty="0"/>
              <a:t>Manuel test senaryolarını</a:t>
            </a:r>
            <a:r>
              <a:rPr lang="tr-TR" dirty="0"/>
              <a:t> otomatik hale getirmek için kullanılır.</a:t>
            </a:r>
          </a:p>
          <a:p>
            <a:r>
              <a:rPr lang="tr-TR" dirty="0"/>
              <a:t>Test otomasyonuna geçişi hızlandırır.</a:t>
            </a:r>
          </a:p>
          <a:p>
            <a:endParaRPr lang="tr-TR" dirty="0"/>
          </a:p>
          <a:p>
            <a:pPr marL="0" indent="0">
              <a:buNone/>
            </a:pPr>
            <a:r>
              <a:rPr lang="tr-TR" b="1" dirty="0"/>
              <a:t>Ekran Görüntüsü Kaydı</a:t>
            </a:r>
          </a:p>
          <a:p>
            <a:r>
              <a:rPr lang="tr-TR" dirty="0" err="1"/>
              <a:t>TestCase</a:t>
            </a:r>
            <a:r>
              <a:rPr lang="tr-TR" dirty="0"/>
              <a:t> </a:t>
            </a:r>
            <a:r>
              <a:rPr lang="tr-TR" dirty="0" err="1"/>
              <a:t>Studio</a:t>
            </a:r>
            <a:r>
              <a:rPr lang="tr-TR" dirty="0"/>
              <a:t>, her adımda </a:t>
            </a:r>
            <a:r>
              <a:rPr lang="tr-TR" b="1" dirty="0" err="1"/>
              <a:t>screenshot</a:t>
            </a:r>
            <a:r>
              <a:rPr lang="tr-TR" b="1" dirty="0"/>
              <a:t> (ekran görüntüsü)</a:t>
            </a:r>
            <a:r>
              <a:rPr lang="tr-TR" dirty="0"/>
              <a:t> alır.</a:t>
            </a:r>
          </a:p>
          <a:p>
            <a:r>
              <a:rPr lang="tr-TR" dirty="0"/>
              <a:t>Böylece test sırasında </a:t>
            </a:r>
            <a:r>
              <a:rPr lang="tr-TR" b="1" dirty="0"/>
              <a:t>hangi adımda hata alındığı</a:t>
            </a:r>
            <a:r>
              <a:rPr lang="tr-TR" dirty="0"/>
              <a:t> kolayca tespit edilir.</a:t>
            </a:r>
          </a:p>
          <a:p>
            <a:endParaRPr lang="tr-TR" dirty="0"/>
          </a:p>
        </p:txBody>
      </p:sp>
    </p:spTree>
    <p:extLst>
      <p:ext uri="{BB962C8B-B14F-4D97-AF65-F5344CB8AC3E}">
        <p14:creationId xmlns:p14="http://schemas.microsoft.com/office/powerpoint/2010/main" val="1743094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ED861D7-307D-9905-697A-0A15921F91DB}"/>
              </a:ext>
            </a:extLst>
          </p:cNvPr>
          <p:cNvSpPr>
            <a:spLocks noGrp="1"/>
          </p:cNvSpPr>
          <p:nvPr>
            <p:ph idx="1"/>
          </p:nvPr>
        </p:nvSpPr>
        <p:spPr/>
        <p:txBody>
          <a:bodyPr/>
          <a:lstStyle/>
          <a:p>
            <a:r>
              <a:rPr lang="tr-TR" b="1" dirty="0"/>
              <a:t>Avantajları</a:t>
            </a:r>
          </a:p>
          <a:p>
            <a:r>
              <a:rPr lang="tr-TR" dirty="0"/>
              <a:t>Manuel test senaryolarını kolayca kaydetme</a:t>
            </a:r>
          </a:p>
          <a:p>
            <a:r>
              <a:rPr lang="tr-TR" dirty="0"/>
              <a:t>Tekrar eden testlerde zaman tasarrufu</a:t>
            </a:r>
          </a:p>
          <a:p>
            <a:r>
              <a:rPr lang="tr-TR" dirty="0"/>
              <a:t>Test otomasyonu için </a:t>
            </a:r>
            <a:r>
              <a:rPr lang="tr-TR" b="1" dirty="0"/>
              <a:t>hazır </a:t>
            </a:r>
            <a:r>
              <a:rPr lang="tr-TR" b="1" dirty="0" err="1"/>
              <a:t>XPath</a:t>
            </a:r>
            <a:r>
              <a:rPr lang="tr-TR" b="1" dirty="0"/>
              <a:t> ve CSS </a:t>
            </a:r>
            <a:r>
              <a:rPr lang="tr-TR" b="1" dirty="0" err="1"/>
              <a:t>selector</a:t>
            </a:r>
            <a:r>
              <a:rPr lang="tr-TR" dirty="0"/>
              <a:t> bilgisi sağlama</a:t>
            </a:r>
          </a:p>
          <a:p>
            <a:r>
              <a:rPr lang="tr-TR" dirty="0"/>
              <a:t>Hızlı raporlama</a:t>
            </a:r>
          </a:p>
          <a:p>
            <a:pPr marL="0" indent="0">
              <a:buNone/>
            </a:pPr>
            <a:endParaRPr lang="tr-TR" dirty="0"/>
          </a:p>
        </p:txBody>
      </p:sp>
    </p:spTree>
    <p:extLst>
      <p:ext uri="{BB962C8B-B14F-4D97-AF65-F5344CB8AC3E}">
        <p14:creationId xmlns:p14="http://schemas.microsoft.com/office/powerpoint/2010/main" val="12356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CE7866-8884-57AF-49DE-4149FC7AEB8B}"/>
              </a:ext>
            </a:extLst>
          </p:cNvPr>
          <p:cNvSpPr>
            <a:spLocks noGrp="1"/>
          </p:cNvSpPr>
          <p:nvPr>
            <p:ph type="title"/>
          </p:nvPr>
        </p:nvSpPr>
        <p:spPr/>
        <p:txBody>
          <a:bodyPr/>
          <a:lstStyle/>
          <a:p>
            <a:r>
              <a:rPr lang="tr-TR" dirty="0"/>
              <a:t>TEST CASE STUDIO UYGULAMASI</a:t>
            </a:r>
          </a:p>
        </p:txBody>
      </p:sp>
      <p:pic>
        <p:nvPicPr>
          <p:cNvPr id="8" name="İçerik Yer Tutucusu 7" descr="metin, yazılım, bilgisayar simgesi, web sayfası içeren bir resim&#10;&#10;Yapay zeka tarafından oluşturulmuş içerik yanlış olabilir.">
            <a:extLst>
              <a:ext uri="{FF2B5EF4-FFF2-40B4-BE49-F238E27FC236}">
                <a16:creationId xmlns:a16="http://schemas.microsoft.com/office/drawing/2014/main" id="{DACBEBEB-7C3D-68D0-208F-F99237D7E5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9041" y="1941635"/>
            <a:ext cx="8575431" cy="4250432"/>
          </a:xfrm>
        </p:spPr>
      </p:pic>
    </p:spTree>
    <p:extLst>
      <p:ext uri="{BB962C8B-B14F-4D97-AF65-F5344CB8AC3E}">
        <p14:creationId xmlns:p14="http://schemas.microsoft.com/office/powerpoint/2010/main" val="125267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C21A4A-E446-C613-DF8F-D99209CB4306}"/>
              </a:ext>
            </a:extLst>
          </p:cNvPr>
          <p:cNvSpPr>
            <a:spLocks noGrp="1"/>
          </p:cNvSpPr>
          <p:nvPr>
            <p:ph type="title"/>
          </p:nvPr>
        </p:nvSpPr>
        <p:spPr>
          <a:xfrm>
            <a:off x="7456281" y="1325544"/>
            <a:ext cx="4587087" cy="1598023"/>
          </a:xfrm>
        </p:spPr>
        <p:txBody>
          <a:bodyPr>
            <a:normAutofit/>
          </a:bodyPr>
          <a:lstStyle/>
          <a:p>
            <a:r>
              <a:rPr lang="tr-TR" dirty="0" err="1"/>
              <a:t>Mobıl</a:t>
            </a:r>
            <a:r>
              <a:rPr lang="tr-TR" dirty="0"/>
              <a:t> test</a:t>
            </a:r>
          </a:p>
        </p:txBody>
      </p:sp>
      <p:sp>
        <p:nvSpPr>
          <p:cNvPr id="3" name="İçerik Yer Tutucusu 2">
            <a:extLst>
              <a:ext uri="{FF2B5EF4-FFF2-40B4-BE49-F238E27FC236}">
                <a16:creationId xmlns:a16="http://schemas.microsoft.com/office/drawing/2014/main" id="{F46D5947-C72C-34B2-7E6F-AB3F55F6DBF4}"/>
              </a:ext>
            </a:extLst>
          </p:cNvPr>
          <p:cNvSpPr>
            <a:spLocks noGrp="1"/>
          </p:cNvSpPr>
          <p:nvPr>
            <p:ph idx="1"/>
          </p:nvPr>
        </p:nvSpPr>
        <p:spPr>
          <a:xfrm>
            <a:off x="7554930" y="2870436"/>
            <a:ext cx="3634328" cy="2757350"/>
          </a:xfrm>
        </p:spPr>
        <p:txBody>
          <a:bodyPr>
            <a:normAutofit/>
          </a:bodyPr>
          <a:lstStyle/>
          <a:p>
            <a:r>
              <a:rPr lang="tr-TR" b="1" dirty="0"/>
              <a:t>Mobil test</a:t>
            </a:r>
            <a:r>
              <a:rPr lang="tr-TR" dirty="0"/>
              <a:t>, mobil uygulamaların farklı cihaz, işletim sistemi ve ağ koşullarında doğru, hızlı ve sorunsuz çalıştığını doğrulamak için yapılan test sürecidir.</a:t>
            </a:r>
          </a:p>
          <a:p>
            <a:endParaRPr lang="tr-TR" dirty="0"/>
          </a:p>
        </p:txBody>
      </p:sp>
      <p:pic>
        <p:nvPicPr>
          <p:cNvPr id="5" name="Resim 4" descr="giyim, kişi, şahıs, adam, insan, metin içeren bir resim&#10;&#10;Yapay zeka tarafından oluşturulmuş içerik yanlış olabilir.">
            <a:extLst>
              <a:ext uri="{FF2B5EF4-FFF2-40B4-BE49-F238E27FC236}">
                <a16:creationId xmlns:a16="http://schemas.microsoft.com/office/drawing/2014/main" id="{EC59412D-17DF-6898-B369-E7C3CCF3194C}"/>
              </a:ext>
            </a:extLst>
          </p:cNvPr>
          <p:cNvPicPr>
            <a:picLocks noChangeAspect="1"/>
          </p:cNvPicPr>
          <p:nvPr/>
        </p:nvPicPr>
        <p:blipFill>
          <a:blip r:embed="rId2">
            <a:extLst>
              <a:ext uri="{28A0092B-C50C-407E-A947-70E740481C1C}">
                <a14:useLocalDpi xmlns:a14="http://schemas.microsoft.com/office/drawing/2010/main" val="0"/>
              </a:ext>
            </a:extLst>
          </a:blip>
          <a:srcRect l="1459" r="1" b="1"/>
          <a:stretch>
            <a:fillRect/>
          </a:stretch>
        </p:blipFill>
        <p:spPr>
          <a:xfrm>
            <a:off x="1963986" y="1824671"/>
            <a:ext cx="4736834" cy="3208655"/>
          </a:xfrm>
          <a:prstGeom prst="rect">
            <a:avLst/>
          </a:prstGeom>
        </p:spPr>
      </p:pic>
    </p:spTree>
    <p:extLst>
      <p:ext uri="{BB962C8B-B14F-4D97-AF65-F5344CB8AC3E}">
        <p14:creationId xmlns:p14="http://schemas.microsoft.com/office/powerpoint/2010/main" val="3677401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918DEA5-7521-607B-4D2A-DCBCF85BFCAC}"/>
              </a:ext>
            </a:extLst>
          </p:cNvPr>
          <p:cNvSpPr>
            <a:spLocks noGrp="1"/>
          </p:cNvSpPr>
          <p:nvPr>
            <p:ph type="title"/>
          </p:nvPr>
        </p:nvSpPr>
        <p:spPr>
          <a:xfrm>
            <a:off x="1467686" y="1132287"/>
            <a:ext cx="6529385" cy="1297859"/>
          </a:xfrm>
        </p:spPr>
        <p:txBody>
          <a:bodyPr>
            <a:normAutofit/>
          </a:bodyPr>
          <a:lstStyle/>
          <a:p>
            <a:r>
              <a:rPr lang="tr-TR" dirty="0"/>
              <a:t>UYGULAMALAR</a:t>
            </a:r>
          </a:p>
        </p:txBody>
      </p:sp>
      <p:sp>
        <p:nvSpPr>
          <p:cNvPr id="3" name="İçerik Yer Tutucusu 2">
            <a:extLst>
              <a:ext uri="{FF2B5EF4-FFF2-40B4-BE49-F238E27FC236}">
                <a16:creationId xmlns:a16="http://schemas.microsoft.com/office/drawing/2014/main" id="{C18D3CFE-E08B-6F97-DAE3-3C7C5EAE6EC9}"/>
              </a:ext>
            </a:extLst>
          </p:cNvPr>
          <p:cNvSpPr>
            <a:spLocks noGrp="1"/>
          </p:cNvSpPr>
          <p:nvPr>
            <p:ph idx="1"/>
          </p:nvPr>
        </p:nvSpPr>
        <p:spPr>
          <a:xfrm>
            <a:off x="1467686" y="2331379"/>
            <a:ext cx="5572123" cy="2372996"/>
          </a:xfrm>
        </p:spPr>
        <p:txBody>
          <a:bodyPr>
            <a:normAutofit/>
          </a:bodyPr>
          <a:lstStyle/>
          <a:p>
            <a:r>
              <a:rPr lang="tr-TR" dirty="0"/>
              <a:t>Web sitesinin mobil sürümleri üzerinde manuel mobil testler gerçekleştirildi.</a:t>
            </a:r>
          </a:p>
          <a:p>
            <a:pPr marL="342900" indent="-342900">
              <a:buFont typeface="+mj-lt"/>
              <a:buAutoNum type="arabicPeriod"/>
            </a:pPr>
            <a:r>
              <a:rPr lang="tr-TR" dirty="0"/>
              <a:t>Eğitmen modülü IOS incelemesi yapıldı. Çıktılar rapor edildi. </a:t>
            </a:r>
            <a:r>
              <a:rPr lang="tr-TR" dirty="0">
                <a:hlinkClick r:id="rId2"/>
              </a:rPr>
              <a:t>https://github.com/leydaerdoan/Manuel_Testing/issues/1</a:t>
            </a:r>
            <a:endParaRPr lang="tr-TR" dirty="0"/>
          </a:p>
          <a:p>
            <a:pPr marL="342900" indent="-342900">
              <a:buFont typeface="+mj-lt"/>
              <a:buAutoNum type="arabicPeriod"/>
            </a:pPr>
            <a:endParaRPr lang="tr-TR" dirty="0"/>
          </a:p>
          <a:p>
            <a:pPr marL="342900" indent="-342900">
              <a:buFont typeface="+mj-lt"/>
              <a:buAutoNum type="arabicPeriod"/>
            </a:pPr>
            <a:endParaRPr lang="tr-TR" dirty="0"/>
          </a:p>
          <a:p>
            <a:pPr marL="0" indent="0">
              <a:buNone/>
            </a:pPr>
            <a:endParaRPr lang="tr-TR" dirty="0"/>
          </a:p>
          <a:p>
            <a:pPr marL="342900" indent="-342900">
              <a:buFont typeface="+mj-lt"/>
              <a:buAutoNum type="arabicPeriod"/>
            </a:pPr>
            <a:endParaRPr lang="tr-TR" dirty="0"/>
          </a:p>
        </p:txBody>
      </p:sp>
      <p:pic>
        <p:nvPicPr>
          <p:cNvPr id="7" name="Resim 6" descr="metin, ekran görüntüsü, yazı tipi, logo içeren bir resim&#10;&#10;Yapay zeka tarafından oluşturulmuş içerik yanlış olabilir.">
            <a:extLst>
              <a:ext uri="{FF2B5EF4-FFF2-40B4-BE49-F238E27FC236}">
                <a16:creationId xmlns:a16="http://schemas.microsoft.com/office/drawing/2014/main" id="{3BDDBF9C-B786-9DF7-6F5A-DDCDED35E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4546" y="1132287"/>
            <a:ext cx="2671761" cy="1448455"/>
          </a:xfrm>
          <a:prstGeom prst="rect">
            <a:avLst/>
          </a:prstGeom>
        </p:spPr>
      </p:pic>
      <p:pic>
        <p:nvPicPr>
          <p:cNvPr id="5" name="Resim 4" descr="metin, ekran görüntüsü, beyaz, yazı tipi içeren bir resim&#10;&#10;Yapay zeka tarafından oluşturulmuş içerik yanlış olabilir.">
            <a:extLst>
              <a:ext uri="{FF2B5EF4-FFF2-40B4-BE49-F238E27FC236}">
                <a16:creationId xmlns:a16="http://schemas.microsoft.com/office/drawing/2014/main" id="{30BA1815-969D-4A39-B98E-35F7EE6A7C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2490" y="4502370"/>
            <a:ext cx="2671761" cy="985619"/>
          </a:xfrm>
          <a:prstGeom prst="rect">
            <a:avLst/>
          </a:prstGeom>
          <a:ln w="85725">
            <a:noFill/>
          </a:ln>
        </p:spPr>
      </p:pic>
      <p:pic>
        <p:nvPicPr>
          <p:cNvPr id="9" name="Resim 8" descr="metin, ekran görüntüsü, yazı tipi, sayı, numara içeren bir resim&#10;&#10;Yapay zeka tarafından oluşturulmuş içerik yanlış olabilir.">
            <a:extLst>
              <a:ext uri="{FF2B5EF4-FFF2-40B4-BE49-F238E27FC236}">
                <a16:creationId xmlns:a16="http://schemas.microsoft.com/office/drawing/2014/main" id="{35A7751C-7392-A9BF-3271-45A3E5299A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04546" y="2726212"/>
            <a:ext cx="2671761" cy="2810267"/>
          </a:xfrm>
          <a:prstGeom prst="rect">
            <a:avLst/>
          </a:prstGeom>
        </p:spPr>
      </p:pic>
    </p:spTree>
    <p:extLst>
      <p:ext uri="{BB962C8B-B14F-4D97-AF65-F5344CB8AC3E}">
        <p14:creationId xmlns:p14="http://schemas.microsoft.com/office/powerpoint/2010/main" val="134233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538F4E8-4D67-C0E7-88F7-012D553EDE5F}"/>
              </a:ext>
            </a:extLst>
          </p:cNvPr>
          <p:cNvSpPr>
            <a:spLocks noGrp="1"/>
          </p:cNvSpPr>
          <p:nvPr>
            <p:ph idx="1"/>
          </p:nvPr>
        </p:nvSpPr>
        <p:spPr>
          <a:xfrm>
            <a:off x="1560898" y="1354018"/>
            <a:ext cx="4708234" cy="2454366"/>
          </a:xfrm>
        </p:spPr>
        <p:txBody>
          <a:bodyPr>
            <a:normAutofit/>
          </a:bodyPr>
          <a:lstStyle/>
          <a:p>
            <a:pPr marL="342900" indent="-342900">
              <a:buFont typeface="+mj-lt"/>
              <a:buAutoNum type="arabicPeriod" startAt="2"/>
            </a:pPr>
            <a:r>
              <a:rPr lang="tr-TR" dirty="0"/>
              <a:t>Eğitmen modülü IOS incelemesi yapıldı. Çıktılar rapor edildi. </a:t>
            </a:r>
            <a:r>
              <a:rPr lang="tr-TR" dirty="0">
                <a:hlinkClick r:id="rId2"/>
              </a:rPr>
              <a:t>https://github.com/leydaerdoan/Manuel_Testing/issues/2</a:t>
            </a:r>
            <a:endParaRPr lang="tr-TR" dirty="0"/>
          </a:p>
          <a:p>
            <a:pPr marL="0" indent="0">
              <a:buNone/>
            </a:pPr>
            <a:endParaRPr lang="tr-TR" dirty="0"/>
          </a:p>
        </p:txBody>
      </p:sp>
      <p:pic>
        <p:nvPicPr>
          <p:cNvPr id="7" name="Resim 6" descr="metin, yazı tipi, ekran görüntüsü, beyaz içeren bir resim&#10;&#10;Yapay zeka tarafından oluşturulmuş içerik yanlış olabilir.">
            <a:extLst>
              <a:ext uri="{FF2B5EF4-FFF2-40B4-BE49-F238E27FC236}">
                <a16:creationId xmlns:a16="http://schemas.microsoft.com/office/drawing/2014/main" id="{AAFB16B1-F6AD-000D-4680-66A4D2EAB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765" y="3159518"/>
            <a:ext cx="2227947" cy="935187"/>
          </a:xfrm>
          <a:prstGeom prst="rect">
            <a:avLst/>
          </a:prstGeom>
        </p:spPr>
      </p:pic>
      <p:pic>
        <p:nvPicPr>
          <p:cNvPr id="11" name="Resim 10" descr="metin, ekran görüntüsü, yazı tipi, sayı, numara içeren bir resim&#10;&#10;Yapay zeka tarafından oluşturulmuş içerik yanlış olabilir.">
            <a:extLst>
              <a:ext uri="{FF2B5EF4-FFF2-40B4-BE49-F238E27FC236}">
                <a16:creationId xmlns:a16="http://schemas.microsoft.com/office/drawing/2014/main" id="{816C5FDF-4527-E5EF-C0DB-DFEA912891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1546" y="1199386"/>
            <a:ext cx="2962515" cy="2943586"/>
          </a:xfrm>
          <a:prstGeom prst="rect">
            <a:avLst/>
          </a:prstGeom>
        </p:spPr>
      </p:pic>
      <p:pic>
        <p:nvPicPr>
          <p:cNvPr id="9" name="Resim 8" descr="metin, ekran görüntüsü, beyaz, yazı tipi içeren bir resim&#10;&#10;Yapay zeka tarafından oluşturulmuş içerik yanlış olabilir.">
            <a:extLst>
              <a:ext uri="{FF2B5EF4-FFF2-40B4-BE49-F238E27FC236}">
                <a16:creationId xmlns:a16="http://schemas.microsoft.com/office/drawing/2014/main" id="{59479BA2-D6B5-391B-85CD-A1D97B310B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1765" y="4532509"/>
            <a:ext cx="2535051" cy="935186"/>
          </a:xfrm>
          <a:prstGeom prst="rect">
            <a:avLst/>
          </a:prstGeom>
        </p:spPr>
      </p:pic>
      <p:pic>
        <p:nvPicPr>
          <p:cNvPr id="5" name="Resim 4" descr="metin, ekran görüntüsü, multimedya, yazılım içeren bir resim&#10;&#10;Yapay zeka tarafından oluşturulmuş içerik yanlış olabilir.">
            <a:extLst>
              <a:ext uri="{FF2B5EF4-FFF2-40B4-BE49-F238E27FC236}">
                <a16:creationId xmlns:a16="http://schemas.microsoft.com/office/drawing/2014/main" id="{2FCF4F5E-FF4E-2086-8529-83DCEBF389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67416" y="3185141"/>
            <a:ext cx="2962515" cy="2131073"/>
          </a:xfrm>
          <a:prstGeom prst="rect">
            <a:avLst/>
          </a:prstGeom>
        </p:spPr>
      </p:pic>
    </p:spTree>
    <p:extLst>
      <p:ext uri="{BB962C8B-B14F-4D97-AF65-F5344CB8AC3E}">
        <p14:creationId xmlns:p14="http://schemas.microsoft.com/office/powerpoint/2010/main" val="3978708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A66713F-5A9C-B979-1A80-271C5EFC4181}"/>
              </a:ext>
            </a:extLst>
          </p:cNvPr>
          <p:cNvSpPr>
            <a:spLocks noGrp="1"/>
          </p:cNvSpPr>
          <p:nvPr>
            <p:ph idx="1"/>
          </p:nvPr>
        </p:nvSpPr>
        <p:spPr>
          <a:xfrm>
            <a:off x="1840797" y="1604849"/>
            <a:ext cx="4898496" cy="2558149"/>
          </a:xfrm>
        </p:spPr>
        <p:txBody>
          <a:bodyPr>
            <a:noAutofit/>
          </a:bodyPr>
          <a:lstStyle/>
          <a:p>
            <a:pPr marL="342900" indent="-342900">
              <a:lnSpc>
                <a:spcPct val="110000"/>
              </a:lnSpc>
              <a:buFont typeface="+mj-lt"/>
              <a:buAutoNum type="arabicPeriod" startAt="3"/>
            </a:pPr>
            <a:r>
              <a:rPr lang="tr-TR" dirty="0"/>
              <a:t>Öğrenci modülü IOS incelemesi yapıldı. Çıktılar rapor edildi. </a:t>
            </a:r>
            <a:r>
              <a:rPr lang="tr-TR" dirty="0">
                <a:hlinkClick r:id="rId2"/>
              </a:rPr>
              <a:t>https://github.com/leydaerdoan/Manuel_Testing/issues/4</a:t>
            </a:r>
            <a:endParaRPr lang="tr-TR" dirty="0"/>
          </a:p>
          <a:p>
            <a:pPr marL="342900" indent="-342900">
              <a:lnSpc>
                <a:spcPct val="110000"/>
              </a:lnSpc>
              <a:buFont typeface="+mj-lt"/>
              <a:buAutoNum type="arabicPeriod" startAt="3"/>
            </a:pPr>
            <a:r>
              <a:rPr lang="tr-TR" dirty="0"/>
              <a:t>Öğrenci modülü Android incelemesi yapıldı. Çıktılar rapor edildi. </a:t>
            </a:r>
            <a:r>
              <a:rPr lang="tr-TR" dirty="0">
                <a:hlinkClick r:id="rId3"/>
              </a:rPr>
              <a:t>https://github.com/leydaerdoan/Manuel_Testing/issues/3</a:t>
            </a:r>
            <a:endParaRPr lang="tr-TR" dirty="0"/>
          </a:p>
          <a:p>
            <a:pPr>
              <a:lnSpc>
                <a:spcPct val="110000"/>
              </a:lnSpc>
            </a:pPr>
            <a:r>
              <a:rPr lang="tr-TR" dirty="0"/>
              <a:t>Aynı testler mobil uygulama üzerinde de test edilip çıktılar </a:t>
            </a:r>
            <a:r>
              <a:rPr lang="tr-TR" dirty="0" err="1"/>
              <a:t>comment</a:t>
            </a:r>
            <a:r>
              <a:rPr lang="tr-TR" dirty="0"/>
              <a:t> olarak işlendi.</a:t>
            </a:r>
          </a:p>
        </p:txBody>
      </p:sp>
      <p:pic>
        <p:nvPicPr>
          <p:cNvPr id="11" name="Resim 10" descr="metin, ekran görüntüsü, yazı tipi, sayı, numara içeren bir resim&#10;&#10;Yapay zeka tarafından oluşturulmuş içerik yanlış olabilir.">
            <a:extLst>
              <a:ext uri="{FF2B5EF4-FFF2-40B4-BE49-F238E27FC236}">
                <a16:creationId xmlns:a16="http://schemas.microsoft.com/office/drawing/2014/main" id="{9CD7D4B2-8FF1-3FD0-5382-68328D730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3228" y="1028190"/>
            <a:ext cx="2508029" cy="4458721"/>
          </a:xfrm>
          <a:prstGeom prst="rect">
            <a:avLst/>
          </a:prstGeom>
        </p:spPr>
      </p:pic>
    </p:spTree>
    <p:extLst>
      <p:ext uri="{BB962C8B-B14F-4D97-AF65-F5344CB8AC3E}">
        <p14:creationId xmlns:p14="http://schemas.microsoft.com/office/powerpoint/2010/main" val="1139111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DB8A50-82CC-06FB-8DBA-A658F8DA6499}"/>
              </a:ext>
            </a:extLst>
          </p:cNvPr>
          <p:cNvSpPr>
            <a:spLocks noGrp="1"/>
          </p:cNvSpPr>
          <p:nvPr>
            <p:ph type="title"/>
          </p:nvPr>
        </p:nvSpPr>
        <p:spPr>
          <a:xfrm>
            <a:off x="1398245" y="2772508"/>
            <a:ext cx="4252010" cy="2133600"/>
          </a:xfrm>
        </p:spPr>
        <p:txBody>
          <a:bodyPr anchor="t">
            <a:normAutofit/>
          </a:bodyPr>
          <a:lstStyle/>
          <a:p>
            <a:r>
              <a:rPr lang="tr-TR" dirty="0"/>
              <a:t>Otomatik test</a:t>
            </a:r>
          </a:p>
        </p:txBody>
      </p:sp>
      <p:sp>
        <p:nvSpPr>
          <p:cNvPr id="21" name="Rectangle 1">
            <a:extLst>
              <a:ext uri="{FF2B5EF4-FFF2-40B4-BE49-F238E27FC236}">
                <a16:creationId xmlns:a16="http://schemas.microsoft.com/office/drawing/2014/main" id="{20961540-ADAD-C2C6-F754-05EC6E6FAF69}"/>
              </a:ext>
            </a:extLst>
          </p:cNvPr>
          <p:cNvSpPr>
            <a:spLocks noGrp="1" noChangeArrowheads="1"/>
          </p:cNvSpPr>
          <p:nvPr>
            <p:ph idx="1"/>
          </p:nvPr>
        </p:nvSpPr>
        <p:spPr bwMode="auto">
          <a:xfrm>
            <a:off x="6048936" y="1290090"/>
            <a:ext cx="4412876" cy="386185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tr-TR" altLang="tr-TR" b="1" i="0" u="none" strike="noStrike" cap="none" normalizeH="0" baseline="0" dirty="0">
                <a:ln>
                  <a:noFill/>
                </a:ln>
                <a:effectLst/>
              </a:rPr>
              <a:t>Tanım:</a:t>
            </a:r>
            <a:r>
              <a:rPr kumimoji="0" lang="tr-TR" altLang="tr-TR" b="0" i="0" u="none" strike="noStrike" cap="none" normalizeH="0" baseline="0" dirty="0">
                <a:ln>
                  <a:noFill/>
                </a:ln>
                <a:effectLst/>
              </a:rPr>
              <a:t> Yazılım araçları kullanılarak testlerin otomatik şekilde yürütülmesi.</a:t>
            </a:r>
          </a:p>
          <a:p>
            <a:pPr marL="0" marR="0" lvl="0" indent="0" defTabSz="914400" rtl="0" eaLnBrk="0" fontAlgn="base" latinLnBrk="0" hangingPunct="0">
              <a:spcBef>
                <a:spcPct val="0"/>
              </a:spcBef>
              <a:spcAft>
                <a:spcPts val="600"/>
              </a:spcAft>
              <a:buClrTx/>
              <a:buSzTx/>
              <a:buFontTx/>
              <a:buChar char="•"/>
              <a:tabLst/>
            </a:pPr>
            <a:r>
              <a:rPr kumimoji="0" lang="tr-TR" altLang="tr-TR" b="1" i="0" u="none" strike="noStrike" cap="none" normalizeH="0" baseline="0" dirty="0">
                <a:ln>
                  <a:noFill/>
                </a:ln>
                <a:effectLst/>
              </a:rPr>
              <a:t>Avantajları:</a:t>
            </a:r>
            <a:endParaRPr kumimoji="0" lang="tr-TR" altLang="tr-TR"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tr-TR" altLang="tr-TR" b="0" i="0" u="none" strike="noStrike" cap="none" normalizeH="0" baseline="0" dirty="0">
                <a:ln>
                  <a:noFill/>
                </a:ln>
                <a:effectLst/>
              </a:rPr>
              <a:t>Tekrarlanabilir ve hızlıdır.</a:t>
            </a:r>
          </a:p>
          <a:p>
            <a:pPr marL="0" marR="0" lvl="0" indent="0" defTabSz="914400" rtl="0" eaLnBrk="0" fontAlgn="base" latinLnBrk="0" hangingPunct="0">
              <a:spcBef>
                <a:spcPct val="0"/>
              </a:spcBef>
              <a:spcAft>
                <a:spcPts val="600"/>
              </a:spcAft>
              <a:buClrTx/>
              <a:buSzTx/>
              <a:buFontTx/>
              <a:buChar char="•"/>
              <a:tabLst/>
            </a:pPr>
            <a:r>
              <a:rPr kumimoji="0" lang="tr-TR" altLang="tr-TR" b="0" i="0" u="none" strike="noStrike" cap="none" normalizeH="0" baseline="0" dirty="0">
                <a:ln>
                  <a:noFill/>
                </a:ln>
                <a:effectLst/>
              </a:rPr>
              <a:t>Büyük ölçekli testlerde verimlidir.</a:t>
            </a:r>
          </a:p>
          <a:p>
            <a:pPr marL="0" marR="0" lvl="0" indent="0" defTabSz="914400" rtl="0" eaLnBrk="0" fontAlgn="base" latinLnBrk="0" hangingPunct="0">
              <a:spcBef>
                <a:spcPct val="0"/>
              </a:spcBef>
              <a:spcAft>
                <a:spcPts val="600"/>
              </a:spcAft>
              <a:buClrTx/>
              <a:buSzTx/>
              <a:buFontTx/>
              <a:buChar char="•"/>
              <a:tabLst/>
            </a:pPr>
            <a:r>
              <a:rPr kumimoji="0" lang="tr-TR" altLang="tr-TR" b="1" i="0" u="none" strike="noStrike" cap="none" normalizeH="0" baseline="0" dirty="0">
                <a:ln>
                  <a:noFill/>
                </a:ln>
                <a:effectLst/>
              </a:rPr>
              <a:t>Dezavantajları:</a:t>
            </a:r>
            <a:endParaRPr kumimoji="0" lang="tr-TR" altLang="tr-TR"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r>
              <a:rPr kumimoji="0" lang="tr-TR" altLang="tr-TR" b="0" i="0" u="none" strike="noStrike" cap="none" normalizeH="0" baseline="0" dirty="0">
                <a:ln>
                  <a:noFill/>
                </a:ln>
                <a:effectLst/>
              </a:rPr>
              <a:t>İlk kurulum maliyeti yüksektir.</a:t>
            </a:r>
          </a:p>
          <a:p>
            <a:pPr marL="0" marR="0" lvl="0" indent="0" defTabSz="914400" rtl="0" eaLnBrk="0" fontAlgn="base" latinLnBrk="0" hangingPunct="0">
              <a:spcBef>
                <a:spcPct val="0"/>
              </a:spcBef>
              <a:spcAft>
                <a:spcPts val="600"/>
              </a:spcAft>
              <a:buClrTx/>
              <a:buSzTx/>
              <a:buFontTx/>
              <a:buChar char="•"/>
              <a:tabLst/>
            </a:pPr>
            <a:r>
              <a:rPr kumimoji="0" lang="tr-TR" altLang="tr-TR" b="0" i="0" u="none" strike="noStrike" cap="none" normalizeH="0" baseline="0" dirty="0">
                <a:ln>
                  <a:noFill/>
                </a:ln>
                <a:effectLst/>
              </a:rPr>
              <a:t>Karmaşık senaryolarda ek kodlama gerekebilir.</a:t>
            </a:r>
          </a:p>
          <a:p>
            <a:pPr marL="0" marR="0" lvl="0" indent="0" defTabSz="914400" rtl="0" eaLnBrk="0" fontAlgn="base" latinLnBrk="0" hangingPunct="0">
              <a:spcBef>
                <a:spcPct val="0"/>
              </a:spcBef>
              <a:spcAft>
                <a:spcPts val="600"/>
              </a:spcAft>
              <a:buClrTx/>
              <a:buSzTx/>
              <a:buFontTx/>
              <a:buNone/>
              <a:tabLst/>
            </a:pPr>
            <a:endParaRPr kumimoji="0" lang="tr-TR" altLang="tr-TR"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987995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756813-ED4E-0BF1-5ED6-3739AC314065}"/>
              </a:ext>
            </a:extLst>
          </p:cNvPr>
          <p:cNvSpPr>
            <a:spLocks noGrp="1"/>
          </p:cNvSpPr>
          <p:nvPr>
            <p:ph type="title"/>
          </p:nvPr>
        </p:nvSpPr>
        <p:spPr>
          <a:xfrm>
            <a:off x="1398245" y="2471057"/>
            <a:ext cx="4252010" cy="2133600"/>
          </a:xfrm>
        </p:spPr>
        <p:txBody>
          <a:bodyPr anchor="t">
            <a:normAutofit/>
          </a:bodyPr>
          <a:lstStyle/>
          <a:p>
            <a:r>
              <a:rPr lang="tr-TR" dirty="0"/>
              <a:t>OTOMATİK TEST ARAÇLARI</a:t>
            </a:r>
          </a:p>
        </p:txBody>
      </p:sp>
      <p:sp>
        <p:nvSpPr>
          <p:cNvPr id="13" name="İçerik Yer Tutucusu 2">
            <a:extLst>
              <a:ext uri="{FF2B5EF4-FFF2-40B4-BE49-F238E27FC236}">
                <a16:creationId xmlns:a16="http://schemas.microsoft.com/office/drawing/2014/main" id="{27033860-97EF-FE11-490B-1B9F0D8521DD}"/>
              </a:ext>
            </a:extLst>
          </p:cNvPr>
          <p:cNvSpPr>
            <a:spLocks noGrp="1"/>
          </p:cNvSpPr>
          <p:nvPr>
            <p:ph idx="1"/>
          </p:nvPr>
        </p:nvSpPr>
        <p:spPr>
          <a:xfrm>
            <a:off x="6096000" y="1430767"/>
            <a:ext cx="4412876" cy="3861854"/>
          </a:xfrm>
        </p:spPr>
        <p:txBody>
          <a:bodyPr>
            <a:normAutofit/>
          </a:bodyPr>
          <a:lstStyle/>
          <a:p>
            <a:r>
              <a:rPr lang="tr-TR" dirty="0"/>
              <a:t>Yazılım testlerini insan müdahalesi olmadan çalıştırır.</a:t>
            </a:r>
          </a:p>
          <a:p>
            <a:r>
              <a:rPr lang="tr-TR" dirty="0"/>
              <a:t>Tekrarlayan testleri hızla yaparak zaman ve maliyet tasarrufu sağlar.</a:t>
            </a:r>
          </a:p>
          <a:p>
            <a:pPr marL="0" indent="0">
              <a:buNone/>
            </a:pPr>
            <a:r>
              <a:rPr lang="tr-TR" b="1" dirty="0"/>
              <a:t>AVANTAJLARI</a:t>
            </a:r>
            <a:endParaRPr lang="tr-TR" dirty="0"/>
          </a:p>
          <a:p>
            <a:r>
              <a:rPr lang="tr-TR" dirty="0"/>
              <a:t>Daha hızlı test süreçleri</a:t>
            </a:r>
          </a:p>
          <a:p>
            <a:r>
              <a:rPr lang="tr-TR" dirty="0"/>
              <a:t>Daha az insan hatası</a:t>
            </a:r>
          </a:p>
          <a:p>
            <a:r>
              <a:rPr lang="tr-TR" dirty="0"/>
              <a:t>Tekrarlanabilirlik ve sürdürülebilirlik</a:t>
            </a:r>
          </a:p>
          <a:p>
            <a:r>
              <a:rPr lang="tr-TR" dirty="0"/>
              <a:t>Büyük ölçekli projelerde verimlilik</a:t>
            </a:r>
          </a:p>
          <a:p>
            <a:endParaRPr lang="tr-TR" dirty="0"/>
          </a:p>
        </p:txBody>
      </p:sp>
    </p:spTree>
    <p:extLst>
      <p:ext uri="{BB962C8B-B14F-4D97-AF65-F5344CB8AC3E}">
        <p14:creationId xmlns:p14="http://schemas.microsoft.com/office/powerpoint/2010/main" val="1552821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290928-9948-651E-313E-B6315E51EB18}"/>
              </a:ext>
            </a:extLst>
          </p:cNvPr>
          <p:cNvSpPr>
            <a:spLocks noGrp="1"/>
          </p:cNvSpPr>
          <p:nvPr>
            <p:ph type="title"/>
          </p:nvPr>
        </p:nvSpPr>
        <p:spPr>
          <a:xfrm>
            <a:off x="1718369" y="1060814"/>
            <a:ext cx="6793947" cy="1598023"/>
          </a:xfrm>
        </p:spPr>
        <p:txBody>
          <a:bodyPr>
            <a:normAutofit/>
          </a:bodyPr>
          <a:lstStyle/>
          <a:p>
            <a:r>
              <a:rPr lang="tr-TR" dirty="0"/>
              <a:t>ÖRNEK ARAÇLAR</a:t>
            </a:r>
          </a:p>
        </p:txBody>
      </p:sp>
      <p:sp>
        <p:nvSpPr>
          <p:cNvPr id="4" name="Rectangle 1">
            <a:extLst>
              <a:ext uri="{FF2B5EF4-FFF2-40B4-BE49-F238E27FC236}">
                <a16:creationId xmlns:a16="http://schemas.microsoft.com/office/drawing/2014/main" id="{39C4CB14-53DF-1968-90F5-C44B7855687A}"/>
              </a:ext>
            </a:extLst>
          </p:cNvPr>
          <p:cNvSpPr>
            <a:spLocks noGrp="1" noChangeArrowheads="1"/>
          </p:cNvSpPr>
          <p:nvPr>
            <p:ph idx="1"/>
          </p:nvPr>
        </p:nvSpPr>
        <p:spPr bwMode="auto">
          <a:xfrm>
            <a:off x="1718369" y="3089547"/>
            <a:ext cx="5836684" cy="221923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tr-TR" altLang="tr-TR" b="1" i="0" u="none" strike="noStrike" cap="none" normalizeH="0" baseline="0" dirty="0" err="1">
                <a:ln>
                  <a:noFill/>
                </a:ln>
                <a:effectLst/>
                <a:latin typeface="Arial" panose="020B0604020202020204" pitchFamily="34" charset="0"/>
              </a:rPr>
              <a:t>Selenium</a:t>
            </a:r>
            <a:r>
              <a:rPr kumimoji="0" lang="tr-TR" altLang="tr-TR" b="0" i="0" u="none" strike="noStrike" cap="none" normalizeH="0" baseline="0" dirty="0">
                <a:ln>
                  <a:noFill/>
                </a:ln>
                <a:effectLst/>
                <a:latin typeface="Arial" panose="020B0604020202020204" pitchFamily="34" charset="0"/>
              </a:rPr>
              <a:t> → Web uygulamaları</a:t>
            </a:r>
          </a:p>
          <a:p>
            <a:pPr marL="0" marR="0" lvl="0" indent="0" defTabSz="914400" rtl="0" eaLnBrk="0" fontAlgn="base" latinLnBrk="0" hangingPunct="0">
              <a:spcBef>
                <a:spcPct val="0"/>
              </a:spcBef>
              <a:spcAft>
                <a:spcPts val="600"/>
              </a:spcAft>
              <a:buClrTx/>
              <a:buSzTx/>
              <a:buFontTx/>
              <a:buChar char="•"/>
              <a:tabLst/>
            </a:pPr>
            <a:r>
              <a:rPr kumimoji="0" lang="tr-TR" altLang="tr-TR" b="1" i="0" u="none" strike="noStrike" cap="none" normalizeH="0" baseline="0" dirty="0" err="1">
                <a:ln>
                  <a:noFill/>
                </a:ln>
                <a:effectLst/>
                <a:latin typeface="Arial" panose="020B0604020202020204" pitchFamily="34" charset="0"/>
              </a:rPr>
              <a:t>JUnit</a:t>
            </a:r>
            <a:r>
              <a:rPr kumimoji="0" lang="tr-TR" altLang="tr-TR" b="1" i="0" u="none" strike="noStrike" cap="none" normalizeH="0" baseline="0" dirty="0">
                <a:ln>
                  <a:noFill/>
                </a:ln>
                <a:effectLst/>
                <a:latin typeface="Arial" panose="020B0604020202020204" pitchFamily="34" charset="0"/>
              </a:rPr>
              <a:t> / </a:t>
            </a:r>
            <a:r>
              <a:rPr kumimoji="0" lang="tr-TR" altLang="tr-TR" b="1" i="0" u="none" strike="noStrike" cap="none" normalizeH="0" baseline="0" dirty="0" err="1">
                <a:ln>
                  <a:noFill/>
                </a:ln>
                <a:effectLst/>
                <a:latin typeface="Arial" panose="020B0604020202020204" pitchFamily="34" charset="0"/>
              </a:rPr>
              <a:t>TestNG</a:t>
            </a:r>
            <a:r>
              <a:rPr kumimoji="0" lang="tr-TR" altLang="tr-TR" b="0" i="0" u="none" strike="noStrike" cap="none" normalizeH="0" baseline="0" dirty="0">
                <a:ln>
                  <a:noFill/>
                </a:ln>
                <a:effectLst/>
                <a:latin typeface="Arial" panose="020B0604020202020204" pitchFamily="34" charset="0"/>
              </a:rPr>
              <a:t> → Java birim testleri</a:t>
            </a:r>
          </a:p>
          <a:p>
            <a:pPr marL="0" marR="0" lvl="0" indent="0" defTabSz="914400" rtl="0" eaLnBrk="0" fontAlgn="base" latinLnBrk="0" hangingPunct="0">
              <a:spcBef>
                <a:spcPct val="0"/>
              </a:spcBef>
              <a:spcAft>
                <a:spcPts val="600"/>
              </a:spcAft>
              <a:buClrTx/>
              <a:buSzTx/>
              <a:buFontTx/>
              <a:buChar char="•"/>
              <a:tabLst/>
            </a:pPr>
            <a:r>
              <a:rPr kumimoji="0" lang="tr-TR" altLang="tr-TR" b="1" i="0" u="none" strike="noStrike" cap="none" normalizeH="0" baseline="0" dirty="0">
                <a:ln>
                  <a:noFill/>
                </a:ln>
                <a:effectLst/>
                <a:latin typeface="Arial" panose="020B0604020202020204" pitchFamily="34" charset="0"/>
              </a:rPr>
              <a:t>Apache </a:t>
            </a:r>
            <a:r>
              <a:rPr kumimoji="0" lang="tr-TR" altLang="tr-TR" b="1" i="0" u="none" strike="noStrike" cap="none" normalizeH="0" baseline="0" dirty="0" err="1">
                <a:ln>
                  <a:noFill/>
                </a:ln>
                <a:effectLst/>
                <a:latin typeface="Arial" panose="020B0604020202020204" pitchFamily="34" charset="0"/>
              </a:rPr>
              <a:t>JMeter</a:t>
            </a:r>
            <a:r>
              <a:rPr kumimoji="0" lang="tr-TR" altLang="tr-TR" b="0" i="0" u="none" strike="noStrike" cap="none" normalizeH="0" baseline="0" dirty="0">
                <a:ln>
                  <a:noFill/>
                </a:ln>
                <a:effectLst/>
                <a:latin typeface="Arial" panose="020B0604020202020204" pitchFamily="34" charset="0"/>
              </a:rPr>
              <a:t> → Yük &amp; performans testleri</a:t>
            </a:r>
          </a:p>
          <a:p>
            <a:pPr marL="0" marR="0" lvl="0" indent="0" defTabSz="914400" rtl="0" eaLnBrk="0" fontAlgn="base" latinLnBrk="0" hangingPunct="0">
              <a:spcBef>
                <a:spcPct val="0"/>
              </a:spcBef>
              <a:spcAft>
                <a:spcPts val="600"/>
              </a:spcAft>
              <a:buClrTx/>
              <a:buSzTx/>
              <a:buFontTx/>
              <a:buChar char="•"/>
              <a:tabLst/>
            </a:pPr>
            <a:r>
              <a:rPr kumimoji="0" lang="tr-TR" altLang="tr-TR" b="1" i="0" u="none" strike="noStrike" cap="none" normalizeH="0" baseline="0" dirty="0" err="1">
                <a:ln>
                  <a:noFill/>
                </a:ln>
                <a:effectLst/>
                <a:latin typeface="Arial" panose="020B0604020202020204" pitchFamily="34" charset="0"/>
              </a:rPr>
              <a:t>Postman</a:t>
            </a:r>
            <a:r>
              <a:rPr kumimoji="0" lang="tr-TR" altLang="tr-TR" b="0" i="0" u="none" strike="noStrike" cap="none" normalizeH="0" baseline="0" dirty="0">
                <a:ln>
                  <a:noFill/>
                </a:ln>
                <a:effectLst/>
                <a:latin typeface="Arial" panose="020B0604020202020204" pitchFamily="34" charset="0"/>
              </a:rPr>
              <a:t> → API testleri</a:t>
            </a:r>
          </a:p>
        </p:txBody>
      </p:sp>
      <p:pic>
        <p:nvPicPr>
          <p:cNvPr id="6" name="Resim 5" descr="logo, tasarım, çizim içeren bir resim&#10;&#10;Yapay zeka tarafından oluşturulmuş içerik yanlış olabilir.">
            <a:extLst>
              <a:ext uri="{FF2B5EF4-FFF2-40B4-BE49-F238E27FC236}">
                <a16:creationId xmlns:a16="http://schemas.microsoft.com/office/drawing/2014/main" id="{7A54AB4D-44BF-B134-2181-5C3E3C6D55A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14479" y="1645201"/>
            <a:ext cx="2159152" cy="890650"/>
          </a:xfrm>
          <a:prstGeom prst="rect">
            <a:avLst/>
          </a:prstGeom>
          <a:ln w="85725">
            <a:noFill/>
          </a:ln>
        </p:spPr>
      </p:pic>
      <p:pic>
        <p:nvPicPr>
          <p:cNvPr id="12" name="Resim 11" descr="yazı tipi, grafik, logo, grafik tasarım içeren bir resim&#10;&#10;Yapay zeka tarafından oluşturulmuş içerik yanlış olabilir.">
            <a:extLst>
              <a:ext uri="{FF2B5EF4-FFF2-40B4-BE49-F238E27FC236}">
                <a16:creationId xmlns:a16="http://schemas.microsoft.com/office/drawing/2014/main" id="{89A7CA40-5674-D2DC-AFC3-A00C063F69F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314480" y="2877531"/>
            <a:ext cx="2159151" cy="821530"/>
          </a:xfrm>
          <a:prstGeom prst="rect">
            <a:avLst/>
          </a:prstGeom>
        </p:spPr>
      </p:pic>
      <p:pic>
        <p:nvPicPr>
          <p:cNvPr id="9" name="Resim 8" descr="grafik, grafik tasarım, yazı tipi, tasarım içeren bir resim&#10;&#10;Yapay zeka tarafından oluşturulmuş içerik yanlış olabilir.">
            <a:extLst>
              <a:ext uri="{FF2B5EF4-FFF2-40B4-BE49-F238E27FC236}">
                <a16:creationId xmlns:a16="http://schemas.microsoft.com/office/drawing/2014/main" id="{906888D1-B8FD-7690-BFAB-77A73288FEFE}"/>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257155" y="4199164"/>
            <a:ext cx="2159151" cy="730789"/>
          </a:xfrm>
          <a:prstGeom prst="rect">
            <a:avLst/>
          </a:prstGeom>
        </p:spPr>
      </p:pic>
      <p:sp>
        <p:nvSpPr>
          <p:cNvPr id="13" name="Metin kutusu 12">
            <a:extLst>
              <a:ext uri="{FF2B5EF4-FFF2-40B4-BE49-F238E27FC236}">
                <a16:creationId xmlns:a16="http://schemas.microsoft.com/office/drawing/2014/main" id="{E1B9E9FF-5BDE-CACD-7F89-5A767EC99B26}"/>
              </a:ext>
            </a:extLst>
          </p:cNvPr>
          <p:cNvSpPr txBox="1"/>
          <p:nvPr/>
        </p:nvSpPr>
        <p:spPr>
          <a:xfrm>
            <a:off x="9336731" y="6657945"/>
            <a:ext cx="2855269" cy="200055"/>
          </a:xfrm>
          <a:prstGeom prst="rect">
            <a:avLst/>
          </a:prstGeom>
          <a:solidFill>
            <a:srgbClr val="000000"/>
          </a:solidFill>
        </p:spPr>
        <p:txBody>
          <a:bodyPr wrap="none" rtlCol="0">
            <a:spAutoFit/>
          </a:bodyPr>
          <a:lstStyle/>
          <a:p>
            <a:pPr algn="r">
              <a:spcAft>
                <a:spcPts val="600"/>
              </a:spcAft>
            </a:pPr>
            <a:r>
              <a:rPr lang="tr-TR" sz="700">
                <a:solidFill>
                  <a:srgbClr val="FFFFFF"/>
                </a:solidFill>
                <a:hlinkClick r:id="rId5" tooltip="https://damien.co/blog/2020-06-24-install-chromedriver-selenium-python-testing-tools/">
                  <a:extLst>
                    <a:ext uri="{A12FA001-AC4F-418D-AE19-62706E023703}">
                      <ahyp:hlinkClr xmlns:ahyp="http://schemas.microsoft.com/office/drawing/2018/hyperlinkcolor" val="tx"/>
                    </a:ext>
                  </a:extLst>
                </a:hlinkClick>
              </a:rPr>
              <a:t>Bu Fotoğraf</a:t>
            </a:r>
            <a:r>
              <a:rPr lang="tr-TR" sz="700">
                <a:solidFill>
                  <a:srgbClr val="FFFFFF"/>
                </a:solidFill>
              </a:rPr>
              <a:t>, Bilinmeyen Yazar, </a:t>
            </a:r>
            <a:r>
              <a:rPr lang="tr-TR" sz="700">
                <a:solidFill>
                  <a:srgbClr val="FFFFFF"/>
                </a:solidFill>
                <a:hlinkClick r:id="rId8" tooltip="https://creativecommons.org/licenses/by-nc-sa/3.0/">
                  <a:extLst>
                    <a:ext uri="{A12FA001-AC4F-418D-AE19-62706E023703}">
                      <ahyp:hlinkClr xmlns:ahyp="http://schemas.microsoft.com/office/drawing/2018/hyperlinkcolor" val="tx"/>
                    </a:ext>
                  </a:extLst>
                </a:hlinkClick>
              </a:rPr>
              <a:t>CC BY-SA-NC</a:t>
            </a:r>
            <a:r>
              <a:rPr lang="tr-TR" sz="700">
                <a:solidFill>
                  <a:srgbClr val="FFFFFF"/>
                </a:solidFill>
              </a:rPr>
              <a:t> altında lisanslanmıştır</a:t>
            </a:r>
          </a:p>
        </p:txBody>
      </p:sp>
    </p:spTree>
    <p:extLst>
      <p:ext uri="{BB962C8B-B14F-4D97-AF65-F5344CB8AC3E}">
        <p14:creationId xmlns:p14="http://schemas.microsoft.com/office/powerpoint/2010/main" val="2176089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DBEA0DC-A94C-645A-D211-A6F7B20140A4}"/>
              </a:ext>
            </a:extLst>
          </p:cNvPr>
          <p:cNvSpPr>
            <a:spLocks noGrp="1"/>
          </p:cNvSpPr>
          <p:nvPr>
            <p:ph type="title"/>
          </p:nvPr>
        </p:nvSpPr>
        <p:spPr>
          <a:xfrm>
            <a:off x="1095186" y="1219200"/>
            <a:ext cx="9446293" cy="678613"/>
          </a:xfrm>
        </p:spPr>
        <p:txBody>
          <a:bodyPr anchor="ctr">
            <a:normAutofit/>
          </a:bodyPr>
          <a:lstStyle/>
          <a:p>
            <a:pPr algn="ctr"/>
            <a:r>
              <a:rPr lang="tr-TR" dirty="0"/>
              <a:t>YAZILIM TESTİ NEDİR?</a:t>
            </a:r>
          </a:p>
        </p:txBody>
      </p:sp>
      <p:graphicFrame>
        <p:nvGraphicFramePr>
          <p:cNvPr id="15" name="İçerik Yer Tutucusu 2">
            <a:extLst>
              <a:ext uri="{FF2B5EF4-FFF2-40B4-BE49-F238E27FC236}">
                <a16:creationId xmlns:a16="http://schemas.microsoft.com/office/drawing/2014/main" id="{C0E2D947-DFCA-B05C-2493-3C2F3E7AF7DB}"/>
              </a:ext>
            </a:extLst>
          </p:cNvPr>
          <p:cNvGraphicFramePr>
            <a:graphicFrameLocks noGrp="1"/>
          </p:cNvGraphicFramePr>
          <p:nvPr>
            <p:ph idx="1"/>
            <p:extLst>
              <p:ext uri="{D42A27DB-BD31-4B8C-83A1-F6EECF244321}">
                <p14:modId xmlns:p14="http://schemas.microsoft.com/office/powerpoint/2010/main" val="967515391"/>
              </p:ext>
            </p:extLst>
          </p:nvPr>
        </p:nvGraphicFramePr>
        <p:xfrm>
          <a:off x="1295400" y="2687682"/>
          <a:ext cx="9601200" cy="3279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1383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E2351A5-6154-FCA7-3455-9E3FB89D3AB3}"/>
              </a:ext>
            </a:extLst>
          </p:cNvPr>
          <p:cNvSpPr>
            <a:spLocks noGrp="1"/>
          </p:cNvSpPr>
          <p:nvPr>
            <p:ph type="title"/>
          </p:nvPr>
        </p:nvSpPr>
        <p:spPr/>
        <p:txBody>
          <a:bodyPr/>
          <a:lstStyle/>
          <a:p>
            <a:r>
              <a:rPr lang="tr-TR" dirty="0"/>
              <a:t>Yük testi (</a:t>
            </a:r>
            <a:r>
              <a:rPr lang="tr-TR" dirty="0" err="1"/>
              <a:t>loAD</a:t>
            </a:r>
            <a:r>
              <a:rPr lang="tr-TR" dirty="0"/>
              <a:t> TESTING)</a:t>
            </a:r>
          </a:p>
        </p:txBody>
      </p:sp>
      <p:sp>
        <p:nvSpPr>
          <p:cNvPr id="3" name="İçerik Yer Tutucusu 2">
            <a:extLst>
              <a:ext uri="{FF2B5EF4-FFF2-40B4-BE49-F238E27FC236}">
                <a16:creationId xmlns:a16="http://schemas.microsoft.com/office/drawing/2014/main" id="{90A499A2-E9A4-ACB2-E0E0-9E2BA209FC84}"/>
              </a:ext>
            </a:extLst>
          </p:cNvPr>
          <p:cNvSpPr>
            <a:spLocks noGrp="1"/>
          </p:cNvSpPr>
          <p:nvPr>
            <p:ph idx="1"/>
          </p:nvPr>
        </p:nvSpPr>
        <p:spPr>
          <a:xfrm>
            <a:off x="1295400" y="2262188"/>
            <a:ext cx="5780210" cy="3643312"/>
          </a:xfrm>
        </p:spPr>
        <p:txBody>
          <a:bodyPr>
            <a:normAutofit/>
          </a:bodyPr>
          <a:lstStyle/>
          <a:p>
            <a:r>
              <a:rPr lang="tr-TR" dirty="0"/>
              <a:t>Yük testi, bir yazılım veya sistemin </a:t>
            </a:r>
            <a:r>
              <a:rPr lang="tr-TR" b="1" dirty="0"/>
              <a:t>belirli sayıda eşzamanlı kullanıcı</a:t>
            </a:r>
            <a:r>
              <a:rPr lang="tr-TR" dirty="0"/>
              <a:t> ya da </a:t>
            </a:r>
            <a:r>
              <a:rPr lang="tr-TR" b="1" dirty="0"/>
              <a:t>işlem</a:t>
            </a:r>
            <a:r>
              <a:rPr lang="tr-TR" dirty="0"/>
              <a:t> altında nasıl davrandığını ölçmek için yapılan performans testidir.</a:t>
            </a:r>
          </a:p>
          <a:p>
            <a:pPr marL="0" indent="0">
              <a:buNone/>
            </a:pPr>
            <a:r>
              <a:rPr lang="tr-TR" b="1" dirty="0"/>
              <a:t>Amaçları ise;</a:t>
            </a:r>
            <a:endParaRPr lang="tr-TR" dirty="0"/>
          </a:p>
          <a:p>
            <a:r>
              <a:rPr lang="tr-TR" dirty="0"/>
              <a:t>Sistemin </a:t>
            </a:r>
            <a:r>
              <a:rPr lang="tr-TR" b="1" dirty="0"/>
              <a:t>maksimum kapasitesini</a:t>
            </a:r>
            <a:r>
              <a:rPr lang="tr-TR" dirty="0"/>
              <a:t> görmek</a:t>
            </a:r>
          </a:p>
          <a:p>
            <a:r>
              <a:rPr lang="tr-TR" b="1" dirty="0"/>
              <a:t>Yanıt sürelerini</a:t>
            </a:r>
            <a:r>
              <a:rPr lang="tr-TR" dirty="0"/>
              <a:t> ölçmek</a:t>
            </a:r>
          </a:p>
          <a:p>
            <a:r>
              <a:rPr lang="tr-TR" b="1" dirty="0"/>
              <a:t>Kaynak kullanımını</a:t>
            </a:r>
            <a:r>
              <a:rPr lang="tr-TR" dirty="0"/>
              <a:t> (CPU, bellek, ağ) değerlendirmek</a:t>
            </a:r>
          </a:p>
          <a:p>
            <a:r>
              <a:rPr lang="tr-TR" dirty="0"/>
              <a:t>Olası </a:t>
            </a:r>
            <a:r>
              <a:rPr lang="tr-TR" b="1" dirty="0"/>
              <a:t>darboğazları</a:t>
            </a:r>
            <a:r>
              <a:rPr lang="tr-TR" dirty="0"/>
              <a:t> belirlemek</a:t>
            </a:r>
          </a:p>
          <a:p>
            <a:pPr marL="0" indent="0">
              <a:buNone/>
            </a:pPr>
            <a:endParaRPr lang="tr-TR" dirty="0"/>
          </a:p>
        </p:txBody>
      </p:sp>
      <p:pic>
        <p:nvPicPr>
          <p:cNvPr id="7" name="Resim 6" descr="ekran görüntüsü, renklilik, daire, grafik içeren bir resim&#10;&#10;Yapay zeka tarafından oluşturulmuş içerik yanlış olabilir.">
            <a:extLst>
              <a:ext uri="{FF2B5EF4-FFF2-40B4-BE49-F238E27FC236}">
                <a16:creationId xmlns:a16="http://schemas.microsoft.com/office/drawing/2014/main" id="{EEFDAD1B-536D-CB83-4E28-0163FA92A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664" y="987460"/>
            <a:ext cx="6081879" cy="5870540"/>
          </a:xfrm>
          <a:prstGeom prst="rect">
            <a:avLst/>
          </a:prstGeom>
        </p:spPr>
      </p:pic>
    </p:spTree>
    <p:extLst>
      <p:ext uri="{BB962C8B-B14F-4D97-AF65-F5344CB8AC3E}">
        <p14:creationId xmlns:p14="http://schemas.microsoft.com/office/powerpoint/2010/main" val="3312524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389892-14D3-08C5-3101-6D5AAC97222C}"/>
              </a:ext>
            </a:extLst>
          </p:cNvPr>
          <p:cNvSpPr>
            <a:spLocks noGrp="1"/>
          </p:cNvSpPr>
          <p:nvPr>
            <p:ph type="title"/>
          </p:nvPr>
        </p:nvSpPr>
        <p:spPr>
          <a:xfrm>
            <a:off x="1108588" y="2878241"/>
            <a:ext cx="9601200" cy="1309687"/>
          </a:xfrm>
        </p:spPr>
        <p:txBody>
          <a:bodyPr>
            <a:normAutofit/>
          </a:bodyPr>
          <a:lstStyle/>
          <a:p>
            <a:r>
              <a:rPr lang="tr-TR" sz="3600" b="1" dirty="0"/>
              <a:t>Apache </a:t>
            </a:r>
            <a:r>
              <a:rPr lang="tr-TR" sz="3600" b="1" dirty="0" err="1"/>
              <a:t>jmeter</a:t>
            </a:r>
            <a:endParaRPr lang="tr-TR" sz="3600" b="1" dirty="0"/>
          </a:p>
        </p:txBody>
      </p:sp>
      <p:pic>
        <p:nvPicPr>
          <p:cNvPr id="5" name="İçerik Yer Tutucusu 4" descr="grafik, grafik tasarım, yazı tipi, tasarım içeren bir resim&#10;&#10;Yapay zeka tarafından oluşturulmuş içerik yanlış olabilir.">
            <a:extLst>
              <a:ext uri="{FF2B5EF4-FFF2-40B4-BE49-F238E27FC236}">
                <a16:creationId xmlns:a16="http://schemas.microsoft.com/office/drawing/2014/main" id="{6FE94D8E-0CE0-EA26-DBB5-FF152F7A81A1}"/>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96000" y="2561664"/>
            <a:ext cx="5125164" cy="1734671"/>
          </a:xfrm>
        </p:spPr>
      </p:pic>
    </p:spTree>
    <p:extLst>
      <p:ext uri="{BB962C8B-B14F-4D97-AF65-F5344CB8AC3E}">
        <p14:creationId xmlns:p14="http://schemas.microsoft.com/office/powerpoint/2010/main" val="3587267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34CA0AC-5A39-447D-1078-8F1125B03375}"/>
              </a:ext>
            </a:extLst>
          </p:cNvPr>
          <p:cNvSpPr>
            <a:spLocks noGrp="1"/>
          </p:cNvSpPr>
          <p:nvPr>
            <p:ph type="title"/>
          </p:nvPr>
        </p:nvSpPr>
        <p:spPr>
          <a:xfrm>
            <a:off x="1616009" y="2320668"/>
            <a:ext cx="3630905" cy="2216663"/>
          </a:xfrm>
        </p:spPr>
        <p:txBody>
          <a:bodyPr>
            <a:normAutofit/>
          </a:bodyPr>
          <a:lstStyle/>
          <a:p>
            <a:r>
              <a:rPr lang="tr-TR" dirty="0"/>
              <a:t>APACHE JMETER NEDİR?</a:t>
            </a:r>
          </a:p>
        </p:txBody>
      </p:sp>
      <p:graphicFrame>
        <p:nvGraphicFramePr>
          <p:cNvPr id="8" name="Rectangle 1">
            <a:extLst>
              <a:ext uri="{FF2B5EF4-FFF2-40B4-BE49-F238E27FC236}">
                <a16:creationId xmlns:a16="http://schemas.microsoft.com/office/drawing/2014/main" id="{E147E26C-D4EE-BBBE-0966-4CDD593DAD57}"/>
              </a:ext>
            </a:extLst>
          </p:cNvPr>
          <p:cNvGraphicFramePr>
            <a:graphicFrameLocks noGrp="1"/>
          </p:cNvGraphicFramePr>
          <p:nvPr>
            <p:ph idx="1"/>
            <p:extLst>
              <p:ext uri="{D42A27DB-BD31-4B8C-83A1-F6EECF244321}">
                <p14:modId xmlns:p14="http://schemas.microsoft.com/office/powerpoint/2010/main" val="1854401310"/>
              </p:ext>
            </p:extLst>
          </p:nvPr>
        </p:nvGraphicFramePr>
        <p:xfrm>
          <a:off x="6251275" y="1295400"/>
          <a:ext cx="498822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22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722099-A7E8-551A-6199-3DB9846F0F2D}"/>
              </a:ext>
            </a:extLst>
          </p:cNvPr>
          <p:cNvSpPr>
            <a:spLocks noGrp="1"/>
          </p:cNvSpPr>
          <p:nvPr>
            <p:ph type="title"/>
          </p:nvPr>
        </p:nvSpPr>
        <p:spPr>
          <a:xfrm>
            <a:off x="1367740" y="2546131"/>
            <a:ext cx="4252010" cy="2133600"/>
          </a:xfrm>
        </p:spPr>
        <p:txBody>
          <a:bodyPr anchor="t">
            <a:normAutofit/>
          </a:bodyPr>
          <a:lstStyle/>
          <a:p>
            <a:r>
              <a:rPr lang="tr-TR"/>
              <a:t>Neden JMeter Kullanılır?</a:t>
            </a:r>
            <a:endParaRPr lang="tr-TR" dirty="0"/>
          </a:p>
        </p:txBody>
      </p:sp>
      <p:sp>
        <p:nvSpPr>
          <p:cNvPr id="4" name="Rectangle 1">
            <a:extLst>
              <a:ext uri="{FF2B5EF4-FFF2-40B4-BE49-F238E27FC236}">
                <a16:creationId xmlns:a16="http://schemas.microsoft.com/office/drawing/2014/main" id="{592C1B86-D9F8-6BE3-77DF-E03F81F52448}"/>
              </a:ext>
            </a:extLst>
          </p:cNvPr>
          <p:cNvSpPr>
            <a:spLocks noGrp="1" noChangeArrowheads="1"/>
          </p:cNvSpPr>
          <p:nvPr>
            <p:ph idx="1"/>
          </p:nvPr>
        </p:nvSpPr>
        <p:spPr bwMode="auto">
          <a:xfrm>
            <a:off x="6411384" y="2145471"/>
            <a:ext cx="4412876" cy="386185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tr-TR" altLang="tr-TR" b="0" i="0" u="none" strike="noStrike" cap="none" normalizeH="0" baseline="0" dirty="0">
                <a:ln>
                  <a:noFill/>
                </a:ln>
                <a:effectLst/>
                <a:latin typeface="Arial" panose="020B0604020202020204" pitchFamily="34" charset="0"/>
              </a:rPr>
              <a:t>Ücretsiz ve açık kaynak sağlar.</a:t>
            </a:r>
          </a:p>
          <a:p>
            <a:pPr marL="0" marR="0" lvl="0" indent="0" defTabSz="914400" rtl="0" eaLnBrk="0" fontAlgn="base" latinLnBrk="0" hangingPunct="0">
              <a:spcBef>
                <a:spcPct val="0"/>
              </a:spcBef>
              <a:spcAft>
                <a:spcPts val="600"/>
              </a:spcAft>
              <a:buClrTx/>
              <a:buSzTx/>
              <a:buFontTx/>
              <a:buChar char="•"/>
              <a:tabLst/>
            </a:pPr>
            <a:r>
              <a:rPr kumimoji="0" lang="tr-TR" altLang="tr-TR" b="0" i="0" u="none" strike="noStrike" cap="none" normalizeH="0" baseline="0" dirty="0">
                <a:ln>
                  <a:noFill/>
                </a:ln>
                <a:effectLst/>
                <a:latin typeface="Arial" panose="020B0604020202020204" pitchFamily="34" charset="0"/>
              </a:rPr>
              <a:t>Esnek ve genişletilebilir</a:t>
            </a:r>
          </a:p>
          <a:p>
            <a:pPr marL="0" marR="0" lvl="0" indent="0" defTabSz="914400" rtl="0" eaLnBrk="0" fontAlgn="base" latinLnBrk="0" hangingPunct="0">
              <a:spcBef>
                <a:spcPct val="0"/>
              </a:spcBef>
              <a:spcAft>
                <a:spcPts val="600"/>
              </a:spcAft>
              <a:buClrTx/>
              <a:buSzTx/>
              <a:buFontTx/>
              <a:buChar char="•"/>
              <a:tabLst/>
            </a:pPr>
            <a:r>
              <a:rPr kumimoji="0" lang="tr-TR" altLang="tr-TR" b="0" i="0" u="none" strike="noStrike" cap="none" normalizeH="0" baseline="0" dirty="0">
                <a:ln>
                  <a:noFill/>
                </a:ln>
                <a:effectLst/>
                <a:latin typeface="Arial" panose="020B0604020202020204" pitchFamily="34" charset="0"/>
              </a:rPr>
              <a:t>Yüksek kullanıcı sayısını simüle edebilme</a:t>
            </a:r>
          </a:p>
          <a:p>
            <a:pPr marL="0" marR="0" lvl="0" indent="0" defTabSz="914400" rtl="0" eaLnBrk="0" fontAlgn="base" latinLnBrk="0" hangingPunct="0">
              <a:spcBef>
                <a:spcPct val="0"/>
              </a:spcBef>
              <a:spcAft>
                <a:spcPts val="600"/>
              </a:spcAft>
              <a:buClrTx/>
              <a:buSzTx/>
              <a:buFontTx/>
              <a:buChar char="•"/>
              <a:tabLst/>
            </a:pPr>
            <a:r>
              <a:rPr kumimoji="0" lang="tr-TR" altLang="tr-TR" b="0" i="0" u="none" strike="noStrike" cap="none" normalizeH="0" baseline="0" dirty="0">
                <a:ln>
                  <a:noFill/>
                </a:ln>
                <a:effectLst/>
                <a:latin typeface="Arial" panose="020B0604020202020204" pitchFamily="34" charset="0"/>
              </a:rPr>
              <a:t>Detaylı raporlama özellikleri</a:t>
            </a:r>
          </a:p>
        </p:txBody>
      </p:sp>
    </p:spTree>
    <p:extLst>
      <p:ext uri="{BB962C8B-B14F-4D97-AF65-F5344CB8AC3E}">
        <p14:creationId xmlns:p14="http://schemas.microsoft.com/office/powerpoint/2010/main" val="1151549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9AFD36-4917-0CA3-D860-786F6B79B68E}"/>
              </a:ext>
            </a:extLst>
          </p:cNvPr>
          <p:cNvSpPr>
            <a:spLocks noGrp="1"/>
          </p:cNvSpPr>
          <p:nvPr>
            <p:ph type="title"/>
          </p:nvPr>
        </p:nvSpPr>
        <p:spPr/>
        <p:txBody>
          <a:bodyPr/>
          <a:lstStyle/>
          <a:p>
            <a:r>
              <a:rPr lang="tr-TR" dirty="0"/>
              <a:t>JMETER KURULUMU</a:t>
            </a:r>
          </a:p>
        </p:txBody>
      </p:sp>
      <p:sp>
        <p:nvSpPr>
          <p:cNvPr id="3" name="İçerik Yer Tutucusu 2">
            <a:extLst>
              <a:ext uri="{FF2B5EF4-FFF2-40B4-BE49-F238E27FC236}">
                <a16:creationId xmlns:a16="http://schemas.microsoft.com/office/drawing/2014/main" id="{41F41EEE-CEB8-BF8B-AFE4-05BE502E930E}"/>
              </a:ext>
            </a:extLst>
          </p:cNvPr>
          <p:cNvSpPr>
            <a:spLocks noGrp="1"/>
          </p:cNvSpPr>
          <p:nvPr>
            <p:ph idx="1"/>
          </p:nvPr>
        </p:nvSpPr>
        <p:spPr/>
        <p:txBody>
          <a:bodyPr/>
          <a:lstStyle/>
          <a:p>
            <a:r>
              <a:rPr lang="tr-TR" dirty="0"/>
              <a:t>İlk olarak Java Developer Kit(JDK) edinilmeli. Sisteme sürüm seçilerek JDK kurulumu yapılmalı. </a:t>
            </a:r>
            <a:r>
              <a:rPr lang="tr-TR" dirty="0">
                <a:hlinkClick r:id="rId2"/>
              </a:rPr>
              <a:t>https://www.oracle.com/java/technologies/downloads</a:t>
            </a:r>
            <a:r>
              <a:rPr lang="tr-TR" dirty="0"/>
              <a:t> adresinden yararlanılabilir.</a:t>
            </a:r>
          </a:p>
          <a:p>
            <a:r>
              <a:rPr lang="tr-TR" dirty="0"/>
              <a:t>JDK indirildikten sonra </a:t>
            </a:r>
            <a:r>
              <a:rPr lang="tr-TR" dirty="0" err="1"/>
              <a:t>PATH’e</a:t>
            </a:r>
            <a:r>
              <a:rPr lang="tr-TR" dirty="0"/>
              <a:t> Java eklenmelidir. </a:t>
            </a:r>
          </a:p>
          <a:p>
            <a:pPr lvl="1"/>
            <a:r>
              <a:rPr lang="tr-TR" dirty="0"/>
              <a:t>Denetim Masası &gt; Sistem &gt; Gelişmiş sistem ayarları &gt; Ortam Değişkenleri</a:t>
            </a:r>
          </a:p>
          <a:p>
            <a:pPr lvl="1"/>
            <a:r>
              <a:rPr lang="tr-TR" dirty="0"/>
              <a:t>“Sistem değişkenleri” kısmından </a:t>
            </a:r>
            <a:r>
              <a:rPr lang="tr-TR" dirty="0" err="1"/>
              <a:t>Path’i</a:t>
            </a:r>
            <a:r>
              <a:rPr lang="tr-TR" dirty="0"/>
              <a:t> seç &gt; Düzenle</a:t>
            </a:r>
          </a:p>
          <a:p>
            <a:pPr lvl="1"/>
            <a:r>
              <a:rPr lang="tr-TR" dirty="0"/>
              <a:t>Java’nın kurulu olduğu klasörün bin yolunu (örnek: C:\Program </a:t>
            </a:r>
            <a:r>
              <a:rPr lang="tr-TR" dirty="0" err="1"/>
              <a:t>Files</a:t>
            </a:r>
            <a:r>
              <a:rPr lang="tr-TR" dirty="0"/>
              <a:t>\Java\jdk-17\bin) ekle.</a:t>
            </a:r>
          </a:p>
          <a:p>
            <a:pPr lvl="1"/>
            <a:r>
              <a:rPr lang="tr-TR" dirty="0"/>
              <a:t>Değişiklikleri kaydet ve çık.</a:t>
            </a:r>
          </a:p>
          <a:p>
            <a:pPr lvl="1"/>
            <a:endParaRPr lang="tr-TR" dirty="0"/>
          </a:p>
        </p:txBody>
      </p:sp>
    </p:spTree>
    <p:extLst>
      <p:ext uri="{BB962C8B-B14F-4D97-AF65-F5344CB8AC3E}">
        <p14:creationId xmlns:p14="http://schemas.microsoft.com/office/powerpoint/2010/main" val="227962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İçerik Yer Tutucusu 2">
            <a:extLst>
              <a:ext uri="{FF2B5EF4-FFF2-40B4-BE49-F238E27FC236}">
                <a16:creationId xmlns:a16="http://schemas.microsoft.com/office/drawing/2014/main" id="{ED4D0C99-C429-00A6-962B-9342C6E414A7}"/>
              </a:ext>
            </a:extLst>
          </p:cNvPr>
          <p:cNvSpPr>
            <a:spLocks noGrp="1"/>
          </p:cNvSpPr>
          <p:nvPr>
            <p:ph idx="1"/>
          </p:nvPr>
        </p:nvSpPr>
        <p:spPr>
          <a:xfrm>
            <a:off x="6835258" y="2457827"/>
            <a:ext cx="4176799" cy="1942345"/>
          </a:xfrm>
        </p:spPr>
        <p:txBody>
          <a:bodyPr>
            <a:noAutofit/>
          </a:bodyPr>
          <a:lstStyle/>
          <a:p>
            <a:pPr>
              <a:lnSpc>
                <a:spcPct val="110000"/>
              </a:lnSpc>
            </a:pPr>
            <a:r>
              <a:rPr lang="tr-TR" sz="1400" dirty="0"/>
              <a:t>Java adımını tamamladıktan sonra Apache </a:t>
            </a:r>
            <a:r>
              <a:rPr lang="tr-TR" sz="1400" dirty="0" err="1"/>
              <a:t>JMeter</a:t>
            </a:r>
            <a:r>
              <a:rPr lang="tr-TR" sz="1400" dirty="0"/>
              <a:t> indirilmelidir. Aşağıdaki siteden en son sürüm indirilir. </a:t>
            </a:r>
            <a:r>
              <a:rPr lang="tr-TR" sz="1400" dirty="0" err="1"/>
              <a:t>Binaries</a:t>
            </a:r>
            <a:r>
              <a:rPr lang="tr-TR" sz="1400" dirty="0"/>
              <a:t> </a:t>
            </a:r>
            <a:r>
              <a:rPr lang="tr-TR" sz="1400" dirty="0" err="1"/>
              <a:t>zip</a:t>
            </a:r>
            <a:r>
              <a:rPr lang="tr-TR" sz="1400" dirty="0"/>
              <a:t> linki tercih edilmelidir.</a:t>
            </a:r>
          </a:p>
          <a:p>
            <a:pPr lvl="1">
              <a:lnSpc>
                <a:spcPct val="110000"/>
              </a:lnSpc>
            </a:pPr>
            <a:r>
              <a:rPr lang="tr-TR" sz="1400" dirty="0">
                <a:hlinkClick r:id="rId2"/>
              </a:rPr>
              <a:t>https://jmeter.apache.org/download_jmeter.cgi</a:t>
            </a:r>
            <a:endParaRPr lang="tr-TR" sz="1400" dirty="0"/>
          </a:p>
          <a:p>
            <a:pPr marL="246888" lvl="1" indent="0">
              <a:lnSpc>
                <a:spcPct val="110000"/>
              </a:lnSpc>
              <a:buNone/>
            </a:pPr>
            <a:endParaRPr lang="tr-TR" sz="1400" dirty="0"/>
          </a:p>
          <a:p>
            <a:pPr marL="246888" lvl="1" indent="0">
              <a:lnSpc>
                <a:spcPct val="110000"/>
              </a:lnSpc>
              <a:buNone/>
            </a:pPr>
            <a:endParaRPr lang="tr-TR" sz="1400" dirty="0"/>
          </a:p>
          <a:p>
            <a:pPr marL="0" indent="0">
              <a:lnSpc>
                <a:spcPct val="110000"/>
              </a:lnSpc>
              <a:buNone/>
            </a:pPr>
            <a:endParaRPr lang="tr-TR" sz="1400" dirty="0"/>
          </a:p>
          <a:p>
            <a:pPr>
              <a:lnSpc>
                <a:spcPct val="110000"/>
              </a:lnSpc>
            </a:pPr>
            <a:endParaRPr lang="tr-TR" sz="1400" dirty="0"/>
          </a:p>
        </p:txBody>
      </p:sp>
      <p:pic>
        <p:nvPicPr>
          <p:cNvPr id="6" name="Resim 5">
            <a:extLst>
              <a:ext uri="{FF2B5EF4-FFF2-40B4-BE49-F238E27FC236}">
                <a16:creationId xmlns:a16="http://schemas.microsoft.com/office/drawing/2014/main" id="{F34813BF-DEE5-F6FD-4474-6A06DF9F6E27}"/>
              </a:ext>
            </a:extLst>
          </p:cNvPr>
          <p:cNvPicPr>
            <a:picLocks noChangeAspect="1"/>
          </p:cNvPicPr>
          <p:nvPr/>
        </p:nvPicPr>
        <p:blipFill>
          <a:blip r:embed="rId3"/>
          <a:stretch>
            <a:fillRect/>
          </a:stretch>
        </p:blipFill>
        <p:spPr>
          <a:xfrm>
            <a:off x="1179943" y="1595524"/>
            <a:ext cx="5307943" cy="3562141"/>
          </a:xfrm>
          <a:prstGeom prst="rect">
            <a:avLst/>
          </a:prstGeom>
        </p:spPr>
      </p:pic>
    </p:spTree>
    <p:extLst>
      <p:ext uri="{BB962C8B-B14F-4D97-AF65-F5344CB8AC3E}">
        <p14:creationId xmlns:p14="http://schemas.microsoft.com/office/powerpoint/2010/main" val="3362400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çerik Yer Tutucusu 9">
            <a:extLst>
              <a:ext uri="{FF2B5EF4-FFF2-40B4-BE49-F238E27FC236}">
                <a16:creationId xmlns:a16="http://schemas.microsoft.com/office/drawing/2014/main" id="{7421E966-D0E1-8D63-F02F-0A7BB7AF5FB1}"/>
              </a:ext>
            </a:extLst>
          </p:cNvPr>
          <p:cNvSpPr>
            <a:spLocks noGrp="1"/>
          </p:cNvSpPr>
          <p:nvPr>
            <p:ph idx="1"/>
          </p:nvPr>
        </p:nvSpPr>
        <p:spPr>
          <a:xfrm>
            <a:off x="784123" y="659530"/>
            <a:ext cx="9601200" cy="3643312"/>
          </a:xfrm>
        </p:spPr>
        <p:txBody>
          <a:bodyPr>
            <a:normAutofit/>
          </a:bodyPr>
          <a:lstStyle/>
          <a:p>
            <a:pPr>
              <a:lnSpc>
                <a:spcPct val="110000"/>
              </a:lnSpc>
            </a:pPr>
            <a:r>
              <a:rPr lang="tr-TR" sz="1600" dirty="0"/>
              <a:t>İndirilen </a:t>
            </a:r>
            <a:r>
              <a:rPr lang="tr-TR" sz="1600" dirty="0" err="1"/>
              <a:t>zip</a:t>
            </a:r>
            <a:r>
              <a:rPr lang="tr-TR" sz="1600" dirty="0"/>
              <a:t> dosyası açılıp masaüstüne ya da istenile başka bir klasöre çıkarılır. Çıkan klasörde bin dosyası açılır.</a:t>
            </a:r>
          </a:p>
          <a:p>
            <a:pPr lvl="1">
              <a:lnSpc>
                <a:spcPct val="110000"/>
              </a:lnSpc>
            </a:pPr>
            <a:r>
              <a:rPr lang="tr-TR" dirty="0"/>
              <a:t>Windows için jmeter.bat dosyasına çift tıklanılmalıdır. </a:t>
            </a:r>
            <a:r>
              <a:rPr lang="tr-TR" dirty="0" err="1"/>
              <a:t>macOS</a:t>
            </a:r>
            <a:r>
              <a:rPr lang="tr-TR" dirty="0"/>
              <a:t>/Linux için ise terminalde </a:t>
            </a:r>
            <a:r>
              <a:rPr lang="tr-TR" dirty="0" err="1"/>
              <a:t>jmeter</a:t>
            </a:r>
            <a:r>
              <a:rPr lang="tr-TR" dirty="0"/>
              <a:t> komutunu çalıştır.</a:t>
            </a:r>
          </a:p>
          <a:p>
            <a:endParaRPr lang="tr-TR" sz="1600" dirty="0"/>
          </a:p>
        </p:txBody>
      </p:sp>
      <p:pic>
        <p:nvPicPr>
          <p:cNvPr id="12" name="Resim 11">
            <a:extLst>
              <a:ext uri="{FF2B5EF4-FFF2-40B4-BE49-F238E27FC236}">
                <a16:creationId xmlns:a16="http://schemas.microsoft.com/office/drawing/2014/main" id="{3F1ACFB0-9ABD-5987-A488-688F081267D2}"/>
              </a:ext>
            </a:extLst>
          </p:cNvPr>
          <p:cNvPicPr>
            <a:picLocks noChangeAspect="1"/>
          </p:cNvPicPr>
          <p:nvPr/>
        </p:nvPicPr>
        <p:blipFill>
          <a:blip r:embed="rId2"/>
          <a:stretch>
            <a:fillRect/>
          </a:stretch>
        </p:blipFill>
        <p:spPr>
          <a:xfrm>
            <a:off x="5250424" y="3341146"/>
            <a:ext cx="6607567" cy="2619481"/>
          </a:xfrm>
          <a:prstGeom prst="rect">
            <a:avLst/>
          </a:prstGeom>
        </p:spPr>
      </p:pic>
      <p:sp>
        <p:nvSpPr>
          <p:cNvPr id="13" name="İçerik Yer Tutucusu 2">
            <a:extLst>
              <a:ext uri="{FF2B5EF4-FFF2-40B4-BE49-F238E27FC236}">
                <a16:creationId xmlns:a16="http://schemas.microsoft.com/office/drawing/2014/main" id="{3D7A31A6-C764-F93C-6DA8-0455ADFA797D}"/>
              </a:ext>
            </a:extLst>
          </p:cNvPr>
          <p:cNvSpPr txBox="1">
            <a:spLocks/>
          </p:cNvSpPr>
          <p:nvPr/>
        </p:nvSpPr>
        <p:spPr>
          <a:xfrm>
            <a:off x="784123" y="2004549"/>
            <a:ext cx="9601200" cy="36433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tr-TR" sz="1600" dirty="0"/>
              <a:t>Eğer </a:t>
            </a:r>
            <a:r>
              <a:rPr lang="tr-TR" sz="1600" dirty="0" err="1"/>
              <a:t>JMeter</a:t>
            </a:r>
            <a:r>
              <a:rPr lang="tr-TR" sz="1600" dirty="0"/>
              <a:t> GUI açıldıysa kurulum tamamdır.</a:t>
            </a:r>
          </a:p>
          <a:p>
            <a:pPr marL="0" indent="0">
              <a:lnSpc>
                <a:spcPct val="110000"/>
              </a:lnSpc>
              <a:buFont typeface="Arial" panose="020B0604020202020204" pitchFamily="34" charset="0"/>
              <a:buNone/>
            </a:pPr>
            <a:endParaRPr lang="tr-TR" sz="1600" dirty="0"/>
          </a:p>
          <a:p>
            <a:pPr>
              <a:lnSpc>
                <a:spcPct val="110000"/>
              </a:lnSpc>
            </a:pPr>
            <a:r>
              <a:rPr lang="tr-TR" sz="1600" dirty="0"/>
              <a:t>Artık test planları oluşturabilir, yük testi yapabilir.</a:t>
            </a:r>
          </a:p>
          <a:p>
            <a:pPr marL="0" indent="0">
              <a:buFont typeface="Arial" panose="020B0604020202020204" pitchFamily="34" charset="0"/>
              <a:buNone/>
            </a:pPr>
            <a:endParaRPr lang="tr-TR" sz="1600" dirty="0"/>
          </a:p>
        </p:txBody>
      </p:sp>
    </p:spTree>
    <p:extLst>
      <p:ext uri="{BB962C8B-B14F-4D97-AF65-F5344CB8AC3E}">
        <p14:creationId xmlns:p14="http://schemas.microsoft.com/office/powerpoint/2010/main" val="2827282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Resim 4" descr="metin, kişi, şahıs, el yazısı, tasarım içeren bir resim&#10;&#10;Yapay zeka tarafından oluşturulmuş içerik yanlış olabilir.">
            <a:extLst>
              <a:ext uri="{FF2B5EF4-FFF2-40B4-BE49-F238E27FC236}">
                <a16:creationId xmlns:a16="http://schemas.microsoft.com/office/drawing/2014/main" id="{7A34BDC4-258B-FF08-8018-51F3E77752F3}"/>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a:stretch>
            <a:fillRect/>
          </a:stretch>
        </p:blipFill>
        <p:spPr>
          <a:xfrm>
            <a:off x="-149" y="-5291"/>
            <a:ext cx="12192001" cy="6858000"/>
          </a:xfrm>
          <a:prstGeom prst="rect">
            <a:avLst/>
          </a:prstGeom>
        </p:spPr>
      </p:pic>
      <p:sp>
        <p:nvSpPr>
          <p:cNvPr id="2" name="Alt Başlık 1">
            <a:extLst>
              <a:ext uri="{FF2B5EF4-FFF2-40B4-BE49-F238E27FC236}">
                <a16:creationId xmlns:a16="http://schemas.microsoft.com/office/drawing/2014/main" id="{9B263AFA-124C-6E02-F210-0EE8627D7048}"/>
              </a:ext>
            </a:extLst>
          </p:cNvPr>
          <p:cNvSpPr>
            <a:spLocks noGrp="1"/>
          </p:cNvSpPr>
          <p:nvPr>
            <p:ph type="subTitle" idx="1"/>
          </p:nvPr>
        </p:nvSpPr>
        <p:spPr>
          <a:xfrm>
            <a:off x="776882" y="4514492"/>
            <a:ext cx="4709518" cy="753372"/>
          </a:xfrm>
          <a:noFill/>
        </p:spPr>
        <p:txBody>
          <a:bodyPr anchor="t">
            <a:normAutofit/>
          </a:bodyPr>
          <a:lstStyle/>
          <a:p>
            <a:r>
              <a:rPr lang="tr-TR" dirty="0">
                <a:solidFill>
                  <a:srgbClr val="FFFFFF"/>
                </a:solidFill>
              </a:rPr>
              <a:t>LOGIN SENARYOSU</a:t>
            </a:r>
          </a:p>
        </p:txBody>
      </p:sp>
      <p:sp>
        <p:nvSpPr>
          <p:cNvPr id="3" name="Başlık 2">
            <a:extLst>
              <a:ext uri="{FF2B5EF4-FFF2-40B4-BE49-F238E27FC236}">
                <a16:creationId xmlns:a16="http://schemas.microsoft.com/office/drawing/2014/main" id="{CC771472-AF4F-AE91-CAE3-077D9AB6DAE6}"/>
              </a:ext>
            </a:extLst>
          </p:cNvPr>
          <p:cNvSpPr>
            <a:spLocks noGrp="1"/>
          </p:cNvSpPr>
          <p:nvPr>
            <p:ph type="ctrTitle"/>
          </p:nvPr>
        </p:nvSpPr>
        <p:spPr>
          <a:xfrm>
            <a:off x="776882" y="2398143"/>
            <a:ext cx="5143500" cy="2116348"/>
          </a:xfrm>
          <a:noFill/>
        </p:spPr>
        <p:txBody>
          <a:bodyPr anchor="b">
            <a:normAutofit/>
          </a:bodyPr>
          <a:lstStyle/>
          <a:p>
            <a:r>
              <a:rPr lang="tr-TR" dirty="0">
                <a:solidFill>
                  <a:srgbClr val="FFFFFF"/>
                </a:solidFill>
              </a:rPr>
              <a:t>APACHE JMETER İLE Yük TESTİ</a:t>
            </a:r>
          </a:p>
        </p:txBody>
      </p:sp>
    </p:spTree>
    <p:extLst>
      <p:ext uri="{BB962C8B-B14F-4D97-AF65-F5344CB8AC3E}">
        <p14:creationId xmlns:p14="http://schemas.microsoft.com/office/powerpoint/2010/main" val="262550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080CFC0-AE9B-13C7-E868-AFA4B9ABE0F2}"/>
              </a:ext>
            </a:extLst>
          </p:cNvPr>
          <p:cNvSpPr>
            <a:spLocks noGrp="1"/>
          </p:cNvSpPr>
          <p:nvPr>
            <p:ph idx="1"/>
          </p:nvPr>
        </p:nvSpPr>
        <p:spPr>
          <a:xfrm>
            <a:off x="1140541" y="1002889"/>
            <a:ext cx="10038735" cy="5279923"/>
          </a:xfrm>
        </p:spPr>
        <p:txBody>
          <a:bodyPr>
            <a:normAutofit/>
          </a:bodyPr>
          <a:lstStyle/>
          <a:p>
            <a:r>
              <a:rPr lang="tr-TR" dirty="0"/>
              <a:t>Projede Apache </a:t>
            </a:r>
            <a:r>
              <a:rPr lang="tr-TR" dirty="0" err="1"/>
              <a:t>Jmeter</a:t>
            </a:r>
            <a:r>
              <a:rPr lang="tr-TR" dirty="0"/>
              <a:t> kullanarak 100-1000-10000 adet kullanıcı ile yük testi üzerine çalışıldı.</a:t>
            </a:r>
          </a:p>
          <a:p>
            <a:r>
              <a:rPr lang="tr-TR" dirty="0"/>
              <a:t>Projede amaçlanan sistemin </a:t>
            </a:r>
            <a:r>
              <a:rPr lang="tr-TR" b="1" dirty="0"/>
              <a:t>farklı yoğunluklarda kullanıcı yüküne</a:t>
            </a:r>
            <a:r>
              <a:rPr lang="tr-TR" dirty="0"/>
              <a:t> maruz kaldığında nasıl tepki verdiğini gözlemlemek istedim. Amaç, uygulamanın </a:t>
            </a:r>
            <a:r>
              <a:rPr lang="tr-TR" b="1" dirty="0"/>
              <a:t>stabilitesini</a:t>
            </a:r>
            <a:r>
              <a:rPr lang="tr-TR" dirty="0"/>
              <a:t>, </a:t>
            </a:r>
            <a:r>
              <a:rPr lang="tr-TR" b="1" dirty="0"/>
              <a:t>tepki sürelerini</a:t>
            </a:r>
            <a:r>
              <a:rPr lang="tr-TR" dirty="0"/>
              <a:t> ve </a:t>
            </a:r>
            <a:r>
              <a:rPr lang="tr-TR" b="1" dirty="0"/>
              <a:t>sınır noktalarını</a:t>
            </a:r>
            <a:r>
              <a:rPr lang="tr-TR" dirty="0"/>
              <a:t> ortaya çıkarmaktı.</a:t>
            </a:r>
          </a:p>
          <a:p>
            <a:r>
              <a:rPr lang="tr-TR" b="1" dirty="0"/>
              <a:t>Uygulama Aşamaları:</a:t>
            </a:r>
            <a:endParaRPr lang="tr-TR" dirty="0"/>
          </a:p>
          <a:p>
            <a:pPr lvl="1"/>
            <a:r>
              <a:rPr lang="tr-TR" sz="1800" dirty="0"/>
              <a:t>Yük testi aracı olarak </a:t>
            </a:r>
            <a:r>
              <a:rPr lang="tr-TR" sz="1800" b="1" dirty="0"/>
              <a:t>Apache </a:t>
            </a:r>
            <a:r>
              <a:rPr lang="tr-TR" sz="1800" b="1" dirty="0" err="1"/>
              <a:t>JMeter</a:t>
            </a:r>
            <a:r>
              <a:rPr lang="tr-TR" sz="1800" dirty="0"/>
              <a:t> kullanıldı.</a:t>
            </a:r>
          </a:p>
          <a:p>
            <a:pPr lvl="1"/>
            <a:r>
              <a:rPr lang="tr-TR" sz="1800" dirty="0"/>
              <a:t>Kullanıcı davranışlarını taklit eden </a:t>
            </a:r>
            <a:r>
              <a:rPr lang="tr-TR" sz="1800" b="1" dirty="0"/>
              <a:t>senaryolar</a:t>
            </a:r>
            <a:r>
              <a:rPr lang="tr-TR" sz="1800" dirty="0"/>
              <a:t> hazırlandı (ör. giriş yapma, işlem gerçekleştirme).</a:t>
            </a:r>
          </a:p>
          <a:p>
            <a:pPr lvl="1"/>
            <a:r>
              <a:rPr lang="tr-TR" sz="1800" dirty="0"/>
              <a:t>Testler artan ölçeklerde gerçekleştirildi:</a:t>
            </a:r>
          </a:p>
          <a:p>
            <a:pPr lvl="2"/>
            <a:r>
              <a:rPr lang="tr-TR" sz="1800" b="1" dirty="0"/>
              <a:t>100 kullanıcı</a:t>
            </a:r>
            <a:r>
              <a:rPr lang="tr-TR" sz="1800" dirty="0"/>
              <a:t> → Günlük kullanım seviyesini temsil etti.</a:t>
            </a:r>
          </a:p>
          <a:p>
            <a:pPr lvl="2"/>
            <a:r>
              <a:rPr lang="tr-TR" sz="1800" b="1" dirty="0"/>
              <a:t>1000 kullanıcı</a:t>
            </a:r>
            <a:r>
              <a:rPr lang="tr-TR" sz="1800" dirty="0"/>
              <a:t> → Yoğun trafik altında performans değerlendirildi.</a:t>
            </a:r>
          </a:p>
          <a:p>
            <a:pPr lvl="2"/>
            <a:r>
              <a:rPr lang="tr-TR" sz="1800" b="1" dirty="0"/>
              <a:t>10000 kullanıcı</a:t>
            </a:r>
            <a:r>
              <a:rPr lang="tr-TR" sz="1800" dirty="0"/>
              <a:t> → Aşırı yük altında sistemin dayanıklılığı ölçüldü.</a:t>
            </a:r>
          </a:p>
          <a:p>
            <a:endParaRPr lang="tr-TR" dirty="0"/>
          </a:p>
        </p:txBody>
      </p:sp>
    </p:spTree>
    <p:extLst>
      <p:ext uri="{BB962C8B-B14F-4D97-AF65-F5344CB8AC3E}">
        <p14:creationId xmlns:p14="http://schemas.microsoft.com/office/powerpoint/2010/main" val="1831278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1384CA-BBDF-78EA-C1B6-7C26234E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Resim 6" descr="ekran görüntüsü, lazer, hafif, teknoloji içeren bir resim&#10;&#10;Yapay zeka tarafından oluşturulmuş içerik yanlış olabilir.">
            <a:extLst>
              <a:ext uri="{FF2B5EF4-FFF2-40B4-BE49-F238E27FC236}">
                <a16:creationId xmlns:a16="http://schemas.microsoft.com/office/drawing/2014/main" id="{14064368-B0A9-E720-5BB8-C16FC8742893}"/>
              </a:ext>
            </a:extLst>
          </p:cNvPr>
          <p:cNvPicPr>
            <a:picLocks noChangeAspect="1"/>
          </p:cNvPicPr>
          <p:nvPr/>
        </p:nvPicPr>
        <p:blipFill>
          <a:blip r:embed="rId2">
            <a:alphaModFix/>
            <a:extLst>
              <a:ext uri="{28A0092B-C50C-407E-A947-70E740481C1C}">
                <a14:useLocalDpi xmlns:a14="http://schemas.microsoft.com/office/drawing/2010/main" val="0"/>
              </a:ext>
            </a:extLst>
          </a:blip>
          <a:srcRect r="2223" b="1"/>
          <a:stretch>
            <a:fillRect/>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5DCE2D60-C998-1F1D-AFCA-5D76606AD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502945" y="-831057"/>
            <a:ext cx="6857999" cy="8520113"/>
          </a:xfrm>
          <a:prstGeom prst="rect">
            <a:avLst/>
          </a:prstGeom>
          <a:gradFill flip="none" rotWithShape="1">
            <a:gsLst>
              <a:gs pos="0">
                <a:srgbClr val="000000">
                  <a:alpha val="46000"/>
                </a:srgbClr>
              </a:gs>
              <a:gs pos="100000">
                <a:srgbClr val="000000">
                  <a:alpha val="0"/>
                </a:srgbClr>
              </a:gs>
              <a:gs pos="56000">
                <a:srgbClr val="000000">
                  <a:alpha val="39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Freeform: Shape 15">
            <a:extLst>
              <a:ext uri="{FF2B5EF4-FFF2-40B4-BE49-F238E27FC236}">
                <a16:creationId xmlns:a16="http://schemas.microsoft.com/office/drawing/2014/main" id="{41A03FE5-7938-1573-2D18-E168CC7C0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812583" y="952500"/>
            <a:ext cx="4426917"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Başlık 2">
            <a:extLst>
              <a:ext uri="{FF2B5EF4-FFF2-40B4-BE49-F238E27FC236}">
                <a16:creationId xmlns:a16="http://schemas.microsoft.com/office/drawing/2014/main" id="{322A1AD4-8E53-6902-B184-2277CC197836}"/>
              </a:ext>
            </a:extLst>
          </p:cNvPr>
          <p:cNvSpPr>
            <a:spLocks noGrp="1"/>
          </p:cNvSpPr>
          <p:nvPr>
            <p:ph type="ctrTitle"/>
          </p:nvPr>
        </p:nvSpPr>
        <p:spPr>
          <a:xfrm>
            <a:off x="7375712" y="2033018"/>
            <a:ext cx="4115702" cy="2116348"/>
          </a:xfrm>
          <a:noFill/>
        </p:spPr>
        <p:txBody>
          <a:bodyPr anchor="ctr">
            <a:normAutofit/>
          </a:bodyPr>
          <a:lstStyle/>
          <a:p>
            <a:pPr algn="r"/>
            <a:r>
              <a:rPr lang="tr-TR">
                <a:solidFill>
                  <a:srgbClr val="FFFFFF"/>
                </a:solidFill>
              </a:rPr>
              <a:t>PROJE ADIMLARI</a:t>
            </a:r>
          </a:p>
        </p:txBody>
      </p:sp>
    </p:spTree>
    <p:extLst>
      <p:ext uri="{BB962C8B-B14F-4D97-AF65-F5344CB8AC3E}">
        <p14:creationId xmlns:p14="http://schemas.microsoft.com/office/powerpoint/2010/main" val="213373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Başlık 1">
            <a:extLst>
              <a:ext uri="{FF2B5EF4-FFF2-40B4-BE49-F238E27FC236}">
                <a16:creationId xmlns:a16="http://schemas.microsoft.com/office/drawing/2014/main" id="{2E60347B-3CAA-62C7-6154-9DE2779CCD59}"/>
              </a:ext>
            </a:extLst>
          </p:cNvPr>
          <p:cNvSpPr>
            <a:spLocks noGrp="1"/>
          </p:cNvSpPr>
          <p:nvPr>
            <p:ph type="title"/>
          </p:nvPr>
        </p:nvSpPr>
        <p:spPr>
          <a:xfrm>
            <a:off x="1095186" y="1219200"/>
            <a:ext cx="9446293" cy="678613"/>
          </a:xfrm>
        </p:spPr>
        <p:txBody>
          <a:bodyPr anchor="ctr">
            <a:normAutofit/>
          </a:bodyPr>
          <a:lstStyle/>
          <a:p>
            <a:pPr algn="ctr"/>
            <a:r>
              <a:rPr lang="tr-TR"/>
              <a:t>Yazılım testinin önemi</a:t>
            </a:r>
            <a:endParaRPr lang="tr-TR" dirty="0"/>
          </a:p>
        </p:txBody>
      </p:sp>
      <p:graphicFrame>
        <p:nvGraphicFramePr>
          <p:cNvPr id="13" name="İçerik Yer Tutucusu 12">
            <a:extLst>
              <a:ext uri="{FF2B5EF4-FFF2-40B4-BE49-F238E27FC236}">
                <a16:creationId xmlns:a16="http://schemas.microsoft.com/office/drawing/2014/main" id="{AF11B4E5-76F0-DEA9-9431-1B7C8721253A}"/>
              </a:ext>
            </a:extLst>
          </p:cNvPr>
          <p:cNvGraphicFramePr>
            <a:graphicFrameLocks noGrp="1"/>
          </p:cNvGraphicFramePr>
          <p:nvPr>
            <p:ph idx="1"/>
            <p:extLst>
              <p:ext uri="{D42A27DB-BD31-4B8C-83A1-F6EECF244321}">
                <p14:modId xmlns:p14="http://schemas.microsoft.com/office/powerpoint/2010/main" val="2584068562"/>
              </p:ext>
            </p:extLst>
          </p:nvPr>
        </p:nvGraphicFramePr>
        <p:xfrm>
          <a:off x="1450307" y="2110155"/>
          <a:ext cx="9801414" cy="36964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084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119CC22-A4F4-044B-A616-68F2536C966C}"/>
              </a:ext>
            </a:extLst>
          </p:cNvPr>
          <p:cNvSpPr>
            <a:spLocks noGrp="1"/>
          </p:cNvSpPr>
          <p:nvPr>
            <p:ph type="title"/>
          </p:nvPr>
        </p:nvSpPr>
        <p:spPr>
          <a:xfrm>
            <a:off x="1295400" y="501405"/>
            <a:ext cx="9601200" cy="1309687"/>
          </a:xfrm>
        </p:spPr>
        <p:txBody>
          <a:bodyPr>
            <a:normAutofit/>
          </a:bodyPr>
          <a:lstStyle/>
          <a:p>
            <a:r>
              <a:rPr lang="tr-TR" dirty="0"/>
              <a:t>1. Yeni Test Planı </a:t>
            </a:r>
            <a:r>
              <a:rPr lang="tr-TR" dirty="0" err="1"/>
              <a:t>OluştuRMA</a:t>
            </a:r>
            <a:endParaRPr lang="tr-TR" dirty="0"/>
          </a:p>
        </p:txBody>
      </p:sp>
      <p:sp>
        <p:nvSpPr>
          <p:cNvPr id="3" name="İçerik Yer Tutucusu 2">
            <a:extLst>
              <a:ext uri="{FF2B5EF4-FFF2-40B4-BE49-F238E27FC236}">
                <a16:creationId xmlns:a16="http://schemas.microsoft.com/office/drawing/2014/main" id="{C48FB1D9-BC44-DCAC-6013-6717C1D70B70}"/>
              </a:ext>
            </a:extLst>
          </p:cNvPr>
          <p:cNvSpPr>
            <a:spLocks noGrp="1"/>
          </p:cNvSpPr>
          <p:nvPr>
            <p:ph idx="1"/>
          </p:nvPr>
        </p:nvSpPr>
        <p:spPr>
          <a:xfrm>
            <a:off x="1375787" y="1607344"/>
            <a:ext cx="9601200" cy="3643312"/>
          </a:xfrm>
        </p:spPr>
        <p:txBody>
          <a:bodyPr/>
          <a:lstStyle/>
          <a:p>
            <a:r>
              <a:rPr lang="tr-TR" dirty="0"/>
              <a:t>jmeter.bat dosyasını çalıştırılır.</a:t>
            </a:r>
          </a:p>
          <a:p>
            <a:r>
              <a:rPr lang="tr-TR" dirty="0"/>
              <a:t>Test Planı’na sağ tık &gt; </a:t>
            </a:r>
            <a:r>
              <a:rPr lang="tr-TR" dirty="0" err="1"/>
              <a:t>Add</a:t>
            </a:r>
            <a:r>
              <a:rPr lang="tr-TR" dirty="0"/>
              <a:t> &gt; </a:t>
            </a:r>
            <a:r>
              <a:rPr lang="tr-TR" dirty="0" err="1"/>
              <a:t>Threads</a:t>
            </a:r>
            <a:r>
              <a:rPr lang="tr-TR" dirty="0"/>
              <a:t> (</a:t>
            </a:r>
            <a:r>
              <a:rPr lang="tr-TR" dirty="0" err="1"/>
              <a:t>Users</a:t>
            </a:r>
            <a:r>
              <a:rPr lang="tr-TR" dirty="0"/>
              <a:t>) &gt; </a:t>
            </a:r>
            <a:r>
              <a:rPr lang="tr-TR" dirty="0" err="1"/>
              <a:t>Thread</a:t>
            </a:r>
            <a:r>
              <a:rPr lang="tr-TR" dirty="0"/>
              <a:t> </a:t>
            </a:r>
            <a:r>
              <a:rPr lang="tr-TR" dirty="0" err="1"/>
              <a:t>Group</a:t>
            </a:r>
            <a:r>
              <a:rPr lang="tr-TR" dirty="0"/>
              <a:t> ekle seçeneğine tıklanır.</a:t>
            </a:r>
          </a:p>
          <a:p>
            <a:endParaRPr lang="tr-TR" dirty="0"/>
          </a:p>
        </p:txBody>
      </p:sp>
      <p:pic>
        <p:nvPicPr>
          <p:cNvPr id="6" name="Resim 5">
            <a:extLst>
              <a:ext uri="{FF2B5EF4-FFF2-40B4-BE49-F238E27FC236}">
                <a16:creationId xmlns:a16="http://schemas.microsoft.com/office/drawing/2014/main" id="{65B43A9E-A49D-8B06-B97C-18DE9511F6B7}"/>
              </a:ext>
            </a:extLst>
          </p:cNvPr>
          <p:cNvPicPr>
            <a:picLocks noChangeAspect="1"/>
          </p:cNvPicPr>
          <p:nvPr/>
        </p:nvPicPr>
        <p:blipFill>
          <a:blip r:embed="rId2"/>
          <a:stretch>
            <a:fillRect/>
          </a:stretch>
        </p:blipFill>
        <p:spPr>
          <a:xfrm>
            <a:off x="5148150" y="2539143"/>
            <a:ext cx="6362006" cy="3840061"/>
          </a:xfrm>
          <a:prstGeom prst="rect">
            <a:avLst/>
          </a:prstGeom>
        </p:spPr>
      </p:pic>
    </p:spTree>
    <p:extLst>
      <p:ext uri="{BB962C8B-B14F-4D97-AF65-F5344CB8AC3E}">
        <p14:creationId xmlns:p14="http://schemas.microsoft.com/office/powerpoint/2010/main" val="74737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7E124EB-A7F4-1959-F4BD-F43E554D7427}"/>
              </a:ext>
            </a:extLst>
          </p:cNvPr>
          <p:cNvSpPr>
            <a:spLocks noGrp="1"/>
          </p:cNvSpPr>
          <p:nvPr>
            <p:ph type="title"/>
          </p:nvPr>
        </p:nvSpPr>
        <p:spPr>
          <a:xfrm>
            <a:off x="446201" y="742480"/>
            <a:ext cx="9601200" cy="1309687"/>
          </a:xfrm>
        </p:spPr>
        <p:txBody>
          <a:bodyPr/>
          <a:lstStyle/>
          <a:p>
            <a:r>
              <a:rPr lang="tr-TR" dirty="0"/>
              <a:t>2.</a:t>
            </a:r>
            <a:r>
              <a:rPr lang="en-US" dirty="0"/>
              <a:t>Thread Group </a:t>
            </a:r>
            <a:r>
              <a:rPr lang="en-US" dirty="0" err="1"/>
              <a:t>Ayarları</a:t>
            </a:r>
            <a:endParaRPr lang="tr-TR" dirty="0"/>
          </a:p>
        </p:txBody>
      </p:sp>
      <p:sp>
        <p:nvSpPr>
          <p:cNvPr id="3" name="İçerik Yer Tutucusu 2">
            <a:extLst>
              <a:ext uri="{FF2B5EF4-FFF2-40B4-BE49-F238E27FC236}">
                <a16:creationId xmlns:a16="http://schemas.microsoft.com/office/drawing/2014/main" id="{ABE34470-E2D7-735B-2224-B7D067DFBA18}"/>
              </a:ext>
            </a:extLst>
          </p:cNvPr>
          <p:cNvSpPr>
            <a:spLocks noGrp="1"/>
          </p:cNvSpPr>
          <p:nvPr>
            <p:ph idx="1"/>
          </p:nvPr>
        </p:nvSpPr>
        <p:spPr>
          <a:xfrm>
            <a:off x="446201" y="1979213"/>
            <a:ext cx="5468653" cy="4136307"/>
          </a:xfrm>
        </p:spPr>
        <p:txBody>
          <a:bodyPr>
            <a:normAutofit/>
          </a:bodyPr>
          <a:lstStyle/>
          <a:p>
            <a:r>
              <a:rPr lang="tr-TR" sz="1400" b="1" dirty="0" err="1"/>
              <a:t>Thread</a:t>
            </a:r>
            <a:r>
              <a:rPr lang="tr-TR" sz="1400" b="1" dirty="0"/>
              <a:t> </a:t>
            </a:r>
            <a:r>
              <a:rPr lang="tr-TR" sz="1400" b="1" dirty="0" err="1"/>
              <a:t>Group</a:t>
            </a:r>
            <a:r>
              <a:rPr lang="tr-TR" sz="1400" b="1" dirty="0"/>
              <a:t>, </a:t>
            </a:r>
            <a:r>
              <a:rPr lang="tr-TR" sz="1400" dirty="0"/>
              <a:t>test senaryosunun temelini oluşturur. Kaç kullanıcı (iş parçacığı) ile test yapılacağını, her kullanıcının kaç kez işlem yapacağını ve gecikme sürelerini burada ayarlarız. </a:t>
            </a:r>
          </a:p>
          <a:p>
            <a:r>
              <a:rPr lang="en-US" sz="1400" i="1" dirty="0"/>
              <a:t>Number of Threads (users): </a:t>
            </a:r>
            <a:r>
              <a:rPr lang="en-US" sz="1400" dirty="0"/>
              <a:t>Sanal </a:t>
            </a:r>
            <a:r>
              <a:rPr lang="en-US" sz="1400" dirty="0" err="1"/>
              <a:t>kullanıcı</a:t>
            </a:r>
            <a:r>
              <a:rPr lang="en-US" sz="1400" dirty="0"/>
              <a:t> </a:t>
            </a:r>
            <a:r>
              <a:rPr lang="en-US" sz="1400" dirty="0" err="1"/>
              <a:t>sayısı</a:t>
            </a:r>
            <a:r>
              <a:rPr lang="en-US" sz="1400" dirty="0"/>
              <a:t> </a:t>
            </a:r>
            <a:r>
              <a:rPr lang="tr-TR" sz="1400" dirty="0"/>
              <a:t> (Yük testinde kritik kısım burası)</a:t>
            </a:r>
            <a:endParaRPr lang="en-US" sz="1400" dirty="0"/>
          </a:p>
          <a:p>
            <a:r>
              <a:rPr lang="tr-TR" sz="1400" i="1" dirty="0" err="1"/>
              <a:t>Ramp-Up</a:t>
            </a:r>
            <a:r>
              <a:rPr lang="tr-TR" sz="1400" i="1" dirty="0"/>
              <a:t> </a:t>
            </a:r>
            <a:r>
              <a:rPr lang="tr-TR" sz="1400" i="1" dirty="0" err="1"/>
              <a:t>Period</a:t>
            </a:r>
            <a:r>
              <a:rPr lang="tr-TR" sz="1400" i="1" dirty="0"/>
              <a:t>: </a:t>
            </a:r>
            <a:r>
              <a:rPr lang="tr-TR" sz="1400" dirty="0"/>
              <a:t>Kullanıcıların sisteme hangi aralıklarla gönderileceği </a:t>
            </a:r>
          </a:p>
          <a:p>
            <a:r>
              <a:rPr lang="tr-TR" sz="1400" i="1" dirty="0" err="1"/>
              <a:t>Loop</a:t>
            </a:r>
            <a:r>
              <a:rPr lang="tr-TR" sz="1400" i="1" dirty="0"/>
              <a:t> </a:t>
            </a:r>
            <a:r>
              <a:rPr lang="tr-TR" sz="1400" i="1" dirty="0" err="1"/>
              <a:t>Count</a:t>
            </a:r>
            <a:r>
              <a:rPr lang="tr-TR" sz="1400" i="1" dirty="0"/>
              <a:t>: </a:t>
            </a:r>
            <a:r>
              <a:rPr lang="tr-TR" sz="1400" dirty="0"/>
              <a:t>Her kullanıcının işlemi kaç kez tekrar edeceği </a:t>
            </a:r>
          </a:p>
          <a:p>
            <a:endParaRPr lang="tr-TR" sz="1400" dirty="0"/>
          </a:p>
          <a:p>
            <a:endParaRPr lang="tr-TR" sz="1400" dirty="0"/>
          </a:p>
        </p:txBody>
      </p:sp>
      <p:pic>
        <p:nvPicPr>
          <p:cNvPr id="5" name="Resim 4">
            <a:extLst>
              <a:ext uri="{FF2B5EF4-FFF2-40B4-BE49-F238E27FC236}">
                <a16:creationId xmlns:a16="http://schemas.microsoft.com/office/drawing/2014/main" id="{DBF58FAE-BE41-5F4B-CC27-69180BCAB5FE}"/>
              </a:ext>
            </a:extLst>
          </p:cNvPr>
          <p:cNvPicPr>
            <a:picLocks noChangeAspect="1"/>
          </p:cNvPicPr>
          <p:nvPr/>
        </p:nvPicPr>
        <p:blipFill>
          <a:blip r:embed="rId2"/>
          <a:stretch>
            <a:fillRect/>
          </a:stretch>
        </p:blipFill>
        <p:spPr>
          <a:xfrm>
            <a:off x="5914854" y="2061539"/>
            <a:ext cx="6113941" cy="3284184"/>
          </a:xfrm>
          <a:prstGeom prst="rect">
            <a:avLst/>
          </a:prstGeom>
        </p:spPr>
      </p:pic>
    </p:spTree>
    <p:extLst>
      <p:ext uri="{BB962C8B-B14F-4D97-AF65-F5344CB8AC3E}">
        <p14:creationId xmlns:p14="http://schemas.microsoft.com/office/powerpoint/2010/main" val="3029585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E77EE38-AC43-76DE-83F6-0458E20F89F7}"/>
              </a:ext>
            </a:extLst>
          </p:cNvPr>
          <p:cNvSpPr>
            <a:spLocks noGrp="1"/>
          </p:cNvSpPr>
          <p:nvPr>
            <p:ph type="title"/>
          </p:nvPr>
        </p:nvSpPr>
        <p:spPr/>
        <p:txBody>
          <a:bodyPr/>
          <a:lstStyle/>
          <a:p>
            <a:r>
              <a:rPr lang="tr-TR" dirty="0"/>
              <a:t>3. HTTP </a:t>
            </a:r>
            <a:r>
              <a:rPr lang="tr-TR" dirty="0" err="1"/>
              <a:t>Request</a:t>
            </a:r>
            <a:r>
              <a:rPr lang="tr-TR" dirty="0"/>
              <a:t> </a:t>
            </a:r>
            <a:r>
              <a:rPr lang="tr-TR" dirty="0" err="1"/>
              <a:t>Defaults</a:t>
            </a:r>
            <a:r>
              <a:rPr lang="tr-TR" dirty="0"/>
              <a:t> Eklenir</a:t>
            </a:r>
          </a:p>
        </p:txBody>
      </p:sp>
      <p:sp>
        <p:nvSpPr>
          <p:cNvPr id="3" name="İçerik Yer Tutucusu 2">
            <a:extLst>
              <a:ext uri="{FF2B5EF4-FFF2-40B4-BE49-F238E27FC236}">
                <a16:creationId xmlns:a16="http://schemas.microsoft.com/office/drawing/2014/main" id="{975A1AC8-A7F8-98E2-32AE-96A51A9416B2}"/>
              </a:ext>
            </a:extLst>
          </p:cNvPr>
          <p:cNvSpPr>
            <a:spLocks noGrp="1"/>
          </p:cNvSpPr>
          <p:nvPr>
            <p:ph idx="1"/>
          </p:nvPr>
        </p:nvSpPr>
        <p:spPr>
          <a:xfrm>
            <a:off x="1295400" y="1607344"/>
            <a:ext cx="8576187" cy="3643312"/>
          </a:xfrm>
        </p:spPr>
        <p:txBody>
          <a:bodyPr/>
          <a:lstStyle/>
          <a:p>
            <a:endParaRPr lang="tr-TR" dirty="0"/>
          </a:p>
          <a:p>
            <a:r>
              <a:rPr lang="tr-TR" dirty="0"/>
              <a:t>Test planı &gt; sağ tık &gt; </a:t>
            </a:r>
            <a:r>
              <a:rPr lang="tr-TR" dirty="0" err="1"/>
              <a:t>Add</a:t>
            </a:r>
            <a:r>
              <a:rPr lang="tr-TR" dirty="0"/>
              <a:t> &gt; </a:t>
            </a:r>
            <a:r>
              <a:rPr lang="tr-TR" dirty="0" err="1"/>
              <a:t>Config</a:t>
            </a:r>
            <a:r>
              <a:rPr lang="tr-TR" dirty="0"/>
              <a:t> Element &gt; HTTP </a:t>
            </a:r>
            <a:r>
              <a:rPr lang="tr-TR" dirty="0" err="1"/>
              <a:t>Request</a:t>
            </a:r>
            <a:r>
              <a:rPr lang="tr-TR" dirty="0"/>
              <a:t> </a:t>
            </a:r>
            <a:r>
              <a:rPr lang="tr-TR" dirty="0" err="1"/>
              <a:t>Defaults</a:t>
            </a:r>
            <a:endParaRPr lang="tr-TR" dirty="0"/>
          </a:p>
          <a:p>
            <a:r>
              <a:rPr lang="tr-TR" dirty="0"/>
              <a:t>Testin yapılacağı adres girildi.</a:t>
            </a:r>
          </a:p>
        </p:txBody>
      </p:sp>
      <p:pic>
        <p:nvPicPr>
          <p:cNvPr id="6" name="Resim 5">
            <a:extLst>
              <a:ext uri="{FF2B5EF4-FFF2-40B4-BE49-F238E27FC236}">
                <a16:creationId xmlns:a16="http://schemas.microsoft.com/office/drawing/2014/main" id="{67E1794A-C696-1386-8063-AF40D13EAD55}"/>
              </a:ext>
            </a:extLst>
          </p:cNvPr>
          <p:cNvPicPr>
            <a:picLocks noChangeAspect="1"/>
          </p:cNvPicPr>
          <p:nvPr/>
        </p:nvPicPr>
        <p:blipFill>
          <a:blip r:embed="rId2"/>
          <a:stretch>
            <a:fillRect/>
          </a:stretch>
        </p:blipFill>
        <p:spPr>
          <a:xfrm>
            <a:off x="1019210" y="3176375"/>
            <a:ext cx="10507541" cy="3057952"/>
          </a:xfrm>
          <a:prstGeom prst="rect">
            <a:avLst/>
          </a:prstGeom>
        </p:spPr>
      </p:pic>
    </p:spTree>
    <p:extLst>
      <p:ext uri="{BB962C8B-B14F-4D97-AF65-F5344CB8AC3E}">
        <p14:creationId xmlns:p14="http://schemas.microsoft.com/office/powerpoint/2010/main" val="32322985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CE6891-9125-6789-440A-842D7C90FEC5}"/>
              </a:ext>
            </a:extLst>
          </p:cNvPr>
          <p:cNvSpPr>
            <a:spLocks noGrp="1"/>
          </p:cNvSpPr>
          <p:nvPr>
            <p:ph type="title"/>
          </p:nvPr>
        </p:nvSpPr>
        <p:spPr/>
        <p:txBody>
          <a:bodyPr/>
          <a:lstStyle/>
          <a:p>
            <a:r>
              <a:rPr lang="tr-TR" dirty="0"/>
              <a:t>4.http </a:t>
            </a:r>
            <a:r>
              <a:rPr lang="tr-TR" dirty="0" err="1"/>
              <a:t>request</a:t>
            </a:r>
            <a:r>
              <a:rPr lang="tr-TR" dirty="0"/>
              <a:t> oluşturma</a:t>
            </a:r>
          </a:p>
        </p:txBody>
      </p:sp>
      <p:sp>
        <p:nvSpPr>
          <p:cNvPr id="3" name="İçerik Yer Tutucusu 2">
            <a:extLst>
              <a:ext uri="{FF2B5EF4-FFF2-40B4-BE49-F238E27FC236}">
                <a16:creationId xmlns:a16="http://schemas.microsoft.com/office/drawing/2014/main" id="{06D91BB7-EF21-C4F1-FA0D-5EB2D1DDCFFF}"/>
              </a:ext>
            </a:extLst>
          </p:cNvPr>
          <p:cNvSpPr>
            <a:spLocks noGrp="1"/>
          </p:cNvSpPr>
          <p:nvPr>
            <p:ph idx="1"/>
          </p:nvPr>
        </p:nvSpPr>
        <p:spPr>
          <a:xfrm>
            <a:off x="1295400" y="1977052"/>
            <a:ext cx="9601200" cy="3643312"/>
          </a:xfrm>
        </p:spPr>
        <p:txBody>
          <a:bodyPr>
            <a:normAutofit/>
          </a:bodyPr>
          <a:lstStyle/>
          <a:p>
            <a:r>
              <a:rPr lang="tr-TR" dirty="0"/>
              <a:t>Apache </a:t>
            </a:r>
            <a:r>
              <a:rPr lang="tr-TR" dirty="0" err="1"/>
              <a:t>Jmeter</a:t>
            </a:r>
            <a:r>
              <a:rPr lang="tr-TR" dirty="0"/>
              <a:t> belirli bir URL’ye HTTP isteği gönderir. Bu, genelde login, ürün listeleme veya sepet işlemleri gibi simülasyonları temsil eder. </a:t>
            </a:r>
          </a:p>
          <a:p>
            <a:r>
              <a:rPr lang="tr-TR" dirty="0"/>
              <a:t>Yapılan her GET/POST işlemi için bir HTTP </a:t>
            </a:r>
            <a:r>
              <a:rPr lang="tr-TR" dirty="0" err="1"/>
              <a:t>Request</a:t>
            </a:r>
            <a:r>
              <a:rPr lang="tr-TR" dirty="0"/>
              <a:t> oluşturulmalıdır.</a:t>
            </a:r>
          </a:p>
          <a:p>
            <a:r>
              <a:rPr lang="tr-TR" dirty="0"/>
              <a:t>Senaryonun doğru kurulması bu aşamada önemli bir rol oynar. Küçük bir eksik dahi olsa test doğru sonuçlar vermez. Örneğin, GET ile sayfayı açmadan POST işlemi yapılamaz. Önce sayfa görüntülenmeli, sonrasında veriler girilerek POST ile giriş işlemi yapılmalıdır. </a:t>
            </a:r>
          </a:p>
          <a:p>
            <a:r>
              <a:rPr lang="tr-TR" dirty="0"/>
              <a:t>Bu login senaryosunda; ilk gelen ekrandan Kullanıcı Girişini Aç denilerek GET ile giriş ekranı açılır, GET ile login ekranı açılır, sonrasında da POST ile kullanıcı bilgileri kullanılarak sisteme girilmeye çalışılır.</a:t>
            </a:r>
          </a:p>
          <a:p>
            <a:endParaRPr lang="tr-TR" dirty="0"/>
          </a:p>
        </p:txBody>
      </p:sp>
    </p:spTree>
    <p:extLst>
      <p:ext uri="{BB962C8B-B14F-4D97-AF65-F5344CB8AC3E}">
        <p14:creationId xmlns:p14="http://schemas.microsoft.com/office/powerpoint/2010/main" val="5475698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662A5D8-9148-E047-DAD4-969055ABA602}"/>
              </a:ext>
            </a:extLst>
          </p:cNvPr>
          <p:cNvPicPr>
            <a:picLocks noChangeAspect="1"/>
          </p:cNvPicPr>
          <p:nvPr/>
        </p:nvPicPr>
        <p:blipFill>
          <a:blip r:embed="rId2"/>
          <a:stretch>
            <a:fillRect/>
          </a:stretch>
        </p:blipFill>
        <p:spPr>
          <a:xfrm>
            <a:off x="4644391" y="1404948"/>
            <a:ext cx="7032855" cy="1886400"/>
          </a:xfrm>
          <a:prstGeom prst="rect">
            <a:avLst/>
          </a:prstGeom>
        </p:spPr>
      </p:pic>
      <p:sp>
        <p:nvSpPr>
          <p:cNvPr id="3" name="İçerik Yer Tutucusu 2">
            <a:extLst>
              <a:ext uri="{FF2B5EF4-FFF2-40B4-BE49-F238E27FC236}">
                <a16:creationId xmlns:a16="http://schemas.microsoft.com/office/drawing/2014/main" id="{729BBCED-EF84-A48C-FAC5-8B3CAACC9A53}"/>
              </a:ext>
            </a:extLst>
          </p:cNvPr>
          <p:cNvSpPr>
            <a:spLocks noGrp="1"/>
          </p:cNvSpPr>
          <p:nvPr>
            <p:ph idx="1"/>
          </p:nvPr>
        </p:nvSpPr>
        <p:spPr>
          <a:xfrm>
            <a:off x="875071" y="589935"/>
            <a:ext cx="10021529" cy="5315565"/>
          </a:xfrm>
        </p:spPr>
        <p:txBody>
          <a:bodyPr>
            <a:normAutofit/>
          </a:bodyPr>
          <a:lstStyle/>
          <a:p>
            <a:r>
              <a:rPr lang="tr-TR" dirty="0"/>
              <a:t>Bu senaryoda </a:t>
            </a:r>
            <a:r>
              <a:rPr lang="tr-TR" b="1" dirty="0"/>
              <a:t>ÜÇ</a:t>
            </a:r>
            <a:r>
              <a:rPr lang="tr-TR" dirty="0"/>
              <a:t> adet HTTP </a:t>
            </a:r>
            <a:r>
              <a:rPr lang="tr-TR" dirty="0" err="1"/>
              <a:t>Request</a:t>
            </a:r>
            <a:r>
              <a:rPr lang="tr-TR" dirty="0"/>
              <a:t> yer almaktadır.</a:t>
            </a:r>
          </a:p>
          <a:p>
            <a:pPr marL="342900" indent="-342900">
              <a:buFont typeface="+mj-lt"/>
              <a:buAutoNum type="arabicPeriod"/>
            </a:pPr>
            <a:r>
              <a:rPr lang="tr-TR" dirty="0" err="1"/>
              <a:t>openwebsite</a:t>
            </a:r>
            <a:r>
              <a:rPr lang="tr-TR" dirty="0"/>
              <a:t> – Kullanıcı ana sayfayı açar. Sisteme giriş yap der.</a:t>
            </a:r>
          </a:p>
          <a:p>
            <a:pPr lvl="1"/>
            <a:r>
              <a:rPr lang="tr-TR" dirty="0"/>
              <a:t>HTTP </a:t>
            </a:r>
            <a:r>
              <a:rPr lang="tr-TR" dirty="0" err="1"/>
              <a:t>Request</a:t>
            </a:r>
            <a:r>
              <a:rPr lang="tr-TR" dirty="0"/>
              <a:t> (GET) /</a:t>
            </a:r>
          </a:p>
          <a:p>
            <a:pPr lvl="1"/>
            <a:r>
              <a:rPr lang="tr-TR" dirty="0"/>
              <a:t>Beklenen: sayfa yüklenir.</a:t>
            </a:r>
          </a:p>
          <a:p>
            <a:pPr lvl="1"/>
            <a:endParaRPr lang="tr-TR" dirty="0"/>
          </a:p>
          <a:p>
            <a:pPr lvl="1"/>
            <a:endParaRPr lang="tr-TR" dirty="0"/>
          </a:p>
          <a:p>
            <a:pPr lvl="1"/>
            <a:endParaRPr lang="tr-TR" dirty="0"/>
          </a:p>
          <a:p>
            <a:pPr marL="342900" indent="-342900">
              <a:buFont typeface="+mj-lt"/>
              <a:buAutoNum type="arabicPeriod" startAt="2"/>
            </a:pPr>
            <a:r>
              <a:rPr lang="tr-TR" dirty="0" err="1"/>
              <a:t>sistemegirisyap</a:t>
            </a:r>
            <a:r>
              <a:rPr lang="tr-TR" dirty="0"/>
              <a:t> – Giriş yap dendikten sonra bir sonraki sayfayı getirir.</a:t>
            </a:r>
          </a:p>
          <a:p>
            <a:pPr lvl="1"/>
            <a:r>
              <a:rPr lang="tr-TR" dirty="0"/>
              <a:t>HTTP </a:t>
            </a:r>
            <a:r>
              <a:rPr lang="tr-TR" dirty="0" err="1"/>
              <a:t>Request</a:t>
            </a:r>
            <a:r>
              <a:rPr lang="tr-TR" dirty="0"/>
              <a:t> (GET) /login</a:t>
            </a:r>
          </a:p>
          <a:p>
            <a:r>
              <a:rPr lang="tr-TR" dirty="0"/>
              <a:t>Beklenen: 200/302 (başarılı giriş), oturum çerezi set edilir.</a:t>
            </a:r>
          </a:p>
        </p:txBody>
      </p:sp>
      <p:pic>
        <p:nvPicPr>
          <p:cNvPr id="7" name="Resim 6">
            <a:extLst>
              <a:ext uri="{FF2B5EF4-FFF2-40B4-BE49-F238E27FC236}">
                <a16:creationId xmlns:a16="http://schemas.microsoft.com/office/drawing/2014/main" id="{B508B896-8A6D-DBB3-8A29-10CFDB8A5F8B}"/>
              </a:ext>
            </a:extLst>
          </p:cNvPr>
          <p:cNvPicPr>
            <a:picLocks noChangeAspect="1"/>
          </p:cNvPicPr>
          <p:nvPr/>
        </p:nvPicPr>
        <p:blipFill>
          <a:blip r:embed="rId3"/>
          <a:stretch>
            <a:fillRect/>
          </a:stretch>
        </p:blipFill>
        <p:spPr>
          <a:xfrm>
            <a:off x="4551571" y="4558232"/>
            <a:ext cx="7218494" cy="2162281"/>
          </a:xfrm>
          <a:prstGeom prst="rect">
            <a:avLst/>
          </a:prstGeom>
        </p:spPr>
      </p:pic>
    </p:spTree>
    <p:extLst>
      <p:ext uri="{BB962C8B-B14F-4D97-AF65-F5344CB8AC3E}">
        <p14:creationId xmlns:p14="http://schemas.microsoft.com/office/powerpoint/2010/main" val="31558034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06F7F9-108C-1FF0-129F-2E0D658F4B66}"/>
              </a:ext>
            </a:extLst>
          </p:cNvPr>
          <p:cNvSpPr>
            <a:spLocks noGrp="1"/>
          </p:cNvSpPr>
          <p:nvPr>
            <p:ph idx="1"/>
          </p:nvPr>
        </p:nvSpPr>
        <p:spPr>
          <a:xfrm>
            <a:off x="1049594" y="698859"/>
            <a:ext cx="9601200" cy="3643312"/>
          </a:xfrm>
        </p:spPr>
        <p:txBody>
          <a:bodyPr/>
          <a:lstStyle/>
          <a:p>
            <a:pPr marL="342900" indent="-342900">
              <a:buFont typeface="+mj-lt"/>
              <a:buAutoNum type="arabicPeriod" startAt="3"/>
            </a:pPr>
            <a:r>
              <a:rPr lang="tr-TR" dirty="0"/>
              <a:t>Login (giriş sayfası) –Kullanıcı kimlik bilgilerini gönderir.</a:t>
            </a:r>
          </a:p>
          <a:p>
            <a:r>
              <a:rPr lang="tr-TR" dirty="0"/>
              <a:t>HTTP </a:t>
            </a:r>
            <a:r>
              <a:rPr lang="tr-TR" dirty="0" err="1"/>
              <a:t>Request</a:t>
            </a:r>
            <a:r>
              <a:rPr lang="tr-TR" dirty="0"/>
              <a:t> (POST) /login</a:t>
            </a:r>
          </a:p>
          <a:p>
            <a:r>
              <a:rPr lang="tr-TR" dirty="0"/>
              <a:t>Parametreler: </a:t>
            </a:r>
            <a:r>
              <a:rPr lang="tr-TR" dirty="0" err="1"/>
              <a:t>username</a:t>
            </a:r>
            <a:r>
              <a:rPr lang="tr-TR" dirty="0"/>
              <a:t>, </a:t>
            </a:r>
            <a:r>
              <a:rPr lang="tr-TR" dirty="0" err="1"/>
              <a:t>password</a:t>
            </a:r>
            <a:r>
              <a:rPr lang="tr-TR" dirty="0"/>
              <a:t> (test kullanıcısı)</a:t>
            </a:r>
          </a:p>
          <a:p>
            <a:r>
              <a:rPr lang="tr-TR" dirty="0"/>
              <a:t>Beklenen: 200/302 (başarılı giriş), oturum çerezi set edilir.</a:t>
            </a:r>
          </a:p>
        </p:txBody>
      </p:sp>
      <p:pic>
        <p:nvPicPr>
          <p:cNvPr id="6" name="Resim 5" descr="metin, ekran görüntüsü, yazılım, çizgi içeren bir resim&#10;&#10;Yapay zeka tarafından oluşturulmuş içerik yanlış olabilir.">
            <a:extLst>
              <a:ext uri="{FF2B5EF4-FFF2-40B4-BE49-F238E27FC236}">
                <a16:creationId xmlns:a16="http://schemas.microsoft.com/office/drawing/2014/main" id="{DF3C1FCD-F624-F84F-EFFB-AB5B1328B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6238" y="2520515"/>
            <a:ext cx="7009462" cy="3968685"/>
          </a:xfrm>
          <a:prstGeom prst="rect">
            <a:avLst/>
          </a:prstGeom>
        </p:spPr>
      </p:pic>
    </p:spTree>
    <p:extLst>
      <p:ext uri="{BB962C8B-B14F-4D97-AF65-F5344CB8AC3E}">
        <p14:creationId xmlns:p14="http://schemas.microsoft.com/office/powerpoint/2010/main" val="17691191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E4B218-E673-EEF8-F540-56240F850361}"/>
              </a:ext>
            </a:extLst>
          </p:cNvPr>
          <p:cNvSpPr>
            <a:spLocks noGrp="1"/>
          </p:cNvSpPr>
          <p:nvPr>
            <p:ph type="title"/>
          </p:nvPr>
        </p:nvSpPr>
        <p:spPr/>
        <p:txBody>
          <a:bodyPr/>
          <a:lstStyle/>
          <a:p>
            <a:r>
              <a:rPr lang="tr-TR" dirty="0"/>
              <a:t>5. http </a:t>
            </a:r>
            <a:r>
              <a:rPr lang="tr-TR" dirty="0" err="1"/>
              <a:t>cookie</a:t>
            </a:r>
            <a:r>
              <a:rPr lang="tr-TR" dirty="0"/>
              <a:t> </a:t>
            </a:r>
            <a:r>
              <a:rPr lang="tr-TR" dirty="0" err="1"/>
              <a:t>manager</a:t>
            </a:r>
            <a:r>
              <a:rPr lang="tr-TR" dirty="0"/>
              <a:t> ekleme</a:t>
            </a:r>
          </a:p>
        </p:txBody>
      </p:sp>
      <p:sp>
        <p:nvSpPr>
          <p:cNvPr id="3" name="İçerik Yer Tutucusu 2">
            <a:extLst>
              <a:ext uri="{FF2B5EF4-FFF2-40B4-BE49-F238E27FC236}">
                <a16:creationId xmlns:a16="http://schemas.microsoft.com/office/drawing/2014/main" id="{40CBC724-1DAD-522D-FB38-3A35A2157093}"/>
              </a:ext>
            </a:extLst>
          </p:cNvPr>
          <p:cNvSpPr>
            <a:spLocks noGrp="1"/>
          </p:cNvSpPr>
          <p:nvPr>
            <p:ph idx="1"/>
          </p:nvPr>
        </p:nvSpPr>
        <p:spPr>
          <a:xfrm>
            <a:off x="1295400" y="1937723"/>
            <a:ext cx="9601200" cy="3643312"/>
          </a:xfrm>
        </p:spPr>
        <p:txBody>
          <a:bodyPr/>
          <a:lstStyle/>
          <a:p>
            <a:r>
              <a:rPr lang="tr-TR" dirty="0"/>
              <a:t>Oturum sürekliliği için çerezleri otomatik yönetir.</a:t>
            </a:r>
          </a:p>
          <a:p>
            <a:r>
              <a:rPr lang="tr-TR" dirty="0"/>
              <a:t>‘</a:t>
            </a:r>
            <a:r>
              <a:rPr lang="tr-TR" dirty="0" err="1"/>
              <a:t>Clear</a:t>
            </a:r>
            <a:r>
              <a:rPr lang="tr-TR" dirty="0"/>
              <a:t> </a:t>
            </a:r>
            <a:r>
              <a:rPr lang="tr-TR" dirty="0" err="1"/>
              <a:t>cookies</a:t>
            </a:r>
            <a:r>
              <a:rPr lang="tr-TR" dirty="0"/>
              <a:t> </a:t>
            </a:r>
            <a:r>
              <a:rPr lang="tr-TR" dirty="0" err="1"/>
              <a:t>each</a:t>
            </a:r>
            <a:r>
              <a:rPr lang="tr-TR" dirty="0"/>
              <a:t> </a:t>
            </a:r>
            <a:r>
              <a:rPr lang="tr-TR" dirty="0" err="1"/>
              <a:t>iteration</a:t>
            </a:r>
            <a:r>
              <a:rPr lang="tr-TR" dirty="0"/>
              <a:t>’: Kapalı (her sanal kullanıcı tek oturum taşır)</a:t>
            </a:r>
          </a:p>
          <a:p>
            <a:r>
              <a:rPr lang="tr-TR" dirty="0"/>
              <a:t>Not: Login akışında zorunludur; /login sonrası gelen Set-</a:t>
            </a:r>
            <a:r>
              <a:rPr lang="tr-TR" dirty="0" err="1"/>
              <a:t>Cookie</a:t>
            </a:r>
            <a:r>
              <a:rPr lang="tr-TR" dirty="0"/>
              <a:t> başlıklarıyla oturum korunur.</a:t>
            </a:r>
          </a:p>
        </p:txBody>
      </p:sp>
      <p:pic>
        <p:nvPicPr>
          <p:cNvPr id="7" name="Resim 6">
            <a:extLst>
              <a:ext uri="{FF2B5EF4-FFF2-40B4-BE49-F238E27FC236}">
                <a16:creationId xmlns:a16="http://schemas.microsoft.com/office/drawing/2014/main" id="{E2447501-1C75-20A5-0C4F-832079DFAE1C}"/>
              </a:ext>
            </a:extLst>
          </p:cNvPr>
          <p:cNvPicPr>
            <a:picLocks noChangeAspect="1"/>
          </p:cNvPicPr>
          <p:nvPr/>
        </p:nvPicPr>
        <p:blipFill>
          <a:blip r:embed="rId2"/>
          <a:stretch>
            <a:fillRect/>
          </a:stretch>
        </p:blipFill>
        <p:spPr>
          <a:xfrm>
            <a:off x="3798655" y="3576297"/>
            <a:ext cx="5820587" cy="2438740"/>
          </a:xfrm>
          <a:prstGeom prst="rect">
            <a:avLst/>
          </a:prstGeom>
        </p:spPr>
      </p:pic>
    </p:spTree>
    <p:extLst>
      <p:ext uri="{BB962C8B-B14F-4D97-AF65-F5344CB8AC3E}">
        <p14:creationId xmlns:p14="http://schemas.microsoft.com/office/powerpoint/2010/main" val="434076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A451088-192A-9464-E51A-53FDB703023E}"/>
              </a:ext>
            </a:extLst>
          </p:cNvPr>
          <p:cNvSpPr>
            <a:spLocks noGrp="1"/>
          </p:cNvSpPr>
          <p:nvPr>
            <p:ph type="title"/>
          </p:nvPr>
        </p:nvSpPr>
        <p:spPr/>
        <p:txBody>
          <a:bodyPr/>
          <a:lstStyle/>
          <a:p>
            <a:r>
              <a:rPr lang="tr-TR" dirty="0"/>
              <a:t>6. </a:t>
            </a:r>
            <a:r>
              <a:rPr lang="tr-TR" dirty="0" err="1"/>
              <a:t>Lıstener</a:t>
            </a:r>
            <a:r>
              <a:rPr lang="tr-TR" dirty="0"/>
              <a:t> ekleme</a:t>
            </a:r>
          </a:p>
        </p:txBody>
      </p:sp>
      <p:sp>
        <p:nvSpPr>
          <p:cNvPr id="3" name="İçerik Yer Tutucusu 2">
            <a:extLst>
              <a:ext uri="{FF2B5EF4-FFF2-40B4-BE49-F238E27FC236}">
                <a16:creationId xmlns:a16="http://schemas.microsoft.com/office/drawing/2014/main" id="{D17FECD0-F5FD-AA2F-46B9-4084EC4D2058}"/>
              </a:ext>
            </a:extLst>
          </p:cNvPr>
          <p:cNvSpPr>
            <a:spLocks noGrp="1"/>
          </p:cNvSpPr>
          <p:nvPr>
            <p:ph idx="1"/>
          </p:nvPr>
        </p:nvSpPr>
        <p:spPr/>
        <p:txBody>
          <a:bodyPr>
            <a:normAutofit lnSpcReduction="10000"/>
          </a:bodyPr>
          <a:lstStyle/>
          <a:p>
            <a:r>
              <a:rPr lang="tr-TR" b="1" dirty="0" err="1"/>
              <a:t>View</a:t>
            </a:r>
            <a:r>
              <a:rPr lang="tr-TR" b="1" dirty="0"/>
              <a:t> </a:t>
            </a:r>
            <a:r>
              <a:rPr lang="tr-TR" b="1" dirty="0" err="1"/>
              <a:t>Results</a:t>
            </a:r>
            <a:r>
              <a:rPr lang="tr-TR" b="1" dirty="0"/>
              <a:t> </a:t>
            </a:r>
            <a:r>
              <a:rPr lang="tr-TR" b="1" dirty="0" err="1"/>
              <a:t>Tree</a:t>
            </a:r>
            <a:r>
              <a:rPr lang="tr-TR" b="1" dirty="0"/>
              <a:t> (</a:t>
            </a:r>
            <a:r>
              <a:rPr lang="tr-TR" b="1" dirty="0" err="1"/>
              <a:t>Listener</a:t>
            </a:r>
            <a:r>
              <a:rPr lang="tr-TR" b="1" dirty="0"/>
              <a:t>)</a:t>
            </a:r>
          </a:p>
          <a:p>
            <a:pPr lvl="1"/>
            <a:r>
              <a:rPr lang="tr-TR" b="1" dirty="0"/>
              <a:t>Kullanım:</a:t>
            </a:r>
            <a:r>
              <a:rPr lang="tr-TR" dirty="0"/>
              <a:t> Senaryoyu doğrulama/ayıklama (</a:t>
            </a:r>
            <a:r>
              <a:rPr lang="tr-TR" dirty="0" err="1"/>
              <a:t>debug</a:t>
            </a:r>
            <a:r>
              <a:rPr lang="tr-TR" dirty="0"/>
              <a:t>) aşamasında tek tek yanıtları görmek.</a:t>
            </a:r>
          </a:p>
          <a:p>
            <a:pPr lvl="1"/>
            <a:r>
              <a:rPr lang="tr-TR" b="1" dirty="0"/>
              <a:t>Not:</a:t>
            </a:r>
            <a:r>
              <a:rPr lang="tr-TR" dirty="0"/>
              <a:t> Yük altında kapatılması/çıkarılması önerilir; çok IO yapar, testi yavaşlatır.</a:t>
            </a:r>
          </a:p>
          <a:p>
            <a:r>
              <a:rPr lang="tr-TR" b="1" dirty="0" err="1"/>
              <a:t>Summary</a:t>
            </a:r>
            <a:r>
              <a:rPr lang="tr-TR" b="1" dirty="0"/>
              <a:t> Report (</a:t>
            </a:r>
            <a:r>
              <a:rPr lang="tr-TR" b="1" dirty="0" err="1"/>
              <a:t>Listener</a:t>
            </a:r>
            <a:r>
              <a:rPr lang="tr-TR" b="1" dirty="0"/>
              <a:t>)</a:t>
            </a:r>
          </a:p>
          <a:p>
            <a:pPr lvl="1"/>
            <a:r>
              <a:rPr lang="tr-TR" dirty="0"/>
              <a:t>Toplam istek sayısı, ortalama/</a:t>
            </a:r>
            <a:r>
              <a:rPr lang="tr-TR" dirty="0" err="1"/>
              <a:t>Min</a:t>
            </a:r>
            <a:r>
              <a:rPr lang="tr-TR" dirty="0"/>
              <a:t>/</a:t>
            </a:r>
            <a:r>
              <a:rPr lang="tr-TR" dirty="0" err="1"/>
              <a:t>Max</a:t>
            </a:r>
            <a:r>
              <a:rPr lang="tr-TR" dirty="0"/>
              <a:t> yanıt süresi, </a:t>
            </a:r>
            <a:r>
              <a:rPr lang="tr-TR" dirty="0" err="1"/>
              <a:t>Throughput</a:t>
            </a:r>
            <a:r>
              <a:rPr lang="tr-TR" dirty="0"/>
              <a:t>, Hata % gibi metriklerin özetini verir.</a:t>
            </a:r>
          </a:p>
          <a:p>
            <a:pPr lvl="1"/>
            <a:r>
              <a:rPr lang="tr-TR" dirty="0"/>
              <a:t>Yük kademeleri karşılaştırması için hızlı bir görünüm sağlar.</a:t>
            </a:r>
          </a:p>
          <a:p>
            <a:r>
              <a:rPr lang="tr-TR" b="1" dirty="0" err="1"/>
              <a:t>Aggregate</a:t>
            </a:r>
            <a:r>
              <a:rPr lang="tr-TR" b="1" dirty="0"/>
              <a:t> Report (</a:t>
            </a:r>
            <a:r>
              <a:rPr lang="tr-TR" b="1" dirty="0" err="1"/>
              <a:t>Listener</a:t>
            </a:r>
            <a:r>
              <a:rPr lang="tr-TR" b="1" dirty="0"/>
              <a:t>)</a:t>
            </a:r>
          </a:p>
          <a:p>
            <a:pPr lvl="1"/>
            <a:r>
              <a:rPr lang="tr-TR" dirty="0"/>
              <a:t>Her </a:t>
            </a:r>
            <a:r>
              <a:rPr lang="tr-TR" dirty="0" err="1"/>
              <a:t>sampler</a:t>
            </a:r>
            <a:r>
              <a:rPr lang="tr-TR" dirty="0"/>
              <a:t> bazında </a:t>
            </a:r>
            <a:r>
              <a:rPr lang="tr-TR" b="1" dirty="0" err="1"/>
              <a:t>Average</a:t>
            </a:r>
            <a:r>
              <a:rPr lang="tr-TR" dirty="0"/>
              <a:t>, </a:t>
            </a:r>
            <a:r>
              <a:rPr lang="tr-TR" b="1" dirty="0"/>
              <a:t>p90/p95/p99</a:t>
            </a:r>
            <a:r>
              <a:rPr lang="tr-TR" dirty="0"/>
              <a:t>, </a:t>
            </a:r>
            <a:r>
              <a:rPr lang="tr-TR" b="1" dirty="0" err="1"/>
              <a:t>Throughput</a:t>
            </a:r>
            <a:r>
              <a:rPr lang="tr-TR" b="1" dirty="0"/>
              <a:t> (RPS)</a:t>
            </a:r>
            <a:r>
              <a:rPr lang="tr-TR" dirty="0"/>
              <a:t> ve </a:t>
            </a:r>
            <a:r>
              <a:rPr lang="tr-TR" b="1" dirty="0" err="1"/>
              <a:t>Error</a:t>
            </a:r>
            <a:r>
              <a:rPr lang="tr-TR" b="1" dirty="0"/>
              <a:t> %</a:t>
            </a:r>
            <a:r>
              <a:rPr lang="tr-TR" dirty="0"/>
              <a:t> detaylarını gösterir.</a:t>
            </a:r>
          </a:p>
          <a:p>
            <a:pPr lvl="1"/>
            <a:r>
              <a:rPr lang="tr-TR" dirty="0"/>
              <a:t>Darboğaz yaratan adımı (ör. login POST) saptamak için kullanılır.</a:t>
            </a:r>
          </a:p>
          <a:p>
            <a:endParaRPr lang="tr-TR" dirty="0"/>
          </a:p>
        </p:txBody>
      </p:sp>
    </p:spTree>
    <p:extLst>
      <p:ext uri="{BB962C8B-B14F-4D97-AF65-F5344CB8AC3E}">
        <p14:creationId xmlns:p14="http://schemas.microsoft.com/office/powerpoint/2010/main" val="13715409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9F1839-D920-AEE5-B78E-E96C5D5B0921}"/>
              </a:ext>
            </a:extLst>
          </p:cNvPr>
          <p:cNvSpPr>
            <a:spLocks noGrp="1"/>
          </p:cNvSpPr>
          <p:nvPr>
            <p:ph type="title"/>
          </p:nvPr>
        </p:nvSpPr>
        <p:spPr>
          <a:xfrm>
            <a:off x="1200922" y="2056177"/>
            <a:ext cx="3665507" cy="2037951"/>
          </a:xfrm>
        </p:spPr>
        <p:txBody>
          <a:bodyPr vert="horz" lIns="91440" tIns="45720" rIns="91440" bIns="45720" rtlCol="0" anchor="ctr">
            <a:normAutofit/>
          </a:bodyPr>
          <a:lstStyle/>
          <a:p>
            <a:r>
              <a:rPr lang="en-US" sz="3200" spc="530"/>
              <a:t>Projede kullanılan bileşenler</a:t>
            </a:r>
          </a:p>
        </p:txBody>
      </p:sp>
      <p:pic>
        <p:nvPicPr>
          <p:cNvPr id="5" name="İçerik Yer Tutucusu 4">
            <a:extLst>
              <a:ext uri="{FF2B5EF4-FFF2-40B4-BE49-F238E27FC236}">
                <a16:creationId xmlns:a16="http://schemas.microsoft.com/office/drawing/2014/main" id="{64EB8E23-9D7E-D3C1-642E-CDB52F5BED0D}"/>
              </a:ext>
            </a:extLst>
          </p:cNvPr>
          <p:cNvPicPr>
            <a:picLocks noChangeAspect="1"/>
          </p:cNvPicPr>
          <p:nvPr/>
        </p:nvPicPr>
        <p:blipFill>
          <a:blip r:embed="rId2"/>
          <a:srcRect r="36926" b="1"/>
          <a:stretch>
            <a:fillRect/>
          </a:stretch>
        </p:blipFill>
        <p:spPr>
          <a:xfrm>
            <a:off x="6736293" y="482331"/>
            <a:ext cx="5104016" cy="5742009"/>
          </a:xfrm>
          <a:prstGeom prst="rect">
            <a:avLst/>
          </a:prstGeom>
        </p:spPr>
      </p:pic>
    </p:spTree>
    <p:extLst>
      <p:ext uri="{BB962C8B-B14F-4D97-AF65-F5344CB8AC3E}">
        <p14:creationId xmlns:p14="http://schemas.microsoft.com/office/powerpoint/2010/main" val="3503454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75FE1F-1C9C-E3C3-4C8B-902CF0EE12DA}"/>
              </a:ext>
            </a:extLst>
          </p:cNvPr>
          <p:cNvSpPr>
            <a:spLocks noGrp="1"/>
          </p:cNvSpPr>
          <p:nvPr>
            <p:ph type="title"/>
          </p:nvPr>
        </p:nvSpPr>
        <p:spPr/>
        <p:txBody>
          <a:bodyPr/>
          <a:lstStyle/>
          <a:p>
            <a:r>
              <a:rPr lang="tr-TR" dirty="0"/>
              <a:t>100 kullanıcı ile yük testi</a:t>
            </a:r>
          </a:p>
        </p:txBody>
      </p:sp>
      <p:sp>
        <p:nvSpPr>
          <p:cNvPr id="3" name="İçerik Yer Tutucusu 2">
            <a:extLst>
              <a:ext uri="{FF2B5EF4-FFF2-40B4-BE49-F238E27FC236}">
                <a16:creationId xmlns:a16="http://schemas.microsoft.com/office/drawing/2014/main" id="{98551718-E98D-2B08-BFBC-92CD982D0D77}"/>
              </a:ext>
            </a:extLst>
          </p:cNvPr>
          <p:cNvSpPr>
            <a:spLocks noGrp="1"/>
          </p:cNvSpPr>
          <p:nvPr>
            <p:ph idx="1"/>
          </p:nvPr>
        </p:nvSpPr>
        <p:spPr/>
        <p:txBody>
          <a:bodyPr/>
          <a:lstStyle/>
          <a:p>
            <a:r>
              <a:rPr lang="tr-TR" dirty="0"/>
              <a:t>İlk olarak </a:t>
            </a:r>
            <a:r>
              <a:rPr lang="tr-TR" dirty="0" err="1"/>
              <a:t>Thread</a:t>
            </a:r>
            <a:r>
              <a:rPr lang="tr-TR" dirty="0"/>
              <a:t> </a:t>
            </a:r>
            <a:r>
              <a:rPr lang="tr-TR" dirty="0" err="1"/>
              <a:t>Group</a:t>
            </a:r>
            <a:r>
              <a:rPr lang="tr-TR" dirty="0"/>
              <a:t> ekranından kullanıcı sayısı belirlendi.</a:t>
            </a:r>
          </a:p>
          <a:p>
            <a:r>
              <a:rPr lang="tr-TR" dirty="0"/>
              <a:t>Listeneler sonuçları incelendi.</a:t>
            </a:r>
          </a:p>
          <a:p>
            <a:r>
              <a:rPr lang="tr-TR" dirty="0" err="1"/>
              <a:t>Summary</a:t>
            </a:r>
            <a:r>
              <a:rPr lang="tr-TR" dirty="0"/>
              <a:t> </a:t>
            </a:r>
            <a:r>
              <a:rPr lang="tr-TR" dirty="0" err="1"/>
              <a:t>report</a:t>
            </a:r>
            <a:r>
              <a:rPr lang="tr-TR" dirty="0"/>
              <a:t>;</a:t>
            </a:r>
          </a:p>
          <a:p>
            <a:endParaRPr lang="tr-TR" dirty="0"/>
          </a:p>
          <a:p>
            <a:endParaRPr lang="tr-TR" dirty="0"/>
          </a:p>
        </p:txBody>
      </p:sp>
      <p:pic>
        <p:nvPicPr>
          <p:cNvPr id="4" name="İçerik Yer Tutucusu 4">
            <a:extLst>
              <a:ext uri="{FF2B5EF4-FFF2-40B4-BE49-F238E27FC236}">
                <a16:creationId xmlns:a16="http://schemas.microsoft.com/office/drawing/2014/main" id="{FCA27468-952E-2291-B105-04B465DAF22C}"/>
              </a:ext>
            </a:extLst>
          </p:cNvPr>
          <p:cNvPicPr>
            <a:picLocks noChangeAspect="1"/>
          </p:cNvPicPr>
          <p:nvPr/>
        </p:nvPicPr>
        <p:blipFill>
          <a:blip r:embed="rId2"/>
          <a:stretch>
            <a:fillRect/>
          </a:stretch>
        </p:blipFill>
        <p:spPr>
          <a:xfrm>
            <a:off x="1199941" y="3936699"/>
            <a:ext cx="10515600" cy="2560891"/>
          </a:xfrm>
          <a:prstGeom prst="rect">
            <a:avLst/>
          </a:prstGeom>
        </p:spPr>
      </p:pic>
    </p:spTree>
    <p:extLst>
      <p:ext uri="{BB962C8B-B14F-4D97-AF65-F5344CB8AC3E}">
        <p14:creationId xmlns:p14="http://schemas.microsoft.com/office/powerpoint/2010/main" val="179443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D0F2FC9-78D1-3BDA-6F8E-99CEDE07D7E6}"/>
              </a:ext>
            </a:extLst>
          </p:cNvPr>
          <p:cNvSpPr>
            <a:spLocks noGrp="1"/>
          </p:cNvSpPr>
          <p:nvPr>
            <p:ph type="title"/>
          </p:nvPr>
        </p:nvSpPr>
        <p:spPr>
          <a:xfrm>
            <a:off x="1458125" y="2320668"/>
            <a:ext cx="3630905" cy="2216663"/>
          </a:xfrm>
        </p:spPr>
        <p:txBody>
          <a:bodyPr>
            <a:normAutofit/>
          </a:bodyPr>
          <a:lstStyle/>
          <a:p>
            <a:r>
              <a:rPr lang="tr-TR" dirty="0"/>
              <a:t>TEST YÖNTEMLERİ</a:t>
            </a:r>
          </a:p>
        </p:txBody>
      </p:sp>
      <p:sp>
        <p:nvSpPr>
          <p:cNvPr id="3" name="İçerik Yer Tutucusu 2">
            <a:extLst>
              <a:ext uri="{FF2B5EF4-FFF2-40B4-BE49-F238E27FC236}">
                <a16:creationId xmlns:a16="http://schemas.microsoft.com/office/drawing/2014/main" id="{7CB69B44-83F4-BD20-8890-D3DC467C640B}"/>
              </a:ext>
            </a:extLst>
          </p:cNvPr>
          <p:cNvSpPr>
            <a:spLocks noGrp="1"/>
          </p:cNvSpPr>
          <p:nvPr>
            <p:ph idx="1"/>
          </p:nvPr>
        </p:nvSpPr>
        <p:spPr>
          <a:xfrm>
            <a:off x="6534024" y="952501"/>
            <a:ext cx="4362577" cy="4953000"/>
          </a:xfrm>
        </p:spPr>
        <p:txBody>
          <a:bodyPr anchor="ctr">
            <a:normAutofit/>
          </a:bodyPr>
          <a:lstStyle/>
          <a:p>
            <a:r>
              <a:rPr lang="tr-TR" b="1" dirty="0"/>
              <a:t>Yazılım test yöntemleri</a:t>
            </a:r>
            <a:r>
              <a:rPr lang="tr-TR" dirty="0"/>
              <a:t>, bir yazılımın hatalarını bulmak, gereksinimlere uygunluğunu doğrulamak ve kalitesini artırmak için kullanılan farklı yaklaşımlardır. Kodun iç yapısına, işlevselliğine veya performansına odaklanarak manuel ya da otomatik şekilde uygulanabilir.</a:t>
            </a:r>
          </a:p>
        </p:txBody>
      </p:sp>
    </p:spTree>
    <p:extLst>
      <p:ext uri="{BB962C8B-B14F-4D97-AF65-F5344CB8AC3E}">
        <p14:creationId xmlns:p14="http://schemas.microsoft.com/office/powerpoint/2010/main" val="2108679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E8DD7E-F4E9-DD8E-B778-B88A510ABBEB}"/>
              </a:ext>
            </a:extLst>
          </p:cNvPr>
          <p:cNvSpPr>
            <a:spLocks noGrp="1"/>
          </p:cNvSpPr>
          <p:nvPr>
            <p:ph type="title"/>
          </p:nvPr>
        </p:nvSpPr>
        <p:spPr/>
        <p:txBody>
          <a:bodyPr/>
          <a:lstStyle/>
          <a:p>
            <a:r>
              <a:rPr lang="tr-TR" dirty="0"/>
              <a:t>gözlemler</a:t>
            </a:r>
          </a:p>
        </p:txBody>
      </p:sp>
      <p:sp>
        <p:nvSpPr>
          <p:cNvPr id="3" name="İçerik Yer Tutucusu 2">
            <a:extLst>
              <a:ext uri="{FF2B5EF4-FFF2-40B4-BE49-F238E27FC236}">
                <a16:creationId xmlns:a16="http://schemas.microsoft.com/office/drawing/2014/main" id="{D7068F74-5698-A04B-F267-D6070D948BAD}"/>
              </a:ext>
            </a:extLst>
          </p:cNvPr>
          <p:cNvSpPr>
            <a:spLocks noGrp="1"/>
          </p:cNvSpPr>
          <p:nvPr>
            <p:ph idx="1"/>
          </p:nvPr>
        </p:nvSpPr>
        <p:spPr/>
        <p:txBody>
          <a:bodyPr>
            <a:normAutofit fontScale="85000" lnSpcReduction="20000"/>
          </a:bodyPr>
          <a:lstStyle/>
          <a:p>
            <a:r>
              <a:rPr lang="tr-TR" dirty="0"/>
              <a:t>Toplam İstek: 300 (3 farklı işlem × 100 kullanıcı)</a:t>
            </a:r>
          </a:p>
          <a:p>
            <a:r>
              <a:rPr lang="tr-TR" dirty="0"/>
              <a:t>Hata Oranı: %0 → Tüm istekler başarıyla tamamlanmış</a:t>
            </a:r>
          </a:p>
          <a:p>
            <a:r>
              <a:rPr lang="tr-TR" dirty="0"/>
              <a:t>Ortalama Yanıt Süresi: ~8428 </a:t>
            </a:r>
            <a:r>
              <a:rPr lang="tr-TR" dirty="0" err="1"/>
              <a:t>ms</a:t>
            </a:r>
            <a:r>
              <a:rPr lang="tr-TR" dirty="0"/>
              <a:t> (yaklaşık 8,4 saniye)</a:t>
            </a:r>
          </a:p>
          <a:p>
            <a:r>
              <a:rPr lang="tr-TR" dirty="0"/>
              <a:t>Maksimum Yanıt Süresi: 17781 </a:t>
            </a:r>
            <a:r>
              <a:rPr lang="tr-TR" dirty="0" err="1"/>
              <a:t>ms</a:t>
            </a:r>
            <a:r>
              <a:rPr lang="tr-TR" dirty="0"/>
              <a:t> (yaklaşık 17,7 saniye)</a:t>
            </a:r>
          </a:p>
          <a:p>
            <a:r>
              <a:rPr lang="tr-TR" dirty="0" err="1"/>
              <a:t>Throughput</a:t>
            </a:r>
            <a:r>
              <a:rPr lang="tr-TR" dirty="0"/>
              <a:t> (Transfer Oranı): 9 istek/saniye</a:t>
            </a:r>
            <a:endParaRPr lang="tr-TR" b="1" dirty="0"/>
          </a:p>
          <a:p>
            <a:pPr marL="0" indent="0">
              <a:buNone/>
            </a:pPr>
            <a:endParaRPr lang="tr-TR" dirty="0"/>
          </a:p>
          <a:p>
            <a:r>
              <a:rPr lang="tr-TR" dirty="0"/>
              <a:t>100 kullanıcı yükünde hata olmaması önemli bir başarıdır.</a:t>
            </a:r>
          </a:p>
          <a:p>
            <a:r>
              <a:rPr lang="tr-TR" dirty="0"/>
              <a:t>Ancak yanıt süreleri yüksek: ortalama 8–11 saniye arası.</a:t>
            </a:r>
          </a:p>
          <a:p>
            <a:r>
              <a:rPr lang="tr-TR" dirty="0"/>
              <a:t>Kullanıcı deneyimi açısından bu değerler idealin üzerinde (genelde 2–3 saniye tercih edilir).</a:t>
            </a:r>
          </a:p>
          <a:p>
            <a:r>
              <a:rPr lang="tr-TR" dirty="0"/>
              <a:t>En çok gecikme ana sayfa açılışında yaşanmaktadır.</a:t>
            </a:r>
          </a:p>
          <a:p>
            <a:endParaRPr lang="tr-TR" dirty="0"/>
          </a:p>
          <a:p>
            <a:pPr marL="0" indent="0">
              <a:buNone/>
            </a:pPr>
            <a:endParaRPr lang="tr-TR" dirty="0"/>
          </a:p>
        </p:txBody>
      </p:sp>
    </p:spTree>
    <p:extLst>
      <p:ext uri="{BB962C8B-B14F-4D97-AF65-F5344CB8AC3E}">
        <p14:creationId xmlns:p14="http://schemas.microsoft.com/office/powerpoint/2010/main" val="2264054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1BE459-1A40-7162-02DF-EB8690FB0596}"/>
              </a:ext>
            </a:extLst>
          </p:cNvPr>
          <p:cNvSpPr>
            <a:spLocks noGrp="1"/>
          </p:cNvSpPr>
          <p:nvPr>
            <p:ph type="title"/>
          </p:nvPr>
        </p:nvSpPr>
        <p:spPr/>
        <p:txBody>
          <a:bodyPr/>
          <a:lstStyle/>
          <a:p>
            <a:r>
              <a:rPr lang="tr-TR" dirty="0"/>
              <a:t>1000 kullanıcı ile yük testi</a:t>
            </a:r>
          </a:p>
        </p:txBody>
      </p:sp>
      <p:sp>
        <p:nvSpPr>
          <p:cNvPr id="3" name="İçerik Yer Tutucusu 2">
            <a:extLst>
              <a:ext uri="{FF2B5EF4-FFF2-40B4-BE49-F238E27FC236}">
                <a16:creationId xmlns:a16="http://schemas.microsoft.com/office/drawing/2014/main" id="{681C90EB-F618-5BB4-CA23-2BE59D4991C6}"/>
              </a:ext>
            </a:extLst>
          </p:cNvPr>
          <p:cNvSpPr>
            <a:spLocks noGrp="1"/>
          </p:cNvSpPr>
          <p:nvPr>
            <p:ph idx="1"/>
          </p:nvPr>
        </p:nvSpPr>
        <p:spPr/>
        <p:txBody>
          <a:bodyPr/>
          <a:lstStyle/>
          <a:p>
            <a:r>
              <a:rPr lang="tr-TR" dirty="0"/>
              <a:t>İlk olarak </a:t>
            </a:r>
            <a:r>
              <a:rPr lang="tr-TR" dirty="0" err="1"/>
              <a:t>Thread</a:t>
            </a:r>
            <a:r>
              <a:rPr lang="tr-TR" dirty="0"/>
              <a:t> </a:t>
            </a:r>
            <a:r>
              <a:rPr lang="tr-TR" dirty="0" err="1"/>
              <a:t>Group</a:t>
            </a:r>
            <a:r>
              <a:rPr lang="tr-TR" dirty="0"/>
              <a:t> ekranından kullanıcı sayısı belirlendi.</a:t>
            </a:r>
          </a:p>
          <a:p>
            <a:r>
              <a:rPr lang="tr-TR" dirty="0"/>
              <a:t>Listeneler sonuçları incelendi.</a:t>
            </a:r>
          </a:p>
          <a:p>
            <a:r>
              <a:rPr lang="tr-TR" dirty="0" err="1"/>
              <a:t>Summary</a:t>
            </a:r>
            <a:r>
              <a:rPr lang="tr-TR" dirty="0"/>
              <a:t> </a:t>
            </a:r>
            <a:r>
              <a:rPr lang="tr-TR" dirty="0" err="1"/>
              <a:t>report</a:t>
            </a:r>
            <a:r>
              <a:rPr lang="tr-TR" dirty="0"/>
              <a:t>;</a:t>
            </a:r>
          </a:p>
          <a:p>
            <a:endParaRPr lang="tr-TR" dirty="0"/>
          </a:p>
        </p:txBody>
      </p:sp>
      <p:pic>
        <p:nvPicPr>
          <p:cNvPr id="4" name="İçerik Yer Tutucusu 4">
            <a:extLst>
              <a:ext uri="{FF2B5EF4-FFF2-40B4-BE49-F238E27FC236}">
                <a16:creationId xmlns:a16="http://schemas.microsoft.com/office/drawing/2014/main" id="{0B17CD76-E215-1556-F0B5-68D38D95C595}"/>
              </a:ext>
            </a:extLst>
          </p:cNvPr>
          <p:cNvPicPr>
            <a:picLocks noChangeAspect="1"/>
          </p:cNvPicPr>
          <p:nvPr/>
        </p:nvPicPr>
        <p:blipFill>
          <a:blip r:embed="rId2"/>
          <a:stretch>
            <a:fillRect/>
          </a:stretch>
        </p:blipFill>
        <p:spPr>
          <a:xfrm>
            <a:off x="1099457" y="3632586"/>
            <a:ext cx="10515600" cy="2505924"/>
          </a:xfrm>
          <a:prstGeom prst="rect">
            <a:avLst/>
          </a:prstGeom>
        </p:spPr>
      </p:pic>
    </p:spTree>
    <p:extLst>
      <p:ext uri="{BB962C8B-B14F-4D97-AF65-F5344CB8AC3E}">
        <p14:creationId xmlns:p14="http://schemas.microsoft.com/office/powerpoint/2010/main" val="1622124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1967F9-49D2-F579-D7D6-6E2C4CAB7D95}"/>
              </a:ext>
            </a:extLst>
          </p:cNvPr>
          <p:cNvSpPr>
            <a:spLocks noGrp="1"/>
          </p:cNvSpPr>
          <p:nvPr>
            <p:ph type="title"/>
          </p:nvPr>
        </p:nvSpPr>
        <p:spPr/>
        <p:txBody>
          <a:bodyPr/>
          <a:lstStyle/>
          <a:p>
            <a:r>
              <a:rPr lang="tr-TR" dirty="0"/>
              <a:t>gözlemler</a:t>
            </a:r>
          </a:p>
        </p:txBody>
      </p:sp>
      <p:sp>
        <p:nvSpPr>
          <p:cNvPr id="3" name="İçerik Yer Tutucusu 2">
            <a:extLst>
              <a:ext uri="{FF2B5EF4-FFF2-40B4-BE49-F238E27FC236}">
                <a16:creationId xmlns:a16="http://schemas.microsoft.com/office/drawing/2014/main" id="{2573C9DD-2336-6043-AEA4-B810A2D3B15A}"/>
              </a:ext>
            </a:extLst>
          </p:cNvPr>
          <p:cNvSpPr>
            <a:spLocks noGrp="1"/>
          </p:cNvSpPr>
          <p:nvPr>
            <p:ph idx="1"/>
          </p:nvPr>
        </p:nvSpPr>
        <p:spPr/>
        <p:txBody>
          <a:bodyPr/>
          <a:lstStyle/>
          <a:p>
            <a:pPr marL="0" lvl="0" indent="0" eaLnBrk="0" fontAlgn="base" hangingPunct="0">
              <a:lnSpc>
                <a:spcPct val="100000"/>
              </a:lnSpc>
              <a:spcBef>
                <a:spcPct val="0"/>
              </a:spcBef>
              <a:spcAft>
                <a:spcPct val="0"/>
              </a:spcAft>
              <a:buFontTx/>
              <a:buChar char="•"/>
            </a:pPr>
            <a:r>
              <a:rPr lang="tr-TR" altLang="tr-TR" b="1" dirty="0"/>
              <a:t>Toplam İstek:</a:t>
            </a:r>
            <a:r>
              <a:rPr lang="tr-TR" altLang="tr-TR" dirty="0"/>
              <a:t> 3000 (3 işlem × 1000 kullanıcı)</a:t>
            </a:r>
          </a:p>
          <a:p>
            <a:pPr marL="0" lvl="0" indent="0" eaLnBrk="0" fontAlgn="base" hangingPunct="0">
              <a:lnSpc>
                <a:spcPct val="100000"/>
              </a:lnSpc>
              <a:spcBef>
                <a:spcPct val="0"/>
              </a:spcBef>
              <a:spcAft>
                <a:spcPct val="0"/>
              </a:spcAft>
              <a:buFontTx/>
              <a:buChar char="•"/>
            </a:pPr>
            <a:r>
              <a:rPr lang="tr-TR" altLang="tr-TR" b="1" dirty="0"/>
              <a:t>Ortalama Yanıt Süresi (TOTAL):</a:t>
            </a:r>
            <a:r>
              <a:rPr lang="tr-TR" altLang="tr-TR" dirty="0"/>
              <a:t> ~51.962 </a:t>
            </a:r>
            <a:r>
              <a:rPr lang="tr-TR" altLang="tr-TR" dirty="0" err="1"/>
              <a:t>ms</a:t>
            </a:r>
            <a:r>
              <a:rPr lang="tr-TR" altLang="tr-TR" dirty="0"/>
              <a:t> (yaklaşık 52 saniye)</a:t>
            </a:r>
          </a:p>
          <a:p>
            <a:pPr marL="0" lvl="0" indent="0" eaLnBrk="0" fontAlgn="base" hangingPunct="0">
              <a:lnSpc>
                <a:spcPct val="100000"/>
              </a:lnSpc>
              <a:spcBef>
                <a:spcPct val="0"/>
              </a:spcBef>
              <a:spcAft>
                <a:spcPct val="0"/>
              </a:spcAft>
              <a:buFontTx/>
              <a:buChar char="•"/>
            </a:pPr>
            <a:r>
              <a:rPr lang="tr-TR" altLang="tr-TR" b="1" dirty="0"/>
              <a:t>Maksimum Yanıt Süresi:</a:t>
            </a:r>
            <a:r>
              <a:rPr lang="tr-TR" altLang="tr-TR" dirty="0"/>
              <a:t> 247.064 </a:t>
            </a:r>
            <a:r>
              <a:rPr lang="tr-TR" altLang="tr-TR" dirty="0" err="1"/>
              <a:t>ms</a:t>
            </a:r>
            <a:r>
              <a:rPr lang="tr-TR" altLang="tr-TR" dirty="0"/>
              <a:t> (yaklaşık 4 dakika)</a:t>
            </a:r>
          </a:p>
          <a:p>
            <a:pPr marL="0" lvl="0" indent="0" eaLnBrk="0" fontAlgn="base" hangingPunct="0">
              <a:lnSpc>
                <a:spcPct val="100000"/>
              </a:lnSpc>
              <a:spcBef>
                <a:spcPct val="0"/>
              </a:spcBef>
              <a:spcAft>
                <a:spcPct val="0"/>
              </a:spcAft>
              <a:buFontTx/>
              <a:buChar char="•"/>
            </a:pPr>
            <a:r>
              <a:rPr lang="tr-TR" altLang="tr-TR" b="1" dirty="0"/>
              <a:t>Hata Oranı (TOTAL):</a:t>
            </a:r>
            <a:r>
              <a:rPr lang="tr-TR" altLang="tr-TR" dirty="0"/>
              <a:t> %17,5</a:t>
            </a:r>
          </a:p>
          <a:p>
            <a:pPr marL="0" lvl="0" indent="0" eaLnBrk="0" fontAlgn="base" hangingPunct="0">
              <a:lnSpc>
                <a:spcPct val="100000"/>
              </a:lnSpc>
              <a:spcBef>
                <a:spcPct val="0"/>
              </a:spcBef>
              <a:spcAft>
                <a:spcPct val="0"/>
              </a:spcAft>
              <a:buFontTx/>
              <a:buChar char="•"/>
            </a:pPr>
            <a:r>
              <a:rPr lang="tr-TR" altLang="tr-TR" b="1" dirty="0" err="1"/>
              <a:t>Throughput</a:t>
            </a:r>
            <a:r>
              <a:rPr lang="tr-TR" altLang="tr-TR" b="1" dirty="0"/>
              <a:t>:</a:t>
            </a:r>
            <a:r>
              <a:rPr lang="tr-TR" altLang="tr-TR" dirty="0"/>
              <a:t> ~9,7 istek/saniye</a:t>
            </a:r>
          </a:p>
          <a:p>
            <a:pPr marL="0" lvl="0" indent="0" eaLnBrk="0" fontAlgn="base" hangingPunct="0">
              <a:lnSpc>
                <a:spcPct val="100000"/>
              </a:lnSpc>
              <a:spcBef>
                <a:spcPct val="0"/>
              </a:spcBef>
              <a:spcAft>
                <a:spcPct val="0"/>
              </a:spcAft>
              <a:buFontTx/>
              <a:buChar char="•"/>
            </a:pPr>
            <a:endParaRPr lang="tr-TR" altLang="tr-TR" dirty="0"/>
          </a:p>
          <a:p>
            <a:pPr marL="0" lvl="0" indent="0" eaLnBrk="0" fontAlgn="base" hangingPunct="0">
              <a:lnSpc>
                <a:spcPct val="100000"/>
              </a:lnSpc>
              <a:spcBef>
                <a:spcPct val="0"/>
              </a:spcBef>
              <a:spcAft>
                <a:spcPct val="0"/>
              </a:spcAft>
              <a:buFontTx/>
              <a:buChar char="•"/>
            </a:pPr>
            <a:r>
              <a:rPr lang="tr-TR" altLang="tr-TR" dirty="0"/>
              <a:t>1000 kullanıcı altında sistem istikrarlı değil. Ortalama yanıt süresi 40–70 saniye aralığında, kullanıcı deneyimi açısından kabul edilemez.</a:t>
            </a:r>
          </a:p>
          <a:p>
            <a:pPr marL="0" lvl="0" indent="0" eaLnBrk="0" fontAlgn="base" hangingPunct="0">
              <a:lnSpc>
                <a:spcPct val="100000"/>
              </a:lnSpc>
              <a:spcBef>
                <a:spcPct val="0"/>
              </a:spcBef>
              <a:spcAft>
                <a:spcPct val="0"/>
              </a:spcAft>
              <a:buFontTx/>
              <a:buChar char="•"/>
            </a:pPr>
            <a:endParaRPr lang="tr-TR" altLang="tr-TR" dirty="0"/>
          </a:p>
          <a:p>
            <a:pPr marL="0" lvl="0" indent="0" eaLnBrk="0" fontAlgn="base" hangingPunct="0">
              <a:lnSpc>
                <a:spcPct val="100000"/>
              </a:lnSpc>
              <a:spcBef>
                <a:spcPct val="0"/>
              </a:spcBef>
              <a:spcAft>
                <a:spcPct val="0"/>
              </a:spcAft>
              <a:buFontTx/>
              <a:buChar char="•"/>
            </a:pPr>
            <a:r>
              <a:rPr lang="tr-TR" altLang="tr-TR" dirty="0"/>
              <a:t>Hata oranı %17,5 ile oldukça yüksek. Yani her 6 isteğin 1’i başarısız olmuş.</a:t>
            </a:r>
          </a:p>
          <a:p>
            <a:pPr marL="0" lvl="0" indent="0" eaLnBrk="0" fontAlgn="base" hangingPunct="0">
              <a:lnSpc>
                <a:spcPct val="100000"/>
              </a:lnSpc>
              <a:spcBef>
                <a:spcPct val="0"/>
              </a:spcBef>
              <a:spcAft>
                <a:spcPct val="0"/>
              </a:spcAft>
              <a:buFontTx/>
              <a:buChar char="•"/>
            </a:pPr>
            <a:endParaRPr lang="tr-TR" altLang="tr-TR" dirty="0"/>
          </a:p>
          <a:p>
            <a:pPr marL="0" lvl="0" indent="0" eaLnBrk="0" fontAlgn="base" hangingPunct="0">
              <a:lnSpc>
                <a:spcPct val="100000"/>
              </a:lnSpc>
              <a:spcBef>
                <a:spcPct val="0"/>
              </a:spcBef>
              <a:spcAft>
                <a:spcPct val="0"/>
              </a:spcAft>
              <a:buFontTx/>
              <a:buChar char="•"/>
            </a:pPr>
            <a:r>
              <a:rPr lang="tr-TR" altLang="tr-TR" dirty="0"/>
              <a:t>Login sonrası işlemler sistemde performans kısıtı oluşturuyor.</a:t>
            </a:r>
          </a:p>
          <a:p>
            <a:endParaRPr lang="tr-TR" dirty="0"/>
          </a:p>
        </p:txBody>
      </p:sp>
    </p:spTree>
    <p:extLst>
      <p:ext uri="{BB962C8B-B14F-4D97-AF65-F5344CB8AC3E}">
        <p14:creationId xmlns:p14="http://schemas.microsoft.com/office/powerpoint/2010/main" val="3502190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84D493-BBD8-CECA-5570-79488E31AC4F}"/>
              </a:ext>
            </a:extLst>
          </p:cNvPr>
          <p:cNvSpPr>
            <a:spLocks noGrp="1"/>
          </p:cNvSpPr>
          <p:nvPr>
            <p:ph type="title"/>
          </p:nvPr>
        </p:nvSpPr>
        <p:spPr>
          <a:xfrm>
            <a:off x="1269333" y="1138239"/>
            <a:ext cx="7210273" cy="933450"/>
          </a:xfrm>
        </p:spPr>
        <p:txBody>
          <a:bodyPr anchor="t">
            <a:normAutofit/>
          </a:bodyPr>
          <a:lstStyle/>
          <a:p>
            <a:pPr>
              <a:lnSpc>
                <a:spcPct val="110000"/>
              </a:lnSpc>
            </a:pPr>
            <a:r>
              <a:rPr lang="tr-TR" sz="2400" dirty="0"/>
              <a:t>Biraz daha detaylı incelersek;</a:t>
            </a:r>
          </a:p>
        </p:txBody>
      </p:sp>
      <p:sp>
        <p:nvSpPr>
          <p:cNvPr id="4" name="Rectangle 1">
            <a:extLst>
              <a:ext uri="{FF2B5EF4-FFF2-40B4-BE49-F238E27FC236}">
                <a16:creationId xmlns:a16="http://schemas.microsoft.com/office/drawing/2014/main" id="{F1643A12-71E0-FE61-4F66-76F8351FE94C}"/>
              </a:ext>
            </a:extLst>
          </p:cNvPr>
          <p:cNvSpPr>
            <a:spLocks noGrp="1" noChangeArrowheads="1"/>
          </p:cNvSpPr>
          <p:nvPr>
            <p:ph idx="1"/>
          </p:nvPr>
        </p:nvSpPr>
        <p:spPr bwMode="auto">
          <a:xfrm>
            <a:off x="1269333" y="1824694"/>
            <a:ext cx="4325221" cy="41533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10000"/>
              </a:lnSpc>
              <a:spcBef>
                <a:spcPct val="0"/>
              </a:spcBef>
              <a:spcAft>
                <a:spcPts val="600"/>
              </a:spcAft>
              <a:buClrTx/>
              <a:buSzTx/>
              <a:buNone/>
              <a:tabLst/>
            </a:pPr>
            <a:r>
              <a:rPr kumimoji="0" lang="tr-TR" altLang="tr-TR" sz="1200" b="1" i="0" u="none" strike="noStrike" cap="none" normalizeH="0" baseline="0" dirty="0">
                <a:ln>
                  <a:noFill/>
                </a:ln>
                <a:effectLst/>
              </a:rPr>
              <a:t>OPENWEBSITE</a:t>
            </a:r>
            <a:endParaRPr kumimoji="0" lang="tr-TR" altLang="tr-TR" sz="12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tr-TR" altLang="tr-TR" sz="1200" b="0" i="0" u="none" strike="noStrike" cap="none" normalizeH="0" baseline="0" dirty="0">
                <a:ln>
                  <a:noFill/>
                </a:ln>
                <a:effectLst/>
              </a:rPr>
              <a:t>Ortalama: </a:t>
            </a:r>
            <a:r>
              <a:rPr kumimoji="0" lang="tr-TR" altLang="tr-TR" sz="1200" b="1" i="0" u="none" strike="noStrike" cap="none" normalizeH="0" baseline="0" dirty="0">
                <a:ln>
                  <a:noFill/>
                </a:ln>
                <a:effectLst/>
              </a:rPr>
              <a:t>37.861 </a:t>
            </a:r>
            <a:r>
              <a:rPr kumimoji="0" lang="tr-TR" altLang="tr-TR" sz="1200" b="1" i="0" u="none" strike="noStrike" cap="none" normalizeH="0" baseline="0" dirty="0" err="1">
                <a:ln>
                  <a:noFill/>
                </a:ln>
                <a:effectLst/>
              </a:rPr>
              <a:t>ms</a:t>
            </a:r>
            <a:r>
              <a:rPr kumimoji="0" lang="tr-TR" altLang="tr-TR" sz="1200" b="1" i="0" u="none" strike="noStrike" cap="none" normalizeH="0" baseline="0" dirty="0">
                <a:ln>
                  <a:noFill/>
                </a:ln>
                <a:effectLst/>
              </a:rPr>
              <a:t> (~38 saniye)</a:t>
            </a:r>
            <a:endParaRPr kumimoji="0" lang="tr-TR" altLang="tr-TR" sz="12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tr-TR" altLang="tr-TR" sz="1200" b="0" i="0" u="none" strike="noStrike" cap="none" normalizeH="0" baseline="0" dirty="0">
                <a:ln>
                  <a:noFill/>
                </a:ln>
                <a:effectLst/>
              </a:rPr>
              <a:t>Hata Oranı: </a:t>
            </a:r>
            <a:r>
              <a:rPr kumimoji="0" lang="tr-TR" altLang="tr-TR" sz="1200" b="1" i="0" u="none" strike="noStrike" cap="none" normalizeH="0" baseline="0" dirty="0">
                <a:ln>
                  <a:noFill/>
                </a:ln>
                <a:effectLst/>
              </a:rPr>
              <a:t>%12,1</a:t>
            </a:r>
            <a:endParaRPr kumimoji="0" lang="tr-TR" altLang="tr-TR" sz="12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tr-TR" altLang="tr-TR" sz="1200" b="0" i="0" u="none" strike="noStrike" cap="none" normalizeH="0" baseline="0" dirty="0" err="1">
                <a:ln>
                  <a:noFill/>
                </a:ln>
                <a:effectLst/>
              </a:rPr>
              <a:t>Throughput</a:t>
            </a:r>
            <a:r>
              <a:rPr kumimoji="0" lang="tr-TR" altLang="tr-TR" sz="1200" b="0" i="0" u="none" strike="noStrike" cap="none" normalizeH="0" baseline="0" dirty="0">
                <a:ln>
                  <a:noFill/>
                </a:ln>
                <a:effectLst/>
              </a:rPr>
              <a:t>: 9,9 istek/s</a:t>
            </a:r>
          </a:p>
          <a:p>
            <a:pPr marL="0" marR="0" lvl="0" indent="0" defTabSz="914400" rtl="0" eaLnBrk="0" fontAlgn="base" latinLnBrk="0" hangingPunct="0">
              <a:lnSpc>
                <a:spcPct val="110000"/>
              </a:lnSpc>
              <a:spcBef>
                <a:spcPct val="0"/>
              </a:spcBef>
              <a:spcAft>
                <a:spcPts val="600"/>
              </a:spcAft>
              <a:buClrTx/>
              <a:buSzTx/>
              <a:buFontTx/>
              <a:buChar char="•"/>
              <a:tabLst/>
            </a:pPr>
            <a:r>
              <a:rPr kumimoji="0" lang="tr-TR" altLang="tr-TR" sz="1200" b="0" i="0" u="none" strike="noStrike" cap="none" normalizeH="0" baseline="0" dirty="0">
                <a:ln>
                  <a:noFill/>
                </a:ln>
                <a:effectLst/>
              </a:rPr>
              <a:t>İlk sayfa yüklenirken ciddi gecikmeler mevcut. Bu aşamada sayfanın ağırlığı (görseller, </a:t>
            </a:r>
            <a:r>
              <a:rPr kumimoji="0" lang="tr-TR" altLang="tr-TR" sz="1200" b="0" i="0" u="none" strike="noStrike" cap="none" normalizeH="0" baseline="0" dirty="0" err="1">
                <a:ln>
                  <a:noFill/>
                </a:ln>
                <a:effectLst/>
              </a:rPr>
              <a:t>scriptler</a:t>
            </a:r>
            <a:r>
              <a:rPr kumimoji="0" lang="tr-TR" altLang="tr-TR" sz="1200" b="0" i="0" u="none" strike="noStrike" cap="none" normalizeH="0" baseline="0" dirty="0">
                <a:ln>
                  <a:noFill/>
                </a:ln>
                <a:effectLst/>
              </a:rPr>
              <a:t>) ve sunucu yükü etkili olabilir.</a:t>
            </a:r>
          </a:p>
          <a:p>
            <a:pPr marL="0" marR="0" lvl="0" indent="0" defTabSz="914400" rtl="0" eaLnBrk="0" fontAlgn="base" latinLnBrk="0" hangingPunct="0">
              <a:lnSpc>
                <a:spcPct val="110000"/>
              </a:lnSpc>
              <a:spcBef>
                <a:spcPct val="0"/>
              </a:spcBef>
              <a:spcAft>
                <a:spcPts val="600"/>
              </a:spcAft>
              <a:buClrTx/>
              <a:buSzTx/>
              <a:buNone/>
              <a:tabLst/>
            </a:pPr>
            <a:endParaRPr kumimoji="0" lang="tr-TR" altLang="tr-TR" sz="12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None/>
              <a:tabLst/>
            </a:pPr>
            <a:r>
              <a:rPr lang="tr-TR" altLang="tr-TR" sz="1200" b="1" dirty="0"/>
              <a:t>SİSTEMEGİRİŞYAP</a:t>
            </a:r>
            <a:r>
              <a:rPr kumimoji="0" lang="tr-TR" altLang="tr-TR" sz="1200" b="1" i="0" u="none" strike="noStrike" cap="none" normalizeH="0" baseline="0" dirty="0">
                <a:ln>
                  <a:noFill/>
                </a:ln>
                <a:effectLst/>
              </a:rPr>
              <a:t> (Login Ekranı)</a:t>
            </a:r>
            <a:endParaRPr kumimoji="0" lang="tr-TR" altLang="tr-TR" sz="12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tr-TR" altLang="tr-TR" sz="1200" b="0" i="0" u="none" strike="noStrike" cap="none" normalizeH="0" baseline="0" dirty="0">
                <a:ln>
                  <a:noFill/>
                </a:ln>
                <a:effectLst/>
              </a:rPr>
              <a:t>Ortalama: </a:t>
            </a:r>
            <a:r>
              <a:rPr kumimoji="0" lang="tr-TR" altLang="tr-TR" sz="1200" b="1" i="0" u="none" strike="noStrike" cap="none" normalizeH="0" baseline="0" dirty="0">
                <a:ln>
                  <a:noFill/>
                </a:ln>
                <a:effectLst/>
              </a:rPr>
              <a:t>41.401 </a:t>
            </a:r>
            <a:r>
              <a:rPr kumimoji="0" lang="tr-TR" altLang="tr-TR" sz="1200" b="1" i="0" u="none" strike="noStrike" cap="none" normalizeH="0" baseline="0" dirty="0" err="1">
                <a:ln>
                  <a:noFill/>
                </a:ln>
                <a:effectLst/>
              </a:rPr>
              <a:t>ms</a:t>
            </a:r>
            <a:r>
              <a:rPr kumimoji="0" lang="tr-TR" altLang="tr-TR" sz="1200" b="1" i="0" u="none" strike="noStrike" cap="none" normalizeH="0" baseline="0" dirty="0">
                <a:ln>
                  <a:noFill/>
                </a:ln>
                <a:effectLst/>
              </a:rPr>
              <a:t> (~41 saniye)</a:t>
            </a:r>
            <a:endParaRPr kumimoji="0" lang="tr-TR" altLang="tr-TR" sz="12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tr-TR" altLang="tr-TR" sz="1200" b="0" i="0" u="none" strike="noStrike" cap="none" normalizeH="0" baseline="0" dirty="0">
                <a:ln>
                  <a:noFill/>
                </a:ln>
                <a:effectLst/>
              </a:rPr>
              <a:t>Hata Oranı: </a:t>
            </a:r>
            <a:r>
              <a:rPr kumimoji="0" lang="tr-TR" altLang="tr-TR" sz="1200" b="1" i="0" u="none" strike="noStrike" cap="none" normalizeH="0" baseline="0" dirty="0">
                <a:ln>
                  <a:noFill/>
                </a:ln>
                <a:effectLst/>
              </a:rPr>
              <a:t>%16,7</a:t>
            </a:r>
            <a:endParaRPr kumimoji="0" lang="tr-TR" altLang="tr-TR" sz="1200" b="0"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tr-TR" altLang="tr-TR" sz="1200" b="0" i="0" u="none" strike="noStrike" cap="none" normalizeH="0" baseline="0" dirty="0">
                <a:ln>
                  <a:noFill/>
                </a:ln>
                <a:effectLst/>
              </a:rPr>
              <a:t>Maksimum süre: 232.966 </a:t>
            </a:r>
            <a:r>
              <a:rPr kumimoji="0" lang="tr-TR" altLang="tr-TR" sz="1200" b="0" i="0" u="none" strike="noStrike" cap="none" normalizeH="0" baseline="0" dirty="0" err="1">
                <a:ln>
                  <a:noFill/>
                </a:ln>
                <a:effectLst/>
              </a:rPr>
              <a:t>ms</a:t>
            </a:r>
            <a:r>
              <a:rPr kumimoji="0" lang="tr-TR" altLang="tr-TR" sz="1200" b="0" i="0" u="none" strike="noStrike" cap="none" normalizeH="0" baseline="0" dirty="0">
                <a:ln>
                  <a:noFill/>
                </a:ln>
                <a:effectLst/>
              </a:rPr>
              <a:t> (~3,8 dakika)</a:t>
            </a:r>
          </a:p>
          <a:p>
            <a:pPr marL="0" marR="0" lvl="0" indent="0" defTabSz="914400" rtl="0" eaLnBrk="0" fontAlgn="base" latinLnBrk="0" hangingPunct="0">
              <a:lnSpc>
                <a:spcPct val="110000"/>
              </a:lnSpc>
              <a:spcBef>
                <a:spcPct val="0"/>
              </a:spcBef>
              <a:spcAft>
                <a:spcPts val="600"/>
              </a:spcAft>
              <a:buClrTx/>
              <a:buSzTx/>
              <a:buFontTx/>
              <a:buChar char="•"/>
              <a:tabLst/>
            </a:pPr>
            <a:r>
              <a:rPr kumimoji="0" lang="tr-TR" altLang="tr-TR" sz="1200" b="0" i="0" u="none" strike="noStrike" cap="none" normalizeH="0" baseline="0" dirty="0">
                <a:ln>
                  <a:noFill/>
                </a:ln>
                <a:effectLst/>
              </a:rPr>
              <a:t>Kullanıcı girişi sırasında hata oranı artmış. Bu genellikle </a:t>
            </a:r>
            <a:r>
              <a:rPr kumimoji="0" lang="tr-TR" altLang="tr-TR" sz="1200" b="1" i="0" u="none" strike="noStrike" cap="none" normalizeH="0" baseline="0" dirty="0" err="1">
                <a:ln>
                  <a:noFill/>
                </a:ln>
                <a:effectLst/>
              </a:rPr>
              <a:t>veritabanı</a:t>
            </a:r>
            <a:r>
              <a:rPr kumimoji="0" lang="tr-TR" altLang="tr-TR" sz="1200" b="1" i="0" u="none" strike="noStrike" cap="none" normalizeH="0" baseline="0" dirty="0">
                <a:ln>
                  <a:noFill/>
                </a:ln>
                <a:effectLst/>
              </a:rPr>
              <a:t> sorguları</a:t>
            </a:r>
            <a:r>
              <a:rPr kumimoji="0" lang="tr-TR" altLang="tr-TR" sz="1200" b="0" i="0" u="none" strike="noStrike" cap="none" normalizeH="0" baseline="0" dirty="0">
                <a:ln>
                  <a:noFill/>
                </a:ln>
                <a:effectLst/>
              </a:rPr>
              <a:t> veya </a:t>
            </a:r>
            <a:r>
              <a:rPr kumimoji="0" lang="tr-TR" altLang="tr-TR" sz="1200" b="1" i="0" u="none" strike="noStrike" cap="none" normalizeH="0" baseline="0" dirty="0">
                <a:ln>
                  <a:noFill/>
                </a:ln>
                <a:effectLst/>
              </a:rPr>
              <a:t>kimlik doğrulama servisi</a:t>
            </a:r>
            <a:r>
              <a:rPr kumimoji="0" lang="tr-TR" altLang="tr-TR" sz="1200" b="0" i="0" u="none" strike="noStrike" cap="none" normalizeH="0" baseline="0" dirty="0">
                <a:ln>
                  <a:noFill/>
                </a:ln>
                <a:effectLst/>
              </a:rPr>
              <a:t> kaynaklı sıkışmayı işaret eder.</a:t>
            </a:r>
          </a:p>
          <a:p>
            <a:pPr marL="0" marR="0" lvl="0" indent="0" defTabSz="914400" rtl="0" eaLnBrk="0" fontAlgn="base" latinLnBrk="0" hangingPunct="0">
              <a:lnSpc>
                <a:spcPct val="110000"/>
              </a:lnSpc>
              <a:spcBef>
                <a:spcPct val="0"/>
              </a:spcBef>
              <a:spcAft>
                <a:spcPts val="600"/>
              </a:spcAft>
              <a:buClrTx/>
              <a:buSzTx/>
              <a:buNone/>
              <a:tabLst/>
            </a:pPr>
            <a:endParaRPr kumimoji="0" lang="tr-TR" altLang="tr-TR" sz="1200" b="1" i="0" u="none" strike="noStrike" cap="none" normalizeH="0" baseline="0" dirty="0">
              <a:ln>
                <a:noFill/>
              </a:ln>
              <a:effectLst/>
            </a:endParaRPr>
          </a:p>
          <a:p>
            <a:pPr marL="0" marR="0" lvl="0" indent="0" defTabSz="914400" rtl="0" eaLnBrk="0" fontAlgn="base" latinLnBrk="0" hangingPunct="0">
              <a:lnSpc>
                <a:spcPct val="110000"/>
              </a:lnSpc>
              <a:spcBef>
                <a:spcPct val="0"/>
              </a:spcBef>
              <a:spcAft>
                <a:spcPts val="600"/>
              </a:spcAft>
              <a:buClrTx/>
              <a:buSzTx/>
              <a:buFontTx/>
              <a:buNone/>
              <a:tabLst/>
            </a:pPr>
            <a:endParaRPr kumimoji="0" lang="tr-TR" altLang="tr-TR" sz="1200" b="0" i="0" u="none" strike="noStrike" cap="none" normalizeH="0" baseline="0" dirty="0">
              <a:ln>
                <a:noFill/>
              </a:ln>
              <a:effectLst/>
            </a:endParaRPr>
          </a:p>
        </p:txBody>
      </p:sp>
      <p:sp>
        <p:nvSpPr>
          <p:cNvPr id="5" name="Metin kutusu 4">
            <a:extLst>
              <a:ext uri="{FF2B5EF4-FFF2-40B4-BE49-F238E27FC236}">
                <a16:creationId xmlns:a16="http://schemas.microsoft.com/office/drawing/2014/main" id="{A85C32B2-717F-F26B-680F-BB64D9230184}"/>
              </a:ext>
            </a:extLst>
          </p:cNvPr>
          <p:cNvSpPr txBox="1"/>
          <p:nvPr/>
        </p:nvSpPr>
        <p:spPr>
          <a:xfrm>
            <a:off x="6863887" y="1824694"/>
            <a:ext cx="3736258" cy="2083647"/>
          </a:xfrm>
          <a:prstGeom prst="rect">
            <a:avLst/>
          </a:prstGeom>
          <a:noFill/>
        </p:spPr>
        <p:txBody>
          <a:bodyPr wrap="square" rtlCol="0">
            <a:spAutoFit/>
          </a:bodyPr>
          <a:lstStyle/>
          <a:p>
            <a:pPr lvl="0" eaLnBrk="0" fontAlgn="base" hangingPunct="0">
              <a:lnSpc>
                <a:spcPct val="110000"/>
              </a:lnSpc>
              <a:spcBef>
                <a:spcPct val="0"/>
              </a:spcBef>
              <a:spcAft>
                <a:spcPts val="600"/>
              </a:spcAft>
            </a:pPr>
            <a:r>
              <a:rPr lang="tr-TR" altLang="tr-TR" sz="1200" b="1" dirty="0"/>
              <a:t>LOGIN (LOGIN İŞLEMİ)</a:t>
            </a:r>
            <a:endParaRPr lang="tr-TR" altLang="tr-TR" sz="1200" dirty="0"/>
          </a:p>
          <a:p>
            <a:pPr lvl="0" eaLnBrk="0" fontAlgn="base" hangingPunct="0">
              <a:lnSpc>
                <a:spcPct val="110000"/>
              </a:lnSpc>
              <a:spcBef>
                <a:spcPct val="0"/>
              </a:spcBef>
              <a:spcAft>
                <a:spcPts val="600"/>
              </a:spcAft>
              <a:buFontTx/>
              <a:buChar char="•"/>
            </a:pPr>
            <a:r>
              <a:rPr lang="tr-TR" altLang="tr-TR" sz="1200" dirty="0"/>
              <a:t>Ortalama: </a:t>
            </a:r>
            <a:r>
              <a:rPr lang="tr-TR" altLang="tr-TR" sz="1200" b="1" dirty="0"/>
              <a:t>76.624 </a:t>
            </a:r>
            <a:r>
              <a:rPr lang="tr-TR" altLang="tr-TR" sz="1200" b="1" dirty="0" err="1"/>
              <a:t>ms</a:t>
            </a:r>
            <a:r>
              <a:rPr lang="tr-TR" altLang="tr-TR" sz="1200" b="1" dirty="0"/>
              <a:t> (~77 saniye)</a:t>
            </a:r>
            <a:endParaRPr lang="tr-TR" altLang="tr-TR" sz="1200" dirty="0"/>
          </a:p>
          <a:p>
            <a:pPr lvl="0" eaLnBrk="0" fontAlgn="base" hangingPunct="0">
              <a:lnSpc>
                <a:spcPct val="110000"/>
              </a:lnSpc>
              <a:spcBef>
                <a:spcPct val="0"/>
              </a:spcBef>
              <a:spcAft>
                <a:spcPts val="600"/>
              </a:spcAft>
              <a:buFontTx/>
              <a:buChar char="•"/>
            </a:pPr>
            <a:r>
              <a:rPr lang="tr-TR" altLang="tr-TR" sz="1200" dirty="0"/>
              <a:t>Hata Oranı: </a:t>
            </a:r>
            <a:r>
              <a:rPr lang="tr-TR" altLang="tr-TR" sz="1200" b="1" dirty="0"/>
              <a:t>%23,7 (en yüksek)</a:t>
            </a:r>
            <a:endParaRPr lang="tr-TR" altLang="tr-TR" sz="1200" dirty="0"/>
          </a:p>
          <a:p>
            <a:pPr lvl="0" eaLnBrk="0" fontAlgn="base" hangingPunct="0">
              <a:lnSpc>
                <a:spcPct val="110000"/>
              </a:lnSpc>
              <a:spcBef>
                <a:spcPct val="0"/>
              </a:spcBef>
              <a:spcAft>
                <a:spcPts val="600"/>
              </a:spcAft>
              <a:buFontTx/>
              <a:buChar char="•"/>
            </a:pPr>
            <a:r>
              <a:rPr lang="tr-TR" altLang="tr-TR" sz="1200" dirty="0" err="1"/>
              <a:t>Throughput</a:t>
            </a:r>
            <a:r>
              <a:rPr lang="tr-TR" altLang="tr-TR" sz="1200" dirty="0"/>
              <a:t>: 3,7 istek/s (en düşük)</a:t>
            </a:r>
          </a:p>
          <a:p>
            <a:pPr lvl="0" eaLnBrk="0" fontAlgn="base" hangingPunct="0">
              <a:lnSpc>
                <a:spcPct val="110000"/>
              </a:lnSpc>
              <a:spcBef>
                <a:spcPct val="0"/>
              </a:spcBef>
              <a:spcAft>
                <a:spcPts val="600"/>
              </a:spcAft>
              <a:buFontTx/>
              <a:buChar char="•"/>
            </a:pPr>
            <a:r>
              <a:rPr lang="tr-TR" altLang="tr-TR" sz="1200" dirty="0"/>
              <a:t>Login sonrası sayfa yüklenmesinde en fazla gecikme ve hata görülüyor. Bu adım sistemin </a:t>
            </a:r>
            <a:r>
              <a:rPr lang="tr-TR" altLang="tr-TR" sz="1200" b="1" dirty="0"/>
              <a:t>en zayıf noktası</a:t>
            </a:r>
            <a:r>
              <a:rPr lang="tr-TR" altLang="tr-TR" sz="1200" dirty="0"/>
              <a:t> olarak öne çıkıyor.</a:t>
            </a:r>
          </a:p>
          <a:p>
            <a:endParaRPr lang="tr-TR" sz="1200" dirty="0"/>
          </a:p>
        </p:txBody>
      </p:sp>
    </p:spTree>
    <p:extLst>
      <p:ext uri="{BB962C8B-B14F-4D97-AF65-F5344CB8AC3E}">
        <p14:creationId xmlns:p14="http://schemas.microsoft.com/office/powerpoint/2010/main" val="2912471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5E2F66-638C-2226-4C85-16B4C79EA9BD}"/>
              </a:ext>
            </a:extLst>
          </p:cNvPr>
          <p:cNvSpPr>
            <a:spLocks noGrp="1"/>
          </p:cNvSpPr>
          <p:nvPr>
            <p:ph type="title"/>
          </p:nvPr>
        </p:nvSpPr>
        <p:spPr/>
        <p:txBody>
          <a:bodyPr/>
          <a:lstStyle/>
          <a:p>
            <a:r>
              <a:rPr lang="tr-TR" dirty="0"/>
              <a:t>10000 KULLANICI İLE YÜK TESTİ</a:t>
            </a:r>
          </a:p>
        </p:txBody>
      </p:sp>
      <p:sp>
        <p:nvSpPr>
          <p:cNvPr id="3" name="İçerik Yer Tutucusu 2">
            <a:extLst>
              <a:ext uri="{FF2B5EF4-FFF2-40B4-BE49-F238E27FC236}">
                <a16:creationId xmlns:a16="http://schemas.microsoft.com/office/drawing/2014/main" id="{1592FD61-28D9-CD7C-F053-8857D54FEE08}"/>
              </a:ext>
            </a:extLst>
          </p:cNvPr>
          <p:cNvSpPr>
            <a:spLocks noGrp="1"/>
          </p:cNvSpPr>
          <p:nvPr>
            <p:ph idx="1"/>
          </p:nvPr>
        </p:nvSpPr>
        <p:spPr/>
        <p:txBody>
          <a:bodyPr/>
          <a:lstStyle/>
          <a:p>
            <a:r>
              <a:rPr lang="tr-TR" dirty="0" err="1"/>
              <a:t>Thread</a:t>
            </a:r>
            <a:r>
              <a:rPr lang="tr-TR" dirty="0"/>
              <a:t> </a:t>
            </a:r>
            <a:r>
              <a:rPr lang="tr-TR" dirty="0" err="1"/>
              <a:t>Group</a:t>
            </a:r>
            <a:r>
              <a:rPr lang="tr-TR" dirty="0"/>
              <a:t> ekranından kullanıcı sayısı belirlendi.</a:t>
            </a:r>
          </a:p>
          <a:p>
            <a:r>
              <a:rPr lang="tr-TR" dirty="0"/>
              <a:t>Listeneler sonuçları incelendi.</a:t>
            </a:r>
          </a:p>
          <a:p>
            <a:r>
              <a:rPr lang="tr-TR" dirty="0" err="1"/>
              <a:t>Summary</a:t>
            </a:r>
            <a:r>
              <a:rPr lang="tr-TR" dirty="0"/>
              <a:t> </a:t>
            </a:r>
            <a:r>
              <a:rPr lang="tr-TR" dirty="0" err="1"/>
              <a:t>report</a:t>
            </a:r>
            <a:r>
              <a:rPr lang="tr-TR" dirty="0"/>
              <a:t>;</a:t>
            </a:r>
          </a:p>
          <a:p>
            <a:endParaRPr lang="tr-TR" dirty="0"/>
          </a:p>
          <a:p>
            <a:endParaRPr lang="tr-TR" dirty="0"/>
          </a:p>
        </p:txBody>
      </p:sp>
      <p:pic>
        <p:nvPicPr>
          <p:cNvPr id="5" name="Resim 4">
            <a:extLst>
              <a:ext uri="{FF2B5EF4-FFF2-40B4-BE49-F238E27FC236}">
                <a16:creationId xmlns:a16="http://schemas.microsoft.com/office/drawing/2014/main" id="{874F9AB5-E71F-952E-0420-3A5E60D3BF0A}"/>
              </a:ext>
            </a:extLst>
          </p:cNvPr>
          <p:cNvPicPr>
            <a:picLocks noChangeAspect="1"/>
          </p:cNvPicPr>
          <p:nvPr/>
        </p:nvPicPr>
        <p:blipFill>
          <a:blip r:embed="rId2"/>
          <a:stretch>
            <a:fillRect/>
          </a:stretch>
        </p:blipFill>
        <p:spPr>
          <a:xfrm>
            <a:off x="895979" y="3595324"/>
            <a:ext cx="10793331" cy="3010320"/>
          </a:xfrm>
          <a:prstGeom prst="rect">
            <a:avLst/>
          </a:prstGeom>
        </p:spPr>
      </p:pic>
    </p:spTree>
    <p:extLst>
      <p:ext uri="{BB962C8B-B14F-4D97-AF65-F5344CB8AC3E}">
        <p14:creationId xmlns:p14="http://schemas.microsoft.com/office/powerpoint/2010/main" val="697482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1E393A-26E5-2838-5BBD-E74E7B91C4F6}"/>
              </a:ext>
            </a:extLst>
          </p:cNvPr>
          <p:cNvSpPr>
            <a:spLocks noGrp="1"/>
          </p:cNvSpPr>
          <p:nvPr>
            <p:ph type="title"/>
          </p:nvPr>
        </p:nvSpPr>
        <p:spPr/>
        <p:txBody>
          <a:bodyPr/>
          <a:lstStyle/>
          <a:p>
            <a:r>
              <a:rPr lang="tr-TR" dirty="0"/>
              <a:t>bulgular</a:t>
            </a:r>
          </a:p>
        </p:txBody>
      </p:sp>
      <p:sp>
        <p:nvSpPr>
          <p:cNvPr id="4" name="Rectangle 1">
            <a:extLst>
              <a:ext uri="{FF2B5EF4-FFF2-40B4-BE49-F238E27FC236}">
                <a16:creationId xmlns:a16="http://schemas.microsoft.com/office/drawing/2014/main" id="{51EA80B2-A571-A790-B8FE-5B8B0F6F11C0}"/>
              </a:ext>
            </a:extLst>
          </p:cNvPr>
          <p:cNvSpPr>
            <a:spLocks noGrp="1" noChangeArrowheads="1"/>
          </p:cNvSpPr>
          <p:nvPr>
            <p:ph idx="1"/>
          </p:nvPr>
        </p:nvSpPr>
        <p:spPr bwMode="auto">
          <a:xfrm>
            <a:off x="1295400" y="2191018"/>
            <a:ext cx="1062021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tr-TR" altLang="tr-TR" sz="1600" b="1" dirty="0"/>
              <a:t>1. </a:t>
            </a:r>
            <a:r>
              <a:rPr kumimoji="0" lang="tr-TR" altLang="tr-TR" sz="1600" b="1" i="0" u="none" strike="noStrike" cap="none" normalizeH="0" baseline="0" dirty="0">
                <a:ln>
                  <a:noFill/>
                </a:ln>
                <a:solidFill>
                  <a:schemeClr val="tx1"/>
                </a:solidFill>
                <a:effectLst/>
              </a:rPr>
              <a:t>Yanıt Süreleri:</a:t>
            </a:r>
            <a:endParaRPr kumimoji="0" lang="tr-TR" altLang="tr-TR"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a:ln>
                  <a:noFill/>
                </a:ln>
                <a:solidFill>
                  <a:schemeClr val="tx1"/>
                </a:solidFill>
                <a:effectLst/>
              </a:rPr>
              <a:t>Ortalama yanıt süresi </a:t>
            </a:r>
            <a:r>
              <a:rPr kumimoji="0" lang="tr-TR" altLang="tr-TR" b="1" i="0" u="none" strike="noStrike" cap="none" normalizeH="0" baseline="0" dirty="0">
                <a:ln>
                  <a:noFill/>
                </a:ln>
                <a:solidFill>
                  <a:schemeClr val="tx1"/>
                </a:solidFill>
                <a:effectLst/>
              </a:rPr>
              <a:t>20-30 saniye</a:t>
            </a:r>
            <a:r>
              <a:rPr kumimoji="0" lang="tr-TR" altLang="tr-TR" b="0" i="0" u="none" strike="noStrike" cap="none" normalizeH="0" baseline="0" dirty="0">
                <a:ln>
                  <a:noFill/>
                </a:ln>
                <a:solidFill>
                  <a:schemeClr val="tx1"/>
                </a:solidFill>
                <a:effectLst/>
              </a:rPr>
              <a:t> seviyesinde.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a:ln>
                  <a:noFill/>
                </a:ln>
                <a:solidFill>
                  <a:schemeClr val="tx1"/>
                </a:solidFill>
                <a:effectLst/>
              </a:rPr>
              <a:t>Maksimum değerler </a:t>
            </a:r>
            <a:r>
              <a:rPr kumimoji="0" lang="tr-TR" altLang="tr-TR" b="1" i="0" u="none" strike="noStrike" cap="none" normalizeH="0" baseline="0" dirty="0">
                <a:ln>
                  <a:noFill/>
                </a:ln>
                <a:solidFill>
                  <a:schemeClr val="tx1"/>
                </a:solidFill>
                <a:effectLst/>
              </a:rPr>
              <a:t>160 saniyeye kadar çıkıyor</a:t>
            </a:r>
            <a:r>
              <a:rPr kumimoji="0" lang="tr-TR" altLang="tr-TR" b="0" i="0" u="none" strike="noStrike" cap="none" normalizeH="0" baseline="0" dirty="0">
                <a:ln>
                  <a:noFill/>
                </a:ln>
                <a:solidFill>
                  <a:schemeClr val="tx1"/>
                </a:solidFill>
                <a:effectLst/>
              </a:rPr>
              <a:t> (özellikle Login işlemi).</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a:ln>
                  <a:noFill/>
                </a:ln>
                <a:solidFill>
                  <a:schemeClr val="tx1"/>
                </a:solidFill>
                <a:effectLst/>
              </a:rPr>
              <a:t>Bu durum kullanıcı deneyimi açısından kabul edilemez.</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tr-TR" altLang="tr-TR" sz="1600" b="1" i="0" u="none" strike="noStrike" cap="none" normalizeH="0" baseline="0" dirty="0">
                <a:ln>
                  <a:noFill/>
                </a:ln>
                <a:solidFill>
                  <a:schemeClr val="tx1"/>
                </a:solidFill>
                <a:effectLst/>
              </a:rPr>
              <a:t> Hata Oranları:</a:t>
            </a:r>
            <a:endParaRPr kumimoji="0" lang="tr-TR" altLang="tr-TR"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err="1">
                <a:ln>
                  <a:noFill/>
                </a:ln>
                <a:solidFill>
                  <a:schemeClr val="tx1"/>
                </a:solidFill>
                <a:effectLst/>
              </a:rPr>
              <a:t>openwebsite</a:t>
            </a:r>
            <a:r>
              <a:rPr kumimoji="0" lang="tr-TR" altLang="tr-TR" b="0" i="0" u="none" strike="noStrike" cap="none" normalizeH="0" baseline="0" dirty="0">
                <a:ln>
                  <a:noFill/>
                </a:ln>
                <a:solidFill>
                  <a:schemeClr val="tx1"/>
                </a:solidFill>
                <a:effectLst/>
              </a:rPr>
              <a:t> → %95,14 hata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err="1">
                <a:ln>
                  <a:noFill/>
                </a:ln>
                <a:solidFill>
                  <a:schemeClr val="tx1"/>
                </a:solidFill>
                <a:effectLst/>
              </a:rPr>
              <a:t>sistemegirisiyap</a:t>
            </a:r>
            <a:r>
              <a:rPr kumimoji="0" lang="tr-TR" altLang="tr-TR" b="0" i="0" u="none" strike="noStrike" cap="none" normalizeH="0" baseline="0" dirty="0">
                <a:ln>
                  <a:noFill/>
                </a:ln>
                <a:solidFill>
                  <a:schemeClr val="tx1"/>
                </a:solidFill>
                <a:effectLst/>
              </a:rPr>
              <a:t> → %91,14 hata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a:ln>
                  <a:noFill/>
                </a:ln>
                <a:solidFill>
                  <a:schemeClr val="tx1"/>
                </a:solidFill>
                <a:effectLst/>
              </a:rPr>
              <a:t>Login → %91,25 hata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a:ln>
                  <a:noFill/>
                </a:ln>
                <a:solidFill>
                  <a:schemeClr val="tx1"/>
                </a:solidFill>
                <a:effectLst/>
              </a:rPr>
              <a:t>Genel hata oranı: %92,51</a:t>
            </a:r>
            <a:endParaRPr kumimoji="0" lang="tr-TR" altLang="tr-TR"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0" i="0" u="none" strike="noStrike" cap="none" normalizeH="0" baseline="0" dirty="0">
                <a:ln>
                  <a:noFill/>
                </a:ln>
                <a:solidFill>
                  <a:schemeClr val="tx1"/>
                </a:solidFill>
                <a:effectLst/>
              </a:rPr>
              <a:t>Kritik seviyede hata, sistemin test yükünü kaldıramadığını gösteriyor.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tr-TR" altLang="tr-TR" sz="1600" b="1" i="0" u="none" strike="noStrike" cap="none" normalizeH="0" baseline="0" dirty="0">
                <a:ln>
                  <a:noFill/>
                </a:ln>
                <a:solidFill>
                  <a:schemeClr val="tx1"/>
                </a:solidFill>
                <a:effectLst/>
              </a:rPr>
              <a:t> İşlem Bazlı Değerlendirme:</a:t>
            </a:r>
            <a:endParaRPr kumimoji="0" lang="tr-TR" altLang="tr-TR"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err="1">
                <a:ln>
                  <a:noFill/>
                </a:ln>
                <a:solidFill>
                  <a:schemeClr val="tx1"/>
                </a:solidFill>
                <a:effectLst/>
              </a:rPr>
              <a:t>Openwebsite</a:t>
            </a:r>
            <a:r>
              <a:rPr kumimoji="0" lang="tr-TR" altLang="tr-TR" b="1" i="0" u="none" strike="noStrike" cap="none" normalizeH="0" baseline="0" dirty="0">
                <a:ln>
                  <a:noFill/>
                </a:ln>
                <a:solidFill>
                  <a:schemeClr val="tx1"/>
                </a:solidFill>
                <a:effectLst/>
              </a:rPr>
              <a:t>:</a:t>
            </a:r>
            <a:r>
              <a:rPr kumimoji="0" lang="tr-TR" altLang="tr-TR" b="0" i="0" u="none" strike="noStrike" cap="none" normalizeH="0" baseline="0" dirty="0">
                <a:ln>
                  <a:noFill/>
                </a:ln>
                <a:solidFill>
                  <a:schemeClr val="tx1"/>
                </a:solidFill>
                <a:effectLst/>
              </a:rPr>
              <a:t> Ortalama 22 sn, hata oranı %95 → Site açılışında bile başarısızlık çok yüksek.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err="1">
                <a:ln>
                  <a:noFill/>
                </a:ln>
                <a:solidFill>
                  <a:schemeClr val="tx1"/>
                </a:solidFill>
                <a:effectLst/>
              </a:rPr>
              <a:t>Sistemegirisiyap</a:t>
            </a:r>
            <a:r>
              <a:rPr kumimoji="0" lang="tr-TR" altLang="tr-TR" b="1" i="0" u="none" strike="noStrike" cap="none" normalizeH="0" baseline="0" dirty="0">
                <a:ln>
                  <a:noFill/>
                </a:ln>
                <a:solidFill>
                  <a:schemeClr val="tx1"/>
                </a:solidFill>
                <a:effectLst/>
              </a:rPr>
              <a:t>:</a:t>
            </a:r>
            <a:r>
              <a:rPr kumimoji="0" lang="tr-TR" altLang="tr-TR" b="0" i="0" u="none" strike="noStrike" cap="none" normalizeH="0" baseline="0" dirty="0">
                <a:ln>
                  <a:noFill/>
                </a:ln>
                <a:solidFill>
                  <a:schemeClr val="tx1"/>
                </a:solidFill>
                <a:effectLst/>
              </a:rPr>
              <a:t> Ortalama 24 sn, hata %91 → Giriş ekranına erişimde de sorunlu.</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tr-TR" altLang="tr-TR" b="1" i="0" u="none" strike="noStrike" cap="none" normalizeH="0" baseline="0" dirty="0">
                <a:ln>
                  <a:noFill/>
                </a:ln>
                <a:solidFill>
                  <a:schemeClr val="tx1"/>
                </a:solidFill>
                <a:effectLst/>
              </a:rPr>
              <a:t>Login:</a:t>
            </a:r>
            <a:r>
              <a:rPr kumimoji="0" lang="tr-TR" altLang="tr-TR" b="0" i="0" u="none" strike="noStrike" cap="none" normalizeH="0" baseline="0" dirty="0">
                <a:ln>
                  <a:noFill/>
                </a:ln>
                <a:solidFill>
                  <a:schemeClr val="tx1"/>
                </a:solidFill>
                <a:effectLst/>
              </a:rPr>
              <a:t> Ortalama 32 sn, maksimum 160 sn, hata %91 → En problemli işlem. Oturum açma süreci stabil değil.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19900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261043-070D-925E-B6F2-5AB23798D83E}"/>
              </a:ext>
            </a:extLst>
          </p:cNvPr>
          <p:cNvSpPr>
            <a:spLocks noGrp="1"/>
          </p:cNvSpPr>
          <p:nvPr>
            <p:ph type="title"/>
          </p:nvPr>
        </p:nvSpPr>
        <p:spPr>
          <a:xfrm>
            <a:off x="1295400" y="420176"/>
            <a:ext cx="9601200" cy="1309687"/>
          </a:xfrm>
        </p:spPr>
        <p:txBody>
          <a:bodyPr/>
          <a:lstStyle/>
          <a:p>
            <a:r>
              <a:rPr lang="tr-TR" dirty="0"/>
              <a:t>GÖZLEMLER</a:t>
            </a:r>
          </a:p>
        </p:txBody>
      </p:sp>
      <p:sp>
        <p:nvSpPr>
          <p:cNvPr id="3" name="İçerik Yer Tutucusu 2">
            <a:extLst>
              <a:ext uri="{FF2B5EF4-FFF2-40B4-BE49-F238E27FC236}">
                <a16:creationId xmlns:a16="http://schemas.microsoft.com/office/drawing/2014/main" id="{9D6E36C6-909F-5603-6E44-EDFF65C8DD0E}"/>
              </a:ext>
            </a:extLst>
          </p:cNvPr>
          <p:cNvSpPr>
            <a:spLocks noGrp="1"/>
          </p:cNvSpPr>
          <p:nvPr>
            <p:ph idx="1"/>
          </p:nvPr>
        </p:nvSpPr>
        <p:spPr>
          <a:xfrm>
            <a:off x="1295400" y="1607344"/>
            <a:ext cx="9601200" cy="4577146"/>
          </a:xfrm>
        </p:spPr>
        <p:txBody>
          <a:bodyPr>
            <a:normAutofit fontScale="85000" lnSpcReduction="20000"/>
          </a:bodyPr>
          <a:lstStyle/>
          <a:p>
            <a:r>
              <a:rPr lang="tr-TR" dirty="0"/>
              <a:t>Toplam İstek: 30.000 (3 işlem × 10.000 kullanıcı)</a:t>
            </a:r>
          </a:p>
          <a:p>
            <a:r>
              <a:rPr lang="tr-TR" dirty="0"/>
              <a:t>Ortalama Yanıt Süresi (TOTAL): ~26.372 </a:t>
            </a:r>
            <a:r>
              <a:rPr lang="tr-TR" dirty="0" err="1"/>
              <a:t>ms</a:t>
            </a:r>
            <a:r>
              <a:rPr lang="tr-TR" dirty="0"/>
              <a:t> (yaklaşık 26 saniye)</a:t>
            </a:r>
          </a:p>
          <a:p>
            <a:r>
              <a:rPr lang="tr-TR" dirty="0"/>
              <a:t>Maksimum Yanıt Süresi: 160.453 </a:t>
            </a:r>
            <a:r>
              <a:rPr lang="tr-TR" dirty="0" err="1"/>
              <a:t>ms</a:t>
            </a:r>
            <a:r>
              <a:rPr lang="tr-TR" dirty="0"/>
              <a:t> (yaklaşık 160 saniye / 2,5 dakika)</a:t>
            </a:r>
          </a:p>
          <a:p>
            <a:r>
              <a:rPr lang="tr-TR" dirty="0"/>
              <a:t>Hata Oranı (TOTAL): %92,5</a:t>
            </a:r>
          </a:p>
          <a:p>
            <a:r>
              <a:rPr lang="tr-TR" dirty="0" err="1"/>
              <a:t>Throughput</a:t>
            </a:r>
            <a:r>
              <a:rPr lang="tr-TR" dirty="0"/>
              <a:t>: ~112,4 istek/saniye</a:t>
            </a:r>
          </a:p>
          <a:p>
            <a:pPr marL="0" indent="0">
              <a:buNone/>
            </a:pPr>
            <a:endParaRPr lang="tr-TR" dirty="0"/>
          </a:p>
          <a:p>
            <a:r>
              <a:rPr lang="tr-TR" dirty="0"/>
              <a:t>Hata oranı %92,5 ile kritik seviyede. Yani her 10 isteğin sadece 1’i başarılı oluyor.</a:t>
            </a:r>
          </a:p>
          <a:p>
            <a:r>
              <a:rPr lang="tr-TR" dirty="0"/>
              <a:t>Login işlemi, sistemde en büyük performans sıkışıklığını oluşturuyor. Yanıt süresi çok yüksek ve sapma fazla.</a:t>
            </a:r>
          </a:p>
          <a:p>
            <a:r>
              <a:rPr lang="tr-TR" dirty="0"/>
              <a:t>Sunucu tarafında ciddi performans sorunları olduğu görülüyor; özellikle oturum açma sürecinin optimize edilmesi gerekiyor.</a:t>
            </a:r>
          </a:p>
          <a:p>
            <a:r>
              <a:rPr lang="tr-TR" dirty="0"/>
              <a:t>Test senaryolarında sistemin yük altında stabil çalışmadığı ve yüksek hata oranı verdiği gözlemlenmiştir.</a:t>
            </a:r>
          </a:p>
          <a:p>
            <a:r>
              <a:rPr lang="tr-TR" dirty="0"/>
              <a:t>Kullanıcıların büyük çoğunluğu uygulamayı kullanamayacak, kalan küçük kısım da çok uzun süre beklemek zorunda kalacaktır.</a:t>
            </a:r>
          </a:p>
          <a:p>
            <a:endParaRPr lang="tr-TR" dirty="0"/>
          </a:p>
        </p:txBody>
      </p:sp>
    </p:spTree>
    <p:extLst>
      <p:ext uri="{BB962C8B-B14F-4D97-AF65-F5344CB8AC3E}">
        <p14:creationId xmlns:p14="http://schemas.microsoft.com/office/powerpoint/2010/main" val="3193421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6E7BF5-B2C2-7FBB-E16F-3E623D07F9D2}"/>
              </a:ext>
            </a:extLst>
          </p:cNvPr>
          <p:cNvSpPr>
            <a:spLocks noGrp="1"/>
          </p:cNvSpPr>
          <p:nvPr>
            <p:ph type="title"/>
          </p:nvPr>
        </p:nvSpPr>
        <p:spPr/>
        <p:txBody>
          <a:bodyPr/>
          <a:lstStyle/>
          <a:p>
            <a:r>
              <a:rPr lang="tr-TR" dirty="0"/>
              <a:t>Proje değerlendirmesi</a:t>
            </a:r>
          </a:p>
        </p:txBody>
      </p:sp>
      <p:sp>
        <p:nvSpPr>
          <p:cNvPr id="3" name="İçerik Yer Tutucusu 2">
            <a:extLst>
              <a:ext uri="{FF2B5EF4-FFF2-40B4-BE49-F238E27FC236}">
                <a16:creationId xmlns:a16="http://schemas.microsoft.com/office/drawing/2014/main" id="{17EA8083-488E-3AE9-4CFC-8AA1551226F5}"/>
              </a:ext>
            </a:extLst>
          </p:cNvPr>
          <p:cNvSpPr>
            <a:spLocks noGrp="1"/>
          </p:cNvSpPr>
          <p:nvPr>
            <p:ph idx="1"/>
          </p:nvPr>
        </p:nvSpPr>
        <p:spPr/>
        <p:txBody>
          <a:bodyPr/>
          <a:lstStyle/>
          <a:p>
            <a:r>
              <a:rPr lang="tr-TR" dirty="0" err="1"/>
              <a:t>Qulak</a:t>
            </a:r>
            <a:r>
              <a:rPr lang="tr-TR" dirty="0"/>
              <a:t> öğrenci portalında yük testi gerçekleştirmesi sonucu aynı anda sisteme girmeye çalışan öğrenci sayısının 100-800 arası olması halinde sistem başarı ile çalışacak gibi gözüküyor. Özellikle 1000 kullanıcıdan 10000 kullanıcıya doğru gidildiğinde sistemin kaldırmadığı, üzerine çalışmalar yapılarak hangi sayfanın hata oranının, yanıt süresinin yüksek olduğuna bakılarak sırasıyla iyileştirme çalışması yapılmalıdır.</a:t>
            </a:r>
          </a:p>
        </p:txBody>
      </p:sp>
    </p:spTree>
    <p:extLst>
      <p:ext uri="{BB962C8B-B14F-4D97-AF65-F5344CB8AC3E}">
        <p14:creationId xmlns:p14="http://schemas.microsoft.com/office/powerpoint/2010/main" val="1293281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2C6398-4CD8-6937-713E-C0CEA9DD5A9D}"/>
              </a:ext>
            </a:extLst>
          </p:cNvPr>
          <p:cNvSpPr>
            <a:spLocks noGrp="1"/>
          </p:cNvSpPr>
          <p:nvPr>
            <p:ph type="title"/>
          </p:nvPr>
        </p:nvSpPr>
        <p:spPr/>
        <p:txBody>
          <a:bodyPr/>
          <a:lstStyle/>
          <a:p>
            <a:r>
              <a:rPr lang="tr-TR" dirty="0"/>
              <a:t>Staj sonu kazanımlarım</a:t>
            </a:r>
          </a:p>
        </p:txBody>
      </p:sp>
      <p:sp>
        <p:nvSpPr>
          <p:cNvPr id="5" name="Rectangle 1">
            <a:extLst>
              <a:ext uri="{FF2B5EF4-FFF2-40B4-BE49-F238E27FC236}">
                <a16:creationId xmlns:a16="http://schemas.microsoft.com/office/drawing/2014/main" id="{14C36BA8-22D2-A6A1-C023-860B8ED9921D}"/>
              </a:ext>
            </a:extLst>
          </p:cNvPr>
          <p:cNvSpPr>
            <a:spLocks noGrp="1" noChangeArrowheads="1"/>
          </p:cNvSpPr>
          <p:nvPr>
            <p:ph idx="1"/>
          </p:nvPr>
        </p:nvSpPr>
        <p:spPr bwMode="auto">
          <a:xfrm>
            <a:off x="1295400" y="1821687"/>
            <a:ext cx="1003351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Test Süreçlerini Öğrenme</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Yazılım test sürecinin aşamalarını kavrama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Manuel ve otomatik test yöntemlerini ayırt etme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Testlerin yazılım geliştirme yaşam döngüsündeki önemini öğrenme</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Test Senaryoları ve Test Case Hazırlama</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Test </a:t>
            </a:r>
            <a:r>
              <a:rPr kumimoji="0" lang="tr-TR" altLang="tr-TR" sz="1800" b="0" i="0" u="none" strike="noStrike" cap="none" normalizeH="0" baseline="0" dirty="0" err="1">
                <a:ln>
                  <a:noFill/>
                </a:ln>
                <a:solidFill>
                  <a:schemeClr val="tx1"/>
                </a:solidFill>
                <a:effectLst/>
              </a:rPr>
              <a:t>case</a:t>
            </a:r>
            <a:r>
              <a:rPr kumimoji="0" lang="tr-TR" altLang="tr-TR" sz="1800" b="0" i="0" u="none" strike="noStrike" cap="none" normalizeH="0" baseline="0" dirty="0">
                <a:ln>
                  <a:noFill/>
                </a:ln>
                <a:solidFill>
                  <a:schemeClr val="tx1"/>
                </a:solidFill>
                <a:effectLst/>
              </a:rPr>
              <a:t> yazım kurallarını öğrenme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Test Case </a:t>
            </a:r>
            <a:r>
              <a:rPr kumimoji="0" lang="tr-TR" altLang="tr-TR" sz="1800" b="0" i="0" u="none" strike="noStrike" cap="none" normalizeH="0" baseline="0" dirty="0" err="1">
                <a:ln>
                  <a:noFill/>
                </a:ln>
                <a:solidFill>
                  <a:schemeClr val="tx1"/>
                </a:solidFill>
                <a:effectLst/>
              </a:rPr>
              <a:t>Studio</a:t>
            </a:r>
            <a:r>
              <a:rPr kumimoji="0" lang="tr-TR" altLang="tr-TR" sz="1800" b="0" i="0" u="none" strike="noStrike" cap="none" normalizeH="0" baseline="0" dirty="0">
                <a:ln>
                  <a:noFill/>
                </a:ln>
                <a:solidFill>
                  <a:schemeClr val="tx1"/>
                </a:solidFill>
                <a:effectLst/>
              </a:rPr>
              <a:t> gibi araçlarla pratik yapma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Senaryolar üzerinden hataları tespit etme ve raporlama becerisi kazanma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Yük (</a:t>
            </a:r>
            <a:r>
              <a:rPr kumimoji="0" lang="tr-TR" altLang="tr-TR" sz="1800" b="1" i="0" u="none" strike="noStrike" cap="none" normalizeH="0" baseline="0" dirty="0" err="1">
                <a:ln>
                  <a:noFill/>
                </a:ln>
                <a:solidFill>
                  <a:schemeClr val="tx1"/>
                </a:solidFill>
                <a:effectLst/>
              </a:rPr>
              <a:t>Load</a:t>
            </a:r>
            <a:r>
              <a:rPr kumimoji="0" lang="tr-TR" altLang="tr-TR" sz="1800" b="1" i="0" u="none" strike="noStrike" cap="none" normalizeH="0" baseline="0" dirty="0">
                <a:ln>
                  <a:noFill/>
                </a:ln>
                <a:solidFill>
                  <a:schemeClr val="tx1"/>
                </a:solidFill>
                <a:effectLst/>
              </a:rPr>
              <a:t>) ve Performans Testleri</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Apache </a:t>
            </a:r>
            <a:r>
              <a:rPr kumimoji="0" lang="tr-TR" altLang="tr-TR" sz="1800" b="0" i="0" u="none" strike="noStrike" cap="none" normalizeH="0" baseline="0" dirty="0" err="1">
                <a:ln>
                  <a:noFill/>
                </a:ln>
                <a:solidFill>
                  <a:schemeClr val="tx1"/>
                </a:solidFill>
                <a:effectLst/>
              </a:rPr>
              <a:t>JMeter</a:t>
            </a:r>
            <a:r>
              <a:rPr kumimoji="0" lang="tr-TR" altLang="tr-TR" sz="1800" b="0" i="0" u="none" strike="noStrike" cap="none" normalizeH="0" baseline="0" dirty="0">
                <a:ln>
                  <a:noFill/>
                </a:ln>
                <a:solidFill>
                  <a:schemeClr val="tx1"/>
                </a:solidFill>
                <a:effectLst/>
              </a:rPr>
              <a:t> kurulumu ve temel bileşenlerini (</a:t>
            </a:r>
            <a:r>
              <a:rPr kumimoji="0" lang="tr-TR" altLang="tr-TR" sz="1800" b="0" i="0" u="none" strike="noStrike" cap="none" normalizeH="0" baseline="0" dirty="0" err="1">
                <a:ln>
                  <a:noFill/>
                </a:ln>
                <a:solidFill>
                  <a:schemeClr val="tx1"/>
                </a:solidFill>
                <a:effectLst/>
              </a:rPr>
              <a:t>Thread</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Group</a:t>
            </a:r>
            <a:r>
              <a:rPr kumimoji="0" lang="tr-TR" altLang="tr-TR" sz="1800" b="0" i="0" u="none" strike="noStrike" cap="none" normalizeH="0" baseline="0" dirty="0">
                <a:ln>
                  <a:noFill/>
                </a:ln>
                <a:solidFill>
                  <a:schemeClr val="tx1"/>
                </a:solidFill>
                <a:effectLst/>
              </a:rPr>
              <a:t>, Sampler, </a:t>
            </a:r>
            <a:r>
              <a:rPr kumimoji="0" lang="tr-TR" altLang="tr-TR" sz="1800" b="0" i="0" u="none" strike="noStrike" cap="none" normalizeH="0" baseline="0" dirty="0" err="1">
                <a:ln>
                  <a:noFill/>
                </a:ln>
                <a:solidFill>
                  <a:schemeClr val="tx1"/>
                </a:solidFill>
                <a:effectLst/>
              </a:rPr>
              <a:t>Listener</a:t>
            </a:r>
            <a:r>
              <a:rPr kumimoji="0" lang="tr-TR" altLang="tr-TR" sz="1800" b="0" i="0" u="none" strike="noStrike" cap="none" normalizeH="0" baseline="0" dirty="0">
                <a:ln>
                  <a:noFill/>
                </a:ln>
                <a:solidFill>
                  <a:schemeClr val="tx1"/>
                </a:solidFill>
                <a:effectLst/>
              </a:rPr>
              <a:t> vb.) öğrenme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10, 100, 1000 ve daha fazla kullanıcı ile yük testi senaryoları oluşturma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Raporlama ve test çıktılarının yorumlanması</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Sistem performansındaki sınırlayıcı unsurları (ör. gecikme, kapasite sınırları) analiz etme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60147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DB219B8-3DE5-A8FE-D25B-13E21DD17211}"/>
              </a:ext>
            </a:extLst>
          </p:cNvPr>
          <p:cNvSpPr>
            <a:spLocks noGrp="1" noChangeArrowheads="1"/>
          </p:cNvSpPr>
          <p:nvPr>
            <p:ph idx="1"/>
          </p:nvPr>
        </p:nvSpPr>
        <p:spPr bwMode="auto">
          <a:xfrm>
            <a:off x="675968" y="736748"/>
            <a:ext cx="912301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Mobil Uygulama Testi</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Mobil testin masaüstü testten farklarını öğrenme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Farklı cihaz ve ekran boyutlarında testin önemi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Kullanıcı deneyimi odaklı test senaryoları geliştirme</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Fonksiyonel ve Fonksiyonel Olmayan Testler</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Fonksiyonel testlerde sistemin gereksinimlere uygun çalıştığını doğrulama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Fonksiyonel olmayan testlerde hız, güvenlik, kullanılabilirlik gibi kriterleri değerlendirme</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Araç ve Teknoloji Kullanımı</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err="1">
                <a:ln>
                  <a:noFill/>
                </a:ln>
                <a:solidFill>
                  <a:schemeClr val="tx1"/>
                </a:solidFill>
                <a:effectLst/>
              </a:rPr>
              <a:t>ChromeDriver</a:t>
            </a:r>
            <a:r>
              <a:rPr kumimoji="0" lang="tr-TR" altLang="tr-TR" sz="1800" b="0" i="0" u="none" strike="noStrike" cap="none" normalizeH="0" baseline="0" dirty="0">
                <a:ln>
                  <a:noFill/>
                </a:ln>
                <a:solidFill>
                  <a:schemeClr val="tx1"/>
                </a:solidFill>
                <a:effectLst/>
              </a:rPr>
              <a:t> kurulumu ve uygun sürüm bulma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Apache </a:t>
            </a:r>
            <a:r>
              <a:rPr kumimoji="0" lang="tr-TR" altLang="tr-TR" sz="1800" b="0" i="0" u="none" strike="noStrike" cap="none" normalizeH="0" baseline="0" dirty="0" err="1">
                <a:ln>
                  <a:noFill/>
                </a:ln>
                <a:solidFill>
                  <a:schemeClr val="tx1"/>
                </a:solidFill>
                <a:effectLst/>
              </a:rPr>
              <a:t>JMeter</a:t>
            </a:r>
            <a:r>
              <a:rPr kumimoji="0" lang="tr-TR" altLang="tr-TR" sz="1800" b="0" i="0" u="none" strike="noStrike" cap="none" normalizeH="0" baseline="0" dirty="0">
                <a:ln>
                  <a:noFill/>
                </a:ln>
                <a:solidFill>
                  <a:schemeClr val="tx1"/>
                </a:solidFill>
                <a:effectLst/>
              </a:rPr>
              <a:t> yük testi aracıyla senaryo tasarlama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Farklı tarayıcılarda test yapma için araç bilgisi edinme (ör. </a:t>
            </a:r>
            <a:r>
              <a:rPr kumimoji="0" lang="tr-TR" altLang="tr-TR" sz="1800" b="0" i="0" u="none" strike="noStrike" cap="none" normalizeH="0" baseline="0" dirty="0" err="1">
                <a:ln>
                  <a:noFill/>
                </a:ln>
                <a:solidFill>
                  <a:schemeClr val="tx1"/>
                </a:solidFill>
                <a:effectLst/>
              </a:rPr>
              <a:t>BrowserStack</a:t>
            </a:r>
            <a:r>
              <a:rPr kumimoji="0" lang="tr-TR" altLang="tr-TR" sz="1800" b="0" i="0" u="none" strike="noStrike" cap="none" normalizeH="0" baseline="0" dirty="0">
                <a:ln>
                  <a:noFill/>
                </a:ln>
                <a:solidFill>
                  <a:schemeClr val="tx1"/>
                </a:solidFill>
                <a:effectLst/>
              </a:rPr>
              <a:t> gibi)</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Senaryo Geliştirme Deneyimi</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Trendyol giriş (login) senaryosu üzerinden pratik yapma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Manuel senaryoları otomasyona uyarlayabilme becerisi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Gerçekçi kullanıcı yükleriyle sistem davranışını gözlemleme</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2360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8C0BAD8B-79EC-3234-7DF9-CC20DE12C51C}"/>
              </a:ext>
            </a:extLst>
          </p:cNvPr>
          <p:cNvGraphicFramePr>
            <a:graphicFrameLocks noGrp="1"/>
          </p:cNvGraphicFramePr>
          <p:nvPr>
            <p:ph idx="1"/>
            <p:extLst>
              <p:ext uri="{D42A27DB-BD31-4B8C-83A1-F6EECF244321}">
                <p14:modId xmlns:p14="http://schemas.microsoft.com/office/powerpoint/2010/main" val="4205466724"/>
              </p:ext>
            </p:extLst>
          </p:nvPr>
        </p:nvGraphicFramePr>
        <p:xfrm>
          <a:off x="1157749" y="1426446"/>
          <a:ext cx="9601200" cy="3643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650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B8D2119-6A96-0208-AAFE-484B12D49595}"/>
              </a:ext>
            </a:extLst>
          </p:cNvPr>
          <p:cNvSpPr>
            <a:spLocks noGrp="1" noChangeArrowheads="1"/>
          </p:cNvSpPr>
          <p:nvPr>
            <p:ph idx="1"/>
          </p:nvPr>
        </p:nvSpPr>
        <p:spPr bwMode="auto">
          <a:xfrm>
            <a:off x="1295400" y="1876948"/>
            <a:ext cx="951025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Analitik Düşünme ve Problem Çözme</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Karşılaşılan hataları analiz etme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Darboğaz / sınırlayıcı faktörleri tespit etme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Çözüm önerileri geliştirme</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1" i="0" u="none" strike="noStrike" cap="none" normalizeH="0" baseline="0" dirty="0">
                <a:ln>
                  <a:noFill/>
                </a:ln>
                <a:solidFill>
                  <a:schemeClr val="tx1"/>
                </a:solidFill>
                <a:effectLst/>
              </a:rPr>
              <a:t>Profesyonel Gelişim</a:t>
            </a: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Ekip çalışmalarında test süreçlerine katkı sunabilecek seviyeye gelme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Yazılım test süreçlerinde kullanılan modern araçlara hâkim olma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rPr>
              <a:t>Yeni teknolojilere hızlı uyum sağlama becerisi geliştirme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98397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FFD4677-E70C-C72B-877D-639E8AA7C778}"/>
              </a:ext>
            </a:extLst>
          </p:cNvPr>
          <p:cNvSpPr>
            <a:spLocks noGrp="1"/>
          </p:cNvSpPr>
          <p:nvPr>
            <p:ph idx="1"/>
          </p:nvPr>
        </p:nvSpPr>
        <p:spPr>
          <a:xfrm>
            <a:off x="1295400" y="2770188"/>
            <a:ext cx="9601200" cy="3643312"/>
          </a:xfrm>
        </p:spPr>
        <p:txBody>
          <a:bodyPr>
            <a:normAutofit/>
          </a:bodyPr>
          <a:lstStyle/>
          <a:p>
            <a:pPr marL="0" indent="0" algn="ctr">
              <a:buNone/>
            </a:pPr>
            <a:r>
              <a:rPr lang="tr-TR" sz="2000" dirty="0"/>
              <a:t>Staj sürecinde destekleri ve verdiği önemli bilgiler için gözetmenim Yasin </a:t>
            </a:r>
            <a:r>
              <a:rPr lang="tr-TR" sz="2000" dirty="0" err="1"/>
              <a:t>İlkaya</a:t>
            </a:r>
            <a:r>
              <a:rPr lang="tr-TR" sz="2000" dirty="0"/>
              <a:t> Bey ve Yazılım Test Mühendisi Ayşe Şen Hanım’a teşekkürlerimi sunarım.</a:t>
            </a:r>
          </a:p>
        </p:txBody>
      </p:sp>
    </p:spTree>
    <p:extLst>
      <p:ext uri="{BB962C8B-B14F-4D97-AF65-F5344CB8AC3E}">
        <p14:creationId xmlns:p14="http://schemas.microsoft.com/office/powerpoint/2010/main" val="388910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AE4616-A28B-38F2-1015-9C04E55384EC}"/>
              </a:ext>
            </a:extLst>
          </p:cNvPr>
          <p:cNvSpPr>
            <a:spLocks noGrp="1"/>
          </p:cNvSpPr>
          <p:nvPr>
            <p:ph type="title"/>
          </p:nvPr>
        </p:nvSpPr>
        <p:spPr>
          <a:xfrm>
            <a:off x="1513295" y="2292114"/>
            <a:ext cx="4595654" cy="2273771"/>
          </a:xfrm>
        </p:spPr>
        <p:txBody>
          <a:bodyPr>
            <a:normAutofit/>
          </a:bodyPr>
          <a:lstStyle/>
          <a:p>
            <a:r>
              <a:rPr lang="tr-TR" dirty="0"/>
              <a:t>MANUEL TEST</a:t>
            </a:r>
          </a:p>
        </p:txBody>
      </p:sp>
      <p:sp>
        <p:nvSpPr>
          <p:cNvPr id="3" name="İçerik Yer Tutucusu 2">
            <a:extLst>
              <a:ext uri="{FF2B5EF4-FFF2-40B4-BE49-F238E27FC236}">
                <a16:creationId xmlns:a16="http://schemas.microsoft.com/office/drawing/2014/main" id="{849144BF-A12C-757A-3C03-A9D5D7C941A9}"/>
              </a:ext>
            </a:extLst>
          </p:cNvPr>
          <p:cNvSpPr>
            <a:spLocks noGrp="1"/>
          </p:cNvSpPr>
          <p:nvPr>
            <p:ph idx="1"/>
          </p:nvPr>
        </p:nvSpPr>
        <p:spPr>
          <a:xfrm>
            <a:off x="6420448" y="1553238"/>
            <a:ext cx="4339416" cy="3751522"/>
          </a:xfrm>
        </p:spPr>
        <p:txBody>
          <a:bodyPr anchor="ctr">
            <a:normAutofit/>
          </a:bodyPr>
          <a:lstStyle/>
          <a:p>
            <a:pPr marL="0" indent="0">
              <a:lnSpc>
                <a:spcPct val="110000"/>
              </a:lnSpc>
              <a:buNone/>
            </a:pPr>
            <a:endParaRPr lang="tr-TR" b="1" dirty="0"/>
          </a:p>
          <a:p>
            <a:pPr>
              <a:lnSpc>
                <a:spcPct val="110000"/>
              </a:lnSpc>
            </a:pPr>
            <a:r>
              <a:rPr lang="tr-TR" b="1" dirty="0"/>
              <a:t>Tanım:</a:t>
            </a:r>
            <a:r>
              <a:rPr lang="tr-TR" dirty="0"/>
              <a:t> Test senaryoları insan tarafından adım adım uygulanır.</a:t>
            </a:r>
          </a:p>
          <a:p>
            <a:pPr>
              <a:lnSpc>
                <a:spcPct val="110000"/>
              </a:lnSpc>
            </a:pPr>
            <a:r>
              <a:rPr lang="tr-TR" b="1" dirty="0"/>
              <a:t>Avantajları:</a:t>
            </a:r>
            <a:endParaRPr lang="tr-TR" dirty="0"/>
          </a:p>
          <a:p>
            <a:pPr lvl="1">
              <a:lnSpc>
                <a:spcPct val="110000"/>
              </a:lnSpc>
            </a:pPr>
            <a:r>
              <a:rPr lang="tr-TR" dirty="0"/>
              <a:t>Kullanıcı deneyimi ve görünüm testlerinde etkilidir.</a:t>
            </a:r>
          </a:p>
          <a:p>
            <a:pPr lvl="1">
              <a:lnSpc>
                <a:spcPct val="110000"/>
              </a:lnSpc>
            </a:pPr>
            <a:r>
              <a:rPr lang="tr-TR" dirty="0"/>
              <a:t>Esnek, hızlı uyarlanabilir.</a:t>
            </a:r>
          </a:p>
          <a:p>
            <a:pPr>
              <a:lnSpc>
                <a:spcPct val="110000"/>
              </a:lnSpc>
            </a:pPr>
            <a:r>
              <a:rPr lang="tr-TR" b="1" dirty="0"/>
              <a:t>Dezavantajları:</a:t>
            </a:r>
            <a:endParaRPr lang="tr-TR" dirty="0"/>
          </a:p>
          <a:p>
            <a:pPr lvl="1">
              <a:lnSpc>
                <a:spcPct val="110000"/>
              </a:lnSpc>
            </a:pPr>
            <a:r>
              <a:rPr lang="tr-TR" dirty="0"/>
              <a:t>Zaman alıcıdır.</a:t>
            </a:r>
          </a:p>
          <a:p>
            <a:pPr lvl="1">
              <a:lnSpc>
                <a:spcPct val="110000"/>
              </a:lnSpc>
            </a:pPr>
            <a:r>
              <a:rPr lang="tr-TR" dirty="0"/>
              <a:t>İnsan hatasına açıktır.</a:t>
            </a:r>
          </a:p>
          <a:p>
            <a:pPr marL="0" indent="0">
              <a:lnSpc>
                <a:spcPct val="110000"/>
              </a:lnSpc>
              <a:buNone/>
            </a:pPr>
            <a:endParaRPr lang="tr-TR" dirty="0"/>
          </a:p>
        </p:txBody>
      </p:sp>
    </p:spTree>
    <p:extLst>
      <p:ext uri="{BB962C8B-B14F-4D97-AF65-F5344CB8AC3E}">
        <p14:creationId xmlns:p14="http://schemas.microsoft.com/office/powerpoint/2010/main" val="703437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7BC2EB-56A7-DBCF-07CC-541773A13F51}"/>
              </a:ext>
            </a:extLst>
          </p:cNvPr>
          <p:cNvSpPr>
            <a:spLocks noGrp="1"/>
          </p:cNvSpPr>
          <p:nvPr>
            <p:ph type="title"/>
          </p:nvPr>
        </p:nvSpPr>
        <p:spPr>
          <a:xfrm>
            <a:off x="2462048" y="754856"/>
            <a:ext cx="9601200" cy="1309687"/>
          </a:xfrm>
        </p:spPr>
        <p:txBody>
          <a:bodyPr/>
          <a:lstStyle/>
          <a:p>
            <a:r>
              <a:rPr lang="tr-TR" dirty="0"/>
              <a:t>Test senaryosu nedir?</a:t>
            </a:r>
          </a:p>
        </p:txBody>
      </p:sp>
      <p:sp>
        <p:nvSpPr>
          <p:cNvPr id="3" name="İçerik Yer Tutucusu 2">
            <a:extLst>
              <a:ext uri="{FF2B5EF4-FFF2-40B4-BE49-F238E27FC236}">
                <a16:creationId xmlns:a16="http://schemas.microsoft.com/office/drawing/2014/main" id="{01EC7817-F3FD-2E2A-00E7-F06A243691C3}"/>
              </a:ext>
            </a:extLst>
          </p:cNvPr>
          <p:cNvSpPr>
            <a:spLocks noGrp="1"/>
          </p:cNvSpPr>
          <p:nvPr>
            <p:ph idx="1"/>
          </p:nvPr>
        </p:nvSpPr>
        <p:spPr/>
        <p:txBody>
          <a:bodyPr/>
          <a:lstStyle/>
          <a:p>
            <a:r>
              <a:rPr lang="tr-TR" dirty="0"/>
              <a:t>Yazılımın belirli bir işlevini doğrulamak için adım adım hazırlanan kontrol planıdır.</a:t>
            </a:r>
          </a:p>
          <a:p>
            <a:r>
              <a:rPr lang="tr-TR" dirty="0"/>
              <a:t>Gerçek kullanıcı davranışlarını simüle ederek yazılımın </a:t>
            </a:r>
            <a:r>
              <a:rPr lang="tr-TR" b="1" dirty="0"/>
              <a:t>beklendiği gibi çalışıp çalışmadığını</a:t>
            </a:r>
            <a:r>
              <a:rPr lang="tr-TR" dirty="0"/>
              <a:t> gösterir.</a:t>
            </a:r>
          </a:p>
          <a:p>
            <a:r>
              <a:rPr lang="tr-TR" dirty="0"/>
              <a:t>Yazılım geliştirme sürecinde </a:t>
            </a:r>
            <a:r>
              <a:rPr lang="tr-TR" b="1" dirty="0"/>
              <a:t>düzeni ve sistematiği sağlar</a:t>
            </a:r>
            <a:r>
              <a:rPr lang="tr-TR" dirty="0"/>
              <a:t>.</a:t>
            </a:r>
          </a:p>
          <a:p>
            <a:r>
              <a:rPr lang="tr-TR" dirty="0"/>
              <a:t>Olası hataları önceden fark ederek </a:t>
            </a:r>
            <a:r>
              <a:rPr lang="tr-TR" b="1" dirty="0"/>
              <a:t>zaman ve maliyet tasarrufu</a:t>
            </a:r>
            <a:r>
              <a:rPr lang="tr-TR" dirty="0"/>
              <a:t> sağlar.</a:t>
            </a:r>
          </a:p>
          <a:p>
            <a:r>
              <a:rPr lang="tr-TR" dirty="0"/>
              <a:t>Testlerin </a:t>
            </a:r>
            <a:r>
              <a:rPr lang="tr-TR" b="1" dirty="0"/>
              <a:t>tekrarlanabilir ve ölçülebilir</a:t>
            </a:r>
            <a:r>
              <a:rPr lang="tr-TR" dirty="0"/>
              <a:t> olmasına imkan tanır.</a:t>
            </a:r>
          </a:p>
          <a:p>
            <a:r>
              <a:rPr lang="tr-TR" dirty="0"/>
              <a:t>Ekip içi iletişimi güçlendirir ve </a:t>
            </a:r>
            <a:r>
              <a:rPr lang="tr-TR" b="1" dirty="0"/>
              <a:t>müşteri memnuniyetini artırır</a:t>
            </a:r>
            <a:r>
              <a:rPr lang="tr-TR" dirty="0"/>
              <a:t>.</a:t>
            </a:r>
          </a:p>
          <a:p>
            <a:endParaRPr lang="tr-TR" dirty="0"/>
          </a:p>
        </p:txBody>
      </p:sp>
      <p:pic>
        <p:nvPicPr>
          <p:cNvPr id="6" name="Grafik 5" descr="Yol düz dolguyla">
            <a:extLst>
              <a:ext uri="{FF2B5EF4-FFF2-40B4-BE49-F238E27FC236}">
                <a16:creationId xmlns:a16="http://schemas.microsoft.com/office/drawing/2014/main" id="{29AA2123-44C1-40DE-9528-DED53EFA69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95400" y="952500"/>
            <a:ext cx="914400" cy="914400"/>
          </a:xfrm>
          <a:prstGeom prst="rect">
            <a:avLst/>
          </a:prstGeom>
        </p:spPr>
      </p:pic>
    </p:spTree>
    <p:extLst>
      <p:ext uri="{BB962C8B-B14F-4D97-AF65-F5344CB8AC3E}">
        <p14:creationId xmlns:p14="http://schemas.microsoft.com/office/powerpoint/2010/main" val="371301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C57C1B-4A15-B1F0-65AA-88DECC152384}"/>
              </a:ext>
            </a:extLst>
          </p:cNvPr>
          <p:cNvSpPr>
            <a:spLocks noGrp="1"/>
          </p:cNvSpPr>
          <p:nvPr>
            <p:ph type="title"/>
          </p:nvPr>
        </p:nvSpPr>
        <p:spPr/>
        <p:txBody>
          <a:bodyPr/>
          <a:lstStyle/>
          <a:p>
            <a:r>
              <a:rPr lang="tr-TR" dirty="0"/>
              <a:t>UYGULAMALAR</a:t>
            </a:r>
          </a:p>
        </p:txBody>
      </p:sp>
      <p:sp>
        <p:nvSpPr>
          <p:cNvPr id="3" name="İçerik Yer Tutucusu 2">
            <a:extLst>
              <a:ext uri="{FF2B5EF4-FFF2-40B4-BE49-F238E27FC236}">
                <a16:creationId xmlns:a16="http://schemas.microsoft.com/office/drawing/2014/main" id="{F8E53F84-D41E-4D24-BC86-D1482BC21507}"/>
              </a:ext>
            </a:extLst>
          </p:cNvPr>
          <p:cNvSpPr>
            <a:spLocks noGrp="1"/>
          </p:cNvSpPr>
          <p:nvPr>
            <p:ph idx="1"/>
          </p:nvPr>
        </p:nvSpPr>
        <p:spPr/>
        <p:txBody>
          <a:bodyPr/>
          <a:lstStyle/>
          <a:p>
            <a:r>
              <a:rPr lang="tr-TR" dirty="0"/>
              <a:t>Manuel test ilk adımı olarak </a:t>
            </a:r>
            <a:r>
              <a:rPr lang="tr-TR" dirty="0" err="1"/>
              <a:t>excel</a:t>
            </a:r>
            <a:r>
              <a:rPr lang="tr-TR" dirty="0"/>
              <a:t> üzerinde bir senaryo oluşturup sistem test edildi.</a:t>
            </a:r>
          </a:p>
          <a:p>
            <a:endParaRPr lang="tr-TR" dirty="0"/>
          </a:p>
          <a:p>
            <a:endParaRPr lang="tr-TR" dirty="0"/>
          </a:p>
          <a:p>
            <a:endParaRPr lang="tr-TR" dirty="0"/>
          </a:p>
          <a:p>
            <a:r>
              <a:rPr lang="tr-TR" dirty="0"/>
              <a:t>Aynı zamanda verilen </a:t>
            </a:r>
            <a:r>
              <a:rPr lang="tr-TR" dirty="0" err="1"/>
              <a:t>taskler</a:t>
            </a:r>
            <a:r>
              <a:rPr lang="tr-TR" dirty="0"/>
              <a:t> ile manuel test uygulamaları sıklıkla yapıldı.</a:t>
            </a:r>
          </a:p>
          <a:p>
            <a:r>
              <a:rPr lang="tr-TR" dirty="0" err="1"/>
              <a:t>Qulak</a:t>
            </a:r>
            <a:r>
              <a:rPr lang="tr-TR" dirty="0"/>
              <a:t> web sitesi üzerinde manuel test gerçekleştirilip farklı OS’lar için mobil versiyon hataları tespit edildi, rapor haline getirildi.</a:t>
            </a:r>
          </a:p>
          <a:p>
            <a:r>
              <a:rPr lang="tr-TR" dirty="0"/>
              <a:t>Aynı test mobil </a:t>
            </a:r>
            <a:r>
              <a:rPr lang="tr-TR" dirty="0" err="1"/>
              <a:t>device</a:t>
            </a:r>
            <a:r>
              <a:rPr lang="tr-TR" dirty="0"/>
              <a:t> üzerinde de gerçekleştirildi.</a:t>
            </a:r>
          </a:p>
        </p:txBody>
      </p:sp>
      <p:pic>
        <p:nvPicPr>
          <p:cNvPr id="5" name="Resim 4">
            <a:extLst>
              <a:ext uri="{FF2B5EF4-FFF2-40B4-BE49-F238E27FC236}">
                <a16:creationId xmlns:a16="http://schemas.microsoft.com/office/drawing/2014/main" id="{6A322BC5-BB66-B679-9524-E5E48FC32E64}"/>
              </a:ext>
            </a:extLst>
          </p:cNvPr>
          <p:cNvPicPr>
            <a:picLocks noChangeAspect="1"/>
          </p:cNvPicPr>
          <p:nvPr/>
        </p:nvPicPr>
        <p:blipFill>
          <a:blip r:embed="rId2"/>
          <a:stretch>
            <a:fillRect/>
          </a:stretch>
        </p:blipFill>
        <p:spPr>
          <a:xfrm>
            <a:off x="1371600" y="2836744"/>
            <a:ext cx="9448800" cy="980298"/>
          </a:xfrm>
          <a:prstGeom prst="rect">
            <a:avLst/>
          </a:prstGeom>
        </p:spPr>
      </p:pic>
    </p:spTree>
    <p:extLst>
      <p:ext uri="{BB962C8B-B14F-4D97-AF65-F5344CB8AC3E}">
        <p14:creationId xmlns:p14="http://schemas.microsoft.com/office/powerpoint/2010/main" val="1182385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DB991852-0826-78A3-D107-6CFEB4B8E3FF}"/>
              </a:ext>
            </a:extLst>
          </p:cNvPr>
          <p:cNvSpPr>
            <a:spLocks noGrp="1"/>
          </p:cNvSpPr>
          <p:nvPr>
            <p:ph type="ctrTitle"/>
          </p:nvPr>
        </p:nvSpPr>
        <p:spPr>
          <a:xfrm>
            <a:off x="776882" y="2398143"/>
            <a:ext cx="7828638" cy="2072257"/>
          </a:xfrm>
          <a:noFill/>
        </p:spPr>
        <p:txBody>
          <a:bodyPr anchor="b">
            <a:normAutofit/>
          </a:bodyPr>
          <a:lstStyle/>
          <a:p>
            <a:r>
              <a:rPr lang="tr-TR" sz="4400" dirty="0">
                <a:solidFill>
                  <a:srgbClr val="FFFFFF"/>
                </a:solidFill>
              </a:rPr>
              <a:t>TEST CASE STUDIO</a:t>
            </a:r>
          </a:p>
        </p:txBody>
      </p:sp>
    </p:spTree>
    <p:extLst>
      <p:ext uri="{BB962C8B-B14F-4D97-AF65-F5344CB8AC3E}">
        <p14:creationId xmlns:p14="http://schemas.microsoft.com/office/powerpoint/2010/main" val="2051712680"/>
      </p:ext>
    </p:extLst>
  </p:cSld>
  <p:clrMapOvr>
    <a:masterClrMapping/>
  </p:clrMapOvr>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emplate/>
  <TotalTime>738</TotalTime>
  <Words>2600</Words>
  <Application>Microsoft Office PowerPoint</Application>
  <PresentationFormat>Geniş ekran</PresentationFormat>
  <Paragraphs>316</Paragraphs>
  <Slides>51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51</vt:i4>
      </vt:variant>
    </vt:vector>
  </HeadingPairs>
  <TitlesOfParts>
    <vt:vector size="55" baseType="lpstr">
      <vt:lpstr>Arial</vt:lpstr>
      <vt:lpstr>Goudy Old Style</vt:lpstr>
      <vt:lpstr>Univers Light</vt:lpstr>
      <vt:lpstr>PoiseVTI</vt:lpstr>
      <vt:lpstr>YAZILIM TEST SÜRECİ</vt:lpstr>
      <vt:lpstr>YAZILIM TESTİ NEDİR?</vt:lpstr>
      <vt:lpstr>Yazılım testinin önemi</vt:lpstr>
      <vt:lpstr>TEST YÖNTEMLERİ</vt:lpstr>
      <vt:lpstr>PowerPoint Sunusu</vt:lpstr>
      <vt:lpstr>MANUEL TEST</vt:lpstr>
      <vt:lpstr>Test senaryosu nedir?</vt:lpstr>
      <vt:lpstr>UYGULAMALAR</vt:lpstr>
      <vt:lpstr>TEST CASE STUDIO</vt:lpstr>
      <vt:lpstr>Test case studıo NEDİR?</vt:lpstr>
      <vt:lpstr>PowerPoint Sunusu</vt:lpstr>
      <vt:lpstr>TEST CASE STUDIO UYGULAMASI</vt:lpstr>
      <vt:lpstr>Mobıl test</vt:lpstr>
      <vt:lpstr>UYGULAMALAR</vt:lpstr>
      <vt:lpstr>PowerPoint Sunusu</vt:lpstr>
      <vt:lpstr>PowerPoint Sunusu</vt:lpstr>
      <vt:lpstr>Otomatik test</vt:lpstr>
      <vt:lpstr>OTOMATİK TEST ARAÇLARI</vt:lpstr>
      <vt:lpstr>ÖRNEK ARAÇLAR</vt:lpstr>
      <vt:lpstr>Yük testi (loAD TESTING)</vt:lpstr>
      <vt:lpstr>Apache jmeter</vt:lpstr>
      <vt:lpstr>APACHE JMETER NEDİR?</vt:lpstr>
      <vt:lpstr>Neden JMeter Kullanılır?</vt:lpstr>
      <vt:lpstr>JMETER KURULUMU</vt:lpstr>
      <vt:lpstr>PowerPoint Sunusu</vt:lpstr>
      <vt:lpstr>PowerPoint Sunusu</vt:lpstr>
      <vt:lpstr>APACHE JMETER İLE Yük TESTİ</vt:lpstr>
      <vt:lpstr>PowerPoint Sunusu</vt:lpstr>
      <vt:lpstr>PROJE ADIMLARI</vt:lpstr>
      <vt:lpstr>1. Yeni Test Planı OluştuRMA</vt:lpstr>
      <vt:lpstr>2.Thread Group Ayarları</vt:lpstr>
      <vt:lpstr>3. HTTP Request Defaults Eklenir</vt:lpstr>
      <vt:lpstr>4.http request oluşturma</vt:lpstr>
      <vt:lpstr>PowerPoint Sunusu</vt:lpstr>
      <vt:lpstr>PowerPoint Sunusu</vt:lpstr>
      <vt:lpstr>5. http cookie manager ekleme</vt:lpstr>
      <vt:lpstr>6. Lıstener ekleme</vt:lpstr>
      <vt:lpstr>Projede kullanılan bileşenler</vt:lpstr>
      <vt:lpstr>100 kullanıcı ile yük testi</vt:lpstr>
      <vt:lpstr>gözlemler</vt:lpstr>
      <vt:lpstr>1000 kullanıcı ile yük testi</vt:lpstr>
      <vt:lpstr>gözlemler</vt:lpstr>
      <vt:lpstr>Biraz daha detaylı incelersek;</vt:lpstr>
      <vt:lpstr>10000 KULLANICI İLE YÜK TESTİ</vt:lpstr>
      <vt:lpstr>bulgular</vt:lpstr>
      <vt:lpstr>GÖZLEMLER</vt:lpstr>
      <vt:lpstr>Proje değerlendirmesi</vt:lpstr>
      <vt:lpstr>Staj sonu kazanımlarım</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İleyda Erdoğan</dc:creator>
  <cp:lastModifiedBy>İleyda Erdoğan</cp:lastModifiedBy>
  <cp:revision>4</cp:revision>
  <dcterms:created xsi:type="dcterms:W3CDTF">2025-08-12T06:49:15Z</dcterms:created>
  <dcterms:modified xsi:type="dcterms:W3CDTF">2025-08-24T15:07:26Z</dcterms:modified>
</cp:coreProperties>
</file>