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5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6" r:id="rId28"/>
    <p:sldId id="287" r:id="rId29"/>
    <p:sldId id="288" r:id="rId30"/>
    <p:sldId id="289" r:id="rId31"/>
    <p:sldId id="290" r:id="rId32"/>
  </p:sldIdLst>
  <p:sldSz cx="10080625" cy="7559675"/>
  <p:notesSz cx="7559675" cy="10691813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212" y="19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Veri Yer Tutucusu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Altbilgi Yer Tutucusu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Slayt Numarası Yer Tutucusu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E20CD99-3660-4670-841E-3F483D8FF55E}" type="slidenum">
              <a:t>‹#›</a:t>
            </a:fld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90730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 Yer Tutucusu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x-none"/>
          </a:p>
        </p:txBody>
      </p:sp>
      <p:sp>
        <p:nvSpPr>
          <p:cNvPr id="4" name="Üstbilgi Yer Tutucusu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Veri Yer Tutucusu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Altbilgi Yer Tutucusu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7" name="Slayt Numarası Yer Tutucusu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0AA75317-7FD1-44B5-AB3D-AB2E9DB80869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1532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x-none" sz="2000" b="0" i="0" u="none" strike="noStrike" kern="1200">
        <a:ln>
          <a:noFill/>
        </a:ln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 Yer Tutucusu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 Yer Tutucusu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 Yer Tutucusu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 Yer Tutucusu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 Yer Tutucusu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 Yer Tutucusu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 Yer Tutucusu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 Yer Tutucusu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 Yer Tutucusu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 Yer Tutucusu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 Yer Tutucusu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 Yer Tutucusu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 Yer Tutucusu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 Yer Tutucusu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 Yer Tutucusu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 Yer Tutucusu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 Yer Tutucusu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 Yer Tutucusu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 Yer Tutucusu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 Yer Tutucusu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 Yer Tutucusu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 Yer Tutucusu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 Yer Tutucusu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 Yer Tutucusu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 Yer Tutucusu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 Yer Tutucusu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6A021F-943B-4380-8E2A-70677E263FAC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3602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D9B4FC-03F9-485F-8670-91071CA4BFA0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9036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FDA2F3-A79B-4673-BB69-692F343DD1EC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449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90974A-CA60-46F7-A026-3A0EF0CE7645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9634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C0E526-ACCF-4615-8B96-3BCF6CDFD7FF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7716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83CB36-92B5-4D70-9D6C-0F30ABBA0AD9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6600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A61585-0240-4E3C-9C27-38ED63CE88C2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7298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7BA41F-4DD1-46D2-805E-9368ED78E6AB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2115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208BBB-5419-499A-B629-D2AA68604753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0565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6DA473-5869-4224-9D71-E3DFB994323E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2123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8B6549-7669-4378-B267-7BBA29545096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0386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/>
          </a:p>
        </p:txBody>
      </p:sp>
      <p:sp>
        <p:nvSpPr>
          <p:cNvPr id="3" name="Metin Yer Tutucusu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x-none"/>
          </a:p>
        </p:txBody>
      </p:sp>
      <p:sp>
        <p:nvSpPr>
          <p:cNvPr id="4" name="Veri Yer Tutucusu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Altbilgi Yer Tutucusu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ct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Slayt Numarası Yer Tutucusu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291ED806-CE06-4759-94EA-3BA91481ACD2}" type="slidenum"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x-none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x-none" sz="3200" b="0" i="0" u="none" strike="noStrike" kern="1200">
          <a:ln>
            <a:noFill/>
          </a:ln>
          <a:latin typeface="Arial" pitchFamily="18"/>
          <a:cs typeface="Tahoma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mailto:lharmanci@caniaserp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www.caniaserp.com/_userfiles/images/teknoloji/46954e239823609711c14347cf98bdd7_jpg_1200x0_q85_crop-sm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080624" cy="755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9625" y="6340052"/>
            <a:ext cx="5328592" cy="1213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400" b="1" i="0" u="none" strike="noStrike" kern="120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" pitchFamily="34"/>
                <a:ea typeface="Andale Sans UI" pitchFamily="2"/>
                <a:cs typeface="Tahoma" pitchFamily="2"/>
              </a:rPr>
              <a:t>Hazırlayan : </a:t>
            </a:r>
            <a:r>
              <a:rPr lang="de-DE" sz="2400" b="1" i="0" u="none" strike="noStrike" kern="120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/>
                <a:ea typeface="Andale Sans UI" pitchFamily="2"/>
                <a:cs typeface="Tahoma" pitchFamily="2"/>
              </a:rPr>
              <a:t>Leyla Akmancı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400" b="1" i="0" u="none" strike="noStrike" kern="120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" pitchFamily="34"/>
                <a:ea typeface="Andale Sans UI" pitchFamily="2"/>
                <a:cs typeface="Tahoma" pitchFamily="2"/>
              </a:rPr>
              <a:t>İletişim       : </a:t>
            </a:r>
            <a:r>
              <a:rPr lang="de-DE" sz="2400" b="1" i="0" u="none" strike="noStrike" kern="120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" pitchFamily="34"/>
                <a:ea typeface="Andale Sans UI" pitchFamily="2"/>
                <a:cs typeface="Tahoma" pitchFamily="2"/>
                <a:hlinkClick r:id="rId4"/>
              </a:rPr>
              <a:t>lharmanci@caniaserp.com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400" b="1" i="0" u="none" strike="noStrike" kern="120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" pitchFamily="34"/>
                <a:ea typeface="Andale Sans UI" pitchFamily="2"/>
                <a:cs typeface="Tahoma" pitchFamily="2"/>
              </a:rPr>
              <a:t>Tarih           : </a:t>
            </a:r>
            <a:r>
              <a:rPr lang="tr-TR" sz="2400" b="1" i="0" u="none" strike="noStrike" kern="120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/>
                <a:ea typeface="Andale Sans UI" pitchFamily="2"/>
                <a:cs typeface="Tahoma" pitchFamily="2"/>
              </a:rPr>
              <a:t>23</a:t>
            </a:r>
            <a:r>
              <a:rPr lang="de-DE" sz="2400" b="1" i="0" u="none" strike="noStrike" kern="120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/>
                <a:ea typeface="Andale Sans UI" pitchFamily="2"/>
                <a:cs typeface="Tahoma" pitchFamily="2"/>
              </a:rPr>
              <a:t>.0</a:t>
            </a:r>
            <a:r>
              <a:rPr lang="tr-TR" sz="2400" b="1" i="0" u="none" strike="noStrike" kern="120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/>
                <a:ea typeface="Andale Sans UI" pitchFamily="2"/>
                <a:cs typeface="Tahoma" pitchFamily="2"/>
              </a:rPr>
              <a:t>2</a:t>
            </a:r>
            <a:r>
              <a:rPr lang="de-DE" sz="2400" b="1" i="0" u="none" strike="noStrike" kern="120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/>
                <a:ea typeface="Andale Sans UI" pitchFamily="2"/>
                <a:cs typeface="Tahoma" pitchFamily="2"/>
              </a:rPr>
              <a:t>.2019</a:t>
            </a:r>
            <a:endParaRPr lang="de-DE" sz="2400" b="1" i="0" u="none" strike="noStrike" kern="120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4680155" y="323453"/>
            <a:ext cx="5400470" cy="8515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buNone/>
              <a:tabLst/>
            </a:pPr>
            <a:r>
              <a:rPr lang="tr-TR" sz="2800" b="1" dirty="0" smtClean="0">
                <a:solidFill>
                  <a:srgbClr val="FFC000"/>
                </a:solidFill>
                <a:latin typeface="Arial Narrow" panose="020B0606020202030204" pitchFamily="34" charset="0"/>
                <a:ea typeface="Andale Sans UI" pitchFamily="2"/>
                <a:cs typeface="Tahoma" pitchFamily="2"/>
              </a:rPr>
              <a:t>troia &amp; canias</a:t>
            </a:r>
            <a:r>
              <a:rPr lang="tr-TR" sz="2800" baseline="30000" dirty="0" smtClean="0">
                <a:solidFill>
                  <a:srgbClr val="FFC000"/>
                </a:solidFill>
                <a:latin typeface="Arial Narrow" panose="020B0606020202030204" pitchFamily="34" charset="0"/>
                <a:ea typeface="Andale Sans UI" pitchFamily="2"/>
                <a:cs typeface="Tahoma" pitchFamily="2"/>
              </a:rPr>
              <a:t>ERP    </a:t>
            </a:r>
            <a:r>
              <a:rPr lang="tr-TR" sz="2800" b="1" dirty="0" smtClean="0">
                <a:solidFill>
                  <a:srgbClr val="FFC000"/>
                </a:solidFill>
                <a:latin typeface="Arial Narrow" panose="020B0606020202030204" pitchFamily="34" charset="0"/>
                <a:ea typeface="Andale Sans UI" pitchFamily="2"/>
                <a:cs typeface="Arial" panose="020B0604020202020204" pitchFamily="34" charset="0"/>
              </a:rPr>
              <a:t>GELİŞTİRME</a:t>
            </a:r>
            <a:endParaRPr lang="x-none" sz="2800" i="0" u="none" strike="noStrike" kern="1200">
              <a:ln>
                <a:noFill/>
              </a:ln>
              <a:solidFill>
                <a:srgbClr val="FFC000"/>
              </a:solidFill>
              <a:latin typeface="Arial Narrow" panose="020B0606020202030204" pitchFamily="34" charset="0"/>
              <a:ea typeface="Andale Sans UI" pitchFamily="2"/>
              <a:cs typeface="Tahoma" pitchFamily="2"/>
            </a:endParaRPr>
          </a:p>
        </p:txBody>
      </p:sp>
      <p:pic>
        <p:nvPicPr>
          <p:cNvPr id="1026" name="Picture 2" descr="C:\Users\sony\Desktop\CANIAS\IMAGE\cms2014_06_24_142344068723_troia_x8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" y="-36587"/>
            <a:ext cx="3521968" cy="101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5840" y="6949440"/>
            <a:ext cx="1578960" cy="50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5" y="827509"/>
            <a:ext cx="10008865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Metin kutusu 8"/>
          <p:cNvSpPr txBox="1"/>
          <p:nvPr/>
        </p:nvSpPr>
        <p:spPr>
          <a:xfrm>
            <a:off x="65520" y="41760"/>
            <a:ext cx="9834480" cy="35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lvl="0" hangingPunct="0"/>
            <a:r>
              <a:rPr lang="de-DE" sz="1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	</a:t>
            </a:r>
            <a:r>
              <a:rPr lang="tr-TR" b="1" dirty="0" smtClean="0">
                <a:latin typeface="Arial" pitchFamily="18"/>
                <a:ea typeface="Andale Sans UI" pitchFamily="2"/>
                <a:cs typeface="Tahoma" pitchFamily="2"/>
              </a:rPr>
              <a:t> ODBA &amp; SQL </a:t>
            </a:r>
            <a:r>
              <a:rPr lang="tr-TR" b="1" dirty="0" err="1" smtClean="0">
                <a:latin typeface="Arial" pitchFamily="18"/>
                <a:ea typeface="Andale Sans UI" pitchFamily="2"/>
                <a:cs typeface="Tahoma" pitchFamily="2"/>
              </a:rPr>
              <a:t>Script</a:t>
            </a:r>
            <a:r>
              <a:rPr lang="tr-TR" b="1" dirty="0" smtClean="0">
                <a:latin typeface="Arial" pitchFamily="18"/>
                <a:ea typeface="Andale Sans UI" pitchFamily="2"/>
                <a:cs typeface="Tahoma" pitchFamily="2"/>
              </a:rPr>
              <a:t> ile Tablo Yönetimi</a:t>
            </a:r>
            <a:endParaRPr lang="de-DE" sz="1800" b="1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5840" y="6949440"/>
            <a:ext cx="1578960" cy="50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76" y="251444"/>
            <a:ext cx="9145016" cy="6697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5840" y="6949440"/>
            <a:ext cx="1578960" cy="5036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Metin kutusu 3"/>
          <p:cNvSpPr txBox="1"/>
          <p:nvPr/>
        </p:nvSpPr>
        <p:spPr>
          <a:xfrm>
            <a:off x="65520" y="41760"/>
            <a:ext cx="9834480" cy="35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lvl="0" hangingPunct="0"/>
            <a:r>
              <a:rPr lang="de-DE" sz="1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	</a:t>
            </a:r>
            <a:r>
              <a:rPr lang="tr-TR" b="1" dirty="0" smtClean="0">
                <a:latin typeface="Arial" pitchFamily="18"/>
                <a:ea typeface="Andale Sans UI" pitchFamily="2"/>
                <a:cs typeface="Tahoma" pitchFamily="2"/>
              </a:rPr>
              <a:t>8. Tablolardaki Verilerin Yönetimi – </a:t>
            </a:r>
            <a:r>
              <a:rPr lang="tr-TR" b="1" dirty="0" err="1" smtClean="0">
                <a:latin typeface="Arial" pitchFamily="18"/>
                <a:ea typeface="Andale Sans UI" pitchFamily="2"/>
                <a:cs typeface="Tahoma" pitchFamily="2"/>
              </a:rPr>
              <a:t>Dialog</a:t>
            </a:r>
            <a:r>
              <a:rPr lang="tr-TR" b="1" dirty="0" smtClean="0">
                <a:latin typeface="Arial" pitchFamily="18"/>
                <a:ea typeface="Andale Sans UI" pitchFamily="2"/>
                <a:cs typeface="Tahoma" pitchFamily="2"/>
              </a:rPr>
              <a:t> &amp;  Class  </a:t>
            </a:r>
            <a:endParaRPr lang="de-DE" sz="1800" b="1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76" y="539477"/>
            <a:ext cx="9684224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5840" y="6949440"/>
            <a:ext cx="1578960" cy="50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5" name="Picture 3" descr="C:\Users\sony\Desktop\CANIAS\IMAGE\46954169_137203510607155_8469865681276340167_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76" y="251444"/>
            <a:ext cx="6173292" cy="694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6552480" y="827509"/>
            <a:ext cx="30963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 smtClean="0"/>
          </a:p>
          <a:p>
            <a:pPr marL="285750" indent="-285750">
              <a:buFont typeface="Arial" charset="0"/>
              <a:buChar char="•"/>
            </a:pPr>
            <a:r>
              <a:rPr lang="tr-TR" dirty="0" smtClean="0"/>
              <a:t>Veritabanı tablolarında yer alan veriler dialoglar kullanılarak kullanıcıya sunulur.</a:t>
            </a:r>
          </a:p>
          <a:p>
            <a:pPr marL="285750" indent="-285750">
              <a:buFont typeface="Arial" charset="0"/>
              <a:buChar char="•"/>
            </a:pPr>
            <a:r>
              <a:rPr lang="tr-TR" dirty="0" smtClean="0"/>
              <a:t>Verilerin okunması, silinmesi, güncellenmesi, oluşturulması</a:t>
            </a:r>
            <a:r>
              <a:rPr lang="tr-TR" dirty="0" smtClean="0">
                <a:solidFill>
                  <a:srgbClr val="FFC000"/>
                </a:solidFill>
              </a:rPr>
              <a:t>(SELECT,DELETE,UPDATE,INSERT)  </a:t>
            </a:r>
            <a:r>
              <a:rPr lang="tr-TR" dirty="0" smtClean="0"/>
              <a:t>gibi işlemleri sağlayan SQL cümlelerinin Class’larda yer alması standart tutumdur.</a:t>
            </a:r>
          </a:p>
          <a:p>
            <a:pPr marL="285750" indent="-285750">
              <a:buFont typeface="Arial" charset="0"/>
              <a:buChar char="•"/>
            </a:pPr>
            <a:r>
              <a:rPr lang="tr-TR" dirty="0" smtClean="0"/>
              <a:t>Class’lar dialoglarda tanımlanarak ilgili fonksiyonlar kullanılabilir. Veri etkileşimi sağlanır.</a:t>
            </a:r>
            <a:endParaRPr lang="tr-T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5840" y="6949440"/>
            <a:ext cx="1578960" cy="503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/>
          <p:cNvSpPr txBox="1"/>
          <p:nvPr/>
        </p:nvSpPr>
        <p:spPr>
          <a:xfrm>
            <a:off x="65520" y="41760"/>
            <a:ext cx="9834480" cy="35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lvl="0" hangingPunct="0"/>
            <a:r>
              <a:rPr lang="tr-TR" dirty="0"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tr-TR" dirty="0" smtClean="0">
                <a:latin typeface="Arial" pitchFamily="18"/>
                <a:ea typeface="Andale Sans UI" pitchFamily="2"/>
                <a:cs typeface="Tahoma" pitchFamily="2"/>
              </a:rPr>
              <a:t>        </a:t>
            </a:r>
            <a:r>
              <a:rPr lang="tr-TR" b="1" dirty="0" smtClean="0">
                <a:latin typeface="Arial" pitchFamily="18"/>
                <a:ea typeface="Andale Sans UI" pitchFamily="2"/>
                <a:cs typeface="Tahoma" pitchFamily="2"/>
              </a:rPr>
              <a:t>9</a:t>
            </a:r>
            <a:r>
              <a:rPr lang="tr-TR" b="1" dirty="0">
                <a:latin typeface="Arial" pitchFamily="18"/>
                <a:ea typeface="Andale Sans UI" pitchFamily="2"/>
                <a:cs typeface="Tahoma" pitchFamily="2"/>
              </a:rPr>
              <a:t>. </a:t>
            </a:r>
            <a:r>
              <a:rPr lang="tr-TR" b="1" dirty="0" err="1" smtClean="0">
                <a:latin typeface="Arial" pitchFamily="18"/>
                <a:ea typeface="Andale Sans UI" pitchFamily="2"/>
                <a:cs typeface="Tahoma" pitchFamily="2"/>
              </a:rPr>
              <a:t>canias</a:t>
            </a:r>
            <a:r>
              <a:rPr lang="tr-TR" b="1" baseline="30000" dirty="0" err="1" smtClean="0">
                <a:latin typeface="Arial" pitchFamily="18"/>
                <a:ea typeface="Andale Sans UI" pitchFamily="2"/>
                <a:cs typeface="Tahoma" pitchFamily="2"/>
              </a:rPr>
              <a:t>ERP</a:t>
            </a:r>
            <a:r>
              <a:rPr lang="tr-TR" b="1" baseline="30000" dirty="0" smtClean="0">
                <a:latin typeface="Arial" pitchFamily="18"/>
                <a:ea typeface="Andale Sans UI" pitchFamily="2"/>
                <a:cs typeface="Tahoma" pitchFamily="2"/>
              </a:rPr>
              <a:t> ‘</a:t>
            </a:r>
            <a:r>
              <a:rPr lang="tr-TR" b="1" dirty="0" smtClean="0">
                <a:latin typeface="Arial" pitchFamily="18"/>
                <a:ea typeface="Andale Sans UI" pitchFamily="2"/>
                <a:cs typeface="Tahoma" pitchFamily="2"/>
              </a:rPr>
              <a:t>de </a:t>
            </a:r>
            <a:r>
              <a:rPr lang="tr-TR" b="1" dirty="0" err="1" smtClean="0">
                <a:latin typeface="Arial" pitchFamily="18"/>
                <a:ea typeface="Andale Sans UI" pitchFamily="2"/>
                <a:cs typeface="Tahoma" pitchFamily="2"/>
              </a:rPr>
              <a:t>Dialog</a:t>
            </a:r>
            <a:r>
              <a:rPr lang="tr-TR" b="1" dirty="0" smtClean="0">
                <a:latin typeface="Arial" pitchFamily="18"/>
                <a:ea typeface="Andale Sans UI" pitchFamily="2"/>
                <a:cs typeface="Tahoma" pitchFamily="2"/>
              </a:rPr>
              <a:t> Görüntüleme Yöntemleri ve </a:t>
            </a:r>
            <a:r>
              <a:rPr lang="tr-TR" b="1" dirty="0" err="1" smtClean="0">
                <a:latin typeface="Arial" pitchFamily="18"/>
                <a:ea typeface="Andale Sans UI" pitchFamily="2"/>
                <a:cs typeface="Tahoma" pitchFamily="2"/>
              </a:rPr>
              <a:t>Transaction</a:t>
            </a:r>
            <a:r>
              <a:rPr lang="tr-TR" b="1" dirty="0" smtClean="0">
                <a:latin typeface="Arial" pitchFamily="18"/>
                <a:ea typeface="Andale Sans UI" pitchFamily="2"/>
                <a:cs typeface="Tahoma" pitchFamily="2"/>
              </a:rPr>
              <a:t> Tanımlama (SYST00) </a:t>
            </a:r>
            <a:endParaRPr lang="de-DE" sz="1800" b="1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72" y="573335"/>
            <a:ext cx="9964800" cy="385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etin kutusu 6"/>
          <p:cNvSpPr txBox="1"/>
          <p:nvPr/>
        </p:nvSpPr>
        <p:spPr>
          <a:xfrm>
            <a:off x="87300" y="4822659"/>
            <a:ext cx="9921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tr-TR" dirty="0" smtClean="0"/>
              <a:t>SYST00 uygulamasında </a:t>
            </a:r>
            <a:r>
              <a:rPr lang="tr-TR" dirty="0" err="1" smtClean="0"/>
              <a:t>transaction</a:t>
            </a:r>
            <a:r>
              <a:rPr lang="tr-TR" dirty="0" smtClean="0"/>
              <a:t> tanımlanır.</a:t>
            </a:r>
          </a:p>
          <a:p>
            <a:pPr marL="285750" indent="-285750">
              <a:buFont typeface="Arial" charset="0"/>
              <a:buChar char="•"/>
            </a:pPr>
            <a:r>
              <a:rPr lang="tr-TR" dirty="0" smtClean="0"/>
              <a:t>Tanımlanan </a:t>
            </a:r>
            <a:r>
              <a:rPr lang="tr-TR" dirty="0" err="1" smtClean="0"/>
              <a:t>transaction</a:t>
            </a:r>
            <a:r>
              <a:rPr lang="tr-TR" dirty="0" smtClean="0"/>
              <a:t> için başlangıç </a:t>
            </a:r>
            <a:r>
              <a:rPr lang="tr-TR" dirty="0" err="1" smtClean="0"/>
              <a:t>Dialog’u</a:t>
            </a:r>
            <a:r>
              <a:rPr lang="tr-TR" dirty="0" smtClean="0"/>
              <a:t> belirlenir.</a:t>
            </a:r>
          </a:p>
          <a:p>
            <a:pPr marL="285750" indent="-285750">
              <a:buFont typeface="Arial" charset="0"/>
              <a:buChar char="•"/>
            </a:pPr>
            <a:r>
              <a:rPr lang="tr-TR" dirty="0" smtClean="0"/>
              <a:t>Arama çubuğu veya liste kullanılarak ilgili </a:t>
            </a:r>
            <a:r>
              <a:rPr lang="tr-TR" dirty="0" err="1" smtClean="0"/>
              <a:t>Transaction’a</a:t>
            </a:r>
            <a:r>
              <a:rPr lang="tr-TR" dirty="0" smtClean="0"/>
              <a:t> erişilebilir.</a:t>
            </a:r>
          </a:p>
          <a:p>
            <a:pPr marL="285750" indent="-285750">
              <a:buFont typeface="Arial" charset="0"/>
              <a:buChar char="•"/>
            </a:pPr>
            <a:r>
              <a:rPr lang="tr-TR" dirty="0" err="1" smtClean="0"/>
              <a:t>Transaction</a:t>
            </a:r>
            <a:r>
              <a:rPr lang="tr-TR" dirty="0" smtClean="0"/>
              <a:t> ilk açıldığında  başlangıç </a:t>
            </a:r>
            <a:r>
              <a:rPr lang="tr-TR" dirty="0" err="1" smtClean="0"/>
              <a:t>Dialog’u</a:t>
            </a:r>
            <a:r>
              <a:rPr lang="tr-TR" dirty="0" smtClean="0"/>
              <a:t> açılır.</a:t>
            </a:r>
          </a:p>
          <a:p>
            <a:pPr marL="285750" indent="-285750">
              <a:buFont typeface="Arial" charset="0"/>
              <a:buChar char="•"/>
            </a:pPr>
            <a:r>
              <a:rPr lang="tr-TR" dirty="0" err="1" smtClean="0"/>
              <a:t>Dialog</a:t>
            </a:r>
            <a:r>
              <a:rPr lang="tr-TR" dirty="0" smtClean="0"/>
              <a:t> üzerinde  işlemler ve butonlar yardımı ile farklı </a:t>
            </a:r>
            <a:r>
              <a:rPr lang="tr-TR" dirty="0" err="1" smtClean="0"/>
              <a:t>dialog</a:t>
            </a:r>
            <a:r>
              <a:rPr lang="tr-TR" dirty="0" smtClean="0"/>
              <a:t> çağrıları yapılarak istenen </a:t>
            </a:r>
            <a:r>
              <a:rPr lang="tr-TR" dirty="0" err="1" smtClean="0"/>
              <a:t>dialog</a:t>
            </a:r>
            <a:r>
              <a:rPr lang="tr-TR" dirty="0" smtClean="0"/>
              <a:t> erişimi sağlanabilir.</a:t>
            </a:r>
          </a:p>
          <a:p>
            <a:pPr marL="285750" indent="-285750">
              <a:buFont typeface="Arial" charset="0"/>
              <a:buChar char="•"/>
            </a:pPr>
            <a:r>
              <a:rPr lang="tr-TR" dirty="0" smtClean="0"/>
              <a:t>DEVT11 – RUNCODE Test Uygulaması  kullanılarak istenen diyalog çağrılabilir.</a:t>
            </a:r>
          </a:p>
          <a:p>
            <a:pPr marL="285750" indent="-285750">
              <a:buFont typeface="Arial" charset="0"/>
              <a:buChar char="•"/>
            </a:pPr>
            <a:r>
              <a:rPr lang="tr-TR" dirty="0" smtClean="0"/>
              <a:t>Sistemde </a:t>
            </a:r>
            <a:r>
              <a:rPr lang="tr-TR" dirty="0" err="1" smtClean="0"/>
              <a:t>dialog</a:t>
            </a:r>
            <a:r>
              <a:rPr lang="tr-TR" dirty="0" smtClean="0"/>
              <a:t> için yönlendirme var ise hedef </a:t>
            </a:r>
            <a:r>
              <a:rPr lang="tr-TR" dirty="0" err="1" smtClean="0"/>
              <a:t>dialog</a:t>
            </a:r>
            <a:r>
              <a:rPr lang="tr-TR" dirty="0" smtClean="0"/>
              <a:t> açılacaktır.(DEVT09- </a:t>
            </a:r>
            <a:r>
              <a:rPr lang="tr-TR" dirty="0" err="1" smtClean="0"/>
              <a:t>Dialog</a:t>
            </a:r>
            <a:r>
              <a:rPr lang="tr-TR" dirty="0" smtClean="0"/>
              <a:t> Yönlendirici)</a:t>
            </a:r>
            <a:endParaRPr lang="tr-T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069" y="1979637"/>
            <a:ext cx="576064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5840" y="6949440"/>
            <a:ext cx="1578960" cy="50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2" y="558054"/>
            <a:ext cx="9701818" cy="257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6" y="3418234"/>
            <a:ext cx="5848350" cy="353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etin kutusu 6"/>
          <p:cNvSpPr txBox="1"/>
          <p:nvPr/>
        </p:nvSpPr>
        <p:spPr>
          <a:xfrm>
            <a:off x="65520" y="41760"/>
            <a:ext cx="9834480" cy="35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lvl="0" hangingPunct="0"/>
            <a:r>
              <a:rPr lang="tr-TR" dirty="0"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tr-TR" dirty="0" smtClean="0">
                <a:latin typeface="Arial" pitchFamily="18"/>
                <a:ea typeface="Andale Sans UI" pitchFamily="2"/>
                <a:cs typeface="Tahoma" pitchFamily="2"/>
              </a:rPr>
              <a:t>        </a:t>
            </a:r>
            <a:r>
              <a:rPr lang="tr-TR" b="1" dirty="0" smtClean="0">
                <a:latin typeface="Arial" pitchFamily="18"/>
                <a:ea typeface="Andale Sans UI" pitchFamily="2"/>
                <a:cs typeface="Tahoma" pitchFamily="2"/>
              </a:rPr>
              <a:t>10. </a:t>
            </a:r>
            <a:r>
              <a:rPr lang="tr-TR" b="1" dirty="0" err="1" smtClean="0">
                <a:latin typeface="Arial" pitchFamily="18"/>
                <a:ea typeface="Andale Sans UI" pitchFamily="2"/>
                <a:cs typeface="Tahoma" pitchFamily="2"/>
              </a:rPr>
              <a:t>canias</a:t>
            </a:r>
            <a:r>
              <a:rPr lang="tr-TR" b="1" baseline="30000" dirty="0" err="1" smtClean="0">
                <a:latin typeface="Arial" pitchFamily="18"/>
                <a:ea typeface="Andale Sans UI" pitchFamily="2"/>
                <a:cs typeface="Tahoma" pitchFamily="2"/>
              </a:rPr>
              <a:t>ERP</a:t>
            </a:r>
            <a:r>
              <a:rPr lang="tr-TR" b="1" baseline="30000" dirty="0" smtClean="0">
                <a:latin typeface="Arial" pitchFamily="18"/>
                <a:ea typeface="Andale Sans UI" pitchFamily="2"/>
                <a:cs typeface="Tahoma" pitchFamily="2"/>
              </a:rPr>
              <a:t> ‘</a:t>
            </a:r>
            <a:r>
              <a:rPr lang="tr-TR" b="1" dirty="0" smtClean="0">
                <a:latin typeface="Arial" pitchFamily="18"/>
                <a:ea typeface="Andale Sans UI" pitchFamily="2"/>
                <a:cs typeface="Tahoma" pitchFamily="2"/>
              </a:rPr>
              <a:t>de Class Yönetimi (DEVT00 &amp; IDE) </a:t>
            </a:r>
            <a:endParaRPr lang="de-DE" sz="1800" b="1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5976416" y="3198585"/>
            <a:ext cx="39883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 smtClean="0"/>
          </a:p>
          <a:p>
            <a:pPr marL="285750" indent="-285750">
              <a:buFont typeface="Arial" charset="0"/>
              <a:buChar char="•"/>
            </a:pPr>
            <a:r>
              <a:rPr lang="tr-TR" dirty="0" smtClean="0"/>
              <a:t>Class &amp; Class-</a:t>
            </a:r>
            <a:r>
              <a:rPr lang="tr-TR" dirty="0" err="1" smtClean="0"/>
              <a:t>metodları</a:t>
            </a:r>
            <a:r>
              <a:rPr lang="tr-TR" dirty="0" smtClean="0"/>
              <a:t> </a:t>
            </a:r>
            <a:r>
              <a:rPr lang="tr-TR" dirty="0" err="1" smtClean="0"/>
              <a:t>oluşturma,silme</a:t>
            </a:r>
            <a:r>
              <a:rPr lang="tr-TR" dirty="0" smtClean="0"/>
              <a:t> ve düzenleme işlemleri için DEVT00 uygulaması kullanılabilir. Daha profesyonel erişim için IDE kullanılabilir.</a:t>
            </a:r>
          </a:p>
          <a:p>
            <a:pPr marL="285750" indent="-285750">
              <a:buFont typeface="Arial" charset="0"/>
              <a:buChar char="•"/>
            </a:pPr>
            <a:r>
              <a:rPr lang="tr-TR" dirty="0" smtClean="0"/>
              <a:t>Sistemde istenen Class fonksiyonları </a:t>
            </a:r>
            <a:r>
              <a:rPr lang="tr-TR" dirty="0" err="1" smtClean="0"/>
              <a:t>ClassObjesi.Fonksiyon</a:t>
            </a:r>
            <a:r>
              <a:rPr lang="tr-TR" dirty="0" smtClean="0"/>
              <a:t>() </a:t>
            </a:r>
            <a:r>
              <a:rPr lang="tr-TR" dirty="0"/>
              <a:t>ç</a:t>
            </a:r>
            <a:r>
              <a:rPr lang="tr-TR" dirty="0" smtClean="0"/>
              <a:t>ağrısı yapılarak çalıştırılır.</a:t>
            </a:r>
          </a:p>
          <a:p>
            <a:pPr marL="285750" indent="-285750">
              <a:buFont typeface="Arial" charset="0"/>
              <a:buChar char="•"/>
            </a:pPr>
            <a:r>
              <a:rPr lang="tr-TR" dirty="0"/>
              <a:t>Sistemde </a:t>
            </a:r>
            <a:r>
              <a:rPr lang="tr-TR" dirty="0" smtClean="0"/>
              <a:t>Class için </a:t>
            </a:r>
            <a:r>
              <a:rPr lang="tr-TR" dirty="0"/>
              <a:t>yönlendirme var ise hedef </a:t>
            </a:r>
            <a:r>
              <a:rPr lang="tr-TR" dirty="0" smtClean="0"/>
              <a:t>Class çalışacaktır.(DEVT08- Sınıf Yönlendirici</a:t>
            </a:r>
            <a:r>
              <a:rPr lang="tr-TR" dirty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tr-TR" dirty="0" smtClean="0"/>
          </a:p>
          <a:p>
            <a:pPr marL="285750" indent="-285750">
              <a:buFont typeface="Arial" charset="0"/>
              <a:buChar char="•"/>
            </a:pPr>
            <a:endParaRPr lang="tr-T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5840" y="6949440"/>
            <a:ext cx="1578960" cy="503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/>
          <p:cNvSpPr txBox="1"/>
          <p:nvPr/>
        </p:nvSpPr>
        <p:spPr>
          <a:xfrm>
            <a:off x="65520" y="41760"/>
            <a:ext cx="9834480" cy="35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lvl="0" hangingPunct="0"/>
            <a:r>
              <a:rPr lang="tr-TR" dirty="0"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tr-TR" dirty="0" smtClean="0">
                <a:latin typeface="Arial" pitchFamily="18"/>
                <a:ea typeface="Andale Sans UI" pitchFamily="2"/>
                <a:cs typeface="Tahoma" pitchFamily="2"/>
              </a:rPr>
              <a:t>        </a:t>
            </a:r>
            <a:r>
              <a:rPr lang="tr-TR" b="1" dirty="0" smtClean="0">
                <a:latin typeface="Arial" pitchFamily="18"/>
                <a:ea typeface="Andale Sans UI" pitchFamily="2"/>
                <a:cs typeface="Tahoma" pitchFamily="2"/>
              </a:rPr>
              <a:t>11. </a:t>
            </a:r>
            <a:r>
              <a:rPr lang="tr-TR" b="1" dirty="0" err="1" smtClean="0">
                <a:latin typeface="Arial" pitchFamily="18"/>
                <a:ea typeface="Andale Sans UI" pitchFamily="2"/>
                <a:cs typeface="Tahoma" pitchFamily="2"/>
              </a:rPr>
              <a:t>canias</a:t>
            </a:r>
            <a:r>
              <a:rPr lang="tr-TR" b="1" baseline="30000" dirty="0" err="1" smtClean="0">
                <a:latin typeface="Arial" pitchFamily="18"/>
                <a:ea typeface="Andale Sans UI" pitchFamily="2"/>
                <a:cs typeface="Tahoma" pitchFamily="2"/>
              </a:rPr>
              <a:t>ERP</a:t>
            </a:r>
            <a:r>
              <a:rPr lang="tr-TR" b="1" baseline="30000" dirty="0" smtClean="0"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tr-TR" b="1" dirty="0" smtClean="0">
                <a:latin typeface="Arial" pitchFamily="18"/>
                <a:ea typeface="Andale Sans UI" pitchFamily="2"/>
                <a:cs typeface="Tahoma" pitchFamily="2"/>
              </a:rPr>
              <a:t>  TROIA IDE</a:t>
            </a:r>
            <a:endParaRPr lang="de-DE" sz="1800" b="1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6387" name="Picture 3" descr="C:\Users\sony\Desktop\CANIAS\IMAGE\2017-03-30_11-58-1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401" y="923428"/>
            <a:ext cx="2390775" cy="660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791" y="1089370"/>
            <a:ext cx="2028825" cy="636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5760392" y="683493"/>
            <a:ext cx="1000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OBJECTS</a:t>
            </a:r>
            <a:endParaRPr lang="tr-T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515677" y="570835"/>
            <a:ext cx="110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TOOLBOX</a:t>
            </a:r>
            <a:endParaRPr lang="tr-T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5840" y="6949440"/>
            <a:ext cx="1578960" cy="50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527669"/>
            <a:ext cx="2419350" cy="660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717" y="862133"/>
            <a:ext cx="2447925" cy="6345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464" y="527669"/>
            <a:ext cx="2419350" cy="642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ikdörtgen 7"/>
          <p:cNvSpPr/>
          <p:nvPr/>
        </p:nvSpPr>
        <p:spPr>
          <a:xfrm>
            <a:off x="6480472" y="179437"/>
            <a:ext cx="1209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HELP</a:t>
            </a:r>
            <a:endParaRPr lang="tr-T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299074" y="158337"/>
            <a:ext cx="5173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PROPERTIES</a:t>
            </a:r>
            <a:endParaRPr lang="tr-T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80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5840" y="6949440"/>
            <a:ext cx="1578960" cy="50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 descr="C:\Users\sony\Desktop\CANIAS\IMAGE\49476674_1272936029512492_3325890387419561087_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20" y="467468"/>
            <a:ext cx="6557884" cy="673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65520" y="41760"/>
            <a:ext cx="9834480" cy="35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lvl="0" hangingPunct="0"/>
            <a:r>
              <a:rPr lang="tr-TR" dirty="0"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tr-TR" dirty="0" smtClean="0">
                <a:latin typeface="Arial" pitchFamily="18"/>
                <a:ea typeface="Andale Sans UI" pitchFamily="2"/>
                <a:cs typeface="Tahoma" pitchFamily="2"/>
              </a:rPr>
              <a:t>        </a:t>
            </a:r>
            <a:r>
              <a:rPr lang="tr-TR" b="1" dirty="0" smtClean="0">
                <a:latin typeface="Arial" pitchFamily="18"/>
                <a:ea typeface="Andale Sans UI" pitchFamily="2"/>
                <a:cs typeface="Tahoma" pitchFamily="2"/>
              </a:rPr>
              <a:t>12. </a:t>
            </a:r>
            <a:r>
              <a:rPr lang="tr-TR" b="1" dirty="0" err="1" smtClean="0">
                <a:latin typeface="Arial" pitchFamily="18"/>
                <a:ea typeface="Andale Sans UI" pitchFamily="2"/>
                <a:cs typeface="Tahoma" pitchFamily="2"/>
              </a:rPr>
              <a:t>canias</a:t>
            </a:r>
            <a:r>
              <a:rPr lang="tr-TR" b="1" baseline="30000" dirty="0" err="1" smtClean="0">
                <a:latin typeface="Arial" pitchFamily="18"/>
                <a:ea typeface="Andale Sans UI" pitchFamily="2"/>
                <a:cs typeface="Tahoma" pitchFamily="2"/>
              </a:rPr>
              <a:t>ERP</a:t>
            </a:r>
            <a:r>
              <a:rPr lang="tr-TR" b="1" baseline="30000" dirty="0" smtClean="0"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tr-TR" b="1" dirty="0" smtClean="0">
                <a:latin typeface="Arial" pitchFamily="18"/>
                <a:ea typeface="Andale Sans UI" pitchFamily="2"/>
                <a:cs typeface="Tahoma" pitchFamily="2"/>
              </a:rPr>
              <a:t>  </a:t>
            </a:r>
            <a:r>
              <a:rPr lang="tr-TR" b="1" dirty="0" err="1" smtClean="0">
                <a:latin typeface="Arial" pitchFamily="18"/>
                <a:ea typeface="Andale Sans UI" pitchFamily="2"/>
                <a:cs typeface="Tahoma" pitchFamily="2"/>
              </a:rPr>
              <a:t>Dialog</a:t>
            </a:r>
            <a:r>
              <a:rPr lang="tr-TR" b="1" dirty="0" smtClean="0">
                <a:latin typeface="Arial" pitchFamily="18"/>
                <a:ea typeface="Andale Sans UI" pitchFamily="2"/>
                <a:cs typeface="Tahoma" pitchFamily="2"/>
              </a:rPr>
              <a:t> Yapısı</a:t>
            </a:r>
            <a:endParaRPr lang="de-DE" sz="1800" b="1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528" y="1429072"/>
            <a:ext cx="2915472" cy="307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ikdörtgen 6"/>
          <p:cNvSpPr/>
          <p:nvPr/>
        </p:nvSpPr>
        <p:spPr>
          <a:xfrm>
            <a:off x="7176165" y="1043533"/>
            <a:ext cx="2208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 EVENTS</a:t>
            </a:r>
            <a:endParaRPr lang="tr-T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5840" y="6949440"/>
            <a:ext cx="1578960" cy="503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/>
          <p:cNvSpPr txBox="1"/>
          <p:nvPr/>
        </p:nvSpPr>
        <p:spPr>
          <a:xfrm>
            <a:off x="3240113" y="782441"/>
            <a:ext cx="67246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 smtClean="0"/>
          </a:p>
          <a:p>
            <a:pPr marL="285750" indent="-285750">
              <a:buFont typeface="Arial" charset="0"/>
              <a:buChar char="•"/>
            </a:pPr>
            <a:r>
              <a:rPr lang="tr-TR" dirty="0" smtClean="0">
                <a:solidFill>
                  <a:srgbClr val="FF0000"/>
                </a:solidFill>
              </a:rPr>
              <a:t>CALL DIALOG </a:t>
            </a:r>
            <a:r>
              <a:rPr lang="tr-TR" dirty="0" smtClean="0"/>
              <a:t>çağrısı ile açılan </a:t>
            </a:r>
            <a:r>
              <a:rPr lang="tr-TR" dirty="0"/>
              <a:t>bir </a:t>
            </a:r>
            <a:r>
              <a:rPr lang="tr-TR" dirty="0" err="1"/>
              <a:t>dialog</a:t>
            </a:r>
            <a:r>
              <a:rPr lang="tr-TR" dirty="0"/>
              <a:t> </a:t>
            </a:r>
            <a:r>
              <a:rPr lang="tr-TR" dirty="0" smtClean="0"/>
              <a:t> veya uygulama listesinden seçilerek açılan uygulamanın başlangıç diyalogu için ilk olarak </a:t>
            </a:r>
            <a:r>
              <a:rPr lang="tr-TR" dirty="0" smtClean="0">
                <a:solidFill>
                  <a:srgbClr val="00B050"/>
                </a:solidFill>
              </a:rPr>
              <a:t>BEFORE</a:t>
            </a:r>
            <a:r>
              <a:rPr lang="tr-TR" dirty="0" smtClean="0"/>
              <a:t>  metodu çalışır.</a:t>
            </a:r>
          </a:p>
          <a:p>
            <a:pPr marL="742950" lvl="1" indent="-285750">
              <a:buFont typeface="Arial" charset="0"/>
              <a:buChar char="•"/>
            </a:pPr>
            <a:r>
              <a:rPr lang="tr-TR" dirty="0" smtClean="0">
                <a:solidFill>
                  <a:srgbClr val="00B050"/>
                </a:solidFill>
              </a:rPr>
              <a:t>BEFORE</a:t>
            </a:r>
            <a:r>
              <a:rPr lang="tr-TR" dirty="0" smtClean="0"/>
              <a:t> metodu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değişkenler,sınıf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objeleri </a:t>
            </a:r>
            <a:r>
              <a:rPr lang="tr-TR" dirty="0" smtClean="0"/>
              <a:t>ve 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sanal-tablolar </a:t>
            </a:r>
            <a:r>
              <a:rPr lang="tr-TR" dirty="0" smtClean="0"/>
              <a:t>tanımlamak için kullanılmalıdır. </a:t>
            </a:r>
            <a:r>
              <a:rPr lang="tr-TR" dirty="0"/>
              <a:t> </a:t>
            </a:r>
          </a:p>
          <a:p>
            <a:pPr marL="742950" lvl="1" indent="-285750">
              <a:buFont typeface="Arial" charset="0"/>
              <a:buChar char="•"/>
            </a:pPr>
            <a:r>
              <a:rPr lang="tr-TR" dirty="0" smtClean="0">
                <a:solidFill>
                  <a:srgbClr val="00B050"/>
                </a:solidFill>
              </a:rPr>
              <a:t>BEFORE</a:t>
            </a:r>
            <a:r>
              <a:rPr lang="tr-TR" dirty="0" smtClean="0"/>
              <a:t> metodundaki objeler oluşur, çağrılan </a:t>
            </a:r>
            <a:r>
              <a:rPr lang="tr-TR" dirty="0" err="1" smtClean="0"/>
              <a:t>dialog</a:t>
            </a:r>
            <a:r>
              <a:rPr lang="tr-TR" dirty="0" smtClean="0"/>
              <a:t> üzerinde bulunan kontroller ekrana çizilir.</a:t>
            </a:r>
          </a:p>
          <a:p>
            <a:pPr marL="742950" lvl="1" indent="-285750">
              <a:buFont typeface="Arial" charset="0"/>
              <a:buChar char="•"/>
            </a:pPr>
            <a:r>
              <a:rPr lang="tr-TR" dirty="0" err="1" smtClean="0"/>
              <a:t>Dialog</a:t>
            </a:r>
            <a:r>
              <a:rPr lang="tr-TR" dirty="0" smtClean="0"/>
              <a:t> kontrolleri oluştuktan sonra </a:t>
            </a:r>
            <a:r>
              <a:rPr lang="tr-TR" dirty="0" smtClean="0">
                <a:solidFill>
                  <a:srgbClr val="00B050"/>
                </a:solidFill>
              </a:rPr>
              <a:t>AFTER</a:t>
            </a:r>
            <a:r>
              <a:rPr lang="tr-TR" dirty="0" smtClean="0"/>
              <a:t> metodu </a:t>
            </a:r>
            <a:r>
              <a:rPr lang="tr-TR" dirty="0"/>
              <a:t>ç</a:t>
            </a:r>
            <a:r>
              <a:rPr lang="tr-TR" dirty="0" smtClean="0"/>
              <a:t>alışır. Bu </a:t>
            </a:r>
            <a:r>
              <a:rPr lang="tr-TR" dirty="0" err="1" smtClean="0"/>
              <a:t>metod</a:t>
            </a:r>
            <a:r>
              <a:rPr lang="tr-TR" dirty="0" smtClean="0"/>
              <a:t> içerisinde ilk çalışması istenen fonksiyon çağrıları yazılabilir.</a:t>
            </a:r>
          </a:p>
          <a:p>
            <a:pPr marL="285750" indent="-285750">
              <a:buFont typeface="Arial" charset="0"/>
              <a:buChar char="•"/>
            </a:pPr>
            <a:endParaRPr lang="tr-TR" dirty="0"/>
          </a:p>
          <a:p>
            <a:pPr marL="285750" indent="-285750">
              <a:buFont typeface="Arial" charset="0"/>
              <a:buChar char="•"/>
            </a:pPr>
            <a:r>
              <a:rPr lang="tr-TR" dirty="0" smtClean="0">
                <a:solidFill>
                  <a:srgbClr val="FF0000"/>
                </a:solidFill>
              </a:rPr>
              <a:t>CALL TRANSACTION </a:t>
            </a:r>
            <a:r>
              <a:rPr lang="tr-TR" dirty="0" smtClean="0"/>
              <a:t>çağrısı ile açılan başlangıç </a:t>
            </a:r>
            <a:r>
              <a:rPr lang="tr-TR" dirty="0" err="1" smtClean="0"/>
              <a:t>dialogları</a:t>
            </a:r>
            <a:r>
              <a:rPr lang="tr-TR" dirty="0" smtClean="0"/>
              <a:t> için </a:t>
            </a:r>
            <a:r>
              <a:rPr lang="tr-TR" dirty="0" smtClean="0">
                <a:solidFill>
                  <a:srgbClr val="00B050"/>
                </a:solidFill>
              </a:rPr>
              <a:t>TRASNCALLED</a:t>
            </a:r>
            <a:r>
              <a:rPr lang="tr-TR" dirty="0" smtClean="0"/>
              <a:t> metodu çalışır. Bu yöntem ile çağrılan sonraki iç diyaloglar için </a:t>
            </a:r>
            <a:r>
              <a:rPr lang="tr-TR" dirty="0" smtClean="0">
                <a:solidFill>
                  <a:srgbClr val="00B050"/>
                </a:solidFill>
              </a:rPr>
              <a:t>ONSHOW</a:t>
            </a:r>
            <a:r>
              <a:rPr lang="tr-TR" dirty="0" smtClean="0"/>
              <a:t> metodu tetiklenir.</a:t>
            </a:r>
          </a:p>
          <a:p>
            <a:pPr marL="285750" indent="-285750">
              <a:buFont typeface="Arial" charset="0"/>
              <a:buChar char="•"/>
            </a:pPr>
            <a:endParaRPr lang="tr-TR" dirty="0" smtClean="0"/>
          </a:p>
          <a:p>
            <a:pPr marL="285750" indent="-285750">
              <a:buFont typeface="Arial" charset="0"/>
              <a:buChar char="•"/>
            </a:pPr>
            <a:endParaRPr lang="tr-T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24" y="781000"/>
            <a:ext cx="2915472" cy="307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6560" y="6949440"/>
            <a:ext cx="1578960" cy="503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etin kutusu 2"/>
          <p:cNvSpPr txBox="1"/>
          <p:nvPr/>
        </p:nvSpPr>
        <p:spPr>
          <a:xfrm>
            <a:off x="65520" y="41760"/>
            <a:ext cx="9834480" cy="35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	</a:t>
            </a:r>
            <a:r>
              <a:rPr lang="tr-TR" b="1" dirty="0">
                <a:latin typeface="Arial" pitchFamily="18"/>
                <a:ea typeface="Andale Sans UI" pitchFamily="2"/>
                <a:cs typeface="Tahoma" pitchFamily="2"/>
              </a:rPr>
              <a:t>1</a:t>
            </a:r>
            <a:r>
              <a:rPr lang="de-DE" sz="1800" b="1" i="0" u="none" strike="noStrike" kern="1200" dirty="0" smtClean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. </a:t>
            </a:r>
            <a:r>
              <a:rPr lang="tr-TR" sz="1800" b="1" i="0" u="none" strike="noStrike" kern="1200" dirty="0" smtClean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Verilerin Saklanması &amp; Erişimi</a:t>
            </a:r>
            <a:endParaRPr lang="de-DE" sz="1800" b="1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2050" name="Picture 2" descr="C:\Users\sony\Desktop\CANIAS\IMAGE\im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32" y="827509"/>
            <a:ext cx="9073008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5840" y="6949440"/>
            <a:ext cx="1578960" cy="5036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Metin kutusu 3"/>
          <p:cNvSpPr txBox="1"/>
          <p:nvPr/>
        </p:nvSpPr>
        <p:spPr>
          <a:xfrm>
            <a:off x="65520" y="41760"/>
            <a:ext cx="9834480" cy="35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lvl="0" hangingPunct="0"/>
            <a:r>
              <a:rPr lang="tr-TR" dirty="0"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tr-TR" dirty="0" smtClean="0">
                <a:latin typeface="Arial" pitchFamily="18"/>
                <a:ea typeface="Andale Sans UI" pitchFamily="2"/>
                <a:cs typeface="Tahoma" pitchFamily="2"/>
              </a:rPr>
              <a:t>        </a:t>
            </a:r>
            <a:r>
              <a:rPr lang="tr-TR" b="1" dirty="0" smtClean="0">
                <a:latin typeface="Arial" pitchFamily="18"/>
                <a:ea typeface="Andale Sans UI" pitchFamily="2"/>
                <a:cs typeface="Tahoma" pitchFamily="2"/>
              </a:rPr>
              <a:t>13. </a:t>
            </a:r>
            <a:r>
              <a:rPr lang="tr-TR" b="1" dirty="0" err="1" smtClean="0">
                <a:latin typeface="Arial" pitchFamily="18"/>
                <a:ea typeface="Andale Sans UI" pitchFamily="2"/>
                <a:cs typeface="Tahoma" pitchFamily="2"/>
              </a:rPr>
              <a:t>troia’da</a:t>
            </a:r>
            <a:r>
              <a:rPr lang="tr-TR" b="1" dirty="0" smtClean="0">
                <a:latin typeface="Arial" pitchFamily="18"/>
                <a:ea typeface="Andale Sans UI" pitchFamily="2"/>
                <a:cs typeface="Tahoma" pitchFamily="2"/>
              </a:rPr>
              <a:t> Sanal-Tablo yapısı ve </a:t>
            </a:r>
            <a:r>
              <a:rPr lang="tr-TR" b="1" dirty="0" err="1" smtClean="0">
                <a:latin typeface="Arial" pitchFamily="18"/>
                <a:ea typeface="Andale Sans UI" pitchFamily="2"/>
                <a:cs typeface="Tahoma" pitchFamily="2"/>
              </a:rPr>
              <a:t>Grid</a:t>
            </a:r>
            <a:r>
              <a:rPr lang="tr-TR" b="1" dirty="0" smtClean="0">
                <a:latin typeface="Arial" pitchFamily="18"/>
                <a:ea typeface="Andale Sans UI" pitchFamily="2"/>
                <a:cs typeface="Tahoma" pitchFamily="2"/>
              </a:rPr>
              <a:t> ile Gösterim</a:t>
            </a:r>
            <a:endParaRPr lang="de-DE" sz="1800" b="1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0" y="397529"/>
            <a:ext cx="945832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5636929" y="4283893"/>
            <a:ext cx="3851576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tr-TR" dirty="0" err="1" smtClean="0">
                <a:solidFill>
                  <a:srgbClr val="C00000"/>
                </a:solidFill>
              </a:rPr>
              <a:t>IDE</a:t>
            </a:r>
            <a:r>
              <a:rPr lang="tr-TR" dirty="0" err="1" smtClean="0">
                <a:solidFill>
                  <a:srgbClr val="00B050"/>
                </a:solidFill>
              </a:rPr>
              <a:t>’de</a:t>
            </a:r>
            <a:r>
              <a:rPr lang="tr-TR" dirty="0" smtClean="0">
                <a:solidFill>
                  <a:srgbClr val="00B050"/>
                </a:solidFill>
              </a:rPr>
              <a:t> </a:t>
            </a:r>
            <a:r>
              <a:rPr lang="tr-TR" dirty="0" err="1" smtClean="0">
                <a:solidFill>
                  <a:srgbClr val="00B050"/>
                </a:solidFill>
              </a:rPr>
              <a:t>dialog’a</a:t>
            </a:r>
            <a:r>
              <a:rPr lang="tr-TR" dirty="0" smtClean="0">
                <a:solidFill>
                  <a:srgbClr val="00B050"/>
                </a:solidFill>
              </a:rPr>
              <a:t> eklenebilecek araçlardan biri olan </a:t>
            </a:r>
            <a:r>
              <a:rPr lang="tr-TR" dirty="0" err="1" smtClean="0">
                <a:solidFill>
                  <a:srgbClr val="C00000"/>
                </a:solidFill>
              </a:rPr>
              <a:t>Table</a:t>
            </a:r>
            <a:r>
              <a:rPr lang="tr-TR" dirty="0" smtClean="0">
                <a:solidFill>
                  <a:srgbClr val="C00000"/>
                </a:solidFill>
              </a:rPr>
              <a:t> </a:t>
            </a:r>
            <a:r>
              <a:rPr lang="tr-TR" dirty="0" smtClean="0">
                <a:solidFill>
                  <a:srgbClr val="00B050"/>
                </a:solidFill>
              </a:rPr>
              <a:t>veri konteynırı </a:t>
            </a:r>
            <a:r>
              <a:rPr lang="tr-TR" dirty="0" err="1" smtClean="0">
                <a:solidFill>
                  <a:srgbClr val="C00000"/>
                </a:solidFill>
              </a:rPr>
              <a:t>Grid</a:t>
            </a:r>
            <a:r>
              <a:rPr lang="tr-TR" dirty="0" smtClean="0">
                <a:solidFill>
                  <a:srgbClr val="C00000"/>
                </a:solidFill>
              </a:rPr>
              <a:t> </a:t>
            </a:r>
            <a:r>
              <a:rPr lang="tr-TR" dirty="0" smtClean="0">
                <a:solidFill>
                  <a:srgbClr val="00B050"/>
                </a:solidFill>
              </a:rPr>
              <a:t>olarak adlandırılır.</a:t>
            </a:r>
          </a:p>
          <a:p>
            <a:pPr marL="285750" indent="-285750">
              <a:buFont typeface="Arial" charset="0"/>
              <a:buChar char="•"/>
            </a:pPr>
            <a:r>
              <a:rPr lang="tr-TR" dirty="0" err="1" smtClean="0">
                <a:solidFill>
                  <a:srgbClr val="C00000"/>
                </a:solidFill>
              </a:rPr>
              <a:t>Properties</a:t>
            </a:r>
            <a:r>
              <a:rPr lang="tr-TR" dirty="0" smtClean="0">
                <a:solidFill>
                  <a:srgbClr val="C00000"/>
                </a:solidFill>
              </a:rPr>
              <a:t> </a:t>
            </a:r>
            <a:r>
              <a:rPr lang="tr-TR" dirty="0" smtClean="0">
                <a:solidFill>
                  <a:srgbClr val="00B050"/>
                </a:solidFill>
              </a:rPr>
              <a:t>bölümünden </a:t>
            </a:r>
            <a:r>
              <a:rPr lang="tr-TR" dirty="0" err="1" smtClean="0">
                <a:solidFill>
                  <a:srgbClr val="C00000"/>
                </a:solidFill>
              </a:rPr>
              <a:t>ColumnInfo</a:t>
            </a:r>
            <a:r>
              <a:rPr lang="tr-TR" dirty="0" smtClean="0">
                <a:solidFill>
                  <a:srgbClr val="C00000"/>
                </a:solidFill>
              </a:rPr>
              <a:t> </a:t>
            </a:r>
            <a:r>
              <a:rPr lang="tr-TR" dirty="0">
                <a:solidFill>
                  <a:srgbClr val="00B050"/>
                </a:solidFill>
              </a:rPr>
              <a:t>ö</a:t>
            </a:r>
            <a:r>
              <a:rPr lang="tr-TR" dirty="0" smtClean="0">
                <a:solidFill>
                  <a:srgbClr val="00B050"/>
                </a:solidFill>
              </a:rPr>
              <a:t>zellikleri ile sütunlarda görünmesi istenen bilgiler kısıtlanabilir.</a:t>
            </a:r>
            <a:endParaRPr lang="tr-T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5840" y="6949440"/>
            <a:ext cx="1578960" cy="50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5" y="179437"/>
            <a:ext cx="9964800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5013015" y="1907629"/>
            <a:ext cx="4707817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tr-TR" dirty="0" smtClean="0">
                <a:solidFill>
                  <a:srgbClr val="C00000"/>
                </a:solidFill>
              </a:rPr>
              <a:t>TROIA </a:t>
            </a:r>
            <a:r>
              <a:rPr lang="tr-TR" dirty="0" smtClean="0">
                <a:solidFill>
                  <a:srgbClr val="00B050"/>
                </a:solidFill>
              </a:rPr>
              <a:t>da </a:t>
            </a:r>
            <a:r>
              <a:rPr lang="tr-TR" dirty="0" smtClean="0">
                <a:solidFill>
                  <a:srgbClr val="0070C0"/>
                </a:solidFill>
              </a:rPr>
              <a:t>SELECT</a:t>
            </a:r>
            <a:r>
              <a:rPr lang="tr-TR" dirty="0" smtClean="0">
                <a:solidFill>
                  <a:srgbClr val="00B050"/>
                </a:solidFill>
              </a:rPr>
              <a:t> komutu ile veri-tabanından istenilen tablo verileri  çekilebilir. 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smtClean="0">
                <a:solidFill>
                  <a:srgbClr val="0070C0"/>
                </a:solidFill>
              </a:rPr>
              <a:t>SELECT</a:t>
            </a:r>
            <a:r>
              <a:rPr lang="tr-TR" dirty="0" smtClean="0">
                <a:solidFill>
                  <a:srgbClr val="00B050"/>
                </a:solidFill>
              </a:rPr>
              <a:t> komutu otomatik olarak  </a:t>
            </a:r>
            <a:r>
              <a:rPr lang="tr-TR" dirty="0" smtClean="0">
                <a:solidFill>
                  <a:srgbClr val="0070C0"/>
                </a:solidFill>
              </a:rPr>
              <a:t>FROM</a:t>
            </a:r>
            <a:r>
              <a:rPr lang="tr-TR" dirty="0" smtClean="0">
                <a:solidFill>
                  <a:srgbClr val="00B050"/>
                </a:solidFill>
              </a:rPr>
              <a:t> dan sonra yer alan tablo ismi ile aynı isimde bir 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sanal-tablo</a:t>
            </a:r>
            <a:r>
              <a:rPr lang="tr-TR" dirty="0" smtClean="0">
                <a:solidFill>
                  <a:srgbClr val="00B050"/>
                </a:solidFill>
              </a:rPr>
              <a:t> oluşturur. 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Sanal-tablo</a:t>
            </a:r>
            <a:r>
              <a:rPr lang="tr-TR" dirty="0" smtClean="0">
                <a:solidFill>
                  <a:srgbClr val="00B050"/>
                </a:solidFill>
              </a:rPr>
              <a:t> farklı şekilde </a:t>
            </a:r>
            <a:r>
              <a:rPr lang="tr-TR" dirty="0" err="1" smtClean="0">
                <a:solidFill>
                  <a:srgbClr val="00B050"/>
                </a:solidFill>
              </a:rPr>
              <a:t>isimledirilmek</a:t>
            </a:r>
            <a:r>
              <a:rPr lang="tr-TR" dirty="0" smtClean="0">
                <a:solidFill>
                  <a:srgbClr val="00B050"/>
                </a:solidFill>
              </a:rPr>
              <a:t> istenirse </a:t>
            </a:r>
            <a:r>
              <a:rPr lang="tr-TR" dirty="0" smtClean="0">
                <a:solidFill>
                  <a:srgbClr val="0070C0"/>
                </a:solidFill>
              </a:rPr>
              <a:t>INTO</a:t>
            </a:r>
            <a:r>
              <a:rPr lang="tr-TR" dirty="0" smtClean="0">
                <a:solidFill>
                  <a:srgbClr val="00B050"/>
                </a:solidFill>
              </a:rPr>
              <a:t> komutundan sonra istenen sanal-tablo ismi yazılabilir.</a:t>
            </a:r>
          </a:p>
          <a:p>
            <a:pPr marL="285750" indent="-285750">
              <a:buFont typeface="Arial" charset="0"/>
              <a:buChar char="•"/>
            </a:pP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Sanal-tablo</a:t>
            </a:r>
            <a:r>
              <a:rPr lang="tr-TR" dirty="0" smtClean="0">
                <a:solidFill>
                  <a:srgbClr val="00B050"/>
                </a:solidFill>
              </a:rPr>
              <a:t> gösteriminde </a:t>
            </a:r>
            <a:r>
              <a:rPr lang="tr-TR" dirty="0" err="1" smtClean="0">
                <a:solidFill>
                  <a:srgbClr val="C00000"/>
                </a:solidFill>
              </a:rPr>
              <a:t>Grid</a:t>
            </a:r>
            <a:r>
              <a:rPr lang="tr-TR" dirty="0" smtClean="0">
                <a:solidFill>
                  <a:srgbClr val="C00000"/>
                </a:solidFill>
              </a:rPr>
              <a:t> </a:t>
            </a:r>
            <a:r>
              <a:rPr lang="tr-TR" dirty="0" smtClean="0">
                <a:solidFill>
                  <a:srgbClr val="00B050"/>
                </a:solidFill>
              </a:rPr>
              <a:t>kullanılır. Ekranda görüntülenmek istenen 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sanal-tablo</a:t>
            </a:r>
            <a:r>
              <a:rPr lang="tr-TR" dirty="0" smtClean="0">
                <a:solidFill>
                  <a:srgbClr val="00B050"/>
                </a:solidFill>
              </a:rPr>
              <a:t> isminin </a:t>
            </a:r>
            <a:r>
              <a:rPr lang="tr-TR" dirty="0" err="1" smtClean="0">
                <a:solidFill>
                  <a:srgbClr val="00B050"/>
                </a:solidFill>
              </a:rPr>
              <a:t>grid</a:t>
            </a:r>
            <a:r>
              <a:rPr lang="tr-TR" dirty="0" smtClean="0">
                <a:solidFill>
                  <a:srgbClr val="00B050"/>
                </a:solidFill>
              </a:rPr>
              <a:t> ile aynı isimde olması yeterlidir.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5840" y="6949440"/>
            <a:ext cx="1578960" cy="50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0" y="251445"/>
            <a:ext cx="5334832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02" y="2195661"/>
            <a:ext cx="9815034" cy="114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380767" y="3635821"/>
            <a:ext cx="80050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tr-TR" dirty="0" smtClean="0">
                <a:solidFill>
                  <a:srgbClr val="00B050"/>
                </a:solidFill>
              </a:rPr>
              <a:t>Sanal-tabloda  herhangi bir kolondaki bilgi alınmak istenirse </a:t>
            </a:r>
            <a:r>
              <a:rPr lang="tr-TR" dirty="0" err="1" smtClean="0">
                <a:solidFill>
                  <a:srgbClr val="00B0F0"/>
                </a:solidFill>
              </a:rPr>
              <a:t>Tabloadı_kolonadı</a:t>
            </a:r>
            <a:r>
              <a:rPr lang="tr-TR" dirty="0" smtClean="0">
                <a:solidFill>
                  <a:srgbClr val="00B0F0"/>
                </a:solidFill>
              </a:rPr>
              <a:t> </a:t>
            </a:r>
            <a:r>
              <a:rPr lang="tr-TR" dirty="0" smtClean="0">
                <a:solidFill>
                  <a:srgbClr val="00B050"/>
                </a:solidFill>
              </a:rPr>
              <a:t>yapısı kullanılır. Bu şekilde alınan bilgi aktif satırın istenen hücresindeki bilgidir.</a:t>
            </a:r>
          </a:p>
          <a:p>
            <a:pPr marL="285750" indent="-285750">
              <a:buFont typeface="Arial" charset="0"/>
              <a:buChar char="•"/>
            </a:pPr>
            <a:r>
              <a:rPr lang="tr-TR" dirty="0" smtClean="0">
                <a:solidFill>
                  <a:srgbClr val="00B050"/>
                </a:solidFill>
              </a:rPr>
              <a:t>Sanal-tabloda aktif satır varsayılan olarak en son satırdır. </a:t>
            </a:r>
            <a:r>
              <a:rPr lang="tr-TR" dirty="0" err="1" smtClean="0">
                <a:solidFill>
                  <a:srgbClr val="00B050"/>
                </a:solidFill>
              </a:rPr>
              <a:t>Grid</a:t>
            </a:r>
            <a:r>
              <a:rPr lang="tr-TR" dirty="0" smtClean="0">
                <a:solidFill>
                  <a:srgbClr val="00B050"/>
                </a:solidFill>
              </a:rPr>
              <a:t>  üzerinde bir satır seçildiğinde aynı isimli sanal-tabloda seçilen satır aktif satır olur.</a:t>
            </a:r>
          </a:p>
          <a:p>
            <a:pPr marL="285750" indent="-285750">
              <a:buFont typeface="Arial" charset="0"/>
              <a:buChar char="•"/>
            </a:pPr>
            <a:r>
              <a:rPr lang="tr-TR" dirty="0" smtClean="0">
                <a:solidFill>
                  <a:srgbClr val="00B0F0"/>
                </a:solidFill>
              </a:rPr>
              <a:t>READ</a:t>
            </a:r>
            <a:r>
              <a:rPr lang="tr-TR" dirty="0" smtClean="0">
                <a:solidFill>
                  <a:srgbClr val="00B050"/>
                </a:solidFill>
              </a:rPr>
              <a:t> ,</a:t>
            </a:r>
            <a:r>
              <a:rPr lang="tr-TR" dirty="0" smtClean="0">
                <a:solidFill>
                  <a:srgbClr val="00B0F0"/>
                </a:solidFill>
              </a:rPr>
              <a:t>LOCATERECORD </a:t>
            </a:r>
            <a:r>
              <a:rPr lang="tr-TR" dirty="0" smtClean="0">
                <a:solidFill>
                  <a:srgbClr val="00B050"/>
                </a:solidFill>
              </a:rPr>
              <a:t>veya </a:t>
            </a:r>
            <a:r>
              <a:rPr lang="tr-TR" dirty="0" smtClean="0">
                <a:solidFill>
                  <a:srgbClr val="00B0F0"/>
                </a:solidFill>
              </a:rPr>
              <a:t>LOOP</a:t>
            </a:r>
            <a:r>
              <a:rPr lang="tr-TR" dirty="0" smtClean="0">
                <a:solidFill>
                  <a:srgbClr val="00B050"/>
                </a:solidFill>
              </a:rPr>
              <a:t> komutları ile sanal-tablonun aktif satırı değiştirilebilir.</a:t>
            </a:r>
          </a:p>
          <a:p>
            <a:pPr marL="285750" indent="-285750">
              <a:buFont typeface="Arial" charset="0"/>
              <a:buChar char="•"/>
            </a:pPr>
            <a:r>
              <a:rPr lang="tr-TR" dirty="0" smtClean="0">
                <a:solidFill>
                  <a:srgbClr val="00B050"/>
                </a:solidFill>
              </a:rPr>
              <a:t>Sanal-tablonun aktif satırı bilgisi </a:t>
            </a:r>
            <a:r>
              <a:rPr lang="tr-TR" dirty="0" err="1" smtClean="0">
                <a:solidFill>
                  <a:srgbClr val="00B0F0"/>
                </a:solidFill>
              </a:rPr>
              <a:t>tabloadı_ACTIVEROW</a:t>
            </a:r>
            <a:r>
              <a:rPr lang="tr-TR" dirty="0" smtClean="0">
                <a:solidFill>
                  <a:srgbClr val="00B0F0"/>
                </a:solidFill>
              </a:rPr>
              <a:t>  </a:t>
            </a:r>
            <a:r>
              <a:rPr lang="tr-TR" dirty="0" smtClean="0">
                <a:solidFill>
                  <a:srgbClr val="00B050"/>
                </a:solidFill>
              </a:rPr>
              <a:t>yapısı ile elde edilir.</a:t>
            </a:r>
          </a:p>
          <a:p>
            <a:pPr marL="285750" indent="-285750">
              <a:buFont typeface="Arial" charset="0"/>
              <a:buChar char="•"/>
            </a:pPr>
            <a:r>
              <a:rPr lang="tr-TR" dirty="0" smtClean="0">
                <a:solidFill>
                  <a:srgbClr val="00B050"/>
                </a:solidFill>
              </a:rPr>
              <a:t>Sanal-tablolarda her satır için durum belirten </a:t>
            </a:r>
            <a:r>
              <a:rPr lang="tr-TR" dirty="0" err="1" smtClean="0">
                <a:solidFill>
                  <a:srgbClr val="00B050"/>
                </a:solidFill>
              </a:rPr>
              <a:t>flag’ler</a:t>
            </a:r>
            <a:r>
              <a:rPr lang="tr-TR" dirty="0" smtClean="0">
                <a:solidFill>
                  <a:srgbClr val="00B050"/>
                </a:solidFill>
              </a:rPr>
              <a:t> mevcuttur.(</a:t>
            </a:r>
            <a:r>
              <a:rPr lang="tr-TR" dirty="0" smtClean="0">
                <a:solidFill>
                  <a:schemeClr val="accent5">
                    <a:lumMod val="50000"/>
                  </a:schemeClr>
                </a:solidFill>
              </a:rPr>
              <a:t>READ, UPDATED, DELETED, INSERTED, SELECTED</a:t>
            </a:r>
            <a:r>
              <a:rPr lang="tr-TR" dirty="0" smtClean="0">
                <a:solidFill>
                  <a:srgbClr val="00B050"/>
                </a:solidFill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5840" y="6949440"/>
            <a:ext cx="1578960" cy="50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0" y="251445"/>
            <a:ext cx="9937104" cy="383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115824" y="4211885"/>
            <a:ext cx="98930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tr-TR" dirty="0">
                <a:solidFill>
                  <a:srgbClr val="00B050"/>
                </a:solidFill>
              </a:rPr>
              <a:t>Sanal-tablolarda her satır için durum belirten </a:t>
            </a:r>
            <a:r>
              <a:rPr lang="tr-TR" dirty="0" err="1">
                <a:solidFill>
                  <a:srgbClr val="00B050"/>
                </a:solidFill>
              </a:rPr>
              <a:t>flag’ler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smtClean="0">
                <a:solidFill>
                  <a:srgbClr val="00B050"/>
                </a:solidFill>
              </a:rPr>
              <a:t>mevcuttur(</a:t>
            </a:r>
            <a:r>
              <a:rPr lang="tr-TR" dirty="0" smtClean="0">
                <a:solidFill>
                  <a:schemeClr val="accent5">
                    <a:lumMod val="50000"/>
                  </a:schemeClr>
                </a:solidFill>
              </a:rPr>
              <a:t>READ</a:t>
            </a:r>
            <a:r>
              <a:rPr lang="tr-TR" dirty="0">
                <a:solidFill>
                  <a:schemeClr val="accent5">
                    <a:lumMod val="50000"/>
                  </a:schemeClr>
                </a:solidFill>
              </a:rPr>
              <a:t>, UPDATED, DELETED, INSERTED, SELECTED</a:t>
            </a:r>
            <a:r>
              <a:rPr lang="tr-TR" dirty="0" smtClean="0">
                <a:solidFill>
                  <a:srgbClr val="00B050"/>
                </a:solidFill>
              </a:rPr>
              <a:t>). 0  veya 1 değeri alırlar. </a:t>
            </a:r>
            <a:r>
              <a:rPr lang="tr-TR" dirty="0" err="1" smtClean="0">
                <a:solidFill>
                  <a:srgbClr val="00B050"/>
                </a:solidFill>
              </a:rPr>
              <a:t>Tabloadı_FLAGADI</a:t>
            </a:r>
            <a:r>
              <a:rPr lang="tr-TR" dirty="0" smtClean="0">
                <a:solidFill>
                  <a:srgbClr val="00B050"/>
                </a:solidFill>
              </a:rPr>
              <a:t> ile aktif satırın istenen </a:t>
            </a:r>
            <a:r>
              <a:rPr lang="tr-TR" dirty="0" err="1" smtClean="0">
                <a:solidFill>
                  <a:srgbClr val="00B050"/>
                </a:solidFill>
              </a:rPr>
              <a:t>flag</a:t>
            </a:r>
            <a:r>
              <a:rPr lang="tr-TR" dirty="0" smtClean="0">
                <a:solidFill>
                  <a:srgbClr val="00B050"/>
                </a:solidFill>
              </a:rPr>
              <a:t> durumu kontrol edilebilir veya  değer ataması yapılarak değiştirilebilir.</a:t>
            </a:r>
          </a:p>
          <a:p>
            <a:pPr marL="742950" lvl="1" indent="-285750">
              <a:buFont typeface="Arial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_READ</a:t>
            </a:r>
            <a:r>
              <a:rPr lang="tr-TR" dirty="0">
                <a:solidFill>
                  <a:srgbClr val="002060"/>
                </a:solidFill>
              </a:rPr>
              <a:t> </a:t>
            </a:r>
            <a:r>
              <a:rPr lang="tr-TR" dirty="0" smtClean="0">
                <a:solidFill>
                  <a:srgbClr val="002060"/>
                </a:solidFill>
              </a:rPr>
              <a:t>        : </a:t>
            </a:r>
            <a:r>
              <a:rPr lang="tr-TR" dirty="0" err="1" smtClean="0">
                <a:solidFill>
                  <a:srgbClr val="00B050"/>
                </a:solidFill>
              </a:rPr>
              <a:t>select</a:t>
            </a:r>
            <a:r>
              <a:rPr lang="tr-TR" dirty="0" smtClean="0">
                <a:solidFill>
                  <a:srgbClr val="00B050"/>
                </a:solidFill>
              </a:rPr>
              <a:t> ile </a:t>
            </a:r>
            <a:r>
              <a:rPr lang="tr-TR" dirty="0" err="1" smtClean="0">
                <a:solidFill>
                  <a:srgbClr val="00B050"/>
                </a:solidFill>
              </a:rPr>
              <a:t>veritabanından</a:t>
            </a:r>
            <a:r>
              <a:rPr lang="tr-TR" dirty="0" smtClean="0">
                <a:solidFill>
                  <a:srgbClr val="00B050"/>
                </a:solidFill>
              </a:rPr>
              <a:t> okunan veri için değeri 1 </a:t>
            </a:r>
            <a:r>
              <a:rPr lang="tr-TR" dirty="0" err="1" smtClean="0">
                <a:solidFill>
                  <a:srgbClr val="00B050"/>
                </a:solidFill>
              </a:rPr>
              <a:t>dir</a:t>
            </a:r>
            <a:r>
              <a:rPr lang="tr-TR" dirty="0" smtClean="0">
                <a:solidFill>
                  <a:srgbClr val="00B050"/>
                </a:solidFill>
              </a:rPr>
              <a:t>.</a:t>
            </a:r>
            <a:endParaRPr lang="tr-TR" dirty="0" smtClean="0">
              <a:solidFill>
                <a:srgbClr val="00206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_UPDATE     : </a:t>
            </a:r>
            <a:r>
              <a:rPr lang="tr-TR" dirty="0" smtClean="0">
                <a:solidFill>
                  <a:srgbClr val="00B050"/>
                </a:solidFill>
              </a:rPr>
              <a:t>herhangi bir sütunundaki verisi değişen satır için 1 olur.</a:t>
            </a:r>
            <a:endParaRPr lang="tr-TR" dirty="0" smtClean="0">
              <a:solidFill>
                <a:srgbClr val="00206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_DELETED   :</a:t>
            </a:r>
            <a:r>
              <a:rPr lang="tr-TR" dirty="0" smtClean="0">
                <a:solidFill>
                  <a:srgbClr val="00B050"/>
                </a:solidFill>
              </a:rPr>
              <a:t> silinmek istenen veri satırları için 1 atanabilir. </a:t>
            </a:r>
            <a:r>
              <a:rPr lang="tr-TR" dirty="0" err="1" smtClean="0">
                <a:solidFill>
                  <a:srgbClr val="00B050"/>
                </a:solidFill>
              </a:rPr>
              <a:t>Gridle</a:t>
            </a:r>
            <a:r>
              <a:rPr lang="tr-TR" dirty="0" smtClean="0">
                <a:solidFill>
                  <a:srgbClr val="00B050"/>
                </a:solidFill>
              </a:rPr>
              <a:t> temsil edilen sanal-tablolarda seçilerek klavyenin DELETE tuşu ile griye boyanan satırlarda 1 olur.</a:t>
            </a:r>
            <a:endParaRPr lang="tr-TR" dirty="0" smtClean="0">
              <a:solidFill>
                <a:srgbClr val="00206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_INSERTED  :</a:t>
            </a:r>
            <a:r>
              <a:rPr lang="tr-TR" dirty="0" smtClean="0">
                <a:solidFill>
                  <a:srgbClr val="00B050"/>
                </a:solidFill>
              </a:rPr>
              <a:t> APPEND ROW komutu ile sanal-tabloya eklenen satırlar için 1 </a:t>
            </a:r>
            <a:r>
              <a:rPr lang="tr-TR" dirty="0" err="1" smtClean="0">
                <a:solidFill>
                  <a:srgbClr val="00B050"/>
                </a:solidFill>
              </a:rPr>
              <a:t>dir</a:t>
            </a:r>
            <a:r>
              <a:rPr lang="tr-TR" dirty="0" smtClean="0">
                <a:solidFill>
                  <a:srgbClr val="00B050"/>
                </a:solidFill>
              </a:rPr>
              <a:t>.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Gridle</a:t>
            </a:r>
            <a:r>
              <a:rPr lang="tr-TR" dirty="0">
                <a:solidFill>
                  <a:srgbClr val="00B050"/>
                </a:solidFill>
              </a:rPr>
              <a:t> temsil edilen sanal-tablolarda </a:t>
            </a:r>
            <a:r>
              <a:rPr lang="tr-TR" dirty="0" smtClean="0">
                <a:solidFill>
                  <a:srgbClr val="00B050"/>
                </a:solidFill>
              </a:rPr>
              <a:t>klavyenin INSERT tuşu </a:t>
            </a:r>
            <a:r>
              <a:rPr lang="tr-TR" dirty="0">
                <a:solidFill>
                  <a:srgbClr val="00B050"/>
                </a:solidFill>
              </a:rPr>
              <a:t>ile </a:t>
            </a:r>
            <a:r>
              <a:rPr lang="tr-TR" dirty="0" smtClean="0">
                <a:solidFill>
                  <a:srgbClr val="00B050"/>
                </a:solidFill>
              </a:rPr>
              <a:t>gride eklenen yeni satırlarda </a:t>
            </a:r>
            <a:r>
              <a:rPr lang="tr-TR" dirty="0">
                <a:solidFill>
                  <a:srgbClr val="00B050"/>
                </a:solidFill>
              </a:rPr>
              <a:t>1 olur</a:t>
            </a:r>
            <a:r>
              <a:rPr lang="tr-TR" dirty="0" smtClean="0">
                <a:solidFill>
                  <a:srgbClr val="00B050"/>
                </a:solidFill>
              </a:rPr>
              <a:t>.</a:t>
            </a:r>
            <a:endParaRPr lang="tr-TR" dirty="0" smtClean="0">
              <a:solidFill>
                <a:srgbClr val="00206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_SELECTED :</a:t>
            </a:r>
            <a:r>
              <a:rPr lang="tr-TR" dirty="0" err="1">
                <a:solidFill>
                  <a:srgbClr val="00B050"/>
                </a:solidFill>
              </a:rPr>
              <a:t>Gridle</a:t>
            </a:r>
            <a:r>
              <a:rPr lang="tr-TR" dirty="0">
                <a:solidFill>
                  <a:srgbClr val="00B050"/>
                </a:solidFill>
              </a:rPr>
              <a:t> temsil edilen sanal-tablolarda </a:t>
            </a:r>
            <a:r>
              <a:rPr lang="tr-TR" dirty="0" smtClean="0">
                <a:solidFill>
                  <a:srgbClr val="00B050"/>
                </a:solidFill>
              </a:rPr>
              <a:t>seçilen satırlarda </a:t>
            </a:r>
            <a:r>
              <a:rPr lang="tr-TR" dirty="0">
                <a:solidFill>
                  <a:srgbClr val="00B050"/>
                </a:solidFill>
              </a:rPr>
              <a:t>1 olur</a:t>
            </a:r>
            <a:r>
              <a:rPr lang="tr-TR" dirty="0" smtClean="0">
                <a:solidFill>
                  <a:srgbClr val="00B050"/>
                </a:solidFill>
              </a:rPr>
              <a:t>.</a:t>
            </a:r>
            <a:endParaRPr lang="tr-TR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5840" y="6949440"/>
            <a:ext cx="1578960" cy="50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395461"/>
            <a:ext cx="7632848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65520" y="41760"/>
            <a:ext cx="9834480" cy="35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lvl="0" hangingPunct="0"/>
            <a:r>
              <a:rPr lang="tr-TR" dirty="0"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tr-TR" dirty="0" smtClean="0">
                <a:latin typeface="Arial" pitchFamily="18"/>
                <a:ea typeface="Andale Sans UI" pitchFamily="2"/>
                <a:cs typeface="Tahoma" pitchFamily="2"/>
              </a:rPr>
              <a:t>        </a:t>
            </a:r>
            <a:r>
              <a:rPr lang="tr-TR" b="1" dirty="0" smtClean="0">
                <a:latin typeface="Arial" pitchFamily="18"/>
                <a:ea typeface="Andale Sans UI" pitchFamily="2"/>
                <a:cs typeface="Tahoma" pitchFamily="2"/>
              </a:rPr>
              <a:t>14. </a:t>
            </a:r>
            <a:r>
              <a:rPr lang="tr-TR" b="1" dirty="0" err="1" smtClean="0">
                <a:latin typeface="Arial" pitchFamily="18"/>
                <a:ea typeface="Andale Sans UI" pitchFamily="2"/>
                <a:cs typeface="Tahoma" pitchFamily="2"/>
              </a:rPr>
              <a:t>troia’da</a:t>
            </a:r>
            <a:r>
              <a:rPr lang="tr-TR" b="1" dirty="0" smtClean="0">
                <a:latin typeface="Arial" pitchFamily="18"/>
                <a:ea typeface="Andale Sans UI" pitchFamily="2"/>
                <a:cs typeface="Tahoma" pitchFamily="2"/>
              </a:rPr>
              <a:t> Sanal-Tablo </a:t>
            </a:r>
            <a:r>
              <a:rPr lang="tr-TR" b="1" dirty="0" smtClean="0">
                <a:latin typeface="Arial" pitchFamily="18"/>
                <a:ea typeface="Andale Sans UI" pitchFamily="2"/>
                <a:cs typeface="Tahoma" pitchFamily="2"/>
              </a:rPr>
              <a:t>Yönetim </a:t>
            </a:r>
            <a:r>
              <a:rPr lang="tr-TR" b="1" dirty="0" smtClean="0">
                <a:latin typeface="Arial" pitchFamily="18"/>
                <a:ea typeface="Andale Sans UI" pitchFamily="2"/>
                <a:cs typeface="Tahoma" pitchFamily="2"/>
              </a:rPr>
              <a:t>Komutları</a:t>
            </a:r>
            <a:endParaRPr lang="de-DE" sz="1800" b="1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5840" y="6949440"/>
            <a:ext cx="1578960" cy="50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0" y="35421"/>
            <a:ext cx="7128792" cy="694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binary search ile ilgili gÃ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5" name="AutoShape 6" descr="binary search ile ilgili gÃ¶rsel sonuc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6" name="AutoShape 8" descr="binary search ile ilgili gÃ¶rsel sonuc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16" y="3995861"/>
            <a:ext cx="3988384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kış Çizelgesi: İşlem 10"/>
          <p:cNvSpPr/>
          <p:nvPr/>
        </p:nvSpPr>
        <p:spPr>
          <a:xfrm>
            <a:off x="460375" y="5940077"/>
            <a:ext cx="5804073" cy="720080"/>
          </a:xfrm>
          <a:prstGeom prst="flowChart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Akış Çizelgesi: İşlem 19"/>
          <p:cNvSpPr/>
          <p:nvPr/>
        </p:nvSpPr>
        <p:spPr>
          <a:xfrm>
            <a:off x="5976416" y="3995861"/>
            <a:ext cx="3988384" cy="2304256"/>
          </a:xfrm>
          <a:prstGeom prst="flowChart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8" name="Eğri Bağlayıcı 27"/>
          <p:cNvCxnSpPr/>
          <p:nvPr/>
        </p:nvCxnSpPr>
        <p:spPr>
          <a:xfrm flipV="1">
            <a:off x="5976416" y="6084093"/>
            <a:ext cx="1224136" cy="576064"/>
          </a:xfrm>
          <a:prstGeom prst="curvedConnector3">
            <a:avLst>
              <a:gd name="adj1" fmla="val 85085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5840" y="6949440"/>
            <a:ext cx="1578960" cy="50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68" y="539476"/>
            <a:ext cx="5832648" cy="64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68" y="539477"/>
            <a:ext cx="7344816" cy="655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5840" y="6949440"/>
            <a:ext cx="1578960" cy="503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657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68" y="594642"/>
            <a:ext cx="8424936" cy="6354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5840" y="6949440"/>
            <a:ext cx="1578960" cy="503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542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76" y="72008"/>
            <a:ext cx="3600400" cy="745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00" y="251445"/>
            <a:ext cx="5791200" cy="64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385840" y="6949440"/>
            <a:ext cx="1578960" cy="503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178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6560" y="6949440"/>
            <a:ext cx="1578960" cy="503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etin kutusu 2"/>
          <p:cNvSpPr txBox="1"/>
          <p:nvPr/>
        </p:nvSpPr>
        <p:spPr>
          <a:xfrm>
            <a:off x="65520" y="41760"/>
            <a:ext cx="9834480" cy="35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	</a:t>
            </a:r>
            <a:r>
              <a:rPr lang="tr-TR" b="1" dirty="0" smtClean="0">
                <a:latin typeface="Arial" pitchFamily="18"/>
                <a:ea typeface="Andale Sans UI" pitchFamily="2"/>
                <a:cs typeface="Tahoma" pitchFamily="2"/>
              </a:rPr>
              <a:t>2. canias</a:t>
            </a:r>
            <a:r>
              <a:rPr lang="tr-TR" b="1" baseline="30000" dirty="0" smtClean="0">
                <a:latin typeface="Arial" pitchFamily="18"/>
                <a:ea typeface="Andale Sans UI" pitchFamily="2"/>
                <a:cs typeface="Tahoma" pitchFamily="2"/>
              </a:rPr>
              <a:t>ERP</a:t>
            </a:r>
            <a:r>
              <a:rPr lang="tr-TR" b="1" dirty="0" smtClean="0">
                <a:latin typeface="Arial" pitchFamily="18"/>
                <a:ea typeface="Andale Sans UI" pitchFamily="2"/>
                <a:cs typeface="Tahoma" pitchFamily="2"/>
              </a:rPr>
              <a:t> Yazılımı Altyapısı</a:t>
            </a:r>
            <a:endParaRPr lang="de-DE" sz="1800" b="1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3074" name="Picture 2" descr="C:\Users\sony\Desktop\CANIAS\IMAGE\images (7)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92" y="396000"/>
            <a:ext cx="9540208" cy="554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6408464" y="4594672"/>
            <a:ext cx="30503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 </a:t>
            </a:r>
            <a:r>
              <a:rPr lang="tr-TR" dirty="0" smtClean="0">
                <a:solidFill>
                  <a:srgbClr val="FF0000"/>
                </a:solidFill>
              </a:rPr>
              <a:t>* </a:t>
            </a:r>
            <a:r>
              <a:rPr lang="tr-TR" dirty="0" smtClean="0">
                <a:solidFill>
                  <a:srgbClr val="00B050"/>
                </a:solidFill>
              </a:rPr>
              <a:t>Veritabanı ile etkileşim kuran SQL cümleleri Server üzerinde çalışır ve sonucu istemciye ulaştırır.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359792" y="4640839"/>
            <a:ext cx="50104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 </a:t>
            </a:r>
            <a:r>
              <a:rPr lang="tr-TR" dirty="0" smtClean="0">
                <a:solidFill>
                  <a:srgbClr val="FF0000"/>
                </a:solidFill>
              </a:rPr>
              <a:t>* </a:t>
            </a:r>
            <a:r>
              <a:rPr lang="tr-TR" dirty="0" smtClean="0">
                <a:solidFill>
                  <a:srgbClr val="00B050"/>
                </a:solidFill>
              </a:rPr>
              <a:t>Veritabanı ile etkileşim kuran SQL cümleleri dışındaki bütün işlemler Client(istemci)  araç  üzerinde çalışır ve Client  aracın sunduğu kaynaklar kullanılarak  Server trafiği ve kaynak tüketimi azaltılır.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*</a:t>
            </a:r>
            <a:r>
              <a:rPr lang="tr-TR" dirty="0" smtClean="0">
                <a:solidFill>
                  <a:srgbClr val="00B050"/>
                </a:solidFill>
              </a:rPr>
              <a:t> Server dan alınan tablo verileri  Client tarafında sanal-tablolarda tutulur. Sanal-tablolar TROIA tarafından sunulan kolay veri yönetme yapısıdır.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*</a:t>
            </a:r>
            <a:r>
              <a:rPr lang="tr-TR" dirty="0" smtClean="0">
                <a:solidFill>
                  <a:srgbClr val="00B050"/>
                </a:solidFill>
              </a:rPr>
              <a:t> Sanal-tablolar üzerinde yapılan bütün işlemler için Client kaynakları kullanılır. 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6300451" y="5795001"/>
            <a:ext cx="32664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 </a:t>
            </a:r>
            <a:r>
              <a:rPr lang="tr-TR" dirty="0" smtClean="0">
                <a:solidFill>
                  <a:srgbClr val="FF0000"/>
                </a:solidFill>
              </a:rPr>
              <a:t>* </a:t>
            </a:r>
            <a:r>
              <a:rPr lang="tr-TR" dirty="0" smtClean="0">
                <a:solidFill>
                  <a:srgbClr val="00B050"/>
                </a:solidFill>
              </a:rPr>
              <a:t>Bir işlemin özellikle Serverda çalışması isteniyorsa </a:t>
            </a:r>
            <a:r>
              <a:rPr lang="tr-TR" dirty="0" err="1" smtClean="0">
                <a:solidFill>
                  <a:srgbClr val="00B050"/>
                </a:solidFill>
              </a:rPr>
              <a:t>troia’da</a:t>
            </a:r>
            <a:r>
              <a:rPr lang="tr-TR" dirty="0" smtClean="0">
                <a:solidFill>
                  <a:srgbClr val="00B050"/>
                </a:solidFill>
              </a:rPr>
              <a:t> </a:t>
            </a:r>
            <a:r>
              <a:rPr lang="tr-TR" dirty="0" smtClean="0">
                <a:solidFill>
                  <a:srgbClr val="C00000"/>
                </a:solidFill>
              </a:rPr>
              <a:t>CALL … IN SERVER </a:t>
            </a:r>
            <a:r>
              <a:rPr lang="tr-TR" dirty="0" smtClean="0">
                <a:solidFill>
                  <a:srgbClr val="00B050"/>
                </a:solidFill>
              </a:rPr>
              <a:t>yapısı kullanılır.</a:t>
            </a:r>
            <a:endParaRPr lang="tr-T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57" y="251111"/>
            <a:ext cx="5370115" cy="540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5840" y="6949440"/>
            <a:ext cx="1578960" cy="503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88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385840" y="6949440"/>
            <a:ext cx="1578960" cy="50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064" y="1259557"/>
            <a:ext cx="4398788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1367904" y="4139877"/>
            <a:ext cx="4131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TEŞEKKÜRLER…</a:t>
            </a:r>
            <a:endParaRPr lang="tr-TR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016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65520" y="41760"/>
            <a:ext cx="9834480" cy="35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lvl="0" hangingPunct="0"/>
            <a:r>
              <a:rPr lang="de-DE" sz="1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	</a:t>
            </a:r>
            <a:r>
              <a:rPr lang="tr-TR" sz="1800" b="1" i="0" u="none" strike="noStrike" kern="1200" dirty="0" smtClean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3</a:t>
            </a:r>
            <a:r>
              <a:rPr lang="de-DE" sz="1800" b="1" i="0" u="none" strike="noStrike" kern="1200" dirty="0" smtClean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.</a:t>
            </a:r>
            <a:r>
              <a:rPr lang="tr-TR" sz="1800" b="1" i="0" u="none" strike="noStrike" kern="1200" dirty="0" smtClean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tr-TR" b="1" dirty="0" smtClean="0">
                <a:latin typeface="Arial" pitchFamily="18"/>
                <a:ea typeface="Andale Sans UI" pitchFamily="2"/>
                <a:cs typeface="Tahoma" pitchFamily="2"/>
              </a:rPr>
              <a:t>canias</a:t>
            </a:r>
            <a:r>
              <a:rPr lang="tr-TR" b="1" baseline="30000" dirty="0" smtClean="0">
                <a:latin typeface="Arial" pitchFamily="18"/>
                <a:ea typeface="Andale Sans UI" pitchFamily="2"/>
                <a:cs typeface="Tahoma" pitchFamily="2"/>
              </a:rPr>
              <a:t>ERP </a:t>
            </a:r>
            <a:r>
              <a:rPr lang="tr-TR" b="1" dirty="0" smtClean="0">
                <a:latin typeface="Arial" pitchFamily="18"/>
                <a:ea typeface="Andale Sans UI" pitchFamily="2"/>
                <a:cs typeface="Tahoma" pitchFamily="2"/>
              </a:rPr>
              <a:t> Standart Modüller</a:t>
            </a:r>
            <a:r>
              <a:rPr lang="de-DE" sz="1800" b="1" i="0" u="none" strike="noStrike" kern="1200" dirty="0" smtClean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endParaRPr lang="de-DE" sz="1800" b="1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5840" y="6949440"/>
            <a:ext cx="1578960" cy="50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C:\Users\sony\Desktop\CANIAS\IMAGE\images (4)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92" y="539478"/>
            <a:ext cx="9540208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5840" y="6949440"/>
            <a:ext cx="1578960" cy="50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C:\Users\sony\Desktop\CANIAS\IMAGE\images (3)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16" y="755501"/>
            <a:ext cx="9217024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65520" y="41760"/>
            <a:ext cx="9834480" cy="35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lvl="0" hangingPunct="0"/>
            <a:r>
              <a:rPr lang="de-DE" sz="1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	</a:t>
            </a:r>
            <a:r>
              <a:rPr lang="tr-TR" b="1" dirty="0">
                <a:latin typeface="Arial" pitchFamily="18"/>
                <a:ea typeface="Andale Sans UI" pitchFamily="2"/>
                <a:cs typeface="Tahoma" pitchFamily="2"/>
              </a:rPr>
              <a:t>4</a:t>
            </a:r>
            <a:r>
              <a:rPr lang="de-DE" sz="1800" b="1" i="0" u="none" strike="noStrike" kern="1200" dirty="0" smtClean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.</a:t>
            </a:r>
            <a:r>
              <a:rPr lang="tr-TR" sz="1800" b="1" i="0" u="none" strike="noStrike" kern="1200" dirty="0" smtClean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tr-TR" b="1" dirty="0" smtClean="0">
                <a:latin typeface="Arial" pitchFamily="18"/>
                <a:ea typeface="Andale Sans UI" pitchFamily="2"/>
                <a:cs typeface="Tahoma" pitchFamily="2"/>
              </a:rPr>
              <a:t>canias</a:t>
            </a:r>
            <a:r>
              <a:rPr lang="tr-TR" b="1" baseline="30000" dirty="0" smtClean="0">
                <a:latin typeface="Arial" pitchFamily="18"/>
                <a:ea typeface="Andale Sans UI" pitchFamily="2"/>
                <a:cs typeface="Tahoma" pitchFamily="2"/>
              </a:rPr>
              <a:t>ERP </a:t>
            </a:r>
            <a:r>
              <a:rPr lang="tr-TR" b="1" dirty="0" smtClean="0">
                <a:latin typeface="Arial" pitchFamily="18"/>
                <a:ea typeface="Andale Sans UI" pitchFamily="2"/>
                <a:cs typeface="Tahoma" pitchFamily="2"/>
              </a:rPr>
              <a:t> Müşteriye Özel Geliştirme Kalemleri</a:t>
            </a:r>
            <a:endParaRPr lang="de-DE" sz="1800" b="1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5840" y="6949440"/>
            <a:ext cx="1578960" cy="503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/>
          <p:cNvSpPr txBox="1"/>
          <p:nvPr/>
        </p:nvSpPr>
        <p:spPr>
          <a:xfrm>
            <a:off x="65520" y="41760"/>
            <a:ext cx="9834480" cy="35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lvl="0" hangingPunct="0"/>
            <a:r>
              <a:rPr lang="de-DE" sz="1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	</a:t>
            </a:r>
            <a:r>
              <a:rPr lang="tr-TR" b="1" dirty="0" smtClean="0">
                <a:latin typeface="Arial" pitchFamily="18"/>
                <a:ea typeface="Andale Sans UI" pitchFamily="2"/>
                <a:cs typeface="Tahoma" pitchFamily="2"/>
              </a:rPr>
              <a:t>5</a:t>
            </a:r>
            <a:r>
              <a:rPr lang="tr-TR" sz="1800" b="1" i="0" u="none" strike="noStrike" kern="1200" dirty="0" smtClean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. </a:t>
            </a:r>
            <a:r>
              <a:rPr lang="tr-TR" sz="1800" b="1" i="0" u="none" strike="noStrike" kern="1200" dirty="0" err="1" smtClean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Prodaktif</a:t>
            </a:r>
            <a:r>
              <a:rPr lang="tr-TR" sz="1800" b="1" i="0" u="none" strike="noStrike" kern="1200" dirty="0" smtClean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&amp; Kod </a:t>
            </a:r>
            <a:r>
              <a:rPr lang="tr-TR" sz="1800" b="1" i="0" u="none" strike="noStrike" kern="1200" dirty="0" err="1" smtClean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veritabanı</a:t>
            </a:r>
            <a:endParaRPr lang="de-DE" sz="1800" b="1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755650"/>
            <a:ext cx="10077450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287784" y="5868069"/>
            <a:ext cx="50387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*</a:t>
            </a:r>
            <a:r>
              <a:rPr lang="tr-TR" dirty="0" err="1" smtClean="0"/>
              <a:t>Troia</a:t>
            </a:r>
            <a:r>
              <a:rPr lang="tr-TR" dirty="0" smtClean="0"/>
              <a:t> </a:t>
            </a:r>
            <a:r>
              <a:rPr lang="tr-TR" dirty="0"/>
              <a:t>üzerinde geliştirilen uygulamalar </a:t>
            </a:r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/>
              <a:t>veri tabanında tutulmaktadır.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5840" y="6949440"/>
            <a:ext cx="1578960" cy="50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1" name="Picture 3" descr="C:\Users\sony\Desktop\CANIAS\IMAGE\47340689_773911876281635_1198617058500109887_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08" y="467469"/>
            <a:ext cx="9361040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65520" y="41760"/>
            <a:ext cx="9834480" cy="35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lvl="0" hangingPunct="0"/>
            <a:r>
              <a:rPr lang="de-DE" sz="1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	</a:t>
            </a:r>
            <a:r>
              <a:rPr lang="tr-TR" b="1" dirty="0">
                <a:latin typeface="Arial" pitchFamily="18"/>
                <a:ea typeface="Andale Sans UI" pitchFamily="2"/>
                <a:cs typeface="Tahoma" pitchFamily="2"/>
              </a:rPr>
              <a:t>6</a:t>
            </a:r>
            <a:r>
              <a:rPr lang="tr-TR" sz="1800" b="1" i="0" u="none" strike="noStrike" kern="1200" dirty="0" smtClean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. </a:t>
            </a:r>
            <a:r>
              <a:rPr lang="tr-TR" sz="1800" b="1" i="0" u="none" strike="noStrike" kern="1200" dirty="0" err="1" smtClean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Prodaktif</a:t>
            </a:r>
            <a:r>
              <a:rPr lang="tr-TR" b="1" dirty="0">
                <a:latin typeface="Arial" pitchFamily="18"/>
                <a:ea typeface="Andale Sans UI" pitchFamily="2"/>
                <a:cs typeface="Tahoma" pitchFamily="2"/>
              </a:rPr>
              <a:t>/</a:t>
            </a:r>
            <a:r>
              <a:rPr lang="tr-TR" sz="1800" b="1" i="0" u="none" strike="noStrike" kern="1200" dirty="0" smtClean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Kod </a:t>
            </a:r>
            <a:r>
              <a:rPr lang="tr-TR" b="1" dirty="0">
                <a:latin typeface="Arial" pitchFamily="18"/>
                <a:ea typeface="Andale Sans UI" pitchFamily="2"/>
                <a:cs typeface="Tahoma" pitchFamily="2"/>
              </a:rPr>
              <a:t>V</a:t>
            </a:r>
            <a:r>
              <a:rPr lang="tr-TR" sz="1800" b="1" i="0" u="none" strike="noStrike" kern="1200" dirty="0" smtClean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eritabanı &amp; Sunucu Erişimi</a:t>
            </a:r>
            <a:endParaRPr lang="de-DE" sz="1800" b="1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5840" y="6949440"/>
            <a:ext cx="1578960" cy="5036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Metin kutusu 3"/>
          <p:cNvSpPr txBox="1"/>
          <p:nvPr/>
        </p:nvSpPr>
        <p:spPr>
          <a:xfrm>
            <a:off x="65520" y="41760"/>
            <a:ext cx="9834480" cy="35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lvl="0" hangingPunct="0"/>
            <a:r>
              <a:rPr lang="de-DE" sz="1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	</a:t>
            </a:r>
            <a:r>
              <a:rPr lang="tr-TR" b="1" dirty="0" smtClean="0">
                <a:latin typeface="Arial" pitchFamily="18"/>
                <a:ea typeface="Andale Sans UI" pitchFamily="2"/>
                <a:cs typeface="Tahoma" pitchFamily="2"/>
              </a:rPr>
              <a:t>7</a:t>
            </a:r>
            <a:r>
              <a:rPr lang="tr-TR" b="1" dirty="0">
                <a:latin typeface="Arial" pitchFamily="18"/>
                <a:ea typeface="Andale Sans UI" pitchFamily="2"/>
                <a:cs typeface="Tahoma" pitchFamily="2"/>
              </a:rPr>
              <a:t>. </a:t>
            </a:r>
            <a:r>
              <a:rPr lang="tr-TR" b="1" dirty="0" err="1">
                <a:latin typeface="Arial" pitchFamily="18"/>
                <a:ea typeface="Andale Sans UI" pitchFamily="2"/>
                <a:cs typeface="Tahoma" pitchFamily="2"/>
              </a:rPr>
              <a:t>canias</a:t>
            </a:r>
            <a:r>
              <a:rPr lang="tr-TR" b="1" baseline="30000" dirty="0" err="1">
                <a:latin typeface="Arial" pitchFamily="18"/>
                <a:ea typeface="Andale Sans UI" pitchFamily="2"/>
                <a:cs typeface="Tahoma" pitchFamily="2"/>
              </a:rPr>
              <a:t>ERP</a:t>
            </a:r>
            <a:r>
              <a:rPr lang="tr-TR" b="1" baseline="30000" dirty="0"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tr-TR" b="1" dirty="0" smtClean="0">
                <a:latin typeface="Arial" pitchFamily="18"/>
                <a:ea typeface="Andale Sans UI" pitchFamily="2"/>
                <a:cs typeface="Tahoma" pitchFamily="2"/>
              </a:rPr>
              <a:t>Veritabanı Modelleme Aracı(DEVT01) - ODBA</a:t>
            </a:r>
            <a:endParaRPr lang="de-DE" sz="1800" b="1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7" y="1115541"/>
            <a:ext cx="10035328" cy="400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5840" y="6949440"/>
            <a:ext cx="1578960" cy="50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4" y="467469"/>
            <a:ext cx="9964800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722</Words>
  <Application>Microsoft Office PowerPoint</Application>
  <PresentationFormat>Özel</PresentationFormat>
  <Paragraphs>68</Paragraphs>
  <Slides>31</Slides>
  <Notes>26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2" baseType="lpstr">
      <vt:lpstr>Default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sony</dc:creator>
  <cp:lastModifiedBy>sony</cp:lastModifiedBy>
  <cp:revision>140</cp:revision>
  <dcterms:created xsi:type="dcterms:W3CDTF">2009-04-16T11:32:32Z</dcterms:created>
  <dcterms:modified xsi:type="dcterms:W3CDTF">2019-02-23T23:18:13Z</dcterms:modified>
</cp:coreProperties>
</file>