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8B8D5-AC4B-4830-8C84-D39FDD043D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076FAF-1C1E-44ED-ADFD-0F4D44B9F7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AF120-CA3B-44CD-B73E-A4F4C2029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419D-DBDE-46A9-8AC2-34F39B9A7353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2F5E1-75C4-4054-98F2-EB778DEC9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5983A-CBC5-48C2-BF11-8C0D8BEEC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3E037-BA4C-4FE1-9400-A73C32702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27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73AE-66C2-458F-A46A-924B05006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A88641-784C-479F-998C-5E02C1E554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EB6AE-B832-4456-AE4A-0F8E8CA02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419D-DBDE-46A9-8AC2-34F39B9A7353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11941-C47B-4B45-A6B3-219B5EF00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0E750-2B75-463A-AD50-CF2B2A0F2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3E037-BA4C-4FE1-9400-A73C32702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2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2C1E90-7E59-41B4-A47C-DC5ABC3C10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9D4BD7-A30D-4FC5-8943-E775B41C9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276E6-7A96-429F-91CD-6192E7A56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419D-DBDE-46A9-8AC2-34F39B9A7353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84AB3-1B52-440B-8BC2-D48529500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766CA-4788-4623-A006-B8ED303E8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3E037-BA4C-4FE1-9400-A73C32702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826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583D8-7834-4644-B000-DA909D602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F5137-4A12-4E19-8C2F-FD3BE685B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58916-6634-4CE5-82AE-E58CF2F0F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419D-DBDE-46A9-8AC2-34F39B9A7353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2A973-7A22-42E3-AE70-099448564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4D807-2366-41BA-A682-69CC643F0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3E037-BA4C-4FE1-9400-A73C32702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81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CC7E3-32E2-4A9E-9556-02B058818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6BEEA-8B55-484F-B0DD-92EC28147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9F832-FE84-47E1-BF79-2EEFB6735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419D-DBDE-46A9-8AC2-34F39B9A7353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0053E-541F-4A84-947C-CCC2D4367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15D0A-1955-4739-A09E-836153B18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3E037-BA4C-4FE1-9400-A73C32702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450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CEFF4-0BDD-4288-BFA3-D2954A77E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9DF45-4832-4D76-B38F-F112EA280A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1A917-E96D-45EA-A134-799A1D9A7A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D51C8B-E38A-48AE-8054-388D7E1EC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419D-DBDE-46A9-8AC2-34F39B9A7353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DB28A2-3835-43C1-BC43-698689FE2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DA1671-3EAE-4984-AB89-BD3783788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3E037-BA4C-4FE1-9400-A73C32702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45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BB210-8A53-4B34-AA0D-93B51EEF8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2C9EF-D5A4-4448-A2A1-B9CB74629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C9688E-3C06-476E-BD2A-EBE75AB5D8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16B830-6AD0-4390-A238-3FC65C89F2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AFAC61-D665-4DA9-B801-A2A6819E96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31DCF9-F5B1-4595-A48C-BDF3B0235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419D-DBDE-46A9-8AC2-34F39B9A7353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A95D0A-5C46-46FD-A4E2-35083A83A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91601C-4956-4E18-82D4-C8699110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3E037-BA4C-4FE1-9400-A73C32702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8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849F0-6CB7-40C8-9580-637DDDF43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509500-C225-46F3-851E-B29145D80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419D-DBDE-46A9-8AC2-34F39B9A7353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95A53D-8E1B-4E9F-B029-786CAC22F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98732-0BD7-4861-977C-75C60877B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3E037-BA4C-4FE1-9400-A73C32702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6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58F67C-51BB-4EDB-86F1-FB0EF104D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419D-DBDE-46A9-8AC2-34F39B9A7353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127B87-27CD-499A-888B-17F4BD959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25AEB2-A9D2-4666-91F0-1470F2C7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3E037-BA4C-4FE1-9400-A73C32702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95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3D961-B317-42BB-8B97-0EA82F8CF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913C1-06BA-41A4-9B7F-5E241B6B00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8E8B1F-28F7-4D9A-A1B0-40F192B5D3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2FF6A6-2F24-4058-AE37-86E575B3C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419D-DBDE-46A9-8AC2-34F39B9A7353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AA91D-72C3-4730-8EBF-CE3535366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3AFF43-C080-4936-AE5F-5C150E95E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3E037-BA4C-4FE1-9400-A73C32702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865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2CF35-B763-4E11-82B0-6DCB90516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B36CD6-A98D-45A4-BB0A-9B5D13ED3B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9769A6-A09D-4FB6-8508-707E78EB2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2CFBE8-9F9C-4269-8E1E-51163463C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F419D-DBDE-46A9-8AC2-34F39B9A7353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FC3C6D-1650-4D9C-9706-11E3C7067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BB352-F358-4D32-92EC-A093AD457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3E037-BA4C-4FE1-9400-A73C32702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483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7317B7-CD3C-42E6-BBBC-57E300D89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6E8539-EC4A-433B-AC79-C3E1A5F3E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00246-3D90-425D-86BA-E70CA5511A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DF419D-DBDE-46A9-8AC2-34F39B9A7353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25402-0553-409A-ACE8-ED3D11F56E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75AD0-F7B1-4711-AB44-5662D8A2CB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3E037-BA4C-4FE1-9400-A73C327026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17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146B-5305-4EEA-9D30-EFE78DA243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az-Latn-AZ" sz="7200" b="1" i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Əxlaqi-Nasiri</a:t>
            </a:r>
            <a:endParaRPr lang="en-US" sz="7200" b="1" i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5DF2A5-32DD-490D-BD8C-A6FC8AA49D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az-Latn-AZ" dirty="0"/>
              <a:t>UX</a:t>
            </a:r>
            <a:r>
              <a:rPr lang="en-US" dirty="0"/>
              <a:t>/</a:t>
            </a:r>
            <a:r>
              <a:rPr lang="az-Latn-AZ" dirty="0"/>
              <a:t>U</a:t>
            </a:r>
            <a:r>
              <a:rPr lang="en-US" dirty="0"/>
              <a:t>I Design – Shabnam </a:t>
            </a:r>
            <a:r>
              <a:rPr lang="en-US" dirty="0" err="1"/>
              <a:t>Darishova</a:t>
            </a:r>
            <a:r>
              <a:rPr lang="en-US" dirty="0"/>
              <a:t> &amp;&amp; </a:t>
            </a:r>
            <a:r>
              <a:rPr lang="en-US" dirty="0" err="1"/>
              <a:t>Zumrud</a:t>
            </a:r>
            <a:r>
              <a:rPr lang="en-US" dirty="0"/>
              <a:t> </a:t>
            </a:r>
            <a:r>
              <a:rPr lang="en-US" dirty="0" err="1"/>
              <a:t>Mustafayeva</a:t>
            </a:r>
            <a:endParaRPr lang="en-US" dirty="0"/>
          </a:p>
          <a:p>
            <a:pPr algn="l"/>
            <a:r>
              <a:rPr lang="en-US" dirty="0"/>
              <a:t>Frontend Development &amp;&amp; Project Management – Leyla </a:t>
            </a:r>
            <a:r>
              <a:rPr lang="en-US" dirty="0" err="1"/>
              <a:t>Heydarova</a:t>
            </a:r>
            <a:endParaRPr lang="en-US" dirty="0"/>
          </a:p>
          <a:p>
            <a:pPr algn="l"/>
            <a:r>
              <a:rPr lang="en-US" dirty="0"/>
              <a:t>Backend Development – Azima </a:t>
            </a:r>
            <a:r>
              <a:rPr lang="en-US" dirty="0" err="1"/>
              <a:t>Qadirli</a:t>
            </a:r>
            <a:r>
              <a:rPr lang="en-US" dirty="0"/>
              <a:t> &amp;&amp; </a:t>
            </a:r>
            <a:r>
              <a:rPr lang="en-US" dirty="0" err="1"/>
              <a:t>Laman</a:t>
            </a:r>
            <a:r>
              <a:rPr lang="en-US" dirty="0"/>
              <a:t> </a:t>
            </a:r>
            <a:r>
              <a:rPr lang="en-US" dirty="0" err="1"/>
              <a:t>Darishova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512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555AD-9FFC-429B-ABEB-579939701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868" y="249459"/>
            <a:ext cx="10515600" cy="993892"/>
          </a:xfrm>
        </p:spPr>
        <p:txBody>
          <a:bodyPr>
            <a:normAutofit/>
          </a:bodyPr>
          <a:lstStyle/>
          <a:p>
            <a:pPr algn="ctr"/>
            <a:r>
              <a:rPr lang="az-Latn-AZ" sz="2800" b="1" i="1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və əlaqələrlə bağlı qeydlər</a:t>
            </a:r>
            <a:endParaRPr lang="en-US" sz="2800" b="1" i="1" dirty="0">
              <a:solidFill>
                <a:schemeClr val="accent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DB79286-C6B9-4612-8F39-1CE7F2F3B6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8723755"/>
              </p:ext>
            </p:extLst>
          </p:nvPr>
        </p:nvGraphicFramePr>
        <p:xfrm>
          <a:off x="938868" y="1270119"/>
          <a:ext cx="203922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224">
                  <a:extLst>
                    <a:ext uri="{9D8B030D-6E8A-4147-A177-3AD203B41FA5}">
                      <a16:colId xmlns:a16="http://schemas.microsoft.com/office/drawing/2014/main" val="257779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az-Latn-AZ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650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az-Latn-AZ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165168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5A35A72B-B514-4578-845E-5C93FB3E73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6008306"/>
              </p:ext>
            </p:extLst>
          </p:nvPr>
        </p:nvGraphicFramePr>
        <p:xfrm>
          <a:off x="938868" y="2439420"/>
          <a:ext cx="2039224" cy="736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39224">
                  <a:extLst>
                    <a:ext uri="{9D8B030D-6E8A-4147-A177-3AD203B41FA5}">
                      <a16:colId xmlns:a16="http://schemas.microsoft.com/office/drawing/2014/main" val="2577795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az-Latn-AZ" dirty="0"/>
                        <a:t>Model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3650603"/>
                  </a:ext>
                </a:extLst>
              </a:tr>
              <a:tr h="134276">
                <a:tc>
                  <a:txBody>
                    <a:bodyPr/>
                    <a:lstStyle/>
                    <a:p>
                      <a:pPr algn="ctr"/>
                      <a:r>
                        <a:rPr lang="az-Latn-AZ" dirty="0"/>
                        <a:t>Name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61651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889643D-0226-4FA2-A6AE-FFB9B9885F32}"/>
              </a:ext>
            </a:extLst>
          </p:cNvPr>
          <p:cNvSpPr txBox="1"/>
          <p:nvPr/>
        </p:nvSpPr>
        <p:spPr>
          <a:xfrm>
            <a:off x="3447874" y="2558482"/>
            <a:ext cx="386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dirty="0"/>
              <a:t>Üzərində işlənilir, hələ tam bitməyib.</a:t>
            </a: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ECDA683-2E5C-4F93-833F-422CC8D9F9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740888"/>
              </p:ext>
            </p:extLst>
          </p:nvPr>
        </p:nvGraphicFramePr>
        <p:xfrm>
          <a:off x="938868" y="3429000"/>
          <a:ext cx="2044700" cy="74168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044700">
                  <a:extLst>
                    <a:ext uri="{9D8B030D-6E8A-4147-A177-3AD203B41FA5}">
                      <a16:colId xmlns:a16="http://schemas.microsoft.com/office/drawing/2014/main" val="1892034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z-Latn-AZ" sz="1800" b="1" u="none" strike="noStrike" kern="1200">
                          <a:solidFill>
                            <a:srgbClr val="FFFFFF"/>
                          </a:solidFill>
                          <a:effectLst/>
                        </a:rPr>
                        <a:t>Model</a:t>
                      </a:r>
                      <a:endParaRPr lang="az-Latn-AZ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434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z-Latn-AZ" sz="18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Name</a:t>
                      </a:r>
                      <a:endParaRPr lang="az-Latn-AZ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83898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6D5AC6D5-943C-48CF-82D9-3E04E54FD4EE}"/>
              </a:ext>
            </a:extLst>
          </p:cNvPr>
          <p:cNvSpPr txBox="1"/>
          <p:nvPr/>
        </p:nvSpPr>
        <p:spPr>
          <a:xfrm>
            <a:off x="3456264" y="3541284"/>
            <a:ext cx="13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dirty="0"/>
              <a:t>İş bitib</a:t>
            </a:r>
            <a:r>
              <a:rPr lang="en-US" dirty="0"/>
              <a:t>.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3E49C88-1A36-4918-80F9-7ACF7B7DEB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8638054"/>
              </p:ext>
            </p:extLst>
          </p:nvPr>
        </p:nvGraphicFramePr>
        <p:xfrm>
          <a:off x="933392" y="4325544"/>
          <a:ext cx="2044700" cy="7416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044700">
                  <a:extLst>
                    <a:ext uri="{9D8B030D-6E8A-4147-A177-3AD203B41FA5}">
                      <a16:colId xmlns:a16="http://schemas.microsoft.com/office/drawing/2014/main" val="3210365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z-Latn-AZ" sz="1800" b="1" u="none" strike="noStrike" kern="1200" dirty="0">
                          <a:solidFill>
                            <a:srgbClr val="FFFFFF"/>
                          </a:solidFill>
                          <a:effectLst/>
                        </a:rPr>
                        <a:t>Model</a:t>
                      </a:r>
                      <a:endParaRPr lang="az-Latn-AZ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7512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rtl="0" eaLnBrk="1" fontAlgn="t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az-Latn-AZ" sz="1800" b="0" u="none" strike="noStrike" kern="1200" dirty="0">
                          <a:solidFill>
                            <a:srgbClr val="000000"/>
                          </a:solidFill>
                          <a:effectLst/>
                        </a:rPr>
                        <a:t>Name</a:t>
                      </a:r>
                      <a:endParaRPr lang="az-Latn-AZ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49469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7B347A8-874F-4A23-9AFB-32F91FB4A1C0}"/>
              </a:ext>
            </a:extLst>
          </p:cNvPr>
          <p:cNvSpPr txBox="1"/>
          <p:nvPr/>
        </p:nvSpPr>
        <p:spPr>
          <a:xfrm>
            <a:off x="3524774" y="4524086"/>
            <a:ext cx="3867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dirty="0"/>
              <a:t>Modeldə dəyişiklik tələb olunur.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6E787D-8657-4E8F-9959-AEE443A71A9D}"/>
              </a:ext>
            </a:extLst>
          </p:cNvPr>
          <p:cNvSpPr txBox="1"/>
          <p:nvPr/>
        </p:nvSpPr>
        <p:spPr>
          <a:xfrm>
            <a:off x="3456264" y="1456293"/>
            <a:ext cx="13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dirty="0"/>
              <a:t>İşlənməyib</a:t>
            </a:r>
            <a:r>
              <a:rPr lang="en-US" dirty="0"/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FEB94F-2743-47E0-9FE7-7CDBA2496789}"/>
              </a:ext>
            </a:extLst>
          </p:cNvPr>
          <p:cNvSpPr txBox="1"/>
          <p:nvPr/>
        </p:nvSpPr>
        <p:spPr>
          <a:xfrm>
            <a:off x="732055" y="5304106"/>
            <a:ext cx="758982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az-Latn-A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relation-ın one olduğunu göstərir.</a:t>
            </a:r>
          </a:p>
          <a:p>
            <a:r>
              <a:rPr lang="az-Latn-AZ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az-Latn-A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relation-ın many olduğunu göstərir.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-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modeld</a:t>
            </a:r>
            <a:r>
              <a:rPr lang="az-Latn-AZ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ə TPH(Table Per Hierarchy)lazım olduğunu göstərir.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Flowchart: Sort 17">
            <a:extLst>
              <a:ext uri="{FF2B5EF4-FFF2-40B4-BE49-F238E27FC236}">
                <a16:creationId xmlns:a16="http://schemas.microsoft.com/office/drawing/2014/main" id="{6871C626-84AA-4E5B-BF08-519BD44E6E01}"/>
              </a:ext>
            </a:extLst>
          </p:cNvPr>
          <p:cNvSpPr/>
          <p:nvPr/>
        </p:nvSpPr>
        <p:spPr>
          <a:xfrm>
            <a:off x="779302" y="6020381"/>
            <a:ext cx="308179" cy="335948"/>
          </a:xfrm>
          <a:prstGeom prst="flowChartSor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497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BEB8-F748-42B4-A6F2-97AE1C547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6954"/>
            <a:ext cx="10515600" cy="538000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8800" b="1" i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3877291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26FF7E1-6340-43AE-BE03-702A9A5709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5091628"/>
              </p:ext>
            </p:extLst>
          </p:nvPr>
        </p:nvGraphicFramePr>
        <p:xfrm>
          <a:off x="2309419" y="21992"/>
          <a:ext cx="1896611" cy="148018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96611">
                  <a:extLst>
                    <a:ext uri="{9D8B030D-6E8A-4147-A177-3AD203B41FA5}">
                      <a16:colId xmlns:a16="http://schemas.microsoft.com/office/drawing/2014/main" val="3400545749"/>
                    </a:ext>
                  </a:extLst>
                </a:gridCol>
              </a:tblGrid>
              <a:tr h="367665">
                <a:tc>
                  <a:txBody>
                    <a:bodyPr/>
                    <a:lstStyle/>
                    <a:p>
                      <a:pPr algn="ctr"/>
                      <a:r>
                        <a:rPr lang="az-Latn-AZ" dirty="0"/>
                        <a:t>Xəbərlər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262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z-Latn-AZ" dirty="0"/>
                        <a:t>Text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971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z-Latn-AZ" dirty="0"/>
                        <a:t>Title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008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z-Latn-AZ" dirty="0"/>
                        <a:t>İmage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327923"/>
                  </a:ext>
                </a:extLst>
              </a:tr>
            </a:tbl>
          </a:graphicData>
        </a:graphic>
      </p:graphicFrame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19B2C02-43A6-4122-91F9-2F91FA056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024637"/>
              </p:ext>
            </p:extLst>
          </p:nvPr>
        </p:nvGraphicFramePr>
        <p:xfrm>
          <a:off x="61169" y="21992"/>
          <a:ext cx="2212829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12829">
                  <a:extLst>
                    <a:ext uri="{9D8B030D-6E8A-4147-A177-3AD203B41FA5}">
                      <a16:colId xmlns:a16="http://schemas.microsoft.com/office/drawing/2014/main" val="3322621747"/>
                    </a:ext>
                  </a:extLst>
                </a:gridCol>
              </a:tblGrid>
              <a:tr h="320977">
                <a:tc>
                  <a:txBody>
                    <a:bodyPr/>
                    <a:lstStyle/>
                    <a:p>
                      <a:pPr algn="ctr"/>
                      <a:r>
                        <a:rPr lang="az-Latn-AZ" dirty="0"/>
                        <a:t>Hədislər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222550"/>
                  </a:ext>
                </a:extLst>
              </a:tr>
              <a:tr h="290596">
                <a:tc>
                  <a:txBody>
                    <a:bodyPr/>
                    <a:lstStyle/>
                    <a:p>
                      <a:r>
                        <a:rPr lang="az-Latn-AZ" dirty="0"/>
                        <a:t>Hədis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459923"/>
                  </a:ext>
                </a:extLst>
              </a:tr>
              <a:tr h="290596">
                <a:tc>
                  <a:txBody>
                    <a:bodyPr/>
                    <a:lstStyle/>
                    <a:p>
                      <a:r>
                        <a:rPr lang="az-Latn-AZ" dirty="0"/>
                        <a:t>Text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635205"/>
                  </a:ext>
                </a:extLst>
              </a:tr>
              <a:tr h="290596">
                <a:tc>
                  <a:txBody>
                    <a:bodyPr/>
                    <a:lstStyle/>
                    <a:p>
                      <a:r>
                        <a:rPr lang="az-Latn-AZ" dirty="0"/>
                        <a:t>İmage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965049"/>
                  </a:ext>
                </a:extLst>
              </a:tr>
              <a:tr h="290596">
                <a:tc>
                  <a:txBody>
                    <a:bodyPr/>
                    <a:lstStyle/>
                    <a:p>
                      <a:r>
                        <a:rPr lang="az-Latn-AZ" dirty="0"/>
                        <a:t>Source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34573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91F331D-FABC-4894-88A6-5ADA7C8562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488615"/>
              </p:ext>
            </p:extLst>
          </p:nvPr>
        </p:nvGraphicFramePr>
        <p:xfrm>
          <a:off x="4255664" y="38770"/>
          <a:ext cx="2212829" cy="191813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12829">
                  <a:extLst>
                    <a:ext uri="{9D8B030D-6E8A-4147-A177-3AD203B41FA5}">
                      <a16:colId xmlns:a16="http://schemas.microsoft.com/office/drawing/2014/main" val="3322621747"/>
                    </a:ext>
                  </a:extLst>
                </a:gridCol>
              </a:tblGrid>
              <a:tr h="4347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</a:t>
                      </a:r>
                      <a:r>
                        <a:rPr lang="az-Latn-AZ" dirty="0"/>
                        <a:t>əqalələr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222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z-Latn-AZ" dirty="0"/>
                        <a:t>Title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6459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z-Latn-AZ" dirty="0"/>
                        <a:t>Text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635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z-Latn-AZ" dirty="0"/>
                        <a:t>İmage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965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z-Latn-AZ" dirty="0"/>
                        <a:t>Author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4345737"/>
                  </a:ext>
                </a:extLst>
              </a:tr>
            </a:tbl>
          </a:graphicData>
        </a:graphic>
      </p:graphicFrame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5013F90-501D-4D5B-B01F-D0B574E0A6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058542"/>
              </p:ext>
            </p:extLst>
          </p:nvPr>
        </p:nvGraphicFramePr>
        <p:xfrm>
          <a:off x="8478620" y="43850"/>
          <a:ext cx="1687119" cy="736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87119">
                  <a:extLst>
                    <a:ext uri="{9D8B030D-6E8A-4147-A177-3AD203B41FA5}">
                      <a16:colId xmlns:a16="http://schemas.microsoft.com/office/drawing/2014/main" val="8215811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az-Latn-AZ" dirty="0"/>
                        <a:t>Dərsin sahəsi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144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z-Latn-AZ" dirty="0"/>
                        <a:t>Sahənin adı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2847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965C8DB9-9061-460E-8C17-9CB53231EA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1472186"/>
              </p:ext>
            </p:extLst>
          </p:nvPr>
        </p:nvGraphicFramePr>
        <p:xfrm>
          <a:off x="6525251" y="38770"/>
          <a:ext cx="1896611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96611">
                  <a:extLst>
                    <a:ext uri="{9D8B030D-6E8A-4147-A177-3AD203B41FA5}">
                      <a16:colId xmlns:a16="http://schemas.microsoft.com/office/drawing/2014/main" val="3400545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az-Latn-AZ" dirty="0"/>
                        <a:t>Dərslər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0262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z-Latn-AZ" dirty="0"/>
                        <a:t>Text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971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z-Latn-AZ" dirty="0"/>
                        <a:t>Title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008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z-Latn-AZ" dirty="0"/>
                        <a:t>İmage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327923"/>
                  </a:ext>
                </a:extLst>
              </a:tr>
            </a:tbl>
          </a:graphicData>
        </a:graphic>
      </p:graphicFrame>
      <p:graphicFrame>
        <p:nvGraphicFramePr>
          <p:cNvPr id="3" name="Table 7">
            <a:extLst>
              <a:ext uri="{FF2B5EF4-FFF2-40B4-BE49-F238E27FC236}">
                <a16:creationId xmlns:a16="http://schemas.microsoft.com/office/drawing/2014/main" id="{F4C38C2C-AA1C-4EDE-BAF2-F6A0CB642B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0661607"/>
              </p:ext>
            </p:extLst>
          </p:nvPr>
        </p:nvGraphicFramePr>
        <p:xfrm>
          <a:off x="10353894" y="21992"/>
          <a:ext cx="1573400" cy="2225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73400">
                  <a:extLst>
                    <a:ext uri="{9D8B030D-6E8A-4147-A177-3AD203B41FA5}">
                      <a16:colId xmlns:a16="http://schemas.microsoft.com/office/drawing/2014/main" val="1469359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az-Latn-AZ" dirty="0"/>
                        <a:t>User/Admin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9716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z-Latn-AZ" dirty="0"/>
                        <a:t>Ad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252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z-Latn-AZ" dirty="0"/>
                        <a:t>Soyad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397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z-Latn-AZ" dirty="0"/>
                        <a:t>Nömrə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877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z-Latn-AZ" dirty="0"/>
                        <a:t>Email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016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z-Latn-AZ" dirty="0"/>
                        <a:t>Şifrə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457840"/>
                  </a:ext>
                </a:extLst>
              </a:tr>
            </a:tbl>
          </a:graphicData>
        </a:graphic>
      </p:graphicFrame>
      <p:graphicFrame>
        <p:nvGraphicFramePr>
          <p:cNvPr id="8" name="Table 2">
            <a:extLst>
              <a:ext uri="{FF2B5EF4-FFF2-40B4-BE49-F238E27FC236}">
                <a16:creationId xmlns:a16="http://schemas.microsoft.com/office/drawing/2014/main" id="{CF1911AF-E17F-4491-BC63-418998DE87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688489"/>
              </p:ext>
            </p:extLst>
          </p:nvPr>
        </p:nvGraphicFramePr>
        <p:xfrm>
          <a:off x="61168" y="1952281"/>
          <a:ext cx="2212829" cy="79083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12829">
                  <a:extLst>
                    <a:ext uri="{9D8B030D-6E8A-4147-A177-3AD203B41FA5}">
                      <a16:colId xmlns:a16="http://schemas.microsoft.com/office/drawing/2014/main" val="821581198"/>
                    </a:ext>
                  </a:extLst>
                </a:gridCol>
              </a:tblGrid>
              <a:tr h="419997">
                <a:tc>
                  <a:txBody>
                    <a:bodyPr/>
                    <a:lstStyle/>
                    <a:p>
                      <a:r>
                        <a:rPr lang="az-Latn-AZ" dirty="0"/>
                        <a:t>Hədis kateqoriyası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144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z-Latn-AZ" dirty="0"/>
                        <a:t>Kateqoriyanın adı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2847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5D810547-B89A-431D-B21C-46796E9099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335048"/>
              </p:ext>
            </p:extLst>
          </p:nvPr>
        </p:nvGraphicFramePr>
        <p:xfrm>
          <a:off x="61168" y="2844607"/>
          <a:ext cx="217403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4030">
                  <a:extLst>
                    <a:ext uri="{9D8B030D-6E8A-4147-A177-3AD203B41FA5}">
                      <a16:colId xmlns:a16="http://schemas.microsoft.com/office/drawing/2014/main" val="18744053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Wishlist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291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ItemId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896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UserId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9401243"/>
                  </a:ext>
                </a:extLst>
              </a:tr>
            </a:tbl>
          </a:graphicData>
        </a:graphic>
      </p:graphicFrame>
      <p:graphicFrame>
        <p:nvGraphicFramePr>
          <p:cNvPr id="10" name="Table 2">
            <a:extLst>
              <a:ext uri="{FF2B5EF4-FFF2-40B4-BE49-F238E27FC236}">
                <a16:creationId xmlns:a16="http://schemas.microsoft.com/office/drawing/2014/main" id="{F77FADDB-28C1-4E36-98C9-E05DE38FD1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876922"/>
              </p:ext>
            </p:extLst>
          </p:nvPr>
        </p:nvGraphicFramePr>
        <p:xfrm>
          <a:off x="61168" y="4058616"/>
          <a:ext cx="2076159" cy="12012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6159">
                  <a:extLst>
                    <a:ext uri="{9D8B030D-6E8A-4147-A177-3AD203B41FA5}">
                      <a16:colId xmlns:a16="http://schemas.microsoft.com/office/drawing/2014/main" val="821581198"/>
                    </a:ext>
                  </a:extLst>
                </a:gridCol>
              </a:tblGrid>
              <a:tr h="637975">
                <a:tc>
                  <a:txBody>
                    <a:bodyPr/>
                    <a:lstStyle/>
                    <a:p>
                      <a:r>
                        <a:rPr lang="az-Latn-AZ" dirty="0"/>
                        <a:t>        </a:t>
                      </a:r>
                      <a:r>
                        <a:rPr lang="en-US" dirty="0" err="1"/>
                        <a:t>WishlistItem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4144297"/>
                  </a:ext>
                </a:extLst>
              </a:tr>
              <a:tr h="563306">
                <a:tc>
                  <a:txBody>
                    <a:bodyPr/>
                    <a:lstStyle/>
                    <a:p>
                      <a:r>
                        <a:rPr lang="en-US" dirty="0" err="1"/>
                        <a:t>ItemId</a:t>
                      </a:r>
                      <a:r>
                        <a:rPr lang="en-US" dirty="0"/>
                        <a:t>(TPH)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2847"/>
                  </a:ext>
                </a:extLst>
              </a:tr>
            </a:tbl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C7FA8B5F-5499-4C4F-B6DA-882920206F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1325623"/>
              </p:ext>
            </p:extLst>
          </p:nvPr>
        </p:nvGraphicFramePr>
        <p:xfrm>
          <a:off x="2388654" y="1952281"/>
          <a:ext cx="1738139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8139">
                  <a:extLst>
                    <a:ext uri="{9D8B030D-6E8A-4147-A177-3AD203B41FA5}">
                      <a16:colId xmlns:a16="http://schemas.microsoft.com/office/drawing/2014/main" val="2161742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Sual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776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873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894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892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isResponsed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9727490"/>
                  </a:ext>
                </a:extLst>
              </a:tr>
            </a:tbl>
          </a:graphicData>
        </a:graphic>
      </p:graphicFrame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7322417A-27DA-43AB-B064-08350D6305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829593"/>
              </p:ext>
            </p:extLst>
          </p:nvPr>
        </p:nvGraphicFramePr>
        <p:xfrm>
          <a:off x="4280249" y="1999889"/>
          <a:ext cx="173813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8138">
                  <a:extLst>
                    <a:ext uri="{9D8B030D-6E8A-4147-A177-3AD203B41FA5}">
                      <a16:colId xmlns:a16="http://schemas.microsoft.com/office/drawing/2014/main" val="33328613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Cavab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007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SualId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6941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Cavab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157733"/>
                  </a:ext>
                </a:extLst>
              </a:tr>
            </a:tbl>
          </a:graphicData>
        </a:graphic>
      </p:graphicFrame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CCEA8820-0866-407F-9BFE-C7DD9FF1C0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243265"/>
              </p:ext>
            </p:extLst>
          </p:nvPr>
        </p:nvGraphicFramePr>
        <p:xfrm>
          <a:off x="6309477" y="2009786"/>
          <a:ext cx="2147806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7806">
                  <a:extLst>
                    <a:ext uri="{9D8B030D-6E8A-4147-A177-3AD203B41FA5}">
                      <a16:colId xmlns:a16="http://schemas.microsoft.com/office/drawing/2014/main" val="1685750334"/>
                    </a:ext>
                  </a:extLst>
                </a:gridCol>
              </a:tblGrid>
              <a:tr h="1897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</a:t>
                      </a:r>
                      <a:r>
                        <a:rPr lang="az-Latn-AZ" dirty="0"/>
                        <a:t>ə</a:t>
                      </a:r>
                      <a:r>
                        <a:rPr lang="en-US" dirty="0" err="1"/>
                        <a:t>dbir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470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8001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3391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  <a:r>
                        <a:rPr lang="az-Latn-AZ" dirty="0"/>
                        <a:t>əkan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9656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z-Latn-AZ" dirty="0"/>
                        <a:t>StartDate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9301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z-Latn-AZ" dirty="0"/>
                        <a:t>EndDate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828557"/>
                  </a:ext>
                </a:extLst>
              </a:tr>
            </a:tbl>
          </a:graphicData>
        </a:graphic>
      </p:graphicFrame>
      <p:graphicFrame>
        <p:nvGraphicFramePr>
          <p:cNvPr id="14" name="Table 14">
            <a:extLst>
              <a:ext uri="{FF2B5EF4-FFF2-40B4-BE49-F238E27FC236}">
                <a16:creationId xmlns:a16="http://schemas.microsoft.com/office/drawing/2014/main" id="{8D5D9DD2-FF4D-468C-BC73-19F776C7FD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949640"/>
              </p:ext>
            </p:extLst>
          </p:nvPr>
        </p:nvGraphicFramePr>
        <p:xfrm>
          <a:off x="8508141" y="2009786"/>
          <a:ext cx="1759475" cy="12397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9475">
                  <a:extLst>
                    <a:ext uri="{9D8B030D-6E8A-4147-A177-3AD203B41FA5}">
                      <a16:colId xmlns:a16="http://schemas.microsoft.com/office/drawing/2014/main" val="304967618"/>
                    </a:ext>
                  </a:extLst>
                </a:gridCol>
              </a:tblGrid>
              <a:tr h="418043">
                <a:tc>
                  <a:txBody>
                    <a:bodyPr/>
                    <a:lstStyle/>
                    <a:p>
                      <a:pPr algn="ctr"/>
                      <a:r>
                        <a:rPr lang="az-Latn-AZ" dirty="0"/>
                        <a:t>TədbirFile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9556320"/>
                  </a:ext>
                </a:extLst>
              </a:tr>
              <a:tr h="410872">
                <a:tc>
                  <a:txBody>
                    <a:bodyPr/>
                    <a:lstStyle/>
                    <a:p>
                      <a:r>
                        <a:rPr lang="az-Latn-AZ" dirty="0"/>
                        <a:t>Tədbir</a:t>
                      </a:r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311708"/>
                  </a:ext>
                </a:extLst>
              </a:tr>
              <a:tr h="410872">
                <a:tc>
                  <a:txBody>
                    <a:bodyPr/>
                    <a:lstStyle/>
                    <a:p>
                      <a:r>
                        <a:rPr lang="en-US" dirty="0"/>
                        <a:t>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457861"/>
                  </a:ext>
                </a:extLst>
              </a:tr>
            </a:tbl>
          </a:graphicData>
        </a:graphic>
      </p:graphicFrame>
      <p:sp>
        <p:nvSpPr>
          <p:cNvPr id="16" name="Flowchart: Sort 15">
            <a:extLst>
              <a:ext uri="{FF2B5EF4-FFF2-40B4-BE49-F238E27FC236}">
                <a16:creationId xmlns:a16="http://schemas.microsoft.com/office/drawing/2014/main" id="{D131CA72-8C22-4206-A1EE-875400C9BC9D}"/>
              </a:ext>
            </a:extLst>
          </p:cNvPr>
          <p:cNvSpPr/>
          <p:nvPr/>
        </p:nvSpPr>
        <p:spPr>
          <a:xfrm>
            <a:off x="175294" y="4229746"/>
            <a:ext cx="308179" cy="345703"/>
          </a:xfrm>
          <a:prstGeom prst="flowChartSor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6E14D559-1D41-4162-8D4D-9A2A91D3A3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67335"/>
              </p:ext>
            </p:extLst>
          </p:nvPr>
        </p:nvGraphicFramePr>
        <p:xfrm>
          <a:off x="9858725" y="4216447"/>
          <a:ext cx="2068569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68569">
                  <a:extLst>
                    <a:ext uri="{9D8B030D-6E8A-4147-A177-3AD203B41FA5}">
                      <a16:colId xmlns:a16="http://schemas.microsoft.com/office/drawing/2014/main" val="945314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az-Latn-AZ" dirty="0"/>
                        <a:t>Address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894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z-Latn-AZ" dirty="0"/>
                        <a:t>City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284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z-Latn-AZ" dirty="0"/>
                        <a:t>Region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5178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z-Latn-AZ" dirty="0"/>
                        <a:t>Street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41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az-Latn-AZ" dirty="0"/>
                        <a:t>District</a:t>
                      </a:r>
                      <a:r>
                        <a:rPr lang="en-US" dirty="0"/>
                        <a:t>?</a:t>
                      </a:r>
                      <a:endParaRPr lang="az-Latn-A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53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2254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5821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EBEB8-F748-42B4-A6F2-97AE1C547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6954"/>
            <a:ext cx="10515600" cy="5380009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az-Latn-AZ" sz="8800" b="1" i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Relations</a:t>
            </a:r>
            <a:endParaRPr lang="en-US" sz="8800" b="1" i="1" dirty="0">
              <a:solidFill>
                <a:schemeClr val="accent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118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DD9B58B-90E6-4002-9EBE-EF1FFA91ECB7}"/>
              </a:ext>
            </a:extLst>
          </p:cNvPr>
          <p:cNvSpPr/>
          <p:nvPr/>
        </p:nvSpPr>
        <p:spPr>
          <a:xfrm>
            <a:off x="2713834" y="414556"/>
            <a:ext cx="1501629" cy="69628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r>
              <a:rPr lang="az-Latn-AZ" dirty="0"/>
              <a:t>ərslər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D9494DE-349E-4791-8A55-727C1E09D388}"/>
              </a:ext>
            </a:extLst>
          </p:cNvPr>
          <p:cNvSpPr/>
          <p:nvPr/>
        </p:nvSpPr>
        <p:spPr>
          <a:xfrm>
            <a:off x="2722219" y="1212426"/>
            <a:ext cx="1501629" cy="69628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z-Latn-AZ" dirty="0"/>
              <a:t>Xəbərlər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FEB2B8B-AEB4-457D-861D-6EB6FCBF7AC4}"/>
              </a:ext>
            </a:extLst>
          </p:cNvPr>
          <p:cNvSpPr/>
          <p:nvPr/>
        </p:nvSpPr>
        <p:spPr>
          <a:xfrm>
            <a:off x="2712503" y="2093753"/>
            <a:ext cx="1501629" cy="69628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z-Latn-AZ" dirty="0"/>
              <a:t>Hədislər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A273C35-0054-49F6-B6C5-90ED2C953C81}"/>
              </a:ext>
            </a:extLst>
          </p:cNvPr>
          <p:cNvSpPr/>
          <p:nvPr/>
        </p:nvSpPr>
        <p:spPr>
          <a:xfrm>
            <a:off x="2738992" y="2975080"/>
            <a:ext cx="1501629" cy="69628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z-Latn-AZ" dirty="0"/>
              <a:t>Məqalələr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0C4F1D9-8001-4229-AFFC-CD061D1C5329}"/>
              </a:ext>
            </a:extLst>
          </p:cNvPr>
          <p:cNvSpPr/>
          <p:nvPr/>
        </p:nvSpPr>
        <p:spPr>
          <a:xfrm>
            <a:off x="5512965" y="381483"/>
            <a:ext cx="1501629" cy="69628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r>
              <a:rPr lang="az-Latn-AZ" dirty="0"/>
              <a:t>ərsin</a:t>
            </a:r>
          </a:p>
          <a:p>
            <a:pPr algn="ctr"/>
            <a:r>
              <a:rPr lang="az-Latn-AZ" dirty="0"/>
              <a:t>Sahəsi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072883A-E1E3-4B2A-A469-98086694725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4215463" y="762699"/>
            <a:ext cx="12850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7BFEA15-A794-4645-BBCA-5167B4A75ADB}"/>
              </a:ext>
            </a:extLst>
          </p:cNvPr>
          <p:cNvSpPr txBox="1"/>
          <p:nvPr/>
        </p:nvSpPr>
        <p:spPr>
          <a:xfrm>
            <a:off x="4134377" y="353170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z-Latn-AZ" dirty="0"/>
              <a:t>M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A6C807-C9BC-49D1-A7F2-36FAF220A81F}"/>
              </a:ext>
            </a:extLst>
          </p:cNvPr>
          <p:cNvSpPr txBox="1"/>
          <p:nvPr/>
        </p:nvSpPr>
        <p:spPr>
          <a:xfrm>
            <a:off x="5198799" y="3531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z-Latn-AZ" dirty="0"/>
              <a:t>1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D7EE48F-E0CC-47CD-A0EC-078920C74790}"/>
              </a:ext>
            </a:extLst>
          </p:cNvPr>
          <p:cNvSpPr/>
          <p:nvPr/>
        </p:nvSpPr>
        <p:spPr>
          <a:xfrm>
            <a:off x="108182" y="2069768"/>
            <a:ext cx="1501630" cy="69628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z-Latn-AZ" dirty="0"/>
              <a:t>Hədisin</a:t>
            </a:r>
          </a:p>
          <a:p>
            <a:pPr algn="ctr"/>
            <a:r>
              <a:rPr lang="az-Latn-AZ" dirty="0"/>
              <a:t>kateqoriyası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4281B77-8D22-4D32-B1DF-60BF18A79D33}"/>
              </a:ext>
            </a:extLst>
          </p:cNvPr>
          <p:cNvCxnSpPr/>
          <p:nvPr/>
        </p:nvCxnSpPr>
        <p:spPr>
          <a:xfrm>
            <a:off x="1670870" y="2439100"/>
            <a:ext cx="10416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ED297B6-B2CD-41C8-8592-ED75B14C04DE}"/>
              </a:ext>
            </a:extLst>
          </p:cNvPr>
          <p:cNvSpPr txBox="1"/>
          <p:nvPr/>
        </p:nvSpPr>
        <p:spPr>
          <a:xfrm>
            <a:off x="1609812" y="20937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z-Latn-AZ" dirty="0"/>
              <a:t>1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F9E158-864E-4C64-BB08-31C76730D049}"/>
              </a:ext>
            </a:extLst>
          </p:cNvPr>
          <p:cNvSpPr txBox="1"/>
          <p:nvPr/>
        </p:nvSpPr>
        <p:spPr>
          <a:xfrm>
            <a:off x="2313747" y="2069768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z-Latn-AZ" dirty="0"/>
              <a:t>M</a:t>
            </a:r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5401B0D-7968-4D12-9D13-7A24EFB98668}"/>
              </a:ext>
            </a:extLst>
          </p:cNvPr>
          <p:cNvSpPr/>
          <p:nvPr/>
        </p:nvSpPr>
        <p:spPr>
          <a:xfrm>
            <a:off x="5802372" y="2069768"/>
            <a:ext cx="1501629" cy="69628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Wishlist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447C1D0-681D-4C01-B2DC-0E874EA03E62}"/>
              </a:ext>
            </a:extLst>
          </p:cNvPr>
          <p:cNvSpPr/>
          <p:nvPr/>
        </p:nvSpPr>
        <p:spPr>
          <a:xfrm>
            <a:off x="5828733" y="3494904"/>
            <a:ext cx="1501629" cy="69628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Wishlist</a:t>
            </a:r>
          </a:p>
          <a:p>
            <a:pPr algn="ctr"/>
            <a:r>
              <a:rPr lang="en-US" dirty="0"/>
              <a:t>Item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1250FC1-41E1-4BD6-A162-C21A2AE0AF2B}"/>
              </a:ext>
            </a:extLst>
          </p:cNvPr>
          <p:cNvCxnSpPr>
            <a:stCxn id="25" idx="2"/>
            <a:endCxn id="26" idx="0"/>
          </p:cNvCxnSpPr>
          <p:nvPr/>
        </p:nvCxnSpPr>
        <p:spPr>
          <a:xfrm>
            <a:off x="6553187" y="2766054"/>
            <a:ext cx="26361" cy="7288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250113F-9C26-44C3-89B6-A3793C3571DD}"/>
              </a:ext>
            </a:extLst>
          </p:cNvPr>
          <p:cNvSpPr txBox="1"/>
          <p:nvPr/>
        </p:nvSpPr>
        <p:spPr>
          <a:xfrm>
            <a:off x="6553186" y="26696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z-Latn-AZ" dirty="0"/>
              <a:t>1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F913DB1-056D-482C-929B-3C455AC5125E}"/>
              </a:ext>
            </a:extLst>
          </p:cNvPr>
          <p:cNvSpPr txBox="1"/>
          <p:nvPr/>
        </p:nvSpPr>
        <p:spPr>
          <a:xfrm>
            <a:off x="6197711" y="314247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B6E5B74-A62D-4212-9AEB-AECF57176F1B}"/>
              </a:ext>
            </a:extLst>
          </p:cNvPr>
          <p:cNvCxnSpPr>
            <a:cxnSpLocks/>
            <a:stCxn id="5" idx="3"/>
            <a:endCxn id="26" idx="1"/>
          </p:cNvCxnSpPr>
          <p:nvPr/>
        </p:nvCxnSpPr>
        <p:spPr>
          <a:xfrm>
            <a:off x="4215463" y="762699"/>
            <a:ext cx="1613270" cy="308034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9812CA7-0AE7-4480-8E66-C1B0002C06FC}"/>
              </a:ext>
            </a:extLst>
          </p:cNvPr>
          <p:cNvCxnSpPr>
            <a:stCxn id="6" idx="3"/>
            <a:endCxn id="26" idx="1"/>
          </p:cNvCxnSpPr>
          <p:nvPr/>
        </p:nvCxnSpPr>
        <p:spPr>
          <a:xfrm>
            <a:off x="4223848" y="1560569"/>
            <a:ext cx="1604885" cy="22824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68B7FD5-A7E5-4812-9985-652DAFF8E224}"/>
              </a:ext>
            </a:extLst>
          </p:cNvPr>
          <p:cNvCxnSpPr>
            <a:stCxn id="7" idx="3"/>
            <a:endCxn id="26" idx="1"/>
          </p:cNvCxnSpPr>
          <p:nvPr/>
        </p:nvCxnSpPr>
        <p:spPr>
          <a:xfrm>
            <a:off x="4214132" y="2441896"/>
            <a:ext cx="1614601" cy="14011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4443075-00C2-47FC-887E-0038DF4EA4E8}"/>
              </a:ext>
            </a:extLst>
          </p:cNvPr>
          <p:cNvCxnSpPr>
            <a:stCxn id="8" idx="3"/>
            <a:endCxn id="26" idx="1"/>
          </p:cNvCxnSpPr>
          <p:nvPr/>
        </p:nvCxnSpPr>
        <p:spPr>
          <a:xfrm>
            <a:off x="4240621" y="3323223"/>
            <a:ext cx="1588112" cy="5198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8D3504A-57A7-4B48-B611-1DDFBB491C0F}"/>
              </a:ext>
            </a:extLst>
          </p:cNvPr>
          <p:cNvSpPr/>
          <p:nvPr/>
        </p:nvSpPr>
        <p:spPr>
          <a:xfrm>
            <a:off x="9938157" y="398019"/>
            <a:ext cx="1501629" cy="66321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Sual</a:t>
            </a:r>
            <a:endParaRPr lang="en-US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CF9C1C4-7B84-46E9-B6FB-1789E5253D54}"/>
              </a:ext>
            </a:extLst>
          </p:cNvPr>
          <p:cNvSpPr/>
          <p:nvPr/>
        </p:nvSpPr>
        <p:spPr>
          <a:xfrm>
            <a:off x="9938156" y="1724445"/>
            <a:ext cx="1501629" cy="66321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87FDCD2C-BD47-433C-830C-CF1B2BB411DD}"/>
              </a:ext>
            </a:extLst>
          </p:cNvPr>
          <p:cNvSpPr/>
          <p:nvPr/>
        </p:nvSpPr>
        <p:spPr>
          <a:xfrm>
            <a:off x="7870264" y="1061232"/>
            <a:ext cx="1501629" cy="66321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Cavab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AB2C4BD-B964-4959-B53A-45B58E0F086F}"/>
              </a:ext>
            </a:extLst>
          </p:cNvPr>
          <p:cNvCxnSpPr>
            <a:stCxn id="32" idx="3"/>
            <a:endCxn id="21" idx="1"/>
          </p:cNvCxnSpPr>
          <p:nvPr/>
        </p:nvCxnSpPr>
        <p:spPr>
          <a:xfrm flipV="1">
            <a:off x="9371893" y="729626"/>
            <a:ext cx="566264" cy="6632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6DAF52B-EC3F-4A4B-A679-56F91CA710DA}"/>
              </a:ext>
            </a:extLst>
          </p:cNvPr>
          <p:cNvSpPr txBox="1"/>
          <p:nvPr/>
        </p:nvSpPr>
        <p:spPr>
          <a:xfrm>
            <a:off x="9616597" y="4268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z-Latn-AZ" dirty="0"/>
              <a:t>1</a:t>
            </a:r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65C80D-A6D3-456E-B890-D2C005A33380}"/>
              </a:ext>
            </a:extLst>
          </p:cNvPr>
          <p:cNvSpPr txBox="1"/>
          <p:nvPr/>
        </p:nvSpPr>
        <p:spPr>
          <a:xfrm>
            <a:off x="9295038" y="85535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z-Latn-AZ" dirty="0"/>
              <a:t>1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F4AB8E0-2920-462B-BA7C-A5CA000B537C}"/>
              </a:ext>
            </a:extLst>
          </p:cNvPr>
          <p:cNvCxnSpPr>
            <a:stCxn id="21" idx="2"/>
            <a:endCxn id="31" idx="0"/>
          </p:cNvCxnSpPr>
          <p:nvPr/>
        </p:nvCxnSpPr>
        <p:spPr>
          <a:xfrm flipH="1">
            <a:off x="10688971" y="1061232"/>
            <a:ext cx="1" cy="6632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C2FF55B-29E4-454C-9DAC-1FE821CFE460}"/>
              </a:ext>
            </a:extLst>
          </p:cNvPr>
          <p:cNvSpPr txBox="1"/>
          <p:nvPr/>
        </p:nvSpPr>
        <p:spPr>
          <a:xfrm>
            <a:off x="10618277" y="13928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z-Latn-AZ" dirty="0"/>
              <a:t>1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3FA1E98-3C2E-4E7A-AA8E-BE1090B13248}"/>
              </a:ext>
            </a:extLst>
          </p:cNvPr>
          <p:cNvSpPr txBox="1"/>
          <p:nvPr/>
        </p:nvSpPr>
        <p:spPr>
          <a:xfrm>
            <a:off x="10387284" y="94064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7A43C6C-CAB3-4699-89F3-A5CABD888F56}"/>
              </a:ext>
            </a:extLst>
          </p:cNvPr>
          <p:cNvCxnSpPr>
            <a:stCxn id="25" idx="3"/>
            <a:endCxn id="31" idx="1"/>
          </p:cNvCxnSpPr>
          <p:nvPr/>
        </p:nvCxnSpPr>
        <p:spPr>
          <a:xfrm flipV="1">
            <a:off x="7304001" y="2056052"/>
            <a:ext cx="2634155" cy="3618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02C35E49-5B8D-4A88-99E8-AC3E810FFACE}"/>
              </a:ext>
            </a:extLst>
          </p:cNvPr>
          <p:cNvSpPr txBox="1"/>
          <p:nvPr/>
        </p:nvSpPr>
        <p:spPr>
          <a:xfrm>
            <a:off x="9522737" y="1723505"/>
            <a:ext cx="301686" cy="367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z-Latn-AZ" dirty="0"/>
              <a:t>1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8368774-75C0-48F9-80C8-80A670DB43E0}"/>
              </a:ext>
            </a:extLst>
          </p:cNvPr>
          <p:cNvSpPr txBox="1"/>
          <p:nvPr/>
        </p:nvSpPr>
        <p:spPr>
          <a:xfrm>
            <a:off x="7321977" y="20379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z-Latn-AZ" dirty="0"/>
              <a:t>1</a:t>
            </a:r>
            <a:endParaRPr lang="en-US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A778820-D8F8-4727-B9FA-C970BBA5F674}"/>
              </a:ext>
            </a:extLst>
          </p:cNvPr>
          <p:cNvSpPr/>
          <p:nvPr/>
        </p:nvSpPr>
        <p:spPr>
          <a:xfrm>
            <a:off x="7472820" y="4781725"/>
            <a:ext cx="1427899" cy="66321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az-Latn-AZ" dirty="0"/>
              <a:t>ədbir</a:t>
            </a:r>
            <a:endParaRPr lang="en-US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80EB744E-4D3A-4D8D-8763-E8201BC2E86B}"/>
              </a:ext>
            </a:extLst>
          </p:cNvPr>
          <p:cNvSpPr/>
          <p:nvPr/>
        </p:nvSpPr>
        <p:spPr>
          <a:xfrm>
            <a:off x="10206168" y="4752871"/>
            <a:ext cx="1427589" cy="66321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  <a:r>
              <a:rPr lang="az-Latn-AZ" dirty="0"/>
              <a:t>ədbir</a:t>
            </a:r>
          </a:p>
          <a:p>
            <a:pPr algn="ctr"/>
            <a:r>
              <a:rPr lang="az-Latn-AZ" dirty="0"/>
              <a:t>file</a:t>
            </a:r>
            <a:endParaRPr lang="en-US" dirty="0"/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0A1BDA58-D49A-40C5-AB8E-953FE82F32EC}"/>
              </a:ext>
            </a:extLst>
          </p:cNvPr>
          <p:cNvSpPr/>
          <p:nvPr/>
        </p:nvSpPr>
        <p:spPr>
          <a:xfrm>
            <a:off x="4867516" y="4790597"/>
            <a:ext cx="1427589" cy="66321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az-Latn-AZ" dirty="0"/>
              <a:t>Address</a:t>
            </a:r>
            <a:endParaRPr lang="en-US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5E4B73A-E7D4-4899-94AF-7879987F6B0B}"/>
              </a:ext>
            </a:extLst>
          </p:cNvPr>
          <p:cNvCxnSpPr>
            <a:cxnSpLocks/>
            <a:stCxn id="51" idx="3"/>
            <a:endCxn id="49" idx="1"/>
          </p:cNvCxnSpPr>
          <p:nvPr/>
        </p:nvCxnSpPr>
        <p:spPr>
          <a:xfrm flipV="1">
            <a:off x="6295105" y="5113332"/>
            <a:ext cx="1177715" cy="88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9ED38C3-BC6F-44AD-B215-5EB8568BC2E0}"/>
              </a:ext>
            </a:extLst>
          </p:cNvPr>
          <p:cNvSpPr txBox="1"/>
          <p:nvPr/>
        </p:nvSpPr>
        <p:spPr>
          <a:xfrm>
            <a:off x="6251500" y="47817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z-Latn-AZ" dirty="0"/>
              <a:t>1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2248B64-1FFD-48A0-A829-4D4098962645}"/>
              </a:ext>
            </a:extLst>
          </p:cNvPr>
          <p:cNvSpPr txBox="1"/>
          <p:nvPr/>
        </p:nvSpPr>
        <p:spPr>
          <a:xfrm>
            <a:off x="7069115" y="47528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z-Latn-AZ" dirty="0"/>
              <a:t>1</a:t>
            </a:r>
            <a:endParaRPr lang="en-US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044B49F-0DAE-4256-90E8-11D9D8A89E44}"/>
              </a:ext>
            </a:extLst>
          </p:cNvPr>
          <p:cNvCxnSpPr/>
          <p:nvPr/>
        </p:nvCxnSpPr>
        <p:spPr>
          <a:xfrm flipV="1">
            <a:off x="8944014" y="5108895"/>
            <a:ext cx="7039" cy="4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DD577AA-1679-4BE8-A804-77569F617F95}"/>
              </a:ext>
            </a:extLst>
          </p:cNvPr>
          <p:cNvCxnSpPr>
            <a:cxnSpLocks/>
          </p:cNvCxnSpPr>
          <p:nvPr/>
        </p:nvCxnSpPr>
        <p:spPr>
          <a:xfrm flipV="1">
            <a:off x="8895163" y="5126024"/>
            <a:ext cx="1305449" cy="288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2E47C557-3D80-4500-9D55-630DA6F79C00}"/>
              </a:ext>
            </a:extLst>
          </p:cNvPr>
          <p:cNvSpPr txBox="1"/>
          <p:nvPr/>
        </p:nvSpPr>
        <p:spPr>
          <a:xfrm>
            <a:off x="8900719" y="47817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z-Latn-AZ" dirty="0"/>
              <a:t>1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ED630EF-21C6-421A-A543-7109C703C157}"/>
              </a:ext>
            </a:extLst>
          </p:cNvPr>
          <p:cNvSpPr txBox="1"/>
          <p:nvPr/>
        </p:nvSpPr>
        <p:spPr>
          <a:xfrm>
            <a:off x="9818776" y="4736827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az-Latn-AZ" dirty="0"/>
              <a:t>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232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A4AD5-F1D1-4701-A746-1AE302DD6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6837"/>
            <a:ext cx="10515600" cy="5900126"/>
          </a:xfrm>
        </p:spPr>
        <p:txBody>
          <a:bodyPr/>
          <a:lstStyle/>
          <a:p>
            <a:pPr marL="0" indent="0">
              <a:buNone/>
            </a:pPr>
            <a:r>
              <a:rPr lang="az-Latn-AZ" dirty="0"/>
              <a:t>Dərslər </a:t>
            </a:r>
            <a:r>
              <a:rPr lang="az-Latn-AZ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M:</a:t>
            </a:r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az-Latn-AZ" dirty="0"/>
              <a:t>Dərsin sahəsi</a:t>
            </a:r>
          </a:p>
          <a:p>
            <a:pPr marL="0" indent="0">
              <a:buNone/>
            </a:pPr>
            <a:r>
              <a:rPr lang="az-Latn-AZ" dirty="0"/>
              <a:t>Hədislər  </a:t>
            </a:r>
            <a:r>
              <a:rPr lang="az-Latn-AZ" sz="2400" b="1" kern="12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M:</a:t>
            </a:r>
            <a:r>
              <a:rPr lang="en-US" sz="2400" b="1" kern="12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</a:t>
            </a:r>
            <a:r>
              <a:rPr lang="az-Latn-AZ" sz="3600" dirty="0"/>
              <a:t> </a:t>
            </a:r>
            <a:r>
              <a:rPr lang="az-Latn-AZ" dirty="0"/>
              <a:t>Hədisin kateqoriyası</a:t>
            </a:r>
          </a:p>
          <a:p>
            <a:pPr marL="0" indent="0">
              <a:buNone/>
            </a:pPr>
            <a:r>
              <a:rPr lang="az-Latn-AZ" dirty="0"/>
              <a:t>Dərslər,Hədislər,Məqalələr,Xəbərlər 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</a:t>
            </a:r>
            <a:r>
              <a:rPr lang="az-Latn-AZ" sz="2800" b="1" kern="12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</a:t>
            </a:r>
            <a:r>
              <a:rPr lang="en-US" sz="2800" b="1" kern="12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</a:t>
            </a:r>
            <a:r>
              <a:rPr lang="az-Latn-AZ" dirty="0"/>
              <a:t>   </a:t>
            </a:r>
            <a:r>
              <a:rPr lang="en-US" dirty="0" err="1"/>
              <a:t>WishlistItem</a:t>
            </a:r>
            <a:endParaRPr lang="az-Latn-AZ" dirty="0"/>
          </a:p>
          <a:p>
            <a:pPr marL="0" indent="0">
              <a:buNone/>
            </a:pPr>
            <a:r>
              <a:rPr lang="en-US" dirty="0"/>
              <a:t>Wishlist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</a:t>
            </a:r>
            <a:r>
              <a:rPr lang="az-Latn-AZ" b="1" kern="12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 </a:t>
            </a:r>
            <a:r>
              <a:rPr 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Wishlist Item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Wishlist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</a:t>
            </a:r>
            <a:r>
              <a:rPr lang="az-Latn-AZ" sz="2800" b="1" kern="12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</a:t>
            </a:r>
            <a:r>
              <a:rPr lang="en-US" sz="2800" b="1" kern="12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</a:t>
            </a:r>
            <a:r>
              <a:rPr lang="en-US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User</a:t>
            </a:r>
          </a:p>
          <a:p>
            <a:pPr marL="0" indent="0">
              <a:buNone/>
            </a:pPr>
            <a:r>
              <a:rPr lang="en-US" dirty="0" err="1"/>
              <a:t>Sual</a:t>
            </a:r>
            <a:r>
              <a:rPr lang="en-US" dirty="0"/>
              <a:t>  </a:t>
            </a:r>
            <a:r>
              <a:rPr lang="az-Latn-AZ" sz="2800" b="1" kern="12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M:</a:t>
            </a:r>
            <a:r>
              <a:rPr lang="en-US" sz="2800" b="1" kern="12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</a:t>
            </a:r>
            <a:r>
              <a:rPr lang="en-US" dirty="0"/>
              <a:t> User</a:t>
            </a:r>
          </a:p>
          <a:p>
            <a:pPr marL="0" indent="0">
              <a:buNone/>
            </a:pPr>
            <a:r>
              <a:rPr lang="en-US" dirty="0" err="1"/>
              <a:t>Sual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</a:t>
            </a:r>
            <a:r>
              <a:rPr lang="az-Latn-AZ" sz="2800" b="1" kern="12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</a:t>
            </a:r>
            <a:r>
              <a:rPr lang="en-US" sz="2800" b="1" kern="12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</a:t>
            </a:r>
            <a:r>
              <a:rPr lang="en-US" dirty="0"/>
              <a:t>  </a:t>
            </a:r>
            <a:r>
              <a:rPr lang="en-US" dirty="0" err="1"/>
              <a:t>Cavab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</a:t>
            </a:r>
            <a:r>
              <a:rPr lang="az-Latn-AZ" dirty="0"/>
              <a:t>ədbir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</a:t>
            </a:r>
            <a:r>
              <a:rPr lang="az-Latn-AZ" sz="2800" b="1" kern="12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</a:t>
            </a:r>
            <a:r>
              <a:rPr lang="en-US" sz="2800" b="1" kern="12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</a:t>
            </a:r>
            <a:r>
              <a:rPr lang="az-Latn-AZ" dirty="0"/>
              <a:t> Address</a:t>
            </a:r>
          </a:p>
          <a:p>
            <a:pPr marL="0" indent="0">
              <a:buNone/>
            </a:pPr>
            <a:r>
              <a:rPr lang="az-Latn-AZ" dirty="0"/>
              <a:t>Tədbir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1</a:t>
            </a:r>
            <a:r>
              <a:rPr lang="az-Latn-AZ" sz="2800" b="1" kern="1200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:</a:t>
            </a:r>
            <a:r>
              <a:rPr lang="az-Latn-AZ" b="1" dirty="0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</a:t>
            </a:r>
            <a:r>
              <a:rPr lang="az-Latn-AZ" dirty="0"/>
              <a:t>  Tədbir File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769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243</TotalTime>
  <Words>255</Words>
  <Application>Microsoft Office PowerPoint</Application>
  <PresentationFormat>Widescreen</PresentationFormat>
  <Paragraphs>121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Əxlaqi-Nasiri</vt:lpstr>
      <vt:lpstr>Model və əlaqələrlə bağlı qeydlər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Əxlaqi-Nasiri</dc:title>
  <dc:creator>Əziməxanim Qədirli</dc:creator>
  <cp:lastModifiedBy>Əziməxanim Qədirli</cp:lastModifiedBy>
  <cp:revision>17</cp:revision>
  <dcterms:created xsi:type="dcterms:W3CDTF">2025-06-16T15:54:25Z</dcterms:created>
  <dcterms:modified xsi:type="dcterms:W3CDTF">2025-09-02T17:53:25Z</dcterms:modified>
</cp:coreProperties>
</file>