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65" r:id="rId4"/>
    <p:sldId id="259" r:id="rId5"/>
    <p:sldId id="260" r:id="rId6"/>
    <p:sldId id="286" r:id="rId7"/>
    <p:sldId id="287" r:id="rId8"/>
    <p:sldId id="279" r:id="rId9"/>
    <p:sldId id="280" r:id="rId10"/>
    <p:sldId id="282" r:id="rId11"/>
    <p:sldId id="281" r:id="rId12"/>
    <p:sldId id="283" r:id="rId13"/>
    <p:sldId id="284" r:id="rId14"/>
    <p:sldId id="285"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47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2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05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80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7102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334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539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6698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80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26083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51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5235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613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461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59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74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494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5/22/2024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4184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583" y="1380068"/>
            <a:ext cx="9996440" cy="2616199"/>
          </a:xfrm>
        </p:spPr>
        <p:txBody>
          <a:bodyPr>
            <a:normAutofit/>
          </a:bodyPr>
          <a:lstStyle/>
          <a:p>
            <a:pPr fontAlgn="base"/>
            <a:r>
              <a:rPr lang="tr-TR" sz="4400" b="1" dirty="0">
                <a:solidFill>
                  <a:srgbClr val="C00000"/>
                </a:solidFill>
              </a:rPr>
              <a:t>DenseNet121 Kullanılarak Bitki Hastalıklarının Sınıflandırılması</a:t>
            </a:r>
          </a:p>
        </p:txBody>
      </p:sp>
      <p:sp>
        <p:nvSpPr>
          <p:cNvPr id="3" name="Subtitle 2"/>
          <p:cNvSpPr>
            <a:spLocks noGrp="1"/>
          </p:cNvSpPr>
          <p:nvPr>
            <p:ph type="subTitle" idx="1"/>
          </p:nvPr>
        </p:nvSpPr>
        <p:spPr/>
        <p:txBody>
          <a:bodyPr>
            <a:normAutofit/>
          </a:bodyPr>
          <a:lstStyle/>
          <a:p>
            <a:r>
              <a:rPr lang="tr-TR" sz="2400" b="1" dirty="0" smtClean="0"/>
              <a:t>AD-SOYAD:LEYLA KIZILKAYA</a:t>
            </a:r>
          </a:p>
          <a:p>
            <a:r>
              <a:rPr lang="tr-TR" sz="2400" b="1" dirty="0" smtClean="0"/>
              <a:t>NUMARA:20260810035</a:t>
            </a:r>
            <a:endParaRPr lang="tr-TR" sz="2400" b="1" dirty="0"/>
          </a:p>
        </p:txBody>
      </p:sp>
    </p:spTree>
    <p:extLst>
      <p:ext uri="{BB962C8B-B14F-4D97-AF65-F5344CB8AC3E}">
        <p14:creationId xmlns:p14="http://schemas.microsoft.com/office/powerpoint/2010/main" val="2765401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17" y="84908"/>
            <a:ext cx="10018713" cy="951411"/>
          </a:xfrm>
        </p:spPr>
        <p:txBody>
          <a:bodyPr>
            <a:normAutofit fontScale="90000"/>
          </a:bodyPr>
          <a:lstStyle/>
          <a:p>
            <a:r>
              <a:rPr lang="tr-TR" sz="3200" b="1" dirty="0">
                <a:solidFill>
                  <a:srgbClr val="C00000"/>
                </a:solidFill>
              </a:rPr>
              <a:t>Kayıp Fonksiyonları (Loss Functions)</a:t>
            </a:r>
            <a:r>
              <a:rPr lang="tr-TR" b="1" dirty="0"/>
              <a:t/>
            </a:r>
            <a:br>
              <a:rPr lang="tr-TR" b="1" dirty="0"/>
            </a:br>
            <a:endParaRPr lang="tr-TR" dirty="0"/>
          </a:p>
        </p:txBody>
      </p:sp>
      <p:sp>
        <p:nvSpPr>
          <p:cNvPr id="3" name="Content Placeholder 2"/>
          <p:cNvSpPr>
            <a:spLocks noGrp="1"/>
          </p:cNvSpPr>
          <p:nvPr>
            <p:ph idx="1"/>
          </p:nvPr>
        </p:nvSpPr>
        <p:spPr>
          <a:xfrm>
            <a:off x="1885904" y="3937362"/>
            <a:ext cx="10018713" cy="3124201"/>
          </a:xfrm>
        </p:spPr>
        <p:txBody>
          <a:bodyPr/>
          <a:lstStyle/>
          <a:p>
            <a:r>
              <a:rPr lang="tr-TR" b="1" dirty="0"/>
              <a:t>Kayıp Fonksiyonları (Loss Functions</a:t>
            </a:r>
            <a:r>
              <a:rPr lang="tr-TR" b="1" dirty="0" smtClean="0"/>
              <a:t>):</a:t>
            </a:r>
            <a:endParaRPr lang="tr-TR" b="1" dirty="0"/>
          </a:p>
          <a:p>
            <a:pPr algn="just"/>
            <a:r>
              <a:rPr lang="tr-TR" dirty="0"/>
              <a:t>Kayıp Fonksiyonları (Loss Functions), derin öğrenme modellerinin eğitimi sırasında modelin tahminlerinin gerçek değerlerden ne kadar uzak olduğunu hesaplayan matematiksel fonksiyonlardır. </a:t>
            </a:r>
            <a:endParaRPr lang="tr-TR" dirty="0" smtClean="0"/>
          </a:p>
          <a:p>
            <a:pPr algn="just"/>
            <a:r>
              <a:rPr lang="tr-TR" dirty="0" smtClean="0"/>
              <a:t>Bu </a:t>
            </a:r>
            <a:r>
              <a:rPr lang="tr-TR" dirty="0"/>
              <a:t>fonksiyonlar, modelin performansını değerlendirmek için kullanılır ve eğitim sürecindeki ağırlık güncellemelerini yönlendirmeye yardımcı olurlar.</a:t>
            </a:r>
          </a:p>
          <a:p>
            <a:endParaRPr lang="tr-TR" dirty="0"/>
          </a:p>
        </p:txBody>
      </p:sp>
      <p:pic>
        <p:nvPicPr>
          <p:cNvPr id="4" name="Picture 3"/>
          <p:cNvPicPr>
            <a:picLocks noChangeAspect="1"/>
          </p:cNvPicPr>
          <p:nvPr/>
        </p:nvPicPr>
        <p:blipFill rotWithShape="1">
          <a:blip r:embed="rId2"/>
          <a:srcRect r="12612"/>
          <a:stretch/>
        </p:blipFill>
        <p:spPr>
          <a:xfrm>
            <a:off x="3988934" y="560613"/>
            <a:ext cx="4414838" cy="3086917"/>
          </a:xfrm>
          <a:prstGeom prst="rect">
            <a:avLst/>
          </a:prstGeom>
        </p:spPr>
      </p:pic>
    </p:spTree>
    <p:extLst>
      <p:ext uri="{BB962C8B-B14F-4D97-AF65-F5344CB8AC3E}">
        <p14:creationId xmlns:p14="http://schemas.microsoft.com/office/powerpoint/2010/main" val="1278283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734" y="154578"/>
            <a:ext cx="10018713" cy="933994"/>
          </a:xfrm>
        </p:spPr>
        <p:txBody>
          <a:bodyPr>
            <a:normAutofit fontScale="90000"/>
          </a:bodyPr>
          <a:lstStyle/>
          <a:p>
            <a:r>
              <a:rPr lang="tr-TR" sz="3600" b="1" dirty="0">
                <a:solidFill>
                  <a:srgbClr val="C00000"/>
                </a:solidFill>
              </a:rPr>
              <a:t>Kategorik Çapraz Entropi (Categorical Crossentropy)</a:t>
            </a:r>
            <a:r>
              <a:rPr lang="tr-TR" b="1" dirty="0"/>
              <a:t/>
            </a:r>
            <a:br>
              <a:rPr lang="tr-TR" b="1" dirty="0"/>
            </a:br>
            <a:endParaRPr lang="tr-TR" dirty="0"/>
          </a:p>
        </p:txBody>
      </p:sp>
      <p:sp>
        <p:nvSpPr>
          <p:cNvPr id="3" name="Content Placeholder 2"/>
          <p:cNvSpPr>
            <a:spLocks noGrp="1"/>
          </p:cNvSpPr>
          <p:nvPr>
            <p:ph idx="1"/>
          </p:nvPr>
        </p:nvSpPr>
        <p:spPr>
          <a:xfrm>
            <a:off x="1649773" y="2227762"/>
            <a:ext cx="10018713" cy="5164183"/>
          </a:xfrm>
        </p:spPr>
        <p:txBody>
          <a:bodyPr/>
          <a:lstStyle/>
          <a:p>
            <a:pPr algn="just"/>
            <a:r>
              <a:rPr lang="tr-TR" b="1" dirty="0"/>
              <a:t>Kategorik Çapraz Entropi (Categorical Crossentropy</a:t>
            </a:r>
            <a:r>
              <a:rPr lang="tr-TR" b="1" dirty="0" smtClean="0"/>
              <a:t>):</a:t>
            </a:r>
            <a:endParaRPr lang="tr-TR" b="1" dirty="0"/>
          </a:p>
          <a:p>
            <a:pPr algn="just"/>
            <a:r>
              <a:rPr lang="tr-TR" dirty="0"/>
              <a:t>Kategorik Çapraz Entropi (Categorical Crossentropy) Kaybı, sınıflandırma problemlerinde yaygın olarak kullanılır ve sınıflar arasındaki farkı ölçmek için kullanılır. Bu kayıp fonksiyonu, gerçek etiketler ve modelin çıktıları arasındaki farkları hesaplar</a:t>
            </a:r>
            <a:r>
              <a:rPr lang="tr-TR" dirty="0" smtClean="0"/>
              <a:t>.</a:t>
            </a:r>
          </a:p>
          <a:p>
            <a:pPr algn="just"/>
            <a:r>
              <a:rPr lang="tr-TR" dirty="0"/>
              <a:t>Kayıp fonksiyonu, modelin eğitim sürecinde her adımda </a:t>
            </a:r>
            <a:r>
              <a:rPr lang="tr-TR" dirty="0" smtClean="0"/>
              <a:t>hesaplanır.</a:t>
            </a:r>
            <a:endParaRPr lang="tr-TR" dirty="0"/>
          </a:p>
          <a:p>
            <a:endParaRPr lang="tr-TR" dirty="0"/>
          </a:p>
        </p:txBody>
      </p:sp>
      <p:pic>
        <p:nvPicPr>
          <p:cNvPr id="4" name="Picture 3"/>
          <p:cNvPicPr>
            <a:picLocks noChangeAspect="1"/>
          </p:cNvPicPr>
          <p:nvPr/>
        </p:nvPicPr>
        <p:blipFill>
          <a:blip r:embed="rId2"/>
          <a:stretch>
            <a:fillRect/>
          </a:stretch>
        </p:blipFill>
        <p:spPr>
          <a:xfrm>
            <a:off x="2816270" y="886642"/>
            <a:ext cx="7102794" cy="2424786"/>
          </a:xfrm>
          <a:prstGeom prst="rect">
            <a:avLst/>
          </a:prstGeom>
        </p:spPr>
      </p:pic>
      <p:pic>
        <p:nvPicPr>
          <p:cNvPr id="5" name="Picture 4"/>
          <p:cNvPicPr>
            <a:picLocks noChangeAspect="1"/>
          </p:cNvPicPr>
          <p:nvPr/>
        </p:nvPicPr>
        <p:blipFill>
          <a:blip r:embed="rId3"/>
          <a:stretch>
            <a:fillRect/>
          </a:stretch>
        </p:blipFill>
        <p:spPr>
          <a:xfrm>
            <a:off x="2412736" y="6000206"/>
            <a:ext cx="9691728" cy="695486"/>
          </a:xfrm>
          <a:prstGeom prst="rect">
            <a:avLst/>
          </a:prstGeom>
        </p:spPr>
      </p:pic>
    </p:spTree>
    <p:extLst>
      <p:ext uri="{BB962C8B-B14F-4D97-AF65-F5344CB8AC3E}">
        <p14:creationId xmlns:p14="http://schemas.microsoft.com/office/powerpoint/2010/main" val="3585926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808" y="128452"/>
            <a:ext cx="10018713" cy="1099458"/>
          </a:xfrm>
        </p:spPr>
        <p:txBody>
          <a:bodyPr>
            <a:normAutofit fontScale="90000"/>
          </a:bodyPr>
          <a:lstStyle/>
          <a:p>
            <a:r>
              <a:rPr lang="tr-TR" sz="3600" b="1" dirty="0">
                <a:solidFill>
                  <a:srgbClr val="C00000"/>
                </a:solidFill>
              </a:rPr>
              <a:t>Doğruluk (Accuracy</a:t>
            </a:r>
            <a:r>
              <a:rPr lang="tr-TR" sz="3600" b="1" dirty="0" smtClean="0">
                <a:solidFill>
                  <a:srgbClr val="C00000"/>
                </a:solidFill>
              </a:rPr>
              <a:t>) Metriği</a:t>
            </a:r>
            <a:r>
              <a:rPr lang="tr-TR" b="1" dirty="0"/>
              <a:t/>
            </a:r>
            <a:br>
              <a:rPr lang="tr-TR" b="1" dirty="0"/>
            </a:br>
            <a:endParaRPr lang="tr-TR" dirty="0"/>
          </a:p>
        </p:txBody>
      </p:sp>
      <p:sp>
        <p:nvSpPr>
          <p:cNvPr id="3" name="Content Placeholder 2"/>
          <p:cNvSpPr>
            <a:spLocks noGrp="1"/>
          </p:cNvSpPr>
          <p:nvPr>
            <p:ph idx="1"/>
          </p:nvPr>
        </p:nvSpPr>
        <p:spPr>
          <a:xfrm>
            <a:off x="1559293" y="3509554"/>
            <a:ext cx="10117595" cy="2141438"/>
          </a:xfrm>
        </p:spPr>
        <p:txBody>
          <a:bodyPr>
            <a:noAutofit/>
          </a:bodyPr>
          <a:lstStyle/>
          <a:p>
            <a:pPr algn="just"/>
            <a:r>
              <a:rPr lang="tr-TR" sz="1600" b="1" dirty="0">
                <a:latin typeface="Times New Roman" panose="02020603050405020304" pitchFamily="18" charset="0"/>
                <a:cs typeface="Times New Roman" panose="02020603050405020304" pitchFamily="18" charset="0"/>
              </a:rPr>
              <a:t>Accuracy bir modelin başarısını ölçmek için çok kullanılan ancak tek başına yeterli olmadığı görülen bir metriktir.</a:t>
            </a:r>
          </a:p>
          <a:p>
            <a:pPr algn="just"/>
            <a:r>
              <a:rPr lang="tr-TR" sz="1600" dirty="0">
                <a:latin typeface="Times New Roman" panose="02020603050405020304" pitchFamily="18" charset="0"/>
                <a:cs typeface="Times New Roman" panose="02020603050405020304" pitchFamily="18" charset="0"/>
              </a:rPr>
              <a:t>Accuracy değeri modelde doğru tahmin ettiğimiz alanların toplam veri kümesine oranı ile hesaplanmaktır</a:t>
            </a:r>
            <a:r>
              <a:rPr lang="tr-TR" sz="1600" dirty="0" smtClean="0">
                <a:latin typeface="Times New Roman" panose="02020603050405020304" pitchFamily="18" charset="0"/>
                <a:cs typeface="Times New Roman" panose="02020603050405020304" pitchFamily="18" charset="0"/>
              </a:rPr>
              <a:t>.</a:t>
            </a:r>
          </a:p>
          <a:p>
            <a:pPr algn="just"/>
            <a:r>
              <a:rPr lang="tr-TR" sz="1600" dirty="0">
                <a:latin typeface="Times New Roman" panose="02020603050405020304" pitchFamily="18" charset="0"/>
                <a:cs typeface="Times New Roman" panose="02020603050405020304" pitchFamily="18" charset="0"/>
              </a:rPr>
              <a:t>True Positive ve True Negative modelin doğru olarak tahminlediği, False Positive ve False Negative ise modelin yanlış olarak tahminlediği alanlardır</a:t>
            </a:r>
            <a:r>
              <a:rPr lang="tr-TR" sz="1600" dirty="0" smtClean="0">
                <a:latin typeface="Times New Roman" panose="02020603050405020304" pitchFamily="18" charset="0"/>
                <a:cs typeface="Times New Roman" panose="02020603050405020304" pitchFamily="18" charset="0"/>
              </a:rPr>
              <a:t>.</a:t>
            </a:r>
          </a:p>
          <a:p>
            <a:pPr algn="just"/>
            <a:r>
              <a:rPr lang="tr-TR" sz="1600" dirty="0" smtClean="0">
                <a:latin typeface="Times New Roman" panose="02020603050405020304" pitchFamily="18" charset="0"/>
                <a:cs typeface="Times New Roman" panose="02020603050405020304" pitchFamily="18" charset="0"/>
              </a:rPr>
              <a:t> </a:t>
            </a:r>
            <a:r>
              <a:rPr lang="tr-TR" sz="1600" dirty="0">
                <a:latin typeface="Times New Roman" panose="02020603050405020304" pitchFamily="18" charset="0"/>
                <a:cs typeface="Times New Roman" panose="02020603050405020304" pitchFamily="18" charset="0"/>
              </a:rPr>
              <a:t>Eğer biz 100 mağazadan oluşan bir kitlede 40 mağazanın </a:t>
            </a:r>
            <a:r>
              <a:rPr lang="tr-TR" sz="1600" dirty="0" smtClean="0">
                <a:latin typeface="Times New Roman" panose="02020603050405020304" pitchFamily="18" charset="0"/>
                <a:cs typeface="Times New Roman" panose="02020603050405020304" pitchFamily="18" charset="0"/>
              </a:rPr>
              <a:t>kar </a:t>
            </a:r>
            <a:r>
              <a:rPr lang="tr-TR" sz="1600" dirty="0">
                <a:latin typeface="Times New Roman" panose="02020603050405020304" pitchFamily="18" charset="0"/>
                <a:cs typeface="Times New Roman" panose="02020603050405020304" pitchFamily="18" charset="0"/>
              </a:rPr>
              <a:t>edip etmediğini doğru tahmin edersek Doğruluk değerimiz %40 olacaktır</a:t>
            </a:r>
            <a:r>
              <a:rPr lang="tr-TR" sz="1600" dirty="0" smtClean="0">
                <a:latin typeface="Times New Roman" panose="02020603050405020304" pitchFamily="18" charset="0"/>
                <a:cs typeface="Times New Roman" panose="02020603050405020304" pitchFamily="18" charset="0"/>
              </a:rPr>
              <a:t>.</a:t>
            </a:r>
          </a:p>
          <a:p>
            <a:pPr marL="0" indent="0">
              <a:buNone/>
            </a:pPr>
            <a:r>
              <a:rPr lang="tr-TR" sz="1600" dirty="0">
                <a:latin typeface="Times New Roman" panose="02020603050405020304" pitchFamily="18" charset="0"/>
                <a:cs typeface="Times New Roman" panose="02020603050405020304" pitchFamily="18" charset="0"/>
              </a:rPr>
              <a:t/>
            </a:r>
            <a:br>
              <a:rPr lang="tr-TR" sz="1600" dirty="0">
                <a:latin typeface="Times New Roman" panose="02020603050405020304" pitchFamily="18" charset="0"/>
                <a:cs typeface="Times New Roman" panose="02020603050405020304" pitchFamily="18" charset="0"/>
              </a:rPr>
            </a:br>
            <a:r>
              <a:rPr lang="tr-TR" sz="1600" dirty="0">
                <a:latin typeface="Times New Roman" panose="02020603050405020304" pitchFamily="18" charset="0"/>
                <a:cs typeface="Times New Roman" panose="02020603050405020304" pitchFamily="18" charset="0"/>
              </a:rPr>
              <a:t>Örneğin kanser olan ve olmayan hastaların olduğu 100 kişilik bir veri kümemiz olduğunu düşünelim. Tüm hastalar içinde sadece 10 tanesinde kanser teşhisi konulmuştur. Böyle bir durumda kanser olan ancak teşhis edilemeyen (False Negative) hastalar olmasını istemeyiz. Bu nedenle diğer metriklerin sonuçlarını da birlikte değerlendirmeliyiz.</a:t>
            </a:r>
          </a:p>
        </p:txBody>
      </p:sp>
      <p:pic>
        <p:nvPicPr>
          <p:cNvPr id="4" name="Picture 3"/>
          <p:cNvPicPr>
            <a:picLocks noChangeAspect="1"/>
          </p:cNvPicPr>
          <p:nvPr/>
        </p:nvPicPr>
        <p:blipFill>
          <a:blip r:embed="rId2"/>
          <a:stretch>
            <a:fillRect/>
          </a:stretch>
        </p:blipFill>
        <p:spPr>
          <a:xfrm>
            <a:off x="1559294" y="670560"/>
            <a:ext cx="5720048" cy="1820091"/>
          </a:xfrm>
          <a:prstGeom prst="rect">
            <a:avLst/>
          </a:prstGeom>
        </p:spPr>
      </p:pic>
      <p:pic>
        <p:nvPicPr>
          <p:cNvPr id="5" name="Picture 4"/>
          <p:cNvPicPr>
            <a:picLocks noChangeAspect="1"/>
          </p:cNvPicPr>
          <p:nvPr/>
        </p:nvPicPr>
        <p:blipFill rotWithShape="1">
          <a:blip r:embed="rId3"/>
          <a:srcRect l="10163" t="18656" r="15335" b="6848"/>
          <a:stretch/>
        </p:blipFill>
        <p:spPr>
          <a:xfrm>
            <a:off x="7458828" y="670560"/>
            <a:ext cx="4544913" cy="1820091"/>
          </a:xfrm>
          <a:prstGeom prst="rect">
            <a:avLst/>
          </a:prstGeom>
        </p:spPr>
      </p:pic>
    </p:spTree>
    <p:extLst>
      <p:ext uri="{BB962C8B-B14F-4D97-AF65-F5344CB8AC3E}">
        <p14:creationId xmlns:p14="http://schemas.microsoft.com/office/powerpoint/2010/main" val="4130562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22" y="85165"/>
            <a:ext cx="9685713" cy="506506"/>
          </a:xfrm>
        </p:spPr>
        <p:txBody>
          <a:bodyPr>
            <a:normAutofit fontScale="90000"/>
          </a:bodyPr>
          <a:lstStyle/>
          <a:p>
            <a:r>
              <a:rPr lang="tr-TR" sz="3200" b="1" dirty="0">
                <a:solidFill>
                  <a:srgbClr val="C00000"/>
                </a:solidFill>
              </a:rPr>
              <a:t>C</a:t>
            </a:r>
            <a:r>
              <a:rPr lang="tr-TR" sz="3200" b="1" dirty="0" smtClean="0">
                <a:solidFill>
                  <a:srgbClr val="C00000"/>
                </a:solidFill>
              </a:rPr>
              <a:t>onfusion_matrix Tablosu</a:t>
            </a:r>
            <a:endParaRPr lang="tr-TR" sz="3200" b="1" dirty="0">
              <a:solidFill>
                <a:srgbClr val="C00000"/>
              </a:solidFill>
            </a:endParaRPr>
          </a:p>
        </p:txBody>
      </p:sp>
      <p:pic>
        <p:nvPicPr>
          <p:cNvPr id="4" name="Content Placeholder 3"/>
          <p:cNvPicPr>
            <a:picLocks noGrp="1" noChangeAspect="1"/>
          </p:cNvPicPr>
          <p:nvPr>
            <p:ph idx="1"/>
          </p:nvPr>
        </p:nvPicPr>
        <p:blipFill>
          <a:blip r:embed="rId2"/>
          <a:stretch>
            <a:fillRect/>
          </a:stretch>
        </p:blipFill>
        <p:spPr>
          <a:xfrm>
            <a:off x="1686345" y="1015329"/>
            <a:ext cx="4038600" cy="2847975"/>
          </a:xfrm>
          <a:prstGeom prst="rect">
            <a:avLst/>
          </a:prstGeom>
        </p:spPr>
      </p:pic>
      <p:sp>
        <p:nvSpPr>
          <p:cNvPr id="5" name="Rectangle 4"/>
          <p:cNvSpPr/>
          <p:nvPr/>
        </p:nvSpPr>
        <p:spPr>
          <a:xfrm>
            <a:off x="2411505" y="5102751"/>
            <a:ext cx="9215718" cy="1908215"/>
          </a:xfrm>
          <a:prstGeom prst="rect">
            <a:avLst/>
          </a:prstGeom>
        </p:spPr>
        <p:txBody>
          <a:bodyPr wrap="square">
            <a:spAutoFit/>
          </a:bodyPr>
          <a:lstStyle/>
          <a:p>
            <a:pPr marL="285750" indent="-285750" algn="just">
              <a:buFont typeface="Arial" panose="020B0604020202020204" pitchFamily="34" charset="0"/>
              <a:buChar char="•"/>
            </a:pPr>
            <a:r>
              <a:rPr lang="tr-TR" sz="2000" i="1" dirty="0">
                <a:solidFill>
                  <a:srgbClr val="C00000"/>
                </a:solidFill>
                <a:latin typeface="Times New Roman" panose="02020603050405020304" pitchFamily="18" charset="0"/>
                <a:cs typeface="Times New Roman" panose="02020603050405020304" pitchFamily="18" charset="0"/>
              </a:rPr>
              <a:t>D</a:t>
            </a:r>
            <a:r>
              <a:rPr lang="tr-TR" sz="2000" i="1" dirty="0" smtClean="0">
                <a:solidFill>
                  <a:srgbClr val="C00000"/>
                </a:solidFill>
                <a:latin typeface="Times New Roman" panose="02020603050405020304" pitchFamily="18" charset="0"/>
                <a:cs typeface="Times New Roman" panose="02020603050405020304" pitchFamily="18" charset="0"/>
              </a:rPr>
              <a:t>oğru </a:t>
            </a:r>
            <a:r>
              <a:rPr lang="tr-TR" sz="2000" i="1" dirty="0">
                <a:solidFill>
                  <a:srgbClr val="C00000"/>
                </a:solidFill>
                <a:latin typeface="Times New Roman" panose="02020603050405020304" pitchFamily="18" charset="0"/>
                <a:cs typeface="Times New Roman" panose="02020603050405020304" pitchFamily="18" charset="0"/>
              </a:rPr>
              <a:t>pozitiflerin</a:t>
            </a:r>
            <a:r>
              <a:rPr lang="tr-TR" sz="2000" dirty="0">
                <a:solidFill>
                  <a:srgbClr val="C00000"/>
                </a:solidFill>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 </a:t>
            </a:r>
            <a:r>
              <a:rPr lang="tr-TR" sz="2000" i="1" dirty="0">
                <a:solidFill>
                  <a:srgbClr val="C00000"/>
                </a:solidFill>
                <a:latin typeface="Times New Roman" panose="02020603050405020304" pitchFamily="18" charset="0"/>
                <a:cs typeface="Times New Roman" panose="02020603050405020304" pitchFamily="18" charset="0"/>
              </a:rPr>
              <a:t>yanlış negatiflerin</a:t>
            </a:r>
            <a:r>
              <a:rPr lang="tr-TR" sz="2000" dirty="0">
                <a:solidFill>
                  <a:srgbClr val="C00000"/>
                </a:solidFill>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 </a:t>
            </a:r>
            <a:r>
              <a:rPr lang="tr-TR" sz="2000" i="1" dirty="0">
                <a:solidFill>
                  <a:srgbClr val="C00000"/>
                </a:solidFill>
                <a:latin typeface="Times New Roman" panose="02020603050405020304" pitchFamily="18" charset="0"/>
                <a:cs typeface="Times New Roman" panose="02020603050405020304" pitchFamily="18" charset="0"/>
              </a:rPr>
              <a:t>yanlış pozitiflerin</a:t>
            </a:r>
            <a:r>
              <a:rPr lang="tr-TR" sz="2000" dirty="0">
                <a:latin typeface="Times New Roman" panose="02020603050405020304" pitchFamily="18" charset="0"/>
                <a:cs typeface="Times New Roman" panose="02020603050405020304" pitchFamily="18" charset="0"/>
              </a:rPr>
              <a:t> ve </a:t>
            </a:r>
            <a:r>
              <a:rPr lang="tr-TR" sz="2000" i="1" dirty="0">
                <a:solidFill>
                  <a:srgbClr val="C00000"/>
                </a:solidFill>
                <a:latin typeface="Times New Roman" panose="02020603050405020304" pitchFamily="18" charset="0"/>
                <a:cs typeface="Times New Roman" panose="02020603050405020304" pitchFamily="18" charset="0"/>
              </a:rPr>
              <a:t>gerçek negatiflerin</a:t>
            </a:r>
            <a:r>
              <a:rPr lang="tr-TR" sz="2000" dirty="0">
                <a:latin typeface="Times New Roman" panose="02020603050405020304" pitchFamily="18" charset="0"/>
                <a:cs typeface="Times New Roman" panose="02020603050405020304" pitchFamily="18" charset="0"/>
              </a:rPr>
              <a:t> sayısını bildiren iki satır ve iki sütundan oluşan bir </a:t>
            </a:r>
            <a:r>
              <a:rPr lang="tr-TR" sz="2000" dirty="0" smtClean="0">
                <a:latin typeface="Times New Roman" panose="02020603050405020304" pitchFamily="18" charset="0"/>
                <a:cs typeface="Times New Roman" panose="02020603050405020304" pitchFamily="18" charset="0"/>
              </a:rPr>
              <a:t>tablodur.</a:t>
            </a:r>
          </a:p>
          <a:p>
            <a:pPr marL="285750" indent="-285750" algn="just">
              <a:buFont typeface="Arial" panose="020B0604020202020204" pitchFamily="34" charset="0"/>
              <a:buChar char="•"/>
            </a:pPr>
            <a:r>
              <a:rPr lang="tr-TR" sz="2000" dirty="0" smtClean="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Bu, </a:t>
            </a:r>
            <a:r>
              <a:rPr lang="tr-TR" sz="2000" dirty="0" smtClean="0">
                <a:latin typeface="Times New Roman" panose="02020603050405020304" pitchFamily="18" charset="0"/>
                <a:cs typeface="Times New Roman" panose="02020603050405020304" pitchFamily="18" charset="0"/>
              </a:rPr>
              <a:t>ayrıntılı </a:t>
            </a:r>
            <a:r>
              <a:rPr lang="tr-TR" sz="2000" dirty="0">
                <a:latin typeface="Times New Roman" panose="02020603050405020304" pitchFamily="18" charset="0"/>
                <a:cs typeface="Times New Roman" panose="02020603050405020304" pitchFamily="18" charset="0"/>
              </a:rPr>
              <a:t>analize olanak tanır. </a:t>
            </a:r>
            <a:endParaRPr lang="tr-TR" sz="2000" dirty="0" smtClean="0">
              <a:solidFill>
                <a:srgbClr val="202122"/>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tr-TR" sz="2000" dirty="0" smtClean="0">
                <a:solidFill>
                  <a:srgbClr val="202122"/>
                </a:solidFill>
                <a:latin typeface="Times New Roman" panose="02020603050405020304" pitchFamily="18" charset="0"/>
                <a:cs typeface="Times New Roman" panose="02020603050405020304" pitchFamily="18" charset="0"/>
              </a:rPr>
              <a:t>Bu </a:t>
            </a:r>
            <a:r>
              <a:rPr lang="tr-TR" sz="2000" dirty="0">
                <a:solidFill>
                  <a:srgbClr val="202122"/>
                </a:solidFill>
                <a:latin typeface="Times New Roman" panose="02020603050405020304" pitchFamily="18" charset="0"/>
                <a:cs typeface="Times New Roman" panose="02020603050405020304" pitchFamily="18" charset="0"/>
              </a:rPr>
              <a:t>karışıklık matrisinde, kanserli 8 numuneden sistem 2'sinin kansersiz olduğuna karar verdi ve kansersiz 4 numuneden 1'inin kanserli olduğunu tahmin etti</a:t>
            </a:r>
            <a:r>
              <a:rPr lang="tr-TR" sz="2000" dirty="0" smtClean="0">
                <a:solidFill>
                  <a:srgbClr val="202122"/>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tr-TR" dirty="0" smtClean="0">
              <a:solidFill>
                <a:srgbClr val="202122"/>
              </a:solidFill>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836" y="690283"/>
            <a:ext cx="4307387" cy="41685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34486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397" y="0"/>
            <a:ext cx="10018713" cy="573741"/>
          </a:xfrm>
        </p:spPr>
        <p:txBody>
          <a:bodyPr>
            <a:normAutofit fontScale="90000"/>
          </a:bodyPr>
          <a:lstStyle/>
          <a:p>
            <a:r>
              <a:rPr lang="tr-TR" sz="3200" dirty="0">
                <a:solidFill>
                  <a:srgbClr val="C00000"/>
                </a:solidFill>
              </a:rPr>
              <a:t>f</a:t>
            </a:r>
            <a:r>
              <a:rPr lang="tr-TR" sz="3200" dirty="0" smtClean="0">
                <a:solidFill>
                  <a:srgbClr val="C00000"/>
                </a:solidFill>
              </a:rPr>
              <a:t>it_generator() yöntemi</a:t>
            </a:r>
            <a:endParaRPr lang="tr-TR" sz="3200" dirty="0">
              <a:solidFill>
                <a:srgbClr val="C00000"/>
              </a:solidFill>
            </a:endParaRPr>
          </a:p>
        </p:txBody>
      </p:sp>
      <p:sp>
        <p:nvSpPr>
          <p:cNvPr id="3" name="Content Placeholder 2"/>
          <p:cNvSpPr>
            <a:spLocks noGrp="1"/>
          </p:cNvSpPr>
          <p:nvPr>
            <p:ph idx="1"/>
          </p:nvPr>
        </p:nvSpPr>
        <p:spPr>
          <a:xfrm>
            <a:off x="1755300" y="2904001"/>
            <a:ext cx="10018713" cy="3962400"/>
          </a:xfrm>
        </p:spPr>
        <p:txBody>
          <a:bodyPr>
            <a:normAutofit fontScale="62500" lnSpcReduction="20000"/>
          </a:bodyPr>
          <a:lstStyle/>
          <a:p>
            <a:pPr algn="just"/>
            <a:r>
              <a:rPr lang="tr-TR" sz="2900" dirty="0">
                <a:latin typeface="Times New Roman" panose="02020603050405020304" pitchFamily="18" charset="0"/>
                <a:cs typeface="Times New Roman" panose="02020603050405020304" pitchFamily="18" charset="0"/>
              </a:rPr>
              <a:t>fit_generator() yöntemi, Keras kütüphanesinde kullanılan ve büyük veri setlerini model eğitimi için belleğe sığdırmakta zorluk yaşandığında kullanılan bir yöntemdir</a:t>
            </a:r>
            <a:r>
              <a:rPr lang="tr-TR" sz="2900" dirty="0" smtClean="0">
                <a:latin typeface="Times New Roman" panose="02020603050405020304" pitchFamily="18" charset="0"/>
                <a:cs typeface="Times New Roman" panose="02020603050405020304" pitchFamily="18" charset="0"/>
              </a:rPr>
              <a:t>.</a:t>
            </a:r>
          </a:p>
          <a:p>
            <a:pPr algn="just"/>
            <a:r>
              <a:rPr lang="tr-TR" sz="2900" dirty="0" smtClean="0">
                <a:latin typeface="Times New Roman" panose="02020603050405020304" pitchFamily="18" charset="0"/>
                <a:cs typeface="Times New Roman" panose="02020603050405020304" pitchFamily="18" charset="0"/>
              </a:rPr>
              <a:t> </a:t>
            </a:r>
            <a:r>
              <a:rPr lang="tr-TR" sz="2900" dirty="0">
                <a:latin typeface="Times New Roman" panose="02020603050405020304" pitchFamily="18" charset="0"/>
                <a:cs typeface="Times New Roman" panose="02020603050405020304" pitchFamily="18" charset="0"/>
              </a:rPr>
              <a:t>Bu yöntem, verileri küçük partiler halinde (batch) yükleyerek ve işleyerek bellek kullanımını etkin bir şekilde yönetir. </a:t>
            </a:r>
            <a:endParaRPr lang="tr-TR" sz="2900" dirty="0" smtClean="0">
              <a:latin typeface="Times New Roman" panose="02020603050405020304" pitchFamily="18" charset="0"/>
              <a:cs typeface="Times New Roman" panose="02020603050405020304" pitchFamily="18" charset="0"/>
            </a:endParaRPr>
          </a:p>
          <a:p>
            <a:pPr algn="just"/>
            <a:r>
              <a:rPr lang="tr-TR" sz="2900" dirty="0" smtClean="0">
                <a:latin typeface="Times New Roman" panose="02020603050405020304" pitchFamily="18" charset="0"/>
                <a:cs typeface="Times New Roman" panose="02020603050405020304" pitchFamily="18" charset="0"/>
              </a:rPr>
              <a:t>fit_generator</a:t>
            </a:r>
            <a:r>
              <a:rPr lang="tr-TR" sz="2900" dirty="0">
                <a:latin typeface="Times New Roman" panose="02020603050405020304" pitchFamily="18" charset="0"/>
                <a:cs typeface="Times New Roman" panose="02020603050405020304" pitchFamily="18" charset="0"/>
              </a:rPr>
              <a:t>() özellikle görüntü işleme gibi büyük veri setleriyle çalışırken yararlıdır</a:t>
            </a:r>
            <a:r>
              <a:rPr lang="tr-TR" sz="2900" dirty="0" smtClean="0">
                <a:latin typeface="Times New Roman" panose="02020603050405020304" pitchFamily="18" charset="0"/>
                <a:cs typeface="Times New Roman" panose="02020603050405020304" pitchFamily="18" charset="0"/>
              </a:rPr>
              <a:t>.</a:t>
            </a:r>
          </a:p>
          <a:p>
            <a:pPr algn="just"/>
            <a:r>
              <a:rPr lang="tr-TR" sz="2900" u="sng" dirty="0" smtClean="0">
                <a:solidFill>
                  <a:srgbClr val="C00000"/>
                </a:solidFill>
                <a:latin typeface="Times New Roman" panose="02020603050405020304" pitchFamily="18" charset="0"/>
                <a:cs typeface="Times New Roman" panose="02020603050405020304" pitchFamily="18" charset="0"/>
              </a:rPr>
              <a:t>Parametreleri:</a:t>
            </a:r>
          </a:p>
          <a:p>
            <a:pPr algn="just"/>
            <a:r>
              <a:rPr lang="tr-TR" sz="2900" b="1" dirty="0">
                <a:latin typeface="Times New Roman" panose="02020603050405020304" pitchFamily="18" charset="0"/>
                <a:cs typeface="Times New Roman" panose="02020603050405020304" pitchFamily="18" charset="0"/>
              </a:rPr>
              <a:t>generator</a:t>
            </a:r>
            <a:r>
              <a:rPr lang="tr-TR" sz="2900" dirty="0">
                <a:latin typeface="Times New Roman" panose="02020603050405020304" pitchFamily="18" charset="0"/>
                <a:cs typeface="Times New Roman" panose="02020603050405020304" pitchFamily="18" charset="0"/>
              </a:rPr>
              <a:t>: Eğitim verilerini sağlayan Python </a:t>
            </a:r>
            <a:r>
              <a:rPr lang="tr-TR" sz="2900" dirty="0" smtClean="0">
                <a:latin typeface="Times New Roman" panose="02020603050405020304" pitchFamily="18" charset="0"/>
                <a:cs typeface="Times New Roman" panose="02020603050405020304" pitchFamily="18" charset="0"/>
              </a:rPr>
              <a:t>generator'ı</a:t>
            </a:r>
            <a:endParaRPr lang="tr-TR" sz="2900" dirty="0">
              <a:latin typeface="Times New Roman" panose="02020603050405020304" pitchFamily="18" charset="0"/>
              <a:cs typeface="Times New Roman" panose="02020603050405020304" pitchFamily="18" charset="0"/>
            </a:endParaRPr>
          </a:p>
          <a:p>
            <a:pPr algn="just"/>
            <a:r>
              <a:rPr lang="tr-TR" sz="2900" b="1" dirty="0">
                <a:latin typeface="Times New Roman" panose="02020603050405020304" pitchFamily="18" charset="0"/>
                <a:cs typeface="Times New Roman" panose="02020603050405020304" pitchFamily="18" charset="0"/>
              </a:rPr>
              <a:t>steps_per_epoch</a:t>
            </a:r>
            <a:r>
              <a:rPr lang="tr-TR" sz="2900" dirty="0">
                <a:latin typeface="Times New Roman" panose="02020603050405020304" pitchFamily="18" charset="0"/>
                <a:cs typeface="Times New Roman" panose="02020603050405020304" pitchFamily="18" charset="0"/>
              </a:rPr>
              <a:t>: Bir epoch'ta kaç adım (batch) yapılacağını belirtir. Bu genellikle, toplam eğitim örneği sayısının batch_size'a bölünmesiyle hesaplanır.</a:t>
            </a:r>
          </a:p>
          <a:p>
            <a:pPr algn="just"/>
            <a:r>
              <a:rPr lang="tr-TR" sz="2900" b="1" dirty="0">
                <a:latin typeface="Times New Roman" panose="02020603050405020304" pitchFamily="18" charset="0"/>
                <a:cs typeface="Times New Roman" panose="02020603050405020304" pitchFamily="18" charset="0"/>
              </a:rPr>
              <a:t>epochs</a:t>
            </a:r>
            <a:r>
              <a:rPr lang="tr-TR" sz="2900" dirty="0">
                <a:latin typeface="Times New Roman" panose="02020603050405020304" pitchFamily="18" charset="0"/>
                <a:cs typeface="Times New Roman" panose="02020603050405020304" pitchFamily="18" charset="0"/>
              </a:rPr>
              <a:t>: Modelin eğitileceği epoch </a:t>
            </a:r>
            <a:r>
              <a:rPr lang="tr-TR" sz="2900" dirty="0" smtClean="0">
                <a:latin typeface="Times New Roman" panose="02020603050405020304" pitchFamily="18" charset="0"/>
                <a:cs typeface="Times New Roman" panose="02020603050405020304" pitchFamily="18" charset="0"/>
              </a:rPr>
              <a:t>sayısı</a:t>
            </a:r>
            <a:endParaRPr lang="tr-TR" sz="2900" dirty="0">
              <a:latin typeface="Times New Roman" panose="02020603050405020304" pitchFamily="18" charset="0"/>
              <a:cs typeface="Times New Roman" panose="02020603050405020304" pitchFamily="18" charset="0"/>
            </a:endParaRPr>
          </a:p>
          <a:p>
            <a:pPr algn="just"/>
            <a:r>
              <a:rPr lang="tr-TR" sz="2900" b="1" dirty="0">
                <a:latin typeface="Times New Roman" panose="02020603050405020304" pitchFamily="18" charset="0"/>
                <a:cs typeface="Times New Roman" panose="02020603050405020304" pitchFamily="18" charset="0"/>
              </a:rPr>
              <a:t>validation_data</a:t>
            </a:r>
            <a:r>
              <a:rPr lang="tr-TR" sz="2900" dirty="0">
                <a:latin typeface="Times New Roman" panose="02020603050405020304" pitchFamily="18" charset="0"/>
                <a:cs typeface="Times New Roman" panose="02020603050405020304" pitchFamily="18" charset="0"/>
              </a:rPr>
              <a:t>: </a:t>
            </a:r>
            <a:r>
              <a:rPr lang="tr-TR" sz="2900" dirty="0" smtClean="0">
                <a:latin typeface="Times New Roman" panose="02020603050405020304" pitchFamily="18" charset="0"/>
                <a:cs typeface="Times New Roman" panose="02020603050405020304" pitchFamily="18" charset="0"/>
              </a:rPr>
              <a:t>Doğrulama </a:t>
            </a:r>
            <a:r>
              <a:rPr lang="tr-TR" sz="2900" dirty="0">
                <a:latin typeface="Times New Roman" panose="02020603050405020304" pitchFamily="18" charset="0"/>
                <a:cs typeface="Times New Roman" panose="02020603050405020304" pitchFamily="18" charset="0"/>
              </a:rPr>
              <a:t>verileri eğitim sırasında modelin performansını izlemek için kullanılır.</a:t>
            </a:r>
          </a:p>
          <a:p>
            <a:endParaRPr lang="tr-TR" dirty="0"/>
          </a:p>
        </p:txBody>
      </p:sp>
      <p:pic>
        <p:nvPicPr>
          <p:cNvPr id="5" name="Picture 4"/>
          <p:cNvPicPr>
            <a:picLocks noChangeAspect="1"/>
          </p:cNvPicPr>
          <p:nvPr/>
        </p:nvPicPr>
        <p:blipFill>
          <a:blip r:embed="rId2"/>
          <a:stretch>
            <a:fillRect/>
          </a:stretch>
        </p:blipFill>
        <p:spPr>
          <a:xfrm>
            <a:off x="2042120" y="519953"/>
            <a:ext cx="9445072" cy="2437837"/>
          </a:xfrm>
          <a:prstGeom prst="rect">
            <a:avLst/>
          </a:prstGeom>
        </p:spPr>
      </p:pic>
    </p:spTree>
    <p:extLst>
      <p:ext uri="{BB962C8B-B14F-4D97-AF65-F5344CB8AC3E}">
        <p14:creationId xmlns:p14="http://schemas.microsoft.com/office/powerpoint/2010/main" val="311889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59" y="109729"/>
            <a:ext cx="10018713" cy="813815"/>
          </a:xfrm>
        </p:spPr>
        <p:txBody>
          <a:bodyPr/>
          <a:lstStyle/>
          <a:p>
            <a:r>
              <a:rPr lang="tr-TR" b="1" dirty="0" smtClean="0">
                <a:solidFill>
                  <a:srgbClr val="C00000"/>
                </a:solidFill>
              </a:rPr>
              <a:t>SOFTMAX FONKSİYONU</a:t>
            </a:r>
            <a:endParaRPr lang="tr-TR" b="1" dirty="0">
              <a:solidFill>
                <a:srgbClr val="C00000"/>
              </a:solidFill>
            </a:endParaRPr>
          </a:p>
        </p:txBody>
      </p:sp>
      <p:sp>
        <p:nvSpPr>
          <p:cNvPr id="3" name="Content Placeholder 2"/>
          <p:cNvSpPr>
            <a:spLocks noGrp="1"/>
          </p:cNvSpPr>
          <p:nvPr>
            <p:ph idx="1"/>
          </p:nvPr>
        </p:nvSpPr>
        <p:spPr>
          <a:xfrm>
            <a:off x="1411159" y="923544"/>
            <a:ext cx="10018713" cy="3124201"/>
          </a:xfrm>
        </p:spPr>
        <p:txBody>
          <a:bodyPr>
            <a:normAutofit fontScale="92500" lnSpcReduction="10000"/>
          </a:bodyPr>
          <a:lstStyle/>
          <a:p>
            <a:pPr algn="just"/>
            <a:r>
              <a:rPr lang="tr-TR" dirty="0"/>
              <a:t>Softmax aktivasyon fonksiyonu </a:t>
            </a:r>
            <a:r>
              <a:rPr lang="tr-TR" b="1" dirty="0"/>
              <a:t>sınıflandırma </a:t>
            </a:r>
            <a:r>
              <a:rPr lang="tr-TR" dirty="0"/>
              <a:t>problemlerinde sıklıkla kullanılır</a:t>
            </a:r>
            <a:r>
              <a:rPr lang="tr-TR" dirty="0" smtClean="0"/>
              <a:t>.</a:t>
            </a:r>
          </a:p>
          <a:p>
            <a:pPr algn="just"/>
            <a:r>
              <a:rPr lang="tr-TR" dirty="0"/>
              <a:t> Softmax, sisteme girilen her girdinin bir sınıfa ait olmasını gösteren çıktılar üretir</a:t>
            </a:r>
            <a:r>
              <a:rPr lang="tr-TR" dirty="0" smtClean="0"/>
              <a:t>.</a:t>
            </a:r>
          </a:p>
          <a:p>
            <a:pPr algn="just"/>
            <a:r>
              <a:rPr lang="tr-TR" dirty="0"/>
              <a:t>Softmax ile bir sinir ağı kuruyorsanız, çıktı katmanınızda hedef değişkeniniz kadar nöron olması </a:t>
            </a:r>
            <a:r>
              <a:rPr lang="tr-TR" dirty="0" smtClean="0"/>
              <a:t>gereklidir.</a:t>
            </a:r>
          </a:p>
          <a:p>
            <a:pPr algn="just"/>
            <a:r>
              <a:rPr lang="tr-TR" dirty="0"/>
              <a:t>Bu çıktılar [0,1] değer arasında yer alır. 0 ile 1 arasında yer alması sebebiyle bu fonksiyonda olasılıktan bahsedilebilir. </a:t>
            </a:r>
            <a:endParaRPr lang="tr-TR" dirty="0" smtClean="0"/>
          </a:p>
          <a:p>
            <a:pPr algn="just"/>
            <a:r>
              <a:rPr lang="tr-TR" dirty="0"/>
              <a:t>G</a:t>
            </a:r>
            <a:r>
              <a:rPr lang="tr-TR" dirty="0" smtClean="0"/>
              <a:t>irdi </a:t>
            </a:r>
            <a:r>
              <a:rPr lang="tr-TR" dirty="0"/>
              <a:t>ne olursa olsun (pozitif, negatif, sıfır vs.) softmax fonksiyonu bu girdiyi 0 ile 1 arasına dönüştürür.</a:t>
            </a:r>
            <a:endParaRPr lang="tr-TR" dirty="0"/>
          </a:p>
        </p:txBody>
      </p:sp>
      <p:pic>
        <p:nvPicPr>
          <p:cNvPr id="4" name="Picture 3"/>
          <p:cNvPicPr>
            <a:picLocks noChangeAspect="1"/>
          </p:cNvPicPr>
          <p:nvPr/>
        </p:nvPicPr>
        <p:blipFill rotWithShape="1">
          <a:blip r:embed="rId2"/>
          <a:srcRect l="22974" t="12340" r="25990" b="-1306"/>
          <a:stretch/>
        </p:blipFill>
        <p:spPr>
          <a:xfrm>
            <a:off x="7744968" y="3814122"/>
            <a:ext cx="4078224" cy="3043878"/>
          </a:xfrm>
          <a:prstGeom prst="rect">
            <a:avLst/>
          </a:prstGeom>
        </p:spPr>
      </p:pic>
    </p:spTree>
    <p:extLst>
      <p:ext uri="{BB962C8B-B14F-4D97-AF65-F5344CB8AC3E}">
        <p14:creationId xmlns:p14="http://schemas.microsoft.com/office/powerpoint/2010/main" val="1119422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516" y="363584"/>
            <a:ext cx="10018713" cy="1023256"/>
          </a:xfrm>
        </p:spPr>
        <p:txBody>
          <a:bodyPr/>
          <a:lstStyle/>
          <a:p>
            <a:r>
              <a:rPr lang="tr-TR" b="1" dirty="0" smtClean="0"/>
              <a:t>DENSENET MODELİ</a:t>
            </a:r>
            <a:endParaRPr lang="tr-TR" b="1" dirty="0"/>
          </a:p>
        </p:txBody>
      </p:sp>
      <p:sp>
        <p:nvSpPr>
          <p:cNvPr id="3" name="Content Placeholder 2"/>
          <p:cNvSpPr>
            <a:spLocks noGrp="1"/>
          </p:cNvSpPr>
          <p:nvPr>
            <p:ph idx="1"/>
          </p:nvPr>
        </p:nvSpPr>
        <p:spPr>
          <a:xfrm>
            <a:off x="1606231" y="2159725"/>
            <a:ext cx="7015255" cy="3152503"/>
          </a:xfrm>
        </p:spPr>
        <p:txBody>
          <a:bodyPr>
            <a:normAutofit fontScale="77500" lnSpcReduction="20000"/>
          </a:bodyPr>
          <a:lstStyle/>
          <a:p>
            <a:pPr algn="just"/>
            <a:r>
              <a:rPr lang="tr-TR" dirty="0"/>
              <a:t>DenseNet'in temel özelliği yoğun bağlantılardır.</a:t>
            </a:r>
          </a:p>
          <a:p>
            <a:pPr algn="just"/>
            <a:r>
              <a:rPr lang="tr-TR" dirty="0" smtClean="0"/>
              <a:t>Bu model terimleri toplamak yerine </a:t>
            </a:r>
            <a:r>
              <a:rPr lang="tr-TR" b="1" u="sng" dirty="0" smtClean="0">
                <a:solidFill>
                  <a:srgbClr val="C00000"/>
                </a:solidFill>
              </a:rPr>
              <a:t>bitiştirme</a:t>
            </a:r>
            <a:r>
              <a:rPr lang="tr-TR" dirty="0" smtClean="0"/>
              <a:t> işlemi yapar.</a:t>
            </a:r>
          </a:p>
          <a:p>
            <a:pPr algn="just"/>
            <a:r>
              <a:rPr lang="tr-TR" dirty="0"/>
              <a:t>DenseNet içindeki bir katmanın girişi, önceki katmanlardan gelen özellik haritalarının birleştirilmesidir. </a:t>
            </a:r>
            <a:endParaRPr lang="tr-TR" dirty="0" smtClean="0"/>
          </a:p>
          <a:p>
            <a:pPr algn="just"/>
            <a:r>
              <a:rPr lang="tr-TR" dirty="0"/>
              <a:t>Geleneksel CNN'lerde, her katman bir sonraki katmana bilgiyi geçirirken, DenseNet'te her katman, tüm önceki katmanlardan gelen çıktılarla birleştirilir</a:t>
            </a:r>
            <a:r>
              <a:rPr lang="tr-TR" dirty="0" smtClean="0"/>
              <a:t>.</a:t>
            </a:r>
          </a:p>
          <a:p>
            <a:pPr algn="just"/>
            <a:r>
              <a:rPr lang="tr-TR" dirty="0" smtClean="0"/>
              <a:t>DenseNet; </a:t>
            </a:r>
            <a:r>
              <a:rPr lang="tr-TR" dirty="0"/>
              <a:t>sınıflandırma, nesne tespiti, segmentasyon ve diğer görevler gibi birçok derin öğrenme görevi için başarılı bir şekilde kullanılmıştır.</a:t>
            </a:r>
          </a:p>
          <a:p>
            <a:endParaRPr lang="tr-TR" dirty="0"/>
          </a:p>
          <a:p>
            <a:endParaRPr lang="tr-TR" dirty="0" smtClean="0"/>
          </a:p>
          <a:p>
            <a:endParaRPr lang="tr-TR" dirty="0"/>
          </a:p>
        </p:txBody>
      </p:sp>
      <p:pic>
        <p:nvPicPr>
          <p:cNvPr id="1026" name="Picture 2" descr="DenseNet Architecture Explained with PyTorch Implementation from TorchV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354" y="4737464"/>
            <a:ext cx="6548436"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859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67492"/>
            <a:ext cx="10018713" cy="759823"/>
          </a:xfrm>
        </p:spPr>
        <p:txBody>
          <a:bodyPr>
            <a:normAutofit/>
          </a:bodyPr>
          <a:lstStyle/>
          <a:p>
            <a:r>
              <a:rPr lang="tr-TR" sz="2800" b="1" dirty="0" smtClean="0"/>
              <a:t>KULLANILAN KÜTÜPHANELER</a:t>
            </a:r>
            <a:endParaRPr lang="tr-TR" sz="2800" b="1" dirty="0"/>
          </a:p>
        </p:txBody>
      </p:sp>
      <p:sp>
        <p:nvSpPr>
          <p:cNvPr id="3" name="Content Placeholder 2"/>
          <p:cNvSpPr>
            <a:spLocks noGrp="1"/>
          </p:cNvSpPr>
          <p:nvPr>
            <p:ph idx="1"/>
          </p:nvPr>
        </p:nvSpPr>
        <p:spPr>
          <a:xfrm>
            <a:off x="1562688" y="1062446"/>
            <a:ext cx="7711941" cy="5416731"/>
          </a:xfrm>
        </p:spPr>
        <p:txBody>
          <a:bodyPr>
            <a:normAutofit/>
          </a:bodyPr>
          <a:lstStyle/>
          <a:p>
            <a:pPr algn="just"/>
            <a:r>
              <a:rPr lang="tr-TR" sz="2000" b="1" dirty="0" smtClean="0">
                <a:latin typeface="Times New Roman" panose="02020603050405020304" pitchFamily="18" charset="0"/>
                <a:cs typeface="Times New Roman" panose="02020603050405020304" pitchFamily="18" charset="0"/>
              </a:rPr>
              <a:t>Kütüphane</a:t>
            </a:r>
            <a:r>
              <a:rPr lang="tr-TR" sz="2000" dirty="0">
                <a:latin typeface="Times New Roman" panose="02020603050405020304" pitchFamily="18" charset="0"/>
                <a:cs typeface="Times New Roman" panose="02020603050405020304" pitchFamily="18" charset="0"/>
              </a:rPr>
              <a:t>;</a:t>
            </a:r>
            <a:r>
              <a:rPr lang="tr-TR" sz="2000" dirty="0" smtClean="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belirli bir programlama diliyle yazılmış hazır fonksiyonlar, veri yapıları ve diğer kod parçalarını içeren bir </a:t>
            </a:r>
            <a:r>
              <a:rPr lang="tr-TR" sz="2000" dirty="0" smtClean="0">
                <a:latin typeface="Times New Roman" panose="02020603050405020304" pitchFamily="18" charset="0"/>
                <a:cs typeface="Times New Roman" panose="02020603050405020304" pitchFamily="18" charset="0"/>
              </a:rPr>
              <a:t>koleksiyondur.</a:t>
            </a:r>
          </a:p>
          <a:p>
            <a:pPr algn="just"/>
            <a:r>
              <a:rPr lang="tr-TR" sz="2000" dirty="0" smtClean="0">
                <a:latin typeface="Times New Roman" panose="02020603050405020304" pitchFamily="18" charset="0"/>
                <a:cs typeface="Times New Roman" panose="02020603050405020304" pitchFamily="18" charset="0"/>
              </a:rPr>
              <a:t>Bu </a:t>
            </a:r>
            <a:r>
              <a:rPr lang="tr-TR" sz="2000" dirty="0">
                <a:latin typeface="Times New Roman" panose="02020603050405020304" pitchFamily="18" charset="0"/>
                <a:cs typeface="Times New Roman" panose="02020603050405020304" pitchFamily="18" charset="0"/>
              </a:rPr>
              <a:t>kütüphaneler, yazılım geliştiricilere işlerini hızlandırmak ve tekrarlanan işlemleri kolaylaştırmak için kullanılır</a:t>
            </a:r>
            <a:r>
              <a:rPr lang="tr-TR" sz="2000" dirty="0" smtClean="0">
                <a:latin typeface="Times New Roman" panose="02020603050405020304" pitchFamily="18" charset="0"/>
                <a:cs typeface="Times New Roman" panose="02020603050405020304" pitchFamily="18" charset="0"/>
              </a:rPr>
              <a:t>.</a:t>
            </a:r>
          </a:p>
          <a:p>
            <a:r>
              <a:rPr lang="tr-TR" sz="2000" dirty="0">
                <a:solidFill>
                  <a:srgbClr val="FF0000"/>
                </a:solidFill>
                <a:latin typeface="Times New Roman" panose="02020603050405020304" pitchFamily="18" charset="0"/>
                <a:cs typeface="Times New Roman" panose="02020603050405020304" pitchFamily="18" charset="0"/>
              </a:rPr>
              <a:t>cv2: </a:t>
            </a:r>
            <a:r>
              <a:rPr lang="tr-TR" sz="2000" dirty="0">
                <a:latin typeface="Times New Roman" panose="02020603050405020304" pitchFamily="18" charset="0"/>
                <a:cs typeface="Times New Roman" panose="02020603050405020304" pitchFamily="18" charset="0"/>
              </a:rPr>
              <a:t>OpenCV </a:t>
            </a:r>
            <a:r>
              <a:rPr lang="tr-TR" sz="2000" dirty="0" smtClean="0">
                <a:latin typeface="Times New Roman" panose="02020603050405020304" pitchFamily="18" charset="0"/>
                <a:cs typeface="Times New Roman" panose="02020603050405020304" pitchFamily="18" charset="0"/>
              </a:rPr>
              <a:t>kütüphanesi,görüntü </a:t>
            </a:r>
            <a:r>
              <a:rPr lang="tr-TR" sz="2000" dirty="0">
                <a:latin typeface="Times New Roman" panose="02020603050405020304" pitchFamily="18" charset="0"/>
                <a:cs typeface="Times New Roman" panose="02020603050405020304" pitchFamily="18" charset="0"/>
              </a:rPr>
              <a:t>işleme işlemleri için kullanılır</a:t>
            </a:r>
            <a:r>
              <a:rPr lang="tr-TR" sz="2000" dirty="0" smtClean="0">
                <a:latin typeface="Times New Roman" panose="02020603050405020304" pitchFamily="18" charset="0"/>
                <a:cs typeface="Times New Roman" panose="02020603050405020304" pitchFamily="18" charset="0"/>
              </a:rPr>
              <a:t>.</a:t>
            </a:r>
          </a:p>
          <a:p>
            <a:r>
              <a:rPr lang="tr-TR" sz="2000" dirty="0" smtClean="0">
                <a:solidFill>
                  <a:srgbClr val="FF0000"/>
                </a:solidFill>
                <a:latin typeface="Times New Roman" panose="02020603050405020304" pitchFamily="18" charset="0"/>
                <a:cs typeface="Times New Roman" panose="02020603050405020304" pitchFamily="18" charset="0"/>
              </a:rPr>
              <a:t>numpy</a:t>
            </a:r>
            <a:r>
              <a:rPr lang="tr-TR" sz="2000" dirty="0">
                <a:solidFill>
                  <a:srgbClr val="FF0000"/>
                </a:solidFill>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Numpy kütüphanesi, sayısal diziler ve matrislerle işlem yapmak için kullanılır</a:t>
            </a:r>
            <a:r>
              <a:rPr lang="tr-TR" sz="2000" dirty="0" smtClean="0">
                <a:latin typeface="Times New Roman" panose="02020603050405020304" pitchFamily="18" charset="0"/>
                <a:cs typeface="Times New Roman" panose="02020603050405020304" pitchFamily="18" charset="0"/>
              </a:rPr>
              <a:t>.</a:t>
            </a:r>
          </a:p>
          <a:p>
            <a:r>
              <a:rPr lang="tr-TR" sz="2000" dirty="0" smtClean="0">
                <a:solidFill>
                  <a:srgbClr val="FF0000"/>
                </a:solidFill>
                <a:latin typeface="Times New Roman" panose="02020603050405020304" pitchFamily="18" charset="0"/>
                <a:cs typeface="Times New Roman" panose="02020603050405020304" pitchFamily="18" charset="0"/>
              </a:rPr>
              <a:t>matplotlib.pyplot</a:t>
            </a:r>
            <a:r>
              <a:rPr lang="tr-TR" sz="2000" dirty="0">
                <a:solidFill>
                  <a:srgbClr val="FF0000"/>
                </a:solidFill>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Matplotlib kütüphanesinin grafik çizme </a:t>
            </a:r>
            <a:r>
              <a:rPr lang="tr-TR" sz="2000" dirty="0" smtClean="0">
                <a:latin typeface="Times New Roman" panose="02020603050405020304" pitchFamily="18" charset="0"/>
                <a:cs typeface="Times New Roman" panose="02020603050405020304" pitchFamily="18" charset="0"/>
              </a:rPr>
              <a:t>modülüdür.</a:t>
            </a:r>
          </a:p>
          <a:p>
            <a:endParaRPr lang="tr-TR" dirty="0" smtClean="0"/>
          </a:p>
          <a:p>
            <a:endParaRPr lang="tr-TR"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2323" t="14575" r="13897" b="22401"/>
          <a:stretch/>
        </p:blipFill>
        <p:spPr>
          <a:xfrm>
            <a:off x="9535885" y="4093029"/>
            <a:ext cx="2307772" cy="2560320"/>
          </a:xfrm>
          <a:prstGeom prst="rect">
            <a:avLst/>
          </a:prstGeom>
        </p:spPr>
      </p:pic>
    </p:spTree>
    <p:extLst>
      <p:ext uri="{BB962C8B-B14F-4D97-AF65-F5344CB8AC3E}">
        <p14:creationId xmlns:p14="http://schemas.microsoft.com/office/powerpoint/2010/main" val="335541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4579"/>
            <a:ext cx="10018713" cy="359228"/>
          </a:xfrm>
        </p:spPr>
        <p:txBody>
          <a:bodyPr>
            <a:noAutofit/>
          </a:bodyPr>
          <a:lstStyle/>
          <a:p>
            <a:r>
              <a:rPr lang="tr-TR" sz="3200" b="1" dirty="0" smtClean="0"/>
              <a:t>DenseNet </a:t>
            </a:r>
            <a:r>
              <a:rPr lang="tr-TR" sz="3200" b="1" dirty="0"/>
              <a:t>Model Fonksiyonu Tanımlanması</a:t>
            </a:r>
            <a:endParaRPr lang="tr-TR" sz="3200" dirty="0"/>
          </a:p>
        </p:txBody>
      </p:sp>
      <p:sp>
        <p:nvSpPr>
          <p:cNvPr id="3" name="Content Placeholder 2"/>
          <p:cNvSpPr>
            <a:spLocks noGrp="1"/>
          </p:cNvSpPr>
          <p:nvPr>
            <p:ph idx="1"/>
          </p:nvPr>
        </p:nvSpPr>
        <p:spPr>
          <a:xfrm>
            <a:off x="1484311" y="957943"/>
            <a:ext cx="6257610" cy="5747657"/>
          </a:xfrm>
        </p:spPr>
        <p:txBody>
          <a:bodyPr>
            <a:normAutofit fontScale="92500" lnSpcReduction="20000"/>
          </a:bodyPr>
          <a:lstStyle/>
          <a:p>
            <a:pPr marL="0" indent="0" algn="just">
              <a:buNone/>
            </a:pPr>
            <a:r>
              <a:rPr lang="tr-TR" sz="1800" b="1" dirty="0">
                <a:solidFill>
                  <a:srgbClr val="C00000"/>
                </a:solidFill>
                <a:latin typeface="Times New Roman" panose="02020603050405020304" pitchFamily="18" charset="0"/>
                <a:cs typeface="Times New Roman" panose="02020603050405020304" pitchFamily="18" charset="0"/>
              </a:rPr>
              <a:t>Giriş Katmanı (Input Layer):</a:t>
            </a:r>
          </a:p>
          <a:p>
            <a:pPr algn="just"/>
            <a:r>
              <a:rPr lang="tr-TR" sz="1800" dirty="0">
                <a:latin typeface="Times New Roman" panose="02020603050405020304" pitchFamily="18" charset="0"/>
                <a:cs typeface="Times New Roman" panose="02020603050405020304" pitchFamily="18" charset="0"/>
              </a:rPr>
              <a:t>Giriş katmanının boyutu, Input fonksiyonu aracılığıyla belirlenir.</a:t>
            </a:r>
          </a:p>
          <a:p>
            <a:pPr algn="just"/>
            <a:r>
              <a:rPr lang="tr-TR" sz="1800" dirty="0">
                <a:latin typeface="Times New Roman" panose="02020603050405020304" pitchFamily="18" charset="0"/>
                <a:cs typeface="Times New Roman" panose="02020603050405020304" pitchFamily="18" charset="0"/>
              </a:rPr>
              <a:t>Görüntülerin boyutu ve renk tipi, shape=(img_rows, img_cols, color_type) şeklinde </a:t>
            </a:r>
            <a:r>
              <a:rPr lang="tr-TR" sz="1800" dirty="0" smtClean="0">
                <a:latin typeface="Times New Roman" panose="02020603050405020304" pitchFamily="18" charset="0"/>
                <a:cs typeface="Times New Roman" panose="02020603050405020304" pitchFamily="18" charset="0"/>
              </a:rPr>
              <a:t>belirlenir.</a:t>
            </a:r>
          </a:p>
          <a:p>
            <a:pPr marL="0" indent="0" algn="just">
              <a:buNone/>
            </a:pPr>
            <a:r>
              <a:rPr lang="tr-TR" sz="1800" b="1" dirty="0" smtClean="0">
                <a:solidFill>
                  <a:srgbClr val="C00000"/>
                </a:solidFill>
                <a:latin typeface="Times New Roman" panose="02020603050405020304" pitchFamily="18" charset="0"/>
                <a:cs typeface="Times New Roman" panose="02020603050405020304" pitchFamily="18" charset="0"/>
              </a:rPr>
              <a:t>Yoğun Bağlantılı Bloklar (Dense Blocks):</a:t>
            </a:r>
          </a:p>
          <a:p>
            <a:pPr algn="just"/>
            <a:r>
              <a:rPr lang="tr-TR" sz="1800" dirty="0" smtClean="0">
                <a:latin typeface="Times New Roman" panose="02020603050405020304" pitchFamily="18" charset="0"/>
                <a:cs typeface="Times New Roman" panose="02020603050405020304" pitchFamily="18" charset="0"/>
              </a:rPr>
              <a:t>Yoğun </a:t>
            </a:r>
            <a:r>
              <a:rPr lang="tr-TR" sz="1800" dirty="0">
                <a:latin typeface="Times New Roman" panose="02020603050405020304" pitchFamily="18" charset="0"/>
                <a:cs typeface="Times New Roman" panose="02020603050405020304" pitchFamily="18" charset="0"/>
              </a:rPr>
              <a:t>bağlantılı blokların </a:t>
            </a:r>
            <a:r>
              <a:rPr lang="tr-TR" sz="1800" dirty="0" smtClean="0">
                <a:latin typeface="Times New Roman" panose="02020603050405020304" pitchFamily="18" charset="0"/>
                <a:cs typeface="Times New Roman" panose="02020603050405020304" pitchFamily="18" charset="0"/>
              </a:rPr>
              <a:t>boyutları; yoğunluğu(katman sayısı) </a:t>
            </a:r>
            <a:r>
              <a:rPr lang="tr-TR" sz="1800" dirty="0">
                <a:latin typeface="Times New Roman" panose="02020603050405020304" pitchFamily="18" charset="0"/>
                <a:cs typeface="Times New Roman" panose="02020603050405020304" pitchFamily="18" charset="0"/>
              </a:rPr>
              <a:t>ve büyüme </a:t>
            </a:r>
            <a:r>
              <a:rPr lang="tr-TR" sz="1800" dirty="0" smtClean="0">
                <a:latin typeface="Times New Roman" panose="02020603050405020304" pitchFamily="18" charset="0"/>
                <a:cs typeface="Times New Roman" panose="02020603050405020304" pitchFamily="18" charset="0"/>
              </a:rPr>
              <a:t>oranı(</a:t>
            </a:r>
            <a:r>
              <a:rPr lang="tr-TR" sz="1800" dirty="0">
                <a:latin typeface="Times New Roman" panose="02020603050405020304" pitchFamily="18" charset="0"/>
                <a:cs typeface="Times New Roman" panose="02020603050405020304" pitchFamily="18" charset="0"/>
              </a:rPr>
              <a:t>eklenen çıktıların (filtrelerin) </a:t>
            </a:r>
            <a:r>
              <a:rPr lang="tr-TR" sz="1800" dirty="0" smtClean="0">
                <a:latin typeface="Times New Roman" panose="02020603050405020304" pitchFamily="18" charset="0"/>
                <a:cs typeface="Times New Roman" panose="02020603050405020304" pitchFamily="18" charset="0"/>
              </a:rPr>
              <a:t>sayısı) </a:t>
            </a:r>
            <a:r>
              <a:rPr lang="tr-TR" sz="1800" dirty="0">
                <a:latin typeface="Times New Roman" panose="02020603050405020304" pitchFamily="18" charset="0"/>
                <a:cs typeface="Times New Roman" panose="02020603050405020304" pitchFamily="18" charset="0"/>
              </a:rPr>
              <a:t>gibi parametrelerle belirlenir.</a:t>
            </a:r>
          </a:p>
          <a:p>
            <a:pPr algn="just"/>
            <a:r>
              <a:rPr lang="tr-TR" sz="1800" dirty="0">
                <a:latin typeface="Times New Roman" panose="02020603050405020304" pitchFamily="18" charset="0"/>
                <a:cs typeface="Times New Roman" panose="02020603050405020304" pitchFamily="18" charset="0"/>
              </a:rPr>
              <a:t>dense_block </a:t>
            </a:r>
            <a:r>
              <a:rPr lang="tr-TR" sz="1800" dirty="0" smtClean="0">
                <a:latin typeface="Times New Roman" panose="02020603050405020304" pitchFamily="18" charset="0"/>
                <a:cs typeface="Times New Roman" panose="02020603050405020304" pitchFamily="18" charset="0"/>
              </a:rPr>
              <a:t>fonksiyonu içinde belirtilen nb_layers, growth_rate ve nb_filter gibi </a:t>
            </a:r>
            <a:r>
              <a:rPr lang="tr-TR" sz="1800" dirty="0">
                <a:latin typeface="Times New Roman" panose="02020603050405020304" pitchFamily="18" charset="0"/>
                <a:cs typeface="Times New Roman" panose="02020603050405020304" pitchFamily="18" charset="0"/>
              </a:rPr>
              <a:t>parametrelerle yoğun bağlantılı blokların boyutları kontrol edilir.</a:t>
            </a:r>
            <a:endParaRPr lang="tr-TR" sz="1800" dirty="0" smtClean="0">
              <a:latin typeface="Times New Roman" panose="02020603050405020304" pitchFamily="18" charset="0"/>
              <a:cs typeface="Times New Roman" panose="02020603050405020304" pitchFamily="18" charset="0"/>
            </a:endParaRPr>
          </a:p>
          <a:p>
            <a:pPr algn="just"/>
            <a:r>
              <a:rPr lang="tr-TR" sz="1800" dirty="0" smtClean="0">
                <a:latin typeface="Times New Roman" panose="02020603050405020304" pitchFamily="18" charset="0"/>
                <a:cs typeface="Times New Roman" panose="02020603050405020304" pitchFamily="18" charset="0"/>
              </a:rPr>
              <a:t>Her yoğun bağlantılı blok, önceki tüm katmanların çıktılarını alır ve kendi çıktısını üretir.</a:t>
            </a:r>
          </a:p>
          <a:p>
            <a:pPr algn="just"/>
            <a:r>
              <a:rPr lang="tr-TR" sz="1800" b="1" dirty="0"/>
              <a:t>Convolution </a:t>
            </a:r>
            <a:r>
              <a:rPr lang="tr-TR" sz="1800" dirty="0"/>
              <a:t>:Giriş görüntülerinden özellik haritalarını çıkarmak için kullanılan konvolüsyon katmanlarını temsil eder</a:t>
            </a:r>
            <a:r>
              <a:rPr lang="tr-TR" sz="1800" dirty="0" smtClean="0"/>
              <a:t>.</a:t>
            </a:r>
            <a:endParaRPr lang="tr-TR" sz="1800" dirty="0" smtClean="0">
              <a:latin typeface="Times New Roman" panose="02020603050405020304" pitchFamily="18" charset="0"/>
              <a:cs typeface="Times New Roman" panose="02020603050405020304" pitchFamily="18" charset="0"/>
            </a:endParaRPr>
          </a:p>
          <a:p>
            <a:pPr algn="just"/>
            <a:r>
              <a:rPr lang="tr-TR" sz="1800" b="1" dirty="0" smtClean="0">
                <a:solidFill>
                  <a:srgbClr val="C00000"/>
                </a:solidFill>
                <a:latin typeface="Times New Roman" panose="02020603050405020304" pitchFamily="18" charset="0"/>
                <a:cs typeface="Times New Roman" panose="02020603050405020304" pitchFamily="18" charset="0"/>
              </a:rPr>
              <a:t>Geçiş </a:t>
            </a:r>
            <a:r>
              <a:rPr lang="tr-TR" sz="1800" b="1" dirty="0">
                <a:solidFill>
                  <a:srgbClr val="C00000"/>
                </a:solidFill>
                <a:latin typeface="Times New Roman" panose="02020603050405020304" pitchFamily="18" charset="0"/>
                <a:cs typeface="Times New Roman" panose="02020603050405020304" pitchFamily="18" charset="0"/>
              </a:rPr>
              <a:t>Blokları (Transition Blocks)</a:t>
            </a:r>
            <a:r>
              <a:rPr lang="tr-TR" sz="1800" dirty="0">
                <a:solidFill>
                  <a:srgbClr val="C00000"/>
                </a:solidFill>
                <a:latin typeface="Times New Roman" panose="02020603050405020304" pitchFamily="18" charset="0"/>
                <a:cs typeface="Times New Roman" panose="02020603050405020304" pitchFamily="18" charset="0"/>
              </a:rPr>
              <a:t>:</a:t>
            </a:r>
            <a:endParaRPr lang="tr-TR" sz="1800" dirty="0" smtClean="0">
              <a:solidFill>
                <a:srgbClr val="C00000"/>
              </a:solidFill>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Bu </a:t>
            </a:r>
            <a:r>
              <a:rPr lang="tr-TR" sz="1800" dirty="0" smtClean="0">
                <a:latin typeface="Times New Roman" panose="02020603050405020304" pitchFamily="18" charset="0"/>
                <a:cs typeface="Times New Roman" panose="02020603050405020304" pitchFamily="18" charset="0"/>
              </a:rPr>
              <a:t>bloklar; yoğun </a:t>
            </a:r>
            <a:r>
              <a:rPr lang="tr-TR" sz="1800" dirty="0">
                <a:latin typeface="Times New Roman" panose="02020603050405020304" pitchFamily="18" charset="0"/>
                <a:cs typeface="Times New Roman" panose="02020603050405020304" pitchFamily="18" charset="0"/>
              </a:rPr>
              <a:t>bağlantılı blokların çıktılarını alır, boyutlarını azaltır ve bir sonraki yoğun bağlantılı bloğa aktarır</a:t>
            </a:r>
            <a:r>
              <a:rPr lang="tr-TR" sz="1800" dirty="0" smtClean="0">
                <a:latin typeface="Times New Roman" panose="02020603050405020304" pitchFamily="18" charset="0"/>
                <a:cs typeface="Times New Roman" panose="02020603050405020304" pitchFamily="18" charset="0"/>
              </a:rPr>
              <a:t>.</a:t>
            </a:r>
          </a:p>
          <a:p>
            <a:pPr algn="just"/>
            <a:r>
              <a:rPr lang="tr-TR" sz="1800" dirty="0">
                <a:latin typeface="Times New Roman" panose="02020603050405020304" pitchFamily="18" charset="0"/>
                <a:cs typeface="Times New Roman" panose="02020603050405020304" pitchFamily="18" charset="0"/>
              </a:rPr>
              <a:t>1x1 evrişim ve ardından 2x2 ortalama havuzlama katmanından oluşur.</a:t>
            </a:r>
          </a:p>
          <a:p>
            <a:pPr algn="just"/>
            <a:endParaRPr lang="tr-TR" sz="1800" dirty="0" smtClean="0">
              <a:latin typeface="Times New Roman" panose="02020603050405020304" pitchFamily="18" charset="0"/>
              <a:cs typeface="Times New Roman" panose="02020603050405020304" pitchFamily="18" charset="0"/>
            </a:endParaRPr>
          </a:p>
          <a:p>
            <a:pPr marL="0" indent="0">
              <a:buNone/>
            </a:pPr>
            <a:endParaRPr lang="tr-TR" dirty="0" smtClean="0"/>
          </a:p>
          <a:p>
            <a:endParaRPr lang="tr-TR" dirty="0"/>
          </a:p>
        </p:txBody>
      </p:sp>
      <p:pic>
        <p:nvPicPr>
          <p:cNvPr id="2055" name="Picture 7" descr="Dense Block Explained | Papers With Code"/>
          <p:cNvPicPr>
            <a:picLocks noChangeAspect="1" noChangeArrowheads="1"/>
          </p:cNvPicPr>
          <p:nvPr/>
        </p:nvPicPr>
        <p:blipFill rotWithShape="1">
          <a:blip r:embed="rId2">
            <a:extLst>
              <a:ext uri="{28A0092B-C50C-407E-A947-70E740481C1C}">
                <a14:useLocalDpi xmlns:a14="http://schemas.microsoft.com/office/drawing/2010/main" val="0"/>
              </a:ext>
            </a:extLst>
          </a:blip>
          <a:srcRect b="14910"/>
          <a:stretch/>
        </p:blipFill>
        <p:spPr bwMode="auto">
          <a:xfrm>
            <a:off x="7829006" y="3829992"/>
            <a:ext cx="4286156" cy="287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659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356" y="505098"/>
            <a:ext cx="10018713" cy="3918857"/>
          </a:xfrm>
        </p:spPr>
        <p:txBody>
          <a:bodyPr>
            <a:normAutofit/>
          </a:bodyPr>
          <a:lstStyle/>
          <a:p>
            <a:pPr algn="just"/>
            <a:r>
              <a:rPr lang="tr-TR" sz="1800" b="1" dirty="0">
                <a:solidFill>
                  <a:srgbClr val="C00000"/>
                </a:solidFill>
                <a:latin typeface="Times New Roman" panose="02020603050405020304" pitchFamily="18" charset="0"/>
                <a:cs typeface="Times New Roman" panose="02020603050405020304" pitchFamily="18" charset="0"/>
              </a:rPr>
              <a:t>Global Ortalama Havuzlama Katmanı (Global Average Pooling Layer)</a:t>
            </a:r>
            <a:r>
              <a:rPr lang="tr-TR" sz="1800" dirty="0">
                <a:solidFill>
                  <a:srgbClr val="C00000"/>
                </a:solidFill>
                <a:latin typeface="Times New Roman" panose="02020603050405020304" pitchFamily="18" charset="0"/>
                <a:cs typeface="Times New Roman" panose="02020603050405020304" pitchFamily="18" charset="0"/>
              </a:rPr>
              <a:t>:</a:t>
            </a:r>
          </a:p>
          <a:p>
            <a:pPr algn="just"/>
            <a:r>
              <a:rPr lang="tr-TR" sz="1900" dirty="0">
                <a:latin typeface="Times New Roman" panose="02020603050405020304" pitchFamily="18" charset="0"/>
                <a:cs typeface="Times New Roman" panose="02020603050405020304" pitchFamily="18" charset="0"/>
              </a:rPr>
              <a:t>Son yoğun bağlantılı bloktan sonra, global ortalama havuzlama katmanı kullanılır.</a:t>
            </a:r>
          </a:p>
          <a:p>
            <a:pPr algn="just"/>
            <a:r>
              <a:rPr lang="tr-TR" sz="1900" dirty="0">
                <a:latin typeface="Times New Roman" panose="02020603050405020304" pitchFamily="18" charset="0"/>
                <a:cs typeface="Times New Roman" panose="02020603050405020304" pitchFamily="18" charset="0"/>
              </a:rPr>
              <a:t>Bu katman, özellik haritasındaki her özniteliğin ortalamasını alarak, görüntünün genel özniteliklerini temsil eden bir vektör elde eder.</a:t>
            </a:r>
          </a:p>
          <a:p>
            <a:pPr algn="just"/>
            <a:r>
              <a:rPr lang="tr-TR" sz="1800" b="1" dirty="0">
                <a:solidFill>
                  <a:srgbClr val="C00000"/>
                </a:solidFill>
                <a:latin typeface="Times New Roman" panose="02020603050405020304" pitchFamily="18" charset="0"/>
                <a:cs typeface="Times New Roman" panose="02020603050405020304" pitchFamily="18" charset="0"/>
              </a:rPr>
              <a:t>Tam Bağlı Katmanlar (Fully Connected Layers):</a:t>
            </a:r>
          </a:p>
          <a:p>
            <a:pPr algn="just"/>
            <a:r>
              <a:rPr lang="tr-TR" sz="1900" dirty="0">
                <a:latin typeface="Times New Roman" panose="02020603050405020304" pitchFamily="18" charset="0"/>
                <a:cs typeface="Times New Roman" panose="02020603050405020304" pitchFamily="18" charset="0"/>
              </a:rPr>
              <a:t>Tam bağlı katmanların boyutları, sınıflandırma yapılacak sınıf sayısına göre belirlenir.</a:t>
            </a:r>
          </a:p>
          <a:p>
            <a:pPr algn="just"/>
            <a:r>
              <a:rPr lang="tr-TR" sz="1900" dirty="0">
                <a:latin typeface="Times New Roman" panose="02020603050405020304" pitchFamily="18" charset="0"/>
                <a:cs typeface="Times New Roman" panose="02020603050405020304" pitchFamily="18" charset="0"/>
              </a:rPr>
              <a:t>Örneğin, Dense(num_classes) ile belirtilen katman, sınıf sayısına göre çıkış boyutunu belirler.</a:t>
            </a:r>
          </a:p>
          <a:p>
            <a:endParaRPr lang="tr-TR" dirty="0"/>
          </a:p>
        </p:txBody>
      </p:sp>
      <p:pic>
        <p:nvPicPr>
          <p:cNvPr id="4" name="Picture 3"/>
          <p:cNvPicPr>
            <a:picLocks noChangeAspect="1"/>
          </p:cNvPicPr>
          <p:nvPr/>
        </p:nvPicPr>
        <p:blipFill>
          <a:blip r:embed="rId2"/>
          <a:stretch>
            <a:fillRect/>
          </a:stretch>
        </p:blipFill>
        <p:spPr>
          <a:xfrm>
            <a:off x="3953692" y="4137252"/>
            <a:ext cx="4580708" cy="2185172"/>
          </a:xfrm>
          <a:prstGeom prst="rect">
            <a:avLst/>
          </a:prstGeom>
        </p:spPr>
      </p:pic>
    </p:spTree>
    <p:extLst>
      <p:ext uri="{BB962C8B-B14F-4D97-AF65-F5344CB8AC3E}">
        <p14:creationId xmlns:p14="http://schemas.microsoft.com/office/powerpoint/2010/main" val="324058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106" y="128452"/>
            <a:ext cx="10018713" cy="526867"/>
          </a:xfrm>
        </p:spPr>
        <p:txBody>
          <a:bodyPr>
            <a:normAutofit fontScale="90000"/>
          </a:bodyPr>
          <a:lstStyle/>
          <a:p>
            <a:r>
              <a:rPr lang="tr-TR" sz="3200" b="1" dirty="0" smtClean="0">
                <a:solidFill>
                  <a:srgbClr val="C00000"/>
                </a:solidFill>
              </a:rPr>
              <a:t>Batch Normalizasyon</a:t>
            </a:r>
            <a:endParaRPr lang="tr-TR" sz="3200" b="1" dirty="0">
              <a:solidFill>
                <a:srgbClr val="C00000"/>
              </a:solidFill>
            </a:endParaRPr>
          </a:p>
        </p:txBody>
      </p:sp>
      <p:sp>
        <p:nvSpPr>
          <p:cNvPr id="3" name="Content Placeholder 2"/>
          <p:cNvSpPr>
            <a:spLocks noGrp="1"/>
          </p:cNvSpPr>
          <p:nvPr>
            <p:ph idx="1"/>
          </p:nvPr>
        </p:nvSpPr>
        <p:spPr>
          <a:xfrm>
            <a:off x="1580106" y="655319"/>
            <a:ext cx="10018713" cy="5057504"/>
          </a:xfrm>
        </p:spPr>
        <p:txBody>
          <a:bodyPr>
            <a:normAutofit/>
          </a:bodyPr>
          <a:lstStyle/>
          <a:p>
            <a:r>
              <a:rPr lang="tr-TR" sz="1800" dirty="0" smtClean="0">
                <a:latin typeface="Times New Roman" panose="02020603050405020304" pitchFamily="18" charset="0"/>
                <a:cs typeface="Times New Roman" panose="02020603050405020304" pitchFamily="18" charset="0"/>
              </a:rPr>
              <a:t>Batch </a:t>
            </a:r>
            <a:r>
              <a:rPr lang="tr-TR" sz="1800" dirty="0">
                <a:latin typeface="Times New Roman" panose="02020603050405020304" pitchFamily="18" charset="0"/>
                <a:cs typeface="Times New Roman" panose="02020603050405020304" pitchFamily="18" charset="0"/>
              </a:rPr>
              <a:t>normalizasyon (Batch Normalization, BN), derin öğrenme modellerinin eğitim sürecini hızlandırmak ve model performansını iyileştirmek için kullanılan bir </a:t>
            </a:r>
            <a:r>
              <a:rPr lang="tr-TR" sz="1800" dirty="0" smtClean="0">
                <a:latin typeface="Times New Roman" panose="02020603050405020304" pitchFamily="18" charset="0"/>
                <a:cs typeface="Times New Roman" panose="02020603050405020304" pitchFamily="18" charset="0"/>
              </a:rPr>
              <a:t>tekniktir.</a:t>
            </a:r>
          </a:p>
          <a:p>
            <a:r>
              <a:rPr lang="tr-TR" sz="1800" dirty="0">
                <a:latin typeface="Times New Roman" panose="02020603050405020304" pitchFamily="18" charset="0"/>
                <a:cs typeface="Times New Roman" panose="02020603050405020304" pitchFamily="18" charset="0"/>
              </a:rPr>
              <a:t>Derin sinir ağlarında, her katmandaki aktivasyonların dağılımı, eğitim süresince değişebilir. Bu değişiklikler, özellikle derin ağlarda, eğitim sürecini zorlaştırabilir ve gradyanların yayılımını olumsuz etkileyebilir. </a:t>
            </a:r>
            <a:endParaRPr lang="tr-TR" sz="1800" dirty="0" smtClean="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Batch normalizasyonu, her mini-batch içindeki aktivasyonları normalleştirerek bu sorunu hafifletir</a:t>
            </a:r>
            <a:r>
              <a:rPr lang="tr-TR" sz="1800" dirty="0" smtClean="0">
                <a:latin typeface="Times New Roman" panose="02020603050405020304" pitchFamily="18" charset="0"/>
                <a:cs typeface="Times New Roman" panose="02020603050405020304" pitchFamily="18" charset="0"/>
              </a:rPr>
              <a:t>.</a:t>
            </a:r>
          </a:p>
          <a:p>
            <a:r>
              <a:rPr lang="tr-TR" sz="2000" u="sng" dirty="0" smtClean="0">
                <a:solidFill>
                  <a:srgbClr val="C00000"/>
                </a:solidFill>
                <a:latin typeface="Times New Roman" panose="02020603050405020304" pitchFamily="18" charset="0"/>
                <a:cs typeface="Times New Roman" panose="02020603050405020304" pitchFamily="18" charset="0"/>
              </a:rPr>
              <a:t>ÇALIŞMA PRENSİBİ:</a:t>
            </a:r>
          </a:p>
          <a:p>
            <a:pPr marL="0" indent="0">
              <a:buNone/>
            </a:pPr>
            <a:r>
              <a:rPr lang="tr-TR" b="1" dirty="0" smtClean="0"/>
              <a:t>   1)Mini-Batch </a:t>
            </a:r>
            <a:r>
              <a:rPr lang="tr-TR" b="1" dirty="0"/>
              <a:t>İçinde Ortalama ve Varyans Hesaplama</a:t>
            </a:r>
            <a:r>
              <a:rPr lang="tr-TR" b="1" dirty="0" smtClean="0"/>
              <a:t>:</a:t>
            </a:r>
          </a:p>
          <a:p>
            <a:r>
              <a:rPr lang="tr-TR" dirty="0"/>
              <a:t>Mini-batch içerisindeki her bir aktivasyonun ortalaması ve varyansı hesaplanır.</a:t>
            </a:r>
          </a:p>
          <a:p>
            <a:pPr marL="0" indent="0">
              <a:buNone/>
            </a:pPr>
            <a:r>
              <a:rPr lang="tr-TR" dirty="0" smtClean="0"/>
              <a:t> Burada 𝑚, </a:t>
            </a:r>
            <a:r>
              <a:rPr lang="tr-TR" dirty="0"/>
              <a:t>mini-batch içindeki örnek sayısıdır.</a:t>
            </a:r>
            <a:endParaRPr lang="tr-TR" b="1" dirty="0" smtClean="0"/>
          </a:p>
          <a:p>
            <a:pPr marL="457200" indent="-457200">
              <a:buFont typeface="+mj-lt"/>
              <a:buAutoNum type="arabicParenR"/>
            </a:pPr>
            <a:endParaRPr lang="tr-TR" sz="2000" u="sng"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067901" y="5101724"/>
            <a:ext cx="3530918" cy="1609725"/>
          </a:xfrm>
          <a:prstGeom prst="rect">
            <a:avLst/>
          </a:prstGeom>
        </p:spPr>
      </p:pic>
    </p:spTree>
    <p:extLst>
      <p:ext uri="{BB962C8B-B14F-4D97-AF65-F5344CB8AC3E}">
        <p14:creationId xmlns:p14="http://schemas.microsoft.com/office/powerpoint/2010/main" val="309046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6859" y="1262743"/>
            <a:ext cx="9461018" cy="3666308"/>
          </a:xfrm>
        </p:spPr>
        <p:txBody>
          <a:bodyPr>
            <a:noAutofit/>
          </a:bodyPr>
          <a:lstStyle/>
          <a:p>
            <a:pPr marL="0" indent="0" algn="just">
              <a:buNone/>
            </a:pPr>
            <a:r>
              <a:rPr lang="tr-TR" sz="1800" b="1" dirty="0" smtClean="0">
                <a:latin typeface="Times New Roman" panose="02020603050405020304" pitchFamily="18" charset="0"/>
                <a:cs typeface="Times New Roman" panose="02020603050405020304" pitchFamily="18" charset="0"/>
              </a:rPr>
              <a:t>2)Normalizasyon:</a:t>
            </a:r>
          </a:p>
          <a:p>
            <a:pPr algn="just">
              <a:buFont typeface="Arial" panose="020B0604020202020204" pitchFamily="34" charset="0"/>
              <a:buChar char="•"/>
            </a:pPr>
            <a:r>
              <a:rPr lang="tr-TR" sz="1800" dirty="0" smtClean="0">
                <a:latin typeface="Times New Roman" panose="02020603050405020304" pitchFamily="18" charset="0"/>
                <a:cs typeface="Times New Roman" panose="02020603050405020304" pitchFamily="18" charset="0"/>
              </a:rPr>
              <a:t>Her </a:t>
            </a:r>
            <a:r>
              <a:rPr lang="tr-TR" sz="1800" dirty="0">
                <a:latin typeface="Times New Roman" panose="02020603050405020304" pitchFamily="18" charset="0"/>
                <a:cs typeface="Times New Roman" panose="02020603050405020304" pitchFamily="18" charset="0"/>
              </a:rPr>
              <a:t>bir aktivasyon, mini-batch ortalaması ve varyansı kullanılarak normalize edilir.</a:t>
            </a:r>
          </a:p>
          <a:p>
            <a:pPr marL="0" indent="0" algn="just">
              <a:buNone/>
            </a:pPr>
            <a:r>
              <a:rPr lang="tr-TR" sz="1800" dirty="0">
                <a:latin typeface="Times New Roman" panose="02020603050405020304" pitchFamily="18" charset="0"/>
                <a:cs typeface="Times New Roman" panose="02020603050405020304" pitchFamily="18" charset="0"/>
              </a:rPr>
              <a:t>Burada </a:t>
            </a:r>
            <a:r>
              <a:rPr lang="tr-TR" sz="1800" dirty="0" smtClean="0">
                <a:latin typeface="Times New Roman" panose="02020603050405020304" pitchFamily="18" charset="0"/>
                <a:cs typeface="Times New Roman" panose="02020603050405020304" pitchFamily="18" charset="0"/>
              </a:rPr>
              <a:t>𝜖</a:t>
            </a:r>
            <a:r>
              <a:rPr lang="el-GR" sz="1800" dirty="0" smtClean="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sayısal kararlılığı sağlamak için eklenen küçük bir değerdir.</a:t>
            </a:r>
            <a:endParaRPr lang="tr-TR" sz="1800" b="1" dirty="0" smtClean="0">
              <a:latin typeface="Times New Roman" panose="02020603050405020304" pitchFamily="18" charset="0"/>
              <a:cs typeface="Times New Roman" panose="02020603050405020304" pitchFamily="18" charset="0"/>
            </a:endParaRPr>
          </a:p>
          <a:p>
            <a:pPr marL="457200" indent="-457200" algn="just">
              <a:buFont typeface="+mj-lt"/>
              <a:buAutoNum type="arabicParenR"/>
            </a:pPr>
            <a:endParaRPr lang="tr-TR" sz="2000" dirty="0" smtClean="0">
              <a:latin typeface="Times New Roman" panose="02020603050405020304" pitchFamily="18" charset="0"/>
              <a:cs typeface="Times New Roman" panose="02020603050405020304" pitchFamily="18" charset="0"/>
            </a:endParaRPr>
          </a:p>
          <a:p>
            <a:pPr marL="0" indent="0" algn="just">
              <a:buNone/>
            </a:pPr>
            <a:endParaRPr lang="tr-TR" sz="2000" b="1" dirty="0">
              <a:latin typeface="Times New Roman" panose="02020603050405020304" pitchFamily="18" charset="0"/>
              <a:cs typeface="Times New Roman" panose="02020603050405020304" pitchFamily="18" charset="0"/>
            </a:endParaRPr>
          </a:p>
          <a:p>
            <a:pPr marL="0" indent="0" algn="just">
              <a:buNone/>
            </a:pPr>
            <a:r>
              <a:rPr lang="tr-TR" sz="2000" b="1" dirty="0" smtClean="0">
                <a:latin typeface="Times New Roman" panose="02020603050405020304" pitchFamily="18" charset="0"/>
                <a:cs typeface="Times New Roman" panose="02020603050405020304" pitchFamily="18" charset="0"/>
              </a:rPr>
              <a:t>3)</a:t>
            </a:r>
            <a:r>
              <a:rPr lang="tr-TR" sz="2000" b="1" dirty="0">
                <a:latin typeface="Times New Roman" panose="02020603050405020304" pitchFamily="18" charset="0"/>
                <a:cs typeface="Times New Roman" panose="02020603050405020304" pitchFamily="18" charset="0"/>
              </a:rPr>
              <a:t> Ölçekleme ve Kaydırma:</a:t>
            </a:r>
            <a:endParaRPr lang="tr-TR" sz="2000" dirty="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Normalizasyon işleminden sonra, öğrenilebilir parametreler olan </a:t>
            </a:r>
            <a:r>
              <a:rPr lang="tr-TR" sz="1800" dirty="0" smtClean="0">
                <a:latin typeface="Times New Roman" panose="02020603050405020304" pitchFamily="18" charset="0"/>
                <a:cs typeface="Times New Roman" panose="02020603050405020304" pitchFamily="18" charset="0"/>
              </a:rPr>
              <a:t>𝛾</a:t>
            </a:r>
            <a:r>
              <a:rPr lang="el-GR" sz="1800" dirty="0" smtClean="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ve </a:t>
            </a:r>
            <a:r>
              <a:rPr lang="tr-TR" sz="1800" dirty="0" smtClean="0">
                <a:latin typeface="Times New Roman" panose="02020603050405020304" pitchFamily="18" charset="0"/>
                <a:cs typeface="Times New Roman" panose="02020603050405020304" pitchFamily="18" charset="0"/>
              </a:rPr>
              <a:t>𝛽</a:t>
            </a:r>
            <a:r>
              <a:rPr lang="tr-TR" sz="1800" i="1" dirty="0">
                <a:latin typeface="Times New Roman" panose="02020603050405020304" pitchFamily="18" charset="0"/>
                <a:cs typeface="Times New Roman" panose="02020603050405020304" pitchFamily="18" charset="0"/>
              </a:rPr>
              <a:t> </a:t>
            </a:r>
            <a:r>
              <a:rPr lang="tr-TR" sz="1800" dirty="0" smtClean="0">
                <a:latin typeface="Times New Roman" panose="02020603050405020304" pitchFamily="18" charset="0"/>
                <a:cs typeface="Times New Roman" panose="02020603050405020304" pitchFamily="18" charset="0"/>
              </a:rPr>
              <a:t>kullanılarak </a:t>
            </a:r>
            <a:r>
              <a:rPr lang="tr-TR" sz="1800" dirty="0">
                <a:latin typeface="Times New Roman" panose="02020603050405020304" pitchFamily="18" charset="0"/>
                <a:cs typeface="Times New Roman" panose="02020603050405020304" pitchFamily="18" charset="0"/>
              </a:rPr>
              <a:t>ölçekleme ve kaydırma yapılır</a:t>
            </a:r>
            <a:r>
              <a:rPr lang="tr-TR" sz="1800" dirty="0" smtClean="0">
                <a:latin typeface="Times New Roman" panose="02020603050405020304" pitchFamily="18" charset="0"/>
                <a:cs typeface="Times New Roman" panose="02020603050405020304" pitchFamily="18" charset="0"/>
              </a:rPr>
              <a:t>.</a:t>
            </a:r>
          </a:p>
          <a:p>
            <a:pPr marL="0" indent="0" algn="just">
              <a:buNone/>
            </a:pPr>
            <a:r>
              <a:rPr lang="tr-TR" sz="1800" dirty="0">
                <a:latin typeface="Times New Roman" panose="02020603050405020304" pitchFamily="18" charset="0"/>
                <a:cs typeface="Times New Roman" panose="02020603050405020304" pitchFamily="18" charset="0"/>
              </a:rPr>
              <a:t>Bu parametreler, modelin veriyi uygun bir şekilde temsil edebilmesini sağlar.</a:t>
            </a:r>
          </a:p>
          <a:p>
            <a:pPr marL="0" indent="0" algn="just">
              <a:buNone/>
            </a:pPr>
            <a:r>
              <a:rPr lang="tr-TR" sz="1800" dirty="0" smtClean="0">
                <a:latin typeface="Times New Roman" panose="02020603050405020304" pitchFamily="18" charset="0"/>
                <a:cs typeface="Times New Roman" panose="02020603050405020304" pitchFamily="18" charset="0"/>
              </a:rPr>
              <a:t>Özetle bu </a:t>
            </a:r>
            <a:r>
              <a:rPr lang="tr-TR" sz="1800" dirty="0">
                <a:latin typeface="Times New Roman" panose="02020603050405020304" pitchFamily="18" charset="0"/>
                <a:cs typeface="Times New Roman" panose="02020603050405020304" pitchFamily="18" charset="0"/>
              </a:rPr>
              <a:t>teknik, derin sinir ağlarının daha kararlı ve hızlı öğrenmesine yardımcı olurken, aynı zamanda düzenleme etkisi göstererek aşırı uyumu azaltır. </a:t>
            </a:r>
            <a:endParaRPr lang="tr-TR" sz="1800" dirty="0" smtClean="0">
              <a:latin typeface="Times New Roman" panose="02020603050405020304" pitchFamily="18" charset="0"/>
              <a:cs typeface="Times New Roman" panose="02020603050405020304" pitchFamily="18" charset="0"/>
            </a:endParaRPr>
          </a:p>
          <a:p>
            <a:pPr marL="0" indent="0" algn="just">
              <a:buNone/>
            </a:pPr>
            <a:r>
              <a:rPr lang="tr-TR" sz="2000" dirty="0"/>
              <a:t/>
            </a:r>
            <a:br>
              <a:rPr lang="tr-TR" sz="2000" dirty="0"/>
            </a:br>
            <a:r>
              <a:rPr lang="tr-TR" sz="2000" dirty="0">
                <a:solidFill>
                  <a:srgbClr val="C00000"/>
                </a:solidFill>
                <a:latin typeface="Times New Roman" panose="02020603050405020304" pitchFamily="18" charset="0"/>
                <a:cs typeface="Times New Roman" panose="02020603050405020304" pitchFamily="18" charset="0"/>
              </a:rPr>
              <a:t>Aşırı uyum (overfitting)</a:t>
            </a:r>
            <a:r>
              <a:rPr lang="tr-TR" sz="2000" dirty="0">
                <a:latin typeface="Times New Roman" panose="02020603050405020304" pitchFamily="18" charset="0"/>
                <a:cs typeface="Times New Roman" panose="02020603050405020304" pitchFamily="18" charset="0"/>
              </a:rPr>
              <a:t>, bir makine öğrenmesi modelinin eğitim verisine çok iyi uyum sağlarken, yeni ve görülmemiş test verisi üzerinde düşük performans göstermesi durumudur. Bu, modelin eğitim verisindeki gürültü ve rastgele dalgalanmaları öğrenmesi ve genel kalıpları yakalayamamasından kaynaklanır.</a:t>
            </a:r>
            <a:endParaRPr lang="tr-TR" sz="20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596585" y="1262743"/>
            <a:ext cx="2698433" cy="839910"/>
          </a:xfrm>
          <a:prstGeom prst="rect">
            <a:avLst/>
          </a:prstGeom>
        </p:spPr>
      </p:pic>
      <p:pic>
        <p:nvPicPr>
          <p:cNvPr id="5" name="Picture 4"/>
          <p:cNvPicPr>
            <a:picLocks noChangeAspect="1"/>
          </p:cNvPicPr>
          <p:nvPr/>
        </p:nvPicPr>
        <p:blipFill>
          <a:blip r:embed="rId3"/>
          <a:stretch>
            <a:fillRect/>
          </a:stretch>
        </p:blipFill>
        <p:spPr>
          <a:xfrm>
            <a:off x="9771017" y="3014797"/>
            <a:ext cx="2360023" cy="834204"/>
          </a:xfrm>
          <a:prstGeom prst="rect">
            <a:avLst/>
          </a:prstGeom>
        </p:spPr>
      </p:pic>
    </p:spTree>
    <p:extLst>
      <p:ext uri="{BB962C8B-B14F-4D97-AF65-F5344CB8AC3E}">
        <p14:creationId xmlns:p14="http://schemas.microsoft.com/office/powerpoint/2010/main" val="3889833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871" y="137160"/>
            <a:ext cx="10018713" cy="812074"/>
          </a:xfrm>
        </p:spPr>
        <p:txBody>
          <a:bodyPr>
            <a:normAutofit fontScale="90000"/>
          </a:bodyPr>
          <a:lstStyle/>
          <a:p>
            <a:r>
              <a:rPr lang="tr-TR" sz="3600" b="1" dirty="0">
                <a:solidFill>
                  <a:srgbClr val="C00000"/>
                </a:solidFill>
              </a:rPr>
              <a:t>PlantVillage Veri </a:t>
            </a:r>
            <a:r>
              <a:rPr lang="tr-TR" sz="3600" b="1" dirty="0" smtClean="0">
                <a:solidFill>
                  <a:srgbClr val="C00000"/>
                </a:solidFill>
              </a:rPr>
              <a:t>Seti</a:t>
            </a:r>
            <a:r>
              <a:rPr lang="tr-TR" b="1" dirty="0"/>
              <a:t/>
            </a:r>
            <a:br>
              <a:rPr lang="tr-TR" b="1" dirty="0"/>
            </a:br>
            <a:endParaRPr lang="tr-TR" dirty="0"/>
          </a:p>
        </p:txBody>
      </p:sp>
      <p:sp>
        <p:nvSpPr>
          <p:cNvPr id="3" name="Content Placeholder 2"/>
          <p:cNvSpPr>
            <a:spLocks noGrp="1"/>
          </p:cNvSpPr>
          <p:nvPr>
            <p:ph idx="1"/>
          </p:nvPr>
        </p:nvSpPr>
        <p:spPr>
          <a:xfrm>
            <a:off x="1484310" y="3748701"/>
            <a:ext cx="10018713" cy="2234088"/>
          </a:xfrm>
        </p:spPr>
        <p:txBody>
          <a:bodyPr>
            <a:normAutofit lnSpcReduction="10000"/>
          </a:bodyPr>
          <a:lstStyle/>
          <a:p>
            <a:r>
              <a:rPr lang="tr-TR" dirty="0"/>
              <a:t>Hastalıklı bitki yaprağı görüntüleri ve ilgili etiketlerden oluşan veri </a:t>
            </a:r>
            <a:r>
              <a:rPr lang="tr-TR" dirty="0" smtClean="0"/>
              <a:t>setidir.</a:t>
            </a:r>
          </a:p>
          <a:p>
            <a:r>
              <a:rPr lang="tr-TR" dirty="0" smtClean="0">
                <a:solidFill>
                  <a:srgbClr val="C00000"/>
                </a:solidFill>
              </a:rPr>
              <a:t>color</a:t>
            </a:r>
            <a:r>
              <a:rPr lang="tr-TR" dirty="0">
                <a:solidFill>
                  <a:srgbClr val="C00000"/>
                </a:solidFill>
              </a:rPr>
              <a:t>:</a:t>
            </a:r>
            <a:r>
              <a:rPr lang="tr-TR" dirty="0"/>
              <a:t> Orijinal RGB görüntüleri</a:t>
            </a:r>
          </a:p>
          <a:p>
            <a:r>
              <a:rPr lang="tr-TR" dirty="0">
                <a:solidFill>
                  <a:srgbClr val="C00000"/>
                </a:solidFill>
              </a:rPr>
              <a:t>grayscale:</a:t>
            </a:r>
            <a:r>
              <a:rPr lang="tr-TR" dirty="0"/>
              <a:t> ham görüntülerin gri tonlamalı versiyonu</a:t>
            </a:r>
          </a:p>
          <a:p>
            <a:r>
              <a:rPr lang="tr-TR" dirty="0">
                <a:solidFill>
                  <a:srgbClr val="C00000"/>
                </a:solidFill>
              </a:rPr>
              <a:t>segmented: </a:t>
            </a:r>
            <a:r>
              <a:rPr lang="tr-TR" dirty="0"/>
              <a:t>Yalnızca yaprak bölümlenmiş ve renk düzeltmesi yapılmış RGB görüntüler.</a:t>
            </a:r>
          </a:p>
        </p:txBody>
      </p:sp>
      <p:pic>
        <p:nvPicPr>
          <p:cNvPr id="5" name="Picture 4"/>
          <p:cNvPicPr>
            <a:picLocks noChangeAspect="1"/>
          </p:cNvPicPr>
          <p:nvPr/>
        </p:nvPicPr>
        <p:blipFill>
          <a:blip r:embed="rId2"/>
          <a:stretch>
            <a:fillRect/>
          </a:stretch>
        </p:blipFill>
        <p:spPr>
          <a:xfrm>
            <a:off x="1654630" y="737433"/>
            <a:ext cx="9428954" cy="2719870"/>
          </a:xfrm>
          <a:prstGeom prst="rect">
            <a:avLst/>
          </a:prstGeom>
        </p:spPr>
      </p:pic>
    </p:spTree>
    <p:extLst>
      <p:ext uri="{BB962C8B-B14F-4D97-AF65-F5344CB8AC3E}">
        <p14:creationId xmlns:p14="http://schemas.microsoft.com/office/powerpoint/2010/main" val="46653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038497"/>
          </a:xfrm>
        </p:spPr>
        <p:txBody>
          <a:bodyPr>
            <a:normAutofit/>
          </a:bodyPr>
          <a:lstStyle/>
          <a:p>
            <a:r>
              <a:rPr lang="tr-TR" sz="3200" b="1" dirty="0" smtClean="0">
                <a:solidFill>
                  <a:srgbClr val="C00000"/>
                </a:solidFill>
              </a:rPr>
              <a:t>ADAM OPTİMİZASYON ALGORİTMASI</a:t>
            </a:r>
            <a:endParaRPr lang="tr-TR" sz="3200" b="1" dirty="0">
              <a:solidFill>
                <a:srgbClr val="C00000"/>
              </a:solidFill>
            </a:endParaRPr>
          </a:p>
        </p:txBody>
      </p:sp>
      <p:sp>
        <p:nvSpPr>
          <p:cNvPr id="3" name="Content Placeholder 2"/>
          <p:cNvSpPr>
            <a:spLocks noGrp="1"/>
          </p:cNvSpPr>
          <p:nvPr>
            <p:ph idx="1"/>
          </p:nvPr>
        </p:nvSpPr>
        <p:spPr>
          <a:xfrm>
            <a:off x="1745569" y="2063931"/>
            <a:ext cx="9645244" cy="4794069"/>
          </a:xfrm>
        </p:spPr>
        <p:txBody>
          <a:bodyPr>
            <a:normAutofit/>
          </a:bodyPr>
          <a:lstStyle/>
          <a:p>
            <a:pPr algn="just"/>
            <a:r>
              <a:rPr lang="tr-TR" sz="2000" dirty="0">
                <a:latin typeface="Times New Roman" panose="02020603050405020304" pitchFamily="18" charset="0"/>
                <a:cs typeface="Times New Roman" panose="02020603050405020304" pitchFamily="18" charset="0"/>
              </a:rPr>
              <a:t>Gradyan İniş (Gradient Descent), belki de en temel optimizasyon algoritmasıdır ve derin öğrenme modellerinin eğitiminde sıkça kullanılır. Amacı, kayıp fonksiyonunun ağırlıklar üzerinden türevini alarak, negatif gradyana doğru ağırlıkları güncellemektir</a:t>
            </a:r>
            <a:r>
              <a:rPr lang="tr-TR" sz="2000" dirty="0" smtClean="0">
                <a:latin typeface="Times New Roman" panose="02020603050405020304" pitchFamily="18" charset="0"/>
                <a:cs typeface="Times New Roman" panose="02020603050405020304" pitchFamily="18" charset="0"/>
              </a:rPr>
              <a:t>.</a:t>
            </a:r>
          </a:p>
          <a:p>
            <a:pPr algn="just"/>
            <a:r>
              <a:rPr lang="tr-TR" sz="2000" dirty="0" smtClean="0">
                <a:latin typeface="Times New Roman" panose="02020603050405020304" pitchFamily="18" charset="0"/>
                <a:cs typeface="Times New Roman" panose="02020603050405020304" pitchFamily="18" charset="0"/>
              </a:rPr>
              <a:t>Adam Optimizasyonu ise gradyan iniş algoritmasının bir türevidir ve daha hızlı ve verimli bir şekilde çalışır. </a:t>
            </a:r>
            <a:r>
              <a:rPr lang="tr-TR" sz="2000" dirty="0">
                <a:latin typeface="Times New Roman" panose="02020603050405020304" pitchFamily="18" charset="0"/>
                <a:cs typeface="Times New Roman" panose="02020603050405020304" pitchFamily="18" charset="0"/>
              </a:rPr>
              <a:t>Bu algoritmanın avantajı, öğrenme hızını </a:t>
            </a:r>
            <a:r>
              <a:rPr lang="tr-TR" sz="2000" dirty="0" smtClean="0">
                <a:latin typeface="Times New Roman" panose="02020603050405020304" pitchFamily="18" charset="0"/>
                <a:cs typeface="Times New Roman" panose="02020603050405020304" pitchFamily="18" charset="0"/>
              </a:rPr>
              <a:t>ayarlayabilmesi </a:t>
            </a:r>
            <a:r>
              <a:rPr lang="tr-TR" sz="2000" dirty="0">
                <a:latin typeface="Times New Roman" panose="02020603050405020304" pitchFamily="18" charset="0"/>
                <a:cs typeface="Times New Roman" panose="02020603050405020304" pitchFamily="18" charset="0"/>
              </a:rPr>
              <a:t>ve her bir parametre için ayrı ayrı öğrenme hızları hesaplayabilmesidir</a:t>
            </a:r>
            <a:r>
              <a:rPr lang="tr-TR" sz="2000" dirty="0" smtClean="0">
                <a:latin typeface="Times New Roman" panose="02020603050405020304" pitchFamily="18" charset="0"/>
                <a:cs typeface="Times New Roman" panose="02020603050405020304" pitchFamily="18" charset="0"/>
              </a:rPr>
              <a:t>.</a:t>
            </a:r>
          </a:p>
          <a:p>
            <a:pPr algn="just"/>
            <a:r>
              <a:rPr lang="tr-TR" sz="2000" dirty="0">
                <a:latin typeface="Times New Roman" panose="02020603050405020304" pitchFamily="18" charset="0"/>
                <a:cs typeface="Times New Roman" panose="02020603050405020304" pitchFamily="18" charset="0"/>
              </a:rPr>
              <a:t>b</a:t>
            </a:r>
            <a:r>
              <a:rPr lang="tr-TR" sz="2000" dirty="0" smtClean="0">
                <a:latin typeface="Times New Roman" panose="02020603050405020304" pitchFamily="18" charset="0"/>
                <a:cs typeface="Times New Roman" panose="02020603050405020304" pitchFamily="18" charset="0"/>
              </a:rPr>
              <a:t>eta_1:Önceki </a:t>
            </a:r>
            <a:r>
              <a:rPr lang="tr-TR" sz="2000" dirty="0">
                <a:latin typeface="Times New Roman" panose="02020603050405020304" pitchFamily="18" charset="0"/>
                <a:cs typeface="Times New Roman" panose="02020603050405020304" pitchFamily="18" charset="0"/>
              </a:rPr>
              <a:t>gradyanların etkisinin ne kadar süreceğini belirler. 0.9 değeri, önceki gradyanların yaklaşık %90'ını hesaba katarak ortalamaya ekler</a:t>
            </a:r>
            <a:r>
              <a:rPr lang="tr-TR" sz="2000" dirty="0" smtClean="0">
                <a:latin typeface="Times New Roman" panose="02020603050405020304" pitchFamily="18" charset="0"/>
                <a:cs typeface="Times New Roman" panose="02020603050405020304" pitchFamily="18" charset="0"/>
              </a:rPr>
              <a:t>.</a:t>
            </a:r>
          </a:p>
          <a:p>
            <a:pPr algn="just"/>
            <a:r>
              <a:rPr lang="tr-TR" sz="2000" dirty="0" smtClean="0">
                <a:latin typeface="Times New Roman" panose="02020603050405020304" pitchFamily="18" charset="0"/>
                <a:cs typeface="Times New Roman" panose="02020603050405020304" pitchFamily="18" charset="0"/>
              </a:rPr>
              <a:t>Beta_2:</a:t>
            </a:r>
            <a:r>
              <a:rPr lang="tr-TR" sz="2000" dirty="0">
                <a:latin typeface="Times New Roman" panose="02020603050405020304" pitchFamily="18" charset="0"/>
                <a:cs typeface="Times New Roman" panose="02020603050405020304" pitchFamily="18" charset="0"/>
              </a:rPr>
              <a:t>Ö</a:t>
            </a:r>
            <a:r>
              <a:rPr lang="tr-TR" sz="2000" dirty="0" smtClean="0">
                <a:latin typeface="Times New Roman" panose="02020603050405020304" pitchFamily="18" charset="0"/>
                <a:cs typeface="Times New Roman" panose="02020603050405020304" pitchFamily="18" charset="0"/>
              </a:rPr>
              <a:t>nceki </a:t>
            </a:r>
            <a:r>
              <a:rPr lang="tr-TR" sz="2000" dirty="0">
                <a:latin typeface="Times New Roman" panose="02020603050405020304" pitchFamily="18" charset="0"/>
                <a:cs typeface="Times New Roman" panose="02020603050405020304" pitchFamily="18" charset="0"/>
              </a:rPr>
              <a:t>gradyan karelerinin yaklaşık %99.9'unu hesaba katar. Bu, gradyanların büyüklüğünü normalize etmeye yardımcı olur</a:t>
            </a:r>
            <a:r>
              <a:rPr lang="tr-TR" sz="2000" dirty="0" smtClean="0">
                <a:latin typeface="Times New Roman" panose="02020603050405020304" pitchFamily="18" charset="0"/>
                <a:cs typeface="Times New Roman" panose="02020603050405020304" pitchFamily="18" charset="0"/>
              </a:rPr>
              <a:t>.</a:t>
            </a:r>
          </a:p>
          <a:p>
            <a:pPr algn="just"/>
            <a:r>
              <a:rPr lang="tr-TR" sz="2000" dirty="0" smtClean="0">
                <a:latin typeface="Times New Roman" panose="02020603050405020304" pitchFamily="18" charset="0"/>
                <a:cs typeface="Times New Roman" panose="02020603050405020304" pitchFamily="18" charset="0"/>
              </a:rPr>
              <a:t>Epsilon:</a:t>
            </a:r>
            <a:r>
              <a:rPr lang="tr-TR" sz="2000" dirty="0">
                <a:latin typeface="Times New Roman" panose="02020603050405020304" pitchFamily="18" charset="0"/>
                <a:cs typeface="Times New Roman" panose="02020603050405020304" pitchFamily="18" charset="0"/>
              </a:rPr>
              <a:t>Gradyan güncellemeleri sırasında sıfıra bölünmeyi engellemek için kullanılır.</a:t>
            </a:r>
            <a:endParaRPr lang="tr-TR" sz="2000" dirty="0" smtClean="0">
              <a:latin typeface="Times New Roman" panose="02020603050405020304" pitchFamily="18" charset="0"/>
              <a:cs typeface="Times New Roman" panose="02020603050405020304" pitchFamily="18" charset="0"/>
            </a:endParaRPr>
          </a:p>
          <a:p>
            <a:pPr algn="just"/>
            <a:r>
              <a:rPr lang="tr-TR" sz="2000" dirty="0" smtClean="0">
                <a:latin typeface="Times New Roman" panose="02020603050405020304" pitchFamily="18" charset="0"/>
                <a:cs typeface="Times New Roman" panose="02020603050405020304" pitchFamily="18" charset="0"/>
              </a:rPr>
              <a:t>Decay:0.0 </a:t>
            </a:r>
            <a:r>
              <a:rPr lang="tr-TR" sz="2000" dirty="0">
                <a:latin typeface="Times New Roman" panose="02020603050405020304" pitchFamily="18" charset="0"/>
                <a:cs typeface="Times New Roman" panose="02020603050405020304" pitchFamily="18" charset="0"/>
              </a:rPr>
              <a:t>değeri, öğrenme hızının sabit kalacağı anlamına gelir.</a:t>
            </a:r>
          </a:p>
          <a:p>
            <a:pPr algn="just"/>
            <a:endParaRPr lang="tr-TR"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67308" y="870856"/>
            <a:ext cx="9871846" cy="1007641"/>
          </a:xfrm>
          <a:prstGeom prst="rect">
            <a:avLst/>
          </a:prstGeom>
        </p:spPr>
      </p:pic>
    </p:spTree>
    <p:extLst>
      <p:ext uri="{BB962C8B-B14F-4D97-AF65-F5344CB8AC3E}">
        <p14:creationId xmlns:p14="http://schemas.microsoft.com/office/powerpoint/2010/main" val="28594629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855</TotalTime>
  <Words>1270</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Times New Roman</vt:lpstr>
      <vt:lpstr>Parallax</vt:lpstr>
      <vt:lpstr>DenseNet121 Kullanılarak Bitki Hastalıklarının Sınıflandırılması</vt:lpstr>
      <vt:lpstr>DENSENET MODELİ</vt:lpstr>
      <vt:lpstr>KULLANILAN KÜTÜPHANELER</vt:lpstr>
      <vt:lpstr>DenseNet Model Fonksiyonu Tanımlanması</vt:lpstr>
      <vt:lpstr>PowerPoint Presentation</vt:lpstr>
      <vt:lpstr>Batch Normalizasyon</vt:lpstr>
      <vt:lpstr>PowerPoint Presentation</vt:lpstr>
      <vt:lpstr>PlantVillage Veri Seti </vt:lpstr>
      <vt:lpstr>ADAM OPTİMİZASYON ALGORİTMASI</vt:lpstr>
      <vt:lpstr>Kayıp Fonksiyonları (Loss Functions) </vt:lpstr>
      <vt:lpstr>Kategorik Çapraz Entropi (Categorical Crossentropy) </vt:lpstr>
      <vt:lpstr>Doğruluk (Accuracy) Metriği </vt:lpstr>
      <vt:lpstr>Confusion_matrix Tablosu</vt:lpstr>
      <vt:lpstr>fit_generator() yöntemi</vt:lpstr>
      <vt:lpstr>SOFTMAX FONKSİYONU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Leyla Kızılkaya</dc:creator>
  <cp:lastModifiedBy>Leyla Kızılkaya</cp:lastModifiedBy>
  <cp:revision>61</cp:revision>
  <dcterms:created xsi:type="dcterms:W3CDTF">2024-05-09T21:11:49Z</dcterms:created>
  <dcterms:modified xsi:type="dcterms:W3CDTF">2024-05-22T18:51:30Z</dcterms:modified>
</cp:coreProperties>
</file>