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4" r:id="rId3"/>
    <p:sldMasterId id="2147483676" r:id="rId4"/>
  </p:sldMasterIdLst>
  <p:notesMasterIdLst>
    <p:notesMasterId r:id="rId19"/>
  </p:notesMasterIdLst>
  <p:handoutMasterIdLst>
    <p:handoutMasterId r:id="rId20"/>
  </p:handoutMasterIdLst>
  <p:sldIdLst>
    <p:sldId id="493" r:id="rId5"/>
    <p:sldId id="507" r:id="rId6"/>
    <p:sldId id="508" r:id="rId7"/>
    <p:sldId id="509" r:id="rId8"/>
    <p:sldId id="513" r:id="rId9"/>
    <p:sldId id="512" r:id="rId10"/>
    <p:sldId id="514" r:id="rId11"/>
    <p:sldId id="515" r:id="rId12"/>
    <p:sldId id="510" r:id="rId13"/>
    <p:sldId id="511" r:id="rId14"/>
    <p:sldId id="516" r:id="rId15"/>
    <p:sldId id="517" r:id="rId16"/>
    <p:sldId id="518" r:id="rId17"/>
    <p:sldId id="505" r:id="rId18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92E"/>
    <a:srgbClr val="69C53D"/>
    <a:srgbClr val="5CB531"/>
    <a:srgbClr val="B1F2FF"/>
    <a:srgbClr val="FFFFFF"/>
    <a:srgbClr val="D9D9D9"/>
    <a:srgbClr val="BFBFBF"/>
    <a:srgbClr val="33CC33"/>
    <a:srgbClr val="91CD54"/>
    <a:srgbClr val="3DB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76549" autoAdjust="0"/>
  </p:normalViewPr>
  <p:slideViewPr>
    <p:cSldViewPr snapToGrid="0">
      <p:cViewPr varScale="1">
        <p:scale>
          <a:sx n="92" d="100"/>
          <a:sy n="92" d="100"/>
        </p:scale>
        <p:origin x="924" y="72"/>
      </p:cViewPr>
      <p:guideLst>
        <p:guide orient="horz" pos="17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2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4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1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此页无需填写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3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2600" y="1279525"/>
            <a:ext cx="6138863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EC4F53-B226-4309-8958-927EDFE520AE}" type="slidenum">
              <a:rPr lang="zh-CN" altLang="en-US" smtClean="0">
                <a:latin typeface="Calibri" panose="020F0502020204030204" pitchFamily="34" charset="0"/>
              </a:rPr>
              <a:pPr/>
              <a:t>10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8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2514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2A8F01-3667-4050-8443-2B37439C1501}" type="datetimeFigureOut">
              <a:rPr lang="zh-CN" altLang="en-US" smtClean="0"/>
              <a:pPr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B8CDF-464F-4B54-847C-5EA37ED9C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6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458"/>
            <a:ext cx="7886700" cy="32640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43510" y="4791710"/>
            <a:ext cx="1167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www.neoway.com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83755" y="4813300"/>
            <a:ext cx="17767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Neoway Technology Co., Ltd.</a:t>
            </a:r>
          </a:p>
        </p:txBody>
      </p:sp>
      <p:pic>
        <p:nvPicPr>
          <p:cNvPr id="4" name="图片 3" descr="有方logo(国外）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pic>
        <p:nvPicPr>
          <p:cNvPr id="5" name="图片 4" descr="W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367030" y="499745"/>
            <a:ext cx="5589905" cy="408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35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270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1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5450" y="104052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797165" y="4809490"/>
            <a:ext cx="1103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latin typeface="Arial" panose="020B0604020202020204" pitchFamily="34" charset="0"/>
                <a:sym typeface="+mn-ea"/>
              </a:rPr>
              <a:t>www.neoway.com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540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5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有方logo(国外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23874" y="286905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分享人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：李宣廷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时间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2019.08.08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5245" y="1406525"/>
            <a:ext cx="6534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读书学习分享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84400" y="572400"/>
            <a:ext cx="55734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我的行动计划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400" y="1433945"/>
            <a:ext cx="8558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/>
              <a:t>加：（哪些事干得不错，应该干的更多更好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乐观</a:t>
            </a:r>
            <a:r>
              <a:rPr lang="zh-CN" altLang="zh-CN" dirty="0"/>
              <a:t>，快乐的去干事情。面对遇到的问题，乐观去面对，以积极的心态去解决问题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对</a:t>
            </a:r>
            <a:r>
              <a:rPr lang="zh-CN" altLang="zh-CN" dirty="0"/>
              <a:t>别人做的好的事情，及时提出表扬，创造出更多的正能量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pPr lvl="0"/>
            <a:r>
              <a:rPr lang="en-US" altLang="zh-CN" dirty="0" smtClean="0"/>
              <a:t> 3.</a:t>
            </a:r>
            <a:r>
              <a:rPr lang="zh-CN" altLang="zh-CN" dirty="0" smtClean="0"/>
              <a:t>建立求同存异的人际平台。与不同的人交朋友，每个人都有自己的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长处和优点，丰富自己的人脉圈。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pPr lvl="0"/>
            <a:r>
              <a:rPr lang="en-US" altLang="zh-CN" dirty="0" smtClean="0"/>
              <a:t>4.</a:t>
            </a:r>
            <a:r>
              <a:rPr lang="zh-CN" altLang="zh-CN" dirty="0" smtClean="0"/>
              <a:t>主动</a:t>
            </a:r>
            <a:r>
              <a:rPr lang="zh-CN" altLang="zh-CN" dirty="0"/>
              <a:t>与上司沟通，多反馈汇报。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4400" y="572400"/>
            <a:ext cx="55734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我的行动计划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400" y="1465119"/>
            <a:ext cx="7969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/>
              <a:t>减：（哪些事情价值有限，应该少干）</a:t>
            </a:r>
            <a:endParaRPr lang="zh-CN" altLang="zh-CN" dirty="0"/>
          </a:p>
          <a:p>
            <a:pPr lvl="0"/>
            <a:endParaRPr lang="en-US" altLang="zh-CN" dirty="0" smtClean="0"/>
          </a:p>
          <a:p>
            <a:pPr lvl="0">
              <a:lnSpc>
                <a:spcPct val="200000"/>
              </a:lnSpc>
            </a:pPr>
            <a:r>
              <a:rPr lang="zh-CN" altLang="zh-CN" dirty="0" smtClean="0"/>
              <a:t>少</a:t>
            </a:r>
            <a:r>
              <a:rPr lang="zh-CN" altLang="zh-CN" dirty="0"/>
              <a:t>打游戏。打游戏有利于交友，放松自己，但同时也会占用大量的时间，应该在游戏上分配更少的时间。</a:t>
            </a:r>
          </a:p>
        </p:txBody>
      </p:sp>
    </p:spTree>
    <p:extLst>
      <p:ext uri="{BB962C8B-B14F-4D97-AF65-F5344CB8AC3E}">
        <p14:creationId xmlns:p14="http://schemas.microsoft.com/office/powerpoint/2010/main" val="9350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4400" y="572400"/>
            <a:ext cx="55734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我的行动计划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400" y="1506682"/>
            <a:ext cx="8506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/>
              <a:t>除：（哪些事情没有价值，应该停止或放弃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刷</a:t>
            </a:r>
            <a:r>
              <a:rPr lang="zh-CN" altLang="zh-CN" dirty="0"/>
              <a:t>抖音等短视频没有价值，而且浪费大量的时间，卸载短视频</a:t>
            </a:r>
            <a:r>
              <a:rPr lang="en-US" altLang="zh-CN" dirty="0"/>
              <a:t>APP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批评</a:t>
            </a:r>
            <a:r>
              <a:rPr lang="zh-CN" altLang="zh-CN" dirty="0"/>
              <a:t>、指责与抱怨他人。对于别人犯的错误，不要去批评、指责和抱怨，可以在适当的时候为他提出自己的意见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知难而退</a:t>
            </a:r>
            <a:r>
              <a:rPr lang="zh-CN" altLang="zh-CN" dirty="0"/>
              <a:t>。遇到事情不能躲避，要多交流沟通，积极解决问题。</a:t>
            </a:r>
          </a:p>
        </p:txBody>
      </p:sp>
    </p:spTree>
    <p:extLst>
      <p:ext uri="{BB962C8B-B14F-4D97-AF65-F5344CB8AC3E}">
        <p14:creationId xmlns:p14="http://schemas.microsoft.com/office/powerpoint/2010/main" val="102290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4400" y="572400"/>
            <a:ext cx="55734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我的行动计划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4072" y="1340427"/>
            <a:ext cx="774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 dirty="0"/>
              <a:t>新：（哪些事情很有价值，应该从</a:t>
            </a:r>
            <a:r>
              <a:rPr lang="en-US" altLang="zh-CN" b="1" dirty="0"/>
              <a:t>0</a:t>
            </a:r>
            <a:r>
              <a:rPr lang="zh-CN" altLang="zh-CN" b="1" dirty="0"/>
              <a:t>到</a:t>
            </a:r>
            <a:r>
              <a:rPr lang="en-US" altLang="zh-CN" b="1" dirty="0"/>
              <a:t>1</a:t>
            </a:r>
            <a:r>
              <a:rPr lang="zh-CN" altLang="zh-CN" b="1" dirty="0"/>
              <a:t>干起来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运动</a:t>
            </a:r>
            <a:r>
              <a:rPr lang="zh-CN" altLang="zh-CN" dirty="0"/>
              <a:t>。自身缺乏锻炼，身体素质越来越差，应该加强锻炼，每天运动</a:t>
            </a:r>
            <a:r>
              <a:rPr lang="en-US" altLang="zh-CN" dirty="0"/>
              <a:t>30</a:t>
            </a:r>
            <a:r>
              <a:rPr lang="zh-CN" altLang="zh-CN" dirty="0"/>
              <a:t>分钟以上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写</a:t>
            </a:r>
            <a:r>
              <a:rPr lang="zh-CN" altLang="zh-CN" dirty="0"/>
              <a:t>邮件时注意正确、简洁、准确。清晰。注意自己写邮件和文档等的格式，应该条理清晰，准确简洁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学会</a:t>
            </a:r>
            <a:r>
              <a:rPr lang="zh-CN" altLang="zh-CN" dirty="0"/>
              <a:t>认错。对于自己的错误，要勇于承认，主动沟通，从而避免矛盾产生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4.</a:t>
            </a:r>
            <a:r>
              <a:rPr lang="zh-CN" altLang="zh-CN" dirty="0" smtClean="0"/>
              <a:t>建立</a:t>
            </a:r>
            <a:r>
              <a:rPr lang="zh-CN" altLang="zh-CN" dirty="0"/>
              <a:t>持续的人脉。注意经营自己的人脉圈，平时多联系。</a:t>
            </a:r>
          </a:p>
        </p:txBody>
      </p:sp>
    </p:spTree>
    <p:extLst>
      <p:ext uri="{BB962C8B-B14F-4D97-AF65-F5344CB8AC3E}">
        <p14:creationId xmlns:p14="http://schemas.microsoft.com/office/powerpoint/2010/main" val="273840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71436" y="1948312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7"/>
          <p:cNvSpPr>
            <a:spLocks noChangeArrowheads="1"/>
          </p:cNvSpPr>
          <p:nvPr/>
        </p:nvSpPr>
        <p:spPr bwMode="auto">
          <a:xfrm>
            <a:off x="3363686" y="1319055"/>
            <a:ext cx="5782696" cy="1162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59393" tIns="29697" rIns="59393" bIns="29697" anchor="ctr">
            <a:spAutoFit/>
          </a:bodyPr>
          <a:lstStyle/>
          <a:p>
            <a:pPr defTabSz="801370" eaLnBrk="0" hangingPunct="0">
              <a:spcBef>
                <a:spcPct val="20000"/>
              </a:spcBef>
              <a:buClr>
                <a:srgbClr val="990000"/>
              </a:buClr>
              <a:buSzPct val="60000"/>
            </a:pPr>
            <a:endParaRPr lang="zh-CN" altLang="en-US" sz="375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472652"/>
            <a:ext cx="9144000" cy="5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8B92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8B92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分享目录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527" y="1639901"/>
            <a:ext cx="71489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 smtClean="0"/>
              <a:t>一、职业精神</a:t>
            </a:r>
            <a:endParaRPr lang="en-US" altLang="zh-CN" b="1" dirty="0" smtClean="0"/>
          </a:p>
          <a:p>
            <a:pPr>
              <a:lnSpc>
                <a:spcPct val="250000"/>
              </a:lnSpc>
            </a:pPr>
            <a:r>
              <a:rPr lang="zh-CN" altLang="en-US" b="1" dirty="0" smtClean="0"/>
              <a:t>二、最打动我的点</a:t>
            </a:r>
            <a:endParaRPr lang="en-US" altLang="zh-CN" b="1" dirty="0" smtClean="0"/>
          </a:p>
          <a:p>
            <a:pPr>
              <a:lnSpc>
                <a:spcPct val="250000"/>
              </a:lnSpc>
            </a:pPr>
            <a:r>
              <a:rPr lang="zh-CN" altLang="en-US" b="1" dirty="0" smtClean="0"/>
              <a:t>三、我的行动计划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5710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33407"/>
            <a:ext cx="7643834" cy="7849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68B92E"/>
                </a:solidFill>
              </a:rPr>
              <a:t>职业精神</a:t>
            </a:r>
            <a:r>
              <a:rPr lang="en-US" altLang="zh-CN" dirty="0" smtClean="0">
                <a:solidFill>
                  <a:srgbClr val="68B92E"/>
                </a:solidFill>
              </a:rPr>
              <a:t>——</a:t>
            </a:r>
            <a:r>
              <a:rPr lang="zh-CN" altLang="en-US" dirty="0" smtClean="0">
                <a:solidFill>
                  <a:srgbClr val="68B92E"/>
                </a:solidFill>
              </a:rPr>
              <a:t>理想的管理者</a:t>
            </a:r>
            <a:endParaRPr lang="zh-CN" altLang="en-US" sz="1200" b="1" dirty="0">
              <a:solidFill>
                <a:srgbClr val="68B9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20" y="1207773"/>
            <a:ext cx="7803573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管理</a:t>
            </a:r>
            <a:r>
              <a:rPr lang="zh-CN" altLang="en-US" dirty="0"/>
              <a:t>者的素质</a:t>
            </a:r>
            <a:r>
              <a:rPr lang="zh-CN" altLang="en-US" dirty="0" smtClean="0"/>
              <a:t>要求：创业</a:t>
            </a:r>
            <a:r>
              <a:rPr lang="zh-CN" altLang="en-US" dirty="0"/>
              <a:t>精神，团队精神，沟通技能，远见卓识，国际视野，关注生态和社会，为人正直，领导魅力，跨文化技能和直觉决策</a:t>
            </a:r>
            <a:r>
              <a:rPr lang="zh-CN" altLang="en-US" dirty="0" smtClean="0"/>
              <a:t>技能。</a:t>
            </a:r>
            <a:endParaRPr lang="en-US" altLang="zh-CN" dirty="0" smtClean="0"/>
          </a:p>
          <a:p>
            <a:pPr indent="360000"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管理者既有质疑精神又有大局观，不仅要求成为具有整合能力的中间人，而且要善于人际沟通，能对他人起到指导性作用。</a:t>
            </a:r>
            <a:endParaRPr lang="en-US" altLang="zh-CN" dirty="0" smtClean="0"/>
          </a:p>
          <a:p>
            <a:pPr indent="360000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高效能人士的共同特征：无论</a:t>
            </a:r>
            <a:r>
              <a:rPr lang="zh-CN" altLang="en-US" dirty="0"/>
              <a:t>在何处从事何种工作，他们都遵循某些规则原则和指导方针，并且有意识或无意识地接受他们的指导，在完成任务的过程中，他们特别勤奋，始终遵循职业精神所要求的原则，并运用某些管理工具。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5"/>
            <a:ext cx="8215338" cy="86245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职业精神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错误理论、错误及误解</a:t>
            </a:r>
            <a:endParaRPr lang="en-US" altLang="zh-CN" sz="2800" b="1" dirty="0">
              <a:solidFill>
                <a:srgbClr val="68B92E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944" y="1531060"/>
            <a:ext cx="7966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第一类错误思想：“追求快乐”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企业没有必要让员工感觉到快乐，企业需要的是效率、生产力、持久力和毅力，以及认真严谨和精益求精的工作态度。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4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52" y="571485"/>
            <a:ext cx="8215338" cy="86245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职业精神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错误理论、错误及误解</a:t>
            </a:r>
            <a:endParaRPr lang="en-US" altLang="zh-CN" sz="2800" b="1" dirty="0">
              <a:solidFill>
                <a:srgbClr val="68B92E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944" y="1531060"/>
            <a:ext cx="7966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第二类错误思想：“寻找伟大领导者”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领导者不是管理者，具备管理能力的领导者只是特例。因此不能混淆领导者和管理者。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578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830" y="1355952"/>
            <a:ext cx="86381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宪法思维：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宪法思维第一个原则是：组织的命运不应该简单地由个人来决定。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宪法思维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个</a:t>
            </a:r>
            <a:r>
              <a:rPr lang="zh-CN" altLang="en-US" dirty="0"/>
              <a:t>原则是</a:t>
            </a:r>
            <a:r>
              <a:rPr lang="zh-CN" altLang="en-US" dirty="0" smtClean="0"/>
              <a:t>：组织里每个人，在法规面前人人平等。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宪法思维</a:t>
            </a:r>
            <a:r>
              <a:rPr lang="zh-CN" altLang="en-US" dirty="0" smtClean="0"/>
              <a:t>第三个</a:t>
            </a:r>
            <a:r>
              <a:rPr lang="zh-CN" altLang="en-US" dirty="0"/>
              <a:t>原则是</a:t>
            </a:r>
            <a:r>
              <a:rPr lang="zh-CN" altLang="en-US" dirty="0" smtClean="0"/>
              <a:t>：重要的不是那种让其他一切都黯然失色的特别卓越的表现，而是可以连续保持且普通人都可以达到的高水准表现。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5752" y="571485"/>
            <a:ext cx="8215338" cy="86245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职业精神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管理是一种职业</a:t>
            </a:r>
            <a:endParaRPr lang="en-US" altLang="zh-CN" sz="2800" b="1" dirty="0">
              <a:solidFill>
                <a:srgbClr val="68B92E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21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5"/>
            <a:ext cx="8215338" cy="86245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职业精神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管理是一种职业</a:t>
            </a:r>
            <a:endParaRPr lang="en-US" altLang="zh-CN" sz="2800" b="1" dirty="0">
              <a:solidFill>
                <a:srgbClr val="68B92E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489" y="1433944"/>
            <a:ext cx="591242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管理是现代社会最重要的职业。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没有欠发达国家，只有欠管理的国家。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现代社会的生产力和创新能力取决于管理。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77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5"/>
            <a:ext cx="8215338" cy="86245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职业精神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68B92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管理是一种职业</a:t>
            </a:r>
            <a:endParaRPr lang="en-US" altLang="zh-CN" sz="2800" b="1" dirty="0">
              <a:solidFill>
                <a:srgbClr val="68B92E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2" y="1433944"/>
            <a:ext cx="8127017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有效管理的要素：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责任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沟通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</a:t>
            </a:r>
            <a:r>
              <a:rPr lang="zh-CN" altLang="en-US" dirty="0" smtClean="0"/>
              <a:t>应用于已知事物和未知事物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02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最打动我的点</a:t>
            </a:r>
            <a:endParaRPr lang="en-US" altLang="zh-CN" sz="28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331" y="1428742"/>
            <a:ext cx="8260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职业精神中，最打动我的</a:t>
            </a:r>
            <a:r>
              <a:rPr lang="zh-CN" altLang="en-US" dirty="0"/>
              <a:t>点是管理是现代社会最重要的职业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社会的生产率和创新能力都依赖于管理。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社会及其经济是否有竞争力依赖于管理。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781</Words>
  <Application>Microsoft Office PowerPoint</Application>
  <PresentationFormat>全屏显示(16:9)</PresentationFormat>
  <Paragraphs>76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职业精神——理想的管理者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20131101111</dc:creator>
  <cp:lastModifiedBy>Justin Li李宣廷</cp:lastModifiedBy>
  <cp:revision>325</cp:revision>
  <dcterms:created xsi:type="dcterms:W3CDTF">2016-11-07T02:31:00Z</dcterms:created>
  <dcterms:modified xsi:type="dcterms:W3CDTF">2019-08-08T06:08:30Z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