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41" autoAdjust="0"/>
  </p:normalViewPr>
  <p:slideViewPr>
    <p:cSldViewPr snapToGrid="0">
      <p:cViewPr varScale="1">
        <p:scale>
          <a:sx n="69" d="100"/>
          <a:sy n="69" d="100"/>
        </p:scale>
        <p:origin x="12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C842D-2EFC-438E-9A21-95A5925ACC44}"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0E1E3-C86F-4EBE-B883-01FE8974AA94}" type="slidenum">
              <a:rPr lang="zh-CN" altLang="en-US" smtClean="0"/>
              <a:t>‹#›</a:t>
            </a:fld>
            <a:endParaRPr lang="zh-CN" altLang="en-US"/>
          </a:p>
        </p:txBody>
      </p:sp>
    </p:spTree>
    <p:extLst>
      <p:ext uri="{BB962C8B-B14F-4D97-AF65-F5344CB8AC3E}">
        <p14:creationId xmlns:p14="http://schemas.microsoft.com/office/powerpoint/2010/main" val="404785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典型的剪枝程式：预训练大模型 </a:t>
            </a:r>
            <a:r>
              <a:rPr lang="en-US" altLang="zh-CN" dirty="0" smtClean="0"/>
              <a:t>- </a:t>
            </a:r>
            <a:r>
              <a:rPr lang="zh-CN" altLang="en-US" dirty="0" smtClean="0"/>
              <a:t>通道</a:t>
            </a:r>
            <a:r>
              <a:rPr lang="en-US" altLang="zh-CN" dirty="0" smtClean="0"/>
              <a:t>/</a:t>
            </a:r>
            <a:r>
              <a:rPr lang="zh-CN" altLang="en-US" dirty="0" smtClean="0"/>
              <a:t>权重剪枝 </a:t>
            </a:r>
            <a:r>
              <a:rPr lang="en-US" altLang="zh-CN" dirty="0" smtClean="0"/>
              <a:t>- </a:t>
            </a:r>
            <a:r>
              <a:rPr lang="zh-CN" altLang="en-US" dirty="0" smtClean="0"/>
              <a:t>微调小模型</a:t>
            </a:r>
            <a:endParaRPr lang="en-US" altLang="zh-CN" dirty="0" smtClean="0"/>
          </a:p>
          <a:p>
            <a:r>
              <a:rPr lang="zh-CN" altLang="en-US" dirty="0" smtClean="0"/>
              <a:t>有一篇论文指出，剪枝后的模型结构是其性能表现的核心因素，而不是继承的所谓的重要的权重。这一发现表明通道剪枝的本质是找到良好的剪枝结构，即逐层通道数目。</a:t>
            </a:r>
            <a:endParaRPr lang="en-US" altLang="zh-CN" dirty="0" smtClean="0"/>
          </a:p>
          <a:p>
            <a:r>
              <a:rPr lang="zh-CN" altLang="en-US" b="0" dirty="0" smtClean="0"/>
              <a:t>作者将通道剪枝建模为一个马尔可夫过程</a:t>
            </a:r>
            <a:endParaRPr lang="zh-CN" altLang="en-US" b="0" dirty="0"/>
          </a:p>
        </p:txBody>
      </p:sp>
      <p:sp>
        <p:nvSpPr>
          <p:cNvPr id="4" name="灯片编号占位符 3"/>
          <p:cNvSpPr>
            <a:spLocks noGrp="1"/>
          </p:cNvSpPr>
          <p:nvPr>
            <p:ph type="sldNum" sz="quarter" idx="10"/>
          </p:nvPr>
        </p:nvSpPr>
        <p:spPr/>
        <p:txBody>
          <a:bodyPr/>
          <a:lstStyle/>
          <a:p>
            <a:fld id="{1820E1E3-C86F-4EBE-B883-01FE8974AA94}" type="slidenum">
              <a:rPr lang="zh-CN" altLang="en-US" smtClean="0"/>
              <a:t>2</a:t>
            </a:fld>
            <a:endParaRPr lang="zh-CN" altLang="en-US"/>
          </a:p>
        </p:txBody>
      </p:sp>
    </p:spTree>
    <p:extLst>
      <p:ext uri="{BB962C8B-B14F-4D97-AF65-F5344CB8AC3E}">
        <p14:creationId xmlns:p14="http://schemas.microsoft.com/office/powerpoint/2010/main" val="293205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马尔可夫过程中的状态</a:t>
            </a:r>
            <a:r>
              <a:rPr lang="en-US" altLang="zh-CN" b="0" dirty="0" err="1" smtClean="0"/>
              <a:t>Sk</a:t>
            </a:r>
            <a:r>
              <a:rPr lang="zh-CN" altLang="en-US" b="0" dirty="0" smtClean="0"/>
              <a:t> 对应通道</a:t>
            </a:r>
            <a:r>
              <a:rPr lang="en-US" altLang="zh-CN" b="0" dirty="0" smtClean="0"/>
              <a:t>k</a:t>
            </a:r>
            <a:r>
              <a:rPr lang="zh-CN" altLang="en-US" b="0" dirty="0" smtClean="0"/>
              <a:t>被保留，</a:t>
            </a:r>
            <a:r>
              <a:rPr lang="en-US" altLang="zh-CN" b="0" dirty="0" err="1" smtClean="0"/>
              <a:t>Pk</a:t>
            </a:r>
            <a:r>
              <a:rPr lang="zh-CN" altLang="en-US" b="0" dirty="0" smtClean="0"/>
              <a:t>是前</a:t>
            </a:r>
            <a:r>
              <a:rPr lang="en-US" altLang="zh-CN" b="0" dirty="0" smtClean="0"/>
              <a:t>k-1</a:t>
            </a:r>
            <a:r>
              <a:rPr lang="zh-CN" altLang="en-US" b="0" dirty="0" smtClean="0"/>
              <a:t>个通道保留的情况下第</a:t>
            </a:r>
            <a:r>
              <a:rPr lang="en-US" altLang="zh-CN" b="0" dirty="0" smtClean="0"/>
              <a:t>k</a:t>
            </a:r>
            <a:r>
              <a:rPr lang="zh-CN" altLang="en-US" b="0" dirty="0" smtClean="0"/>
              <a:t>个通道保留的概率。</a:t>
            </a:r>
            <a:r>
              <a:rPr lang="en-US" altLang="zh-CN" b="0" dirty="0" smtClean="0"/>
              <a:t>T</a:t>
            </a:r>
            <a:r>
              <a:rPr lang="zh-CN" altLang="en-US" b="0" dirty="0" smtClean="0"/>
              <a:t>是终止状态意味着剪枝过程结束。</a:t>
            </a:r>
            <a:endParaRPr lang="en-US" altLang="zh-CN" b="0" dirty="0" smtClean="0"/>
          </a:p>
          <a:p>
            <a:r>
              <a:rPr lang="zh-CN" altLang="en-US" dirty="0" smtClean="0"/>
              <a:t>该过程具有以下特性：如果层</a:t>
            </a:r>
            <a:r>
              <a:rPr lang="en-US" altLang="zh-CN" dirty="0" smtClean="0"/>
              <a:t>L</a:t>
            </a:r>
            <a:r>
              <a:rPr lang="zh-CN" altLang="en-US" dirty="0" smtClean="0"/>
              <a:t>保留</a:t>
            </a:r>
            <a:r>
              <a:rPr lang="en-US" altLang="zh-CN" dirty="0" smtClean="0"/>
              <a:t>k</a:t>
            </a:r>
            <a:r>
              <a:rPr lang="zh-CN" altLang="en-US" dirty="0" smtClean="0"/>
              <a:t>个通道，则它们必须是前</a:t>
            </a:r>
            <a:r>
              <a:rPr lang="en-US" altLang="zh-CN" dirty="0" smtClean="0"/>
              <a:t>k</a:t>
            </a:r>
            <a:r>
              <a:rPr lang="zh-CN" altLang="en-US" dirty="0" smtClean="0"/>
              <a:t>个通道，也就是说如果第</a:t>
            </a:r>
            <a:r>
              <a:rPr lang="en-US" altLang="zh-CN" dirty="0" smtClean="0"/>
              <a:t>k</a:t>
            </a:r>
            <a:r>
              <a:rPr lang="zh-CN" altLang="en-US" dirty="0" smtClean="0"/>
              <a:t>个通道保留，那么前</a:t>
            </a:r>
            <a:r>
              <a:rPr lang="en-US" altLang="zh-CN" dirty="0" smtClean="0"/>
              <a:t>k-1</a:t>
            </a:r>
            <a:r>
              <a:rPr lang="zh-CN" altLang="en-US" dirty="0" smtClean="0"/>
              <a:t>个通道也一定要保留。</a:t>
            </a:r>
            <a:endParaRPr lang="en-US" altLang="zh-CN" b="0" dirty="0" smtClean="0"/>
          </a:p>
          <a:p>
            <a:r>
              <a:rPr lang="zh-CN" altLang="en-US" b="1" dirty="0" smtClean="0"/>
              <a:t>那么转移概率 如何得到呢？通过一组可学习的参数来对转移概率进行参数化。</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各状态的边缘概率可以由转移概率的乘积计算出来，该边缘概率被视作通道的重要程度。在网络前馈的时候，边缘概率作为系数乘以特征图的对应通道。</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边缘概率 </a:t>
            </a:r>
            <a:r>
              <a:rPr lang="en-US" altLang="zh-CN" b="0" dirty="0" smtClean="0"/>
              <a:t>p ( w k ) </a:t>
            </a:r>
            <a:r>
              <a:rPr lang="zh-CN" altLang="en-US" b="0" dirty="0" smtClean="0"/>
              <a:t>可以被化简为前 </a:t>
            </a:r>
            <a:r>
              <a:rPr lang="en-US" altLang="zh-CN" b="0" dirty="0" smtClean="0"/>
              <a:t>k </a:t>
            </a:r>
            <a:r>
              <a:rPr lang="zh-CN" altLang="en-US" b="0" dirty="0" smtClean="0"/>
              <a:t>个转移概率的乘积，并且随着</a:t>
            </a:r>
            <a:r>
              <a:rPr lang="en-US" altLang="zh-CN" b="0" dirty="0" smtClean="0"/>
              <a:t>k</a:t>
            </a:r>
            <a:r>
              <a:rPr lang="zh-CN" altLang="en-US" b="0" dirty="0" smtClean="0"/>
              <a:t>的增大而减小。</a:t>
            </a:r>
          </a:p>
        </p:txBody>
      </p:sp>
      <p:sp>
        <p:nvSpPr>
          <p:cNvPr id="4" name="灯片编号占位符 3"/>
          <p:cNvSpPr>
            <a:spLocks noGrp="1"/>
          </p:cNvSpPr>
          <p:nvPr>
            <p:ph type="sldNum" sz="quarter" idx="10"/>
          </p:nvPr>
        </p:nvSpPr>
        <p:spPr/>
        <p:txBody>
          <a:bodyPr/>
          <a:lstStyle/>
          <a:p>
            <a:fld id="{1820E1E3-C86F-4EBE-B883-01FE8974AA94}" type="slidenum">
              <a:rPr lang="zh-CN" altLang="en-US" smtClean="0"/>
              <a:t>3</a:t>
            </a:fld>
            <a:endParaRPr lang="zh-CN" altLang="en-US"/>
          </a:p>
        </p:txBody>
      </p:sp>
    </p:spTree>
    <p:extLst>
      <p:ext uri="{BB962C8B-B14F-4D97-AF65-F5344CB8AC3E}">
        <p14:creationId xmlns:p14="http://schemas.microsoft.com/office/powerpoint/2010/main" val="66938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每一轮迭代过程中，利用马尔科夫过程采样两个随机结构，同时也采样了最大与最小的结构来保证原模型的所有参数可以充分训练。所有采样的结构都与原模型共享训练参数，因此所有子模型在任务数据集上的精度损失函数得到的梯度都会更新至原模型的参数上。</a:t>
            </a:r>
            <a:endParaRPr lang="en-US" altLang="zh-CN" dirty="0" smtClean="0"/>
          </a:p>
          <a:p>
            <a:r>
              <a:rPr lang="zh-CN" altLang="en-US" dirty="0" smtClean="0"/>
              <a:t>在训练原模型后，通过前文中所描述的方法将马尔科夫模型中的转移概率和原模型结合，从而可以利用梯度下降的方式更新马尔科夫模型的参数，其损失函数如下：</a:t>
            </a:r>
            <a:endParaRPr lang="zh-CN" altLang="en-US" dirty="0"/>
          </a:p>
        </p:txBody>
      </p:sp>
      <p:sp>
        <p:nvSpPr>
          <p:cNvPr id="4" name="灯片编号占位符 3"/>
          <p:cNvSpPr>
            <a:spLocks noGrp="1"/>
          </p:cNvSpPr>
          <p:nvPr>
            <p:ph type="sldNum" sz="quarter" idx="10"/>
          </p:nvPr>
        </p:nvSpPr>
        <p:spPr/>
        <p:txBody>
          <a:bodyPr/>
          <a:lstStyle/>
          <a:p>
            <a:fld id="{1820E1E3-C86F-4EBE-B883-01FE8974AA94}" type="slidenum">
              <a:rPr lang="zh-CN" altLang="en-US" smtClean="0"/>
              <a:t>5</a:t>
            </a:fld>
            <a:endParaRPr lang="zh-CN" altLang="en-US"/>
          </a:p>
        </p:txBody>
      </p:sp>
    </p:spTree>
    <p:extLst>
      <p:ext uri="{BB962C8B-B14F-4D97-AF65-F5344CB8AC3E}">
        <p14:creationId xmlns:p14="http://schemas.microsoft.com/office/powerpoint/2010/main" val="224728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230858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128737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375923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56614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402125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114463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60486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156757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130055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412063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F47AFF-C04B-475A-9198-80DFFF11AA94}"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119252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47AFF-C04B-475A-9198-80DFFF11AA94}" type="datetimeFigureOut">
              <a:rPr lang="zh-CN" altLang="en-US" smtClean="0"/>
              <a:t>2022/1/11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825A-62CD-410D-9652-A5D87A1CA325}" type="slidenum">
              <a:rPr lang="zh-CN" altLang="en-US" smtClean="0"/>
              <a:t>‹#›</a:t>
            </a:fld>
            <a:endParaRPr lang="zh-CN" altLang="en-US"/>
          </a:p>
        </p:txBody>
      </p:sp>
    </p:spTree>
    <p:extLst>
      <p:ext uri="{BB962C8B-B14F-4D97-AF65-F5344CB8AC3E}">
        <p14:creationId xmlns:p14="http://schemas.microsoft.com/office/powerpoint/2010/main" val="237144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71600" y="2424112"/>
            <a:ext cx="9448800" cy="2009775"/>
          </a:xfrm>
          <a:prstGeom prst="rect">
            <a:avLst/>
          </a:prstGeom>
        </p:spPr>
      </p:pic>
    </p:spTree>
    <p:extLst>
      <p:ext uri="{BB962C8B-B14F-4D97-AF65-F5344CB8AC3E}">
        <p14:creationId xmlns:p14="http://schemas.microsoft.com/office/powerpoint/2010/main" val="340475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073" y="397164"/>
            <a:ext cx="3408218" cy="369332"/>
          </a:xfrm>
          <a:prstGeom prst="rect">
            <a:avLst/>
          </a:prstGeom>
          <a:noFill/>
        </p:spPr>
        <p:txBody>
          <a:bodyPr wrap="square" rtlCol="0">
            <a:spAutoFit/>
          </a:bodyPr>
          <a:lstStyle/>
          <a:p>
            <a:r>
              <a:rPr lang="en-US" altLang="zh-CN" b="1" dirty="0" smtClean="0"/>
              <a:t>Introduction</a:t>
            </a:r>
            <a:endParaRPr lang="zh-CN" altLang="en-US" b="1" dirty="0"/>
          </a:p>
        </p:txBody>
      </p:sp>
      <p:sp>
        <p:nvSpPr>
          <p:cNvPr id="3" name="文本框 2"/>
          <p:cNvSpPr txBox="1"/>
          <p:nvPr/>
        </p:nvSpPr>
        <p:spPr>
          <a:xfrm>
            <a:off x="701964" y="1219200"/>
            <a:ext cx="9162472" cy="923330"/>
          </a:xfrm>
          <a:prstGeom prst="rect">
            <a:avLst/>
          </a:prstGeom>
          <a:noFill/>
        </p:spPr>
        <p:txBody>
          <a:bodyPr wrap="square" rtlCol="0">
            <a:spAutoFit/>
          </a:bodyPr>
          <a:lstStyle/>
          <a:p>
            <a:r>
              <a:rPr lang="en-US" altLang="zh-CN" dirty="0" smtClean="0"/>
              <a:t>A typical pipeline of conventional pruning method can be summarized as three stages</a:t>
            </a:r>
            <a:r>
              <a:rPr lang="zh-CN" altLang="en-US" dirty="0" smtClean="0"/>
              <a:t>：</a:t>
            </a:r>
            <a:r>
              <a:rPr lang="en-US" altLang="zh-CN" dirty="0" smtClean="0">
                <a:solidFill>
                  <a:srgbClr val="FF0000"/>
                </a:solidFill>
              </a:rPr>
              <a:t>pre-train</a:t>
            </a:r>
            <a:r>
              <a:rPr lang="en-US" altLang="zh-CN" dirty="0" smtClean="0"/>
              <a:t> a large model, prune “</a:t>
            </a:r>
            <a:r>
              <a:rPr lang="en-US" altLang="zh-CN" dirty="0" smtClean="0">
                <a:solidFill>
                  <a:srgbClr val="FF0000"/>
                </a:solidFill>
              </a:rPr>
              <a:t>unimportant</a:t>
            </a:r>
            <a:r>
              <a:rPr lang="en-US" altLang="zh-CN" dirty="0" smtClean="0"/>
              <a:t>” weights of the large model according to the pre-defined criterion, </a:t>
            </a:r>
            <a:r>
              <a:rPr lang="en-US" altLang="zh-CN" dirty="0" smtClean="0">
                <a:solidFill>
                  <a:srgbClr val="FF0000"/>
                </a:solidFill>
              </a:rPr>
              <a:t>fine-tune</a:t>
            </a:r>
            <a:r>
              <a:rPr lang="en-US" altLang="zh-CN" dirty="0" smtClean="0"/>
              <a:t> the pruned model </a:t>
            </a:r>
            <a:endParaRPr lang="zh-CN" altLang="en-US" dirty="0"/>
          </a:p>
        </p:txBody>
      </p:sp>
      <p:sp>
        <p:nvSpPr>
          <p:cNvPr id="4" name="文本框 3"/>
          <p:cNvSpPr txBox="1"/>
          <p:nvPr/>
        </p:nvSpPr>
        <p:spPr>
          <a:xfrm>
            <a:off x="701964" y="3121892"/>
            <a:ext cx="10520218" cy="646331"/>
          </a:xfrm>
          <a:prstGeom prst="rect">
            <a:avLst/>
          </a:prstGeom>
          <a:noFill/>
        </p:spPr>
        <p:txBody>
          <a:bodyPr wrap="square" rtlCol="0">
            <a:spAutoFit/>
          </a:bodyPr>
          <a:lstStyle/>
          <a:p>
            <a:r>
              <a:rPr lang="en-US" altLang="zh-CN" dirty="0" smtClean="0"/>
              <a:t>Recent work showed a new perspective of channel pruning that </a:t>
            </a:r>
            <a:r>
              <a:rPr lang="en-US" altLang="zh-CN" dirty="0" smtClean="0">
                <a:solidFill>
                  <a:srgbClr val="FF0000"/>
                </a:solidFill>
              </a:rPr>
              <a:t>the structure of the pruned model </a:t>
            </a:r>
            <a:r>
              <a:rPr lang="en-US" altLang="zh-CN" dirty="0" smtClean="0"/>
              <a:t>is the key of determining the performance of a pruned model, rather than the inherited “important” weights.</a:t>
            </a:r>
            <a:endParaRPr lang="zh-CN" altLang="en-US" dirty="0"/>
          </a:p>
        </p:txBody>
      </p:sp>
      <p:sp>
        <p:nvSpPr>
          <p:cNvPr id="5" name="文本框 4"/>
          <p:cNvSpPr txBox="1"/>
          <p:nvPr/>
        </p:nvSpPr>
        <p:spPr>
          <a:xfrm>
            <a:off x="628073" y="4747585"/>
            <a:ext cx="10769600" cy="646331"/>
          </a:xfrm>
          <a:prstGeom prst="rect">
            <a:avLst/>
          </a:prstGeom>
          <a:noFill/>
        </p:spPr>
        <p:txBody>
          <a:bodyPr wrap="square" rtlCol="0">
            <a:spAutoFit/>
          </a:bodyPr>
          <a:lstStyle/>
          <a:p>
            <a:r>
              <a:rPr lang="en-US" altLang="zh-CN" dirty="0" smtClean="0"/>
              <a:t>we propose a novel differentiable channel pruning method named Differentiable Markov Channel</a:t>
            </a:r>
          </a:p>
          <a:p>
            <a:r>
              <a:rPr lang="en-US" altLang="zh-CN" dirty="0" smtClean="0"/>
              <a:t>Pruning (</a:t>
            </a:r>
            <a:r>
              <a:rPr lang="en-US" altLang="zh-CN" dirty="0" smtClean="0">
                <a:solidFill>
                  <a:srgbClr val="FF0000"/>
                </a:solidFill>
              </a:rPr>
              <a:t>DMCP</a:t>
            </a:r>
            <a:r>
              <a:rPr lang="en-US" altLang="zh-CN" dirty="0" smtClean="0"/>
              <a:t>) to perform efficient optimal sub-structure searching. </a:t>
            </a:r>
            <a:endParaRPr lang="zh-CN" altLang="en-US" dirty="0"/>
          </a:p>
        </p:txBody>
      </p:sp>
    </p:spTree>
    <p:extLst>
      <p:ext uri="{BB962C8B-B14F-4D97-AF65-F5344CB8AC3E}">
        <p14:creationId xmlns:p14="http://schemas.microsoft.com/office/powerpoint/2010/main" val="119128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014" y="401444"/>
            <a:ext cx="3178098" cy="369332"/>
          </a:xfrm>
          <a:prstGeom prst="rect">
            <a:avLst/>
          </a:prstGeom>
          <a:noFill/>
        </p:spPr>
        <p:txBody>
          <a:bodyPr wrap="square" rtlCol="0">
            <a:spAutoFit/>
          </a:bodyPr>
          <a:lstStyle/>
          <a:p>
            <a:r>
              <a:rPr lang="en-US" altLang="zh-CN" b="1" dirty="0" smtClean="0"/>
              <a:t>Method</a:t>
            </a:r>
            <a:endParaRPr lang="zh-CN" altLang="en-US" b="1" dirty="0"/>
          </a:p>
        </p:txBody>
      </p:sp>
      <p:pic>
        <p:nvPicPr>
          <p:cNvPr id="3" name="图片 2"/>
          <p:cNvPicPr>
            <a:picLocks noChangeAspect="1"/>
          </p:cNvPicPr>
          <p:nvPr/>
        </p:nvPicPr>
        <p:blipFill>
          <a:blip r:embed="rId3"/>
          <a:stretch>
            <a:fillRect/>
          </a:stretch>
        </p:blipFill>
        <p:spPr>
          <a:xfrm>
            <a:off x="709612" y="1675704"/>
            <a:ext cx="5286375" cy="3105150"/>
          </a:xfrm>
          <a:prstGeom prst="rect">
            <a:avLst/>
          </a:prstGeom>
        </p:spPr>
      </p:pic>
      <p:pic>
        <p:nvPicPr>
          <p:cNvPr id="8" name="图片 7"/>
          <p:cNvPicPr>
            <a:picLocks noChangeAspect="1"/>
          </p:cNvPicPr>
          <p:nvPr/>
        </p:nvPicPr>
        <p:blipFill>
          <a:blip r:embed="rId4"/>
          <a:stretch>
            <a:fillRect/>
          </a:stretch>
        </p:blipFill>
        <p:spPr>
          <a:xfrm>
            <a:off x="5995987" y="2836071"/>
            <a:ext cx="5864635" cy="851318"/>
          </a:xfrm>
          <a:prstGeom prst="rect">
            <a:avLst/>
          </a:prstGeom>
        </p:spPr>
      </p:pic>
      <p:pic>
        <p:nvPicPr>
          <p:cNvPr id="9" name="图片 8"/>
          <p:cNvPicPr>
            <a:picLocks noChangeAspect="1"/>
          </p:cNvPicPr>
          <p:nvPr/>
        </p:nvPicPr>
        <p:blipFill>
          <a:blip r:embed="rId5"/>
          <a:stretch>
            <a:fillRect/>
          </a:stretch>
        </p:blipFill>
        <p:spPr>
          <a:xfrm>
            <a:off x="5995987" y="361197"/>
            <a:ext cx="4909201" cy="1381409"/>
          </a:xfrm>
          <a:prstGeom prst="rect">
            <a:avLst/>
          </a:prstGeom>
        </p:spPr>
      </p:pic>
      <p:grpSp>
        <p:nvGrpSpPr>
          <p:cNvPr id="12" name="组合 11"/>
          <p:cNvGrpSpPr/>
          <p:nvPr/>
        </p:nvGrpSpPr>
        <p:grpSpPr>
          <a:xfrm>
            <a:off x="6679580" y="2145162"/>
            <a:ext cx="3748437" cy="409575"/>
            <a:chOff x="7214838" y="3147994"/>
            <a:chExt cx="3748437" cy="409575"/>
          </a:xfrm>
        </p:grpSpPr>
        <p:pic>
          <p:nvPicPr>
            <p:cNvPr id="10" name="图片 9"/>
            <p:cNvPicPr>
              <a:picLocks noChangeAspect="1"/>
            </p:cNvPicPr>
            <p:nvPr/>
          </p:nvPicPr>
          <p:blipFill>
            <a:blip r:embed="rId6"/>
            <a:stretch>
              <a:fillRect/>
            </a:stretch>
          </p:blipFill>
          <p:spPr>
            <a:xfrm>
              <a:off x="7214838" y="3186093"/>
              <a:ext cx="1038225" cy="333375"/>
            </a:xfrm>
            <a:prstGeom prst="rect">
              <a:avLst/>
            </a:prstGeom>
          </p:spPr>
        </p:pic>
        <p:pic>
          <p:nvPicPr>
            <p:cNvPr id="11" name="图片 10"/>
            <p:cNvPicPr>
              <a:picLocks noChangeAspect="1"/>
            </p:cNvPicPr>
            <p:nvPr/>
          </p:nvPicPr>
          <p:blipFill>
            <a:blip r:embed="rId7"/>
            <a:stretch>
              <a:fillRect/>
            </a:stretch>
          </p:blipFill>
          <p:spPr>
            <a:xfrm>
              <a:off x="8543925" y="3147994"/>
              <a:ext cx="2419350" cy="409575"/>
            </a:xfrm>
            <a:prstGeom prst="rect">
              <a:avLst/>
            </a:prstGeom>
          </p:spPr>
        </p:pic>
      </p:grpSp>
      <p:pic>
        <p:nvPicPr>
          <p:cNvPr id="14" name="图片 13"/>
          <p:cNvPicPr>
            <a:picLocks noChangeAspect="1"/>
          </p:cNvPicPr>
          <p:nvPr/>
        </p:nvPicPr>
        <p:blipFill>
          <a:blip r:embed="rId8"/>
          <a:stretch>
            <a:fillRect/>
          </a:stretch>
        </p:blipFill>
        <p:spPr>
          <a:xfrm>
            <a:off x="6233532" y="4006824"/>
            <a:ext cx="5113762" cy="1403375"/>
          </a:xfrm>
          <a:prstGeom prst="rect">
            <a:avLst/>
          </a:prstGeom>
        </p:spPr>
      </p:pic>
      <p:pic>
        <p:nvPicPr>
          <p:cNvPr id="15" name="图片 14"/>
          <p:cNvPicPr>
            <a:picLocks noChangeAspect="1"/>
          </p:cNvPicPr>
          <p:nvPr/>
        </p:nvPicPr>
        <p:blipFill>
          <a:blip r:embed="rId9"/>
          <a:stretch>
            <a:fillRect/>
          </a:stretch>
        </p:blipFill>
        <p:spPr>
          <a:xfrm>
            <a:off x="7270594" y="5566730"/>
            <a:ext cx="2512973" cy="698048"/>
          </a:xfrm>
          <a:prstGeom prst="rect">
            <a:avLst/>
          </a:prstGeom>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0364" y="1675704"/>
            <a:ext cx="4824761" cy="3643700"/>
          </a:xfrm>
          <a:prstGeom prst="rect">
            <a:avLst/>
          </a:prstGeom>
        </p:spPr>
      </p:pic>
    </p:spTree>
    <p:extLst>
      <p:ext uri="{BB962C8B-B14F-4D97-AF65-F5344CB8AC3E}">
        <p14:creationId xmlns:p14="http://schemas.microsoft.com/office/powerpoint/2010/main" val="1900029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1737" y="479502"/>
            <a:ext cx="2219092" cy="369332"/>
          </a:xfrm>
          <a:prstGeom prst="rect">
            <a:avLst/>
          </a:prstGeom>
          <a:noFill/>
        </p:spPr>
        <p:txBody>
          <a:bodyPr wrap="square" rtlCol="0">
            <a:spAutoFit/>
          </a:bodyPr>
          <a:lstStyle/>
          <a:p>
            <a:r>
              <a:rPr lang="en-US" altLang="zh-CN" b="1" dirty="0" smtClean="0"/>
              <a:t>Loss</a:t>
            </a:r>
            <a:endParaRPr lang="zh-CN" altLang="en-US" b="1" dirty="0"/>
          </a:p>
        </p:txBody>
      </p:sp>
      <p:pic>
        <p:nvPicPr>
          <p:cNvPr id="3" name="图片 2"/>
          <p:cNvPicPr>
            <a:picLocks noChangeAspect="1"/>
          </p:cNvPicPr>
          <p:nvPr/>
        </p:nvPicPr>
        <p:blipFill>
          <a:blip r:embed="rId2"/>
          <a:stretch>
            <a:fillRect/>
          </a:stretch>
        </p:blipFill>
        <p:spPr>
          <a:xfrm>
            <a:off x="3635298" y="664168"/>
            <a:ext cx="3184719" cy="926731"/>
          </a:xfrm>
          <a:prstGeom prst="rect">
            <a:avLst/>
          </a:prstGeom>
        </p:spPr>
      </p:pic>
      <p:pic>
        <p:nvPicPr>
          <p:cNvPr id="4" name="图片 3"/>
          <p:cNvPicPr>
            <a:picLocks noChangeAspect="1"/>
          </p:cNvPicPr>
          <p:nvPr/>
        </p:nvPicPr>
        <p:blipFill>
          <a:blip r:embed="rId3"/>
          <a:stretch>
            <a:fillRect/>
          </a:stretch>
        </p:blipFill>
        <p:spPr>
          <a:xfrm>
            <a:off x="2481263" y="1911043"/>
            <a:ext cx="5492788" cy="1756198"/>
          </a:xfrm>
          <a:prstGeom prst="rect">
            <a:avLst/>
          </a:prstGeom>
        </p:spPr>
      </p:pic>
      <p:pic>
        <p:nvPicPr>
          <p:cNvPr id="5" name="图片 4"/>
          <p:cNvPicPr>
            <a:picLocks noChangeAspect="1"/>
          </p:cNvPicPr>
          <p:nvPr/>
        </p:nvPicPr>
        <p:blipFill>
          <a:blip r:embed="rId4"/>
          <a:stretch>
            <a:fillRect/>
          </a:stretch>
        </p:blipFill>
        <p:spPr>
          <a:xfrm>
            <a:off x="3468029" y="4121334"/>
            <a:ext cx="3959612" cy="978257"/>
          </a:xfrm>
          <a:prstGeom prst="rect">
            <a:avLst/>
          </a:prstGeom>
        </p:spPr>
      </p:pic>
      <p:pic>
        <p:nvPicPr>
          <p:cNvPr id="6" name="图片 5"/>
          <p:cNvPicPr>
            <a:picLocks noChangeAspect="1"/>
          </p:cNvPicPr>
          <p:nvPr/>
        </p:nvPicPr>
        <p:blipFill>
          <a:blip r:embed="rId5"/>
          <a:stretch>
            <a:fillRect/>
          </a:stretch>
        </p:blipFill>
        <p:spPr>
          <a:xfrm>
            <a:off x="2481263" y="5248884"/>
            <a:ext cx="6353175" cy="609600"/>
          </a:xfrm>
          <a:prstGeom prst="rect">
            <a:avLst/>
          </a:prstGeom>
        </p:spPr>
      </p:pic>
    </p:spTree>
    <p:extLst>
      <p:ext uri="{BB962C8B-B14F-4D97-AF65-F5344CB8AC3E}">
        <p14:creationId xmlns:p14="http://schemas.microsoft.com/office/powerpoint/2010/main" val="3983330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2527" y="490654"/>
            <a:ext cx="2921619" cy="369332"/>
          </a:xfrm>
          <a:prstGeom prst="rect">
            <a:avLst/>
          </a:prstGeom>
          <a:noFill/>
        </p:spPr>
        <p:txBody>
          <a:bodyPr wrap="square" rtlCol="0">
            <a:spAutoFit/>
          </a:bodyPr>
          <a:lstStyle/>
          <a:p>
            <a:r>
              <a:rPr lang="en-US" altLang="zh-CN" b="1" dirty="0" smtClean="0"/>
              <a:t>Training Pipeline</a:t>
            </a:r>
            <a:endParaRPr lang="zh-CN" altLang="en-US" b="1" dirty="0"/>
          </a:p>
        </p:txBody>
      </p:sp>
      <p:pic>
        <p:nvPicPr>
          <p:cNvPr id="3" name="图片 2"/>
          <p:cNvPicPr>
            <a:picLocks noChangeAspect="1"/>
          </p:cNvPicPr>
          <p:nvPr/>
        </p:nvPicPr>
        <p:blipFill>
          <a:blip r:embed="rId3"/>
          <a:stretch>
            <a:fillRect/>
          </a:stretch>
        </p:blipFill>
        <p:spPr>
          <a:xfrm>
            <a:off x="925319" y="1033229"/>
            <a:ext cx="10229850" cy="3743325"/>
          </a:xfrm>
          <a:prstGeom prst="rect">
            <a:avLst/>
          </a:prstGeom>
        </p:spPr>
      </p:pic>
      <p:pic>
        <p:nvPicPr>
          <p:cNvPr id="4" name="图片 3"/>
          <p:cNvPicPr>
            <a:picLocks noChangeAspect="1"/>
          </p:cNvPicPr>
          <p:nvPr/>
        </p:nvPicPr>
        <p:blipFill>
          <a:blip r:embed="rId4"/>
          <a:stretch>
            <a:fillRect/>
          </a:stretch>
        </p:blipFill>
        <p:spPr>
          <a:xfrm>
            <a:off x="1376130" y="4949797"/>
            <a:ext cx="1990725" cy="419100"/>
          </a:xfrm>
          <a:prstGeom prst="rect">
            <a:avLst/>
          </a:prstGeom>
        </p:spPr>
      </p:pic>
      <p:pic>
        <p:nvPicPr>
          <p:cNvPr id="5" name="图片 4"/>
          <p:cNvPicPr>
            <a:picLocks noChangeAspect="1"/>
          </p:cNvPicPr>
          <p:nvPr/>
        </p:nvPicPr>
        <p:blipFill>
          <a:blip r:embed="rId5"/>
          <a:stretch>
            <a:fillRect/>
          </a:stretch>
        </p:blipFill>
        <p:spPr>
          <a:xfrm>
            <a:off x="3624146" y="4949797"/>
            <a:ext cx="3000375" cy="409575"/>
          </a:xfrm>
          <a:prstGeom prst="rect">
            <a:avLst/>
          </a:prstGeom>
        </p:spPr>
      </p:pic>
    </p:spTree>
    <p:extLst>
      <p:ext uri="{BB962C8B-B14F-4D97-AF65-F5344CB8AC3E}">
        <p14:creationId xmlns:p14="http://schemas.microsoft.com/office/powerpoint/2010/main" val="3362497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1" y="1395993"/>
            <a:ext cx="10448925" cy="3486150"/>
          </a:xfrm>
          <a:prstGeom prst="rect">
            <a:avLst/>
          </a:prstGeom>
        </p:spPr>
      </p:pic>
    </p:spTree>
    <p:extLst>
      <p:ext uri="{BB962C8B-B14F-4D97-AF65-F5344CB8AC3E}">
        <p14:creationId xmlns:p14="http://schemas.microsoft.com/office/powerpoint/2010/main" val="3931758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87" y="1390650"/>
            <a:ext cx="10334625" cy="4076700"/>
          </a:xfrm>
          <a:prstGeom prst="rect">
            <a:avLst/>
          </a:prstGeom>
        </p:spPr>
      </p:pic>
    </p:spTree>
    <p:extLst>
      <p:ext uri="{BB962C8B-B14F-4D97-AF65-F5344CB8AC3E}">
        <p14:creationId xmlns:p14="http://schemas.microsoft.com/office/powerpoint/2010/main" val="149653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015" y="423746"/>
            <a:ext cx="2330605" cy="369332"/>
          </a:xfrm>
          <a:prstGeom prst="rect">
            <a:avLst/>
          </a:prstGeom>
          <a:noFill/>
        </p:spPr>
        <p:txBody>
          <a:bodyPr wrap="square" rtlCol="0">
            <a:spAutoFit/>
          </a:bodyPr>
          <a:lstStyle/>
          <a:p>
            <a:r>
              <a:rPr lang="en-US" altLang="zh-CN" b="1" dirty="0" err="1" smtClean="0"/>
              <a:t>Prun</a:t>
            </a:r>
            <a:endParaRPr lang="zh-CN" altLang="en-US" b="1" dirty="0"/>
          </a:p>
        </p:txBody>
      </p:sp>
      <p:sp>
        <p:nvSpPr>
          <p:cNvPr id="3" name="文本框 2"/>
          <p:cNvSpPr txBox="1"/>
          <p:nvPr/>
        </p:nvSpPr>
        <p:spPr>
          <a:xfrm>
            <a:off x="802887" y="1326995"/>
            <a:ext cx="8720253" cy="369332"/>
          </a:xfrm>
          <a:prstGeom prst="rect">
            <a:avLst/>
          </a:prstGeom>
          <a:noFill/>
        </p:spPr>
        <p:txBody>
          <a:bodyPr wrap="square" rtlCol="0">
            <a:spAutoFit/>
          </a:bodyPr>
          <a:lstStyle/>
          <a:p>
            <a:r>
              <a:rPr lang="en-US" altLang="zh-CN" b="1" dirty="0" smtClean="0"/>
              <a:t>Direct Sampling (DS):</a:t>
            </a:r>
            <a:r>
              <a:rPr lang="zh-CN" altLang="en-US" dirty="0" smtClean="0"/>
              <a:t>根据每一层优化得到的马尔可夫过程的转移概率采样</a:t>
            </a:r>
            <a:endParaRPr lang="zh-CN" altLang="en-US" dirty="0"/>
          </a:p>
        </p:txBody>
      </p:sp>
      <p:sp>
        <p:nvSpPr>
          <p:cNvPr id="4" name="文本框 3"/>
          <p:cNvSpPr txBox="1"/>
          <p:nvPr/>
        </p:nvSpPr>
        <p:spPr>
          <a:xfrm>
            <a:off x="802887" y="2609385"/>
            <a:ext cx="11188390" cy="369332"/>
          </a:xfrm>
          <a:prstGeom prst="rect">
            <a:avLst/>
          </a:prstGeom>
          <a:noFill/>
        </p:spPr>
        <p:txBody>
          <a:bodyPr wrap="square" rtlCol="0">
            <a:spAutoFit/>
          </a:bodyPr>
          <a:lstStyle/>
          <a:p>
            <a:r>
              <a:rPr lang="en-US" altLang="zh-CN" b="1" dirty="0" smtClean="0"/>
              <a:t>Expected Sampling (ES):</a:t>
            </a:r>
            <a:r>
              <a:rPr lang="zh-CN" altLang="en-US" dirty="0" smtClean="0"/>
              <a:t>将每层的通道数设置为平均通道数，平均通道数由马尔可夫过程的状态概率相加而得。</a:t>
            </a:r>
            <a:endParaRPr lang="zh-CN" altLang="en-US" dirty="0"/>
          </a:p>
        </p:txBody>
      </p:sp>
    </p:spTree>
    <p:extLst>
      <p:ext uri="{BB962C8B-B14F-4D97-AF65-F5344CB8AC3E}">
        <p14:creationId xmlns:p14="http://schemas.microsoft.com/office/powerpoint/2010/main" val="429391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309711" y="479503"/>
            <a:ext cx="3190645" cy="5864495"/>
          </a:xfrm>
          <a:prstGeom prst="rect">
            <a:avLst/>
          </a:prstGeom>
        </p:spPr>
      </p:pic>
    </p:spTree>
    <p:extLst>
      <p:ext uri="{BB962C8B-B14F-4D97-AF65-F5344CB8AC3E}">
        <p14:creationId xmlns:p14="http://schemas.microsoft.com/office/powerpoint/2010/main" val="20158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507</Words>
  <Application>Microsoft Office PowerPoint</Application>
  <PresentationFormat>宽屏</PresentationFormat>
  <Paragraphs>24</Paragraphs>
  <Slides>9</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2586787482@qq.com</dc:creator>
  <cp:lastModifiedBy>2586787482@qq.com</cp:lastModifiedBy>
  <cp:revision>18</cp:revision>
  <dcterms:created xsi:type="dcterms:W3CDTF">2022-01-10T08:21:50Z</dcterms:created>
  <dcterms:modified xsi:type="dcterms:W3CDTF">2022-01-11T14:44:21Z</dcterms:modified>
</cp:coreProperties>
</file>