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5"/>
  </p:notesMasterIdLst>
  <p:sldIdLst>
    <p:sldId id="274" r:id="rId3"/>
    <p:sldId id="268" r:id="rId4"/>
    <p:sldId id="256" r:id="rId5"/>
    <p:sldId id="258" r:id="rId6"/>
    <p:sldId id="271" r:id="rId7"/>
    <p:sldId id="259" r:id="rId8"/>
    <p:sldId id="260" r:id="rId9"/>
    <p:sldId id="270" r:id="rId10"/>
    <p:sldId id="272" r:id="rId11"/>
    <p:sldId id="273" r:id="rId12"/>
    <p:sldId id="269"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422" autoAdjust="0"/>
  </p:normalViewPr>
  <p:slideViewPr>
    <p:cSldViewPr snapToGrid="0">
      <p:cViewPr>
        <p:scale>
          <a:sx n="70" d="100"/>
          <a:sy n="70" d="100"/>
        </p:scale>
        <p:origin x="920"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4519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0287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45195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63631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33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11/16/2019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81EF-9BD2-4FE7-9203-73B88A969980}"/>
              </a:ext>
            </a:extLst>
          </p:cNvPr>
          <p:cNvSpPr>
            <a:spLocks noGrp="1"/>
          </p:cNvSpPr>
          <p:nvPr>
            <p:ph type="ctrTitle"/>
          </p:nvPr>
        </p:nvSpPr>
        <p:spPr>
          <a:xfrm>
            <a:off x="2417779" y="802298"/>
            <a:ext cx="9405413" cy="2541431"/>
          </a:xfrm>
        </p:spPr>
        <p:txBody>
          <a:bodyPr>
            <a:normAutofit fontScale="90000"/>
          </a:bodyPr>
          <a:lstStyle/>
          <a:p>
            <a:r>
              <a:rPr lang="en-US" dirty="0"/>
              <a:t>Locating a restaurant in an airport</a:t>
            </a:r>
          </a:p>
        </p:txBody>
      </p:sp>
      <p:sp>
        <p:nvSpPr>
          <p:cNvPr id="3" name="Subtitle 2">
            <a:extLst>
              <a:ext uri="{FF2B5EF4-FFF2-40B4-BE49-F238E27FC236}">
                <a16:creationId xmlns:a16="http://schemas.microsoft.com/office/drawing/2014/main" id="{8F2AB2D2-C799-42D3-A2ED-F2AA11E9F0A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7353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2874" y="910852"/>
            <a:ext cx="9963245" cy="1049235"/>
          </a:xfrm>
        </p:spPr>
        <p:txBody>
          <a:bodyPr anchor="ctr">
            <a:normAutofit/>
          </a:bodyPr>
          <a:lstStyle/>
          <a:p>
            <a:pPr algn="ctr"/>
            <a:r>
              <a:rPr lang="en-US" dirty="0"/>
              <a:t>Creation of data Frame                                        </a:t>
            </a:r>
            <a:r>
              <a:rPr lang="en-US" sz="2700" dirty="0"/>
              <a:t>(merge of Restaurants and airport by </a:t>
            </a:r>
            <a:r>
              <a:rPr lang="en-US" sz="2700" dirty="0" err="1"/>
              <a:t>lat</a:t>
            </a:r>
            <a:r>
              <a:rPr lang="en-US" sz="2700" dirty="0"/>
              <a:t>/</a:t>
            </a:r>
            <a:r>
              <a:rPr lang="en-US" sz="2700" dirty="0" err="1"/>
              <a:t>lon</a:t>
            </a:r>
            <a:r>
              <a:rPr lang="en-US" sz="2700" dirty="0"/>
              <a:t>)</a:t>
            </a:r>
          </a:p>
        </p:txBody>
      </p:sp>
      <p:pic>
        <p:nvPicPr>
          <p:cNvPr id="7" name="Content Placeholder 6" descr="A screenshot of a cell phone&#10;&#10;Description automatically generated">
            <a:extLst>
              <a:ext uri="{FF2B5EF4-FFF2-40B4-BE49-F238E27FC236}">
                <a16:creationId xmlns:a16="http://schemas.microsoft.com/office/drawing/2014/main" id="{30BE07DD-A091-4725-946F-DA653F80AA1C}"/>
              </a:ext>
            </a:extLst>
          </p:cNvPr>
          <p:cNvPicPr>
            <a:picLocks noGrp="1" noChangeAspect="1"/>
          </p:cNvPicPr>
          <p:nvPr>
            <p:ph idx="1"/>
          </p:nvPr>
        </p:nvPicPr>
        <p:blipFill>
          <a:blip r:embed="rId2"/>
          <a:stretch>
            <a:fillRect/>
          </a:stretch>
        </p:blipFill>
        <p:spPr>
          <a:xfrm>
            <a:off x="1" y="1871330"/>
            <a:ext cx="12192000" cy="4986669"/>
          </a:xfrm>
        </p:spPr>
      </p:pic>
    </p:spTree>
    <p:extLst>
      <p:ext uri="{BB962C8B-B14F-4D97-AF65-F5344CB8AC3E}">
        <p14:creationId xmlns:p14="http://schemas.microsoft.com/office/powerpoint/2010/main" val="74165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096000" y="117178"/>
            <a:ext cx="4977976" cy="1454051"/>
          </a:xfrm>
        </p:spPr>
        <p:txBody>
          <a:bodyPr vert="horz" lIns="91440" tIns="45720" rIns="91440" bIns="45720" rtlCol="0" anchor="ctr">
            <a:normAutofit/>
          </a:bodyPr>
          <a:lstStyle/>
          <a:p>
            <a:r>
              <a:rPr lang="en-US" sz="4400" u="sng" kern="1200" dirty="0">
                <a:solidFill>
                  <a:srgbClr val="000000"/>
                </a:solidFill>
                <a:latin typeface="+mj-lt"/>
                <a:ea typeface="+mj-ea"/>
                <a:cs typeface="+mj-cs"/>
              </a:rPr>
              <a:t>Summary </a:t>
            </a:r>
            <a:r>
              <a:rPr lang="en-US" sz="4400" kern="1200" dirty="0">
                <a:solidFill>
                  <a:srgbClr val="000000"/>
                </a:solidFill>
                <a:latin typeface="+mj-lt"/>
                <a:ea typeface="+mj-ea"/>
                <a:cs typeface="+mj-cs"/>
              </a:rPr>
              <a:t>  </a:t>
            </a:r>
          </a:p>
        </p:txBody>
      </p:sp>
      <p:sp>
        <p:nvSpPr>
          <p:cNvPr id="32"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Graphic 24" descr="Lighthouse scene">
            <a:extLst>
              <a:ext uri="{FF2B5EF4-FFF2-40B4-BE49-F238E27FC236}">
                <a16:creationId xmlns:a16="http://schemas.microsoft.com/office/drawing/2014/main" id="{D2A83ED1-8C49-4A23-9373-5D5BCF22D7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2064" y="1618989"/>
            <a:ext cx="3620021" cy="3620021"/>
          </a:xfrm>
          <a:prstGeom prst="rect">
            <a:avLst/>
          </a:prstGeom>
        </p:spPr>
      </p:pic>
      <p:sp>
        <p:nvSpPr>
          <p:cNvPr id="21" name="Content Placeholder 2"/>
          <p:cNvSpPr txBox="1">
            <a:spLocks/>
          </p:cNvSpPr>
          <p:nvPr/>
        </p:nvSpPr>
        <p:spPr>
          <a:xfrm>
            <a:off x="6297304" y="977553"/>
            <a:ext cx="4977578" cy="4915517"/>
          </a:xfrm>
          <a:prstGeom prst="rect">
            <a:avLst/>
          </a:prstGeom>
        </p:spPr>
        <p:txBody>
          <a:bodyPr vert="horz" lIns="91440" tIns="45720" rIns="91440" bIns="45720" numCol="1" rtlCol="0" anchor="ctr">
            <a:normAutofit/>
          </a:bodyPr>
          <a:lstStyle/>
          <a:p>
            <a:pPr defTabSz="914400">
              <a:lnSpc>
                <a:spcPct val="90000"/>
              </a:lnSpc>
              <a:spcAft>
                <a:spcPts val="600"/>
              </a:spcAft>
            </a:pPr>
            <a:r>
              <a:rPr lang="en-US" dirty="0">
                <a:solidFill>
                  <a:srgbClr val="000000"/>
                </a:solidFill>
              </a:rPr>
              <a:t>During this project we found that it was critical for us to thoroughly understand the task prior to starting. In order for us to successfully execute this project we had to do the following: </a:t>
            </a:r>
          </a:p>
          <a:p>
            <a:pPr lvl="1" indent="-228600" defTabSz="914400">
              <a:lnSpc>
                <a:spcPct val="90000"/>
              </a:lnSpc>
              <a:spcAft>
                <a:spcPts val="600"/>
              </a:spcAft>
              <a:buFont typeface="Arial" panose="020B0604020202020204" pitchFamily="34" charset="0"/>
              <a:buChar char="•"/>
            </a:pPr>
            <a:r>
              <a:rPr lang="en-US" dirty="0">
                <a:solidFill>
                  <a:srgbClr val="000000"/>
                </a:solidFill>
              </a:rPr>
              <a:t>Define the Scope</a:t>
            </a:r>
          </a:p>
          <a:p>
            <a:pPr lvl="1" indent="-228600" defTabSz="914400">
              <a:lnSpc>
                <a:spcPct val="90000"/>
              </a:lnSpc>
              <a:spcAft>
                <a:spcPts val="600"/>
              </a:spcAft>
              <a:buFont typeface="Arial" panose="020B0604020202020204" pitchFamily="34" charset="0"/>
              <a:buChar char="•"/>
            </a:pPr>
            <a:r>
              <a:rPr lang="en-US" dirty="0">
                <a:solidFill>
                  <a:srgbClr val="000000"/>
                </a:solidFill>
              </a:rPr>
              <a:t>Research and white board</a:t>
            </a:r>
          </a:p>
          <a:p>
            <a:pPr lvl="1" indent="-228600" defTabSz="914400">
              <a:lnSpc>
                <a:spcPct val="90000"/>
              </a:lnSpc>
              <a:spcAft>
                <a:spcPts val="600"/>
              </a:spcAft>
              <a:buFont typeface="Arial" panose="020B0604020202020204" pitchFamily="34" charset="0"/>
              <a:buChar char="•"/>
            </a:pPr>
            <a:r>
              <a:rPr lang="en-US" dirty="0">
                <a:solidFill>
                  <a:srgbClr val="000000"/>
                </a:solidFill>
              </a:rPr>
              <a:t>Define the data sources</a:t>
            </a:r>
          </a:p>
          <a:p>
            <a:pPr lvl="1" indent="-228600" defTabSz="914400">
              <a:lnSpc>
                <a:spcPct val="90000"/>
              </a:lnSpc>
              <a:spcAft>
                <a:spcPts val="600"/>
              </a:spcAft>
              <a:buFont typeface="Arial" panose="020B0604020202020204" pitchFamily="34" charset="0"/>
              <a:buChar char="•"/>
            </a:pPr>
            <a:r>
              <a:rPr lang="en-US" dirty="0">
                <a:solidFill>
                  <a:srgbClr val="000000"/>
                </a:solidFill>
              </a:rPr>
              <a:t>Retrieve and Clean all data sources</a:t>
            </a:r>
          </a:p>
          <a:p>
            <a:pPr lvl="2" indent="-228600" defTabSz="914400">
              <a:lnSpc>
                <a:spcPct val="90000"/>
              </a:lnSpc>
              <a:spcAft>
                <a:spcPts val="600"/>
              </a:spcAft>
              <a:buFont typeface="Arial" panose="020B0604020202020204" pitchFamily="34" charset="0"/>
              <a:buChar char="•"/>
            </a:pPr>
            <a:r>
              <a:rPr lang="en-US" dirty="0">
                <a:solidFill>
                  <a:srgbClr val="000000"/>
                </a:solidFill>
              </a:rPr>
              <a:t>Remove duplicates</a:t>
            </a:r>
          </a:p>
          <a:p>
            <a:pPr lvl="2" indent="-228600" defTabSz="914400">
              <a:lnSpc>
                <a:spcPct val="90000"/>
              </a:lnSpc>
              <a:spcAft>
                <a:spcPts val="600"/>
              </a:spcAft>
              <a:buFont typeface="Arial" panose="020B0604020202020204" pitchFamily="34" charset="0"/>
              <a:buChar char="•"/>
            </a:pPr>
            <a:r>
              <a:rPr lang="en-US" dirty="0">
                <a:solidFill>
                  <a:srgbClr val="000000"/>
                </a:solidFill>
              </a:rPr>
              <a:t>Account for N/A</a:t>
            </a:r>
          </a:p>
          <a:p>
            <a:pPr lvl="2" indent="-228600" defTabSz="914400">
              <a:lnSpc>
                <a:spcPct val="90000"/>
              </a:lnSpc>
              <a:spcAft>
                <a:spcPts val="600"/>
              </a:spcAft>
              <a:buFont typeface="Arial" panose="020B0604020202020204" pitchFamily="34" charset="0"/>
              <a:buChar char="•"/>
            </a:pPr>
            <a:r>
              <a:rPr lang="en-US" dirty="0">
                <a:solidFill>
                  <a:srgbClr val="000000"/>
                </a:solidFill>
              </a:rPr>
              <a:t>Rounded decimals for </a:t>
            </a:r>
            <a:r>
              <a:rPr lang="en-US" dirty="0" err="1">
                <a:solidFill>
                  <a:srgbClr val="000000"/>
                </a:solidFill>
              </a:rPr>
              <a:t>lat</a:t>
            </a:r>
            <a:r>
              <a:rPr lang="en-US" dirty="0">
                <a:solidFill>
                  <a:srgbClr val="000000"/>
                </a:solidFill>
              </a:rPr>
              <a:t>/</a:t>
            </a:r>
            <a:r>
              <a:rPr lang="en-US" dirty="0" err="1">
                <a:solidFill>
                  <a:srgbClr val="000000"/>
                </a:solidFill>
              </a:rPr>
              <a:t>lon</a:t>
            </a:r>
            <a:r>
              <a:rPr lang="en-US" dirty="0">
                <a:solidFill>
                  <a:srgbClr val="000000"/>
                </a:solidFill>
              </a:rPr>
              <a:t> match </a:t>
            </a:r>
          </a:p>
          <a:p>
            <a:pPr lvl="1" indent="-228600" defTabSz="914400">
              <a:lnSpc>
                <a:spcPct val="90000"/>
              </a:lnSpc>
              <a:spcAft>
                <a:spcPts val="600"/>
              </a:spcAft>
              <a:buFont typeface="Arial" panose="020B0604020202020204" pitchFamily="34" charset="0"/>
              <a:buChar char="•"/>
            </a:pPr>
            <a:r>
              <a:rPr lang="en-US" dirty="0">
                <a:solidFill>
                  <a:srgbClr val="000000"/>
                </a:solidFill>
              </a:rPr>
              <a:t>Code in blocks </a:t>
            </a:r>
          </a:p>
          <a:p>
            <a:pPr lvl="1" indent="-228600" defTabSz="914400">
              <a:lnSpc>
                <a:spcPct val="90000"/>
              </a:lnSpc>
              <a:spcAft>
                <a:spcPts val="600"/>
              </a:spcAft>
              <a:buFont typeface="Arial" panose="020B0604020202020204" pitchFamily="34" charset="0"/>
              <a:buChar char="•"/>
            </a:pPr>
            <a:r>
              <a:rPr lang="en-US" dirty="0">
                <a:solidFill>
                  <a:srgbClr val="000000"/>
                </a:solidFill>
              </a:rPr>
              <a:t>Perform errors checks </a:t>
            </a:r>
          </a:p>
          <a:p>
            <a:pPr lvl="1" indent="-228600" defTabSz="914400">
              <a:lnSpc>
                <a:spcPct val="90000"/>
              </a:lnSpc>
              <a:spcAft>
                <a:spcPts val="600"/>
              </a:spcAft>
              <a:buFont typeface="Arial" panose="020B0604020202020204" pitchFamily="34" charset="0"/>
              <a:buChar char="•"/>
            </a:pPr>
            <a:r>
              <a:rPr lang="en-US" dirty="0">
                <a:solidFill>
                  <a:srgbClr val="000000"/>
                </a:solidFill>
              </a:rPr>
              <a:t>Modify code to enhance results </a:t>
            </a:r>
          </a:p>
          <a:p>
            <a:pPr lvl="1" indent="-228600" defTabSz="914400">
              <a:lnSpc>
                <a:spcPct val="90000"/>
              </a:lnSpc>
              <a:spcAft>
                <a:spcPts val="600"/>
              </a:spcAft>
              <a:buFont typeface="Arial" panose="020B0604020202020204" pitchFamily="34" charset="0"/>
              <a:buChar char="•"/>
            </a:pPr>
            <a:endParaRPr lang="en-US" sz="1100" dirty="0">
              <a:solidFill>
                <a:srgbClr val="000000"/>
              </a:solidFill>
            </a:endParaRPr>
          </a:p>
        </p:txBody>
      </p:sp>
    </p:spTree>
    <p:extLst>
      <p:ext uri="{BB962C8B-B14F-4D97-AF65-F5344CB8AC3E}">
        <p14:creationId xmlns:p14="http://schemas.microsoft.com/office/powerpoint/2010/main" val="28373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9918" y="1584943"/>
            <a:ext cx="3539266" cy="4297680"/>
          </a:xfrm>
        </p:spPr>
        <p:txBody>
          <a:bodyPr anchor="ctr">
            <a:normAutofit/>
          </a:bodyPr>
          <a:lstStyle/>
          <a:p>
            <a:r>
              <a:rPr lang="en-US" dirty="0"/>
              <a:t>Questions</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026" name="Picture 2" descr="Image result for confused">
            <a:extLst>
              <a:ext uri="{FF2B5EF4-FFF2-40B4-BE49-F238E27FC236}">
                <a16:creationId xmlns:a16="http://schemas.microsoft.com/office/drawing/2014/main" id="{C063296F-9456-4705-97D4-577E0A81B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85644" y="1336125"/>
            <a:ext cx="5229752" cy="479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97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8264" y="1600199"/>
            <a:ext cx="3695478" cy="4297680"/>
          </a:xfrm>
        </p:spPr>
        <p:txBody>
          <a:bodyPr anchor="ctr">
            <a:normAutofit/>
          </a:bodyPr>
          <a:lstStyle/>
          <a:p>
            <a:pPr algn="ctr"/>
            <a:r>
              <a:rPr lang="en-US" dirty="0"/>
              <a:t>Presentation Guidelines</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24851" y="1600199"/>
            <a:ext cx="6130003" cy="4297680"/>
          </a:xfrm>
        </p:spPr>
        <p:txBody>
          <a:bodyPr anchor="ctr">
            <a:normAutofit/>
          </a:bodyPr>
          <a:lstStyle/>
          <a:p>
            <a:r>
              <a:rPr lang="en-US" dirty="0"/>
              <a:t>Motivation and Summary</a:t>
            </a:r>
          </a:p>
          <a:p>
            <a:r>
              <a:rPr lang="en-US" dirty="0"/>
              <a:t>Questions and Data</a:t>
            </a:r>
          </a:p>
          <a:p>
            <a:r>
              <a:rPr lang="en-US" dirty="0"/>
              <a:t>Data Cleanup and Exploration </a:t>
            </a:r>
          </a:p>
          <a:p>
            <a:r>
              <a:rPr lang="en-US" dirty="0"/>
              <a:t>Data Analysis</a:t>
            </a:r>
          </a:p>
          <a:p>
            <a:r>
              <a:rPr lang="en-US" dirty="0"/>
              <a:t>Discussion</a:t>
            </a:r>
          </a:p>
          <a:p>
            <a:r>
              <a:rPr lang="en-US" dirty="0"/>
              <a:t>Post Mortem </a:t>
            </a:r>
          </a:p>
          <a:p>
            <a:r>
              <a:rPr lang="en-US" dirty="0"/>
              <a:t>Questions</a:t>
            </a:r>
          </a:p>
        </p:txBody>
      </p:sp>
    </p:spTree>
    <p:extLst>
      <p:ext uri="{BB962C8B-B14F-4D97-AF65-F5344CB8AC3E}">
        <p14:creationId xmlns:p14="http://schemas.microsoft.com/office/powerpoint/2010/main" val="245961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Motivation and Research   </a:t>
            </a:r>
          </a:p>
        </p:txBody>
      </p:sp>
      <p:sp>
        <p:nvSpPr>
          <p:cNvPr id="21" name="Content Placeholder 2"/>
          <p:cNvSpPr txBox="1">
            <a:spLocks/>
          </p:cNvSpPr>
          <p:nvPr/>
        </p:nvSpPr>
        <p:spPr>
          <a:xfrm>
            <a:off x="800100" y="1408966"/>
            <a:ext cx="10465450" cy="5449034"/>
          </a:xfrm>
          <a:prstGeom prst="rect">
            <a:avLst/>
          </a:prstGeom>
          <a:ln w="57150">
            <a:noFill/>
          </a:ln>
        </p:spPr>
        <p:txBody>
          <a:bodyPr vert="horz" lIns="91440" tIns="45720" rIns="91440" bIns="45720" numCol="1" rtlCol="0" anchor="t">
            <a:normAutofit/>
          </a:bodyPr>
          <a:lstStyle/>
          <a:p>
            <a:pPr algn="just"/>
            <a:r>
              <a:rPr lang="en-US" dirty="0"/>
              <a:t>During our discussions, we found out that our team loves to travel and eat really good food. We have each traveled extensively to many domestic and international locations. Many times we have each found ourselves pressed for time and scrambling to find a decent meal or some snack items that we have been craving. </a:t>
            </a:r>
          </a:p>
          <a:p>
            <a:pPr algn="just"/>
            <a:endParaRPr lang="en-US" dirty="0"/>
          </a:p>
          <a:p>
            <a:pPr algn="just"/>
            <a:r>
              <a:rPr lang="en-US" dirty="0"/>
              <a:t>The last thing either of us wants is to get on a long flight where we did not get a chance to eat or ate the wrong thing </a:t>
            </a:r>
            <a:r>
              <a:rPr lang="en-US" dirty="0">
                <a:sym typeface="Segoe UI Emoji" panose="020B0502040204020203" pitchFamily="34" charset="0"/>
              </a:rPr>
              <a:t>☹</a:t>
            </a:r>
            <a:r>
              <a:rPr lang="en-US" dirty="0"/>
              <a:t> We have each found it tough to locate a decent place to eat because we were not familiar with the airport or did not have a reliable Uber source to point is in the right direction. As a result we chose to invest our project resources in the development of an application that would make it easier for its users to travel through and locate areas of interest within any nationally recognized airport within the United States. Although we have seen a few attempts at developing something of this nature, we feel as though our experience and perspective will yield a better more useful application. </a:t>
            </a:r>
          </a:p>
          <a:p>
            <a:pPr algn="just"/>
            <a:endParaRPr lang="en-US" dirty="0"/>
          </a:p>
          <a:p>
            <a:pPr lvl="1" indent="-228600" defTabSz="914400">
              <a:lnSpc>
                <a:spcPct val="90000"/>
              </a:lnSpc>
              <a:spcAft>
                <a:spcPts val="600"/>
              </a:spcAft>
              <a:buFont typeface="Arial" panose="020B0604020202020204" pitchFamily="34" charset="0"/>
              <a:buChar char="•"/>
            </a:pPr>
            <a:r>
              <a:rPr lang="en-US" sz="1400" dirty="0">
                <a:solidFill>
                  <a:srgbClr val="000000"/>
                </a:solidFill>
              </a:rPr>
              <a:t>Yelp API</a:t>
            </a:r>
          </a:p>
          <a:p>
            <a:pPr lvl="1" indent="-228600" defTabSz="914400">
              <a:lnSpc>
                <a:spcPct val="90000"/>
              </a:lnSpc>
              <a:spcAft>
                <a:spcPts val="600"/>
              </a:spcAft>
              <a:buFont typeface="Arial" panose="020B0604020202020204" pitchFamily="34" charset="0"/>
              <a:buChar char="•"/>
            </a:pPr>
            <a:r>
              <a:rPr lang="en-US" sz="1400" dirty="0">
                <a:solidFill>
                  <a:srgbClr val="000000"/>
                </a:solidFill>
              </a:rPr>
              <a:t>FAA</a:t>
            </a:r>
          </a:p>
          <a:p>
            <a:pPr lvl="1" indent="-228600" defTabSz="914400">
              <a:lnSpc>
                <a:spcPct val="90000"/>
              </a:lnSpc>
              <a:spcAft>
                <a:spcPts val="600"/>
              </a:spcAft>
              <a:buFont typeface="Arial" panose="020B0604020202020204" pitchFamily="34" charset="0"/>
              <a:buChar char="•"/>
            </a:pPr>
            <a:r>
              <a:rPr lang="en-US" sz="1400" dirty="0">
                <a:solidFill>
                  <a:srgbClr val="000000"/>
                </a:solidFill>
              </a:rPr>
              <a:t>Food Network</a:t>
            </a:r>
          </a:p>
          <a:p>
            <a:pPr lvl="1" indent="-228600" defTabSz="914400">
              <a:lnSpc>
                <a:spcPct val="90000"/>
              </a:lnSpc>
              <a:spcAft>
                <a:spcPts val="600"/>
              </a:spcAft>
              <a:buFont typeface="Arial" panose="020B0604020202020204" pitchFamily="34" charset="0"/>
              <a:buChar char="•"/>
            </a:pPr>
            <a:r>
              <a:rPr lang="en-US" sz="1400" dirty="0">
                <a:solidFill>
                  <a:srgbClr val="000000"/>
                </a:solidFill>
              </a:rPr>
              <a:t>Instructor Provided Data</a:t>
            </a:r>
          </a:p>
          <a:p>
            <a:pPr algn="just"/>
            <a:endParaRPr lang="en-US" dirty="0"/>
          </a:p>
        </p:txBody>
      </p:sp>
    </p:spTree>
    <p:extLst>
      <p:ext uri="{BB962C8B-B14F-4D97-AF65-F5344CB8AC3E}">
        <p14:creationId xmlns:p14="http://schemas.microsoft.com/office/powerpoint/2010/main" val="374866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8264" y="1600199"/>
            <a:ext cx="3695478" cy="4297680"/>
          </a:xfrm>
        </p:spPr>
        <p:txBody>
          <a:bodyPr anchor="ctr">
            <a:normAutofit/>
          </a:bodyPr>
          <a:lstStyle/>
          <a:p>
            <a:pPr algn="ctr"/>
            <a:r>
              <a:rPr lang="en-US" dirty="0"/>
              <a:t>Questions and data </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24851" y="1600199"/>
            <a:ext cx="6130003" cy="4297680"/>
          </a:xfrm>
        </p:spPr>
        <p:txBody>
          <a:bodyPr anchor="ctr">
            <a:normAutofit/>
          </a:bodyPr>
          <a:lstStyle/>
          <a:p>
            <a:r>
              <a:rPr lang="en-US" dirty="0"/>
              <a:t>Airports in all 50 states</a:t>
            </a:r>
          </a:p>
          <a:p>
            <a:r>
              <a:rPr lang="en-US" dirty="0"/>
              <a:t>Terminals at each airport</a:t>
            </a:r>
          </a:p>
          <a:p>
            <a:r>
              <a:rPr lang="en-US" dirty="0"/>
              <a:t>Airlines in each terminal </a:t>
            </a:r>
          </a:p>
          <a:p>
            <a:r>
              <a:rPr lang="en-US" dirty="0"/>
              <a:t>Restaurants in each airport with a rating </a:t>
            </a:r>
          </a:p>
          <a:p>
            <a:r>
              <a:rPr lang="en-US" dirty="0"/>
              <a:t>Data Concessions</a:t>
            </a:r>
          </a:p>
        </p:txBody>
      </p:sp>
    </p:spTree>
    <p:extLst>
      <p:ext uri="{BB962C8B-B14F-4D97-AF65-F5344CB8AC3E}">
        <p14:creationId xmlns:p14="http://schemas.microsoft.com/office/powerpoint/2010/main" val="332104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4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743533" y="1473275"/>
            <a:ext cx="2821967" cy="3144914"/>
          </a:xfrm>
        </p:spPr>
        <p:txBody>
          <a:bodyPr vert="horz" lIns="91440" tIns="45720" rIns="91440" bIns="45720" rtlCol="0" anchor="ctr">
            <a:normAutofit/>
          </a:bodyPr>
          <a:lstStyle/>
          <a:p>
            <a:pPr algn="ctr"/>
            <a:r>
              <a:rPr lang="en-US" sz="3000" dirty="0"/>
              <a:t>All US airports </a:t>
            </a:r>
            <a:br>
              <a:rPr lang="en-US" sz="3000" dirty="0"/>
            </a:br>
            <a:r>
              <a:rPr lang="en-US" sz="3000" dirty="0"/>
              <a:t>(Heat map) </a:t>
            </a:r>
          </a:p>
        </p:txBody>
      </p:sp>
      <p:grpSp>
        <p:nvGrpSpPr>
          <p:cNvPr id="51" name="Group 50">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52" name="Rectangle 51">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close up of a map&#10;&#10;Description automatically generated">
            <a:extLst>
              <a:ext uri="{FF2B5EF4-FFF2-40B4-BE49-F238E27FC236}">
                <a16:creationId xmlns:a16="http://schemas.microsoft.com/office/drawing/2014/main" id="{D663A275-6841-4561-8AE0-1A899DDB7BF8}"/>
              </a:ext>
            </a:extLst>
          </p:cNvPr>
          <p:cNvPicPr>
            <a:picLocks noGrp="1" noChangeAspect="1"/>
          </p:cNvPicPr>
          <p:nvPr>
            <p:ph idx="1"/>
          </p:nvPr>
        </p:nvPicPr>
        <p:blipFill>
          <a:blip r:embed="rId3"/>
          <a:stretch>
            <a:fillRect/>
          </a:stretch>
        </p:blipFill>
        <p:spPr>
          <a:xfrm>
            <a:off x="4387702" y="928579"/>
            <a:ext cx="6833024" cy="4288456"/>
          </a:xfrm>
          <a:prstGeom prst="rect">
            <a:avLst/>
          </a:prstGeom>
        </p:spPr>
      </p:pic>
      <p:pic>
        <p:nvPicPr>
          <p:cNvPr id="55" name="Picture 54">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71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5C1C8E8D-F90C-4CE0-B013-CBAC6E4D7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D4F-5C3C-4930-9E59-5624E5063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61251" y="1474970"/>
            <a:ext cx="2821967" cy="3144914"/>
          </a:xfrm>
        </p:spPr>
        <p:txBody>
          <a:bodyPr vert="horz" lIns="91440" tIns="45720" rIns="91440" bIns="45720" rtlCol="0" anchor="ctr">
            <a:normAutofit/>
          </a:bodyPr>
          <a:lstStyle/>
          <a:p>
            <a:pPr algn="ctr"/>
            <a:r>
              <a:rPr lang="en-US" sz="2700" dirty="0"/>
              <a:t>Creation data Frame(Airport)</a:t>
            </a:r>
            <a:br>
              <a:rPr lang="en-US" sz="2700" dirty="0"/>
            </a:br>
            <a:r>
              <a:rPr lang="en-US" sz="2700" dirty="0"/>
              <a:t>(Heat map)</a:t>
            </a:r>
          </a:p>
        </p:txBody>
      </p:sp>
      <p:grpSp>
        <p:nvGrpSpPr>
          <p:cNvPr id="28" name="Group 27">
            <a:extLst>
              <a:ext uri="{FF2B5EF4-FFF2-40B4-BE49-F238E27FC236}">
                <a16:creationId xmlns:a16="http://schemas.microsoft.com/office/drawing/2014/main" id="{611721EC-7249-4412-ACE9-7752CF201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9" name="Rectangle 28">
              <a:extLst>
                <a:ext uri="{FF2B5EF4-FFF2-40B4-BE49-F238E27FC236}">
                  <a16:creationId xmlns:a16="http://schemas.microsoft.com/office/drawing/2014/main" id="{8DCCC7A4-5D61-41EA-82D7-5D59C1F1C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16A4307-5009-41C2-B976-153F0A17E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1E6480F6-B743-4137-9D81-70DA7E0B64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6729B337-89A8-4A06-ADF2-C2CB930A96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close up of a map&#10;&#10;Description automatically generated">
            <a:extLst>
              <a:ext uri="{FF2B5EF4-FFF2-40B4-BE49-F238E27FC236}">
                <a16:creationId xmlns:a16="http://schemas.microsoft.com/office/drawing/2014/main" id="{FD54C52E-D6D5-4664-AAE7-914BBB758B41}"/>
              </a:ext>
            </a:extLst>
          </p:cNvPr>
          <p:cNvPicPr>
            <a:picLocks noGrp="1" noChangeAspect="1"/>
          </p:cNvPicPr>
          <p:nvPr>
            <p:ph idx="1"/>
          </p:nvPr>
        </p:nvPicPr>
        <p:blipFill rotWithShape="1">
          <a:blip r:embed="rId3"/>
          <a:srcRect b="6791"/>
          <a:stretch/>
        </p:blipFill>
        <p:spPr>
          <a:xfrm>
            <a:off x="4394791" y="893137"/>
            <a:ext cx="6755218" cy="4357469"/>
          </a:xfrm>
        </p:spPr>
      </p:pic>
    </p:spTree>
    <p:extLst>
      <p:ext uri="{BB962C8B-B14F-4D97-AF65-F5344CB8AC3E}">
        <p14:creationId xmlns:p14="http://schemas.microsoft.com/office/powerpoint/2010/main" val="102867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2844" y="910852"/>
            <a:ext cx="9603275" cy="1049235"/>
          </a:xfrm>
        </p:spPr>
        <p:txBody>
          <a:bodyPr anchor="ctr">
            <a:normAutofit/>
          </a:bodyPr>
          <a:lstStyle/>
          <a:p>
            <a:pPr algn="ctr"/>
            <a:r>
              <a:rPr lang="en-US" dirty="0"/>
              <a:t>Creation of data Frame                         </a:t>
            </a:r>
            <a:r>
              <a:rPr lang="en-US" sz="2700" dirty="0"/>
              <a:t> (airport by City in the US)</a:t>
            </a:r>
          </a:p>
        </p:txBody>
      </p:sp>
      <p:pic>
        <p:nvPicPr>
          <p:cNvPr id="6" name="Content Placeholder 5" descr="A screenshot of a cell phone&#10;&#10;Description automatically generated">
            <a:extLst>
              <a:ext uri="{FF2B5EF4-FFF2-40B4-BE49-F238E27FC236}">
                <a16:creationId xmlns:a16="http://schemas.microsoft.com/office/drawing/2014/main" id="{C517EACB-D1CB-4674-B506-F977058E010B}"/>
              </a:ext>
            </a:extLst>
          </p:cNvPr>
          <p:cNvPicPr>
            <a:picLocks noGrp="1" noChangeAspect="1"/>
          </p:cNvPicPr>
          <p:nvPr>
            <p:ph idx="1"/>
          </p:nvPr>
        </p:nvPicPr>
        <p:blipFill>
          <a:blip r:embed="rId2"/>
          <a:stretch>
            <a:fillRect/>
          </a:stretch>
        </p:blipFill>
        <p:spPr>
          <a:xfrm>
            <a:off x="0" y="2016124"/>
            <a:ext cx="12192000" cy="4841875"/>
          </a:xfrm>
        </p:spPr>
      </p:pic>
    </p:spTree>
    <p:extLst>
      <p:ext uri="{BB962C8B-B14F-4D97-AF65-F5344CB8AC3E}">
        <p14:creationId xmlns:p14="http://schemas.microsoft.com/office/powerpoint/2010/main" val="116190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4" name="Rectangle 23">
            <a:extLst>
              <a:ext uri="{FF2B5EF4-FFF2-40B4-BE49-F238E27FC236}">
                <a16:creationId xmlns:a16="http://schemas.microsoft.com/office/drawing/2014/main" id="{5C1C8E8D-F90C-4CE0-B013-CBAC6E4D7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D4F-5C3C-4930-9E59-5624E5063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61251" y="1474970"/>
            <a:ext cx="2821967" cy="3144914"/>
          </a:xfrm>
        </p:spPr>
        <p:txBody>
          <a:bodyPr vert="horz" lIns="91440" tIns="45720" rIns="91440" bIns="45720" rtlCol="0" anchor="ctr">
            <a:normAutofit/>
          </a:bodyPr>
          <a:lstStyle/>
          <a:p>
            <a:pPr algn="ctr"/>
            <a:r>
              <a:rPr lang="en-US" sz="2700" dirty="0"/>
              <a:t>Best restaurants in the US airports</a:t>
            </a:r>
            <a:br>
              <a:rPr lang="en-US" sz="2700" dirty="0"/>
            </a:br>
            <a:r>
              <a:rPr lang="en-US" sz="2700" dirty="0"/>
              <a:t>(Heat map) </a:t>
            </a:r>
          </a:p>
        </p:txBody>
      </p:sp>
      <p:grpSp>
        <p:nvGrpSpPr>
          <p:cNvPr id="28" name="Group 27">
            <a:extLst>
              <a:ext uri="{FF2B5EF4-FFF2-40B4-BE49-F238E27FC236}">
                <a16:creationId xmlns:a16="http://schemas.microsoft.com/office/drawing/2014/main" id="{611721EC-7249-4412-ACE9-7752CF201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29" name="Rectangle 28">
              <a:extLst>
                <a:ext uri="{FF2B5EF4-FFF2-40B4-BE49-F238E27FC236}">
                  <a16:creationId xmlns:a16="http://schemas.microsoft.com/office/drawing/2014/main" id="{8DCCC7A4-5D61-41EA-82D7-5D59C1F1C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16A4307-5009-41C2-B976-153F0A17E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1E6480F6-B743-4137-9D81-70DA7E0B64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6729B337-89A8-4A06-ADF2-C2CB930A96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close up of a map&#10;&#10;Description automatically generated">
            <a:extLst>
              <a:ext uri="{FF2B5EF4-FFF2-40B4-BE49-F238E27FC236}">
                <a16:creationId xmlns:a16="http://schemas.microsoft.com/office/drawing/2014/main" id="{0BDA1526-6226-47E0-9BC9-D662912B5B98}"/>
              </a:ext>
            </a:extLst>
          </p:cNvPr>
          <p:cNvPicPr>
            <a:picLocks noGrp="1" noChangeAspect="1"/>
          </p:cNvPicPr>
          <p:nvPr>
            <p:ph idx="1"/>
          </p:nvPr>
        </p:nvPicPr>
        <p:blipFill>
          <a:blip r:embed="rId3"/>
          <a:stretch>
            <a:fillRect/>
          </a:stretch>
        </p:blipFill>
        <p:spPr>
          <a:xfrm>
            <a:off x="4323910" y="893135"/>
            <a:ext cx="6840111" cy="4398400"/>
          </a:xfrm>
        </p:spPr>
      </p:pic>
    </p:spTree>
    <p:extLst>
      <p:ext uri="{BB962C8B-B14F-4D97-AF65-F5344CB8AC3E}">
        <p14:creationId xmlns:p14="http://schemas.microsoft.com/office/powerpoint/2010/main" val="3061038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6792" y="910852"/>
            <a:ext cx="9729328" cy="1049235"/>
          </a:xfrm>
        </p:spPr>
        <p:txBody>
          <a:bodyPr anchor="ctr">
            <a:normAutofit fontScale="90000"/>
          </a:bodyPr>
          <a:lstStyle/>
          <a:p>
            <a:pPr algn="ctr"/>
            <a:r>
              <a:rPr lang="en-US" dirty="0"/>
              <a:t>Creation of data Frame                          </a:t>
            </a:r>
            <a:r>
              <a:rPr lang="en-US" sz="3000" dirty="0"/>
              <a:t>(Restaurants within one KM radius of the airport )</a:t>
            </a:r>
          </a:p>
        </p:txBody>
      </p:sp>
      <p:pic>
        <p:nvPicPr>
          <p:cNvPr id="11" name="Content Placeholder 10" descr="A screenshot of a cell phone&#10;&#10;Description automatically generated">
            <a:extLst>
              <a:ext uri="{FF2B5EF4-FFF2-40B4-BE49-F238E27FC236}">
                <a16:creationId xmlns:a16="http://schemas.microsoft.com/office/drawing/2014/main" id="{0EA05670-0F8D-4048-83E9-6D8ED5B5C28B}"/>
              </a:ext>
            </a:extLst>
          </p:cNvPr>
          <p:cNvPicPr>
            <a:picLocks noGrp="1" noChangeAspect="1"/>
          </p:cNvPicPr>
          <p:nvPr>
            <p:ph idx="1"/>
          </p:nvPr>
        </p:nvPicPr>
        <p:blipFill>
          <a:blip r:embed="rId2"/>
          <a:stretch>
            <a:fillRect/>
          </a:stretch>
        </p:blipFill>
        <p:spPr>
          <a:xfrm>
            <a:off x="-49619" y="2016124"/>
            <a:ext cx="12241619" cy="4841875"/>
          </a:xfrm>
        </p:spPr>
      </p:pic>
    </p:spTree>
    <p:extLst>
      <p:ext uri="{BB962C8B-B14F-4D97-AF65-F5344CB8AC3E}">
        <p14:creationId xmlns:p14="http://schemas.microsoft.com/office/powerpoint/2010/main" val="13776227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472</Words>
  <Application>Microsoft Office PowerPoint</Application>
  <PresentationFormat>Widescreen</PresentationFormat>
  <Paragraphs>48</Paragraphs>
  <Slides>12</Slides>
  <Notes>3</Notes>
  <HiddenSlides>2</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Gill Sans MT</vt:lpstr>
      <vt:lpstr>Segoe UI</vt:lpstr>
      <vt:lpstr>Segoe UI Light</vt:lpstr>
      <vt:lpstr>Segoe UI Semilight</vt:lpstr>
      <vt:lpstr>Gallery</vt:lpstr>
      <vt:lpstr>QuickStarter Theme</vt:lpstr>
      <vt:lpstr>Locating a restaurant in an airport</vt:lpstr>
      <vt:lpstr>Presentation Guidelines</vt:lpstr>
      <vt:lpstr>Motivation and Research   </vt:lpstr>
      <vt:lpstr>Questions and data </vt:lpstr>
      <vt:lpstr>All US airports  (Heat map) </vt:lpstr>
      <vt:lpstr>Creation data Frame(Airport) (Heat map)</vt:lpstr>
      <vt:lpstr>Creation of data Frame                          (airport by City in the US)</vt:lpstr>
      <vt:lpstr>Best restaurants in the US airports (Heat map) </vt:lpstr>
      <vt:lpstr>Creation of data Frame                          (Restaurants within one KM radius of the airport )</vt:lpstr>
      <vt:lpstr>Creation of data Frame                                        (merge of Restaurants and airport by lat/lon)</vt:lpstr>
      <vt:lpstr>Summary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Guidelines</dc:title>
  <dc:creator>Andre Spaulding</dc:creator>
  <cp:lastModifiedBy>Andre Spaulding</cp:lastModifiedBy>
  <cp:revision>12</cp:revision>
  <dcterms:created xsi:type="dcterms:W3CDTF">2019-11-16T14:10:50Z</dcterms:created>
  <dcterms:modified xsi:type="dcterms:W3CDTF">2019-11-18T13:08:07Z</dcterms:modified>
</cp:coreProperties>
</file>