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notesMasterIdLst>
    <p:notesMasterId r:id="rId9"/>
  </p:notesMasterIdLst>
  <p:sldIdLst>
    <p:sldId id="256" r:id="rId2"/>
    <p:sldId id="264" r:id="rId3"/>
    <p:sldId id="260" r:id="rId4"/>
    <p:sldId id="269" r:id="rId5"/>
    <p:sldId id="265" r:id="rId6"/>
    <p:sldId id="272" r:id="rId7"/>
    <p:sldId id="27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3" autoAdjust="0"/>
    <p:restoredTop sz="86862" autoAdjust="0"/>
  </p:normalViewPr>
  <p:slideViewPr>
    <p:cSldViewPr snapToGrid="0">
      <p:cViewPr varScale="1">
        <p:scale>
          <a:sx n="99" d="100"/>
          <a:sy n="99" d="100"/>
        </p:scale>
        <p:origin x="103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A07F29-EB22-4948-AEF4-780C036726BB}" type="doc">
      <dgm:prSet loTypeId="urn:microsoft.com/office/officeart/2005/8/layout/hList1" loCatId="list" qsTypeId="urn:microsoft.com/office/officeart/2005/8/quickstyle/simple2" qsCatId="simple" csTypeId="urn:microsoft.com/office/officeart/2005/8/colors/colorful5" csCatId="colorful" phldr="1"/>
      <dgm:spPr/>
      <dgm:t>
        <a:bodyPr/>
        <a:lstStyle/>
        <a:p>
          <a:endParaRPr lang="en-US"/>
        </a:p>
      </dgm:t>
    </dgm:pt>
    <dgm:pt modelId="{58AFD7EB-05AD-42A9-A818-7C270B678214}">
      <dgm:prSet phldrT="[Text]"/>
      <dgm:spPr/>
      <dgm:t>
        <a:bodyPr/>
        <a:lstStyle/>
        <a:p>
          <a:r>
            <a:rPr lang="en-US" b="1"/>
            <a:t>Research &amp; Data Gathering</a:t>
          </a:r>
        </a:p>
      </dgm:t>
    </dgm:pt>
    <dgm:pt modelId="{25733149-BBE8-41E5-9211-2E939C3F01B2}" type="parTrans" cxnId="{890ACB32-86D0-470E-A252-437E5ECE6B34}">
      <dgm:prSet/>
      <dgm:spPr/>
      <dgm:t>
        <a:bodyPr/>
        <a:lstStyle/>
        <a:p>
          <a:endParaRPr lang="en-US"/>
        </a:p>
      </dgm:t>
    </dgm:pt>
    <dgm:pt modelId="{64287C76-C3CA-4C22-9D62-5A82A296274E}" type="sibTrans" cxnId="{890ACB32-86D0-470E-A252-437E5ECE6B34}">
      <dgm:prSet/>
      <dgm:spPr/>
      <dgm:t>
        <a:bodyPr/>
        <a:lstStyle/>
        <a:p>
          <a:endParaRPr lang="en-US"/>
        </a:p>
      </dgm:t>
    </dgm:pt>
    <dgm:pt modelId="{1080D62D-B691-4AD3-ACB7-B2AE9620AF3B}">
      <dgm:prSet phldrT="[Text]"/>
      <dgm:spPr/>
      <dgm:t>
        <a:bodyPr/>
        <a:lstStyle/>
        <a:p>
          <a:r>
            <a:rPr lang="en-US" dirty="0"/>
            <a:t>Discussion of project topic</a:t>
          </a:r>
        </a:p>
      </dgm:t>
    </dgm:pt>
    <dgm:pt modelId="{3C1E46B1-1A5D-4FF8-A2BE-A8E5BC77163A}" type="parTrans" cxnId="{2DD08D16-8009-448F-B71A-454E020FA5A6}">
      <dgm:prSet/>
      <dgm:spPr/>
      <dgm:t>
        <a:bodyPr/>
        <a:lstStyle/>
        <a:p>
          <a:endParaRPr lang="en-US"/>
        </a:p>
      </dgm:t>
    </dgm:pt>
    <dgm:pt modelId="{2A516273-E02B-4F0C-A04B-0714F801490B}" type="sibTrans" cxnId="{2DD08D16-8009-448F-B71A-454E020FA5A6}">
      <dgm:prSet/>
      <dgm:spPr/>
      <dgm:t>
        <a:bodyPr/>
        <a:lstStyle/>
        <a:p>
          <a:endParaRPr lang="en-US"/>
        </a:p>
      </dgm:t>
    </dgm:pt>
    <dgm:pt modelId="{C0BA54B7-9A7E-4FE4-9EC7-4D78B3CE8C03}">
      <dgm:prSet phldrT="[Text]"/>
      <dgm:spPr/>
      <dgm:t>
        <a:bodyPr/>
        <a:lstStyle/>
        <a:p>
          <a:r>
            <a:rPr lang="en-US" b="1" dirty="0"/>
            <a:t>Data Frame Creation and Cleansing </a:t>
          </a:r>
        </a:p>
      </dgm:t>
    </dgm:pt>
    <dgm:pt modelId="{DD6B1BE9-460F-428E-A8F5-F6AE73BC3C9E}" type="parTrans" cxnId="{F81F75EF-295E-46C3-A792-DD4747FA056D}">
      <dgm:prSet/>
      <dgm:spPr/>
      <dgm:t>
        <a:bodyPr/>
        <a:lstStyle/>
        <a:p>
          <a:endParaRPr lang="en-US"/>
        </a:p>
      </dgm:t>
    </dgm:pt>
    <dgm:pt modelId="{362421EC-340E-4FA7-A628-9B0717664FB2}" type="sibTrans" cxnId="{F81F75EF-295E-46C3-A792-DD4747FA056D}">
      <dgm:prSet/>
      <dgm:spPr/>
      <dgm:t>
        <a:bodyPr/>
        <a:lstStyle/>
        <a:p>
          <a:endParaRPr lang="en-US"/>
        </a:p>
      </dgm:t>
    </dgm:pt>
    <dgm:pt modelId="{00CE8C90-938D-4775-924D-7A7DCB3F6D03}">
      <dgm:prSet phldrT="[Text]"/>
      <dgm:spPr/>
      <dgm:t>
        <a:bodyPr/>
        <a:lstStyle/>
        <a:p>
          <a:r>
            <a:rPr lang="en-US" dirty="0"/>
            <a:t>Created unique data frames from original csv’s with applicable data</a:t>
          </a:r>
        </a:p>
      </dgm:t>
    </dgm:pt>
    <dgm:pt modelId="{7ED183A2-ABB1-431C-B0CA-05846E53C0FF}" type="parTrans" cxnId="{54E8C4B4-8079-49EA-AD32-EF0FE04FE47B}">
      <dgm:prSet/>
      <dgm:spPr/>
      <dgm:t>
        <a:bodyPr/>
        <a:lstStyle/>
        <a:p>
          <a:endParaRPr lang="en-US"/>
        </a:p>
      </dgm:t>
    </dgm:pt>
    <dgm:pt modelId="{A0E3F6A0-94B5-40DC-B4D1-6276904F7CB9}" type="sibTrans" cxnId="{54E8C4B4-8079-49EA-AD32-EF0FE04FE47B}">
      <dgm:prSet/>
      <dgm:spPr/>
      <dgm:t>
        <a:bodyPr/>
        <a:lstStyle/>
        <a:p>
          <a:endParaRPr lang="en-US"/>
        </a:p>
      </dgm:t>
    </dgm:pt>
    <dgm:pt modelId="{87E9A8CC-8B01-4125-867E-605A7AB0629E}">
      <dgm:prSet phldrT="[Text]"/>
      <dgm:spPr/>
      <dgm:t>
        <a:bodyPr/>
        <a:lstStyle/>
        <a:p>
          <a:r>
            <a:rPr lang="en-US" b="1" dirty="0"/>
            <a:t>Load Data Frames into MongoDB</a:t>
          </a:r>
        </a:p>
      </dgm:t>
    </dgm:pt>
    <dgm:pt modelId="{2FB31CF4-11EA-4BFE-927D-326549C6A045}" type="parTrans" cxnId="{94C360F8-0075-46D5-9B79-98D52EFD6987}">
      <dgm:prSet/>
      <dgm:spPr/>
      <dgm:t>
        <a:bodyPr/>
        <a:lstStyle/>
        <a:p>
          <a:endParaRPr lang="en-US"/>
        </a:p>
      </dgm:t>
    </dgm:pt>
    <dgm:pt modelId="{FBFF4CE3-B713-425F-8C99-0FA49CF4F07A}" type="sibTrans" cxnId="{94C360F8-0075-46D5-9B79-98D52EFD6987}">
      <dgm:prSet/>
      <dgm:spPr/>
      <dgm:t>
        <a:bodyPr/>
        <a:lstStyle/>
        <a:p>
          <a:endParaRPr lang="en-US"/>
        </a:p>
      </dgm:t>
    </dgm:pt>
    <dgm:pt modelId="{96887278-89EF-487D-BD7D-8A3E00BEA1F1}">
      <dgm:prSet phldrT="[Text]"/>
      <dgm:spPr/>
      <dgm:t>
        <a:bodyPr/>
        <a:lstStyle/>
        <a:p>
          <a:r>
            <a:rPr lang="en-US" dirty="0"/>
            <a:t>A Data Base for this project was  created in Mongo DB in order to have flexibility for new data in the future.</a:t>
          </a:r>
        </a:p>
      </dgm:t>
    </dgm:pt>
    <dgm:pt modelId="{8E64E86D-26AC-4DDA-B40C-FDFBE4DE715D}" type="parTrans" cxnId="{5FE17FAF-806A-44F8-B51D-FE1C504FD909}">
      <dgm:prSet/>
      <dgm:spPr/>
      <dgm:t>
        <a:bodyPr/>
        <a:lstStyle/>
        <a:p>
          <a:endParaRPr lang="en-US"/>
        </a:p>
      </dgm:t>
    </dgm:pt>
    <dgm:pt modelId="{020B6856-E10B-41B4-88A7-5985DDC3DC64}" type="sibTrans" cxnId="{5FE17FAF-806A-44F8-B51D-FE1C504FD909}">
      <dgm:prSet/>
      <dgm:spPr/>
      <dgm:t>
        <a:bodyPr/>
        <a:lstStyle/>
        <a:p>
          <a:endParaRPr lang="en-US"/>
        </a:p>
      </dgm:t>
    </dgm:pt>
    <dgm:pt modelId="{30BF9FB6-44AE-4767-958B-9576D6036947}">
      <dgm:prSet phldrT="[Text]"/>
      <dgm:spPr/>
      <dgm:t>
        <a:bodyPr/>
        <a:lstStyle/>
        <a:p>
          <a:r>
            <a:rPr lang="en-US"/>
            <a:t>Search for relevant data in Kaggle and the online census data</a:t>
          </a:r>
        </a:p>
      </dgm:t>
    </dgm:pt>
    <dgm:pt modelId="{C5A2F315-7D5E-4534-B18D-28D95A743A44}" type="parTrans" cxnId="{ECD8B463-D078-4D77-B02B-497B7FDF135E}">
      <dgm:prSet/>
      <dgm:spPr/>
      <dgm:t>
        <a:bodyPr/>
        <a:lstStyle/>
        <a:p>
          <a:endParaRPr lang="en-US"/>
        </a:p>
      </dgm:t>
    </dgm:pt>
    <dgm:pt modelId="{E184C025-05A3-428E-BBA3-68DBBE1E982A}" type="sibTrans" cxnId="{ECD8B463-D078-4D77-B02B-497B7FDF135E}">
      <dgm:prSet/>
      <dgm:spPr/>
      <dgm:t>
        <a:bodyPr/>
        <a:lstStyle/>
        <a:p>
          <a:endParaRPr lang="en-US"/>
        </a:p>
      </dgm:t>
    </dgm:pt>
    <dgm:pt modelId="{634F47E0-51A7-410D-94BB-95B7DDD443D7}">
      <dgm:prSet phldrT="[Text]"/>
      <dgm:spPr/>
      <dgm:t>
        <a:bodyPr/>
        <a:lstStyle/>
        <a:p>
          <a:endParaRPr lang="en-US" dirty="0"/>
        </a:p>
      </dgm:t>
    </dgm:pt>
    <dgm:pt modelId="{2AF65B9A-C970-4BA5-ABF1-C5870E469121}" type="parTrans" cxnId="{140346D0-537F-4F18-8F92-DD67DBB3D8EB}">
      <dgm:prSet/>
      <dgm:spPr/>
      <dgm:t>
        <a:bodyPr/>
        <a:lstStyle/>
        <a:p>
          <a:endParaRPr lang="en-US"/>
        </a:p>
      </dgm:t>
    </dgm:pt>
    <dgm:pt modelId="{C7AA3BCD-8919-4EB3-B616-C12AFA87C90A}" type="sibTrans" cxnId="{140346D0-537F-4F18-8F92-DD67DBB3D8EB}">
      <dgm:prSet/>
      <dgm:spPr/>
      <dgm:t>
        <a:bodyPr/>
        <a:lstStyle/>
        <a:p>
          <a:endParaRPr lang="en-US"/>
        </a:p>
      </dgm:t>
    </dgm:pt>
    <dgm:pt modelId="{AB2BFAE8-C520-4330-9D5F-35C2D90B6CA7}">
      <dgm:prSet phldrT="[Text]"/>
      <dgm:spPr/>
      <dgm:t>
        <a:bodyPr/>
        <a:lstStyle/>
        <a:p>
          <a:r>
            <a:rPr lang="en-US" dirty="0"/>
            <a:t>Removed all nulls from the data </a:t>
          </a:r>
        </a:p>
      </dgm:t>
    </dgm:pt>
    <dgm:pt modelId="{5FCED6F6-7A96-44F8-80F9-CEE2C73CA3B1}" type="parTrans" cxnId="{D2814325-8C29-4D67-851B-3BD7D543CAE6}">
      <dgm:prSet/>
      <dgm:spPr/>
      <dgm:t>
        <a:bodyPr/>
        <a:lstStyle/>
        <a:p>
          <a:endParaRPr lang="en-US"/>
        </a:p>
      </dgm:t>
    </dgm:pt>
    <dgm:pt modelId="{B8B7BDA9-FFF7-4F66-B68C-335C549023B6}" type="sibTrans" cxnId="{D2814325-8C29-4D67-851B-3BD7D543CAE6}">
      <dgm:prSet/>
      <dgm:spPr/>
      <dgm:t>
        <a:bodyPr/>
        <a:lstStyle/>
        <a:p>
          <a:endParaRPr lang="en-US"/>
        </a:p>
      </dgm:t>
    </dgm:pt>
    <dgm:pt modelId="{1184D2E3-9D0D-488A-A066-770DD338EB40}">
      <dgm:prSet phldrT="[Text]"/>
      <dgm:spPr/>
      <dgm:t>
        <a:bodyPr/>
        <a:lstStyle/>
        <a:p>
          <a:r>
            <a:rPr lang="en-US" dirty="0"/>
            <a:t>Removed the extra space and ensured the keys were properly formatted prior to the creation of the data base</a:t>
          </a:r>
        </a:p>
      </dgm:t>
    </dgm:pt>
    <dgm:pt modelId="{9568D819-7780-4485-BAC2-27A5EA5F695F}" type="parTrans" cxnId="{AEE41925-7B99-4E78-BD09-8D2F419B91F4}">
      <dgm:prSet/>
      <dgm:spPr/>
      <dgm:t>
        <a:bodyPr/>
        <a:lstStyle/>
        <a:p>
          <a:endParaRPr lang="en-US"/>
        </a:p>
      </dgm:t>
    </dgm:pt>
    <dgm:pt modelId="{C9D914DB-9A81-46DA-BE3A-89B7B6A8241F}" type="sibTrans" cxnId="{AEE41925-7B99-4E78-BD09-8D2F419B91F4}">
      <dgm:prSet/>
      <dgm:spPr/>
      <dgm:t>
        <a:bodyPr/>
        <a:lstStyle/>
        <a:p>
          <a:endParaRPr lang="en-US"/>
        </a:p>
      </dgm:t>
    </dgm:pt>
    <dgm:pt modelId="{C3923C40-6CC4-4710-8AB1-A2ADB8610EEC}">
      <dgm:prSet/>
      <dgm:spPr/>
      <dgm:t>
        <a:bodyPr/>
        <a:lstStyle/>
        <a:p>
          <a:r>
            <a:rPr lang="en-US" b="1" dirty="0"/>
            <a:t>Analyze Data &amp; Make Conclusions</a:t>
          </a:r>
        </a:p>
      </dgm:t>
    </dgm:pt>
    <dgm:pt modelId="{6A741183-3140-4207-A678-B5CE0A0604B3}" type="parTrans" cxnId="{28175235-88B4-40D2-B8AA-1F64D69E939C}">
      <dgm:prSet/>
      <dgm:spPr/>
      <dgm:t>
        <a:bodyPr/>
        <a:lstStyle/>
        <a:p>
          <a:endParaRPr lang="en-US"/>
        </a:p>
      </dgm:t>
    </dgm:pt>
    <dgm:pt modelId="{CF32F127-F796-4A71-9C9B-C7CA31336AF8}" type="sibTrans" cxnId="{28175235-88B4-40D2-B8AA-1F64D69E939C}">
      <dgm:prSet/>
      <dgm:spPr/>
      <dgm:t>
        <a:bodyPr/>
        <a:lstStyle/>
        <a:p>
          <a:endParaRPr lang="en-US"/>
        </a:p>
      </dgm:t>
    </dgm:pt>
    <dgm:pt modelId="{02B8EAB9-A581-4DE1-A5FD-FAF2429BB7CC}">
      <dgm:prSet/>
      <dgm:spPr/>
      <dgm:t>
        <a:bodyPr/>
        <a:lstStyle/>
        <a:p>
          <a:r>
            <a:rPr lang="en-US" dirty="0"/>
            <a:t>Created graphs to highlight and illustrate the leading causes of death by Ethnicity and Gender in NYC. The results of the graph showed the trends of these diseases over time in NYC</a:t>
          </a:r>
        </a:p>
      </dgm:t>
    </dgm:pt>
    <dgm:pt modelId="{25418DD3-D79D-4F79-A811-48F44E1EC801}" type="parTrans" cxnId="{DBB658E8-70F9-4BDC-838F-2552D22343E9}">
      <dgm:prSet/>
      <dgm:spPr/>
      <dgm:t>
        <a:bodyPr/>
        <a:lstStyle/>
        <a:p>
          <a:endParaRPr lang="en-US"/>
        </a:p>
      </dgm:t>
    </dgm:pt>
    <dgm:pt modelId="{F4D81098-D58D-4D1D-B34C-75641F0F359C}" type="sibTrans" cxnId="{DBB658E8-70F9-4BDC-838F-2552D22343E9}">
      <dgm:prSet/>
      <dgm:spPr/>
      <dgm:t>
        <a:bodyPr/>
        <a:lstStyle/>
        <a:p>
          <a:endParaRPr lang="en-US"/>
        </a:p>
      </dgm:t>
    </dgm:pt>
    <dgm:pt modelId="{D9253A0C-B8A1-48F2-92B9-EFD9924FA692}">
      <dgm:prSet phldrT="[Text]"/>
      <dgm:spPr/>
      <dgm:t>
        <a:bodyPr/>
        <a:lstStyle/>
        <a:p>
          <a:r>
            <a:rPr lang="en-US" dirty="0"/>
            <a:t>NYC Open Data Source</a:t>
          </a:r>
        </a:p>
      </dgm:t>
    </dgm:pt>
    <dgm:pt modelId="{1CD5FA68-2902-492B-9C4C-98D49FC36353}" type="parTrans" cxnId="{2CF641A1-1F8F-495E-93D0-5731E2E7D0D4}">
      <dgm:prSet/>
      <dgm:spPr/>
      <dgm:t>
        <a:bodyPr/>
        <a:lstStyle/>
        <a:p>
          <a:endParaRPr lang="en-US"/>
        </a:p>
      </dgm:t>
    </dgm:pt>
    <dgm:pt modelId="{7DDDD4CA-E2E2-49B9-9AA5-B7172EF0545F}" type="sibTrans" cxnId="{2CF641A1-1F8F-495E-93D0-5731E2E7D0D4}">
      <dgm:prSet/>
      <dgm:spPr/>
      <dgm:t>
        <a:bodyPr/>
        <a:lstStyle/>
        <a:p>
          <a:endParaRPr lang="en-US"/>
        </a:p>
      </dgm:t>
    </dgm:pt>
    <dgm:pt modelId="{0DCABDB4-A274-47A4-8A32-BD97A9ECEB21}">
      <dgm:prSet phldrT="[Text]"/>
      <dgm:spPr/>
      <dgm:t>
        <a:bodyPr/>
        <a:lstStyle/>
        <a:p>
          <a:r>
            <a:rPr lang="en-US" dirty="0"/>
            <a:t>San Francisco Open Data</a:t>
          </a:r>
        </a:p>
      </dgm:t>
    </dgm:pt>
    <dgm:pt modelId="{A8D7B671-0233-47D8-A086-88A334B889DA}" type="parTrans" cxnId="{2A42F2EC-117C-4B54-ABF9-96A9E52E7396}">
      <dgm:prSet/>
      <dgm:spPr/>
      <dgm:t>
        <a:bodyPr/>
        <a:lstStyle/>
        <a:p>
          <a:endParaRPr lang="en-US"/>
        </a:p>
      </dgm:t>
    </dgm:pt>
    <dgm:pt modelId="{FBDC5A98-DAA2-41C2-908C-E3935F3F318D}" type="sibTrans" cxnId="{2A42F2EC-117C-4B54-ABF9-96A9E52E7396}">
      <dgm:prSet/>
      <dgm:spPr/>
      <dgm:t>
        <a:bodyPr/>
        <a:lstStyle/>
        <a:p>
          <a:endParaRPr lang="en-US"/>
        </a:p>
      </dgm:t>
    </dgm:pt>
    <dgm:pt modelId="{FC56B500-3047-4B85-8C6C-9D29804CE5E8}">
      <dgm:prSet phldrT="[Text]"/>
      <dgm:spPr/>
      <dgm:t>
        <a:bodyPr/>
        <a:lstStyle/>
        <a:p>
          <a:r>
            <a:rPr lang="en-US" dirty="0"/>
            <a:t>Google</a:t>
          </a:r>
        </a:p>
      </dgm:t>
    </dgm:pt>
    <dgm:pt modelId="{0E71992F-8458-44AA-91E9-43EE5528E187}" type="parTrans" cxnId="{5AB861E9-E765-48E8-B96D-090A3F8C19A9}">
      <dgm:prSet/>
      <dgm:spPr/>
      <dgm:t>
        <a:bodyPr/>
        <a:lstStyle/>
        <a:p>
          <a:endParaRPr lang="en-US"/>
        </a:p>
      </dgm:t>
    </dgm:pt>
    <dgm:pt modelId="{187AA235-689C-4217-86FA-FAE583375BC1}" type="sibTrans" cxnId="{5AB861E9-E765-48E8-B96D-090A3F8C19A9}">
      <dgm:prSet/>
      <dgm:spPr/>
      <dgm:t>
        <a:bodyPr/>
        <a:lstStyle/>
        <a:p>
          <a:endParaRPr lang="en-US"/>
        </a:p>
      </dgm:t>
    </dgm:pt>
    <dgm:pt modelId="{093690A1-F736-44DF-8089-CBE96ED0D3E4}">
      <dgm:prSet phldrT="[Text]"/>
      <dgm:spPr/>
      <dgm:t>
        <a:bodyPr/>
        <a:lstStyle/>
        <a:p>
          <a:r>
            <a:rPr lang="en-US" dirty="0"/>
            <a:t>Kaggle</a:t>
          </a:r>
        </a:p>
      </dgm:t>
    </dgm:pt>
    <dgm:pt modelId="{6A8FB0F8-5BBB-490E-A394-A2A2E06E2C3F}" type="parTrans" cxnId="{4417E57B-6006-48C9-BA4E-DA7F691D54B4}">
      <dgm:prSet/>
      <dgm:spPr/>
      <dgm:t>
        <a:bodyPr/>
        <a:lstStyle/>
        <a:p>
          <a:endParaRPr lang="en-US"/>
        </a:p>
      </dgm:t>
    </dgm:pt>
    <dgm:pt modelId="{9EF48189-B92B-47E2-872D-88ADCC344EE5}" type="sibTrans" cxnId="{4417E57B-6006-48C9-BA4E-DA7F691D54B4}">
      <dgm:prSet/>
      <dgm:spPr/>
      <dgm:t>
        <a:bodyPr/>
        <a:lstStyle/>
        <a:p>
          <a:endParaRPr lang="en-US"/>
        </a:p>
      </dgm:t>
    </dgm:pt>
    <dgm:pt modelId="{3D10C905-F7B5-B346-B340-DAB19A6F6D1B}">
      <dgm:prSet phldrT="[Text]"/>
      <dgm:spPr/>
      <dgm:t>
        <a:bodyPr/>
        <a:lstStyle/>
        <a:p>
          <a:r>
            <a:rPr lang="en-US" dirty="0"/>
            <a:t>Download Json format data through SODA API</a:t>
          </a:r>
        </a:p>
      </dgm:t>
    </dgm:pt>
    <dgm:pt modelId="{5AFCE238-1508-F347-8304-941CFD3A39C1}" type="parTrans" cxnId="{D0BDD4B9-0747-D84B-A828-9F1A08DACBBD}">
      <dgm:prSet/>
      <dgm:spPr/>
    </dgm:pt>
    <dgm:pt modelId="{0A639040-B250-9248-8408-31F7B8D0BF0F}" type="sibTrans" cxnId="{D0BDD4B9-0747-D84B-A828-9F1A08DACBBD}">
      <dgm:prSet/>
      <dgm:spPr/>
    </dgm:pt>
    <dgm:pt modelId="{39BCBB9C-46CE-46FE-84F4-25E821484186}" type="pres">
      <dgm:prSet presAssocID="{CEA07F29-EB22-4948-AEF4-780C036726BB}" presName="Name0" presStyleCnt="0">
        <dgm:presLayoutVars>
          <dgm:dir/>
          <dgm:animLvl val="lvl"/>
          <dgm:resizeHandles val="exact"/>
        </dgm:presLayoutVars>
      </dgm:prSet>
      <dgm:spPr/>
    </dgm:pt>
    <dgm:pt modelId="{C916C8FF-76BD-43C0-A764-110A65439224}" type="pres">
      <dgm:prSet presAssocID="{58AFD7EB-05AD-42A9-A818-7C270B678214}" presName="composite" presStyleCnt="0"/>
      <dgm:spPr/>
    </dgm:pt>
    <dgm:pt modelId="{6F7AD4A8-457D-4A5B-98A7-9A8474078EA1}" type="pres">
      <dgm:prSet presAssocID="{58AFD7EB-05AD-42A9-A818-7C270B678214}" presName="parTx" presStyleLbl="alignNode1" presStyleIdx="0" presStyleCnt="4">
        <dgm:presLayoutVars>
          <dgm:chMax val="0"/>
          <dgm:chPref val="0"/>
          <dgm:bulletEnabled val="1"/>
        </dgm:presLayoutVars>
      </dgm:prSet>
      <dgm:spPr/>
    </dgm:pt>
    <dgm:pt modelId="{44DEA775-713D-4E50-B09C-3587E6C02F26}" type="pres">
      <dgm:prSet presAssocID="{58AFD7EB-05AD-42A9-A818-7C270B678214}" presName="desTx" presStyleLbl="alignAccFollowNode1" presStyleIdx="0" presStyleCnt="4">
        <dgm:presLayoutVars>
          <dgm:bulletEnabled val="1"/>
        </dgm:presLayoutVars>
      </dgm:prSet>
      <dgm:spPr/>
    </dgm:pt>
    <dgm:pt modelId="{A07E1E7F-59C2-4602-ADE4-FF702A87E3ED}" type="pres">
      <dgm:prSet presAssocID="{64287C76-C3CA-4C22-9D62-5A82A296274E}" presName="space" presStyleCnt="0"/>
      <dgm:spPr/>
    </dgm:pt>
    <dgm:pt modelId="{C67DF2FF-7EEA-455C-B17F-35384C640900}" type="pres">
      <dgm:prSet presAssocID="{C0BA54B7-9A7E-4FE4-9EC7-4D78B3CE8C03}" presName="composite" presStyleCnt="0"/>
      <dgm:spPr/>
    </dgm:pt>
    <dgm:pt modelId="{188BCAA0-638D-4AD1-B856-30E3D1E97726}" type="pres">
      <dgm:prSet presAssocID="{C0BA54B7-9A7E-4FE4-9EC7-4D78B3CE8C03}" presName="parTx" presStyleLbl="alignNode1" presStyleIdx="1" presStyleCnt="4">
        <dgm:presLayoutVars>
          <dgm:chMax val="0"/>
          <dgm:chPref val="0"/>
          <dgm:bulletEnabled val="1"/>
        </dgm:presLayoutVars>
      </dgm:prSet>
      <dgm:spPr/>
    </dgm:pt>
    <dgm:pt modelId="{6A216FAB-C80A-4BFC-B126-85DB43E8B12C}" type="pres">
      <dgm:prSet presAssocID="{C0BA54B7-9A7E-4FE4-9EC7-4D78B3CE8C03}" presName="desTx" presStyleLbl="alignAccFollowNode1" presStyleIdx="1" presStyleCnt="4">
        <dgm:presLayoutVars>
          <dgm:bulletEnabled val="1"/>
        </dgm:presLayoutVars>
      </dgm:prSet>
      <dgm:spPr/>
    </dgm:pt>
    <dgm:pt modelId="{75DF0450-26BA-4491-AD7E-A877321E21F1}" type="pres">
      <dgm:prSet presAssocID="{362421EC-340E-4FA7-A628-9B0717664FB2}" presName="space" presStyleCnt="0"/>
      <dgm:spPr/>
    </dgm:pt>
    <dgm:pt modelId="{FE3E4953-E8E8-4740-B97A-8BBEB196ACFD}" type="pres">
      <dgm:prSet presAssocID="{87E9A8CC-8B01-4125-867E-605A7AB0629E}" presName="composite" presStyleCnt="0"/>
      <dgm:spPr/>
    </dgm:pt>
    <dgm:pt modelId="{36FFF2CE-BA28-416A-A529-23CF4CAC077B}" type="pres">
      <dgm:prSet presAssocID="{87E9A8CC-8B01-4125-867E-605A7AB0629E}" presName="parTx" presStyleLbl="alignNode1" presStyleIdx="2" presStyleCnt="4">
        <dgm:presLayoutVars>
          <dgm:chMax val="0"/>
          <dgm:chPref val="0"/>
          <dgm:bulletEnabled val="1"/>
        </dgm:presLayoutVars>
      </dgm:prSet>
      <dgm:spPr/>
    </dgm:pt>
    <dgm:pt modelId="{6D92A6AA-2B60-4DA4-A1F8-C8522F8D475C}" type="pres">
      <dgm:prSet presAssocID="{87E9A8CC-8B01-4125-867E-605A7AB0629E}" presName="desTx" presStyleLbl="alignAccFollowNode1" presStyleIdx="2" presStyleCnt="4">
        <dgm:presLayoutVars>
          <dgm:bulletEnabled val="1"/>
        </dgm:presLayoutVars>
      </dgm:prSet>
      <dgm:spPr/>
    </dgm:pt>
    <dgm:pt modelId="{8B87DC67-F9F4-4C9C-94F2-EC0C66A58EC7}" type="pres">
      <dgm:prSet presAssocID="{FBFF4CE3-B713-425F-8C99-0FA49CF4F07A}" presName="space" presStyleCnt="0"/>
      <dgm:spPr/>
    </dgm:pt>
    <dgm:pt modelId="{607BC12E-6768-4693-8B01-EBD13BCECEBE}" type="pres">
      <dgm:prSet presAssocID="{C3923C40-6CC4-4710-8AB1-A2ADB8610EEC}" presName="composite" presStyleCnt="0"/>
      <dgm:spPr/>
    </dgm:pt>
    <dgm:pt modelId="{2FF132F4-EA1D-47D1-9D58-492E07A07E05}" type="pres">
      <dgm:prSet presAssocID="{C3923C40-6CC4-4710-8AB1-A2ADB8610EEC}" presName="parTx" presStyleLbl="alignNode1" presStyleIdx="3" presStyleCnt="4">
        <dgm:presLayoutVars>
          <dgm:chMax val="0"/>
          <dgm:chPref val="0"/>
          <dgm:bulletEnabled val="1"/>
        </dgm:presLayoutVars>
      </dgm:prSet>
      <dgm:spPr/>
    </dgm:pt>
    <dgm:pt modelId="{DAD30551-2376-4CFF-BCB7-ED28FE03386F}" type="pres">
      <dgm:prSet presAssocID="{C3923C40-6CC4-4710-8AB1-A2ADB8610EEC}" presName="desTx" presStyleLbl="alignAccFollowNode1" presStyleIdx="3" presStyleCnt="4">
        <dgm:presLayoutVars>
          <dgm:bulletEnabled val="1"/>
        </dgm:presLayoutVars>
      </dgm:prSet>
      <dgm:spPr/>
    </dgm:pt>
  </dgm:ptLst>
  <dgm:cxnLst>
    <dgm:cxn modelId="{E88B9512-0955-4B2B-9DDC-B23A77672BB9}" type="presOf" srcId="{AB2BFAE8-C520-4330-9D5F-35C2D90B6CA7}" destId="{6A216FAB-C80A-4BFC-B126-85DB43E8B12C}" srcOrd="0" destOrd="2" presId="urn:microsoft.com/office/officeart/2005/8/layout/hList1"/>
    <dgm:cxn modelId="{157B9514-DC88-418F-93B3-C1DAA901DBD1}" type="presOf" srcId="{00CE8C90-938D-4775-924D-7A7DCB3F6D03}" destId="{6A216FAB-C80A-4BFC-B126-85DB43E8B12C}" srcOrd="0" destOrd="1" presId="urn:microsoft.com/office/officeart/2005/8/layout/hList1"/>
    <dgm:cxn modelId="{2DD08D16-8009-448F-B71A-454E020FA5A6}" srcId="{58AFD7EB-05AD-42A9-A818-7C270B678214}" destId="{1080D62D-B691-4AD3-ACB7-B2AE9620AF3B}" srcOrd="0" destOrd="0" parTransId="{3C1E46B1-1A5D-4FF8-A2BE-A8E5BC77163A}" sibTransId="{2A516273-E02B-4F0C-A04B-0714F801490B}"/>
    <dgm:cxn modelId="{AEE41925-7B99-4E78-BD09-8D2F419B91F4}" srcId="{C0BA54B7-9A7E-4FE4-9EC7-4D78B3CE8C03}" destId="{1184D2E3-9D0D-488A-A066-770DD338EB40}" srcOrd="3" destOrd="0" parTransId="{9568D819-7780-4485-BAC2-27A5EA5F695F}" sibTransId="{C9D914DB-9A81-46DA-BE3A-89B7B6A8241F}"/>
    <dgm:cxn modelId="{D2814325-8C29-4D67-851B-3BD7D543CAE6}" srcId="{C0BA54B7-9A7E-4FE4-9EC7-4D78B3CE8C03}" destId="{AB2BFAE8-C520-4330-9D5F-35C2D90B6CA7}" srcOrd="2" destOrd="0" parTransId="{5FCED6F6-7A96-44F8-80F9-CEE2C73CA3B1}" sibTransId="{B8B7BDA9-FFF7-4F66-B68C-335C549023B6}"/>
    <dgm:cxn modelId="{E2DA352F-5FEA-4FE8-BB7D-BD13486FA5DF}" type="presOf" srcId="{D9253A0C-B8A1-48F2-92B9-EFD9924FA692}" destId="{44DEA775-713D-4E50-B09C-3587E6C02F26}" srcOrd="0" destOrd="2" presId="urn:microsoft.com/office/officeart/2005/8/layout/hList1"/>
    <dgm:cxn modelId="{890ACB32-86D0-470E-A252-437E5ECE6B34}" srcId="{CEA07F29-EB22-4948-AEF4-780C036726BB}" destId="{58AFD7EB-05AD-42A9-A818-7C270B678214}" srcOrd="0" destOrd="0" parTransId="{25733149-BBE8-41E5-9211-2E939C3F01B2}" sibTransId="{64287C76-C3CA-4C22-9D62-5A82A296274E}"/>
    <dgm:cxn modelId="{28175235-88B4-40D2-B8AA-1F64D69E939C}" srcId="{CEA07F29-EB22-4948-AEF4-780C036726BB}" destId="{C3923C40-6CC4-4710-8AB1-A2ADB8610EEC}" srcOrd="3" destOrd="0" parTransId="{6A741183-3140-4207-A678-B5CE0A0604B3}" sibTransId="{CF32F127-F796-4A71-9C9B-C7CA31336AF8}"/>
    <dgm:cxn modelId="{9C7CFF46-5BA6-47F8-BBD7-75F5D06B93B4}" type="presOf" srcId="{87E9A8CC-8B01-4125-867E-605A7AB0629E}" destId="{36FFF2CE-BA28-416A-A529-23CF4CAC077B}" srcOrd="0" destOrd="0" presId="urn:microsoft.com/office/officeart/2005/8/layout/hList1"/>
    <dgm:cxn modelId="{B2C11E59-CA55-4FCE-B71E-9850B4B54E43}" type="presOf" srcId="{96887278-89EF-487D-BD7D-8A3E00BEA1F1}" destId="{6D92A6AA-2B60-4DA4-A1F8-C8522F8D475C}" srcOrd="0" destOrd="0" presId="urn:microsoft.com/office/officeart/2005/8/layout/hList1"/>
    <dgm:cxn modelId="{4CF40D5C-E96B-4247-8286-E560BDDA0522}" type="presOf" srcId="{093690A1-F736-44DF-8089-CBE96ED0D3E4}" destId="{44DEA775-713D-4E50-B09C-3587E6C02F26}" srcOrd="0" destOrd="5" presId="urn:microsoft.com/office/officeart/2005/8/layout/hList1"/>
    <dgm:cxn modelId="{DA4EFF5D-3096-4004-8524-0C24EF2400F9}" type="presOf" srcId="{C0BA54B7-9A7E-4FE4-9EC7-4D78B3CE8C03}" destId="{188BCAA0-638D-4AD1-B856-30E3D1E97726}" srcOrd="0" destOrd="0" presId="urn:microsoft.com/office/officeart/2005/8/layout/hList1"/>
    <dgm:cxn modelId="{ECD8B463-D078-4D77-B02B-497B7FDF135E}" srcId="{58AFD7EB-05AD-42A9-A818-7C270B678214}" destId="{30BF9FB6-44AE-4767-958B-9576D6036947}" srcOrd="1" destOrd="0" parTransId="{C5A2F315-7D5E-4534-B18D-28D95A743A44}" sibTransId="{E184C025-05A3-428E-BBA3-68DBBE1E982A}"/>
    <dgm:cxn modelId="{75004667-8916-42AF-9BED-6822BAFB46DA}" type="presOf" srcId="{C3923C40-6CC4-4710-8AB1-A2ADB8610EEC}" destId="{2FF132F4-EA1D-47D1-9D58-492E07A07E05}" srcOrd="0" destOrd="0" presId="urn:microsoft.com/office/officeart/2005/8/layout/hList1"/>
    <dgm:cxn modelId="{4417E57B-6006-48C9-BA4E-DA7F691D54B4}" srcId="{58AFD7EB-05AD-42A9-A818-7C270B678214}" destId="{093690A1-F736-44DF-8089-CBE96ED0D3E4}" srcOrd="5" destOrd="0" parTransId="{6A8FB0F8-5BBB-490E-A394-A2A2E06E2C3F}" sibTransId="{9EF48189-B92B-47E2-872D-88ADCC344EE5}"/>
    <dgm:cxn modelId="{C1B10986-C82C-421D-A5EA-F048875C5753}" type="presOf" srcId="{30BF9FB6-44AE-4767-958B-9576D6036947}" destId="{44DEA775-713D-4E50-B09C-3587E6C02F26}" srcOrd="0" destOrd="1" presId="urn:microsoft.com/office/officeart/2005/8/layout/hList1"/>
    <dgm:cxn modelId="{2CF641A1-1F8F-495E-93D0-5731E2E7D0D4}" srcId="{58AFD7EB-05AD-42A9-A818-7C270B678214}" destId="{D9253A0C-B8A1-48F2-92B9-EFD9924FA692}" srcOrd="2" destOrd="0" parTransId="{1CD5FA68-2902-492B-9C4C-98D49FC36353}" sibTransId="{7DDDD4CA-E2E2-49B9-9AA5-B7172EF0545F}"/>
    <dgm:cxn modelId="{7A58FAA1-9F13-44DB-89DD-E04A9C4E89F8}" type="presOf" srcId="{0DCABDB4-A274-47A4-8A32-BD97A9ECEB21}" destId="{44DEA775-713D-4E50-B09C-3587E6C02F26}" srcOrd="0" destOrd="3" presId="urn:microsoft.com/office/officeart/2005/8/layout/hList1"/>
    <dgm:cxn modelId="{2DB362AA-106C-49E5-A510-C9B66DB07D12}" type="presOf" srcId="{58AFD7EB-05AD-42A9-A818-7C270B678214}" destId="{6F7AD4A8-457D-4A5B-98A7-9A8474078EA1}" srcOrd="0" destOrd="0" presId="urn:microsoft.com/office/officeart/2005/8/layout/hList1"/>
    <dgm:cxn modelId="{375722AE-57B4-4641-8BAA-2C3943F5FC01}" type="presOf" srcId="{634F47E0-51A7-410D-94BB-95B7DDD443D7}" destId="{6A216FAB-C80A-4BFC-B126-85DB43E8B12C}" srcOrd="0" destOrd="4" presId="urn:microsoft.com/office/officeart/2005/8/layout/hList1"/>
    <dgm:cxn modelId="{5FE17FAF-806A-44F8-B51D-FE1C504FD909}" srcId="{87E9A8CC-8B01-4125-867E-605A7AB0629E}" destId="{96887278-89EF-487D-BD7D-8A3E00BEA1F1}" srcOrd="0" destOrd="0" parTransId="{8E64E86D-26AC-4DDA-B40C-FDFBE4DE715D}" sibTransId="{020B6856-E10B-41B4-88A7-5985DDC3DC64}"/>
    <dgm:cxn modelId="{5B4FE7B2-A70B-42F0-A9E4-3E130C0F43ED}" type="presOf" srcId="{02B8EAB9-A581-4DE1-A5FD-FAF2429BB7CC}" destId="{DAD30551-2376-4CFF-BCB7-ED28FE03386F}" srcOrd="0" destOrd="0" presId="urn:microsoft.com/office/officeart/2005/8/layout/hList1"/>
    <dgm:cxn modelId="{057EE3B3-1A9A-439B-83A6-77F464D30793}" type="presOf" srcId="{CEA07F29-EB22-4948-AEF4-780C036726BB}" destId="{39BCBB9C-46CE-46FE-84F4-25E821484186}" srcOrd="0" destOrd="0" presId="urn:microsoft.com/office/officeart/2005/8/layout/hList1"/>
    <dgm:cxn modelId="{54E8C4B4-8079-49EA-AD32-EF0FE04FE47B}" srcId="{C0BA54B7-9A7E-4FE4-9EC7-4D78B3CE8C03}" destId="{00CE8C90-938D-4775-924D-7A7DCB3F6D03}" srcOrd="1" destOrd="0" parTransId="{7ED183A2-ABB1-431C-B0CA-05846E53C0FF}" sibTransId="{A0E3F6A0-94B5-40DC-B4D1-6276904F7CB9}"/>
    <dgm:cxn modelId="{D0BDD4B9-0747-D84B-A828-9F1A08DACBBD}" srcId="{C0BA54B7-9A7E-4FE4-9EC7-4D78B3CE8C03}" destId="{3D10C905-F7B5-B346-B340-DAB19A6F6D1B}" srcOrd="0" destOrd="0" parTransId="{5AFCE238-1508-F347-8304-941CFD3A39C1}" sibTransId="{0A639040-B250-9248-8408-31F7B8D0BF0F}"/>
    <dgm:cxn modelId="{D9D6DACD-DDC1-4E88-A529-8555573F92CD}" type="presOf" srcId="{1184D2E3-9D0D-488A-A066-770DD338EB40}" destId="{6A216FAB-C80A-4BFC-B126-85DB43E8B12C}" srcOrd="0" destOrd="3" presId="urn:microsoft.com/office/officeart/2005/8/layout/hList1"/>
    <dgm:cxn modelId="{D1F37ACE-6F2A-5445-9F69-865A19C20119}" type="presOf" srcId="{3D10C905-F7B5-B346-B340-DAB19A6F6D1B}" destId="{6A216FAB-C80A-4BFC-B126-85DB43E8B12C}" srcOrd="0" destOrd="0" presId="urn:microsoft.com/office/officeart/2005/8/layout/hList1"/>
    <dgm:cxn modelId="{140346D0-537F-4F18-8F92-DD67DBB3D8EB}" srcId="{C0BA54B7-9A7E-4FE4-9EC7-4D78B3CE8C03}" destId="{634F47E0-51A7-410D-94BB-95B7DDD443D7}" srcOrd="4" destOrd="0" parTransId="{2AF65B9A-C970-4BA5-ABF1-C5870E469121}" sibTransId="{C7AA3BCD-8919-4EB3-B616-C12AFA87C90A}"/>
    <dgm:cxn modelId="{F83091D9-7E93-42B2-B7F0-754EEBAE7DEC}" type="presOf" srcId="{1080D62D-B691-4AD3-ACB7-B2AE9620AF3B}" destId="{44DEA775-713D-4E50-B09C-3587E6C02F26}" srcOrd="0" destOrd="0" presId="urn:microsoft.com/office/officeart/2005/8/layout/hList1"/>
    <dgm:cxn modelId="{DBB658E8-70F9-4BDC-838F-2552D22343E9}" srcId="{C3923C40-6CC4-4710-8AB1-A2ADB8610EEC}" destId="{02B8EAB9-A581-4DE1-A5FD-FAF2429BB7CC}" srcOrd="0" destOrd="0" parTransId="{25418DD3-D79D-4F79-A811-48F44E1EC801}" sibTransId="{F4D81098-D58D-4D1D-B34C-75641F0F359C}"/>
    <dgm:cxn modelId="{5AB861E9-E765-48E8-B96D-090A3F8C19A9}" srcId="{58AFD7EB-05AD-42A9-A818-7C270B678214}" destId="{FC56B500-3047-4B85-8C6C-9D29804CE5E8}" srcOrd="4" destOrd="0" parTransId="{0E71992F-8458-44AA-91E9-43EE5528E187}" sibTransId="{187AA235-689C-4217-86FA-FAE583375BC1}"/>
    <dgm:cxn modelId="{2A42F2EC-117C-4B54-ABF9-96A9E52E7396}" srcId="{58AFD7EB-05AD-42A9-A818-7C270B678214}" destId="{0DCABDB4-A274-47A4-8A32-BD97A9ECEB21}" srcOrd="3" destOrd="0" parTransId="{A8D7B671-0233-47D8-A086-88A334B889DA}" sibTransId="{FBDC5A98-DAA2-41C2-908C-E3935F3F318D}"/>
    <dgm:cxn modelId="{F81F75EF-295E-46C3-A792-DD4747FA056D}" srcId="{CEA07F29-EB22-4948-AEF4-780C036726BB}" destId="{C0BA54B7-9A7E-4FE4-9EC7-4D78B3CE8C03}" srcOrd="1" destOrd="0" parTransId="{DD6B1BE9-460F-428E-A8F5-F6AE73BC3C9E}" sibTransId="{362421EC-340E-4FA7-A628-9B0717664FB2}"/>
    <dgm:cxn modelId="{7F425FF3-87F4-4308-ABAD-BDA00A27474F}" type="presOf" srcId="{FC56B500-3047-4B85-8C6C-9D29804CE5E8}" destId="{44DEA775-713D-4E50-B09C-3587E6C02F26}" srcOrd="0" destOrd="4" presId="urn:microsoft.com/office/officeart/2005/8/layout/hList1"/>
    <dgm:cxn modelId="{94C360F8-0075-46D5-9B79-98D52EFD6987}" srcId="{CEA07F29-EB22-4948-AEF4-780C036726BB}" destId="{87E9A8CC-8B01-4125-867E-605A7AB0629E}" srcOrd="2" destOrd="0" parTransId="{2FB31CF4-11EA-4BFE-927D-326549C6A045}" sibTransId="{FBFF4CE3-B713-425F-8C99-0FA49CF4F07A}"/>
    <dgm:cxn modelId="{836DE33C-E952-4902-8418-42BC3F180862}" type="presParOf" srcId="{39BCBB9C-46CE-46FE-84F4-25E821484186}" destId="{C916C8FF-76BD-43C0-A764-110A65439224}" srcOrd="0" destOrd="0" presId="urn:microsoft.com/office/officeart/2005/8/layout/hList1"/>
    <dgm:cxn modelId="{E4BCC2E3-F205-418E-932A-92DFC7E0082B}" type="presParOf" srcId="{C916C8FF-76BD-43C0-A764-110A65439224}" destId="{6F7AD4A8-457D-4A5B-98A7-9A8474078EA1}" srcOrd="0" destOrd="0" presId="urn:microsoft.com/office/officeart/2005/8/layout/hList1"/>
    <dgm:cxn modelId="{165BCDFE-9941-491D-A96E-9161E35F310D}" type="presParOf" srcId="{C916C8FF-76BD-43C0-A764-110A65439224}" destId="{44DEA775-713D-4E50-B09C-3587E6C02F26}" srcOrd="1" destOrd="0" presId="urn:microsoft.com/office/officeart/2005/8/layout/hList1"/>
    <dgm:cxn modelId="{F9437611-0DDB-4267-B5AA-139234B1DA62}" type="presParOf" srcId="{39BCBB9C-46CE-46FE-84F4-25E821484186}" destId="{A07E1E7F-59C2-4602-ADE4-FF702A87E3ED}" srcOrd="1" destOrd="0" presId="urn:microsoft.com/office/officeart/2005/8/layout/hList1"/>
    <dgm:cxn modelId="{E613F451-5353-4ACF-B63B-2D745AF1F752}" type="presParOf" srcId="{39BCBB9C-46CE-46FE-84F4-25E821484186}" destId="{C67DF2FF-7EEA-455C-B17F-35384C640900}" srcOrd="2" destOrd="0" presId="urn:microsoft.com/office/officeart/2005/8/layout/hList1"/>
    <dgm:cxn modelId="{15A3640D-DD94-4ABF-A229-4B1C9280F239}" type="presParOf" srcId="{C67DF2FF-7EEA-455C-B17F-35384C640900}" destId="{188BCAA0-638D-4AD1-B856-30E3D1E97726}" srcOrd="0" destOrd="0" presId="urn:microsoft.com/office/officeart/2005/8/layout/hList1"/>
    <dgm:cxn modelId="{84F74293-03C8-4141-9F11-6FA36972834D}" type="presParOf" srcId="{C67DF2FF-7EEA-455C-B17F-35384C640900}" destId="{6A216FAB-C80A-4BFC-B126-85DB43E8B12C}" srcOrd="1" destOrd="0" presId="urn:microsoft.com/office/officeart/2005/8/layout/hList1"/>
    <dgm:cxn modelId="{2E60D6A9-E888-4FCF-8AD6-B41641FAA49C}" type="presParOf" srcId="{39BCBB9C-46CE-46FE-84F4-25E821484186}" destId="{75DF0450-26BA-4491-AD7E-A877321E21F1}" srcOrd="3" destOrd="0" presId="urn:microsoft.com/office/officeart/2005/8/layout/hList1"/>
    <dgm:cxn modelId="{1A7DE175-0407-4202-9D56-95442F88315E}" type="presParOf" srcId="{39BCBB9C-46CE-46FE-84F4-25E821484186}" destId="{FE3E4953-E8E8-4740-B97A-8BBEB196ACFD}" srcOrd="4" destOrd="0" presId="urn:microsoft.com/office/officeart/2005/8/layout/hList1"/>
    <dgm:cxn modelId="{2F5B9E96-76DB-477C-A827-D1CACA981B5C}" type="presParOf" srcId="{FE3E4953-E8E8-4740-B97A-8BBEB196ACFD}" destId="{36FFF2CE-BA28-416A-A529-23CF4CAC077B}" srcOrd="0" destOrd="0" presId="urn:microsoft.com/office/officeart/2005/8/layout/hList1"/>
    <dgm:cxn modelId="{C505C274-ECAC-48C7-A498-5F14A3270493}" type="presParOf" srcId="{FE3E4953-E8E8-4740-B97A-8BBEB196ACFD}" destId="{6D92A6AA-2B60-4DA4-A1F8-C8522F8D475C}" srcOrd="1" destOrd="0" presId="urn:microsoft.com/office/officeart/2005/8/layout/hList1"/>
    <dgm:cxn modelId="{C284E180-1ABC-4DAB-AD5F-CEB3667D463C}" type="presParOf" srcId="{39BCBB9C-46CE-46FE-84F4-25E821484186}" destId="{8B87DC67-F9F4-4C9C-94F2-EC0C66A58EC7}" srcOrd="5" destOrd="0" presId="urn:microsoft.com/office/officeart/2005/8/layout/hList1"/>
    <dgm:cxn modelId="{C32CF955-449F-4D0C-B4C8-0691D34AA2A8}" type="presParOf" srcId="{39BCBB9C-46CE-46FE-84F4-25E821484186}" destId="{607BC12E-6768-4693-8B01-EBD13BCECEBE}" srcOrd="6" destOrd="0" presId="urn:microsoft.com/office/officeart/2005/8/layout/hList1"/>
    <dgm:cxn modelId="{08EB68A7-204C-49A9-AB15-87BE926DBF54}" type="presParOf" srcId="{607BC12E-6768-4693-8B01-EBD13BCECEBE}" destId="{2FF132F4-EA1D-47D1-9D58-492E07A07E05}" srcOrd="0" destOrd="0" presId="urn:microsoft.com/office/officeart/2005/8/layout/hList1"/>
    <dgm:cxn modelId="{245DAD97-36FF-4000-936A-21ED2FE63CD1}" type="presParOf" srcId="{607BC12E-6768-4693-8B01-EBD13BCECEBE}" destId="{DAD30551-2376-4CFF-BCB7-ED28FE03386F}" srcOrd="1" destOrd="0" presId="urn:microsoft.com/office/officeart/2005/8/layout/hList1"/>
  </dgm:cxnLst>
  <dgm:bg/>
  <dgm:whole/>
  <dgm:extLst>
    <a:ext uri="http://schemas.microsoft.com/office/drawing/2008/diagram">
      <dsp:dataModelExt xmlns:dsp="http://schemas.microsoft.com/office/drawing/2008/diagram" relId="rId9"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7AD4A8-457D-4A5B-98A7-9A8474078EA1}">
      <dsp:nvSpPr>
        <dsp:cNvPr id="0" name=""/>
        <dsp:cNvSpPr/>
      </dsp:nvSpPr>
      <dsp:spPr>
        <a:xfrm>
          <a:off x="2874" y="528951"/>
          <a:ext cx="1728488" cy="685315"/>
        </a:xfrm>
        <a:prstGeom prst="rect">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b="1" kern="1200"/>
            <a:t>Research &amp; Data Gathering</a:t>
          </a:r>
        </a:p>
      </dsp:txBody>
      <dsp:txXfrm>
        <a:off x="2874" y="528951"/>
        <a:ext cx="1728488" cy="685315"/>
      </dsp:txXfrm>
    </dsp:sp>
    <dsp:sp modelId="{44DEA775-713D-4E50-B09C-3587E6C02F26}">
      <dsp:nvSpPr>
        <dsp:cNvPr id="0" name=""/>
        <dsp:cNvSpPr/>
      </dsp:nvSpPr>
      <dsp:spPr>
        <a:xfrm>
          <a:off x="2874" y="1214267"/>
          <a:ext cx="1728488" cy="3541050"/>
        </a:xfrm>
        <a:prstGeom prst="rect">
          <a:avLst/>
        </a:prstGeom>
        <a:solidFill>
          <a:schemeClr val="accent5">
            <a:tint val="40000"/>
            <a:alpha val="90000"/>
            <a:hueOff val="0"/>
            <a:satOff val="0"/>
            <a:lumOff val="0"/>
            <a:alphaOff val="0"/>
          </a:schemeClr>
        </a:solidFill>
        <a:ln w="1587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Discussion of project topic</a:t>
          </a:r>
        </a:p>
        <a:p>
          <a:pPr marL="114300" lvl="1" indent="-114300" algn="l" defTabSz="666750">
            <a:lnSpc>
              <a:spcPct val="90000"/>
            </a:lnSpc>
            <a:spcBef>
              <a:spcPct val="0"/>
            </a:spcBef>
            <a:spcAft>
              <a:spcPct val="15000"/>
            </a:spcAft>
            <a:buChar char="•"/>
          </a:pPr>
          <a:r>
            <a:rPr lang="en-US" sz="1500" kern="1200"/>
            <a:t>Search for relevant data in Kaggle and the online census data</a:t>
          </a:r>
        </a:p>
        <a:p>
          <a:pPr marL="114300" lvl="1" indent="-114300" algn="l" defTabSz="666750">
            <a:lnSpc>
              <a:spcPct val="90000"/>
            </a:lnSpc>
            <a:spcBef>
              <a:spcPct val="0"/>
            </a:spcBef>
            <a:spcAft>
              <a:spcPct val="15000"/>
            </a:spcAft>
            <a:buChar char="•"/>
          </a:pPr>
          <a:r>
            <a:rPr lang="en-US" sz="1500" kern="1200" dirty="0"/>
            <a:t>NYC Open Data Source</a:t>
          </a:r>
        </a:p>
        <a:p>
          <a:pPr marL="114300" lvl="1" indent="-114300" algn="l" defTabSz="666750">
            <a:lnSpc>
              <a:spcPct val="90000"/>
            </a:lnSpc>
            <a:spcBef>
              <a:spcPct val="0"/>
            </a:spcBef>
            <a:spcAft>
              <a:spcPct val="15000"/>
            </a:spcAft>
            <a:buChar char="•"/>
          </a:pPr>
          <a:r>
            <a:rPr lang="en-US" sz="1500" kern="1200" dirty="0"/>
            <a:t>San Francisco Open Data</a:t>
          </a:r>
        </a:p>
        <a:p>
          <a:pPr marL="114300" lvl="1" indent="-114300" algn="l" defTabSz="666750">
            <a:lnSpc>
              <a:spcPct val="90000"/>
            </a:lnSpc>
            <a:spcBef>
              <a:spcPct val="0"/>
            </a:spcBef>
            <a:spcAft>
              <a:spcPct val="15000"/>
            </a:spcAft>
            <a:buChar char="•"/>
          </a:pPr>
          <a:r>
            <a:rPr lang="en-US" sz="1500" kern="1200" dirty="0"/>
            <a:t>Google</a:t>
          </a:r>
        </a:p>
        <a:p>
          <a:pPr marL="114300" lvl="1" indent="-114300" algn="l" defTabSz="666750">
            <a:lnSpc>
              <a:spcPct val="90000"/>
            </a:lnSpc>
            <a:spcBef>
              <a:spcPct val="0"/>
            </a:spcBef>
            <a:spcAft>
              <a:spcPct val="15000"/>
            </a:spcAft>
            <a:buChar char="•"/>
          </a:pPr>
          <a:r>
            <a:rPr lang="en-US" sz="1500" kern="1200" dirty="0"/>
            <a:t>Kaggle</a:t>
          </a:r>
        </a:p>
      </dsp:txBody>
      <dsp:txXfrm>
        <a:off x="2874" y="1214267"/>
        <a:ext cx="1728488" cy="3541050"/>
      </dsp:txXfrm>
    </dsp:sp>
    <dsp:sp modelId="{188BCAA0-638D-4AD1-B856-30E3D1E97726}">
      <dsp:nvSpPr>
        <dsp:cNvPr id="0" name=""/>
        <dsp:cNvSpPr/>
      </dsp:nvSpPr>
      <dsp:spPr>
        <a:xfrm>
          <a:off x="1973351" y="528951"/>
          <a:ext cx="1728488" cy="685315"/>
        </a:xfrm>
        <a:prstGeom prst="rect">
          <a:avLst/>
        </a:prstGeom>
        <a:solidFill>
          <a:schemeClr val="accent5">
            <a:hueOff val="5129271"/>
            <a:satOff val="-1832"/>
            <a:lumOff val="2942"/>
            <a:alphaOff val="0"/>
          </a:schemeClr>
        </a:solidFill>
        <a:ln w="15875" cap="flat" cmpd="sng" algn="ctr">
          <a:solidFill>
            <a:schemeClr val="accent5">
              <a:hueOff val="5129271"/>
              <a:satOff val="-1832"/>
              <a:lumOff val="2942"/>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b="1" kern="1200" dirty="0"/>
            <a:t>Data Frame Creation and Cleansing </a:t>
          </a:r>
        </a:p>
      </dsp:txBody>
      <dsp:txXfrm>
        <a:off x="1973351" y="528951"/>
        <a:ext cx="1728488" cy="685315"/>
      </dsp:txXfrm>
    </dsp:sp>
    <dsp:sp modelId="{6A216FAB-C80A-4BFC-B126-85DB43E8B12C}">
      <dsp:nvSpPr>
        <dsp:cNvPr id="0" name=""/>
        <dsp:cNvSpPr/>
      </dsp:nvSpPr>
      <dsp:spPr>
        <a:xfrm>
          <a:off x="1973351" y="1214267"/>
          <a:ext cx="1728488" cy="3541050"/>
        </a:xfrm>
        <a:prstGeom prst="rect">
          <a:avLst/>
        </a:prstGeom>
        <a:solidFill>
          <a:schemeClr val="accent5">
            <a:tint val="40000"/>
            <a:alpha val="90000"/>
            <a:hueOff val="5186383"/>
            <a:satOff val="-492"/>
            <a:lumOff val="359"/>
            <a:alphaOff val="0"/>
          </a:schemeClr>
        </a:solidFill>
        <a:ln w="15875" cap="flat" cmpd="sng" algn="ctr">
          <a:solidFill>
            <a:schemeClr val="accent5">
              <a:tint val="40000"/>
              <a:alpha val="90000"/>
              <a:hueOff val="5186383"/>
              <a:satOff val="-492"/>
              <a:lumOff val="35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Download Json format data through SODA API</a:t>
          </a:r>
        </a:p>
        <a:p>
          <a:pPr marL="114300" lvl="1" indent="-114300" algn="l" defTabSz="666750">
            <a:lnSpc>
              <a:spcPct val="90000"/>
            </a:lnSpc>
            <a:spcBef>
              <a:spcPct val="0"/>
            </a:spcBef>
            <a:spcAft>
              <a:spcPct val="15000"/>
            </a:spcAft>
            <a:buChar char="•"/>
          </a:pPr>
          <a:r>
            <a:rPr lang="en-US" sz="1500" kern="1200" dirty="0"/>
            <a:t>Created unique data frames from original csv’s with applicable data</a:t>
          </a:r>
        </a:p>
        <a:p>
          <a:pPr marL="114300" lvl="1" indent="-114300" algn="l" defTabSz="666750">
            <a:lnSpc>
              <a:spcPct val="90000"/>
            </a:lnSpc>
            <a:spcBef>
              <a:spcPct val="0"/>
            </a:spcBef>
            <a:spcAft>
              <a:spcPct val="15000"/>
            </a:spcAft>
            <a:buChar char="•"/>
          </a:pPr>
          <a:r>
            <a:rPr lang="en-US" sz="1500" kern="1200" dirty="0"/>
            <a:t>Removed all nulls from the data </a:t>
          </a:r>
        </a:p>
        <a:p>
          <a:pPr marL="114300" lvl="1" indent="-114300" algn="l" defTabSz="666750">
            <a:lnSpc>
              <a:spcPct val="90000"/>
            </a:lnSpc>
            <a:spcBef>
              <a:spcPct val="0"/>
            </a:spcBef>
            <a:spcAft>
              <a:spcPct val="15000"/>
            </a:spcAft>
            <a:buChar char="•"/>
          </a:pPr>
          <a:r>
            <a:rPr lang="en-US" sz="1500" kern="1200" dirty="0"/>
            <a:t>Removed the extra space and ensured the keys were properly formatted prior to the creation of the data base</a:t>
          </a:r>
        </a:p>
        <a:p>
          <a:pPr marL="114300" lvl="1" indent="-114300" algn="l" defTabSz="666750">
            <a:lnSpc>
              <a:spcPct val="90000"/>
            </a:lnSpc>
            <a:spcBef>
              <a:spcPct val="0"/>
            </a:spcBef>
            <a:spcAft>
              <a:spcPct val="15000"/>
            </a:spcAft>
            <a:buChar char="•"/>
          </a:pPr>
          <a:endParaRPr lang="en-US" sz="1500" kern="1200" dirty="0"/>
        </a:p>
      </dsp:txBody>
      <dsp:txXfrm>
        <a:off x="1973351" y="1214267"/>
        <a:ext cx="1728488" cy="3541050"/>
      </dsp:txXfrm>
    </dsp:sp>
    <dsp:sp modelId="{36FFF2CE-BA28-416A-A529-23CF4CAC077B}">
      <dsp:nvSpPr>
        <dsp:cNvPr id="0" name=""/>
        <dsp:cNvSpPr/>
      </dsp:nvSpPr>
      <dsp:spPr>
        <a:xfrm>
          <a:off x="3943827" y="528951"/>
          <a:ext cx="1728488" cy="685315"/>
        </a:xfrm>
        <a:prstGeom prst="rect">
          <a:avLst/>
        </a:prstGeom>
        <a:solidFill>
          <a:schemeClr val="accent5">
            <a:hueOff val="10258542"/>
            <a:satOff val="-3664"/>
            <a:lumOff val="5883"/>
            <a:alphaOff val="0"/>
          </a:schemeClr>
        </a:solidFill>
        <a:ln w="15875" cap="flat" cmpd="sng" algn="ctr">
          <a:solidFill>
            <a:schemeClr val="accent5">
              <a:hueOff val="10258542"/>
              <a:satOff val="-3664"/>
              <a:lumOff val="5883"/>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b="1" kern="1200" dirty="0"/>
            <a:t>Load Data Frames into MongoDB</a:t>
          </a:r>
        </a:p>
      </dsp:txBody>
      <dsp:txXfrm>
        <a:off x="3943827" y="528951"/>
        <a:ext cx="1728488" cy="685315"/>
      </dsp:txXfrm>
    </dsp:sp>
    <dsp:sp modelId="{6D92A6AA-2B60-4DA4-A1F8-C8522F8D475C}">
      <dsp:nvSpPr>
        <dsp:cNvPr id="0" name=""/>
        <dsp:cNvSpPr/>
      </dsp:nvSpPr>
      <dsp:spPr>
        <a:xfrm>
          <a:off x="3943827" y="1214267"/>
          <a:ext cx="1728488" cy="3541050"/>
        </a:xfrm>
        <a:prstGeom prst="rect">
          <a:avLst/>
        </a:prstGeom>
        <a:solidFill>
          <a:schemeClr val="accent5">
            <a:tint val="40000"/>
            <a:alpha val="90000"/>
            <a:hueOff val="10372766"/>
            <a:satOff val="-984"/>
            <a:lumOff val="718"/>
            <a:alphaOff val="0"/>
          </a:schemeClr>
        </a:solidFill>
        <a:ln w="15875" cap="flat" cmpd="sng" algn="ctr">
          <a:solidFill>
            <a:schemeClr val="accent5">
              <a:tint val="40000"/>
              <a:alpha val="90000"/>
              <a:hueOff val="10372766"/>
              <a:satOff val="-984"/>
              <a:lumOff val="71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A Data Base for this project was  created in Mongo DB in order to have flexibility for new data in the future.</a:t>
          </a:r>
        </a:p>
      </dsp:txBody>
      <dsp:txXfrm>
        <a:off x="3943827" y="1214267"/>
        <a:ext cx="1728488" cy="3541050"/>
      </dsp:txXfrm>
    </dsp:sp>
    <dsp:sp modelId="{2FF132F4-EA1D-47D1-9D58-492E07A07E05}">
      <dsp:nvSpPr>
        <dsp:cNvPr id="0" name=""/>
        <dsp:cNvSpPr/>
      </dsp:nvSpPr>
      <dsp:spPr>
        <a:xfrm>
          <a:off x="5914304" y="528951"/>
          <a:ext cx="1728488" cy="685315"/>
        </a:xfrm>
        <a:prstGeom prst="rect">
          <a:avLst/>
        </a:prstGeom>
        <a:solidFill>
          <a:schemeClr val="accent5">
            <a:hueOff val="15387812"/>
            <a:satOff val="-5496"/>
            <a:lumOff val="8825"/>
            <a:alphaOff val="0"/>
          </a:schemeClr>
        </a:solidFill>
        <a:ln w="15875" cap="flat" cmpd="sng" algn="ctr">
          <a:solidFill>
            <a:schemeClr val="accent5">
              <a:hueOff val="15387812"/>
              <a:satOff val="-5496"/>
              <a:lumOff val="8825"/>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b="1" kern="1200" dirty="0"/>
            <a:t>Analyze Data &amp; Make Conclusions</a:t>
          </a:r>
        </a:p>
      </dsp:txBody>
      <dsp:txXfrm>
        <a:off x="5914304" y="528951"/>
        <a:ext cx="1728488" cy="685315"/>
      </dsp:txXfrm>
    </dsp:sp>
    <dsp:sp modelId="{DAD30551-2376-4CFF-BCB7-ED28FE03386F}">
      <dsp:nvSpPr>
        <dsp:cNvPr id="0" name=""/>
        <dsp:cNvSpPr/>
      </dsp:nvSpPr>
      <dsp:spPr>
        <a:xfrm>
          <a:off x="5914304" y="1214267"/>
          <a:ext cx="1728488" cy="3541050"/>
        </a:xfrm>
        <a:prstGeom prst="rect">
          <a:avLst/>
        </a:prstGeom>
        <a:solidFill>
          <a:schemeClr val="accent5">
            <a:tint val="40000"/>
            <a:alpha val="90000"/>
            <a:hueOff val="15559149"/>
            <a:satOff val="-1476"/>
            <a:lumOff val="1077"/>
            <a:alphaOff val="0"/>
          </a:schemeClr>
        </a:solidFill>
        <a:ln w="15875" cap="flat" cmpd="sng" algn="ctr">
          <a:solidFill>
            <a:schemeClr val="accent5">
              <a:tint val="40000"/>
              <a:alpha val="90000"/>
              <a:hueOff val="15559149"/>
              <a:satOff val="-1476"/>
              <a:lumOff val="107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Created graphs to highlight and illustrate the leading causes of death by Ethnicity and Gender in NYC. The results of the graph showed the trends of these diseases over time in NYC</a:t>
          </a:r>
        </a:p>
      </dsp:txBody>
      <dsp:txXfrm>
        <a:off x="5914304" y="1214267"/>
        <a:ext cx="1728488" cy="354105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511A93-BDC7-4FCD-B7C3-C5402151C6C2}" type="datetimeFigureOut">
              <a:rPr lang="en-US" smtClean="0"/>
              <a:t>2/22/20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8A5D53-1E42-4C96-873B-7C43A654CDDC}" type="slidenum">
              <a:rPr lang="en-US" smtClean="0"/>
              <a:t>‹#›</a:t>
            </a:fld>
            <a:endParaRPr lang="en-US"/>
          </a:p>
        </p:txBody>
      </p:sp>
    </p:spTree>
    <p:extLst>
      <p:ext uri="{BB962C8B-B14F-4D97-AF65-F5344CB8AC3E}">
        <p14:creationId xmlns:p14="http://schemas.microsoft.com/office/powerpoint/2010/main" val="33138374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8A5D53-1E42-4C96-873B-7C43A654CDDC}" type="slidenum">
              <a:rPr lang="en-US" smtClean="0"/>
              <a:t>4</a:t>
            </a:fld>
            <a:endParaRPr lang="en-US"/>
          </a:p>
        </p:txBody>
      </p:sp>
    </p:spTree>
    <p:extLst>
      <p:ext uri="{BB962C8B-B14F-4D97-AF65-F5344CB8AC3E}">
        <p14:creationId xmlns:p14="http://schemas.microsoft.com/office/powerpoint/2010/main" val="2402075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8A5D53-1E42-4C96-873B-7C43A654CDDC}" type="slidenum">
              <a:rPr lang="en-US" smtClean="0"/>
              <a:t>7</a:t>
            </a:fld>
            <a:endParaRPr lang="en-US"/>
          </a:p>
        </p:txBody>
      </p:sp>
    </p:spTree>
    <p:extLst>
      <p:ext uri="{BB962C8B-B14F-4D97-AF65-F5344CB8AC3E}">
        <p14:creationId xmlns:p14="http://schemas.microsoft.com/office/powerpoint/2010/main" val="17055414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C9CBE5-5A52-448F-B281-5BCCC63176C8}" type="datetimeFigureOut">
              <a:rPr lang="en-US" smtClean="0"/>
              <a:t>2/22/20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C0FC75-6A94-4C21-9672-B267DBA1BE64}" type="slidenum">
              <a:rPr lang="en-US" smtClean="0"/>
              <a:t>‹#›</a:t>
            </a:fld>
            <a:endParaRPr lang="en-US"/>
          </a:p>
        </p:txBody>
      </p:sp>
    </p:spTree>
    <p:extLst>
      <p:ext uri="{BB962C8B-B14F-4D97-AF65-F5344CB8AC3E}">
        <p14:creationId xmlns:p14="http://schemas.microsoft.com/office/powerpoint/2010/main" val="101274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C9CBE5-5A52-448F-B281-5BCCC63176C8}" type="datetimeFigureOut">
              <a:rPr lang="en-US" smtClean="0"/>
              <a:t>2/22/20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C0FC75-6A94-4C21-9672-B267DBA1BE64}" type="slidenum">
              <a:rPr lang="en-US" smtClean="0"/>
              <a:t>‹#›</a:t>
            </a:fld>
            <a:endParaRPr lang="en-US"/>
          </a:p>
        </p:txBody>
      </p:sp>
    </p:spTree>
    <p:extLst>
      <p:ext uri="{BB962C8B-B14F-4D97-AF65-F5344CB8AC3E}">
        <p14:creationId xmlns:p14="http://schemas.microsoft.com/office/powerpoint/2010/main" val="1950359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C9CBE5-5A52-448F-B281-5BCCC63176C8}" type="datetimeFigureOut">
              <a:rPr lang="en-US" smtClean="0"/>
              <a:t>2/22/20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C0FC75-6A94-4C21-9672-B267DBA1BE64}" type="slidenum">
              <a:rPr lang="en-US" smtClean="0"/>
              <a:t>‹#›</a:t>
            </a:fld>
            <a:endParaRPr lang="en-US"/>
          </a:p>
        </p:txBody>
      </p:sp>
    </p:spTree>
    <p:extLst>
      <p:ext uri="{BB962C8B-B14F-4D97-AF65-F5344CB8AC3E}">
        <p14:creationId xmlns:p14="http://schemas.microsoft.com/office/powerpoint/2010/main" val="13861010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C9CBE5-5A52-448F-B281-5BCCC63176C8}" type="datetimeFigureOut">
              <a:rPr lang="en-US" smtClean="0"/>
              <a:t>2/22/20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C0FC75-6A94-4C21-9672-B267DBA1BE64}"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837668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C9CBE5-5A52-448F-B281-5BCCC63176C8}" type="datetimeFigureOut">
              <a:rPr lang="en-US" smtClean="0"/>
              <a:t>2/22/20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C0FC75-6A94-4C21-9672-B267DBA1BE64}" type="slidenum">
              <a:rPr lang="en-US" smtClean="0"/>
              <a:t>‹#›</a:t>
            </a:fld>
            <a:endParaRPr lang="en-US"/>
          </a:p>
        </p:txBody>
      </p:sp>
    </p:spTree>
    <p:extLst>
      <p:ext uri="{BB962C8B-B14F-4D97-AF65-F5344CB8AC3E}">
        <p14:creationId xmlns:p14="http://schemas.microsoft.com/office/powerpoint/2010/main" val="4763541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EC9CBE5-5A52-448F-B281-5BCCC63176C8}" type="datetimeFigureOut">
              <a:rPr lang="en-US" smtClean="0"/>
              <a:t>2/22/20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C0FC75-6A94-4C21-9672-B267DBA1BE64}" type="slidenum">
              <a:rPr lang="en-US" smtClean="0"/>
              <a:t>‹#›</a:t>
            </a:fld>
            <a:endParaRPr lang="en-US"/>
          </a:p>
        </p:txBody>
      </p:sp>
    </p:spTree>
    <p:extLst>
      <p:ext uri="{BB962C8B-B14F-4D97-AF65-F5344CB8AC3E}">
        <p14:creationId xmlns:p14="http://schemas.microsoft.com/office/powerpoint/2010/main" val="33466267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EC9CBE5-5A52-448F-B281-5BCCC63176C8}" type="datetimeFigureOut">
              <a:rPr lang="en-US" smtClean="0"/>
              <a:t>2/22/20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C0FC75-6A94-4C21-9672-B267DBA1BE64}" type="slidenum">
              <a:rPr lang="en-US" smtClean="0"/>
              <a:t>‹#›</a:t>
            </a:fld>
            <a:endParaRPr lang="en-US"/>
          </a:p>
        </p:txBody>
      </p:sp>
    </p:spTree>
    <p:extLst>
      <p:ext uri="{BB962C8B-B14F-4D97-AF65-F5344CB8AC3E}">
        <p14:creationId xmlns:p14="http://schemas.microsoft.com/office/powerpoint/2010/main" val="12601896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C9CBE5-5A52-448F-B281-5BCCC63176C8}" type="datetimeFigureOut">
              <a:rPr lang="en-US" smtClean="0"/>
              <a:t>2/22/20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C0FC75-6A94-4C21-9672-B267DBA1BE64}" type="slidenum">
              <a:rPr lang="en-US" smtClean="0"/>
              <a:t>‹#›</a:t>
            </a:fld>
            <a:endParaRPr lang="en-US"/>
          </a:p>
        </p:txBody>
      </p:sp>
    </p:spTree>
    <p:extLst>
      <p:ext uri="{BB962C8B-B14F-4D97-AF65-F5344CB8AC3E}">
        <p14:creationId xmlns:p14="http://schemas.microsoft.com/office/powerpoint/2010/main" val="38467199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C9CBE5-5A52-448F-B281-5BCCC63176C8}" type="datetimeFigureOut">
              <a:rPr lang="en-US" smtClean="0"/>
              <a:t>2/22/20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C0FC75-6A94-4C21-9672-B267DBA1BE64}" type="slidenum">
              <a:rPr lang="en-US" smtClean="0"/>
              <a:t>‹#›</a:t>
            </a:fld>
            <a:endParaRPr lang="en-US"/>
          </a:p>
        </p:txBody>
      </p:sp>
    </p:spTree>
    <p:extLst>
      <p:ext uri="{BB962C8B-B14F-4D97-AF65-F5344CB8AC3E}">
        <p14:creationId xmlns:p14="http://schemas.microsoft.com/office/powerpoint/2010/main" val="15990143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C9CBE5-5A52-448F-B281-5BCCC63176C8}" type="datetimeFigureOut">
              <a:rPr lang="en-US" smtClean="0"/>
              <a:t>2/22/20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C0FC75-6A94-4C21-9672-B267DBA1BE64}" type="slidenum">
              <a:rPr lang="en-US" smtClean="0"/>
              <a:t>‹#›</a:t>
            </a:fld>
            <a:endParaRPr lang="en-US"/>
          </a:p>
        </p:txBody>
      </p:sp>
    </p:spTree>
    <p:extLst>
      <p:ext uri="{BB962C8B-B14F-4D97-AF65-F5344CB8AC3E}">
        <p14:creationId xmlns:p14="http://schemas.microsoft.com/office/powerpoint/2010/main" val="26537801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C9CBE5-5A52-448F-B281-5BCCC63176C8}" type="datetimeFigureOut">
              <a:rPr lang="en-US" smtClean="0"/>
              <a:t>2/22/20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C0FC75-6A94-4C21-9672-B267DBA1BE64}" type="slidenum">
              <a:rPr lang="en-US" smtClean="0"/>
              <a:t>‹#›</a:t>
            </a:fld>
            <a:endParaRPr lang="en-US"/>
          </a:p>
        </p:txBody>
      </p:sp>
    </p:spTree>
    <p:extLst>
      <p:ext uri="{BB962C8B-B14F-4D97-AF65-F5344CB8AC3E}">
        <p14:creationId xmlns:p14="http://schemas.microsoft.com/office/powerpoint/2010/main" val="622680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C9CBE5-5A52-448F-B281-5BCCC63176C8}" type="datetimeFigureOut">
              <a:rPr lang="en-US" smtClean="0"/>
              <a:t>2/22/20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C0FC75-6A94-4C21-9672-B267DBA1BE64}" type="slidenum">
              <a:rPr lang="en-US" smtClean="0"/>
              <a:t>‹#›</a:t>
            </a:fld>
            <a:endParaRPr lang="en-US"/>
          </a:p>
        </p:txBody>
      </p:sp>
    </p:spTree>
    <p:extLst>
      <p:ext uri="{BB962C8B-B14F-4D97-AF65-F5344CB8AC3E}">
        <p14:creationId xmlns:p14="http://schemas.microsoft.com/office/powerpoint/2010/main" val="620969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C9CBE5-5A52-448F-B281-5BCCC63176C8}" type="datetimeFigureOut">
              <a:rPr lang="en-US" smtClean="0"/>
              <a:t>2/22/20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C0FC75-6A94-4C21-9672-B267DBA1BE64}" type="slidenum">
              <a:rPr lang="en-US" smtClean="0"/>
              <a:t>‹#›</a:t>
            </a:fld>
            <a:endParaRPr lang="en-US"/>
          </a:p>
        </p:txBody>
      </p:sp>
    </p:spTree>
    <p:extLst>
      <p:ext uri="{BB962C8B-B14F-4D97-AF65-F5344CB8AC3E}">
        <p14:creationId xmlns:p14="http://schemas.microsoft.com/office/powerpoint/2010/main" val="3576686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C9CBE5-5A52-448F-B281-5BCCC63176C8}" type="datetimeFigureOut">
              <a:rPr lang="en-US" smtClean="0"/>
              <a:t>2/22/20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C0FC75-6A94-4C21-9672-B267DBA1BE64}" type="slidenum">
              <a:rPr lang="en-US" smtClean="0"/>
              <a:t>‹#›</a:t>
            </a:fld>
            <a:endParaRPr lang="en-US"/>
          </a:p>
        </p:txBody>
      </p:sp>
    </p:spTree>
    <p:extLst>
      <p:ext uri="{BB962C8B-B14F-4D97-AF65-F5344CB8AC3E}">
        <p14:creationId xmlns:p14="http://schemas.microsoft.com/office/powerpoint/2010/main" val="1585066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C9CBE5-5A52-448F-B281-5BCCC63176C8}" type="datetimeFigureOut">
              <a:rPr lang="en-US" smtClean="0"/>
              <a:t>2/22/20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C0FC75-6A94-4C21-9672-B267DBA1BE64}" type="slidenum">
              <a:rPr lang="en-US" smtClean="0"/>
              <a:t>‹#›</a:t>
            </a:fld>
            <a:endParaRPr lang="en-US"/>
          </a:p>
        </p:txBody>
      </p:sp>
    </p:spTree>
    <p:extLst>
      <p:ext uri="{BB962C8B-B14F-4D97-AF65-F5344CB8AC3E}">
        <p14:creationId xmlns:p14="http://schemas.microsoft.com/office/powerpoint/2010/main" val="3527599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C9CBE5-5A52-448F-B281-5BCCC63176C8}" type="datetimeFigureOut">
              <a:rPr lang="en-US" smtClean="0"/>
              <a:t>2/22/20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C0FC75-6A94-4C21-9672-B267DBA1BE64}" type="slidenum">
              <a:rPr lang="en-US" smtClean="0"/>
              <a:t>‹#›</a:t>
            </a:fld>
            <a:endParaRPr lang="en-US"/>
          </a:p>
        </p:txBody>
      </p:sp>
    </p:spTree>
    <p:extLst>
      <p:ext uri="{BB962C8B-B14F-4D97-AF65-F5344CB8AC3E}">
        <p14:creationId xmlns:p14="http://schemas.microsoft.com/office/powerpoint/2010/main" val="483177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9EC9CBE5-5A52-448F-B281-5BCCC63176C8}" type="datetimeFigureOut">
              <a:rPr lang="en-US" smtClean="0"/>
              <a:t>2/22/20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C0FC75-6A94-4C21-9672-B267DBA1BE64}" type="slidenum">
              <a:rPr lang="en-US" smtClean="0"/>
              <a:t>‹#›</a:t>
            </a:fld>
            <a:endParaRPr lang="en-US"/>
          </a:p>
        </p:txBody>
      </p:sp>
    </p:spTree>
    <p:extLst>
      <p:ext uri="{BB962C8B-B14F-4D97-AF65-F5344CB8AC3E}">
        <p14:creationId xmlns:p14="http://schemas.microsoft.com/office/powerpoint/2010/main" val="3318064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C9CBE5-5A52-448F-B281-5BCCC63176C8}" type="datetimeFigureOut">
              <a:rPr lang="en-US" smtClean="0"/>
              <a:t>2/22/20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C0FC75-6A94-4C21-9672-B267DBA1BE64}" type="slidenum">
              <a:rPr lang="en-US" smtClean="0"/>
              <a:t>‹#›</a:t>
            </a:fld>
            <a:endParaRPr lang="en-US"/>
          </a:p>
        </p:txBody>
      </p:sp>
    </p:spTree>
    <p:extLst>
      <p:ext uri="{BB962C8B-B14F-4D97-AF65-F5344CB8AC3E}">
        <p14:creationId xmlns:p14="http://schemas.microsoft.com/office/powerpoint/2010/main" val="2321076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C9CBE5-5A52-448F-B281-5BCCC63176C8}" type="datetimeFigureOut">
              <a:rPr lang="en-US" smtClean="0"/>
              <a:t>2/22/20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C0FC75-6A94-4C21-9672-B267DBA1BE64}" type="slidenum">
              <a:rPr lang="en-US" smtClean="0"/>
              <a:t>‹#›</a:t>
            </a:fld>
            <a:endParaRPr lang="en-US"/>
          </a:p>
        </p:txBody>
      </p:sp>
    </p:spTree>
    <p:extLst>
      <p:ext uri="{BB962C8B-B14F-4D97-AF65-F5344CB8AC3E}">
        <p14:creationId xmlns:p14="http://schemas.microsoft.com/office/powerpoint/2010/main" val="456595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1">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9EC9CBE5-5A52-448F-B281-5BCCC63176C8}" type="datetimeFigureOut">
              <a:rPr lang="en-US" smtClean="0"/>
              <a:t>2/22/20</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19C0FC75-6A94-4C21-9672-B267DBA1BE64}" type="slidenum">
              <a:rPr lang="en-US" smtClean="0"/>
              <a:t>‹#›</a:t>
            </a:fld>
            <a:endParaRPr lang="en-US"/>
          </a:p>
        </p:txBody>
      </p:sp>
    </p:spTree>
    <p:extLst>
      <p:ext uri="{BB962C8B-B14F-4D97-AF65-F5344CB8AC3E}">
        <p14:creationId xmlns:p14="http://schemas.microsoft.com/office/powerpoint/2010/main" val="2271563724"/>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png"/><Relationship Id="rId7" Type="http://schemas.openxmlformats.org/officeDocument/2006/relationships/diagramQuickStyle" Target="../diagrams/quickStyle1.xml"/><Relationship Id="rId2" Type="http://schemas.openxmlformats.org/officeDocument/2006/relationships/notesSlide" Target="../notesSlides/notesSlide1.xml"/><Relationship Id="rId1" Type="http://schemas.openxmlformats.org/officeDocument/2006/relationships/slideLayout" Target="../slideLayouts/slideLayout19.xml"/><Relationship Id="rId6" Type="http://schemas.openxmlformats.org/officeDocument/2006/relationships/diagramLayout" Target="../diagrams/layout1.xml"/><Relationship Id="rId11" Type="http://schemas.openxmlformats.org/officeDocument/2006/relationships/image" Target="../media/image8.png"/><Relationship Id="rId5" Type="http://schemas.openxmlformats.org/officeDocument/2006/relationships/diagramData" Target="../diagrams/data1.xml"/><Relationship Id="rId10" Type="http://schemas.openxmlformats.org/officeDocument/2006/relationships/image" Target="../media/image7.png"/><Relationship Id="rId4" Type="http://schemas.openxmlformats.org/officeDocument/2006/relationships/image" Target="../media/image3.png"/><Relationship Id="rId9" Type="http://schemas.microsoft.com/office/2007/relationships/diagramDrawing" Target="../diagrams/drawing1.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28468F-C1FF-4A25-8934-3BBC22B4C403}"/>
              </a:ext>
            </a:extLst>
          </p:cNvPr>
          <p:cNvSpPr>
            <a:spLocks noGrp="1"/>
          </p:cNvSpPr>
          <p:nvPr>
            <p:ph type="title"/>
          </p:nvPr>
        </p:nvSpPr>
        <p:spPr>
          <a:xfrm>
            <a:off x="390330" y="225289"/>
            <a:ext cx="11216952" cy="781879"/>
          </a:xfrm>
        </p:spPr>
        <p:txBody>
          <a:bodyPr>
            <a:normAutofit/>
          </a:bodyPr>
          <a:lstStyle/>
          <a:p>
            <a:r>
              <a:rPr lang="en-US" u="sng" dirty="0">
                <a:solidFill>
                  <a:schemeClr val="tx1"/>
                </a:solidFill>
              </a:rPr>
              <a:t>Historical Leading Cause of Death IN NYC </a:t>
            </a:r>
          </a:p>
        </p:txBody>
      </p:sp>
      <p:sp>
        <p:nvSpPr>
          <p:cNvPr id="7" name="Rectangle 4">
            <a:extLst>
              <a:ext uri="{FF2B5EF4-FFF2-40B4-BE49-F238E27FC236}">
                <a16:creationId xmlns:a16="http://schemas.microsoft.com/office/drawing/2014/main" id="{A99BCC08-2868-4B05-9FB3-0B2733A5741E}"/>
              </a:ext>
            </a:extLst>
          </p:cNvPr>
          <p:cNvSpPr txBox="1">
            <a:spLocks noChangeArrowheads="1"/>
          </p:cNvSpPr>
          <p:nvPr/>
        </p:nvSpPr>
        <p:spPr>
          <a:xfrm>
            <a:off x="3601381" y="4861971"/>
            <a:ext cx="5411989" cy="283452"/>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None/>
            </a:pPr>
            <a:r>
              <a:rPr lang="en-US" altLang="en-US" sz="2200" b="1" u="sng" dirty="0">
                <a:latin typeface="Franklin Gothic Book" panose="020B0503020102020204" pitchFamily="34" charset="0"/>
              </a:rPr>
              <a:t>University of Miami Data Analytics Project III </a:t>
            </a:r>
          </a:p>
        </p:txBody>
      </p:sp>
      <p:sp>
        <p:nvSpPr>
          <p:cNvPr id="8" name="TextBox 6">
            <a:extLst>
              <a:ext uri="{FF2B5EF4-FFF2-40B4-BE49-F238E27FC236}">
                <a16:creationId xmlns:a16="http://schemas.microsoft.com/office/drawing/2014/main" id="{5D9BCD0C-478F-4106-9204-1835613463C8}"/>
              </a:ext>
            </a:extLst>
          </p:cNvPr>
          <p:cNvSpPr txBox="1">
            <a:spLocks noChangeArrowheads="1"/>
          </p:cNvSpPr>
          <p:nvPr/>
        </p:nvSpPr>
        <p:spPr bwMode="auto">
          <a:xfrm>
            <a:off x="5187850" y="5247921"/>
            <a:ext cx="2137124"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Bookman Old Style" panose="02050604050505020204" pitchFamily="18" charset="0"/>
              </a:defRPr>
            </a:lvl1pPr>
            <a:lvl2pPr marL="742950" indent="-285750" eaLnBrk="0" hangingPunct="0">
              <a:defRPr>
                <a:solidFill>
                  <a:schemeClr val="tx1"/>
                </a:solidFill>
                <a:latin typeface="Bookman Old Style" panose="02050604050505020204" pitchFamily="18" charset="0"/>
              </a:defRPr>
            </a:lvl2pPr>
            <a:lvl3pPr marL="1143000" indent="-228600" eaLnBrk="0" hangingPunct="0">
              <a:defRPr>
                <a:solidFill>
                  <a:schemeClr val="tx1"/>
                </a:solidFill>
                <a:latin typeface="Bookman Old Style" panose="02050604050505020204" pitchFamily="18" charset="0"/>
              </a:defRPr>
            </a:lvl3pPr>
            <a:lvl4pPr marL="1600200" indent="-228600" eaLnBrk="0" hangingPunct="0">
              <a:defRPr>
                <a:solidFill>
                  <a:schemeClr val="tx1"/>
                </a:solidFill>
                <a:latin typeface="Bookman Old Style" panose="02050604050505020204" pitchFamily="18" charset="0"/>
              </a:defRPr>
            </a:lvl4pPr>
            <a:lvl5pPr marL="2057400" indent="-228600" eaLnBrk="0" hangingPunct="0">
              <a:defRPr>
                <a:solidFill>
                  <a:schemeClr val="tx1"/>
                </a:solidFill>
                <a:latin typeface="Bookman Old Style" panose="02050604050505020204" pitchFamily="18" charset="0"/>
              </a:defRPr>
            </a:lvl5pPr>
            <a:lvl6pPr marL="2514600" indent="-228600" algn="r" eaLnBrk="0" fontAlgn="base" hangingPunct="0">
              <a:spcBef>
                <a:spcPct val="0"/>
              </a:spcBef>
              <a:spcAft>
                <a:spcPct val="0"/>
              </a:spcAft>
              <a:defRPr>
                <a:solidFill>
                  <a:schemeClr val="tx1"/>
                </a:solidFill>
                <a:latin typeface="Bookman Old Style" panose="02050604050505020204" pitchFamily="18" charset="0"/>
              </a:defRPr>
            </a:lvl6pPr>
            <a:lvl7pPr marL="2971800" indent="-228600" algn="r" eaLnBrk="0" fontAlgn="base" hangingPunct="0">
              <a:spcBef>
                <a:spcPct val="0"/>
              </a:spcBef>
              <a:spcAft>
                <a:spcPct val="0"/>
              </a:spcAft>
              <a:defRPr>
                <a:solidFill>
                  <a:schemeClr val="tx1"/>
                </a:solidFill>
                <a:latin typeface="Bookman Old Style" panose="02050604050505020204" pitchFamily="18" charset="0"/>
              </a:defRPr>
            </a:lvl7pPr>
            <a:lvl8pPr marL="3429000" indent="-228600" algn="r" eaLnBrk="0" fontAlgn="base" hangingPunct="0">
              <a:spcBef>
                <a:spcPct val="0"/>
              </a:spcBef>
              <a:spcAft>
                <a:spcPct val="0"/>
              </a:spcAft>
              <a:defRPr>
                <a:solidFill>
                  <a:schemeClr val="tx1"/>
                </a:solidFill>
                <a:latin typeface="Bookman Old Style" panose="02050604050505020204" pitchFamily="18" charset="0"/>
              </a:defRPr>
            </a:lvl8pPr>
            <a:lvl9pPr marL="3886200" indent="-228600" algn="r" eaLnBrk="0" fontAlgn="base" hangingPunct="0">
              <a:spcBef>
                <a:spcPct val="0"/>
              </a:spcBef>
              <a:spcAft>
                <a:spcPct val="0"/>
              </a:spcAft>
              <a:defRPr>
                <a:solidFill>
                  <a:schemeClr val="tx1"/>
                </a:solidFill>
                <a:latin typeface="Bookman Old Style" panose="02050604050505020204" pitchFamily="18" charset="0"/>
              </a:defRPr>
            </a:lvl9pPr>
          </a:lstStyle>
          <a:p>
            <a:pPr algn="ctr" eaLnBrk="1" hangingPunct="1">
              <a:spcBef>
                <a:spcPct val="20000"/>
              </a:spcBef>
            </a:pPr>
            <a:r>
              <a:rPr lang="en-US" altLang="en-US" sz="2200" b="1" dirty="0">
                <a:latin typeface="Franklin Gothic Book" panose="020B0503020102020204" pitchFamily="34" charset="0"/>
              </a:rPr>
              <a:t>Presented by:</a:t>
            </a:r>
          </a:p>
          <a:p>
            <a:pPr algn="ctr" eaLnBrk="1" hangingPunct="1"/>
            <a:r>
              <a:rPr lang="en-US" altLang="en-US" sz="2200" b="1" dirty="0" err="1">
                <a:latin typeface="Franklin Gothic Book" panose="020B0503020102020204" pitchFamily="34" charset="0"/>
              </a:rPr>
              <a:t>Leyre</a:t>
            </a:r>
            <a:r>
              <a:rPr lang="en-US" altLang="en-US" sz="2200" b="1" dirty="0">
                <a:latin typeface="Franklin Gothic Book" panose="020B0503020102020204" pitchFamily="34" charset="0"/>
              </a:rPr>
              <a:t> Chico </a:t>
            </a:r>
          </a:p>
          <a:p>
            <a:pPr algn="ctr" eaLnBrk="1" hangingPunct="1"/>
            <a:r>
              <a:rPr lang="en-US" altLang="en-US" sz="2200" b="1" dirty="0" err="1">
                <a:latin typeface="Franklin Gothic Book" panose="020B0503020102020204" pitchFamily="34" charset="0"/>
              </a:rPr>
              <a:t>Elisabett</a:t>
            </a:r>
            <a:r>
              <a:rPr lang="en-US" altLang="en-US" sz="2200" b="1" dirty="0">
                <a:latin typeface="Franklin Gothic Book" panose="020B0503020102020204" pitchFamily="34" charset="0"/>
              </a:rPr>
              <a:t> Rico</a:t>
            </a:r>
          </a:p>
          <a:p>
            <a:pPr algn="ctr" eaLnBrk="1" hangingPunct="1"/>
            <a:r>
              <a:rPr lang="en-US" altLang="en-US" sz="2200" b="1" dirty="0">
                <a:latin typeface="Franklin Gothic Book" panose="020B0503020102020204" pitchFamily="34" charset="0"/>
              </a:rPr>
              <a:t>Andre Spaulding</a:t>
            </a:r>
          </a:p>
        </p:txBody>
      </p:sp>
      <p:pic>
        <p:nvPicPr>
          <p:cNvPr id="5" name="Content Placeholder 4">
            <a:extLst>
              <a:ext uri="{FF2B5EF4-FFF2-40B4-BE49-F238E27FC236}">
                <a16:creationId xmlns:a16="http://schemas.microsoft.com/office/drawing/2014/main" id="{6A072897-70D1-4EBB-AB8F-D0945ADD63B5}"/>
              </a:ext>
            </a:extLst>
          </p:cNvPr>
          <p:cNvPicPr>
            <a:picLocks noGrp="1" noChangeAspect="1"/>
          </p:cNvPicPr>
          <p:nvPr>
            <p:ph idx="1"/>
          </p:nvPr>
        </p:nvPicPr>
        <p:blipFill rotWithShape="1">
          <a:blip r:embed="rId2"/>
          <a:srcRect b="10747"/>
          <a:stretch/>
        </p:blipFill>
        <p:spPr>
          <a:xfrm>
            <a:off x="1502230" y="923731"/>
            <a:ext cx="8938726" cy="3835741"/>
          </a:xfrm>
          <a:prstGeom prst="rect">
            <a:avLst/>
          </a:prstGeom>
        </p:spPr>
      </p:pic>
    </p:spTree>
    <p:extLst>
      <p:ext uri="{BB962C8B-B14F-4D97-AF65-F5344CB8AC3E}">
        <p14:creationId xmlns:p14="http://schemas.microsoft.com/office/powerpoint/2010/main" val="2394330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10F689-0F9A-459B-876D-F85275DEE2C2}"/>
              </a:ext>
            </a:extLst>
          </p:cNvPr>
          <p:cNvSpPr>
            <a:spLocks noGrp="1"/>
          </p:cNvSpPr>
          <p:nvPr>
            <p:ph type="title"/>
          </p:nvPr>
        </p:nvSpPr>
        <p:spPr>
          <a:xfrm>
            <a:off x="709612" y="214604"/>
            <a:ext cx="10772775" cy="1196000"/>
          </a:xfrm>
        </p:spPr>
        <p:txBody>
          <a:bodyPr/>
          <a:lstStyle/>
          <a:p>
            <a:r>
              <a:rPr lang="en-US" b="1" u="sng" dirty="0">
                <a:solidFill>
                  <a:schemeClr val="tx1"/>
                </a:solidFill>
                <a:latin typeface="Calibri Light" panose="020F0302020204030204" pitchFamily="34" charset="0"/>
                <a:cs typeface="Calibri Light" panose="020F0302020204030204" pitchFamily="34" charset="0"/>
              </a:rPr>
              <a:t>Contents</a:t>
            </a:r>
          </a:p>
        </p:txBody>
      </p:sp>
      <p:sp>
        <p:nvSpPr>
          <p:cNvPr id="5" name="Title 3">
            <a:extLst>
              <a:ext uri="{FF2B5EF4-FFF2-40B4-BE49-F238E27FC236}">
                <a16:creationId xmlns:a16="http://schemas.microsoft.com/office/drawing/2014/main" id="{D6AAEFFA-3E35-4630-B234-032D9F29321E}"/>
              </a:ext>
            </a:extLst>
          </p:cNvPr>
          <p:cNvSpPr txBox="1">
            <a:spLocks/>
          </p:cNvSpPr>
          <p:nvPr/>
        </p:nvSpPr>
        <p:spPr>
          <a:xfrm>
            <a:off x="966787" y="1341252"/>
            <a:ext cx="10515600" cy="41754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Tx/>
              <a:buChar char="-"/>
            </a:pPr>
            <a:r>
              <a:rPr lang="en-US" sz="3600" dirty="0">
                <a:latin typeface="Calibri Light" panose="020F0302020204030204" pitchFamily="34" charset="0"/>
                <a:cs typeface="Calibri Light" panose="020F0302020204030204" pitchFamily="34" charset="0"/>
              </a:rPr>
              <a:t>Project Charter</a:t>
            </a:r>
          </a:p>
          <a:p>
            <a:pPr marL="571500" indent="-571500">
              <a:buFontTx/>
              <a:buChar char="-"/>
            </a:pPr>
            <a:r>
              <a:rPr lang="en-US" sz="3600" dirty="0">
                <a:latin typeface="Calibri Light" panose="020F0302020204030204" pitchFamily="34" charset="0"/>
                <a:cs typeface="Calibri Light" panose="020F0302020204030204" pitchFamily="34" charset="0"/>
              </a:rPr>
              <a:t>Process and Milestones</a:t>
            </a:r>
          </a:p>
          <a:p>
            <a:pPr marL="571500" indent="-571500">
              <a:buFontTx/>
              <a:buChar char="-"/>
            </a:pPr>
            <a:r>
              <a:rPr lang="en-US" sz="3600" dirty="0">
                <a:latin typeface="Calibri Light" panose="020F0302020204030204" pitchFamily="34" charset="0"/>
                <a:cs typeface="Calibri Light" panose="020F0302020204030204" pitchFamily="34" charset="0"/>
              </a:rPr>
              <a:t>Methodology for Data Management</a:t>
            </a:r>
          </a:p>
          <a:p>
            <a:pPr marL="571500" indent="-571500">
              <a:buFontTx/>
              <a:buChar char="-"/>
            </a:pPr>
            <a:r>
              <a:rPr lang="en-US" sz="3600" dirty="0">
                <a:latin typeface="Calibri Light" panose="020F0302020204030204" pitchFamily="34" charset="0"/>
                <a:cs typeface="Calibri Light" panose="020F0302020204030204" pitchFamily="34" charset="0"/>
              </a:rPr>
              <a:t>Development Process</a:t>
            </a:r>
          </a:p>
          <a:p>
            <a:pPr marL="571500" indent="-571500">
              <a:buFontTx/>
              <a:buChar char="-"/>
            </a:pPr>
            <a:r>
              <a:rPr lang="en-US" sz="3600" dirty="0">
                <a:latin typeface="Calibri Light" panose="020F0302020204030204" pitchFamily="34" charset="0"/>
                <a:cs typeface="Calibri Light" panose="020F0302020204030204" pitchFamily="34" charset="0"/>
              </a:rPr>
              <a:t>Utilization of Data Science tools </a:t>
            </a:r>
          </a:p>
          <a:p>
            <a:pPr marL="1028700" lvl="2" indent="-571500">
              <a:lnSpc>
                <a:spcPct val="90000"/>
              </a:lnSpc>
              <a:spcBef>
                <a:spcPct val="0"/>
              </a:spcBef>
              <a:buFontTx/>
              <a:buChar char="-"/>
            </a:pPr>
            <a:r>
              <a:rPr lang="en-US" sz="3200" dirty="0">
                <a:latin typeface="Calibri Light" panose="020F0302020204030204" pitchFamily="34" charset="0"/>
                <a:ea typeface="+mj-ea"/>
                <a:cs typeface="Calibri Light" panose="020F0302020204030204" pitchFamily="34" charset="0"/>
              </a:rPr>
              <a:t>HTML</a:t>
            </a:r>
          </a:p>
          <a:p>
            <a:pPr marL="1028700" lvl="2" indent="-571500">
              <a:lnSpc>
                <a:spcPct val="90000"/>
              </a:lnSpc>
              <a:spcBef>
                <a:spcPct val="0"/>
              </a:spcBef>
              <a:buFontTx/>
              <a:buChar char="-"/>
            </a:pPr>
            <a:r>
              <a:rPr lang="en-US" sz="3200" dirty="0">
                <a:latin typeface="Calibri Light" panose="020F0302020204030204" pitchFamily="34" charset="0"/>
                <a:ea typeface="+mj-ea"/>
                <a:cs typeface="Calibri Light" panose="020F0302020204030204" pitchFamily="34" charset="0"/>
              </a:rPr>
              <a:t>MongoDB</a:t>
            </a:r>
          </a:p>
          <a:p>
            <a:pPr marL="1028700" lvl="2" indent="-571500">
              <a:lnSpc>
                <a:spcPct val="90000"/>
              </a:lnSpc>
              <a:spcBef>
                <a:spcPct val="0"/>
              </a:spcBef>
              <a:buFontTx/>
              <a:buChar char="-"/>
            </a:pPr>
            <a:r>
              <a:rPr lang="en-US" sz="3200" dirty="0">
                <a:latin typeface="Calibri Light" panose="020F0302020204030204" pitchFamily="34" charset="0"/>
                <a:ea typeface="+mj-ea"/>
                <a:cs typeface="Calibri Light" panose="020F0302020204030204" pitchFamily="34" charset="0"/>
              </a:rPr>
              <a:t>Java Script </a:t>
            </a:r>
          </a:p>
          <a:p>
            <a:pPr marL="1028700" lvl="2" indent="-571500">
              <a:lnSpc>
                <a:spcPct val="90000"/>
              </a:lnSpc>
              <a:spcBef>
                <a:spcPct val="0"/>
              </a:spcBef>
              <a:buFontTx/>
              <a:buChar char="-"/>
            </a:pPr>
            <a:r>
              <a:rPr lang="en-US" sz="3200" dirty="0">
                <a:latin typeface="Calibri Light" panose="020F0302020204030204" pitchFamily="34" charset="0"/>
                <a:ea typeface="+mj-ea"/>
                <a:cs typeface="Calibri Light" panose="020F0302020204030204" pitchFamily="34" charset="0"/>
              </a:rPr>
              <a:t>.CSV </a:t>
            </a:r>
          </a:p>
          <a:p>
            <a:pPr marL="571500" indent="-571500">
              <a:buFontTx/>
              <a:buChar char="-"/>
            </a:pPr>
            <a:r>
              <a:rPr lang="en-US" sz="3600" dirty="0">
                <a:latin typeface="Calibri Light" panose="020F0302020204030204" pitchFamily="34" charset="0"/>
                <a:cs typeface="Calibri Light" panose="020F0302020204030204" pitchFamily="34" charset="0"/>
              </a:rPr>
              <a:t>Conclusion and Project III Results</a:t>
            </a:r>
            <a:r>
              <a:rPr lang="en-US" sz="4000" dirty="0"/>
              <a:t> </a:t>
            </a:r>
          </a:p>
        </p:txBody>
      </p:sp>
      <p:pic>
        <p:nvPicPr>
          <p:cNvPr id="3" name="Picture 2">
            <a:extLst>
              <a:ext uri="{FF2B5EF4-FFF2-40B4-BE49-F238E27FC236}">
                <a16:creationId xmlns:a16="http://schemas.microsoft.com/office/drawing/2014/main" id="{46F7554C-82CD-4519-957A-B739DAFBBFF6}"/>
              </a:ext>
            </a:extLst>
          </p:cNvPr>
          <p:cNvPicPr>
            <a:picLocks noChangeAspect="1"/>
          </p:cNvPicPr>
          <p:nvPr/>
        </p:nvPicPr>
        <p:blipFill>
          <a:blip r:embed="rId2"/>
          <a:stretch>
            <a:fillRect/>
          </a:stretch>
        </p:blipFill>
        <p:spPr>
          <a:xfrm>
            <a:off x="8528623" y="2656572"/>
            <a:ext cx="2837961" cy="2234183"/>
          </a:xfrm>
          <a:prstGeom prst="rect">
            <a:avLst/>
          </a:prstGeom>
        </p:spPr>
      </p:pic>
    </p:spTree>
    <p:extLst>
      <p:ext uri="{BB962C8B-B14F-4D97-AF65-F5344CB8AC3E}">
        <p14:creationId xmlns:p14="http://schemas.microsoft.com/office/powerpoint/2010/main" val="4057040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61441-D1C3-4F5F-937A-6568AF0111D9}"/>
              </a:ext>
            </a:extLst>
          </p:cNvPr>
          <p:cNvSpPr>
            <a:spLocks noGrp="1"/>
          </p:cNvSpPr>
          <p:nvPr>
            <p:ph type="title"/>
          </p:nvPr>
        </p:nvSpPr>
        <p:spPr>
          <a:xfrm>
            <a:off x="838200" y="113812"/>
            <a:ext cx="10515600" cy="796244"/>
          </a:xfrm>
        </p:spPr>
        <p:txBody>
          <a:bodyPr/>
          <a:lstStyle/>
          <a:p>
            <a:r>
              <a:rPr lang="en-US" u="sng" dirty="0">
                <a:solidFill>
                  <a:schemeClr val="tx1"/>
                </a:solidFill>
                <a:latin typeface="Calibri Light" panose="020F0302020204030204" pitchFamily="34" charset="0"/>
                <a:cs typeface="Calibri Light" panose="020F0302020204030204" pitchFamily="34" charset="0"/>
              </a:rPr>
              <a:t>Project </a:t>
            </a:r>
            <a:r>
              <a:rPr lang="en-US" u="sng" dirty="0" err="1">
                <a:solidFill>
                  <a:schemeClr val="tx1"/>
                </a:solidFill>
                <a:latin typeface="Calibri Light" panose="020F0302020204030204" pitchFamily="34" charset="0"/>
                <a:cs typeface="Calibri Light" panose="020F0302020204030204" pitchFamily="34" charset="0"/>
              </a:rPr>
              <a:t>iiI</a:t>
            </a:r>
            <a:r>
              <a:rPr lang="en-US" u="sng" dirty="0">
                <a:solidFill>
                  <a:schemeClr val="tx1"/>
                </a:solidFill>
                <a:latin typeface="Calibri Light" panose="020F0302020204030204" pitchFamily="34" charset="0"/>
                <a:cs typeface="Calibri Light" panose="020F0302020204030204" pitchFamily="34" charset="0"/>
              </a:rPr>
              <a:t> charter</a:t>
            </a:r>
            <a:endParaRPr lang="en-US" dirty="0">
              <a:solidFill>
                <a:schemeClr val="tx1"/>
              </a:solidFill>
              <a:latin typeface="Calibri Light" panose="020F0302020204030204" pitchFamily="34" charset="0"/>
              <a:cs typeface="Calibri Light" panose="020F0302020204030204" pitchFamily="34" charset="0"/>
            </a:endParaRPr>
          </a:p>
        </p:txBody>
      </p:sp>
      <p:sp>
        <p:nvSpPr>
          <p:cNvPr id="7" name="TextBox 6">
            <a:extLst>
              <a:ext uri="{FF2B5EF4-FFF2-40B4-BE49-F238E27FC236}">
                <a16:creationId xmlns:a16="http://schemas.microsoft.com/office/drawing/2014/main" id="{83550F2D-33E9-4046-B418-E523DDF6F8C2}"/>
              </a:ext>
            </a:extLst>
          </p:cNvPr>
          <p:cNvSpPr txBox="1"/>
          <p:nvPr/>
        </p:nvSpPr>
        <p:spPr>
          <a:xfrm>
            <a:off x="713232" y="928684"/>
            <a:ext cx="10765536" cy="5016758"/>
          </a:xfrm>
          <a:prstGeom prst="rect">
            <a:avLst/>
          </a:prstGeom>
          <a:noFill/>
        </p:spPr>
        <p:txBody>
          <a:bodyPr wrap="square" rtlCol="0">
            <a:spAutoFit/>
          </a:bodyPr>
          <a:lstStyle/>
          <a:p>
            <a:pPr lvl="0" algn="just"/>
            <a:r>
              <a:rPr lang="en-US" sz="2000" dirty="0">
                <a:latin typeface="Calibri Light" panose="020F0302020204030204" pitchFamily="34" charset="0"/>
                <a:cs typeface="Calibri Light" panose="020F0302020204030204" pitchFamily="34" charset="0"/>
              </a:rPr>
              <a:t>The data we decided to use for our research is the leading causes of death in New York City. The first task as a team was finding data to use in our research . Fortunately, we were able to locate several data sources that we felt would be extremely useful for this project. Given the current climate of a heightened sense of personal health with the virus going around, our team felt this area of research would be interesting. We also wanted to explore how our gender and backgrounds affect this data. Our targeted search for relevant data sources: </a:t>
            </a:r>
          </a:p>
          <a:p>
            <a:pPr marL="342900" lvl="0" indent="-342900" algn="just">
              <a:buFontTx/>
              <a:buChar char="-"/>
            </a:pPr>
            <a:r>
              <a:rPr lang="en-US" sz="2000" dirty="0">
                <a:latin typeface="Calibri Light" panose="020F0302020204030204" pitchFamily="34" charset="0"/>
                <a:cs typeface="Calibri Light" panose="020F0302020204030204" pitchFamily="34" charset="0"/>
              </a:rPr>
              <a:t>Open Data </a:t>
            </a:r>
          </a:p>
          <a:p>
            <a:pPr marL="342900" lvl="0" indent="-342900" algn="just">
              <a:buFontTx/>
              <a:buChar char="-"/>
            </a:pPr>
            <a:r>
              <a:rPr lang="en-US" sz="2000" dirty="0">
                <a:latin typeface="Calibri Light" panose="020F0302020204030204" pitchFamily="34" charset="0"/>
                <a:cs typeface="Calibri Light" panose="020F0302020204030204" pitchFamily="34" charset="0"/>
              </a:rPr>
              <a:t>San Francisco Data </a:t>
            </a:r>
          </a:p>
          <a:p>
            <a:pPr marL="342900" lvl="0" indent="-342900" algn="just">
              <a:buFontTx/>
              <a:buChar char="-"/>
            </a:pPr>
            <a:r>
              <a:rPr lang="en-US" sz="2000" dirty="0">
                <a:latin typeface="Calibri Light" panose="020F0302020204030204" pitchFamily="34" charset="0"/>
                <a:cs typeface="Calibri Light" panose="020F0302020204030204" pitchFamily="34" charset="0"/>
              </a:rPr>
              <a:t>Google </a:t>
            </a:r>
          </a:p>
          <a:p>
            <a:pPr marL="342900" lvl="0" indent="-342900" algn="just">
              <a:buFontTx/>
              <a:buChar char="-"/>
            </a:pPr>
            <a:r>
              <a:rPr lang="en-US" sz="2000" dirty="0">
                <a:latin typeface="Calibri Light" panose="020F0302020204030204" pitchFamily="34" charset="0"/>
                <a:cs typeface="Calibri Light" panose="020F0302020204030204" pitchFamily="34" charset="0"/>
              </a:rPr>
              <a:t>Kaggle </a:t>
            </a:r>
          </a:p>
          <a:p>
            <a:pPr lvl="0"/>
            <a:endParaRPr lang="en-US" sz="2000" dirty="0">
              <a:latin typeface="Calibri Light" panose="020F0302020204030204" pitchFamily="34" charset="0"/>
              <a:cs typeface="Calibri Light" panose="020F0302020204030204" pitchFamily="34" charset="0"/>
            </a:endParaRPr>
          </a:p>
          <a:p>
            <a:pPr lvl="0"/>
            <a:endParaRPr lang="en-US" sz="2000" dirty="0">
              <a:latin typeface="Calibri Light" panose="020F0302020204030204" pitchFamily="34" charset="0"/>
              <a:cs typeface="Calibri Light" panose="020F0302020204030204" pitchFamily="34" charset="0"/>
            </a:endParaRPr>
          </a:p>
          <a:p>
            <a:pPr lvl="0"/>
            <a:r>
              <a:rPr lang="en-US" sz="2000" dirty="0">
                <a:latin typeface="Calibri Light" panose="020F0302020204030204" pitchFamily="34" charset="0"/>
                <a:cs typeface="Calibri Light" panose="020F0302020204030204" pitchFamily="34" charset="0"/>
              </a:rPr>
              <a:t>Our initial hypothesis is the leading causes of death would be decreasing over</a:t>
            </a:r>
          </a:p>
          <a:p>
            <a:pPr lvl="0"/>
            <a:r>
              <a:rPr lang="en-US" sz="2000" dirty="0">
                <a:latin typeface="Calibri Light" panose="020F0302020204030204" pitchFamily="34" charset="0"/>
                <a:cs typeface="Calibri Light" panose="020F0302020204030204" pitchFamily="34" charset="0"/>
              </a:rPr>
              <a:t>the time period within the data  </a:t>
            </a:r>
          </a:p>
          <a:p>
            <a:pPr lvl="0"/>
            <a:endParaRPr lang="en-US" sz="2000" dirty="0">
              <a:latin typeface="Calibri Light" panose="020F0302020204030204" pitchFamily="34" charset="0"/>
              <a:cs typeface="Calibri Light" panose="020F0302020204030204" pitchFamily="34" charset="0"/>
            </a:endParaRPr>
          </a:p>
          <a:p>
            <a:pPr lvl="0"/>
            <a:endParaRPr lang="en-US" sz="2000" dirty="0">
              <a:latin typeface="Calibri Light" panose="020F0302020204030204" pitchFamily="34" charset="0"/>
              <a:cs typeface="Calibri Light" panose="020F0302020204030204" pitchFamily="34" charset="0"/>
            </a:endParaRPr>
          </a:p>
        </p:txBody>
      </p:sp>
      <p:pic>
        <p:nvPicPr>
          <p:cNvPr id="3" name="Picture 2">
            <a:extLst>
              <a:ext uri="{FF2B5EF4-FFF2-40B4-BE49-F238E27FC236}">
                <a16:creationId xmlns:a16="http://schemas.microsoft.com/office/drawing/2014/main" id="{5DC5C6AD-E406-423B-A6F0-9BBEFD05AF3C}"/>
              </a:ext>
            </a:extLst>
          </p:cNvPr>
          <p:cNvPicPr>
            <a:picLocks noChangeAspect="1"/>
          </p:cNvPicPr>
          <p:nvPr/>
        </p:nvPicPr>
        <p:blipFill>
          <a:blip r:embed="rId2"/>
          <a:stretch>
            <a:fillRect/>
          </a:stretch>
        </p:blipFill>
        <p:spPr>
          <a:xfrm>
            <a:off x="8907263" y="4572000"/>
            <a:ext cx="3141305" cy="1851620"/>
          </a:xfrm>
          <a:prstGeom prst="rect">
            <a:avLst/>
          </a:prstGeom>
        </p:spPr>
      </p:pic>
    </p:spTree>
    <p:extLst>
      <p:ext uri="{BB962C8B-B14F-4D97-AF65-F5344CB8AC3E}">
        <p14:creationId xmlns:p14="http://schemas.microsoft.com/office/powerpoint/2010/main" val="496930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27" name="Picture 2">
            <a:extLst>
              <a:ext uri="{FF2B5EF4-FFF2-40B4-BE49-F238E27FC236}">
                <a16:creationId xmlns:a16="http://schemas.microsoft.com/office/drawing/2014/main" id="{E329ADF2-0541-4770-8D6F-7F7392064B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a:extLst>
              <a:ext uri="{FF2B5EF4-FFF2-40B4-BE49-F238E27FC236}">
                <a16:creationId xmlns:a16="http://schemas.microsoft.com/office/drawing/2014/main" id="{99105D5E-B64F-4E06-AAA3-9B2BC60555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C185254-A1DB-466B-B8B5-DB617DDE0809}"/>
              </a:ext>
            </a:extLst>
          </p:cNvPr>
          <p:cNvSpPr>
            <a:spLocks noGrp="1"/>
          </p:cNvSpPr>
          <p:nvPr>
            <p:ph type="title"/>
          </p:nvPr>
        </p:nvSpPr>
        <p:spPr>
          <a:xfrm>
            <a:off x="913774" y="-66639"/>
            <a:ext cx="10364451" cy="1596177"/>
          </a:xfrm>
        </p:spPr>
        <p:txBody>
          <a:bodyPr vert="horz" lIns="91440" tIns="45720" rIns="91440" bIns="45720" rtlCol="0" anchor="ctr">
            <a:normAutofit/>
          </a:bodyPr>
          <a:lstStyle/>
          <a:p>
            <a:r>
              <a:rPr lang="en-US" u="sng" kern="1200" cap="all" baseline="0" dirty="0">
                <a:solidFill>
                  <a:schemeClr val="tx1"/>
                </a:solidFill>
                <a:effectLst/>
                <a:latin typeface="+mj-lt"/>
                <a:ea typeface="+mj-ea"/>
                <a:cs typeface="+mj-cs"/>
              </a:rPr>
              <a:t>Data </a:t>
            </a:r>
            <a:r>
              <a:rPr lang="en-US" u="sng" dirty="0"/>
              <a:t>Manipulation and Data Base Creation </a:t>
            </a:r>
            <a:endParaRPr lang="en-US" u="sng" kern="1200" cap="all" baseline="0" dirty="0">
              <a:solidFill>
                <a:schemeClr val="tx1"/>
              </a:solidFill>
              <a:effectLst/>
              <a:latin typeface="+mj-lt"/>
              <a:ea typeface="+mj-ea"/>
              <a:cs typeface="+mj-cs"/>
            </a:endParaRPr>
          </a:p>
        </p:txBody>
      </p:sp>
      <p:graphicFrame>
        <p:nvGraphicFramePr>
          <p:cNvPr id="9" name="Diagram 8">
            <a:extLst>
              <a:ext uri="{FF2B5EF4-FFF2-40B4-BE49-F238E27FC236}">
                <a16:creationId xmlns:a16="http://schemas.microsoft.com/office/drawing/2014/main" id="{7AB8E9DB-29DC-454B-BFBF-75D7F3D87BDD}"/>
              </a:ext>
            </a:extLst>
          </p:cNvPr>
          <p:cNvGraphicFramePr/>
          <p:nvPr>
            <p:extLst>
              <p:ext uri="{D42A27DB-BD31-4B8C-83A1-F6EECF244321}">
                <p14:modId xmlns:p14="http://schemas.microsoft.com/office/powerpoint/2010/main" val="1749993202"/>
              </p:ext>
            </p:extLst>
          </p:nvPr>
        </p:nvGraphicFramePr>
        <p:xfrm>
          <a:off x="324050" y="1126156"/>
          <a:ext cx="7645667" cy="528426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3" name="Picture 2">
            <a:extLst>
              <a:ext uri="{FF2B5EF4-FFF2-40B4-BE49-F238E27FC236}">
                <a16:creationId xmlns:a16="http://schemas.microsoft.com/office/drawing/2014/main" id="{395A0E03-7BD6-4FBB-8341-DDA1DE609084}"/>
              </a:ext>
            </a:extLst>
          </p:cNvPr>
          <p:cNvPicPr>
            <a:picLocks noChangeAspect="1"/>
          </p:cNvPicPr>
          <p:nvPr/>
        </p:nvPicPr>
        <p:blipFill rotWithShape="1">
          <a:blip r:embed="rId10"/>
          <a:srcRect l="1012" r="-1012" b="39892"/>
          <a:stretch/>
        </p:blipFill>
        <p:spPr>
          <a:xfrm>
            <a:off x="8351554" y="1203024"/>
            <a:ext cx="2802957" cy="2887713"/>
          </a:xfrm>
          <a:prstGeom prst="rect">
            <a:avLst/>
          </a:prstGeom>
        </p:spPr>
      </p:pic>
      <p:pic>
        <p:nvPicPr>
          <p:cNvPr id="4" name="Picture 3">
            <a:extLst>
              <a:ext uri="{FF2B5EF4-FFF2-40B4-BE49-F238E27FC236}">
                <a16:creationId xmlns:a16="http://schemas.microsoft.com/office/drawing/2014/main" id="{422F68FF-E9C0-49B7-9B9C-B5F28D822647}"/>
              </a:ext>
            </a:extLst>
          </p:cNvPr>
          <p:cNvPicPr>
            <a:picLocks noChangeAspect="1"/>
          </p:cNvPicPr>
          <p:nvPr/>
        </p:nvPicPr>
        <p:blipFill>
          <a:blip r:embed="rId11"/>
          <a:stretch>
            <a:fillRect/>
          </a:stretch>
        </p:blipFill>
        <p:spPr>
          <a:xfrm>
            <a:off x="8235589" y="4235116"/>
            <a:ext cx="3690538" cy="2396890"/>
          </a:xfrm>
          <a:prstGeom prst="rect">
            <a:avLst/>
          </a:prstGeom>
        </p:spPr>
      </p:pic>
    </p:spTree>
    <p:extLst>
      <p:ext uri="{BB962C8B-B14F-4D97-AF65-F5344CB8AC3E}">
        <p14:creationId xmlns:p14="http://schemas.microsoft.com/office/powerpoint/2010/main" val="2088484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C09CA-427F-4B70-A850-33223B8636BD}"/>
              </a:ext>
            </a:extLst>
          </p:cNvPr>
          <p:cNvSpPr>
            <a:spLocks noGrp="1"/>
          </p:cNvSpPr>
          <p:nvPr>
            <p:ph type="title"/>
          </p:nvPr>
        </p:nvSpPr>
        <p:spPr>
          <a:xfrm>
            <a:off x="574929" y="13046"/>
            <a:ext cx="10772775" cy="949537"/>
          </a:xfrm>
        </p:spPr>
        <p:txBody>
          <a:bodyPr>
            <a:normAutofit/>
          </a:bodyPr>
          <a:lstStyle/>
          <a:p>
            <a:r>
              <a:rPr lang="en-US" u="sng" dirty="0">
                <a:solidFill>
                  <a:schemeClr val="tx1"/>
                </a:solidFill>
                <a:latin typeface="Calibri Light" panose="020F0302020204030204" pitchFamily="34" charset="0"/>
                <a:cs typeface="Calibri Light" panose="020F0302020204030204" pitchFamily="34" charset="0"/>
              </a:rPr>
              <a:t>Leading Causes of Death in NYC </a:t>
            </a:r>
            <a:endParaRPr lang="en-US" dirty="0">
              <a:latin typeface="Calibri Light" panose="020F0302020204030204" pitchFamily="34" charset="0"/>
              <a:cs typeface="Calibri Light" panose="020F0302020204030204" pitchFamily="34" charset="0"/>
            </a:endParaRPr>
          </a:p>
        </p:txBody>
      </p:sp>
      <p:sp>
        <p:nvSpPr>
          <p:cNvPr id="3" name="Text Placeholder 2">
            <a:extLst>
              <a:ext uri="{FF2B5EF4-FFF2-40B4-BE49-F238E27FC236}">
                <a16:creationId xmlns:a16="http://schemas.microsoft.com/office/drawing/2014/main" id="{7F15E142-42BB-400F-937B-AA3785523F54}"/>
              </a:ext>
            </a:extLst>
          </p:cNvPr>
          <p:cNvSpPr>
            <a:spLocks noGrp="1"/>
          </p:cNvSpPr>
          <p:nvPr>
            <p:ph type="body" idx="1"/>
          </p:nvPr>
        </p:nvSpPr>
        <p:spPr>
          <a:xfrm>
            <a:off x="681630" y="358239"/>
            <a:ext cx="5212080" cy="723400"/>
          </a:xfrm>
        </p:spPr>
        <p:txBody>
          <a:bodyPr>
            <a:normAutofit/>
          </a:bodyPr>
          <a:lstStyle/>
          <a:p>
            <a:r>
              <a:rPr lang="en-US" b="1" u="sng" dirty="0"/>
              <a:t>Regional Occurrence </a:t>
            </a:r>
          </a:p>
        </p:txBody>
      </p:sp>
      <p:sp>
        <p:nvSpPr>
          <p:cNvPr id="6" name="Content Placeholder 5">
            <a:extLst>
              <a:ext uri="{FF2B5EF4-FFF2-40B4-BE49-F238E27FC236}">
                <a16:creationId xmlns:a16="http://schemas.microsoft.com/office/drawing/2014/main" id="{4901A6F5-387A-4B39-B7D6-59681423E684}"/>
              </a:ext>
            </a:extLst>
          </p:cNvPr>
          <p:cNvSpPr>
            <a:spLocks noGrp="1"/>
          </p:cNvSpPr>
          <p:nvPr>
            <p:ph sz="quarter" idx="4"/>
          </p:nvPr>
        </p:nvSpPr>
        <p:spPr>
          <a:xfrm>
            <a:off x="540620" y="962583"/>
            <a:ext cx="11515344" cy="4570576"/>
          </a:xfrm>
        </p:spPr>
        <p:txBody>
          <a:bodyPr>
            <a:normAutofit/>
          </a:bodyPr>
          <a:lstStyle/>
          <a:p>
            <a:pPr algn="just"/>
            <a:r>
              <a:rPr lang="en-US" sz="1300" dirty="0">
                <a:latin typeface="Calibri Light" panose="020F0302020204030204" pitchFamily="34" charset="0"/>
                <a:cs typeface="Calibri Light" panose="020F0302020204030204" pitchFamily="34" charset="0"/>
              </a:rPr>
              <a:t>This INTERACTIVE graph CREATED IN JS, identifies the leading causes of recorded deaths in NYC. NYC is home to a very diverse population and many disease are being tracked and recoded to ensure the medical community focuses and performs the necessary research on areas were they can make the Most impact. The Three leading causes of death were the following:  </a:t>
            </a:r>
          </a:p>
          <a:p>
            <a:pPr lvl="1" algn="just"/>
            <a:r>
              <a:rPr lang="en-US" sz="1300" dirty="0">
                <a:latin typeface="Calibri Light" panose="020F0302020204030204" pitchFamily="34" charset="0"/>
                <a:cs typeface="Calibri Light" panose="020F0302020204030204" pitchFamily="34" charset="0"/>
              </a:rPr>
              <a:t>Heart Disease </a:t>
            </a:r>
          </a:p>
          <a:p>
            <a:pPr lvl="1" algn="just"/>
            <a:r>
              <a:rPr lang="en-US" sz="1300" dirty="0">
                <a:latin typeface="Calibri Light" panose="020F0302020204030204" pitchFamily="34" charset="0"/>
                <a:cs typeface="Calibri Light" panose="020F0302020204030204" pitchFamily="34" charset="0"/>
              </a:rPr>
              <a:t>Cancer</a:t>
            </a:r>
          </a:p>
          <a:p>
            <a:pPr lvl="1" algn="just"/>
            <a:r>
              <a:rPr lang="en-US" sz="1300" dirty="0">
                <a:latin typeface="Calibri Light" panose="020F0302020204030204" pitchFamily="34" charset="0"/>
                <a:cs typeface="Calibri Light" panose="020F0302020204030204" pitchFamily="34" charset="0"/>
              </a:rPr>
              <a:t>Diabetes </a:t>
            </a:r>
          </a:p>
          <a:p>
            <a:pPr lvl="1" algn="just"/>
            <a:endParaRPr lang="en-US" sz="1300" dirty="0">
              <a:latin typeface="Calibri Light" panose="020F0302020204030204" pitchFamily="34" charset="0"/>
              <a:cs typeface="Calibri Light" panose="020F0302020204030204" pitchFamily="34" charset="0"/>
            </a:endParaRPr>
          </a:p>
        </p:txBody>
      </p:sp>
      <p:pic>
        <p:nvPicPr>
          <p:cNvPr id="7" name="Picture 6">
            <a:extLst>
              <a:ext uri="{FF2B5EF4-FFF2-40B4-BE49-F238E27FC236}">
                <a16:creationId xmlns:a16="http://schemas.microsoft.com/office/drawing/2014/main" id="{E7ADF350-3719-4D40-B14F-CC58D7B2C578}"/>
              </a:ext>
            </a:extLst>
          </p:cNvPr>
          <p:cNvPicPr>
            <a:picLocks noChangeAspect="1"/>
          </p:cNvPicPr>
          <p:nvPr/>
        </p:nvPicPr>
        <p:blipFill>
          <a:blip r:embed="rId2"/>
          <a:stretch>
            <a:fillRect/>
          </a:stretch>
        </p:blipFill>
        <p:spPr>
          <a:xfrm>
            <a:off x="540620" y="2785488"/>
            <a:ext cx="11317704" cy="3697208"/>
          </a:xfrm>
          <a:prstGeom prst="rect">
            <a:avLst/>
          </a:prstGeom>
        </p:spPr>
      </p:pic>
    </p:spTree>
    <p:extLst>
      <p:ext uri="{BB962C8B-B14F-4D97-AF65-F5344CB8AC3E}">
        <p14:creationId xmlns:p14="http://schemas.microsoft.com/office/powerpoint/2010/main" val="3925837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97D60-8D33-424B-AE05-3D87A5E8B741}"/>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37E67DC-AB67-4466-A4C2-0DA622027C2D}"/>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id="{F3D24561-627D-44D0-9DB5-57ADEF257304}"/>
              </a:ext>
            </a:extLst>
          </p:cNvPr>
          <p:cNvSpPr>
            <a:spLocks noGrp="1"/>
          </p:cNvSpPr>
          <p:nvPr>
            <p:ph sz="half" idx="2"/>
          </p:nvPr>
        </p:nvSpPr>
        <p:spPr/>
        <p:txBody>
          <a:bodyPr/>
          <a:lstStyle/>
          <a:p>
            <a:endParaRPr lang="en-US"/>
          </a:p>
        </p:txBody>
      </p:sp>
      <p:sp>
        <p:nvSpPr>
          <p:cNvPr id="5" name="Text Placeholder 4">
            <a:extLst>
              <a:ext uri="{FF2B5EF4-FFF2-40B4-BE49-F238E27FC236}">
                <a16:creationId xmlns:a16="http://schemas.microsoft.com/office/drawing/2014/main" id="{796F1FD4-921F-41A0-84AF-3031739F2395}"/>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08779B3D-80A0-4FA6-BD3F-C826BCB838A0}"/>
              </a:ext>
            </a:extLst>
          </p:cNvPr>
          <p:cNvSpPr>
            <a:spLocks noGrp="1"/>
          </p:cNvSpPr>
          <p:nvPr>
            <p:ph sz="quarter" idx="4"/>
          </p:nvPr>
        </p:nvSpPr>
        <p:spPr/>
        <p:txBody>
          <a:bodyPr/>
          <a:lstStyle/>
          <a:p>
            <a:endParaRPr lang="en-US"/>
          </a:p>
        </p:txBody>
      </p:sp>
      <p:pic>
        <p:nvPicPr>
          <p:cNvPr id="7" name="Picture 6">
            <a:extLst>
              <a:ext uri="{FF2B5EF4-FFF2-40B4-BE49-F238E27FC236}">
                <a16:creationId xmlns:a16="http://schemas.microsoft.com/office/drawing/2014/main" id="{283B2BE4-271C-4DAF-875F-2D183BA633F0}"/>
              </a:ext>
            </a:extLst>
          </p:cNvPr>
          <p:cNvPicPr>
            <a:picLocks noChangeAspect="1"/>
          </p:cNvPicPr>
          <p:nvPr/>
        </p:nvPicPr>
        <p:blipFill>
          <a:blip r:embed="rId2"/>
          <a:stretch>
            <a:fillRect/>
          </a:stretch>
        </p:blipFill>
        <p:spPr>
          <a:xfrm>
            <a:off x="123321" y="21945"/>
            <a:ext cx="11945358" cy="6858000"/>
          </a:xfrm>
          <a:prstGeom prst="rect">
            <a:avLst/>
          </a:prstGeom>
        </p:spPr>
      </p:pic>
    </p:spTree>
    <p:extLst>
      <p:ext uri="{BB962C8B-B14F-4D97-AF65-F5344CB8AC3E}">
        <p14:creationId xmlns:p14="http://schemas.microsoft.com/office/powerpoint/2010/main" val="958231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7FDA8-0932-47AE-B82D-31E3EAD23BCF}"/>
              </a:ext>
            </a:extLst>
          </p:cNvPr>
          <p:cNvSpPr>
            <a:spLocks noGrp="1"/>
          </p:cNvSpPr>
          <p:nvPr>
            <p:ph type="title"/>
          </p:nvPr>
        </p:nvSpPr>
        <p:spPr>
          <a:xfrm>
            <a:off x="676656" y="-72953"/>
            <a:ext cx="10772775" cy="1658198"/>
          </a:xfrm>
        </p:spPr>
        <p:txBody>
          <a:bodyPr/>
          <a:lstStyle/>
          <a:p>
            <a:r>
              <a:rPr lang="en-US" u="sng" dirty="0">
                <a:solidFill>
                  <a:schemeClr val="tx1"/>
                </a:solidFill>
              </a:rPr>
              <a:t>Conclusion and Project III Results </a:t>
            </a:r>
            <a:endParaRPr lang="en-US" dirty="0"/>
          </a:p>
        </p:txBody>
      </p:sp>
      <p:sp>
        <p:nvSpPr>
          <p:cNvPr id="4" name="Content Placeholder 3">
            <a:extLst>
              <a:ext uri="{FF2B5EF4-FFF2-40B4-BE49-F238E27FC236}">
                <a16:creationId xmlns:a16="http://schemas.microsoft.com/office/drawing/2014/main" id="{187EF0B1-F65B-4154-9B3A-DEF2F02E3A8D}"/>
              </a:ext>
            </a:extLst>
          </p:cNvPr>
          <p:cNvSpPr>
            <a:spLocks noGrp="1"/>
          </p:cNvSpPr>
          <p:nvPr>
            <p:ph sz="half" idx="2"/>
          </p:nvPr>
        </p:nvSpPr>
        <p:spPr>
          <a:xfrm>
            <a:off x="289250" y="1133857"/>
            <a:ext cx="6257854" cy="6262126"/>
          </a:xfrm>
        </p:spPr>
        <p:txBody>
          <a:bodyPr>
            <a:normAutofit fontScale="70000" lnSpcReduction="20000"/>
          </a:bodyPr>
          <a:lstStyle/>
          <a:p>
            <a:pPr algn="just"/>
            <a:r>
              <a:rPr lang="en-US" sz="1800" b="1" dirty="0"/>
              <a:t>Scope of Problem</a:t>
            </a:r>
            <a:r>
              <a:rPr lang="en-US" sz="1800" dirty="0"/>
              <a:t>: once the area of research was decided upon we located a data set we used to assist in the creation of a story board that we would use to highlight the causes of death in New York City. </a:t>
            </a:r>
          </a:p>
          <a:p>
            <a:pPr algn="just"/>
            <a:r>
              <a:rPr lang="en-US" sz="1800" b="1" dirty="0"/>
              <a:t>Analysis: </a:t>
            </a:r>
            <a:r>
              <a:rPr lang="en-US" sz="1800" dirty="0">
                <a:latin typeface="Calibri Light" panose="020F0302020204030204" pitchFamily="34" charset="0"/>
                <a:cs typeface="Calibri Light" panose="020F0302020204030204" pitchFamily="34" charset="0"/>
              </a:rPr>
              <a:t>Over this seven year period the graphical results show a dramatic reduction in the occurrence of heart disease in both genders. There could be many factors that contribute to this reduction but these are not listed in the data. Those factors could be the following: </a:t>
            </a:r>
          </a:p>
          <a:p>
            <a:pPr lvl="1" algn="just"/>
            <a:r>
              <a:rPr lang="en-US" sz="1600" dirty="0">
                <a:latin typeface="Calibri Light" panose="020F0302020204030204" pitchFamily="34" charset="0"/>
                <a:cs typeface="Calibri Light" panose="020F0302020204030204" pitchFamily="34" charset="0"/>
              </a:rPr>
              <a:t>Improved Diet</a:t>
            </a:r>
          </a:p>
          <a:p>
            <a:pPr lvl="1" algn="just"/>
            <a:r>
              <a:rPr lang="en-US" sz="1600" dirty="0">
                <a:latin typeface="Calibri Light" panose="020F0302020204030204" pitchFamily="34" charset="0"/>
                <a:cs typeface="Calibri Light" panose="020F0302020204030204" pitchFamily="34" charset="0"/>
              </a:rPr>
              <a:t>Better medical care</a:t>
            </a:r>
          </a:p>
          <a:p>
            <a:pPr lvl="1" algn="just"/>
            <a:r>
              <a:rPr lang="en-US" sz="1600" dirty="0">
                <a:latin typeface="Calibri Light" panose="020F0302020204030204" pitchFamily="34" charset="0"/>
                <a:cs typeface="Calibri Light" panose="020F0302020204030204" pitchFamily="34" charset="0"/>
              </a:rPr>
              <a:t>Early detection</a:t>
            </a:r>
          </a:p>
          <a:p>
            <a:pPr lvl="1" algn="just"/>
            <a:r>
              <a:rPr lang="en-US" sz="1600" dirty="0">
                <a:latin typeface="Calibri Light" panose="020F0302020204030204" pitchFamily="34" charset="0"/>
                <a:cs typeface="Calibri Light" panose="020F0302020204030204" pitchFamily="34" charset="0"/>
              </a:rPr>
              <a:t>Reduction in the presence of causal factors</a:t>
            </a:r>
          </a:p>
          <a:p>
            <a:pPr lvl="1" algn="just"/>
            <a:r>
              <a:rPr lang="en-US" sz="1600" dirty="0">
                <a:latin typeface="Calibri Light" panose="020F0302020204030204" pitchFamily="34" charset="0"/>
                <a:cs typeface="Calibri Light" panose="020F0302020204030204" pitchFamily="34" charset="0"/>
              </a:rPr>
              <a:t>Healthy Life-Style</a:t>
            </a:r>
          </a:p>
          <a:p>
            <a:pPr algn="just"/>
            <a:r>
              <a:rPr lang="en-US" sz="1800" b="1" dirty="0"/>
              <a:t>Results: </a:t>
            </a:r>
            <a:r>
              <a:rPr lang="en-US" dirty="0">
                <a:latin typeface="Calibri Light" panose="020F0302020204030204" pitchFamily="34" charset="0"/>
                <a:cs typeface="Calibri Light" panose="020F0302020204030204" pitchFamily="34" charset="0"/>
              </a:rPr>
              <a:t>The graph depicts the trending of heart disease in the three ethnicities listed below. </a:t>
            </a:r>
          </a:p>
          <a:p>
            <a:pPr lvl="1"/>
            <a:r>
              <a:rPr lang="en-US" dirty="0">
                <a:latin typeface="Calibri Light" panose="020F0302020204030204" pitchFamily="34" charset="0"/>
                <a:cs typeface="Calibri Light" panose="020F0302020204030204" pitchFamily="34" charset="0"/>
              </a:rPr>
              <a:t>Hispanic</a:t>
            </a:r>
          </a:p>
          <a:p>
            <a:pPr lvl="1"/>
            <a:r>
              <a:rPr lang="en-US" dirty="0">
                <a:latin typeface="Calibri Light" panose="020F0302020204030204" pitchFamily="34" charset="0"/>
                <a:cs typeface="Calibri Light" panose="020F0302020204030204" pitchFamily="34" charset="0"/>
              </a:rPr>
              <a:t>Black</a:t>
            </a:r>
          </a:p>
          <a:p>
            <a:pPr lvl="1"/>
            <a:r>
              <a:rPr lang="en-US" dirty="0">
                <a:latin typeface="Calibri Light" panose="020F0302020204030204" pitchFamily="34" charset="0"/>
                <a:cs typeface="Calibri Light" panose="020F0302020204030204" pitchFamily="34" charset="0"/>
              </a:rPr>
              <a:t>White</a:t>
            </a:r>
          </a:p>
          <a:p>
            <a:pPr algn="just"/>
            <a:r>
              <a:rPr lang="en-US" dirty="0">
                <a:latin typeface="Calibri Light" panose="020F0302020204030204" pitchFamily="34" charset="0"/>
                <a:cs typeface="Calibri Light" panose="020F0302020204030204" pitchFamily="34" charset="0"/>
              </a:rPr>
              <a:t>Analysis: The graph shows a significant decrease in the occurrence of Heart disease in the white population whereas the occurrences in the black and Hispanic population remain constant. This could be due to the predisposition of those ethnicities but the only way to know for sure is to continue the research and additional funding and research in these areas could yield positive results. </a:t>
            </a:r>
          </a:p>
        </p:txBody>
      </p:sp>
      <p:pic>
        <p:nvPicPr>
          <p:cNvPr id="6" name="Picture 5">
            <a:extLst>
              <a:ext uri="{FF2B5EF4-FFF2-40B4-BE49-F238E27FC236}">
                <a16:creationId xmlns:a16="http://schemas.microsoft.com/office/drawing/2014/main" id="{B0F6669C-DA6B-41DB-86F0-395A50C9BAF2}"/>
              </a:ext>
            </a:extLst>
          </p:cNvPr>
          <p:cNvPicPr>
            <a:picLocks noChangeAspect="1"/>
          </p:cNvPicPr>
          <p:nvPr/>
        </p:nvPicPr>
        <p:blipFill>
          <a:blip r:embed="rId3"/>
          <a:stretch>
            <a:fillRect/>
          </a:stretch>
        </p:blipFill>
        <p:spPr>
          <a:xfrm>
            <a:off x="7065334" y="1819470"/>
            <a:ext cx="4837416" cy="3872786"/>
          </a:xfrm>
          <a:prstGeom prst="rect">
            <a:avLst/>
          </a:prstGeom>
        </p:spPr>
      </p:pic>
    </p:spTree>
    <p:extLst>
      <p:ext uri="{BB962C8B-B14F-4D97-AF65-F5344CB8AC3E}">
        <p14:creationId xmlns:p14="http://schemas.microsoft.com/office/powerpoint/2010/main" val="1699740322"/>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TotalTime>
  <Words>612</Words>
  <Application>Microsoft Macintosh PowerPoint</Application>
  <PresentationFormat>Widescreen</PresentationFormat>
  <Paragraphs>65</Paragraphs>
  <Slides>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Franklin Gothic Book</vt:lpstr>
      <vt:lpstr>Tw Cen MT</vt:lpstr>
      <vt:lpstr>Droplet</vt:lpstr>
      <vt:lpstr>Historical Leading Cause of Death IN NYC </vt:lpstr>
      <vt:lpstr>Contents</vt:lpstr>
      <vt:lpstr>Project iiI charter</vt:lpstr>
      <vt:lpstr>Data Manipulation and Data Base Creation </vt:lpstr>
      <vt:lpstr>Leading Causes of Death in NYC </vt:lpstr>
      <vt:lpstr>PowerPoint Presentation</vt:lpstr>
      <vt:lpstr>Conclusion and Project III Results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Historical Leading Cause of Death</dc:title>
  <dc:creator>Andre Spaulding</dc:creator>
  <cp:lastModifiedBy>LEYRE CHICO</cp:lastModifiedBy>
  <cp:revision>21</cp:revision>
  <dcterms:created xsi:type="dcterms:W3CDTF">2020-02-22T04:12:49Z</dcterms:created>
  <dcterms:modified xsi:type="dcterms:W3CDTF">2020-02-23T04:40:46Z</dcterms:modified>
</cp:coreProperties>
</file>