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BBA836-5CEA-4527-BB41-688531E79674}" type="datetimeFigureOut">
              <a:rPr lang="es-MX" smtClean="0"/>
              <a:t>11/02/2014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599815-A08D-40DB-9458-FC59DE3E4D86}" type="slidenum">
              <a:rPr lang="es-MX" smtClean="0"/>
              <a:t>‹#›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UNIVERSIDAD POLITÉCNICA DE CHIAPAS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Materia: Lenguajes y Autómatas</a:t>
            </a:r>
          </a:p>
          <a:p>
            <a:r>
              <a:rPr lang="es-MX" dirty="0" smtClean="0"/>
              <a:t>Presenta: Cristian Michel Pérez Zárate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TV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36296" y="188640"/>
          <a:ext cx="1656184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088232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q0</a:t>
                      </a:r>
                      <a:r>
                        <a:rPr lang="es-MX" sz="1800" baseline="0" dirty="0" smtClean="0"/>
                        <a:t> = </a:t>
                      </a:r>
                      <a:r>
                        <a:rPr lang="es-MX" sz="1800" baseline="0" dirty="0" err="1" smtClean="0"/>
                        <a:t>on</a:t>
                      </a:r>
                      <a:r>
                        <a:rPr lang="es-MX" sz="1800" baseline="0" dirty="0" smtClean="0"/>
                        <a:t>/off</a:t>
                      </a:r>
                    </a:p>
                    <a:p>
                      <a:r>
                        <a:rPr lang="es-MX" sz="1800" dirty="0" smtClean="0"/>
                        <a:t>q1</a:t>
                      </a:r>
                      <a:r>
                        <a:rPr lang="es-MX" sz="1800" baseline="0" dirty="0" smtClean="0"/>
                        <a:t> = ch </a:t>
                      </a:r>
                    </a:p>
                    <a:p>
                      <a:r>
                        <a:rPr lang="es-MX" sz="1800" baseline="0" dirty="0" smtClean="0"/>
                        <a:t>q2= +</a:t>
                      </a:r>
                    </a:p>
                    <a:p>
                      <a:r>
                        <a:rPr lang="es-MX" sz="1800" baseline="0" dirty="0" smtClean="0"/>
                        <a:t>q3= -</a:t>
                      </a:r>
                    </a:p>
                    <a:p>
                      <a:r>
                        <a:rPr lang="es-MX" sz="1800" baseline="0" dirty="0" smtClean="0"/>
                        <a:t>q4= </a:t>
                      </a:r>
                      <a:r>
                        <a:rPr lang="es-MX" sz="1800" baseline="0" dirty="0" err="1" smtClean="0"/>
                        <a:t>vol</a:t>
                      </a:r>
                      <a:r>
                        <a:rPr lang="es-MX" sz="1800" baseline="0" dirty="0" smtClean="0"/>
                        <a:t> </a:t>
                      </a:r>
                    </a:p>
                    <a:p>
                      <a:r>
                        <a:rPr lang="es-MX" sz="1800" baseline="0" dirty="0" smtClean="0"/>
                        <a:t>q5= +</a:t>
                      </a:r>
                    </a:p>
                    <a:p>
                      <a:r>
                        <a:rPr lang="es-MX" sz="1800" baseline="0" dirty="0" smtClean="0"/>
                        <a:t>q6=-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1043608" y="2852936"/>
            <a:ext cx="1080120" cy="10081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</a:rPr>
              <a:t>q0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699792" y="3861048"/>
            <a:ext cx="1080120" cy="10081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</a:rPr>
              <a:t>q4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627784" y="1484784"/>
            <a:ext cx="1080120" cy="10081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</a:rPr>
              <a:t>q1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20072" y="1340768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q2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48064" y="2852936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q3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2080" y="4293096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q5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92080" y="55892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n>
                  <a:solidFill>
                    <a:sysClr val="windowText" lastClr="373737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q6</a:t>
            </a:r>
            <a:endParaRPr lang="es-MX" dirty="0">
              <a:ln>
                <a:solidFill>
                  <a:sysClr val="windowText" lastClr="373737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Curved Connector 13"/>
          <p:cNvCxnSpPr>
            <a:stCxn id="6" idx="0"/>
            <a:endCxn id="8" idx="1"/>
          </p:cNvCxnSpPr>
          <p:nvPr/>
        </p:nvCxnSpPr>
        <p:spPr>
          <a:xfrm rot="5400000" flipH="1" flipV="1">
            <a:off x="1574557" y="1641529"/>
            <a:ext cx="1220518" cy="1202296"/>
          </a:xfrm>
          <a:prstGeom prst="curvedConnector3">
            <a:avLst>
              <a:gd name="adj1" fmla="val 13082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4"/>
          </p:cNvCxnSpPr>
          <p:nvPr/>
        </p:nvCxnSpPr>
        <p:spPr>
          <a:xfrm rot="16200000" flipH="1">
            <a:off x="1961710" y="3483006"/>
            <a:ext cx="504056" cy="12601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7" idx="0"/>
            <a:endCxn id="6" idx="6"/>
          </p:cNvCxnSpPr>
          <p:nvPr/>
        </p:nvCxnSpPr>
        <p:spPr>
          <a:xfrm rot="16200000" flipV="1">
            <a:off x="2429762" y="3050958"/>
            <a:ext cx="504056" cy="111612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7"/>
            <a:endCxn id="9" idx="0"/>
          </p:cNvCxnSpPr>
          <p:nvPr/>
        </p:nvCxnSpPr>
        <p:spPr>
          <a:xfrm rot="5400000" flipH="1" flipV="1">
            <a:off x="4545107" y="345385"/>
            <a:ext cx="291650" cy="2282416"/>
          </a:xfrm>
          <a:prstGeom prst="curvedConnector3">
            <a:avLst>
              <a:gd name="adj1" fmla="val 17838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5"/>
          </p:cNvCxnSpPr>
          <p:nvPr/>
        </p:nvCxnSpPr>
        <p:spPr>
          <a:xfrm rot="16200000" flipH="1">
            <a:off x="3987045" y="1907941"/>
            <a:ext cx="795706" cy="16703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9" idx="6"/>
          </p:cNvCxnSpPr>
          <p:nvPr/>
        </p:nvCxnSpPr>
        <p:spPr>
          <a:xfrm rot="5400000" flipH="1" flipV="1">
            <a:off x="5742130" y="2438890"/>
            <a:ext cx="1260140" cy="144016"/>
          </a:xfrm>
          <a:prstGeom prst="curvedConnector4">
            <a:avLst>
              <a:gd name="adj1" fmla="val 28571"/>
              <a:gd name="adj2" fmla="val 2587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4618550" y="2446347"/>
            <a:ext cx="1238300" cy="352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endCxn id="8" idx="4"/>
          </p:cNvCxnSpPr>
          <p:nvPr/>
        </p:nvCxnSpPr>
        <p:spPr>
          <a:xfrm rot="10800000">
            <a:off x="3167844" y="2492896"/>
            <a:ext cx="2196244" cy="11521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9" idx="1"/>
          </p:cNvCxnSpPr>
          <p:nvPr/>
        </p:nvCxnSpPr>
        <p:spPr>
          <a:xfrm rot="16200000" flipH="1" flipV="1">
            <a:off x="4344682" y="718154"/>
            <a:ext cx="273868" cy="1835455"/>
          </a:xfrm>
          <a:prstGeom prst="curvedConnector4">
            <a:avLst>
              <a:gd name="adj1" fmla="val -83471"/>
              <a:gd name="adj2" fmla="val 5488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3"/>
            <a:endCxn id="7" idx="0"/>
          </p:cNvCxnSpPr>
          <p:nvPr/>
        </p:nvCxnSpPr>
        <p:spPr>
          <a:xfrm rot="16200000" flipH="1">
            <a:off x="2255015" y="2876211"/>
            <a:ext cx="1515786" cy="4538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2483768" y="2924944"/>
            <a:ext cx="1512168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11" idx="1"/>
          </p:cNvCxnSpPr>
          <p:nvPr/>
        </p:nvCxnSpPr>
        <p:spPr>
          <a:xfrm>
            <a:off x="3707904" y="4221088"/>
            <a:ext cx="1763447" cy="2301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7" idx="5"/>
          </p:cNvCxnSpPr>
          <p:nvPr/>
        </p:nvCxnSpPr>
        <p:spPr>
          <a:xfrm rot="10800000">
            <a:off x="3621732" y="4721526"/>
            <a:ext cx="1670348" cy="2916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7" idx="4"/>
          </p:cNvCxnSpPr>
          <p:nvPr/>
        </p:nvCxnSpPr>
        <p:spPr>
          <a:xfrm rot="16200000" flipH="1">
            <a:off x="3833918" y="4275094"/>
            <a:ext cx="936104" cy="21242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2" idx="2"/>
            <a:endCxn id="7" idx="3"/>
          </p:cNvCxnSpPr>
          <p:nvPr/>
        </p:nvCxnSpPr>
        <p:spPr>
          <a:xfrm rot="10800000">
            <a:off x="2857972" y="4721526"/>
            <a:ext cx="2434108" cy="14077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1" idx="3"/>
          </p:cNvCxnSpPr>
          <p:nvPr/>
        </p:nvCxnSpPr>
        <p:spPr>
          <a:xfrm rot="16200000" flipV="1">
            <a:off x="5230618" y="5455769"/>
            <a:ext cx="590228" cy="1087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1" idx="5"/>
            <a:endCxn id="12" idx="7"/>
          </p:cNvCxnSpPr>
          <p:nvPr/>
        </p:nvCxnSpPr>
        <p:spPr>
          <a:xfrm rot="5400000">
            <a:off x="6070753" y="5481228"/>
            <a:ext cx="53238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1520" y="4509120"/>
          <a:ext cx="1735455" cy="151216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35455"/>
              </a:tblGrid>
              <a:tr h="1512168"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           =</a:t>
                      </a:r>
                      <a:r>
                        <a:rPr lang="es-MX" baseline="0" dirty="0" smtClean="0"/>
                        <a:t> 0</a:t>
                      </a:r>
                    </a:p>
                    <a:p>
                      <a:r>
                        <a:rPr lang="es-MX" baseline="0" dirty="0" smtClean="0"/>
                        <a:t>                     =1</a:t>
                      </a:r>
                    </a:p>
                    <a:p>
                      <a:r>
                        <a:rPr lang="es-MX" dirty="0" smtClean="0"/>
                        <a:t>                     =2</a:t>
                      </a:r>
                    </a:p>
                    <a:p>
                      <a:r>
                        <a:rPr lang="es-MX" dirty="0" smtClean="0"/>
                        <a:t>                    =3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iblet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539552" y="47251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39552" y="501317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6" idx="7"/>
          </p:cNvCxnSpPr>
          <p:nvPr/>
        </p:nvCxnSpPr>
        <p:spPr>
          <a:xfrm rot="5400000">
            <a:off x="1862809" y="2235595"/>
            <a:ext cx="867714" cy="6622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552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9552" y="55172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32240" y="3356992"/>
            <a:ext cx="2232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Quíntupla: 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Tv = ({q0…q6},{0…3},&amp;,    q0,{q0,q1,q4})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transición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6" y="191683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mtClean="0"/>
                        <a:t>q5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mtClean="0"/>
                        <a:t>q6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0" y="2420888"/>
            <a:ext cx="539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9552" y="2276872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*</a:t>
            </a:r>
            <a:endParaRPr lang="es-MX" b="1" dirty="0"/>
          </a:p>
        </p:txBody>
      </p:sp>
      <p:sp>
        <p:nvSpPr>
          <p:cNvPr id="8" name="Rectangle 7"/>
          <p:cNvSpPr/>
          <p:nvPr/>
        </p:nvSpPr>
        <p:spPr>
          <a:xfrm>
            <a:off x="395536" y="270892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*</a:t>
            </a:r>
            <a:endParaRPr lang="es-MX" b="1" dirty="0"/>
          </a:p>
        </p:txBody>
      </p:sp>
      <p:sp>
        <p:nvSpPr>
          <p:cNvPr id="9" name="Rectangle 8"/>
          <p:cNvSpPr/>
          <p:nvPr/>
        </p:nvSpPr>
        <p:spPr>
          <a:xfrm>
            <a:off x="395536" y="378904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*</a:t>
            </a:r>
            <a:endParaRPr lang="es-MX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TRANSICIÓN EXTENDIDA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Entradas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^(q0,100) = q1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^(q0,</a:t>
            </a:r>
            <a:r>
              <a:rPr lang="el-GR" dirty="0" smtClean="0"/>
              <a:t> </a:t>
            </a:r>
            <a:r>
              <a:rPr lang="el-GR" dirty="0" smtClean="0"/>
              <a:t>ε</a:t>
            </a:r>
            <a:r>
              <a:rPr lang="es-MX" dirty="0" smtClean="0"/>
              <a:t>) = q0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^(q0,1)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ε</a:t>
            </a:r>
            <a:r>
              <a:rPr lang="es-MX" dirty="0" smtClean="0"/>
              <a:t>) 1) = </a:t>
            </a:r>
            <a:r>
              <a:rPr lang="el-GR" dirty="0" smtClean="0"/>
              <a:t>δ</a:t>
            </a:r>
            <a:r>
              <a:rPr lang="es-MX" dirty="0" smtClean="0"/>
              <a:t>(q0,0) = q1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s-MX" dirty="0" smtClean="0"/>
              <a:t>1</a:t>
            </a:r>
            <a:r>
              <a:rPr lang="es-MX" dirty="0" smtClean="0"/>
              <a:t>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(q1,0) = </a:t>
            </a:r>
            <a:r>
              <a:rPr lang="es-MX" dirty="0" smtClean="0"/>
              <a:t>q2</a:t>
            </a:r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q2,0</a:t>
            </a:r>
            <a:r>
              <a:rPr lang="es-MX" dirty="0" smtClean="0"/>
              <a:t>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(q1,0) </a:t>
            </a:r>
            <a:r>
              <a:rPr lang="es-MX" dirty="0" smtClean="0"/>
              <a:t>0) = </a:t>
            </a:r>
            <a:r>
              <a:rPr lang="el-GR" dirty="0" smtClean="0"/>
              <a:t>δ</a:t>
            </a:r>
            <a:r>
              <a:rPr lang="es-MX" dirty="0" smtClean="0"/>
              <a:t>(q2,0</a:t>
            </a:r>
            <a:r>
              <a:rPr lang="es-MX" dirty="0" smtClean="0"/>
              <a:t>) = </a:t>
            </a:r>
            <a:r>
              <a:rPr lang="es-MX" dirty="0" smtClean="0"/>
              <a:t>q1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 cumple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Entradas</a:t>
            </a:r>
          </a:p>
          <a:p>
            <a:pPr>
              <a:buNone/>
            </a:pPr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^(q0,100) = </a:t>
            </a:r>
            <a:r>
              <a:rPr lang="es-MX" dirty="0" smtClean="0"/>
              <a:t>q0</a:t>
            </a:r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^(q0,</a:t>
            </a:r>
            <a:r>
              <a:rPr lang="el-GR" dirty="0" smtClean="0"/>
              <a:t> ε</a:t>
            </a:r>
            <a:r>
              <a:rPr lang="es-MX" dirty="0" smtClean="0"/>
              <a:t>) = q0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^(q0,1)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ε</a:t>
            </a:r>
            <a:r>
              <a:rPr lang="es-MX" dirty="0" smtClean="0"/>
              <a:t>) 1) = </a:t>
            </a:r>
            <a:r>
              <a:rPr lang="el-GR" dirty="0" smtClean="0"/>
              <a:t>δ</a:t>
            </a:r>
            <a:r>
              <a:rPr lang="es-MX" dirty="0" smtClean="0"/>
              <a:t>(q0,0) = q1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^(q0,0)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(q0,1) 0) = </a:t>
            </a:r>
            <a:r>
              <a:rPr lang="el-GR" dirty="0" smtClean="0"/>
              <a:t>δ</a:t>
            </a:r>
            <a:r>
              <a:rPr lang="es-MX" dirty="0" smtClean="0"/>
              <a:t>(q1,0) = q2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q2,1)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(q0,0</a:t>
            </a:r>
            <a:r>
              <a:rPr lang="es-MX" dirty="0" smtClean="0"/>
              <a:t>) </a:t>
            </a:r>
            <a:r>
              <a:rPr lang="es-MX" dirty="0" smtClean="0"/>
              <a:t>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(q2,1) </a:t>
            </a:r>
            <a:r>
              <a:rPr lang="es-MX" dirty="0" smtClean="0"/>
              <a:t>= </a:t>
            </a:r>
            <a:r>
              <a:rPr lang="es-MX" dirty="0" smtClean="0">
                <a:solidFill>
                  <a:srgbClr val="FF0000"/>
                </a:solidFill>
              </a:rPr>
              <a:t>q3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</a:t>
            </a:r>
            <a:endParaRPr lang="es-MX" dirty="0"/>
          </a:p>
        </p:txBody>
      </p:sp>
      <p:sp>
        <p:nvSpPr>
          <p:cNvPr id="4" name="Donut 3"/>
          <p:cNvSpPr/>
          <p:nvPr/>
        </p:nvSpPr>
        <p:spPr>
          <a:xfrm>
            <a:off x="1115616" y="2204864"/>
            <a:ext cx="1368152" cy="14401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q0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3203848" y="2204864"/>
            <a:ext cx="1368152" cy="14401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q1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148064" y="2132856"/>
            <a:ext cx="1368152" cy="14401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q2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483768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4572000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3131840" y="3212976"/>
            <a:ext cx="504056" cy="360040"/>
          </a:xfrm>
          <a:prstGeom prst="curvedConnector3">
            <a:avLst>
              <a:gd name="adj1" fmla="val 9319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184068" y="3176972"/>
            <a:ext cx="360040" cy="288032"/>
          </a:xfrm>
          <a:prstGeom prst="curvedConnector3">
            <a:avLst>
              <a:gd name="adj1" fmla="val 12256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4" idx="3"/>
          </p:cNvCxnSpPr>
          <p:nvPr/>
        </p:nvCxnSpPr>
        <p:spPr>
          <a:xfrm rot="16200000" flipH="1">
            <a:off x="1033217" y="3151358"/>
            <a:ext cx="365158" cy="200361"/>
          </a:xfrm>
          <a:prstGeom prst="curvedConnector3">
            <a:avLst>
              <a:gd name="adj1" fmla="val 1488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6" idx="4"/>
            <a:endCxn id="4" idx="4"/>
          </p:cNvCxnSpPr>
          <p:nvPr/>
        </p:nvCxnSpPr>
        <p:spPr>
          <a:xfrm rot="5400000">
            <a:off x="3779912" y="1592796"/>
            <a:ext cx="72008" cy="4032448"/>
          </a:xfrm>
          <a:prstGeom prst="curved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732240" y="1556792"/>
          <a:ext cx="2016224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</a:tblGrid>
              <a:tr h="1512168"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q0 = verde</a:t>
                      </a:r>
                    </a:p>
                    <a:p>
                      <a:r>
                        <a:rPr lang="es-MX" sz="2000" dirty="0" smtClean="0"/>
                        <a:t>q1 = amarillo</a:t>
                      </a:r>
                    </a:p>
                    <a:p>
                      <a:r>
                        <a:rPr lang="es-MX" sz="2000" dirty="0" smtClean="0"/>
                        <a:t>q2 rojo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67544" y="4005064"/>
          <a:ext cx="19678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152128">
                <a:tc>
                  <a:txBody>
                    <a:bodyPr/>
                    <a:lstStyle/>
                    <a:p>
                      <a:r>
                        <a:rPr lang="es-MX" dirty="0" smtClean="0"/>
                        <a:t>                   =0</a:t>
                      </a:r>
                    </a:p>
                    <a:p>
                      <a:r>
                        <a:rPr lang="es-MX" dirty="0" smtClean="0"/>
                        <a:t>                  =1    </a:t>
                      </a:r>
                    </a:p>
                    <a:p>
                      <a:r>
                        <a:rPr lang="es-MX" dirty="0" smtClean="0"/>
                        <a:t>                    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611560" y="42210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9552" y="450912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3528" y="31409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8144" y="458112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Quíntupla</a:t>
            </a:r>
          </a:p>
          <a:p>
            <a:endParaRPr lang="es-MX" dirty="0"/>
          </a:p>
          <a:p>
            <a:r>
              <a:rPr lang="es-MX" dirty="0" smtClean="0"/>
              <a:t>Semáforo ({q0…q2},{0,1},&amp;,q0,{q0,q1,q2})</a:t>
            </a:r>
            <a:endParaRPr lang="es-MX" dirty="0"/>
          </a:p>
        </p:txBody>
      </p:sp>
      <p:sp>
        <p:nvSpPr>
          <p:cNvPr id="54" name="TextBox 53"/>
          <p:cNvSpPr txBox="1"/>
          <p:nvPr/>
        </p:nvSpPr>
        <p:spPr>
          <a:xfrm>
            <a:off x="1763688" y="59492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 El semáforo inicia en verde*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transición</a:t>
            </a:r>
            <a:endParaRPr lang="es-MX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87624" y="2708920"/>
          <a:ext cx="6172200" cy="1573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61179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0" y="3429000"/>
            <a:ext cx="61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3212976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*</a:t>
            </a:r>
            <a:endParaRPr lang="es-MX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83568" y="3645024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/>
              <a:t>*</a:t>
            </a:r>
            <a:endParaRPr lang="es-MX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83568" y="4005064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/>
              <a:t>*</a:t>
            </a:r>
            <a:endParaRPr lang="es-MX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Transición Extendida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40560"/>
          </a:xfrm>
        </p:spPr>
        <p:txBody>
          <a:bodyPr/>
          <a:lstStyle/>
          <a:p>
            <a:r>
              <a:rPr lang="es-MX" dirty="0" smtClean="0"/>
              <a:t>Entradas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q0,101010) </a:t>
            </a:r>
            <a:r>
              <a:rPr lang="es-MX" dirty="0" smtClean="0"/>
              <a:t>= </a:t>
            </a:r>
            <a:r>
              <a:rPr lang="es-MX" dirty="0" smtClean="0"/>
              <a:t>q0</a:t>
            </a:r>
          </a:p>
          <a:p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^(q0,</a:t>
            </a:r>
            <a:r>
              <a:rPr lang="el-GR" dirty="0" smtClean="0"/>
              <a:t> ε</a:t>
            </a:r>
            <a:r>
              <a:rPr lang="es-MX" dirty="0" smtClean="0"/>
              <a:t>) = q0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ε</a:t>
            </a:r>
            <a:r>
              <a:rPr lang="es-MX" dirty="0" smtClean="0"/>
              <a:t>) 1</a:t>
            </a:r>
            <a:r>
              <a:rPr lang="es-MX" dirty="0" smtClean="0"/>
              <a:t>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(q0,1) </a:t>
            </a:r>
            <a:r>
              <a:rPr lang="es-MX" dirty="0" smtClean="0"/>
              <a:t>= </a:t>
            </a:r>
            <a:r>
              <a:rPr lang="es-MX" dirty="0" smtClean="0"/>
              <a:t>q0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</a:t>
            </a:r>
            <a:r>
              <a:rPr lang="es-MX" dirty="0" smtClean="0"/>
              <a:t>1</a:t>
            </a:r>
            <a:r>
              <a:rPr lang="es-MX" dirty="0" smtClean="0"/>
              <a:t>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(q0,0</a:t>
            </a:r>
            <a:r>
              <a:rPr lang="es-MX" dirty="0" smtClean="0"/>
              <a:t>) = </a:t>
            </a:r>
            <a:r>
              <a:rPr lang="es-MX" dirty="0" smtClean="0"/>
              <a:t>q1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q1,1)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</a:t>
            </a:r>
            <a:r>
              <a:rPr lang="es-MX" dirty="0" smtClean="0"/>
              <a:t>0) 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(q1,1) </a:t>
            </a:r>
            <a:r>
              <a:rPr lang="es-MX" dirty="0" smtClean="0"/>
              <a:t>= </a:t>
            </a:r>
            <a:r>
              <a:rPr lang="es-MX" dirty="0" smtClean="0"/>
              <a:t>q1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q1,0)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(q1,</a:t>
            </a:r>
            <a:r>
              <a:rPr lang="el-GR" dirty="0" smtClean="0"/>
              <a:t> </a:t>
            </a:r>
            <a:r>
              <a:rPr lang="es-MX" dirty="0" smtClean="0"/>
              <a:t>1)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(q1,0) </a:t>
            </a:r>
            <a:r>
              <a:rPr lang="es-MX" dirty="0" smtClean="0"/>
              <a:t>= </a:t>
            </a:r>
            <a:r>
              <a:rPr lang="es-MX" dirty="0" smtClean="0"/>
              <a:t>q2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q2,1</a:t>
            </a:r>
            <a:r>
              <a:rPr lang="es-MX" dirty="0" smtClean="0"/>
              <a:t>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(q1,</a:t>
            </a:r>
            <a:r>
              <a:rPr lang="el-GR" dirty="0" smtClean="0"/>
              <a:t> </a:t>
            </a:r>
            <a:r>
              <a:rPr lang="es-MX" dirty="0" smtClean="0"/>
              <a:t>0) 1) = </a:t>
            </a:r>
            <a:r>
              <a:rPr lang="el-GR" dirty="0" smtClean="0"/>
              <a:t>δ</a:t>
            </a:r>
            <a:r>
              <a:rPr lang="es-MX" dirty="0" smtClean="0"/>
              <a:t>(q2,1</a:t>
            </a:r>
            <a:r>
              <a:rPr lang="es-MX" dirty="0" smtClean="0"/>
              <a:t>) = </a:t>
            </a:r>
            <a:r>
              <a:rPr lang="es-MX" dirty="0" smtClean="0"/>
              <a:t>q2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q2,0)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(q2,</a:t>
            </a:r>
            <a:r>
              <a:rPr lang="el-GR" dirty="0" smtClean="0"/>
              <a:t> </a:t>
            </a:r>
            <a:r>
              <a:rPr lang="es-MX" dirty="0" smtClean="0"/>
              <a:t>1)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(q2,0) </a:t>
            </a:r>
            <a:r>
              <a:rPr lang="es-MX" dirty="0" smtClean="0"/>
              <a:t>= </a:t>
            </a:r>
            <a:r>
              <a:rPr lang="es-MX" dirty="0" smtClean="0"/>
              <a:t>q0</a:t>
            </a: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No cumple:</a:t>
            </a:r>
          </a:p>
          <a:p>
            <a:r>
              <a:rPr lang="es-MX" dirty="0" smtClean="0"/>
              <a:t>Entradas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q0,1010) </a:t>
            </a:r>
            <a:r>
              <a:rPr lang="es-MX" dirty="0" smtClean="0"/>
              <a:t>= q0</a:t>
            </a:r>
          </a:p>
          <a:p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^(q0,</a:t>
            </a:r>
            <a:r>
              <a:rPr lang="el-GR" dirty="0" smtClean="0"/>
              <a:t> ε</a:t>
            </a:r>
            <a:r>
              <a:rPr lang="es-MX" dirty="0" smtClean="0"/>
              <a:t>) = q0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ε</a:t>
            </a:r>
            <a:r>
              <a:rPr lang="es-MX" dirty="0" smtClean="0"/>
              <a:t>) </a:t>
            </a:r>
            <a:r>
              <a:rPr lang="es-MX" dirty="0" smtClean="0"/>
              <a:t>1)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(q0,1) </a:t>
            </a:r>
            <a:r>
              <a:rPr lang="es-MX" dirty="0" smtClean="0"/>
              <a:t>= </a:t>
            </a:r>
            <a:r>
              <a:rPr lang="es-MX" dirty="0" smtClean="0"/>
              <a:t>q0</a:t>
            </a:r>
            <a:endParaRPr lang="es-MX" dirty="0" smtClean="0"/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q0,0)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</a:t>
            </a:r>
            <a:r>
              <a:rPr lang="es-MX" dirty="0" smtClean="0"/>
              <a:t>1)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(q0,0) </a:t>
            </a:r>
            <a:r>
              <a:rPr lang="es-MX" dirty="0" smtClean="0"/>
              <a:t>= </a:t>
            </a:r>
            <a:r>
              <a:rPr lang="es-MX" dirty="0" smtClean="0"/>
              <a:t>q1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^(q1,1) 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(q0,</a:t>
            </a:r>
            <a:r>
              <a:rPr lang="el-GR" dirty="0" smtClean="0"/>
              <a:t> </a:t>
            </a:r>
            <a:r>
              <a:rPr lang="es-MX" dirty="0" smtClean="0"/>
              <a:t>0) 1) = </a:t>
            </a:r>
            <a:r>
              <a:rPr lang="el-GR" dirty="0" smtClean="0"/>
              <a:t>δ</a:t>
            </a:r>
            <a:r>
              <a:rPr lang="es-MX" dirty="0" smtClean="0"/>
              <a:t>(q1,1) = </a:t>
            </a:r>
            <a:r>
              <a:rPr lang="es-MX" dirty="0" smtClean="0"/>
              <a:t>q1</a:t>
            </a:r>
          </a:p>
          <a:p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s-MX" dirty="0" smtClean="0"/>
              <a:t>q1,0)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^(</a:t>
            </a:r>
            <a:r>
              <a:rPr lang="el-GR" dirty="0" smtClean="0"/>
              <a:t>δ</a:t>
            </a:r>
            <a:r>
              <a:rPr lang="es-MX" dirty="0" smtClean="0"/>
              <a:t>(q1,</a:t>
            </a:r>
            <a:r>
              <a:rPr lang="el-GR" dirty="0" smtClean="0"/>
              <a:t> </a:t>
            </a:r>
            <a:r>
              <a:rPr lang="es-MX" dirty="0" smtClean="0"/>
              <a:t>1) 0) </a:t>
            </a:r>
            <a:r>
              <a:rPr lang="es-MX" dirty="0" smtClean="0"/>
              <a:t>= </a:t>
            </a:r>
            <a:r>
              <a:rPr lang="el-GR" dirty="0" smtClean="0"/>
              <a:t>δ</a:t>
            </a:r>
            <a:r>
              <a:rPr lang="es-MX" dirty="0" smtClean="0"/>
              <a:t>(q1,0) </a:t>
            </a:r>
            <a:r>
              <a:rPr lang="es-MX" dirty="0" smtClean="0"/>
              <a:t>= </a:t>
            </a:r>
            <a:r>
              <a:rPr lang="es-MX" dirty="0" smtClean="0">
                <a:solidFill>
                  <a:srgbClr val="FF0000"/>
                </a:solidFill>
              </a:rPr>
              <a:t>q2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 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373737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539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UNIVERSIDAD POLITÉCNICA DE CHIAPAS</vt:lpstr>
      <vt:lpstr>TV</vt:lpstr>
      <vt:lpstr>Tabla de transición</vt:lpstr>
      <vt:lpstr>TRANSICIÓN EXTENDIDA</vt:lpstr>
      <vt:lpstr>No cumple</vt:lpstr>
      <vt:lpstr>Semáforo</vt:lpstr>
      <vt:lpstr>Tabla de transición</vt:lpstr>
      <vt:lpstr>Transición Extendida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</dc:creator>
  <cp:lastModifiedBy>Cristian</cp:lastModifiedBy>
  <cp:revision>28</cp:revision>
  <dcterms:created xsi:type="dcterms:W3CDTF">2014-02-12T02:20:05Z</dcterms:created>
  <dcterms:modified xsi:type="dcterms:W3CDTF">2014-02-12T06:56:14Z</dcterms:modified>
</cp:coreProperties>
</file>