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sldIdLst>
    <p:sldId id="256" r:id="rId2"/>
    <p:sldId id="257" r:id="rId3"/>
    <p:sldId id="304" r:id="rId4"/>
    <p:sldId id="305" r:id="rId5"/>
    <p:sldId id="303" r:id="rId6"/>
    <p:sldId id="258" r:id="rId7"/>
    <p:sldId id="306" r:id="rId8"/>
    <p:sldId id="307" r:id="rId9"/>
    <p:sldId id="259" r:id="rId10"/>
    <p:sldId id="260" r:id="rId11"/>
    <p:sldId id="308" r:id="rId12"/>
    <p:sldId id="299" r:id="rId13"/>
    <p:sldId id="300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309" r:id="rId22"/>
    <p:sldId id="270" r:id="rId23"/>
    <p:sldId id="271" r:id="rId24"/>
    <p:sldId id="273" r:id="rId25"/>
    <p:sldId id="272" r:id="rId26"/>
    <p:sldId id="274" r:id="rId27"/>
    <p:sldId id="310" r:id="rId28"/>
    <p:sldId id="275" r:id="rId29"/>
    <p:sldId id="276" r:id="rId30"/>
    <p:sldId id="277" r:id="rId31"/>
    <p:sldId id="301" r:id="rId32"/>
    <p:sldId id="302" r:id="rId33"/>
    <p:sldId id="278" r:id="rId34"/>
    <p:sldId id="279" r:id="rId35"/>
    <p:sldId id="284" r:id="rId36"/>
    <p:sldId id="285" r:id="rId37"/>
    <p:sldId id="286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6014" autoAdjust="0"/>
  </p:normalViewPr>
  <p:slideViewPr>
    <p:cSldViewPr snapToGrid="0" snapToObjects="1">
      <p:cViewPr>
        <p:scale>
          <a:sx n="100" d="100"/>
          <a:sy n="100" d="100"/>
        </p:scale>
        <p:origin x="-787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27"/>
          <p:cNvSpPr>
            <a:spLocks noChangeArrowheads="1"/>
          </p:cNvSpPr>
          <p:nvPr/>
        </p:nvSpPr>
        <p:spPr bwMode="auto">
          <a:xfrm rot="16200000">
            <a:off x="-2289969" y="2955132"/>
            <a:ext cx="6416675" cy="474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defRPr/>
            </a:pPr>
            <a:r>
              <a:rPr lang="en-US"/>
              <a:t>Using UML, Patterns, and Java</a:t>
            </a:r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 rot="16200000">
            <a:off x="-2644774" y="3160712"/>
            <a:ext cx="6405562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b="1"/>
              <a:t>Object-Oriented Software Engineering</a:t>
            </a:r>
            <a:endParaRPr lang="en-US"/>
          </a:p>
        </p:txBody>
      </p:sp>
      <p:sp>
        <p:nvSpPr>
          <p:cNvPr id="5325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485900" y="320675"/>
            <a:ext cx="5638800" cy="2143125"/>
          </a:xfrm>
        </p:spPr>
        <p:txBody>
          <a:bodyPr/>
          <a:lstStyle>
            <a:lvl1pPr algn="ctr">
              <a:defRPr sz="2400" i="0"/>
            </a:lvl1pPr>
          </a:lstStyle>
          <a:p>
            <a:r>
              <a:rPr lang="de-DE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6850" y="222250"/>
            <a:ext cx="2063750" cy="5994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222250"/>
            <a:ext cx="6038850" cy="5994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1295400"/>
            <a:ext cx="4051300" cy="4921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9300" y="1295400"/>
            <a:ext cx="4051300" cy="4921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1295400"/>
            <a:ext cx="8255000" cy="4921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2227" name="Rectangle 1027"/>
          <p:cNvSpPr>
            <a:spLocks noChangeArrowheads="1"/>
          </p:cNvSpPr>
          <p:nvPr/>
        </p:nvSpPr>
        <p:spPr bwMode="auto">
          <a:xfrm>
            <a:off x="709613" y="6534150"/>
            <a:ext cx="7559675" cy="1920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9850" tIns="34925" rIns="69850" bIns="34925">
            <a:spAutoFit/>
          </a:bodyPr>
          <a:lstStyle/>
          <a:p>
            <a:pPr algn="ctr" defTabSz="514350">
              <a:defRPr/>
            </a:pPr>
            <a:r>
              <a:rPr lang="en-US" sz="800" b="1"/>
              <a:t>Bernd Bruegge &amp; Allen H. Dutoit 	       		Object-Oriented Software Engineering: Using UML, Patterns, and Java  			    </a:t>
            </a:r>
            <a:fld id="{DB994785-1981-4602-8921-7DE82C53E9F9}" type="slidenum">
              <a:rPr lang="en-US" sz="800" b="1"/>
              <a:pPr algn="ctr" defTabSz="514350">
                <a:defRPr/>
              </a:pPr>
              <a:t>‹#›</a:t>
            </a:fld>
            <a:endParaRPr lang="en-US" sz="800" b="1"/>
          </a:p>
        </p:txBody>
      </p:sp>
      <p:sp>
        <p:nvSpPr>
          <p:cNvPr id="1028" name="Rectangle 1028"/>
          <p:cNvSpPr>
            <a:spLocks noGrp="1" noChangeArrowheads="1"/>
          </p:cNvSpPr>
          <p:nvPr>
            <p:ph type="title"/>
          </p:nvPr>
        </p:nvSpPr>
        <p:spPr bwMode="auto">
          <a:xfrm>
            <a:off x="419100" y="222250"/>
            <a:ext cx="8153400" cy="704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Symbol" charset="2"/>
        <a:buChar char="¨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Font typeface="Wingdings" charset="2"/>
        <a:buChar char="w"/>
        <a:defRPr sz="20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60000"/>
        <a:buFont typeface="Wingdings" charset="2"/>
        <a:buChar char="t"/>
        <a:defRPr b="1"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 descr="CO.6.LookingOutOfTent.tif                                      0012C2BCMacintosh HD                   B7C803F1:"/>
          <p:cNvPicPr>
            <a:picLocks noChangeAspect="1" noChangeArrowheads="1"/>
          </p:cNvPicPr>
          <p:nvPr/>
        </p:nvPicPr>
        <p:blipFill>
          <a:blip r:embed="rId2" cstate="print"/>
          <a:srcRect b="15819"/>
          <a:stretch>
            <a:fillRect/>
          </a:stretch>
        </p:blipFill>
        <p:spPr bwMode="auto">
          <a:xfrm>
            <a:off x="1485900" y="366713"/>
            <a:ext cx="7489825" cy="630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44763" y="2316163"/>
            <a:ext cx="5638800" cy="2143125"/>
          </a:xfrm>
        </p:spPr>
        <p:txBody>
          <a:bodyPr/>
          <a:lstStyle/>
          <a:p>
            <a:r>
              <a:rPr lang="en-US" sz="4000" smtClean="0">
                <a:solidFill>
                  <a:schemeClr val="tx1"/>
                </a:solidFill>
              </a:rPr>
              <a:t/>
            </a:r>
            <a:br>
              <a:rPr lang="en-US" sz="4000" smtClean="0">
                <a:solidFill>
                  <a:schemeClr val="tx1"/>
                </a:solidFill>
              </a:rPr>
            </a:br>
            <a:r>
              <a:rPr lang="en-US" sz="4000" smtClean="0">
                <a:solidFill>
                  <a:schemeClr val="tx1"/>
                </a:solidFill>
              </a:rPr>
              <a:t>Chapter 6,</a:t>
            </a:r>
            <a:br>
              <a:rPr lang="en-US" sz="4000" smtClean="0">
                <a:solidFill>
                  <a:schemeClr val="tx1"/>
                </a:solidFill>
              </a:rPr>
            </a:br>
            <a:r>
              <a:rPr lang="en-US" sz="4000" smtClean="0">
                <a:solidFill>
                  <a:schemeClr val="tx1"/>
                </a:solidFill>
              </a:rPr>
              <a:t>System Design: Decomposing the System</a:t>
            </a:r>
            <a:endParaRPr lang="en-US" sz="1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Figure 6-4, Subsystem decomposition for an accident management system.</a:t>
            </a:r>
          </a:p>
        </p:txBody>
      </p:sp>
      <p:sp>
        <p:nvSpPr>
          <p:cNvPr id="12291" name="Rectangle 8"/>
          <p:cNvSpPr>
            <a:spLocks noChangeArrowheads="1"/>
          </p:cNvSpPr>
          <p:nvPr/>
        </p:nvSpPr>
        <p:spPr bwMode="auto">
          <a:xfrm>
            <a:off x="2087563" y="4076700"/>
            <a:ext cx="2628900" cy="912813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2" name="Rectangle 9"/>
          <p:cNvSpPr>
            <a:spLocks noChangeArrowheads="1"/>
          </p:cNvSpPr>
          <p:nvPr/>
        </p:nvSpPr>
        <p:spPr bwMode="auto">
          <a:xfrm>
            <a:off x="2698750" y="4365625"/>
            <a:ext cx="14668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  <a:latin typeface="Lucida Sans Typewriter" charset="0"/>
              </a:rPr>
              <a:t>Notification</a:t>
            </a:r>
            <a:endParaRPr lang="en-US" altLang="en-US" sz="1600"/>
          </a:p>
        </p:txBody>
      </p:sp>
      <p:sp>
        <p:nvSpPr>
          <p:cNvPr id="12293" name="Rectangle 10"/>
          <p:cNvSpPr>
            <a:spLocks noChangeArrowheads="1"/>
          </p:cNvSpPr>
          <p:nvPr/>
        </p:nvSpPr>
        <p:spPr bwMode="auto">
          <a:xfrm>
            <a:off x="5927725" y="3897313"/>
            <a:ext cx="2627313" cy="912812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4" name="Rectangle 11"/>
          <p:cNvSpPr>
            <a:spLocks noChangeArrowheads="1"/>
          </p:cNvSpPr>
          <p:nvPr/>
        </p:nvSpPr>
        <p:spPr bwMode="auto">
          <a:xfrm>
            <a:off x="6142038" y="4232275"/>
            <a:ext cx="22002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  <a:latin typeface="Lucida Sans Typewriter" charset="0"/>
              </a:rPr>
              <a:t>IncidentManagement</a:t>
            </a:r>
            <a:endParaRPr lang="en-US" altLang="en-US" sz="1600"/>
          </a:p>
        </p:txBody>
      </p:sp>
      <p:sp>
        <p:nvSpPr>
          <p:cNvPr id="12295" name="Line 15"/>
          <p:cNvSpPr>
            <a:spLocks noChangeShapeType="1"/>
          </p:cNvSpPr>
          <p:nvPr/>
        </p:nvSpPr>
        <p:spPr bwMode="auto">
          <a:xfrm>
            <a:off x="3087688" y="3362325"/>
            <a:ext cx="414337" cy="736600"/>
          </a:xfrm>
          <a:prstGeom prst="line">
            <a:avLst/>
          </a:prstGeom>
          <a:noFill/>
          <a:ln w="22225">
            <a:solidFill>
              <a:srgbClr val="000000"/>
            </a:solidFill>
            <a:prstDash val="lgDash"/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296" name="Freeform 32"/>
          <p:cNvSpPr>
            <a:spLocks/>
          </p:cNvSpPr>
          <p:nvPr/>
        </p:nvSpPr>
        <p:spPr bwMode="auto">
          <a:xfrm>
            <a:off x="1793875" y="2092325"/>
            <a:ext cx="868363" cy="357188"/>
          </a:xfrm>
          <a:custGeom>
            <a:avLst/>
            <a:gdLst>
              <a:gd name="T0" fmla="*/ 0 w 547"/>
              <a:gd name="T1" fmla="*/ 225 h 225"/>
              <a:gd name="T2" fmla="*/ 98 w 547"/>
              <a:gd name="T3" fmla="*/ 0 h 225"/>
              <a:gd name="T4" fmla="*/ 449 w 547"/>
              <a:gd name="T5" fmla="*/ 0 h 225"/>
              <a:gd name="T6" fmla="*/ 547 w 547"/>
              <a:gd name="T7" fmla="*/ 225 h 225"/>
              <a:gd name="T8" fmla="*/ 0 w 547"/>
              <a:gd name="T9" fmla="*/ 225 h 2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47"/>
              <a:gd name="T16" fmla="*/ 0 h 225"/>
              <a:gd name="T17" fmla="*/ 547 w 547"/>
              <a:gd name="T18" fmla="*/ 225 h 2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47" h="225">
                <a:moveTo>
                  <a:pt x="0" y="225"/>
                </a:moveTo>
                <a:lnTo>
                  <a:pt x="98" y="0"/>
                </a:lnTo>
                <a:lnTo>
                  <a:pt x="449" y="0"/>
                </a:lnTo>
                <a:lnTo>
                  <a:pt x="547" y="225"/>
                </a:lnTo>
                <a:lnTo>
                  <a:pt x="0" y="225"/>
                </a:lnTo>
                <a:close/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7" name="Freeform 33"/>
          <p:cNvSpPr>
            <a:spLocks/>
          </p:cNvSpPr>
          <p:nvPr/>
        </p:nvSpPr>
        <p:spPr bwMode="auto">
          <a:xfrm>
            <a:off x="5927725" y="3540125"/>
            <a:ext cx="868363" cy="357188"/>
          </a:xfrm>
          <a:custGeom>
            <a:avLst/>
            <a:gdLst>
              <a:gd name="T0" fmla="*/ 0 w 547"/>
              <a:gd name="T1" fmla="*/ 225 h 225"/>
              <a:gd name="T2" fmla="*/ 98 w 547"/>
              <a:gd name="T3" fmla="*/ 0 h 225"/>
              <a:gd name="T4" fmla="*/ 449 w 547"/>
              <a:gd name="T5" fmla="*/ 0 h 225"/>
              <a:gd name="T6" fmla="*/ 547 w 547"/>
              <a:gd name="T7" fmla="*/ 225 h 225"/>
              <a:gd name="T8" fmla="*/ 0 w 547"/>
              <a:gd name="T9" fmla="*/ 225 h 2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47"/>
              <a:gd name="T16" fmla="*/ 0 h 225"/>
              <a:gd name="T17" fmla="*/ 547 w 547"/>
              <a:gd name="T18" fmla="*/ 225 h 2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47" h="225">
                <a:moveTo>
                  <a:pt x="0" y="225"/>
                </a:moveTo>
                <a:lnTo>
                  <a:pt x="98" y="0"/>
                </a:lnTo>
                <a:lnTo>
                  <a:pt x="449" y="0"/>
                </a:lnTo>
                <a:lnTo>
                  <a:pt x="547" y="225"/>
                </a:lnTo>
                <a:lnTo>
                  <a:pt x="0" y="225"/>
                </a:lnTo>
                <a:close/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8" name="Freeform 34"/>
          <p:cNvSpPr>
            <a:spLocks/>
          </p:cNvSpPr>
          <p:nvPr/>
        </p:nvSpPr>
        <p:spPr bwMode="auto">
          <a:xfrm>
            <a:off x="5143500" y="1993900"/>
            <a:ext cx="868363" cy="357188"/>
          </a:xfrm>
          <a:custGeom>
            <a:avLst/>
            <a:gdLst>
              <a:gd name="T0" fmla="*/ 0 w 547"/>
              <a:gd name="T1" fmla="*/ 225 h 225"/>
              <a:gd name="T2" fmla="*/ 98 w 547"/>
              <a:gd name="T3" fmla="*/ 0 h 225"/>
              <a:gd name="T4" fmla="*/ 449 w 547"/>
              <a:gd name="T5" fmla="*/ 0 h 225"/>
              <a:gd name="T6" fmla="*/ 547 w 547"/>
              <a:gd name="T7" fmla="*/ 225 h 225"/>
              <a:gd name="T8" fmla="*/ 0 w 547"/>
              <a:gd name="T9" fmla="*/ 225 h 2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47"/>
              <a:gd name="T16" fmla="*/ 0 h 225"/>
              <a:gd name="T17" fmla="*/ 547 w 547"/>
              <a:gd name="T18" fmla="*/ 225 h 2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47" h="225">
                <a:moveTo>
                  <a:pt x="0" y="225"/>
                </a:moveTo>
                <a:lnTo>
                  <a:pt x="98" y="0"/>
                </a:lnTo>
                <a:lnTo>
                  <a:pt x="449" y="0"/>
                </a:lnTo>
                <a:lnTo>
                  <a:pt x="547" y="225"/>
                </a:lnTo>
                <a:lnTo>
                  <a:pt x="0" y="225"/>
                </a:lnTo>
                <a:close/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9" name="Freeform 35"/>
          <p:cNvSpPr>
            <a:spLocks/>
          </p:cNvSpPr>
          <p:nvPr/>
        </p:nvSpPr>
        <p:spPr bwMode="auto">
          <a:xfrm>
            <a:off x="2078038" y="3719513"/>
            <a:ext cx="868362" cy="357187"/>
          </a:xfrm>
          <a:custGeom>
            <a:avLst/>
            <a:gdLst>
              <a:gd name="T0" fmla="*/ 0 w 547"/>
              <a:gd name="T1" fmla="*/ 225 h 225"/>
              <a:gd name="T2" fmla="*/ 98 w 547"/>
              <a:gd name="T3" fmla="*/ 0 h 225"/>
              <a:gd name="T4" fmla="*/ 448 w 547"/>
              <a:gd name="T5" fmla="*/ 0 h 225"/>
              <a:gd name="T6" fmla="*/ 547 w 547"/>
              <a:gd name="T7" fmla="*/ 225 h 225"/>
              <a:gd name="T8" fmla="*/ 0 w 547"/>
              <a:gd name="T9" fmla="*/ 225 h 2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47"/>
              <a:gd name="T16" fmla="*/ 0 h 225"/>
              <a:gd name="T17" fmla="*/ 547 w 547"/>
              <a:gd name="T18" fmla="*/ 225 h 2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47" h="225">
                <a:moveTo>
                  <a:pt x="0" y="225"/>
                </a:moveTo>
                <a:lnTo>
                  <a:pt x="98" y="0"/>
                </a:lnTo>
                <a:lnTo>
                  <a:pt x="448" y="0"/>
                </a:lnTo>
                <a:lnTo>
                  <a:pt x="547" y="225"/>
                </a:lnTo>
                <a:lnTo>
                  <a:pt x="0" y="225"/>
                </a:lnTo>
                <a:close/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2300" name="Group 36"/>
          <p:cNvGrpSpPr>
            <a:grpSpLocks/>
          </p:cNvGrpSpPr>
          <p:nvPr/>
        </p:nvGrpSpPr>
        <p:grpSpPr bwMode="auto">
          <a:xfrm>
            <a:off x="1793875" y="2449513"/>
            <a:ext cx="2628900" cy="912812"/>
            <a:chOff x="1130" y="1085"/>
            <a:chExt cx="1656" cy="575"/>
          </a:xfrm>
        </p:grpSpPr>
        <p:sp>
          <p:nvSpPr>
            <p:cNvPr id="12311" name="Rectangle 4"/>
            <p:cNvSpPr>
              <a:spLocks noChangeArrowheads="1"/>
            </p:cNvSpPr>
            <p:nvPr/>
          </p:nvSpPr>
          <p:spPr bwMode="auto">
            <a:xfrm>
              <a:off x="1130" y="1085"/>
              <a:ext cx="1656" cy="575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2" name="Rectangle 5"/>
            <p:cNvSpPr>
              <a:spLocks noChangeArrowheads="1"/>
            </p:cNvSpPr>
            <p:nvPr/>
          </p:nvSpPr>
          <p:spPr bwMode="auto">
            <a:xfrm>
              <a:off x="1150" y="1296"/>
              <a:ext cx="1617" cy="15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Lucida Sans Typewriter" charset="0"/>
                </a:rPr>
                <a:t>FieldOfficerInterface</a:t>
              </a:r>
              <a:endParaRPr lang="en-US" altLang="en-US" sz="1600"/>
            </a:p>
          </p:txBody>
        </p:sp>
      </p:grpSp>
      <p:grpSp>
        <p:nvGrpSpPr>
          <p:cNvPr id="12301" name="Group 37"/>
          <p:cNvGrpSpPr>
            <a:grpSpLocks/>
          </p:cNvGrpSpPr>
          <p:nvPr/>
        </p:nvGrpSpPr>
        <p:grpSpPr bwMode="auto">
          <a:xfrm>
            <a:off x="5143500" y="2351088"/>
            <a:ext cx="2649538" cy="912812"/>
            <a:chOff x="2822" y="1057"/>
            <a:chExt cx="1669" cy="575"/>
          </a:xfrm>
        </p:grpSpPr>
        <p:sp>
          <p:nvSpPr>
            <p:cNvPr id="12309" name="Rectangle 6"/>
            <p:cNvSpPr>
              <a:spLocks noChangeArrowheads="1"/>
            </p:cNvSpPr>
            <p:nvPr/>
          </p:nvSpPr>
          <p:spPr bwMode="auto">
            <a:xfrm>
              <a:off x="2822" y="1057"/>
              <a:ext cx="1669" cy="575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0" name="Rectangle 7"/>
            <p:cNvSpPr>
              <a:spLocks noChangeArrowheads="1"/>
            </p:cNvSpPr>
            <p:nvPr/>
          </p:nvSpPr>
          <p:spPr bwMode="auto">
            <a:xfrm>
              <a:off x="2925" y="1268"/>
              <a:ext cx="1463" cy="15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Lucida Sans Typewriter" charset="0"/>
                </a:rPr>
                <a:t>DispatcherInterface</a:t>
              </a:r>
              <a:endParaRPr lang="en-US" altLang="en-US" sz="1600"/>
            </a:p>
          </p:txBody>
        </p:sp>
      </p:grpSp>
      <p:sp>
        <p:nvSpPr>
          <p:cNvPr id="12302" name="Line 39"/>
          <p:cNvSpPr>
            <a:spLocks noChangeShapeType="1"/>
          </p:cNvSpPr>
          <p:nvPr/>
        </p:nvSpPr>
        <p:spPr bwMode="auto">
          <a:xfrm flipH="1">
            <a:off x="4406900" y="3263900"/>
            <a:ext cx="1422400" cy="757238"/>
          </a:xfrm>
          <a:prstGeom prst="line">
            <a:avLst/>
          </a:prstGeom>
          <a:noFill/>
          <a:ln w="22225">
            <a:solidFill>
              <a:srgbClr val="000000"/>
            </a:solidFill>
            <a:prstDash val="lgDash"/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03" name="Line 40"/>
          <p:cNvSpPr>
            <a:spLocks noChangeShapeType="1"/>
          </p:cNvSpPr>
          <p:nvPr/>
        </p:nvSpPr>
        <p:spPr bwMode="auto">
          <a:xfrm>
            <a:off x="6561138" y="3263900"/>
            <a:ext cx="568325" cy="633413"/>
          </a:xfrm>
          <a:prstGeom prst="line">
            <a:avLst/>
          </a:prstGeom>
          <a:noFill/>
          <a:ln w="22225">
            <a:solidFill>
              <a:srgbClr val="000000"/>
            </a:solidFill>
            <a:prstDash val="lgDash"/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04" name="Rectangle 8"/>
          <p:cNvSpPr>
            <a:spLocks noChangeArrowheads="1"/>
          </p:cNvSpPr>
          <p:nvPr/>
        </p:nvSpPr>
        <p:spPr bwMode="auto">
          <a:xfrm>
            <a:off x="4033838" y="5440363"/>
            <a:ext cx="2628900" cy="912812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5" name="Freeform 35"/>
          <p:cNvSpPr>
            <a:spLocks/>
          </p:cNvSpPr>
          <p:nvPr/>
        </p:nvSpPr>
        <p:spPr bwMode="auto">
          <a:xfrm>
            <a:off x="4033838" y="5083175"/>
            <a:ext cx="869950" cy="357188"/>
          </a:xfrm>
          <a:custGeom>
            <a:avLst/>
            <a:gdLst>
              <a:gd name="T0" fmla="*/ 0 w 547"/>
              <a:gd name="T1" fmla="*/ 225 h 225"/>
              <a:gd name="T2" fmla="*/ 98 w 547"/>
              <a:gd name="T3" fmla="*/ 0 h 225"/>
              <a:gd name="T4" fmla="*/ 448 w 547"/>
              <a:gd name="T5" fmla="*/ 0 h 225"/>
              <a:gd name="T6" fmla="*/ 547 w 547"/>
              <a:gd name="T7" fmla="*/ 225 h 225"/>
              <a:gd name="T8" fmla="*/ 0 w 547"/>
              <a:gd name="T9" fmla="*/ 225 h 2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47"/>
              <a:gd name="T16" fmla="*/ 0 h 225"/>
              <a:gd name="T17" fmla="*/ 547 w 547"/>
              <a:gd name="T18" fmla="*/ 225 h 2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47" h="225">
                <a:moveTo>
                  <a:pt x="0" y="225"/>
                </a:moveTo>
                <a:lnTo>
                  <a:pt x="98" y="0"/>
                </a:lnTo>
                <a:lnTo>
                  <a:pt x="448" y="0"/>
                </a:lnTo>
                <a:lnTo>
                  <a:pt x="547" y="225"/>
                </a:lnTo>
                <a:lnTo>
                  <a:pt x="0" y="225"/>
                </a:lnTo>
                <a:close/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6" name="Rectangle 9"/>
          <p:cNvSpPr>
            <a:spLocks noChangeArrowheads="1"/>
          </p:cNvSpPr>
          <p:nvPr/>
        </p:nvSpPr>
        <p:spPr bwMode="auto">
          <a:xfrm>
            <a:off x="4233863" y="5759450"/>
            <a:ext cx="222091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  <a:latin typeface="Lucida Sans Typewriter" charset="0"/>
              </a:rPr>
              <a:t>ResourceManagement</a:t>
            </a:r>
            <a:endParaRPr lang="en-US" altLang="en-US" sz="1600"/>
          </a:p>
        </p:txBody>
      </p:sp>
      <p:sp>
        <p:nvSpPr>
          <p:cNvPr id="12307" name="Line 15"/>
          <p:cNvSpPr>
            <a:spLocks noChangeShapeType="1"/>
          </p:cNvSpPr>
          <p:nvPr/>
        </p:nvSpPr>
        <p:spPr bwMode="auto">
          <a:xfrm>
            <a:off x="4422775" y="3338513"/>
            <a:ext cx="884238" cy="2101850"/>
          </a:xfrm>
          <a:prstGeom prst="line">
            <a:avLst/>
          </a:prstGeom>
          <a:noFill/>
          <a:ln w="22225">
            <a:solidFill>
              <a:srgbClr val="000000"/>
            </a:solidFill>
            <a:prstDash val="lgDash"/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08" name="Line 39"/>
          <p:cNvSpPr>
            <a:spLocks noChangeShapeType="1"/>
          </p:cNvSpPr>
          <p:nvPr/>
        </p:nvSpPr>
        <p:spPr bwMode="auto">
          <a:xfrm flipH="1">
            <a:off x="5457825" y="3263900"/>
            <a:ext cx="469900" cy="2179638"/>
          </a:xfrm>
          <a:prstGeom prst="line">
            <a:avLst/>
          </a:prstGeom>
          <a:noFill/>
          <a:ln w="22225">
            <a:solidFill>
              <a:srgbClr val="000000"/>
            </a:solidFill>
            <a:prstDash val="lgDash"/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222250"/>
            <a:ext cx="8099425" cy="704850"/>
          </a:xfrm>
        </p:spPr>
        <p:txBody>
          <a:bodyPr/>
          <a:lstStyle/>
          <a:p>
            <a:r>
              <a:rPr lang="en-US" smtClean="0"/>
              <a:t>Services provided by the ResourceManagement subsystem</a:t>
            </a:r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7350" y="2041525"/>
            <a:ext cx="8248650" cy="2527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Figure 6-5, Example of reducing the couple of subsystems.</a:t>
            </a:r>
          </a:p>
        </p:txBody>
      </p:sp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531813" y="3733800"/>
            <a:ext cx="2619375" cy="903288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0" name="Rectangle 6"/>
          <p:cNvSpPr>
            <a:spLocks noChangeArrowheads="1"/>
          </p:cNvSpPr>
          <p:nvPr/>
        </p:nvSpPr>
        <p:spPr bwMode="auto">
          <a:xfrm>
            <a:off x="1155700" y="4140200"/>
            <a:ext cx="138271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MapManagement</a:t>
            </a:r>
            <a:endParaRPr lang="en-US">
              <a:latin typeface="Lucida Sans Typewriter" charset="0"/>
            </a:endParaRPr>
          </a:p>
        </p:txBody>
      </p:sp>
      <p:sp>
        <p:nvSpPr>
          <p:cNvPr id="14341" name="Rectangle 7"/>
          <p:cNvSpPr>
            <a:spLocks noChangeArrowheads="1"/>
          </p:cNvSpPr>
          <p:nvPr/>
        </p:nvSpPr>
        <p:spPr bwMode="auto">
          <a:xfrm>
            <a:off x="5991225" y="3073400"/>
            <a:ext cx="2619375" cy="903288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2" name="Rectangle 8"/>
          <p:cNvSpPr>
            <a:spLocks noChangeArrowheads="1"/>
          </p:cNvSpPr>
          <p:nvPr/>
        </p:nvSpPr>
        <p:spPr bwMode="auto">
          <a:xfrm>
            <a:off x="6350000" y="3457575"/>
            <a:ext cx="19145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IncidentManagement</a:t>
            </a:r>
            <a:endParaRPr lang="en-US">
              <a:latin typeface="Lucida Sans Typewriter" charset="0"/>
            </a:endParaRPr>
          </a:p>
        </p:txBody>
      </p:sp>
      <p:sp>
        <p:nvSpPr>
          <p:cNvPr id="14343" name="Freeform 9"/>
          <p:cNvSpPr>
            <a:spLocks/>
          </p:cNvSpPr>
          <p:nvPr/>
        </p:nvSpPr>
        <p:spPr bwMode="auto">
          <a:xfrm>
            <a:off x="5991225" y="2720975"/>
            <a:ext cx="858838" cy="352425"/>
          </a:xfrm>
          <a:custGeom>
            <a:avLst/>
            <a:gdLst>
              <a:gd name="T0" fmla="*/ 0 w 541"/>
              <a:gd name="T1" fmla="*/ 222 h 222"/>
              <a:gd name="T2" fmla="*/ 97 w 541"/>
              <a:gd name="T3" fmla="*/ 0 h 222"/>
              <a:gd name="T4" fmla="*/ 444 w 541"/>
              <a:gd name="T5" fmla="*/ 0 h 222"/>
              <a:gd name="T6" fmla="*/ 541 w 541"/>
              <a:gd name="T7" fmla="*/ 222 h 222"/>
              <a:gd name="T8" fmla="*/ 0 w 541"/>
              <a:gd name="T9" fmla="*/ 222 h 2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41"/>
              <a:gd name="T16" fmla="*/ 0 h 222"/>
              <a:gd name="T17" fmla="*/ 541 w 541"/>
              <a:gd name="T18" fmla="*/ 222 h 2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41" h="222">
                <a:moveTo>
                  <a:pt x="0" y="222"/>
                </a:moveTo>
                <a:lnTo>
                  <a:pt x="97" y="0"/>
                </a:lnTo>
                <a:lnTo>
                  <a:pt x="444" y="0"/>
                </a:lnTo>
                <a:lnTo>
                  <a:pt x="541" y="222"/>
                </a:lnTo>
                <a:lnTo>
                  <a:pt x="0" y="222"/>
                </a:lnTo>
                <a:close/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4" name="Freeform 10"/>
          <p:cNvSpPr>
            <a:spLocks/>
          </p:cNvSpPr>
          <p:nvPr/>
        </p:nvSpPr>
        <p:spPr bwMode="auto">
          <a:xfrm>
            <a:off x="531813" y="3381375"/>
            <a:ext cx="858837" cy="352425"/>
          </a:xfrm>
          <a:custGeom>
            <a:avLst/>
            <a:gdLst>
              <a:gd name="T0" fmla="*/ 0 w 541"/>
              <a:gd name="T1" fmla="*/ 222 h 222"/>
              <a:gd name="T2" fmla="*/ 97 w 541"/>
              <a:gd name="T3" fmla="*/ 0 h 222"/>
              <a:gd name="T4" fmla="*/ 444 w 541"/>
              <a:gd name="T5" fmla="*/ 0 h 222"/>
              <a:gd name="T6" fmla="*/ 541 w 541"/>
              <a:gd name="T7" fmla="*/ 222 h 222"/>
              <a:gd name="T8" fmla="*/ 0 w 541"/>
              <a:gd name="T9" fmla="*/ 222 h 2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41"/>
              <a:gd name="T16" fmla="*/ 0 h 222"/>
              <a:gd name="T17" fmla="*/ 541 w 541"/>
              <a:gd name="T18" fmla="*/ 222 h 2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41" h="222">
                <a:moveTo>
                  <a:pt x="0" y="222"/>
                </a:moveTo>
                <a:lnTo>
                  <a:pt x="97" y="0"/>
                </a:lnTo>
                <a:lnTo>
                  <a:pt x="444" y="0"/>
                </a:lnTo>
                <a:lnTo>
                  <a:pt x="541" y="222"/>
                </a:lnTo>
                <a:lnTo>
                  <a:pt x="0" y="222"/>
                </a:lnTo>
                <a:close/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3327400" y="4483100"/>
            <a:ext cx="2597150" cy="901700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4202113" y="4845050"/>
            <a:ext cx="850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Database</a:t>
            </a:r>
            <a:endParaRPr lang="en-US">
              <a:latin typeface="Lucida Sans Typewriter" charset="0"/>
            </a:endParaRPr>
          </a:p>
        </p:txBody>
      </p:sp>
      <p:sp>
        <p:nvSpPr>
          <p:cNvPr id="14347" name="Freeform 13"/>
          <p:cNvSpPr>
            <a:spLocks/>
          </p:cNvSpPr>
          <p:nvPr/>
        </p:nvSpPr>
        <p:spPr bwMode="auto">
          <a:xfrm>
            <a:off x="3327400" y="4130675"/>
            <a:ext cx="858838" cy="352425"/>
          </a:xfrm>
          <a:custGeom>
            <a:avLst/>
            <a:gdLst>
              <a:gd name="T0" fmla="*/ 0 w 541"/>
              <a:gd name="T1" fmla="*/ 222 h 222"/>
              <a:gd name="T2" fmla="*/ 97 w 541"/>
              <a:gd name="T3" fmla="*/ 0 h 222"/>
              <a:gd name="T4" fmla="*/ 444 w 541"/>
              <a:gd name="T5" fmla="*/ 0 h 222"/>
              <a:gd name="T6" fmla="*/ 541 w 541"/>
              <a:gd name="T7" fmla="*/ 222 h 222"/>
              <a:gd name="T8" fmla="*/ 0 w 541"/>
              <a:gd name="T9" fmla="*/ 222 h 2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41"/>
              <a:gd name="T16" fmla="*/ 0 h 222"/>
              <a:gd name="T17" fmla="*/ 541 w 541"/>
              <a:gd name="T18" fmla="*/ 222 h 2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41" h="222">
                <a:moveTo>
                  <a:pt x="0" y="222"/>
                </a:moveTo>
                <a:lnTo>
                  <a:pt x="97" y="0"/>
                </a:lnTo>
                <a:lnTo>
                  <a:pt x="444" y="0"/>
                </a:lnTo>
                <a:lnTo>
                  <a:pt x="541" y="222"/>
                </a:lnTo>
                <a:lnTo>
                  <a:pt x="0" y="222"/>
                </a:lnTo>
                <a:close/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8" name="Rectangle 14"/>
          <p:cNvSpPr>
            <a:spLocks noChangeArrowheads="1"/>
          </p:cNvSpPr>
          <p:nvPr/>
        </p:nvSpPr>
        <p:spPr bwMode="auto">
          <a:xfrm>
            <a:off x="2909888" y="2655888"/>
            <a:ext cx="2619375" cy="901700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9" name="Rectangle 15"/>
          <p:cNvSpPr>
            <a:spLocks noChangeArrowheads="1"/>
          </p:cNvSpPr>
          <p:nvPr/>
        </p:nvSpPr>
        <p:spPr bwMode="auto">
          <a:xfrm>
            <a:off x="3268663" y="3017838"/>
            <a:ext cx="19145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ResourceManagement</a:t>
            </a:r>
          </a:p>
        </p:txBody>
      </p:sp>
      <p:sp>
        <p:nvSpPr>
          <p:cNvPr id="14350" name="Freeform 17"/>
          <p:cNvSpPr>
            <a:spLocks/>
          </p:cNvSpPr>
          <p:nvPr/>
        </p:nvSpPr>
        <p:spPr bwMode="auto">
          <a:xfrm>
            <a:off x="2909888" y="2303463"/>
            <a:ext cx="857250" cy="352425"/>
          </a:xfrm>
          <a:custGeom>
            <a:avLst/>
            <a:gdLst>
              <a:gd name="T0" fmla="*/ 0 w 540"/>
              <a:gd name="T1" fmla="*/ 222 h 222"/>
              <a:gd name="T2" fmla="*/ 97 w 540"/>
              <a:gd name="T3" fmla="*/ 0 h 222"/>
              <a:gd name="T4" fmla="*/ 443 w 540"/>
              <a:gd name="T5" fmla="*/ 0 h 222"/>
              <a:gd name="T6" fmla="*/ 540 w 540"/>
              <a:gd name="T7" fmla="*/ 222 h 222"/>
              <a:gd name="T8" fmla="*/ 0 w 540"/>
              <a:gd name="T9" fmla="*/ 222 h 2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40"/>
              <a:gd name="T16" fmla="*/ 0 h 222"/>
              <a:gd name="T17" fmla="*/ 540 w 540"/>
              <a:gd name="T18" fmla="*/ 222 h 2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40" h="222">
                <a:moveTo>
                  <a:pt x="0" y="222"/>
                </a:moveTo>
                <a:lnTo>
                  <a:pt x="97" y="0"/>
                </a:lnTo>
                <a:lnTo>
                  <a:pt x="443" y="0"/>
                </a:lnTo>
                <a:lnTo>
                  <a:pt x="540" y="222"/>
                </a:lnTo>
                <a:lnTo>
                  <a:pt x="0" y="222"/>
                </a:lnTo>
                <a:close/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1" name="Line 38"/>
          <p:cNvSpPr>
            <a:spLocks noChangeShapeType="1"/>
          </p:cNvSpPr>
          <p:nvPr/>
        </p:nvSpPr>
        <p:spPr bwMode="auto">
          <a:xfrm>
            <a:off x="1951038" y="4637088"/>
            <a:ext cx="1376362" cy="420687"/>
          </a:xfrm>
          <a:prstGeom prst="line">
            <a:avLst/>
          </a:prstGeom>
          <a:noFill/>
          <a:ln w="22225">
            <a:solidFill>
              <a:srgbClr val="000000"/>
            </a:solidFill>
            <a:prstDash val="lgDash"/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2" name="Line 39"/>
          <p:cNvSpPr>
            <a:spLocks noChangeShapeType="1"/>
          </p:cNvSpPr>
          <p:nvPr/>
        </p:nvSpPr>
        <p:spPr bwMode="auto">
          <a:xfrm>
            <a:off x="4219575" y="3557588"/>
            <a:ext cx="500063" cy="925512"/>
          </a:xfrm>
          <a:prstGeom prst="line">
            <a:avLst/>
          </a:prstGeom>
          <a:noFill/>
          <a:ln w="22225">
            <a:solidFill>
              <a:srgbClr val="000000"/>
            </a:solidFill>
            <a:prstDash val="lgDash"/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3" name="Line 40"/>
          <p:cNvSpPr>
            <a:spLocks noChangeShapeType="1"/>
          </p:cNvSpPr>
          <p:nvPr/>
        </p:nvSpPr>
        <p:spPr bwMode="auto">
          <a:xfrm flipH="1">
            <a:off x="5924550" y="3976688"/>
            <a:ext cx="1381125" cy="868362"/>
          </a:xfrm>
          <a:prstGeom prst="line">
            <a:avLst/>
          </a:prstGeom>
          <a:noFill/>
          <a:ln w="22225">
            <a:solidFill>
              <a:srgbClr val="000000"/>
            </a:solidFill>
            <a:prstDash val="lgDash"/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4" name="Rectangle 41"/>
          <p:cNvSpPr>
            <a:spLocks noChangeArrowheads="1"/>
          </p:cNvSpPr>
          <p:nvPr/>
        </p:nvSpPr>
        <p:spPr bwMode="auto">
          <a:xfrm>
            <a:off x="461963" y="1557338"/>
            <a:ext cx="47212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</a:rPr>
              <a:t>Alternative 1: Direct access to the Database subsystem</a:t>
            </a:r>
            <a:endParaRPr lang="en-US" sz="16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Figure 6-5, Example of reducing the couple of subsystems (continued)</a:t>
            </a:r>
          </a:p>
        </p:txBody>
      </p:sp>
      <p:sp>
        <p:nvSpPr>
          <p:cNvPr id="15363" name="Rectangle 5"/>
          <p:cNvSpPr>
            <a:spLocks noChangeArrowheads="1"/>
          </p:cNvSpPr>
          <p:nvPr/>
        </p:nvSpPr>
        <p:spPr bwMode="auto">
          <a:xfrm>
            <a:off x="674688" y="2843213"/>
            <a:ext cx="2524125" cy="869950"/>
          </a:xfrm>
          <a:prstGeom prst="rect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1274763" y="3235325"/>
            <a:ext cx="13827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MapManagement</a:t>
            </a:r>
            <a:endParaRPr lang="en-US">
              <a:latin typeface="Lucida Sans Typewriter" charset="0"/>
            </a:endParaRPr>
          </a:p>
        </p:txBody>
      </p:sp>
      <p:sp>
        <p:nvSpPr>
          <p:cNvPr id="15365" name="Rectangle 7"/>
          <p:cNvSpPr>
            <a:spLocks noChangeArrowheads="1"/>
          </p:cNvSpPr>
          <p:nvPr/>
        </p:nvSpPr>
        <p:spPr bwMode="auto">
          <a:xfrm>
            <a:off x="5935663" y="2208213"/>
            <a:ext cx="2524125" cy="868362"/>
          </a:xfrm>
          <a:prstGeom prst="rect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6" name="Rectangle 8"/>
          <p:cNvSpPr>
            <a:spLocks noChangeArrowheads="1"/>
          </p:cNvSpPr>
          <p:nvPr/>
        </p:nvSpPr>
        <p:spPr bwMode="auto">
          <a:xfrm>
            <a:off x="6281738" y="2576513"/>
            <a:ext cx="19145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IncidentManagement</a:t>
            </a:r>
            <a:endParaRPr lang="en-US">
              <a:latin typeface="Lucida Sans Typewriter" charset="0"/>
            </a:endParaRPr>
          </a:p>
        </p:txBody>
      </p:sp>
      <p:sp>
        <p:nvSpPr>
          <p:cNvPr id="15367" name="Freeform 9"/>
          <p:cNvSpPr>
            <a:spLocks/>
          </p:cNvSpPr>
          <p:nvPr/>
        </p:nvSpPr>
        <p:spPr bwMode="auto">
          <a:xfrm>
            <a:off x="5935663" y="1868488"/>
            <a:ext cx="827087" cy="339725"/>
          </a:xfrm>
          <a:custGeom>
            <a:avLst/>
            <a:gdLst>
              <a:gd name="T0" fmla="*/ 0 w 521"/>
              <a:gd name="T1" fmla="*/ 214 h 214"/>
              <a:gd name="T2" fmla="*/ 93 w 521"/>
              <a:gd name="T3" fmla="*/ 0 h 214"/>
              <a:gd name="T4" fmla="*/ 427 w 521"/>
              <a:gd name="T5" fmla="*/ 0 h 214"/>
              <a:gd name="T6" fmla="*/ 521 w 521"/>
              <a:gd name="T7" fmla="*/ 214 h 214"/>
              <a:gd name="T8" fmla="*/ 0 w 521"/>
              <a:gd name="T9" fmla="*/ 214 h 2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1"/>
              <a:gd name="T16" fmla="*/ 0 h 214"/>
              <a:gd name="T17" fmla="*/ 521 w 521"/>
              <a:gd name="T18" fmla="*/ 214 h 2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1" h="214">
                <a:moveTo>
                  <a:pt x="0" y="214"/>
                </a:moveTo>
                <a:lnTo>
                  <a:pt x="93" y="0"/>
                </a:lnTo>
                <a:lnTo>
                  <a:pt x="427" y="0"/>
                </a:lnTo>
                <a:lnTo>
                  <a:pt x="521" y="214"/>
                </a:lnTo>
                <a:lnTo>
                  <a:pt x="0" y="214"/>
                </a:lnTo>
                <a:close/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8" name="Freeform 10"/>
          <p:cNvSpPr>
            <a:spLocks/>
          </p:cNvSpPr>
          <p:nvPr/>
        </p:nvSpPr>
        <p:spPr bwMode="auto">
          <a:xfrm>
            <a:off x="674688" y="2505075"/>
            <a:ext cx="827087" cy="338138"/>
          </a:xfrm>
          <a:custGeom>
            <a:avLst/>
            <a:gdLst>
              <a:gd name="T0" fmla="*/ 0 w 521"/>
              <a:gd name="T1" fmla="*/ 213 h 213"/>
              <a:gd name="T2" fmla="*/ 93 w 521"/>
              <a:gd name="T3" fmla="*/ 0 h 213"/>
              <a:gd name="T4" fmla="*/ 428 w 521"/>
              <a:gd name="T5" fmla="*/ 0 h 213"/>
              <a:gd name="T6" fmla="*/ 521 w 521"/>
              <a:gd name="T7" fmla="*/ 213 h 213"/>
              <a:gd name="T8" fmla="*/ 0 w 521"/>
              <a:gd name="T9" fmla="*/ 213 h 2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1"/>
              <a:gd name="T16" fmla="*/ 0 h 213"/>
              <a:gd name="T17" fmla="*/ 521 w 521"/>
              <a:gd name="T18" fmla="*/ 213 h 21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1" h="213">
                <a:moveTo>
                  <a:pt x="0" y="213"/>
                </a:moveTo>
                <a:lnTo>
                  <a:pt x="93" y="0"/>
                </a:lnTo>
                <a:lnTo>
                  <a:pt x="428" y="0"/>
                </a:lnTo>
                <a:lnTo>
                  <a:pt x="521" y="213"/>
                </a:lnTo>
                <a:lnTo>
                  <a:pt x="0" y="213"/>
                </a:lnTo>
                <a:close/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9" name="Rectangle 11"/>
          <p:cNvSpPr>
            <a:spLocks noChangeArrowheads="1"/>
          </p:cNvSpPr>
          <p:nvPr/>
        </p:nvSpPr>
        <p:spPr bwMode="auto">
          <a:xfrm>
            <a:off x="3368675" y="3649663"/>
            <a:ext cx="2503488" cy="869950"/>
          </a:xfrm>
          <a:prstGeom prst="rect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0" name="Rectangle 12"/>
          <p:cNvSpPr>
            <a:spLocks noChangeArrowheads="1"/>
          </p:cNvSpPr>
          <p:nvPr/>
        </p:nvSpPr>
        <p:spPr bwMode="auto">
          <a:xfrm>
            <a:off x="4262438" y="3998913"/>
            <a:ext cx="74453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Storage</a:t>
            </a:r>
            <a:endParaRPr lang="en-US">
              <a:latin typeface="Lucida Sans Typewriter" charset="0"/>
            </a:endParaRPr>
          </a:p>
        </p:txBody>
      </p:sp>
      <p:sp>
        <p:nvSpPr>
          <p:cNvPr id="15371" name="Freeform 13"/>
          <p:cNvSpPr>
            <a:spLocks/>
          </p:cNvSpPr>
          <p:nvPr/>
        </p:nvSpPr>
        <p:spPr bwMode="auto">
          <a:xfrm>
            <a:off x="3368675" y="3309938"/>
            <a:ext cx="827088" cy="339725"/>
          </a:xfrm>
          <a:custGeom>
            <a:avLst/>
            <a:gdLst>
              <a:gd name="T0" fmla="*/ 0 w 521"/>
              <a:gd name="T1" fmla="*/ 214 h 214"/>
              <a:gd name="T2" fmla="*/ 93 w 521"/>
              <a:gd name="T3" fmla="*/ 0 h 214"/>
              <a:gd name="T4" fmla="*/ 428 w 521"/>
              <a:gd name="T5" fmla="*/ 0 h 214"/>
              <a:gd name="T6" fmla="*/ 521 w 521"/>
              <a:gd name="T7" fmla="*/ 214 h 214"/>
              <a:gd name="T8" fmla="*/ 0 w 521"/>
              <a:gd name="T9" fmla="*/ 214 h 2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1"/>
              <a:gd name="T16" fmla="*/ 0 h 214"/>
              <a:gd name="T17" fmla="*/ 521 w 521"/>
              <a:gd name="T18" fmla="*/ 214 h 2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1" h="214">
                <a:moveTo>
                  <a:pt x="0" y="214"/>
                </a:moveTo>
                <a:lnTo>
                  <a:pt x="93" y="0"/>
                </a:lnTo>
                <a:lnTo>
                  <a:pt x="428" y="0"/>
                </a:lnTo>
                <a:lnTo>
                  <a:pt x="521" y="214"/>
                </a:lnTo>
                <a:lnTo>
                  <a:pt x="0" y="214"/>
                </a:lnTo>
                <a:close/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2" name="Rectangle 14"/>
          <p:cNvSpPr>
            <a:spLocks noChangeArrowheads="1"/>
          </p:cNvSpPr>
          <p:nvPr/>
        </p:nvSpPr>
        <p:spPr bwMode="auto">
          <a:xfrm>
            <a:off x="2965450" y="1804988"/>
            <a:ext cx="2524125" cy="869950"/>
          </a:xfrm>
          <a:prstGeom prst="rect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3" name="Rectangle 15"/>
          <p:cNvSpPr>
            <a:spLocks noChangeArrowheads="1"/>
          </p:cNvSpPr>
          <p:nvPr/>
        </p:nvSpPr>
        <p:spPr bwMode="auto">
          <a:xfrm>
            <a:off x="3311525" y="2152650"/>
            <a:ext cx="19145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ResourceManagement</a:t>
            </a:r>
            <a:endParaRPr lang="en-US">
              <a:latin typeface="Lucida Sans Typewriter" charset="0"/>
            </a:endParaRPr>
          </a:p>
        </p:txBody>
      </p:sp>
      <p:sp>
        <p:nvSpPr>
          <p:cNvPr id="15374" name="Freeform 17"/>
          <p:cNvSpPr>
            <a:spLocks/>
          </p:cNvSpPr>
          <p:nvPr/>
        </p:nvSpPr>
        <p:spPr bwMode="auto">
          <a:xfrm>
            <a:off x="2965450" y="1465263"/>
            <a:ext cx="827088" cy="339725"/>
          </a:xfrm>
          <a:custGeom>
            <a:avLst/>
            <a:gdLst>
              <a:gd name="T0" fmla="*/ 0 w 521"/>
              <a:gd name="T1" fmla="*/ 214 h 214"/>
              <a:gd name="T2" fmla="*/ 94 w 521"/>
              <a:gd name="T3" fmla="*/ 0 h 214"/>
              <a:gd name="T4" fmla="*/ 428 w 521"/>
              <a:gd name="T5" fmla="*/ 0 h 214"/>
              <a:gd name="T6" fmla="*/ 521 w 521"/>
              <a:gd name="T7" fmla="*/ 214 h 214"/>
              <a:gd name="T8" fmla="*/ 0 w 521"/>
              <a:gd name="T9" fmla="*/ 214 h 2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1"/>
              <a:gd name="T16" fmla="*/ 0 h 214"/>
              <a:gd name="T17" fmla="*/ 521 w 521"/>
              <a:gd name="T18" fmla="*/ 214 h 2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1" h="214">
                <a:moveTo>
                  <a:pt x="0" y="214"/>
                </a:moveTo>
                <a:lnTo>
                  <a:pt x="94" y="0"/>
                </a:lnTo>
                <a:lnTo>
                  <a:pt x="428" y="0"/>
                </a:lnTo>
                <a:lnTo>
                  <a:pt x="521" y="214"/>
                </a:lnTo>
                <a:lnTo>
                  <a:pt x="0" y="214"/>
                </a:lnTo>
                <a:close/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5" name="Rectangle 39"/>
          <p:cNvSpPr>
            <a:spLocks noChangeArrowheads="1"/>
          </p:cNvSpPr>
          <p:nvPr/>
        </p:nvSpPr>
        <p:spPr bwMode="auto">
          <a:xfrm>
            <a:off x="3368675" y="5346700"/>
            <a:ext cx="2503488" cy="869950"/>
          </a:xfrm>
          <a:prstGeom prst="rect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6" name="Rectangle 40"/>
          <p:cNvSpPr>
            <a:spLocks noChangeArrowheads="1"/>
          </p:cNvSpPr>
          <p:nvPr/>
        </p:nvSpPr>
        <p:spPr bwMode="auto">
          <a:xfrm>
            <a:off x="4211638" y="5695950"/>
            <a:ext cx="850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Database</a:t>
            </a:r>
            <a:endParaRPr lang="en-US">
              <a:latin typeface="Lucida Sans Typewriter" charset="0"/>
            </a:endParaRPr>
          </a:p>
        </p:txBody>
      </p:sp>
      <p:sp>
        <p:nvSpPr>
          <p:cNvPr id="15377" name="Freeform 41"/>
          <p:cNvSpPr>
            <a:spLocks/>
          </p:cNvSpPr>
          <p:nvPr/>
        </p:nvSpPr>
        <p:spPr bwMode="auto">
          <a:xfrm>
            <a:off x="3368675" y="5006975"/>
            <a:ext cx="827088" cy="339725"/>
          </a:xfrm>
          <a:custGeom>
            <a:avLst/>
            <a:gdLst>
              <a:gd name="T0" fmla="*/ 0 w 521"/>
              <a:gd name="T1" fmla="*/ 214 h 214"/>
              <a:gd name="T2" fmla="*/ 93 w 521"/>
              <a:gd name="T3" fmla="*/ 0 h 214"/>
              <a:gd name="T4" fmla="*/ 428 w 521"/>
              <a:gd name="T5" fmla="*/ 0 h 214"/>
              <a:gd name="T6" fmla="*/ 521 w 521"/>
              <a:gd name="T7" fmla="*/ 214 h 214"/>
              <a:gd name="T8" fmla="*/ 0 w 521"/>
              <a:gd name="T9" fmla="*/ 214 h 2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1"/>
              <a:gd name="T16" fmla="*/ 0 h 214"/>
              <a:gd name="T17" fmla="*/ 521 w 521"/>
              <a:gd name="T18" fmla="*/ 214 h 2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1" h="214">
                <a:moveTo>
                  <a:pt x="0" y="214"/>
                </a:moveTo>
                <a:lnTo>
                  <a:pt x="93" y="0"/>
                </a:lnTo>
                <a:lnTo>
                  <a:pt x="428" y="0"/>
                </a:lnTo>
                <a:lnTo>
                  <a:pt x="521" y="214"/>
                </a:lnTo>
                <a:lnTo>
                  <a:pt x="0" y="214"/>
                </a:lnTo>
                <a:close/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8" name="Line 47"/>
          <p:cNvSpPr>
            <a:spLocks noChangeShapeType="1"/>
          </p:cNvSpPr>
          <p:nvPr/>
        </p:nvSpPr>
        <p:spPr bwMode="auto">
          <a:xfrm>
            <a:off x="4262438" y="2674938"/>
            <a:ext cx="373062" cy="974725"/>
          </a:xfrm>
          <a:prstGeom prst="line">
            <a:avLst/>
          </a:prstGeom>
          <a:noFill/>
          <a:ln w="22225">
            <a:solidFill>
              <a:srgbClr val="000000"/>
            </a:solidFill>
            <a:prstDash val="lgDash"/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79" name="Line 48"/>
          <p:cNvSpPr>
            <a:spLocks noChangeShapeType="1"/>
          </p:cNvSpPr>
          <p:nvPr/>
        </p:nvSpPr>
        <p:spPr bwMode="auto">
          <a:xfrm>
            <a:off x="1912938" y="3649663"/>
            <a:ext cx="1455737" cy="561975"/>
          </a:xfrm>
          <a:prstGeom prst="line">
            <a:avLst/>
          </a:prstGeom>
          <a:noFill/>
          <a:ln w="22225">
            <a:solidFill>
              <a:srgbClr val="000000"/>
            </a:solidFill>
            <a:prstDash val="lgDash"/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80" name="Line 49"/>
          <p:cNvSpPr>
            <a:spLocks noChangeShapeType="1"/>
          </p:cNvSpPr>
          <p:nvPr/>
        </p:nvSpPr>
        <p:spPr bwMode="auto">
          <a:xfrm flipH="1">
            <a:off x="4635500" y="4543425"/>
            <a:ext cx="0" cy="803275"/>
          </a:xfrm>
          <a:prstGeom prst="line">
            <a:avLst/>
          </a:prstGeom>
          <a:noFill/>
          <a:ln w="22225">
            <a:solidFill>
              <a:srgbClr val="000000"/>
            </a:solidFill>
            <a:prstDash val="lgDash"/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81" name="Line 50"/>
          <p:cNvSpPr>
            <a:spLocks noChangeShapeType="1"/>
          </p:cNvSpPr>
          <p:nvPr/>
        </p:nvSpPr>
        <p:spPr bwMode="auto">
          <a:xfrm flipH="1">
            <a:off x="5872163" y="3094038"/>
            <a:ext cx="1331912" cy="1117600"/>
          </a:xfrm>
          <a:prstGeom prst="line">
            <a:avLst/>
          </a:prstGeom>
          <a:noFill/>
          <a:ln w="22225">
            <a:solidFill>
              <a:srgbClr val="000000"/>
            </a:solidFill>
            <a:prstDash val="lgDash"/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82" name="Rectangle 51"/>
          <p:cNvSpPr>
            <a:spLocks noChangeArrowheads="1"/>
          </p:cNvSpPr>
          <p:nvPr/>
        </p:nvSpPr>
        <p:spPr bwMode="auto">
          <a:xfrm>
            <a:off x="419100" y="1128713"/>
            <a:ext cx="66849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600" b="1"/>
              <a:t>Alternative 2: Indirect access to the Database through a Storage subsystem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ChangeArrowheads="1"/>
          </p:cNvSpPr>
          <p:nvPr/>
        </p:nvSpPr>
        <p:spPr bwMode="auto">
          <a:xfrm>
            <a:off x="6721475" y="1963738"/>
            <a:ext cx="1641475" cy="466725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87" name="Rectangle 7"/>
          <p:cNvSpPr>
            <a:spLocks noChangeArrowheads="1"/>
          </p:cNvSpPr>
          <p:nvPr/>
        </p:nvSpPr>
        <p:spPr bwMode="auto">
          <a:xfrm>
            <a:off x="6953250" y="2151063"/>
            <a:ext cx="116998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Alternative</a:t>
            </a:r>
            <a:endParaRPr lang="en-US">
              <a:latin typeface="Lucida Sans Typewriter" charset="0"/>
            </a:endParaRPr>
          </a:p>
        </p:txBody>
      </p:sp>
      <p:sp>
        <p:nvSpPr>
          <p:cNvPr id="16388" name="Rectangle 9"/>
          <p:cNvSpPr>
            <a:spLocks noChangeArrowheads="1"/>
          </p:cNvSpPr>
          <p:nvPr/>
        </p:nvSpPr>
        <p:spPr bwMode="auto">
          <a:xfrm>
            <a:off x="6743700" y="3983038"/>
            <a:ext cx="1641475" cy="442912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89" name="Rectangle 10"/>
          <p:cNvSpPr>
            <a:spLocks noChangeArrowheads="1"/>
          </p:cNvSpPr>
          <p:nvPr/>
        </p:nvSpPr>
        <p:spPr bwMode="auto">
          <a:xfrm>
            <a:off x="7131050" y="4148138"/>
            <a:ext cx="850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Decision</a:t>
            </a:r>
            <a:endParaRPr lang="en-US">
              <a:latin typeface="Lucida Sans Typewriter" charset="0"/>
            </a:endParaRPr>
          </a:p>
        </p:txBody>
      </p:sp>
      <p:sp>
        <p:nvSpPr>
          <p:cNvPr id="16390" name="Rectangle 12"/>
          <p:cNvSpPr>
            <a:spLocks noChangeArrowheads="1"/>
          </p:cNvSpPr>
          <p:nvPr/>
        </p:nvSpPr>
        <p:spPr bwMode="auto">
          <a:xfrm>
            <a:off x="3548063" y="1963738"/>
            <a:ext cx="1641475" cy="466725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1" name="Rectangle 13"/>
          <p:cNvSpPr>
            <a:spLocks noChangeArrowheads="1"/>
          </p:cNvSpPr>
          <p:nvPr/>
        </p:nvSpPr>
        <p:spPr bwMode="auto">
          <a:xfrm>
            <a:off x="3883025" y="2151063"/>
            <a:ext cx="95726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Criterion</a:t>
            </a:r>
            <a:endParaRPr lang="en-US">
              <a:latin typeface="Lucida Sans Typewriter" charset="0"/>
            </a:endParaRPr>
          </a:p>
        </p:txBody>
      </p:sp>
      <p:sp>
        <p:nvSpPr>
          <p:cNvPr id="16392" name="Line 14"/>
          <p:cNvSpPr>
            <a:spLocks noChangeShapeType="1"/>
          </p:cNvSpPr>
          <p:nvPr/>
        </p:nvSpPr>
        <p:spPr bwMode="auto">
          <a:xfrm>
            <a:off x="1484313" y="4737100"/>
            <a:ext cx="2419350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3" name="Line 15"/>
          <p:cNvSpPr>
            <a:spLocks noChangeShapeType="1"/>
          </p:cNvSpPr>
          <p:nvPr/>
        </p:nvSpPr>
        <p:spPr bwMode="auto">
          <a:xfrm>
            <a:off x="3903663" y="4759325"/>
            <a:ext cx="1587" cy="4445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4" name="Line 16"/>
          <p:cNvSpPr>
            <a:spLocks noChangeShapeType="1"/>
          </p:cNvSpPr>
          <p:nvPr/>
        </p:nvSpPr>
        <p:spPr bwMode="auto">
          <a:xfrm>
            <a:off x="1484313" y="4737100"/>
            <a:ext cx="1587" cy="46672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5" name="Freeform 17"/>
          <p:cNvSpPr>
            <a:spLocks/>
          </p:cNvSpPr>
          <p:nvPr/>
        </p:nvSpPr>
        <p:spPr bwMode="auto">
          <a:xfrm>
            <a:off x="3348038" y="3983038"/>
            <a:ext cx="2152650" cy="1397000"/>
          </a:xfrm>
          <a:custGeom>
            <a:avLst/>
            <a:gdLst>
              <a:gd name="T0" fmla="*/ 1356 w 1356"/>
              <a:gd name="T1" fmla="*/ 880 h 880"/>
              <a:gd name="T2" fmla="*/ 1356 w 1356"/>
              <a:gd name="T3" fmla="*/ 0 h 880"/>
              <a:gd name="T4" fmla="*/ 0 w 1356"/>
              <a:gd name="T5" fmla="*/ 0 h 880"/>
              <a:gd name="T6" fmla="*/ 0 60000 65536"/>
              <a:gd name="T7" fmla="*/ 0 60000 65536"/>
              <a:gd name="T8" fmla="*/ 0 60000 65536"/>
              <a:gd name="T9" fmla="*/ 0 w 1356"/>
              <a:gd name="T10" fmla="*/ 0 h 880"/>
              <a:gd name="T11" fmla="*/ 1356 w 1356"/>
              <a:gd name="T12" fmla="*/ 880 h 8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56" h="880">
                <a:moveTo>
                  <a:pt x="1356" y="880"/>
                </a:moveTo>
                <a:lnTo>
                  <a:pt x="1356" y="0"/>
                </a:lnTo>
                <a:lnTo>
                  <a:pt x="0" y="0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6" name="Rectangle 18"/>
          <p:cNvSpPr>
            <a:spLocks noChangeArrowheads="1"/>
          </p:cNvSpPr>
          <p:nvPr/>
        </p:nvSpPr>
        <p:spPr bwMode="auto">
          <a:xfrm>
            <a:off x="4903788" y="5457825"/>
            <a:ext cx="850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subtasks</a:t>
            </a:r>
            <a:endParaRPr lang="en-US">
              <a:latin typeface="Lucida Sans Typewriter" charset="0"/>
            </a:endParaRPr>
          </a:p>
        </p:txBody>
      </p:sp>
      <p:sp>
        <p:nvSpPr>
          <p:cNvPr id="16397" name="Line 19"/>
          <p:cNvSpPr>
            <a:spLocks noChangeShapeType="1"/>
          </p:cNvSpPr>
          <p:nvPr/>
        </p:nvSpPr>
        <p:spPr bwMode="auto">
          <a:xfrm>
            <a:off x="4946650" y="5380038"/>
            <a:ext cx="554038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8" name="Freeform 20"/>
          <p:cNvSpPr>
            <a:spLocks/>
          </p:cNvSpPr>
          <p:nvPr/>
        </p:nvSpPr>
        <p:spPr bwMode="auto">
          <a:xfrm>
            <a:off x="4346575" y="5292725"/>
            <a:ext cx="288925" cy="153988"/>
          </a:xfrm>
          <a:custGeom>
            <a:avLst/>
            <a:gdLst>
              <a:gd name="T0" fmla="*/ 84 w 182"/>
              <a:gd name="T1" fmla="*/ 0 h 97"/>
              <a:gd name="T2" fmla="*/ 0 w 182"/>
              <a:gd name="T3" fmla="*/ 55 h 97"/>
              <a:gd name="T4" fmla="*/ 84 w 182"/>
              <a:gd name="T5" fmla="*/ 97 h 97"/>
              <a:gd name="T6" fmla="*/ 182 w 182"/>
              <a:gd name="T7" fmla="*/ 55 h 97"/>
              <a:gd name="T8" fmla="*/ 84 w 182"/>
              <a:gd name="T9" fmla="*/ 0 h 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97"/>
              <a:gd name="T17" fmla="*/ 182 w 182"/>
              <a:gd name="T18" fmla="*/ 97 h 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97">
                <a:moveTo>
                  <a:pt x="84" y="0"/>
                </a:moveTo>
                <a:lnTo>
                  <a:pt x="0" y="55"/>
                </a:lnTo>
                <a:lnTo>
                  <a:pt x="84" y="97"/>
                </a:lnTo>
                <a:lnTo>
                  <a:pt x="182" y="55"/>
                </a:lnTo>
                <a:lnTo>
                  <a:pt x="84" y="0"/>
                </a:lnTo>
                <a:close/>
              </a:path>
            </a:pathLst>
          </a:custGeom>
          <a:solidFill>
            <a:srgbClr val="FFFFFF"/>
          </a:solidFill>
          <a:ln w="22225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9" name="Freeform 21"/>
          <p:cNvSpPr>
            <a:spLocks/>
          </p:cNvSpPr>
          <p:nvPr/>
        </p:nvSpPr>
        <p:spPr bwMode="auto">
          <a:xfrm>
            <a:off x="4679950" y="5313363"/>
            <a:ext cx="288925" cy="133350"/>
          </a:xfrm>
          <a:custGeom>
            <a:avLst/>
            <a:gdLst>
              <a:gd name="T0" fmla="*/ 84 w 182"/>
              <a:gd name="T1" fmla="*/ 0 h 84"/>
              <a:gd name="T2" fmla="*/ 0 w 182"/>
              <a:gd name="T3" fmla="*/ 42 h 84"/>
              <a:gd name="T4" fmla="*/ 84 w 182"/>
              <a:gd name="T5" fmla="*/ 84 h 84"/>
              <a:gd name="T6" fmla="*/ 182 w 182"/>
              <a:gd name="T7" fmla="*/ 42 h 84"/>
              <a:gd name="T8" fmla="*/ 84 w 182"/>
              <a:gd name="T9" fmla="*/ 0 h 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84"/>
              <a:gd name="T17" fmla="*/ 182 w 182"/>
              <a:gd name="T18" fmla="*/ 84 h 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84">
                <a:moveTo>
                  <a:pt x="84" y="0"/>
                </a:moveTo>
                <a:lnTo>
                  <a:pt x="0" y="42"/>
                </a:lnTo>
                <a:lnTo>
                  <a:pt x="84" y="84"/>
                </a:lnTo>
                <a:lnTo>
                  <a:pt x="182" y="42"/>
                </a:lnTo>
                <a:lnTo>
                  <a:pt x="84" y="0"/>
                </a:lnTo>
                <a:close/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0" name="Rectangle 22"/>
          <p:cNvSpPr>
            <a:spLocks noChangeArrowheads="1"/>
          </p:cNvSpPr>
          <p:nvPr/>
        </p:nvSpPr>
        <p:spPr bwMode="auto">
          <a:xfrm>
            <a:off x="3484563" y="4148138"/>
            <a:ext cx="1063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*</a:t>
            </a:r>
            <a:endParaRPr lang="en-US">
              <a:latin typeface="Lucida Sans Typewriter" charset="0"/>
            </a:endParaRPr>
          </a:p>
        </p:txBody>
      </p:sp>
      <p:sp>
        <p:nvSpPr>
          <p:cNvPr id="16401" name="Rectangle 24"/>
          <p:cNvSpPr>
            <a:spLocks noChangeArrowheads="1"/>
          </p:cNvSpPr>
          <p:nvPr/>
        </p:nvSpPr>
        <p:spPr bwMode="auto">
          <a:xfrm>
            <a:off x="1751013" y="3760788"/>
            <a:ext cx="1619250" cy="444500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2" name="Rectangle 25"/>
          <p:cNvSpPr>
            <a:spLocks noChangeArrowheads="1"/>
          </p:cNvSpPr>
          <p:nvPr/>
        </p:nvSpPr>
        <p:spPr bwMode="auto">
          <a:xfrm>
            <a:off x="2189163" y="3925888"/>
            <a:ext cx="74453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SubTask</a:t>
            </a:r>
            <a:endParaRPr lang="en-US">
              <a:latin typeface="Lucida Sans Typewriter" charset="0"/>
            </a:endParaRPr>
          </a:p>
        </p:txBody>
      </p:sp>
      <p:sp>
        <p:nvSpPr>
          <p:cNvPr id="16403" name="Rectangle 27"/>
          <p:cNvSpPr>
            <a:spLocks noChangeArrowheads="1"/>
          </p:cNvSpPr>
          <p:nvPr/>
        </p:nvSpPr>
        <p:spPr bwMode="auto">
          <a:xfrm>
            <a:off x="641350" y="5159375"/>
            <a:ext cx="1643063" cy="442913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4" name="Rectangle 28"/>
          <p:cNvSpPr>
            <a:spLocks noChangeArrowheads="1"/>
          </p:cNvSpPr>
          <p:nvPr/>
        </p:nvSpPr>
        <p:spPr bwMode="auto">
          <a:xfrm>
            <a:off x="936625" y="5324475"/>
            <a:ext cx="10636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ActionItem</a:t>
            </a:r>
            <a:endParaRPr lang="en-US">
              <a:latin typeface="Lucida Sans Typewriter" charset="0"/>
            </a:endParaRPr>
          </a:p>
        </p:txBody>
      </p:sp>
      <p:sp>
        <p:nvSpPr>
          <p:cNvPr id="16405" name="Rectangle 30"/>
          <p:cNvSpPr>
            <a:spLocks noChangeArrowheads="1"/>
          </p:cNvSpPr>
          <p:nvPr/>
        </p:nvSpPr>
        <p:spPr bwMode="auto">
          <a:xfrm>
            <a:off x="3548063" y="3162300"/>
            <a:ext cx="1641475" cy="442913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6" name="Rectangle 31"/>
          <p:cNvSpPr>
            <a:spLocks noChangeArrowheads="1"/>
          </p:cNvSpPr>
          <p:nvPr/>
        </p:nvSpPr>
        <p:spPr bwMode="auto">
          <a:xfrm>
            <a:off x="3670300" y="3327400"/>
            <a:ext cx="138271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DesignProblem</a:t>
            </a:r>
            <a:endParaRPr lang="en-US">
              <a:latin typeface="Lucida Sans Typewriter" charset="0"/>
            </a:endParaRPr>
          </a:p>
        </p:txBody>
      </p:sp>
      <p:sp>
        <p:nvSpPr>
          <p:cNvPr id="16407" name="Rectangle 33"/>
          <p:cNvSpPr>
            <a:spLocks noChangeArrowheads="1"/>
          </p:cNvSpPr>
          <p:nvPr/>
        </p:nvSpPr>
        <p:spPr bwMode="auto">
          <a:xfrm>
            <a:off x="3082925" y="5159375"/>
            <a:ext cx="1641475" cy="465138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8" name="Rectangle 34"/>
          <p:cNvSpPr>
            <a:spLocks noChangeArrowheads="1"/>
          </p:cNvSpPr>
          <p:nvPr/>
        </p:nvSpPr>
        <p:spPr bwMode="auto">
          <a:xfrm>
            <a:off x="3697288" y="5346700"/>
            <a:ext cx="4254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Task</a:t>
            </a:r>
            <a:endParaRPr lang="en-US">
              <a:latin typeface="Lucida Sans Typewriter" charset="0"/>
            </a:endParaRPr>
          </a:p>
        </p:txBody>
      </p:sp>
      <p:sp>
        <p:nvSpPr>
          <p:cNvPr id="16409" name="Line 35"/>
          <p:cNvSpPr>
            <a:spLocks noChangeShapeType="1"/>
          </p:cNvSpPr>
          <p:nvPr/>
        </p:nvSpPr>
        <p:spPr bwMode="auto">
          <a:xfrm>
            <a:off x="5167313" y="2185988"/>
            <a:ext cx="1554162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0" name="Rectangle 36"/>
          <p:cNvSpPr>
            <a:spLocks noChangeArrowheads="1"/>
          </p:cNvSpPr>
          <p:nvPr/>
        </p:nvSpPr>
        <p:spPr bwMode="auto">
          <a:xfrm>
            <a:off x="5568950" y="1973263"/>
            <a:ext cx="850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assesses</a:t>
            </a:r>
            <a:endParaRPr lang="en-US">
              <a:latin typeface="Lucida Sans Typewriter" charset="0"/>
            </a:endParaRPr>
          </a:p>
        </p:txBody>
      </p:sp>
      <p:sp>
        <p:nvSpPr>
          <p:cNvPr id="16411" name="Freeform 37"/>
          <p:cNvSpPr>
            <a:spLocks/>
          </p:cNvSpPr>
          <p:nvPr/>
        </p:nvSpPr>
        <p:spPr bwMode="auto">
          <a:xfrm>
            <a:off x="5189538" y="2430463"/>
            <a:ext cx="2330450" cy="998537"/>
          </a:xfrm>
          <a:custGeom>
            <a:avLst/>
            <a:gdLst>
              <a:gd name="T0" fmla="*/ 0 w 1468"/>
              <a:gd name="T1" fmla="*/ 629 h 629"/>
              <a:gd name="T2" fmla="*/ 1468 w 1468"/>
              <a:gd name="T3" fmla="*/ 629 h 629"/>
              <a:gd name="T4" fmla="*/ 1468 w 1468"/>
              <a:gd name="T5" fmla="*/ 0 h 629"/>
              <a:gd name="T6" fmla="*/ 0 60000 65536"/>
              <a:gd name="T7" fmla="*/ 0 60000 65536"/>
              <a:gd name="T8" fmla="*/ 0 60000 65536"/>
              <a:gd name="T9" fmla="*/ 0 w 1468"/>
              <a:gd name="T10" fmla="*/ 0 h 629"/>
              <a:gd name="T11" fmla="*/ 1468 w 1468"/>
              <a:gd name="T12" fmla="*/ 629 h 6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68" h="629">
                <a:moveTo>
                  <a:pt x="0" y="629"/>
                </a:moveTo>
                <a:lnTo>
                  <a:pt x="1468" y="629"/>
                </a:lnTo>
                <a:lnTo>
                  <a:pt x="1468" y="0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2" name="Rectangle 38"/>
          <p:cNvSpPr>
            <a:spLocks noChangeArrowheads="1"/>
          </p:cNvSpPr>
          <p:nvPr/>
        </p:nvSpPr>
        <p:spPr bwMode="auto">
          <a:xfrm>
            <a:off x="6084888" y="3216275"/>
            <a:ext cx="10636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solvableBy</a:t>
            </a:r>
            <a:endParaRPr lang="en-US">
              <a:latin typeface="Lucida Sans Typewriter" charset="0"/>
            </a:endParaRPr>
          </a:p>
        </p:txBody>
      </p:sp>
      <p:sp>
        <p:nvSpPr>
          <p:cNvPr id="16413" name="Line 39"/>
          <p:cNvSpPr>
            <a:spLocks noChangeShapeType="1"/>
          </p:cNvSpPr>
          <p:nvPr/>
        </p:nvSpPr>
        <p:spPr bwMode="auto">
          <a:xfrm>
            <a:off x="4346575" y="3582988"/>
            <a:ext cx="2397125" cy="6000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4" name="Rectangle 40"/>
          <p:cNvSpPr>
            <a:spLocks noChangeArrowheads="1"/>
          </p:cNvSpPr>
          <p:nvPr/>
        </p:nvSpPr>
        <p:spPr bwMode="auto">
          <a:xfrm>
            <a:off x="5499100" y="3749675"/>
            <a:ext cx="10636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resolvedBy</a:t>
            </a:r>
            <a:endParaRPr lang="en-US">
              <a:latin typeface="Lucida Sans Typewriter" charset="0"/>
            </a:endParaRPr>
          </a:p>
        </p:txBody>
      </p:sp>
      <p:sp>
        <p:nvSpPr>
          <p:cNvPr id="16415" name="Line 41"/>
          <p:cNvSpPr>
            <a:spLocks noChangeShapeType="1"/>
          </p:cNvSpPr>
          <p:nvPr/>
        </p:nvSpPr>
        <p:spPr bwMode="auto">
          <a:xfrm>
            <a:off x="7874000" y="2408238"/>
            <a:ext cx="1588" cy="15748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6" name="Rectangle 42"/>
          <p:cNvSpPr>
            <a:spLocks noChangeArrowheads="1"/>
          </p:cNvSpPr>
          <p:nvPr/>
        </p:nvSpPr>
        <p:spPr bwMode="auto">
          <a:xfrm>
            <a:off x="8054975" y="3327400"/>
            <a:ext cx="850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based-on</a:t>
            </a:r>
            <a:endParaRPr lang="en-US">
              <a:latin typeface="Lucida Sans Typewriter" charset="0"/>
            </a:endParaRPr>
          </a:p>
        </p:txBody>
      </p:sp>
      <p:sp>
        <p:nvSpPr>
          <p:cNvPr id="16417" name="Rectangle 43"/>
          <p:cNvSpPr>
            <a:spLocks noChangeArrowheads="1"/>
          </p:cNvSpPr>
          <p:nvPr/>
        </p:nvSpPr>
        <p:spPr bwMode="auto">
          <a:xfrm>
            <a:off x="4513263" y="2506663"/>
            <a:ext cx="1063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*</a:t>
            </a:r>
            <a:endParaRPr lang="en-US">
              <a:latin typeface="Lucida Sans Typewriter" charset="0"/>
            </a:endParaRPr>
          </a:p>
        </p:txBody>
      </p:sp>
      <p:sp>
        <p:nvSpPr>
          <p:cNvPr id="16418" name="Rectangle 44"/>
          <p:cNvSpPr>
            <a:spLocks noChangeArrowheads="1"/>
          </p:cNvSpPr>
          <p:nvPr/>
        </p:nvSpPr>
        <p:spPr bwMode="auto">
          <a:xfrm>
            <a:off x="7335838" y="2484438"/>
            <a:ext cx="1063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*</a:t>
            </a:r>
            <a:endParaRPr lang="en-US">
              <a:latin typeface="Lucida Sans Typewriter" charset="0"/>
            </a:endParaRPr>
          </a:p>
        </p:txBody>
      </p:sp>
      <p:sp>
        <p:nvSpPr>
          <p:cNvPr id="16419" name="Rectangle 45"/>
          <p:cNvSpPr>
            <a:spLocks noChangeArrowheads="1"/>
          </p:cNvSpPr>
          <p:nvPr/>
        </p:nvSpPr>
        <p:spPr bwMode="auto">
          <a:xfrm>
            <a:off x="7991475" y="2484438"/>
            <a:ext cx="10636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*</a:t>
            </a:r>
            <a:endParaRPr lang="en-US">
              <a:latin typeface="Lucida Sans Typewriter" charset="0"/>
            </a:endParaRPr>
          </a:p>
        </p:txBody>
      </p:sp>
      <p:sp>
        <p:nvSpPr>
          <p:cNvPr id="16420" name="Line 46"/>
          <p:cNvSpPr>
            <a:spLocks noChangeShapeType="1"/>
          </p:cNvSpPr>
          <p:nvPr/>
        </p:nvSpPr>
        <p:spPr bwMode="auto">
          <a:xfrm>
            <a:off x="4346575" y="2408238"/>
            <a:ext cx="1588" cy="75406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1" name="Freeform 47"/>
          <p:cNvSpPr>
            <a:spLocks/>
          </p:cNvSpPr>
          <p:nvPr/>
        </p:nvSpPr>
        <p:spPr bwMode="auto">
          <a:xfrm>
            <a:off x="4146550" y="4403725"/>
            <a:ext cx="3395663" cy="755650"/>
          </a:xfrm>
          <a:custGeom>
            <a:avLst/>
            <a:gdLst>
              <a:gd name="T0" fmla="*/ 2139 w 2139"/>
              <a:gd name="T1" fmla="*/ 0 h 476"/>
              <a:gd name="T2" fmla="*/ 2139 w 2139"/>
              <a:gd name="T3" fmla="*/ 406 h 476"/>
              <a:gd name="T4" fmla="*/ 0 w 2139"/>
              <a:gd name="T5" fmla="*/ 406 h 476"/>
              <a:gd name="T6" fmla="*/ 0 w 2139"/>
              <a:gd name="T7" fmla="*/ 476 h 476"/>
              <a:gd name="T8" fmla="*/ 0 60000 65536"/>
              <a:gd name="T9" fmla="*/ 0 60000 65536"/>
              <a:gd name="T10" fmla="*/ 0 60000 65536"/>
              <a:gd name="T11" fmla="*/ 0 60000 65536"/>
              <a:gd name="T12" fmla="*/ 0 w 2139"/>
              <a:gd name="T13" fmla="*/ 0 h 476"/>
              <a:gd name="T14" fmla="*/ 2139 w 2139"/>
              <a:gd name="T15" fmla="*/ 476 h 4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39" h="476">
                <a:moveTo>
                  <a:pt x="2139" y="0"/>
                </a:moveTo>
                <a:lnTo>
                  <a:pt x="2139" y="406"/>
                </a:lnTo>
                <a:lnTo>
                  <a:pt x="0" y="406"/>
                </a:lnTo>
                <a:lnTo>
                  <a:pt x="0" y="476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2" name="Rectangle 48"/>
          <p:cNvSpPr>
            <a:spLocks noChangeArrowheads="1"/>
          </p:cNvSpPr>
          <p:nvPr/>
        </p:nvSpPr>
        <p:spPr bwMode="auto">
          <a:xfrm>
            <a:off x="7007225" y="5191125"/>
            <a:ext cx="138271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implementedBy</a:t>
            </a:r>
            <a:endParaRPr lang="en-US">
              <a:latin typeface="Lucida Sans Typewriter" charset="0"/>
            </a:endParaRPr>
          </a:p>
        </p:txBody>
      </p:sp>
      <p:sp>
        <p:nvSpPr>
          <p:cNvPr id="16423" name="Rectangle 49"/>
          <p:cNvSpPr>
            <a:spLocks noChangeArrowheads="1"/>
          </p:cNvSpPr>
          <p:nvPr/>
        </p:nvSpPr>
        <p:spPr bwMode="auto">
          <a:xfrm>
            <a:off x="822325" y="1608138"/>
            <a:ext cx="180816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DecisionSubsystem</a:t>
            </a:r>
            <a:endParaRPr lang="en-US">
              <a:latin typeface="Lucida Sans Typewriter" charset="0"/>
            </a:endParaRPr>
          </a:p>
        </p:txBody>
      </p:sp>
      <p:sp>
        <p:nvSpPr>
          <p:cNvPr id="16424" name="Rectangle 50"/>
          <p:cNvSpPr>
            <a:spLocks noChangeArrowheads="1"/>
          </p:cNvSpPr>
          <p:nvPr/>
        </p:nvSpPr>
        <p:spPr bwMode="auto">
          <a:xfrm>
            <a:off x="509588" y="1874838"/>
            <a:ext cx="8451850" cy="3860800"/>
          </a:xfrm>
          <a:prstGeom prst="rect">
            <a:avLst/>
          </a:prstGeom>
          <a:noFill/>
          <a:ln w="444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5" name="Freeform 51"/>
          <p:cNvSpPr>
            <a:spLocks/>
          </p:cNvSpPr>
          <p:nvPr/>
        </p:nvSpPr>
        <p:spPr bwMode="auto">
          <a:xfrm>
            <a:off x="509588" y="1420813"/>
            <a:ext cx="242887" cy="465137"/>
          </a:xfrm>
          <a:custGeom>
            <a:avLst/>
            <a:gdLst>
              <a:gd name="T0" fmla="*/ 0 w 153"/>
              <a:gd name="T1" fmla="*/ 279 h 293"/>
              <a:gd name="T2" fmla="*/ 28 w 153"/>
              <a:gd name="T3" fmla="*/ 293 h 293"/>
              <a:gd name="T4" fmla="*/ 153 w 153"/>
              <a:gd name="T5" fmla="*/ 28 h 293"/>
              <a:gd name="T6" fmla="*/ 139 w 153"/>
              <a:gd name="T7" fmla="*/ 0 h 293"/>
              <a:gd name="T8" fmla="*/ 139 w 153"/>
              <a:gd name="T9" fmla="*/ 0 h 293"/>
              <a:gd name="T10" fmla="*/ 125 w 153"/>
              <a:gd name="T11" fmla="*/ 14 h 293"/>
              <a:gd name="T12" fmla="*/ 0 w 153"/>
              <a:gd name="T13" fmla="*/ 279 h 2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3"/>
              <a:gd name="T22" fmla="*/ 0 h 293"/>
              <a:gd name="T23" fmla="*/ 153 w 153"/>
              <a:gd name="T24" fmla="*/ 293 h 2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3" h="293">
                <a:moveTo>
                  <a:pt x="0" y="279"/>
                </a:moveTo>
                <a:lnTo>
                  <a:pt x="28" y="293"/>
                </a:lnTo>
                <a:lnTo>
                  <a:pt x="153" y="28"/>
                </a:lnTo>
                <a:lnTo>
                  <a:pt x="139" y="0"/>
                </a:lnTo>
                <a:lnTo>
                  <a:pt x="125" y="14"/>
                </a:lnTo>
                <a:lnTo>
                  <a:pt x="0" y="27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6" name="Freeform 52"/>
          <p:cNvSpPr>
            <a:spLocks/>
          </p:cNvSpPr>
          <p:nvPr/>
        </p:nvSpPr>
        <p:spPr bwMode="auto">
          <a:xfrm>
            <a:off x="730250" y="1420813"/>
            <a:ext cx="1997075" cy="44450"/>
          </a:xfrm>
          <a:custGeom>
            <a:avLst/>
            <a:gdLst>
              <a:gd name="T0" fmla="*/ 0 w 1258"/>
              <a:gd name="T1" fmla="*/ 0 h 28"/>
              <a:gd name="T2" fmla="*/ 0 w 1258"/>
              <a:gd name="T3" fmla="*/ 28 h 28"/>
              <a:gd name="T4" fmla="*/ 1244 w 1258"/>
              <a:gd name="T5" fmla="*/ 28 h 28"/>
              <a:gd name="T6" fmla="*/ 1258 w 1258"/>
              <a:gd name="T7" fmla="*/ 14 h 28"/>
              <a:gd name="T8" fmla="*/ 1258 w 1258"/>
              <a:gd name="T9" fmla="*/ 0 h 28"/>
              <a:gd name="T10" fmla="*/ 1244 w 1258"/>
              <a:gd name="T11" fmla="*/ 0 h 28"/>
              <a:gd name="T12" fmla="*/ 0 w 1258"/>
              <a:gd name="T13" fmla="*/ 0 h 2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58"/>
              <a:gd name="T22" fmla="*/ 0 h 28"/>
              <a:gd name="T23" fmla="*/ 1258 w 1258"/>
              <a:gd name="T24" fmla="*/ 28 h 2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58" h="28">
                <a:moveTo>
                  <a:pt x="0" y="0"/>
                </a:moveTo>
                <a:lnTo>
                  <a:pt x="0" y="28"/>
                </a:lnTo>
                <a:lnTo>
                  <a:pt x="1244" y="28"/>
                </a:lnTo>
                <a:lnTo>
                  <a:pt x="1258" y="14"/>
                </a:lnTo>
                <a:lnTo>
                  <a:pt x="1258" y="0"/>
                </a:lnTo>
                <a:lnTo>
                  <a:pt x="124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7" name="Freeform 53"/>
          <p:cNvSpPr>
            <a:spLocks/>
          </p:cNvSpPr>
          <p:nvPr/>
        </p:nvSpPr>
        <p:spPr bwMode="auto">
          <a:xfrm>
            <a:off x="2682875" y="1443038"/>
            <a:ext cx="266700" cy="442912"/>
          </a:xfrm>
          <a:custGeom>
            <a:avLst/>
            <a:gdLst>
              <a:gd name="T0" fmla="*/ 28 w 168"/>
              <a:gd name="T1" fmla="*/ 0 h 279"/>
              <a:gd name="T2" fmla="*/ 0 w 168"/>
              <a:gd name="T3" fmla="*/ 14 h 279"/>
              <a:gd name="T4" fmla="*/ 126 w 168"/>
              <a:gd name="T5" fmla="*/ 279 h 279"/>
              <a:gd name="T6" fmla="*/ 140 w 168"/>
              <a:gd name="T7" fmla="*/ 279 h 279"/>
              <a:gd name="T8" fmla="*/ 168 w 168"/>
              <a:gd name="T9" fmla="*/ 279 h 279"/>
              <a:gd name="T10" fmla="*/ 154 w 168"/>
              <a:gd name="T11" fmla="*/ 265 h 279"/>
              <a:gd name="T12" fmla="*/ 28 w 168"/>
              <a:gd name="T13" fmla="*/ 0 h 27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8"/>
              <a:gd name="T22" fmla="*/ 0 h 279"/>
              <a:gd name="T23" fmla="*/ 168 w 168"/>
              <a:gd name="T24" fmla="*/ 279 h 27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8" h="279">
                <a:moveTo>
                  <a:pt x="28" y="0"/>
                </a:moveTo>
                <a:lnTo>
                  <a:pt x="0" y="14"/>
                </a:lnTo>
                <a:lnTo>
                  <a:pt x="126" y="279"/>
                </a:lnTo>
                <a:lnTo>
                  <a:pt x="140" y="279"/>
                </a:lnTo>
                <a:lnTo>
                  <a:pt x="168" y="279"/>
                </a:lnTo>
                <a:lnTo>
                  <a:pt x="154" y="265"/>
                </a:lnTo>
                <a:lnTo>
                  <a:pt x="2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8" name="Freeform 55"/>
          <p:cNvSpPr>
            <a:spLocks/>
          </p:cNvSpPr>
          <p:nvPr/>
        </p:nvSpPr>
        <p:spPr bwMode="auto">
          <a:xfrm>
            <a:off x="2393950" y="4205288"/>
            <a:ext cx="311150" cy="242887"/>
          </a:xfrm>
          <a:custGeom>
            <a:avLst/>
            <a:gdLst>
              <a:gd name="T0" fmla="*/ 98 w 196"/>
              <a:gd name="T1" fmla="*/ 153 h 153"/>
              <a:gd name="T2" fmla="*/ 0 w 196"/>
              <a:gd name="T3" fmla="*/ 153 h 153"/>
              <a:gd name="T4" fmla="*/ 98 w 196"/>
              <a:gd name="T5" fmla="*/ 0 h 153"/>
              <a:gd name="T6" fmla="*/ 196 w 196"/>
              <a:gd name="T7" fmla="*/ 153 h 153"/>
              <a:gd name="T8" fmla="*/ 98 w 196"/>
              <a:gd name="T9" fmla="*/ 153 h 1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6"/>
              <a:gd name="T16" fmla="*/ 0 h 153"/>
              <a:gd name="T17" fmla="*/ 196 w 196"/>
              <a:gd name="T18" fmla="*/ 153 h 15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6" h="153">
                <a:moveTo>
                  <a:pt x="98" y="153"/>
                </a:moveTo>
                <a:lnTo>
                  <a:pt x="0" y="153"/>
                </a:lnTo>
                <a:lnTo>
                  <a:pt x="98" y="0"/>
                </a:lnTo>
                <a:lnTo>
                  <a:pt x="196" y="153"/>
                </a:lnTo>
                <a:lnTo>
                  <a:pt x="98" y="153"/>
                </a:lnTo>
                <a:close/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9" name="Line 56"/>
          <p:cNvSpPr>
            <a:spLocks noChangeShapeType="1"/>
          </p:cNvSpPr>
          <p:nvPr/>
        </p:nvSpPr>
        <p:spPr bwMode="auto">
          <a:xfrm flipV="1">
            <a:off x="2549525" y="4448175"/>
            <a:ext cx="1588" cy="28892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Figure 6-6, Decision tracking system.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77"/>
          <p:cNvGrpSpPr>
            <a:grpSpLocks/>
          </p:cNvGrpSpPr>
          <p:nvPr/>
        </p:nvGrpSpPr>
        <p:grpSpPr bwMode="auto">
          <a:xfrm>
            <a:off x="647700" y="603250"/>
            <a:ext cx="8391525" cy="5800725"/>
            <a:chOff x="408" y="380"/>
            <a:chExt cx="5286" cy="3654"/>
          </a:xfrm>
        </p:grpSpPr>
        <p:sp>
          <p:nvSpPr>
            <p:cNvPr id="17412" name="Rectangle 4"/>
            <p:cNvSpPr>
              <a:spLocks noChangeArrowheads="1"/>
            </p:cNvSpPr>
            <p:nvPr/>
          </p:nvSpPr>
          <p:spPr bwMode="auto">
            <a:xfrm>
              <a:off x="4132" y="946"/>
              <a:ext cx="1020" cy="2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13" name="Rectangle 7"/>
            <p:cNvSpPr>
              <a:spLocks noChangeArrowheads="1"/>
            </p:cNvSpPr>
            <p:nvPr/>
          </p:nvSpPr>
          <p:spPr bwMode="auto">
            <a:xfrm>
              <a:off x="4146" y="2204"/>
              <a:ext cx="1020" cy="2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14" name="Rectangle 10"/>
            <p:cNvSpPr>
              <a:spLocks noChangeArrowheads="1"/>
            </p:cNvSpPr>
            <p:nvPr/>
          </p:nvSpPr>
          <p:spPr bwMode="auto">
            <a:xfrm>
              <a:off x="2134" y="946"/>
              <a:ext cx="1020" cy="2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15" name="Line 13"/>
            <p:cNvSpPr>
              <a:spLocks noChangeShapeType="1"/>
            </p:cNvSpPr>
            <p:nvPr/>
          </p:nvSpPr>
          <p:spPr bwMode="auto">
            <a:xfrm>
              <a:off x="1408" y="3294"/>
              <a:ext cx="1523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16" name="Line 14"/>
            <p:cNvSpPr>
              <a:spLocks noChangeShapeType="1"/>
            </p:cNvSpPr>
            <p:nvPr/>
          </p:nvSpPr>
          <p:spPr bwMode="auto">
            <a:xfrm>
              <a:off x="2931" y="3308"/>
              <a:ext cx="1" cy="279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17" name="Line 15"/>
            <p:cNvSpPr>
              <a:spLocks noChangeShapeType="1"/>
            </p:cNvSpPr>
            <p:nvPr/>
          </p:nvSpPr>
          <p:spPr bwMode="auto">
            <a:xfrm>
              <a:off x="1408" y="3294"/>
              <a:ext cx="1" cy="29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18" name="Line 16"/>
            <p:cNvSpPr>
              <a:spLocks noChangeShapeType="1"/>
            </p:cNvSpPr>
            <p:nvPr/>
          </p:nvSpPr>
          <p:spPr bwMode="auto">
            <a:xfrm flipV="1">
              <a:off x="3937" y="2819"/>
              <a:ext cx="1" cy="86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19" name="Line 17"/>
            <p:cNvSpPr>
              <a:spLocks noChangeShapeType="1"/>
            </p:cNvSpPr>
            <p:nvPr/>
          </p:nvSpPr>
          <p:spPr bwMode="auto">
            <a:xfrm flipH="1">
              <a:off x="2581" y="2805"/>
              <a:ext cx="1356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0" name="Rectangle 18"/>
            <p:cNvSpPr>
              <a:spLocks noChangeArrowheads="1"/>
            </p:cNvSpPr>
            <p:nvPr/>
          </p:nvSpPr>
          <p:spPr bwMode="auto">
            <a:xfrm>
              <a:off x="3557" y="3747"/>
              <a:ext cx="61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Lucida Sans Typewriter" charset="0"/>
                </a:rPr>
                <a:t>subtasks</a:t>
              </a:r>
              <a:endParaRPr lang="en-US" altLang="en-US" sz="1600"/>
            </a:p>
          </p:txBody>
        </p:sp>
        <p:sp>
          <p:nvSpPr>
            <p:cNvPr id="17421" name="Line 19"/>
            <p:cNvSpPr>
              <a:spLocks noChangeShapeType="1"/>
            </p:cNvSpPr>
            <p:nvPr/>
          </p:nvSpPr>
          <p:spPr bwMode="auto">
            <a:xfrm>
              <a:off x="3587" y="3685"/>
              <a:ext cx="350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2" name="Freeform 20"/>
            <p:cNvSpPr>
              <a:spLocks/>
            </p:cNvSpPr>
            <p:nvPr/>
          </p:nvSpPr>
          <p:spPr bwMode="auto">
            <a:xfrm>
              <a:off x="3210" y="3629"/>
              <a:ext cx="182" cy="112"/>
            </a:xfrm>
            <a:custGeom>
              <a:avLst/>
              <a:gdLst>
                <a:gd name="T0" fmla="*/ 84 w 182"/>
                <a:gd name="T1" fmla="*/ 0 h 112"/>
                <a:gd name="T2" fmla="*/ 0 w 182"/>
                <a:gd name="T3" fmla="*/ 56 h 112"/>
                <a:gd name="T4" fmla="*/ 84 w 182"/>
                <a:gd name="T5" fmla="*/ 112 h 112"/>
                <a:gd name="T6" fmla="*/ 182 w 182"/>
                <a:gd name="T7" fmla="*/ 56 h 112"/>
                <a:gd name="T8" fmla="*/ 84 w 182"/>
                <a:gd name="T9" fmla="*/ 0 h 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2"/>
                <a:gd name="T16" fmla="*/ 0 h 112"/>
                <a:gd name="T17" fmla="*/ 182 w 182"/>
                <a:gd name="T18" fmla="*/ 112 h 1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2" h="112">
                  <a:moveTo>
                    <a:pt x="84" y="0"/>
                  </a:moveTo>
                  <a:lnTo>
                    <a:pt x="0" y="56"/>
                  </a:lnTo>
                  <a:lnTo>
                    <a:pt x="84" y="112"/>
                  </a:lnTo>
                  <a:lnTo>
                    <a:pt x="182" y="56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3" name="Rectangle 22"/>
            <p:cNvSpPr>
              <a:spLocks noChangeArrowheads="1"/>
            </p:cNvSpPr>
            <p:nvPr/>
          </p:nvSpPr>
          <p:spPr bwMode="auto">
            <a:xfrm>
              <a:off x="2663" y="2923"/>
              <a:ext cx="7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Lucida Sans Typewriter" charset="0"/>
                </a:rPr>
                <a:t>*</a:t>
              </a:r>
              <a:endParaRPr lang="en-US" altLang="en-US" sz="1600"/>
            </a:p>
          </p:txBody>
        </p:sp>
        <p:sp>
          <p:nvSpPr>
            <p:cNvPr id="17424" name="Rectangle 23"/>
            <p:cNvSpPr>
              <a:spLocks noChangeArrowheads="1"/>
            </p:cNvSpPr>
            <p:nvPr/>
          </p:nvSpPr>
          <p:spPr bwMode="auto">
            <a:xfrm>
              <a:off x="1561" y="2679"/>
              <a:ext cx="1020" cy="2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5" name="Rectangle 29"/>
            <p:cNvSpPr>
              <a:spLocks noChangeArrowheads="1"/>
            </p:cNvSpPr>
            <p:nvPr/>
          </p:nvSpPr>
          <p:spPr bwMode="auto">
            <a:xfrm>
              <a:off x="2134" y="1687"/>
              <a:ext cx="1020" cy="27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6" name="Line 35"/>
            <p:cNvSpPr>
              <a:spLocks noChangeShapeType="1"/>
            </p:cNvSpPr>
            <p:nvPr/>
          </p:nvSpPr>
          <p:spPr bwMode="auto">
            <a:xfrm>
              <a:off x="3154" y="1072"/>
              <a:ext cx="97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7" name="Rectangle 36"/>
            <p:cNvSpPr>
              <a:spLocks noChangeArrowheads="1"/>
            </p:cNvSpPr>
            <p:nvPr/>
          </p:nvSpPr>
          <p:spPr bwMode="auto">
            <a:xfrm>
              <a:off x="3335" y="939"/>
              <a:ext cx="61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Lucida Sans Typewriter" charset="0"/>
                </a:rPr>
                <a:t>assesses</a:t>
              </a:r>
              <a:endParaRPr lang="en-US" altLang="en-US" sz="1600"/>
            </a:p>
          </p:txBody>
        </p:sp>
        <p:sp>
          <p:nvSpPr>
            <p:cNvPr id="17428" name="Freeform 37"/>
            <p:cNvSpPr>
              <a:spLocks/>
            </p:cNvSpPr>
            <p:nvPr/>
          </p:nvSpPr>
          <p:spPr bwMode="auto">
            <a:xfrm>
              <a:off x="3168" y="1226"/>
              <a:ext cx="1467" cy="643"/>
            </a:xfrm>
            <a:custGeom>
              <a:avLst/>
              <a:gdLst>
                <a:gd name="T0" fmla="*/ 0 w 1467"/>
                <a:gd name="T1" fmla="*/ 643 h 643"/>
                <a:gd name="T2" fmla="*/ 1467 w 1467"/>
                <a:gd name="T3" fmla="*/ 643 h 643"/>
                <a:gd name="T4" fmla="*/ 1467 w 1467"/>
                <a:gd name="T5" fmla="*/ 0 h 643"/>
                <a:gd name="T6" fmla="*/ 0 60000 65536"/>
                <a:gd name="T7" fmla="*/ 0 60000 65536"/>
                <a:gd name="T8" fmla="*/ 0 60000 65536"/>
                <a:gd name="T9" fmla="*/ 0 w 1467"/>
                <a:gd name="T10" fmla="*/ 0 h 643"/>
                <a:gd name="T11" fmla="*/ 1467 w 1467"/>
                <a:gd name="T12" fmla="*/ 643 h 6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67" h="643">
                  <a:moveTo>
                    <a:pt x="0" y="643"/>
                  </a:moveTo>
                  <a:lnTo>
                    <a:pt x="1467" y="643"/>
                  </a:lnTo>
                  <a:lnTo>
                    <a:pt x="1467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9" name="Rectangle 38"/>
            <p:cNvSpPr>
              <a:spLocks noChangeArrowheads="1"/>
            </p:cNvSpPr>
            <p:nvPr/>
          </p:nvSpPr>
          <p:spPr bwMode="auto">
            <a:xfrm>
              <a:off x="3733" y="1721"/>
              <a:ext cx="77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Lucida Sans Typewriter" charset="0"/>
                </a:rPr>
                <a:t>solvableBy</a:t>
              </a:r>
              <a:endParaRPr lang="en-US" altLang="en-US" sz="1600"/>
            </a:p>
          </p:txBody>
        </p:sp>
        <p:sp>
          <p:nvSpPr>
            <p:cNvPr id="17430" name="Line 39"/>
            <p:cNvSpPr>
              <a:spLocks noChangeShapeType="1"/>
            </p:cNvSpPr>
            <p:nvPr/>
          </p:nvSpPr>
          <p:spPr bwMode="auto">
            <a:xfrm>
              <a:off x="2637" y="1966"/>
              <a:ext cx="1509" cy="37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1" name="Rectangle 40"/>
            <p:cNvSpPr>
              <a:spLocks noChangeArrowheads="1"/>
            </p:cNvSpPr>
            <p:nvPr/>
          </p:nvSpPr>
          <p:spPr bwMode="auto">
            <a:xfrm>
              <a:off x="3364" y="1990"/>
              <a:ext cx="77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Lucida Sans Typewriter" charset="0"/>
                </a:rPr>
                <a:t>resolvedBy</a:t>
              </a:r>
              <a:endParaRPr lang="en-US" altLang="en-US" sz="1600"/>
            </a:p>
          </p:txBody>
        </p:sp>
        <p:sp>
          <p:nvSpPr>
            <p:cNvPr id="17432" name="Line 41"/>
            <p:cNvSpPr>
              <a:spLocks noChangeShapeType="1"/>
            </p:cNvSpPr>
            <p:nvPr/>
          </p:nvSpPr>
          <p:spPr bwMode="auto">
            <a:xfrm>
              <a:off x="4859" y="1212"/>
              <a:ext cx="1" cy="99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3" name="Rectangle 42"/>
            <p:cNvSpPr>
              <a:spLocks noChangeArrowheads="1"/>
            </p:cNvSpPr>
            <p:nvPr/>
          </p:nvSpPr>
          <p:spPr bwMode="auto">
            <a:xfrm>
              <a:off x="4910" y="1805"/>
              <a:ext cx="61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Lucida Sans Typewriter" charset="0"/>
                </a:rPr>
                <a:t>based-on</a:t>
              </a:r>
              <a:endParaRPr lang="en-US" altLang="en-US" sz="1600"/>
            </a:p>
          </p:txBody>
        </p:sp>
        <p:sp>
          <p:nvSpPr>
            <p:cNvPr id="17434" name="Rectangle 43"/>
            <p:cNvSpPr>
              <a:spLocks noChangeArrowheads="1"/>
            </p:cNvSpPr>
            <p:nvPr/>
          </p:nvSpPr>
          <p:spPr bwMode="auto">
            <a:xfrm>
              <a:off x="2744" y="1274"/>
              <a:ext cx="7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Lucida Sans Typewriter" charset="0"/>
                </a:rPr>
                <a:t>*</a:t>
              </a:r>
              <a:endParaRPr lang="en-US" altLang="en-US" sz="1600"/>
            </a:p>
          </p:txBody>
        </p:sp>
        <p:sp>
          <p:nvSpPr>
            <p:cNvPr id="17435" name="Rectangle 44"/>
            <p:cNvSpPr>
              <a:spLocks noChangeArrowheads="1"/>
            </p:cNvSpPr>
            <p:nvPr/>
          </p:nvSpPr>
          <p:spPr bwMode="auto">
            <a:xfrm>
              <a:off x="4521" y="1260"/>
              <a:ext cx="7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Lucida Sans Typewriter" charset="0"/>
                </a:rPr>
                <a:t>*</a:t>
              </a:r>
              <a:endParaRPr lang="en-US" altLang="en-US" sz="1600"/>
            </a:p>
          </p:txBody>
        </p:sp>
        <p:sp>
          <p:nvSpPr>
            <p:cNvPr id="17436" name="Rectangle 45"/>
            <p:cNvSpPr>
              <a:spLocks noChangeArrowheads="1"/>
            </p:cNvSpPr>
            <p:nvPr/>
          </p:nvSpPr>
          <p:spPr bwMode="auto">
            <a:xfrm>
              <a:off x="4935" y="1260"/>
              <a:ext cx="7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Lucida Sans Typewriter" charset="0"/>
                </a:rPr>
                <a:t>*</a:t>
              </a:r>
              <a:endParaRPr lang="en-US" altLang="en-US" sz="1600"/>
            </a:p>
          </p:txBody>
        </p:sp>
        <p:sp>
          <p:nvSpPr>
            <p:cNvPr id="17437" name="Line 46"/>
            <p:cNvSpPr>
              <a:spLocks noChangeShapeType="1"/>
            </p:cNvSpPr>
            <p:nvPr/>
          </p:nvSpPr>
          <p:spPr bwMode="auto">
            <a:xfrm>
              <a:off x="2637" y="1212"/>
              <a:ext cx="1" cy="47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8" name="Freeform 47"/>
            <p:cNvSpPr>
              <a:spLocks/>
            </p:cNvSpPr>
            <p:nvPr/>
          </p:nvSpPr>
          <p:spPr bwMode="auto">
            <a:xfrm>
              <a:off x="3112" y="2469"/>
              <a:ext cx="1537" cy="1090"/>
            </a:xfrm>
            <a:custGeom>
              <a:avLst/>
              <a:gdLst>
                <a:gd name="T0" fmla="*/ 1537 w 1537"/>
                <a:gd name="T1" fmla="*/ 0 h 1090"/>
                <a:gd name="T2" fmla="*/ 1537 w 1537"/>
                <a:gd name="T3" fmla="*/ 950 h 1090"/>
                <a:gd name="T4" fmla="*/ 0 w 1537"/>
                <a:gd name="T5" fmla="*/ 950 h 1090"/>
                <a:gd name="T6" fmla="*/ 0 w 1537"/>
                <a:gd name="T7" fmla="*/ 1090 h 10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7"/>
                <a:gd name="T13" fmla="*/ 0 h 1090"/>
                <a:gd name="T14" fmla="*/ 1537 w 1537"/>
                <a:gd name="T15" fmla="*/ 1090 h 10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7" h="1090">
                  <a:moveTo>
                    <a:pt x="1537" y="0"/>
                  </a:moveTo>
                  <a:lnTo>
                    <a:pt x="1537" y="950"/>
                  </a:lnTo>
                  <a:lnTo>
                    <a:pt x="0" y="950"/>
                  </a:lnTo>
                  <a:lnTo>
                    <a:pt x="0" y="109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9" name="Rectangle 48"/>
            <p:cNvSpPr>
              <a:spLocks noChangeArrowheads="1"/>
            </p:cNvSpPr>
            <p:nvPr/>
          </p:nvSpPr>
          <p:spPr bwMode="auto">
            <a:xfrm>
              <a:off x="4693" y="2601"/>
              <a:ext cx="100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Lucida Sans Typewriter" charset="0"/>
                </a:rPr>
                <a:t>implementedBy</a:t>
              </a:r>
              <a:endParaRPr lang="en-US" altLang="en-US" sz="1600"/>
            </a:p>
          </p:txBody>
        </p:sp>
        <p:sp>
          <p:nvSpPr>
            <p:cNvPr id="17440" name="Rectangle 49"/>
            <p:cNvSpPr>
              <a:spLocks noChangeArrowheads="1"/>
            </p:cNvSpPr>
            <p:nvPr/>
          </p:nvSpPr>
          <p:spPr bwMode="auto">
            <a:xfrm>
              <a:off x="2064" y="667"/>
              <a:ext cx="3619" cy="1886"/>
            </a:xfrm>
            <a:prstGeom prst="rect">
              <a:avLst/>
            </a:prstGeom>
            <a:noFill/>
            <a:ln w="444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1" name="Rectangle 50"/>
            <p:cNvSpPr>
              <a:spLocks noChangeArrowheads="1"/>
            </p:cNvSpPr>
            <p:nvPr/>
          </p:nvSpPr>
          <p:spPr bwMode="auto">
            <a:xfrm>
              <a:off x="416" y="2623"/>
              <a:ext cx="4065" cy="1411"/>
            </a:xfrm>
            <a:prstGeom prst="rect">
              <a:avLst/>
            </a:prstGeom>
            <a:noFill/>
            <a:ln w="444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442" name="Group 64"/>
            <p:cNvGrpSpPr>
              <a:grpSpLocks/>
            </p:cNvGrpSpPr>
            <p:nvPr/>
          </p:nvGrpSpPr>
          <p:grpSpPr bwMode="auto">
            <a:xfrm>
              <a:off x="2036" y="380"/>
              <a:ext cx="1697" cy="293"/>
              <a:chOff x="2036" y="556"/>
              <a:chExt cx="1697" cy="293"/>
            </a:xfrm>
          </p:grpSpPr>
          <p:sp>
            <p:nvSpPr>
              <p:cNvPr id="17474" name="Rectangle 51"/>
              <p:cNvSpPr>
                <a:spLocks noChangeArrowheads="1"/>
              </p:cNvSpPr>
              <p:nvPr/>
            </p:nvSpPr>
            <p:spPr bwMode="auto">
              <a:xfrm>
                <a:off x="2192" y="626"/>
                <a:ext cx="1386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600">
                    <a:solidFill>
                      <a:srgbClr val="000000"/>
                    </a:solidFill>
                    <a:latin typeface="Lucida Sans Typewriter" charset="0"/>
                  </a:rPr>
                  <a:t>RationaleSubsystem</a:t>
                </a:r>
                <a:endParaRPr lang="en-US" altLang="en-US" sz="1600"/>
              </a:p>
            </p:txBody>
          </p:sp>
          <p:grpSp>
            <p:nvGrpSpPr>
              <p:cNvPr id="17475" name="Group 63"/>
              <p:cNvGrpSpPr>
                <a:grpSpLocks/>
              </p:cNvGrpSpPr>
              <p:nvPr/>
            </p:nvGrpSpPr>
            <p:grpSpPr bwMode="auto">
              <a:xfrm>
                <a:off x="2036" y="556"/>
                <a:ext cx="1697" cy="293"/>
                <a:chOff x="2036" y="564"/>
                <a:chExt cx="1565" cy="293"/>
              </a:xfrm>
            </p:grpSpPr>
            <p:sp>
              <p:nvSpPr>
                <p:cNvPr id="17476" name="Freeform 52"/>
                <p:cNvSpPr>
                  <a:spLocks/>
                </p:cNvSpPr>
                <p:nvPr/>
              </p:nvSpPr>
              <p:spPr bwMode="auto">
                <a:xfrm>
                  <a:off x="2050" y="564"/>
                  <a:ext cx="168" cy="293"/>
                </a:xfrm>
                <a:custGeom>
                  <a:avLst/>
                  <a:gdLst>
                    <a:gd name="T0" fmla="*/ 0 w 168"/>
                    <a:gd name="T1" fmla="*/ 279 h 293"/>
                    <a:gd name="T2" fmla="*/ 28 w 168"/>
                    <a:gd name="T3" fmla="*/ 293 h 293"/>
                    <a:gd name="T4" fmla="*/ 168 w 168"/>
                    <a:gd name="T5" fmla="*/ 28 h 293"/>
                    <a:gd name="T6" fmla="*/ 154 w 168"/>
                    <a:gd name="T7" fmla="*/ 0 h 293"/>
                    <a:gd name="T8" fmla="*/ 154 w 168"/>
                    <a:gd name="T9" fmla="*/ 0 h 293"/>
                    <a:gd name="T10" fmla="*/ 140 w 168"/>
                    <a:gd name="T11" fmla="*/ 14 h 293"/>
                    <a:gd name="T12" fmla="*/ 0 w 168"/>
                    <a:gd name="T13" fmla="*/ 279 h 29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68"/>
                    <a:gd name="T22" fmla="*/ 0 h 293"/>
                    <a:gd name="T23" fmla="*/ 168 w 168"/>
                    <a:gd name="T24" fmla="*/ 293 h 29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68" h="293">
                      <a:moveTo>
                        <a:pt x="0" y="279"/>
                      </a:moveTo>
                      <a:lnTo>
                        <a:pt x="28" y="293"/>
                      </a:lnTo>
                      <a:lnTo>
                        <a:pt x="168" y="28"/>
                      </a:lnTo>
                      <a:lnTo>
                        <a:pt x="154" y="0"/>
                      </a:lnTo>
                      <a:lnTo>
                        <a:pt x="140" y="14"/>
                      </a:lnTo>
                      <a:lnTo>
                        <a:pt x="0" y="27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77" name="Freeform 53"/>
                <p:cNvSpPr>
                  <a:spLocks/>
                </p:cNvSpPr>
                <p:nvPr/>
              </p:nvSpPr>
              <p:spPr bwMode="auto">
                <a:xfrm>
                  <a:off x="2204" y="564"/>
                  <a:ext cx="1257" cy="28"/>
                </a:xfrm>
                <a:custGeom>
                  <a:avLst/>
                  <a:gdLst>
                    <a:gd name="T0" fmla="*/ 0 w 1257"/>
                    <a:gd name="T1" fmla="*/ 0 h 28"/>
                    <a:gd name="T2" fmla="*/ 0 w 1257"/>
                    <a:gd name="T3" fmla="*/ 28 h 28"/>
                    <a:gd name="T4" fmla="*/ 1243 w 1257"/>
                    <a:gd name="T5" fmla="*/ 28 h 28"/>
                    <a:gd name="T6" fmla="*/ 1257 w 1257"/>
                    <a:gd name="T7" fmla="*/ 14 h 28"/>
                    <a:gd name="T8" fmla="*/ 1257 w 1257"/>
                    <a:gd name="T9" fmla="*/ 0 h 28"/>
                    <a:gd name="T10" fmla="*/ 1243 w 1257"/>
                    <a:gd name="T11" fmla="*/ 0 h 28"/>
                    <a:gd name="T12" fmla="*/ 0 w 1257"/>
                    <a:gd name="T13" fmla="*/ 0 h 2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57"/>
                    <a:gd name="T22" fmla="*/ 0 h 28"/>
                    <a:gd name="T23" fmla="*/ 1257 w 1257"/>
                    <a:gd name="T24" fmla="*/ 28 h 2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57" h="28">
                      <a:moveTo>
                        <a:pt x="0" y="0"/>
                      </a:moveTo>
                      <a:lnTo>
                        <a:pt x="0" y="28"/>
                      </a:lnTo>
                      <a:lnTo>
                        <a:pt x="1243" y="28"/>
                      </a:lnTo>
                      <a:lnTo>
                        <a:pt x="1257" y="14"/>
                      </a:lnTo>
                      <a:lnTo>
                        <a:pt x="1257" y="0"/>
                      </a:lnTo>
                      <a:lnTo>
                        <a:pt x="124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78" name="Freeform 54"/>
                <p:cNvSpPr>
                  <a:spLocks/>
                </p:cNvSpPr>
                <p:nvPr/>
              </p:nvSpPr>
              <p:spPr bwMode="auto">
                <a:xfrm>
                  <a:off x="3434" y="578"/>
                  <a:ext cx="167" cy="279"/>
                </a:xfrm>
                <a:custGeom>
                  <a:avLst/>
                  <a:gdLst>
                    <a:gd name="T0" fmla="*/ 27 w 167"/>
                    <a:gd name="T1" fmla="*/ 0 h 279"/>
                    <a:gd name="T2" fmla="*/ 0 w 167"/>
                    <a:gd name="T3" fmla="*/ 14 h 279"/>
                    <a:gd name="T4" fmla="*/ 125 w 167"/>
                    <a:gd name="T5" fmla="*/ 279 h 279"/>
                    <a:gd name="T6" fmla="*/ 139 w 167"/>
                    <a:gd name="T7" fmla="*/ 279 h 279"/>
                    <a:gd name="T8" fmla="*/ 167 w 167"/>
                    <a:gd name="T9" fmla="*/ 279 h 279"/>
                    <a:gd name="T10" fmla="*/ 153 w 167"/>
                    <a:gd name="T11" fmla="*/ 265 h 279"/>
                    <a:gd name="T12" fmla="*/ 27 w 167"/>
                    <a:gd name="T13" fmla="*/ 0 h 27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67"/>
                    <a:gd name="T22" fmla="*/ 0 h 279"/>
                    <a:gd name="T23" fmla="*/ 167 w 167"/>
                    <a:gd name="T24" fmla="*/ 279 h 27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67" h="279">
                      <a:moveTo>
                        <a:pt x="27" y="0"/>
                      </a:moveTo>
                      <a:lnTo>
                        <a:pt x="0" y="14"/>
                      </a:lnTo>
                      <a:lnTo>
                        <a:pt x="125" y="279"/>
                      </a:lnTo>
                      <a:lnTo>
                        <a:pt x="139" y="279"/>
                      </a:lnTo>
                      <a:lnTo>
                        <a:pt x="167" y="279"/>
                      </a:lnTo>
                      <a:lnTo>
                        <a:pt x="153" y="265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79" name="Freeform 55"/>
                <p:cNvSpPr>
                  <a:spLocks/>
                </p:cNvSpPr>
                <p:nvPr/>
              </p:nvSpPr>
              <p:spPr bwMode="auto">
                <a:xfrm>
                  <a:off x="2036" y="829"/>
                  <a:ext cx="1537" cy="28"/>
                </a:xfrm>
                <a:custGeom>
                  <a:avLst/>
                  <a:gdLst>
                    <a:gd name="T0" fmla="*/ 1537 w 1537"/>
                    <a:gd name="T1" fmla="*/ 28 h 28"/>
                    <a:gd name="T2" fmla="*/ 1537 w 1537"/>
                    <a:gd name="T3" fmla="*/ 0 h 28"/>
                    <a:gd name="T4" fmla="*/ 28 w 1537"/>
                    <a:gd name="T5" fmla="*/ 0 h 28"/>
                    <a:gd name="T6" fmla="*/ 14 w 1537"/>
                    <a:gd name="T7" fmla="*/ 14 h 28"/>
                    <a:gd name="T8" fmla="*/ 0 w 1537"/>
                    <a:gd name="T9" fmla="*/ 28 h 28"/>
                    <a:gd name="T10" fmla="*/ 28 w 1537"/>
                    <a:gd name="T11" fmla="*/ 28 h 28"/>
                    <a:gd name="T12" fmla="*/ 1537 w 1537"/>
                    <a:gd name="T13" fmla="*/ 28 h 2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537"/>
                    <a:gd name="T22" fmla="*/ 0 h 28"/>
                    <a:gd name="T23" fmla="*/ 1537 w 1537"/>
                    <a:gd name="T24" fmla="*/ 28 h 2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537" h="28">
                      <a:moveTo>
                        <a:pt x="1537" y="28"/>
                      </a:moveTo>
                      <a:lnTo>
                        <a:pt x="1537" y="0"/>
                      </a:lnTo>
                      <a:lnTo>
                        <a:pt x="28" y="0"/>
                      </a:lnTo>
                      <a:lnTo>
                        <a:pt x="14" y="14"/>
                      </a:lnTo>
                      <a:lnTo>
                        <a:pt x="0" y="28"/>
                      </a:lnTo>
                      <a:lnTo>
                        <a:pt x="28" y="28"/>
                      </a:lnTo>
                      <a:lnTo>
                        <a:pt x="1537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7443" name="Group 70"/>
            <p:cNvGrpSpPr>
              <a:grpSpLocks/>
            </p:cNvGrpSpPr>
            <p:nvPr/>
          </p:nvGrpSpPr>
          <p:grpSpPr bwMode="auto">
            <a:xfrm>
              <a:off x="408" y="2328"/>
              <a:ext cx="1536" cy="307"/>
              <a:chOff x="408" y="2504"/>
              <a:chExt cx="1536" cy="307"/>
            </a:xfrm>
          </p:grpSpPr>
          <p:sp>
            <p:nvSpPr>
              <p:cNvPr id="17468" name="Rectangle 56"/>
              <p:cNvSpPr>
                <a:spLocks noChangeArrowheads="1"/>
              </p:cNvSpPr>
              <p:nvPr/>
            </p:nvSpPr>
            <p:spPr bwMode="auto">
              <a:xfrm>
                <a:off x="522" y="2581"/>
                <a:ext cx="1309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600">
                    <a:solidFill>
                      <a:srgbClr val="000000"/>
                    </a:solidFill>
                    <a:latin typeface="Lucida Sans Typewriter" charset="0"/>
                  </a:rPr>
                  <a:t>PlanningSubsystem</a:t>
                </a:r>
                <a:endParaRPr lang="en-US" altLang="en-US" sz="1600"/>
              </a:p>
            </p:txBody>
          </p:sp>
          <p:grpSp>
            <p:nvGrpSpPr>
              <p:cNvPr id="17469" name="Group 69"/>
              <p:cNvGrpSpPr>
                <a:grpSpLocks/>
              </p:cNvGrpSpPr>
              <p:nvPr/>
            </p:nvGrpSpPr>
            <p:grpSpPr bwMode="auto">
              <a:xfrm>
                <a:off x="408" y="2504"/>
                <a:ext cx="1536" cy="307"/>
                <a:chOff x="416" y="2520"/>
                <a:chExt cx="1536" cy="307"/>
              </a:xfrm>
            </p:grpSpPr>
            <p:sp>
              <p:nvSpPr>
                <p:cNvPr id="17470" name="Freeform 57"/>
                <p:cNvSpPr>
                  <a:spLocks/>
                </p:cNvSpPr>
                <p:nvPr/>
              </p:nvSpPr>
              <p:spPr bwMode="auto">
                <a:xfrm>
                  <a:off x="416" y="2520"/>
                  <a:ext cx="153" cy="307"/>
                </a:xfrm>
                <a:custGeom>
                  <a:avLst/>
                  <a:gdLst>
                    <a:gd name="T0" fmla="*/ 0 w 153"/>
                    <a:gd name="T1" fmla="*/ 293 h 307"/>
                    <a:gd name="T2" fmla="*/ 27 w 153"/>
                    <a:gd name="T3" fmla="*/ 307 h 307"/>
                    <a:gd name="T4" fmla="*/ 153 w 153"/>
                    <a:gd name="T5" fmla="*/ 27 h 307"/>
                    <a:gd name="T6" fmla="*/ 139 w 153"/>
                    <a:gd name="T7" fmla="*/ 0 h 307"/>
                    <a:gd name="T8" fmla="*/ 139 w 153"/>
                    <a:gd name="T9" fmla="*/ 0 h 307"/>
                    <a:gd name="T10" fmla="*/ 125 w 153"/>
                    <a:gd name="T11" fmla="*/ 13 h 307"/>
                    <a:gd name="T12" fmla="*/ 0 w 153"/>
                    <a:gd name="T13" fmla="*/ 293 h 30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53"/>
                    <a:gd name="T22" fmla="*/ 0 h 307"/>
                    <a:gd name="T23" fmla="*/ 153 w 153"/>
                    <a:gd name="T24" fmla="*/ 307 h 30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53" h="307">
                      <a:moveTo>
                        <a:pt x="0" y="293"/>
                      </a:moveTo>
                      <a:lnTo>
                        <a:pt x="27" y="307"/>
                      </a:lnTo>
                      <a:lnTo>
                        <a:pt x="153" y="27"/>
                      </a:lnTo>
                      <a:lnTo>
                        <a:pt x="139" y="0"/>
                      </a:lnTo>
                      <a:lnTo>
                        <a:pt x="125" y="13"/>
                      </a:lnTo>
                      <a:lnTo>
                        <a:pt x="0" y="2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71" name="Freeform 58"/>
                <p:cNvSpPr>
                  <a:spLocks/>
                </p:cNvSpPr>
                <p:nvPr/>
              </p:nvSpPr>
              <p:spPr bwMode="auto">
                <a:xfrm>
                  <a:off x="555" y="2520"/>
                  <a:ext cx="1258" cy="27"/>
                </a:xfrm>
                <a:custGeom>
                  <a:avLst/>
                  <a:gdLst>
                    <a:gd name="T0" fmla="*/ 0 w 1258"/>
                    <a:gd name="T1" fmla="*/ 0 h 27"/>
                    <a:gd name="T2" fmla="*/ 0 w 1258"/>
                    <a:gd name="T3" fmla="*/ 27 h 27"/>
                    <a:gd name="T4" fmla="*/ 1244 w 1258"/>
                    <a:gd name="T5" fmla="*/ 27 h 27"/>
                    <a:gd name="T6" fmla="*/ 1258 w 1258"/>
                    <a:gd name="T7" fmla="*/ 13 h 27"/>
                    <a:gd name="T8" fmla="*/ 1258 w 1258"/>
                    <a:gd name="T9" fmla="*/ 0 h 27"/>
                    <a:gd name="T10" fmla="*/ 1244 w 1258"/>
                    <a:gd name="T11" fmla="*/ 0 h 27"/>
                    <a:gd name="T12" fmla="*/ 0 w 1258"/>
                    <a:gd name="T13" fmla="*/ 0 h 2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58"/>
                    <a:gd name="T22" fmla="*/ 0 h 27"/>
                    <a:gd name="T23" fmla="*/ 1258 w 1258"/>
                    <a:gd name="T24" fmla="*/ 27 h 2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58" h="27">
                      <a:moveTo>
                        <a:pt x="0" y="0"/>
                      </a:moveTo>
                      <a:lnTo>
                        <a:pt x="0" y="27"/>
                      </a:lnTo>
                      <a:lnTo>
                        <a:pt x="1244" y="27"/>
                      </a:lnTo>
                      <a:lnTo>
                        <a:pt x="1258" y="13"/>
                      </a:lnTo>
                      <a:lnTo>
                        <a:pt x="1258" y="0"/>
                      </a:lnTo>
                      <a:lnTo>
                        <a:pt x="124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72" name="Freeform 59"/>
                <p:cNvSpPr>
                  <a:spLocks/>
                </p:cNvSpPr>
                <p:nvPr/>
              </p:nvSpPr>
              <p:spPr bwMode="auto">
                <a:xfrm>
                  <a:off x="1785" y="2533"/>
                  <a:ext cx="167" cy="294"/>
                </a:xfrm>
                <a:custGeom>
                  <a:avLst/>
                  <a:gdLst>
                    <a:gd name="T0" fmla="*/ 28 w 167"/>
                    <a:gd name="T1" fmla="*/ 0 h 294"/>
                    <a:gd name="T2" fmla="*/ 0 w 167"/>
                    <a:gd name="T3" fmla="*/ 14 h 294"/>
                    <a:gd name="T4" fmla="*/ 126 w 167"/>
                    <a:gd name="T5" fmla="*/ 294 h 294"/>
                    <a:gd name="T6" fmla="*/ 140 w 167"/>
                    <a:gd name="T7" fmla="*/ 294 h 294"/>
                    <a:gd name="T8" fmla="*/ 167 w 167"/>
                    <a:gd name="T9" fmla="*/ 294 h 294"/>
                    <a:gd name="T10" fmla="*/ 154 w 167"/>
                    <a:gd name="T11" fmla="*/ 280 h 294"/>
                    <a:gd name="T12" fmla="*/ 28 w 167"/>
                    <a:gd name="T13" fmla="*/ 0 h 29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67"/>
                    <a:gd name="T22" fmla="*/ 0 h 294"/>
                    <a:gd name="T23" fmla="*/ 167 w 167"/>
                    <a:gd name="T24" fmla="*/ 294 h 29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67" h="294">
                      <a:moveTo>
                        <a:pt x="28" y="0"/>
                      </a:moveTo>
                      <a:lnTo>
                        <a:pt x="0" y="14"/>
                      </a:lnTo>
                      <a:lnTo>
                        <a:pt x="126" y="294"/>
                      </a:lnTo>
                      <a:lnTo>
                        <a:pt x="140" y="294"/>
                      </a:lnTo>
                      <a:lnTo>
                        <a:pt x="167" y="294"/>
                      </a:lnTo>
                      <a:lnTo>
                        <a:pt x="154" y="280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73" name="Freeform 60"/>
                <p:cNvSpPr>
                  <a:spLocks/>
                </p:cNvSpPr>
                <p:nvPr/>
              </p:nvSpPr>
              <p:spPr bwMode="auto">
                <a:xfrm>
                  <a:off x="416" y="2799"/>
                  <a:ext cx="1509" cy="28"/>
                </a:xfrm>
                <a:custGeom>
                  <a:avLst/>
                  <a:gdLst>
                    <a:gd name="T0" fmla="*/ 1509 w 1509"/>
                    <a:gd name="T1" fmla="*/ 28 h 28"/>
                    <a:gd name="T2" fmla="*/ 1509 w 1509"/>
                    <a:gd name="T3" fmla="*/ 0 h 28"/>
                    <a:gd name="T4" fmla="*/ 14 w 1509"/>
                    <a:gd name="T5" fmla="*/ 0 h 28"/>
                    <a:gd name="T6" fmla="*/ 0 w 1509"/>
                    <a:gd name="T7" fmla="*/ 14 h 28"/>
                    <a:gd name="T8" fmla="*/ 0 w 1509"/>
                    <a:gd name="T9" fmla="*/ 28 h 28"/>
                    <a:gd name="T10" fmla="*/ 14 w 1509"/>
                    <a:gd name="T11" fmla="*/ 28 h 28"/>
                    <a:gd name="T12" fmla="*/ 1509 w 1509"/>
                    <a:gd name="T13" fmla="*/ 28 h 2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509"/>
                    <a:gd name="T22" fmla="*/ 0 h 28"/>
                    <a:gd name="T23" fmla="*/ 1509 w 1509"/>
                    <a:gd name="T24" fmla="*/ 28 h 2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509" h="28">
                      <a:moveTo>
                        <a:pt x="1509" y="28"/>
                      </a:moveTo>
                      <a:lnTo>
                        <a:pt x="1509" y="0"/>
                      </a:lnTo>
                      <a:lnTo>
                        <a:pt x="14" y="0"/>
                      </a:lnTo>
                      <a:lnTo>
                        <a:pt x="0" y="14"/>
                      </a:lnTo>
                      <a:lnTo>
                        <a:pt x="0" y="28"/>
                      </a:lnTo>
                      <a:lnTo>
                        <a:pt x="14" y="28"/>
                      </a:lnTo>
                      <a:lnTo>
                        <a:pt x="1509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7444" name="Line 62"/>
            <p:cNvSpPr>
              <a:spLocks noChangeShapeType="1"/>
            </p:cNvSpPr>
            <p:nvPr/>
          </p:nvSpPr>
          <p:spPr bwMode="auto">
            <a:xfrm flipV="1">
              <a:off x="2078" y="3112"/>
              <a:ext cx="1" cy="18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445" name="Group 65"/>
            <p:cNvGrpSpPr>
              <a:grpSpLocks/>
            </p:cNvGrpSpPr>
            <p:nvPr/>
          </p:nvGrpSpPr>
          <p:grpSpPr bwMode="auto">
            <a:xfrm>
              <a:off x="2134" y="946"/>
              <a:ext cx="1034" cy="280"/>
              <a:chOff x="2134" y="1122"/>
              <a:chExt cx="1034" cy="280"/>
            </a:xfrm>
          </p:grpSpPr>
          <p:sp>
            <p:nvSpPr>
              <p:cNvPr id="17466" name="Rectangle 11"/>
              <p:cNvSpPr>
                <a:spLocks noChangeArrowheads="1"/>
              </p:cNvSpPr>
              <p:nvPr/>
            </p:nvSpPr>
            <p:spPr bwMode="auto">
              <a:xfrm>
                <a:off x="2134" y="1122"/>
                <a:ext cx="1034" cy="28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67" name="Rectangle 12"/>
              <p:cNvSpPr>
                <a:spLocks noChangeArrowheads="1"/>
              </p:cNvSpPr>
              <p:nvPr/>
            </p:nvSpPr>
            <p:spPr bwMode="auto">
              <a:xfrm>
                <a:off x="2305" y="1185"/>
                <a:ext cx="693" cy="15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600">
                    <a:solidFill>
                      <a:srgbClr val="000000"/>
                    </a:solidFill>
                    <a:latin typeface="Lucida Sans Typewriter" charset="0"/>
                  </a:rPr>
                  <a:t>Criterion</a:t>
                </a:r>
                <a:endParaRPr lang="en-US" altLang="en-US" sz="1600"/>
              </a:p>
            </p:txBody>
          </p:sp>
        </p:grpSp>
        <p:grpSp>
          <p:nvGrpSpPr>
            <p:cNvPr id="17446" name="Group 66"/>
            <p:cNvGrpSpPr>
              <a:grpSpLocks/>
            </p:cNvGrpSpPr>
            <p:nvPr/>
          </p:nvGrpSpPr>
          <p:grpSpPr bwMode="auto">
            <a:xfrm>
              <a:off x="4132" y="946"/>
              <a:ext cx="1034" cy="280"/>
              <a:chOff x="4132" y="1122"/>
              <a:chExt cx="1034" cy="280"/>
            </a:xfrm>
          </p:grpSpPr>
          <p:sp>
            <p:nvSpPr>
              <p:cNvPr id="17464" name="Rectangle 5"/>
              <p:cNvSpPr>
                <a:spLocks noChangeArrowheads="1"/>
              </p:cNvSpPr>
              <p:nvPr/>
            </p:nvSpPr>
            <p:spPr bwMode="auto">
              <a:xfrm>
                <a:off x="4132" y="1122"/>
                <a:ext cx="1034" cy="28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65" name="Rectangle 6"/>
              <p:cNvSpPr>
                <a:spLocks noChangeArrowheads="1"/>
              </p:cNvSpPr>
              <p:nvPr/>
            </p:nvSpPr>
            <p:spPr bwMode="auto">
              <a:xfrm>
                <a:off x="4226" y="1185"/>
                <a:ext cx="847" cy="15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600">
                    <a:solidFill>
                      <a:srgbClr val="000000"/>
                    </a:solidFill>
                    <a:latin typeface="Lucida Sans Typewriter" charset="0"/>
                  </a:rPr>
                  <a:t>Alternative</a:t>
                </a:r>
                <a:endParaRPr lang="en-US" altLang="en-US" sz="1600"/>
              </a:p>
            </p:txBody>
          </p:sp>
        </p:grpSp>
        <p:grpSp>
          <p:nvGrpSpPr>
            <p:cNvPr id="17447" name="Group 67"/>
            <p:cNvGrpSpPr>
              <a:grpSpLocks/>
            </p:cNvGrpSpPr>
            <p:nvPr/>
          </p:nvGrpSpPr>
          <p:grpSpPr bwMode="auto">
            <a:xfrm>
              <a:off x="4146" y="2204"/>
              <a:ext cx="1034" cy="279"/>
              <a:chOff x="4146" y="2380"/>
              <a:chExt cx="1034" cy="279"/>
            </a:xfrm>
          </p:grpSpPr>
          <p:sp>
            <p:nvSpPr>
              <p:cNvPr id="17462" name="Rectangle 8"/>
              <p:cNvSpPr>
                <a:spLocks noChangeArrowheads="1"/>
              </p:cNvSpPr>
              <p:nvPr/>
            </p:nvSpPr>
            <p:spPr bwMode="auto">
              <a:xfrm>
                <a:off x="4146" y="2380"/>
                <a:ext cx="1034" cy="279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63" name="Rectangle 9"/>
              <p:cNvSpPr>
                <a:spLocks noChangeArrowheads="1"/>
              </p:cNvSpPr>
              <p:nvPr/>
            </p:nvSpPr>
            <p:spPr bwMode="auto">
              <a:xfrm>
                <a:off x="4355" y="2443"/>
                <a:ext cx="616" cy="15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600">
                    <a:solidFill>
                      <a:srgbClr val="000000"/>
                    </a:solidFill>
                    <a:latin typeface="Lucida Sans Typewriter" charset="0"/>
                  </a:rPr>
                  <a:t>Decision</a:t>
                </a:r>
                <a:endParaRPr lang="en-US" altLang="en-US" sz="1600"/>
              </a:p>
            </p:txBody>
          </p:sp>
        </p:grpSp>
        <p:grpSp>
          <p:nvGrpSpPr>
            <p:cNvPr id="17448" name="Group 68"/>
            <p:cNvGrpSpPr>
              <a:grpSpLocks/>
            </p:cNvGrpSpPr>
            <p:nvPr/>
          </p:nvGrpSpPr>
          <p:grpSpPr bwMode="auto">
            <a:xfrm>
              <a:off x="2157" y="1687"/>
              <a:ext cx="1034" cy="293"/>
              <a:chOff x="2157" y="1863"/>
              <a:chExt cx="1034" cy="293"/>
            </a:xfrm>
          </p:grpSpPr>
          <p:sp>
            <p:nvSpPr>
              <p:cNvPr id="17460" name="Rectangle 30"/>
              <p:cNvSpPr>
                <a:spLocks noChangeArrowheads="1"/>
              </p:cNvSpPr>
              <p:nvPr/>
            </p:nvSpPr>
            <p:spPr bwMode="auto">
              <a:xfrm>
                <a:off x="2157" y="1863"/>
                <a:ext cx="1034" cy="293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61" name="Rectangle 31"/>
              <p:cNvSpPr>
                <a:spLocks noChangeArrowheads="1"/>
              </p:cNvSpPr>
              <p:nvPr/>
            </p:nvSpPr>
            <p:spPr bwMode="auto">
              <a:xfrm>
                <a:off x="2174" y="1933"/>
                <a:ext cx="1001" cy="15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600">
                    <a:solidFill>
                      <a:srgbClr val="000000"/>
                    </a:solidFill>
                    <a:latin typeface="Lucida Sans Typewriter" charset="0"/>
                  </a:rPr>
                  <a:t>DesignProblem</a:t>
                </a:r>
                <a:endParaRPr lang="en-US" altLang="en-US" sz="1600"/>
              </a:p>
            </p:txBody>
          </p:sp>
        </p:grpSp>
        <p:grpSp>
          <p:nvGrpSpPr>
            <p:cNvPr id="17449" name="Group 71"/>
            <p:cNvGrpSpPr>
              <a:grpSpLocks/>
            </p:cNvGrpSpPr>
            <p:nvPr/>
          </p:nvGrpSpPr>
          <p:grpSpPr bwMode="auto">
            <a:xfrm>
              <a:off x="1561" y="2679"/>
              <a:ext cx="1034" cy="279"/>
              <a:chOff x="1561" y="2855"/>
              <a:chExt cx="1034" cy="279"/>
            </a:xfrm>
          </p:grpSpPr>
          <p:sp>
            <p:nvSpPr>
              <p:cNvPr id="17458" name="Rectangle 24"/>
              <p:cNvSpPr>
                <a:spLocks noChangeArrowheads="1"/>
              </p:cNvSpPr>
              <p:nvPr/>
            </p:nvSpPr>
            <p:spPr bwMode="auto">
              <a:xfrm>
                <a:off x="1561" y="2855"/>
                <a:ext cx="1034" cy="279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59" name="Rectangle 25"/>
              <p:cNvSpPr>
                <a:spLocks noChangeArrowheads="1"/>
              </p:cNvSpPr>
              <p:nvPr/>
            </p:nvSpPr>
            <p:spPr bwMode="auto">
              <a:xfrm>
                <a:off x="1809" y="2918"/>
                <a:ext cx="539" cy="15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600">
                    <a:solidFill>
                      <a:srgbClr val="000000"/>
                    </a:solidFill>
                    <a:latin typeface="Lucida Sans Typewriter" charset="0"/>
                  </a:rPr>
                  <a:t>SubTask</a:t>
                </a:r>
                <a:endParaRPr lang="en-US" altLang="en-US" sz="1600"/>
              </a:p>
            </p:txBody>
          </p:sp>
        </p:grpSp>
        <p:grpSp>
          <p:nvGrpSpPr>
            <p:cNvPr id="17450" name="Group 73"/>
            <p:cNvGrpSpPr>
              <a:grpSpLocks/>
            </p:cNvGrpSpPr>
            <p:nvPr/>
          </p:nvGrpSpPr>
          <p:grpSpPr bwMode="auto">
            <a:xfrm>
              <a:off x="877" y="3545"/>
              <a:ext cx="1034" cy="293"/>
              <a:chOff x="877" y="3721"/>
              <a:chExt cx="1034" cy="293"/>
            </a:xfrm>
          </p:grpSpPr>
          <p:sp>
            <p:nvSpPr>
              <p:cNvPr id="17456" name="Rectangle 27"/>
              <p:cNvSpPr>
                <a:spLocks noChangeArrowheads="1"/>
              </p:cNvSpPr>
              <p:nvPr/>
            </p:nvSpPr>
            <p:spPr bwMode="auto">
              <a:xfrm>
                <a:off x="877" y="3721"/>
                <a:ext cx="1034" cy="293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57" name="Rectangle 28"/>
              <p:cNvSpPr>
                <a:spLocks noChangeArrowheads="1"/>
              </p:cNvSpPr>
              <p:nvPr/>
            </p:nvSpPr>
            <p:spPr bwMode="auto">
              <a:xfrm>
                <a:off x="1009" y="3790"/>
                <a:ext cx="770" cy="15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600">
                    <a:solidFill>
                      <a:srgbClr val="000000"/>
                    </a:solidFill>
                    <a:latin typeface="Lucida Sans Typewriter" charset="0"/>
                  </a:rPr>
                  <a:t>ActionItem</a:t>
                </a:r>
                <a:endParaRPr lang="en-US" altLang="en-US" sz="1600"/>
              </a:p>
            </p:txBody>
          </p:sp>
        </p:grpSp>
        <p:grpSp>
          <p:nvGrpSpPr>
            <p:cNvPr id="17451" name="Group 74"/>
            <p:cNvGrpSpPr>
              <a:grpSpLocks/>
            </p:cNvGrpSpPr>
            <p:nvPr/>
          </p:nvGrpSpPr>
          <p:grpSpPr bwMode="auto">
            <a:xfrm>
              <a:off x="2414" y="3559"/>
              <a:ext cx="1033" cy="279"/>
              <a:chOff x="2414" y="3735"/>
              <a:chExt cx="1033" cy="279"/>
            </a:xfrm>
          </p:grpSpPr>
          <p:sp>
            <p:nvSpPr>
              <p:cNvPr id="17454" name="Rectangle 33"/>
              <p:cNvSpPr>
                <a:spLocks noChangeArrowheads="1"/>
              </p:cNvSpPr>
              <p:nvPr/>
            </p:nvSpPr>
            <p:spPr bwMode="auto">
              <a:xfrm>
                <a:off x="2414" y="3735"/>
                <a:ext cx="1033" cy="279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55" name="Rectangle 34"/>
              <p:cNvSpPr>
                <a:spLocks noChangeArrowheads="1"/>
              </p:cNvSpPr>
              <p:nvPr/>
            </p:nvSpPr>
            <p:spPr bwMode="auto">
              <a:xfrm>
                <a:off x="2777" y="3798"/>
                <a:ext cx="308" cy="15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600">
                    <a:solidFill>
                      <a:srgbClr val="000000"/>
                    </a:solidFill>
                    <a:latin typeface="Lucida Sans Typewriter" charset="0"/>
                  </a:rPr>
                  <a:t>Task</a:t>
                </a:r>
                <a:endParaRPr lang="en-US" altLang="en-US" sz="1600"/>
              </a:p>
            </p:txBody>
          </p:sp>
        </p:grpSp>
        <p:sp>
          <p:nvSpPr>
            <p:cNvPr id="17452" name="Freeform 21"/>
            <p:cNvSpPr>
              <a:spLocks/>
            </p:cNvSpPr>
            <p:nvPr/>
          </p:nvSpPr>
          <p:spPr bwMode="auto">
            <a:xfrm>
              <a:off x="3452" y="3643"/>
              <a:ext cx="181" cy="98"/>
            </a:xfrm>
            <a:custGeom>
              <a:avLst/>
              <a:gdLst>
                <a:gd name="T0" fmla="*/ 83 w 181"/>
                <a:gd name="T1" fmla="*/ 0 h 98"/>
                <a:gd name="T2" fmla="*/ 0 w 181"/>
                <a:gd name="T3" fmla="*/ 42 h 98"/>
                <a:gd name="T4" fmla="*/ 83 w 181"/>
                <a:gd name="T5" fmla="*/ 98 h 98"/>
                <a:gd name="T6" fmla="*/ 181 w 181"/>
                <a:gd name="T7" fmla="*/ 42 h 98"/>
                <a:gd name="T8" fmla="*/ 83 w 181"/>
                <a:gd name="T9" fmla="*/ 0 h 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1"/>
                <a:gd name="T16" fmla="*/ 0 h 98"/>
                <a:gd name="T17" fmla="*/ 181 w 181"/>
                <a:gd name="T18" fmla="*/ 98 h 9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1" h="98">
                  <a:moveTo>
                    <a:pt x="83" y="0"/>
                  </a:moveTo>
                  <a:lnTo>
                    <a:pt x="0" y="42"/>
                  </a:lnTo>
                  <a:lnTo>
                    <a:pt x="83" y="98"/>
                  </a:lnTo>
                  <a:lnTo>
                    <a:pt x="181" y="42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bg1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3" name="Freeform 61"/>
            <p:cNvSpPr>
              <a:spLocks/>
            </p:cNvSpPr>
            <p:nvPr/>
          </p:nvSpPr>
          <p:spPr bwMode="auto">
            <a:xfrm>
              <a:off x="1994" y="2960"/>
              <a:ext cx="182" cy="168"/>
            </a:xfrm>
            <a:custGeom>
              <a:avLst/>
              <a:gdLst>
                <a:gd name="T0" fmla="*/ 84 w 182"/>
                <a:gd name="T1" fmla="*/ 168 h 168"/>
                <a:gd name="T2" fmla="*/ 0 w 182"/>
                <a:gd name="T3" fmla="*/ 168 h 168"/>
                <a:gd name="T4" fmla="*/ 84 w 182"/>
                <a:gd name="T5" fmla="*/ 0 h 168"/>
                <a:gd name="T6" fmla="*/ 182 w 182"/>
                <a:gd name="T7" fmla="*/ 168 h 168"/>
                <a:gd name="T8" fmla="*/ 84 w 182"/>
                <a:gd name="T9" fmla="*/ 168 h 1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2"/>
                <a:gd name="T16" fmla="*/ 0 h 168"/>
                <a:gd name="T17" fmla="*/ 182 w 182"/>
                <a:gd name="T18" fmla="*/ 168 h 1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2" h="168">
                  <a:moveTo>
                    <a:pt x="84" y="168"/>
                  </a:moveTo>
                  <a:lnTo>
                    <a:pt x="0" y="168"/>
                  </a:lnTo>
                  <a:lnTo>
                    <a:pt x="84" y="0"/>
                  </a:lnTo>
                  <a:lnTo>
                    <a:pt x="182" y="168"/>
                  </a:lnTo>
                  <a:lnTo>
                    <a:pt x="84" y="168"/>
                  </a:lnTo>
                  <a:close/>
                </a:path>
              </a:pathLst>
            </a:custGeom>
            <a:solidFill>
              <a:schemeClr val="bg1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11" name="Rectangle 75"/>
          <p:cNvSpPr>
            <a:spLocks noGrp="1" noChangeArrowheads="1"/>
          </p:cNvSpPr>
          <p:nvPr>
            <p:ph type="title"/>
          </p:nvPr>
        </p:nvSpPr>
        <p:spPr>
          <a:xfrm>
            <a:off x="190500" y="288925"/>
            <a:ext cx="3041650" cy="3394075"/>
          </a:xfrm>
        </p:spPr>
        <p:txBody>
          <a:bodyPr/>
          <a:lstStyle/>
          <a:p>
            <a:r>
              <a:rPr lang="en-US" smtClean="0"/>
              <a:t>Figure 6-7, Alternative subsystem decomposition for the decision tracking system of Figure 6-6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ChangeArrowheads="1"/>
          </p:cNvSpPr>
          <p:nvPr/>
        </p:nvSpPr>
        <p:spPr bwMode="auto">
          <a:xfrm>
            <a:off x="2255838" y="3290888"/>
            <a:ext cx="1506537" cy="3317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5" name="Rectangle 6"/>
          <p:cNvSpPr>
            <a:spLocks noChangeArrowheads="1"/>
          </p:cNvSpPr>
          <p:nvPr/>
        </p:nvSpPr>
        <p:spPr bwMode="auto">
          <a:xfrm>
            <a:off x="2255838" y="3290888"/>
            <a:ext cx="1528762" cy="354012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6" name="Rectangle 7"/>
          <p:cNvSpPr>
            <a:spLocks noChangeArrowheads="1"/>
          </p:cNvSpPr>
          <p:nvPr/>
        </p:nvSpPr>
        <p:spPr bwMode="auto">
          <a:xfrm>
            <a:off x="2425700" y="3411538"/>
            <a:ext cx="116998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F:Subsystem</a:t>
            </a:r>
            <a:endParaRPr lang="en-US">
              <a:latin typeface="Lucida Sans Typewriter" charset="0"/>
            </a:endParaRPr>
          </a:p>
        </p:txBody>
      </p:sp>
      <p:sp>
        <p:nvSpPr>
          <p:cNvPr id="18437" name="Rectangle 8"/>
          <p:cNvSpPr>
            <a:spLocks noChangeArrowheads="1"/>
          </p:cNvSpPr>
          <p:nvPr/>
        </p:nvSpPr>
        <p:spPr bwMode="auto">
          <a:xfrm>
            <a:off x="396875" y="3313113"/>
            <a:ext cx="1504950" cy="3317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8" name="Rectangle 9"/>
          <p:cNvSpPr>
            <a:spLocks noChangeArrowheads="1"/>
          </p:cNvSpPr>
          <p:nvPr/>
        </p:nvSpPr>
        <p:spPr bwMode="auto">
          <a:xfrm>
            <a:off x="396875" y="3313113"/>
            <a:ext cx="1527175" cy="354012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9" name="Rectangle 10"/>
          <p:cNvSpPr>
            <a:spLocks noChangeArrowheads="1"/>
          </p:cNvSpPr>
          <p:nvPr/>
        </p:nvSpPr>
        <p:spPr bwMode="auto">
          <a:xfrm>
            <a:off x="584200" y="3433763"/>
            <a:ext cx="116998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E:Subsystem</a:t>
            </a:r>
            <a:endParaRPr lang="en-US">
              <a:latin typeface="Lucida Sans Typewriter" charset="0"/>
            </a:endParaRPr>
          </a:p>
        </p:txBody>
      </p:sp>
      <p:sp>
        <p:nvSpPr>
          <p:cNvPr id="18440" name="Rectangle 11"/>
          <p:cNvSpPr>
            <a:spLocks noChangeArrowheads="1"/>
          </p:cNvSpPr>
          <p:nvPr/>
        </p:nvSpPr>
        <p:spPr bwMode="auto">
          <a:xfrm>
            <a:off x="5445125" y="3290888"/>
            <a:ext cx="1506538" cy="3317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1" name="Rectangle 12"/>
          <p:cNvSpPr>
            <a:spLocks noChangeArrowheads="1"/>
          </p:cNvSpPr>
          <p:nvPr/>
        </p:nvSpPr>
        <p:spPr bwMode="auto">
          <a:xfrm>
            <a:off x="5445125" y="3290888"/>
            <a:ext cx="1527175" cy="354012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2" name="Rectangle 13"/>
          <p:cNvSpPr>
            <a:spLocks noChangeArrowheads="1"/>
          </p:cNvSpPr>
          <p:nvPr/>
        </p:nvSpPr>
        <p:spPr bwMode="auto">
          <a:xfrm>
            <a:off x="5632450" y="3411538"/>
            <a:ext cx="116998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G:Subsystem</a:t>
            </a:r>
            <a:endParaRPr lang="en-US">
              <a:latin typeface="Lucida Sans Typewriter" charset="0"/>
            </a:endParaRPr>
          </a:p>
        </p:txBody>
      </p:sp>
      <p:sp>
        <p:nvSpPr>
          <p:cNvPr id="18443" name="Rectangle 14"/>
          <p:cNvSpPr>
            <a:spLocks noChangeArrowheads="1"/>
          </p:cNvSpPr>
          <p:nvPr/>
        </p:nvSpPr>
        <p:spPr bwMode="auto">
          <a:xfrm>
            <a:off x="5445125" y="2714625"/>
            <a:ext cx="1506538" cy="3317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4" name="Rectangle 15"/>
          <p:cNvSpPr>
            <a:spLocks noChangeArrowheads="1"/>
          </p:cNvSpPr>
          <p:nvPr/>
        </p:nvSpPr>
        <p:spPr bwMode="auto">
          <a:xfrm>
            <a:off x="5445125" y="2714625"/>
            <a:ext cx="1527175" cy="354013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5" name="Rectangle 16"/>
          <p:cNvSpPr>
            <a:spLocks noChangeArrowheads="1"/>
          </p:cNvSpPr>
          <p:nvPr/>
        </p:nvSpPr>
        <p:spPr bwMode="auto">
          <a:xfrm>
            <a:off x="5632450" y="2835275"/>
            <a:ext cx="116998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D:Subsystem</a:t>
            </a:r>
            <a:endParaRPr lang="en-US">
              <a:latin typeface="Lucida Sans Typewriter" charset="0"/>
            </a:endParaRPr>
          </a:p>
        </p:txBody>
      </p:sp>
      <p:sp>
        <p:nvSpPr>
          <p:cNvPr id="18446" name="Rectangle 17"/>
          <p:cNvSpPr>
            <a:spLocks noChangeArrowheads="1"/>
          </p:cNvSpPr>
          <p:nvPr/>
        </p:nvSpPr>
        <p:spPr bwMode="auto">
          <a:xfrm>
            <a:off x="3606800" y="2714625"/>
            <a:ext cx="1506538" cy="3317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7" name="Rectangle 18"/>
          <p:cNvSpPr>
            <a:spLocks noChangeArrowheads="1"/>
          </p:cNvSpPr>
          <p:nvPr/>
        </p:nvSpPr>
        <p:spPr bwMode="auto">
          <a:xfrm>
            <a:off x="3606800" y="2714625"/>
            <a:ext cx="1528763" cy="354013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8" name="Rectangle 19"/>
          <p:cNvSpPr>
            <a:spLocks noChangeArrowheads="1"/>
          </p:cNvSpPr>
          <p:nvPr/>
        </p:nvSpPr>
        <p:spPr bwMode="auto">
          <a:xfrm>
            <a:off x="3789363" y="2835275"/>
            <a:ext cx="116998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C:Subsystem</a:t>
            </a:r>
            <a:endParaRPr lang="en-US">
              <a:latin typeface="Lucida Sans Typewriter" charset="0"/>
            </a:endParaRPr>
          </a:p>
        </p:txBody>
      </p:sp>
      <p:sp>
        <p:nvSpPr>
          <p:cNvPr id="18449" name="Rectangle 20"/>
          <p:cNvSpPr>
            <a:spLocks noChangeArrowheads="1"/>
          </p:cNvSpPr>
          <p:nvPr/>
        </p:nvSpPr>
        <p:spPr bwMode="auto">
          <a:xfrm>
            <a:off x="1325563" y="2736850"/>
            <a:ext cx="1506537" cy="3317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0" name="Rectangle 21"/>
          <p:cNvSpPr>
            <a:spLocks noChangeArrowheads="1"/>
          </p:cNvSpPr>
          <p:nvPr/>
        </p:nvSpPr>
        <p:spPr bwMode="auto">
          <a:xfrm>
            <a:off x="1325563" y="2736850"/>
            <a:ext cx="1528762" cy="354013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1" name="Rectangle 22"/>
          <p:cNvSpPr>
            <a:spLocks noChangeArrowheads="1"/>
          </p:cNvSpPr>
          <p:nvPr/>
        </p:nvSpPr>
        <p:spPr bwMode="auto">
          <a:xfrm>
            <a:off x="1504950" y="2857500"/>
            <a:ext cx="116998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B:Subsystem</a:t>
            </a:r>
            <a:endParaRPr lang="en-US">
              <a:latin typeface="Lucida Sans Typewriter" charset="0"/>
            </a:endParaRPr>
          </a:p>
        </p:txBody>
      </p:sp>
      <p:sp>
        <p:nvSpPr>
          <p:cNvPr id="18452" name="Rectangle 23"/>
          <p:cNvSpPr>
            <a:spLocks noChangeArrowheads="1"/>
          </p:cNvSpPr>
          <p:nvPr/>
        </p:nvSpPr>
        <p:spPr bwMode="auto">
          <a:xfrm>
            <a:off x="3517900" y="2116138"/>
            <a:ext cx="1506538" cy="3333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3" name="Rectangle 24"/>
          <p:cNvSpPr>
            <a:spLocks noChangeArrowheads="1"/>
          </p:cNvSpPr>
          <p:nvPr/>
        </p:nvSpPr>
        <p:spPr bwMode="auto">
          <a:xfrm>
            <a:off x="3517900" y="2116138"/>
            <a:ext cx="1528763" cy="355600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4" name="Rectangle 25"/>
          <p:cNvSpPr>
            <a:spLocks noChangeArrowheads="1"/>
          </p:cNvSpPr>
          <p:nvPr/>
        </p:nvSpPr>
        <p:spPr bwMode="auto">
          <a:xfrm>
            <a:off x="3648075" y="2236788"/>
            <a:ext cx="12763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A: Subsystem</a:t>
            </a:r>
            <a:endParaRPr lang="en-US">
              <a:latin typeface="Lucida Sans Typewriter" charset="0"/>
            </a:endParaRPr>
          </a:p>
        </p:txBody>
      </p:sp>
      <p:sp>
        <p:nvSpPr>
          <p:cNvPr id="18455" name="Rectangle 26"/>
          <p:cNvSpPr>
            <a:spLocks noChangeArrowheads="1"/>
          </p:cNvSpPr>
          <p:nvPr/>
        </p:nvSpPr>
        <p:spPr bwMode="auto">
          <a:xfrm>
            <a:off x="7181850" y="2214563"/>
            <a:ext cx="138271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Layer 1 (Top)</a:t>
            </a:r>
            <a:endParaRPr lang="en-US">
              <a:latin typeface="Lucida Sans Typewriter" charset="0"/>
            </a:endParaRPr>
          </a:p>
        </p:txBody>
      </p:sp>
      <p:sp>
        <p:nvSpPr>
          <p:cNvPr id="18456" name="Rectangle 27"/>
          <p:cNvSpPr>
            <a:spLocks noChangeArrowheads="1"/>
          </p:cNvSpPr>
          <p:nvPr/>
        </p:nvSpPr>
        <p:spPr bwMode="auto">
          <a:xfrm>
            <a:off x="7200900" y="2768600"/>
            <a:ext cx="74453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Layer 2</a:t>
            </a:r>
            <a:endParaRPr lang="en-US">
              <a:latin typeface="Lucida Sans Typewriter" charset="0"/>
            </a:endParaRPr>
          </a:p>
        </p:txBody>
      </p:sp>
      <p:sp>
        <p:nvSpPr>
          <p:cNvPr id="18457" name="Rectangle 28"/>
          <p:cNvSpPr>
            <a:spLocks noChangeArrowheads="1"/>
          </p:cNvSpPr>
          <p:nvPr/>
        </p:nvSpPr>
        <p:spPr bwMode="auto">
          <a:xfrm>
            <a:off x="7200900" y="3411538"/>
            <a:ext cx="17018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Layer 3 (Bottom)</a:t>
            </a:r>
            <a:endParaRPr lang="en-US">
              <a:latin typeface="Lucida Sans Typewriter" charset="0"/>
            </a:endParaRPr>
          </a:p>
        </p:txBody>
      </p:sp>
      <p:sp>
        <p:nvSpPr>
          <p:cNvPr id="18458" name="Line 29"/>
          <p:cNvSpPr>
            <a:spLocks noChangeShapeType="1"/>
          </p:cNvSpPr>
          <p:nvPr/>
        </p:nvSpPr>
        <p:spPr bwMode="auto">
          <a:xfrm flipH="1">
            <a:off x="2211388" y="2471738"/>
            <a:ext cx="2170112" cy="2428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9" name="Line 30"/>
          <p:cNvSpPr>
            <a:spLocks noChangeShapeType="1"/>
          </p:cNvSpPr>
          <p:nvPr/>
        </p:nvSpPr>
        <p:spPr bwMode="auto">
          <a:xfrm>
            <a:off x="4381500" y="2471738"/>
            <a:ext cx="44450" cy="2428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0" name="Line 31"/>
          <p:cNvSpPr>
            <a:spLocks noChangeShapeType="1"/>
          </p:cNvSpPr>
          <p:nvPr/>
        </p:nvSpPr>
        <p:spPr bwMode="auto">
          <a:xfrm>
            <a:off x="4381500" y="2471738"/>
            <a:ext cx="1949450" cy="2428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1" name="Line 32"/>
          <p:cNvSpPr>
            <a:spLocks noChangeShapeType="1"/>
          </p:cNvSpPr>
          <p:nvPr/>
        </p:nvSpPr>
        <p:spPr bwMode="auto">
          <a:xfrm>
            <a:off x="6197600" y="3046413"/>
            <a:ext cx="1588" cy="2444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2" name="Line 33"/>
          <p:cNvSpPr>
            <a:spLocks noChangeShapeType="1"/>
          </p:cNvSpPr>
          <p:nvPr/>
        </p:nvSpPr>
        <p:spPr bwMode="auto">
          <a:xfrm>
            <a:off x="2057400" y="3068638"/>
            <a:ext cx="774700" cy="2222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3" name="Line 34"/>
          <p:cNvSpPr>
            <a:spLocks noChangeShapeType="1"/>
          </p:cNvSpPr>
          <p:nvPr/>
        </p:nvSpPr>
        <p:spPr bwMode="auto">
          <a:xfrm flipH="1">
            <a:off x="1304925" y="3068638"/>
            <a:ext cx="730250" cy="2222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4" name="Freeform 35"/>
          <p:cNvSpPr>
            <a:spLocks/>
          </p:cNvSpPr>
          <p:nvPr/>
        </p:nvSpPr>
        <p:spPr bwMode="auto">
          <a:xfrm>
            <a:off x="1325563" y="2625725"/>
            <a:ext cx="266700" cy="111125"/>
          </a:xfrm>
          <a:custGeom>
            <a:avLst/>
            <a:gdLst>
              <a:gd name="T0" fmla="*/ 0 w 168"/>
              <a:gd name="T1" fmla="*/ 70 h 70"/>
              <a:gd name="T2" fmla="*/ 28 w 168"/>
              <a:gd name="T3" fmla="*/ 0 h 70"/>
              <a:gd name="T4" fmla="*/ 140 w 168"/>
              <a:gd name="T5" fmla="*/ 0 h 70"/>
              <a:gd name="T6" fmla="*/ 168 w 168"/>
              <a:gd name="T7" fmla="*/ 70 h 70"/>
              <a:gd name="T8" fmla="*/ 0 w 168"/>
              <a:gd name="T9" fmla="*/ 70 h 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"/>
              <a:gd name="T16" fmla="*/ 0 h 70"/>
              <a:gd name="T17" fmla="*/ 168 w 168"/>
              <a:gd name="T18" fmla="*/ 70 h 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" h="70">
                <a:moveTo>
                  <a:pt x="0" y="70"/>
                </a:moveTo>
                <a:lnTo>
                  <a:pt x="28" y="0"/>
                </a:lnTo>
                <a:lnTo>
                  <a:pt x="140" y="0"/>
                </a:lnTo>
                <a:lnTo>
                  <a:pt x="168" y="70"/>
                </a:lnTo>
                <a:lnTo>
                  <a:pt x="0" y="70"/>
                </a:lnTo>
                <a:close/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5" name="Freeform 36"/>
          <p:cNvSpPr>
            <a:spLocks/>
          </p:cNvSpPr>
          <p:nvPr/>
        </p:nvSpPr>
        <p:spPr bwMode="auto">
          <a:xfrm>
            <a:off x="3517900" y="2006600"/>
            <a:ext cx="266700" cy="109538"/>
          </a:xfrm>
          <a:custGeom>
            <a:avLst/>
            <a:gdLst>
              <a:gd name="T0" fmla="*/ 0 w 168"/>
              <a:gd name="T1" fmla="*/ 69 h 69"/>
              <a:gd name="T2" fmla="*/ 28 w 168"/>
              <a:gd name="T3" fmla="*/ 0 h 69"/>
              <a:gd name="T4" fmla="*/ 140 w 168"/>
              <a:gd name="T5" fmla="*/ 0 h 69"/>
              <a:gd name="T6" fmla="*/ 168 w 168"/>
              <a:gd name="T7" fmla="*/ 69 h 69"/>
              <a:gd name="T8" fmla="*/ 0 w 168"/>
              <a:gd name="T9" fmla="*/ 69 h 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"/>
              <a:gd name="T16" fmla="*/ 0 h 69"/>
              <a:gd name="T17" fmla="*/ 168 w 168"/>
              <a:gd name="T18" fmla="*/ 69 h 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" h="69">
                <a:moveTo>
                  <a:pt x="0" y="69"/>
                </a:moveTo>
                <a:lnTo>
                  <a:pt x="28" y="0"/>
                </a:lnTo>
                <a:lnTo>
                  <a:pt x="140" y="0"/>
                </a:lnTo>
                <a:lnTo>
                  <a:pt x="168" y="69"/>
                </a:lnTo>
                <a:lnTo>
                  <a:pt x="0" y="69"/>
                </a:lnTo>
                <a:close/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6" name="Freeform 37"/>
          <p:cNvSpPr>
            <a:spLocks/>
          </p:cNvSpPr>
          <p:nvPr/>
        </p:nvSpPr>
        <p:spPr bwMode="auto">
          <a:xfrm>
            <a:off x="3606800" y="2603500"/>
            <a:ext cx="266700" cy="111125"/>
          </a:xfrm>
          <a:custGeom>
            <a:avLst/>
            <a:gdLst>
              <a:gd name="T0" fmla="*/ 0 w 168"/>
              <a:gd name="T1" fmla="*/ 70 h 70"/>
              <a:gd name="T2" fmla="*/ 28 w 168"/>
              <a:gd name="T3" fmla="*/ 0 h 70"/>
              <a:gd name="T4" fmla="*/ 140 w 168"/>
              <a:gd name="T5" fmla="*/ 0 h 70"/>
              <a:gd name="T6" fmla="*/ 168 w 168"/>
              <a:gd name="T7" fmla="*/ 70 h 70"/>
              <a:gd name="T8" fmla="*/ 0 w 168"/>
              <a:gd name="T9" fmla="*/ 70 h 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"/>
              <a:gd name="T16" fmla="*/ 0 h 70"/>
              <a:gd name="T17" fmla="*/ 168 w 168"/>
              <a:gd name="T18" fmla="*/ 70 h 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" h="70">
                <a:moveTo>
                  <a:pt x="0" y="70"/>
                </a:moveTo>
                <a:lnTo>
                  <a:pt x="28" y="0"/>
                </a:lnTo>
                <a:lnTo>
                  <a:pt x="140" y="0"/>
                </a:lnTo>
                <a:lnTo>
                  <a:pt x="168" y="70"/>
                </a:lnTo>
                <a:lnTo>
                  <a:pt x="0" y="70"/>
                </a:lnTo>
                <a:close/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7" name="Freeform 38"/>
          <p:cNvSpPr>
            <a:spLocks/>
          </p:cNvSpPr>
          <p:nvPr/>
        </p:nvSpPr>
        <p:spPr bwMode="auto">
          <a:xfrm>
            <a:off x="396875" y="3201988"/>
            <a:ext cx="265113" cy="111125"/>
          </a:xfrm>
          <a:custGeom>
            <a:avLst/>
            <a:gdLst>
              <a:gd name="T0" fmla="*/ 0 w 167"/>
              <a:gd name="T1" fmla="*/ 70 h 70"/>
              <a:gd name="T2" fmla="*/ 41 w 167"/>
              <a:gd name="T3" fmla="*/ 0 h 70"/>
              <a:gd name="T4" fmla="*/ 139 w 167"/>
              <a:gd name="T5" fmla="*/ 0 h 70"/>
              <a:gd name="T6" fmla="*/ 167 w 167"/>
              <a:gd name="T7" fmla="*/ 70 h 70"/>
              <a:gd name="T8" fmla="*/ 0 w 167"/>
              <a:gd name="T9" fmla="*/ 70 h 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7"/>
              <a:gd name="T16" fmla="*/ 0 h 70"/>
              <a:gd name="T17" fmla="*/ 167 w 167"/>
              <a:gd name="T18" fmla="*/ 70 h 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7" h="70">
                <a:moveTo>
                  <a:pt x="0" y="70"/>
                </a:moveTo>
                <a:lnTo>
                  <a:pt x="41" y="0"/>
                </a:lnTo>
                <a:lnTo>
                  <a:pt x="139" y="0"/>
                </a:lnTo>
                <a:lnTo>
                  <a:pt x="167" y="70"/>
                </a:lnTo>
                <a:lnTo>
                  <a:pt x="0" y="70"/>
                </a:lnTo>
                <a:close/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8" name="Freeform 39"/>
          <p:cNvSpPr>
            <a:spLocks/>
          </p:cNvSpPr>
          <p:nvPr/>
        </p:nvSpPr>
        <p:spPr bwMode="auto">
          <a:xfrm>
            <a:off x="2255838" y="3179763"/>
            <a:ext cx="244475" cy="111125"/>
          </a:xfrm>
          <a:custGeom>
            <a:avLst/>
            <a:gdLst>
              <a:gd name="T0" fmla="*/ 0 w 154"/>
              <a:gd name="T1" fmla="*/ 70 h 70"/>
              <a:gd name="T2" fmla="*/ 28 w 154"/>
              <a:gd name="T3" fmla="*/ 0 h 70"/>
              <a:gd name="T4" fmla="*/ 126 w 154"/>
              <a:gd name="T5" fmla="*/ 0 h 70"/>
              <a:gd name="T6" fmla="*/ 154 w 154"/>
              <a:gd name="T7" fmla="*/ 70 h 70"/>
              <a:gd name="T8" fmla="*/ 0 w 154"/>
              <a:gd name="T9" fmla="*/ 70 h 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4"/>
              <a:gd name="T16" fmla="*/ 0 h 70"/>
              <a:gd name="T17" fmla="*/ 154 w 154"/>
              <a:gd name="T18" fmla="*/ 70 h 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4" h="70">
                <a:moveTo>
                  <a:pt x="0" y="70"/>
                </a:moveTo>
                <a:lnTo>
                  <a:pt x="28" y="0"/>
                </a:lnTo>
                <a:lnTo>
                  <a:pt x="126" y="0"/>
                </a:lnTo>
                <a:lnTo>
                  <a:pt x="154" y="70"/>
                </a:lnTo>
                <a:lnTo>
                  <a:pt x="0" y="70"/>
                </a:lnTo>
                <a:close/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9" name="Freeform 40"/>
          <p:cNvSpPr>
            <a:spLocks/>
          </p:cNvSpPr>
          <p:nvPr/>
        </p:nvSpPr>
        <p:spPr bwMode="auto">
          <a:xfrm>
            <a:off x="5445125" y="3179763"/>
            <a:ext cx="265113" cy="111125"/>
          </a:xfrm>
          <a:custGeom>
            <a:avLst/>
            <a:gdLst>
              <a:gd name="T0" fmla="*/ 0 w 167"/>
              <a:gd name="T1" fmla="*/ 70 h 70"/>
              <a:gd name="T2" fmla="*/ 42 w 167"/>
              <a:gd name="T3" fmla="*/ 0 h 70"/>
              <a:gd name="T4" fmla="*/ 139 w 167"/>
              <a:gd name="T5" fmla="*/ 0 h 70"/>
              <a:gd name="T6" fmla="*/ 167 w 167"/>
              <a:gd name="T7" fmla="*/ 70 h 70"/>
              <a:gd name="T8" fmla="*/ 0 w 167"/>
              <a:gd name="T9" fmla="*/ 70 h 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7"/>
              <a:gd name="T16" fmla="*/ 0 h 70"/>
              <a:gd name="T17" fmla="*/ 167 w 167"/>
              <a:gd name="T18" fmla="*/ 70 h 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7" h="70">
                <a:moveTo>
                  <a:pt x="0" y="70"/>
                </a:moveTo>
                <a:lnTo>
                  <a:pt x="42" y="0"/>
                </a:lnTo>
                <a:lnTo>
                  <a:pt x="139" y="0"/>
                </a:lnTo>
                <a:lnTo>
                  <a:pt x="167" y="70"/>
                </a:lnTo>
                <a:lnTo>
                  <a:pt x="0" y="70"/>
                </a:lnTo>
                <a:close/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0" name="Freeform 41"/>
          <p:cNvSpPr>
            <a:spLocks/>
          </p:cNvSpPr>
          <p:nvPr/>
        </p:nvSpPr>
        <p:spPr bwMode="auto">
          <a:xfrm>
            <a:off x="5445125" y="2603500"/>
            <a:ext cx="265113" cy="111125"/>
          </a:xfrm>
          <a:custGeom>
            <a:avLst/>
            <a:gdLst>
              <a:gd name="T0" fmla="*/ 0 w 167"/>
              <a:gd name="T1" fmla="*/ 70 h 70"/>
              <a:gd name="T2" fmla="*/ 42 w 167"/>
              <a:gd name="T3" fmla="*/ 0 h 70"/>
              <a:gd name="T4" fmla="*/ 139 w 167"/>
              <a:gd name="T5" fmla="*/ 0 h 70"/>
              <a:gd name="T6" fmla="*/ 167 w 167"/>
              <a:gd name="T7" fmla="*/ 70 h 70"/>
              <a:gd name="T8" fmla="*/ 0 w 167"/>
              <a:gd name="T9" fmla="*/ 70 h 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7"/>
              <a:gd name="T16" fmla="*/ 0 h 70"/>
              <a:gd name="T17" fmla="*/ 167 w 167"/>
              <a:gd name="T18" fmla="*/ 70 h 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7" h="70">
                <a:moveTo>
                  <a:pt x="0" y="70"/>
                </a:moveTo>
                <a:lnTo>
                  <a:pt x="42" y="0"/>
                </a:lnTo>
                <a:lnTo>
                  <a:pt x="139" y="0"/>
                </a:lnTo>
                <a:lnTo>
                  <a:pt x="167" y="70"/>
                </a:lnTo>
                <a:lnTo>
                  <a:pt x="0" y="70"/>
                </a:lnTo>
                <a:close/>
              </a:path>
            </a:pathLst>
          </a:custGeom>
          <a:solidFill>
            <a:srgbClr val="FFFFFF"/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Figure 6-8, Subsystem decomposition of a system into three layers.</a:t>
            </a:r>
          </a:p>
        </p:txBody>
      </p:sp>
      <p:sp>
        <p:nvSpPr>
          <p:cNvPr id="18472" name="TextBox 39"/>
          <p:cNvSpPr txBox="1">
            <a:spLocks noChangeArrowheads="1"/>
          </p:cNvSpPr>
          <p:nvPr/>
        </p:nvSpPr>
        <p:spPr bwMode="auto">
          <a:xfrm>
            <a:off x="998538" y="4419600"/>
            <a:ext cx="7451725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In a </a:t>
            </a:r>
            <a:r>
              <a:rPr lang="en-US" b="1"/>
              <a:t>closed architecture</a:t>
            </a:r>
            <a:r>
              <a:rPr lang="en-US"/>
              <a:t>, each layer can access only the layer immediately below it.</a:t>
            </a:r>
          </a:p>
          <a:p>
            <a:r>
              <a:rPr lang="en-US"/>
              <a:t>In an </a:t>
            </a:r>
            <a:r>
              <a:rPr lang="en-US" b="1"/>
              <a:t>open architecture</a:t>
            </a:r>
            <a:r>
              <a:rPr lang="en-US"/>
              <a:t>, a layer can also access layers at deeper levels.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9"/>
          <p:cNvSpPr>
            <a:spLocks noChangeArrowheads="1"/>
          </p:cNvSpPr>
          <p:nvPr/>
        </p:nvSpPr>
        <p:spPr bwMode="auto">
          <a:xfrm>
            <a:off x="4024313" y="5006975"/>
            <a:ext cx="2438400" cy="471488"/>
          </a:xfrm>
          <a:prstGeom prst="rect">
            <a:avLst/>
          </a:prstGeom>
          <a:noFill/>
          <a:ln w="412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59" name="Rectangle 51"/>
          <p:cNvSpPr>
            <a:spLocks noChangeArrowheads="1"/>
          </p:cNvSpPr>
          <p:nvPr/>
        </p:nvSpPr>
        <p:spPr bwMode="auto">
          <a:xfrm>
            <a:off x="4024313" y="5888038"/>
            <a:ext cx="2438400" cy="492125"/>
          </a:xfrm>
          <a:prstGeom prst="rect">
            <a:avLst/>
          </a:prstGeom>
          <a:noFill/>
          <a:ln w="412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0" name="Rectangle 33"/>
          <p:cNvSpPr>
            <a:spLocks noChangeArrowheads="1"/>
          </p:cNvSpPr>
          <p:nvPr/>
        </p:nvSpPr>
        <p:spPr bwMode="auto">
          <a:xfrm>
            <a:off x="4024313" y="4106863"/>
            <a:ext cx="2438400" cy="490537"/>
          </a:xfrm>
          <a:prstGeom prst="rect">
            <a:avLst/>
          </a:prstGeom>
          <a:noFill/>
          <a:ln w="412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1" name="Rectangle 27"/>
          <p:cNvSpPr>
            <a:spLocks noChangeArrowheads="1"/>
          </p:cNvSpPr>
          <p:nvPr/>
        </p:nvSpPr>
        <p:spPr bwMode="auto">
          <a:xfrm>
            <a:off x="4024313" y="3225800"/>
            <a:ext cx="2438400" cy="490538"/>
          </a:xfrm>
          <a:prstGeom prst="rect">
            <a:avLst/>
          </a:prstGeom>
          <a:noFill/>
          <a:ln w="412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2" name="Rectangle 21"/>
          <p:cNvSpPr>
            <a:spLocks noChangeArrowheads="1"/>
          </p:cNvSpPr>
          <p:nvPr/>
        </p:nvSpPr>
        <p:spPr bwMode="auto">
          <a:xfrm>
            <a:off x="4024313" y="2344738"/>
            <a:ext cx="2438400" cy="471487"/>
          </a:xfrm>
          <a:prstGeom prst="rect">
            <a:avLst/>
          </a:prstGeom>
          <a:noFill/>
          <a:ln w="412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3" name="Rectangle 9"/>
          <p:cNvSpPr>
            <a:spLocks noChangeArrowheads="1"/>
          </p:cNvSpPr>
          <p:nvPr/>
        </p:nvSpPr>
        <p:spPr bwMode="auto">
          <a:xfrm>
            <a:off x="4024313" y="603250"/>
            <a:ext cx="2438400" cy="471488"/>
          </a:xfrm>
          <a:prstGeom prst="rect">
            <a:avLst/>
          </a:prstGeom>
          <a:noFill/>
          <a:ln w="412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9464" name="Group 119"/>
          <p:cNvGrpSpPr>
            <a:grpSpLocks/>
          </p:cNvGrpSpPr>
          <p:nvPr/>
        </p:nvGrpSpPr>
        <p:grpSpPr bwMode="auto">
          <a:xfrm>
            <a:off x="4003675" y="255588"/>
            <a:ext cx="881063" cy="369887"/>
            <a:chOff x="2522" y="160"/>
            <a:chExt cx="555" cy="233"/>
          </a:xfrm>
        </p:grpSpPr>
        <p:sp>
          <p:nvSpPr>
            <p:cNvPr id="19543" name="Freeform 4"/>
            <p:cNvSpPr>
              <a:spLocks/>
            </p:cNvSpPr>
            <p:nvPr/>
          </p:nvSpPr>
          <p:spPr bwMode="auto">
            <a:xfrm>
              <a:off x="2522" y="160"/>
              <a:ext cx="129" cy="233"/>
            </a:xfrm>
            <a:custGeom>
              <a:avLst/>
              <a:gdLst>
                <a:gd name="T0" fmla="*/ 0 w 129"/>
                <a:gd name="T1" fmla="*/ 220 h 233"/>
                <a:gd name="T2" fmla="*/ 26 w 129"/>
                <a:gd name="T3" fmla="*/ 233 h 233"/>
                <a:gd name="T4" fmla="*/ 129 w 129"/>
                <a:gd name="T5" fmla="*/ 26 h 233"/>
                <a:gd name="T6" fmla="*/ 116 w 129"/>
                <a:gd name="T7" fmla="*/ 0 h 233"/>
                <a:gd name="T8" fmla="*/ 116 w 129"/>
                <a:gd name="T9" fmla="*/ 0 h 233"/>
                <a:gd name="T10" fmla="*/ 103 w 129"/>
                <a:gd name="T11" fmla="*/ 13 h 233"/>
                <a:gd name="T12" fmla="*/ 0 w 129"/>
                <a:gd name="T13" fmla="*/ 220 h 2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9"/>
                <a:gd name="T22" fmla="*/ 0 h 233"/>
                <a:gd name="T23" fmla="*/ 129 w 129"/>
                <a:gd name="T24" fmla="*/ 233 h 23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9" h="233">
                  <a:moveTo>
                    <a:pt x="0" y="220"/>
                  </a:moveTo>
                  <a:lnTo>
                    <a:pt x="26" y="233"/>
                  </a:lnTo>
                  <a:lnTo>
                    <a:pt x="129" y="26"/>
                  </a:lnTo>
                  <a:lnTo>
                    <a:pt x="116" y="0"/>
                  </a:lnTo>
                  <a:lnTo>
                    <a:pt x="103" y="13"/>
                  </a:lnTo>
                  <a:lnTo>
                    <a:pt x="0" y="2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44" name="Freeform 5"/>
            <p:cNvSpPr>
              <a:spLocks/>
            </p:cNvSpPr>
            <p:nvPr/>
          </p:nvSpPr>
          <p:spPr bwMode="auto">
            <a:xfrm>
              <a:off x="2638" y="160"/>
              <a:ext cx="323" cy="26"/>
            </a:xfrm>
            <a:custGeom>
              <a:avLst/>
              <a:gdLst>
                <a:gd name="T0" fmla="*/ 0 w 323"/>
                <a:gd name="T1" fmla="*/ 0 h 26"/>
                <a:gd name="T2" fmla="*/ 0 w 323"/>
                <a:gd name="T3" fmla="*/ 26 h 26"/>
                <a:gd name="T4" fmla="*/ 310 w 323"/>
                <a:gd name="T5" fmla="*/ 26 h 26"/>
                <a:gd name="T6" fmla="*/ 323 w 323"/>
                <a:gd name="T7" fmla="*/ 13 h 26"/>
                <a:gd name="T8" fmla="*/ 323 w 323"/>
                <a:gd name="T9" fmla="*/ 0 h 26"/>
                <a:gd name="T10" fmla="*/ 310 w 323"/>
                <a:gd name="T11" fmla="*/ 0 h 26"/>
                <a:gd name="T12" fmla="*/ 0 w 323"/>
                <a:gd name="T13" fmla="*/ 0 h 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3"/>
                <a:gd name="T22" fmla="*/ 0 h 26"/>
                <a:gd name="T23" fmla="*/ 323 w 323"/>
                <a:gd name="T24" fmla="*/ 26 h 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3" h="26">
                  <a:moveTo>
                    <a:pt x="0" y="0"/>
                  </a:moveTo>
                  <a:lnTo>
                    <a:pt x="0" y="26"/>
                  </a:lnTo>
                  <a:lnTo>
                    <a:pt x="310" y="26"/>
                  </a:lnTo>
                  <a:lnTo>
                    <a:pt x="323" y="13"/>
                  </a:lnTo>
                  <a:lnTo>
                    <a:pt x="323" y="0"/>
                  </a:lnTo>
                  <a:lnTo>
                    <a:pt x="3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45" name="Freeform 6"/>
            <p:cNvSpPr>
              <a:spLocks/>
            </p:cNvSpPr>
            <p:nvPr/>
          </p:nvSpPr>
          <p:spPr bwMode="auto">
            <a:xfrm>
              <a:off x="2935" y="173"/>
              <a:ext cx="142" cy="220"/>
            </a:xfrm>
            <a:custGeom>
              <a:avLst/>
              <a:gdLst>
                <a:gd name="T0" fmla="*/ 26 w 142"/>
                <a:gd name="T1" fmla="*/ 0 h 220"/>
                <a:gd name="T2" fmla="*/ 0 w 142"/>
                <a:gd name="T3" fmla="*/ 13 h 220"/>
                <a:gd name="T4" fmla="*/ 103 w 142"/>
                <a:gd name="T5" fmla="*/ 220 h 220"/>
                <a:gd name="T6" fmla="*/ 116 w 142"/>
                <a:gd name="T7" fmla="*/ 220 h 220"/>
                <a:gd name="T8" fmla="*/ 142 w 142"/>
                <a:gd name="T9" fmla="*/ 220 h 220"/>
                <a:gd name="T10" fmla="*/ 129 w 142"/>
                <a:gd name="T11" fmla="*/ 207 h 220"/>
                <a:gd name="T12" fmla="*/ 26 w 142"/>
                <a:gd name="T13" fmla="*/ 0 h 2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2"/>
                <a:gd name="T22" fmla="*/ 0 h 220"/>
                <a:gd name="T23" fmla="*/ 142 w 142"/>
                <a:gd name="T24" fmla="*/ 220 h 2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2" h="220">
                  <a:moveTo>
                    <a:pt x="26" y="0"/>
                  </a:moveTo>
                  <a:lnTo>
                    <a:pt x="0" y="13"/>
                  </a:lnTo>
                  <a:lnTo>
                    <a:pt x="103" y="220"/>
                  </a:lnTo>
                  <a:lnTo>
                    <a:pt x="116" y="220"/>
                  </a:lnTo>
                  <a:lnTo>
                    <a:pt x="142" y="220"/>
                  </a:lnTo>
                  <a:lnTo>
                    <a:pt x="129" y="207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46" name="Freeform 7"/>
            <p:cNvSpPr>
              <a:spLocks/>
            </p:cNvSpPr>
            <p:nvPr/>
          </p:nvSpPr>
          <p:spPr bwMode="auto">
            <a:xfrm>
              <a:off x="2522" y="367"/>
              <a:ext cx="529" cy="26"/>
            </a:xfrm>
            <a:custGeom>
              <a:avLst/>
              <a:gdLst>
                <a:gd name="T0" fmla="*/ 529 w 529"/>
                <a:gd name="T1" fmla="*/ 26 h 26"/>
                <a:gd name="T2" fmla="*/ 529 w 529"/>
                <a:gd name="T3" fmla="*/ 0 h 26"/>
                <a:gd name="T4" fmla="*/ 13 w 529"/>
                <a:gd name="T5" fmla="*/ 0 h 26"/>
                <a:gd name="T6" fmla="*/ 0 w 529"/>
                <a:gd name="T7" fmla="*/ 13 h 26"/>
                <a:gd name="T8" fmla="*/ 0 w 529"/>
                <a:gd name="T9" fmla="*/ 26 h 26"/>
                <a:gd name="T10" fmla="*/ 13 w 529"/>
                <a:gd name="T11" fmla="*/ 26 h 26"/>
                <a:gd name="T12" fmla="*/ 529 w 529"/>
                <a:gd name="T13" fmla="*/ 26 h 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9"/>
                <a:gd name="T22" fmla="*/ 0 h 26"/>
                <a:gd name="T23" fmla="*/ 529 w 529"/>
                <a:gd name="T24" fmla="*/ 26 h 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9" h="26">
                  <a:moveTo>
                    <a:pt x="529" y="26"/>
                  </a:moveTo>
                  <a:lnTo>
                    <a:pt x="529" y="0"/>
                  </a:lnTo>
                  <a:lnTo>
                    <a:pt x="13" y="0"/>
                  </a:lnTo>
                  <a:lnTo>
                    <a:pt x="0" y="13"/>
                  </a:lnTo>
                  <a:lnTo>
                    <a:pt x="0" y="26"/>
                  </a:lnTo>
                  <a:lnTo>
                    <a:pt x="13" y="26"/>
                  </a:lnTo>
                  <a:lnTo>
                    <a:pt x="529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65" name="Freeform 10"/>
          <p:cNvSpPr>
            <a:spLocks/>
          </p:cNvSpPr>
          <p:nvPr/>
        </p:nvSpPr>
        <p:spPr bwMode="auto">
          <a:xfrm>
            <a:off x="4003675" y="1114425"/>
            <a:ext cx="204788" cy="369888"/>
          </a:xfrm>
          <a:custGeom>
            <a:avLst/>
            <a:gdLst>
              <a:gd name="T0" fmla="*/ 0 w 129"/>
              <a:gd name="T1" fmla="*/ 220 h 233"/>
              <a:gd name="T2" fmla="*/ 26 w 129"/>
              <a:gd name="T3" fmla="*/ 233 h 233"/>
              <a:gd name="T4" fmla="*/ 129 w 129"/>
              <a:gd name="T5" fmla="*/ 26 h 233"/>
              <a:gd name="T6" fmla="*/ 116 w 129"/>
              <a:gd name="T7" fmla="*/ 0 h 233"/>
              <a:gd name="T8" fmla="*/ 116 w 129"/>
              <a:gd name="T9" fmla="*/ 0 h 233"/>
              <a:gd name="T10" fmla="*/ 103 w 129"/>
              <a:gd name="T11" fmla="*/ 13 h 233"/>
              <a:gd name="T12" fmla="*/ 0 w 129"/>
              <a:gd name="T13" fmla="*/ 220 h 23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9"/>
              <a:gd name="T22" fmla="*/ 0 h 233"/>
              <a:gd name="T23" fmla="*/ 129 w 129"/>
              <a:gd name="T24" fmla="*/ 233 h 23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9" h="233">
                <a:moveTo>
                  <a:pt x="0" y="220"/>
                </a:moveTo>
                <a:lnTo>
                  <a:pt x="26" y="233"/>
                </a:lnTo>
                <a:lnTo>
                  <a:pt x="129" y="26"/>
                </a:lnTo>
                <a:lnTo>
                  <a:pt x="116" y="0"/>
                </a:lnTo>
                <a:lnTo>
                  <a:pt x="103" y="13"/>
                </a:lnTo>
                <a:lnTo>
                  <a:pt x="0" y="2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6" name="Freeform 11"/>
          <p:cNvSpPr>
            <a:spLocks/>
          </p:cNvSpPr>
          <p:nvPr/>
        </p:nvSpPr>
        <p:spPr bwMode="auto">
          <a:xfrm>
            <a:off x="4187825" y="1114425"/>
            <a:ext cx="512763" cy="41275"/>
          </a:xfrm>
          <a:custGeom>
            <a:avLst/>
            <a:gdLst>
              <a:gd name="T0" fmla="*/ 0 w 323"/>
              <a:gd name="T1" fmla="*/ 0 h 26"/>
              <a:gd name="T2" fmla="*/ 0 w 323"/>
              <a:gd name="T3" fmla="*/ 26 h 26"/>
              <a:gd name="T4" fmla="*/ 310 w 323"/>
              <a:gd name="T5" fmla="*/ 26 h 26"/>
              <a:gd name="T6" fmla="*/ 323 w 323"/>
              <a:gd name="T7" fmla="*/ 13 h 26"/>
              <a:gd name="T8" fmla="*/ 323 w 323"/>
              <a:gd name="T9" fmla="*/ 0 h 26"/>
              <a:gd name="T10" fmla="*/ 310 w 323"/>
              <a:gd name="T11" fmla="*/ 0 h 26"/>
              <a:gd name="T12" fmla="*/ 0 w 323"/>
              <a:gd name="T13" fmla="*/ 0 h 2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23"/>
              <a:gd name="T22" fmla="*/ 0 h 26"/>
              <a:gd name="T23" fmla="*/ 323 w 323"/>
              <a:gd name="T24" fmla="*/ 26 h 2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23" h="26">
                <a:moveTo>
                  <a:pt x="0" y="0"/>
                </a:moveTo>
                <a:lnTo>
                  <a:pt x="0" y="26"/>
                </a:lnTo>
                <a:lnTo>
                  <a:pt x="310" y="26"/>
                </a:lnTo>
                <a:lnTo>
                  <a:pt x="323" y="13"/>
                </a:lnTo>
                <a:lnTo>
                  <a:pt x="323" y="0"/>
                </a:lnTo>
                <a:lnTo>
                  <a:pt x="31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7" name="Freeform 12"/>
          <p:cNvSpPr>
            <a:spLocks/>
          </p:cNvSpPr>
          <p:nvPr/>
        </p:nvSpPr>
        <p:spPr bwMode="auto">
          <a:xfrm>
            <a:off x="4659313" y="1135063"/>
            <a:ext cx="225425" cy="349250"/>
          </a:xfrm>
          <a:custGeom>
            <a:avLst/>
            <a:gdLst>
              <a:gd name="T0" fmla="*/ 26 w 142"/>
              <a:gd name="T1" fmla="*/ 0 h 220"/>
              <a:gd name="T2" fmla="*/ 0 w 142"/>
              <a:gd name="T3" fmla="*/ 13 h 220"/>
              <a:gd name="T4" fmla="*/ 103 w 142"/>
              <a:gd name="T5" fmla="*/ 220 h 220"/>
              <a:gd name="T6" fmla="*/ 116 w 142"/>
              <a:gd name="T7" fmla="*/ 220 h 220"/>
              <a:gd name="T8" fmla="*/ 142 w 142"/>
              <a:gd name="T9" fmla="*/ 220 h 220"/>
              <a:gd name="T10" fmla="*/ 129 w 142"/>
              <a:gd name="T11" fmla="*/ 207 h 220"/>
              <a:gd name="T12" fmla="*/ 26 w 142"/>
              <a:gd name="T13" fmla="*/ 0 h 2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2"/>
              <a:gd name="T22" fmla="*/ 0 h 220"/>
              <a:gd name="T23" fmla="*/ 142 w 142"/>
              <a:gd name="T24" fmla="*/ 220 h 2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2" h="220">
                <a:moveTo>
                  <a:pt x="26" y="0"/>
                </a:moveTo>
                <a:lnTo>
                  <a:pt x="0" y="13"/>
                </a:lnTo>
                <a:lnTo>
                  <a:pt x="103" y="220"/>
                </a:lnTo>
                <a:lnTo>
                  <a:pt x="116" y="220"/>
                </a:lnTo>
                <a:lnTo>
                  <a:pt x="142" y="220"/>
                </a:lnTo>
                <a:lnTo>
                  <a:pt x="129" y="207"/>
                </a:lnTo>
                <a:lnTo>
                  <a:pt x="2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8" name="Freeform 13"/>
          <p:cNvSpPr>
            <a:spLocks/>
          </p:cNvSpPr>
          <p:nvPr/>
        </p:nvSpPr>
        <p:spPr bwMode="auto">
          <a:xfrm>
            <a:off x="4003675" y="1443038"/>
            <a:ext cx="839788" cy="41275"/>
          </a:xfrm>
          <a:custGeom>
            <a:avLst/>
            <a:gdLst>
              <a:gd name="T0" fmla="*/ 529 w 529"/>
              <a:gd name="T1" fmla="*/ 26 h 26"/>
              <a:gd name="T2" fmla="*/ 529 w 529"/>
              <a:gd name="T3" fmla="*/ 0 h 26"/>
              <a:gd name="T4" fmla="*/ 13 w 529"/>
              <a:gd name="T5" fmla="*/ 0 h 26"/>
              <a:gd name="T6" fmla="*/ 0 w 529"/>
              <a:gd name="T7" fmla="*/ 13 h 26"/>
              <a:gd name="T8" fmla="*/ 0 w 529"/>
              <a:gd name="T9" fmla="*/ 26 h 26"/>
              <a:gd name="T10" fmla="*/ 13 w 529"/>
              <a:gd name="T11" fmla="*/ 26 h 26"/>
              <a:gd name="T12" fmla="*/ 529 w 529"/>
              <a:gd name="T13" fmla="*/ 26 h 2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29"/>
              <a:gd name="T22" fmla="*/ 0 h 26"/>
              <a:gd name="T23" fmla="*/ 529 w 529"/>
              <a:gd name="T24" fmla="*/ 26 h 2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29" h="26">
                <a:moveTo>
                  <a:pt x="529" y="26"/>
                </a:moveTo>
                <a:lnTo>
                  <a:pt x="529" y="0"/>
                </a:lnTo>
                <a:lnTo>
                  <a:pt x="13" y="0"/>
                </a:lnTo>
                <a:lnTo>
                  <a:pt x="0" y="13"/>
                </a:lnTo>
                <a:lnTo>
                  <a:pt x="0" y="26"/>
                </a:lnTo>
                <a:lnTo>
                  <a:pt x="13" y="26"/>
                </a:lnTo>
                <a:lnTo>
                  <a:pt x="529" y="2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9" name="Rectangle 15"/>
          <p:cNvSpPr>
            <a:spLocks noChangeArrowheads="1"/>
          </p:cNvSpPr>
          <p:nvPr/>
        </p:nvSpPr>
        <p:spPr bwMode="auto">
          <a:xfrm>
            <a:off x="4024313" y="1463675"/>
            <a:ext cx="2438400" cy="471488"/>
          </a:xfrm>
          <a:prstGeom prst="rect">
            <a:avLst/>
          </a:prstGeom>
          <a:noFill/>
          <a:ln w="412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9470" name="Group 120"/>
          <p:cNvGrpSpPr>
            <a:grpSpLocks/>
          </p:cNvGrpSpPr>
          <p:nvPr/>
        </p:nvGrpSpPr>
        <p:grpSpPr bwMode="auto">
          <a:xfrm>
            <a:off x="4003675" y="2003425"/>
            <a:ext cx="881063" cy="368300"/>
            <a:chOff x="2522" y="1270"/>
            <a:chExt cx="555" cy="232"/>
          </a:xfrm>
        </p:grpSpPr>
        <p:sp>
          <p:nvSpPr>
            <p:cNvPr id="19539" name="Freeform 16"/>
            <p:cNvSpPr>
              <a:spLocks/>
            </p:cNvSpPr>
            <p:nvPr/>
          </p:nvSpPr>
          <p:spPr bwMode="auto">
            <a:xfrm>
              <a:off x="2522" y="1270"/>
              <a:ext cx="129" cy="232"/>
            </a:xfrm>
            <a:custGeom>
              <a:avLst/>
              <a:gdLst>
                <a:gd name="T0" fmla="*/ 0 w 129"/>
                <a:gd name="T1" fmla="*/ 220 h 232"/>
                <a:gd name="T2" fmla="*/ 26 w 129"/>
                <a:gd name="T3" fmla="*/ 232 h 232"/>
                <a:gd name="T4" fmla="*/ 129 w 129"/>
                <a:gd name="T5" fmla="*/ 26 h 232"/>
                <a:gd name="T6" fmla="*/ 116 w 129"/>
                <a:gd name="T7" fmla="*/ 0 h 232"/>
                <a:gd name="T8" fmla="*/ 116 w 129"/>
                <a:gd name="T9" fmla="*/ 0 h 232"/>
                <a:gd name="T10" fmla="*/ 103 w 129"/>
                <a:gd name="T11" fmla="*/ 13 h 232"/>
                <a:gd name="T12" fmla="*/ 0 w 129"/>
                <a:gd name="T13" fmla="*/ 220 h 2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9"/>
                <a:gd name="T22" fmla="*/ 0 h 232"/>
                <a:gd name="T23" fmla="*/ 129 w 129"/>
                <a:gd name="T24" fmla="*/ 232 h 2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9" h="232">
                  <a:moveTo>
                    <a:pt x="0" y="220"/>
                  </a:moveTo>
                  <a:lnTo>
                    <a:pt x="26" y="232"/>
                  </a:lnTo>
                  <a:lnTo>
                    <a:pt x="129" y="26"/>
                  </a:lnTo>
                  <a:lnTo>
                    <a:pt x="116" y="0"/>
                  </a:lnTo>
                  <a:lnTo>
                    <a:pt x="103" y="13"/>
                  </a:lnTo>
                  <a:lnTo>
                    <a:pt x="0" y="2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40" name="Freeform 17"/>
            <p:cNvSpPr>
              <a:spLocks/>
            </p:cNvSpPr>
            <p:nvPr/>
          </p:nvSpPr>
          <p:spPr bwMode="auto">
            <a:xfrm>
              <a:off x="2638" y="1270"/>
              <a:ext cx="323" cy="26"/>
            </a:xfrm>
            <a:custGeom>
              <a:avLst/>
              <a:gdLst>
                <a:gd name="T0" fmla="*/ 0 w 323"/>
                <a:gd name="T1" fmla="*/ 0 h 26"/>
                <a:gd name="T2" fmla="*/ 0 w 323"/>
                <a:gd name="T3" fmla="*/ 26 h 26"/>
                <a:gd name="T4" fmla="*/ 310 w 323"/>
                <a:gd name="T5" fmla="*/ 26 h 26"/>
                <a:gd name="T6" fmla="*/ 323 w 323"/>
                <a:gd name="T7" fmla="*/ 13 h 26"/>
                <a:gd name="T8" fmla="*/ 323 w 323"/>
                <a:gd name="T9" fmla="*/ 0 h 26"/>
                <a:gd name="T10" fmla="*/ 310 w 323"/>
                <a:gd name="T11" fmla="*/ 0 h 26"/>
                <a:gd name="T12" fmla="*/ 0 w 323"/>
                <a:gd name="T13" fmla="*/ 0 h 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3"/>
                <a:gd name="T22" fmla="*/ 0 h 26"/>
                <a:gd name="T23" fmla="*/ 323 w 323"/>
                <a:gd name="T24" fmla="*/ 26 h 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3" h="26">
                  <a:moveTo>
                    <a:pt x="0" y="0"/>
                  </a:moveTo>
                  <a:lnTo>
                    <a:pt x="0" y="26"/>
                  </a:lnTo>
                  <a:lnTo>
                    <a:pt x="310" y="26"/>
                  </a:lnTo>
                  <a:lnTo>
                    <a:pt x="323" y="13"/>
                  </a:lnTo>
                  <a:lnTo>
                    <a:pt x="323" y="0"/>
                  </a:lnTo>
                  <a:lnTo>
                    <a:pt x="3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41" name="Freeform 18"/>
            <p:cNvSpPr>
              <a:spLocks/>
            </p:cNvSpPr>
            <p:nvPr/>
          </p:nvSpPr>
          <p:spPr bwMode="auto">
            <a:xfrm>
              <a:off x="2935" y="1283"/>
              <a:ext cx="142" cy="219"/>
            </a:xfrm>
            <a:custGeom>
              <a:avLst/>
              <a:gdLst>
                <a:gd name="T0" fmla="*/ 26 w 142"/>
                <a:gd name="T1" fmla="*/ 0 h 219"/>
                <a:gd name="T2" fmla="*/ 0 w 142"/>
                <a:gd name="T3" fmla="*/ 13 h 219"/>
                <a:gd name="T4" fmla="*/ 103 w 142"/>
                <a:gd name="T5" fmla="*/ 219 h 219"/>
                <a:gd name="T6" fmla="*/ 116 w 142"/>
                <a:gd name="T7" fmla="*/ 219 h 219"/>
                <a:gd name="T8" fmla="*/ 142 w 142"/>
                <a:gd name="T9" fmla="*/ 219 h 219"/>
                <a:gd name="T10" fmla="*/ 129 w 142"/>
                <a:gd name="T11" fmla="*/ 207 h 219"/>
                <a:gd name="T12" fmla="*/ 26 w 142"/>
                <a:gd name="T13" fmla="*/ 0 h 2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2"/>
                <a:gd name="T22" fmla="*/ 0 h 219"/>
                <a:gd name="T23" fmla="*/ 142 w 142"/>
                <a:gd name="T24" fmla="*/ 219 h 21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2" h="219">
                  <a:moveTo>
                    <a:pt x="26" y="0"/>
                  </a:moveTo>
                  <a:lnTo>
                    <a:pt x="0" y="13"/>
                  </a:lnTo>
                  <a:lnTo>
                    <a:pt x="103" y="219"/>
                  </a:lnTo>
                  <a:lnTo>
                    <a:pt x="116" y="219"/>
                  </a:lnTo>
                  <a:lnTo>
                    <a:pt x="142" y="219"/>
                  </a:lnTo>
                  <a:lnTo>
                    <a:pt x="129" y="207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42" name="Freeform 19"/>
            <p:cNvSpPr>
              <a:spLocks/>
            </p:cNvSpPr>
            <p:nvPr/>
          </p:nvSpPr>
          <p:spPr bwMode="auto">
            <a:xfrm>
              <a:off x="2522" y="1477"/>
              <a:ext cx="529" cy="25"/>
            </a:xfrm>
            <a:custGeom>
              <a:avLst/>
              <a:gdLst>
                <a:gd name="T0" fmla="*/ 529 w 529"/>
                <a:gd name="T1" fmla="*/ 25 h 25"/>
                <a:gd name="T2" fmla="*/ 529 w 529"/>
                <a:gd name="T3" fmla="*/ 0 h 25"/>
                <a:gd name="T4" fmla="*/ 13 w 529"/>
                <a:gd name="T5" fmla="*/ 0 h 25"/>
                <a:gd name="T6" fmla="*/ 0 w 529"/>
                <a:gd name="T7" fmla="*/ 13 h 25"/>
                <a:gd name="T8" fmla="*/ 0 w 529"/>
                <a:gd name="T9" fmla="*/ 25 h 25"/>
                <a:gd name="T10" fmla="*/ 13 w 529"/>
                <a:gd name="T11" fmla="*/ 25 h 25"/>
                <a:gd name="T12" fmla="*/ 529 w 529"/>
                <a:gd name="T13" fmla="*/ 25 h 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9"/>
                <a:gd name="T22" fmla="*/ 0 h 25"/>
                <a:gd name="T23" fmla="*/ 529 w 529"/>
                <a:gd name="T24" fmla="*/ 25 h 2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9" h="25">
                  <a:moveTo>
                    <a:pt x="529" y="25"/>
                  </a:moveTo>
                  <a:lnTo>
                    <a:pt x="529" y="0"/>
                  </a:lnTo>
                  <a:lnTo>
                    <a:pt x="13" y="0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13" y="25"/>
                  </a:lnTo>
                  <a:lnTo>
                    <a:pt x="529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71" name="Group 121"/>
          <p:cNvGrpSpPr>
            <a:grpSpLocks/>
          </p:cNvGrpSpPr>
          <p:nvPr/>
        </p:nvGrpSpPr>
        <p:grpSpPr bwMode="auto">
          <a:xfrm>
            <a:off x="4003675" y="2884488"/>
            <a:ext cx="881063" cy="368300"/>
            <a:chOff x="2522" y="1825"/>
            <a:chExt cx="555" cy="232"/>
          </a:xfrm>
        </p:grpSpPr>
        <p:sp>
          <p:nvSpPr>
            <p:cNvPr id="19535" name="Freeform 22"/>
            <p:cNvSpPr>
              <a:spLocks/>
            </p:cNvSpPr>
            <p:nvPr/>
          </p:nvSpPr>
          <p:spPr bwMode="auto">
            <a:xfrm>
              <a:off x="2522" y="1825"/>
              <a:ext cx="129" cy="232"/>
            </a:xfrm>
            <a:custGeom>
              <a:avLst/>
              <a:gdLst>
                <a:gd name="T0" fmla="*/ 0 w 129"/>
                <a:gd name="T1" fmla="*/ 220 h 232"/>
                <a:gd name="T2" fmla="*/ 26 w 129"/>
                <a:gd name="T3" fmla="*/ 232 h 232"/>
                <a:gd name="T4" fmla="*/ 129 w 129"/>
                <a:gd name="T5" fmla="*/ 26 h 232"/>
                <a:gd name="T6" fmla="*/ 116 w 129"/>
                <a:gd name="T7" fmla="*/ 0 h 232"/>
                <a:gd name="T8" fmla="*/ 116 w 129"/>
                <a:gd name="T9" fmla="*/ 0 h 232"/>
                <a:gd name="T10" fmla="*/ 103 w 129"/>
                <a:gd name="T11" fmla="*/ 13 h 232"/>
                <a:gd name="T12" fmla="*/ 0 w 129"/>
                <a:gd name="T13" fmla="*/ 220 h 2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9"/>
                <a:gd name="T22" fmla="*/ 0 h 232"/>
                <a:gd name="T23" fmla="*/ 129 w 129"/>
                <a:gd name="T24" fmla="*/ 232 h 2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9" h="232">
                  <a:moveTo>
                    <a:pt x="0" y="220"/>
                  </a:moveTo>
                  <a:lnTo>
                    <a:pt x="26" y="232"/>
                  </a:lnTo>
                  <a:lnTo>
                    <a:pt x="129" y="26"/>
                  </a:lnTo>
                  <a:lnTo>
                    <a:pt x="116" y="0"/>
                  </a:lnTo>
                  <a:lnTo>
                    <a:pt x="103" y="13"/>
                  </a:lnTo>
                  <a:lnTo>
                    <a:pt x="0" y="2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36" name="Freeform 23"/>
            <p:cNvSpPr>
              <a:spLocks/>
            </p:cNvSpPr>
            <p:nvPr/>
          </p:nvSpPr>
          <p:spPr bwMode="auto">
            <a:xfrm>
              <a:off x="2638" y="1825"/>
              <a:ext cx="323" cy="26"/>
            </a:xfrm>
            <a:custGeom>
              <a:avLst/>
              <a:gdLst>
                <a:gd name="T0" fmla="*/ 0 w 323"/>
                <a:gd name="T1" fmla="*/ 0 h 26"/>
                <a:gd name="T2" fmla="*/ 0 w 323"/>
                <a:gd name="T3" fmla="*/ 26 h 26"/>
                <a:gd name="T4" fmla="*/ 310 w 323"/>
                <a:gd name="T5" fmla="*/ 26 h 26"/>
                <a:gd name="T6" fmla="*/ 323 w 323"/>
                <a:gd name="T7" fmla="*/ 13 h 26"/>
                <a:gd name="T8" fmla="*/ 323 w 323"/>
                <a:gd name="T9" fmla="*/ 0 h 26"/>
                <a:gd name="T10" fmla="*/ 310 w 323"/>
                <a:gd name="T11" fmla="*/ 0 h 26"/>
                <a:gd name="T12" fmla="*/ 0 w 323"/>
                <a:gd name="T13" fmla="*/ 0 h 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3"/>
                <a:gd name="T22" fmla="*/ 0 h 26"/>
                <a:gd name="T23" fmla="*/ 323 w 323"/>
                <a:gd name="T24" fmla="*/ 26 h 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3" h="26">
                  <a:moveTo>
                    <a:pt x="0" y="0"/>
                  </a:moveTo>
                  <a:lnTo>
                    <a:pt x="0" y="26"/>
                  </a:lnTo>
                  <a:lnTo>
                    <a:pt x="310" y="26"/>
                  </a:lnTo>
                  <a:lnTo>
                    <a:pt x="323" y="13"/>
                  </a:lnTo>
                  <a:lnTo>
                    <a:pt x="323" y="0"/>
                  </a:lnTo>
                  <a:lnTo>
                    <a:pt x="3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37" name="Freeform 24"/>
            <p:cNvSpPr>
              <a:spLocks/>
            </p:cNvSpPr>
            <p:nvPr/>
          </p:nvSpPr>
          <p:spPr bwMode="auto">
            <a:xfrm>
              <a:off x="2935" y="1838"/>
              <a:ext cx="142" cy="219"/>
            </a:xfrm>
            <a:custGeom>
              <a:avLst/>
              <a:gdLst>
                <a:gd name="T0" fmla="*/ 26 w 142"/>
                <a:gd name="T1" fmla="*/ 0 h 219"/>
                <a:gd name="T2" fmla="*/ 0 w 142"/>
                <a:gd name="T3" fmla="*/ 13 h 219"/>
                <a:gd name="T4" fmla="*/ 103 w 142"/>
                <a:gd name="T5" fmla="*/ 219 h 219"/>
                <a:gd name="T6" fmla="*/ 116 w 142"/>
                <a:gd name="T7" fmla="*/ 219 h 219"/>
                <a:gd name="T8" fmla="*/ 142 w 142"/>
                <a:gd name="T9" fmla="*/ 219 h 219"/>
                <a:gd name="T10" fmla="*/ 129 w 142"/>
                <a:gd name="T11" fmla="*/ 207 h 219"/>
                <a:gd name="T12" fmla="*/ 26 w 142"/>
                <a:gd name="T13" fmla="*/ 0 h 2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2"/>
                <a:gd name="T22" fmla="*/ 0 h 219"/>
                <a:gd name="T23" fmla="*/ 142 w 142"/>
                <a:gd name="T24" fmla="*/ 219 h 21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2" h="219">
                  <a:moveTo>
                    <a:pt x="26" y="0"/>
                  </a:moveTo>
                  <a:lnTo>
                    <a:pt x="0" y="13"/>
                  </a:lnTo>
                  <a:lnTo>
                    <a:pt x="103" y="219"/>
                  </a:lnTo>
                  <a:lnTo>
                    <a:pt x="116" y="219"/>
                  </a:lnTo>
                  <a:lnTo>
                    <a:pt x="142" y="219"/>
                  </a:lnTo>
                  <a:lnTo>
                    <a:pt x="129" y="207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38" name="Freeform 25"/>
            <p:cNvSpPr>
              <a:spLocks/>
            </p:cNvSpPr>
            <p:nvPr/>
          </p:nvSpPr>
          <p:spPr bwMode="auto">
            <a:xfrm>
              <a:off x="2522" y="2032"/>
              <a:ext cx="529" cy="25"/>
            </a:xfrm>
            <a:custGeom>
              <a:avLst/>
              <a:gdLst>
                <a:gd name="T0" fmla="*/ 529 w 529"/>
                <a:gd name="T1" fmla="*/ 25 h 25"/>
                <a:gd name="T2" fmla="*/ 529 w 529"/>
                <a:gd name="T3" fmla="*/ 0 h 25"/>
                <a:gd name="T4" fmla="*/ 13 w 529"/>
                <a:gd name="T5" fmla="*/ 0 h 25"/>
                <a:gd name="T6" fmla="*/ 0 w 529"/>
                <a:gd name="T7" fmla="*/ 13 h 25"/>
                <a:gd name="T8" fmla="*/ 0 w 529"/>
                <a:gd name="T9" fmla="*/ 25 h 25"/>
                <a:gd name="T10" fmla="*/ 13 w 529"/>
                <a:gd name="T11" fmla="*/ 25 h 25"/>
                <a:gd name="T12" fmla="*/ 529 w 529"/>
                <a:gd name="T13" fmla="*/ 25 h 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9"/>
                <a:gd name="T22" fmla="*/ 0 h 25"/>
                <a:gd name="T23" fmla="*/ 529 w 529"/>
                <a:gd name="T24" fmla="*/ 25 h 2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9" h="25">
                  <a:moveTo>
                    <a:pt x="529" y="25"/>
                  </a:moveTo>
                  <a:lnTo>
                    <a:pt x="529" y="0"/>
                  </a:lnTo>
                  <a:lnTo>
                    <a:pt x="13" y="0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13" y="25"/>
                  </a:lnTo>
                  <a:lnTo>
                    <a:pt x="529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72" name="Group 122"/>
          <p:cNvGrpSpPr>
            <a:grpSpLocks/>
          </p:cNvGrpSpPr>
          <p:nvPr/>
        </p:nvGrpSpPr>
        <p:grpSpPr bwMode="auto">
          <a:xfrm>
            <a:off x="4003675" y="3757613"/>
            <a:ext cx="881063" cy="368300"/>
            <a:chOff x="2522" y="2380"/>
            <a:chExt cx="555" cy="232"/>
          </a:xfrm>
        </p:grpSpPr>
        <p:sp>
          <p:nvSpPr>
            <p:cNvPr id="19531" name="Freeform 28"/>
            <p:cNvSpPr>
              <a:spLocks/>
            </p:cNvSpPr>
            <p:nvPr/>
          </p:nvSpPr>
          <p:spPr bwMode="auto">
            <a:xfrm>
              <a:off x="2522" y="2380"/>
              <a:ext cx="129" cy="232"/>
            </a:xfrm>
            <a:custGeom>
              <a:avLst/>
              <a:gdLst>
                <a:gd name="T0" fmla="*/ 0 w 129"/>
                <a:gd name="T1" fmla="*/ 219 h 232"/>
                <a:gd name="T2" fmla="*/ 26 w 129"/>
                <a:gd name="T3" fmla="*/ 232 h 232"/>
                <a:gd name="T4" fmla="*/ 129 w 129"/>
                <a:gd name="T5" fmla="*/ 26 h 232"/>
                <a:gd name="T6" fmla="*/ 116 w 129"/>
                <a:gd name="T7" fmla="*/ 0 h 232"/>
                <a:gd name="T8" fmla="*/ 116 w 129"/>
                <a:gd name="T9" fmla="*/ 0 h 232"/>
                <a:gd name="T10" fmla="*/ 103 w 129"/>
                <a:gd name="T11" fmla="*/ 13 h 232"/>
                <a:gd name="T12" fmla="*/ 0 w 129"/>
                <a:gd name="T13" fmla="*/ 219 h 2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9"/>
                <a:gd name="T22" fmla="*/ 0 h 232"/>
                <a:gd name="T23" fmla="*/ 129 w 129"/>
                <a:gd name="T24" fmla="*/ 232 h 2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9" h="232">
                  <a:moveTo>
                    <a:pt x="0" y="219"/>
                  </a:moveTo>
                  <a:lnTo>
                    <a:pt x="26" y="232"/>
                  </a:lnTo>
                  <a:lnTo>
                    <a:pt x="129" y="26"/>
                  </a:lnTo>
                  <a:lnTo>
                    <a:pt x="116" y="0"/>
                  </a:lnTo>
                  <a:lnTo>
                    <a:pt x="103" y="13"/>
                  </a:lnTo>
                  <a:lnTo>
                    <a:pt x="0" y="2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32" name="Freeform 29"/>
            <p:cNvSpPr>
              <a:spLocks/>
            </p:cNvSpPr>
            <p:nvPr/>
          </p:nvSpPr>
          <p:spPr bwMode="auto">
            <a:xfrm>
              <a:off x="2638" y="2380"/>
              <a:ext cx="323" cy="26"/>
            </a:xfrm>
            <a:custGeom>
              <a:avLst/>
              <a:gdLst>
                <a:gd name="T0" fmla="*/ 0 w 323"/>
                <a:gd name="T1" fmla="*/ 0 h 26"/>
                <a:gd name="T2" fmla="*/ 0 w 323"/>
                <a:gd name="T3" fmla="*/ 26 h 26"/>
                <a:gd name="T4" fmla="*/ 310 w 323"/>
                <a:gd name="T5" fmla="*/ 26 h 26"/>
                <a:gd name="T6" fmla="*/ 323 w 323"/>
                <a:gd name="T7" fmla="*/ 13 h 26"/>
                <a:gd name="T8" fmla="*/ 323 w 323"/>
                <a:gd name="T9" fmla="*/ 0 h 26"/>
                <a:gd name="T10" fmla="*/ 310 w 323"/>
                <a:gd name="T11" fmla="*/ 0 h 26"/>
                <a:gd name="T12" fmla="*/ 0 w 323"/>
                <a:gd name="T13" fmla="*/ 0 h 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3"/>
                <a:gd name="T22" fmla="*/ 0 h 26"/>
                <a:gd name="T23" fmla="*/ 323 w 323"/>
                <a:gd name="T24" fmla="*/ 26 h 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3" h="26">
                  <a:moveTo>
                    <a:pt x="0" y="0"/>
                  </a:moveTo>
                  <a:lnTo>
                    <a:pt x="0" y="26"/>
                  </a:lnTo>
                  <a:lnTo>
                    <a:pt x="310" y="26"/>
                  </a:lnTo>
                  <a:lnTo>
                    <a:pt x="323" y="13"/>
                  </a:lnTo>
                  <a:lnTo>
                    <a:pt x="323" y="0"/>
                  </a:lnTo>
                  <a:lnTo>
                    <a:pt x="3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33" name="Freeform 30"/>
            <p:cNvSpPr>
              <a:spLocks/>
            </p:cNvSpPr>
            <p:nvPr/>
          </p:nvSpPr>
          <p:spPr bwMode="auto">
            <a:xfrm>
              <a:off x="2935" y="2393"/>
              <a:ext cx="142" cy="219"/>
            </a:xfrm>
            <a:custGeom>
              <a:avLst/>
              <a:gdLst>
                <a:gd name="T0" fmla="*/ 26 w 142"/>
                <a:gd name="T1" fmla="*/ 0 h 219"/>
                <a:gd name="T2" fmla="*/ 0 w 142"/>
                <a:gd name="T3" fmla="*/ 13 h 219"/>
                <a:gd name="T4" fmla="*/ 103 w 142"/>
                <a:gd name="T5" fmla="*/ 219 h 219"/>
                <a:gd name="T6" fmla="*/ 116 w 142"/>
                <a:gd name="T7" fmla="*/ 219 h 219"/>
                <a:gd name="T8" fmla="*/ 142 w 142"/>
                <a:gd name="T9" fmla="*/ 219 h 219"/>
                <a:gd name="T10" fmla="*/ 129 w 142"/>
                <a:gd name="T11" fmla="*/ 206 h 219"/>
                <a:gd name="T12" fmla="*/ 26 w 142"/>
                <a:gd name="T13" fmla="*/ 0 h 2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2"/>
                <a:gd name="T22" fmla="*/ 0 h 219"/>
                <a:gd name="T23" fmla="*/ 142 w 142"/>
                <a:gd name="T24" fmla="*/ 219 h 21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2" h="219">
                  <a:moveTo>
                    <a:pt x="26" y="0"/>
                  </a:moveTo>
                  <a:lnTo>
                    <a:pt x="0" y="13"/>
                  </a:lnTo>
                  <a:lnTo>
                    <a:pt x="103" y="219"/>
                  </a:lnTo>
                  <a:lnTo>
                    <a:pt x="116" y="219"/>
                  </a:lnTo>
                  <a:lnTo>
                    <a:pt x="142" y="219"/>
                  </a:lnTo>
                  <a:lnTo>
                    <a:pt x="129" y="20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34" name="Freeform 31"/>
            <p:cNvSpPr>
              <a:spLocks/>
            </p:cNvSpPr>
            <p:nvPr/>
          </p:nvSpPr>
          <p:spPr bwMode="auto">
            <a:xfrm>
              <a:off x="2522" y="2587"/>
              <a:ext cx="529" cy="25"/>
            </a:xfrm>
            <a:custGeom>
              <a:avLst/>
              <a:gdLst>
                <a:gd name="T0" fmla="*/ 529 w 529"/>
                <a:gd name="T1" fmla="*/ 25 h 25"/>
                <a:gd name="T2" fmla="*/ 529 w 529"/>
                <a:gd name="T3" fmla="*/ 0 h 25"/>
                <a:gd name="T4" fmla="*/ 13 w 529"/>
                <a:gd name="T5" fmla="*/ 0 h 25"/>
                <a:gd name="T6" fmla="*/ 0 w 529"/>
                <a:gd name="T7" fmla="*/ 12 h 25"/>
                <a:gd name="T8" fmla="*/ 0 w 529"/>
                <a:gd name="T9" fmla="*/ 25 h 25"/>
                <a:gd name="T10" fmla="*/ 13 w 529"/>
                <a:gd name="T11" fmla="*/ 25 h 25"/>
                <a:gd name="T12" fmla="*/ 529 w 529"/>
                <a:gd name="T13" fmla="*/ 25 h 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9"/>
                <a:gd name="T22" fmla="*/ 0 h 25"/>
                <a:gd name="T23" fmla="*/ 529 w 529"/>
                <a:gd name="T24" fmla="*/ 25 h 2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9" h="25">
                  <a:moveTo>
                    <a:pt x="529" y="25"/>
                  </a:moveTo>
                  <a:lnTo>
                    <a:pt x="529" y="0"/>
                  </a:lnTo>
                  <a:lnTo>
                    <a:pt x="13" y="0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13" y="25"/>
                  </a:lnTo>
                  <a:lnTo>
                    <a:pt x="529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73" name="Group 123"/>
          <p:cNvGrpSpPr>
            <a:grpSpLocks/>
          </p:cNvGrpSpPr>
          <p:nvPr/>
        </p:nvGrpSpPr>
        <p:grpSpPr bwMode="auto">
          <a:xfrm>
            <a:off x="4006850" y="4649788"/>
            <a:ext cx="881063" cy="368300"/>
            <a:chOff x="2522" y="2948"/>
            <a:chExt cx="555" cy="232"/>
          </a:xfrm>
        </p:grpSpPr>
        <p:sp>
          <p:nvSpPr>
            <p:cNvPr id="19527" name="Freeform 34"/>
            <p:cNvSpPr>
              <a:spLocks/>
            </p:cNvSpPr>
            <p:nvPr/>
          </p:nvSpPr>
          <p:spPr bwMode="auto">
            <a:xfrm>
              <a:off x="2522" y="2948"/>
              <a:ext cx="129" cy="232"/>
            </a:xfrm>
            <a:custGeom>
              <a:avLst/>
              <a:gdLst>
                <a:gd name="T0" fmla="*/ 0 w 129"/>
                <a:gd name="T1" fmla="*/ 219 h 232"/>
                <a:gd name="T2" fmla="*/ 26 w 129"/>
                <a:gd name="T3" fmla="*/ 232 h 232"/>
                <a:gd name="T4" fmla="*/ 129 w 129"/>
                <a:gd name="T5" fmla="*/ 26 h 232"/>
                <a:gd name="T6" fmla="*/ 116 w 129"/>
                <a:gd name="T7" fmla="*/ 0 h 232"/>
                <a:gd name="T8" fmla="*/ 116 w 129"/>
                <a:gd name="T9" fmla="*/ 0 h 232"/>
                <a:gd name="T10" fmla="*/ 103 w 129"/>
                <a:gd name="T11" fmla="*/ 13 h 232"/>
                <a:gd name="T12" fmla="*/ 0 w 129"/>
                <a:gd name="T13" fmla="*/ 219 h 2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9"/>
                <a:gd name="T22" fmla="*/ 0 h 232"/>
                <a:gd name="T23" fmla="*/ 129 w 129"/>
                <a:gd name="T24" fmla="*/ 232 h 2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9" h="232">
                  <a:moveTo>
                    <a:pt x="0" y="219"/>
                  </a:moveTo>
                  <a:lnTo>
                    <a:pt x="26" y="232"/>
                  </a:lnTo>
                  <a:lnTo>
                    <a:pt x="129" y="26"/>
                  </a:lnTo>
                  <a:lnTo>
                    <a:pt x="116" y="0"/>
                  </a:lnTo>
                  <a:lnTo>
                    <a:pt x="103" y="13"/>
                  </a:lnTo>
                  <a:lnTo>
                    <a:pt x="0" y="2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28" name="Freeform 35"/>
            <p:cNvSpPr>
              <a:spLocks/>
            </p:cNvSpPr>
            <p:nvPr/>
          </p:nvSpPr>
          <p:spPr bwMode="auto">
            <a:xfrm>
              <a:off x="2638" y="2948"/>
              <a:ext cx="323" cy="26"/>
            </a:xfrm>
            <a:custGeom>
              <a:avLst/>
              <a:gdLst>
                <a:gd name="T0" fmla="*/ 0 w 323"/>
                <a:gd name="T1" fmla="*/ 0 h 26"/>
                <a:gd name="T2" fmla="*/ 0 w 323"/>
                <a:gd name="T3" fmla="*/ 26 h 26"/>
                <a:gd name="T4" fmla="*/ 310 w 323"/>
                <a:gd name="T5" fmla="*/ 26 h 26"/>
                <a:gd name="T6" fmla="*/ 323 w 323"/>
                <a:gd name="T7" fmla="*/ 13 h 26"/>
                <a:gd name="T8" fmla="*/ 323 w 323"/>
                <a:gd name="T9" fmla="*/ 0 h 26"/>
                <a:gd name="T10" fmla="*/ 310 w 323"/>
                <a:gd name="T11" fmla="*/ 0 h 26"/>
                <a:gd name="T12" fmla="*/ 0 w 323"/>
                <a:gd name="T13" fmla="*/ 0 h 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3"/>
                <a:gd name="T22" fmla="*/ 0 h 26"/>
                <a:gd name="T23" fmla="*/ 323 w 323"/>
                <a:gd name="T24" fmla="*/ 26 h 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3" h="26">
                  <a:moveTo>
                    <a:pt x="0" y="0"/>
                  </a:moveTo>
                  <a:lnTo>
                    <a:pt x="0" y="26"/>
                  </a:lnTo>
                  <a:lnTo>
                    <a:pt x="310" y="26"/>
                  </a:lnTo>
                  <a:lnTo>
                    <a:pt x="323" y="13"/>
                  </a:lnTo>
                  <a:lnTo>
                    <a:pt x="323" y="0"/>
                  </a:lnTo>
                  <a:lnTo>
                    <a:pt x="3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29" name="Freeform 36"/>
            <p:cNvSpPr>
              <a:spLocks/>
            </p:cNvSpPr>
            <p:nvPr/>
          </p:nvSpPr>
          <p:spPr bwMode="auto">
            <a:xfrm>
              <a:off x="2935" y="2961"/>
              <a:ext cx="142" cy="219"/>
            </a:xfrm>
            <a:custGeom>
              <a:avLst/>
              <a:gdLst>
                <a:gd name="T0" fmla="*/ 26 w 142"/>
                <a:gd name="T1" fmla="*/ 0 h 219"/>
                <a:gd name="T2" fmla="*/ 0 w 142"/>
                <a:gd name="T3" fmla="*/ 13 h 219"/>
                <a:gd name="T4" fmla="*/ 103 w 142"/>
                <a:gd name="T5" fmla="*/ 219 h 219"/>
                <a:gd name="T6" fmla="*/ 116 w 142"/>
                <a:gd name="T7" fmla="*/ 219 h 219"/>
                <a:gd name="T8" fmla="*/ 142 w 142"/>
                <a:gd name="T9" fmla="*/ 219 h 219"/>
                <a:gd name="T10" fmla="*/ 129 w 142"/>
                <a:gd name="T11" fmla="*/ 206 h 219"/>
                <a:gd name="T12" fmla="*/ 26 w 142"/>
                <a:gd name="T13" fmla="*/ 0 h 2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2"/>
                <a:gd name="T22" fmla="*/ 0 h 219"/>
                <a:gd name="T23" fmla="*/ 142 w 142"/>
                <a:gd name="T24" fmla="*/ 219 h 21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2" h="219">
                  <a:moveTo>
                    <a:pt x="26" y="0"/>
                  </a:moveTo>
                  <a:lnTo>
                    <a:pt x="0" y="13"/>
                  </a:lnTo>
                  <a:lnTo>
                    <a:pt x="103" y="219"/>
                  </a:lnTo>
                  <a:lnTo>
                    <a:pt x="116" y="219"/>
                  </a:lnTo>
                  <a:lnTo>
                    <a:pt x="142" y="219"/>
                  </a:lnTo>
                  <a:lnTo>
                    <a:pt x="129" y="20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30" name="Freeform 37"/>
            <p:cNvSpPr>
              <a:spLocks/>
            </p:cNvSpPr>
            <p:nvPr/>
          </p:nvSpPr>
          <p:spPr bwMode="auto">
            <a:xfrm>
              <a:off x="2522" y="3154"/>
              <a:ext cx="529" cy="26"/>
            </a:xfrm>
            <a:custGeom>
              <a:avLst/>
              <a:gdLst>
                <a:gd name="T0" fmla="*/ 529 w 529"/>
                <a:gd name="T1" fmla="*/ 26 h 26"/>
                <a:gd name="T2" fmla="*/ 529 w 529"/>
                <a:gd name="T3" fmla="*/ 0 h 26"/>
                <a:gd name="T4" fmla="*/ 13 w 529"/>
                <a:gd name="T5" fmla="*/ 0 h 26"/>
                <a:gd name="T6" fmla="*/ 0 w 529"/>
                <a:gd name="T7" fmla="*/ 13 h 26"/>
                <a:gd name="T8" fmla="*/ 0 w 529"/>
                <a:gd name="T9" fmla="*/ 26 h 26"/>
                <a:gd name="T10" fmla="*/ 13 w 529"/>
                <a:gd name="T11" fmla="*/ 26 h 26"/>
                <a:gd name="T12" fmla="*/ 529 w 529"/>
                <a:gd name="T13" fmla="*/ 26 h 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9"/>
                <a:gd name="T22" fmla="*/ 0 h 26"/>
                <a:gd name="T23" fmla="*/ 529 w 529"/>
                <a:gd name="T24" fmla="*/ 26 h 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9" h="26">
                  <a:moveTo>
                    <a:pt x="529" y="26"/>
                  </a:moveTo>
                  <a:lnTo>
                    <a:pt x="529" y="0"/>
                  </a:lnTo>
                  <a:lnTo>
                    <a:pt x="13" y="0"/>
                  </a:lnTo>
                  <a:lnTo>
                    <a:pt x="0" y="13"/>
                  </a:lnTo>
                  <a:lnTo>
                    <a:pt x="0" y="26"/>
                  </a:lnTo>
                  <a:lnTo>
                    <a:pt x="13" y="26"/>
                  </a:lnTo>
                  <a:lnTo>
                    <a:pt x="529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74" name="Group 124"/>
          <p:cNvGrpSpPr>
            <a:grpSpLocks/>
          </p:cNvGrpSpPr>
          <p:nvPr/>
        </p:nvGrpSpPr>
        <p:grpSpPr bwMode="auto">
          <a:xfrm>
            <a:off x="4003675" y="5537200"/>
            <a:ext cx="881063" cy="368300"/>
            <a:chOff x="2522" y="3503"/>
            <a:chExt cx="555" cy="232"/>
          </a:xfrm>
        </p:grpSpPr>
        <p:sp>
          <p:nvSpPr>
            <p:cNvPr id="19523" name="Freeform 40"/>
            <p:cNvSpPr>
              <a:spLocks/>
            </p:cNvSpPr>
            <p:nvPr/>
          </p:nvSpPr>
          <p:spPr bwMode="auto">
            <a:xfrm>
              <a:off x="2522" y="3503"/>
              <a:ext cx="129" cy="232"/>
            </a:xfrm>
            <a:custGeom>
              <a:avLst/>
              <a:gdLst>
                <a:gd name="T0" fmla="*/ 0 w 129"/>
                <a:gd name="T1" fmla="*/ 219 h 232"/>
                <a:gd name="T2" fmla="*/ 26 w 129"/>
                <a:gd name="T3" fmla="*/ 232 h 232"/>
                <a:gd name="T4" fmla="*/ 129 w 129"/>
                <a:gd name="T5" fmla="*/ 26 h 232"/>
                <a:gd name="T6" fmla="*/ 116 w 129"/>
                <a:gd name="T7" fmla="*/ 0 h 232"/>
                <a:gd name="T8" fmla="*/ 116 w 129"/>
                <a:gd name="T9" fmla="*/ 0 h 232"/>
                <a:gd name="T10" fmla="*/ 103 w 129"/>
                <a:gd name="T11" fmla="*/ 13 h 232"/>
                <a:gd name="T12" fmla="*/ 0 w 129"/>
                <a:gd name="T13" fmla="*/ 219 h 2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9"/>
                <a:gd name="T22" fmla="*/ 0 h 232"/>
                <a:gd name="T23" fmla="*/ 129 w 129"/>
                <a:gd name="T24" fmla="*/ 232 h 2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9" h="232">
                  <a:moveTo>
                    <a:pt x="0" y="219"/>
                  </a:moveTo>
                  <a:lnTo>
                    <a:pt x="26" y="232"/>
                  </a:lnTo>
                  <a:lnTo>
                    <a:pt x="129" y="26"/>
                  </a:lnTo>
                  <a:lnTo>
                    <a:pt x="116" y="0"/>
                  </a:lnTo>
                  <a:lnTo>
                    <a:pt x="103" y="13"/>
                  </a:lnTo>
                  <a:lnTo>
                    <a:pt x="0" y="2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24" name="Freeform 41"/>
            <p:cNvSpPr>
              <a:spLocks/>
            </p:cNvSpPr>
            <p:nvPr/>
          </p:nvSpPr>
          <p:spPr bwMode="auto">
            <a:xfrm>
              <a:off x="2638" y="3503"/>
              <a:ext cx="323" cy="26"/>
            </a:xfrm>
            <a:custGeom>
              <a:avLst/>
              <a:gdLst>
                <a:gd name="T0" fmla="*/ 0 w 323"/>
                <a:gd name="T1" fmla="*/ 0 h 26"/>
                <a:gd name="T2" fmla="*/ 0 w 323"/>
                <a:gd name="T3" fmla="*/ 26 h 26"/>
                <a:gd name="T4" fmla="*/ 310 w 323"/>
                <a:gd name="T5" fmla="*/ 26 h 26"/>
                <a:gd name="T6" fmla="*/ 323 w 323"/>
                <a:gd name="T7" fmla="*/ 13 h 26"/>
                <a:gd name="T8" fmla="*/ 323 w 323"/>
                <a:gd name="T9" fmla="*/ 0 h 26"/>
                <a:gd name="T10" fmla="*/ 310 w 323"/>
                <a:gd name="T11" fmla="*/ 0 h 26"/>
                <a:gd name="T12" fmla="*/ 0 w 323"/>
                <a:gd name="T13" fmla="*/ 0 h 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3"/>
                <a:gd name="T22" fmla="*/ 0 h 26"/>
                <a:gd name="T23" fmla="*/ 323 w 323"/>
                <a:gd name="T24" fmla="*/ 26 h 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3" h="26">
                  <a:moveTo>
                    <a:pt x="0" y="0"/>
                  </a:moveTo>
                  <a:lnTo>
                    <a:pt x="0" y="26"/>
                  </a:lnTo>
                  <a:lnTo>
                    <a:pt x="310" y="26"/>
                  </a:lnTo>
                  <a:lnTo>
                    <a:pt x="323" y="13"/>
                  </a:lnTo>
                  <a:lnTo>
                    <a:pt x="323" y="0"/>
                  </a:lnTo>
                  <a:lnTo>
                    <a:pt x="3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25" name="Freeform 42"/>
            <p:cNvSpPr>
              <a:spLocks/>
            </p:cNvSpPr>
            <p:nvPr/>
          </p:nvSpPr>
          <p:spPr bwMode="auto">
            <a:xfrm>
              <a:off x="2935" y="3516"/>
              <a:ext cx="142" cy="219"/>
            </a:xfrm>
            <a:custGeom>
              <a:avLst/>
              <a:gdLst>
                <a:gd name="T0" fmla="*/ 26 w 142"/>
                <a:gd name="T1" fmla="*/ 0 h 219"/>
                <a:gd name="T2" fmla="*/ 0 w 142"/>
                <a:gd name="T3" fmla="*/ 13 h 219"/>
                <a:gd name="T4" fmla="*/ 103 w 142"/>
                <a:gd name="T5" fmla="*/ 219 h 219"/>
                <a:gd name="T6" fmla="*/ 116 w 142"/>
                <a:gd name="T7" fmla="*/ 219 h 219"/>
                <a:gd name="T8" fmla="*/ 142 w 142"/>
                <a:gd name="T9" fmla="*/ 219 h 219"/>
                <a:gd name="T10" fmla="*/ 129 w 142"/>
                <a:gd name="T11" fmla="*/ 206 h 219"/>
                <a:gd name="T12" fmla="*/ 26 w 142"/>
                <a:gd name="T13" fmla="*/ 0 h 2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2"/>
                <a:gd name="T22" fmla="*/ 0 h 219"/>
                <a:gd name="T23" fmla="*/ 142 w 142"/>
                <a:gd name="T24" fmla="*/ 219 h 21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2" h="219">
                  <a:moveTo>
                    <a:pt x="26" y="0"/>
                  </a:moveTo>
                  <a:lnTo>
                    <a:pt x="0" y="13"/>
                  </a:lnTo>
                  <a:lnTo>
                    <a:pt x="103" y="219"/>
                  </a:lnTo>
                  <a:lnTo>
                    <a:pt x="116" y="219"/>
                  </a:lnTo>
                  <a:lnTo>
                    <a:pt x="142" y="219"/>
                  </a:lnTo>
                  <a:lnTo>
                    <a:pt x="129" y="20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26" name="Freeform 43"/>
            <p:cNvSpPr>
              <a:spLocks/>
            </p:cNvSpPr>
            <p:nvPr/>
          </p:nvSpPr>
          <p:spPr bwMode="auto">
            <a:xfrm>
              <a:off x="2522" y="3709"/>
              <a:ext cx="529" cy="26"/>
            </a:xfrm>
            <a:custGeom>
              <a:avLst/>
              <a:gdLst>
                <a:gd name="T0" fmla="*/ 529 w 529"/>
                <a:gd name="T1" fmla="*/ 26 h 26"/>
                <a:gd name="T2" fmla="*/ 529 w 529"/>
                <a:gd name="T3" fmla="*/ 0 h 26"/>
                <a:gd name="T4" fmla="*/ 13 w 529"/>
                <a:gd name="T5" fmla="*/ 0 h 26"/>
                <a:gd name="T6" fmla="*/ 0 w 529"/>
                <a:gd name="T7" fmla="*/ 13 h 26"/>
                <a:gd name="T8" fmla="*/ 0 w 529"/>
                <a:gd name="T9" fmla="*/ 26 h 26"/>
                <a:gd name="T10" fmla="*/ 13 w 529"/>
                <a:gd name="T11" fmla="*/ 26 h 26"/>
                <a:gd name="T12" fmla="*/ 529 w 529"/>
                <a:gd name="T13" fmla="*/ 26 h 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9"/>
                <a:gd name="T22" fmla="*/ 0 h 26"/>
                <a:gd name="T23" fmla="*/ 529 w 529"/>
                <a:gd name="T24" fmla="*/ 26 h 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9" h="26">
                  <a:moveTo>
                    <a:pt x="529" y="26"/>
                  </a:moveTo>
                  <a:lnTo>
                    <a:pt x="529" y="0"/>
                  </a:lnTo>
                  <a:lnTo>
                    <a:pt x="13" y="0"/>
                  </a:lnTo>
                  <a:lnTo>
                    <a:pt x="0" y="13"/>
                  </a:lnTo>
                  <a:lnTo>
                    <a:pt x="0" y="26"/>
                  </a:lnTo>
                  <a:lnTo>
                    <a:pt x="13" y="26"/>
                  </a:lnTo>
                  <a:lnTo>
                    <a:pt x="529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75" name="Rectangle 44"/>
          <p:cNvSpPr>
            <a:spLocks noChangeArrowheads="1"/>
          </p:cNvSpPr>
          <p:nvPr/>
        </p:nvSpPr>
        <p:spPr bwMode="auto">
          <a:xfrm>
            <a:off x="4572000" y="717550"/>
            <a:ext cx="13446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  <a:latin typeface="Lucida Sans Typewriter" charset="0"/>
              </a:rPr>
              <a:t>Application</a:t>
            </a:r>
            <a:endParaRPr lang="en-US" altLang="en-US" sz="1600">
              <a:latin typeface="Lucida Sans Typewriter" charset="0"/>
            </a:endParaRPr>
          </a:p>
        </p:txBody>
      </p:sp>
      <p:sp>
        <p:nvSpPr>
          <p:cNvPr id="19476" name="Rectangle 45"/>
          <p:cNvSpPr>
            <a:spLocks noChangeArrowheads="1"/>
          </p:cNvSpPr>
          <p:nvPr/>
        </p:nvSpPr>
        <p:spPr bwMode="auto">
          <a:xfrm>
            <a:off x="4510088" y="1577975"/>
            <a:ext cx="14668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  <a:latin typeface="Lucida Sans Typewriter" charset="0"/>
              </a:rPr>
              <a:t>Presentation</a:t>
            </a:r>
            <a:endParaRPr lang="en-US" altLang="en-US" sz="1600">
              <a:latin typeface="Lucida Sans Typewriter" charset="0"/>
            </a:endParaRPr>
          </a:p>
        </p:txBody>
      </p:sp>
      <p:sp>
        <p:nvSpPr>
          <p:cNvPr id="19477" name="Rectangle 46"/>
          <p:cNvSpPr>
            <a:spLocks noChangeArrowheads="1"/>
          </p:cNvSpPr>
          <p:nvPr/>
        </p:nvSpPr>
        <p:spPr bwMode="auto">
          <a:xfrm>
            <a:off x="4816475" y="2459038"/>
            <a:ext cx="8556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  <a:latin typeface="Lucida Sans Typewriter" charset="0"/>
              </a:rPr>
              <a:t>Session</a:t>
            </a:r>
            <a:endParaRPr lang="en-US" altLang="en-US" sz="1600">
              <a:latin typeface="Lucida Sans Typewriter" charset="0"/>
            </a:endParaRPr>
          </a:p>
        </p:txBody>
      </p:sp>
      <p:sp>
        <p:nvSpPr>
          <p:cNvPr id="19478" name="Rectangle 47"/>
          <p:cNvSpPr>
            <a:spLocks noChangeArrowheads="1"/>
          </p:cNvSpPr>
          <p:nvPr/>
        </p:nvSpPr>
        <p:spPr bwMode="auto">
          <a:xfrm>
            <a:off x="4694238" y="3349625"/>
            <a:ext cx="1100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  <a:latin typeface="Lucida Sans Typewriter" charset="0"/>
              </a:rPr>
              <a:t>Transport</a:t>
            </a:r>
            <a:endParaRPr lang="en-US" altLang="en-US" sz="1600">
              <a:latin typeface="Lucida Sans Typewriter" charset="0"/>
            </a:endParaRPr>
          </a:p>
        </p:txBody>
      </p:sp>
      <p:sp>
        <p:nvSpPr>
          <p:cNvPr id="19479" name="Rectangle 48"/>
          <p:cNvSpPr>
            <a:spLocks noChangeArrowheads="1"/>
          </p:cNvSpPr>
          <p:nvPr/>
        </p:nvSpPr>
        <p:spPr bwMode="auto">
          <a:xfrm>
            <a:off x="4816475" y="4230688"/>
            <a:ext cx="8556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  <a:latin typeface="Lucida Sans Typewriter" charset="0"/>
              </a:rPr>
              <a:t>Network</a:t>
            </a:r>
            <a:endParaRPr lang="en-US" altLang="en-US" sz="1600">
              <a:latin typeface="Lucida Sans Typewriter" charset="0"/>
            </a:endParaRPr>
          </a:p>
        </p:txBody>
      </p:sp>
      <p:sp>
        <p:nvSpPr>
          <p:cNvPr id="19480" name="Rectangle 49"/>
          <p:cNvSpPr>
            <a:spLocks noChangeArrowheads="1"/>
          </p:cNvSpPr>
          <p:nvPr/>
        </p:nvSpPr>
        <p:spPr bwMode="auto">
          <a:xfrm>
            <a:off x="4754563" y="5121275"/>
            <a:ext cx="9779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  <a:latin typeface="Lucida Sans Typewriter" charset="0"/>
              </a:rPr>
              <a:t>DataLink</a:t>
            </a:r>
            <a:endParaRPr lang="en-US" altLang="en-US" sz="1600">
              <a:latin typeface="Lucida Sans Typewriter" charset="0"/>
            </a:endParaRPr>
          </a:p>
        </p:txBody>
      </p:sp>
      <p:sp>
        <p:nvSpPr>
          <p:cNvPr id="19481" name="Rectangle 52"/>
          <p:cNvSpPr>
            <a:spLocks noChangeArrowheads="1"/>
          </p:cNvSpPr>
          <p:nvPr/>
        </p:nvSpPr>
        <p:spPr bwMode="auto">
          <a:xfrm>
            <a:off x="4754563" y="6011863"/>
            <a:ext cx="9779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  <a:latin typeface="Lucida Sans Typewriter" charset="0"/>
              </a:rPr>
              <a:t>Physical</a:t>
            </a:r>
            <a:endParaRPr lang="en-US" altLang="en-US" sz="1600">
              <a:latin typeface="Lucida Sans Typewriter" charset="0"/>
            </a:endParaRPr>
          </a:p>
        </p:txBody>
      </p:sp>
      <p:sp>
        <p:nvSpPr>
          <p:cNvPr id="19482" name="Line 77"/>
          <p:cNvSpPr>
            <a:spLocks noChangeShapeType="1"/>
          </p:cNvSpPr>
          <p:nvPr/>
        </p:nvSpPr>
        <p:spPr bwMode="auto">
          <a:xfrm flipV="1">
            <a:off x="3543300" y="541338"/>
            <a:ext cx="1588" cy="225425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3" name="Freeform 78"/>
          <p:cNvSpPr>
            <a:spLocks/>
          </p:cNvSpPr>
          <p:nvPr/>
        </p:nvSpPr>
        <p:spPr bwMode="auto">
          <a:xfrm>
            <a:off x="3481388" y="541338"/>
            <a:ext cx="103187" cy="225425"/>
          </a:xfrm>
          <a:custGeom>
            <a:avLst/>
            <a:gdLst>
              <a:gd name="T0" fmla="*/ 0 w 65"/>
              <a:gd name="T1" fmla="*/ 142 h 142"/>
              <a:gd name="T2" fmla="*/ 39 w 65"/>
              <a:gd name="T3" fmla="*/ 0 h 142"/>
              <a:gd name="T4" fmla="*/ 65 w 65"/>
              <a:gd name="T5" fmla="*/ 142 h 142"/>
              <a:gd name="T6" fmla="*/ 0 60000 65536"/>
              <a:gd name="T7" fmla="*/ 0 60000 65536"/>
              <a:gd name="T8" fmla="*/ 0 60000 65536"/>
              <a:gd name="T9" fmla="*/ 0 w 65"/>
              <a:gd name="T10" fmla="*/ 0 h 142"/>
              <a:gd name="T11" fmla="*/ 65 w 65"/>
              <a:gd name="T12" fmla="*/ 142 h 1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" h="142">
                <a:moveTo>
                  <a:pt x="0" y="142"/>
                </a:moveTo>
                <a:lnTo>
                  <a:pt x="39" y="0"/>
                </a:lnTo>
                <a:lnTo>
                  <a:pt x="65" y="142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4" name="Line 79"/>
          <p:cNvSpPr>
            <a:spLocks noChangeShapeType="1"/>
          </p:cNvSpPr>
          <p:nvPr/>
        </p:nvSpPr>
        <p:spPr bwMode="auto">
          <a:xfrm>
            <a:off x="3543300" y="766763"/>
            <a:ext cx="1588" cy="8255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5" name="Line 80"/>
          <p:cNvSpPr>
            <a:spLocks noChangeShapeType="1"/>
          </p:cNvSpPr>
          <p:nvPr/>
        </p:nvSpPr>
        <p:spPr bwMode="auto">
          <a:xfrm>
            <a:off x="3543300" y="992188"/>
            <a:ext cx="1588" cy="142875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6" name="Line 81"/>
          <p:cNvSpPr>
            <a:spLocks noChangeShapeType="1"/>
          </p:cNvSpPr>
          <p:nvPr/>
        </p:nvSpPr>
        <p:spPr bwMode="auto">
          <a:xfrm>
            <a:off x="3543300" y="1279525"/>
            <a:ext cx="1588" cy="163513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7" name="Line 82"/>
          <p:cNvSpPr>
            <a:spLocks noChangeShapeType="1"/>
          </p:cNvSpPr>
          <p:nvPr/>
        </p:nvSpPr>
        <p:spPr bwMode="auto">
          <a:xfrm>
            <a:off x="3543300" y="1565275"/>
            <a:ext cx="1588" cy="163513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8" name="Line 83"/>
          <p:cNvSpPr>
            <a:spLocks noChangeShapeType="1"/>
          </p:cNvSpPr>
          <p:nvPr/>
        </p:nvSpPr>
        <p:spPr bwMode="auto">
          <a:xfrm>
            <a:off x="3543300" y="1873250"/>
            <a:ext cx="1588" cy="142875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9" name="Line 84"/>
          <p:cNvSpPr>
            <a:spLocks noChangeShapeType="1"/>
          </p:cNvSpPr>
          <p:nvPr/>
        </p:nvSpPr>
        <p:spPr bwMode="auto">
          <a:xfrm>
            <a:off x="3543300" y="2160588"/>
            <a:ext cx="1588" cy="163512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90" name="Line 85"/>
          <p:cNvSpPr>
            <a:spLocks noChangeShapeType="1"/>
          </p:cNvSpPr>
          <p:nvPr/>
        </p:nvSpPr>
        <p:spPr bwMode="auto">
          <a:xfrm>
            <a:off x="3543300" y="2446338"/>
            <a:ext cx="1588" cy="163512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91" name="Line 86"/>
          <p:cNvSpPr>
            <a:spLocks noChangeShapeType="1"/>
          </p:cNvSpPr>
          <p:nvPr/>
        </p:nvSpPr>
        <p:spPr bwMode="auto">
          <a:xfrm>
            <a:off x="3543300" y="2754313"/>
            <a:ext cx="1588" cy="142875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92" name="Line 87"/>
          <p:cNvSpPr>
            <a:spLocks noChangeShapeType="1"/>
          </p:cNvSpPr>
          <p:nvPr/>
        </p:nvSpPr>
        <p:spPr bwMode="auto">
          <a:xfrm>
            <a:off x="3543300" y="3040063"/>
            <a:ext cx="1588" cy="16510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93" name="Line 88"/>
          <p:cNvSpPr>
            <a:spLocks noChangeShapeType="1"/>
          </p:cNvSpPr>
          <p:nvPr/>
        </p:nvSpPr>
        <p:spPr bwMode="auto">
          <a:xfrm>
            <a:off x="3543300" y="3327400"/>
            <a:ext cx="1588" cy="163513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94" name="Line 89"/>
          <p:cNvSpPr>
            <a:spLocks noChangeShapeType="1"/>
          </p:cNvSpPr>
          <p:nvPr/>
        </p:nvSpPr>
        <p:spPr bwMode="auto">
          <a:xfrm>
            <a:off x="3543300" y="3635375"/>
            <a:ext cx="1588" cy="142875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95" name="Line 90"/>
          <p:cNvSpPr>
            <a:spLocks noChangeShapeType="1"/>
          </p:cNvSpPr>
          <p:nvPr/>
        </p:nvSpPr>
        <p:spPr bwMode="auto">
          <a:xfrm>
            <a:off x="3543300" y="3921125"/>
            <a:ext cx="1588" cy="16510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96" name="Line 91"/>
          <p:cNvSpPr>
            <a:spLocks noChangeShapeType="1"/>
          </p:cNvSpPr>
          <p:nvPr/>
        </p:nvSpPr>
        <p:spPr bwMode="auto">
          <a:xfrm>
            <a:off x="3543300" y="4208463"/>
            <a:ext cx="1588" cy="163512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97" name="Line 92"/>
          <p:cNvSpPr>
            <a:spLocks noChangeShapeType="1"/>
          </p:cNvSpPr>
          <p:nvPr/>
        </p:nvSpPr>
        <p:spPr bwMode="auto">
          <a:xfrm>
            <a:off x="3543300" y="4516438"/>
            <a:ext cx="1588" cy="142875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98" name="Line 93"/>
          <p:cNvSpPr>
            <a:spLocks noChangeShapeType="1"/>
          </p:cNvSpPr>
          <p:nvPr/>
        </p:nvSpPr>
        <p:spPr bwMode="auto">
          <a:xfrm>
            <a:off x="3543300" y="4802188"/>
            <a:ext cx="1588" cy="16510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99" name="Line 94"/>
          <p:cNvSpPr>
            <a:spLocks noChangeShapeType="1"/>
          </p:cNvSpPr>
          <p:nvPr/>
        </p:nvSpPr>
        <p:spPr bwMode="auto">
          <a:xfrm>
            <a:off x="3543300" y="5089525"/>
            <a:ext cx="1588" cy="163513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00" name="Line 95"/>
          <p:cNvSpPr>
            <a:spLocks noChangeShapeType="1"/>
          </p:cNvSpPr>
          <p:nvPr/>
        </p:nvSpPr>
        <p:spPr bwMode="auto">
          <a:xfrm>
            <a:off x="3543300" y="5397500"/>
            <a:ext cx="1588" cy="142875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01" name="Line 96"/>
          <p:cNvSpPr>
            <a:spLocks noChangeShapeType="1"/>
          </p:cNvSpPr>
          <p:nvPr/>
        </p:nvSpPr>
        <p:spPr bwMode="auto">
          <a:xfrm>
            <a:off x="3543300" y="5683250"/>
            <a:ext cx="1588" cy="16510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02" name="Line 97"/>
          <p:cNvSpPr>
            <a:spLocks noChangeShapeType="1"/>
          </p:cNvSpPr>
          <p:nvPr/>
        </p:nvSpPr>
        <p:spPr bwMode="auto">
          <a:xfrm>
            <a:off x="3543300" y="5970588"/>
            <a:ext cx="1588" cy="8255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03" name="Rectangle 99"/>
          <p:cNvSpPr>
            <a:spLocks noChangeArrowheads="1"/>
          </p:cNvSpPr>
          <p:nvPr/>
        </p:nvSpPr>
        <p:spPr bwMode="auto">
          <a:xfrm>
            <a:off x="7056438" y="5006975"/>
            <a:ext cx="1782762" cy="471488"/>
          </a:xfrm>
          <a:prstGeom prst="rect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04" name="Rectangle 100"/>
          <p:cNvSpPr>
            <a:spLocks noChangeArrowheads="1"/>
          </p:cNvSpPr>
          <p:nvPr/>
        </p:nvSpPr>
        <p:spPr bwMode="auto">
          <a:xfrm>
            <a:off x="7642225" y="5121275"/>
            <a:ext cx="6111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  <a:latin typeface="Lucida Sans Typewriter" charset="0"/>
              </a:rPr>
              <a:t>Frame</a:t>
            </a:r>
            <a:endParaRPr lang="en-US" altLang="en-US" sz="1600">
              <a:latin typeface="Lucida Sans Typewriter" charset="0"/>
            </a:endParaRPr>
          </a:p>
        </p:txBody>
      </p:sp>
      <p:sp>
        <p:nvSpPr>
          <p:cNvPr id="19505" name="Rectangle 101"/>
          <p:cNvSpPr>
            <a:spLocks noChangeArrowheads="1"/>
          </p:cNvSpPr>
          <p:nvPr/>
        </p:nvSpPr>
        <p:spPr bwMode="auto">
          <a:xfrm>
            <a:off x="7056438" y="4125913"/>
            <a:ext cx="1782762" cy="471487"/>
          </a:xfrm>
          <a:prstGeom prst="rect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06" name="Rectangle 102"/>
          <p:cNvSpPr>
            <a:spLocks noChangeArrowheads="1"/>
          </p:cNvSpPr>
          <p:nvPr/>
        </p:nvSpPr>
        <p:spPr bwMode="auto">
          <a:xfrm>
            <a:off x="7581900" y="4240213"/>
            <a:ext cx="7334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  <a:latin typeface="Lucida Sans Typewriter" charset="0"/>
              </a:rPr>
              <a:t>Packet</a:t>
            </a:r>
            <a:endParaRPr lang="en-US" altLang="en-US" sz="1600">
              <a:latin typeface="Lucida Sans Typewriter" charset="0"/>
            </a:endParaRPr>
          </a:p>
        </p:txBody>
      </p:sp>
      <p:sp>
        <p:nvSpPr>
          <p:cNvPr id="19507" name="Rectangle 103"/>
          <p:cNvSpPr>
            <a:spLocks noChangeArrowheads="1"/>
          </p:cNvSpPr>
          <p:nvPr/>
        </p:nvSpPr>
        <p:spPr bwMode="auto">
          <a:xfrm>
            <a:off x="7056438" y="5908675"/>
            <a:ext cx="1782762" cy="450850"/>
          </a:xfrm>
          <a:prstGeom prst="rect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08" name="Rectangle 104"/>
          <p:cNvSpPr>
            <a:spLocks noChangeArrowheads="1"/>
          </p:cNvSpPr>
          <p:nvPr/>
        </p:nvSpPr>
        <p:spPr bwMode="auto">
          <a:xfrm>
            <a:off x="7764463" y="6011863"/>
            <a:ext cx="3667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  <a:latin typeface="Lucida Sans Typewriter" charset="0"/>
              </a:rPr>
              <a:t>Bit</a:t>
            </a:r>
            <a:endParaRPr lang="en-US" altLang="en-US" sz="1600">
              <a:latin typeface="Lucida Sans Typewriter" charset="0"/>
            </a:endParaRPr>
          </a:p>
        </p:txBody>
      </p:sp>
      <p:sp>
        <p:nvSpPr>
          <p:cNvPr id="19509" name="Rectangle 105"/>
          <p:cNvSpPr>
            <a:spLocks noChangeArrowheads="1"/>
          </p:cNvSpPr>
          <p:nvPr/>
        </p:nvSpPr>
        <p:spPr bwMode="auto">
          <a:xfrm>
            <a:off x="7056438" y="2344738"/>
            <a:ext cx="1782762" cy="471487"/>
          </a:xfrm>
          <a:prstGeom prst="rect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10" name="Rectangle 106"/>
          <p:cNvSpPr>
            <a:spLocks noChangeArrowheads="1"/>
          </p:cNvSpPr>
          <p:nvPr/>
        </p:nvSpPr>
        <p:spPr bwMode="auto">
          <a:xfrm>
            <a:off x="7337425" y="2459038"/>
            <a:ext cx="12223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  <a:latin typeface="Lucida Sans Typewriter" charset="0"/>
              </a:rPr>
              <a:t>Connection</a:t>
            </a:r>
            <a:endParaRPr lang="en-US" altLang="en-US" sz="1600">
              <a:latin typeface="Lucida Sans Typewriter" charset="0"/>
            </a:endParaRPr>
          </a:p>
        </p:txBody>
      </p:sp>
      <p:sp>
        <p:nvSpPr>
          <p:cNvPr id="19511" name="Rectangle 107"/>
          <p:cNvSpPr>
            <a:spLocks noChangeArrowheads="1"/>
          </p:cNvSpPr>
          <p:nvPr/>
        </p:nvSpPr>
        <p:spPr bwMode="auto">
          <a:xfrm>
            <a:off x="7056438" y="1463675"/>
            <a:ext cx="1782762" cy="471488"/>
          </a:xfrm>
          <a:prstGeom prst="rect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12" name="Rectangle 108"/>
          <p:cNvSpPr>
            <a:spLocks noChangeArrowheads="1"/>
          </p:cNvSpPr>
          <p:nvPr/>
        </p:nvSpPr>
        <p:spPr bwMode="auto">
          <a:xfrm>
            <a:off x="7581900" y="1577975"/>
            <a:ext cx="7334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  <a:latin typeface="Lucida Sans Typewriter" charset="0"/>
              </a:rPr>
              <a:t>Format</a:t>
            </a:r>
            <a:endParaRPr lang="en-US" altLang="en-US" sz="1600">
              <a:latin typeface="Lucida Sans Typewriter" charset="0"/>
            </a:endParaRPr>
          </a:p>
        </p:txBody>
      </p:sp>
      <p:sp>
        <p:nvSpPr>
          <p:cNvPr id="19513" name="Rectangle 109"/>
          <p:cNvSpPr>
            <a:spLocks noChangeArrowheads="1"/>
          </p:cNvSpPr>
          <p:nvPr/>
        </p:nvSpPr>
        <p:spPr bwMode="auto">
          <a:xfrm>
            <a:off x="7056438" y="3246438"/>
            <a:ext cx="1782762" cy="449262"/>
          </a:xfrm>
          <a:prstGeom prst="rect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14" name="Rectangle 110"/>
          <p:cNvSpPr>
            <a:spLocks noChangeArrowheads="1"/>
          </p:cNvSpPr>
          <p:nvPr/>
        </p:nvSpPr>
        <p:spPr bwMode="auto">
          <a:xfrm>
            <a:off x="7519988" y="3349625"/>
            <a:ext cx="8556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  <a:latin typeface="Lucida Sans Typewriter" charset="0"/>
              </a:rPr>
              <a:t>Message</a:t>
            </a:r>
            <a:endParaRPr lang="en-US" altLang="en-US" sz="1600">
              <a:latin typeface="Lucida Sans Typewriter" charset="0"/>
            </a:endParaRPr>
          </a:p>
        </p:txBody>
      </p:sp>
      <p:sp>
        <p:nvSpPr>
          <p:cNvPr id="19515" name="Rectangle 112"/>
          <p:cNvSpPr>
            <a:spLocks noChangeArrowheads="1"/>
          </p:cNvSpPr>
          <p:nvPr/>
        </p:nvSpPr>
        <p:spPr bwMode="auto">
          <a:xfrm rot="-5400000">
            <a:off x="2686051" y="3270250"/>
            <a:ext cx="14224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  <a:latin typeface="Times New Roman" charset="0"/>
              </a:rPr>
              <a:t>Level of abstraction</a:t>
            </a:r>
            <a:endParaRPr lang="en-US" altLang="en-US"/>
          </a:p>
        </p:txBody>
      </p:sp>
      <p:sp>
        <p:nvSpPr>
          <p:cNvPr id="19516" name="Line 113"/>
          <p:cNvSpPr>
            <a:spLocks noChangeShapeType="1"/>
          </p:cNvSpPr>
          <p:nvPr/>
        </p:nvSpPr>
        <p:spPr bwMode="auto">
          <a:xfrm>
            <a:off x="5243513" y="1066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17" name="Line 114"/>
          <p:cNvSpPr>
            <a:spLocks noChangeShapeType="1"/>
          </p:cNvSpPr>
          <p:nvPr/>
        </p:nvSpPr>
        <p:spPr bwMode="auto">
          <a:xfrm>
            <a:off x="5243513" y="19605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18" name="Line 115"/>
          <p:cNvSpPr>
            <a:spLocks noChangeShapeType="1"/>
          </p:cNvSpPr>
          <p:nvPr/>
        </p:nvSpPr>
        <p:spPr bwMode="auto">
          <a:xfrm>
            <a:off x="5243513" y="2819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19" name="Line 116"/>
          <p:cNvSpPr>
            <a:spLocks noChangeShapeType="1"/>
          </p:cNvSpPr>
          <p:nvPr/>
        </p:nvSpPr>
        <p:spPr bwMode="auto">
          <a:xfrm>
            <a:off x="5243513" y="3733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20" name="Line 117"/>
          <p:cNvSpPr>
            <a:spLocks noChangeShapeType="1"/>
          </p:cNvSpPr>
          <p:nvPr/>
        </p:nvSpPr>
        <p:spPr bwMode="auto">
          <a:xfrm>
            <a:off x="5243513" y="461645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21" name="Line 118"/>
          <p:cNvSpPr>
            <a:spLocks noChangeShapeType="1"/>
          </p:cNvSpPr>
          <p:nvPr/>
        </p:nvSpPr>
        <p:spPr bwMode="auto">
          <a:xfrm>
            <a:off x="5243513" y="549751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22" name="Rectangle 126"/>
          <p:cNvSpPr>
            <a:spLocks noGrp="1" noChangeArrowheads="1"/>
          </p:cNvSpPr>
          <p:nvPr>
            <p:ph type="title"/>
          </p:nvPr>
        </p:nvSpPr>
        <p:spPr>
          <a:xfrm>
            <a:off x="419100" y="4208463"/>
            <a:ext cx="2692400" cy="2047875"/>
          </a:xfrm>
        </p:spPr>
        <p:txBody>
          <a:bodyPr/>
          <a:lstStyle/>
          <a:p>
            <a:r>
              <a:rPr lang="en-US" smtClean="0"/>
              <a:t>Figure 6-9, An example of closed architecture: the OSI model.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142"/>
          <p:cNvGrpSpPr>
            <a:grpSpLocks/>
          </p:cNvGrpSpPr>
          <p:nvPr/>
        </p:nvGrpSpPr>
        <p:grpSpPr bwMode="auto">
          <a:xfrm>
            <a:off x="1395413" y="157163"/>
            <a:ext cx="6740525" cy="5238750"/>
            <a:chOff x="879" y="99"/>
            <a:chExt cx="4246" cy="3300"/>
          </a:xfrm>
        </p:grpSpPr>
        <p:sp>
          <p:nvSpPr>
            <p:cNvPr id="20484" name="Line 106"/>
            <p:cNvSpPr>
              <a:spLocks noChangeShapeType="1"/>
            </p:cNvSpPr>
            <p:nvPr/>
          </p:nvSpPr>
          <p:spPr bwMode="auto">
            <a:xfrm flipH="1" flipV="1">
              <a:off x="2491" y="1084"/>
              <a:ext cx="33" cy="3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85" name="Line 107"/>
            <p:cNvSpPr>
              <a:spLocks noChangeShapeType="1"/>
            </p:cNvSpPr>
            <p:nvPr/>
          </p:nvSpPr>
          <p:spPr bwMode="auto">
            <a:xfrm flipH="1" flipV="1">
              <a:off x="2391" y="1007"/>
              <a:ext cx="56" cy="4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86" name="Line 111"/>
            <p:cNvSpPr>
              <a:spLocks noChangeShapeType="1"/>
            </p:cNvSpPr>
            <p:nvPr/>
          </p:nvSpPr>
          <p:spPr bwMode="auto">
            <a:xfrm flipH="1" flipV="1">
              <a:off x="2491" y="2047"/>
              <a:ext cx="33" cy="2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87" name="Line 112"/>
            <p:cNvSpPr>
              <a:spLocks noChangeShapeType="1"/>
            </p:cNvSpPr>
            <p:nvPr/>
          </p:nvSpPr>
          <p:spPr bwMode="auto">
            <a:xfrm flipH="1" flipV="1">
              <a:off x="2391" y="1969"/>
              <a:ext cx="56" cy="3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88" name="Line 116"/>
            <p:cNvSpPr>
              <a:spLocks noChangeShapeType="1"/>
            </p:cNvSpPr>
            <p:nvPr/>
          </p:nvSpPr>
          <p:spPr bwMode="auto">
            <a:xfrm flipH="1">
              <a:off x="2480" y="2202"/>
              <a:ext cx="44" cy="2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89" name="Line 120"/>
            <p:cNvSpPr>
              <a:spLocks noChangeShapeType="1"/>
            </p:cNvSpPr>
            <p:nvPr/>
          </p:nvSpPr>
          <p:spPr bwMode="auto">
            <a:xfrm flipH="1">
              <a:off x="2502" y="2301"/>
              <a:ext cx="22" cy="4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0" name="Line 121"/>
            <p:cNvSpPr>
              <a:spLocks noChangeShapeType="1"/>
            </p:cNvSpPr>
            <p:nvPr/>
          </p:nvSpPr>
          <p:spPr bwMode="auto">
            <a:xfrm flipH="1">
              <a:off x="2413" y="2401"/>
              <a:ext cx="45" cy="5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1" name="Line 126"/>
            <p:cNvSpPr>
              <a:spLocks noChangeShapeType="1"/>
            </p:cNvSpPr>
            <p:nvPr/>
          </p:nvSpPr>
          <p:spPr bwMode="auto">
            <a:xfrm flipH="1">
              <a:off x="2480" y="1261"/>
              <a:ext cx="44" cy="1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2" name="Line 130"/>
            <p:cNvSpPr>
              <a:spLocks noChangeShapeType="1"/>
            </p:cNvSpPr>
            <p:nvPr/>
          </p:nvSpPr>
          <p:spPr bwMode="auto">
            <a:xfrm flipH="1">
              <a:off x="2480" y="3264"/>
              <a:ext cx="44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493" name="Group 132"/>
            <p:cNvGrpSpPr>
              <a:grpSpLocks/>
            </p:cNvGrpSpPr>
            <p:nvPr/>
          </p:nvGrpSpPr>
          <p:grpSpPr bwMode="auto">
            <a:xfrm>
              <a:off x="879" y="99"/>
              <a:ext cx="465" cy="199"/>
              <a:chOff x="897" y="99"/>
              <a:chExt cx="465" cy="199"/>
            </a:xfrm>
          </p:grpSpPr>
          <p:sp>
            <p:nvSpPr>
              <p:cNvPr id="20618" name="Freeform 4"/>
              <p:cNvSpPr>
                <a:spLocks/>
              </p:cNvSpPr>
              <p:nvPr/>
            </p:nvSpPr>
            <p:spPr bwMode="auto">
              <a:xfrm>
                <a:off x="897" y="99"/>
                <a:ext cx="100" cy="199"/>
              </a:xfrm>
              <a:custGeom>
                <a:avLst/>
                <a:gdLst>
                  <a:gd name="T0" fmla="*/ 0 w 100"/>
                  <a:gd name="T1" fmla="*/ 188 h 199"/>
                  <a:gd name="T2" fmla="*/ 22 w 100"/>
                  <a:gd name="T3" fmla="*/ 199 h 199"/>
                  <a:gd name="T4" fmla="*/ 100 w 100"/>
                  <a:gd name="T5" fmla="*/ 22 h 199"/>
                  <a:gd name="T6" fmla="*/ 89 w 100"/>
                  <a:gd name="T7" fmla="*/ 0 h 199"/>
                  <a:gd name="T8" fmla="*/ 89 w 100"/>
                  <a:gd name="T9" fmla="*/ 0 h 199"/>
                  <a:gd name="T10" fmla="*/ 78 w 100"/>
                  <a:gd name="T11" fmla="*/ 11 h 199"/>
                  <a:gd name="T12" fmla="*/ 0 w 100"/>
                  <a:gd name="T13" fmla="*/ 188 h 1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0"/>
                  <a:gd name="T22" fmla="*/ 0 h 199"/>
                  <a:gd name="T23" fmla="*/ 100 w 100"/>
                  <a:gd name="T24" fmla="*/ 199 h 1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0" h="199">
                    <a:moveTo>
                      <a:pt x="0" y="188"/>
                    </a:moveTo>
                    <a:lnTo>
                      <a:pt x="22" y="199"/>
                    </a:lnTo>
                    <a:lnTo>
                      <a:pt x="100" y="22"/>
                    </a:lnTo>
                    <a:lnTo>
                      <a:pt x="89" y="0"/>
                    </a:lnTo>
                    <a:lnTo>
                      <a:pt x="78" y="11"/>
                    </a:lnTo>
                    <a:lnTo>
                      <a:pt x="0" y="18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19" name="Freeform 5"/>
              <p:cNvSpPr>
                <a:spLocks/>
              </p:cNvSpPr>
              <p:nvPr/>
            </p:nvSpPr>
            <p:spPr bwMode="auto">
              <a:xfrm>
                <a:off x="986" y="99"/>
                <a:ext cx="287" cy="22"/>
              </a:xfrm>
              <a:custGeom>
                <a:avLst/>
                <a:gdLst>
                  <a:gd name="T0" fmla="*/ 0 w 287"/>
                  <a:gd name="T1" fmla="*/ 0 h 22"/>
                  <a:gd name="T2" fmla="*/ 0 w 287"/>
                  <a:gd name="T3" fmla="*/ 22 h 22"/>
                  <a:gd name="T4" fmla="*/ 276 w 287"/>
                  <a:gd name="T5" fmla="*/ 22 h 22"/>
                  <a:gd name="T6" fmla="*/ 287 w 287"/>
                  <a:gd name="T7" fmla="*/ 11 h 22"/>
                  <a:gd name="T8" fmla="*/ 287 w 287"/>
                  <a:gd name="T9" fmla="*/ 0 h 22"/>
                  <a:gd name="T10" fmla="*/ 276 w 287"/>
                  <a:gd name="T11" fmla="*/ 0 h 22"/>
                  <a:gd name="T12" fmla="*/ 0 w 287"/>
                  <a:gd name="T13" fmla="*/ 0 h 2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87"/>
                  <a:gd name="T22" fmla="*/ 0 h 22"/>
                  <a:gd name="T23" fmla="*/ 287 w 287"/>
                  <a:gd name="T24" fmla="*/ 22 h 2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87" h="22">
                    <a:moveTo>
                      <a:pt x="0" y="0"/>
                    </a:moveTo>
                    <a:lnTo>
                      <a:pt x="0" y="22"/>
                    </a:lnTo>
                    <a:lnTo>
                      <a:pt x="276" y="22"/>
                    </a:lnTo>
                    <a:lnTo>
                      <a:pt x="287" y="11"/>
                    </a:lnTo>
                    <a:lnTo>
                      <a:pt x="287" y="0"/>
                    </a:lnTo>
                    <a:lnTo>
                      <a:pt x="27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20" name="Freeform 6"/>
              <p:cNvSpPr>
                <a:spLocks/>
              </p:cNvSpPr>
              <p:nvPr/>
            </p:nvSpPr>
            <p:spPr bwMode="auto">
              <a:xfrm>
                <a:off x="1251" y="110"/>
                <a:ext cx="111" cy="188"/>
              </a:xfrm>
              <a:custGeom>
                <a:avLst/>
                <a:gdLst>
                  <a:gd name="T0" fmla="*/ 22 w 111"/>
                  <a:gd name="T1" fmla="*/ 0 h 188"/>
                  <a:gd name="T2" fmla="*/ 0 w 111"/>
                  <a:gd name="T3" fmla="*/ 11 h 188"/>
                  <a:gd name="T4" fmla="*/ 78 w 111"/>
                  <a:gd name="T5" fmla="*/ 188 h 188"/>
                  <a:gd name="T6" fmla="*/ 89 w 111"/>
                  <a:gd name="T7" fmla="*/ 188 h 188"/>
                  <a:gd name="T8" fmla="*/ 111 w 111"/>
                  <a:gd name="T9" fmla="*/ 188 h 188"/>
                  <a:gd name="T10" fmla="*/ 100 w 111"/>
                  <a:gd name="T11" fmla="*/ 177 h 188"/>
                  <a:gd name="T12" fmla="*/ 22 w 111"/>
                  <a:gd name="T13" fmla="*/ 0 h 1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1"/>
                  <a:gd name="T22" fmla="*/ 0 h 188"/>
                  <a:gd name="T23" fmla="*/ 111 w 111"/>
                  <a:gd name="T24" fmla="*/ 188 h 1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1" h="188">
                    <a:moveTo>
                      <a:pt x="22" y="0"/>
                    </a:moveTo>
                    <a:lnTo>
                      <a:pt x="0" y="11"/>
                    </a:lnTo>
                    <a:lnTo>
                      <a:pt x="78" y="188"/>
                    </a:lnTo>
                    <a:lnTo>
                      <a:pt x="89" y="188"/>
                    </a:lnTo>
                    <a:lnTo>
                      <a:pt x="111" y="188"/>
                    </a:lnTo>
                    <a:lnTo>
                      <a:pt x="100" y="177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21" name="Freeform 7"/>
              <p:cNvSpPr>
                <a:spLocks/>
              </p:cNvSpPr>
              <p:nvPr/>
            </p:nvSpPr>
            <p:spPr bwMode="auto">
              <a:xfrm>
                <a:off x="897" y="276"/>
                <a:ext cx="443" cy="22"/>
              </a:xfrm>
              <a:custGeom>
                <a:avLst/>
                <a:gdLst>
                  <a:gd name="T0" fmla="*/ 443 w 443"/>
                  <a:gd name="T1" fmla="*/ 22 h 22"/>
                  <a:gd name="T2" fmla="*/ 443 w 443"/>
                  <a:gd name="T3" fmla="*/ 0 h 22"/>
                  <a:gd name="T4" fmla="*/ 11 w 443"/>
                  <a:gd name="T5" fmla="*/ 0 h 22"/>
                  <a:gd name="T6" fmla="*/ 0 w 443"/>
                  <a:gd name="T7" fmla="*/ 11 h 22"/>
                  <a:gd name="T8" fmla="*/ 0 w 443"/>
                  <a:gd name="T9" fmla="*/ 22 h 22"/>
                  <a:gd name="T10" fmla="*/ 11 w 443"/>
                  <a:gd name="T11" fmla="*/ 22 h 22"/>
                  <a:gd name="T12" fmla="*/ 443 w 443"/>
                  <a:gd name="T13" fmla="*/ 22 h 2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43"/>
                  <a:gd name="T22" fmla="*/ 0 h 22"/>
                  <a:gd name="T23" fmla="*/ 443 w 443"/>
                  <a:gd name="T24" fmla="*/ 22 h 2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43" h="22">
                    <a:moveTo>
                      <a:pt x="443" y="22"/>
                    </a:moveTo>
                    <a:lnTo>
                      <a:pt x="443" y="0"/>
                    </a:lnTo>
                    <a:lnTo>
                      <a:pt x="11" y="0"/>
                    </a:lnTo>
                    <a:lnTo>
                      <a:pt x="0" y="11"/>
                    </a:lnTo>
                    <a:lnTo>
                      <a:pt x="0" y="22"/>
                    </a:lnTo>
                    <a:lnTo>
                      <a:pt x="11" y="22"/>
                    </a:lnTo>
                    <a:lnTo>
                      <a:pt x="443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494" name="Rectangle 8"/>
            <p:cNvSpPr>
              <a:spLocks noChangeArrowheads="1"/>
            </p:cNvSpPr>
            <p:nvPr/>
          </p:nvSpPr>
          <p:spPr bwMode="auto">
            <a:xfrm>
              <a:off x="908" y="287"/>
              <a:ext cx="1306" cy="2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5" name="Rectangle 9"/>
            <p:cNvSpPr>
              <a:spLocks noChangeArrowheads="1"/>
            </p:cNvSpPr>
            <p:nvPr/>
          </p:nvSpPr>
          <p:spPr bwMode="auto">
            <a:xfrm>
              <a:off x="897" y="276"/>
              <a:ext cx="1328" cy="266"/>
            </a:xfrm>
            <a:prstGeom prst="rect">
              <a:avLst/>
            </a:prstGeom>
            <a:noFill/>
            <a:ln w="349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496" name="Group 133"/>
            <p:cNvGrpSpPr>
              <a:grpSpLocks/>
            </p:cNvGrpSpPr>
            <p:nvPr/>
          </p:nvGrpSpPr>
          <p:grpSpPr bwMode="auto">
            <a:xfrm>
              <a:off x="879" y="564"/>
              <a:ext cx="465" cy="199"/>
              <a:chOff x="897" y="564"/>
              <a:chExt cx="465" cy="199"/>
            </a:xfrm>
          </p:grpSpPr>
          <p:sp>
            <p:nvSpPr>
              <p:cNvPr id="20614" name="Freeform 10"/>
              <p:cNvSpPr>
                <a:spLocks/>
              </p:cNvSpPr>
              <p:nvPr/>
            </p:nvSpPr>
            <p:spPr bwMode="auto">
              <a:xfrm>
                <a:off x="897" y="564"/>
                <a:ext cx="100" cy="199"/>
              </a:xfrm>
              <a:custGeom>
                <a:avLst/>
                <a:gdLst>
                  <a:gd name="T0" fmla="*/ 0 w 100"/>
                  <a:gd name="T1" fmla="*/ 188 h 199"/>
                  <a:gd name="T2" fmla="*/ 22 w 100"/>
                  <a:gd name="T3" fmla="*/ 199 h 199"/>
                  <a:gd name="T4" fmla="*/ 100 w 100"/>
                  <a:gd name="T5" fmla="*/ 22 h 199"/>
                  <a:gd name="T6" fmla="*/ 89 w 100"/>
                  <a:gd name="T7" fmla="*/ 0 h 199"/>
                  <a:gd name="T8" fmla="*/ 89 w 100"/>
                  <a:gd name="T9" fmla="*/ 0 h 199"/>
                  <a:gd name="T10" fmla="*/ 78 w 100"/>
                  <a:gd name="T11" fmla="*/ 11 h 199"/>
                  <a:gd name="T12" fmla="*/ 0 w 100"/>
                  <a:gd name="T13" fmla="*/ 188 h 1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0"/>
                  <a:gd name="T22" fmla="*/ 0 h 199"/>
                  <a:gd name="T23" fmla="*/ 100 w 100"/>
                  <a:gd name="T24" fmla="*/ 199 h 1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0" h="199">
                    <a:moveTo>
                      <a:pt x="0" y="188"/>
                    </a:moveTo>
                    <a:lnTo>
                      <a:pt x="22" y="199"/>
                    </a:lnTo>
                    <a:lnTo>
                      <a:pt x="100" y="22"/>
                    </a:lnTo>
                    <a:lnTo>
                      <a:pt x="89" y="0"/>
                    </a:lnTo>
                    <a:lnTo>
                      <a:pt x="78" y="11"/>
                    </a:lnTo>
                    <a:lnTo>
                      <a:pt x="0" y="18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15" name="Freeform 11"/>
              <p:cNvSpPr>
                <a:spLocks/>
              </p:cNvSpPr>
              <p:nvPr/>
            </p:nvSpPr>
            <p:spPr bwMode="auto">
              <a:xfrm>
                <a:off x="986" y="564"/>
                <a:ext cx="287" cy="22"/>
              </a:xfrm>
              <a:custGeom>
                <a:avLst/>
                <a:gdLst>
                  <a:gd name="T0" fmla="*/ 0 w 287"/>
                  <a:gd name="T1" fmla="*/ 0 h 22"/>
                  <a:gd name="T2" fmla="*/ 0 w 287"/>
                  <a:gd name="T3" fmla="*/ 22 h 22"/>
                  <a:gd name="T4" fmla="*/ 276 w 287"/>
                  <a:gd name="T5" fmla="*/ 22 h 22"/>
                  <a:gd name="T6" fmla="*/ 287 w 287"/>
                  <a:gd name="T7" fmla="*/ 11 h 22"/>
                  <a:gd name="T8" fmla="*/ 287 w 287"/>
                  <a:gd name="T9" fmla="*/ 0 h 22"/>
                  <a:gd name="T10" fmla="*/ 276 w 287"/>
                  <a:gd name="T11" fmla="*/ 0 h 22"/>
                  <a:gd name="T12" fmla="*/ 0 w 287"/>
                  <a:gd name="T13" fmla="*/ 0 h 2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87"/>
                  <a:gd name="T22" fmla="*/ 0 h 22"/>
                  <a:gd name="T23" fmla="*/ 287 w 287"/>
                  <a:gd name="T24" fmla="*/ 22 h 2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87" h="22">
                    <a:moveTo>
                      <a:pt x="0" y="0"/>
                    </a:moveTo>
                    <a:lnTo>
                      <a:pt x="0" y="22"/>
                    </a:lnTo>
                    <a:lnTo>
                      <a:pt x="276" y="22"/>
                    </a:lnTo>
                    <a:lnTo>
                      <a:pt x="287" y="11"/>
                    </a:lnTo>
                    <a:lnTo>
                      <a:pt x="287" y="0"/>
                    </a:lnTo>
                    <a:lnTo>
                      <a:pt x="27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16" name="Freeform 12"/>
              <p:cNvSpPr>
                <a:spLocks/>
              </p:cNvSpPr>
              <p:nvPr/>
            </p:nvSpPr>
            <p:spPr bwMode="auto">
              <a:xfrm>
                <a:off x="1251" y="575"/>
                <a:ext cx="111" cy="188"/>
              </a:xfrm>
              <a:custGeom>
                <a:avLst/>
                <a:gdLst>
                  <a:gd name="T0" fmla="*/ 22 w 111"/>
                  <a:gd name="T1" fmla="*/ 0 h 188"/>
                  <a:gd name="T2" fmla="*/ 0 w 111"/>
                  <a:gd name="T3" fmla="*/ 11 h 188"/>
                  <a:gd name="T4" fmla="*/ 78 w 111"/>
                  <a:gd name="T5" fmla="*/ 188 h 188"/>
                  <a:gd name="T6" fmla="*/ 89 w 111"/>
                  <a:gd name="T7" fmla="*/ 188 h 188"/>
                  <a:gd name="T8" fmla="*/ 111 w 111"/>
                  <a:gd name="T9" fmla="*/ 188 h 188"/>
                  <a:gd name="T10" fmla="*/ 100 w 111"/>
                  <a:gd name="T11" fmla="*/ 177 h 188"/>
                  <a:gd name="T12" fmla="*/ 22 w 111"/>
                  <a:gd name="T13" fmla="*/ 0 h 1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1"/>
                  <a:gd name="T22" fmla="*/ 0 h 188"/>
                  <a:gd name="T23" fmla="*/ 111 w 111"/>
                  <a:gd name="T24" fmla="*/ 188 h 1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1" h="188">
                    <a:moveTo>
                      <a:pt x="22" y="0"/>
                    </a:moveTo>
                    <a:lnTo>
                      <a:pt x="0" y="11"/>
                    </a:lnTo>
                    <a:lnTo>
                      <a:pt x="78" y="188"/>
                    </a:lnTo>
                    <a:lnTo>
                      <a:pt x="89" y="188"/>
                    </a:lnTo>
                    <a:lnTo>
                      <a:pt x="111" y="188"/>
                    </a:lnTo>
                    <a:lnTo>
                      <a:pt x="100" y="177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17" name="Freeform 13"/>
              <p:cNvSpPr>
                <a:spLocks/>
              </p:cNvSpPr>
              <p:nvPr/>
            </p:nvSpPr>
            <p:spPr bwMode="auto">
              <a:xfrm>
                <a:off x="897" y="741"/>
                <a:ext cx="443" cy="22"/>
              </a:xfrm>
              <a:custGeom>
                <a:avLst/>
                <a:gdLst>
                  <a:gd name="T0" fmla="*/ 443 w 443"/>
                  <a:gd name="T1" fmla="*/ 22 h 22"/>
                  <a:gd name="T2" fmla="*/ 443 w 443"/>
                  <a:gd name="T3" fmla="*/ 0 h 22"/>
                  <a:gd name="T4" fmla="*/ 11 w 443"/>
                  <a:gd name="T5" fmla="*/ 0 h 22"/>
                  <a:gd name="T6" fmla="*/ 0 w 443"/>
                  <a:gd name="T7" fmla="*/ 11 h 22"/>
                  <a:gd name="T8" fmla="*/ 0 w 443"/>
                  <a:gd name="T9" fmla="*/ 22 h 22"/>
                  <a:gd name="T10" fmla="*/ 11 w 443"/>
                  <a:gd name="T11" fmla="*/ 22 h 22"/>
                  <a:gd name="T12" fmla="*/ 443 w 443"/>
                  <a:gd name="T13" fmla="*/ 22 h 2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43"/>
                  <a:gd name="T22" fmla="*/ 0 h 22"/>
                  <a:gd name="T23" fmla="*/ 443 w 443"/>
                  <a:gd name="T24" fmla="*/ 22 h 2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43" h="22">
                    <a:moveTo>
                      <a:pt x="443" y="22"/>
                    </a:moveTo>
                    <a:lnTo>
                      <a:pt x="443" y="0"/>
                    </a:lnTo>
                    <a:lnTo>
                      <a:pt x="11" y="0"/>
                    </a:lnTo>
                    <a:lnTo>
                      <a:pt x="0" y="11"/>
                    </a:lnTo>
                    <a:lnTo>
                      <a:pt x="0" y="22"/>
                    </a:lnTo>
                    <a:lnTo>
                      <a:pt x="11" y="22"/>
                    </a:lnTo>
                    <a:lnTo>
                      <a:pt x="443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497" name="Rectangle 14"/>
            <p:cNvSpPr>
              <a:spLocks noChangeArrowheads="1"/>
            </p:cNvSpPr>
            <p:nvPr/>
          </p:nvSpPr>
          <p:spPr bwMode="auto">
            <a:xfrm>
              <a:off x="908" y="752"/>
              <a:ext cx="1306" cy="2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8" name="Rectangle 15"/>
            <p:cNvSpPr>
              <a:spLocks noChangeArrowheads="1"/>
            </p:cNvSpPr>
            <p:nvPr/>
          </p:nvSpPr>
          <p:spPr bwMode="auto">
            <a:xfrm>
              <a:off x="897" y="743"/>
              <a:ext cx="1328" cy="254"/>
            </a:xfrm>
            <a:prstGeom prst="rect">
              <a:avLst/>
            </a:prstGeom>
            <a:noFill/>
            <a:ln w="349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499" name="Group 134"/>
            <p:cNvGrpSpPr>
              <a:grpSpLocks/>
            </p:cNvGrpSpPr>
            <p:nvPr/>
          </p:nvGrpSpPr>
          <p:grpSpPr bwMode="auto">
            <a:xfrm>
              <a:off x="879" y="1040"/>
              <a:ext cx="465" cy="199"/>
              <a:chOff x="897" y="1040"/>
              <a:chExt cx="465" cy="199"/>
            </a:xfrm>
          </p:grpSpPr>
          <p:sp>
            <p:nvSpPr>
              <p:cNvPr id="20610" name="Freeform 16"/>
              <p:cNvSpPr>
                <a:spLocks/>
              </p:cNvSpPr>
              <p:nvPr/>
            </p:nvSpPr>
            <p:spPr bwMode="auto">
              <a:xfrm>
                <a:off x="897" y="1040"/>
                <a:ext cx="100" cy="199"/>
              </a:xfrm>
              <a:custGeom>
                <a:avLst/>
                <a:gdLst>
                  <a:gd name="T0" fmla="*/ 0 w 100"/>
                  <a:gd name="T1" fmla="*/ 188 h 199"/>
                  <a:gd name="T2" fmla="*/ 22 w 100"/>
                  <a:gd name="T3" fmla="*/ 199 h 199"/>
                  <a:gd name="T4" fmla="*/ 100 w 100"/>
                  <a:gd name="T5" fmla="*/ 22 h 199"/>
                  <a:gd name="T6" fmla="*/ 89 w 100"/>
                  <a:gd name="T7" fmla="*/ 0 h 199"/>
                  <a:gd name="T8" fmla="*/ 89 w 100"/>
                  <a:gd name="T9" fmla="*/ 0 h 199"/>
                  <a:gd name="T10" fmla="*/ 78 w 100"/>
                  <a:gd name="T11" fmla="*/ 11 h 199"/>
                  <a:gd name="T12" fmla="*/ 0 w 100"/>
                  <a:gd name="T13" fmla="*/ 188 h 1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0"/>
                  <a:gd name="T22" fmla="*/ 0 h 199"/>
                  <a:gd name="T23" fmla="*/ 100 w 100"/>
                  <a:gd name="T24" fmla="*/ 199 h 1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0" h="199">
                    <a:moveTo>
                      <a:pt x="0" y="188"/>
                    </a:moveTo>
                    <a:lnTo>
                      <a:pt x="22" y="199"/>
                    </a:lnTo>
                    <a:lnTo>
                      <a:pt x="100" y="22"/>
                    </a:lnTo>
                    <a:lnTo>
                      <a:pt x="89" y="0"/>
                    </a:lnTo>
                    <a:lnTo>
                      <a:pt x="78" y="11"/>
                    </a:lnTo>
                    <a:lnTo>
                      <a:pt x="0" y="18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11" name="Freeform 17"/>
              <p:cNvSpPr>
                <a:spLocks/>
              </p:cNvSpPr>
              <p:nvPr/>
            </p:nvSpPr>
            <p:spPr bwMode="auto">
              <a:xfrm>
                <a:off x="986" y="1040"/>
                <a:ext cx="287" cy="22"/>
              </a:xfrm>
              <a:custGeom>
                <a:avLst/>
                <a:gdLst>
                  <a:gd name="T0" fmla="*/ 0 w 287"/>
                  <a:gd name="T1" fmla="*/ 0 h 22"/>
                  <a:gd name="T2" fmla="*/ 0 w 287"/>
                  <a:gd name="T3" fmla="*/ 22 h 22"/>
                  <a:gd name="T4" fmla="*/ 276 w 287"/>
                  <a:gd name="T5" fmla="*/ 22 h 22"/>
                  <a:gd name="T6" fmla="*/ 287 w 287"/>
                  <a:gd name="T7" fmla="*/ 11 h 22"/>
                  <a:gd name="T8" fmla="*/ 287 w 287"/>
                  <a:gd name="T9" fmla="*/ 0 h 22"/>
                  <a:gd name="T10" fmla="*/ 276 w 287"/>
                  <a:gd name="T11" fmla="*/ 0 h 22"/>
                  <a:gd name="T12" fmla="*/ 0 w 287"/>
                  <a:gd name="T13" fmla="*/ 0 h 2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87"/>
                  <a:gd name="T22" fmla="*/ 0 h 22"/>
                  <a:gd name="T23" fmla="*/ 287 w 287"/>
                  <a:gd name="T24" fmla="*/ 22 h 2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87" h="22">
                    <a:moveTo>
                      <a:pt x="0" y="0"/>
                    </a:moveTo>
                    <a:lnTo>
                      <a:pt x="0" y="22"/>
                    </a:lnTo>
                    <a:lnTo>
                      <a:pt x="276" y="22"/>
                    </a:lnTo>
                    <a:lnTo>
                      <a:pt x="287" y="11"/>
                    </a:lnTo>
                    <a:lnTo>
                      <a:pt x="287" y="0"/>
                    </a:lnTo>
                    <a:lnTo>
                      <a:pt x="27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12" name="Freeform 18"/>
              <p:cNvSpPr>
                <a:spLocks/>
              </p:cNvSpPr>
              <p:nvPr/>
            </p:nvSpPr>
            <p:spPr bwMode="auto">
              <a:xfrm>
                <a:off x="1251" y="1051"/>
                <a:ext cx="111" cy="188"/>
              </a:xfrm>
              <a:custGeom>
                <a:avLst/>
                <a:gdLst>
                  <a:gd name="T0" fmla="*/ 22 w 111"/>
                  <a:gd name="T1" fmla="*/ 0 h 188"/>
                  <a:gd name="T2" fmla="*/ 0 w 111"/>
                  <a:gd name="T3" fmla="*/ 11 h 188"/>
                  <a:gd name="T4" fmla="*/ 78 w 111"/>
                  <a:gd name="T5" fmla="*/ 188 h 188"/>
                  <a:gd name="T6" fmla="*/ 89 w 111"/>
                  <a:gd name="T7" fmla="*/ 188 h 188"/>
                  <a:gd name="T8" fmla="*/ 111 w 111"/>
                  <a:gd name="T9" fmla="*/ 188 h 188"/>
                  <a:gd name="T10" fmla="*/ 100 w 111"/>
                  <a:gd name="T11" fmla="*/ 177 h 188"/>
                  <a:gd name="T12" fmla="*/ 22 w 111"/>
                  <a:gd name="T13" fmla="*/ 0 h 1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1"/>
                  <a:gd name="T22" fmla="*/ 0 h 188"/>
                  <a:gd name="T23" fmla="*/ 111 w 111"/>
                  <a:gd name="T24" fmla="*/ 188 h 1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1" h="188">
                    <a:moveTo>
                      <a:pt x="22" y="0"/>
                    </a:moveTo>
                    <a:lnTo>
                      <a:pt x="0" y="11"/>
                    </a:lnTo>
                    <a:lnTo>
                      <a:pt x="78" y="188"/>
                    </a:lnTo>
                    <a:lnTo>
                      <a:pt x="89" y="188"/>
                    </a:lnTo>
                    <a:lnTo>
                      <a:pt x="111" y="188"/>
                    </a:lnTo>
                    <a:lnTo>
                      <a:pt x="100" y="177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13" name="Freeform 19"/>
              <p:cNvSpPr>
                <a:spLocks/>
              </p:cNvSpPr>
              <p:nvPr/>
            </p:nvSpPr>
            <p:spPr bwMode="auto">
              <a:xfrm>
                <a:off x="897" y="1217"/>
                <a:ext cx="443" cy="22"/>
              </a:xfrm>
              <a:custGeom>
                <a:avLst/>
                <a:gdLst>
                  <a:gd name="T0" fmla="*/ 443 w 443"/>
                  <a:gd name="T1" fmla="*/ 22 h 22"/>
                  <a:gd name="T2" fmla="*/ 443 w 443"/>
                  <a:gd name="T3" fmla="*/ 0 h 22"/>
                  <a:gd name="T4" fmla="*/ 11 w 443"/>
                  <a:gd name="T5" fmla="*/ 0 h 22"/>
                  <a:gd name="T6" fmla="*/ 0 w 443"/>
                  <a:gd name="T7" fmla="*/ 11 h 22"/>
                  <a:gd name="T8" fmla="*/ 0 w 443"/>
                  <a:gd name="T9" fmla="*/ 22 h 22"/>
                  <a:gd name="T10" fmla="*/ 11 w 443"/>
                  <a:gd name="T11" fmla="*/ 22 h 22"/>
                  <a:gd name="T12" fmla="*/ 443 w 443"/>
                  <a:gd name="T13" fmla="*/ 22 h 2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43"/>
                  <a:gd name="T22" fmla="*/ 0 h 22"/>
                  <a:gd name="T23" fmla="*/ 443 w 443"/>
                  <a:gd name="T24" fmla="*/ 22 h 2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43" h="22">
                    <a:moveTo>
                      <a:pt x="443" y="22"/>
                    </a:moveTo>
                    <a:lnTo>
                      <a:pt x="443" y="0"/>
                    </a:lnTo>
                    <a:lnTo>
                      <a:pt x="11" y="0"/>
                    </a:lnTo>
                    <a:lnTo>
                      <a:pt x="0" y="11"/>
                    </a:lnTo>
                    <a:lnTo>
                      <a:pt x="0" y="22"/>
                    </a:lnTo>
                    <a:lnTo>
                      <a:pt x="11" y="22"/>
                    </a:lnTo>
                    <a:lnTo>
                      <a:pt x="443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500" name="Rectangle 20"/>
            <p:cNvSpPr>
              <a:spLocks noChangeArrowheads="1"/>
            </p:cNvSpPr>
            <p:nvPr/>
          </p:nvSpPr>
          <p:spPr bwMode="auto">
            <a:xfrm>
              <a:off x="908" y="1228"/>
              <a:ext cx="1306" cy="2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1" name="Rectangle 21"/>
            <p:cNvSpPr>
              <a:spLocks noChangeArrowheads="1"/>
            </p:cNvSpPr>
            <p:nvPr/>
          </p:nvSpPr>
          <p:spPr bwMode="auto">
            <a:xfrm>
              <a:off x="897" y="1217"/>
              <a:ext cx="1328" cy="265"/>
            </a:xfrm>
            <a:prstGeom prst="rect">
              <a:avLst/>
            </a:prstGeom>
            <a:noFill/>
            <a:ln w="349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502" name="Group 135"/>
            <p:cNvGrpSpPr>
              <a:grpSpLocks/>
            </p:cNvGrpSpPr>
            <p:nvPr/>
          </p:nvGrpSpPr>
          <p:grpSpPr bwMode="auto">
            <a:xfrm>
              <a:off x="879" y="1516"/>
              <a:ext cx="465" cy="199"/>
              <a:chOff x="897" y="1516"/>
              <a:chExt cx="465" cy="199"/>
            </a:xfrm>
          </p:grpSpPr>
          <p:sp>
            <p:nvSpPr>
              <p:cNvPr id="20606" name="Freeform 22"/>
              <p:cNvSpPr>
                <a:spLocks/>
              </p:cNvSpPr>
              <p:nvPr/>
            </p:nvSpPr>
            <p:spPr bwMode="auto">
              <a:xfrm>
                <a:off x="897" y="1516"/>
                <a:ext cx="100" cy="199"/>
              </a:xfrm>
              <a:custGeom>
                <a:avLst/>
                <a:gdLst>
                  <a:gd name="T0" fmla="*/ 0 w 100"/>
                  <a:gd name="T1" fmla="*/ 188 h 199"/>
                  <a:gd name="T2" fmla="*/ 22 w 100"/>
                  <a:gd name="T3" fmla="*/ 199 h 199"/>
                  <a:gd name="T4" fmla="*/ 100 w 100"/>
                  <a:gd name="T5" fmla="*/ 22 h 199"/>
                  <a:gd name="T6" fmla="*/ 89 w 100"/>
                  <a:gd name="T7" fmla="*/ 0 h 199"/>
                  <a:gd name="T8" fmla="*/ 89 w 100"/>
                  <a:gd name="T9" fmla="*/ 0 h 199"/>
                  <a:gd name="T10" fmla="*/ 78 w 100"/>
                  <a:gd name="T11" fmla="*/ 11 h 199"/>
                  <a:gd name="T12" fmla="*/ 0 w 100"/>
                  <a:gd name="T13" fmla="*/ 188 h 1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0"/>
                  <a:gd name="T22" fmla="*/ 0 h 199"/>
                  <a:gd name="T23" fmla="*/ 100 w 100"/>
                  <a:gd name="T24" fmla="*/ 199 h 1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0" h="199">
                    <a:moveTo>
                      <a:pt x="0" y="188"/>
                    </a:moveTo>
                    <a:lnTo>
                      <a:pt x="22" y="199"/>
                    </a:lnTo>
                    <a:lnTo>
                      <a:pt x="100" y="22"/>
                    </a:lnTo>
                    <a:lnTo>
                      <a:pt x="89" y="0"/>
                    </a:lnTo>
                    <a:lnTo>
                      <a:pt x="78" y="11"/>
                    </a:lnTo>
                    <a:lnTo>
                      <a:pt x="0" y="18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7" name="Freeform 23"/>
              <p:cNvSpPr>
                <a:spLocks/>
              </p:cNvSpPr>
              <p:nvPr/>
            </p:nvSpPr>
            <p:spPr bwMode="auto">
              <a:xfrm>
                <a:off x="986" y="1516"/>
                <a:ext cx="287" cy="22"/>
              </a:xfrm>
              <a:custGeom>
                <a:avLst/>
                <a:gdLst>
                  <a:gd name="T0" fmla="*/ 0 w 287"/>
                  <a:gd name="T1" fmla="*/ 0 h 22"/>
                  <a:gd name="T2" fmla="*/ 0 w 287"/>
                  <a:gd name="T3" fmla="*/ 22 h 22"/>
                  <a:gd name="T4" fmla="*/ 276 w 287"/>
                  <a:gd name="T5" fmla="*/ 22 h 22"/>
                  <a:gd name="T6" fmla="*/ 287 w 287"/>
                  <a:gd name="T7" fmla="*/ 11 h 22"/>
                  <a:gd name="T8" fmla="*/ 287 w 287"/>
                  <a:gd name="T9" fmla="*/ 0 h 22"/>
                  <a:gd name="T10" fmla="*/ 276 w 287"/>
                  <a:gd name="T11" fmla="*/ 0 h 22"/>
                  <a:gd name="T12" fmla="*/ 0 w 287"/>
                  <a:gd name="T13" fmla="*/ 0 h 2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87"/>
                  <a:gd name="T22" fmla="*/ 0 h 22"/>
                  <a:gd name="T23" fmla="*/ 287 w 287"/>
                  <a:gd name="T24" fmla="*/ 22 h 2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87" h="22">
                    <a:moveTo>
                      <a:pt x="0" y="0"/>
                    </a:moveTo>
                    <a:lnTo>
                      <a:pt x="0" y="22"/>
                    </a:lnTo>
                    <a:lnTo>
                      <a:pt x="276" y="22"/>
                    </a:lnTo>
                    <a:lnTo>
                      <a:pt x="287" y="11"/>
                    </a:lnTo>
                    <a:lnTo>
                      <a:pt x="287" y="0"/>
                    </a:lnTo>
                    <a:lnTo>
                      <a:pt x="27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8" name="Freeform 24"/>
              <p:cNvSpPr>
                <a:spLocks/>
              </p:cNvSpPr>
              <p:nvPr/>
            </p:nvSpPr>
            <p:spPr bwMode="auto">
              <a:xfrm>
                <a:off x="1251" y="1527"/>
                <a:ext cx="111" cy="188"/>
              </a:xfrm>
              <a:custGeom>
                <a:avLst/>
                <a:gdLst>
                  <a:gd name="T0" fmla="*/ 22 w 111"/>
                  <a:gd name="T1" fmla="*/ 0 h 188"/>
                  <a:gd name="T2" fmla="*/ 0 w 111"/>
                  <a:gd name="T3" fmla="*/ 11 h 188"/>
                  <a:gd name="T4" fmla="*/ 78 w 111"/>
                  <a:gd name="T5" fmla="*/ 188 h 188"/>
                  <a:gd name="T6" fmla="*/ 89 w 111"/>
                  <a:gd name="T7" fmla="*/ 188 h 188"/>
                  <a:gd name="T8" fmla="*/ 111 w 111"/>
                  <a:gd name="T9" fmla="*/ 188 h 188"/>
                  <a:gd name="T10" fmla="*/ 100 w 111"/>
                  <a:gd name="T11" fmla="*/ 177 h 188"/>
                  <a:gd name="T12" fmla="*/ 22 w 111"/>
                  <a:gd name="T13" fmla="*/ 0 h 1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1"/>
                  <a:gd name="T22" fmla="*/ 0 h 188"/>
                  <a:gd name="T23" fmla="*/ 111 w 111"/>
                  <a:gd name="T24" fmla="*/ 188 h 1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1" h="188">
                    <a:moveTo>
                      <a:pt x="22" y="0"/>
                    </a:moveTo>
                    <a:lnTo>
                      <a:pt x="0" y="11"/>
                    </a:lnTo>
                    <a:lnTo>
                      <a:pt x="78" y="188"/>
                    </a:lnTo>
                    <a:lnTo>
                      <a:pt x="89" y="188"/>
                    </a:lnTo>
                    <a:lnTo>
                      <a:pt x="111" y="188"/>
                    </a:lnTo>
                    <a:lnTo>
                      <a:pt x="100" y="177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9" name="Freeform 25"/>
              <p:cNvSpPr>
                <a:spLocks/>
              </p:cNvSpPr>
              <p:nvPr/>
            </p:nvSpPr>
            <p:spPr bwMode="auto">
              <a:xfrm>
                <a:off x="897" y="1693"/>
                <a:ext cx="443" cy="22"/>
              </a:xfrm>
              <a:custGeom>
                <a:avLst/>
                <a:gdLst>
                  <a:gd name="T0" fmla="*/ 443 w 443"/>
                  <a:gd name="T1" fmla="*/ 22 h 22"/>
                  <a:gd name="T2" fmla="*/ 443 w 443"/>
                  <a:gd name="T3" fmla="*/ 0 h 22"/>
                  <a:gd name="T4" fmla="*/ 11 w 443"/>
                  <a:gd name="T5" fmla="*/ 0 h 22"/>
                  <a:gd name="T6" fmla="*/ 0 w 443"/>
                  <a:gd name="T7" fmla="*/ 11 h 22"/>
                  <a:gd name="T8" fmla="*/ 0 w 443"/>
                  <a:gd name="T9" fmla="*/ 22 h 22"/>
                  <a:gd name="T10" fmla="*/ 11 w 443"/>
                  <a:gd name="T11" fmla="*/ 22 h 22"/>
                  <a:gd name="T12" fmla="*/ 443 w 443"/>
                  <a:gd name="T13" fmla="*/ 22 h 2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43"/>
                  <a:gd name="T22" fmla="*/ 0 h 22"/>
                  <a:gd name="T23" fmla="*/ 443 w 443"/>
                  <a:gd name="T24" fmla="*/ 22 h 2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43" h="22">
                    <a:moveTo>
                      <a:pt x="443" y="22"/>
                    </a:moveTo>
                    <a:lnTo>
                      <a:pt x="443" y="0"/>
                    </a:lnTo>
                    <a:lnTo>
                      <a:pt x="11" y="0"/>
                    </a:lnTo>
                    <a:lnTo>
                      <a:pt x="0" y="11"/>
                    </a:lnTo>
                    <a:lnTo>
                      <a:pt x="0" y="22"/>
                    </a:lnTo>
                    <a:lnTo>
                      <a:pt x="11" y="22"/>
                    </a:lnTo>
                    <a:lnTo>
                      <a:pt x="443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503" name="Rectangle 26"/>
            <p:cNvSpPr>
              <a:spLocks noChangeArrowheads="1"/>
            </p:cNvSpPr>
            <p:nvPr/>
          </p:nvSpPr>
          <p:spPr bwMode="auto">
            <a:xfrm>
              <a:off x="908" y="1704"/>
              <a:ext cx="1306" cy="2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4" name="Rectangle 27"/>
            <p:cNvSpPr>
              <a:spLocks noChangeArrowheads="1"/>
            </p:cNvSpPr>
            <p:nvPr/>
          </p:nvSpPr>
          <p:spPr bwMode="auto">
            <a:xfrm>
              <a:off x="897" y="1693"/>
              <a:ext cx="1328" cy="265"/>
            </a:xfrm>
            <a:prstGeom prst="rect">
              <a:avLst/>
            </a:prstGeom>
            <a:noFill/>
            <a:ln w="349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505" name="Group 136"/>
            <p:cNvGrpSpPr>
              <a:grpSpLocks/>
            </p:cNvGrpSpPr>
            <p:nvPr/>
          </p:nvGrpSpPr>
          <p:grpSpPr bwMode="auto">
            <a:xfrm>
              <a:off x="879" y="2003"/>
              <a:ext cx="465" cy="199"/>
              <a:chOff x="897" y="2003"/>
              <a:chExt cx="465" cy="199"/>
            </a:xfrm>
          </p:grpSpPr>
          <p:sp>
            <p:nvSpPr>
              <p:cNvPr id="20602" name="Freeform 28"/>
              <p:cNvSpPr>
                <a:spLocks/>
              </p:cNvSpPr>
              <p:nvPr/>
            </p:nvSpPr>
            <p:spPr bwMode="auto">
              <a:xfrm>
                <a:off x="897" y="2003"/>
                <a:ext cx="100" cy="199"/>
              </a:xfrm>
              <a:custGeom>
                <a:avLst/>
                <a:gdLst>
                  <a:gd name="T0" fmla="*/ 0 w 100"/>
                  <a:gd name="T1" fmla="*/ 188 h 199"/>
                  <a:gd name="T2" fmla="*/ 22 w 100"/>
                  <a:gd name="T3" fmla="*/ 199 h 199"/>
                  <a:gd name="T4" fmla="*/ 100 w 100"/>
                  <a:gd name="T5" fmla="*/ 22 h 199"/>
                  <a:gd name="T6" fmla="*/ 89 w 100"/>
                  <a:gd name="T7" fmla="*/ 0 h 199"/>
                  <a:gd name="T8" fmla="*/ 89 w 100"/>
                  <a:gd name="T9" fmla="*/ 0 h 199"/>
                  <a:gd name="T10" fmla="*/ 78 w 100"/>
                  <a:gd name="T11" fmla="*/ 11 h 199"/>
                  <a:gd name="T12" fmla="*/ 0 w 100"/>
                  <a:gd name="T13" fmla="*/ 188 h 1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0"/>
                  <a:gd name="T22" fmla="*/ 0 h 199"/>
                  <a:gd name="T23" fmla="*/ 100 w 100"/>
                  <a:gd name="T24" fmla="*/ 199 h 1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0" h="199">
                    <a:moveTo>
                      <a:pt x="0" y="188"/>
                    </a:moveTo>
                    <a:lnTo>
                      <a:pt x="22" y="199"/>
                    </a:lnTo>
                    <a:lnTo>
                      <a:pt x="100" y="22"/>
                    </a:lnTo>
                    <a:lnTo>
                      <a:pt x="89" y="0"/>
                    </a:lnTo>
                    <a:lnTo>
                      <a:pt x="78" y="11"/>
                    </a:lnTo>
                    <a:lnTo>
                      <a:pt x="0" y="18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3" name="Freeform 29"/>
              <p:cNvSpPr>
                <a:spLocks/>
              </p:cNvSpPr>
              <p:nvPr/>
            </p:nvSpPr>
            <p:spPr bwMode="auto">
              <a:xfrm>
                <a:off x="986" y="2003"/>
                <a:ext cx="287" cy="22"/>
              </a:xfrm>
              <a:custGeom>
                <a:avLst/>
                <a:gdLst>
                  <a:gd name="T0" fmla="*/ 0 w 287"/>
                  <a:gd name="T1" fmla="*/ 0 h 22"/>
                  <a:gd name="T2" fmla="*/ 0 w 287"/>
                  <a:gd name="T3" fmla="*/ 22 h 22"/>
                  <a:gd name="T4" fmla="*/ 276 w 287"/>
                  <a:gd name="T5" fmla="*/ 22 h 22"/>
                  <a:gd name="T6" fmla="*/ 287 w 287"/>
                  <a:gd name="T7" fmla="*/ 11 h 22"/>
                  <a:gd name="T8" fmla="*/ 287 w 287"/>
                  <a:gd name="T9" fmla="*/ 0 h 22"/>
                  <a:gd name="T10" fmla="*/ 276 w 287"/>
                  <a:gd name="T11" fmla="*/ 0 h 22"/>
                  <a:gd name="T12" fmla="*/ 0 w 287"/>
                  <a:gd name="T13" fmla="*/ 0 h 2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87"/>
                  <a:gd name="T22" fmla="*/ 0 h 22"/>
                  <a:gd name="T23" fmla="*/ 287 w 287"/>
                  <a:gd name="T24" fmla="*/ 22 h 2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87" h="22">
                    <a:moveTo>
                      <a:pt x="0" y="0"/>
                    </a:moveTo>
                    <a:lnTo>
                      <a:pt x="0" y="22"/>
                    </a:lnTo>
                    <a:lnTo>
                      <a:pt x="276" y="22"/>
                    </a:lnTo>
                    <a:lnTo>
                      <a:pt x="287" y="11"/>
                    </a:lnTo>
                    <a:lnTo>
                      <a:pt x="287" y="0"/>
                    </a:lnTo>
                    <a:lnTo>
                      <a:pt x="27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4" name="Freeform 30"/>
              <p:cNvSpPr>
                <a:spLocks/>
              </p:cNvSpPr>
              <p:nvPr/>
            </p:nvSpPr>
            <p:spPr bwMode="auto">
              <a:xfrm>
                <a:off x="1251" y="2014"/>
                <a:ext cx="111" cy="188"/>
              </a:xfrm>
              <a:custGeom>
                <a:avLst/>
                <a:gdLst>
                  <a:gd name="T0" fmla="*/ 22 w 111"/>
                  <a:gd name="T1" fmla="*/ 0 h 188"/>
                  <a:gd name="T2" fmla="*/ 0 w 111"/>
                  <a:gd name="T3" fmla="*/ 11 h 188"/>
                  <a:gd name="T4" fmla="*/ 78 w 111"/>
                  <a:gd name="T5" fmla="*/ 188 h 188"/>
                  <a:gd name="T6" fmla="*/ 89 w 111"/>
                  <a:gd name="T7" fmla="*/ 188 h 188"/>
                  <a:gd name="T8" fmla="*/ 111 w 111"/>
                  <a:gd name="T9" fmla="*/ 188 h 188"/>
                  <a:gd name="T10" fmla="*/ 100 w 111"/>
                  <a:gd name="T11" fmla="*/ 177 h 188"/>
                  <a:gd name="T12" fmla="*/ 22 w 111"/>
                  <a:gd name="T13" fmla="*/ 0 h 1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1"/>
                  <a:gd name="T22" fmla="*/ 0 h 188"/>
                  <a:gd name="T23" fmla="*/ 111 w 111"/>
                  <a:gd name="T24" fmla="*/ 188 h 1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1" h="188">
                    <a:moveTo>
                      <a:pt x="22" y="0"/>
                    </a:moveTo>
                    <a:lnTo>
                      <a:pt x="0" y="11"/>
                    </a:lnTo>
                    <a:lnTo>
                      <a:pt x="78" y="188"/>
                    </a:lnTo>
                    <a:lnTo>
                      <a:pt x="89" y="188"/>
                    </a:lnTo>
                    <a:lnTo>
                      <a:pt x="111" y="188"/>
                    </a:lnTo>
                    <a:lnTo>
                      <a:pt x="100" y="177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5" name="Freeform 31"/>
              <p:cNvSpPr>
                <a:spLocks/>
              </p:cNvSpPr>
              <p:nvPr/>
            </p:nvSpPr>
            <p:spPr bwMode="auto">
              <a:xfrm>
                <a:off x="897" y="2180"/>
                <a:ext cx="443" cy="22"/>
              </a:xfrm>
              <a:custGeom>
                <a:avLst/>
                <a:gdLst>
                  <a:gd name="T0" fmla="*/ 443 w 443"/>
                  <a:gd name="T1" fmla="*/ 22 h 22"/>
                  <a:gd name="T2" fmla="*/ 443 w 443"/>
                  <a:gd name="T3" fmla="*/ 0 h 22"/>
                  <a:gd name="T4" fmla="*/ 11 w 443"/>
                  <a:gd name="T5" fmla="*/ 0 h 22"/>
                  <a:gd name="T6" fmla="*/ 0 w 443"/>
                  <a:gd name="T7" fmla="*/ 11 h 22"/>
                  <a:gd name="T8" fmla="*/ 0 w 443"/>
                  <a:gd name="T9" fmla="*/ 22 h 22"/>
                  <a:gd name="T10" fmla="*/ 11 w 443"/>
                  <a:gd name="T11" fmla="*/ 22 h 22"/>
                  <a:gd name="T12" fmla="*/ 443 w 443"/>
                  <a:gd name="T13" fmla="*/ 22 h 2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43"/>
                  <a:gd name="T22" fmla="*/ 0 h 22"/>
                  <a:gd name="T23" fmla="*/ 443 w 443"/>
                  <a:gd name="T24" fmla="*/ 22 h 2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43" h="22">
                    <a:moveTo>
                      <a:pt x="443" y="22"/>
                    </a:moveTo>
                    <a:lnTo>
                      <a:pt x="443" y="0"/>
                    </a:lnTo>
                    <a:lnTo>
                      <a:pt x="11" y="0"/>
                    </a:lnTo>
                    <a:lnTo>
                      <a:pt x="0" y="11"/>
                    </a:lnTo>
                    <a:lnTo>
                      <a:pt x="0" y="22"/>
                    </a:lnTo>
                    <a:lnTo>
                      <a:pt x="11" y="22"/>
                    </a:lnTo>
                    <a:lnTo>
                      <a:pt x="443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506" name="Rectangle 32"/>
            <p:cNvSpPr>
              <a:spLocks noChangeArrowheads="1"/>
            </p:cNvSpPr>
            <p:nvPr/>
          </p:nvSpPr>
          <p:spPr bwMode="auto">
            <a:xfrm>
              <a:off x="908" y="2191"/>
              <a:ext cx="1306" cy="2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7" name="Rectangle 33"/>
            <p:cNvSpPr>
              <a:spLocks noChangeArrowheads="1"/>
            </p:cNvSpPr>
            <p:nvPr/>
          </p:nvSpPr>
          <p:spPr bwMode="auto">
            <a:xfrm>
              <a:off x="897" y="2182"/>
              <a:ext cx="1328" cy="254"/>
            </a:xfrm>
            <a:prstGeom prst="rect">
              <a:avLst/>
            </a:prstGeom>
            <a:noFill/>
            <a:ln w="349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508" name="Group 137"/>
            <p:cNvGrpSpPr>
              <a:grpSpLocks/>
            </p:cNvGrpSpPr>
            <p:nvPr/>
          </p:nvGrpSpPr>
          <p:grpSpPr bwMode="auto">
            <a:xfrm>
              <a:off x="879" y="2478"/>
              <a:ext cx="465" cy="200"/>
              <a:chOff x="897" y="2478"/>
              <a:chExt cx="465" cy="200"/>
            </a:xfrm>
          </p:grpSpPr>
          <p:sp>
            <p:nvSpPr>
              <p:cNvPr id="20598" name="Freeform 34"/>
              <p:cNvSpPr>
                <a:spLocks/>
              </p:cNvSpPr>
              <p:nvPr/>
            </p:nvSpPr>
            <p:spPr bwMode="auto">
              <a:xfrm>
                <a:off x="897" y="2478"/>
                <a:ext cx="100" cy="200"/>
              </a:xfrm>
              <a:custGeom>
                <a:avLst/>
                <a:gdLst>
                  <a:gd name="T0" fmla="*/ 0 w 100"/>
                  <a:gd name="T1" fmla="*/ 189 h 200"/>
                  <a:gd name="T2" fmla="*/ 22 w 100"/>
                  <a:gd name="T3" fmla="*/ 200 h 200"/>
                  <a:gd name="T4" fmla="*/ 100 w 100"/>
                  <a:gd name="T5" fmla="*/ 23 h 200"/>
                  <a:gd name="T6" fmla="*/ 89 w 100"/>
                  <a:gd name="T7" fmla="*/ 0 h 200"/>
                  <a:gd name="T8" fmla="*/ 89 w 100"/>
                  <a:gd name="T9" fmla="*/ 0 h 200"/>
                  <a:gd name="T10" fmla="*/ 78 w 100"/>
                  <a:gd name="T11" fmla="*/ 11 h 200"/>
                  <a:gd name="T12" fmla="*/ 0 w 100"/>
                  <a:gd name="T13" fmla="*/ 189 h 20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0"/>
                  <a:gd name="T22" fmla="*/ 0 h 200"/>
                  <a:gd name="T23" fmla="*/ 100 w 100"/>
                  <a:gd name="T24" fmla="*/ 200 h 20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0" h="200">
                    <a:moveTo>
                      <a:pt x="0" y="189"/>
                    </a:moveTo>
                    <a:lnTo>
                      <a:pt x="22" y="200"/>
                    </a:lnTo>
                    <a:lnTo>
                      <a:pt x="100" y="23"/>
                    </a:lnTo>
                    <a:lnTo>
                      <a:pt x="89" y="0"/>
                    </a:lnTo>
                    <a:lnTo>
                      <a:pt x="78" y="11"/>
                    </a:lnTo>
                    <a:lnTo>
                      <a:pt x="0" y="18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9" name="Freeform 35"/>
              <p:cNvSpPr>
                <a:spLocks/>
              </p:cNvSpPr>
              <p:nvPr/>
            </p:nvSpPr>
            <p:spPr bwMode="auto">
              <a:xfrm>
                <a:off x="986" y="2478"/>
                <a:ext cx="287" cy="23"/>
              </a:xfrm>
              <a:custGeom>
                <a:avLst/>
                <a:gdLst>
                  <a:gd name="T0" fmla="*/ 0 w 287"/>
                  <a:gd name="T1" fmla="*/ 0 h 23"/>
                  <a:gd name="T2" fmla="*/ 0 w 287"/>
                  <a:gd name="T3" fmla="*/ 23 h 23"/>
                  <a:gd name="T4" fmla="*/ 276 w 287"/>
                  <a:gd name="T5" fmla="*/ 23 h 23"/>
                  <a:gd name="T6" fmla="*/ 287 w 287"/>
                  <a:gd name="T7" fmla="*/ 11 h 23"/>
                  <a:gd name="T8" fmla="*/ 287 w 287"/>
                  <a:gd name="T9" fmla="*/ 0 h 23"/>
                  <a:gd name="T10" fmla="*/ 276 w 287"/>
                  <a:gd name="T11" fmla="*/ 0 h 23"/>
                  <a:gd name="T12" fmla="*/ 0 w 287"/>
                  <a:gd name="T13" fmla="*/ 0 h 2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87"/>
                  <a:gd name="T22" fmla="*/ 0 h 23"/>
                  <a:gd name="T23" fmla="*/ 287 w 287"/>
                  <a:gd name="T24" fmla="*/ 23 h 2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87" h="23">
                    <a:moveTo>
                      <a:pt x="0" y="0"/>
                    </a:moveTo>
                    <a:lnTo>
                      <a:pt x="0" y="23"/>
                    </a:lnTo>
                    <a:lnTo>
                      <a:pt x="276" y="23"/>
                    </a:lnTo>
                    <a:lnTo>
                      <a:pt x="287" y="11"/>
                    </a:lnTo>
                    <a:lnTo>
                      <a:pt x="287" y="0"/>
                    </a:lnTo>
                    <a:lnTo>
                      <a:pt x="27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0" name="Freeform 36"/>
              <p:cNvSpPr>
                <a:spLocks/>
              </p:cNvSpPr>
              <p:nvPr/>
            </p:nvSpPr>
            <p:spPr bwMode="auto">
              <a:xfrm>
                <a:off x="1251" y="2489"/>
                <a:ext cx="111" cy="189"/>
              </a:xfrm>
              <a:custGeom>
                <a:avLst/>
                <a:gdLst>
                  <a:gd name="T0" fmla="*/ 22 w 111"/>
                  <a:gd name="T1" fmla="*/ 0 h 189"/>
                  <a:gd name="T2" fmla="*/ 0 w 111"/>
                  <a:gd name="T3" fmla="*/ 12 h 189"/>
                  <a:gd name="T4" fmla="*/ 78 w 111"/>
                  <a:gd name="T5" fmla="*/ 189 h 189"/>
                  <a:gd name="T6" fmla="*/ 89 w 111"/>
                  <a:gd name="T7" fmla="*/ 189 h 189"/>
                  <a:gd name="T8" fmla="*/ 111 w 111"/>
                  <a:gd name="T9" fmla="*/ 189 h 189"/>
                  <a:gd name="T10" fmla="*/ 100 w 111"/>
                  <a:gd name="T11" fmla="*/ 178 h 189"/>
                  <a:gd name="T12" fmla="*/ 22 w 111"/>
                  <a:gd name="T13" fmla="*/ 0 h 18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1"/>
                  <a:gd name="T22" fmla="*/ 0 h 189"/>
                  <a:gd name="T23" fmla="*/ 111 w 111"/>
                  <a:gd name="T24" fmla="*/ 189 h 18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1" h="189">
                    <a:moveTo>
                      <a:pt x="22" y="0"/>
                    </a:moveTo>
                    <a:lnTo>
                      <a:pt x="0" y="12"/>
                    </a:lnTo>
                    <a:lnTo>
                      <a:pt x="78" y="189"/>
                    </a:lnTo>
                    <a:lnTo>
                      <a:pt x="89" y="189"/>
                    </a:lnTo>
                    <a:lnTo>
                      <a:pt x="111" y="189"/>
                    </a:lnTo>
                    <a:lnTo>
                      <a:pt x="100" y="178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1" name="Freeform 37"/>
              <p:cNvSpPr>
                <a:spLocks/>
              </p:cNvSpPr>
              <p:nvPr/>
            </p:nvSpPr>
            <p:spPr bwMode="auto">
              <a:xfrm>
                <a:off x="897" y="2655"/>
                <a:ext cx="443" cy="23"/>
              </a:xfrm>
              <a:custGeom>
                <a:avLst/>
                <a:gdLst>
                  <a:gd name="T0" fmla="*/ 443 w 443"/>
                  <a:gd name="T1" fmla="*/ 23 h 23"/>
                  <a:gd name="T2" fmla="*/ 443 w 443"/>
                  <a:gd name="T3" fmla="*/ 0 h 23"/>
                  <a:gd name="T4" fmla="*/ 11 w 443"/>
                  <a:gd name="T5" fmla="*/ 0 h 23"/>
                  <a:gd name="T6" fmla="*/ 0 w 443"/>
                  <a:gd name="T7" fmla="*/ 12 h 23"/>
                  <a:gd name="T8" fmla="*/ 0 w 443"/>
                  <a:gd name="T9" fmla="*/ 23 h 23"/>
                  <a:gd name="T10" fmla="*/ 11 w 443"/>
                  <a:gd name="T11" fmla="*/ 23 h 23"/>
                  <a:gd name="T12" fmla="*/ 443 w 443"/>
                  <a:gd name="T13" fmla="*/ 23 h 2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43"/>
                  <a:gd name="T22" fmla="*/ 0 h 23"/>
                  <a:gd name="T23" fmla="*/ 443 w 443"/>
                  <a:gd name="T24" fmla="*/ 23 h 2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43" h="23">
                    <a:moveTo>
                      <a:pt x="443" y="23"/>
                    </a:moveTo>
                    <a:lnTo>
                      <a:pt x="443" y="0"/>
                    </a:lnTo>
                    <a:lnTo>
                      <a:pt x="11" y="0"/>
                    </a:lnTo>
                    <a:lnTo>
                      <a:pt x="0" y="12"/>
                    </a:lnTo>
                    <a:lnTo>
                      <a:pt x="0" y="23"/>
                    </a:lnTo>
                    <a:lnTo>
                      <a:pt x="11" y="23"/>
                    </a:lnTo>
                    <a:lnTo>
                      <a:pt x="443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509" name="Rectangle 38"/>
            <p:cNvSpPr>
              <a:spLocks noChangeArrowheads="1"/>
            </p:cNvSpPr>
            <p:nvPr/>
          </p:nvSpPr>
          <p:spPr bwMode="auto">
            <a:xfrm>
              <a:off x="908" y="2669"/>
              <a:ext cx="1306" cy="2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0" name="Rectangle 39"/>
            <p:cNvSpPr>
              <a:spLocks noChangeArrowheads="1"/>
            </p:cNvSpPr>
            <p:nvPr/>
          </p:nvSpPr>
          <p:spPr bwMode="auto">
            <a:xfrm>
              <a:off x="897" y="2655"/>
              <a:ext cx="1328" cy="266"/>
            </a:xfrm>
            <a:prstGeom prst="rect">
              <a:avLst/>
            </a:prstGeom>
            <a:noFill/>
            <a:ln w="349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511" name="Group 138"/>
            <p:cNvGrpSpPr>
              <a:grpSpLocks/>
            </p:cNvGrpSpPr>
            <p:nvPr/>
          </p:nvGrpSpPr>
          <p:grpSpPr bwMode="auto">
            <a:xfrm>
              <a:off x="879" y="2954"/>
              <a:ext cx="465" cy="199"/>
              <a:chOff x="897" y="2954"/>
              <a:chExt cx="465" cy="199"/>
            </a:xfrm>
          </p:grpSpPr>
          <p:sp>
            <p:nvSpPr>
              <p:cNvPr id="20594" name="Freeform 40"/>
              <p:cNvSpPr>
                <a:spLocks/>
              </p:cNvSpPr>
              <p:nvPr/>
            </p:nvSpPr>
            <p:spPr bwMode="auto">
              <a:xfrm>
                <a:off x="897" y="2954"/>
                <a:ext cx="100" cy="199"/>
              </a:xfrm>
              <a:custGeom>
                <a:avLst/>
                <a:gdLst>
                  <a:gd name="T0" fmla="*/ 0 w 100"/>
                  <a:gd name="T1" fmla="*/ 188 h 199"/>
                  <a:gd name="T2" fmla="*/ 22 w 100"/>
                  <a:gd name="T3" fmla="*/ 199 h 199"/>
                  <a:gd name="T4" fmla="*/ 100 w 100"/>
                  <a:gd name="T5" fmla="*/ 22 h 199"/>
                  <a:gd name="T6" fmla="*/ 89 w 100"/>
                  <a:gd name="T7" fmla="*/ 0 h 199"/>
                  <a:gd name="T8" fmla="*/ 89 w 100"/>
                  <a:gd name="T9" fmla="*/ 0 h 199"/>
                  <a:gd name="T10" fmla="*/ 78 w 100"/>
                  <a:gd name="T11" fmla="*/ 11 h 199"/>
                  <a:gd name="T12" fmla="*/ 0 w 100"/>
                  <a:gd name="T13" fmla="*/ 188 h 1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0"/>
                  <a:gd name="T22" fmla="*/ 0 h 199"/>
                  <a:gd name="T23" fmla="*/ 100 w 100"/>
                  <a:gd name="T24" fmla="*/ 199 h 1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0" h="199">
                    <a:moveTo>
                      <a:pt x="0" y="188"/>
                    </a:moveTo>
                    <a:lnTo>
                      <a:pt x="22" y="199"/>
                    </a:lnTo>
                    <a:lnTo>
                      <a:pt x="100" y="22"/>
                    </a:lnTo>
                    <a:lnTo>
                      <a:pt x="89" y="0"/>
                    </a:lnTo>
                    <a:lnTo>
                      <a:pt x="78" y="11"/>
                    </a:lnTo>
                    <a:lnTo>
                      <a:pt x="0" y="18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5" name="Freeform 41"/>
              <p:cNvSpPr>
                <a:spLocks/>
              </p:cNvSpPr>
              <p:nvPr/>
            </p:nvSpPr>
            <p:spPr bwMode="auto">
              <a:xfrm>
                <a:off x="986" y="2954"/>
                <a:ext cx="287" cy="22"/>
              </a:xfrm>
              <a:custGeom>
                <a:avLst/>
                <a:gdLst>
                  <a:gd name="T0" fmla="*/ 0 w 287"/>
                  <a:gd name="T1" fmla="*/ 0 h 22"/>
                  <a:gd name="T2" fmla="*/ 0 w 287"/>
                  <a:gd name="T3" fmla="*/ 22 h 22"/>
                  <a:gd name="T4" fmla="*/ 276 w 287"/>
                  <a:gd name="T5" fmla="*/ 22 h 22"/>
                  <a:gd name="T6" fmla="*/ 287 w 287"/>
                  <a:gd name="T7" fmla="*/ 11 h 22"/>
                  <a:gd name="T8" fmla="*/ 287 w 287"/>
                  <a:gd name="T9" fmla="*/ 0 h 22"/>
                  <a:gd name="T10" fmla="*/ 276 w 287"/>
                  <a:gd name="T11" fmla="*/ 0 h 22"/>
                  <a:gd name="T12" fmla="*/ 0 w 287"/>
                  <a:gd name="T13" fmla="*/ 0 h 2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87"/>
                  <a:gd name="T22" fmla="*/ 0 h 22"/>
                  <a:gd name="T23" fmla="*/ 287 w 287"/>
                  <a:gd name="T24" fmla="*/ 22 h 2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87" h="22">
                    <a:moveTo>
                      <a:pt x="0" y="0"/>
                    </a:moveTo>
                    <a:lnTo>
                      <a:pt x="0" y="22"/>
                    </a:lnTo>
                    <a:lnTo>
                      <a:pt x="276" y="22"/>
                    </a:lnTo>
                    <a:lnTo>
                      <a:pt x="287" y="11"/>
                    </a:lnTo>
                    <a:lnTo>
                      <a:pt x="287" y="0"/>
                    </a:lnTo>
                    <a:lnTo>
                      <a:pt x="27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6" name="Freeform 42"/>
              <p:cNvSpPr>
                <a:spLocks/>
              </p:cNvSpPr>
              <p:nvPr/>
            </p:nvSpPr>
            <p:spPr bwMode="auto">
              <a:xfrm>
                <a:off x="1251" y="2965"/>
                <a:ext cx="111" cy="188"/>
              </a:xfrm>
              <a:custGeom>
                <a:avLst/>
                <a:gdLst>
                  <a:gd name="T0" fmla="*/ 22 w 111"/>
                  <a:gd name="T1" fmla="*/ 0 h 188"/>
                  <a:gd name="T2" fmla="*/ 0 w 111"/>
                  <a:gd name="T3" fmla="*/ 11 h 188"/>
                  <a:gd name="T4" fmla="*/ 78 w 111"/>
                  <a:gd name="T5" fmla="*/ 188 h 188"/>
                  <a:gd name="T6" fmla="*/ 89 w 111"/>
                  <a:gd name="T7" fmla="*/ 188 h 188"/>
                  <a:gd name="T8" fmla="*/ 111 w 111"/>
                  <a:gd name="T9" fmla="*/ 188 h 188"/>
                  <a:gd name="T10" fmla="*/ 100 w 111"/>
                  <a:gd name="T11" fmla="*/ 177 h 188"/>
                  <a:gd name="T12" fmla="*/ 22 w 111"/>
                  <a:gd name="T13" fmla="*/ 0 h 1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1"/>
                  <a:gd name="T22" fmla="*/ 0 h 188"/>
                  <a:gd name="T23" fmla="*/ 111 w 111"/>
                  <a:gd name="T24" fmla="*/ 188 h 1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1" h="188">
                    <a:moveTo>
                      <a:pt x="22" y="0"/>
                    </a:moveTo>
                    <a:lnTo>
                      <a:pt x="0" y="11"/>
                    </a:lnTo>
                    <a:lnTo>
                      <a:pt x="78" y="188"/>
                    </a:lnTo>
                    <a:lnTo>
                      <a:pt x="89" y="188"/>
                    </a:lnTo>
                    <a:lnTo>
                      <a:pt x="111" y="188"/>
                    </a:lnTo>
                    <a:lnTo>
                      <a:pt x="100" y="177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7" name="Freeform 43"/>
              <p:cNvSpPr>
                <a:spLocks/>
              </p:cNvSpPr>
              <p:nvPr/>
            </p:nvSpPr>
            <p:spPr bwMode="auto">
              <a:xfrm>
                <a:off x="897" y="3131"/>
                <a:ext cx="443" cy="22"/>
              </a:xfrm>
              <a:custGeom>
                <a:avLst/>
                <a:gdLst>
                  <a:gd name="T0" fmla="*/ 443 w 443"/>
                  <a:gd name="T1" fmla="*/ 22 h 22"/>
                  <a:gd name="T2" fmla="*/ 443 w 443"/>
                  <a:gd name="T3" fmla="*/ 0 h 22"/>
                  <a:gd name="T4" fmla="*/ 11 w 443"/>
                  <a:gd name="T5" fmla="*/ 0 h 22"/>
                  <a:gd name="T6" fmla="*/ 0 w 443"/>
                  <a:gd name="T7" fmla="*/ 11 h 22"/>
                  <a:gd name="T8" fmla="*/ 0 w 443"/>
                  <a:gd name="T9" fmla="*/ 22 h 22"/>
                  <a:gd name="T10" fmla="*/ 11 w 443"/>
                  <a:gd name="T11" fmla="*/ 22 h 22"/>
                  <a:gd name="T12" fmla="*/ 443 w 443"/>
                  <a:gd name="T13" fmla="*/ 22 h 2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43"/>
                  <a:gd name="T22" fmla="*/ 0 h 22"/>
                  <a:gd name="T23" fmla="*/ 443 w 443"/>
                  <a:gd name="T24" fmla="*/ 22 h 2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43" h="22">
                    <a:moveTo>
                      <a:pt x="443" y="22"/>
                    </a:moveTo>
                    <a:lnTo>
                      <a:pt x="443" y="0"/>
                    </a:lnTo>
                    <a:lnTo>
                      <a:pt x="11" y="0"/>
                    </a:lnTo>
                    <a:lnTo>
                      <a:pt x="0" y="11"/>
                    </a:lnTo>
                    <a:lnTo>
                      <a:pt x="0" y="22"/>
                    </a:lnTo>
                    <a:lnTo>
                      <a:pt x="11" y="22"/>
                    </a:lnTo>
                    <a:lnTo>
                      <a:pt x="443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512" name="Rectangle 44"/>
            <p:cNvSpPr>
              <a:spLocks noChangeArrowheads="1"/>
            </p:cNvSpPr>
            <p:nvPr/>
          </p:nvSpPr>
          <p:spPr bwMode="auto">
            <a:xfrm>
              <a:off x="1138" y="332"/>
              <a:ext cx="84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Lucida Sans Typewriter" charset="0"/>
                </a:rPr>
                <a:t>Application</a:t>
              </a:r>
              <a:endParaRPr lang="en-US" altLang="en-US" sz="1600">
                <a:latin typeface="Lucida Sans Typewriter" charset="0"/>
              </a:endParaRPr>
            </a:p>
          </p:txBody>
        </p:sp>
        <p:sp>
          <p:nvSpPr>
            <p:cNvPr id="20513" name="Rectangle 45"/>
            <p:cNvSpPr>
              <a:spLocks noChangeArrowheads="1"/>
            </p:cNvSpPr>
            <p:nvPr/>
          </p:nvSpPr>
          <p:spPr bwMode="auto">
            <a:xfrm>
              <a:off x="1099" y="794"/>
              <a:ext cx="92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Lucida Sans Typewriter" charset="0"/>
                </a:rPr>
                <a:t>Presentation</a:t>
              </a:r>
              <a:endParaRPr lang="en-US" altLang="en-US" sz="1600">
                <a:latin typeface="Lucida Sans Typewriter" charset="0"/>
              </a:endParaRPr>
            </a:p>
          </p:txBody>
        </p:sp>
        <p:sp>
          <p:nvSpPr>
            <p:cNvPr id="20514" name="Rectangle 46"/>
            <p:cNvSpPr>
              <a:spLocks noChangeArrowheads="1"/>
            </p:cNvSpPr>
            <p:nvPr/>
          </p:nvSpPr>
          <p:spPr bwMode="auto">
            <a:xfrm>
              <a:off x="1292" y="1273"/>
              <a:ext cx="53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Lucida Sans Typewriter" charset="0"/>
                </a:rPr>
                <a:t>Session</a:t>
              </a:r>
              <a:endParaRPr lang="en-US" altLang="en-US" sz="1600">
                <a:latin typeface="Lucida Sans Typewriter" charset="0"/>
              </a:endParaRPr>
            </a:p>
          </p:txBody>
        </p:sp>
        <p:sp>
          <p:nvSpPr>
            <p:cNvPr id="20515" name="Rectangle 47"/>
            <p:cNvSpPr>
              <a:spLocks noChangeArrowheads="1"/>
            </p:cNvSpPr>
            <p:nvPr/>
          </p:nvSpPr>
          <p:spPr bwMode="auto">
            <a:xfrm>
              <a:off x="1215" y="1749"/>
              <a:ext cx="69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Lucida Sans Typewriter" charset="0"/>
                </a:rPr>
                <a:t>Transport</a:t>
              </a:r>
              <a:endParaRPr lang="en-US" altLang="en-US" sz="1600">
                <a:latin typeface="Lucida Sans Typewriter" charset="0"/>
              </a:endParaRPr>
            </a:p>
          </p:txBody>
        </p:sp>
        <p:sp>
          <p:nvSpPr>
            <p:cNvPr id="20516" name="Rectangle 48"/>
            <p:cNvSpPr>
              <a:spLocks noChangeArrowheads="1"/>
            </p:cNvSpPr>
            <p:nvPr/>
          </p:nvSpPr>
          <p:spPr bwMode="auto">
            <a:xfrm>
              <a:off x="1292" y="2233"/>
              <a:ext cx="53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Lucida Sans Typewriter" charset="0"/>
                </a:rPr>
                <a:t>Network</a:t>
              </a:r>
              <a:endParaRPr lang="en-US" altLang="en-US" sz="1600">
                <a:latin typeface="Lucida Sans Typewriter" charset="0"/>
              </a:endParaRPr>
            </a:p>
          </p:txBody>
        </p:sp>
        <p:sp>
          <p:nvSpPr>
            <p:cNvPr id="20517" name="Rectangle 49"/>
            <p:cNvSpPr>
              <a:spLocks noChangeArrowheads="1"/>
            </p:cNvSpPr>
            <p:nvPr/>
          </p:nvSpPr>
          <p:spPr bwMode="auto">
            <a:xfrm>
              <a:off x="1253" y="2714"/>
              <a:ext cx="61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Lucida Sans Typewriter" charset="0"/>
                </a:rPr>
                <a:t>DataLink</a:t>
              </a:r>
              <a:endParaRPr lang="en-US" altLang="en-US" sz="1600">
                <a:latin typeface="Lucida Sans Typewriter" charset="0"/>
              </a:endParaRPr>
            </a:p>
          </p:txBody>
        </p:sp>
        <p:sp>
          <p:nvSpPr>
            <p:cNvPr id="20518" name="Rectangle 50"/>
            <p:cNvSpPr>
              <a:spLocks noChangeArrowheads="1"/>
            </p:cNvSpPr>
            <p:nvPr/>
          </p:nvSpPr>
          <p:spPr bwMode="auto">
            <a:xfrm>
              <a:off x="908" y="3142"/>
              <a:ext cx="1306" cy="2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9" name="Rectangle 51"/>
            <p:cNvSpPr>
              <a:spLocks noChangeArrowheads="1"/>
            </p:cNvSpPr>
            <p:nvPr/>
          </p:nvSpPr>
          <p:spPr bwMode="auto">
            <a:xfrm>
              <a:off x="897" y="3131"/>
              <a:ext cx="1328" cy="266"/>
            </a:xfrm>
            <a:prstGeom prst="rect">
              <a:avLst/>
            </a:prstGeom>
            <a:noFill/>
            <a:ln w="349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0" name="Rectangle 52"/>
            <p:cNvSpPr>
              <a:spLocks noChangeArrowheads="1"/>
            </p:cNvSpPr>
            <p:nvPr/>
          </p:nvSpPr>
          <p:spPr bwMode="auto">
            <a:xfrm>
              <a:off x="1253" y="3187"/>
              <a:ext cx="61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Lucida Sans Typewriter" charset="0"/>
                </a:rPr>
                <a:t>Physical</a:t>
              </a:r>
              <a:endParaRPr lang="en-US" altLang="en-US" sz="1600">
                <a:latin typeface="Lucida Sans Typewriter" charset="0"/>
              </a:endParaRPr>
            </a:p>
          </p:txBody>
        </p:sp>
        <p:sp>
          <p:nvSpPr>
            <p:cNvPr id="20521" name="Line 53"/>
            <p:cNvSpPr>
              <a:spLocks noChangeShapeType="1"/>
            </p:cNvSpPr>
            <p:nvPr/>
          </p:nvSpPr>
          <p:spPr bwMode="auto">
            <a:xfrm>
              <a:off x="1561" y="619"/>
              <a:ext cx="1" cy="11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2" name="Freeform 54"/>
            <p:cNvSpPr>
              <a:spLocks/>
            </p:cNvSpPr>
            <p:nvPr/>
          </p:nvSpPr>
          <p:spPr bwMode="auto">
            <a:xfrm>
              <a:off x="1528" y="619"/>
              <a:ext cx="66" cy="111"/>
            </a:xfrm>
            <a:custGeom>
              <a:avLst/>
              <a:gdLst>
                <a:gd name="T0" fmla="*/ 66 w 66"/>
                <a:gd name="T1" fmla="*/ 0 h 111"/>
                <a:gd name="T2" fmla="*/ 33 w 66"/>
                <a:gd name="T3" fmla="*/ 111 h 111"/>
                <a:gd name="T4" fmla="*/ 0 w 66"/>
                <a:gd name="T5" fmla="*/ 0 h 111"/>
                <a:gd name="T6" fmla="*/ 0 60000 65536"/>
                <a:gd name="T7" fmla="*/ 0 60000 65536"/>
                <a:gd name="T8" fmla="*/ 0 60000 65536"/>
                <a:gd name="T9" fmla="*/ 0 w 66"/>
                <a:gd name="T10" fmla="*/ 0 h 111"/>
                <a:gd name="T11" fmla="*/ 66 w 66"/>
                <a:gd name="T12" fmla="*/ 111 h 1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6" h="111">
                  <a:moveTo>
                    <a:pt x="66" y="0"/>
                  </a:moveTo>
                  <a:lnTo>
                    <a:pt x="33" y="111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3" name="Line 55"/>
            <p:cNvSpPr>
              <a:spLocks noChangeShapeType="1"/>
            </p:cNvSpPr>
            <p:nvPr/>
          </p:nvSpPr>
          <p:spPr bwMode="auto">
            <a:xfrm>
              <a:off x="1561" y="531"/>
              <a:ext cx="1" cy="3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4" name="Line 56"/>
            <p:cNvSpPr>
              <a:spLocks noChangeShapeType="1"/>
            </p:cNvSpPr>
            <p:nvPr/>
          </p:nvSpPr>
          <p:spPr bwMode="auto">
            <a:xfrm>
              <a:off x="1561" y="575"/>
              <a:ext cx="1" cy="4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5" name="Line 57"/>
            <p:cNvSpPr>
              <a:spLocks noChangeShapeType="1"/>
            </p:cNvSpPr>
            <p:nvPr/>
          </p:nvSpPr>
          <p:spPr bwMode="auto">
            <a:xfrm>
              <a:off x="1561" y="1095"/>
              <a:ext cx="1" cy="12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6" name="Freeform 58"/>
            <p:cNvSpPr>
              <a:spLocks/>
            </p:cNvSpPr>
            <p:nvPr/>
          </p:nvSpPr>
          <p:spPr bwMode="auto">
            <a:xfrm>
              <a:off x="1528" y="1095"/>
              <a:ext cx="66" cy="122"/>
            </a:xfrm>
            <a:custGeom>
              <a:avLst/>
              <a:gdLst>
                <a:gd name="T0" fmla="*/ 66 w 66"/>
                <a:gd name="T1" fmla="*/ 0 h 122"/>
                <a:gd name="T2" fmla="*/ 33 w 66"/>
                <a:gd name="T3" fmla="*/ 122 h 122"/>
                <a:gd name="T4" fmla="*/ 0 w 66"/>
                <a:gd name="T5" fmla="*/ 0 h 122"/>
                <a:gd name="T6" fmla="*/ 0 60000 65536"/>
                <a:gd name="T7" fmla="*/ 0 60000 65536"/>
                <a:gd name="T8" fmla="*/ 0 60000 65536"/>
                <a:gd name="T9" fmla="*/ 0 w 66"/>
                <a:gd name="T10" fmla="*/ 0 h 122"/>
                <a:gd name="T11" fmla="*/ 66 w 66"/>
                <a:gd name="T12" fmla="*/ 122 h 12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6" h="122">
                  <a:moveTo>
                    <a:pt x="66" y="0"/>
                  </a:moveTo>
                  <a:lnTo>
                    <a:pt x="33" y="122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7" name="Line 59"/>
            <p:cNvSpPr>
              <a:spLocks noChangeShapeType="1"/>
            </p:cNvSpPr>
            <p:nvPr/>
          </p:nvSpPr>
          <p:spPr bwMode="auto">
            <a:xfrm>
              <a:off x="1561" y="984"/>
              <a:ext cx="1" cy="4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8" name="Line 60"/>
            <p:cNvSpPr>
              <a:spLocks noChangeShapeType="1"/>
            </p:cNvSpPr>
            <p:nvPr/>
          </p:nvSpPr>
          <p:spPr bwMode="auto">
            <a:xfrm>
              <a:off x="1561" y="1051"/>
              <a:ext cx="1" cy="4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9" name="Line 61"/>
            <p:cNvSpPr>
              <a:spLocks noChangeShapeType="1"/>
            </p:cNvSpPr>
            <p:nvPr/>
          </p:nvSpPr>
          <p:spPr bwMode="auto">
            <a:xfrm>
              <a:off x="1561" y="1571"/>
              <a:ext cx="1" cy="12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30" name="Freeform 62"/>
            <p:cNvSpPr>
              <a:spLocks/>
            </p:cNvSpPr>
            <p:nvPr/>
          </p:nvSpPr>
          <p:spPr bwMode="auto">
            <a:xfrm>
              <a:off x="1528" y="1582"/>
              <a:ext cx="66" cy="111"/>
            </a:xfrm>
            <a:custGeom>
              <a:avLst/>
              <a:gdLst>
                <a:gd name="T0" fmla="*/ 66 w 66"/>
                <a:gd name="T1" fmla="*/ 0 h 111"/>
                <a:gd name="T2" fmla="*/ 33 w 66"/>
                <a:gd name="T3" fmla="*/ 111 h 111"/>
                <a:gd name="T4" fmla="*/ 0 w 66"/>
                <a:gd name="T5" fmla="*/ 0 h 111"/>
                <a:gd name="T6" fmla="*/ 0 60000 65536"/>
                <a:gd name="T7" fmla="*/ 0 60000 65536"/>
                <a:gd name="T8" fmla="*/ 0 60000 65536"/>
                <a:gd name="T9" fmla="*/ 0 w 66"/>
                <a:gd name="T10" fmla="*/ 0 h 111"/>
                <a:gd name="T11" fmla="*/ 66 w 66"/>
                <a:gd name="T12" fmla="*/ 111 h 1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6" h="111">
                  <a:moveTo>
                    <a:pt x="66" y="0"/>
                  </a:moveTo>
                  <a:lnTo>
                    <a:pt x="33" y="111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31" name="Line 63"/>
            <p:cNvSpPr>
              <a:spLocks noChangeShapeType="1"/>
            </p:cNvSpPr>
            <p:nvPr/>
          </p:nvSpPr>
          <p:spPr bwMode="auto">
            <a:xfrm>
              <a:off x="1561" y="1460"/>
              <a:ext cx="1" cy="4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32" name="Line 64"/>
            <p:cNvSpPr>
              <a:spLocks noChangeShapeType="1"/>
            </p:cNvSpPr>
            <p:nvPr/>
          </p:nvSpPr>
          <p:spPr bwMode="auto">
            <a:xfrm>
              <a:off x="1561" y="1538"/>
              <a:ext cx="1" cy="3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33" name="Line 65"/>
            <p:cNvSpPr>
              <a:spLocks noChangeShapeType="1"/>
            </p:cNvSpPr>
            <p:nvPr/>
          </p:nvSpPr>
          <p:spPr bwMode="auto">
            <a:xfrm>
              <a:off x="1561" y="2058"/>
              <a:ext cx="1" cy="11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34" name="Freeform 66"/>
            <p:cNvSpPr>
              <a:spLocks/>
            </p:cNvSpPr>
            <p:nvPr/>
          </p:nvSpPr>
          <p:spPr bwMode="auto">
            <a:xfrm>
              <a:off x="1528" y="2058"/>
              <a:ext cx="66" cy="111"/>
            </a:xfrm>
            <a:custGeom>
              <a:avLst/>
              <a:gdLst>
                <a:gd name="T0" fmla="*/ 66 w 66"/>
                <a:gd name="T1" fmla="*/ 0 h 111"/>
                <a:gd name="T2" fmla="*/ 33 w 66"/>
                <a:gd name="T3" fmla="*/ 111 h 111"/>
                <a:gd name="T4" fmla="*/ 0 w 66"/>
                <a:gd name="T5" fmla="*/ 0 h 111"/>
                <a:gd name="T6" fmla="*/ 0 60000 65536"/>
                <a:gd name="T7" fmla="*/ 0 60000 65536"/>
                <a:gd name="T8" fmla="*/ 0 60000 65536"/>
                <a:gd name="T9" fmla="*/ 0 w 66"/>
                <a:gd name="T10" fmla="*/ 0 h 111"/>
                <a:gd name="T11" fmla="*/ 66 w 66"/>
                <a:gd name="T12" fmla="*/ 111 h 1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6" h="111">
                  <a:moveTo>
                    <a:pt x="66" y="0"/>
                  </a:moveTo>
                  <a:lnTo>
                    <a:pt x="33" y="111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35" name="Line 67"/>
            <p:cNvSpPr>
              <a:spLocks noChangeShapeType="1"/>
            </p:cNvSpPr>
            <p:nvPr/>
          </p:nvSpPr>
          <p:spPr bwMode="auto">
            <a:xfrm>
              <a:off x="1561" y="1947"/>
              <a:ext cx="1" cy="3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36" name="Line 68"/>
            <p:cNvSpPr>
              <a:spLocks noChangeShapeType="1"/>
            </p:cNvSpPr>
            <p:nvPr/>
          </p:nvSpPr>
          <p:spPr bwMode="auto">
            <a:xfrm>
              <a:off x="1561" y="2014"/>
              <a:ext cx="1" cy="4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37" name="Line 69"/>
            <p:cNvSpPr>
              <a:spLocks noChangeShapeType="1"/>
            </p:cNvSpPr>
            <p:nvPr/>
          </p:nvSpPr>
          <p:spPr bwMode="auto">
            <a:xfrm>
              <a:off x="1561" y="2534"/>
              <a:ext cx="1" cy="12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38" name="Freeform 70"/>
            <p:cNvSpPr>
              <a:spLocks/>
            </p:cNvSpPr>
            <p:nvPr/>
          </p:nvSpPr>
          <p:spPr bwMode="auto">
            <a:xfrm>
              <a:off x="1528" y="2534"/>
              <a:ext cx="66" cy="121"/>
            </a:xfrm>
            <a:custGeom>
              <a:avLst/>
              <a:gdLst>
                <a:gd name="T0" fmla="*/ 66 w 66"/>
                <a:gd name="T1" fmla="*/ 0 h 121"/>
                <a:gd name="T2" fmla="*/ 33 w 66"/>
                <a:gd name="T3" fmla="*/ 121 h 121"/>
                <a:gd name="T4" fmla="*/ 0 w 66"/>
                <a:gd name="T5" fmla="*/ 0 h 121"/>
                <a:gd name="T6" fmla="*/ 0 60000 65536"/>
                <a:gd name="T7" fmla="*/ 0 60000 65536"/>
                <a:gd name="T8" fmla="*/ 0 60000 65536"/>
                <a:gd name="T9" fmla="*/ 0 w 66"/>
                <a:gd name="T10" fmla="*/ 0 h 121"/>
                <a:gd name="T11" fmla="*/ 66 w 66"/>
                <a:gd name="T12" fmla="*/ 121 h 1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6" h="121">
                  <a:moveTo>
                    <a:pt x="66" y="0"/>
                  </a:moveTo>
                  <a:lnTo>
                    <a:pt x="33" y="121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39" name="Line 71"/>
            <p:cNvSpPr>
              <a:spLocks noChangeShapeType="1"/>
            </p:cNvSpPr>
            <p:nvPr/>
          </p:nvSpPr>
          <p:spPr bwMode="auto">
            <a:xfrm>
              <a:off x="1561" y="2423"/>
              <a:ext cx="1" cy="4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40" name="Line 72"/>
            <p:cNvSpPr>
              <a:spLocks noChangeShapeType="1"/>
            </p:cNvSpPr>
            <p:nvPr/>
          </p:nvSpPr>
          <p:spPr bwMode="auto">
            <a:xfrm>
              <a:off x="1561" y="2489"/>
              <a:ext cx="1" cy="4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41" name="Line 73"/>
            <p:cNvSpPr>
              <a:spLocks noChangeShapeType="1"/>
            </p:cNvSpPr>
            <p:nvPr/>
          </p:nvSpPr>
          <p:spPr bwMode="auto">
            <a:xfrm>
              <a:off x="1561" y="3010"/>
              <a:ext cx="1" cy="12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42" name="Freeform 74"/>
            <p:cNvSpPr>
              <a:spLocks/>
            </p:cNvSpPr>
            <p:nvPr/>
          </p:nvSpPr>
          <p:spPr bwMode="auto">
            <a:xfrm>
              <a:off x="1528" y="3021"/>
              <a:ext cx="66" cy="110"/>
            </a:xfrm>
            <a:custGeom>
              <a:avLst/>
              <a:gdLst>
                <a:gd name="T0" fmla="*/ 66 w 66"/>
                <a:gd name="T1" fmla="*/ 0 h 110"/>
                <a:gd name="T2" fmla="*/ 33 w 66"/>
                <a:gd name="T3" fmla="*/ 110 h 110"/>
                <a:gd name="T4" fmla="*/ 0 w 66"/>
                <a:gd name="T5" fmla="*/ 0 h 110"/>
                <a:gd name="T6" fmla="*/ 0 60000 65536"/>
                <a:gd name="T7" fmla="*/ 0 60000 65536"/>
                <a:gd name="T8" fmla="*/ 0 60000 65536"/>
                <a:gd name="T9" fmla="*/ 0 w 66"/>
                <a:gd name="T10" fmla="*/ 0 h 110"/>
                <a:gd name="T11" fmla="*/ 66 w 66"/>
                <a:gd name="T12" fmla="*/ 110 h 1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6" h="110">
                  <a:moveTo>
                    <a:pt x="66" y="0"/>
                  </a:moveTo>
                  <a:lnTo>
                    <a:pt x="33" y="110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43" name="Line 75"/>
            <p:cNvSpPr>
              <a:spLocks noChangeShapeType="1"/>
            </p:cNvSpPr>
            <p:nvPr/>
          </p:nvSpPr>
          <p:spPr bwMode="auto">
            <a:xfrm>
              <a:off x="1561" y="2899"/>
              <a:ext cx="1" cy="4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44" name="Line 76"/>
            <p:cNvSpPr>
              <a:spLocks noChangeShapeType="1"/>
            </p:cNvSpPr>
            <p:nvPr/>
          </p:nvSpPr>
          <p:spPr bwMode="auto">
            <a:xfrm>
              <a:off x="1561" y="2976"/>
              <a:ext cx="1" cy="3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45" name="Rectangle 77"/>
            <p:cNvSpPr>
              <a:spLocks noChangeArrowheads="1"/>
            </p:cNvSpPr>
            <p:nvPr/>
          </p:nvSpPr>
          <p:spPr bwMode="auto">
            <a:xfrm>
              <a:off x="4162" y="1704"/>
              <a:ext cx="963" cy="254"/>
            </a:xfrm>
            <a:prstGeom prst="rect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46" name="Rectangle 78"/>
            <p:cNvSpPr>
              <a:spLocks noChangeArrowheads="1"/>
            </p:cNvSpPr>
            <p:nvPr/>
          </p:nvSpPr>
          <p:spPr bwMode="auto">
            <a:xfrm>
              <a:off x="4413" y="1754"/>
              <a:ext cx="46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Lucida Sans Typewriter" charset="0"/>
                </a:rPr>
                <a:t>Socket</a:t>
              </a:r>
              <a:endParaRPr lang="en-US" altLang="en-US" sz="1600">
                <a:latin typeface="Lucida Sans Typewriter" charset="0"/>
              </a:endParaRPr>
            </a:p>
          </p:txBody>
        </p:sp>
        <p:grpSp>
          <p:nvGrpSpPr>
            <p:cNvPr id="20547" name="Group 139"/>
            <p:cNvGrpSpPr>
              <a:grpSpLocks/>
            </p:cNvGrpSpPr>
            <p:nvPr/>
          </p:nvGrpSpPr>
          <p:grpSpPr bwMode="auto">
            <a:xfrm>
              <a:off x="2500" y="564"/>
              <a:ext cx="476" cy="199"/>
              <a:chOff x="2502" y="564"/>
              <a:chExt cx="476" cy="199"/>
            </a:xfrm>
          </p:grpSpPr>
          <p:sp>
            <p:nvSpPr>
              <p:cNvPr id="20590" name="Freeform 79"/>
              <p:cNvSpPr>
                <a:spLocks/>
              </p:cNvSpPr>
              <p:nvPr/>
            </p:nvSpPr>
            <p:spPr bwMode="auto">
              <a:xfrm>
                <a:off x="2502" y="564"/>
                <a:ext cx="111" cy="199"/>
              </a:xfrm>
              <a:custGeom>
                <a:avLst/>
                <a:gdLst>
                  <a:gd name="T0" fmla="*/ 0 w 111"/>
                  <a:gd name="T1" fmla="*/ 188 h 199"/>
                  <a:gd name="T2" fmla="*/ 22 w 111"/>
                  <a:gd name="T3" fmla="*/ 199 h 199"/>
                  <a:gd name="T4" fmla="*/ 111 w 111"/>
                  <a:gd name="T5" fmla="*/ 22 h 199"/>
                  <a:gd name="T6" fmla="*/ 100 w 111"/>
                  <a:gd name="T7" fmla="*/ 0 h 199"/>
                  <a:gd name="T8" fmla="*/ 100 w 111"/>
                  <a:gd name="T9" fmla="*/ 0 h 199"/>
                  <a:gd name="T10" fmla="*/ 88 w 111"/>
                  <a:gd name="T11" fmla="*/ 11 h 199"/>
                  <a:gd name="T12" fmla="*/ 0 w 111"/>
                  <a:gd name="T13" fmla="*/ 188 h 1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1"/>
                  <a:gd name="T22" fmla="*/ 0 h 199"/>
                  <a:gd name="T23" fmla="*/ 111 w 111"/>
                  <a:gd name="T24" fmla="*/ 199 h 1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1" h="199">
                    <a:moveTo>
                      <a:pt x="0" y="188"/>
                    </a:moveTo>
                    <a:lnTo>
                      <a:pt x="22" y="199"/>
                    </a:lnTo>
                    <a:lnTo>
                      <a:pt x="111" y="22"/>
                    </a:lnTo>
                    <a:lnTo>
                      <a:pt x="100" y="0"/>
                    </a:lnTo>
                    <a:lnTo>
                      <a:pt x="88" y="11"/>
                    </a:lnTo>
                    <a:lnTo>
                      <a:pt x="0" y="18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1" name="Freeform 80"/>
              <p:cNvSpPr>
                <a:spLocks/>
              </p:cNvSpPr>
              <p:nvPr/>
            </p:nvSpPr>
            <p:spPr bwMode="auto">
              <a:xfrm>
                <a:off x="2602" y="564"/>
                <a:ext cx="276" cy="22"/>
              </a:xfrm>
              <a:custGeom>
                <a:avLst/>
                <a:gdLst>
                  <a:gd name="T0" fmla="*/ 0 w 276"/>
                  <a:gd name="T1" fmla="*/ 0 h 22"/>
                  <a:gd name="T2" fmla="*/ 0 w 276"/>
                  <a:gd name="T3" fmla="*/ 22 h 22"/>
                  <a:gd name="T4" fmla="*/ 265 w 276"/>
                  <a:gd name="T5" fmla="*/ 22 h 22"/>
                  <a:gd name="T6" fmla="*/ 276 w 276"/>
                  <a:gd name="T7" fmla="*/ 11 h 22"/>
                  <a:gd name="T8" fmla="*/ 276 w 276"/>
                  <a:gd name="T9" fmla="*/ 0 h 22"/>
                  <a:gd name="T10" fmla="*/ 265 w 276"/>
                  <a:gd name="T11" fmla="*/ 0 h 22"/>
                  <a:gd name="T12" fmla="*/ 0 w 276"/>
                  <a:gd name="T13" fmla="*/ 0 h 2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76"/>
                  <a:gd name="T22" fmla="*/ 0 h 22"/>
                  <a:gd name="T23" fmla="*/ 276 w 276"/>
                  <a:gd name="T24" fmla="*/ 22 h 2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76" h="22">
                    <a:moveTo>
                      <a:pt x="0" y="0"/>
                    </a:moveTo>
                    <a:lnTo>
                      <a:pt x="0" y="22"/>
                    </a:lnTo>
                    <a:lnTo>
                      <a:pt x="265" y="22"/>
                    </a:lnTo>
                    <a:lnTo>
                      <a:pt x="276" y="11"/>
                    </a:lnTo>
                    <a:lnTo>
                      <a:pt x="276" y="0"/>
                    </a:lnTo>
                    <a:lnTo>
                      <a:pt x="26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2" name="Freeform 81"/>
              <p:cNvSpPr>
                <a:spLocks/>
              </p:cNvSpPr>
              <p:nvPr/>
            </p:nvSpPr>
            <p:spPr bwMode="auto">
              <a:xfrm>
                <a:off x="2856" y="575"/>
                <a:ext cx="122" cy="188"/>
              </a:xfrm>
              <a:custGeom>
                <a:avLst/>
                <a:gdLst>
                  <a:gd name="T0" fmla="*/ 22 w 122"/>
                  <a:gd name="T1" fmla="*/ 0 h 188"/>
                  <a:gd name="T2" fmla="*/ 0 w 122"/>
                  <a:gd name="T3" fmla="*/ 11 h 188"/>
                  <a:gd name="T4" fmla="*/ 89 w 122"/>
                  <a:gd name="T5" fmla="*/ 188 h 188"/>
                  <a:gd name="T6" fmla="*/ 100 w 122"/>
                  <a:gd name="T7" fmla="*/ 188 h 188"/>
                  <a:gd name="T8" fmla="*/ 122 w 122"/>
                  <a:gd name="T9" fmla="*/ 188 h 188"/>
                  <a:gd name="T10" fmla="*/ 111 w 122"/>
                  <a:gd name="T11" fmla="*/ 177 h 188"/>
                  <a:gd name="T12" fmla="*/ 22 w 122"/>
                  <a:gd name="T13" fmla="*/ 0 h 1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188"/>
                  <a:gd name="T23" fmla="*/ 122 w 122"/>
                  <a:gd name="T24" fmla="*/ 188 h 1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188">
                    <a:moveTo>
                      <a:pt x="22" y="0"/>
                    </a:moveTo>
                    <a:lnTo>
                      <a:pt x="0" y="11"/>
                    </a:lnTo>
                    <a:lnTo>
                      <a:pt x="89" y="188"/>
                    </a:lnTo>
                    <a:lnTo>
                      <a:pt x="100" y="188"/>
                    </a:lnTo>
                    <a:lnTo>
                      <a:pt x="122" y="188"/>
                    </a:lnTo>
                    <a:lnTo>
                      <a:pt x="111" y="177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3" name="Freeform 82"/>
              <p:cNvSpPr>
                <a:spLocks/>
              </p:cNvSpPr>
              <p:nvPr/>
            </p:nvSpPr>
            <p:spPr bwMode="auto">
              <a:xfrm>
                <a:off x="2502" y="741"/>
                <a:ext cx="454" cy="22"/>
              </a:xfrm>
              <a:custGeom>
                <a:avLst/>
                <a:gdLst>
                  <a:gd name="T0" fmla="*/ 454 w 454"/>
                  <a:gd name="T1" fmla="*/ 22 h 22"/>
                  <a:gd name="T2" fmla="*/ 454 w 454"/>
                  <a:gd name="T3" fmla="*/ 0 h 22"/>
                  <a:gd name="T4" fmla="*/ 11 w 454"/>
                  <a:gd name="T5" fmla="*/ 0 h 22"/>
                  <a:gd name="T6" fmla="*/ 0 w 454"/>
                  <a:gd name="T7" fmla="*/ 11 h 22"/>
                  <a:gd name="T8" fmla="*/ 0 w 454"/>
                  <a:gd name="T9" fmla="*/ 22 h 22"/>
                  <a:gd name="T10" fmla="*/ 11 w 454"/>
                  <a:gd name="T11" fmla="*/ 22 h 22"/>
                  <a:gd name="T12" fmla="*/ 454 w 454"/>
                  <a:gd name="T13" fmla="*/ 22 h 2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54"/>
                  <a:gd name="T22" fmla="*/ 0 h 22"/>
                  <a:gd name="T23" fmla="*/ 454 w 454"/>
                  <a:gd name="T24" fmla="*/ 22 h 2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54" h="22">
                    <a:moveTo>
                      <a:pt x="454" y="22"/>
                    </a:moveTo>
                    <a:lnTo>
                      <a:pt x="454" y="0"/>
                    </a:lnTo>
                    <a:lnTo>
                      <a:pt x="11" y="0"/>
                    </a:lnTo>
                    <a:lnTo>
                      <a:pt x="0" y="11"/>
                    </a:lnTo>
                    <a:lnTo>
                      <a:pt x="0" y="22"/>
                    </a:lnTo>
                    <a:lnTo>
                      <a:pt x="11" y="22"/>
                    </a:lnTo>
                    <a:lnTo>
                      <a:pt x="454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548" name="Rectangle 83"/>
            <p:cNvSpPr>
              <a:spLocks noChangeArrowheads="1"/>
            </p:cNvSpPr>
            <p:nvPr/>
          </p:nvSpPr>
          <p:spPr bwMode="auto">
            <a:xfrm>
              <a:off x="2524" y="752"/>
              <a:ext cx="1295" cy="71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49" name="Rectangle 84"/>
            <p:cNvSpPr>
              <a:spLocks noChangeArrowheads="1"/>
            </p:cNvSpPr>
            <p:nvPr/>
          </p:nvSpPr>
          <p:spPr bwMode="auto">
            <a:xfrm>
              <a:off x="2513" y="741"/>
              <a:ext cx="1317" cy="741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50" name="Rectangle 85"/>
            <p:cNvSpPr>
              <a:spLocks noChangeArrowheads="1"/>
            </p:cNvSpPr>
            <p:nvPr/>
          </p:nvSpPr>
          <p:spPr bwMode="auto">
            <a:xfrm>
              <a:off x="2979" y="1035"/>
              <a:ext cx="38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Lucida Sans Typewriter" charset="0"/>
                </a:rPr>
                <a:t>CORBA</a:t>
              </a:r>
              <a:endParaRPr lang="en-US" altLang="en-US" sz="1600">
                <a:latin typeface="Lucida Sans Typewriter" charset="0"/>
              </a:endParaRPr>
            </a:p>
          </p:txBody>
        </p:sp>
        <p:grpSp>
          <p:nvGrpSpPr>
            <p:cNvPr id="20551" name="Group 140"/>
            <p:cNvGrpSpPr>
              <a:grpSpLocks/>
            </p:cNvGrpSpPr>
            <p:nvPr/>
          </p:nvGrpSpPr>
          <p:grpSpPr bwMode="auto">
            <a:xfrm>
              <a:off x="2500" y="1516"/>
              <a:ext cx="476" cy="199"/>
              <a:chOff x="2502" y="1516"/>
              <a:chExt cx="476" cy="199"/>
            </a:xfrm>
          </p:grpSpPr>
          <p:sp>
            <p:nvSpPr>
              <p:cNvPr id="20586" name="Freeform 86"/>
              <p:cNvSpPr>
                <a:spLocks/>
              </p:cNvSpPr>
              <p:nvPr/>
            </p:nvSpPr>
            <p:spPr bwMode="auto">
              <a:xfrm>
                <a:off x="2502" y="1516"/>
                <a:ext cx="111" cy="199"/>
              </a:xfrm>
              <a:custGeom>
                <a:avLst/>
                <a:gdLst>
                  <a:gd name="T0" fmla="*/ 0 w 111"/>
                  <a:gd name="T1" fmla="*/ 188 h 199"/>
                  <a:gd name="T2" fmla="*/ 22 w 111"/>
                  <a:gd name="T3" fmla="*/ 199 h 199"/>
                  <a:gd name="T4" fmla="*/ 111 w 111"/>
                  <a:gd name="T5" fmla="*/ 22 h 199"/>
                  <a:gd name="T6" fmla="*/ 100 w 111"/>
                  <a:gd name="T7" fmla="*/ 0 h 199"/>
                  <a:gd name="T8" fmla="*/ 100 w 111"/>
                  <a:gd name="T9" fmla="*/ 0 h 199"/>
                  <a:gd name="T10" fmla="*/ 88 w 111"/>
                  <a:gd name="T11" fmla="*/ 11 h 199"/>
                  <a:gd name="T12" fmla="*/ 0 w 111"/>
                  <a:gd name="T13" fmla="*/ 188 h 1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1"/>
                  <a:gd name="T22" fmla="*/ 0 h 199"/>
                  <a:gd name="T23" fmla="*/ 111 w 111"/>
                  <a:gd name="T24" fmla="*/ 199 h 1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1" h="199">
                    <a:moveTo>
                      <a:pt x="0" y="188"/>
                    </a:moveTo>
                    <a:lnTo>
                      <a:pt x="22" y="199"/>
                    </a:lnTo>
                    <a:lnTo>
                      <a:pt x="111" y="22"/>
                    </a:lnTo>
                    <a:lnTo>
                      <a:pt x="100" y="0"/>
                    </a:lnTo>
                    <a:lnTo>
                      <a:pt x="88" y="11"/>
                    </a:lnTo>
                    <a:lnTo>
                      <a:pt x="0" y="18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7" name="Freeform 87"/>
              <p:cNvSpPr>
                <a:spLocks/>
              </p:cNvSpPr>
              <p:nvPr/>
            </p:nvSpPr>
            <p:spPr bwMode="auto">
              <a:xfrm>
                <a:off x="2602" y="1516"/>
                <a:ext cx="276" cy="22"/>
              </a:xfrm>
              <a:custGeom>
                <a:avLst/>
                <a:gdLst>
                  <a:gd name="T0" fmla="*/ 0 w 276"/>
                  <a:gd name="T1" fmla="*/ 0 h 22"/>
                  <a:gd name="T2" fmla="*/ 0 w 276"/>
                  <a:gd name="T3" fmla="*/ 22 h 22"/>
                  <a:gd name="T4" fmla="*/ 265 w 276"/>
                  <a:gd name="T5" fmla="*/ 22 h 22"/>
                  <a:gd name="T6" fmla="*/ 276 w 276"/>
                  <a:gd name="T7" fmla="*/ 11 h 22"/>
                  <a:gd name="T8" fmla="*/ 276 w 276"/>
                  <a:gd name="T9" fmla="*/ 0 h 22"/>
                  <a:gd name="T10" fmla="*/ 265 w 276"/>
                  <a:gd name="T11" fmla="*/ 0 h 22"/>
                  <a:gd name="T12" fmla="*/ 0 w 276"/>
                  <a:gd name="T13" fmla="*/ 0 h 2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76"/>
                  <a:gd name="T22" fmla="*/ 0 h 22"/>
                  <a:gd name="T23" fmla="*/ 276 w 276"/>
                  <a:gd name="T24" fmla="*/ 22 h 2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76" h="22">
                    <a:moveTo>
                      <a:pt x="0" y="0"/>
                    </a:moveTo>
                    <a:lnTo>
                      <a:pt x="0" y="22"/>
                    </a:lnTo>
                    <a:lnTo>
                      <a:pt x="265" y="22"/>
                    </a:lnTo>
                    <a:lnTo>
                      <a:pt x="276" y="11"/>
                    </a:lnTo>
                    <a:lnTo>
                      <a:pt x="276" y="0"/>
                    </a:lnTo>
                    <a:lnTo>
                      <a:pt x="26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8" name="Freeform 88"/>
              <p:cNvSpPr>
                <a:spLocks/>
              </p:cNvSpPr>
              <p:nvPr/>
            </p:nvSpPr>
            <p:spPr bwMode="auto">
              <a:xfrm>
                <a:off x="2856" y="1527"/>
                <a:ext cx="122" cy="188"/>
              </a:xfrm>
              <a:custGeom>
                <a:avLst/>
                <a:gdLst>
                  <a:gd name="T0" fmla="*/ 22 w 122"/>
                  <a:gd name="T1" fmla="*/ 0 h 188"/>
                  <a:gd name="T2" fmla="*/ 0 w 122"/>
                  <a:gd name="T3" fmla="*/ 11 h 188"/>
                  <a:gd name="T4" fmla="*/ 89 w 122"/>
                  <a:gd name="T5" fmla="*/ 188 h 188"/>
                  <a:gd name="T6" fmla="*/ 100 w 122"/>
                  <a:gd name="T7" fmla="*/ 188 h 188"/>
                  <a:gd name="T8" fmla="*/ 122 w 122"/>
                  <a:gd name="T9" fmla="*/ 188 h 188"/>
                  <a:gd name="T10" fmla="*/ 111 w 122"/>
                  <a:gd name="T11" fmla="*/ 177 h 188"/>
                  <a:gd name="T12" fmla="*/ 22 w 122"/>
                  <a:gd name="T13" fmla="*/ 0 h 1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188"/>
                  <a:gd name="T23" fmla="*/ 122 w 122"/>
                  <a:gd name="T24" fmla="*/ 188 h 1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188">
                    <a:moveTo>
                      <a:pt x="22" y="0"/>
                    </a:moveTo>
                    <a:lnTo>
                      <a:pt x="0" y="11"/>
                    </a:lnTo>
                    <a:lnTo>
                      <a:pt x="89" y="188"/>
                    </a:lnTo>
                    <a:lnTo>
                      <a:pt x="100" y="188"/>
                    </a:lnTo>
                    <a:lnTo>
                      <a:pt x="122" y="188"/>
                    </a:lnTo>
                    <a:lnTo>
                      <a:pt x="111" y="177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9" name="Freeform 89"/>
              <p:cNvSpPr>
                <a:spLocks/>
              </p:cNvSpPr>
              <p:nvPr/>
            </p:nvSpPr>
            <p:spPr bwMode="auto">
              <a:xfrm>
                <a:off x="2502" y="1693"/>
                <a:ext cx="454" cy="22"/>
              </a:xfrm>
              <a:custGeom>
                <a:avLst/>
                <a:gdLst>
                  <a:gd name="T0" fmla="*/ 454 w 454"/>
                  <a:gd name="T1" fmla="*/ 22 h 22"/>
                  <a:gd name="T2" fmla="*/ 454 w 454"/>
                  <a:gd name="T3" fmla="*/ 0 h 22"/>
                  <a:gd name="T4" fmla="*/ 11 w 454"/>
                  <a:gd name="T5" fmla="*/ 0 h 22"/>
                  <a:gd name="T6" fmla="*/ 0 w 454"/>
                  <a:gd name="T7" fmla="*/ 11 h 22"/>
                  <a:gd name="T8" fmla="*/ 0 w 454"/>
                  <a:gd name="T9" fmla="*/ 22 h 22"/>
                  <a:gd name="T10" fmla="*/ 11 w 454"/>
                  <a:gd name="T11" fmla="*/ 22 h 22"/>
                  <a:gd name="T12" fmla="*/ 454 w 454"/>
                  <a:gd name="T13" fmla="*/ 22 h 2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54"/>
                  <a:gd name="T22" fmla="*/ 0 h 22"/>
                  <a:gd name="T23" fmla="*/ 454 w 454"/>
                  <a:gd name="T24" fmla="*/ 22 h 2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54" h="22">
                    <a:moveTo>
                      <a:pt x="454" y="22"/>
                    </a:moveTo>
                    <a:lnTo>
                      <a:pt x="454" y="0"/>
                    </a:lnTo>
                    <a:lnTo>
                      <a:pt x="11" y="0"/>
                    </a:lnTo>
                    <a:lnTo>
                      <a:pt x="0" y="11"/>
                    </a:lnTo>
                    <a:lnTo>
                      <a:pt x="0" y="22"/>
                    </a:lnTo>
                    <a:lnTo>
                      <a:pt x="11" y="22"/>
                    </a:lnTo>
                    <a:lnTo>
                      <a:pt x="454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552" name="Rectangle 90"/>
            <p:cNvSpPr>
              <a:spLocks noChangeArrowheads="1"/>
            </p:cNvSpPr>
            <p:nvPr/>
          </p:nvSpPr>
          <p:spPr bwMode="auto">
            <a:xfrm>
              <a:off x="2524" y="1704"/>
              <a:ext cx="1295" cy="119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53" name="Rectangle 91"/>
            <p:cNvSpPr>
              <a:spLocks noChangeArrowheads="1"/>
            </p:cNvSpPr>
            <p:nvPr/>
          </p:nvSpPr>
          <p:spPr bwMode="auto">
            <a:xfrm>
              <a:off x="2513" y="1693"/>
              <a:ext cx="1317" cy="1217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54" name="Rectangle 92"/>
            <p:cNvSpPr>
              <a:spLocks noChangeArrowheads="1"/>
            </p:cNvSpPr>
            <p:nvPr/>
          </p:nvSpPr>
          <p:spPr bwMode="auto">
            <a:xfrm>
              <a:off x="2941" y="2225"/>
              <a:ext cx="46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Lucida Sans Typewriter" charset="0"/>
                </a:rPr>
                <a:t>TCP/IP</a:t>
              </a:r>
              <a:endParaRPr lang="en-US" altLang="en-US" sz="1600">
                <a:latin typeface="Lucida Sans Typewriter" charset="0"/>
              </a:endParaRPr>
            </a:p>
          </p:txBody>
        </p:sp>
        <p:sp>
          <p:nvSpPr>
            <p:cNvPr id="20555" name="Rectangle 93"/>
            <p:cNvSpPr>
              <a:spLocks noChangeArrowheads="1"/>
            </p:cNvSpPr>
            <p:nvPr/>
          </p:nvSpPr>
          <p:spPr bwMode="auto">
            <a:xfrm>
              <a:off x="4162" y="743"/>
              <a:ext cx="963" cy="243"/>
            </a:xfrm>
            <a:prstGeom prst="rect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56" name="Rectangle 94"/>
            <p:cNvSpPr>
              <a:spLocks noChangeArrowheads="1"/>
            </p:cNvSpPr>
            <p:nvPr/>
          </p:nvSpPr>
          <p:spPr bwMode="auto">
            <a:xfrm>
              <a:off x="4413" y="788"/>
              <a:ext cx="46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Lucida Sans Typewriter" charset="0"/>
                </a:rPr>
                <a:t>Object</a:t>
              </a:r>
              <a:endParaRPr lang="en-US" altLang="en-US" sz="1600">
                <a:latin typeface="Lucida Sans Typewriter" charset="0"/>
              </a:endParaRPr>
            </a:p>
          </p:txBody>
        </p:sp>
        <p:grpSp>
          <p:nvGrpSpPr>
            <p:cNvPr id="20557" name="Group 141"/>
            <p:cNvGrpSpPr>
              <a:grpSpLocks/>
            </p:cNvGrpSpPr>
            <p:nvPr/>
          </p:nvGrpSpPr>
          <p:grpSpPr bwMode="auto">
            <a:xfrm>
              <a:off x="2500" y="2954"/>
              <a:ext cx="476" cy="199"/>
              <a:chOff x="2502" y="2954"/>
              <a:chExt cx="476" cy="199"/>
            </a:xfrm>
          </p:grpSpPr>
          <p:sp>
            <p:nvSpPr>
              <p:cNvPr id="20582" name="Freeform 95"/>
              <p:cNvSpPr>
                <a:spLocks/>
              </p:cNvSpPr>
              <p:nvPr/>
            </p:nvSpPr>
            <p:spPr bwMode="auto">
              <a:xfrm>
                <a:off x="2502" y="2954"/>
                <a:ext cx="111" cy="199"/>
              </a:xfrm>
              <a:custGeom>
                <a:avLst/>
                <a:gdLst>
                  <a:gd name="T0" fmla="*/ 0 w 111"/>
                  <a:gd name="T1" fmla="*/ 188 h 199"/>
                  <a:gd name="T2" fmla="*/ 22 w 111"/>
                  <a:gd name="T3" fmla="*/ 199 h 199"/>
                  <a:gd name="T4" fmla="*/ 111 w 111"/>
                  <a:gd name="T5" fmla="*/ 22 h 199"/>
                  <a:gd name="T6" fmla="*/ 100 w 111"/>
                  <a:gd name="T7" fmla="*/ 0 h 199"/>
                  <a:gd name="T8" fmla="*/ 100 w 111"/>
                  <a:gd name="T9" fmla="*/ 0 h 199"/>
                  <a:gd name="T10" fmla="*/ 88 w 111"/>
                  <a:gd name="T11" fmla="*/ 11 h 199"/>
                  <a:gd name="T12" fmla="*/ 0 w 111"/>
                  <a:gd name="T13" fmla="*/ 188 h 1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1"/>
                  <a:gd name="T22" fmla="*/ 0 h 199"/>
                  <a:gd name="T23" fmla="*/ 111 w 111"/>
                  <a:gd name="T24" fmla="*/ 199 h 1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1" h="199">
                    <a:moveTo>
                      <a:pt x="0" y="188"/>
                    </a:moveTo>
                    <a:lnTo>
                      <a:pt x="22" y="199"/>
                    </a:lnTo>
                    <a:lnTo>
                      <a:pt x="111" y="22"/>
                    </a:lnTo>
                    <a:lnTo>
                      <a:pt x="100" y="0"/>
                    </a:lnTo>
                    <a:lnTo>
                      <a:pt x="88" y="11"/>
                    </a:lnTo>
                    <a:lnTo>
                      <a:pt x="0" y="18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3" name="Freeform 96"/>
              <p:cNvSpPr>
                <a:spLocks/>
              </p:cNvSpPr>
              <p:nvPr/>
            </p:nvSpPr>
            <p:spPr bwMode="auto">
              <a:xfrm>
                <a:off x="2602" y="2954"/>
                <a:ext cx="276" cy="22"/>
              </a:xfrm>
              <a:custGeom>
                <a:avLst/>
                <a:gdLst>
                  <a:gd name="T0" fmla="*/ 0 w 276"/>
                  <a:gd name="T1" fmla="*/ 0 h 22"/>
                  <a:gd name="T2" fmla="*/ 0 w 276"/>
                  <a:gd name="T3" fmla="*/ 22 h 22"/>
                  <a:gd name="T4" fmla="*/ 265 w 276"/>
                  <a:gd name="T5" fmla="*/ 22 h 22"/>
                  <a:gd name="T6" fmla="*/ 276 w 276"/>
                  <a:gd name="T7" fmla="*/ 11 h 22"/>
                  <a:gd name="T8" fmla="*/ 276 w 276"/>
                  <a:gd name="T9" fmla="*/ 0 h 22"/>
                  <a:gd name="T10" fmla="*/ 265 w 276"/>
                  <a:gd name="T11" fmla="*/ 0 h 22"/>
                  <a:gd name="T12" fmla="*/ 0 w 276"/>
                  <a:gd name="T13" fmla="*/ 0 h 2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76"/>
                  <a:gd name="T22" fmla="*/ 0 h 22"/>
                  <a:gd name="T23" fmla="*/ 276 w 276"/>
                  <a:gd name="T24" fmla="*/ 22 h 2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76" h="22">
                    <a:moveTo>
                      <a:pt x="0" y="0"/>
                    </a:moveTo>
                    <a:lnTo>
                      <a:pt x="0" y="22"/>
                    </a:lnTo>
                    <a:lnTo>
                      <a:pt x="265" y="22"/>
                    </a:lnTo>
                    <a:lnTo>
                      <a:pt x="276" y="11"/>
                    </a:lnTo>
                    <a:lnTo>
                      <a:pt x="276" y="0"/>
                    </a:lnTo>
                    <a:lnTo>
                      <a:pt x="26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4" name="Freeform 97"/>
              <p:cNvSpPr>
                <a:spLocks/>
              </p:cNvSpPr>
              <p:nvPr/>
            </p:nvSpPr>
            <p:spPr bwMode="auto">
              <a:xfrm>
                <a:off x="2856" y="2965"/>
                <a:ext cx="122" cy="188"/>
              </a:xfrm>
              <a:custGeom>
                <a:avLst/>
                <a:gdLst>
                  <a:gd name="T0" fmla="*/ 22 w 122"/>
                  <a:gd name="T1" fmla="*/ 0 h 188"/>
                  <a:gd name="T2" fmla="*/ 0 w 122"/>
                  <a:gd name="T3" fmla="*/ 11 h 188"/>
                  <a:gd name="T4" fmla="*/ 89 w 122"/>
                  <a:gd name="T5" fmla="*/ 188 h 188"/>
                  <a:gd name="T6" fmla="*/ 100 w 122"/>
                  <a:gd name="T7" fmla="*/ 188 h 188"/>
                  <a:gd name="T8" fmla="*/ 122 w 122"/>
                  <a:gd name="T9" fmla="*/ 188 h 188"/>
                  <a:gd name="T10" fmla="*/ 111 w 122"/>
                  <a:gd name="T11" fmla="*/ 177 h 188"/>
                  <a:gd name="T12" fmla="*/ 22 w 122"/>
                  <a:gd name="T13" fmla="*/ 0 h 1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188"/>
                  <a:gd name="T23" fmla="*/ 122 w 122"/>
                  <a:gd name="T24" fmla="*/ 188 h 1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188">
                    <a:moveTo>
                      <a:pt x="22" y="0"/>
                    </a:moveTo>
                    <a:lnTo>
                      <a:pt x="0" y="11"/>
                    </a:lnTo>
                    <a:lnTo>
                      <a:pt x="89" y="188"/>
                    </a:lnTo>
                    <a:lnTo>
                      <a:pt x="100" y="188"/>
                    </a:lnTo>
                    <a:lnTo>
                      <a:pt x="122" y="188"/>
                    </a:lnTo>
                    <a:lnTo>
                      <a:pt x="111" y="177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5" name="Freeform 98"/>
              <p:cNvSpPr>
                <a:spLocks/>
              </p:cNvSpPr>
              <p:nvPr/>
            </p:nvSpPr>
            <p:spPr bwMode="auto">
              <a:xfrm>
                <a:off x="2502" y="3131"/>
                <a:ext cx="454" cy="22"/>
              </a:xfrm>
              <a:custGeom>
                <a:avLst/>
                <a:gdLst>
                  <a:gd name="T0" fmla="*/ 454 w 454"/>
                  <a:gd name="T1" fmla="*/ 22 h 22"/>
                  <a:gd name="T2" fmla="*/ 454 w 454"/>
                  <a:gd name="T3" fmla="*/ 0 h 22"/>
                  <a:gd name="T4" fmla="*/ 11 w 454"/>
                  <a:gd name="T5" fmla="*/ 0 h 22"/>
                  <a:gd name="T6" fmla="*/ 0 w 454"/>
                  <a:gd name="T7" fmla="*/ 11 h 22"/>
                  <a:gd name="T8" fmla="*/ 0 w 454"/>
                  <a:gd name="T9" fmla="*/ 22 h 22"/>
                  <a:gd name="T10" fmla="*/ 11 w 454"/>
                  <a:gd name="T11" fmla="*/ 22 h 22"/>
                  <a:gd name="T12" fmla="*/ 454 w 454"/>
                  <a:gd name="T13" fmla="*/ 22 h 2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54"/>
                  <a:gd name="T22" fmla="*/ 0 h 22"/>
                  <a:gd name="T23" fmla="*/ 454 w 454"/>
                  <a:gd name="T24" fmla="*/ 22 h 2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54" h="22">
                    <a:moveTo>
                      <a:pt x="454" y="22"/>
                    </a:moveTo>
                    <a:lnTo>
                      <a:pt x="454" y="0"/>
                    </a:lnTo>
                    <a:lnTo>
                      <a:pt x="11" y="0"/>
                    </a:lnTo>
                    <a:lnTo>
                      <a:pt x="0" y="11"/>
                    </a:lnTo>
                    <a:lnTo>
                      <a:pt x="0" y="22"/>
                    </a:lnTo>
                    <a:lnTo>
                      <a:pt x="11" y="22"/>
                    </a:lnTo>
                    <a:lnTo>
                      <a:pt x="454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558" name="Rectangle 99"/>
            <p:cNvSpPr>
              <a:spLocks noChangeArrowheads="1"/>
            </p:cNvSpPr>
            <p:nvPr/>
          </p:nvSpPr>
          <p:spPr bwMode="auto">
            <a:xfrm>
              <a:off x="2524" y="3142"/>
              <a:ext cx="1295" cy="2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59" name="Rectangle 100"/>
            <p:cNvSpPr>
              <a:spLocks noChangeArrowheads="1"/>
            </p:cNvSpPr>
            <p:nvPr/>
          </p:nvSpPr>
          <p:spPr bwMode="auto">
            <a:xfrm>
              <a:off x="2513" y="3131"/>
              <a:ext cx="1317" cy="266"/>
            </a:xfrm>
            <a:prstGeom prst="rect">
              <a:avLst/>
            </a:prstGeom>
            <a:noFill/>
            <a:ln w="349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60" name="Rectangle 101"/>
            <p:cNvSpPr>
              <a:spLocks noChangeArrowheads="1"/>
            </p:cNvSpPr>
            <p:nvPr/>
          </p:nvSpPr>
          <p:spPr bwMode="auto">
            <a:xfrm>
              <a:off x="2864" y="3187"/>
              <a:ext cx="61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Lucida Sans Typewriter" charset="0"/>
                </a:rPr>
                <a:t>Ethernet</a:t>
              </a:r>
              <a:endParaRPr lang="en-US" altLang="en-US" sz="1600">
                <a:latin typeface="Lucida Sans Typewriter" charset="0"/>
              </a:endParaRPr>
            </a:p>
          </p:txBody>
        </p:sp>
        <p:sp>
          <p:nvSpPr>
            <p:cNvPr id="20561" name="Rectangle 102"/>
            <p:cNvSpPr>
              <a:spLocks noChangeArrowheads="1"/>
            </p:cNvSpPr>
            <p:nvPr/>
          </p:nvSpPr>
          <p:spPr bwMode="auto">
            <a:xfrm>
              <a:off x="4162" y="3144"/>
              <a:ext cx="963" cy="255"/>
            </a:xfrm>
            <a:prstGeom prst="rect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62" name="Rectangle 103"/>
            <p:cNvSpPr>
              <a:spLocks noChangeArrowheads="1"/>
            </p:cNvSpPr>
            <p:nvPr/>
          </p:nvSpPr>
          <p:spPr bwMode="auto">
            <a:xfrm>
              <a:off x="4490" y="3195"/>
              <a:ext cx="30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Lucida Sans Typewriter" charset="0"/>
                </a:rPr>
                <a:t>Wire</a:t>
              </a:r>
              <a:endParaRPr lang="en-US" altLang="en-US" sz="1600">
                <a:latin typeface="Lucida Sans Typewriter" charset="0"/>
              </a:endParaRPr>
            </a:p>
          </p:txBody>
        </p:sp>
        <p:sp>
          <p:nvSpPr>
            <p:cNvPr id="20563" name="Line 104"/>
            <p:cNvSpPr>
              <a:spLocks noChangeShapeType="1"/>
            </p:cNvSpPr>
            <p:nvPr/>
          </p:nvSpPr>
          <p:spPr bwMode="auto">
            <a:xfrm flipH="1" flipV="1">
              <a:off x="2214" y="874"/>
              <a:ext cx="100" cy="7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64" name="Freeform 105"/>
            <p:cNvSpPr>
              <a:spLocks/>
            </p:cNvSpPr>
            <p:nvPr/>
          </p:nvSpPr>
          <p:spPr bwMode="auto">
            <a:xfrm>
              <a:off x="2214" y="874"/>
              <a:ext cx="111" cy="99"/>
            </a:xfrm>
            <a:custGeom>
              <a:avLst/>
              <a:gdLst>
                <a:gd name="T0" fmla="*/ 78 w 111"/>
                <a:gd name="T1" fmla="*/ 99 h 99"/>
                <a:gd name="T2" fmla="*/ 0 w 111"/>
                <a:gd name="T3" fmla="*/ 0 h 99"/>
                <a:gd name="T4" fmla="*/ 111 w 111"/>
                <a:gd name="T5" fmla="*/ 44 h 99"/>
                <a:gd name="T6" fmla="*/ 0 60000 65536"/>
                <a:gd name="T7" fmla="*/ 0 60000 65536"/>
                <a:gd name="T8" fmla="*/ 0 60000 65536"/>
                <a:gd name="T9" fmla="*/ 0 w 111"/>
                <a:gd name="T10" fmla="*/ 0 h 99"/>
                <a:gd name="T11" fmla="*/ 111 w 111"/>
                <a:gd name="T12" fmla="*/ 99 h 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1" h="99">
                  <a:moveTo>
                    <a:pt x="78" y="99"/>
                  </a:moveTo>
                  <a:lnTo>
                    <a:pt x="0" y="0"/>
                  </a:lnTo>
                  <a:lnTo>
                    <a:pt x="111" y="44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65" name="Line 108"/>
            <p:cNvSpPr>
              <a:spLocks noChangeShapeType="1"/>
            </p:cNvSpPr>
            <p:nvPr/>
          </p:nvSpPr>
          <p:spPr bwMode="auto">
            <a:xfrm flipH="1" flipV="1">
              <a:off x="2314" y="951"/>
              <a:ext cx="33" cy="2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66" name="Line 109"/>
            <p:cNvSpPr>
              <a:spLocks noChangeShapeType="1"/>
            </p:cNvSpPr>
            <p:nvPr/>
          </p:nvSpPr>
          <p:spPr bwMode="auto">
            <a:xfrm flipH="1" flipV="1">
              <a:off x="2214" y="1837"/>
              <a:ext cx="100" cy="6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67" name="Freeform 110"/>
            <p:cNvSpPr>
              <a:spLocks/>
            </p:cNvSpPr>
            <p:nvPr/>
          </p:nvSpPr>
          <p:spPr bwMode="auto">
            <a:xfrm>
              <a:off x="2214" y="1837"/>
              <a:ext cx="111" cy="88"/>
            </a:xfrm>
            <a:custGeom>
              <a:avLst/>
              <a:gdLst>
                <a:gd name="T0" fmla="*/ 78 w 111"/>
                <a:gd name="T1" fmla="*/ 88 h 88"/>
                <a:gd name="T2" fmla="*/ 0 w 111"/>
                <a:gd name="T3" fmla="*/ 0 h 88"/>
                <a:gd name="T4" fmla="*/ 111 w 111"/>
                <a:gd name="T5" fmla="*/ 44 h 88"/>
                <a:gd name="T6" fmla="*/ 0 60000 65536"/>
                <a:gd name="T7" fmla="*/ 0 60000 65536"/>
                <a:gd name="T8" fmla="*/ 0 60000 65536"/>
                <a:gd name="T9" fmla="*/ 0 w 111"/>
                <a:gd name="T10" fmla="*/ 0 h 88"/>
                <a:gd name="T11" fmla="*/ 111 w 111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1" h="88">
                  <a:moveTo>
                    <a:pt x="78" y="88"/>
                  </a:moveTo>
                  <a:lnTo>
                    <a:pt x="0" y="0"/>
                  </a:lnTo>
                  <a:lnTo>
                    <a:pt x="111" y="44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68" name="Line 113"/>
            <p:cNvSpPr>
              <a:spLocks noChangeShapeType="1"/>
            </p:cNvSpPr>
            <p:nvPr/>
          </p:nvSpPr>
          <p:spPr bwMode="auto">
            <a:xfrm flipH="1" flipV="1">
              <a:off x="2314" y="1903"/>
              <a:ext cx="33" cy="2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69" name="Line 114"/>
            <p:cNvSpPr>
              <a:spLocks noChangeShapeType="1"/>
            </p:cNvSpPr>
            <p:nvPr/>
          </p:nvSpPr>
          <p:spPr bwMode="auto">
            <a:xfrm flipH="1">
              <a:off x="2225" y="2268"/>
              <a:ext cx="111" cy="3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70" name="Freeform 115"/>
            <p:cNvSpPr>
              <a:spLocks/>
            </p:cNvSpPr>
            <p:nvPr/>
          </p:nvSpPr>
          <p:spPr bwMode="auto">
            <a:xfrm>
              <a:off x="2225" y="2235"/>
              <a:ext cx="111" cy="66"/>
            </a:xfrm>
            <a:custGeom>
              <a:avLst/>
              <a:gdLst>
                <a:gd name="T0" fmla="*/ 111 w 111"/>
                <a:gd name="T1" fmla="*/ 66 h 66"/>
                <a:gd name="T2" fmla="*/ 0 w 111"/>
                <a:gd name="T3" fmla="*/ 66 h 66"/>
                <a:gd name="T4" fmla="*/ 89 w 111"/>
                <a:gd name="T5" fmla="*/ 0 h 66"/>
                <a:gd name="T6" fmla="*/ 0 60000 65536"/>
                <a:gd name="T7" fmla="*/ 0 60000 65536"/>
                <a:gd name="T8" fmla="*/ 0 60000 65536"/>
                <a:gd name="T9" fmla="*/ 0 w 111"/>
                <a:gd name="T10" fmla="*/ 0 h 66"/>
                <a:gd name="T11" fmla="*/ 111 w 11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1" h="66">
                  <a:moveTo>
                    <a:pt x="111" y="66"/>
                  </a:moveTo>
                  <a:lnTo>
                    <a:pt x="0" y="66"/>
                  </a:lnTo>
                  <a:lnTo>
                    <a:pt x="89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71" name="Line 117"/>
            <p:cNvSpPr>
              <a:spLocks noChangeShapeType="1"/>
            </p:cNvSpPr>
            <p:nvPr/>
          </p:nvSpPr>
          <p:spPr bwMode="auto">
            <a:xfrm flipH="1">
              <a:off x="2336" y="2257"/>
              <a:ext cx="33" cy="1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72" name="Line 118"/>
            <p:cNvSpPr>
              <a:spLocks noChangeShapeType="1"/>
            </p:cNvSpPr>
            <p:nvPr/>
          </p:nvSpPr>
          <p:spPr bwMode="auto">
            <a:xfrm flipH="1">
              <a:off x="2214" y="2667"/>
              <a:ext cx="67" cy="9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73" name="Freeform 119"/>
            <p:cNvSpPr>
              <a:spLocks/>
            </p:cNvSpPr>
            <p:nvPr/>
          </p:nvSpPr>
          <p:spPr bwMode="auto">
            <a:xfrm>
              <a:off x="2214" y="2655"/>
              <a:ext cx="89" cy="111"/>
            </a:xfrm>
            <a:custGeom>
              <a:avLst/>
              <a:gdLst>
                <a:gd name="T0" fmla="*/ 89 w 89"/>
                <a:gd name="T1" fmla="*/ 34 h 111"/>
                <a:gd name="T2" fmla="*/ 0 w 89"/>
                <a:gd name="T3" fmla="*/ 111 h 111"/>
                <a:gd name="T4" fmla="*/ 33 w 89"/>
                <a:gd name="T5" fmla="*/ 0 h 111"/>
                <a:gd name="T6" fmla="*/ 0 60000 65536"/>
                <a:gd name="T7" fmla="*/ 0 60000 65536"/>
                <a:gd name="T8" fmla="*/ 0 60000 65536"/>
                <a:gd name="T9" fmla="*/ 0 w 89"/>
                <a:gd name="T10" fmla="*/ 0 h 111"/>
                <a:gd name="T11" fmla="*/ 89 w 89"/>
                <a:gd name="T12" fmla="*/ 111 h 1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9" h="111">
                  <a:moveTo>
                    <a:pt x="89" y="34"/>
                  </a:moveTo>
                  <a:lnTo>
                    <a:pt x="0" y="111"/>
                  </a:lnTo>
                  <a:lnTo>
                    <a:pt x="33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74" name="Line 122"/>
            <p:cNvSpPr>
              <a:spLocks noChangeShapeType="1"/>
            </p:cNvSpPr>
            <p:nvPr/>
          </p:nvSpPr>
          <p:spPr bwMode="auto">
            <a:xfrm flipH="1">
              <a:off x="2336" y="2512"/>
              <a:ext cx="44" cy="6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75" name="Line 123"/>
            <p:cNvSpPr>
              <a:spLocks noChangeShapeType="1"/>
            </p:cNvSpPr>
            <p:nvPr/>
          </p:nvSpPr>
          <p:spPr bwMode="auto">
            <a:xfrm flipH="1">
              <a:off x="2281" y="2633"/>
              <a:ext cx="22" cy="3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76" name="Line 124"/>
            <p:cNvSpPr>
              <a:spLocks noChangeShapeType="1"/>
            </p:cNvSpPr>
            <p:nvPr/>
          </p:nvSpPr>
          <p:spPr bwMode="auto">
            <a:xfrm flipH="1">
              <a:off x="2225" y="1327"/>
              <a:ext cx="111" cy="3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77" name="Freeform 125"/>
            <p:cNvSpPr>
              <a:spLocks/>
            </p:cNvSpPr>
            <p:nvPr/>
          </p:nvSpPr>
          <p:spPr bwMode="auto">
            <a:xfrm>
              <a:off x="2225" y="1294"/>
              <a:ext cx="111" cy="67"/>
            </a:xfrm>
            <a:custGeom>
              <a:avLst/>
              <a:gdLst>
                <a:gd name="T0" fmla="*/ 111 w 111"/>
                <a:gd name="T1" fmla="*/ 67 h 67"/>
                <a:gd name="T2" fmla="*/ 0 w 111"/>
                <a:gd name="T3" fmla="*/ 67 h 67"/>
                <a:gd name="T4" fmla="*/ 89 w 111"/>
                <a:gd name="T5" fmla="*/ 0 h 67"/>
                <a:gd name="T6" fmla="*/ 0 60000 65536"/>
                <a:gd name="T7" fmla="*/ 0 60000 65536"/>
                <a:gd name="T8" fmla="*/ 0 60000 65536"/>
                <a:gd name="T9" fmla="*/ 0 w 111"/>
                <a:gd name="T10" fmla="*/ 0 h 67"/>
                <a:gd name="T11" fmla="*/ 111 w 111"/>
                <a:gd name="T12" fmla="*/ 67 h 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1" h="67">
                  <a:moveTo>
                    <a:pt x="111" y="67"/>
                  </a:moveTo>
                  <a:lnTo>
                    <a:pt x="0" y="67"/>
                  </a:lnTo>
                  <a:lnTo>
                    <a:pt x="89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78" name="Line 127"/>
            <p:cNvSpPr>
              <a:spLocks noChangeShapeType="1"/>
            </p:cNvSpPr>
            <p:nvPr/>
          </p:nvSpPr>
          <p:spPr bwMode="auto">
            <a:xfrm flipH="1">
              <a:off x="2336" y="1305"/>
              <a:ext cx="33" cy="2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79" name="Line 128"/>
            <p:cNvSpPr>
              <a:spLocks noChangeShapeType="1"/>
            </p:cNvSpPr>
            <p:nvPr/>
          </p:nvSpPr>
          <p:spPr bwMode="auto">
            <a:xfrm flipH="1">
              <a:off x="2225" y="3264"/>
              <a:ext cx="11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0" name="Freeform 129"/>
            <p:cNvSpPr>
              <a:spLocks/>
            </p:cNvSpPr>
            <p:nvPr/>
          </p:nvSpPr>
          <p:spPr bwMode="auto">
            <a:xfrm>
              <a:off x="2225" y="3231"/>
              <a:ext cx="111" cy="66"/>
            </a:xfrm>
            <a:custGeom>
              <a:avLst/>
              <a:gdLst>
                <a:gd name="T0" fmla="*/ 111 w 111"/>
                <a:gd name="T1" fmla="*/ 66 h 66"/>
                <a:gd name="T2" fmla="*/ 0 w 111"/>
                <a:gd name="T3" fmla="*/ 33 h 66"/>
                <a:gd name="T4" fmla="*/ 111 w 111"/>
                <a:gd name="T5" fmla="*/ 0 h 66"/>
                <a:gd name="T6" fmla="*/ 0 60000 65536"/>
                <a:gd name="T7" fmla="*/ 0 60000 65536"/>
                <a:gd name="T8" fmla="*/ 0 60000 65536"/>
                <a:gd name="T9" fmla="*/ 0 w 111"/>
                <a:gd name="T10" fmla="*/ 0 h 66"/>
                <a:gd name="T11" fmla="*/ 111 w 11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1" h="66">
                  <a:moveTo>
                    <a:pt x="111" y="66"/>
                  </a:moveTo>
                  <a:lnTo>
                    <a:pt x="0" y="33"/>
                  </a:lnTo>
                  <a:lnTo>
                    <a:pt x="111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1" name="Line 131"/>
            <p:cNvSpPr>
              <a:spLocks noChangeShapeType="1"/>
            </p:cNvSpPr>
            <p:nvPr/>
          </p:nvSpPr>
          <p:spPr bwMode="auto">
            <a:xfrm flipH="1">
              <a:off x="2336" y="3264"/>
              <a:ext cx="44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483" name="Rectangle 143"/>
          <p:cNvSpPr>
            <a:spLocks noGrp="1" noChangeArrowheads="1"/>
          </p:cNvSpPr>
          <p:nvPr>
            <p:ph type="title"/>
          </p:nvPr>
        </p:nvSpPr>
        <p:spPr>
          <a:xfrm>
            <a:off x="419100" y="5549900"/>
            <a:ext cx="8153400" cy="704850"/>
          </a:xfrm>
        </p:spPr>
        <p:txBody>
          <a:bodyPr/>
          <a:lstStyle/>
          <a:p>
            <a:r>
              <a:rPr lang="en-US" smtClean="0"/>
              <a:t>Figure 6-10, An example of closed architecture.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117"/>
          <p:cNvGrpSpPr>
            <a:grpSpLocks/>
          </p:cNvGrpSpPr>
          <p:nvPr/>
        </p:nvGrpSpPr>
        <p:grpSpPr bwMode="auto">
          <a:xfrm>
            <a:off x="403225" y="1304925"/>
            <a:ext cx="8370888" cy="3781425"/>
            <a:chOff x="254" y="402"/>
            <a:chExt cx="5273" cy="2382"/>
          </a:xfrm>
        </p:grpSpPr>
        <p:sp>
          <p:nvSpPr>
            <p:cNvPr id="21508" name="Line 49"/>
            <p:cNvSpPr>
              <a:spLocks noChangeShapeType="1"/>
            </p:cNvSpPr>
            <p:nvPr/>
          </p:nvSpPr>
          <p:spPr bwMode="auto">
            <a:xfrm flipH="1">
              <a:off x="2234" y="2153"/>
              <a:ext cx="56" cy="1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09" name="Line 50"/>
            <p:cNvSpPr>
              <a:spLocks noChangeShapeType="1"/>
            </p:cNvSpPr>
            <p:nvPr/>
          </p:nvSpPr>
          <p:spPr bwMode="auto">
            <a:xfrm flipH="1">
              <a:off x="2066" y="2196"/>
              <a:ext cx="84" cy="2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0" name="Line 65"/>
            <p:cNvSpPr>
              <a:spLocks noChangeShapeType="1"/>
            </p:cNvSpPr>
            <p:nvPr/>
          </p:nvSpPr>
          <p:spPr bwMode="auto">
            <a:xfrm flipH="1">
              <a:off x="4672" y="949"/>
              <a:ext cx="42" cy="14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1" name="Line 66"/>
            <p:cNvSpPr>
              <a:spLocks noChangeShapeType="1"/>
            </p:cNvSpPr>
            <p:nvPr/>
          </p:nvSpPr>
          <p:spPr bwMode="auto">
            <a:xfrm flipH="1">
              <a:off x="4462" y="977"/>
              <a:ext cx="112" cy="2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2" name="Line 73"/>
            <p:cNvSpPr>
              <a:spLocks noChangeShapeType="1"/>
            </p:cNvSpPr>
            <p:nvPr/>
          </p:nvSpPr>
          <p:spPr bwMode="auto">
            <a:xfrm>
              <a:off x="4924" y="949"/>
              <a:ext cx="1" cy="5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3" name="Line 99"/>
            <p:cNvSpPr>
              <a:spLocks noChangeShapeType="1"/>
            </p:cNvSpPr>
            <p:nvPr/>
          </p:nvSpPr>
          <p:spPr bwMode="auto">
            <a:xfrm>
              <a:off x="4728" y="963"/>
              <a:ext cx="1" cy="5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4" name="Line 4"/>
            <p:cNvSpPr>
              <a:spLocks noChangeShapeType="1"/>
            </p:cNvSpPr>
            <p:nvPr/>
          </p:nvSpPr>
          <p:spPr bwMode="auto">
            <a:xfrm flipH="1">
              <a:off x="1968" y="2560"/>
              <a:ext cx="140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5" name="Freeform 5"/>
            <p:cNvSpPr>
              <a:spLocks/>
            </p:cNvSpPr>
            <p:nvPr/>
          </p:nvSpPr>
          <p:spPr bwMode="auto">
            <a:xfrm>
              <a:off x="1968" y="2518"/>
              <a:ext cx="140" cy="84"/>
            </a:xfrm>
            <a:custGeom>
              <a:avLst/>
              <a:gdLst>
                <a:gd name="T0" fmla="*/ 140 w 140"/>
                <a:gd name="T1" fmla="*/ 84 h 84"/>
                <a:gd name="T2" fmla="*/ 0 w 140"/>
                <a:gd name="T3" fmla="*/ 42 h 84"/>
                <a:gd name="T4" fmla="*/ 140 w 140"/>
                <a:gd name="T5" fmla="*/ 0 h 84"/>
                <a:gd name="T6" fmla="*/ 0 60000 65536"/>
                <a:gd name="T7" fmla="*/ 0 60000 65536"/>
                <a:gd name="T8" fmla="*/ 0 60000 65536"/>
                <a:gd name="T9" fmla="*/ 0 w 140"/>
                <a:gd name="T10" fmla="*/ 0 h 84"/>
                <a:gd name="T11" fmla="*/ 140 w 140"/>
                <a:gd name="T12" fmla="*/ 84 h 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0" h="84">
                  <a:moveTo>
                    <a:pt x="140" y="84"/>
                  </a:moveTo>
                  <a:lnTo>
                    <a:pt x="0" y="42"/>
                  </a:lnTo>
                  <a:lnTo>
                    <a:pt x="140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6" name="Line 6"/>
            <p:cNvSpPr>
              <a:spLocks noChangeShapeType="1"/>
            </p:cNvSpPr>
            <p:nvPr/>
          </p:nvSpPr>
          <p:spPr bwMode="auto">
            <a:xfrm>
              <a:off x="3537" y="1565"/>
              <a:ext cx="1" cy="4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7" name="Line 7"/>
            <p:cNvSpPr>
              <a:spLocks noChangeShapeType="1"/>
            </p:cNvSpPr>
            <p:nvPr/>
          </p:nvSpPr>
          <p:spPr bwMode="auto">
            <a:xfrm>
              <a:off x="3537" y="1705"/>
              <a:ext cx="1" cy="11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8" name="Line 8"/>
            <p:cNvSpPr>
              <a:spLocks noChangeShapeType="1"/>
            </p:cNvSpPr>
            <p:nvPr/>
          </p:nvSpPr>
          <p:spPr bwMode="auto">
            <a:xfrm>
              <a:off x="3537" y="1901"/>
              <a:ext cx="1" cy="11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9" name="Line 9"/>
            <p:cNvSpPr>
              <a:spLocks noChangeShapeType="1"/>
            </p:cNvSpPr>
            <p:nvPr/>
          </p:nvSpPr>
          <p:spPr bwMode="auto">
            <a:xfrm>
              <a:off x="3537" y="2097"/>
              <a:ext cx="1" cy="11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0" name="Line 10"/>
            <p:cNvSpPr>
              <a:spLocks noChangeShapeType="1"/>
            </p:cNvSpPr>
            <p:nvPr/>
          </p:nvSpPr>
          <p:spPr bwMode="auto">
            <a:xfrm>
              <a:off x="3537" y="2308"/>
              <a:ext cx="1" cy="9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1" name="Freeform 11"/>
            <p:cNvSpPr>
              <a:spLocks/>
            </p:cNvSpPr>
            <p:nvPr/>
          </p:nvSpPr>
          <p:spPr bwMode="auto">
            <a:xfrm>
              <a:off x="3495" y="2504"/>
              <a:ext cx="42" cy="56"/>
            </a:xfrm>
            <a:custGeom>
              <a:avLst/>
              <a:gdLst>
                <a:gd name="T0" fmla="*/ 42 w 42"/>
                <a:gd name="T1" fmla="*/ 0 h 56"/>
                <a:gd name="T2" fmla="*/ 42 w 42"/>
                <a:gd name="T3" fmla="*/ 56 h 56"/>
                <a:gd name="T4" fmla="*/ 0 w 42"/>
                <a:gd name="T5" fmla="*/ 56 h 56"/>
                <a:gd name="T6" fmla="*/ 0 60000 65536"/>
                <a:gd name="T7" fmla="*/ 0 60000 65536"/>
                <a:gd name="T8" fmla="*/ 0 60000 65536"/>
                <a:gd name="T9" fmla="*/ 0 w 42"/>
                <a:gd name="T10" fmla="*/ 0 h 56"/>
                <a:gd name="T11" fmla="*/ 42 w 42"/>
                <a:gd name="T12" fmla="*/ 56 h 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" h="56">
                  <a:moveTo>
                    <a:pt x="42" y="0"/>
                  </a:moveTo>
                  <a:lnTo>
                    <a:pt x="42" y="56"/>
                  </a:lnTo>
                  <a:lnTo>
                    <a:pt x="0" y="56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2" name="Line 12"/>
            <p:cNvSpPr>
              <a:spLocks noChangeShapeType="1"/>
            </p:cNvSpPr>
            <p:nvPr/>
          </p:nvSpPr>
          <p:spPr bwMode="auto">
            <a:xfrm flipH="1">
              <a:off x="3285" y="2560"/>
              <a:ext cx="11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3" name="Line 13"/>
            <p:cNvSpPr>
              <a:spLocks noChangeShapeType="1"/>
            </p:cNvSpPr>
            <p:nvPr/>
          </p:nvSpPr>
          <p:spPr bwMode="auto">
            <a:xfrm flipH="1">
              <a:off x="3075" y="2560"/>
              <a:ext cx="11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4" name="Line 14"/>
            <p:cNvSpPr>
              <a:spLocks noChangeShapeType="1"/>
            </p:cNvSpPr>
            <p:nvPr/>
          </p:nvSpPr>
          <p:spPr bwMode="auto">
            <a:xfrm flipH="1">
              <a:off x="2879" y="2560"/>
              <a:ext cx="11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5" name="Line 15"/>
            <p:cNvSpPr>
              <a:spLocks noChangeShapeType="1"/>
            </p:cNvSpPr>
            <p:nvPr/>
          </p:nvSpPr>
          <p:spPr bwMode="auto">
            <a:xfrm flipH="1">
              <a:off x="2668" y="2560"/>
              <a:ext cx="11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6" name="Line 16"/>
            <p:cNvSpPr>
              <a:spLocks noChangeShapeType="1"/>
            </p:cNvSpPr>
            <p:nvPr/>
          </p:nvSpPr>
          <p:spPr bwMode="auto">
            <a:xfrm flipH="1">
              <a:off x="2472" y="2560"/>
              <a:ext cx="9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7" name="Line 17"/>
            <p:cNvSpPr>
              <a:spLocks noChangeShapeType="1"/>
            </p:cNvSpPr>
            <p:nvPr/>
          </p:nvSpPr>
          <p:spPr bwMode="auto">
            <a:xfrm flipH="1">
              <a:off x="2262" y="2560"/>
              <a:ext cx="11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8" name="Line 18"/>
            <p:cNvSpPr>
              <a:spLocks noChangeShapeType="1"/>
            </p:cNvSpPr>
            <p:nvPr/>
          </p:nvSpPr>
          <p:spPr bwMode="auto">
            <a:xfrm flipH="1">
              <a:off x="2108" y="2560"/>
              <a:ext cx="56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1529" name="Group 112"/>
            <p:cNvGrpSpPr>
              <a:grpSpLocks/>
            </p:cNvGrpSpPr>
            <p:nvPr/>
          </p:nvGrpSpPr>
          <p:grpSpPr bwMode="auto">
            <a:xfrm>
              <a:off x="254" y="2224"/>
              <a:ext cx="589" cy="252"/>
              <a:chOff x="272" y="2224"/>
              <a:chExt cx="589" cy="252"/>
            </a:xfrm>
          </p:grpSpPr>
          <p:sp>
            <p:nvSpPr>
              <p:cNvPr id="21616" name="Freeform 19"/>
              <p:cNvSpPr>
                <a:spLocks/>
              </p:cNvSpPr>
              <p:nvPr/>
            </p:nvSpPr>
            <p:spPr bwMode="auto">
              <a:xfrm>
                <a:off x="272" y="2224"/>
                <a:ext cx="126" cy="252"/>
              </a:xfrm>
              <a:custGeom>
                <a:avLst/>
                <a:gdLst>
                  <a:gd name="T0" fmla="*/ 0 w 126"/>
                  <a:gd name="T1" fmla="*/ 238 h 252"/>
                  <a:gd name="T2" fmla="*/ 28 w 126"/>
                  <a:gd name="T3" fmla="*/ 252 h 252"/>
                  <a:gd name="T4" fmla="*/ 126 w 126"/>
                  <a:gd name="T5" fmla="*/ 28 h 252"/>
                  <a:gd name="T6" fmla="*/ 112 w 126"/>
                  <a:gd name="T7" fmla="*/ 0 h 252"/>
                  <a:gd name="T8" fmla="*/ 112 w 126"/>
                  <a:gd name="T9" fmla="*/ 0 h 252"/>
                  <a:gd name="T10" fmla="*/ 98 w 126"/>
                  <a:gd name="T11" fmla="*/ 14 h 252"/>
                  <a:gd name="T12" fmla="*/ 0 w 126"/>
                  <a:gd name="T13" fmla="*/ 238 h 2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6"/>
                  <a:gd name="T22" fmla="*/ 0 h 252"/>
                  <a:gd name="T23" fmla="*/ 126 w 126"/>
                  <a:gd name="T24" fmla="*/ 252 h 25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6" h="252">
                    <a:moveTo>
                      <a:pt x="0" y="238"/>
                    </a:moveTo>
                    <a:lnTo>
                      <a:pt x="28" y="252"/>
                    </a:lnTo>
                    <a:lnTo>
                      <a:pt x="126" y="28"/>
                    </a:lnTo>
                    <a:lnTo>
                      <a:pt x="112" y="0"/>
                    </a:lnTo>
                    <a:lnTo>
                      <a:pt x="98" y="14"/>
                    </a:lnTo>
                    <a:lnTo>
                      <a:pt x="0" y="2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17" name="Freeform 20"/>
              <p:cNvSpPr>
                <a:spLocks/>
              </p:cNvSpPr>
              <p:nvPr/>
            </p:nvSpPr>
            <p:spPr bwMode="auto">
              <a:xfrm>
                <a:off x="384" y="2224"/>
                <a:ext cx="365" cy="28"/>
              </a:xfrm>
              <a:custGeom>
                <a:avLst/>
                <a:gdLst>
                  <a:gd name="T0" fmla="*/ 0 w 365"/>
                  <a:gd name="T1" fmla="*/ 0 h 28"/>
                  <a:gd name="T2" fmla="*/ 0 w 365"/>
                  <a:gd name="T3" fmla="*/ 28 h 28"/>
                  <a:gd name="T4" fmla="*/ 351 w 365"/>
                  <a:gd name="T5" fmla="*/ 28 h 28"/>
                  <a:gd name="T6" fmla="*/ 365 w 365"/>
                  <a:gd name="T7" fmla="*/ 14 h 28"/>
                  <a:gd name="T8" fmla="*/ 365 w 365"/>
                  <a:gd name="T9" fmla="*/ 0 h 28"/>
                  <a:gd name="T10" fmla="*/ 351 w 365"/>
                  <a:gd name="T11" fmla="*/ 0 h 28"/>
                  <a:gd name="T12" fmla="*/ 0 w 365"/>
                  <a:gd name="T13" fmla="*/ 0 h 2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65"/>
                  <a:gd name="T22" fmla="*/ 0 h 28"/>
                  <a:gd name="T23" fmla="*/ 365 w 365"/>
                  <a:gd name="T24" fmla="*/ 28 h 2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65" h="28">
                    <a:moveTo>
                      <a:pt x="0" y="0"/>
                    </a:moveTo>
                    <a:lnTo>
                      <a:pt x="0" y="28"/>
                    </a:lnTo>
                    <a:lnTo>
                      <a:pt x="351" y="28"/>
                    </a:lnTo>
                    <a:lnTo>
                      <a:pt x="365" y="14"/>
                    </a:lnTo>
                    <a:lnTo>
                      <a:pt x="365" y="0"/>
                    </a:lnTo>
                    <a:lnTo>
                      <a:pt x="35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18" name="Freeform 21"/>
              <p:cNvSpPr>
                <a:spLocks/>
              </p:cNvSpPr>
              <p:nvPr/>
            </p:nvSpPr>
            <p:spPr bwMode="auto">
              <a:xfrm>
                <a:off x="721" y="2238"/>
                <a:ext cx="140" cy="238"/>
              </a:xfrm>
              <a:custGeom>
                <a:avLst/>
                <a:gdLst>
                  <a:gd name="T0" fmla="*/ 28 w 140"/>
                  <a:gd name="T1" fmla="*/ 0 h 238"/>
                  <a:gd name="T2" fmla="*/ 0 w 140"/>
                  <a:gd name="T3" fmla="*/ 14 h 238"/>
                  <a:gd name="T4" fmla="*/ 98 w 140"/>
                  <a:gd name="T5" fmla="*/ 238 h 238"/>
                  <a:gd name="T6" fmla="*/ 112 w 140"/>
                  <a:gd name="T7" fmla="*/ 238 h 238"/>
                  <a:gd name="T8" fmla="*/ 140 w 140"/>
                  <a:gd name="T9" fmla="*/ 238 h 238"/>
                  <a:gd name="T10" fmla="*/ 126 w 140"/>
                  <a:gd name="T11" fmla="*/ 224 h 238"/>
                  <a:gd name="T12" fmla="*/ 28 w 140"/>
                  <a:gd name="T13" fmla="*/ 0 h 23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0"/>
                  <a:gd name="T22" fmla="*/ 0 h 238"/>
                  <a:gd name="T23" fmla="*/ 140 w 140"/>
                  <a:gd name="T24" fmla="*/ 238 h 23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0" h="238">
                    <a:moveTo>
                      <a:pt x="28" y="0"/>
                    </a:moveTo>
                    <a:lnTo>
                      <a:pt x="0" y="14"/>
                    </a:lnTo>
                    <a:lnTo>
                      <a:pt x="98" y="238"/>
                    </a:lnTo>
                    <a:lnTo>
                      <a:pt x="112" y="238"/>
                    </a:lnTo>
                    <a:lnTo>
                      <a:pt x="140" y="238"/>
                    </a:lnTo>
                    <a:lnTo>
                      <a:pt x="126" y="224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19" name="Freeform 22"/>
              <p:cNvSpPr>
                <a:spLocks/>
              </p:cNvSpPr>
              <p:nvPr/>
            </p:nvSpPr>
            <p:spPr bwMode="auto">
              <a:xfrm>
                <a:off x="272" y="2448"/>
                <a:ext cx="561" cy="28"/>
              </a:xfrm>
              <a:custGeom>
                <a:avLst/>
                <a:gdLst>
                  <a:gd name="T0" fmla="*/ 561 w 561"/>
                  <a:gd name="T1" fmla="*/ 28 h 28"/>
                  <a:gd name="T2" fmla="*/ 561 w 561"/>
                  <a:gd name="T3" fmla="*/ 0 h 28"/>
                  <a:gd name="T4" fmla="*/ 14 w 561"/>
                  <a:gd name="T5" fmla="*/ 0 h 28"/>
                  <a:gd name="T6" fmla="*/ 0 w 561"/>
                  <a:gd name="T7" fmla="*/ 14 h 28"/>
                  <a:gd name="T8" fmla="*/ 0 w 561"/>
                  <a:gd name="T9" fmla="*/ 28 h 28"/>
                  <a:gd name="T10" fmla="*/ 14 w 561"/>
                  <a:gd name="T11" fmla="*/ 28 h 28"/>
                  <a:gd name="T12" fmla="*/ 561 w 561"/>
                  <a:gd name="T13" fmla="*/ 28 h 2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1"/>
                  <a:gd name="T22" fmla="*/ 0 h 28"/>
                  <a:gd name="T23" fmla="*/ 561 w 561"/>
                  <a:gd name="T24" fmla="*/ 28 h 2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1" h="28">
                    <a:moveTo>
                      <a:pt x="561" y="28"/>
                    </a:moveTo>
                    <a:lnTo>
                      <a:pt x="561" y="0"/>
                    </a:lnTo>
                    <a:lnTo>
                      <a:pt x="14" y="0"/>
                    </a:lnTo>
                    <a:lnTo>
                      <a:pt x="0" y="14"/>
                    </a:lnTo>
                    <a:lnTo>
                      <a:pt x="0" y="28"/>
                    </a:lnTo>
                    <a:lnTo>
                      <a:pt x="14" y="28"/>
                    </a:lnTo>
                    <a:lnTo>
                      <a:pt x="561" y="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530" name="Rectangle 23"/>
            <p:cNvSpPr>
              <a:spLocks noChangeArrowheads="1"/>
            </p:cNvSpPr>
            <p:nvPr/>
          </p:nvSpPr>
          <p:spPr bwMode="auto">
            <a:xfrm>
              <a:off x="286" y="2476"/>
              <a:ext cx="1654" cy="29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1" name="Rectangle 24"/>
            <p:cNvSpPr>
              <a:spLocks noChangeArrowheads="1"/>
            </p:cNvSpPr>
            <p:nvPr/>
          </p:nvSpPr>
          <p:spPr bwMode="auto">
            <a:xfrm>
              <a:off x="272" y="2462"/>
              <a:ext cx="1682" cy="322"/>
            </a:xfrm>
            <a:prstGeom prst="rect">
              <a:avLst/>
            </a:prstGeom>
            <a:noFill/>
            <a:ln w="444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2" name="Rectangle 25"/>
            <p:cNvSpPr>
              <a:spLocks noChangeArrowheads="1"/>
            </p:cNvSpPr>
            <p:nvPr/>
          </p:nvSpPr>
          <p:spPr bwMode="auto">
            <a:xfrm>
              <a:off x="959" y="2546"/>
              <a:ext cx="30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Lucida Sans Typewriter" charset="0"/>
                </a:rPr>
                <a:t>Xlib</a:t>
              </a:r>
              <a:endParaRPr lang="en-US" altLang="en-US" sz="1600"/>
            </a:p>
          </p:txBody>
        </p:sp>
        <p:grpSp>
          <p:nvGrpSpPr>
            <p:cNvPr id="21533" name="Group 113"/>
            <p:cNvGrpSpPr>
              <a:grpSpLocks/>
            </p:cNvGrpSpPr>
            <p:nvPr/>
          </p:nvGrpSpPr>
          <p:grpSpPr bwMode="auto">
            <a:xfrm>
              <a:off x="1442" y="1621"/>
              <a:ext cx="589" cy="252"/>
              <a:chOff x="1463" y="1621"/>
              <a:chExt cx="589" cy="252"/>
            </a:xfrm>
          </p:grpSpPr>
          <p:sp>
            <p:nvSpPr>
              <p:cNvPr id="21612" name="Freeform 26"/>
              <p:cNvSpPr>
                <a:spLocks/>
              </p:cNvSpPr>
              <p:nvPr/>
            </p:nvSpPr>
            <p:spPr bwMode="auto">
              <a:xfrm>
                <a:off x="1463" y="1621"/>
                <a:ext cx="126" cy="252"/>
              </a:xfrm>
              <a:custGeom>
                <a:avLst/>
                <a:gdLst>
                  <a:gd name="T0" fmla="*/ 0 w 126"/>
                  <a:gd name="T1" fmla="*/ 238 h 252"/>
                  <a:gd name="T2" fmla="*/ 28 w 126"/>
                  <a:gd name="T3" fmla="*/ 252 h 252"/>
                  <a:gd name="T4" fmla="*/ 126 w 126"/>
                  <a:gd name="T5" fmla="*/ 28 h 252"/>
                  <a:gd name="T6" fmla="*/ 112 w 126"/>
                  <a:gd name="T7" fmla="*/ 0 h 252"/>
                  <a:gd name="T8" fmla="*/ 112 w 126"/>
                  <a:gd name="T9" fmla="*/ 0 h 252"/>
                  <a:gd name="T10" fmla="*/ 98 w 126"/>
                  <a:gd name="T11" fmla="*/ 14 h 252"/>
                  <a:gd name="T12" fmla="*/ 0 w 126"/>
                  <a:gd name="T13" fmla="*/ 238 h 2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6"/>
                  <a:gd name="T22" fmla="*/ 0 h 252"/>
                  <a:gd name="T23" fmla="*/ 126 w 126"/>
                  <a:gd name="T24" fmla="*/ 252 h 25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6" h="252">
                    <a:moveTo>
                      <a:pt x="0" y="238"/>
                    </a:moveTo>
                    <a:lnTo>
                      <a:pt x="28" y="252"/>
                    </a:lnTo>
                    <a:lnTo>
                      <a:pt x="126" y="28"/>
                    </a:lnTo>
                    <a:lnTo>
                      <a:pt x="112" y="0"/>
                    </a:lnTo>
                    <a:lnTo>
                      <a:pt x="98" y="14"/>
                    </a:lnTo>
                    <a:lnTo>
                      <a:pt x="0" y="2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13" name="Freeform 27"/>
              <p:cNvSpPr>
                <a:spLocks/>
              </p:cNvSpPr>
              <p:nvPr/>
            </p:nvSpPr>
            <p:spPr bwMode="auto">
              <a:xfrm>
                <a:off x="1575" y="1621"/>
                <a:ext cx="365" cy="28"/>
              </a:xfrm>
              <a:custGeom>
                <a:avLst/>
                <a:gdLst>
                  <a:gd name="T0" fmla="*/ 0 w 365"/>
                  <a:gd name="T1" fmla="*/ 0 h 28"/>
                  <a:gd name="T2" fmla="*/ 0 w 365"/>
                  <a:gd name="T3" fmla="*/ 28 h 28"/>
                  <a:gd name="T4" fmla="*/ 351 w 365"/>
                  <a:gd name="T5" fmla="*/ 28 h 28"/>
                  <a:gd name="T6" fmla="*/ 365 w 365"/>
                  <a:gd name="T7" fmla="*/ 14 h 28"/>
                  <a:gd name="T8" fmla="*/ 365 w 365"/>
                  <a:gd name="T9" fmla="*/ 0 h 28"/>
                  <a:gd name="T10" fmla="*/ 351 w 365"/>
                  <a:gd name="T11" fmla="*/ 0 h 28"/>
                  <a:gd name="T12" fmla="*/ 0 w 365"/>
                  <a:gd name="T13" fmla="*/ 0 h 2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65"/>
                  <a:gd name="T22" fmla="*/ 0 h 28"/>
                  <a:gd name="T23" fmla="*/ 365 w 365"/>
                  <a:gd name="T24" fmla="*/ 28 h 2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65" h="28">
                    <a:moveTo>
                      <a:pt x="0" y="0"/>
                    </a:moveTo>
                    <a:lnTo>
                      <a:pt x="0" y="28"/>
                    </a:lnTo>
                    <a:lnTo>
                      <a:pt x="351" y="28"/>
                    </a:lnTo>
                    <a:lnTo>
                      <a:pt x="365" y="14"/>
                    </a:lnTo>
                    <a:lnTo>
                      <a:pt x="365" y="0"/>
                    </a:lnTo>
                    <a:lnTo>
                      <a:pt x="35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14" name="Freeform 28"/>
              <p:cNvSpPr>
                <a:spLocks/>
              </p:cNvSpPr>
              <p:nvPr/>
            </p:nvSpPr>
            <p:spPr bwMode="auto">
              <a:xfrm>
                <a:off x="1912" y="1635"/>
                <a:ext cx="140" cy="238"/>
              </a:xfrm>
              <a:custGeom>
                <a:avLst/>
                <a:gdLst>
                  <a:gd name="T0" fmla="*/ 28 w 140"/>
                  <a:gd name="T1" fmla="*/ 0 h 238"/>
                  <a:gd name="T2" fmla="*/ 0 w 140"/>
                  <a:gd name="T3" fmla="*/ 14 h 238"/>
                  <a:gd name="T4" fmla="*/ 98 w 140"/>
                  <a:gd name="T5" fmla="*/ 238 h 238"/>
                  <a:gd name="T6" fmla="*/ 112 w 140"/>
                  <a:gd name="T7" fmla="*/ 238 h 238"/>
                  <a:gd name="T8" fmla="*/ 140 w 140"/>
                  <a:gd name="T9" fmla="*/ 238 h 238"/>
                  <a:gd name="T10" fmla="*/ 126 w 140"/>
                  <a:gd name="T11" fmla="*/ 224 h 238"/>
                  <a:gd name="T12" fmla="*/ 28 w 140"/>
                  <a:gd name="T13" fmla="*/ 0 h 23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0"/>
                  <a:gd name="T22" fmla="*/ 0 h 238"/>
                  <a:gd name="T23" fmla="*/ 140 w 140"/>
                  <a:gd name="T24" fmla="*/ 238 h 23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0" h="238">
                    <a:moveTo>
                      <a:pt x="28" y="0"/>
                    </a:moveTo>
                    <a:lnTo>
                      <a:pt x="0" y="14"/>
                    </a:lnTo>
                    <a:lnTo>
                      <a:pt x="98" y="238"/>
                    </a:lnTo>
                    <a:lnTo>
                      <a:pt x="112" y="238"/>
                    </a:lnTo>
                    <a:lnTo>
                      <a:pt x="140" y="238"/>
                    </a:lnTo>
                    <a:lnTo>
                      <a:pt x="126" y="224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15" name="Freeform 29"/>
              <p:cNvSpPr>
                <a:spLocks/>
              </p:cNvSpPr>
              <p:nvPr/>
            </p:nvSpPr>
            <p:spPr bwMode="auto">
              <a:xfrm>
                <a:off x="1463" y="1845"/>
                <a:ext cx="561" cy="28"/>
              </a:xfrm>
              <a:custGeom>
                <a:avLst/>
                <a:gdLst>
                  <a:gd name="T0" fmla="*/ 561 w 561"/>
                  <a:gd name="T1" fmla="*/ 28 h 28"/>
                  <a:gd name="T2" fmla="*/ 561 w 561"/>
                  <a:gd name="T3" fmla="*/ 0 h 28"/>
                  <a:gd name="T4" fmla="*/ 14 w 561"/>
                  <a:gd name="T5" fmla="*/ 0 h 28"/>
                  <a:gd name="T6" fmla="*/ 0 w 561"/>
                  <a:gd name="T7" fmla="*/ 14 h 28"/>
                  <a:gd name="T8" fmla="*/ 0 w 561"/>
                  <a:gd name="T9" fmla="*/ 28 h 28"/>
                  <a:gd name="T10" fmla="*/ 14 w 561"/>
                  <a:gd name="T11" fmla="*/ 28 h 28"/>
                  <a:gd name="T12" fmla="*/ 561 w 561"/>
                  <a:gd name="T13" fmla="*/ 28 h 2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1"/>
                  <a:gd name="T22" fmla="*/ 0 h 28"/>
                  <a:gd name="T23" fmla="*/ 561 w 561"/>
                  <a:gd name="T24" fmla="*/ 28 h 2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1" h="28">
                    <a:moveTo>
                      <a:pt x="561" y="28"/>
                    </a:moveTo>
                    <a:lnTo>
                      <a:pt x="561" y="0"/>
                    </a:lnTo>
                    <a:lnTo>
                      <a:pt x="14" y="0"/>
                    </a:lnTo>
                    <a:lnTo>
                      <a:pt x="0" y="14"/>
                    </a:lnTo>
                    <a:lnTo>
                      <a:pt x="0" y="28"/>
                    </a:lnTo>
                    <a:lnTo>
                      <a:pt x="14" y="28"/>
                    </a:lnTo>
                    <a:lnTo>
                      <a:pt x="561" y="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534" name="Rectangle 30"/>
            <p:cNvSpPr>
              <a:spLocks noChangeArrowheads="1"/>
            </p:cNvSpPr>
            <p:nvPr/>
          </p:nvSpPr>
          <p:spPr bwMode="auto">
            <a:xfrm>
              <a:off x="1477" y="1859"/>
              <a:ext cx="1654" cy="30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5" name="Rectangle 31"/>
            <p:cNvSpPr>
              <a:spLocks noChangeArrowheads="1"/>
            </p:cNvSpPr>
            <p:nvPr/>
          </p:nvSpPr>
          <p:spPr bwMode="auto">
            <a:xfrm>
              <a:off x="1463" y="1845"/>
              <a:ext cx="1682" cy="337"/>
            </a:xfrm>
            <a:prstGeom prst="rect">
              <a:avLst/>
            </a:prstGeom>
            <a:solidFill>
              <a:schemeClr val="bg1"/>
            </a:solidFill>
            <a:ln w="444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6" name="Rectangle 32"/>
            <p:cNvSpPr>
              <a:spLocks noChangeArrowheads="1"/>
            </p:cNvSpPr>
            <p:nvPr/>
          </p:nvSpPr>
          <p:spPr bwMode="auto">
            <a:xfrm>
              <a:off x="2227" y="1937"/>
              <a:ext cx="23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Lucida Sans Typewriter" charset="0"/>
                </a:rPr>
                <a:t>AWT</a:t>
              </a:r>
              <a:endParaRPr lang="en-US" altLang="en-US" sz="1600"/>
            </a:p>
          </p:txBody>
        </p:sp>
        <p:grpSp>
          <p:nvGrpSpPr>
            <p:cNvPr id="21537" name="Group 114"/>
            <p:cNvGrpSpPr>
              <a:grpSpLocks/>
            </p:cNvGrpSpPr>
            <p:nvPr/>
          </p:nvGrpSpPr>
          <p:grpSpPr bwMode="auto">
            <a:xfrm>
              <a:off x="2633" y="1019"/>
              <a:ext cx="589" cy="252"/>
              <a:chOff x="2654" y="1019"/>
              <a:chExt cx="589" cy="252"/>
            </a:xfrm>
          </p:grpSpPr>
          <p:sp>
            <p:nvSpPr>
              <p:cNvPr id="21608" name="Freeform 33"/>
              <p:cNvSpPr>
                <a:spLocks/>
              </p:cNvSpPr>
              <p:nvPr/>
            </p:nvSpPr>
            <p:spPr bwMode="auto">
              <a:xfrm>
                <a:off x="2654" y="1019"/>
                <a:ext cx="126" cy="252"/>
              </a:xfrm>
              <a:custGeom>
                <a:avLst/>
                <a:gdLst>
                  <a:gd name="T0" fmla="*/ 0 w 126"/>
                  <a:gd name="T1" fmla="*/ 238 h 252"/>
                  <a:gd name="T2" fmla="*/ 28 w 126"/>
                  <a:gd name="T3" fmla="*/ 252 h 252"/>
                  <a:gd name="T4" fmla="*/ 126 w 126"/>
                  <a:gd name="T5" fmla="*/ 28 h 252"/>
                  <a:gd name="T6" fmla="*/ 112 w 126"/>
                  <a:gd name="T7" fmla="*/ 0 h 252"/>
                  <a:gd name="T8" fmla="*/ 112 w 126"/>
                  <a:gd name="T9" fmla="*/ 0 h 252"/>
                  <a:gd name="T10" fmla="*/ 98 w 126"/>
                  <a:gd name="T11" fmla="*/ 14 h 252"/>
                  <a:gd name="T12" fmla="*/ 0 w 126"/>
                  <a:gd name="T13" fmla="*/ 238 h 2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6"/>
                  <a:gd name="T22" fmla="*/ 0 h 252"/>
                  <a:gd name="T23" fmla="*/ 126 w 126"/>
                  <a:gd name="T24" fmla="*/ 252 h 25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6" h="252">
                    <a:moveTo>
                      <a:pt x="0" y="238"/>
                    </a:moveTo>
                    <a:lnTo>
                      <a:pt x="28" y="252"/>
                    </a:lnTo>
                    <a:lnTo>
                      <a:pt x="126" y="28"/>
                    </a:lnTo>
                    <a:lnTo>
                      <a:pt x="112" y="0"/>
                    </a:lnTo>
                    <a:lnTo>
                      <a:pt x="98" y="14"/>
                    </a:lnTo>
                    <a:lnTo>
                      <a:pt x="0" y="2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09" name="Freeform 34"/>
              <p:cNvSpPr>
                <a:spLocks/>
              </p:cNvSpPr>
              <p:nvPr/>
            </p:nvSpPr>
            <p:spPr bwMode="auto">
              <a:xfrm>
                <a:off x="2766" y="1019"/>
                <a:ext cx="365" cy="28"/>
              </a:xfrm>
              <a:custGeom>
                <a:avLst/>
                <a:gdLst>
                  <a:gd name="T0" fmla="*/ 0 w 365"/>
                  <a:gd name="T1" fmla="*/ 0 h 28"/>
                  <a:gd name="T2" fmla="*/ 0 w 365"/>
                  <a:gd name="T3" fmla="*/ 28 h 28"/>
                  <a:gd name="T4" fmla="*/ 351 w 365"/>
                  <a:gd name="T5" fmla="*/ 28 h 28"/>
                  <a:gd name="T6" fmla="*/ 365 w 365"/>
                  <a:gd name="T7" fmla="*/ 14 h 28"/>
                  <a:gd name="T8" fmla="*/ 365 w 365"/>
                  <a:gd name="T9" fmla="*/ 0 h 28"/>
                  <a:gd name="T10" fmla="*/ 351 w 365"/>
                  <a:gd name="T11" fmla="*/ 0 h 28"/>
                  <a:gd name="T12" fmla="*/ 0 w 365"/>
                  <a:gd name="T13" fmla="*/ 0 h 2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65"/>
                  <a:gd name="T22" fmla="*/ 0 h 28"/>
                  <a:gd name="T23" fmla="*/ 365 w 365"/>
                  <a:gd name="T24" fmla="*/ 28 h 2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65" h="28">
                    <a:moveTo>
                      <a:pt x="0" y="0"/>
                    </a:moveTo>
                    <a:lnTo>
                      <a:pt x="0" y="28"/>
                    </a:lnTo>
                    <a:lnTo>
                      <a:pt x="351" y="28"/>
                    </a:lnTo>
                    <a:lnTo>
                      <a:pt x="365" y="14"/>
                    </a:lnTo>
                    <a:lnTo>
                      <a:pt x="365" y="0"/>
                    </a:lnTo>
                    <a:lnTo>
                      <a:pt x="35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10" name="Freeform 35"/>
              <p:cNvSpPr>
                <a:spLocks/>
              </p:cNvSpPr>
              <p:nvPr/>
            </p:nvSpPr>
            <p:spPr bwMode="auto">
              <a:xfrm>
                <a:off x="3103" y="1033"/>
                <a:ext cx="140" cy="238"/>
              </a:xfrm>
              <a:custGeom>
                <a:avLst/>
                <a:gdLst>
                  <a:gd name="T0" fmla="*/ 28 w 140"/>
                  <a:gd name="T1" fmla="*/ 0 h 238"/>
                  <a:gd name="T2" fmla="*/ 0 w 140"/>
                  <a:gd name="T3" fmla="*/ 14 h 238"/>
                  <a:gd name="T4" fmla="*/ 98 w 140"/>
                  <a:gd name="T5" fmla="*/ 238 h 238"/>
                  <a:gd name="T6" fmla="*/ 112 w 140"/>
                  <a:gd name="T7" fmla="*/ 238 h 238"/>
                  <a:gd name="T8" fmla="*/ 140 w 140"/>
                  <a:gd name="T9" fmla="*/ 238 h 238"/>
                  <a:gd name="T10" fmla="*/ 126 w 140"/>
                  <a:gd name="T11" fmla="*/ 224 h 238"/>
                  <a:gd name="T12" fmla="*/ 28 w 140"/>
                  <a:gd name="T13" fmla="*/ 0 h 23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0"/>
                  <a:gd name="T22" fmla="*/ 0 h 238"/>
                  <a:gd name="T23" fmla="*/ 140 w 140"/>
                  <a:gd name="T24" fmla="*/ 238 h 23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0" h="238">
                    <a:moveTo>
                      <a:pt x="28" y="0"/>
                    </a:moveTo>
                    <a:lnTo>
                      <a:pt x="0" y="14"/>
                    </a:lnTo>
                    <a:lnTo>
                      <a:pt x="98" y="238"/>
                    </a:lnTo>
                    <a:lnTo>
                      <a:pt x="112" y="238"/>
                    </a:lnTo>
                    <a:lnTo>
                      <a:pt x="140" y="238"/>
                    </a:lnTo>
                    <a:lnTo>
                      <a:pt x="126" y="224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11" name="Freeform 36"/>
              <p:cNvSpPr>
                <a:spLocks/>
              </p:cNvSpPr>
              <p:nvPr/>
            </p:nvSpPr>
            <p:spPr bwMode="auto">
              <a:xfrm>
                <a:off x="2654" y="1243"/>
                <a:ext cx="561" cy="28"/>
              </a:xfrm>
              <a:custGeom>
                <a:avLst/>
                <a:gdLst>
                  <a:gd name="T0" fmla="*/ 561 w 561"/>
                  <a:gd name="T1" fmla="*/ 28 h 28"/>
                  <a:gd name="T2" fmla="*/ 561 w 561"/>
                  <a:gd name="T3" fmla="*/ 0 h 28"/>
                  <a:gd name="T4" fmla="*/ 14 w 561"/>
                  <a:gd name="T5" fmla="*/ 0 h 28"/>
                  <a:gd name="T6" fmla="*/ 0 w 561"/>
                  <a:gd name="T7" fmla="*/ 14 h 28"/>
                  <a:gd name="T8" fmla="*/ 0 w 561"/>
                  <a:gd name="T9" fmla="*/ 28 h 28"/>
                  <a:gd name="T10" fmla="*/ 14 w 561"/>
                  <a:gd name="T11" fmla="*/ 28 h 28"/>
                  <a:gd name="T12" fmla="*/ 561 w 561"/>
                  <a:gd name="T13" fmla="*/ 28 h 2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1"/>
                  <a:gd name="T22" fmla="*/ 0 h 28"/>
                  <a:gd name="T23" fmla="*/ 561 w 561"/>
                  <a:gd name="T24" fmla="*/ 28 h 2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1" h="28">
                    <a:moveTo>
                      <a:pt x="561" y="28"/>
                    </a:moveTo>
                    <a:lnTo>
                      <a:pt x="561" y="0"/>
                    </a:lnTo>
                    <a:lnTo>
                      <a:pt x="14" y="0"/>
                    </a:lnTo>
                    <a:lnTo>
                      <a:pt x="0" y="14"/>
                    </a:lnTo>
                    <a:lnTo>
                      <a:pt x="0" y="28"/>
                    </a:lnTo>
                    <a:lnTo>
                      <a:pt x="14" y="28"/>
                    </a:lnTo>
                    <a:lnTo>
                      <a:pt x="561" y="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538" name="Rectangle 37"/>
            <p:cNvSpPr>
              <a:spLocks noChangeArrowheads="1"/>
            </p:cNvSpPr>
            <p:nvPr/>
          </p:nvSpPr>
          <p:spPr bwMode="auto">
            <a:xfrm>
              <a:off x="2668" y="1257"/>
              <a:ext cx="1654" cy="29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9" name="Rectangle 38"/>
            <p:cNvSpPr>
              <a:spLocks noChangeArrowheads="1"/>
            </p:cNvSpPr>
            <p:nvPr/>
          </p:nvSpPr>
          <p:spPr bwMode="auto">
            <a:xfrm>
              <a:off x="2654" y="1243"/>
              <a:ext cx="1682" cy="322"/>
            </a:xfrm>
            <a:prstGeom prst="rect">
              <a:avLst/>
            </a:prstGeom>
            <a:noFill/>
            <a:ln w="444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40" name="Rectangle 39"/>
            <p:cNvSpPr>
              <a:spLocks noChangeArrowheads="1"/>
            </p:cNvSpPr>
            <p:nvPr/>
          </p:nvSpPr>
          <p:spPr bwMode="auto">
            <a:xfrm>
              <a:off x="3303" y="1327"/>
              <a:ext cx="38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Lucida Sans Typewriter" charset="0"/>
                </a:rPr>
                <a:t>Swing</a:t>
              </a:r>
              <a:endParaRPr lang="en-US" altLang="en-US" sz="1600"/>
            </a:p>
          </p:txBody>
        </p:sp>
        <p:grpSp>
          <p:nvGrpSpPr>
            <p:cNvPr id="21541" name="Group 115"/>
            <p:cNvGrpSpPr>
              <a:grpSpLocks/>
            </p:cNvGrpSpPr>
            <p:nvPr/>
          </p:nvGrpSpPr>
          <p:grpSpPr bwMode="auto">
            <a:xfrm>
              <a:off x="3824" y="402"/>
              <a:ext cx="589" cy="252"/>
              <a:chOff x="3845" y="402"/>
              <a:chExt cx="589" cy="252"/>
            </a:xfrm>
          </p:grpSpPr>
          <p:sp>
            <p:nvSpPr>
              <p:cNvPr id="21604" name="Freeform 40"/>
              <p:cNvSpPr>
                <a:spLocks/>
              </p:cNvSpPr>
              <p:nvPr/>
            </p:nvSpPr>
            <p:spPr bwMode="auto">
              <a:xfrm>
                <a:off x="3845" y="402"/>
                <a:ext cx="127" cy="252"/>
              </a:xfrm>
              <a:custGeom>
                <a:avLst/>
                <a:gdLst>
                  <a:gd name="T0" fmla="*/ 0 w 127"/>
                  <a:gd name="T1" fmla="*/ 238 h 252"/>
                  <a:gd name="T2" fmla="*/ 28 w 127"/>
                  <a:gd name="T3" fmla="*/ 252 h 252"/>
                  <a:gd name="T4" fmla="*/ 127 w 127"/>
                  <a:gd name="T5" fmla="*/ 28 h 252"/>
                  <a:gd name="T6" fmla="*/ 113 w 127"/>
                  <a:gd name="T7" fmla="*/ 0 h 252"/>
                  <a:gd name="T8" fmla="*/ 113 w 127"/>
                  <a:gd name="T9" fmla="*/ 0 h 252"/>
                  <a:gd name="T10" fmla="*/ 99 w 127"/>
                  <a:gd name="T11" fmla="*/ 14 h 252"/>
                  <a:gd name="T12" fmla="*/ 0 w 127"/>
                  <a:gd name="T13" fmla="*/ 238 h 2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7"/>
                  <a:gd name="T22" fmla="*/ 0 h 252"/>
                  <a:gd name="T23" fmla="*/ 127 w 127"/>
                  <a:gd name="T24" fmla="*/ 252 h 25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7" h="252">
                    <a:moveTo>
                      <a:pt x="0" y="238"/>
                    </a:moveTo>
                    <a:lnTo>
                      <a:pt x="28" y="252"/>
                    </a:lnTo>
                    <a:lnTo>
                      <a:pt x="127" y="28"/>
                    </a:lnTo>
                    <a:lnTo>
                      <a:pt x="113" y="0"/>
                    </a:lnTo>
                    <a:lnTo>
                      <a:pt x="99" y="14"/>
                    </a:lnTo>
                    <a:lnTo>
                      <a:pt x="0" y="2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05" name="Freeform 41"/>
              <p:cNvSpPr>
                <a:spLocks/>
              </p:cNvSpPr>
              <p:nvPr/>
            </p:nvSpPr>
            <p:spPr bwMode="auto">
              <a:xfrm>
                <a:off x="3958" y="402"/>
                <a:ext cx="364" cy="28"/>
              </a:xfrm>
              <a:custGeom>
                <a:avLst/>
                <a:gdLst>
                  <a:gd name="T0" fmla="*/ 0 w 364"/>
                  <a:gd name="T1" fmla="*/ 0 h 28"/>
                  <a:gd name="T2" fmla="*/ 0 w 364"/>
                  <a:gd name="T3" fmla="*/ 28 h 28"/>
                  <a:gd name="T4" fmla="*/ 350 w 364"/>
                  <a:gd name="T5" fmla="*/ 28 h 28"/>
                  <a:gd name="T6" fmla="*/ 364 w 364"/>
                  <a:gd name="T7" fmla="*/ 14 h 28"/>
                  <a:gd name="T8" fmla="*/ 364 w 364"/>
                  <a:gd name="T9" fmla="*/ 0 h 28"/>
                  <a:gd name="T10" fmla="*/ 350 w 364"/>
                  <a:gd name="T11" fmla="*/ 0 h 28"/>
                  <a:gd name="T12" fmla="*/ 0 w 364"/>
                  <a:gd name="T13" fmla="*/ 0 h 2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64"/>
                  <a:gd name="T22" fmla="*/ 0 h 28"/>
                  <a:gd name="T23" fmla="*/ 364 w 364"/>
                  <a:gd name="T24" fmla="*/ 28 h 2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64" h="28">
                    <a:moveTo>
                      <a:pt x="0" y="0"/>
                    </a:moveTo>
                    <a:lnTo>
                      <a:pt x="0" y="28"/>
                    </a:lnTo>
                    <a:lnTo>
                      <a:pt x="350" y="28"/>
                    </a:lnTo>
                    <a:lnTo>
                      <a:pt x="364" y="14"/>
                    </a:lnTo>
                    <a:lnTo>
                      <a:pt x="364" y="0"/>
                    </a:lnTo>
                    <a:lnTo>
                      <a:pt x="3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06" name="Freeform 42"/>
              <p:cNvSpPr>
                <a:spLocks/>
              </p:cNvSpPr>
              <p:nvPr/>
            </p:nvSpPr>
            <p:spPr bwMode="auto">
              <a:xfrm>
                <a:off x="4294" y="416"/>
                <a:ext cx="140" cy="238"/>
              </a:xfrm>
              <a:custGeom>
                <a:avLst/>
                <a:gdLst>
                  <a:gd name="T0" fmla="*/ 28 w 140"/>
                  <a:gd name="T1" fmla="*/ 0 h 238"/>
                  <a:gd name="T2" fmla="*/ 0 w 140"/>
                  <a:gd name="T3" fmla="*/ 14 h 238"/>
                  <a:gd name="T4" fmla="*/ 98 w 140"/>
                  <a:gd name="T5" fmla="*/ 238 h 238"/>
                  <a:gd name="T6" fmla="*/ 112 w 140"/>
                  <a:gd name="T7" fmla="*/ 238 h 238"/>
                  <a:gd name="T8" fmla="*/ 140 w 140"/>
                  <a:gd name="T9" fmla="*/ 238 h 238"/>
                  <a:gd name="T10" fmla="*/ 126 w 140"/>
                  <a:gd name="T11" fmla="*/ 224 h 238"/>
                  <a:gd name="T12" fmla="*/ 28 w 140"/>
                  <a:gd name="T13" fmla="*/ 0 h 23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0"/>
                  <a:gd name="T22" fmla="*/ 0 h 238"/>
                  <a:gd name="T23" fmla="*/ 140 w 140"/>
                  <a:gd name="T24" fmla="*/ 238 h 23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0" h="238">
                    <a:moveTo>
                      <a:pt x="28" y="0"/>
                    </a:moveTo>
                    <a:lnTo>
                      <a:pt x="0" y="14"/>
                    </a:lnTo>
                    <a:lnTo>
                      <a:pt x="98" y="238"/>
                    </a:lnTo>
                    <a:lnTo>
                      <a:pt x="112" y="238"/>
                    </a:lnTo>
                    <a:lnTo>
                      <a:pt x="140" y="238"/>
                    </a:lnTo>
                    <a:lnTo>
                      <a:pt x="126" y="224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07" name="Freeform 43"/>
              <p:cNvSpPr>
                <a:spLocks/>
              </p:cNvSpPr>
              <p:nvPr/>
            </p:nvSpPr>
            <p:spPr bwMode="auto">
              <a:xfrm>
                <a:off x="3845" y="626"/>
                <a:ext cx="561" cy="28"/>
              </a:xfrm>
              <a:custGeom>
                <a:avLst/>
                <a:gdLst>
                  <a:gd name="T0" fmla="*/ 561 w 561"/>
                  <a:gd name="T1" fmla="*/ 28 h 28"/>
                  <a:gd name="T2" fmla="*/ 561 w 561"/>
                  <a:gd name="T3" fmla="*/ 0 h 28"/>
                  <a:gd name="T4" fmla="*/ 14 w 561"/>
                  <a:gd name="T5" fmla="*/ 0 h 28"/>
                  <a:gd name="T6" fmla="*/ 0 w 561"/>
                  <a:gd name="T7" fmla="*/ 14 h 28"/>
                  <a:gd name="T8" fmla="*/ 0 w 561"/>
                  <a:gd name="T9" fmla="*/ 28 h 28"/>
                  <a:gd name="T10" fmla="*/ 14 w 561"/>
                  <a:gd name="T11" fmla="*/ 28 h 28"/>
                  <a:gd name="T12" fmla="*/ 561 w 561"/>
                  <a:gd name="T13" fmla="*/ 28 h 2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1"/>
                  <a:gd name="T22" fmla="*/ 0 h 28"/>
                  <a:gd name="T23" fmla="*/ 561 w 561"/>
                  <a:gd name="T24" fmla="*/ 28 h 2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1" h="28">
                    <a:moveTo>
                      <a:pt x="561" y="28"/>
                    </a:moveTo>
                    <a:lnTo>
                      <a:pt x="561" y="0"/>
                    </a:lnTo>
                    <a:lnTo>
                      <a:pt x="14" y="0"/>
                    </a:lnTo>
                    <a:lnTo>
                      <a:pt x="0" y="14"/>
                    </a:lnTo>
                    <a:lnTo>
                      <a:pt x="0" y="28"/>
                    </a:lnTo>
                    <a:lnTo>
                      <a:pt x="14" y="28"/>
                    </a:lnTo>
                    <a:lnTo>
                      <a:pt x="561" y="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542" name="Rectangle 44"/>
            <p:cNvSpPr>
              <a:spLocks noChangeArrowheads="1"/>
            </p:cNvSpPr>
            <p:nvPr/>
          </p:nvSpPr>
          <p:spPr bwMode="auto">
            <a:xfrm>
              <a:off x="3859" y="640"/>
              <a:ext cx="1654" cy="30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43" name="Rectangle 45"/>
            <p:cNvSpPr>
              <a:spLocks noChangeArrowheads="1"/>
            </p:cNvSpPr>
            <p:nvPr/>
          </p:nvSpPr>
          <p:spPr bwMode="auto">
            <a:xfrm>
              <a:off x="3845" y="626"/>
              <a:ext cx="1682" cy="337"/>
            </a:xfrm>
            <a:prstGeom prst="rect">
              <a:avLst/>
            </a:prstGeom>
            <a:solidFill>
              <a:schemeClr val="bg1"/>
            </a:solidFill>
            <a:ln w="444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44" name="Rectangle 46"/>
            <p:cNvSpPr>
              <a:spLocks noChangeArrowheads="1"/>
            </p:cNvSpPr>
            <p:nvPr/>
          </p:nvSpPr>
          <p:spPr bwMode="auto">
            <a:xfrm>
              <a:off x="4263" y="718"/>
              <a:ext cx="84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Lucida Sans Typewriter" charset="0"/>
                </a:rPr>
                <a:t>Application</a:t>
              </a:r>
              <a:endParaRPr lang="en-US" altLang="en-US" sz="1600"/>
            </a:p>
          </p:txBody>
        </p:sp>
        <p:sp>
          <p:nvSpPr>
            <p:cNvPr id="21545" name="Line 47"/>
            <p:cNvSpPr>
              <a:spLocks noChangeShapeType="1"/>
            </p:cNvSpPr>
            <p:nvPr/>
          </p:nvSpPr>
          <p:spPr bwMode="auto">
            <a:xfrm flipH="1">
              <a:off x="1253" y="2406"/>
              <a:ext cx="140" cy="2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46" name="Freeform 48"/>
            <p:cNvSpPr>
              <a:spLocks/>
            </p:cNvSpPr>
            <p:nvPr/>
          </p:nvSpPr>
          <p:spPr bwMode="auto">
            <a:xfrm>
              <a:off x="1253" y="2364"/>
              <a:ext cx="140" cy="84"/>
            </a:xfrm>
            <a:custGeom>
              <a:avLst/>
              <a:gdLst>
                <a:gd name="T0" fmla="*/ 140 w 140"/>
                <a:gd name="T1" fmla="*/ 84 h 84"/>
                <a:gd name="T2" fmla="*/ 0 w 140"/>
                <a:gd name="T3" fmla="*/ 70 h 84"/>
                <a:gd name="T4" fmla="*/ 126 w 140"/>
                <a:gd name="T5" fmla="*/ 0 h 84"/>
                <a:gd name="T6" fmla="*/ 0 60000 65536"/>
                <a:gd name="T7" fmla="*/ 0 60000 65536"/>
                <a:gd name="T8" fmla="*/ 0 60000 65536"/>
                <a:gd name="T9" fmla="*/ 0 w 140"/>
                <a:gd name="T10" fmla="*/ 0 h 84"/>
                <a:gd name="T11" fmla="*/ 140 w 140"/>
                <a:gd name="T12" fmla="*/ 84 h 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0" h="84">
                  <a:moveTo>
                    <a:pt x="140" y="84"/>
                  </a:moveTo>
                  <a:lnTo>
                    <a:pt x="0" y="70"/>
                  </a:lnTo>
                  <a:lnTo>
                    <a:pt x="126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47" name="Line 51"/>
            <p:cNvSpPr>
              <a:spLocks noChangeShapeType="1"/>
            </p:cNvSpPr>
            <p:nvPr/>
          </p:nvSpPr>
          <p:spPr bwMode="auto">
            <a:xfrm flipH="1">
              <a:off x="1884" y="2238"/>
              <a:ext cx="98" cy="2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48" name="Line 52"/>
            <p:cNvSpPr>
              <a:spLocks noChangeShapeType="1"/>
            </p:cNvSpPr>
            <p:nvPr/>
          </p:nvSpPr>
          <p:spPr bwMode="auto">
            <a:xfrm flipH="1">
              <a:off x="1702" y="2294"/>
              <a:ext cx="98" cy="2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49" name="Line 53"/>
            <p:cNvSpPr>
              <a:spLocks noChangeShapeType="1"/>
            </p:cNvSpPr>
            <p:nvPr/>
          </p:nvSpPr>
          <p:spPr bwMode="auto">
            <a:xfrm flipH="1">
              <a:off x="1519" y="2336"/>
              <a:ext cx="98" cy="2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50" name="Line 54"/>
            <p:cNvSpPr>
              <a:spLocks noChangeShapeType="1"/>
            </p:cNvSpPr>
            <p:nvPr/>
          </p:nvSpPr>
          <p:spPr bwMode="auto">
            <a:xfrm flipH="1">
              <a:off x="1393" y="2392"/>
              <a:ext cx="42" cy="14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51" name="Line 55"/>
            <p:cNvSpPr>
              <a:spLocks noChangeShapeType="1"/>
            </p:cNvSpPr>
            <p:nvPr/>
          </p:nvSpPr>
          <p:spPr bwMode="auto">
            <a:xfrm flipH="1">
              <a:off x="2416" y="1803"/>
              <a:ext cx="140" cy="4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52" name="Freeform 56"/>
            <p:cNvSpPr>
              <a:spLocks/>
            </p:cNvSpPr>
            <p:nvPr/>
          </p:nvSpPr>
          <p:spPr bwMode="auto">
            <a:xfrm>
              <a:off x="2416" y="1775"/>
              <a:ext cx="154" cy="70"/>
            </a:xfrm>
            <a:custGeom>
              <a:avLst/>
              <a:gdLst>
                <a:gd name="T0" fmla="*/ 154 w 154"/>
                <a:gd name="T1" fmla="*/ 70 h 70"/>
                <a:gd name="T2" fmla="*/ 0 w 154"/>
                <a:gd name="T3" fmla="*/ 70 h 70"/>
                <a:gd name="T4" fmla="*/ 126 w 154"/>
                <a:gd name="T5" fmla="*/ 0 h 70"/>
                <a:gd name="T6" fmla="*/ 0 60000 65536"/>
                <a:gd name="T7" fmla="*/ 0 60000 65536"/>
                <a:gd name="T8" fmla="*/ 0 60000 65536"/>
                <a:gd name="T9" fmla="*/ 0 w 154"/>
                <a:gd name="T10" fmla="*/ 0 h 70"/>
                <a:gd name="T11" fmla="*/ 154 w 154"/>
                <a:gd name="T12" fmla="*/ 70 h 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4" h="70">
                  <a:moveTo>
                    <a:pt x="154" y="70"/>
                  </a:moveTo>
                  <a:lnTo>
                    <a:pt x="0" y="70"/>
                  </a:lnTo>
                  <a:lnTo>
                    <a:pt x="126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53" name="Line 57"/>
            <p:cNvSpPr>
              <a:spLocks noChangeShapeType="1"/>
            </p:cNvSpPr>
            <p:nvPr/>
          </p:nvSpPr>
          <p:spPr bwMode="auto">
            <a:xfrm flipH="1">
              <a:off x="3439" y="1565"/>
              <a:ext cx="42" cy="14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54" name="Line 58"/>
            <p:cNvSpPr>
              <a:spLocks noChangeShapeType="1"/>
            </p:cNvSpPr>
            <p:nvPr/>
          </p:nvSpPr>
          <p:spPr bwMode="auto">
            <a:xfrm flipH="1">
              <a:off x="3257" y="1607"/>
              <a:ext cx="98" cy="14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55" name="Line 59"/>
            <p:cNvSpPr>
              <a:spLocks noChangeShapeType="1"/>
            </p:cNvSpPr>
            <p:nvPr/>
          </p:nvSpPr>
          <p:spPr bwMode="auto">
            <a:xfrm flipH="1">
              <a:off x="3061" y="1649"/>
              <a:ext cx="98" cy="2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56" name="Line 60"/>
            <p:cNvSpPr>
              <a:spLocks noChangeShapeType="1"/>
            </p:cNvSpPr>
            <p:nvPr/>
          </p:nvSpPr>
          <p:spPr bwMode="auto">
            <a:xfrm flipH="1">
              <a:off x="2879" y="1705"/>
              <a:ext cx="98" cy="14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57" name="Line 61"/>
            <p:cNvSpPr>
              <a:spLocks noChangeShapeType="1"/>
            </p:cNvSpPr>
            <p:nvPr/>
          </p:nvSpPr>
          <p:spPr bwMode="auto">
            <a:xfrm flipH="1">
              <a:off x="2696" y="1747"/>
              <a:ext cx="99" cy="2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58" name="Line 62"/>
            <p:cNvSpPr>
              <a:spLocks noChangeShapeType="1"/>
            </p:cNvSpPr>
            <p:nvPr/>
          </p:nvSpPr>
          <p:spPr bwMode="auto">
            <a:xfrm flipH="1">
              <a:off x="2556" y="1789"/>
              <a:ext cx="56" cy="14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59" name="Line 63"/>
            <p:cNvSpPr>
              <a:spLocks noChangeShapeType="1"/>
            </p:cNvSpPr>
            <p:nvPr/>
          </p:nvSpPr>
          <p:spPr bwMode="auto">
            <a:xfrm flipH="1">
              <a:off x="3551" y="1187"/>
              <a:ext cx="140" cy="2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60" name="Freeform 64"/>
            <p:cNvSpPr>
              <a:spLocks/>
            </p:cNvSpPr>
            <p:nvPr/>
          </p:nvSpPr>
          <p:spPr bwMode="auto">
            <a:xfrm>
              <a:off x="3551" y="1145"/>
              <a:ext cx="140" cy="84"/>
            </a:xfrm>
            <a:custGeom>
              <a:avLst/>
              <a:gdLst>
                <a:gd name="T0" fmla="*/ 140 w 140"/>
                <a:gd name="T1" fmla="*/ 84 h 84"/>
                <a:gd name="T2" fmla="*/ 0 w 140"/>
                <a:gd name="T3" fmla="*/ 70 h 84"/>
                <a:gd name="T4" fmla="*/ 126 w 140"/>
                <a:gd name="T5" fmla="*/ 0 h 84"/>
                <a:gd name="T6" fmla="*/ 0 60000 65536"/>
                <a:gd name="T7" fmla="*/ 0 60000 65536"/>
                <a:gd name="T8" fmla="*/ 0 60000 65536"/>
                <a:gd name="T9" fmla="*/ 0 w 140"/>
                <a:gd name="T10" fmla="*/ 0 h 84"/>
                <a:gd name="T11" fmla="*/ 140 w 140"/>
                <a:gd name="T12" fmla="*/ 84 h 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0" h="84">
                  <a:moveTo>
                    <a:pt x="140" y="84"/>
                  </a:moveTo>
                  <a:lnTo>
                    <a:pt x="0" y="70"/>
                  </a:lnTo>
                  <a:lnTo>
                    <a:pt x="126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61" name="Line 67"/>
            <p:cNvSpPr>
              <a:spLocks noChangeShapeType="1"/>
            </p:cNvSpPr>
            <p:nvPr/>
          </p:nvSpPr>
          <p:spPr bwMode="auto">
            <a:xfrm flipH="1">
              <a:off x="4252" y="1033"/>
              <a:ext cx="112" cy="2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62" name="Line 68"/>
            <p:cNvSpPr>
              <a:spLocks noChangeShapeType="1"/>
            </p:cNvSpPr>
            <p:nvPr/>
          </p:nvSpPr>
          <p:spPr bwMode="auto">
            <a:xfrm flipH="1">
              <a:off x="4042" y="1075"/>
              <a:ext cx="112" cy="2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63" name="Line 69"/>
            <p:cNvSpPr>
              <a:spLocks noChangeShapeType="1"/>
            </p:cNvSpPr>
            <p:nvPr/>
          </p:nvSpPr>
          <p:spPr bwMode="auto">
            <a:xfrm flipH="1">
              <a:off x="3831" y="1131"/>
              <a:ext cx="113" cy="2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64" name="Line 70"/>
            <p:cNvSpPr>
              <a:spLocks noChangeShapeType="1"/>
            </p:cNvSpPr>
            <p:nvPr/>
          </p:nvSpPr>
          <p:spPr bwMode="auto">
            <a:xfrm flipH="1">
              <a:off x="3691" y="1173"/>
              <a:ext cx="56" cy="14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65" name="Line 71"/>
            <p:cNvSpPr>
              <a:spLocks noChangeShapeType="1"/>
            </p:cNvSpPr>
            <p:nvPr/>
          </p:nvSpPr>
          <p:spPr bwMode="auto">
            <a:xfrm flipH="1">
              <a:off x="1954" y="2700"/>
              <a:ext cx="154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66" name="Freeform 72"/>
            <p:cNvSpPr>
              <a:spLocks/>
            </p:cNvSpPr>
            <p:nvPr/>
          </p:nvSpPr>
          <p:spPr bwMode="auto">
            <a:xfrm>
              <a:off x="1954" y="2658"/>
              <a:ext cx="140" cy="84"/>
            </a:xfrm>
            <a:custGeom>
              <a:avLst/>
              <a:gdLst>
                <a:gd name="T0" fmla="*/ 140 w 140"/>
                <a:gd name="T1" fmla="*/ 84 h 84"/>
                <a:gd name="T2" fmla="*/ 0 w 140"/>
                <a:gd name="T3" fmla="*/ 42 h 84"/>
                <a:gd name="T4" fmla="*/ 140 w 140"/>
                <a:gd name="T5" fmla="*/ 0 h 84"/>
                <a:gd name="T6" fmla="*/ 0 60000 65536"/>
                <a:gd name="T7" fmla="*/ 0 60000 65536"/>
                <a:gd name="T8" fmla="*/ 0 60000 65536"/>
                <a:gd name="T9" fmla="*/ 0 w 140"/>
                <a:gd name="T10" fmla="*/ 0 h 84"/>
                <a:gd name="T11" fmla="*/ 140 w 140"/>
                <a:gd name="T12" fmla="*/ 84 h 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0" h="84">
                  <a:moveTo>
                    <a:pt x="140" y="84"/>
                  </a:moveTo>
                  <a:lnTo>
                    <a:pt x="0" y="42"/>
                  </a:lnTo>
                  <a:lnTo>
                    <a:pt x="140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67" name="Line 74"/>
            <p:cNvSpPr>
              <a:spLocks noChangeShapeType="1"/>
            </p:cNvSpPr>
            <p:nvPr/>
          </p:nvSpPr>
          <p:spPr bwMode="auto">
            <a:xfrm>
              <a:off x="4924" y="1103"/>
              <a:ext cx="1" cy="9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68" name="Line 75"/>
            <p:cNvSpPr>
              <a:spLocks noChangeShapeType="1"/>
            </p:cNvSpPr>
            <p:nvPr/>
          </p:nvSpPr>
          <p:spPr bwMode="auto">
            <a:xfrm>
              <a:off x="4924" y="1285"/>
              <a:ext cx="1" cy="11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69" name="Line 76"/>
            <p:cNvSpPr>
              <a:spLocks noChangeShapeType="1"/>
            </p:cNvSpPr>
            <p:nvPr/>
          </p:nvSpPr>
          <p:spPr bwMode="auto">
            <a:xfrm>
              <a:off x="4924" y="1481"/>
              <a:ext cx="1" cy="11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70" name="Line 77"/>
            <p:cNvSpPr>
              <a:spLocks noChangeShapeType="1"/>
            </p:cNvSpPr>
            <p:nvPr/>
          </p:nvSpPr>
          <p:spPr bwMode="auto">
            <a:xfrm>
              <a:off x="4924" y="1677"/>
              <a:ext cx="1" cy="11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71" name="Line 78"/>
            <p:cNvSpPr>
              <a:spLocks noChangeShapeType="1"/>
            </p:cNvSpPr>
            <p:nvPr/>
          </p:nvSpPr>
          <p:spPr bwMode="auto">
            <a:xfrm>
              <a:off x="4924" y="1873"/>
              <a:ext cx="1" cy="9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72" name="Line 79"/>
            <p:cNvSpPr>
              <a:spLocks noChangeShapeType="1"/>
            </p:cNvSpPr>
            <p:nvPr/>
          </p:nvSpPr>
          <p:spPr bwMode="auto">
            <a:xfrm>
              <a:off x="4924" y="2069"/>
              <a:ext cx="1" cy="99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73" name="Line 80"/>
            <p:cNvSpPr>
              <a:spLocks noChangeShapeType="1"/>
            </p:cNvSpPr>
            <p:nvPr/>
          </p:nvSpPr>
          <p:spPr bwMode="auto">
            <a:xfrm>
              <a:off x="4924" y="2266"/>
              <a:ext cx="1" cy="9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74" name="Line 81"/>
            <p:cNvSpPr>
              <a:spLocks noChangeShapeType="1"/>
            </p:cNvSpPr>
            <p:nvPr/>
          </p:nvSpPr>
          <p:spPr bwMode="auto">
            <a:xfrm>
              <a:off x="4924" y="2462"/>
              <a:ext cx="1" cy="9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75" name="Freeform 82"/>
            <p:cNvSpPr>
              <a:spLocks/>
            </p:cNvSpPr>
            <p:nvPr/>
          </p:nvSpPr>
          <p:spPr bwMode="auto">
            <a:xfrm>
              <a:off x="4868" y="2644"/>
              <a:ext cx="56" cy="56"/>
            </a:xfrm>
            <a:custGeom>
              <a:avLst/>
              <a:gdLst>
                <a:gd name="T0" fmla="*/ 56 w 56"/>
                <a:gd name="T1" fmla="*/ 0 h 56"/>
                <a:gd name="T2" fmla="*/ 56 w 56"/>
                <a:gd name="T3" fmla="*/ 56 h 56"/>
                <a:gd name="T4" fmla="*/ 0 w 56"/>
                <a:gd name="T5" fmla="*/ 56 h 56"/>
                <a:gd name="T6" fmla="*/ 0 60000 65536"/>
                <a:gd name="T7" fmla="*/ 0 60000 65536"/>
                <a:gd name="T8" fmla="*/ 0 60000 65536"/>
                <a:gd name="T9" fmla="*/ 0 w 56"/>
                <a:gd name="T10" fmla="*/ 0 h 56"/>
                <a:gd name="T11" fmla="*/ 56 w 56"/>
                <a:gd name="T12" fmla="*/ 56 h 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" h="56">
                  <a:moveTo>
                    <a:pt x="56" y="0"/>
                  </a:moveTo>
                  <a:lnTo>
                    <a:pt x="56" y="56"/>
                  </a:lnTo>
                  <a:lnTo>
                    <a:pt x="0" y="56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76" name="Line 83"/>
            <p:cNvSpPr>
              <a:spLocks noChangeShapeType="1"/>
            </p:cNvSpPr>
            <p:nvPr/>
          </p:nvSpPr>
          <p:spPr bwMode="auto">
            <a:xfrm flipH="1">
              <a:off x="4672" y="2700"/>
              <a:ext cx="9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77" name="Line 84"/>
            <p:cNvSpPr>
              <a:spLocks noChangeShapeType="1"/>
            </p:cNvSpPr>
            <p:nvPr/>
          </p:nvSpPr>
          <p:spPr bwMode="auto">
            <a:xfrm flipH="1">
              <a:off x="4462" y="2700"/>
              <a:ext cx="11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78" name="Line 85"/>
            <p:cNvSpPr>
              <a:spLocks noChangeShapeType="1"/>
            </p:cNvSpPr>
            <p:nvPr/>
          </p:nvSpPr>
          <p:spPr bwMode="auto">
            <a:xfrm flipH="1">
              <a:off x="4266" y="2700"/>
              <a:ext cx="11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79" name="Line 86"/>
            <p:cNvSpPr>
              <a:spLocks noChangeShapeType="1"/>
            </p:cNvSpPr>
            <p:nvPr/>
          </p:nvSpPr>
          <p:spPr bwMode="auto">
            <a:xfrm flipH="1">
              <a:off x="4070" y="2700"/>
              <a:ext cx="9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80" name="Line 87"/>
            <p:cNvSpPr>
              <a:spLocks noChangeShapeType="1"/>
            </p:cNvSpPr>
            <p:nvPr/>
          </p:nvSpPr>
          <p:spPr bwMode="auto">
            <a:xfrm flipH="1">
              <a:off x="3859" y="2700"/>
              <a:ext cx="113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81" name="Line 88"/>
            <p:cNvSpPr>
              <a:spLocks noChangeShapeType="1"/>
            </p:cNvSpPr>
            <p:nvPr/>
          </p:nvSpPr>
          <p:spPr bwMode="auto">
            <a:xfrm flipH="1">
              <a:off x="3663" y="2700"/>
              <a:ext cx="11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82" name="Line 89"/>
            <p:cNvSpPr>
              <a:spLocks noChangeShapeType="1"/>
            </p:cNvSpPr>
            <p:nvPr/>
          </p:nvSpPr>
          <p:spPr bwMode="auto">
            <a:xfrm flipH="1">
              <a:off x="3453" y="2700"/>
              <a:ext cx="11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83" name="Line 90"/>
            <p:cNvSpPr>
              <a:spLocks noChangeShapeType="1"/>
            </p:cNvSpPr>
            <p:nvPr/>
          </p:nvSpPr>
          <p:spPr bwMode="auto">
            <a:xfrm flipH="1">
              <a:off x="3257" y="2700"/>
              <a:ext cx="11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84" name="Line 91"/>
            <p:cNvSpPr>
              <a:spLocks noChangeShapeType="1"/>
            </p:cNvSpPr>
            <p:nvPr/>
          </p:nvSpPr>
          <p:spPr bwMode="auto">
            <a:xfrm flipH="1">
              <a:off x="3061" y="2700"/>
              <a:ext cx="9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85" name="Line 92"/>
            <p:cNvSpPr>
              <a:spLocks noChangeShapeType="1"/>
            </p:cNvSpPr>
            <p:nvPr/>
          </p:nvSpPr>
          <p:spPr bwMode="auto">
            <a:xfrm flipH="1">
              <a:off x="2851" y="2700"/>
              <a:ext cx="11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86" name="Line 93"/>
            <p:cNvSpPr>
              <a:spLocks noChangeShapeType="1"/>
            </p:cNvSpPr>
            <p:nvPr/>
          </p:nvSpPr>
          <p:spPr bwMode="auto">
            <a:xfrm flipH="1">
              <a:off x="2654" y="2700"/>
              <a:ext cx="11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87" name="Line 94"/>
            <p:cNvSpPr>
              <a:spLocks noChangeShapeType="1"/>
            </p:cNvSpPr>
            <p:nvPr/>
          </p:nvSpPr>
          <p:spPr bwMode="auto">
            <a:xfrm flipH="1">
              <a:off x="2444" y="2700"/>
              <a:ext cx="11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88" name="Line 95"/>
            <p:cNvSpPr>
              <a:spLocks noChangeShapeType="1"/>
            </p:cNvSpPr>
            <p:nvPr/>
          </p:nvSpPr>
          <p:spPr bwMode="auto">
            <a:xfrm flipH="1">
              <a:off x="2248" y="2700"/>
              <a:ext cx="11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89" name="Line 96"/>
            <p:cNvSpPr>
              <a:spLocks noChangeShapeType="1"/>
            </p:cNvSpPr>
            <p:nvPr/>
          </p:nvSpPr>
          <p:spPr bwMode="auto">
            <a:xfrm flipH="1">
              <a:off x="2108" y="2700"/>
              <a:ext cx="4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90" name="Line 97"/>
            <p:cNvSpPr>
              <a:spLocks noChangeShapeType="1"/>
            </p:cNvSpPr>
            <p:nvPr/>
          </p:nvSpPr>
          <p:spPr bwMode="auto">
            <a:xfrm flipH="1">
              <a:off x="3159" y="2013"/>
              <a:ext cx="140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91" name="Freeform 98"/>
            <p:cNvSpPr>
              <a:spLocks/>
            </p:cNvSpPr>
            <p:nvPr/>
          </p:nvSpPr>
          <p:spPr bwMode="auto">
            <a:xfrm>
              <a:off x="3159" y="1971"/>
              <a:ext cx="140" cy="84"/>
            </a:xfrm>
            <a:custGeom>
              <a:avLst/>
              <a:gdLst>
                <a:gd name="T0" fmla="*/ 140 w 140"/>
                <a:gd name="T1" fmla="*/ 84 h 84"/>
                <a:gd name="T2" fmla="*/ 0 w 140"/>
                <a:gd name="T3" fmla="*/ 42 h 84"/>
                <a:gd name="T4" fmla="*/ 140 w 140"/>
                <a:gd name="T5" fmla="*/ 0 h 84"/>
                <a:gd name="T6" fmla="*/ 0 60000 65536"/>
                <a:gd name="T7" fmla="*/ 0 60000 65536"/>
                <a:gd name="T8" fmla="*/ 0 60000 65536"/>
                <a:gd name="T9" fmla="*/ 0 w 140"/>
                <a:gd name="T10" fmla="*/ 0 h 84"/>
                <a:gd name="T11" fmla="*/ 140 w 140"/>
                <a:gd name="T12" fmla="*/ 84 h 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0" h="84">
                  <a:moveTo>
                    <a:pt x="140" y="84"/>
                  </a:moveTo>
                  <a:lnTo>
                    <a:pt x="0" y="42"/>
                  </a:lnTo>
                  <a:lnTo>
                    <a:pt x="140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92" name="Line 100"/>
            <p:cNvSpPr>
              <a:spLocks noChangeShapeType="1"/>
            </p:cNvSpPr>
            <p:nvPr/>
          </p:nvSpPr>
          <p:spPr bwMode="auto">
            <a:xfrm>
              <a:off x="4728" y="1117"/>
              <a:ext cx="1" cy="11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93" name="Line 101"/>
            <p:cNvSpPr>
              <a:spLocks noChangeShapeType="1"/>
            </p:cNvSpPr>
            <p:nvPr/>
          </p:nvSpPr>
          <p:spPr bwMode="auto">
            <a:xfrm>
              <a:off x="4728" y="1327"/>
              <a:ext cx="1" cy="11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94" name="Line 102"/>
            <p:cNvSpPr>
              <a:spLocks noChangeShapeType="1"/>
            </p:cNvSpPr>
            <p:nvPr/>
          </p:nvSpPr>
          <p:spPr bwMode="auto">
            <a:xfrm>
              <a:off x="4728" y="1537"/>
              <a:ext cx="1" cy="11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95" name="Line 103"/>
            <p:cNvSpPr>
              <a:spLocks noChangeShapeType="1"/>
            </p:cNvSpPr>
            <p:nvPr/>
          </p:nvSpPr>
          <p:spPr bwMode="auto">
            <a:xfrm>
              <a:off x="4728" y="1747"/>
              <a:ext cx="1" cy="12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96" name="Freeform 104"/>
            <p:cNvSpPr>
              <a:spLocks/>
            </p:cNvSpPr>
            <p:nvPr/>
          </p:nvSpPr>
          <p:spPr bwMode="auto">
            <a:xfrm>
              <a:off x="4686" y="1971"/>
              <a:ext cx="42" cy="42"/>
            </a:xfrm>
            <a:custGeom>
              <a:avLst/>
              <a:gdLst>
                <a:gd name="T0" fmla="*/ 42 w 42"/>
                <a:gd name="T1" fmla="*/ 0 h 42"/>
                <a:gd name="T2" fmla="*/ 42 w 42"/>
                <a:gd name="T3" fmla="*/ 42 h 42"/>
                <a:gd name="T4" fmla="*/ 0 w 42"/>
                <a:gd name="T5" fmla="*/ 42 h 42"/>
                <a:gd name="T6" fmla="*/ 0 60000 65536"/>
                <a:gd name="T7" fmla="*/ 0 60000 65536"/>
                <a:gd name="T8" fmla="*/ 0 60000 65536"/>
                <a:gd name="T9" fmla="*/ 0 w 42"/>
                <a:gd name="T10" fmla="*/ 0 h 42"/>
                <a:gd name="T11" fmla="*/ 42 w 42"/>
                <a:gd name="T12" fmla="*/ 42 h 4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" h="42">
                  <a:moveTo>
                    <a:pt x="42" y="0"/>
                  </a:moveTo>
                  <a:lnTo>
                    <a:pt x="42" y="42"/>
                  </a:lnTo>
                  <a:lnTo>
                    <a:pt x="0" y="42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97" name="Line 105"/>
            <p:cNvSpPr>
              <a:spLocks noChangeShapeType="1"/>
            </p:cNvSpPr>
            <p:nvPr/>
          </p:nvSpPr>
          <p:spPr bwMode="auto">
            <a:xfrm flipH="1">
              <a:off x="4476" y="2013"/>
              <a:ext cx="11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98" name="Line 106"/>
            <p:cNvSpPr>
              <a:spLocks noChangeShapeType="1"/>
            </p:cNvSpPr>
            <p:nvPr/>
          </p:nvSpPr>
          <p:spPr bwMode="auto">
            <a:xfrm flipH="1">
              <a:off x="4266" y="2013"/>
              <a:ext cx="11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99" name="Line 107"/>
            <p:cNvSpPr>
              <a:spLocks noChangeShapeType="1"/>
            </p:cNvSpPr>
            <p:nvPr/>
          </p:nvSpPr>
          <p:spPr bwMode="auto">
            <a:xfrm flipH="1">
              <a:off x="4070" y="2013"/>
              <a:ext cx="9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00" name="Line 108"/>
            <p:cNvSpPr>
              <a:spLocks noChangeShapeType="1"/>
            </p:cNvSpPr>
            <p:nvPr/>
          </p:nvSpPr>
          <p:spPr bwMode="auto">
            <a:xfrm flipH="1">
              <a:off x="3859" y="2013"/>
              <a:ext cx="113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01" name="Line 109"/>
            <p:cNvSpPr>
              <a:spLocks noChangeShapeType="1"/>
            </p:cNvSpPr>
            <p:nvPr/>
          </p:nvSpPr>
          <p:spPr bwMode="auto">
            <a:xfrm flipH="1">
              <a:off x="3649" y="2013"/>
              <a:ext cx="11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02" name="Line 110"/>
            <p:cNvSpPr>
              <a:spLocks noChangeShapeType="1"/>
            </p:cNvSpPr>
            <p:nvPr/>
          </p:nvSpPr>
          <p:spPr bwMode="auto">
            <a:xfrm flipH="1">
              <a:off x="3453" y="2013"/>
              <a:ext cx="11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03" name="Line 111"/>
            <p:cNvSpPr>
              <a:spLocks noChangeShapeType="1"/>
            </p:cNvSpPr>
            <p:nvPr/>
          </p:nvSpPr>
          <p:spPr bwMode="auto">
            <a:xfrm flipH="1">
              <a:off x="3299" y="2013"/>
              <a:ext cx="56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07" name="Rectangle 1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Figure 6-11, An example of open architecture: the Swing user interface library on the X11 platform.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7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 Design: Decomposing the System</a:t>
            </a:r>
          </a:p>
        </p:txBody>
      </p:sp>
      <p:sp>
        <p:nvSpPr>
          <p:cNvPr id="4099" name="TextBox 72"/>
          <p:cNvSpPr txBox="1">
            <a:spLocks noChangeArrowheads="1"/>
          </p:cNvSpPr>
          <p:nvPr/>
        </p:nvSpPr>
        <p:spPr bwMode="auto">
          <a:xfrm>
            <a:off x="669925" y="2408238"/>
            <a:ext cx="7902575" cy="261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/>
              <a:t>“</a:t>
            </a:r>
            <a:r>
              <a:rPr lang="en-US" sz="2800" i="1"/>
              <a:t>There are two ways of constructing a software design:  One way is to make it so simple that there are obviously no deficiencies, and the other way is to make it so complicated that there are no obvious deficiencies.”</a:t>
            </a:r>
          </a:p>
          <a:p>
            <a:r>
              <a:rPr lang="en-US" i="1"/>
              <a:t>— </a:t>
            </a:r>
            <a:r>
              <a:rPr lang="en-US" b="1"/>
              <a:t>C.A.R. Hoare, in The Emperor’s Old Clothes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6"/>
          <p:cNvGrpSpPr>
            <a:grpSpLocks/>
          </p:cNvGrpSpPr>
          <p:nvPr/>
        </p:nvGrpSpPr>
        <p:grpSpPr bwMode="auto">
          <a:xfrm>
            <a:off x="1012825" y="2613025"/>
            <a:ext cx="6985000" cy="1631950"/>
            <a:chOff x="638" y="1179"/>
            <a:chExt cx="4400" cy="1028"/>
          </a:xfrm>
        </p:grpSpPr>
        <p:sp>
          <p:nvSpPr>
            <p:cNvPr id="22534" name="Rectangle 4"/>
            <p:cNvSpPr>
              <a:spLocks noChangeArrowheads="1"/>
            </p:cNvSpPr>
            <p:nvPr/>
          </p:nvSpPr>
          <p:spPr bwMode="auto">
            <a:xfrm>
              <a:off x="638" y="1507"/>
              <a:ext cx="1648" cy="322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35" name="Rectangle 5"/>
            <p:cNvSpPr>
              <a:spLocks noChangeArrowheads="1"/>
            </p:cNvSpPr>
            <p:nvPr/>
          </p:nvSpPr>
          <p:spPr bwMode="auto">
            <a:xfrm>
              <a:off x="1116" y="1591"/>
              <a:ext cx="69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Lucida Sans Typewriter" charset="0"/>
                </a:rPr>
                <a:t>Subsystem</a:t>
              </a:r>
              <a:endParaRPr lang="en-US" altLang="en-US" sz="1600"/>
            </a:p>
          </p:txBody>
        </p:sp>
        <p:grpSp>
          <p:nvGrpSpPr>
            <p:cNvPr id="22536" name="Group 25"/>
            <p:cNvGrpSpPr>
              <a:grpSpLocks/>
            </p:cNvGrpSpPr>
            <p:nvPr/>
          </p:nvGrpSpPr>
          <p:grpSpPr bwMode="auto">
            <a:xfrm>
              <a:off x="3390" y="1179"/>
              <a:ext cx="1648" cy="321"/>
              <a:chOff x="3390" y="1179"/>
              <a:chExt cx="1648" cy="321"/>
            </a:xfrm>
          </p:grpSpPr>
          <p:sp>
            <p:nvSpPr>
              <p:cNvPr id="22552" name="Rectangle 6"/>
              <p:cNvSpPr>
                <a:spLocks noChangeArrowheads="1"/>
              </p:cNvSpPr>
              <p:nvPr/>
            </p:nvSpPr>
            <p:spPr bwMode="auto">
              <a:xfrm>
                <a:off x="3390" y="1179"/>
                <a:ext cx="1648" cy="321"/>
              </a:xfrm>
              <a:prstGeom prst="rect">
                <a:avLst/>
              </a:prstGeom>
              <a:noFill/>
              <a:ln w="222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3" name="Rectangle 7"/>
              <p:cNvSpPr>
                <a:spLocks noChangeArrowheads="1"/>
              </p:cNvSpPr>
              <p:nvPr/>
            </p:nvSpPr>
            <p:spPr bwMode="auto">
              <a:xfrm>
                <a:off x="3829" y="1263"/>
                <a:ext cx="770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600">
                    <a:solidFill>
                      <a:srgbClr val="000000"/>
                    </a:solidFill>
                    <a:latin typeface="Lucida Sans Typewriter" charset="0"/>
                  </a:rPr>
                  <a:t>Repository</a:t>
                </a:r>
                <a:endParaRPr lang="en-US" altLang="en-US" sz="1600"/>
              </a:p>
            </p:txBody>
          </p:sp>
        </p:grpSp>
        <p:sp>
          <p:nvSpPr>
            <p:cNvPr id="22537" name="Rectangle 8"/>
            <p:cNvSpPr>
              <a:spLocks noChangeArrowheads="1"/>
            </p:cNvSpPr>
            <p:nvPr/>
          </p:nvSpPr>
          <p:spPr bwMode="auto">
            <a:xfrm>
              <a:off x="3390" y="1647"/>
              <a:ext cx="1648" cy="560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38" name="Rectangle 10"/>
            <p:cNvSpPr>
              <a:spLocks noChangeArrowheads="1"/>
            </p:cNvSpPr>
            <p:nvPr/>
          </p:nvSpPr>
          <p:spPr bwMode="auto">
            <a:xfrm>
              <a:off x="3390" y="1500"/>
              <a:ext cx="1648" cy="147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539" name="Group 22"/>
            <p:cNvGrpSpPr>
              <a:grpSpLocks/>
            </p:cNvGrpSpPr>
            <p:nvPr/>
          </p:nvGrpSpPr>
          <p:grpSpPr bwMode="auto">
            <a:xfrm>
              <a:off x="3508" y="1686"/>
              <a:ext cx="924" cy="490"/>
              <a:chOff x="3508" y="1723"/>
              <a:chExt cx="924" cy="490"/>
            </a:xfrm>
          </p:grpSpPr>
          <p:sp>
            <p:nvSpPr>
              <p:cNvPr id="22548" name="Rectangle 9"/>
              <p:cNvSpPr>
                <a:spLocks noChangeArrowheads="1"/>
              </p:cNvSpPr>
              <p:nvPr/>
            </p:nvSpPr>
            <p:spPr bwMode="auto">
              <a:xfrm>
                <a:off x="3508" y="1723"/>
                <a:ext cx="9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600">
                    <a:solidFill>
                      <a:srgbClr val="000000"/>
                    </a:solidFill>
                    <a:latin typeface="Lucida Sans Typewriter" charset="0"/>
                  </a:rPr>
                  <a:t>createData()</a:t>
                </a:r>
                <a:endParaRPr lang="en-US" altLang="en-US" sz="1600"/>
              </a:p>
            </p:txBody>
          </p:sp>
          <p:sp>
            <p:nvSpPr>
              <p:cNvPr id="22549" name="Rectangle 11"/>
              <p:cNvSpPr>
                <a:spLocks noChangeArrowheads="1"/>
              </p:cNvSpPr>
              <p:nvPr/>
            </p:nvSpPr>
            <p:spPr bwMode="auto">
              <a:xfrm>
                <a:off x="3508" y="1835"/>
                <a:ext cx="693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600">
                    <a:solidFill>
                      <a:srgbClr val="000000"/>
                    </a:solidFill>
                    <a:latin typeface="Lucida Sans Typewriter" charset="0"/>
                  </a:rPr>
                  <a:t>setData()</a:t>
                </a:r>
                <a:endParaRPr lang="en-US" altLang="en-US" sz="1600"/>
              </a:p>
            </p:txBody>
          </p:sp>
          <p:sp>
            <p:nvSpPr>
              <p:cNvPr id="22550" name="Rectangle 12"/>
              <p:cNvSpPr>
                <a:spLocks noChangeArrowheads="1"/>
              </p:cNvSpPr>
              <p:nvPr/>
            </p:nvSpPr>
            <p:spPr bwMode="auto">
              <a:xfrm>
                <a:off x="3508" y="1947"/>
                <a:ext cx="693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600">
                    <a:solidFill>
                      <a:srgbClr val="000000"/>
                    </a:solidFill>
                    <a:latin typeface="Lucida Sans Typewriter" charset="0"/>
                  </a:rPr>
                  <a:t>getData()</a:t>
                </a:r>
                <a:endParaRPr lang="en-US" altLang="en-US" sz="1600"/>
              </a:p>
            </p:txBody>
          </p:sp>
          <p:sp>
            <p:nvSpPr>
              <p:cNvPr id="22551" name="Rectangle 13"/>
              <p:cNvSpPr>
                <a:spLocks noChangeArrowheads="1"/>
              </p:cNvSpPr>
              <p:nvPr/>
            </p:nvSpPr>
            <p:spPr bwMode="auto">
              <a:xfrm>
                <a:off x="3508" y="2059"/>
                <a:ext cx="9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600">
                    <a:solidFill>
                      <a:srgbClr val="000000"/>
                    </a:solidFill>
                    <a:latin typeface="Lucida Sans Typewriter" charset="0"/>
                  </a:rPr>
                  <a:t>searchData()</a:t>
                </a:r>
                <a:endParaRPr lang="en-US" altLang="en-US" sz="1600"/>
              </a:p>
            </p:txBody>
          </p:sp>
        </p:grpSp>
        <p:sp>
          <p:nvSpPr>
            <p:cNvPr id="22540" name="Line 14"/>
            <p:cNvSpPr>
              <a:spLocks noChangeShapeType="1"/>
            </p:cNvSpPr>
            <p:nvPr/>
          </p:nvSpPr>
          <p:spPr bwMode="auto">
            <a:xfrm>
              <a:off x="3236" y="1675"/>
              <a:ext cx="154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1" name="Freeform 15"/>
            <p:cNvSpPr>
              <a:spLocks/>
            </p:cNvSpPr>
            <p:nvPr/>
          </p:nvSpPr>
          <p:spPr bwMode="auto">
            <a:xfrm>
              <a:off x="3250" y="1633"/>
              <a:ext cx="140" cy="84"/>
            </a:xfrm>
            <a:custGeom>
              <a:avLst/>
              <a:gdLst>
                <a:gd name="T0" fmla="*/ 0 w 140"/>
                <a:gd name="T1" fmla="*/ 0 h 84"/>
                <a:gd name="T2" fmla="*/ 140 w 140"/>
                <a:gd name="T3" fmla="*/ 42 h 84"/>
                <a:gd name="T4" fmla="*/ 0 w 140"/>
                <a:gd name="T5" fmla="*/ 84 h 84"/>
                <a:gd name="T6" fmla="*/ 0 60000 65536"/>
                <a:gd name="T7" fmla="*/ 0 60000 65536"/>
                <a:gd name="T8" fmla="*/ 0 60000 65536"/>
                <a:gd name="T9" fmla="*/ 0 w 140"/>
                <a:gd name="T10" fmla="*/ 0 h 84"/>
                <a:gd name="T11" fmla="*/ 140 w 140"/>
                <a:gd name="T12" fmla="*/ 84 h 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0" h="84">
                  <a:moveTo>
                    <a:pt x="0" y="0"/>
                  </a:moveTo>
                  <a:lnTo>
                    <a:pt x="140" y="42"/>
                  </a:lnTo>
                  <a:lnTo>
                    <a:pt x="0" y="84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2" name="Line 16"/>
            <p:cNvSpPr>
              <a:spLocks noChangeShapeType="1"/>
            </p:cNvSpPr>
            <p:nvPr/>
          </p:nvSpPr>
          <p:spPr bwMode="auto">
            <a:xfrm>
              <a:off x="2300" y="1675"/>
              <a:ext cx="4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3" name="Line 17"/>
            <p:cNvSpPr>
              <a:spLocks noChangeShapeType="1"/>
            </p:cNvSpPr>
            <p:nvPr/>
          </p:nvSpPr>
          <p:spPr bwMode="auto">
            <a:xfrm>
              <a:off x="2440" y="1675"/>
              <a:ext cx="9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4" name="Line 18"/>
            <p:cNvSpPr>
              <a:spLocks noChangeShapeType="1"/>
            </p:cNvSpPr>
            <p:nvPr/>
          </p:nvSpPr>
          <p:spPr bwMode="auto">
            <a:xfrm>
              <a:off x="2621" y="1675"/>
              <a:ext cx="9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5" name="Line 19"/>
            <p:cNvSpPr>
              <a:spLocks noChangeShapeType="1"/>
            </p:cNvSpPr>
            <p:nvPr/>
          </p:nvSpPr>
          <p:spPr bwMode="auto">
            <a:xfrm>
              <a:off x="2817" y="1675"/>
              <a:ext cx="9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6" name="Line 20"/>
            <p:cNvSpPr>
              <a:spLocks noChangeShapeType="1"/>
            </p:cNvSpPr>
            <p:nvPr/>
          </p:nvSpPr>
          <p:spPr bwMode="auto">
            <a:xfrm>
              <a:off x="2999" y="1675"/>
              <a:ext cx="97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7" name="Line 21"/>
            <p:cNvSpPr>
              <a:spLocks noChangeShapeType="1"/>
            </p:cNvSpPr>
            <p:nvPr/>
          </p:nvSpPr>
          <p:spPr bwMode="auto">
            <a:xfrm>
              <a:off x="3194" y="1675"/>
              <a:ext cx="4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31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Figure 6-12, Repository architectural style.</a:t>
            </a:r>
          </a:p>
        </p:txBody>
      </p:sp>
      <p:sp>
        <p:nvSpPr>
          <p:cNvPr id="22532" name="TextBox 23"/>
          <p:cNvSpPr txBox="1">
            <a:spLocks noChangeArrowheads="1"/>
          </p:cNvSpPr>
          <p:nvPr/>
        </p:nvSpPr>
        <p:spPr bwMode="auto">
          <a:xfrm>
            <a:off x="830263" y="974725"/>
            <a:ext cx="7573962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000"/>
              <a:t>As the complexity of systems increases, </a:t>
            </a:r>
            <a:r>
              <a:rPr lang="en-US" sz="2000" b="1"/>
              <a:t>the specification of system decomposition is critical</a:t>
            </a:r>
            <a:r>
              <a:rPr lang="en-US" sz="2000"/>
              <a:t>. It is difficult to modify or correct weak decomposition once development has started, as most subsystem interfaces would have to change. </a:t>
            </a:r>
          </a:p>
        </p:txBody>
      </p:sp>
      <p:sp>
        <p:nvSpPr>
          <p:cNvPr id="22533" name="TextBox 25"/>
          <p:cNvSpPr txBox="1">
            <a:spLocks noChangeArrowheads="1"/>
          </p:cNvSpPr>
          <p:nvPr/>
        </p:nvSpPr>
        <p:spPr bwMode="auto">
          <a:xfrm>
            <a:off x="739775" y="4359275"/>
            <a:ext cx="7543800" cy="163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In recognition of the importance of this problem, the concept of </a:t>
            </a:r>
            <a:r>
              <a:rPr lang="en-US" sz="2000" b="1"/>
              <a:t>software architecture </a:t>
            </a:r>
            <a:r>
              <a:rPr lang="en-US" sz="2000"/>
              <a:t>has emerged</a:t>
            </a:r>
            <a:r>
              <a:rPr lang="en-US" sz="2000" b="1"/>
              <a:t>. A software architecture </a:t>
            </a:r>
            <a:r>
              <a:rPr lang="en-US" sz="2000"/>
              <a:t>includes</a:t>
            </a:r>
            <a:r>
              <a:rPr lang="en-US" sz="2000" b="1"/>
              <a:t>: system decomposition, global control flow, handling of boundary conditions</a:t>
            </a:r>
            <a:r>
              <a:rPr lang="en-US" sz="2000"/>
              <a:t>, and </a:t>
            </a:r>
            <a:r>
              <a:rPr lang="en-US" sz="2000" b="1"/>
              <a:t>intersubsystem communication protocols </a:t>
            </a:r>
            <a:r>
              <a:rPr lang="en-US" sz="2000"/>
              <a:t>[Shaw &amp; Garlan, 1996].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Figure 6-12, Repository architectural style.</a:t>
            </a:r>
          </a:p>
        </p:txBody>
      </p:sp>
      <p:sp>
        <p:nvSpPr>
          <p:cNvPr id="23555" name="TextBox 23"/>
          <p:cNvSpPr txBox="1">
            <a:spLocks noChangeArrowheads="1"/>
          </p:cNvSpPr>
          <p:nvPr/>
        </p:nvSpPr>
        <p:spPr bwMode="auto">
          <a:xfrm>
            <a:off x="808038" y="936625"/>
            <a:ext cx="7573962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just">
              <a:buFont typeface="Arial" charset="0"/>
              <a:buChar char="•"/>
            </a:pPr>
            <a:r>
              <a:rPr lang="en-US"/>
              <a:t>  Repositories are well suited for applications with constantly changing, complex data processing tasks.</a:t>
            </a:r>
          </a:p>
          <a:p>
            <a:pPr lvl="1" algn="just">
              <a:buFont typeface="Arial" charset="0"/>
              <a:buChar char="•"/>
            </a:pPr>
            <a:endParaRPr lang="en-US"/>
          </a:p>
          <a:p>
            <a:pPr lvl="1" algn="just">
              <a:buFont typeface="Arial" charset="0"/>
              <a:buChar char="•"/>
            </a:pPr>
            <a:r>
              <a:rPr lang="en-US"/>
              <a:t>  Once a central repository is well defined, we can easily add new services in the form of additional subsystems.</a:t>
            </a:r>
          </a:p>
          <a:p>
            <a:pPr lvl="1" algn="just">
              <a:buFont typeface="Arial" charset="0"/>
              <a:buChar char="•"/>
            </a:pPr>
            <a:endParaRPr lang="en-US"/>
          </a:p>
          <a:p>
            <a:pPr lvl="1" algn="just">
              <a:buFont typeface="Arial" charset="0"/>
              <a:buChar char="•"/>
            </a:pPr>
            <a:r>
              <a:rPr lang="en-US"/>
              <a:t>  The main disadvantage of repository systems is that the central repository can quickly become a bottleneck, both from a performance aspect and a modifiability aspect.</a:t>
            </a:r>
          </a:p>
          <a:p>
            <a:pPr lvl="1" algn="just">
              <a:buFont typeface="Arial" charset="0"/>
              <a:buChar char="•"/>
            </a:pPr>
            <a:endParaRPr lang="en-US"/>
          </a:p>
          <a:p>
            <a:pPr lvl="1" algn="just">
              <a:buFont typeface="Arial" charset="0"/>
              <a:buChar char="•"/>
            </a:pPr>
            <a:r>
              <a:rPr lang="en-US"/>
              <a:t>  The coupling between each subsystem and the repository is high, thus making it difficult to change the repository without having an impact on all subsystems.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97"/>
          <p:cNvGrpSpPr>
            <a:grpSpLocks/>
          </p:cNvGrpSpPr>
          <p:nvPr/>
        </p:nvGrpSpPr>
        <p:grpSpPr bwMode="auto">
          <a:xfrm>
            <a:off x="1122363" y="1177925"/>
            <a:ext cx="7164387" cy="4670425"/>
            <a:chOff x="707" y="311"/>
            <a:chExt cx="4513" cy="2942"/>
          </a:xfrm>
        </p:grpSpPr>
        <p:sp>
          <p:nvSpPr>
            <p:cNvPr id="24580" name="Rectangle 4"/>
            <p:cNvSpPr>
              <a:spLocks noChangeArrowheads="1"/>
            </p:cNvSpPr>
            <p:nvPr/>
          </p:nvSpPr>
          <p:spPr bwMode="auto">
            <a:xfrm>
              <a:off x="778" y="1323"/>
              <a:ext cx="1417" cy="27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81" name="Rectangle 5"/>
            <p:cNvSpPr>
              <a:spLocks noChangeArrowheads="1"/>
            </p:cNvSpPr>
            <p:nvPr/>
          </p:nvSpPr>
          <p:spPr bwMode="auto">
            <a:xfrm>
              <a:off x="934" y="1397"/>
              <a:ext cx="115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Lucida Sans Typewriter" charset="0"/>
                </a:rPr>
                <a:t>LexicalAnalyzer</a:t>
              </a:r>
              <a:endParaRPr lang="en-US" altLang="en-US" sz="1600"/>
            </a:p>
          </p:txBody>
        </p:sp>
        <p:sp>
          <p:nvSpPr>
            <p:cNvPr id="24582" name="Rectangle 6"/>
            <p:cNvSpPr>
              <a:spLocks noChangeArrowheads="1"/>
            </p:cNvSpPr>
            <p:nvPr/>
          </p:nvSpPr>
          <p:spPr bwMode="auto">
            <a:xfrm>
              <a:off x="1064" y="787"/>
              <a:ext cx="1417" cy="27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83" name="Rectangle 7"/>
            <p:cNvSpPr>
              <a:spLocks noChangeArrowheads="1"/>
            </p:cNvSpPr>
            <p:nvPr/>
          </p:nvSpPr>
          <p:spPr bwMode="auto">
            <a:xfrm>
              <a:off x="1112" y="852"/>
              <a:ext cx="130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Lucida Sans Typewriter" charset="0"/>
                </a:rPr>
                <a:t>SyntacticAnalyzer</a:t>
              </a:r>
              <a:endParaRPr lang="en-US" altLang="en-US" sz="1600"/>
            </a:p>
          </p:txBody>
        </p:sp>
        <p:grpSp>
          <p:nvGrpSpPr>
            <p:cNvPr id="24584" name="Group 96"/>
            <p:cNvGrpSpPr>
              <a:grpSpLocks/>
            </p:cNvGrpSpPr>
            <p:nvPr/>
          </p:nvGrpSpPr>
          <p:grpSpPr bwMode="auto">
            <a:xfrm>
              <a:off x="2564" y="676"/>
              <a:ext cx="1418" cy="274"/>
              <a:chOff x="2564" y="716"/>
              <a:chExt cx="1418" cy="274"/>
            </a:xfrm>
          </p:grpSpPr>
          <p:sp>
            <p:nvSpPr>
              <p:cNvPr id="24670" name="Rectangle 8"/>
              <p:cNvSpPr>
                <a:spLocks noChangeArrowheads="1"/>
              </p:cNvSpPr>
              <p:nvPr/>
            </p:nvSpPr>
            <p:spPr bwMode="auto">
              <a:xfrm>
                <a:off x="2564" y="716"/>
                <a:ext cx="1418" cy="274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1" name="Rectangle 9"/>
              <p:cNvSpPr>
                <a:spLocks noChangeArrowheads="1"/>
              </p:cNvSpPr>
              <p:nvPr/>
            </p:nvSpPr>
            <p:spPr bwMode="auto">
              <a:xfrm>
                <a:off x="2645" y="782"/>
                <a:ext cx="123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600">
                    <a:solidFill>
                      <a:srgbClr val="000000"/>
                    </a:solidFill>
                    <a:latin typeface="Lucida Sans Typewriter" charset="0"/>
                  </a:rPr>
                  <a:t>SemanticAnalyzer</a:t>
                </a:r>
                <a:endParaRPr lang="en-US" altLang="en-US" sz="1600"/>
              </a:p>
            </p:txBody>
          </p:sp>
        </p:grpSp>
        <p:sp>
          <p:nvSpPr>
            <p:cNvPr id="24585" name="Rectangle 10"/>
            <p:cNvSpPr>
              <a:spLocks noChangeArrowheads="1"/>
            </p:cNvSpPr>
            <p:nvPr/>
          </p:nvSpPr>
          <p:spPr bwMode="auto">
            <a:xfrm>
              <a:off x="3708" y="1311"/>
              <a:ext cx="1417" cy="262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86" name="Rectangle 11"/>
            <p:cNvSpPr>
              <a:spLocks noChangeArrowheads="1"/>
            </p:cNvSpPr>
            <p:nvPr/>
          </p:nvSpPr>
          <p:spPr bwMode="auto">
            <a:xfrm>
              <a:off x="3898" y="1359"/>
              <a:ext cx="100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Lucida Sans Typewriter" charset="0"/>
                </a:rPr>
                <a:t>CodeGenerator</a:t>
              </a:r>
              <a:endParaRPr lang="en-US" altLang="en-US" sz="1600"/>
            </a:p>
          </p:txBody>
        </p:sp>
        <p:sp>
          <p:nvSpPr>
            <p:cNvPr id="24587" name="Rectangle 12"/>
            <p:cNvSpPr>
              <a:spLocks noChangeArrowheads="1"/>
            </p:cNvSpPr>
            <p:nvPr/>
          </p:nvSpPr>
          <p:spPr bwMode="auto">
            <a:xfrm>
              <a:off x="1183" y="2979"/>
              <a:ext cx="1599" cy="274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88" name="Rectangle 13"/>
            <p:cNvSpPr>
              <a:spLocks noChangeArrowheads="1"/>
            </p:cNvSpPr>
            <p:nvPr/>
          </p:nvSpPr>
          <p:spPr bwMode="auto">
            <a:xfrm>
              <a:off x="1250" y="3050"/>
              <a:ext cx="146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Lucida Sans Typewriter" charset="0"/>
                </a:rPr>
                <a:t>SourceLevelDebugger</a:t>
              </a:r>
              <a:endParaRPr lang="en-US" altLang="en-US" sz="1600"/>
            </a:p>
          </p:txBody>
        </p:sp>
        <p:sp>
          <p:nvSpPr>
            <p:cNvPr id="24589" name="Rectangle 14"/>
            <p:cNvSpPr>
              <a:spLocks noChangeArrowheads="1"/>
            </p:cNvSpPr>
            <p:nvPr/>
          </p:nvSpPr>
          <p:spPr bwMode="auto">
            <a:xfrm>
              <a:off x="3529" y="2979"/>
              <a:ext cx="1417" cy="274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0" name="Rectangle 15"/>
            <p:cNvSpPr>
              <a:spLocks noChangeArrowheads="1"/>
            </p:cNvSpPr>
            <p:nvPr/>
          </p:nvSpPr>
          <p:spPr bwMode="auto">
            <a:xfrm>
              <a:off x="3659" y="3050"/>
              <a:ext cx="115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Lucida Sans Typewriter" charset="0"/>
                </a:rPr>
                <a:t>SyntacticEditor</a:t>
              </a:r>
              <a:endParaRPr lang="en-US" altLang="en-US" sz="1600"/>
            </a:p>
          </p:txBody>
        </p:sp>
        <p:sp>
          <p:nvSpPr>
            <p:cNvPr id="24591" name="Rectangle 16"/>
            <p:cNvSpPr>
              <a:spLocks noChangeArrowheads="1"/>
            </p:cNvSpPr>
            <p:nvPr/>
          </p:nvSpPr>
          <p:spPr bwMode="auto">
            <a:xfrm>
              <a:off x="719" y="561"/>
              <a:ext cx="4501" cy="1096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592" name="Group 95"/>
            <p:cNvGrpSpPr>
              <a:grpSpLocks/>
            </p:cNvGrpSpPr>
            <p:nvPr/>
          </p:nvGrpSpPr>
          <p:grpSpPr bwMode="auto">
            <a:xfrm>
              <a:off x="1636" y="2200"/>
              <a:ext cx="2977" cy="286"/>
              <a:chOff x="1636" y="2288"/>
              <a:chExt cx="2977" cy="286"/>
            </a:xfrm>
          </p:grpSpPr>
          <p:sp>
            <p:nvSpPr>
              <p:cNvPr id="24666" name="Rectangle 17"/>
              <p:cNvSpPr>
                <a:spLocks noChangeArrowheads="1"/>
              </p:cNvSpPr>
              <p:nvPr/>
            </p:nvSpPr>
            <p:spPr bwMode="auto">
              <a:xfrm>
                <a:off x="1636" y="2300"/>
                <a:ext cx="1417" cy="274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7" name="Rectangle 18"/>
              <p:cNvSpPr>
                <a:spLocks noChangeArrowheads="1"/>
              </p:cNvSpPr>
              <p:nvPr/>
            </p:nvSpPr>
            <p:spPr bwMode="auto">
              <a:xfrm>
                <a:off x="1998" y="2360"/>
                <a:ext cx="693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600">
                    <a:solidFill>
                      <a:srgbClr val="000000"/>
                    </a:solidFill>
                    <a:latin typeface="Lucida Sans Typewriter" charset="0"/>
                  </a:rPr>
                  <a:t>ParseTree</a:t>
                </a:r>
                <a:endParaRPr lang="en-US" altLang="en-US" sz="1600"/>
              </a:p>
            </p:txBody>
          </p:sp>
          <p:sp>
            <p:nvSpPr>
              <p:cNvPr id="24668" name="Rectangle 19"/>
              <p:cNvSpPr>
                <a:spLocks noChangeArrowheads="1"/>
              </p:cNvSpPr>
              <p:nvPr/>
            </p:nvSpPr>
            <p:spPr bwMode="auto">
              <a:xfrm>
                <a:off x="3207" y="2288"/>
                <a:ext cx="1406" cy="274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9" name="Rectangle 20"/>
              <p:cNvSpPr>
                <a:spLocks noChangeArrowheads="1"/>
              </p:cNvSpPr>
              <p:nvPr/>
            </p:nvSpPr>
            <p:spPr bwMode="auto">
              <a:xfrm>
                <a:off x="3487" y="2348"/>
                <a:ext cx="847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600">
                    <a:solidFill>
                      <a:srgbClr val="000000"/>
                    </a:solidFill>
                    <a:latin typeface="Lucida Sans Typewriter" charset="0"/>
                  </a:rPr>
                  <a:t>SymbolTable</a:t>
                </a:r>
                <a:endParaRPr lang="en-US" altLang="en-US" sz="1600"/>
              </a:p>
            </p:txBody>
          </p:sp>
        </p:grpSp>
        <p:sp>
          <p:nvSpPr>
            <p:cNvPr id="24593" name="Rectangle 21"/>
            <p:cNvSpPr>
              <a:spLocks noChangeArrowheads="1"/>
            </p:cNvSpPr>
            <p:nvPr/>
          </p:nvSpPr>
          <p:spPr bwMode="auto">
            <a:xfrm>
              <a:off x="1552" y="2038"/>
              <a:ext cx="3216" cy="596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4" name="Line 22"/>
            <p:cNvSpPr>
              <a:spLocks noChangeShapeType="1"/>
            </p:cNvSpPr>
            <p:nvPr/>
          </p:nvSpPr>
          <p:spPr bwMode="auto">
            <a:xfrm flipV="1">
              <a:off x="2553" y="2634"/>
              <a:ext cx="107" cy="7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5" name="Freeform 23"/>
            <p:cNvSpPr>
              <a:spLocks/>
            </p:cNvSpPr>
            <p:nvPr/>
          </p:nvSpPr>
          <p:spPr bwMode="auto">
            <a:xfrm>
              <a:off x="2529" y="2634"/>
              <a:ext cx="131" cy="95"/>
            </a:xfrm>
            <a:custGeom>
              <a:avLst/>
              <a:gdLst>
                <a:gd name="T0" fmla="*/ 0 w 131"/>
                <a:gd name="T1" fmla="*/ 35 h 95"/>
                <a:gd name="T2" fmla="*/ 131 w 131"/>
                <a:gd name="T3" fmla="*/ 0 h 95"/>
                <a:gd name="T4" fmla="*/ 47 w 131"/>
                <a:gd name="T5" fmla="*/ 95 h 95"/>
                <a:gd name="T6" fmla="*/ 0 60000 65536"/>
                <a:gd name="T7" fmla="*/ 0 60000 65536"/>
                <a:gd name="T8" fmla="*/ 0 60000 65536"/>
                <a:gd name="T9" fmla="*/ 0 w 131"/>
                <a:gd name="T10" fmla="*/ 0 h 95"/>
                <a:gd name="T11" fmla="*/ 131 w 131"/>
                <a:gd name="T12" fmla="*/ 95 h 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" h="95">
                  <a:moveTo>
                    <a:pt x="0" y="35"/>
                  </a:moveTo>
                  <a:lnTo>
                    <a:pt x="131" y="0"/>
                  </a:lnTo>
                  <a:lnTo>
                    <a:pt x="47" y="95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6" name="Line 24"/>
            <p:cNvSpPr>
              <a:spLocks noChangeShapeType="1"/>
            </p:cNvSpPr>
            <p:nvPr/>
          </p:nvSpPr>
          <p:spPr bwMode="auto">
            <a:xfrm flipV="1">
              <a:off x="2136" y="2955"/>
              <a:ext cx="35" cy="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7" name="Line 25"/>
            <p:cNvSpPr>
              <a:spLocks noChangeShapeType="1"/>
            </p:cNvSpPr>
            <p:nvPr/>
          </p:nvSpPr>
          <p:spPr bwMode="auto">
            <a:xfrm flipV="1">
              <a:off x="2243" y="2872"/>
              <a:ext cx="71" cy="4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8" name="Line 26"/>
            <p:cNvSpPr>
              <a:spLocks noChangeShapeType="1"/>
            </p:cNvSpPr>
            <p:nvPr/>
          </p:nvSpPr>
          <p:spPr bwMode="auto">
            <a:xfrm flipV="1">
              <a:off x="2374" y="2777"/>
              <a:ext cx="71" cy="4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9" name="Line 27"/>
            <p:cNvSpPr>
              <a:spLocks noChangeShapeType="1"/>
            </p:cNvSpPr>
            <p:nvPr/>
          </p:nvSpPr>
          <p:spPr bwMode="auto">
            <a:xfrm flipV="1">
              <a:off x="2517" y="2705"/>
              <a:ext cx="36" cy="2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0" name="Line 28"/>
            <p:cNvSpPr>
              <a:spLocks noChangeShapeType="1"/>
            </p:cNvSpPr>
            <p:nvPr/>
          </p:nvSpPr>
          <p:spPr bwMode="auto">
            <a:xfrm flipH="1" flipV="1">
              <a:off x="4053" y="2634"/>
              <a:ext cx="6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1" name="Freeform 29"/>
            <p:cNvSpPr>
              <a:spLocks/>
            </p:cNvSpPr>
            <p:nvPr/>
          </p:nvSpPr>
          <p:spPr bwMode="auto">
            <a:xfrm>
              <a:off x="4053" y="2634"/>
              <a:ext cx="83" cy="131"/>
            </a:xfrm>
            <a:custGeom>
              <a:avLst/>
              <a:gdLst>
                <a:gd name="T0" fmla="*/ 24 w 83"/>
                <a:gd name="T1" fmla="*/ 131 h 131"/>
                <a:gd name="T2" fmla="*/ 0 w 83"/>
                <a:gd name="T3" fmla="*/ 0 h 131"/>
                <a:gd name="T4" fmla="*/ 83 w 83"/>
                <a:gd name="T5" fmla="*/ 95 h 131"/>
                <a:gd name="T6" fmla="*/ 0 60000 65536"/>
                <a:gd name="T7" fmla="*/ 0 60000 65536"/>
                <a:gd name="T8" fmla="*/ 0 60000 65536"/>
                <a:gd name="T9" fmla="*/ 0 w 83"/>
                <a:gd name="T10" fmla="*/ 0 h 131"/>
                <a:gd name="T11" fmla="*/ 83 w 83"/>
                <a:gd name="T12" fmla="*/ 131 h 1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3" h="131">
                  <a:moveTo>
                    <a:pt x="24" y="131"/>
                  </a:moveTo>
                  <a:lnTo>
                    <a:pt x="0" y="0"/>
                  </a:lnTo>
                  <a:lnTo>
                    <a:pt x="83" y="95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2" name="Line 30"/>
            <p:cNvSpPr>
              <a:spLocks noChangeShapeType="1"/>
            </p:cNvSpPr>
            <p:nvPr/>
          </p:nvSpPr>
          <p:spPr bwMode="auto">
            <a:xfrm flipH="1" flipV="1">
              <a:off x="4220" y="2943"/>
              <a:ext cx="12" cy="4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3" name="Line 31"/>
            <p:cNvSpPr>
              <a:spLocks noChangeShapeType="1"/>
            </p:cNvSpPr>
            <p:nvPr/>
          </p:nvSpPr>
          <p:spPr bwMode="auto">
            <a:xfrm flipH="1" flipV="1">
              <a:off x="4160" y="2836"/>
              <a:ext cx="24" cy="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4" name="Line 32"/>
            <p:cNvSpPr>
              <a:spLocks noChangeShapeType="1"/>
            </p:cNvSpPr>
            <p:nvPr/>
          </p:nvSpPr>
          <p:spPr bwMode="auto">
            <a:xfrm flipH="1" flipV="1">
              <a:off x="4113" y="2741"/>
              <a:ext cx="23" cy="4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5" name="Line 33"/>
            <p:cNvSpPr>
              <a:spLocks noChangeShapeType="1"/>
            </p:cNvSpPr>
            <p:nvPr/>
          </p:nvSpPr>
          <p:spPr bwMode="auto">
            <a:xfrm>
              <a:off x="2433" y="1716"/>
              <a:ext cx="96" cy="9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6" name="Freeform 34"/>
            <p:cNvSpPr>
              <a:spLocks/>
            </p:cNvSpPr>
            <p:nvPr/>
          </p:nvSpPr>
          <p:spPr bwMode="auto">
            <a:xfrm>
              <a:off x="2410" y="1693"/>
              <a:ext cx="119" cy="119"/>
            </a:xfrm>
            <a:custGeom>
              <a:avLst/>
              <a:gdLst>
                <a:gd name="T0" fmla="*/ 59 w 119"/>
                <a:gd name="T1" fmla="*/ 0 h 119"/>
                <a:gd name="T2" fmla="*/ 119 w 119"/>
                <a:gd name="T3" fmla="*/ 119 h 119"/>
                <a:gd name="T4" fmla="*/ 0 w 119"/>
                <a:gd name="T5" fmla="*/ 59 h 119"/>
                <a:gd name="T6" fmla="*/ 0 60000 65536"/>
                <a:gd name="T7" fmla="*/ 0 60000 65536"/>
                <a:gd name="T8" fmla="*/ 0 60000 65536"/>
                <a:gd name="T9" fmla="*/ 0 w 119"/>
                <a:gd name="T10" fmla="*/ 0 h 119"/>
                <a:gd name="T11" fmla="*/ 119 w 119"/>
                <a:gd name="T12" fmla="*/ 119 h 1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9" h="119">
                  <a:moveTo>
                    <a:pt x="59" y="0"/>
                  </a:moveTo>
                  <a:lnTo>
                    <a:pt x="119" y="119"/>
                  </a:lnTo>
                  <a:lnTo>
                    <a:pt x="0" y="59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7" name="Line 35"/>
            <p:cNvSpPr>
              <a:spLocks noChangeShapeType="1"/>
            </p:cNvSpPr>
            <p:nvPr/>
          </p:nvSpPr>
          <p:spPr bwMode="auto">
            <a:xfrm>
              <a:off x="2183" y="1454"/>
              <a:ext cx="36" cy="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8" name="Line 36"/>
            <p:cNvSpPr>
              <a:spLocks noChangeShapeType="1"/>
            </p:cNvSpPr>
            <p:nvPr/>
          </p:nvSpPr>
          <p:spPr bwMode="auto">
            <a:xfrm>
              <a:off x="2279" y="1550"/>
              <a:ext cx="71" cy="7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9" name="Line 37"/>
            <p:cNvSpPr>
              <a:spLocks noChangeShapeType="1"/>
            </p:cNvSpPr>
            <p:nvPr/>
          </p:nvSpPr>
          <p:spPr bwMode="auto">
            <a:xfrm>
              <a:off x="2410" y="1693"/>
              <a:ext cx="23" cy="2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0" name="Line 38"/>
            <p:cNvSpPr>
              <a:spLocks noChangeShapeType="1"/>
            </p:cNvSpPr>
            <p:nvPr/>
          </p:nvSpPr>
          <p:spPr bwMode="auto">
            <a:xfrm>
              <a:off x="2898" y="1955"/>
              <a:ext cx="83" cy="9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1" name="Freeform 39"/>
            <p:cNvSpPr>
              <a:spLocks/>
            </p:cNvSpPr>
            <p:nvPr/>
          </p:nvSpPr>
          <p:spPr bwMode="auto">
            <a:xfrm>
              <a:off x="2874" y="1931"/>
              <a:ext cx="107" cy="119"/>
            </a:xfrm>
            <a:custGeom>
              <a:avLst/>
              <a:gdLst>
                <a:gd name="T0" fmla="*/ 48 w 107"/>
                <a:gd name="T1" fmla="*/ 0 h 119"/>
                <a:gd name="T2" fmla="*/ 107 w 107"/>
                <a:gd name="T3" fmla="*/ 119 h 119"/>
                <a:gd name="T4" fmla="*/ 0 w 107"/>
                <a:gd name="T5" fmla="*/ 47 h 119"/>
                <a:gd name="T6" fmla="*/ 0 60000 65536"/>
                <a:gd name="T7" fmla="*/ 0 60000 65536"/>
                <a:gd name="T8" fmla="*/ 0 60000 65536"/>
                <a:gd name="T9" fmla="*/ 0 w 107"/>
                <a:gd name="T10" fmla="*/ 0 h 119"/>
                <a:gd name="T11" fmla="*/ 107 w 107"/>
                <a:gd name="T12" fmla="*/ 119 h 1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7" h="119">
                  <a:moveTo>
                    <a:pt x="48" y="0"/>
                  </a:moveTo>
                  <a:lnTo>
                    <a:pt x="107" y="119"/>
                  </a:lnTo>
                  <a:lnTo>
                    <a:pt x="0" y="47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2" name="Line 40"/>
            <p:cNvSpPr>
              <a:spLocks noChangeShapeType="1"/>
            </p:cNvSpPr>
            <p:nvPr/>
          </p:nvSpPr>
          <p:spPr bwMode="auto">
            <a:xfrm>
              <a:off x="2064" y="1061"/>
              <a:ext cx="36" cy="2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3" name="Line 41"/>
            <p:cNvSpPr>
              <a:spLocks noChangeShapeType="1"/>
            </p:cNvSpPr>
            <p:nvPr/>
          </p:nvSpPr>
          <p:spPr bwMode="auto">
            <a:xfrm>
              <a:off x="2148" y="1145"/>
              <a:ext cx="71" cy="7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4" name="Line 42"/>
            <p:cNvSpPr>
              <a:spLocks noChangeShapeType="1"/>
            </p:cNvSpPr>
            <p:nvPr/>
          </p:nvSpPr>
          <p:spPr bwMode="auto">
            <a:xfrm>
              <a:off x="2267" y="1276"/>
              <a:ext cx="71" cy="7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5" name="Line 43"/>
            <p:cNvSpPr>
              <a:spLocks noChangeShapeType="1"/>
            </p:cNvSpPr>
            <p:nvPr/>
          </p:nvSpPr>
          <p:spPr bwMode="auto">
            <a:xfrm>
              <a:off x="2386" y="1407"/>
              <a:ext cx="71" cy="7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6" name="Line 44"/>
            <p:cNvSpPr>
              <a:spLocks noChangeShapeType="1"/>
            </p:cNvSpPr>
            <p:nvPr/>
          </p:nvSpPr>
          <p:spPr bwMode="auto">
            <a:xfrm>
              <a:off x="2505" y="1538"/>
              <a:ext cx="71" cy="5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7" name="Line 45"/>
            <p:cNvSpPr>
              <a:spLocks noChangeShapeType="1"/>
            </p:cNvSpPr>
            <p:nvPr/>
          </p:nvSpPr>
          <p:spPr bwMode="auto">
            <a:xfrm>
              <a:off x="2624" y="1657"/>
              <a:ext cx="71" cy="7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8" name="Line 46"/>
            <p:cNvSpPr>
              <a:spLocks noChangeShapeType="1"/>
            </p:cNvSpPr>
            <p:nvPr/>
          </p:nvSpPr>
          <p:spPr bwMode="auto">
            <a:xfrm>
              <a:off x="2743" y="1788"/>
              <a:ext cx="72" cy="7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9" name="Line 47"/>
            <p:cNvSpPr>
              <a:spLocks noChangeShapeType="1"/>
            </p:cNvSpPr>
            <p:nvPr/>
          </p:nvSpPr>
          <p:spPr bwMode="auto">
            <a:xfrm>
              <a:off x="2862" y="1919"/>
              <a:ext cx="36" cy="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0" name="Line 48"/>
            <p:cNvSpPr>
              <a:spLocks noChangeShapeType="1"/>
            </p:cNvSpPr>
            <p:nvPr/>
          </p:nvSpPr>
          <p:spPr bwMode="auto">
            <a:xfrm flipH="1">
              <a:off x="3160" y="1919"/>
              <a:ext cx="36" cy="1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1" name="Freeform 49"/>
            <p:cNvSpPr>
              <a:spLocks/>
            </p:cNvSpPr>
            <p:nvPr/>
          </p:nvSpPr>
          <p:spPr bwMode="auto">
            <a:xfrm>
              <a:off x="3160" y="1919"/>
              <a:ext cx="71" cy="119"/>
            </a:xfrm>
            <a:custGeom>
              <a:avLst/>
              <a:gdLst>
                <a:gd name="T0" fmla="*/ 71 w 71"/>
                <a:gd name="T1" fmla="*/ 12 h 119"/>
                <a:gd name="T2" fmla="*/ 0 w 71"/>
                <a:gd name="T3" fmla="*/ 119 h 119"/>
                <a:gd name="T4" fmla="*/ 0 w 71"/>
                <a:gd name="T5" fmla="*/ 0 h 119"/>
                <a:gd name="T6" fmla="*/ 0 60000 65536"/>
                <a:gd name="T7" fmla="*/ 0 60000 65536"/>
                <a:gd name="T8" fmla="*/ 0 60000 65536"/>
                <a:gd name="T9" fmla="*/ 0 w 71"/>
                <a:gd name="T10" fmla="*/ 0 h 119"/>
                <a:gd name="T11" fmla="*/ 71 w 71"/>
                <a:gd name="T12" fmla="*/ 119 h 1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1" h="119">
                  <a:moveTo>
                    <a:pt x="71" y="12"/>
                  </a:moveTo>
                  <a:lnTo>
                    <a:pt x="0" y="119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2" name="Line 50"/>
            <p:cNvSpPr>
              <a:spLocks noChangeShapeType="1"/>
            </p:cNvSpPr>
            <p:nvPr/>
          </p:nvSpPr>
          <p:spPr bwMode="auto">
            <a:xfrm flipH="1">
              <a:off x="3386" y="1061"/>
              <a:ext cx="12" cy="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3" name="Line 51"/>
            <p:cNvSpPr>
              <a:spLocks noChangeShapeType="1"/>
            </p:cNvSpPr>
            <p:nvPr/>
          </p:nvSpPr>
          <p:spPr bwMode="auto">
            <a:xfrm flipH="1">
              <a:off x="3350" y="1180"/>
              <a:ext cx="24" cy="9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4" name="Line 52"/>
            <p:cNvSpPr>
              <a:spLocks noChangeShapeType="1"/>
            </p:cNvSpPr>
            <p:nvPr/>
          </p:nvSpPr>
          <p:spPr bwMode="auto">
            <a:xfrm flipH="1">
              <a:off x="3303" y="1359"/>
              <a:ext cx="24" cy="8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5" name="Line 53"/>
            <p:cNvSpPr>
              <a:spLocks noChangeShapeType="1"/>
            </p:cNvSpPr>
            <p:nvPr/>
          </p:nvSpPr>
          <p:spPr bwMode="auto">
            <a:xfrm flipH="1">
              <a:off x="3267" y="1526"/>
              <a:ext cx="24" cy="9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6" name="Line 54"/>
            <p:cNvSpPr>
              <a:spLocks noChangeShapeType="1"/>
            </p:cNvSpPr>
            <p:nvPr/>
          </p:nvSpPr>
          <p:spPr bwMode="auto">
            <a:xfrm flipH="1">
              <a:off x="3219" y="1705"/>
              <a:ext cx="24" cy="9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7" name="Line 55"/>
            <p:cNvSpPr>
              <a:spLocks noChangeShapeType="1"/>
            </p:cNvSpPr>
            <p:nvPr/>
          </p:nvSpPr>
          <p:spPr bwMode="auto">
            <a:xfrm flipH="1">
              <a:off x="3196" y="1871"/>
              <a:ext cx="11" cy="4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8" name="Line 56"/>
            <p:cNvSpPr>
              <a:spLocks noChangeShapeType="1"/>
            </p:cNvSpPr>
            <p:nvPr/>
          </p:nvSpPr>
          <p:spPr bwMode="auto">
            <a:xfrm flipH="1">
              <a:off x="3327" y="1931"/>
              <a:ext cx="71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9" name="Freeform 57"/>
            <p:cNvSpPr>
              <a:spLocks/>
            </p:cNvSpPr>
            <p:nvPr/>
          </p:nvSpPr>
          <p:spPr bwMode="auto">
            <a:xfrm>
              <a:off x="3327" y="1919"/>
              <a:ext cx="95" cy="119"/>
            </a:xfrm>
            <a:custGeom>
              <a:avLst/>
              <a:gdLst>
                <a:gd name="T0" fmla="*/ 95 w 95"/>
                <a:gd name="T1" fmla="*/ 36 h 119"/>
                <a:gd name="T2" fmla="*/ 0 w 95"/>
                <a:gd name="T3" fmla="*/ 119 h 119"/>
                <a:gd name="T4" fmla="*/ 35 w 95"/>
                <a:gd name="T5" fmla="*/ 0 h 119"/>
                <a:gd name="T6" fmla="*/ 0 60000 65536"/>
                <a:gd name="T7" fmla="*/ 0 60000 65536"/>
                <a:gd name="T8" fmla="*/ 0 60000 65536"/>
                <a:gd name="T9" fmla="*/ 0 w 95"/>
                <a:gd name="T10" fmla="*/ 0 h 119"/>
                <a:gd name="T11" fmla="*/ 95 w 95"/>
                <a:gd name="T12" fmla="*/ 119 h 1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" h="119">
                  <a:moveTo>
                    <a:pt x="95" y="36"/>
                  </a:moveTo>
                  <a:lnTo>
                    <a:pt x="0" y="119"/>
                  </a:lnTo>
                  <a:lnTo>
                    <a:pt x="35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0" name="Line 58"/>
            <p:cNvSpPr>
              <a:spLocks noChangeShapeType="1"/>
            </p:cNvSpPr>
            <p:nvPr/>
          </p:nvSpPr>
          <p:spPr bwMode="auto">
            <a:xfrm flipH="1">
              <a:off x="3684" y="1431"/>
              <a:ext cx="24" cy="4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1" name="Line 59"/>
            <p:cNvSpPr>
              <a:spLocks noChangeShapeType="1"/>
            </p:cNvSpPr>
            <p:nvPr/>
          </p:nvSpPr>
          <p:spPr bwMode="auto">
            <a:xfrm flipH="1">
              <a:off x="3612" y="1526"/>
              <a:ext cx="36" cy="7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2" name="Line 60"/>
            <p:cNvSpPr>
              <a:spLocks noChangeShapeType="1"/>
            </p:cNvSpPr>
            <p:nvPr/>
          </p:nvSpPr>
          <p:spPr bwMode="auto">
            <a:xfrm flipH="1">
              <a:off x="3529" y="1657"/>
              <a:ext cx="48" cy="5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3" name="Line 61"/>
            <p:cNvSpPr>
              <a:spLocks noChangeShapeType="1"/>
            </p:cNvSpPr>
            <p:nvPr/>
          </p:nvSpPr>
          <p:spPr bwMode="auto">
            <a:xfrm flipH="1">
              <a:off x="3458" y="1776"/>
              <a:ext cx="35" cy="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4" name="Line 62"/>
            <p:cNvSpPr>
              <a:spLocks noChangeShapeType="1"/>
            </p:cNvSpPr>
            <p:nvPr/>
          </p:nvSpPr>
          <p:spPr bwMode="auto">
            <a:xfrm flipH="1">
              <a:off x="3398" y="1895"/>
              <a:ext cx="24" cy="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5" name="Rectangle 63"/>
            <p:cNvSpPr>
              <a:spLocks noChangeArrowheads="1"/>
            </p:cNvSpPr>
            <p:nvPr/>
          </p:nvSpPr>
          <p:spPr bwMode="auto">
            <a:xfrm>
              <a:off x="1060" y="380"/>
              <a:ext cx="61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Lucida Sans Typewriter" charset="0"/>
                </a:rPr>
                <a:t>Compiler</a:t>
              </a:r>
              <a:endParaRPr lang="en-US" altLang="en-US" sz="1600"/>
            </a:p>
          </p:txBody>
        </p:sp>
        <p:grpSp>
          <p:nvGrpSpPr>
            <p:cNvPr id="24636" name="Group 92"/>
            <p:cNvGrpSpPr>
              <a:grpSpLocks/>
            </p:cNvGrpSpPr>
            <p:nvPr/>
          </p:nvGrpSpPr>
          <p:grpSpPr bwMode="auto">
            <a:xfrm>
              <a:off x="707" y="311"/>
              <a:ext cx="1322" cy="263"/>
              <a:chOff x="707" y="325"/>
              <a:chExt cx="1322" cy="263"/>
            </a:xfrm>
          </p:grpSpPr>
          <p:sp>
            <p:nvSpPr>
              <p:cNvPr id="24662" name="Freeform 64"/>
              <p:cNvSpPr>
                <a:spLocks/>
              </p:cNvSpPr>
              <p:nvPr/>
            </p:nvSpPr>
            <p:spPr bwMode="auto">
              <a:xfrm>
                <a:off x="707" y="325"/>
                <a:ext cx="143" cy="262"/>
              </a:xfrm>
              <a:custGeom>
                <a:avLst/>
                <a:gdLst>
                  <a:gd name="T0" fmla="*/ 0 w 143"/>
                  <a:gd name="T1" fmla="*/ 250 h 262"/>
                  <a:gd name="T2" fmla="*/ 23 w 143"/>
                  <a:gd name="T3" fmla="*/ 262 h 262"/>
                  <a:gd name="T4" fmla="*/ 143 w 143"/>
                  <a:gd name="T5" fmla="*/ 24 h 262"/>
                  <a:gd name="T6" fmla="*/ 131 w 143"/>
                  <a:gd name="T7" fmla="*/ 0 h 262"/>
                  <a:gd name="T8" fmla="*/ 131 w 143"/>
                  <a:gd name="T9" fmla="*/ 0 h 262"/>
                  <a:gd name="T10" fmla="*/ 119 w 143"/>
                  <a:gd name="T11" fmla="*/ 12 h 262"/>
                  <a:gd name="T12" fmla="*/ 0 w 143"/>
                  <a:gd name="T13" fmla="*/ 250 h 2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62"/>
                  <a:gd name="T23" fmla="*/ 143 w 143"/>
                  <a:gd name="T24" fmla="*/ 262 h 26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62">
                    <a:moveTo>
                      <a:pt x="0" y="250"/>
                    </a:moveTo>
                    <a:lnTo>
                      <a:pt x="23" y="262"/>
                    </a:lnTo>
                    <a:lnTo>
                      <a:pt x="143" y="24"/>
                    </a:lnTo>
                    <a:lnTo>
                      <a:pt x="131" y="0"/>
                    </a:lnTo>
                    <a:lnTo>
                      <a:pt x="119" y="12"/>
                    </a:lnTo>
                    <a:lnTo>
                      <a:pt x="0" y="25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3" name="Freeform 65"/>
              <p:cNvSpPr>
                <a:spLocks/>
              </p:cNvSpPr>
              <p:nvPr/>
            </p:nvSpPr>
            <p:spPr bwMode="auto">
              <a:xfrm>
                <a:off x="838" y="325"/>
                <a:ext cx="1071" cy="24"/>
              </a:xfrm>
              <a:custGeom>
                <a:avLst/>
                <a:gdLst>
                  <a:gd name="T0" fmla="*/ 0 w 1071"/>
                  <a:gd name="T1" fmla="*/ 0 h 24"/>
                  <a:gd name="T2" fmla="*/ 0 w 1071"/>
                  <a:gd name="T3" fmla="*/ 24 h 24"/>
                  <a:gd name="T4" fmla="*/ 1060 w 1071"/>
                  <a:gd name="T5" fmla="*/ 24 h 24"/>
                  <a:gd name="T6" fmla="*/ 1071 w 1071"/>
                  <a:gd name="T7" fmla="*/ 12 h 24"/>
                  <a:gd name="T8" fmla="*/ 1071 w 1071"/>
                  <a:gd name="T9" fmla="*/ 0 h 24"/>
                  <a:gd name="T10" fmla="*/ 1060 w 1071"/>
                  <a:gd name="T11" fmla="*/ 0 h 24"/>
                  <a:gd name="T12" fmla="*/ 0 w 1071"/>
                  <a:gd name="T13" fmla="*/ 0 h 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71"/>
                  <a:gd name="T22" fmla="*/ 0 h 24"/>
                  <a:gd name="T23" fmla="*/ 1071 w 1071"/>
                  <a:gd name="T24" fmla="*/ 24 h 2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71" h="24">
                    <a:moveTo>
                      <a:pt x="0" y="0"/>
                    </a:moveTo>
                    <a:lnTo>
                      <a:pt x="0" y="24"/>
                    </a:lnTo>
                    <a:lnTo>
                      <a:pt x="1060" y="24"/>
                    </a:lnTo>
                    <a:lnTo>
                      <a:pt x="1071" y="12"/>
                    </a:lnTo>
                    <a:lnTo>
                      <a:pt x="1071" y="0"/>
                    </a:lnTo>
                    <a:lnTo>
                      <a:pt x="106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4" name="Freeform 66"/>
              <p:cNvSpPr>
                <a:spLocks/>
              </p:cNvSpPr>
              <p:nvPr/>
            </p:nvSpPr>
            <p:spPr bwMode="auto">
              <a:xfrm>
                <a:off x="1886" y="337"/>
                <a:ext cx="143" cy="250"/>
              </a:xfrm>
              <a:custGeom>
                <a:avLst/>
                <a:gdLst>
                  <a:gd name="T0" fmla="*/ 23 w 143"/>
                  <a:gd name="T1" fmla="*/ 0 h 250"/>
                  <a:gd name="T2" fmla="*/ 0 w 143"/>
                  <a:gd name="T3" fmla="*/ 12 h 250"/>
                  <a:gd name="T4" fmla="*/ 107 w 143"/>
                  <a:gd name="T5" fmla="*/ 250 h 250"/>
                  <a:gd name="T6" fmla="*/ 119 w 143"/>
                  <a:gd name="T7" fmla="*/ 250 h 250"/>
                  <a:gd name="T8" fmla="*/ 143 w 143"/>
                  <a:gd name="T9" fmla="*/ 250 h 250"/>
                  <a:gd name="T10" fmla="*/ 131 w 143"/>
                  <a:gd name="T11" fmla="*/ 238 h 250"/>
                  <a:gd name="T12" fmla="*/ 23 w 143"/>
                  <a:gd name="T13" fmla="*/ 0 h 2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50"/>
                  <a:gd name="T23" fmla="*/ 143 w 143"/>
                  <a:gd name="T24" fmla="*/ 250 h 25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50">
                    <a:moveTo>
                      <a:pt x="23" y="0"/>
                    </a:moveTo>
                    <a:lnTo>
                      <a:pt x="0" y="12"/>
                    </a:lnTo>
                    <a:lnTo>
                      <a:pt x="107" y="250"/>
                    </a:lnTo>
                    <a:lnTo>
                      <a:pt x="119" y="250"/>
                    </a:lnTo>
                    <a:lnTo>
                      <a:pt x="143" y="250"/>
                    </a:lnTo>
                    <a:lnTo>
                      <a:pt x="131" y="238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5" name="Freeform 67"/>
              <p:cNvSpPr>
                <a:spLocks/>
              </p:cNvSpPr>
              <p:nvPr/>
            </p:nvSpPr>
            <p:spPr bwMode="auto">
              <a:xfrm>
                <a:off x="707" y="564"/>
                <a:ext cx="1298" cy="24"/>
              </a:xfrm>
              <a:custGeom>
                <a:avLst/>
                <a:gdLst>
                  <a:gd name="T0" fmla="*/ 1298 w 1298"/>
                  <a:gd name="T1" fmla="*/ 24 h 24"/>
                  <a:gd name="T2" fmla="*/ 1298 w 1298"/>
                  <a:gd name="T3" fmla="*/ 0 h 24"/>
                  <a:gd name="T4" fmla="*/ 12 w 1298"/>
                  <a:gd name="T5" fmla="*/ 0 h 24"/>
                  <a:gd name="T6" fmla="*/ 0 w 1298"/>
                  <a:gd name="T7" fmla="*/ 12 h 24"/>
                  <a:gd name="T8" fmla="*/ 0 w 1298"/>
                  <a:gd name="T9" fmla="*/ 24 h 24"/>
                  <a:gd name="T10" fmla="*/ 12 w 1298"/>
                  <a:gd name="T11" fmla="*/ 24 h 24"/>
                  <a:gd name="T12" fmla="*/ 1298 w 1298"/>
                  <a:gd name="T13" fmla="*/ 24 h 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98"/>
                  <a:gd name="T22" fmla="*/ 0 h 24"/>
                  <a:gd name="T23" fmla="*/ 1298 w 1298"/>
                  <a:gd name="T24" fmla="*/ 24 h 2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98" h="24">
                    <a:moveTo>
                      <a:pt x="1298" y="24"/>
                    </a:moveTo>
                    <a:lnTo>
                      <a:pt x="1298" y="0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0" y="24"/>
                    </a:lnTo>
                    <a:lnTo>
                      <a:pt x="12" y="24"/>
                    </a:lnTo>
                    <a:lnTo>
                      <a:pt x="1298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637" name="Group 94"/>
            <p:cNvGrpSpPr>
              <a:grpSpLocks/>
            </p:cNvGrpSpPr>
            <p:nvPr/>
          </p:nvGrpSpPr>
          <p:grpSpPr bwMode="auto">
            <a:xfrm>
              <a:off x="1545" y="1795"/>
              <a:ext cx="1310" cy="262"/>
              <a:chOff x="1552" y="1802"/>
              <a:chExt cx="1310" cy="262"/>
            </a:xfrm>
          </p:grpSpPr>
          <p:sp>
            <p:nvSpPr>
              <p:cNvPr id="24656" name="Rectangle 68"/>
              <p:cNvSpPr>
                <a:spLocks noChangeArrowheads="1"/>
              </p:cNvSpPr>
              <p:nvPr/>
            </p:nvSpPr>
            <p:spPr bwMode="auto">
              <a:xfrm>
                <a:off x="1822" y="1857"/>
                <a:ext cx="770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600">
                    <a:solidFill>
                      <a:srgbClr val="000000"/>
                    </a:solidFill>
                    <a:latin typeface="Lucida Sans Typewriter" charset="0"/>
                  </a:rPr>
                  <a:t>Repository</a:t>
                </a:r>
                <a:endParaRPr lang="en-US" altLang="en-US" sz="1600"/>
              </a:p>
            </p:txBody>
          </p:sp>
          <p:grpSp>
            <p:nvGrpSpPr>
              <p:cNvPr id="24657" name="Group 93"/>
              <p:cNvGrpSpPr>
                <a:grpSpLocks/>
              </p:cNvGrpSpPr>
              <p:nvPr/>
            </p:nvGrpSpPr>
            <p:grpSpPr bwMode="auto">
              <a:xfrm>
                <a:off x="1552" y="1802"/>
                <a:ext cx="1310" cy="262"/>
                <a:chOff x="1552" y="1800"/>
                <a:chExt cx="1310" cy="262"/>
              </a:xfrm>
            </p:grpSpPr>
            <p:sp>
              <p:nvSpPr>
                <p:cNvPr id="24658" name="Freeform 69"/>
                <p:cNvSpPr>
                  <a:spLocks/>
                </p:cNvSpPr>
                <p:nvPr/>
              </p:nvSpPr>
              <p:spPr bwMode="auto">
                <a:xfrm>
                  <a:off x="1552" y="1800"/>
                  <a:ext cx="131" cy="262"/>
                </a:xfrm>
                <a:custGeom>
                  <a:avLst/>
                  <a:gdLst>
                    <a:gd name="T0" fmla="*/ 0 w 131"/>
                    <a:gd name="T1" fmla="*/ 250 h 262"/>
                    <a:gd name="T2" fmla="*/ 24 w 131"/>
                    <a:gd name="T3" fmla="*/ 262 h 262"/>
                    <a:gd name="T4" fmla="*/ 131 w 131"/>
                    <a:gd name="T5" fmla="*/ 24 h 262"/>
                    <a:gd name="T6" fmla="*/ 119 w 131"/>
                    <a:gd name="T7" fmla="*/ 0 h 262"/>
                    <a:gd name="T8" fmla="*/ 119 w 131"/>
                    <a:gd name="T9" fmla="*/ 0 h 262"/>
                    <a:gd name="T10" fmla="*/ 107 w 131"/>
                    <a:gd name="T11" fmla="*/ 12 h 262"/>
                    <a:gd name="T12" fmla="*/ 0 w 131"/>
                    <a:gd name="T13" fmla="*/ 250 h 26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31"/>
                    <a:gd name="T22" fmla="*/ 0 h 262"/>
                    <a:gd name="T23" fmla="*/ 131 w 131"/>
                    <a:gd name="T24" fmla="*/ 262 h 26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31" h="262">
                      <a:moveTo>
                        <a:pt x="0" y="250"/>
                      </a:moveTo>
                      <a:lnTo>
                        <a:pt x="24" y="262"/>
                      </a:lnTo>
                      <a:lnTo>
                        <a:pt x="131" y="24"/>
                      </a:lnTo>
                      <a:lnTo>
                        <a:pt x="119" y="0"/>
                      </a:lnTo>
                      <a:lnTo>
                        <a:pt x="107" y="12"/>
                      </a:lnTo>
                      <a:lnTo>
                        <a:pt x="0" y="2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59" name="Freeform 70"/>
                <p:cNvSpPr>
                  <a:spLocks/>
                </p:cNvSpPr>
                <p:nvPr/>
              </p:nvSpPr>
              <p:spPr bwMode="auto">
                <a:xfrm>
                  <a:off x="1671" y="1800"/>
                  <a:ext cx="1072" cy="24"/>
                </a:xfrm>
                <a:custGeom>
                  <a:avLst/>
                  <a:gdLst>
                    <a:gd name="T0" fmla="*/ 0 w 1072"/>
                    <a:gd name="T1" fmla="*/ 0 h 24"/>
                    <a:gd name="T2" fmla="*/ 0 w 1072"/>
                    <a:gd name="T3" fmla="*/ 24 h 24"/>
                    <a:gd name="T4" fmla="*/ 1060 w 1072"/>
                    <a:gd name="T5" fmla="*/ 24 h 24"/>
                    <a:gd name="T6" fmla="*/ 1072 w 1072"/>
                    <a:gd name="T7" fmla="*/ 12 h 24"/>
                    <a:gd name="T8" fmla="*/ 1072 w 1072"/>
                    <a:gd name="T9" fmla="*/ 0 h 24"/>
                    <a:gd name="T10" fmla="*/ 1060 w 1072"/>
                    <a:gd name="T11" fmla="*/ 0 h 24"/>
                    <a:gd name="T12" fmla="*/ 0 w 1072"/>
                    <a:gd name="T13" fmla="*/ 0 h 2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72"/>
                    <a:gd name="T22" fmla="*/ 0 h 24"/>
                    <a:gd name="T23" fmla="*/ 1072 w 1072"/>
                    <a:gd name="T24" fmla="*/ 24 h 2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72" h="24">
                      <a:moveTo>
                        <a:pt x="0" y="0"/>
                      </a:moveTo>
                      <a:lnTo>
                        <a:pt x="0" y="24"/>
                      </a:lnTo>
                      <a:lnTo>
                        <a:pt x="1060" y="24"/>
                      </a:lnTo>
                      <a:lnTo>
                        <a:pt x="1072" y="12"/>
                      </a:lnTo>
                      <a:lnTo>
                        <a:pt x="1072" y="0"/>
                      </a:lnTo>
                      <a:lnTo>
                        <a:pt x="106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60" name="Freeform 71"/>
                <p:cNvSpPr>
                  <a:spLocks/>
                </p:cNvSpPr>
                <p:nvPr/>
              </p:nvSpPr>
              <p:spPr bwMode="auto">
                <a:xfrm>
                  <a:off x="2719" y="1812"/>
                  <a:ext cx="143" cy="250"/>
                </a:xfrm>
                <a:custGeom>
                  <a:avLst/>
                  <a:gdLst>
                    <a:gd name="T0" fmla="*/ 24 w 143"/>
                    <a:gd name="T1" fmla="*/ 0 h 250"/>
                    <a:gd name="T2" fmla="*/ 0 w 143"/>
                    <a:gd name="T3" fmla="*/ 12 h 250"/>
                    <a:gd name="T4" fmla="*/ 107 w 143"/>
                    <a:gd name="T5" fmla="*/ 250 h 250"/>
                    <a:gd name="T6" fmla="*/ 119 w 143"/>
                    <a:gd name="T7" fmla="*/ 250 h 250"/>
                    <a:gd name="T8" fmla="*/ 143 w 143"/>
                    <a:gd name="T9" fmla="*/ 250 h 250"/>
                    <a:gd name="T10" fmla="*/ 131 w 143"/>
                    <a:gd name="T11" fmla="*/ 238 h 250"/>
                    <a:gd name="T12" fmla="*/ 24 w 143"/>
                    <a:gd name="T13" fmla="*/ 0 h 25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3"/>
                    <a:gd name="T22" fmla="*/ 0 h 250"/>
                    <a:gd name="T23" fmla="*/ 143 w 143"/>
                    <a:gd name="T24" fmla="*/ 250 h 25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3" h="250">
                      <a:moveTo>
                        <a:pt x="24" y="0"/>
                      </a:moveTo>
                      <a:lnTo>
                        <a:pt x="0" y="12"/>
                      </a:lnTo>
                      <a:lnTo>
                        <a:pt x="107" y="250"/>
                      </a:lnTo>
                      <a:lnTo>
                        <a:pt x="119" y="250"/>
                      </a:lnTo>
                      <a:lnTo>
                        <a:pt x="143" y="250"/>
                      </a:lnTo>
                      <a:lnTo>
                        <a:pt x="131" y="238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61" name="Freeform 72"/>
                <p:cNvSpPr>
                  <a:spLocks/>
                </p:cNvSpPr>
                <p:nvPr/>
              </p:nvSpPr>
              <p:spPr bwMode="auto">
                <a:xfrm>
                  <a:off x="1552" y="2038"/>
                  <a:ext cx="1286" cy="24"/>
                </a:xfrm>
                <a:custGeom>
                  <a:avLst/>
                  <a:gdLst>
                    <a:gd name="T0" fmla="*/ 1286 w 1286"/>
                    <a:gd name="T1" fmla="*/ 24 h 24"/>
                    <a:gd name="T2" fmla="*/ 1286 w 1286"/>
                    <a:gd name="T3" fmla="*/ 0 h 24"/>
                    <a:gd name="T4" fmla="*/ 12 w 1286"/>
                    <a:gd name="T5" fmla="*/ 0 h 24"/>
                    <a:gd name="T6" fmla="*/ 0 w 1286"/>
                    <a:gd name="T7" fmla="*/ 12 h 24"/>
                    <a:gd name="T8" fmla="*/ 0 w 1286"/>
                    <a:gd name="T9" fmla="*/ 24 h 24"/>
                    <a:gd name="T10" fmla="*/ 12 w 1286"/>
                    <a:gd name="T11" fmla="*/ 24 h 24"/>
                    <a:gd name="T12" fmla="*/ 1286 w 1286"/>
                    <a:gd name="T13" fmla="*/ 24 h 2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86"/>
                    <a:gd name="T22" fmla="*/ 0 h 24"/>
                    <a:gd name="T23" fmla="*/ 1286 w 1286"/>
                    <a:gd name="T24" fmla="*/ 24 h 2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86" h="24">
                      <a:moveTo>
                        <a:pt x="1286" y="24"/>
                      </a:moveTo>
                      <a:lnTo>
                        <a:pt x="1286" y="0"/>
                      </a:lnTo>
                      <a:lnTo>
                        <a:pt x="12" y="0"/>
                      </a:lnTo>
                      <a:lnTo>
                        <a:pt x="0" y="12"/>
                      </a:lnTo>
                      <a:lnTo>
                        <a:pt x="0" y="24"/>
                      </a:lnTo>
                      <a:lnTo>
                        <a:pt x="12" y="24"/>
                      </a:lnTo>
                      <a:lnTo>
                        <a:pt x="1286" y="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4638" name="Freeform 73"/>
            <p:cNvSpPr>
              <a:spLocks/>
            </p:cNvSpPr>
            <p:nvPr/>
          </p:nvSpPr>
          <p:spPr bwMode="auto">
            <a:xfrm>
              <a:off x="3517" y="2777"/>
              <a:ext cx="119" cy="214"/>
            </a:xfrm>
            <a:custGeom>
              <a:avLst/>
              <a:gdLst>
                <a:gd name="T0" fmla="*/ 0 w 119"/>
                <a:gd name="T1" fmla="*/ 202 h 214"/>
                <a:gd name="T2" fmla="*/ 24 w 119"/>
                <a:gd name="T3" fmla="*/ 214 h 214"/>
                <a:gd name="T4" fmla="*/ 119 w 119"/>
                <a:gd name="T5" fmla="*/ 23 h 214"/>
                <a:gd name="T6" fmla="*/ 107 w 119"/>
                <a:gd name="T7" fmla="*/ 0 h 214"/>
                <a:gd name="T8" fmla="*/ 107 w 119"/>
                <a:gd name="T9" fmla="*/ 0 h 214"/>
                <a:gd name="T10" fmla="*/ 95 w 119"/>
                <a:gd name="T11" fmla="*/ 12 h 214"/>
                <a:gd name="T12" fmla="*/ 0 w 119"/>
                <a:gd name="T13" fmla="*/ 202 h 2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9"/>
                <a:gd name="T22" fmla="*/ 0 h 214"/>
                <a:gd name="T23" fmla="*/ 119 w 119"/>
                <a:gd name="T24" fmla="*/ 214 h 21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9" h="214">
                  <a:moveTo>
                    <a:pt x="0" y="202"/>
                  </a:moveTo>
                  <a:lnTo>
                    <a:pt x="24" y="214"/>
                  </a:lnTo>
                  <a:lnTo>
                    <a:pt x="119" y="23"/>
                  </a:lnTo>
                  <a:lnTo>
                    <a:pt x="107" y="0"/>
                  </a:lnTo>
                  <a:lnTo>
                    <a:pt x="95" y="12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9" name="Freeform 74"/>
            <p:cNvSpPr>
              <a:spLocks/>
            </p:cNvSpPr>
            <p:nvPr/>
          </p:nvSpPr>
          <p:spPr bwMode="auto">
            <a:xfrm>
              <a:off x="3624" y="2777"/>
              <a:ext cx="298" cy="23"/>
            </a:xfrm>
            <a:custGeom>
              <a:avLst/>
              <a:gdLst>
                <a:gd name="T0" fmla="*/ 0 w 298"/>
                <a:gd name="T1" fmla="*/ 0 h 23"/>
                <a:gd name="T2" fmla="*/ 0 w 298"/>
                <a:gd name="T3" fmla="*/ 23 h 23"/>
                <a:gd name="T4" fmla="*/ 286 w 298"/>
                <a:gd name="T5" fmla="*/ 23 h 23"/>
                <a:gd name="T6" fmla="*/ 298 w 298"/>
                <a:gd name="T7" fmla="*/ 12 h 23"/>
                <a:gd name="T8" fmla="*/ 298 w 298"/>
                <a:gd name="T9" fmla="*/ 0 h 23"/>
                <a:gd name="T10" fmla="*/ 286 w 298"/>
                <a:gd name="T11" fmla="*/ 0 h 23"/>
                <a:gd name="T12" fmla="*/ 0 w 298"/>
                <a:gd name="T13" fmla="*/ 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98"/>
                <a:gd name="T22" fmla="*/ 0 h 23"/>
                <a:gd name="T23" fmla="*/ 298 w 298"/>
                <a:gd name="T24" fmla="*/ 23 h 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98" h="23">
                  <a:moveTo>
                    <a:pt x="0" y="0"/>
                  </a:moveTo>
                  <a:lnTo>
                    <a:pt x="0" y="23"/>
                  </a:lnTo>
                  <a:lnTo>
                    <a:pt x="286" y="23"/>
                  </a:lnTo>
                  <a:lnTo>
                    <a:pt x="298" y="12"/>
                  </a:lnTo>
                  <a:lnTo>
                    <a:pt x="298" y="0"/>
                  </a:lnTo>
                  <a:lnTo>
                    <a:pt x="2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0" name="Freeform 75"/>
            <p:cNvSpPr>
              <a:spLocks/>
            </p:cNvSpPr>
            <p:nvPr/>
          </p:nvSpPr>
          <p:spPr bwMode="auto">
            <a:xfrm>
              <a:off x="3898" y="2789"/>
              <a:ext cx="131" cy="202"/>
            </a:xfrm>
            <a:custGeom>
              <a:avLst/>
              <a:gdLst>
                <a:gd name="T0" fmla="*/ 24 w 131"/>
                <a:gd name="T1" fmla="*/ 0 h 202"/>
                <a:gd name="T2" fmla="*/ 0 w 131"/>
                <a:gd name="T3" fmla="*/ 11 h 202"/>
                <a:gd name="T4" fmla="*/ 95 w 131"/>
                <a:gd name="T5" fmla="*/ 202 h 202"/>
                <a:gd name="T6" fmla="*/ 107 w 131"/>
                <a:gd name="T7" fmla="*/ 202 h 202"/>
                <a:gd name="T8" fmla="*/ 131 w 131"/>
                <a:gd name="T9" fmla="*/ 202 h 202"/>
                <a:gd name="T10" fmla="*/ 119 w 131"/>
                <a:gd name="T11" fmla="*/ 190 h 202"/>
                <a:gd name="T12" fmla="*/ 24 w 131"/>
                <a:gd name="T13" fmla="*/ 0 h 20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1"/>
                <a:gd name="T22" fmla="*/ 0 h 202"/>
                <a:gd name="T23" fmla="*/ 131 w 131"/>
                <a:gd name="T24" fmla="*/ 202 h 20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1" h="202">
                  <a:moveTo>
                    <a:pt x="24" y="0"/>
                  </a:moveTo>
                  <a:lnTo>
                    <a:pt x="0" y="11"/>
                  </a:lnTo>
                  <a:lnTo>
                    <a:pt x="95" y="202"/>
                  </a:lnTo>
                  <a:lnTo>
                    <a:pt x="107" y="202"/>
                  </a:lnTo>
                  <a:lnTo>
                    <a:pt x="131" y="202"/>
                  </a:lnTo>
                  <a:lnTo>
                    <a:pt x="119" y="19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1" name="Freeform 76"/>
            <p:cNvSpPr>
              <a:spLocks/>
            </p:cNvSpPr>
            <p:nvPr/>
          </p:nvSpPr>
          <p:spPr bwMode="auto">
            <a:xfrm>
              <a:off x="3517" y="2967"/>
              <a:ext cx="488" cy="24"/>
            </a:xfrm>
            <a:custGeom>
              <a:avLst/>
              <a:gdLst>
                <a:gd name="T0" fmla="*/ 488 w 488"/>
                <a:gd name="T1" fmla="*/ 24 h 24"/>
                <a:gd name="T2" fmla="*/ 488 w 488"/>
                <a:gd name="T3" fmla="*/ 0 h 24"/>
                <a:gd name="T4" fmla="*/ 12 w 488"/>
                <a:gd name="T5" fmla="*/ 0 h 24"/>
                <a:gd name="T6" fmla="*/ 0 w 488"/>
                <a:gd name="T7" fmla="*/ 12 h 24"/>
                <a:gd name="T8" fmla="*/ 0 w 488"/>
                <a:gd name="T9" fmla="*/ 24 h 24"/>
                <a:gd name="T10" fmla="*/ 12 w 488"/>
                <a:gd name="T11" fmla="*/ 24 h 24"/>
                <a:gd name="T12" fmla="*/ 488 w 488"/>
                <a:gd name="T13" fmla="*/ 24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8"/>
                <a:gd name="T22" fmla="*/ 0 h 24"/>
                <a:gd name="T23" fmla="*/ 488 w 488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8" h="24">
                  <a:moveTo>
                    <a:pt x="488" y="24"/>
                  </a:moveTo>
                  <a:lnTo>
                    <a:pt x="488" y="0"/>
                  </a:lnTo>
                  <a:lnTo>
                    <a:pt x="12" y="0"/>
                  </a:lnTo>
                  <a:lnTo>
                    <a:pt x="0" y="12"/>
                  </a:lnTo>
                  <a:lnTo>
                    <a:pt x="0" y="24"/>
                  </a:lnTo>
                  <a:lnTo>
                    <a:pt x="12" y="24"/>
                  </a:lnTo>
                  <a:lnTo>
                    <a:pt x="488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2" name="Freeform 77"/>
            <p:cNvSpPr>
              <a:spLocks/>
            </p:cNvSpPr>
            <p:nvPr/>
          </p:nvSpPr>
          <p:spPr bwMode="auto">
            <a:xfrm>
              <a:off x="1183" y="2777"/>
              <a:ext cx="107" cy="214"/>
            </a:xfrm>
            <a:custGeom>
              <a:avLst/>
              <a:gdLst>
                <a:gd name="T0" fmla="*/ 0 w 107"/>
                <a:gd name="T1" fmla="*/ 202 h 214"/>
                <a:gd name="T2" fmla="*/ 24 w 107"/>
                <a:gd name="T3" fmla="*/ 214 h 214"/>
                <a:gd name="T4" fmla="*/ 107 w 107"/>
                <a:gd name="T5" fmla="*/ 23 h 214"/>
                <a:gd name="T6" fmla="*/ 95 w 107"/>
                <a:gd name="T7" fmla="*/ 0 h 214"/>
                <a:gd name="T8" fmla="*/ 95 w 107"/>
                <a:gd name="T9" fmla="*/ 0 h 214"/>
                <a:gd name="T10" fmla="*/ 83 w 107"/>
                <a:gd name="T11" fmla="*/ 12 h 214"/>
                <a:gd name="T12" fmla="*/ 0 w 107"/>
                <a:gd name="T13" fmla="*/ 202 h 2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7"/>
                <a:gd name="T22" fmla="*/ 0 h 214"/>
                <a:gd name="T23" fmla="*/ 107 w 107"/>
                <a:gd name="T24" fmla="*/ 214 h 21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7" h="214">
                  <a:moveTo>
                    <a:pt x="0" y="202"/>
                  </a:moveTo>
                  <a:lnTo>
                    <a:pt x="24" y="214"/>
                  </a:lnTo>
                  <a:lnTo>
                    <a:pt x="107" y="23"/>
                  </a:lnTo>
                  <a:lnTo>
                    <a:pt x="95" y="0"/>
                  </a:lnTo>
                  <a:lnTo>
                    <a:pt x="83" y="12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3" name="Freeform 78"/>
            <p:cNvSpPr>
              <a:spLocks/>
            </p:cNvSpPr>
            <p:nvPr/>
          </p:nvSpPr>
          <p:spPr bwMode="auto">
            <a:xfrm>
              <a:off x="1278" y="2777"/>
              <a:ext cx="310" cy="23"/>
            </a:xfrm>
            <a:custGeom>
              <a:avLst/>
              <a:gdLst>
                <a:gd name="T0" fmla="*/ 0 w 310"/>
                <a:gd name="T1" fmla="*/ 0 h 23"/>
                <a:gd name="T2" fmla="*/ 0 w 310"/>
                <a:gd name="T3" fmla="*/ 23 h 23"/>
                <a:gd name="T4" fmla="*/ 298 w 310"/>
                <a:gd name="T5" fmla="*/ 23 h 23"/>
                <a:gd name="T6" fmla="*/ 310 w 310"/>
                <a:gd name="T7" fmla="*/ 12 h 23"/>
                <a:gd name="T8" fmla="*/ 310 w 310"/>
                <a:gd name="T9" fmla="*/ 0 h 23"/>
                <a:gd name="T10" fmla="*/ 298 w 310"/>
                <a:gd name="T11" fmla="*/ 0 h 23"/>
                <a:gd name="T12" fmla="*/ 0 w 310"/>
                <a:gd name="T13" fmla="*/ 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0"/>
                <a:gd name="T22" fmla="*/ 0 h 23"/>
                <a:gd name="T23" fmla="*/ 310 w 310"/>
                <a:gd name="T24" fmla="*/ 23 h 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0" h="23">
                  <a:moveTo>
                    <a:pt x="0" y="0"/>
                  </a:moveTo>
                  <a:lnTo>
                    <a:pt x="0" y="23"/>
                  </a:lnTo>
                  <a:lnTo>
                    <a:pt x="298" y="23"/>
                  </a:lnTo>
                  <a:lnTo>
                    <a:pt x="310" y="12"/>
                  </a:lnTo>
                  <a:lnTo>
                    <a:pt x="310" y="0"/>
                  </a:lnTo>
                  <a:lnTo>
                    <a:pt x="2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4" name="Freeform 79"/>
            <p:cNvSpPr>
              <a:spLocks/>
            </p:cNvSpPr>
            <p:nvPr/>
          </p:nvSpPr>
          <p:spPr bwMode="auto">
            <a:xfrm>
              <a:off x="1564" y="2789"/>
              <a:ext cx="119" cy="202"/>
            </a:xfrm>
            <a:custGeom>
              <a:avLst/>
              <a:gdLst>
                <a:gd name="T0" fmla="*/ 24 w 119"/>
                <a:gd name="T1" fmla="*/ 0 h 202"/>
                <a:gd name="T2" fmla="*/ 0 w 119"/>
                <a:gd name="T3" fmla="*/ 11 h 202"/>
                <a:gd name="T4" fmla="*/ 83 w 119"/>
                <a:gd name="T5" fmla="*/ 202 h 202"/>
                <a:gd name="T6" fmla="*/ 95 w 119"/>
                <a:gd name="T7" fmla="*/ 202 h 202"/>
                <a:gd name="T8" fmla="*/ 119 w 119"/>
                <a:gd name="T9" fmla="*/ 202 h 202"/>
                <a:gd name="T10" fmla="*/ 107 w 119"/>
                <a:gd name="T11" fmla="*/ 190 h 202"/>
                <a:gd name="T12" fmla="*/ 24 w 119"/>
                <a:gd name="T13" fmla="*/ 0 h 20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9"/>
                <a:gd name="T22" fmla="*/ 0 h 202"/>
                <a:gd name="T23" fmla="*/ 119 w 119"/>
                <a:gd name="T24" fmla="*/ 202 h 20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9" h="202">
                  <a:moveTo>
                    <a:pt x="24" y="0"/>
                  </a:moveTo>
                  <a:lnTo>
                    <a:pt x="0" y="11"/>
                  </a:lnTo>
                  <a:lnTo>
                    <a:pt x="83" y="202"/>
                  </a:lnTo>
                  <a:lnTo>
                    <a:pt x="95" y="202"/>
                  </a:lnTo>
                  <a:lnTo>
                    <a:pt x="119" y="202"/>
                  </a:lnTo>
                  <a:lnTo>
                    <a:pt x="107" y="19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5" name="Freeform 80"/>
            <p:cNvSpPr>
              <a:spLocks/>
            </p:cNvSpPr>
            <p:nvPr/>
          </p:nvSpPr>
          <p:spPr bwMode="auto">
            <a:xfrm>
              <a:off x="1183" y="2967"/>
              <a:ext cx="476" cy="24"/>
            </a:xfrm>
            <a:custGeom>
              <a:avLst/>
              <a:gdLst>
                <a:gd name="T0" fmla="*/ 476 w 476"/>
                <a:gd name="T1" fmla="*/ 24 h 24"/>
                <a:gd name="T2" fmla="*/ 476 w 476"/>
                <a:gd name="T3" fmla="*/ 0 h 24"/>
                <a:gd name="T4" fmla="*/ 12 w 476"/>
                <a:gd name="T5" fmla="*/ 0 h 24"/>
                <a:gd name="T6" fmla="*/ 0 w 476"/>
                <a:gd name="T7" fmla="*/ 12 h 24"/>
                <a:gd name="T8" fmla="*/ 0 w 476"/>
                <a:gd name="T9" fmla="*/ 24 h 24"/>
                <a:gd name="T10" fmla="*/ 12 w 476"/>
                <a:gd name="T11" fmla="*/ 24 h 24"/>
                <a:gd name="T12" fmla="*/ 476 w 476"/>
                <a:gd name="T13" fmla="*/ 24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76"/>
                <a:gd name="T22" fmla="*/ 0 h 24"/>
                <a:gd name="T23" fmla="*/ 476 w 476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76" h="24">
                  <a:moveTo>
                    <a:pt x="476" y="24"/>
                  </a:moveTo>
                  <a:lnTo>
                    <a:pt x="476" y="0"/>
                  </a:lnTo>
                  <a:lnTo>
                    <a:pt x="12" y="0"/>
                  </a:lnTo>
                  <a:lnTo>
                    <a:pt x="0" y="12"/>
                  </a:lnTo>
                  <a:lnTo>
                    <a:pt x="0" y="24"/>
                  </a:lnTo>
                  <a:lnTo>
                    <a:pt x="12" y="24"/>
                  </a:lnTo>
                  <a:lnTo>
                    <a:pt x="476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6" name="Rectangle 81"/>
            <p:cNvSpPr>
              <a:spLocks noChangeArrowheads="1"/>
            </p:cNvSpPr>
            <p:nvPr/>
          </p:nvSpPr>
          <p:spPr bwMode="auto">
            <a:xfrm>
              <a:off x="3684" y="1002"/>
              <a:ext cx="1405" cy="27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7" name="Rectangle 82"/>
            <p:cNvSpPr>
              <a:spLocks noChangeArrowheads="1"/>
            </p:cNvSpPr>
            <p:nvPr/>
          </p:nvSpPr>
          <p:spPr bwMode="auto">
            <a:xfrm>
              <a:off x="4036" y="1061"/>
              <a:ext cx="69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Lucida Sans Typewriter" charset="0"/>
                </a:rPr>
                <a:t>Optimizer</a:t>
              </a:r>
              <a:endParaRPr lang="en-US" altLang="en-US" sz="1600"/>
            </a:p>
          </p:txBody>
        </p:sp>
        <p:sp>
          <p:nvSpPr>
            <p:cNvPr id="24648" name="Line 83"/>
            <p:cNvSpPr>
              <a:spLocks noChangeShapeType="1"/>
            </p:cNvSpPr>
            <p:nvPr/>
          </p:nvSpPr>
          <p:spPr bwMode="auto">
            <a:xfrm flipH="1">
              <a:off x="3231" y="1919"/>
              <a:ext cx="60" cy="1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9" name="Freeform 84"/>
            <p:cNvSpPr>
              <a:spLocks/>
            </p:cNvSpPr>
            <p:nvPr/>
          </p:nvSpPr>
          <p:spPr bwMode="auto">
            <a:xfrm>
              <a:off x="3231" y="1907"/>
              <a:ext cx="84" cy="131"/>
            </a:xfrm>
            <a:custGeom>
              <a:avLst/>
              <a:gdLst>
                <a:gd name="T0" fmla="*/ 84 w 84"/>
                <a:gd name="T1" fmla="*/ 36 h 131"/>
                <a:gd name="T2" fmla="*/ 0 w 84"/>
                <a:gd name="T3" fmla="*/ 131 h 131"/>
                <a:gd name="T4" fmla="*/ 24 w 84"/>
                <a:gd name="T5" fmla="*/ 0 h 131"/>
                <a:gd name="T6" fmla="*/ 0 60000 65536"/>
                <a:gd name="T7" fmla="*/ 0 60000 65536"/>
                <a:gd name="T8" fmla="*/ 0 60000 65536"/>
                <a:gd name="T9" fmla="*/ 0 w 84"/>
                <a:gd name="T10" fmla="*/ 0 h 131"/>
                <a:gd name="T11" fmla="*/ 84 w 84"/>
                <a:gd name="T12" fmla="*/ 131 h 1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4" h="131">
                  <a:moveTo>
                    <a:pt x="84" y="36"/>
                  </a:moveTo>
                  <a:lnTo>
                    <a:pt x="0" y="131"/>
                  </a:lnTo>
                  <a:lnTo>
                    <a:pt x="24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0" name="Line 85"/>
            <p:cNvSpPr>
              <a:spLocks noChangeShapeType="1"/>
            </p:cNvSpPr>
            <p:nvPr/>
          </p:nvSpPr>
          <p:spPr bwMode="auto">
            <a:xfrm flipH="1">
              <a:off x="3660" y="1121"/>
              <a:ext cx="12" cy="4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1" name="Line 86"/>
            <p:cNvSpPr>
              <a:spLocks noChangeShapeType="1"/>
            </p:cNvSpPr>
            <p:nvPr/>
          </p:nvSpPr>
          <p:spPr bwMode="auto">
            <a:xfrm flipH="1">
              <a:off x="3577" y="1240"/>
              <a:ext cx="47" cy="8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2" name="Line 87"/>
            <p:cNvSpPr>
              <a:spLocks noChangeShapeType="1"/>
            </p:cNvSpPr>
            <p:nvPr/>
          </p:nvSpPr>
          <p:spPr bwMode="auto">
            <a:xfrm flipH="1">
              <a:off x="3493" y="1395"/>
              <a:ext cx="48" cy="9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3" name="Line 88"/>
            <p:cNvSpPr>
              <a:spLocks noChangeShapeType="1"/>
            </p:cNvSpPr>
            <p:nvPr/>
          </p:nvSpPr>
          <p:spPr bwMode="auto">
            <a:xfrm flipH="1">
              <a:off x="3422" y="1562"/>
              <a:ext cx="36" cy="8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4" name="Line 89"/>
            <p:cNvSpPr>
              <a:spLocks noChangeShapeType="1"/>
            </p:cNvSpPr>
            <p:nvPr/>
          </p:nvSpPr>
          <p:spPr bwMode="auto">
            <a:xfrm flipH="1">
              <a:off x="3338" y="1716"/>
              <a:ext cx="48" cy="9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5" name="Line 90"/>
            <p:cNvSpPr>
              <a:spLocks noChangeShapeType="1"/>
            </p:cNvSpPr>
            <p:nvPr/>
          </p:nvSpPr>
          <p:spPr bwMode="auto">
            <a:xfrm flipH="1">
              <a:off x="3291" y="1883"/>
              <a:ext cx="12" cy="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79" name="Rectangle 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Figure 6-13, An instance of the Repository architectural style.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22"/>
          <p:cNvGrpSpPr>
            <a:grpSpLocks/>
          </p:cNvGrpSpPr>
          <p:nvPr/>
        </p:nvGrpSpPr>
        <p:grpSpPr bwMode="auto">
          <a:xfrm>
            <a:off x="1219200" y="2525713"/>
            <a:ext cx="6791325" cy="1806575"/>
            <a:chOff x="768" y="1214"/>
            <a:chExt cx="4278" cy="1138"/>
          </a:xfrm>
        </p:grpSpPr>
        <p:sp>
          <p:nvSpPr>
            <p:cNvPr id="25606" name="Freeform 11"/>
            <p:cNvSpPr>
              <a:spLocks/>
            </p:cNvSpPr>
            <p:nvPr/>
          </p:nvSpPr>
          <p:spPr bwMode="auto">
            <a:xfrm>
              <a:off x="2653" y="1828"/>
              <a:ext cx="1480" cy="307"/>
            </a:xfrm>
            <a:custGeom>
              <a:avLst/>
              <a:gdLst>
                <a:gd name="T0" fmla="*/ 0 w 1480"/>
                <a:gd name="T1" fmla="*/ 307 h 307"/>
                <a:gd name="T2" fmla="*/ 1480 w 1480"/>
                <a:gd name="T3" fmla="*/ 307 h 307"/>
                <a:gd name="T4" fmla="*/ 1480 w 1480"/>
                <a:gd name="T5" fmla="*/ 0 h 307"/>
                <a:gd name="T6" fmla="*/ 0 60000 65536"/>
                <a:gd name="T7" fmla="*/ 0 60000 65536"/>
                <a:gd name="T8" fmla="*/ 0 60000 65536"/>
                <a:gd name="T9" fmla="*/ 0 w 1480"/>
                <a:gd name="T10" fmla="*/ 0 h 307"/>
                <a:gd name="T11" fmla="*/ 1480 w 1480"/>
                <a:gd name="T12" fmla="*/ 307 h 3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80" h="307">
                  <a:moveTo>
                    <a:pt x="0" y="307"/>
                  </a:moveTo>
                  <a:lnTo>
                    <a:pt x="1480" y="307"/>
                  </a:lnTo>
                  <a:lnTo>
                    <a:pt x="1480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07" name="Freeform 10"/>
            <p:cNvSpPr>
              <a:spLocks/>
            </p:cNvSpPr>
            <p:nvPr/>
          </p:nvSpPr>
          <p:spPr bwMode="auto">
            <a:xfrm>
              <a:off x="2416" y="1354"/>
              <a:ext cx="1717" cy="167"/>
            </a:xfrm>
            <a:custGeom>
              <a:avLst/>
              <a:gdLst>
                <a:gd name="T0" fmla="*/ 0 w 1717"/>
                <a:gd name="T1" fmla="*/ 0 h 167"/>
                <a:gd name="T2" fmla="*/ 1717 w 1717"/>
                <a:gd name="T3" fmla="*/ 0 h 167"/>
                <a:gd name="T4" fmla="*/ 1717 w 1717"/>
                <a:gd name="T5" fmla="*/ 167 h 167"/>
                <a:gd name="T6" fmla="*/ 0 60000 65536"/>
                <a:gd name="T7" fmla="*/ 0 60000 65536"/>
                <a:gd name="T8" fmla="*/ 0 60000 65536"/>
                <a:gd name="T9" fmla="*/ 0 w 1717"/>
                <a:gd name="T10" fmla="*/ 0 h 167"/>
                <a:gd name="T11" fmla="*/ 1717 w 1717"/>
                <a:gd name="T12" fmla="*/ 167 h 1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17" h="167">
                  <a:moveTo>
                    <a:pt x="0" y="0"/>
                  </a:moveTo>
                  <a:lnTo>
                    <a:pt x="1717" y="0"/>
                  </a:lnTo>
                  <a:lnTo>
                    <a:pt x="1717" y="167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08" name="Rectangle 4"/>
            <p:cNvSpPr>
              <a:spLocks noChangeArrowheads="1"/>
            </p:cNvSpPr>
            <p:nvPr/>
          </p:nvSpPr>
          <p:spPr bwMode="auto">
            <a:xfrm>
              <a:off x="768" y="1214"/>
              <a:ext cx="1662" cy="30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09" name="Rectangle 5"/>
            <p:cNvSpPr>
              <a:spLocks noChangeArrowheads="1"/>
            </p:cNvSpPr>
            <p:nvPr/>
          </p:nvSpPr>
          <p:spPr bwMode="auto">
            <a:xfrm>
              <a:off x="1214" y="1291"/>
              <a:ext cx="77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Lucida Sans Typewriter" charset="0"/>
                </a:rPr>
                <a:t>Controller</a:t>
              </a:r>
              <a:endParaRPr lang="en-US" altLang="en-US" sz="1600"/>
            </a:p>
          </p:txBody>
        </p:sp>
        <p:sp>
          <p:nvSpPr>
            <p:cNvPr id="25610" name="Rectangle 6"/>
            <p:cNvSpPr>
              <a:spLocks noChangeArrowheads="1"/>
            </p:cNvSpPr>
            <p:nvPr/>
          </p:nvSpPr>
          <p:spPr bwMode="auto">
            <a:xfrm>
              <a:off x="3309" y="1521"/>
              <a:ext cx="1648" cy="32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1" name="Rectangle 7"/>
            <p:cNvSpPr>
              <a:spLocks noChangeArrowheads="1"/>
            </p:cNvSpPr>
            <p:nvPr/>
          </p:nvSpPr>
          <p:spPr bwMode="auto">
            <a:xfrm>
              <a:off x="3941" y="1605"/>
              <a:ext cx="38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Lucida Sans Typewriter" charset="0"/>
                </a:rPr>
                <a:t>Model</a:t>
              </a:r>
              <a:endParaRPr lang="en-US" altLang="en-US" sz="1600"/>
            </a:p>
          </p:txBody>
        </p:sp>
        <p:sp>
          <p:nvSpPr>
            <p:cNvPr id="25612" name="Rectangle 12"/>
            <p:cNvSpPr>
              <a:spLocks noChangeArrowheads="1"/>
            </p:cNvSpPr>
            <p:nvPr/>
          </p:nvSpPr>
          <p:spPr bwMode="auto">
            <a:xfrm>
              <a:off x="2727" y="1988"/>
              <a:ext cx="77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Lucida Sans Typewriter" charset="0"/>
                </a:rPr>
                <a:t>subscriber</a:t>
              </a:r>
              <a:endParaRPr lang="en-US" altLang="en-US" sz="1600"/>
            </a:p>
          </p:txBody>
        </p:sp>
        <p:sp>
          <p:nvSpPr>
            <p:cNvPr id="25613" name="Rectangle 13"/>
            <p:cNvSpPr>
              <a:spLocks noChangeArrowheads="1"/>
            </p:cNvSpPr>
            <p:nvPr/>
          </p:nvSpPr>
          <p:spPr bwMode="auto">
            <a:xfrm>
              <a:off x="4276" y="1848"/>
              <a:ext cx="61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Lucida Sans Typewriter" charset="0"/>
                </a:rPr>
                <a:t>notifier</a:t>
              </a:r>
              <a:endParaRPr lang="en-US" altLang="en-US" sz="1600"/>
            </a:p>
          </p:txBody>
        </p:sp>
        <p:sp>
          <p:nvSpPr>
            <p:cNvPr id="25614" name="Rectangle 14"/>
            <p:cNvSpPr>
              <a:spLocks noChangeArrowheads="1"/>
            </p:cNvSpPr>
            <p:nvPr/>
          </p:nvSpPr>
          <p:spPr bwMode="auto">
            <a:xfrm>
              <a:off x="2481" y="1220"/>
              <a:ext cx="69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Lucida Sans Typewriter" charset="0"/>
                </a:rPr>
                <a:t>initiator</a:t>
              </a:r>
              <a:endParaRPr lang="en-US" altLang="en-US" sz="1600"/>
            </a:p>
          </p:txBody>
        </p:sp>
        <p:sp>
          <p:nvSpPr>
            <p:cNvPr id="25615" name="Rectangle 16"/>
            <p:cNvSpPr>
              <a:spLocks noChangeArrowheads="1"/>
            </p:cNvSpPr>
            <p:nvPr/>
          </p:nvSpPr>
          <p:spPr bwMode="auto">
            <a:xfrm>
              <a:off x="2727" y="2198"/>
              <a:ext cx="7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Lucida Sans Typewriter" charset="0"/>
                </a:rPr>
                <a:t>*</a:t>
              </a:r>
              <a:endParaRPr lang="en-US" altLang="en-US" sz="1600"/>
            </a:p>
          </p:txBody>
        </p:sp>
        <p:grpSp>
          <p:nvGrpSpPr>
            <p:cNvPr id="25616" name="Group 20"/>
            <p:cNvGrpSpPr>
              <a:grpSpLocks/>
            </p:cNvGrpSpPr>
            <p:nvPr/>
          </p:nvGrpSpPr>
          <p:grpSpPr bwMode="auto">
            <a:xfrm>
              <a:off x="4008" y="1374"/>
              <a:ext cx="1038" cy="154"/>
              <a:chOff x="4022" y="1402"/>
              <a:chExt cx="1038" cy="154"/>
            </a:xfrm>
          </p:grpSpPr>
          <p:sp>
            <p:nvSpPr>
              <p:cNvPr id="25622" name="Rectangle 15"/>
              <p:cNvSpPr>
                <a:spLocks noChangeArrowheads="1"/>
              </p:cNvSpPr>
              <p:nvPr/>
            </p:nvSpPr>
            <p:spPr bwMode="auto">
              <a:xfrm>
                <a:off x="4290" y="1402"/>
                <a:ext cx="770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600">
                    <a:solidFill>
                      <a:srgbClr val="000000"/>
                    </a:solidFill>
                    <a:latin typeface="Lucida Sans Typewriter" charset="0"/>
                  </a:rPr>
                  <a:t>repository</a:t>
                </a:r>
                <a:endParaRPr lang="en-US" altLang="en-US" sz="1600"/>
              </a:p>
            </p:txBody>
          </p:sp>
          <p:sp>
            <p:nvSpPr>
              <p:cNvPr id="25623" name="Rectangle 17"/>
              <p:cNvSpPr>
                <a:spLocks noChangeArrowheads="1"/>
              </p:cNvSpPr>
              <p:nvPr/>
            </p:nvSpPr>
            <p:spPr bwMode="auto">
              <a:xfrm>
                <a:off x="4022" y="1402"/>
                <a:ext cx="77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600">
                    <a:solidFill>
                      <a:srgbClr val="000000"/>
                    </a:solidFill>
                    <a:latin typeface="Lucida Sans Typewriter" charset="0"/>
                  </a:rPr>
                  <a:t>1</a:t>
                </a:r>
                <a:endParaRPr lang="en-US" altLang="en-US" sz="1600"/>
              </a:p>
            </p:txBody>
          </p:sp>
        </p:grpSp>
        <p:sp>
          <p:nvSpPr>
            <p:cNvPr id="25617" name="Rectangle 18"/>
            <p:cNvSpPr>
              <a:spLocks noChangeArrowheads="1"/>
            </p:cNvSpPr>
            <p:nvPr/>
          </p:nvSpPr>
          <p:spPr bwMode="auto">
            <a:xfrm>
              <a:off x="4008" y="1848"/>
              <a:ext cx="7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Lucida Sans Typewriter" charset="0"/>
                </a:rPr>
                <a:t>1</a:t>
              </a:r>
              <a:endParaRPr lang="en-US" altLang="en-US" sz="1600"/>
            </a:p>
          </p:txBody>
        </p:sp>
        <p:sp>
          <p:nvSpPr>
            <p:cNvPr id="25618" name="Rectangle 19"/>
            <p:cNvSpPr>
              <a:spLocks noChangeArrowheads="1"/>
            </p:cNvSpPr>
            <p:nvPr/>
          </p:nvSpPr>
          <p:spPr bwMode="auto">
            <a:xfrm>
              <a:off x="2481" y="1430"/>
              <a:ext cx="7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Lucida Sans Typewriter" charset="0"/>
                </a:rPr>
                <a:t>*</a:t>
              </a:r>
              <a:endParaRPr lang="en-US" altLang="en-US" sz="1600"/>
            </a:p>
          </p:txBody>
        </p:sp>
        <p:grpSp>
          <p:nvGrpSpPr>
            <p:cNvPr id="25619" name="Group 21"/>
            <p:cNvGrpSpPr>
              <a:grpSpLocks/>
            </p:cNvGrpSpPr>
            <p:nvPr/>
          </p:nvGrpSpPr>
          <p:grpSpPr bwMode="auto">
            <a:xfrm>
              <a:off x="1005" y="1982"/>
              <a:ext cx="1662" cy="307"/>
              <a:chOff x="1005" y="1982"/>
              <a:chExt cx="1662" cy="307"/>
            </a:xfrm>
          </p:grpSpPr>
          <p:sp>
            <p:nvSpPr>
              <p:cNvPr id="25620" name="Rectangle 8"/>
              <p:cNvSpPr>
                <a:spLocks noChangeArrowheads="1"/>
              </p:cNvSpPr>
              <p:nvPr/>
            </p:nvSpPr>
            <p:spPr bwMode="auto">
              <a:xfrm>
                <a:off x="1005" y="1982"/>
                <a:ext cx="1662" cy="307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1" name="Rectangle 9"/>
              <p:cNvSpPr>
                <a:spLocks noChangeArrowheads="1"/>
              </p:cNvSpPr>
              <p:nvPr/>
            </p:nvSpPr>
            <p:spPr bwMode="auto">
              <a:xfrm>
                <a:off x="1682" y="2059"/>
                <a:ext cx="308" cy="15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600">
                    <a:solidFill>
                      <a:srgbClr val="000000"/>
                    </a:solidFill>
                    <a:latin typeface="Lucida Sans Typewriter" charset="0"/>
                  </a:rPr>
                  <a:t>View</a:t>
                </a:r>
                <a:endParaRPr lang="en-US" altLang="en-US" sz="1600"/>
              </a:p>
            </p:txBody>
          </p:sp>
        </p:grpSp>
      </p:grpSp>
      <p:sp>
        <p:nvSpPr>
          <p:cNvPr id="25603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Figure 6-14, Model/View/Controller architectural style.</a:t>
            </a:r>
          </a:p>
        </p:txBody>
      </p:sp>
      <p:sp>
        <p:nvSpPr>
          <p:cNvPr id="25604" name="TextBox 21"/>
          <p:cNvSpPr txBox="1">
            <a:spLocks noChangeArrowheads="1"/>
          </p:cNvSpPr>
          <p:nvPr/>
        </p:nvSpPr>
        <p:spPr bwMode="auto">
          <a:xfrm>
            <a:off x="250825" y="1001713"/>
            <a:ext cx="84899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buFont typeface="Arial" charset="0"/>
              <a:buChar char="•"/>
            </a:pPr>
            <a:r>
              <a:rPr lang="en-US" b="1"/>
              <a:t>  model </a:t>
            </a:r>
            <a:r>
              <a:rPr lang="en-US"/>
              <a:t>subsystems</a:t>
            </a:r>
            <a:r>
              <a:rPr lang="en-US" b="1"/>
              <a:t> </a:t>
            </a:r>
            <a:r>
              <a:rPr lang="en-US"/>
              <a:t>maintain domain knowledge, </a:t>
            </a:r>
            <a:endParaRPr lang="en-US" b="1"/>
          </a:p>
          <a:p>
            <a:pPr lvl="1">
              <a:buFont typeface="Arial" charset="0"/>
              <a:buChar char="•"/>
            </a:pPr>
            <a:r>
              <a:rPr lang="en-US" b="1"/>
              <a:t>  view </a:t>
            </a:r>
            <a:r>
              <a:rPr lang="en-US"/>
              <a:t>subsystems display it to the user,</a:t>
            </a:r>
          </a:p>
          <a:p>
            <a:pPr lvl="1">
              <a:buFont typeface="Arial" charset="0"/>
              <a:buChar char="•"/>
            </a:pPr>
            <a:r>
              <a:rPr lang="en-US" b="1"/>
              <a:t>  controller </a:t>
            </a:r>
            <a:r>
              <a:rPr lang="en-US"/>
              <a:t>subsystems manage the interactions  with the user.</a:t>
            </a:r>
          </a:p>
        </p:txBody>
      </p:sp>
      <p:sp>
        <p:nvSpPr>
          <p:cNvPr id="25605" name="TextBox 22"/>
          <p:cNvSpPr txBox="1">
            <a:spLocks noChangeArrowheads="1"/>
          </p:cNvSpPr>
          <p:nvPr/>
        </p:nvSpPr>
        <p:spPr bwMode="auto">
          <a:xfrm>
            <a:off x="914400" y="4584700"/>
            <a:ext cx="7802563" cy="193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/>
              <a:t>Model subsystems </a:t>
            </a:r>
            <a:r>
              <a:rPr lang="en-US" b="1"/>
              <a:t>do not depend on </a:t>
            </a:r>
            <a:r>
              <a:rPr lang="en-US"/>
              <a:t>any </a:t>
            </a:r>
            <a:r>
              <a:rPr lang="en-US" b="1"/>
              <a:t>view</a:t>
            </a:r>
            <a:r>
              <a:rPr lang="en-US"/>
              <a:t> or </a:t>
            </a:r>
            <a:r>
              <a:rPr lang="en-US" b="1"/>
              <a:t>controller</a:t>
            </a:r>
            <a:r>
              <a:rPr lang="en-US"/>
              <a:t> subsystem. Changes in their state are propagated to the view subsystem via a subscribe/notify protocol. The MVC is a special case of the repository where Model implements the central data 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Figure 6-15, An example of MVC architectural style.</a:t>
            </a:r>
          </a:p>
        </p:txBody>
      </p:sp>
      <p:pic>
        <p:nvPicPr>
          <p:cNvPr id="2662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5450" y="1117600"/>
            <a:ext cx="8293100" cy="462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Figure 6-16, Sequence of events in the Model/View/Control architectural style.</a:t>
            </a:r>
          </a:p>
        </p:txBody>
      </p:sp>
      <p:sp>
        <p:nvSpPr>
          <p:cNvPr id="27651" name="Rectangle 38"/>
          <p:cNvSpPr>
            <a:spLocks noChangeArrowheads="1"/>
          </p:cNvSpPr>
          <p:nvPr/>
        </p:nvSpPr>
        <p:spPr bwMode="auto">
          <a:xfrm>
            <a:off x="2182813" y="2125663"/>
            <a:ext cx="2597150" cy="506412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2" name="Rectangle 39"/>
          <p:cNvSpPr>
            <a:spLocks noChangeArrowheads="1"/>
          </p:cNvSpPr>
          <p:nvPr/>
        </p:nvSpPr>
        <p:spPr bwMode="auto">
          <a:xfrm>
            <a:off x="2901950" y="2290763"/>
            <a:ext cx="116998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u="sng">
                <a:solidFill>
                  <a:srgbClr val="000000"/>
                </a:solidFill>
                <a:latin typeface="Lucida Sans Typewriter" charset="0"/>
              </a:rPr>
              <a:t>:Controller</a:t>
            </a:r>
            <a:endParaRPr lang="en-US" u="sng">
              <a:latin typeface="Lucida Sans Typewriter" charset="0"/>
            </a:endParaRPr>
          </a:p>
        </p:txBody>
      </p:sp>
      <p:sp>
        <p:nvSpPr>
          <p:cNvPr id="27653" name="Rectangle 41"/>
          <p:cNvSpPr>
            <a:spLocks noChangeArrowheads="1"/>
          </p:cNvSpPr>
          <p:nvPr/>
        </p:nvSpPr>
        <p:spPr bwMode="auto">
          <a:xfrm>
            <a:off x="1258888" y="3535363"/>
            <a:ext cx="2574925" cy="4841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4" name="Rectangle 42"/>
          <p:cNvSpPr>
            <a:spLocks noChangeArrowheads="1"/>
          </p:cNvSpPr>
          <p:nvPr/>
        </p:nvSpPr>
        <p:spPr bwMode="auto">
          <a:xfrm>
            <a:off x="1258888" y="3535363"/>
            <a:ext cx="2597150" cy="506412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5" name="Rectangle 43"/>
          <p:cNvSpPr>
            <a:spLocks noChangeArrowheads="1"/>
          </p:cNvSpPr>
          <p:nvPr/>
        </p:nvSpPr>
        <p:spPr bwMode="auto">
          <a:xfrm>
            <a:off x="2079625" y="3698875"/>
            <a:ext cx="95726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u="sng">
                <a:solidFill>
                  <a:srgbClr val="000000"/>
                </a:solidFill>
                <a:latin typeface="Lucida Sans Typewriter" charset="0"/>
              </a:rPr>
              <a:t>:InfoView</a:t>
            </a:r>
            <a:endParaRPr lang="en-US" u="sng">
              <a:latin typeface="Lucida Sans Typewriter" charset="0"/>
            </a:endParaRPr>
          </a:p>
        </p:txBody>
      </p:sp>
      <p:sp>
        <p:nvSpPr>
          <p:cNvPr id="27656" name="Rectangle 45"/>
          <p:cNvSpPr>
            <a:spLocks noChangeArrowheads="1"/>
          </p:cNvSpPr>
          <p:nvPr/>
        </p:nvSpPr>
        <p:spPr bwMode="auto">
          <a:xfrm>
            <a:off x="5991225" y="2763838"/>
            <a:ext cx="2597150" cy="506412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7" name="Rectangle 46"/>
          <p:cNvSpPr>
            <a:spLocks noChangeArrowheads="1"/>
          </p:cNvSpPr>
          <p:nvPr/>
        </p:nvSpPr>
        <p:spPr bwMode="auto">
          <a:xfrm>
            <a:off x="6973888" y="2951163"/>
            <a:ext cx="6381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u="sng">
                <a:solidFill>
                  <a:srgbClr val="000000"/>
                </a:solidFill>
                <a:latin typeface="Lucida Sans Typewriter" charset="0"/>
              </a:rPr>
              <a:t>:Model</a:t>
            </a:r>
            <a:endParaRPr lang="en-US" u="sng">
              <a:latin typeface="Lucida Sans Typewriter" charset="0"/>
            </a:endParaRPr>
          </a:p>
        </p:txBody>
      </p:sp>
      <p:sp>
        <p:nvSpPr>
          <p:cNvPr id="27658" name="Line 48"/>
          <p:cNvSpPr>
            <a:spLocks noChangeShapeType="1"/>
          </p:cNvSpPr>
          <p:nvPr/>
        </p:nvSpPr>
        <p:spPr bwMode="auto">
          <a:xfrm>
            <a:off x="465138" y="2368550"/>
            <a:ext cx="1717675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9" name="Rectangle 49"/>
          <p:cNvSpPr>
            <a:spLocks noChangeArrowheads="1"/>
          </p:cNvSpPr>
          <p:nvPr/>
        </p:nvSpPr>
        <p:spPr bwMode="auto">
          <a:xfrm>
            <a:off x="371475" y="1871663"/>
            <a:ext cx="34036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2:enterNewFileName(file,newName)</a:t>
            </a:r>
            <a:endParaRPr lang="en-US">
              <a:latin typeface="Lucida Sans Typewriter" charset="0"/>
            </a:endParaRPr>
          </a:p>
        </p:txBody>
      </p:sp>
      <p:sp>
        <p:nvSpPr>
          <p:cNvPr id="27660" name="Rectangle 50"/>
          <p:cNvSpPr>
            <a:spLocks noChangeArrowheads="1"/>
          </p:cNvSpPr>
          <p:nvPr/>
        </p:nvSpPr>
        <p:spPr bwMode="auto">
          <a:xfrm>
            <a:off x="5030788" y="2070100"/>
            <a:ext cx="19145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3:setName(newName)</a:t>
            </a:r>
            <a:endParaRPr lang="en-US">
              <a:latin typeface="Lucida Sans Typewriter" charset="0"/>
            </a:endParaRPr>
          </a:p>
        </p:txBody>
      </p:sp>
      <p:sp>
        <p:nvSpPr>
          <p:cNvPr id="27661" name="Rectangle 51"/>
          <p:cNvSpPr>
            <a:spLocks noChangeArrowheads="1"/>
          </p:cNvSpPr>
          <p:nvPr/>
        </p:nvSpPr>
        <p:spPr bwMode="auto">
          <a:xfrm>
            <a:off x="2227263" y="4878388"/>
            <a:ext cx="2619375" cy="484187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2" name="Rectangle 52"/>
          <p:cNvSpPr>
            <a:spLocks noChangeArrowheads="1"/>
          </p:cNvSpPr>
          <p:nvPr/>
        </p:nvSpPr>
        <p:spPr bwMode="auto">
          <a:xfrm>
            <a:off x="2952750" y="5041900"/>
            <a:ext cx="116998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u="sng">
                <a:solidFill>
                  <a:srgbClr val="000000"/>
                </a:solidFill>
                <a:latin typeface="Lucida Sans Typewriter" charset="0"/>
              </a:rPr>
              <a:t>:FolderView</a:t>
            </a:r>
            <a:endParaRPr lang="en-US" u="sng">
              <a:latin typeface="Lucida Sans Typewriter" charset="0"/>
            </a:endParaRPr>
          </a:p>
        </p:txBody>
      </p:sp>
      <p:sp>
        <p:nvSpPr>
          <p:cNvPr id="27663" name="Rectangle 54"/>
          <p:cNvSpPr>
            <a:spLocks noChangeArrowheads="1"/>
          </p:cNvSpPr>
          <p:nvPr/>
        </p:nvSpPr>
        <p:spPr bwMode="auto">
          <a:xfrm>
            <a:off x="5019675" y="5240338"/>
            <a:ext cx="308451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1:subscribeToFileEvents(file)</a:t>
            </a:r>
            <a:endParaRPr lang="en-US">
              <a:latin typeface="Lucida Sans Typewriter" charset="0"/>
            </a:endParaRPr>
          </a:p>
        </p:txBody>
      </p:sp>
      <p:sp>
        <p:nvSpPr>
          <p:cNvPr id="27664" name="Rectangle 55"/>
          <p:cNvSpPr>
            <a:spLocks noChangeArrowheads="1"/>
          </p:cNvSpPr>
          <p:nvPr/>
        </p:nvSpPr>
        <p:spPr bwMode="auto">
          <a:xfrm>
            <a:off x="5019675" y="5438775"/>
            <a:ext cx="116998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5:getName()</a:t>
            </a:r>
            <a:endParaRPr lang="en-US">
              <a:latin typeface="Lucida Sans Typewriter" charset="0"/>
            </a:endParaRPr>
          </a:p>
        </p:txBody>
      </p:sp>
      <p:sp>
        <p:nvSpPr>
          <p:cNvPr id="27665" name="Rectangle 56"/>
          <p:cNvSpPr>
            <a:spLocks noChangeArrowheads="1"/>
          </p:cNvSpPr>
          <p:nvPr/>
        </p:nvSpPr>
        <p:spPr bwMode="auto">
          <a:xfrm>
            <a:off x="4230688" y="3875088"/>
            <a:ext cx="30845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4:notifySubscribedViews(file)</a:t>
            </a:r>
            <a:endParaRPr lang="en-US">
              <a:latin typeface="Lucida Sans Typewriter" charset="0"/>
            </a:endParaRPr>
          </a:p>
        </p:txBody>
      </p:sp>
      <p:sp>
        <p:nvSpPr>
          <p:cNvPr id="27666" name="Freeform 57"/>
          <p:cNvSpPr>
            <a:spLocks/>
          </p:cNvSpPr>
          <p:nvPr/>
        </p:nvSpPr>
        <p:spPr bwMode="auto">
          <a:xfrm>
            <a:off x="4779963" y="2346325"/>
            <a:ext cx="2509837" cy="417513"/>
          </a:xfrm>
          <a:custGeom>
            <a:avLst/>
            <a:gdLst>
              <a:gd name="T0" fmla="*/ 0 w 1581"/>
              <a:gd name="T1" fmla="*/ 0 h 263"/>
              <a:gd name="T2" fmla="*/ 1581 w 1581"/>
              <a:gd name="T3" fmla="*/ 0 h 263"/>
              <a:gd name="T4" fmla="*/ 1581 w 1581"/>
              <a:gd name="T5" fmla="*/ 263 h 263"/>
              <a:gd name="T6" fmla="*/ 0 60000 65536"/>
              <a:gd name="T7" fmla="*/ 0 60000 65536"/>
              <a:gd name="T8" fmla="*/ 0 60000 65536"/>
              <a:gd name="T9" fmla="*/ 0 w 1581"/>
              <a:gd name="T10" fmla="*/ 0 h 263"/>
              <a:gd name="T11" fmla="*/ 1581 w 1581"/>
              <a:gd name="T12" fmla="*/ 263 h 2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1" h="263">
                <a:moveTo>
                  <a:pt x="0" y="0"/>
                </a:moveTo>
                <a:lnTo>
                  <a:pt x="1581" y="0"/>
                </a:lnTo>
                <a:lnTo>
                  <a:pt x="1581" y="263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7" name="Freeform 58"/>
          <p:cNvSpPr>
            <a:spLocks/>
          </p:cNvSpPr>
          <p:nvPr/>
        </p:nvSpPr>
        <p:spPr bwMode="auto">
          <a:xfrm>
            <a:off x="2600325" y="3006725"/>
            <a:ext cx="3390900" cy="528638"/>
          </a:xfrm>
          <a:custGeom>
            <a:avLst/>
            <a:gdLst>
              <a:gd name="T0" fmla="*/ 0 w 2136"/>
              <a:gd name="T1" fmla="*/ 333 h 333"/>
              <a:gd name="T2" fmla="*/ 0 w 2136"/>
              <a:gd name="T3" fmla="*/ 0 h 333"/>
              <a:gd name="T4" fmla="*/ 2136 w 2136"/>
              <a:gd name="T5" fmla="*/ 0 h 333"/>
              <a:gd name="T6" fmla="*/ 0 60000 65536"/>
              <a:gd name="T7" fmla="*/ 0 60000 65536"/>
              <a:gd name="T8" fmla="*/ 0 60000 65536"/>
              <a:gd name="T9" fmla="*/ 0 w 2136"/>
              <a:gd name="T10" fmla="*/ 0 h 333"/>
              <a:gd name="T11" fmla="*/ 2136 w 2136"/>
              <a:gd name="T12" fmla="*/ 333 h 3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6" h="333">
                <a:moveTo>
                  <a:pt x="0" y="333"/>
                </a:moveTo>
                <a:lnTo>
                  <a:pt x="0" y="0"/>
                </a:lnTo>
                <a:lnTo>
                  <a:pt x="2136" y="0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8" name="Freeform 63"/>
          <p:cNvSpPr>
            <a:spLocks/>
          </p:cNvSpPr>
          <p:nvPr/>
        </p:nvSpPr>
        <p:spPr bwMode="auto">
          <a:xfrm>
            <a:off x="3833813" y="3249613"/>
            <a:ext cx="3455987" cy="527050"/>
          </a:xfrm>
          <a:custGeom>
            <a:avLst/>
            <a:gdLst>
              <a:gd name="T0" fmla="*/ 0 w 2177"/>
              <a:gd name="T1" fmla="*/ 332 h 332"/>
              <a:gd name="T2" fmla="*/ 2177 w 2177"/>
              <a:gd name="T3" fmla="*/ 332 h 332"/>
              <a:gd name="T4" fmla="*/ 2177 w 2177"/>
              <a:gd name="T5" fmla="*/ 0 h 332"/>
              <a:gd name="T6" fmla="*/ 0 60000 65536"/>
              <a:gd name="T7" fmla="*/ 0 60000 65536"/>
              <a:gd name="T8" fmla="*/ 0 60000 65536"/>
              <a:gd name="T9" fmla="*/ 0 w 2177"/>
              <a:gd name="T10" fmla="*/ 0 h 332"/>
              <a:gd name="T11" fmla="*/ 2177 w 2177"/>
              <a:gd name="T12" fmla="*/ 332 h 3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7" h="332">
                <a:moveTo>
                  <a:pt x="0" y="332"/>
                </a:moveTo>
                <a:lnTo>
                  <a:pt x="2177" y="332"/>
                </a:lnTo>
                <a:lnTo>
                  <a:pt x="2177" y="0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9" name="Rectangle 70"/>
          <p:cNvSpPr>
            <a:spLocks noChangeArrowheads="1"/>
          </p:cNvSpPr>
          <p:nvPr/>
        </p:nvSpPr>
        <p:spPr bwMode="auto">
          <a:xfrm>
            <a:off x="2686050" y="3082925"/>
            <a:ext cx="308451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1:subscribeToFileEvents(file)</a:t>
            </a:r>
            <a:endParaRPr lang="en-US">
              <a:latin typeface="Lucida Sans Typewriter" charset="0"/>
            </a:endParaRPr>
          </a:p>
        </p:txBody>
      </p:sp>
      <p:sp>
        <p:nvSpPr>
          <p:cNvPr id="27670" name="Rectangle 71"/>
          <p:cNvSpPr>
            <a:spLocks noChangeArrowheads="1"/>
          </p:cNvSpPr>
          <p:nvPr/>
        </p:nvSpPr>
        <p:spPr bwMode="auto">
          <a:xfrm>
            <a:off x="2686050" y="3281363"/>
            <a:ext cx="116998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5:getName()</a:t>
            </a:r>
            <a:endParaRPr lang="en-US">
              <a:latin typeface="Lucida Sans Typewriter" charset="0"/>
            </a:endParaRPr>
          </a:p>
        </p:txBody>
      </p:sp>
      <p:sp>
        <p:nvSpPr>
          <p:cNvPr id="27671" name="Freeform 72"/>
          <p:cNvSpPr>
            <a:spLocks/>
          </p:cNvSpPr>
          <p:nvPr/>
        </p:nvSpPr>
        <p:spPr bwMode="auto">
          <a:xfrm>
            <a:off x="3525838" y="3249613"/>
            <a:ext cx="4049712" cy="1628775"/>
          </a:xfrm>
          <a:custGeom>
            <a:avLst/>
            <a:gdLst>
              <a:gd name="T0" fmla="*/ 2551 w 2551"/>
              <a:gd name="T1" fmla="*/ 0 h 1026"/>
              <a:gd name="T2" fmla="*/ 2551 w 2551"/>
              <a:gd name="T3" fmla="*/ 624 h 1026"/>
              <a:gd name="T4" fmla="*/ 0 w 2551"/>
              <a:gd name="T5" fmla="*/ 624 h 1026"/>
              <a:gd name="T6" fmla="*/ 0 w 2551"/>
              <a:gd name="T7" fmla="*/ 1026 h 1026"/>
              <a:gd name="T8" fmla="*/ 0 60000 65536"/>
              <a:gd name="T9" fmla="*/ 0 60000 65536"/>
              <a:gd name="T10" fmla="*/ 0 60000 65536"/>
              <a:gd name="T11" fmla="*/ 0 60000 65536"/>
              <a:gd name="T12" fmla="*/ 0 w 2551"/>
              <a:gd name="T13" fmla="*/ 0 h 1026"/>
              <a:gd name="T14" fmla="*/ 2551 w 2551"/>
              <a:gd name="T15" fmla="*/ 1026 h 10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51" h="1026">
                <a:moveTo>
                  <a:pt x="2551" y="0"/>
                </a:moveTo>
                <a:lnTo>
                  <a:pt x="2551" y="624"/>
                </a:lnTo>
                <a:lnTo>
                  <a:pt x="0" y="624"/>
                </a:lnTo>
                <a:lnTo>
                  <a:pt x="0" y="1026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72" name="Rectangle 73"/>
          <p:cNvSpPr>
            <a:spLocks noChangeArrowheads="1"/>
          </p:cNvSpPr>
          <p:nvPr/>
        </p:nvSpPr>
        <p:spPr bwMode="auto">
          <a:xfrm>
            <a:off x="4230688" y="4294188"/>
            <a:ext cx="30845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4:notifySubscribedViews(file)</a:t>
            </a:r>
            <a:endParaRPr lang="en-US">
              <a:latin typeface="Lucida Sans Typewriter" charset="0"/>
            </a:endParaRPr>
          </a:p>
        </p:txBody>
      </p:sp>
      <p:sp>
        <p:nvSpPr>
          <p:cNvPr id="27673" name="Freeform 76"/>
          <p:cNvSpPr>
            <a:spLocks/>
          </p:cNvSpPr>
          <p:nvPr/>
        </p:nvSpPr>
        <p:spPr bwMode="auto">
          <a:xfrm>
            <a:off x="4824413" y="3249613"/>
            <a:ext cx="3059112" cy="1870075"/>
          </a:xfrm>
          <a:custGeom>
            <a:avLst/>
            <a:gdLst>
              <a:gd name="T0" fmla="*/ 0 w 1927"/>
              <a:gd name="T1" fmla="*/ 1178 h 1178"/>
              <a:gd name="T2" fmla="*/ 1927 w 1927"/>
              <a:gd name="T3" fmla="*/ 1178 h 1178"/>
              <a:gd name="T4" fmla="*/ 1927 w 1927"/>
              <a:gd name="T5" fmla="*/ 0 h 1178"/>
              <a:gd name="T6" fmla="*/ 0 60000 65536"/>
              <a:gd name="T7" fmla="*/ 0 60000 65536"/>
              <a:gd name="T8" fmla="*/ 0 60000 65536"/>
              <a:gd name="T9" fmla="*/ 0 w 1927"/>
              <a:gd name="T10" fmla="*/ 0 h 1178"/>
              <a:gd name="T11" fmla="*/ 1927 w 1927"/>
              <a:gd name="T12" fmla="*/ 1178 h 11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7" h="1178">
                <a:moveTo>
                  <a:pt x="0" y="1178"/>
                </a:moveTo>
                <a:lnTo>
                  <a:pt x="1927" y="1178"/>
                </a:lnTo>
                <a:lnTo>
                  <a:pt x="1927" y="0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74" name="Line 81"/>
          <p:cNvSpPr>
            <a:spLocks noChangeShapeType="1"/>
          </p:cNvSpPr>
          <p:nvPr/>
        </p:nvSpPr>
        <p:spPr bwMode="auto">
          <a:xfrm>
            <a:off x="3854450" y="1982788"/>
            <a:ext cx="1984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5" name="Line 82"/>
          <p:cNvSpPr>
            <a:spLocks noChangeShapeType="1"/>
          </p:cNvSpPr>
          <p:nvPr/>
        </p:nvSpPr>
        <p:spPr bwMode="auto">
          <a:xfrm>
            <a:off x="6973888" y="2179638"/>
            <a:ext cx="1984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6" name="Line 83"/>
          <p:cNvSpPr>
            <a:spLocks noChangeShapeType="1"/>
          </p:cNvSpPr>
          <p:nvPr/>
        </p:nvSpPr>
        <p:spPr bwMode="auto">
          <a:xfrm>
            <a:off x="3930650" y="3382963"/>
            <a:ext cx="1984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7" name="Line 84"/>
          <p:cNvSpPr>
            <a:spLocks noChangeShapeType="1"/>
          </p:cNvSpPr>
          <p:nvPr/>
        </p:nvSpPr>
        <p:spPr bwMode="auto">
          <a:xfrm>
            <a:off x="5803900" y="3197225"/>
            <a:ext cx="1984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8" name="Line 85"/>
          <p:cNvSpPr>
            <a:spLocks noChangeShapeType="1"/>
          </p:cNvSpPr>
          <p:nvPr/>
        </p:nvSpPr>
        <p:spPr bwMode="auto">
          <a:xfrm>
            <a:off x="8126413" y="5340350"/>
            <a:ext cx="1984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9" name="Line 86"/>
          <p:cNvSpPr>
            <a:spLocks noChangeShapeType="1"/>
          </p:cNvSpPr>
          <p:nvPr/>
        </p:nvSpPr>
        <p:spPr bwMode="auto">
          <a:xfrm>
            <a:off x="6234113" y="5540375"/>
            <a:ext cx="1984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80" name="Line 87"/>
          <p:cNvSpPr>
            <a:spLocks noChangeShapeType="1"/>
          </p:cNvSpPr>
          <p:nvPr/>
        </p:nvSpPr>
        <p:spPr bwMode="auto">
          <a:xfrm>
            <a:off x="3971925" y="3975100"/>
            <a:ext cx="1984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81" name="Line 88"/>
          <p:cNvSpPr>
            <a:spLocks noChangeShapeType="1"/>
          </p:cNvSpPr>
          <p:nvPr/>
        </p:nvSpPr>
        <p:spPr bwMode="auto">
          <a:xfrm>
            <a:off x="3963988" y="4416425"/>
            <a:ext cx="1984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20"/>
          <p:cNvGrpSpPr>
            <a:grpSpLocks/>
          </p:cNvGrpSpPr>
          <p:nvPr/>
        </p:nvGrpSpPr>
        <p:grpSpPr bwMode="auto">
          <a:xfrm>
            <a:off x="407988" y="2578100"/>
            <a:ext cx="8355012" cy="1700213"/>
            <a:chOff x="257" y="994"/>
            <a:chExt cx="5263" cy="1071"/>
          </a:xfrm>
        </p:grpSpPr>
        <p:sp>
          <p:nvSpPr>
            <p:cNvPr id="28676" name="Rectangle 4"/>
            <p:cNvSpPr>
              <a:spLocks noChangeArrowheads="1"/>
            </p:cNvSpPr>
            <p:nvPr/>
          </p:nvSpPr>
          <p:spPr bwMode="auto">
            <a:xfrm>
              <a:off x="257" y="1372"/>
              <a:ext cx="1666" cy="322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77" name="Rectangle 5"/>
            <p:cNvSpPr>
              <a:spLocks noChangeArrowheads="1"/>
            </p:cNvSpPr>
            <p:nvPr/>
          </p:nvSpPr>
          <p:spPr bwMode="auto">
            <a:xfrm>
              <a:off x="859" y="1456"/>
              <a:ext cx="46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Lucida Sans Typewriter" charset="0"/>
                </a:rPr>
                <a:t>Client</a:t>
              </a:r>
              <a:endParaRPr lang="en-US" altLang="en-US" sz="1600"/>
            </a:p>
          </p:txBody>
        </p:sp>
        <p:sp>
          <p:nvSpPr>
            <p:cNvPr id="28678" name="Rectangle 6"/>
            <p:cNvSpPr>
              <a:spLocks noChangeArrowheads="1"/>
            </p:cNvSpPr>
            <p:nvPr/>
          </p:nvSpPr>
          <p:spPr bwMode="auto">
            <a:xfrm>
              <a:off x="3854" y="994"/>
              <a:ext cx="1666" cy="322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79" name="Rectangle 7"/>
            <p:cNvSpPr>
              <a:spLocks noChangeArrowheads="1"/>
            </p:cNvSpPr>
            <p:nvPr/>
          </p:nvSpPr>
          <p:spPr bwMode="auto">
            <a:xfrm>
              <a:off x="4456" y="1078"/>
              <a:ext cx="46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Lucida Sans Typewriter" charset="0"/>
                </a:rPr>
                <a:t>Server</a:t>
              </a:r>
              <a:endParaRPr lang="en-US" altLang="en-US" sz="1600"/>
            </a:p>
          </p:txBody>
        </p:sp>
        <p:sp>
          <p:nvSpPr>
            <p:cNvPr id="28680" name="Rectangle 8"/>
            <p:cNvSpPr>
              <a:spLocks noChangeArrowheads="1"/>
            </p:cNvSpPr>
            <p:nvPr/>
          </p:nvSpPr>
          <p:spPr bwMode="auto">
            <a:xfrm>
              <a:off x="3854" y="1316"/>
              <a:ext cx="1666" cy="742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81" name="Rectangle 9"/>
            <p:cNvSpPr>
              <a:spLocks noChangeArrowheads="1"/>
            </p:cNvSpPr>
            <p:nvPr/>
          </p:nvSpPr>
          <p:spPr bwMode="auto">
            <a:xfrm>
              <a:off x="3978" y="1575"/>
              <a:ext cx="77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Lucida Sans Typewriter" charset="0"/>
                </a:rPr>
                <a:t>service1()</a:t>
              </a:r>
              <a:endParaRPr lang="en-US" altLang="en-US" sz="1600"/>
            </a:p>
          </p:txBody>
        </p:sp>
        <p:sp>
          <p:nvSpPr>
            <p:cNvPr id="28682" name="Rectangle 10"/>
            <p:cNvSpPr>
              <a:spLocks noChangeArrowheads="1"/>
            </p:cNvSpPr>
            <p:nvPr/>
          </p:nvSpPr>
          <p:spPr bwMode="auto">
            <a:xfrm>
              <a:off x="3854" y="1316"/>
              <a:ext cx="1666" cy="182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83" name="Rectangle 11"/>
            <p:cNvSpPr>
              <a:spLocks noChangeArrowheads="1"/>
            </p:cNvSpPr>
            <p:nvPr/>
          </p:nvSpPr>
          <p:spPr bwMode="auto">
            <a:xfrm>
              <a:off x="3978" y="1687"/>
              <a:ext cx="77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Lucida Sans Typewriter" charset="0"/>
                </a:rPr>
                <a:t>service2()</a:t>
              </a:r>
              <a:endParaRPr lang="en-US" altLang="en-US" sz="1600"/>
            </a:p>
          </p:txBody>
        </p:sp>
        <p:sp>
          <p:nvSpPr>
            <p:cNvPr id="28684" name="Rectangle 12"/>
            <p:cNvSpPr>
              <a:spLocks noChangeArrowheads="1"/>
            </p:cNvSpPr>
            <p:nvPr/>
          </p:nvSpPr>
          <p:spPr bwMode="auto">
            <a:xfrm>
              <a:off x="3978" y="1911"/>
              <a:ext cx="77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Lucida Sans Typewriter" charset="0"/>
                </a:rPr>
                <a:t>serviceN()</a:t>
              </a:r>
              <a:endParaRPr lang="en-US" altLang="en-US" sz="1600"/>
            </a:p>
          </p:txBody>
        </p:sp>
        <p:sp>
          <p:nvSpPr>
            <p:cNvPr id="28685" name="Line 13"/>
            <p:cNvSpPr>
              <a:spLocks noChangeShapeType="1"/>
            </p:cNvSpPr>
            <p:nvPr/>
          </p:nvSpPr>
          <p:spPr bwMode="auto">
            <a:xfrm>
              <a:off x="1923" y="1540"/>
              <a:ext cx="1917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86" name="Rectangle 14"/>
            <p:cNvSpPr>
              <a:spLocks noChangeArrowheads="1"/>
            </p:cNvSpPr>
            <p:nvPr/>
          </p:nvSpPr>
          <p:spPr bwMode="auto">
            <a:xfrm>
              <a:off x="3978" y="1799"/>
              <a:ext cx="7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Lucida Sans Typewriter" charset="0"/>
                </a:rPr>
                <a:t>…</a:t>
              </a:r>
              <a:endParaRPr lang="en-US" altLang="en-US" sz="1600"/>
            </a:p>
          </p:txBody>
        </p:sp>
        <p:sp>
          <p:nvSpPr>
            <p:cNvPr id="28687" name="Rectangle 15"/>
            <p:cNvSpPr>
              <a:spLocks noChangeArrowheads="1"/>
            </p:cNvSpPr>
            <p:nvPr/>
          </p:nvSpPr>
          <p:spPr bwMode="auto">
            <a:xfrm>
              <a:off x="3707" y="1400"/>
              <a:ext cx="7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Lucida Sans Typewriter" charset="0"/>
                </a:rPr>
                <a:t>*</a:t>
              </a:r>
              <a:endParaRPr lang="en-US" altLang="en-US" sz="1600"/>
            </a:p>
          </p:txBody>
        </p:sp>
        <p:sp>
          <p:nvSpPr>
            <p:cNvPr id="28688" name="Rectangle 16"/>
            <p:cNvSpPr>
              <a:spLocks noChangeArrowheads="1"/>
            </p:cNvSpPr>
            <p:nvPr/>
          </p:nvSpPr>
          <p:spPr bwMode="auto">
            <a:xfrm>
              <a:off x="1966" y="1393"/>
              <a:ext cx="7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Lucida Sans Typewriter" charset="0"/>
                </a:rPr>
                <a:t>*</a:t>
              </a:r>
              <a:endParaRPr lang="en-US" altLang="en-US" sz="1600"/>
            </a:p>
          </p:txBody>
        </p:sp>
        <p:sp>
          <p:nvSpPr>
            <p:cNvPr id="28689" name="Rectangle 17"/>
            <p:cNvSpPr>
              <a:spLocks noChangeArrowheads="1"/>
            </p:cNvSpPr>
            <p:nvPr/>
          </p:nvSpPr>
          <p:spPr bwMode="auto">
            <a:xfrm>
              <a:off x="1959" y="1547"/>
              <a:ext cx="69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Lucida Sans Typewriter" charset="0"/>
                </a:rPr>
                <a:t>requester</a:t>
              </a:r>
              <a:endParaRPr lang="en-US" altLang="en-US" sz="1600"/>
            </a:p>
          </p:txBody>
        </p:sp>
        <p:sp>
          <p:nvSpPr>
            <p:cNvPr id="28690" name="Rectangle 18"/>
            <p:cNvSpPr>
              <a:spLocks noChangeArrowheads="1"/>
            </p:cNvSpPr>
            <p:nvPr/>
          </p:nvSpPr>
          <p:spPr bwMode="auto">
            <a:xfrm>
              <a:off x="3173" y="1547"/>
              <a:ext cx="61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Lucida Sans Typewriter" charset="0"/>
                </a:rPr>
                <a:t>provider</a:t>
              </a:r>
              <a:endParaRPr lang="en-US" altLang="en-US" sz="1600"/>
            </a:p>
          </p:txBody>
        </p:sp>
      </p:grpSp>
      <p:sp>
        <p:nvSpPr>
          <p:cNvPr id="28675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Figure 6-17, Client/server architectural style.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Figure 6-17, Client/server architectural style.</a:t>
            </a:r>
          </a:p>
        </p:txBody>
      </p:sp>
      <p:pic>
        <p:nvPicPr>
          <p:cNvPr id="2969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800" y="1870075"/>
            <a:ext cx="9042400" cy="3117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Group 27"/>
          <p:cNvGrpSpPr>
            <a:grpSpLocks/>
          </p:cNvGrpSpPr>
          <p:nvPr/>
        </p:nvGrpSpPr>
        <p:grpSpPr bwMode="auto">
          <a:xfrm>
            <a:off x="685800" y="2509838"/>
            <a:ext cx="8061325" cy="1838325"/>
            <a:chOff x="432" y="1816"/>
            <a:chExt cx="5078" cy="1158"/>
          </a:xfrm>
        </p:grpSpPr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>
              <a:off x="950" y="1816"/>
              <a:ext cx="1665" cy="266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>
              <a:off x="1051" y="1872"/>
              <a:ext cx="146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Lucida Sans Typewriter" charset="0"/>
                </a:rPr>
                <a:t>netscape:WebBrowser</a:t>
              </a:r>
              <a:endParaRPr lang="en-US" altLang="en-US" sz="1600"/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>
              <a:off x="3300" y="1995"/>
              <a:ext cx="2210" cy="266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33" name="Rectangle 13"/>
            <p:cNvSpPr>
              <a:spLocks noChangeArrowheads="1"/>
            </p:cNvSpPr>
            <p:nvPr/>
          </p:nvSpPr>
          <p:spPr bwMode="auto">
            <a:xfrm>
              <a:off x="3444" y="2085"/>
              <a:ext cx="192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Lucida Sans Typewriter" charset="0"/>
                </a:rPr>
                <a:t>www12.in.tum.de:WebServer</a:t>
              </a:r>
              <a:endParaRPr lang="en-US" altLang="en-US" sz="1600"/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3440" y="2512"/>
              <a:ext cx="2070" cy="266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35" name="Rectangle 15"/>
            <p:cNvSpPr>
              <a:spLocks noChangeArrowheads="1"/>
            </p:cNvSpPr>
            <p:nvPr/>
          </p:nvSpPr>
          <p:spPr bwMode="auto">
            <a:xfrm>
              <a:off x="3567" y="2603"/>
              <a:ext cx="184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Lucida Sans Typewriter" charset="0"/>
                </a:rPr>
                <a:t>www.cs.cmu.edu:WebServer</a:t>
              </a:r>
              <a:endParaRPr lang="en-US" altLang="en-US" sz="1600"/>
            </a:p>
          </p:txBody>
        </p:sp>
        <p:sp>
          <p:nvSpPr>
            <p:cNvPr id="30736" name="Freeform 16"/>
            <p:cNvSpPr>
              <a:spLocks/>
            </p:cNvSpPr>
            <p:nvPr/>
          </p:nvSpPr>
          <p:spPr bwMode="auto">
            <a:xfrm>
              <a:off x="3118" y="2051"/>
              <a:ext cx="140" cy="70"/>
            </a:xfrm>
            <a:custGeom>
              <a:avLst/>
              <a:gdLst>
                <a:gd name="T0" fmla="*/ 0 w 140"/>
                <a:gd name="T1" fmla="*/ 28 h 70"/>
                <a:gd name="T2" fmla="*/ 28 w 140"/>
                <a:gd name="T3" fmla="*/ 0 h 70"/>
                <a:gd name="T4" fmla="*/ 140 w 140"/>
                <a:gd name="T5" fmla="*/ 70 h 70"/>
                <a:gd name="T6" fmla="*/ 14 w 140"/>
                <a:gd name="T7" fmla="*/ 70 h 70"/>
                <a:gd name="T8" fmla="*/ 0 w 140"/>
                <a:gd name="T9" fmla="*/ 28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0"/>
                <a:gd name="T16" fmla="*/ 0 h 70"/>
                <a:gd name="T17" fmla="*/ 140 w 140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0" h="70">
                  <a:moveTo>
                    <a:pt x="0" y="28"/>
                  </a:moveTo>
                  <a:lnTo>
                    <a:pt x="28" y="0"/>
                  </a:lnTo>
                  <a:lnTo>
                    <a:pt x="140" y="70"/>
                  </a:lnTo>
                  <a:lnTo>
                    <a:pt x="14" y="7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37" name="Line 17"/>
            <p:cNvSpPr>
              <a:spLocks noChangeShapeType="1"/>
            </p:cNvSpPr>
            <p:nvPr/>
          </p:nvSpPr>
          <p:spPr bwMode="auto">
            <a:xfrm>
              <a:off x="2601" y="1967"/>
              <a:ext cx="531" cy="12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38" name="Freeform 18"/>
            <p:cNvSpPr>
              <a:spLocks/>
            </p:cNvSpPr>
            <p:nvPr/>
          </p:nvSpPr>
          <p:spPr bwMode="auto">
            <a:xfrm>
              <a:off x="3118" y="2121"/>
              <a:ext cx="154" cy="70"/>
            </a:xfrm>
            <a:custGeom>
              <a:avLst/>
              <a:gdLst>
                <a:gd name="T0" fmla="*/ 0 w 154"/>
                <a:gd name="T1" fmla="*/ 42 h 70"/>
                <a:gd name="T2" fmla="*/ 28 w 154"/>
                <a:gd name="T3" fmla="*/ 0 h 70"/>
                <a:gd name="T4" fmla="*/ 154 w 154"/>
                <a:gd name="T5" fmla="*/ 28 h 70"/>
                <a:gd name="T6" fmla="*/ 28 w 154"/>
                <a:gd name="T7" fmla="*/ 70 h 70"/>
                <a:gd name="T8" fmla="*/ 0 w 154"/>
                <a:gd name="T9" fmla="*/ 42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4"/>
                <a:gd name="T16" fmla="*/ 0 h 70"/>
                <a:gd name="T17" fmla="*/ 154 w 154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4" h="70">
                  <a:moveTo>
                    <a:pt x="0" y="42"/>
                  </a:moveTo>
                  <a:lnTo>
                    <a:pt x="28" y="0"/>
                  </a:lnTo>
                  <a:lnTo>
                    <a:pt x="154" y="28"/>
                  </a:lnTo>
                  <a:lnTo>
                    <a:pt x="28" y="7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39" name="Line 19"/>
            <p:cNvSpPr>
              <a:spLocks noChangeShapeType="1"/>
            </p:cNvSpPr>
            <p:nvPr/>
          </p:nvSpPr>
          <p:spPr bwMode="auto">
            <a:xfrm flipV="1">
              <a:off x="2265" y="2163"/>
              <a:ext cx="867" cy="84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40" name="Freeform 20"/>
            <p:cNvSpPr>
              <a:spLocks/>
            </p:cNvSpPr>
            <p:nvPr/>
          </p:nvSpPr>
          <p:spPr bwMode="auto">
            <a:xfrm>
              <a:off x="3146" y="2177"/>
              <a:ext cx="140" cy="84"/>
            </a:xfrm>
            <a:custGeom>
              <a:avLst/>
              <a:gdLst>
                <a:gd name="T0" fmla="*/ 0 w 140"/>
                <a:gd name="T1" fmla="*/ 56 h 84"/>
                <a:gd name="T2" fmla="*/ 0 w 140"/>
                <a:gd name="T3" fmla="*/ 14 h 84"/>
                <a:gd name="T4" fmla="*/ 140 w 140"/>
                <a:gd name="T5" fmla="*/ 0 h 84"/>
                <a:gd name="T6" fmla="*/ 42 w 140"/>
                <a:gd name="T7" fmla="*/ 84 h 84"/>
                <a:gd name="T8" fmla="*/ 0 w 140"/>
                <a:gd name="T9" fmla="*/ 56 h 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0"/>
                <a:gd name="T16" fmla="*/ 0 h 84"/>
                <a:gd name="T17" fmla="*/ 140 w 140"/>
                <a:gd name="T18" fmla="*/ 84 h 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0" h="84">
                  <a:moveTo>
                    <a:pt x="0" y="56"/>
                  </a:moveTo>
                  <a:lnTo>
                    <a:pt x="0" y="14"/>
                  </a:lnTo>
                  <a:lnTo>
                    <a:pt x="140" y="0"/>
                  </a:lnTo>
                  <a:lnTo>
                    <a:pt x="42" y="84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41" name="Line 21"/>
            <p:cNvSpPr>
              <a:spLocks noChangeShapeType="1"/>
            </p:cNvSpPr>
            <p:nvPr/>
          </p:nvSpPr>
          <p:spPr bwMode="auto">
            <a:xfrm flipV="1">
              <a:off x="2489" y="2233"/>
              <a:ext cx="671" cy="30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42" name="Freeform 22"/>
            <p:cNvSpPr>
              <a:spLocks/>
            </p:cNvSpPr>
            <p:nvPr/>
          </p:nvSpPr>
          <p:spPr bwMode="auto">
            <a:xfrm>
              <a:off x="3286" y="2610"/>
              <a:ext cx="140" cy="70"/>
            </a:xfrm>
            <a:custGeom>
              <a:avLst/>
              <a:gdLst>
                <a:gd name="T0" fmla="*/ 0 w 140"/>
                <a:gd name="T1" fmla="*/ 28 h 70"/>
                <a:gd name="T2" fmla="*/ 14 w 140"/>
                <a:gd name="T3" fmla="*/ 0 h 70"/>
                <a:gd name="T4" fmla="*/ 140 w 140"/>
                <a:gd name="T5" fmla="*/ 42 h 70"/>
                <a:gd name="T6" fmla="*/ 14 w 140"/>
                <a:gd name="T7" fmla="*/ 70 h 70"/>
                <a:gd name="T8" fmla="*/ 0 w 140"/>
                <a:gd name="T9" fmla="*/ 28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0"/>
                <a:gd name="T16" fmla="*/ 0 h 70"/>
                <a:gd name="T17" fmla="*/ 140 w 140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0" h="70">
                  <a:moveTo>
                    <a:pt x="0" y="28"/>
                  </a:moveTo>
                  <a:lnTo>
                    <a:pt x="14" y="0"/>
                  </a:lnTo>
                  <a:lnTo>
                    <a:pt x="140" y="42"/>
                  </a:lnTo>
                  <a:lnTo>
                    <a:pt x="14" y="7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43" name="Line 23"/>
            <p:cNvSpPr>
              <a:spLocks noChangeShapeType="1"/>
            </p:cNvSpPr>
            <p:nvPr/>
          </p:nvSpPr>
          <p:spPr bwMode="auto">
            <a:xfrm>
              <a:off x="2489" y="2540"/>
              <a:ext cx="811" cy="9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44" name="Freeform 24"/>
            <p:cNvSpPr>
              <a:spLocks/>
            </p:cNvSpPr>
            <p:nvPr/>
          </p:nvSpPr>
          <p:spPr bwMode="auto">
            <a:xfrm>
              <a:off x="3286" y="2638"/>
              <a:ext cx="140" cy="70"/>
            </a:xfrm>
            <a:custGeom>
              <a:avLst/>
              <a:gdLst>
                <a:gd name="T0" fmla="*/ 0 w 140"/>
                <a:gd name="T1" fmla="*/ 42 h 70"/>
                <a:gd name="T2" fmla="*/ 14 w 140"/>
                <a:gd name="T3" fmla="*/ 0 h 70"/>
                <a:gd name="T4" fmla="*/ 140 w 140"/>
                <a:gd name="T5" fmla="*/ 28 h 70"/>
                <a:gd name="T6" fmla="*/ 14 w 140"/>
                <a:gd name="T7" fmla="*/ 70 h 70"/>
                <a:gd name="T8" fmla="*/ 0 w 140"/>
                <a:gd name="T9" fmla="*/ 42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0"/>
                <a:gd name="T16" fmla="*/ 0 h 70"/>
                <a:gd name="T17" fmla="*/ 140 w 140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0" h="70">
                  <a:moveTo>
                    <a:pt x="0" y="42"/>
                  </a:moveTo>
                  <a:lnTo>
                    <a:pt x="14" y="0"/>
                  </a:lnTo>
                  <a:lnTo>
                    <a:pt x="140" y="28"/>
                  </a:lnTo>
                  <a:lnTo>
                    <a:pt x="14" y="7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45" name="Line 25"/>
            <p:cNvSpPr>
              <a:spLocks noChangeShapeType="1"/>
            </p:cNvSpPr>
            <p:nvPr/>
          </p:nvSpPr>
          <p:spPr bwMode="auto">
            <a:xfrm flipV="1">
              <a:off x="2083" y="2680"/>
              <a:ext cx="1217" cy="12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46" name="Rectangle 6"/>
            <p:cNvSpPr>
              <a:spLocks noChangeArrowheads="1"/>
            </p:cNvSpPr>
            <p:nvPr/>
          </p:nvSpPr>
          <p:spPr bwMode="auto">
            <a:xfrm>
              <a:off x="838" y="2414"/>
              <a:ext cx="1665" cy="266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47" name="Rectangle 7"/>
            <p:cNvSpPr>
              <a:spLocks noChangeArrowheads="1"/>
            </p:cNvSpPr>
            <p:nvPr/>
          </p:nvSpPr>
          <p:spPr bwMode="auto">
            <a:xfrm>
              <a:off x="1093" y="2470"/>
              <a:ext cx="1155" cy="15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Lucida Sans Typewriter" charset="0"/>
                </a:rPr>
                <a:t>lynx:WebBrowser</a:t>
              </a:r>
              <a:endParaRPr lang="en-US" altLang="en-US" sz="1600"/>
            </a:p>
          </p:txBody>
        </p:sp>
        <p:sp>
          <p:nvSpPr>
            <p:cNvPr id="30748" name="Rectangle 8"/>
            <p:cNvSpPr>
              <a:spLocks noChangeArrowheads="1"/>
            </p:cNvSpPr>
            <p:nvPr/>
          </p:nvSpPr>
          <p:spPr bwMode="auto">
            <a:xfrm>
              <a:off x="432" y="2722"/>
              <a:ext cx="1665" cy="252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49" name="Rectangle 9"/>
            <p:cNvSpPr>
              <a:spLocks noChangeArrowheads="1"/>
            </p:cNvSpPr>
            <p:nvPr/>
          </p:nvSpPr>
          <p:spPr bwMode="auto">
            <a:xfrm>
              <a:off x="610" y="2771"/>
              <a:ext cx="1309" cy="15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Lucida Sans Typewriter" charset="0"/>
                </a:rPr>
                <a:t>mosaic:WebBrowser</a:t>
              </a:r>
              <a:endParaRPr lang="en-US" altLang="en-US" sz="1600"/>
            </a:p>
          </p:txBody>
        </p:sp>
        <p:sp>
          <p:nvSpPr>
            <p:cNvPr id="30750" name="Rectangle 4"/>
            <p:cNvSpPr>
              <a:spLocks noChangeArrowheads="1"/>
            </p:cNvSpPr>
            <p:nvPr/>
          </p:nvSpPr>
          <p:spPr bwMode="auto">
            <a:xfrm>
              <a:off x="631" y="2121"/>
              <a:ext cx="1665" cy="266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51" name="Rectangle 5"/>
            <p:cNvSpPr>
              <a:spLocks noChangeArrowheads="1"/>
            </p:cNvSpPr>
            <p:nvPr/>
          </p:nvSpPr>
          <p:spPr bwMode="auto">
            <a:xfrm>
              <a:off x="694" y="2177"/>
              <a:ext cx="1540" cy="15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Lucida Sans Typewriter" charset="0"/>
                </a:rPr>
                <a:t>iexplorer:WebBrowser</a:t>
              </a:r>
              <a:endParaRPr lang="en-US" altLang="en-US" sz="1600"/>
            </a:p>
          </p:txBody>
        </p:sp>
      </p:grpSp>
      <p:sp>
        <p:nvSpPr>
          <p:cNvPr id="30723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Figure 6-18, The World Wide Web as an instance of the client/server architecture.</a:t>
            </a:r>
          </a:p>
        </p:txBody>
      </p:sp>
      <p:cxnSp>
        <p:nvCxnSpPr>
          <p:cNvPr id="30724" name="Straight Connector 26"/>
          <p:cNvCxnSpPr>
            <a:cxnSpLocks noChangeShapeType="1"/>
          </p:cNvCxnSpPr>
          <p:nvPr/>
        </p:nvCxnSpPr>
        <p:spPr bwMode="auto">
          <a:xfrm>
            <a:off x="1668463" y="2843213"/>
            <a:ext cx="2322512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725" name="Straight Connector 27"/>
          <p:cNvCxnSpPr>
            <a:cxnSpLocks noChangeShapeType="1"/>
          </p:cNvCxnSpPr>
          <p:nvPr/>
        </p:nvCxnSpPr>
        <p:spPr bwMode="auto">
          <a:xfrm>
            <a:off x="1168400" y="3328988"/>
            <a:ext cx="2322513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726" name="Straight Connector 28"/>
          <p:cNvCxnSpPr>
            <a:cxnSpLocks noChangeShapeType="1"/>
          </p:cNvCxnSpPr>
          <p:nvPr/>
        </p:nvCxnSpPr>
        <p:spPr bwMode="auto">
          <a:xfrm>
            <a:off x="968375" y="4270375"/>
            <a:ext cx="2078038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727" name="Straight Connector 30"/>
          <p:cNvCxnSpPr>
            <a:cxnSpLocks noChangeShapeType="1"/>
          </p:cNvCxnSpPr>
          <p:nvPr/>
        </p:nvCxnSpPr>
        <p:spPr bwMode="auto">
          <a:xfrm>
            <a:off x="1781175" y="3814763"/>
            <a:ext cx="178752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728" name="Straight Connector 33"/>
          <p:cNvCxnSpPr>
            <a:cxnSpLocks noChangeShapeType="1"/>
          </p:cNvCxnSpPr>
          <p:nvPr/>
        </p:nvCxnSpPr>
        <p:spPr bwMode="auto">
          <a:xfrm>
            <a:off x="5467350" y="3182938"/>
            <a:ext cx="3055938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729" name="Straight Connector 35"/>
          <p:cNvCxnSpPr>
            <a:cxnSpLocks noChangeShapeType="1"/>
          </p:cNvCxnSpPr>
          <p:nvPr/>
        </p:nvCxnSpPr>
        <p:spPr bwMode="auto">
          <a:xfrm>
            <a:off x="5762625" y="4003675"/>
            <a:ext cx="2760663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Group 19"/>
          <p:cNvGrpSpPr>
            <a:grpSpLocks/>
          </p:cNvGrpSpPr>
          <p:nvPr/>
        </p:nvGrpSpPr>
        <p:grpSpPr bwMode="auto">
          <a:xfrm>
            <a:off x="2895600" y="2582863"/>
            <a:ext cx="3840163" cy="1692275"/>
            <a:chOff x="1824" y="1186"/>
            <a:chExt cx="2419" cy="1066"/>
          </a:xfrm>
        </p:grpSpPr>
        <p:sp>
          <p:nvSpPr>
            <p:cNvPr id="31750" name="Rectangle 4"/>
            <p:cNvSpPr>
              <a:spLocks noChangeArrowheads="1"/>
            </p:cNvSpPr>
            <p:nvPr/>
          </p:nvSpPr>
          <p:spPr bwMode="auto">
            <a:xfrm>
              <a:off x="1824" y="1186"/>
              <a:ext cx="1664" cy="322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1" name="Rectangle 5"/>
            <p:cNvSpPr>
              <a:spLocks noChangeArrowheads="1"/>
            </p:cNvSpPr>
            <p:nvPr/>
          </p:nvSpPr>
          <p:spPr bwMode="auto">
            <a:xfrm>
              <a:off x="2502" y="1270"/>
              <a:ext cx="30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Lucida Sans Typewriter" charset="0"/>
                </a:rPr>
                <a:t>Peer</a:t>
              </a:r>
              <a:endParaRPr lang="en-US" altLang="en-US" sz="1600"/>
            </a:p>
          </p:txBody>
        </p:sp>
        <p:sp>
          <p:nvSpPr>
            <p:cNvPr id="31752" name="Rectangle 6"/>
            <p:cNvSpPr>
              <a:spLocks noChangeArrowheads="1"/>
            </p:cNvSpPr>
            <p:nvPr/>
          </p:nvSpPr>
          <p:spPr bwMode="auto">
            <a:xfrm>
              <a:off x="1824" y="1707"/>
              <a:ext cx="1664" cy="545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3" name="Rectangle 8"/>
            <p:cNvSpPr>
              <a:spLocks noChangeArrowheads="1"/>
            </p:cNvSpPr>
            <p:nvPr/>
          </p:nvSpPr>
          <p:spPr bwMode="auto">
            <a:xfrm>
              <a:off x="1824" y="1508"/>
              <a:ext cx="1664" cy="196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754" name="Group 17"/>
            <p:cNvGrpSpPr>
              <a:grpSpLocks/>
            </p:cNvGrpSpPr>
            <p:nvPr/>
          </p:nvGrpSpPr>
          <p:grpSpPr bwMode="auto">
            <a:xfrm>
              <a:off x="1951" y="1742"/>
              <a:ext cx="770" cy="490"/>
              <a:chOff x="1951" y="1780"/>
              <a:chExt cx="770" cy="490"/>
            </a:xfrm>
          </p:grpSpPr>
          <p:sp>
            <p:nvSpPr>
              <p:cNvPr id="31760" name="Rectangle 7"/>
              <p:cNvSpPr>
                <a:spLocks noChangeArrowheads="1"/>
              </p:cNvSpPr>
              <p:nvPr/>
            </p:nvSpPr>
            <p:spPr bwMode="auto">
              <a:xfrm>
                <a:off x="1951" y="1780"/>
                <a:ext cx="770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600">
                    <a:solidFill>
                      <a:srgbClr val="000000"/>
                    </a:solidFill>
                    <a:latin typeface="Lucida Sans Typewriter" charset="0"/>
                  </a:rPr>
                  <a:t>service1()</a:t>
                </a:r>
                <a:endParaRPr lang="en-US" altLang="en-US" sz="1600"/>
              </a:p>
            </p:txBody>
          </p:sp>
          <p:sp>
            <p:nvSpPr>
              <p:cNvPr id="31761" name="Rectangle 9"/>
              <p:cNvSpPr>
                <a:spLocks noChangeArrowheads="1"/>
              </p:cNvSpPr>
              <p:nvPr/>
            </p:nvSpPr>
            <p:spPr bwMode="auto">
              <a:xfrm>
                <a:off x="1951" y="1892"/>
                <a:ext cx="770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600">
                    <a:solidFill>
                      <a:srgbClr val="000000"/>
                    </a:solidFill>
                    <a:latin typeface="Lucida Sans Typewriter" charset="0"/>
                  </a:rPr>
                  <a:t>service2()</a:t>
                </a:r>
                <a:endParaRPr lang="en-US" altLang="en-US" sz="1600"/>
              </a:p>
            </p:txBody>
          </p:sp>
          <p:sp>
            <p:nvSpPr>
              <p:cNvPr id="31762" name="Rectangle 10"/>
              <p:cNvSpPr>
                <a:spLocks noChangeArrowheads="1"/>
              </p:cNvSpPr>
              <p:nvPr/>
            </p:nvSpPr>
            <p:spPr bwMode="auto">
              <a:xfrm>
                <a:off x="1951" y="2116"/>
                <a:ext cx="770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600">
                    <a:solidFill>
                      <a:srgbClr val="000000"/>
                    </a:solidFill>
                    <a:latin typeface="Lucida Sans Typewriter" charset="0"/>
                  </a:rPr>
                  <a:t>serviceN()</a:t>
                </a:r>
                <a:endParaRPr lang="en-US" altLang="en-US" sz="1600"/>
              </a:p>
            </p:txBody>
          </p:sp>
          <p:sp>
            <p:nvSpPr>
              <p:cNvPr id="31763" name="Rectangle 11"/>
              <p:cNvSpPr>
                <a:spLocks noChangeArrowheads="1"/>
              </p:cNvSpPr>
              <p:nvPr/>
            </p:nvSpPr>
            <p:spPr bwMode="auto">
              <a:xfrm>
                <a:off x="1951" y="2004"/>
                <a:ext cx="77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600">
                    <a:solidFill>
                      <a:srgbClr val="000000"/>
                    </a:solidFill>
                    <a:latin typeface="Lucida Sans Typewriter" charset="0"/>
                  </a:rPr>
                  <a:t>…</a:t>
                </a:r>
                <a:endParaRPr lang="en-US" altLang="en-US" sz="1600"/>
              </a:p>
            </p:txBody>
          </p:sp>
        </p:grpSp>
        <p:sp>
          <p:nvSpPr>
            <p:cNvPr id="31755" name="Rectangle 12"/>
            <p:cNvSpPr>
              <a:spLocks noChangeArrowheads="1"/>
            </p:cNvSpPr>
            <p:nvPr/>
          </p:nvSpPr>
          <p:spPr bwMode="auto">
            <a:xfrm>
              <a:off x="3488" y="1396"/>
              <a:ext cx="755" cy="629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6" name="Rectangle 13"/>
            <p:cNvSpPr>
              <a:spLocks noChangeArrowheads="1"/>
            </p:cNvSpPr>
            <p:nvPr/>
          </p:nvSpPr>
          <p:spPr bwMode="auto">
            <a:xfrm>
              <a:off x="3550" y="1234"/>
              <a:ext cx="69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Lucida Sans Typewriter" charset="0"/>
                </a:rPr>
                <a:t>requester</a:t>
              </a:r>
              <a:endParaRPr lang="en-US" altLang="en-US" sz="1600"/>
            </a:p>
          </p:txBody>
        </p:sp>
        <p:sp>
          <p:nvSpPr>
            <p:cNvPr id="31757" name="Rectangle 14"/>
            <p:cNvSpPr>
              <a:spLocks noChangeArrowheads="1"/>
            </p:cNvSpPr>
            <p:nvPr/>
          </p:nvSpPr>
          <p:spPr bwMode="auto">
            <a:xfrm>
              <a:off x="3550" y="2060"/>
              <a:ext cx="61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Lucida Sans Typewriter" charset="0"/>
                </a:rPr>
                <a:t>provider</a:t>
              </a:r>
              <a:endParaRPr lang="en-US" altLang="en-US" sz="1600"/>
            </a:p>
          </p:txBody>
        </p:sp>
        <p:sp>
          <p:nvSpPr>
            <p:cNvPr id="31758" name="Rectangle 15"/>
            <p:cNvSpPr>
              <a:spLocks noChangeArrowheads="1"/>
            </p:cNvSpPr>
            <p:nvPr/>
          </p:nvSpPr>
          <p:spPr bwMode="auto">
            <a:xfrm>
              <a:off x="3550" y="1402"/>
              <a:ext cx="7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Lucida Sans Typewriter" charset="0"/>
                </a:rPr>
                <a:t>*</a:t>
              </a:r>
              <a:endParaRPr lang="en-US" altLang="en-US" sz="1600"/>
            </a:p>
          </p:txBody>
        </p:sp>
        <p:sp>
          <p:nvSpPr>
            <p:cNvPr id="31759" name="Rectangle 16"/>
            <p:cNvSpPr>
              <a:spLocks noChangeArrowheads="1"/>
            </p:cNvSpPr>
            <p:nvPr/>
          </p:nvSpPr>
          <p:spPr bwMode="auto">
            <a:xfrm>
              <a:off x="3550" y="1892"/>
              <a:ext cx="7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Lucida Sans Typewriter" charset="0"/>
                </a:rPr>
                <a:t>*</a:t>
              </a:r>
              <a:endParaRPr lang="en-US" altLang="en-US" sz="1600"/>
            </a:p>
          </p:txBody>
        </p:sp>
      </p:grpSp>
      <p:sp>
        <p:nvSpPr>
          <p:cNvPr id="31747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Figure 6-19,  Peer-to-peer architectural style.</a:t>
            </a:r>
          </a:p>
        </p:txBody>
      </p:sp>
      <p:sp>
        <p:nvSpPr>
          <p:cNvPr id="31748" name="TextBox 17"/>
          <p:cNvSpPr txBox="1">
            <a:spLocks noChangeArrowheads="1"/>
          </p:cNvSpPr>
          <p:nvPr/>
        </p:nvSpPr>
        <p:spPr bwMode="auto">
          <a:xfrm>
            <a:off x="512763" y="1058863"/>
            <a:ext cx="76136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/>
              <a:t>A </a:t>
            </a:r>
            <a:r>
              <a:rPr lang="en-US" b="1"/>
              <a:t>peer-to-peer </a:t>
            </a:r>
            <a:r>
              <a:rPr lang="en-US"/>
              <a:t>architectural style is a generalization of the</a:t>
            </a:r>
            <a:r>
              <a:rPr lang="en-US" b="1"/>
              <a:t> client/server</a:t>
            </a:r>
            <a:r>
              <a:rPr lang="en-US"/>
              <a:t> architectural style in which subsystems can act both as client or as servers.</a:t>
            </a:r>
          </a:p>
        </p:txBody>
      </p:sp>
      <p:sp>
        <p:nvSpPr>
          <p:cNvPr id="31749" name="TextBox 18"/>
          <p:cNvSpPr txBox="1">
            <a:spLocks noChangeArrowheads="1"/>
          </p:cNvSpPr>
          <p:nvPr/>
        </p:nvSpPr>
        <p:spPr bwMode="auto">
          <a:xfrm>
            <a:off x="512763" y="4697413"/>
            <a:ext cx="7899400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/>
              <a:t>Each subsystem can request and provide services. The control flow within each subsystem is independent from the others except for synchronizations on requests.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7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 Design: Decomposing the System</a:t>
            </a:r>
          </a:p>
        </p:txBody>
      </p:sp>
      <p:sp>
        <p:nvSpPr>
          <p:cNvPr id="5123" name="TextBox 72"/>
          <p:cNvSpPr txBox="1">
            <a:spLocks noChangeArrowheads="1"/>
          </p:cNvSpPr>
          <p:nvPr/>
        </p:nvSpPr>
        <p:spPr bwMode="auto">
          <a:xfrm>
            <a:off x="669925" y="884238"/>
            <a:ext cx="7902575" cy="775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System design </a:t>
            </a:r>
            <a:r>
              <a:rPr lang="en-US"/>
              <a:t>is the </a:t>
            </a:r>
            <a:r>
              <a:rPr lang="en-US" b="1"/>
              <a:t>transformation</a:t>
            </a:r>
            <a:r>
              <a:rPr lang="en-US"/>
              <a:t> of an </a:t>
            </a:r>
            <a:r>
              <a:rPr lang="en-US" b="1"/>
              <a:t>analysis model </a:t>
            </a:r>
            <a:r>
              <a:rPr lang="en-US"/>
              <a:t>into a </a:t>
            </a:r>
            <a:r>
              <a:rPr lang="en-US" b="1"/>
              <a:t>system design model.</a:t>
            </a:r>
          </a:p>
          <a:p>
            <a:endParaRPr lang="en-US" sz="1400" b="1"/>
          </a:p>
          <a:p>
            <a:r>
              <a:rPr lang="en-US"/>
              <a:t>During system design, developers:</a:t>
            </a:r>
          </a:p>
          <a:p>
            <a:endParaRPr lang="en-US" sz="1400"/>
          </a:p>
          <a:p>
            <a:pPr lvl="1">
              <a:buFont typeface="Arial" charset="0"/>
              <a:buChar char="•"/>
            </a:pPr>
            <a:r>
              <a:rPr lang="en-US"/>
              <a:t>  define the design goals of the project and decompose the  system into smaller subsystems that can be realized by individual teams; </a:t>
            </a:r>
          </a:p>
          <a:p>
            <a:pPr lvl="1">
              <a:buFont typeface="Arial" charset="0"/>
              <a:buChar char="•"/>
            </a:pPr>
            <a:r>
              <a:rPr lang="en-US"/>
              <a:t>  select strategies for building the system, such as: the hardware/software strategy, the persistent data management strategy, the global control flow, the access control policy, and the handling of boundary conditions.</a:t>
            </a:r>
          </a:p>
          <a:p>
            <a:pPr lvl="1">
              <a:buFont typeface="Arial" charset="0"/>
              <a:buChar char="•"/>
            </a:pPr>
            <a:endParaRPr lang="en-US" sz="1400"/>
          </a:p>
          <a:p>
            <a:r>
              <a:rPr lang="en-US" b="1"/>
              <a:t>The resul</a:t>
            </a:r>
            <a:r>
              <a:rPr lang="en-US"/>
              <a:t>t of system design is a </a:t>
            </a:r>
            <a:r>
              <a:rPr lang="en-US" b="1"/>
              <a:t>model that includes a subsystem decomposition</a:t>
            </a:r>
            <a:r>
              <a:rPr lang="en-US"/>
              <a:t> and </a:t>
            </a:r>
            <a:r>
              <a:rPr lang="en-US" b="1"/>
              <a:t>a clear description of each of these strategies</a:t>
            </a:r>
            <a:r>
              <a:rPr lang="en-US"/>
              <a:t>.</a:t>
            </a:r>
            <a:endParaRPr lang="en-US" b="1"/>
          </a:p>
          <a:p>
            <a:endParaRPr lang="en-US" b="1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ChangeArrowheads="1"/>
          </p:cNvSpPr>
          <p:nvPr/>
        </p:nvSpPr>
        <p:spPr bwMode="auto">
          <a:xfrm>
            <a:off x="838200" y="1981200"/>
            <a:ext cx="2633663" cy="509588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1" name="Rectangle 5"/>
          <p:cNvSpPr>
            <a:spLocks noChangeArrowheads="1"/>
          </p:cNvSpPr>
          <p:nvPr/>
        </p:nvSpPr>
        <p:spPr bwMode="auto">
          <a:xfrm>
            <a:off x="993775" y="2114550"/>
            <a:ext cx="23225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 u="sng">
                <a:solidFill>
                  <a:srgbClr val="000000"/>
                </a:solidFill>
                <a:latin typeface="Lucida Sans Typewriter" charset="0"/>
              </a:rPr>
              <a:t>application1:DBUser</a:t>
            </a:r>
            <a:endParaRPr lang="en-US" altLang="en-US" sz="1600" u="sng"/>
          </a:p>
        </p:txBody>
      </p:sp>
      <p:sp>
        <p:nvSpPr>
          <p:cNvPr id="32772" name="Rectangle 6"/>
          <p:cNvSpPr>
            <a:spLocks noChangeArrowheads="1"/>
          </p:cNvSpPr>
          <p:nvPr/>
        </p:nvSpPr>
        <p:spPr bwMode="auto">
          <a:xfrm>
            <a:off x="5176838" y="2424113"/>
            <a:ext cx="3121025" cy="509587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3" name="Rectangle 7"/>
          <p:cNvSpPr>
            <a:spLocks noChangeArrowheads="1"/>
          </p:cNvSpPr>
          <p:nvPr/>
        </p:nvSpPr>
        <p:spPr bwMode="auto">
          <a:xfrm>
            <a:off x="5943600" y="2557463"/>
            <a:ext cx="15890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 u="sng">
                <a:solidFill>
                  <a:srgbClr val="000000"/>
                </a:solidFill>
                <a:latin typeface="Lucida Sans Typewriter" charset="0"/>
              </a:rPr>
              <a:t>database:DBMS</a:t>
            </a:r>
            <a:endParaRPr lang="en-US" altLang="en-US" sz="1600" u="sng"/>
          </a:p>
        </p:txBody>
      </p:sp>
      <p:sp>
        <p:nvSpPr>
          <p:cNvPr id="32774" name="Rectangle 8"/>
          <p:cNvSpPr>
            <a:spLocks noChangeArrowheads="1"/>
          </p:cNvSpPr>
          <p:nvPr/>
        </p:nvSpPr>
        <p:spPr bwMode="auto">
          <a:xfrm>
            <a:off x="1036638" y="2778125"/>
            <a:ext cx="2635250" cy="509588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5" name="Rectangle 9"/>
          <p:cNvSpPr>
            <a:spLocks noChangeArrowheads="1"/>
          </p:cNvSpPr>
          <p:nvPr/>
        </p:nvSpPr>
        <p:spPr bwMode="auto">
          <a:xfrm>
            <a:off x="1193800" y="2911475"/>
            <a:ext cx="23225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 u="sng">
                <a:solidFill>
                  <a:srgbClr val="000000"/>
                </a:solidFill>
                <a:latin typeface="Lucida Sans Typewriter" charset="0"/>
              </a:rPr>
              <a:t>application2:DBUser</a:t>
            </a:r>
            <a:endParaRPr lang="en-US" altLang="en-US" sz="1600" u="sng"/>
          </a:p>
        </p:txBody>
      </p:sp>
      <p:sp>
        <p:nvSpPr>
          <p:cNvPr id="32776" name="Freeform 10"/>
          <p:cNvSpPr>
            <a:spLocks/>
          </p:cNvSpPr>
          <p:nvPr/>
        </p:nvSpPr>
        <p:spPr bwMode="auto">
          <a:xfrm>
            <a:off x="4911725" y="2535238"/>
            <a:ext cx="220663" cy="109537"/>
          </a:xfrm>
          <a:custGeom>
            <a:avLst/>
            <a:gdLst>
              <a:gd name="T0" fmla="*/ 0 w 139"/>
              <a:gd name="T1" fmla="*/ 28 h 69"/>
              <a:gd name="T2" fmla="*/ 28 w 139"/>
              <a:gd name="T3" fmla="*/ 0 h 69"/>
              <a:gd name="T4" fmla="*/ 139 w 139"/>
              <a:gd name="T5" fmla="*/ 69 h 69"/>
              <a:gd name="T6" fmla="*/ 14 w 139"/>
              <a:gd name="T7" fmla="*/ 69 h 69"/>
              <a:gd name="T8" fmla="*/ 0 w 139"/>
              <a:gd name="T9" fmla="*/ 28 h 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9"/>
              <a:gd name="T16" fmla="*/ 0 h 69"/>
              <a:gd name="T17" fmla="*/ 139 w 139"/>
              <a:gd name="T18" fmla="*/ 69 h 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9" h="69">
                <a:moveTo>
                  <a:pt x="0" y="28"/>
                </a:moveTo>
                <a:lnTo>
                  <a:pt x="28" y="0"/>
                </a:lnTo>
                <a:lnTo>
                  <a:pt x="139" y="69"/>
                </a:lnTo>
                <a:lnTo>
                  <a:pt x="14" y="69"/>
                </a:lnTo>
                <a:lnTo>
                  <a:pt x="0" y="28"/>
                </a:lnTo>
                <a:close/>
              </a:path>
            </a:pathLst>
          </a:custGeom>
          <a:solidFill>
            <a:srgbClr val="000000"/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7" name="Line 11"/>
          <p:cNvSpPr>
            <a:spLocks noChangeShapeType="1"/>
          </p:cNvSpPr>
          <p:nvPr/>
        </p:nvSpPr>
        <p:spPr bwMode="auto">
          <a:xfrm>
            <a:off x="3471863" y="2224088"/>
            <a:ext cx="1462087" cy="37782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8" name="Freeform 12"/>
          <p:cNvSpPr>
            <a:spLocks/>
          </p:cNvSpPr>
          <p:nvPr/>
        </p:nvSpPr>
        <p:spPr bwMode="auto">
          <a:xfrm>
            <a:off x="3716338" y="2933700"/>
            <a:ext cx="220662" cy="111125"/>
          </a:xfrm>
          <a:custGeom>
            <a:avLst/>
            <a:gdLst>
              <a:gd name="T0" fmla="*/ 139 w 139"/>
              <a:gd name="T1" fmla="*/ 28 h 70"/>
              <a:gd name="T2" fmla="*/ 125 w 139"/>
              <a:gd name="T3" fmla="*/ 70 h 70"/>
              <a:gd name="T4" fmla="*/ 0 w 139"/>
              <a:gd name="T5" fmla="*/ 70 h 70"/>
              <a:gd name="T6" fmla="*/ 111 w 139"/>
              <a:gd name="T7" fmla="*/ 0 h 70"/>
              <a:gd name="T8" fmla="*/ 139 w 139"/>
              <a:gd name="T9" fmla="*/ 28 h 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9"/>
              <a:gd name="T16" fmla="*/ 0 h 70"/>
              <a:gd name="T17" fmla="*/ 139 w 139"/>
              <a:gd name="T18" fmla="*/ 70 h 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9" h="70">
                <a:moveTo>
                  <a:pt x="139" y="28"/>
                </a:moveTo>
                <a:lnTo>
                  <a:pt x="125" y="70"/>
                </a:lnTo>
                <a:lnTo>
                  <a:pt x="0" y="70"/>
                </a:lnTo>
                <a:lnTo>
                  <a:pt x="111" y="0"/>
                </a:lnTo>
                <a:lnTo>
                  <a:pt x="139" y="28"/>
                </a:lnTo>
                <a:close/>
              </a:path>
            </a:pathLst>
          </a:custGeom>
          <a:solidFill>
            <a:srgbClr val="000000"/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9" name="Line 13"/>
          <p:cNvSpPr>
            <a:spLocks noChangeShapeType="1"/>
          </p:cNvSpPr>
          <p:nvPr/>
        </p:nvSpPr>
        <p:spPr bwMode="auto">
          <a:xfrm flipH="1">
            <a:off x="3914775" y="2667000"/>
            <a:ext cx="1262063" cy="3111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0" name="Rectangle 14"/>
          <p:cNvSpPr>
            <a:spLocks noChangeArrowheads="1"/>
          </p:cNvSpPr>
          <p:nvPr/>
        </p:nvSpPr>
        <p:spPr bwMode="auto">
          <a:xfrm>
            <a:off x="4230688" y="2079625"/>
            <a:ext cx="15890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  <a:latin typeface="Lucida Sans Typewriter" charset="0"/>
              </a:rPr>
              <a:t>1. updateData</a:t>
            </a:r>
            <a:endParaRPr lang="en-US" altLang="en-US" sz="1600"/>
          </a:p>
        </p:txBody>
      </p:sp>
      <p:sp>
        <p:nvSpPr>
          <p:cNvPr id="32781" name="Rectangle 15"/>
          <p:cNvSpPr>
            <a:spLocks noChangeArrowheads="1"/>
          </p:cNvSpPr>
          <p:nvPr/>
        </p:nvSpPr>
        <p:spPr bwMode="auto">
          <a:xfrm>
            <a:off x="4111625" y="3098800"/>
            <a:ext cx="25669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  <a:latin typeface="Lucida Sans Typewriter" charset="0"/>
              </a:rPr>
              <a:t>2. changeNotification</a:t>
            </a:r>
            <a:endParaRPr lang="en-US" altLang="en-US" sz="1600"/>
          </a:p>
        </p:txBody>
      </p:sp>
      <p:sp>
        <p:nvSpPr>
          <p:cNvPr id="32782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Figure 6-20, An example of peer-to-peer architecture.</a:t>
            </a:r>
          </a:p>
        </p:txBody>
      </p:sp>
      <p:sp>
        <p:nvSpPr>
          <p:cNvPr id="32783" name="TextBox 14"/>
          <p:cNvSpPr txBox="1">
            <a:spLocks noChangeArrowheads="1"/>
          </p:cNvSpPr>
          <p:nvPr/>
        </p:nvSpPr>
        <p:spPr bwMode="auto">
          <a:xfrm>
            <a:off x="1036638" y="4533900"/>
            <a:ext cx="72612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/>
              <a:t>Peer-to-peer systems are </a:t>
            </a:r>
            <a:r>
              <a:rPr lang="en-US" b="1"/>
              <a:t>more difficult to design </a:t>
            </a:r>
            <a:r>
              <a:rPr lang="en-US"/>
              <a:t>than client/server systems because they </a:t>
            </a:r>
            <a:r>
              <a:rPr lang="en-US" b="1"/>
              <a:t>introduce the possibility of deadlocks</a:t>
            </a:r>
            <a:r>
              <a:rPr lang="en-US"/>
              <a:t> and complicate the control flow.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Figure 6-21, Three-tier architectural style.</a:t>
            </a:r>
          </a:p>
        </p:txBody>
      </p:sp>
      <p:grpSp>
        <p:nvGrpSpPr>
          <p:cNvPr id="33795" name="Group 40"/>
          <p:cNvGrpSpPr>
            <a:grpSpLocks/>
          </p:cNvGrpSpPr>
          <p:nvPr/>
        </p:nvGrpSpPr>
        <p:grpSpPr bwMode="auto">
          <a:xfrm>
            <a:off x="2298700" y="2057400"/>
            <a:ext cx="5010150" cy="2744788"/>
            <a:chOff x="1448" y="1725"/>
            <a:chExt cx="3156" cy="1729"/>
          </a:xfrm>
        </p:grpSpPr>
        <p:sp>
          <p:nvSpPr>
            <p:cNvPr id="33798" name="Freeform 5"/>
            <p:cNvSpPr>
              <a:spLocks/>
            </p:cNvSpPr>
            <p:nvPr/>
          </p:nvSpPr>
          <p:spPr bwMode="auto">
            <a:xfrm>
              <a:off x="1448" y="1725"/>
              <a:ext cx="125" cy="249"/>
            </a:xfrm>
            <a:custGeom>
              <a:avLst/>
              <a:gdLst>
                <a:gd name="T0" fmla="*/ 0 w 125"/>
                <a:gd name="T1" fmla="*/ 235 h 249"/>
                <a:gd name="T2" fmla="*/ 28 w 125"/>
                <a:gd name="T3" fmla="*/ 249 h 249"/>
                <a:gd name="T4" fmla="*/ 125 w 125"/>
                <a:gd name="T5" fmla="*/ 27 h 249"/>
                <a:gd name="T6" fmla="*/ 111 w 125"/>
                <a:gd name="T7" fmla="*/ 0 h 249"/>
                <a:gd name="T8" fmla="*/ 111 w 125"/>
                <a:gd name="T9" fmla="*/ 0 h 249"/>
                <a:gd name="T10" fmla="*/ 97 w 125"/>
                <a:gd name="T11" fmla="*/ 13 h 249"/>
                <a:gd name="T12" fmla="*/ 0 w 125"/>
                <a:gd name="T13" fmla="*/ 235 h 2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5"/>
                <a:gd name="T22" fmla="*/ 0 h 249"/>
                <a:gd name="T23" fmla="*/ 125 w 125"/>
                <a:gd name="T24" fmla="*/ 249 h 24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5" h="249">
                  <a:moveTo>
                    <a:pt x="0" y="235"/>
                  </a:moveTo>
                  <a:lnTo>
                    <a:pt x="28" y="249"/>
                  </a:lnTo>
                  <a:lnTo>
                    <a:pt x="125" y="27"/>
                  </a:lnTo>
                  <a:lnTo>
                    <a:pt x="111" y="0"/>
                  </a:lnTo>
                  <a:lnTo>
                    <a:pt x="97" y="13"/>
                  </a:lnTo>
                  <a:lnTo>
                    <a:pt x="0" y="2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9" name="Freeform 6"/>
            <p:cNvSpPr>
              <a:spLocks/>
            </p:cNvSpPr>
            <p:nvPr/>
          </p:nvSpPr>
          <p:spPr bwMode="auto">
            <a:xfrm>
              <a:off x="1559" y="1725"/>
              <a:ext cx="360" cy="27"/>
            </a:xfrm>
            <a:custGeom>
              <a:avLst/>
              <a:gdLst>
                <a:gd name="T0" fmla="*/ 0 w 360"/>
                <a:gd name="T1" fmla="*/ 0 h 27"/>
                <a:gd name="T2" fmla="*/ 0 w 360"/>
                <a:gd name="T3" fmla="*/ 27 h 27"/>
                <a:gd name="T4" fmla="*/ 346 w 360"/>
                <a:gd name="T5" fmla="*/ 27 h 27"/>
                <a:gd name="T6" fmla="*/ 360 w 360"/>
                <a:gd name="T7" fmla="*/ 13 h 27"/>
                <a:gd name="T8" fmla="*/ 360 w 360"/>
                <a:gd name="T9" fmla="*/ 0 h 27"/>
                <a:gd name="T10" fmla="*/ 346 w 360"/>
                <a:gd name="T11" fmla="*/ 0 h 27"/>
                <a:gd name="T12" fmla="*/ 0 w 360"/>
                <a:gd name="T13" fmla="*/ 0 h 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0"/>
                <a:gd name="T22" fmla="*/ 0 h 27"/>
                <a:gd name="T23" fmla="*/ 360 w 360"/>
                <a:gd name="T24" fmla="*/ 27 h 2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0" h="27">
                  <a:moveTo>
                    <a:pt x="0" y="0"/>
                  </a:moveTo>
                  <a:lnTo>
                    <a:pt x="0" y="27"/>
                  </a:lnTo>
                  <a:lnTo>
                    <a:pt x="346" y="27"/>
                  </a:lnTo>
                  <a:lnTo>
                    <a:pt x="360" y="13"/>
                  </a:lnTo>
                  <a:lnTo>
                    <a:pt x="360" y="0"/>
                  </a:lnTo>
                  <a:lnTo>
                    <a:pt x="3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00" name="Freeform 7"/>
            <p:cNvSpPr>
              <a:spLocks/>
            </p:cNvSpPr>
            <p:nvPr/>
          </p:nvSpPr>
          <p:spPr bwMode="auto">
            <a:xfrm>
              <a:off x="1891" y="1738"/>
              <a:ext cx="139" cy="236"/>
            </a:xfrm>
            <a:custGeom>
              <a:avLst/>
              <a:gdLst>
                <a:gd name="T0" fmla="*/ 28 w 139"/>
                <a:gd name="T1" fmla="*/ 0 h 236"/>
                <a:gd name="T2" fmla="*/ 0 w 139"/>
                <a:gd name="T3" fmla="*/ 14 h 236"/>
                <a:gd name="T4" fmla="*/ 97 w 139"/>
                <a:gd name="T5" fmla="*/ 236 h 236"/>
                <a:gd name="T6" fmla="*/ 111 w 139"/>
                <a:gd name="T7" fmla="*/ 236 h 236"/>
                <a:gd name="T8" fmla="*/ 139 w 139"/>
                <a:gd name="T9" fmla="*/ 236 h 236"/>
                <a:gd name="T10" fmla="*/ 125 w 139"/>
                <a:gd name="T11" fmla="*/ 222 h 236"/>
                <a:gd name="T12" fmla="*/ 28 w 139"/>
                <a:gd name="T13" fmla="*/ 0 h 2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9"/>
                <a:gd name="T22" fmla="*/ 0 h 236"/>
                <a:gd name="T23" fmla="*/ 139 w 139"/>
                <a:gd name="T24" fmla="*/ 236 h 2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9" h="236">
                  <a:moveTo>
                    <a:pt x="28" y="0"/>
                  </a:moveTo>
                  <a:lnTo>
                    <a:pt x="0" y="14"/>
                  </a:lnTo>
                  <a:lnTo>
                    <a:pt x="97" y="236"/>
                  </a:lnTo>
                  <a:lnTo>
                    <a:pt x="111" y="236"/>
                  </a:lnTo>
                  <a:lnTo>
                    <a:pt x="139" y="236"/>
                  </a:lnTo>
                  <a:lnTo>
                    <a:pt x="125" y="22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01" name="Rectangle 9"/>
            <p:cNvSpPr>
              <a:spLocks noChangeArrowheads="1"/>
            </p:cNvSpPr>
            <p:nvPr/>
          </p:nvSpPr>
          <p:spPr bwMode="auto">
            <a:xfrm>
              <a:off x="1462" y="1974"/>
              <a:ext cx="1633" cy="29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02" name="Rectangle 10"/>
            <p:cNvSpPr>
              <a:spLocks noChangeArrowheads="1"/>
            </p:cNvSpPr>
            <p:nvPr/>
          </p:nvSpPr>
          <p:spPr bwMode="auto">
            <a:xfrm>
              <a:off x="1448" y="1960"/>
              <a:ext cx="1661" cy="318"/>
            </a:xfrm>
            <a:prstGeom prst="rect">
              <a:avLst/>
            </a:prstGeom>
            <a:noFill/>
            <a:ln w="444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03" name="Freeform 11"/>
            <p:cNvSpPr>
              <a:spLocks/>
            </p:cNvSpPr>
            <p:nvPr/>
          </p:nvSpPr>
          <p:spPr bwMode="auto">
            <a:xfrm>
              <a:off x="1448" y="2306"/>
              <a:ext cx="125" cy="249"/>
            </a:xfrm>
            <a:custGeom>
              <a:avLst/>
              <a:gdLst>
                <a:gd name="T0" fmla="*/ 0 w 125"/>
                <a:gd name="T1" fmla="*/ 235 h 249"/>
                <a:gd name="T2" fmla="*/ 28 w 125"/>
                <a:gd name="T3" fmla="*/ 249 h 249"/>
                <a:gd name="T4" fmla="*/ 125 w 125"/>
                <a:gd name="T5" fmla="*/ 27 h 249"/>
                <a:gd name="T6" fmla="*/ 111 w 125"/>
                <a:gd name="T7" fmla="*/ 0 h 249"/>
                <a:gd name="T8" fmla="*/ 111 w 125"/>
                <a:gd name="T9" fmla="*/ 0 h 249"/>
                <a:gd name="T10" fmla="*/ 97 w 125"/>
                <a:gd name="T11" fmla="*/ 14 h 249"/>
                <a:gd name="T12" fmla="*/ 0 w 125"/>
                <a:gd name="T13" fmla="*/ 235 h 2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5"/>
                <a:gd name="T22" fmla="*/ 0 h 249"/>
                <a:gd name="T23" fmla="*/ 125 w 125"/>
                <a:gd name="T24" fmla="*/ 249 h 24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5" h="249">
                  <a:moveTo>
                    <a:pt x="0" y="235"/>
                  </a:moveTo>
                  <a:lnTo>
                    <a:pt x="28" y="249"/>
                  </a:lnTo>
                  <a:lnTo>
                    <a:pt x="125" y="27"/>
                  </a:lnTo>
                  <a:lnTo>
                    <a:pt x="111" y="0"/>
                  </a:lnTo>
                  <a:lnTo>
                    <a:pt x="97" y="14"/>
                  </a:lnTo>
                  <a:lnTo>
                    <a:pt x="0" y="2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04" name="Freeform 12"/>
            <p:cNvSpPr>
              <a:spLocks/>
            </p:cNvSpPr>
            <p:nvPr/>
          </p:nvSpPr>
          <p:spPr bwMode="auto">
            <a:xfrm>
              <a:off x="1559" y="2306"/>
              <a:ext cx="360" cy="27"/>
            </a:xfrm>
            <a:custGeom>
              <a:avLst/>
              <a:gdLst>
                <a:gd name="T0" fmla="*/ 0 w 360"/>
                <a:gd name="T1" fmla="*/ 0 h 27"/>
                <a:gd name="T2" fmla="*/ 0 w 360"/>
                <a:gd name="T3" fmla="*/ 27 h 27"/>
                <a:gd name="T4" fmla="*/ 346 w 360"/>
                <a:gd name="T5" fmla="*/ 27 h 27"/>
                <a:gd name="T6" fmla="*/ 360 w 360"/>
                <a:gd name="T7" fmla="*/ 14 h 27"/>
                <a:gd name="T8" fmla="*/ 360 w 360"/>
                <a:gd name="T9" fmla="*/ 0 h 27"/>
                <a:gd name="T10" fmla="*/ 346 w 360"/>
                <a:gd name="T11" fmla="*/ 0 h 27"/>
                <a:gd name="T12" fmla="*/ 0 w 360"/>
                <a:gd name="T13" fmla="*/ 0 h 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0"/>
                <a:gd name="T22" fmla="*/ 0 h 27"/>
                <a:gd name="T23" fmla="*/ 360 w 360"/>
                <a:gd name="T24" fmla="*/ 27 h 2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0" h="27">
                  <a:moveTo>
                    <a:pt x="0" y="0"/>
                  </a:moveTo>
                  <a:lnTo>
                    <a:pt x="0" y="27"/>
                  </a:lnTo>
                  <a:lnTo>
                    <a:pt x="346" y="27"/>
                  </a:lnTo>
                  <a:lnTo>
                    <a:pt x="360" y="14"/>
                  </a:lnTo>
                  <a:lnTo>
                    <a:pt x="360" y="0"/>
                  </a:lnTo>
                  <a:lnTo>
                    <a:pt x="3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05" name="Freeform 13"/>
            <p:cNvSpPr>
              <a:spLocks/>
            </p:cNvSpPr>
            <p:nvPr/>
          </p:nvSpPr>
          <p:spPr bwMode="auto">
            <a:xfrm>
              <a:off x="1891" y="2320"/>
              <a:ext cx="139" cy="235"/>
            </a:xfrm>
            <a:custGeom>
              <a:avLst/>
              <a:gdLst>
                <a:gd name="T0" fmla="*/ 28 w 139"/>
                <a:gd name="T1" fmla="*/ 0 h 235"/>
                <a:gd name="T2" fmla="*/ 0 w 139"/>
                <a:gd name="T3" fmla="*/ 13 h 235"/>
                <a:gd name="T4" fmla="*/ 97 w 139"/>
                <a:gd name="T5" fmla="*/ 235 h 235"/>
                <a:gd name="T6" fmla="*/ 111 w 139"/>
                <a:gd name="T7" fmla="*/ 235 h 235"/>
                <a:gd name="T8" fmla="*/ 139 w 139"/>
                <a:gd name="T9" fmla="*/ 235 h 235"/>
                <a:gd name="T10" fmla="*/ 125 w 139"/>
                <a:gd name="T11" fmla="*/ 221 h 235"/>
                <a:gd name="T12" fmla="*/ 28 w 139"/>
                <a:gd name="T13" fmla="*/ 0 h 23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9"/>
                <a:gd name="T22" fmla="*/ 0 h 235"/>
                <a:gd name="T23" fmla="*/ 139 w 139"/>
                <a:gd name="T24" fmla="*/ 235 h 23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9" h="235">
                  <a:moveTo>
                    <a:pt x="28" y="0"/>
                  </a:moveTo>
                  <a:lnTo>
                    <a:pt x="0" y="13"/>
                  </a:lnTo>
                  <a:lnTo>
                    <a:pt x="97" y="235"/>
                  </a:lnTo>
                  <a:lnTo>
                    <a:pt x="111" y="235"/>
                  </a:lnTo>
                  <a:lnTo>
                    <a:pt x="139" y="235"/>
                  </a:lnTo>
                  <a:lnTo>
                    <a:pt x="125" y="22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06" name="Rectangle 15"/>
            <p:cNvSpPr>
              <a:spLocks noChangeArrowheads="1"/>
            </p:cNvSpPr>
            <p:nvPr/>
          </p:nvSpPr>
          <p:spPr bwMode="auto">
            <a:xfrm>
              <a:off x="1462" y="2541"/>
              <a:ext cx="1633" cy="30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07" name="Rectangle 16"/>
            <p:cNvSpPr>
              <a:spLocks noChangeArrowheads="1"/>
            </p:cNvSpPr>
            <p:nvPr/>
          </p:nvSpPr>
          <p:spPr bwMode="auto">
            <a:xfrm>
              <a:off x="1448" y="2527"/>
              <a:ext cx="1661" cy="332"/>
            </a:xfrm>
            <a:prstGeom prst="rect">
              <a:avLst/>
            </a:prstGeom>
            <a:noFill/>
            <a:ln w="444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08" name="Freeform 17"/>
            <p:cNvSpPr>
              <a:spLocks/>
            </p:cNvSpPr>
            <p:nvPr/>
          </p:nvSpPr>
          <p:spPr bwMode="auto">
            <a:xfrm>
              <a:off x="1448" y="2901"/>
              <a:ext cx="125" cy="249"/>
            </a:xfrm>
            <a:custGeom>
              <a:avLst/>
              <a:gdLst>
                <a:gd name="T0" fmla="*/ 0 w 125"/>
                <a:gd name="T1" fmla="*/ 235 h 249"/>
                <a:gd name="T2" fmla="*/ 28 w 125"/>
                <a:gd name="T3" fmla="*/ 249 h 249"/>
                <a:gd name="T4" fmla="*/ 125 w 125"/>
                <a:gd name="T5" fmla="*/ 27 h 249"/>
                <a:gd name="T6" fmla="*/ 111 w 125"/>
                <a:gd name="T7" fmla="*/ 0 h 249"/>
                <a:gd name="T8" fmla="*/ 111 w 125"/>
                <a:gd name="T9" fmla="*/ 0 h 249"/>
                <a:gd name="T10" fmla="*/ 97 w 125"/>
                <a:gd name="T11" fmla="*/ 14 h 249"/>
                <a:gd name="T12" fmla="*/ 0 w 125"/>
                <a:gd name="T13" fmla="*/ 235 h 2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5"/>
                <a:gd name="T22" fmla="*/ 0 h 249"/>
                <a:gd name="T23" fmla="*/ 125 w 125"/>
                <a:gd name="T24" fmla="*/ 249 h 24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5" h="249">
                  <a:moveTo>
                    <a:pt x="0" y="235"/>
                  </a:moveTo>
                  <a:lnTo>
                    <a:pt x="28" y="249"/>
                  </a:lnTo>
                  <a:lnTo>
                    <a:pt x="125" y="27"/>
                  </a:lnTo>
                  <a:lnTo>
                    <a:pt x="111" y="0"/>
                  </a:lnTo>
                  <a:lnTo>
                    <a:pt x="97" y="14"/>
                  </a:lnTo>
                  <a:lnTo>
                    <a:pt x="0" y="2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09" name="Freeform 18"/>
            <p:cNvSpPr>
              <a:spLocks/>
            </p:cNvSpPr>
            <p:nvPr/>
          </p:nvSpPr>
          <p:spPr bwMode="auto">
            <a:xfrm>
              <a:off x="1559" y="2901"/>
              <a:ext cx="360" cy="27"/>
            </a:xfrm>
            <a:custGeom>
              <a:avLst/>
              <a:gdLst>
                <a:gd name="T0" fmla="*/ 0 w 360"/>
                <a:gd name="T1" fmla="*/ 0 h 27"/>
                <a:gd name="T2" fmla="*/ 0 w 360"/>
                <a:gd name="T3" fmla="*/ 27 h 27"/>
                <a:gd name="T4" fmla="*/ 346 w 360"/>
                <a:gd name="T5" fmla="*/ 27 h 27"/>
                <a:gd name="T6" fmla="*/ 360 w 360"/>
                <a:gd name="T7" fmla="*/ 14 h 27"/>
                <a:gd name="T8" fmla="*/ 360 w 360"/>
                <a:gd name="T9" fmla="*/ 0 h 27"/>
                <a:gd name="T10" fmla="*/ 346 w 360"/>
                <a:gd name="T11" fmla="*/ 0 h 27"/>
                <a:gd name="T12" fmla="*/ 0 w 360"/>
                <a:gd name="T13" fmla="*/ 0 h 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0"/>
                <a:gd name="T22" fmla="*/ 0 h 27"/>
                <a:gd name="T23" fmla="*/ 360 w 360"/>
                <a:gd name="T24" fmla="*/ 27 h 2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0" h="27">
                  <a:moveTo>
                    <a:pt x="0" y="0"/>
                  </a:moveTo>
                  <a:lnTo>
                    <a:pt x="0" y="27"/>
                  </a:lnTo>
                  <a:lnTo>
                    <a:pt x="346" y="27"/>
                  </a:lnTo>
                  <a:lnTo>
                    <a:pt x="360" y="14"/>
                  </a:lnTo>
                  <a:lnTo>
                    <a:pt x="360" y="0"/>
                  </a:lnTo>
                  <a:lnTo>
                    <a:pt x="3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10" name="Freeform 19"/>
            <p:cNvSpPr>
              <a:spLocks/>
            </p:cNvSpPr>
            <p:nvPr/>
          </p:nvSpPr>
          <p:spPr bwMode="auto">
            <a:xfrm>
              <a:off x="1891" y="2915"/>
              <a:ext cx="139" cy="235"/>
            </a:xfrm>
            <a:custGeom>
              <a:avLst/>
              <a:gdLst>
                <a:gd name="T0" fmla="*/ 28 w 139"/>
                <a:gd name="T1" fmla="*/ 0 h 235"/>
                <a:gd name="T2" fmla="*/ 0 w 139"/>
                <a:gd name="T3" fmla="*/ 13 h 235"/>
                <a:gd name="T4" fmla="*/ 97 w 139"/>
                <a:gd name="T5" fmla="*/ 235 h 235"/>
                <a:gd name="T6" fmla="*/ 111 w 139"/>
                <a:gd name="T7" fmla="*/ 235 h 235"/>
                <a:gd name="T8" fmla="*/ 139 w 139"/>
                <a:gd name="T9" fmla="*/ 235 h 235"/>
                <a:gd name="T10" fmla="*/ 125 w 139"/>
                <a:gd name="T11" fmla="*/ 221 h 235"/>
                <a:gd name="T12" fmla="*/ 28 w 139"/>
                <a:gd name="T13" fmla="*/ 0 h 23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9"/>
                <a:gd name="T22" fmla="*/ 0 h 235"/>
                <a:gd name="T23" fmla="*/ 139 w 139"/>
                <a:gd name="T24" fmla="*/ 235 h 23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9" h="235">
                  <a:moveTo>
                    <a:pt x="28" y="0"/>
                  </a:moveTo>
                  <a:lnTo>
                    <a:pt x="0" y="13"/>
                  </a:lnTo>
                  <a:lnTo>
                    <a:pt x="97" y="235"/>
                  </a:lnTo>
                  <a:lnTo>
                    <a:pt x="111" y="235"/>
                  </a:lnTo>
                  <a:lnTo>
                    <a:pt x="139" y="235"/>
                  </a:lnTo>
                  <a:lnTo>
                    <a:pt x="125" y="22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11" name="Rectangle 21"/>
            <p:cNvSpPr>
              <a:spLocks noChangeArrowheads="1"/>
            </p:cNvSpPr>
            <p:nvPr/>
          </p:nvSpPr>
          <p:spPr bwMode="auto">
            <a:xfrm>
              <a:off x="1462" y="3150"/>
              <a:ext cx="1633" cy="29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12" name="Rectangle 22"/>
            <p:cNvSpPr>
              <a:spLocks noChangeArrowheads="1"/>
            </p:cNvSpPr>
            <p:nvPr/>
          </p:nvSpPr>
          <p:spPr bwMode="auto">
            <a:xfrm>
              <a:off x="1448" y="3136"/>
              <a:ext cx="1661" cy="318"/>
            </a:xfrm>
            <a:prstGeom prst="rect">
              <a:avLst/>
            </a:prstGeom>
            <a:noFill/>
            <a:ln w="444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13" name="Rectangle 23"/>
            <p:cNvSpPr>
              <a:spLocks noChangeArrowheads="1"/>
            </p:cNvSpPr>
            <p:nvPr/>
          </p:nvSpPr>
          <p:spPr bwMode="auto">
            <a:xfrm>
              <a:off x="1986" y="2091"/>
              <a:ext cx="603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Lucida Sans Typewriter" charset="0"/>
                </a:rPr>
                <a:t>Interface</a:t>
              </a:r>
              <a:endParaRPr lang="en-US">
                <a:latin typeface="Lucida Sans Typewriter" charset="0"/>
              </a:endParaRPr>
            </a:p>
          </p:txBody>
        </p:sp>
        <p:sp>
          <p:nvSpPr>
            <p:cNvPr id="33814" name="Rectangle 24"/>
            <p:cNvSpPr>
              <a:spLocks noChangeArrowheads="1"/>
            </p:cNvSpPr>
            <p:nvPr/>
          </p:nvSpPr>
          <p:spPr bwMode="auto">
            <a:xfrm>
              <a:off x="1721" y="2672"/>
              <a:ext cx="1139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Lucida Sans Typewriter" charset="0"/>
                </a:rPr>
                <a:t>Application Logic</a:t>
              </a:r>
              <a:endParaRPr lang="en-US">
                <a:latin typeface="Lucida Sans Typewriter" charset="0"/>
              </a:endParaRPr>
            </a:p>
          </p:txBody>
        </p:sp>
        <p:sp>
          <p:nvSpPr>
            <p:cNvPr id="33815" name="Rectangle 25"/>
            <p:cNvSpPr>
              <a:spLocks noChangeArrowheads="1"/>
            </p:cNvSpPr>
            <p:nvPr/>
          </p:nvSpPr>
          <p:spPr bwMode="auto">
            <a:xfrm>
              <a:off x="2053" y="3267"/>
              <a:ext cx="469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Lucida Sans Typewriter" charset="0"/>
                </a:rPr>
                <a:t>Storage</a:t>
              </a:r>
              <a:endParaRPr lang="en-US">
                <a:latin typeface="Lucida Sans Typewriter" charset="0"/>
              </a:endParaRPr>
            </a:p>
          </p:txBody>
        </p:sp>
        <p:sp>
          <p:nvSpPr>
            <p:cNvPr id="33816" name="Line 26"/>
            <p:cNvSpPr>
              <a:spLocks noChangeShapeType="1"/>
            </p:cNvSpPr>
            <p:nvPr/>
          </p:nvSpPr>
          <p:spPr bwMode="auto">
            <a:xfrm>
              <a:off x="2279" y="2375"/>
              <a:ext cx="1" cy="15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17" name="Freeform 27"/>
            <p:cNvSpPr>
              <a:spLocks/>
            </p:cNvSpPr>
            <p:nvPr/>
          </p:nvSpPr>
          <p:spPr bwMode="auto">
            <a:xfrm>
              <a:off x="2237" y="2389"/>
              <a:ext cx="83" cy="138"/>
            </a:xfrm>
            <a:custGeom>
              <a:avLst/>
              <a:gdLst>
                <a:gd name="T0" fmla="*/ 83 w 83"/>
                <a:gd name="T1" fmla="*/ 0 h 138"/>
                <a:gd name="T2" fmla="*/ 42 w 83"/>
                <a:gd name="T3" fmla="*/ 138 h 138"/>
                <a:gd name="T4" fmla="*/ 0 w 83"/>
                <a:gd name="T5" fmla="*/ 0 h 138"/>
                <a:gd name="T6" fmla="*/ 0 60000 65536"/>
                <a:gd name="T7" fmla="*/ 0 60000 65536"/>
                <a:gd name="T8" fmla="*/ 0 60000 65536"/>
                <a:gd name="T9" fmla="*/ 0 w 83"/>
                <a:gd name="T10" fmla="*/ 0 h 138"/>
                <a:gd name="T11" fmla="*/ 83 w 83"/>
                <a:gd name="T12" fmla="*/ 138 h 1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3" h="138">
                  <a:moveTo>
                    <a:pt x="83" y="0"/>
                  </a:moveTo>
                  <a:lnTo>
                    <a:pt x="42" y="138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18" name="Line 28"/>
            <p:cNvSpPr>
              <a:spLocks noChangeShapeType="1"/>
            </p:cNvSpPr>
            <p:nvPr/>
          </p:nvSpPr>
          <p:spPr bwMode="auto">
            <a:xfrm>
              <a:off x="2279" y="2264"/>
              <a:ext cx="1" cy="5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19" name="Line 29"/>
            <p:cNvSpPr>
              <a:spLocks noChangeShapeType="1"/>
            </p:cNvSpPr>
            <p:nvPr/>
          </p:nvSpPr>
          <p:spPr bwMode="auto">
            <a:xfrm>
              <a:off x="2279" y="2333"/>
              <a:ext cx="1" cy="4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20" name="Line 30"/>
            <p:cNvSpPr>
              <a:spLocks noChangeShapeType="1"/>
            </p:cNvSpPr>
            <p:nvPr/>
          </p:nvSpPr>
          <p:spPr bwMode="auto">
            <a:xfrm>
              <a:off x="2279" y="2984"/>
              <a:ext cx="1" cy="13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21" name="Freeform 31"/>
            <p:cNvSpPr>
              <a:spLocks/>
            </p:cNvSpPr>
            <p:nvPr/>
          </p:nvSpPr>
          <p:spPr bwMode="auto">
            <a:xfrm>
              <a:off x="2237" y="2984"/>
              <a:ext cx="83" cy="138"/>
            </a:xfrm>
            <a:custGeom>
              <a:avLst/>
              <a:gdLst>
                <a:gd name="T0" fmla="*/ 83 w 83"/>
                <a:gd name="T1" fmla="*/ 0 h 138"/>
                <a:gd name="T2" fmla="*/ 42 w 83"/>
                <a:gd name="T3" fmla="*/ 138 h 138"/>
                <a:gd name="T4" fmla="*/ 0 w 83"/>
                <a:gd name="T5" fmla="*/ 0 h 138"/>
                <a:gd name="T6" fmla="*/ 0 60000 65536"/>
                <a:gd name="T7" fmla="*/ 0 60000 65536"/>
                <a:gd name="T8" fmla="*/ 0 60000 65536"/>
                <a:gd name="T9" fmla="*/ 0 w 83"/>
                <a:gd name="T10" fmla="*/ 0 h 138"/>
                <a:gd name="T11" fmla="*/ 83 w 83"/>
                <a:gd name="T12" fmla="*/ 138 h 1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3" h="138">
                  <a:moveTo>
                    <a:pt x="83" y="0"/>
                  </a:moveTo>
                  <a:lnTo>
                    <a:pt x="42" y="138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22" name="Line 32"/>
            <p:cNvSpPr>
              <a:spLocks noChangeShapeType="1"/>
            </p:cNvSpPr>
            <p:nvPr/>
          </p:nvSpPr>
          <p:spPr bwMode="auto">
            <a:xfrm>
              <a:off x="2279" y="2832"/>
              <a:ext cx="1" cy="5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23" name="Line 33"/>
            <p:cNvSpPr>
              <a:spLocks noChangeShapeType="1"/>
            </p:cNvSpPr>
            <p:nvPr/>
          </p:nvSpPr>
          <p:spPr bwMode="auto">
            <a:xfrm>
              <a:off x="2279" y="2928"/>
              <a:ext cx="1" cy="5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24" name="Rectangle 34"/>
            <p:cNvSpPr>
              <a:spLocks noChangeArrowheads="1"/>
            </p:cNvSpPr>
            <p:nvPr/>
          </p:nvSpPr>
          <p:spPr bwMode="auto">
            <a:xfrm>
              <a:off x="3386" y="2541"/>
              <a:ext cx="1218" cy="318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25" name="Rectangle 35"/>
            <p:cNvSpPr>
              <a:spLocks noChangeArrowheads="1"/>
            </p:cNvSpPr>
            <p:nvPr/>
          </p:nvSpPr>
          <p:spPr bwMode="auto">
            <a:xfrm>
              <a:off x="3664" y="2672"/>
              <a:ext cx="670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Lucida Sans Typewriter" charset="0"/>
                </a:rPr>
                <a:t>Connection</a:t>
              </a:r>
              <a:endParaRPr lang="en-US">
                <a:latin typeface="Lucida Sans Typewriter" charset="0"/>
              </a:endParaRPr>
            </a:p>
          </p:txBody>
        </p:sp>
        <p:sp>
          <p:nvSpPr>
            <p:cNvPr id="33826" name="Rectangle 36"/>
            <p:cNvSpPr>
              <a:spLocks noChangeArrowheads="1"/>
            </p:cNvSpPr>
            <p:nvPr/>
          </p:nvSpPr>
          <p:spPr bwMode="auto">
            <a:xfrm>
              <a:off x="3386" y="1946"/>
              <a:ext cx="1218" cy="318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27" name="Rectangle 37"/>
            <p:cNvSpPr>
              <a:spLocks noChangeArrowheads="1"/>
            </p:cNvSpPr>
            <p:nvPr/>
          </p:nvSpPr>
          <p:spPr bwMode="auto">
            <a:xfrm>
              <a:off x="3863" y="2063"/>
              <a:ext cx="26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Lucida Sans Typewriter" charset="0"/>
                </a:rPr>
                <a:t>Form</a:t>
              </a:r>
              <a:endParaRPr lang="en-US">
                <a:latin typeface="Lucida Sans Typewriter" charset="0"/>
              </a:endParaRPr>
            </a:p>
          </p:txBody>
        </p:sp>
        <p:sp>
          <p:nvSpPr>
            <p:cNvPr id="33828" name="Rectangle 38"/>
            <p:cNvSpPr>
              <a:spLocks noChangeArrowheads="1"/>
            </p:cNvSpPr>
            <p:nvPr/>
          </p:nvSpPr>
          <p:spPr bwMode="auto">
            <a:xfrm>
              <a:off x="3386" y="3150"/>
              <a:ext cx="1218" cy="304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29" name="Rectangle 39"/>
            <p:cNvSpPr>
              <a:spLocks noChangeArrowheads="1"/>
            </p:cNvSpPr>
            <p:nvPr/>
          </p:nvSpPr>
          <p:spPr bwMode="auto">
            <a:xfrm>
              <a:off x="3830" y="3267"/>
              <a:ext cx="335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Lucida Sans Typewriter" charset="0"/>
                </a:rPr>
                <a:t>Query</a:t>
              </a:r>
              <a:endParaRPr lang="en-US">
                <a:latin typeface="Lucida Sans Typewriter" charset="0"/>
              </a:endParaRPr>
            </a:p>
          </p:txBody>
        </p:sp>
      </p:grpSp>
      <p:sp>
        <p:nvSpPr>
          <p:cNvPr id="33796" name="TextBox 35"/>
          <p:cNvSpPr txBox="1">
            <a:spLocks noChangeArrowheads="1"/>
          </p:cNvSpPr>
          <p:nvPr/>
        </p:nvSpPr>
        <p:spPr bwMode="auto">
          <a:xfrm>
            <a:off x="419100" y="877888"/>
            <a:ext cx="793273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The storage layer, an analog to the Repository subsystem in the repository architectural style, can be shared by several different applications operating on the same data</a:t>
            </a:r>
          </a:p>
        </p:txBody>
      </p:sp>
      <p:sp>
        <p:nvSpPr>
          <p:cNvPr id="33797" name="TextBox 36"/>
          <p:cNvSpPr txBox="1">
            <a:spLocks noChangeArrowheads="1"/>
          </p:cNvSpPr>
          <p:nvPr/>
        </p:nvSpPr>
        <p:spPr bwMode="auto">
          <a:xfrm>
            <a:off x="639763" y="4924425"/>
            <a:ext cx="8183562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The separation between the interface layer and the application logic layer enables the development or modification of different user interfaces for the same application logic.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Figure 6-22, Four tier architectural style.</a:t>
            </a:r>
          </a:p>
        </p:txBody>
      </p:sp>
      <p:grpSp>
        <p:nvGrpSpPr>
          <p:cNvPr id="34819" name="Group 53"/>
          <p:cNvGrpSpPr>
            <a:grpSpLocks/>
          </p:cNvGrpSpPr>
          <p:nvPr/>
        </p:nvGrpSpPr>
        <p:grpSpPr bwMode="auto">
          <a:xfrm>
            <a:off x="1881188" y="1446213"/>
            <a:ext cx="5381625" cy="3965575"/>
            <a:chOff x="1489" y="1403"/>
            <a:chExt cx="3390" cy="2498"/>
          </a:xfrm>
        </p:grpSpPr>
        <p:sp>
          <p:nvSpPr>
            <p:cNvPr id="34820" name="Freeform 5"/>
            <p:cNvSpPr>
              <a:spLocks/>
            </p:cNvSpPr>
            <p:nvPr/>
          </p:nvSpPr>
          <p:spPr bwMode="auto">
            <a:xfrm>
              <a:off x="1489" y="2042"/>
              <a:ext cx="134" cy="268"/>
            </a:xfrm>
            <a:custGeom>
              <a:avLst/>
              <a:gdLst>
                <a:gd name="T0" fmla="*/ 0 w 134"/>
                <a:gd name="T1" fmla="*/ 253 h 268"/>
                <a:gd name="T2" fmla="*/ 30 w 134"/>
                <a:gd name="T3" fmla="*/ 268 h 268"/>
                <a:gd name="T4" fmla="*/ 134 w 134"/>
                <a:gd name="T5" fmla="*/ 30 h 268"/>
                <a:gd name="T6" fmla="*/ 119 w 134"/>
                <a:gd name="T7" fmla="*/ 0 h 268"/>
                <a:gd name="T8" fmla="*/ 119 w 134"/>
                <a:gd name="T9" fmla="*/ 0 h 268"/>
                <a:gd name="T10" fmla="*/ 104 w 134"/>
                <a:gd name="T11" fmla="*/ 15 h 268"/>
                <a:gd name="T12" fmla="*/ 0 w 134"/>
                <a:gd name="T13" fmla="*/ 253 h 2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4"/>
                <a:gd name="T22" fmla="*/ 0 h 268"/>
                <a:gd name="T23" fmla="*/ 134 w 134"/>
                <a:gd name="T24" fmla="*/ 268 h 2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4" h="268">
                  <a:moveTo>
                    <a:pt x="0" y="253"/>
                  </a:moveTo>
                  <a:lnTo>
                    <a:pt x="30" y="268"/>
                  </a:lnTo>
                  <a:lnTo>
                    <a:pt x="134" y="30"/>
                  </a:lnTo>
                  <a:lnTo>
                    <a:pt x="119" y="0"/>
                  </a:lnTo>
                  <a:lnTo>
                    <a:pt x="104" y="15"/>
                  </a:lnTo>
                  <a:lnTo>
                    <a:pt x="0" y="2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21" name="Freeform 6"/>
            <p:cNvSpPr>
              <a:spLocks/>
            </p:cNvSpPr>
            <p:nvPr/>
          </p:nvSpPr>
          <p:spPr bwMode="auto">
            <a:xfrm>
              <a:off x="1608" y="2042"/>
              <a:ext cx="386" cy="30"/>
            </a:xfrm>
            <a:custGeom>
              <a:avLst/>
              <a:gdLst>
                <a:gd name="T0" fmla="*/ 0 w 386"/>
                <a:gd name="T1" fmla="*/ 0 h 30"/>
                <a:gd name="T2" fmla="*/ 0 w 386"/>
                <a:gd name="T3" fmla="*/ 30 h 30"/>
                <a:gd name="T4" fmla="*/ 372 w 386"/>
                <a:gd name="T5" fmla="*/ 30 h 30"/>
                <a:gd name="T6" fmla="*/ 386 w 386"/>
                <a:gd name="T7" fmla="*/ 15 h 30"/>
                <a:gd name="T8" fmla="*/ 386 w 386"/>
                <a:gd name="T9" fmla="*/ 0 h 30"/>
                <a:gd name="T10" fmla="*/ 372 w 386"/>
                <a:gd name="T11" fmla="*/ 0 h 30"/>
                <a:gd name="T12" fmla="*/ 0 w 386"/>
                <a:gd name="T13" fmla="*/ 0 h 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6"/>
                <a:gd name="T22" fmla="*/ 0 h 30"/>
                <a:gd name="T23" fmla="*/ 386 w 386"/>
                <a:gd name="T24" fmla="*/ 30 h 3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6" h="30">
                  <a:moveTo>
                    <a:pt x="0" y="0"/>
                  </a:moveTo>
                  <a:lnTo>
                    <a:pt x="0" y="30"/>
                  </a:lnTo>
                  <a:lnTo>
                    <a:pt x="372" y="30"/>
                  </a:lnTo>
                  <a:lnTo>
                    <a:pt x="386" y="15"/>
                  </a:lnTo>
                  <a:lnTo>
                    <a:pt x="386" y="0"/>
                  </a:lnTo>
                  <a:lnTo>
                    <a:pt x="3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22" name="Freeform 7"/>
            <p:cNvSpPr>
              <a:spLocks/>
            </p:cNvSpPr>
            <p:nvPr/>
          </p:nvSpPr>
          <p:spPr bwMode="auto">
            <a:xfrm>
              <a:off x="1965" y="2057"/>
              <a:ext cx="148" cy="253"/>
            </a:xfrm>
            <a:custGeom>
              <a:avLst/>
              <a:gdLst>
                <a:gd name="T0" fmla="*/ 29 w 148"/>
                <a:gd name="T1" fmla="*/ 0 h 253"/>
                <a:gd name="T2" fmla="*/ 0 w 148"/>
                <a:gd name="T3" fmla="*/ 15 h 253"/>
                <a:gd name="T4" fmla="*/ 104 w 148"/>
                <a:gd name="T5" fmla="*/ 253 h 253"/>
                <a:gd name="T6" fmla="*/ 119 w 148"/>
                <a:gd name="T7" fmla="*/ 253 h 253"/>
                <a:gd name="T8" fmla="*/ 148 w 148"/>
                <a:gd name="T9" fmla="*/ 253 h 253"/>
                <a:gd name="T10" fmla="*/ 134 w 148"/>
                <a:gd name="T11" fmla="*/ 238 h 253"/>
                <a:gd name="T12" fmla="*/ 29 w 148"/>
                <a:gd name="T13" fmla="*/ 0 h 2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8"/>
                <a:gd name="T22" fmla="*/ 0 h 253"/>
                <a:gd name="T23" fmla="*/ 148 w 148"/>
                <a:gd name="T24" fmla="*/ 253 h 25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8" h="253">
                  <a:moveTo>
                    <a:pt x="29" y="0"/>
                  </a:moveTo>
                  <a:lnTo>
                    <a:pt x="0" y="15"/>
                  </a:lnTo>
                  <a:lnTo>
                    <a:pt x="104" y="253"/>
                  </a:lnTo>
                  <a:lnTo>
                    <a:pt x="119" y="253"/>
                  </a:lnTo>
                  <a:lnTo>
                    <a:pt x="148" y="253"/>
                  </a:lnTo>
                  <a:lnTo>
                    <a:pt x="134" y="238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23" name="Rectangle 9"/>
            <p:cNvSpPr>
              <a:spLocks noChangeArrowheads="1"/>
            </p:cNvSpPr>
            <p:nvPr/>
          </p:nvSpPr>
          <p:spPr bwMode="auto">
            <a:xfrm>
              <a:off x="1504" y="2310"/>
              <a:ext cx="1754" cy="31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24" name="Rectangle 10"/>
            <p:cNvSpPr>
              <a:spLocks noChangeArrowheads="1"/>
            </p:cNvSpPr>
            <p:nvPr/>
          </p:nvSpPr>
          <p:spPr bwMode="auto">
            <a:xfrm>
              <a:off x="1489" y="2295"/>
              <a:ext cx="1784" cy="342"/>
            </a:xfrm>
            <a:prstGeom prst="rect">
              <a:avLst/>
            </a:prstGeom>
            <a:noFill/>
            <a:ln w="476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25" name="Freeform 11"/>
            <p:cNvSpPr>
              <a:spLocks/>
            </p:cNvSpPr>
            <p:nvPr/>
          </p:nvSpPr>
          <p:spPr bwMode="auto">
            <a:xfrm>
              <a:off x="1489" y="2667"/>
              <a:ext cx="134" cy="268"/>
            </a:xfrm>
            <a:custGeom>
              <a:avLst/>
              <a:gdLst>
                <a:gd name="T0" fmla="*/ 0 w 134"/>
                <a:gd name="T1" fmla="*/ 253 h 268"/>
                <a:gd name="T2" fmla="*/ 30 w 134"/>
                <a:gd name="T3" fmla="*/ 268 h 268"/>
                <a:gd name="T4" fmla="*/ 134 w 134"/>
                <a:gd name="T5" fmla="*/ 30 h 268"/>
                <a:gd name="T6" fmla="*/ 119 w 134"/>
                <a:gd name="T7" fmla="*/ 0 h 268"/>
                <a:gd name="T8" fmla="*/ 119 w 134"/>
                <a:gd name="T9" fmla="*/ 0 h 268"/>
                <a:gd name="T10" fmla="*/ 104 w 134"/>
                <a:gd name="T11" fmla="*/ 15 h 268"/>
                <a:gd name="T12" fmla="*/ 0 w 134"/>
                <a:gd name="T13" fmla="*/ 253 h 2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4"/>
                <a:gd name="T22" fmla="*/ 0 h 268"/>
                <a:gd name="T23" fmla="*/ 134 w 134"/>
                <a:gd name="T24" fmla="*/ 268 h 2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4" h="268">
                  <a:moveTo>
                    <a:pt x="0" y="253"/>
                  </a:moveTo>
                  <a:lnTo>
                    <a:pt x="30" y="268"/>
                  </a:lnTo>
                  <a:lnTo>
                    <a:pt x="134" y="30"/>
                  </a:lnTo>
                  <a:lnTo>
                    <a:pt x="119" y="0"/>
                  </a:lnTo>
                  <a:lnTo>
                    <a:pt x="104" y="15"/>
                  </a:lnTo>
                  <a:lnTo>
                    <a:pt x="0" y="2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26" name="Freeform 12"/>
            <p:cNvSpPr>
              <a:spLocks/>
            </p:cNvSpPr>
            <p:nvPr/>
          </p:nvSpPr>
          <p:spPr bwMode="auto">
            <a:xfrm>
              <a:off x="1608" y="2667"/>
              <a:ext cx="386" cy="30"/>
            </a:xfrm>
            <a:custGeom>
              <a:avLst/>
              <a:gdLst>
                <a:gd name="T0" fmla="*/ 0 w 386"/>
                <a:gd name="T1" fmla="*/ 0 h 30"/>
                <a:gd name="T2" fmla="*/ 0 w 386"/>
                <a:gd name="T3" fmla="*/ 30 h 30"/>
                <a:gd name="T4" fmla="*/ 372 w 386"/>
                <a:gd name="T5" fmla="*/ 30 h 30"/>
                <a:gd name="T6" fmla="*/ 386 w 386"/>
                <a:gd name="T7" fmla="*/ 15 h 30"/>
                <a:gd name="T8" fmla="*/ 386 w 386"/>
                <a:gd name="T9" fmla="*/ 0 h 30"/>
                <a:gd name="T10" fmla="*/ 372 w 386"/>
                <a:gd name="T11" fmla="*/ 0 h 30"/>
                <a:gd name="T12" fmla="*/ 0 w 386"/>
                <a:gd name="T13" fmla="*/ 0 h 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6"/>
                <a:gd name="T22" fmla="*/ 0 h 30"/>
                <a:gd name="T23" fmla="*/ 386 w 386"/>
                <a:gd name="T24" fmla="*/ 30 h 3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6" h="30">
                  <a:moveTo>
                    <a:pt x="0" y="0"/>
                  </a:moveTo>
                  <a:lnTo>
                    <a:pt x="0" y="30"/>
                  </a:lnTo>
                  <a:lnTo>
                    <a:pt x="372" y="30"/>
                  </a:lnTo>
                  <a:lnTo>
                    <a:pt x="386" y="15"/>
                  </a:lnTo>
                  <a:lnTo>
                    <a:pt x="386" y="0"/>
                  </a:lnTo>
                  <a:lnTo>
                    <a:pt x="3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27" name="Freeform 13"/>
            <p:cNvSpPr>
              <a:spLocks/>
            </p:cNvSpPr>
            <p:nvPr/>
          </p:nvSpPr>
          <p:spPr bwMode="auto">
            <a:xfrm>
              <a:off x="1965" y="2682"/>
              <a:ext cx="148" cy="253"/>
            </a:xfrm>
            <a:custGeom>
              <a:avLst/>
              <a:gdLst>
                <a:gd name="T0" fmla="*/ 29 w 148"/>
                <a:gd name="T1" fmla="*/ 0 h 253"/>
                <a:gd name="T2" fmla="*/ 0 w 148"/>
                <a:gd name="T3" fmla="*/ 15 h 253"/>
                <a:gd name="T4" fmla="*/ 104 w 148"/>
                <a:gd name="T5" fmla="*/ 253 h 253"/>
                <a:gd name="T6" fmla="*/ 119 w 148"/>
                <a:gd name="T7" fmla="*/ 253 h 253"/>
                <a:gd name="T8" fmla="*/ 148 w 148"/>
                <a:gd name="T9" fmla="*/ 253 h 253"/>
                <a:gd name="T10" fmla="*/ 134 w 148"/>
                <a:gd name="T11" fmla="*/ 238 h 253"/>
                <a:gd name="T12" fmla="*/ 29 w 148"/>
                <a:gd name="T13" fmla="*/ 0 h 2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8"/>
                <a:gd name="T22" fmla="*/ 0 h 253"/>
                <a:gd name="T23" fmla="*/ 148 w 148"/>
                <a:gd name="T24" fmla="*/ 253 h 25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8" h="253">
                  <a:moveTo>
                    <a:pt x="29" y="0"/>
                  </a:moveTo>
                  <a:lnTo>
                    <a:pt x="0" y="15"/>
                  </a:lnTo>
                  <a:lnTo>
                    <a:pt x="104" y="253"/>
                  </a:lnTo>
                  <a:lnTo>
                    <a:pt x="119" y="253"/>
                  </a:lnTo>
                  <a:lnTo>
                    <a:pt x="148" y="253"/>
                  </a:lnTo>
                  <a:lnTo>
                    <a:pt x="134" y="238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28" name="Rectangle 15"/>
            <p:cNvSpPr>
              <a:spLocks noChangeArrowheads="1"/>
            </p:cNvSpPr>
            <p:nvPr/>
          </p:nvSpPr>
          <p:spPr bwMode="auto">
            <a:xfrm>
              <a:off x="1504" y="2935"/>
              <a:ext cx="1754" cy="31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29" name="Rectangle 16"/>
            <p:cNvSpPr>
              <a:spLocks noChangeArrowheads="1"/>
            </p:cNvSpPr>
            <p:nvPr/>
          </p:nvSpPr>
          <p:spPr bwMode="auto">
            <a:xfrm>
              <a:off x="1489" y="2920"/>
              <a:ext cx="1784" cy="342"/>
            </a:xfrm>
            <a:prstGeom prst="rect">
              <a:avLst/>
            </a:prstGeom>
            <a:noFill/>
            <a:ln w="476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30" name="Freeform 17"/>
            <p:cNvSpPr>
              <a:spLocks/>
            </p:cNvSpPr>
            <p:nvPr/>
          </p:nvSpPr>
          <p:spPr bwMode="auto">
            <a:xfrm>
              <a:off x="1489" y="3321"/>
              <a:ext cx="134" cy="268"/>
            </a:xfrm>
            <a:custGeom>
              <a:avLst/>
              <a:gdLst>
                <a:gd name="T0" fmla="*/ 0 w 134"/>
                <a:gd name="T1" fmla="*/ 253 h 268"/>
                <a:gd name="T2" fmla="*/ 30 w 134"/>
                <a:gd name="T3" fmla="*/ 268 h 268"/>
                <a:gd name="T4" fmla="*/ 134 w 134"/>
                <a:gd name="T5" fmla="*/ 30 h 268"/>
                <a:gd name="T6" fmla="*/ 119 w 134"/>
                <a:gd name="T7" fmla="*/ 0 h 268"/>
                <a:gd name="T8" fmla="*/ 119 w 134"/>
                <a:gd name="T9" fmla="*/ 0 h 268"/>
                <a:gd name="T10" fmla="*/ 104 w 134"/>
                <a:gd name="T11" fmla="*/ 15 h 268"/>
                <a:gd name="T12" fmla="*/ 0 w 134"/>
                <a:gd name="T13" fmla="*/ 253 h 2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4"/>
                <a:gd name="T22" fmla="*/ 0 h 268"/>
                <a:gd name="T23" fmla="*/ 134 w 134"/>
                <a:gd name="T24" fmla="*/ 268 h 2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4" h="268">
                  <a:moveTo>
                    <a:pt x="0" y="253"/>
                  </a:moveTo>
                  <a:lnTo>
                    <a:pt x="30" y="268"/>
                  </a:lnTo>
                  <a:lnTo>
                    <a:pt x="134" y="30"/>
                  </a:lnTo>
                  <a:lnTo>
                    <a:pt x="119" y="0"/>
                  </a:lnTo>
                  <a:lnTo>
                    <a:pt x="104" y="15"/>
                  </a:lnTo>
                  <a:lnTo>
                    <a:pt x="0" y="2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31" name="Freeform 18"/>
            <p:cNvSpPr>
              <a:spLocks/>
            </p:cNvSpPr>
            <p:nvPr/>
          </p:nvSpPr>
          <p:spPr bwMode="auto">
            <a:xfrm>
              <a:off x="1608" y="3321"/>
              <a:ext cx="386" cy="30"/>
            </a:xfrm>
            <a:custGeom>
              <a:avLst/>
              <a:gdLst>
                <a:gd name="T0" fmla="*/ 0 w 386"/>
                <a:gd name="T1" fmla="*/ 0 h 30"/>
                <a:gd name="T2" fmla="*/ 0 w 386"/>
                <a:gd name="T3" fmla="*/ 30 h 30"/>
                <a:gd name="T4" fmla="*/ 372 w 386"/>
                <a:gd name="T5" fmla="*/ 30 h 30"/>
                <a:gd name="T6" fmla="*/ 386 w 386"/>
                <a:gd name="T7" fmla="*/ 15 h 30"/>
                <a:gd name="T8" fmla="*/ 386 w 386"/>
                <a:gd name="T9" fmla="*/ 0 h 30"/>
                <a:gd name="T10" fmla="*/ 372 w 386"/>
                <a:gd name="T11" fmla="*/ 0 h 30"/>
                <a:gd name="T12" fmla="*/ 0 w 386"/>
                <a:gd name="T13" fmla="*/ 0 h 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6"/>
                <a:gd name="T22" fmla="*/ 0 h 30"/>
                <a:gd name="T23" fmla="*/ 386 w 386"/>
                <a:gd name="T24" fmla="*/ 30 h 3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6" h="30">
                  <a:moveTo>
                    <a:pt x="0" y="0"/>
                  </a:moveTo>
                  <a:lnTo>
                    <a:pt x="0" y="30"/>
                  </a:lnTo>
                  <a:lnTo>
                    <a:pt x="372" y="30"/>
                  </a:lnTo>
                  <a:lnTo>
                    <a:pt x="386" y="15"/>
                  </a:lnTo>
                  <a:lnTo>
                    <a:pt x="386" y="0"/>
                  </a:lnTo>
                  <a:lnTo>
                    <a:pt x="3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32" name="Freeform 19"/>
            <p:cNvSpPr>
              <a:spLocks/>
            </p:cNvSpPr>
            <p:nvPr/>
          </p:nvSpPr>
          <p:spPr bwMode="auto">
            <a:xfrm>
              <a:off x="1965" y="3336"/>
              <a:ext cx="148" cy="253"/>
            </a:xfrm>
            <a:custGeom>
              <a:avLst/>
              <a:gdLst>
                <a:gd name="T0" fmla="*/ 29 w 148"/>
                <a:gd name="T1" fmla="*/ 0 h 253"/>
                <a:gd name="T2" fmla="*/ 0 w 148"/>
                <a:gd name="T3" fmla="*/ 15 h 253"/>
                <a:gd name="T4" fmla="*/ 104 w 148"/>
                <a:gd name="T5" fmla="*/ 253 h 253"/>
                <a:gd name="T6" fmla="*/ 119 w 148"/>
                <a:gd name="T7" fmla="*/ 253 h 253"/>
                <a:gd name="T8" fmla="*/ 148 w 148"/>
                <a:gd name="T9" fmla="*/ 253 h 253"/>
                <a:gd name="T10" fmla="*/ 134 w 148"/>
                <a:gd name="T11" fmla="*/ 238 h 253"/>
                <a:gd name="T12" fmla="*/ 29 w 148"/>
                <a:gd name="T13" fmla="*/ 0 h 2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8"/>
                <a:gd name="T22" fmla="*/ 0 h 253"/>
                <a:gd name="T23" fmla="*/ 148 w 148"/>
                <a:gd name="T24" fmla="*/ 253 h 25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8" h="253">
                  <a:moveTo>
                    <a:pt x="29" y="0"/>
                  </a:moveTo>
                  <a:lnTo>
                    <a:pt x="0" y="15"/>
                  </a:lnTo>
                  <a:lnTo>
                    <a:pt x="104" y="253"/>
                  </a:lnTo>
                  <a:lnTo>
                    <a:pt x="119" y="253"/>
                  </a:lnTo>
                  <a:lnTo>
                    <a:pt x="148" y="253"/>
                  </a:lnTo>
                  <a:lnTo>
                    <a:pt x="134" y="238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33" name="Rectangle 21"/>
            <p:cNvSpPr>
              <a:spLocks noChangeArrowheads="1"/>
            </p:cNvSpPr>
            <p:nvPr/>
          </p:nvSpPr>
          <p:spPr bwMode="auto">
            <a:xfrm>
              <a:off x="1504" y="3574"/>
              <a:ext cx="1754" cy="31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34" name="Rectangle 22"/>
            <p:cNvSpPr>
              <a:spLocks noChangeArrowheads="1"/>
            </p:cNvSpPr>
            <p:nvPr/>
          </p:nvSpPr>
          <p:spPr bwMode="auto">
            <a:xfrm>
              <a:off x="1489" y="3559"/>
              <a:ext cx="1784" cy="342"/>
            </a:xfrm>
            <a:prstGeom prst="rect">
              <a:avLst/>
            </a:prstGeom>
            <a:noFill/>
            <a:ln w="476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35" name="Rectangle 23"/>
            <p:cNvSpPr>
              <a:spLocks noChangeArrowheads="1"/>
            </p:cNvSpPr>
            <p:nvPr/>
          </p:nvSpPr>
          <p:spPr bwMode="auto">
            <a:xfrm>
              <a:off x="1710" y="2436"/>
              <a:ext cx="136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Lucida Sans Typewriter" charset="0"/>
                </a:rPr>
                <a:t>Presentation Server</a:t>
              </a:r>
              <a:endParaRPr lang="en-US">
                <a:latin typeface="Lucida Sans Typewriter" charset="0"/>
              </a:endParaRPr>
            </a:p>
          </p:txBody>
        </p:sp>
        <p:sp>
          <p:nvSpPr>
            <p:cNvPr id="34836" name="Rectangle 24"/>
            <p:cNvSpPr>
              <a:spLocks noChangeArrowheads="1"/>
            </p:cNvSpPr>
            <p:nvPr/>
          </p:nvSpPr>
          <p:spPr bwMode="auto">
            <a:xfrm>
              <a:off x="1781" y="3061"/>
              <a:ext cx="122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Lucida Sans Typewriter" charset="0"/>
                </a:rPr>
                <a:t>Application Logic</a:t>
              </a:r>
              <a:endParaRPr lang="en-US">
                <a:latin typeface="Lucida Sans Typewriter" charset="0"/>
              </a:endParaRPr>
            </a:p>
          </p:txBody>
        </p:sp>
        <p:sp>
          <p:nvSpPr>
            <p:cNvPr id="34837" name="Rectangle 25"/>
            <p:cNvSpPr>
              <a:spLocks noChangeArrowheads="1"/>
            </p:cNvSpPr>
            <p:nvPr/>
          </p:nvSpPr>
          <p:spPr bwMode="auto">
            <a:xfrm>
              <a:off x="2138" y="3700"/>
              <a:ext cx="50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Lucida Sans Typewriter" charset="0"/>
                </a:rPr>
                <a:t>Storage</a:t>
              </a:r>
              <a:endParaRPr lang="en-US">
                <a:latin typeface="Lucida Sans Typewriter" charset="0"/>
              </a:endParaRPr>
            </a:p>
          </p:txBody>
        </p:sp>
        <p:sp>
          <p:nvSpPr>
            <p:cNvPr id="34838" name="Line 26"/>
            <p:cNvSpPr>
              <a:spLocks noChangeShapeType="1"/>
            </p:cNvSpPr>
            <p:nvPr/>
          </p:nvSpPr>
          <p:spPr bwMode="auto">
            <a:xfrm>
              <a:off x="2381" y="2741"/>
              <a:ext cx="1" cy="164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39" name="Freeform 27"/>
            <p:cNvSpPr>
              <a:spLocks/>
            </p:cNvSpPr>
            <p:nvPr/>
          </p:nvSpPr>
          <p:spPr bwMode="auto">
            <a:xfrm>
              <a:off x="2336" y="2756"/>
              <a:ext cx="90" cy="149"/>
            </a:xfrm>
            <a:custGeom>
              <a:avLst/>
              <a:gdLst>
                <a:gd name="T0" fmla="*/ 90 w 90"/>
                <a:gd name="T1" fmla="*/ 0 h 149"/>
                <a:gd name="T2" fmla="*/ 45 w 90"/>
                <a:gd name="T3" fmla="*/ 149 h 149"/>
                <a:gd name="T4" fmla="*/ 0 w 90"/>
                <a:gd name="T5" fmla="*/ 0 h 149"/>
                <a:gd name="T6" fmla="*/ 0 60000 65536"/>
                <a:gd name="T7" fmla="*/ 0 60000 65536"/>
                <a:gd name="T8" fmla="*/ 0 60000 65536"/>
                <a:gd name="T9" fmla="*/ 0 w 90"/>
                <a:gd name="T10" fmla="*/ 0 h 149"/>
                <a:gd name="T11" fmla="*/ 90 w 90"/>
                <a:gd name="T12" fmla="*/ 149 h 1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" h="149">
                  <a:moveTo>
                    <a:pt x="90" y="0"/>
                  </a:moveTo>
                  <a:lnTo>
                    <a:pt x="45" y="149"/>
                  </a:lnTo>
                  <a:lnTo>
                    <a:pt x="0" y="0"/>
                  </a:lnTo>
                </a:path>
              </a:pathLst>
            </a:custGeom>
            <a:noFill/>
            <a:ln w="238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40" name="Line 28"/>
            <p:cNvSpPr>
              <a:spLocks noChangeShapeType="1"/>
            </p:cNvSpPr>
            <p:nvPr/>
          </p:nvSpPr>
          <p:spPr bwMode="auto">
            <a:xfrm>
              <a:off x="2381" y="2622"/>
              <a:ext cx="1" cy="6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41" name="Line 29"/>
            <p:cNvSpPr>
              <a:spLocks noChangeShapeType="1"/>
            </p:cNvSpPr>
            <p:nvPr/>
          </p:nvSpPr>
          <p:spPr bwMode="auto">
            <a:xfrm>
              <a:off x="2381" y="2697"/>
              <a:ext cx="1" cy="44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42" name="Line 30"/>
            <p:cNvSpPr>
              <a:spLocks noChangeShapeType="1"/>
            </p:cNvSpPr>
            <p:nvPr/>
          </p:nvSpPr>
          <p:spPr bwMode="auto">
            <a:xfrm>
              <a:off x="2381" y="3396"/>
              <a:ext cx="1" cy="148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43" name="Freeform 31"/>
            <p:cNvSpPr>
              <a:spLocks/>
            </p:cNvSpPr>
            <p:nvPr/>
          </p:nvSpPr>
          <p:spPr bwMode="auto">
            <a:xfrm>
              <a:off x="2336" y="3396"/>
              <a:ext cx="90" cy="148"/>
            </a:xfrm>
            <a:custGeom>
              <a:avLst/>
              <a:gdLst>
                <a:gd name="T0" fmla="*/ 90 w 90"/>
                <a:gd name="T1" fmla="*/ 0 h 148"/>
                <a:gd name="T2" fmla="*/ 45 w 90"/>
                <a:gd name="T3" fmla="*/ 148 h 148"/>
                <a:gd name="T4" fmla="*/ 0 w 90"/>
                <a:gd name="T5" fmla="*/ 0 h 148"/>
                <a:gd name="T6" fmla="*/ 0 60000 65536"/>
                <a:gd name="T7" fmla="*/ 0 60000 65536"/>
                <a:gd name="T8" fmla="*/ 0 60000 65536"/>
                <a:gd name="T9" fmla="*/ 0 w 90"/>
                <a:gd name="T10" fmla="*/ 0 h 148"/>
                <a:gd name="T11" fmla="*/ 90 w 90"/>
                <a:gd name="T12" fmla="*/ 148 h 1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" h="148">
                  <a:moveTo>
                    <a:pt x="90" y="0"/>
                  </a:moveTo>
                  <a:lnTo>
                    <a:pt x="45" y="148"/>
                  </a:lnTo>
                  <a:lnTo>
                    <a:pt x="0" y="0"/>
                  </a:lnTo>
                </a:path>
              </a:pathLst>
            </a:custGeom>
            <a:noFill/>
            <a:ln w="238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44" name="Line 32"/>
            <p:cNvSpPr>
              <a:spLocks noChangeShapeType="1"/>
            </p:cNvSpPr>
            <p:nvPr/>
          </p:nvSpPr>
          <p:spPr bwMode="auto">
            <a:xfrm>
              <a:off x="2381" y="3247"/>
              <a:ext cx="1" cy="44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45" name="Line 33"/>
            <p:cNvSpPr>
              <a:spLocks noChangeShapeType="1"/>
            </p:cNvSpPr>
            <p:nvPr/>
          </p:nvSpPr>
          <p:spPr bwMode="auto">
            <a:xfrm>
              <a:off x="2381" y="3336"/>
              <a:ext cx="1" cy="6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46" name="Rectangle 34"/>
            <p:cNvSpPr>
              <a:spLocks noChangeArrowheads="1"/>
            </p:cNvSpPr>
            <p:nvPr/>
          </p:nvSpPr>
          <p:spPr bwMode="auto">
            <a:xfrm>
              <a:off x="3571" y="2935"/>
              <a:ext cx="1308" cy="327"/>
            </a:xfrm>
            <a:prstGeom prst="rect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47" name="Rectangle 35"/>
            <p:cNvSpPr>
              <a:spLocks noChangeArrowheads="1"/>
            </p:cNvSpPr>
            <p:nvPr/>
          </p:nvSpPr>
          <p:spPr bwMode="auto">
            <a:xfrm>
              <a:off x="3869" y="3061"/>
              <a:ext cx="72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Lucida Sans Typewriter" charset="0"/>
                </a:rPr>
                <a:t>Connection</a:t>
              </a:r>
              <a:endParaRPr lang="en-US">
                <a:latin typeface="Lucida Sans Typewriter" charset="0"/>
              </a:endParaRPr>
            </a:p>
          </p:txBody>
        </p:sp>
        <p:sp>
          <p:nvSpPr>
            <p:cNvPr id="34848" name="Rectangle 36"/>
            <p:cNvSpPr>
              <a:spLocks noChangeArrowheads="1"/>
            </p:cNvSpPr>
            <p:nvPr/>
          </p:nvSpPr>
          <p:spPr bwMode="auto">
            <a:xfrm>
              <a:off x="3571" y="2280"/>
              <a:ext cx="1308" cy="342"/>
            </a:xfrm>
            <a:prstGeom prst="rect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49" name="Rectangle 37"/>
            <p:cNvSpPr>
              <a:spLocks noChangeArrowheads="1"/>
            </p:cNvSpPr>
            <p:nvPr/>
          </p:nvSpPr>
          <p:spPr bwMode="auto">
            <a:xfrm>
              <a:off x="4083" y="2406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Lucida Sans Typewriter" charset="0"/>
                </a:rPr>
                <a:t>Form</a:t>
              </a:r>
              <a:endParaRPr lang="en-US">
                <a:latin typeface="Lucida Sans Typewriter" charset="0"/>
              </a:endParaRPr>
            </a:p>
          </p:txBody>
        </p:sp>
        <p:sp>
          <p:nvSpPr>
            <p:cNvPr id="34850" name="Rectangle 38"/>
            <p:cNvSpPr>
              <a:spLocks noChangeArrowheads="1"/>
            </p:cNvSpPr>
            <p:nvPr/>
          </p:nvSpPr>
          <p:spPr bwMode="auto">
            <a:xfrm>
              <a:off x="3571" y="3574"/>
              <a:ext cx="1308" cy="327"/>
            </a:xfrm>
            <a:prstGeom prst="rect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51" name="Rectangle 39"/>
            <p:cNvSpPr>
              <a:spLocks noChangeArrowheads="1"/>
            </p:cNvSpPr>
            <p:nvPr/>
          </p:nvSpPr>
          <p:spPr bwMode="auto">
            <a:xfrm>
              <a:off x="4047" y="3700"/>
              <a:ext cx="3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Lucida Sans Typewriter" charset="0"/>
                </a:rPr>
                <a:t>Query</a:t>
              </a:r>
              <a:endParaRPr lang="en-US">
                <a:latin typeface="Lucida Sans Typewriter" charset="0"/>
              </a:endParaRPr>
            </a:p>
          </p:txBody>
        </p:sp>
        <p:sp>
          <p:nvSpPr>
            <p:cNvPr id="34852" name="Freeform 40"/>
            <p:cNvSpPr>
              <a:spLocks/>
            </p:cNvSpPr>
            <p:nvPr/>
          </p:nvSpPr>
          <p:spPr bwMode="auto">
            <a:xfrm>
              <a:off x="1489" y="1403"/>
              <a:ext cx="134" cy="268"/>
            </a:xfrm>
            <a:custGeom>
              <a:avLst/>
              <a:gdLst>
                <a:gd name="T0" fmla="*/ 0 w 134"/>
                <a:gd name="T1" fmla="*/ 253 h 268"/>
                <a:gd name="T2" fmla="*/ 30 w 134"/>
                <a:gd name="T3" fmla="*/ 268 h 268"/>
                <a:gd name="T4" fmla="*/ 134 w 134"/>
                <a:gd name="T5" fmla="*/ 30 h 268"/>
                <a:gd name="T6" fmla="*/ 119 w 134"/>
                <a:gd name="T7" fmla="*/ 0 h 268"/>
                <a:gd name="T8" fmla="*/ 119 w 134"/>
                <a:gd name="T9" fmla="*/ 0 h 268"/>
                <a:gd name="T10" fmla="*/ 104 w 134"/>
                <a:gd name="T11" fmla="*/ 15 h 268"/>
                <a:gd name="T12" fmla="*/ 0 w 134"/>
                <a:gd name="T13" fmla="*/ 253 h 2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4"/>
                <a:gd name="T22" fmla="*/ 0 h 268"/>
                <a:gd name="T23" fmla="*/ 134 w 134"/>
                <a:gd name="T24" fmla="*/ 268 h 2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4" h="268">
                  <a:moveTo>
                    <a:pt x="0" y="253"/>
                  </a:moveTo>
                  <a:lnTo>
                    <a:pt x="30" y="268"/>
                  </a:lnTo>
                  <a:lnTo>
                    <a:pt x="134" y="30"/>
                  </a:lnTo>
                  <a:lnTo>
                    <a:pt x="119" y="0"/>
                  </a:lnTo>
                  <a:lnTo>
                    <a:pt x="104" y="15"/>
                  </a:lnTo>
                  <a:lnTo>
                    <a:pt x="0" y="2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53" name="Freeform 41"/>
            <p:cNvSpPr>
              <a:spLocks/>
            </p:cNvSpPr>
            <p:nvPr/>
          </p:nvSpPr>
          <p:spPr bwMode="auto">
            <a:xfrm>
              <a:off x="1608" y="1403"/>
              <a:ext cx="386" cy="30"/>
            </a:xfrm>
            <a:custGeom>
              <a:avLst/>
              <a:gdLst>
                <a:gd name="T0" fmla="*/ 0 w 386"/>
                <a:gd name="T1" fmla="*/ 0 h 30"/>
                <a:gd name="T2" fmla="*/ 0 w 386"/>
                <a:gd name="T3" fmla="*/ 30 h 30"/>
                <a:gd name="T4" fmla="*/ 372 w 386"/>
                <a:gd name="T5" fmla="*/ 30 h 30"/>
                <a:gd name="T6" fmla="*/ 386 w 386"/>
                <a:gd name="T7" fmla="*/ 15 h 30"/>
                <a:gd name="T8" fmla="*/ 386 w 386"/>
                <a:gd name="T9" fmla="*/ 0 h 30"/>
                <a:gd name="T10" fmla="*/ 372 w 386"/>
                <a:gd name="T11" fmla="*/ 0 h 30"/>
                <a:gd name="T12" fmla="*/ 0 w 386"/>
                <a:gd name="T13" fmla="*/ 0 h 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6"/>
                <a:gd name="T22" fmla="*/ 0 h 30"/>
                <a:gd name="T23" fmla="*/ 386 w 386"/>
                <a:gd name="T24" fmla="*/ 30 h 3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6" h="30">
                  <a:moveTo>
                    <a:pt x="0" y="0"/>
                  </a:moveTo>
                  <a:lnTo>
                    <a:pt x="0" y="30"/>
                  </a:lnTo>
                  <a:lnTo>
                    <a:pt x="372" y="30"/>
                  </a:lnTo>
                  <a:lnTo>
                    <a:pt x="386" y="15"/>
                  </a:lnTo>
                  <a:lnTo>
                    <a:pt x="386" y="0"/>
                  </a:lnTo>
                  <a:lnTo>
                    <a:pt x="3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54" name="Freeform 42"/>
            <p:cNvSpPr>
              <a:spLocks/>
            </p:cNvSpPr>
            <p:nvPr/>
          </p:nvSpPr>
          <p:spPr bwMode="auto">
            <a:xfrm>
              <a:off x="1965" y="1418"/>
              <a:ext cx="148" cy="253"/>
            </a:xfrm>
            <a:custGeom>
              <a:avLst/>
              <a:gdLst>
                <a:gd name="T0" fmla="*/ 29 w 148"/>
                <a:gd name="T1" fmla="*/ 0 h 253"/>
                <a:gd name="T2" fmla="*/ 0 w 148"/>
                <a:gd name="T3" fmla="*/ 15 h 253"/>
                <a:gd name="T4" fmla="*/ 104 w 148"/>
                <a:gd name="T5" fmla="*/ 253 h 253"/>
                <a:gd name="T6" fmla="*/ 119 w 148"/>
                <a:gd name="T7" fmla="*/ 253 h 253"/>
                <a:gd name="T8" fmla="*/ 148 w 148"/>
                <a:gd name="T9" fmla="*/ 253 h 253"/>
                <a:gd name="T10" fmla="*/ 134 w 148"/>
                <a:gd name="T11" fmla="*/ 238 h 253"/>
                <a:gd name="T12" fmla="*/ 29 w 148"/>
                <a:gd name="T13" fmla="*/ 0 h 2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8"/>
                <a:gd name="T22" fmla="*/ 0 h 253"/>
                <a:gd name="T23" fmla="*/ 148 w 148"/>
                <a:gd name="T24" fmla="*/ 253 h 25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8" h="253">
                  <a:moveTo>
                    <a:pt x="29" y="0"/>
                  </a:moveTo>
                  <a:lnTo>
                    <a:pt x="0" y="15"/>
                  </a:lnTo>
                  <a:lnTo>
                    <a:pt x="104" y="253"/>
                  </a:lnTo>
                  <a:lnTo>
                    <a:pt x="119" y="253"/>
                  </a:lnTo>
                  <a:lnTo>
                    <a:pt x="148" y="253"/>
                  </a:lnTo>
                  <a:lnTo>
                    <a:pt x="134" y="238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55" name="Rectangle 44"/>
            <p:cNvSpPr>
              <a:spLocks noChangeArrowheads="1"/>
            </p:cNvSpPr>
            <p:nvPr/>
          </p:nvSpPr>
          <p:spPr bwMode="auto">
            <a:xfrm>
              <a:off x="1504" y="1671"/>
              <a:ext cx="1754" cy="31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56" name="Rectangle 45"/>
            <p:cNvSpPr>
              <a:spLocks noChangeArrowheads="1"/>
            </p:cNvSpPr>
            <p:nvPr/>
          </p:nvSpPr>
          <p:spPr bwMode="auto">
            <a:xfrm>
              <a:off x="1489" y="1656"/>
              <a:ext cx="1784" cy="342"/>
            </a:xfrm>
            <a:prstGeom prst="rect">
              <a:avLst/>
            </a:prstGeom>
            <a:noFill/>
            <a:ln w="476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57" name="Rectangle 46"/>
            <p:cNvSpPr>
              <a:spLocks noChangeArrowheads="1"/>
            </p:cNvSpPr>
            <p:nvPr/>
          </p:nvSpPr>
          <p:spPr bwMode="auto">
            <a:xfrm>
              <a:off x="1710" y="1797"/>
              <a:ext cx="136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Lucida Sans Typewriter" charset="0"/>
                </a:rPr>
                <a:t>Presentation Client</a:t>
              </a:r>
              <a:endParaRPr lang="en-US">
                <a:latin typeface="Lucida Sans Typewriter" charset="0"/>
              </a:endParaRPr>
            </a:p>
          </p:txBody>
        </p:sp>
        <p:sp>
          <p:nvSpPr>
            <p:cNvPr id="34858" name="Line 47"/>
            <p:cNvSpPr>
              <a:spLocks noChangeShapeType="1"/>
            </p:cNvSpPr>
            <p:nvPr/>
          </p:nvSpPr>
          <p:spPr bwMode="auto">
            <a:xfrm>
              <a:off x="2381" y="2102"/>
              <a:ext cx="1" cy="163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59" name="Freeform 48"/>
            <p:cNvSpPr>
              <a:spLocks/>
            </p:cNvSpPr>
            <p:nvPr/>
          </p:nvSpPr>
          <p:spPr bwMode="auto">
            <a:xfrm>
              <a:off x="2336" y="2117"/>
              <a:ext cx="90" cy="148"/>
            </a:xfrm>
            <a:custGeom>
              <a:avLst/>
              <a:gdLst>
                <a:gd name="T0" fmla="*/ 90 w 90"/>
                <a:gd name="T1" fmla="*/ 0 h 148"/>
                <a:gd name="T2" fmla="*/ 45 w 90"/>
                <a:gd name="T3" fmla="*/ 148 h 148"/>
                <a:gd name="T4" fmla="*/ 0 w 90"/>
                <a:gd name="T5" fmla="*/ 0 h 148"/>
                <a:gd name="T6" fmla="*/ 0 60000 65536"/>
                <a:gd name="T7" fmla="*/ 0 60000 65536"/>
                <a:gd name="T8" fmla="*/ 0 60000 65536"/>
                <a:gd name="T9" fmla="*/ 0 w 90"/>
                <a:gd name="T10" fmla="*/ 0 h 148"/>
                <a:gd name="T11" fmla="*/ 90 w 90"/>
                <a:gd name="T12" fmla="*/ 148 h 1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" h="148">
                  <a:moveTo>
                    <a:pt x="90" y="0"/>
                  </a:moveTo>
                  <a:lnTo>
                    <a:pt x="45" y="148"/>
                  </a:lnTo>
                  <a:lnTo>
                    <a:pt x="0" y="0"/>
                  </a:lnTo>
                </a:path>
              </a:pathLst>
            </a:custGeom>
            <a:noFill/>
            <a:ln w="238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60" name="Line 49"/>
            <p:cNvSpPr>
              <a:spLocks noChangeShapeType="1"/>
            </p:cNvSpPr>
            <p:nvPr/>
          </p:nvSpPr>
          <p:spPr bwMode="auto">
            <a:xfrm>
              <a:off x="2381" y="1983"/>
              <a:ext cx="1" cy="59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61" name="Line 50"/>
            <p:cNvSpPr>
              <a:spLocks noChangeShapeType="1"/>
            </p:cNvSpPr>
            <p:nvPr/>
          </p:nvSpPr>
          <p:spPr bwMode="auto">
            <a:xfrm>
              <a:off x="2381" y="2057"/>
              <a:ext cx="1" cy="45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62" name="Rectangle 51"/>
            <p:cNvSpPr>
              <a:spLocks noChangeArrowheads="1"/>
            </p:cNvSpPr>
            <p:nvPr/>
          </p:nvSpPr>
          <p:spPr bwMode="auto">
            <a:xfrm>
              <a:off x="3571" y="1641"/>
              <a:ext cx="1308" cy="342"/>
            </a:xfrm>
            <a:prstGeom prst="rect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63" name="Rectangle 52"/>
            <p:cNvSpPr>
              <a:spLocks noChangeArrowheads="1"/>
            </p:cNvSpPr>
            <p:nvPr/>
          </p:nvSpPr>
          <p:spPr bwMode="auto">
            <a:xfrm>
              <a:off x="3869" y="1767"/>
              <a:ext cx="72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Lucida Sans Typewriter" charset="0"/>
                </a:rPr>
                <a:t>WebBrowser</a:t>
              </a:r>
              <a:endParaRPr lang="en-US">
                <a:latin typeface="Lucida Sans Typewriter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Group 19"/>
          <p:cNvGrpSpPr>
            <a:grpSpLocks/>
          </p:cNvGrpSpPr>
          <p:nvPr/>
        </p:nvGrpSpPr>
        <p:grpSpPr bwMode="auto">
          <a:xfrm>
            <a:off x="493713" y="3055938"/>
            <a:ext cx="8154987" cy="744537"/>
            <a:chOff x="254" y="1253"/>
            <a:chExt cx="5137" cy="469"/>
          </a:xfrm>
        </p:grpSpPr>
        <p:sp>
          <p:nvSpPr>
            <p:cNvPr id="35846" name="Rectangle 6"/>
            <p:cNvSpPr>
              <a:spLocks noChangeArrowheads="1"/>
            </p:cNvSpPr>
            <p:nvPr/>
          </p:nvSpPr>
          <p:spPr bwMode="auto">
            <a:xfrm>
              <a:off x="3744" y="1338"/>
              <a:ext cx="1647" cy="321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7" name="Rectangle 7"/>
            <p:cNvSpPr>
              <a:spLocks noChangeArrowheads="1"/>
            </p:cNvSpPr>
            <p:nvPr/>
          </p:nvSpPr>
          <p:spPr bwMode="auto">
            <a:xfrm>
              <a:off x="4414" y="1422"/>
              <a:ext cx="30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Lucida Sans Typewriter" charset="0"/>
                </a:rPr>
                <a:t>Pipe</a:t>
              </a:r>
              <a:endParaRPr lang="en-US" altLang="en-US" sz="1600"/>
            </a:p>
          </p:txBody>
        </p:sp>
        <p:sp>
          <p:nvSpPr>
            <p:cNvPr id="35848" name="Line 8"/>
            <p:cNvSpPr>
              <a:spLocks noChangeShapeType="1"/>
            </p:cNvSpPr>
            <p:nvPr/>
          </p:nvSpPr>
          <p:spPr bwMode="auto">
            <a:xfrm>
              <a:off x="1887" y="1408"/>
              <a:ext cx="1857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9" name="Line 9"/>
            <p:cNvSpPr>
              <a:spLocks noChangeShapeType="1"/>
            </p:cNvSpPr>
            <p:nvPr/>
          </p:nvSpPr>
          <p:spPr bwMode="auto">
            <a:xfrm>
              <a:off x="1887" y="1554"/>
              <a:ext cx="1857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2060" y="1253"/>
              <a:ext cx="38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Lucida Sans Typewriter" charset="0"/>
                </a:rPr>
                <a:t>input</a:t>
              </a:r>
              <a:endParaRPr lang="en-US" altLang="en-US" sz="1600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>
              <a:off x="3155" y="1253"/>
              <a:ext cx="46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Lucida Sans Typewriter" charset="0"/>
                </a:rPr>
                <a:t>output</a:t>
              </a:r>
              <a:endParaRPr lang="en-US" altLang="en-US" sz="1600"/>
            </a:p>
          </p:txBody>
        </p:sp>
        <p:sp>
          <p:nvSpPr>
            <p:cNvPr id="35852" name="Rectangle 12"/>
            <p:cNvSpPr>
              <a:spLocks noChangeArrowheads="1"/>
            </p:cNvSpPr>
            <p:nvPr/>
          </p:nvSpPr>
          <p:spPr bwMode="auto">
            <a:xfrm>
              <a:off x="2060" y="1568"/>
              <a:ext cx="46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Lucida Sans Typewriter" charset="0"/>
                </a:rPr>
                <a:t>output</a:t>
              </a:r>
              <a:endParaRPr lang="en-US" altLang="en-US" sz="1600"/>
            </a:p>
          </p:txBody>
        </p:sp>
        <p:sp>
          <p:nvSpPr>
            <p:cNvPr id="35853" name="Rectangle 13"/>
            <p:cNvSpPr>
              <a:spLocks noChangeArrowheads="1"/>
            </p:cNvSpPr>
            <p:nvPr/>
          </p:nvSpPr>
          <p:spPr bwMode="auto">
            <a:xfrm>
              <a:off x="3232" y="1568"/>
              <a:ext cx="38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Lucida Sans Typewriter" charset="0"/>
                </a:rPr>
                <a:t>input</a:t>
              </a:r>
              <a:endParaRPr lang="en-US" altLang="en-US" sz="1600"/>
            </a:p>
          </p:txBody>
        </p:sp>
        <p:sp>
          <p:nvSpPr>
            <p:cNvPr id="35854" name="Rectangle 14"/>
            <p:cNvSpPr>
              <a:spLocks noChangeArrowheads="1"/>
            </p:cNvSpPr>
            <p:nvPr/>
          </p:nvSpPr>
          <p:spPr bwMode="auto">
            <a:xfrm>
              <a:off x="1937" y="1568"/>
              <a:ext cx="7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Lucida Sans Typewriter" charset="0"/>
                </a:rPr>
                <a:t>*</a:t>
              </a:r>
              <a:endParaRPr lang="en-US" altLang="en-US" sz="1600"/>
            </a:p>
          </p:txBody>
        </p:sp>
        <p:sp>
          <p:nvSpPr>
            <p:cNvPr id="35855" name="Rectangle 15"/>
            <p:cNvSpPr>
              <a:spLocks noChangeArrowheads="1"/>
            </p:cNvSpPr>
            <p:nvPr/>
          </p:nvSpPr>
          <p:spPr bwMode="auto">
            <a:xfrm>
              <a:off x="3659" y="1568"/>
              <a:ext cx="7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Lucida Sans Typewriter" charset="0"/>
                </a:rPr>
                <a:t>1</a:t>
              </a:r>
              <a:endParaRPr lang="en-US" altLang="en-US" sz="1600"/>
            </a:p>
          </p:txBody>
        </p:sp>
        <p:sp>
          <p:nvSpPr>
            <p:cNvPr id="35856" name="Rectangle 16"/>
            <p:cNvSpPr>
              <a:spLocks noChangeArrowheads="1"/>
            </p:cNvSpPr>
            <p:nvPr/>
          </p:nvSpPr>
          <p:spPr bwMode="auto">
            <a:xfrm>
              <a:off x="1937" y="1253"/>
              <a:ext cx="7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Lucida Sans Typewriter" charset="0"/>
                </a:rPr>
                <a:t>*</a:t>
              </a:r>
              <a:endParaRPr lang="en-US" altLang="en-US" sz="1600"/>
            </a:p>
          </p:txBody>
        </p:sp>
        <p:sp>
          <p:nvSpPr>
            <p:cNvPr id="35857" name="Rectangle 17"/>
            <p:cNvSpPr>
              <a:spLocks noChangeArrowheads="1"/>
            </p:cNvSpPr>
            <p:nvPr/>
          </p:nvSpPr>
          <p:spPr bwMode="auto">
            <a:xfrm>
              <a:off x="3659" y="1253"/>
              <a:ext cx="7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Lucida Sans Typewriter" charset="0"/>
                </a:rPr>
                <a:t>1</a:t>
              </a:r>
              <a:endParaRPr lang="en-US" altLang="en-US" sz="1600"/>
            </a:p>
          </p:txBody>
        </p:sp>
        <p:sp>
          <p:nvSpPr>
            <p:cNvPr id="35858" name="Rectangle 4"/>
            <p:cNvSpPr>
              <a:spLocks noChangeArrowheads="1"/>
            </p:cNvSpPr>
            <p:nvPr/>
          </p:nvSpPr>
          <p:spPr bwMode="auto">
            <a:xfrm>
              <a:off x="254" y="1338"/>
              <a:ext cx="1647" cy="32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9" name="Rectangle 5"/>
            <p:cNvSpPr>
              <a:spLocks noChangeArrowheads="1"/>
            </p:cNvSpPr>
            <p:nvPr/>
          </p:nvSpPr>
          <p:spPr bwMode="auto">
            <a:xfrm>
              <a:off x="847" y="1422"/>
              <a:ext cx="462" cy="15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Lucida Sans Typewriter" charset="0"/>
                </a:rPr>
                <a:t>Filter</a:t>
              </a:r>
              <a:endParaRPr lang="en-US" altLang="en-US" sz="1600"/>
            </a:p>
          </p:txBody>
        </p:sp>
      </p:grpSp>
      <p:sp>
        <p:nvSpPr>
          <p:cNvPr id="35843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Figure 6-23, Pipe and filter architectural style.</a:t>
            </a:r>
          </a:p>
        </p:txBody>
      </p:sp>
      <p:sp>
        <p:nvSpPr>
          <p:cNvPr id="35844" name="TextBox 17"/>
          <p:cNvSpPr txBox="1">
            <a:spLocks noChangeArrowheads="1"/>
          </p:cNvSpPr>
          <p:nvPr/>
        </p:nvSpPr>
        <p:spPr bwMode="auto">
          <a:xfrm>
            <a:off x="708025" y="1706563"/>
            <a:ext cx="7559675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/>
              <a:t>A Pipe connects one of the outputs of a Filter to one of the inputs of another Filter.</a:t>
            </a:r>
          </a:p>
        </p:txBody>
      </p:sp>
      <p:sp>
        <p:nvSpPr>
          <p:cNvPr id="35845" name="TextBox 18"/>
          <p:cNvSpPr txBox="1">
            <a:spLocks noChangeArrowheads="1"/>
          </p:cNvSpPr>
          <p:nvPr/>
        </p:nvSpPr>
        <p:spPr bwMode="auto">
          <a:xfrm>
            <a:off x="708025" y="4435475"/>
            <a:ext cx="8039100" cy="15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/>
              <a:t>Each filter is executed concurrently, and synchronization is accomplished via the pipes. The pipe and filter architectural style is modifiable: filters can be substituted for others or reconfigured to achieve a different purpose.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40"/>
          <p:cNvGrpSpPr>
            <a:grpSpLocks/>
          </p:cNvGrpSpPr>
          <p:nvPr/>
        </p:nvGrpSpPr>
        <p:grpSpPr bwMode="auto">
          <a:xfrm>
            <a:off x="169863" y="2286000"/>
            <a:ext cx="8801100" cy="2025650"/>
            <a:chOff x="107" y="1090"/>
            <a:chExt cx="5544" cy="1276"/>
          </a:xfrm>
        </p:grpSpPr>
        <p:grpSp>
          <p:nvGrpSpPr>
            <p:cNvPr id="36870" name="Group 25"/>
            <p:cNvGrpSpPr>
              <a:grpSpLocks/>
            </p:cNvGrpSpPr>
            <p:nvPr/>
          </p:nvGrpSpPr>
          <p:grpSpPr bwMode="auto">
            <a:xfrm>
              <a:off x="107" y="1090"/>
              <a:ext cx="5544" cy="645"/>
              <a:chOff x="518" y="1195"/>
              <a:chExt cx="5544" cy="645"/>
            </a:xfrm>
          </p:grpSpPr>
          <p:sp>
            <p:nvSpPr>
              <p:cNvPr id="36887" name="Rectangle 4"/>
              <p:cNvSpPr>
                <a:spLocks noChangeArrowheads="1"/>
              </p:cNvSpPr>
              <p:nvPr/>
            </p:nvSpPr>
            <p:spPr bwMode="auto">
              <a:xfrm>
                <a:off x="518" y="1195"/>
                <a:ext cx="3003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600">
                    <a:solidFill>
                      <a:srgbClr val="000000"/>
                    </a:solidFill>
                    <a:latin typeface="Lucida Sans Typewriter" charset="0"/>
                  </a:rPr>
                  <a:t>% ps auxwww | grep dutoit | sort | more</a:t>
                </a:r>
                <a:endParaRPr lang="en-US" altLang="en-US" sz="1600">
                  <a:latin typeface="Lucida Sans Typewriter" charset="0"/>
                </a:endParaRPr>
              </a:p>
            </p:txBody>
          </p:sp>
          <p:sp>
            <p:nvSpPr>
              <p:cNvPr id="36888" name="Rectangle 22"/>
              <p:cNvSpPr>
                <a:spLocks noChangeArrowheads="1"/>
              </p:cNvSpPr>
              <p:nvPr/>
            </p:nvSpPr>
            <p:spPr bwMode="auto">
              <a:xfrm>
                <a:off x="518" y="1419"/>
                <a:ext cx="508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600">
                    <a:solidFill>
                      <a:srgbClr val="000000"/>
                    </a:solidFill>
                    <a:latin typeface="Lucida Sans Typewriter" charset="0"/>
                  </a:rPr>
                  <a:t>dutoit   19737  0.2  1.6 1908 1500 pts/6    O 15:24:36  0:00 -tcsh</a:t>
                </a:r>
                <a:endParaRPr lang="en-US" altLang="en-US" sz="1600">
                  <a:latin typeface="Lucida Sans Typewriter" charset="0"/>
                </a:endParaRPr>
              </a:p>
            </p:txBody>
          </p:sp>
          <p:sp>
            <p:nvSpPr>
              <p:cNvPr id="36889" name="Rectangle 23"/>
              <p:cNvSpPr>
                <a:spLocks noChangeArrowheads="1"/>
              </p:cNvSpPr>
              <p:nvPr/>
            </p:nvSpPr>
            <p:spPr bwMode="auto">
              <a:xfrm>
                <a:off x="518" y="1545"/>
                <a:ext cx="554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600">
                    <a:solidFill>
                      <a:srgbClr val="000000"/>
                    </a:solidFill>
                    <a:latin typeface="Lucida Sans Typewriter" charset="0"/>
                  </a:rPr>
                  <a:t>dutoit   19858  0.2  0.7  816  580 pts/6    S 15:38:46  0:00 grep dutoit</a:t>
                </a:r>
                <a:endParaRPr lang="en-US" altLang="en-US" sz="1600">
                  <a:latin typeface="Lucida Sans Typewriter" charset="0"/>
                </a:endParaRPr>
              </a:p>
            </p:txBody>
          </p:sp>
          <p:sp>
            <p:nvSpPr>
              <p:cNvPr id="36890" name="Rectangle 24"/>
              <p:cNvSpPr>
                <a:spLocks noChangeArrowheads="1"/>
              </p:cNvSpPr>
              <p:nvPr/>
            </p:nvSpPr>
            <p:spPr bwMode="auto">
              <a:xfrm>
                <a:off x="518" y="1686"/>
                <a:ext cx="5005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600">
                    <a:solidFill>
                      <a:srgbClr val="000000"/>
                    </a:solidFill>
                    <a:latin typeface="Lucida Sans Typewriter" charset="0"/>
                  </a:rPr>
                  <a:t>dutoit   19859  0.2  0.6  812  540 pts/6    O 15:38:47  0:00 sort</a:t>
                </a:r>
                <a:endParaRPr lang="en-US" altLang="en-US" sz="1600">
                  <a:latin typeface="Lucida Sans Typewriter" charset="0"/>
                </a:endParaRPr>
              </a:p>
            </p:txBody>
          </p:sp>
        </p:grpSp>
        <p:grpSp>
          <p:nvGrpSpPr>
            <p:cNvPr id="36871" name="Group 38"/>
            <p:cNvGrpSpPr>
              <a:grpSpLocks/>
            </p:cNvGrpSpPr>
            <p:nvPr/>
          </p:nvGrpSpPr>
          <p:grpSpPr bwMode="auto">
            <a:xfrm>
              <a:off x="318" y="1917"/>
              <a:ext cx="5120" cy="449"/>
              <a:chOff x="192" y="1917"/>
              <a:chExt cx="5120" cy="449"/>
            </a:xfrm>
          </p:grpSpPr>
          <p:grpSp>
            <p:nvGrpSpPr>
              <p:cNvPr id="36872" name="Group 26"/>
              <p:cNvGrpSpPr>
                <a:grpSpLocks/>
              </p:cNvGrpSpPr>
              <p:nvPr/>
            </p:nvGrpSpPr>
            <p:grpSpPr bwMode="auto">
              <a:xfrm>
                <a:off x="192" y="1917"/>
                <a:ext cx="982" cy="449"/>
                <a:chOff x="192" y="1917"/>
                <a:chExt cx="982" cy="449"/>
              </a:xfrm>
            </p:grpSpPr>
            <p:sp>
              <p:nvSpPr>
                <p:cNvPr id="36885" name="AutoShape 5"/>
                <p:cNvSpPr>
                  <a:spLocks noChangeArrowheads="1"/>
                </p:cNvSpPr>
                <p:nvPr/>
              </p:nvSpPr>
              <p:spPr bwMode="auto">
                <a:xfrm>
                  <a:off x="192" y="1917"/>
                  <a:ext cx="982" cy="449"/>
                </a:xfrm>
                <a:prstGeom prst="roundRect">
                  <a:avLst>
                    <a:gd name="adj" fmla="val 48440"/>
                  </a:avLst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886" name="Rectangle 6"/>
                <p:cNvSpPr>
                  <a:spLocks noChangeArrowheads="1"/>
                </p:cNvSpPr>
                <p:nvPr/>
              </p:nvSpPr>
              <p:spPr bwMode="auto">
                <a:xfrm>
                  <a:off x="606" y="2065"/>
                  <a:ext cx="15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en-US" sz="1600">
                      <a:solidFill>
                        <a:srgbClr val="000000"/>
                      </a:solidFill>
                      <a:latin typeface="Lucida Sans Typewriter" charset="0"/>
                    </a:rPr>
                    <a:t>ps</a:t>
                  </a:r>
                  <a:endParaRPr lang="en-US" altLang="en-US" sz="1600">
                    <a:latin typeface="Lucida Sans Typewriter" charset="0"/>
                  </a:endParaRPr>
                </a:p>
              </p:txBody>
            </p:sp>
          </p:grpSp>
          <p:grpSp>
            <p:nvGrpSpPr>
              <p:cNvPr id="36873" name="Group 27"/>
              <p:cNvGrpSpPr>
                <a:grpSpLocks/>
              </p:cNvGrpSpPr>
              <p:nvPr/>
            </p:nvGrpSpPr>
            <p:grpSpPr bwMode="auto">
              <a:xfrm>
                <a:off x="1567" y="1917"/>
                <a:ext cx="981" cy="449"/>
                <a:chOff x="1567" y="1917"/>
                <a:chExt cx="981" cy="449"/>
              </a:xfrm>
            </p:grpSpPr>
            <p:sp>
              <p:nvSpPr>
                <p:cNvPr id="36883" name="AutoShape 7"/>
                <p:cNvSpPr>
                  <a:spLocks noChangeArrowheads="1"/>
                </p:cNvSpPr>
                <p:nvPr/>
              </p:nvSpPr>
              <p:spPr bwMode="auto">
                <a:xfrm>
                  <a:off x="1567" y="1917"/>
                  <a:ext cx="981" cy="449"/>
                </a:xfrm>
                <a:prstGeom prst="roundRect">
                  <a:avLst>
                    <a:gd name="adj" fmla="val 48440"/>
                  </a:avLst>
                </a:prstGeom>
                <a:solidFill>
                  <a:schemeClr val="bg1"/>
                </a:solidFill>
                <a:ln w="222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884" name="Rectangle 8"/>
                <p:cNvSpPr>
                  <a:spLocks noChangeArrowheads="1"/>
                </p:cNvSpPr>
                <p:nvPr/>
              </p:nvSpPr>
              <p:spPr bwMode="auto">
                <a:xfrm>
                  <a:off x="1904" y="2065"/>
                  <a:ext cx="308" cy="15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en-US" sz="1600">
                      <a:solidFill>
                        <a:srgbClr val="000000"/>
                      </a:solidFill>
                      <a:latin typeface="Lucida Sans Typewriter" charset="0"/>
                    </a:rPr>
                    <a:t>grep</a:t>
                  </a:r>
                  <a:endParaRPr lang="en-US" altLang="en-US" sz="1600">
                    <a:latin typeface="Lucida Sans Typewriter" charset="0"/>
                  </a:endParaRPr>
                </a:p>
              </p:txBody>
            </p:sp>
          </p:grpSp>
          <p:grpSp>
            <p:nvGrpSpPr>
              <p:cNvPr id="36874" name="Group 28"/>
              <p:cNvGrpSpPr>
                <a:grpSpLocks/>
              </p:cNvGrpSpPr>
              <p:nvPr/>
            </p:nvGrpSpPr>
            <p:grpSpPr bwMode="auto">
              <a:xfrm>
                <a:off x="2955" y="1917"/>
                <a:ext cx="982" cy="449"/>
                <a:chOff x="2955" y="1917"/>
                <a:chExt cx="982" cy="449"/>
              </a:xfrm>
            </p:grpSpPr>
            <p:sp>
              <p:nvSpPr>
                <p:cNvPr id="36881" name="AutoShape 9"/>
                <p:cNvSpPr>
                  <a:spLocks noChangeArrowheads="1"/>
                </p:cNvSpPr>
                <p:nvPr/>
              </p:nvSpPr>
              <p:spPr bwMode="auto">
                <a:xfrm>
                  <a:off x="2955" y="1917"/>
                  <a:ext cx="982" cy="449"/>
                </a:xfrm>
                <a:prstGeom prst="roundRect">
                  <a:avLst>
                    <a:gd name="adj" fmla="val 48440"/>
                  </a:avLst>
                </a:prstGeom>
                <a:solidFill>
                  <a:schemeClr val="bg1"/>
                </a:solidFill>
                <a:ln w="222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882" name="Rectangle 10"/>
                <p:cNvSpPr>
                  <a:spLocks noChangeArrowheads="1"/>
                </p:cNvSpPr>
                <p:nvPr/>
              </p:nvSpPr>
              <p:spPr bwMode="auto">
                <a:xfrm>
                  <a:off x="3292" y="2065"/>
                  <a:ext cx="308" cy="15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en-US" sz="1600">
                      <a:solidFill>
                        <a:srgbClr val="000000"/>
                      </a:solidFill>
                      <a:latin typeface="Lucida Sans Typewriter" charset="0"/>
                    </a:rPr>
                    <a:t>sort</a:t>
                  </a:r>
                  <a:endParaRPr lang="en-US" altLang="en-US" sz="1600">
                    <a:latin typeface="Lucida Sans Typewriter" charset="0"/>
                  </a:endParaRPr>
                </a:p>
              </p:txBody>
            </p:sp>
          </p:grpSp>
          <p:grpSp>
            <p:nvGrpSpPr>
              <p:cNvPr id="36875" name="Group 29"/>
              <p:cNvGrpSpPr>
                <a:grpSpLocks/>
              </p:cNvGrpSpPr>
              <p:nvPr/>
            </p:nvGrpSpPr>
            <p:grpSpPr bwMode="auto">
              <a:xfrm>
                <a:off x="4330" y="1917"/>
                <a:ext cx="982" cy="449"/>
                <a:chOff x="4330" y="1917"/>
                <a:chExt cx="982" cy="449"/>
              </a:xfrm>
            </p:grpSpPr>
            <p:sp>
              <p:nvSpPr>
                <p:cNvPr id="36879" name="AutoShape 11"/>
                <p:cNvSpPr>
                  <a:spLocks noChangeArrowheads="1"/>
                </p:cNvSpPr>
                <p:nvPr/>
              </p:nvSpPr>
              <p:spPr bwMode="auto">
                <a:xfrm>
                  <a:off x="4330" y="1917"/>
                  <a:ext cx="982" cy="449"/>
                </a:xfrm>
                <a:prstGeom prst="roundRect">
                  <a:avLst>
                    <a:gd name="adj" fmla="val 48440"/>
                  </a:avLst>
                </a:prstGeom>
                <a:solidFill>
                  <a:schemeClr val="bg1"/>
                </a:solidFill>
                <a:ln w="222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880" name="Rectangle 12"/>
                <p:cNvSpPr>
                  <a:spLocks noChangeArrowheads="1"/>
                </p:cNvSpPr>
                <p:nvPr/>
              </p:nvSpPr>
              <p:spPr bwMode="auto">
                <a:xfrm>
                  <a:off x="4667" y="2065"/>
                  <a:ext cx="308" cy="15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en-US" sz="1600">
                      <a:solidFill>
                        <a:srgbClr val="000000"/>
                      </a:solidFill>
                      <a:latin typeface="Lucida Sans Typewriter" charset="0"/>
                    </a:rPr>
                    <a:t>more</a:t>
                  </a:r>
                  <a:endParaRPr lang="en-US" altLang="en-US" sz="1600">
                    <a:latin typeface="Lucida Sans Typewriter" charset="0"/>
                  </a:endParaRPr>
                </a:p>
              </p:txBody>
            </p:sp>
          </p:grpSp>
          <p:sp>
            <p:nvSpPr>
              <p:cNvPr id="36876" name="Line 35"/>
              <p:cNvSpPr>
                <a:spLocks noChangeShapeType="1"/>
              </p:cNvSpPr>
              <p:nvPr/>
            </p:nvSpPr>
            <p:spPr bwMode="auto">
              <a:xfrm flipV="1">
                <a:off x="1174" y="2142"/>
                <a:ext cx="39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77" name="Line 36"/>
              <p:cNvSpPr>
                <a:spLocks noChangeShapeType="1"/>
              </p:cNvSpPr>
              <p:nvPr/>
            </p:nvSpPr>
            <p:spPr bwMode="auto">
              <a:xfrm flipV="1">
                <a:off x="3937" y="2142"/>
                <a:ext cx="39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78" name="Line 37"/>
              <p:cNvSpPr>
                <a:spLocks noChangeShapeType="1"/>
              </p:cNvSpPr>
              <p:nvPr/>
            </p:nvSpPr>
            <p:spPr bwMode="auto">
              <a:xfrm flipV="1">
                <a:off x="2562" y="2142"/>
                <a:ext cx="39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6867" name="Rectangle 3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Figure 6-24, An instance of the pipe and filter architectural style.</a:t>
            </a:r>
          </a:p>
        </p:txBody>
      </p:sp>
      <p:sp>
        <p:nvSpPr>
          <p:cNvPr id="36868" name="TextBox 24"/>
          <p:cNvSpPr txBox="1">
            <a:spLocks noChangeArrowheads="1"/>
          </p:cNvSpPr>
          <p:nvPr/>
        </p:nvSpPr>
        <p:spPr bwMode="auto">
          <a:xfrm>
            <a:off x="419100" y="4632325"/>
            <a:ext cx="821372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/>
              <a:t>Pipe and filter styles are </a:t>
            </a:r>
            <a:r>
              <a:rPr lang="en-US" b="1"/>
              <a:t>suited for systems that apply transformations to streams of data without intervention by users</a:t>
            </a:r>
            <a:r>
              <a:rPr lang="en-US"/>
              <a:t>. They are </a:t>
            </a:r>
            <a:r>
              <a:rPr lang="en-US" b="1"/>
              <a:t>not suited for systems that require more complex interactions</a:t>
            </a:r>
            <a:r>
              <a:rPr lang="en-US"/>
              <a:t> between components, such as an information management system or an interactive</a:t>
            </a:r>
          </a:p>
          <a:p>
            <a:r>
              <a:rPr lang="en-US"/>
              <a:t>system.</a:t>
            </a:r>
          </a:p>
        </p:txBody>
      </p:sp>
      <p:sp>
        <p:nvSpPr>
          <p:cNvPr id="36869" name="TextBox 25"/>
          <p:cNvSpPr txBox="1">
            <a:spLocks noChangeArrowheads="1"/>
          </p:cNvSpPr>
          <p:nvPr/>
        </p:nvSpPr>
        <p:spPr bwMode="auto">
          <a:xfrm>
            <a:off x="504825" y="1393825"/>
            <a:ext cx="7861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the </a:t>
            </a:r>
            <a:r>
              <a:rPr lang="en-US" b="1"/>
              <a:t>Unix shell </a:t>
            </a:r>
            <a:r>
              <a:rPr lang="en-US"/>
              <a:t>[Ritchie &amp;Thompson, 1974].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50"/>
          <p:cNvGrpSpPr>
            <a:grpSpLocks/>
          </p:cNvGrpSpPr>
          <p:nvPr/>
        </p:nvGrpSpPr>
        <p:grpSpPr bwMode="auto">
          <a:xfrm>
            <a:off x="249238" y="2085975"/>
            <a:ext cx="8639175" cy="2684463"/>
            <a:chOff x="127" y="870"/>
            <a:chExt cx="5442" cy="1691"/>
          </a:xfrm>
        </p:grpSpPr>
        <p:sp>
          <p:nvSpPr>
            <p:cNvPr id="37892" name="Line 5"/>
            <p:cNvSpPr>
              <a:spLocks noChangeShapeType="1"/>
            </p:cNvSpPr>
            <p:nvPr/>
          </p:nvSpPr>
          <p:spPr bwMode="auto">
            <a:xfrm flipH="1" flipV="1">
              <a:off x="2332" y="2305"/>
              <a:ext cx="815" cy="12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93" name="Freeform 6"/>
            <p:cNvSpPr>
              <a:spLocks/>
            </p:cNvSpPr>
            <p:nvPr/>
          </p:nvSpPr>
          <p:spPr bwMode="auto">
            <a:xfrm>
              <a:off x="2362" y="1837"/>
              <a:ext cx="1405" cy="468"/>
            </a:xfrm>
            <a:custGeom>
              <a:avLst/>
              <a:gdLst>
                <a:gd name="T0" fmla="*/ 0 w 1405"/>
                <a:gd name="T1" fmla="*/ 226 h 468"/>
                <a:gd name="T2" fmla="*/ 544 w 1405"/>
                <a:gd name="T3" fmla="*/ 0 h 468"/>
                <a:gd name="T4" fmla="*/ 1405 w 1405"/>
                <a:gd name="T5" fmla="*/ 468 h 468"/>
                <a:gd name="T6" fmla="*/ 0 60000 65536"/>
                <a:gd name="T7" fmla="*/ 0 60000 65536"/>
                <a:gd name="T8" fmla="*/ 0 60000 65536"/>
                <a:gd name="T9" fmla="*/ 0 w 1405"/>
                <a:gd name="T10" fmla="*/ 0 h 468"/>
                <a:gd name="T11" fmla="*/ 1405 w 1405"/>
                <a:gd name="T12" fmla="*/ 468 h 4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05" h="468">
                  <a:moveTo>
                    <a:pt x="0" y="226"/>
                  </a:moveTo>
                  <a:lnTo>
                    <a:pt x="544" y="0"/>
                  </a:lnTo>
                  <a:lnTo>
                    <a:pt x="1405" y="468"/>
                  </a:lnTo>
                </a:path>
              </a:pathLst>
            </a:custGeom>
            <a:noFill/>
            <a:ln w="238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94" name="Line 7"/>
            <p:cNvSpPr>
              <a:spLocks noChangeShapeType="1"/>
            </p:cNvSpPr>
            <p:nvPr/>
          </p:nvSpPr>
          <p:spPr bwMode="auto">
            <a:xfrm>
              <a:off x="2906" y="1837"/>
              <a:ext cx="1238" cy="18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95" name="Line 8"/>
            <p:cNvSpPr>
              <a:spLocks noChangeShapeType="1"/>
            </p:cNvSpPr>
            <p:nvPr/>
          </p:nvSpPr>
          <p:spPr bwMode="auto">
            <a:xfrm flipH="1">
              <a:off x="2906" y="1278"/>
              <a:ext cx="226" cy="302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96" name="Rectangle 9"/>
            <p:cNvSpPr>
              <a:spLocks noChangeArrowheads="1"/>
            </p:cNvSpPr>
            <p:nvPr/>
          </p:nvSpPr>
          <p:spPr bwMode="auto">
            <a:xfrm>
              <a:off x="323" y="1565"/>
              <a:ext cx="1269" cy="272"/>
            </a:xfrm>
            <a:prstGeom prst="rect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97" name="Rectangle 10"/>
            <p:cNvSpPr>
              <a:spLocks noChangeArrowheads="1"/>
            </p:cNvSpPr>
            <p:nvPr/>
          </p:nvSpPr>
          <p:spPr bwMode="auto">
            <a:xfrm>
              <a:off x="650" y="1624"/>
              <a:ext cx="61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Lucida Sans Typewriter" charset="0"/>
                </a:rPr>
                <a:t>Location</a:t>
              </a:r>
              <a:endParaRPr lang="en-US" altLang="en-US" sz="1600"/>
            </a:p>
          </p:txBody>
        </p:sp>
        <p:sp>
          <p:nvSpPr>
            <p:cNvPr id="37898" name="Rectangle 11"/>
            <p:cNvSpPr>
              <a:spLocks noChangeArrowheads="1"/>
            </p:cNvSpPr>
            <p:nvPr/>
          </p:nvSpPr>
          <p:spPr bwMode="auto">
            <a:xfrm>
              <a:off x="3147" y="2305"/>
              <a:ext cx="1269" cy="256"/>
            </a:xfrm>
            <a:prstGeom prst="rect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99" name="Rectangle 12"/>
            <p:cNvSpPr>
              <a:spLocks noChangeArrowheads="1"/>
            </p:cNvSpPr>
            <p:nvPr/>
          </p:nvSpPr>
          <p:spPr bwMode="auto">
            <a:xfrm>
              <a:off x="3512" y="2356"/>
              <a:ext cx="53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Lucida Sans Typewriter" charset="0"/>
                </a:rPr>
                <a:t>Segment</a:t>
              </a:r>
              <a:endParaRPr lang="en-US" altLang="en-US" sz="1600"/>
            </a:p>
          </p:txBody>
        </p:sp>
        <p:grpSp>
          <p:nvGrpSpPr>
            <p:cNvPr id="37900" name="Group 13"/>
            <p:cNvGrpSpPr>
              <a:grpSpLocks/>
            </p:cNvGrpSpPr>
            <p:nvPr/>
          </p:nvGrpSpPr>
          <p:grpSpPr bwMode="auto">
            <a:xfrm>
              <a:off x="1743" y="2063"/>
              <a:ext cx="1268" cy="257"/>
              <a:chOff x="1743" y="2063"/>
              <a:chExt cx="1268" cy="257"/>
            </a:xfrm>
          </p:grpSpPr>
          <p:sp>
            <p:nvSpPr>
              <p:cNvPr id="37919" name="Rectangle 14"/>
              <p:cNvSpPr>
                <a:spLocks noChangeArrowheads="1"/>
              </p:cNvSpPr>
              <p:nvPr/>
            </p:nvSpPr>
            <p:spPr bwMode="auto">
              <a:xfrm>
                <a:off x="1743" y="2063"/>
                <a:ext cx="1268" cy="257"/>
              </a:xfrm>
              <a:prstGeom prst="rect">
                <a:avLst/>
              </a:prstGeom>
              <a:solidFill>
                <a:schemeClr val="bg1"/>
              </a:solidFill>
              <a:ln w="238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20" name="Rectangle 15"/>
              <p:cNvSpPr>
                <a:spLocks noChangeArrowheads="1"/>
              </p:cNvSpPr>
              <p:nvPr/>
            </p:nvSpPr>
            <p:spPr bwMode="auto">
              <a:xfrm>
                <a:off x="2069" y="2115"/>
                <a:ext cx="616" cy="15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600">
                    <a:solidFill>
                      <a:srgbClr val="000000"/>
                    </a:solidFill>
                    <a:latin typeface="Lucida Sans Typewriter" charset="0"/>
                  </a:rPr>
                  <a:t>Crossing</a:t>
                </a:r>
                <a:endParaRPr lang="en-US" altLang="en-US" sz="1600"/>
              </a:p>
            </p:txBody>
          </p:sp>
        </p:grpSp>
        <p:grpSp>
          <p:nvGrpSpPr>
            <p:cNvPr id="37901" name="Group 16"/>
            <p:cNvGrpSpPr>
              <a:grpSpLocks/>
            </p:cNvGrpSpPr>
            <p:nvPr/>
          </p:nvGrpSpPr>
          <p:grpSpPr bwMode="auto">
            <a:xfrm>
              <a:off x="2287" y="1580"/>
              <a:ext cx="1268" cy="272"/>
              <a:chOff x="2287" y="1580"/>
              <a:chExt cx="1268" cy="272"/>
            </a:xfrm>
          </p:grpSpPr>
          <p:sp>
            <p:nvSpPr>
              <p:cNvPr id="37917" name="Rectangle 17"/>
              <p:cNvSpPr>
                <a:spLocks noChangeArrowheads="1"/>
              </p:cNvSpPr>
              <p:nvPr/>
            </p:nvSpPr>
            <p:spPr bwMode="auto">
              <a:xfrm>
                <a:off x="2287" y="1580"/>
                <a:ext cx="1268" cy="272"/>
              </a:xfrm>
              <a:prstGeom prst="rect">
                <a:avLst/>
              </a:prstGeom>
              <a:solidFill>
                <a:schemeClr val="bg1"/>
              </a:solidFill>
              <a:ln w="238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18" name="Rectangle 18"/>
              <p:cNvSpPr>
                <a:spLocks noChangeArrowheads="1"/>
              </p:cNvSpPr>
              <p:nvPr/>
            </p:nvSpPr>
            <p:spPr bwMode="auto">
              <a:xfrm>
                <a:off x="2575" y="1639"/>
                <a:ext cx="693" cy="15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600">
                    <a:solidFill>
                      <a:srgbClr val="000000"/>
                    </a:solidFill>
                    <a:latin typeface="Lucida Sans Typewriter" charset="0"/>
                  </a:rPr>
                  <a:t>Direction</a:t>
                </a:r>
                <a:endParaRPr lang="en-US" altLang="en-US" sz="1600"/>
              </a:p>
            </p:txBody>
          </p:sp>
        </p:grpSp>
        <p:sp>
          <p:nvSpPr>
            <p:cNvPr id="37902" name="Line 19"/>
            <p:cNvSpPr>
              <a:spLocks noChangeShapeType="1"/>
            </p:cNvSpPr>
            <p:nvPr/>
          </p:nvSpPr>
          <p:spPr bwMode="auto">
            <a:xfrm>
              <a:off x="746" y="1127"/>
              <a:ext cx="196" cy="438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3" name="Line 20"/>
            <p:cNvSpPr>
              <a:spLocks noChangeShapeType="1"/>
            </p:cNvSpPr>
            <p:nvPr/>
          </p:nvSpPr>
          <p:spPr bwMode="auto">
            <a:xfrm>
              <a:off x="1380" y="1006"/>
              <a:ext cx="1118" cy="15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4" name="Line 21"/>
            <p:cNvSpPr>
              <a:spLocks noChangeShapeType="1"/>
            </p:cNvSpPr>
            <p:nvPr/>
          </p:nvSpPr>
          <p:spPr bwMode="auto">
            <a:xfrm flipH="1">
              <a:off x="3751" y="1021"/>
              <a:ext cx="544" cy="136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5" name="Rectangle 22"/>
            <p:cNvSpPr>
              <a:spLocks noChangeArrowheads="1"/>
            </p:cNvSpPr>
            <p:nvPr/>
          </p:nvSpPr>
          <p:spPr bwMode="auto">
            <a:xfrm>
              <a:off x="4144" y="1882"/>
              <a:ext cx="1269" cy="272"/>
            </a:xfrm>
            <a:prstGeom prst="rect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6" name="Rectangle 23"/>
            <p:cNvSpPr>
              <a:spLocks noChangeArrowheads="1"/>
            </p:cNvSpPr>
            <p:nvPr/>
          </p:nvSpPr>
          <p:spPr bwMode="auto">
            <a:xfrm>
              <a:off x="4355" y="1941"/>
              <a:ext cx="84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Lucida Sans Typewriter" charset="0"/>
                </a:rPr>
                <a:t>Destination</a:t>
              </a:r>
              <a:endParaRPr lang="en-US" altLang="en-US" sz="1600"/>
            </a:p>
          </p:txBody>
        </p:sp>
        <p:sp>
          <p:nvSpPr>
            <p:cNvPr id="37907" name="Line 24"/>
            <p:cNvSpPr>
              <a:spLocks noChangeShapeType="1"/>
            </p:cNvSpPr>
            <p:nvPr/>
          </p:nvSpPr>
          <p:spPr bwMode="auto">
            <a:xfrm flipH="1">
              <a:off x="4763" y="1157"/>
              <a:ext cx="166" cy="725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7908" name="Group 41"/>
            <p:cNvGrpSpPr>
              <a:grpSpLocks/>
            </p:cNvGrpSpPr>
            <p:nvPr/>
          </p:nvGrpSpPr>
          <p:grpSpPr bwMode="auto">
            <a:xfrm>
              <a:off x="2498" y="1021"/>
              <a:ext cx="1269" cy="272"/>
              <a:chOff x="2498" y="1021"/>
              <a:chExt cx="1269" cy="272"/>
            </a:xfrm>
          </p:grpSpPr>
          <p:sp>
            <p:nvSpPr>
              <p:cNvPr id="37915" name="Rectangle 42"/>
              <p:cNvSpPr>
                <a:spLocks noChangeArrowheads="1"/>
              </p:cNvSpPr>
              <p:nvPr/>
            </p:nvSpPr>
            <p:spPr bwMode="auto">
              <a:xfrm>
                <a:off x="2498" y="1021"/>
                <a:ext cx="1269" cy="272"/>
              </a:xfrm>
              <a:prstGeom prst="rect">
                <a:avLst/>
              </a:prstGeom>
              <a:solidFill>
                <a:schemeClr val="bg1"/>
              </a:solidFill>
              <a:ln w="238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16" name="Rectangle 43"/>
              <p:cNvSpPr>
                <a:spLocks noChangeArrowheads="1"/>
              </p:cNvSpPr>
              <p:nvPr/>
            </p:nvSpPr>
            <p:spPr bwMode="auto">
              <a:xfrm>
                <a:off x="2979" y="1080"/>
                <a:ext cx="308" cy="15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600">
                    <a:solidFill>
                      <a:srgbClr val="000000"/>
                    </a:solidFill>
                    <a:latin typeface="Lucida Sans Typewriter" charset="0"/>
                  </a:rPr>
                  <a:t>Trip</a:t>
                </a:r>
                <a:endParaRPr lang="en-US" altLang="en-US" sz="1600"/>
              </a:p>
            </p:txBody>
          </p:sp>
        </p:grpSp>
        <p:grpSp>
          <p:nvGrpSpPr>
            <p:cNvPr id="37909" name="Group 44"/>
            <p:cNvGrpSpPr>
              <a:grpSpLocks/>
            </p:cNvGrpSpPr>
            <p:nvPr/>
          </p:nvGrpSpPr>
          <p:grpSpPr bwMode="auto">
            <a:xfrm>
              <a:off x="127" y="870"/>
              <a:ext cx="1269" cy="272"/>
              <a:chOff x="127" y="870"/>
              <a:chExt cx="1269" cy="272"/>
            </a:xfrm>
          </p:grpSpPr>
          <p:sp>
            <p:nvSpPr>
              <p:cNvPr id="37913" name="Rectangle 45"/>
              <p:cNvSpPr>
                <a:spLocks noChangeArrowheads="1"/>
              </p:cNvSpPr>
              <p:nvPr/>
            </p:nvSpPr>
            <p:spPr bwMode="auto">
              <a:xfrm>
                <a:off x="127" y="870"/>
                <a:ext cx="1269" cy="272"/>
              </a:xfrm>
              <a:prstGeom prst="rect">
                <a:avLst/>
              </a:prstGeom>
              <a:solidFill>
                <a:schemeClr val="bg1"/>
              </a:solidFill>
              <a:ln w="238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14" name="Rectangle 46"/>
              <p:cNvSpPr>
                <a:spLocks noChangeArrowheads="1"/>
              </p:cNvSpPr>
              <p:nvPr/>
            </p:nvSpPr>
            <p:spPr bwMode="auto">
              <a:xfrm>
                <a:off x="223" y="929"/>
                <a:ext cx="1078" cy="15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600">
                    <a:solidFill>
                      <a:srgbClr val="000000"/>
                    </a:solidFill>
                    <a:latin typeface="Lucida Sans Typewriter" charset="0"/>
                  </a:rPr>
                  <a:t>RouteAssistant</a:t>
                </a:r>
                <a:endParaRPr lang="en-US" altLang="en-US" sz="1600"/>
              </a:p>
            </p:txBody>
          </p:sp>
        </p:grpSp>
        <p:grpSp>
          <p:nvGrpSpPr>
            <p:cNvPr id="37910" name="Group 47"/>
            <p:cNvGrpSpPr>
              <a:grpSpLocks/>
            </p:cNvGrpSpPr>
            <p:nvPr/>
          </p:nvGrpSpPr>
          <p:grpSpPr bwMode="auto">
            <a:xfrm>
              <a:off x="4300" y="900"/>
              <a:ext cx="1269" cy="272"/>
              <a:chOff x="4300" y="900"/>
              <a:chExt cx="1269" cy="272"/>
            </a:xfrm>
          </p:grpSpPr>
          <p:sp>
            <p:nvSpPr>
              <p:cNvPr id="37911" name="Rectangle 48"/>
              <p:cNvSpPr>
                <a:spLocks noChangeArrowheads="1"/>
              </p:cNvSpPr>
              <p:nvPr/>
            </p:nvSpPr>
            <p:spPr bwMode="auto">
              <a:xfrm>
                <a:off x="4300" y="900"/>
                <a:ext cx="1269" cy="272"/>
              </a:xfrm>
              <a:prstGeom prst="rect">
                <a:avLst/>
              </a:prstGeom>
              <a:solidFill>
                <a:schemeClr val="bg1"/>
              </a:solidFill>
              <a:ln w="238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12" name="Rectangle 49"/>
              <p:cNvSpPr>
                <a:spLocks noChangeArrowheads="1"/>
              </p:cNvSpPr>
              <p:nvPr/>
            </p:nvSpPr>
            <p:spPr bwMode="auto">
              <a:xfrm>
                <a:off x="4357" y="959"/>
                <a:ext cx="1155" cy="15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600">
                    <a:solidFill>
                      <a:srgbClr val="000000"/>
                    </a:solidFill>
                    <a:latin typeface="Lucida Sans Typewriter" charset="0"/>
                  </a:rPr>
                  <a:t>PlanningService</a:t>
                </a:r>
                <a:endParaRPr lang="en-US" altLang="en-US" sz="1600"/>
              </a:p>
            </p:txBody>
          </p:sp>
        </p:grpSp>
      </p:grpSp>
      <p:sp>
        <p:nvSpPr>
          <p:cNvPr id="37891" name="Rectangle 5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Figure 6-27, Analysis model for the MyTrip route planning and execution.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4" name="Group 49"/>
          <p:cNvGrpSpPr>
            <a:grpSpLocks/>
          </p:cNvGrpSpPr>
          <p:nvPr/>
        </p:nvGrpSpPr>
        <p:grpSpPr bwMode="auto">
          <a:xfrm>
            <a:off x="96838" y="1428750"/>
            <a:ext cx="8807450" cy="3460750"/>
            <a:chOff x="61" y="472"/>
            <a:chExt cx="5548" cy="2180"/>
          </a:xfrm>
        </p:grpSpPr>
        <p:sp>
          <p:nvSpPr>
            <p:cNvPr id="38916" name="Line 27"/>
            <p:cNvSpPr>
              <a:spLocks noChangeShapeType="1"/>
            </p:cNvSpPr>
            <p:nvPr/>
          </p:nvSpPr>
          <p:spPr bwMode="auto">
            <a:xfrm flipH="1" flipV="1">
              <a:off x="2332" y="2305"/>
              <a:ext cx="815" cy="12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17" name="Freeform 21"/>
            <p:cNvSpPr>
              <a:spLocks/>
            </p:cNvSpPr>
            <p:nvPr/>
          </p:nvSpPr>
          <p:spPr bwMode="auto">
            <a:xfrm>
              <a:off x="2362" y="1837"/>
              <a:ext cx="1405" cy="468"/>
            </a:xfrm>
            <a:custGeom>
              <a:avLst/>
              <a:gdLst>
                <a:gd name="T0" fmla="*/ 0 w 1405"/>
                <a:gd name="T1" fmla="*/ 226 h 468"/>
                <a:gd name="T2" fmla="*/ 544 w 1405"/>
                <a:gd name="T3" fmla="*/ 0 h 468"/>
                <a:gd name="T4" fmla="*/ 1405 w 1405"/>
                <a:gd name="T5" fmla="*/ 468 h 468"/>
                <a:gd name="T6" fmla="*/ 0 60000 65536"/>
                <a:gd name="T7" fmla="*/ 0 60000 65536"/>
                <a:gd name="T8" fmla="*/ 0 60000 65536"/>
                <a:gd name="T9" fmla="*/ 0 w 1405"/>
                <a:gd name="T10" fmla="*/ 0 h 468"/>
                <a:gd name="T11" fmla="*/ 1405 w 1405"/>
                <a:gd name="T12" fmla="*/ 468 h 4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05" h="468">
                  <a:moveTo>
                    <a:pt x="0" y="226"/>
                  </a:moveTo>
                  <a:lnTo>
                    <a:pt x="544" y="0"/>
                  </a:lnTo>
                  <a:lnTo>
                    <a:pt x="1405" y="468"/>
                  </a:lnTo>
                </a:path>
              </a:pathLst>
            </a:custGeom>
            <a:noFill/>
            <a:ln w="238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18" name="Line 25"/>
            <p:cNvSpPr>
              <a:spLocks noChangeShapeType="1"/>
            </p:cNvSpPr>
            <p:nvPr/>
          </p:nvSpPr>
          <p:spPr bwMode="auto">
            <a:xfrm>
              <a:off x="2906" y="1837"/>
              <a:ext cx="1238" cy="18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19" name="Line 20"/>
            <p:cNvSpPr>
              <a:spLocks noChangeShapeType="1"/>
            </p:cNvSpPr>
            <p:nvPr/>
          </p:nvSpPr>
          <p:spPr bwMode="auto">
            <a:xfrm flipH="1">
              <a:off x="2906" y="1278"/>
              <a:ext cx="226" cy="302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0" name="Rectangle 6"/>
            <p:cNvSpPr>
              <a:spLocks noChangeArrowheads="1"/>
            </p:cNvSpPr>
            <p:nvPr/>
          </p:nvSpPr>
          <p:spPr bwMode="auto">
            <a:xfrm>
              <a:off x="323" y="1565"/>
              <a:ext cx="1269" cy="272"/>
            </a:xfrm>
            <a:prstGeom prst="rect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1" name="Rectangle 7"/>
            <p:cNvSpPr>
              <a:spLocks noChangeArrowheads="1"/>
            </p:cNvSpPr>
            <p:nvPr/>
          </p:nvSpPr>
          <p:spPr bwMode="auto">
            <a:xfrm>
              <a:off x="650" y="1624"/>
              <a:ext cx="61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Lucida Sans Typewriter" charset="0"/>
                </a:rPr>
                <a:t>Location</a:t>
              </a:r>
              <a:endParaRPr lang="en-US" altLang="en-US" sz="1600"/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3147" y="2305"/>
              <a:ext cx="1269" cy="256"/>
            </a:xfrm>
            <a:prstGeom prst="rect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3512" y="2356"/>
              <a:ext cx="53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Lucida Sans Typewriter" charset="0"/>
                </a:rPr>
                <a:t>Segment</a:t>
              </a:r>
              <a:endParaRPr lang="en-US" altLang="en-US" sz="1600"/>
            </a:p>
          </p:txBody>
        </p:sp>
        <p:grpSp>
          <p:nvGrpSpPr>
            <p:cNvPr id="38924" name="Group 41"/>
            <p:cNvGrpSpPr>
              <a:grpSpLocks/>
            </p:cNvGrpSpPr>
            <p:nvPr/>
          </p:nvGrpSpPr>
          <p:grpSpPr bwMode="auto">
            <a:xfrm>
              <a:off x="1743" y="2063"/>
              <a:ext cx="1268" cy="257"/>
              <a:chOff x="1743" y="2063"/>
              <a:chExt cx="1268" cy="257"/>
            </a:xfrm>
          </p:grpSpPr>
          <p:sp>
            <p:nvSpPr>
              <p:cNvPr id="38959" name="Rectangle 12"/>
              <p:cNvSpPr>
                <a:spLocks noChangeArrowheads="1"/>
              </p:cNvSpPr>
              <p:nvPr/>
            </p:nvSpPr>
            <p:spPr bwMode="auto">
              <a:xfrm>
                <a:off x="1743" y="2063"/>
                <a:ext cx="1268" cy="257"/>
              </a:xfrm>
              <a:prstGeom prst="rect">
                <a:avLst/>
              </a:prstGeom>
              <a:solidFill>
                <a:schemeClr val="bg1"/>
              </a:solidFill>
              <a:ln w="238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0" name="Rectangle 13"/>
              <p:cNvSpPr>
                <a:spLocks noChangeArrowheads="1"/>
              </p:cNvSpPr>
              <p:nvPr/>
            </p:nvSpPr>
            <p:spPr bwMode="auto">
              <a:xfrm>
                <a:off x="2069" y="2115"/>
                <a:ext cx="616" cy="15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600">
                    <a:solidFill>
                      <a:srgbClr val="000000"/>
                    </a:solidFill>
                    <a:latin typeface="Lucida Sans Typewriter" charset="0"/>
                  </a:rPr>
                  <a:t>Crossing</a:t>
                </a:r>
                <a:endParaRPr lang="en-US" altLang="en-US" sz="1600"/>
              </a:p>
            </p:txBody>
          </p:sp>
        </p:grpSp>
        <p:grpSp>
          <p:nvGrpSpPr>
            <p:cNvPr id="38925" name="Group 40"/>
            <p:cNvGrpSpPr>
              <a:grpSpLocks/>
            </p:cNvGrpSpPr>
            <p:nvPr/>
          </p:nvGrpSpPr>
          <p:grpSpPr bwMode="auto">
            <a:xfrm>
              <a:off x="2287" y="1580"/>
              <a:ext cx="1268" cy="272"/>
              <a:chOff x="2287" y="1580"/>
              <a:chExt cx="1268" cy="272"/>
            </a:xfrm>
          </p:grpSpPr>
          <p:sp>
            <p:nvSpPr>
              <p:cNvPr id="38957" name="Rectangle 16"/>
              <p:cNvSpPr>
                <a:spLocks noChangeArrowheads="1"/>
              </p:cNvSpPr>
              <p:nvPr/>
            </p:nvSpPr>
            <p:spPr bwMode="auto">
              <a:xfrm>
                <a:off x="2287" y="1580"/>
                <a:ext cx="1268" cy="272"/>
              </a:xfrm>
              <a:prstGeom prst="rect">
                <a:avLst/>
              </a:prstGeom>
              <a:solidFill>
                <a:schemeClr val="bg1"/>
              </a:solidFill>
              <a:ln w="238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58" name="Rectangle 17"/>
              <p:cNvSpPr>
                <a:spLocks noChangeArrowheads="1"/>
              </p:cNvSpPr>
              <p:nvPr/>
            </p:nvSpPr>
            <p:spPr bwMode="auto">
              <a:xfrm>
                <a:off x="2575" y="1639"/>
                <a:ext cx="693" cy="15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600">
                    <a:solidFill>
                      <a:srgbClr val="000000"/>
                    </a:solidFill>
                    <a:latin typeface="Lucida Sans Typewriter" charset="0"/>
                  </a:rPr>
                  <a:t>Direction</a:t>
                </a:r>
                <a:endParaRPr lang="en-US" altLang="en-US" sz="1600"/>
              </a:p>
            </p:txBody>
          </p:sp>
        </p:grpSp>
        <p:sp>
          <p:nvSpPr>
            <p:cNvPr id="38926" name="Line 18"/>
            <p:cNvSpPr>
              <a:spLocks noChangeShapeType="1"/>
            </p:cNvSpPr>
            <p:nvPr/>
          </p:nvSpPr>
          <p:spPr bwMode="auto">
            <a:xfrm>
              <a:off x="746" y="1127"/>
              <a:ext cx="196" cy="438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7" name="Line 19"/>
            <p:cNvSpPr>
              <a:spLocks noChangeShapeType="1"/>
            </p:cNvSpPr>
            <p:nvPr/>
          </p:nvSpPr>
          <p:spPr bwMode="auto">
            <a:xfrm>
              <a:off x="1380" y="1006"/>
              <a:ext cx="1118" cy="15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8" name="Line 22"/>
            <p:cNvSpPr>
              <a:spLocks noChangeShapeType="1"/>
            </p:cNvSpPr>
            <p:nvPr/>
          </p:nvSpPr>
          <p:spPr bwMode="auto">
            <a:xfrm flipH="1">
              <a:off x="3751" y="1021"/>
              <a:ext cx="544" cy="136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9" name="Rectangle 23"/>
            <p:cNvSpPr>
              <a:spLocks noChangeArrowheads="1"/>
            </p:cNvSpPr>
            <p:nvPr/>
          </p:nvSpPr>
          <p:spPr bwMode="auto">
            <a:xfrm>
              <a:off x="4144" y="1882"/>
              <a:ext cx="1269" cy="272"/>
            </a:xfrm>
            <a:prstGeom prst="rect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30" name="Rectangle 24"/>
            <p:cNvSpPr>
              <a:spLocks noChangeArrowheads="1"/>
            </p:cNvSpPr>
            <p:nvPr/>
          </p:nvSpPr>
          <p:spPr bwMode="auto">
            <a:xfrm>
              <a:off x="4355" y="1941"/>
              <a:ext cx="84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Lucida Sans Typewriter" charset="0"/>
                </a:rPr>
                <a:t>Destination</a:t>
              </a:r>
              <a:endParaRPr lang="en-US" altLang="en-US" sz="1600"/>
            </a:p>
          </p:txBody>
        </p:sp>
        <p:sp>
          <p:nvSpPr>
            <p:cNvPr id="38931" name="Line 26"/>
            <p:cNvSpPr>
              <a:spLocks noChangeShapeType="1"/>
            </p:cNvSpPr>
            <p:nvPr/>
          </p:nvSpPr>
          <p:spPr bwMode="auto">
            <a:xfrm flipH="1">
              <a:off x="4763" y="1157"/>
              <a:ext cx="166" cy="725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32" name="Rectangle 28"/>
            <p:cNvSpPr>
              <a:spLocks noChangeArrowheads="1"/>
            </p:cNvSpPr>
            <p:nvPr/>
          </p:nvSpPr>
          <p:spPr bwMode="auto">
            <a:xfrm>
              <a:off x="1682" y="764"/>
              <a:ext cx="3927" cy="1888"/>
            </a:xfrm>
            <a:prstGeom prst="rect">
              <a:avLst/>
            </a:prstGeom>
            <a:noFill/>
            <a:ln w="476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33" name="Rectangle 29"/>
            <p:cNvSpPr>
              <a:spLocks noChangeArrowheads="1"/>
            </p:cNvSpPr>
            <p:nvPr/>
          </p:nvSpPr>
          <p:spPr bwMode="auto">
            <a:xfrm>
              <a:off x="82" y="780"/>
              <a:ext cx="1585" cy="1147"/>
            </a:xfrm>
            <a:prstGeom prst="rect">
              <a:avLst/>
            </a:prstGeom>
            <a:noFill/>
            <a:ln w="476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934" name="Group 45"/>
            <p:cNvGrpSpPr>
              <a:grpSpLocks/>
            </p:cNvGrpSpPr>
            <p:nvPr/>
          </p:nvGrpSpPr>
          <p:grpSpPr bwMode="auto">
            <a:xfrm>
              <a:off x="61" y="472"/>
              <a:ext cx="1585" cy="317"/>
              <a:chOff x="82" y="493"/>
              <a:chExt cx="1585" cy="317"/>
            </a:xfrm>
          </p:grpSpPr>
          <p:sp>
            <p:nvSpPr>
              <p:cNvPr id="38951" name="Rectangle 30"/>
              <p:cNvSpPr>
                <a:spLocks noChangeArrowheads="1"/>
              </p:cNvSpPr>
              <p:nvPr/>
            </p:nvSpPr>
            <p:spPr bwMode="auto">
              <a:xfrm>
                <a:off x="259" y="575"/>
                <a:ext cx="123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600">
                    <a:solidFill>
                      <a:srgbClr val="000000"/>
                    </a:solidFill>
                    <a:latin typeface="Lucida Sans Typewriter" charset="0"/>
                  </a:rPr>
                  <a:t>RoutingSubsystem</a:t>
                </a:r>
                <a:endParaRPr lang="en-US" altLang="en-US" sz="1600"/>
              </a:p>
            </p:txBody>
          </p:sp>
          <p:grpSp>
            <p:nvGrpSpPr>
              <p:cNvPr id="38952" name="Group 44"/>
              <p:cNvGrpSpPr>
                <a:grpSpLocks/>
              </p:cNvGrpSpPr>
              <p:nvPr/>
            </p:nvGrpSpPr>
            <p:grpSpPr bwMode="auto">
              <a:xfrm>
                <a:off x="82" y="493"/>
                <a:ext cx="1585" cy="317"/>
                <a:chOff x="82" y="493"/>
                <a:chExt cx="1585" cy="317"/>
              </a:xfrm>
            </p:grpSpPr>
            <p:sp>
              <p:nvSpPr>
                <p:cNvPr id="38953" name="Freeform 31"/>
                <p:cNvSpPr>
                  <a:spLocks/>
                </p:cNvSpPr>
                <p:nvPr/>
              </p:nvSpPr>
              <p:spPr bwMode="auto">
                <a:xfrm>
                  <a:off x="82" y="493"/>
                  <a:ext cx="166" cy="317"/>
                </a:xfrm>
                <a:custGeom>
                  <a:avLst/>
                  <a:gdLst>
                    <a:gd name="T0" fmla="*/ 0 w 166"/>
                    <a:gd name="T1" fmla="*/ 302 h 317"/>
                    <a:gd name="T2" fmla="*/ 30 w 166"/>
                    <a:gd name="T3" fmla="*/ 317 h 317"/>
                    <a:gd name="T4" fmla="*/ 166 w 166"/>
                    <a:gd name="T5" fmla="*/ 30 h 317"/>
                    <a:gd name="T6" fmla="*/ 151 w 166"/>
                    <a:gd name="T7" fmla="*/ 0 h 317"/>
                    <a:gd name="T8" fmla="*/ 151 w 166"/>
                    <a:gd name="T9" fmla="*/ 0 h 317"/>
                    <a:gd name="T10" fmla="*/ 136 w 166"/>
                    <a:gd name="T11" fmla="*/ 15 h 317"/>
                    <a:gd name="T12" fmla="*/ 0 w 166"/>
                    <a:gd name="T13" fmla="*/ 302 h 3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66"/>
                    <a:gd name="T22" fmla="*/ 0 h 317"/>
                    <a:gd name="T23" fmla="*/ 166 w 166"/>
                    <a:gd name="T24" fmla="*/ 317 h 3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66" h="317">
                      <a:moveTo>
                        <a:pt x="0" y="302"/>
                      </a:moveTo>
                      <a:lnTo>
                        <a:pt x="30" y="317"/>
                      </a:lnTo>
                      <a:lnTo>
                        <a:pt x="166" y="30"/>
                      </a:lnTo>
                      <a:lnTo>
                        <a:pt x="151" y="0"/>
                      </a:lnTo>
                      <a:lnTo>
                        <a:pt x="136" y="15"/>
                      </a:lnTo>
                      <a:lnTo>
                        <a:pt x="0" y="30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54" name="Freeform 32"/>
                <p:cNvSpPr>
                  <a:spLocks/>
                </p:cNvSpPr>
                <p:nvPr/>
              </p:nvSpPr>
              <p:spPr bwMode="auto">
                <a:xfrm>
                  <a:off x="233" y="493"/>
                  <a:ext cx="1298" cy="30"/>
                </a:xfrm>
                <a:custGeom>
                  <a:avLst/>
                  <a:gdLst>
                    <a:gd name="T0" fmla="*/ 0 w 1298"/>
                    <a:gd name="T1" fmla="*/ 0 h 30"/>
                    <a:gd name="T2" fmla="*/ 0 w 1298"/>
                    <a:gd name="T3" fmla="*/ 30 h 30"/>
                    <a:gd name="T4" fmla="*/ 1283 w 1298"/>
                    <a:gd name="T5" fmla="*/ 30 h 30"/>
                    <a:gd name="T6" fmla="*/ 1298 w 1298"/>
                    <a:gd name="T7" fmla="*/ 15 h 30"/>
                    <a:gd name="T8" fmla="*/ 1298 w 1298"/>
                    <a:gd name="T9" fmla="*/ 0 h 30"/>
                    <a:gd name="T10" fmla="*/ 1283 w 1298"/>
                    <a:gd name="T11" fmla="*/ 0 h 30"/>
                    <a:gd name="T12" fmla="*/ 0 w 1298"/>
                    <a:gd name="T13" fmla="*/ 0 h 3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98"/>
                    <a:gd name="T22" fmla="*/ 0 h 30"/>
                    <a:gd name="T23" fmla="*/ 1298 w 1298"/>
                    <a:gd name="T24" fmla="*/ 30 h 3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98" h="30">
                      <a:moveTo>
                        <a:pt x="0" y="0"/>
                      </a:moveTo>
                      <a:lnTo>
                        <a:pt x="0" y="30"/>
                      </a:lnTo>
                      <a:lnTo>
                        <a:pt x="1283" y="30"/>
                      </a:lnTo>
                      <a:lnTo>
                        <a:pt x="1298" y="15"/>
                      </a:lnTo>
                      <a:lnTo>
                        <a:pt x="1298" y="0"/>
                      </a:lnTo>
                      <a:lnTo>
                        <a:pt x="128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55" name="Freeform 33"/>
                <p:cNvSpPr>
                  <a:spLocks/>
                </p:cNvSpPr>
                <p:nvPr/>
              </p:nvSpPr>
              <p:spPr bwMode="auto">
                <a:xfrm>
                  <a:off x="1501" y="508"/>
                  <a:ext cx="166" cy="302"/>
                </a:xfrm>
                <a:custGeom>
                  <a:avLst/>
                  <a:gdLst>
                    <a:gd name="T0" fmla="*/ 30 w 166"/>
                    <a:gd name="T1" fmla="*/ 0 h 302"/>
                    <a:gd name="T2" fmla="*/ 0 w 166"/>
                    <a:gd name="T3" fmla="*/ 15 h 302"/>
                    <a:gd name="T4" fmla="*/ 121 w 166"/>
                    <a:gd name="T5" fmla="*/ 302 h 302"/>
                    <a:gd name="T6" fmla="*/ 136 w 166"/>
                    <a:gd name="T7" fmla="*/ 302 h 302"/>
                    <a:gd name="T8" fmla="*/ 166 w 166"/>
                    <a:gd name="T9" fmla="*/ 302 h 302"/>
                    <a:gd name="T10" fmla="*/ 151 w 166"/>
                    <a:gd name="T11" fmla="*/ 287 h 302"/>
                    <a:gd name="T12" fmla="*/ 30 w 166"/>
                    <a:gd name="T13" fmla="*/ 0 h 30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66"/>
                    <a:gd name="T22" fmla="*/ 0 h 302"/>
                    <a:gd name="T23" fmla="*/ 166 w 166"/>
                    <a:gd name="T24" fmla="*/ 302 h 30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66" h="302">
                      <a:moveTo>
                        <a:pt x="30" y="0"/>
                      </a:moveTo>
                      <a:lnTo>
                        <a:pt x="0" y="15"/>
                      </a:lnTo>
                      <a:lnTo>
                        <a:pt x="121" y="302"/>
                      </a:lnTo>
                      <a:lnTo>
                        <a:pt x="136" y="302"/>
                      </a:lnTo>
                      <a:lnTo>
                        <a:pt x="166" y="302"/>
                      </a:lnTo>
                      <a:lnTo>
                        <a:pt x="151" y="287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56" name="Freeform 34"/>
                <p:cNvSpPr>
                  <a:spLocks/>
                </p:cNvSpPr>
                <p:nvPr/>
              </p:nvSpPr>
              <p:spPr bwMode="auto">
                <a:xfrm>
                  <a:off x="82" y="780"/>
                  <a:ext cx="1555" cy="30"/>
                </a:xfrm>
                <a:custGeom>
                  <a:avLst/>
                  <a:gdLst>
                    <a:gd name="T0" fmla="*/ 1555 w 1555"/>
                    <a:gd name="T1" fmla="*/ 30 h 30"/>
                    <a:gd name="T2" fmla="*/ 1555 w 1555"/>
                    <a:gd name="T3" fmla="*/ 0 h 30"/>
                    <a:gd name="T4" fmla="*/ 15 w 1555"/>
                    <a:gd name="T5" fmla="*/ 0 h 30"/>
                    <a:gd name="T6" fmla="*/ 0 w 1555"/>
                    <a:gd name="T7" fmla="*/ 15 h 30"/>
                    <a:gd name="T8" fmla="*/ 0 w 1555"/>
                    <a:gd name="T9" fmla="*/ 30 h 30"/>
                    <a:gd name="T10" fmla="*/ 15 w 1555"/>
                    <a:gd name="T11" fmla="*/ 30 h 30"/>
                    <a:gd name="T12" fmla="*/ 1555 w 1555"/>
                    <a:gd name="T13" fmla="*/ 30 h 3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555"/>
                    <a:gd name="T22" fmla="*/ 0 h 30"/>
                    <a:gd name="T23" fmla="*/ 1555 w 1555"/>
                    <a:gd name="T24" fmla="*/ 30 h 3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555" h="30">
                      <a:moveTo>
                        <a:pt x="1555" y="30"/>
                      </a:moveTo>
                      <a:lnTo>
                        <a:pt x="1555" y="0"/>
                      </a:lnTo>
                      <a:lnTo>
                        <a:pt x="15" y="0"/>
                      </a:lnTo>
                      <a:lnTo>
                        <a:pt x="0" y="15"/>
                      </a:lnTo>
                      <a:lnTo>
                        <a:pt x="0" y="30"/>
                      </a:lnTo>
                      <a:lnTo>
                        <a:pt x="15" y="30"/>
                      </a:lnTo>
                      <a:lnTo>
                        <a:pt x="1555" y="3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8935" name="Group 47"/>
            <p:cNvGrpSpPr>
              <a:grpSpLocks/>
            </p:cNvGrpSpPr>
            <p:nvPr/>
          </p:nvGrpSpPr>
          <p:grpSpPr bwMode="auto">
            <a:xfrm>
              <a:off x="1667" y="479"/>
              <a:ext cx="1586" cy="302"/>
              <a:chOff x="1667" y="493"/>
              <a:chExt cx="1586" cy="302"/>
            </a:xfrm>
          </p:grpSpPr>
          <p:sp>
            <p:nvSpPr>
              <p:cNvPr id="38945" name="Rectangle 35"/>
              <p:cNvSpPr>
                <a:spLocks noChangeArrowheads="1"/>
              </p:cNvSpPr>
              <p:nvPr/>
            </p:nvSpPr>
            <p:spPr bwMode="auto">
              <a:xfrm>
                <a:off x="1806" y="567"/>
                <a:ext cx="1309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600">
                    <a:solidFill>
                      <a:srgbClr val="000000"/>
                    </a:solidFill>
                    <a:latin typeface="Lucida Sans Typewriter" charset="0"/>
                  </a:rPr>
                  <a:t>PlanningSubsystem</a:t>
                </a:r>
                <a:endParaRPr lang="en-US" altLang="en-US" sz="1600"/>
              </a:p>
            </p:txBody>
          </p:sp>
          <p:grpSp>
            <p:nvGrpSpPr>
              <p:cNvPr id="38946" name="Group 46"/>
              <p:cNvGrpSpPr>
                <a:grpSpLocks/>
              </p:cNvGrpSpPr>
              <p:nvPr/>
            </p:nvGrpSpPr>
            <p:grpSpPr bwMode="auto">
              <a:xfrm>
                <a:off x="1667" y="493"/>
                <a:ext cx="1586" cy="302"/>
                <a:chOff x="1667" y="493"/>
                <a:chExt cx="1586" cy="302"/>
              </a:xfrm>
            </p:grpSpPr>
            <p:sp>
              <p:nvSpPr>
                <p:cNvPr id="38947" name="Freeform 36"/>
                <p:cNvSpPr>
                  <a:spLocks/>
                </p:cNvSpPr>
                <p:nvPr/>
              </p:nvSpPr>
              <p:spPr bwMode="auto">
                <a:xfrm>
                  <a:off x="1667" y="493"/>
                  <a:ext cx="166" cy="302"/>
                </a:xfrm>
                <a:custGeom>
                  <a:avLst/>
                  <a:gdLst>
                    <a:gd name="T0" fmla="*/ 0 w 166"/>
                    <a:gd name="T1" fmla="*/ 287 h 302"/>
                    <a:gd name="T2" fmla="*/ 31 w 166"/>
                    <a:gd name="T3" fmla="*/ 302 h 302"/>
                    <a:gd name="T4" fmla="*/ 166 w 166"/>
                    <a:gd name="T5" fmla="*/ 30 h 302"/>
                    <a:gd name="T6" fmla="*/ 151 w 166"/>
                    <a:gd name="T7" fmla="*/ 0 h 302"/>
                    <a:gd name="T8" fmla="*/ 151 w 166"/>
                    <a:gd name="T9" fmla="*/ 0 h 302"/>
                    <a:gd name="T10" fmla="*/ 136 w 166"/>
                    <a:gd name="T11" fmla="*/ 15 h 302"/>
                    <a:gd name="T12" fmla="*/ 0 w 166"/>
                    <a:gd name="T13" fmla="*/ 287 h 30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66"/>
                    <a:gd name="T22" fmla="*/ 0 h 302"/>
                    <a:gd name="T23" fmla="*/ 166 w 166"/>
                    <a:gd name="T24" fmla="*/ 302 h 30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66" h="302">
                      <a:moveTo>
                        <a:pt x="0" y="287"/>
                      </a:moveTo>
                      <a:lnTo>
                        <a:pt x="31" y="302"/>
                      </a:lnTo>
                      <a:lnTo>
                        <a:pt x="166" y="30"/>
                      </a:lnTo>
                      <a:lnTo>
                        <a:pt x="151" y="0"/>
                      </a:lnTo>
                      <a:lnTo>
                        <a:pt x="136" y="15"/>
                      </a:lnTo>
                      <a:lnTo>
                        <a:pt x="0" y="28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48" name="Freeform 37"/>
                <p:cNvSpPr>
                  <a:spLocks/>
                </p:cNvSpPr>
                <p:nvPr/>
              </p:nvSpPr>
              <p:spPr bwMode="auto">
                <a:xfrm>
                  <a:off x="1818" y="493"/>
                  <a:ext cx="1299" cy="30"/>
                </a:xfrm>
                <a:custGeom>
                  <a:avLst/>
                  <a:gdLst>
                    <a:gd name="T0" fmla="*/ 0 w 1299"/>
                    <a:gd name="T1" fmla="*/ 0 h 30"/>
                    <a:gd name="T2" fmla="*/ 0 w 1299"/>
                    <a:gd name="T3" fmla="*/ 30 h 30"/>
                    <a:gd name="T4" fmla="*/ 1284 w 1299"/>
                    <a:gd name="T5" fmla="*/ 30 h 30"/>
                    <a:gd name="T6" fmla="*/ 1299 w 1299"/>
                    <a:gd name="T7" fmla="*/ 15 h 30"/>
                    <a:gd name="T8" fmla="*/ 1299 w 1299"/>
                    <a:gd name="T9" fmla="*/ 0 h 30"/>
                    <a:gd name="T10" fmla="*/ 1284 w 1299"/>
                    <a:gd name="T11" fmla="*/ 0 h 30"/>
                    <a:gd name="T12" fmla="*/ 0 w 1299"/>
                    <a:gd name="T13" fmla="*/ 0 h 3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99"/>
                    <a:gd name="T22" fmla="*/ 0 h 30"/>
                    <a:gd name="T23" fmla="*/ 1299 w 1299"/>
                    <a:gd name="T24" fmla="*/ 30 h 3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99" h="30">
                      <a:moveTo>
                        <a:pt x="0" y="0"/>
                      </a:moveTo>
                      <a:lnTo>
                        <a:pt x="0" y="30"/>
                      </a:lnTo>
                      <a:lnTo>
                        <a:pt x="1284" y="30"/>
                      </a:lnTo>
                      <a:lnTo>
                        <a:pt x="1299" y="15"/>
                      </a:lnTo>
                      <a:lnTo>
                        <a:pt x="1299" y="0"/>
                      </a:lnTo>
                      <a:lnTo>
                        <a:pt x="128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49" name="Freeform 38"/>
                <p:cNvSpPr>
                  <a:spLocks/>
                </p:cNvSpPr>
                <p:nvPr/>
              </p:nvSpPr>
              <p:spPr bwMode="auto">
                <a:xfrm>
                  <a:off x="3087" y="508"/>
                  <a:ext cx="166" cy="287"/>
                </a:xfrm>
                <a:custGeom>
                  <a:avLst/>
                  <a:gdLst>
                    <a:gd name="T0" fmla="*/ 30 w 166"/>
                    <a:gd name="T1" fmla="*/ 0 h 287"/>
                    <a:gd name="T2" fmla="*/ 0 w 166"/>
                    <a:gd name="T3" fmla="*/ 15 h 287"/>
                    <a:gd name="T4" fmla="*/ 121 w 166"/>
                    <a:gd name="T5" fmla="*/ 287 h 287"/>
                    <a:gd name="T6" fmla="*/ 136 w 166"/>
                    <a:gd name="T7" fmla="*/ 287 h 287"/>
                    <a:gd name="T8" fmla="*/ 166 w 166"/>
                    <a:gd name="T9" fmla="*/ 287 h 287"/>
                    <a:gd name="T10" fmla="*/ 151 w 166"/>
                    <a:gd name="T11" fmla="*/ 272 h 287"/>
                    <a:gd name="T12" fmla="*/ 30 w 166"/>
                    <a:gd name="T13" fmla="*/ 0 h 2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66"/>
                    <a:gd name="T22" fmla="*/ 0 h 287"/>
                    <a:gd name="T23" fmla="*/ 166 w 166"/>
                    <a:gd name="T24" fmla="*/ 287 h 2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66" h="287">
                      <a:moveTo>
                        <a:pt x="30" y="0"/>
                      </a:moveTo>
                      <a:lnTo>
                        <a:pt x="0" y="15"/>
                      </a:lnTo>
                      <a:lnTo>
                        <a:pt x="121" y="287"/>
                      </a:lnTo>
                      <a:lnTo>
                        <a:pt x="136" y="287"/>
                      </a:lnTo>
                      <a:lnTo>
                        <a:pt x="166" y="287"/>
                      </a:lnTo>
                      <a:lnTo>
                        <a:pt x="151" y="272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50" name="Freeform 39"/>
                <p:cNvSpPr>
                  <a:spLocks/>
                </p:cNvSpPr>
                <p:nvPr/>
              </p:nvSpPr>
              <p:spPr bwMode="auto">
                <a:xfrm>
                  <a:off x="1667" y="764"/>
                  <a:ext cx="1556" cy="31"/>
                </a:xfrm>
                <a:custGeom>
                  <a:avLst/>
                  <a:gdLst>
                    <a:gd name="T0" fmla="*/ 1556 w 1556"/>
                    <a:gd name="T1" fmla="*/ 31 h 31"/>
                    <a:gd name="T2" fmla="*/ 1556 w 1556"/>
                    <a:gd name="T3" fmla="*/ 0 h 31"/>
                    <a:gd name="T4" fmla="*/ 15 w 1556"/>
                    <a:gd name="T5" fmla="*/ 0 h 31"/>
                    <a:gd name="T6" fmla="*/ 0 w 1556"/>
                    <a:gd name="T7" fmla="*/ 16 h 31"/>
                    <a:gd name="T8" fmla="*/ 0 w 1556"/>
                    <a:gd name="T9" fmla="*/ 31 h 31"/>
                    <a:gd name="T10" fmla="*/ 15 w 1556"/>
                    <a:gd name="T11" fmla="*/ 31 h 31"/>
                    <a:gd name="T12" fmla="*/ 1556 w 1556"/>
                    <a:gd name="T13" fmla="*/ 31 h 3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556"/>
                    <a:gd name="T22" fmla="*/ 0 h 31"/>
                    <a:gd name="T23" fmla="*/ 1556 w 1556"/>
                    <a:gd name="T24" fmla="*/ 31 h 3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556" h="31">
                      <a:moveTo>
                        <a:pt x="1556" y="31"/>
                      </a:moveTo>
                      <a:lnTo>
                        <a:pt x="1556" y="0"/>
                      </a:lnTo>
                      <a:lnTo>
                        <a:pt x="15" y="0"/>
                      </a:lnTo>
                      <a:lnTo>
                        <a:pt x="0" y="16"/>
                      </a:lnTo>
                      <a:lnTo>
                        <a:pt x="0" y="31"/>
                      </a:lnTo>
                      <a:lnTo>
                        <a:pt x="15" y="31"/>
                      </a:lnTo>
                      <a:lnTo>
                        <a:pt x="1556" y="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8936" name="Group 42"/>
            <p:cNvGrpSpPr>
              <a:grpSpLocks/>
            </p:cNvGrpSpPr>
            <p:nvPr/>
          </p:nvGrpSpPr>
          <p:grpSpPr bwMode="auto">
            <a:xfrm>
              <a:off x="2498" y="1021"/>
              <a:ext cx="1269" cy="272"/>
              <a:chOff x="2498" y="1021"/>
              <a:chExt cx="1269" cy="272"/>
            </a:xfrm>
          </p:grpSpPr>
          <p:sp>
            <p:nvSpPr>
              <p:cNvPr id="38943" name="Rectangle 4"/>
              <p:cNvSpPr>
                <a:spLocks noChangeArrowheads="1"/>
              </p:cNvSpPr>
              <p:nvPr/>
            </p:nvSpPr>
            <p:spPr bwMode="auto">
              <a:xfrm>
                <a:off x="2498" y="1021"/>
                <a:ext cx="1269" cy="272"/>
              </a:xfrm>
              <a:prstGeom prst="rect">
                <a:avLst/>
              </a:prstGeom>
              <a:solidFill>
                <a:schemeClr val="bg1"/>
              </a:solidFill>
              <a:ln w="238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44" name="Rectangle 5"/>
              <p:cNvSpPr>
                <a:spLocks noChangeArrowheads="1"/>
              </p:cNvSpPr>
              <p:nvPr/>
            </p:nvSpPr>
            <p:spPr bwMode="auto">
              <a:xfrm>
                <a:off x="2979" y="1080"/>
                <a:ext cx="308" cy="15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600">
                    <a:solidFill>
                      <a:srgbClr val="000000"/>
                    </a:solidFill>
                    <a:latin typeface="Lucida Sans Typewriter" charset="0"/>
                  </a:rPr>
                  <a:t>Trip</a:t>
                </a:r>
                <a:endParaRPr lang="en-US" altLang="en-US" sz="1600"/>
              </a:p>
            </p:txBody>
          </p:sp>
        </p:grpSp>
        <p:grpSp>
          <p:nvGrpSpPr>
            <p:cNvPr id="38937" name="Group 43"/>
            <p:cNvGrpSpPr>
              <a:grpSpLocks/>
            </p:cNvGrpSpPr>
            <p:nvPr/>
          </p:nvGrpSpPr>
          <p:grpSpPr bwMode="auto">
            <a:xfrm>
              <a:off x="127" y="870"/>
              <a:ext cx="1269" cy="272"/>
              <a:chOff x="127" y="870"/>
              <a:chExt cx="1269" cy="272"/>
            </a:xfrm>
          </p:grpSpPr>
          <p:sp>
            <p:nvSpPr>
              <p:cNvPr id="38941" name="Rectangle 14"/>
              <p:cNvSpPr>
                <a:spLocks noChangeArrowheads="1"/>
              </p:cNvSpPr>
              <p:nvPr/>
            </p:nvSpPr>
            <p:spPr bwMode="auto">
              <a:xfrm>
                <a:off x="127" y="870"/>
                <a:ext cx="1269" cy="272"/>
              </a:xfrm>
              <a:prstGeom prst="rect">
                <a:avLst/>
              </a:prstGeom>
              <a:solidFill>
                <a:schemeClr val="bg1"/>
              </a:solidFill>
              <a:ln w="238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42" name="Rectangle 15"/>
              <p:cNvSpPr>
                <a:spLocks noChangeArrowheads="1"/>
              </p:cNvSpPr>
              <p:nvPr/>
            </p:nvSpPr>
            <p:spPr bwMode="auto">
              <a:xfrm>
                <a:off x="223" y="929"/>
                <a:ext cx="1078" cy="15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600">
                    <a:solidFill>
                      <a:srgbClr val="000000"/>
                    </a:solidFill>
                    <a:latin typeface="Lucida Sans Typewriter" charset="0"/>
                  </a:rPr>
                  <a:t>RouteAssistant</a:t>
                </a:r>
                <a:endParaRPr lang="en-US" altLang="en-US" sz="1600"/>
              </a:p>
            </p:txBody>
          </p:sp>
        </p:grpSp>
        <p:grpSp>
          <p:nvGrpSpPr>
            <p:cNvPr id="38938" name="Group 48"/>
            <p:cNvGrpSpPr>
              <a:grpSpLocks/>
            </p:cNvGrpSpPr>
            <p:nvPr/>
          </p:nvGrpSpPr>
          <p:grpSpPr bwMode="auto">
            <a:xfrm>
              <a:off x="4300" y="900"/>
              <a:ext cx="1269" cy="272"/>
              <a:chOff x="4300" y="900"/>
              <a:chExt cx="1269" cy="272"/>
            </a:xfrm>
          </p:grpSpPr>
          <p:sp>
            <p:nvSpPr>
              <p:cNvPr id="38939" name="Rectangle 8"/>
              <p:cNvSpPr>
                <a:spLocks noChangeArrowheads="1"/>
              </p:cNvSpPr>
              <p:nvPr/>
            </p:nvSpPr>
            <p:spPr bwMode="auto">
              <a:xfrm>
                <a:off x="4300" y="900"/>
                <a:ext cx="1269" cy="272"/>
              </a:xfrm>
              <a:prstGeom prst="rect">
                <a:avLst/>
              </a:prstGeom>
              <a:solidFill>
                <a:schemeClr val="bg1"/>
              </a:solidFill>
              <a:ln w="238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40" name="Rectangle 9"/>
              <p:cNvSpPr>
                <a:spLocks noChangeArrowheads="1"/>
              </p:cNvSpPr>
              <p:nvPr/>
            </p:nvSpPr>
            <p:spPr bwMode="auto">
              <a:xfrm>
                <a:off x="4357" y="959"/>
                <a:ext cx="1155" cy="15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600">
                    <a:solidFill>
                      <a:srgbClr val="000000"/>
                    </a:solidFill>
                    <a:latin typeface="Lucida Sans Typewriter" charset="0"/>
                  </a:rPr>
                  <a:t>PlanningService</a:t>
                </a:r>
                <a:endParaRPr lang="en-US" altLang="en-US" sz="1600"/>
              </a:p>
            </p:txBody>
          </p:sp>
        </p:grpSp>
      </p:grpSp>
      <p:sp>
        <p:nvSpPr>
          <p:cNvPr id="38915" name="Rectangle 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Figure 6-28, Initial subsystem decomposition for MyTrip.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Group 66"/>
          <p:cNvGrpSpPr>
            <a:grpSpLocks/>
          </p:cNvGrpSpPr>
          <p:nvPr/>
        </p:nvGrpSpPr>
        <p:grpSpPr bwMode="auto">
          <a:xfrm>
            <a:off x="703263" y="1192213"/>
            <a:ext cx="7974012" cy="4481512"/>
            <a:chOff x="443" y="457"/>
            <a:chExt cx="5023" cy="2823"/>
          </a:xfrm>
        </p:grpSpPr>
        <p:sp>
          <p:nvSpPr>
            <p:cNvPr id="39940" name="Rectangle 21"/>
            <p:cNvSpPr>
              <a:spLocks noChangeArrowheads="1"/>
            </p:cNvSpPr>
            <p:nvPr/>
          </p:nvSpPr>
          <p:spPr bwMode="auto">
            <a:xfrm>
              <a:off x="604" y="1221"/>
              <a:ext cx="1668" cy="6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1" name="Rectangle 5"/>
            <p:cNvSpPr>
              <a:spLocks noChangeArrowheads="1"/>
            </p:cNvSpPr>
            <p:nvPr/>
          </p:nvSpPr>
          <p:spPr bwMode="auto">
            <a:xfrm>
              <a:off x="464" y="730"/>
              <a:ext cx="5002" cy="2550"/>
            </a:xfrm>
            <a:prstGeom prst="rect">
              <a:avLst/>
            </a:prstGeom>
            <a:noFill/>
            <a:ln w="444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2" name="Rectangle 6"/>
            <p:cNvSpPr>
              <a:spLocks noChangeArrowheads="1"/>
            </p:cNvSpPr>
            <p:nvPr/>
          </p:nvSpPr>
          <p:spPr bwMode="auto">
            <a:xfrm>
              <a:off x="2061" y="520"/>
              <a:ext cx="1668" cy="61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3" name="Rectangle 7"/>
            <p:cNvSpPr>
              <a:spLocks noChangeArrowheads="1"/>
            </p:cNvSpPr>
            <p:nvPr/>
          </p:nvSpPr>
          <p:spPr bwMode="auto">
            <a:xfrm>
              <a:off x="2047" y="506"/>
              <a:ext cx="1696" cy="645"/>
            </a:xfrm>
            <a:prstGeom prst="rect">
              <a:avLst/>
            </a:prstGeom>
            <a:noFill/>
            <a:ln w="444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4" name="Rectangle 8"/>
            <p:cNvSpPr>
              <a:spLocks noChangeArrowheads="1"/>
            </p:cNvSpPr>
            <p:nvPr/>
          </p:nvSpPr>
          <p:spPr bwMode="auto">
            <a:xfrm>
              <a:off x="2590" y="576"/>
              <a:ext cx="61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Lucida Sans Typewriter" charset="0"/>
                </a:rPr>
                <a:t>Compiler</a:t>
              </a:r>
              <a:endParaRPr lang="en-US" altLang="en-US" sz="1600"/>
            </a:p>
          </p:txBody>
        </p:sp>
        <p:sp>
          <p:nvSpPr>
            <p:cNvPr id="39945" name="Rectangle 9"/>
            <p:cNvSpPr>
              <a:spLocks noChangeArrowheads="1"/>
            </p:cNvSpPr>
            <p:nvPr/>
          </p:nvSpPr>
          <p:spPr bwMode="auto">
            <a:xfrm>
              <a:off x="2590" y="961"/>
              <a:ext cx="77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Lucida Sans Typewriter" charset="0"/>
                </a:rPr>
                <a:t>compile(s)</a:t>
              </a:r>
              <a:endParaRPr lang="en-US" altLang="en-US" sz="1600"/>
            </a:p>
          </p:txBody>
        </p:sp>
        <p:sp>
          <p:nvSpPr>
            <p:cNvPr id="39946" name="Rectangle 10"/>
            <p:cNvSpPr>
              <a:spLocks noChangeArrowheads="1"/>
            </p:cNvSpPr>
            <p:nvPr/>
          </p:nvSpPr>
          <p:spPr bwMode="auto">
            <a:xfrm>
              <a:off x="2047" y="786"/>
              <a:ext cx="1682" cy="2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7" name="Rectangle 12"/>
            <p:cNvSpPr>
              <a:spLocks noChangeArrowheads="1"/>
            </p:cNvSpPr>
            <p:nvPr/>
          </p:nvSpPr>
          <p:spPr bwMode="auto">
            <a:xfrm>
              <a:off x="2061" y="2608"/>
              <a:ext cx="1682" cy="630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8" name="Rectangle 14"/>
            <p:cNvSpPr>
              <a:spLocks noChangeArrowheads="1"/>
            </p:cNvSpPr>
            <p:nvPr/>
          </p:nvSpPr>
          <p:spPr bwMode="auto">
            <a:xfrm>
              <a:off x="2680" y="3048"/>
              <a:ext cx="61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Lucida Sans Typewriter" charset="0"/>
                </a:rPr>
                <a:t>create()</a:t>
              </a:r>
              <a:endParaRPr lang="en-US" altLang="en-US" sz="1600"/>
            </a:p>
          </p:txBody>
        </p:sp>
        <p:sp>
          <p:nvSpPr>
            <p:cNvPr id="39949" name="Rectangle 17"/>
            <p:cNvSpPr>
              <a:spLocks noChangeArrowheads="1"/>
            </p:cNvSpPr>
            <p:nvPr/>
          </p:nvSpPr>
          <p:spPr bwMode="auto">
            <a:xfrm>
              <a:off x="3519" y="1221"/>
              <a:ext cx="1681" cy="630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0" name="Rectangle 19"/>
            <p:cNvSpPr>
              <a:spLocks noChangeArrowheads="1"/>
            </p:cNvSpPr>
            <p:nvPr/>
          </p:nvSpPr>
          <p:spPr bwMode="auto">
            <a:xfrm>
              <a:off x="4036" y="1661"/>
              <a:ext cx="77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Lucida Sans Typewriter" charset="0"/>
                </a:rPr>
                <a:t>getToken()</a:t>
              </a:r>
              <a:endParaRPr lang="en-US" altLang="en-US" sz="1600"/>
            </a:p>
          </p:txBody>
        </p:sp>
        <p:sp>
          <p:nvSpPr>
            <p:cNvPr id="39951" name="Rectangle 22"/>
            <p:cNvSpPr>
              <a:spLocks noChangeArrowheads="1"/>
            </p:cNvSpPr>
            <p:nvPr/>
          </p:nvSpPr>
          <p:spPr bwMode="auto">
            <a:xfrm>
              <a:off x="604" y="1221"/>
              <a:ext cx="1682" cy="630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952" name="Group 48"/>
            <p:cNvGrpSpPr>
              <a:grpSpLocks/>
            </p:cNvGrpSpPr>
            <p:nvPr/>
          </p:nvGrpSpPr>
          <p:grpSpPr bwMode="auto">
            <a:xfrm>
              <a:off x="604" y="1217"/>
              <a:ext cx="1682" cy="280"/>
              <a:chOff x="604" y="1217"/>
              <a:chExt cx="1682" cy="280"/>
            </a:xfrm>
          </p:grpSpPr>
          <p:sp>
            <p:nvSpPr>
              <p:cNvPr id="39983" name="Rectangle 47"/>
              <p:cNvSpPr>
                <a:spLocks noChangeArrowheads="1"/>
              </p:cNvSpPr>
              <p:nvPr/>
            </p:nvSpPr>
            <p:spPr bwMode="auto">
              <a:xfrm>
                <a:off x="604" y="1217"/>
                <a:ext cx="1682" cy="2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84" name="Rectangle 23"/>
              <p:cNvSpPr>
                <a:spLocks noChangeArrowheads="1"/>
              </p:cNvSpPr>
              <p:nvPr/>
            </p:nvSpPr>
            <p:spPr bwMode="auto">
              <a:xfrm>
                <a:off x="944" y="1287"/>
                <a:ext cx="100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600">
                    <a:solidFill>
                      <a:srgbClr val="000000"/>
                    </a:solidFill>
                    <a:latin typeface="Lucida Sans Typewriter" charset="0"/>
                  </a:rPr>
                  <a:t>CodeGenerator</a:t>
                </a:r>
                <a:endParaRPr lang="en-US" altLang="en-US" sz="1600"/>
              </a:p>
            </p:txBody>
          </p:sp>
        </p:grpSp>
        <p:sp>
          <p:nvSpPr>
            <p:cNvPr id="39953" name="Rectangle 24"/>
            <p:cNvSpPr>
              <a:spLocks noChangeArrowheads="1"/>
            </p:cNvSpPr>
            <p:nvPr/>
          </p:nvSpPr>
          <p:spPr bwMode="auto">
            <a:xfrm>
              <a:off x="1223" y="1584"/>
              <a:ext cx="61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Lucida Sans Typewriter" charset="0"/>
                </a:rPr>
                <a:t>create()</a:t>
              </a:r>
              <a:endParaRPr lang="en-US" altLang="en-US" sz="1600"/>
            </a:p>
          </p:txBody>
        </p:sp>
        <p:sp>
          <p:nvSpPr>
            <p:cNvPr id="39954" name="Rectangle 26"/>
            <p:cNvSpPr>
              <a:spLocks noChangeArrowheads="1"/>
            </p:cNvSpPr>
            <p:nvPr/>
          </p:nvSpPr>
          <p:spPr bwMode="auto">
            <a:xfrm>
              <a:off x="3098" y="1907"/>
              <a:ext cx="1667" cy="6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5" name="Rectangle 27"/>
            <p:cNvSpPr>
              <a:spLocks noChangeArrowheads="1"/>
            </p:cNvSpPr>
            <p:nvPr/>
          </p:nvSpPr>
          <p:spPr bwMode="auto">
            <a:xfrm>
              <a:off x="3098" y="1907"/>
              <a:ext cx="1681" cy="631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6" name="Rectangle 29"/>
            <p:cNvSpPr>
              <a:spLocks noChangeArrowheads="1"/>
            </p:cNvSpPr>
            <p:nvPr/>
          </p:nvSpPr>
          <p:spPr bwMode="auto">
            <a:xfrm>
              <a:off x="3235" y="2278"/>
              <a:ext cx="146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Lucida Sans Typewriter" charset="0"/>
                </a:rPr>
                <a:t>generateParseTree()</a:t>
              </a:r>
              <a:endParaRPr lang="en-US" altLang="en-US" sz="1600"/>
            </a:p>
          </p:txBody>
        </p:sp>
        <p:sp>
          <p:nvSpPr>
            <p:cNvPr id="39957" name="Rectangle 31"/>
            <p:cNvSpPr>
              <a:spLocks noChangeArrowheads="1"/>
            </p:cNvSpPr>
            <p:nvPr/>
          </p:nvSpPr>
          <p:spPr bwMode="auto">
            <a:xfrm>
              <a:off x="1011" y="1907"/>
              <a:ext cx="1681" cy="6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8" name="Rectangle 32"/>
            <p:cNvSpPr>
              <a:spLocks noChangeArrowheads="1"/>
            </p:cNvSpPr>
            <p:nvPr/>
          </p:nvSpPr>
          <p:spPr bwMode="auto">
            <a:xfrm>
              <a:off x="1011" y="1907"/>
              <a:ext cx="1682" cy="631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9" name="Rectangle 34"/>
            <p:cNvSpPr>
              <a:spLocks noChangeArrowheads="1"/>
            </p:cNvSpPr>
            <p:nvPr/>
          </p:nvSpPr>
          <p:spPr bwMode="auto">
            <a:xfrm>
              <a:off x="1578" y="2278"/>
              <a:ext cx="61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Lucida Sans Typewriter" charset="0"/>
                </a:rPr>
                <a:t>create()</a:t>
              </a:r>
              <a:endParaRPr lang="en-US" altLang="en-US" sz="1600"/>
            </a:p>
          </p:txBody>
        </p:sp>
        <p:sp>
          <p:nvSpPr>
            <p:cNvPr id="39960" name="Line 36"/>
            <p:cNvSpPr>
              <a:spLocks noChangeShapeType="1"/>
            </p:cNvSpPr>
            <p:nvPr/>
          </p:nvSpPr>
          <p:spPr bwMode="auto">
            <a:xfrm>
              <a:off x="2902" y="1151"/>
              <a:ext cx="1" cy="145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61" name="Line 37"/>
            <p:cNvSpPr>
              <a:spLocks noChangeShapeType="1"/>
            </p:cNvSpPr>
            <p:nvPr/>
          </p:nvSpPr>
          <p:spPr bwMode="auto">
            <a:xfrm>
              <a:off x="2566" y="1151"/>
              <a:ext cx="1" cy="75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62" name="Line 38"/>
            <p:cNvSpPr>
              <a:spLocks noChangeShapeType="1"/>
            </p:cNvSpPr>
            <p:nvPr/>
          </p:nvSpPr>
          <p:spPr bwMode="auto">
            <a:xfrm>
              <a:off x="3210" y="1151"/>
              <a:ext cx="1" cy="75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963" name="Group 46"/>
            <p:cNvGrpSpPr>
              <a:grpSpLocks/>
            </p:cNvGrpSpPr>
            <p:nvPr/>
          </p:nvGrpSpPr>
          <p:grpSpPr bwMode="auto">
            <a:xfrm>
              <a:off x="443" y="457"/>
              <a:ext cx="1471" cy="294"/>
              <a:chOff x="464" y="464"/>
              <a:chExt cx="1471" cy="294"/>
            </a:xfrm>
          </p:grpSpPr>
          <p:sp>
            <p:nvSpPr>
              <p:cNvPr id="39978" name="Rectangle 39"/>
              <p:cNvSpPr>
                <a:spLocks noChangeArrowheads="1"/>
              </p:cNvSpPr>
              <p:nvPr/>
            </p:nvSpPr>
            <p:spPr bwMode="auto">
              <a:xfrm>
                <a:off x="932" y="541"/>
                <a:ext cx="616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600">
                    <a:solidFill>
                      <a:srgbClr val="000000"/>
                    </a:solidFill>
                    <a:latin typeface="Lucida Sans Typewriter" charset="0"/>
                  </a:rPr>
                  <a:t>Compiler</a:t>
                </a:r>
                <a:endParaRPr lang="en-US" altLang="en-US" sz="1600"/>
              </a:p>
            </p:txBody>
          </p:sp>
          <p:sp>
            <p:nvSpPr>
              <p:cNvPr id="39979" name="Freeform 40"/>
              <p:cNvSpPr>
                <a:spLocks/>
              </p:cNvSpPr>
              <p:nvPr/>
            </p:nvSpPr>
            <p:spPr bwMode="auto">
              <a:xfrm>
                <a:off x="464" y="464"/>
                <a:ext cx="154" cy="294"/>
              </a:xfrm>
              <a:custGeom>
                <a:avLst/>
                <a:gdLst>
                  <a:gd name="T0" fmla="*/ 0 w 154"/>
                  <a:gd name="T1" fmla="*/ 280 h 294"/>
                  <a:gd name="T2" fmla="*/ 28 w 154"/>
                  <a:gd name="T3" fmla="*/ 294 h 294"/>
                  <a:gd name="T4" fmla="*/ 154 w 154"/>
                  <a:gd name="T5" fmla="*/ 28 h 294"/>
                  <a:gd name="T6" fmla="*/ 140 w 154"/>
                  <a:gd name="T7" fmla="*/ 0 h 294"/>
                  <a:gd name="T8" fmla="*/ 140 w 154"/>
                  <a:gd name="T9" fmla="*/ 0 h 294"/>
                  <a:gd name="T10" fmla="*/ 126 w 154"/>
                  <a:gd name="T11" fmla="*/ 14 h 294"/>
                  <a:gd name="T12" fmla="*/ 0 w 154"/>
                  <a:gd name="T13" fmla="*/ 280 h 29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4"/>
                  <a:gd name="T22" fmla="*/ 0 h 294"/>
                  <a:gd name="T23" fmla="*/ 154 w 154"/>
                  <a:gd name="T24" fmla="*/ 294 h 29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4" h="294">
                    <a:moveTo>
                      <a:pt x="0" y="280"/>
                    </a:moveTo>
                    <a:lnTo>
                      <a:pt x="28" y="294"/>
                    </a:lnTo>
                    <a:lnTo>
                      <a:pt x="154" y="28"/>
                    </a:lnTo>
                    <a:lnTo>
                      <a:pt x="140" y="0"/>
                    </a:lnTo>
                    <a:lnTo>
                      <a:pt x="126" y="14"/>
                    </a:lnTo>
                    <a:lnTo>
                      <a:pt x="0" y="28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80" name="Freeform 41"/>
              <p:cNvSpPr>
                <a:spLocks/>
              </p:cNvSpPr>
              <p:nvPr/>
            </p:nvSpPr>
            <p:spPr bwMode="auto">
              <a:xfrm>
                <a:off x="604" y="464"/>
                <a:ext cx="1205" cy="28"/>
              </a:xfrm>
              <a:custGeom>
                <a:avLst/>
                <a:gdLst>
                  <a:gd name="T0" fmla="*/ 0 w 1205"/>
                  <a:gd name="T1" fmla="*/ 0 h 28"/>
                  <a:gd name="T2" fmla="*/ 0 w 1205"/>
                  <a:gd name="T3" fmla="*/ 28 h 28"/>
                  <a:gd name="T4" fmla="*/ 1191 w 1205"/>
                  <a:gd name="T5" fmla="*/ 28 h 28"/>
                  <a:gd name="T6" fmla="*/ 1205 w 1205"/>
                  <a:gd name="T7" fmla="*/ 14 h 28"/>
                  <a:gd name="T8" fmla="*/ 1205 w 1205"/>
                  <a:gd name="T9" fmla="*/ 0 h 28"/>
                  <a:gd name="T10" fmla="*/ 1191 w 1205"/>
                  <a:gd name="T11" fmla="*/ 0 h 28"/>
                  <a:gd name="T12" fmla="*/ 0 w 1205"/>
                  <a:gd name="T13" fmla="*/ 0 h 2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5"/>
                  <a:gd name="T22" fmla="*/ 0 h 28"/>
                  <a:gd name="T23" fmla="*/ 1205 w 1205"/>
                  <a:gd name="T24" fmla="*/ 28 h 2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5" h="28">
                    <a:moveTo>
                      <a:pt x="0" y="0"/>
                    </a:moveTo>
                    <a:lnTo>
                      <a:pt x="0" y="28"/>
                    </a:lnTo>
                    <a:lnTo>
                      <a:pt x="1191" y="28"/>
                    </a:lnTo>
                    <a:lnTo>
                      <a:pt x="1205" y="14"/>
                    </a:lnTo>
                    <a:lnTo>
                      <a:pt x="1205" y="0"/>
                    </a:lnTo>
                    <a:lnTo>
                      <a:pt x="11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81" name="Freeform 42"/>
              <p:cNvSpPr>
                <a:spLocks/>
              </p:cNvSpPr>
              <p:nvPr/>
            </p:nvSpPr>
            <p:spPr bwMode="auto">
              <a:xfrm>
                <a:off x="1781" y="478"/>
                <a:ext cx="154" cy="280"/>
              </a:xfrm>
              <a:custGeom>
                <a:avLst/>
                <a:gdLst>
                  <a:gd name="T0" fmla="*/ 28 w 154"/>
                  <a:gd name="T1" fmla="*/ 0 h 280"/>
                  <a:gd name="T2" fmla="*/ 0 w 154"/>
                  <a:gd name="T3" fmla="*/ 14 h 280"/>
                  <a:gd name="T4" fmla="*/ 112 w 154"/>
                  <a:gd name="T5" fmla="*/ 280 h 280"/>
                  <a:gd name="T6" fmla="*/ 126 w 154"/>
                  <a:gd name="T7" fmla="*/ 280 h 280"/>
                  <a:gd name="T8" fmla="*/ 154 w 154"/>
                  <a:gd name="T9" fmla="*/ 280 h 280"/>
                  <a:gd name="T10" fmla="*/ 140 w 154"/>
                  <a:gd name="T11" fmla="*/ 266 h 280"/>
                  <a:gd name="T12" fmla="*/ 28 w 154"/>
                  <a:gd name="T13" fmla="*/ 0 h 2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4"/>
                  <a:gd name="T22" fmla="*/ 0 h 280"/>
                  <a:gd name="T23" fmla="*/ 154 w 154"/>
                  <a:gd name="T24" fmla="*/ 280 h 28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4" h="280">
                    <a:moveTo>
                      <a:pt x="28" y="0"/>
                    </a:moveTo>
                    <a:lnTo>
                      <a:pt x="0" y="14"/>
                    </a:lnTo>
                    <a:lnTo>
                      <a:pt x="112" y="280"/>
                    </a:lnTo>
                    <a:lnTo>
                      <a:pt x="126" y="280"/>
                    </a:lnTo>
                    <a:lnTo>
                      <a:pt x="154" y="280"/>
                    </a:lnTo>
                    <a:lnTo>
                      <a:pt x="140" y="266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82" name="Freeform 43"/>
              <p:cNvSpPr>
                <a:spLocks/>
              </p:cNvSpPr>
              <p:nvPr/>
            </p:nvSpPr>
            <p:spPr bwMode="auto">
              <a:xfrm>
                <a:off x="464" y="730"/>
                <a:ext cx="1443" cy="28"/>
              </a:xfrm>
              <a:custGeom>
                <a:avLst/>
                <a:gdLst>
                  <a:gd name="T0" fmla="*/ 1443 w 1443"/>
                  <a:gd name="T1" fmla="*/ 28 h 28"/>
                  <a:gd name="T2" fmla="*/ 1443 w 1443"/>
                  <a:gd name="T3" fmla="*/ 0 h 28"/>
                  <a:gd name="T4" fmla="*/ 14 w 1443"/>
                  <a:gd name="T5" fmla="*/ 0 h 28"/>
                  <a:gd name="T6" fmla="*/ 0 w 1443"/>
                  <a:gd name="T7" fmla="*/ 14 h 28"/>
                  <a:gd name="T8" fmla="*/ 0 w 1443"/>
                  <a:gd name="T9" fmla="*/ 28 h 28"/>
                  <a:gd name="T10" fmla="*/ 14 w 1443"/>
                  <a:gd name="T11" fmla="*/ 28 h 28"/>
                  <a:gd name="T12" fmla="*/ 1443 w 1443"/>
                  <a:gd name="T13" fmla="*/ 28 h 2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43"/>
                  <a:gd name="T22" fmla="*/ 0 h 28"/>
                  <a:gd name="T23" fmla="*/ 1443 w 1443"/>
                  <a:gd name="T24" fmla="*/ 28 h 2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43" h="28">
                    <a:moveTo>
                      <a:pt x="1443" y="28"/>
                    </a:moveTo>
                    <a:lnTo>
                      <a:pt x="1443" y="0"/>
                    </a:lnTo>
                    <a:lnTo>
                      <a:pt x="14" y="0"/>
                    </a:lnTo>
                    <a:lnTo>
                      <a:pt x="0" y="14"/>
                    </a:lnTo>
                    <a:lnTo>
                      <a:pt x="0" y="28"/>
                    </a:lnTo>
                    <a:lnTo>
                      <a:pt x="14" y="28"/>
                    </a:lnTo>
                    <a:lnTo>
                      <a:pt x="1443" y="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964" name="Freeform 44"/>
            <p:cNvSpPr>
              <a:spLocks/>
            </p:cNvSpPr>
            <p:nvPr/>
          </p:nvSpPr>
          <p:spPr bwMode="auto">
            <a:xfrm>
              <a:off x="2286" y="1151"/>
              <a:ext cx="98" cy="224"/>
            </a:xfrm>
            <a:custGeom>
              <a:avLst/>
              <a:gdLst>
                <a:gd name="T0" fmla="*/ 98 w 98"/>
                <a:gd name="T1" fmla="*/ 0 h 238"/>
                <a:gd name="T2" fmla="*/ 98 w 98"/>
                <a:gd name="T3" fmla="*/ 238 h 238"/>
                <a:gd name="T4" fmla="*/ 0 w 98"/>
                <a:gd name="T5" fmla="*/ 238 h 238"/>
                <a:gd name="T6" fmla="*/ 0 60000 65536"/>
                <a:gd name="T7" fmla="*/ 0 60000 65536"/>
                <a:gd name="T8" fmla="*/ 0 60000 65536"/>
                <a:gd name="T9" fmla="*/ 0 w 98"/>
                <a:gd name="T10" fmla="*/ 0 h 238"/>
                <a:gd name="T11" fmla="*/ 98 w 98"/>
                <a:gd name="T12" fmla="*/ 238 h 2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8" h="238">
                  <a:moveTo>
                    <a:pt x="98" y="0"/>
                  </a:moveTo>
                  <a:lnTo>
                    <a:pt x="98" y="238"/>
                  </a:lnTo>
                  <a:lnTo>
                    <a:pt x="0" y="238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65" name="Freeform 45"/>
            <p:cNvSpPr>
              <a:spLocks/>
            </p:cNvSpPr>
            <p:nvPr/>
          </p:nvSpPr>
          <p:spPr bwMode="auto">
            <a:xfrm>
              <a:off x="3406" y="1151"/>
              <a:ext cx="113" cy="224"/>
            </a:xfrm>
            <a:custGeom>
              <a:avLst/>
              <a:gdLst>
                <a:gd name="T0" fmla="*/ 0 w 113"/>
                <a:gd name="T1" fmla="*/ 0 h 238"/>
                <a:gd name="T2" fmla="*/ 0 w 113"/>
                <a:gd name="T3" fmla="*/ 238 h 238"/>
                <a:gd name="T4" fmla="*/ 113 w 113"/>
                <a:gd name="T5" fmla="*/ 238 h 238"/>
                <a:gd name="T6" fmla="*/ 0 60000 65536"/>
                <a:gd name="T7" fmla="*/ 0 60000 65536"/>
                <a:gd name="T8" fmla="*/ 0 60000 65536"/>
                <a:gd name="T9" fmla="*/ 0 w 113"/>
                <a:gd name="T10" fmla="*/ 0 h 238"/>
                <a:gd name="T11" fmla="*/ 113 w 113"/>
                <a:gd name="T12" fmla="*/ 238 h 2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3" h="238">
                  <a:moveTo>
                    <a:pt x="0" y="0"/>
                  </a:moveTo>
                  <a:lnTo>
                    <a:pt x="0" y="238"/>
                  </a:lnTo>
                  <a:lnTo>
                    <a:pt x="113" y="238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966" name="Group 52"/>
            <p:cNvGrpSpPr>
              <a:grpSpLocks/>
            </p:cNvGrpSpPr>
            <p:nvPr/>
          </p:nvGrpSpPr>
          <p:grpSpPr bwMode="auto">
            <a:xfrm>
              <a:off x="1011" y="1907"/>
              <a:ext cx="1682" cy="280"/>
              <a:chOff x="1011" y="1907"/>
              <a:chExt cx="1682" cy="280"/>
            </a:xfrm>
          </p:grpSpPr>
          <p:sp>
            <p:nvSpPr>
              <p:cNvPr id="39976" name="Rectangle 50"/>
              <p:cNvSpPr>
                <a:spLocks noChangeArrowheads="1"/>
              </p:cNvSpPr>
              <p:nvPr/>
            </p:nvSpPr>
            <p:spPr bwMode="auto">
              <a:xfrm>
                <a:off x="1011" y="1907"/>
                <a:ext cx="1682" cy="2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77" name="Rectangle 51"/>
              <p:cNvSpPr>
                <a:spLocks noChangeArrowheads="1"/>
              </p:cNvSpPr>
              <p:nvPr/>
            </p:nvSpPr>
            <p:spPr bwMode="auto">
              <a:xfrm>
                <a:off x="1505" y="1977"/>
                <a:ext cx="693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600">
                    <a:solidFill>
                      <a:srgbClr val="000000"/>
                    </a:solidFill>
                    <a:latin typeface="Lucida Sans Typewriter" charset="0"/>
                  </a:rPr>
                  <a:t>Optimizer</a:t>
                </a:r>
                <a:endParaRPr lang="en-US" altLang="en-US" sz="1600"/>
              </a:p>
            </p:txBody>
          </p:sp>
        </p:grpSp>
        <p:grpSp>
          <p:nvGrpSpPr>
            <p:cNvPr id="39967" name="Group 59"/>
            <p:cNvGrpSpPr>
              <a:grpSpLocks/>
            </p:cNvGrpSpPr>
            <p:nvPr/>
          </p:nvGrpSpPr>
          <p:grpSpPr bwMode="auto">
            <a:xfrm>
              <a:off x="3518" y="1217"/>
              <a:ext cx="1682" cy="280"/>
              <a:chOff x="3715" y="871"/>
              <a:chExt cx="1682" cy="280"/>
            </a:xfrm>
          </p:grpSpPr>
          <p:sp>
            <p:nvSpPr>
              <p:cNvPr id="39974" name="Rectangle 54"/>
              <p:cNvSpPr>
                <a:spLocks noChangeArrowheads="1"/>
              </p:cNvSpPr>
              <p:nvPr/>
            </p:nvSpPr>
            <p:spPr bwMode="auto">
              <a:xfrm>
                <a:off x="3715" y="871"/>
                <a:ext cx="1682" cy="2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75" name="Rectangle 55"/>
              <p:cNvSpPr>
                <a:spLocks noChangeArrowheads="1"/>
              </p:cNvSpPr>
              <p:nvPr/>
            </p:nvSpPr>
            <p:spPr bwMode="auto">
              <a:xfrm>
                <a:off x="4363" y="941"/>
                <a:ext cx="385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600">
                    <a:solidFill>
                      <a:srgbClr val="000000"/>
                    </a:solidFill>
                    <a:latin typeface="Lucida Sans Typewriter" charset="0"/>
                  </a:rPr>
                  <a:t>Lexer</a:t>
                </a:r>
                <a:endParaRPr lang="en-US" altLang="en-US" sz="1600"/>
              </a:p>
            </p:txBody>
          </p:sp>
        </p:grpSp>
        <p:grpSp>
          <p:nvGrpSpPr>
            <p:cNvPr id="39968" name="Group 60"/>
            <p:cNvGrpSpPr>
              <a:grpSpLocks/>
            </p:cNvGrpSpPr>
            <p:nvPr/>
          </p:nvGrpSpPr>
          <p:grpSpPr bwMode="auto">
            <a:xfrm>
              <a:off x="3097" y="1907"/>
              <a:ext cx="1682" cy="280"/>
              <a:chOff x="3965" y="2768"/>
              <a:chExt cx="1682" cy="280"/>
            </a:xfrm>
          </p:grpSpPr>
          <p:sp>
            <p:nvSpPr>
              <p:cNvPr id="39972" name="Rectangle 57"/>
              <p:cNvSpPr>
                <a:spLocks noChangeArrowheads="1"/>
              </p:cNvSpPr>
              <p:nvPr/>
            </p:nvSpPr>
            <p:spPr bwMode="auto">
              <a:xfrm>
                <a:off x="3965" y="2768"/>
                <a:ext cx="1682" cy="2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73" name="Rectangle 58"/>
              <p:cNvSpPr>
                <a:spLocks noChangeArrowheads="1"/>
              </p:cNvSpPr>
              <p:nvPr/>
            </p:nvSpPr>
            <p:spPr bwMode="auto">
              <a:xfrm>
                <a:off x="4575" y="2838"/>
                <a:ext cx="46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600">
                    <a:solidFill>
                      <a:srgbClr val="000000"/>
                    </a:solidFill>
                    <a:latin typeface="Lucida Sans Typewriter" charset="0"/>
                  </a:rPr>
                  <a:t>Parser</a:t>
                </a:r>
                <a:endParaRPr lang="en-US" altLang="en-US" sz="1600"/>
              </a:p>
            </p:txBody>
          </p:sp>
        </p:grpSp>
        <p:grpSp>
          <p:nvGrpSpPr>
            <p:cNvPr id="39969" name="Group 64"/>
            <p:cNvGrpSpPr>
              <a:grpSpLocks/>
            </p:cNvGrpSpPr>
            <p:nvPr/>
          </p:nvGrpSpPr>
          <p:grpSpPr bwMode="auto">
            <a:xfrm>
              <a:off x="2062" y="2608"/>
              <a:ext cx="1682" cy="280"/>
              <a:chOff x="3519" y="2768"/>
              <a:chExt cx="1682" cy="280"/>
            </a:xfrm>
          </p:grpSpPr>
          <p:sp>
            <p:nvSpPr>
              <p:cNvPr id="39970" name="Rectangle 62"/>
              <p:cNvSpPr>
                <a:spLocks noChangeArrowheads="1"/>
              </p:cNvSpPr>
              <p:nvPr/>
            </p:nvSpPr>
            <p:spPr bwMode="auto">
              <a:xfrm>
                <a:off x="3519" y="2768"/>
                <a:ext cx="1682" cy="2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71" name="Rectangle 63"/>
              <p:cNvSpPr>
                <a:spLocks noChangeArrowheads="1"/>
              </p:cNvSpPr>
              <p:nvPr/>
            </p:nvSpPr>
            <p:spPr bwMode="auto">
              <a:xfrm>
                <a:off x="4013" y="2838"/>
                <a:ext cx="693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600">
                    <a:solidFill>
                      <a:srgbClr val="000000"/>
                    </a:solidFill>
                    <a:latin typeface="Lucida Sans Typewriter" charset="0"/>
                  </a:rPr>
                  <a:t>ParseNode</a:t>
                </a:r>
                <a:endParaRPr lang="en-US" altLang="en-US" sz="1600"/>
              </a:p>
            </p:txBody>
          </p:sp>
        </p:grpSp>
      </p:grpSp>
      <p:sp>
        <p:nvSpPr>
          <p:cNvPr id="39939" name="Rectangle 6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Figure 6-29, An example of the Facade pattern.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7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 Design: Decomposing the System</a:t>
            </a:r>
          </a:p>
        </p:txBody>
      </p:sp>
      <p:sp>
        <p:nvSpPr>
          <p:cNvPr id="6147" name="TextBox 72"/>
          <p:cNvSpPr txBox="1">
            <a:spLocks noChangeArrowheads="1"/>
          </p:cNvSpPr>
          <p:nvPr/>
        </p:nvSpPr>
        <p:spPr bwMode="auto">
          <a:xfrm>
            <a:off x="669925" y="884238"/>
            <a:ext cx="7902575" cy="778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S D is not algorithmic</a:t>
            </a:r>
            <a:r>
              <a:rPr lang="en-US"/>
              <a:t>. Developers have to make </a:t>
            </a:r>
            <a:r>
              <a:rPr lang="en-US" b="1"/>
              <a:t>trade-offs among many design goals that often conflict with each other</a:t>
            </a:r>
            <a:r>
              <a:rPr lang="en-US"/>
              <a:t>. They also </a:t>
            </a:r>
            <a:r>
              <a:rPr lang="en-US" b="1"/>
              <a:t>cannot anticipate all design issues that they will face because they do not yet have a clear picture of the solution domain</a:t>
            </a:r>
            <a:r>
              <a:rPr lang="en-US"/>
              <a:t>.</a:t>
            </a:r>
          </a:p>
          <a:p>
            <a:endParaRPr lang="en-US" sz="1400"/>
          </a:p>
          <a:p>
            <a:r>
              <a:rPr lang="en-US"/>
              <a:t>System design is decomposed into several activities:</a:t>
            </a:r>
          </a:p>
          <a:p>
            <a:endParaRPr lang="en-US" sz="1400"/>
          </a:p>
          <a:p>
            <a:pPr lvl="1"/>
            <a:r>
              <a:rPr lang="en-US" b="1"/>
              <a:t>•   </a:t>
            </a:r>
            <a:r>
              <a:rPr lang="en-US" sz="2000" b="1"/>
              <a:t>Identify design goals. Developers identify and prioritize the qualities of the system that </a:t>
            </a:r>
            <a:r>
              <a:rPr lang="en-US" sz="2000"/>
              <a:t>they should optimize.</a:t>
            </a:r>
          </a:p>
          <a:p>
            <a:endParaRPr lang="en-US" sz="1200"/>
          </a:p>
          <a:p>
            <a:pPr lvl="1"/>
            <a:r>
              <a:rPr lang="en-US" sz="2000" b="1"/>
              <a:t>•   Design the initial subsystem decomposition. Developers decompose the system into </a:t>
            </a:r>
            <a:r>
              <a:rPr lang="en-US" sz="2000"/>
              <a:t>smaller parts based on the use case and analysis models. Developers </a:t>
            </a:r>
            <a:r>
              <a:rPr lang="en-US" sz="2000" b="1"/>
              <a:t>use standard architectural styles as a starting point </a:t>
            </a:r>
            <a:r>
              <a:rPr lang="en-US" sz="2000"/>
              <a:t>during this activity.</a:t>
            </a:r>
          </a:p>
          <a:p>
            <a:endParaRPr lang="en-US" sz="1200"/>
          </a:p>
          <a:p>
            <a:pPr lvl="1"/>
            <a:r>
              <a:rPr lang="en-US" sz="2000" b="1"/>
              <a:t>•   Refine the subsystem decomposition to address the design goals.</a:t>
            </a:r>
          </a:p>
          <a:p>
            <a:endParaRPr lang="en-US" b="1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524"/>
          <p:cNvGrpSpPr>
            <a:grpSpLocks/>
          </p:cNvGrpSpPr>
          <p:nvPr/>
        </p:nvGrpSpPr>
        <p:grpSpPr bwMode="auto">
          <a:xfrm>
            <a:off x="6124575" y="3544888"/>
            <a:ext cx="1027113" cy="1641475"/>
            <a:chOff x="116" y="1899"/>
            <a:chExt cx="647" cy="1034"/>
          </a:xfrm>
        </p:grpSpPr>
        <p:sp>
          <p:nvSpPr>
            <p:cNvPr id="7236" name="Freeform 517"/>
            <p:cNvSpPr>
              <a:spLocks/>
            </p:cNvSpPr>
            <p:nvPr/>
          </p:nvSpPr>
          <p:spPr bwMode="auto">
            <a:xfrm>
              <a:off x="296" y="1899"/>
              <a:ext cx="55" cy="92"/>
            </a:xfrm>
            <a:custGeom>
              <a:avLst/>
              <a:gdLst>
                <a:gd name="T0" fmla="*/ 37 w 55"/>
                <a:gd name="T1" fmla="*/ 92 h 92"/>
                <a:gd name="T2" fmla="*/ 9 w 55"/>
                <a:gd name="T3" fmla="*/ 82 h 92"/>
                <a:gd name="T4" fmla="*/ 0 w 55"/>
                <a:gd name="T5" fmla="*/ 0 h 92"/>
                <a:gd name="T6" fmla="*/ 55 w 55"/>
                <a:gd name="T7" fmla="*/ 64 h 92"/>
                <a:gd name="T8" fmla="*/ 37 w 55"/>
                <a:gd name="T9" fmla="*/ 92 h 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"/>
                <a:gd name="T16" fmla="*/ 0 h 92"/>
                <a:gd name="T17" fmla="*/ 55 w 55"/>
                <a:gd name="T18" fmla="*/ 92 h 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" h="92">
                  <a:moveTo>
                    <a:pt x="37" y="92"/>
                  </a:moveTo>
                  <a:lnTo>
                    <a:pt x="9" y="82"/>
                  </a:lnTo>
                  <a:lnTo>
                    <a:pt x="0" y="0"/>
                  </a:lnTo>
                  <a:lnTo>
                    <a:pt x="55" y="64"/>
                  </a:lnTo>
                  <a:lnTo>
                    <a:pt x="37" y="92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7" name="Line 518"/>
            <p:cNvSpPr>
              <a:spLocks noChangeShapeType="1"/>
            </p:cNvSpPr>
            <p:nvPr/>
          </p:nvSpPr>
          <p:spPr bwMode="auto">
            <a:xfrm flipH="1" flipV="1">
              <a:off x="333" y="1981"/>
              <a:ext cx="430" cy="95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8" name="Rectangle 519"/>
            <p:cNvSpPr>
              <a:spLocks noChangeArrowheads="1"/>
            </p:cNvSpPr>
            <p:nvPr/>
          </p:nvSpPr>
          <p:spPr bwMode="auto">
            <a:xfrm>
              <a:off x="116" y="1912"/>
              <a:ext cx="7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Lucida Sans Typewriter" charset="0"/>
                </a:rPr>
                <a:t>N</a:t>
              </a:r>
              <a:endParaRPr lang="en-US" altLang="en-US" sz="1600"/>
            </a:p>
          </p:txBody>
        </p:sp>
        <p:sp>
          <p:nvSpPr>
            <p:cNvPr id="7239" name="Line 520"/>
            <p:cNvSpPr>
              <a:spLocks noChangeShapeType="1"/>
            </p:cNvSpPr>
            <p:nvPr/>
          </p:nvSpPr>
          <p:spPr bwMode="auto">
            <a:xfrm flipV="1">
              <a:off x="369" y="2329"/>
              <a:ext cx="311" cy="16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71" name="Rectangle 373"/>
          <p:cNvSpPr>
            <a:spLocks noChangeArrowheads="1"/>
          </p:cNvSpPr>
          <p:nvPr/>
        </p:nvSpPr>
        <p:spPr bwMode="auto">
          <a:xfrm>
            <a:off x="5154613" y="2573338"/>
            <a:ext cx="9779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  <a:latin typeface="Lucida Sans Typewriter" charset="0"/>
              </a:rPr>
              <a:t>Bedroom2</a:t>
            </a:r>
            <a:endParaRPr lang="en-US" altLang="en-US" sz="1600"/>
          </a:p>
        </p:txBody>
      </p:sp>
      <p:sp>
        <p:nvSpPr>
          <p:cNvPr id="7172" name="Rectangle 364"/>
          <p:cNvSpPr>
            <a:spLocks noChangeArrowheads="1"/>
          </p:cNvSpPr>
          <p:nvPr/>
        </p:nvSpPr>
        <p:spPr bwMode="auto">
          <a:xfrm>
            <a:off x="4856163" y="755650"/>
            <a:ext cx="3862387" cy="2413000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3" name="Rectangle 365"/>
          <p:cNvSpPr>
            <a:spLocks noChangeArrowheads="1"/>
          </p:cNvSpPr>
          <p:nvPr/>
        </p:nvSpPr>
        <p:spPr bwMode="auto">
          <a:xfrm>
            <a:off x="7091363" y="2222500"/>
            <a:ext cx="1627187" cy="946150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4" name="Rectangle 366"/>
          <p:cNvSpPr>
            <a:spLocks noChangeArrowheads="1"/>
          </p:cNvSpPr>
          <p:nvPr/>
        </p:nvSpPr>
        <p:spPr bwMode="auto">
          <a:xfrm>
            <a:off x="7091363" y="755650"/>
            <a:ext cx="1627187" cy="1019175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5" name="Rectangle 367"/>
          <p:cNvSpPr>
            <a:spLocks noChangeArrowheads="1"/>
          </p:cNvSpPr>
          <p:nvPr/>
        </p:nvSpPr>
        <p:spPr bwMode="auto">
          <a:xfrm>
            <a:off x="4856163" y="2222500"/>
            <a:ext cx="1573212" cy="946150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6" name="Rectangle 368"/>
          <p:cNvSpPr>
            <a:spLocks noChangeArrowheads="1"/>
          </p:cNvSpPr>
          <p:nvPr/>
        </p:nvSpPr>
        <p:spPr bwMode="auto">
          <a:xfrm>
            <a:off x="4856163" y="1239838"/>
            <a:ext cx="766762" cy="982662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7177" name="Group 533"/>
          <p:cNvGrpSpPr>
            <a:grpSpLocks/>
          </p:cNvGrpSpPr>
          <p:nvPr/>
        </p:nvGrpSpPr>
        <p:grpSpPr bwMode="auto">
          <a:xfrm>
            <a:off x="7477125" y="2466975"/>
            <a:ext cx="855663" cy="457200"/>
            <a:chOff x="1893" y="1296"/>
            <a:chExt cx="539" cy="288"/>
          </a:xfrm>
        </p:grpSpPr>
        <p:sp>
          <p:nvSpPr>
            <p:cNvPr id="7234" name="Rectangle 369"/>
            <p:cNvSpPr>
              <a:spLocks noChangeArrowheads="1"/>
            </p:cNvSpPr>
            <p:nvPr/>
          </p:nvSpPr>
          <p:spPr bwMode="auto">
            <a:xfrm>
              <a:off x="1919" y="1296"/>
              <a:ext cx="46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Lucida Sans Typewriter" charset="0"/>
                </a:rPr>
                <a:t>Master</a:t>
              </a:r>
              <a:endParaRPr lang="en-US" altLang="en-US" sz="1600"/>
            </a:p>
          </p:txBody>
        </p:sp>
        <p:sp>
          <p:nvSpPr>
            <p:cNvPr id="7235" name="Rectangle 370"/>
            <p:cNvSpPr>
              <a:spLocks noChangeArrowheads="1"/>
            </p:cNvSpPr>
            <p:nvPr/>
          </p:nvSpPr>
          <p:spPr bwMode="auto">
            <a:xfrm>
              <a:off x="1893" y="1430"/>
              <a:ext cx="53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Lucida Sans Typewriter" charset="0"/>
                </a:rPr>
                <a:t>Bedroom</a:t>
              </a:r>
              <a:endParaRPr lang="en-US" altLang="en-US" sz="1600"/>
            </a:p>
          </p:txBody>
        </p:sp>
      </p:grpSp>
      <p:sp>
        <p:nvSpPr>
          <p:cNvPr id="7178" name="Rectangle 371"/>
          <p:cNvSpPr>
            <a:spLocks noChangeArrowheads="1"/>
          </p:cNvSpPr>
          <p:nvPr/>
        </p:nvSpPr>
        <p:spPr bwMode="auto">
          <a:xfrm>
            <a:off x="7539038" y="1143000"/>
            <a:ext cx="7334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  <a:latin typeface="Lucida Sans Typewriter" charset="0"/>
              </a:rPr>
              <a:t>Dining</a:t>
            </a:r>
            <a:endParaRPr lang="en-US" altLang="en-US" sz="1600"/>
          </a:p>
        </p:txBody>
      </p:sp>
      <p:sp>
        <p:nvSpPr>
          <p:cNvPr id="7179" name="Rectangle 374"/>
          <p:cNvSpPr>
            <a:spLocks noChangeArrowheads="1"/>
          </p:cNvSpPr>
          <p:nvPr/>
        </p:nvSpPr>
        <p:spPr bwMode="auto">
          <a:xfrm>
            <a:off x="6399213" y="1839913"/>
            <a:ext cx="8556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  <a:latin typeface="Lucida Sans Typewriter" charset="0"/>
              </a:rPr>
              <a:t>Hallway</a:t>
            </a:r>
            <a:endParaRPr lang="en-US" altLang="en-US" sz="1600"/>
          </a:p>
        </p:txBody>
      </p:sp>
      <p:grpSp>
        <p:nvGrpSpPr>
          <p:cNvPr id="7180" name="Group 550"/>
          <p:cNvGrpSpPr>
            <a:grpSpLocks/>
          </p:cNvGrpSpPr>
          <p:nvPr/>
        </p:nvGrpSpPr>
        <p:grpSpPr bwMode="auto">
          <a:xfrm>
            <a:off x="4856163" y="755650"/>
            <a:ext cx="766762" cy="484188"/>
            <a:chOff x="2963" y="164"/>
            <a:chExt cx="483" cy="305"/>
          </a:xfrm>
        </p:grpSpPr>
        <p:sp>
          <p:nvSpPr>
            <p:cNvPr id="7232" name="Rectangle 377"/>
            <p:cNvSpPr>
              <a:spLocks noChangeArrowheads="1"/>
            </p:cNvSpPr>
            <p:nvPr/>
          </p:nvSpPr>
          <p:spPr bwMode="auto">
            <a:xfrm>
              <a:off x="2963" y="164"/>
              <a:ext cx="483" cy="305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3" name="Rectangle 378"/>
            <p:cNvSpPr>
              <a:spLocks noChangeArrowheads="1"/>
            </p:cNvSpPr>
            <p:nvPr/>
          </p:nvSpPr>
          <p:spPr bwMode="auto">
            <a:xfrm>
              <a:off x="2974" y="240"/>
              <a:ext cx="46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Lucida Sans Typewriter" charset="0"/>
                </a:rPr>
                <a:t>Stairs</a:t>
              </a:r>
              <a:endParaRPr lang="en-US" altLang="en-US" sz="1600"/>
            </a:p>
          </p:txBody>
        </p:sp>
      </p:grpSp>
      <p:sp>
        <p:nvSpPr>
          <p:cNvPr id="7181" name="Rectangle 381"/>
          <p:cNvSpPr>
            <a:spLocks noChangeArrowheads="1"/>
          </p:cNvSpPr>
          <p:nvPr/>
        </p:nvSpPr>
        <p:spPr bwMode="auto">
          <a:xfrm>
            <a:off x="6107113" y="755650"/>
            <a:ext cx="982662" cy="1019175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2" name="Rectangle 379"/>
          <p:cNvSpPr>
            <a:spLocks noChangeArrowheads="1"/>
          </p:cNvSpPr>
          <p:nvPr/>
        </p:nvSpPr>
        <p:spPr bwMode="auto">
          <a:xfrm>
            <a:off x="6429375" y="2222500"/>
            <a:ext cx="661988" cy="946150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3" name="Rectangle 529"/>
          <p:cNvSpPr>
            <a:spLocks noChangeArrowheads="1"/>
          </p:cNvSpPr>
          <p:nvPr/>
        </p:nvSpPr>
        <p:spPr bwMode="auto">
          <a:xfrm rot="-5400000">
            <a:off x="6516688" y="2533650"/>
            <a:ext cx="4889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  <a:latin typeface="Lucida Sans Typewriter" charset="0"/>
              </a:rPr>
              <a:t>Bath</a:t>
            </a:r>
            <a:endParaRPr lang="en-US" altLang="en-US" sz="1600"/>
          </a:p>
        </p:txBody>
      </p:sp>
      <p:sp>
        <p:nvSpPr>
          <p:cNvPr id="7184" name="Rectangle 531"/>
          <p:cNvSpPr>
            <a:spLocks noChangeArrowheads="1"/>
          </p:cNvSpPr>
          <p:nvPr/>
        </p:nvSpPr>
        <p:spPr bwMode="auto">
          <a:xfrm rot="-5400000">
            <a:off x="4812507" y="1608931"/>
            <a:ext cx="8556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  <a:latin typeface="Lucida Sans Typewriter" charset="0"/>
              </a:rPr>
              <a:t>Kitchen</a:t>
            </a:r>
            <a:endParaRPr lang="en-US" altLang="en-US" sz="1600"/>
          </a:p>
        </p:txBody>
      </p:sp>
      <p:sp>
        <p:nvSpPr>
          <p:cNvPr id="7185" name="Rectangle 532"/>
          <p:cNvSpPr>
            <a:spLocks noChangeArrowheads="1"/>
          </p:cNvSpPr>
          <p:nvPr/>
        </p:nvSpPr>
        <p:spPr bwMode="auto">
          <a:xfrm>
            <a:off x="6292850" y="1143000"/>
            <a:ext cx="6111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  <a:latin typeface="Lucida Sans Typewriter" charset="0"/>
              </a:rPr>
              <a:t>Study</a:t>
            </a:r>
            <a:endParaRPr lang="en-US" altLang="en-US" sz="1600"/>
          </a:p>
        </p:txBody>
      </p:sp>
      <p:sp>
        <p:nvSpPr>
          <p:cNvPr id="7186" name="Rectangle 536"/>
          <p:cNvSpPr>
            <a:spLocks noChangeArrowheads="1"/>
          </p:cNvSpPr>
          <p:nvPr/>
        </p:nvSpPr>
        <p:spPr bwMode="auto">
          <a:xfrm rot="-5400000">
            <a:off x="2120901" y="2573337"/>
            <a:ext cx="4889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  <a:latin typeface="Lucida Sans Typewriter" charset="0"/>
              </a:rPr>
              <a:t>Bath</a:t>
            </a:r>
            <a:endParaRPr lang="en-US" altLang="en-US" sz="1600"/>
          </a:p>
        </p:txBody>
      </p:sp>
      <p:sp>
        <p:nvSpPr>
          <p:cNvPr id="7187" name="Rectangle 534"/>
          <p:cNvSpPr>
            <a:spLocks noChangeArrowheads="1"/>
          </p:cNvSpPr>
          <p:nvPr/>
        </p:nvSpPr>
        <p:spPr bwMode="auto">
          <a:xfrm rot="-5400000">
            <a:off x="427832" y="1608931"/>
            <a:ext cx="8556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  <a:latin typeface="Lucida Sans Typewriter" charset="0"/>
              </a:rPr>
              <a:t>Kitchen</a:t>
            </a:r>
            <a:endParaRPr lang="en-US" altLang="en-US" sz="1600"/>
          </a:p>
        </p:txBody>
      </p:sp>
      <p:sp>
        <p:nvSpPr>
          <p:cNvPr id="7188" name="Rectangle 349"/>
          <p:cNvSpPr>
            <a:spLocks noChangeArrowheads="1"/>
          </p:cNvSpPr>
          <p:nvPr/>
        </p:nvSpPr>
        <p:spPr bwMode="auto">
          <a:xfrm>
            <a:off x="457200" y="3851275"/>
            <a:ext cx="3862388" cy="2413000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9" name="Rectangle 350"/>
          <p:cNvSpPr>
            <a:spLocks noChangeArrowheads="1"/>
          </p:cNvSpPr>
          <p:nvPr/>
        </p:nvSpPr>
        <p:spPr bwMode="auto">
          <a:xfrm>
            <a:off x="2695575" y="5316538"/>
            <a:ext cx="1627188" cy="947737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90" name="Rectangle 351"/>
          <p:cNvSpPr>
            <a:spLocks noChangeArrowheads="1"/>
          </p:cNvSpPr>
          <p:nvPr/>
        </p:nvSpPr>
        <p:spPr bwMode="auto">
          <a:xfrm>
            <a:off x="3375025" y="3851275"/>
            <a:ext cx="947738" cy="1465263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91" name="Rectangle 352"/>
          <p:cNvSpPr>
            <a:spLocks noChangeArrowheads="1"/>
          </p:cNvSpPr>
          <p:nvPr/>
        </p:nvSpPr>
        <p:spPr bwMode="auto">
          <a:xfrm>
            <a:off x="2713038" y="3851275"/>
            <a:ext cx="666750" cy="1019175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92" name="Rectangle 353"/>
          <p:cNvSpPr>
            <a:spLocks noChangeArrowheads="1"/>
          </p:cNvSpPr>
          <p:nvPr/>
        </p:nvSpPr>
        <p:spPr bwMode="auto">
          <a:xfrm>
            <a:off x="1730375" y="3851275"/>
            <a:ext cx="982663" cy="1019175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93" name="Rectangle 354"/>
          <p:cNvSpPr>
            <a:spLocks noChangeArrowheads="1"/>
          </p:cNvSpPr>
          <p:nvPr/>
        </p:nvSpPr>
        <p:spPr bwMode="auto">
          <a:xfrm>
            <a:off x="460375" y="5316538"/>
            <a:ext cx="2235200" cy="947737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94" name="Rectangle 355"/>
          <p:cNvSpPr>
            <a:spLocks noChangeArrowheads="1"/>
          </p:cNvSpPr>
          <p:nvPr/>
        </p:nvSpPr>
        <p:spPr bwMode="auto">
          <a:xfrm>
            <a:off x="460375" y="4335463"/>
            <a:ext cx="768350" cy="981075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95" name="Rectangle 356"/>
          <p:cNvSpPr>
            <a:spLocks noChangeArrowheads="1"/>
          </p:cNvSpPr>
          <p:nvPr/>
        </p:nvSpPr>
        <p:spPr bwMode="auto">
          <a:xfrm>
            <a:off x="460375" y="3851275"/>
            <a:ext cx="768350" cy="484188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96" name="Rectangle 357"/>
          <p:cNvSpPr>
            <a:spLocks noChangeArrowheads="1"/>
          </p:cNvSpPr>
          <p:nvPr/>
        </p:nvSpPr>
        <p:spPr bwMode="auto">
          <a:xfrm>
            <a:off x="3246438" y="5646738"/>
            <a:ext cx="7334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  <a:latin typeface="Lucida Sans Typewriter" charset="0"/>
              </a:rPr>
              <a:t>Master</a:t>
            </a:r>
            <a:endParaRPr lang="en-US" altLang="en-US" sz="1600"/>
          </a:p>
        </p:txBody>
      </p:sp>
      <p:sp>
        <p:nvSpPr>
          <p:cNvPr id="7197" name="Rectangle 358"/>
          <p:cNvSpPr>
            <a:spLocks noChangeArrowheads="1"/>
          </p:cNvSpPr>
          <p:nvPr/>
        </p:nvSpPr>
        <p:spPr bwMode="auto">
          <a:xfrm>
            <a:off x="3203575" y="5859463"/>
            <a:ext cx="8556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  <a:latin typeface="Lucida Sans Typewriter" charset="0"/>
              </a:rPr>
              <a:t>Bedroom</a:t>
            </a:r>
            <a:endParaRPr lang="en-US" altLang="en-US" sz="1600"/>
          </a:p>
        </p:txBody>
      </p:sp>
      <p:sp>
        <p:nvSpPr>
          <p:cNvPr id="7198" name="Rectangle 361"/>
          <p:cNvSpPr>
            <a:spLocks noChangeArrowheads="1"/>
          </p:cNvSpPr>
          <p:nvPr/>
        </p:nvSpPr>
        <p:spPr bwMode="auto">
          <a:xfrm>
            <a:off x="1331913" y="5754688"/>
            <a:ext cx="7334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  <a:latin typeface="Lucida Sans Typewriter" charset="0"/>
              </a:rPr>
              <a:t>Dining</a:t>
            </a:r>
            <a:endParaRPr lang="en-US" altLang="en-US" sz="1600"/>
          </a:p>
        </p:txBody>
      </p:sp>
      <p:sp>
        <p:nvSpPr>
          <p:cNvPr id="7199" name="Rectangle 363"/>
          <p:cNvSpPr>
            <a:spLocks noChangeArrowheads="1"/>
          </p:cNvSpPr>
          <p:nvPr/>
        </p:nvSpPr>
        <p:spPr bwMode="auto">
          <a:xfrm>
            <a:off x="1963738" y="4935538"/>
            <a:ext cx="8556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  <a:latin typeface="Lucida Sans Typewriter" charset="0"/>
              </a:rPr>
              <a:t>Hallway</a:t>
            </a:r>
            <a:endParaRPr lang="en-US" altLang="en-US" sz="1600"/>
          </a:p>
        </p:txBody>
      </p:sp>
      <p:sp>
        <p:nvSpPr>
          <p:cNvPr id="7200" name="Rectangle 376"/>
          <p:cNvSpPr>
            <a:spLocks noChangeArrowheads="1"/>
          </p:cNvSpPr>
          <p:nvPr/>
        </p:nvSpPr>
        <p:spPr bwMode="auto">
          <a:xfrm>
            <a:off x="485775" y="3979863"/>
            <a:ext cx="7334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  <a:latin typeface="Lucida Sans Typewriter" charset="0"/>
              </a:rPr>
              <a:t>Stairs</a:t>
            </a:r>
            <a:endParaRPr lang="en-US" altLang="en-US" sz="1600"/>
          </a:p>
        </p:txBody>
      </p:sp>
      <p:sp>
        <p:nvSpPr>
          <p:cNvPr id="7201" name="Rectangle 401"/>
          <p:cNvSpPr>
            <a:spLocks noChangeArrowheads="1"/>
          </p:cNvSpPr>
          <p:nvPr/>
        </p:nvSpPr>
        <p:spPr bwMode="auto">
          <a:xfrm rot="-5400000">
            <a:off x="960438" y="4206875"/>
            <a:ext cx="977900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en-US" sz="1600">
                <a:solidFill>
                  <a:srgbClr val="000000"/>
                </a:solidFill>
                <a:latin typeface="Lucida Sans Typewriter" charset="0"/>
              </a:rPr>
              <a:t>Entrance</a:t>
            </a:r>
          </a:p>
          <a:p>
            <a:pPr algn="r">
              <a:lnSpc>
                <a:spcPct val="70000"/>
              </a:lnSpc>
            </a:pPr>
            <a:r>
              <a:rPr lang="en-US" altLang="en-US" sz="1600">
                <a:solidFill>
                  <a:srgbClr val="000000"/>
                </a:solidFill>
                <a:latin typeface="Lucida Sans Typewriter" charset="0"/>
              </a:rPr>
              <a:t>door</a:t>
            </a:r>
            <a:endParaRPr lang="en-US" altLang="en-US" sz="1600"/>
          </a:p>
        </p:txBody>
      </p:sp>
      <p:sp>
        <p:nvSpPr>
          <p:cNvPr id="7202" name="Rectangle 383"/>
          <p:cNvSpPr>
            <a:spLocks noChangeArrowheads="1"/>
          </p:cNvSpPr>
          <p:nvPr/>
        </p:nvSpPr>
        <p:spPr bwMode="auto">
          <a:xfrm>
            <a:off x="460375" y="755650"/>
            <a:ext cx="3862388" cy="2414588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03" name="Rectangle 384"/>
          <p:cNvSpPr>
            <a:spLocks noChangeArrowheads="1"/>
          </p:cNvSpPr>
          <p:nvPr/>
        </p:nvSpPr>
        <p:spPr bwMode="auto">
          <a:xfrm>
            <a:off x="2695575" y="2222500"/>
            <a:ext cx="1627188" cy="947738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04" name="Rectangle 385"/>
          <p:cNvSpPr>
            <a:spLocks noChangeArrowheads="1"/>
          </p:cNvSpPr>
          <p:nvPr/>
        </p:nvSpPr>
        <p:spPr bwMode="auto">
          <a:xfrm>
            <a:off x="2695575" y="755650"/>
            <a:ext cx="1627188" cy="1019175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05" name="Rectangle 386"/>
          <p:cNvSpPr>
            <a:spLocks noChangeArrowheads="1"/>
          </p:cNvSpPr>
          <p:nvPr/>
        </p:nvSpPr>
        <p:spPr bwMode="auto">
          <a:xfrm>
            <a:off x="460375" y="2222500"/>
            <a:ext cx="1573213" cy="947738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06" name="Rectangle 387"/>
          <p:cNvSpPr>
            <a:spLocks noChangeArrowheads="1"/>
          </p:cNvSpPr>
          <p:nvPr/>
        </p:nvSpPr>
        <p:spPr bwMode="auto">
          <a:xfrm>
            <a:off x="460375" y="1239838"/>
            <a:ext cx="768350" cy="982662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07" name="Rectangle 388"/>
          <p:cNvSpPr>
            <a:spLocks noChangeArrowheads="1"/>
          </p:cNvSpPr>
          <p:nvPr/>
        </p:nvSpPr>
        <p:spPr bwMode="auto">
          <a:xfrm>
            <a:off x="3251200" y="2551113"/>
            <a:ext cx="7334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  <a:latin typeface="Lucida Sans Typewriter" charset="0"/>
              </a:rPr>
              <a:t>Master</a:t>
            </a:r>
            <a:endParaRPr lang="en-US" altLang="en-US" sz="1600"/>
          </a:p>
        </p:txBody>
      </p:sp>
      <p:sp>
        <p:nvSpPr>
          <p:cNvPr id="7208" name="Rectangle 389"/>
          <p:cNvSpPr>
            <a:spLocks noChangeArrowheads="1"/>
          </p:cNvSpPr>
          <p:nvPr/>
        </p:nvSpPr>
        <p:spPr bwMode="auto">
          <a:xfrm>
            <a:off x="3206750" y="2765425"/>
            <a:ext cx="8556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  <a:latin typeface="Lucida Sans Typewriter" charset="0"/>
              </a:rPr>
              <a:t>Bedroom</a:t>
            </a:r>
            <a:endParaRPr lang="en-US" altLang="en-US" sz="1600"/>
          </a:p>
        </p:txBody>
      </p:sp>
      <p:sp>
        <p:nvSpPr>
          <p:cNvPr id="7209" name="Rectangle 390"/>
          <p:cNvSpPr>
            <a:spLocks noChangeArrowheads="1"/>
          </p:cNvSpPr>
          <p:nvPr/>
        </p:nvSpPr>
        <p:spPr bwMode="auto">
          <a:xfrm>
            <a:off x="3121025" y="1228725"/>
            <a:ext cx="9779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  <a:latin typeface="Lucida Sans Typewriter" charset="0"/>
              </a:rPr>
              <a:t>Bedroom2</a:t>
            </a:r>
            <a:endParaRPr lang="en-US" altLang="en-US" sz="1600"/>
          </a:p>
        </p:txBody>
      </p:sp>
      <p:sp>
        <p:nvSpPr>
          <p:cNvPr id="7210" name="Rectangle 392"/>
          <p:cNvSpPr>
            <a:spLocks noChangeArrowheads="1"/>
          </p:cNvSpPr>
          <p:nvPr/>
        </p:nvSpPr>
        <p:spPr bwMode="auto">
          <a:xfrm>
            <a:off x="987425" y="2570163"/>
            <a:ext cx="7334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  <a:latin typeface="Lucida Sans Typewriter" charset="0"/>
              </a:rPr>
              <a:t>Dining</a:t>
            </a:r>
            <a:endParaRPr lang="en-US" altLang="en-US" sz="1600"/>
          </a:p>
        </p:txBody>
      </p:sp>
      <p:sp>
        <p:nvSpPr>
          <p:cNvPr id="7211" name="Rectangle 393"/>
          <p:cNvSpPr>
            <a:spLocks noChangeArrowheads="1"/>
          </p:cNvSpPr>
          <p:nvPr/>
        </p:nvSpPr>
        <p:spPr bwMode="auto">
          <a:xfrm>
            <a:off x="1963738" y="1841500"/>
            <a:ext cx="8556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  <a:latin typeface="Lucida Sans Typewriter" charset="0"/>
              </a:rPr>
              <a:t>Hallway</a:t>
            </a:r>
            <a:endParaRPr lang="en-US" altLang="en-US" sz="1600"/>
          </a:p>
        </p:txBody>
      </p:sp>
      <p:grpSp>
        <p:nvGrpSpPr>
          <p:cNvPr id="7212" name="Group 548"/>
          <p:cNvGrpSpPr>
            <a:grpSpLocks/>
          </p:cNvGrpSpPr>
          <p:nvPr/>
        </p:nvGrpSpPr>
        <p:grpSpPr bwMode="auto">
          <a:xfrm>
            <a:off x="460375" y="755650"/>
            <a:ext cx="768350" cy="482600"/>
            <a:chOff x="222" y="164"/>
            <a:chExt cx="484" cy="304"/>
          </a:xfrm>
        </p:grpSpPr>
        <p:sp>
          <p:nvSpPr>
            <p:cNvPr id="7230" name="Rectangle 394"/>
            <p:cNvSpPr>
              <a:spLocks noChangeArrowheads="1"/>
            </p:cNvSpPr>
            <p:nvPr/>
          </p:nvSpPr>
          <p:spPr bwMode="auto">
            <a:xfrm>
              <a:off x="222" y="164"/>
              <a:ext cx="484" cy="304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1" name="Rectangle 395"/>
            <p:cNvSpPr>
              <a:spLocks noChangeArrowheads="1"/>
            </p:cNvSpPr>
            <p:nvPr/>
          </p:nvSpPr>
          <p:spPr bwMode="auto">
            <a:xfrm>
              <a:off x="234" y="239"/>
              <a:ext cx="46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Lucida Sans Typewriter" charset="0"/>
                </a:rPr>
                <a:t>Stairs</a:t>
              </a:r>
              <a:endParaRPr lang="en-US" altLang="en-US" sz="1600"/>
            </a:p>
          </p:txBody>
        </p:sp>
      </p:grpSp>
      <p:sp>
        <p:nvSpPr>
          <p:cNvPr id="7213" name="Rectangle 396"/>
          <p:cNvSpPr>
            <a:spLocks noChangeArrowheads="1"/>
          </p:cNvSpPr>
          <p:nvPr/>
        </p:nvSpPr>
        <p:spPr bwMode="auto">
          <a:xfrm>
            <a:off x="2033588" y="2222500"/>
            <a:ext cx="661987" cy="947738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14" name="Rectangle 398"/>
          <p:cNvSpPr>
            <a:spLocks noChangeArrowheads="1"/>
          </p:cNvSpPr>
          <p:nvPr/>
        </p:nvSpPr>
        <p:spPr bwMode="auto">
          <a:xfrm>
            <a:off x="1730375" y="755650"/>
            <a:ext cx="965200" cy="1019175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15" name="Rectangle 402"/>
          <p:cNvSpPr>
            <a:spLocks noChangeArrowheads="1"/>
          </p:cNvSpPr>
          <p:nvPr/>
        </p:nvSpPr>
        <p:spPr bwMode="auto">
          <a:xfrm>
            <a:off x="3309938" y="1816100"/>
            <a:ext cx="9779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en-US" sz="1600">
                <a:solidFill>
                  <a:srgbClr val="000000"/>
                </a:solidFill>
                <a:latin typeface="Lucida Sans Typewriter" charset="0"/>
              </a:rPr>
              <a:t>Entrance</a:t>
            </a:r>
            <a:br>
              <a:rPr lang="en-US" altLang="en-US" sz="1600">
                <a:solidFill>
                  <a:srgbClr val="000000"/>
                </a:solidFill>
                <a:latin typeface="Lucida Sans Typewriter" charset="0"/>
              </a:rPr>
            </a:br>
            <a:r>
              <a:rPr lang="en-US" altLang="en-US" sz="1600">
                <a:solidFill>
                  <a:srgbClr val="000000"/>
                </a:solidFill>
                <a:latin typeface="Lucida Sans Typewriter" charset="0"/>
              </a:rPr>
              <a:t>door</a:t>
            </a:r>
            <a:endParaRPr lang="en-US" altLang="en-US" sz="1600"/>
          </a:p>
        </p:txBody>
      </p:sp>
      <p:sp>
        <p:nvSpPr>
          <p:cNvPr id="7216" name="Rectangle 535"/>
          <p:cNvSpPr>
            <a:spLocks noChangeArrowheads="1"/>
          </p:cNvSpPr>
          <p:nvPr/>
        </p:nvSpPr>
        <p:spPr bwMode="auto">
          <a:xfrm>
            <a:off x="1905000" y="1143000"/>
            <a:ext cx="6111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  <a:latin typeface="Lucida Sans Typewriter" charset="0"/>
              </a:rPr>
              <a:t>Study</a:t>
            </a:r>
            <a:endParaRPr lang="en-US" altLang="en-US" sz="1600"/>
          </a:p>
        </p:txBody>
      </p:sp>
      <p:sp>
        <p:nvSpPr>
          <p:cNvPr id="7217" name="Rectangle 537"/>
          <p:cNvSpPr>
            <a:spLocks noChangeArrowheads="1"/>
          </p:cNvSpPr>
          <p:nvPr/>
        </p:nvSpPr>
        <p:spPr bwMode="auto">
          <a:xfrm>
            <a:off x="1916113" y="4238625"/>
            <a:ext cx="6111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  <a:latin typeface="Lucida Sans Typewriter" charset="0"/>
              </a:rPr>
              <a:t>Study</a:t>
            </a:r>
            <a:endParaRPr lang="en-US" altLang="en-US" sz="1600"/>
          </a:p>
        </p:txBody>
      </p:sp>
      <p:sp>
        <p:nvSpPr>
          <p:cNvPr id="7218" name="Rectangle 538"/>
          <p:cNvSpPr>
            <a:spLocks noChangeArrowheads="1"/>
          </p:cNvSpPr>
          <p:nvPr/>
        </p:nvSpPr>
        <p:spPr bwMode="auto">
          <a:xfrm rot="-5400000">
            <a:off x="2800351" y="4213225"/>
            <a:ext cx="4889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  <a:latin typeface="Lucida Sans Typewriter" charset="0"/>
              </a:rPr>
              <a:t>Bath</a:t>
            </a:r>
            <a:endParaRPr lang="en-US" altLang="en-US" sz="1600"/>
          </a:p>
        </p:txBody>
      </p:sp>
      <p:sp>
        <p:nvSpPr>
          <p:cNvPr id="7219" name="Rectangle 539"/>
          <p:cNvSpPr>
            <a:spLocks noChangeArrowheads="1"/>
          </p:cNvSpPr>
          <p:nvPr/>
        </p:nvSpPr>
        <p:spPr bwMode="auto">
          <a:xfrm rot="-5400000">
            <a:off x="397669" y="4718844"/>
            <a:ext cx="8556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  <a:latin typeface="Lucida Sans Typewriter" charset="0"/>
              </a:rPr>
              <a:t>Kitchen</a:t>
            </a:r>
            <a:endParaRPr lang="en-US" altLang="en-US" sz="1600"/>
          </a:p>
        </p:txBody>
      </p:sp>
      <p:sp>
        <p:nvSpPr>
          <p:cNvPr id="7220" name="Rectangle 540"/>
          <p:cNvSpPr>
            <a:spLocks noChangeArrowheads="1"/>
          </p:cNvSpPr>
          <p:nvPr/>
        </p:nvSpPr>
        <p:spPr bwMode="auto">
          <a:xfrm rot="-5400000">
            <a:off x="3365501" y="4514850"/>
            <a:ext cx="9779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  <a:latin typeface="Lucida Sans Typewriter" charset="0"/>
              </a:rPr>
              <a:t>Bedroom2</a:t>
            </a:r>
            <a:endParaRPr lang="en-US" altLang="en-US" sz="1600"/>
          </a:p>
        </p:txBody>
      </p:sp>
      <p:sp>
        <p:nvSpPr>
          <p:cNvPr id="7221" name="Freeform 544"/>
          <p:cNvSpPr>
            <a:spLocks/>
          </p:cNvSpPr>
          <p:nvPr/>
        </p:nvSpPr>
        <p:spPr bwMode="auto">
          <a:xfrm>
            <a:off x="4178300" y="1320800"/>
            <a:ext cx="2046288" cy="1671638"/>
          </a:xfrm>
          <a:custGeom>
            <a:avLst/>
            <a:gdLst>
              <a:gd name="T0" fmla="*/ 712 w 1289"/>
              <a:gd name="T1" fmla="*/ 736 h 1053"/>
              <a:gd name="T2" fmla="*/ 984 w 1289"/>
              <a:gd name="T3" fmla="*/ 712 h 1053"/>
              <a:gd name="T4" fmla="*/ 1192 w 1289"/>
              <a:gd name="T5" fmla="*/ 744 h 1053"/>
              <a:gd name="T6" fmla="*/ 1280 w 1289"/>
              <a:gd name="T7" fmla="*/ 896 h 1053"/>
              <a:gd name="T8" fmla="*/ 1136 w 1289"/>
              <a:gd name="T9" fmla="*/ 1024 h 1053"/>
              <a:gd name="T10" fmla="*/ 808 w 1289"/>
              <a:gd name="T11" fmla="*/ 1032 h 1053"/>
              <a:gd name="T12" fmla="*/ 536 w 1289"/>
              <a:gd name="T13" fmla="*/ 896 h 1053"/>
              <a:gd name="T14" fmla="*/ 296 w 1289"/>
              <a:gd name="T15" fmla="*/ 416 h 1053"/>
              <a:gd name="T16" fmla="*/ 240 w 1289"/>
              <a:gd name="T17" fmla="*/ 80 h 1053"/>
              <a:gd name="T18" fmla="*/ 0 w 1289"/>
              <a:gd name="T19" fmla="*/ 0 h 105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89"/>
              <a:gd name="T31" fmla="*/ 0 h 1053"/>
              <a:gd name="T32" fmla="*/ 1289 w 1289"/>
              <a:gd name="T33" fmla="*/ 1053 h 105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89" h="1053">
                <a:moveTo>
                  <a:pt x="712" y="736"/>
                </a:moveTo>
                <a:cubicBezTo>
                  <a:pt x="808" y="723"/>
                  <a:pt x="904" y="710"/>
                  <a:pt x="984" y="712"/>
                </a:cubicBezTo>
                <a:cubicBezTo>
                  <a:pt x="1064" y="713"/>
                  <a:pt x="1142" y="713"/>
                  <a:pt x="1192" y="744"/>
                </a:cubicBezTo>
                <a:cubicBezTo>
                  <a:pt x="1241" y="774"/>
                  <a:pt x="1289" y="849"/>
                  <a:pt x="1280" y="896"/>
                </a:cubicBezTo>
                <a:cubicBezTo>
                  <a:pt x="1270" y="942"/>
                  <a:pt x="1214" y="1001"/>
                  <a:pt x="1136" y="1024"/>
                </a:cubicBezTo>
                <a:cubicBezTo>
                  <a:pt x="1057" y="1046"/>
                  <a:pt x="907" y="1053"/>
                  <a:pt x="808" y="1032"/>
                </a:cubicBezTo>
                <a:cubicBezTo>
                  <a:pt x="708" y="1010"/>
                  <a:pt x="621" y="998"/>
                  <a:pt x="536" y="896"/>
                </a:cubicBezTo>
                <a:cubicBezTo>
                  <a:pt x="450" y="793"/>
                  <a:pt x="345" y="551"/>
                  <a:pt x="296" y="416"/>
                </a:cubicBezTo>
                <a:cubicBezTo>
                  <a:pt x="246" y="280"/>
                  <a:pt x="289" y="149"/>
                  <a:pt x="240" y="80"/>
                </a:cubicBezTo>
                <a:cubicBezTo>
                  <a:pt x="190" y="10"/>
                  <a:pt x="95" y="5"/>
                  <a:pt x="0" y="0"/>
                </a:cubicBezTo>
              </a:path>
            </a:pathLst>
          </a:custGeom>
          <a:noFill/>
          <a:ln w="38100" cmpd="sng">
            <a:pattFill prst="pct50">
              <a:fgClr>
                <a:schemeClr val="tx1"/>
              </a:fgClr>
              <a:bgClr>
                <a:srgbClr val="FFFFFF"/>
              </a:bgClr>
            </a:pattFill>
            <a:round/>
            <a:headEnd type="none" w="med" len="med"/>
            <a:tailEnd type="triangl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22" name="Freeform 545"/>
          <p:cNvSpPr>
            <a:spLocks/>
          </p:cNvSpPr>
          <p:nvPr/>
        </p:nvSpPr>
        <p:spPr bwMode="auto">
          <a:xfrm>
            <a:off x="2211388" y="2379663"/>
            <a:ext cx="862012" cy="1684337"/>
          </a:xfrm>
          <a:custGeom>
            <a:avLst/>
            <a:gdLst>
              <a:gd name="T0" fmla="*/ 215 w 511"/>
              <a:gd name="T1" fmla="*/ 197 h 1029"/>
              <a:gd name="T2" fmla="*/ 207 w 511"/>
              <a:gd name="T3" fmla="*/ 45 h 1029"/>
              <a:gd name="T4" fmla="*/ 151 w 511"/>
              <a:gd name="T5" fmla="*/ 5 h 1029"/>
              <a:gd name="T6" fmla="*/ 55 w 511"/>
              <a:gd name="T7" fmla="*/ 21 h 1029"/>
              <a:gd name="T8" fmla="*/ 7 w 511"/>
              <a:gd name="T9" fmla="*/ 117 h 1029"/>
              <a:gd name="T10" fmla="*/ 15 w 511"/>
              <a:gd name="T11" fmla="*/ 285 h 1029"/>
              <a:gd name="T12" fmla="*/ 63 w 511"/>
              <a:gd name="T13" fmla="*/ 397 h 1029"/>
              <a:gd name="T14" fmla="*/ 295 w 511"/>
              <a:gd name="T15" fmla="*/ 573 h 1029"/>
              <a:gd name="T16" fmla="*/ 447 w 511"/>
              <a:gd name="T17" fmla="*/ 717 h 1029"/>
              <a:gd name="T18" fmla="*/ 511 w 511"/>
              <a:gd name="T19" fmla="*/ 1029 h 10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11"/>
              <a:gd name="T31" fmla="*/ 0 h 1029"/>
              <a:gd name="T32" fmla="*/ 511 w 511"/>
              <a:gd name="T33" fmla="*/ 1029 h 10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11" h="1029">
                <a:moveTo>
                  <a:pt x="215" y="197"/>
                </a:moveTo>
                <a:cubicBezTo>
                  <a:pt x="216" y="137"/>
                  <a:pt x="217" y="77"/>
                  <a:pt x="207" y="45"/>
                </a:cubicBezTo>
                <a:cubicBezTo>
                  <a:pt x="196" y="13"/>
                  <a:pt x="176" y="9"/>
                  <a:pt x="151" y="5"/>
                </a:cubicBezTo>
                <a:cubicBezTo>
                  <a:pt x="125" y="0"/>
                  <a:pt x="78" y="2"/>
                  <a:pt x="55" y="21"/>
                </a:cubicBezTo>
                <a:cubicBezTo>
                  <a:pt x="31" y="39"/>
                  <a:pt x="13" y="73"/>
                  <a:pt x="7" y="117"/>
                </a:cubicBezTo>
                <a:cubicBezTo>
                  <a:pt x="0" y="160"/>
                  <a:pt x="5" y="238"/>
                  <a:pt x="15" y="285"/>
                </a:cubicBezTo>
                <a:cubicBezTo>
                  <a:pt x="24" y="331"/>
                  <a:pt x="16" y="349"/>
                  <a:pt x="63" y="397"/>
                </a:cubicBezTo>
                <a:cubicBezTo>
                  <a:pt x="109" y="445"/>
                  <a:pt x="231" y="519"/>
                  <a:pt x="295" y="573"/>
                </a:cubicBezTo>
                <a:cubicBezTo>
                  <a:pt x="358" y="626"/>
                  <a:pt x="411" y="641"/>
                  <a:pt x="447" y="717"/>
                </a:cubicBezTo>
                <a:cubicBezTo>
                  <a:pt x="482" y="792"/>
                  <a:pt x="496" y="910"/>
                  <a:pt x="511" y="1029"/>
                </a:cubicBezTo>
              </a:path>
            </a:pathLst>
          </a:custGeom>
          <a:noFill/>
          <a:ln w="38100" cmpd="sng">
            <a:pattFill prst="pct50">
              <a:fgClr>
                <a:schemeClr val="tx1"/>
              </a:fgClr>
              <a:bgClr>
                <a:srgbClr val="FFFFFF"/>
              </a:bgClr>
            </a:pattFill>
            <a:round/>
            <a:headEnd type="none" w="med" len="med"/>
            <a:tailEnd type="triangl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23" name="Freeform 546"/>
          <p:cNvSpPr>
            <a:spLocks/>
          </p:cNvSpPr>
          <p:nvPr/>
        </p:nvSpPr>
        <p:spPr bwMode="auto">
          <a:xfrm>
            <a:off x="1371600" y="1652588"/>
            <a:ext cx="3136900" cy="2119312"/>
          </a:xfrm>
          <a:custGeom>
            <a:avLst/>
            <a:gdLst>
              <a:gd name="T0" fmla="*/ 1768 w 1976"/>
              <a:gd name="T1" fmla="*/ 343 h 1287"/>
              <a:gd name="T2" fmla="*/ 1496 w 1976"/>
              <a:gd name="T3" fmla="*/ 335 h 1287"/>
              <a:gd name="T4" fmla="*/ 1224 w 1976"/>
              <a:gd name="T5" fmla="*/ 255 h 1287"/>
              <a:gd name="T6" fmla="*/ 1184 w 1976"/>
              <a:gd name="T7" fmla="*/ 87 h 1287"/>
              <a:gd name="T8" fmla="*/ 1312 w 1976"/>
              <a:gd name="T9" fmla="*/ 15 h 1287"/>
              <a:gd name="T10" fmla="*/ 1616 w 1976"/>
              <a:gd name="T11" fmla="*/ 7 h 1287"/>
              <a:gd name="T12" fmla="*/ 1824 w 1976"/>
              <a:gd name="T13" fmla="*/ 55 h 1287"/>
              <a:gd name="T14" fmla="*/ 1912 w 1976"/>
              <a:gd name="T15" fmla="*/ 207 h 1287"/>
              <a:gd name="T16" fmla="*/ 1904 w 1976"/>
              <a:gd name="T17" fmla="*/ 999 h 1287"/>
              <a:gd name="T18" fmla="*/ 1480 w 1976"/>
              <a:gd name="T19" fmla="*/ 1199 h 1287"/>
              <a:gd name="T20" fmla="*/ 240 w 1976"/>
              <a:gd name="T21" fmla="*/ 1095 h 1287"/>
              <a:gd name="T22" fmla="*/ 40 w 1976"/>
              <a:gd name="T23" fmla="*/ 1287 h 128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976"/>
              <a:gd name="T37" fmla="*/ 0 h 1287"/>
              <a:gd name="T38" fmla="*/ 1976 w 1976"/>
              <a:gd name="T39" fmla="*/ 1287 h 128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976" h="1287">
                <a:moveTo>
                  <a:pt x="1768" y="343"/>
                </a:moveTo>
                <a:cubicBezTo>
                  <a:pt x="1677" y="346"/>
                  <a:pt x="1586" y="349"/>
                  <a:pt x="1496" y="335"/>
                </a:cubicBezTo>
                <a:cubicBezTo>
                  <a:pt x="1405" y="320"/>
                  <a:pt x="1275" y="296"/>
                  <a:pt x="1224" y="255"/>
                </a:cubicBezTo>
                <a:cubicBezTo>
                  <a:pt x="1172" y="213"/>
                  <a:pt x="1169" y="126"/>
                  <a:pt x="1184" y="87"/>
                </a:cubicBezTo>
                <a:cubicBezTo>
                  <a:pt x="1198" y="47"/>
                  <a:pt x="1240" y="28"/>
                  <a:pt x="1312" y="15"/>
                </a:cubicBezTo>
                <a:cubicBezTo>
                  <a:pt x="1383" y="1"/>
                  <a:pt x="1530" y="0"/>
                  <a:pt x="1616" y="7"/>
                </a:cubicBezTo>
                <a:cubicBezTo>
                  <a:pt x="1701" y="13"/>
                  <a:pt x="1774" y="21"/>
                  <a:pt x="1824" y="55"/>
                </a:cubicBezTo>
                <a:cubicBezTo>
                  <a:pt x="1873" y="88"/>
                  <a:pt x="1898" y="49"/>
                  <a:pt x="1912" y="207"/>
                </a:cubicBezTo>
                <a:cubicBezTo>
                  <a:pt x="1925" y="364"/>
                  <a:pt x="1976" y="833"/>
                  <a:pt x="1904" y="999"/>
                </a:cubicBezTo>
                <a:cubicBezTo>
                  <a:pt x="1832" y="1164"/>
                  <a:pt x="1757" y="1183"/>
                  <a:pt x="1480" y="1199"/>
                </a:cubicBezTo>
                <a:cubicBezTo>
                  <a:pt x="1202" y="1215"/>
                  <a:pt x="480" y="1080"/>
                  <a:pt x="240" y="1095"/>
                </a:cubicBezTo>
                <a:cubicBezTo>
                  <a:pt x="0" y="1109"/>
                  <a:pt x="20" y="1198"/>
                  <a:pt x="40" y="1287"/>
                </a:cubicBezTo>
              </a:path>
            </a:pathLst>
          </a:custGeom>
          <a:noFill/>
          <a:ln w="38100" cmpd="sng">
            <a:pattFill prst="pct50">
              <a:fgClr>
                <a:schemeClr val="tx1"/>
              </a:fgClr>
              <a:bgClr>
                <a:srgbClr val="FFFFFF"/>
              </a:bgClr>
            </a:pattFill>
            <a:round/>
            <a:headEnd type="none" w="med" len="med"/>
            <a:tailEnd type="triangl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24" name="Rectangle 547"/>
          <p:cNvSpPr>
            <a:spLocks noChangeArrowheads="1"/>
          </p:cNvSpPr>
          <p:nvPr/>
        </p:nvSpPr>
        <p:spPr bwMode="auto">
          <a:xfrm>
            <a:off x="7716838" y="1803400"/>
            <a:ext cx="9779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en-US" sz="1600">
                <a:solidFill>
                  <a:srgbClr val="000000"/>
                </a:solidFill>
                <a:latin typeface="Lucida Sans Typewriter" charset="0"/>
              </a:rPr>
              <a:t>Entrance</a:t>
            </a:r>
            <a:br>
              <a:rPr lang="en-US" altLang="en-US" sz="1600">
                <a:solidFill>
                  <a:srgbClr val="000000"/>
                </a:solidFill>
                <a:latin typeface="Lucida Sans Typewriter" charset="0"/>
              </a:rPr>
            </a:br>
            <a:r>
              <a:rPr lang="en-US" altLang="en-US" sz="1600">
                <a:solidFill>
                  <a:srgbClr val="000000"/>
                </a:solidFill>
                <a:latin typeface="Lucida Sans Typewriter" charset="0"/>
              </a:rPr>
              <a:t>door</a:t>
            </a:r>
            <a:endParaRPr lang="en-US" altLang="en-US" sz="1600"/>
          </a:p>
        </p:txBody>
      </p:sp>
      <p:sp>
        <p:nvSpPr>
          <p:cNvPr id="7225" name="Freeform 549"/>
          <p:cNvSpPr>
            <a:spLocks/>
          </p:cNvSpPr>
          <p:nvPr/>
        </p:nvSpPr>
        <p:spPr bwMode="auto">
          <a:xfrm>
            <a:off x="1417638" y="1089025"/>
            <a:ext cx="7461250" cy="2314575"/>
          </a:xfrm>
          <a:custGeom>
            <a:avLst/>
            <a:gdLst>
              <a:gd name="T0" fmla="*/ 4395 w 4756"/>
              <a:gd name="T1" fmla="*/ 146 h 1562"/>
              <a:gd name="T2" fmla="*/ 4339 w 4756"/>
              <a:gd name="T3" fmla="*/ 218 h 1562"/>
              <a:gd name="T4" fmla="*/ 4075 w 4756"/>
              <a:gd name="T5" fmla="*/ 234 h 1562"/>
              <a:gd name="T6" fmla="*/ 3867 w 4756"/>
              <a:gd name="T7" fmla="*/ 210 h 1562"/>
              <a:gd name="T8" fmla="*/ 3811 w 4756"/>
              <a:gd name="T9" fmla="*/ 122 h 1562"/>
              <a:gd name="T10" fmla="*/ 3883 w 4756"/>
              <a:gd name="T11" fmla="*/ 26 h 1562"/>
              <a:gd name="T12" fmla="*/ 4131 w 4756"/>
              <a:gd name="T13" fmla="*/ 2 h 1562"/>
              <a:gd name="T14" fmla="*/ 4371 w 4756"/>
              <a:gd name="T15" fmla="*/ 34 h 1562"/>
              <a:gd name="T16" fmla="*/ 4531 w 4756"/>
              <a:gd name="T17" fmla="*/ 170 h 1562"/>
              <a:gd name="T18" fmla="*/ 4675 w 4756"/>
              <a:gd name="T19" fmla="*/ 402 h 1562"/>
              <a:gd name="T20" fmla="*/ 4731 w 4756"/>
              <a:gd name="T21" fmla="*/ 1298 h 1562"/>
              <a:gd name="T22" fmla="*/ 4523 w 4756"/>
              <a:gd name="T23" fmla="*/ 1514 h 1562"/>
              <a:gd name="T24" fmla="*/ 4211 w 4756"/>
              <a:gd name="T25" fmla="*/ 1562 h 1562"/>
              <a:gd name="T26" fmla="*/ 2475 w 4756"/>
              <a:gd name="T27" fmla="*/ 1514 h 1562"/>
              <a:gd name="T28" fmla="*/ 651 w 4756"/>
              <a:gd name="T29" fmla="*/ 1466 h 1562"/>
              <a:gd name="T30" fmla="*/ 227 w 4756"/>
              <a:gd name="T31" fmla="*/ 1410 h 1562"/>
              <a:gd name="T32" fmla="*/ 35 w 4756"/>
              <a:gd name="T33" fmla="*/ 1234 h 1562"/>
              <a:gd name="T34" fmla="*/ 19 w 4756"/>
              <a:gd name="T35" fmla="*/ 1122 h 156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4756"/>
              <a:gd name="T55" fmla="*/ 0 h 1562"/>
              <a:gd name="T56" fmla="*/ 4756 w 4756"/>
              <a:gd name="T57" fmla="*/ 1562 h 1562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4756" h="1562">
                <a:moveTo>
                  <a:pt x="4395" y="146"/>
                </a:moveTo>
                <a:cubicBezTo>
                  <a:pt x="4393" y="174"/>
                  <a:pt x="4392" y="203"/>
                  <a:pt x="4339" y="218"/>
                </a:cubicBezTo>
                <a:cubicBezTo>
                  <a:pt x="4285" y="232"/>
                  <a:pt x="4153" y="235"/>
                  <a:pt x="4075" y="234"/>
                </a:cubicBezTo>
                <a:cubicBezTo>
                  <a:pt x="3996" y="232"/>
                  <a:pt x="3911" y="228"/>
                  <a:pt x="3867" y="210"/>
                </a:cubicBezTo>
                <a:cubicBezTo>
                  <a:pt x="3822" y="191"/>
                  <a:pt x="3808" y="152"/>
                  <a:pt x="3811" y="122"/>
                </a:cubicBezTo>
                <a:cubicBezTo>
                  <a:pt x="3813" y="91"/>
                  <a:pt x="3829" y="45"/>
                  <a:pt x="3883" y="26"/>
                </a:cubicBezTo>
                <a:cubicBezTo>
                  <a:pt x="3936" y="6"/>
                  <a:pt x="4049" y="0"/>
                  <a:pt x="4131" y="2"/>
                </a:cubicBezTo>
                <a:cubicBezTo>
                  <a:pt x="4212" y="3"/>
                  <a:pt x="4304" y="6"/>
                  <a:pt x="4371" y="34"/>
                </a:cubicBezTo>
                <a:cubicBezTo>
                  <a:pt x="4437" y="61"/>
                  <a:pt x="4480" y="108"/>
                  <a:pt x="4531" y="170"/>
                </a:cubicBezTo>
                <a:cubicBezTo>
                  <a:pt x="4581" y="231"/>
                  <a:pt x="4641" y="214"/>
                  <a:pt x="4675" y="402"/>
                </a:cubicBezTo>
                <a:cubicBezTo>
                  <a:pt x="4708" y="589"/>
                  <a:pt x="4756" y="1112"/>
                  <a:pt x="4731" y="1298"/>
                </a:cubicBezTo>
                <a:cubicBezTo>
                  <a:pt x="4705" y="1483"/>
                  <a:pt x="4609" y="1470"/>
                  <a:pt x="4523" y="1514"/>
                </a:cubicBezTo>
                <a:cubicBezTo>
                  <a:pt x="4436" y="1557"/>
                  <a:pt x="4552" y="1562"/>
                  <a:pt x="4211" y="1562"/>
                </a:cubicBezTo>
                <a:cubicBezTo>
                  <a:pt x="3869" y="1562"/>
                  <a:pt x="3068" y="1529"/>
                  <a:pt x="2475" y="1514"/>
                </a:cubicBezTo>
                <a:cubicBezTo>
                  <a:pt x="1881" y="1498"/>
                  <a:pt x="1025" y="1483"/>
                  <a:pt x="651" y="1466"/>
                </a:cubicBezTo>
                <a:cubicBezTo>
                  <a:pt x="276" y="1448"/>
                  <a:pt x="329" y="1448"/>
                  <a:pt x="227" y="1410"/>
                </a:cubicBezTo>
                <a:cubicBezTo>
                  <a:pt x="124" y="1371"/>
                  <a:pt x="69" y="1281"/>
                  <a:pt x="35" y="1234"/>
                </a:cubicBezTo>
                <a:cubicBezTo>
                  <a:pt x="0" y="1186"/>
                  <a:pt x="9" y="1154"/>
                  <a:pt x="19" y="1122"/>
                </a:cubicBezTo>
              </a:path>
            </a:pathLst>
          </a:custGeom>
          <a:noFill/>
          <a:ln w="38100" cmpd="sng">
            <a:pattFill prst="pct50">
              <a:fgClr>
                <a:schemeClr val="tx1"/>
              </a:fgClr>
              <a:bgClr>
                <a:srgbClr val="FFFFFF"/>
              </a:bgClr>
            </a:pattFill>
            <a:round/>
            <a:headEnd type="none" w="med" len="med"/>
            <a:tailEnd type="triangl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26" name="Rectangle 552"/>
          <p:cNvSpPr>
            <a:spLocks noChangeArrowheads="1"/>
          </p:cNvSpPr>
          <p:nvPr/>
        </p:nvSpPr>
        <p:spPr bwMode="auto">
          <a:xfrm>
            <a:off x="4856163" y="249238"/>
            <a:ext cx="1014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 b="1"/>
              <a:t>Version 1</a:t>
            </a:r>
          </a:p>
        </p:txBody>
      </p:sp>
      <p:sp>
        <p:nvSpPr>
          <p:cNvPr id="7227" name="Rectangle 553"/>
          <p:cNvSpPr>
            <a:spLocks noChangeArrowheads="1"/>
          </p:cNvSpPr>
          <p:nvPr/>
        </p:nvSpPr>
        <p:spPr bwMode="auto">
          <a:xfrm>
            <a:off x="460375" y="261938"/>
            <a:ext cx="1014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 b="1"/>
              <a:t>Version 2</a:t>
            </a:r>
          </a:p>
        </p:txBody>
      </p:sp>
      <p:sp>
        <p:nvSpPr>
          <p:cNvPr id="7228" name="Rectangle 554"/>
          <p:cNvSpPr>
            <a:spLocks noChangeArrowheads="1"/>
          </p:cNvSpPr>
          <p:nvPr/>
        </p:nvSpPr>
        <p:spPr bwMode="auto">
          <a:xfrm>
            <a:off x="457200" y="6307138"/>
            <a:ext cx="1014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 b="1"/>
              <a:t>Version 3</a:t>
            </a:r>
          </a:p>
        </p:txBody>
      </p:sp>
      <p:sp>
        <p:nvSpPr>
          <p:cNvPr id="7229" name="Rectangle 555"/>
          <p:cNvSpPr>
            <a:spLocks noGrp="1" noChangeArrowheads="1"/>
          </p:cNvSpPr>
          <p:nvPr>
            <p:ph type="title"/>
          </p:nvPr>
        </p:nvSpPr>
        <p:spPr>
          <a:xfrm>
            <a:off x="4572000" y="4627563"/>
            <a:ext cx="4000500" cy="1079500"/>
          </a:xfrm>
        </p:spPr>
        <p:txBody>
          <a:bodyPr/>
          <a:lstStyle/>
          <a:p>
            <a:r>
              <a:rPr lang="en-US" smtClean="0"/>
              <a:t>Figure 6-1, Example of iterative floor plan design. Three successive versions show how we minimize walking distance and take advantage of sunlight.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Figure 6-2, The activities of system design.</a:t>
            </a:r>
          </a:p>
        </p:txBody>
      </p:sp>
      <p:sp>
        <p:nvSpPr>
          <p:cNvPr id="8195" name="AutoShape 10"/>
          <p:cNvSpPr>
            <a:spLocks noChangeArrowheads="1"/>
          </p:cNvSpPr>
          <p:nvPr/>
        </p:nvSpPr>
        <p:spPr bwMode="auto">
          <a:xfrm>
            <a:off x="2346325" y="3389313"/>
            <a:ext cx="2073275" cy="398462"/>
          </a:xfrm>
          <a:prstGeom prst="roundRect">
            <a:avLst>
              <a:gd name="adj" fmla="val 47213"/>
            </a:avLst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6" name="Rectangle 11"/>
          <p:cNvSpPr>
            <a:spLocks noChangeArrowheads="1"/>
          </p:cNvSpPr>
          <p:nvPr/>
        </p:nvSpPr>
        <p:spPr bwMode="auto">
          <a:xfrm>
            <a:off x="2724150" y="3505200"/>
            <a:ext cx="138271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System design</a:t>
            </a:r>
            <a:endParaRPr lang="en-US">
              <a:latin typeface="Lucida Sans Typewriter" charset="0"/>
            </a:endParaRPr>
          </a:p>
        </p:txBody>
      </p:sp>
      <p:sp>
        <p:nvSpPr>
          <p:cNvPr id="8197" name="AutoShape 12"/>
          <p:cNvSpPr>
            <a:spLocks noChangeArrowheads="1"/>
          </p:cNvSpPr>
          <p:nvPr/>
        </p:nvSpPr>
        <p:spPr bwMode="auto">
          <a:xfrm>
            <a:off x="2346325" y="5148263"/>
            <a:ext cx="2073275" cy="419100"/>
          </a:xfrm>
          <a:prstGeom prst="roundRect">
            <a:avLst>
              <a:gd name="adj" fmla="val 44884"/>
            </a:avLst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8" name="Rectangle 13"/>
          <p:cNvSpPr>
            <a:spLocks noChangeArrowheads="1"/>
          </p:cNvSpPr>
          <p:nvPr/>
        </p:nvSpPr>
        <p:spPr bwMode="auto">
          <a:xfrm>
            <a:off x="2724150" y="5284788"/>
            <a:ext cx="138271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Object design</a:t>
            </a:r>
            <a:endParaRPr lang="en-US">
              <a:latin typeface="Lucida Sans Typewriter" charset="0"/>
            </a:endParaRPr>
          </a:p>
        </p:txBody>
      </p:sp>
      <p:sp>
        <p:nvSpPr>
          <p:cNvPr id="8199" name="Rectangle 14"/>
          <p:cNvSpPr>
            <a:spLocks noChangeArrowheads="1"/>
          </p:cNvSpPr>
          <p:nvPr/>
        </p:nvSpPr>
        <p:spPr bwMode="auto">
          <a:xfrm>
            <a:off x="4921250" y="5797550"/>
            <a:ext cx="1697038" cy="398463"/>
          </a:xfrm>
          <a:prstGeom prst="rect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0" name="Rectangle 15"/>
          <p:cNvSpPr>
            <a:spLocks noChangeArrowheads="1"/>
          </p:cNvSpPr>
          <p:nvPr/>
        </p:nvSpPr>
        <p:spPr bwMode="auto">
          <a:xfrm>
            <a:off x="5111750" y="5829300"/>
            <a:ext cx="138271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u="sng">
                <a:solidFill>
                  <a:srgbClr val="000000"/>
                </a:solidFill>
                <a:latin typeface="Lucida Sans Typewriter" charset="0"/>
              </a:rPr>
              <a:t>object design</a:t>
            </a:r>
            <a:endParaRPr lang="en-US" u="sng">
              <a:latin typeface="Lucida Sans Typewriter" charset="0"/>
            </a:endParaRPr>
          </a:p>
        </p:txBody>
      </p:sp>
      <p:sp>
        <p:nvSpPr>
          <p:cNvPr id="8201" name="Rectangle 17"/>
          <p:cNvSpPr>
            <a:spLocks noChangeArrowheads="1"/>
          </p:cNvSpPr>
          <p:nvPr/>
        </p:nvSpPr>
        <p:spPr bwMode="auto">
          <a:xfrm>
            <a:off x="5514975" y="5975350"/>
            <a:ext cx="53181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u="sng">
                <a:solidFill>
                  <a:srgbClr val="000000"/>
                </a:solidFill>
                <a:latin typeface="Lucida Sans Typewriter" charset="0"/>
              </a:rPr>
              <a:t>model</a:t>
            </a:r>
            <a:endParaRPr lang="en-US" u="sng">
              <a:latin typeface="Lucida Sans Typewriter" charset="0"/>
            </a:endParaRPr>
          </a:p>
        </p:txBody>
      </p:sp>
      <p:sp>
        <p:nvSpPr>
          <p:cNvPr id="8202" name="Rectangle 19"/>
          <p:cNvSpPr>
            <a:spLocks noChangeArrowheads="1"/>
          </p:cNvSpPr>
          <p:nvPr/>
        </p:nvSpPr>
        <p:spPr bwMode="auto">
          <a:xfrm>
            <a:off x="4921250" y="3954463"/>
            <a:ext cx="1697038" cy="398462"/>
          </a:xfrm>
          <a:prstGeom prst="rect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Rectangle 20"/>
          <p:cNvSpPr>
            <a:spLocks noChangeArrowheads="1"/>
          </p:cNvSpPr>
          <p:nvPr/>
        </p:nvSpPr>
        <p:spPr bwMode="auto">
          <a:xfrm>
            <a:off x="5162550" y="4090988"/>
            <a:ext cx="12763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u="sng">
                <a:solidFill>
                  <a:srgbClr val="000000"/>
                </a:solidFill>
                <a:latin typeface="Lucida Sans Typewriter" charset="0"/>
              </a:rPr>
              <a:t>design goals</a:t>
            </a:r>
            <a:endParaRPr lang="en-US" u="sng">
              <a:latin typeface="Lucida Sans Typewriter" charset="0"/>
            </a:endParaRPr>
          </a:p>
        </p:txBody>
      </p:sp>
      <p:sp>
        <p:nvSpPr>
          <p:cNvPr id="8204" name="Rectangle 22"/>
          <p:cNvSpPr>
            <a:spLocks noChangeArrowheads="1"/>
          </p:cNvSpPr>
          <p:nvPr/>
        </p:nvSpPr>
        <p:spPr bwMode="auto">
          <a:xfrm>
            <a:off x="4921250" y="4541838"/>
            <a:ext cx="1697038" cy="396875"/>
          </a:xfrm>
          <a:prstGeom prst="rect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5" name="Rectangle 23"/>
          <p:cNvSpPr>
            <a:spLocks noChangeArrowheads="1"/>
          </p:cNvSpPr>
          <p:nvPr/>
        </p:nvSpPr>
        <p:spPr bwMode="auto">
          <a:xfrm>
            <a:off x="5313363" y="4594225"/>
            <a:ext cx="957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u="sng">
                <a:solidFill>
                  <a:srgbClr val="000000"/>
                </a:solidFill>
                <a:latin typeface="Lucida Sans Typewriter" charset="0"/>
              </a:rPr>
              <a:t>subsystem</a:t>
            </a:r>
            <a:endParaRPr lang="en-US" u="sng">
              <a:latin typeface="Lucida Sans Typewriter" charset="0"/>
            </a:endParaRPr>
          </a:p>
        </p:txBody>
      </p:sp>
      <p:sp>
        <p:nvSpPr>
          <p:cNvPr id="8206" name="Rectangle 25"/>
          <p:cNvSpPr>
            <a:spLocks noChangeArrowheads="1"/>
          </p:cNvSpPr>
          <p:nvPr/>
        </p:nvSpPr>
        <p:spPr bwMode="auto">
          <a:xfrm>
            <a:off x="5111750" y="4719638"/>
            <a:ext cx="138271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u="sng">
                <a:solidFill>
                  <a:srgbClr val="000000"/>
                </a:solidFill>
                <a:latin typeface="Lucida Sans Typewriter" charset="0"/>
              </a:rPr>
              <a:t>decomposition</a:t>
            </a:r>
            <a:endParaRPr lang="en-US" u="sng">
              <a:latin typeface="Lucida Sans Typewriter" charset="0"/>
            </a:endParaRPr>
          </a:p>
        </p:txBody>
      </p:sp>
      <p:sp>
        <p:nvSpPr>
          <p:cNvPr id="8207" name="Line 71"/>
          <p:cNvSpPr>
            <a:spLocks noChangeShapeType="1"/>
          </p:cNvSpPr>
          <p:nvPr/>
        </p:nvSpPr>
        <p:spPr bwMode="auto">
          <a:xfrm>
            <a:off x="2932113" y="2008188"/>
            <a:ext cx="0" cy="1381125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8" name="Line 74"/>
          <p:cNvSpPr>
            <a:spLocks noChangeShapeType="1"/>
          </p:cNvSpPr>
          <p:nvPr/>
        </p:nvSpPr>
        <p:spPr bwMode="auto">
          <a:xfrm>
            <a:off x="2640013" y="2008188"/>
            <a:ext cx="1587" cy="1381125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 type="arrow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9" name="Line 77"/>
          <p:cNvSpPr>
            <a:spLocks noChangeShapeType="1"/>
          </p:cNvSpPr>
          <p:nvPr/>
        </p:nvSpPr>
        <p:spPr bwMode="auto">
          <a:xfrm>
            <a:off x="2932113" y="3787775"/>
            <a:ext cx="1587" cy="133985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10" name="Line 80"/>
          <p:cNvSpPr>
            <a:spLocks noChangeShapeType="1"/>
          </p:cNvSpPr>
          <p:nvPr/>
        </p:nvSpPr>
        <p:spPr bwMode="auto">
          <a:xfrm>
            <a:off x="2640013" y="3767138"/>
            <a:ext cx="1587" cy="1401762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 type="arrow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1" name="AutoShape 81"/>
          <p:cNvSpPr>
            <a:spLocks noChangeArrowheads="1"/>
          </p:cNvSpPr>
          <p:nvPr/>
        </p:nvSpPr>
        <p:spPr bwMode="auto">
          <a:xfrm>
            <a:off x="2346325" y="1609725"/>
            <a:ext cx="2093913" cy="419100"/>
          </a:xfrm>
          <a:prstGeom prst="roundRect">
            <a:avLst>
              <a:gd name="adj" fmla="val 44884"/>
            </a:avLst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2" name="Rectangle 82"/>
          <p:cNvSpPr>
            <a:spLocks noChangeArrowheads="1"/>
          </p:cNvSpPr>
          <p:nvPr/>
        </p:nvSpPr>
        <p:spPr bwMode="auto">
          <a:xfrm>
            <a:off x="2940050" y="1744663"/>
            <a:ext cx="95726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Analysis </a:t>
            </a:r>
            <a:endParaRPr lang="en-US">
              <a:latin typeface="Lucida Sans Typewriter" charset="0"/>
            </a:endParaRPr>
          </a:p>
        </p:txBody>
      </p:sp>
      <p:sp>
        <p:nvSpPr>
          <p:cNvPr id="8213" name="Rectangle 83"/>
          <p:cNvSpPr>
            <a:spLocks noChangeArrowheads="1"/>
          </p:cNvSpPr>
          <p:nvPr/>
        </p:nvSpPr>
        <p:spPr bwMode="auto">
          <a:xfrm>
            <a:off x="4921250" y="2803525"/>
            <a:ext cx="1717675" cy="396875"/>
          </a:xfrm>
          <a:prstGeom prst="rect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4" name="Rectangle 84"/>
          <p:cNvSpPr>
            <a:spLocks noChangeArrowheads="1"/>
          </p:cNvSpPr>
          <p:nvPr/>
        </p:nvSpPr>
        <p:spPr bwMode="auto">
          <a:xfrm>
            <a:off x="5026025" y="2833688"/>
            <a:ext cx="159543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u="sng">
                <a:solidFill>
                  <a:srgbClr val="000000"/>
                </a:solidFill>
                <a:latin typeface="Lucida Sans Typewriter" charset="0"/>
              </a:rPr>
              <a:t>analysis object</a:t>
            </a:r>
            <a:endParaRPr lang="en-US" u="sng">
              <a:latin typeface="Lucida Sans Typewriter" charset="0"/>
            </a:endParaRPr>
          </a:p>
        </p:txBody>
      </p:sp>
      <p:sp>
        <p:nvSpPr>
          <p:cNvPr id="8215" name="Rectangle 86"/>
          <p:cNvSpPr>
            <a:spLocks noChangeArrowheads="1"/>
          </p:cNvSpPr>
          <p:nvPr/>
        </p:nvSpPr>
        <p:spPr bwMode="auto">
          <a:xfrm>
            <a:off x="5529263" y="2981325"/>
            <a:ext cx="5318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u="sng">
                <a:solidFill>
                  <a:srgbClr val="000000"/>
                </a:solidFill>
                <a:latin typeface="Lucida Sans Typewriter" charset="0"/>
              </a:rPr>
              <a:t>model</a:t>
            </a:r>
            <a:endParaRPr lang="en-US" u="sng">
              <a:latin typeface="Lucida Sans Typewriter" charset="0"/>
            </a:endParaRPr>
          </a:p>
        </p:txBody>
      </p:sp>
      <p:sp>
        <p:nvSpPr>
          <p:cNvPr id="8216" name="Rectangle 110"/>
          <p:cNvSpPr>
            <a:spLocks noChangeArrowheads="1"/>
          </p:cNvSpPr>
          <p:nvPr/>
        </p:nvSpPr>
        <p:spPr bwMode="auto">
          <a:xfrm>
            <a:off x="4921250" y="2216150"/>
            <a:ext cx="1717675" cy="398463"/>
          </a:xfrm>
          <a:prstGeom prst="rect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7" name="Rectangle 111"/>
          <p:cNvSpPr>
            <a:spLocks noChangeArrowheads="1"/>
          </p:cNvSpPr>
          <p:nvPr/>
        </p:nvSpPr>
        <p:spPr bwMode="auto">
          <a:xfrm>
            <a:off x="5127625" y="2332038"/>
            <a:ext cx="138271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u="sng">
                <a:solidFill>
                  <a:srgbClr val="000000"/>
                </a:solidFill>
                <a:latin typeface="Lucida Sans Typewriter" charset="0"/>
              </a:rPr>
              <a:t>dynamic model</a:t>
            </a:r>
            <a:endParaRPr lang="en-US" u="sng">
              <a:latin typeface="Lucida Sans Typewriter" charset="0"/>
            </a:endParaRPr>
          </a:p>
        </p:txBody>
      </p:sp>
      <p:sp>
        <p:nvSpPr>
          <p:cNvPr id="8218" name="Rectangle 121"/>
          <p:cNvSpPr>
            <a:spLocks noChangeArrowheads="1"/>
          </p:cNvSpPr>
          <p:nvPr/>
        </p:nvSpPr>
        <p:spPr bwMode="auto">
          <a:xfrm>
            <a:off x="4921250" y="1316038"/>
            <a:ext cx="1717675" cy="398462"/>
          </a:xfrm>
          <a:prstGeom prst="rect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9" name="Rectangle 122"/>
          <p:cNvSpPr>
            <a:spLocks noChangeArrowheads="1"/>
          </p:cNvSpPr>
          <p:nvPr/>
        </p:nvSpPr>
        <p:spPr bwMode="auto">
          <a:xfrm>
            <a:off x="5127625" y="1347788"/>
            <a:ext cx="138271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u="sng">
                <a:solidFill>
                  <a:srgbClr val="000000"/>
                </a:solidFill>
                <a:latin typeface="Lucida Sans Typewriter" charset="0"/>
              </a:rPr>
              <a:t>nonfunctional</a:t>
            </a:r>
            <a:endParaRPr lang="en-US" u="sng">
              <a:latin typeface="Lucida Sans Typewriter" charset="0"/>
            </a:endParaRPr>
          </a:p>
        </p:txBody>
      </p:sp>
      <p:sp>
        <p:nvSpPr>
          <p:cNvPr id="8220" name="Rectangle 124"/>
          <p:cNvSpPr>
            <a:spLocks noChangeArrowheads="1"/>
          </p:cNvSpPr>
          <p:nvPr/>
        </p:nvSpPr>
        <p:spPr bwMode="auto">
          <a:xfrm>
            <a:off x="5176838" y="1493838"/>
            <a:ext cx="12763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u="sng">
                <a:solidFill>
                  <a:srgbClr val="000000"/>
                </a:solidFill>
                <a:latin typeface="Lucida Sans Typewriter" charset="0"/>
              </a:rPr>
              <a:t>requirements</a:t>
            </a:r>
            <a:endParaRPr lang="en-US" u="sng">
              <a:latin typeface="Lucida Sans Typewriter" charset="0"/>
            </a:endParaRPr>
          </a:p>
        </p:txBody>
      </p:sp>
      <p:sp>
        <p:nvSpPr>
          <p:cNvPr id="8221" name="Line 145"/>
          <p:cNvSpPr>
            <a:spLocks noChangeShapeType="1"/>
          </p:cNvSpPr>
          <p:nvPr/>
        </p:nvSpPr>
        <p:spPr bwMode="auto">
          <a:xfrm>
            <a:off x="3729038" y="2028825"/>
            <a:ext cx="1171575" cy="303213"/>
          </a:xfrm>
          <a:prstGeom prst="line">
            <a:avLst/>
          </a:prstGeom>
          <a:noFill/>
          <a:ln w="20638">
            <a:solidFill>
              <a:srgbClr val="000000"/>
            </a:solidFill>
            <a:prstDash val="lgDash"/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22" name="Line 146"/>
          <p:cNvSpPr>
            <a:spLocks noChangeShapeType="1"/>
          </p:cNvSpPr>
          <p:nvPr/>
        </p:nvSpPr>
        <p:spPr bwMode="auto">
          <a:xfrm>
            <a:off x="3414713" y="2028825"/>
            <a:ext cx="1485900" cy="952500"/>
          </a:xfrm>
          <a:prstGeom prst="line">
            <a:avLst/>
          </a:prstGeom>
          <a:noFill/>
          <a:ln w="20638">
            <a:solidFill>
              <a:srgbClr val="000000"/>
            </a:solidFill>
            <a:prstDash val="lgDash"/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23" name="Line 147"/>
          <p:cNvSpPr>
            <a:spLocks noChangeShapeType="1"/>
          </p:cNvSpPr>
          <p:nvPr/>
        </p:nvSpPr>
        <p:spPr bwMode="auto">
          <a:xfrm flipH="1">
            <a:off x="3371850" y="1493838"/>
            <a:ext cx="1549400" cy="1895475"/>
          </a:xfrm>
          <a:prstGeom prst="line">
            <a:avLst/>
          </a:prstGeom>
          <a:noFill/>
          <a:ln w="20638">
            <a:solidFill>
              <a:srgbClr val="000000"/>
            </a:solidFill>
            <a:prstDash val="lgDash"/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24" name="Line 148"/>
          <p:cNvSpPr>
            <a:spLocks noChangeShapeType="1"/>
          </p:cNvSpPr>
          <p:nvPr/>
        </p:nvSpPr>
        <p:spPr bwMode="auto">
          <a:xfrm flipH="1">
            <a:off x="3603625" y="2544763"/>
            <a:ext cx="1317625" cy="844550"/>
          </a:xfrm>
          <a:prstGeom prst="line">
            <a:avLst/>
          </a:prstGeom>
          <a:noFill/>
          <a:ln w="20638">
            <a:solidFill>
              <a:srgbClr val="000000"/>
            </a:solidFill>
            <a:prstDash val="lgDash"/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25" name="Line 149"/>
          <p:cNvSpPr>
            <a:spLocks noChangeShapeType="1"/>
          </p:cNvSpPr>
          <p:nvPr/>
        </p:nvSpPr>
        <p:spPr bwMode="auto">
          <a:xfrm flipH="1">
            <a:off x="3959225" y="2981325"/>
            <a:ext cx="941388" cy="407988"/>
          </a:xfrm>
          <a:prstGeom prst="line">
            <a:avLst/>
          </a:prstGeom>
          <a:noFill/>
          <a:ln w="20638">
            <a:solidFill>
              <a:srgbClr val="000000"/>
            </a:solidFill>
            <a:prstDash val="lgDash"/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26" name="Line 150"/>
          <p:cNvSpPr>
            <a:spLocks noChangeShapeType="1"/>
          </p:cNvSpPr>
          <p:nvPr/>
        </p:nvSpPr>
        <p:spPr bwMode="auto">
          <a:xfrm flipH="1">
            <a:off x="3603625" y="4186238"/>
            <a:ext cx="1285875" cy="941387"/>
          </a:xfrm>
          <a:prstGeom prst="line">
            <a:avLst/>
          </a:prstGeom>
          <a:noFill/>
          <a:ln w="20638">
            <a:solidFill>
              <a:srgbClr val="000000"/>
            </a:solidFill>
            <a:prstDash val="lgDash"/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27" name="Line 151"/>
          <p:cNvSpPr>
            <a:spLocks noChangeShapeType="1"/>
          </p:cNvSpPr>
          <p:nvPr/>
        </p:nvSpPr>
        <p:spPr bwMode="auto">
          <a:xfrm flipH="1">
            <a:off x="3948113" y="4733925"/>
            <a:ext cx="941387" cy="407988"/>
          </a:xfrm>
          <a:prstGeom prst="line">
            <a:avLst/>
          </a:prstGeom>
          <a:noFill/>
          <a:ln w="20638">
            <a:solidFill>
              <a:srgbClr val="000000"/>
            </a:solidFill>
            <a:prstDash val="lgDash"/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28" name="Line 152"/>
          <p:cNvSpPr>
            <a:spLocks noChangeShapeType="1"/>
          </p:cNvSpPr>
          <p:nvPr/>
        </p:nvSpPr>
        <p:spPr bwMode="auto">
          <a:xfrm flipH="1">
            <a:off x="3371850" y="3194050"/>
            <a:ext cx="1701800" cy="1947863"/>
          </a:xfrm>
          <a:prstGeom prst="line">
            <a:avLst/>
          </a:prstGeom>
          <a:noFill/>
          <a:ln w="20638">
            <a:solidFill>
              <a:srgbClr val="000000"/>
            </a:solidFill>
            <a:prstDash val="lgDash"/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29" name="Line 153"/>
          <p:cNvSpPr>
            <a:spLocks noChangeShapeType="1"/>
          </p:cNvSpPr>
          <p:nvPr/>
        </p:nvSpPr>
        <p:spPr bwMode="auto">
          <a:xfrm>
            <a:off x="3414713" y="5567363"/>
            <a:ext cx="1474787" cy="407987"/>
          </a:xfrm>
          <a:prstGeom prst="line">
            <a:avLst/>
          </a:prstGeom>
          <a:noFill/>
          <a:ln w="20638">
            <a:solidFill>
              <a:srgbClr val="000000"/>
            </a:solidFill>
            <a:prstDash val="lgDash"/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7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 Design: System Design concepts</a:t>
            </a:r>
          </a:p>
        </p:txBody>
      </p:sp>
      <p:sp>
        <p:nvSpPr>
          <p:cNvPr id="9219" name="TextBox 72"/>
          <p:cNvSpPr txBox="1">
            <a:spLocks noChangeArrowheads="1"/>
          </p:cNvSpPr>
          <p:nvPr/>
        </p:nvSpPr>
        <p:spPr bwMode="auto">
          <a:xfrm>
            <a:off x="669925" y="884238"/>
            <a:ext cx="7902575" cy="754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b="1"/>
              <a:t>Subsystems</a:t>
            </a:r>
            <a:r>
              <a:rPr lang="en-US"/>
              <a:t> provide </a:t>
            </a:r>
            <a:r>
              <a:rPr lang="en-US" b="1"/>
              <a:t>services</a:t>
            </a:r>
            <a:r>
              <a:rPr lang="en-US"/>
              <a:t> to other subsystems.</a:t>
            </a:r>
          </a:p>
          <a:p>
            <a:pPr algn="just"/>
            <a:endParaRPr lang="en-US"/>
          </a:p>
          <a:p>
            <a:pPr algn="just"/>
            <a:r>
              <a:rPr lang="en-US"/>
              <a:t>A </a:t>
            </a:r>
            <a:r>
              <a:rPr lang="en-US" b="1"/>
              <a:t>service</a:t>
            </a:r>
            <a:r>
              <a:rPr lang="en-US"/>
              <a:t> is a set of related operations that share a common purpose.</a:t>
            </a:r>
            <a:r>
              <a:rPr lang="en-US" b="1"/>
              <a:t> </a:t>
            </a:r>
            <a:r>
              <a:rPr lang="en-US"/>
              <a:t>During system design, we define the subsystems in terms of the services they provide. Later, during object design, we define the subsystem interface in terms of the operations it provides.</a:t>
            </a:r>
          </a:p>
          <a:p>
            <a:pPr algn="just"/>
            <a:endParaRPr lang="en-US" sz="1400"/>
          </a:p>
          <a:p>
            <a:r>
              <a:rPr lang="en-US"/>
              <a:t>Properties of subsystems:</a:t>
            </a:r>
          </a:p>
          <a:p>
            <a:endParaRPr lang="en-US" sz="1400"/>
          </a:p>
          <a:p>
            <a:pPr algn="just"/>
            <a:r>
              <a:rPr lang="en-US" b="1"/>
              <a:t>Coupling </a:t>
            </a:r>
            <a:r>
              <a:rPr lang="en-US"/>
              <a:t>measures the dependencies between two subsystems, whereas </a:t>
            </a:r>
            <a:r>
              <a:rPr lang="en-US" b="1"/>
              <a:t>cohesion </a:t>
            </a:r>
            <a:r>
              <a:rPr lang="en-US"/>
              <a:t>measures the dependencies among classes within a subsystem. </a:t>
            </a:r>
            <a:r>
              <a:rPr lang="en-US" b="1"/>
              <a:t>Ideal subsystem </a:t>
            </a:r>
            <a:r>
              <a:rPr lang="en-US"/>
              <a:t>decomposition should </a:t>
            </a:r>
            <a:r>
              <a:rPr lang="en-US" b="1"/>
              <a:t>minimize coupling </a:t>
            </a:r>
            <a:r>
              <a:rPr lang="en-US"/>
              <a:t>and </a:t>
            </a:r>
            <a:r>
              <a:rPr lang="en-US" b="1"/>
              <a:t>maximize cohesion</a:t>
            </a:r>
            <a:r>
              <a:rPr lang="en-US" sz="2000"/>
              <a:t>.</a:t>
            </a:r>
            <a:endParaRPr lang="en-US" sz="2000" b="1"/>
          </a:p>
          <a:p>
            <a:endParaRPr lang="en-US" b="1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7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 Design: System Design concepts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69925" y="884238"/>
            <a:ext cx="7902575" cy="5692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endParaRPr lang="en-US" sz="1400" dirty="0"/>
          </a:p>
          <a:p>
            <a:pPr algn="just">
              <a:defRPr/>
            </a:pPr>
            <a:r>
              <a:rPr lang="en-US" dirty="0"/>
              <a:t>Two techniques for relating subsystems to each other :</a:t>
            </a:r>
          </a:p>
          <a:p>
            <a:pPr algn="just">
              <a:defRPr/>
            </a:pPr>
            <a:endParaRPr lang="en-US" dirty="0"/>
          </a:p>
          <a:p>
            <a:pPr lvl="1" algn="just">
              <a:defRPr/>
            </a:pPr>
            <a:endParaRPr lang="en-US" sz="1400" dirty="0"/>
          </a:p>
          <a:p>
            <a:pPr algn="just">
              <a:buFont typeface="Arial" pitchFamily="34" charset="0"/>
              <a:buChar char="•"/>
              <a:defRPr/>
            </a:pPr>
            <a:r>
              <a:rPr lang="en-US" b="1" dirty="0"/>
              <a:t>   Layering allows a system to be organized as a </a:t>
            </a:r>
            <a:r>
              <a:rPr lang="en-US" dirty="0"/>
              <a:t>hierarchy of subsystems, each providing higher-level services to the subsystem above it by using lower-level services from the subsystems below it.</a:t>
            </a:r>
          </a:p>
          <a:p>
            <a:pPr algn="just">
              <a:defRPr/>
            </a:pPr>
            <a:endParaRPr lang="en-US" b="1" dirty="0"/>
          </a:p>
          <a:p>
            <a:pPr marL="457200" indent="-457200" algn="just">
              <a:buFont typeface="Arial" pitchFamily="34" charset="0"/>
              <a:buChar char="•"/>
              <a:defRPr/>
            </a:pPr>
            <a:r>
              <a:rPr lang="en-US" b="1" dirty="0"/>
              <a:t>Partitioning organizes subsystems as peers </a:t>
            </a:r>
            <a:r>
              <a:rPr lang="en-US" dirty="0"/>
              <a:t>that mutually provide different services to each other.</a:t>
            </a:r>
            <a:endParaRPr lang="en-US" b="1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ChangeArrowheads="1"/>
          </p:cNvSpPr>
          <p:nvPr/>
        </p:nvSpPr>
        <p:spPr bwMode="auto">
          <a:xfrm>
            <a:off x="2692400" y="3311525"/>
            <a:ext cx="1533525" cy="355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67" name="Rectangle 8"/>
          <p:cNvSpPr>
            <a:spLocks noChangeArrowheads="1"/>
          </p:cNvSpPr>
          <p:nvPr/>
        </p:nvSpPr>
        <p:spPr bwMode="auto">
          <a:xfrm>
            <a:off x="2692400" y="3311525"/>
            <a:ext cx="1555750" cy="377825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68" name="Rectangle 9"/>
          <p:cNvSpPr>
            <a:spLocks noChangeArrowheads="1"/>
          </p:cNvSpPr>
          <p:nvPr/>
        </p:nvSpPr>
        <p:spPr bwMode="auto">
          <a:xfrm>
            <a:off x="3205163" y="3455988"/>
            <a:ext cx="5318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Class</a:t>
            </a:r>
            <a:endParaRPr lang="en-US">
              <a:latin typeface="Lucida Sans Typewriter" charset="0"/>
            </a:endParaRPr>
          </a:p>
        </p:txBody>
      </p:sp>
      <p:sp>
        <p:nvSpPr>
          <p:cNvPr id="11269" name="Freeform 10"/>
          <p:cNvSpPr>
            <a:spLocks/>
          </p:cNvSpPr>
          <p:nvPr/>
        </p:nvSpPr>
        <p:spPr bwMode="auto">
          <a:xfrm>
            <a:off x="5359400" y="2289175"/>
            <a:ext cx="2511425" cy="1200150"/>
          </a:xfrm>
          <a:custGeom>
            <a:avLst/>
            <a:gdLst>
              <a:gd name="T0" fmla="*/ 1582 w 1582"/>
              <a:gd name="T1" fmla="*/ 756 h 756"/>
              <a:gd name="T2" fmla="*/ 1582 w 1582"/>
              <a:gd name="T3" fmla="*/ 0 h 756"/>
              <a:gd name="T4" fmla="*/ 0 w 1582"/>
              <a:gd name="T5" fmla="*/ 0 h 756"/>
              <a:gd name="T6" fmla="*/ 0 60000 65536"/>
              <a:gd name="T7" fmla="*/ 0 60000 65536"/>
              <a:gd name="T8" fmla="*/ 0 60000 65536"/>
              <a:gd name="T9" fmla="*/ 0 w 1582"/>
              <a:gd name="T10" fmla="*/ 0 h 756"/>
              <a:gd name="T11" fmla="*/ 1582 w 1582"/>
              <a:gd name="T12" fmla="*/ 756 h 7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2" h="756">
                <a:moveTo>
                  <a:pt x="1582" y="756"/>
                </a:moveTo>
                <a:lnTo>
                  <a:pt x="1582" y="0"/>
                </a:lnTo>
                <a:lnTo>
                  <a:pt x="0" y="0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0" name="Rectangle 11"/>
          <p:cNvSpPr>
            <a:spLocks noChangeArrowheads="1"/>
          </p:cNvSpPr>
          <p:nvPr/>
        </p:nvSpPr>
        <p:spPr bwMode="auto">
          <a:xfrm>
            <a:off x="7267575" y="3589338"/>
            <a:ext cx="53181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parts</a:t>
            </a:r>
            <a:endParaRPr lang="en-US">
              <a:latin typeface="Lucida Sans Typewriter" charset="0"/>
            </a:endParaRPr>
          </a:p>
        </p:txBody>
      </p:sp>
      <p:sp>
        <p:nvSpPr>
          <p:cNvPr id="11271" name="Line 12"/>
          <p:cNvSpPr>
            <a:spLocks noChangeShapeType="1"/>
          </p:cNvSpPr>
          <p:nvPr/>
        </p:nvSpPr>
        <p:spPr bwMode="auto">
          <a:xfrm>
            <a:off x="6981825" y="3511550"/>
            <a:ext cx="889000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2" name="Freeform 13"/>
          <p:cNvSpPr>
            <a:spLocks/>
          </p:cNvSpPr>
          <p:nvPr/>
        </p:nvSpPr>
        <p:spPr bwMode="auto">
          <a:xfrm>
            <a:off x="6715125" y="3422650"/>
            <a:ext cx="288925" cy="155575"/>
          </a:xfrm>
          <a:custGeom>
            <a:avLst/>
            <a:gdLst>
              <a:gd name="T0" fmla="*/ 84 w 182"/>
              <a:gd name="T1" fmla="*/ 0 h 98"/>
              <a:gd name="T2" fmla="*/ 0 w 182"/>
              <a:gd name="T3" fmla="*/ 56 h 98"/>
              <a:gd name="T4" fmla="*/ 84 w 182"/>
              <a:gd name="T5" fmla="*/ 98 h 98"/>
              <a:gd name="T6" fmla="*/ 182 w 182"/>
              <a:gd name="T7" fmla="*/ 56 h 98"/>
              <a:gd name="T8" fmla="*/ 84 w 182"/>
              <a:gd name="T9" fmla="*/ 0 h 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98"/>
              <a:gd name="T17" fmla="*/ 182 w 182"/>
              <a:gd name="T18" fmla="*/ 98 h 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98">
                <a:moveTo>
                  <a:pt x="84" y="0"/>
                </a:moveTo>
                <a:lnTo>
                  <a:pt x="0" y="56"/>
                </a:lnTo>
                <a:lnTo>
                  <a:pt x="84" y="98"/>
                </a:lnTo>
                <a:lnTo>
                  <a:pt x="182" y="56"/>
                </a:lnTo>
                <a:lnTo>
                  <a:pt x="84" y="0"/>
                </a:lnTo>
                <a:close/>
              </a:path>
            </a:pathLst>
          </a:custGeom>
          <a:solidFill>
            <a:srgbClr val="FFFFFF"/>
          </a:solidFill>
          <a:ln w="22225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3" name="Freeform 14"/>
          <p:cNvSpPr>
            <a:spLocks/>
          </p:cNvSpPr>
          <p:nvPr/>
        </p:nvSpPr>
        <p:spPr bwMode="auto">
          <a:xfrm>
            <a:off x="6759575" y="3444875"/>
            <a:ext cx="288925" cy="133350"/>
          </a:xfrm>
          <a:custGeom>
            <a:avLst/>
            <a:gdLst>
              <a:gd name="T0" fmla="*/ 84 w 182"/>
              <a:gd name="T1" fmla="*/ 0 h 84"/>
              <a:gd name="T2" fmla="*/ 0 w 182"/>
              <a:gd name="T3" fmla="*/ 42 h 84"/>
              <a:gd name="T4" fmla="*/ 84 w 182"/>
              <a:gd name="T5" fmla="*/ 84 h 84"/>
              <a:gd name="T6" fmla="*/ 182 w 182"/>
              <a:gd name="T7" fmla="*/ 42 h 84"/>
              <a:gd name="T8" fmla="*/ 84 w 182"/>
              <a:gd name="T9" fmla="*/ 0 h 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84"/>
              <a:gd name="T17" fmla="*/ 182 w 182"/>
              <a:gd name="T18" fmla="*/ 84 h 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84">
                <a:moveTo>
                  <a:pt x="84" y="0"/>
                </a:moveTo>
                <a:lnTo>
                  <a:pt x="0" y="42"/>
                </a:lnTo>
                <a:lnTo>
                  <a:pt x="84" y="84"/>
                </a:lnTo>
                <a:lnTo>
                  <a:pt x="182" y="42"/>
                </a:lnTo>
                <a:lnTo>
                  <a:pt x="84" y="0"/>
                </a:lnTo>
                <a:close/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4" name="Rectangle 15"/>
          <p:cNvSpPr>
            <a:spLocks noChangeArrowheads="1"/>
          </p:cNvSpPr>
          <p:nvPr/>
        </p:nvSpPr>
        <p:spPr bwMode="auto">
          <a:xfrm>
            <a:off x="5484813" y="2366963"/>
            <a:ext cx="1063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*</a:t>
            </a:r>
            <a:endParaRPr lang="en-US">
              <a:latin typeface="Lucida Sans Typewriter" charset="0"/>
            </a:endParaRPr>
          </a:p>
        </p:txBody>
      </p:sp>
      <p:sp>
        <p:nvSpPr>
          <p:cNvPr id="11275" name="Line 16"/>
          <p:cNvSpPr>
            <a:spLocks noChangeShapeType="1"/>
          </p:cNvSpPr>
          <p:nvPr/>
        </p:nvSpPr>
        <p:spPr bwMode="auto">
          <a:xfrm>
            <a:off x="3036888" y="2300288"/>
            <a:ext cx="777875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6" name="Freeform 17"/>
          <p:cNvSpPr>
            <a:spLocks/>
          </p:cNvSpPr>
          <p:nvPr/>
        </p:nvSpPr>
        <p:spPr bwMode="auto">
          <a:xfrm>
            <a:off x="2759075" y="2244725"/>
            <a:ext cx="311150" cy="155575"/>
          </a:xfrm>
          <a:custGeom>
            <a:avLst/>
            <a:gdLst>
              <a:gd name="T0" fmla="*/ 84 w 196"/>
              <a:gd name="T1" fmla="*/ 0 h 98"/>
              <a:gd name="T2" fmla="*/ 0 w 196"/>
              <a:gd name="T3" fmla="*/ 56 h 98"/>
              <a:gd name="T4" fmla="*/ 84 w 196"/>
              <a:gd name="T5" fmla="*/ 98 h 98"/>
              <a:gd name="T6" fmla="*/ 196 w 196"/>
              <a:gd name="T7" fmla="*/ 56 h 98"/>
              <a:gd name="T8" fmla="*/ 84 w 196"/>
              <a:gd name="T9" fmla="*/ 0 h 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6"/>
              <a:gd name="T16" fmla="*/ 0 h 98"/>
              <a:gd name="T17" fmla="*/ 196 w 196"/>
              <a:gd name="T18" fmla="*/ 98 h 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6" h="98">
                <a:moveTo>
                  <a:pt x="84" y="0"/>
                </a:moveTo>
                <a:lnTo>
                  <a:pt x="0" y="56"/>
                </a:lnTo>
                <a:lnTo>
                  <a:pt x="84" y="98"/>
                </a:lnTo>
                <a:lnTo>
                  <a:pt x="196" y="56"/>
                </a:lnTo>
                <a:lnTo>
                  <a:pt x="84" y="0"/>
                </a:lnTo>
                <a:close/>
              </a:path>
            </a:pathLst>
          </a:custGeom>
          <a:solidFill>
            <a:srgbClr val="FFFFFF"/>
          </a:solidFill>
          <a:ln w="22225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7" name="Freeform 18"/>
          <p:cNvSpPr>
            <a:spLocks/>
          </p:cNvSpPr>
          <p:nvPr/>
        </p:nvSpPr>
        <p:spPr bwMode="auto">
          <a:xfrm>
            <a:off x="2792413" y="2233613"/>
            <a:ext cx="288925" cy="133350"/>
          </a:xfrm>
          <a:custGeom>
            <a:avLst/>
            <a:gdLst>
              <a:gd name="T0" fmla="*/ 98 w 182"/>
              <a:gd name="T1" fmla="*/ 0 h 84"/>
              <a:gd name="T2" fmla="*/ 0 w 182"/>
              <a:gd name="T3" fmla="*/ 42 h 84"/>
              <a:gd name="T4" fmla="*/ 98 w 182"/>
              <a:gd name="T5" fmla="*/ 84 h 84"/>
              <a:gd name="T6" fmla="*/ 182 w 182"/>
              <a:gd name="T7" fmla="*/ 42 h 84"/>
              <a:gd name="T8" fmla="*/ 98 w 182"/>
              <a:gd name="T9" fmla="*/ 0 h 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84"/>
              <a:gd name="T17" fmla="*/ 182 w 182"/>
              <a:gd name="T18" fmla="*/ 84 h 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84">
                <a:moveTo>
                  <a:pt x="98" y="0"/>
                </a:moveTo>
                <a:lnTo>
                  <a:pt x="0" y="42"/>
                </a:lnTo>
                <a:lnTo>
                  <a:pt x="98" y="84"/>
                </a:lnTo>
                <a:lnTo>
                  <a:pt x="182" y="42"/>
                </a:lnTo>
                <a:lnTo>
                  <a:pt x="98" y="0"/>
                </a:lnTo>
                <a:close/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8" name="Rectangle 19"/>
          <p:cNvSpPr>
            <a:spLocks noChangeArrowheads="1"/>
          </p:cNvSpPr>
          <p:nvPr/>
        </p:nvSpPr>
        <p:spPr bwMode="auto">
          <a:xfrm>
            <a:off x="1247775" y="2155825"/>
            <a:ext cx="1555750" cy="355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1279" name="Group 35"/>
          <p:cNvGrpSpPr>
            <a:grpSpLocks/>
          </p:cNvGrpSpPr>
          <p:nvPr/>
        </p:nvGrpSpPr>
        <p:grpSpPr bwMode="auto">
          <a:xfrm>
            <a:off x="1236663" y="2111375"/>
            <a:ext cx="1577975" cy="377825"/>
            <a:chOff x="786" y="1358"/>
            <a:chExt cx="994" cy="238"/>
          </a:xfrm>
        </p:grpSpPr>
        <p:sp>
          <p:nvSpPr>
            <p:cNvPr id="11294" name="Rectangle 20"/>
            <p:cNvSpPr>
              <a:spLocks noChangeArrowheads="1"/>
            </p:cNvSpPr>
            <p:nvPr/>
          </p:nvSpPr>
          <p:spPr bwMode="auto">
            <a:xfrm>
              <a:off x="786" y="1358"/>
              <a:ext cx="994" cy="238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5" name="Rectangle 21"/>
            <p:cNvSpPr>
              <a:spLocks noChangeArrowheads="1"/>
            </p:cNvSpPr>
            <p:nvPr/>
          </p:nvSpPr>
          <p:spPr bwMode="auto">
            <a:xfrm>
              <a:off x="1082" y="1410"/>
              <a:ext cx="40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Lucida Sans Typewriter" charset="0"/>
                </a:rPr>
                <a:t>System</a:t>
              </a:r>
              <a:endParaRPr lang="en-US">
                <a:latin typeface="Lucida Sans Typewriter" charset="0"/>
              </a:endParaRPr>
            </a:p>
          </p:txBody>
        </p:sp>
      </p:grpSp>
      <p:sp>
        <p:nvSpPr>
          <p:cNvPr id="11280" name="Rectangle 22"/>
          <p:cNvSpPr>
            <a:spLocks noChangeArrowheads="1"/>
          </p:cNvSpPr>
          <p:nvPr/>
        </p:nvSpPr>
        <p:spPr bwMode="auto">
          <a:xfrm>
            <a:off x="3825875" y="2155825"/>
            <a:ext cx="1533525" cy="3333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1281" name="Group 34"/>
          <p:cNvGrpSpPr>
            <a:grpSpLocks/>
          </p:cNvGrpSpPr>
          <p:nvPr/>
        </p:nvGrpSpPr>
        <p:grpSpPr bwMode="auto">
          <a:xfrm>
            <a:off x="3814763" y="2122488"/>
            <a:ext cx="1555750" cy="355600"/>
            <a:chOff x="2410" y="1344"/>
            <a:chExt cx="980" cy="224"/>
          </a:xfrm>
        </p:grpSpPr>
        <p:sp>
          <p:nvSpPr>
            <p:cNvPr id="11292" name="Rectangle 23"/>
            <p:cNvSpPr>
              <a:spLocks noChangeArrowheads="1"/>
            </p:cNvSpPr>
            <p:nvPr/>
          </p:nvSpPr>
          <p:spPr bwMode="auto">
            <a:xfrm>
              <a:off x="2410" y="1344"/>
              <a:ext cx="980" cy="224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3" name="Rectangle 24"/>
            <p:cNvSpPr>
              <a:spLocks noChangeArrowheads="1"/>
            </p:cNvSpPr>
            <p:nvPr/>
          </p:nvSpPr>
          <p:spPr bwMode="auto">
            <a:xfrm>
              <a:off x="2766" y="1390"/>
              <a:ext cx="26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i="1">
                  <a:solidFill>
                    <a:srgbClr val="000000"/>
                  </a:solidFill>
                  <a:latin typeface="Lucida Sans Typewriter" charset="0"/>
                </a:rPr>
                <a:t>Part</a:t>
              </a:r>
              <a:endParaRPr lang="en-US">
                <a:latin typeface="Lucida Sans Typewriter" charset="0"/>
              </a:endParaRPr>
            </a:p>
          </p:txBody>
        </p:sp>
      </p:grpSp>
      <p:sp>
        <p:nvSpPr>
          <p:cNvPr id="11282" name="Rectangle 25"/>
          <p:cNvSpPr>
            <a:spLocks noChangeArrowheads="1"/>
          </p:cNvSpPr>
          <p:nvPr/>
        </p:nvSpPr>
        <p:spPr bwMode="auto">
          <a:xfrm>
            <a:off x="3654425" y="2411413"/>
            <a:ext cx="10636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*</a:t>
            </a:r>
            <a:endParaRPr lang="en-US">
              <a:latin typeface="Lucida Sans Typewriter" charset="0"/>
            </a:endParaRPr>
          </a:p>
        </p:txBody>
      </p:sp>
      <p:sp>
        <p:nvSpPr>
          <p:cNvPr id="11283" name="Rectangle 26"/>
          <p:cNvSpPr>
            <a:spLocks noChangeArrowheads="1"/>
          </p:cNvSpPr>
          <p:nvPr/>
        </p:nvSpPr>
        <p:spPr bwMode="auto">
          <a:xfrm>
            <a:off x="4759325" y="3311525"/>
            <a:ext cx="2000250" cy="355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4" name="Rectangle 27"/>
          <p:cNvSpPr>
            <a:spLocks noChangeArrowheads="1"/>
          </p:cNvSpPr>
          <p:nvPr/>
        </p:nvSpPr>
        <p:spPr bwMode="auto">
          <a:xfrm>
            <a:off x="4759325" y="3311525"/>
            <a:ext cx="2022475" cy="377825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5" name="Rectangle 28"/>
          <p:cNvSpPr>
            <a:spLocks noChangeArrowheads="1"/>
          </p:cNvSpPr>
          <p:nvPr/>
        </p:nvSpPr>
        <p:spPr bwMode="auto">
          <a:xfrm>
            <a:off x="5294313" y="3455988"/>
            <a:ext cx="957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Subsystem</a:t>
            </a:r>
            <a:endParaRPr lang="en-US">
              <a:latin typeface="Lucida Sans Typewriter" charset="0"/>
            </a:endParaRPr>
          </a:p>
        </p:txBody>
      </p:sp>
      <p:sp>
        <p:nvSpPr>
          <p:cNvPr id="11286" name="Freeform 29"/>
          <p:cNvSpPr>
            <a:spLocks/>
          </p:cNvSpPr>
          <p:nvPr/>
        </p:nvSpPr>
        <p:spPr bwMode="auto">
          <a:xfrm>
            <a:off x="4448175" y="2489200"/>
            <a:ext cx="288925" cy="266700"/>
          </a:xfrm>
          <a:custGeom>
            <a:avLst/>
            <a:gdLst>
              <a:gd name="T0" fmla="*/ 98 w 182"/>
              <a:gd name="T1" fmla="*/ 168 h 168"/>
              <a:gd name="T2" fmla="*/ 0 w 182"/>
              <a:gd name="T3" fmla="*/ 168 h 168"/>
              <a:gd name="T4" fmla="*/ 98 w 182"/>
              <a:gd name="T5" fmla="*/ 0 h 168"/>
              <a:gd name="T6" fmla="*/ 182 w 182"/>
              <a:gd name="T7" fmla="*/ 168 h 168"/>
              <a:gd name="T8" fmla="*/ 98 w 182"/>
              <a:gd name="T9" fmla="*/ 168 h 1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168"/>
              <a:gd name="T17" fmla="*/ 182 w 182"/>
              <a:gd name="T18" fmla="*/ 168 h 1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168">
                <a:moveTo>
                  <a:pt x="98" y="168"/>
                </a:moveTo>
                <a:lnTo>
                  <a:pt x="0" y="168"/>
                </a:lnTo>
                <a:lnTo>
                  <a:pt x="98" y="0"/>
                </a:lnTo>
                <a:lnTo>
                  <a:pt x="182" y="168"/>
                </a:lnTo>
                <a:lnTo>
                  <a:pt x="98" y="168"/>
                </a:lnTo>
                <a:close/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7" name="Line 30"/>
          <p:cNvSpPr>
            <a:spLocks noChangeShapeType="1"/>
          </p:cNvSpPr>
          <p:nvPr/>
        </p:nvSpPr>
        <p:spPr bwMode="auto">
          <a:xfrm flipV="1">
            <a:off x="4602163" y="2755900"/>
            <a:ext cx="3175" cy="3333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Figure 6-3, Subsystem decomposition.</a:t>
            </a:r>
          </a:p>
        </p:txBody>
      </p:sp>
      <p:sp>
        <p:nvSpPr>
          <p:cNvPr id="11289" name="Line 31"/>
          <p:cNvSpPr>
            <a:spLocks noChangeShapeType="1"/>
          </p:cNvSpPr>
          <p:nvPr/>
        </p:nvSpPr>
        <p:spPr bwMode="auto">
          <a:xfrm flipV="1">
            <a:off x="5740400" y="3089275"/>
            <a:ext cx="1588" cy="2222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0" name="Line 32"/>
          <p:cNvSpPr>
            <a:spLocks noChangeShapeType="1"/>
          </p:cNvSpPr>
          <p:nvPr/>
        </p:nvSpPr>
        <p:spPr bwMode="auto">
          <a:xfrm flipV="1">
            <a:off x="3443288" y="3089275"/>
            <a:ext cx="1587" cy="2222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1" name="Line 33"/>
          <p:cNvSpPr>
            <a:spLocks noChangeShapeType="1"/>
          </p:cNvSpPr>
          <p:nvPr/>
        </p:nvSpPr>
        <p:spPr bwMode="auto">
          <a:xfrm>
            <a:off x="3436938" y="3089275"/>
            <a:ext cx="2303462" cy="476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06lect1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553E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4C3700"/>
      </a:accent6>
      <a:hlink>
        <a:srgbClr val="3D5500"/>
      </a:hlink>
      <a:folHlink>
        <a:srgbClr val="005528"/>
      </a:folHlink>
    </a:clrScheme>
    <a:fontScheme name="ch06lect1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ch06lect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6lect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6lect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6lect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6lect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6lect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6lect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HD:Users:bob:Documents:writing:book:2nd edition:IM:svn:trunk:lectures:ch06lect1.ppt</Template>
  <TotalTime>7274</TotalTime>
  <Words>1691</Words>
  <Application>Microsoft Office PowerPoint</Application>
  <PresentationFormat>On-screen Show (4:3)</PresentationFormat>
  <Paragraphs>392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Times</vt:lpstr>
      <vt:lpstr>Arial</vt:lpstr>
      <vt:lpstr>Symbol</vt:lpstr>
      <vt:lpstr>Wingdings</vt:lpstr>
      <vt:lpstr>Calibri</vt:lpstr>
      <vt:lpstr>Lucida Sans Typewriter</vt:lpstr>
      <vt:lpstr>Times New Roman</vt:lpstr>
      <vt:lpstr>ch06lect1</vt:lpstr>
      <vt:lpstr> Chapter 6, System Design: Decomposing the System</vt:lpstr>
      <vt:lpstr>System Design: Decomposing the System</vt:lpstr>
      <vt:lpstr>System Design: Decomposing the System</vt:lpstr>
      <vt:lpstr>System Design: Decomposing the System</vt:lpstr>
      <vt:lpstr>Figure 6-1, Example of iterative floor plan design. Three successive versions show how we minimize walking distance and take advantage of sunlight.</vt:lpstr>
      <vt:lpstr>Figure 6-2, The activities of system design.</vt:lpstr>
      <vt:lpstr>System Design: System Design concepts</vt:lpstr>
      <vt:lpstr>System Design: System Design concepts</vt:lpstr>
      <vt:lpstr>Figure 6-3, Subsystem decomposition.</vt:lpstr>
      <vt:lpstr>Figure 6-4, Subsystem decomposition for an accident management system.</vt:lpstr>
      <vt:lpstr>Services provided by the ResourceManagement subsystem</vt:lpstr>
      <vt:lpstr>Figure 6-5, Example of reducing the couple of subsystems.</vt:lpstr>
      <vt:lpstr>Figure 6-5, Example of reducing the couple of subsystems (continued)</vt:lpstr>
      <vt:lpstr>Figure 6-6, Decision tracking system.</vt:lpstr>
      <vt:lpstr>Figure 6-7, Alternative subsystem decomposition for the decision tracking system of Figure 6-6</vt:lpstr>
      <vt:lpstr>Figure 6-8, Subsystem decomposition of a system into three layers.</vt:lpstr>
      <vt:lpstr>Figure 6-9, An example of closed architecture: the OSI model.</vt:lpstr>
      <vt:lpstr>Figure 6-10, An example of closed architecture.</vt:lpstr>
      <vt:lpstr>Figure 6-11, An example of open architecture: the Swing user interface library on the X11 platform.</vt:lpstr>
      <vt:lpstr>Figure 6-12, Repository architectural style.</vt:lpstr>
      <vt:lpstr>Figure 6-12, Repository architectural style.</vt:lpstr>
      <vt:lpstr>Figure 6-13, An instance of the Repository architectural style.</vt:lpstr>
      <vt:lpstr>Figure 6-14, Model/View/Controller architectural style.</vt:lpstr>
      <vt:lpstr>Figure 6-15, An example of MVC architectural style.</vt:lpstr>
      <vt:lpstr>Figure 6-16, Sequence of events in the Model/View/Control architectural style.</vt:lpstr>
      <vt:lpstr>Figure 6-17, Client/server architectural style.</vt:lpstr>
      <vt:lpstr>Figure 6-17, Client/server architectural style.</vt:lpstr>
      <vt:lpstr>Figure 6-18, The World Wide Web as an instance of the client/server architecture.</vt:lpstr>
      <vt:lpstr>Figure 6-19,  Peer-to-peer architectural style.</vt:lpstr>
      <vt:lpstr>Figure 6-20, An example of peer-to-peer architecture.</vt:lpstr>
      <vt:lpstr>Figure 6-21, Three-tier architectural style.</vt:lpstr>
      <vt:lpstr>Figure 6-22, Four tier architectural style.</vt:lpstr>
      <vt:lpstr>Figure 6-23, Pipe and filter architectural style.</vt:lpstr>
      <vt:lpstr>Figure 6-24, An instance of the pipe and filter architectural style.</vt:lpstr>
      <vt:lpstr>Figure 6-27, Analysis model for the MyTrip route planning and execution. </vt:lpstr>
      <vt:lpstr>Figure 6-28, Initial subsystem decomposition for MyTrip.</vt:lpstr>
      <vt:lpstr>Figure 6-29, An example of the Facade pattern.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 for Chapter 6, System Design: Decomposing the System</dc:title>
  <dc:subject>Object-Oriented Software Engineering</dc:subject>
  <dc:creator>Bernd Bruegge &amp; Allen Dutoit</dc:creator>
  <cp:lastModifiedBy>Dan Chiorean</cp:lastModifiedBy>
  <cp:revision>74</cp:revision>
  <dcterms:created xsi:type="dcterms:W3CDTF">1999-10-21T09:32:05Z</dcterms:created>
  <dcterms:modified xsi:type="dcterms:W3CDTF">2015-03-25T16:03:11Z</dcterms:modified>
</cp:coreProperties>
</file>