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85" r:id="rId2"/>
    <p:sldId id="257" r:id="rId3"/>
    <p:sldId id="348" r:id="rId4"/>
    <p:sldId id="347" r:id="rId5"/>
    <p:sldId id="277" r:id="rId6"/>
    <p:sldId id="349" r:id="rId7"/>
    <p:sldId id="278" r:id="rId8"/>
    <p:sldId id="350" r:id="rId9"/>
    <p:sldId id="351" r:id="rId10"/>
    <p:sldId id="279" r:id="rId11"/>
    <p:sldId id="352" r:id="rId12"/>
    <p:sldId id="280" r:id="rId13"/>
    <p:sldId id="353" r:id="rId14"/>
    <p:sldId id="281" r:id="rId15"/>
    <p:sldId id="354" r:id="rId16"/>
    <p:sldId id="283" r:id="rId17"/>
    <p:sldId id="355" r:id="rId18"/>
    <p:sldId id="356" r:id="rId19"/>
    <p:sldId id="284" r:id="rId20"/>
    <p:sldId id="357" r:id="rId21"/>
    <p:sldId id="358" r:id="rId22"/>
    <p:sldId id="285" r:id="rId23"/>
    <p:sldId id="359" r:id="rId24"/>
    <p:sldId id="289" r:id="rId25"/>
    <p:sldId id="360" r:id="rId26"/>
    <p:sldId id="361" r:id="rId27"/>
    <p:sldId id="265" r:id="rId28"/>
    <p:sldId id="266" r:id="rId29"/>
    <p:sldId id="362" r:id="rId30"/>
    <p:sldId id="267" r:id="rId31"/>
    <p:sldId id="363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372" r:id="rId42"/>
    <p:sldId id="364" r:id="rId43"/>
    <p:sldId id="365" r:id="rId44"/>
    <p:sldId id="366" r:id="rId45"/>
    <p:sldId id="367" r:id="rId46"/>
    <p:sldId id="368" r:id="rId47"/>
    <p:sldId id="376" r:id="rId48"/>
    <p:sldId id="373" r:id="rId49"/>
    <p:sldId id="374" r:id="rId50"/>
    <p:sldId id="375" r:id="rId51"/>
    <p:sldId id="378" r:id="rId52"/>
    <p:sldId id="377" r:id="rId53"/>
    <p:sldId id="379" r:id="rId54"/>
    <p:sldId id="324" r:id="rId55"/>
    <p:sldId id="325" r:id="rId56"/>
    <p:sldId id="327" r:id="rId57"/>
    <p:sldId id="381" r:id="rId58"/>
    <p:sldId id="380" r:id="rId59"/>
    <p:sldId id="382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83" r:id="rId70"/>
    <p:sldId id="339" r:id="rId71"/>
    <p:sldId id="264" r:id="rId72"/>
    <p:sldId id="38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0F0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14601-B3BF-4A11-AB41-4450CB20040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2846C-9D14-4E57-967F-E7D8A1777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EF1FF8-FDEC-4674-A280-30DF11B93825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49E5B5-547D-4D67-A907-73C6F392279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179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0989D8-96CB-4C91-BBBA-1603AE9B4BB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94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B4887B-B962-4E37-A442-3F7EEADC82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365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3D73FB-5967-4B30-BEA6-9631B8BE082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39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9DD257-1667-4A95-9664-26C268F6A5A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994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F71638-E3E6-4EC1-8414-A79CC263981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77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9D0D87-578B-4816-8A4C-FDB00579F81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51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DFC0E9-A029-4ED8-A8A4-F32EBC069A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129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765620-8DF5-4A81-9698-4F24F5C4E86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356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8A0124-2E93-4AA0-862E-7D64FC3B054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74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E496E6-C853-4080-A735-9B1D6364AB5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0CED20-5741-41C9-9C13-37407164D95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9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57C89A-FF4C-4324-93F1-90FEEB0CD3D2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4A142DD-29A3-4120-92E3-1FD2B58D70BF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4AC7D2-7668-40B4-AEB4-2F667EFE74F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3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AD6E75-775E-4C06-BBA1-D21C8F805EC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9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11A0BA2-B985-448B-968E-72AD66589150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D91C29-12C3-4D2C-A890-177F549CB3F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0482" name="Rectangle 3074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92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B36-D16F-4D08-8256-94238B06A140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ACFE-2C6E-4456-B175-E2B014B488CA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A1DC-FF4A-46F8-81F8-F9748312EE1E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8F-251D-4A5B-9F38-D050D0397A6C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21AC-C41F-4EC8-A0AF-408F0E99EE0B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C6D2-0C82-45F6-88F1-EF6703441475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7343-12DA-4DB2-83C4-C5352E61FF52}" type="datetime1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41B6-F8D0-4310-953F-D11D7A7B023E}" type="datetime1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C99-5F59-4AEA-A6B3-0FC1E17AD6BB}" type="datetime1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6C5-99E9-43F4-90BF-86A83F59A822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364C-06C7-42B9-968A-D07B177C11A1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021D-43A4-4D1C-B4D5-377DE4BEB69A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B843-5424-4BDE-BA2D-2F9829D4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zakkaz/Python-workshop/archive/master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math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Khiati Zakaria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Function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53000"/>
          </a:xfrm>
        </p:spPr>
        <p:txBody>
          <a:bodyPr/>
          <a:lstStyle/>
          <a:p>
            <a:r>
              <a:rPr lang="en-US" altLang="en-US" dirty="0"/>
              <a:t>The syntax for a function call </a:t>
            </a:r>
            <a:r>
              <a:rPr lang="en-US" altLang="en-US" dirty="0" smtClean="0"/>
              <a:t>is</a:t>
            </a:r>
          </a:p>
          <a:p>
            <a:pPr lvl="1"/>
            <a:r>
              <a:rPr lang="en-US" altLang="en-US" dirty="0" smtClean="0"/>
              <a:t>Example 3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Parameters </a:t>
            </a:r>
            <a:r>
              <a:rPr lang="en-US" altLang="en-US" dirty="0"/>
              <a:t>in Python are </a:t>
            </a:r>
            <a:r>
              <a:rPr lang="en-US" altLang="en-US" i="1" dirty="0"/>
              <a:t>Call by Assignment</a:t>
            </a:r>
          </a:p>
          <a:p>
            <a:pPr lvl="1"/>
            <a:r>
              <a:rPr lang="en-US" altLang="en-US" sz="2600" dirty="0"/>
              <a:t>Old values for the variables that are parameter names are hidden, and these variables are simply made to </a:t>
            </a:r>
            <a:r>
              <a:rPr lang="en-US" altLang="en-US" sz="2600" i="1" dirty="0"/>
              <a:t>refer to</a:t>
            </a:r>
            <a:r>
              <a:rPr lang="en-US" altLang="en-US" sz="2600" dirty="0"/>
              <a:t> the new values</a:t>
            </a:r>
          </a:p>
          <a:p>
            <a:pPr lvl="1"/>
            <a:r>
              <a:rPr lang="en-US" altLang="en-US" sz="2600" dirty="0"/>
              <a:t>All assignment in Python, including binding function parameters, uses </a:t>
            </a:r>
            <a:r>
              <a:rPr lang="en-US" altLang="en-US" sz="2600" i="1" dirty="0"/>
              <a:t>reference </a:t>
            </a:r>
            <a:r>
              <a:rPr lang="en-US" altLang="en-US" sz="2600" i="1" dirty="0" smtClean="0"/>
              <a:t>semantics</a:t>
            </a:r>
            <a:endParaRPr lang="en-US" altLang="en-US" sz="2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454" y="2015573"/>
            <a:ext cx="637309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multiplication(x, y):</a:t>
            </a:r>
          </a:p>
          <a:p>
            <a:r>
              <a:rPr lang="en-US" dirty="0">
                <a:latin typeface="Courier New" panose="02070309020205020404" pitchFamily="49" charset="0"/>
              </a:rPr>
              <a:t>	result = x*y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result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multiplication(5, 5)</a:t>
            </a:r>
          </a:p>
          <a:p>
            <a:r>
              <a:rPr lang="en-US" dirty="0">
                <a:latin typeface="Courier New" panose="02070309020205020404" pitchFamily="49" charset="0"/>
              </a:rPr>
              <a:t>multiplication(10, 3)</a:t>
            </a:r>
          </a:p>
          <a:p>
            <a:r>
              <a:rPr lang="en-US" dirty="0">
                <a:latin typeface="Courier New" panose="02070309020205020404" pitchFamily="49" charset="0"/>
              </a:rPr>
              <a:t>multiplication(723, 524)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example_3.py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8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Functions without returns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All</a:t>
            </a:r>
            <a:r>
              <a:rPr lang="en-US" altLang="en-US" dirty="0"/>
              <a:t> functions in Python have a return value, even if no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Functions without a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return</a:t>
            </a:r>
            <a:r>
              <a:rPr lang="en-US" altLang="en-US" dirty="0"/>
              <a:t> the special value </a:t>
            </a:r>
            <a:r>
              <a:rPr lang="en-US" altLang="en-US" i="1" dirty="0">
                <a:solidFill>
                  <a:schemeClr val="accent2"/>
                </a:solidFill>
              </a:rPr>
              <a:t>None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used like </a:t>
            </a:r>
            <a:r>
              <a:rPr lang="en-US" altLang="en-US" sz="2800" i="1" dirty="0">
                <a:solidFill>
                  <a:schemeClr val="accent2"/>
                </a:solidFill>
              </a:rPr>
              <a:t>NULL</a:t>
            </a:r>
            <a:r>
              <a:rPr lang="en-US" altLang="en-US" sz="2800" dirty="0"/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void</a:t>
            </a:r>
            <a:r>
              <a:rPr lang="en-US" altLang="en-US" sz="2800" dirty="0"/>
              <a:t>, or </a:t>
            </a:r>
            <a:r>
              <a:rPr lang="en-US" altLang="en-US" sz="2800" i="1" dirty="0">
                <a:solidFill>
                  <a:schemeClr val="accent2"/>
                </a:solidFill>
              </a:rPr>
              <a:t>nil</a:t>
            </a:r>
            <a:r>
              <a:rPr lang="en-US" altLang="en-US" sz="2800" dirty="0"/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r>
              <a:rPr lang="en-US" altLang="en-US" sz="2800" dirty="0"/>
              <a:t> is also logically equivalent to False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 interpreter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 smtClean="0"/>
              <a:t>REPL doesn't </a:t>
            </a:r>
            <a:r>
              <a:rPr lang="en-US" altLang="ja-JP" sz="2800" dirty="0"/>
              <a:t>print </a:t>
            </a:r>
            <a:r>
              <a:rPr lang="en-US" altLang="ja-JP" sz="2800" i="1" dirty="0">
                <a:solidFill>
                  <a:schemeClr val="accent2"/>
                </a:solidFill>
              </a:rPr>
              <a:t>None</a:t>
            </a:r>
            <a:endParaRPr lang="en-US" altLang="en-US" sz="2800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	print</a:t>
            </a:r>
            <a:r>
              <a:rPr lang="en-US" dirty="0">
                <a:latin typeface="Courier New" panose="02070309020205020404" pitchFamily="49" charset="0"/>
              </a:rPr>
              <a:t>("Hello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</a:rPr>
              <a:t>print(x)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example_4.py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</a:t>
            </a:r>
            <a:r>
              <a:rPr lang="en-US" altLang="en-US" dirty="0" smtClean="0"/>
              <a:t>verloading </a:t>
            </a:r>
            <a:r>
              <a:rPr lang="en-US" altLang="en-US" dirty="0" smtClean="0"/>
              <a:t>functions and </a:t>
            </a:r>
            <a:r>
              <a:rPr lang="en-US" altLang="en-US" dirty="0"/>
              <a:t>d</a:t>
            </a:r>
            <a:r>
              <a:rPr lang="en-US" altLang="en-US" dirty="0" smtClean="0"/>
              <a:t>efault </a:t>
            </a:r>
            <a:r>
              <a:rPr lang="en-US" altLang="en-US" dirty="0"/>
              <a:t>v</a:t>
            </a:r>
            <a:r>
              <a:rPr lang="en-US" altLang="en-US" dirty="0" smtClean="0"/>
              <a:t>alues </a:t>
            </a:r>
            <a:endParaRPr lang="en-US" altLang="en-US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19600"/>
          </a:xfrm>
        </p:spPr>
        <p:txBody>
          <a:bodyPr/>
          <a:lstStyle/>
          <a:p>
            <a:r>
              <a:rPr lang="en-US" altLang="en-US" dirty="0"/>
              <a:t>There is no function overloading in Python</a:t>
            </a:r>
          </a:p>
          <a:p>
            <a:pPr marL="850900" lvl="2" indent="-342900"/>
            <a:r>
              <a:rPr lang="en-US" altLang="en-US" dirty="0"/>
              <a:t>Unlike C++, a Python function is specified by its name alone</a:t>
            </a:r>
          </a:p>
          <a:p>
            <a:pPr marL="850900" lvl="2" indent="-342900"/>
            <a:r>
              <a:rPr lang="en-US" altLang="en-US" dirty="0" smtClean="0"/>
              <a:t>The number, order, names, or types of arguments </a:t>
            </a:r>
            <a:r>
              <a:rPr lang="en-US" altLang="en-US" i="1" dirty="0" smtClean="0"/>
              <a:t>cannot</a:t>
            </a:r>
            <a:r>
              <a:rPr lang="en-US" altLang="en-US" dirty="0" smtClean="0"/>
              <a:t> be used to distinguish between two functions with the same name</a:t>
            </a:r>
          </a:p>
          <a:p>
            <a:pPr marL="850900" lvl="2" indent="-342900"/>
            <a:r>
              <a:rPr lang="en-US" altLang="en-US" dirty="0"/>
              <a:t>Two </a:t>
            </a:r>
            <a:r>
              <a:rPr lang="en-US" altLang="en-US" dirty="0" smtClean="0"/>
              <a:t>different </a:t>
            </a:r>
            <a:r>
              <a:rPr lang="en-US" altLang="en-US" dirty="0"/>
              <a:t>functions can</a:t>
            </a:r>
            <a:r>
              <a:rPr lang="ja-JP" altLang="en-US" dirty="0"/>
              <a:t>’</a:t>
            </a:r>
            <a:r>
              <a:rPr lang="en-US" altLang="ja-JP" dirty="0"/>
              <a:t>t have the same name, even if they have different </a:t>
            </a:r>
            <a:r>
              <a:rPr lang="en-US" altLang="ja-JP" dirty="0" smtClean="0"/>
              <a:t>arguments</a:t>
            </a:r>
          </a:p>
          <a:p>
            <a:pPr marL="393700" lvl="1" indent="-342900"/>
            <a:endParaRPr lang="en-US" altLang="ja-JP" dirty="0"/>
          </a:p>
          <a:p>
            <a:r>
              <a:rPr lang="en-US" altLang="en-US" dirty="0" smtClean="0"/>
              <a:t>You can provide default values for a function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arguments </a:t>
            </a:r>
          </a:p>
          <a:p>
            <a:r>
              <a:rPr lang="en-US" altLang="en-US" dirty="0" smtClean="0"/>
              <a:t>These arguments are optional when the function is called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(b</a:t>
            </a:r>
            <a:r>
              <a:rPr lang="en-US" altLang="en-US" dirty="0" smtClean="0">
                <a:latin typeface="Courier New" panose="02070309020205020404" pitchFamily="49" charset="0"/>
              </a:rPr>
              <a:t>, c=3, d=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latin typeface="Courier New" panose="02070309020205020404" pitchFamily="49" charset="0"/>
              </a:rPr>
              <a:t>):</a:t>
            </a:r>
            <a:br>
              <a:rPr lang="en-US" altLang="ja-JP" dirty="0" smtClean="0">
                <a:latin typeface="Courier New" panose="02070309020205020404" pitchFamily="49" charset="0"/>
              </a:rPr>
            </a:br>
            <a:r>
              <a:rPr lang="en-US" altLang="ja-JP" dirty="0">
                <a:latin typeface="Courier New" panose="02070309020205020404" pitchFamily="49" charset="0"/>
              </a:rPr>
              <a:t>	</a:t>
            </a:r>
            <a:r>
              <a:rPr lang="en-US" altLang="ja-JP" dirty="0">
                <a:latin typeface="Courier New" panose="02070309020205020404" pitchFamily="49" charset="0"/>
              </a:rPr>
              <a:t>return b + c</a:t>
            </a:r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(5,3,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 smtClean="0"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(5,3)</a:t>
            </a:r>
          </a:p>
          <a:p>
            <a:pPr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myfun</a:t>
            </a:r>
            <a:r>
              <a:rPr lang="en-US" altLang="en-US" dirty="0" smtClean="0">
                <a:latin typeface="Courier New" panose="02070309020205020404" pitchFamily="49" charset="0"/>
              </a:rPr>
              <a:t>(5)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example_5.py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Keyword Arguments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38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Can call a function with some/all of its arguments out of order as long as you specify their names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be combined with defaults, too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252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foo(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return(2*x,4*y,8*z)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foo(2,3,4)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(4, 12, 32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foo(z=4, y=2, x=3)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(6, 8, 32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foo(-2, z=-4, y=-3)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(-4, -12, -32)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example_6.py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1865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foo(x=1,y=2,z=3):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return(2*x,4*y,8*z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foo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(2, 8, 24)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foo(z=100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(2, 8, 800)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example_7.py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Functions are first-class objects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16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200" dirty="0"/>
              <a:t>Functions can be used as any other datatype,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Arguments to function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Return values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Assigned to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Parts of tuples, lists,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Files I/O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square(x): 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return x*x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add(x):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   return x + x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applier_1(q, x): 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	return q(x)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dirty="0" smtClean="0">
                <a:latin typeface="Courier New" panose="02070309020205020404" pitchFamily="49" charset="0"/>
              </a:rPr>
              <a:t> applier_2(x):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   return square(x)</a:t>
            </a:r>
          </a:p>
          <a:p>
            <a:pPr marL="0" lvl="2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pplier_1(square</a:t>
            </a:r>
            <a:r>
              <a:rPr lang="en-US" altLang="en-US" dirty="0">
                <a:latin typeface="Courier New" panose="02070309020205020404" pitchFamily="49" charset="0"/>
              </a:rPr>
              <a:t>, 7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pplier_1(add , 7)</a:t>
            </a:r>
          </a:p>
          <a:p>
            <a:pPr marL="0" lvl="2">
              <a:lnSpc>
                <a:spcPct val="8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applier_2(7)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example_8.py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Lambda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Lambda Notation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Python</a:t>
            </a:r>
            <a:r>
              <a:rPr lang="ja-JP" altLang="en-US" sz="3200" dirty="0"/>
              <a:t>’</a:t>
            </a:r>
            <a:r>
              <a:rPr lang="en-US" altLang="ja-JP" sz="3200" dirty="0"/>
              <a:t>s lambda creates anonymous functions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Note</a:t>
            </a:r>
            <a:r>
              <a:rPr lang="en-US" altLang="en-US" sz="3200" dirty="0"/>
              <a:t>: only one expression in the lambda body; its value is always returned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Python </a:t>
            </a:r>
            <a:r>
              <a:rPr lang="en-US" altLang="en-US" sz="3200" dirty="0"/>
              <a:t>supports functional programming idioms: map, filter, closures, continuations, etc</a:t>
            </a:r>
            <a:r>
              <a:rPr lang="en-US" altLang="en-US" sz="3200" dirty="0" smtClean="0"/>
              <a:t>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You have to be careful with the syntax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82" y="2410690"/>
            <a:ext cx="637309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f1 = lambda </a:t>
            </a:r>
            <a:r>
              <a:rPr lang="en-US" altLang="en-US" dirty="0">
                <a:latin typeface="Courier New" panose="02070309020205020404" pitchFamily="49" charset="0"/>
              </a:rPr>
              <a:t>z: z * </a:t>
            </a:r>
            <a:r>
              <a:rPr lang="en-US" altLang="en-US" dirty="0" smtClean="0">
                <a:latin typeface="Courier New" panose="02070309020205020404" pitchFamily="49" charset="0"/>
              </a:rPr>
              <a:t>10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f2 = lambda z: z * 100</a:t>
            </a:r>
          </a:p>
          <a:p>
            <a:pPr marL="0" lvl="2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f1(10)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f2(10)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example_9.py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map, filter, reduce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add1(x): return x+1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odd(x): return x%2 ==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</a:t>
            </a: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add(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): return x + 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map(add1,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[2, 3, 4, 5]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         ^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SyntaxError</a:t>
            </a:r>
            <a:r>
              <a:rPr lang="en-US" altLang="en-US" sz="2000" dirty="0" smtClean="0"/>
              <a:t>: invalid syntax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map(add,[1,2,3,4],[100,200,300,400])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[101, 202, 303, 404]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reduce(add,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10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&gt;&gt;&gt; filter(odd,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[1, 3]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182" y="2410690"/>
            <a:ext cx="6373091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add1(x): return x+1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odd(x): return x%2 ==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def</a:t>
            </a:r>
            <a:r>
              <a:rPr lang="en-US" altLang="en-US" sz="2000" dirty="0" smtClean="0"/>
              <a:t> add(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): return x + y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map(add1, [1,2,3,4])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map(+,[1,2,3,4],[100,200,300,400])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map(add,[1,2,3,4],[100,200,300,400])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reduce(add, [1,2,3,4])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filter(odd, [1,2,3,4])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example_10.py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are Modules?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Modules are files containing Python definitions and statements (ex.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.py)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 smtClean="0"/>
              <a:t>module’s definitions can be imported into other modules by using “import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smtClean="0"/>
              <a:t>module’s name is available as a global variable value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</a:t>
            </a:r>
            <a:r>
              <a:rPr lang="en-US" altLang="en-US" dirty="0" smtClean="0"/>
              <a:t>access a module’s functions, type </a:t>
            </a:r>
            <a:r>
              <a:rPr lang="en-US" altLang="en-US" i="1" dirty="0" smtClean="0"/>
              <a:t>“</a:t>
            </a:r>
            <a:r>
              <a:rPr lang="en-US" altLang="en-US" i="1" dirty="0" err="1" smtClean="0"/>
              <a:t>name.function</a:t>
            </a:r>
            <a:r>
              <a:rPr lang="en-US" altLang="en-US" i="1" dirty="0" smtClean="0"/>
              <a:t>()”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Modules can contain executable statements along with function definitions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</a:t>
            </a:r>
            <a:r>
              <a:rPr lang="en-US" dirty="0" smtClean="0"/>
              <a:t>module has its own private symbol table used as the global symbol table by all functions in the module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Modules </a:t>
            </a:r>
            <a:r>
              <a:rPr lang="en-US" dirty="0" smtClean="0"/>
              <a:t>can import other modules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</a:t>
            </a:r>
            <a:r>
              <a:rPr lang="en-US" dirty="0" smtClean="0"/>
              <a:t>module is imported once per interpreter session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 smtClean="0"/>
              <a:t>import names from a module into the importing module’s symbol </a:t>
            </a:r>
            <a:r>
              <a:rPr lang="en-US" dirty="0" smtClean="0"/>
              <a:t>table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</a:t>
            </a:r>
            <a:r>
              <a:rPr lang="en-US" altLang="en-US" sz="2000" dirty="0" err="1" smtClean="0"/>
              <a:t>numpy</a:t>
            </a:r>
            <a:r>
              <a:rPr lang="en-US" altLang="en-US" sz="2000" dirty="0" smtClean="0"/>
              <a:t> as np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from math import log2, log10, </a:t>
            </a:r>
            <a:r>
              <a:rPr lang="en-US" altLang="en-US" sz="2000" dirty="0" err="1" smtClean="0"/>
              <a:t>sqrt</a:t>
            </a: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from random import *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random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sys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np.zeros</a:t>
            </a:r>
            <a:r>
              <a:rPr lang="en-US" altLang="en-US" sz="2000" dirty="0" smtClean="0"/>
              <a:t>((3,4))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log2(10)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sqrt</a:t>
            </a:r>
            <a:r>
              <a:rPr lang="en-US" altLang="en-US" sz="2000" dirty="0" smtClean="0"/>
              <a:t>(81)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randint</a:t>
            </a:r>
            <a:r>
              <a:rPr lang="en-US" altLang="en-US" sz="2000" dirty="0" smtClean="0"/>
              <a:t>(1,10)</a:t>
            </a:r>
          </a:p>
          <a:p>
            <a:r>
              <a:rPr lang="en-US" altLang="en-US" sz="2000" dirty="0" smtClean="0"/>
              <a:t>shuffle(</a:t>
            </a:r>
            <a:r>
              <a:rPr lang="en-US" altLang="en-US" sz="2000" dirty="0" smtClean="0"/>
              <a:t>'ace two three </a:t>
            </a:r>
            <a:r>
              <a:rPr lang="en-US" altLang="en-US" sz="2000" dirty="0" err="1" smtClean="0"/>
              <a:t>four'.split</a:t>
            </a:r>
            <a:r>
              <a:rPr lang="en-US" altLang="en-US" sz="2000" dirty="0" smtClean="0"/>
              <a:t>()</a:t>
            </a:r>
            <a:r>
              <a:rPr lang="en-US" altLang="en-US" sz="2000" dirty="0" smtClean="0"/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sys.exit</a:t>
            </a:r>
            <a:r>
              <a:rPr lang="en-US" altLang="en-US" sz="2000" dirty="0" smtClean="0"/>
              <a:t>(0)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print("so sad! no one care about me")</a:t>
            </a:r>
            <a:endParaRPr lang="en-US" alt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internet</a:t>
            </a:r>
          </a:p>
          <a:p>
            <a:r>
              <a:rPr lang="en-US" dirty="0" smtClean="0"/>
              <a:t>Go to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https://github.com/lezakkaz/Python-workshop/archive/master.zip</a:t>
            </a:r>
            <a:endParaRPr lang="en-US" dirty="0" smtClean="0"/>
          </a:p>
          <a:p>
            <a:r>
              <a:rPr lang="en-US" dirty="0" smtClean="0"/>
              <a:t>Save the zip file on your desktop, and then unzip it</a:t>
            </a:r>
          </a:p>
          <a:p>
            <a:r>
              <a:rPr lang="en-US" dirty="0" smtClean="0"/>
              <a:t>All future examples will be in the created folder</a:t>
            </a:r>
          </a:p>
          <a:p>
            <a:r>
              <a:rPr lang="en-US" dirty="0" smtClean="0"/>
              <a:t>All you have to do is run them (you can also check out the code)</a:t>
            </a:r>
          </a:p>
          <a:p>
            <a:endParaRPr lang="en-US" dirty="0"/>
          </a:p>
          <a:p>
            <a:r>
              <a:rPr lang="en-US" dirty="0" smtClean="0"/>
              <a:t>Please feel free to ask questions during my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Executing Modules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python name.py &lt;arguments&gt;</a:t>
            </a:r>
          </a:p>
          <a:p>
            <a:pPr lvl="1"/>
            <a:r>
              <a:rPr lang="en-US" altLang="en-US" dirty="0" smtClean="0"/>
              <a:t>Runs code as if it was imported</a:t>
            </a:r>
          </a:p>
          <a:p>
            <a:pPr lvl="1"/>
            <a:r>
              <a:rPr lang="en-US" altLang="en-US" dirty="0" smtClean="0"/>
              <a:t>Setting   </a:t>
            </a:r>
            <a:r>
              <a:rPr lang="en-US" altLang="en-US" i="1" dirty="0" smtClean="0"/>
              <a:t>_name_ == “_main_”  the file can be used as a script and an importable </a:t>
            </a:r>
            <a:r>
              <a:rPr lang="en-US" altLang="en-US" i="1" dirty="0" smtClean="0"/>
              <a:t>module</a:t>
            </a:r>
          </a:p>
          <a:p>
            <a:pPr lvl="1"/>
            <a:endParaRPr lang="en-US" altLang="en-US" i="1" dirty="0"/>
          </a:p>
          <a:p>
            <a:r>
              <a:rPr lang="en-US" altLang="en-US" i="1" dirty="0"/>
              <a:t>Y</a:t>
            </a:r>
            <a:r>
              <a:rPr lang="en-US" altLang="en-US" i="1" dirty="0" smtClean="0"/>
              <a:t>ou can just double click your python file to run it</a:t>
            </a:r>
          </a:p>
          <a:p>
            <a:pPr lvl="1"/>
            <a:r>
              <a:rPr lang="en-US" altLang="en-US" dirty="0" smtClean="0"/>
              <a:t>Don’t forget that the computer is very </a:t>
            </a:r>
            <a:r>
              <a:rPr lang="en-US" altLang="en-US" dirty="0" err="1" smtClean="0"/>
              <a:t>very</a:t>
            </a:r>
            <a:r>
              <a:rPr lang="en-US" altLang="en-US" dirty="0" smtClean="0"/>
              <a:t> fast, </a:t>
            </a:r>
            <a:r>
              <a:rPr lang="en-US" altLang="en-US" dirty="0"/>
              <a:t>s</a:t>
            </a:r>
            <a:r>
              <a:rPr lang="en-US" altLang="en-US" dirty="0" smtClean="0"/>
              <a:t>o you will not be able to see anything unless you use </a:t>
            </a:r>
            <a:r>
              <a:rPr lang="en-US" altLang="en-US" dirty="0" err="1" smtClean="0"/>
              <a:t>time.sleep</a:t>
            </a:r>
            <a:r>
              <a:rPr lang="en-US" altLang="en-US" dirty="0" smtClean="0"/>
              <a:t> or other tricks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4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example_12.py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import time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x =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(input("Enter any integer :"))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in range(x):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print(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time.sleep</a:t>
            </a:r>
            <a:r>
              <a:rPr lang="en-US" altLang="en-US" sz="2000" dirty="0" smtClean="0"/>
              <a:t>(1)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Module Search Path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interpreter searches for a file named </a:t>
            </a:r>
            <a:r>
              <a:rPr lang="en-US" altLang="en-US" i="1" dirty="0" smtClean="0"/>
              <a:t>name.py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Current directory given by variable </a:t>
            </a:r>
            <a:r>
              <a:rPr lang="en-US" altLang="en-US" i="1" dirty="0" err="1" smtClean="0"/>
              <a:t>sys.path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List of directories specified by </a:t>
            </a:r>
            <a:r>
              <a:rPr lang="en-US" altLang="en-US" b="1" dirty="0" smtClean="0"/>
              <a:t>PYTHONPATH</a:t>
            </a:r>
          </a:p>
          <a:p>
            <a:pPr lvl="1"/>
            <a:r>
              <a:rPr lang="en-US" altLang="en-US" dirty="0" smtClean="0"/>
              <a:t>Default path (in UNIX - </a:t>
            </a:r>
            <a:r>
              <a:rPr lang="en-US" altLang="en-US" i="1" dirty="0" smtClean="0"/>
              <a:t>.:/</a:t>
            </a:r>
            <a:r>
              <a:rPr lang="en-US" altLang="en-US" i="1" dirty="0" err="1" smtClean="0"/>
              <a:t>usr</a:t>
            </a:r>
            <a:r>
              <a:rPr lang="en-US" altLang="en-US" i="1" dirty="0" smtClean="0"/>
              <a:t>/local/lib/python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Script </a:t>
            </a:r>
            <a:r>
              <a:rPr lang="en-US" altLang="en-US" dirty="0" smtClean="0"/>
              <a:t>being run should not have the same name as a standard module or an error will occur when the module is imported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1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“Compiled” Python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defRPr/>
            </a:pPr>
            <a:r>
              <a:rPr lang="en-US" dirty="0" smtClean="0"/>
              <a:t>If files </a:t>
            </a:r>
            <a:r>
              <a:rPr lang="en-US" i="1" dirty="0" smtClean="0"/>
              <a:t>mod.pyc </a:t>
            </a:r>
            <a:r>
              <a:rPr lang="en-US" dirty="0" smtClean="0"/>
              <a:t>and </a:t>
            </a:r>
            <a:r>
              <a:rPr lang="en-US" i="1" dirty="0" smtClean="0"/>
              <a:t>mod.py</a:t>
            </a:r>
            <a:r>
              <a:rPr lang="en-US" dirty="0" smtClean="0"/>
              <a:t> are in the same directory, there is a byte-compiled version of the module </a:t>
            </a:r>
            <a:r>
              <a:rPr lang="en-US" i="1" dirty="0" smtClean="0"/>
              <a:t>mod </a:t>
            </a:r>
            <a:endParaRPr lang="en-US" dirty="0" smtClean="0"/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The </a:t>
            </a:r>
            <a:r>
              <a:rPr lang="en-US" dirty="0" smtClean="0"/>
              <a:t>modification time of the version of </a:t>
            </a:r>
            <a:r>
              <a:rPr lang="en-US" i="1" dirty="0" smtClean="0"/>
              <a:t>mod.py</a:t>
            </a:r>
            <a:r>
              <a:rPr lang="en-US" dirty="0" smtClean="0"/>
              <a:t> used to create </a:t>
            </a:r>
            <a:r>
              <a:rPr lang="en-US" i="1" dirty="0" smtClean="0"/>
              <a:t>mod.pyc</a:t>
            </a:r>
            <a:r>
              <a:rPr lang="en-US" dirty="0" smtClean="0"/>
              <a:t> is stored in </a:t>
            </a:r>
            <a:r>
              <a:rPr lang="en-US" i="1" dirty="0" smtClean="0"/>
              <a:t>mod.pyc</a:t>
            </a:r>
            <a:endParaRPr lang="en-US" dirty="0" smtClean="0"/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Normally</a:t>
            </a:r>
            <a:r>
              <a:rPr lang="en-US" dirty="0" smtClean="0"/>
              <a:t>, the user does not need to do anything to create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pPr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A compiled .</a:t>
            </a:r>
            <a:r>
              <a:rPr lang="en-US" i="1" dirty="0" err="1" smtClean="0"/>
              <a:t>py</a:t>
            </a:r>
            <a:r>
              <a:rPr lang="en-US" i="1" dirty="0" smtClean="0"/>
              <a:t> </a:t>
            </a:r>
            <a:r>
              <a:rPr lang="en-US" dirty="0" smtClean="0"/>
              <a:t>file is written to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endParaRPr lang="en-US" i="1" dirty="0" smtClean="0"/>
          </a:p>
          <a:p>
            <a:pPr marL="736092" lvl="1" indent="-342900">
              <a:buClr>
                <a:schemeClr val="tx1"/>
              </a:buClr>
              <a:defRPr/>
            </a:pPr>
            <a:r>
              <a:rPr lang="en-US" dirty="0" smtClean="0"/>
              <a:t>No error for failed attempt,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 </a:t>
            </a:r>
            <a:r>
              <a:rPr lang="en-US" dirty="0" smtClean="0"/>
              <a:t>is recognized as </a:t>
            </a:r>
            <a:r>
              <a:rPr lang="en-US" dirty="0" smtClean="0"/>
              <a:t>invalid</a:t>
            </a:r>
          </a:p>
          <a:p>
            <a:pPr marL="736092" lvl="1" indent="-342900">
              <a:buClr>
                <a:schemeClr val="tx1"/>
              </a:buClr>
              <a:defRPr/>
            </a:pPr>
            <a:endParaRPr lang="en-US" dirty="0" smtClean="0"/>
          </a:p>
          <a:p>
            <a:pPr>
              <a:buClr>
                <a:schemeClr val="tx1"/>
              </a:buClr>
              <a:defRPr/>
            </a:pPr>
            <a:r>
              <a:rPr lang="en-US" dirty="0" smtClean="0"/>
              <a:t>Contents of the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 </a:t>
            </a:r>
            <a:r>
              <a:rPr lang="en-US" dirty="0" smtClean="0"/>
              <a:t>can be shared by different machines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-</a:t>
            </a:r>
            <a:r>
              <a:rPr lang="en-US" i="1" dirty="0" smtClean="0"/>
              <a:t>O</a:t>
            </a:r>
            <a:r>
              <a:rPr lang="en-US" dirty="0" smtClean="0"/>
              <a:t> flag generates optimized code and stores it in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files</a:t>
            </a:r>
          </a:p>
          <a:p>
            <a:pPr marL="736092" lvl="1" indent="-342900">
              <a:defRPr/>
            </a:pPr>
            <a:r>
              <a:rPr lang="en-US" dirty="0" smtClean="0"/>
              <a:t>Only removes </a:t>
            </a:r>
            <a:r>
              <a:rPr lang="en-US" i="1" dirty="0" smtClean="0"/>
              <a:t>assert</a:t>
            </a:r>
            <a:r>
              <a:rPr lang="en-US" dirty="0" smtClean="0"/>
              <a:t> statements</a:t>
            </a:r>
          </a:p>
          <a:p>
            <a:pPr marL="736092" lvl="1" indent="-342900">
              <a:defRPr/>
            </a:pP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files are ignored and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i="1" dirty="0" smtClean="0"/>
              <a:t> </a:t>
            </a:r>
            <a:r>
              <a:rPr lang="en-US" dirty="0" smtClean="0"/>
              <a:t>files are compiled to optimized </a:t>
            </a:r>
            <a:r>
              <a:rPr lang="en-US" dirty="0" err="1" smtClean="0"/>
              <a:t>bytecode</a:t>
            </a:r>
            <a:endParaRPr lang="en-US" i="1" dirty="0"/>
          </a:p>
          <a:p>
            <a:pPr>
              <a:defRPr/>
            </a:pPr>
            <a:r>
              <a:rPr lang="en-US" dirty="0" smtClean="0"/>
              <a:t>Passing two </a:t>
            </a:r>
            <a:r>
              <a:rPr lang="en-US" i="1" dirty="0" smtClean="0"/>
              <a:t>–OO</a:t>
            </a:r>
            <a:r>
              <a:rPr lang="en-US" dirty="0" smtClean="0"/>
              <a:t> flags</a:t>
            </a:r>
          </a:p>
          <a:p>
            <a:pPr marL="736092" lvl="1" indent="-342900">
              <a:defRPr/>
            </a:pPr>
            <a:r>
              <a:rPr lang="en-US" dirty="0" smtClean="0"/>
              <a:t>Can result in malfunctioning programs</a:t>
            </a:r>
          </a:p>
          <a:p>
            <a:pPr marL="736092" lvl="1" indent="-342900">
              <a:defRPr/>
            </a:pPr>
            <a:r>
              <a:rPr lang="en-US" i="1" dirty="0" smtClean="0"/>
              <a:t>_doc_ </a:t>
            </a:r>
            <a:r>
              <a:rPr lang="en-US" dirty="0" smtClean="0"/>
              <a:t>strings are removed</a:t>
            </a:r>
          </a:p>
          <a:p>
            <a:pPr>
              <a:defRPr/>
            </a:pPr>
            <a:r>
              <a:rPr lang="en-US" dirty="0" smtClean="0"/>
              <a:t>Same speed when read from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i="1" dirty="0" smtClean="0"/>
              <a:t>, .</a:t>
            </a:r>
            <a:r>
              <a:rPr lang="en-US" i="1" dirty="0" err="1" smtClean="0"/>
              <a:t>pyo</a:t>
            </a:r>
            <a:r>
              <a:rPr lang="en-US" i="1" dirty="0" smtClean="0"/>
              <a:t>, </a:t>
            </a:r>
            <a:r>
              <a:rPr lang="en-US" dirty="0" smtClean="0"/>
              <a:t>or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files,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and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files are loaded faster</a:t>
            </a:r>
          </a:p>
          <a:p>
            <a:pPr>
              <a:defRPr/>
            </a:pPr>
            <a:r>
              <a:rPr lang="en-US" dirty="0" smtClean="0"/>
              <a:t>Startup time of a script can be reduced by moving its code to a module and importing the module</a:t>
            </a:r>
          </a:p>
          <a:p>
            <a:pPr>
              <a:defRPr/>
            </a:pPr>
            <a:r>
              <a:rPr lang="en-US" dirty="0" smtClean="0"/>
              <a:t>Can have a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or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i="1" dirty="0" smtClean="0"/>
              <a:t> </a:t>
            </a:r>
            <a:r>
              <a:rPr lang="en-US" dirty="0" smtClean="0"/>
              <a:t>file without having a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file for the same module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i="1" dirty="0" err="1" smtClean="0"/>
              <a:t>compileall</a:t>
            </a:r>
            <a:r>
              <a:rPr lang="en-US" dirty="0" smtClean="0"/>
              <a:t> creates </a:t>
            </a:r>
            <a:r>
              <a:rPr lang="en-US" i="1" dirty="0" smtClean="0"/>
              <a:t>.</a:t>
            </a:r>
            <a:r>
              <a:rPr lang="en-US" i="1" dirty="0" err="1" smtClean="0"/>
              <a:t>pyc</a:t>
            </a:r>
            <a:r>
              <a:rPr lang="en-US" dirty="0" smtClean="0"/>
              <a:t> or </a:t>
            </a:r>
            <a:r>
              <a:rPr lang="en-US" i="1" dirty="0" smtClean="0"/>
              <a:t>.</a:t>
            </a:r>
            <a:r>
              <a:rPr lang="en-US" i="1" dirty="0" err="1" smtClean="0"/>
              <a:t>pyo</a:t>
            </a:r>
            <a:r>
              <a:rPr lang="en-US" dirty="0" smtClean="0"/>
              <a:t> files for all modules in a directory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comes with a library of standard modules described in the Python Library </a:t>
            </a:r>
            <a:r>
              <a:rPr lang="en-US" dirty="0" smtClean="0"/>
              <a:t>Reference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are built into interpreter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i="1" dirty="0" err="1" smtClean="0"/>
              <a:t>sys.path</a:t>
            </a:r>
            <a:r>
              <a:rPr lang="en-US" dirty="0" smtClean="0"/>
              <a:t> </a:t>
            </a:r>
            <a:r>
              <a:rPr lang="en-US" dirty="0" smtClean="0"/>
              <a:t>determines the </a:t>
            </a:r>
            <a:r>
              <a:rPr lang="en-US" dirty="0" err="1" smtClean="0"/>
              <a:t>interpreters’s</a:t>
            </a:r>
            <a:r>
              <a:rPr lang="en-US" dirty="0" smtClean="0"/>
              <a:t> search path for modules, with the default path taken from </a:t>
            </a:r>
            <a:r>
              <a:rPr lang="en-US" b="1" dirty="0" smtClean="0"/>
              <a:t>PYTHONPATH</a:t>
            </a:r>
          </a:p>
          <a:p>
            <a:pPr marL="736092" lvl="1" indent="-342900">
              <a:defRPr/>
            </a:pPr>
            <a:r>
              <a:rPr lang="en-US" dirty="0" smtClean="0"/>
              <a:t>Can be modified with append() (ex. </a:t>
            </a:r>
            <a:r>
              <a:rPr lang="en-US" i="1" dirty="0" err="1" smtClean="0"/>
              <a:t>Sys.path.append</a:t>
            </a:r>
            <a:r>
              <a:rPr lang="en-US" i="1" dirty="0" smtClean="0"/>
              <a:t>(‘SOMEPATH’)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2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dir()</a:t>
            </a:r>
            <a:r>
              <a:rPr lang="en-US" altLang="en-US" smtClean="0"/>
              <a:t> Function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find the names a module defines and returns a sorted list of strings</a:t>
            </a:r>
          </a:p>
          <a:p>
            <a:pPr lvl="1"/>
            <a:r>
              <a:rPr lang="en-US" altLang="en-US" i="1" smtClean="0"/>
              <a:t>&gt;&gt;&gt; import mod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i="1" smtClean="0"/>
              <a:t>	&gt;&gt;&gt; dir(mod)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i="1" smtClean="0"/>
              <a:t>	[‘_name_’, ‘m1’, ‘m2’]</a:t>
            </a:r>
          </a:p>
          <a:p>
            <a:r>
              <a:rPr lang="en-US" altLang="en-US" smtClean="0"/>
              <a:t>Without arguments, it lists the names currently defined (variables, modules, functions, etc)</a:t>
            </a:r>
          </a:p>
          <a:p>
            <a:r>
              <a:rPr lang="en-US" altLang="en-US" smtClean="0"/>
              <a:t>Does not list names of built-in functions and variables</a:t>
            </a:r>
          </a:p>
          <a:p>
            <a:pPr lvl="1"/>
            <a:r>
              <a:rPr lang="en-US" altLang="en-US" smtClean="0"/>
              <a:t>Use _</a:t>
            </a:r>
            <a:r>
              <a:rPr lang="en-US" altLang="en-US" i="1" smtClean="0"/>
              <a:t>bulltin_</a:t>
            </a:r>
            <a:r>
              <a:rPr lang="en-US" altLang="en-US" smtClean="0"/>
              <a:t>to view all built-in functions and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“dotted module names”  (ex. </a:t>
            </a:r>
            <a:r>
              <a:rPr lang="en-US" i="1" dirty="0" err="1" smtClean="0"/>
              <a:t>a.b</a:t>
            </a:r>
            <a:r>
              <a:rPr lang="en-US" i="1" dirty="0" smtClean="0"/>
              <a:t>)</a:t>
            </a:r>
          </a:p>
          <a:p>
            <a:pPr marL="736092" lvl="1" indent="-342900">
              <a:defRPr/>
            </a:pPr>
            <a:r>
              <a:rPr lang="en-US" dirty="0" err="1" smtClean="0"/>
              <a:t>Submodule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in package </a:t>
            </a:r>
            <a:r>
              <a:rPr lang="en-US" i="1" dirty="0" smtClean="0"/>
              <a:t>a</a:t>
            </a:r>
          </a:p>
          <a:p>
            <a:pPr>
              <a:defRPr/>
            </a:pPr>
            <a:r>
              <a:rPr lang="en-US" dirty="0" smtClean="0"/>
              <a:t>Saves authors of multi-module packages from worrying about each other’s module names</a:t>
            </a:r>
          </a:p>
          <a:p>
            <a:pPr>
              <a:defRPr/>
            </a:pPr>
            <a:r>
              <a:rPr lang="en-US" dirty="0" smtClean="0"/>
              <a:t>Python searches through </a:t>
            </a:r>
            <a:r>
              <a:rPr lang="en-US" i="1" dirty="0" err="1" smtClean="0"/>
              <a:t>sys.path</a:t>
            </a:r>
            <a:r>
              <a:rPr lang="en-US" dirty="0" smtClean="0"/>
              <a:t> directories for the package subdirectory</a:t>
            </a:r>
          </a:p>
          <a:p>
            <a:pPr>
              <a:defRPr/>
            </a:pPr>
            <a:r>
              <a:rPr lang="en-US" dirty="0" smtClean="0"/>
              <a:t>Users of the package can import individual modules from the package</a:t>
            </a:r>
          </a:p>
          <a:p>
            <a:pPr>
              <a:defRPr/>
            </a:pPr>
            <a:r>
              <a:rPr lang="en-US" dirty="0" smtClean="0"/>
              <a:t>Ways to import </a:t>
            </a:r>
            <a:r>
              <a:rPr lang="en-US" dirty="0" err="1" smtClean="0"/>
              <a:t>submodules</a:t>
            </a:r>
            <a:endParaRPr lang="en-US" dirty="0" smtClean="0"/>
          </a:p>
          <a:p>
            <a:pPr marL="736092" lvl="1" indent="-342900">
              <a:defRPr/>
            </a:pPr>
            <a:r>
              <a:rPr lang="en-US" i="1" dirty="0" smtClean="0"/>
              <a:t>import </a:t>
            </a:r>
            <a:r>
              <a:rPr lang="en-US" i="1" dirty="0" err="1" smtClean="0"/>
              <a:t>sound.effects.echo</a:t>
            </a:r>
            <a:endParaRPr lang="en-US" i="1" dirty="0" smtClean="0"/>
          </a:p>
          <a:p>
            <a:pPr marL="736092" lvl="1" indent="-342900">
              <a:defRPr/>
            </a:pPr>
            <a:r>
              <a:rPr lang="en-US" i="1" dirty="0" smtClean="0"/>
              <a:t>from </a:t>
            </a:r>
            <a:r>
              <a:rPr lang="en-US" i="1" dirty="0" err="1" smtClean="0"/>
              <a:t>sound.effects</a:t>
            </a:r>
            <a:r>
              <a:rPr lang="en-US" i="1" dirty="0" smtClean="0"/>
              <a:t> import echo</a:t>
            </a:r>
          </a:p>
          <a:p>
            <a:pPr>
              <a:defRPr/>
            </a:pPr>
            <a:r>
              <a:rPr lang="en-US" dirty="0" err="1" smtClean="0"/>
              <a:t>Submodules</a:t>
            </a:r>
            <a:r>
              <a:rPr lang="en-US" dirty="0" smtClean="0"/>
              <a:t> must be referenced by full name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i="1" dirty="0" err="1" smtClean="0"/>
              <a:t>ImportError</a:t>
            </a:r>
            <a:r>
              <a:rPr lang="en-US" dirty="0" smtClean="0"/>
              <a:t> exception is raised when the package cannot be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Importing * From a Package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* does not import all submodules from a package</a:t>
            </a:r>
          </a:p>
          <a:p>
            <a:r>
              <a:rPr lang="en-US" altLang="en-US" smtClean="0"/>
              <a:t>Ensures that the package has been imported, only importing the names of the submodules defined in the package</a:t>
            </a:r>
          </a:p>
          <a:p>
            <a:r>
              <a:rPr lang="en-US" altLang="en-US" i="1" smtClean="0"/>
              <a:t>import sound.effects.echo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smtClean="0"/>
              <a:t>	import sound.effects.surround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smtClean="0"/>
              <a:t>	from sound.effects import 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8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Intra-package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/>
              <a:t>Submodules</a:t>
            </a:r>
            <a:r>
              <a:rPr lang="en-US" dirty="0" smtClean="0"/>
              <a:t> can refer to each other</a:t>
            </a:r>
          </a:p>
          <a:p>
            <a:pPr marL="736092" lvl="1" indent="-342900">
              <a:defRPr/>
            </a:pPr>
            <a:r>
              <a:rPr lang="en-US" i="1" dirty="0" smtClean="0"/>
              <a:t>Surround </a:t>
            </a:r>
            <a:r>
              <a:rPr lang="en-US" dirty="0" smtClean="0"/>
              <a:t>might use </a:t>
            </a:r>
            <a:r>
              <a:rPr lang="en-US" i="1" dirty="0" smtClean="0"/>
              <a:t>echo </a:t>
            </a:r>
            <a:r>
              <a:rPr lang="en-US" dirty="0" smtClean="0"/>
              <a:t>module</a:t>
            </a:r>
          </a:p>
          <a:p>
            <a:pPr marL="736092" lvl="1" indent="-342900">
              <a:defRPr/>
            </a:pPr>
            <a:r>
              <a:rPr lang="en-US" i="1" dirty="0" smtClean="0"/>
              <a:t>import echo</a:t>
            </a:r>
            <a:r>
              <a:rPr lang="en-US" dirty="0" smtClean="0"/>
              <a:t> also loads </a:t>
            </a:r>
            <a:r>
              <a:rPr lang="en-US" i="1" dirty="0" smtClean="0"/>
              <a:t>surround</a:t>
            </a:r>
            <a:r>
              <a:rPr lang="en-US" dirty="0" smtClean="0"/>
              <a:t> module</a:t>
            </a:r>
            <a:endParaRPr lang="en-US" i="1" dirty="0" smtClean="0"/>
          </a:p>
          <a:p>
            <a:pPr>
              <a:defRPr/>
            </a:pPr>
            <a:r>
              <a:rPr lang="en-US" i="1" dirty="0" smtClean="0"/>
              <a:t>import </a:t>
            </a:r>
            <a:r>
              <a:rPr lang="en-US" dirty="0" smtClean="0"/>
              <a:t>statement first looks in the containing package before looking in the standard module search path</a:t>
            </a:r>
          </a:p>
          <a:p>
            <a:pPr>
              <a:defRPr/>
            </a:pPr>
            <a:r>
              <a:rPr lang="en-US" dirty="0" smtClean="0"/>
              <a:t>Absolute imports refer to </a:t>
            </a:r>
            <a:r>
              <a:rPr lang="en-US" dirty="0" err="1" smtClean="0"/>
              <a:t>submodules</a:t>
            </a:r>
            <a:r>
              <a:rPr lang="en-US" dirty="0" smtClean="0"/>
              <a:t> of sibling packages</a:t>
            </a:r>
          </a:p>
          <a:p>
            <a:pPr marL="736092" lvl="1" indent="-342900">
              <a:defRPr/>
            </a:pPr>
            <a:r>
              <a:rPr lang="en-US" i="1" dirty="0" err="1" smtClean="0"/>
              <a:t>sound.filters.vocoder</a:t>
            </a:r>
            <a:r>
              <a:rPr lang="en-US" dirty="0" smtClean="0"/>
              <a:t> uses </a:t>
            </a:r>
            <a:r>
              <a:rPr lang="en-US" i="1" dirty="0" smtClean="0"/>
              <a:t>echo </a:t>
            </a:r>
            <a:r>
              <a:rPr lang="en-US" dirty="0" smtClean="0"/>
              <a:t>module</a:t>
            </a:r>
            <a:endParaRPr lang="en-US" i="1" dirty="0" smtClean="0"/>
          </a:p>
          <a:p>
            <a:pPr marL="736092" lvl="1" indent="-342900">
              <a:defRPr/>
            </a:pPr>
            <a:r>
              <a:rPr lang="en-US" i="1" dirty="0" smtClean="0"/>
              <a:t>	from </a:t>
            </a:r>
            <a:r>
              <a:rPr lang="en-US" i="1" dirty="0" err="1" smtClean="0"/>
              <a:t>sound.effects</a:t>
            </a:r>
            <a:r>
              <a:rPr lang="en-US" i="1" dirty="0" smtClean="0"/>
              <a:t> import echo</a:t>
            </a:r>
          </a:p>
          <a:p>
            <a:pPr>
              <a:defRPr/>
            </a:pPr>
            <a:r>
              <a:rPr lang="en-US" dirty="0" smtClean="0"/>
              <a:t>Can write explicit relative imports</a:t>
            </a:r>
          </a:p>
          <a:p>
            <a:pPr marL="736092" lvl="1" indent="-342900">
              <a:defRPr/>
            </a:pPr>
            <a:r>
              <a:rPr lang="en-US" i="1" dirty="0" smtClean="0"/>
              <a:t>from . import echo</a:t>
            </a:r>
          </a:p>
          <a:p>
            <a:pPr marL="736092" lvl="1" indent="-342900">
              <a:defRPr/>
            </a:pPr>
            <a:r>
              <a:rPr lang="en-US" i="1" dirty="0" smtClean="0"/>
              <a:t>from .. import formats</a:t>
            </a:r>
          </a:p>
          <a:p>
            <a:pPr marL="736092" lvl="1" indent="-342900">
              <a:defRPr/>
            </a:pPr>
            <a:r>
              <a:rPr lang="en-US" i="1" dirty="0" smtClean="0"/>
              <a:t>from ..filters import equalizer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2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Packages in Multiple Directories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_path_</a:t>
            </a:r>
            <a:r>
              <a:rPr lang="en-US" altLang="en-US" dirty="0" smtClean="0"/>
              <a:t> is a list containing the name of the directory holding the package’s </a:t>
            </a:r>
            <a:r>
              <a:rPr lang="en-US" altLang="en-US" i="1" dirty="0" smtClean="0"/>
              <a:t>_init_.py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Changing </a:t>
            </a:r>
            <a:r>
              <a:rPr lang="en-US" altLang="en-US" dirty="0" smtClean="0"/>
              <a:t>this variable can affect </a:t>
            </a:r>
            <a:r>
              <a:rPr lang="en-US" altLang="en-US" dirty="0" err="1" smtClean="0"/>
              <a:t>futute</a:t>
            </a:r>
            <a:r>
              <a:rPr lang="en-US" altLang="en-US" dirty="0" smtClean="0"/>
              <a:t> searches for modules and </a:t>
            </a:r>
            <a:r>
              <a:rPr lang="en-US" altLang="en-US" dirty="0" err="1" smtClean="0"/>
              <a:t>subpackages</a:t>
            </a:r>
            <a:r>
              <a:rPr lang="en-US" altLang="en-US" dirty="0" smtClean="0"/>
              <a:t> in the package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</a:t>
            </a:r>
            <a:r>
              <a:rPr lang="en-US" altLang="en-US" dirty="0" smtClean="0"/>
              <a:t>be used to extend the set of modules in a package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 </a:t>
            </a:r>
            <a:r>
              <a:rPr lang="en-US" altLang="en-US" dirty="0" smtClean="0"/>
              <a:t>often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</a:t>
            </a:r>
          </a:p>
          <a:p>
            <a:pPr lvl="1"/>
            <a:r>
              <a:rPr lang="da-DK" altLang="en-US" dirty="0" smtClean="0"/>
              <a:t>The sys library is big and has many interesting and important functions which have to do with the platform and even the hardware</a:t>
            </a:r>
          </a:p>
          <a:p>
            <a:pPr lvl="1"/>
            <a:r>
              <a:rPr lang="da-DK" altLang="en-US" dirty="0" smtClean="0"/>
              <a:t>Not many are useful for beginners tho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2"/>
              </a:rPr>
              <a:t>https://docs.python.org/3/library/sys.html</a:t>
            </a:r>
            <a:endParaRPr lang="da-DK" altLang="en-US" dirty="0" smtClean="0"/>
          </a:p>
          <a:p>
            <a:pPr lvl="1"/>
            <a:endParaRPr lang="da-DK" altLang="en-US" dirty="0" smtClean="0"/>
          </a:p>
          <a:p>
            <a:r>
              <a:rPr lang="da-DK" altLang="en-US" sz="3200" dirty="0">
                <a:solidFill>
                  <a:srgbClr val="C00000"/>
                </a:solidFill>
              </a:rPr>
              <a:t>o</a:t>
            </a:r>
            <a:r>
              <a:rPr lang="da-DK" altLang="en-US" sz="3200" dirty="0" smtClean="0">
                <a:solidFill>
                  <a:srgbClr val="C00000"/>
                </a:solidFill>
              </a:rPr>
              <a:t>s</a:t>
            </a:r>
          </a:p>
          <a:p>
            <a:pPr lvl="1"/>
            <a:r>
              <a:rPr lang="da-DK" altLang="en-US" dirty="0" smtClean="0"/>
              <a:t>The os library is bigger than sys. Contains many useful functions</a:t>
            </a:r>
          </a:p>
          <a:p>
            <a:pPr lvl="1"/>
            <a:r>
              <a:rPr lang="da-DK" altLang="en-US" dirty="0" smtClean="0"/>
              <a:t>Common functions are: mkdir, rmdir, chdir, rename, remove, chmod, system, getpid, getenv... </a:t>
            </a:r>
          </a:p>
          <a:p>
            <a:pPr lvl="1"/>
            <a:r>
              <a:rPr lang="da-DK" altLang="en-US" dirty="0"/>
              <a:t>L</a:t>
            </a:r>
            <a:r>
              <a:rPr lang="da-DK" altLang="en-US" dirty="0" smtClean="0"/>
              <a:t>ots of low level I/O functions</a:t>
            </a:r>
          </a:p>
          <a:p>
            <a:pPr lvl="1"/>
            <a:r>
              <a:rPr lang="en-US" altLang="en-US" dirty="0" smtClean="0"/>
              <a:t>Requires fairly good understanding of computers and operating systems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3"/>
              </a:rPr>
              <a:t>https://docs.python.org/3/library/os.html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3200" dirty="0" smtClean="0">
                <a:solidFill>
                  <a:srgbClr val="C00000"/>
                </a:solidFill>
              </a:rPr>
              <a:t>Math</a:t>
            </a:r>
          </a:p>
          <a:p>
            <a:pPr lvl="1"/>
            <a:r>
              <a:rPr lang="en-US" altLang="en-US" dirty="0"/>
              <a:t>Lots of mathematical </a:t>
            </a:r>
            <a:r>
              <a:rPr lang="en-US" altLang="en-US" dirty="0" smtClean="0"/>
              <a:t>functions</a:t>
            </a:r>
          </a:p>
          <a:p>
            <a:pPr lvl="1"/>
            <a:r>
              <a:rPr lang="da-DK" altLang="en-US" dirty="0" smtClean="0"/>
              <a:t>The more common are: sqrt, log, pow, cos, sin, tan, acos, asin, atan, ceil, floor, isinf, isnan</a:t>
            </a:r>
          </a:p>
          <a:p>
            <a:pPr lvl="1"/>
            <a:r>
              <a:rPr lang="da-DK" altLang="en-US" dirty="0" smtClean="0"/>
              <a:t>Has also some useful constants such as pi, e</a:t>
            </a:r>
          </a:p>
          <a:p>
            <a:pPr lvl="1"/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4"/>
              </a:rPr>
              <a:t>https://docs.python.org/3/library/math.html</a:t>
            </a:r>
            <a:endParaRPr lang="da-DK" altLang="en-US" dirty="0"/>
          </a:p>
          <a:p>
            <a:endParaRPr lang="da-DK" alt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are opened and closed</a:t>
            </a:r>
          </a:p>
          <a:p>
            <a:endParaRPr lang="en-US" dirty="0"/>
          </a:p>
          <a:p>
            <a:r>
              <a:rPr lang="en-US" dirty="0" smtClean="0"/>
              <a:t>open for reading; ’r’. </a:t>
            </a:r>
          </a:p>
          <a:p>
            <a:r>
              <a:rPr lang="en-US" dirty="0" smtClean="0"/>
              <a:t>The associated </a:t>
            </a:r>
            <a:r>
              <a:rPr lang="en-US" dirty="0" err="1" smtClean="0"/>
              <a:t>filehandle</a:t>
            </a:r>
            <a:r>
              <a:rPr lang="en-US" dirty="0" smtClean="0"/>
              <a:t> is here called </a:t>
            </a:r>
            <a:r>
              <a:rPr lang="en-US" dirty="0" err="1" smtClean="0"/>
              <a:t>infile</a:t>
            </a:r>
            <a:r>
              <a:rPr lang="en-US" dirty="0" smtClean="0"/>
              <a:t>, but can be anything.</a:t>
            </a:r>
          </a:p>
          <a:p>
            <a:r>
              <a:rPr lang="en-US" dirty="0" smtClean="0"/>
              <a:t>The for loop iterates through each line in the file.</a:t>
            </a:r>
          </a:p>
          <a:p>
            <a:r>
              <a:rPr lang="en-US" dirty="0" smtClean="0"/>
              <a:t>The variable is called line (</a:t>
            </a:r>
            <a:r>
              <a:rPr lang="en-US" dirty="0" err="1" smtClean="0"/>
              <a:t>appropiate</a:t>
            </a:r>
            <a:r>
              <a:rPr lang="en-US" dirty="0" smtClean="0"/>
              <a:t>), but can be anything.</a:t>
            </a:r>
          </a:p>
          <a:p>
            <a:r>
              <a:rPr lang="en-US" dirty="0" smtClean="0"/>
              <a:t>After reading the lines, the file is closed by calling the close method on the </a:t>
            </a:r>
            <a:r>
              <a:rPr lang="en-US" dirty="0" err="1" smtClean="0"/>
              <a:t>filehandle</a:t>
            </a:r>
            <a:r>
              <a:rPr lang="en-US" dirty="0" smtClean="0"/>
              <a:t> object. This is quite similar to file reading with the with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13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example_13.py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file = open(’joke.txt’, ’r’)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for line in file: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    print(line)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file.close</a:t>
            </a:r>
            <a:r>
              <a:rPr lang="en-US" altLang="en-US" sz="2000" dirty="0" smtClean="0"/>
              <a:t>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as reading a file, a file should opened and closed</a:t>
            </a:r>
          </a:p>
          <a:p>
            <a:pPr lvl="1"/>
            <a:r>
              <a:rPr lang="en-US" sz="2000" dirty="0" smtClean="0"/>
              <a:t>Especially for writing a file should be closed</a:t>
            </a:r>
          </a:p>
          <a:p>
            <a:pPr lvl="1"/>
            <a:r>
              <a:rPr lang="en-US" sz="2000" dirty="0" smtClean="0"/>
              <a:t>Otherwise the content of the file might end up damaged</a:t>
            </a:r>
          </a:p>
          <a:p>
            <a:pPr lvl="1"/>
            <a:endParaRPr lang="en-US" sz="2000" dirty="0"/>
          </a:p>
          <a:p>
            <a:r>
              <a:rPr lang="da-DK" altLang="en-US" sz="2400" dirty="0"/>
              <a:t>I</a:t>
            </a:r>
            <a:r>
              <a:rPr lang="da-DK" altLang="en-US" sz="2400" dirty="0" smtClean="0"/>
              <a:t>f you want a newline, you must specify it by adding ‘\n’</a:t>
            </a:r>
          </a:p>
          <a:p>
            <a:endParaRPr lang="da-DK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rint can be used in a familiar way, if adding the ‘</a:t>
            </a:r>
            <a:r>
              <a:rPr lang="en-US" sz="2400" dirty="0" smtClean="0"/>
              <a:t>file=</a:t>
            </a:r>
            <a:r>
              <a:rPr lang="en-US" sz="2400" dirty="0" smtClean="0"/>
              <a:t>’ to the arguments</a:t>
            </a:r>
          </a:p>
          <a:p>
            <a:endParaRPr lang="en-US" sz="2400" dirty="0"/>
          </a:p>
          <a:p>
            <a:r>
              <a:rPr lang="da-DK" altLang="en-US" sz="2400" dirty="0" smtClean="0"/>
              <a:t>You can append text to an already written file with file mode ’a’ instead of ‘r’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9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example_14.py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file = open(’new.txt’, ’w’)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file.write</a:t>
            </a:r>
            <a:r>
              <a:rPr lang="en-US" altLang="en-US" sz="2000" dirty="0" smtClean="0"/>
              <a:t>(“line 1\n”)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/>
              <a:t>print(“line 2”, file=file)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err="1" smtClean="0"/>
              <a:t>file.close</a:t>
            </a:r>
            <a:r>
              <a:rPr lang="en-US" altLang="en-US" sz="2000" dirty="0" smtClean="0"/>
              <a:t>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0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7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altLang="en-US" i="1" dirty="0" smtClean="0"/>
              <a:t>An exception is an event, which occurs during the execution of a program, that disrupts the normal flow of the program’s instructions. </a:t>
            </a:r>
            <a:r>
              <a:rPr lang="da-DK" altLang="en-US" dirty="0" smtClean="0"/>
              <a:t>So ... it is an unexpected event, like an error</a:t>
            </a:r>
          </a:p>
          <a:p>
            <a:pPr lvl="1"/>
            <a:r>
              <a:rPr lang="da-DK" altLang="en-US" dirty="0" smtClean="0"/>
              <a:t>Not all exceptions are errors</a:t>
            </a:r>
          </a:p>
          <a:p>
            <a:pPr lvl="1"/>
            <a:r>
              <a:rPr lang="da-DK" altLang="en-US" dirty="0" smtClean="0"/>
              <a:t>When an error occurs an exception is raised</a:t>
            </a:r>
          </a:p>
          <a:p>
            <a:pPr lvl="1"/>
            <a:r>
              <a:rPr lang="da-DK" altLang="en-US" dirty="0" smtClean="0"/>
              <a:t>When an exception occurs, python stops whatever it is doing and goes to the last seen exception handler</a:t>
            </a:r>
          </a:p>
          <a:p>
            <a:pPr lvl="1"/>
            <a:r>
              <a:rPr lang="da-DK" altLang="en-US" dirty="0" smtClean="0"/>
              <a:t>There is always the top/main exception handler. That is the one that gives you the well-known stack trace, which you see every time you make an error</a:t>
            </a:r>
          </a:p>
          <a:p>
            <a:pPr lvl="1"/>
            <a:r>
              <a:rPr lang="da-DK" altLang="en-US" dirty="0" smtClean="0"/>
              <a:t>You can raise exceptions yourself in the code. You can create your own exceptions</a:t>
            </a:r>
          </a:p>
          <a:p>
            <a:pPr lvl="1"/>
            <a:r>
              <a:rPr lang="da-DK" altLang="en-US" dirty="0" smtClean="0"/>
              <a:t>When an exception is handled the program can continue</a:t>
            </a:r>
          </a:p>
          <a:p>
            <a:pPr lvl="1"/>
            <a:endParaRPr lang="da-DK" altLang="en-US" i="1" dirty="0" smtClean="0"/>
          </a:p>
          <a:p>
            <a:pPr lvl="1"/>
            <a:endParaRPr lang="da-DK" alt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0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284"/>
          </a:xfrm>
        </p:spPr>
        <p:txBody>
          <a:bodyPr>
            <a:normAutofit fontScale="70000" lnSpcReduction="20000"/>
          </a:bodyPr>
          <a:lstStyle/>
          <a:p>
            <a:r>
              <a:rPr lang="da-DK" altLang="en-US" dirty="0" smtClean="0"/>
              <a:t>The full list of exceptions is regrettably big</a:t>
            </a:r>
          </a:p>
          <a:p>
            <a:r>
              <a:rPr lang="da-DK" altLang="en-US" dirty="0" smtClean="0"/>
              <a:t>The exceptions also have a hierarchy. Some are special cases of general error, e.g. IndexError and KeyError are special cases of LookupError</a:t>
            </a:r>
          </a:p>
          <a:p>
            <a:r>
              <a:rPr lang="da-DK" altLang="en-US" dirty="0" smtClean="0"/>
              <a:t>Documentation: </a:t>
            </a:r>
            <a:r>
              <a:rPr lang="da-DK" altLang="en-US" dirty="0" smtClean="0">
                <a:hlinkClick r:id="rId2"/>
              </a:rPr>
              <a:t>https://docs.python.org/3/library/exceptions.html</a:t>
            </a:r>
            <a:endParaRPr lang="da-DK" altLang="en-US" dirty="0" smtClean="0"/>
          </a:p>
          <a:p>
            <a:endParaRPr lang="da-DK" altLang="en-US" dirty="0" smtClean="0"/>
          </a:p>
          <a:p>
            <a:r>
              <a:rPr lang="da-DK" altLang="en-US" dirty="0" smtClean="0"/>
              <a:t>Some of the more important are: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94434"/>
              </p:ext>
            </p:extLst>
          </p:nvPr>
        </p:nvGraphicFramePr>
        <p:xfrm>
          <a:off x="2789381" y="3786909"/>
          <a:ext cx="6613238" cy="256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98">
                  <a:extLst>
                    <a:ext uri="{9D8B030D-6E8A-4147-A177-3AD203B41FA5}">
                      <a16:colId xmlns:a16="http://schemas.microsoft.com/office/drawing/2014/main" val="2985767100"/>
                    </a:ext>
                  </a:extLst>
                </a:gridCol>
                <a:gridCol w="4457340">
                  <a:extLst>
                    <a:ext uri="{9D8B030D-6E8A-4147-A177-3AD203B41FA5}">
                      <a16:colId xmlns:a16="http://schemas.microsoft.com/office/drawing/2014/main" val="819218894"/>
                    </a:ext>
                  </a:extLst>
                </a:gridCol>
              </a:tblGrid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07547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IndexError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en-US" dirty="0" smtClean="0"/>
                        <a:t>sequence subscript out of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9270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KeyError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dictionary key not found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44165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ZeroDivisionError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en-US" dirty="0" smtClean="0"/>
                        <a:t>division by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57356"/>
                  </a:ext>
                </a:extLst>
              </a:tr>
              <a:tr h="369874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ValueError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value is inappropiate for the built-in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80577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TypeError	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operation using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09826"/>
                  </a:ext>
                </a:extLst>
              </a:tr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IOError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en-US" dirty="0" smtClean="0"/>
                        <a:t>input/output error, file handling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675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 rot="2347043">
            <a:off x="1491688" y="2506489"/>
            <a:ext cx="2871790" cy="1804988"/>
            <a:chOff x="-225" y="2304"/>
            <a:chExt cx="1809" cy="1137"/>
          </a:xfrm>
        </p:grpSpPr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 rot="19252957">
              <a:off x="-225" y="3189"/>
              <a:ext cx="11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Arial" panose="020B0604020202020204" pitchFamily="34" charset="0"/>
                </a:rPr>
                <a:t>Function code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/>
              <a:t>Functions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375024" y="2538413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(something):</a:t>
            </a:r>
            <a:r>
              <a:rPr lang="en-US" altLang="ja-JP" sz="2000" b="1" dirty="0">
                <a:latin typeface="Courier New" panose="02070309020205020404" pitchFamily="49" charset="0"/>
              </a:rPr>
              <a:t/>
            </a:r>
            <a:br>
              <a:rPr lang="en-US" altLang="ja-JP" sz="2000" b="1" dirty="0">
                <a:latin typeface="Courier New" panose="02070309020205020404" pitchFamily="49" charset="0"/>
              </a:rPr>
            </a:br>
            <a:r>
              <a:rPr lang="en-US" altLang="ja-JP" sz="2000" b="1" dirty="0">
                <a:latin typeface="Courier New" panose="02070309020205020404" pitchFamily="49" charset="0"/>
              </a:rPr>
              <a:t> </a:t>
            </a:r>
            <a:r>
              <a:rPr lang="en-US" altLang="ja-JP" sz="2000" b="1" dirty="0" smtClean="0">
                <a:latin typeface="Courier New" panose="02070309020205020404" pitchFamily="49" charset="0"/>
              </a:rPr>
              <a:t>something = 0</a:t>
            </a:r>
            <a:endParaRPr lang="en-US" altLang="ja-JP" sz="2000" b="1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something = something + 5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something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49436" y="1693863"/>
            <a:ext cx="4376738" cy="996950"/>
            <a:chOff x="0" y="1148"/>
            <a:chExt cx="2757" cy="628"/>
          </a:xfrm>
        </p:grpSpPr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2000" dirty="0">
                  <a:latin typeface="Arial" panose="020B0604020202020204" pitchFamily="34" charset="0"/>
                </a:rPr>
                <a:t>“</a:t>
              </a:r>
              <a:r>
                <a:rPr lang="en-US" altLang="ja-JP" sz="2000" dirty="0">
                  <a:latin typeface="Arial" panose="020B0604020202020204" pitchFamily="34" charset="0"/>
                </a:rPr>
                <a:t>def.</a:t>
              </a:r>
              <a:r>
                <a:rPr lang="ja-JP" altLang="en-US" sz="2000" dirty="0">
                  <a:latin typeface="Arial" panose="020B0604020202020204" pitchFamily="34" charset="0"/>
                </a:rPr>
                <a:t>”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03962" y="1690688"/>
            <a:ext cx="4059238" cy="920750"/>
            <a:chOff x="2496" y="1148"/>
            <a:chExt cx="2557" cy="580"/>
          </a:xfrm>
        </p:grpSpPr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name and its arguments.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83236" y="4291014"/>
            <a:ext cx="4535488" cy="1539875"/>
            <a:chOff x="2592" y="2496"/>
            <a:chExt cx="2857" cy="970"/>
          </a:xfrm>
        </p:grpSpPr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6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2000" dirty="0">
                  <a:latin typeface="Arial" panose="020B0604020202020204" pitchFamily="34" charset="0"/>
                </a:rPr>
                <a:t>‘</a:t>
              </a:r>
              <a:r>
                <a:rPr lang="en-US" altLang="ja-JP" sz="2000" dirty="0">
                  <a:latin typeface="Arial" panose="020B0604020202020204" pitchFamily="34" charset="0"/>
                </a:rPr>
                <a:t>return</a:t>
              </a:r>
              <a:r>
                <a:rPr lang="ja-JP" altLang="en-US" sz="2000" dirty="0">
                  <a:latin typeface="Arial" panose="020B0604020202020204" pitchFamily="34" charset="0"/>
                </a:rPr>
                <a:t>’</a:t>
              </a:r>
              <a:r>
                <a:rPr lang="en-US" altLang="ja-JP" sz="20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2000" dirty="0">
                  <a:latin typeface="Arial" panose="020B0604020202020204" pitchFamily="34" charset="0"/>
                </a:rPr>
              </a:br>
              <a:r>
                <a:rPr lang="en-US" altLang="ja-JP" sz="2000" dirty="0">
                  <a:latin typeface="Arial" panose="020B0604020202020204" pitchFamily="34" charset="0"/>
                </a:rPr>
                <a:t>value to be sent back to the caller.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950324" y="2866602"/>
            <a:ext cx="1800224" cy="1009650"/>
            <a:chOff x="2736" y="2496"/>
            <a:chExt cx="1134" cy="636"/>
          </a:xfrm>
        </p:grpSpPr>
        <p:sp>
          <p:nvSpPr>
            <p:cNvPr id="16393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1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Times" panose="02020603050405020304" pitchFamily="18" charset="0"/>
                </a:rPr>
                <a:t>	</a:t>
              </a:r>
              <a:r>
                <a:rPr lang="en-US" altLang="en-US" sz="2000" dirty="0" smtClean="0">
                  <a:latin typeface="Times" panose="02020603050405020304" pitchFamily="18" charset="0"/>
                </a:rPr>
                <a:t>Colon</a:t>
              </a:r>
              <a:endParaRPr lang="en-US" altLang="en-US" sz="2000" dirty="0">
                <a:solidFill>
                  <a:schemeClr val="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6394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15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example_15.py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2708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a-DK" altLang="en-US" sz="2000" i="1" dirty="0" smtClean="0"/>
              <a:t>print('Hello world‘</a:t>
            </a:r>
          </a:p>
          <a:p>
            <a:pPr>
              <a:spcBef>
                <a:spcPts val="600"/>
              </a:spcBef>
            </a:pPr>
            <a:endParaRPr lang="da-DK" altLang="en-US" sz="2000" i="1" dirty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a = 10 * (1/0)</a:t>
            </a:r>
          </a:p>
          <a:p>
            <a:pPr>
              <a:spcBef>
                <a:spcPts val="600"/>
              </a:spcBef>
            </a:pPr>
            <a:endParaRPr lang="da-DK" altLang="en-US" sz="2000" i="1" dirty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b = 4 + spam*3</a:t>
            </a:r>
          </a:p>
          <a:p>
            <a:pPr>
              <a:spcBef>
                <a:spcPts val="600"/>
              </a:spcBef>
            </a:pPr>
            <a:endParaRPr lang="da-DK" altLang="en-US" sz="2000" i="1" dirty="0" smtClean="0"/>
          </a:p>
          <a:p>
            <a:pPr>
              <a:spcBef>
                <a:spcPts val="600"/>
              </a:spcBef>
            </a:pPr>
            <a:r>
              <a:rPr lang="da-DK" altLang="en-US" sz="2000" i="1" dirty="0" smtClean="0"/>
              <a:t>c = '2' + 2</a:t>
            </a:r>
            <a:endParaRPr lang="da-DK" altLang="en-US" sz="2000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5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useful to raise exceptions yourself. You can create code that checks for errors that are not </a:t>
            </a:r>
            <a:r>
              <a:rPr lang="en-US" dirty="0" err="1" smtClean="0"/>
              <a:t>programatically</a:t>
            </a:r>
            <a:r>
              <a:rPr lang="en-US" dirty="0" smtClean="0"/>
              <a:t> wrong, but are still errors in your program.</a:t>
            </a:r>
          </a:p>
          <a:p>
            <a:endParaRPr lang="en-US" dirty="0" smtClean="0"/>
          </a:p>
          <a:p>
            <a:r>
              <a:rPr lang="en-US" dirty="0" smtClean="0"/>
              <a:t>You don’t need try to raise an exception, but then the top level exception handler will handle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1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16</a:t>
            </a: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example_16.py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06255" y="1690688"/>
            <a:ext cx="6373091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import sys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while True: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try: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x = </a:t>
            </a:r>
            <a:r>
              <a:rPr lang="en-US" altLang="en-US" sz="2000" i="1" dirty="0" err="1" smtClean="0"/>
              <a:t>int</a:t>
            </a:r>
            <a:r>
              <a:rPr lang="en-US" altLang="en-US" sz="2000" i="1" dirty="0" smtClean="0"/>
              <a:t>(input("Please enter a number: "))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break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except </a:t>
            </a:r>
            <a:r>
              <a:rPr lang="en-US" altLang="en-US" sz="2000" i="1" dirty="0" err="1" smtClean="0"/>
              <a:t>ValueError</a:t>
            </a:r>
            <a:r>
              <a:rPr lang="en-US" altLang="en-US" sz="2000" i="1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print("Oops!  That was no valid number.  Try again...")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</a:t>
            </a:r>
            <a:r>
              <a:rPr lang="en-US" altLang="en-US" sz="2000" i="1" dirty="0" err="1" smtClean="0"/>
              <a:t>sys.exit</a:t>
            </a:r>
            <a:r>
              <a:rPr lang="en-US" altLang="en-US" sz="2000" i="1" dirty="0" smtClean="0"/>
              <a:t>(1)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print("The number was", x)</a:t>
            </a:r>
            <a:endParaRPr lang="da-DK" alt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6255" y="5628980"/>
            <a:ext cx="366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>
                <a:cs typeface="Times New Roman" pitchFamily="18" charset="0"/>
              </a:rPr>
              <a:t>What happens if there is no </a:t>
            </a:r>
            <a:r>
              <a:rPr lang="da-DK" dirty="0" smtClean="0">
                <a:cs typeface="Times New Roman" pitchFamily="18" charset="0"/>
              </a:rPr>
              <a:t>sys.exit?</a:t>
            </a:r>
            <a:endParaRPr lang="da-DK" dirty="0"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0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5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Is Object-Oriented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Object-oriented programming (OOP): Methodology that defines problems in terms of objects that send messages to each other</a:t>
            </a:r>
          </a:p>
          <a:p>
            <a:pPr lvl="1"/>
            <a:r>
              <a:rPr lang="en-US" altLang="en-US" dirty="0" err="1" smtClean="0"/>
              <a:t>dir</a:t>
            </a:r>
            <a:r>
              <a:rPr lang="en-US" altLang="en-US" dirty="0" smtClean="0"/>
              <a:t>(1) 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 a game, a Missile object could send a Ship object a message to Explode</a:t>
            </a:r>
          </a:p>
          <a:p>
            <a:pPr lvl="1"/>
            <a:r>
              <a:rPr lang="en-US" altLang="en-US" dirty="0" smtClean="0"/>
              <a:t>OOP not required, unlike Java and C#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Understanding Object-Oriented Basics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OOP allows representation of real-life objects as software objects (e.g., a dictionary as an object) </a:t>
            </a:r>
          </a:p>
          <a:p>
            <a:r>
              <a:rPr lang="en-US" altLang="en-US" dirty="0" smtClean="0"/>
              <a:t>Object: A single software unit that combines attributes and methods</a:t>
            </a:r>
          </a:p>
          <a:p>
            <a:r>
              <a:rPr lang="en-US" altLang="en-US" dirty="0" smtClean="0"/>
              <a:t>Attribute: A "characteristic" of an object; like a variable associated with a kind of object</a:t>
            </a:r>
          </a:p>
          <a:p>
            <a:r>
              <a:rPr lang="en-US" altLang="en-US" dirty="0" smtClean="0"/>
              <a:t>Method: A "behavior" of an object; like a function associated with a kind of object</a:t>
            </a:r>
          </a:p>
          <a:p>
            <a:r>
              <a:rPr lang="en-US" altLang="en-US" dirty="0" smtClean="0"/>
              <a:t>Class: Code that defines the attributes and methods of a kind of object (A class is a collection of variables and functions working with these variables)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Creating Classes for Objects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057400" y="990600"/>
            <a:ext cx="8153400" cy="5334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class Puppy(object):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__(self, name, color):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self.name =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self.color</a:t>
            </a:r>
            <a:r>
              <a:rPr lang="en-US" altLang="en-US" sz="2000" dirty="0">
                <a:latin typeface="Courier New" panose="02070309020205020404" pitchFamily="49" charset="0"/>
              </a:rPr>
              <a:t> = color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bark(self):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print "I am", color, name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puppy1 = Puppy("Max", "brown")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puppy1.bark()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puppy2 = Puppy("Ruby", "black")</a:t>
            </a:r>
          </a:p>
          <a:p>
            <a:pPr marL="342900" lvl="1" indent="-342900">
              <a:buClr>
                <a:srgbClr val="2D2DB9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puppy2.bark()</a:t>
            </a:r>
          </a:p>
          <a:p>
            <a:pPr eaLnBrk="1" hangingPunct="1"/>
            <a:r>
              <a:rPr lang="en-US" altLang="en-US" b="1" dirty="0" smtClean="0"/>
              <a:t>Class:</a:t>
            </a:r>
            <a:r>
              <a:rPr lang="en-US" altLang="en-US" dirty="0" smtClean="0"/>
              <a:t> Code that defines the </a:t>
            </a:r>
            <a:r>
              <a:rPr lang="en-US" altLang="en-US" b="1" dirty="0" smtClean="0"/>
              <a:t>attributes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methods</a:t>
            </a:r>
            <a:r>
              <a:rPr lang="en-US" altLang="en-US" dirty="0" smtClean="0"/>
              <a:t> of a kind of object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Instantiate:</a:t>
            </a:r>
            <a:r>
              <a:rPr lang="en-US" altLang="en-US" dirty="0" smtClean="0"/>
              <a:t> To create an object; A single object is called an </a:t>
            </a:r>
            <a:r>
              <a:rPr lang="en-US" altLang="en-US" b="1" dirty="0" smtClean="0"/>
              <a:t>Instance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Creating Classes for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Class: Code that defines the attributes and methods of a kind of object</a:t>
            </a:r>
          </a:p>
          <a:p>
            <a:r>
              <a:rPr lang="en-US" dirty="0" smtClean="0"/>
              <a:t>Instantiate: To create an object; A single object is called an Instance </a:t>
            </a:r>
          </a:p>
          <a:p>
            <a:endParaRPr lang="en-US" dirty="0" smtClean="0"/>
          </a:p>
          <a:p>
            <a:r>
              <a:rPr lang="en-US" dirty="0" smtClean="0"/>
              <a:t>Define class:</a:t>
            </a:r>
          </a:p>
          <a:p>
            <a:pPr lvl="1"/>
            <a:r>
              <a:rPr lang="en-US" dirty="0" smtClean="0"/>
              <a:t>Class name, begin with capital letter, by convention  </a:t>
            </a:r>
          </a:p>
          <a:p>
            <a:pPr lvl="1"/>
            <a:r>
              <a:rPr lang="en-US" dirty="0" smtClean="0"/>
              <a:t>object: class based on (Python built-in type)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method </a:t>
            </a:r>
          </a:p>
          <a:p>
            <a:pPr lvl="1"/>
            <a:r>
              <a:rPr lang="en-US" dirty="0" smtClean="0"/>
              <a:t>Like defining a function </a:t>
            </a:r>
          </a:p>
          <a:p>
            <a:pPr lvl="1"/>
            <a:r>
              <a:rPr lang="en-US" dirty="0" smtClean="0"/>
              <a:t>Must have a special first parameter, self, which provides way for a method to refer to object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example_17.py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255" y="1690688"/>
            <a:ext cx="637309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class Puppy(object):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__</a:t>
            </a:r>
            <a:r>
              <a:rPr lang="en-US" altLang="en-US" sz="2000" i="1" dirty="0" err="1" smtClean="0"/>
              <a:t>init</a:t>
            </a:r>
            <a:r>
              <a:rPr lang="en-US" altLang="en-US" sz="2000" i="1" dirty="0" smtClean="0"/>
              <a:t>__(self, name, color):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self.name = name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</a:t>
            </a:r>
            <a:r>
              <a:rPr lang="en-US" altLang="en-US" sz="2000" i="1" dirty="0" err="1" smtClean="0"/>
              <a:t>self.color</a:t>
            </a:r>
            <a:r>
              <a:rPr lang="en-US" altLang="en-US" sz="2000" i="1" dirty="0" smtClean="0"/>
              <a:t> = color     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bark(self):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print("I am "+ </a:t>
            </a:r>
            <a:r>
              <a:rPr lang="en-US" altLang="en-US" sz="2000" i="1" dirty="0" err="1" smtClean="0"/>
              <a:t>self.color</a:t>
            </a:r>
            <a:r>
              <a:rPr lang="en-US" altLang="en-US" sz="2000" i="1" dirty="0" smtClean="0"/>
              <a:t> +" "+ self.name+".")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          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puppy1 = Puppy("Max", "brown")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puppy1.bark()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puppy2 = Puppy("Ruby", "black")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puppy2.bark()</a:t>
            </a:r>
            <a:endParaRPr lang="da-DK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23023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example_18.py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255" y="1690688"/>
            <a:ext cx="6373091" cy="2323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i="1" dirty="0" smtClean="0"/>
              <a:t>class Critter(object):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</a:t>
            </a:r>
            <a:r>
              <a:rPr lang="en-US" altLang="en-US" sz="2000" i="1" dirty="0" err="1" smtClean="0"/>
              <a:t>def</a:t>
            </a:r>
            <a:r>
              <a:rPr lang="en-US" altLang="en-US" sz="2000" i="1" dirty="0" smtClean="0"/>
              <a:t> talk(self):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smtClean="0"/>
              <a:t>      print("Hi. I'm an instance of class Critter.")</a:t>
            </a:r>
          </a:p>
          <a:p>
            <a:pPr>
              <a:spcBef>
                <a:spcPts val="600"/>
              </a:spcBef>
            </a:pPr>
            <a:endParaRPr lang="en-US" altLang="en-US" sz="2000" i="1" dirty="0" smtClean="0"/>
          </a:p>
          <a:p>
            <a:pPr>
              <a:spcBef>
                <a:spcPts val="600"/>
              </a:spcBef>
            </a:pPr>
            <a:r>
              <a:rPr lang="en-US" altLang="en-US" sz="2000" i="1" dirty="0" err="1" smtClean="0"/>
              <a:t>crit</a:t>
            </a:r>
            <a:r>
              <a:rPr lang="en-US" altLang="en-US" sz="2000" i="1" dirty="0" smtClean="0"/>
              <a:t> = Critter()</a:t>
            </a:r>
          </a:p>
          <a:p>
            <a:pPr>
              <a:spcBef>
                <a:spcPts val="600"/>
              </a:spcBef>
            </a:pPr>
            <a:r>
              <a:rPr lang="en-US" altLang="en-US" sz="2000" i="1" dirty="0" err="1" smtClean="0"/>
              <a:t>crit.talk</a:t>
            </a:r>
            <a:r>
              <a:rPr lang="en-US" altLang="en-US" sz="2000" i="1" dirty="0" smtClean="0"/>
              <a:t>()</a:t>
            </a:r>
            <a:endParaRPr lang="da-DK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9791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xample_1.py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methods &amp; “self” parameter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Class methods have only one specific difference from ordinary functions--they must have an extra first name that has to be added to the beginning of the parameter list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You do not give a value for this parameter(self) when you call the method, Python will provide it.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particular variable refers to the object itself, and by convention, it is given the name self. 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0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Instantiating an Object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Create </a:t>
            </a:r>
            <a:r>
              <a:rPr lang="en-US" altLang="en-US" dirty="0" smtClean="0">
                <a:solidFill>
                  <a:schemeClr val="tx1"/>
                </a:solidFill>
              </a:rPr>
              <a:t>new object with class name followed by set of parentheses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Critter()</a:t>
            </a:r>
            <a:r>
              <a:rPr lang="en-US" altLang="en-US" dirty="0" smtClean="0">
                <a:solidFill>
                  <a:schemeClr val="tx1"/>
                </a:solidFill>
              </a:rPr>
              <a:t> creates new object of class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Critter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Can </a:t>
            </a:r>
            <a:r>
              <a:rPr lang="en-US" altLang="en-US" dirty="0" smtClean="0">
                <a:solidFill>
                  <a:schemeClr val="tx1"/>
                </a:solidFill>
              </a:rPr>
              <a:t>assign a newly instantiated object to a variable of any name</a:t>
            </a:r>
          </a:p>
          <a:p>
            <a:pPr lvl="1"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crit</a:t>
            </a:r>
            <a:r>
              <a:rPr lang="en-US" altLang="en-US" sz="2000" dirty="0">
                <a:latin typeface="Courier New" panose="02070309020205020404" pitchFamily="49" charset="0"/>
              </a:rPr>
              <a:t> = Critter() </a:t>
            </a:r>
            <a:r>
              <a:rPr lang="en-US" altLang="en-US" dirty="0" smtClean="0">
                <a:solidFill>
                  <a:schemeClr val="tx1"/>
                </a:solidFill>
              </a:rPr>
              <a:t>assigns new Critter object to</a:t>
            </a:r>
            <a:r>
              <a:rPr lang="en-US" altLang="en-US" sz="2000" dirty="0"/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crit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Avoid </a:t>
            </a:r>
            <a:r>
              <a:rPr lang="en-US" altLang="en-US" dirty="0" smtClean="0">
                <a:solidFill>
                  <a:schemeClr val="tx1"/>
                </a:solidFill>
              </a:rPr>
              <a:t>using variable that's same name as the class name in lowercase letters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Multiple Objects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crit1 = Critter()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crit2 = Critter()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Creating multiple objects is </a:t>
            </a:r>
            <a:r>
              <a:rPr lang="en-US" altLang="en-US" dirty="0" smtClean="0"/>
              <a:t>easy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Two objects created here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Each object is independent, full-fledged critter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0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Invoking a Method</a:t>
            </a:r>
          </a:p>
        </p:txBody>
      </p:sp>
      <p:sp>
        <p:nvSpPr>
          <p:cNvPr id="31746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crit.talk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Any Critter object has method talk()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err="1" smtClean="0">
                <a:solidFill>
                  <a:schemeClr val="tx1"/>
                </a:solidFill>
              </a:rPr>
              <a:t>crit.talk</a:t>
            </a:r>
            <a:r>
              <a:rPr lang="en-US" altLang="en-US" dirty="0" smtClean="0">
                <a:solidFill>
                  <a:schemeClr val="tx1"/>
                </a:solidFill>
              </a:rPr>
              <a:t>() invokes talk() method of Critter object </a:t>
            </a:r>
            <a:r>
              <a:rPr lang="en-US" altLang="en-US" dirty="0" err="1" smtClean="0">
                <a:solidFill>
                  <a:schemeClr val="tx1"/>
                </a:solidFill>
              </a:rPr>
              <a:t>crit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Prints string "Hi. I'm an instance of class Critter."</a:t>
            </a:r>
          </a:p>
          <a:p>
            <a:pPr eaLnBrk="1" hangingPunct="1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Constructors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Constructor: A special method that is automatically invoked right after a new object is created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Usually </a:t>
            </a:r>
            <a:r>
              <a:rPr lang="en-US" altLang="en-US" dirty="0" smtClean="0">
                <a:solidFill>
                  <a:schemeClr val="tx1"/>
                </a:solidFill>
              </a:rPr>
              <a:t>write one in each class 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Usually </a:t>
            </a:r>
            <a:r>
              <a:rPr lang="en-US" altLang="en-US" dirty="0" smtClean="0">
                <a:solidFill>
                  <a:schemeClr val="tx1"/>
                </a:solidFill>
              </a:rPr>
              <a:t>sets up the initial attribute values of new object in constructor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7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Constructor</a:t>
            </a:r>
          </a:p>
        </p:txBody>
      </p:sp>
      <p:sp>
        <p:nvSpPr>
          <p:cNvPr id="35842" name="Rectangle 51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print "A new critter has been born!"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New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Critter</a:t>
            </a:r>
            <a:r>
              <a:rPr lang="en-US" altLang="en-US" dirty="0" smtClean="0"/>
              <a:t> object automatically announces itself to world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dirty="0" smtClean="0">
              <a:latin typeface="Courier New" panose="02070309020205020404" pitchFamily="49" charset="0"/>
            </a:endParaRPr>
          </a:p>
          <a:p>
            <a:r>
              <a:rPr lang="en-US" altLang="en-US" sz="2000" dirty="0" smtClean="0">
                <a:latin typeface="Courier New" panose="02070309020205020404" pitchFamily="49" charset="0"/>
              </a:rPr>
              <a:t>__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__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Is special method name</a:t>
            </a:r>
          </a:p>
          <a:p>
            <a:pPr lvl="1" eaLnBrk="1" hangingPunct="1"/>
            <a:r>
              <a:rPr lang="en-US" altLang="en-US" dirty="0" smtClean="0"/>
              <a:t>Automatically called by new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Critter</a:t>
            </a:r>
            <a:r>
              <a:rPr lang="en-US" altLang="en-US" dirty="0" smtClean="0"/>
              <a:t> object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Initializing Attributes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__(self, name):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self.name =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crit1 = Critter("</a:t>
            </a:r>
            <a:r>
              <a:rPr lang="en-US" altLang="en-US" sz="2000" dirty="0" err="1">
                <a:latin typeface="Courier New" panose="02070309020205020404" pitchFamily="49" charset="0"/>
              </a:rPr>
              <a:t>Poochie</a:t>
            </a:r>
            <a:r>
              <a:rPr lang="ja-JP" altLang="en-US" sz="2000" dirty="0">
                <a:latin typeface="Courier New" panose="02070309020205020404" pitchFamily="49" charset="0"/>
              </a:rPr>
              <a:t>”</a:t>
            </a:r>
            <a:r>
              <a:rPr lang="en-US" altLang="ja-JP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/>
              <a:t>Can have object</a:t>
            </a:r>
            <a:r>
              <a:rPr lang="ja-JP" altLang="en-US" sz="2000" dirty="0"/>
              <a:t>’</a:t>
            </a:r>
            <a:r>
              <a:rPr lang="en-US" altLang="ja-JP" sz="2000" dirty="0"/>
              <a:t>s attributes </a:t>
            </a:r>
            <a:r>
              <a:rPr lang="en-US" altLang="ja-JP" sz="2000" b="1" dirty="0"/>
              <a:t>automatically</a:t>
            </a:r>
            <a:r>
              <a:rPr lang="en-US" altLang="ja-JP" sz="2000" dirty="0"/>
              <a:t> created and initialized through constructor (Big convenience!)</a:t>
            </a:r>
            <a:endParaRPr lang="en-US" altLang="ja-JP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self – first parameter in every instance method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2200" dirty="0"/>
              <a:t> </a:t>
            </a:r>
            <a:r>
              <a:rPr lang="en-US" altLang="en-US" dirty="0" smtClean="0"/>
              <a:t>receives reference to new </a:t>
            </a:r>
            <a:r>
              <a:rPr lang="en-US" altLang="en-US" sz="1800" dirty="0">
                <a:latin typeface="Courier New" panose="02070309020205020404" pitchFamily="49" charset="0"/>
              </a:rPr>
              <a:t>Critter</a:t>
            </a:r>
            <a:r>
              <a:rPr lang="en-US" altLang="en-US" sz="2200" dirty="0"/>
              <a:t> </a:t>
            </a:r>
            <a:r>
              <a:rPr lang="en-US" altLang="en-US" dirty="0" smtClean="0"/>
              <a:t>object</a:t>
            </a:r>
            <a:r>
              <a:rPr lang="en-US" altLang="en-US" sz="2200" dirty="0"/>
              <a:t> 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name</a:t>
            </a:r>
            <a:r>
              <a:rPr lang="en-US" altLang="en-US" sz="2200" dirty="0"/>
              <a:t> </a:t>
            </a:r>
            <a:r>
              <a:rPr lang="en-US" altLang="en-US" dirty="0" smtClean="0"/>
              <a:t>receives</a:t>
            </a:r>
            <a:r>
              <a:rPr lang="en-US" altLang="en-US" sz="2200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  <a:r>
              <a:rPr lang="en-US" altLang="en-US" sz="1800" dirty="0" err="1">
                <a:latin typeface="Courier New" panose="02070309020205020404" pitchFamily="49" charset="0"/>
              </a:rPr>
              <a:t>Poochie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self.name = name</a:t>
            </a:r>
            <a:r>
              <a:rPr lang="en-US" altLang="en-US" sz="2200" dirty="0"/>
              <a:t> </a:t>
            </a:r>
            <a:r>
              <a:rPr lang="en-US" altLang="en-US" dirty="0" smtClean="0"/>
              <a:t>creates the attribute </a:t>
            </a:r>
            <a:r>
              <a:rPr lang="en-US" altLang="en-US" sz="1800" dirty="0">
                <a:latin typeface="Courier New" panose="02070309020205020404" pitchFamily="49" charset="0"/>
              </a:rPr>
              <a:t>name</a:t>
            </a:r>
            <a:r>
              <a:rPr lang="en-US" altLang="en-US" sz="2200" dirty="0"/>
              <a:t> </a:t>
            </a:r>
            <a:r>
              <a:rPr lang="en-US" altLang="en-US" dirty="0" smtClean="0"/>
              <a:t>for object and sets to 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  <a:r>
              <a:rPr lang="en-US" altLang="en-US" sz="1800" dirty="0" err="1">
                <a:latin typeface="Courier New" panose="02070309020205020404" pitchFamily="49" charset="0"/>
              </a:rPr>
              <a:t>Poochie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crit1</a:t>
            </a:r>
            <a:r>
              <a:rPr lang="en-US" altLang="en-US" sz="2200" dirty="0"/>
              <a:t> </a:t>
            </a:r>
            <a:r>
              <a:rPr lang="en-US" altLang="en-US" dirty="0" smtClean="0"/>
              <a:t>gets new </a:t>
            </a:r>
            <a:r>
              <a:rPr lang="en-US" altLang="en-US" sz="1800" dirty="0">
                <a:latin typeface="Courier New" panose="02070309020205020404" pitchFamily="49" charset="0"/>
              </a:rPr>
              <a:t>Critter</a:t>
            </a:r>
            <a:r>
              <a:rPr lang="en-US" altLang="en-US" sz="2200" dirty="0"/>
              <a:t> </a:t>
            </a:r>
            <a:r>
              <a:rPr lang="en-US" altLang="en-US" dirty="0" smtClean="0"/>
              <a:t>object</a:t>
            </a:r>
          </a:p>
          <a:p>
            <a:pPr eaLnBrk="1" hangingPunct="1">
              <a:buFontTx/>
              <a:buNone/>
            </a:pPr>
            <a:endParaRPr lang="en-US" altLang="en-US" sz="2400" b="1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3000" dirty="0">
              <a:latin typeface="SwiftEF-Regular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30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3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Accessing Attributes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talk(self):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print "Hi. I'm", self.name, "\n"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crit1.talk()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crit1.name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Assessing attributes using methods:  talk() </a:t>
            </a:r>
          </a:p>
          <a:p>
            <a:pPr lvl="1" eaLnBrk="1" hangingPunct="1"/>
            <a:r>
              <a:rPr lang="en-US" altLang="en-US" smtClean="0"/>
              <a:t>Uses a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Critter</a:t>
            </a:r>
            <a:r>
              <a:rPr lang="en-US" altLang="en-US" sz="2000"/>
              <a:t> </a:t>
            </a:r>
            <a:r>
              <a:rPr lang="en-US" altLang="en-US" smtClean="0"/>
              <a:t>object</a:t>
            </a:r>
            <a:r>
              <a:rPr lang="ja-JP" altLang="en-US" smtClean="0"/>
              <a:t>’</a:t>
            </a:r>
            <a:r>
              <a:rPr lang="en-US" altLang="ja-JP" smtClean="0"/>
              <a:t>s</a:t>
            </a:r>
            <a:r>
              <a:rPr lang="en-US" altLang="ja-JP" sz="2000"/>
              <a:t> </a:t>
            </a:r>
            <a:r>
              <a:rPr lang="en-US" altLang="ja-JP" sz="2000">
                <a:latin typeface="Courier New" panose="02070309020205020404" pitchFamily="49" charset="0"/>
              </a:rPr>
              <a:t>name</a:t>
            </a:r>
            <a:r>
              <a:rPr lang="en-US" altLang="ja-JP" sz="2000"/>
              <a:t> </a:t>
            </a:r>
            <a:r>
              <a:rPr lang="en-US" altLang="ja-JP" smtClean="0"/>
              <a:t>attribute</a:t>
            </a:r>
          </a:p>
          <a:p>
            <a:pPr lvl="1" eaLnBrk="1" hangingPunct="1"/>
            <a:r>
              <a:rPr lang="en-US" altLang="en-US" smtClean="0"/>
              <a:t>Receives reference to the object itself into </a:t>
            </a:r>
            <a:r>
              <a:rPr lang="en-US" altLang="en-US" sz="2000">
                <a:latin typeface="Courier New" panose="02070309020205020404" pitchFamily="49" charset="0"/>
              </a:rPr>
              <a:t>self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400"/>
              <a:t>Accessing Attributes Directly </a:t>
            </a: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9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Printing an Object (How?)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__str__(self):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= "Critter object\n"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rep += "name: " + self.name + "\n"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rep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 crit1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__str__ is </a:t>
            </a:r>
            <a:r>
              <a:rPr lang="en-US" altLang="en-US" smtClean="0"/>
              <a:t>a special method that returns string representation of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2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69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example_19.py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854950" cy="43683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class Puppy(object):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init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self.name = []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[]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__(self, name, color):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self.name.append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(name)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self.color.append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(color)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__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getitem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__(self, name):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name in self.name: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return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self.color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self.name.index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(name)]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else: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return None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 = Puppy()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dog['Max'] = 'brown'</a:t>
            </a: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dog['Ruby'] = 'yellow</a:t>
            </a:r>
            <a:r>
              <a:rPr lang="ja-JP" altLang="en-US" sz="1800" dirty="0" smtClean="0">
                <a:latin typeface="Courier New" panose="02070309020205020404" pitchFamily="49" charset="0"/>
              </a:rPr>
              <a:t>’</a:t>
            </a:r>
            <a:endParaRPr lang="en-US" altLang="ja-JP" sz="1800" dirty="0" smtClean="0">
              <a:latin typeface="Courier New" panose="02070309020205020404" pitchFamily="49" charset="0"/>
            </a:endParaRPr>
          </a:p>
          <a:p>
            <a:pPr marL="255588">
              <a:spcBef>
                <a:spcPct val="0"/>
              </a:spcBef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Print("Max is", dog['Max'])</a:t>
            </a:r>
          </a:p>
          <a:p>
            <a:pPr marL="255588">
              <a:spcBef>
                <a:spcPct val="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Python and Types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00600"/>
          </a:xfrm>
        </p:spPr>
        <p:txBody>
          <a:bodyPr>
            <a:normAutofit/>
          </a:bodyPr>
          <a:lstStyle/>
          <a:p>
            <a:pPr>
              <a:tabLst>
                <a:tab pos="7258050" algn="r"/>
              </a:tabLst>
            </a:pPr>
            <a:r>
              <a:rPr lang="en-US" altLang="en-US" dirty="0">
                <a:solidFill>
                  <a:srgbClr val="000000"/>
                </a:solidFill>
              </a:rPr>
              <a:t>Dynamic </a:t>
            </a:r>
            <a:r>
              <a:rPr lang="en-US" altLang="en-US" dirty="0" smtClean="0">
                <a:solidFill>
                  <a:srgbClr val="000000"/>
                </a:solidFill>
              </a:rPr>
              <a:t>typing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Python </a:t>
            </a:r>
            <a:r>
              <a:rPr lang="en-US" altLang="en-US" dirty="0"/>
              <a:t>determines the data types of </a:t>
            </a:r>
            <a:r>
              <a:rPr lang="en-US" altLang="en-US" i="1" dirty="0">
                <a:solidFill>
                  <a:schemeClr val="accent2"/>
                </a:solidFill>
              </a:rPr>
              <a:t>variable bindings</a:t>
            </a:r>
            <a:r>
              <a:rPr lang="en-US" altLang="en-US" dirty="0"/>
              <a:t> in a program </a:t>
            </a:r>
            <a:r>
              <a:rPr lang="en-US" altLang="en-US" dirty="0" smtClean="0"/>
              <a:t>automatically</a:t>
            </a:r>
          </a:p>
          <a:p>
            <a:pPr lvl="1">
              <a:tabLst>
                <a:tab pos="7258050" algn="r"/>
              </a:tabLst>
            </a:pPr>
            <a:endParaRPr lang="en-US" altLang="en-US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dirty="0"/>
              <a:t>Strong </a:t>
            </a:r>
            <a:r>
              <a:rPr lang="en-US" altLang="en-US" dirty="0" smtClean="0"/>
              <a:t>typing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But </a:t>
            </a:r>
            <a:r>
              <a:rPr lang="en-US" altLang="en-US" dirty="0"/>
              <a:t>Python</a:t>
            </a:r>
            <a:r>
              <a:rPr lang="ja-JP" altLang="en-US" dirty="0"/>
              <a:t>’</a:t>
            </a:r>
            <a:r>
              <a:rPr lang="en-US" altLang="ja-JP" dirty="0"/>
              <a:t>s not casual about types, it enforces the types of </a:t>
            </a:r>
            <a:r>
              <a:rPr lang="en-US" altLang="ja-JP" i="1" dirty="0">
                <a:solidFill>
                  <a:schemeClr val="accent2"/>
                </a:solidFill>
              </a:rPr>
              <a:t>objects</a:t>
            </a:r>
            <a:r>
              <a:rPr lang="en-US" altLang="ja-JP" dirty="0"/>
              <a:t>    </a:t>
            </a:r>
            <a:endParaRPr lang="en-US" altLang="ja-JP" dirty="0" smtClean="0"/>
          </a:p>
          <a:p>
            <a:pPr lvl="1">
              <a:tabLst>
                <a:tab pos="7258050" algn="r"/>
              </a:tabLst>
            </a:pPr>
            <a:endParaRPr lang="en-US" altLang="ja-JP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dirty="0"/>
              <a:t>For </a:t>
            </a:r>
            <a:r>
              <a:rPr lang="en-US" altLang="en-US" dirty="0" smtClean="0"/>
              <a:t>example</a:t>
            </a:r>
          </a:p>
          <a:p>
            <a:pPr lvl="1">
              <a:tabLst>
                <a:tab pos="7258050" algn="r"/>
              </a:tabLst>
            </a:pPr>
            <a:r>
              <a:rPr lang="en-US" altLang="en-US" dirty="0" smtClean="0"/>
              <a:t>you </a:t>
            </a: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just append an </a:t>
            </a:r>
            <a:r>
              <a:rPr lang="en-US" altLang="ja-JP" dirty="0" smtClean="0"/>
              <a:t>integer to </a:t>
            </a:r>
            <a:r>
              <a:rPr lang="en-US" altLang="ja-JP" dirty="0"/>
              <a:t>a string, but must first convert it to a string </a:t>
            </a:r>
            <a:endParaRPr lang="en-US" altLang="ja-JP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10515600" cy="4832350"/>
          </a:xfrm>
        </p:spPr>
        <p:txBody>
          <a:bodyPr/>
          <a:lstStyle/>
          <a:p>
            <a:r>
              <a:rPr lang="en-US" altLang="en-US" dirty="0" smtClean="0"/>
              <a:t>Class attribute: A single attribute that’s associated with a class itself (not an instance!)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Static method: A method that’s associated with a class itself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 attribute could be used for counting the total number of objects instantiated, for example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Static methods often work with class attributes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Using Class Attributes and Static Methods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139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Q/A?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0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calculate the factorial of a number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multiply all the numbers in a list and returns the square root of that number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program to reverse a string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Python program to count the number of lines in a text </a:t>
            </a:r>
            <a:r>
              <a:rPr lang="en-US" dirty="0" smtClean="0"/>
              <a:t>file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python program to find the longest 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6"/>
            <a:ext cx="56618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(x):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print(x + 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example_2-1.py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9309" y="2216727"/>
            <a:ext cx="63730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(x):</a:t>
            </a:r>
          </a:p>
          <a:p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(x) + "Hello world")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range(10):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699500" y="4497092"/>
            <a:ext cx="2654300" cy="1131888"/>
            <a:chOff x="2908300" y="4648200"/>
            <a:chExt cx="2654300" cy="113133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example_2-2.py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843-5424-4BDE-BA2D-2F9829D41D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3318</Words>
  <Application>Microsoft Office PowerPoint</Application>
  <PresentationFormat>Widescreen</PresentationFormat>
  <Paragraphs>725</Paragraphs>
  <Slides>72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MS PGothic</vt:lpstr>
      <vt:lpstr>SwiftEF-Regular</vt:lpstr>
      <vt:lpstr>Yu Gothic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Wingdings</vt:lpstr>
      <vt:lpstr>Wingdings 2</vt:lpstr>
      <vt:lpstr>Office Theme</vt:lpstr>
      <vt:lpstr>Part 3</vt:lpstr>
      <vt:lpstr>Contents</vt:lpstr>
      <vt:lpstr>Before we start</vt:lpstr>
      <vt:lpstr>Functions</vt:lpstr>
      <vt:lpstr>Defining Functions</vt:lpstr>
      <vt:lpstr>Example 1</vt:lpstr>
      <vt:lpstr>Python and Types</vt:lpstr>
      <vt:lpstr>Example 2-1</vt:lpstr>
      <vt:lpstr>Example 2-2</vt:lpstr>
      <vt:lpstr>Calling a Function</vt:lpstr>
      <vt:lpstr>Example 3</vt:lpstr>
      <vt:lpstr>Functions without returns</vt:lpstr>
      <vt:lpstr>Example 4</vt:lpstr>
      <vt:lpstr>Overloading functions and default values </vt:lpstr>
      <vt:lpstr>Example 5</vt:lpstr>
      <vt:lpstr>Keyword Arguments</vt:lpstr>
      <vt:lpstr>Example 6</vt:lpstr>
      <vt:lpstr>Example 7</vt:lpstr>
      <vt:lpstr>Functions are first-class objects</vt:lpstr>
      <vt:lpstr>Example 8</vt:lpstr>
      <vt:lpstr>Lambda Notation</vt:lpstr>
      <vt:lpstr>Lambda Notation</vt:lpstr>
      <vt:lpstr>Example 9</vt:lpstr>
      <vt:lpstr>map, filter, reduce</vt:lpstr>
      <vt:lpstr>Example 10</vt:lpstr>
      <vt:lpstr>Modules</vt:lpstr>
      <vt:lpstr>What are Modules?</vt:lpstr>
      <vt:lpstr>More on Modules</vt:lpstr>
      <vt:lpstr>Example 11</vt:lpstr>
      <vt:lpstr>Executing Modules</vt:lpstr>
      <vt:lpstr>Example 12</vt:lpstr>
      <vt:lpstr>The Module Search Path</vt:lpstr>
      <vt:lpstr>“Compiled” Python Files</vt:lpstr>
      <vt:lpstr>Some Tips</vt:lpstr>
      <vt:lpstr>Standard Modules</vt:lpstr>
      <vt:lpstr>The dir() Function</vt:lpstr>
      <vt:lpstr>Packages</vt:lpstr>
      <vt:lpstr>Importing * From a Package</vt:lpstr>
      <vt:lpstr>Intra-package References</vt:lpstr>
      <vt:lpstr>Packages in Multiple Directories</vt:lpstr>
      <vt:lpstr>Important libraries</vt:lpstr>
      <vt:lpstr>Files I/O</vt:lpstr>
      <vt:lpstr>File reading </vt:lpstr>
      <vt:lpstr>Example 13</vt:lpstr>
      <vt:lpstr>File writing</vt:lpstr>
      <vt:lpstr>Example 14</vt:lpstr>
      <vt:lpstr>Exceptions</vt:lpstr>
      <vt:lpstr>Exception handling</vt:lpstr>
      <vt:lpstr>Some exceptions</vt:lpstr>
      <vt:lpstr>Example 15</vt:lpstr>
      <vt:lpstr>Raising an exception</vt:lpstr>
      <vt:lpstr>Example 16</vt:lpstr>
      <vt:lpstr>Object Oriented Programming</vt:lpstr>
      <vt:lpstr>Python Is Object-Oriented</vt:lpstr>
      <vt:lpstr>Understanding Object-Oriented Basics</vt:lpstr>
      <vt:lpstr>Creating Classes for Objects</vt:lpstr>
      <vt:lpstr>Creating Classes for Objects</vt:lpstr>
      <vt:lpstr>Example 17</vt:lpstr>
      <vt:lpstr>Example 18</vt:lpstr>
      <vt:lpstr>Class methods &amp; “self” parameter</vt:lpstr>
      <vt:lpstr>Instantiating an Object</vt:lpstr>
      <vt:lpstr>Creating Multiple Objects</vt:lpstr>
      <vt:lpstr>Invoking a Method</vt:lpstr>
      <vt:lpstr>Using Constructors</vt:lpstr>
      <vt:lpstr>Creating a Constructor</vt:lpstr>
      <vt:lpstr>Initializing Attributes</vt:lpstr>
      <vt:lpstr>Accessing Attributes</vt:lpstr>
      <vt:lpstr>Printing an Object (How?)</vt:lpstr>
      <vt:lpstr>Example 19</vt:lpstr>
      <vt:lpstr>PowerPoint Presentation</vt:lpstr>
      <vt:lpstr>Thanks for Listening 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zakaria zaki</dc:creator>
  <cp:lastModifiedBy>zakaria zaki</cp:lastModifiedBy>
  <cp:revision>46</cp:revision>
  <dcterms:created xsi:type="dcterms:W3CDTF">2017-10-24T14:07:56Z</dcterms:created>
  <dcterms:modified xsi:type="dcterms:W3CDTF">2017-10-26T12:07:53Z</dcterms:modified>
</cp:coreProperties>
</file>