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1" r:id="rId4"/>
    <p:sldId id="258" r:id="rId5"/>
    <p:sldId id="273" r:id="rId6"/>
    <p:sldId id="272" r:id="rId7"/>
    <p:sldId id="275" r:id="rId8"/>
  </p:sldIdLst>
  <p:sldSz cx="7556500" cy="10699750"/>
  <p:notesSz cx="7556500" cy="106997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5400"/>
    <a:srgbClr val="F77D52"/>
    <a:srgbClr val="F79D70"/>
    <a:srgbClr val="F75329"/>
    <a:srgbClr val="EB5E00"/>
    <a:srgbClr val="FF5232"/>
    <a:srgbClr val="FF6600"/>
    <a:srgbClr val="DDD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97" autoAdjust="0"/>
  </p:normalViewPr>
  <p:slideViewPr>
    <p:cSldViewPr>
      <p:cViewPr>
        <p:scale>
          <a:sx n="54" d="100"/>
          <a:sy n="54" d="100"/>
        </p:scale>
        <p:origin x="-1928" y="136"/>
      </p:cViewPr>
      <p:guideLst>
        <p:guide orient="horz" pos="816"/>
        <p:guide/>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6922"/>
            <a:ext cx="6428422" cy="224694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91860"/>
            <a:ext cx="5293995" cy="26749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60942"/>
            <a:ext cx="3289839"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60942"/>
            <a:ext cx="3289839" cy="706183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990"/>
            <a:ext cx="6806565" cy="17119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60942"/>
            <a:ext cx="6806565"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50768"/>
            <a:ext cx="2420112" cy="53498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50768"/>
            <a:ext cx="1739455" cy="5349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2/5/21</a:t>
            </a:fld>
            <a:endParaRPr lang="en-US"/>
          </a:p>
        </p:txBody>
      </p:sp>
      <p:sp>
        <p:nvSpPr>
          <p:cNvPr id="6" name="Holder 6"/>
          <p:cNvSpPr>
            <a:spLocks noGrp="1"/>
          </p:cNvSpPr>
          <p:nvPr>
            <p:ph type="sldNum" sz="quarter" idx="7"/>
          </p:nvPr>
        </p:nvSpPr>
        <p:spPr>
          <a:xfrm>
            <a:off x="5445252" y="9950768"/>
            <a:ext cx="1739455" cy="53498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5800" y="1015500"/>
            <a:ext cx="6750050" cy="936153"/>
          </a:xfrm>
          <a:prstGeom prst="rect">
            <a:avLst/>
          </a:prstGeom>
          <a:ln>
            <a:solidFill>
              <a:srgbClr val="FF5232"/>
            </a:solidFill>
          </a:ln>
        </p:spPr>
        <p:txBody>
          <a:bodyPr vert="horz" wrap="square" lIns="0" tIns="104139" rIns="0" bIns="0" rtlCol="0">
            <a:spAutoFit/>
          </a:bodyPr>
          <a:lstStyle/>
          <a:p>
            <a:pPr lvl="1"/>
            <a:r>
              <a:rPr lang="en-US" b="1" dirty="0" smtClean="0">
                <a:solidFill>
                  <a:srgbClr val="D45400"/>
                </a:solidFill>
              </a:rPr>
              <a:t>WORKPLACE PROJECT ASSIGNMENT (WPA)</a:t>
            </a:r>
          </a:p>
          <a:p>
            <a:pPr lvl="1"/>
            <a:r>
              <a:rPr lang="en-US" sz="1400" b="1" dirty="0" smtClean="0"/>
              <a:t>WEEK 2 SYLLABUS</a:t>
            </a:r>
            <a:r>
              <a:rPr lang="en-US" sz="1400" b="1" dirty="0"/>
              <a:t>: </a:t>
            </a:r>
            <a:r>
              <a:rPr lang="en-US" sz="1400" b="1" dirty="0" smtClean="0"/>
              <a:t>EXPONNENTIAL TECHNOLOGIES</a:t>
            </a:r>
            <a:endParaRPr lang="en-US" sz="1400" dirty="0"/>
          </a:p>
          <a:p>
            <a:pPr lvl="1"/>
            <a:r>
              <a:rPr lang="en-US" sz="1400" b="1" dirty="0" smtClean="0"/>
              <a:t>(</a:t>
            </a:r>
            <a:r>
              <a:rPr lang="en-US" sz="1400" b="1" dirty="0"/>
              <a:t>The </a:t>
            </a:r>
            <a:r>
              <a:rPr lang="en-US" sz="1400" b="1" dirty="0" smtClean="0"/>
              <a:t>Essence  </a:t>
            </a:r>
            <a:r>
              <a:rPr lang="en-US" sz="1400" b="1" dirty="0"/>
              <a:t>of Digital Transformation</a:t>
            </a:r>
            <a:r>
              <a:rPr lang="en-US" sz="1400" b="1" dirty="0" smtClean="0"/>
              <a:t>)</a:t>
            </a:r>
          </a:p>
          <a:p>
            <a:pPr lvl="1"/>
            <a:endParaRPr lang="en-US" sz="800" dirty="0"/>
          </a:p>
        </p:txBody>
      </p:sp>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206" y="203200"/>
            <a:ext cx="1440644" cy="727075"/>
          </a:xfrm>
          <a:prstGeom prst="rect">
            <a:avLst/>
          </a:prstGeom>
        </p:spPr>
      </p:pic>
      <p:sp>
        <p:nvSpPr>
          <p:cNvPr id="7" name="TextBox 6"/>
          <p:cNvSpPr txBox="1"/>
          <p:nvPr/>
        </p:nvSpPr>
        <p:spPr>
          <a:xfrm>
            <a:off x="806450" y="2237343"/>
            <a:ext cx="6553200" cy="338554"/>
          </a:xfrm>
          <a:prstGeom prst="rect">
            <a:avLst/>
          </a:prstGeom>
          <a:noFill/>
        </p:spPr>
        <p:txBody>
          <a:bodyPr wrap="square" rtlCol="0">
            <a:spAutoFit/>
          </a:bodyPr>
          <a:lstStyle/>
          <a:p>
            <a:pPr algn="ctr"/>
            <a:r>
              <a:rPr lang="en-US" sz="1600" b="1" dirty="0">
                <a:solidFill>
                  <a:srgbClr val="D45400"/>
                </a:solidFill>
                <a:latin typeface="Arial"/>
                <a:cs typeface="Arial"/>
              </a:rPr>
              <a:t>CUSTOMER JOURNEY PAIN POINT ANALYSIS</a:t>
            </a:r>
            <a:endParaRPr lang="en-US" sz="1600" dirty="0">
              <a:solidFill>
                <a:srgbClr val="D45400"/>
              </a:solidFill>
              <a:latin typeface="Arial"/>
              <a:cs typeface="Arial"/>
            </a:endParaRPr>
          </a:p>
        </p:txBody>
      </p:sp>
      <p:sp>
        <p:nvSpPr>
          <p:cNvPr id="9" name="object 3"/>
          <p:cNvSpPr txBox="1"/>
          <p:nvPr/>
        </p:nvSpPr>
        <p:spPr>
          <a:xfrm>
            <a:off x="3302844" y="10285998"/>
            <a:ext cx="1694606" cy="169277"/>
          </a:xfrm>
          <a:prstGeom prst="rect">
            <a:avLst/>
          </a:prstGeom>
        </p:spPr>
        <p:txBody>
          <a:bodyPr vert="horz" wrap="square" lIns="0" tIns="15240" rIns="0" bIns="0" rtlCol="0">
            <a:spAutoFit/>
          </a:bodyPr>
          <a:lstStyle/>
          <a:p>
            <a:pPr marL="12700">
              <a:lnSpc>
                <a:spcPct val="100000"/>
              </a:lnSpc>
              <a:spcBef>
                <a:spcPts val="120"/>
              </a:spcBef>
            </a:pPr>
            <a:r>
              <a:rPr lang="en-US" sz="1000" spc="120" dirty="0" smtClean="0">
                <a:solidFill>
                  <a:srgbClr val="212325"/>
                </a:solidFill>
                <a:latin typeface="Arial"/>
                <a:cs typeface="Arial"/>
              </a:rPr>
              <a:t>FOR INTERNAL USE ONLY</a:t>
            </a:r>
            <a:endParaRPr sz="1000" dirty="0">
              <a:latin typeface="Arial"/>
              <a:cs typeface="Arial"/>
            </a:endParaRPr>
          </a:p>
        </p:txBody>
      </p:sp>
      <p:sp>
        <p:nvSpPr>
          <p:cNvPr id="10" name="TextBox 9"/>
          <p:cNvSpPr txBox="1"/>
          <p:nvPr/>
        </p:nvSpPr>
        <p:spPr>
          <a:xfrm>
            <a:off x="806450" y="2734310"/>
            <a:ext cx="6380315" cy="7832915"/>
          </a:xfrm>
          <a:prstGeom prst="rect">
            <a:avLst/>
          </a:prstGeom>
          <a:noFill/>
        </p:spPr>
        <p:txBody>
          <a:bodyPr wrap="square" rtlCol="0">
            <a:spAutoFit/>
          </a:bodyPr>
          <a:lstStyle/>
          <a:p>
            <a:pPr algn="just"/>
            <a:r>
              <a:rPr lang="en-US" sz="1500" dirty="0">
                <a:latin typeface="Arial"/>
                <a:cs typeface="Arial"/>
              </a:rPr>
              <a:t>Customer Journey Mapping is quickly gaining grounds in the digital transformation domain. In this Workplace Project Assignment (WPA), we will focus on the important steps of the </a:t>
            </a:r>
            <a:r>
              <a:rPr lang="en-US" sz="1500" b="1" i="1" dirty="0">
                <a:latin typeface="Arial"/>
                <a:cs typeface="Arial"/>
              </a:rPr>
              <a:t>Customer Journey Pain Point Analysis</a:t>
            </a:r>
            <a:r>
              <a:rPr lang="en-US" sz="1500" i="1" dirty="0">
                <a:latin typeface="Arial"/>
                <a:cs typeface="Arial"/>
              </a:rPr>
              <a:t> </a:t>
            </a:r>
            <a:r>
              <a:rPr lang="en-US" sz="1500" dirty="0">
                <a:latin typeface="Arial"/>
                <a:cs typeface="Arial"/>
              </a:rPr>
              <a:t>– one of the many tools available in understanding Customer Experience in the Age of Digital </a:t>
            </a:r>
            <a:r>
              <a:rPr lang="en-US" sz="1500" dirty="0" smtClean="0">
                <a:latin typeface="Arial"/>
                <a:cs typeface="Arial"/>
              </a:rPr>
              <a:t>Transformation.</a:t>
            </a:r>
          </a:p>
          <a:p>
            <a:pPr algn="just"/>
            <a:endParaRPr lang="en-US" sz="1500" dirty="0">
              <a:latin typeface="Arial"/>
              <a:cs typeface="Arial"/>
            </a:endParaRPr>
          </a:p>
          <a:p>
            <a:pPr algn="just"/>
            <a:r>
              <a:rPr lang="en-US" sz="1500" b="1" dirty="0">
                <a:latin typeface="Arial"/>
                <a:cs typeface="Arial"/>
              </a:rPr>
              <a:t>What Is A Customer Pain Point? </a:t>
            </a:r>
            <a:endParaRPr lang="en-US" sz="1500" b="1" dirty="0" smtClean="0">
              <a:latin typeface="Arial"/>
              <a:cs typeface="Arial"/>
            </a:endParaRPr>
          </a:p>
          <a:p>
            <a:pPr algn="just"/>
            <a:endParaRPr lang="en-US" sz="1500" dirty="0">
              <a:latin typeface="Arial"/>
              <a:cs typeface="Arial"/>
            </a:endParaRPr>
          </a:p>
          <a:p>
            <a:pPr algn="just"/>
            <a:r>
              <a:rPr lang="en-US" sz="1500" dirty="0">
                <a:latin typeface="Arial"/>
                <a:cs typeface="Arial"/>
              </a:rPr>
              <a:t>A pain point in a customer’s journey is a step (there are multiple steps) in which the customer or product user experiences problems, irritation, annoyance or any other negative emotion due to a </a:t>
            </a:r>
            <a:r>
              <a:rPr lang="en-US" sz="1500" b="1" dirty="0">
                <a:latin typeface="Arial"/>
                <a:cs typeface="Arial"/>
              </a:rPr>
              <a:t>sub-optimal </a:t>
            </a:r>
            <a:r>
              <a:rPr lang="en-US" sz="1500" b="1" dirty="0" err="1">
                <a:latin typeface="Arial"/>
                <a:cs typeface="Arial"/>
              </a:rPr>
              <a:t>touchpoint</a:t>
            </a:r>
            <a:r>
              <a:rPr lang="en-US" sz="1500" dirty="0">
                <a:latin typeface="Arial"/>
                <a:cs typeface="Arial"/>
              </a:rPr>
              <a:t> - referred to as a </a:t>
            </a:r>
            <a:r>
              <a:rPr lang="en-US" sz="1500" i="1" dirty="0">
                <a:latin typeface="Arial"/>
                <a:cs typeface="Arial"/>
              </a:rPr>
              <a:t>“moment of contact”</a:t>
            </a:r>
            <a:r>
              <a:rPr lang="en-US" sz="1500" dirty="0">
                <a:latin typeface="Arial"/>
                <a:cs typeface="Arial"/>
              </a:rPr>
              <a:t> between the user and given company/service, such as visiting a website, calling a store, or opening a product packaging. Because of this </a:t>
            </a:r>
            <a:r>
              <a:rPr lang="en-US" sz="1500" b="1" dirty="0">
                <a:latin typeface="Arial"/>
                <a:cs typeface="Arial"/>
              </a:rPr>
              <a:t>negative temporal emotion</a:t>
            </a:r>
            <a:r>
              <a:rPr lang="en-US" sz="1500" dirty="0">
                <a:latin typeface="Arial"/>
                <a:cs typeface="Arial"/>
              </a:rPr>
              <a:t>, the overall rating of the entire customer journey might devaluate as a direct result of such a pain point. </a:t>
            </a:r>
            <a:endParaRPr lang="en-US" sz="1500" dirty="0" smtClean="0">
              <a:latin typeface="Arial"/>
              <a:cs typeface="Arial"/>
            </a:endParaRPr>
          </a:p>
          <a:p>
            <a:pPr algn="just"/>
            <a:endParaRPr lang="en-US" sz="1500" dirty="0">
              <a:latin typeface="Arial"/>
              <a:cs typeface="Arial"/>
            </a:endParaRPr>
          </a:p>
          <a:p>
            <a:pPr algn="just"/>
            <a:r>
              <a:rPr lang="en-US" sz="1500" dirty="0">
                <a:latin typeface="Arial"/>
                <a:cs typeface="Arial"/>
              </a:rPr>
              <a:t>To create an awesome service, you need to </a:t>
            </a:r>
            <a:r>
              <a:rPr lang="en-US" sz="1500" i="1" dirty="0">
                <a:latin typeface="Arial"/>
                <a:cs typeface="Arial"/>
              </a:rPr>
              <a:t>over-deliver </a:t>
            </a:r>
            <a:r>
              <a:rPr lang="en-US" sz="1500" dirty="0">
                <a:latin typeface="Arial"/>
                <a:cs typeface="Arial"/>
              </a:rPr>
              <a:t>to avoid a dysfunctional service that people will complain about. The opposite of a pain point is often referred to as a </a:t>
            </a:r>
            <a:r>
              <a:rPr lang="en-US" sz="1500" i="1" dirty="0">
                <a:latin typeface="Arial"/>
                <a:cs typeface="Arial"/>
              </a:rPr>
              <a:t>“gain”,</a:t>
            </a:r>
            <a:r>
              <a:rPr lang="en-US" sz="1500" dirty="0">
                <a:latin typeface="Arial"/>
                <a:cs typeface="Arial"/>
              </a:rPr>
              <a:t> signifying what a user </a:t>
            </a:r>
            <a:r>
              <a:rPr lang="en-US" sz="1500" b="1" dirty="0">
                <a:latin typeface="Arial"/>
                <a:cs typeface="Arial"/>
              </a:rPr>
              <a:t>gains for the experience.</a:t>
            </a:r>
            <a:r>
              <a:rPr lang="en-US" sz="1500" dirty="0">
                <a:latin typeface="Arial"/>
                <a:cs typeface="Arial"/>
              </a:rPr>
              <a:t>  </a:t>
            </a:r>
            <a:r>
              <a:rPr lang="en-US" sz="1500" i="1" dirty="0">
                <a:latin typeface="Arial"/>
                <a:cs typeface="Arial"/>
              </a:rPr>
              <a:t>“</a:t>
            </a:r>
            <a:r>
              <a:rPr lang="en-US" sz="1500" i="1" dirty="0" err="1">
                <a:latin typeface="Arial"/>
                <a:cs typeface="Arial"/>
              </a:rPr>
              <a:t>Dissatisfiers</a:t>
            </a:r>
            <a:r>
              <a:rPr lang="en-US" sz="1500" i="1" dirty="0">
                <a:latin typeface="Arial"/>
                <a:cs typeface="Arial"/>
              </a:rPr>
              <a:t>”</a:t>
            </a:r>
            <a:r>
              <a:rPr lang="en-US" sz="1500" dirty="0">
                <a:latin typeface="Arial"/>
                <a:cs typeface="Arial"/>
              </a:rPr>
              <a:t> and </a:t>
            </a:r>
            <a:r>
              <a:rPr lang="en-US" sz="1500" i="1" dirty="0">
                <a:latin typeface="Arial"/>
                <a:cs typeface="Arial"/>
              </a:rPr>
              <a:t>“satisfiers” </a:t>
            </a:r>
            <a:r>
              <a:rPr lang="en-US" sz="1500" dirty="0">
                <a:latin typeface="Arial"/>
                <a:cs typeface="Arial"/>
              </a:rPr>
              <a:t>are also often heard terms in this context. </a:t>
            </a:r>
            <a:endParaRPr lang="en-US" sz="1500" dirty="0" smtClean="0">
              <a:latin typeface="Arial"/>
              <a:cs typeface="Arial"/>
            </a:endParaRPr>
          </a:p>
          <a:p>
            <a:pPr algn="just"/>
            <a:endParaRPr lang="en-US" sz="1500" dirty="0">
              <a:latin typeface="Arial"/>
              <a:cs typeface="Arial"/>
            </a:endParaRPr>
          </a:p>
          <a:p>
            <a:r>
              <a:rPr lang="en-US" sz="1600" b="1" dirty="0"/>
              <a:t>Reframing Customer Pain Points Into A Design </a:t>
            </a:r>
            <a:r>
              <a:rPr lang="en-US" sz="1600" b="1" dirty="0" smtClean="0"/>
              <a:t>Opportunity</a:t>
            </a:r>
          </a:p>
          <a:p>
            <a:endParaRPr lang="en-US" sz="1600" dirty="0"/>
          </a:p>
          <a:p>
            <a:r>
              <a:rPr lang="en-US" sz="1600" dirty="0"/>
              <a:t>To turn a pain point into a design opportunity, we need to take 3 steps: </a:t>
            </a:r>
            <a:endParaRPr lang="en-US" sz="1600" dirty="0" smtClean="0"/>
          </a:p>
          <a:p>
            <a:endParaRPr lang="en-US" sz="1600" dirty="0"/>
          </a:p>
          <a:p>
            <a:pPr marL="285750" lvl="0" indent="-285750">
              <a:buFont typeface="Arial"/>
              <a:buChar char="•"/>
            </a:pPr>
            <a:r>
              <a:rPr lang="en-US" sz="1600" dirty="0"/>
              <a:t>Map the customer journey (including pains and gains’) </a:t>
            </a:r>
          </a:p>
          <a:p>
            <a:pPr marL="285750" lvl="0" indent="-285750">
              <a:buFont typeface="Arial"/>
              <a:buChar char="•"/>
            </a:pPr>
            <a:r>
              <a:rPr lang="en-US" sz="1600" dirty="0"/>
              <a:t>Pick 1 or 2 focal pain </a:t>
            </a:r>
            <a:r>
              <a:rPr lang="en-US" sz="1600" dirty="0" smtClean="0"/>
              <a:t>points</a:t>
            </a:r>
            <a:endParaRPr lang="en-US" sz="1600" dirty="0"/>
          </a:p>
          <a:p>
            <a:pPr marL="285750" lvl="0" indent="-285750">
              <a:buFont typeface="Arial"/>
              <a:buChar char="•"/>
            </a:pPr>
            <a:r>
              <a:rPr lang="en-US" sz="1600" dirty="0"/>
              <a:t>Turn pain point into a brainstorm question </a:t>
            </a:r>
          </a:p>
          <a:p>
            <a:pPr marL="285750" indent="-285750" algn="just">
              <a:buFont typeface="Arial"/>
              <a:buChar char="•"/>
            </a:pPr>
            <a:endParaRPr lang="en-US" sz="1500" dirty="0" smtClean="0">
              <a:latin typeface="Arial"/>
              <a:cs typeface="Arial"/>
            </a:endParaRPr>
          </a:p>
          <a:p>
            <a:pPr marL="285750" indent="-285750" algn="just">
              <a:buFont typeface="Arial"/>
              <a:buChar char="•"/>
            </a:pPr>
            <a:endParaRPr lang="en-US" sz="1500"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245" y="299883"/>
            <a:ext cx="1440644" cy="727075"/>
          </a:xfrm>
          <a:prstGeom prst="rect">
            <a:avLst/>
          </a:prstGeom>
        </p:spPr>
      </p:pic>
      <p:sp>
        <p:nvSpPr>
          <p:cNvPr id="15" name="TextBox 14"/>
          <p:cNvSpPr txBox="1"/>
          <p:nvPr/>
        </p:nvSpPr>
        <p:spPr>
          <a:xfrm>
            <a:off x="806450" y="1311275"/>
            <a:ext cx="6380315" cy="9233298"/>
          </a:xfrm>
          <a:prstGeom prst="rect">
            <a:avLst/>
          </a:prstGeom>
          <a:noFill/>
        </p:spPr>
        <p:txBody>
          <a:bodyPr wrap="square" rtlCol="0">
            <a:spAutoFit/>
          </a:bodyPr>
          <a:lstStyle/>
          <a:p>
            <a:pPr algn="just"/>
            <a:r>
              <a:rPr lang="en-US" sz="1500" b="1" dirty="0">
                <a:latin typeface="Arial"/>
                <a:cs typeface="Arial"/>
              </a:rPr>
              <a:t>Step 1: Map The Customer Journey </a:t>
            </a:r>
            <a:endParaRPr lang="en-US" sz="1500" b="1" dirty="0" smtClean="0">
              <a:latin typeface="Arial"/>
              <a:cs typeface="Arial"/>
            </a:endParaRPr>
          </a:p>
          <a:p>
            <a:pPr algn="just"/>
            <a:endParaRPr lang="en-US" sz="1500" dirty="0">
              <a:latin typeface="Arial"/>
              <a:cs typeface="Arial"/>
            </a:endParaRPr>
          </a:p>
          <a:p>
            <a:pPr algn="just"/>
            <a:r>
              <a:rPr lang="en-US" sz="1500" dirty="0">
                <a:latin typeface="Arial"/>
                <a:cs typeface="Arial"/>
              </a:rPr>
              <a:t>Customer journey mapping can be done in many ways and there is not one silver bullet in which to do so. In general, it will include: </a:t>
            </a:r>
            <a:endParaRPr lang="en-US" sz="1500" dirty="0" smtClean="0">
              <a:latin typeface="Arial"/>
              <a:cs typeface="Arial"/>
            </a:endParaRPr>
          </a:p>
          <a:p>
            <a:pPr algn="just"/>
            <a:endParaRPr lang="en-US" sz="1500" dirty="0">
              <a:latin typeface="Arial"/>
              <a:cs typeface="Arial"/>
            </a:endParaRPr>
          </a:p>
          <a:p>
            <a:pPr marL="285750" lvl="0" indent="-285750" algn="just">
              <a:buFont typeface="Arial"/>
              <a:buChar char="•"/>
            </a:pPr>
            <a:r>
              <a:rPr lang="en-US" sz="1500" b="1" dirty="0">
                <a:latin typeface="Arial"/>
                <a:cs typeface="Arial"/>
              </a:rPr>
              <a:t>Overall</a:t>
            </a:r>
            <a:r>
              <a:rPr lang="en-US" sz="1500" dirty="0">
                <a:latin typeface="Arial"/>
                <a:cs typeface="Arial"/>
              </a:rPr>
              <a:t> </a:t>
            </a:r>
            <a:r>
              <a:rPr lang="en-US" sz="1500" b="1" dirty="0">
                <a:latin typeface="Arial"/>
                <a:cs typeface="Arial"/>
              </a:rPr>
              <a:t>journey</a:t>
            </a:r>
            <a:r>
              <a:rPr lang="en-US" sz="1500" dirty="0">
                <a:latin typeface="Arial"/>
                <a:cs typeface="Arial"/>
              </a:rPr>
              <a:t> (high level) </a:t>
            </a:r>
          </a:p>
          <a:p>
            <a:pPr marL="285750" lvl="0" indent="-285750" algn="just">
              <a:buFont typeface="Arial"/>
              <a:buChar char="•"/>
            </a:pPr>
            <a:r>
              <a:rPr lang="en-US" sz="1500" b="1" dirty="0">
                <a:latin typeface="Arial"/>
                <a:cs typeface="Arial"/>
              </a:rPr>
              <a:t>User goals</a:t>
            </a:r>
            <a:r>
              <a:rPr lang="en-US" sz="1500" dirty="0">
                <a:latin typeface="Arial"/>
                <a:cs typeface="Arial"/>
              </a:rPr>
              <a:t> per phase &amp; jobs to be done </a:t>
            </a:r>
          </a:p>
          <a:p>
            <a:pPr marL="285750" lvl="0" indent="-285750" algn="just">
              <a:buFont typeface="Arial"/>
              <a:buChar char="•"/>
            </a:pPr>
            <a:r>
              <a:rPr lang="en-US" sz="1500" b="1" dirty="0">
                <a:latin typeface="Arial"/>
                <a:cs typeface="Arial"/>
              </a:rPr>
              <a:t>Channels </a:t>
            </a:r>
            <a:r>
              <a:rPr lang="en-US" sz="1500" dirty="0" smtClean="0">
                <a:latin typeface="Arial"/>
                <a:cs typeface="Arial"/>
              </a:rPr>
              <a:t>used by </a:t>
            </a:r>
            <a:r>
              <a:rPr lang="en-US" sz="1500" dirty="0">
                <a:latin typeface="Arial"/>
                <a:cs typeface="Arial"/>
              </a:rPr>
              <a:t>the customer</a:t>
            </a:r>
          </a:p>
          <a:p>
            <a:pPr marL="285750" lvl="0" indent="-285750" algn="just">
              <a:buFont typeface="Arial"/>
              <a:buChar char="•"/>
            </a:pPr>
            <a:r>
              <a:rPr lang="en-US" sz="1500" b="1" dirty="0">
                <a:latin typeface="Arial"/>
                <a:cs typeface="Arial"/>
              </a:rPr>
              <a:t>Emotional curve </a:t>
            </a:r>
            <a:r>
              <a:rPr lang="en-US" sz="1500" dirty="0">
                <a:latin typeface="Arial"/>
                <a:cs typeface="Arial"/>
              </a:rPr>
              <a:t>(what are current pains and gains?) </a:t>
            </a:r>
            <a:endParaRPr lang="en-US" sz="1500" dirty="0" smtClean="0">
              <a:latin typeface="Arial"/>
              <a:cs typeface="Arial"/>
            </a:endParaRPr>
          </a:p>
          <a:p>
            <a:pPr marL="285750" lvl="0" indent="-285750" algn="just">
              <a:buFont typeface="Arial"/>
              <a:buChar char="•"/>
            </a:pPr>
            <a:endParaRPr lang="en-US" sz="1500" dirty="0">
              <a:latin typeface="Arial"/>
              <a:cs typeface="Arial"/>
            </a:endParaRPr>
          </a:p>
          <a:p>
            <a:pPr algn="just"/>
            <a:r>
              <a:rPr lang="en-US" sz="1500" dirty="0">
                <a:latin typeface="Arial"/>
                <a:cs typeface="Arial"/>
              </a:rPr>
              <a:t>A simplified version of the customer pain points analysis would look </a:t>
            </a:r>
            <a:r>
              <a:rPr lang="en-US" sz="1500" dirty="0" smtClean="0">
                <a:latin typeface="Arial"/>
                <a:cs typeface="Arial"/>
              </a:rPr>
              <a:t>something like </a:t>
            </a:r>
            <a:r>
              <a:rPr lang="en-US" sz="1500" dirty="0">
                <a:latin typeface="Arial"/>
                <a:cs typeface="Arial"/>
              </a:rPr>
              <a:t>this: </a:t>
            </a:r>
          </a:p>
          <a:p>
            <a:pPr algn="just"/>
            <a:r>
              <a:rPr lang="en-US" sz="1500" dirty="0">
                <a:latin typeface="Arial"/>
                <a:cs typeface="Arial"/>
              </a:rPr>
              <a:t> </a:t>
            </a:r>
          </a:p>
          <a:p>
            <a:pPr algn="just"/>
            <a:r>
              <a:rPr lang="en-US" sz="1500" dirty="0">
                <a:latin typeface="Arial"/>
                <a:cs typeface="Arial"/>
              </a:rPr>
              <a:t> </a:t>
            </a:r>
            <a:endParaRPr lang="en-US" sz="1500" dirty="0" smtClean="0">
              <a:latin typeface="Arial"/>
              <a:cs typeface="Arial"/>
            </a:endParaRPr>
          </a:p>
          <a:p>
            <a:pPr algn="just"/>
            <a:endParaRPr lang="en-US" sz="1500" dirty="0">
              <a:latin typeface="Arial"/>
              <a:cs typeface="Arial"/>
            </a:endParaRPr>
          </a:p>
          <a:p>
            <a:pPr algn="just"/>
            <a:endParaRPr lang="en-US" sz="1500" dirty="0" smtClean="0">
              <a:latin typeface="Arial"/>
              <a:cs typeface="Arial"/>
            </a:endParaRPr>
          </a:p>
          <a:p>
            <a:pPr algn="just"/>
            <a:endParaRPr lang="en-US" sz="1500" dirty="0">
              <a:latin typeface="Arial"/>
              <a:cs typeface="Arial"/>
            </a:endParaRPr>
          </a:p>
          <a:p>
            <a:pPr algn="just"/>
            <a:endParaRPr lang="en-US" sz="1500" dirty="0" smtClean="0">
              <a:latin typeface="Arial"/>
              <a:cs typeface="Arial"/>
            </a:endParaRPr>
          </a:p>
          <a:p>
            <a:pPr algn="just"/>
            <a:endParaRPr lang="en-US" sz="1500" dirty="0">
              <a:latin typeface="Arial"/>
              <a:cs typeface="Arial"/>
            </a:endParaRPr>
          </a:p>
          <a:p>
            <a:pPr algn="just"/>
            <a:endParaRPr lang="en-US" sz="1500" dirty="0" smtClean="0">
              <a:latin typeface="Arial"/>
              <a:cs typeface="Arial"/>
            </a:endParaRPr>
          </a:p>
          <a:p>
            <a:pPr algn="just"/>
            <a:endParaRPr lang="en-US" sz="1500" dirty="0">
              <a:latin typeface="Arial"/>
              <a:cs typeface="Arial"/>
            </a:endParaRPr>
          </a:p>
          <a:p>
            <a:pPr algn="just"/>
            <a:endParaRPr lang="en-US" sz="1500" dirty="0" smtClean="0">
              <a:latin typeface="Arial"/>
              <a:cs typeface="Arial"/>
            </a:endParaRPr>
          </a:p>
          <a:p>
            <a:pPr algn="just"/>
            <a:endParaRPr lang="en-US" sz="1500" dirty="0">
              <a:latin typeface="Arial"/>
              <a:cs typeface="Arial"/>
            </a:endParaRPr>
          </a:p>
          <a:p>
            <a:pPr algn="just"/>
            <a:r>
              <a:rPr lang="en-US" sz="1500" dirty="0">
                <a:latin typeface="Arial"/>
                <a:cs typeface="Arial"/>
              </a:rPr>
              <a:t> </a:t>
            </a:r>
          </a:p>
          <a:p>
            <a:pPr algn="just"/>
            <a:r>
              <a:rPr lang="en-US" sz="1500" dirty="0">
                <a:latin typeface="Arial"/>
                <a:cs typeface="Arial"/>
              </a:rPr>
              <a:t> </a:t>
            </a:r>
          </a:p>
          <a:p>
            <a:pPr algn="just"/>
            <a:r>
              <a:rPr lang="en-US" sz="1500" b="1" dirty="0">
                <a:latin typeface="Arial"/>
                <a:cs typeface="Arial"/>
              </a:rPr>
              <a:t>Step 2: Pick 1 or 2 Focal Pain Points </a:t>
            </a:r>
            <a:endParaRPr lang="en-US" sz="1500" b="1" dirty="0" smtClean="0">
              <a:latin typeface="Arial"/>
              <a:cs typeface="Arial"/>
            </a:endParaRPr>
          </a:p>
          <a:p>
            <a:pPr algn="just"/>
            <a:endParaRPr lang="en-US" sz="1500" dirty="0">
              <a:latin typeface="Arial"/>
              <a:cs typeface="Arial"/>
            </a:endParaRPr>
          </a:p>
          <a:p>
            <a:pPr algn="just"/>
            <a:r>
              <a:rPr lang="en-US" sz="1500" dirty="0">
                <a:latin typeface="Arial"/>
                <a:cs typeface="Arial"/>
              </a:rPr>
              <a:t>Decide which pain points you are focusing on. </a:t>
            </a:r>
            <a:r>
              <a:rPr lang="en-US" sz="1500" dirty="0" smtClean="0">
                <a:latin typeface="Arial"/>
                <a:cs typeface="Arial"/>
              </a:rPr>
              <a:t>They </a:t>
            </a:r>
            <a:r>
              <a:rPr lang="en-US" sz="1500" dirty="0">
                <a:latin typeface="Arial"/>
                <a:cs typeface="Arial"/>
              </a:rPr>
              <a:t>should be tightly related to your brand vision and what you aspire to be for </a:t>
            </a:r>
            <a:r>
              <a:rPr lang="en-US" sz="1500" dirty="0" smtClean="0">
                <a:latin typeface="Arial"/>
                <a:cs typeface="Arial"/>
              </a:rPr>
              <a:t>your  </a:t>
            </a:r>
            <a:r>
              <a:rPr lang="en-US" sz="1500" dirty="0">
                <a:latin typeface="Arial"/>
                <a:cs typeface="Arial"/>
              </a:rPr>
              <a:t>customers. </a:t>
            </a:r>
            <a:r>
              <a:rPr lang="en-US" sz="1600" dirty="0" smtClean="0"/>
              <a:t>Apart </a:t>
            </a:r>
            <a:r>
              <a:rPr lang="en-US" sz="1600" dirty="0"/>
              <a:t>from this, select pain points, based on: </a:t>
            </a:r>
            <a:endParaRPr lang="en-US" sz="1600" dirty="0" smtClean="0"/>
          </a:p>
          <a:p>
            <a:endParaRPr lang="en-US" sz="1600" dirty="0"/>
          </a:p>
          <a:p>
            <a:pPr marL="285750" indent="-285750">
              <a:buFont typeface="Arial"/>
              <a:buChar char="•"/>
            </a:pPr>
            <a:r>
              <a:rPr lang="en-US" sz="1600" dirty="0" smtClean="0"/>
              <a:t>Their </a:t>
            </a:r>
            <a:r>
              <a:rPr lang="en-US" sz="1600" b="1" dirty="0"/>
              <a:t>overall impact </a:t>
            </a:r>
            <a:r>
              <a:rPr lang="en-US" sz="1600" dirty="0"/>
              <a:t>on the entire </a:t>
            </a:r>
            <a:r>
              <a:rPr lang="en-US" sz="1600" dirty="0" smtClean="0"/>
              <a:t>journey</a:t>
            </a:r>
            <a:endParaRPr lang="en-US" sz="1600" dirty="0"/>
          </a:p>
          <a:p>
            <a:pPr marL="285750" indent="-285750">
              <a:buFont typeface="Arial"/>
              <a:buChar char="•"/>
            </a:pPr>
            <a:r>
              <a:rPr lang="en-US" sz="1600" dirty="0" smtClean="0"/>
              <a:t>Their </a:t>
            </a:r>
            <a:r>
              <a:rPr lang="en-US" sz="1600" b="1" dirty="0"/>
              <a:t>emotional effect </a:t>
            </a:r>
            <a:r>
              <a:rPr lang="en-US" sz="1600" dirty="0"/>
              <a:t>on the user: does it create anxiety, stress, confusion or frustration?</a:t>
            </a:r>
          </a:p>
          <a:p>
            <a:pPr marL="285750" lvl="0" indent="-285750">
              <a:buFont typeface="Arial"/>
              <a:buChar char="•"/>
            </a:pPr>
            <a:r>
              <a:rPr lang="en-US" sz="1600" dirty="0"/>
              <a:t>The </a:t>
            </a:r>
            <a:r>
              <a:rPr lang="en-US" sz="1600" b="1" dirty="0"/>
              <a:t>ability to control and improve </a:t>
            </a:r>
            <a:r>
              <a:rPr lang="en-US" sz="1600" dirty="0"/>
              <a:t>this part of the journey: who “owns” this phase of the journey?</a:t>
            </a:r>
          </a:p>
          <a:p>
            <a:pPr marL="285750" lvl="0" indent="-285750">
              <a:buFont typeface="Arial"/>
              <a:buChar char="•"/>
            </a:pPr>
            <a:r>
              <a:rPr lang="en-US" sz="1600" dirty="0"/>
              <a:t>The</a:t>
            </a:r>
            <a:r>
              <a:rPr lang="en-US" sz="1600" b="1" dirty="0"/>
              <a:t> desire to innovate</a:t>
            </a:r>
            <a:r>
              <a:rPr lang="en-US" sz="1600" dirty="0"/>
              <a:t>: do you want to apply best practices or be an industry leader in a particular matter? </a:t>
            </a:r>
          </a:p>
          <a:p>
            <a:pPr marL="285750" indent="-285750" algn="just">
              <a:buFont typeface="Arial"/>
              <a:buChar char="•"/>
            </a:pPr>
            <a:endParaRPr lang="en-US" sz="1500" dirty="0">
              <a:latin typeface="Arial"/>
              <a:cs typeface="Arial"/>
            </a:endParaRPr>
          </a:p>
        </p:txBody>
      </p:sp>
      <p:sp>
        <p:nvSpPr>
          <p:cNvPr id="10" name="TextBox 9"/>
          <p:cNvSpPr txBox="1"/>
          <p:nvPr/>
        </p:nvSpPr>
        <p:spPr>
          <a:xfrm>
            <a:off x="4631195" y="10226675"/>
            <a:ext cx="2590800" cy="261610"/>
          </a:xfrm>
          <a:prstGeom prst="rect">
            <a:avLst/>
          </a:prstGeom>
          <a:noFill/>
        </p:spPr>
        <p:txBody>
          <a:bodyPr wrap="square" rtlCol="0">
            <a:spAutoFit/>
          </a:bodyPr>
          <a:lstStyle/>
          <a:p>
            <a:pPr algn="r"/>
            <a:r>
              <a:rPr lang="en-US" sz="1050" dirty="0" smtClean="0">
                <a:latin typeface="Arial"/>
                <a:cs typeface="Arial"/>
              </a:rPr>
              <a:t>WPA1-WK2p2</a:t>
            </a:r>
            <a:endParaRPr lang="en-US" sz="1050" dirty="0">
              <a:latin typeface="Arial"/>
              <a:cs typeface="Arial"/>
            </a:endParaRPr>
          </a:p>
        </p:txBody>
      </p:sp>
      <p:sp>
        <p:nvSpPr>
          <p:cNvPr id="8" name="object 3"/>
          <p:cNvSpPr txBox="1"/>
          <p:nvPr/>
        </p:nvSpPr>
        <p:spPr>
          <a:xfrm>
            <a:off x="3302844" y="10285998"/>
            <a:ext cx="1694606" cy="169277"/>
          </a:xfrm>
          <a:prstGeom prst="rect">
            <a:avLst/>
          </a:prstGeom>
        </p:spPr>
        <p:txBody>
          <a:bodyPr vert="horz" wrap="square" lIns="0" tIns="15240" rIns="0" bIns="0" rtlCol="0">
            <a:spAutoFit/>
          </a:bodyPr>
          <a:lstStyle/>
          <a:p>
            <a:pPr marL="12700">
              <a:lnSpc>
                <a:spcPct val="100000"/>
              </a:lnSpc>
              <a:spcBef>
                <a:spcPts val="120"/>
              </a:spcBef>
            </a:pPr>
            <a:r>
              <a:rPr lang="en-US" sz="1000" spc="120" dirty="0" smtClean="0">
                <a:solidFill>
                  <a:srgbClr val="212325"/>
                </a:solidFill>
                <a:latin typeface="Arial"/>
                <a:cs typeface="Arial"/>
              </a:rPr>
              <a:t>FOR INTERNAL USE ONLY</a:t>
            </a:r>
            <a:endParaRPr sz="1000" dirty="0">
              <a:latin typeface="Arial"/>
              <a:cs typeface="Arial"/>
            </a:endParaRPr>
          </a:p>
        </p:txBody>
      </p:sp>
      <p:pic>
        <p:nvPicPr>
          <p:cNvPr id="9" name="Picture 8" descr="Macintosh HD:Users:user:Desktop:CUSTOMER JOURNEY MAPING:1*_8Nla_0JcrvKdL7MeXyPbA-1.png"/>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283075"/>
            <a:ext cx="5638800" cy="2590800"/>
          </a:xfrm>
          <a:prstGeom prst="rect">
            <a:avLst/>
          </a:prstGeom>
          <a:noFill/>
          <a:ln>
            <a:noFill/>
          </a:ln>
        </p:spPr>
      </p:pic>
    </p:spTree>
    <p:extLst>
      <p:ext uri="{BB962C8B-B14F-4D97-AF65-F5344CB8AC3E}">
        <p14:creationId xmlns:p14="http://schemas.microsoft.com/office/powerpoint/2010/main" val="15613010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245" y="299883"/>
            <a:ext cx="1440644" cy="727075"/>
          </a:xfrm>
          <a:prstGeom prst="rect">
            <a:avLst/>
          </a:prstGeom>
        </p:spPr>
      </p:pic>
      <p:sp>
        <p:nvSpPr>
          <p:cNvPr id="15" name="TextBox 14"/>
          <p:cNvSpPr txBox="1"/>
          <p:nvPr/>
        </p:nvSpPr>
        <p:spPr>
          <a:xfrm>
            <a:off x="806450" y="1311275"/>
            <a:ext cx="6380315" cy="8633133"/>
          </a:xfrm>
          <a:prstGeom prst="rect">
            <a:avLst/>
          </a:prstGeom>
          <a:noFill/>
        </p:spPr>
        <p:txBody>
          <a:bodyPr wrap="square" rtlCol="0">
            <a:spAutoFit/>
          </a:bodyPr>
          <a:lstStyle/>
          <a:p>
            <a:pPr algn="just"/>
            <a:r>
              <a:rPr lang="en-US" sz="1500" dirty="0">
                <a:latin typeface="Arial"/>
                <a:cs typeface="Arial"/>
              </a:rPr>
              <a:t>After it is clear in what parts of the journey you desire to reach the best possible results, you select the pain points and isolate them. Of course, in the end you will want to focus on the </a:t>
            </a:r>
            <a:r>
              <a:rPr lang="en-US" sz="1500" i="1" dirty="0">
                <a:latin typeface="Arial"/>
                <a:cs typeface="Arial"/>
              </a:rPr>
              <a:t>overall, holistic journey </a:t>
            </a:r>
            <a:r>
              <a:rPr lang="en-US" sz="1500" dirty="0">
                <a:latin typeface="Arial"/>
                <a:cs typeface="Arial"/>
              </a:rPr>
              <a:t>(and not just a part of it), but for best results and an efficient brainstorm and design process, finding and defining a clear, concrete and “boxed” goal is better. </a:t>
            </a:r>
            <a:endParaRPr lang="en-US" sz="1500" dirty="0" smtClean="0">
              <a:latin typeface="Arial"/>
              <a:cs typeface="Arial"/>
            </a:endParaRPr>
          </a:p>
          <a:p>
            <a:pPr algn="just"/>
            <a:endParaRPr lang="en-US" sz="1500" dirty="0">
              <a:latin typeface="Arial"/>
              <a:cs typeface="Arial"/>
            </a:endParaRPr>
          </a:p>
          <a:p>
            <a:pPr algn="just"/>
            <a:r>
              <a:rPr lang="en-US" sz="1500" b="1" dirty="0">
                <a:latin typeface="Arial"/>
                <a:cs typeface="Arial"/>
              </a:rPr>
              <a:t>Step3: Turn Pain Point Into A Brainstorm Question </a:t>
            </a:r>
            <a:endParaRPr lang="en-US" sz="1500" b="1" dirty="0" smtClean="0">
              <a:latin typeface="Arial"/>
              <a:cs typeface="Arial"/>
            </a:endParaRPr>
          </a:p>
          <a:p>
            <a:pPr algn="just"/>
            <a:endParaRPr lang="en-US" sz="1500" dirty="0">
              <a:latin typeface="Arial"/>
              <a:cs typeface="Arial"/>
            </a:endParaRPr>
          </a:p>
          <a:p>
            <a:pPr algn="just"/>
            <a:r>
              <a:rPr lang="en-US" sz="1500" dirty="0">
                <a:latin typeface="Arial"/>
                <a:cs typeface="Arial"/>
              </a:rPr>
              <a:t>When you are clear which part of the journey you want to improve, you turn them into a “</a:t>
            </a:r>
            <a:r>
              <a:rPr lang="en-US" sz="1500" b="1" dirty="0">
                <a:latin typeface="Arial"/>
                <a:cs typeface="Arial"/>
              </a:rPr>
              <a:t>brainstorm-ready” design question.</a:t>
            </a:r>
            <a:r>
              <a:rPr lang="en-US" sz="1500" dirty="0">
                <a:latin typeface="Arial"/>
                <a:cs typeface="Arial"/>
              </a:rPr>
              <a:t> </a:t>
            </a:r>
          </a:p>
          <a:p>
            <a:pPr algn="just"/>
            <a:r>
              <a:rPr lang="en-US" sz="1500" dirty="0">
                <a:latin typeface="Arial"/>
                <a:cs typeface="Arial"/>
              </a:rPr>
              <a:t>To do this, you apply the </a:t>
            </a:r>
            <a:r>
              <a:rPr lang="en-US" sz="1500" b="1" dirty="0">
                <a:latin typeface="Arial"/>
                <a:cs typeface="Arial"/>
              </a:rPr>
              <a:t>“How could we…” </a:t>
            </a:r>
            <a:r>
              <a:rPr lang="en-US" sz="1500" dirty="0">
                <a:latin typeface="Arial"/>
                <a:cs typeface="Arial"/>
              </a:rPr>
              <a:t>technique. You take your pain point, which is formulated as a statement, and convert it into an </a:t>
            </a:r>
            <a:r>
              <a:rPr lang="en-US" sz="1500" i="1" dirty="0">
                <a:latin typeface="Arial"/>
                <a:cs typeface="Arial"/>
              </a:rPr>
              <a:t>inspiring, tempting brainstorm question </a:t>
            </a:r>
            <a:r>
              <a:rPr lang="en-US" sz="1500" dirty="0">
                <a:latin typeface="Arial"/>
                <a:cs typeface="Arial"/>
              </a:rPr>
              <a:t>that can be used as a starting point for the </a:t>
            </a:r>
            <a:r>
              <a:rPr lang="en-US" sz="1500" b="1" dirty="0">
                <a:latin typeface="Arial"/>
                <a:cs typeface="Arial"/>
              </a:rPr>
              <a:t>ideation phase</a:t>
            </a:r>
            <a:r>
              <a:rPr lang="en-US" sz="1500" dirty="0">
                <a:latin typeface="Arial"/>
                <a:cs typeface="Arial"/>
              </a:rPr>
              <a:t>. </a:t>
            </a:r>
            <a:endParaRPr lang="en-US" sz="1500" dirty="0" smtClean="0">
              <a:latin typeface="Arial"/>
              <a:cs typeface="Arial"/>
            </a:endParaRPr>
          </a:p>
          <a:p>
            <a:pPr algn="just"/>
            <a:endParaRPr lang="en-US" sz="1500" dirty="0">
              <a:latin typeface="Arial"/>
              <a:cs typeface="Arial"/>
            </a:endParaRPr>
          </a:p>
          <a:p>
            <a:pPr algn="just"/>
            <a:r>
              <a:rPr lang="en-US" sz="1500" dirty="0">
                <a:latin typeface="Arial"/>
                <a:cs typeface="Arial"/>
              </a:rPr>
              <a:t>Before you can do this, you need to understand and apply your brand and design principles. Let’s take an example where the guiding principles you have defined (based on desired brand positioning and customer research) are as follows: </a:t>
            </a:r>
            <a:endParaRPr lang="en-US" sz="1500" dirty="0" smtClean="0">
              <a:latin typeface="Arial"/>
              <a:cs typeface="Arial"/>
            </a:endParaRPr>
          </a:p>
          <a:p>
            <a:pPr algn="just"/>
            <a:endParaRPr lang="en-US" sz="1500" dirty="0">
              <a:latin typeface="Arial"/>
              <a:cs typeface="Arial"/>
            </a:endParaRPr>
          </a:p>
          <a:p>
            <a:pPr marL="285750" lvl="0" indent="-285750" algn="just">
              <a:buFont typeface="Arial"/>
              <a:buChar char="•"/>
            </a:pPr>
            <a:r>
              <a:rPr lang="en-US" sz="1500" dirty="0">
                <a:latin typeface="Arial"/>
                <a:cs typeface="Arial"/>
              </a:rPr>
              <a:t>Offer the </a:t>
            </a:r>
            <a:r>
              <a:rPr lang="en-US" sz="1500" b="1" dirty="0">
                <a:latin typeface="Arial"/>
                <a:cs typeface="Arial"/>
              </a:rPr>
              <a:t>fastest</a:t>
            </a:r>
            <a:r>
              <a:rPr lang="en-US" sz="1500" dirty="0">
                <a:latin typeface="Arial"/>
                <a:cs typeface="Arial"/>
              </a:rPr>
              <a:t>, most </a:t>
            </a:r>
            <a:r>
              <a:rPr lang="en-US" sz="1500" b="1" dirty="0">
                <a:latin typeface="Arial"/>
                <a:cs typeface="Arial"/>
              </a:rPr>
              <a:t>accessible </a:t>
            </a:r>
            <a:r>
              <a:rPr lang="en-US" sz="1500" dirty="0">
                <a:latin typeface="Arial"/>
                <a:cs typeface="Arial"/>
              </a:rPr>
              <a:t>banking </a:t>
            </a:r>
            <a:r>
              <a:rPr lang="en-US" sz="1500" dirty="0" smtClean="0">
                <a:latin typeface="Arial"/>
                <a:cs typeface="Arial"/>
              </a:rPr>
              <a:t>products</a:t>
            </a:r>
            <a:endParaRPr lang="en-US" sz="1500" dirty="0">
              <a:latin typeface="Arial"/>
              <a:cs typeface="Arial"/>
            </a:endParaRPr>
          </a:p>
          <a:p>
            <a:pPr marL="285750" lvl="0" indent="-285750" algn="just">
              <a:buFont typeface="Arial"/>
              <a:buChar char="•"/>
            </a:pPr>
            <a:r>
              <a:rPr lang="en-US" sz="1500" b="1" dirty="0">
                <a:latin typeface="Arial"/>
                <a:cs typeface="Arial"/>
              </a:rPr>
              <a:t>Pro-actively </a:t>
            </a:r>
            <a:r>
              <a:rPr lang="en-US" sz="1500" dirty="0">
                <a:latin typeface="Arial"/>
                <a:cs typeface="Arial"/>
              </a:rPr>
              <a:t>advice customers on their financial situation, reducing confusion and financial </a:t>
            </a:r>
            <a:r>
              <a:rPr lang="en-US" sz="1500" dirty="0" smtClean="0">
                <a:latin typeface="Arial"/>
                <a:cs typeface="Arial"/>
              </a:rPr>
              <a:t>anxiety</a:t>
            </a:r>
            <a:endParaRPr lang="en-US" sz="1500" dirty="0">
              <a:latin typeface="Arial"/>
              <a:cs typeface="Arial"/>
            </a:endParaRPr>
          </a:p>
          <a:p>
            <a:pPr marL="285750" lvl="0" indent="-285750" algn="just">
              <a:buFont typeface="Arial"/>
              <a:buChar char="•"/>
            </a:pPr>
            <a:r>
              <a:rPr lang="en-US" sz="1500" dirty="0">
                <a:latin typeface="Arial"/>
                <a:cs typeface="Arial"/>
              </a:rPr>
              <a:t>Offer the best </a:t>
            </a:r>
            <a:r>
              <a:rPr lang="en-US" sz="1500" b="1" dirty="0">
                <a:latin typeface="Arial"/>
                <a:cs typeface="Arial"/>
              </a:rPr>
              <a:t>functional benefits </a:t>
            </a:r>
            <a:r>
              <a:rPr lang="en-US" sz="1500" dirty="0">
                <a:latin typeface="Arial"/>
                <a:cs typeface="Arial"/>
              </a:rPr>
              <a:t>possible while creating </a:t>
            </a:r>
            <a:r>
              <a:rPr lang="en-US" sz="1500" b="1" dirty="0">
                <a:latin typeface="Arial"/>
                <a:cs typeface="Arial"/>
              </a:rPr>
              <a:t>emotional benefits </a:t>
            </a:r>
            <a:r>
              <a:rPr lang="en-US" sz="1500" dirty="0">
                <a:latin typeface="Arial"/>
                <a:cs typeface="Arial"/>
              </a:rPr>
              <a:t>to increase engagement and loyalty </a:t>
            </a:r>
            <a:endParaRPr lang="en-US" sz="1500" dirty="0" smtClean="0">
              <a:latin typeface="Arial"/>
              <a:cs typeface="Arial"/>
            </a:endParaRPr>
          </a:p>
          <a:p>
            <a:pPr marL="285750" lvl="0" indent="-285750" algn="just">
              <a:buFont typeface="Arial"/>
              <a:buChar char="•"/>
            </a:pPr>
            <a:endParaRPr lang="en-US" sz="1500" dirty="0">
              <a:latin typeface="Arial"/>
              <a:cs typeface="Arial"/>
            </a:endParaRPr>
          </a:p>
          <a:p>
            <a:pPr algn="just"/>
            <a:r>
              <a:rPr lang="en-US" sz="1500" dirty="0">
                <a:latin typeface="Arial"/>
                <a:cs typeface="Arial"/>
              </a:rPr>
              <a:t>With this in mind, the reframing of the pain point could be as follows: </a:t>
            </a:r>
            <a:endParaRPr lang="en-US" sz="1500" dirty="0" smtClean="0">
              <a:latin typeface="Arial"/>
              <a:cs typeface="Arial"/>
            </a:endParaRPr>
          </a:p>
          <a:p>
            <a:pPr algn="just"/>
            <a:endParaRPr lang="en-US" sz="1500" dirty="0">
              <a:latin typeface="Arial"/>
              <a:cs typeface="Arial"/>
            </a:endParaRPr>
          </a:p>
          <a:p>
            <a:pPr algn="just"/>
            <a:r>
              <a:rPr lang="en-US" sz="1500" b="1" i="1" dirty="0">
                <a:latin typeface="Arial"/>
                <a:cs typeface="Arial"/>
              </a:rPr>
              <a:t>“Many users don’t know which tasks can be done in the self-service part of our branch, extending unnecessary queues at our counters” </a:t>
            </a:r>
            <a:endParaRPr lang="en-US" sz="1500" b="1" i="1" dirty="0" smtClean="0">
              <a:latin typeface="Arial"/>
              <a:cs typeface="Arial"/>
            </a:endParaRPr>
          </a:p>
          <a:p>
            <a:pPr algn="just"/>
            <a:endParaRPr lang="en-US" sz="1500" dirty="0">
              <a:latin typeface="Arial"/>
              <a:cs typeface="Arial"/>
            </a:endParaRPr>
          </a:p>
          <a:p>
            <a:pPr algn="just"/>
            <a:r>
              <a:rPr lang="en-US" sz="1500" dirty="0">
                <a:latin typeface="Arial"/>
                <a:cs typeface="Arial"/>
              </a:rPr>
              <a:t>Then, convert this statement into a brainstorm opportunity question as follows: </a:t>
            </a:r>
            <a:endParaRPr lang="en-US" sz="1500" dirty="0" smtClean="0">
              <a:latin typeface="Arial"/>
              <a:cs typeface="Arial"/>
            </a:endParaRPr>
          </a:p>
          <a:p>
            <a:pPr algn="just"/>
            <a:endParaRPr lang="en-US" sz="1500" dirty="0">
              <a:latin typeface="Arial"/>
              <a:cs typeface="Arial"/>
            </a:endParaRPr>
          </a:p>
          <a:p>
            <a:pPr algn="just"/>
            <a:r>
              <a:rPr lang="en-US" sz="1500" b="1" i="1" dirty="0">
                <a:latin typeface="Arial"/>
                <a:cs typeface="Arial"/>
              </a:rPr>
              <a:t>“How could we inform and guide users which self-service tasks they can take in the fastest and most accessible way?” </a:t>
            </a:r>
            <a:endParaRPr lang="en-US" sz="1500" dirty="0">
              <a:latin typeface="Arial"/>
              <a:cs typeface="Arial"/>
            </a:endParaRPr>
          </a:p>
        </p:txBody>
      </p:sp>
      <p:sp>
        <p:nvSpPr>
          <p:cNvPr id="10" name="TextBox 9"/>
          <p:cNvSpPr txBox="1"/>
          <p:nvPr/>
        </p:nvSpPr>
        <p:spPr>
          <a:xfrm>
            <a:off x="4631195" y="10226675"/>
            <a:ext cx="2590800" cy="261610"/>
          </a:xfrm>
          <a:prstGeom prst="rect">
            <a:avLst/>
          </a:prstGeom>
          <a:noFill/>
        </p:spPr>
        <p:txBody>
          <a:bodyPr wrap="square" rtlCol="0">
            <a:spAutoFit/>
          </a:bodyPr>
          <a:lstStyle/>
          <a:p>
            <a:pPr algn="r"/>
            <a:r>
              <a:rPr lang="en-US" sz="1050" dirty="0" smtClean="0">
                <a:latin typeface="Arial"/>
                <a:cs typeface="Arial"/>
              </a:rPr>
              <a:t>WPA1-WK2p2</a:t>
            </a:r>
            <a:endParaRPr lang="en-US" sz="1050" dirty="0">
              <a:latin typeface="Arial"/>
              <a:cs typeface="Arial"/>
            </a:endParaRPr>
          </a:p>
        </p:txBody>
      </p:sp>
      <p:sp>
        <p:nvSpPr>
          <p:cNvPr id="8" name="object 3"/>
          <p:cNvSpPr txBox="1"/>
          <p:nvPr/>
        </p:nvSpPr>
        <p:spPr>
          <a:xfrm>
            <a:off x="3302844" y="10285998"/>
            <a:ext cx="1694606" cy="169277"/>
          </a:xfrm>
          <a:prstGeom prst="rect">
            <a:avLst/>
          </a:prstGeom>
        </p:spPr>
        <p:txBody>
          <a:bodyPr vert="horz" wrap="square" lIns="0" tIns="15240" rIns="0" bIns="0" rtlCol="0">
            <a:spAutoFit/>
          </a:bodyPr>
          <a:lstStyle/>
          <a:p>
            <a:pPr marL="12700">
              <a:lnSpc>
                <a:spcPct val="100000"/>
              </a:lnSpc>
              <a:spcBef>
                <a:spcPts val="120"/>
              </a:spcBef>
            </a:pPr>
            <a:r>
              <a:rPr lang="en-US" sz="1000" spc="120" dirty="0" smtClean="0">
                <a:solidFill>
                  <a:srgbClr val="212325"/>
                </a:solidFill>
                <a:latin typeface="Arial"/>
                <a:cs typeface="Arial"/>
              </a:rPr>
              <a:t>FOR INTERNAL USE ONLY</a:t>
            </a:r>
            <a:endParaRPr sz="1000" dirty="0">
              <a:latin typeface="Arial"/>
              <a:cs typeface="Arial"/>
            </a:endParaRPr>
          </a:p>
        </p:txBody>
      </p:sp>
    </p:spTree>
    <p:extLst>
      <p:ext uri="{BB962C8B-B14F-4D97-AF65-F5344CB8AC3E}">
        <p14:creationId xmlns:p14="http://schemas.microsoft.com/office/powerpoint/2010/main" val="15067559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790" y="259226"/>
            <a:ext cx="1440644" cy="727075"/>
          </a:xfrm>
          <a:prstGeom prst="rect">
            <a:avLst/>
          </a:prstGeom>
        </p:spPr>
      </p:pic>
      <p:sp>
        <p:nvSpPr>
          <p:cNvPr id="15" name="TextBox 14"/>
          <p:cNvSpPr txBox="1"/>
          <p:nvPr/>
        </p:nvSpPr>
        <p:spPr>
          <a:xfrm>
            <a:off x="806450" y="1270309"/>
            <a:ext cx="6380315" cy="8879354"/>
          </a:xfrm>
          <a:prstGeom prst="rect">
            <a:avLst/>
          </a:prstGeom>
          <a:noFill/>
        </p:spPr>
        <p:txBody>
          <a:bodyPr wrap="square" rtlCol="0">
            <a:spAutoFit/>
          </a:bodyPr>
          <a:lstStyle/>
          <a:p>
            <a:pPr algn="just"/>
            <a:r>
              <a:rPr lang="en-US" sz="1500" dirty="0">
                <a:latin typeface="Arial"/>
                <a:cs typeface="Arial"/>
              </a:rPr>
              <a:t>A couple things are important to note here: </a:t>
            </a:r>
            <a:endParaRPr lang="en-US" sz="1500" dirty="0" smtClean="0">
              <a:latin typeface="Arial"/>
              <a:cs typeface="Arial"/>
            </a:endParaRPr>
          </a:p>
          <a:p>
            <a:pPr algn="just"/>
            <a:endParaRPr lang="en-US" sz="1500" dirty="0">
              <a:latin typeface="Arial"/>
              <a:cs typeface="Arial"/>
            </a:endParaRPr>
          </a:p>
          <a:p>
            <a:pPr marL="285750" lvl="0" indent="-285750" algn="just">
              <a:buFont typeface="Arial"/>
              <a:buChar char="•"/>
            </a:pPr>
            <a:r>
              <a:rPr lang="en-US" sz="1500" dirty="0">
                <a:latin typeface="Arial"/>
                <a:cs typeface="Arial"/>
              </a:rPr>
              <a:t>First, we </a:t>
            </a:r>
            <a:r>
              <a:rPr lang="en-US" sz="1500" b="1" dirty="0">
                <a:latin typeface="Arial"/>
                <a:cs typeface="Arial"/>
              </a:rPr>
              <a:t>use </a:t>
            </a:r>
            <a:r>
              <a:rPr lang="en-US" sz="1500" b="1" i="1" dirty="0">
                <a:latin typeface="Arial"/>
                <a:cs typeface="Arial"/>
              </a:rPr>
              <a:t>could, </a:t>
            </a:r>
            <a:r>
              <a:rPr lang="en-US" sz="1500" b="1" dirty="0">
                <a:latin typeface="Arial"/>
                <a:cs typeface="Arial"/>
              </a:rPr>
              <a:t>rather than </a:t>
            </a:r>
            <a:r>
              <a:rPr lang="en-US" sz="1500" b="1" i="1" dirty="0">
                <a:latin typeface="Arial"/>
                <a:cs typeface="Arial"/>
              </a:rPr>
              <a:t>would</a:t>
            </a:r>
            <a:r>
              <a:rPr lang="en-US" sz="1500" b="1" dirty="0">
                <a:latin typeface="Arial"/>
                <a:cs typeface="Arial"/>
              </a:rPr>
              <a:t> or </a:t>
            </a:r>
            <a:r>
              <a:rPr lang="en-US" sz="1500" b="1" i="1" dirty="0">
                <a:latin typeface="Arial"/>
                <a:cs typeface="Arial"/>
              </a:rPr>
              <a:t>should</a:t>
            </a:r>
            <a:r>
              <a:rPr lang="en-US" sz="1500" dirty="0">
                <a:latin typeface="Arial"/>
                <a:cs typeface="Arial"/>
              </a:rPr>
              <a:t>. We do this because we want to </a:t>
            </a:r>
            <a:r>
              <a:rPr lang="en-US" sz="1500" i="1" dirty="0">
                <a:latin typeface="Arial"/>
                <a:cs typeface="Arial"/>
              </a:rPr>
              <a:t>tease the imagination</a:t>
            </a:r>
            <a:r>
              <a:rPr lang="en-US" sz="1500" dirty="0">
                <a:latin typeface="Arial"/>
                <a:cs typeface="Arial"/>
              </a:rPr>
              <a:t> and keep our minds open for radical or silly solutions, which could ultimately lead to a viable and feasible solution when tweaked in the right way. “Could” has a less “</a:t>
            </a:r>
            <a:r>
              <a:rPr lang="en-US" sz="1500" i="1" dirty="0">
                <a:latin typeface="Arial"/>
                <a:cs typeface="Arial"/>
              </a:rPr>
              <a:t>forcing connotations”</a:t>
            </a:r>
            <a:r>
              <a:rPr lang="en-US" sz="1500" dirty="0">
                <a:latin typeface="Arial"/>
                <a:cs typeface="Arial"/>
              </a:rPr>
              <a:t> than for example “should”. </a:t>
            </a:r>
          </a:p>
          <a:p>
            <a:pPr marL="285750" lvl="0" indent="-285750" algn="just">
              <a:buFont typeface="Arial"/>
              <a:buChar char="•"/>
            </a:pPr>
            <a:r>
              <a:rPr lang="en-US" sz="1500" dirty="0">
                <a:latin typeface="Arial"/>
                <a:cs typeface="Arial"/>
              </a:rPr>
              <a:t>Second, we apply the </a:t>
            </a:r>
            <a:r>
              <a:rPr lang="en-US" sz="1500" b="1" dirty="0">
                <a:latin typeface="Arial"/>
                <a:cs typeface="Arial"/>
              </a:rPr>
              <a:t>desired end-state</a:t>
            </a:r>
            <a:r>
              <a:rPr lang="en-US" sz="1500" dirty="0">
                <a:latin typeface="Arial"/>
                <a:cs typeface="Arial"/>
              </a:rPr>
              <a:t> at the end of the sentence (in this case: </a:t>
            </a:r>
            <a:r>
              <a:rPr lang="en-US" sz="1500" i="1" dirty="0">
                <a:latin typeface="Arial"/>
                <a:cs typeface="Arial"/>
              </a:rPr>
              <a:t>“fastest and most accessible way”</a:t>
            </a:r>
            <a:r>
              <a:rPr lang="en-US" sz="1500" dirty="0">
                <a:latin typeface="Arial"/>
                <a:cs typeface="Arial"/>
              </a:rPr>
              <a:t>). </a:t>
            </a:r>
            <a:endParaRPr lang="en-US" sz="1500" dirty="0" smtClean="0">
              <a:latin typeface="Arial"/>
              <a:cs typeface="Arial"/>
            </a:endParaRPr>
          </a:p>
          <a:p>
            <a:pPr lvl="0" algn="just"/>
            <a:endParaRPr lang="en-US" sz="1500" dirty="0">
              <a:latin typeface="Arial"/>
              <a:cs typeface="Arial"/>
            </a:endParaRPr>
          </a:p>
          <a:p>
            <a:pPr algn="just"/>
            <a:r>
              <a:rPr lang="en-US" sz="1500" dirty="0">
                <a:latin typeface="Arial"/>
                <a:cs typeface="Arial"/>
              </a:rPr>
              <a:t>In general, we can use the following formula: </a:t>
            </a:r>
            <a:r>
              <a:rPr lang="en-US" sz="1500" b="1" i="1" dirty="0">
                <a:latin typeface="Arial"/>
                <a:cs typeface="Arial"/>
              </a:rPr>
              <a:t>“How could we [reframed pain point] in a way that is [desired end-state]?” </a:t>
            </a:r>
            <a:endParaRPr lang="en-US" sz="1500" b="1" i="1" dirty="0" smtClean="0">
              <a:latin typeface="Arial"/>
              <a:cs typeface="Arial"/>
            </a:endParaRPr>
          </a:p>
          <a:p>
            <a:pPr algn="just"/>
            <a:endParaRPr lang="en-US" sz="1500" dirty="0">
              <a:latin typeface="Arial"/>
              <a:cs typeface="Arial"/>
            </a:endParaRPr>
          </a:p>
          <a:p>
            <a:pPr algn="just"/>
            <a:r>
              <a:rPr lang="en-US" sz="1500" b="1" dirty="0">
                <a:latin typeface="Arial"/>
                <a:cs typeface="Arial"/>
              </a:rPr>
              <a:t>A Simple Tool For </a:t>
            </a:r>
            <a:r>
              <a:rPr lang="en-US" sz="1500" b="1" dirty="0" smtClean="0">
                <a:latin typeface="Arial"/>
                <a:cs typeface="Arial"/>
              </a:rPr>
              <a:t>Promoting Ideation </a:t>
            </a:r>
          </a:p>
          <a:p>
            <a:pPr algn="just"/>
            <a:endParaRPr lang="en-US" sz="1500" dirty="0">
              <a:latin typeface="Arial"/>
              <a:cs typeface="Arial"/>
            </a:endParaRPr>
          </a:p>
          <a:p>
            <a:pPr algn="just"/>
            <a:r>
              <a:rPr lang="en-US" sz="1500" dirty="0">
                <a:latin typeface="Arial"/>
                <a:cs typeface="Arial"/>
              </a:rPr>
              <a:t>Reframing a pain point into an </a:t>
            </a:r>
            <a:r>
              <a:rPr lang="en-US" sz="1500" dirty="0" smtClean="0">
                <a:latin typeface="Arial"/>
                <a:cs typeface="Arial"/>
              </a:rPr>
              <a:t>customer service design opportunity </a:t>
            </a:r>
            <a:r>
              <a:rPr lang="en-US" sz="1500" dirty="0">
                <a:latin typeface="Arial"/>
                <a:cs typeface="Arial"/>
              </a:rPr>
              <a:t>is a useful way to start your Customer Journey Mapping in the future. By following this simple method, you are able to </a:t>
            </a:r>
            <a:r>
              <a:rPr lang="en-US" sz="1500" i="1" dirty="0">
                <a:latin typeface="Arial"/>
                <a:cs typeface="Arial"/>
              </a:rPr>
              <a:t>pick any pain point</a:t>
            </a:r>
            <a:r>
              <a:rPr lang="en-US" sz="1500" dirty="0">
                <a:latin typeface="Arial"/>
                <a:cs typeface="Arial"/>
              </a:rPr>
              <a:t> and turn it into a </a:t>
            </a:r>
            <a:r>
              <a:rPr lang="en-US" sz="1500" i="1" dirty="0">
                <a:latin typeface="Arial"/>
                <a:cs typeface="Arial"/>
              </a:rPr>
              <a:t>usable and inspiring brainstorm question</a:t>
            </a:r>
            <a:r>
              <a:rPr lang="en-US" sz="1500" dirty="0">
                <a:latin typeface="Arial"/>
                <a:cs typeface="Arial"/>
              </a:rPr>
              <a:t>, ready to be tackled by your team later. </a:t>
            </a:r>
            <a:r>
              <a:rPr lang="en-US" sz="1500" b="1" dirty="0" smtClean="0">
                <a:latin typeface="Arial"/>
                <a:cs typeface="Arial"/>
              </a:rPr>
              <a:t>Reframing </a:t>
            </a:r>
            <a:r>
              <a:rPr lang="en-US" sz="1500" b="1" dirty="0">
                <a:latin typeface="Arial"/>
                <a:cs typeface="Arial"/>
              </a:rPr>
              <a:t>statements to brainstorm questions </a:t>
            </a:r>
            <a:r>
              <a:rPr lang="en-US" sz="1500" dirty="0">
                <a:latin typeface="Arial"/>
                <a:cs typeface="Arial"/>
              </a:rPr>
              <a:t>is an essential step in the design thinking process, not only to create focus and prioritize initiatives, but also to match your brand vision with the desired experiential end-state of your customers. </a:t>
            </a:r>
            <a:endParaRPr lang="en-US" sz="1500" dirty="0" smtClean="0">
              <a:latin typeface="Arial"/>
              <a:cs typeface="Arial"/>
            </a:endParaRPr>
          </a:p>
          <a:p>
            <a:pPr algn="just"/>
            <a:endParaRPr lang="en-US" sz="1500" dirty="0">
              <a:latin typeface="Arial"/>
              <a:cs typeface="Arial"/>
            </a:endParaRPr>
          </a:p>
          <a:p>
            <a:pPr algn="just"/>
            <a:r>
              <a:rPr lang="en-US" sz="1500" b="1" dirty="0" smtClean="0">
                <a:latin typeface="Arial"/>
                <a:cs typeface="Arial"/>
              </a:rPr>
              <a:t>Project </a:t>
            </a:r>
            <a:r>
              <a:rPr lang="en-US" sz="1500" b="1" dirty="0">
                <a:latin typeface="Arial"/>
                <a:cs typeface="Arial"/>
              </a:rPr>
              <a:t>Workplace Project Assignment (WPA</a:t>
            </a:r>
            <a:r>
              <a:rPr lang="en-US" sz="1500" b="1" dirty="0" smtClean="0">
                <a:latin typeface="Arial"/>
                <a:cs typeface="Arial"/>
              </a:rPr>
              <a:t>)</a:t>
            </a:r>
          </a:p>
          <a:p>
            <a:pPr algn="just"/>
            <a:endParaRPr lang="en-US" sz="1500" dirty="0">
              <a:latin typeface="Arial"/>
              <a:cs typeface="Arial"/>
            </a:endParaRPr>
          </a:p>
          <a:p>
            <a:pPr algn="just"/>
            <a:r>
              <a:rPr lang="en-US" sz="1500" dirty="0">
                <a:latin typeface="Arial"/>
                <a:cs typeface="Arial"/>
              </a:rPr>
              <a:t>Using the </a:t>
            </a:r>
            <a:r>
              <a:rPr lang="en-US" sz="1500" b="1" dirty="0">
                <a:latin typeface="Arial"/>
                <a:cs typeface="Arial"/>
              </a:rPr>
              <a:t>Customer Journey Pain Point Analysis</a:t>
            </a:r>
            <a:r>
              <a:rPr lang="en-US" sz="1500" dirty="0">
                <a:latin typeface="Arial"/>
                <a:cs typeface="Arial"/>
              </a:rPr>
              <a:t> </a:t>
            </a:r>
            <a:r>
              <a:rPr lang="en-US" sz="1500" dirty="0" smtClean="0">
                <a:latin typeface="Arial"/>
                <a:cs typeface="Arial"/>
              </a:rPr>
              <a:t>framework, </a:t>
            </a:r>
            <a:r>
              <a:rPr lang="en-US" sz="1500" dirty="0">
                <a:latin typeface="Arial"/>
                <a:cs typeface="Arial"/>
              </a:rPr>
              <a:t>FILL UP the items in the template </a:t>
            </a:r>
            <a:r>
              <a:rPr lang="en-US" sz="1500" dirty="0" smtClean="0">
                <a:latin typeface="Arial"/>
                <a:cs typeface="Arial"/>
              </a:rPr>
              <a:t>that follows by </a:t>
            </a:r>
            <a:r>
              <a:rPr lang="en-US" sz="1500" dirty="0">
                <a:latin typeface="Arial"/>
                <a:cs typeface="Arial"/>
              </a:rPr>
              <a:t>going through the </a:t>
            </a:r>
            <a:r>
              <a:rPr lang="en-US" sz="1500" b="1" i="1" dirty="0" smtClean="0">
                <a:latin typeface="Arial"/>
                <a:cs typeface="Arial"/>
              </a:rPr>
              <a:t>Seven Steps </a:t>
            </a:r>
            <a:r>
              <a:rPr lang="en-US" sz="1500" b="1" i="1" dirty="0">
                <a:latin typeface="Arial"/>
                <a:cs typeface="Arial"/>
              </a:rPr>
              <a:t>of The Customer </a:t>
            </a:r>
            <a:r>
              <a:rPr lang="en-US" sz="1500" b="1" i="1" smtClean="0">
                <a:latin typeface="Arial"/>
                <a:cs typeface="Arial"/>
              </a:rPr>
              <a:t>Journey Mapping:</a:t>
            </a:r>
            <a:endParaRPr lang="en-US" sz="1500" dirty="0" smtClean="0">
              <a:latin typeface="Arial"/>
              <a:cs typeface="Arial"/>
            </a:endParaRPr>
          </a:p>
          <a:p>
            <a:pPr algn="just"/>
            <a:r>
              <a:rPr lang="en-US" sz="1500" dirty="0">
                <a:latin typeface="Arial"/>
                <a:cs typeface="Arial"/>
              </a:rPr>
              <a:t> </a:t>
            </a:r>
          </a:p>
          <a:p>
            <a:pPr algn="just"/>
            <a:r>
              <a:rPr lang="en-US" sz="1500" b="1" dirty="0">
                <a:latin typeface="Arial"/>
                <a:cs typeface="Arial"/>
              </a:rPr>
              <a:t>Step 1: Identify The Phases of The Customer Journey </a:t>
            </a:r>
            <a:endParaRPr lang="en-US" sz="1500" b="1" dirty="0" smtClean="0">
              <a:latin typeface="Arial"/>
              <a:cs typeface="Arial"/>
            </a:endParaRPr>
          </a:p>
          <a:p>
            <a:pPr algn="just"/>
            <a:endParaRPr lang="en-US" sz="1500" dirty="0">
              <a:latin typeface="Arial"/>
              <a:cs typeface="Arial"/>
            </a:endParaRPr>
          </a:p>
          <a:p>
            <a:pPr algn="just"/>
            <a:r>
              <a:rPr lang="en-US" sz="1500" i="1" dirty="0">
                <a:latin typeface="Arial"/>
                <a:cs typeface="Arial"/>
              </a:rPr>
              <a:t>Enumerate the 4-5 major phases that the customer has to go through to buy a product or consume a service that you offer</a:t>
            </a:r>
            <a:r>
              <a:rPr lang="en-US" sz="1500" i="1" dirty="0" smtClean="0">
                <a:latin typeface="Arial"/>
                <a:cs typeface="Arial"/>
              </a:rPr>
              <a:t>.</a:t>
            </a:r>
          </a:p>
          <a:p>
            <a:pPr algn="just"/>
            <a:endParaRPr lang="en-US" sz="1500" dirty="0">
              <a:latin typeface="Arial"/>
              <a:cs typeface="Arial"/>
            </a:endParaRPr>
          </a:p>
          <a:p>
            <a:pPr algn="just"/>
            <a:r>
              <a:rPr lang="en-US" sz="1500" b="1" dirty="0">
                <a:latin typeface="Arial"/>
                <a:cs typeface="Arial"/>
              </a:rPr>
              <a:t>Step 2: Describe the Customer’s Goal Under Each Phase</a:t>
            </a:r>
            <a:endParaRPr lang="en-US" sz="1500" dirty="0">
              <a:latin typeface="Arial"/>
              <a:cs typeface="Arial"/>
            </a:endParaRPr>
          </a:p>
          <a:p>
            <a:pPr algn="just"/>
            <a:r>
              <a:rPr lang="en-US" sz="1500" i="1" dirty="0">
                <a:latin typeface="Arial"/>
                <a:cs typeface="Arial"/>
              </a:rPr>
              <a:t>Use an “action verb” to describe what the customer would like to achieve at the end of this phase in the customer’s journey</a:t>
            </a:r>
            <a:r>
              <a:rPr lang="en-US" sz="1500" i="1" dirty="0" smtClean="0">
                <a:latin typeface="Arial"/>
                <a:cs typeface="Arial"/>
              </a:rPr>
              <a:t>.</a:t>
            </a:r>
            <a:endParaRPr lang="en-US" sz="1500" dirty="0">
              <a:latin typeface="Arial"/>
              <a:cs typeface="Arial"/>
            </a:endParaRPr>
          </a:p>
        </p:txBody>
      </p:sp>
      <p:sp>
        <p:nvSpPr>
          <p:cNvPr id="9" name="TextBox 8"/>
          <p:cNvSpPr txBox="1"/>
          <p:nvPr/>
        </p:nvSpPr>
        <p:spPr>
          <a:xfrm>
            <a:off x="4631195" y="10226675"/>
            <a:ext cx="2590800" cy="261610"/>
          </a:xfrm>
          <a:prstGeom prst="rect">
            <a:avLst/>
          </a:prstGeom>
          <a:noFill/>
        </p:spPr>
        <p:txBody>
          <a:bodyPr wrap="square" rtlCol="0">
            <a:spAutoFit/>
          </a:bodyPr>
          <a:lstStyle/>
          <a:p>
            <a:pPr algn="r"/>
            <a:r>
              <a:rPr lang="en-US" sz="1050" dirty="0" smtClean="0">
                <a:latin typeface="Arial"/>
                <a:cs typeface="Arial"/>
              </a:rPr>
              <a:t>WPA1-WK2p3</a:t>
            </a:r>
            <a:endParaRPr lang="en-US" sz="1050" dirty="0">
              <a:latin typeface="Arial"/>
              <a:cs typeface="Arial"/>
            </a:endParaRPr>
          </a:p>
        </p:txBody>
      </p:sp>
      <p:sp>
        <p:nvSpPr>
          <p:cNvPr id="8" name="object 3"/>
          <p:cNvSpPr txBox="1"/>
          <p:nvPr/>
        </p:nvSpPr>
        <p:spPr>
          <a:xfrm>
            <a:off x="3302844" y="10285998"/>
            <a:ext cx="1694606" cy="169277"/>
          </a:xfrm>
          <a:prstGeom prst="rect">
            <a:avLst/>
          </a:prstGeom>
        </p:spPr>
        <p:txBody>
          <a:bodyPr vert="horz" wrap="square" lIns="0" tIns="15240" rIns="0" bIns="0" rtlCol="0">
            <a:spAutoFit/>
          </a:bodyPr>
          <a:lstStyle/>
          <a:p>
            <a:pPr marL="12700">
              <a:lnSpc>
                <a:spcPct val="100000"/>
              </a:lnSpc>
              <a:spcBef>
                <a:spcPts val="120"/>
              </a:spcBef>
            </a:pPr>
            <a:r>
              <a:rPr lang="en-US" sz="1000" spc="120" dirty="0" smtClean="0">
                <a:solidFill>
                  <a:srgbClr val="212325"/>
                </a:solidFill>
                <a:latin typeface="Arial"/>
                <a:cs typeface="Arial"/>
              </a:rPr>
              <a:t>FOR INTERNAL USE ONLY</a:t>
            </a:r>
            <a:endParaRPr sz="1000" dirty="0">
              <a:latin typeface="Arial"/>
              <a:cs typeface="Arial"/>
            </a:endParaRPr>
          </a:p>
        </p:txBody>
      </p:sp>
    </p:spTree>
    <p:extLst>
      <p:ext uri="{BB962C8B-B14F-4D97-AF65-F5344CB8AC3E}">
        <p14:creationId xmlns:p14="http://schemas.microsoft.com/office/powerpoint/2010/main" val="38781537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790" y="259226"/>
            <a:ext cx="1440644" cy="727075"/>
          </a:xfrm>
          <a:prstGeom prst="rect">
            <a:avLst/>
          </a:prstGeom>
        </p:spPr>
      </p:pic>
      <p:sp>
        <p:nvSpPr>
          <p:cNvPr id="15" name="TextBox 14"/>
          <p:cNvSpPr txBox="1"/>
          <p:nvPr/>
        </p:nvSpPr>
        <p:spPr>
          <a:xfrm>
            <a:off x="806450" y="1270309"/>
            <a:ext cx="6380315" cy="5632311"/>
          </a:xfrm>
          <a:prstGeom prst="rect">
            <a:avLst/>
          </a:prstGeom>
          <a:noFill/>
        </p:spPr>
        <p:txBody>
          <a:bodyPr wrap="square" rtlCol="0">
            <a:spAutoFit/>
          </a:bodyPr>
          <a:lstStyle/>
          <a:p>
            <a:pPr algn="just"/>
            <a:r>
              <a:rPr lang="en-US" sz="1500" b="1" dirty="0" smtClean="0">
                <a:latin typeface="Arial"/>
                <a:cs typeface="Arial"/>
              </a:rPr>
              <a:t>Step </a:t>
            </a:r>
            <a:r>
              <a:rPr lang="en-US" sz="1500" b="1" dirty="0">
                <a:latin typeface="Arial"/>
                <a:cs typeface="Arial"/>
              </a:rPr>
              <a:t>3: Define The Jobs To Be Done By the </a:t>
            </a:r>
            <a:r>
              <a:rPr lang="en-US" sz="1500" b="1" dirty="0" smtClean="0">
                <a:latin typeface="Arial"/>
                <a:cs typeface="Arial"/>
              </a:rPr>
              <a:t>Customer</a:t>
            </a:r>
          </a:p>
          <a:p>
            <a:pPr algn="just"/>
            <a:endParaRPr lang="en-US" sz="1500" dirty="0">
              <a:latin typeface="Arial"/>
              <a:cs typeface="Arial"/>
            </a:endParaRPr>
          </a:p>
          <a:p>
            <a:pPr algn="just"/>
            <a:r>
              <a:rPr lang="en-US" sz="1500" b="1" i="1" dirty="0">
                <a:latin typeface="Arial"/>
                <a:cs typeface="Arial"/>
              </a:rPr>
              <a:t>D</a:t>
            </a:r>
            <a:r>
              <a:rPr lang="en-US" sz="1500" i="1" dirty="0">
                <a:latin typeface="Arial"/>
                <a:cs typeface="Arial"/>
              </a:rPr>
              <a:t>escribe the key activity of core action that the customer must perform to achieve this phase of the customer’s journey</a:t>
            </a:r>
            <a:r>
              <a:rPr lang="en-US" sz="1500" i="1" dirty="0" smtClean="0">
                <a:latin typeface="Arial"/>
                <a:cs typeface="Arial"/>
              </a:rPr>
              <a:t>.</a:t>
            </a:r>
          </a:p>
          <a:p>
            <a:pPr algn="just"/>
            <a:endParaRPr lang="en-US" sz="1500" dirty="0">
              <a:latin typeface="Arial"/>
              <a:cs typeface="Arial"/>
            </a:endParaRPr>
          </a:p>
          <a:p>
            <a:pPr algn="just"/>
            <a:r>
              <a:rPr lang="en-US" sz="1500" b="1" dirty="0">
                <a:latin typeface="Arial"/>
                <a:cs typeface="Arial"/>
              </a:rPr>
              <a:t>Step 4: List The </a:t>
            </a:r>
            <a:r>
              <a:rPr lang="en-US" sz="1500" b="1" dirty="0" err="1">
                <a:latin typeface="Arial"/>
                <a:cs typeface="Arial"/>
              </a:rPr>
              <a:t>Touchpoint</a:t>
            </a:r>
            <a:r>
              <a:rPr lang="en-US" sz="1500" b="1" dirty="0">
                <a:latin typeface="Arial"/>
                <a:cs typeface="Arial"/>
              </a:rPr>
              <a:t> The Customer Goes Through</a:t>
            </a:r>
            <a:endParaRPr lang="en-US" sz="1500" dirty="0">
              <a:latin typeface="Arial"/>
              <a:cs typeface="Arial"/>
            </a:endParaRPr>
          </a:p>
          <a:p>
            <a:pPr algn="just"/>
            <a:r>
              <a:rPr lang="en-US" sz="1500" i="1" dirty="0">
                <a:latin typeface="Arial"/>
                <a:cs typeface="Arial"/>
              </a:rPr>
              <a:t>Specify the </a:t>
            </a:r>
            <a:r>
              <a:rPr lang="en-US" sz="1500" i="1" dirty="0" err="1">
                <a:latin typeface="Arial"/>
                <a:cs typeface="Arial"/>
              </a:rPr>
              <a:t>touchpoint</a:t>
            </a:r>
            <a:r>
              <a:rPr lang="en-US" sz="1500" i="1" dirty="0">
                <a:latin typeface="Arial"/>
                <a:cs typeface="Arial"/>
              </a:rPr>
              <a:t> or channel that the customer engages  that can either help or hinder his experience of your </a:t>
            </a:r>
            <a:r>
              <a:rPr lang="en-US" sz="1500" i="1" dirty="0" err="1">
                <a:latin typeface="Arial"/>
                <a:cs typeface="Arial"/>
              </a:rPr>
              <a:t>organisation</a:t>
            </a:r>
            <a:r>
              <a:rPr lang="en-US" sz="1500" i="1" dirty="0">
                <a:latin typeface="Arial"/>
                <a:cs typeface="Arial"/>
              </a:rPr>
              <a:t>. </a:t>
            </a:r>
            <a:endParaRPr lang="en-US" sz="1500" i="1" dirty="0" smtClean="0">
              <a:latin typeface="Arial"/>
              <a:cs typeface="Arial"/>
            </a:endParaRPr>
          </a:p>
          <a:p>
            <a:pPr algn="just"/>
            <a:endParaRPr lang="en-US" sz="1500" dirty="0">
              <a:latin typeface="Arial"/>
              <a:cs typeface="Arial"/>
            </a:endParaRPr>
          </a:p>
          <a:p>
            <a:pPr algn="just"/>
            <a:r>
              <a:rPr lang="en-US" sz="1500" b="1" dirty="0">
                <a:latin typeface="Arial"/>
                <a:cs typeface="Arial"/>
              </a:rPr>
              <a:t>Step 5: Describe The Emotional Response of The Customer </a:t>
            </a:r>
            <a:endParaRPr lang="en-US" sz="1500" dirty="0">
              <a:latin typeface="Arial"/>
              <a:cs typeface="Arial"/>
            </a:endParaRPr>
          </a:p>
          <a:p>
            <a:pPr algn="just"/>
            <a:r>
              <a:rPr lang="en-US" sz="1500" i="1" dirty="0">
                <a:latin typeface="Arial"/>
                <a:cs typeface="Arial"/>
              </a:rPr>
              <a:t>Describe the typical reaction (positive gains or negative pains) the customer shows given the current service you provide</a:t>
            </a:r>
            <a:r>
              <a:rPr lang="en-US" sz="1500" i="1" dirty="0" smtClean="0">
                <a:latin typeface="Arial"/>
                <a:cs typeface="Arial"/>
              </a:rPr>
              <a:t>.</a:t>
            </a:r>
          </a:p>
          <a:p>
            <a:pPr algn="just"/>
            <a:endParaRPr lang="en-US" sz="1500" dirty="0">
              <a:latin typeface="Arial"/>
              <a:cs typeface="Arial"/>
            </a:endParaRPr>
          </a:p>
          <a:p>
            <a:pPr algn="just"/>
            <a:r>
              <a:rPr lang="en-US" sz="1500" b="1" dirty="0">
                <a:latin typeface="Arial"/>
                <a:cs typeface="Arial"/>
              </a:rPr>
              <a:t>Step 6: State The Brainstorm Question for Ideation</a:t>
            </a:r>
            <a:endParaRPr lang="en-US" sz="1500" dirty="0">
              <a:latin typeface="Arial"/>
              <a:cs typeface="Arial"/>
            </a:endParaRPr>
          </a:p>
          <a:p>
            <a:pPr algn="just"/>
            <a:r>
              <a:rPr lang="en-US" sz="1500" i="1" dirty="0">
                <a:latin typeface="Arial"/>
                <a:cs typeface="Arial"/>
              </a:rPr>
              <a:t>Given the emotional response of the customer, state the brainstorm question (“How could we…”) your team can work on</a:t>
            </a:r>
            <a:r>
              <a:rPr lang="en-US" sz="1500" i="1" dirty="0" smtClean="0">
                <a:latin typeface="Arial"/>
                <a:cs typeface="Arial"/>
              </a:rPr>
              <a:t>.</a:t>
            </a:r>
          </a:p>
          <a:p>
            <a:pPr algn="just"/>
            <a:endParaRPr lang="en-US" sz="1500" dirty="0">
              <a:latin typeface="Arial"/>
              <a:cs typeface="Arial"/>
            </a:endParaRPr>
          </a:p>
          <a:p>
            <a:pPr algn="just"/>
            <a:r>
              <a:rPr lang="en-US" sz="1500" b="1" dirty="0">
                <a:latin typeface="Arial"/>
                <a:cs typeface="Arial"/>
              </a:rPr>
              <a:t>Step 7: </a:t>
            </a:r>
            <a:r>
              <a:rPr lang="en-US" sz="1500" b="1" dirty="0" err="1">
                <a:latin typeface="Arial"/>
                <a:cs typeface="Arial"/>
              </a:rPr>
              <a:t>Summarise</a:t>
            </a:r>
            <a:r>
              <a:rPr lang="en-US" sz="1500" b="1" dirty="0">
                <a:latin typeface="Arial"/>
                <a:cs typeface="Arial"/>
              </a:rPr>
              <a:t> the Insights Derived From The Analysis</a:t>
            </a:r>
            <a:endParaRPr lang="en-US" sz="1500" dirty="0">
              <a:latin typeface="Arial"/>
              <a:cs typeface="Arial"/>
            </a:endParaRPr>
          </a:p>
          <a:p>
            <a:pPr algn="just"/>
            <a:r>
              <a:rPr lang="en-US" sz="1500" i="1" dirty="0">
                <a:latin typeface="Arial"/>
                <a:cs typeface="Arial"/>
              </a:rPr>
              <a:t>Using the Reflection Guide Questions at the end of this assignment, write down your answers to the questions listed. </a:t>
            </a:r>
            <a:endParaRPr lang="en-US" sz="1500" dirty="0">
              <a:latin typeface="Arial"/>
              <a:cs typeface="Arial"/>
            </a:endParaRPr>
          </a:p>
          <a:p>
            <a:pPr algn="just"/>
            <a:endParaRPr lang="en-US" sz="1500" dirty="0">
              <a:latin typeface="Arial"/>
              <a:cs typeface="Arial"/>
            </a:endParaRPr>
          </a:p>
          <a:p>
            <a:pPr algn="just"/>
            <a:endParaRPr lang="en-US" sz="1500" dirty="0">
              <a:latin typeface="Arial"/>
              <a:cs typeface="Arial"/>
            </a:endParaRPr>
          </a:p>
          <a:p>
            <a:pPr algn="ctr"/>
            <a:r>
              <a:rPr lang="en-US" sz="1500" dirty="0" smtClean="0">
                <a:latin typeface="Arial"/>
                <a:cs typeface="Arial"/>
              </a:rPr>
              <a:t>***</a:t>
            </a:r>
            <a:endParaRPr lang="en-US" sz="1500" dirty="0">
              <a:latin typeface="Arial"/>
              <a:cs typeface="Arial"/>
            </a:endParaRPr>
          </a:p>
          <a:p>
            <a:pPr algn="just"/>
            <a:endParaRPr lang="en-US" sz="1500" b="1" u="sng" dirty="0">
              <a:latin typeface="Arial"/>
              <a:cs typeface="Arial"/>
            </a:endParaRPr>
          </a:p>
        </p:txBody>
      </p:sp>
      <p:sp>
        <p:nvSpPr>
          <p:cNvPr id="9" name="TextBox 8"/>
          <p:cNvSpPr txBox="1"/>
          <p:nvPr/>
        </p:nvSpPr>
        <p:spPr>
          <a:xfrm>
            <a:off x="4631195" y="10226675"/>
            <a:ext cx="2590800" cy="261610"/>
          </a:xfrm>
          <a:prstGeom prst="rect">
            <a:avLst/>
          </a:prstGeom>
          <a:noFill/>
        </p:spPr>
        <p:txBody>
          <a:bodyPr wrap="square" rtlCol="0">
            <a:spAutoFit/>
          </a:bodyPr>
          <a:lstStyle/>
          <a:p>
            <a:pPr algn="r"/>
            <a:r>
              <a:rPr lang="en-US" sz="1050" dirty="0" smtClean="0">
                <a:latin typeface="Arial"/>
                <a:cs typeface="Arial"/>
              </a:rPr>
              <a:t>WPA1-WK2p3</a:t>
            </a:r>
            <a:endParaRPr lang="en-US" sz="1050" dirty="0">
              <a:latin typeface="Arial"/>
              <a:cs typeface="Arial"/>
            </a:endParaRPr>
          </a:p>
        </p:txBody>
      </p:sp>
      <p:sp>
        <p:nvSpPr>
          <p:cNvPr id="8" name="object 3"/>
          <p:cNvSpPr txBox="1"/>
          <p:nvPr/>
        </p:nvSpPr>
        <p:spPr>
          <a:xfrm>
            <a:off x="3302844" y="10285998"/>
            <a:ext cx="1694606" cy="169277"/>
          </a:xfrm>
          <a:prstGeom prst="rect">
            <a:avLst/>
          </a:prstGeom>
        </p:spPr>
        <p:txBody>
          <a:bodyPr vert="horz" wrap="square" lIns="0" tIns="15240" rIns="0" bIns="0" rtlCol="0">
            <a:spAutoFit/>
          </a:bodyPr>
          <a:lstStyle/>
          <a:p>
            <a:pPr marL="12700">
              <a:lnSpc>
                <a:spcPct val="100000"/>
              </a:lnSpc>
              <a:spcBef>
                <a:spcPts val="120"/>
              </a:spcBef>
            </a:pPr>
            <a:r>
              <a:rPr lang="en-US" sz="1000" spc="120" dirty="0" smtClean="0">
                <a:solidFill>
                  <a:srgbClr val="212325"/>
                </a:solidFill>
                <a:latin typeface="Arial"/>
                <a:cs typeface="Arial"/>
              </a:rPr>
              <a:t>FOR INTERNAL USE ONLY</a:t>
            </a:r>
            <a:endParaRPr sz="1000" dirty="0">
              <a:latin typeface="Arial"/>
              <a:cs typeface="Arial"/>
            </a:endParaRPr>
          </a:p>
        </p:txBody>
      </p:sp>
    </p:spTree>
    <p:extLst>
      <p:ext uri="{BB962C8B-B14F-4D97-AF65-F5344CB8AC3E}">
        <p14:creationId xmlns:p14="http://schemas.microsoft.com/office/powerpoint/2010/main" val="15393123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60" y="244475"/>
            <a:ext cx="1440644" cy="727075"/>
          </a:xfrm>
          <a:prstGeom prst="rect">
            <a:avLst/>
          </a:prstGeom>
        </p:spPr>
      </p:pic>
      <p:sp>
        <p:nvSpPr>
          <p:cNvPr id="13" name="TextBox 12"/>
          <p:cNvSpPr txBox="1"/>
          <p:nvPr/>
        </p:nvSpPr>
        <p:spPr>
          <a:xfrm>
            <a:off x="4616450" y="10346065"/>
            <a:ext cx="2590800" cy="261610"/>
          </a:xfrm>
          <a:prstGeom prst="rect">
            <a:avLst/>
          </a:prstGeom>
          <a:noFill/>
        </p:spPr>
        <p:txBody>
          <a:bodyPr wrap="square" rtlCol="0">
            <a:spAutoFit/>
          </a:bodyPr>
          <a:lstStyle/>
          <a:p>
            <a:pPr algn="r"/>
            <a:r>
              <a:rPr lang="en-US" sz="1050" dirty="0" smtClean="0">
                <a:latin typeface="Arial"/>
                <a:cs typeface="Arial"/>
              </a:rPr>
              <a:t>WPA1-WK2p4</a:t>
            </a:r>
            <a:endParaRPr lang="en-US" sz="1050" dirty="0">
              <a:latin typeface="Arial"/>
              <a:cs typeface="Arial"/>
            </a:endParaRPr>
          </a:p>
        </p:txBody>
      </p:sp>
      <p:sp>
        <p:nvSpPr>
          <p:cNvPr id="9" name="object 3"/>
          <p:cNvSpPr txBox="1"/>
          <p:nvPr/>
        </p:nvSpPr>
        <p:spPr>
          <a:xfrm>
            <a:off x="3302844" y="10362198"/>
            <a:ext cx="1694606" cy="169277"/>
          </a:xfrm>
          <a:prstGeom prst="rect">
            <a:avLst/>
          </a:prstGeom>
        </p:spPr>
        <p:txBody>
          <a:bodyPr vert="horz" wrap="square" lIns="0" tIns="15240" rIns="0" bIns="0" rtlCol="0">
            <a:spAutoFit/>
          </a:bodyPr>
          <a:lstStyle/>
          <a:p>
            <a:pPr marL="12700">
              <a:lnSpc>
                <a:spcPct val="100000"/>
              </a:lnSpc>
              <a:spcBef>
                <a:spcPts val="120"/>
              </a:spcBef>
            </a:pPr>
            <a:r>
              <a:rPr lang="en-US" sz="1000" spc="120" dirty="0" smtClean="0">
                <a:solidFill>
                  <a:srgbClr val="212325"/>
                </a:solidFill>
                <a:latin typeface="Arial"/>
                <a:cs typeface="Arial"/>
              </a:rPr>
              <a:t>FOR INTERNAL USE ONLY</a:t>
            </a:r>
            <a:endParaRPr sz="1000" dirty="0">
              <a:latin typeface="Arial"/>
              <a:cs typeface="Arial"/>
            </a:endParaRPr>
          </a:p>
        </p:txBody>
      </p:sp>
      <p:sp>
        <p:nvSpPr>
          <p:cNvPr id="15" name="TextBox 14"/>
          <p:cNvSpPr txBox="1"/>
          <p:nvPr/>
        </p:nvSpPr>
        <p:spPr>
          <a:xfrm>
            <a:off x="806450" y="2911475"/>
            <a:ext cx="6380315" cy="1246495"/>
          </a:xfrm>
          <a:prstGeom prst="rect">
            <a:avLst/>
          </a:prstGeom>
          <a:noFill/>
        </p:spPr>
        <p:txBody>
          <a:bodyPr wrap="square" rtlCol="0">
            <a:spAutoFit/>
          </a:bodyPr>
          <a:lstStyle/>
          <a:p>
            <a:pPr algn="just"/>
            <a:r>
              <a:rPr lang="en-US" sz="1500" b="1" dirty="0">
                <a:latin typeface="Arial"/>
                <a:cs typeface="Arial"/>
              </a:rPr>
              <a:t>Instruction: Fill up the Customer Journey Pain Point Analysis (CJPPA) </a:t>
            </a:r>
            <a:r>
              <a:rPr lang="en-US" sz="1500" b="1" dirty="0" smtClean="0">
                <a:latin typeface="Arial"/>
                <a:cs typeface="Arial"/>
              </a:rPr>
              <a:t>in the following page</a:t>
            </a:r>
            <a:r>
              <a:rPr lang="en-US" sz="1500" b="1" dirty="0" smtClean="0">
                <a:latin typeface="Arial"/>
                <a:cs typeface="Arial"/>
              </a:rPr>
              <a:t> </a:t>
            </a:r>
            <a:r>
              <a:rPr lang="en-US" sz="1500" b="1" dirty="0">
                <a:latin typeface="Arial"/>
                <a:cs typeface="Arial"/>
              </a:rPr>
              <a:t>as described in the previous sections of this assignment. </a:t>
            </a:r>
            <a:r>
              <a:rPr lang="en-US" sz="1500" b="1" dirty="0" smtClean="0">
                <a:latin typeface="Arial"/>
                <a:cs typeface="Arial"/>
              </a:rPr>
              <a:t>After completing the CJPPA, answer </a:t>
            </a:r>
            <a:r>
              <a:rPr lang="en-US" sz="1500" b="1" dirty="0">
                <a:latin typeface="Arial"/>
                <a:cs typeface="Arial"/>
              </a:rPr>
              <a:t>the Reflection Guide Questions </a:t>
            </a:r>
            <a:r>
              <a:rPr lang="en-US" sz="1500" b="1" dirty="0" smtClean="0">
                <a:latin typeface="Arial"/>
                <a:cs typeface="Arial"/>
              </a:rPr>
              <a:t>below.</a:t>
            </a:r>
            <a:endParaRPr lang="en-US" sz="1500" b="1" dirty="0" smtClean="0">
              <a:latin typeface="Arial"/>
              <a:cs typeface="Arial"/>
            </a:endParaRPr>
          </a:p>
          <a:p>
            <a:pPr algn="just"/>
            <a:endParaRPr lang="en-US" sz="1500" b="1" dirty="0" smtClean="0">
              <a:latin typeface="Arial"/>
              <a:cs typeface="Arial"/>
            </a:endParaRPr>
          </a:p>
        </p:txBody>
      </p:sp>
      <p:sp>
        <p:nvSpPr>
          <p:cNvPr id="16" name="Rectangle 15"/>
          <p:cNvSpPr/>
          <p:nvPr/>
        </p:nvSpPr>
        <p:spPr>
          <a:xfrm>
            <a:off x="862165" y="1158875"/>
            <a:ext cx="6248400" cy="1684655"/>
          </a:xfrm>
          <a:prstGeom prst="rect">
            <a:avLst/>
          </a:prstGeom>
          <a:solidFill>
            <a:srgbClr val="FFFF00"/>
          </a:solidFill>
          <a:ln>
            <a:solidFill>
              <a:schemeClr val="tx1">
                <a:lumMod val="95000"/>
                <a:lumOff val="5000"/>
              </a:schemeClr>
            </a:solidFill>
          </a:ln>
        </p:spPr>
        <p:txBody>
          <a:bodyPr wrap="square">
            <a:noAutofit/>
          </a:bodyPr>
          <a:lstStyle/>
          <a:p>
            <a:pPr algn="ctr">
              <a:spcAft>
                <a:spcPts val="0"/>
              </a:spcAft>
            </a:pPr>
            <a:r>
              <a:rPr lang="en-US" sz="800" b="1" kern="1200" dirty="0">
                <a:solidFill>
                  <a:srgbClr val="000000"/>
                </a:solidFill>
                <a:effectLst/>
                <a:latin typeface="Arial"/>
                <a:ea typeface="ＭＳ 明朝"/>
                <a:cs typeface="Times New Roman"/>
              </a:rPr>
              <a:t> </a:t>
            </a:r>
            <a:endParaRPr lang="en-US" sz="1000" dirty="0">
              <a:effectLst/>
              <a:latin typeface="Times"/>
              <a:ea typeface="ＭＳ 明朝"/>
              <a:cs typeface="Times New Roman"/>
            </a:endParaRPr>
          </a:p>
          <a:p>
            <a:pPr algn="ctr">
              <a:spcAft>
                <a:spcPts val="0"/>
              </a:spcAft>
            </a:pPr>
            <a:r>
              <a:rPr lang="en-US" sz="1500" b="1" kern="1200" dirty="0">
                <a:solidFill>
                  <a:srgbClr val="000000"/>
                </a:solidFill>
                <a:effectLst/>
                <a:latin typeface="Arial"/>
                <a:ea typeface="ＭＳ 明朝"/>
                <a:cs typeface="Times New Roman"/>
              </a:rPr>
              <a:t>COMPLETE YOUR CUSTOMER JOURNEY </a:t>
            </a:r>
            <a:endParaRPr lang="en-US" sz="1000" dirty="0">
              <a:effectLst/>
              <a:latin typeface="Times"/>
              <a:ea typeface="ＭＳ 明朝"/>
              <a:cs typeface="Times New Roman"/>
            </a:endParaRPr>
          </a:p>
          <a:p>
            <a:pPr algn="ctr">
              <a:spcAft>
                <a:spcPts val="0"/>
              </a:spcAft>
            </a:pPr>
            <a:r>
              <a:rPr lang="en-US" sz="1500" b="1" kern="1200" dirty="0">
                <a:solidFill>
                  <a:srgbClr val="000000"/>
                </a:solidFill>
                <a:effectLst/>
                <a:latin typeface="Arial"/>
                <a:ea typeface="ＭＳ 明朝"/>
                <a:cs typeface="Times New Roman"/>
              </a:rPr>
              <a:t>PAIN POINT ANALYSIS (CJPPA)  </a:t>
            </a:r>
            <a:endParaRPr lang="en-US" sz="1000" dirty="0">
              <a:effectLst/>
              <a:latin typeface="Times"/>
              <a:ea typeface="ＭＳ 明朝"/>
              <a:cs typeface="Times New Roman"/>
            </a:endParaRPr>
          </a:p>
          <a:p>
            <a:pPr algn="ctr">
              <a:spcAft>
                <a:spcPts val="0"/>
              </a:spcAft>
            </a:pPr>
            <a:r>
              <a:rPr lang="en-US" sz="1500" b="1" kern="1200" dirty="0">
                <a:solidFill>
                  <a:srgbClr val="000000"/>
                </a:solidFill>
                <a:effectLst/>
                <a:latin typeface="Arial"/>
                <a:ea typeface="ＭＳ 明朝"/>
                <a:cs typeface="Times New Roman"/>
              </a:rPr>
              <a:t>*** To Be Submitted To EMDT Program Adviser***</a:t>
            </a:r>
            <a:endParaRPr lang="en-US" sz="1000" dirty="0">
              <a:effectLst/>
              <a:latin typeface="Times"/>
              <a:ea typeface="ＭＳ 明朝"/>
              <a:cs typeface="Times New Roman"/>
            </a:endParaRPr>
          </a:p>
          <a:p>
            <a:pPr algn="ctr">
              <a:spcAft>
                <a:spcPts val="0"/>
              </a:spcAft>
            </a:pPr>
            <a:r>
              <a:rPr lang="en-US" sz="1000" kern="1200" dirty="0">
                <a:solidFill>
                  <a:srgbClr val="000000"/>
                </a:solidFill>
                <a:effectLst/>
                <a:latin typeface="Times"/>
                <a:ea typeface="ＭＳ 明朝"/>
                <a:cs typeface="Times New Roman"/>
              </a:rPr>
              <a:t> </a:t>
            </a:r>
            <a:endParaRPr lang="en-US" sz="1000" dirty="0">
              <a:effectLst/>
              <a:latin typeface="Times"/>
              <a:ea typeface="ＭＳ 明朝"/>
              <a:cs typeface="Times New Roman"/>
            </a:endParaRPr>
          </a:p>
          <a:p>
            <a:pPr algn="ctr">
              <a:spcAft>
                <a:spcPts val="0"/>
              </a:spcAft>
            </a:pPr>
            <a:r>
              <a:rPr lang="en-US" sz="1200" b="1" kern="1200" dirty="0">
                <a:solidFill>
                  <a:srgbClr val="000000"/>
                </a:solidFill>
                <a:effectLst/>
                <a:latin typeface="Arial"/>
                <a:ea typeface="ＭＳ 明朝"/>
                <a:cs typeface="Times New Roman"/>
              </a:rPr>
              <a:t>Name of </a:t>
            </a:r>
            <a:r>
              <a:rPr lang="en-US" sz="1200" b="1" kern="1200" dirty="0" err="1">
                <a:solidFill>
                  <a:srgbClr val="000000"/>
                </a:solidFill>
                <a:effectLst/>
                <a:latin typeface="Arial"/>
                <a:ea typeface="ＭＳ 明朝"/>
                <a:cs typeface="Times New Roman"/>
              </a:rPr>
              <a:t>Organisation</a:t>
            </a:r>
            <a:r>
              <a:rPr lang="en-US" sz="1200" b="1" kern="1200" dirty="0">
                <a:solidFill>
                  <a:srgbClr val="000000"/>
                </a:solidFill>
                <a:effectLst/>
                <a:latin typeface="Arial"/>
                <a:ea typeface="ＭＳ 明朝"/>
                <a:cs typeface="Times New Roman"/>
              </a:rPr>
              <a:t>: ________________________</a:t>
            </a:r>
            <a:endParaRPr lang="en-US" sz="1000" dirty="0">
              <a:effectLst/>
              <a:latin typeface="Times"/>
              <a:ea typeface="ＭＳ 明朝"/>
              <a:cs typeface="Times New Roman"/>
            </a:endParaRPr>
          </a:p>
          <a:p>
            <a:pPr>
              <a:spcAft>
                <a:spcPts val="0"/>
              </a:spcAft>
            </a:pPr>
            <a:r>
              <a:rPr lang="en-US" sz="1200" b="1" kern="1200" dirty="0">
                <a:solidFill>
                  <a:srgbClr val="000000"/>
                </a:solidFill>
                <a:effectLst/>
                <a:latin typeface="Arial"/>
                <a:ea typeface="ＭＳ 明朝"/>
                <a:cs typeface="Times New Roman"/>
              </a:rPr>
              <a:t>                            </a:t>
            </a:r>
            <a:r>
              <a:rPr lang="en-US" sz="1200" b="1" kern="1200" dirty="0" err="1">
                <a:solidFill>
                  <a:srgbClr val="000000"/>
                </a:solidFill>
                <a:effectLst/>
                <a:latin typeface="Arial"/>
                <a:ea typeface="ＭＳ 明朝"/>
                <a:cs typeface="Times New Roman"/>
              </a:rPr>
              <a:t>Analysed</a:t>
            </a:r>
            <a:r>
              <a:rPr lang="en-US" sz="1200" b="1" kern="1200" dirty="0">
                <a:solidFill>
                  <a:srgbClr val="000000"/>
                </a:solidFill>
                <a:effectLst/>
                <a:latin typeface="Arial"/>
                <a:ea typeface="ＭＳ 明朝"/>
                <a:cs typeface="Times New Roman"/>
              </a:rPr>
              <a:t> By: ___________________________________</a:t>
            </a:r>
            <a:endParaRPr lang="en-US" sz="1000" dirty="0">
              <a:effectLst/>
              <a:latin typeface="Times"/>
              <a:ea typeface="ＭＳ 明朝"/>
              <a:cs typeface="Times New Roman"/>
            </a:endParaRPr>
          </a:p>
          <a:p>
            <a:pPr algn="ctr">
              <a:spcAft>
                <a:spcPts val="0"/>
              </a:spcAft>
            </a:pPr>
            <a:r>
              <a:rPr lang="en-US" sz="1200" b="1" kern="1200" dirty="0">
                <a:solidFill>
                  <a:srgbClr val="000000"/>
                </a:solidFill>
                <a:effectLst/>
                <a:latin typeface="Arial"/>
                <a:ea typeface="ＭＳ 明朝"/>
                <a:cs typeface="Times New Roman"/>
              </a:rPr>
              <a:t>Date Submitted: ______________________________</a:t>
            </a:r>
            <a:endParaRPr lang="en-US" sz="1000" dirty="0">
              <a:effectLst/>
              <a:latin typeface="Times"/>
              <a:ea typeface="ＭＳ 明朝"/>
              <a:cs typeface="Times New Roman"/>
            </a:endParaRPr>
          </a:p>
        </p:txBody>
      </p:sp>
      <p:sp>
        <p:nvSpPr>
          <p:cNvPr id="10" name="TextBox 9"/>
          <p:cNvSpPr txBox="1"/>
          <p:nvPr/>
        </p:nvSpPr>
        <p:spPr>
          <a:xfrm>
            <a:off x="862165" y="3983246"/>
            <a:ext cx="6172200" cy="800219"/>
          </a:xfrm>
          <a:prstGeom prst="rect">
            <a:avLst/>
          </a:prstGeom>
          <a:solidFill>
            <a:srgbClr val="FFFF00"/>
          </a:solidFill>
          <a:ln>
            <a:solidFill>
              <a:srgbClr val="800000"/>
            </a:solidFill>
          </a:ln>
        </p:spPr>
        <p:txBody>
          <a:bodyPr wrap="square" rtlCol="0">
            <a:spAutoFit/>
          </a:bodyPr>
          <a:lstStyle/>
          <a:p>
            <a:pPr algn="ctr">
              <a:spcAft>
                <a:spcPts val="0"/>
              </a:spcAft>
            </a:pPr>
            <a:endParaRPr lang="en-US" sz="800" b="1" kern="1200" dirty="0" smtClean="0">
              <a:solidFill>
                <a:srgbClr val="000000"/>
              </a:solidFill>
              <a:effectLst/>
              <a:latin typeface="Arial"/>
              <a:ea typeface="ＭＳ 明朝"/>
              <a:cs typeface="Times New Roman"/>
            </a:endParaRPr>
          </a:p>
          <a:p>
            <a:pPr algn="ctr">
              <a:spcAft>
                <a:spcPts val="0"/>
              </a:spcAft>
            </a:pPr>
            <a:r>
              <a:rPr lang="en-US" sz="1500" b="1" kern="1200" dirty="0" smtClean="0">
                <a:solidFill>
                  <a:srgbClr val="000000"/>
                </a:solidFill>
                <a:effectLst/>
                <a:latin typeface="Arial"/>
                <a:ea typeface="ＭＳ 明朝"/>
                <a:cs typeface="Arial"/>
              </a:rPr>
              <a:t>ANSWER </a:t>
            </a:r>
            <a:r>
              <a:rPr lang="en-US" sz="1500" b="1" kern="1200" dirty="0">
                <a:solidFill>
                  <a:srgbClr val="000000"/>
                </a:solidFill>
                <a:effectLst/>
                <a:latin typeface="Arial"/>
                <a:ea typeface="ＭＳ 明朝"/>
                <a:cs typeface="Arial"/>
              </a:rPr>
              <a:t>THE REFLECTION GUIDE QUESTIONS </a:t>
            </a:r>
            <a:endParaRPr lang="en-US" sz="1500" dirty="0">
              <a:effectLst/>
              <a:latin typeface="Arial"/>
              <a:ea typeface="ＭＳ 明朝"/>
              <a:cs typeface="Arial"/>
            </a:endParaRPr>
          </a:p>
          <a:p>
            <a:pPr algn="ctr">
              <a:spcAft>
                <a:spcPts val="0"/>
              </a:spcAft>
            </a:pPr>
            <a:r>
              <a:rPr lang="en-US" sz="1500" b="1" kern="1200" dirty="0">
                <a:solidFill>
                  <a:srgbClr val="000000"/>
                </a:solidFill>
                <a:effectLst/>
                <a:latin typeface="Arial"/>
                <a:ea typeface="ＭＳ 明朝"/>
                <a:cs typeface="Arial"/>
              </a:rPr>
              <a:t>(Write down your thoughts  on the three questions below</a:t>
            </a:r>
            <a:r>
              <a:rPr lang="en-US" sz="1500" b="1" kern="1200" dirty="0" smtClean="0">
                <a:solidFill>
                  <a:srgbClr val="000000"/>
                </a:solidFill>
                <a:effectLst/>
                <a:latin typeface="Arial"/>
                <a:ea typeface="ＭＳ 明朝"/>
                <a:cs typeface="Arial"/>
              </a:rPr>
              <a:t>)</a:t>
            </a:r>
          </a:p>
          <a:p>
            <a:pPr algn="ctr">
              <a:spcAft>
                <a:spcPts val="0"/>
              </a:spcAft>
            </a:pPr>
            <a:endParaRPr lang="en-US" sz="800" dirty="0">
              <a:effectLst/>
              <a:latin typeface="Arial"/>
              <a:ea typeface="ＭＳ 明朝"/>
              <a:cs typeface="Arial"/>
            </a:endParaRPr>
          </a:p>
        </p:txBody>
      </p:sp>
      <p:sp>
        <p:nvSpPr>
          <p:cNvPr id="11" name="TextBox 10"/>
          <p:cNvSpPr txBox="1"/>
          <p:nvPr/>
        </p:nvSpPr>
        <p:spPr>
          <a:xfrm>
            <a:off x="862165" y="4892675"/>
            <a:ext cx="6172200" cy="5739130"/>
          </a:xfrm>
          <a:prstGeom prst="rect">
            <a:avLst/>
          </a:prstGeom>
          <a:solidFill>
            <a:srgbClr val="FFFFFF"/>
          </a:solidFill>
          <a:ln>
            <a:solidFill>
              <a:srgbClr val="660066"/>
            </a:solidFill>
          </a:ln>
        </p:spPr>
        <p:txBody>
          <a:bodyPr wrap="square" rtlCol="0">
            <a:spAutoFit/>
          </a:bodyPr>
          <a:lstStyle/>
          <a:p>
            <a:pPr>
              <a:spcAft>
                <a:spcPts val="0"/>
              </a:spcAft>
            </a:pPr>
            <a:r>
              <a:rPr lang="en-US" sz="1200" kern="1200" dirty="0">
                <a:solidFill>
                  <a:srgbClr val="000000"/>
                </a:solidFill>
                <a:effectLst/>
                <a:latin typeface="Arial"/>
                <a:ea typeface="ＭＳ 明朝"/>
                <a:cs typeface="Times New Roman"/>
              </a:rPr>
              <a:t> </a:t>
            </a:r>
            <a:endParaRPr lang="en-US" sz="1000" dirty="0">
              <a:effectLst/>
              <a:latin typeface="Times"/>
              <a:ea typeface="ＭＳ 明朝"/>
              <a:cs typeface="Times New Roman"/>
            </a:endParaRPr>
          </a:p>
          <a:p>
            <a:pPr marL="342900" lvl="0" indent="-342900">
              <a:spcAft>
                <a:spcPts val="0"/>
              </a:spcAft>
              <a:tabLst>
                <a:tab pos="457200" algn="l"/>
              </a:tabLst>
            </a:pPr>
            <a:r>
              <a:rPr lang="en-US" sz="1500" kern="1200" dirty="0">
                <a:solidFill>
                  <a:srgbClr val="000000"/>
                </a:solidFill>
                <a:effectLst/>
                <a:latin typeface="Arial"/>
                <a:ea typeface="ＭＳ 明朝"/>
                <a:cs typeface="Times New Roman"/>
              </a:rPr>
              <a:t>Based on the results of your CJPPA above, what are the </a:t>
            </a:r>
            <a:r>
              <a:rPr lang="en-US" sz="1500" b="1" kern="1200" dirty="0">
                <a:solidFill>
                  <a:srgbClr val="000000"/>
                </a:solidFill>
                <a:effectLst/>
                <a:latin typeface="Arial"/>
                <a:ea typeface="ＭＳ 明朝"/>
                <a:cs typeface="Times New Roman"/>
              </a:rPr>
              <a:t>TOP 2-3 Key Strengths </a:t>
            </a:r>
            <a:r>
              <a:rPr lang="en-US" sz="1500" kern="1200" dirty="0">
                <a:solidFill>
                  <a:srgbClr val="000000"/>
                </a:solidFill>
                <a:effectLst/>
                <a:latin typeface="Arial"/>
                <a:ea typeface="ＭＳ 明朝"/>
                <a:cs typeface="Times New Roman"/>
              </a:rPr>
              <a:t>of your</a:t>
            </a:r>
            <a:r>
              <a:rPr lang="en-US" sz="1500" b="1" kern="1200" dirty="0">
                <a:solidFill>
                  <a:srgbClr val="000000"/>
                </a:solidFill>
                <a:effectLst/>
                <a:latin typeface="Arial"/>
                <a:ea typeface="ＭＳ 明朝"/>
                <a:cs typeface="Times New Roman"/>
              </a:rPr>
              <a:t> As-Is Customer Journey Map. </a:t>
            </a:r>
            <a:r>
              <a:rPr lang="en-US" sz="1500" kern="1200" dirty="0">
                <a:solidFill>
                  <a:srgbClr val="000000"/>
                </a:solidFill>
                <a:effectLst/>
                <a:latin typeface="Arial"/>
                <a:ea typeface="ＭＳ 明朝"/>
                <a:cs typeface="Times New Roman"/>
              </a:rPr>
              <a:t>How satisfied are you with the current level of service your </a:t>
            </a:r>
            <a:r>
              <a:rPr lang="en-US" sz="1500" kern="1200" dirty="0" err="1">
                <a:solidFill>
                  <a:srgbClr val="000000"/>
                </a:solidFill>
                <a:effectLst/>
                <a:latin typeface="Arial"/>
                <a:ea typeface="ＭＳ 明朝"/>
                <a:cs typeface="Times New Roman"/>
              </a:rPr>
              <a:t>organisation</a:t>
            </a:r>
            <a:r>
              <a:rPr lang="en-US" sz="1500" kern="1200" dirty="0">
                <a:solidFill>
                  <a:srgbClr val="000000"/>
                </a:solidFill>
                <a:effectLst/>
                <a:latin typeface="Arial"/>
                <a:ea typeface="ＭＳ 明朝"/>
                <a:cs typeface="Times New Roman"/>
              </a:rPr>
              <a:t> provides to its customers? Explain your answer.</a:t>
            </a:r>
            <a:endParaRPr lang="en-US" sz="1200" dirty="0">
              <a:effectLst/>
              <a:latin typeface="Cambria"/>
              <a:ea typeface="ＭＳ 明朝"/>
              <a:cs typeface="Times New Roman"/>
            </a:endParaRPr>
          </a:p>
          <a:p>
            <a:pPr marL="457200">
              <a:spcAft>
                <a:spcPts val="0"/>
              </a:spcAft>
            </a:pPr>
            <a:r>
              <a:rPr lang="en-US" sz="1500" kern="1200" dirty="0">
                <a:solidFill>
                  <a:srgbClr val="000000"/>
                </a:solidFill>
                <a:effectLst/>
                <a:latin typeface="Arial"/>
                <a:ea typeface="ＭＳ 明朝"/>
                <a:cs typeface="Times New Roman"/>
              </a:rPr>
              <a:t>____________________________________________________________________________________________________________________________________________________________</a:t>
            </a:r>
            <a:endParaRPr lang="en-US" sz="1000" dirty="0">
              <a:effectLst/>
              <a:latin typeface="Times"/>
              <a:ea typeface="ＭＳ 明朝"/>
              <a:cs typeface="Times New Roman"/>
            </a:endParaRPr>
          </a:p>
          <a:p>
            <a:pPr marL="457200">
              <a:spcAft>
                <a:spcPts val="0"/>
              </a:spcAft>
            </a:pPr>
            <a:r>
              <a:rPr lang="en-US" sz="1500" kern="1200" dirty="0">
                <a:solidFill>
                  <a:srgbClr val="000000"/>
                </a:solidFill>
                <a:effectLst/>
                <a:latin typeface="Cambria"/>
                <a:ea typeface="Times New Roman"/>
                <a:cs typeface="Times New Roman"/>
              </a:rPr>
              <a:t> </a:t>
            </a:r>
            <a:endParaRPr lang="en-US" sz="1000" dirty="0">
              <a:effectLst/>
              <a:latin typeface="Times"/>
              <a:ea typeface="ＭＳ 明朝"/>
              <a:cs typeface="Times New Roman"/>
            </a:endParaRPr>
          </a:p>
          <a:p>
            <a:pPr marL="342900" lvl="0" indent="-342900">
              <a:spcAft>
                <a:spcPts val="0"/>
              </a:spcAft>
              <a:buFont typeface="+mj-lt"/>
              <a:buAutoNum type="arabicPeriod" startAt="2"/>
              <a:tabLst>
                <a:tab pos="457200" algn="l"/>
              </a:tabLst>
            </a:pPr>
            <a:r>
              <a:rPr lang="en-US" sz="1500" kern="1200" dirty="0">
                <a:solidFill>
                  <a:srgbClr val="000000"/>
                </a:solidFill>
                <a:effectLst/>
                <a:latin typeface="Arial"/>
                <a:ea typeface="ＭＳ 明朝"/>
                <a:cs typeface="Times New Roman"/>
              </a:rPr>
              <a:t>Based on the same analysis, what are the </a:t>
            </a:r>
            <a:r>
              <a:rPr lang="en-US" sz="1500" b="1" kern="1200" dirty="0">
                <a:solidFill>
                  <a:srgbClr val="000000"/>
                </a:solidFill>
                <a:effectLst/>
                <a:latin typeface="Arial"/>
                <a:ea typeface="ＭＳ 明朝"/>
                <a:cs typeface="Times New Roman"/>
              </a:rPr>
              <a:t>LOWEST 2-3 Key Weaknesses </a:t>
            </a:r>
            <a:r>
              <a:rPr lang="en-US" sz="1500" kern="1200" dirty="0">
                <a:solidFill>
                  <a:srgbClr val="000000"/>
                </a:solidFill>
                <a:effectLst/>
                <a:latin typeface="Arial"/>
                <a:ea typeface="ＭＳ 明朝"/>
                <a:cs typeface="Times New Roman"/>
              </a:rPr>
              <a:t>of your current Customer Experience Journey? Are they something that can be fixed by </a:t>
            </a:r>
            <a:r>
              <a:rPr lang="en-US" sz="1500" b="1" kern="1200" dirty="0">
                <a:solidFill>
                  <a:srgbClr val="000000"/>
                </a:solidFill>
                <a:effectLst/>
                <a:latin typeface="Arial"/>
                <a:ea typeface="ＭＳ 明朝"/>
                <a:cs typeface="Times New Roman"/>
              </a:rPr>
              <a:t>technology innovations</a:t>
            </a:r>
            <a:r>
              <a:rPr lang="en-US" sz="1500" kern="1200" dirty="0">
                <a:solidFill>
                  <a:srgbClr val="000000"/>
                </a:solidFill>
                <a:effectLst/>
                <a:latin typeface="Arial"/>
                <a:ea typeface="ＭＳ 明朝"/>
                <a:cs typeface="Times New Roman"/>
              </a:rPr>
              <a:t> or do they require a major </a:t>
            </a:r>
            <a:r>
              <a:rPr lang="en-US" sz="1500" b="1" kern="1200" dirty="0">
                <a:solidFill>
                  <a:srgbClr val="000000"/>
                </a:solidFill>
                <a:effectLst/>
                <a:latin typeface="Arial"/>
                <a:ea typeface="ＭＳ 明朝"/>
                <a:cs typeface="Times New Roman"/>
              </a:rPr>
              <a:t>cultural change</a:t>
            </a:r>
            <a:r>
              <a:rPr lang="en-US" sz="1500" kern="1200" dirty="0">
                <a:solidFill>
                  <a:srgbClr val="000000"/>
                </a:solidFill>
                <a:effectLst/>
                <a:latin typeface="Arial"/>
                <a:ea typeface="ＭＳ 明朝"/>
                <a:cs typeface="Times New Roman"/>
              </a:rPr>
              <a:t>? Elaborate why you think so.</a:t>
            </a:r>
            <a:endParaRPr lang="en-US" sz="1200" dirty="0">
              <a:effectLst/>
              <a:latin typeface="Cambria"/>
              <a:ea typeface="ＭＳ 明朝"/>
              <a:cs typeface="Times New Roman"/>
            </a:endParaRPr>
          </a:p>
          <a:p>
            <a:pPr marL="457200">
              <a:spcAft>
                <a:spcPts val="0"/>
              </a:spcAft>
            </a:pPr>
            <a:r>
              <a:rPr lang="en-US" sz="1500" kern="1200" dirty="0">
                <a:solidFill>
                  <a:srgbClr val="000000"/>
                </a:solidFill>
                <a:effectLst/>
                <a:latin typeface="Arial"/>
                <a:ea typeface="ＭＳ 明朝"/>
                <a:cs typeface="Times New Roman"/>
              </a:rPr>
              <a:t>____________________________________________________________________________________________________________________________________________________________</a:t>
            </a:r>
            <a:endParaRPr lang="en-US" sz="1000" dirty="0">
              <a:effectLst/>
              <a:latin typeface="Times"/>
              <a:ea typeface="ＭＳ 明朝"/>
              <a:cs typeface="Times New Roman"/>
            </a:endParaRPr>
          </a:p>
          <a:p>
            <a:pPr>
              <a:spcAft>
                <a:spcPts val="0"/>
              </a:spcAft>
            </a:pPr>
            <a:r>
              <a:rPr lang="en-US" sz="1500" kern="1200" dirty="0">
                <a:solidFill>
                  <a:srgbClr val="000000"/>
                </a:solidFill>
                <a:effectLst/>
                <a:latin typeface="Times"/>
                <a:ea typeface="ＭＳ 明朝"/>
                <a:cs typeface="Times New Roman"/>
              </a:rPr>
              <a:t> </a:t>
            </a:r>
            <a:endParaRPr lang="en-US" sz="1000" dirty="0">
              <a:effectLst/>
              <a:latin typeface="Times"/>
              <a:ea typeface="ＭＳ 明朝"/>
              <a:cs typeface="Times New Roman"/>
            </a:endParaRPr>
          </a:p>
          <a:p>
            <a:pPr marL="342900" lvl="0" indent="-342900">
              <a:spcAft>
                <a:spcPts val="0"/>
              </a:spcAft>
              <a:buFont typeface="+mj-lt"/>
              <a:buAutoNum type="arabicPeriod" startAt="2"/>
              <a:tabLst>
                <a:tab pos="457200" algn="l"/>
              </a:tabLst>
            </a:pPr>
            <a:r>
              <a:rPr lang="en-US" sz="1500" kern="1200" dirty="0">
                <a:solidFill>
                  <a:srgbClr val="000000"/>
                </a:solidFill>
                <a:effectLst/>
                <a:latin typeface="Arial"/>
                <a:ea typeface="ＭＳ 明朝"/>
                <a:cs typeface="Times New Roman"/>
              </a:rPr>
              <a:t>What are the </a:t>
            </a:r>
            <a:r>
              <a:rPr lang="en-US" sz="1500" b="1" kern="1200" dirty="0">
                <a:solidFill>
                  <a:srgbClr val="000000"/>
                </a:solidFill>
                <a:effectLst/>
                <a:latin typeface="Arial"/>
                <a:ea typeface="ＭＳ 明朝"/>
                <a:cs typeface="Times New Roman"/>
              </a:rPr>
              <a:t>2-3 TOP Recommended Actions </a:t>
            </a:r>
            <a:r>
              <a:rPr lang="en-US" sz="1500" kern="1200" dirty="0">
                <a:solidFill>
                  <a:srgbClr val="000000"/>
                </a:solidFill>
                <a:effectLst/>
                <a:latin typeface="Arial"/>
                <a:ea typeface="ＭＳ 明朝"/>
                <a:cs typeface="Times New Roman"/>
              </a:rPr>
              <a:t>you would like your </a:t>
            </a:r>
            <a:r>
              <a:rPr lang="en-US" sz="1500" kern="1200" dirty="0" err="1">
                <a:solidFill>
                  <a:srgbClr val="000000"/>
                </a:solidFill>
                <a:effectLst/>
                <a:latin typeface="Arial"/>
                <a:ea typeface="ＭＳ 明朝"/>
                <a:cs typeface="Times New Roman"/>
              </a:rPr>
              <a:t>organisation</a:t>
            </a:r>
            <a:r>
              <a:rPr lang="en-US" sz="1500" kern="1200" dirty="0">
                <a:solidFill>
                  <a:srgbClr val="000000"/>
                </a:solidFill>
                <a:effectLst/>
                <a:latin typeface="Arial"/>
                <a:ea typeface="ＭＳ 明朝"/>
                <a:cs typeface="Times New Roman"/>
              </a:rPr>
              <a:t> to implement in the </a:t>
            </a:r>
            <a:r>
              <a:rPr lang="en-US" sz="1500" b="1" kern="1200" dirty="0">
                <a:solidFill>
                  <a:srgbClr val="000000"/>
                </a:solidFill>
                <a:effectLst/>
                <a:latin typeface="Arial"/>
                <a:ea typeface="ＭＳ 明朝"/>
                <a:cs typeface="Times New Roman"/>
              </a:rPr>
              <a:t>next 12 months</a:t>
            </a:r>
            <a:r>
              <a:rPr lang="en-US" sz="1500" kern="1200" dirty="0">
                <a:solidFill>
                  <a:srgbClr val="000000"/>
                </a:solidFill>
                <a:effectLst/>
                <a:latin typeface="Arial"/>
                <a:ea typeface="ＭＳ 明朝"/>
                <a:cs typeface="Times New Roman"/>
              </a:rPr>
              <a:t> to improve your customer’s experience of your brand?</a:t>
            </a:r>
            <a:r>
              <a:rPr lang="en-US" sz="1500" b="1" kern="1200" dirty="0">
                <a:solidFill>
                  <a:srgbClr val="000000"/>
                </a:solidFill>
                <a:effectLst/>
                <a:latin typeface="Arial"/>
                <a:ea typeface="ＭＳ 明朝"/>
                <a:cs typeface="Times New Roman"/>
              </a:rPr>
              <a:t> </a:t>
            </a:r>
            <a:r>
              <a:rPr lang="en-US" sz="1600" kern="1200" dirty="0">
                <a:solidFill>
                  <a:srgbClr val="000000"/>
                </a:solidFill>
                <a:effectLst/>
                <a:latin typeface="Arial"/>
                <a:ea typeface="ＭＳ 明朝"/>
                <a:cs typeface="Times New Roman"/>
              </a:rPr>
              <a:t>________________________________________________________________________________________________________________________________________________</a:t>
            </a:r>
            <a:endParaRPr lang="en-US" sz="1200" dirty="0">
              <a:effectLst/>
              <a:latin typeface="Cambria"/>
              <a:ea typeface="ＭＳ 明朝"/>
              <a:cs typeface="Times New Roman"/>
            </a:endParaRPr>
          </a:p>
          <a:p>
            <a:pPr marL="457200">
              <a:spcAft>
                <a:spcPts val="0"/>
              </a:spcAft>
            </a:pPr>
            <a:r>
              <a:rPr lang="en-US" sz="1600" kern="1200" dirty="0">
                <a:solidFill>
                  <a:srgbClr val="000000"/>
                </a:solidFill>
                <a:effectLst/>
                <a:latin typeface="Arial"/>
                <a:ea typeface="ＭＳ 明朝"/>
                <a:cs typeface="Times New Roman"/>
              </a:rPr>
              <a:t> </a:t>
            </a:r>
            <a:endParaRPr lang="en-US" sz="1000" dirty="0">
              <a:effectLst/>
              <a:latin typeface="Times"/>
              <a:ea typeface="ＭＳ 明朝"/>
              <a:cs typeface="Times New Roman"/>
            </a:endParaRPr>
          </a:p>
          <a:p>
            <a:pPr>
              <a:spcAft>
                <a:spcPts val="0"/>
              </a:spcAft>
            </a:pPr>
            <a:r>
              <a:rPr lang="en-US" sz="1000" kern="1200" dirty="0">
                <a:solidFill>
                  <a:srgbClr val="000000"/>
                </a:solidFill>
                <a:effectLst/>
                <a:latin typeface="Times"/>
                <a:ea typeface="ＭＳ 明朝"/>
                <a:cs typeface="Times New Roman"/>
              </a:rPr>
              <a:t> </a:t>
            </a:r>
            <a:endParaRPr lang="en-US" sz="1000" dirty="0">
              <a:effectLst/>
              <a:latin typeface="Times"/>
              <a:ea typeface="ＭＳ 明朝"/>
              <a:cs typeface="Times New Roman"/>
            </a:endParaRPr>
          </a:p>
        </p:txBody>
      </p:sp>
    </p:spTree>
    <p:extLst>
      <p:ext uri="{BB962C8B-B14F-4D97-AF65-F5344CB8AC3E}">
        <p14:creationId xmlns:p14="http://schemas.microsoft.com/office/powerpoint/2010/main" val="16350682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8836814"/>
              </p:ext>
            </p:extLst>
          </p:nvPr>
        </p:nvGraphicFramePr>
        <p:xfrm>
          <a:off x="87135" y="2453436"/>
          <a:ext cx="7272515" cy="7544639"/>
        </p:xfrm>
        <a:graphic>
          <a:graphicData uri="http://schemas.openxmlformats.org/drawingml/2006/table">
            <a:tbl>
              <a:tblPr firstRow="1" bandRow="1">
                <a:tableStyleId>{5940675A-B579-460E-94D1-54222C63F5DA}</a:tableStyleId>
              </a:tblPr>
              <a:tblGrid>
                <a:gridCol w="808122"/>
                <a:gridCol w="1310309"/>
                <a:gridCol w="1295400"/>
                <a:gridCol w="1295400"/>
                <a:gridCol w="1295400"/>
                <a:gridCol w="1267884"/>
              </a:tblGrid>
              <a:tr h="600450">
                <a:tc>
                  <a:txBody>
                    <a:bodyPr/>
                    <a:lstStyle/>
                    <a:p>
                      <a:endParaRPr lang="en-US" sz="2900" dirty="0"/>
                    </a:p>
                  </a:txBody>
                  <a:tcPr marL="75565" marR="75565" marT="71332" marB="71332">
                    <a:lnL w="12700" cmpd="sng">
                      <a:noFill/>
                    </a:lnL>
                  </a:tcPr>
                </a:tc>
                <a:tc>
                  <a:txBody>
                    <a:bodyPr/>
                    <a:lstStyle/>
                    <a:p>
                      <a:endParaRPr lang="en-US" sz="2900" dirty="0"/>
                    </a:p>
                  </a:txBody>
                  <a:tcPr marL="75565" marR="75565" marT="71332" marB="71332">
                    <a:solidFill>
                      <a:schemeClr val="bg1">
                        <a:lumMod val="95000"/>
                      </a:schemeClr>
                    </a:solidFill>
                  </a:tcPr>
                </a:tc>
                <a:tc>
                  <a:txBody>
                    <a:bodyPr/>
                    <a:lstStyle/>
                    <a:p>
                      <a:endParaRPr lang="en-US" sz="2900" dirty="0"/>
                    </a:p>
                  </a:txBody>
                  <a:tcPr marL="75565" marR="75565" marT="71332" marB="71332">
                    <a:solidFill>
                      <a:schemeClr val="bg1">
                        <a:lumMod val="95000"/>
                      </a:schemeClr>
                    </a:solidFill>
                  </a:tcPr>
                </a:tc>
                <a:tc>
                  <a:txBody>
                    <a:bodyPr/>
                    <a:lstStyle/>
                    <a:p>
                      <a:endParaRPr lang="en-US" sz="2900" dirty="0"/>
                    </a:p>
                  </a:txBody>
                  <a:tcPr marL="75565" marR="75565" marT="71332" marB="71332">
                    <a:solidFill>
                      <a:schemeClr val="bg1">
                        <a:lumMod val="95000"/>
                      </a:schemeClr>
                    </a:solidFill>
                  </a:tcPr>
                </a:tc>
                <a:tc>
                  <a:txBody>
                    <a:bodyPr/>
                    <a:lstStyle/>
                    <a:p>
                      <a:endParaRPr lang="en-US" sz="2900" dirty="0"/>
                    </a:p>
                  </a:txBody>
                  <a:tcPr marL="75565" marR="75565" marT="71332" marB="71332">
                    <a:solidFill>
                      <a:schemeClr val="bg1">
                        <a:lumMod val="95000"/>
                      </a:schemeClr>
                    </a:solidFill>
                  </a:tcPr>
                </a:tc>
                <a:tc>
                  <a:txBody>
                    <a:bodyPr/>
                    <a:lstStyle/>
                    <a:p>
                      <a:endParaRPr lang="en-US" sz="2900" dirty="0"/>
                    </a:p>
                  </a:txBody>
                  <a:tcPr marL="75565" marR="75565" marT="71332" marB="71332">
                    <a:lnR w="12700" cmpd="sng">
                      <a:noFill/>
                    </a:lnR>
                    <a:solidFill>
                      <a:schemeClr val="bg1">
                        <a:lumMod val="95000"/>
                      </a:schemeClr>
                    </a:solidFill>
                  </a:tcPr>
                </a:tc>
              </a:tr>
              <a:tr h="1392484">
                <a:tc>
                  <a:txBody>
                    <a:bodyPr/>
                    <a:lstStyle/>
                    <a:p>
                      <a:endParaRPr lang="en-US" sz="2900" dirty="0"/>
                    </a:p>
                  </a:txBody>
                  <a:tcPr marL="75565" marR="75565" marT="71332" marB="71332">
                    <a:lnL w="12700" cmpd="sng">
                      <a:noFill/>
                    </a:lnL>
                  </a:tcPr>
                </a:tc>
                <a:tc>
                  <a:txBody>
                    <a:bodyPr/>
                    <a:lstStyle/>
                    <a:p>
                      <a:endParaRPr lang="en-US" sz="2900" dirty="0"/>
                    </a:p>
                  </a:txBody>
                  <a:tcPr marL="75565" marR="75565" marT="71332" marB="71332"/>
                </a:tc>
                <a:tc>
                  <a:txBody>
                    <a:bodyPr/>
                    <a:lstStyle/>
                    <a:p>
                      <a:endParaRPr lang="en-US" sz="2900"/>
                    </a:p>
                  </a:txBody>
                  <a:tcPr marL="75565" marR="75565" marT="71332" marB="71332"/>
                </a:tc>
                <a:tc>
                  <a:txBody>
                    <a:bodyPr/>
                    <a:lstStyle/>
                    <a:p>
                      <a:endParaRPr lang="en-US" sz="2900" dirty="0"/>
                    </a:p>
                  </a:txBody>
                  <a:tcPr marL="75565" marR="75565" marT="71332" marB="71332"/>
                </a:tc>
                <a:tc>
                  <a:txBody>
                    <a:bodyPr/>
                    <a:lstStyle/>
                    <a:p>
                      <a:endParaRPr lang="en-US" sz="2900" dirty="0"/>
                    </a:p>
                  </a:txBody>
                  <a:tcPr marL="75565" marR="75565" marT="71332" marB="71332"/>
                </a:tc>
                <a:tc>
                  <a:txBody>
                    <a:bodyPr/>
                    <a:lstStyle/>
                    <a:p>
                      <a:endParaRPr lang="en-US" sz="2900" dirty="0"/>
                    </a:p>
                  </a:txBody>
                  <a:tcPr marL="75565" marR="75565" marT="71332" marB="71332">
                    <a:lnR w="12700" cmpd="sng">
                      <a:noFill/>
                    </a:lnR>
                  </a:tcPr>
                </a:tc>
              </a:tr>
              <a:tr h="1353101">
                <a:tc>
                  <a:txBody>
                    <a:bodyPr/>
                    <a:lstStyle/>
                    <a:p>
                      <a:endParaRPr lang="en-US" sz="2900" dirty="0"/>
                    </a:p>
                  </a:txBody>
                  <a:tcPr marL="75565" marR="75565" marT="71332" marB="71332">
                    <a:lnL w="12700" cmpd="sng">
                      <a:noFill/>
                    </a:lnL>
                  </a:tcPr>
                </a:tc>
                <a:tc>
                  <a:txBody>
                    <a:bodyPr/>
                    <a:lstStyle/>
                    <a:p>
                      <a:endParaRPr lang="en-US" sz="2900" dirty="0"/>
                    </a:p>
                  </a:txBody>
                  <a:tcPr marL="75565" marR="75565" marT="71332" marB="71332"/>
                </a:tc>
                <a:tc>
                  <a:txBody>
                    <a:bodyPr/>
                    <a:lstStyle/>
                    <a:p>
                      <a:endParaRPr lang="en-US" sz="2900" dirty="0"/>
                    </a:p>
                  </a:txBody>
                  <a:tcPr marL="75565" marR="75565" marT="71332" marB="71332"/>
                </a:tc>
                <a:tc>
                  <a:txBody>
                    <a:bodyPr/>
                    <a:lstStyle/>
                    <a:p>
                      <a:endParaRPr lang="en-US" sz="2900" dirty="0"/>
                    </a:p>
                  </a:txBody>
                  <a:tcPr marL="75565" marR="75565" marT="71332" marB="71332"/>
                </a:tc>
                <a:tc>
                  <a:txBody>
                    <a:bodyPr/>
                    <a:lstStyle/>
                    <a:p>
                      <a:endParaRPr lang="en-US" sz="2900" dirty="0"/>
                    </a:p>
                  </a:txBody>
                  <a:tcPr marL="75565" marR="75565" marT="71332" marB="71332"/>
                </a:tc>
                <a:tc>
                  <a:txBody>
                    <a:bodyPr/>
                    <a:lstStyle/>
                    <a:p>
                      <a:endParaRPr lang="en-US" sz="2900" dirty="0"/>
                    </a:p>
                  </a:txBody>
                  <a:tcPr marL="75565" marR="75565" marT="71332" marB="71332">
                    <a:lnR w="12700" cmpd="sng">
                      <a:noFill/>
                    </a:lnR>
                  </a:tcPr>
                </a:tc>
              </a:tr>
              <a:tr h="2324280">
                <a:tc>
                  <a:txBody>
                    <a:bodyPr/>
                    <a:lstStyle/>
                    <a:p>
                      <a:endParaRPr lang="en-US" sz="2900" dirty="0"/>
                    </a:p>
                  </a:txBody>
                  <a:tcPr marL="75565" marR="75565" marT="71332" marB="71332">
                    <a:lnL w="12700" cmpd="sng">
                      <a:noFill/>
                    </a:lnL>
                  </a:tcPr>
                </a:tc>
                <a:tc>
                  <a:txBody>
                    <a:bodyPr/>
                    <a:lstStyle/>
                    <a:p>
                      <a:endParaRPr lang="en-US" sz="2900"/>
                    </a:p>
                  </a:txBody>
                  <a:tcPr marL="75565" marR="75565" marT="71332" marB="71332"/>
                </a:tc>
                <a:tc>
                  <a:txBody>
                    <a:bodyPr/>
                    <a:lstStyle/>
                    <a:p>
                      <a:endParaRPr lang="en-US" sz="2900"/>
                    </a:p>
                  </a:txBody>
                  <a:tcPr marL="75565" marR="75565" marT="71332" marB="71332"/>
                </a:tc>
                <a:tc>
                  <a:txBody>
                    <a:bodyPr/>
                    <a:lstStyle/>
                    <a:p>
                      <a:endParaRPr lang="en-US" sz="2900"/>
                    </a:p>
                  </a:txBody>
                  <a:tcPr marL="75565" marR="75565" marT="71332" marB="71332"/>
                </a:tc>
                <a:tc>
                  <a:txBody>
                    <a:bodyPr/>
                    <a:lstStyle/>
                    <a:p>
                      <a:endParaRPr lang="en-US" sz="2900"/>
                    </a:p>
                  </a:txBody>
                  <a:tcPr marL="75565" marR="75565" marT="71332" marB="71332"/>
                </a:tc>
                <a:tc>
                  <a:txBody>
                    <a:bodyPr/>
                    <a:lstStyle/>
                    <a:p>
                      <a:endParaRPr lang="en-US" sz="2900" dirty="0"/>
                    </a:p>
                  </a:txBody>
                  <a:tcPr marL="75565" marR="75565" marT="71332" marB="71332">
                    <a:lnR w="12700" cmpd="sng">
                      <a:noFill/>
                    </a:lnR>
                  </a:tcPr>
                </a:tc>
              </a:tr>
              <a:tr h="1874324">
                <a:tc>
                  <a:txBody>
                    <a:bodyPr/>
                    <a:lstStyle/>
                    <a:p>
                      <a:endParaRPr lang="en-US" sz="2900" dirty="0"/>
                    </a:p>
                  </a:txBody>
                  <a:tcPr marL="75565" marR="75565" marT="71332" marB="71332">
                    <a:lnL w="12700" cmpd="sng">
                      <a:noFill/>
                    </a:lnL>
                  </a:tcPr>
                </a:tc>
                <a:tc>
                  <a:txBody>
                    <a:bodyPr/>
                    <a:lstStyle/>
                    <a:p>
                      <a:endParaRPr lang="en-US" sz="2900" dirty="0"/>
                    </a:p>
                  </a:txBody>
                  <a:tcPr marL="75565" marR="75565" marT="71332" marB="71332"/>
                </a:tc>
                <a:tc>
                  <a:txBody>
                    <a:bodyPr/>
                    <a:lstStyle/>
                    <a:p>
                      <a:endParaRPr lang="en-US" sz="2900" dirty="0"/>
                    </a:p>
                  </a:txBody>
                  <a:tcPr marL="75565" marR="75565" marT="71332" marB="71332"/>
                </a:tc>
                <a:tc>
                  <a:txBody>
                    <a:bodyPr/>
                    <a:lstStyle/>
                    <a:p>
                      <a:endParaRPr lang="en-US" sz="2900" dirty="0"/>
                    </a:p>
                  </a:txBody>
                  <a:tcPr marL="75565" marR="75565" marT="71332" marB="71332"/>
                </a:tc>
                <a:tc>
                  <a:txBody>
                    <a:bodyPr/>
                    <a:lstStyle/>
                    <a:p>
                      <a:endParaRPr lang="en-US" sz="2900" dirty="0"/>
                    </a:p>
                  </a:txBody>
                  <a:tcPr marL="75565" marR="75565" marT="71332" marB="71332"/>
                </a:tc>
                <a:tc>
                  <a:txBody>
                    <a:bodyPr/>
                    <a:lstStyle/>
                    <a:p>
                      <a:endParaRPr lang="en-US" sz="2900" dirty="0"/>
                    </a:p>
                  </a:txBody>
                  <a:tcPr marL="75565" marR="75565" marT="71332" marB="71332">
                    <a:lnR w="12700" cmpd="sng">
                      <a:noFill/>
                    </a:lnR>
                  </a:tcPr>
                </a:tc>
              </a:tr>
            </a:tbl>
          </a:graphicData>
        </a:graphic>
      </p:graphicFrame>
      <p:sp>
        <p:nvSpPr>
          <p:cNvPr id="5" name="Pentagon 4"/>
          <p:cNvSpPr/>
          <p:nvPr/>
        </p:nvSpPr>
        <p:spPr>
          <a:xfrm>
            <a:off x="920080" y="1621959"/>
            <a:ext cx="1113881" cy="756116"/>
          </a:xfrm>
          <a:prstGeom prst="homePlate">
            <a:avLst/>
          </a:prstGeom>
          <a:solidFill>
            <a:schemeClr val="bg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entagon 5"/>
          <p:cNvSpPr/>
          <p:nvPr/>
        </p:nvSpPr>
        <p:spPr>
          <a:xfrm>
            <a:off x="2283369" y="1645361"/>
            <a:ext cx="1113881" cy="756116"/>
          </a:xfrm>
          <a:prstGeom prst="homePlate">
            <a:avLst/>
          </a:prstGeom>
          <a:solidFill>
            <a:schemeClr val="bg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Pentagon 6"/>
          <p:cNvSpPr/>
          <p:nvPr/>
        </p:nvSpPr>
        <p:spPr>
          <a:xfrm>
            <a:off x="3578769" y="1616075"/>
            <a:ext cx="1113881" cy="756116"/>
          </a:xfrm>
          <a:prstGeom prst="homePlate">
            <a:avLst/>
          </a:prstGeom>
          <a:solidFill>
            <a:schemeClr val="bg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entagon 7"/>
          <p:cNvSpPr/>
          <p:nvPr/>
        </p:nvSpPr>
        <p:spPr>
          <a:xfrm>
            <a:off x="4874169" y="1646826"/>
            <a:ext cx="1113881" cy="756116"/>
          </a:xfrm>
          <a:prstGeom prst="homePlate">
            <a:avLst/>
          </a:prstGeom>
          <a:solidFill>
            <a:schemeClr val="bg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entagon 8"/>
          <p:cNvSpPr/>
          <p:nvPr/>
        </p:nvSpPr>
        <p:spPr>
          <a:xfrm>
            <a:off x="6169569" y="1623525"/>
            <a:ext cx="1113881" cy="756116"/>
          </a:xfrm>
          <a:prstGeom prst="homePlate">
            <a:avLst/>
          </a:prstGeom>
          <a:solidFill>
            <a:schemeClr val="bg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0" y="1692275"/>
            <a:ext cx="839714" cy="646331"/>
          </a:xfrm>
          <a:prstGeom prst="rect">
            <a:avLst/>
          </a:prstGeom>
          <a:noFill/>
        </p:spPr>
        <p:txBody>
          <a:bodyPr wrap="square" rtlCol="0">
            <a:spAutoFit/>
          </a:bodyPr>
          <a:lstStyle/>
          <a:p>
            <a:pPr algn="ctr"/>
            <a:r>
              <a:rPr lang="en-US" sz="1200" b="1" dirty="0" smtClean="0">
                <a:latin typeface="Arial"/>
                <a:cs typeface="Arial"/>
              </a:rPr>
              <a:t>Phases of the Journey</a:t>
            </a:r>
            <a:endParaRPr lang="en-US" sz="1200" b="1" dirty="0">
              <a:latin typeface="Arial"/>
              <a:cs typeface="Arial"/>
            </a:endParaRPr>
          </a:p>
        </p:txBody>
      </p:sp>
      <p:sp>
        <p:nvSpPr>
          <p:cNvPr id="11" name="TextBox 10"/>
          <p:cNvSpPr txBox="1"/>
          <p:nvPr/>
        </p:nvSpPr>
        <p:spPr>
          <a:xfrm>
            <a:off x="120650" y="2634476"/>
            <a:ext cx="605014" cy="276999"/>
          </a:xfrm>
          <a:prstGeom prst="rect">
            <a:avLst/>
          </a:prstGeom>
          <a:noFill/>
        </p:spPr>
        <p:txBody>
          <a:bodyPr wrap="square" rtlCol="0">
            <a:spAutoFit/>
          </a:bodyPr>
          <a:lstStyle/>
          <a:p>
            <a:r>
              <a:rPr lang="en-US" sz="1200" b="1" dirty="0" smtClean="0">
                <a:latin typeface="Arial"/>
                <a:cs typeface="Arial"/>
              </a:rPr>
              <a:t>Goals</a:t>
            </a:r>
            <a:endParaRPr lang="en-US" sz="1200" b="1" dirty="0">
              <a:latin typeface="Arial"/>
              <a:cs typeface="Arial"/>
            </a:endParaRPr>
          </a:p>
        </p:txBody>
      </p:sp>
      <p:sp>
        <p:nvSpPr>
          <p:cNvPr id="12" name="TextBox 11"/>
          <p:cNvSpPr txBox="1"/>
          <p:nvPr/>
        </p:nvSpPr>
        <p:spPr>
          <a:xfrm>
            <a:off x="51118" y="3299678"/>
            <a:ext cx="907732" cy="830997"/>
          </a:xfrm>
          <a:prstGeom prst="rect">
            <a:avLst/>
          </a:prstGeom>
          <a:noFill/>
        </p:spPr>
        <p:txBody>
          <a:bodyPr wrap="square" rtlCol="0">
            <a:spAutoFit/>
          </a:bodyPr>
          <a:lstStyle/>
          <a:p>
            <a:pPr algn="ctr"/>
            <a:r>
              <a:rPr lang="en-US" sz="1200" b="1" dirty="0" smtClean="0">
                <a:latin typeface="Arial"/>
                <a:cs typeface="Arial"/>
              </a:rPr>
              <a:t>Jobs To Be Done By </a:t>
            </a:r>
            <a:r>
              <a:rPr lang="en-US" sz="1200" b="1" dirty="0" smtClean="0">
                <a:latin typeface="Arial"/>
                <a:cs typeface="Arial"/>
              </a:rPr>
              <a:t>The Customer</a:t>
            </a:r>
            <a:endParaRPr lang="en-US" sz="1200" b="1" dirty="0">
              <a:latin typeface="Arial"/>
              <a:cs typeface="Arial"/>
            </a:endParaRPr>
          </a:p>
        </p:txBody>
      </p:sp>
      <p:sp>
        <p:nvSpPr>
          <p:cNvPr id="13" name="TextBox 12"/>
          <p:cNvSpPr txBox="1"/>
          <p:nvPr/>
        </p:nvSpPr>
        <p:spPr>
          <a:xfrm>
            <a:off x="-31750" y="4624726"/>
            <a:ext cx="902506" cy="830997"/>
          </a:xfrm>
          <a:prstGeom prst="rect">
            <a:avLst/>
          </a:prstGeom>
          <a:noFill/>
        </p:spPr>
        <p:txBody>
          <a:bodyPr wrap="square" rtlCol="0">
            <a:spAutoFit/>
          </a:bodyPr>
          <a:lstStyle/>
          <a:p>
            <a:pPr algn="ctr"/>
            <a:r>
              <a:rPr lang="en-US" sz="1200" b="1" dirty="0" err="1" smtClean="0">
                <a:latin typeface="Arial"/>
                <a:cs typeface="Arial"/>
              </a:rPr>
              <a:t>Touchpoints</a:t>
            </a:r>
            <a:endParaRPr lang="en-US" sz="1200" b="1" dirty="0" smtClean="0">
              <a:latin typeface="Arial"/>
              <a:cs typeface="Arial"/>
            </a:endParaRPr>
          </a:p>
          <a:p>
            <a:pPr algn="ctr"/>
            <a:r>
              <a:rPr lang="en-US" sz="1200" b="1" dirty="0" smtClean="0">
                <a:latin typeface="Arial"/>
                <a:cs typeface="Arial"/>
              </a:rPr>
              <a:t>Or Channels</a:t>
            </a:r>
            <a:endParaRPr lang="en-US" sz="1200" b="1" dirty="0">
              <a:latin typeface="Arial"/>
              <a:cs typeface="Arial"/>
            </a:endParaRPr>
          </a:p>
        </p:txBody>
      </p:sp>
      <p:sp>
        <p:nvSpPr>
          <p:cNvPr id="14" name="TextBox 13"/>
          <p:cNvSpPr txBox="1"/>
          <p:nvPr/>
        </p:nvSpPr>
        <p:spPr>
          <a:xfrm>
            <a:off x="56344" y="6576278"/>
            <a:ext cx="902506" cy="830997"/>
          </a:xfrm>
          <a:prstGeom prst="rect">
            <a:avLst/>
          </a:prstGeom>
          <a:noFill/>
        </p:spPr>
        <p:txBody>
          <a:bodyPr wrap="square" rtlCol="0">
            <a:spAutoFit/>
          </a:bodyPr>
          <a:lstStyle/>
          <a:p>
            <a:pPr algn="ctr"/>
            <a:r>
              <a:rPr lang="en-US" sz="1200" b="1" dirty="0" smtClean="0">
                <a:latin typeface="Arial"/>
                <a:cs typeface="Arial"/>
              </a:rPr>
              <a:t>Emotion al </a:t>
            </a:r>
            <a:r>
              <a:rPr lang="en-US" sz="1200" b="1" dirty="0" smtClean="0">
                <a:latin typeface="Arial"/>
                <a:cs typeface="Arial"/>
              </a:rPr>
              <a:t>Curve</a:t>
            </a:r>
          </a:p>
          <a:p>
            <a:pPr algn="ctr"/>
            <a:r>
              <a:rPr lang="en-US" sz="1200" b="1" dirty="0" smtClean="0">
                <a:latin typeface="Arial"/>
                <a:cs typeface="Arial"/>
              </a:rPr>
              <a:t>(</a:t>
            </a:r>
            <a:r>
              <a:rPr lang="en-US" sz="1200" b="1" dirty="0" err="1" smtClean="0">
                <a:latin typeface="Arial"/>
                <a:cs typeface="Arial"/>
              </a:rPr>
              <a:t>CustomeReaction</a:t>
            </a:r>
            <a:r>
              <a:rPr lang="en-US" sz="1200" b="1" dirty="0" smtClean="0">
                <a:latin typeface="Arial"/>
                <a:cs typeface="Arial"/>
              </a:rPr>
              <a:t>)</a:t>
            </a:r>
            <a:endParaRPr lang="en-US" sz="1200" b="1" dirty="0">
              <a:latin typeface="Arial"/>
              <a:cs typeface="Arial"/>
            </a:endParaRPr>
          </a:p>
        </p:txBody>
      </p:sp>
      <p:cxnSp>
        <p:nvCxnSpPr>
          <p:cNvPr id="15" name="Straight Connector 14"/>
          <p:cNvCxnSpPr/>
          <p:nvPr/>
        </p:nvCxnSpPr>
        <p:spPr>
          <a:xfrm>
            <a:off x="826242" y="6950075"/>
            <a:ext cx="6685808" cy="0"/>
          </a:xfrm>
          <a:prstGeom prst="line">
            <a:avLst/>
          </a:prstGeom>
          <a:ln w="3175" cmpd="sng">
            <a:solidFill>
              <a:srgbClr val="7F7F7F"/>
            </a:solidFill>
            <a:prstDash val="dash"/>
          </a:ln>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a:blip r:embed="rId2"/>
          <a:stretch>
            <a:fillRect/>
          </a:stretch>
        </p:blipFill>
        <p:spPr>
          <a:xfrm>
            <a:off x="196850" y="7397749"/>
            <a:ext cx="586634" cy="619126"/>
          </a:xfrm>
          <a:prstGeom prst="rect">
            <a:avLst/>
          </a:prstGeom>
        </p:spPr>
      </p:pic>
      <p:pic>
        <p:nvPicPr>
          <p:cNvPr id="18" name="Picture 17"/>
          <p:cNvPicPr>
            <a:picLocks noChangeAspect="1"/>
          </p:cNvPicPr>
          <p:nvPr/>
        </p:nvPicPr>
        <p:blipFill>
          <a:blip r:embed="rId3">
            <a:extLst>
              <a:ext uri="{BEBA8EAE-BF5A-486C-A8C5-ECC9F3942E4B}">
                <a14:imgProps xmlns:a14="http://schemas.microsoft.com/office/drawing/2010/main">
                  <a14:imgLayer r:embed="rId4">
                    <a14:imgEffect>
                      <a14:backgroundRemoval t="4205" b="96136" l="2143" r="98571"/>
                    </a14:imgEffect>
                  </a14:imgLayer>
                </a14:imgProps>
              </a:ext>
            </a:extLst>
          </a:blip>
          <a:stretch>
            <a:fillRect/>
          </a:stretch>
        </p:blipFill>
        <p:spPr>
          <a:xfrm>
            <a:off x="196850" y="5966678"/>
            <a:ext cx="522782" cy="569387"/>
          </a:xfrm>
          <a:prstGeom prst="rect">
            <a:avLst/>
          </a:prstGeom>
        </p:spPr>
      </p:pic>
      <p:sp>
        <p:nvSpPr>
          <p:cNvPr id="21" name="TextBox 20"/>
          <p:cNvSpPr txBox="1"/>
          <p:nvPr/>
        </p:nvSpPr>
        <p:spPr>
          <a:xfrm>
            <a:off x="445564" y="435136"/>
            <a:ext cx="3000376" cy="461665"/>
          </a:xfrm>
          <a:prstGeom prst="rect">
            <a:avLst/>
          </a:prstGeom>
          <a:noFill/>
        </p:spPr>
        <p:txBody>
          <a:bodyPr wrap="square" rtlCol="0">
            <a:spAutoFit/>
          </a:bodyPr>
          <a:lstStyle/>
          <a:p>
            <a:r>
              <a:rPr lang="en-US" sz="1200" b="1" dirty="0" smtClean="0">
                <a:solidFill>
                  <a:srgbClr val="800000"/>
                </a:solidFill>
                <a:latin typeface="Arial"/>
                <a:cs typeface="Arial"/>
              </a:rPr>
              <a:t>CUSTOMER JOURNEY </a:t>
            </a:r>
            <a:endParaRPr lang="en-US" sz="1200" b="1" dirty="0" smtClean="0">
              <a:solidFill>
                <a:srgbClr val="800000"/>
              </a:solidFill>
              <a:latin typeface="Arial"/>
              <a:cs typeface="Arial"/>
            </a:endParaRPr>
          </a:p>
          <a:p>
            <a:r>
              <a:rPr lang="en-US" sz="1200" b="1" dirty="0" smtClean="0">
                <a:solidFill>
                  <a:srgbClr val="800000"/>
                </a:solidFill>
                <a:latin typeface="Arial"/>
                <a:cs typeface="Arial"/>
              </a:rPr>
              <a:t>PAIN </a:t>
            </a:r>
            <a:r>
              <a:rPr lang="en-US" sz="1200" b="1" dirty="0" smtClean="0">
                <a:solidFill>
                  <a:srgbClr val="800000"/>
                </a:solidFill>
                <a:latin typeface="Arial"/>
                <a:cs typeface="Arial"/>
              </a:rPr>
              <a:t>POINTS ANALYSIS </a:t>
            </a:r>
            <a:endParaRPr lang="en-US" sz="1200" b="1" dirty="0">
              <a:solidFill>
                <a:srgbClr val="800000"/>
              </a:solidFill>
              <a:latin typeface="Arial"/>
              <a:cs typeface="Arial"/>
            </a:endParaRPr>
          </a:p>
        </p:txBody>
      </p:sp>
      <p:sp>
        <p:nvSpPr>
          <p:cNvPr id="22" name="TextBox 21"/>
          <p:cNvSpPr txBox="1"/>
          <p:nvPr/>
        </p:nvSpPr>
        <p:spPr>
          <a:xfrm>
            <a:off x="3496905" y="814328"/>
            <a:ext cx="4319945" cy="461665"/>
          </a:xfrm>
          <a:prstGeom prst="rect">
            <a:avLst/>
          </a:prstGeom>
          <a:noFill/>
        </p:spPr>
        <p:txBody>
          <a:bodyPr wrap="square" rtlCol="0">
            <a:spAutoFit/>
          </a:bodyPr>
          <a:lstStyle/>
          <a:p>
            <a:r>
              <a:rPr lang="en-US" sz="1200" b="1" dirty="0" smtClean="0">
                <a:latin typeface="Arial"/>
                <a:cs typeface="Arial"/>
              </a:rPr>
              <a:t>Responsible Business Unit (e.g. Collection) ____________________ </a:t>
            </a:r>
            <a:r>
              <a:rPr lang="en-US" sz="1200" b="1" dirty="0" smtClean="0">
                <a:latin typeface="Arial"/>
                <a:cs typeface="Arial"/>
              </a:rPr>
              <a:t>_________________</a:t>
            </a:r>
            <a:endParaRPr lang="en-US" sz="1200" b="1" dirty="0">
              <a:latin typeface="Arial"/>
              <a:cs typeface="Arial"/>
            </a:endParaRPr>
          </a:p>
        </p:txBody>
      </p:sp>
      <p:sp>
        <p:nvSpPr>
          <p:cNvPr id="23" name="TextBox 22"/>
          <p:cNvSpPr txBox="1"/>
          <p:nvPr/>
        </p:nvSpPr>
        <p:spPr>
          <a:xfrm>
            <a:off x="3487886" y="392389"/>
            <a:ext cx="4180797" cy="461665"/>
          </a:xfrm>
          <a:prstGeom prst="rect">
            <a:avLst/>
          </a:prstGeom>
          <a:noFill/>
        </p:spPr>
        <p:txBody>
          <a:bodyPr wrap="square" rtlCol="0">
            <a:spAutoFit/>
          </a:bodyPr>
          <a:lstStyle/>
          <a:p>
            <a:r>
              <a:rPr lang="en-US" sz="1200" b="1" dirty="0" smtClean="0">
                <a:latin typeface="Arial"/>
                <a:cs typeface="Arial"/>
              </a:rPr>
              <a:t>Customer’s Experience (</a:t>
            </a:r>
            <a:r>
              <a:rPr lang="en-US" sz="1200" b="1" dirty="0" err="1" smtClean="0">
                <a:latin typeface="Arial"/>
                <a:cs typeface="Arial"/>
              </a:rPr>
              <a:t>e.g</a:t>
            </a:r>
            <a:r>
              <a:rPr lang="en-US" sz="1200" b="1" dirty="0" smtClean="0">
                <a:latin typeface="Arial"/>
                <a:cs typeface="Arial"/>
              </a:rPr>
              <a:t> payment of bills</a:t>
            </a:r>
            <a:r>
              <a:rPr lang="en-US" sz="1200" b="1" u="sng" dirty="0" smtClean="0">
                <a:latin typeface="Arial"/>
                <a:cs typeface="Arial"/>
              </a:rPr>
              <a:t>)</a:t>
            </a:r>
            <a:r>
              <a:rPr lang="en-US" sz="1200" b="1" dirty="0" smtClean="0">
                <a:latin typeface="Arial"/>
                <a:cs typeface="Arial"/>
              </a:rPr>
              <a:t> </a:t>
            </a:r>
            <a:r>
              <a:rPr lang="en-US" sz="1200" b="1" u="sng" dirty="0" smtClean="0">
                <a:latin typeface="Arial"/>
                <a:cs typeface="Arial"/>
              </a:rPr>
              <a:t> </a:t>
            </a:r>
            <a:r>
              <a:rPr lang="en-US" sz="1200" b="1" u="sng" dirty="0" smtClean="0">
                <a:latin typeface="Arial"/>
                <a:cs typeface="Arial"/>
              </a:rPr>
              <a:t>______________________________________  </a:t>
            </a:r>
            <a:endParaRPr lang="en-US" sz="1200" b="1" u="sng" dirty="0">
              <a:latin typeface="Arial"/>
              <a:cs typeface="Arial"/>
            </a:endParaRPr>
          </a:p>
        </p:txBody>
      </p:sp>
      <p:sp>
        <p:nvSpPr>
          <p:cNvPr id="24" name="TextBox 23"/>
          <p:cNvSpPr txBox="1"/>
          <p:nvPr/>
        </p:nvSpPr>
        <p:spPr>
          <a:xfrm>
            <a:off x="473074" y="854075"/>
            <a:ext cx="3000376" cy="461665"/>
          </a:xfrm>
          <a:prstGeom prst="rect">
            <a:avLst/>
          </a:prstGeom>
          <a:noFill/>
        </p:spPr>
        <p:txBody>
          <a:bodyPr wrap="square" rtlCol="0">
            <a:spAutoFit/>
          </a:bodyPr>
          <a:lstStyle/>
          <a:p>
            <a:r>
              <a:rPr lang="en-US" sz="1200" b="1" dirty="0" smtClean="0">
                <a:latin typeface="Arial"/>
                <a:cs typeface="Arial"/>
              </a:rPr>
              <a:t>Prepared by: _______________ </a:t>
            </a:r>
            <a:endParaRPr lang="en-US" sz="1200" b="1" dirty="0" smtClean="0">
              <a:latin typeface="Arial"/>
              <a:cs typeface="Arial"/>
            </a:endParaRPr>
          </a:p>
          <a:p>
            <a:r>
              <a:rPr lang="en-US" sz="1200" b="1" dirty="0" smtClean="0">
                <a:latin typeface="Arial"/>
                <a:cs typeface="Arial"/>
              </a:rPr>
              <a:t>Date</a:t>
            </a:r>
            <a:r>
              <a:rPr lang="en-US" sz="1200" b="1" dirty="0" smtClean="0">
                <a:latin typeface="Arial"/>
                <a:cs typeface="Arial"/>
              </a:rPr>
              <a:t>: ________</a:t>
            </a:r>
            <a:endParaRPr lang="en-US" sz="1200" b="1" dirty="0">
              <a:latin typeface="Arial"/>
              <a:cs typeface="Arial"/>
            </a:endParaRPr>
          </a:p>
        </p:txBody>
      </p:sp>
      <p:sp>
        <p:nvSpPr>
          <p:cNvPr id="25" name="TextBox 24"/>
          <p:cNvSpPr txBox="1"/>
          <p:nvPr/>
        </p:nvSpPr>
        <p:spPr>
          <a:xfrm>
            <a:off x="-31750" y="8416746"/>
            <a:ext cx="902506" cy="1200329"/>
          </a:xfrm>
          <a:prstGeom prst="rect">
            <a:avLst/>
          </a:prstGeom>
          <a:noFill/>
        </p:spPr>
        <p:txBody>
          <a:bodyPr wrap="square" rtlCol="0">
            <a:spAutoFit/>
          </a:bodyPr>
          <a:lstStyle/>
          <a:p>
            <a:pPr algn="ctr"/>
            <a:r>
              <a:rPr lang="en-US" sz="1200" b="1" dirty="0" smtClean="0">
                <a:latin typeface="Arial"/>
                <a:cs typeface="Arial"/>
              </a:rPr>
              <a:t>Brains-</a:t>
            </a:r>
            <a:r>
              <a:rPr lang="en-US" sz="1200" b="1" dirty="0" err="1" smtClean="0">
                <a:latin typeface="Arial"/>
                <a:cs typeface="Arial"/>
              </a:rPr>
              <a:t>torm</a:t>
            </a:r>
            <a:r>
              <a:rPr lang="en-US" sz="1200" b="1" dirty="0" smtClean="0">
                <a:latin typeface="Arial"/>
                <a:cs typeface="Arial"/>
              </a:rPr>
              <a:t> Question</a:t>
            </a:r>
            <a:r>
              <a:rPr lang="en-US" sz="1200" b="1" dirty="0" smtClean="0">
                <a:latin typeface="Arial"/>
                <a:cs typeface="Arial"/>
              </a:rPr>
              <a:t>: </a:t>
            </a:r>
            <a:r>
              <a:rPr lang="en-US" sz="1200" b="1" i="1" dirty="0" smtClean="0">
                <a:latin typeface="Arial"/>
                <a:cs typeface="Arial"/>
              </a:rPr>
              <a:t>How could </a:t>
            </a:r>
            <a:endParaRPr lang="en-US" sz="1200" b="1" i="1" dirty="0" smtClean="0">
              <a:latin typeface="Arial"/>
              <a:cs typeface="Arial"/>
            </a:endParaRPr>
          </a:p>
          <a:p>
            <a:pPr algn="ctr"/>
            <a:r>
              <a:rPr lang="en-US" sz="1200" b="1" i="1" dirty="0" smtClean="0">
                <a:latin typeface="Arial"/>
                <a:cs typeface="Arial"/>
              </a:rPr>
              <a:t>we </a:t>
            </a:r>
            <a:r>
              <a:rPr lang="en-US" sz="1200" b="1" i="1" dirty="0" smtClean="0">
                <a:latin typeface="Arial"/>
                <a:cs typeface="Arial"/>
              </a:rPr>
              <a:t>… “</a:t>
            </a:r>
            <a:endParaRPr lang="en-US" sz="1200" b="1" i="1" dirty="0">
              <a:latin typeface="Arial"/>
              <a:cs typeface="Arial"/>
            </a:endParaRPr>
          </a:p>
        </p:txBody>
      </p:sp>
    </p:spTree>
    <p:extLst>
      <p:ext uri="{BB962C8B-B14F-4D97-AF65-F5344CB8AC3E}">
        <p14:creationId xmlns:p14="http://schemas.microsoft.com/office/powerpoint/2010/main" val="1193562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844</TotalTime>
  <Words>1315</Words>
  <Application>Microsoft Macintosh PowerPoint</Application>
  <PresentationFormat>Custom</PresentationFormat>
  <Paragraphs>157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Simple Company Letterhead</dc:title>
  <dc:creator>Tammie Chua</dc:creator>
  <cp:keywords>DAEcFfd381A,BADohuVkNe0</cp:keywords>
  <cp:lastModifiedBy>Cynthia</cp:lastModifiedBy>
  <cp:revision>96</cp:revision>
  <dcterms:created xsi:type="dcterms:W3CDTF">2021-04-19T05:47:14Z</dcterms:created>
  <dcterms:modified xsi:type="dcterms:W3CDTF">2021-05-02T04:18:22Z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2021-04-19T00:00:00Z</vt:filetime>
  </property>
  <property fmtid="{D5CDD505-2E9C-101B-9397-08002B2CF9AE}" pid="3" name="Creator">
    <vt:lpwstr>Canva</vt:lpwstr>
  </property>
  <property fmtid="{D5CDD505-2E9C-101B-9397-08002B2CF9AE}" pid="4" name="LastSaved">
    <vt:filetime>2021-04-19T00:00:00Z</vt:filetime>
  </property>
</Properties>
</file>