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70" r:id="rId15"/>
    <p:sldId id="269" r:id="rId16"/>
  </p:sldIdLst>
  <p:sldSz cx="7556500" cy="10699750"/>
  <p:notesSz cx="7556500" cy="106997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7D52"/>
    <a:srgbClr val="F79D70"/>
    <a:srgbClr val="F75329"/>
    <a:srgbClr val="D45400"/>
    <a:srgbClr val="EB5E00"/>
    <a:srgbClr val="FF5232"/>
    <a:srgbClr val="FF6600"/>
    <a:srgbClr val="DDD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97" autoAdjust="0"/>
  </p:normalViewPr>
  <p:slideViewPr>
    <p:cSldViewPr>
      <p:cViewPr>
        <p:scale>
          <a:sx n="54" d="100"/>
          <a:sy n="54" d="100"/>
        </p:scale>
        <p:origin x="-1368" y="-80"/>
      </p:cViewPr>
      <p:guideLst>
        <p:guide orient="horz" pos="816"/>
        <p:guide/>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6922"/>
            <a:ext cx="6428422" cy="2246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91860"/>
            <a:ext cx="5293995" cy="26749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60942"/>
            <a:ext cx="3289839"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60942"/>
            <a:ext cx="3289839" cy="70618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990"/>
            <a:ext cx="6806565" cy="1711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60942"/>
            <a:ext cx="6806565"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50768"/>
            <a:ext cx="2420112" cy="5349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50768"/>
            <a:ext cx="1739455" cy="5349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2/5/21</a:t>
            </a:fld>
            <a:endParaRPr lang="en-US"/>
          </a:p>
        </p:txBody>
      </p:sp>
      <p:sp>
        <p:nvSpPr>
          <p:cNvPr id="6" name="Holder 6"/>
          <p:cNvSpPr>
            <a:spLocks noGrp="1"/>
          </p:cNvSpPr>
          <p:nvPr>
            <p:ph type="sldNum" sz="quarter" idx="7"/>
          </p:nvPr>
        </p:nvSpPr>
        <p:spPr>
          <a:xfrm>
            <a:off x="5445252" y="9950768"/>
            <a:ext cx="1739455" cy="5349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5800" y="1015500"/>
            <a:ext cx="6750050" cy="936153"/>
          </a:xfrm>
          <a:prstGeom prst="rect">
            <a:avLst/>
          </a:prstGeom>
          <a:ln>
            <a:solidFill>
              <a:srgbClr val="FF5232"/>
            </a:solidFill>
          </a:ln>
        </p:spPr>
        <p:txBody>
          <a:bodyPr vert="horz" wrap="square" lIns="0" tIns="104139" rIns="0" bIns="0" rtlCol="0">
            <a:spAutoFit/>
          </a:bodyPr>
          <a:lstStyle/>
          <a:p>
            <a:pPr lvl="1"/>
            <a:r>
              <a:rPr lang="en-US" b="1" dirty="0" smtClean="0">
                <a:solidFill>
                  <a:srgbClr val="D45400"/>
                </a:solidFill>
              </a:rPr>
              <a:t>WORKPLACE PROJECT ASSIGNMENT (WPA)</a:t>
            </a:r>
          </a:p>
          <a:p>
            <a:pPr lvl="1"/>
            <a:r>
              <a:rPr lang="en-US" sz="1400" b="1" dirty="0" smtClean="0"/>
              <a:t>WEEK </a:t>
            </a:r>
            <a:r>
              <a:rPr lang="en-US" sz="1400" b="1" dirty="0" smtClean="0"/>
              <a:t>3 </a:t>
            </a:r>
            <a:r>
              <a:rPr lang="en-US" sz="1400" b="1" dirty="0" smtClean="0"/>
              <a:t>SYLLABUS</a:t>
            </a:r>
            <a:r>
              <a:rPr lang="en-US" sz="1400" b="1" dirty="0"/>
              <a:t>: </a:t>
            </a:r>
            <a:r>
              <a:rPr lang="en-US" sz="1400" b="1" dirty="0" smtClean="0"/>
              <a:t>DIGITAL TRANSFORMATION</a:t>
            </a:r>
            <a:endParaRPr lang="en-US" sz="1400" dirty="0"/>
          </a:p>
          <a:p>
            <a:pPr lvl="1"/>
            <a:r>
              <a:rPr lang="en-US" sz="1400" b="1" dirty="0" smtClean="0"/>
              <a:t> </a:t>
            </a:r>
            <a:r>
              <a:rPr lang="en-US" sz="1400" b="1" dirty="0"/>
              <a:t>(The </a:t>
            </a:r>
            <a:r>
              <a:rPr lang="en-US" sz="1400" b="1" dirty="0" smtClean="0"/>
              <a:t>Process </a:t>
            </a:r>
            <a:r>
              <a:rPr lang="en-US" sz="1400" b="1" dirty="0"/>
              <a:t>of Digital Transformation</a:t>
            </a:r>
            <a:r>
              <a:rPr lang="en-US" sz="1400" b="1" dirty="0" smtClean="0"/>
              <a:t>)</a:t>
            </a:r>
          </a:p>
          <a:p>
            <a:pPr lvl="1"/>
            <a:endParaRPr lang="en-US" sz="800" dirty="0"/>
          </a:p>
        </p:txBody>
      </p:sp>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206" y="203200"/>
            <a:ext cx="1440644" cy="727075"/>
          </a:xfrm>
          <a:prstGeom prst="rect">
            <a:avLst/>
          </a:prstGeom>
        </p:spPr>
      </p:pic>
      <p:sp>
        <p:nvSpPr>
          <p:cNvPr id="7" name="TextBox 6"/>
          <p:cNvSpPr txBox="1"/>
          <p:nvPr/>
        </p:nvSpPr>
        <p:spPr>
          <a:xfrm>
            <a:off x="806450" y="2149475"/>
            <a:ext cx="6553200" cy="338554"/>
          </a:xfrm>
          <a:prstGeom prst="rect">
            <a:avLst/>
          </a:prstGeom>
          <a:noFill/>
        </p:spPr>
        <p:txBody>
          <a:bodyPr wrap="square" rtlCol="0">
            <a:spAutoFit/>
          </a:bodyPr>
          <a:lstStyle/>
          <a:p>
            <a:pPr algn="ctr"/>
            <a:r>
              <a:rPr lang="en-US" sz="1600" b="1" dirty="0" smtClean="0">
                <a:solidFill>
                  <a:srgbClr val="D45400"/>
                </a:solidFill>
                <a:latin typeface="Arial"/>
                <a:cs typeface="Arial"/>
              </a:rPr>
              <a:t>THE DIGITAL </a:t>
            </a:r>
            <a:r>
              <a:rPr lang="en-US" sz="1600" b="1" dirty="0">
                <a:solidFill>
                  <a:srgbClr val="D45400"/>
                </a:solidFill>
                <a:latin typeface="Arial"/>
                <a:cs typeface="Arial"/>
              </a:rPr>
              <a:t>TRANSFORMATION MATURITY PROFILE</a:t>
            </a:r>
            <a:endParaRPr lang="en-US" sz="1600" dirty="0">
              <a:solidFill>
                <a:srgbClr val="D45400"/>
              </a:solidFill>
              <a:latin typeface="Arial"/>
              <a:cs typeface="Arial"/>
            </a:endParaRPr>
          </a:p>
        </p:txBody>
      </p:sp>
      <p:sp>
        <p:nvSpPr>
          <p:cNvPr id="3" name="Rectangle 2"/>
          <p:cNvSpPr/>
          <p:nvPr/>
        </p:nvSpPr>
        <p:spPr>
          <a:xfrm>
            <a:off x="806450" y="2454275"/>
            <a:ext cx="6400800" cy="7740581"/>
          </a:xfrm>
          <a:prstGeom prst="rect">
            <a:avLst/>
          </a:prstGeom>
        </p:spPr>
        <p:txBody>
          <a:bodyPr wrap="square">
            <a:spAutoFit/>
          </a:bodyPr>
          <a:lstStyle/>
          <a:p>
            <a:pPr algn="just"/>
            <a:r>
              <a:rPr lang="en-US" sz="1500" b="1" dirty="0" smtClean="0">
                <a:latin typeface="Arial"/>
                <a:cs typeface="Arial"/>
              </a:rPr>
              <a:t>……………………………………………………………………………………..</a:t>
            </a:r>
          </a:p>
          <a:p>
            <a:pPr algn="just"/>
            <a:endParaRPr lang="en-US" sz="1500" b="1" dirty="0" smtClean="0">
              <a:latin typeface="Arial"/>
              <a:cs typeface="Arial"/>
            </a:endParaRPr>
          </a:p>
          <a:p>
            <a:pPr algn="just"/>
            <a:r>
              <a:rPr lang="en-US" sz="1500" b="1" dirty="0" smtClean="0">
                <a:latin typeface="Arial"/>
                <a:cs typeface="Arial"/>
              </a:rPr>
              <a:t>There are  4 steps to the Week 3 Project Work Assignment</a:t>
            </a:r>
          </a:p>
          <a:p>
            <a:pPr algn="just"/>
            <a:endParaRPr lang="en-US" sz="1500" b="1" dirty="0" smtClean="0">
              <a:latin typeface="Arial"/>
              <a:cs typeface="Arial"/>
            </a:endParaRPr>
          </a:p>
          <a:p>
            <a:pPr marL="342900" indent="-342900" algn="just">
              <a:buAutoNum type="arabicPeriod"/>
            </a:pPr>
            <a:r>
              <a:rPr lang="en-US" sz="1500" b="1" dirty="0" smtClean="0">
                <a:latin typeface="Arial"/>
                <a:cs typeface="Arial"/>
              </a:rPr>
              <a:t>READ the background information about the Digital Transformation Maturity Profile (pages 1-4).</a:t>
            </a:r>
          </a:p>
          <a:p>
            <a:pPr marL="342900" indent="-342900" algn="just">
              <a:buAutoNum type="arabicPeriod"/>
            </a:pPr>
            <a:r>
              <a:rPr lang="en-US" sz="1500" b="1" dirty="0" smtClean="0">
                <a:latin typeface="Arial"/>
                <a:cs typeface="Arial"/>
              </a:rPr>
              <a:t>COMPLETE the DTMP Assessment Questionnaire based on your personal interview with 2-3 of your senior leadership team.</a:t>
            </a:r>
          </a:p>
          <a:p>
            <a:pPr marL="342900" indent="-342900" algn="just">
              <a:buAutoNum type="arabicPeriod"/>
            </a:pPr>
            <a:r>
              <a:rPr lang="en-US" sz="1500" b="1" dirty="0" smtClean="0">
                <a:latin typeface="Arial"/>
                <a:cs typeface="Arial"/>
              </a:rPr>
              <a:t>PLOT your ratings in the DX Maturity Profile summary report.</a:t>
            </a:r>
          </a:p>
          <a:p>
            <a:pPr marL="342900" indent="-342900" algn="just">
              <a:buAutoNum type="arabicPeriod"/>
            </a:pPr>
            <a:r>
              <a:rPr lang="en-US" sz="1500" b="1" dirty="0" smtClean="0">
                <a:latin typeface="Arial"/>
                <a:cs typeface="Arial"/>
              </a:rPr>
              <a:t>ANSWER the refection questions based on your findings. </a:t>
            </a:r>
          </a:p>
          <a:p>
            <a:pPr marL="342900" indent="-342900" algn="just">
              <a:buAutoNum type="arabicPeriod"/>
            </a:pPr>
            <a:r>
              <a:rPr lang="en-US" sz="1500" b="1" dirty="0" smtClean="0">
                <a:latin typeface="Arial"/>
                <a:cs typeface="Arial"/>
              </a:rPr>
              <a:t>SUBMIT items 3 &amp; 4 to your EMDT Program Adviser</a:t>
            </a:r>
            <a:r>
              <a:rPr lang="en-US" sz="1400" b="1" dirty="0" smtClean="0">
                <a:latin typeface="Arial"/>
                <a:cs typeface="Arial"/>
              </a:rPr>
              <a:t>.</a:t>
            </a:r>
            <a:endParaRPr lang="en-US" sz="1400" b="1" dirty="0">
              <a:latin typeface="Arial"/>
              <a:cs typeface="Arial"/>
            </a:endParaRPr>
          </a:p>
          <a:p>
            <a:pPr algn="just"/>
            <a:r>
              <a:rPr lang="en-US" sz="1500" b="1" dirty="0" smtClean="0">
                <a:latin typeface="Arial"/>
                <a:cs typeface="Arial"/>
              </a:rPr>
              <a:t>…………………………………………………………………………………….. </a:t>
            </a:r>
          </a:p>
          <a:p>
            <a:pPr algn="just"/>
            <a:endParaRPr lang="en-US" sz="800" b="1" u="sng" dirty="0">
              <a:latin typeface="Arial"/>
              <a:cs typeface="Arial"/>
            </a:endParaRPr>
          </a:p>
          <a:p>
            <a:pPr algn="just"/>
            <a:r>
              <a:rPr lang="en-US" sz="1500" b="1" u="sng" dirty="0" smtClean="0">
                <a:latin typeface="Arial"/>
                <a:cs typeface="Arial"/>
              </a:rPr>
              <a:t>Goal </a:t>
            </a:r>
            <a:r>
              <a:rPr lang="en-US" sz="1500" b="1" u="sng" dirty="0">
                <a:latin typeface="Arial"/>
                <a:cs typeface="Arial"/>
              </a:rPr>
              <a:t>of The </a:t>
            </a:r>
            <a:r>
              <a:rPr lang="en-US" sz="1500" b="1" u="sng" dirty="0" smtClean="0">
                <a:latin typeface="Arial"/>
                <a:cs typeface="Arial"/>
              </a:rPr>
              <a:t>DX Maturity Profile</a:t>
            </a:r>
            <a:endParaRPr lang="en-US" sz="1500" dirty="0">
              <a:latin typeface="Arial"/>
              <a:cs typeface="Arial"/>
            </a:endParaRPr>
          </a:p>
          <a:p>
            <a:pPr algn="just"/>
            <a:endParaRPr lang="en-US" sz="1500" dirty="0" smtClean="0">
              <a:latin typeface="Arial"/>
              <a:cs typeface="Arial"/>
            </a:endParaRPr>
          </a:p>
          <a:p>
            <a:pPr algn="just"/>
            <a:r>
              <a:rPr lang="en-US" sz="1500" dirty="0" smtClean="0">
                <a:latin typeface="Arial"/>
                <a:cs typeface="Arial"/>
              </a:rPr>
              <a:t>The </a:t>
            </a:r>
            <a:r>
              <a:rPr lang="en-US" sz="1500" dirty="0">
                <a:latin typeface="Arial"/>
                <a:cs typeface="Arial"/>
              </a:rPr>
              <a:t>Digital Transformation Maturity Profile (or “DX Maturity Profile”) aims to depict the level of maturity of an </a:t>
            </a:r>
            <a:r>
              <a:rPr lang="en-US" sz="1500" dirty="0" err="1">
                <a:latin typeface="Arial"/>
                <a:cs typeface="Arial"/>
              </a:rPr>
              <a:t>organisation</a:t>
            </a:r>
            <a:r>
              <a:rPr lang="en-US" sz="1500" dirty="0">
                <a:latin typeface="Arial"/>
                <a:cs typeface="Arial"/>
              </a:rPr>
              <a:t> at a given point in time. It also provides a vision of what a more mature digital business looks like. </a:t>
            </a:r>
          </a:p>
          <a:p>
            <a:pPr algn="just"/>
            <a:endParaRPr lang="en-US" sz="1500" dirty="0" smtClean="0">
              <a:latin typeface="Arial"/>
              <a:cs typeface="Arial"/>
            </a:endParaRPr>
          </a:p>
          <a:p>
            <a:pPr algn="just"/>
            <a:r>
              <a:rPr lang="en-US" sz="1500" dirty="0" smtClean="0">
                <a:latin typeface="Arial"/>
                <a:cs typeface="Arial"/>
              </a:rPr>
              <a:t>The </a:t>
            </a:r>
            <a:r>
              <a:rPr lang="en-US" sz="1500" dirty="0">
                <a:latin typeface="Arial"/>
                <a:cs typeface="Arial"/>
              </a:rPr>
              <a:t>profile is not prescriptive as to what is the "best way" to move up in the maturity scale. It also does not suggest that Level 5 is a requirement for all organizations. Instead, it is an implementation model where the levels are snapshot of the extent of implementation. </a:t>
            </a:r>
            <a:r>
              <a:rPr lang="en-US" sz="1500" dirty="0" smtClean="0">
                <a:latin typeface="Arial"/>
                <a:cs typeface="Arial"/>
              </a:rPr>
              <a:t>It </a:t>
            </a:r>
            <a:r>
              <a:rPr lang="en-US" sz="1500" dirty="0">
                <a:latin typeface="Arial"/>
                <a:cs typeface="Arial"/>
              </a:rPr>
              <a:t>is </a:t>
            </a:r>
            <a:r>
              <a:rPr lang="en-US" sz="1500" dirty="0" smtClean="0">
                <a:latin typeface="Arial"/>
                <a:cs typeface="Arial"/>
              </a:rPr>
              <a:t>important </a:t>
            </a:r>
            <a:r>
              <a:rPr lang="en-US" sz="1500" dirty="0">
                <a:latin typeface="Arial"/>
                <a:cs typeface="Arial"/>
              </a:rPr>
              <a:t>for each organization to </a:t>
            </a:r>
            <a:r>
              <a:rPr lang="en-US" sz="1500" i="1" dirty="0">
                <a:latin typeface="Arial"/>
                <a:cs typeface="Arial"/>
              </a:rPr>
              <a:t>define the level of maturity it wants to attain, in line with its business ambitions, context, resources, and timeline. </a:t>
            </a:r>
            <a:endParaRPr lang="en-US" sz="1500" dirty="0">
              <a:latin typeface="Arial"/>
              <a:cs typeface="Arial"/>
            </a:endParaRPr>
          </a:p>
          <a:p>
            <a:pPr algn="just"/>
            <a:endParaRPr lang="en-US" sz="800" b="1" u="sng" dirty="0" smtClean="0">
              <a:latin typeface="Arial"/>
              <a:cs typeface="Arial"/>
            </a:endParaRPr>
          </a:p>
          <a:p>
            <a:pPr algn="just"/>
            <a:r>
              <a:rPr lang="en-US" sz="1500" b="1" u="sng" dirty="0" smtClean="0">
                <a:latin typeface="Arial"/>
                <a:cs typeface="Arial"/>
              </a:rPr>
              <a:t>Use </a:t>
            </a:r>
            <a:r>
              <a:rPr lang="en-US" sz="1500" b="1" u="sng" dirty="0">
                <a:latin typeface="Arial"/>
                <a:cs typeface="Arial"/>
              </a:rPr>
              <a:t>of The </a:t>
            </a:r>
            <a:r>
              <a:rPr lang="en-US" sz="1500" b="1" u="sng" dirty="0" smtClean="0">
                <a:latin typeface="Arial"/>
                <a:cs typeface="Arial"/>
              </a:rPr>
              <a:t>DX Maturity Profile </a:t>
            </a:r>
            <a:endParaRPr lang="en-US" sz="1500" dirty="0">
              <a:latin typeface="Arial"/>
              <a:cs typeface="Arial"/>
            </a:endParaRPr>
          </a:p>
          <a:p>
            <a:pPr lvl="0" algn="just"/>
            <a:endParaRPr lang="en-US" sz="800" dirty="0" smtClean="0">
              <a:latin typeface="Arial"/>
              <a:cs typeface="Arial"/>
            </a:endParaRPr>
          </a:p>
          <a:p>
            <a:pPr marL="342900" lvl="0" indent="-342900" algn="just">
              <a:buFont typeface="+mj-lt"/>
              <a:buAutoNum type="arabicPeriod"/>
            </a:pPr>
            <a:r>
              <a:rPr lang="en-US" sz="1500" dirty="0" smtClean="0">
                <a:latin typeface="Arial"/>
                <a:cs typeface="Arial"/>
              </a:rPr>
              <a:t>The </a:t>
            </a:r>
            <a:r>
              <a:rPr lang="en-US" sz="1500" dirty="0">
                <a:latin typeface="Arial"/>
                <a:cs typeface="Arial"/>
              </a:rPr>
              <a:t>profile can be used to define the </a:t>
            </a:r>
            <a:r>
              <a:rPr lang="en-US" sz="1500" i="1" dirty="0">
                <a:latin typeface="Arial"/>
                <a:cs typeface="Arial"/>
              </a:rPr>
              <a:t>current level of maturity</a:t>
            </a:r>
            <a:r>
              <a:rPr lang="en-US" sz="1500" dirty="0">
                <a:latin typeface="Arial"/>
                <a:cs typeface="Arial"/>
              </a:rPr>
              <a:t>, and as a guide through </a:t>
            </a:r>
            <a:r>
              <a:rPr lang="en-US" sz="1500" dirty="0" smtClean="0">
                <a:latin typeface="Arial"/>
                <a:cs typeface="Arial"/>
              </a:rPr>
              <a:t>your </a:t>
            </a:r>
            <a:r>
              <a:rPr lang="en-US" sz="1500" dirty="0">
                <a:latin typeface="Arial"/>
                <a:cs typeface="Arial"/>
              </a:rPr>
              <a:t>transformation journey in the desired timeframe. </a:t>
            </a:r>
          </a:p>
          <a:p>
            <a:pPr marL="342900" lvl="0" indent="-342900" algn="just">
              <a:buFont typeface="+mj-lt"/>
              <a:buAutoNum type="arabicPeriod"/>
            </a:pPr>
            <a:r>
              <a:rPr lang="en-US" sz="1500" dirty="0">
                <a:latin typeface="Arial"/>
                <a:cs typeface="Arial"/>
              </a:rPr>
              <a:t>The profile </a:t>
            </a:r>
            <a:r>
              <a:rPr lang="en-US" sz="1500" dirty="0" smtClean="0">
                <a:latin typeface="Arial"/>
                <a:cs typeface="Arial"/>
              </a:rPr>
              <a:t>can </a:t>
            </a:r>
            <a:r>
              <a:rPr lang="en-US" sz="1500" dirty="0">
                <a:latin typeface="Arial"/>
                <a:cs typeface="Arial"/>
              </a:rPr>
              <a:t>be used as a </a:t>
            </a:r>
            <a:r>
              <a:rPr lang="en-US" sz="1500" i="1" dirty="0">
                <a:latin typeface="Arial"/>
                <a:cs typeface="Arial"/>
              </a:rPr>
              <a:t>benchmarking tool</a:t>
            </a:r>
            <a:r>
              <a:rPr lang="en-US" sz="1500" dirty="0">
                <a:latin typeface="Arial"/>
                <a:cs typeface="Arial"/>
              </a:rPr>
              <a:t> to evaluate </a:t>
            </a:r>
            <a:r>
              <a:rPr lang="en-US" sz="1500" dirty="0" smtClean="0">
                <a:latin typeface="Arial"/>
                <a:cs typeface="Arial"/>
              </a:rPr>
              <a:t>your own </a:t>
            </a:r>
            <a:r>
              <a:rPr lang="en-US" sz="1500" dirty="0">
                <a:latin typeface="Arial"/>
                <a:cs typeface="Arial"/>
              </a:rPr>
              <a:t>position against a </a:t>
            </a:r>
            <a:r>
              <a:rPr lang="en-US" sz="1500" dirty="0" smtClean="0">
                <a:latin typeface="Arial"/>
                <a:cs typeface="Arial"/>
              </a:rPr>
              <a:t>competitor, peer</a:t>
            </a:r>
            <a:r>
              <a:rPr lang="en-US" sz="1500" dirty="0">
                <a:latin typeface="Arial"/>
                <a:cs typeface="Arial"/>
              </a:rPr>
              <a:t>, or between operating </a:t>
            </a:r>
            <a:r>
              <a:rPr lang="en-US" sz="1500" dirty="0" smtClean="0">
                <a:latin typeface="Arial"/>
                <a:cs typeface="Arial"/>
              </a:rPr>
              <a:t>companies.. </a:t>
            </a:r>
            <a:endParaRPr lang="en-US" sz="1500" dirty="0">
              <a:latin typeface="Arial"/>
              <a:cs typeface="Arial"/>
            </a:endParaRPr>
          </a:p>
          <a:p>
            <a:pPr marL="342900" lvl="0" indent="-342900" algn="just">
              <a:buFont typeface="+mj-lt"/>
              <a:buAutoNum type="arabicPeriod"/>
            </a:pPr>
            <a:r>
              <a:rPr lang="en-US" sz="1500" dirty="0">
                <a:latin typeface="Arial"/>
                <a:cs typeface="Arial"/>
              </a:rPr>
              <a:t>The profile can be used to </a:t>
            </a:r>
            <a:r>
              <a:rPr lang="en-US" sz="1500" i="1" dirty="0">
                <a:latin typeface="Arial"/>
                <a:cs typeface="Arial"/>
              </a:rPr>
              <a:t>evaluate </a:t>
            </a:r>
            <a:r>
              <a:rPr lang="en-US" sz="1500" i="1" dirty="0" smtClean="0">
                <a:latin typeface="Arial"/>
                <a:cs typeface="Arial"/>
              </a:rPr>
              <a:t>your progress</a:t>
            </a:r>
            <a:r>
              <a:rPr lang="en-US" sz="1500" dirty="0" smtClean="0">
                <a:latin typeface="Arial"/>
                <a:cs typeface="Arial"/>
              </a:rPr>
              <a:t> </a:t>
            </a:r>
            <a:r>
              <a:rPr lang="en-US" sz="1500" dirty="0">
                <a:latin typeface="Arial"/>
                <a:cs typeface="Arial"/>
              </a:rPr>
              <a:t>and to assess </a:t>
            </a:r>
            <a:r>
              <a:rPr lang="en-US" sz="1500" dirty="0" smtClean="0">
                <a:latin typeface="Arial"/>
                <a:cs typeface="Arial"/>
              </a:rPr>
              <a:t>the results </a:t>
            </a:r>
            <a:r>
              <a:rPr lang="en-US" sz="1500" dirty="0">
                <a:latin typeface="Arial"/>
                <a:cs typeface="Arial"/>
              </a:rPr>
              <a:t>of previous </a:t>
            </a:r>
            <a:r>
              <a:rPr lang="en-US" sz="1500" dirty="0" smtClean="0">
                <a:latin typeface="Arial"/>
                <a:cs typeface="Arial"/>
              </a:rPr>
              <a:t>investments</a:t>
            </a:r>
            <a:r>
              <a:rPr lang="en-US" sz="1500" dirty="0">
                <a:latin typeface="Arial"/>
                <a:cs typeface="Arial"/>
              </a:rPr>
              <a:t> </a:t>
            </a:r>
            <a:r>
              <a:rPr lang="en-US" sz="1500" dirty="0" smtClean="0">
                <a:latin typeface="Arial"/>
                <a:cs typeface="Arial"/>
              </a:rPr>
              <a:t>in digital initiatives. </a:t>
            </a:r>
            <a:endParaRPr lang="en-US" sz="1500" dirty="0">
              <a:latin typeface="Arial"/>
              <a:cs typeface="Arial"/>
            </a:endParaRPr>
          </a:p>
        </p:txBody>
      </p:sp>
      <p:sp>
        <p:nvSpPr>
          <p:cNvPr id="9" name="object 3"/>
          <p:cNvSpPr txBox="1"/>
          <p:nvPr/>
        </p:nvSpPr>
        <p:spPr>
          <a:xfrm>
            <a:off x="3302844" y="10285998"/>
            <a:ext cx="1694606" cy="169277"/>
          </a:xfrm>
          <a:prstGeom prst="rect">
            <a:avLst/>
          </a:prstGeom>
        </p:spPr>
        <p:txBody>
          <a:bodyPr vert="horz" wrap="square" lIns="0" tIns="15240" rIns="0" bIns="0" rtlCol="0">
            <a:spAutoFit/>
          </a:bodyPr>
          <a:lstStyle/>
          <a:p>
            <a:pPr marL="12700">
              <a:lnSpc>
                <a:spcPct val="100000"/>
              </a:lnSpc>
              <a:spcBef>
                <a:spcPts val="120"/>
              </a:spcBef>
            </a:pPr>
            <a:r>
              <a:rPr lang="en-US" sz="1000" spc="120" dirty="0" smtClean="0">
                <a:solidFill>
                  <a:srgbClr val="212325"/>
                </a:solidFill>
                <a:latin typeface="Arial"/>
                <a:cs typeface="Arial"/>
              </a:rPr>
              <a:t>FOR INTERNAL USE ONLY</a:t>
            </a:r>
            <a:endParaRPr sz="1000"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60" y="244475"/>
            <a:ext cx="1440644" cy="727075"/>
          </a:xfrm>
          <a:prstGeom prst="rect">
            <a:avLst/>
          </a:prstGeom>
        </p:spPr>
      </p:pic>
      <p:sp>
        <p:nvSpPr>
          <p:cNvPr id="15" name="TextBox 14"/>
          <p:cNvSpPr txBox="1"/>
          <p:nvPr/>
        </p:nvSpPr>
        <p:spPr>
          <a:xfrm>
            <a:off x="806450" y="1392524"/>
            <a:ext cx="6380315" cy="9079412"/>
          </a:xfrm>
          <a:prstGeom prst="rect">
            <a:avLst/>
          </a:prstGeom>
          <a:noFill/>
        </p:spPr>
        <p:txBody>
          <a:bodyPr wrap="square" rtlCol="0">
            <a:spAutoFit/>
          </a:bodyPr>
          <a:lstStyle/>
          <a:p>
            <a:r>
              <a:rPr lang="en-US" sz="1200" b="1" u="sng" dirty="0">
                <a:solidFill>
                  <a:srgbClr val="0D0D0D"/>
                </a:solidFill>
                <a:latin typeface="Arial"/>
                <a:cs typeface="Arial"/>
              </a:rPr>
              <a:t>Level 5 - Pioneering:</a:t>
            </a:r>
            <a:r>
              <a:rPr lang="en-US" sz="1200" dirty="0">
                <a:solidFill>
                  <a:srgbClr val="0D0D0D"/>
                </a:solidFill>
                <a:latin typeface="Arial"/>
                <a:cs typeface="Arial"/>
              </a:rPr>
              <a:t> </a:t>
            </a:r>
            <a:r>
              <a:rPr lang="en-US" sz="1200" i="1" dirty="0">
                <a:solidFill>
                  <a:srgbClr val="0D0D0D"/>
                </a:solidFill>
                <a:latin typeface="Arial"/>
                <a:cs typeface="Arial"/>
              </a:rPr>
              <a:t>The organization is breaking new ground and advancing the state of the practice within the dimension</a:t>
            </a:r>
          </a:p>
          <a:p>
            <a:pPr lvl="0"/>
            <a:endParaRPr lang="en-US" sz="800" dirty="0">
              <a:solidFill>
                <a:srgbClr val="0D0D0D"/>
              </a:solidFill>
              <a:latin typeface="Arial"/>
              <a:cs typeface="Arial"/>
            </a:endParaRPr>
          </a:p>
          <a:p>
            <a:pPr marL="171450" lvl="0" indent="-171450">
              <a:buFont typeface="Wingdings" charset="2"/>
              <a:buChar char="q"/>
            </a:pPr>
            <a:r>
              <a:rPr lang="en-US" sz="1200" dirty="0">
                <a:solidFill>
                  <a:srgbClr val="0D0D0D"/>
                </a:solidFill>
                <a:latin typeface="Arial"/>
                <a:cs typeface="Arial"/>
              </a:rPr>
              <a:t>The ecosystem is mature and it starts producing innovations that cross organizational boundaries. </a:t>
            </a:r>
          </a:p>
          <a:p>
            <a:pPr marL="171450" lvl="0" indent="-171450">
              <a:buFont typeface="Wingdings" charset="2"/>
              <a:buChar char="q"/>
            </a:pPr>
            <a:r>
              <a:rPr lang="en-US" sz="1200" dirty="0">
                <a:solidFill>
                  <a:srgbClr val="0D0D0D"/>
                </a:solidFill>
                <a:latin typeface="Arial"/>
                <a:cs typeface="Arial"/>
              </a:rPr>
              <a:t>Products and services developed and launched in partnership with ecosystem partners are leading the market and are based on data-driven customer knowledge shared across partner organizations. </a:t>
            </a:r>
          </a:p>
          <a:p>
            <a:pPr marL="171450" lvl="0" indent="-171450">
              <a:buFont typeface="Wingdings" charset="2"/>
              <a:buChar char="q"/>
            </a:pPr>
            <a:r>
              <a:rPr lang="en-US" sz="1200" dirty="0">
                <a:solidFill>
                  <a:srgbClr val="0D0D0D"/>
                </a:solidFill>
                <a:latin typeface="Arial"/>
                <a:cs typeface="Arial"/>
              </a:rPr>
              <a:t>The organization is developing new revenue streams and business models that incorporate ecosystem partners from inception through to launch and operation. </a:t>
            </a:r>
          </a:p>
          <a:p>
            <a:pPr lvl="0"/>
            <a:endParaRPr lang="en-US" sz="800" dirty="0">
              <a:solidFill>
                <a:srgbClr val="0D0D0D"/>
              </a:solidFill>
              <a:latin typeface="Arial"/>
              <a:cs typeface="Arial"/>
            </a:endParaRPr>
          </a:p>
          <a:p>
            <a:pPr lvl="0"/>
            <a:endParaRPr lang="en-US" sz="800" dirty="0">
              <a:solidFill>
                <a:srgbClr val="0D0D0D"/>
              </a:solidFill>
              <a:latin typeface="Arial"/>
              <a:cs typeface="Arial"/>
            </a:endParaRPr>
          </a:p>
          <a:p>
            <a:r>
              <a:rPr lang="en-US" sz="1200" b="1" u="sng" dirty="0">
                <a:solidFill>
                  <a:srgbClr val="800000"/>
                </a:solidFill>
                <a:latin typeface="Arial"/>
                <a:cs typeface="Arial"/>
              </a:rPr>
              <a:t>DIMENSION 5: TECHNOLOGY</a:t>
            </a:r>
            <a:endParaRPr lang="en-US" sz="1200" dirty="0">
              <a:solidFill>
                <a:srgbClr val="800000"/>
              </a:solidFill>
              <a:latin typeface="Arial"/>
              <a:cs typeface="Arial"/>
            </a:endParaRPr>
          </a:p>
          <a:p>
            <a:endParaRPr lang="en-US" sz="800" dirty="0">
              <a:solidFill>
                <a:srgbClr val="0D0D0D"/>
              </a:solidFill>
              <a:latin typeface="Arial"/>
              <a:cs typeface="Arial"/>
            </a:endParaRPr>
          </a:p>
          <a:p>
            <a:r>
              <a:rPr lang="en-US" sz="1200" dirty="0">
                <a:solidFill>
                  <a:srgbClr val="0D0D0D"/>
                </a:solidFill>
                <a:latin typeface="Arial"/>
                <a:cs typeface="Arial"/>
              </a:rPr>
              <a:t>This dimension is focused on the capabilities that enable an effective technology planning, deployment, integration, and use to support the digital business. </a:t>
            </a:r>
            <a:endParaRPr lang="en-US" sz="1200" b="1" u="sng" dirty="0">
              <a:solidFill>
                <a:srgbClr val="0D0D0D"/>
              </a:solidFill>
              <a:latin typeface="Arial"/>
              <a:cs typeface="Arial"/>
            </a:endParaRPr>
          </a:p>
          <a:p>
            <a:endParaRPr lang="en-US" sz="1200" b="1" u="sng" dirty="0" smtClean="0">
              <a:solidFill>
                <a:srgbClr val="0D0D0D"/>
              </a:solidFill>
              <a:latin typeface="Arial"/>
              <a:cs typeface="Arial"/>
            </a:endParaRPr>
          </a:p>
          <a:p>
            <a:r>
              <a:rPr lang="en-US" sz="1200" b="1" u="sng" dirty="0" smtClean="0">
                <a:solidFill>
                  <a:srgbClr val="0D0D0D"/>
                </a:solidFill>
                <a:latin typeface="Arial"/>
                <a:cs typeface="Arial"/>
              </a:rPr>
              <a:t>Level </a:t>
            </a:r>
            <a:r>
              <a:rPr lang="en-US" sz="1200" b="1" u="sng" dirty="0">
                <a:solidFill>
                  <a:srgbClr val="0D0D0D"/>
                </a:solidFill>
                <a:latin typeface="Arial"/>
                <a:cs typeface="Arial"/>
              </a:rPr>
              <a:t>1</a:t>
            </a:r>
            <a:r>
              <a:rPr lang="en-US" sz="1200" u="sng" dirty="0">
                <a:solidFill>
                  <a:srgbClr val="0D0D0D"/>
                </a:solidFill>
                <a:latin typeface="Arial"/>
                <a:cs typeface="Arial"/>
              </a:rPr>
              <a:t> </a:t>
            </a:r>
            <a:r>
              <a:rPr lang="en-US" sz="1200" b="1" u="sng" dirty="0">
                <a:solidFill>
                  <a:srgbClr val="0D0D0D"/>
                </a:solidFill>
                <a:latin typeface="Arial"/>
                <a:cs typeface="Arial"/>
              </a:rPr>
              <a:t>– Initiating</a:t>
            </a:r>
            <a:r>
              <a:rPr lang="en-US" sz="1200" b="1" dirty="0">
                <a:solidFill>
                  <a:srgbClr val="0D0D0D"/>
                </a:solidFill>
                <a:latin typeface="Arial"/>
                <a:cs typeface="Arial"/>
              </a:rPr>
              <a:t>: </a:t>
            </a:r>
            <a:r>
              <a:rPr lang="en-US" sz="1200" i="1" dirty="0">
                <a:solidFill>
                  <a:srgbClr val="0D0D0D"/>
                </a:solidFill>
                <a:latin typeface="Arial"/>
                <a:cs typeface="Arial"/>
              </a:rPr>
              <a:t>The organization has decided to move toward a digital business and is taking initial steps in that direction. </a:t>
            </a:r>
            <a:endParaRPr lang="en-US" sz="1200" dirty="0">
              <a:solidFill>
                <a:srgbClr val="0D0D0D"/>
              </a:solidFill>
              <a:latin typeface="Arial"/>
              <a:cs typeface="Arial"/>
            </a:endParaRPr>
          </a:p>
          <a:p>
            <a:endParaRPr lang="en-US" sz="1200" dirty="0" smtClean="0">
              <a:solidFill>
                <a:srgbClr val="0D0D0D"/>
              </a:solidFill>
              <a:latin typeface="Arial"/>
              <a:cs typeface="Arial"/>
            </a:endParaRPr>
          </a:p>
          <a:p>
            <a:pPr marL="171450" lvl="0" indent="-171450">
              <a:buFont typeface="Wingdings" charset="2"/>
              <a:buChar char="q"/>
            </a:pPr>
            <a:r>
              <a:rPr lang="en-US" sz="1200" dirty="0" smtClean="0">
                <a:solidFill>
                  <a:srgbClr val="0D0D0D"/>
                </a:solidFill>
                <a:latin typeface="Arial"/>
                <a:cs typeface="Arial"/>
              </a:rPr>
              <a:t>A </a:t>
            </a:r>
            <a:r>
              <a:rPr lang="en-US" sz="1200" dirty="0">
                <a:solidFill>
                  <a:srgbClr val="0D0D0D"/>
                </a:solidFill>
                <a:latin typeface="Arial"/>
                <a:cs typeface="Arial"/>
              </a:rPr>
              <a:t>digital-specific, IT architecture is being developed. </a:t>
            </a:r>
          </a:p>
          <a:p>
            <a:pPr marL="171450" lvl="0" indent="-171450">
              <a:buFont typeface="Wingdings" charset="2"/>
              <a:buChar char="q"/>
            </a:pPr>
            <a:r>
              <a:rPr lang="en-US" sz="1200" dirty="0" smtClean="0">
                <a:solidFill>
                  <a:srgbClr val="0D0D0D"/>
                </a:solidFill>
                <a:latin typeface="Arial"/>
                <a:cs typeface="Arial"/>
              </a:rPr>
              <a:t>Efforts </a:t>
            </a:r>
            <a:r>
              <a:rPr lang="en-US" sz="1200" dirty="0">
                <a:solidFill>
                  <a:srgbClr val="0D0D0D"/>
                </a:solidFill>
                <a:latin typeface="Arial"/>
                <a:cs typeface="Arial"/>
              </a:rPr>
              <a:t>to define required transformation of IT architecture have been started. </a:t>
            </a:r>
          </a:p>
          <a:p>
            <a:pPr marL="171450" lvl="0" indent="-171450">
              <a:buFont typeface="Wingdings" charset="2"/>
              <a:buChar char="q"/>
            </a:pPr>
            <a:r>
              <a:rPr lang="en-US" sz="1200" dirty="0" smtClean="0">
                <a:solidFill>
                  <a:srgbClr val="0D0D0D"/>
                </a:solidFill>
                <a:latin typeface="Arial"/>
                <a:cs typeface="Arial"/>
              </a:rPr>
              <a:t>Some </a:t>
            </a:r>
            <a:r>
              <a:rPr lang="en-US" sz="1200" dirty="0">
                <a:solidFill>
                  <a:srgbClr val="0D0D0D"/>
                </a:solidFill>
                <a:latin typeface="Arial"/>
                <a:cs typeface="Arial"/>
              </a:rPr>
              <a:t>initial pilots are planned to test new digital tools and platforms</a:t>
            </a:r>
            <a:r>
              <a:rPr lang="en-US" sz="1200" dirty="0" smtClean="0">
                <a:solidFill>
                  <a:srgbClr val="0D0D0D"/>
                </a:solidFill>
                <a:latin typeface="Arial"/>
                <a:cs typeface="Arial"/>
              </a:rPr>
              <a:t>.</a:t>
            </a:r>
          </a:p>
          <a:p>
            <a:pPr lvl="0"/>
            <a:endParaRPr lang="en-US" sz="1200" dirty="0" smtClean="0">
              <a:solidFill>
                <a:srgbClr val="0D0D0D"/>
              </a:solidFill>
              <a:latin typeface="Arial"/>
              <a:cs typeface="Arial"/>
            </a:endParaRPr>
          </a:p>
          <a:p>
            <a:r>
              <a:rPr lang="en-US" sz="1200" b="1" u="sng" dirty="0">
                <a:latin typeface="Arial"/>
                <a:cs typeface="Arial"/>
              </a:rPr>
              <a:t>Level 2 – </a:t>
            </a:r>
            <a:r>
              <a:rPr lang="en-US" sz="1200" b="1" u="sng" dirty="0" smtClean="0">
                <a:latin typeface="Arial"/>
                <a:cs typeface="Arial"/>
              </a:rPr>
              <a:t>Enabling: </a:t>
            </a:r>
            <a:r>
              <a:rPr lang="en-US" sz="1200" i="1" dirty="0" smtClean="0">
                <a:latin typeface="Arial"/>
                <a:cs typeface="Arial"/>
              </a:rPr>
              <a:t>The </a:t>
            </a:r>
            <a:r>
              <a:rPr lang="en-US" sz="1200" i="1" dirty="0">
                <a:latin typeface="Arial"/>
                <a:cs typeface="Arial"/>
              </a:rPr>
              <a:t>organization is implementing initiatives within the dimension that will form the foundation of its digital business. </a:t>
            </a:r>
          </a:p>
          <a:p>
            <a:pPr lvl="0"/>
            <a:endParaRPr lang="en-US" sz="1200" dirty="0" smtClean="0">
              <a:latin typeface="Arial"/>
              <a:cs typeface="Arial"/>
            </a:endParaRPr>
          </a:p>
          <a:p>
            <a:pPr marL="171450" lvl="0" indent="-171450">
              <a:buFont typeface="Wingdings" charset="2"/>
              <a:buChar char="q"/>
            </a:pPr>
            <a:r>
              <a:rPr lang="en-US" sz="1200" dirty="0" smtClean="0">
                <a:latin typeface="Arial"/>
                <a:cs typeface="Arial"/>
              </a:rPr>
              <a:t>A </a:t>
            </a:r>
            <a:r>
              <a:rPr lang="en-US" sz="1200" dirty="0">
                <a:latin typeface="Arial"/>
                <a:cs typeface="Arial"/>
              </a:rPr>
              <a:t>digital-specific IT architecture has been defined and changes to enterprise IT are ongoing to align it to target architecture. Tactical IT investment plans are aligned to target architecture. </a:t>
            </a:r>
          </a:p>
          <a:p>
            <a:pPr marL="171450" lvl="0" indent="-171450">
              <a:buFont typeface="Wingdings" charset="2"/>
              <a:buChar char="q"/>
            </a:pPr>
            <a:r>
              <a:rPr lang="en-US" sz="1200" dirty="0" smtClean="0">
                <a:latin typeface="Arial"/>
                <a:cs typeface="Arial"/>
              </a:rPr>
              <a:t>Platforms </a:t>
            </a:r>
            <a:r>
              <a:rPr lang="en-US" sz="1200" dirty="0">
                <a:latin typeface="Arial"/>
                <a:cs typeface="Arial"/>
              </a:rPr>
              <a:t>are being deployed to support digital services (e.g., an Internet of Things, or </a:t>
            </a:r>
            <a:r>
              <a:rPr lang="en-US" sz="1200" dirty="0" err="1">
                <a:latin typeface="Arial"/>
                <a:cs typeface="Arial"/>
              </a:rPr>
              <a:t>IoT</a:t>
            </a:r>
            <a:r>
              <a:rPr lang="en-US" sz="1200" dirty="0">
                <a:latin typeface="Arial"/>
                <a:cs typeface="Arial"/>
              </a:rPr>
              <a:t>, platform). </a:t>
            </a:r>
          </a:p>
          <a:p>
            <a:pPr marL="171450" lvl="0" indent="-171450">
              <a:buFont typeface="Wingdings" charset="2"/>
              <a:buChar char="q"/>
            </a:pPr>
            <a:r>
              <a:rPr lang="en-US" sz="1200" dirty="0" smtClean="0">
                <a:latin typeface="Arial"/>
                <a:cs typeface="Arial"/>
              </a:rPr>
              <a:t>An </a:t>
            </a:r>
            <a:r>
              <a:rPr lang="en-US" sz="1200" dirty="0">
                <a:latin typeface="Arial"/>
                <a:cs typeface="Arial"/>
              </a:rPr>
              <a:t>integral API and security strategy for supporting third-party services has been </a:t>
            </a:r>
            <a:r>
              <a:rPr lang="en-US" sz="1200" dirty="0" smtClean="0">
                <a:latin typeface="Arial"/>
                <a:cs typeface="Arial"/>
              </a:rPr>
              <a:t>defined.</a:t>
            </a:r>
          </a:p>
          <a:p>
            <a:pPr marL="171450" lvl="0" indent="-171450">
              <a:buFont typeface="Wingdings" charset="2"/>
              <a:buChar char="q"/>
            </a:pPr>
            <a:r>
              <a:rPr lang="en-US" sz="1200" dirty="0" smtClean="0">
                <a:latin typeface="Arial"/>
                <a:cs typeface="Arial"/>
              </a:rPr>
              <a:t>Support </a:t>
            </a:r>
            <a:r>
              <a:rPr lang="en-US" sz="1200" dirty="0">
                <a:latin typeface="Arial"/>
                <a:cs typeface="Arial"/>
              </a:rPr>
              <a:t>systems are being implemented to support digital services (e.g., flexible charging and billing). </a:t>
            </a:r>
          </a:p>
          <a:p>
            <a:pPr marL="171450" lvl="0" indent="-171450">
              <a:buFont typeface="Wingdings" charset="2"/>
              <a:buChar char="q"/>
            </a:pPr>
            <a:r>
              <a:rPr lang="en-US" sz="1200" dirty="0" smtClean="0">
                <a:latin typeface="Arial"/>
                <a:cs typeface="Arial"/>
              </a:rPr>
              <a:t>There </a:t>
            </a:r>
            <a:r>
              <a:rPr lang="en-US" sz="1200" dirty="0">
                <a:latin typeface="Arial"/>
                <a:cs typeface="Arial"/>
              </a:rPr>
              <a:t>is a process to evaluate IT investments based on their alignment to the digital strategy of the organization. </a:t>
            </a:r>
          </a:p>
          <a:p>
            <a:endParaRPr lang="en-US" sz="1200" b="1" u="sng" dirty="0" smtClean="0">
              <a:latin typeface="Arial"/>
              <a:cs typeface="Arial"/>
            </a:endParaRPr>
          </a:p>
          <a:p>
            <a:r>
              <a:rPr lang="en-US" sz="1200" b="1" u="sng" dirty="0" smtClean="0">
                <a:latin typeface="Arial"/>
                <a:cs typeface="Arial"/>
              </a:rPr>
              <a:t>Level </a:t>
            </a:r>
            <a:r>
              <a:rPr lang="en-US" sz="1200" b="1" u="sng" dirty="0">
                <a:latin typeface="Arial"/>
                <a:cs typeface="Arial"/>
              </a:rPr>
              <a:t>3 – </a:t>
            </a:r>
            <a:r>
              <a:rPr lang="en-US" sz="1200" b="1" u="sng" dirty="0" smtClean="0">
                <a:latin typeface="Arial"/>
                <a:cs typeface="Arial"/>
              </a:rPr>
              <a:t>Integrating: </a:t>
            </a:r>
            <a:r>
              <a:rPr lang="en-US" sz="1200" i="1" dirty="0" smtClean="0">
                <a:latin typeface="Arial"/>
                <a:cs typeface="Arial"/>
              </a:rPr>
              <a:t>The </a:t>
            </a:r>
            <a:r>
              <a:rPr lang="en-US" sz="1200" i="1" dirty="0">
                <a:latin typeface="Arial"/>
                <a:cs typeface="Arial"/>
              </a:rPr>
              <a:t>organization's initiatives are being integrated across the organization to support end-to-end capabilities. </a:t>
            </a:r>
          </a:p>
          <a:p>
            <a:pPr marL="171450" lvl="0" indent="-171450">
              <a:buFont typeface="Wingdings" charset="2"/>
              <a:buChar char="q"/>
            </a:pPr>
            <a:r>
              <a:rPr lang="en-US" sz="1200" dirty="0">
                <a:latin typeface="Arial"/>
                <a:cs typeface="Arial"/>
              </a:rPr>
              <a:t>Digital enterprise IT architecture has been largely implemented, including consolidation of stove-pipe systems into platforms for support of </a:t>
            </a:r>
            <a:r>
              <a:rPr lang="en-US" sz="1200" dirty="0" err="1">
                <a:latin typeface="Arial"/>
                <a:cs typeface="Arial"/>
              </a:rPr>
              <a:t>omni</a:t>
            </a:r>
            <a:r>
              <a:rPr lang="en-US" sz="1200" dirty="0">
                <a:latin typeface="Arial"/>
                <a:cs typeface="Arial"/>
              </a:rPr>
              <a:t>-channel and third-party </a:t>
            </a:r>
            <a:r>
              <a:rPr lang="en-US" sz="1200" dirty="0" smtClean="0">
                <a:latin typeface="Arial"/>
                <a:cs typeface="Arial"/>
              </a:rPr>
              <a:t>services.</a:t>
            </a:r>
          </a:p>
          <a:p>
            <a:pPr marL="171450" lvl="0" indent="-171450">
              <a:buFont typeface="Wingdings" charset="2"/>
              <a:buChar char="q"/>
            </a:pPr>
            <a:r>
              <a:rPr lang="en-US" sz="1200" dirty="0" smtClean="0">
                <a:latin typeface="Arial"/>
                <a:cs typeface="Arial"/>
              </a:rPr>
              <a:t>Third</a:t>
            </a:r>
            <a:r>
              <a:rPr lang="en-US" sz="1200" dirty="0">
                <a:latin typeface="Arial"/>
                <a:cs typeface="Arial"/>
              </a:rPr>
              <a:t>-party services are being integrated and supported by digital enterprise IT architecture and related tools. </a:t>
            </a:r>
          </a:p>
          <a:p>
            <a:pPr marL="171450" lvl="0" indent="-171450">
              <a:buFont typeface="Wingdings" charset="2"/>
              <a:buChar char="q"/>
            </a:pPr>
            <a:r>
              <a:rPr lang="en-US" sz="1200" dirty="0" smtClean="0">
                <a:latin typeface="Arial"/>
                <a:cs typeface="Arial"/>
              </a:rPr>
              <a:t>Processes </a:t>
            </a:r>
            <a:r>
              <a:rPr lang="en-US" sz="1200" dirty="0">
                <a:latin typeface="Arial"/>
                <a:cs typeface="Arial"/>
              </a:rPr>
              <a:t>across the organization (e.g., customer support, partner onboarding) are aligned to digital IT architecture. </a:t>
            </a:r>
          </a:p>
          <a:p>
            <a:pPr marL="171450" lvl="0" indent="-171450">
              <a:buFont typeface="Wingdings" charset="2"/>
              <a:buChar char="q"/>
            </a:pPr>
            <a:r>
              <a:rPr lang="en-US" sz="1200" dirty="0" smtClean="0">
                <a:latin typeface="Arial"/>
                <a:cs typeface="Arial"/>
              </a:rPr>
              <a:t>Analytics </a:t>
            </a:r>
            <a:r>
              <a:rPr lang="en-US" sz="1200" dirty="0">
                <a:latin typeface="Arial"/>
                <a:cs typeface="Arial"/>
              </a:rPr>
              <a:t>technologies are being implemented to facilitate data collection and sharing across functions. </a:t>
            </a:r>
            <a:r>
              <a:rPr lang="en-US" sz="1200" dirty="0" smtClean="0">
                <a:latin typeface="Arial"/>
                <a:cs typeface="Arial"/>
              </a:rPr>
              <a:t> </a:t>
            </a:r>
            <a:endParaRPr lang="en-US" sz="1200" dirty="0">
              <a:latin typeface="Arial"/>
              <a:cs typeface="Arial"/>
            </a:endParaRPr>
          </a:p>
        </p:txBody>
      </p:sp>
      <p:sp>
        <p:nvSpPr>
          <p:cNvPr id="7" name="Rectangle 6"/>
          <p:cNvSpPr/>
          <p:nvPr/>
        </p:nvSpPr>
        <p:spPr>
          <a:xfrm>
            <a:off x="882650" y="3368675"/>
            <a:ext cx="6248400" cy="769441"/>
          </a:xfrm>
          <a:prstGeom prst="rect">
            <a:avLst/>
          </a:prstGeom>
          <a:solidFill>
            <a:srgbClr val="FFFF00"/>
          </a:solidFill>
          <a:ln>
            <a:solidFill>
              <a:schemeClr val="tx1">
                <a:lumMod val="95000"/>
                <a:lumOff val="5000"/>
              </a:schemeClr>
            </a:solidFill>
          </a:ln>
        </p:spPr>
        <p:txBody>
          <a:bodyPr wrap="square">
            <a:spAutoFit/>
          </a:bodyPr>
          <a:lstStyle/>
          <a:p>
            <a:r>
              <a:rPr lang="en-US" sz="1200" b="1" u="sng" dirty="0">
                <a:solidFill>
                  <a:srgbClr val="800000"/>
                </a:solidFill>
                <a:latin typeface="Arial"/>
                <a:cs typeface="Arial"/>
              </a:rPr>
              <a:t>DIMENSION 5: TECHNOLOGY</a:t>
            </a:r>
            <a:endParaRPr lang="en-US" sz="1200" dirty="0">
              <a:solidFill>
                <a:srgbClr val="800000"/>
              </a:solidFill>
              <a:latin typeface="Arial"/>
              <a:cs typeface="Arial"/>
            </a:endParaRPr>
          </a:p>
          <a:p>
            <a:endParaRPr lang="en-US" sz="800" dirty="0">
              <a:solidFill>
                <a:srgbClr val="0D0D0D"/>
              </a:solidFill>
              <a:latin typeface="Arial"/>
              <a:cs typeface="Arial"/>
            </a:endParaRPr>
          </a:p>
          <a:p>
            <a:r>
              <a:rPr lang="en-US" sz="1200" dirty="0">
                <a:solidFill>
                  <a:srgbClr val="0D0D0D"/>
                </a:solidFill>
                <a:latin typeface="Arial"/>
                <a:cs typeface="Arial"/>
              </a:rPr>
              <a:t>This dimension is focused on the capabilities that enable an effective technology planning, deployment, integration, and use to support the digital business. </a:t>
            </a:r>
          </a:p>
        </p:txBody>
      </p:sp>
    </p:spTree>
    <p:extLst>
      <p:ext uri="{BB962C8B-B14F-4D97-AF65-F5344CB8AC3E}">
        <p14:creationId xmlns:p14="http://schemas.microsoft.com/office/powerpoint/2010/main" val="5609342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60" y="244475"/>
            <a:ext cx="1440644" cy="727075"/>
          </a:xfrm>
          <a:prstGeom prst="rect">
            <a:avLst/>
          </a:prstGeom>
        </p:spPr>
      </p:pic>
      <p:sp>
        <p:nvSpPr>
          <p:cNvPr id="15" name="TextBox 14"/>
          <p:cNvSpPr txBox="1"/>
          <p:nvPr/>
        </p:nvSpPr>
        <p:spPr>
          <a:xfrm>
            <a:off x="806450" y="1392524"/>
            <a:ext cx="6380315" cy="9171744"/>
          </a:xfrm>
          <a:prstGeom prst="rect">
            <a:avLst/>
          </a:prstGeom>
          <a:noFill/>
        </p:spPr>
        <p:txBody>
          <a:bodyPr wrap="square" rtlCol="0">
            <a:spAutoFit/>
          </a:bodyPr>
          <a:lstStyle/>
          <a:p>
            <a:r>
              <a:rPr lang="en-US" sz="1200" b="1" u="sng" dirty="0">
                <a:latin typeface="Arial"/>
                <a:cs typeface="Arial"/>
              </a:rPr>
              <a:t>Level 4 - </a:t>
            </a:r>
            <a:r>
              <a:rPr lang="en-US" sz="1200" b="1" u="sng" dirty="0" err="1">
                <a:latin typeface="Arial"/>
                <a:cs typeface="Arial"/>
              </a:rPr>
              <a:t>Optimising</a:t>
            </a:r>
            <a:r>
              <a:rPr lang="en-US" sz="1200" b="1" u="sng" dirty="0">
                <a:latin typeface="Arial"/>
                <a:cs typeface="Arial"/>
              </a:rPr>
              <a:t>:</a:t>
            </a:r>
            <a:r>
              <a:rPr lang="en-US" sz="1200" dirty="0">
                <a:latin typeface="Arial"/>
                <a:cs typeface="Arial"/>
              </a:rPr>
              <a:t> </a:t>
            </a:r>
            <a:r>
              <a:rPr lang="en-US" sz="1200" i="1" dirty="0">
                <a:latin typeface="Arial"/>
                <a:cs typeface="Arial"/>
              </a:rPr>
              <a:t>The organization's digital initiatives within the dimension are being fine-tuned and used to further increase overall performance. </a:t>
            </a:r>
          </a:p>
          <a:p>
            <a:pPr lvl="0"/>
            <a:endParaRPr lang="en-US" sz="1200" dirty="0">
              <a:latin typeface="Arial"/>
              <a:cs typeface="Arial"/>
            </a:endParaRPr>
          </a:p>
          <a:p>
            <a:pPr marL="171450" lvl="0" indent="-171450">
              <a:buFont typeface="Wingdings" charset="2"/>
              <a:buChar char="q"/>
            </a:pPr>
            <a:r>
              <a:rPr lang="en-US" sz="1200" dirty="0">
                <a:latin typeface="Arial"/>
                <a:cs typeface="Arial"/>
              </a:rPr>
              <a:t>End-to-end processes supporting digital services are being optimized by leveraging the digital enterprise IT architecture.</a:t>
            </a:r>
          </a:p>
          <a:p>
            <a:pPr marL="171450" lvl="0" indent="-171450">
              <a:buFont typeface="Wingdings" charset="2"/>
              <a:buChar char="q"/>
            </a:pPr>
            <a:r>
              <a:rPr lang="en-US" sz="1200" dirty="0">
                <a:latin typeface="Arial"/>
                <a:cs typeface="Arial"/>
              </a:rPr>
              <a:t>Integration tools are deployed to reduce time and costs of integration of third-party services. </a:t>
            </a:r>
          </a:p>
          <a:p>
            <a:pPr marL="171450" lvl="0" indent="-171450">
              <a:buFont typeface="Wingdings" charset="2"/>
              <a:buChar char="q"/>
            </a:pPr>
            <a:r>
              <a:rPr lang="en-US" sz="1200" dirty="0">
                <a:latin typeface="Arial"/>
                <a:cs typeface="Arial"/>
              </a:rPr>
              <a:t>Digital IT architecture supports business agility through flexible tools and supporting processes. </a:t>
            </a:r>
          </a:p>
          <a:p>
            <a:pPr marL="171450" lvl="0" indent="-171450">
              <a:buFont typeface="Wingdings" charset="2"/>
              <a:buChar char="q"/>
            </a:pPr>
            <a:r>
              <a:rPr lang="en-US" sz="1200" dirty="0">
                <a:latin typeface="Arial"/>
                <a:cs typeface="Arial"/>
              </a:rPr>
              <a:t>Analytics technologies are being used for optimization of services and processes. </a:t>
            </a:r>
          </a:p>
          <a:p>
            <a:pPr marL="171450" lvl="0" indent="-171450">
              <a:buFont typeface="Wingdings" charset="2"/>
              <a:buChar char="q"/>
            </a:pPr>
            <a:r>
              <a:rPr lang="en-US" sz="1200" dirty="0">
                <a:latin typeface="Arial"/>
                <a:cs typeface="Arial"/>
              </a:rPr>
              <a:t>Automation of processes using real-time data processing is being used for proactive decision making across the organization. </a:t>
            </a:r>
          </a:p>
          <a:p>
            <a:endParaRPr lang="en-US" sz="1200" b="1" u="sng" dirty="0" smtClean="0">
              <a:latin typeface="Arial"/>
              <a:cs typeface="Arial"/>
            </a:endParaRPr>
          </a:p>
          <a:p>
            <a:r>
              <a:rPr lang="en-US" sz="1200" b="1" u="sng" dirty="0" smtClean="0">
                <a:latin typeface="Arial"/>
                <a:cs typeface="Arial"/>
              </a:rPr>
              <a:t>Level 5 - </a:t>
            </a:r>
            <a:r>
              <a:rPr lang="en-US" sz="1200" b="1" u="sng" dirty="0">
                <a:latin typeface="Arial"/>
                <a:cs typeface="Arial"/>
              </a:rPr>
              <a:t>Pioneering:</a:t>
            </a:r>
            <a:r>
              <a:rPr lang="en-US" sz="1200" dirty="0">
                <a:latin typeface="Arial"/>
                <a:cs typeface="Arial"/>
              </a:rPr>
              <a:t> </a:t>
            </a:r>
            <a:r>
              <a:rPr lang="en-US" sz="1200" i="1" dirty="0">
                <a:latin typeface="Arial"/>
                <a:cs typeface="Arial"/>
              </a:rPr>
              <a:t>The organization is breaking new ground and advancing the state of the practice within the dimension.</a:t>
            </a:r>
          </a:p>
          <a:p>
            <a:pPr lvl="0"/>
            <a:endParaRPr lang="en-US" sz="800" dirty="0">
              <a:latin typeface="Arial"/>
              <a:cs typeface="Arial"/>
            </a:endParaRPr>
          </a:p>
          <a:p>
            <a:pPr marL="171450" lvl="0" indent="-171450">
              <a:buFont typeface="Wingdings" charset="2"/>
              <a:buChar char="q"/>
            </a:pPr>
            <a:r>
              <a:rPr lang="en-US" sz="1200" dirty="0" smtClean="0">
                <a:latin typeface="Arial"/>
                <a:cs typeface="Arial"/>
              </a:rPr>
              <a:t>Technologies </a:t>
            </a:r>
            <a:r>
              <a:rPr lang="en-US" sz="1200" dirty="0">
                <a:latin typeface="Arial"/>
                <a:cs typeface="Arial"/>
              </a:rPr>
              <a:t>such as advanced data analytics underpin innovation processes across the organization, from new service </a:t>
            </a:r>
            <a:r>
              <a:rPr lang="en-US" sz="1200" dirty="0" smtClean="0">
                <a:latin typeface="Arial"/>
                <a:cs typeface="Arial"/>
              </a:rPr>
              <a:t>development through to </a:t>
            </a:r>
            <a:r>
              <a:rPr lang="en-US" sz="1200" dirty="0">
                <a:latin typeface="Arial"/>
                <a:cs typeface="Arial"/>
              </a:rPr>
              <a:t>service assurance to customer support.</a:t>
            </a:r>
          </a:p>
          <a:p>
            <a:pPr marL="171450" lvl="0" indent="-171450">
              <a:buFont typeface="Wingdings" charset="2"/>
              <a:buChar char="q"/>
            </a:pPr>
            <a:r>
              <a:rPr lang="en-US" sz="1200" dirty="0">
                <a:latin typeface="Arial"/>
                <a:cs typeface="Arial"/>
              </a:rPr>
              <a:t>Automation throughout the organization drives superior performance (e.g., speed, reliability, ARPU, NPS) compared to industry peers. </a:t>
            </a:r>
          </a:p>
          <a:p>
            <a:pPr marL="171450" lvl="0" indent="-171450">
              <a:buFont typeface="Wingdings" charset="2"/>
              <a:buChar char="q"/>
            </a:pPr>
            <a:r>
              <a:rPr lang="en-US" sz="1200" dirty="0" smtClean="0">
                <a:latin typeface="Arial"/>
                <a:cs typeface="Arial"/>
              </a:rPr>
              <a:t>Tools </a:t>
            </a:r>
            <a:r>
              <a:rPr lang="en-US" sz="1200" dirty="0">
                <a:latin typeface="Arial"/>
                <a:cs typeface="Arial"/>
              </a:rPr>
              <a:t>using technology such as machine learning are implemented and used across the organization (and even to ecosystem partners) for predictive activities (e.g., service reliability, user consumption trends) that support digital business innovation. </a:t>
            </a:r>
            <a:endParaRPr lang="en-US" sz="1200" dirty="0" smtClean="0">
              <a:latin typeface="Arial"/>
              <a:cs typeface="Arial"/>
            </a:endParaRPr>
          </a:p>
          <a:p>
            <a:pPr lvl="0"/>
            <a:endParaRPr lang="en-US" sz="1200" dirty="0">
              <a:solidFill>
                <a:srgbClr val="800000"/>
              </a:solidFill>
              <a:latin typeface="Arial"/>
              <a:cs typeface="Arial"/>
            </a:endParaRPr>
          </a:p>
          <a:p>
            <a:r>
              <a:rPr lang="en-US" sz="1200" b="1" u="sng" dirty="0">
                <a:solidFill>
                  <a:srgbClr val="800000"/>
                </a:solidFill>
              </a:rPr>
              <a:t>DIMENSION 6: OPERATIONS </a:t>
            </a:r>
            <a:endParaRPr lang="en-US" sz="800" dirty="0" smtClean="0"/>
          </a:p>
          <a:p>
            <a:r>
              <a:rPr lang="en-US" sz="1200" dirty="0" smtClean="0"/>
              <a:t>This </a:t>
            </a:r>
            <a:r>
              <a:rPr lang="en-US" sz="1200" dirty="0"/>
              <a:t>dimension focuses on the capabilities that support the service provision. Increased </a:t>
            </a:r>
            <a:r>
              <a:rPr lang="en-US" sz="1200" dirty="0" smtClean="0"/>
              <a:t>maturity within </a:t>
            </a:r>
            <a:r>
              <a:rPr lang="en-US" sz="1200" dirty="0"/>
              <a:t>this dimension demonstrate a more digitized, automated, and flexible operation. </a:t>
            </a:r>
          </a:p>
          <a:p>
            <a:endParaRPr lang="en-US" sz="800" b="1" u="sng" dirty="0" smtClean="0"/>
          </a:p>
          <a:p>
            <a:endParaRPr lang="en-US" sz="1000" b="1" u="sng" dirty="0" smtClean="0"/>
          </a:p>
          <a:p>
            <a:endParaRPr lang="en-US" sz="1200" b="1" u="sng" dirty="0" smtClean="0"/>
          </a:p>
          <a:p>
            <a:r>
              <a:rPr lang="en-US" sz="1200" b="1" u="sng" dirty="0" smtClean="0">
                <a:latin typeface="Arial"/>
                <a:cs typeface="Arial"/>
              </a:rPr>
              <a:t>Level </a:t>
            </a:r>
            <a:r>
              <a:rPr lang="en-US" sz="1200" b="1" u="sng" dirty="0">
                <a:latin typeface="Arial"/>
                <a:cs typeface="Arial"/>
              </a:rPr>
              <a:t>1</a:t>
            </a:r>
            <a:r>
              <a:rPr lang="en-US" sz="1200" u="sng" dirty="0">
                <a:latin typeface="Arial"/>
                <a:cs typeface="Arial"/>
              </a:rPr>
              <a:t> </a:t>
            </a:r>
            <a:r>
              <a:rPr lang="en-US" sz="1200" b="1" u="sng" dirty="0">
                <a:latin typeface="Arial"/>
                <a:cs typeface="Arial"/>
              </a:rPr>
              <a:t>– Initiating</a:t>
            </a:r>
            <a:r>
              <a:rPr lang="en-US" sz="1200" b="1" dirty="0">
                <a:latin typeface="Arial"/>
                <a:cs typeface="Arial"/>
              </a:rPr>
              <a:t>: </a:t>
            </a:r>
            <a:r>
              <a:rPr lang="en-US" sz="1200" i="1" dirty="0">
                <a:latin typeface="Arial"/>
                <a:cs typeface="Arial"/>
              </a:rPr>
              <a:t>The organization has decided to move toward a digital business and is </a:t>
            </a:r>
            <a:r>
              <a:rPr lang="en-US" sz="1200" i="1" dirty="0" smtClean="0">
                <a:latin typeface="Arial"/>
                <a:cs typeface="Arial"/>
              </a:rPr>
              <a:t>taking  initial </a:t>
            </a:r>
            <a:r>
              <a:rPr lang="en-US" sz="1200" i="1" dirty="0">
                <a:latin typeface="Arial"/>
                <a:cs typeface="Arial"/>
              </a:rPr>
              <a:t>steps in that direction.</a:t>
            </a:r>
            <a:endParaRPr lang="en-US" sz="1200" dirty="0">
              <a:latin typeface="Arial"/>
              <a:cs typeface="Arial"/>
            </a:endParaRPr>
          </a:p>
          <a:p>
            <a:pPr lvl="0"/>
            <a:endParaRPr lang="en-US" sz="1200" dirty="0" smtClean="0">
              <a:latin typeface="Arial"/>
              <a:cs typeface="Arial"/>
            </a:endParaRPr>
          </a:p>
          <a:p>
            <a:pPr marL="171450" lvl="0" indent="-171450">
              <a:buFont typeface="Wingdings" charset="2"/>
              <a:buChar char="q"/>
            </a:pPr>
            <a:r>
              <a:rPr lang="en-US" sz="1200" dirty="0" smtClean="0">
                <a:latin typeface="Arial"/>
                <a:cs typeface="Arial"/>
              </a:rPr>
              <a:t>Investments </a:t>
            </a:r>
            <a:r>
              <a:rPr lang="en-US" sz="1200" dirty="0">
                <a:latin typeface="Arial"/>
                <a:cs typeface="Arial"/>
              </a:rPr>
              <a:t>to automate key operations that support digital services (e.g., service provisioning, charging, and billing) are being evaluated. </a:t>
            </a:r>
          </a:p>
          <a:p>
            <a:pPr marL="171450" lvl="0" indent="-171450">
              <a:buFont typeface="Wingdings" charset="2"/>
              <a:buChar char="q"/>
            </a:pPr>
            <a:r>
              <a:rPr lang="en-US" sz="1200" dirty="0" smtClean="0">
                <a:latin typeface="Arial"/>
                <a:cs typeface="Arial"/>
              </a:rPr>
              <a:t>Improvements </a:t>
            </a:r>
            <a:r>
              <a:rPr lang="en-US" sz="1200" dirty="0">
                <a:latin typeface="Arial"/>
                <a:cs typeface="Arial"/>
              </a:rPr>
              <a:t>in network visibility and automation are being evaluated. </a:t>
            </a:r>
          </a:p>
          <a:p>
            <a:pPr marL="171450" lvl="0" indent="-171450">
              <a:buFont typeface="Wingdings" charset="2"/>
              <a:buChar char="q"/>
            </a:pPr>
            <a:r>
              <a:rPr lang="en-US" sz="1200" dirty="0" smtClean="0">
                <a:latin typeface="Arial"/>
                <a:cs typeface="Arial"/>
              </a:rPr>
              <a:t>Initiatives </a:t>
            </a:r>
            <a:r>
              <a:rPr lang="en-US" sz="1200" dirty="0">
                <a:latin typeface="Arial"/>
                <a:cs typeface="Arial"/>
              </a:rPr>
              <a:t>to update key business processes to support digital services have been identified. </a:t>
            </a:r>
            <a:endParaRPr lang="en-US" sz="1200" dirty="0" smtClean="0">
              <a:latin typeface="Arial"/>
              <a:cs typeface="Arial"/>
            </a:endParaRPr>
          </a:p>
          <a:p>
            <a:pPr lvl="0"/>
            <a:endParaRPr lang="en-US" sz="1200" dirty="0">
              <a:latin typeface="Arial"/>
              <a:cs typeface="Arial"/>
            </a:endParaRPr>
          </a:p>
          <a:p>
            <a:r>
              <a:rPr lang="en-US" sz="1200" b="1" u="sng" dirty="0">
                <a:latin typeface="Arial"/>
                <a:cs typeface="Arial"/>
              </a:rPr>
              <a:t>Level 2 – </a:t>
            </a:r>
            <a:r>
              <a:rPr lang="en-US" sz="1200" b="1" u="sng" dirty="0" smtClean="0">
                <a:latin typeface="Arial"/>
                <a:cs typeface="Arial"/>
              </a:rPr>
              <a:t>Enabling: </a:t>
            </a:r>
            <a:r>
              <a:rPr lang="en-US" sz="1200" i="1" dirty="0" smtClean="0">
                <a:latin typeface="Arial"/>
                <a:cs typeface="Arial"/>
              </a:rPr>
              <a:t>The </a:t>
            </a:r>
            <a:r>
              <a:rPr lang="en-US" sz="1200" i="1" dirty="0">
                <a:latin typeface="Arial"/>
                <a:cs typeface="Arial"/>
              </a:rPr>
              <a:t>organization is </a:t>
            </a:r>
            <a:r>
              <a:rPr lang="en-US" sz="1200" i="1" dirty="0" smtClean="0">
                <a:latin typeface="Arial"/>
                <a:cs typeface="Arial"/>
              </a:rPr>
              <a:t>implementing </a:t>
            </a:r>
            <a:r>
              <a:rPr lang="en-US" sz="1200" i="1" dirty="0" err="1" smtClean="0">
                <a:latin typeface="Arial"/>
                <a:cs typeface="Arial"/>
              </a:rPr>
              <a:t>nitiatives</a:t>
            </a:r>
            <a:r>
              <a:rPr lang="en-US" sz="1200" i="1" dirty="0" smtClean="0">
                <a:latin typeface="Arial"/>
                <a:cs typeface="Arial"/>
              </a:rPr>
              <a:t> </a:t>
            </a:r>
            <a:r>
              <a:rPr lang="en-US" sz="1200" i="1" dirty="0">
                <a:latin typeface="Arial"/>
                <a:cs typeface="Arial"/>
              </a:rPr>
              <a:t>within the dimension that will form the foundation of its digital business.</a:t>
            </a:r>
          </a:p>
          <a:p>
            <a:pPr lvl="0"/>
            <a:endParaRPr lang="en-US" sz="1200" dirty="0" smtClean="0">
              <a:latin typeface="Arial"/>
              <a:cs typeface="Arial"/>
            </a:endParaRPr>
          </a:p>
          <a:p>
            <a:pPr marL="171450" lvl="0" indent="-171450">
              <a:buFont typeface="Wingdings" charset="2"/>
              <a:buChar char="q"/>
            </a:pPr>
            <a:r>
              <a:rPr lang="en-US" sz="1200" dirty="0" smtClean="0">
                <a:latin typeface="Arial"/>
                <a:cs typeface="Arial"/>
              </a:rPr>
              <a:t>Systems </a:t>
            </a:r>
            <a:r>
              <a:rPr lang="en-US" sz="1200" dirty="0">
                <a:latin typeface="Arial"/>
                <a:cs typeface="Arial"/>
              </a:rPr>
              <a:t>to support and automate digital services are being implemented. </a:t>
            </a:r>
          </a:p>
          <a:p>
            <a:pPr marL="171450" lvl="0" indent="-171450">
              <a:buFont typeface="Wingdings" charset="2"/>
              <a:buChar char="q"/>
            </a:pPr>
            <a:r>
              <a:rPr lang="en-US" sz="1200" dirty="0" smtClean="0">
                <a:latin typeface="Arial"/>
                <a:cs typeface="Arial"/>
              </a:rPr>
              <a:t>Advanced </a:t>
            </a:r>
            <a:r>
              <a:rPr lang="en-US" sz="1200" dirty="0">
                <a:latin typeface="Arial"/>
                <a:cs typeface="Arial"/>
              </a:rPr>
              <a:t>analytics are being deployed for service assurance improvements. </a:t>
            </a:r>
          </a:p>
          <a:p>
            <a:pPr marL="171450" lvl="0" indent="-171450">
              <a:buFont typeface="Wingdings" charset="2"/>
              <a:buChar char="q"/>
            </a:pPr>
            <a:r>
              <a:rPr lang="en-US" sz="1200" dirty="0" smtClean="0">
                <a:latin typeface="Arial"/>
                <a:cs typeface="Arial"/>
              </a:rPr>
              <a:t>Systems </a:t>
            </a:r>
            <a:r>
              <a:rPr lang="en-US" sz="1200" dirty="0">
                <a:latin typeface="Arial"/>
                <a:cs typeface="Arial"/>
              </a:rPr>
              <a:t>and processes to collect and analyze customer usage data are being deployed. </a:t>
            </a:r>
          </a:p>
          <a:p>
            <a:pPr marL="171450" lvl="0" indent="-171450">
              <a:buFont typeface="Wingdings" charset="2"/>
              <a:buChar char="q"/>
            </a:pPr>
            <a:r>
              <a:rPr lang="en-US" sz="1200" dirty="0" smtClean="0">
                <a:latin typeface="Arial"/>
                <a:cs typeface="Arial"/>
              </a:rPr>
              <a:t>Processes </a:t>
            </a:r>
            <a:r>
              <a:rPr lang="en-US" sz="1200" dirty="0">
                <a:latin typeface="Arial"/>
                <a:cs typeface="Arial"/>
              </a:rPr>
              <a:t>and policies to better support digital services are being designed and implemented in some key areas of the organization (e.g., ordering, </a:t>
            </a:r>
            <a:r>
              <a:rPr lang="en-US" sz="1200" dirty="0" smtClean="0">
                <a:latin typeface="Arial"/>
                <a:cs typeface="Arial"/>
              </a:rPr>
              <a:t>fulfillment</a:t>
            </a:r>
            <a:r>
              <a:rPr lang="en-US" sz="1200" dirty="0">
                <a:latin typeface="Arial"/>
                <a:cs typeface="Arial"/>
              </a:rPr>
              <a:t>, partner management). </a:t>
            </a:r>
            <a:endParaRPr lang="en-US" sz="1200" dirty="0" smtClean="0">
              <a:latin typeface="Arial"/>
              <a:cs typeface="Arial"/>
            </a:endParaRPr>
          </a:p>
          <a:p>
            <a:pPr marL="171450" lvl="0" indent="-171450">
              <a:buFont typeface="Wingdings" charset="2"/>
              <a:buChar char="q"/>
            </a:pPr>
            <a:endParaRPr lang="en-US" sz="1200" dirty="0">
              <a:latin typeface="Arial"/>
              <a:cs typeface="Arial"/>
            </a:endParaRPr>
          </a:p>
        </p:txBody>
      </p:sp>
      <p:sp>
        <p:nvSpPr>
          <p:cNvPr id="7" name="Rectangle 6"/>
          <p:cNvSpPr/>
          <p:nvPr/>
        </p:nvSpPr>
        <p:spPr>
          <a:xfrm>
            <a:off x="806450" y="5959475"/>
            <a:ext cx="6248400" cy="769441"/>
          </a:xfrm>
          <a:prstGeom prst="rect">
            <a:avLst/>
          </a:prstGeom>
          <a:solidFill>
            <a:srgbClr val="FFFF00"/>
          </a:solidFill>
          <a:ln>
            <a:solidFill>
              <a:schemeClr val="tx1">
                <a:lumMod val="95000"/>
                <a:lumOff val="5000"/>
              </a:schemeClr>
            </a:solidFill>
          </a:ln>
        </p:spPr>
        <p:txBody>
          <a:bodyPr wrap="square">
            <a:spAutoFit/>
          </a:bodyPr>
          <a:lstStyle/>
          <a:p>
            <a:r>
              <a:rPr lang="en-US" sz="1200" b="1" u="sng" dirty="0">
                <a:solidFill>
                  <a:srgbClr val="800000"/>
                </a:solidFill>
              </a:rPr>
              <a:t>DIMENSION 6: OPERATIONS </a:t>
            </a:r>
            <a:endParaRPr lang="en-US" sz="1200" dirty="0">
              <a:solidFill>
                <a:srgbClr val="800000"/>
              </a:solidFill>
            </a:endParaRPr>
          </a:p>
          <a:p>
            <a:endParaRPr lang="en-US" sz="800" dirty="0"/>
          </a:p>
          <a:p>
            <a:r>
              <a:rPr lang="en-US" sz="1200" dirty="0"/>
              <a:t>This dimension focuses on the capabilities that support the service provision. Increased maturity within this dimension demonstrate a more digitized, automated, and flexible operation. </a:t>
            </a:r>
          </a:p>
        </p:txBody>
      </p:sp>
    </p:spTree>
    <p:extLst>
      <p:ext uri="{BB962C8B-B14F-4D97-AF65-F5344CB8AC3E}">
        <p14:creationId xmlns:p14="http://schemas.microsoft.com/office/powerpoint/2010/main" val="17135676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60" y="244475"/>
            <a:ext cx="1440644" cy="727075"/>
          </a:xfrm>
          <a:prstGeom prst="rect">
            <a:avLst/>
          </a:prstGeom>
        </p:spPr>
      </p:pic>
      <p:sp>
        <p:nvSpPr>
          <p:cNvPr id="15" name="TextBox 14"/>
          <p:cNvSpPr txBox="1"/>
          <p:nvPr/>
        </p:nvSpPr>
        <p:spPr>
          <a:xfrm>
            <a:off x="806450" y="1392524"/>
            <a:ext cx="6380315" cy="8648521"/>
          </a:xfrm>
          <a:prstGeom prst="rect">
            <a:avLst/>
          </a:prstGeom>
          <a:noFill/>
        </p:spPr>
        <p:txBody>
          <a:bodyPr wrap="square" rtlCol="0">
            <a:spAutoFit/>
          </a:bodyPr>
          <a:lstStyle/>
          <a:p>
            <a:r>
              <a:rPr lang="en-US" sz="1200" b="1" u="sng" dirty="0">
                <a:latin typeface="Arial"/>
                <a:cs typeface="Arial"/>
              </a:rPr>
              <a:t>Level 3 – Integrating: </a:t>
            </a:r>
            <a:r>
              <a:rPr lang="en-US" sz="1200" i="1" dirty="0">
                <a:latin typeface="Arial"/>
                <a:cs typeface="Arial"/>
              </a:rPr>
              <a:t>The organization's initiatives are being integrated across the organization to support end-to-end capabilities.</a:t>
            </a:r>
          </a:p>
          <a:p>
            <a:pPr lvl="0"/>
            <a:endParaRPr lang="en-US" sz="1200" dirty="0">
              <a:latin typeface="Arial"/>
              <a:cs typeface="Arial"/>
            </a:endParaRPr>
          </a:p>
          <a:p>
            <a:pPr marL="171450" lvl="0" indent="-171450">
              <a:buFont typeface="Wingdings" charset="2"/>
              <a:buChar char="q"/>
            </a:pPr>
            <a:r>
              <a:rPr lang="en-US" sz="1200" dirty="0">
                <a:latin typeface="Arial"/>
                <a:cs typeface="Arial"/>
              </a:rPr>
              <a:t>Automation of end-to-end processes is being implemented to support digital services.</a:t>
            </a:r>
          </a:p>
          <a:p>
            <a:pPr marL="171450" lvl="0" indent="-171450">
              <a:buFont typeface="Wingdings" charset="2"/>
              <a:buChar char="q"/>
            </a:pPr>
            <a:r>
              <a:rPr lang="en-US" sz="1200" dirty="0">
                <a:latin typeface="Arial"/>
                <a:cs typeface="Arial"/>
              </a:rPr>
              <a:t>Network data is being actively collected, including user- and partner-contributed data, to improve network visibility and to assist expansion planning. </a:t>
            </a:r>
          </a:p>
          <a:p>
            <a:pPr marL="171450" lvl="0" indent="-171450">
              <a:buFont typeface="Wingdings" charset="2"/>
              <a:buChar char="q"/>
            </a:pPr>
            <a:r>
              <a:rPr lang="en-US" sz="1200" dirty="0">
                <a:latin typeface="Arial"/>
                <a:cs typeface="Arial"/>
              </a:rPr>
              <a:t>Processes and systems are in place to support integration of third-party digital services. </a:t>
            </a:r>
          </a:p>
          <a:p>
            <a:pPr marL="171450" lvl="0" indent="-171450">
              <a:buFont typeface="Wingdings" charset="2"/>
              <a:buChar char="q"/>
            </a:pPr>
            <a:r>
              <a:rPr lang="en-US" sz="1200" dirty="0">
                <a:latin typeface="Arial"/>
                <a:cs typeface="Arial"/>
              </a:rPr>
              <a:t>Network, customer, and other usage data is being collected and combined to provide visibility of end-to-end processes across the organization. </a:t>
            </a:r>
          </a:p>
          <a:p>
            <a:pPr marL="171450" lvl="0" indent="-171450">
              <a:buFont typeface="Wingdings" charset="2"/>
              <a:buChar char="q"/>
            </a:pPr>
            <a:r>
              <a:rPr lang="en-US" sz="1200" dirty="0">
                <a:latin typeface="Arial"/>
                <a:cs typeface="Arial"/>
              </a:rPr>
              <a:t>Digital services are implemented and deployed jointly with traditional ones, and they share processes. </a:t>
            </a:r>
          </a:p>
          <a:p>
            <a:endParaRPr lang="en-US" sz="1200" b="1" u="sng" dirty="0" smtClean="0">
              <a:latin typeface="Arial"/>
              <a:cs typeface="Arial"/>
            </a:endParaRPr>
          </a:p>
          <a:p>
            <a:r>
              <a:rPr lang="en-US" sz="1200" b="1" u="sng" dirty="0" smtClean="0">
                <a:latin typeface="Arial"/>
                <a:cs typeface="Arial"/>
              </a:rPr>
              <a:t>Level 4 - </a:t>
            </a:r>
            <a:r>
              <a:rPr lang="en-US" sz="1200" b="1" u="sng" dirty="0" err="1">
                <a:latin typeface="Arial"/>
                <a:cs typeface="Arial"/>
              </a:rPr>
              <a:t>Optimising</a:t>
            </a:r>
            <a:r>
              <a:rPr lang="en-US" sz="1200" b="1" u="sng" dirty="0">
                <a:latin typeface="Arial"/>
                <a:cs typeface="Arial"/>
              </a:rPr>
              <a:t>:</a:t>
            </a:r>
            <a:r>
              <a:rPr lang="en-US" sz="1200" dirty="0">
                <a:latin typeface="Arial"/>
                <a:cs typeface="Arial"/>
              </a:rPr>
              <a:t> </a:t>
            </a:r>
            <a:r>
              <a:rPr lang="en-US" sz="1200" i="1" dirty="0">
                <a:latin typeface="Arial"/>
                <a:cs typeface="Arial"/>
              </a:rPr>
              <a:t>The organization's digital initiatives within the dimension are being fine-tuned and used to further increase overall performance. </a:t>
            </a:r>
          </a:p>
          <a:p>
            <a:pPr lvl="0"/>
            <a:endParaRPr lang="en-US" sz="1200" dirty="0" smtClean="0">
              <a:latin typeface="Arial"/>
              <a:cs typeface="Arial"/>
            </a:endParaRPr>
          </a:p>
          <a:p>
            <a:pPr marL="171450" lvl="0" indent="-171450">
              <a:buFont typeface="Wingdings" charset="2"/>
              <a:buChar char="q"/>
            </a:pPr>
            <a:r>
              <a:rPr lang="en-US" sz="1200" dirty="0" smtClean="0">
                <a:latin typeface="Arial"/>
                <a:cs typeface="Arial"/>
              </a:rPr>
              <a:t>Automated </a:t>
            </a:r>
            <a:r>
              <a:rPr lang="en-US" sz="1200" dirty="0">
                <a:latin typeface="Arial"/>
                <a:cs typeface="Arial"/>
              </a:rPr>
              <a:t>processes are being optimized to improve efficiency and reduce costs of designing, provisioning, and supporting of digital services, including partner services. </a:t>
            </a:r>
          </a:p>
          <a:p>
            <a:pPr marL="171450" lvl="0" indent="-171450">
              <a:buFont typeface="Wingdings" charset="2"/>
              <a:buChar char="q"/>
            </a:pPr>
            <a:r>
              <a:rPr lang="en-US" sz="1200" dirty="0" smtClean="0">
                <a:latin typeface="Arial"/>
                <a:cs typeface="Arial"/>
              </a:rPr>
              <a:t>Real</a:t>
            </a:r>
            <a:r>
              <a:rPr lang="en-US" sz="1200" dirty="0">
                <a:latin typeface="Arial"/>
                <a:cs typeface="Arial"/>
              </a:rPr>
              <a:t>-time network, customer, and usage data is being combined and analyzed to optimize service reliability as well as key processes (e.g., customer support). </a:t>
            </a:r>
          </a:p>
          <a:p>
            <a:pPr marL="171450" lvl="0" indent="-171450">
              <a:buFont typeface="Wingdings" charset="2"/>
              <a:buChar char="q"/>
            </a:pPr>
            <a:r>
              <a:rPr lang="en-US" sz="1200" dirty="0" smtClean="0">
                <a:latin typeface="Arial"/>
                <a:cs typeface="Arial"/>
              </a:rPr>
              <a:t>Some </a:t>
            </a:r>
            <a:r>
              <a:rPr lang="en-US" sz="1200" dirty="0">
                <a:latin typeface="Arial"/>
                <a:cs typeface="Arial"/>
              </a:rPr>
              <a:t>real-time, automated decision making is being implemented in the service provision of digital services (e.g., if the event of service failure, send job order and customer-personalized message). </a:t>
            </a:r>
            <a:endParaRPr lang="en-US" sz="1200" dirty="0" smtClean="0">
              <a:latin typeface="Arial"/>
              <a:cs typeface="Arial"/>
            </a:endParaRPr>
          </a:p>
          <a:p>
            <a:pPr lvl="0"/>
            <a:endParaRPr lang="en-US" sz="1200" dirty="0">
              <a:latin typeface="Arial"/>
              <a:cs typeface="Arial"/>
            </a:endParaRPr>
          </a:p>
          <a:p>
            <a:r>
              <a:rPr lang="en-US" sz="1200" b="1" u="sng" dirty="0">
                <a:latin typeface="Arial"/>
                <a:cs typeface="Arial"/>
              </a:rPr>
              <a:t>Level </a:t>
            </a:r>
            <a:r>
              <a:rPr lang="en-US" sz="1200" b="1" u="sng" dirty="0" smtClean="0">
                <a:latin typeface="Arial"/>
                <a:cs typeface="Arial"/>
              </a:rPr>
              <a:t>5 - </a:t>
            </a:r>
            <a:r>
              <a:rPr lang="en-US" sz="1200" b="1" u="sng" dirty="0">
                <a:latin typeface="Arial"/>
                <a:cs typeface="Arial"/>
              </a:rPr>
              <a:t>Pioneering:</a:t>
            </a:r>
            <a:r>
              <a:rPr lang="en-US" sz="1200" dirty="0">
                <a:latin typeface="Arial"/>
                <a:cs typeface="Arial"/>
              </a:rPr>
              <a:t> </a:t>
            </a:r>
            <a:r>
              <a:rPr lang="en-US" sz="1200" i="1" dirty="0">
                <a:latin typeface="Arial"/>
                <a:cs typeface="Arial"/>
              </a:rPr>
              <a:t>The organization is breaking new ground and advancing the state of the practice within the dimension.</a:t>
            </a:r>
          </a:p>
          <a:p>
            <a:pPr lvl="0"/>
            <a:endParaRPr lang="en-US" sz="1200" i="1" dirty="0" smtClean="0">
              <a:latin typeface="Arial"/>
              <a:cs typeface="Arial"/>
            </a:endParaRPr>
          </a:p>
          <a:p>
            <a:pPr marL="171450" lvl="0" indent="-171450">
              <a:buFont typeface="Wingdings" charset="2"/>
              <a:buChar char="q"/>
            </a:pPr>
            <a:r>
              <a:rPr lang="en-US" sz="1200" dirty="0" smtClean="0">
                <a:latin typeface="Arial"/>
                <a:cs typeface="Arial"/>
              </a:rPr>
              <a:t>Full </a:t>
            </a:r>
            <a:r>
              <a:rPr lang="en-US" sz="1200" dirty="0" err="1">
                <a:latin typeface="Arial"/>
                <a:cs typeface="Arial"/>
              </a:rPr>
              <a:t>observability</a:t>
            </a:r>
            <a:r>
              <a:rPr lang="en-US" sz="1200" dirty="0">
                <a:latin typeface="Arial"/>
                <a:cs typeface="Arial"/>
              </a:rPr>
              <a:t> of service and usage data is now driving innovation within the organization, including dynamic offerings to both customers and partners. </a:t>
            </a:r>
          </a:p>
          <a:p>
            <a:pPr marL="171450" lvl="0" indent="-171450">
              <a:buFont typeface="Wingdings" charset="2"/>
              <a:buChar char="q"/>
            </a:pPr>
            <a:r>
              <a:rPr lang="en-US" sz="1200" dirty="0">
                <a:latin typeface="Arial"/>
                <a:cs typeface="Arial"/>
              </a:rPr>
              <a:t>Automated end-to-end processes ensure real-time data flows across functions for improved planning and decision-making. </a:t>
            </a:r>
          </a:p>
          <a:p>
            <a:pPr marL="171450" lvl="0" indent="-171450">
              <a:buFont typeface="Wingdings" charset="2"/>
              <a:buChar char="q"/>
            </a:pPr>
            <a:r>
              <a:rPr lang="en-US" sz="1200" dirty="0">
                <a:latin typeface="Arial"/>
                <a:cs typeface="Arial"/>
              </a:rPr>
              <a:t>Real-time, automated decision-making is fully implemented in the service provision of digital services. </a:t>
            </a:r>
            <a:endParaRPr lang="en-US" sz="1200" dirty="0" smtClean="0">
              <a:latin typeface="Arial"/>
              <a:cs typeface="Arial"/>
            </a:endParaRPr>
          </a:p>
          <a:p>
            <a:pPr marL="171450" lvl="0" indent="-171450">
              <a:buFont typeface="Wingdings" charset="2"/>
              <a:buChar char="q"/>
            </a:pPr>
            <a:endParaRPr lang="en-US" sz="1200" dirty="0" smtClean="0">
              <a:latin typeface="Arial"/>
              <a:cs typeface="Arial"/>
            </a:endParaRPr>
          </a:p>
          <a:p>
            <a:pPr marL="171450" lvl="0" indent="-171450">
              <a:buFont typeface="Wingdings" charset="2"/>
              <a:buChar char="q"/>
            </a:pPr>
            <a:endParaRPr lang="en-US" sz="1200" dirty="0">
              <a:latin typeface="Arial"/>
              <a:cs typeface="Arial"/>
            </a:endParaRPr>
          </a:p>
          <a:p>
            <a:r>
              <a:rPr lang="en-US" sz="1200" b="1" u="sng" dirty="0">
                <a:latin typeface="Arial"/>
                <a:cs typeface="Arial"/>
              </a:rPr>
              <a:t>DIMENSION 7: INNOVATION</a:t>
            </a:r>
            <a:endParaRPr lang="en-US" sz="1200" dirty="0">
              <a:latin typeface="Arial"/>
              <a:cs typeface="Arial"/>
            </a:endParaRPr>
          </a:p>
          <a:p>
            <a:r>
              <a:rPr lang="en-US" sz="1200" dirty="0" smtClean="0">
                <a:latin typeface="Arial"/>
                <a:cs typeface="Arial"/>
              </a:rPr>
              <a:t>This </a:t>
            </a:r>
            <a:r>
              <a:rPr lang="en-US" sz="1200" dirty="0">
                <a:latin typeface="Arial"/>
                <a:cs typeface="Arial"/>
              </a:rPr>
              <a:t>dimension focuses on the capabilities that enable more flexible and agile ways of working that will form the basis for an effective digital business. </a:t>
            </a:r>
          </a:p>
          <a:p>
            <a:endParaRPr lang="en-US" sz="800" b="1" u="sng" dirty="0" smtClean="0">
              <a:latin typeface="Arial"/>
              <a:cs typeface="Arial"/>
            </a:endParaRPr>
          </a:p>
          <a:p>
            <a:endParaRPr lang="en-US" sz="800" b="1" u="sng" dirty="0" smtClean="0">
              <a:latin typeface="Arial"/>
              <a:cs typeface="Arial"/>
            </a:endParaRPr>
          </a:p>
          <a:p>
            <a:r>
              <a:rPr lang="en-US" sz="1200" b="1" u="sng" dirty="0" smtClean="0">
                <a:latin typeface="Arial"/>
                <a:cs typeface="Arial"/>
              </a:rPr>
              <a:t>Level </a:t>
            </a:r>
            <a:r>
              <a:rPr lang="en-US" sz="1200" b="1" u="sng" dirty="0">
                <a:latin typeface="Arial"/>
                <a:cs typeface="Arial"/>
              </a:rPr>
              <a:t>1</a:t>
            </a:r>
            <a:r>
              <a:rPr lang="en-US" sz="1200" u="sng" dirty="0">
                <a:latin typeface="Arial"/>
                <a:cs typeface="Arial"/>
              </a:rPr>
              <a:t> </a:t>
            </a:r>
            <a:r>
              <a:rPr lang="en-US" sz="1200" b="1" u="sng" dirty="0">
                <a:latin typeface="Arial"/>
                <a:cs typeface="Arial"/>
              </a:rPr>
              <a:t>– Initiating</a:t>
            </a:r>
            <a:r>
              <a:rPr lang="en-US" sz="1200" b="1" dirty="0">
                <a:latin typeface="Arial"/>
                <a:cs typeface="Arial"/>
              </a:rPr>
              <a:t>: </a:t>
            </a:r>
            <a:r>
              <a:rPr lang="en-US" sz="1200" i="1" dirty="0">
                <a:latin typeface="Arial"/>
                <a:cs typeface="Arial"/>
              </a:rPr>
              <a:t>The organization has decided to move toward a digital business and is taking initial steps in that direction. </a:t>
            </a:r>
            <a:endParaRPr lang="en-US" sz="1200" dirty="0">
              <a:latin typeface="Arial"/>
              <a:cs typeface="Arial"/>
            </a:endParaRPr>
          </a:p>
          <a:p>
            <a:pPr lvl="0"/>
            <a:endParaRPr lang="en-US" sz="1200" dirty="0" smtClean="0">
              <a:latin typeface="Arial"/>
              <a:cs typeface="Arial"/>
            </a:endParaRPr>
          </a:p>
          <a:p>
            <a:pPr marL="171450" lvl="0" indent="-171450">
              <a:buFont typeface="Wingdings" charset="2"/>
              <a:buChar char="q"/>
            </a:pPr>
            <a:r>
              <a:rPr lang="en-US" sz="1200" dirty="0" smtClean="0">
                <a:latin typeface="Arial"/>
                <a:cs typeface="Arial"/>
              </a:rPr>
              <a:t>A </a:t>
            </a:r>
            <a:r>
              <a:rPr lang="en-US" sz="1200" dirty="0">
                <a:latin typeface="Arial"/>
                <a:cs typeface="Arial"/>
              </a:rPr>
              <a:t>need to develop a more agile and innovative organization has been identified. </a:t>
            </a:r>
          </a:p>
          <a:p>
            <a:pPr marL="171450" lvl="0" indent="-171450">
              <a:buFont typeface="Wingdings" charset="2"/>
              <a:buChar char="q"/>
            </a:pPr>
            <a:r>
              <a:rPr lang="en-US" sz="1200" dirty="0">
                <a:latin typeface="Arial"/>
                <a:cs typeface="Arial"/>
              </a:rPr>
              <a:t>The organization is developing a strategy for digital innovation across functions. </a:t>
            </a:r>
          </a:p>
          <a:p>
            <a:pPr marL="171450" lvl="0" indent="-171450">
              <a:buFont typeface="Wingdings" charset="2"/>
              <a:buChar char="q"/>
            </a:pPr>
            <a:r>
              <a:rPr lang="en-US" sz="1200" dirty="0">
                <a:latin typeface="Arial"/>
                <a:cs typeface="Arial"/>
              </a:rPr>
              <a:t>Some initial changes are being made to the way digital services are developed with a focus hitherto on incremental improvements. </a:t>
            </a:r>
          </a:p>
          <a:p>
            <a:endParaRPr lang="en-US" sz="1200" b="1" u="sng" dirty="0" smtClean="0">
              <a:latin typeface="Arial"/>
              <a:cs typeface="Arial"/>
            </a:endParaRPr>
          </a:p>
        </p:txBody>
      </p:sp>
      <p:sp>
        <p:nvSpPr>
          <p:cNvPr id="7" name="Rectangle 6"/>
          <p:cNvSpPr/>
          <p:nvPr/>
        </p:nvSpPr>
        <p:spPr>
          <a:xfrm>
            <a:off x="882650" y="7476034"/>
            <a:ext cx="6248400" cy="769441"/>
          </a:xfrm>
          <a:prstGeom prst="rect">
            <a:avLst/>
          </a:prstGeom>
          <a:solidFill>
            <a:srgbClr val="FFFF00"/>
          </a:solidFill>
          <a:ln>
            <a:solidFill>
              <a:schemeClr val="tx1">
                <a:lumMod val="95000"/>
                <a:lumOff val="5000"/>
              </a:schemeClr>
            </a:solidFill>
          </a:ln>
        </p:spPr>
        <p:txBody>
          <a:bodyPr wrap="square">
            <a:spAutoFit/>
          </a:bodyPr>
          <a:lstStyle/>
          <a:p>
            <a:r>
              <a:rPr lang="en-US" sz="1200" b="1" u="sng" dirty="0">
                <a:solidFill>
                  <a:srgbClr val="800000"/>
                </a:solidFill>
                <a:latin typeface="Arial"/>
                <a:cs typeface="Arial"/>
              </a:rPr>
              <a:t>DIMENSION 7: INNOVATION</a:t>
            </a:r>
            <a:endParaRPr lang="en-US" sz="1200" dirty="0">
              <a:solidFill>
                <a:srgbClr val="800000"/>
              </a:solidFill>
              <a:latin typeface="Arial"/>
              <a:cs typeface="Arial"/>
            </a:endParaRPr>
          </a:p>
          <a:p>
            <a:endParaRPr lang="en-US" sz="800" dirty="0">
              <a:latin typeface="Arial"/>
              <a:cs typeface="Arial"/>
            </a:endParaRPr>
          </a:p>
          <a:p>
            <a:r>
              <a:rPr lang="en-US" sz="1200" dirty="0">
                <a:latin typeface="Arial"/>
                <a:cs typeface="Arial"/>
              </a:rPr>
              <a:t>This dimension focuses on the capabilities that enable more flexible and agile ways of working that will form the basis for an effective digital business. </a:t>
            </a:r>
          </a:p>
        </p:txBody>
      </p:sp>
    </p:spTree>
    <p:extLst>
      <p:ext uri="{BB962C8B-B14F-4D97-AF65-F5344CB8AC3E}">
        <p14:creationId xmlns:p14="http://schemas.microsoft.com/office/powerpoint/2010/main" val="120306343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60" y="244475"/>
            <a:ext cx="1440644" cy="727075"/>
          </a:xfrm>
          <a:prstGeom prst="rect">
            <a:avLst/>
          </a:prstGeom>
        </p:spPr>
      </p:pic>
      <p:sp>
        <p:nvSpPr>
          <p:cNvPr id="15" name="TextBox 14"/>
          <p:cNvSpPr txBox="1"/>
          <p:nvPr/>
        </p:nvSpPr>
        <p:spPr>
          <a:xfrm>
            <a:off x="806450" y="1392524"/>
            <a:ext cx="6380315" cy="6740306"/>
          </a:xfrm>
          <a:prstGeom prst="rect">
            <a:avLst/>
          </a:prstGeom>
          <a:noFill/>
        </p:spPr>
        <p:txBody>
          <a:bodyPr wrap="square" rtlCol="0">
            <a:spAutoFit/>
          </a:bodyPr>
          <a:lstStyle/>
          <a:p>
            <a:r>
              <a:rPr lang="en-US" sz="1200" b="1" u="sng" dirty="0">
                <a:latin typeface="Arial"/>
                <a:cs typeface="Arial"/>
              </a:rPr>
              <a:t>Level 2 – Enabling: </a:t>
            </a:r>
            <a:r>
              <a:rPr lang="en-US" sz="1200" i="1" dirty="0">
                <a:latin typeface="Arial"/>
                <a:cs typeface="Arial"/>
              </a:rPr>
              <a:t>The organization is implementing initiatives within the dimension that will form the foundation of its digital business. </a:t>
            </a:r>
          </a:p>
          <a:p>
            <a:pPr lvl="0"/>
            <a:endParaRPr lang="en-US" sz="800" dirty="0">
              <a:latin typeface="Arial"/>
              <a:cs typeface="Arial"/>
            </a:endParaRPr>
          </a:p>
          <a:p>
            <a:pPr marL="171450" lvl="0" indent="-171450">
              <a:buFont typeface="Wingdings" charset="2"/>
              <a:buChar char="q"/>
            </a:pPr>
            <a:r>
              <a:rPr lang="en-US" sz="1200" dirty="0">
                <a:latin typeface="Arial"/>
                <a:cs typeface="Arial"/>
              </a:rPr>
              <a:t>A digital innovation strategy has been developed with focus on agile development and open </a:t>
            </a:r>
          </a:p>
          <a:p>
            <a:pPr marL="171450" lvl="0" indent="-171450">
              <a:buFont typeface="Wingdings" charset="2"/>
              <a:buChar char="q"/>
            </a:pPr>
            <a:r>
              <a:rPr lang="en-US" sz="1200" dirty="0">
                <a:latin typeface="Arial"/>
                <a:cs typeface="Arial"/>
              </a:rPr>
              <a:t>and data-driven innovation processes. </a:t>
            </a:r>
          </a:p>
          <a:p>
            <a:pPr marL="171450" lvl="0" indent="-171450">
              <a:buFont typeface="Wingdings" charset="2"/>
              <a:buChar char="q"/>
            </a:pPr>
            <a:r>
              <a:rPr lang="en-US" sz="1200" dirty="0">
                <a:latin typeface="Arial"/>
                <a:cs typeface="Arial"/>
              </a:rPr>
              <a:t>Investments in digital technologies are aligned to innovation strategy and activities. </a:t>
            </a:r>
          </a:p>
          <a:p>
            <a:pPr marL="171450" lvl="0" indent="-171450">
              <a:buFont typeface="Wingdings" charset="2"/>
              <a:buChar char="q"/>
            </a:pPr>
            <a:r>
              <a:rPr lang="en-US" sz="1200" dirty="0">
                <a:latin typeface="Arial"/>
                <a:cs typeface="Arial"/>
              </a:rPr>
              <a:t>New processes are being implemented to foster digital innovation.</a:t>
            </a:r>
          </a:p>
          <a:p>
            <a:pPr marL="171450" lvl="0" indent="-171450">
              <a:buFont typeface="Wingdings" charset="2"/>
              <a:buChar char="q"/>
            </a:pPr>
            <a:r>
              <a:rPr lang="en-US" sz="1200" dirty="0">
                <a:latin typeface="Arial"/>
                <a:cs typeface="Arial"/>
              </a:rPr>
              <a:t>Investments in people development for digital innovation are underway. </a:t>
            </a:r>
          </a:p>
          <a:p>
            <a:pPr marL="171450" lvl="0" indent="-171450">
              <a:buFont typeface="Wingdings" charset="2"/>
              <a:buChar char="q"/>
            </a:pPr>
            <a:endParaRPr lang="en-US" sz="800" dirty="0">
              <a:latin typeface="Arial"/>
              <a:cs typeface="Arial"/>
            </a:endParaRPr>
          </a:p>
          <a:p>
            <a:r>
              <a:rPr lang="en-US" sz="1200" b="1" u="sng" dirty="0" smtClean="0">
                <a:latin typeface="Arial"/>
                <a:cs typeface="Arial"/>
              </a:rPr>
              <a:t>Level </a:t>
            </a:r>
            <a:r>
              <a:rPr lang="en-US" sz="1200" b="1" u="sng" dirty="0">
                <a:latin typeface="Arial"/>
                <a:cs typeface="Arial"/>
              </a:rPr>
              <a:t>3 – Integrating: </a:t>
            </a:r>
            <a:r>
              <a:rPr lang="en-US" sz="1200" i="1" dirty="0">
                <a:latin typeface="Arial"/>
                <a:cs typeface="Arial"/>
              </a:rPr>
              <a:t>The organization's initiatives are being integrated across the organization to support end-to-end capabilities.</a:t>
            </a:r>
          </a:p>
          <a:p>
            <a:pPr lvl="0"/>
            <a:endParaRPr lang="en-US" sz="800" dirty="0">
              <a:latin typeface="Arial"/>
              <a:cs typeface="Arial"/>
            </a:endParaRPr>
          </a:p>
          <a:p>
            <a:pPr marL="171450" lvl="0" indent="-171450">
              <a:buFont typeface="Wingdings" charset="2"/>
              <a:buChar char="q"/>
            </a:pPr>
            <a:r>
              <a:rPr lang="en-US" sz="1200" dirty="0">
                <a:latin typeface="Arial"/>
                <a:cs typeface="Arial"/>
              </a:rPr>
              <a:t>Open innovation with external parties including partners, users, and others has been implemented to support digital innovation. </a:t>
            </a:r>
          </a:p>
          <a:p>
            <a:pPr marL="171450" lvl="0" indent="-171450">
              <a:buFont typeface="Wingdings" charset="2"/>
              <a:buChar char="q"/>
            </a:pPr>
            <a:r>
              <a:rPr lang="en-US" sz="1200" dirty="0">
                <a:latin typeface="Arial"/>
                <a:cs typeface="Arial"/>
              </a:rPr>
              <a:t>Data (including service, customer, and usage) is shared across the organization (and to partners) to support innovation. </a:t>
            </a:r>
          </a:p>
          <a:p>
            <a:pPr marL="171450" lvl="0" indent="-171450">
              <a:buFont typeface="Wingdings" charset="2"/>
              <a:buChar char="q"/>
            </a:pPr>
            <a:r>
              <a:rPr lang="en-US" sz="1200" dirty="0">
                <a:latin typeface="Arial"/>
                <a:cs typeface="Arial"/>
              </a:rPr>
              <a:t>Metrics and key performance indicators specific to digital innovation and partner integration are being implemented.</a:t>
            </a:r>
          </a:p>
          <a:p>
            <a:endParaRPr lang="en-US" sz="1200" b="1" u="sng" dirty="0" smtClean="0">
              <a:latin typeface="Arial"/>
              <a:cs typeface="Arial"/>
            </a:endParaRPr>
          </a:p>
          <a:p>
            <a:r>
              <a:rPr lang="en-US" sz="1200" b="1" u="sng" dirty="0" smtClean="0">
                <a:latin typeface="Arial"/>
                <a:cs typeface="Arial"/>
              </a:rPr>
              <a:t>Level 4 - </a:t>
            </a:r>
            <a:r>
              <a:rPr lang="en-US" sz="1200" b="1" u="sng" dirty="0" err="1">
                <a:latin typeface="Arial"/>
                <a:cs typeface="Arial"/>
              </a:rPr>
              <a:t>Optimising</a:t>
            </a:r>
            <a:r>
              <a:rPr lang="en-US" sz="1200" b="1" u="sng" dirty="0">
                <a:latin typeface="Arial"/>
                <a:cs typeface="Arial"/>
              </a:rPr>
              <a:t>:</a:t>
            </a:r>
            <a:r>
              <a:rPr lang="en-US" sz="1200" dirty="0">
                <a:latin typeface="Arial"/>
                <a:cs typeface="Arial"/>
              </a:rPr>
              <a:t> </a:t>
            </a:r>
            <a:r>
              <a:rPr lang="en-US" sz="1200" i="1" dirty="0">
                <a:latin typeface="Arial"/>
                <a:cs typeface="Arial"/>
              </a:rPr>
              <a:t>The organization's digital initiatives within the dimension are being fine-tuned and used to further increase overall performance. </a:t>
            </a:r>
          </a:p>
          <a:p>
            <a:pPr lvl="0"/>
            <a:endParaRPr lang="en-US" sz="800" dirty="0" smtClean="0">
              <a:latin typeface="Arial"/>
              <a:cs typeface="Arial"/>
            </a:endParaRPr>
          </a:p>
          <a:p>
            <a:pPr marL="171450" lvl="0" indent="-171450">
              <a:buFont typeface="Wingdings" charset="2"/>
              <a:buChar char="q"/>
            </a:pPr>
            <a:r>
              <a:rPr lang="en-US" sz="1200" dirty="0" smtClean="0">
                <a:latin typeface="Arial"/>
                <a:cs typeface="Arial"/>
              </a:rPr>
              <a:t>Innovation </a:t>
            </a:r>
            <a:r>
              <a:rPr lang="en-US" sz="1200" dirty="0">
                <a:latin typeface="Arial"/>
                <a:cs typeface="Arial"/>
              </a:rPr>
              <a:t>in new digital services is mature, with clearly defined targets, processes, and performance metrics. </a:t>
            </a:r>
          </a:p>
          <a:p>
            <a:pPr marL="171450" lvl="0" indent="-171450">
              <a:buFont typeface="Wingdings" charset="2"/>
              <a:buChar char="q"/>
            </a:pPr>
            <a:r>
              <a:rPr lang="en-US" sz="1200" dirty="0">
                <a:latin typeface="Arial"/>
                <a:cs typeface="Arial"/>
              </a:rPr>
              <a:t>Time to market of new service propositions is being reduced through well-established innovation processes. </a:t>
            </a:r>
          </a:p>
          <a:p>
            <a:pPr marL="171450" lvl="0" indent="-171450">
              <a:buFont typeface="Wingdings" charset="2"/>
              <a:buChar char="q"/>
            </a:pPr>
            <a:r>
              <a:rPr lang="en-US" sz="1200" dirty="0">
                <a:latin typeface="Arial"/>
                <a:cs typeface="Arial"/>
              </a:rPr>
              <a:t>Customer and partner co-creation of new services is used to advance innovation and reduce costs of development. </a:t>
            </a:r>
            <a:endParaRPr lang="en-US" sz="1200" dirty="0" smtClean="0">
              <a:latin typeface="Arial"/>
              <a:cs typeface="Arial"/>
            </a:endParaRPr>
          </a:p>
          <a:p>
            <a:pPr marL="171450" lvl="0" indent="-171450">
              <a:buFont typeface="Wingdings" charset="2"/>
              <a:buChar char="q"/>
            </a:pPr>
            <a:endParaRPr lang="en-US" sz="800" dirty="0">
              <a:latin typeface="Arial"/>
              <a:cs typeface="Arial"/>
            </a:endParaRPr>
          </a:p>
          <a:p>
            <a:r>
              <a:rPr lang="en-US" sz="1200" b="1" u="sng" dirty="0">
                <a:latin typeface="Arial"/>
                <a:cs typeface="Arial"/>
              </a:rPr>
              <a:t>Level </a:t>
            </a:r>
            <a:r>
              <a:rPr lang="en-US" sz="1200" b="1" u="sng" dirty="0" smtClean="0">
                <a:latin typeface="Arial"/>
                <a:cs typeface="Arial"/>
              </a:rPr>
              <a:t>5 - </a:t>
            </a:r>
            <a:r>
              <a:rPr lang="en-US" sz="1200" b="1" u="sng" dirty="0">
                <a:latin typeface="Arial"/>
                <a:cs typeface="Arial"/>
              </a:rPr>
              <a:t>Pioneering:</a:t>
            </a:r>
            <a:r>
              <a:rPr lang="en-US" sz="1200" dirty="0">
                <a:latin typeface="Arial"/>
                <a:cs typeface="Arial"/>
              </a:rPr>
              <a:t> </a:t>
            </a:r>
            <a:r>
              <a:rPr lang="en-US" sz="1200" i="1" dirty="0">
                <a:latin typeface="Arial"/>
                <a:cs typeface="Arial"/>
              </a:rPr>
              <a:t>The organization is breaking new ground and advancing the state of the practice within the dimension.</a:t>
            </a:r>
          </a:p>
          <a:p>
            <a:pPr lvl="0"/>
            <a:endParaRPr lang="en-US" sz="800" dirty="0" smtClean="0">
              <a:latin typeface="Arial"/>
              <a:cs typeface="Arial"/>
            </a:endParaRPr>
          </a:p>
          <a:p>
            <a:pPr marL="171450" lvl="0" indent="-171450">
              <a:buFont typeface="Wingdings" charset="2"/>
              <a:buChar char="q"/>
            </a:pPr>
            <a:r>
              <a:rPr lang="en-US" sz="1200" dirty="0" smtClean="0">
                <a:latin typeface="Arial"/>
                <a:cs typeface="Arial"/>
              </a:rPr>
              <a:t>The </a:t>
            </a:r>
            <a:r>
              <a:rPr lang="en-US" sz="1200" dirty="0">
                <a:latin typeface="Arial"/>
                <a:cs typeface="Arial"/>
              </a:rPr>
              <a:t>organization is breaking new ground in the way it innovates, establishing innovation processes that are new to the industry.</a:t>
            </a:r>
          </a:p>
          <a:p>
            <a:pPr marL="171450" lvl="0" indent="-171450">
              <a:buFont typeface="Wingdings" charset="2"/>
              <a:buChar char="q"/>
            </a:pPr>
            <a:r>
              <a:rPr lang="en-US" sz="1200" dirty="0">
                <a:latin typeface="Arial"/>
                <a:cs typeface="Arial"/>
              </a:rPr>
              <a:t>The organization is recognized in the industry as leader in digital innovation. </a:t>
            </a:r>
            <a:endParaRPr lang="en-US" sz="1200" dirty="0" smtClean="0">
              <a:latin typeface="Arial"/>
              <a:cs typeface="Arial"/>
            </a:endParaRPr>
          </a:p>
          <a:p>
            <a:pPr marL="171450" lvl="0" indent="-171450">
              <a:buFont typeface="Wingdings" charset="2"/>
              <a:buChar char="q"/>
            </a:pPr>
            <a:r>
              <a:rPr lang="en-US" sz="1200" dirty="0" smtClean="0">
                <a:latin typeface="Arial"/>
                <a:cs typeface="Arial"/>
              </a:rPr>
              <a:t>New </a:t>
            </a:r>
            <a:r>
              <a:rPr lang="en-US" sz="1200" dirty="0">
                <a:latin typeface="Arial"/>
                <a:cs typeface="Arial"/>
              </a:rPr>
              <a:t>digital services launched in the last 3 years account for a significant share of total digital revenues (e.g., &gt;30%) </a:t>
            </a:r>
          </a:p>
        </p:txBody>
      </p:sp>
    </p:spTree>
    <p:extLst>
      <p:ext uri="{BB962C8B-B14F-4D97-AF65-F5344CB8AC3E}">
        <p14:creationId xmlns:p14="http://schemas.microsoft.com/office/powerpoint/2010/main" val="31367378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60" y="244475"/>
            <a:ext cx="1440644" cy="727075"/>
          </a:xfrm>
          <a:prstGeom prst="rect">
            <a:avLst/>
          </a:prstGeom>
        </p:spPr>
      </p:pic>
      <p:sp>
        <p:nvSpPr>
          <p:cNvPr id="7" name="Rectangle 6"/>
          <p:cNvSpPr/>
          <p:nvPr/>
        </p:nvSpPr>
        <p:spPr>
          <a:xfrm>
            <a:off x="1416050" y="4428035"/>
            <a:ext cx="1676400" cy="1477327"/>
          </a:xfrm>
          <a:prstGeom prst="rect">
            <a:avLst/>
          </a:prstGeom>
          <a:solidFill>
            <a:srgbClr val="FFFF00"/>
          </a:solidFill>
          <a:ln>
            <a:solidFill>
              <a:schemeClr val="tx1">
                <a:lumMod val="95000"/>
                <a:lumOff val="5000"/>
              </a:schemeClr>
            </a:solidFill>
          </a:ln>
        </p:spPr>
        <p:txBody>
          <a:bodyPr wrap="square">
            <a:spAutoFit/>
          </a:bodyPr>
          <a:lstStyle/>
          <a:p>
            <a:r>
              <a:rPr lang="en-US" sz="1400" b="1" u="sng" dirty="0" smtClean="0">
                <a:solidFill>
                  <a:srgbClr val="800000"/>
                </a:solidFill>
                <a:latin typeface="Arial"/>
                <a:cs typeface="Arial"/>
              </a:rPr>
              <a:t>DIMENSION </a:t>
            </a:r>
            <a:r>
              <a:rPr lang="en-US" sz="1400" b="1" u="sng" dirty="0">
                <a:solidFill>
                  <a:srgbClr val="800000"/>
                </a:solidFill>
                <a:latin typeface="Arial"/>
                <a:cs typeface="Arial"/>
              </a:rPr>
              <a:t>1: STRATEGY </a:t>
            </a:r>
          </a:p>
          <a:p>
            <a:endParaRPr lang="en-US" sz="700" dirty="0" smtClean="0">
              <a:latin typeface="Arial"/>
              <a:cs typeface="Arial"/>
            </a:endParaRPr>
          </a:p>
          <a:p>
            <a:pPr marL="171450" indent="-171450">
              <a:buFont typeface="Wingdings" charset="2"/>
              <a:buChar char="q"/>
            </a:pPr>
            <a:r>
              <a:rPr lang="en-US" sz="1100" b="1" dirty="0" smtClean="0">
                <a:latin typeface="Arial"/>
                <a:cs typeface="Arial"/>
              </a:rPr>
              <a:t>Initiating</a:t>
            </a:r>
          </a:p>
          <a:p>
            <a:pPr marL="171450" indent="-171450">
              <a:buFont typeface="Wingdings" charset="2"/>
              <a:buChar char="q"/>
            </a:pPr>
            <a:r>
              <a:rPr lang="en-US" sz="1100" b="1" dirty="0" smtClean="0">
                <a:latin typeface="Arial"/>
                <a:cs typeface="Arial"/>
              </a:rPr>
              <a:t>Enabling</a:t>
            </a:r>
          </a:p>
          <a:p>
            <a:pPr marL="171450" indent="-171450">
              <a:buFont typeface="Wingdings" charset="2"/>
              <a:buChar char="q"/>
            </a:pPr>
            <a:r>
              <a:rPr lang="en-US" sz="1100" b="1" dirty="0" smtClean="0">
                <a:latin typeface="Arial"/>
                <a:cs typeface="Arial"/>
              </a:rPr>
              <a:t>Integrating</a:t>
            </a:r>
          </a:p>
          <a:p>
            <a:pPr marL="171450" indent="-171450">
              <a:buFont typeface="Wingdings" charset="2"/>
              <a:buChar char="q"/>
            </a:pPr>
            <a:r>
              <a:rPr lang="en-US" sz="1100" b="1" dirty="0" err="1" smtClean="0">
                <a:latin typeface="Arial"/>
                <a:cs typeface="Arial"/>
              </a:rPr>
              <a:t>Optimising</a:t>
            </a:r>
            <a:endParaRPr lang="en-US" sz="1100" b="1" dirty="0" smtClean="0">
              <a:latin typeface="Arial"/>
              <a:cs typeface="Arial"/>
            </a:endParaRPr>
          </a:p>
          <a:p>
            <a:pPr marL="171450" indent="-171450">
              <a:buFont typeface="Wingdings" charset="2"/>
              <a:buChar char="q"/>
            </a:pPr>
            <a:r>
              <a:rPr lang="en-US" sz="1100" b="1" dirty="0" smtClean="0">
                <a:latin typeface="Arial"/>
                <a:cs typeface="Arial"/>
              </a:rPr>
              <a:t>Pioneering</a:t>
            </a:r>
          </a:p>
        </p:txBody>
      </p:sp>
      <p:sp>
        <p:nvSpPr>
          <p:cNvPr id="8" name="Rectangle 7"/>
          <p:cNvSpPr/>
          <p:nvPr/>
        </p:nvSpPr>
        <p:spPr>
          <a:xfrm>
            <a:off x="3168650" y="4435476"/>
            <a:ext cx="1676400" cy="1477327"/>
          </a:xfrm>
          <a:prstGeom prst="rect">
            <a:avLst/>
          </a:prstGeom>
          <a:solidFill>
            <a:srgbClr val="FFFF00"/>
          </a:solidFill>
          <a:ln>
            <a:solidFill>
              <a:schemeClr val="tx1">
                <a:lumMod val="95000"/>
                <a:lumOff val="5000"/>
              </a:schemeClr>
            </a:solidFill>
          </a:ln>
        </p:spPr>
        <p:txBody>
          <a:bodyPr wrap="square">
            <a:spAutoFit/>
          </a:bodyPr>
          <a:lstStyle/>
          <a:p>
            <a:r>
              <a:rPr lang="en-US" sz="1400" b="1" u="sng" dirty="0" smtClean="0">
                <a:solidFill>
                  <a:srgbClr val="800000"/>
                </a:solidFill>
                <a:latin typeface="Arial"/>
                <a:cs typeface="Arial"/>
              </a:rPr>
              <a:t>DIMENSION </a:t>
            </a:r>
            <a:r>
              <a:rPr lang="en-US" sz="1400" b="1" u="sng" dirty="0">
                <a:solidFill>
                  <a:srgbClr val="800000"/>
                </a:solidFill>
                <a:latin typeface="Arial"/>
                <a:cs typeface="Arial"/>
              </a:rPr>
              <a:t>1: STRATEGY </a:t>
            </a:r>
          </a:p>
          <a:p>
            <a:endParaRPr lang="en-US" sz="700" dirty="0" smtClean="0">
              <a:latin typeface="Arial"/>
              <a:cs typeface="Arial"/>
            </a:endParaRPr>
          </a:p>
          <a:p>
            <a:pPr marL="171450" indent="-171450">
              <a:buFont typeface="Wingdings" charset="2"/>
              <a:buChar char="q"/>
            </a:pPr>
            <a:r>
              <a:rPr lang="en-US" sz="1100" b="1" dirty="0" smtClean="0">
                <a:latin typeface="Arial"/>
                <a:cs typeface="Arial"/>
              </a:rPr>
              <a:t>Initiating</a:t>
            </a:r>
          </a:p>
          <a:p>
            <a:pPr marL="171450" indent="-171450">
              <a:buFont typeface="Wingdings" charset="2"/>
              <a:buChar char="q"/>
            </a:pPr>
            <a:r>
              <a:rPr lang="en-US" sz="1100" b="1" dirty="0" smtClean="0">
                <a:latin typeface="Arial"/>
                <a:cs typeface="Arial"/>
              </a:rPr>
              <a:t>Enabling</a:t>
            </a:r>
          </a:p>
          <a:p>
            <a:pPr marL="171450" indent="-171450">
              <a:buFont typeface="Wingdings" charset="2"/>
              <a:buChar char="q"/>
            </a:pPr>
            <a:r>
              <a:rPr lang="en-US" sz="1100" b="1" dirty="0" smtClean="0">
                <a:latin typeface="Arial"/>
                <a:cs typeface="Arial"/>
              </a:rPr>
              <a:t>Integrating</a:t>
            </a:r>
          </a:p>
          <a:p>
            <a:pPr marL="171450" indent="-171450">
              <a:buFont typeface="Wingdings" charset="2"/>
              <a:buChar char="q"/>
            </a:pPr>
            <a:r>
              <a:rPr lang="en-US" sz="1100" b="1" dirty="0" err="1" smtClean="0">
                <a:latin typeface="Arial"/>
                <a:cs typeface="Arial"/>
              </a:rPr>
              <a:t>Optimising</a:t>
            </a:r>
            <a:endParaRPr lang="en-US" sz="1100" b="1" dirty="0" smtClean="0">
              <a:latin typeface="Arial"/>
              <a:cs typeface="Arial"/>
            </a:endParaRPr>
          </a:p>
          <a:p>
            <a:pPr marL="171450" indent="-171450">
              <a:buFont typeface="Wingdings" charset="2"/>
              <a:buChar char="q"/>
            </a:pPr>
            <a:r>
              <a:rPr lang="en-US" sz="1100" b="1" dirty="0" smtClean="0">
                <a:latin typeface="Arial"/>
                <a:cs typeface="Arial"/>
              </a:rPr>
              <a:t>Pioneering</a:t>
            </a:r>
          </a:p>
        </p:txBody>
      </p:sp>
      <p:sp>
        <p:nvSpPr>
          <p:cNvPr id="9" name="Rectangle 8"/>
          <p:cNvSpPr/>
          <p:nvPr/>
        </p:nvSpPr>
        <p:spPr>
          <a:xfrm>
            <a:off x="4921250" y="4435476"/>
            <a:ext cx="1676400" cy="1477327"/>
          </a:xfrm>
          <a:prstGeom prst="rect">
            <a:avLst/>
          </a:prstGeom>
          <a:solidFill>
            <a:srgbClr val="FFFF00"/>
          </a:solidFill>
          <a:ln>
            <a:solidFill>
              <a:schemeClr val="tx1">
                <a:lumMod val="95000"/>
                <a:lumOff val="5000"/>
              </a:schemeClr>
            </a:solidFill>
          </a:ln>
        </p:spPr>
        <p:txBody>
          <a:bodyPr wrap="square">
            <a:spAutoFit/>
          </a:bodyPr>
          <a:lstStyle/>
          <a:p>
            <a:r>
              <a:rPr lang="en-US" sz="1400" b="1" u="sng" dirty="0" smtClean="0">
                <a:solidFill>
                  <a:srgbClr val="800000"/>
                </a:solidFill>
                <a:latin typeface="Arial"/>
                <a:cs typeface="Arial"/>
              </a:rPr>
              <a:t>DIMENSION </a:t>
            </a:r>
            <a:r>
              <a:rPr lang="en-US" sz="1400" b="1" u="sng" dirty="0">
                <a:solidFill>
                  <a:srgbClr val="800000"/>
                </a:solidFill>
                <a:latin typeface="Arial"/>
                <a:cs typeface="Arial"/>
              </a:rPr>
              <a:t>1: STRATEGY </a:t>
            </a:r>
          </a:p>
          <a:p>
            <a:endParaRPr lang="en-US" sz="700" dirty="0" smtClean="0">
              <a:latin typeface="Arial"/>
              <a:cs typeface="Arial"/>
            </a:endParaRPr>
          </a:p>
          <a:p>
            <a:pPr marL="171450" indent="-171450">
              <a:buFont typeface="Wingdings" charset="2"/>
              <a:buChar char="q"/>
            </a:pPr>
            <a:r>
              <a:rPr lang="en-US" sz="1100" b="1" dirty="0" smtClean="0">
                <a:latin typeface="Arial"/>
                <a:cs typeface="Arial"/>
              </a:rPr>
              <a:t>Initiating</a:t>
            </a:r>
          </a:p>
          <a:p>
            <a:pPr marL="171450" indent="-171450">
              <a:buFont typeface="Wingdings" charset="2"/>
              <a:buChar char="q"/>
            </a:pPr>
            <a:r>
              <a:rPr lang="en-US" sz="1100" b="1" dirty="0" smtClean="0">
                <a:latin typeface="Arial"/>
                <a:cs typeface="Arial"/>
              </a:rPr>
              <a:t>Enabling</a:t>
            </a:r>
          </a:p>
          <a:p>
            <a:pPr marL="171450" indent="-171450">
              <a:buFont typeface="Wingdings" charset="2"/>
              <a:buChar char="q"/>
            </a:pPr>
            <a:r>
              <a:rPr lang="en-US" sz="1100" b="1" dirty="0" smtClean="0">
                <a:latin typeface="Arial"/>
                <a:cs typeface="Arial"/>
              </a:rPr>
              <a:t>Integrating</a:t>
            </a:r>
          </a:p>
          <a:p>
            <a:pPr marL="171450" indent="-171450">
              <a:buFont typeface="Wingdings" charset="2"/>
              <a:buChar char="q"/>
            </a:pPr>
            <a:r>
              <a:rPr lang="en-US" sz="1100" b="1" dirty="0" err="1" smtClean="0">
                <a:latin typeface="Arial"/>
                <a:cs typeface="Arial"/>
              </a:rPr>
              <a:t>Optimising</a:t>
            </a:r>
            <a:endParaRPr lang="en-US" sz="1100" b="1" dirty="0" smtClean="0">
              <a:latin typeface="Arial"/>
              <a:cs typeface="Arial"/>
            </a:endParaRPr>
          </a:p>
          <a:p>
            <a:pPr marL="171450" indent="-171450">
              <a:buFont typeface="Wingdings" charset="2"/>
              <a:buChar char="q"/>
            </a:pPr>
            <a:r>
              <a:rPr lang="en-US" sz="1100" b="1" dirty="0" smtClean="0">
                <a:latin typeface="Arial"/>
                <a:cs typeface="Arial"/>
              </a:rPr>
              <a:t>Pioneering</a:t>
            </a:r>
          </a:p>
        </p:txBody>
      </p:sp>
      <p:sp>
        <p:nvSpPr>
          <p:cNvPr id="10" name="Rectangle 9"/>
          <p:cNvSpPr/>
          <p:nvPr/>
        </p:nvSpPr>
        <p:spPr>
          <a:xfrm>
            <a:off x="2330450" y="5998707"/>
            <a:ext cx="1676400" cy="1477327"/>
          </a:xfrm>
          <a:prstGeom prst="rect">
            <a:avLst/>
          </a:prstGeom>
          <a:solidFill>
            <a:srgbClr val="FFFF00"/>
          </a:solidFill>
          <a:ln>
            <a:solidFill>
              <a:schemeClr val="tx1">
                <a:lumMod val="95000"/>
                <a:lumOff val="5000"/>
              </a:schemeClr>
            </a:solidFill>
          </a:ln>
        </p:spPr>
        <p:txBody>
          <a:bodyPr wrap="square">
            <a:spAutoFit/>
          </a:bodyPr>
          <a:lstStyle/>
          <a:p>
            <a:r>
              <a:rPr lang="en-US" sz="1400" b="1" u="sng" dirty="0" smtClean="0">
                <a:solidFill>
                  <a:srgbClr val="800000"/>
                </a:solidFill>
                <a:latin typeface="Arial"/>
                <a:cs typeface="Arial"/>
              </a:rPr>
              <a:t>DIMENSION </a:t>
            </a:r>
            <a:r>
              <a:rPr lang="en-US" sz="1400" b="1" u="sng" dirty="0">
                <a:solidFill>
                  <a:srgbClr val="800000"/>
                </a:solidFill>
                <a:latin typeface="Arial"/>
                <a:cs typeface="Arial"/>
              </a:rPr>
              <a:t>1: STRATEGY </a:t>
            </a:r>
          </a:p>
          <a:p>
            <a:endParaRPr lang="en-US" sz="700" dirty="0" smtClean="0">
              <a:latin typeface="Arial"/>
              <a:cs typeface="Arial"/>
            </a:endParaRPr>
          </a:p>
          <a:p>
            <a:pPr marL="171450" indent="-171450">
              <a:buFont typeface="Wingdings" charset="2"/>
              <a:buChar char="q"/>
            </a:pPr>
            <a:r>
              <a:rPr lang="en-US" sz="1100" b="1" dirty="0" smtClean="0">
                <a:latin typeface="Arial"/>
                <a:cs typeface="Arial"/>
              </a:rPr>
              <a:t>Initiating</a:t>
            </a:r>
          </a:p>
          <a:p>
            <a:pPr marL="171450" indent="-171450">
              <a:buFont typeface="Wingdings" charset="2"/>
              <a:buChar char="q"/>
            </a:pPr>
            <a:r>
              <a:rPr lang="en-US" sz="1100" b="1" dirty="0" smtClean="0">
                <a:latin typeface="Arial"/>
                <a:cs typeface="Arial"/>
              </a:rPr>
              <a:t>Enabling</a:t>
            </a:r>
          </a:p>
          <a:p>
            <a:pPr marL="171450" indent="-171450">
              <a:buFont typeface="Wingdings" charset="2"/>
              <a:buChar char="q"/>
            </a:pPr>
            <a:r>
              <a:rPr lang="en-US" sz="1100" b="1" dirty="0" smtClean="0">
                <a:latin typeface="Arial"/>
                <a:cs typeface="Arial"/>
              </a:rPr>
              <a:t>Integrating</a:t>
            </a:r>
          </a:p>
          <a:p>
            <a:pPr marL="171450" indent="-171450">
              <a:buFont typeface="Wingdings" charset="2"/>
              <a:buChar char="q"/>
            </a:pPr>
            <a:r>
              <a:rPr lang="en-US" sz="1100" b="1" dirty="0" err="1" smtClean="0">
                <a:latin typeface="Arial"/>
                <a:cs typeface="Arial"/>
              </a:rPr>
              <a:t>Optimising</a:t>
            </a:r>
            <a:endParaRPr lang="en-US" sz="1100" b="1" dirty="0" smtClean="0">
              <a:latin typeface="Arial"/>
              <a:cs typeface="Arial"/>
            </a:endParaRPr>
          </a:p>
          <a:p>
            <a:pPr marL="171450" indent="-171450">
              <a:buFont typeface="Wingdings" charset="2"/>
              <a:buChar char="q"/>
            </a:pPr>
            <a:r>
              <a:rPr lang="en-US" sz="1100" b="1" dirty="0" smtClean="0">
                <a:latin typeface="Arial"/>
                <a:cs typeface="Arial"/>
              </a:rPr>
              <a:t>Pioneering</a:t>
            </a:r>
          </a:p>
        </p:txBody>
      </p:sp>
      <p:sp>
        <p:nvSpPr>
          <p:cNvPr id="11" name="Rectangle 10"/>
          <p:cNvSpPr/>
          <p:nvPr/>
        </p:nvSpPr>
        <p:spPr>
          <a:xfrm>
            <a:off x="4083050" y="6006148"/>
            <a:ext cx="1676400" cy="1477327"/>
          </a:xfrm>
          <a:prstGeom prst="rect">
            <a:avLst/>
          </a:prstGeom>
          <a:solidFill>
            <a:srgbClr val="FFFF00"/>
          </a:solidFill>
          <a:ln>
            <a:solidFill>
              <a:schemeClr val="tx1">
                <a:lumMod val="95000"/>
                <a:lumOff val="5000"/>
              </a:schemeClr>
            </a:solidFill>
          </a:ln>
        </p:spPr>
        <p:txBody>
          <a:bodyPr wrap="square">
            <a:spAutoFit/>
          </a:bodyPr>
          <a:lstStyle/>
          <a:p>
            <a:r>
              <a:rPr lang="en-US" sz="1400" b="1" u="sng" dirty="0" smtClean="0">
                <a:solidFill>
                  <a:srgbClr val="800000"/>
                </a:solidFill>
                <a:latin typeface="Arial"/>
                <a:cs typeface="Arial"/>
              </a:rPr>
              <a:t>DIMENSION </a:t>
            </a:r>
            <a:r>
              <a:rPr lang="en-US" sz="1400" b="1" u="sng" dirty="0">
                <a:solidFill>
                  <a:srgbClr val="800000"/>
                </a:solidFill>
                <a:latin typeface="Arial"/>
                <a:cs typeface="Arial"/>
              </a:rPr>
              <a:t>1: STRATEGY </a:t>
            </a:r>
          </a:p>
          <a:p>
            <a:endParaRPr lang="en-US" sz="700" dirty="0" smtClean="0">
              <a:latin typeface="Arial"/>
              <a:cs typeface="Arial"/>
            </a:endParaRPr>
          </a:p>
          <a:p>
            <a:pPr marL="171450" indent="-171450">
              <a:buFont typeface="Wingdings" charset="2"/>
              <a:buChar char="q"/>
            </a:pPr>
            <a:r>
              <a:rPr lang="en-US" sz="1100" b="1" dirty="0" smtClean="0">
                <a:latin typeface="Arial"/>
                <a:cs typeface="Arial"/>
              </a:rPr>
              <a:t>Initiating</a:t>
            </a:r>
          </a:p>
          <a:p>
            <a:pPr marL="171450" indent="-171450">
              <a:buFont typeface="Wingdings" charset="2"/>
              <a:buChar char="q"/>
            </a:pPr>
            <a:r>
              <a:rPr lang="en-US" sz="1100" b="1" dirty="0" smtClean="0">
                <a:latin typeface="Arial"/>
                <a:cs typeface="Arial"/>
              </a:rPr>
              <a:t>Enabling</a:t>
            </a:r>
          </a:p>
          <a:p>
            <a:pPr marL="171450" indent="-171450">
              <a:buFont typeface="Wingdings" charset="2"/>
              <a:buChar char="q"/>
            </a:pPr>
            <a:r>
              <a:rPr lang="en-US" sz="1100" b="1" dirty="0" smtClean="0">
                <a:latin typeface="Arial"/>
                <a:cs typeface="Arial"/>
              </a:rPr>
              <a:t>Integrating</a:t>
            </a:r>
          </a:p>
          <a:p>
            <a:pPr marL="171450" indent="-171450">
              <a:buFont typeface="Wingdings" charset="2"/>
              <a:buChar char="q"/>
            </a:pPr>
            <a:r>
              <a:rPr lang="en-US" sz="1100" b="1" dirty="0" err="1" smtClean="0">
                <a:latin typeface="Arial"/>
                <a:cs typeface="Arial"/>
              </a:rPr>
              <a:t>Optimising</a:t>
            </a:r>
            <a:endParaRPr lang="en-US" sz="1100" b="1" dirty="0" smtClean="0">
              <a:latin typeface="Arial"/>
              <a:cs typeface="Arial"/>
            </a:endParaRPr>
          </a:p>
          <a:p>
            <a:pPr marL="171450" indent="-171450">
              <a:buFont typeface="Wingdings" charset="2"/>
              <a:buChar char="q"/>
            </a:pPr>
            <a:r>
              <a:rPr lang="en-US" sz="1100" b="1" dirty="0" smtClean="0">
                <a:latin typeface="Arial"/>
                <a:cs typeface="Arial"/>
              </a:rPr>
              <a:t>Pioneering</a:t>
            </a:r>
          </a:p>
        </p:txBody>
      </p:sp>
      <p:sp>
        <p:nvSpPr>
          <p:cNvPr id="13" name="Rectangle 12"/>
          <p:cNvSpPr/>
          <p:nvPr/>
        </p:nvSpPr>
        <p:spPr>
          <a:xfrm>
            <a:off x="2330450" y="7559675"/>
            <a:ext cx="1676400" cy="1477327"/>
          </a:xfrm>
          <a:prstGeom prst="rect">
            <a:avLst/>
          </a:prstGeom>
          <a:solidFill>
            <a:srgbClr val="FFFF00"/>
          </a:solidFill>
          <a:ln>
            <a:solidFill>
              <a:schemeClr val="tx1">
                <a:lumMod val="95000"/>
                <a:lumOff val="5000"/>
              </a:schemeClr>
            </a:solidFill>
          </a:ln>
        </p:spPr>
        <p:txBody>
          <a:bodyPr wrap="square">
            <a:spAutoFit/>
          </a:bodyPr>
          <a:lstStyle/>
          <a:p>
            <a:r>
              <a:rPr lang="en-US" sz="1400" b="1" u="sng" dirty="0" smtClean="0">
                <a:solidFill>
                  <a:srgbClr val="800000"/>
                </a:solidFill>
                <a:latin typeface="Arial"/>
                <a:cs typeface="Arial"/>
              </a:rPr>
              <a:t>DIMENSION </a:t>
            </a:r>
            <a:r>
              <a:rPr lang="en-US" sz="1400" b="1" u="sng" dirty="0">
                <a:solidFill>
                  <a:srgbClr val="800000"/>
                </a:solidFill>
                <a:latin typeface="Arial"/>
                <a:cs typeface="Arial"/>
              </a:rPr>
              <a:t>1: STRATEGY </a:t>
            </a:r>
          </a:p>
          <a:p>
            <a:endParaRPr lang="en-US" sz="700" dirty="0" smtClean="0">
              <a:latin typeface="Arial"/>
              <a:cs typeface="Arial"/>
            </a:endParaRPr>
          </a:p>
          <a:p>
            <a:pPr marL="171450" indent="-171450">
              <a:buFont typeface="Wingdings" charset="2"/>
              <a:buChar char="q"/>
            </a:pPr>
            <a:r>
              <a:rPr lang="en-US" sz="1100" b="1" dirty="0" smtClean="0">
                <a:latin typeface="Arial"/>
                <a:cs typeface="Arial"/>
              </a:rPr>
              <a:t>Initiating</a:t>
            </a:r>
          </a:p>
          <a:p>
            <a:pPr marL="171450" indent="-171450">
              <a:buFont typeface="Wingdings" charset="2"/>
              <a:buChar char="q"/>
            </a:pPr>
            <a:r>
              <a:rPr lang="en-US" sz="1100" b="1" dirty="0" smtClean="0">
                <a:latin typeface="Arial"/>
                <a:cs typeface="Arial"/>
              </a:rPr>
              <a:t>Enabling</a:t>
            </a:r>
          </a:p>
          <a:p>
            <a:pPr marL="171450" indent="-171450">
              <a:buFont typeface="Wingdings" charset="2"/>
              <a:buChar char="q"/>
            </a:pPr>
            <a:r>
              <a:rPr lang="en-US" sz="1100" b="1" dirty="0" smtClean="0">
                <a:latin typeface="Arial"/>
                <a:cs typeface="Arial"/>
              </a:rPr>
              <a:t>Integrating</a:t>
            </a:r>
          </a:p>
          <a:p>
            <a:pPr marL="171450" indent="-171450">
              <a:buFont typeface="Wingdings" charset="2"/>
              <a:buChar char="q"/>
            </a:pPr>
            <a:r>
              <a:rPr lang="en-US" sz="1100" b="1" dirty="0" err="1" smtClean="0">
                <a:latin typeface="Arial"/>
                <a:cs typeface="Arial"/>
              </a:rPr>
              <a:t>Optimising</a:t>
            </a:r>
            <a:endParaRPr lang="en-US" sz="1100" b="1" dirty="0" smtClean="0">
              <a:latin typeface="Arial"/>
              <a:cs typeface="Arial"/>
            </a:endParaRPr>
          </a:p>
          <a:p>
            <a:pPr marL="171450" indent="-171450">
              <a:buFont typeface="Wingdings" charset="2"/>
              <a:buChar char="q"/>
            </a:pPr>
            <a:r>
              <a:rPr lang="en-US" sz="1100" b="1" dirty="0" smtClean="0">
                <a:latin typeface="Arial"/>
                <a:cs typeface="Arial"/>
              </a:rPr>
              <a:t>Pioneering</a:t>
            </a:r>
          </a:p>
        </p:txBody>
      </p:sp>
      <p:sp>
        <p:nvSpPr>
          <p:cNvPr id="14" name="Rectangle 13"/>
          <p:cNvSpPr/>
          <p:nvPr/>
        </p:nvSpPr>
        <p:spPr>
          <a:xfrm>
            <a:off x="4083050" y="7567116"/>
            <a:ext cx="1676400" cy="1477327"/>
          </a:xfrm>
          <a:prstGeom prst="rect">
            <a:avLst/>
          </a:prstGeom>
          <a:solidFill>
            <a:srgbClr val="FFFF00"/>
          </a:solidFill>
          <a:ln>
            <a:solidFill>
              <a:schemeClr val="tx1">
                <a:lumMod val="95000"/>
                <a:lumOff val="5000"/>
              </a:schemeClr>
            </a:solidFill>
          </a:ln>
        </p:spPr>
        <p:txBody>
          <a:bodyPr wrap="square">
            <a:spAutoFit/>
          </a:bodyPr>
          <a:lstStyle/>
          <a:p>
            <a:r>
              <a:rPr lang="en-US" sz="1400" b="1" u="sng" dirty="0" smtClean="0">
                <a:solidFill>
                  <a:srgbClr val="800000"/>
                </a:solidFill>
                <a:latin typeface="Arial"/>
                <a:cs typeface="Arial"/>
              </a:rPr>
              <a:t>DIMENSION </a:t>
            </a:r>
            <a:r>
              <a:rPr lang="en-US" sz="1400" b="1" u="sng" dirty="0">
                <a:solidFill>
                  <a:srgbClr val="800000"/>
                </a:solidFill>
                <a:latin typeface="Arial"/>
                <a:cs typeface="Arial"/>
              </a:rPr>
              <a:t>1: STRATEGY </a:t>
            </a:r>
          </a:p>
          <a:p>
            <a:endParaRPr lang="en-US" sz="700" dirty="0" smtClean="0">
              <a:latin typeface="Arial"/>
              <a:cs typeface="Arial"/>
            </a:endParaRPr>
          </a:p>
          <a:p>
            <a:pPr marL="171450" indent="-171450">
              <a:buFont typeface="Wingdings" charset="2"/>
              <a:buChar char="q"/>
            </a:pPr>
            <a:r>
              <a:rPr lang="en-US" sz="1100" b="1" dirty="0" smtClean="0">
                <a:latin typeface="Arial"/>
                <a:cs typeface="Arial"/>
              </a:rPr>
              <a:t>Initiating</a:t>
            </a:r>
          </a:p>
          <a:p>
            <a:pPr marL="171450" indent="-171450">
              <a:buFont typeface="Wingdings" charset="2"/>
              <a:buChar char="q"/>
            </a:pPr>
            <a:r>
              <a:rPr lang="en-US" sz="1100" b="1" dirty="0" smtClean="0">
                <a:latin typeface="Arial"/>
                <a:cs typeface="Arial"/>
              </a:rPr>
              <a:t>Enabling</a:t>
            </a:r>
          </a:p>
          <a:p>
            <a:pPr marL="171450" indent="-171450">
              <a:buFont typeface="Wingdings" charset="2"/>
              <a:buChar char="q"/>
            </a:pPr>
            <a:r>
              <a:rPr lang="en-US" sz="1100" b="1" dirty="0" smtClean="0">
                <a:latin typeface="Arial"/>
                <a:cs typeface="Arial"/>
              </a:rPr>
              <a:t>Integrating</a:t>
            </a:r>
          </a:p>
          <a:p>
            <a:pPr marL="171450" indent="-171450">
              <a:buFont typeface="Wingdings" charset="2"/>
              <a:buChar char="q"/>
            </a:pPr>
            <a:r>
              <a:rPr lang="en-US" sz="1100" b="1" dirty="0" err="1" smtClean="0">
                <a:latin typeface="Arial"/>
                <a:cs typeface="Arial"/>
              </a:rPr>
              <a:t>Optimising</a:t>
            </a:r>
            <a:endParaRPr lang="en-US" sz="1100" b="1" dirty="0" smtClean="0">
              <a:latin typeface="Arial"/>
              <a:cs typeface="Arial"/>
            </a:endParaRPr>
          </a:p>
          <a:p>
            <a:pPr marL="171450" indent="-171450">
              <a:buFont typeface="Wingdings" charset="2"/>
              <a:buChar char="q"/>
            </a:pPr>
            <a:r>
              <a:rPr lang="en-US" sz="1100" b="1" dirty="0" smtClean="0">
                <a:latin typeface="Arial"/>
                <a:cs typeface="Arial"/>
              </a:rPr>
              <a:t>Pioneering</a:t>
            </a:r>
          </a:p>
        </p:txBody>
      </p:sp>
      <p:sp>
        <p:nvSpPr>
          <p:cNvPr id="16" name="Rectangle 15"/>
          <p:cNvSpPr/>
          <p:nvPr/>
        </p:nvSpPr>
        <p:spPr>
          <a:xfrm>
            <a:off x="882650" y="1311275"/>
            <a:ext cx="6248400" cy="1985159"/>
          </a:xfrm>
          <a:prstGeom prst="rect">
            <a:avLst/>
          </a:prstGeom>
          <a:solidFill>
            <a:srgbClr val="FFFF00"/>
          </a:solidFill>
          <a:ln>
            <a:solidFill>
              <a:schemeClr val="tx1">
                <a:lumMod val="95000"/>
                <a:lumOff val="5000"/>
              </a:schemeClr>
            </a:solidFill>
          </a:ln>
        </p:spPr>
        <p:txBody>
          <a:bodyPr wrap="square">
            <a:spAutoFit/>
          </a:bodyPr>
          <a:lstStyle/>
          <a:p>
            <a:endParaRPr lang="en-US" sz="600" b="1" dirty="0" smtClean="0">
              <a:latin typeface="Arial"/>
              <a:cs typeface="Arial"/>
            </a:endParaRPr>
          </a:p>
          <a:p>
            <a:pPr algn="ctr"/>
            <a:r>
              <a:rPr lang="en-US" sz="1500" b="1" dirty="0" smtClean="0">
                <a:latin typeface="Arial"/>
                <a:cs typeface="Arial"/>
              </a:rPr>
              <a:t>SUMMARISE YOUR OVERALL RATINGS FOR THE 7 DIMENSIONS</a:t>
            </a:r>
          </a:p>
          <a:p>
            <a:pPr algn="ctr"/>
            <a:r>
              <a:rPr lang="en-US" sz="1500" b="1" dirty="0" smtClean="0">
                <a:latin typeface="Arial"/>
                <a:cs typeface="Arial"/>
              </a:rPr>
              <a:t>*** To Be Submitted To EMDT Program Adviser***</a:t>
            </a:r>
          </a:p>
          <a:p>
            <a:pPr algn="ctr"/>
            <a:endParaRPr lang="en-US" sz="1200" b="1" dirty="0" smtClean="0">
              <a:latin typeface="Arial"/>
              <a:cs typeface="Arial"/>
            </a:endParaRPr>
          </a:p>
          <a:p>
            <a:pPr algn="ctr"/>
            <a:r>
              <a:rPr lang="en-US" sz="1200" b="1" dirty="0" smtClean="0">
                <a:latin typeface="Arial"/>
                <a:cs typeface="Arial"/>
              </a:rPr>
              <a:t>Name of </a:t>
            </a:r>
            <a:r>
              <a:rPr lang="en-US" sz="1200" b="1" dirty="0" err="1" smtClean="0">
                <a:latin typeface="Arial"/>
                <a:cs typeface="Arial"/>
              </a:rPr>
              <a:t>Organisation</a:t>
            </a:r>
            <a:r>
              <a:rPr lang="en-US" sz="1200" b="1" dirty="0" smtClean="0">
                <a:latin typeface="Arial"/>
                <a:cs typeface="Arial"/>
              </a:rPr>
              <a:t>: ________________________</a:t>
            </a:r>
          </a:p>
          <a:p>
            <a:pPr algn="ctr"/>
            <a:endParaRPr lang="en-US" sz="1200" b="1" dirty="0" smtClean="0">
              <a:latin typeface="Arial"/>
              <a:cs typeface="Arial"/>
            </a:endParaRPr>
          </a:p>
          <a:p>
            <a:pPr algn="ctr"/>
            <a:r>
              <a:rPr lang="en-US" sz="1200" b="1" dirty="0" smtClean="0">
                <a:latin typeface="Arial"/>
                <a:cs typeface="Arial"/>
              </a:rPr>
              <a:t>Rated By: ___________________________________</a:t>
            </a:r>
          </a:p>
          <a:p>
            <a:pPr algn="ctr"/>
            <a:endParaRPr lang="en-US" sz="1200" b="1" dirty="0" smtClean="0">
              <a:latin typeface="Arial"/>
              <a:cs typeface="Arial"/>
            </a:endParaRPr>
          </a:p>
          <a:p>
            <a:pPr algn="ctr"/>
            <a:r>
              <a:rPr lang="en-US" sz="1200" b="1" dirty="0" smtClean="0">
                <a:latin typeface="Arial"/>
                <a:cs typeface="Arial"/>
              </a:rPr>
              <a:t>Date Submitted: ______________________________</a:t>
            </a:r>
          </a:p>
          <a:p>
            <a:pPr algn="ctr"/>
            <a:endParaRPr lang="en-US" sz="1500" dirty="0">
              <a:latin typeface="Arial"/>
              <a:cs typeface="Arial"/>
            </a:endParaRPr>
          </a:p>
        </p:txBody>
      </p:sp>
      <p:sp>
        <p:nvSpPr>
          <p:cNvPr id="17" name="Rectangle 16"/>
          <p:cNvSpPr/>
          <p:nvPr/>
        </p:nvSpPr>
        <p:spPr>
          <a:xfrm>
            <a:off x="882650" y="3375878"/>
            <a:ext cx="6248400" cy="892552"/>
          </a:xfrm>
          <a:prstGeom prst="rect">
            <a:avLst/>
          </a:prstGeom>
        </p:spPr>
        <p:txBody>
          <a:bodyPr wrap="square">
            <a:spAutoFit/>
          </a:bodyPr>
          <a:lstStyle/>
          <a:p>
            <a:pPr algn="just"/>
            <a:r>
              <a:rPr lang="en-US" sz="1300" b="1" dirty="0" smtClean="0">
                <a:latin typeface="Arial"/>
                <a:cs typeface="Arial"/>
              </a:rPr>
              <a:t>INSTRUCTIONS: Please put a CHECK MARK (inside the box) that corresponds to the OVERALL RATING that you gave your company based on your analysis of the characteristics of your current digital practices. Check only ONE box for each of the Seven Dimensions of digital maturity profile.</a:t>
            </a:r>
          </a:p>
        </p:txBody>
      </p:sp>
    </p:spTree>
    <p:extLst>
      <p:ext uri="{BB962C8B-B14F-4D97-AF65-F5344CB8AC3E}">
        <p14:creationId xmlns:p14="http://schemas.microsoft.com/office/powerpoint/2010/main" val="31357186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60" y="244475"/>
            <a:ext cx="1440644" cy="727075"/>
          </a:xfrm>
          <a:prstGeom prst="rect">
            <a:avLst/>
          </a:prstGeom>
        </p:spPr>
      </p:pic>
      <p:sp>
        <p:nvSpPr>
          <p:cNvPr id="15" name="TextBox 14"/>
          <p:cNvSpPr txBox="1"/>
          <p:nvPr/>
        </p:nvSpPr>
        <p:spPr>
          <a:xfrm>
            <a:off x="958850" y="5281622"/>
            <a:ext cx="6172200" cy="754053"/>
          </a:xfrm>
          <a:prstGeom prst="rect">
            <a:avLst/>
          </a:prstGeom>
          <a:solidFill>
            <a:srgbClr val="FFFF00"/>
          </a:solidFill>
        </p:spPr>
        <p:txBody>
          <a:bodyPr wrap="square" rtlCol="0">
            <a:spAutoFit/>
          </a:bodyPr>
          <a:lstStyle/>
          <a:p>
            <a:pPr algn="ctr"/>
            <a:endParaRPr lang="en-US" sz="800" b="1" u="sng" dirty="0" smtClean="0">
              <a:latin typeface="Arial"/>
              <a:cs typeface="Arial"/>
            </a:endParaRPr>
          </a:p>
          <a:p>
            <a:pPr algn="ctr"/>
            <a:r>
              <a:rPr lang="en-US" sz="1500" b="1" dirty="0" smtClean="0">
                <a:latin typeface="Arial"/>
                <a:cs typeface="Arial"/>
              </a:rPr>
              <a:t>ANSWER THE REFLECTION GUIDE QUESTIONS </a:t>
            </a:r>
          </a:p>
          <a:p>
            <a:pPr algn="ctr"/>
            <a:r>
              <a:rPr lang="en-US" sz="1200" b="1" dirty="0" smtClean="0">
                <a:latin typeface="Arial"/>
                <a:cs typeface="Arial"/>
              </a:rPr>
              <a:t>(</a:t>
            </a:r>
            <a:r>
              <a:rPr lang="en-US" sz="1200" b="1" dirty="0">
                <a:latin typeface="Arial"/>
                <a:cs typeface="Arial"/>
              </a:rPr>
              <a:t>W</a:t>
            </a:r>
            <a:r>
              <a:rPr lang="en-US" sz="1200" b="1" dirty="0" smtClean="0">
                <a:latin typeface="Arial"/>
                <a:cs typeface="Arial"/>
              </a:rPr>
              <a:t>rite down your thoughts </a:t>
            </a:r>
            <a:r>
              <a:rPr lang="en-US" sz="1200" b="1" dirty="0">
                <a:latin typeface="Arial"/>
                <a:cs typeface="Arial"/>
              </a:rPr>
              <a:t> </a:t>
            </a:r>
            <a:r>
              <a:rPr lang="en-US" sz="1200" b="1" dirty="0" smtClean="0">
                <a:latin typeface="Arial"/>
                <a:cs typeface="Arial"/>
              </a:rPr>
              <a:t>on the three questions below)</a:t>
            </a:r>
            <a:endParaRPr lang="en-US" sz="800" b="1" dirty="0" smtClean="0">
              <a:latin typeface="Arial"/>
              <a:cs typeface="Arial"/>
            </a:endParaRPr>
          </a:p>
          <a:p>
            <a:pPr algn="ctr"/>
            <a:endParaRPr lang="en-US" sz="800" dirty="0">
              <a:latin typeface="Arial"/>
              <a:cs typeface="Arial"/>
            </a:endParaRPr>
          </a:p>
        </p:txBody>
      </p:sp>
      <p:pic>
        <p:nvPicPr>
          <p:cNvPr id="17" name="Picture 16" descr="Macintosh HD:Users:user:Desktop:Five Levels of  Digital Maturity.png"/>
          <p:cNvPicPr/>
          <p:nvPr/>
        </p:nvPicPr>
        <p:blipFill>
          <a:blip r:embed="rId3">
            <a:extLst>
              <a:ext uri="{28A0092B-C50C-407E-A947-70E740481C1C}">
                <a14:useLocalDpi xmlns:a14="http://schemas.microsoft.com/office/drawing/2010/main" val="0"/>
              </a:ext>
            </a:extLst>
          </a:blip>
          <a:srcRect/>
          <a:stretch>
            <a:fillRect/>
          </a:stretch>
        </p:blipFill>
        <p:spPr bwMode="auto">
          <a:xfrm>
            <a:off x="958850" y="2149475"/>
            <a:ext cx="5943600" cy="3048000"/>
          </a:xfrm>
          <a:prstGeom prst="rect">
            <a:avLst/>
          </a:prstGeom>
          <a:noFill/>
          <a:ln>
            <a:noFill/>
          </a:ln>
        </p:spPr>
      </p:pic>
      <p:sp>
        <p:nvSpPr>
          <p:cNvPr id="2" name="Rectangle 1"/>
          <p:cNvSpPr/>
          <p:nvPr/>
        </p:nvSpPr>
        <p:spPr>
          <a:xfrm>
            <a:off x="1035050" y="1082675"/>
            <a:ext cx="5867400" cy="1046440"/>
          </a:xfrm>
          <a:prstGeom prst="rect">
            <a:avLst/>
          </a:prstGeom>
          <a:solidFill>
            <a:srgbClr val="FFFF00"/>
          </a:solidFill>
        </p:spPr>
        <p:txBody>
          <a:bodyPr wrap="square">
            <a:spAutoFit/>
          </a:bodyPr>
          <a:lstStyle/>
          <a:p>
            <a:pPr algn="ctr"/>
            <a:r>
              <a:rPr lang="en-US" sz="1500" b="1" dirty="0" smtClean="0">
                <a:latin typeface="Arial"/>
                <a:cs typeface="Arial"/>
              </a:rPr>
              <a:t>PLOT YOUR COMPANY’S DX MATURITY PROFILE</a:t>
            </a:r>
          </a:p>
          <a:p>
            <a:endParaRPr lang="en-US" sz="800" b="1" dirty="0">
              <a:latin typeface="Arial"/>
              <a:cs typeface="Arial"/>
            </a:endParaRPr>
          </a:p>
          <a:p>
            <a:pPr algn="ctr"/>
            <a:r>
              <a:rPr lang="en-US" sz="1300" b="1" dirty="0" smtClean="0">
                <a:latin typeface="Arial"/>
                <a:cs typeface="Arial"/>
              </a:rPr>
              <a:t>INSTRUCTIONS: Please put an “X” on the BOX that represents your overall rating under each of the Seven Dimensions of the DX Maturity Profile. </a:t>
            </a:r>
            <a:endParaRPr lang="en-US" sz="1300" i="1" dirty="0">
              <a:latin typeface="Arial"/>
              <a:cs typeface="Arial"/>
            </a:endParaRPr>
          </a:p>
        </p:txBody>
      </p:sp>
      <p:sp>
        <p:nvSpPr>
          <p:cNvPr id="13" name="TextBox 12"/>
          <p:cNvSpPr txBox="1"/>
          <p:nvPr/>
        </p:nvSpPr>
        <p:spPr>
          <a:xfrm>
            <a:off x="958850" y="6168489"/>
            <a:ext cx="6172200" cy="4339650"/>
          </a:xfrm>
          <a:prstGeom prst="rect">
            <a:avLst/>
          </a:prstGeom>
          <a:solidFill>
            <a:srgbClr val="FFFFFF"/>
          </a:solidFill>
          <a:ln>
            <a:solidFill>
              <a:srgbClr val="660066"/>
            </a:solidFill>
          </a:ln>
        </p:spPr>
        <p:txBody>
          <a:bodyPr wrap="square" rtlCol="0">
            <a:spAutoFit/>
          </a:bodyPr>
          <a:lstStyle/>
          <a:p>
            <a:pPr marL="228600" indent="-228600">
              <a:buFont typeface="+mj-lt"/>
              <a:buAutoNum type="arabicPeriod"/>
            </a:pPr>
            <a:r>
              <a:rPr lang="en-US" sz="1200" dirty="0" smtClean="0">
                <a:latin typeface="Arial"/>
                <a:cs typeface="Arial"/>
              </a:rPr>
              <a:t>Based on the summary results above, what are the </a:t>
            </a:r>
            <a:r>
              <a:rPr lang="en-US" sz="1200" b="1" dirty="0" smtClean="0">
                <a:latin typeface="Arial"/>
                <a:cs typeface="Arial"/>
              </a:rPr>
              <a:t>TOP 2-3 Key Strengths</a:t>
            </a:r>
            <a:r>
              <a:rPr lang="en-US" sz="1200" dirty="0" smtClean="0">
                <a:latin typeface="Arial"/>
                <a:cs typeface="Arial"/>
              </a:rPr>
              <a:t> of your DX Maturity Profile? Explain your answer.</a:t>
            </a:r>
          </a:p>
          <a:p>
            <a:pPr marL="342900" indent="-342900">
              <a:buFont typeface="+mj-lt"/>
              <a:buAutoNum type="arabicPeriod"/>
            </a:pPr>
            <a:endParaRPr lang="en-US" sz="800" dirty="0">
              <a:latin typeface="Arial"/>
              <a:cs typeface="Arial"/>
            </a:endParaRPr>
          </a:p>
          <a:p>
            <a:r>
              <a:rPr lang="en-US" sz="1200" dirty="0" smtClean="0">
                <a:latin typeface="Arial"/>
                <a:cs typeface="Arial"/>
              </a:rPr>
              <a:t>      </a:t>
            </a:r>
            <a:r>
              <a:rPr lang="en-US" sz="1200" dirty="0">
                <a:latin typeface="Arial"/>
                <a:cs typeface="Arial"/>
              </a:rPr>
              <a:t> </a:t>
            </a:r>
            <a:r>
              <a:rPr lang="en-US" sz="1200" dirty="0" smtClean="0">
                <a:latin typeface="Arial"/>
                <a:cs typeface="Arial"/>
              </a:rPr>
              <a:t> _____________________________________________________________</a:t>
            </a:r>
          </a:p>
          <a:p>
            <a:endParaRPr lang="en-US" sz="1200" dirty="0">
              <a:latin typeface="Arial"/>
              <a:cs typeface="Arial"/>
            </a:endParaRPr>
          </a:p>
          <a:p>
            <a:r>
              <a:rPr lang="en-US" sz="800" dirty="0" smtClean="0">
                <a:latin typeface="Arial"/>
                <a:cs typeface="Arial"/>
              </a:rPr>
              <a:t>           ____________________________________________________________________________________________</a:t>
            </a:r>
          </a:p>
          <a:p>
            <a:endParaRPr lang="en-US" sz="800" dirty="0" smtClean="0">
              <a:latin typeface="Arial"/>
              <a:cs typeface="Arial"/>
            </a:endParaRPr>
          </a:p>
          <a:p>
            <a:r>
              <a:rPr lang="en-US" sz="1200" dirty="0" smtClean="0">
                <a:latin typeface="Arial"/>
                <a:cs typeface="Arial"/>
              </a:rPr>
              <a:t>        _________________________________________________________________</a:t>
            </a:r>
          </a:p>
          <a:p>
            <a:pPr marL="342900" indent="-342900">
              <a:buFont typeface="+mj-lt"/>
              <a:buAutoNum type="arabicPeriod"/>
            </a:pPr>
            <a:endParaRPr lang="en-US" sz="1200" dirty="0" smtClean="0">
              <a:latin typeface="Arial"/>
              <a:cs typeface="Arial"/>
            </a:endParaRPr>
          </a:p>
          <a:p>
            <a:pPr marL="228600" indent="-228600">
              <a:buFont typeface="+mj-lt"/>
              <a:buAutoNum type="arabicPeriod" startAt="2"/>
            </a:pPr>
            <a:r>
              <a:rPr lang="en-US" sz="1200" dirty="0" smtClean="0">
                <a:latin typeface="Arial"/>
                <a:cs typeface="Arial"/>
              </a:rPr>
              <a:t>On the other hand, what are the </a:t>
            </a:r>
            <a:r>
              <a:rPr lang="en-US" sz="1200" b="1" dirty="0" smtClean="0">
                <a:latin typeface="Arial"/>
                <a:cs typeface="Arial"/>
              </a:rPr>
              <a:t>LOWEST 2-3 Key Weaknesses </a:t>
            </a:r>
            <a:r>
              <a:rPr lang="en-US" sz="1200" dirty="0" smtClean="0">
                <a:latin typeface="Arial"/>
                <a:cs typeface="Arial"/>
              </a:rPr>
              <a:t>of your DX Maturity Profile? Explain why you think they  exist.</a:t>
            </a:r>
            <a:endParaRPr lang="en-US" sz="1200" dirty="0">
              <a:latin typeface="Arial"/>
              <a:cs typeface="Arial"/>
            </a:endParaRPr>
          </a:p>
          <a:p>
            <a:pPr marL="228600" indent="-228600">
              <a:buFont typeface="+mj-lt"/>
              <a:buAutoNum type="arabicPeriod" startAt="2"/>
            </a:pPr>
            <a:endParaRPr lang="en-US" sz="800" dirty="0" smtClean="0">
              <a:latin typeface="Arial"/>
              <a:cs typeface="Arial"/>
            </a:endParaRPr>
          </a:p>
          <a:p>
            <a:r>
              <a:rPr lang="en-US" sz="1200" dirty="0">
                <a:latin typeface="Arial"/>
                <a:cs typeface="Arial"/>
              </a:rPr>
              <a:t> </a:t>
            </a:r>
            <a:r>
              <a:rPr lang="en-US" sz="1200" dirty="0" smtClean="0">
                <a:latin typeface="Arial"/>
                <a:cs typeface="Arial"/>
              </a:rPr>
              <a:t>     _________________________________________________________________</a:t>
            </a:r>
            <a:endParaRPr lang="en-US" sz="1200" dirty="0">
              <a:latin typeface="Arial"/>
              <a:cs typeface="Arial"/>
            </a:endParaRPr>
          </a:p>
          <a:p>
            <a:endParaRPr lang="en-US" sz="800" dirty="0">
              <a:latin typeface="Arial"/>
              <a:cs typeface="Arial"/>
            </a:endParaRPr>
          </a:p>
          <a:p>
            <a:r>
              <a:rPr lang="en-US" sz="1200" dirty="0">
                <a:latin typeface="Arial"/>
                <a:cs typeface="Arial"/>
              </a:rPr>
              <a:t>     </a:t>
            </a:r>
            <a:r>
              <a:rPr lang="en-US" sz="1200" dirty="0" smtClean="0">
                <a:latin typeface="Arial"/>
                <a:cs typeface="Arial"/>
              </a:rPr>
              <a:t> </a:t>
            </a:r>
            <a:r>
              <a:rPr lang="en-US" sz="1200" dirty="0">
                <a:latin typeface="Arial"/>
                <a:cs typeface="Arial"/>
              </a:rPr>
              <a:t>_________________________________________________________________</a:t>
            </a:r>
          </a:p>
          <a:p>
            <a:endParaRPr lang="en-US" sz="800" dirty="0">
              <a:latin typeface="Arial"/>
              <a:cs typeface="Arial"/>
            </a:endParaRPr>
          </a:p>
          <a:p>
            <a:r>
              <a:rPr lang="en-US" sz="1200" dirty="0">
                <a:latin typeface="Arial"/>
                <a:cs typeface="Arial"/>
              </a:rPr>
              <a:t>      </a:t>
            </a:r>
            <a:r>
              <a:rPr lang="en-US" sz="1200" dirty="0" smtClean="0">
                <a:latin typeface="Arial"/>
                <a:cs typeface="Arial"/>
              </a:rPr>
              <a:t>_________________________________________________________________</a:t>
            </a:r>
            <a:endParaRPr lang="en-US" sz="1200" dirty="0">
              <a:latin typeface="Arial"/>
              <a:cs typeface="Arial"/>
            </a:endParaRPr>
          </a:p>
          <a:p>
            <a:pPr marL="342900" indent="-342900">
              <a:buFont typeface="+mj-lt"/>
              <a:buAutoNum type="arabicPeriod" startAt="2"/>
            </a:pPr>
            <a:endParaRPr lang="en-US" sz="1200" dirty="0" smtClean="0">
              <a:latin typeface="Arial"/>
              <a:cs typeface="Arial"/>
            </a:endParaRPr>
          </a:p>
          <a:p>
            <a:pPr marL="228600" indent="-228600">
              <a:buFont typeface="+mj-lt"/>
              <a:buAutoNum type="arabicPeriod" startAt="3"/>
            </a:pPr>
            <a:r>
              <a:rPr lang="en-US" sz="1200" dirty="0" smtClean="0">
                <a:latin typeface="Arial"/>
                <a:cs typeface="Arial"/>
              </a:rPr>
              <a:t>What are your </a:t>
            </a:r>
            <a:r>
              <a:rPr lang="en-US" sz="1200" b="1" dirty="0" smtClean="0">
                <a:latin typeface="Arial"/>
                <a:cs typeface="Arial"/>
              </a:rPr>
              <a:t>2-3 TOP Recommended Actions </a:t>
            </a:r>
            <a:r>
              <a:rPr lang="en-US" sz="1200" dirty="0" smtClean="0">
                <a:latin typeface="Arial"/>
                <a:cs typeface="Arial"/>
              </a:rPr>
              <a:t>build on your strengths or to address your weaknesses?</a:t>
            </a:r>
            <a:r>
              <a:rPr lang="en-US" sz="1600" dirty="0" smtClean="0">
                <a:latin typeface="Arial"/>
                <a:cs typeface="Arial"/>
              </a:rPr>
              <a:t>   __________________________________________________</a:t>
            </a:r>
            <a:endParaRPr lang="en-US" sz="1600" dirty="0">
              <a:latin typeface="Arial"/>
              <a:cs typeface="Arial"/>
            </a:endParaRPr>
          </a:p>
          <a:p>
            <a:r>
              <a:rPr lang="en-US" sz="1600" dirty="0" smtClean="0">
                <a:latin typeface="Arial"/>
                <a:cs typeface="Arial"/>
              </a:rPr>
              <a:t>    __________________________________________________</a:t>
            </a:r>
            <a:endParaRPr lang="en-US" sz="1700" dirty="0">
              <a:latin typeface="Arial"/>
              <a:cs typeface="Arial"/>
            </a:endParaRPr>
          </a:p>
          <a:p>
            <a:r>
              <a:rPr lang="en-US" sz="1600" dirty="0" smtClean="0">
                <a:latin typeface="Arial"/>
                <a:cs typeface="Arial"/>
              </a:rPr>
              <a:t>    __________________________________________________</a:t>
            </a:r>
            <a:endParaRPr lang="en-US" sz="1200" dirty="0">
              <a:latin typeface="Arial"/>
              <a:cs typeface="Arial"/>
            </a:endParaRPr>
          </a:p>
          <a:p>
            <a:endParaRPr lang="en-US" sz="800" dirty="0">
              <a:latin typeface="Arial"/>
              <a:cs typeface="Arial"/>
            </a:endParaRPr>
          </a:p>
        </p:txBody>
      </p:sp>
    </p:spTree>
    <p:extLst>
      <p:ext uri="{BB962C8B-B14F-4D97-AF65-F5344CB8AC3E}">
        <p14:creationId xmlns:p14="http://schemas.microsoft.com/office/powerpoint/2010/main" val="40574305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245" y="299883"/>
            <a:ext cx="1440644" cy="727075"/>
          </a:xfrm>
          <a:prstGeom prst="rect">
            <a:avLst/>
          </a:prstGeom>
        </p:spPr>
      </p:pic>
      <p:sp>
        <p:nvSpPr>
          <p:cNvPr id="15" name="TextBox 14"/>
          <p:cNvSpPr txBox="1"/>
          <p:nvPr/>
        </p:nvSpPr>
        <p:spPr>
          <a:xfrm>
            <a:off x="806450" y="1311275"/>
            <a:ext cx="6380315" cy="8725467"/>
          </a:xfrm>
          <a:prstGeom prst="rect">
            <a:avLst/>
          </a:prstGeom>
          <a:noFill/>
        </p:spPr>
        <p:txBody>
          <a:bodyPr wrap="square" rtlCol="0">
            <a:spAutoFit/>
          </a:bodyPr>
          <a:lstStyle/>
          <a:p>
            <a:pPr algn="just"/>
            <a:r>
              <a:rPr lang="en-US" sz="1500" dirty="0" smtClean="0">
                <a:latin typeface="Arial"/>
                <a:cs typeface="Arial"/>
              </a:rPr>
              <a:t>In summary, examples of how the profile can be used are as follows: </a:t>
            </a:r>
          </a:p>
          <a:p>
            <a:pPr lvl="0" algn="just"/>
            <a:endParaRPr lang="en-US" sz="1500" dirty="0" smtClean="0">
              <a:latin typeface="Arial"/>
              <a:cs typeface="Arial"/>
            </a:endParaRPr>
          </a:p>
          <a:p>
            <a:pPr marL="285750" lvl="0" indent="-285750" algn="just">
              <a:buFont typeface="Arial"/>
              <a:buChar char="•"/>
            </a:pPr>
            <a:r>
              <a:rPr lang="en-US" sz="1500" dirty="0" smtClean="0">
                <a:latin typeface="Arial"/>
                <a:cs typeface="Arial"/>
              </a:rPr>
              <a:t>To </a:t>
            </a:r>
            <a:r>
              <a:rPr lang="en-US" sz="1500" dirty="0">
                <a:latin typeface="Arial"/>
                <a:cs typeface="Arial"/>
              </a:rPr>
              <a:t>provide a </a:t>
            </a:r>
            <a:r>
              <a:rPr lang="en-US" sz="1500" i="1" dirty="0">
                <a:latin typeface="Arial"/>
                <a:cs typeface="Arial"/>
              </a:rPr>
              <a:t>structured view</a:t>
            </a:r>
            <a:r>
              <a:rPr lang="en-US" sz="1500" dirty="0">
                <a:latin typeface="Arial"/>
                <a:cs typeface="Arial"/>
              </a:rPr>
              <a:t> of current and target positions (e.g., where do we want to be in five years?</a:t>
            </a:r>
            <a:r>
              <a:rPr lang="en-US" sz="1500" dirty="0" smtClean="0">
                <a:latin typeface="Arial"/>
                <a:cs typeface="Arial"/>
              </a:rPr>
              <a:t>)</a:t>
            </a:r>
            <a:endParaRPr lang="en-US" sz="1500" dirty="0">
              <a:latin typeface="Arial"/>
              <a:cs typeface="Arial"/>
            </a:endParaRPr>
          </a:p>
          <a:p>
            <a:pPr marL="285750" lvl="0" indent="-285750" algn="just">
              <a:buFont typeface="Arial"/>
              <a:buChar char="•"/>
            </a:pPr>
            <a:r>
              <a:rPr lang="en-US" sz="1500" dirty="0">
                <a:latin typeface="Arial"/>
                <a:cs typeface="Arial"/>
              </a:rPr>
              <a:t>As a </a:t>
            </a:r>
            <a:r>
              <a:rPr lang="en-US" sz="1500" i="1" dirty="0">
                <a:latin typeface="Arial"/>
                <a:cs typeface="Arial"/>
              </a:rPr>
              <a:t>benchmarking </a:t>
            </a:r>
            <a:r>
              <a:rPr lang="en-US" sz="1500" i="1" dirty="0" smtClean="0">
                <a:latin typeface="Arial"/>
                <a:cs typeface="Arial"/>
              </a:rPr>
              <a:t>tool</a:t>
            </a:r>
            <a:endParaRPr lang="en-US" sz="1500" dirty="0">
              <a:latin typeface="Arial"/>
              <a:cs typeface="Arial"/>
            </a:endParaRPr>
          </a:p>
          <a:p>
            <a:pPr marL="285750" lvl="0" indent="-285750" algn="just">
              <a:buFont typeface="Arial"/>
              <a:buChar char="•"/>
            </a:pPr>
            <a:r>
              <a:rPr lang="en-US" sz="1500" dirty="0">
                <a:latin typeface="Arial"/>
                <a:cs typeface="Arial"/>
              </a:rPr>
              <a:t>To </a:t>
            </a:r>
            <a:r>
              <a:rPr lang="en-US" sz="1500" i="1" dirty="0">
                <a:latin typeface="Arial"/>
                <a:cs typeface="Arial"/>
              </a:rPr>
              <a:t>identify deficiencies</a:t>
            </a:r>
            <a:r>
              <a:rPr lang="en-US" sz="1500" dirty="0">
                <a:latin typeface="Arial"/>
                <a:cs typeface="Arial"/>
              </a:rPr>
              <a:t> in an area that may adversely affect the overall effectiveness of transformation </a:t>
            </a:r>
            <a:r>
              <a:rPr lang="en-US" sz="1500" dirty="0" smtClean="0">
                <a:latin typeface="Arial"/>
                <a:cs typeface="Arial"/>
              </a:rPr>
              <a:t>efforts</a:t>
            </a:r>
            <a:endParaRPr lang="en-US" sz="1500" dirty="0">
              <a:latin typeface="Arial"/>
              <a:cs typeface="Arial"/>
            </a:endParaRPr>
          </a:p>
          <a:p>
            <a:pPr marL="285750" lvl="0" indent="-285750" algn="just">
              <a:buFont typeface="Arial"/>
              <a:buChar char="•"/>
            </a:pPr>
            <a:r>
              <a:rPr lang="en-US" sz="1500" dirty="0">
                <a:latin typeface="Arial"/>
                <a:cs typeface="Arial"/>
              </a:rPr>
              <a:t>As a </a:t>
            </a:r>
            <a:r>
              <a:rPr lang="en-US" sz="1500" i="1" dirty="0">
                <a:latin typeface="Arial"/>
                <a:cs typeface="Arial"/>
              </a:rPr>
              <a:t>support tool</a:t>
            </a:r>
            <a:r>
              <a:rPr lang="en-US" sz="1500" dirty="0">
                <a:latin typeface="Arial"/>
                <a:cs typeface="Arial"/>
              </a:rPr>
              <a:t> to define next steps and priorities in digital </a:t>
            </a:r>
            <a:r>
              <a:rPr lang="en-US" sz="1500" dirty="0" smtClean="0">
                <a:latin typeface="Arial"/>
                <a:cs typeface="Arial"/>
              </a:rPr>
              <a:t>transformation</a:t>
            </a:r>
            <a:endParaRPr lang="en-US" sz="1500" dirty="0">
              <a:latin typeface="Arial"/>
              <a:cs typeface="Arial"/>
            </a:endParaRPr>
          </a:p>
          <a:p>
            <a:pPr marL="285750" lvl="0" indent="-285750" algn="just">
              <a:buFont typeface="Arial"/>
              <a:buChar char="•"/>
            </a:pPr>
            <a:r>
              <a:rPr lang="en-US" sz="1500" dirty="0" smtClean="0">
                <a:latin typeface="Arial"/>
                <a:cs typeface="Arial"/>
              </a:rPr>
              <a:t>To </a:t>
            </a:r>
            <a:r>
              <a:rPr lang="en-US" sz="1500" dirty="0">
                <a:latin typeface="Arial"/>
                <a:cs typeface="Arial"/>
              </a:rPr>
              <a:t>assess whether the organization has properly prioritized and ordered </a:t>
            </a:r>
            <a:r>
              <a:rPr lang="en-US" sz="1500" i="1" dirty="0">
                <a:latin typeface="Arial"/>
                <a:cs typeface="Arial"/>
              </a:rPr>
              <a:t>implementation efforts</a:t>
            </a:r>
            <a:r>
              <a:rPr lang="en-US" sz="1500" dirty="0">
                <a:latin typeface="Arial"/>
                <a:cs typeface="Arial"/>
              </a:rPr>
              <a:t>, or whether it has "the cart before the </a:t>
            </a:r>
            <a:r>
              <a:rPr lang="en-US" sz="1500" dirty="0" smtClean="0">
                <a:latin typeface="Arial"/>
                <a:cs typeface="Arial"/>
              </a:rPr>
              <a:t>horse” </a:t>
            </a:r>
          </a:p>
          <a:p>
            <a:pPr marL="285750" lvl="0" indent="-285750" algn="just">
              <a:buFont typeface="Arial"/>
              <a:buChar char="•"/>
            </a:pPr>
            <a:r>
              <a:rPr lang="en-US" sz="1500" dirty="0" smtClean="0">
                <a:latin typeface="Arial"/>
                <a:cs typeface="Arial"/>
              </a:rPr>
              <a:t>To </a:t>
            </a:r>
            <a:r>
              <a:rPr lang="en-US" sz="1500" dirty="0">
                <a:latin typeface="Arial"/>
                <a:cs typeface="Arial"/>
              </a:rPr>
              <a:t>assess or confirm results from previous </a:t>
            </a:r>
            <a:r>
              <a:rPr lang="en-US" sz="1500" i="1" dirty="0">
                <a:latin typeface="Arial"/>
                <a:cs typeface="Arial"/>
              </a:rPr>
              <a:t>investments</a:t>
            </a:r>
            <a:r>
              <a:rPr lang="en-US" sz="1500" dirty="0">
                <a:latin typeface="Arial"/>
                <a:cs typeface="Arial"/>
              </a:rPr>
              <a:t> </a:t>
            </a:r>
            <a:endParaRPr lang="en-US" sz="1500" dirty="0" smtClean="0">
              <a:latin typeface="Arial"/>
              <a:cs typeface="Arial"/>
            </a:endParaRPr>
          </a:p>
          <a:p>
            <a:pPr marL="285750" lvl="0" indent="-285750" algn="just">
              <a:buFont typeface="Arial"/>
              <a:buChar char="•"/>
            </a:pPr>
            <a:endParaRPr lang="en-US" sz="1500" dirty="0">
              <a:latin typeface="Arial"/>
              <a:cs typeface="Arial"/>
            </a:endParaRPr>
          </a:p>
          <a:p>
            <a:pPr algn="just"/>
            <a:r>
              <a:rPr lang="en-US" sz="1500" b="1" u="sng" dirty="0">
                <a:latin typeface="Arial"/>
                <a:cs typeface="Arial"/>
              </a:rPr>
              <a:t>The Seven </a:t>
            </a:r>
            <a:r>
              <a:rPr lang="en-US" sz="1500" b="1" u="sng" dirty="0" smtClean="0">
                <a:latin typeface="Arial"/>
                <a:cs typeface="Arial"/>
              </a:rPr>
              <a:t>Dimensions</a:t>
            </a:r>
          </a:p>
          <a:p>
            <a:pPr algn="just"/>
            <a:endParaRPr lang="en-US" sz="1500" dirty="0">
              <a:latin typeface="Arial"/>
              <a:cs typeface="Arial"/>
            </a:endParaRPr>
          </a:p>
          <a:p>
            <a:pPr algn="just"/>
            <a:r>
              <a:rPr lang="en-US" sz="1500" dirty="0">
                <a:latin typeface="Arial"/>
                <a:cs typeface="Arial"/>
              </a:rPr>
              <a:t>The seven dimensions aim to cover the vital areas of the business that are impacted and, in turn, impact digital transformation. The dimensions were the result of extensive research by Omar Valdez de Leon (Senior Consultant, Global Consulting and Systems Integration of Ericsson in 2016) and insight from practitioners in the subject. </a:t>
            </a:r>
          </a:p>
          <a:p>
            <a:pPr algn="just"/>
            <a:endParaRPr lang="en-US" sz="1500" dirty="0" smtClean="0">
              <a:latin typeface="Arial"/>
              <a:cs typeface="Arial"/>
            </a:endParaRPr>
          </a:p>
          <a:p>
            <a:pPr algn="just"/>
            <a:r>
              <a:rPr lang="en-US" sz="1500" dirty="0" smtClean="0">
                <a:latin typeface="Arial"/>
                <a:cs typeface="Arial"/>
              </a:rPr>
              <a:t>Throughout </a:t>
            </a:r>
            <a:r>
              <a:rPr lang="en-US" sz="1500" dirty="0">
                <a:latin typeface="Arial"/>
                <a:cs typeface="Arial"/>
              </a:rPr>
              <a:t>the study, two dimensions came up frequently as critical but were frequently underestimated in their importance in digital transformation: </a:t>
            </a:r>
            <a:r>
              <a:rPr lang="en-US" sz="1500" b="1" dirty="0">
                <a:latin typeface="Arial"/>
                <a:cs typeface="Arial"/>
              </a:rPr>
              <a:t>Ecosystem</a:t>
            </a:r>
            <a:r>
              <a:rPr lang="en-US" sz="1500" dirty="0">
                <a:latin typeface="Arial"/>
                <a:cs typeface="Arial"/>
              </a:rPr>
              <a:t> and </a:t>
            </a:r>
            <a:r>
              <a:rPr lang="en-US" sz="1500" b="1" dirty="0">
                <a:latin typeface="Arial"/>
                <a:cs typeface="Arial"/>
              </a:rPr>
              <a:t>Innovation</a:t>
            </a:r>
            <a:r>
              <a:rPr lang="en-US" sz="1500" dirty="0">
                <a:latin typeface="Arial"/>
                <a:cs typeface="Arial"/>
              </a:rPr>
              <a:t>. The importance of these two areas is ostensibly owing to the dynamic nature of digital technologies and the importance of continuous innovation, going beyond the boundaries of one single firm. </a:t>
            </a:r>
            <a:endParaRPr lang="en-US" sz="1500" dirty="0" smtClean="0">
              <a:latin typeface="Arial"/>
              <a:cs typeface="Arial"/>
            </a:endParaRPr>
          </a:p>
          <a:p>
            <a:pPr algn="just"/>
            <a:endParaRPr lang="en-US" sz="1500" dirty="0">
              <a:latin typeface="Arial"/>
              <a:cs typeface="Arial"/>
            </a:endParaRPr>
          </a:p>
          <a:p>
            <a:pPr algn="just"/>
            <a:r>
              <a:rPr lang="en-US" sz="1500" dirty="0" smtClean="0">
                <a:latin typeface="Arial"/>
                <a:cs typeface="Arial"/>
              </a:rPr>
              <a:t>The </a:t>
            </a:r>
            <a:r>
              <a:rPr lang="en-US" sz="1500" dirty="0">
                <a:latin typeface="Arial"/>
                <a:cs typeface="Arial"/>
              </a:rPr>
              <a:t>seven dimensions of the DX maturity profile are as follows: </a:t>
            </a:r>
            <a:endParaRPr lang="en-US" sz="1500" dirty="0" smtClean="0">
              <a:latin typeface="Arial"/>
              <a:cs typeface="Arial"/>
            </a:endParaRPr>
          </a:p>
          <a:p>
            <a:pPr algn="just"/>
            <a:endParaRPr lang="en-US" sz="1500" dirty="0">
              <a:latin typeface="Arial"/>
              <a:cs typeface="Arial"/>
            </a:endParaRPr>
          </a:p>
          <a:p>
            <a:pPr marL="342900" lvl="0" indent="-342900">
              <a:buFont typeface="+mj-lt"/>
              <a:buAutoNum type="arabicPeriod"/>
            </a:pPr>
            <a:r>
              <a:rPr lang="en-US" sz="1600" b="1" dirty="0"/>
              <a:t>Strategy:</a:t>
            </a:r>
            <a:r>
              <a:rPr lang="en-US" sz="1600" dirty="0"/>
              <a:t> Represents the vision, governance, planning, and management processes that will support the implementation of the digital strategy</a:t>
            </a:r>
            <a:r>
              <a:rPr lang="en-US" sz="1600" dirty="0" smtClean="0"/>
              <a:t>.</a:t>
            </a:r>
            <a:endParaRPr lang="en-US" sz="1600" dirty="0"/>
          </a:p>
          <a:p>
            <a:pPr marL="342900" lvl="0" indent="-342900">
              <a:buFont typeface="+mj-lt"/>
              <a:buAutoNum type="arabicPeriod"/>
            </a:pPr>
            <a:r>
              <a:rPr lang="en-US" sz="1600" b="1" dirty="0"/>
              <a:t>Organization</a:t>
            </a:r>
            <a:r>
              <a:rPr lang="en-US" sz="1600" dirty="0"/>
              <a:t>: Characterizes the changes in communications, culture, structure, training, and knowledge management within the organization that will enable it to become a digital player. </a:t>
            </a:r>
          </a:p>
        </p:txBody>
      </p:sp>
      <p:sp>
        <p:nvSpPr>
          <p:cNvPr id="10" name="TextBox 9"/>
          <p:cNvSpPr txBox="1"/>
          <p:nvPr/>
        </p:nvSpPr>
        <p:spPr>
          <a:xfrm>
            <a:off x="4631195" y="10226675"/>
            <a:ext cx="2590800" cy="261610"/>
          </a:xfrm>
          <a:prstGeom prst="rect">
            <a:avLst/>
          </a:prstGeom>
          <a:noFill/>
        </p:spPr>
        <p:txBody>
          <a:bodyPr wrap="square" rtlCol="0">
            <a:spAutoFit/>
          </a:bodyPr>
          <a:lstStyle/>
          <a:p>
            <a:pPr algn="r"/>
            <a:r>
              <a:rPr lang="en-US" sz="1050" dirty="0" smtClean="0">
                <a:latin typeface="Arial"/>
                <a:cs typeface="Arial"/>
              </a:rPr>
              <a:t>WPA1-WK2p2</a:t>
            </a:r>
            <a:endParaRPr lang="en-US" sz="1050" dirty="0">
              <a:latin typeface="Arial"/>
              <a:cs typeface="Arial"/>
            </a:endParaRPr>
          </a:p>
        </p:txBody>
      </p:sp>
      <p:sp>
        <p:nvSpPr>
          <p:cNvPr id="8" name="object 3"/>
          <p:cNvSpPr txBox="1"/>
          <p:nvPr/>
        </p:nvSpPr>
        <p:spPr>
          <a:xfrm>
            <a:off x="3302844" y="10285998"/>
            <a:ext cx="1694606" cy="169277"/>
          </a:xfrm>
          <a:prstGeom prst="rect">
            <a:avLst/>
          </a:prstGeom>
        </p:spPr>
        <p:txBody>
          <a:bodyPr vert="horz" wrap="square" lIns="0" tIns="15240" rIns="0" bIns="0" rtlCol="0">
            <a:spAutoFit/>
          </a:bodyPr>
          <a:lstStyle/>
          <a:p>
            <a:pPr marL="12700">
              <a:lnSpc>
                <a:spcPct val="100000"/>
              </a:lnSpc>
              <a:spcBef>
                <a:spcPts val="120"/>
              </a:spcBef>
            </a:pPr>
            <a:r>
              <a:rPr lang="en-US" sz="1000" spc="120" dirty="0" smtClean="0">
                <a:solidFill>
                  <a:srgbClr val="212325"/>
                </a:solidFill>
                <a:latin typeface="Arial"/>
                <a:cs typeface="Arial"/>
              </a:rPr>
              <a:t>FOR INTERNAL USE ONLY</a:t>
            </a:r>
            <a:endParaRPr sz="1000" dirty="0">
              <a:latin typeface="Arial"/>
              <a:cs typeface="Arial"/>
            </a:endParaRPr>
          </a:p>
        </p:txBody>
      </p:sp>
    </p:spTree>
    <p:extLst>
      <p:ext uri="{BB962C8B-B14F-4D97-AF65-F5344CB8AC3E}">
        <p14:creationId xmlns:p14="http://schemas.microsoft.com/office/powerpoint/2010/main" val="15613010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790" y="259226"/>
            <a:ext cx="1440644" cy="727075"/>
          </a:xfrm>
          <a:prstGeom prst="rect">
            <a:avLst/>
          </a:prstGeom>
        </p:spPr>
      </p:pic>
      <p:sp>
        <p:nvSpPr>
          <p:cNvPr id="15" name="TextBox 14"/>
          <p:cNvSpPr txBox="1"/>
          <p:nvPr/>
        </p:nvSpPr>
        <p:spPr>
          <a:xfrm>
            <a:off x="806450" y="1270309"/>
            <a:ext cx="6380315" cy="10695238"/>
          </a:xfrm>
          <a:prstGeom prst="rect">
            <a:avLst/>
          </a:prstGeom>
          <a:noFill/>
        </p:spPr>
        <p:txBody>
          <a:bodyPr wrap="square" rtlCol="0">
            <a:spAutoFit/>
          </a:bodyPr>
          <a:lstStyle/>
          <a:p>
            <a:pPr marL="342900" lvl="0" indent="-342900" algn="just">
              <a:buFont typeface="+mj-lt"/>
              <a:buAutoNum type="arabicPeriod" startAt="3"/>
            </a:pPr>
            <a:r>
              <a:rPr lang="en-US" sz="1500" b="1" dirty="0">
                <a:latin typeface="Arial"/>
                <a:cs typeface="Arial"/>
              </a:rPr>
              <a:t>Customer:</a:t>
            </a:r>
            <a:r>
              <a:rPr lang="en-US" sz="1500" dirty="0">
                <a:latin typeface="Arial"/>
                <a:cs typeface="Arial"/>
              </a:rPr>
              <a:t> Focuses on customer participation and empowerment, as well as new benefits created in customer experience through digital transformation of customer journeys.</a:t>
            </a:r>
          </a:p>
          <a:p>
            <a:pPr marL="342900" lvl="0" indent="-342900" algn="just">
              <a:buFont typeface="+mj-lt"/>
              <a:buAutoNum type="arabicPeriod" startAt="3"/>
            </a:pPr>
            <a:r>
              <a:rPr lang="en-US" sz="1500" b="1" dirty="0">
                <a:latin typeface="Arial"/>
                <a:cs typeface="Arial"/>
              </a:rPr>
              <a:t>Technology</a:t>
            </a:r>
            <a:r>
              <a:rPr lang="en-US" sz="1500" dirty="0">
                <a:latin typeface="Arial"/>
                <a:cs typeface="Arial"/>
              </a:rPr>
              <a:t>: Represents the capabilities that enable effective technology planning, deployment, and integration to support the digital </a:t>
            </a:r>
            <a:r>
              <a:rPr lang="en-US" sz="1500" dirty="0" smtClean="0">
                <a:latin typeface="Arial"/>
                <a:cs typeface="Arial"/>
              </a:rPr>
              <a:t>business.</a:t>
            </a:r>
          </a:p>
          <a:p>
            <a:pPr marL="342900" lvl="0" indent="-342900" algn="just">
              <a:buFont typeface="+mj-lt"/>
              <a:buAutoNum type="arabicPeriod" startAt="3"/>
            </a:pPr>
            <a:r>
              <a:rPr lang="en-US" sz="1500" b="1" dirty="0" smtClean="0">
                <a:latin typeface="Arial"/>
                <a:cs typeface="Arial"/>
              </a:rPr>
              <a:t>Operations</a:t>
            </a:r>
            <a:r>
              <a:rPr lang="en-US" sz="1500" b="1" dirty="0">
                <a:latin typeface="Arial"/>
                <a:cs typeface="Arial"/>
              </a:rPr>
              <a:t>:</a:t>
            </a:r>
            <a:r>
              <a:rPr lang="en-US" sz="1500" dirty="0">
                <a:latin typeface="Arial"/>
                <a:cs typeface="Arial"/>
              </a:rPr>
              <a:t> Focuses on the capabilities that support the service provision. Increased maturity within this dimension demonstrates a more digitized, automated, and flexible operation.</a:t>
            </a:r>
          </a:p>
          <a:p>
            <a:pPr marL="342900" lvl="0" indent="-342900" algn="just">
              <a:buFont typeface="+mj-lt"/>
              <a:buAutoNum type="arabicPeriod" startAt="3"/>
            </a:pPr>
            <a:r>
              <a:rPr lang="en-US" sz="1500" b="1" dirty="0">
                <a:latin typeface="Arial"/>
                <a:cs typeface="Arial"/>
              </a:rPr>
              <a:t>Ecosystem:</a:t>
            </a:r>
            <a:r>
              <a:rPr lang="en-US" sz="1500" dirty="0">
                <a:latin typeface="Arial"/>
                <a:cs typeface="Arial"/>
              </a:rPr>
              <a:t> Signifies partner ecosystem development and sustenance as a key element for a digital business.</a:t>
            </a:r>
          </a:p>
          <a:p>
            <a:pPr marL="342900" lvl="0" indent="-342900" algn="just">
              <a:buFont typeface="+mj-lt"/>
              <a:buAutoNum type="arabicPeriod" startAt="3"/>
            </a:pPr>
            <a:r>
              <a:rPr lang="en-US" sz="1500" b="1" dirty="0">
                <a:latin typeface="Arial"/>
                <a:cs typeface="Arial"/>
              </a:rPr>
              <a:t>Innovation:</a:t>
            </a:r>
            <a:r>
              <a:rPr lang="en-US" sz="1500" dirty="0">
                <a:latin typeface="Arial"/>
                <a:cs typeface="Arial"/>
              </a:rPr>
              <a:t> Focuses on the capabilities that enable more flexible and agile ways of working that will form the basis for an effective digital business. </a:t>
            </a:r>
            <a:endParaRPr lang="en-US" sz="1500" b="1" u="sng" dirty="0">
              <a:latin typeface="Arial"/>
              <a:cs typeface="Arial"/>
            </a:endParaRPr>
          </a:p>
          <a:p>
            <a:pPr algn="just"/>
            <a:endParaRPr lang="en-US" sz="1500" b="1" u="sng" dirty="0" smtClean="0">
              <a:latin typeface="Arial"/>
              <a:cs typeface="Arial"/>
            </a:endParaRPr>
          </a:p>
          <a:p>
            <a:pPr algn="just"/>
            <a:endParaRPr lang="en-US" sz="1500" b="1" u="sng" dirty="0">
              <a:latin typeface="Arial"/>
              <a:cs typeface="Arial"/>
            </a:endParaRPr>
          </a:p>
          <a:p>
            <a:pPr algn="just"/>
            <a:endParaRPr lang="en-US" sz="1500" b="1" u="sng" dirty="0" smtClean="0">
              <a:latin typeface="Arial"/>
              <a:cs typeface="Arial"/>
            </a:endParaRPr>
          </a:p>
          <a:p>
            <a:pPr algn="just"/>
            <a:endParaRPr lang="en-US" sz="1500" b="1" u="sng" dirty="0">
              <a:latin typeface="Arial"/>
              <a:cs typeface="Arial"/>
            </a:endParaRPr>
          </a:p>
          <a:p>
            <a:pPr algn="just"/>
            <a:endParaRPr lang="en-US" sz="1500" b="1" u="sng" dirty="0" smtClean="0">
              <a:latin typeface="Arial"/>
              <a:cs typeface="Arial"/>
            </a:endParaRPr>
          </a:p>
          <a:p>
            <a:pPr algn="just"/>
            <a:endParaRPr lang="en-US" sz="1500" b="1" u="sng" dirty="0">
              <a:latin typeface="Arial"/>
              <a:cs typeface="Arial"/>
            </a:endParaRPr>
          </a:p>
          <a:p>
            <a:pPr algn="just"/>
            <a:endParaRPr lang="en-US" sz="1500" b="1" u="sng" dirty="0" smtClean="0">
              <a:latin typeface="Arial"/>
              <a:cs typeface="Arial"/>
            </a:endParaRPr>
          </a:p>
          <a:p>
            <a:pPr algn="just"/>
            <a:endParaRPr lang="en-US" sz="1500" b="1" u="sng" dirty="0">
              <a:latin typeface="Arial"/>
              <a:cs typeface="Arial"/>
            </a:endParaRPr>
          </a:p>
          <a:p>
            <a:pPr algn="just"/>
            <a:endParaRPr lang="en-US" sz="1500" b="1" u="sng" dirty="0" smtClean="0">
              <a:latin typeface="Arial"/>
              <a:cs typeface="Arial"/>
            </a:endParaRPr>
          </a:p>
          <a:p>
            <a:pPr algn="just"/>
            <a:endParaRPr lang="en-US" sz="1500" b="1" u="sng" dirty="0">
              <a:latin typeface="Arial"/>
              <a:cs typeface="Arial"/>
            </a:endParaRPr>
          </a:p>
          <a:p>
            <a:pPr algn="just"/>
            <a:endParaRPr lang="en-US" sz="1500" b="1" u="sng" dirty="0">
              <a:latin typeface="Arial"/>
              <a:cs typeface="Arial"/>
            </a:endParaRPr>
          </a:p>
          <a:p>
            <a:pPr algn="just"/>
            <a:r>
              <a:rPr lang="en-US" sz="1600" b="1" u="sng" dirty="0" smtClean="0"/>
              <a:t>The </a:t>
            </a:r>
            <a:r>
              <a:rPr lang="en-US" sz="1600" b="1" u="sng" dirty="0"/>
              <a:t>Five Maturity </a:t>
            </a:r>
            <a:r>
              <a:rPr lang="en-US" sz="1600" b="1" u="sng" dirty="0" smtClean="0"/>
              <a:t>Levels</a:t>
            </a:r>
          </a:p>
          <a:p>
            <a:pPr algn="just"/>
            <a:endParaRPr lang="en-US" sz="1600" b="1" u="sng" dirty="0"/>
          </a:p>
          <a:p>
            <a:pPr algn="just"/>
            <a:r>
              <a:rPr lang="en-US" sz="1600" dirty="0">
                <a:latin typeface="Arial"/>
                <a:cs typeface="Arial"/>
              </a:rPr>
              <a:t>The five levels represent the progression stages of an </a:t>
            </a:r>
            <a:r>
              <a:rPr lang="en-US" sz="1600" dirty="0" err="1">
                <a:latin typeface="Arial"/>
                <a:cs typeface="Arial"/>
              </a:rPr>
              <a:t>organisation</a:t>
            </a:r>
            <a:r>
              <a:rPr lang="en-US" sz="1600" dirty="0">
                <a:latin typeface="Arial"/>
                <a:cs typeface="Arial"/>
              </a:rPr>
              <a:t> in its </a:t>
            </a:r>
            <a:r>
              <a:rPr lang="en-US" sz="1600" i="1" dirty="0">
                <a:latin typeface="Arial"/>
                <a:cs typeface="Arial"/>
              </a:rPr>
              <a:t>digital transformation journey</a:t>
            </a:r>
            <a:r>
              <a:rPr lang="en-US" sz="1600" dirty="0">
                <a:latin typeface="Arial"/>
                <a:cs typeface="Arial"/>
              </a:rPr>
              <a:t>. Each level includes a </a:t>
            </a:r>
            <a:r>
              <a:rPr lang="en-US" sz="1600" i="1" dirty="0">
                <a:latin typeface="Arial"/>
                <a:cs typeface="Arial"/>
              </a:rPr>
              <a:t>set of characteristics</a:t>
            </a:r>
            <a:r>
              <a:rPr lang="en-US" sz="1600" dirty="0">
                <a:latin typeface="Arial"/>
                <a:cs typeface="Arial"/>
              </a:rPr>
              <a:t> that a business must demonstrate in terms of implementations, investments, or established capabilities in order to be situated at that particular level. </a:t>
            </a:r>
          </a:p>
          <a:p>
            <a:pPr algn="just"/>
            <a:endParaRPr lang="en-US" sz="1600" dirty="0">
              <a:latin typeface="Arial"/>
              <a:cs typeface="Arial"/>
            </a:endParaRPr>
          </a:p>
          <a:p>
            <a:pPr algn="just"/>
            <a:r>
              <a:rPr lang="en-US" sz="1600" dirty="0">
                <a:latin typeface="Arial"/>
                <a:cs typeface="Arial"/>
              </a:rPr>
              <a:t>Each level </a:t>
            </a:r>
            <a:r>
              <a:rPr lang="en-US" sz="1600" i="1" dirty="0">
                <a:latin typeface="Arial"/>
                <a:cs typeface="Arial"/>
              </a:rPr>
              <a:t>builds on the previous one</a:t>
            </a:r>
            <a:r>
              <a:rPr lang="en-US" sz="1600" dirty="0">
                <a:latin typeface="Arial"/>
                <a:cs typeface="Arial"/>
              </a:rPr>
              <a:t>. As the organization implements and integrates the various changes that are pertinent to its digitization journey, the maturity rating would rise across the applicable dimensions. </a:t>
            </a:r>
          </a:p>
          <a:p>
            <a:pPr algn="just"/>
            <a:endParaRPr lang="en-US" sz="1600" dirty="0"/>
          </a:p>
          <a:p>
            <a:pPr algn="just"/>
            <a:endParaRPr lang="en-US" sz="1500" b="1" u="sng" dirty="0" smtClean="0">
              <a:latin typeface="Arial"/>
              <a:cs typeface="Arial"/>
            </a:endParaRPr>
          </a:p>
          <a:p>
            <a:pPr algn="just"/>
            <a:endParaRPr lang="en-US" sz="1500" b="1" u="sng" dirty="0">
              <a:latin typeface="Arial"/>
              <a:cs typeface="Arial"/>
            </a:endParaRPr>
          </a:p>
          <a:p>
            <a:pPr algn="just"/>
            <a:endParaRPr lang="en-US" sz="1500" b="1" u="sng" dirty="0" smtClean="0">
              <a:latin typeface="Arial"/>
              <a:cs typeface="Arial"/>
            </a:endParaRPr>
          </a:p>
          <a:p>
            <a:pPr algn="just"/>
            <a:endParaRPr lang="en-US" sz="1500" b="1" u="sng" dirty="0">
              <a:latin typeface="Arial"/>
              <a:cs typeface="Arial"/>
            </a:endParaRPr>
          </a:p>
          <a:p>
            <a:pPr algn="just"/>
            <a:endParaRPr lang="en-US" sz="1500" b="1" u="sng" dirty="0" smtClean="0">
              <a:latin typeface="Arial"/>
              <a:cs typeface="Arial"/>
            </a:endParaRPr>
          </a:p>
          <a:p>
            <a:pPr algn="just"/>
            <a:endParaRPr lang="en-US" sz="1500" b="1" u="sng" dirty="0">
              <a:latin typeface="Arial"/>
              <a:cs typeface="Arial"/>
            </a:endParaRPr>
          </a:p>
        </p:txBody>
      </p:sp>
      <p:sp>
        <p:nvSpPr>
          <p:cNvPr id="9" name="TextBox 8"/>
          <p:cNvSpPr txBox="1"/>
          <p:nvPr/>
        </p:nvSpPr>
        <p:spPr>
          <a:xfrm>
            <a:off x="4631195" y="10226675"/>
            <a:ext cx="2590800" cy="261610"/>
          </a:xfrm>
          <a:prstGeom prst="rect">
            <a:avLst/>
          </a:prstGeom>
          <a:noFill/>
        </p:spPr>
        <p:txBody>
          <a:bodyPr wrap="square" rtlCol="0">
            <a:spAutoFit/>
          </a:bodyPr>
          <a:lstStyle/>
          <a:p>
            <a:pPr algn="r"/>
            <a:r>
              <a:rPr lang="en-US" sz="1050" dirty="0" smtClean="0">
                <a:latin typeface="Arial"/>
                <a:cs typeface="Arial"/>
              </a:rPr>
              <a:t>WPA1-WK2p3</a:t>
            </a:r>
            <a:endParaRPr lang="en-US" sz="1050" dirty="0">
              <a:latin typeface="Arial"/>
              <a:cs typeface="Arial"/>
            </a:endParaRPr>
          </a:p>
        </p:txBody>
      </p:sp>
      <p:sp>
        <p:nvSpPr>
          <p:cNvPr id="8" name="object 3"/>
          <p:cNvSpPr txBox="1"/>
          <p:nvPr/>
        </p:nvSpPr>
        <p:spPr>
          <a:xfrm>
            <a:off x="3302844" y="10285998"/>
            <a:ext cx="1694606" cy="169277"/>
          </a:xfrm>
          <a:prstGeom prst="rect">
            <a:avLst/>
          </a:prstGeom>
        </p:spPr>
        <p:txBody>
          <a:bodyPr vert="horz" wrap="square" lIns="0" tIns="15240" rIns="0" bIns="0" rtlCol="0">
            <a:spAutoFit/>
          </a:bodyPr>
          <a:lstStyle/>
          <a:p>
            <a:pPr marL="12700">
              <a:lnSpc>
                <a:spcPct val="100000"/>
              </a:lnSpc>
              <a:spcBef>
                <a:spcPts val="120"/>
              </a:spcBef>
            </a:pPr>
            <a:r>
              <a:rPr lang="en-US" sz="1000" spc="120" dirty="0" smtClean="0">
                <a:solidFill>
                  <a:srgbClr val="212325"/>
                </a:solidFill>
                <a:latin typeface="Arial"/>
                <a:cs typeface="Arial"/>
              </a:rPr>
              <a:t>FOR INTERNAL USE ONLY</a:t>
            </a:r>
            <a:endParaRPr sz="1000" dirty="0">
              <a:latin typeface="Arial"/>
              <a:cs typeface="Arial"/>
            </a:endParaRPr>
          </a:p>
        </p:txBody>
      </p:sp>
      <p:pic>
        <p:nvPicPr>
          <p:cNvPr id="2" name="Picture 1" descr="Seven Dimensions of Digital Matur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300" y="4664075"/>
            <a:ext cx="5613150" cy="2362200"/>
          </a:xfrm>
          <a:prstGeom prst="rect">
            <a:avLst/>
          </a:prstGeom>
        </p:spPr>
      </p:pic>
    </p:spTree>
    <p:extLst>
      <p:ext uri="{BB962C8B-B14F-4D97-AF65-F5344CB8AC3E}">
        <p14:creationId xmlns:p14="http://schemas.microsoft.com/office/powerpoint/2010/main" val="38781537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60" y="244475"/>
            <a:ext cx="1440644" cy="727075"/>
          </a:xfrm>
          <a:prstGeom prst="rect">
            <a:avLst/>
          </a:prstGeom>
        </p:spPr>
      </p:pic>
      <p:sp>
        <p:nvSpPr>
          <p:cNvPr id="15" name="TextBox 14"/>
          <p:cNvSpPr txBox="1"/>
          <p:nvPr/>
        </p:nvSpPr>
        <p:spPr>
          <a:xfrm>
            <a:off x="806450" y="1329909"/>
            <a:ext cx="6380315" cy="3785652"/>
          </a:xfrm>
          <a:prstGeom prst="rect">
            <a:avLst/>
          </a:prstGeom>
          <a:noFill/>
        </p:spPr>
        <p:txBody>
          <a:bodyPr wrap="square" rtlCol="0">
            <a:spAutoFit/>
          </a:bodyPr>
          <a:lstStyle/>
          <a:p>
            <a:pPr algn="just"/>
            <a:r>
              <a:rPr lang="en-US" sz="1500" dirty="0" smtClean="0">
                <a:latin typeface="Arial"/>
                <a:cs typeface="Arial"/>
              </a:rPr>
              <a:t>Maturity </a:t>
            </a:r>
            <a:r>
              <a:rPr lang="en-US" sz="1500" dirty="0">
                <a:latin typeface="Arial"/>
                <a:cs typeface="Arial"/>
              </a:rPr>
              <a:t>in each dimension is assessed across five levels (plus a default level zero reflecting a state of inaction). In order of decreasing maturity</a:t>
            </a:r>
            <a:r>
              <a:rPr lang="en-US" sz="1500" dirty="0" smtClean="0">
                <a:latin typeface="Arial"/>
                <a:cs typeface="Arial"/>
              </a:rPr>
              <a:t>, </a:t>
            </a:r>
          </a:p>
          <a:p>
            <a:pPr lvl="0" algn="just"/>
            <a:endParaRPr lang="en-US" sz="1500" dirty="0">
              <a:latin typeface="Arial"/>
              <a:cs typeface="Arial"/>
            </a:endParaRPr>
          </a:p>
          <a:p>
            <a:pPr marL="342900" lvl="0" indent="-342900" algn="just">
              <a:buFont typeface="Wingdings" charset="2"/>
              <a:buAutoNum type="arabicPlain" startAt="5"/>
            </a:pPr>
            <a:r>
              <a:rPr lang="en-US" sz="1500" b="1" dirty="0" smtClean="0">
                <a:latin typeface="Arial"/>
                <a:cs typeface="Arial"/>
              </a:rPr>
              <a:t>Pioneering</a:t>
            </a:r>
            <a:r>
              <a:rPr lang="en-US" sz="1500" b="1" dirty="0">
                <a:latin typeface="Arial"/>
                <a:cs typeface="Arial"/>
              </a:rPr>
              <a:t>:</a:t>
            </a:r>
            <a:r>
              <a:rPr lang="en-US" sz="1500" dirty="0">
                <a:latin typeface="Arial"/>
                <a:cs typeface="Arial"/>
              </a:rPr>
              <a:t> The organization is </a:t>
            </a:r>
            <a:r>
              <a:rPr lang="en-US" sz="1500" i="1" dirty="0">
                <a:latin typeface="Arial"/>
                <a:cs typeface="Arial"/>
              </a:rPr>
              <a:t>breaking new ground</a:t>
            </a:r>
            <a:r>
              <a:rPr lang="en-US" sz="1500" dirty="0">
                <a:latin typeface="Arial"/>
                <a:cs typeface="Arial"/>
              </a:rPr>
              <a:t> and advancing the </a:t>
            </a:r>
            <a:r>
              <a:rPr lang="en-US" sz="1500" i="1" dirty="0">
                <a:latin typeface="Arial"/>
                <a:cs typeface="Arial"/>
              </a:rPr>
              <a:t>state of the practice</a:t>
            </a:r>
            <a:r>
              <a:rPr lang="en-US" sz="1500" dirty="0">
                <a:latin typeface="Arial"/>
                <a:cs typeface="Arial"/>
              </a:rPr>
              <a:t> within the </a:t>
            </a:r>
            <a:r>
              <a:rPr lang="en-US" sz="1500" dirty="0" smtClean="0">
                <a:latin typeface="Arial"/>
                <a:cs typeface="Arial"/>
              </a:rPr>
              <a:t>dimension.</a:t>
            </a:r>
          </a:p>
          <a:p>
            <a:pPr marL="342900" lvl="0" indent="-342900" algn="just">
              <a:buFont typeface="Wingdings" charset="2"/>
              <a:buAutoNum type="arabicPlain" startAt="4"/>
            </a:pPr>
            <a:r>
              <a:rPr lang="en-US" sz="1500" b="1" dirty="0" smtClean="0">
                <a:latin typeface="Arial"/>
                <a:cs typeface="Arial"/>
              </a:rPr>
              <a:t>Optimizing</a:t>
            </a:r>
            <a:r>
              <a:rPr lang="en-US" sz="1500" dirty="0">
                <a:latin typeface="Arial"/>
                <a:cs typeface="Arial"/>
              </a:rPr>
              <a:t>: The organization's digital initiatives within the dimension are </a:t>
            </a:r>
            <a:r>
              <a:rPr lang="en-US" sz="1500" i="1" dirty="0">
                <a:latin typeface="Arial"/>
                <a:cs typeface="Arial"/>
              </a:rPr>
              <a:t>being fine-tuned and</a:t>
            </a:r>
            <a:r>
              <a:rPr lang="en-US" sz="1500" dirty="0">
                <a:latin typeface="Arial"/>
                <a:cs typeface="Arial"/>
              </a:rPr>
              <a:t> used to further </a:t>
            </a:r>
            <a:r>
              <a:rPr lang="en-US" sz="1500" i="1" dirty="0">
                <a:latin typeface="Arial"/>
                <a:cs typeface="Arial"/>
              </a:rPr>
              <a:t>increase overall performance</a:t>
            </a:r>
            <a:r>
              <a:rPr lang="en-US" sz="1500" dirty="0">
                <a:latin typeface="Arial"/>
                <a:cs typeface="Arial"/>
              </a:rPr>
              <a:t>. </a:t>
            </a:r>
            <a:endParaRPr lang="en-US" sz="1500" dirty="0" smtClean="0">
              <a:latin typeface="Arial"/>
              <a:cs typeface="Arial"/>
            </a:endParaRPr>
          </a:p>
          <a:p>
            <a:pPr marL="342900" lvl="0" indent="-342900" algn="just">
              <a:buFont typeface="Wingdings" charset="2"/>
              <a:buAutoNum type="arabicPlain" startAt="3"/>
            </a:pPr>
            <a:r>
              <a:rPr lang="en-US" sz="1500" b="1" dirty="0" smtClean="0">
                <a:latin typeface="Arial"/>
                <a:cs typeface="Arial"/>
              </a:rPr>
              <a:t>Integrating</a:t>
            </a:r>
            <a:r>
              <a:rPr lang="en-US" sz="1500" b="1" dirty="0">
                <a:latin typeface="Arial"/>
                <a:cs typeface="Arial"/>
              </a:rPr>
              <a:t>:</a:t>
            </a:r>
            <a:r>
              <a:rPr lang="en-US" sz="1500" dirty="0">
                <a:latin typeface="Arial"/>
                <a:cs typeface="Arial"/>
              </a:rPr>
              <a:t> The orga</a:t>
            </a:r>
            <a:r>
              <a:rPr lang="en-US" sz="1500" i="1" dirty="0">
                <a:latin typeface="Arial"/>
                <a:cs typeface="Arial"/>
              </a:rPr>
              <a:t>nization's </a:t>
            </a:r>
            <a:r>
              <a:rPr lang="en-US" sz="1500" dirty="0">
                <a:latin typeface="Arial"/>
                <a:cs typeface="Arial"/>
              </a:rPr>
              <a:t>initiatives are</a:t>
            </a:r>
            <a:r>
              <a:rPr lang="en-US" sz="1500" i="1" dirty="0">
                <a:latin typeface="Arial"/>
                <a:cs typeface="Arial"/>
              </a:rPr>
              <a:t> being integrated </a:t>
            </a:r>
            <a:r>
              <a:rPr lang="en-US" sz="1500" dirty="0" smtClean="0">
                <a:latin typeface="Arial"/>
                <a:cs typeface="Arial"/>
              </a:rPr>
              <a:t>across the </a:t>
            </a:r>
            <a:r>
              <a:rPr lang="en-US" sz="1500" dirty="0">
                <a:latin typeface="Arial"/>
                <a:cs typeface="Arial"/>
              </a:rPr>
              <a:t>organization to </a:t>
            </a:r>
            <a:r>
              <a:rPr lang="en-US" sz="1500" i="1" dirty="0">
                <a:latin typeface="Arial"/>
                <a:cs typeface="Arial"/>
              </a:rPr>
              <a:t>support end-to-end </a:t>
            </a:r>
            <a:r>
              <a:rPr lang="en-US" sz="1500" i="1" dirty="0" smtClean="0">
                <a:latin typeface="Arial"/>
                <a:cs typeface="Arial"/>
              </a:rPr>
              <a:t>capabilities</a:t>
            </a:r>
            <a:r>
              <a:rPr lang="en-US" sz="1500" dirty="0" smtClean="0">
                <a:latin typeface="Arial"/>
                <a:cs typeface="Arial"/>
              </a:rPr>
              <a:t>.</a:t>
            </a:r>
          </a:p>
          <a:p>
            <a:pPr marL="342900" lvl="0" indent="-342900" algn="just">
              <a:buFont typeface="Wingdings" charset="2"/>
              <a:buAutoNum type="arabicPlain" startAt="2"/>
            </a:pPr>
            <a:r>
              <a:rPr lang="en-US" sz="1500" b="1" dirty="0" smtClean="0">
                <a:latin typeface="Arial"/>
                <a:cs typeface="Arial"/>
              </a:rPr>
              <a:t>Enabling</a:t>
            </a:r>
            <a:r>
              <a:rPr lang="en-US" sz="1500" b="1" dirty="0">
                <a:latin typeface="Arial"/>
                <a:cs typeface="Arial"/>
              </a:rPr>
              <a:t>:</a:t>
            </a:r>
            <a:r>
              <a:rPr lang="en-US" sz="1500" dirty="0">
                <a:latin typeface="Arial"/>
                <a:cs typeface="Arial"/>
              </a:rPr>
              <a:t> The organization is implementing initiatives within the dimension that will </a:t>
            </a:r>
            <a:r>
              <a:rPr lang="en-US" sz="1500" i="1" dirty="0">
                <a:latin typeface="Arial"/>
                <a:cs typeface="Arial"/>
              </a:rPr>
              <a:t>form the foundation</a:t>
            </a:r>
            <a:r>
              <a:rPr lang="en-US" sz="1500" dirty="0">
                <a:latin typeface="Arial"/>
                <a:cs typeface="Arial"/>
              </a:rPr>
              <a:t> of its digital </a:t>
            </a:r>
            <a:r>
              <a:rPr lang="en-US" sz="1500" dirty="0" smtClean="0">
                <a:latin typeface="Arial"/>
                <a:cs typeface="Arial"/>
              </a:rPr>
              <a:t>business.</a:t>
            </a:r>
          </a:p>
          <a:p>
            <a:pPr marL="342900" lvl="0" indent="-342900" algn="just">
              <a:buFont typeface="Wingdings" charset="2"/>
              <a:buAutoNum type="arabicPlain"/>
            </a:pPr>
            <a:r>
              <a:rPr lang="en-US" sz="1500" b="1" dirty="0" smtClean="0">
                <a:latin typeface="Arial"/>
                <a:cs typeface="Arial"/>
              </a:rPr>
              <a:t>Initiating</a:t>
            </a:r>
            <a:r>
              <a:rPr lang="en-US" sz="1500" b="1" dirty="0">
                <a:latin typeface="Arial"/>
                <a:cs typeface="Arial"/>
              </a:rPr>
              <a:t>:</a:t>
            </a:r>
            <a:r>
              <a:rPr lang="en-US" sz="1500" dirty="0">
                <a:latin typeface="Arial"/>
                <a:cs typeface="Arial"/>
              </a:rPr>
              <a:t> The organization has decided to move </a:t>
            </a:r>
          </a:p>
          <a:p>
            <a:pPr algn="just"/>
            <a:r>
              <a:rPr lang="en-US" sz="1500" dirty="0">
                <a:latin typeface="Arial"/>
                <a:cs typeface="Arial"/>
              </a:rPr>
              <a:t>   </a:t>
            </a:r>
            <a:r>
              <a:rPr lang="en-US" sz="1500" dirty="0" smtClean="0">
                <a:latin typeface="Arial"/>
                <a:cs typeface="Arial"/>
              </a:rPr>
              <a:t>   </a:t>
            </a:r>
            <a:r>
              <a:rPr lang="en-US" sz="1500" dirty="0">
                <a:latin typeface="Arial"/>
                <a:cs typeface="Arial"/>
              </a:rPr>
              <a:t>toward a digital business and is </a:t>
            </a:r>
            <a:r>
              <a:rPr lang="en-US" sz="1500" i="1" dirty="0">
                <a:latin typeface="Arial"/>
                <a:cs typeface="Arial"/>
              </a:rPr>
              <a:t>taking initial steps </a:t>
            </a:r>
            <a:r>
              <a:rPr lang="en-US" sz="1500" dirty="0">
                <a:latin typeface="Arial"/>
                <a:cs typeface="Arial"/>
              </a:rPr>
              <a:t>in   </a:t>
            </a:r>
          </a:p>
          <a:p>
            <a:pPr algn="just"/>
            <a:r>
              <a:rPr lang="en-US" sz="1500" dirty="0">
                <a:latin typeface="Arial"/>
                <a:cs typeface="Arial"/>
              </a:rPr>
              <a:t>   </a:t>
            </a:r>
            <a:r>
              <a:rPr lang="en-US" sz="1500" dirty="0" smtClean="0">
                <a:latin typeface="Arial"/>
                <a:cs typeface="Arial"/>
              </a:rPr>
              <a:t>   </a:t>
            </a:r>
            <a:r>
              <a:rPr lang="en-US" sz="1500" dirty="0">
                <a:latin typeface="Arial"/>
                <a:cs typeface="Arial"/>
              </a:rPr>
              <a:t>that </a:t>
            </a:r>
            <a:r>
              <a:rPr lang="en-US" sz="1500" dirty="0" smtClean="0">
                <a:latin typeface="Arial"/>
                <a:cs typeface="Arial"/>
              </a:rPr>
              <a:t>direction.</a:t>
            </a:r>
          </a:p>
          <a:p>
            <a:pPr algn="just"/>
            <a:r>
              <a:rPr lang="en-US" sz="1500" b="1" dirty="0" smtClean="0">
                <a:latin typeface="Arial"/>
                <a:cs typeface="Arial"/>
              </a:rPr>
              <a:t>0    Not </a:t>
            </a:r>
            <a:r>
              <a:rPr lang="en-US" sz="1500" b="1" dirty="0">
                <a:latin typeface="Arial"/>
                <a:cs typeface="Arial"/>
              </a:rPr>
              <a:t>started:</a:t>
            </a:r>
            <a:r>
              <a:rPr lang="en-US" sz="1500" dirty="0">
                <a:latin typeface="Arial"/>
                <a:cs typeface="Arial"/>
              </a:rPr>
              <a:t> The organization has </a:t>
            </a:r>
            <a:r>
              <a:rPr lang="en-US" sz="1500" i="1" dirty="0">
                <a:latin typeface="Arial"/>
                <a:cs typeface="Arial"/>
              </a:rPr>
              <a:t>not taken any steps</a:t>
            </a:r>
            <a:r>
              <a:rPr lang="en-US" sz="1500" dirty="0">
                <a:latin typeface="Arial"/>
                <a:cs typeface="Arial"/>
              </a:rPr>
              <a:t> to transform. </a:t>
            </a:r>
          </a:p>
        </p:txBody>
      </p:sp>
      <p:pic>
        <p:nvPicPr>
          <p:cNvPr id="11" name="Picture 10" descr="Macintosh HD:Users:user:Desktop:Five Levels of  Digital Maturity.png"/>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197475"/>
            <a:ext cx="5486400" cy="2620010"/>
          </a:xfrm>
          <a:prstGeom prst="rect">
            <a:avLst/>
          </a:prstGeom>
          <a:noFill/>
          <a:ln>
            <a:noFill/>
          </a:ln>
        </p:spPr>
      </p:pic>
      <p:pic>
        <p:nvPicPr>
          <p:cNvPr id="12" name="Picture 11" descr="Macintosh HD:Users:user:Desktop:Sample Rating in Seven Dimensions.png"/>
          <p:cNvPicPr/>
          <p:nvPr/>
        </p:nvPicPr>
        <p:blipFill>
          <a:blip r:embed="rId4">
            <a:extLst>
              <a:ext uri="{28A0092B-C50C-407E-A947-70E740481C1C}">
                <a14:useLocalDpi xmlns:a14="http://schemas.microsoft.com/office/drawing/2010/main" val="0"/>
              </a:ext>
            </a:extLst>
          </a:blip>
          <a:srcRect/>
          <a:stretch>
            <a:fillRect/>
          </a:stretch>
        </p:blipFill>
        <p:spPr bwMode="auto">
          <a:xfrm>
            <a:off x="1187450" y="7864475"/>
            <a:ext cx="5486400" cy="2514600"/>
          </a:xfrm>
          <a:prstGeom prst="rect">
            <a:avLst/>
          </a:prstGeom>
          <a:noFill/>
          <a:ln>
            <a:noFill/>
          </a:ln>
        </p:spPr>
      </p:pic>
      <p:sp>
        <p:nvSpPr>
          <p:cNvPr id="13" name="TextBox 12"/>
          <p:cNvSpPr txBox="1"/>
          <p:nvPr/>
        </p:nvSpPr>
        <p:spPr>
          <a:xfrm>
            <a:off x="4616450" y="10346065"/>
            <a:ext cx="2590800" cy="261610"/>
          </a:xfrm>
          <a:prstGeom prst="rect">
            <a:avLst/>
          </a:prstGeom>
          <a:noFill/>
        </p:spPr>
        <p:txBody>
          <a:bodyPr wrap="square" rtlCol="0">
            <a:spAutoFit/>
          </a:bodyPr>
          <a:lstStyle/>
          <a:p>
            <a:pPr algn="r"/>
            <a:r>
              <a:rPr lang="en-US" sz="1050" dirty="0" smtClean="0">
                <a:latin typeface="Arial"/>
                <a:cs typeface="Arial"/>
              </a:rPr>
              <a:t>WPA1-WK2p4</a:t>
            </a:r>
            <a:endParaRPr lang="en-US" sz="1050" dirty="0">
              <a:latin typeface="Arial"/>
              <a:cs typeface="Arial"/>
            </a:endParaRPr>
          </a:p>
        </p:txBody>
      </p:sp>
      <p:sp>
        <p:nvSpPr>
          <p:cNvPr id="9" name="object 3"/>
          <p:cNvSpPr txBox="1"/>
          <p:nvPr/>
        </p:nvSpPr>
        <p:spPr>
          <a:xfrm>
            <a:off x="3302844" y="10362198"/>
            <a:ext cx="1694606" cy="169277"/>
          </a:xfrm>
          <a:prstGeom prst="rect">
            <a:avLst/>
          </a:prstGeom>
        </p:spPr>
        <p:txBody>
          <a:bodyPr vert="horz" wrap="square" lIns="0" tIns="15240" rIns="0" bIns="0" rtlCol="0">
            <a:spAutoFit/>
          </a:bodyPr>
          <a:lstStyle/>
          <a:p>
            <a:pPr marL="12700">
              <a:lnSpc>
                <a:spcPct val="100000"/>
              </a:lnSpc>
              <a:spcBef>
                <a:spcPts val="120"/>
              </a:spcBef>
            </a:pPr>
            <a:r>
              <a:rPr lang="en-US" sz="1000" spc="120" dirty="0" smtClean="0">
                <a:solidFill>
                  <a:srgbClr val="212325"/>
                </a:solidFill>
                <a:latin typeface="Arial"/>
                <a:cs typeface="Arial"/>
              </a:rPr>
              <a:t>FOR INTERNAL USE ONLY</a:t>
            </a:r>
            <a:endParaRPr sz="1000" dirty="0">
              <a:latin typeface="Arial"/>
              <a:cs typeface="Arial"/>
            </a:endParaRPr>
          </a:p>
        </p:txBody>
      </p:sp>
    </p:spTree>
    <p:extLst>
      <p:ext uri="{BB962C8B-B14F-4D97-AF65-F5344CB8AC3E}">
        <p14:creationId xmlns:p14="http://schemas.microsoft.com/office/powerpoint/2010/main" val="11247822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60" y="244475"/>
            <a:ext cx="1440644" cy="727075"/>
          </a:xfrm>
          <a:prstGeom prst="rect">
            <a:avLst/>
          </a:prstGeom>
        </p:spPr>
      </p:pic>
      <p:sp>
        <p:nvSpPr>
          <p:cNvPr id="15" name="TextBox 14"/>
          <p:cNvSpPr txBox="1"/>
          <p:nvPr/>
        </p:nvSpPr>
        <p:spPr>
          <a:xfrm>
            <a:off x="806450" y="3181570"/>
            <a:ext cx="6380315" cy="6740305"/>
          </a:xfrm>
          <a:prstGeom prst="rect">
            <a:avLst/>
          </a:prstGeom>
          <a:noFill/>
        </p:spPr>
        <p:txBody>
          <a:bodyPr wrap="square" rtlCol="0">
            <a:spAutoFit/>
          </a:bodyPr>
          <a:lstStyle/>
          <a:p>
            <a:endParaRPr lang="en-US" sz="1200" b="1" u="sng" dirty="0" smtClean="0">
              <a:latin typeface="Arial"/>
              <a:cs typeface="Arial"/>
            </a:endParaRPr>
          </a:p>
          <a:p>
            <a:r>
              <a:rPr lang="en-US" sz="1200" b="1" u="sng" dirty="0" smtClean="0">
                <a:solidFill>
                  <a:srgbClr val="800000"/>
                </a:solidFill>
                <a:latin typeface="Arial"/>
                <a:cs typeface="Arial"/>
              </a:rPr>
              <a:t>DIMENSION </a:t>
            </a:r>
            <a:r>
              <a:rPr lang="en-US" sz="1200" b="1" u="sng" dirty="0">
                <a:solidFill>
                  <a:srgbClr val="800000"/>
                </a:solidFill>
                <a:latin typeface="Arial"/>
                <a:cs typeface="Arial"/>
              </a:rPr>
              <a:t>1: STRATEGY </a:t>
            </a:r>
            <a:endParaRPr lang="en-US" sz="1200" b="1" u="sng" dirty="0" smtClean="0">
              <a:solidFill>
                <a:srgbClr val="800000"/>
              </a:solidFill>
              <a:latin typeface="Arial"/>
              <a:cs typeface="Arial"/>
            </a:endParaRPr>
          </a:p>
          <a:p>
            <a:endParaRPr lang="en-US" sz="800" dirty="0">
              <a:solidFill>
                <a:srgbClr val="FF0000"/>
              </a:solidFill>
              <a:latin typeface="Arial"/>
              <a:cs typeface="Arial"/>
            </a:endParaRPr>
          </a:p>
          <a:p>
            <a:r>
              <a:rPr lang="en-US" sz="1200" i="1" dirty="0">
                <a:latin typeface="Arial"/>
                <a:cs typeface="Arial"/>
              </a:rPr>
              <a:t>This dimension represents vision, governance, planning, and management processes that will support the implementation of the digital strategy. </a:t>
            </a:r>
            <a:endParaRPr lang="en-US" sz="1200" dirty="0">
              <a:latin typeface="Arial"/>
              <a:cs typeface="Arial"/>
            </a:endParaRPr>
          </a:p>
          <a:p>
            <a:endParaRPr lang="en-US" sz="800" b="1" u="sng" dirty="0" smtClean="0">
              <a:latin typeface="Arial"/>
              <a:cs typeface="Arial"/>
            </a:endParaRPr>
          </a:p>
          <a:p>
            <a:endParaRPr lang="en-US" sz="800" b="1" u="sng" dirty="0" smtClean="0">
              <a:latin typeface="Arial"/>
              <a:cs typeface="Arial"/>
            </a:endParaRPr>
          </a:p>
          <a:p>
            <a:r>
              <a:rPr lang="en-US" sz="1200" b="1" u="sng" dirty="0" smtClean="0">
                <a:latin typeface="Arial"/>
                <a:cs typeface="Arial"/>
              </a:rPr>
              <a:t>Level </a:t>
            </a:r>
            <a:r>
              <a:rPr lang="en-US" sz="1200" b="1" u="sng" dirty="0">
                <a:latin typeface="Arial"/>
                <a:cs typeface="Arial"/>
              </a:rPr>
              <a:t>1</a:t>
            </a:r>
            <a:r>
              <a:rPr lang="en-US" sz="1200" u="sng" dirty="0">
                <a:latin typeface="Arial"/>
                <a:cs typeface="Arial"/>
              </a:rPr>
              <a:t> </a:t>
            </a:r>
            <a:r>
              <a:rPr lang="en-US" sz="1200" b="1" u="sng" dirty="0">
                <a:latin typeface="Arial"/>
                <a:cs typeface="Arial"/>
              </a:rPr>
              <a:t>– Initiating</a:t>
            </a:r>
            <a:r>
              <a:rPr lang="en-US" sz="1200" b="1" dirty="0">
                <a:latin typeface="Arial"/>
                <a:cs typeface="Arial"/>
              </a:rPr>
              <a:t>: </a:t>
            </a:r>
            <a:r>
              <a:rPr lang="en-US" sz="1200" i="1" dirty="0">
                <a:latin typeface="Arial"/>
                <a:cs typeface="Arial"/>
              </a:rPr>
              <a:t>The organization has decided to move toward a digital business and is taking initial steps in that direction.                      </a:t>
            </a:r>
            <a:endParaRPr lang="en-US" sz="1200" dirty="0">
              <a:latin typeface="Arial"/>
              <a:cs typeface="Arial"/>
            </a:endParaRPr>
          </a:p>
          <a:p>
            <a:endParaRPr lang="en-US" sz="1200" dirty="0" smtClean="0">
              <a:latin typeface="Arial"/>
              <a:cs typeface="Arial"/>
            </a:endParaRPr>
          </a:p>
          <a:p>
            <a:pPr marL="171450" lvl="0" indent="-171450">
              <a:buFont typeface="Wingdings" charset="2"/>
              <a:buChar char="q"/>
            </a:pPr>
            <a:r>
              <a:rPr lang="en-US" sz="1200" dirty="0" smtClean="0">
                <a:latin typeface="Arial"/>
                <a:cs typeface="Arial"/>
              </a:rPr>
              <a:t>The </a:t>
            </a:r>
            <a:r>
              <a:rPr lang="en-US" sz="1200" dirty="0">
                <a:latin typeface="Arial"/>
                <a:cs typeface="Arial"/>
              </a:rPr>
              <a:t>organization has defined an initial digital vision, albeit at this point it is mostly "</a:t>
            </a:r>
            <a:r>
              <a:rPr lang="en-US" sz="1200" dirty="0" err="1">
                <a:latin typeface="Arial"/>
                <a:cs typeface="Arial"/>
              </a:rPr>
              <a:t>siloed</a:t>
            </a:r>
            <a:r>
              <a:rPr lang="en-US" sz="1200" dirty="0">
                <a:latin typeface="Arial"/>
                <a:cs typeface="Arial"/>
              </a:rPr>
              <a:t>" and focused on incremental operational improvements</a:t>
            </a:r>
          </a:p>
          <a:p>
            <a:pPr marL="171450" lvl="0" indent="-171450">
              <a:buFont typeface="Wingdings" charset="2"/>
              <a:buChar char="q"/>
            </a:pPr>
            <a:r>
              <a:rPr lang="en-US" sz="1200" dirty="0">
                <a:latin typeface="Arial"/>
                <a:cs typeface="Arial"/>
              </a:rPr>
              <a:t>Some proof-of-concept projects have been authorized at a departmental level to experiment with digital tools (e.g., self-service apps)</a:t>
            </a:r>
          </a:p>
          <a:p>
            <a:endParaRPr lang="en-US" sz="1200" b="1" u="sng" dirty="0" smtClean="0">
              <a:latin typeface="Arial"/>
              <a:cs typeface="Arial"/>
            </a:endParaRPr>
          </a:p>
          <a:p>
            <a:r>
              <a:rPr lang="en-US" sz="1200" b="1" u="sng" dirty="0" smtClean="0">
                <a:latin typeface="Arial"/>
                <a:cs typeface="Arial"/>
              </a:rPr>
              <a:t>Level </a:t>
            </a:r>
            <a:r>
              <a:rPr lang="en-US" sz="1200" b="1" u="sng" dirty="0">
                <a:latin typeface="Arial"/>
                <a:cs typeface="Arial"/>
              </a:rPr>
              <a:t>2 – </a:t>
            </a:r>
            <a:r>
              <a:rPr lang="en-US" sz="1200" b="1" u="sng" dirty="0" smtClean="0">
                <a:latin typeface="Arial"/>
                <a:cs typeface="Arial"/>
              </a:rPr>
              <a:t>Enabling: </a:t>
            </a:r>
            <a:r>
              <a:rPr lang="en-US" sz="1200" i="1" dirty="0" smtClean="0">
                <a:latin typeface="Arial"/>
                <a:cs typeface="Arial"/>
              </a:rPr>
              <a:t>The </a:t>
            </a:r>
            <a:r>
              <a:rPr lang="en-US" sz="1200" i="1" dirty="0">
                <a:latin typeface="Arial"/>
                <a:cs typeface="Arial"/>
              </a:rPr>
              <a:t>organization is implementing </a:t>
            </a:r>
            <a:r>
              <a:rPr lang="en-US" sz="1200" i="1" dirty="0" err="1">
                <a:latin typeface="Arial"/>
                <a:cs typeface="Arial"/>
              </a:rPr>
              <a:t>initiativeS</a:t>
            </a:r>
            <a:r>
              <a:rPr lang="en-US" sz="1200" i="1" dirty="0">
                <a:latin typeface="Arial"/>
                <a:cs typeface="Arial"/>
              </a:rPr>
              <a:t> that will form the foundation of its digital business.</a:t>
            </a:r>
            <a:r>
              <a:rPr lang="en-US" sz="1200" dirty="0">
                <a:latin typeface="Arial"/>
                <a:cs typeface="Arial"/>
              </a:rPr>
              <a:t> </a:t>
            </a:r>
          </a:p>
          <a:p>
            <a:pPr lvl="0"/>
            <a:endParaRPr lang="en-US" sz="1200" dirty="0" smtClean="0">
              <a:latin typeface="Arial"/>
              <a:cs typeface="Arial"/>
            </a:endParaRPr>
          </a:p>
          <a:p>
            <a:pPr marL="171450" indent="-171450">
              <a:buFont typeface="Wingdings" charset="2"/>
              <a:buChar char="q"/>
            </a:pPr>
            <a:r>
              <a:rPr lang="en-US" sz="1200" dirty="0" smtClean="0">
                <a:latin typeface="Arial"/>
                <a:cs typeface="Arial"/>
              </a:rPr>
              <a:t>A </a:t>
            </a:r>
            <a:r>
              <a:rPr lang="en-US" sz="1200" dirty="0">
                <a:latin typeface="Arial"/>
                <a:cs typeface="Arial"/>
              </a:rPr>
              <a:t>digital strategy that incorporates most elements of this digital maturity model is signed-off at </a:t>
            </a:r>
            <a:r>
              <a:rPr lang="en-US" sz="1200" dirty="0" err="1">
                <a:latin typeface="Arial"/>
                <a:cs typeface="Arial"/>
              </a:rPr>
              <a:t>CxO</a:t>
            </a:r>
            <a:r>
              <a:rPr lang="en-US" sz="1200" dirty="0">
                <a:latin typeface="Arial"/>
                <a:cs typeface="Arial"/>
              </a:rPr>
              <a:t> level</a:t>
            </a:r>
          </a:p>
          <a:p>
            <a:pPr marL="171450" indent="-171450">
              <a:buFont typeface="Wingdings" charset="2"/>
              <a:buChar char="q"/>
            </a:pPr>
            <a:r>
              <a:rPr lang="en-US" sz="1200" dirty="0">
                <a:latin typeface="Arial"/>
                <a:cs typeface="Arial"/>
              </a:rPr>
              <a:t>Formal investments aligned to the digital strategy have been approved</a:t>
            </a:r>
          </a:p>
          <a:p>
            <a:pPr marL="171450" indent="-171450">
              <a:buFont typeface="Wingdings" charset="2"/>
              <a:buChar char="q"/>
            </a:pPr>
            <a:r>
              <a:rPr lang="en-US" sz="1200" dirty="0">
                <a:latin typeface="Arial"/>
                <a:cs typeface="Arial"/>
              </a:rPr>
              <a:t>Digital leadership have been appointed to drive </a:t>
            </a:r>
            <a:r>
              <a:rPr lang="en-US" sz="1200" dirty="0" smtClean="0">
                <a:latin typeface="Arial"/>
                <a:cs typeface="Arial"/>
              </a:rPr>
              <a:t>transformation</a:t>
            </a:r>
            <a:endParaRPr lang="en-US" sz="1200" dirty="0">
              <a:latin typeface="Arial"/>
              <a:cs typeface="Arial"/>
            </a:endParaRPr>
          </a:p>
          <a:p>
            <a:pPr marL="171450" indent="-171450">
              <a:buFont typeface="Wingdings" charset="2"/>
              <a:buChar char="q"/>
            </a:pPr>
            <a:r>
              <a:rPr lang="en-US" sz="1200" dirty="0" smtClean="0">
                <a:latin typeface="Arial"/>
                <a:cs typeface="Arial"/>
              </a:rPr>
              <a:t>Budgets </a:t>
            </a:r>
            <a:r>
              <a:rPr lang="en-US" sz="1200" dirty="0">
                <a:latin typeface="Arial"/>
                <a:cs typeface="Arial"/>
              </a:rPr>
              <a:t>are incorporating digital targets</a:t>
            </a:r>
          </a:p>
          <a:p>
            <a:endParaRPr lang="en-US" sz="1200" b="1" u="sng" dirty="0" smtClean="0">
              <a:latin typeface="Arial"/>
              <a:cs typeface="Arial"/>
            </a:endParaRPr>
          </a:p>
          <a:p>
            <a:r>
              <a:rPr lang="en-US" sz="1200" b="1" u="sng" dirty="0" smtClean="0">
                <a:latin typeface="Arial"/>
                <a:cs typeface="Arial"/>
              </a:rPr>
              <a:t>Level </a:t>
            </a:r>
            <a:r>
              <a:rPr lang="en-US" sz="1200" b="1" u="sng" dirty="0">
                <a:latin typeface="Arial"/>
                <a:cs typeface="Arial"/>
              </a:rPr>
              <a:t>3 – </a:t>
            </a:r>
            <a:r>
              <a:rPr lang="en-US" sz="1200" b="1" u="sng" dirty="0" smtClean="0">
                <a:latin typeface="Arial"/>
                <a:cs typeface="Arial"/>
              </a:rPr>
              <a:t>Integrating: </a:t>
            </a:r>
            <a:r>
              <a:rPr lang="en-US" sz="1200" i="1" dirty="0" smtClean="0">
                <a:latin typeface="Arial"/>
                <a:cs typeface="Arial"/>
              </a:rPr>
              <a:t>The </a:t>
            </a:r>
            <a:r>
              <a:rPr lang="en-US" sz="1200" i="1" dirty="0">
                <a:latin typeface="Arial"/>
                <a:cs typeface="Arial"/>
              </a:rPr>
              <a:t>organization's initiatives are being integrated across the organization to support end-to-end capabilities.</a:t>
            </a:r>
            <a:r>
              <a:rPr lang="en-US" sz="1200" dirty="0">
                <a:latin typeface="Arial"/>
                <a:cs typeface="Arial"/>
              </a:rPr>
              <a:t> </a:t>
            </a:r>
          </a:p>
          <a:p>
            <a:pPr lvl="0"/>
            <a:endParaRPr lang="en-US" sz="1200" dirty="0" smtClean="0">
              <a:latin typeface="Arial"/>
              <a:cs typeface="Arial"/>
            </a:endParaRPr>
          </a:p>
          <a:p>
            <a:pPr marL="171450" lvl="0" indent="-171450">
              <a:buFont typeface="Wingdings" charset="2"/>
              <a:buChar char="q"/>
            </a:pPr>
            <a:r>
              <a:rPr lang="en-US" sz="1200" dirty="0" smtClean="0">
                <a:latin typeface="Arial"/>
                <a:cs typeface="Arial"/>
              </a:rPr>
              <a:t>A </a:t>
            </a:r>
            <a:r>
              <a:rPr lang="en-US" sz="1200" dirty="0">
                <a:latin typeface="Arial"/>
                <a:cs typeface="Arial"/>
              </a:rPr>
              <a:t>common digital strategy is shared across the whole organization at all levels</a:t>
            </a:r>
          </a:p>
          <a:p>
            <a:pPr marL="171450" lvl="0" indent="-171450">
              <a:buFont typeface="Wingdings" charset="2"/>
              <a:buChar char="q"/>
            </a:pPr>
            <a:r>
              <a:rPr lang="en-US" sz="1200" dirty="0">
                <a:latin typeface="Arial"/>
                <a:cs typeface="Arial"/>
              </a:rPr>
              <a:t>Investments have been </a:t>
            </a:r>
            <a:r>
              <a:rPr lang="en-US" sz="1200" dirty="0" err="1">
                <a:latin typeface="Arial"/>
                <a:cs typeface="Arial"/>
              </a:rPr>
              <a:t>authorised</a:t>
            </a:r>
            <a:r>
              <a:rPr lang="en-US" sz="1200" dirty="0">
                <a:latin typeface="Arial"/>
                <a:cs typeface="Arial"/>
              </a:rPr>
              <a:t> at CXO level for overall digital transformation</a:t>
            </a:r>
          </a:p>
          <a:p>
            <a:pPr marL="171450" lvl="0" indent="-171450">
              <a:buFont typeface="Wingdings" charset="2"/>
              <a:buChar char="q"/>
            </a:pPr>
            <a:r>
              <a:rPr lang="en-US" sz="1200" dirty="0">
                <a:latin typeface="Arial"/>
                <a:cs typeface="Arial"/>
              </a:rPr>
              <a:t>Digital initiatives are being implemented across the organization, including cross-departmental projects</a:t>
            </a:r>
          </a:p>
          <a:p>
            <a:pPr marL="171450" lvl="0" indent="-171450">
              <a:buFont typeface="Wingdings" charset="2"/>
              <a:buChar char="q"/>
            </a:pPr>
            <a:r>
              <a:rPr lang="en-US" sz="1200" dirty="0">
                <a:latin typeface="Arial"/>
                <a:cs typeface="Arial"/>
              </a:rPr>
              <a:t>Budgets, key performance indicators and performance metrics across the organization include a digital element, including common (inter-departmental) targets</a:t>
            </a:r>
          </a:p>
          <a:p>
            <a:pPr marL="171450" lvl="0" indent="-171450">
              <a:buFont typeface="Wingdings" charset="2"/>
              <a:buChar char="q"/>
            </a:pPr>
            <a:r>
              <a:rPr lang="en-US" sz="1200" dirty="0">
                <a:latin typeface="Arial"/>
                <a:cs typeface="Arial"/>
              </a:rPr>
              <a:t>First set of digital services are in the roadmap/delivered, including partnerships with digital vendors (e.g., fleet management, </a:t>
            </a:r>
            <a:r>
              <a:rPr lang="en-US" sz="1200" dirty="0" err="1">
                <a:latin typeface="Arial"/>
                <a:cs typeface="Arial"/>
              </a:rPr>
              <a:t>IaaS</a:t>
            </a:r>
            <a:r>
              <a:rPr lang="en-US" sz="1200" dirty="0">
                <a:latin typeface="Arial"/>
                <a:cs typeface="Arial"/>
              </a:rPr>
              <a:t>)</a:t>
            </a:r>
          </a:p>
          <a:p>
            <a:pPr marL="171450" lvl="0" indent="-171450">
              <a:buFont typeface="Wingdings" charset="2"/>
              <a:buChar char="q"/>
            </a:pPr>
            <a:r>
              <a:rPr lang="en-US" sz="1200" dirty="0">
                <a:latin typeface="Arial"/>
                <a:cs typeface="Arial"/>
              </a:rPr>
              <a:t>Digital revenues are now being specifically recorded, although these might not yet be particularly </a:t>
            </a:r>
            <a:r>
              <a:rPr lang="en-US" sz="1200" dirty="0" smtClean="0">
                <a:latin typeface="Arial"/>
                <a:cs typeface="Arial"/>
              </a:rPr>
              <a:t>large</a:t>
            </a:r>
            <a:endParaRPr lang="en-US" sz="1200" dirty="0">
              <a:latin typeface="Arial"/>
              <a:cs typeface="Arial"/>
            </a:endParaRPr>
          </a:p>
        </p:txBody>
      </p:sp>
      <p:sp>
        <p:nvSpPr>
          <p:cNvPr id="2" name="Rectangle 1"/>
          <p:cNvSpPr/>
          <p:nvPr/>
        </p:nvSpPr>
        <p:spPr>
          <a:xfrm>
            <a:off x="882650" y="3292475"/>
            <a:ext cx="6248400" cy="830997"/>
          </a:xfrm>
          <a:prstGeom prst="rect">
            <a:avLst/>
          </a:prstGeom>
          <a:solidFill>
            <a:srgbClr val="FFFF00"/>
          </a:solidFill>
          <a:ln>
            <a:solidFill>
              <a:schemeClr val="tx1">
                <a:lumMod val="95000"/>
                <a:lumOff val="5000"/>
              </a:schemeClr>
            </a:solidFill>
          </a:ln>
        </p:spPr>
        <p:txBody>
          <a:bodyPr wrap="square">
            <a:spAutoFit/>
          </a:bodyPr>
          <a:lstStyle/>
          <a:p>
            <a:r>
              <a:rPr lang="en-US" sz="1200" b="1" u="sng" dirty="0" smtClean="0">
                <a:solidFill>
                  <a:srgbClr val="800000"/>
                </a:solidFill>
                <a:latin typeface="Arial"/>
                <a:cs typeface="Arial"/>
              </a:rPr>
              <a:t>DIMENSION </a:t>
            </a:r>
            <a:r>
              <a:rPr lang="en-US" sz="1200" b="1" u="sng" dirty="0">
                <a:solidFill>
                  <a:srgbClr val="800000"/>
                </a:solidFill>
                <a:latin typeface="Arial"/>
                <a:cs typeface="Arial"/>
              </a:rPr>
              <a:t>1: STRATEGY </a:t>
            </a:r>
          </a:p>
          <a:p>
            <a:endParaRPr lang="en-US" sz="1200" dirty="0">
              <a:latin typeface="Arial"/>
              <a:cs typeface="Arial"/>
            </a:endParaRPr>
          </a:p>
          <a:p>
            <a:r>
              <a:rPr lang="en-US" sz="1200" i="1" dirty="0">
                <a:latin typeface="Arial"/>
                <a:cs typeface="Arial"/>
              </a:rPr>
              <a:t>This dimension represents vision, governance, planning, and management processes that will support the implementation of the digital strategy. </a:t>
            </a:r>
            <a:endParaRPr lang="en-US" sz="1200" dirty="0">
              <a:latin typeface="Arial"/>
              <a:cs typeface="Arial"/>
            </a:endParaRPr>
          </a:p>
        </p:txBody>
      </p:sp>
      <p:sp>
        <p:nvSpPr>
          <p:cNvPr id="3" name="Rectangle 2"/>
          <p:cNvSpPr/>
          <p:nvPr/>
        </p:nvSpPr>
        <p:spPr>
          <a:xfrm>
            <a:off x="1187450" y="1311275"/>
            <a:ext cx="5486400" cy="584776"/>
          </a:xfrm>
          <a:prstGeom prst="rect">
            <a:avLst/>
          </a:prstGeom>
        </p:spPr>
        <p:txBody>
          <a:bodyPr wrap="square">
            <a:spAutoFit/>
          </a:bodyPr>
          <a:lstStyle/>
          <a:p>
            <a:pPr algn="ctr"/>
            <a:r>
              <a:rPr lang="en-US" sz="1600" b="1" dirty="0">
                <a:solidFill>
                  <a:srgbClr val="800000"/>
                </a:solidFill>
                <a:latin typeface="Arial"/>
                <a:cs typeface="Arial"/>
              </a:rPr>
              <a:t>DIGITAL TRANSFORMATION MATURITY PROFILE                       ASSESSMENT QUESTIONNAIRE </a:t>
            </a:r>
            <a:endParaRPr lang="en-US" sz="1600" b="1" u="sng" dirty="0">
              <a:latin typeface="Arial"/>
              <a:cs typeface="Arial"/>
            </a:endParaRPr>
          </a:p>
        </p:txBody>
      </p:sp>
      <p:sp>
        <p:nvSpPr>
          <p:cNvPr id="8" name="Rectangle 7"/>
          <p:cNvSpPr/>
          <p:nvPr/>
        </p:nvSpPr>
        <p:spPr>
          <a:xfrm>
            <a:off x="806450" y="2084943"/>
            <a:ext cx="6324600" cy="954107"/>
          </a:xfrm>
          <a:prstGeom prst="rect">
            <a:avLst/>
          </a:prstGeom>
        </p:spPr>
        <p:txBody>
          <a:bodyPr wrap="square">
            <a:spAutoFit/>
          </a:bodyPr>
          <a:lstStyle/>
          <a:p>
            <a:pPr algn="just"/>
            <a:r>
              <a:rPr lang="en-US" sz="1400" b="1" u="sng" dirty="0" smtClean="0">
                <a:latin typeface="Arial"/>
                <a:cs typeface="Arial"/>
              </a:rPr>
              <a:t>Instructions</a:t>
            </a:r>
            <a:r>
              <a:rPr lang="en-US" sz="1400" b="1" dirty="0" smtClean="0">
                <a:latin typeface="Arial"/>
                <a:cs typeface="Arial"/>
              </a:rPr>
              <a:t>: Please </a:t>
            </a:r>
            <a:r>
              <a:rPr lang="en-US" sz="1400" b="1" dirty="0" err="1" smtClean="0">
                <a:latin typeface="Arial"/>
                <a:cs typeface="Arial"/>
              </a:rPr>
              <a:t>analyse</a:t>
            </a:r>
            <a:r>
              <a:rPr lang="en-US" sz="1400" b="1" dirty="0" smtClean="0">
                <a:latin typeface="Arial"/>
                <a:cs typeface="Arial"/>
              </a:rPr>
              <a:t> the current level of your company’s progress in each of the Five Dimensions (yellow highlight) of the DX Maturity Profile. </a:t>
            </a:r>
            <a:r>
              <a:rPr lang="en-US" sz="1400" b="1" dirty="0">
                <a:latin typeface="Arial"/>
                <a:cs typeface="Arial"/>
              </a:rPr>
              <a:t>B</a:t>
            </a:r>
            <a:r>
              <a:rPr lang="en-US" sz="1400" b="1" dirty="0" smtClean="0">
                <a:latin typeface="Arial"/>
                <a:cs typeface="Arial"/>
              </a:rPr>
              <a:t>ased on interviews with 2-3 senior leaders, check as many CHARACTERISTICS that apply in each level (1-5).</a:t>
            </a:r>
          </a:p>
        </p:txBody>
      </p:sp>
    </p:spTree>
    <p:extLst>
      <p:ext uri="{BB962C8B-B14F-4D97-AF65-F5344CB8AC3E}">
        <p14:creationId xmlns:p14="http://schemas.microsoft.com/office/powerpoint/2010/main" val="20462539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60" y="244475"/>
            <a:ext cx="1440644" cy="727075"/>
          </a:xfrm>
          <a:prstGeom prst="rect">
            <a:avLst/>
          </a:prstGeom>
        </p:spPr>
      </p:pic>
      <p:sp>
        <p:nvSpPr>
          <p:cNvPr id="15" name="TextBox 14"/>
          <p:cNvSpPr txBox="1"/>
          <p:nvPr/>
        </p:nvSpPr>
        <p:spPr>
          <a:xfrm>
            <a:off x="806450" y="1364196"/>
            <a:ext cx="6380315" cy="8833188"/>
          </a:xfrm>
          <a:prstGeom prst="rect">
            <a:avLst/>
          </a:prstGeom>
          <a:noFill/>
        </p:spPr>
        <p:txBody>
          <a:bodyPr wrap="square" rtlCol="0">
            <a:spAutoFit/>
          </a:bodyPr>
          <a:lstStyle/>
          <a:p>
            <a:endParaRPr lang="en-US" sz="800" b="1" u="sng" dirty="0">
              <a:latin typeface="Arial"/>
              <a:cs typeface="Arial"/>
            </a:endParaRPr>
          </a:p>
          <a:p>
            <a:r>
              <a:rPr lang="en-US" sz="1200" b="1" u="sng" dirty="0">
                <a:latin typeface="Arial"/>
                <a:cs typeface="Arial"/>
              </a:rPr>
              <a:t>Level 4- </a:t>
            </a:r>
            <a:r>
              <a:rPr lang="en-US" sz="1200" b="1" u="sng" dirty="0" err="1">
                <a:latin typeface="Arial"/>
                <a:cs typeface="Arial"/>
              </a:rPr>
              <a:t>Optimising</a:t>
            </a:r>
            <a:r>
              <a:rPr lang="en-US" sz="1200" b="1" u="sng" dirty="0">
                <a:latin typeface="Arial"/>
                <a:cs typeface="Arial"/>
              </a:rPr>
              <a:t>:</a:t>
            </a:r>
            <a:r>
              <a:rPr lang="en-US" sz="1200" dirty="0">
                <a:latin typeface="Arial"/>
                <a:cs typeface="Arial"/>
              </a:rPr>
              <a:t> </a:t>
            </a:r>
            <a:r>
              <a:rPr lang="en-US" sz="1200" i="1" dirty="0">
                <a:latin typeface="Arial"/>
                <a:cs typeface="Arial"/>
              </a:rPr>
              <a:t>The organization's digital initiatives within the dimension are being fine-tuned and used to further increase overall performance. </a:t>
            </a:r>
            <a:endParaRPr lang="en-US" sz="1200" dirty="0">
              <a:latin typeface="Arial"/>
              <a:cs typeface="Arial"/>
            </a:endParaRPr>
          </a:p>
          <a:p>
            <a:pPr lvl="0"/>
            <a:endParaRPr lang="en-US" sz="800" dirty="0">
              <a:latin typeface="Arial"/>
              <a:cs typeface="Arial"/>
            </a:endParaRPr>
          </a:p>
          <a:p>
            <a:pPr marL="171450" lvl="0" indent="-171450">
              <a:buFont typeface="Wingdings" charset="2"/>
              <a:buChar char="q"/>
            </a:pPr>
            <a:r>
              <a:rPr lang="en-US" sz="1200" dirty="0">
                <a:latin typeface="Arial"/>
                <a:cs typeface="Arial"/>
              </a:rPr>
              <a:t>Digital strategy is well developed and drives the organization's direction and investments</a:t>
            </a:r>
          </a:p>
          <a:p>
            <a:pPr marL="171450" lvl="0" indent="-171450">
              <a:buFont typeface="Wingdings" charset="2"/>
              <a:buChar char="q"/>
            </a:pPr>
            <a:r>
              <a:rPr lang="en-US" sz="1200" dirty="0">
                <a:latin typeface="Arial"/>
                <a:cs typeface="Arial"/>
              </a:rPr>
              <a:t>Digital is a core competence in the organization</a:t>
            </a:r>
          </a:p>
          <a:p>
            <a:pPr marL="171450" lvl="0" indent="-171450">
              <a:buFont typeface="Wingdings" charset="2"/>
              <a:buChar char="q"/>
            </a:pPr>
            <a:r>
              <a:rPr lang="en-US" sz="1200" dirty="0">
                <a:latin typeface="Arial"/>
                <a:cs typeface="Arial"/>
              </a:rPr>
              <a:t>New business models are being implemented with pure </a:t>
            </a:r>
            <a:r>
              <a:rPr lang="en-US" sz="1200" dirty="0" err="1">
                <a:latin typeface="Arial"/>
                <a:cs typeface="Arial"/>
              </a:rPr>
              <a:t>dielements</a:t>
            </a:r>
            <a:endParaRPr lang="en-US" sz="1200" dirty="0">
              <a:latin typeface="Arial"/>
              <a:cs typeface="Arial"/>
            </a:endParaRPr>
          </a:p>
          <a:p>
            <a:pPr marL="171450" lvl="0" indent="-171450">
              <a:buFont typeface="Wingdings" charset="2"/>
              <a:buChar char="q"/>
            </a:pPr>
            <a:r>
              <a:rPr lang="en-US" sz="1200" dirty="0">
                <a:latin typeface="Arial"/>
                <a:cs typeface="Arial"/>
              </a:rPr>
              <a:t>Digital strategy is being shared and reviewed with all stakeholders, including external partners</a:t>
            </a:r>
          </a:p>
          <a:p>
            <a:pPr marL="171450" lvl="0" indent="-171450">
              <a:buFont typeface="Wingdings" charset="2"/>
              <a:buChar char="q"/>
            </a:pPr>
            <a:r>
              <a:rPr lang="en-US" sz="1200" dirty="0">
                <a:latin typeface="Arial"/>
                <a:cs typeface="Arial"/>
              </a:rPr>
              <a:t>Digital strategy is no longer owned by a dedicated team but it is an inherent part of activities across the organization</a:t>
            </a:r>
          </a:p>
          <a:p>
            <a:pPr marL="171450" lvl="0" indent="-171450">
              <a:buFont typeface="Wingdings" charset="2"/>
              <a:buChar char="q"/>
            </a:pPr>
            <a:r>
              <a:rPr lang="en-US" sz="1200" dirty="0">
                <a:latin typeface="Arial"/>
                <a:cs typeface="Arial"/>
              </a:rPr>
              <a:t>New digital services are becoming a significant share of total revenues (~ 5%).  </a:t>
            </a:r>
          </a:p>
          <a:p>
            <a:endParaRPr lang="en-US" sz="1200" b="1" u="sng" dirty="0" smtClean="0">
              <a:latin typeface="Arial"/>
              <a:cs typeface="Arial"/>
            </a:endParaRPr>
          </a:p>
          <a:p>
            <a:r>
              <a:rPr lang="en-US" sz="1200" b="1" u="sng" dirty="0" smtClean="0">
                <a:latin typeface="Arial"/>
                <a:cs typeface="Arial"/>
              </a:rPr>
              <a:t>Level 5- </a:t>
            </a:r>
            <a:r>
              <a:rPr lang="en-US" sz="1200" b="1" u="sng" dirty="0">
                <a:latin typeface="Arial"/>
                <a:cs typeface="Arial"/>
              </a:rPr>
              <a:t>Pioneering:</a:t>
            </a:r>
            <a:r>
              <a:rPr lang="en-US" sz="1200" dirty="0">
                <a:latin typeface="Arial"/>
                <a:cs typeface="Arial"/>
              </a:rPr>
              <a:t> </a:t>
            </a:r>
            <a:r>
              <a:rPr lang="en-US" sz="1200" i="1" dirty="0">
                <a:latin typeface="Arial"/>
                <a:cs typeface="Arial"/>
              </a:rPr>
              <a:t>The organization is breaking new ground and advancing the state of the practice within the dimension. </a:t>
            </a:r>
            <a:endParaRPr lang="en-US" sz="1200" dirty="0">
              <a:latin typeface="Arial"/>
              <a:cs typeface="Arial"/>
            </a:endParaRPr>
          </a:p>
          <a:p>
            <a:pPr lvl="0"/>
            <a:endParaRPr lang="en-US" sz="800" dirty="0" smtClean="0">
              <a:latin typeface="Arial"/>
              <a:cs typeface="Arial"/>
            </a:endParaRPr>
          </a:p>
          <a:p>
            <a:pPr marL="171450" lvl="0" indent="-171450">
              <a:buFont typeface="Wingdings" charset="2"/>
              <a:buChar char="q"/>
            </a:pPr>
            <a:r>
              <a:rPr lang="en-US" sz="1200" dirty="0" smtClean="0">
                <a:latin typeface="Arial"/>
                <a:cs typeface="Arial"/>
              </a:rPr>
              <a:t>The </a:t>
            </a:r>
            <a:r>
              <a:rPr lang="en-US" sz="1200" dirty="0">
                <a:latin typeface="Arial"/>
                <a:cs typeface="Arial"/>
              </a:rPr>
              <a:t>digital strategy has for some time been driving management and investment decisions.</a:t>
            </a:r>
          </a:p>
          <a:p>
            <a:pPr marL="171450" lvl="0" indent="-171450">
              <a:buFont typeface="Wingdings" charset="2"/>
              <a:buChar char="q"/>
            </a:pPr>
            <a:r>
              <a:rPr lang="en-US" sz="1200" dirty="0">
                <a:latin typeface="Arial"/>
                <a:cs typeface="Arial"/>
              </a:rPr>
              <a:t>The organization is now capitalizing on previous investments and transformation efforts to generate completely new revenue streams based on digital capabilities and digital business models.</a:t>
            </a:r>
          </a:p>
          <a:p>
            <a:pPr marL="171450" lvl="0" indent="-171450">
              <a:buFont typeface="Wingdings" charset="2"/>
              <a:buChar char="q"/>
            </a:pPr>
            <a:r>
              <a:rPr lang="en-US" sz="1200" dirty="0">
                <a:latin typeface="Arial"/>
                <a:cs typeface="Arial"/>
              </a:rPr>
              <a:t>Digital businesses provide sufficient revenue streams to enable continued investment in new digital initiatives</a:t>
            </a:r>
          </a:p>
          <a:p>
            <a:pPr marL="171450" lvl="0" indent="-171450">
              <a:buFont typeface="Wingdings" charset="2"/>
              <a:buChar char="q"/>
            </a:pPr>
            <a:r>
              <a:rPr lang="en-US" sz="1200" dirty="0">
                <a:latin typeface="Arial"/>
                <a:cs typeface="Arial"/>
              </a:rPr>
              <a:t>Digital services account for a significant (&gt;10%) share of total revenues</a:t>
            </a:r>
            <a:r>
              <a:rPr lang="en-US" sz="1200" dirty="0" smtClean="0">
                <a:latin typeface="Arial"/>
                <a:cs typeface="Arial"/>
              </a:rPr>
              <a:t>.</a:t>
            </a:r>
          </a:p>
          <a:p>
            <a:pPr marL="171450" lvl="0" indent="-171450">
              <a:buFont typeface="Wingdings" charset="2"/>
              <a:buChar char="q"/>
            </a:pPr>
            <a:endParaRPr lang="en-US" sz="800" dirty="0">
              <a:latin typeface="Arial"/>
              <a:cs typeface="Arial"/>
            </a:endParaRPr>
          </a:p>
          <a:p>
            <a:pPr marL="171450" indent="-171450">
              <a:buFont typeface="Wingdings" charset="2"/>
              <a:buChar char="q"/>
            </a:pPr>
            <a:endParaRPr lang="en-US" sz="800" b="1" u="sng" dirty="0" smtClean="0">
              <a:solidFill>
                <a:srgbClr val="800000"/>
              </a:solidFill>
              <a:latin typeface="Arial"/>
              <a:cs typeface="Arial"/>
            </a:endParaRPr>
          </a:p>
          <a:p>
            <a:r>
              <a:rPr lang="en-US" sz="1200" b="1" u="sng" dirty="0" smtClean="0">
                <a:solidFill>
                  <a:srgbClr val="800000"/>
                </a:solidFill>
                <a:latin typeface="Arial"/>
                <a:cs typeface="Arial"/>
              </a:rPr>
              <a:t>DIMENSION 2: ORGANISATION</a:t>
            </a:r>
            <a:endParaRPr lang="en-US" sz="1200" dirty="0" smtClean="0">
              <a:solidFill>
                <a:srgbClr val="800000"/>
              </a:solidFill>
              <a:latin typeface="Arial"/>
              <a:cs typeface="Arial"/>
            </a:endParaRPr>
          </a:p>
          <a:p>
            <a:endParaRPr lang="en-US" sz="800" dirty="0" smtClean="0">
              <a:latin typeface="Arial"/>
              <a:cs typeface="Arial"/>
            </a:endParaRPr>
          </a:p>
          <a:p>
            <a:r>
              <a:rPr lang="en-US" sz="1200" dirty="0" smtClean="0">
                <a:latin typeface="Arial"/>
                <a:cs typeface="Arial"/>
              </a:rPr>
              <a:t>This dimension focuses on changes in communications, culture, structure, training, and knowledge management within the organization that will enable it to become a digital player</a:t>
            </a:r>
            <a:endParaRPr lang="en-US" sz="800" b="1" u="sng" dirty="0" smtClean="0">
              <a:latin typeface="Arial"/>
              <a:cs typeface="Arial"/>
            </a:endParaRPr>
          </a:p>
          <a:p>
            <a:endParaRPr lang="en-US" sz="1200" b="1" u="sng" dirty="0" smtClean="0">
              <a:latin typeface="Arial"/>
              <a:cs typeface="Arial"/>
            </a:endParaRPr>
          </a:p>
          <a:p>
            <a:r>
              <a:rPr lang="en-US" sz="1200" b="1" u="sng" dirty="0" smtClean="0">
                <a:latin typeface="Arial"/>
                <a:cs typeface="Arial"/>
              </a:rPr>
              <a:t>Level </a:t>
            </a:r>
            <a:r>
              <a:rPr lang="en-US" sz="1200" b="1" u="sng" dirty="0">
                <a:latin typeface="Arial"/>
                <a:cs typeface="Arial"/>
              </a:rPr>
              <a:t>1</a:t>
            </a:r>
            <a:r>
              <a:rPr lang="en-US" sz="1200" u="sng" dirty="0">
                <a:latin typeface="Arial"/>
                <a:cs typeface="Arial"/>
              </a:rPr>
              <a:t> </a:t>
            </a:r>
            <a:r>
              <a:rPr lang="en-US" sz="1200" b="1" u="sng" dirty="0">
                <a:latin typeface="Arial"/>
                <a:cs typeface="Arial"/>
              </a:rPr>
              <a:t>– Initiating</a:t>
            </a:r>
            <a:r>
              <a:rPr lang="en-US" sz="1200" b="1" dirty="0">
                <a:latin typeface="Arial"/>
                <a:cs typeface="Arial"/>
              </a:rPr>
              <a:t>: </a:t>
            </a:r>
            <a:r>
              <a:rPr lang="en-US" sz="1200" i="1" dirty="0">
                <a:latin typeface="Arial"/>
                <a:cs typeface="Arial"/>
              </a:rPr>
              <a:t>The organization has decided to move toward a digital business and is taking initial steps in that direction. </a:t>
            </a:r>
            <a:endParaRPr lang="en-US" sz="1200" dirty="0">
              <a:latin typeface="Arial"/>
              <a:cs typeface="Arial"/>
            </a:endParaRPr>
          </a:p>
          <a:p>
            <a:pPr lvl="0"/>
            <a:endParaRPr lang="en-US" sz="800" dirty="0" smtClean="0">
              <a:latin typeface="Arial"/>
              <a:cs typeface="Arial"/>
            </a:endParaRPr>
          </a:p>
          <a:p>
            <a:pPr marL="171450" lvl="0" indent="-171450">
              <a:buFont typeface="Wingdings" charset="2"/>
              <a:buChar char="q"/>
            </a:pPr>
            <a:r>
              <a:rPr lang="en-US" sz="1200" dirty="0" smtClean="0">
                <a:latin typeface="Arial"/>
                <a:cs typeface="Arial"/>
              </a:rPr>
              <a:t>The </a:t>
            </a:r>
            <a:r>
              <a:rPr lang="en-US" sz="1200" dirty="0">
                <a:latin typeface="Arial"/>
                <a:cs typeface="Arial"/>
              </a:rPr>
              <a:t>organization has articulated the need for digital transformation</a:t>
            </a:r>
            <a:r>
              <a:rPr lang="en-US" sz="1200" dirty="0" smtClean="0">
                <a:latin typeface="Arial"/>
                <a:cs typeface="Arial"/>
              </a:rPr>
              <a:t>.</a:t>
            </a:r>
            <a:endParaRPr lang="en-US" sz="1200" dirty="0">
              <a:latin typeface="Arial"/>
              <a:cs typeface="Arial"/>
            </a:endParaRPr>
          </a:p>
          <a:p>
            <a:pPr marL="171450" lvl="0" indent="-171450">
              <a:buFont typeface="Wingdings" charset="2"/>
              <a:buChar char="q"/>
            </a:pPr>
            <a:r>
              <a:rPr lang="en-US" sz="1200" dirty="0">
                <a:latin typeface="Arial"/>
                <a:cs typeface="Arial"/>
              </a:rPr>
              <a:t>The need for digital competencies has been identified and a general development plan is being defined. </a:t>
            </a:r>
          </a:p>
          <a:p>
            <a:pPr marL="171450" lvl="0" indent="-171450">
              <a:buFont typeface="Wingdings" charset="2"/>
              <a:buChar char="q"/>
            </a:pPr>
            <a:r>
              <a:rPr lang="en-US" sz="1200" dirty="0">
                <a:latin typeface="Arial"/>
                <a:cs typeface="Arial"/>
              </a:rPr>
              <a:t>Initial investments are being made to develop digital competencies, including training </a:t>
            </a:r>
            <a:r>
              <a:rPr lang="en-US" sz="1200" dirty="0" smtClean="0">
                <a:latin typeface="Arial"/>
                <a:cs typeface="Arial"/>
              </a:rPr>
              <a:t>programs</a:t>
            </a:r>
            <a:r>
              <a:rPr lang="en-US" sz="1200" dirty="0">
                <a:latin typeface="Arial"/>
                <a:cs typeface="Arial"/>
              </a:rPr>
              <a:t>. </a:t>
            </a:r>
          </a:p>
          <a:p>
            <a:pPr marL="171450" lvl="0" indent="-171450">
              <a:buFont typeface="Wingdings" charset="2"/>
              <a:buChar char="q"/>
            </a:pPr>
            <a:r>
              <a:rPr lang="en-US" sz="1200" dirty="0">
                <a:latin typeface="Arial"/>
                <a:cs typeface="Arial"/>
              </a:rPr>
              <a:t>Recruitment of select "experts" to bring needed skills is ongoing, often in isolated teams. </a:t>
            </a:r>
          </a:p>
          <a:p>
            <a:pPr marL="171450" indent="-171450">
              <a:buFont typeface="Wingdings" charset="2"/>
              <a:buChar char="q"/>
            </a:pPr>
            <a:endParaRPr lang="en-US" sz="800" b="1" u="sng" dirty="0" smtClean="0">
              <a:latin typeface="Arial"/>
              <a:cs typeface="Arial"/>
            </a:endParaRPr>
          </a:p>
          <a:p>
            <a:r>
              <a:rPr lang="en-US" sz="1200" b="1" u="sng" dirty="0" smtClean="0">
                <a:latin typeface="Arial"/>
                <a:cs typeface="Arial"/>
              </a:rPr>
              <a:t>Level </a:t>
            </a:r>
            <a:r>
              <a:rPr lang="en-US" sz="1200" b="1" u="sng" dirty="0">
                <a:latin typeface="Arial"/>
                <a:cs typeface="Arial"/>
              </a:rPr>
              <a:t>2 – </a:t>
            </a:r>
            <a:r>
              <a:rPr lang="en-US" sz="1200" b="1" u="sng" dirty="0" smtClean="0">
                <a:latin typeface="Arial"/>
                <a:cs typeface="Arial"/>
              </a:rPr>
              <a:t>Enabling: </a:t>
            </a:r>
            <a:r>
              <a:rPr lang="en-US" sz="1200" i="1" dirty="0" smtClean="0">
                <a:latin typeface="Arial"/>
                <a:cs typeface="Arial"/>
              </a:rPr>
              <a:t>The </a:t>
            </a:r>
            <a:r>
              <a:rPr lang="en-US" sz="1200" i="1" dirty="0">
                <a:latin typeface="Arial"/>
                <a:cs typeface="Arial"/>
              </a:rPr>
              <a:t>organization is implementing initiatives within the dimension that will form the foundation of its digital business. </a:t>
            </a:r>
          </a:p>
          <a:p>
            <a:pPr lvl="0"/>
            <a:endParaRPr lang="en-US" sz="800" dirty="0" smtClean="0">
              <a:latin typeface="Arial"/>
              <a:cs typeface="Arial"/>
            </a:endParaRPr>
          </a:p>
          <a:p>
            <a:pPr marL="171450" lvl="0" indent="-171450">
              <a:buFont typeface="Wingdings" charset="2"/>
              <a:buChar char="q"/>
            </a:pPr>
            <a:r>
              <a:rPr lang="en-US" sz="1200" dirty="0" smtClean="0">
                <a:latin typeface="Arial"/>
                <a:cs typeface="Arial"/>
              </a:rPr>
              <a:t>The </a:t>
            </a:r>
            <a:r>
              <a:rPr lang="en-US" sz="1200" dirty="0">
                <a:latin typeface="Arial"/>
                <a:cs typeface="Arial"/>
              </a:rPr>
              <a:t>organization has a vision for digital transformation, which begins to drive change towards a digitally- savvy workforce. </a:t>
            </a:r>
          </a:p>
          <a:p>
            <a:pPr marL="171450" lvl="0" indent="-171450">
              <a:buFont typeface="Wingdings" charset="2"/>
              <a:buChar char="q"/>
            </a:pPr>
            <a:r>
              <a:rPr lang="en-US" sz="1200" dirty="0">
                <a:latin typeface="Arial"/>
                <a:cs typeface="Arial"/>
              </a:rPr>
              <a:t>Digital units/teams are being created to explore digital opportunities</a:t>
            </a:r>
            <a:r>
              <a:rPr lang="en-US" sz="1200" dirty="0" smtClean="0">
                <a:latin typeface="Arial"/>
                <a:cs typeface="Arial"/>
              </a:rPr>
              <a:t>.</a:t>
            </a:r>
            <a:endParaRPr lang="en-US" sz="1200" dirty="0">
              <a:latin typeface="Arial"/>
              <a:cs typeface="Arial"/>
            </a:endParaRPr>
          </a:p>
          <a:p>
            <a:pPr marL="171450" lvl="0" indent="-171450">
              <a:buFont typeface="Wingdings" charset="2"/>
              <a:buChar char="q"/>
            </a:pPr>
            <a:r>
              <a:rPr lang="en-US" sz="1200" dirty="0">
                <a:latin typeface="Arial"/>
                <a:cs typeface="Arial"/>
              </a:rPr>
              <a:t>Training and compensation schemes are being adapted to align with the digital strategy. </a:t>
            </a:r>
          </a:p>
          <a:p>
            <a:pPr marL="171450" lvl="0" indent="-171450">
              <a:buFont typeface="Wingdings" charset="2"/>
              <a:buChar char="q"/>
            </a:pPr>
            <a:r>
              <a:rPr lang="en-US" sz="1200" dirty="0">
                <a:latin typeface="Arial"/>
                <a:cs typeface="Arial"/>
              </a:rPr>
              <a:t>Digital services are supported by a specific sales team. </a:t>
            </a:r>
          </a:p>
          <a:p>
            <a:endParaRPr lang="en-US" sz="800" b="1" u="sng" dirty="0" smtClean="0">
              <a:latin typeface="Arial"/>
              <a:cs typeface="Arial"/>
            </a:endParaRPr>
          </a:p>
        </p:txBody>
      </p:sp>
      <p:sp>
        <p:nvSpPr>
          <p:cNvPr id="7" name="Rectangle 6"/>
          <p:cNvSpPr/>
          <p:nvPr/>
        </p:nvSpPr>
        <p:spPr>
          <a:xfrm>
            <a:off x="882650" y="5799634"/>
            <a:ext cx="6248400" cy="769441"/>
          </a:xfrm>
          <a:prstGeom prst="rect">
            <a:avLst/>
          </a:prstGeom>
          <a:solidFill>
            <a:srgbClr val="FFFF00"/>
          </a:solidFill>
          <a:ln>
            <a:solidFill>
              <a:schemeClr val="tx1">
                <a:lumMod val="95000"/>
                <a:lumOff val="5000"/>
              </a:schemeClr>
            </a:solidFill>
          </a:ln>
        </p:spPr>
        <p:txBody>
          <a:bodyPr wrap="square">
            <a:spAutoFit/>
          </a:bodyPr>
          <a:lstStyle/>
          <a:p>
            <a:r>
              <a:rPr lang="en-US" sz="1200" b="1" u="sng" dirty="0">
                <a:solidFill>
                  <a:srgbClr val="800000"/>
                </a:solidFill>
                <a:latin typeface="Arial"/>
                <a:cs typeface="Arial"/>
              </a:rPr>
              <a:t>DIMENSION 2: ORGANISATION</a:t>
            </a:r>
            <a:endParaRPr lang="en-US" sz="1200" dirty="0">
              <a:solidFill>
                <a:srgbClr val="800000"/>
              </a:solidFill>
              <a:latin typeface="Arial"/>
              <a:cs typeface="Arial"/>
            </a:endParaRPr>
          </a:p>
          <a:p>
            <a:endParaRPr lang="en-US" sz="800" dirty="0">
              <a:latin typeface="Arial"/>
              <a:cs typeface="Arial"/>
            </a:endParaRPr>
          </a:p>
          <a:p>
            <a:r>
              <a:rPr lang="en-US" sz="1200" dirty="0">
                <a:latin typeface="Arial"/>
                <a:cs typeface="Arial"/>
              </a:rPr>
              <a:t>This dimension focuses on changes in communications, culture, structure, training</a:t>
            </a:r>
            <a:r>
              <a:rPr lang="en-US" sz="1200" dirty="0" smtClean="0">
                <a:latin typeface="Arial"/>
                <a:cs typeface="Arial"/>
              </a:rPr>
              <a:t>, and knowledge </a:t>
            </a:r>
            <a:r>
              <a:rPr lang="en-US" sz="1200" dirty="0">
                <a:latin typeface="Arial"/>
                <a:cs typeface="Arial"/>
              </a:rPr>
              <a:t>management that will enable </a:t>
            </a:r>
            <a:r>
              <a:rPr lang="en-US" sz="1200" dirty="0" smtClean="0">
                <a:latin typeface="Arial"/>
                <a:cs typeface="Arial"/>
              </a:rPr>
              <a:t>the </a:t>
            </a:r>
            <a:r>
              <a:rPr lang="en-US" sz="1200" dirty="0">
                <a:latin typeface="Arial"/>
                <a:cs typeface="Arial"/>
              </a:rPr>
              <a:t>organization </a:t>
            </a:r>
            <a:r>
              <a:rPr lang="en-US" sz="1200" dirty="0" smtClean="0">
                <a:latin typeface="Arial"/>
                <a:cs typeface="Arial"/>
              </a:rPr>
              <a:t>it </a:t>
            </a:r>
            <a:r>
              <a:rPr lang="en-US" sz="1200" dirty="0">
                <a:latin typeface="Arial"/>
                <a:cs typeface="Arial"/>
              </a:rPr>
              <a:t>to become a digital player</a:t>
            </a:r>
          </a:p>
        </p:txBody>
      </p:sp>
    </p:spTree>
    <p:extLst>
      <p:ext uri="{BB962C8B-B14F-4D97-AF65-F5344CB8AC3E}">
        <p14:creationId xmlns:p14="http://schemas.microsoft.com/office/powerpoint/2010/main" val="17236760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60" y="244475"/>
            <a:ext cx="1440644" cy="727075"/>
          </a:xfrm>
          <a:prstGeom prst="rect">
            <a:avLst/>
          </a:prstGeom>
        </p:spPr>
      </p:pic>
      <p:sp>
        <p:nvSpPr>
          <p:cNvPr id="15" name="TextBox 14"/>
          <p:cNvSpPr txBox="1"/>
          <p:nvPr/>
        </p:nvSpPr>
        <p:spPr>
          <a:xfrm>
            <a:off x="806450" y="1392524"/>
            <a:ext cx="6380315" cy="8586966"/>
          </a:xfrm>
          <a:prstGeom prst="rect">
            <a:avLst/>
          </a:prstGeom>
          <a:noFill/>
        </p:spPr>
        <p:txBody>
          <a:bodyPr wrap="square" rtlCol="0">
            <a:spAutoFit/>
          </a:bodyPr>
          <a:lstStyle/>
          <a:p>
            <a:r>
              <a:rPr lang="en-US" sz="1200" b="1" u="sng" dirty="0">
                <a:latin typeface="Arial"/>
                <a:cs typeface="Arial"/>
              </a:rPr>
              <a:t>Level 3 – Integrating: </a:t>
            </a:r>
            <a:r>
              <a:rPr lang="en-US" sz="1200" i="1" dirty="0">
                <a:latin typeface="Arial"/>
                <a:cs typeface="Arial"/>
              </a:rPr>
              <a:t>The organization's initiatives are being integrated across the organization to support end-to-end capabilities. </a:t>
            </a:r>
          </a:p>
          <a:p>
            <a:pPr lvl="0"/>
            <a:endParaRPr lang="en-US" sz="800" dirty="0">
              <a:latin typeface="Arial"/>
              <a:cs typeface="Arial"/>
            </a:endParaRPr>
          </a:p>
          <a:p>
            <a:pPr marL="171450" lvl="0" indent="-171450">
              <a:buFont typeface="Wingdings" charset="2"/>
              <a:buChar char="q"/>
            </a:pPr>
            <a:r>
              <a:rPr lang="en-US" sz="1200" dirty="0">
                <a:latin typeface="Arial"/>
                <a:cs typeface="Arial"/>
              </a:rPr>
              <a:t>Management is continuously communicating the digital strategy and advances in its implementation across the whole organization. </a:t>
            </a:r>
          </a:p>
          <a:p>
            <a:pPr marL="171450" lvl="0" indent="-171450">
              <a:buFont typeface="Wingdings" charset="2"/>
              <a:buChar char="q"/>
            </a:pPr>
            <a:r>
              <a:rPr lang="en-US" sz="1200" dirty="0">
                <a:latin typeface="Arial"/>
                <a:cs typeface="Arial"/>
              </a:rPr>
              <a:t>Digital strategy is driving corporate change, including organizational structure and key performance indicators. </a:t>
            </a:r>
          </a:p>
          <a:p>
            <a:pPr marL="171450" lvl="0" indent="-171450">
              <a:buFont typeface="Wingdings" charset="2"/>
              <a:buChar char="q"/>
            </a:pPr>
            <a:r>
              <a:rPr lang="en-US" sz="1200" dirty="0">
                <a:latin typeface="Arial"/>
                <a:cs typeface="Arial"/>
              </a:rPr>
              <a:t>Digital initiatives incorporate people from several functions and departments, as well as external partners. </a:t>
            </a:r>
          </a:p>
          <a:p>
            <a:pPr marL="171450" lvl="0" indent="-171450">
              <a:buFont typeface="Wingdings" charset="2"/>
              <a:buChar char="q"/>
            </a:pPr>
            <a:r>
              <a:rPr lang="en-US" sz="1200" dirty="0">
                <a:latin typeface="Arial"/>
                <a:cs typeface="Arial"/>
              </a:rPr>
              <a:t>Performance and compensation systems across the organization incorporate digital elements. </a:t>
            </a:r>
          </a:p>
          <a:p>
            <a:pPr marL="171450" lvl="0" indent="-171450">
              <a:buFont typeface="Wingdings" charset="2"/>
              <a:buChar char="q"/>
            </a:pPr>
            <a:r>
              <a:rPr lang="en-US" sz="1200" dirty="0">
                <a:latin typeface="Arial"/>
                <a:cs typeface="Arial"/>
              </a:rPr>
              <a:t>Global processes are set to promote the transfer of global/central digital knowledge towards the Operating Businesses (</a:t>
            </a:r>
            <a:r>
              <a:rPr lang="en-US" sz="1200" dirty="0" err="1">
                <a:latin typeface="Arial"/>
                <a:cs typeface="Arial"/>
              </a:rPr>
              <a:t>OpCos</a:t>
            </a:r>
            <a:r>
              <a:rPr lang="en-US" sz="1200" dirty="0">
                <a:latin typeface="Arial"/>
                <a:cs typeface="Arial"/>
              </a:rPr>
              <a:t>). </a:t>
            </a:r>
            <a:endParaRPr lang="en-US" sz="1200" dirty="0" smtClean="0">
              <a:latin typeface="Arial"/>
              <a:cs typeface="Arial"/>
            </a:endParaRPr>
          </a:p>
          <a:p>
            <a:pPr marL="171450" lvl="0" indent="-171450">
              <a:buFont typeface="Wingdings" charset="2"/>
              <a:buChar char="q"/>
            </a:pPr>
            <a:endParaRPr lang="en-US" sz="1200" b="1" u="sng" dirty="0">
              <a:latin typeface="Arial"/>
              <a:cs typeface="Arial"/>
            </a:endParaRPr>
          </a:p>
          <a:p>
            <a:pPr lvl="0"/>
            <a:r>
              <a:rPr lang="en-US" sz="1200" b="1" u="sng" dirty="0" smtClean="0">
                <a:latin typeface="Arial"/>
                <a:cs typeface="Arial"/>
              </a:rPr>
              <a:t>Level 4- </a:t>
            </a:r>
            <a:r>
              <a:rPr lang="en-US" sz="1200" b="1" u="sng" dirty="0" err="1">
                <a:latin typeface="Arial"/>
                <a:cs typeface="Arial"/>
              </a:rPr>
              <a:t>Optimising</a:t>
            </a:r>
            <a:r>
              <a:rPr lang="en-US" sz="1200" b="1" u="sng" dirty="0">
                <a:latin typeface="Arial"/>
                <a:cs typeface="Arial"/>
              </a:rPr>
              <a:t>:</a:t>
            </a:r>
            <a:r>
              <a:rPr lang="en-US" sz="1200" dirty="0">
                <a:latin typeface="Arial"/>
                <a:cs typeface="Arial"/>
              </a:rPr>
              <a:t> </a:t>
            </a:r>
            <a:r>
              <a:rPr lang="en-US" sz="1200" i="1" dirty="0">
                <a:latin typeface="Arial"/>
                <a:cs typeface="Arial"/>
              </a:rPr>
              <a:t>The organization's digital initiatives within the dimension are being fine-tuned and used to further increase overall performance. </a:t>
            </a:r>
          </a:p>
          <a:p>
            <a:pPr lvl="0"/>
            <a:r>
              <a:rPr lang="en-US" sz="1200" i="1" dirty="0">
                <a:latin typeface="Arial"/>
                <a:cs typeface="Arial"/>
              </a:rPr>
              <a:t>Digital is fully embedded in the corporate culture</a:t>
            </a:r>
            <a:r>
              <a:rPr lang="en-US" sz="1200" i="1" dirty="0" smtClean="0">
                <a:latin typeface="Arial"/>
                <a:cs typeface="Arial"/>
              </a:rPr>
              <a:t>.</a:t>
            </a:r>
          </a:p>
          <a:p>
            <a:pPr lvl="0"/>
            <a:endParaRPr lang="en-US" sz="800" i="1" dirty="0">
              <a:latin typeface="Arial"/>
              <a:cs typeface="Arial"/>
            </a:endParaRPr>
          </a:p>
          <a:p>
            <a:pPr marL="171450" lvl="0" indent="-171450">
              <a:buFont typeface="Wingdings" charset="2"/>
              <a:buChar char="q"/>
            </a:pPr>
            <a:r>
              <a:rPr lang="en-US" sz="1200" dirty="0">
                <a:latin typeface="Arial"/>
                <a:cs typeface="Arial"/>
              </a:rPr>
              <a:t>Digital capabilities are well developed and partnerships are continuously formed to access new ones. </a:t>
            </a:r>
          </a:p>
          <a:p>
            <a:pPr marL="171450" lvl="0" indent="-171450">
              <a:buFont typeface="Wingdings" charset="2"/>
              <a:buChar char="q"/>
            </a:pPr>
            <a:r>
              <a:rPr lang="en-US" sz="1200" dirty="0">
                <a:latin typeface="Arial"/>
                <a:cs typeface="Arial"/>
              </a:rPr>
              <a:t>A well-defined personnel development strategy is in place, including when to train, outsource, or acquire digital capabilities. </a:t>
            </a:r>
          </a:p>
          <a:p>
            <a:pPr marL="171450" lvl="0" indent="-171450">
              <a:buFont typeface="Wingdings" charset="2"/>
              <a:buChar char="q"/>
            </a:pPr>
            <a:r>
              <a:rPr lang="en-US" sz="1200" dirty="0">
                <a:latin typeface="Arial"/>
                <a:cs typeface="Arial"/>
              </a:rPr>
              <a:t>Key performance indicators for sales are now mainly driven by digital services. </a:t>
            </a:r>
          </a:p>
          <a:p>
            <a:endParaRPr lang="en-US" sz="800" b="1" u="sng" dirty="0" smtClean="0">
              <a:latin typeface="Arial"/>
              <a:cs typeface="Arial"/>
            </a:endParaRPr>
          </a:p>
          <a:p>
            <a:r>
              <a:rPr lang="en-US" sz="1200" b="1" u="sng" dirty="0" smtClean="0">
                <a:latin typeface="Arial"/>
                <a:cs typeface="Arial"/>
              </a:rPr>
              <a:t>Level 5- </a:t>
            </a:r>
            <a:r>
              <a:rPr lang="en-US" sz="1200" b="1" u="sng" dirty="0">
                <a:latin typeface="Arial"/>
                <a:cs typeface="Arial"/>
              </a:rPr>
              <a:t>Pioneering:</a:t>
            </a:r>
            <a:r>
              <a:rPr lang="en-US" sz="1200" dirty="0">
                <a:latin typeface="Arial"/>
                <a:cs typeface="Arial"/>
              </a:rPr>
              <a:t> Th</a:t>
            </a:r>
            <a:r>
              <a:rPr lang="en-US" sz="1200" i="1" dirty="0">
                <a:latin typeface="Arial"/>
                <a:cs typeface="Arial"/>
              </a:rPr>
              <a:t>e organization is breaking new ground and advancing the state of the practice within the dimension. </a:t>
            </a:r>
          </a:p>
          <a:p>
            <a:pPr lvl="0"/>
            <a:endParaRPr lang="en-US" sz="800" dirty="0" smtClean="0">
              <a:latin typeface="Arial"/>
              <a:cs typeface="Arial"/>
            </a:endParaRPr>
          </a:p>
          <a:p>
            <a:pPr marL="171450" lvl="0" indent="-171450">
              <a:buFont typeface="Wingdings" charset="2"/>
              <a:buChar char="q"/>
            </a:pPr>
            <a:r>
              <a:rPr lang="en-US" sz="1200" dirty="0" smtClean="0">
                <a:latin typeface="Arial"/>
                <a:cs typeface="Arial"/>
              </a:rPr>
              <a:t>Collaboration </a:t>
            </a:r>
            <a:r>
              <a:rPr lang="en-US" sz="1200" dirty="0">
                <a:latin typeface="Arial"/>
                <a:cs typeface="Arial"/>
              </a:rPr>
              <a:t>with other ecosystem partners is well established, generating service innovation that is ahead of competition. </a:t>
            </a:r>
          </a:p>
          <a:p>
            <a:pPr marL="171450" lvl="0" indent="-171450">
              <a:buFont typeface="Wingdings" charset="2"/>
              <a:buChar char="q"/>
            </a:pPr>
            <a:r>
              <a:rPr lang="en-US" sz="1200" dirty="0">
                <a:latin typeface="Arial"/>
                <a:cs typeface="Arial"/>
              </a:rPr>
              <a:t>The organization is flexible and easily adapts to changes in the market in a more agile way than competitors. </a:t>
            </a:r>
          </a:p>
          <a:p>
            <a:pPr marL="171450" lvl="0" indent="-171450">
              <a:buFont typeface="Wingdings" charset="2"/>
              <a:buChar char="q"/>
            </a:pPr>
            <a:r>
              <a:rPr lang="en-US" sz="1200" dirty="0">
                <a:latin typeface="Arial"/>
                <a:cs typeface="Arial"/>
              </a:rPr>
              <a:t>The organization is focused on digital innovation. </a:t>
            </a:r>
            <a:endParaRPr lang="en-US" sz="1200" dirty="0" smtClean="0">
              <a:latin typeface="Arial"/>
              <a:cs typeface="Arial"/>
            </a:endParaRPr>
          </a:p>
          <a:p>
            <a:endParaRPr lang="en-US" sz="800" dirty="0">
              <a:latin typeface="Arial"/>
              <a:cs typeface="Arial"/>
            </a:endParaRPr>
          </a:p>
          <a:p>
            <a:endParaRPr lang="en-US" sz="800" b="1" u="sng" dirty="0" smtClean="0">
              <a:solidFill>
                <a:srgbClr val="800000"/>
              </a:solidFill>
              <a:latin typeface="Arial"/>
              <a:cs typeface="Arial"/>
            </a:endParaRPr>
          </a:p>
          <a:p>
            <a:r>
              <a:rPr lang="en-US" sz="1200" b="1" u="sng" dirty="0" smtClean="0">
                <a:solidFill>
                  <a:srgbClr val="800000"/>
                </a:solidFill>
                <a:latin typeface="Arial"/>
                <a:cs typeface="Arial"/>
              </a:rPr>
              <a:t>DIMENSION </a:t>
            </a:r>
            <a:r>
              <a:rPr lang="en-US" sz="1200" b="1" u="sng" dirty="0">
                <a:solidFill>
                  <a:srgbClr val="800000"/>
                </a:solidFill>
                <a:latin typeface="Arial"/>
                <a:cs typeface="Arial"/>
              </a:rPr>
              <a:t>3: </a:t>
            </a:r>
            <a:r>
              <a:rPr lang="en-US" sz="1200" b="1" u="sng" dirty="0" smtClean="0">
                <a:solidFill>
                  <a:srgbClr val="800000"/>
                </a:solidFill>
                <a:latin typeface="Arial"/>
                <a:cs typeface="Arial"/>
              </a:rPr>
              <a:t>CUSTOMER</a:t>
            </a:r>
            <a:endParaRPr lang="en-US" sz="800" dirty="0" smtClean="0">
              <a:latin typeface="Arial"/>
              <a:cs typeface="Arial"/>
            </a:endParaRPr>
          </a:p>
          <a:p>
            <a:r>
              <a:rPr lang="en-US" sz="1200" dirty="0" smtClean="0">
                <a:latin typeface="Arial"/>
                <a:cs typeface="Arial"/>
              </a:rPr>
              <a:t>This </a:t>
            </a:r>
            <a:r>
              <a:rPr lang="en-US" sz="1200" dirty="0">
                <a:latin typeface="Arial"/>
                <a:cs typeface="Arial"/>
              </a:rPr>
              <a:t>dimension focuses on customer participation and empowerment, as well as new benefits created in customer experience through digital transformation of customer touch points. </a:t>
            </a:r>
          </a:p>
          <a:p>
            <a:endParaRPr lang="en-US" sz="800" b="1" u="sng" dirty="0" smtClean="0">
              <a:latin typeface="Arial"/>
              <a:cs typeface="Arial"/>
            </a:endParaRPr>
          </a:p>
          <a:p>
            <a:r>
              <a:rPr lang="en-US" sz="1200" b="1" u="sng" dirty="0" smtClean="0">
                <a:latin typeface="Arial"/>
                <a:cs typeface="Arial"/>
              </a:rPr>
              <a:t>Level </a:t>
            </a:r>
            <a:r>
              <a:rPr lang="en-US" sz="1200" b="1" u="sng" dirty="0">
                <a:latin typeface="Arial"/>
                <a:cs typeface="Arial"/>
              </a:rPr>
              <a:t>1</a:t>
            </a:r>
            <a:r>
              <a:rPr lang="en-US" sz="1200" u="sng" dirty="0">
                <a:latin typeface="Arial"/>
                <a:cs typeface="Arial"/>
              </a:rPr>
              <a:t> </a:t>
            </a:r>
            <a:r>
              <a:rPr lang="en-US" sz="1200" b="1" u="sng" dirty="0">
                <a:latin typeface="Arial"/>
                <a:cs typeface="Arial"/>
              </a:rPr>
              <a:t>– Initiating</a:t>
            </a:r>
            <a:r>
              <a:rPr lang="en-US" sz="1200" b="1" dirty="0">
                <a:latin typeface="Arial"/>
                <a:cs typeface="Arial"/>
              </a:rPr>
              <a:t>: </a:t>
            </a:r>
            <a:r>
              <a:rPr lang="en-US" sz="1200" i="1" dirty="0">
                <a:latin typeface="Arial"/>
                <a:cs typeface="Arial"/>
              </a:rPr>
              <a:t>The organization has decided to move toward a digital business and is taking initial steps in that direction. </a:t>
            </a:r>
            <a:endParaRPr lang="en-US" sz="1200" dirty="0">
              <a:latin typeface="Arial"/>
              <a:cs typeface="Arial"/>
            </a:endParaRPr>
          </a:p>
          <a:p>
            <a:pPr lvl="0"/>
            <a:endParaRPr lang="en-US" sz="800" dirty="0" smtClean="0">
              <a:latin typeface="Arial"/>
              <a:cs typeface="Arial"/>
            </a:endParaRPr>
          </a:p>
          <a:p>
            <a:pPr marL="171450" indent="-171450">
              <a:buFont typeface="Wingdings" charset="2"/>
              <a:buChar char="q"/>
            </a:pPr>
            <a:r>
              <a:rPr lang="en-US" sz="1200" dirty="0" smtClean="0">
                <a:latin typeface="Arial"/>
                <a:cs typeface="Arial"/>
              </a:rPr>
              <a:t>Basic </a:t>
            </a:r>
            <a:r>
              <a:rPr lang="en-US" sz="1200" dirty="0">
                <a:latin typeface="Arial"/>
                <a:cs typeface="Arial"/>
              </a:rPr>
              <a:t>self-help tools (e.g., online portals, forums) are available to customers. </a:t>
            </a:r>
          </a:p>
          <a:p>
            <a:pPr marL="171450" indent="-171450">
              <a:buFont typeface="Wingdings" charset="2"/>
              <a:buChar char="q"/>
            </a:pPr>
            <a:r>
              <a:rPr lang="en-US" sz="1200" dirty="0">
                <a:latin typeface="Arial"/>
                <a:cs typeface="Arial"/>
              </a:rPr>
              <a:t>Initial pilots of new digital tools such as self-service apps and social media support are being conducted. </a:t>
            </a:r>
          </a:p>
          <a:p>
            <a:pPr marL="171450" indent="-171450">
              <a:buFont typeface="Wingdings" charset="2"/>
              <a:buChar char="q"/>
            </a:pPr>
            <a:r>
              <a:rPr lang="en-US" sz="1200" dirty="0">
                <a:latin typeface="Arial"/>
                <a:cs typeface="Arial"/>
              </a:rPr>
              <a:t>Initiatives and requirements to expand customer interaction beyond basic app-based self-support have been identified. </a:t>
            </a:r>
          </a:p>
          <a:p>
            <a:pPr marL="171450" indent="-171450">
              <a:buFont typeface="Wingdings" charset="2"/>
              <a:buChar char="q"/>
            </a:pPr>
            <a:r>
              <a:rPr lang="en-US" sz="1200" dirty="0" smtClean="0">
                <a:latin typeface="Arial"/>
                <a:cs typeface="Arial"/>
              </a:rPr>
              <a:t>Basic </a:t>
            </a:r>
            <a:r>
              <a:rPr lang="en-US" sz="1200" dirty="0">
                <a:latin typeface="Arial"/>
                <a:cs typeface="Arial"/>
              </a:rPr>
              <a:t>e-commerce capabilities are being implemented to drive calls to purchase online. </a:t>
            </a:r>
            <a:endParaRPr lang="en-US" sz="1200" dirty="0" smtClean="0">
              <a:latin typeface="Arial"/>
              <a:cs typeface="Arial"/>
            </a:endParaRPr>
          </a:p>
          <a:p>
            <a:pPr lvl="0"/>
            <a:endParaRPr lang="en-US" sz="800" dirty="0">
              <a:latin typeface="Arial"/>
              <a:cs typeface="Arial"/>
            </a:endParaRPr>
          </a:p>
        </p:txBody>
      </p:sp>
      <p:sp>
        <p:nvSpPr>
          <p:cNvPr id="7" name="Rectangle 6"/>
          <p:cNvSpPr/>
          <p:nvPr/>
        </p:nvSpPr>
        <p:spPr>
          <a:xfrm>
            <a:off x="882650" y="7247434"/>
            <a:ext cx="6248400" cy="769441"/>
          </a:xfrm>
          <a:prstGeom prst="rect">
            <a:avLst/>
          </a:prstGeom>
          <a:solidFill>
            <a:srgbClr val="FFFF00"/>
          </a:solidFill>
          <a:ln>
            <a:solidFill>
              <a:schemeClr val="tx1">
                <a:lumMod val="95000"/>
                <a:lumOff val="5000"/>
              </a:schemeClr>
            </a:solidFill>
          </a:ln>
        </p:spPr>
        <p:txBody>
          <a:bodyPr wrap="square">
            <a:spAutoFit/>
          </a:bodyPr>
          <a:lstStyle/>
          <a:p>
            <a:r>
              <a:rPr lang="en-US" sz="1200" b="1" u="sng" dirty="0">
                <a:solidFill>
                  <a:srgbClr val="800000"/>
                </a:solidFill>
                <a:latin typeface="Arial"/>
                <a:cs typeface="Arial"/>
              </a:rPr>
              <a:t>DIMENSION 3: CUSTOMER</a:t>
            </a:r>
            <a:endParaRPr lang="en-US" sz="1200" b="1" dirty="0">
              <a:solidFill>
                <a:srgbClr val="800000"/>
              </a:solidFill>
              <a:latin typeface="Arial"/>
              <a:cs typeface="Arial"/>
            </a:endParaRPr>
          </a:p>
          <a:p>
            <a:endParaRPr lang="en-US" sz="800" dirty="0">
              <a:latin typeface="Arial"/>
              <a:cs typeface="Arial"/>
            </a:endParaRPr>
          </a:p>
          <a:p>
            <a:r>
              <a:rPr lang="en-US" sz="1200" dirty="0">
                <a:latin typeface="Arial"/>
                <a:cs typeface="Arial"/>
              </a:rPr>
              <a:t>This dimension focuses on customer participation and empowerment, </a:t>
            </a:r>
            <a:r>
              <a:rPr lang="en-US" sz="1200" dirty="0" smtClean="0">
                <a:latin typeface="Arial"/>
                <a:cs typeface="Arial"/>
              </a:rPr>
              <a:t>and new </a:t>
            </a:r>
            <a:r>
              <a:rPr lang="en-US" sz="1200" dirty="0">
                <a:latin typeface="Arial"/>
                <a:cs typeface="Arial"/>
              </a:rPr>
              <a:t>benefits created in customer experience through digital transformation of customer touch points. </a:t>
            </a:r>
          </a:p>
        </p:txBody>
      </p:sp>
    </p:spTree>
    <p:extLst>
      <p:ext uri="{BB962C8B-B14F-4D97-AF65-F5344CB8AC3E}">
        <p14:creationId xmlns:p14="http://schemas.microsoft.com/office/powerpoint/2010/main" val="19951303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60" y="244475"/>
            <a:ext cx="1440644" cy="727075"/>
          </a:xfrm>
          <a:prstGeom prst="rect">
            <a:avLst/>
          </a:prstGeom>
        </p:spPr>
      </p:pic>
      <p:sp>
        <p:nvSpPr>
          <p:cNvPr id="15" name="TextBox 14"/>
          <p:cNvSpPr txBox="1"/>
          <p:nvPr/>
        </p:nvSpPr>
        <p:spPr>
          <a:xfrm>
            <a:off x="806450" y="1392524"/>
            <a:ext cx="6380315" cy="8833188"/>
          </a:xfrm>
          <a:prstGeom prst="rect">
            <a:avLst/>
          </a:prstGeom>
          <a:noFill/>
        </p:spPr>
        <p:txBody>
          <a:bodyPr wrap="square" rtlCol="0">
            <a:spAutoFit/>
          </a:bodyPr>
          <a:lstStyle/>
          <a:p>
            <a:r>
              <a:rPr lang="en-US" sz="1200" b="1" u="sng" dirty="0">
                <a:latin typeface="Arial"/>
                <a:cs typeface="Arial"/>
              </a:rPr>
              <a:t>Level 2 – Enabling: </a:t>
            </a:r>
            <a:r>
              <a:rPr lang="en-US" sz="1200" i="1" dirty="0">
                <a:latin typeface="Arial"/>
                <a:cs typeface="Arial"/>
              </a:rPr>
              <a:t>The organization is implementing initiatives within the dimension that will form the foundation of its digital business. </a:t>
            </a:r>
          </a:p>
          <a:p>
            <a:endParaRPr lang="en-US" sz="800" i="1" dirty="0">
              <a:latin typeface="Arial"/>
              <a:cs typeface="Arial"/>
            </a:endParaRPr>
          </a:p>
          <a:p>
            <a:pPr marL="171450" lvl="0" indent="-171450">
              <a:buFont typeface="Wingdings" charset="2"/>
              <a:buChar char="q"/>
            </a:pPr>
            <a:r>
              <a:rPr lang="en-US" sz="1200" dirty="0">
                <a:latin typeface="Arial"/>
                <a:cs typeface="Arial"/>
              </a:rPr>
              <a:t>An </a:t>
            </a:r>
            <a:r>
              <a:rPr lang="en-US" sz="1200" dirty="0" err="1">
                <a:latin typeface="Arial"/>
                <a:cs typeface="Arial"/>
              </a:rPr>
              <a:t>omni</a:t>
            </a:r>
            <a:r>
              <a:rPr lang="en-US" sz="1200" dirty="0">
                <a:latin typeface="Arial"/>
                <a:cs typeface="Arial"/>
              </a:rPr>
              <a:t>-channel vision has been fully articulated (although not necessarily completely executed). </a:t>
            </a:r>
          </a:p>
          <a:p>
            <a:pPr marL="171450" lvl="0" indent="-171450">
              <a:buFont typeface="Wingdings" charset="2"/>
              <a:buChar char="q"/>
            </a:pPr>
            <a:r>
              <a:rPr lang="en-US" sz="1200" dirty="0">
                <a:latin typeface="Arial"/>
                <a:cs typeface="Arial"/>
              </a:rPr>
              <a:t>New digital customer engagement tools are being implemented supporting the customer lifecycle. </a:t>
            </a:r>
          </a:p>
          <a:p>
            <a:pPr marL="171450" lvl="0" indent="-171450">
              <a:buFont typeface="Wingdings" charset="2"/>
              <a:buChar char="q"/>
            </a:pPr>
            <a:r>
              <a:rPr lang="en-US" sz="1200" dirty="0">
                <a:latin typeface="Arial"/>
                <a:cs typeface="Arial"/>
              </a:rPr>
              <a:t>Customer experience and usage data is actively collected and used to assist customer support and service improvements. </a:t>
            </a:r>
          </a:p>
          <a:p>
            <a:pPr marL="171450" lvl="0" indent="-171450">
              <a:buFont typeface="Wingdings" charset="2"/>
              <a:buChar char="q"/>
            </a:pPr>
            <a:r>
              <a:rPr lang="en-US" sz="1200" dirty="0">
                <a:latin typeface="Arial"/>
                <a:cs typeface="Arial"/>
              </a:rPr>
              <a:t>New digital services (typically from third parties) are being made available to customers, albeit not yet as part of an integral "multi-product" service. </a:t>
            </a:r>
            <a:endParaRPr lang="en-US" sz="1200" b="1" u="sng" dirty="0">
              <a:latin typeface="Arial"/>
              <a:cs typeface="Arial"/>
            </a:endParaRPr>
          </a:p>
          <a:p>
            <a:endParaRPr lang="en-US" sz="1200" b="1" u="sng" dirty="0">
              <a:latin typeface="Arial"/>
              <a:cs typeface="Arial"/>
            </a:endParaRPr>
          </a:p>
          <a:p>
            <a:r>
              <a:rPr lang="en-US" sz="1200" b="1" u="sng" dirty="0" smtClean="0">
                <a:latin typeface="Arial"/>
                <a:cs typeface="Arial"/>
              </a:rPr>
              <a:t>Level </a:t>
            </a:r>
            <a:r>
              <a:rPr lang="en-US" sz="1200" b="1" u="sng" dirty="0">
                <a:latin typeface="Arial"/>
                <a:cs typeface="Arial"/>
              </a:rPr>
              <a:t>3 – </a:t>
            </a:r>
            <a:r>
              <a:rPr lang="en-US" sz="1200" b="1" u="sng" dirty="0" smtClean="0">
                <a:latin typeface="Arial"/>
                <a:cs typeface="Arial"/>
              </a:rPr>
              <a:t>Integrating: </a:t>
            </a:r>
            <a:r>
              <a:rPr lang="en-US" sz="1200" i="1" dirty="0" smtClean="0">
                <a:latin typeface="Arial"/>
                <a:cs typeface="Arial"/>
              </a:rPr>
              <a:t>The </a:t>
            </a:r>
            <a:r>
              <a:rPr lang="en-US" sz="1200" i="1" dirty="0">
                <a:latin typeface="Arial"/>
                <a:cs typeface="Arial"/>
              </a:rPr>
              <a:t>organization's initiatives are being integrated across the organization to support end-to-end capabilities. </a:t>
            </a:r>
          </a:p>
          <a:p>
            <a:pPr lvl="0"/>
            <a:endParaRPr lang="en-US" sz="1200" dirty="0">
              <a:latin typeface="Arial"/>
              <a:cs typeface="Arial"/>
            </a:endParaRPr>
          </a:p>
          <a:p>
            <a:pPr marL="171450" lvl="0" indent="-171450">
              <a:buFont typeface="Wingdings" charset="2"/>
              <a:buChar char="q"/>
            </a:pPr>
            <a:r>
              <a:rPr lang="en-US" sz="1200" dirty="0" smtClean="0">
                <a:latin typeface="Arial"/>
                <a:cs typeface="Arial"/>
              </a:rPr>
              <a:t>An </a:t>
            </a:r>
            <a:r>
              <a:rPr lang="en-US" sz="1200" dirty="0" err="1">
                <a:latin typeface="Arial"/>
                <a:cs typeface="Arial"/>
              </a:rPr>
              <a:t>omni</a:t>
            </a:r>
            <a:r>
              <a:rPr lang="en-US" sz="1200" dirty="0">
                <a:latin typeface="Arial"/>
                <a:cs typeface="Arial"/>
              </a:rPr>
              <a:t>-channel vision is well under-way throughout customer-facing operations (e.g., from physical shops through to online to mobile and call </a:t>
            </a:r>
            <a:r>
              <a:rPr lang="en-US" sz="1200" dirty="0" err="1">
                <a:latin typeface="Arial"/>
                <a:cs typeface="Arial"/>
              </a:rPr>
              <a:t>centres</a:t>
            </a:r>
            <a:r>
              <a:rPr lang="en-US" sz="1200" dirty="0">
                <a:latin typeface="Arial"/>
                <a:cs typeface="Arial"/>
              </a:rPr>
              <a:t>). </a:t>
            </a:r>
          </a:p>
          <a:p>
            <a:pPr marL="171450" lvl="0" indent="-171450">
              <a:buFont typeface="Wingdings" charset="2"/>
              <a:buChar char="q"/>
            </a:pPr>
            <a:r>
              <a:rPr lang="en-US" sz="1200" dirty="0" smtClean="0">
                <a:latin typeface="Arial"/>
                <a:cs typeface="Arial"/>
              </a:rPr>
              <a:t>Customers </a:t>
            </a:r>
            <a:r>
              <a:rPr lang="en-US" sz="1200" dirty="0">
                <a:latin typeface="Arial"/>
                <a:cs typeface="Arial"/>
              </a:rPr>
              <a:t>cannot only access support and information; service self-configuration tools are also available across channels.</a:t>
            </a:r>
          </a:p>
          <a:p>
            <a:pPr marL="171450" lvl="0" indent="-171450">
              <a:buFont typeface="Wingdings" charset="2"/>
              <a:buChar char="q"/>
            </a:pPr>
            <a:r>
              <a:rPr lang="en-US" sz="1200" dirty="0" smtClean="0">
                <a:latin typeface="Arial"/>
                <a:cs typeface="Arial"/>
              </a:rPr>
              <a:t>Customer </a:t>
            </a:r>
            <a:r>
              <a:rPr lang="en-US" sz="1200" dirty="0">
                <a:latin typeface="Arial"/>
                <a:cs typeface="Arial"/>
              </a:rPr>
              <a:t>experience and usage data is routinely collected across all channels and shared across organizational functions (e.g., marketing, product management, customer support, network operations). </a:t>
            </a:r>
          </a:p>
          <a:p>
            <a:pPr marL="171450" lvl="0" indent="-171450">
              <a:buFont typeface="Wingdings" charset="2"/>
              <a:buChar char="q"/>
            </a:pPr>
            <a:r>
              <a:rPr lang="en-US" sz="1200" dirty="0" smtClean="0">
                <a:latin typeface="Arial"/>
                <a:cs typeface="Arial"/>
              </a:rPr>
              <a:t>Customers </a:t>
            </a:r>
            <a:r>
              <a:rPr lang="en-US" sz="1200" dirty="0">
                <a:latin typeface="Arial"/>
                <a:cs typeface="Arial"/>
              </a:rPr>
              <a:t>can bundle new digital services with traditional services.  </a:t>
            </a:r>
          </a:p>
          <a:p>
            <a:r>
              <a:rPr lang="en-US" sz="1200" b="1" u="sng" dirty="0">
                <a:latin typeface="Arial"/>
                <a:cs typeface="Arial"/>
              </a:rPr>
              <a:t>Level </a:t>
            </a:r>
            <a:r>
              <a:rPr lang="en-US" sz="1200" b="1" u="sng" dirty="0" smtClean="0">
                <a:latin typeface="Arial"/>
                <a:cs typeface="Arial"/>
              </a:rPr>
              <a:t>4- </a:t>
            </a:r>
            <a:r>
              <a:rPr lang="en-US" sz="1200" b="1" u="sng" dirty="0" err="1">
                <a:latin typeface="Arial"/>
                <a:cs typeface="Arial"/>
              </a:rPr>
              <a:t>Optimising</a:t>
            </a:r>
            <a:r>
              <a:rPr lang="en-US" sz="1200" b="1" u="sng" dirty="0">
                <a:latin typeface="Arial"/>
                <a:cs typeface="Arial"/>
              </a:rPr>
              <a:t>:</a:t>
            </a:r>
            <a:r>
              <a:rPr lang="en-US" sz="1200" dirty="0">
                <a:latin typeface="Arial"/>
                <a:cs typeface="Arial"/>
              </a:rPr>
              <a:t> </a:t>
            </a:r>
            <a:r>
              <a:rPr lang="en-US" sz="1200" i="1" dirty="0">
                <a:latin typeface="Arial"/>
                <a:cs typeface="Arial"/>
              </a:rPr>
              <a:t>The organization's digital initiatives within the dimension are being fine-tuned and used to further increase overall performance. </a:t>
            </a:r>
          </a:p>
          <a:p>
            <a:pPr lvl="0"/>
            <a:endParaRPr lang="en-US" sz="1200" dirty="0">
              <a:latin typeface="Arial"/>
              <a:cs typeface="Arial"/>
            </a:endParaRPr>
          </a:p>
          <a:p>
            <a:pPr marL="171450" lvl="0" indent="-171450">
              <a:buFont typeface="Wingdings" charset="2"/>
              <a:buChar char="q"/>
            </a:pPr>
            <a:r>
              <a:rPr lang="en-US" sz="1200" dirty="0" smtClean="0">
                <a:latin typeface="Arial"/>
                <a:cs typeface="Arial"/>
              </a:rPr>
              <a:t>Customer </a:t>
            </a:r>
            <a:r>
              <a:rPr lang="en-US" sz="1200" dirty="0">
                <a:latin typeface="Arial"/>
                <a:cs typeface="Arial"/>
              </a:rPr>
              <a:t>experience management has moved from reactive to proactive including automated actions (e.g., next-best action, personalized promotions). </a:t>
            </a:r>
          </a:p>
          <a:p>
            <a:pPr marL="171450" lvl="0" indent="-171450">
              <a:buFont typeface="Wingdings" charset="2"/>
              <a:buChar char="q"/>
            </a:pPr>
            <a:r>
              <a:rPr lang="en-US" sz="1200" dirty="0" smtClean="0">
                <a:latin typeface="Arial"/>
                <a:cs typeface="Arial"/>
              </a:rPr>
              <a:t>Data </a:t>
            </a:r>
            <a:r>
              <a:rPr lang="en-US" sz="1200" dirty="0">
                <a:latin typeface="Arial"/>
                <a:cs typeface="Arial"/>
              </a:rPr>
              <a:t>analytics are being extensively used to improve customer value, including development of new services offerings, promotions, and branding. </a:t>
            </a:r>
          </a:p>
          <a:p>
            <a:pPr marL="171450" lvl="0" indent="-171450">
              <a:buFont typeface="Wingdings" charset="2"/>
              <a:buChar char="q"/>
            </a:pPr>
            <a:r>
              <a:rPr lang="en-US" sz="1200" dirty="0" smtClean="0">
                <a:latin typeface="Arial"/>
                <a:cs typeface="Arial"/>
              </a:rPr>
              <a:t>Digital </a:t>
            </a:r>
            <a:r>
              <a:rPr lang="en-US" sz="1200" dirty="0">
                <a:latin typeface="Arial"/>
                <a:cs typeface="Arial"/>
              </a:rPr>
              <a:t>tools and systems are enabling full customization of services at the individual customer level, including third-party products. </a:t>
            </a:r>
          </a:p>
          <a:p>
            <a:pPr marL="171450" lvl="0" indent="-171450">
              <a:buFont typeface="Wingdings" charset="2"/>
              <a:buChar char="q"/>
            </a:pPr>
            <a:r>
              <a:rPr lang="en-US" sz="1200" dirty="0" smtClean="0">
                <a:latin typeface="Arial"/>
                <a:cs typeface="Arial"/>
              </a:rPr>
              <a:t>Initial </a:t>
            </a:r>
            <a:r>
              <a:rPr lang="en-US" sz="1200" dirty="0">
                <a:latin typeface="Arial"/>
                <a:cs typeface="Arial"/>
              </a:rPr>
              <a:t>tests of data-driven dynamic are is ongoing. </a:t>
            </a:r>
          </a:p>
          <a:p>
            <a:endParaRPr lang="en-US" sz="1200" b="1" u="sng" dirty="0" smtClean="0">
              <a:latin typeface="Arial"/>
              <a:cs typeface="Arial"/>
            </a:endParaRPr>
          </a:p>
          <a:p>
            <a:r>
              <a:rPr lang="en-US" sz="1200" b="1" u="sng" dirty="0" smtClean="0">
                <a:latin typeface="Arial"/>
                <a:cs typeface="Arial"/>
              </a:rPr>
              <a:t>Level 5- </a:t>
            </a:r>
            <a:r>
              <a:rPr lang="en-US" sz="1200" b="1" u="sng" dirty="0">
                <a:latin typeface="Arial"/>
                <a:cs typeface="Arial"/>
              </a:rPr>
              <a:t>Pioneering:</a:t>
            </a:r>
            <a:r>
              <a:rPr lang="en-US" sz="1200" dirty="0">
                <a:latin typeface="Arial"/>
                <a:cs typeface="Arial"/>
              </a:rPr>
              <a:t> </a:t>
            </a:r>
            <a:r>
              <a:rPr lang="en-US" sz="1200" i="1" dirty="0">
                <a:latin typeface="Arial"/>
                <a:cs typeface="Arial"/>
              </a:rPr>
              <a:t>The organization is breaking new ground and advancing the state of the practice within the dimension.  </a:t>
            </a:r>
          </a:p>
          <a:p>
            <a:pPr marL="171450" lvl="0" indent="-171450">
              <a:buFont typeface="Wingdings" charset="2"/>
              <a:buChar char="q"/>
            </a:pPr>
            <a:r>
              <a:rPr lang="en-US" sz="1200" dirty="0" smtClean="0">
                <a:latin typeface="Arial"/>
                <a:cs typeface="Arial"/>
              </a:rPr>
              <a:t>Dynamic </a:t>
            </a:r>
            <a:r>
              <a:rPr lang="en-US" sz="1200" dirty="0">
                <a:latin typeface="Arial"/>
                <a:cs typeface="Arial"/>
              </a:rPr>
              <a:t>pricing is being used to maximize customer value through full </a:t>
            </a:r>
            <a:r>
              <a:rPr lang="en-US" sz="1200" dirty="0" err="1">
                <a:latin typeface="Arial"/>
                <a:cs typeface="Arial"/>
              </a:rPr>
              <a:t>personalisation</a:t>
            </a:r>
            <a:r>
              <a:rPr lang="en-US" sz="1200" dirty="0">
                <a:latin typeface="Arial"/>
                <a:cs typeface="Arial"/>
              </a:rPr>
              <a:t> and flexibility. </a:t>
            </a:r>
          </a:p>
          <a:p>
            <a:pPr marL="171450" lvl="0" indent="-171450">
              <a:buFont typeface="Wingdings" charset="2"/>
              <a:buChar char="q"/>
            </a:pPr>
            <a:r>
              <a:rPr lang="en-US" sz="1200" dirty="0" smtClean="0">
                <a:latin typeface="Arial"/>
                <a:cs typeface="Arial"/>
              </a:rPr>
              <a:t>Machine </a:t>
            </a:r>
            <a:r>
              <a:rPr lang="en-US" sz="1200" dirty="0">
                <a:latin typeface="Arial"/>
                <a:cs typeface="Arial"/>
              </a:rPr>
              <a:t>learning and other advanced tools are being used to identify consumption trends and to develop new services and pricing strategies that are entirely new to the industry. </a:t>
            </a:r>
          </a:p>
          <a:p>
            <a:pPr marL="171450" lvl="0" indent="-171450">
              <a:buFont typeface="Wingdings" charset="2"/>
              <a:buChar char="q"/>
            </a:pPr>
            <a:r>
              <a:rPr lang="en-US" sz="1200" dirty="0" smtClean="0">
                <a:latin typeface="Arial"/>
                <a:cs typeface="Arial"/>
              </a:rPr>
              <a:t>New </a:t>
            </a:r>
            <a:r>
              <a:rPr lang="en-US" sz="1200" dirty="0">
                <a:latin typeface="Arial"/>
                <a:cs typeface="Arial"/>
              </a:rPr>
              <a:t>(including non-traditional telecommunication) digital services are being developed based on deep knowledge of customer (e.g., advanced analytics) and are, from inception, fully integrated across all touch points (e.g., one screen/app/bill for all services). </a:t>
            </a:r>
          </a:p>
          <a:p>
            <a:pPr lvl="0"/>
            <a:endParaRPr lang="en-US" sz="800" dirty="0" smtClean="0">
              <a:latin typeface="Arial"/>
              <a:cs typeface="Arial"/>
            </a:endParaRPr>
          </a:p>
        </p:txBody>
      </p:sp>
    </p:spTree>
    <p:extLst>
      <p:ext uri="{BB962C8B-B14F-4D97-AF65-F5344CB8AC3E}">
        <p14:creationId xmlns:p14="http://schemas.microsoft.com/office/powerpoint/2010/main" val="35393756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0" y="0"/>
            <a:ext cx="556260" cy="10696575"/>
          </a:xfrm>
          <a:custGeom>
            <a:avLst/>
            <a:gdLst/>
            <a:ahLst/>
            <a:cxnLst/>
            <a:rect l="l" t="t" r="r" b="b"/>
            <a:pathLst>
              <a:path w="556260" h="10696575">
                <a:moveTo>
                  <a:pt x="0" y="10696574"/>
                </a:moveTo>
                <a:lnTo>
                  <a:pt x="0" y="0"/>
                </a:lnTo>
                <a:lnTo>
                  <a:pt x="556239" y="0"/>
                </a:lnTo>
                <a:lnTo>
                  <a:pt x="556239" y="10696574"/>
                </a:lnTo>
                <a:lnTo>
                  <a:pt x="0" y="10696574"/>
                </a:lnTo>
                <a:close/>
              </a:path>
            </a:pathLst>
          </a:custGeom>
          <a:solidFill>
            <a:srgbClr val="F77D52"/>
          </a:solidFill>
        </p:spPr>
        <p:txBody>
          <a:bodyPr wrap="square" lIns="0" tIns="0" rIns="0" bIns="0" rtlCol="0"/>
          <a:lstStyle/>
          <a:p>
            <a:endParaRPr/>
          </a:p>
        </p:txBody>
      </p:sp>
      <p:sp>
        <p:nvSpPr>
          <p:cNvPr id="5" name="object 5"/>
          <p:cNvSpPr/>
          <p:nvPr/>
        </p:nvSpPr>
        <p:spPr>
          <a:xfrm>
            <a:off x="6658325" y="0"/>
            <a:ext cx="543560" cy="1229360"/>
          </a:xfrm>
          <a:custGeom>
            <a:avLst/>
            <a:gdLst/>
            <a:ahLst/>
            <a:cxnLst/>
            <a:rect l="l" t="t" r="r" b="b"/>
            <a:pathLst>
              <a:path w="543559" h="1229360">
                <a:moveTo>
                  <a:pt x="543380" y="1228985"/>
                </a:moveTo>
                <a:lnTo>
                  <a:pt x="0" y="1228985"/>
                </a:lnTo>
                <a:lnTo>
                  <a:pt x="0" y="0"/>
                </a:lnTo>
                <a:lnTo>
                  <a:pt x="543380" y="0"/>
                </a:lnTo>
                <a:lnTo>
                  <a:pt x="543380" y="1228985"/>
                </a:lnTo>
                <a:close/>
              </a:path>
            </a:pathLst>
          </a:custGeom>
          <a:solidFill>
            <a:srgbClr val="F77D52"/>
          </a:solidFill>
        </p:spPr>
        <p:txBody>
          <a:bodyPr wrap="square" lIns="0" tIns="0" rIns="0" bIns="0" rtlCol="0"/>
          <a:lstStyle/>
          <a:p>
            <a:endParaRPr/>
          </a:p>
        </p:txBody>
      </p:sp>
      <p:pic>
        <p:nvPicPr>
          <p:cNvPr id="6" name="Picture 5" descr="AIDT logo cut word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60" y="244475"/>
            <a:ext cx="1440644" cy="727075"/>
          </a:xfrm>
          <a:prstGeom prst="rect">
            <a:avLst/>
          </a:prstGeom>
        </p:spPr>
      </p:pic>
      <p:sp>
        <p:nvSpPr>
          <p:cNvPr id="15" name="TextBox 14"/>
          <p:cNvSpPr txBox="1"/>
          <p:nvPr/>
        </p:nvSpPr>
        <p:spPr>
          <a:xfrm>
            <a:off x="806450" y="1392524"/>
            <a:ext cx="6380315" cy="8463856"/>
          </a:xfrm>
          <a:prstGeom prst="rect">
            <a:avLst/>
          </a:prstGeom>
          <a:noFill/>
        </p:spPr>
        <p:txBody>
          <a:bodyPr wrap="square" rtlCol="0">
            <a:spAutoFit/>
          </a:bodyPr>
          <a:lstStyle/>
          <a:p>
            <a:endParaRPr lang="en-US" sz="1200" b="1" u="sng" dirty="0" smtClean="0">
              <a:solidFill>
                <a:srgbClr val="0D0D0D"/>
              </a:solidFill>
              <a:latin typeface="Arial"/>
              <a:cs typeface="Arial"/>
            </a:endParaRPr>
          </a:p>
          <a:p>
            <a:endParaRPr lang="en-US" sz="1200" b="1" u="sng" dirty="0">
              <a:solidFill>
                <a:srgbClr val="0D0D0D"/>
              </a:solidFill>
              <a:latin typeface="Arial"/>
              <a:cs typeface="Arial"/>
            </a:endParaRPr>
          </a:p>
          <a:p>
            <a:endParaRPr lang="en-US" sz="1200" b="1" u="sng" dirty="0" smtClean="0">
              <a:solidFill>
                <a:srgbClr val="0D0D0D"/>
              </a:solidFill>
              <a:latin typeface="Arial"/>
              <a:cs typeface="Arial"/>
            </a:endParaRPr>
          </a:p>
          <a:p>
            <a:endParaRPr lang="en-US" sz="1200" b="1" u="sng" dirty="0">
              <a:solidFill>
                <a:srgbClr val="0D0D0D"/>
              </a:solidFill>
              <a:latin typeface="Arial"/>
              <a:cs typeface="Arial"/>
            </a:endParaRPr>
          </a:p>
          <a:p>
            <a:endParaRPr lang="en-US" sz="1200" b="1" u="sng" dirty="0" smtClean="0">
              <a:solidFill>
                <a:srgbClr val="0D0D0D"/>
              </a:solidFill>
              <a:latin typeface="Arial"/>
              <a:cs typeface="Arial"/>
            </a:endParaRPr>
          </a:p>
          <a:p>
            <a:endParaRPr lang="en-US" sz="1200" b="1" u="sng" dirty="0" smtClean="0">
              <a:solidFill>
                <a:srgbClr val="0D0D0D"/>
              </a:solidFill>
              <a:latin typeface="Arial"/>
              <a:cs typeface="Arial"/>
            </a:endParaRPr>
          </a:p>
          <a:p>
            <a:r>
              <a:rPr lang="en-US" sz="1200" b="1" u="sng" dirty="0">
                <a:latin typeface="Arial"/>
                <a:cs typeface="Arial"/>
              </a:rPr>
              <a:t>Level 1</a:t>
            </a:r>
            <a:r>
              <a:rPr lang="en-US" sz="1200" u="sng" dirty="0">
                <a:latin typeface="Arial"/>
                <a:cs typeface="Arial"/>
              </a:rPr>
              <a:t> </a:t>
            </a:r>
            <a:r>
              <a:rPr lang="en-US" sz="1200" b="1" u="sng" dirty="0">
                <a:latin typeface="Arial"/>
                <a:cs typeface="Arial"/>
              </a:rPr>
              <a:t>– Initiating</a:t>
            </a:r>
            <a:r>
              <a:rPr lang="en-US" sz="1200" b="1" dirty="0">
                <a:latin typeface="Arial"/>
                <a:cs typeface="Arial"/>
              </a:rPr>
              <a:t>: </a:t>
            </a:r>
            <a:r>
              <a:rPr lang="en-US" sz="1200" i="1" dirty="0">
                <a:latin typeface="Arial"/>
                <a:cs typeface="Arial"/>
              </a:rPr>
              <a:t>The organization has decided to move toward a digital business and is taking initial steps in that direction. </a:t>
            </a:r>
            <a:endParaRPr lang="en-US" sz="1200" dirty="0">
              <a:latin typeface="Arial"/>
              <a:cs typeface="Arial"/>
            </a:endParaRPr>
          </a:p>
          <a:p>
            <a:pPr lvl="0"/>
            <a:endParaRPr lang="en-US" sz="800" dirty="0"/>
          </a:p>
          <a:p>
            <a:pPr marL="171450" lvl="0" indent="-171450">
              <a:buFont typeface="Wingdings" charset="2"/>
              <a:buChar char="q"/>
            </a:pPr>
            <a:r>
              <a:rPr lang="en-US" sz="1200" dirty="0" smtClean="0">
                <a:latin typeface="Arial"/>
                <a:cs typeface="Arial"/>
              </a:rPr>
              <a:t>The </a:t>
            </a:r>
            <a:r>
              <a:rPr lang="en-US" sz="1200" dirty="0">
                <a:latin typeface="Arial"/>
                <a:cs typeface="Arial"/>
              </a:rPr>
              <a:t>organization has developed a preliminary ecosystem strategy for digital services. </a:t>
            </a:r>
          </a:p>
          <a:p>
            <a:pPr marL="171450" lvl="0" indent="-171450">
              <a:buFont typeface="Wingdings" charset="2"/>
              <a:buChar char="q"/>
            </a:pPr>
            <a:r>
              <a:rPr lang="en-US" sz="1200" dirty="0" smtClean="0">
                <a:latin typeface="Arial"/>
                <a:cs typeface="Arial"/>
              </a:rPr>
              <a:t>Programs </a:t>
            </a:r>
            <a:r>
              <a:rPr lang="en-US" sz="1200" dirty="0">
                <a:latin typeface="Arial"/>
                <a:cs typeface="Arial"/>
              </a:rPr>
              <a:t>and key assets (e.g., people, technology platforms) have been identified that will form the basis for a digital </a:t>
            </a:r>
            <a:r>
              <a:rPr lang="en-US" sz="1200" dirty="0" smtClean="0">
                <a:latin typeface="Arial"/>
                <a:cs typeface="Arial"/>
              </a:rPr>
              <a:t>ecosystem.</a:t>
            </a:r>
          </a:p>
          <a:p>
            <a:pPr marL="171450" lvl="0" indent="-171450">
              <a:buFont typeface="Wingdings" charset="2"/>
              <a:buChar char="q"/>
            </a:pPr>
            <a:r>
              <a:rPr lang="en-US" sz="1200" dirty="0" smtClean="0">
                <a:latin typeface="Arial"/>
                <a:cs typeface="Arial"/>
              </a:rPr>
              <a:t>Resources </a:t>
            </a:r>
            <a:r>
              <a:rPr lang="en-US" sz="1200" dirty="0">
                <a:latin typeface="Arial"/>
                <a:cs typeface="Arial"/>
              </a:rPr>
              <a:t>(e.g., people and funding) are being allocated to develop a digital ecosystem. </a:t>
            </a:r>
          </a:p>
          <a:p>
            <a:pPr marL="171450" lvl="0" indent="-171450">
              <a:buFont typeface="Wingdings" charset="2"/>
              <a:buChar char="q"/>
            </a:pPr>
            <a:endParaRPr lang="en-US" sz="800" b="1" u="sng" dirty="0">
              <a:solidFill>
                <a:srgbClr val="0D0D0D"/>
              </a:solidFill>
              <a:latin typeface="Arial"/>
              <a:cs typeface="Arial"/>
            </a:endParaRPr>
          </a:p>
          <a:p>
            <a:r>
              <a:rPr lang="en-US" sz="1200" b="1" u="sng" dirty="0" smtClean="0">
                <a:solidFill>
                  <a:srgbClr val="0D0D0D"/>
                </a:solidFill>
                <a:latin typeface="Arial"/>
                <a:cs typeface="Arial"/>
              </a:rPr>
              <a:t>Level </a:t>
            </a:r>
            <a:r>
              <a:rPr lang="en-US" sz="1200" b="1" u="sng" dirty="0">
                <a:solidFill>
                  <a:srgbClr val="0D0D0D"/>
                </a:solidFill>
                <a:latin typeface="Arial"/>
                <a:cs typeface="Arial"/>
              </a:rPr>
              <a:t>2 – </a:t>
            </a:r>
            <a:r>
              <a:rPr lang="en-US" sz="1200" b="1" u="sng" dirty="0" smtClean="0">
                <a:solidFill>
                  <a:srgbClr val="0D0D0D"/>
                </a:solidFill>
                <a:latin typeface="Arial"/>
                <a:cs typeface="Arial"/>
              </a:rPr>
              <a:t>Enabling: </a:t>
            </a:r>
            <a:r>
              <a:rPr lang="en-US" sz="1200" dirty="0" smtClean="0">
                <a:solidFill>
                  <a:srgbClr val="0D0D0D"/>
                </a:solidFill>
                <a:latin typeface="Arial"/>
                <a:cs typeface="Arial"/>
              </a:rPr>
              <a:t>The </a:t>
            </a:r>
            <a:r>
              <a:rPr lang="en-US" sz="1200" dirty="0">
                <a:solidFill>
                  <a:srgbClr val="0D0D0D"/>
                </a:solidFill>
                <a:latin typeface="Arial"/>
                <a:cs typeface="Arial"/>
              </a:rPr>
              <a:t>organization is implementing initiatives within the dimension that will form the foundation of its digital business. .</a:t>
            </a:r>
          </a:p>
          <a:p>
            <a:pPr lvl="0"/>
            <a:endParaRPr lang="en-US" sz="800" dirty="0" smtClean="0">
              <a:solidFill>
                <a:srgbClr val="0D0D0D"/>
              </a:solidFill>
              <a:latin typeface="Arial"/>
              <a:cs typeface="Arial"/>
            </a:endParaRPr>
          </a:p>
          <a:p>
            <a:pPr marL="171450" lvl="0" indent="-171450">
              <a:buFont typeface="Wingdings" charset="2"/>
              <a:buChar char="q"/>
            </a:pPr>
            <a:r>
              <a:rPr lang="en-US" sz="1200" dirty="0" smtClean="0">
                <a:solidFill>
                  <a:srgbClr val="0D0D0D"/>
                </a:solidFill>
                <a:latin typeface="Arial"/>
                <a:cs typeface="Arial"/>
              </a:rPr>
              <a:t>An </a:t>
            </a:r>
            <a:r>
              <a:rPr lang="en-US" sz="1200" dirty="0">
                <a:solidFill>
                  <a:srgbClr val="0D0D0D"/>
                </a:solidFill>
                <a:latin typeface="Arial"/>
                <a:cs typeface="Arial"/>
              </a:rPr>
              <a:t>ecosystem strategy, as part of a wider digital product strategy, has been signed-off by senior management. </a:t>
            </a:r>
            <a:r>
              <a:rPr lang="en-US" sz="1200" dirty="0" smtClean="0">
                <a:solidFill>
                  <a:srgbClr val="0D0D0D"/>
                </a:solidFill>
                <a:latin typeface="Arial"/>
                <a:cs typeface="Arial"/>
              </a:rPr>
              <a:t> An </a:t>
            </a:r>
            <a:r>
              <a:rPr lang="en-US" sz="1200" dirty="0">
                <a:solidFill>
                  <a:srgbClr val="0D0D0D"/>
                </a:solidFill>
                <a:latin typeface="Arial"/>
                <a:cs typeface="Arial"/>
              </a:rPr>
              <a:t>initial group of partners has been on-boarded, albeit with limited integration of products and capabilities (e.g., on a re-seller model). </a:t>
            </a:r>
          </a:p>
          <a:p>
            <a:pPr marL="171450" lvl="0" indent="-171450">
              <a:buFont typeface="Wingdings" charset="2"/>
              <a:buChar char="q"/>
            </a:pPr>
            <a:r>
              <a:rPr lang="en-US" sz="1200" dirty="0">
                <a:solidFill>
                  <a:srgbClr val="0D0D0D"/>
                </a:solidFill>
                <a:latin typeface="Arial"/>
                <a:cs typeface="Arial"/>
              </a:rPr>
              <a:t>Tools and systems are being put in place to support a closer integration of partners, including service enablement platforms, APIs, and preferred pricing structures. </a:t>
            </a:r>
          </a:p>
          <a:p>
            <a:pPr lvl="0"/>
            <a:endParaRPr lang="en-US" sz="800" dirty="0">
              <a:solidFill>
                <a:srgbClr val="0D0D0D"/>
              </a:solidFill>
              <a:latin typeface="Arial"/>
              <a:cs typeface="Arial"/>
            </a:endParaRPr>
          </a:p>
          <a:p>
            <a:r>
              <a:rPr lang="en-US" sz="1200" b="1" u="sng" dirty="0">
                <a:solidFill>
                  <a:srgbClr val="0D0D0D"/>
                </a:solidFill>
                <a:latin typeface="Arial"/>
                <a:cs typeface="Arial"/>
              </a:rPr>
              <a:t>Level 3 – </a:t>
            </a:r>
            <a:r>
              <a:rPr lang="en-US" sz="1200" b="1" u="sng" dirty="0" smtClean="0">
                <a:solidFill>
                  <a:srgbClr val="0D0D0D"/>
                </a:solidFill>
                <a:latin typeface="Arial"/>
                <a:cs typeface="Arial"/>
              </a:rPr>
              <a:t>Integrating: </a:t>
            </a:r>
            <a:r>
              <a:rPr lang="en-US" sz="1200" i="1" dirty="0" smtClean="0">
                <a:solidFill>
                  <a:srgbClr val="0D0D0D"/>
                </a:solidFill>
                <a:latin typeface="Arial"/>
                <a:cs typeface="Arial"/>
              </a:rPr>
              <a:t>The </a:t>
            </a:r>
            <a:r>
              <a:rPr lang="en-US" sz="1200" i="1" dirty="0">
                <a:solidFill>
                  <a:srgbClr val="0D0D0D"/>
                </a:solidFill>
                <a:latin typeface="Arial"/>
                <a:cs typeface="Arial"/>
              </a:rPr>
              <a:t>organization's initiatives are being integrated across the organization to support end-to-end capabilities. </a:t>
            </a:r>
          </a:p>
          <a:p>
            <a:pPr lvl="0"/>
            <a:endParaRPr lang="en-US" sz="800" dirty="0" smtClean="0">
              <a:solidFill>
                <a:srgbClr val="0D0D0D"/>
              </a:solidFill>
              <a:latin typeface="Arial"/>
              <a:cs typeface="Arial"/>
            </a:endParaRPr>
          </a:p>
          <a:p>
            <a:pPr marL="171450" lvl="0" indent="-171450">
              <a:buFont typeface="Wingdings" charset="2"/>
              <a:buChar char="q"/>
            </a:pPr>
            <a:r>
              <a:rPr lang="en-US" sz="1200" dirty="0" smtClean="0">
                <a:solidFill>
                  <a:srgbClr val="0D0D0D"/>
                </a:solidFill>
                <a:latin typeface="Arial"/>
                <a:cs typeface="Arial"/>
              </a:rPr>
              <a:t>The ecosystem strategy has evolved to focus on developing a two-sided model whereby value is created for both end customers and partners. </a:t>
            </a:r>
          </a:p>
          <a:p>
            <a:pPr marL="171450" lvl="0" indent="-171450">
              <a:buFont typeface="Wingdings" charset="2"/>
              <a:buChar char="q"/>
            </a:pPr>
            <a:r>
              <a:rPr lang="en-US" sz="1200" dirty="0" smtClean="0">
                <a:solidFill>
                  <a:srgbClr val="0D0D0D"/>
                </a:solidFill>
                <a:latin typeface="Arial"/>
                <a:cs typeface="Arial"/>
              </a:rPr>
              <a:t>Integration with partners goes beyond basic product bundling or re-selling, including some resource sharing (e.g., joint market channels).</a:t>
            </a:r>
          </a:p>
          <a:p>
            <a:pPr marL="171450" lvl="0" indent="-171450">
              <a:buFont typeface="Wingdings" charset="2"/>
              <a:buChar char="q"/>
            </a:pPr>
            <a:r>
              <a:rPr lang="en-US" sz="1200" dirty="0" smtClean="0">
                <a:solidFill>
                  <a:srgbClr val="0D0D0D"/>
                </a:solidFill>
                <a:latin typeface="Arial"/>
                <a:cs typeface="Arial"/>
              </a:rPr>
              <a:t>Investments in integration capabilities are being made to facilitate fast and efficient partner service development. </a:t>
            </a:r>
          </a:p>
          <a:p>
            <a:pPr marL="171450" lvl="0" indent="-171450">
              <a:buFont typeface="Wingdings" charset="2"/>
              <a:buChar char="q"/>
            </a:pPr>
            <a:r>
              <a:rPr lang="en-US" sz="1200" dirty="0" smtClean="0">
                <a:solidFill>
                  <a:srgbClr val="0D0D0D"/>
                </a:solidFill>
                <a:latin typeface="Arial"/>
                <a:cs typeface="Arial"/>
              </a:rPr>
              <a:t>The organization is integrating partner services and capabilities to enhance existing products. </a:t>
            </a:r>
          </a:p>
          <a:p>
            <a:pPr lvl="0"/>
            <a:endParaRPr lang="en-US" sz="800" dirty="0" smtClean="0">
              <a:solidFill>
                <a:srgbClr val="0D0D0D"/>
              </a:solidFill>
              <a:latin typeface="Arial"/>
              <a:cs typeface="Arial"/>
            </a:endParaRPr>
          </a:p>
          <a:p>
            <a:r>
              <a:rPr lang="en-US" sz="1200" b="1" u="sng" dirty="0" smtClean="0">
                <a:solidFill>
                  <a:srgbClr val="0D0D0D"/>
                </a:solidFill>
                <a:latin typeface="Arial"/>
                <a:cs typeface="Arial"/>
              </a:rPr>
              <a:t>Level 4 - </a:t>
            </a:r>
            <a:r>
              <a:rPr lang="en-US" sz="1200" b="1" u="sng" dirty="0" err="1">
                <a:solidFill>
                  <a:srgbClr val="0D0D0D"/>
                </a:solidFill>
                <a:latin typeface="Arial"/>
                <a:cs typeface="Arial"/>
              </a:rPr>
              <a:t>Optimising</a:t>
            </a:r>
            <a:r>
              <a:rPr lang="en-US" sz="1200" b="1" u="sng" dirty="0">
                <a:solidFill>
                  <a:srgbClr val="0D0D0D"/>
                </a:solidFill>
                <a:latin typeface="Arial"/>
                <a:cs typeface="Arial"/>
              </a:rPr>
              <a:t>:</a:t>
            </a:r>
            <a:r>
              <a:rPr lang="en-US" sz="1200" dirty="0">
                <a:solidFill>
                  <a:srgbClr val="0D0D0D"/>
                </a:solidFill>
                <a:latin typeface="Arial"/>
                <a:cs typeface="Arial"/>
              </a:rPr>
              <a:t> </a:t>
            </a:r>
            <a:r>
              <a:rPr lang="en-US" sz="1200" i="1" dirty="0">
                <a:solidFill>
                  <a:srgbClr val="0D0D0D"/>
                </a:solidFill>
                <a:latin typeface="Arial"/>
                <a:cs typeface="Arial"/>
              </a:rPr>
              <a:t>The organization's digital initiatives within the dimension are being fine-tuned and used to further increase overall performance. </a:t>
            </a:r>
          </a:p>
          <a:p>
            <a:pPr lvl="0"/>
            <a:endParaRPr lang="en-US" sz="800" dirty="0">
              <a:solidFill>
                <a:srgbClr val="0D0D0D"/>
              </a:solidFill>
              <a:latin typeface="Arial"/>
              <a:cs typeface="Arial"/>
            </a:endParaRPr>
          </a:p>
          <a:p>
            <a:pPr marL="171450" lvl="0" indent="-171450">
              <a:buFont typeface="Wingdings" charset="2"/>
              <a:buChar char="q"/>
            </a:pPr>
            <a:r>
              <a:rPr lang="en-US" sz="1200" dirty="0" smtClean="0">
                <a:solidFill>
                  <a:srgbClr val="0D0D0D"/>
                </a:solidFill>
                <a:latin typeface="Arial"/>
                <a:cs typeface="Arial"/>
              </a:rPr>
              <a:t>The </a:t>
            </a:r>
            <a:r>
              <a:rPr lang="en-US" sz="1200" dirty="0">
                <a:solidFill>
                  <a:srgbClr val="0D0D0D"/>
                </a:solidFill>
                <a:latin typeface="Arial"/>
                <a:cs typeface="Arial"/>
              </a:rPr>
              <a:t>ecosystem strategy has moved towards a digital marketplace where users can integrate services from various ecosystem parties. </a:t>
            </a:r>
          </a:p>
          <a:p>
            <a:pPr marL="171450" lvl="0" indent="-171450">
              <a:buFont typeface="Wingdings" charset="2"/>
              <a:buChar char="q"/>
            </a:pPr>
            <a:r>
              <a:rPr lang="en-US" sz="1200" dirty="0" smtClean="0">
                <a:solidFill>
                  <a:srgbClr val="0D0D0D"/>
                </a:solidFill>
                <a:latin typeface="Arial"/>
                <a:cs typeface="Arial"/>
              </a:rPr>
              <a:t>Dedicated </a:t>
            </a:r>
            <a:r>
              <a:rPr lang="en-US" sz="1200" dirty="0">
                <a:solidFill>
                  <a:srgbClr val="0D0D0D"/>
                </a:solidFill>
                <a:latin typeface="Arial"/>
                <a:cs typeface="Arial"/>
              </a:rPr>
              <a:t>teams are in place to help develop partner capabilities (e.g., designating marketing resources to help partners to develop their promotions and go-to-market strategies). </a:t>
            </a:r>
            <a:endParaRPr lang="en-US" sz="1200" dirty="0" smtClean="0">
              <a:solidFill>
                <a:srgbClr val="0D0D0D"/>
              </a:solidFill>
              <a:latin typeface="Arial"/>
              <a:cs typeface="Arial"/>
            </a:endParaRPr>
          </a:p>
          <a:p>
            <a:pPr marL="171450" lvl="0" indent="-171450">
              <a:buFont typeface="Wingdings" charset="2"/>
              <a:buChar char="q"/>
            </a:pPr>
            <a:r>
              <a:rPr lang="en-US" sz="1200" dirty="0" smtClean="0">
                <a:solidFill>
                  <a:srgbClr val="0D0D0D"/>
                </a:solidFill>
                <a:latin typeface="Arial"/>
                <a:cs typeface="Arial"/>
              </a:rPr>
              <a:t>Investments </a:t>
            </a:r>
            <a:r>
              <a:rPr lang="en-US" sz="1200" dirty="0">
                <a:solidFill>
                  <a:srgbClr val="0D0D0D"/>
                </a:solidFill>
                <a:latin typeface="Arial"/>
                <a:cs typeface="Arial"/>
              </a:rPr>
              <a:t>in integration and development capabilities are being made to not only enable but accelerate and reduce costs of service creation by partners in </a:t>
            </a:r>
            <a:r>
              <a:rPr lang="en-US" sz="1200" dirty="0" smtClean="0">
                <a:solidFill>
                  <a:srgbClr val="0D0D0D"/>
                </a:solidFill>
                <a:latin typeface="Arial"/>
                <a:cs typeface="Arial"/>
              </a:rPr>
              <a:t>ecosystem.</a:t>
            </a:r>
          </a:p>
          <a:p>
            <a:pPr marL="171450" lvl="0" indent="-171450">
              <a:buFont typeface="Wingdings" charset="2"/>
              <a:buChar char="q"/>
            </a:pPr>
            <a:r>
              <a:rPr lang="en-US" sz="1200" dirty="0" smtClean="0">
                <a:solidFill>
                  <a:srgbClr val="0D0D0D"/>
                </a:solidFill>
                <a:latin typeface="Arial"/>
                <a:cs typeface="Arial"/>
              </a:rPr>
              <a:t>Data </a:t>
            </a:r>
            <a:r>
              <a:rPr lang="en-US" sz="1200" dirty="0">
                <a:solidFill>
                  <a:srgbClr val="0D0D0D"/>
                </a:solidFill>
                <a:latin typeface="Arial"/>
                <a:cs typeface="Arial"/>
              </a:rPr>
              <a:t>flows across the ecosystem partners for product/service optimization. </a:t>
            </a:r>
            <a:endParaRPr lang="en-US" sz="1200" dirty="0" smtClean="0">
              <a:solidFill>
                <a:srgbClr val="0D0D0D"/>
              </a:solidFill>
              <a:latin typeface="Arial"/>
              <a:cs typeface="Arial"/>
            </a:endParaRPr>
          </a:p>
          <a:p>
            <a:pPr lvl="0"/>
            <a:endParaRPr lang="en-US" sz="800" dirty="0">
              <a:solidFill>
                <a:srgbClr val="0D0D0D"/>
              </a:solidFill>
              <a:latin typeface="Arial"/>
              <a:cs typeface="Arial"/>
            </a:endParaRPr>
          </a:p>
        </p:txBody>
      </p:sp>
      <p:sp>
        <p:nvSpPr>
          <p:cNvPr id="9" name="Rectangle 8"/>
          <p:cNvSpPr/>
          <p:nvPr/>
        </p:nvSpPr>
        <p:spPr>
          <a:xfrm>
            <a:off x="882650" y="1539875"/>
            <a:ext cx="6248400" cy="769441"/>
          </a:xfrm>
          <a:prstGeom prst="rect">
            <a:avLst/>
          </a:prstGeom>
          <a:solidFill>
            <a:srgbClr val="FFFF00"/>
          </a:solidFill>
          <a:ln>
            <a:solidFill>
              <a:schemeClr val="tx1">
                <a:lumMod val="95000"/>
                <a:lumOff val="5000"/>
              </a:schemeClr>
            </a:solidFill>
          </a:ln>
        </p:spPr>
        <p:txBody>
          <a:bodyPr wrap="square">
            <a:spAutoFit/>
          </a:bodyPr>
          <a:lstStyle/>
          <a:p>
            <a:r>
              <a:rPr lang="en-US" sz="1200" b="1" u="sng" dirty="0">
                <a:solidFill>
                  <a:srgbClr val="800000"/>
                </a:solidFill>
                <a:latin typeface="Arial"/>
                <a:cs typeface="Arial"/>
              </a:rPr>
              <a:t>DIMENSION </a:t>
            </a:r>
            <a:r>
              <a:rPr lang="en-US" sz="1200" b="1" u="sng" dirty="0" smtClean="0">
                <a:solidFill>
                  <a:srgbClr val="800000"/>
                </a:solidFill>
                <a:latin typeface="Arial"/>
                <a:cs typeface="Arial"/>
              </a:rPr>
              <a:t>4: ECOSYSTEM</a:t>
            </a:r>
            <a:endParaRPr lang="en-US" sz="1200" dirty="0">
              <a:solidFill>
                <a:srgbClr val="800000"/>
              </a:solidFill>
              <a:latin typeface="Arial"/>
              <a:cs typeface="Arial"/>
            </a:endParaRPr>
          </a:p>
          <a:p>
            <a:endParaRPr lang="en-US" sz="800" dirty="0">
              <a:solidFill>
                <a:srgbClr val="0D0D0D"/>
              </a:solidFill>
              <a:latin typeface="Arial"/>
              <a:cs typeface="Arial"/>
            </a:endParaRPr>
          </a:p>
          <a:p>
            <a:r>
              <a:rPr lang="en-US" sz="1200" dirty="0"/>
              <a:t>This dimension focuses on partner ecosystem development and fostering as a key element for a digital business </a:t>
            </a:r>
            <a:endParaRPr lang="en-US" sz="1200" dirty="0">
              <a:solidFill>
                <a:srgbClr val="0D0D0D"/>
              </a:solidFill>
              <a:latin typeface="Arial"/>
              <a:cs typeface="Arial"/>
            </a:endParaRPr>
          </a:p>
        </p:txBody>
      </p:sp>
    </p:spTree>
    <p:extLst>
      <p:ext uri="{BB962C8B-B14F-4D97-AF65-F5344CB8AC3E}">
        <p14:creationId xmlns:p14="http://schemas.microsoft.com/office/powerpoint/2010/main" val="36039558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TotalTime>
  <Words>5106</Words>
  <Application>Microsoft Macintosh PowerPoint</Application>
  <PresentationFormat>Custom</PresentationFormat>
  <Paragraphs>457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Simple Company Letterhead</dc:title>
  <dc:creator>Tammie Chua</dc:creator>
  <cp:keywords>DAEcFfd381A,BADohuVkNe0</cp:keywords>
  <cp:lastModifiedBy>Cynthia</cp:lastModifiedBy>
  <cp:revision>81</cp:revision>
  <dcterms:created xsi:type="dcterms:W3CDTF">2021-04-19T05:47:14Z</dcterms:created>
  <dcterms:modified xsi:type="dcterms:W3CDTF">2021-05-02T00:07:38Z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2021-04-19T00:00:00Z</vt:filetime>
  </property>
  <property fmtid="{D5CDD505-2E9C-101B-9397-08002B2CF9AE}" pid="3" name="Creator">
    <vt:lpwstr>Canva</vt:lpwstr>
  </property>
  <property fmtid="{D5CDD505-2E9C-101B-9397-08002B2CF9AE}" pid="4" name="LastSaved">
    <vt:filetime>2021-04-19T00:00:00Z</vt:filetime>
  </property>
</Properties>
</file>