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423" r:id="rId5"/>
    <p:sldId id="408" r:id="rId6"/>
    <p:sldId id="409" r:id="rId7"/>
    <p:sldId id="410" r:id="rId8"/>
    <p:sldId id="418" r:id="rId9"/>
    <p:sldId id="419" r:id="rId10"/>
    <p:sldId id="407" r:id="rId11"/>
    <p:sldId id="411" r:id="rId12"/>
    <p:sldId id="412" r:id="rId13"/>
    <p:sldId id="413" r:id="rId14"/>
    <p:sldId id="415" r:id="rId15"/>
    <p:sldId id="414" r:id="rId16"/>
    <p:sldId id="416" r:id="rId17"/>
    <p:sldId id="417" r:id="rId18"/>
    <p:sldId id="421" r:id="rId19"/>
    <p:sldId id="424" r:id="rId20"/>
    <p:sldId id="422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XOj0AlWV/Z2QYCCSDZBFWw==" hashData="FQBtNZWYqsmKaj2dA17FPrIamyQ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89"/>
        <p:guide pos="38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 u="none" strike="noStrike" kern="1200" cap="none" spc="0" normalizeH="0"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黑体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"/>
              <a:defRPr sz="2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1pPr>
            <a:lvl2pPr>
              <a:defRPr sz="24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2pPr>
            <a:lvl3pPr>
              <a:defRPr sz="2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3pPr>
            <a:lvl4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4pPr>
            <a:lvl5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第</a:t>
            </a:r>
            <a:r>
              <a:rPr lang="en-US" altLang="zh-CN" dirty="0">
                <a:effectLst/>
              </a:rPr>
              <a:t>13</a:t>
            </a:r>
            <a:r>
              <a:rPr lang="zh-CN" altLang="en-US" dirty="0">
                <a:effectLst/>
              </a:rPr>
              <a:t>️章</a:t>
            </a:r>
            <a:r>
              <a:rPr lang="en-US" altLang="zh-CN" dirty="0">
                <a:effectLst/>
              </a:rPr>
              <a:t> C</a:t>
            </a:r>
            <a:r>
              <a:rPr lang="zh-CN" altLang="en-US" dirty="0">
                <a:effectLst/>
              </a:rPr>
              <a:t>文件</a:t>
            </a:r>
            <a:r>
              <a:rPr lang="zh-CN" altLang="en-US" dirty="0">
                <a:effectLst/>
              </a:rPr>
              <a:t>操作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网络空间安全</a:t>
            </a:r>
            <a:r>
              <a:rPr lang="zh-CN" altLang="en-US" dirty="0">
                <a:latin typeface="+mn-lt"/>
              </a:rPr>
              <a:t>系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任课</a:t>
            </a:r>
            <a:r>
              <a:rPr lang="zh-CN" altLang="en-US" dirty="0">
                <a:latin typeface="+mn-lt"/>
              </a:rPr>
              <a:t>老师：章</a:t>
            </a:r>
            <a:r>
              <a:rPr lang="zh-CN" altLang="en-US" dirty="0">
                <a:latin typeface="+mn-lt"/>
              </a:rPr>
              <a:t>乐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从文件读入一串字符，输出到屏幕上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代码学习：example_f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</a:rPr>
              <a:t>get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c.c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feof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int feof(FILE *fp);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函数feof检查是否到达文件尾，当检测到文件尾时（End-of_x0002_file Indicator）时，返回非0值，否则返回0值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feof仅当读到文件结束符EOF时，才能判断出到达文件尾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函数feof总是在读完文件所有内容后，再执行一次读文件操作，将文件结束符EOF读走，才能返回真（非0）值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64180" y="5415915"/>
            <a:ext cx="588264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800" b="1">
                <a:solidFill>
                  <a:srgbClr val="C00000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</a:rPr>
              <a:t>先判断是否读到文件尾，后输出字符</a:t>
            </a:r>
            <a:endParaRPr lang="zh-CN" altLang="en-US" sz="2800" b="1">
              <a:solidFill>
                <a:srgbClr val="C00000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</a:endParaRPr>
          </a:p>
          <a:p>
            <a:pPr algn="ctr"/>
            <a:r>
              <a:rPr lang="zh-CN" altLang="en-US" sz="2800" b="1">
                <a:solidFill>
                  <a:srgbClr val="C00000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</a:rPr>
              <a:t>否则会输出</a:t>
            </a:r>
            <a:r>
              <a:rPr lang="en-US" altLang="zh-CN" sz="2800" b="1">
                <a:solidFill>
                  <a:srgbClr val="C00000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</a:rPr>
              <a:t>EOF</a:t>
            </a:r>
            <a:endParaRPr lang="en-US" altLang="zh-CN" sz="2800" b="1">
              <a:solidFill>
                <a:srgbClr val="C00000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按行写文件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int fputs(const char *s, FILE *fp);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将字符串s写入fp所指的文件中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与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</a:rPr>
              <a:t>puts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不同的是，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</a:rPr>
              <a:t>fputs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不会在写入文件的字符串末尾加上换行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符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按行读文件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char *fgets(char *s, int n, FILE *fp);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从fp所指的文件中读取字符串，最多读n-1个字符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什么时候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读取结束？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2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当读到</a:t>
            </a:r>
            <a:r>
              <a:rPr lang="zh-CN" altLang="en-US" b="1">
                <a:solidFill>
                  <a:srgbClr val="C00000"/>
                </a:solidFill>
                <a:latin typeface="Heiti SC Medium" panose="02000000000000000000" charset="-122"/>
                <a:ea typeface="Heiti SC Medium" panose="02000000000000000000" charset="-122"/>
              </a:rPr>
              <a:t>回车换行符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、</a:t>
            </a:r>
            <a:r>
              <a:rPr lang="zh-CN" altLang="en-US" b="1">
                <a:solidFill>
                  <a:srgbClr val="C00000"/>
                </a:solidFill>
                <a:latin typeface="Heiti SC Medium" panose="02000000000000000000" charset="-122"/>
                <a:ea typeface="Heiti SC Medium" panose="02000000000000000000" charset="-122"/>
              </a:rPr>
              <a:t>文件末尾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，或</a:t>
            </a:r>
            <a:r>
              <a:rPr lang="zh-CN" altLang="en-US" b="1">
                <a:solidFill>
                  <a:srgbClr val="C00000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</a:rPr>
              <a:t>读满n-1个字符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时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与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</a:rPr>
              <a:t>gets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不同的是，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</a:rPr>
              <a:t>fgets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从指定的流读字符串，读到换行符时将换行符</a:t>
            </a:r>
            <a:r>
              <a:rPr lang="zh-CN" altLang="en-US" b="1">
                <a:solidFill>
                  <a:srgbClr val="C00000"/>
                </a:solidFill>
                <a:latin typeface="Heiti SC Medium" panose="02000000000000000000" charset="-122"/>
                <a:ea typeface="Heiti SC Medium" panose="02000000000000000000" charset="-122"/>
              </a:rPr>
              <a:t>也作为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字符串的一部分读到字符串中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来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67355" y="5415915"/>
            <a:ext cx="625729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代码学习：</a:t>
            </a:r>
            <a:r>
              <a:rPr lang="en-US" altLang="zh-CN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example_fputs.c</a:t>
            </a:r>
            <a:endParaRPr lang="en-US" altLang="zh-CN" sz="28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algn="l"/>
            <a:r>
              <a:rPr lang="en-US" altLang="zh-CN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gets</a:t>
            </a:r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换成</a:t>
            </a:r>
            <a:r>
              <a:rPr lang="en-US" altLang="zh-CN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fgets</a:t>
            </a:r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，然后</a:t>
            </a:r>
            <a:r>
              <a:rPr lang="en-US" altLang="zh-CN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cat</a:t>
            </a:r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文件</a:t>
            </a:r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进行查看</a:t>
            </a:r>
            <a:endParaRPr lang="zh-CN" altLang="en-US" sz="28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按格式读写文件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fscanf格式化输出与scanf是相同的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fscanf(stdin,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</a:rPr>
              <a:t> ..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)等价于scanf()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0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fprintf格式化输出与printf()是相同的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fprintf(stdout,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</a:rPr>
              <a:t> ..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)等价于printf()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65525" y="5427345"/>
            <a:ext cx="46799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代码学习：</a:t>
            </a:r>
            <a:r>
              <a:rPr lang="en-US" altLang="zh-CN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struct_sort2file.c</a:t>
            </a:r>
            <a:endParaRPr lang="zh-CN" altLang="en-US" sz="28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按数据块读写文件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size_t fread(void *buffer, size_t size, size_t count, FILE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</a:rPr>
              <a:t> 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*stream);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从fp所指文件中读取数据块存到buffer指向的内存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buffer是存储数据块的内存首地址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size是每个数据块大小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count是要写入的数据块个数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0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size_t fwrite(const void* buffer, size_t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</a:rPr>
              <a:t> 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size, size_t count, FILE* stream);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将buffer指向的内存中的数据块写入fp所指的文件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65525" y="6021705"/>
            <a:ext cx="4163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代码学习：</a:t>
            </a:r>
            <a:r>
              <a:rPr lang="en-US" altLang="zh-CN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freadfwrite.c</a:t>
            </a:r>
            <a:endParaRPr lang="en-US" altLang="zh-CN" sz="28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重</a:t>
            </a:r>
            <a:r>
              <a:rPr lang="zh-CN" altLang="en-US"/>
              <a:t>定向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对于终端设备，系统自动会打开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3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个标准文件：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lvl="1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标准输入、标准输出和标准错误输出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lvl="1"/>
            <a:r>
              <a:rPr lang="en-US" altLang="zh-CN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3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个特别的文件指针常数：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stdin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、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stdout、stderr</a:t>
            </a:r>
            <a:endParaRPr lang="en-US" altLang="zh-CN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lvl="1"/>
            <a:endParaRPr lang="en-US" altLang="zh-CN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lvl="0"/>
            <a:endParaRPr lang="en-US" altLang="zh-CN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1660" y="4574540"/>
            <a:ext cx="8488793" cy="144000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3088640" y="3771900"/>
            <a:ext cx="547370" cy="1037590"/>
          </a:xfrm>
          <a:prstGeom prst="straightConnector1">
            <a:avLst/>
          </a:prstGeom>
          <a:ln w="41275" cmpd="sng">
            <a:solidFill>
              <a:srgbClr val="20202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8380095" y="3888740"/>
            <a:ext cx="909320" cy="1025525"/>
          </a:xfrm>
          <a:prstGeom prst="straightConnector1">
            <a:avLst/>
          </a:prstGeom>
          <a:ln w="41275" cmpd="sng">
            <a:solidFill>
              <a:srgbClr val="20202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088640" y="3168015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Arial Regular" panose="020B0604020202020204" charset="0"/>
              </a:rPr>
              <a:t>任意输入的源</a:t>
            </a:r>
            <a:endParaRPr lang="zh-CN" altLang="en-US" sz="2800">
              <a:latin typeface="Heiti SC Light" panose="02000000000000000000" charset="-122"/>
              <a:ea typeface="Heiti SC Light" panose="02000000000000000000" charset="-122"/>
              <a:cs typeface="Arial Regular" panose="020B06040202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80095" y="3249930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Arial Regular" panose="020B0604020202020204" charset="0"/>
              </a:rPr>
              <a:t>任意输出的目的地</a:t>
            </a:r>
            <a:endParaRPr lang="zh-CN" altLang="en-US" sz="2800">
              <a:latin typeface="Heiti SC Light" panose="02000000000000000000" charset="-122"/>
              <a:ea typeface="Heiti SC Light" panose="02000000000000000000" charset="-122"/>
              <a:cs typeface="Arial Regular" panose="020B060402020202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In the UNIX operating system, all input and output is done by reading or writing files, because all peripheral devices, even keyboard and screen, are files in the file system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This means that a single homogeneous interface handles all communication between a program and peripheral devices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redirection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阅读课本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</a:rPr>
              <a:t>Page 419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（重定向）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代码学习：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</a:rPr>
              <a:t>file.in</a:t>
            </a:r>
            <a:endParaRPr lang="en-US" altLang="zh-CN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r>
              <a:rPr lang="en-US" altLang="zh-CN">
                <a:latin typeface="Heiti SC Light" panose="02000000000000000000" charset="-122"/>
                <a:ea typeface="Heiti SC Light" panose="02000000000000000000" charset="-122"/>
              </a:rPr>
              <a:t>stdin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：可执行文件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</a:rPr>
              <a:t> &lt; file.in</a:t>
            </a:r>
            <a:endParaRPr lang="en-US" altLang="zh-CN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r>
              <a:rPr lang="en-US" altLang="zh-CN">
                <a:latin typeface="Heiti SC Light" panose="02000000000000000000" charset="-122"/>
                <a:ea typeface="Heiti SC Light" panose="02000000000000000000" charset="-122"/>
              </a:rPr>
              <a:t>stdout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：可执行文件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</a:rPr>
              <a:t> &gt; file.out</a:t>
            </a:r>
            <a:endParaRPr lang="en-US" altLang="zh-CN">
              <a:latin typeface="Heiti SC Light" panose="02000000000000000000" charset="-122"/>
              <a:ea typeface="Heiti SC Light" panose="020000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</a:t>
            </a:r>
            <a:r>
              <a:rPr lang="zh-CN" altLang="en-US"/>
              <a:t>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当程序结束时，内存中的数据就会丢失，这样每次运行程序时都要重新输入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数据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有没有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可长久保存数据的方法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呢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文本文件和二进制文件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文本文件（也称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ASCII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码文件）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lvl="1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用字节表示字符的字符序列，存储每个字符的ASCII码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lvl="1"/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lvl="0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二进制文件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40045" y="4090035"/>
            <a:ext cx="488950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课本：</a:t>
            </a:r>
            <a:endParaRPr lang="zh-CN" altLang="en-US" sz="28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algn="l"/>
            <a:r>
              <a:rPr lang="en-US" altLang="zh-CN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short n = 123;</a:t>
            </a:r>
            <a:endParaRPr lang="zh-CN" altLang="en-US" sz="28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algn="l"/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对比“图</a:t>
            </a:r>
            <a:r>
              <a:rPr lang="en-US" altLang="zh-CN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 13-1</a:t>
            </a:r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”和“图</a:t>
            </a:r>
            <a:r>
              <a:rPr lang="en-US" altLang="zh-CN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13-2</a:t>
            </a:r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”</a:t>
            </a:r>
            <a:endParaRPr lang="zh-CN" altLang="en-US" sz="28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文本文件和二进制文件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二进制文件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lvl="1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二进制文件保存数据，不仅要按照存入时的类型，还要按存入时的格式读出，才能恢复其本来面貌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lvl="1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公开的标准格式（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如bmp、jpg和mp3等）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lvl="1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不公开或加密的文件格式（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如Microsoft Word的doc格式）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文本文件和二进制文件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文本文件：按行划分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lvl="1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所以必须用特殊的字符标记行的结尾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lvl="1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某些OS还可能用特殊的字符标记文件的末尾（例如，DOS将Ctrl+Z设定为文件的结束符）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lvl="1"/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lvl="0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二进制文件：不是按行划分的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lvl="1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可合法地包含任何字符，故不可能留出文件结束符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文件的打开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FILE *fopen(const char *filename, const char *mode);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FILE *fp;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fp = fopen("test.txt", "r")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</a:rPr>
              <a:t>;</a:t>
            </a:r>
            <a:endParaRPr lang="en-US" altLang="zh-CN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文件打开方式（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</a:rPr>
              <a:t>mode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）：课本表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</a:rPr>
              <a:t>13-1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（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</a:rPr>
              <a:t>Page 396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）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0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文件打开后一定要检查是否打开成功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if ((fp = fopen(f, "wb")) == NULL)，其中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</a:rPr>
              <a:t>f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为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</a:rPr>
              <a:t>char*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类型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文件的关闭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int fclose(FILE *fp);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若成功执行了关闭操作，返回值为0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否则返回为非零值，表示关闭时有错误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按字符读写文件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int fgetc(FILE *fp);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从fp读出一个字符，将位置指针指向下一个字符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若读成功，则返回该字符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若读到文件尾或者读取错误，则返回EOF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0"/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0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int fputc(int c, FILE *fp);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向fp输出字符c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若写入错误，则返回EOF，否则返回c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46265" y="4159250"/>
            <a:ext cx="46234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EOF在stdio.h中定义为-1</a:t>
            </a:r>
            <a:endParaRPr lang="zh-CN" altLang="en-US" sz="32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6440170" y="3526155"/>
            <a:ext cx="402590" cy="644525"/>
          </a:xfrm>
          <a:prstGeom prst="straightConnector1">
            <a:avLst/>
          </a:prstGeom>
          <a:ln w="41275" cmpd="sng">
            <a:solidFill>
              <a:srgbClr val="20202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从键盘键入一串字符，转存到磁盘文件上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代码学习：example_fputc.c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41275" cmpd="sng">
          <a:solidFill>
            <a:srgbClr val="202020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lang="zh-CN" altLang="en-US" sz="2800">
            <a:latin typeface="Arial Regular" panose="020B0604020202020204" charset="0"/>
            <a:ea typeface="黑体" charset="0"/>
            <a:cs typeface="Arial Regular" panose="020B060402020202020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2190</Words>
  <Application>WPS 文字</Application>
  <PresentationFormat>宽屏</PresentationFormat>
  <Paragraphs>151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5" baseType="lpstr">
      <vt:lpstr>Arial</vt:lpstr>
      <vt:lpstr>宋体</vt:lpstr>
      <vt:lpstr>Wingdings</vt:lpstr>
      <vt:lpstr>Arial Regular</vt:lpstr>
      <vt:lpstr>黑体</vt:lpstr>
      <vt:lpstr>汉仪中黑KW</vt:lpstr>
      <vt:lpstr>Wingdings</vt:lpstr>
      <vt:lpstr>Times New Roman</vt:lpstr>
      <vt:lpstr>汉仪书宋二KW</vt:lpstr>
      <vt:lpstr>Symbol</vt:lpstr>
      <vt:lpstr>Calibri</vt:lpstr>
      <vt:lpstr>Helvetica Neue</vt:lpstr>
      <vt:lpstr>Courier</vt:lpstr>
      <vt:lpstr>Heiti SC Medium</vt:lpstr>
      <vt:lpstr>Heiti SC Light</vt:lpstr>
      <vt:lpstr>Webdings</vt:lpstr>
      <vt:lpstr>Arial Narrow</vt:lpstr>
      <vt:lpstr>Apple Color Emoji</vt:lpstr>
      <vt:lpstr>微软雅黑</vt:lpstr>
      <vt:lpstr>汉仪旗黑</vt:lpstr>
      <vt:lpstr>宋体</vt:lpstr>
      <vt:lpstr>Arial Unicode MS</vt:lpstr>
      <vt:lpstr>Kingsoft Sign</vt:lpstr>
      <vt:lpstr>苹方-简</vt:lpstr>
      <vt:lpstr>Courier New Regular</vt:lpstr>
      <vt:lpstr>冬青黑体简体中文</vt:lpstr>
      <vt:lpstr>Office 主题​​</vt:lpstr>
      <vt:lpstr>第6️章 图-A</vt:lpstr>
      <vt:lpstr>PowerPoint 演示文稿</vt:lpstr>
      <vt:lpstr>PowerPoint 演示文稿</vt:lpstr>
      <vt:lpstr>文本文件和二进制文件</vt:lpstr>
      <vt:lpstr>文本文件和二进制文件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lezhang.thu</dc:creator>
  <cp:lastModifiedBy>章乐</cp:lastModifiedBy>
  <cp:revision>596</cp:revision>
  <dcterms:created xsi:type="dcterms:W3CDTF">2022-11-27T06:35:22Z</dcterms:created>
  <dcterms:modified xsi:type="dcterms:W3CDTF">2022-11-27T06:35:22Z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A30B96C402276615375F0C634AAD5DF4</vt:lpwstr>
  </property>
</Properties>
</file>