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256" r:id="rId3"/>
    <p:sldId id="440" r:id="rId5"/>
    <p:sldId id="441" r:id="rId6"/>
    <p:sldId id="442" r:id="rId7"/>
    <p:sldId id="443" r:id="rId8"/>
    <p:sldId id="444" r:id="rId9"/>
    <p:sldId id="445" r:id="rId10"/>
    <p:sldId id="446" r:id="rId11"/>
    <p:sldId id="447" r:id="rId12"/>
    <p:sldId id="449" r:id="rId13"/>
    <p:sldId id="450" r:id="rId14"/>
    <p:sldId id="448" r:id="rId15"/>
    <p:sldId id="451" r:id="rId16"/>
    <p:sldId id="452" r:id="rId17"/>
    <p:sldId id="453" r:id="rId18"/>
    <p:sldId id="456" r:id="rId19"/>
    <p:sldId id="458" r:id="rId20"/>
    <p:sldId id="462" r:id="rId21"/>
    <p:sldId id="459" r:id="rId22"/>
    <p:sldId id="460" r:id="rId23"/>
    <p:sldId id="461" r:id="rId24"/>
    <p:sldId id="463" r:id="rId25"/>
    <p:sldId id="464" r:id="rId26"/>
    <p:sldId id="465" r:id="rId27"/>
    <p:sldId id="466" r:id="rId28"/>
    <p:sldId id="467" r:id="rId29"/>
    <p:sldId id="468" r:id="rId30"/>
    <p:sldId id="469" r:id="rId31"/>
    <p:sldId id="470" r:id="rId32"/>
    <p:sldId id="471" r:id="rId33"/>
    <p:sldId id="472" r:id="rId34"/>
    <p:sldId id="473" r:id="rId35"/>
    <p:sldId id="474" r:id="rId36"/>
    <p:sldId id="475" r:id="rId37"/>
    <p:sldId id="476" r:id="rId38"/>
    <p:sldId id="477" r:id="rId39"/>
    <p:sldId id="478"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qdvivadaKx2Yv6vf6pEOiQ==" hashData="OEAqFPYfVrJ+h3wZEZE41xxsiuQ="/>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95"/>
        <p:guide pos="380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第</a:t>
            </a:r>
            <a:r>
              <a:rPr lang="en-US" altLang="zh-CN" dirty="0">
                <a:effectLst/>
              </a:rPr>
              <a:t>14</a:t>
            </a:r>
            <a:r>
              <a:rPr lang="zh-CN" altLang="en-US" dirty="0">
                <a:effectLst/>
              </a:rPr>
              <a:t>章</a:t>
            </a:r>
            <a:r>
              <a:rPr lang="en-US" altLang="zh-CN" dirty="0">
                <a:effectLst/>
              </a:rPr>
              <a:t> </a:t>
            </a:r>
            <a:r>
              <a:rPr lang="zh-CN" altLang="en-US" dirty="0">
                <a:effectLst/>
              </a:rPr>
              <a:t>数据结构</a:t>
            </a:r>
            <a:r>
              <a:rPr lang="en-US" altLang="zh-CN" dirty="0">
                <a:effectLst/>
              </a:rPr>
              <a:t>+</a:t>
            </a:r>
            <a:r>
              <a:rPr lang="zh-CN" altLang="en-US" dirty="0">
                <a:effectLst/>
              </a:rPr>
              <a:t>算法</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二叉检索树的插入</a:t>
            </a:r>
            <a:endParaRPr lang="zh-CN" altLang="en-US"/>
          </a:p>
        </p:txBody>
      </p:sp>
      <p:sp>
        <p:nvSpPr>
          <p:cNvPr id="3" name="内容占位符 2"/>
          <p:cNvSpPr>
            <a:spLocks noGrp="1"/>
          </p:cNvSpPr>
          <p:nvPr>
            <p:ph idx="1"/>
          </p:nvPr>
        </p:nvSpPr>
        <p:spPr/>
        <p:txBody>
          <a:bodyPr/>
          <a:p>
            <a:r>
              <a:rPr lang="zh-CN" altLang="en-US">
                <a:sym typeface="+mn-ea"/>
              </a:rPr>
              <a:t>将元素X插入二叉检索树中的关键是要找到元素应该插入的位置</a:t>
            </a:r>
            <a:endParaRPr lang="zh-CN" altLang="en-US"/>
          </a:p>
          <a:p>
            <a:r>
              <a:rPr lang="zh-CN" altLang="en-US">
                <a:sym typeface="+mn-ea"/>
              </a:rPr>
              <a:t>位置的确定：</a:t>
            </a:r>
            <a:endParaRPr lang="zh-CN" altLang="en-US"/>
          </a:p>
          <a:p>
            <a:pPr lvl="1"/>
            <a:r>
              <a:rPr lang="zh-CN" altLang="en-US" sz="2800">
                <a:sym typeface="+mn-ea"/>
              </a:rPr>
              <a:t>如果在树BST中找到X，说明要插入的元素已存在，可放弃插入操作</a:t>
            </a:r>
            <a:endParaRPr lang="zh-CN" altLang="en-US" sz="2800"/>
          </a:p>
          <a:p>
            <a:pPr lvl="1"/>
            <a:r>
              <a:rPr lang="zh-CN" altLang="en-US" sz="2800">
                <a:sym typeface="+mn-ea"/>
              </a:rPr>
              <a:t>如果没找到X，查找终止的位置就是X应插入的位置</a:t>
            </a:r>
            <a:endParaRPr lang="zh-CN" altLang="en-US" sz="2800">
              <a:sym typeface="+mn-ea"/>
            </a:endParaRPr>
          </a:p>
        </p:txBody>
      </p:sp>
      <p:grpSp>
        <p:nvGrpSpPr>
          <p:cNvPr id="48" name="组合 47"/>
          <p:cNvGrpSpPr/>
          <p:nvPr/>
        </p:nvGrpSpPr>
        <p:grpSpPr>
          <a:xfrm>
            <a:off x="7107555" y="4070033"/>
            <a:ext cx="2254250" cy="2327275"/>
            <a:chOff x="5604476" y="2951059"/>
            <a:chExt cx="2253672" cy="2327844"/>
          </a:xfrm>
        </p:grpSpPr>
        <p:sp>
          <p:nvSpPr>
            <p:cNvPr id="21510" name="Oval 21"/>
            <p:cNvSpPr/>
            <p:nvPr/>
          </p:nvSpPr>
          <p:spPr>
            <a:xfrm>
              <a:off x="6118991" y="2951059"/>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1" name="Text Box 20"/>
            <p:cNvSpPr txBox="1"/>
            <p:nvPr/>
          </p:nvSpPr>
          <p:spPr>
            <a:xfrm>
              <a:off x="6230430" y="3019672"/>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30</a:t>
              </a:r>
              <a:endParaRPr lang="en-US" altLang="zh-CN" sz="1600" b="1" baseline="0">
                <a:latin typeface="Arial" panose="020B0604020202020204" pitchFamily="34" charset="0"/>
                <a:ea typeface="宋体" pitchFamily="2" charset="-122"/>
              </a:endParaRPr>
            </a:p>
          </p:txBody>
        </p:sp>
        <p:sp>
          <p:nvSpPr>
            <p:cNvPr id="21512" name="Line 19"/>
            <p:cNvSpPr/>
            <p:nvPr/>
          </p:nvSpPr>
          <p:spPr>
            <a:xfrm>
              <a:off x="6488873" y="3324063"/>
              <a:ext cx="426787" cy="283184"/>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3" name="Oval 18"/>
            <p:cNvSpPr/>
            <p:nvPr/>
          </p:nvSpPr>
          <p:spPr>
            <a:xfrm>
              <a:off x="5604476" y="3574811"/>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4" name="Text Box 17"/>
            <p:cNvSpPr txBox="1"/>
            <p:nvPr/>
          </p:nvSpPr>
          <p:spPr>
            <a:xfrm>
              <a:off x="5715915" y="3643424"/>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15</a:t>
              </a:r>
              <a:endParaRPr lang="en-US" altLang="zh-CN" sz="1600" b="1" baseline="0">
                <a:latin typeface="Arial" panose="020B0604020202020204" pitchFamily="34" charset="0"/>
                <a:ea typeface="宋体" pitchFamily="2" charset="-122"/>
              </a:endParaRPr>
            </a:p>
          </p:txBody>
        </p:sp>
        <p:sp>
          <p:nvSpPr>
            <p:cNvPr id="21515" name="Oval 16"/>
            <p:cNvSpPr/>
            <p:nvPr/>
          </p:nvSpPr>
          <p:spPr>
            <a:xfrm>
              <a:off x="6826746" y="3562336"/>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6" name="Text Box 15"/>
            <p:cNvSpPr txBox="1"/>
            <p:nvPr/>
          </p:nvSpPr>
          <p:spPr>
            <a:xfrm>
              <a:off x="6938185" y="3630949"/>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41</a:t>
              </a:r>
              <a:endParaRPr lang="en-US" altLang="zh-CN" sz="1600" b="1" baseline="0">
                <a:latin typeface="Arial" panose="020B0604020202020204" pitchFamily="34" charset="0"/>
                <a:ea typeface="宋体" pitchFamily="2" charset="-122"/>
              </a:endParaRPr>
            </a:p>
          </p:txBody>
        </p:sp>
        <p:sp>
          <p:nvSpPr>
            <p:cNvPr id="21517" name="Oval 14"/>
            <p:cNvSpPr/>
            <p:nvPr/>
          </p:nvSpPr>
          <p:spPr>
            <a:xfrm>
              <a:off x="6351353" y="4240979"/>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8" name="Text Box 13"/>
            <p:cNvSpPr txBox="1"/>
            <p:nvPr/>
          </p:nvSpPr>
          <p:spPr>
            <a:xfrm>
              <a:off x="6462792" y="4309592"/>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33</a:t>
              </a:r>
              <a:endParaRPr lang="en-US" altLang="zh-CN" sz="1600" b="1" baseline="0">
                <a:latin typeface="Arial" panose="020B0604020202020204" pitchFamily="34" charset="0"/>
                <a:ea typeface="宋体" pitchFamily="2" charset="-122"/>
              </a:endParaRPr>
            </a:p>
          </p:txBody>
        </p:sp>
        <p:sp>
          <p:nvSpPr>
            <p:cNvPr id="21519" name="Oval 12"/>
            <p:cNvSpPr/>
            <p:nvPr/>
          </p:nvSpPr>
          <p:spPr>
            <a:xfrm>
              <a:off x="7418320" y="4147416"/>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0" name="Text Box 11"/>
            <p:cNvSpPr txBox="1"/>
            <p:nvPr/>
          </p:nvSpPr>
          <p:spPr>
            <a:xfrm>
              <a:off x="7529759" y="4216029"/>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50</a:t>
              </a:r>
              <a:endParaRPr lang="en-US" altLang="zh-CN" sz="1600" b="1" baseline="0">
                <a:latin typeface="Arial" panose="020B0604020202020204" pitchFamily="34" charset="0"/>
                <a:ea typeface="宋体" pitchFamily="2" charset="-122"/>
              </a:endParaRPr>
            </a:p>
          </p:txBody>
        </p:sp>
        <p:sp>
          <p:nvSpPr>
            <p:cNvPr id="21521" name="Line 10"/>
            <p:cNvSpPr/>
            <p:nvPr/>
          </p:nvSpPr>
          <p:spPr>
            <a:xfrm flipH="1">
              <a:off x="6631135" y="3990230"/>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2" name="Line 9"/>
            <p:cNvSpPr/>
            <p:nvPr/>
          </p:nvSpPr>
          <p:spPr>
            <a:xfrm>
              <a:off x="7217968" y="3934093"/>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3" name="Line 8"/>
            <p:cNvSpPr/>
            <p:nvPr/>
          </p:nvSpPr>
          <p:spPr>
            <a:xfrm flipH="1">
              <a:off x="5937607" y="3342775"/>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4" name="Oval 7"/>
            <p:cNvSpPr/>
            <p:nvPr/>
          </p:nvSpPr>
          <p:spPr>
            <a:xfrm>
              <a:off x="6938185" y="4832296"/>
              <a:ext cx="439828" cy="446607"/>
            </a:xfrm>
            <a:prstGeom prst="ellipse">
              <a:avLst/>
            </a:prstGeom>
            <a:solidFill>
              <a:srgbClr val="F8F7F3"/>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5" name="Text Box 6"/>
            <p:cNvSpPr txBox="1"/>
            <p:nvPr/>
          </p:nvSpPr>
          <p:spPr>
            <a:xfrm>
              <a:off x="7049624" y="4900909"/>
              <a:ext cx="241846" cy="260729"/>
            </a:xfrm>
            <a:prstGeom prst="rect">
              <a:avLst/>
            </a:prstGeom>
            <a:solidFill>
              <a:srgbClr val="F8F7F3"/>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35</a:t>
              </a:r>
              <a:endParaRPr lang="en-US" altLang="zh-CN" sz="1600" b="1" baseline="0" dirty="0">
                <a:latin typeface="Arial" panose="020B0604020202020204" pitchFamily="34" charset="0"/>
                <a:ea typeface="宋体" pitchFamily="2" charset="-122"/>
              </a:endParaRPr>
            </a:p>
          </p:txBody>
        </p:sp>
        <p:sp>
          <p:nvSpPr>
            <p:cNvPr id="21526" name="Line 5"/>
            <p:cNvSpPr/>
            <p:nvPr/>
          </p:nvSpPr>
          <p:spPr>
            <a:xfrm>
              <a:off x="6737832" y="4618973"/>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grpSp>
      <p:grpSp>
        <p:nvGrpSpPr>
          <p:cNvPr id="49" name="组合 48"/>
          <p:cNvGrpSpPr/>
          <p:nvPr/>
        </p:nvGrpSpPr>
        <p:grpSpPr>
          <a:xfrm>
            <a:off x="3289618" y="4190683"/>
            <a:ext cx="2324100" cy="2428875"/>
            <a:chOff x="1785918" y="3071810"/>
            <a:chExt cx="2324804" cy="2428892"/>
          </a:xfrm>
        </p:grpSpPr>
        <p:sp>
          <p:nvSpPr>
            <p:cNvPr id="21528" name="Oval 35"/>
            <p:cNvSpPr/>
            <p:nvPr/>
          </p:nvSpPr>
          <p:spPr>
            <a:xfrm>
              <a:off x="2371565" y="3764175"/>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9" name="Text Box 34"/>
            <p:cNvSpPr txBox="1"/>
            <p:nvPr/>
          </p:nvSpPr>
          <p:spPr>
            <a:xfrm>
              <a:off x="2483003" y="3832788"/>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30</a:t>
              </a:r>
              <a:endParaRPr lang="en-US" altLang="zh-CN" sz="1600" b="1" baseline="0" dirty="0">
                <a:latin typeface="Arial" panose="020B0604020202020204" pitchFamily="34" charset="0"/>
                <a:ea typeface="宋体" pitchFamily="2" charset="-122"/>
              </a:endParaRPr>
            </a:p>
          </p:txBody>
        </p:sp>
        <p:sp>
          <p:nvSpPr>
            <p:cNvPr id="21530" name="Line 33"/>
            <p:cNvSpPr/>
            <p:nvPr/>
          </p:nvSpPr>
          <p:spPr>
            <a:xfrm>
              <a:off x="2741447" y="4137179"/>
              <a:ext cx="426787" cy="283184"/>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1" name="Oval 32"/>
            <p:cNvSpPr/>
            <p:nvPr/>
          </p:nvSpPr>
          <p:spPr>
            <a:xfrm>
              <a:off x="1857049" y="4387928"/>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2" name="Text Box 31"/>
            <p:cNvSpPr txBox="1"/>
            <p:nvPr/>
          </p:nvSpPr>
          <p:spPr>
            <a:xfrm>
              <a:off x="1968488" y="4456540"/>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15</a:t>
              </a:r>
              <a:endParaRPr lang="en-US" altLang="zh-CN" sz="1600" b="1" baseline="0" dirty="0">
                <a:latin typeface="Arial" panose="020B0604020202020204" pitchFamily="34" charset="0"/>
                <a:ea typeface="宋体" pitchFamily="2" charset="-122"/>
              </a:endParaRPr>
            </a:p>
          </p:txBody>
        </p:sp>
        <p:sp>
          <p:nvSpPr>
            <p:cNvPr id="21533" name="Oval 30"/>
            <p:cNvSpPr/>
            <p:nvPr/>
          </p:nvSpPr>
          <p:spPr>
            <a:xfrm>
              <a:off x="3079320" y="4375453"/>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4" name="Text Box 29"/>
            <p:cNvSpPr txBox="1"/>
            <p:nvPr/>
          </p:nvSpPr>
          <p:spPr>
            <a:xfrm>
              <a:off x="3190758" y="4444065"/>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41</a:t>
              </a:r>
              <a:endParaRPr lang="en-US" altLang="zh-CN" sz="1600" b="1" baseline="0" dirty="0">
                <a:latin typeface="Arial" panose="020B0604020202020204" pitchFamily="34" charset="0"/>
                <a:ea typeface="宋体" pitchFamily="2" charset="-122"/>
              </a:endParaRPr>
            </a:p>
          </p:txBody>
        </p:sp>
        <p:sp>
          <p:nvSpPr>
            <p:cNvPr id="21535" name="Oval 28"/>
            <p:cNvSpPr/>
            <p:nvPr/>
          </p:nvSpPr>
          <p:spPr>
            <a:xfrm>
              <a:off x="2603926" y="5054095"/>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6" name="Text Box 27"/>
            <p:cNvSpPr txBox="1"/>
            <p:nvPr/>
          </p:nvSpPr>
          <p:spPr>
            <a:xfrm>
              <a:off x="2715365" y="5122708"/>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33</a:t>
              </a:r>
              <a:endParaRPr lang="en-US" altLang="zh-CN" sz="1600" b="1" baseline="0">
                <a:latin typeface="Arial" panose="020B0604020202020204" pitchFamily="34" charset="0"/>
                <a:ea typeface="宋体" pitchFamily="2" charset="-122"/>
              </a:endParaRPr>
            </a:p>
          </p:txBody>
        </p:sp>
        <p:sp>
          <p:nvSpPr>
            <p:cNvPr id="21537" name="Oval 26"/>
            <p:cNvSpPr/>
            <p:nvPr/>
          </p:nvSpPr>
          <p:spPr>
            <a:xfrm>
              <a:off x="3670894" y="4960532"/>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8" name="Text Box 25"/>
            <p:cNvSpPr txBox="1"/>
            <p:nvPr/>
          </p:nvSpPr>
          <p:spPr>
            <a:xfrm>
              <a:off x="3782333" y="5029145"/>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50</a:t>
              </a:r>
              <a:endParaRPr lang="en-US" altLang="zh-CN" sz="1600" b="1" baseline="0">
                <a:latin typeface="Arial" panose="020B0604020202020204" pitchFamily="34" charset="0"/>
                <a:ea typeface="宋体" pitchFamily="2" charset="-122"/>
              </a:endParaRPr>
            </a:p>
          </p:txBody>
        </p:sp>
        <p:sp>
          <p:nvSpPr>
            <p:cNvPr id="21539" name="Line 24"/>
            <p:cNvSpPr/>
            <p:nvPr/>
          </p:nvSpPr>
          <p:spPr>
            <a:xfrm flipH="1">
              <a:off x="2883709" y="4803347"/>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0" name="Line 23"/>
            <p:cNvSpPr/>
            <p:nvPr/>
          </p:nvSpPr>
          <p:spPr>
            <a:xfrm>
              <a:off x="3470541" y="4747209"/>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1" name="Line 22"/>
            <p:cNvSpPr/>
            <p:nvPr/>
          </p:nvSpPr>
          <p:spPr>
            <a:xfrm flipH="1">
              <a:off x="2190180" y="4155892"/>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2" name="Oval 4"/>
            <p:cNvSpPr/>
            <p:nvPr/>
          </p:nvSpPr>
          <p:spPr>
            <a:xfrm>
              <a:off x="1785918" y="3071810"/>
              <a:ext cx="439828" cy="446607"/>
            </a:xfrm>
            <a:prstGeom prst="ellipse">
              <a:avLst/>
            </a:prstGeom>
            <a:solidFill>
              <a:srgbClr val="F8F7F3"/>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3" name="Text Box 3"/>
            <p:cNvSpPr txBox="1"/>
            <p:nvPr/>
          </p:nvSpPr>
          <p:spPr>
            <a:xfrm>
              <a:off x="1897357" y="3140423"/>
              <a:ext cx="241846" cy="260729"/>
            </a:xfrm>
            <a:prstGeom prst="rect">
              <a:avLst/>
            </a:prstGeom>
            <a:solidFill>
              <a:srgbClr val="F8F7F3"/>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35</a:t>
              </a:r>
              <a:endParaRPr lang="en-US" altLang="zh-CN" sz="1600" b="1" baseline="0" dirty="0">
                <a:latin typeface="Arial" panose="020B0604020202020204" pitchFamily="34" charset="0"/>
                <a:ea typeface="宋体" pitchFamily="2" charset="-122"/>
              </a:endParaRPr>
            </a:p>
          </p:txBody>
        </p:sp>
        <p:sp>
          <p:nvSpPr>
            <p:cNvPr id="21544" name="AutoShape 2"/>
            <p:cNvSpPr/>
            <p:nvPr/>
          </p:nvSpPr>
          <p:spPr>
            <a:xfrm rot="3011177">
              <a:off x="2036063" y="3617977"/>
              <a:ext cx="381736" cy="133964"/>
            </a:xfrm>
            <a:prstGeom prst="notchedRightArrow">
              <a:avLst>
                <a:gd name="adj1" fmla="val 50000"/>
                <a:gd name="adj2" fmla="val 67689"/>
              </a:avLst>
            </a:prstGeom>
            <a:solidFill>
              <a:srgbClr val="FFFFFF"/>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grpSp>
      <p:sp>
        <p:nvSpPr>
          <p:cNvPr id="50" name="AutoShape 2"/>
          <p:cNvSpPr/>
          <p:nvPr/>
        </p:nvSpPr>
        <p:spPr>
          <a:xfrm rot="5400000">
            <a:off x="3880168" y="4647883"/>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51" name="AutoShape 2"/>
          <p:cNvSpPr/>
          <p:nvPr/>
        </p:nvSpPr>
        <p:spPr>
          <a:xfrm rot="5400000">
            <a:off x="4665980" y="5219383"/>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52" name="AutoShape 2"/>
          <p:cNvSpPr/>
          <p:nvPr/>
        </p:nvSpPr>
        <p:spPr>
          <a:xfrm rot="5400000">
            <a:off x="4023043" y="5933758"/>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500"/>
                                        <p:tgtEl>
                                          <p:spTgt spid="50"/>
                                        </p:tgtEl>
                                      </p:cBhvr>
                                    </p:animEffect>
                                    <p:set>
                                      <p:cBhvr>
                                        <p:cTn id="16" dur="1" fill="hold">
                                          <p:stCondLst>
                                            <p:cond delay="499"/>
                                          </p:stCondLst>
                                        </p:cTn>
                                        <p:tgtEl>
                                          <p:spTgt spid="50"/>
                                        </p:tgtEl>
                                        <p:attrNameLst>
                                          <p:attrName>style.visibility</p:attrName>
                                        </p:attrNameLst>
                                      </p:cBhvr>
                                      <p:to>
                                        <p:strVal val="hidden"/>
                                      </p:to>
                                    </p:se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51"/>
                                        </p:tgtEl>
                                      </p:cBhvr>
                                    </p:animEffect>
                                    <p:set>
                                      <p:cBhvr>
                                        <p:cTn id="25" dur="1" fill="hold">
                                          <p:stCondLst>
                                            <p:cond delay="499"/>
                                          </p:stCondLst>
                                        </p:cTn>
                                        <p:tgtEl>
                                          <p:spTgt spid="51"/>
                                        </p:tgtEl>
                                        <p:attrNameLst>
                                          <p:attrName>style.visibility</p:attrName>
                                        </p:attrNameLst>
                                      </p:cBhvr>
                                      <p:to>
                                        <p:strVal val="hidden"/>
                                      </p:to>
                                    </p:se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二叉检索树的插入：实例</a:t>
            </a:r>
            <a:endParaRPr lang="zh-CN" altLang="en-US"/>
          </a:p>
        </p:txBody>
      </p:sp>
      <p:sp>
        <p:nvSpPr>
          <p:cNvPr id="3" name="内容占位符 2"/>
          <p:cNvSpPr>
            <a:spLocks noGrp="1"/>
          </p:cNvSpPr>
          <p:nvPr>
            <p:ph idx="1"/>
          </p:nvPr>
        </p:nvSpPr>
        <p:spPr/>
        <p:txBody>
          <a:bodyPr/>
          <a:p>
            <a:r>
              <a:rPr lang="zh-CN" altLang="en-US"/>
              <a:t>以一年十二个月的英文缩写为键值，按从一月到十二月顺序输入它们，即输入序列为（Jan, Feb, Mar, Apr, May, Jun, July, Aug, Sep, Oct, Nov, Dec），将产生什么样的二叉搜索树</a:t>
            </a:r>
            <a:endParaRPr lang="zh-CN" altLang="en-US"/>
          </a:p>
        </p:txBody>
      </p:sp>
      <p:grpSp>
        <p:nvGrpSpPr>
          <p:cNvPr id="6" name="Group 47"/>
          <p:cNvGrpSpPr/>
          <p:nvPr/>
        </p:nvGrpSpPr>
        <p:grpSpPr>
          <a:xfrm>
            <a:off x="5551488" y="1714500"/>
            <a:ext cx="692150" cy="533400"/>
            <a:chOff x="1772" y="1335"/>
            <a:chExt cx="436" cy="336"/>
          </a:xfrm>
        </p:grpSpPr>
        <p:sp>
          <p:nvSpPr>
            <p:cNvPr id="7" name="Oval 15"/>
            <p:cNvSpPr/>
            <p:nvPr/>
          </p:nvSpPr>
          <p:spPr>
            <a:xfrm>
              <a:off x="1772" y="1335"/>
              <a:ext cx="436"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sp>
          <p:nvSpPr>
            <p:cNvPr id="9" name="Text Box 16"/>
            <p:cNvSpPr txBox="1"/>
            <p:nvPr/>
          </p:nvSpPr>
          <p:spPr>
            <a:xfrm>
              <a:off x="1814" y="1356"/>
              <a:ext cx="368"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Jan</a:t>
              </a:r>
              <a:endParaRPr lang="en-US" altLang="zh-CN" sz="2000" b="1" dirty="0">
                <a:latin typeface="Calibri" charset="0"/>
                <a:ea typeface="宋体" pitchFamily="2" charset="-122"/>
              </a:endParaRPr>
            </a:p>
          </p:txBody>
        </p:sp>
      </p:grpSp>
      <p:grpSp>
        <p:nvGrpSpPr>
          <p:cNvPr id="10" name="Group 48"/>
          <p:cNvGrpSpPr/>
          <p:nvPr/>
        </p:nvGrpSpPr>
        <p:grpSpPr>
          <a:xfrm>
            <a:off x="4643438" y="2143125"/>
            <a:ext cx="1000125" cy="714375"/>
            <a:chOff x="1200" y="1605"/>
            <a:chExt cx="630" cy="450"/>
          </a:xfrm>
        </p:grpSpPr>
        <p:sp>
          <p:nvSpPr>
            <p:cNvPr id="12" name="Oval 5"/>
            <p:cNvSpPr/>
            <p:nvPr/>
          </p:nvSpPr>
          <p:spPr>
            <a:xfrm>
              <a:off x="1200" y="1719"/>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13" name="AutoShape 10"/>
            <p:cNvCxnSpPr>
              <a:endCxn id="12" idx="7"/>
            </p:cNvCxnSpPr>
            <p:nvPr/>
          </p:nvCxnSpPr>
          <p:spPr>
            <a:xfrm rot="-10800000" flipV="1">
              <a:off x="1569" y="1605"/>
              <a:ext cx="261" cy="163"/>
            </a:xfrm>
            <a:prstGeom prst="straightConnector1">
              <a:avLst/>
            </a:prstGeom>
            <a:ln w="9525" cap="flat" cmpd="sng">
              <a:solidFill>
                <a:schemeClr val="tx1"/>
              </a:solidFill>
              <a:prstDash val="solid"/>
              <a:round/>
              <a:headEnd type="none" w="med" len="med"/>
              <a:tailEnd type="triangle" w="med" len="med"/>
            </a:ln>
          </p:spPr>
        </p:cxnSp>
        <p:sp>
          <p:nvSpPr>
            <p:cNvPr id="14" name="Text Box 17"/>
            <p:cNvSpPr txBox="1"/>
            <p:nvPr/>
          </p:nvSpPr>
          <p:spPr>
            <a:xfrm>
              <a:off x="1228" y="1761"/>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Feb</a:t>
              </a:r>
              <a:endParaRPr lang="en-US" altLang="zh-CN" sz="2000" b="1" dirty="0">
                <a:latin typeface="Calibri" charset="0"/>
                <a:ea typeface="宋体" pitchFamily="2" charset="-122"/>
              </a:endParaRPr>
            </a:p>
          </p:txBody>
        </p:sp>
      </p:grpSp>
      <p:grpSp>
        <p:nvGrpSpPr>
          <p:cNvPr id="16" name="Group 50"/>
          <p:cNvGrpSpPr/>
          <p:nvPr/>
        </p:nvGrpSpPr>
        <p:grpSpPr>
          <a:xfrm>
            <a:off x="3881438" y="2786063"/>
            <a:ext cx="833437" cy="833437"/>
            <a:chOff x="720" y="2010"/>
            <a:chExt cx="525" cy="525"/>
          </a:xfrm>
        </p:grpSpPr>
        <p:sp>
          <p:nvSpPr>
            <p:cNvPr id="17" name="Oval 8"/>
            <p:cNvSpPr/>
            <p:nvPr/>
          </p:nvSpPr>
          <p:spPr>
            <a:xfrm>
              <a:off x="720" y="2199"/>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18" name="AutoShape 11"/>
            <p:cNvCxnSpPr>
              <a:endCxn id="17" idx="0"/>
            </p:cNvCxnSpPr>
            <p:nvPr/>
          </p:nvCxnSpPr>
          <p:spPr>
            <a:xfrm rot="-10800000" flipV="1">
              <a:off x="960" y="2010"/>
              <a:ext cx="285" cy="189"/>
            </a:xfrm>
            <a:prstGeom prst="straightConnector1">
              <a:avLst/>
            </a:prstGeom>
            <a:ln w="9525" cap="flat" cmpd="sng">
              <a:solidFill>
                <a:schemeClr val="tx1"/>
              </a:solidFill>
              <a:prstDash val="solid"/>
              <a:round/>
              <a:headEnd type="none" w="med" len="med"/>
              <a:tailEnd type="triangle" w="med" len="med"/>
            </a:ln>
          </p:spPr>
        </p:cxnSp>
        <p:sp>
          <p:nvSpPr>
            <p:cNvPr id="20" name="Text Box 18"/>
            <p:cNvSpPr txBox="1"/>
            <p:nvPr/>
          </p:nvSpPr>
          <p:spPr>
            <a:xfrm>
              <a:off x="768" y="2211"/>
              <a:ext cx="395"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Apr</a:t>
              </a:r>
              <a:endParaRPr lang="en-US" altLang="zh-CN" sz="2000" b="1" dirty="0">
                <a:latin typeface="Calibri" charset="0"/>
                <a:ea typeface="宋体" pitchFamily="2" charset="-122"/>
              </a:endParaRPr>
            </a:p>
          </p:txBody>
        </p:sp>
      </p:grpSp>
      <p:grpSp>
        <p:nvGrpSpPr>
          <p:cNvPr id="21" name="Group 49"/>
          <p:cNvGrpSpPr/>
          <p:nvPr/>
        </p:nvGrpSpPr>
        <p:grpSpPr>
          <a:xfrm>
            <a:off x="6215063" y="2143125"/>
            <a:ext cx="969962" cy="728663"/>
            <a:chOff x="2190" y="1605"/>
            <a:chExt cx="611" cy="459"/>
          </a:xfrm>
        </p:grpSpPr>
        <p:sp>
          <p:nvSpPr>
            <p:cNvPr id="22" name="Oval 6"/>
            <p:cNvSpPr/>
            <p:nvPr/>
          </p:nvSpPr>
          <p:spPr>
            <a:xfrm>
              <a:off x="2352" y="1728"/>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24" name="AutoShape 13"/>
            <p:cNvCxnSpPr>
              <a:endCxn id="22" idx="1"/>
            </p:cNvCxnSpPr>
            <p:nvPr/>
          </p:nvCxnSpPr>
          <p:spPr>
            <a:xfrm>
              <a:off x="2190" y="1605"/>
              <a:ext cx="225" cy="172"/>
            </a:xfrm>
            <a:prstGeom prst="straightConnector1">
              <a:avLst/>
            </a:prstGeom>
            <a:ln w="9525" cap="flat" cmpd="sng">
              <a:solidFill>
                <a:schemeClr val="tx1"/>
              </a:solidFill>
              <a:prstDash val="solid"/>
              <a:round/>
              <a:headEnd type="none" w="med" len="med"/>
              <a:tailEnd type="triangle" w="med" len="med"/>
            </a:ln>
          </p:spPr>
        </p:cxnSp>
        <p:sp>
          <p:nvSpPr>
            <p:cNvPr id="25" name="Text Box 20"/>
            <p:cNvSpPr txBox="1"/>
            <p:nvPr/>
          </p:nvSpPr>
          <p:spPr>
            <a:xfrm>
              <a:off x="2380" y="1761"/>
              <a:ext cx="421"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Mar</a:t>
              </a:r>
              <a:endParaRPr lang="en-US" altLang="zh-CN" sz="2000" b="1" dirty="0">
                <a:latin typeface="Calibri" charset="0"/>
                <a:ea typeface="宋体" pitchFamily="2" charset="-122"/>
              </a:endParaRPr>
            </a:p>
          </p:txBody>
        </p:sp>
      </p:grpSp>
      <p:grpSp>
        <p:nvGrpSpPr>
          <p:cNvPr id="26" name="Group 52"/>
          <p:cNvGrpSpPr/>
          <p:nvPr/>
        </p:nvGrpSpPr>
        <p:grpSpPr>
          <a:xfrm>
            <a:off x="5942013" y="2865438"/>
            <a:ext cx="762000" cy="830262"/>
            <a:chOff x="2018" y="2060"/>
            <a:chExt cx="480" cy="523"/>
          </a:xfrm>
        </p:grpSpPr>
        <p:sp>
          <p:nvSpPr>
            <p:cNvPr id="28" name="Oval 9"/>
            <p:cNvSpPr/>
            <p:nvPr/>
          </p:nvSpPr>
          <p:spPr>
            <a:xfrm>
              <a:off x="2018" y="2247"/>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29" name="AutoShape 14"/>
            <p:cNvCxnSpPr>
              <a:stCxn id="22" idx="3"/>
              <a:endCxn id="28" idx="0"/>
            </p:cNvCxnSpPr>
            <p:nvPr/>
          </p:nvCxnSpPr>
          <p:spPr>
            <a:xfrm rot="5400000">
              <a:off x="2242" y="2074"/>
              <a:ext cx="187" cy="157"/>
            </a:xfrm>
            <a:prstGeom prst="straightConnector1">
              <a:avLst/>
            </a:prstGeom>
            <a:ln w="9525" cap="flat" cmpd="sng">
              <a:solidFill>
                <a:schemeClr val="tx1"/>
              </a:solidFill>
              <a:prstDash val="solid"/>
              <a:round/>
              <a:headEnd type="none" w="med" len="med"/>
              <a:tailEnd type="triangle" w="med" len="med"/>
            </a:ln>
          </p:spPr>
        </p:cxnSp>
        <p:sp>
          <p:nvSpPr>
            <p:cNvPr id="30" name="Text Box 21"/>
            <p:cNvSpPr txBox="1"/>
            <p:nvPr/>
          </p:nvSpPr>
          <p:spPr>
            <a:xfrm>
              <a:off x="2048" y="2301"/>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Jun</a:t>
              </a:r>
              <a:endParaRPr lang="en-US" altLang="zh-CN" sz="2000" b="1" dirty="0">
                <a:latin typeface="Calibri" charset="0"/>
                <a:ea typeface="宋体" pitchFamily="2" charset="-122"/>
              </a:endParaRPr>
            </a:p>
          </p:txBody>
        </p:sp>
      </p:grpSp>
      <p:grpSp>
        <p:nvGrpSpPr>
          <p:cNvPr id="32" name="Group 51"/>
          <p:cNvGrpSpPr/>
          <p:nvPr/>
        </p:nvGrpSpPr>
        <p:grpSpPr>
          <a:xfrm>
            <a:off x="6929438" y="2792413"/>
            <a:ext cx="685800" cy="900112"/>
            <a:chOff x="2652" y="2016"/>
            <a:chExt cx="432" cy="567"/>
          </a:xfrm>
        </p:grpSpPr>
        <p:sp>
          <p:nvSpPr>
            <p:cNvPr id="33" name="Oval 22"/>
            <p:cNvSpPr/>
            <p:nvPr/>
          </p:nvSpPr>
          <p:spPr>
            <a:xfrm>
              <a:off x="2652" y="2247"/>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34" name="AutoShape 23"/>
            <p:cNvCxnSpPr>
              <a:stCxn id="22" idx="3"/>
              <a:endCxn id="33" idx="0"/>
            </p:cNvCxnSpPr>
            <p:nvPr/>
          </p:nvCxnSpPr>
          <p:spPr>
            <a:xfrm rot="-5400000" flipH="1">
              <a:off x="2666" y="2045"/>
              <a:ext cx="232" cy="171"/>
            </a:xfrm>
            <a:prstGeom prst="straightConnector1">
              <a:avLst/>
            </a:prstGeom>
            <a:ln w="9525" cap="flat" cmpd="sng">
              <a:solidFill>
                <a:schemeClr val="tx1"/>
              </a:solidFill>
              <a:prstDash val="solid"/>
              <a:round/>
              <a:headEnd type="none" w="med" len="med"/>
              <a:tailEnd type="triangle" w="med" len="med"/>
            </a:ln>
          </p:spPr>
        </p:cxnSp>
        <p:sp>
          <p:nvSpPr>
            <p:cNvPr id="36" name="Text Box 24"/>
            <p:cNvSpPr txBox="1"/>
            <p:nvPr/>
          </p:nvSpPr>
          <p:spPr>
            <a:xfrm>
              <a:off x="2652" y="2303"/>
              <a:ext cx="430"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May</a:t>
              </a:r>
              <a:endParaRPr lang="en-US" altLang="zh-CN" sz="2000" b="1" dirty="0">
                <a:latin typeface="Calibri" charset="0"/>
                <a:ea typeface="宋体" pitchFamily="2" charset="-122"/>
              </a:endParaRPr>
            </a:p>
          </p:txBody>
        </p:sp>
      </p:grpSp>
      <p:grpSp>
        <p:nvGrpSpPr>
          <p:cNvPr id="37" name="Group 58"/>
          <p:cNvGrpSpPr/>
          <p:nvPr/>
        </p:nvGrpSpPr>
        <p:grpSpPr>
          <a:xfrm>
            <a:off x="5100638" y="4340225"/>
            <a:ext cx="685800" cy="1031875"/>
            <a:chOff x="1488" y="2989"/>
            <a:chExt cx="432" cy="650"/>
          </a:xfrm>
        </p:grpSpPr>
        <p:sp>
          <p:nvSpPr>
            <p:cNvPr id="38" name="Oval 25"/>
            <p:cNvSpPr/>
            <p:nvPr/>
          </p:nvSpPr>
          <p:spPr>
            <a:xfrm>
              <a:off x="1488" y="3303"/>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40" name="AutoShape 26"/>
            <p:cNvCxnSpPr>
              <a:stCxn id="58" idx="5"/>
              <a:endCxn id="38" idx="0"/>
            </p:cNvCxnSpPr>
            <p:nvPr/>
          </p:nvCxnSpPr>
          <p:spPr>
            <a:xfrm rot="-5400000" flipH="1">
              <a:off x="1451" y="3050"/>
              <a:ext cx="313" cy="190"/>
            </a:xfrm>
            <a:prstGeom prst="straightConnector1">
              <a:avLst/>
            </a:prstGeom>
            <a:ln w="9525" cap="flat" cmpd="sng">
              <a:solidFill>
                <a:schemeClr val="tx1"/>
              </a:solidFill>
              <a:prstDash val="solid"/>
              <a:round/>
              <a:headEnd type="none" w="med" len="med"/>
              <a:tailEnd type="triangle" w="med" len="med"/>
            </a:ln>
          </p:spPr>
        </p:cxnSp>
        <p:sp>
          <p:nvSpPr>
            <p:cNvPr id="41" name="Text Box 27"/>
            <p:cNvSpPr txBox="1"/>
            <p:nvPr/>
          </p:nvSpPr>
          <p:spPr>
            <a:xfrm>
              <a:off x="1498" y="3363"/>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Dec</a:t>
              </a:r>
              <a:endParaRPr lang="en-US" altLang="zh-CN" sz="2000" b="1" dirty="0">
                <a:latin typeface="Calibri" charset="0"/>
                <a:ea typeface="宋体" pitchFamily="2" charset="-122"/>
              </a:endParaRPr>
            </a:p>
          </p:txBody>
        </p:sp>
      </p:grpSp>
      <p:grpSp>
        <p:nvGrpSpPr>
          <p:cNvPr id="42" name="Group 56"/>
          <p:cNvGrpSpPr/>
          <p:nvPr/>
        </p:nvGrpSpPr>
        <p:grpSpPr>
          <a:xfrm>
            <a:off x="6624638" y="4378325"/>
            <a:ext cx="798512" cy="841375"/>
            <a:chOff x="2448" y="3013"/>
            <a:chExt cx="503" cy="530"/>
          </a:xfrm>
        </p:grpSpPr>
        <p:sp>
          <p:nvSpPr>
            <p:cNvPr id="43" name="Oval 28"/>
            <p:cNvSpPr/>
            <p:nvPr/>
          </p:nvSpPr>
          <p:spPr>
            <a:xfrm>
              <a:off x="2448" y="3207"/>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45" name="AutoShape 29"/>
            <p:cNvCxnSpPr>
              <a:stCxn id="49" idx="3"/>
              <a:endCxn id="43" idx="0"/>
            </p:cNvCxnSpPr>
            <p:nvPr/>
          </p:nvCxnSpPr>
          <p:spPr>
            <a:xfrm rot="5400000">
              <a:off x="2710" y="2966"/>
              <a:ext cx="193" cy="286"/>
            </a:xfrm>
            <a:prstGeom prst="straightConnector1">
              <a:avLst/>
            </a:prstGeom>
            <a:ln w="9525" cap="flat" cmpd="sng">
              <a:solidFill>
                <a:schemeClr val="tx1"/>
              </a:solidFill>
              <a:prstDash val="solid"/>
              <a:round/>
              <a:headEnd type="none" w="med" len="med"/>
              <a:tailEnd type="triangle" w="med" len="med"/>
            </a:ln>
          </p:spPr>
        </p:cxnSp>
        <p:sp>
          <p:nvSpPr>
            <p:cNvPr id="46" name="Text Box 30"/>
            <p:cNvSpPr txBox="1"/>
            <p:nvPr/>
          </p:nvSpPr>
          <p:spPr>
            <a:xfrm>
              <a:off x="2470" y="3246"/>
              <a:ext cx="36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Oct</a:t>
              </a:r>
              <a:endParaRPr lang="en-US" altLang="zh-CN" sz="2000" b="1" dirty="0">
                <a:latin typeface="Calibri" charset="0"/>
                <a:ea typeface="宋体" pitchFamily="2" charset="-122"/>
              </a:endParaRPr>
            </a:p>
          </p:txBody>
        </p:sp>
      </p:grpSp>
      <p:grpSp>
        <p:nvGrpSpPr>
          <p:cNvPr id="47" name="Group 55"/>
          <p:cNvGrpSpPr/>
          <p:nvPr/>
        </p:nvGrpSpPr>
        <p:grpSpPr>
          <a:xfrm>
            <a:off x="7310438" y="3643313"/>
            <a:ext cx="762000" cy="814387"/>
            <a:chOff x="2880" y="2550"/>
            <a:chExt cx="480" cy="513"/>
          </a:xfrm>
        </p:grpSpPr>
        <p:sp>
          <p:nvSpPr>
            <p:cNvPr id="49" name="Oval 31"/>
            <p:cNvSpPr/>
            <p:nvPr/>
          </p:nvSpPr>
          <p:spPr>
            <a:xfrm>
              <a:off x="2880" y="2727"/>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0" name="AutoShape 32"/>
            <p:cNvCxnSpPr>
              <a:stCxn id="49" idx="3"/>
              <a:endCxn id="49" idx="0"/>
            </p:cNvCxnSpPr>
            <p:nvPr/>
          </p:nvCxnSpPr>
          <p:spPr>
            <a:xfrm rot="-5400000" flipH="1">
              <a:off x="2948" y="2555"/>
              <a:ext cx="177" cy="165"/>
            </a:xfrm>
            <a:prstGeom prst="straightConnector1">
              <a:avLst/>
            </a:prstGeom>
            <a:ln w="9525" cap="flat" cmpd="sng">
              <a:solidFill>
                <a:schemeClr val="tx1"/>
              </a:solidFill>
              <a:prstDash val="solid"/>
              <a:round/>
              <a:headEnd type="none" w="med" len="med"/>
              <a:tailEnd type="triangle" w="med" len="med"/>
            </a:ln>
          </p:spPr>
        </p:cxnSp>
        <p:sp>
          <p:nvSpPr>
            <p:cNvPr id="51" name="Text Box 33"/>
            <p:cNvSpPr txBox="1"/>
            <p:nvPr/>
          </p:nvSpPr>
          <p:spPr>
            <a:xfrm>
              <a:off x="2910" y="2796"/>
              <a:ext cx="421"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Sept</a:t>
              </a:r>
              <a:endParaRPr lang="en-US" altLang="zh-CN" sz="2000" b="1" dirty="0">
                <a:latin typeface="Calibri" charset="0"/>
                <a:ea typeface="宋体" pitchFamily="2" charset="-122"/>
              </a:endParaRPr>
            </a:p>
          </p:txBody>
        </p:sp>
      </p:grpSp>
      <p:grpSp>
        <p:nvGrpSpPr>
          <p:cNvPr id="53" name="Group 53"/>
          <p:cNvGrpSpPr/>
          <p:nvPr/>
        </p:nvGrpSpPr>
        <p:grpSpPr>
          <a:xfrm>
            <a:off x="5481638" y="3643313"/>
            <a:ext cx="762000" cy="850900"/>
            <a:chOff x="1728" y="2550"/>
            <a:chExt cx="480" cy="536"/>
          </a:xfrm>
        </p:grpSpPr>
        <p:sp>
          <p:nvSpPr>
            <p:cNvPr id="54" name="Oval 35"/>
            <p:cNvSpPr/>
            <p:nvPr/>
          </p:nvSpPr>
          <p:spPr>
            <a:xfrm>
              <a:off x="1728" y="2750"/>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5" name="AutoShape 36"/>
            <p:cNvCxnSpPr>
              <a:stCxn id="49" idx="3"/>
              <a:endCxn id="54" idx="0"/>
            </p:cNvCxnSpPr>
            <p:nvPr/>
          </p:nvCxnSpPr>
          <p:spPr>
            <a:xfrm rot="5400000">
              <a:off x="1934" y="2584"/>
              <a:ext cx="200" cy="132"/>
            </a:xfrm>
            <a:prstGeom prst="straightConnector1">
              <a:avLst/>
            </a:prstGeom>
            <a:ln w="9525" cap="flat" cmpd="sng">
              <a:solidFill>
                <a:schemeClr val="tx1"/>
              </a:solidFill>
              <a:prstDash val="solid"/>
              <a:round/>
              <a:headEnd type="none" w="med" len="med"/>
              <a:tailEnd type="triangle" w="med" len="med"/>
            </a:ln>
          </p:spPr>
        </p:cxnSp>
        <p:sp>
          <p:nvSpPr>
            <p:cNvPr id="56" name="Text Box 37"/>
            <p:cNvSpPr txBox="1"/>
            <p:nvPr/>
          </p:nvSpPr>
          <p:spPr>
            <a:xfrm>
              <a:off x="1785" y="2796"/>
              <a:ext cx="412"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July</a:t>
              </a:r>
              <a:endParaRPr lang="en-US" altLang="zh-CN" sz="2000" b="1" dirty="0">
                <a:latin typeface="Calibri" charset="0"/>
                <a:ea typeface="宋体" pitchFamily="2" charset="-122"/>
              </a:endParaRPr>
            </a:p>
          </p:txBody>
        </p:sp>
      </p:grpSp>
      <p:grpSp>
        <p:nvGrpSpPr>
          <p:cNvPr id="57" name="Group 54"/>
          <p:cNvGrpSpPr/>
          <p:nvPr/>
        </p:nvGrpSpPr>
        <p:grpSpPr>
          <a:xfrm>
            <a:off x="4491038" y="3500438"/>
            <a:ext cx="762000" cy="919162"/>
            <a:chOff x="1104" y="2450"/>
            <a:chExt cx="480" cy="579"/>
          </a:xfrm>
        </p:grpSpPr>
        <p:sp>
          <p:nvSpPr>
            <p:cNvPr id="58" name="Oval 38"/>
            <p:cNvSpPr/>
            <p:nvPr/>
          </p:nvSpPr>
          <p:spPr>
            <a:xfrm>
              <a:off x="1104" y="2693"/>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9" name="AutoShape 39"/>
            <p:cNvCxnSpPr>
              <a:stCxn id="49" idx="3"/>
              <a:endCxn id="54" idx="0"/>
            </p:cNvCxnSpPr>
            <p:nvPr/>
          </p:nvCxnSpPr>
          <p:spPr>
            <a:xfrm rot="-5400000" flipH="1">
              <a:off x="1065" y="2495"/>
              <a:ext cx="270" cy="180"/>
            </a:xfrm>
            <a:prstGeom prst="straightConnector1">
              <a:avLst/>
            </a:prstGeom>
            <a:ln w="9525" cap="flat" cmpd="sng">
              <a:solidFill>
                <a:schemeClr val="tx1"/>
              </a:solidFill>
              <a:prstDash val="solid"/>
              <a:round/>
              <a:headEnd type="none" w="med" len="med"/>
              <a:tailEnd type="triangle" w="med" len="med"/>
            </a:ln>
          </p:spPr>
        </p:cxnSp>
        <p:sp>
          <p:nvSpPr>
            <p:cNvPr id="60" name="Text Box 40"/>
            <p:cNvSpPr txBox="1"/>
            <p:nvPr/>
          </p:nvSpPr>
          <p:spPr>
            <a:xfrm>
              <a:off x="1120" y="2741"/>
              <a:ext cx="404"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Aug</a:t>
              </a:r>
              <a:endParaRPr lang="en-US" altLang="zh-CN" sz="2000" b="1" dirty="0">
                <a:latin typeface="Calibri" charset="0"/>
                <a:ea typeface="宋体" pitchFamily="2" charset="-122"/>
              </a:endParaRPr>
            </a:p>
          </p:txBody>
        </p:sp>
      </p:grpSp>
      <p:grpSp>
        <p:nvGrpSpPr>
          <p:cNvPr id="61" name="Group 57"/>
          <p:cNvGrpSpPr/>
          <p:nvPr/>
        </p:nvGrpSpPr>
        <p:grpSpPr>
          <a:xfrm>
            <a:off x="5827713" y="5143500"/>
            <a:ext cx="887412" cy="928688"/>
            <a:chOff x="1946" y="3495"/>
            <a:chExt cx="559" cy="585"/>
          </a:xfrm>
        </p:grpSpPr>
        <p:sp>
          <p:nvSpPr>
            <p:cNvPr id="62" name="Oval 41"/>
            <p:cNvSpPr/>
            <p:nvPr/>
          </p:nvSpPr>
          <p:spPr>
            <a:xfrm>
              <a:off x="1946" y="3744"/>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63" name="AutoShape 42"/>
            <p:cNvCxnSpPr>
              <a:stCxn id="49" idx="3"/>
              <a:endCxn id="62" idx="0"/>
            </p:cNvCxnSpPr>
            <p:nvPr/>
          </p:nvCxnSpPr>
          <p:spPr>
            <a:xfrm rot="-10800000" flipV="1">
              <a:off x="2186" y="3495"/>
              <a:ext cx="319" cy="249"/>
            </a:xfrm>
            <a:prstGeom prst="straightConnector1">
              <a:avLst/>
            </a:prstGeom>
            <a:ln w="9525" cap="flat" cmpd="sng">
              <a:solidFill>
                <a:schemeClr val="tx1"/>
              </a:solidFill>
              <a:prstDash val="solid"/>
              <a:round/>
              <a:headEnd type="none" w="med" len="med"/>
              <a:tailEnd type="triangle" w="med" len="med"/>
            </a:ln>
          </p:spPr>
        </p:cxnSp>
        <p:sp>
          <p:nvSpPr>
            <p:cNvPr id="64" name="Text Box 43"/>
            <p:cNvSpPr txBox="1"/>
            <p:nvPr/>
          </p:nvSpPr>
          <p:spPr>
            <a:xfrm>
              <a:off x="2020" y="3786"/>
              <a:ext cx="395"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Nov</a:t>
              </a:r>
              <a:endParaRPr lang="en-US" altLang="zh-CN" sz="2000" b="1" dirty="0">
                <a:latin typeface="Calibri"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up)">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50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up)">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up)">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up)">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up)">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输出二叉检索树中的数据</a:t>
            </a:r>
            <a:endParaRPr lang="zh-CN" altLang="en-US"/>
          </a:p>
        </p:txBody>
      </p:sp>
      <p:sp>
        <p:nvSpPr>
          <p:cNvPr id="3" name="内容占位符 2"/>
          <p:cNvSpPr>
            <a:spLocks noGrp="1"/>
          </p:cNvSpPr>
          <p:nvPr>
            <p:ph idx="1"/>
          </p:nvPr>
        </p:nvSpPr>
        <p:spPr/>
        <p:txBody>
          <a:bodyPr/>
          <a:p>
            <a:r>
              <a:rPr lang="zh-CN" altLang="en-US"/>
              <a:t>二叉树的遍历：</a:t>
            </a:r>
            <a:endParaRPr lang="zh-CN" altLang="en-US"/>
          </a:p>
          <a:p>
            <a:pPr lvl="1"/>
            <a:r>
              <a:rPr lang="zh-CN" altLang="en-US"/>
              <a:t>树的遍历是指访问树的每个结点，且每个结点仅被访问一次</a:t>
            </a:r>
            <a:endParaRPr lang="zh-CN" altLang="en-US"/>
          </a:p>
          <a:p>
            <a:pPr lvl="1"/>
            <a:r>
              <a:rPr lang="zh-CN" altLang="en-US"/>
              <a:t>先序遍历、中序遍历、后序遍历</a:t>
            </a:r>
            <a:endParaRPr lang="zh-CN" altLang="en-US"/>
          </a:p>
        </p:txBody>
      </p:sp>
      <p:grpSp>
        <p:nvGrpSpPr>
          <p:cNvPr id="10" name="Group 2"/>
          <p:cNvGrpSpPr/>
          <p:nvPr/>
        </p:nvGrpSpPr>
        <p:grpSpPr bwMode="auto">
          <a:xfrm>
            <a:off x="7194560" y="3716972"/>
            <a:ext cx="2658709" cy="2789217"/>
            <a:chOff x="2865" y="6219"/>
            <a:chExt cx="2190" cy="2298"/>
          </a:xfrm>
        </p:grpSpPr>
        <p:grpSp>
          <p:nvGrpSpPr>
            <p:cNvPr id="11" name="Group 70"/>
            <p:cNvGrpSpPr/>
            <p:nvPr/>
          </p:nvGrpSpPr>
          <p:grpSpPr bwMode="auto">
            <a:xfrm>
              <a:off x="3420" y="7299"/>
              <a:ext cx="243" cy="264"/>
              <a:chOff x="2550" y="6603"/>
              <a:chExt cx="243" cy="264"/>
            </a:xfrm>
          </p:grpSpPr>
          <p:sp>
            <p:nvSpPr>
              <p:cNvPr id="79" name="Oval 72"/>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80" name="Text Box 71"/>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2</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12" name="Group 67"/>
            <p:cNvGrpSpPr/>
            <p:nvPr/>
          </p:nvGrpSpPr>
          <p:grpSpPr bwMode="auto">
            <a:xfrm>
              <a:off x="2865" y="7452"/>
              <a:ext cx="243" cy="264"/>
              <a:chOff x="2550" y="6603"/>
              <a:chExt cx="243" cy="264"/>
            </a:xfrm>
          </p:grpSpPr>
          <p:sp>
            <p:nvSpPr>
              <p:cNvPr id="77" name="Oval 6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8" name="Text Box 68"/>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1</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13" name="AutoShape 66"/>
            <p:cNvSpPr>
              <a:spLocks noChangeShapeType="1"/>
            </p:cNvSpPr>
            <p:nvPr/>
          </p:nvSpPr>
          <p:spPr bwMode="auto">
            <a:xfrm flipH="1">
              <a:off x="3597" y="6738"/>
              <a:ext cx="201" cy="18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4" name="AutoShape 65"/>
            <p:cNvSpPr>
              <a:spLocks noChangeShapeType="1"/>
            </p:cNvSpPr>
            <p:nvPr/>
          </p:nvSpPr>
          <p:spPr bwMode="auto">
            <a:xfrm flipH="1">
              <a:off x="3221" y="7308"/>
              <a:ext cx="142" cy="23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5" name="AutoShape 64"/>
            <p:cNvSpPr>
              <a:spLocks noChangeShapeType="1"/>
            </p:cNvSpPr>
            <p:nvPr/>
          </p:nvSpPr>
          <p:spPr bwMode="auto">
            <a:xfrm flipV="1">
              <a:off x="3360" y="7551"/>
              <a:ext cx="89" cy="12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6" name="AutoShape 63"/>
            <p:cNvSpPr>
              <a:spLocks noChangeShapeType="1"/>
            </p:cNvSpPr>
            <p:nvPr/>
          </p:nvSpPr>
          <p:spPr bwMode="auto">
            <a:xfrm>
              <a:off x="3615" y="7573"/>
              <a:ext cx="75" cy="134"/>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7" name="AutoShape 62"/>
            <p:cNvSpPr>
              <a:spLocks noChangeShapeType="1"/>
            </p:cNvSpPr>
            <p:nvPr/>
          </p:nvSpPr>
          <p:spPr bwMode="auto">
            <a:xfrm flipH="1">
              <a:off x="3513" y="7944"/>
              <a:ext cx="150" cy="21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8" name="AutoShape 61"/>
            <p:cNvSpPr>
              <a:spLocks noChangeShapeType="1"/>
            </p:cNvSpPr>
            <p:nvPr/>
          </p:nvSpPr>
          <p:spPr bwMode="auto">
            <a:xfrm flipV="1">
              <a:off x="3660" y="8160"/>
              <a:ext cx="101" cy="18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9" name="AutoShape 60"/>
            <p:cNvSpPr>
              <a:spLocks noChangeShapeType="1"/>
            </p:cNvSpPr>
            <p:nvPr/>
          </p:nvSpPr>
          <p:spPr bwMode="auto">
            <a:xfrm flipH="1" flipV="1">
              <a:off x="3690" y="7317"/>
              <a:ext cx="116" cy="18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0" name="AutoShape 59"/>
            <p:cNvSpPr>
              <a:spLocks noChangeShapeType="1"/>
            </p:cNvSpPr>
            <p:nvPr/>
          </p:nvSpPr>
          <p:spPr bwMode="auto">
            <a:xfrm flipV="1">
              <a:off x="3723" y="6879"/>
              <a:ext cx="177" cy="15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1" name="AutoShape 58"/>
            <p:cNvSpPr>
              <a:spLocks noChangeShapeType="1"/>
            </p:cNvSpPr>
            <p:nvPr/>
          </p:nvSpPr>
          <p:spPr bwMode="auto">
            <a:xfrm>
              <a:off x="4265" y="6927"/>
              <a:ext cx="150" cy="15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2" name="AutoShape 57"/>
            <p:cNvSpPr>
              <a:spLocks noChangeShapeType="1"/>
            </p:cNvSpPr>
            <p:nvPr/>
          </p:nvSpPr>
          <p:spPr bwMode="auto">
            <a:xfrm flipH="1">
              <a:off x="4320" y="7344"/>
              <a:ext cx="105" cy="165"/>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3" name="AutoShape 56"/>
            <p:cNvSpPr>
              <a:spLocks noChangeShapeType="1"/>
            </p:cNvSpPr>
            <p:nvPr/>
          </p:nvSpPr>
          <p:spPr bwMode="auto">
            <a:xfrm>
              <a:off x="4305" y="7991"/>
              <a:ext cx="138" cy="214"/>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4" name="AutoShape 55"/>
            <p:cNvSpPr>
              <a:spLocks noChangeShapeType="1"/>
            </p:cNvSpPr>
            <p:nvPr/>
          </p:nvSpPr>
          <p:spPr bwMode="auto">
            <a:xfrm flipH="1" flipV="1">
              <a:off x="4413" y="7911"/>
              <a:ext cx="133" cy="20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5" name="AutoShape 54"/>
            <p:cNvSpPr>
              <a:spLocks noChangeShapeType="1"/>
            </p:cNvSpPr>
            <p:nvPr/>
          </p:nvSpPr>
          <p:spPr bwMode="auto">
            <a:xfrm flipV="1">
              <a:off x="4403" y="7532"/>
              <a:ext cx="69" cy="13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6" name="AutoShape 53"/>
            <p:cNvSpPr>
              <a:spLocks noChangeShapeType="1"/>
            </p:cNvSpPr>
            <p:nvPr/>
          </p:nvSpPr>
          <p:spPr bwMode="auto">
            <a:xfrm>
              <a:off x="4668" y="7547"/>
              <a:ext cx="102" cy="145"/>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7" name="AutoShape 52"/>
            <p:cNvSpPr>
              <a:spLocks noChangeShapeType="1"/>
            </p:cNvSpPr>
            <p:nvPr/>
          </p:nvSpPr>
          <p:spPr bwMode="auto">
            <a:xfrm flipH="1" flipV="1">
              <a:off x="4740" y="7314"/>
              <a:ext cx="150" cy="23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8" name="AutoShape 51"/>
            <p:cNvSpPr>
              <a:spLocks noChangeShapeType="1"/>
            </p:cNvSpPr>
            <p:nvPr/>
          </p:nvSpPr>
          <p:spPr bwMode="auto">
            <a:xfrm flipH="1" flipV="1">
              <a:off x="4263" y="6702"/>
              <a:ext cx="213" cy="18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9" name="AutoShape 50"/>
            <p:cNvSpPr>
              <a:spLocks noChangeShapeType="1"/>
            </p:cNvSpPr>
            <p:nvPr/>
          </p:nvSpPr>
          <p:spPr bwMode="auto">
            <a:xfrm>
              <a:off x="4034" y="6219"/>
              <a:ext cx="0" cy="18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grpSp>
          <p:nvGrpSpPr>
            <p:cNvPr id="30" name="Group 47"/>
            <p:cNvGrpSpPr/>
            <p:nvPr/>
          </p:nvGrpSpPr>
          <p:grpSpPr bwMode="auto">
            <a:xfrm>
              <a:off x="3084" y="8160"/>
              <a:ext cx="243" cy="264"/>
              <a:chOff x="2550" y="6603"/>
              <a:chExt cx="243" cy="264"/>
            </a:xfrm>
          </p:grpSpPr>
          <p:sp>
            <p:nvSpPr>
              <p:cNvPr id="75" name="Oval 4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6" name="Text Box 48"/>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3</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1" name="Group 44"/>
            <p:cNvGrpSpPr/>
            <p:nvPr/>
          </p:nvGrpSpPr>
          <p:grpSpPr bwMode="auto">
            <a:xfrm>
              <a:off x="3761" y="7911"/>
              <a:ext cx="243" cy="264"/>
              <a:chOff x="2550" y="6603"/>
              <a:chExt cx="243" cy="264"/>
            </a:xfrm>
          </p:grpSpPr>
          <p:sp>
            <p:nvSpPr>
              <p:cNvPr id="73" name="Oval 4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4" name="Text Box 45"/>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4</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2" name="Group 41"/>
            <p:cNvGrpSpPr/>
            <p:nvPr/>
          </p:nvGrpSpPr>
          <p:grpSpPr bwMode="auto">
            <a:xfrm>
              <a:off x="3939" y="6717"/>
              <a:ext cx="243" cy="264"/>
              <a:chOff x="2550" y="6603"/>
              <a:chExt cx="243" cy="264"/>
            </a:xfrm>
          </p:grpSpPr>
          <p:sp>
            <p:nvSpPr>
              <p:cNvPr id="71" name="Oval 4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2" name="Text Box 42"/>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FFFFFF"/>
                    </a:solidFill>
                    <a:latin typeface="Calibri" charset="0"/>
                    <a:ea typeface="宋体" pitchFamily="2" charset="-122"/>
                    <a:cs typeface="Calibri" charset="0"/>
                  </a:rPr>
                  <a:t>5</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endParaRPr>
              </a:p>
            </p:txBody>
          </p:sp>
        </p:grpSp>
        <p:grpSp>
          <p:nvGrpSpPr>
            <p:cNvPr id="33" name="Group 38"/>
            <p:cNvGrpSpPr/>
            <p:nvPr/>
          </p:nvGrpSpPr>
          <p:grpSpPr bwMode="auto">
            <a:xfrm>
              <a:off x="4100" y="7353"/>
              <a:ext cx="243" cy="264"/>
              <a:chOff x="2550" y="6603"/>
              <a:chExt cx="243" cy="264"/>
            </a:xfrm>
          </p:grpSpPr>
          <p:sp>
            <p:nvSpPr>
              <p:cNvPr id="69" name="Oval 4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0" name="Text Box 39"/>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6</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4" name="Group 35"/>
            <p:cNvGrpSpPr/>
            <p:nvPr/>
          </p:nvGrpSpPr>
          <p:grpSpPr bwMode="auto">
            <a:xfrm>
              <a:off x="4244" y="8223"/>
              <a:ext cx="243" cy="264"/>
              <a:chOff x="2550" y="6603"/>
              <a:chExt cx="243" cy="264"/>
            </a:xfrm>
          </p:grpSpPr>
          <p:sp>
            <p:nvSpPr>
              <p:cNvPr id="67" name="Oval 3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8" name="Text Box 36"/>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7</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5" name="Group 32"/>
            <p:cNvGrpSpPr/>
            <p:nvPr/>
          </p:nvGrpSpPr>
          <p:grpSpPr bwMode="auto">
            <a:xfrm>
              <a:off x="4467" y="7308"/>
              <a:ext cx="243" cy="264"/>
              <a:chOff x="2550" y="6603"/>
              <a:chExt cx="243" cy="264"/>
            </a:xfrm>
          </p:grpSpPr>
          <p:sp>
            <p:nvSpPr>
              <p:cNvPr id="65" name="Oval 3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6" name="Text Box 33"/>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8</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6" name="Group 29"/>
            <p:cNvGrpSpPr/>
            <p:nvPr/>
          </p:nvGrpSpPr>
          <p:grpSpPr bwMode="auto">
            <a:xfrm>
              <a:off x="4650" y="7878"/>
              <a:ext cx="243" cy="264"/>
              <a:chOff x="2550" y="6603"/>
              <a:chExt cx="243" cy="264"/>
            </a:xfrm>
          </p:grpSpPr>
          <p:sp>
            <p:nvSpPr>
              <p:cNvPr id="63" name="Oval 31"/>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4" name="Text Box 30"/>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9</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37" name="Text Box 28"/>
            <p:cNvSpPr txBox="1">
              <a:spLocks noChangeArrowheads="1"/>
            </p:cNvSpPr>
            <p:nvPr/>
          </p:nvSpPr>
          <p:spPr bwMode="auto">
            <a:xfrm>
              <a:off x="3753" y="7686"/>
              <a:ext cx="177" cy="2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F</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38" name="Text Box 27"/>
            <p:cNvSpPr txBox="1">
              <a:spLocks noChangeArrowheads="1"/>
            </p:cNvSpPr>
            <p:nvPr/>
          </p:nvSpPr>
          <p:spPr bwMode="auto">
            <a:xfrm>
              <a:off x="4518" y="7068"/>
              <a:ext cx="147"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C</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39" name="Text Box 26"/>
            <p:cNvSpPr txBox="1">
              <a:spLocks noChangeArrowheads="1"/>
            </p:cNvSpPr>
            <p:nvPr/>
          </p:nvSpPr>
          <p:spPr bwMode="auto">
            <a:xfrm>
              <a:off x="3423" y="7083"/>
              <a:ext cx="222"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B</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40" name="Text Box 25"/>
            <p:cNvSpPr txBox="1">
              <a:spLocks noChangeArrowheads="1"/>
            </p:cNvSpPr>
            <p:nvPr/>
          </p:nvSpPr>
          <p:spPr bwMode="auto">
            <a:xfrm>
              <a:off x="3123" y="7671"/>
              <a:ext cx="18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D</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41" name="Oval 24"/>
            <p:cNvSpPr>
              <a:spLocks noChangeArrowheads="1"/>
            </p:cNvSpPr>
            <p:nvPr/>
          </p:nvSpPr>
          <p:spPr bwMode="auto">
            <a:xfrm>
              <a:off x="4473" y="817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2" name="Oval 23"/>
            <p:cNvSpPr>
              <a:spLocks noChangeArrowheads="1"/>
            </p:cNvSpPr>
            <p:nvPr/>
          </p:nvSpPr>
          <p:spPr bwMode="auto">
            <a:xfrm>
              <a:off x="3303" y="820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3" name="Oval 22"/>
            <p:cNvSpPr>
              <a:spLocks noChangeArrowheads="1"/>
            </p:cNvSpPr>
            <p:nvPr/>
          </p:nvSpPr>
          <p:spPr bwMode="auto">
            <a:xfrm>
              <a:off x="3033" y="7611"/>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4" name="Oval 21"/>
            <p:cNvSpPr>
              <a:spLocks noChangeArrowheads="1"/>
            </p:cNvSpPr>
            <p:nvPr/>
          </p:nvSpPr>
          <p:spPr bwMode="auto">
            <a:xfrm>
              <a:off x="3378" y="7017"/>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5" name="Oval 20"/>
            <p:cNvSpPr>
              <a:spLocks noChangeArrowheads="1"/>
            </p:cNvSpPr>
            <p:nvPr/>
          </p:nvSpPr>
          <p:spPr bwMode="auto">
            <a:xfrm>
              <a:off x="4098" y="7617"/>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6" name="Line 19"/>
            <p:cNvSpPr>
              <a:spLocks noChangeShapeType="1"/>
            </p:cNvSpPr>
            <p:nvPr/>
          </p:nvSpPr>
          <p:spPr bwMode="auto">
            <a:xfrm>
              <a:off x="4146" y="6687"/>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47" name="Line 18"/>
            <p:cNvSpPr>
              <a:spLocks noChangeShapeType="1"/>
            </p:cNvSpPr>
            <p:nvPr/>
          </p:nvSpPr>
          <p:spPr bwMode="auto">
            <a:xfrm flipH="1">
              <a:off x="3576" y="6717"/>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48" name="Oval 17"/>
            <p:cNvSpPr>
              <a:spLocks noChangeArrowheads="1"/>
            </p:cNvSpPr>
            <p:nvPr/>
          </p:nvSpPr>
          <p:spPr bwMode="auto">
            <a:xfrm>
              <a:off x="4413" y="7017"/>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9" name="Text Box 16"/>
            <p:cNvSpPr txBox="1">
              <a:spLocks noChangeArrowheads="1"/>
            </p:cNvSpPr>
            <p:nvPr/>
          </p:nvSpPr>
          <p:spPr bwMode="auto">
            <a:xfrm>
              <a:off x="4182" y="7677"/>
              <a:ext cx="153"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G</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0" name="Oval 15"/>
            <p:cNvSpPr>
              <a:spLocks noChangeArrowheads="1"/>
            </p:cNvSpPr>
            <p:nvPr/>
          </p:nvSpPr>
          <p:spPr bwMode="auto">
            <a:xfrm>
              <a:off x="4743" y="7632"/>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51" name="Text Box 14"/>
            <p:cNvSpPr txBox="1">
              <a:spLocks noChangeArrowheads="1"/>
            </p:cNvSpPr>
            <p:nvPr/>
          </p:nvSpPr>
          <p:spPr bwMode="auto">
            <a:xfrm>
              <a:off x="4848" y="7692"/>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I</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2" name="Line 13"/>
            <p:cNvSpPr>
              <a:spLocks noChangeShapeType="1"/>
            </p:cNvSpPr>
            <p:nvPr/>
          </p:nvSpPr>
          <p:spPr bwMode="auto">
            <a:xfrm>
              <a:off x="4668" y="7320"/>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3" name="Line 12"/>
            <p:cNvSpPr>
              <a:spLocks noChangeShapeType="1"/>
            </p:cNvSpPr>
            <p:nvPr/>
          </p:nvSpPr>
          <p:spPr bwMode="auto">
            <a:xfrm flipH="1">
              <a:off x="4338" y="7320"/>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4" name="Line 11"/>
            <p:cNvSpPr>
              <a:spLocks noChangeShapeType="1"/>
            </p:cNvSpPr>
            <p:nvPr/>
          </p:nvSpPr>
          <p:spPr bwMode="auto">
            <a:xfrm>
              <a:off x="3603" y="7314"/>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5" name="Line 10"/>
            <p:cNvSpPr>
              <a:spLocks noChangeShapeType="1"/>
            </p:cNvSpPr>
            <p:nvPr/>
          </p:nvSpPr>
          <p:spPr bwMode="auto">
            <a:xfrm flipH="1">
              <a:off x="3273" y="7314"/>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6" name="Oval 9"/>
            <p:cNvSpPr>
              <a:spLocks noChangeArrowheads="1"/>
            </p:cNvSpPr>
            <p:nvPr/>
          </p:nvSpPr>
          <p:spPr bwMode="auto">
            <a:xfrm>
              <a:off x="3678" y="762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57" name="Line 8"/>
            <p:cNvSpPr>
              <a:spLocks noChangeShapeType="1"/>
            </p:cNvSpPr>
            <p:nvPr/>
          </p:nvSpPr>
          <p:spPr bwMode="auto">
            <a:xfrm flipH="1">
              <a:off x="3573" y="7938"/>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8" name="Text Box 7"/>
            <p:cNvSpPr txBox="1">
              <a:spLocks noChangeArrowheads="1"/>
            </p:cNvSpPr>
            <p:nvPr/>
          </p:nvSpPr>
          <p:spPr bwMode="auto">
            <a:xfrm>
              <a:off x="4563" y="8250"/>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H</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9" name="Text Box 6"/>
            <p:cNvSpPr txBox="1">
              <a:spLocks noChangeArrowheads="1"/>
            </p:cNvSpPr>
            <p:nvPr/>
          </p:nvSpPr>
          <p:spPr bwMode="auto">
            <a:xfrm>
              <a:off x="3393" y="8280"/>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E</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60" name="Line 5"/>
            <p:cNvSpPr>
              <a:spLocks noChangeShapeType="1"/>
            </p:cNvSpPr>
            <p:nvPr/>
          </p:nvSpPr>
          <p:spPr bwMode="auto">
            <a:xfrm>
              <a:off x="4338" y="7893"/>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61" name="Oval 4"/>
            <p:cNvSpPr>
              <a:spLocks noChangeArrowheads="1"/>
            </p:cNvSpPr>
            <p:nvPr/>
          </p:nvSpPr>
          <p:spPr bwMode="auto">
            <a:xfrm>
              <a:off x="3870" y="6432"/>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62" name="Text Box 3"/>
            <p:cNvSpPr txBox="1">
              <a:spLocks noChangeArrowheads="1"/>
            </p:cNvSpPr>
            <p:nvPr/>
          </p:nvSpPr>
          <p:spPr bwMode="auto">
            <a:xfrm>
              <a:off x="3963" y="6489"/>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cs typeface="Arial" panose="020B0604020202020204" pitchFamily="34" charset="0"/>
                </a:rPr>
                <a:t>A</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endParaRPr>
            </a:p>
          </p:txBody>
        </p:sp>
      </p:grpSp>
      <p:sp>
        <p:nvSpPr>
          <p:cNvPr id="91137" name="Text Box 1"/>
          <p:cNvSpPr txBox="1">
            <a:spLocks noChangeArrowheads="1"/>
          </p:cNvSpPr>
          <p:nvPr/>
        </p:nvSpPr>
        <p:spPr bwMode="auto">
          <a:xfrm>
            <a:off x="1838325" y="4999355"/>
            <a:ext cx="4784725" cy="398780"/>
          </a:xfrm>
          <a:prstGeom prst="rect">
            <a:avLst/>
          </a:prstGeom>
          <a:solidFill>
            <a:srgbClr val="FFFFFF"/>
          </a:solidFill>
          <a:ln w="9525">
            <a:noFill/>
            <a:miter lim="800000"/>
          </a:ln>
        </p:spPr>
        <p:txBody>
          <a:bodyPr vert="horz" wrap="square" lIns="91440" tIns="45720" rIns="91440" bIns="45720" numCol="1" anchor="t" anchorCtr="0" compatLnSpc="1">
            <a:spAutoFit/>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D  </a:t>
            </a:r>
            <a:r>
              <a:rPr kumimoji="0" lang="en-US" altLang="zh-CN" sz="2000" b="1" i="1" u="sng" strike="noStrike" cap="none" normalizeH="0" baseline="0" dirty="0" smtClean="0">
                <a:ln>
                  <a:noFill/>
                </a:ln>
                <a:solidFill>
                  <a:srgbClr val="0000FF"/>
                </a:solidFill>
                <a:effectLst/>
                <a:latin typeface="Calibri" charset="0"/>
                <a:ea typeface="宋体" pitchFamily="2" charset="-122"/>
              </a:rPr>
              <a:t>B</a:t>
            </a:r>
            <a:r>
              <a:rPr kumimoji="0" lang="en-US" altLang="zh-CN" sz="2000" b="1" i="1" u="sng" strike="noStrike" cap="none" normalizeH="0" baseline="0" dirty="0" smtClean="0">
                <a:ln>
                  <a:noFill/>
                </a:ln>
                <a:solidFill>
                  <a:schemeClr val="tx1"/>
                </a:solidFill>
                <a:effectLst/>
                <a:latin typeface="Calibri" charset="0"/>
                <a:ea typeface="宋体" pitchFamily="2" charset="-122"/>
              </a:rPr>
              <a:t>  E  F</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strike="noStrike" cap="none" normalizeH="0" baseline="0" dirty="0" smtClean="0">
                <a:ln>
                  <a:noFill/>
                </a:ln>
                <a:solidFill>
                  <a:schemeClr val="tx1"/>
                </a:solidFill>
                <a:effectLst/>
                <a:latin typeface="Calibri" charset="0"/>
                <a:ea typeface="宋体" pitchFamily="2" charset="-122"/>
              </a:rPr>
              <a:t>  </a:t>
            </a:r>
            <a:r>
              <a:rPr kumimoji="0" lang="en-US" altLang="zh-CN" sz="2000" b="1" i="0" u="none" strike="noStrike" cap="none" normalizeH="0" baseline="0" dirty="0" smtClean="0">
                <a:ln>
                  <a:noFill/>
                </a:ln>
                <a:solidFill>
                  <a:srgbClr val="0000FF"/>
                </a:solidFill>
                <a:effectLst/>
                <a:latin typeface="Calibri" charset="0"/>
                <a:ea typeface="宋体" pitchFamily="2" charset="-122"/>
              </a:rPr>
              <a:t>A</a:t>
            </a:r>
            <a:r>
              <a:rPr kumimoji="0" lang="en-US" altLang="zh-CN" sz="2000" b="1" i="0" u="none" strike="noStrike" cap="none" normalizeH="0" baseline="0" dirty="0" smtClean="0">
                <a:ln>
                  <a:noFill/>
                </a:ln>
                <a:solidFill>
                  <a:schemeClr val="tx1"/>
                </a:solidFill>
                <a:effectLst/>
                <a:latin typeface="Calibri" charset="0"/>
                <a:ea typeface="宋体" pitchFamily="2" charset="-122"/>
              </a:rPr>
              <a:t>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G  H  </a:t>
            </a:r>
            <a:r>
              <a:rPr kumimoji="0" lang="en-US" altLang="zh-CN" sz="2000" b="1" i="1" u="sng" strike="noStrike" cap="none" normalizeH="0" baseline="0" dirty="0" smtClean="0">
                <a:ln>
                  <a:noFill/>
                </a:ln>
                <a:solidFill>
                  <a:srgbClr val="0000FF"/>
                </a:solidFill>
                <a:effectLst/>
                <a:latin typeface="Calibri" charset="0"/>
                <a:ea typeface="宋体" pitchFamily="2" charset="-122"/>
              </a:rPr>
              <a:t>C</a:t>
            </a:r>
            <a:r>
              <a:rPr kumimoji="0" lang="en-US" altLang="zh-CN" sz="2000" b="1" i="1" u="sng" strike="noStrike" cap="none" normalizeH="0" baseline="0" dirty="0" smtClean="0">
                <a:ln>
                  <a:noFill/>
                </a:ln>
                <a:solidFill>
                  <a:schemeClr val="tx1"/>
                </a:solidFill>
                <a:effectLst/>
                <a:latin typeface="Calibri" charset="0"/>
                <a:ea typeface="宋体" pitchFamily="2" charset="-122"/>
              </a:rPr>
              <a:t>  I</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先序遍历</a:t>
            </a:r>
            <a:r>
              <a:rPr lang="en-US" altLang="zh-CN"/>
              <a:t> + </a:t>
            </a:r>
            <a:r>
              <a:rPr lang="zh-CN" altLang="en-US"/>
              <a:t>后</a:t>
            </a:r>
            <a:r>
              <a:rPr lang="zh-CN" altLang="en-US"/>
              <a:t>序遍历</a:t>
            </a:r>
            <a:endParaRPr lang="zh-CN" altLang="en-US"/>
          </a:p>
        </p:txBody>
      </p:sp>
      <p:sp>
        <p:nvSpPr>
          <p:cNvPr id="91137" name="Text Box 1"/>
          <p:cNvSpPr txBox="1">
            <a:spLocks noChangeArrowheads="1"/>
          </p:cNvSpPr>
          <p:nvPr/>
        </p:nvSpPr>
        <p:spPr bwMode="auto">
          <a:xfrm>
            <a:off x="835028" y="1906574"/>
            <a:ext cx="3286148" cy="400110"/>
          </a:xfrm>
          <a:prstGeom prst="rect">
            <a:avLst/>
          </a:prstGeom>
          <a:solidFill>
            <a:srgbClr val="FFFFFF"/>
          </a:solidFill>
          <a:ln w="9525">
            <a:noFill/>
            <a:miter lim="800000"/>
          </a:ln>
        </p:spPr>
        <p:txBody>
          <a:bodyPr vert="horz" wrap="square" lIns="91440" tIns="45720" rIns="91440" bIns="45720" numCol="1" anchor="t" anchorCtr="0" compatLnSpc="1">
            <a:spAutoFit/>
          </a:bodyPr>
          <a:p>
            <a:pPr lvl="0" algn="ctr" fontAlgn="base">
              <a:spcBef>
                <a:spcPct val="0"/>
              </a:spcBef>
              <a:spcAft>
                <a:spcPct val="0"/>
              </a:spcAft>
            </a:pPr>
            <a:r>
              <a:rPr lang="en-US" altLang="zh-CN" sz="2000" b="1" dirty="0" smtClean="0">
                <a:solidFill>
                  <a:srgbClr val="0000FF"/>
                </a:solidFill>
                <a:latin typeface="Calibri" charset="0"/>
                <a:ea typeface="宋体" pitchFamily="2" charset="-122"/>
              </a:rPr>
              <a:t>A</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solidFill>
                  <a:srgbClr val="0000FF"/>
                </a:solidFill>
                <a:latin typeface="Calibri" charset="0"/>
                <a:ea typeface="宋体" pitchFamily="2" charset="-122"/>
              </a:rPr>
              <a:t>B</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D </a:t>
            </a:r>
            <a:r>
              <a:rPr lang="en-US" altLang="zh-CN" sz="2000" b="1" i="1" u="sng" dirty="0" smtClean="0">
                <a:latin typeface="Calibri" charset="0"/>
                <a:ea typeface="宋体" pitchFamily="2" charset="-122"/>
              </a:rPr>
              <a:t>F </a:t>
            </a:r>
            <a:r>
              <a:rPr kumimoji="0" lang="en-US" altLang="zh-CN" sz="2000" b="1" i="1" u="sng" strike="noStrike" cap="none" normalizeH="0" baseline="0" dirty="0" smtClean="0">
                <a:ln>
                  <a:noFill/>
                </a:ln>
                <a:solidFill>
                  <a:schemeClr val="tx1"/>
                </a:solidFill>
                <a:effectLst/>
                <a:latin typeface="Calibri" charset="0"/>
                <a:ea typeface="宋体" pitchFamily="2" charset="-122"/>
              </a:rPr>
              <a:t>E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solidFill>
                  <a:srgbClr val="0000FF"/>
                </a:solidFill>
                <a:latin typeface="Calibri" charset="0"/>
                <a:ea typeface="宋体" pitchFamily="2" charset="-122"/>
              </a:rPr>
              <a:t>C</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G  H I</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grpSp>
        <p:nvGrpSpPr>
          <p:cNvPr id="97282" name="Group 2"/>
          <p:cNvGrpSpPr/>
          <p:nvPr/>
        </p:nvGrpSpPr>
        <p:grpSpPr bwMode="auto">
          <a:xfrm>
            <a:off x="2120912" y="3406772"/>
            <a:ext cx="2428892" cy="2571768"/>
            <a:chOff x="2979" y="2172"/>
            <a:chExt cx="2076" cy="2298"/>
          </a:xfrm>
        </p:grpSpPr>
        <p:grpSp>
          <p:nvGrpSpPr>
            <p:cNvPr id="97283" name="Group 3"/>
            <p:cNvGrpSpPr/>
            <p:nvPr/>
          </p:nvGrpSpPr>
          <p:grpSpPr bwMode="auto">
            <a:xfrm>
              <a:off x="3330" y="2712"/>
              <a:ext cx="243" cy="264"/>
              <a:chOff x="2550" y="6603"/>
              <a:chExt cx="243" cy="264"/>
            </a:xfrm>
          </p:grpSpPr>
          <p:sp>
            <p:nvSpPr>
              <p:cNvPr id="97284" name="Oval 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285" name="Text Box 5"/>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2</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286" name="Group 6"/>
            <p:cNvGrpSpPr/>
            <p:nvPr/>
          </p:nvGrpSpPr>
          <p:grpSpPr bwMode="auto">
            <a:xfrm>
              <a:off x="3705" y="2220"/>
              <a:ext cx="243" cy="264"/>
              <a:chOff x="2550" y="6603"/>
              <a:chExt cx="243" cy="264"/>
            </a:xfrm>
          </p:grpSpPr>
          <p:sp>
            <p:nvSpPr>
              <p:cNvPr id="97287" name="Oval 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288" name="Text Box 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1</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cxnSp>
          <p:nvCxnSpPr>
            <p:cNvPr id="97289" name="AutoShape 9"/>
            <p:cNvCxnSpPr>
              <a:cxnSpLocks noChangeShapeType="1"/>
            </p:cNvCxnSpPr>
            <p:nvPr/>
          </p:nvCxnSpPr>
          <p:spPr bwMode="auto">
            <a:xfrm flipH="1">
              <a:off x="3597" y="2691"/>
              <a:ext cx="201" cy="186"/>
            </a:xfrm>
            <a:prstGeom prst="straightConnector1">
              <a:avLst/>
            </a:prstGeom>
            <a:noFill/>
            <a:ln w="9525">
              <a:solidFill>
                <a:srgbClr val="A5A5A5"/>
              </a:solidFill>
              <a:round/>
              <a:tailEnd type="arrow" w="med" len="med"/>
            </a:ln>
          </p:spPr>
        </p:cxnSp>
        <p:cxnSp>
          <p:nvCxnSpPr>
            <p:cNvPr id="97290" name="AutoShape 10"/>
            <p:cNvCxnSpPr>
              <a:cxnSpLocks noChangeShapeType="1"/>
            </p:cNvCxnSpPr>
            <p:nvPr/>
          </p:nvCxnSpPr>
          <p:spPr bwMode="auto">
            <a:xfrm flipH="1">
              <a:off x="3221" y="3261"/>
              <a:ext cx="142" cy="239"/>
            </a:xfrm>
            <a:prstGeom prst="straightConnector1">
              <a:avLst/>
            </a:prstGeom>
            <a:noFill/>
            <a:ln w="9525">
              <a:solidFill>
                <a:srgbClr val="A5A5A5"/>
              </a:solidFill>
              <a:round/>
              <a:tailEnd type="arrow" w="med" len="med"/>
            </a:ln>
          </p:spPr>
        </p:cxnSp>
        <p:cxnSp>
          <p:nvCxnSpPr>
            <p:cNvPr id="97291" name="AutoShape 11"/>
            <p:cNvCxnSpPr>
              <a:cxnSpLocks noChangeShapeType="1"/>
            </p:cNvCxnSpPr>
            <p:nvPr/>
          </p:nvCxnSpPr>
          <p:spPr bwMode="auto">
            <a:xfrm flipV="1">
              <a:off x="3345" y="3336"/>
              <a:ext cx="153" cy="279"/>
            </a:xfrm>
            <a:prstGeom prst="straightConnector1">
              <a:avLst/>
            </a:prstGeom>
            <a:noFill/>
            <a:ln w="9525">
              <a:solidFill>
                <a:srgbClr val="A5A5A5"/>
              </a:solidFill>
              <a:round/>
              <a:tailEnd type="arrow" w="med" len="med"/>
            </a:ln>
          </p:spPr>
        </p:cxnSp>
        <p:cxnSp>
          <p:nvCxnSpPr>
            <p:cNvPr id="97292" name="AutoShape 12"/>
            <p:cNvCxnSpPr>
              <a:cxnSpLocks noChangeShapeType="1"/>
            </p:cNvCxnSpPr>
            <p:nvPr/>
          </p:nvCxnSpPr>
          <p:spPr bwMode="auto">
            <a:xfrm>
              <a:off x="3540" y="3331"/>
              <a:ext cx="75" cy="134"/>
            </a:xfrm>
            <a:prstGeom prst="straightConnector1">
              <a:avLst/>
            </a:prstGeom>
            <a:noFill/>
            <a:ln w="9525">
              <a:solidFill>
                <a:srgbClr val="A5A5A5"/>
              </a:solidFill>
              <a:round/>
              <a:tailEnd type="arrow" w="med" len="med"/>
            </a:ln>
          </p:spPr>
        </p:cxnSp>
        <p:cxnSp>
          <p:nvCxnSpPr>
            <p:cNvPr id="97293" name="AutoShape 13"/>
            <p:cNvCxnSpPr>
              <a:cxnSpLocks noChangeShapeType="1"/>
            </p:cNvCxnSpPr>
            <p:nvPr/>
          </p:nvCxnSpPr>
          <p:spPr bwMode="auto">
            <a:xfrm flipH="1">
              <a:off x="3528" y="3882"/>
              <a:ext cx="150" cy="216"/>
            </a:xfrm>
            <a:prstGeom prst="straightConnector1">
              <a:avLst/>
            </a:prstGeom>
            <a:noFill/>
            <a:ln w="9525">
              <a:solidFill>
                <a:srgbClr val="A5A5A5"/>
              </a:solidFill>
              <a:round/>
              <a:tailEnd type="arrow" w="med" len="med"/>
            </a:ln>
          </p:spPr>
        </p:cxnSp>
        <p:cxnSp>
          <p:nvCxnSpPr>
            <p:cNvPr id="97294" name="AutoShape 14"/>
            <p:cNvCxnSpPr>
              <a:cxnSpLocks noChangeShapeType="1"/>
            </p:cNvCxnSpPr>
            <p:nvPr/>
          </p:nvCxnSpPr>
          <p:spPr bwMode="auto">
            <a:xfrm flipV="1">
              <a:off x="3660" y="3959"/>
              <a:ext cx="146" cy="238"/>
            </a:xfrm>
            <a:prstGeom prst="straightConnector1">
              <a:avLst/>
            </a:prstGeom>
            <a:noFill/>
            <a:ln w="9525">
              <a:solidFill>
                <a:srgbClr val="A5A5A5"/>
              </a:solidFill>
              <a:round/>
              <a:tailEnd type="arrow" w="med" len="med"/>
            </a:ln>
          </p:spPr>
        </p:cxnSp>
        <p:cxnSp>
          <p:nvCxnSpPr>
            <p:cNvPr id="97295" name="AutoShape 15"/>
            <p:cNvCxnSpPr>
              <a:cxnSpLocks noChangeShapeType="1"/>
            </p:cNvCxnSpPr>
            <p:nvPr/>
          </p:nvCxnSpPr>
          <p:spPr bwMode="auto">
            <a:xfrm flipH="1" flipV="1">
              <a:off x="3690" y="3270"/>
              <a:ext cx="116" cy="180"/>
            </a:xfrm>
            <a:prstGeom prst="straightConnector1">
              <a:avLst/>
            </a:prstGeom>
            <a:noFill/>
            <a:ln w="9525">
              <a:solidFill>
                <a:srgbClr val="A5A5A5"/>
              </a:solidFill>
              <a:round/>
              <a:tailEnd type="arrow" w="med" len="med"/>
            </a:ln>
          </p:spPr>
        </p:cxnSp>
        <p:cxnSp>
          <p:nvCxnSpPr>
            <p:cNvPr id="97296" name="AutoShape 16"/>
            <p:cNvCxnSpPr>
              <a:cxnSpLocks noChangeShapeType="1"/>
            </p:cNvCxnSpPr>
            <p:nvPr/>
          </p:nvCxnSpPr>
          <p:spPr bwMode="auto">
            <a:xfrm flipV="1">
              <a:off x="3693" y="2757"/>
              <a:ext cx="267" cy="228"/>
            </a:xfrm>
            <a:prstGeom prst="straightConnector1">
              <a:avLst/>
            </a:prstGeom>
            <a:noFill/>
            <a:ln w="9525">
              <a:solidFill>
                <a:srgbClr val="A5A5A5"/>
              </a:solidFill>
              <a:round/>
              <a:tailEnd type="arrow" w="med" len="med"/>
            </a:ln>
          </p:spPr>
        </p:cxnSp>
        <p:cxnSp>
          <p:nvCxnSpPr>
            <p:cNvPr id="97297" name="AutoShape 17"/>
            <p:cNvCxnSpPr>
              <a:cxnSpLocks noChangeShapeType="1"/>
            </p:cNvCxnSpPr>
            <p:nvPr/>
          </p:nvCxnSpPr>
          <p:spPr bwMode="auto">
            <a:xfrm>
              <a:off x="4115" y="2745"/>
              <a:ext cx="150" cy="150"/>
            </a:xfrm>
            <a:prstGeom prst="straightConnector1">
              <a:avLst/>
            </a:prstGeom>
            <a:noFill/>
            <a:ln w="9525">
              <a:solidFill>
                <a:srgbClr val="A5A5A5"/>
              </a:solidFill>
              <a:round/>
              <a:tailEnd type="arrow" w="med" len="med"/>
            </a:ln>
          </p:spPr>
        </p:cxnSp>
        <p:cxnSp>
          <p:nvCxnSpPr>
            <p:cNvPr id="97298" name="AutoShape 18"/>
            <p:cNvCxnSpPr>
              <a:cxnSpLocks noChangeShapeType="1"/>
            </p:cNvCxnSpPr>
            <p:nvPr/>
          </p:nvCxnSpPr>
          <p:spPr bwMode="auto">
            <a:xfrm flipH="1">
              <a:off x="4320" y="3297"/>
              <a:ext cx="105" cy="165"/>
            </a:xfrm>
            <a:prstGeom prst="straightConnector1">
              <a:avLst/>
            </a:prstGeom>
            <a:noFill/>
            <a:ln w="9525">
              <a:solidFill>
                <a:srgbClr val="A5A5A5"/>
              </a:solidFill>
              <a:round/>
              <a:tailEnd type="arrow" w="med" len="med"/>
            </a:ln>
          </p:spPr>
        </p:cxnSp>
        <p:cxnSp>
          <p:nvCxnSpPr>
            <p:cNvPr id="97299" name="AutoShape 19"/>
            <p:cNvCxnSpPr>
              <a:cxnSpLocks noChangeShapeType="1"/>
            </p:cNvCxnSpPr>
            <p:nvPr/>
          </p:nvCxnSpPr>
          <p:spPr bwMode="auto">
            <a:xfrm>
              <a:off x="4305" y="3944"/>
              <a:ext cx="138" cy="214"/>
            </a:xfrm>
            <a:prstGeom prst="straightConnector1">
              <a:avLst/>
            </a:prstGeom>
            <a:noFill/>
            <a:ln w="9525">
              <a:solidFill>
                <a:srgbClr val="A5A5A5"/>
              </a:solidFill>
              <a:round/>
              <a:tailEnd type="arrow" w="med" len="med"/>
            </a:ln>
          </p:spPr>
        </p:cxnSp>
        <p:cxnSp>
          <p:nvCxnSpPr>
            <p:cNvPr id="97300" name="AutoShape 20"/>
            <p:cNvCxnSpPr>
              <a:cxnSpLocks noChangeShapeType="1"/>
            </p:cNvCxnSpPr>
            <p:nvPr/>
          </p:nvCxnSpPr>
          <p:spPr bwMode="auto">
            <a:xfrm flipH="1" flipV="1">
              <a:off x="4413" y="3864"/>
              <a:ext cx="133" cy="200"/>
            </a:xfrm>
            <a:prstGeom prst="straightConnector1">
              <a:avLst/>
            </a:prstGeom>
            <a:noFill/>
            <a:ln w="9525">
              <a:solidFill>
                <a:srgbClr val="A5A5A5"/>
              </a:solidFill>
              <a:round/>
              <a:tailEnd type="arrow" w="med" len="med"/>
            </a:ln>
          </p:spPr>
        </p:cxnSp>
        <p:cxnSp>
          <p:nvCxnSpPr>
            <p:cNvPr id="97301" name="AutoShape 21"/>
            <p:cNvCxnSpPr>
              <a:cxnSpLocks noChangeShapeType="1"/>
            </p:cNvCxnSpPr>
            <p:nvPr/>
          </p:nvCxnSpPr>
          <p:spPr bwMode="auto">
            <a:xfrm flipV="1">
              <a:off x="4418" y="3336"/>
              <a:ext cx="160" cy="273"/>
            </a:xfrm>
            <a:prstGeom prst="straightConnector1">
              <a:avLst/>
            </a:prstGeom>
            <a:noFill/>
            <a:ln w="9525">
              <a:solidFill>
                <a:srgbClr val="A5A5A5"/>
              </a:solidFill>
              <a:round/>
              <a:tailEnd type="arrow" w="med" len="med"/>
            </a:ln>
          </p:spPr>
        </p:cxnSp>
        <p:cxnSp>
          <p:nvCxnSpPr>
            <p:cNvPr id="97302" name="AutoShape 22"/>
            <p:cNvCxnSpPr>
              <a:cxnSpLocks noChangeShapeType="1"/>
            </p:cNvCxnSpPr>
            <p:nvPr/>
          </p:nvCxnSpPr>
          <p:spPr bwMode="auto">
            <a:xfrm>
              <a:off x="4608" y="3335"/>
              <a:ext cx="102" cy="145"/>
            </a:xfrm>
            <a:prstGeom prst="straightConnector1">
              <a:avLst/>
            </a:prstGeom>
            <a:noFill/>
            <a:ln w="9525">
              <a:solidFill>
                <a:srgbClr val="A5A5A5"/>
              </a:solidFill>
              <a:round/>
              <a:tailEnd type="arrow" w="med" len="med"/>
            </a:ln>
          </p:spPr>
        </p:cxnSp>
        <p:cxnSp>
          <p:nvCxnSpPr>
            <p:cNvPr id="97303" name="AutoShape 23"/>
            <p:cNvCxnSpPr>
              <a:cxnSpLocks noChangeShapeType="1"/>
            </p:cNvCxnSpPr>
            <p:nvPr/>
          </p:nvCxnSpPr>
          <p:spPr bwMode="auto">
            <a:xfrm flipH="1" flipV="1">
              <a:off x="4740" y="3267"/>
              <a:ext cx="150" cy="233"/>
            </a:xfrm>
            <a:prstGeom prst="straightConnector1">
              <a:avLst/>
            </a:prstGeom>
            <a:noFill/>
            <a:ln w="9525">
              <a:solidFill>
                <a:srgbClr val="A5A5A5"/>
              </a:solidFill>
              <a:round/>
              <a:tailEnd type="arrow" w="med" len="med"/>
            </a:ln>
          </p:spPr>
        </p:cxnSp>
        <p:cxnSp>
          <p:nvCxnSpPr>
            <p:cNvPr id="97304" name="AutoShape 24"/>
            <p:cNvCxnSpPr>
              <a:cxnSpLocks noChangeShapeType="1"/>
            </p:cNvCxnSpPr>
            <p:nvPr/>
          </p:nvCxnSpPr>
          <p:spPr bwMode="auto">
            <a:xfrm flipH="1" flipV="1">
              <a:off x="4263" y="2655"/>
              <a:ext cx="213" cy="180"/>
            </a:xfrm>
            <a:prstGeom prst="straightConnector1">
              <a:avLst/>
            </a:prstGeom>
            <a:noFill/>
            <a:ln w="9525">
              <a:solidFill>
                <a:srgbClr val="A5A5A5"/>
              </a:solidFill>
              <a:round/>
              <a:tailEnd type="arrow" w="med" len="med"/>
            </a:ln>
          </p:spPr>
        </p:cxnSp>
        <p:cxnSp>
          <p:nvCxnSpPr>
            <p:cNvPr id="97305" name="AutoShape 25"/>
            <p:cNvCxnSpPr>
              <a:cxnSpLocks noChangeShapeType="1"/>
            </p:cNvCxnSpPr>
            <p:nvPr/>
          </p:nvCxnSpPr>
          <p:spPr bwMode="auto">
            <a:xfrm>
              <a:off x="4034" y="2172"/>
              <a:ext cx="0" cy="183"/>
            </a:xfrm>
            <a:prstGeom prst="straightConnector1">
              <a:avLst/>
            </a:prstGeom>
            <a:noFill/>
            <a:ln w="9525">
              <a:solidFill>
                <a:srgbClr val="A5A5A5"/>
              </a:solidFill>
              <a:round/>
              <a:tailEnd type="arrow" w="med" len="med"/>
            </a:ln>
          </p:spPr>
        </p:cxnSp>
        <p:grpSp>
          <p:nvGrpSpPr>
            <p:cNvPr id="97306" name="Group 26"/>
            <p:cNvGrpSpPr/>
            <p:nvPr/>
          </p:nvGrpSpPr>
          <p:grpSpPr bwMode="auto">
            <a:xfrm>
              <a:off x="2979" y="3303"/>
              <a:ext cx="243" cy="264"/>
              <a:chOff x="2550" y="6603"/>
              <a:chExt cx="243" cy="264"/>
            </a:xfrm>
          </p:grpSpPr>
          <p:sp>
            <p:nvSpPr>
              <p:cNvPr id="97307" name="Oval 2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08" name="Text Box 2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3</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09" name="Group 29"/>
            <p:cNvGrpSpPr/>
            <p:nvPr/>
          </p:nvGrpSpPr>
          <p:grpSpPr bwMode="auto">
            <a:xfrm>
              <a:off x="3491" y="3444"/>
              <a:ext cx="243" cy="264"/>
              <a:chOff x="2550" y="6603"/>
              <a:chExt cx="243" cy="264"/>
            </a:xfrm>
          </p:grpSpPr>
          <p:sp>
            <p:nvSpPr>
              <p:cNvPr id="97310" name="Oval 3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1" name="Text Box 31"/>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4</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2" name="Group 32"/>
            <p:cNvGrpSpPr/>
            <p:nvPr/>
          </p:nvGrpSpPr>
          <p:grpSpPr bwMode="auto">
            <a:xfrm>
              <a:off x="3285" y="3903"/>
              <a:ext cx="243" cy="264"/>
              <a:chOff x="2550" y="6603"/>
              <a:chExt cx="243" cy="264"/>
            </a:xfrm>
          </p:grpSpPr>
          <p:sp>
            <p:nvSpPr>
              <p:cNvPr id="97313" name="Oval 3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4" name="Text Box 34"/>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5</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5" name="Group 35"/>
            <p:cNvGrpSpPr/>
            <p:nvPr/>
          </p:nvGrpSpPr>
          <p:grpSpPr bwMode="auto">
            <a:xfrm>
              <a:off x="4205" y="2886"/>
              <a:ext cx="243" cy="264"/>
              <a:chOff x="2550" y="6603"/>
              <a:chExt cx="243" cy="264"/>
            </a:xfrm>
          </p:grpSpPr>
          <p:sp>
            <p:nvSpPr>
              <p:cNvPr id="97316" name="Oval 3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7" name="Text Box 37"/>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6</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8" name="Group 38"/>
            <p:cNvGrpSpPr/>
            <p:nvPr/>
          </p:nvGrpSpPr>
          <p:grpSpPr bwMode="auto">
            <a:xfrm>
              <a:off x="4064" y="3306"/>
              <a:ext cx="243" cy="264"/>
              <a:chOff x="2550" y="6603"/>
              <a:chExt cx="243" cy="264"/>
            </a:xfrm>
          </p:grpSpPr>
          <p:sp>
            <p:nvSpPr>
              <p:cNvPr id="97319" name="Oval 3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0" name="Text Box 40"/>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7</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21" name="Group 41"/>
            <p:cNvGrpSpPr/>
            <p:nvPr/>
          </p:nvGrpSpPr>
          <p:grpSpPr bwMode="auto">
            <a:xfrm>
              <a:off x="4242" y="4116"/>
              <a:ext cx="243" cy="264"/>
              <a:chOff x="2550" y="6603"/>
              <a:chExt cx="243" cy="264"/>
            </a:xfrm>
          </p:grpSpPr>
          <p:sp>
            <p:nvSpPr>
              <p:cNvPr id="97322" name="Oval 42"/>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3" name="Text Box 43"/>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8</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24" name="Group 44"/>
            <p:cNvGrpSpPr/>
            <p:nvPr/>
          </p:nvGrpSpPr>
          <p:grpSpPr bwMode="auto">
            <a:xfrm>
              <a:off x="4545" y="3456"/>
              <a:ext cx="243" cy="264"/>
              <a:chOff x="2550" y="6603"/>
              <a:chExt cx="243" cy="264"/>
            </a:xfrm>
          </p:grpSpPr>
          <p:sp>
            <p:nvSpPr>
              <p:cNvPr id="97325" name="Oval 45"/>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6" name="Text Box 46"/>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9</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97327" name="Text Box 47"/>
            <p:cNvSpPr txBox="1">
              <a:spLocks noChangeArrowheads="1"/>
            </p:cNvSpPr>
            <p:nvPr/>
          </p:nvSpPr>
          <p:spPr bwMode="auto">
            <a:xfrm>
              <a:off x="3753" y="3639"/>
              <a:ext cx="17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F</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28" name="Text Box 48"/>
            <p:cNvSpPr txBox="1">
              <a:spLocks noChangeArrowheads="1"/>
            </p:cNvSpPr>
            <p:nvPr/>
          </p:nvSpPr>
          <p:spPr bwMode="auto">
            <a:xfrm>
              <a:off x="4518" y="3021"/>
              <a:ext cx="147" cy="204"/>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C</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29" name="Text Box 49"/>
            <p:cNvSpPr txBox="1">
              <a:spLocks noChangeArrowheads="1"/>
            </p:cNvSpPr>
            <p:nvPr/>
          </p:nvSpPr>
          <p:spPr bwMode="auto">
            <a:xfrm>
              <a:off x="3423" y="3036"/>
              <a:ext cx="222" cy="23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B</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30" name="Text Box 50"/>
            <p:cNvSpPr txBox="1">
              <a:spLocks noChangeArrowheads="1"/>
            </p:cNvSpPr>
            <p:nvPr/>
          </p:nvSpPr>
          <p:spPr bwMode="auto">
            <a:xfrm>
              <a:off x="3123" y="3624"/>
              <a:ext cx="180" cy="26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D</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31" name="Oval 51"/>
            <p:cNvSpPr>
              <a:spLocks noChangeArrowheads="1"/>
            </p:cNvSpPr>
            <p:nvPr/>
          </p:nvSpPr>
          <p:spPr bwMode="auto">
            <a:xfrm>
              <a:off x="4473" y="4128"/>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2" name="Oval 52"/>
            <p:cNvSpPr>
              <a:spLocks noChangeArrowheads="1"/>
            </p:cNvSpPr>
            <p:nvPr/>
          </p:nvSpPr>
          <p:spPr bwMode="auto">
            <a:xfrm>
              <a:off x="3303" y="4158"/>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3" name="Oval 53"/>
            <p:cNvSpPr>
              <a:spLocks noChangeArrowheads="1"/>
            </p:cNvSpPr>
            <p:nvPr/>
          </p:nvSpPr>
          <p:spPr bwMode="auto">
            <a:xfrm>
              <a:off x="3033" y="3564"/>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4" name="Oval 54"/>
            <p:cNvSpPr>
              <a:spLocks noChangeArrowheads="1"/>
            </p:cNvSpPr>
            <p:nvPr/>
          </p:nvSpPr>
          <p:spPr bwMode="auto">
            <a:xfrm>
              <a:off x="3378" y="297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5" name="Oval 55"/>
            <p:cNvSpPr>
              <a:spLocks noChangeArrowheads="1"/>
            </p:cNvSpPr>
            <p:nvPr/>
          </p:nvSpPr>
          <p:spPr bwMode="auto">
            <a:xfrm>
              <a:off x="4098" y="3570"/>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6" name="Line 56"/>
            <p:cNvSpPr>
              <a:spLocks noChangeShapeType="1"/>
            </p:cNvSpPr>
            <p:nvPr/>
          </p:nvSpPr>
          <p:spPr bwMode="auto">
            <a:xfrm>
              <a:off x="4146" y="2640"/>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37" name="Line 57"/>
            <p:cNvSpPr>
              <a:spLocks noChangeShapeType="1"/>
            </p:cNvSpPr>
            <p:nvPr/>
          </p:nvSpPr>
          <p:spPr bwMode="auto">
            <a:xfrm flipH="1">
              <a:off x="3576" y="2670"/>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38" name="Oval 58"/>
            <p:cNvSpPr>
              <a:spLocks noChangeArrowheads="1"/>
            </p:cNvSpPr>
            <p:nvPr/>
          </p:nvSpPr>
          <p:spPr bwMode="auto">
            <a:xfrm>
              <a:off x="4413" y="297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9" name="Text Box 59"/>
            <p:cNvSpPr txBox="1">
              <a:spLocks noChangeArrowheads="1"/>
            </p:cNvSpPr>
            <p:nvPr/>
          </p:nvSpPr>
          <p:spPr bwMode="auto">
            <a:xfrm>
              <a:off x="4182" y="3630"/>
              <a:ext cx="153" cy="20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G</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0" name="Oval 60"/>
            <p:cNvSpPr>
              <a:spLocks noChangeArrowheads="1"/>
            </p:cNvSpPr>
            <p:nvPr/>
          </p:nvSpPr>
          <p:spPr bwMode="auto">
            <a:xfrm>
              <a:off x="4743" y="358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41" name="Text Box 61"/>
            <p:cNvSpPr txBox="1">
              <a:spLocks noChangeArrowheads="1"/>
            </p:cNvSpPr>
            <p:nvPr/>
          </p:nvSpPr>
          <p:spPr bwMode="auto">
            <a:xfrm>
              <a:off x="4848" y="3645"/>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I</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2" name="Line 62"/>
            <p:cNvSpPr>
              <a:spLocks noChangeShapeType="1"/>
            </p:cNvSpPr>
            <p:nvPr/>
          </p:nvSpPr>
          <p:spPr bwMode="auto">
            <a:xfrm>
              <a:off x="4668" y="327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3" name="Line 63"/>
            <p:cNvSpPr>
              <a:spLocks noChangeShapeType="1"/>
            </p:cNvSpPr>
            <p:nvPr/>
          </p:nvSpPr>
          <p:spPr bwMode="auto">
            <a:xfrm flipH="1">
              <a:off x="4338" y="327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4" name="Line 64"/>
            <p:cNvSpPr>
              <a:spLocks noChangeShapeType="1"/>
            </p:cNvSpPr>
            <p:nvPr/>
          </p:nvSpPr>
          <p:spPr bwMode="auto">
            <a:xfrm>
              <a:off x="3603" y="326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5" name="Line 65"/>
            <p:cNvSpPr>
              <a:spLocks noChangeShapeType="1"/>
            </p:cNvSpPr>
            <p:nvPr/>
          </p:nvSpPr>
          <p:spPr bwMode="auto">
            <a:xfrm flipH="1">
              <a:off x="3273" y="326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6" name="Oval 66"/>
            <p:cNvSpPr>
              <a:spLocks noChangeArrowheads="1"/>
            </p:cNvSpPr>
            <p:nvPr/>
          </p:nvSpPr>
          <p:spPr bwMode="auto">
            <a:xfrm>
              <a:off x="3678" y="3579"/>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47" name="Line 67"/>
            <p:cNvSpPr>
              <a:spLocks noChangeShapeType="1"/>
            </p:cNvSpPr>
            <p:nvPr/>
          </p:nvSpPr>
          <p:spPr bwMode="auto">
            <a:xfrm flipH="1">
              <a:off x="3573" y="3891"/>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8" name="Text Box 68"/>
            <p:cNvSpPr txBox="1">
              <a:spLocks noChangeArrowheads="1"/>
            </p:cNvSpPr>
            <p:nvPr/>
          </p:nvSpPr>
          <p:spPr bwMode="auto">
            <a:xfrm>
              <a:off x="4563" y="4203"/>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H</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9" name="Text Box 69"/>
            <p:cNvSpPr txBox="1">
              <a:spLocks noChangeArrowheads="1"/>
            </p:cNvSpPr>
            <p:nvPr/>
          </p:nvSpPr>
          <p:spPr bwMode="auto">
            <a:xfrm>
              <a:off x="3393" y="4233"/>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E</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50" name="Line 70"/>
            <p:cNvSpPr>
              <a:spLocks noChangeShapeType="1"/>
            </p:cNvSpPr>
            <p:nvPr/>
          </p:nvSpPr>
          <p:spPr bwMode="auto">
            <a:xfrm>
              <a:off x="4338" y="3846"/>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51" name="Oval 71"/>
            <p:cNvSpPr>
              <a:spLocks noChangeArrowheads="1"/>
            </p:cNvSpPr>
            <p:nvPr/>
          </p:nvSpPr>
          <p:spPr bwMode="auto">
            <a:xfrm>
              <a:off x="3870" y="238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52" name="Text Box 72"/>
            <p:cNvSpPr txBox="1">
              <a:spLocks noChangeArrowheads="1"/>
            </p:cNvSpPr>
            <p:nvPr/>
          </p:nvSpPr>
          <p:spPr bwMode="auto">
            <a:xfrm>
              <a:off x="3963" y="2442"/>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A</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4" name="Text Box 1"/>
          <p:cNvSpPr txBox="1">
            <a:spLocks noChangeArrowheads="1"/>
          </p:cNvSpPr>
          <p:nvPr/>
        </p:nvSpPr>
        <p:spPr bwMode="auto">
          <a:xfrm>
            <a:off x="6431280" y="1908175"/>
            <a:ext cx="4496435" cy="398780"/>
          </a:xfrm>
          <a:prstGeom prst="rect">
            <a:avLst/>
          </a:prstGeom>
          <a:solidFill>
            <a:srgbClr val="FFFFFF"/>
          </a:solidFill>
          <a:ln w="9525">
            <a:noFill/>
            <a:miter lim="800000"/>
          </a:ln>
        </p:spPr>
        <p:txBody>
          <a:bodyPr vert="horz" wrap="square" lIns="91440" tIns="45720" rIns="91440" bIns="45720" numCol="1" anchor="t" anchorCtr="0" compatLnSpc="1">
            <a:spAutoFit/>
          </a:bodyPr>
          <a:p>
            <a:pPr lvl="0" algn="ctr" fontAlgn="base">
              <a:spcBef>
                <a:spcPct val="0"/>
              </a:spcBef>
              <a:spcAft>
                <a:spcPct val="0"/>
              </a:spcAft>
            </a:pP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D E </a:t>
            </a:r>
            <a:r>
              <a:rPr lang="en-US" altLang="zh-CN" sz="2000" b="1" i="1" u="sng" dirty="0" smtClean="0">
                <a:latin typeface="Calibri" charset="0"/>
                <a:ea typeface="宋体" pitchFamily="2" charset="-122"/>
              </a:rPr>
              <a:t>F</a:t>
            </a:r>
            <a:r>
              <a:rPr kumimoji="0" lang="en-US" altLang="zh-CN" sz="2000" b="1" i="1" u="sng" strike="noStrike" cap="none" normalizeH="0" baseline="0" dirty="0" smtClean="0">
                <a:ln>
                  <a:noFill/>
                </a:ln>
                <a:solidFill>
                  <a:schemeClr val="tx1"/>
                </a:solidFill>
                <a:effectLst/>
                <a:latin typeface="Calibri" charset="0"/>
                <a:ea typeface="宋体" pitchFamily="2" charset="-122"/>
              </a:rPr>
              <a:t> </a:t>
            </a:r>
            <a:r>
              <a:rPr lang="en-US" altLang="zh-CN" sz="2000" b="1" i="1" u="sng" dirty="0" smtClean="0">
                <a:solidFill>
                  <a:srgbClr val="0000FF"/>
                </a:solidFill>
                <a:latin typeface="Calibri" charset="0"/>
                <a:ea typeface="宋体" pitchFamily="2" charset="-122"/>
              </a:rPr>
              <a:t>B</a:t>
            </a:r>
            <a:r>
              <a:rPr lang="en-US" altLang="zh-CN" sz="2000" b="1" i="1" u="sng" dirty="0" smtClean="0">
                <a:latin typeface="Calibri" charset="0"/>
                <a:ea typeface="宋体" pitchFamily="2" charset="-122"/>
              </a:rPr>
              <a:t>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H </a:t>
            </a:r>
            <a:r>
              <a:rPr lang="en-US" altLang="zh-CN" sz="2000" b="1" i="1" u="sng" dirty="0" smtClean="0">
                <a:latin typeface="Calibri" charset="0"/>
                <a:ea typeface="宋体" pitchFamily="2" charset="-122"/>
              </a:rPr>
              <a:t>G</a:t>
            </a:r>
            <a:r>
              <a:rPr kumimoji="0" lang="en-US" altLang="zh-CN" sz="2000" b="1" i="1" u="sng" strike="noStrike" cap="none" normalizeH="0" baseline="0" dirty="0" smtClean="0">
                <a:ln>
                  <a:noFill/>
                </a:ln>
                <a:solidFill>
                  <a:schemeClr val="tx1"/>
                </a:solidFill>
                <a:effectLst/>
                <a:latin typeface="Calibri" charset="0"/>
                <a:ea typeface="宋体" pitchFamily="2" charset="-122"/>
              </a:rPr>
              <a:t> I </a:t>
            </a:r>
            <a:r>
              <a:rPr lang="en-US" altLang="zh-CN" sz="2000" b="1" i="1" u="sng" dirty="0" smtClean="0">
                <a:solidFill>
                  <a:srgbClr val="0000FF"/>
                </a:solidFill>
                <a:latin typeface="Calibri" charset="0"/>
                <a:ea typeface="宋体" pitchFamily="2" charset="-122"/>
              </a:rPr>
              <a:t>C</a:t>
            </a:r>
            <a:r>
              <a:rPr kumimoji="0" lang="zh-CN" altLang="en-US" sz="2000" b="1" i="1" u="sng" strike="noStrike" cap="none" normalizeH="0" baseline="0" dirty="0" smtClean="0">
                <a:ln>
                  <a:noFill/>
                </a:ln>
                <a:solidFill>
                  <a:schemeClr val="tx1"/>
                </a:solidFill>
                <a:effectLst/>
                <a:latin typeface="Calibri" charset="0"/>
                <a:ea typeface="宋体" pitchFamily="2" charset="-122"/>
              </a:rPr>
              <a:t>） </a:t>
            </a:r>
            <a:r>
              <a:rPr lang="en-US" altLang="zh-CN" sz="2000" b="1" dirty="0" smtClean="0">
                <a:solidFill>
                  <a:srgbClr val="0000FF"/>
                </a:solidFill>
                <a:latin typeface="Calibri" charset="0"/>
                <a:ea typeface="宋体" pitchFamily="2" charset="-122"/>
              </a:rPr>
              <a:t>A</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grpSp>
        <p:nvGrpSpPr>
          <p:cNvPr id="98306" name="Group 2"/>
          <p:cNvGrpSpPr/>
          <p:nvPr/>
        </p:nvGrpSpPr>
        <p:grpSpPr bwMode="auto">
          <a:xfrm>
            <a:off x="7454594" y="3498212"/>
            <a:ext cx="2428892" cy="2643206"/>
            <a:chOff x="2979" y="11858"/>
            <a:chExt cx="2076" cy="2328"/>
          </a:xfrm>
        </p:grpSpPr>
        <p:sp>
          <p:nvSpPr>
            <p:cNvPr id="98307" name="Text Box 3"/>
            <p:cNvSpPr txBox="1">
              <a:spLocks noChangeArrowheads="1"/>
            </p:cNvSpPr>
            <p:nvPr/>
          </p:nvSpPr>
          <p:spPr bwMode="auto">
            <a:xfrm>
              <a:off x="3393" y="13919"/>
              <a:ext cx="15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E</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nvGrpSpPr>
            <p:cNvPr id="98308" name="Group 4"/>
            <p:cNvGrpSpPr/>
            <p:nvPr/>
          </p:nvGrpSpPr>
          <p:grpSpPr bwMode="auto">
            <a:xfrm>
              <a:off x="3690" y="12728"/>
              <a:ext cx="243" cy="264"/>
              <a:chOff x="2550" y="6603"/>
              <a:chExt cx="243" cy="264"/>
            </a:xfrm>
          </p:grpSpPr>
          <p:sp>
            <p:nvSpPr>
              <p:cNvPr id="98309" name="Oval 5"/>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10" name="Text Box 6"/>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4</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11" name="Group 7"/>
            <p:cNvGrpSpPr/>
            <p:nvPr/>
          </p:nvGrpSpPr>
          <p:grpSpPr bwMode="auto">
            <a:xfrm>
              <a:off x="4185" y="12071"/>
              <a:ext cx="243" cy="264"/>
              <a:chOff x="2550" y="6603"/>
              <a:chExt cx="243" cy="264"/>
            </a:xfrm>
          </p:grpSpPr>
          <p:sp>
            <p:nvSpPr>
              <p:cNvPr id="98312" name="Oval 8"/>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13" name="Text Box 9"/>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9</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cxnSp>
          <p:nvCxnSpPr>
            <p:cNvPr id="98314" name="AutoShape 10"/>
            <p:cNvCxnSpPr>
              <a:cxnSpLocks noChangeShapeType="1"/>
            </p:cNvCxnSpPr>
            <p:nvPr/>
          </p:nvCxnSpPr>
          <p:spPr bwMode="auto">
            <a:xfrm flipH="1">
              <a:off x="3597" y="12377"/>
              <a:ext cx="201" cy="186"/>
            </a:xfrm>
            <a:prstGeom prst="straightConnector1">
              <a:avLst/>
            </a:prstGeom>
            <a:noFill/>
            <a:ln w="9525">
              <a:solidFill>
                <a:srgbClr val="A5A5A5"/>
              </a:solidFill>
              <a:round/>
              <a:tailEnd type="arrow" w="med" len="med"/>
            </a:ln>
          </p:spPr>
        </p:cxnSp>
        <p:cxnSp>
          <p:nvCxnSpPr>
            <p:cNvPr id="98315" name="AutoShape 11"/>
            <p:cNvCxnSpPr>
              <a:cxnSpLocks noChangeShapeType="1"/>
            </p:cNvCxnSpPr>
            <p:nvPr/>
          </p:nvCxnSpPr>
          <p:spPr bwMode="auto">
            <a:xfrm flipH="1">
              <a:off x="3221" y="12947"/>
              <a:ext cx="142" cy="239"/>
            </a:xfrm>
            <a:prstGeom prst="straightConnector1">
              <a:avLst/>
            </a:prstGeom>
            <a:noFill/>
            <a:ln w="9525">
              <a:solidFill>
                <a:srgbClr val="A5A5A5"/>
              </a:solidFill>
              <a:round/>
              <a:tailEnd type="arrow" w="med" len="med"/>
            </a:ln>
          </p:spPr>
        </p:cxnSp>
        <p:cxnSp>
          <p:nvCxnSpPr>
            <p:cNvPr id="98316" name="AutoShape 12"/>
            <p:cNvCxnSpPr>
              <a:cxnSpLocks noChangeShapeType="1"/>
            </p:cNvCxnSpPr>
            <p:nvPr/>
          </p:nvCxnSpPr>
          <p:spPr bwMode="auto">
            <a:xfrm flipV="1">
              <a:off x="3345" y="13022"/>
              <a:ext cx="153" cy="279"/>
            </a:xfrm>
            <a:prstGeom prst="straightConnector1">
              <a:avLst/>
            </a:prstGeom>
            <a:noFill/>
            <a:ln w="9525">
              <a:solidFill>
                <a:srgbClr val="A5A5A5"/>
              </a:solidFill>
              <a:round/>
              <a:tailEnd type="arrow" w="med" len="med"/>
            </a:ln>
          </p:spPr>
        </p:cxnSp>
        <p:cxnSp>
          <p:nvCxnSpPr>
            <p:cNvPr id="98317" name="AutoShape 13"/>
            <p:cNvCxnSpPr>
              <a:cxnSpLocks noChangeShapeType="1"/>
            </p:cNvCxnSpPr>
            <p:nvPr/>
          </p:nvCxnSpPr>
          <p:spPr bwMode="auto">
            <a:xfrm>
              <a:off x="3570" y="13047"/>
              <a:ext cx="120" cy="232"/>
            </a:xfrm>
            <a:prstGeom prst="straightConnector1">
              <a:avLst/>
            </a:prstGeom>
            <a:noFill/>
            <a:ln w="9525">
              <a:solidFill>
                <a:srgbClr val="A5A5A5"/>
              </a:solidFill>
              <a:round/>
              <a:tailEnd type="arrow" w="med" len="med"/>
            </a:ln>
          </p:spPr>
        </p:cxnSp>
        <p:cxnSp>
          <p:nvCxnSpPr>
            <p:cNvPr id="98318" name="AutoShape 14"/>
            <p:cNvCxnSpPr>
              <a:cxnSpLocks noChangeShapeType="1"/>
            </p:cNvCxnSpPr>
            <p:nvPr/>
          </p:nvCxnSpPr>
          <p:spPr bwMode="auto">
            <a:xfrm flipH="1">
              <a:off x="3528" y="13568"/>
              <a:ext cx="150" cy="216"/>
            </a:xfrm>
            <a:prstGeom prst="straightConnector1">
              <a:avLst/>
            </a:prstGeom>
            <a:noFill/>
            <a:ln w="9525">
              <a:solidFill>
                <a:srgbClr val="A5A5A5"/>
              </a:solidFill>
              <a:round/>
              <a:tailEnd type="arrow" w="med" len="med"/>
            </a:ln>
          </p:spPr>
        </p:cxnSp>
        <p:cxnSp>
          <p:nvCxnSpPr>
            <p:cNvPr id="98319" name="AutoShape 15"/>
            <p:cNvCxnSpPr>
              <a:cxnSpLocks noChangeShapeType="1"/>
            </p:cNvCxnSpPr>
            <p:nvPr/>
          </p:nvCxnSpPr>
          <p:spPr bwMode="auto">
            <a:xfrm flipV="1">
              <a:off x="3660" y="13750"/>
              <a:ext cx="104" cy="133"/>
            </a:xfrm>
            <a:prstGeom prst="straightConnector1">
              <a:avLst/>
            </a:prstGeom>
            <a:noFill/>
            <a:ln w="9525">
              <a:solidFill>
                <a:srgbClr val="A5A5A5"/>
              </a:solidFill>
              <a:round/>
              <a:tailEnd type="arrow" w="med" len="med"/>
            </a:ln>
          </p:spPr>
        </p:cxnSp>
        <p:cxnSp>
          <p:nvCxnSpPr>
            <p:cNvPr id="98320" name="AutoShape 16"/>
            <p:cNvCxnSpPr>
              <a:cxnSpLocks noChangeShapeType="1"/>
            </p:cNvCxnSpPr>
            <p:nvPr/>
          </p:nvCxnSpPr>
          <p:spPr bwMode="auto">
            <a:xfrm flipH="1" flipV="1">
              <a:off x="3705" y="13016"/>
              <a:ext cx="116" cy="180"/>
            </a:xfrm>
            <a:prstGeom prst="straightConnector1">
              <a:avLst/>
            </a:prstGeom>
            <a:noFill/>
            <a:ln w="9525">
              <a:solidFill>
                <a:srgbClr val="A5A5A5"/>
              </a:solidFill>
              <a:round/>
              <a:tailEnd type="arrow" w="med" len="med"/>
            </a:ln>
          </p:spPr>
        </p:cxnSp>
        <p:cxnSp>
          <p:nvCxnSpPr>
            <p:cNvPr id="98321" name="AutoShape 17"/>
            <p:cNvCxnSpPr>
              <a:cxnSpLocks noChangeShapeType="1"/>
            </p:cNvCxnSpPr>
            <p:nvPr/>
          </p:nvCxnSpPr>
          <p:spPr bwMode="auto">
            <a:xfrm flipV="1">
              <a:off x="3693" y="12443"/>
              <a:ext cx="267" cy="228"/>
            </a:xfrm>
            <a:prstGeom prst="straightConnector1">
              <a:avLst/>
            </a:prstGeom>
            <a:noFill/>
            <a:ln w="9525">
              <a:solidFill>
                <a:srgbClr val="A5A5A5"/>
              </a:solidFill>
              <a:round/>
              <a:tailEnd type="arrow" w="med" len="med"/>
            </a:ln>
          </p:spPr>
        </p:cxnSp>
        <p:cxnSp>
          <p:nvCxnSpPr>
            <p:cNvPr id="98322" name="AutoShape 18"/>
            <p:cNvCxnSpPr>
              <a:cxnSpLocks noChangeShapeType="1"/>
            </p:cNvCxnSpPr>
            <p:nvPr/>
          </p:nvCxnSpPr>
          <p:spPr bwMode="auto">
            <a:xfrm>
              <a:off x="4115" y="12416"/>
              <a:ext cx="295" cy="276"/>
            </a:xfrm>
            <a:prstGeom prst="straightConnector1">
              <a:avLst/>
            </a:prstGeom>
            <a:noFill/>
            <a:ln w="9525">
              <a:solidFill>
                <a:srgbClr val="A5A5A5"/>
              </a:solidFill>
              <a:round/>
              <a:tailEnd type="arrow" w="med" len="med"/>
            </a:ln>
          </p:spPr>
        </p:cxnSp>
        <p:cxnSp>
          <p:nvCxnSpPr>
            <p:cNvPr id="98323" name="AutoShape 19"/>
            <p:cNvCxnSpPr>
              <a:cxnSpLocks noChangeShapeType="1"/>
            </p:cNvCxnSpPr>
            <p:nvPr/>
          </p:nvCxnSpPr>
          <p:spPr bwMode="auto">
            <a:xfrm flipH="1">
              <a:off x="4320" y="12983"/>
              <a:ext cx="105" cy="165"/>
            </a:xfrm>
            <a:prstGeom prst="straightConnector1">
              <a:avLst/>
            </a:prstGeom>
            <a:noFill/>
            <a:ln w="9525">
              <a:solidFill>
                <a:srgbClr val="A5A5A5"/>
              </a:solidFill>
              <a:round/>
              <a:tailEnd type="arrow" w="med" len="med"/>
            </a:ln>
          </p:spPr>
        </p:cxnSp>
        <p:cxnSp>
          <p:nvCxnSpPr>
            <p:cNvPr id="98324" name="AutoShape 20"/>
            <p:cNvCxnSpPr>
              <a:cxnSpLocks noChangeShapeType="1"/>
            </p:cNvCxnSpPr>
            <p:nvPr/>
          </p:nvCxnSpPr>
          <p:spPr bwMode="auto">
            <a:xfrm>
              <a:off x="4305" y="13630"/>
              <a:ext cx="138" cy="214"/>
            </a:xfrm>
            <a:prstGeom prst="straightConnector1">
              <a:avLst/>
            </a:prstGeom>
            <a:noFill/>
            <a:ln w="9525">
              <a:solidFill>
                <a:srgbClr val="A5A5A5"/>
              </a:solidFill>
              <a:round/>
              <a:tailEnd type="arrow" w="med" len="med"/>
            </a:ln>
          </p:spPr>
        </p:cxnSp>
        <p:cxnSp>
          <p:nvCxnSpPr>
            <p:cNvPr id="98325" name="AutoShape 21"/>
            <p:cNvCxnSpPr>
              <a:cxnSpLocks noChangeShapeType="1"/>
            </p:cNvCxnSpPr>
            <p:nvPr/>
          </p:nvCxnSpPr>
          <p:spPr bwMode="auto">
            <a:xfrm flipH="1" flipV="1">
              <a:off x="4413" y="13550"/>
              <a:ext cx="133" cy="200"/>
            </a:xfrm>
            <a:prstGeom prst="straightConnector1">
              <a:avLst/>
            </a:prstGeom>
            <a:noFill/>
            <a:ln w="9525">
              <a:solidFill>
                <a:srgbClr val="A5A5A5"/>
              </a:solidFill>
              <a:round/>
              <a:tailEnd type="arrow" w="med" len="med"/>
            </a:ln>
          </p:spPr>
        </p:cxnSp>
        <p:cxnSp>
          <p:nvCxnSpPr>
            <p:cNvPr id="98326" name="AutoShape 22"/>
            <p:cNvCxnSpPr>
              <a:cxnSpLocks noChangeShapeType="1"/>
            </p:cNvCxnSpPr>
            <p:nvPr/>
          </p:nvCxnSpPr>
          <p:spPr bwMode="auto">
            <a:xfrm flipV="1">
              <a:off x="4418" y="13022"/>
              <a:ext cx="160" cy="273"/>
            </a:xfrm>
            <a:prstGeom prst="straightConnector1">
              <a:avLst/>
            </a:prstGeom>
            <a:noFill/>
            <a:ln w="9525">
              <a:solidFill>
                <a:srgbClr val="A5A5A5"/>
              </a:solidFill>
              <a:round/>
              <a:tailEnd type="arrow" w="med" len="med"/>
            </a:ln>
          </p:spPr>
        </p:cxnSp>
        <p:cxnSp>
          <p:nvCxnSpPr>
            <p:cNvPr id="98327" name="AutoShape 23"/>
            <p:cNvCxnSpPr>
              <a:cxnSpLocks noChangeShapeType="1"/>
            </p:cNvCxnSpPr>
            <p:nvPr/>
          </p:nvCxnSpPr>
          <p:spPr bwMode="auto">
            <a:xfrm>
              <a:off x="4608" y="13021"/>
              <a:ext cx="102" cy="145"/>
            </a:xfrm>
            <a:prstGeom prst="straightConnector1">
              <a:avLst/>
            </a:prstGeom>
            <a:noFill/>
            <a:ln w="9525">
              <a:solidFill>
                <a:srgbClr val="A5A5A5"/>
              </a:solidFill>
              <a:round/>
              <a:tailEnd type="arrow" w="med" len="med"/>
            </a:ln>
          </p:spPr>
        </p:cxnSp>
        <p:cxnSp>
          <p:nvCxnSpPr>
            <p:cNvPr id="98328" name="AutoShape 24"/>
            <p:cNvCxnSpPr>
              <a:cxnSpLocks noChangeShapeType="1"/>
            </p:cNvCxnSpPr>
            <p:nvPr/>
          </p:nvCxnSpPr>
          <p:spPr bwMode="auto">
            <a:xfrm flipH="1" flipV="1">
              <a:off x="4785" y="13013"/>
              <a:ext cx="135" cy="233"/>
            </a:xfrm>
            <a:prstGeom prst="straightConnector1">
              <a:avLst/>
            </a:prstGeom>
            <a:noFill/>
            <a:ln w="9525">
              <a:solidFill>
                <a:srgbClr val="A5A5A5"/>
              </a:solidFill>
              <a:round/>
              <a:tailEnd type="arrow" w="med" len="med"/>
            </a:ln>
          </p:spPr>
        </p:cxnSp>
        <p:cxnSp>
          <p:nvCxnSpPr>
            <p:cNvPr id="98329" name="AutoShape 25"/>
            <p:cNvCxnSpPr>
              <a:cxnSpLocks noChangeShapeType="1"/>
            </p:cNvCxnSpPr>
            <p:nvPr/>
          </p:nvCxnSpPr>
          <p:spPr bwMode="auto">
            <a:xfrm flipH="1" flipV="1">
              <a:off x="4308" y="12356"/>
              <a:ext cx="213" cy="180"/>
            </a:xfrm>
            <a:prstGeom prst="straightConnector1">
              <a:avLst/>
            </a:prstGeom>
            <a:noFill/>
            <a:ln w="9525">
              <a:solidFill>
                <a:srgbClr val="A5A5A5"/>
              </a:solidFill>
              <a:round/>
              <a:tailEnd type="arrow" w="med" len="med"/>
            </a:ln>
          </p:spPr>
        </p:cxnSp>
        <p:cxnSp>
          <p:nvCxnSpPr>
            <p:cNvPr id="98330" name="AutoShape 26"/>
            <p:cNvCxnSpPr>
              <a:cxnSpLocks noChangeShapeType="1"/>
            </p:cNvCxnSpPr>
            <p:nvPr/>
          </p:nvCxnSpPr>
          <p:spPr bwMode="auto">
            <a:xfrm>
              <a:off x="4034" y="11858"/>
              <a:ext cx="0" cy="183"/>
            </a:xfrm>
            <a:prstGeom prst="straightConnector1">
              <a:avLst/>
            </a:prstGeom>
            <a:noFill/>
            <a:ln w="9525">
              <a:solidFill>
                <a:srgbClr val="A5A5A5"/>
              </a:solidFill>
              <a:round/>
              <a:tailEnd type="arrow" w="med" len="med"/>
            </a:ln>
          </p:spPr>
        </p:cxnSp>
        <p:grpSp>
          <p:nvGrpSpPr>
            <p:cNvPr id="98331" name="Group 27"/>
            <p:cNvGrpSpPr/>
            <p:nvPr/>
          </p:nvGrpSpPr>
          <p:grpSpPr bwMode="auto">
            <a:xfrm>
              <a:off x="2979" y="12989"/>
              <a:ext cx="243" cy="264"/>
              <a:chOff x="2550" y="6603"/>
              <a:chExt cx="243" cy="264"/>
            </a:xfrm>
          </p:grpSpPr>
          <p:sp>
            <p:nvSpPr>
              <p:cNvPr id="98332" name="Oval 28"/>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3" name="Text Box 29"/>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1</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34" name="Group 30"/>
            <p:cNvGrpSpPr/>
            <p:nvPr/>
          </p:nvGrpSpPr>
          <p:grpSpPr bwMode="auto">
            <a:xfrm>
              <a:off x="3761" y="13535"/>
              <a:ext cx="243" cy="264"/>
              <a:chOff x="2550" y="6603"/>
              <a:chExt cx="243" cy="264"/>
            </a:xfrm>
          </p:grpSpPr>
          <p:sp>
            <p:nvSpPr>
              <p:cNvPr id="98335" name="Oval 31"/>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6" name="Text Box 32"/>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3</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37" name="Group 33"/>
            <p:cNvGrpSpPr/>
            <p:nvPr/>
          </p:nvGrpSpPr>
          <p:grpSpPr bwMode="auto">
            <a:xfrm>
              <a:off x="3300" y="13604"/>
              <a:ext cx="243" cy="264"/>
              <a:chOff x="2550" y="6603"/>
              <a:chExt cx="243" cy="264"/>
            </a:xfrm>
          </p:grpSpPr>
          <p:sp>
            <p:nvSpPr>
              <p:cNvPr id="98338" name="Oval 3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9" name="Text Box 35"/>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2</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0" name="Group 36"/>
            <p:cNvGrpSpPr/>
            <p:nvPr/>
          </p:nvGrpSpPr>
          <p:grpSpPr bwMode="auto">
            <a:xfrm>
              <a:off x="4730" y="12707"/>
              <a:ext cx="243" cy="264"/>
              <a:chOff x="2550" y="6603"/>
              <a:chExt cx="243" cy="264"/>
            </a:xfrm>
          </p:grpSpPr>
          <p:sp>
            <p:nvSpPr>
              <p:cNvPr id="98341" name="Oval 3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2" name="Text Box 3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8</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3" name="Group 39"/>
            <p:cNvGrpSpPr/>
            <p:nvPr/>
          </p:nvGrpSpPr>
          <p:grpSpPr bwMode="auto">
            <a:xfrm>
              <a:off x="4064" y="12992"/>
              <a:ext cx="243" cy="264"/>
              <a:chOff x="2550" y="6603"/>
              <a:chExt cx="243" cy="264"/>
            </a:xfrm>
          </p:grpSpPr>
          <p:sp>
            <p:nvSpPr>
              <p:cNvPr id="98344" name="Oval 4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5" name="Text Box 41"/>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6</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6" name="Group 42"/>
            <p:cNvGrpSpPr/>
            <p:nvPr/>
          </p:nvGrpSpPr>
          <p:grpSpPr bwMode="auto">
            <a:xfrm>
              <a:off x="4242" y="13802"/>
              <a:ext cx="243" cy="264"/>
              <a:chOff x="2550" y="6603"/>
              <a:chExt cx="243" cy="264"/>
            </a:xfrm>
          </p:grpSpPr>
          <p:sp>
            <p:nvSpPr>
              <p:cNvPr id="98347" name="Oval 4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8" name="Text Box 44"/>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5</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9" name="Group 45"/>
            <p:cNvGrpSpPr/>
            <p:nvPr/>
          </p:nvGrpSpPr>
          <p:grpSpPr bwMode="auto">
            <a:xfrm>
              <a:off x="4545" y="13142"/>
              <a:ext cx="243" cy="264"/>
              <a:chOff x="2550" y="6603"/>
              <a:chExt cx="243" cy="264"/>
            </a:xfrm>
          </p:grpSpPr>
          <p:sp>
            <p:nvSpPr>
              <p:cNvPr id="98350" name="Oval 4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51" name="Text Box 47"/>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7</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98352" name="Text Box 48"/>
            <p:cNvSpPr txBox="1">
              <a:spLocks noChangeArrowheads="1"/>
            </p:cNvSpPr>
            <p:nvPr/>
          </p:nvSpPr>
          <p:spPr bwMode="auto">
            <a:xfrm>
              <a:off x="3753" y="13325"/>
              <a:ext cx="17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F</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3" name="Text Box 49"/>
            <p:cNvSpPr txBox="1">
              <a:spLocks noChangeArrowheads="1"/>
            </p:cNvSpPr>
            <p:nvPr/>
          </p:nvSpPr>
          <p:spPr bwMode="auto">
            <a:xfrm>
              <a:off x="4518" y="12707"/>
              <a:ext cx="147" cy="204"/>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C</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4" name="Text Box 50"/>
            <p:cNvSpPr txBox="1">
              <a:spLocks noChangeArrowheads="1"/>
            </p:cNvSpPr>
            <p:nvPr/>
          </p:nvSpPr>
          <p:spPr bwMode="auto">
            <a:xfrm>
              <a:off x="3423" y="12722"/>
              <a:ext cx="222" cy="23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B</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5" name="Text Box 51"/>
            <p:cNvSpPr txBox="1">
              <a:spLocks noChangeArrowheads="1"/>
            </p:cNvSpPr>
            <p:nvPr/>
          </p:nvSpPr>
          <p:spPr bwMode="auto">
            <a:xfrm>
              <a:off x="3123" y="13310"/>
              <a:ext cx="180" cy="26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D</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6" name="Oval 52"/>
            <p:cNvSpPr>
              <a:spLocks noChangeArrowheads="1"/>
            </p:cNvSpPr>
            <p:nvPr/>
          </p:nvSpPr>
          <p:spPr bwMode="auto">
            <a:xfrm>
              <a:off x="4473" y="13814"/>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57" name="Oval 53"/>
            <p:cNvSpPr>
              <a:spLocks noChangeArrowheads="1"/>
            </p:cNvSpPr>
            <p:nvPr/>
          </p:nvSpPr>
          <p:spPr bwMode="auto">
            <a:xfrm>
              <a:off x="3318" y="13874"/>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58" name="Oval 54"/>
            <p:cNvSpPr>
              <a:spLocks noChangeArrowheads="1"/>
            </p:cNvSpPr>
            <p:nvPr/>
          </p:nvSpPr>
          <p:spPr bwMode="auto">
            <a:xfrm>
              <a:off x="3033" y="1325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59" name="Oval 55"/>
            <p:cNvSpPr>
              <a:spLocks noChangeArrowheads="1"/>
            </p:cNvSpPr>
            <p:nvPr/>
          </p:nvSpPr>
          <p:spPr bwMode="auto">
            <a:xfrm>
              <a:off x="3378" y="1265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60" name="Oval 56"/>
            <p:cNvSpPr>
              <a:spLocks noChangeArrowheads="1"/>
            </p:cNvSpPr>
            <p:nvPr/>
          </p:nvSpPr>
          <p:spPr bwMode="auto">
            <a:xfrm>
              <a:off x="4098" y="13256"/>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61" name="Line 57"/>
            <p:cNvSpPr>
              <a:spLocks noChangeShapeType="1"/>
            </p:cNvSpPr>
            <p:nvPr/>
          </p:nvSpPr>
          <p:spPr bwMode="auto">
            <a:xfrm>
              <a:off x="4146" y="12326"/>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2" name="Line 58"/>
            <p:cNvSpPr>
              <a:spLocks noChangeShapeType="1"/>
            </p:cNvSpPr>
            <p:nvPr/>
          </p:nvSpPr>
          <p:spPr bwMode="auto">
            <a:xfrm flipH="1">
              <a:off x="3576" y="12356"/>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3" name="Oval 59"/>
            <p:cNvSpPr>
              <a:spLocks noChangeArrowheads="1"/>
            </p:cNvSpPr>
            <p:nvPr/>
          </p:nvSpPr>
          <p:spPr bwMode="auto">
            <a:xfrm>
              <a:off x="4413" y="1265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64" name="Text Box 60"/>
            <p:cNvSpPr txBox="1">
              <a:spLocks noChangeArrowheads="1"/>
            </p:cNvSpPr>
            <p:nvPr/>
          </p:nvSpPr>
          <p:spPr bwMode="auto">
            <a:xfrm>
              <a:off x="4182" y="13316"/>
              <a:ext cx="153" cy="20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G</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65" name="Oval 61"/>
            <p:cNvSpPr>
              <a:spLocks noChangeArrowheads="1"/>
            </p:cNvSpPr>
            <p:nvPr/>
          </p:nvSpPr>
          <p:spPr bwMode="auto">
            <a:xfrm>
              <a:off x="4743" y="13271"/>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66" name="Text Box 62"/>
            <p:cNvSpPr txBox="1">
              <a:spLocks noChangeArrowheads="1"/>
            </p:cNvSpPr>
            <p:nvPr/>
          </p:nvSpPr>
          <p:spPr bwMode="auto">
            <a:xfrm>
              <a:off x="4848" y="13331"/>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I</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67" name="Line 63"/>
            <p:cNvSpPr>
              <a:spLocks noChangeShapeType="1"/>
            </p:cNvSpPr>
            <p:nvPr/>
          </p:nvSpPr>
          <p:spPr bwMode="auto">
            <a:xfrm>
              <a:off x="4668" y="12959"/>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8" name="Line 64"/>
            <p:cNvSpPr>
              <a:spLocks noChangeShapeType="1"/>
            </p:cNvSpPr>
            <p:nvPr/>
          </p:nvSpPr>
          <p:spPr bwMode="auto">
            <a:xfrm flipH="1">
              <a:off x="4338" y="12959"/>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9" name="Line 65"/>
            <p:cNvSpPr>
              <a:spLocks noChangeShapeType="1"/>
            </p:cNvSpPr>
            <p:nvPr/>
          </p:nvSpPr>
          <p:spPr bwMode="auto">
            <a:xfrm>
              <a:off x="3603" y="1295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0" name="Line 66"/>
            <p:cNvSpPr>
              <a:spLocks noChangeShapeType="1"/>
            </p:cNvSpPr>
            <p:nvPr/>
          </p:nvSpPr>
          <p:spPr bwMode="auto">
            <a:xfrm flipH="1">
              <a:off x="3273" y="1295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1" name="Oval 67"/>
            <p:cNvSpPr>
              <a:spLocks noChangeArrowheads="1"/>
            </p:cNvSpPr>
            <p:nvPr/>
          </p:nvSpPr>
          <p:spPr bwMode="auto">
            <a:xfrm>
              <a:off x="3678" y="13265"/>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72" name="Line 68"/>
            <p:cNvSpPr>
              <a:spLocks noChangeShapeType="1"/>
            </p:cNvSpPr>
            <p:nvPr/>
          </p:nvSpPr>
          <p:spPr bwMode="auto">
            <a:xfrm flipH="1">
              <a:off x="3573" y="1357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3" name="Text Box 69"/>
            <p:cNvSpPr txBox="1">
              <a:spLocks noChangeArrowheads="1"/>
            </p:cNvSpPr>
            <p:nvPr/>
          </p:nvSpPr>
          <p:spPr bwMode="auto">
            <a:xfrm>
              <a:off x="4563" y="13889"/>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H</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74" name="Line 70"/>
            <p:cNvSpPr>
              <a:spLocks noChangeShapeType="1"/>
            </p:cNvSpPr>
            <p:nvPr/>
          </p:nvSpPr>
          <p:spPr bwMode="auto">
            <a:xfrm>
              <a:off x="4338" y="13532"/>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5" name="Oval 71"/>
            <p:cNvSpPr>
              <a:spLocks noChangeArrowheads="1"/>
            </p:cNvSpPr>
            <p:nvPr/>
          </p:nvSpPr>
          <p:spPr bwMode="auto">
            <a:xfrm>
              <a:off x="3870" y="12071"/>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76" name="Text Box 72"/>
            <p:cNvSpPr txBox="1">
              <a:spLocks noChangeArrowheads="1"/>
            </p:cNvSpPr>
            <p:nvPr/>
          </p:nvSpPr>
          <p:spPr bwMode="auto">
            <a:xfrm>
              <a:off x="3963" y="12128"/>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A</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3" name="文本框 2"/>
          <p:cNvSpPr txBox="1"/>
          <p:nvPr/>
        </p:nvSpPr>
        <p:spPr>
          <a:xfrm>
            <a:off x="647700" y="6005195"/>
            <a:ext cx="43732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tree</a:t>
            </a:r>
            <a:r>
              <a:rPr lang="en-US" altLang="zh-CN" sz="4400">
                <a:latin typeface="Arial Regular" panose="020B0604020202020204" charset="0"/>
                <a:ea typeface="黑体" charset="0"/>
                <a:cs typeface="Arial Regular" panose="020B0604020202020204" charset="0"/>
              </a:rPr>
              <a:t>.c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wipe(up)">
                                      <p:cBhvr>
                                        <p:cTn id="7" dur="500"/>
                                        <p:tgtEl>
                                          <p:spTgt spid="972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ldLvl="0" animBg="1"/>
      <p:bldP spid="4" grpId="0" bldLvl="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endParaRPr lang="zh-CN" altLang="en-US"/>
          </a:p>
        </p:txBody>
      </p:sp>
      <p:sp>
        <p:nvSpPr>
          <p:cNvPr id="3" name="内容占位符 2"/>
          <p:cNvSpPr>
            <a:spLocks noGrp="1"/>
          </p:cNvSpPr>
          <p:nvPr>
            <p:ph idx="1"/>
          </p:nvPr>
        </p:nvSpPr>
        <p:spPr/>
        <p:txBody>
          <a:bodyPr/>
          <a:p>
            <a:r>
              <a:rPr lang="zh-CN" altLang="en-US"/>
              <a:t>图：由一组节点和一组把节点相互连接起来的边构成的数据结构</a:t>
            </a:r>
            <a:endParaRPr lang="zh-CN" altLang="en-US"/>
          </a:p>
          <a:p>
            <a:r>
              <a:rPr lang="zh-CN" altLang="en-US"/>
              <a:t>无向图：其中的边没有方向的图</a:t>
            </a:r>
            <a:endParaRPr lang="zh-CN" altLang="en-US"/>
          </a:p>
          <a:p>
            <a:r>
              <a:rPr lang="zh-CN" altLang="en-US"/>
              <a:t>有向图：其中的边是从一个顶点指向另一个顶点（或同一个顶点）的图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r>
              <a:rPr lang="en-US" altLang="zh-CN"/>
              <a:t> - </a:t>
            </a:r>
            <a:r>
              <a:rPr lang="zh-CN" altLang="en-US"/>
              <a:t>实例</a:t>
            </a:r>
            <a:endParaRPr lang="zh-CN" altLang="en-US"/>
          </a:p>
        </p:txBody>
      </p:sp>
      <p:pic>
        <p:nvPicPr>
          <p:cNvPr id="8" name="Picture 2" descr="A figure represents the sample graph for &quot;Vertices: Cities Edges: Direct Flights&quot; with the cities &quot;Dallas, Washington, Atlanta, Houston, Denver, Chicago, and Austin&quot; with modes of communication."/>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19275" y="2546281"/>
            <a:ext cx="4267200" cy="3416438"/>
          </a:xfrm>
          <a:prstGeom prst="rect">
            <a:avLst/>
          </a:prstGeom>
        </p:spPr>
      </p:pic>
      <p:pic>
        <p:nvPicPr>
          <p:cNvPr id="9" name="Picture 2" descr="The figure shows the blocks Computer Science I that points to Computer Science II. Computer science II points to Computer Organization and Theory of computation. Computer Organisation points to operating systems and Algorithms and data types that further points to Programming languages. Theory of communication points to the Compiler design. The blocks &quot;Calculus I, Calculus II, and Discrete mathematics&quot; points from bottom to top and discrete mathematics points to the theory of communic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6495" y="2595245"/>
            <a:ext cx="4038600" cy="35822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邻接矩阵（Adjacency Matrix）</a:t>
            </a:r>
            <a:endParaRPr lang="zh-CN" altLang="en-US"/>
          </a:p>
        </p:txBody>
      </p:sp>
      <p:sp>
        <p:nvSpPr>
          <p:cNvPr id="3" name="内容占位符 2"/>
          <p:cNvSpPr>
            <a:spLocks noGrp="1"/>
          </p:cNvSpPr>
          <p:nvPr>
            <p:ph idx="1"/>
          </p:nvPr>
        </p:nvSpPr>
        <p:spPr/>
        <p:txBody>
          <a:bodyPr/>
          <a:p>
            <a:r>
              <a:rPr lang="zh-CN" altLang="en-US"/>
              <a:t>边的信息：用邻接矩阵A [ n ] [ n ] 表示为</a:t>
            </a:r>
            <a:endParaRPr lang="zh-CN" altLang="en-US"/>
          </a:p>
          <a:p>
            <a:endParaRPr lang="zh-CN" altLang="en-US"/>
          </a:p>
          <a:p>
            <a:endParaRPr lang="zh-CN" altLang="en-US"/>
          </a:p>
          <a:p>
            <a:endParaRPr lang="zh-CN" altLang="en-US"/>
          </a:p>
          <a:p>
            <a:endParaRPr lang="zh-CN" altLang="en-US"/>
          </a:p>
        </p:txBody>
      </p:sp>
      <p:graphicFrame>
        <p:nvGraphicFramePr>
          <p:cNvPr id="2050" name="Object 2"/>
          <p:cNvGraphicFramePr>
            <a:graphicFrameLocks noChangeAspect="1"/>
          </p:cNvGraphicFramePr>
          <p:nvPr/>
        </p:nvGraphicFramePr>
        <p:xfrm>
          <a:off x="2806065" y="2559050"/>
          <a:ext cx="6199188" cy="957263"/>
        </p:xfrm>
        <a:graphic>
          <a:graphicData uri="http://schemas.openxmlformats.org/presentationml/2006/ole">
            <mc:AlternateContent xmlns:mc="http://schemas.openxmlformats.org/markup-compatibility/2006">
              <mc:Choice xmlns:v="urn:schemas-microsoft-com:vml" Requires="v">
                <p:oleObj spid="_x0000_s3079" name="" r:id="rId1" imgW="3111500" imgH="482600" progId="Equation.3">
                  <p:embed/>
                </p:oleObj>
              </mc:Choice>
              <mc:Fallback>
                <p:oleObj name="" r:id="rId1" imgW="3111500" imgH="482600" progId="Equation.3">
                  <p:embed/>
                  <p:pic>
                    <p:nvPicPr>
                      <p:cNvPr id="0" name="图片 3078"/>
                      <p:cNvPicPr/>
                      <p:nvPr/>
                    </p:nvPicPr>
                    <p:blipFill>
                      <a:blip r:embed="rId2"/>
                      <a:stretch>
                        <a:fillRect/>
                      </a:stretch>
                    </p:blipFill>
                    <p:spPr>
                      <a:xfrm>
                        <a:off x="2806065" y="2559050"/>
                        <a:ext cx="6199188" cy="957263"/>
                      </a:xfrm>
                      <a:prstGeom prst="rect">
                        <a:avLst/>
                      </a:prstGeom>
                      <a:noFill/>
                      <a:ln w="38100">
                        <a:noFill/>
                        <a:miter/>
                      </a:ln>
                    </p:spPr>
                  </p:pic>
                </p:oleObj>
              </mc:Fallback>
            </mc:AlternateContent>
          </a:graphicData>
        </a:graphic>
      </p:graphicFrame>
      <p:pic>
        <p:nvPicPr>
          <p:cNvPr id="44068" name="Picture 36"/>
          <p:cNvPicPr>
            <a:picLocks noChangeAspect="1"/>
          </p:cNvPicPr>
          <p:nvPr/>
        </p:nvPicPr>
        <p:blipFill>
          <a:blip r:embed="rId3"/>
          <a:stretch>
            <a:fillRect/>
          </a:stretch>
        </p:blipFill>
        <p:spPr>
          <a:xfrm>
            <a:off x="2319020" y="3713163"/>
            <a:ext cx="7172325" cy="2619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4068"/>
                                        </p:tgtEl>
                                        <p:attrNameLst>
                                          <p:attrName>style.visibility</p:attrName>
                                        </p:attrNameLst>
                                      </p:cBhvr>
                                      <p:to>
                                        <p:strVal val="visible"/>
                                      </p:to>
                                    </p:set>
                                    <p:animEffect transition="in" filter="strips(downLeft)">
                                      <p:cBhvr>
                                        <p:cTn id="12" dur="500"/>
                                        <p:tgtEl>
                                          <p:spTgt spid="44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endParaRPr lang="zh-CN" altLang="en-US"/>
          </a:p>
        </p:txBody>
      </p:sp>
      <p:sp>
        <p:nvSpPr>
          <p:cNvPr id="3" name="内容占位符 2"/>
          <p:cNvSpPr>
            <a:spLocks noGrp="1"/>
          </p:cNvSpPr>
          <p:nvPr>
            <p:ph idx="1"/>
          </p:nvPr>
        </p:nvSpPr>
        <p:spPr/>
        <p:txBody>
          <a:bodyPr/>
          <a:p>
            <a:r>
              <a:rPr lang="zh-CN" altLang="en-US"/>
              <a:t>Depth First Search，简称DFS</a:t>
            </a:r>
            <a:endParaRPr lang="zh-CN" altLang="en-US"/>
          </a:p>
          <a:p>
            <a:r>
              <a:rPr lang="zh-CN" altLang="en-US"/>
              <a:t>例：</a:t>
            </a:r>
            <a:endParaRPr lang="zh-CN" altLang="en-US"/>
          </a:p>
          <a:p>
            <a:endParaRPr lang="zh-CN" altLang="en-US"/>
          </a:p>
        </p:txBody>
      </p:sp>
      <p:grpSp>
        <p:nvGrpSpPr>
          <p:cNvPr id="4" name="Group 2"/>
          <p:cNvGrpSpPr/>
          <p:nvPr/>
        </p:nvGrpSpPr>
        <p:grpSpPr>
          <a:xfrm>
            <a:off x="4865053" y="4500563"/>
            <a:ext cx="2786062" cy="1071562"/>
            <a:chOff x="1591" y="7914"/>
            <a:chExt cx="2435" cy="845"/>
          </a:xfrm>
        </p:grpSpPr>
        <p:grpSp>
          <p:nvGrpSpPr>
            <p:cNvPr id="2054" name="Group 3"/>
            <p:cNvGrpSpPr/>
            <p:nvPr/>
          </p:nvGrpSpPr>
          <p:grpSpPr>
            <a:xfrm>
              <a:off x="1591" y="7914"/>
              <a:ext cx="971" cy="845"/>
              <a:chOff x="6376" y="8221"/>
              <a:chExt cx="971" cy="845"/>
            </a:xfrm>
          </p:grpSpPr>
          <p:grpSp>
            <p:nvGrpSpPr>
              <p:cNvPr id="2055" name="Group 4"/>
              <p:cNvGrpSpPr/>
              <p:nvPr/>
            </p:nvGrpSpPr>
            <p:grpSpPr>
              <a:xfrm>
                <a:off x="6376" y="8221"/>
                <a:ext cx="971" cy="345"/>
                <a:chOff x="1752" y="2362"/>
                <a:chExt cx="971" cy="345"/>
              </a:xfrm>
            </p:grpSpPr>
            <p:sp>
              <p:nvSpPr>
                <p:cNvPr id="2056"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57" name="Group 6"/>
                <p:cNvGrpSpPr/>
                <p:nvPr/>
              </p:nvGrpSpPr>
              <p:grpSpPr>
                <a:xfrm>
                  <a:off x="1752" y="2362"/>
                  <a:ext cx="383" cy="345"/>
                  <a:chOff x="1451" y="1766"/>
                  <a:chExt cx="383" cy="345"/>
                </a:xfrm>
              </p:grpSpPr>
              <p:sp>
                <p:nvSpPr>
                  <p:cNvPr id="2058"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2059"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0" name="Group 9"/>
                <p:cNvGrpSpPr/>
                <p:nvPr/>
              </p:nvGrpSpPr>
              <p:grpSpPr>
                <a:xfrm>
                  <a:off x="2340" y="2362"/>
                  <a:ext cx="383" cy="345"/>
                  <a:chOff x="1451" y="1766"/>
                  <a:chExt cx="383" cy="345"/>
                </a:xfrm>
              </p:grpSpPr>
              <p:sp>
                <p:nvSpPr>
                  <p:cNvPr id="2061"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2062"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63" name="Group 12"/>
              <p:cNvGrpSpPr/>
              <p:nvPr/>
            </p:nvGrpSpPr>
            <p:grpSpPr>
              <a:xfrm>
                <a:off x="6376" y="8721"/>
                <a:ext cx="971" cy="345"/>
                <a:chOff x="1752" y="2362"/>
                <a:chExt cx="971" cy="345"/>
              </a:xfrm>
            </p:grpSpPr>
            <p:sp>
              <p:nvSpPr>
                <p:cNvPr id="2064"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65" name="Group 14"/>
                <p:cNvGrpSpPr/>
                <p:nvPr/>
              </p:nvGrpSpPr>
              <p:grpSpPr>
                <a:xfrm>
                  <a:off x="1752" y="2362"/>
                  <a:ext cx="383" cy="345"/>
                  <a:chOff x="1451" y="1766"/>
                  <a:chExt cx="383" cy="345"/>
                </a:xfrm>
              </p:grpSpPr>
              <p:sp>
                <p:nvSpPr>
                  <p:cNvPr id="2066"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2067"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8" name="Group 17"/>
                <p:cNvGrpSpPr/>
                <p:nvPr/>
              </p:nvGrpSpPr>
              <p:grpSpPr>
                <a:xfrm>
                  <a:off x="2340" y="2362"/>
                  <a:ext cx="383" cy="345"/>
                  <a:chOff x="1451" y="1766"/>
                  <a:chExt cx="383" cy="345"/>
                </a:xfrm>
              </p:grpSpPr>
              <p:sp>
                <p:nvSpPr>
                  <p:cNvPr id="2069"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2070"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71"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72"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2073" name="Group 22"/>
            <p:cNvGrpSpPr/>
            <p:nvPr/>
          </p:nvGrpSpPr>
          <p:grpSpPr>
            <a:xfrm>
              <a:off x="3055" y="7914"/>
              <a:ext cx="971" cy="845"/>
              <a:chOff x="6376" y="8221"/>
              <a:chExt cx="971" cy="845"/>
            </a:xfrm>
          </p:grpSpPr>
          <p:grpSp>
            <p:nvGrpSpPr>
              <p:cNvPr id="2074" name="Group 23"/>
              <p:cNvGrpSpPr/>
              <p:nvPr/>
            </p:nvGrpSpPr>
            <p:grpSpPr>
              <a:xfrm>
                <a:off x="6376" y="8221"/>
                <a:ext cx="971" cy="345"/>
                <a:chOff x="1752" y="2362"/>
                <a:chExt cx="971" cy="345"/>
              </a:xfrm>
            </p:grpSpPr>
            <p:sp>
              <p:nvSpPr>
                <p:cNvPr id="2075"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76" name="Group 25"/>
                <p:cNvGrpSpPr/>
                <p:nvPr/>
              </p:nvGrpSpPr>
              <p:grpSpPr>
                <a:xfrm>
                  <a:off x="1752" y="2362"/>
                  <a:ext cx="383" cy="345"/>
                  <a:chOff x="1451" y="1766"/>
                  <a:chExt cx="383" cy="345"/>
                </a:xfrm>
              </p:grpSpPr>
              <p:sp>
                <p:nvSpPr>
                  <p:cNvPr id="2077"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2078"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79" name="Group 28"/>
                <p:cNvGrpSpPr/>
                <p:nvPr/>
              </p:nvGrpSpPr>
              <p:grpSpPr>
                <a:xfrm>
                  <a:off x="2340" y="2362"/>
                  <a:ext cx="383" cy="345"/>
                  <a:chOff x="1451" y="1766"/>
                  <a:chExt cx="383" cy="345"/>
                </a:xfrm>
              </p:grpSpPr>
              <p:sp>
                <p:nvSpPr>
                  <p:cNvPr id="2080"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2081"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82" name="Group 31"/>
              <p:cNvGrpSpPr/>
              <p:nvPr/>
            </p:nvGrpSpPr>
            <p:grpSpPr>
              <a:xfrm>
                <a:off x="6376" y="8721"/>
                <a:ext cx="971" cy="345"/>
                <a:chOff x="1752" y="2362"/>
                <a:chExt cx="971" cy="345"/>
              </a:xfrm>
            </p:grpSpPr>
            <p:sp>
              <p:nvSpPr>
                <p:cNvPr id="2083"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84" name="Group 33"/>
                <p:cNvGrpSpPr/>
                <p:nvPr/>
              </p:nvGrpSpPr>
              <p:grpSpPr>
                <a:xfrm>
                  <a:off x="1752" y="2362"/>
                  <a:ext cx="383" cy="345"/>
                  <a:chOff x="1451" y="1766"/>
                  <a:chExt cx="383" cy="345"/>
                </a:xfrm>
              </p:grpSpPr>
              <p:sp>
                <p:nvSpPr>
                  <p:cNvPr id="2085" name="Text Box 34"/>
                  <p:cNvSpPr txBox="1"/>
                  <p:nvPr/>
                </p:nvSpPr>
                <p:spPr>
                  <a:xfrm>
                    <a:off x="1474" y="1828"/>
                    <a:ext cx="322" cy="260"/>
                  </a:xfrm>
                  <a:prstGeom prst="rect">
                    <a:avLst/>
                  </a:prstGeom>
                  <a:solidFill>
                    <a:srgbClr val="808080"/>
                  </a:solidFill>
                  <a:ln w="9525">
                    <a:noFill/>
                  </a:ln>
                </p:spPr>
                <p:txBody>
                  <a:bodyPr lIns="0" tIns="0" rIns="0" bIns="0" anchor="t" anchorCtr="0"/>
                  <a:p>
                    <a:pPr indent="0" algn="ctr" defTabSz="914400"/>
                    <a:r>
                      <a:rPr lang="en-US" altLang="zh-CN" dirty="0">
                        <a:latin typeface="Calibri" charset="0"/>
                        <a:ea typeface="宋体" pitchFamily="2" charset="-122"/>
                      </a:rPr>
                      <a:t>E</a:t>
                    </a:r>
                    <a:endParaRPr lang="zh-CN" altLang="zh-CN" dirty="0">
                      <a:latin typeface="Times New Roman" panose="02020603050405020304" pitchFamily="18" charset="0"/>
                      <a:ea typeface="宋体" pitchFamily="2" charset="-122"/>
                    </a:endParaRPr>
                  </a:p>
                </p:txBody>
              </p:sp>
              <p:sp>
                <p:nvSpPr>
                  <p:cNvPr id="2086"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87" name="Group 36"/>
                <p:cNvGrpSpPr/>
                <p:nvPr/>
              </p:nvGrpSpPr>
              <p:grpSpPr>
                <a:xfrm>
                  <a:off x="2340" y="2362"/>
                  <a:ext cx="383" cy="345"/>
                  <a:chOff x="1451" y="1766"/>
                  <a:chExt cx="383" cy="345"/>
                </a:xfrm>
              </p:grpSpPr>
              <p:sp>
                <p:nvSpPr>
                  <p:cNvPr id="2088"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2089"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90"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91"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2092"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grpSp>
        <p:nvGrpSpPr>
          <p:cNvPr id="19" name="Group 42"/>
          <p:cNvGrpSpPr/>
          <p:nvPr/>
        </p:nvGrpSpPr>
        <p:grpSpPr>
          <a:xfrm>
            <a:off x="4436428" y="4143375"/>
            <a:ext cx="3571875" cy="1785938"/>
            <a:chOff x="3066" y="7099"/>
            <a:chExt cx="2949" cy="1489"/>
          </a:xfrm>
        </p:grpSpPr>
        <p:grpSp>
          <p:nvGrpSpPr>
            <p:cNvPr id="2094" name="Group 43"/>
            <p:cNvGrpSpPr/>
            <p:nvPr/>
          </p:nvGrpSpPr>
          <p:grpSpPr>
            <a:xfrm>
              <a:off x="4882" y="8316"/>
              <a:ext cx="243" cy="264"/>
              <a:chOff x="2550" y="6603"/>
              <a:chExt cx="243" cy="264"/>
            </a:xfrm>
          </p:grpSpPr>
          <p:sp>
            <p:nvSpPr>
              <p:cNvPr id="2095" name="Oval 4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6" name="Text Box 4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2097" name="Group 46"/>
            <p:cNvGrpSpPr/>
            <p:nvPr/>
          </p:nvGrpSpPr>
          <p:grpSpPr>
            <a:xfrm>
              <a:off x="4006" y="8324"/>
              <a:ext cx="243" cy="264"/>
              <a:chOff x="2550" y="6603"/>
              <a:chExt cx="243" cy="264"/>
            </a:xfrm>
          </p:grpSpPr>
          <p:sp>
            <p:nvSpPr>
              <p:cNvPr id="2098" name="Oval 4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9" name="Text Box 4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2100" name="Group 49"/>
            <p:cNvGrpSpPr/>
            <p:nvPr/>
          </p:nvGrpSpPr>
          <p:grpSpPr>
            <a:xfrm>
              <a:off x="3066" y="8194"/>
              <a:ext cx="243" cy="264"/>
              <a:chOff x="2550" y="6603"/>
              <a:chExt cx="243" cy="264"/>
            </a:xfrm>
          </p:grpSpPr>
          <p:sp>
            <p:nvSpPr>
              <p:cNvPr id="2101" name="Oval 5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2" name="Text Box 5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2103" name="Group 52"/>
            <p:cNvGrpSpPr/>
            <p:nvPr/>
          </p:nvGrpSpPr>
          <p:grpSpPr>
            <a:xfrm>
              <a:off x="3094" y="7215"/>
              <a:ext cx="243" cy="264"/>
              <a:chOff x="2550" y="6603"/>
              <a:chExt cx="243" cy="264"/>
            </a:xfrm>
          </p:grpSpPr>
          <p:sp>
            <p:nvSpPr>
              <p:cNvPr id="2104" name="Oval 5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5" name="Text Box 5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nvGrpSpPr>
            <p:cNvPr id="2106" name="Group 55"/>
            <p:cNvGrpSpPr/>
            <p:nvPr/>
          </p:nvGrpSpPr>
          <p:grpSpPr>
            <a:xfrm>
              <a:off x="3978" y="7099"/>
              <a:ext cx="243" cy="264"/>
              <a:chOff x="2550" y="6603"/>
              <a:chExt cx="243" cy="264"/>
            </a:xfrm>
          </p:grpSpPr>
          <p:sp>
            <p:nvSpPr>
              <p:cNvPr id="2107" name="Oval 5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8" name="Text Box 5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2109" name="Group 58"/>
            <p:cNvGrpSpPr/>
            <p:nvPr/>
          </p:nvGrpSpPr>
          <p:grpSpPr>
            <a:xfrm>
              <a:off x="5744" y="8239"/>
              <a:ext cx="243" cy="264"/>
              <a:chOff x="2550" y="6603"/>
              <a:chExt cx="243" cy="264"/>
            </a:xfrm>
          </p:grpSpPr>
          <p:sp>
            <p:nvSpPr>
              <p:cNvPr id="2110" name="Oval 5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1" name="Text Box 6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2112" name="Group 61"/>
            <p:cNvGrpSpPr/>
            <p:nvPr/>
          </p:nvGrpSpPr>
          <p:grpSpPr>
            <a:xfrm>
              <a:off x="5772" y="7215"/>
              <a:ext cx="243" cy="264"/>
              <a:chOff x="2550" y="6603"/>
              <a:chExt cx="243" cy="264"/>
            </a:xfrm>
          </p:grpSpPr>
          <p:sp>
            <p:nvSpPr>
              <p:cNvPr id="2113" name="Oval 6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4" name="Text Box 6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2115" name="Group 64"/>
            <p:cNvGrpSpPr/>
            <p:nvPr/>
          </p:nvGrpSpPr>
          <p:grpSpPr>
            <a:xfrm>
              <a:off x="4854" y="7099"/>
              <a:ext cx="243" cy="264"/>
              <a:chOff x="2550" y="6603"/>
              <a:chExt cx="243" cy="264"/>
            </a:xfrm>
          </p:grpSpPr>
          <p:sp>
            <p:nvSpPr>
              <p:cNvPr id="2116" name="Oval 6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7" name="Text Box 6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cxnSp>
          <p:nvCxnSpPr>
            <p:cNvPr id="2118" name="AutoShape 67"/>
            <p:cNvCxnSpPr/>
            <p:nvPr/>
          </p:nvCxnSpPr>
          <p:spPr>
            <a:xfrm flipH="1">
              <a:off x="4341" y="8406"/>
              <a:ext cx="460" cy="0"/>
            </a:xfrm>
            <a:prstGeom prst="straightConnector1">
              <a:avLst/>
            </a:prstGeom>
            <a:ln w="9525" cap="flat" cmpd="sng">
              <a:solidFill>
                <a:srgbClr val="A5A5A5"/>
              </a:solidFill>
              <a:prstDash val="solid"/>
              <a:round/>
              <a:headEnd type="none" w="med" len="med"/>
              <a:tailEnd type="arrow" w="med" len="med"/>
            </a:ln>
          </p:spPr>
        </p:cxnSp>
        <p:cxnSp>
          <p:nvCxnSpPr>
            <p:cNvPr id="2119" name="AutoShape 68"/>
            <p:cNvCxnSpPr/>
            <p:nvPr/>
          </p:nvCxnSpPr>
          <p:spPr>
            <a:xfrm>
              <a:off x="3691" y="7762"/>
              <a:ext cx="0" cy="211"/>
            </a:xfrm>
            <a:prstGeom prst="straightConnector1">
              <a:avLst/>
            </a:prstGeom>
            <a:ln w="9525" cap="flat" cmpd="sng">
              <a:solidFill>
                <a:srgbClr val="A5A5A5"/>
              </a:solidFill>
              <a:prstDash val="solid"/>
              <a:round/>
              <a:headEnd type="none" w="med" len="med"/>
              <a:tailEnd type="arrow" w="med" len="med"/>
            </a:ln>
          </p:spPr>
        </p:cxnSp>
        <p:cxnSp>
          <p:nvCxnSpPr>
            <p:cNvPr id="2120" name="AutoShape 69"/>
            <p:cNvCxnSpPr/>
            <p:nvPr/>
          </p:nvCxnSpPr>
          <p:spPr>
            <a:xfrm>
              <a:off x="4341" y="7934"/>
              <a:ext cx="460" cy="1"/>
            </a:xfrm>
            <a:prstGeom prst="straightConnector1">
              <a:avLst/>
            </a:prstGeom>
            <a:ln w="9525" cap="flat" cmpd="sng">
              <a:solidFill>
                <a:srgbClr val="A5A5A5"/>
              </a:solidFill>
              <a:prstDash val="solid"/>
              <a:round/>
              <a:headEnd type="none" w="med" len="med"/>
              <a:tailEnd type="arrow" w="med" len="med"/>
            </a:ln>
          </p:spPr>
        </p:cxnSp>
        <p:cxnSp>
          <p:nvCxnSpPr>
            <p:cNvPr id="2121" name="AutoShape 70"/>
            <p:cNvCxnSpPr/>
            <p:nvPr/>
          </p:nvCxnSpPr>
          <p:spPr>
            <a:xfrm flipH="1">
              <a:off x="5184" y="7728"/>
              <a:ext cx="179" cy="0"/>
            </a:xfrm>
            <a:prstGeom prst="straightConnector1">
              <a:avLst/>
            </a:prstGeom>
            <a:ln w="9525" cap="flat" cmpd="sng">
              <a:solidFill>
                <a:srgbClr val="A5A5A5"/>
              </a:solidFill>
              <a:prstDash val="solid"/>
              <a:round/>
              <a:headEnd type="none" w="med" len="med"/>
              <a:tailEnd type="arrow" w="med" len="med"/>
            </a:ln>
          </p:spPr>
        </p:cxnSp>
        <p:cxnSp>
          <p:nvCxnSpPr>
            <p:cNvPr id="2122" name="AutoShape 71"/>
            <p:cNvCxnSpPr/>
            <p:nvPr/>
          </p:nvCxnSpPr>
          <p:spPr>
            <a:xfrm flipH="1">
              <a:off x="5184" y="8369"/>
              <a:ext cx="398" cy="0"/>
            </a:xfrm>
            <a:prstGeom prst="straightConnector1">
              <a:avLst/>
            </a:prstGeom>
            <a:ln w="9525" cap="flat" cmpd="sng">
              <a:solidFill>
                <a:srgbClr val="A5A5A5"/>
              </a:solidFill>
              <a:prstDash val="solid"/>
              <a:round/>
              <a:headEnd type="none" w="med" len="med"/>
              <a:tailEnd type="arrow" w="med" len="med"/>
            </a:ln>
          </p:spPr>
        </p:cxnSp>
        <p:cxnSp>
          <p:nvCxnSpPr>
            <p:cNvPr id="2123" name="AutoShape 72"/>
            <p:cNvCxnSpPr/>
            <p:nvPr/>
          </p:nvCxnSpPr>
          <p:spPr>
            <a:xfrm>
              <a:off x="3720" y="7934"/>
              <a:ext cx="206" cy="0"/>
            </a:xfrm>
            <a:prstGeom prst="straightConnector1">
              <a:avLst/>
            </a:prstGeom>
            <a:ln w="9525" cap="flat" cmpd="sng">
              <a:solidFill>
                <a:srgbClr val="A5A5A5"/>
              </a:solidFill>
              <a:prstDash val="solid"/>
              <a:round/>
              <a:headEnd type="none" w="med" len="med"/>
              <a:tailEnd type="arrow" w="med" len="med"/>
            </a:ln>
          </p:spPr>
        </p:cxnSp>
        <p:cxnSp>
          <p:nvCxnSpPr>
            <p:cNvPr id="2124" name="AutoShape 73"/>
            <p:cNvCxnSpPr/>
            <p:nvPr/>
          </p:nvCxnSpPr>
          <p:spPr>
            <a:xfrm flipV="1">
              <a:off x="3210" y="7607"/>
              <a:ext cx="2" cy="366"/>
            </a:xfrm>
            <a:prstGeom prst="straightConnector1">
              <a:avLst/>
            </a:prstGeom>
            <a:ln w="9525" cap="flat" cmpd="sng">
              <a:solidFill>
                <a:srgbClr val="A5A5A5"/>
              </a:solidFill>
              <a:prstDash val="solid"/>
              <a:round/>
              <a:headEnd type="none" w="med" len="med"/>
              <a:tailEnd type="arrow" w="med" len="med"/>
            </a:ln>
          </p:spPr>
        </p:cxnSp>
        <p:cxnSp>
          <p:nvCxnSpPr>
            <p:cNvPr id="2125" name="AutoShape 74"/>
            <p:cNvCxnSpPr/>
            <p:nvPr/>
          </p:nvCxnSpPr>
          <p:spPr>
            <a:xfrm flipH="1" flipV="1">
              <a:off x="3504" y="8398"/>
              <a:ext cx="422" cy="8"/>
            </a:xfrm>
            <a:prstGeom prst="straightConnector1">
              <a:avLst/>
            </a:prstGeom>
            <a:ln w="9525" cap="flat" cmpd="sng">
              <a:solidFill>
                <a:srgbClr val="A5A5A5"/>
              </a:solidFill>
              <a:prstDash val="solid"/>
              <a:round/>
              <a:headEnd type="none" w="med" len="med"/>
              <a:tailEnd type="arrow" w="med" len="med"/>
            </a:ln>
          </p:spPr>
        </p:cxnSp>
        <p:cxnSp>
          <p:nvCxnSpPr>
            <p:cNvPr id="2126" name="AutoShape 75"/>
            <p:cNvCxnSpPr/>
            <p:nvPr/>
          </p:nvCxnSpPr>
          <p:spPr>
            <a:xfrm flipV="1">
              <a:off x="5393" y="7728"/>
              <a:ext cx="0" cy="207"/>
            </a:xfrm>
            <a:prstGeom prst="straightConnector1">
              <a:avLst/>
            </a:prstGeom>
            <a:ln w="9525" cap="flat" cmpd="sng">
              <a:solidFill>
                <a:srgbClr val="A5A5A5"/>
              </a:solidFill>
              <a:prstDash val="solid"/>
              <a:round/>
              <a:headEnd type="none" w="med" len="med"/>
              <a:tailEnd type="arrow" w="med" len="med"/>
            </a:ln>
          </p:spPr>
        </p:cxnSp>
        <p:cxnSp>
          <p:nvCxnSpPr>
            <p:cNvPr id="2127" name="AutoShape 76"/>
            <p:cNvCxnSpPr/>
            <p:nvPr/>
          </p:nvCxnSpPr>
          <p:spPr>
            <a:xfrm>
              <a:off x="5831" y="7635"/>
              <a:ext cx="0" cy="338"/>
            </a:xfrm>
            <a:prstGeom prst="straightConnector1">
              <a:avLst/>
            </a:prstGeom>
            <a:ln w="9525" cap="flat" cmpd="sng">
              <a:solidFill>
                <a:srgbClr val="A5A5A5"/>
              </a:solidFill>
              <a:prstDash val="solid"/>
              <a:round/>
              <a:headEnd type="none" w="med" len="med"/>
              <a:tailEnd type="arrow" w="med" len="med"/>
            </a:ln>
          </p:spPr>
        </p:cxnSp>
        <p:cxnSp>
          <p:nvCxnSpPr>
            <p:cNvPr id="2128" name="AutoShape 77"/>
            <p:cNvCxnSpPr/>
            <p:nvPr/>
          </p:nvCxnSpPr>
          <p:spPr>
            <a:xfrm>
              <a:off x="3517" y="7276"/>
              <a:ext cx="408" cy="1"/>
            </a:xfrm>
            <a:prstGeom prst="straightConnector1">
              <a:avLst/>
            </a:prstGeom>
            <a:ln w="9525" cap="flat" cmpd="sng">
              <a:solidFill>
                <a:srgbClr val="A5A5A5"/>
              </a:solidFill>
              <a:prstDash val="solid"/>
              <a:round/>
              <a:headEnd type="none" w="med" len="med"/>
              <a:tailEnd type="arrow" w="med" len="med"/>
            </a:ln>
          </p:spPr>
        </p:cxnSp>
        <p:cxnSp>
          <p:nvCxnSpPr>
            <p:cNvPr id="2129" name="AutoShape 78"/>
            <p:cNvCxnSpPr/>
            <p:nvPr/>
          </p:nvCxnSpPr>
          <p:spPr>
            <a:xfrm flipH="1">
              <a:off x="3719" y="7698"/>
              <a:ext cx="206" cy="0"/>
            </a:xfrm>
            <a:prstGeom prst="straightConnector1">
              <a:avLst/>
            </a:prstGeom>
            <a:ln w="9525" cap="flat" cmpd="sng">
              <a:solidFill>
                <a:srgbClr val="A5A5A5"/>
              </a:solidFill>
              <a:prstDash val="solid"/>
              <a:round/>
              <a:headEnd type="none" w="med" len="med"/>
              <a:tailEnd type="arrow" w="med" len="med"/>
            </a:ln>
          </p:spPr>
        </p:cxnSp>
        <p:cxnSp>
          <p:nvCxnSpPr>
            <p:cNvPr id="2130" name="AutoShape 79"/>
            <p:cNvCxnSpPr/>
            <p:nvPr/>
          </p:nvCxnSpPr>
          <p:spPr>
            <a:xfrm>
              <a:off x="5125" y="7276"/>
              <a:ext cx="345" cy="0"/>
            </a:xfrm>
            <a:prstGeom prst="straightConnector1">
              <a:avLst/>
            </a:prstGeom>
            <a:ln w="9525" cap="flat" cmpd="sng">
              <a:solidFill>
                <a:srgbClr val="A5A5A5"/>
              </a:solidFill>
              <a:prstDash val="solid"/>
              <a:round/>
              <a:headEnd type="none" w="med" len="med"/>
              <a:tailEnd type="arrow" w="med" len="med"/>
            </a:ln>
          </p:spPr>
        </p:cxnSp>
        <p:cxnSp>
          <p:nvCxnSpPr>
            <p:cNvPr id="2131" name="AutoShape 80"/>
            <p:cNvCxnSpPr/>
            <p:nvPr/>
          </p:nvCxnSpPr>
          <p:spPr>
            <a:xfrm>
              <a:off x="5184" y="7934"/>
              <a:ext cx="205" cy="0"/>
            </a:xfrm>
            <a:prstGeom prst="straightConnector1">
              <a:avLst/>
            </a:prstGeom>
            <a:ln w="9525" cap="flat" cmpd="sng">
              <a:solidFill>
                <a:srgbClr val="A5A5A5"/>
              </a:solidFill>
              <a:prstDash val="solid"/>
              <a:round/>
              <a:headEnd type="none" w="med" len="med"/>
              <a:tailEnd type="arrow" w="med" len="med"/>
            </a:ln>
          </p:spPr>
        </p:cxnSp>
      </p:grpSp>
      <p:sp>
        <p:nvSpPr>
          <p:cNvPr id="63569" name="Rectangle 81"/>
          <p:cNvSpPr/>
          <p:nvPr/>
        </p:nvSpPr>
        <p:spPr>
          <a:xfrm>
            <a:off x="3436303" y="3500438"/>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4364990" y="3500438"/>
            <a:ext cx="677863"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4" name="矩形 93"/>
          <p:cNvSpPr/>
          <p:nvPr/>
        </p:nvSpPr>
        <p:spPr>
          <a:xfrm>
            <a:off x="5007928" y="3500438"/>
            <a:ext cx="677862"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5" name="矩形 94"/>
          <p:cNvSpPr/>
          <p:nvPr/>
        </p:nvSpPr>
        <p:spPr>
          <a:xfrm>
            <a:off x="5650865"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6436678"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7" name="矩形 96"/>
          <p:cNvSpPr/>
          <p:nvPr/>
        </p:nvSpPr>
        <p:spPr>
          <a:xfrm>
            <a:off x="7222490" y="3500438"/>
            <a:ext cx="6540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7865428" y="3500438"/>
            <a:ext cx="70643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8651240" y="3500438"/>
            <a:ext cx="384175"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H</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569"/>
                                        </p:tgtEl>
                                        <p:attrNameLst>
                                          <p:attrName>style.visibility</p:attrName>
                                        </p:attrNameLst>
                                      </p:cBhvr>
                                      <p:to>
                                        <p:strVal val="visible"/>
                                      </p:to>
                                    </p:set>
                                    <p:animEffect transition="in" filter="strips(downRight)">
                                      <p:cBhvr>
                                        <p:cTn id="12" dur="500"/>
                                        <p:tgtEl>
                                          <p:spTgt spid="635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strips(downRigh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strips(downRight)">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Righ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trips(downRight)">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strips(downRight)">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strips(downRight)">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strips(downRight)">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trips(downRigh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4" grpId="0"/>
      <p:bldP spid="95" grpId="0"/>
      <p:bldP spid="96" grpId="0"/>
      <p:bldP spid="97" grpId="0"/>
      <p:bldP spid="98" grpId="0"/>
      <p:bldP spid="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r>
              <a:rPr lang="en-US" altLang="zh-CN"/>
              <a:t> - </a:t>
            </a:r>
            <a:r>
              <a:rPr lang="zh-CN" altLang="en-US"/>
              <a:t>思路</a:t>
            </a:r>
            <a:endParaRPr lang="zh-CN" altLang="en-US"/>
          </a:p>
        </p:txBody>
      </p:sp>
      <p:sp>
        <p:nvSpPr>
          <p:cNvPr id="3" name="内容占位符 2"/>
          <p:cNvSpPr>
            <a:spLocks noGrp="1"/>
          </p:cNvSpPr>
          <p:nvPr>
            <p:ph idx="1"/>
          </p:nvPr>
        </p:nvSpPr>
        <p:spPr/>
        <p:txBody>
          <a:bodyPr/>
          <a:p>
            <a:r>
              <a:rPr lang="zh-CN" altLang="en-US"/>
              <a:t>给定一个起点和一个终点，来构造一种从起点到终点的路径的算法</a:t>
            </a:r>
            <a:endParaRPr lang="zh-CN" altLang="en-US"/>
          </a:p>
          <a:p>
            <a:r>
              <a:rPr lang="zh-CN" altLang="en-US"/>
              <a:t>用栈来存储访问的顶点</a:t>
            </a:r>
            <a:endParaRPr lang="zh-CN" altLang="en-US"/>
          </a:p>
          <a:p>
            <a:r>
              <a:rPr lang="zh-CN" altLang="en-US"/>
              <a:t>如果不存在一条与起点相邻的第一个顶点出发的路径，那么回到顶点，尝试第二个顶点、第三个顶点，以此类推</a:t>
            </a:r>
            <a:endParaRPr lang="zh-CN" altLang="en-US"/>
          </a:p>
          <a:p>
            <a:r>
              <a:rPr lang="zh-CN" altLang="en-US"/>
              <a:t>如果没有找到终点则回溯（栈）</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DFS的递归算法</a:t>
            </a:r>
            <a:endParaRPr lang="zh-CN" altLang="en-US"/>
          </a:p>
        </p:txBody>
      </p:sp>
      <p:graphicFrame>
        <p:nvGraphicFramePr>
          <p:cNvPr id="101" name="表格 100"/>
          <p:cNvGraphicFramePr>
            <a:graphicFrameLocks noGrp="1"/>
          </p:cNvGraphicFramePr>
          <p:nvPr/>
        </p:nvGraphicFramePr>
        <p:xfrm>
          <a:off x="1988503" y="1696720"/>
          <a:ext cx="8215313" cy="3215005"/>
        </p:xfrm>
        <a:graphic>
          <a:graphicData uri="http://schemas.openxmlformats.org/drawingml/2006/table">
            <a:tbl>
              <a:tblPr/>
              <a:tblGrid>
                <a:gridCol w="8215312"/>
              </a:tblGrid>
              <a:tr h="3215005">
                <a:tc>
                  <a:txBody>
                    <a:bodyPr/>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Visited[]</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为全局变量，已经初始化为</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false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void DFS(Graph G, Vertex V)</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从第</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个顶点出发递归地深度优先遍历图</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G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Visited[V] = true;</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for ( V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的每个邻接点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if (!Visited[W])</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的尚未访问的邻接顶点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递归调用</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DFS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DFS( G, W, Visit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00" dirty="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5330825" y="5627370"/>
            <a:ext cx="52114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dfs_bfs.c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a:t>
            </a:r>
            <a:endParaRPr lang="zh-CN" altLang="en-US"/>
          </a:p>
        </p:txBody>
      </p:sp>
      <p:sp>
        <p:nvSpPr>
          <p:cNvPr id="3" name="内容占位符 2"/>
          <p:cNvSpPr>
            <a:spLocks noGrp="1"/>
          </p:cNvSpPr>
          <p:nvPr>
            <p:ph idx="1"/>
          </p:nvPr>
        </p:nvSpPr>
        <p:spPr/>
        <p:txBody>
          <a:bodyPr/>
          <a:p>
            <a:r>
              <a:rPr lang="zh-CN" altLang="en-US"/>
              <a:t>栈是一种抽象复合结构，只能从一端访问栈中的元素</a:t>
            </a:r>
            <a:endParaRPr lang="zh-CN" altLang="en-US"/>
          </a:p>
          <a:p>
            <a:pPr lvl="1"/>
            <a:r>
              <a:rPr lang="zh-CN" altLang="en-US"/>
              <a:t>LIFO，意思是后进先出（Last In First Out）</a:t>
            </a:r>
            <a:endParaRPr lang="zh-CN" altLang="en-US"/>
          </a:p>
          <a:p>
            <a:pPr lvl="1"/>
            <a:r>
              <a:rPr lang="zh-CN" altLang="en-US"/>
              <a:t>插入操作叫做Push，删除操作叫做 Pop</a:t>
            </a:r>
            <a:endParaRPr lang="zh-CN" altLang="en-US"/>
          </a:p>
        </p:txBody>
      </p:sp>
      <p:sp>
        <p:nvSpPr>
          <p:cNvPr id="14340" name="Text Box 6"/>
          <p:cNvSpPr txBox="1">
            <a:spLocks noChangeArrowheads="1"/>
          </p:cNvSpPr>
          <p:nvPr/>
        </p:nvSpPr>
        <p:spPr bwMode="auto">
          <a:xfrm>
            <a:off x="4032885" y="3384550"/>
            <a:ext cx="5943600" cy="2720975"/>
          </a:xfrm>
          <a:prstGeom prst="rect">
            <a:avLst/>
          </a:prstGeom>
          <a:solidFill>
            <a:schemeClr val="bg1"/>
          </a:solidFill>
          <a:ln>
            <a:noFill/>
          </a:ln>
        </p:spPr>
        <p:txBody>
          <a:bodyPr>
            <a:spAutoFit/>
          </a:bodyP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a:lnSpc>
                <a:spcPct val="120000"/>
              </a:lnSpc>
              <a:spcBef>
                <a:spcPct val="0"/>
              </a:spcBef>
              <a:buFontTx/>
              <a:buNone/>
            </a:pPr>
            <a:r>
              <a:rPr lang="en-US" altLang="en-US" sz="2400" i="1" dirty="0"/>
              <a:t>WHILE (</a:t>
            </a:r>
            <a:r>
              <a:rPr lang="en-US" altLang="en-US" sz="2400" i="1" dirty="0">
                <a:solidFill>
                  <a:srgbClr val="FF0000"/>
                </a:solidFill>
              </a:rPr>
              <a:t>more data</a:t>
            </a:r>
            <a:r>
              <a:rPr lang="en-US" altLang="en-US" sz="2400" i="1" dirty="0"/>
              <a:t>)</a:t>
            </a:r>
            <a:endParaRPr lang="en-US" altLang="en-US" sz="2400" i="1" dirty="0"/>
          </a:p>
          <a:p>
            <a:pPr algn="just">
              <a:lnSpc>
                <a:spcPct val="120000"/>
              </a:lnSpc>
              <a:spcBef>
                <a:spcPct val="0"/>
              </a:spcBef>
              <a:buFontTx/>
              <a:buNone/>
            </a:pPr>
            <a:r>
              <a:rPr lang="en-US" altLang="en-US" sz="2400" i="1" dirty="0"/>
              <a:t>	Read value</a:t>
            </a:r>
            <a:endParaRPr lang="en-US" altLang="en-US" sz="2400" i="1" dirty="0"/>
          </a:p>
          <a:p>
            <a:pPr algn="just">
              <a:lnSpc>
                <a:spcPct val="120000"/>
              </a:lnSpc>
              <a:spcBef>
                <a:spcPct val="0"/>
              </a:spcBef>
              <a:buFontTx/>
              <a:buNone/>
            </a:pPr>
            <a:r>
              <a:rPr lang="en-US" altLang="en-US" sz="2400" i="1" dirty="0"/>
              <a:t>	Push(myStack, value)</a:t>
            </a:r>
            <a:endParaRPr lang="en-US" altLang="en-US" sz="2400" i="1" dirty="0"/>
          </a:p>
          <a:p>
            <a:pPr algn="just">
              <a:lnSpc>
                <a:spcPct val="120000"/>
              </a:lnSpc>
              <a:spcBef>
                <a:spcPct val="0"/>
              </a:spcBef>
              <a:buFontTx/>
              <a:buNone/>
            </a:pPr>
            <a:r>
              <a:rPr lang="en-US" altLang="en-US" sz="2400" i="1" dirty="0"/>
              <a:t>WHILE (NOT IsEmpty(myStack))</a:t>
            </a:r>
            <a:endParaRPr lang="en-US" altLang="en-US" sz="2400" i="1" dirty="0"/>
          </a:p>
          <a:p>
            <a:pPr algn="just">
              <a:lnSpc>
                <a:spcPct val="120000"/>
              </a:lnSpc>
              <a:spcBef>
                <a:spcPct val="0"/>
              </a:spcBef>
              <a:buFontTx/>
              <a:buNone/>
            </a:pPr>
            <a:r>
              <a:rPr lang="en-US" altLang="en-US" sz="2400" i="1" dirty="0"/>
              <a:t>	Pop(myStack, value)</a:t>
            </a:r>
            <a:endParaRPr lang="en-US" altLang="en-US" sz="2400" i="1" dirty="0"/>
          </a:p>
          <a:p>
            <a:pPr algn="just">
              <a:lnSpc>
                <a:spcPct val="120000"/>
              </a:lnSpc>
              <a:spcBef>
                <a:spcPct val="0"/>
              </a:spcBef>
              <a:buFontTx/>
              <a:buNone/>
            </a:pPr>
            <a:r>
              <a:rPr lang="en-US" altLang="en-US" sz="2400" i="1" dirty="0"/>
              <a:t>	Write value</a:t>
            </a:r>
            <a:endParaRPr lang="en-US" altLang="en-US" sz="24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Times New Roman" panose="02020603050405020304" pitchFamily="18" charset="0"/>
                <a:ea typeface="宋体" pitchFamily="2" charset="-122"/>
                <a:sym typeface="Wingdings" panose="05000000000000000000" pitchFamily="2" charset="2"/>
              </a:rPr>
              <a:t>广</a:t>
            </a:r>
            <a:r>
              <a:rPr lang="zh-CN" altLang="en-US" b="1" dirty="0">
                <a:latin typeface="Times New Roman" panose="02020603050405020304" pitchFamily="18" charset="0"/>
                <a:ea typeface="宋体" pitchFamily="2" charset="-122"/>
                <a:sym typeface="+mn-ea"/>
              </a:rPr>
              <a:t>度优先搜索</a:t>
            </a:r>
            <a:endParaRPr lang="zh-CN" altLang="en-US"/>
          </a:p>
        </p:txBody>
      </p:sp>
      <p:sp>
        <p:nvSpPr>
          <p:cNvPr id="3" name="内容占位符 2"/>
          <p:cNvSpPr>
            <a:spLocks noGrp="1"/>
          </p:cNvSpPr>
          <p:nvPr>
            <p:ph idx="1"/>
          </p:nvPr>
        </p:nvSpPr>
        <p:spPr/>
        <p:txBody>
          <a:bodyPr/>
          <a:p>
            <a:r>
              <a:rPr lang="zh-CN" altLang="en-US"/>
              <a:t>Breadth First Search，简称BFS</a:t>
            </a:r>
            <a:endParaRPr lang="zh-CN" altLang="en-US"/>
          </a:p>
          <a:p>
            <a:r>
              <a:rPr lang="zh-CN" altLang="en-US"/>
              <a:t>有一个数组用于标志已访问与否，还用一个工作队列</a:t>
            </a:r>
            <a:endParaRPr lang="zh-CN" altLang="en-US"/>
          </a:p>
          <a:p>
            <a:endParaRPr lang="zh-CN" altLang="en-US"/>
          </a:p>
        </p:txBody>
      </p:sp>
      <p:grpSp>
        <p:nvGrpSpPr>
          <p:cNvPr id="4" name="Group 2"/>
          <p:cNvGrpSpPr/>
          <p:nvPr/>
        </p:nvGrpSpPr>
        <p:grpSpPr>
          <a:xfrm>
            <a:off x="5749608" y="3998278"/>
            <a:ext cx="2786062" cy="1071562"/>
            <a:chOff x="1591" y="7914"/>
            <a:chExt cx="2435" cy="845"/>
          </a:xfrm>
        </p:grpSpPr>
        <p:grpSp>
          <p:nvGrpSpPr>
            <p:cNvPr id="4103" name="Group 3"/>
            <p:cNvGrpSpPr/>
            <p:nvPr/>
          </p:nvGrpSpPr>
          <p:grpSpPr>
            <a:xfrm>
              <a:off x="1591" y="7914"/>
              <a:ext cx="971" cy="845"/>
              <a:chOff x="6376" y="8221"/>
              <a:chExt cx="971" cy="845"/>
            </a:xfrm>
          </p:grpSpPr>
          <p:grpSp>
            <p:nvGrpSpPr>
              <p:cNvPr id="4104" name="Group 4"/>
              <p:cNvGrpSpPr/>
              <p:nvPr/>
            </p:nvGrpSpPr>
            <p:grpSpPr>
              <a:xfrm>
                <a:off x="6376" y="8221"/>
                <a:ext cx="971" cy="345"/>
                <a:chOff x="1752" y="2362"/>
                <a:chExt cx="971" cy="345"/>
              </a:xfrm>
            </p:grpSpPr>
            <p:sp>
              <p:nvSpPr>
                <p:cNvPr id="4105"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06" name="Group 6"/>
                <p:cNvGrpSpPr/>
                <p:nvPr/>
              </p:nvGrpSpPr>
              <p:grpSpPr>
                <a:xfrm>
                  <a:off x="1752" y="2362"/>
                  <a:ext cx="383" cy="345"/>
                  <a:chOff x="1451" y="1766"/>
                  <a:chExt cx="383" cy="345"/>
                </a:xfrm>
              </p:grpSpPr>
              <p:sp>
                <p:nvSpPr>
                  <p:cNvPr id="4107"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4108"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09" name="Group 9"/>
                <p:cNvGrpSpPr/>
                <p:nvPr/>
              </p:nvGrpSpPr>
              <p:grpSpPr>
                <a:xfrm>
                  <a:off x="2340" y="2362"/>
                  <a:ext cx="383" cy="345"/>
                  <a:chOff x="1451" y="1766"/>
                  <a:chExt cx="383" cy="345"/>
                </a:xfrm>
              </p:grpSpPr>
              <p:sp>
                <p:nvSpPr>
                  <p:cNvPr id="4110"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4111"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12" name="Group 12"/>
              <p:cNvGrpSpPr/>
              <p:nvPr/>
            </p:nvGrpSpPr>
            <p:grpSpPr>
              <a:xfrm>
                <a:off x="6376" y="8721"/>
                <a:ext cx="971" cy="345"/>
                <a:chOff x="1752" y="2362"/>
                <a:chExt cx="971" cy="345"/>
              </a:xfrm>
            </p:grpSpPr>
            <p:sp>
              <p:nvSpPr>
                <p:cNvPr id="4113"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14" name="Group 14"/>
                <p:cNvGrpSpPr/>
                <p:nvPr/>
              </p:nvGrpSpPr>
              <p:grpSpPr>
                <a:xfrm>
                  <a:off x="1752" y="2362"/>
                  <a:ext cx="383" cy="345"/>
                  <a:chOff x="1451" y="1766"/>
                  <a:chExt cx="383" cy="345"/>
                </a:xfrm>
              </p:grpSpPr>
              <p:sp>
                <p:nvSpPr>
                  <p:cNvPr id="4115"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4116"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17" name="Group 17"/>
                <p:cNvGrpSpPr/>
                <p:nvPr/>
              </p:nvGrpSpPr>
              <p:grpSpPr>
                <a:xfrm>
                  <a:off x="2340" y="2362"/>
                  <a:ext cx="383" cy="345"/>
                  <a:chOff x="1451" y="1766"/>
                  <a:chExt cx="383" cy="345"/>
                </a:xfrm>
              </p:grpSpPr>
              <p:sp>
                <p:nvSpPr>
                  <p:cNvPr id="4118"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4119"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20"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21"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4122" name="Group 22"/>
            <p:cNvGrpSpPr/>
            <p:nvPr/>
          </p:nvGrpSpPr>
          <p:grpSpPr>
            <a:xfrm>
              <a:off x="3055" y="7914"/>
              <a:ext cx="971" cy="845"/>
              <a:chOff x="6376" y="8221"/>
              <a:chExt cx="971" cy="845"/>
            </a:xfrm>
          </p:grpSpPr>
          <p:grpSp>
            <p:nvGrpSpPr>
              <p:cNvPr id="4123" name="Group 23"/>
              <p:cNvGrpSpPr/>
              <p:nvPr/>
            </p:nvGrpSpPr>
            <p:grpSpPr>
              <a:xfrm>
                <a:off x="6376" y="8221"/>
                <a:ext cx="971" cy="345"/>
                <a:chOff x="1752" y="2362"/>
                <a:chExt cx="971" cy="345"/>
              </a:xfrm>
            </p:grpSpPr>
            <p:sp>
              <p:nvSpPr>
                <p:cNvPr id="4124"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25" name="Group 25"/>
                <p:cNvGrpSpPr/>
                <p:nvPr/>
              </p:nvGrpSpPr>
              <p:grpSpPr>
                <a:xfrm>
                  <a:off x="1752" y="2362"/>
                  <a:ext cx="383" cy="345"/>
                  <a:chOff x="1451" y="1766"/>
                  <a:chExt cx="383" cy="345"/>
                </a:xfrm>
              </p:grpSpPr>
              <p:sp>
                <p:nvSpPr>
                  <p:cNvPr id="4126"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4127"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28" name="Group 28"/>
                <p:cNvGrpSpPr/>
                <p:nvPr/>
              </p:nvGrpSpPr>
              <p:grpSpPr>
                <a:xfrm>
                  <a:off x="2340" y="2362"/>
                  <a:ext cx="383" cy="345"/>
                  <a:chOff x="1451" y="1766"/>
                  <a:chExt cx="383" cy="345"/>
                </a:xfrm>
              </p:grpSpPr>
              <p:sp>
                <p:nvSpPr>
                  <p:cNvPr id="4129"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4130"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31" name="Group 31"/>
              <p:cNvGrpSpPr/>
              <p:nvPr/>
            </p:nvGrpSpPr>
            <p:grpSpPr>
              <a:xfrm>
                <a:off x="6376" y="8721"/>
                <a:ext cx="971" cy="345"/>
                <a:chOff x="1752" y="2362"/>
                <a:chExt cx="971" cy="345"/>
              </a:xfrm>
            </p:grpSpPr>
            <p:sp>
              <p:nvSpPr>
                <p:cNvPr id="4132"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33" name="Group 33"/>
                <p:cNvGrpSpPr/>
                <p:nvPr/>
              </p:nvGrpSpPr>
              <p:grpSpPr>
                <a:xfrm>
                  <a:off x="1752" y="2362"/>
                  <a:ext cx="383" cy="345"/>
                  <a:chOff x="1451" y="1766"/>
                  <a:chExt cx="383" cy="345"/>
                </a:xfrm>
              </p:grpSpPr>
              <p:sp>
                <p:nvSpPr>
                  <p:cNvPr id="63522" name="Text Box 34"/>
                  <p:cNvSpPr txBox="1">
                    <a:spLocks noChangeArrowheads="1"/>
                  </p:cNvSpPr>
                  <p:nvPr/>
                </p:nvSpPr>
                <p:spPr bwMode="auto">
                  <a:xfrm>
                    <a:off x="1485" y="1828"/>
                    <a:ext cx="322" cy="260"/>
                  </a:xfrm>
                  <a:prstGeom prst="rect">
                    <a:avLst/>
                  </a:prstGeom>
                  <a:solidFill>
                    <a:schemeClr val="accent4">
                      <a:lumMod val="50000"/>
                      <a:lumOff val="50000"/>
                    </a:schemeClr>
                  </a:solidFill>
                  <a:ln w="9525">
                    <a:noFill/>
                    <a:miter lim="800000"/>
                  </a:ln>
                  <a:effectLst/>
                </p:spPr>
                <p:txBody>
                  <a:bodyPr lIns="0" tIns="0" rIns="0" bIns="0"/>
                  <a:p>
                    <a:pPr marR="0" algn="ctr" defTabSz="914400">
                      <a:buClrTx/>
                      <a:buSzTx/>
                      <a:buFontTx/>
                      <a:buNone/>
                      <a:defRPr/>
                    </a:pPr>
                    <a:r>
                      <a:rPr kumimoji="1" lang="en-US" altLang="zh-CN" kern="1200" cap="none" spc="0" normalizeH="0" baseline="0" noProof="0" dirty="0">
                        <a:latin typeface="Calibri" charset="0"/>
                        <a:ea typeface="宋体" pitchFamily="2" charset="-122"/>
                        <a:cs typeface="+mn-cs"/>
                        <a:sym typeface="+mn-ea"/>
                      </a:rPr>
                      <a:t>E</a:t>
                    </a:r>
                    <a:endParaRPr kumimoji="1" lang="zh-CN" altLang="zh-CN" kern="1200" cap="none" spc="0" normalizeH="0" baseline="0" noProof="0" dirty="0">
                      <a:latin typeface="Times New Roman" panose="02020603050405020304" pitchFamily="18" charset="0"/>
                      <a:ea typeface="宋体" pitchFamily="2" charset="-122"/>
                      <a:cs typeface="+mn-cs"/>
                      <a:sym typeface="+mn-ea"/>
                    </a:endParaRPr>
                  </a:p>
                </p:txBody>
              </p:sp>
              <p:sp>
                <p:nvSpPr>
                  <p:cNvPr id="4135"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36" name="Group 36"/>
                <p:cNvGrpSpPr/>
                <p:nvPr/>
              </p:nvGrpSpPr>
              <p:grpSpPr>
                <a:xfrm>
                  <a:off x="2340" y="2362"/>
                  <a:ext cx="383" cy="345"/>
                  <a:chOff x="1451" y="1766"/>
                  <a:chExt cx="383" cy="345"/>
                </a:xfrm>
              </p:grpSpPr>
              <p:sp>
                <p:nvSpPr>
                  <p:cNvPr id="4137"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4138"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39"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40"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4141"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sp>
        <p:nvSpPr>
          <p:cNvPr id="63569" name="Rectangle 81"/>
          <p:cNvSpPr/>
          <p:nvPr/>
        </p:nvSpPr>
        <p:spPr>
          <a:xfrm>
            <a:off x="4951095" y="6312853"/>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5879783" y="6312853"/>
            <a:ext cx="2071687"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H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7951470" y="6312853"/>
            <a:ext cx="1500188"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 </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9380220" y="6312853"/>
            <a:ext cx="7048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10166033" y="6312853"/>
            <a:ext cx="36988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a:t>
            </a:r>
            <a:endParaRPr lang="zh-CN" altLang="en-US" sz="2000" dirty="0">
              <a:latin typeface="Times New Roman" panose="02020603050405020304" pitchFamily="18" charset="0"/>
              <a:ea typeface="宋体" pitchFamily="2" charset="-122"/>
            </a:endParaRPr>
          </a:p>
        </p:txBody>
      </p:sp>
      <p:grpSp>
        <p:nvGrpSpPr>
          <p:cNvPr id="19" name="Group 2"/>
          <p:cNvGrpSpPr/>
          <p:nvPr/>
        </p:nvGrpSpPr>
        <p:grpSpPr>
          <a:xfrm>
            <a:off x="5249545" y="3569653"/>
            <a:ext cx="3643313" cy="1928812"/>
            <a:chOff x="3599" y="8731"/>
            <a:chExt cx="2949" cy="1489"/>
          </a:xfrm>
        </p:grpSpPr>
        <p:grpSp>
          <p:nvGrpSpPr>
            <p:cNvPr id="4149" name="Group 3"/>
            <p:cNvGrpSpPr/>
            <p:nvPr/>
          </p:nvGrpSpPr>
          <p:grpSpPr>
            <a:xfrm>
              <a:off x="5415" y="9948"/>
              <a:ext cx="243" cy="264"/>
              <a:chOff x="2550" y="6603"/>
              <a:chExt cx="243" cy="264"/>
            </a:xfrm>
          </p:grpSpPr>
          <p:sp>
            <p:nvSpPr>
              <p:cNvPr id="4150" name="Oval 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1" name="Text Box 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4152" name="Group 6"/>
            <p:cNvGrpSpPr/>
            <p:nvPr/>
          </p:nvGrpSpPr>
          <p:grpSpPr>
            <a:xfrm>
              <a:off x="4539" y="9956"/>
              <a:ext cx="243" cy="264"/>
              <a:chOff x="2550" y="6603"/>
              <a:chExt cx="243" cy="264"/>
            </a:xfrm>
          </p:grpSpPr>
          <p:sp>
            <p:nvSpPr>
              <p:cNvPr id="4153" name="Oval 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4" name="Text Box 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4155" name="Group 9"/>
            <p:cNvGrpSpPr/>
            <p:nvPr/>
          </p:nvGrpSpPr>
          <p:grpSpPr>
            <a:xfrm>
              <a:off x="3599" y="9826"/>
              <a:ext cx="243" cy="264"/>
              <a:chOff x="2550" y="6603"/>
              <a:chExt cx="243" cy="264"/>
            </a:xfrm>
          </p:grpSpPr>
          <p:sp>
            <p:nvSpPr>
              <p:cNvPr id="4156" name="Oval 1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7" name="Text Box 1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4158" name="Group 12"/>
            <p:cNvGrpSpPr/>
            <p:nvPr/>
          </p:nvGrpSpPr>
          <p:grpSpPr>
            <a:xfrm>
              <a:off x="3627" y="8847"/>
              <a:ext cx="243" cy="264"/>
              <a:chOff x="2550" y="6603"/>
              <a:chExt cx="243" cy="264"/>
            </a:xfrm>
          </p:grpSpPr>
          <p:sp>
            <p:nvSpPr>
              <p:cNvPr id="4159" name="Oval 1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0" name="Text Box 1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grpSp>
          <p:nvGrpSpPr>
            <p:cNvPr id="4161" name="Group 15"/>
            <p:cNvGrpSpPr/>
            <p:nvPr/>
          </p:nvGrpSpPr>
          <p:grpSpPr>
            <a:xfrm>
              <a:off x="4511" y="8731"/>
              <a:ext cx="243" cy="264"/>
              <a:chOff x="2550" y="6603"/>
              <a:chExt cx="243" cy="264"/>
            </a:xfrm>
          </p:grpSpPr>
          <p:sp>
            <p:nvSpPr>
              <p:cNvPr id="4162" name="Oval 1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3" name="Text Box 1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4164" name="Group 18"/>
            <p:cNvGrpSpPr/>
            <p:nvPr/>
          </p:nvGrpSpPr>
          <p:grpSpPr>
            <a:xfrm>
              <a:off x="6277" y="9871"/>
              <a:ext cx="243" cy="264"/>
              <a:chOff x="2550" y="6603"/>
              <a:chExt cx="243" cy="264"/>
            </a:xfrm>
          </p:grpSpPr>
          <p:sp>
            <p:nvSpPr>
              <p:cNvPr id="4165" name="Oval 1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6" name="Text Box 2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4167" name="Group 21"/>
            <p:cNvGrpSpPr/>
            <p:nvPr/>
          </p:nvGrpSpPr>
          <p:grpSpPr>
            <a:xfrm>
              <a:off x="6305" y="8847"/>
              <a:ext cx="243" cy="264"/>
              <a:chOff x="2550" y="6603"/>
              <a:chExt cx="243" cy="264"/>
            </a:xfrm>
          </p:grpSpPr>
          <p:sp>
            <p:nvSpPr>
              <p:cNvPr id="4168" name="Oval 2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9" name="Text Box 2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4170" name="Group 24"/>
            <p:cNvGrpSpPr/>
            <p:nvPr/>
          </p:nvGrpSpPr>
          <p:grpSpPr>
            <a:xfrm>
              <a:off x="5387" y="8731"/>
              <a:ext cx="243" cy="264"/>
              <a:chOff x="2550" y="6603"/>
              <a:chExt cx="243" cy="264"/>
            </a:xfrm>
          </p:grpSpPr>
          <p:sp>
            <p:nvSpPr>
              <p:cNvPr id="4171" name="Oval 2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72" name="Text Box 2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sp>
        <p:nvSpPr>
          <p:cNvPr id="122" name="下箭头 121"/>
          <p:cNvSpPr/>
          <p:nvPr/>
        </p:nvSpPr>
        <p:spPr>
          <a:xfrm>
            <a:off x="523684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4" name="下箭头 123"/>
          <p:cNvSpPr/>
          <p:nvPr/>
        </p:nvSpPr>
        <p:spPr>
          <a:xfrm>
            <a:off x="59512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5" name="下箭头 124"/>
          <p:cNvSpPr/>
          <p:nvPr/>
        </p:nvSpPr>
        <p:spPr>
          <a:xfrm>
            <a:off x="65227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6" name="下箭头 125"/>
          <p:cNvSpPr/>
          <p:nvPr/>
        </p:nvSpPr>
        <p:spPr>
          <a:xfrm>
            <a:off x="723709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7" name="下箭头 126"/>
          <p:cNvSpPr/>
          <p:nvPr/>
        </p:nvSpPr>
        <p:spPr>
          <a:xfrm>
            <a:off x="802290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8" name="下箭头 127"/>
          <p:cNvSpPr/>
          <p:nvPr/>
        </p:nvSpPr>
        <p:spPr>
          <a:xfrm>
            <a:off x="873728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9" name="下箭头 128"/>
          <p:cNvSpPr/>
          <p:nvPr/>
        </p:nvSpPr>
        <p:spPr>
          <a:xfrm>
            <a:off x="945165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0" name="下箭头 129"/>
          <p:cNvSpPr/>
          <p:nvPr/>
        </p:nvSpPr>
        <p:spPr>
          <a:xfrm>
            <a:off x="1016603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1" name="矩形 130"/>
          <p:cNvSpPr/>
          <p:nvPr/>
        </p:nvSpPr>
        <p:spPr>
          <a:xfrm>
            <a:off x="3665220" y="6284278"/>
            <a:ext cx="1301750" cy="400050"/>
          </a:xfrm>
          <a:prstGeom prst="rect">
            <a:avLst/>
          </a:prstGeom>
          <a:noFill/>
          <a:ln w="9525">
            <a:noFill/>
          </a:ln>
        </p:spPr>
        <p:txBody>
          <a:bodyPr wrap="none" anchor="t" anchorCtr="0">
            <a:spAutoFit/>
          </a:bodyPr>
          <a:p>
            <a:pPr indent="0">
              <a:buFont typeface="Arial" panose="020B0604020202020204" pitchFamily="34" charset="0"/>
            </a:pPr>
            <a:r>
              <a:rPr lang="zh-CN" altLang="en-US" sz="2000" b="1" dirty="0">
                <a:solidFill>
                  <a:srgbClr val="0000FF"/>
                </a:solidFill>
                <a:latin typeface="Times New Roman" panose="02020603050405020304" pitchFamily="18" charset="0"/>
                <a:ea typeface="宋体" pitchFamily="2" charset="-122"/>
              </a:rPr>
              <a:t>工作队列</a:t>
            </a:r>
            <a:r>
              <a:rPr lang="en-US" altLang="zh-CN" sz="2000" b="1" dirty="0">
                <a:solidFill>
                  <a:srgbClr val="0000FF"/>
                </a:solidFill>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strips(downRight)">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569"/>
                                        </p:tgtEl>
                                        <p:attrNameLst>
                                          <p:attrName>style.visibility</p:attrName>
                                        </p:attrNameLst>
                                      </p:cBhvr>
                                      <p:to>
                                        <p:strVal val="visible"/>
                                      </p:to>
                                    </p:set>
                                    <p:animEffect transition="in" filter="strips(downRight)">
                                      <p:cBhvr>
                                        <p:cTn id="17" dur="500"/>
                                        <p:tgtEl>
                                          <p:spTgt spid="63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down)">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strips(downRight)">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122"/>
                                        </p:tgtEl>
                                      </p:cBhvr>
                                    </p:animEffect>
                                    <p:set>
                                      <p:cBhvr>
                                        <p:cTn id="32" dur="1" fill="hold">
                                          <p:stCondLst>
                                            <p:cond delay="499"/>
                                          </p:stCondLst>
                                        </p:cTn>
                                        <p:tgtEl>
                                          <p:spTgt spid="1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down)">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strips(down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1" nodeType="clickEffect">
                                  <p:stCondLst>
                                    <p:cond delay="0"/>
                                  </p:stCondLst>
                                  <p:childTnLst>
                                    <p:animEffect transition="out" filter="checkerboard(across)">
                                      <p:cBhvr>
                                        <p:cTn id="46" dur="500"/>
                                        <p:tgtEl>
                                          <p:spTgt spid="124"/>
                                        </p:tgtEl>
                                      </p:cBhvr>
                                    </p:animEffect>
                                    <p:set>
                                      <p:cBhvr>
                                        <p:cTn id="47" dur="1" fill="hold">
                                          <p:stCondLst>
                                            <p:cond delay="499"/>
                                          </p:stCondLst>
                                        </p:cTn>
                                        <p:tgtEl>
                                          <p:spTgt spid="1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down)">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strips(downRight)">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26"/>
                                        </p:tgtEl>
                                      </p:cBhvr>
                                    </p:animEffect>
                                    <p:set>
                                      <p:cBhvr>
                                        <p:cTn id="72" dur="1" fill="hold">
                                          <p:stCondLst>
                                            <p:cond delay="499"/>
                                          </p:stCondLst>
                                        </p:cTn>
                                        <p:tgtEl>
                                          <p:spTgt spid="1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wipe(down)">
                                      <p:cBhvr>
                                        <p:cTn id="77" dur="500"/>
                                        <p:tgtEl>
                                          <p:spTgt spid="12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strips(downRight)">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10" fill="hold" grpId="1" nodeType="clickEffect">
                                  <p:stCondLst>
                                    <p:cond delay="0"/>
                                  </p:stCondLst>
                                  <p:childTnLst>
                                    <p:animEffect transition="out" filter="checkerboard(across)">
                                      <p:cBhvr>
                                        <p:cTn id="86" dur="500"/>
                                        <p:tgtEl>
                                          <p:spTgt spid="127"/>
                                        </p:tgtEl>
                                      </p:cBhvr>
                                    </p:animEffect>
                                    <p:set>
                                      <p:cBhvr>
                                        <p:cTn id="87" dur="1" fill="hold">
                                          <p:stCondLst>
                                            <p:cond delay="499"/>
                                          </p:stCondLst>
                                        </p:cTn>
                                        <p:tgtEl>
                                          <p:spTgt spid="1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wipe(down)">
                                      <p:cBhvr>
                                        <p:cTn id="92" dur="500"/>
                                        <p:tgtEl>
                                          <p:spTgt spid="12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xit" presetSubtype="10" fill="hold" grpId="1" nodeType="clickEffect">
                                  <p:stCondLst>
                                    <p:cond delay="0"/>
                                  </p:stCondLst>
                                  <p:childTnLst>
                                    <p:animEffect transition="out" filter="checkerboard(across)">
                                      <p:cBhvr>
                                        <p:cTn id="96" dur="500"/>
                                        <p:tgtEl>
                                          <p:spTgt spid="128"/>
                                        </p:tgtEl>
                                      </p:cBhvr>
                                    </p:animEffect>
                                    <p:set>
                                      <p:cBhvr>
                                        <p:cTn id="97" dur="1" fill="hold">
                                          <p:stCondLst>
                                            <p:cond delay="499"/>
                                          </p:stCondLst>
                                        </p:cTn>
                                        <p:tgtEl>
                                          <p:spTgt spid="1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wipe(down)">
                                      <p:cBhvr>
                                        <p:cTn id="102" dur="500"/>
                                        <p:tgtEl>
                                          <p:spTgt spid="129"/>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129"/>
                                        </p:tgtEl>
                                      </p:cBhvr>
                                    </p:animEffect>
                                    <p:set>
                                      <p:cBhvr>
                                        <p:cTn id="107" dur="1" fill="hold">
                                          <p:stCondLst>
                                            <p:cond delay="499"/>
                                          </p:stCondLst>
                                        </p:cTn>
                                        <p:tgtEl>
                                          <p:spTgt spid="12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wipe(down)">
                                      <p:cBhvr>
                                        <p:cTn id="112" dur="500"/>
                                        <p:tgtEl>
                                          <p:spTgt spid="130"/>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xit" presetSubtype="10" fill="hold" grpId="1" nodeType="clickEffect">
                                  <p:stCondLst>
                                    <p:cond delay="0"/>
                                  </p:stCondLst>
                                  <p:childTnLst>
                                    <p:animEffect transition="out" filter="checkerboard(across)">
                                      <p:cBhvr>
                                        <p:cTn id="116" dur="500"/>
                                        <p:tgtEl>
                                          <p:spTgt spid="130"/>
                                        </p:tgtEl>
                                      </p:cBhvr>
                                    </p:animEffect>
                                    <p:set>
                                      <p:cBhvr>
                                        <p:cTn id="117" dur="1" fill="hold">
                                          <p:stCondLst>
                                            <p:cond delay="499"/>
                                          </p:stCondLst>
                                        </p:cTn>
                                        <p:tgtEl>
                                          <p:spTgt spid="13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strips(downLeft)">
                                      <p:cBhvr>
                                        <p:cTn id="1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6" grpId="0"/>
      <p:bldP spid="98" grpId="0"/>
      <p:bldP spid="99" grpId="0"/>
      <p:bldP spid="122" grpId="0" bldLvl="0" animBg="1"/>
      <p:bldP spid="122" grpId="1" bldLvl="0" animBg="1"/>
      <p:bldP spid="124" grpId="0" bldLvl="0" animBg="1"/>
      <p:bldP spid="124" grpId="1" bldLvl="0" animBg="1"/>
      <p:bldP spid="125" grpId="0" bldLvl="0" animBg="1"/>
      <p:bldP spid="125" grpId="1" bldLvl="0" animBg="1"/>
      <p:bldP spid="126" grpId="0" bldLvl="0" animBg="1"/>
      <p:bldP spid="126" grpId="1" bldLvl="0" animBg="1"/>
      <p:bldP spid="127" grpId="0" bldLvl="0" animBg="1"/>
      <p:bldP spid="127" grpId="1" bldLvl="0" animBg="1"/>
      <p:bldP spid="128" grpId="0" bldLvl="0" animBg="1"/>
      <p:bldP spid="128" grpId="1" bldLvl="0" animBg="1"/>
      <p:bldP spid="129" grpId="0" bldLvl="0" animBg="1"/>
      <p:bldP spid="129" grpId="1" bldLvl="0" animBg="1"/>
      <p:bldP spid="130" grpId="0" bldLvl="0" animBg="1"/>
      <p:bldP spid="130" grpId="1" bldLvl="0" animBg="1"/>
      <p:bldP spid="1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a:t>
            </a:r>
            <a:endParaRPr lang="en-US" altLang="zh-CN"/>
          </a:p>
        </p:txBody>
      </p:sp>
      <p:graphicFrame>
        <p:nvGraphicFramePr>
          <p:cNvPr id="101" name="表格 100"/>
          <p:cNvGraphicFramePr>
            <a:graphicFrameLocks noGrp="1"/>
          </p:cNvGraphicFramePr>
          <p:nvPr>
            <p:custDataLst>
              <p:tags r:id="rId1"/>
            </p:custDataLst>
          </p:nvPr>
        </p:nvGraphicFramePr>
        <p:xfrm>
          <a:off x="1988820" y="1416685"/>
          <a:ext cx="8214995" cy="4610100"/>
        </p:xfrm>
        <a:graphic>
          <a:graphicData uri="http://schemas.openxmlformats.org/drawingml/2006/table">
            <a:tbl>
              <a:tblPr/>
              <a:tblGrid>
                <a:gridCol w="8214995"/>
              </a:tblGrid>
              <a:tr h="4610100">
                <a:tc>
                  <a:txBody>
                    <a:bodyPr/>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void BFS(Graph G, Vertex S)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Vertex V,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smtClean="0">
                          <a:latin typeface="Heiti SC Medium" panose="02000000000000000000" charset="-122"/>
                          <a:ea typeface="Heiti SC Medium" panose="02000000000000000000" charset="-122"/>
                          <a:cs typeface="Heiti SC Medium" panose="02000000000000000000" charset="-122"/>
                          <a:sym typeface="+mn-ea"/>
                        </a:rPr>
                        <a:t>Queue Q</a:t>
                      </a:r>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 CreateQueue(MaxSize);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Visited[S] = True;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S);</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while (!IsEmpty(Q))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 = DeQueue(Q);</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for (V 的每个邻接点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if (!Visited[W])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Visited[W] = True; /* 标记W已访问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W);   /* W入队列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200" dirty="0" smtClean="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6774180" y="6056630"/>
            <a:ext cx="52114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dfs_bfs.c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标准库及链接库</a:t>
            </a:r>
            <a:r>
              <a:rPr lang="en-US" altLang="zh-CN"/>
              <a:t> - </a:t>
            </a:r>
            <a:r>
              <a:rPr lang="zh-CN" altLang="en-US"/>
              <a:t>内容</a:t>
            </a:r>
            <a:r>
              <a:rPr lang="zh-CN" altLang="en-US"/>
              <a:t>简介</a:t>
            </a:r>
            <a:endParaRPr lang="zh-CN" altLang="en-US"/>
          </a:p>
        </p:txBody>
      </p:sp>
      <p:sp>
        <p:nvSpPr>
          <p:cNvPr id="3" name="内容占位符 2"/>
          <p:cNvSpPr>
            <a:spLocks noGrp="1"/>
          </p:cNvSpPr>
          <p:nvPr>
            <p:ph idx="1"/>
          </p:nvPr>
        </p:nvSpPr>
        <p:spPr/>
        <p:txBody>
          <a:bodyPr/>
          <a:p>
            <a:r>
              <a:rPr lang="zh-CN" altLang="en-US"/>
              <a:t>主要介绍</a:t>
            </a:r>
            <a:r>
              <a:rPr lang="zh-CN" altLang="en-US"/>
              <a:t>内容：</a:t>
            </a:r>
            <a:endParaRPr lang="zh-CN" altLang="en-US"/>
          </a:p>
          <a:p>
            <a:pPr lvl="1"/>
            <a:r>
              <a:rPr lang="zh-CN" altLang="en-US"/>
              <a:t>C标准库简介</a:t>
            </a:r>
            <a:endParaRPr lang="zh-CN" altLang="en-US"/>
          </a:p>
          <a:p>
            <a:pPr lvl="1"/>
            <a:r>
              <a:rPr lang="zh-CN" altLang="en-US"/>
              <a:t>静态链接库的生成与调用方法</a:t>
            </a:r>
            <a:endParaRPr lang="zh-CN" altLang="en-US"/>
          </a:p>
          <a:p>
            <a:pPr lvl="1"/>
            <a:r>
              <a:rPr lang="zh-CN" altLang="en-US"/>
              <a:t>动态链接库的生成与调用方法</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math.h</a:t>
            </a:r>
            <a:endParaRPr lang="zh-CN" altLang="en-US"/>
          </a:p>
        </p:txBody>
      </p:sp>
      <p:sp>
        <p:nvSpPr>
          <p:cNvPr id="3" name="内容占位符 2"/>
          <p:cNvSpPr>
            <a:spLocks noGrp="1"/>
          </p:cNvSpPr>
          <p:nvPr>
            <p:ph idx="1"/>
          </p:nvPr>
        </p:nvSpPr>
        <p:spPr/>
        <p:txBody>
          <a:bodyPr/>
          <a:p>
            <a:r>
              <a:rPr lang="zh-CN" altLang="en-US"/>
              <a:t>计算平方根（square root）：double sqrt (double x);</a:t>
            </a:r>
            <a:endParaRPr lang="zh-CN" altLang="en-US"/>
          </a:p>
          <a:p>
            <a:r>
              <a:rPr lang="zh-CN" altLang="en-US"/>
              <a:t>计算绝对值（absolute value）：double fabs (double x);</a:t>
            </a:r>
            <a:endParaRPr lang="zh-CN" altLang="en-US"/>
          </a:p>
          <a:p>
            <a:r>
              <a:rPr lang="zh-CN" altLang="en-US"/>
              <a:t>计算e</a:t>
            </a:r>
            <a:r>
              <a:rPr lang="zh-CN" altLang="en-US" baseline="30000"/>
              <a:t>x</a:t>
            </a:r>
            <a:r>
              <a:rPr lang="zh-CN" altLang="en-US"/>
              <a:t>：double exp (double x);</a:t>
            </a:r>
            <a:endParaRPr lang="zh-CN" altLang="en-US"/>
          </a:p>
          <a:p>
            <a:r>
              <a:rPr lang="zh-CN" altLang="en-US"/>
              <a:t>计算ln x：double log (double x);</a:t>
            </a:r>
            <a:endParaRPr lang="zh-CN" altLang="en-US"/>
          </a:p>
          <a:p>
            <a:r>
              <a:rPr lang="zh-CN" altLang="en-US"/>
              <a:t>计算sin x：double sin(double x);</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math.h</a:t>
            </a:r>
            <a:endParaRPr lang="zh-CN" altLang="en-US"/>
          </a:p>
        </p:txBody>
      </p:sp>
      <p:sp>
        <p:nvSpPr>
          <p:cNvPr id="5" name="文本框 4"/>
          <p:cNvSpPr txBox="1"/>
          <p:nvPr/>
        </p:nvSpPr>
        <p:spPr>
          <a:xfrm>
            <a:off x="3042920" y="1313180"/>
            <a:ext cx="7866380" cy="5262245"/>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 sin example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&lt;stdio.h&gt;      /* printf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&lt;math.h&gt;       /* sin */</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#define PI 3.14159265</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int main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double param, result;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param = 30.0;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result = sin (param*PI/180);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("The sine of %f degrees is %f.\n", param, result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return 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stdlib.h</a:t>
            </a:r>
            <a:endParaRPr lang="zh-CN" altLang="en-US"/>
          </a:p>
        </p:txBody>
      </p:sp>
      <p:sp>
        <p:nvSpPr>
          <p:cNvPr id="3" name="内容占位符 2"/>
          <p:cNvSpPr>
            <a:spLocks noGrp="1"/>
          </p:cNvSpPr>
          <p:nvPr>
            <p:ph idx="1"/>
          </p:nvPr>
        </p:nvSpPr>
        <p:spPr/>
        <p:txBody>
          <a:bodyPr/>
          <a:p>
            <a:r>
              <a:rPr lang="zh-CN" altLang="en-US"/>
              <a:t>字符串到double：double atof (const char* str);</a:t>
            </a:r>
            <a:endParaRPr lang="zh-CN" altLang="en-US"/>
          </a:p>
          <a:p>
            <a:r>
              <a:rPr lang="zh-CN" altLang="en-US"/>
              <a:t>字符串到int：int atoi (const char * str);</a:t>
            </a:r>
            <a:endParaRPr lang="zh-CN" altLang="en-US"/>
          </a:p>
          <a:p>
            <a:r>
              <a:rPr lang="zh-CN" altLang="en-US"/>
              <a:t>生成伪随机数：int rand (void);</a:t>
            </a:r>
            <a:endParaRPr lang="zh-CN" altLang="en-US"/>
          </a:p>
          <a:p>
            <a:r>
              <a:rPr lang="zh-CN" altLang="en-US"/>
              <a:t>初始化伪随机数生成器：void srand (unsigned int seed);</a:t>
            </a:r>
            <a:endParaRPr lang="zh-CN" altLang="en-US"/>
          </a:p>
        </p:txBody>
      </p:sp>
      <p:sp>
        <p:nvSpPr>
          <p:cNvPr id="5" name="文本框 4"/>
          <p:cNvSpPr txBox="1"/>
          <p:nvPr/>
        </p:nvSpPr>
        <p:spPr>
          <a:xfrm>
            <a:off x="2053590" y="4827905"/>
            <a:ext cx="7703185" cy="1198880"/>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v1 = rand() % 100;         // v1 in the range 0 to 99</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v2 = rand() % 100 + 1;     // v2 in the range 1 to 100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v3 = rand() % 30 + 1985;   // v3 in the range 1985-2014 </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stdlib.h</a:t>
            </a:r>
            <a:endParaRPr lang="zh-CN" altLang="en-US"/>
          </a:p>
        </p:txBody>
      </p:sp>
      <p:sp>
        <p:nvSpPr>
          <p:cNvPr id="5" name="文本框 4"/>
          <p:cNvSpPr txBox="1"/>
          <p:nvPr/>
        </p:nvSpPr>
        <p:spPr>
          <a:xfrm>
            <a:off x="3335655" y="1353820"/>
            <a:ext cx="8155940" cy="5262245"/>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 atoi example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&lt;stdio.h&gt;      /* printf, fgets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&lt;stdlib.h&gt;     /* atoi */</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int main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int i;</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char buffer[256];</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("Enter a number: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fgets (buffer, 256</a:t>
            </a:r>
            <a:r>
              <a:rPr lang="en-US" altLang="zh-CN" sz="2400" i="1">
                <a:latin typeface="Arial Italic" panose="020B0604020202020204" charset="0"/>
                <a:cs typeface="Arial Italic" panose="020B0604020202020204" charset="0"/>
              </a:rPr>
              <a:t> * sizeof(char)</a:t>
            </a:r>
            <a:r>
              <a:rPr lang="zh-CN" altLang="en-US" sz="2400" i="1">
                <a:latin typeface="Arial Italic" panose="020B0604020202020204" charset="0"/>
                <a:cs typeface="Arial Italic" panose="020B0604020202020204" charset="0"/>
              </a:rPr>
              <a:t>, stdin);</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i = atoi (buffer);</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("The value entered is %d. Its double is %d.\n",i,i*2);</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return 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time.h</a:t>
            </a:r>
            <a:endParaRPr lang="zh-CN" altLang="en-US"/>
          </a:p>
        </p:txBody>
      </p:sp>
      <p:sp>
        <p:nvSpPr>
          <p:cNvPr id="3" name="内容占位符 2"/>
          <p:cNvSpPr>
            <a:spLocks noGrp="1"/>
          </p:cNvSpPr>
          <p:nvPr>
            <p:ph idx="1"/>
          </p:nvPr>
        </p:nvSpPr>
        <p:spPr/>
        <p:txBody>
          <a:bodyPr/>
          <a:p>
            <a:r>
              <a:rPr lang="zh-CN" altLang="en-US"/>
              <a:t>变量类型：clock_t（Alias of a fundamental arithmetic type capable of representing clock tick counts.）</a:t>
            </a:r>
            <a:endParaRPr lang="zh-CN" altLang="en-US"/>
          </a:p>
          <a:p>
            <a:r>
              <a:rPr lang="zh-CN" altLang="en-US"/>
              <a:t>clock函数：捕捉从程序开始运行到clock()被调用时所耗费的时间</a:t>
            </a:r>
            <a:endParaRPr lang="zh-CN" altLang="en-US"/>
          </a:p>
          <a:p>
            <a:r>
              <a:rPr lang="zh-CN" altLang="en-US"/>
              <a:t>宏常量：CLOCKS_PER_SEC</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time.h</a:t>
            </a:r>
            <a:endParaRPr lang="zh-CN" altLang="en-US"/>
          </a:p>
        </p:txBody>
      </p:sp>
      <p:sp>
        <p:nvSpPr>
          <p:cNvPr id="5" name="文本框 4"/>
          <p:cNvSpPr txBox="1"/>
          <p:nvPr/>
        </p:nvSpPr>
        <p:spPr>
          <a:xfrm>
            <a:off x="131445" y="2390140"/>
            <a:ext cx="5585460" cy="4154170"/>
          </a:xfrm>
          <a:prstGeom prst="rect">
            <a:avLst/>
          </a:prstGeom>
          <a:noFill/>
        </p:spPr>
        <p:txBody>
          <a:bodyPr wrap="none" rtlCol="0">
            <a:spAutoFit/>
          </a:bodyPr>
          <a:p>
            <a:pPr algn="l"/>
            <a:r>
              <a:rPr lang="zh-CN" altLang="en-US" sz="2400" i="1">
                <a:solidFill>
                  <a:srgbClr val="C00000"/>
                </a:solidFill>
                <a:latin typeface="Arial Italic" panose="020B0604020202020204" charset="0"/>
                <a:cs typeface="Arial Italic" panose="020B0604020202020204" charset="0"/>
              </a:rPr>
              <a:t>/* clock example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&lt;math.h&gt;  /* sqrt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&lt;stdio.h&gt; /* printf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sym typeface="+mn-ea"/>
              </a:rPr>
              <a:t>/* clock_t, clock, CLOCKS_PER_SEC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&lt;time.h&gt;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void long_loop(int n)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int i,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(i = 0; i &lt; (int)1e4; i++)</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(j = 0; j &lt; n;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a:t>
            </a:r>
            <a:endParaRPr lang="zh-CN" altLang="en-US" sz="24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5315585" y="570865"/>
            <a:ext cx="6747510" cy="4154170"/>
          </a:xfrm>
          <a:prstGeom prst="rect">
            <a:avLst/>
          </a:prstGeom>
          <a:noFill/>
        </p:spPr>
        <p:txBody>
          <a:bodyPr wrap="none" rtlCol="0">
            <a:spAutoFit/>
          </a:bodyPr>
          <a:p>
            <a:pPr algn="l"/>
            <a:r>
              <a:rPr lang="zh-CN" altLang="en-US" sz="2400" i="1">
                <a:solidFill>
                  <a:srgbClr val="0070C0"/>
                </a:solidFill>
                <a:latin typeface="Arial Italic" panose="020B0604020202020204" charset="0"/>
                <a:cs typeface="Arial Italic" panose="020B0604020202020204" charset="0"/>
                <a:sym typeface="+mn-ea"/>
              </a:rPr>
              <a:t>int main() {</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clock_t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int n = (int)1e6;</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printf("Calculating...\n");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long_loop(n);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 -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printf("It took me %d clicks (%f seconds).\n",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((float)t) / CLOCKS_PER_SEC);</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return 0;</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a:t>
            </a:r>
            <a:endParaRPr lang="zh-CN" altLang="en-US" sz="2400" i="1">
              <a:solidFill>
                <a:srgbClr val="0070C0"/>
              </a:solidFill>
              <a:latin typeface="Arial Italic" panose="020B0604020202020204" charset="0"/>
              <a:cs typeface="Arial Italic" panose="020B060402020202020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使用 C 编写的应用程序时，通常有多个源码文件，但最终你需要编译成单个的可执行文件</a:t>
            </a:r>
            <a:endParaRPr lang="zh-CN" altLang="en-US"/>
          </a:p>
          <a:p>
            <a:r>
              <a:rPr lang="zh-CN" altLang="en-US"/>
              <a:t>静态库是通过复制一个程序中的所有依赖库模块到最终的可执行镜像来创建的</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栈的应用：</a:t>
            </a:r>
            <a:r>
              <a:rPr lang="en-US" altLang="zh-CN"/>
              <a:t>有效的括号</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4个文件：</a:t>
            </a:r>
            <a:endParaRPr lang="en-US" altLang="zh-CN"/>
          </a:p>
        </p:txBody>
      </p:sp>
      <p:sp>
        <p:nvSpPr>
          <p:cNvPr id="5" name="文本框 4"/>
          <p:cNvSpPr txBox="1"/>
          <p:nvPr/>
        </p:nvSpPr>
        <p:spPr>
          <a:xfrm>
            <a:off x="2259330" y="3517265"/>
            <a:ext cx="3146425" cy="1814830"/>
          </a:xfrm>
          <a:prstGeom prst="rect">
            <a:avLst/>
          </a:prstGeom>
          <a:noFill/>
        </p:spPr>
        <p:txBody>
          <a:bodyPr wrap="none" rtlCol="0">
            <a:spAutoFit/>
          </a:bodyPr>
          <a:p>
            <a:pPr algn="l"/>
            <a:r>
              <a:rPr lang="zh-CN" altLang="en-US" sz="2800" i="1">
                <a:solidFill>
                  <a:srgbClr val="C00000"/>
                </a:solidFill>
                <a:latin typeface="Arial Italic" panose="020B0604020202020204" charset="0"/>
                <a:cs typeface="Arial Italic" panose="020B0604020202020204" charset="0"/>
              </a:rPr>
              <a:t>// add.c</a:t>
            </a:r>
            <a:endParaRPr lang="zh-CN" altLang="en-US" sz="2800" i="1">
              <a:solidFill>
                <a:srgbClr val="C00000"/>
              </a:solidFill>
              <a:latin typeface="Arial Italic" panose="020B0604020202020204" charset="0"/>
              <a:cs typeface="Arial Italic" panose="020B0604020202020204" charset="0"/>
            </a:endParaRPr>
          </a:p>
          <a:p>
            <a:pPr algn="l"/>
            <a:r>
              <a:rPr lang="zh-CN" altLang="en-US" sz="2800" i="1">
                <a:solidFill>
                  <a:srgbClr val="C00000"/>
                </a:solidFill>
                <a:latin typeface="Arial Italic" panose="020B0604020202020204" charset="0"/>
                <a:cs typeface="Arial Italic" panose="020B0604020202020204" charset="0"/>
              </a:rPr>
              <a:t>int add(int a, int b){</a:t>
            </a:r>
            <a:endParaRPr lang="zh-CN" altLang="en-US" sz="2800" i="1">
              <a:solidFill>
                <a:srgbClr val="C00000"/>
              </a:solidFill>
              <a:latin typeface="Arial Italic" panose="020B0604020202020204" charset="0"/>
              <a:cs typeface="Arial Italic" panose="020B0604020202020204" charset="0"/>
            </a:endParaRPr>
          </a:p>
          <a:p>
            <a:pPr algn="l"/>
            <a:r>
              <a:rPr lang="en-US" altLang="zh-CN" sz="2800" i="1">
                <a:solidFill>
                  <a:srgbClr val="C00000"/>
                </a:solidFill>
                <a:latin typeface="Arial Italic" panose="020B0604020202020204" charset="0"/>
                <a:cs typeface="Arial Italic" panose="020B0604020202020204" charset="0"/>
              </a:rPr>
              <a:t>    </a:t>
            </a:r>
            <a:r>
              <a:rPr lang="zh-CN" altLang="en-US" sz="2800" i="1">
                <a:solidFill>
                  <a:srgbClr val="C00000"/>
                </a:solidFill>
                <a:latin typeface="Arial Italic" panose="020B0604020202020204" charset="0"/>
                <a:cs typeface="Arial Italic" panose="020B0604020202020204" charset="0"/>
              </a:rPr>
              <a:t>return (a+b);</a:t>
            </a:r>
            <a:endParaRPr lang="zh-CN" altLang="en-US" sz="2800" i="1">
              <a:solidFill>
                <a:srgbClr val="C00000"/>
              </a:solidFill>
              <a:latin typeface="Arial Italic" panose="020B0604020202020204" charset="0"/>
              <a:cs typeface="Arial Italic" panose="020B0604020202020204" charset="0"/>
            </a:endParaRPr>
          </a:p>
          <a:p>
            <a:pPr algn="l"/>
            <a:r>
              <a:rPr lang="zh-CN" altLang="en-US" sz="2800" i="1">
                <a:solidFill>
                  <a:srgbClr val="C00000"/>
                </a:solidFill>
                <a:latin typeface="Arial Italic" panose="020B0604020202020204" charset="0"/>
                <a:cs typeface="Arial Italic" panose="020B0604020202020204" charset="0"/>
              </a:rPr>
              <a:t>}</a:t>
            </a:r>
            <a:endParaRPr lang="zh-CN" altLang="en-US" sz="28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3816350" y="1655445"/>
            <a:ext cx="3126740" cy="1814830"/>
          </a:xfrm>
          <a:prstGeom prst="rect">
            <a:avLst/>
          </a:prstGeom>
          <a:noFill/>
        </p:spPr>
        <p:txBody>
          <a:bodyPr wrap="none" rtlCol="0">
            <a:spAutoFit/>
          </a:bodyPr>
          <a:p>
            <a:pPr algn="l"/>
            <a:r>
              <a:rPr lang="zh-CN" altLang="en-US" sz="2800" i="1">
                <a:solidFill>
                  <a:srgbClr val="0070C0"/>
                </a:solidFill>
                <a:latin typeface="Arial Italic" panose="020B0604020202020204" charset="0"/>
                <a:cs typeface="Arial Italic" panose="020B0604020202020204" charset="0"/>
              </a:rPr>
              <a:t>//</a:t>
            </a:r>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sub.c</a:t>
            </a:r>
            <a:endParaRPr lang="zh-CN" altLang="en-US" sz="2800" i="1">
              <a:solidFill>
                <a:srgbClr val="0070C0"/>
              </a:solidFill>
              <a:latin typeface="Arial Italic" panose="020B0604020202020204" charset="0"/>
              <a:cs typeface="Arial Italic" panose="020B0604020202020204" charset="0"/>
            </a:endParaRPr>
          </a:p>
          <a:p>
            <a:pPr algn="l"/>
            <a:r>
              <a:rPr lang="zh-CN" altLang="en-US" sz="2800" i="1">
                <a:solidFill>
                  <a:srgbClr val="0070C0"/>
                </a:solidFill>
                <a:latin typeface="Arial Italic" panose="020B0604020202020204" charset="0"/>
                <a:cs typeface="Arial Italic" panose="020B0604020202020204" charset="0"/>
              </a:rPr>
              <a:t>int sub(int a, int b){</a:t>
            </a:r>
            <a:endParaRPr lang="zh-CN" altLang="en-US" sz="2800" i="1">
              <a:solidFill>
                <a:srgbClr val="0070C0"/>
              </a:solidFill>
              <a:latin typeface="Arial Italic" panose="020B0604020202020204" charset="0"/>
              <a:cs typeface="Arial Italic" panose="020B0604020202020204" charset="0"/>
            </a:endParaRPr>
          </a:p>
          <a:p>
            <a:pPr algn="l"/>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return (a-b);</a:t>
            </a:r>
            <a:endParaRPr lang="zh-CN" altLang="en-US" sz="2800" i="1">
              <a:solidFill>
                <a:srgbClr val="0070C0"/>
              </a:solidFill>
              <a:latin typeface="Arial Italic" panose="020B0604020202020204" charset="0"/>
              <a:cs typeface="Arial Italic" panose="020B0604020202020204" charset="0"/>
            </a:endParaRPr>
          </a:p>
          <a:p>
            <a:pPr algn="l"/>
            <a:r>
              <a:rPr lang="zh-CN" altLang="en-US" sz="2800" i="1">
                <a:solidFill>
                  <a:srgbClr val="0070C0"/>
                </a:solidFill>
                <a:latin typeface="Arial Italic" panose="020B0604020202020204" charset="0"/>
                <a:cs typeface="Arial Italic" panose="020B0604020202020204" charset="0"/>
              </a:rPr>
              <a:t>}</a:t>
            </a:r>
            <a:endParaRPr lang="zh-CN" altLang="en-US" sz="2800" i="1">
              <a:solidFill>
                <a:srgbClr val="0070C0"/>
              </a:solidFill>
              <a:latin typeface="Arial Italic" panose="020B0604020202020204" charset="0"/>
              <a:cs typeface="Arial Italic" panose="020B0604020202020204" charset="0"/>
            </a:endParaRPr>
          </a:p>
        </p:txBody>
      </p:sp>
      <p:sp>
        <p:nvSpPr>
          <p:cNvPr id="7" name="文本框 6"/>
          <p:cNvSpPr txBox="1"/>
          <p:nvPr/>
        </p:nvSpPr>
        <p:spPr>
          <a:xfrm>
            <a:off x="8289925" y="2409825"/>
            <a:ext cx="3225165" cy="1814830"/>
          </a:xfrm>
          <a:prstGeom prst="rect">
            <a:avLst/>
          </a:prstGeom>
          <a:noFill/>
        </p:spPr>
        <p:txBody>
          <a:bodyPr wrap="none" rtlCol="0">
            <a:spAutoFit/>
          </a:bodyPr>
          <a:p>
            <a:pPr algn="l"/>
            <a:r>
              <a:rPr lang="zh-CN" altLang="en-US" sz="2800" i="1">
                <a:solidFill>
                  <a:srgbClr val="7030A0"/>
                </a:solidFill>
                <a:latin typeface="Arial Italic" panose="020B0604020202020204" charset="0"/>
                <a:cs typeface="Arial Italic" panose="020B0604020202020204" charset="0"/>
              </a:rPr>
              <a:t>//</a:t>
            </a:r>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mult.c</a:t>
            </a:r>
            <a:endParaRPr lang="zh-CN" altLang="en-US" sz="2800" i="1">
              <a:solidFill>
                <a:srgbClr val="7030A0"/>
              </a:solidFill>
              <a:latin typeface="Arial Italic" panose="020B0604020202020204" charset="0"/>
              <a:cs typeface="Arial Italic" panose="020B0604020202020204" charset="0"/>
            </a:endParaRPr>
          </a:p>
          <a:p>
            <a:pPr algn="l"/>
            <a:r>
              <a:rPr lang="zh-CN" altLang="en-US" sz="2800" i="1">
                <a:solidFill>
                  <a:srgbClr val="7030A0"/>
                </a:solidFill>
                <a:latin typeface="Arial Italic" panose="020B0604020202020204" charset="0"/>
                <a:cs typeface="Arial Italic" panose="020B0604020202020204" charset="0"/>
              </a:rPr>
              <a:t>int mult(int a, int b){</a:t>
            </a:r>
            <a:endParaRPr lang="zh-CN" altLang="en-US" sz="2800" i="1">
              <a:solidFill>
                <a:srgbClr val="7030A0"/>
              </a:solidFill>
              <a:latin typeface="Arial Italic" panose="020B0604020202020204" charset="0"/>
              <a:cs typeface="Arial Italic" panose="020B0604020202020204" charset="0"/>
            </a:endParaRPr>
          </a:p>
          <a:p>
            <a:pPr algn="l"/>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return (a*b);</a:t>
            </a:r>
            <a:endParaRPr lang="zh-CN" altLang="en-US" sz="2800" i="1">
              <a:solidFill>
                <a:srgbClr val="7030A0"/>
              </a:solidFill>
              <a:latin typeface="Arial Italic" panose="020B0604020202020204" charset="0"/>
              <a:cs typeface="Arial Italic" panose="020B0604020202020204" charset="0"/>
            </a:endParaRPr>
          </a:p>
          <a:p>
            <a:pPr algn="l"/>
            <a:r>
              <a:rPr lang="zh-CN" altLang="en-US" sz="2800" i="1">
                <a:solidFill>
                  <a:srgbClr val="7030A0"/>
                </a:solidFill>
                <a:latin typeface="Arial Italic" panose="020B0604020202020204" charset="0"/>
                <a:cs typeface="Arial Italic" panose="020B0604020202020204" charset="0"/>
              </a:rPr>
              <a:t>}</a:t>
            </a:r>
            <a:endParaRPr lang="zh-CN" altLang="en-US" sz="2800" i="1">
              <a:solidFill>
                <a:srgbClr val="7030A0"/>
              </a:solidFill>
              <a:latin typeface="Arial Italic" panose="020B0604020202020204" charset="0"/>
              <a:cs typeface="Arial Italic" panose="020B0604020202020204" charset="0"/>
            </a:endParaRPr>
          </a:p>
        </p:txBody>
      </p:sp>
      <p:sp>
        <p:nvSpPr>
          <p:cNvPr id="9" name="文本框 8"/>
          <p:cNvSpPr txBox="1"/>
          <p:nvPr/>
        </p:nvSpPr>
        <p:spPr>
          <a:xfrm>
            <a:off x="5654675" y="4410075"/>
            <a:ext cx="3507740" cy="1814830"/>
          </a:xfrm>
          <a:prstGeom prst="rect">
            <a:avLst/>
          </a:prstGeom>
          <a:noFill/>
        </p:spPr>
        <p:txBody>
          <a:bodyPr wrap="none" rtlCol="0">
            <a:spAutoFit/>
          </a:bodyPr>
          <a:p>
            <a:pPr algn="l"/>
            <a:r>
              <a:rPr lang="en-US" altLang="zh-CN" sz="2800" i="1">
                <a:solidFill>
                  <a:srgbClr val="00B050"/>
                </a:solidFill>
              </a:rPr>
              <a:t>// </a:t>
            </a:r>
            <a:r>
              <a:rPr lang="zh-CN" altLang="en-US" sz="2800" i="1">
                <a:solidFill>
                  <a:srgbClr val="00B050"/>
                </a:solidFill>
              </a:rPr>
              <a:t>头文件mymath.h：</a:t>
            </a:r>
            <a:endParaRPr lang="zh-CN" altLang="en-US" sz="2800" i="1">
              <a:solidFill>
                <a:srgbClr val="00B050"/>
              </a:solidFill>
            </a:endParaRPr>
          </a:p>
          <a:p>
            <a:pPr algn="l"/>
            <a:r>
              <a:rPr lang="en-US" altLang="zh-CN" sz="2800" i="1">
                <a:solidFill>
                  <a:srgbClr val="00B050"/>
                </a:solidFill>
              </a:rPr>
              <a:t>int add(int a, int b);</a:t>
            </a:r>
            <a:endParaRPr lang="en-US" altLang="zh-CN" sz="2800" i="1">
              <a:solidFill>
                <a:srgbClr val="00B050"/>
              </a:solidFill>
            </a:endParaRPr>
          </a:p>
          <a:p>
            <a:pPr algn="l"/>
            <a:r>
              <a:rPr lang="en-US" altLang="zh-CN" sz="2800" i="1">
                <a:solidFill>
                  <a:srgbClr val="00B050"/>
                </a:solidFill>
              </a:rPr>
              <a:t>int sub(int a, int b);</a:t>
            </a:r>
            <a:endParaRPr lang="en-US" altLang="zh-CN" sz="2800" i="1">
              <a:solidFill>
                <a:srgbClr val="00B050"/>
              </a:solidFill>
            </a:endParaRPr>
          </a:p>
          <a:p>
            <a:pPr algn="l"/>
            <a:r>
              <a:rPr lang="en-US" altLang="zh-CN" sz="2800" i="1">
                <a:solidFill>
                  <a:srgbClr val="00B050"/>
                </a:solidFill>
              </a:rPr>
              <a:t>int mult(int a, int b);</a:t>
            </a:r>
            <a:endParaRPr lang="en-US" altLang="zh-CN" sz="2800" i="1">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使用 GCC 来生成目标文件 add.o 、sub.o 、mult.o</a:t>
            </a:r>
            <a:endParaRPr lang="zh-CN" altLang="en-US"/>
          </a:p>
          <a:p>
            <a:r>
              <a:rPr lang="zh-CN" altLang="en-US"/>
              <a:t>gcc -c add.c sub.c mult.c</a:t>
            </a:r>
            <a:endParaRPr lang="zh-CN" altLang="en-US"/>
          </a:p>
          <a:p>
            <a:r>
              <a:rPr lang="zh-CN" altLang="en-US"/>
              <a:t>创建一个名称为 libmymath.a 的静态库</a:t>
            </a:r>
            <a:endParaRPr lang="zh-CN" altLang="en-US"/>
          </a:p>
          <a:p>
            <a:r>
              <a:rPr lang="zh-CN" altLang="en-US"/>
              <a:t>ar rs libmymath.a add.o sub.o mult.o</a:t>
            </a:r>
            <a:endParaRPr lang="zh-CN" altLang="en-US"/>
          </a:p>
          <a:p>
            <a:r>
              <a:rPr lang="zh-CN" altLang="en-US"/>
              <a:t>现在，你已经创建了一个名称为 libmymath 的简单数学示例库，你可以在 C 代码中使用它</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创建一个静态链接的应用程序</a:t>
            </a:r>
            <a:endParaRPr lang="zh-CN" altLang="en-US"/>
          </a:p>
        </p:txBody>
      </p:sp>
      <p:sp>
        <p:nvSpPr>
          <p:cNvPr id="5" name="文本框 4"/>
          <p:cNvSpPr txBox="1"/>
          <p:nvPr/>
        </p:nvSpPr>
        <p:spPr>
          <a:xfrm>
            <a:off x="720090" y="1439545"/>
            <a:ext cx="4869815" cy="4707890"/>
          </a:xfrm>
          <a:prstGeom prst="rect">
            <a:avLst/>
          </a:prstGeom>
          <a:noFill/>
        </p:spPr>
        <p:txBody>
          <a:bodyPr wrap="none" rtlCol="0">
            <a:spAutoFit/>
          </a:bodyPr>
          <a:p>
            <a:pPr algn="l"/>
            <a:r>
              <a:rPr lang="en-US" altLang="zh-CN" sz="2000" i="1">
                <a:latin typeface="Arial Italic" panose="020B0604020202020204" charset="0"/>
                <a:cs typeface="Arial Italic" panose="020B0604020202020204" charset="0"/>
              </a:rPr>
              <a:t>//</a:t>
            </a:r>
            <a:r>
              <a:rPr lang="zh-CN" altLang="en-US" sz="2000">
                <a:sym typeface="+mn-ea"/>
              </a:rPr>
              <a:t>mathDemo.c</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&lt;mymath.h&gt;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&lt;stdio.h&gt;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&lt;stdlib.h&gt;</a:t>
            </a:r>
            <a:endParaRPr lang="zh-CN" altLang="en-US" sz="2000" i="1">
              <a:latin typeface="Arial Italic" panose="020B0604020202020204" charset="0"/>
              <a:cs typeface="Arial Italic" panose="020B0604020202020204" charset="0"/>
            </a:endParaRPr>
          </a:p>
          <a:p>
            <a:pPr algn="l"/>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int main()</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int 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printf("Enter two numbers\n");</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scanf("%d%d",&amp;x,&amp;y);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add(x,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sub(x,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mult(x,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a:t>
            </a:r>
            <a:endParaRPr lang="zh-CN" altLang="en-US" sz="2000" i="1">
              <a:latin typeface="Arial Italic" panose="020B0604020202020204" charset="0"/>
              <a:cs typeface="Arial Italic" panose="020B0604020202020204" charset="0"/>
            </a:endParaRPr>
          </a:p>
        </p:txBody>
      </p:sp>
      <p:sp>
        <p:nvSpPr>
          <p:cNvPr id="6" name="文本框 5"/>
          <p:cNvSpPr txBox="1"/>
          <p:nvPr/>
        </p:nvSpPr>
        <p:spPr>
          <a:xfrm>
            <a:off x="5723255" y="1631950"/>
            <a:ext cx="6299835" cy="4831080"/>
          </a:xfrm>
          <a:prstGeom prst="rect">
            <a:avLst/>
          </a:prstGeom>
          <a:noFill/>
        </p:spPr>
        <p:txBody>
          <a:bodyPr wrap="square" rtlCol="0">
            <a:spAutoFit/>
          </a:bodyPr>
          <a:p>
            <a:pPr algn="l"/>
            <a:r>
              <a:rPr lang="zh-CN" altLang="en-US" sz="2800">
                <a:latin typeface="黑体" charset="0"/>
                <a:ea typeface="黑体" charset="0"/>
                <a:cs typeface="黑体" charset="0"/>
              </a:rPr>
              <a:t>第</a:t>
            </a:r>
            <a:r>
              <a:rPr lang="en-US" altLang="zh-CN" sz="2800">
                <a:latin typeface="黑体" charset="0"/>
                <a:ea typeface="黑体" charset="0"/>
                <a:cs typeface="黑体" charset="0"/>
              </a:rPr>
              <a:t>1</a:t>
            </a:r>
            <a:r>
              <a:rPr lang="zh-CN" altLang="en-US" sz="2800">
                <a:latin typeface="黑体" charset="0"/>
                <a:ea typeface="黑体" charset="0"/>
                <a:cs typeface="黑体" charset="0"/>
              </a:rPr>
              <a:t>步：创建一个名称为 mathDemo.o 的对象文件</a:t>
            </a:r>
            <a:endParaRPr lang="zh-CN" altLang="en-US" sz="2800">
              <a:latin typeface="黑体" charset="0"/>
              <a:ea typeface="黑体" charset="0"/>
              <a:cs typeface="黑体" charset="0"/>
            </a:endParaRPr>
          </a:p>
          <a:p>
            <a:pPr algn="l"/>
            <a:r>
              <a:rPr lang="zh-CN" altLang="en-US" sz="2800">
                <a:latin typeface="黑体" charset="0"/>
                <a:ea typeface="黑体" charset="0"/>
                <a:cs typeface="黑体" charset="0"/>
              </a:rPr>
              <a:t>gcc -I . -c mathDemo.c</a:t>
            </a:r>
            <a:endParaRPr lang="zh-CN" altLang="en-US" sz="2800">
              <a:latin typeface="黑体" charset="0"/>
              <a:ea typeface="黑体" charset="0"/>
              <a:cs typeface="黑体" charset="0"/>
            </a:endParaRPr>
          </a:p>
          <a:p>
            <a:pPr algn="l"/>
            <a:r>
              <a:rPr lang="zh-CN" altLang="en-US" sz="2800">
                <a:latin typeface="黑体" charset="0"/>
                <a:ea typeface="黑体" charset="0"/>
                <a:cs typeface="黑体" charset="0"/>
              </a:rPr>
              <a:t>（-I 选项告诉 GCC 来在其后所列出的目录中搜索头文件（在这个示例中是 mymath.h））</a:t>
            </a:r>
            <a:endParaRPr lang="zh-CN" altLang="en-US" sz="2800">
              <a:latin typeface="黑体" charset="0"/>
              <a:ea typeface="黑体" charset="0"/>
              <a:cs typeface="黑体" charset="0"/>
            </a:endParaRPr>
          </a:p>
          <a:p>
            <a:pPr algn="l"/>
            <a:endParaRPr lang="zh-CN" altLang="en-US" sz="2800">
              <a:latin typeface="黑体" charset="0"/>
              <a:ea typeface="黑体" charset="0"/>
              <a:cs typeface="黑体" charset="0"/>
            </a:endParaRPr>
          </a:p>
          <a:p>
            <a:pPr algn="l"/>
            <a:r>
              <a:rPr lang="zh-CN" altLang="en-US" sz="2800">
                <a:latin typeface="黑体" charset="0"/>
                <a:ea typeface="黑体" charset="0"/>
                <a:cs typeface="黑体" charset="0"/>
              </a:rPr>
              <a:t>第</a:t>
            </a:r>
            <a:r>
              <a:rPr lang="en-US" altLang="zh-CN" sz="2800">
                <a:latin typeface="黑体" charset="0"/>
                <a:ea typeface="黑体" charset="0"/>
                <a:cs typeface="黑体" charset="0"/>
              </a:rPr>
              <a:t>2</a:t>
            </a:r>
            <a:r>
              <a:rPr lang="zh-CN" altLang="en-US" sz="2800">
                <a:latin typeface="黑体" charset="0"/>
                <a:ea typeface="黑体" charset="0"/>
                <a:cs typeface="黑体" charset="0"/>
              </a:rPr>
              <a:t>步：链接 mathDemo.o 和 libmymath.a 来生成最终的可执行文件</a:t>
            </a:r>
            <a:endParaRPr lang="zh-CN" altLang="en-US" sz="2800">
              <a:latin typeface="黑体" charset="0"/>
              <a:ea typeface="黑体" charset="0"/>
              <a:cs typeface="黑体" charset="0"/>
            </a:endParaRPr>
          </a:p>
          <a:p>
            <a:pPr algn="l"/>
            <a:r>
              <a:rPr lang="zh-CN" altLang="en-US" sz="2800">
                <a:latin typeface="黑体" charset="0"/>
                <a:ea typeface="黑体" charset="0"/>
                <a:cs typeface="黑体" charset="0"/>
              </a:rPr>
              <a:t>gcc -static -o math</a:t>
            </a:r>
            <a:r>
              <a:rPr lang="en-US" altLang="zh-CN" sz="2800">
                <a:latin typeface="黑体" charset="0"/>
                <a:ea typeface="黑体" charset="0"/>
                <a:cs typeface="黑体" charset="0"/>
              </a:rPr>
              <a:t>Static</a:t>
            </a:r>
            <a:r>
              <a:rPr lang="zh-CN" altLang="en-US" sz="2800">
                <a:latin typeface="黑体" charset="0"/>
                <a:ea typeface="黑体" charset="0"/>
                <a:cs typeface="黑体" charset="0"/>
              </a:rPr>
              <a:t> mathDemo.o libmymath.a</a:t>
            </a:r>
            <a:endParaRPr lang="zh-CN" altLang="en-US" sz="2800">
              <a:latin typeface="黑体" charset="0"/>
              <a:ea typeface="黑体" charset="0"/>
              <a:cs typeface="黑体"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静态库的不足</a:t>
            </a:r>
            <a:endParaRPr lang="zh-CN" altLang="en-US"/>
          </a:p>
        </p:txBody>
      </p:sp>
      <p:pic>
        <p:nvPicPr>
          <p:cNvPr id="7" name="内容占位符 6"/>
          <p:cNvPicPr>
            <a:picLocks noChangeAspect="1"/>
          </p:cNvPicPr>
          <p:nvPr>
            <p:ph idx="1"/>
          </p:nvPr>
        </p:nvPicPr>
        <p:blipFill>
          <a:blip r:embed="rId1"/>
          <a:stretch>
            <a:fillRect/>
          </a:stretch>
        </p:blipFill>
        <p:spPr>
          <a:xfrm>
            <a:off x="720090" y="1511935"/>
            <a:ext cx="4600575" cy="3933825"/>
          </a:xfrm>
          <a:prstGeom prst="rect">
            <a:avLst/>
          </a:prstGeom>
        </p:spPr>
      </p:pic>
      <p:sp>
        <p:nvSpPr>
          <p:cNvPr id="8" name="文本框 7"/>
          <p:cNvSpPr txBox="1"/>
          <p:nvPr/>
        </p:nvSpPr>
        <p:spPr>
          <a:xfrm>
            <a:off x="5616575" y="2879725"/>
            <a:ext cx="6374765" cy="2245360"/>
          </a:xfrm>
          <a:prstGeom prst="rect">
            <a:avLst/>
          </a:prstGeom>
          <a:noFill/>
        </p:spPr>
        <p:txBody>
          <a:bodyPr wrap="square" rtlCol="0">
            <a:spAutoFit/>
          </a:bodyPr>
          <a:p>
            <a:pPr algn="l"/>
            <a:r>
              <a:rPr lang="zh-CN" altLang="en-US" sz="2800">
                <a:latin typeface="黑体" charset="0"/>
                <a:ea typeface="黑体" charset="0"/>
              </a:rPr>
              <a:t>静态库对程序的更新、部署和发布页会带来麻烦</a:t>
            </a:r>
            <a:endParaRPr lang="zh-CN" altLang="en-US" sz="2800">
              <a:latin typeface="黑体" charset="0"/>
              <a:ea typeface="黑体" charset="0"/>
            </a:endParaRPr>
          </a:p>
          <a:p>
            <a:pPr algn="l"/>
            <a:endParaRPr lang="zh-CN" altLang="en-US" sz="2800">
              <a:latin typeface="黑体" charset="0"/>
              <a:ea typeface="黑体" charset="0"/>
            </a:endParaRPr>
          </a:p>
          <a:p>
            <a:pPr algn="l"/>
            <a:r>
              <a:rPr lang="zh-CN" altLang="en-US" sz="2800">
                <a:latin typeface="黑体" charset="0"/>
                <a:ea typeface="黑体" charset="0"/>
              </a:rPr>
              <a:t>如果静态库更新了，所有使用它的应用程序都需要重新编译、发布给用户</a:t>
            </a:r>
            <a:endParaRPr lang="zh-CN" altLang="en-US" sz="2800">
              <a:latin typeface="黑体" charset="0"/>
              <a:ea typeface="黑体"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pic>
        <p:nvPicPr>
          <p:cNvPr id="5" name="内容占位符 4"/>
          <p:cNvPicPr>
            <a:picLocks noChangeAspect="1"/>
          </p:cNvPicPr>
          <p:nvPr>
            <p:ph idx="1"/>
          </p:nvPr>
        </p:nvPicPr>
        <p:blipFill>
          <a:blip r:embed="rId1"/>
          <a:stretch>
            <a:fillRect/>
          </a:stretch>
        </p:blipFill>
        <p:spPr>
          <a:xfrm>
            <a:off x="936625" y="1583690"/>
            <a:ext cx="4371975" cy="3848100"/>
          </a:xfrm>
          <a:prstGeom prst="rect">
            <a:avLst/>
          </a:prstGeom>
        </p:spPr>
      </p:pic>
      <p:sp>
        <p:nvSpPr>
          <p:cNvPr id="6" name="文本框 5"/>
          <p:cNvSpPr txBox="1"/>
          <p:nvPr/>
        </p:nvSpPr>
        <p:spPr>
          <a:xfrm>
            <a:off x="5507355" y="2692400"/>
            <a:ext cx="6506845" cy="2676525"/>
          </a:xfrm>
          <a:prstGeom prst="rect">
            <a:avLst/>
          </a:prstGeom>
          <a:noFill/>
        </p:spPr>
        <p:txBody>
          <a:bodyPr wrap="square" rtlCol="0">
            <a:spAutoFit/>
          </a:bodyPr>
          <a:p>
            <a:pPr algn="l"/>
            <a:r>
              <a:rPr lang="zh-CN" altLang="en-US" sz="2800">
                <a:latin typeface="黑体" charset="0"/>
                <a:ea typeface="黑体" charset="0"/>
              </a:rPr>
              <a:t>动态库在程序编译时并不会被连接到目标代码中，而是在程序运行是才被载入</a:t>
            </a:r>
            <a:endParaRPr lang="zh-CN" altLang="en-US" sz="2800">
              <a:latin typeface="黑体" charset="0"/>
              <a:ea typeface="黑体" charset="0"/>
            </a:endParaRPr>
          </a:p>
          <a:p>
            <a:pPr algn="l"/>
            <a:endParaRPr lang="zh-CN" altLang="en-US" sz="2800">
              <a:latin typeface="黑体" charset="0"/>
              <a:ea typeface="黑体" charset="0"/>
            </a:endParaRPr>
          </a:p>
          <a:p>
            <a:pPr algn="l"/>
            <a:r>
              <a:rPr lang="zh-CN" altLang="en-US" sz="2800">
                <a:latin typeface="黑体" charset="0"/>
                <a:ea typeface="黑体" charset="0"/>
              </a:rPr>
              <a:t>动态库在程序运行是才被载入，也解决了静态库对程序的更新、部署和发布页会带来麻烦</a:t>
            </a:r>
            <a:endParaRPr lang="zh-CN" altLang="en-US" sz="2800">
              <a:latin typeface="黑体" charset="0"/>
              <a:ea typeface="黑体"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创建一个共享的目标文件</a:t>
            </a:r>
            <a:endParaRPr lang="zh-CN" altLang="en-US"/>
          </a:p>
        </p:txBody>
      </p:sp>
      <p:sp>
        <p:nvSpPr>
          <p:cNvPr id="3" name="内容占位符 2"/>
          <p:cNvSpPr>
            <a:spLocks noGrp="1"/>
          </p:cNvSpPr>
          <p:nvPr>
            <p:ph idx="1"/>
          </p:nvPr>
        </p:nvSpPr>
        <p:spPr/>
        <p:txBody>
          <a:bodyPr/>
          <a:p>
            <a:r>
              <a:rPr lang="zh-CN" altLang="en-US"/>
              <a:t>在最终的可执行文件的执行过程中将链接动态库</a:t>
            </a:r>
            <a:endParaRPr lang="zh-CN" altLang="en-US"/>
          </a:p>
          <a:p>
            <a:r>
              <a:rPr lang="zh-CN" altLang="en-US"/>
              <a:t>在最终的可执行文件中仅放置动态库的名称</a:t>
            </a:r>
            <a:endParaRPr lang="zh-CN" altLang="en-US"/>
          </a:p>
          <a:p>
            <a:r>
              <a:rPr lang="zh-CN" altLang="en-US"/>
              <a:t>gcc</a:t>
            </a:r>
            <a:r>
              <a:rPr lang="en-US" altLang="zh-CN"/>
              <a:t> </a:t>
            </a:r>
            <a:r>
              <a:rPr lang="zh-CN" altLang="en-US"/>
              <a:t>-fPIC -c add.c sub.c mult.c</a:t>
            </a:r>
            <a:endParaRPr lang="zh-CN" altLang="en-US"/>
          </a:p>
          <a:p>
            <a:r>
              <a:rPr lang="zh-CN" altLang="en-US"/>
              <a:t>选项 -fPIC 告诉 GCC 来生成位置无关的代码position-independent code</a:t>
            </a:r>
            <a:r>
              <a:rPr lang="en-US" altLang="zh-CN"/>
              <a:t> (</a:t>
            </a:r>
            <a:r>
              <a:rPr lang="zh-CN" altLang="en-US">
                <a:sym typeface="+mn-ea"/>
              </a:rPr>
              <a:t>PIC</a:t>
            </a:r>
            <a:r>
              <a:rPr lang="en-US" altLang="zh-CN"/>
              <a:t>)</a:t>
            </a:r>
            <a:endParaRPr lang="zh-CN" altLang="en-US"/>
          </a:p>
          <a:p>
            <a:r>
              <a:rPr lang="zh-CN" altLang="en-US"/>
              <a:t>创建共享库 libmymath.so：gcc -shared -o libmymath.so add.o sub.o mult.o</a:t>
            </a:r>
            <a:endParaRPr lang="zh-CN" altLang="en-US"/>
          </a:p>
          <a:p>
            <a:pPr lvl="1"/>
            <a:r>
              <a:rPr lang="zh-CN" altLang="en-US"/>
              <a:t>动态链接库的名字形式为 </a:t>
            </a:r>
            <a:r>
              <a:rPr lang="zh-CN" altLang="en-US" b="1">
                <a:solidFill>
                  <a:srgbClr val="C00000"/>
                </a:solidFill>
                <a:latin typeface="Arial Bold" panose="020B0604020202020204" charset="0"/>
                <a:cs typeface="Arial Bold" panose="020B0604020202020204" charset="0"/>
              </a:rPr>
              <a:t>libxxx.so</a:t>
            </a:r>
            <a:r>
              <a:rPr lang="en-US" altLang="zh-CN"/>
              <a:t> </a:t>
            </a:r>
            <a:r>
              <a:rPr lang="zh-CN" altLang="en-US"/>
              <a:t>，前缀是</a:t>
            </a:r>
            <a:r>
              <a:rPr lang="en-US" altLang="zh-CN"/>
              <a:t> </a:t>
            </a:r>
            <a:r>
              <a:rPr lang="zh-CN" altLang="en-US" b="1">
                <a:solidFill>
                  <a:srgbClr val="C00000"/>
                </a:solidFill>
                <a:latin typeface="Arial Bold" panose="020B0604020202020204" charset="0"/>
                <a:cs typeface="Arial Bold" panose="020B0604020202020204" charset="0"/>
              </a:rPr>
              <a:t>lib</a:t>
            </a:r>
            <a:r>
              <a:rPr lang="en-US" altLang="zh-CN"/>
              <a:t> </a:t>
            </a:r>
            <a:r>
              <a:rPr lang="zh-CN" altLang="en-US"/>
              <a:t>，后缀名为</a:t>
            </a:r>
            <a:r>
              <a:rPr lang="en-US" altLang="zh-CN"/>
              <a:t> </a:t>
            </a:r>
            <a:r>
              <a:rPr lang="zh-CN" altLang="en-US" b="1">
                <a:solidFill>
                  <a:srgbClr val="C00000"/>
                </a:solidFill>
                <a:latin typeface="Arial Bold" panose="020B0604020202020204" charset="0"/>
                <a:cs typeface="Arial Bold" panose="020B0604020202020204" charset="0"/>
              </a:rPr>
              <a:t>.so</a:t>
            </a:r>
            <a:r>
              <a:rPr lang="en-US" altLang="zh-CN"/>
              <a:t> </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sp>
        <p:nvSpPr>
          <p:cNvPr id="3" name="内容占位符 2"/>
          <p:cNvSpPr>
            <a:spLocks noGrp="1"/>
          </p:cNvSpPr>
          <p:nvPr>
            <p:ph idx="1"/>
          </p:nvPr>
        </p:nvSpPr>
        <p:spPr/>
        <p:txBody>
          <a:bodyPr/>
          <a:p>
            <a:r>
              <a:rPr lang="zh-CN" altLang="en-US"/>
              <a:t>要使用一个共享库，你必须已经安装了它</a:t>
            </a:r>
            <a:endParaRPr lang="zh-CN" altLang="en-US"/>
          </a:p>
          <a:p>
            <a:r>
              <a:rPr lang="zh-CN" altLang="en-US"/>
              <a:t>如何让系统能够找到它：</a:t>
            </a:r>
            <a:endParaRPr lang="zh-CN" altLang="en-US"/>
          </a:p>
          <a:p>
            <a:pPr lvl="1"/>
            <a:r>
              <a:rPr lang="zh-CN" altLang="en-US"/>
              <a:t>如果安装在/lib或者/usr/lib下，那么ld默认能够找到，无需其它操作</a:t>
            </a:r>
            <a:endParaRPr lang="zh-CN" altLang="en-US"/>
          </a:p>
          <a:p>
            <a:pPr lvl="1"/>
            <a:r>
              <a:rPr lang="zh-CN" altLang="en-US"/>
              <a:t>如果安装在其它目录，需要将其添加到/etc/ld.so.cache文件中，步骤如下：</a:t>
            </a:r>
            <a:endParaRPr lang="zh-CN" altLang="en-US"/>
          </a:p>
          <a:p>
            <a:pPr lvl="2"/>
            <a:r>
              <a:rPr lang="zh-CN" altLang="en-US"/>
              <a:t>编辑/etc/ld.so.conf文件，加入库文件所在目录的路径</a:t>
            </a:r>
            <a:endParaRPr lang="zh-CN" altLang="en-US"/>
          </a:p>
          <a:p>
            <a:pPr lvl="2"/>
            <a:r>
              <a:rPr lang="zh-CN" altLang="en-US"/>
              <a:t>运行ldconfig ，该命令会重建/etc/ld.so.cache文件</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编译应用程序</a:t>
            </a:r>
            <a:endParaRPr lang="zh-CN" altLang="en-US"/>
          </a:p>
        </p:txBody>
      </p:sp>
      <p:sp>
        <p:nvSpPr>
          <p:cNvPr id="3" name="内容占位符 2"/>
          <p:cNvSpPr>
            <a:spLocks noGrp="1"/>
          </p:cNvSpPr>
          <p:nvPr>
            <p:ph idx="1"/>
          </p:nvPr>
        </p:nvSpPr>
        <p:spPr/>
        <p:txBody>
          <a:bodyPr/>
          <a:p>
            <a:r>
              <a:rPr lang="zh-CN" altLang="en-US"/>
              <a:t>gcc -I . -c mathDemo.c</a:t>
            </a:r>
            <a:endParaRPr lang="zh-CN" altLang="en-US"/>
          </a:p>
          <a:p>
            <a:r>
              <a:rPr lang="zh-CN" altLang="en-US"/>
              <a:t>gcc -o mathDynamic mathDemo.o </a:t>
            </a:r>
            <a:r>
              <a:rPr lang="zh-CN" altLang="en-US" sz="4800" b="1">
                <a:solidFill>
                  <a:srgbClr val="C00000"/>
                </a:solidFill>
              </a:rPr>
              <a:t>-</a:t>
            </a:r>
            <a:r>
              <a:rPr lang="zh-CN" altLang="en-US" sz="4800" b="1">
                <a:solidFill>
                  <a:srgbClr val="C00000"/>
                </a:solidFill>
                <a:latin typeface="Arial Bold" panose="020B0604020202020204" charset="0"/>
                <a:cs typeface="Arial Bold" panose="020B0604020202020204" charset="0"/>
              </a:rPr>
              <a:t>l</a:t>
            </a:r>
            <a:r>
              <a:rPr lang="zh-CN" altLang="en-US"/>
              <a:t>mymath（GCC 会找到 libmymath.so ，因为它存在于一个默认的系统库目录中）</a:t>
            </a:r>
            <a:endParaRPr lang="zh-CN" altLang="en-US"/>
          </a:p>
        </p:txBody>
      </p:sp>
      <p:sp>
        <p:nvSpPr>
          <p:cNvPr id="4" name="文本框 3"/>
          <p:cNvSpPr txBox="1"/>
          <p:nvPr/>
        </p:nvSpPr>
        <p:spPr>
          <a:xfrm>
            <a:off x="5199380" y="5304790"/>
            <a:ext cx="5963920" cy="583565"/>
          </a:xfrm>
          <a:prstGeom prst="rect">
            <a:avLst/>
          </a:prstGeom>
          <a:noFill/>
        </p:spPr>
        <p:txBody>
          <a:bodyPr wrap="none" rtlCol="0">
            <a:spAutoFit/>
          </a:bodyPr>
          <a:p>
            <a:pPr algn="l"/>
            <a:r>
              <a:rPr lang="zh-CN" altLang="en-US" sz="3200">
                <a:latin typeface="Arial Regular" panose="020B0604020202020204" charset="0"/>
                <a:ea typeface="黑体" charset="0"/>
                <a:cs typeface="Arial Regular" panose="020B0604020202020204" charset="0"/>
              </a:rPr>
              <a:t>课堂：在</a:t>
            </a:r>
            <a:r>
              <a:rPr lang="en-US" altLang="zh-CN" sz="3200">
                <a:latin typeface="Arial Regular" panose="020B0604020202020204" charset="0"/>
                <a:ea typeface="黑体" charset="0"/>
                <a:cs typeface="Arial Regular" panose="020B0604020202020204" charset="0"/>
              </a:rPr>
              <a:t>Ubuntu</a:t>
            </a:r>
            <a:r>
              <a:rPr lang="zh-CN" altLang="en-US" sz="3200">
                <a:latin typeface="Arial Regular" panose="020B0604020202020204" charset="0"/>
                <a:ea typeface="黑体" charset="0"/>
                <a:cs typeface="Arial Regular" panose="020B0604020202020204" charset="0"/>
              </a:rPr>
              <a:t>上演示编译过程</a:t>
            </a:r>
            <a:endParaRPr lang="zh-CN" altLang="en-US" sz="3200">
              <a:latin typeface="Arial Regular" panose="020B0604020202020204" charset="0"/>
              <a:ea typeface="黑体" charset="0"/>
              <a:cs typeface="Arial Regula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a:t>
            </a:r>
            <a:endParaRPr lang="zh-CN" altLang="en-US"/>
          </a:p>
        </p:txBody>
      </p:sp>
      <p:sp>
        <p:nvSpPr>
          <p:cNvPr id="3" name="内容占位符 2"/>
          <p:cNvSpPr>
            <a:spLocks noGrp="1"/>
          </p:cNvSpPr>
          <p:nvPr>
            <p:ph idx="1"/>
          </p:nvPr>
        </p:nvSpPr>
        <p:spPr/>
        <p:txBody>
          <a:bodyPr/>
          <a:p>
            <a:r>
              <a:rPr lang="zh-CN" altLang="en-US"/>
              <a:t>队列中的项目从一端入，从另一端出</a:t>
            </a:r>
            <a:endParaRPr lang="zh-CN" altLang="en-US"/>
          </a:p>
          <a:p>
            <a:r>
              <a:rPr lang="zh-CN" altLang="en-US"/>
              <a:t>FIFO（First In First Out）</a:t>
            </a:r>
            <a:endParaRPr lang="zh-CN" altLang="en-US"/>
          </a:p>
          <a:p>
            <a:r>
              <a:rPr lang="zh-CN" altLang="en-US"/>
              <a:t>插入操作：Enqueue</a:t>
            </a:r>
            <a:endParaRPr lang="zh-CN" altLang="en-US"/>
          </a:p>
          <a:p>
            <a:r>
              <a:rPr lang="zh-CN" altLang="en-US"/>
              <a:t>删除操作：Dequeue</a:t>
            </a:r>
            <a:endParaRPr lang="zh-CN" altLang="en-US"/>
          </a:p>
          <a:p>
            <a:endParaRPr lang="zh-CN" altLang="en-US"/>
          </a:p>
        </p:txBody>
      </p:sp>
      <p:sp>
        <p:nvSpPr>
          <p:cNvPr id="172038" name="Text Box 6"/>
          <p:cNvSpPr txBox="1">
            <a:spLocks noChangeArrowheads="1"/>
          </p:cNvSpPr>
          <p:nvPr/>
        </p:nvSpPr>
        <p:spPr bwMode="auto">
          <a:xfrm>
            <a:off x="5328920" y="3239770"/>
            <a:ext cx="5486400" cy="2749550"/>
          </a:xfrm>
          <a:prstGeom prst="rect">
            <a:avLst/>
          </a:prstGeom>
          <a:noFill/>
          <a:ln>
            <a:noFill/>
          </a:ln>
          <a:effectLst/>
        </p:spPr>
        <p:txBody>
          <a:bodyPr>
            <a:spAutoFit/>
          </a:bodyPr>
          <a:p>
            <a:pPr algn="just">
              <a:lnSpc>
                <a:spcPct val="120000"/>
              </a:lnSpc>
              <a:defRPr/>
            </a:pPr>
            <a:r>
              <a:rPr lang="en-US" sz="2400" i="1" dirty="0">
                <a:latin typeface="Arial" panose="020B0604020202020204" pitchFamily="34" charset="0"/>
                <a:ea typeface="MS PGothic" charset="0"/>
              </a:rPr>
              <a:t>WHILE (</a:t>
            </a:r>
            <a:r>
              <a:rPr lang="en-US" sz="2400" i="1" dirty="0">
                <a:solidFill>
                  <a:srgbClr val="FF0000"/>
                </a:solidFill>
                <a:latin typeface="Arial" panose="020B0604020202020204" pitchFamily="34" charset="0"/>
                <a:ea typeface="MS PGothic" charset="0"/>
              </a:rPr>
              <a:t>more data</a:t>
            </a:r>
            <a:r>
              <a:rPr lang="en-US" sz="2400" i="1" dirty="0">
                <a:latin typeface="Arial" panose="020B0604020202020204" pitchFamily="34" charset="0"/>
                <a:ea typeface="MS PGothic" charset="0"/>
              </a:rPr>
              <a:t>)</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Read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Enque(myQueue,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WHILE (NOT IsEmpty(myQueue))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Deque(myQueue,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Write value</a:t>
            </a:r>
            <a:endParaRPr lang="en-US" sz="2400" i="1" dirty="0">
              <a:latin typeface="Arial" panose="020B0604020202020204" pitchFamily="34" charset="0"/>
              <a:ea typeface="MS PGothic"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队列的应用：最近请求次数</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a:t>
            </a:r>
            <a:endParaRPr lang="zh-CN" altLang="en-US"/>
          </a:p>
        </p:txBody>
      </p:sp>
      <p:sp>
        <p:nvSpPr>
          <p:cNvPr id="3" name="内容占位符 2"/>
          <p:cNvSpPr>
            <a:spLocks noGrp="1"/>
          </p:cNvSpPr>
          <p:nvPr>
            <p:ph idx="1"/>
          </p:nvPr>
        </p:nvSpPr>
        <p:spPr/>
        <p:txBody>
          <a:bodyPr/>
          <a:p>
            <a:r>
              <a:rPr lang="zh-CN" altLang="en-US"/>
              <a:t>更复杂的关系需要更复杂的结构来表示</a:t>
            </a:r>
            <a:endParaRPr lang="zh-CN" altLang="en-US"/>
          </a:p>
          <a:p>
            <a:r>
              <a:rPr lang="zh-CN" altLang="en-US"/>
              <a:t>如动物阶级关系</a:t>
            </a:r>
            <a:endParaRPr lang="zh-CN" altLang="en-US"/>
          </a:p>
          <a:p>
            <a:r>
              <a:rPr lang="zh-CN" altLang="en-US"/>
              <a:t>二叉树</a:t>
            </a:r>
            <a:endParaRPr lang="zh-CN" altLang="en-US"/>
          </a:p>
          <a:p>
            <a:pPr lvl="1"/>
            <a:r>
              <a:rPr lang="zh-CN" altLang="en-US"/>
              <a:t>具有唯一起始节点（根节点）的抽象复合结构</a:t>
            </a:r>
            <a:endParaRPr lang="zh-CN" altLang="en-US"/>
          </a:p>
          <a:p>
            <a:pPr lvl="1"/>
            <a:r>
              <a:rPr lang="zh-CN" altLang="en-US"/>
              <a:t>其中每个节点可以有两个子女节点</a:t>
            </a:r>
            <a:endParaRPr lang="zh-CN" altLang="en-US"/>
          </a:p>
          <a:p>
            <a:pPr lvl="1"/>
            <a:r>
              <a:rPr lang="zh-CN" altLang="en-US"/>
              <a:t>根节点和每个节点之间都有且只有一条路径</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a:t>
            </a:r>
            <a:endParaRPr lang="zh-CN" altLang="en-US"/>
          </a:p>
        </p:txBody>
      </p:sp>
      <p:grpSp>
        <p:nvGrpSpPr>
          <p:cNvPr id="7" name="组合 6"/>
          <p:cNvGrpSpPr/>
          <p:nvPr/>
        </p:nvGrpSpPr>
        <p:grpSpPr>
          <a:xfrm>
            <a:off x="2520315" y="1899285"/>
            <a:ext cx="7049135" cy="3810000"/>
            <a:chOff x="3969" y="2991"/>
            <a:chExt cx="11101" cy="6000"/>
          </a:xfrm>
        </p:grpSpPr>
        <p:pic>
          <p:nvPicPr>
            <p:cNvPr id="5" name="Picture 3" descr="The tree contains a root node (1), which has two child nodes: 2 (left) and 3 (right). Node 4 (left) is the child of node 2 and node 7 (Left) is the leaf node of 4. On the other hand, node 3 has two child nodes: 5 (left) and 6 (right), where nodes 8 (left) and 9 (right) are the leaf nodes of 5 and node 10 (right) is the leaf node of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69" y="3288"/>
              <a:ext cx="6501" cy="4233"/>
            </a:xfrm>
            <a:prstGeom prst="rect">
              <a:avLst/>
            </a:prstGeom>
          </p:spPr>
        </p:pic>
        <p:sp>
          <p:nvSpPr>
            <p:cNvPr id="25605" name="AutoShape 6"/>
            <p:cNvSpPr>
              <a:spLocks noChangeArrowheads="1"/>
            </p:cNvSpPr>
            <p:nvPr/>
          </p:nvSpPr>
          <p:spPr bwMode="auto">
            <a:xfrm>
              <a:off x="9070" y="2991"/>
              <a:ext cx="3600" cy="720"/>
            </a:xfrm>
            <a:prstGeom prst="leftArrow">
              <a:avLst>
                <a:gd name="adj1" fmla="val 50000"/>
                <a:gd name="adj2" fmla="val 125000"/>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Root node</a:t>
              </a:r>
              <a:endParaRPr lang="en-US" altLang="en-US" sz="2400" dirty="0"/>
            </a:p>
          </p:txBody>
        </p:sp>
        <p:sp>
          <p:nvSpPr>
            <p:cNvPr id="25606" name="AutoShape 7"/>
            <p:cNvSpPr>
              <a:spLocks noChangeArrowheads="1"/>
            </p:cNvSpPr>
            <p:nvPr/>
          </p:nvSpPr>
          <p:spPr bwMode="auto">
            <a:xfrm>
              <a:off x="9070" y="4191"/>
              <a:ext cx="6000" cy="840"/>
            </a:xfrm>
            <a:prstGeom prst="leftArrow">
              <a:avLst>
                <a:gd name="adj1" fmla="val 50000"/>
                <a:gd name="adj2" fmla="val 178571"/>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Node with two children</a:t>
              </a:r>
              <a:endParaRPr lang="en-US" altLang="en-US" sz="2400" dirty="0"/>
            </a:p>
          </p:txBody>
        </p:sp>
        <p:sp>
          <p:nvSpPr>
            <p:cNvPr id="25607" name="AutoShape 8"/>
            <p:cNvSpPr>
              <a:spLocks noChangeArrowheads="1"/>
            </p:cNvSpPr>
            <p:nvPr/>
          </p:nvSpPr>
          <p:spPr bwMode="auto">
            <a:xfrm>
              <a:off x="10270" y="5271"/>
              <a:ext cx="4178" cy="1080"/>
            </a:xfrm>
            <a:prstGeom prst="leftArrow">
              <a:avLst>
                <a:gd name="adj1" fmla="val 50000"/>
                <a:gd name="adj2" fmla="val 96701"/>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Node with right child</a:t>
              </a:r>
              <a:endParaRPr lang="en-US" altLang="en-US" sz="1800" dirty="0"/>
            </a:p>
          </p:txBody>
        </p:sp>
        <p:sp>
          <p:nvSpPr>
            <p:cNvPr id="25608" name="AutoShape 9"/>
            <p:cNvSpPr>
              <a:spLocks noChangeArrowheads="1"/>
            </p:cNvSpPr>
            <p:nvPr/>
          </p:nvSpPr>
          <p:spPr bwMode="auto">
            <a:xfrm>
              <a:off x="10990" y="6831"/>
              <a:ext cx="3218" cy="885"/>
            </a:xfrm>
            <a:prstGeom prst="leftArrow">
              <a:avLst>
                <a:gd name="adj1" fmla="val 50000"/>
                <a:gd name="adj2" fmla="val 90890"/>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Leaf node</a:t>
              </a:r>
              <a:endParaRPr lang="en-US" altLang="en-US" sz="1800" dirty="0"/>
            </a:p>
          </p:txBody>
        </p:sp>
        <p:sp>
          <p:nvSpPr>
            <p:cNvPr id="25610" name="Rectangle 13"/>
            <p:cNvSpPr>
              <a:spLocks noChangeArrowheads="1"/>
            </p:cNvSpPr>
            <p:nvPr/>
          </p:nvSpPr>
          <p:spPr bwMode="auto">
            <a:xfrm>
              <a:off x="4870" y="8391"/>
              <a:ext cx="4560" cy="600"/>
            </a:xfrm>
            <a:prstGeom prst="rect">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dirty="0"/>
                <a:t>Node with left child</a:t>
              </a:r>
              <a:endParaRPr lang="en-US" altLang="en-US" sz="1800" dirty="0"/>
            </a:p>
          </p:txBody>
        </p:sp>
        <p:sp>
          <p:nvSpPr>
            <p:cNvPr id="6" name="Rectangle 1"/>
            <p:cNvSpPr/>
            <p:nvPr/>
          </p:nvSpPr>
          <p:spPr>
            <a:xfrm>
              <a:off x="6167" y="7689"/>
              <a:ext cx="2106" cy="533"/>
            </a:xfrm>
            <a:prstGeom prst="rect">
              <a:avLst/>
            </a:prstGeom>
          </p:spPr>
          <p:txBody>
            <a:bodyPr wrap="none">
              <a:spAutoFit/>
            </a:bodyPr>
            <a:lstStyle/>
            <a:p>
              <a:r>
                <a:rPr lang="en-IN" sz="1600" dirty="0">
                  <a:latin typeface="+mn-lt"/>
                </a:rPr>
                <a:t>A binary tree</a:t>
              </a:r>
              <a:endParaRPr lang="en-IN" sz="1600" dirty="0">
                <a:latin typeface="+mn-lt"/>
              </a:endParaRPr>
            </a:p>
          </p:txBody>
        </p:sp>
        <p:sp>
          <p:nvSpPr>
            <p:cNvPr id="12" name="AutoShape 12"/>
            <p:cNvSpPr>
              <a:spLocks noChangeArrowheads="1"/>
            </p:cNvSpPr>
            <p:nvPr/>
          </p:nvSpPr>
          <p:spPr bwMode="auto">
            <a:xfrm>
              <a:off x="4687" y="6648"/>
              <a:ext cx="960" cy="1680"/>
            </a:xfrm>
            <a:prstGeom prst="upArrow">
              <a:avLst>
                <a:gd name="adj1" fmla="val 50000"/>
                <a:gd name="adj2" fmla="val 59375"/>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en-US" sz="24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a:t>
            </a:r>
            <a:endParaRPr lang="zh-CN" altLang="en-US"/>
          </a:p>
        </p:txBody>
      </p:sp>
      <p:sp>
        <p:nvSpPr>
          <p:cNvPr id="3" name="内容占位符 2"/>
          <p:cNvSpPr>
            <a:spLocks noGrp="1"/>
          </p:cNvSpPr>
          <p:nvPr>
            <p:ph idx="1"/>
          </p:nvPr>
        </p:nvSpPr>
        <p:spPr/>
        <p:txBody>
          <a:bodyPr/>
          <a:p>
            <a:r>
              <a:rPr lang="zh-CN" altLang="en-US"/>
              <a:t>任何节点的值都要大于它的左子树中的所有节点的值，并且要小于它的右子树中的所有节点的值</a:t>
            </a:r>
            <a:endParaRPr lang="zh-CN" altLang="en-US"/>
          </a:p>
        </p:txBody>
      </p:sp>
      <p:pic>
        <p:nvPicPr>
          <p:cNvPr id="7" name="Picture 6" descr="The search tree contains a root node (15), which has two child nodes: 7 (left) and 17 (right). Node 7 has two child nodes: 5 (left) and 8 (right), where 1 (left) and 6 (right) are the leaf nodes of 5, and 10 (right) is the leaf node of 8. On the other hand, 16 (left) and 19 (right) are the child nodes of 17, and 18 (left) and 21 (right) are the leaf nodes of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52340" y="2952115"/>
            <a:ext cx="4810990" cy="2847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在二叉检索树中搜索</a:t>
            </a:r>
            <a:endParaRPr lang="zh-CN" altLang="en-US"/>
          </a:p>
        </p:txBody>
      </p:sp>
      <p:pic>
        <p:nvPicPr>
          <p:cNvPr id="8" name="Picture 7" descr="The search tree contains a root node (15), which has two child nodes: 7 (left) and 17 (right). Node 7 has two child nodes: 5 (left) and 8 (right), where 1 (left) and 6 (right) are the leaf nodes of 5, and 10 (right) is the leaf node of 8. On the other hand, 16 (left) and 19 (right) are the child nodes of 17, and 18 (left) and 21 (right) are the leaf nodes of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990" y="2519680"/>
            <a:ext cx="4810990" cy="2847110"/>
          </a:xfrm>
          <a:prstGeom prst="rect">
            <a:avLst/>
          </a:prstGeom>
        </p:spPr>
      </p:pic>
      <p:sp>
        <p:nvSpPr>
          <p:cNvPr id="5" name="文本框 4"/>
          <p:cNvSpPr txBox="1"/>
          <p:nvPr/>
        </p:nvSpPr>
        <p:spPr>
          <a:xfrm>
            <a:off x="7059930" y="2313305"/>
            <a:ext cx="3008630" cy="2245360"/>
          </a:xfrm>
          <a:prstGeom prst="rect">
            <a:avLst/>
          </a:prstGeom>
          <a:noFill/>
        </p:spPr>
        <p:txBody>
          <a:bodyPr wrap="none" rtlCol="0">
            <a:spAutoFit/>
          </a:bodyPr>
          <a:p>
            <a:r>
              <a:rPr lang="zh-CN" altLang="en-US" sz="2800"/>
              <a:t>搜索</a:t>
            </a:r>
            <a:r>
              <a:rPr lang="en-US" altLang="zh-CN" sz="2800"/>
              <a:t>18</a:t>
            </a:r>
            <a:r>
              <a:rPr lang="zh-CN" altLang="en-US" sz="2800"/>
              <a:t>：</a:t>
            </a:r>
            <a:endParaRPr lang="en-US" altLang="zh-CN" sz="2800"/>
          </a:p>
          <a:p>
            <a:r>
              <a:rPr lang="en-US" altLang="zh-CN" sz="2800"/>
              <a:t>15&gt;&gt;17&gt;&gt;19&gt;&gt;18</a:t>
            </a:r>
            <a:endParaRPr lang="en-US" altLang="zh-CN" sz="2800"/>
          </a:p>
          <a:p>
            <a:endParaRPr lang="zh-CN" altLang="en-US" sz="2800"/>
          </a:p>
          <a:p>
            <a:r>
              <a:rPr lang="zh-CN" altLang="en-US" sz="2800"/>
              <a:t>搜索</a:t>
            </a:r>
            <a:r>
              <a:rPr lang="en-US" altLang="zh-CN" sz="2800"/>
              <a:t>4</a:t>
            </a:r>
            <a:r>
              <a:rPr lang="zh-CN" altLang="en-US" sz="2800"/>
              <a:t>：</a:t>
            </a:r>
            <a:endParaRPr lang="zh-CN" altLang="en-US" sz="2800"/>
          </a:p>
          <a:p>
            <a:r>
              <a:rPr lang="en-US" altLang="zh-CN" sz="2800"/>
              <a:t>15&gt;&gt;7&gt;&gt;5&gt;&gt;1</a:t>
            </a:r>
            <a:endParaRPr lang="en-US" altLang="zh-CN" sz="2800"/>
          </a:p>
        </p:txBody>
      </p:sp>
    </p:spTree>
  </p:cSld>
  <p:clrMapOvr>
    <a:masterClrMapping/>
  </p:clrMapOvr>
</p:sld>
</file>

<file path=ppt/tags/tag1.xml><?xml version="1.0" encoding="utf-8"?>
<p:tagLst xmlns:p="http://schemas.openxmlformats.org/presentationml/2006/main">
  <p:tag name="TABLE_ENDDRAG_ORIGIN_RECT" val="646*362"/>
  <p:tag name="TABLE_ENDDRAG_RECT" val="156*111*646*3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5644</Words>
  <Application>WPS 文字</Application>
  <PresentationFormat>宽屏</PresentationFormat>
  <Paragraphs>611</Paragraphs>
  <Slides>37</Slides>
  <Notes>1</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65" baseType="lpstr">
      <vt:lpstr>Arial</vt:lpstr>
      <vt:lpstr>宋体</vt:lpstr>
      <vt:lpstr>Wingdings</vt:lpstr>
      <vt:lpstr>Arial Regular</vt:lpstr>
      <vt:lpstr>黑体</vt:lpstr>
      <vt:lpstr>汉仪中黑KW</vt:lpstr>
      <vt:lpstr>Wingdings</vt:lpstr>
      <vt:lpstr>Heiti SC Light</vt:lpstr>
      <vt:lpstr>Heiti SC Medium</vt:lpstr>
      <vt:lpstr>汉仪书宋二KW</vt:lpstr>
      <vt:lpstr>Calibri</vt:lpstr>
      <vt:lpstr>Helvetica Neue</vt:lpstr>
      <vt:lpstr>Apple Color Emoji</vt:lpstr>
      <vt:lpstr>微软雅黑</vt:lpstr>
      <vt:lpstr>汉仪旗黑</vt:lpstr>
      <vt:lpstr>宋体</vt:lpstr>
      <vt:lpstr>Arial Unicode MS</vt:lpstr>
      <vt:lpstr>MS PGothic</vt:lpstr>
      <vt:lpstr>宋体-简</vt:lpstr>
      <vt:lpstr>MS PGothic</vt:lpstr>
      <vt:lpstr>苹方-简</vt:lpstr>
      <vt:lpstr>Times New Roman</vt:lpstr>
      <vt:lpstr>Courier</vt:lpstr>
      <vt:lpstr>Arial Italic</vt:lpstr>
      <vt:lpstr>Arial Bold Italic</vt:lpstr>
      <vt:lpstr>Arial Bold</vt:lpstr>
      <vt:lpstr>Office 主题​​</vt:lpstr>
      <vt:lpstr>Equation.3</vt:lpstr>
      <vt:lpstr>第13️章 C文件操作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先序&amp;后序遍历</vt:lpstr>
      <vt:lpstr>PowerPoint 演示文稿</vt:lpstr>
      <vt:lpstr>PowerPoint 演示文稿</vt:lpstr>
      <vt:lpstr>邻接矩阵（Adjacency Matrix）</vt:lpstr>
      <vt:lpstr>深度优先搜索</vt:lpstr>
      <vt:lpstr>PowerPoint 演示文稿</vt:lpstr>
      <vt:lpstr>DFS的递归算法</vt:lpstr>
      <vt:lpstr>广度优先搜索</vt:lpstr>
      <vt:lpstr>BFS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655</cp:revision>
  <dcterms:created xsi:type="dcterms:W3CDTF">2022-12-03T09:49:21Z</dcterms:created>
  <dcterms:modified xsi:type="dcterms:W3CDTF">2022-12-03T09:49:21Z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