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60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nH/XAmr1NQvhpzIpVf1XHw==" hashData="YmnUNi65BZWnDQFhZwRCoh90WpM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/>
              <a:t>二分查找 </a:t>
            </a:r>
            <a:r>
              <a:rPr lang="en-US" altLang="zh-CN"/>
              <a:t>&amp; </a:t>
            </a:r>
            <a:r>
              <a:rPr lang="zh-CN" altLang="zh-CN"/>
              <a:t>尾递归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网络空间安全</a:t>
            </a:r>
            <a:r>
              <a:rPr lang="zh-CN" altLang="en-US"/>
              <a:t>系</a:t>
            </a:r>
            <a:endParaRPr lang="zh-CN" altLang="en-US"/>
          </a:p>
          <a:p>
            <a:r>
              <a:rPr lang="zh-CN" altLang="en-US"/>
              <a:t>章</a:t>
            </a:r>
            <a:r>
              <a:rPr lang="zh-CN" altLang="en-US"/>
              <a:t>乐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二分查找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9925" y="1296035"/>
            <a:ext cx="1085215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b="1" u="sng">
                <a:solidFill>
                  <a:srgbClr val="FF0000"/>
                </a:solidFill>
                <a:latin typeface="Consolas" panose="020B0609020204030204" charset="0"/>
                <a:ea typeface="仿宋" panose="02010609060101010101" charset="-122"/>
                <a:cs typeface="Consolas" panose="020B0609020204030204" charset="0"/>
              </a:rPr>
              <a:t>循环不变式</a:t>
            </a:r>
            <a:r>
              <a:rPr lang="zh-CN" altLang="en-US">
                <a:latin typeface="Consolas" panose="020B0609020204030204" charset="0"/>
                <a:ea typeface="仿宋" panose="02010609060101010101" charset="-122"/>
                <a:cs typeface="Consolas" panose="020B0609020204030204" charset="0"/>
              </a:rPr>
              <a:t>：x若存在于num数组中的话，那么它肯定在num[low, ..., high]之间。</a:t>
            </a:r>
            <a:endParaRPr lang="zh-CN" altLang="en-US">
              <a:latin typeface="Consolas" panose="020B0609020204030204" charset="0"/>
              <a:ea typeface="仿宋" panose="02010609060101010101" charset="-122"/>
              <a:cs typeface="Consolas" panose="020B060902020403020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b="1" u="sng">
                <a:solidFill>
                  <a:srgbClr val="FF0000"/>
                </a:solidFill>
                <a:latin typeface="Consolas" panose="020B0609020204030204" charset="0"/>
                <a:ea typeface="仿宋" panose="02010609060101010101" charset="-122"/>
                <a:cs typeface="Consolas" panose="020B0609020204030204" charset="0"/>
              </a:rPr>
              <a:t>初始</a:t>
            </a:r>
            <a:r>
              <a:rPr lang="zh-CN" altLang="en-US">
                <a:latin typeface="Consolas" panose="020B0609020204030204" charset="0"/>
                <a:ea typeface="仿宋" panose="02010609060101010101" charset="-122"/>
                <a:cs typeface="Consolas" panose="020B0609020204030204" charset="0"/>
              </a:rPr>
              <a:t>：low = 0, high = n - 1。没有问题。</a:t>
            </a:r>
            <a:endParaRPr lang="zh-CN" altLang="en-US">
              <a:latin typeface="Consolas" panose="020B0609020204030204" charset="0"/>
              <a:ea typeface="仿宋" panose="02010609060101010101" charset="-122"/>
              <a:cs typeface="Consolas" panose="020B060902020403020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Consolas" panose="020B0609020204030204" charset="0"/>
                <a:ea typeface="仿宋" panose="02010609060101010101" charset="-122"/>
                <a:cs typeface="Consolas" panose="020B0609020204030204" charset="0"/>
              </a:rPr>
              <a:t>如何维护，即缩小查找范围，且保证查找范围在严格缩小。</a:t>
            </a:r>
            <a:endParaRPr lang="zh-CN" altLang="en-US">
              <a:latin typeface="Consolas" panose="020B0609020204030204" charset="0"/>
              <a:ea typeface="仿宋" panose="02010609060101010101" charset="-122"/>
              <a:cs typeface="Consolas" panose="020B060902020403020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Consolas" panose="020B0609020204030204" charset="0"/>
                <a:ea typeface="仿宋" panose="02010609060101010101" charset="-122"/>
                <a:cs typeface="Consolas" panose="020B0609020204030204" charset="0"/>
              </a:rPr>
              <a:t>mid = low + (high - low) / 2，注意为向下取整。</a:t>
            </a:r>
            <a:endParaRPr lang="zh-CN" altLang="en-US">
              <a:latin typeface="Consolas" panose="020B0609020204030204" charset="0"/>
              <a:ea typeface="仿宋" panose="02010609060101010101" charset="-122"/>
              <a:cs typeface="Consolas" panose="020B060902020403020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Consolas" panose="020B0609020204030204" charset="0"/>
                <a:ea typeface="仿宋" panose="02010609060101010101" charset="-122"/>
                <a:cs typeface="Consolas" panose="020B0609020204030204" charset="0"/>
              </a:rPr>
              <a:t>比较x和num[mid]：情况a：x &lt;= num[mid]，说明x应该在num[low, ..., mid]中，因此high = mid；情况b：x &gt; num[mid]，说明x应该在num[mid + 1, ..., high]中，因此low = mid + 1。</a:t>
            </a:r>
            <a:endParaRPr lang="zh-CN" altLang="en-US">
              <a:latin typeface="Consolas" panose="020B0609020204030204" charset="0"/>
              <a:ea typeface="仿宋" panose="02010609060101010101" charset="-122"/>
              <a:cs typeface="Consolas" panose="020B060902020403020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b="1" u="sng">
                <a:solidFill>
                  <a:srgbClr val="FF0000"/>
                </a:solidFill>
                <a:latin typeface="Consolas" panose="020B0609020204030204" charset="0"/>
                <a:ea typeface="仿宋" panose="02010609060101010101" charset="-122"/>
                <a:cs typeface="Consolas" panose="020B0609020204030204" charset="0"/>
              </a:rPr>
              <a:t>查找范围在严格缩小吗</a:t>
            </a:r>
            <a:r>
              <a:rPr lang="zh-CN" altLang="en-US">
                <a:latin typeface="Consolas" panose="020B0609020204030204" charset="0"/>
                <a:ea typeface="仿宋" panose="02010609060101010101" charset="-122"/>
                <a:cs typeface="Consolas" panose="020B0609020204030204" charset="0"/>
              </a:rPr>
              <a:t>：low &lt; high时，num[low, ..., mid]、num[mid + 1, ..., high]相比num[low, ..., high]确实在严格缩小。</a:t>
            </a:r>
            <a:endParaRPr lang="zh-CN" altLang="en-US">
              <a:latin typeface="Consolas" panose="020B0609020204030204" charset="0"/>
              <a:ea typeface="仿宋" panose="02010609060101010101" charset="-122"/>
              <a:cs typeface="Consolas" panose="020B060902020403020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b="1" u="sng">
                <a:solidFill>
                  <a:srgbClr val="FF0000"/>
                </a:solidFill>
                <a:latin typeface="Consolas" panose="020B0609020204030204" charset="0"/>
                <a:ea typeface="仿宋" panose="02010609060101010101" charset="-122"/>
                <a:cs typeface="Consolas" panose="020B0609020204030204" charset="0"/>
              </a:rPr>
              <a:t>（终止）最后</a:t>
            </a:r>
            <a:r>
              <a:rPr lang="zh-CN" altLang="en-US">
                <a:latin typeface="Consolas" panose="020B0609020204030204" charset="0"/>
                <a:ea typeface="仿宋" panose="02010609060101010101" charset="-122"/>
                <a:cs typeface="Consolas" panose="020B0609020204030204" charset="0"/>
              </a:rPr>
              <a:t>，low == high肯定满足。return num[low] == x ? low : -1;</a:t>
            </a:r>
            <a:endParaRPr lang="zh-CN" altLang="en-US">
              <a:latin typeface="Consolas" panose="020B0609020204030204" charset="0"/>
              <a:ea typeface="仿宋" panose="02010609060101010101" charset="-122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Tail Recursion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3110230"/>
            <a:ext cx="4185000" cy="1800000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608" y="1632585"/>
          <a:ext cx="3448500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459865" imgH="457200" progId="Equation.KSEE3">
                  <p:embed/>
                </p:oleObj>
              </mc:Choice>
              <mc:Fallback>
                <p:oleObj name="" r:id="rId2" imgW="1459865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9608" y="1632585"/>
                        <a:ext cx="3448500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快速排序</a:t>
            </a:r>
            <a:endParaRPr altLang="zh-CN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7960" y="998855"/>
            <a:ext cx="6735445" cy="5041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快速排序 </a:t>
            </a:r>
            <a:r>
              <a:rPr lang="en-US" altLang="zh-CN"/>
              <a:t>- </a:t>
            </a:r>
            <a:r>
              <a:rPr altLang="zh-CN"/>
              <a:t>去掉尾递归</a:t>
            </a:r>
            <a:endParaRPr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0755" y="1079500"/>
            <a:ext cx="7730232" cy="360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WPS 表格</Application>
  <PresentationFormat>宽屏</PresentationFormat>
  <Paragraphs>21</Paragraphs>
  <Slides>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汉仪旗黑</vt:lpstr>
      <vt:lpstr>Consolas</vt:lpstr>
      <vt:lpstr>苹方-简</vt:lpstr>
      <vt:lpstr>仿宋</vt:lpstr>
      <vt:lpstr>方正仿宋_GBK</vt:lpstr>
      <vt:lpstr>汉仪书宋二KW</vt:lpstr>
      <vt:lpstr>宋体</vt:lpstr>
      <vt:lpstr>Arial Unicode MS</vt:lpstr>
      <vt:lpstr>Office 主题​​</vt:lpstr>
      <vt:lpstr>Equation.KSEE3</vt:lpstr>
      <vt:lpstr>二分查找 &amp; 尾递归</vt:lpstr>
      <vt:lpstr>二分查找</vt:lpstr>
      <vt:lpstr>Tail Recursion</vt:lpstr>
      <vt:lpstr>快速排序</vt:lpstr>
      <vt:lpstr>快速排序 - 去掉尾递归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章乐</cp:lastModifiedBy>
  <cp:revision>38</cp:revision>
  <dcterms:created xsi:type="dcterms:W3CDTF">2022-10-21T11:47:09Z</dcterms:created>
  <dcterms:modified xsi:type="dcterms:W3CDTF">2022-10-21T11:47:09Z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A1374D37D3091EF96D865263516A1967</vt:lpwstr>
  </property>
</Properties>
</file>