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79"/>
  </p:handoutMasterIdLst>
  <p:sldIdLst>
    <p:sldId id="256" r:id="rId3"/>
    <p:sldId id="492" r:id="rId5"/>
    <p:sldId id="493" r:id="rId6"/>
    <p:sldId id="494" r:id="rId7"/>
    <p:sldId id="495" r:id="rId8"/>
    <p:sldId id="496" r:id="rId9"/>
    <p:sldId id="497" r:id="rId10"/>
    <p:sldId id="498" r:id="rId11"/>
    <p:sldId id="499" r:id="rId12"/>
    <p:sldId id="500" r:id="rId13"/>
    <p:sldId id="501" r:id="rId14"/>
    <p:sldId id="502" r:id="rId15"/>
    <p:sldId id="503" r:id="rId16"/>
    <p:sldId id="504" r:id="rId17"/>
    <p:sldId id="505" r:id="rId18"/>
    <p:sldId id="507" r:id="rId19"/>
    <p:sldId id="508" r:id="rId20"/>
    <p:sldId id="509" r:id="rId21"/>
    <p:sldId id="510" r:id="rId22"/>
    <p:sldId id="511" r:id="rId23"/>
    <p:sldId id="512" r:id="rId24"/>
    <p:sldId id="513" r:id="rId25"/>
    <p:sldId id="514" r:id="rId26"/>
    <p:sldId id="515" r:id="rId27"/>
    <p:sldId id="516" r:id="rId28"/>
    <p:sldId id="517" r:id="rId29"/>
    <p:sldId id="518" r:id="rId30"/>
    <p:sldId id="519" r:id="rId31"/>
    <p:sldId id="520" r:id="rId32"/>
    <p:sldId id="521" r:id="rId33"/>
    <p:sldId id="522" r:id="rId34"/>
    <p:sldId id="524" r:id="rId35"/>
    <p:sldId id="523" r:id="rId36"/>
    <p:sldId id="525" r:id="rId37"/>
    <p:sldId id="526" r:id="rId38"/>
    <p:sldId id="528" r:id="rId39"/>
    <p:sldId id="529" r:id="rId40"/>
    <p:sldId id="531" r:id="rId41"/>
    <p:sldId id="532" r:id="rId42"/>
    <p:sldId id="533" r:id="rId43"/>
    <p:sldId id="534" r:id="rId44"/>
    <p:sldId id="535" r:id="rId45"/>
    <p:sldId id="536" r:id="rId46"/>
    <p:sldId id="537" r:id="rId47"/>
    <p:sldId id="538" r:id="rId48"/>
    <p:sldId id="539" r:id="rId49"/>
    <p:sldId id="540" r:id="rId50"/>
    <p:sldId id="541" r:id="rId51"/>
    <p:sldId id="542" r:id="rId52"/>
    <p:sldId id="543" r:id="rId53"/>
    <p:sldId id="544" r:id="rId54"/>
    <p:sldId id="545" r:id="rId55"/>
    <p:sldId id="546" r:id="rId56"/>
    <p:sldId id="547" r:id="rId57"/>
    <p:sldId id="548" r:id="rId58"/>
    <p:sldId id="549" r:id="rId59"/>
    <p:sldId id="550" r:id="rId60"/>
    <p:sldId id="551" r:id="rId61"/>
    <p:sldId id="552" r:id="rId62"/>
    <p:sldId id="553" r:id="rId63"/>
    <p:sldId id="554" r:id="rId64"/>
    <p:sldId id="555" r:id="rId65"/>
    <p:sldId id="556" r:id="rId66"/>
    <p:sldId id="557" r:id="rId67"/>
    <p:sldId id="558" r:id="rId68"/>
    <p:sldId id="559" r:id="rId69"/>
    <p:sldId id="561" r:id="rId70"/>
    <p:sldId id="562" r:id="rId71"/>
    <p:sldId id="566" r:id="rId72"/>
    <p:sldId id="569" r:id="rId73"/>
    <p:sldId id="568" r:id="rId74"/>
    <p:sldId id="570" r:id="rId75"/>
    <p:sldId id="571" r:id="rId76"/>
    <p:sldId id="572" r:id="rId77"/>
    <p:sldId id="573" r:id="rId7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cbF2tezfumrikXPK7vJhUA==" hashData="90Pgg3CRI3pPPTYVnvDpXPSVLqk="/>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287"/>
        <p:guide pos="3807"/>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2" Type="http://schemas.openxmlformats.org/officeDocument/2006/relationships/tableStyles" Target="tableStyles.xml"/><Relationship Id="rId81" Type="http://schemas.openxmlformats.org/officeDocument/2006/relationships/viewProps" Target="viewProps.xml"/><Relationship Id="rId80" Type="http://schemas.openxmlformats.org/officeDocument/2006/relationships/presProps" Target="presProps.xml"/><Relationship Id="rId8" Type="http://schemas.openxmlformats.org/officeDocument/2006/relationships/slide" Target="slides/slide5.xml"/><Relationship Id="rId79" Type="http://schemas.openxmlformats.org/officeDocument/2006/relationships/handoutMaster" Target="handoutMasters/handoutMaster1.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u="none" strike="noStrike" kern="1200" cap="none" spc="0" normalizeH="0">
                <a:solidFill>
                  <a:schemeClr val="tx1"/>
                </a:solidFill>
                <a:effectLst/>
                <a:uFillTx/>
                <a:latin typeface="Arial" panose="020B0604020202020204" pitchFamily="34" charset="0"/>
                <a:ea typeface="黑体" charset="0"/>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buFont typeface="Wingdings" panose="05000000000000000000" charset="0"/>
              <a:buChar char=""/>
              <a:defRPr sz="2800" u="none" strike="noStrike" kern="1200" cap="none" spc="0" normalizeH="0">
                <a:solidFill>
                  <a:schemeClr val="tx1">
                    <a:lumMod val="75000"/>
                    <a:lumOff val="25000"/>
                  </a:schemeClr>
                </a:solidFill>
                <a:uFillTx/>
                <a:latin typeface="Arial" panose="020B0604020202020204" pitchFamily="34" charset="0"/>
                <a:ea typeface="黑体" charset="0"/>
              </a:defRPr>
            </a:lvl1pPr>
            <a:lvl2pPr>
              <a:defRPr sz="2400" u="none" strike="noStrike" kern="1200" cap="none" spc="0" normalizeH="0">
                <a:solidFill>
                  <a:schemeClr val="tx1">
                    <a:lumMod val="75000"/>
                    <a:lumOff val="25000"/>
                  </a:schemeClr>
                </a:solidFill>
                <a:uFillTx/>
                <a:latin typeface="Arial" panose="020B0604020202020204" pitchFamily="34" charset="0"/>
                <a:ea typeface="黑体" charset="0"/>
              </a:defRPr>
            </a:lvl2pPr>
            <a:lvl3pPr>
              <a:defRPr sz="2000" u="none" strike="noStrike" kern="1200" cap="none" spc="0" normalizeH="0">
                <a:solidFill>
                  <a:schemeClr val="tx1">
                    <a:lumMod val="75000"/>
                    <a:lumOff val="25000"/>
                  </a:schemeClr>
                </a:solidFill>
                <a:uFillTx/>
                <a:latin typeface="Arial" panose="020B0604020202020204" pitchFamily="34" charset="0"/>
                <a:ea typeface="黑体" charset="0"/>
              </a:defRPr>
            </a:lvl3pPr>
            <a:lvl4pPr>
              <a:defRPr sz="1800" u="none" strike="noStrike" kern="1200" cap="none" spc="0" normalizeH="0">
                <a:solidFill>
                  <a:schemeClr val="tx1">
                    <a:lumMod val="75000"/>
                    <a:lumOff val="25000"/>
                  </a:schemeClr>
                </a:solidFill>
                <a:uFillTx/>
                <a:latin typeface="Arial" panose="020B0604020202020204" pitchFamily="34" charset="0"/>
                <a:ea typeface="黑体" charset="0"/>
              </a:defRPr>
            </a:lvl4pPr>
            <a:lvl5pPr>
              <a:defRPr sz="1800" u="none" strike="noStrike" kern="1200" cap="none" spc="0" normalizeH="0">
                <a:solidFill>
                  <a:schemeClr val="tx1">
                    <a:lumMod val="75000"/>
                    <a:lumOff val="25000"/>
                  </a:schemeClr>
                </a:solidFill>
                <a:uFillTx/>
                <a:latin typeface="Arial" panose="020B0604020202020204" pitchFamily="34" charset="0"/>
                <a:ea typeface="黑体"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7.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jpeg"/><Relationship Id="rId1"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dirty="0">
                <a:effectLst/>
              </a:rPr>
              <a:t>操作系统层</a:t>
            </a:r>
            <a:r>
              <a:rPr lang="en-US" altLang="zh-CN" dirty="0">
                <a:effectLst/>
              </a:rPr>
              <a:t>-</a:t>
            </a:r>
            <a:r>
              <a:rPr lang="zh-CN" altLang="en-US" dirty="0">
                <a:effectLst/>
              </a:rPr>
              <a:t>计算机网络</a:t>
            </a:r>
            <a:r>
              <a:rPr lang="en-US" altLang="zh-CN" dirty="0">
                <a:effectLst/>
              </a:rPr>
              <a:t>-</a:t>
            </a:r>
            <a:r>
              <a:rPr lang="zh-CN" altLang="en-US" dirty="0">
                <a:effectLst/>
              </a:rPr>
              <a:t>链表</a:t>
            </a:r>
            <a:endParaRPr lang="zh-CN" altLang="en-US" dirty="0">
              <a:effectLst/>
            </a:endParaRPr>
          </a:p>
        </p:txBody>
      </p:sp>
      <p:sp>
        <p:nvSpPr>
          <p:cNvPr id="5" name="副标题 4"/>
          <p:cNvSpPr>
            <a:spLocks noGrp="1"/>
          </p:cNvSpPr>
          <p:nvPr>
            <p:ph type="subTitle" idx="1"/>
          </p:nvPr>
        </p:nvSpPr>
        <p:spPr/>
        <p:txBody>
          <a:bodyPr/>
          <a:lstStyle/>
          <a:p>
            <a:r>
              <a:rPr lang="zh-CN" altLang="en-US" dirty="0">
                <a:latin typeface="+mn-lt"/>
              </a:rPr>
              <a:t>网络空间安全</a:t>
            </a:r>
            <a:r>
              <a:rPr lang="zh-CN" altLang="en-US" dirty="0">
                <a:latin typeface="+mn-lt"/>
              </a:rPr>
              <a:t>系</a:t>
            </a:r>
            <a:endParaRPr lang="zh-CN" altLang="en-US" dirty="0">
              <a:latin typeface="+mn-lt"/>
            </a:endParaRPr>
          </a:p>
          <a:p>
            <a:r>
              <a:rPr lang="zh-CN" altLang="en-US" dirty="0">
                <a:latin typeface="+mn-lt"/>
              </a:rPr>
              <a:t>任课</a:t>
            </a:r>
            <a:r>
              <a:rPr lang="zh-CN" altLang="en-US" dirty="0">
                <a:latin typeface="+mn-lt"/>
              </a:rPr>
              <a:t>老师：章</a:t>
            </a:r>
            <a:r>
              <a:rPr lang="zh-CN" altLang="en-US" dirty="0">
                <a:latin typeface="+mn-lt"/>
              </a:rPr>
              <a:t>乐</a:t>
            </a:r>
            <a:endParaRPr lang="zh-CN" altLang="en-US"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实时系统</a:t>
            </a:r>
            <a:endParaRPr lang="zh-CN" altLang="en-US"/>
          </a:p>
        </p:txBody>
      </p:sp>
      <p:sp>
        <p:nvSpPr>
          <p:cNvPr id="3" name="内容占位符 2"/>
          <p:cNvSpPr>
            <a:spLocks noGrp="1"/>
          </p:cNvSpPr>
          <p:nvPr>
            <p:ph idx="1"/>
          </p:nvPr>
        </p:nvSpPr>
        <p:spPr/>
        <p:txBody>
          <a:bodyPr/>
          <a:p>
            <a:r>
              <a:rPr lang="zh-CN" altLang="en-US"/>
              <a:t>响应时间（response time）：收到信号和生成响应之间的延迟时间</a:t>
            </a:r>
            <a:endParaRPr lang="zh-CN" altLang="en-US"/>
          </a:p>
          <a:p>
            <a:pPr lvl="1"/>
            <a:r>
              <a:rPr lang="zh-CN" altLang="en-US"/>
              <a:t>如机器人</a:t>
            </a:r>
            <a:r>
              <a:rPr lang="zh-CN" altLang="en-US"/>
              <a:t>控制</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内存管理</a:t>
            </a:r>
            <a:endParaRPr lang="zh-CN" altLang="en-US"/>
          </a:p>
        </p:txBody>
      </p:sp>
      <p:pic>
        <p:nvPicPr>
          <p:cNvPr id="5" name="图片 4"/>
          <p:cNvPicPr>
            <a:picLocks noChangeAspect="1"/>
          </p:cNvPicPr>
          <p:nvPr/>
        </p:nvPicPr>
        <p:blipFill>
          <a:blip r:embed="rId1"/>
          <a:stretch>
            <a:fillRect/>
          </a:stretch>
        </p:blipFill>
        <p:spPr>
          <a:xfrm>
            <a:off x="7748905" y="495300"/>
            <a:ext cx="4076065" cy="5866765"/>
          </a:xfrm>
          <a:prstGeom prst="rect">
            <a:avLst/>
          </a:prstGeom>
        </p:spPr>
      </p:pic>
      <p:sp>
        <p:nvSpPr>
          <p:cNvPr id="4" name="文本框 3"/>
          <p:cNvSpPr txBox="1"/>
          <p:nvPr/>
        </p:nvSpPr>
        <p:spPr>
          <a:xfrm>
            <a:off x="647700" y="2571750"/>
            <a:ext cx="6548755" cy="2245360"/>
          </a:xfrm>
          <a:prstGeom prst="rect">
            <a:avLst/>
          </a:prstGeom>
          <a:noFill/>
        </p:spPr>
        <p:txBody>
          <a:bodyPr wrap="square" rtlCol="0">
            <a:spAutoFit/>
          </a:bodyPr>
          <a:p>
            <a:pPr marL="514350" indent="-514350" algn="l">
              <a:buAutoNum type="arabicPeriod"/>
            </a:pPr>
            <a:r>
              <a:rPr lang="zh-CN" altLang="en-US" sz="2800">
                <a:latin typeface="Arial Regular" panose="020B0604020202020204" charset="0"/>
                <a:ea typeface="黑体" charset="0"/>
                <a:cs typeface="Arial Regular" panose="020B0604020202020204" charset="0"/>
              </a:rPr>
              <a:t>可以把主存看作一个大块的连续空间，这个空间被分为了8位、16位或32位的组</a:t>
            </a:r>
            <a:endParaRPr lang="zh-CN" altLang="en-US" sz="2800">
              <a:latin typeface="Arial Regular" panose="020B0604020202020204" charset="0"/>
              <a:ea typeface="黑体" charset="0"/>
              <a:cs typeface="Arial Regular" panose="020B0604020202020204" charset="0"/>
            </a:endParaRPr>
          </a:p>
          <a:p>
            <a:pPr marL="514350" indent="-514350" algn="l">
              <a:buAutoNum type="arabicPeriod"/>
            </a:pPr>
            <a:r>
              <a:rPr lang="zh-CN" altLang="en-US" sz="2800">
                <a:latin typeface="Arial Regular" panose="020B0604020202020204" charset="0"/>
                <a:ea typeface="黑体" charset="0"/>
                <a:cs typeface="Arial Regular" panose="020B0604020202020204" charset="0"/>
              </a:rPr>
              <a:t>主存中的每个字节或字都由一个对应的地址</a:t>
            </a:r>
            <a:endParaRPr lang="zh-CN" altLang="en-US" sz="2800">
              <a:latin typeface="Arial Regular" panose="020B0604020202020204" charset="0"/>
              <a:ea typeface="黑体" charset="0"/>
              <a:cs typeface="Arial Regular" panose="020B060402020202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内存管理</a:t>
            </a:r>
            <a:endParaRPr lang="zh-CN" altLang="en-US"/>
          </a:p>
        </p:txBody>
      </p:sp>
      <p:sp>
        <p:nvSpPr>
          <p:cNvPr id="3" name="内容占位符 2"/>
          <p:cNvSpPr>
            <a:spLocks noGrp="1"/>
          </p:cNvSpPr>
          <p:nvPr>
            <p:ph idx="1"/>
          </p:nvPr>
        </p:nvSpPr>
        <p:spPr/>
        <p:txBody>
          <a:bodyPr>
            <a:noAutofit/>
          </a:bodyPr>
          <a:p>
            <a:r>
              <a:rPr lang="en-US" altLang="zh-CN"/>
              <a:t>multiprogramming</a:t>
            </a:r>
            <a:r>
              <a:rPr lang="zh-CN" altLang="en-US"/>
              <a:t>要求操作系统必须采用技术保证：</a:t>
            </a:r>
            <a:endParaRPr lang="zh-CN" altLang="en-US"/>
          </a:p>
          <a:p>
            <a:pPr lvl="1"/>
            <a:r>
              <a:rPr lang="zh-CN" altLang="en-US"/>
              <a:t>跟踪一个程序驻留在内存的什么位置以及是如何驻留的</a:t>
            </a:r>
            <a:endParaRPr lang="zh-CN" altLang="en-US"/>
          </a:p>
          <a:p>
            <a:pPr lvl="1"/>
            <a:r>
              <a:rPr lang="zh-CN" altLang="en-US"/>
              <a:t>把逻辑程序地址转换成实际的内存地址</a:t>
            </a:r>
            <a:endParaRPr lang="zh-CN" altLang="en-US"/>
          </a:p>
          <a:p>
            <a:pPr lvl="1"/>
            <a:endParaRPr lang="zh-CN" altLang="en-US"/>
          </a:p>
          <a:p>
            <a:pPr lvl="0"/>
            <a:r>
              <a:rPr lang="zh-CN" altLang="en-US"/>
              <a:t>在编译程序时，这些引用将被转换为数据或代码驻留的地址</a:t>
            </a:r>
            <a:endParaRPr lang="zh-CN" altLang="en-US"/>
          </a:p>
          <a:p>
            <a:pPr lvl="1"/>
            <a:r>
              <a:rPr lang="zh-CN" altLang="en-US"/>
              <a:t>对变量的引用和程序其他部分的引用</a:t>
            </a:r>
            <a:endParaRPr lang="zh-CN" altLang="en-US"/>
          </a:p>
          <a:p>
            <a:pPr lvl="1"/>
            <a:endParaRPr lang="zh-CN" altLang="en-US"/>
          </a:p>
          <a:p>
            <a:pPr lvl="0"/>
            <a:r>
              <a:rPr lang="zh-CN" altLang="en-US"/>
              <a:t>逻辑地址（logical address）：对一个存储值的引用，是相对于引用它的程序的</a:t>
            </a:r>
            <a:endParaRPr lang="zh-CN" altLang="en-US"/>
          </a:p>
          <a:p>
            <a:pPr lvl="0"/>
            <a:r>
              <a:rPr lang="zh-CN" altLang="en-US"/>
              <a:t>物理地址（physical address）：主存储设备中的真实地址</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内存管理</a:t>
            </a:r>
            <a:endParaRPr lang="zh-CN" altLang="en-US"/>
          </a:p>
        </p:txBody>
      </p:sp>
      <p:sp>
        <p:nvSpPr>
          <p:cNvPr id="3" name="内容占位符 2"/>
          <p:cNvSpPr>
            <a:spLocks noGrp="1"/>
          </p:cNvSpPr>
          <p:nvPr>
            <p:ph idx="1"/>
          </p:nvPr>
        </p:nvSpPr>
        <p:spPr/>
        <p:txBody>
          <a:bodyPr/>
          <a:p>
            <a:r>
              <a:rPr lang="zh-CN" altLang="en-US"/>
              <a:t>在编译程序时，对标识符（如变量名）的引用将被转化为逻辑地址</a:t>
            </a:r>
            <a:endParaRPr lang="zh-CN" altLang="en-US"/>
          </a:p>
          <a:p>
            <a:r>
              <a:rPr lang="zh-CN" altLang="en-US"/>
              <a:t>当程序最终载入内存时，每个逻辑地址将被转换成对应的物理地址</a:t>
            </a:r>
            <a:endParaRPr lang="zh-CN" altLang="en-US"/>
          </a:p>
          <a:p>
            <a:r>
              <a:rPr lang="zh-CN" altLang="en-US"/>
              <a:t>逻辑地址和物理地址间的映射叫作地址联编（address binding）</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单块内存管理</a:t>
            </a:r>
            <a:endParaRPr lang="zh-CN" altLang="en-US"/>
          </a:p>
        </p:txBody>
      </p:sp>
      <p:sp>
        <p:nvSpPr>
          <p:cNvPr id="3" name="内容占位符 2"/>
          <p:cNvSpPr>
            <a:spLocks noGrp="1"/>
          </p:cNvSpPr>
          <p:nvPr>
            <p:ph idx="1"/>
          </p:nvPr>
        </p:nvSpPr>
        <p:spPr/>
        <p:txBody>
          <a:bodyPr/>
          <a:p>
            <a:r>
              <a:rPr lang="zh-CN" altLang="en-US"/>
              <a:t>除了操作系统外，一次只能处理一个</a:t>
            </a:r>
            <a:r>
              <a:rPr lang="zh-CN" altLang="en-US"/>
              <a:t>程序</a:t>
            </a:r>
            <a:endParaRPr lang="zh-CN" altLang="en-US"/>
          </a:p>
          <a:p>
            <a:endParaRPr lang="zh-CN" altLang="en-US"/>
          </a:p>
          <a:p>
            <a:endParaRPr lang="zh-CN" altLang="en-US"/>
          </a:p>
        </p:txBody>
      </p:sp>
      <p:pic>
        <p:nvPicPr>
          <p:cNvPr id="7" name="图片 6"/>
          <p:cNvPicPr>
            <a:picLocks noChangeAspect="1"/>
          </p:cNvPicPr>
          <p:nvPr/>
        </p:nvPicPr>
        <p:blipFill>
          <a:blip r:embed="rId1"/>
          <a:stretch>
            <a:fillRect/>
          </a:stretch>
        </p:blipFill>
        <p:spPr>
          <a:xfrm>
            <a:off x="9328785" y="1825625"/>
            <a:ext cx="2352675" cy="3933825"/>
          </a:xfrm>
          <a:prstGeom prst="rect">
            <a:avLst/>
          </a:prstGeom>
        </p:spPr>
      </p:pic>
      <p:sp>
        <p:nvSpPr>
          <p:cNvPr id="4" name="文本框 3"/>
          <p:cNvSpPr txBox="1"/>
          <p:nvPr/>
        </p:nvSpPr>
        <p:spPr>
          <a:xfrm>
            <a:off x="647700" y="3094355"/>
            <a:ext cx="7599680" cy="1814830"/>
          </a:xfrm>
          <a:prstGeom prst="rect">
            <a:avLst/>
          </a:prstGeom>
          <a:noFill/>
        </p:spPr>
        <p:txBody>
          <a:bodyPr wrap="square" rtlCol="0">
            <a:spAutoFit/>
          </a:bodyPr>
          <a:p>
            <a:pPr marL="514350" indent="-514350" algn="l">
              <a:buAutoNum type="arabicPeriod"/>
            </a:pPr>
            <a:r>
              <a:rPr lang="zh-CN" altLang="en-US" sz="2800">
                <a:latin typeface="Arial Regular" panose="020B0604020202020204" charset="0"/>
                <a:ea typeface="黑体" charset="0"/>
                <a:cs typeface="Arial Regular" panose="020B0604020202020204" charset="0"/>
              </a:rPr>
              <a:t>创建逻辑地址就像将程序载入地址是0的主存中一样</a:t>
            </a:r>
            <a:endParaRPr lang="zh-CN" altLang="en-US" sz="2800">
              <a:latin typeface="Arial Regular" panose="020B0604020202020204" charset="0"/>
              <a:ea typeface="黑体" charset="0"/>
              <a:cs typeface="Arial Regular" panose="020B0604020202020204" charset="0"/>
            </a:endParaRPr>
          </a:p>
          <a:p>
            <a:pPr marL="514350" indent="-514350" algn="l">
              <a:buAutoNum type="arabicPeriod"/>
            </a:pPr>
            <a:r>
              <a:rPr lang="zh-CN" altLang="en-US" sz="2800">
                <a:latin typeface="Arial Regular" panose="020B0604020202020204" charset="0"/>
                <a:ea typeface="黑体" charset="0"/>
                <a:cs typeface="Arial Regular" panose="020B0604020202020204" charset="0"/>
              </a:rPr>
              <a:t>要</a:t>
            </a:r>
            <a:r>
              <a:rPr lang="zh-CN" altLang="en-US" sz="2800">
                <a:latin typeface="Arial Regular" panose="020B0604020202020204" charset="0"/>
                <a:ea typeface="黑体" charset="0"/>
                <a:cs typeface="Arial Regular" panose="020B0604020202020204" charset="0"/>
              </a:rPr>
              <a:t>生成物理地址，用逻辑地址加上程序在物理主存中的起始地址即可</a:t>
            </a:r>
            <a:endParaRPr lang="zh-CN" altLang="en-US" sz="2800">
              <a:latin typeface="Arial Regular" panose="020B0604020202020204" charset="0"/>
              <a:ea typeface="黑体" charset="0"/>
              <a:cs typeface="Arial Regular" panose="020B060402020202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单块内存管理</a:t>
            </a:r>
            <a:endParaRPr lang="zh-CN" altLang="en-US"/>
          </a:p>
        </p:txBody>
      </p:sp>
      <p:pic>
        <p:nvPicPr>
          <p:cNvPr id="6" name="图片 5"/>
          <p:cNvPicPr>
            <a:picLocks noChangeAspect="1"/>
          </p:cNvPicPr>
          <p:nvPr/>
        </p:nvPicPr>
        <p:blipFill>
          <a:blip r:embed="rId1"/>
          <a:stretch>
            <a:fillRect/>
          </a:stretch>
        </p:blipFill>
        <p:spPr>
          <a:xfrm>
            <a:off x="6343650" y="1917700"/>
            <a:ext cx="5538470" cy="4593590"/>
          </a:xfrm>
          <a:prstGeom prst="rect">
            <a:avLst/>
          </a:prstGeom>
        </p:spPr>
      </p:pic>
      <p:sp>
        <p:nvSpPr>
          <p:cNvPr id="5" name="文本框 4"/>
          <p:cNvSpPr txBox="1"/>
          <p:nvPr/>
        </p:nvSpPr>
        <p:spPr>
          <a:xfrm>
            <a:off x="559435" y="2210435"/>
            <a:ext cx="6341110" cy="2245360"/>
          </a:xfrm>
          <a:prstGeom prst="rect">
            <a:avLst/>
          </a:prstGeom>
          <a:noFill/>
        </p:spPr>
        <p:txBody>
          <a:bodyPr wrap="square" rtlCol="0">
            <a:spAutoFit/>
          </a:bodyPr>
          <a:p>
            <a:pPr marL="514350" indent="-514350" algn="l">
              <a:buAutoNum type="arabicPeriod"/>
            </a:pPr>
            <a:r>
              <a:rPr lang="zh-CN" altLang="en-US" sz="2800">
                <a:latin typeface="Arial Regular" panose="020B0604020202020204" charset="0"/>
                <a:ea typeface="黑体" charset="0"/>
                <a:cs typeface="Arial Regular" panose="020B0604020202020204" charset="0"/>
              </a:rPr>
              <a:t>如果把操作系统移到程序之后，就必须确保逻辑地址不会访问操作系统的内存</a:t>
            </a:r>
            <a:r>
              <a:rPr lang="zh-CN" altLang="en-US" sz="2800">
                <a:latin typeface="Arial Regular" panose="020B0604020202020204" charset="0"/>
                <a:ea typeface="黑体" charset="0"/>
                <a:cs typeface="Arial Regular" panose="020B0604020202020204" charset="0"/>
              </a:rPr>
              <a:t>空间</a:t>
            </a:r>
            <a:endParaRPr lang="zh-CN" altLang="en-US" sz="2800">
              <a:latin typeface="Arial Regular" panose="020B0604020202020204" charset="0"/>
              <a:ea typeface="黑体" charset="0"/>
              <a:cs typeface="Arial Regular" panose="020B0604020202020204" charset="0"/>
            </a:endParaRPr>
          </a:p>
          <a:p>
            <a:pPr marL="514350" indent="-514350" algn="l">
              <a:buAutoNum type="arabicPeriod"/>
            </a:pPr>
            <a:r>
              <a:rPr lang="zh-CN" altLang="en-US" sz="2800">
                <a:latin typeface="Arial Regular" panose="020B0604020202020204" charset="0"/>
                <a:ea typeface="黑体" charset="0"/>
                <a:cs typeface="Arial Regular" panose="020B0604020202020204" charset="0"/>
              </a:rPr>
              <a:t>尽管这种操作</a:t>
            </a:r>
            <a:r>
              <a:rPr lang="zh-CN" altLang="en-US" sz="2800">
                <a:latin typeface="Arial Regular" panose="020B0604020202020204" charset="0"/>
                <a:ea typeface="黑体" charset="0"/>
                <a:cs typeface="Arial Regular" panose="020B0604020202020204" charset="0"/>
              </a:rPr>
              <a:t>并不难，但却增加了处理的</a:t>
            </a:r>
            <a:r>
              <a:rPr lang="zh-CN" altLang="en-US" sz="2800">
                <a:latin typeface="Arial Regular" panose="020B0604020202020204" charset="0"/>
                <a:ea typeface="黑体" charset="0"/>
                <a:cs typeface="Arial Regular" panose="020B0604020202020204" charset="0"/>
              </a:rPr>
              <a:t>复杂度</a:t>
            </a:r>
            <a:endParaRPr lang="zh-CN" altLang="en-US" sz="2800">
              <a:latin typeface="Arial Regular" panose="020B0604020202020204" charset="0"/>
              <a:ea typeface="黑体" charset="0"/>
              <a:cs typeface="Arial Regular" panose="020B060402020202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分区内存管理</a:t>
            </a:r>
            <a:endParaRPr lang="zh-CN" altLang="en-US"/>
          </a:p>
        </p:txBody>
      </p:sp>
      <p:sp>
        <p:nvSpPr>
          <p:cNvPr id="3" name="内容占位符 2"/>
          <p:cNvSpPr>
            <a:spLocks noGrp="1"/>
          </p:cNvSpPr>
          <p:nvPr>
            <p:ph idx="1"/>
          </p:nvPr>
        </p:nvSpPr>
        <p:spPr/>
        <p:txBody>
          <a:bodyPr/>
          <a:p>
            <a:r>
              <a:rPr lang="zh-CN" altLang="en-US"/>
              <a:t>一旦允许多个程序在内存中，操作系统的工作就是确保一个程序不会访问另一个程序的内存</a:t>
            </a:r>
            <a:r>
              <a:rPr lang="zh-CN" altLang="en-US"/>
              <a:t>空间</a:t>
            </a:r>
            <a:endParaRPr lang="zh-CN" altLang="en-US"/>
          </a:p>
          <a:p>
            <a:r>
              <a:rPr lang="zh-CN" altLang="en-US"/>
              <a:t>同时在内存中驻留多个应用程序，共享内存空间和</a:t>
            </a:r>
            <a:r>
              <a:rPr lang="en-US" altLang="zh-CN"/>
              <a:t>CPU</a:t>
            </a:r>
            <a:r>
              <a:rPr lang="zh-CN" altLang="en-US"/>
              <a:t>时间</a:t>
            </a:r>
            <a:endParaRPr lang="zh-CN" altLang="en-US"/>
          </a:p>
          <a:p>
            <a:endParaRPr lang="zh-CN" altLang="en-US"/>
          </a:p>
          <a:p>
            <a:r>
              <a:rPr lang="zh-CN" altLang="en-US"/>
              <a:t>固定分区</a:t>
            </a:r>
            <a:r>
              <a:rPr lang="zh-CN" altLang="en-US"/>
              <a:t>法：</a:t>
            </a:r>
            <a:endParaRPr lang="zh-CN" altLang="en-US"/>
          </a:p>
          <a:p>
            <a:pPr lvl="1"/>
            <a:r>
              <a:rPr lang="zh-CN" altLang="en-US"/>
              <a:t>主存将被划分为特定数目的</a:t>
            </a:r>
            <a:r>
              <a:rPr lang="zh-CN" altLang="en-US"/>
              <a:t>分区</a:t>
            </a:r>
            <a:endParaRPr lang="zh-CN" altLang="en-US"/>
          </a:p>
          <a:p>
            <a:pPr lvl="1"/>
            <a:r>
              <a:rPr lang="zh-CN" altLang="en-US"/>
              <a:t>这些分区的大小不一定要相同，但在操作系统初始引导时它们的大小就固定</a:t>
            </a:r>
            <a:r>
              <a:rPr lang="zh-CN" altLang="en-US"/>
              <a:t>了</a:t>
            </a:r>
            <a:endParaRPr lang="zh-CN" altLang="en-US"/>
          </a:p>
          <a:p>
            <a:pPr lvl="1"/>
            <a:r>
              <a:rPr lang="en-US" altLang="zh-CN"/>
              <a:t>OS</a:t>
            </a:r>
            <a:r>
              <a:rPr lang="zh-CN" altLang="en-US"/>
              <a:t>具有一个地址表，存放了每个分区的起始地址和</a:t>
            </a:r>
            <a:r>
              <a:rPr lang="zh-CN" altLang="en-US"/>
              <a:t>长度</a:t>
            </a:r>
            <a:endParaRPr lang="zh-CN" altLang="en-US"/>
          </a:p>
          <a:p>
            <a:pPr lvl="1"/>
            <a:endParaRPr lang="zh-CN" altLang="en-US"/>
          </a:p>
          <a:p>
            <a:pPr lvl="1"/>
            <a:endParaRPr lang="zh-CN" altLang="en-US"/>
          </a:p>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分区内存管理</a:t>
            </a:r>
            <a:endParaRPr lang="zh-CN" altLang="en-US"/>
          </a:p>
        </p:txBody>
      </p:sp>
      <p:sp>
        <p:nvSpPr>
          <p:cNvPr id="3" name="内容占位符 2"/>
          <p:cNvSpPr>
            <a:spLocks noGrp="1"/>
          </p:cNvSpPr>
          <p:nvPr>
            <p:ph idx="1"/>
          </p:nvPr>
        </p:nvSpPr>
        <p:spPr/>
        <p:txBody>
          <a:bodyPr/>
          <a:p>
            <a:r>
              <a:rPr lang="zh-CN" altLang="en-US"/>
              <a:t>动态分区</a:t>
            </a:r>
            <a:r>
              <a:rPr lang="zh-CN" altLang="en-US"/>
              <a:t>法</a:t>
            </a:r>
            <a:endParaRPr lang="zh-CN" altLang="en-US"/>
          </a:p>
          <a:p>
            <a:pPr lvl="1"/>
            <a:r>
              <a:rPr lang="zh-CN" altLang="en-US"/>
              <a:t>初始时，主存将被看作一个大的空白</a:t>
            </a:r>
            <a:r>
              <a:rPr lang="zh-CN" altLang="en-US"/>
              <a:t>分区</a:t>
            </a:r>
            <a:endParaRPr lang="zh-CN" altLang="en-US"/>
          </a:p>
          <a:p>
            <a:pPr lvl="1"/>
            <a:r>
              <a:rPr lang="zh-CN" altLang="en-US"/>
              <a:t>当载入程序时，将从主存“划分”出一块刚好能容纳程序的空间，留下一块新的、小一些的空白分区，以便之后供其他程序</a:t>
            </a:r>
            <a:r>
              <a:rPr lang="zh-CN" altLang="en-US"/>
              <a:t>使用</a:t>
            </a:r>
            <a:endParaRPr lang="zh-CN" altLang="en-US"/>
          </a:p>
          <a:p>
            <a:pPr lvl="1"/>
            <a:r>
              <a:rPr lang="zh-CN" altLang="en-US"/>
              <a:t>操作系统将维护一个分区信息表，不过在动态分区中，地址信息会随着程序的载入和清除而</a:t>
            </a:r>
            <a:r>
              <a:rPr lang="zh-CN" altLang="en-US"/>
              <a:t>改变</a:t>
            </a:r>
            <a:endParaRPr lang="zh-CN" altLang="en-US"/>
          </a:p>
          <a:p>
            <a:pPr lvl="0"/>
            <a:r>
              <a:rPr lang="zh-CN" altLang="en-US"/>
              <a:t>无论是固定分区还是动态分区，任何时候内存都是被划分为一组分区，有些是空的，有些分配给了程序</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分区内存管理</a:t>
            </a:r>
            <a:endParaRPr lang="zh-CN" altLang="en-US"/>
          </a:p>
        </p:txBody>
      </p:sp>
      <p:pic>
        <p:nvPicPr>
          <p:cNvPr id="5" name="图片 4"/>
          <p:cNvPicPr>
            <a:picLocks noChangeAspect="1"/>
          </p:cNvPicPr>
          <p:nvPr/>
        </p:nvPicPr>
        <p:blipFill>
          <a:blip r:embed="rId1"/>
          <a:stretch>
            <a:fillRect/>
          </a:stretch>
        </p:blipFill>
        <p:spPr>
          <a:xfrm>
            <a:off x="7639685" y="1825625"/>
            <a:ext cx="4189730" cy="4773930"/>
          </a:xfrm>
          <a:prstGeom prst="rect">
            <a:avLst/>
          </a:prstGeom>
        </p:spPr>
      </p:pic>
      <p:sp>
        <p:nvSpPr>
          <p:cNvPr id="4" name="文本框 3"/>
          <p:cNvSpPr txBox="1"/>
          <p:nvPr/>
        </p:nvSpPr>
        <p:spPr>
          <a:xfrm>
            <a:off x="647700" y="1906905"/>
            <a:ext cx="6731000" cy="4399915"/>
          </a:xfrm>
          <a:prstGeom prst="rect">
            <a:avLst/>
          </a:prstGeom>
          <a:noFill/>
        </p:spPr>
        <p:txBody>
          <a:bodyPr wrap="square" rtlCol="0">
            <a:spAutoFit/>
          </a:bodyPr>
          <a:p>
            <a:pPr marL="514350" indent="-514350" algn="l">
              <a:buAutoNum type="arabicPeriod"/>
            </a:pPr>
            <a:r>
              <a:rPr lang="zh-CN" altLang="en-US" sz="2800">
                <a:latin typeface="Arial Regular" panose="020B0604020202020204" charset="0"/>
                <a:ea typeface="黑体" charset="0"/>
                <a:cs typeface="Arial Regular" panose="020B0604020202020204" charset="0"/>
              </a:rPr>
              <a:t>当</a:t>
            </a:r>
            <a:r>
              <a:rPr lang="en-US" altLang="zh-CN" sz="2800">
                <a:latin typeface="Arial Regular" panose="020B0604020202020204" charset="0"/>
                <a:ea typeface="黑体" charset="0"/>
                <a:cs typeface="Arial Regular" panose="020B0604020202020204" charset="0"/>
              </a:rPr>
              <a:t>CPU</a:t>
            </a:r>
            <a:r>
              <a:rPr lang="zh-CN" altLang="en-US" sz="2800">
                <a:latin typeface="Arial Regular" panose="020B0604020202020204" charset="0"/>
                <a:ea typeface="黑体" charset="0"/>
                <a:cs typeface="Arial Regular" panose="020B0604020202020204" charset="0"/>
              </a:rPr>
              <a:t>开始运行一个程序时，</a:t>
            </a:r>
            <a:r>
              <a:rPr lang="en-US" altLang="zh-CN" sz="2800">
                <a:latin typeface="Arial Regular" panose="020B0604020202020204" charset="0"/>
                <a:ea typeface="黑体" charset="0"/>
                <a:cs typeface="Arial Regular" panose="020B0604020202020204" charset="0"/>
              </a:rPr>
              <a:t>OS</a:t>
            </a:r>
            <a:r>
              <a:rPr lang="zh-CN" altLang="en-US" sz="2800">
                <a:latin typeface="Arial Regular" panose="020B0604020202020204" charset="0"/>
                <a:ea typeface="黑体" charset="0"/>
                <a:cs typeface="Arial Regular" panose="020B0604020202020204" charset="0"/>
              </a:rPr>
              <a:t>将把程序的分区起始地址存储到基址寄存器（base register）</a:t>
            </a:r>
            <a:r>
              <a:rPr lang="zh-CN" altLang="en-US" sz="2800">
                <a:latin typeface="Arial Regular" panose="020B0604020202020204" charset="0"/>
                <a:ea typeface="黑体" charset="0"/>
                <a:cs typeface="Arial Regular" panose="020B0604020202020204" charset="0"/>
              </a:rPr>
              <a:t>中</a:t>
            </a:r>
            <a:endParaRPr lang="zh-CN" altLang="en-US" sz="2800">
              <a:latin typeface="Arial Regular" panose="020B0604020202020204" charset="0"/>
              <a:ea typeface="黑体" charset="0"/>
              <a:cs typeface="Arial Regular" panose="020B0604020202020204" charset="0"/>
            </a:endParaRPr>
          </a:p>
          <a:p>
            <a:pPr marL="514350" indent="-514350" algn="l">
              <a:buAutoNum type="arabicPeriod"/>
            </a:pPr>
            <a:endParaRPr lang="zh-CN" altLang="en-US" sz="2800">
              <a:latin typeface="Arial Regular" panose="020B0604020202020204" charset="0"/>
              <a:ea typeface="黑体" charset="0"/>
              <a:cs typeface="Arial Regular" panose="020B0604020202020204" charset="0"/>
            </a:endParaRPr>
          </a:p>
          <a:p>
            <a:pPr marL="514350" indent="-514350" algn="l">
              <a:buAutoNum type="arabicPeriod"/>
            </a:pPr>
            <a:r>
              <a:rPr lang="zh-CN" altLang="en-US" sz="2800">
                <a:latin typeface="Arial Regular" panose="020B0604020202020204" charset="0"/>
                <a:ea typeface="黑体" charset="0"/>
                <a:cs typeface="Arial Regular" panose="020B0604020202020204" charset="0"/>
              </a:rPr>
              <a:t>同样，分区的长度将被</a:t>
            </a:r>
            <a:r>
              <a:rPr lang="zh-CN" altLang="en-US" sz="2800">
                <a:latin typeface="Arial Regular" panose="020B0604020202020204" charset="0"/>
                <a:ea typeface="黑体" charset="0"/>
                <a:cs typeface="Arial Regular" panose="020B0604020202020204" charset="0"/>
              </a:rPr>
              <a:t>存入界限寄存器（bounds register）</a:t>
            </a:r>
            <a:endParaRPr lang="zh-CN" altLang="en-US" sz="2800">
              <a:latin typeface="Arial Regular" panose="020B0604020202020204" charset="0"/>
              <a:ea typeface="黑体" charset="0"/>
              <a:cs typeface="Arial Regular" panose="020B0604020202020204" charset="0"/>
            </a:endParaRPr>
          </a:p>
          <a:p>
            <a:pPr marL="514350" indent="-514350" algn="l">
              <a:buAutoNum type="arabicPeriod"/>
            </a:pPr>
            <a:endParaRPr lang="zh-CN" altLang="en-US" sz="2800">
              <a:latin typeface="Arial Regular" panose="020B0604020202020204" charset="0"/>
              <a:ea typeface="黑体" charset="0"/>
              <a:cs typeface="Arial Regular" panose="020B0604020202020204" charset="0"/>
            </a:endParaRPr>
          </a:p>
          <a:p>
            <a:pPr marL="514350" indent="-514350" algn="l">
              <a:buAutoNum type="arabicPeriod"/>
            </a:pPr>
            <a:r>
              <a:rPr lang="zh-CN" altLang="en-US" sz="2800">
                <a:latin typeface="Arial Regular" panose="020B0604020202020204" charset="0"/>
                <a:ea typeface="黑体" charset="0"/>
                <a:cs typeface="Arial Regular" panose="020B0604020202020204" charset="0"/>
              </a:rPr>
              <a:t>当逻辑地址被引用时，首先它将与</a:t>
            </a:r>
            <a:r>
              <a:rPr lang="zh-CN" altLang="en-US" sz="2800">
                <a:latin typeface="Arial Regular" panose="020B0604020202020204" charset="0"/>
                <a:ea typeface="黑体" charset="0"/>
                <a:cs typeface="Arial Regular" panose="020B0604020202020204" charset="0"/>
                <a:sym typeface="+mn-ea"/>
              </a:rPr>
              <a:t>界限寄存器中的值进行比较，确保该引用属于分配给程序的内存</a:t>
            </a:r>
            <a:r>
              <a:rPr lang="zh-CN" altLang="en-US" sz="2800">
                <a:latin typeface="Arial Regular" panose="020B0604020202020204" charset="0"/>
                <a:ea typeface="黑体" charset="0"/>
                <a:cs typeface="Arial Regular" panose="020B0604020202020204" charset="0"/>
                <a:sym typeface="+mn-ea"/>
              </a:rPr>
              <a:t>空间</a:t>
            </a:r>
            <a:endParaRPr lang="zh-CN" altLang="en-US" sz="2800">
              <a:latin typeface="Arial Regular" panose="020B0604020202020204" charset="0"/>
              <a:ea typeface="黑体" charset="0"/>
              <a:cs typeface="Arial Regular" panose="020B0604020202020204" charset="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分区选择</a:t>
            </a:r>
            <a:r>
              <a:rPr lang="zh-CN" altLang="en-US"/>
              <a:t>法</a:t>
            </a:r>
            <a:endParaRPr lang="zh-CN" altLang="en-US"/>
          </a:p>
        </p:txBody>
      </p:sp>
      <p:sp>
        <p:nvSpPr>
          <p:cNvPr id="3" name="内容占位符 2"/>
          <p:cNvSpPr>
            <a:spLocks noGrp="1"/>
          </p:cNvSpPr>
          <p:nvPr>
            <p:ph idx="1"/>
          </p:nvPr>
        </p:nvSpPr>
        <p:spPr/>
        <p:txBody>
          <a:bodyPr/>
          <a:p>
            <a:r>
              <a:rPr lang="zh-CN" altLang="en-US">
                <a:latin typeface="Courier New Regular" panose="02070309020205020404" charset="0"/>
                <a:cs typeface="Courier New Regular" panose="02070309020205020404" charset="0"/>
              </a:rPr>
              <a:t>对于一个新程序，应该分配给它哪个分区呢</a:t>
            </a:r>
            <a:endParaRPr lang="zh-CN" altLang="en-US">
              <a:latin typeface="Courier New Regular" panose="02070309020205020404" charset="0"/>
              <a:cs typeface="Courier New Regular" panose="02070309020205020404" charset="0"/>
            </a:endParaRPr>
          </a:p>
          <a:p>
            <a:pPr lvl="1"/>
            <a:r>
              <a:rPr lang="zh-CN" altLang="en-US">
                <a:latin typeface="Courier New Regular" panose="02070309020205020404" charset="0"/>
                <a:cs typeface="Courier New Regular" panose="02070309020205020404" charset="0"/>
              </a:rPr>
              <a:t>最先匹配（first fit）：把第一个足够容纳程序的分区分配给它</a:t>
            </a:r>
            <a:endParaRPr lang="zh-CN" altLang="en-US">
              <a:latin typeface="Courier New Regular" panose="02070309020205020404" charset="0"/>
              <a:cs typeface="Courier New Regular" panose="02070309020205020404" charset="0"/>
            </a:endParaRPr>
          </a:p>
          <a:p>
            <a:pPr lvl="1"/>
            <a:r>
              <a:rPr lang="zh-CN" altLang="en-US">
                <a:latin typeface="Courier New Regular" panose="02070309020205020404" charset="0"/>
                <a:cs typeface="Courier New Regular" panose="02070309020205020404" charset="0"/>
              </a:rPr>
              <a:t>最佳匹配（best fit）：把最小的能够容纳程序的分区分配给它</a:t>
            </a:r>
            <a:endParaRPr lang="zh-CN" altLang="en-US">
              <a:latin typeface="Courier New Regular" panose="02070309020205020404" charset="0"/>
              <a:cs typeface="Courier New Regular" panose="02070309020205020404" charset="0"/>
            </a:endParaRPr>
          </a:p>
          <a:p>
            <a:pPr lvl="1"/>
            <a:r>
              <a:rPr lang="zh-CN" altLang="en-US">
                <a:latin typeface="Courier New Regular" panose="02070309020205020404" charset="0"/>
                <a:cs typeface="Courier New Regular" panose="02070309020205020404" charset="0"/>
              </a:rPr>
              <a:t>最差匹配（worst fit）：把最大的能够容纳程序的分区分配给它</a:t>
            </a:r>
            <a:endParaRPr lang="zh-CN" altLang="en-US">
              <a:latin typeface="Courier New Regular" panose="02070309020205020404" charset="0"/>
              <a:cs typeface="Courier New Regular" panose="02070309020205020404" charset="0"/>
            </a:endParaRPr>
          </a:p>
          <a:p>
            <a:pPr lvl="0"/>
            <a:r>
              <a:rPr lang="zh-CN" altLang="en-US">
                <a:latin typeface="Courier New Regular" panose="02070309020205020404" charset="0"/>
                <a:cs typeface="Courier New Regular" panose="02070309020205020404" charset="0"/>
              </a:rPr>
              <a:t>最先匹配和最佳匹配适用于固定分区</a:t>
            </a:r>
            <a:endParaRPr lang="zh-CN" altLang="en-US">
              <a:latin typeface="Courier New Regular" panose="02070309020205020404" charset="0"/>
              <a:cs typeface="Courier New Regular" panose="02070309020205020404" charset="0"/>
            </a:endParaRPr>
          </a:p>
          <a:p>
            <a:pPr lvl="0"/>
            <a:r>
              <a:rPr lang="zh-CN" altLang="en-US">
                <a:latin typeface="Courier New Regular" panose="02070309020205020404" charset="0"/>
                <a:cs typeface="Courier New Regular" panose="02070309020205020404" charset="0"/>
              </a:rPr>
              <a:t>但在动态分区中，最差匹配常常是最有用的，因为它留下了最大可能的空白分区，可以容纳之后的其他程序</a:t>
            </a:r>
            <a:endParaRPr lang="zh-CN" altLang="en-US">
              <a:latin typeface="Courier New Regular" panose="02070309020205020404" charset="0"/>
              <a:cs typeface="Courier New Regular" panose="020703090202050204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操作系统</a:t>
            </a:r>
            <a:r>
              <a:rPr lang="zh-CN" altLang="en-US"/>
              <a:t>的角色</a:t>
            </a:r>
            <a:endParaRPr lang="zh-CN" altLang="en-US"/>
          </a:p>
        </p:txBody>
      </p:sp>
      <p:sp>
        <p:nvSpPr>
          <p:cNvPr id="3" name="内容占位符 2"/>
          <p:cNvSpPr>
            <a:spLocks noGrp="1"/>
          </p:cNvSpPr>
          <p:nvPr>
            <p:ph idx="1"/>
          </p:nvPr>
        </p:nvSpPr>
        <p:spPr/>
        <p:txBody>
          <a:bodyPr/>
          <a:p>
            <a:r>
              <a:rPr lang="zh-CN" altLang="en-US"/>
              <a:t>应用</a:t>
            </a:r>
            <a:r>
              <a:rPr lang="zh-CN" altLang="en-US"/>
              <a:t>软件：</a:t>
            </a:r>
            <a:endParaRPr lang="zh-CN" altLang="en-US"/>
          </a:p>
          <a:p>
            <a:pPr lvl="1"/>
            <a:r>
              <a:rPr lang="zh-CN" altLang="en-US"/>
              <a:t>帮助我们解决现实问题的</a:t>
            </a:r>
            <a:r>
              <a:rPr lang="zh-CN" altLang="en-US"/>
              <a:t>程序</a:t>
            </a:r>
            <a:endParaRPr lang="zh-CN" altLang="en-US"/>
          </a:p>
          <a:p>
            <a:pPr lvl="1"/>
            <a:endParaRPr lang="zh-CN" altLang="en-US"/>
          </a:p>
          <a:p>
            <a:pPr lvl="0"/>
            <a:r>
              <a:rPr lang="zh-CN" altLang="en-US"/>
              <a:t>系统</a:t>
            </a:r>
            <a:r>
              <a:rPr lang="zh-CN" altLang="en-US"/>
              <a:t>软件：</a:t>
            </a:r>
            <a:endParaRPr lang="zh-CN" altLang="en-US"/>
          </a:p>
          <a:p>
            <a:pPr lvl="1"/>
            <a:r>
              <a:rPr lang="zh-CN" altLang="en-US"/>
              <a:t>管理计算机系统并与硬件进行交互的</a:t>
            </a:r>
            <a:r>
              <a:rPr lang="zh-CN" altLang="en-US"/>
              <a:t>程序</a:t>
            </a:r>
            <a:endParaRPr lang="zh-CN" altLang="en-US"/>
          </a:p>
          <a:p>
            <a:pPr lvl="1"/>
            <a:endParaRPr lang="zh-CN" altLang="en-US"/>
          </a:p>
          <a:p>
            <a:pPr lvl="0"/>
            <a:r>
              <a:rPr lang="zh-CN" altLang="en-US"/>
              <a:t>计算机的操作系统是系统软件的</a:t>
            </a:r>
            <a:r>
              <a:rPr lang="zh-CN" altLang="en-US"/>
              <a:t>核心</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分区内存管理</a:t>
            </a:r>
            <a:endParaRPr lang="zh-CN" altLang="en-US"/>
          </a:p>
        </p:txBody>
      </p:sp>
      <p:sp>
        <p:nvSpPr>
          <p:cNvPr id="3" name="内容占位符 2"/>
          <p:cNvSpPr>
            <a:spLocks noGrp="1"/>
          </p:cNvSpPr>
          <p:nvPr>
            <p:ph idx="1"/>
          </p:nvPr>
        </p:nvSpPr>
        <p:spPr/>
        <p:txBody>
          <a:bodyPr/>
          <a:p>
            <a:r>
              <a:rPr lang="zh-CN" altLang="en-US"/>
              <a:t>当程序终止时，分区表将被更新，以反映这个分区现在是空白的，新程序可以使用它</a:t>
            </a:r>
            <a:r>
              <a:rPr lang="zh-CN" altLang="en-US"/>
              <a:t>了</a:t>
            </a:r>
            <a:endParaRPr lang="zh-CN" altLang="en-US"/>
          </a:p>
          <a:p>
            <a:r>
              <a:rPr lang="zh-CN" altLang="en-US"/>
              <a:t>在动态分区中，连续的空白分区将被合并成一个大的空白</a:t>
            </a:r>
            <a:r>
              <a:rPr lang="zh-CN" altLang="en-US"/>
              <a:t>分区</a:t>
            </a:r>
            <a:endParaRPr lang="zh-CN" altLang="en-US"/>
          </a:p>
          <a:p>
            <a:endParaRPr lang="zh-CN" altLang="en-US"/>
          </a:p>
          <a:p>
            <a:endParaRPr lang="zh-CN" altLang="en-US"/>
          </a:p>
        </p:txBody>
      </p:sp>
      <p:sp>
        <p:nvSpPr>
          <p:cNvPr id="4" name="文本框 3"/>
          <p:cNvSpPr txBox="1"/>
          <p:nvPr/>
        </p:nvSpPr>
        <p:spPr>
          <a:xfrm>
            <a:off x="647700" y="4354830"/>
            <a:ext cx="3817620" cy="521970"/>
          </a:xfrm>
          <a:prstGeom prst="rect">
            <a:avLst/>
          </a:prstGeom>
          <a:noFill/>
        </p:spPr>
        <p:txBody>
          <a:bodyPr wrap="none" rtlCol="0">
            <a:spAutoFit/>
          </a:bodyPr>
          <a:p>
            <a:pPr algn="l"/>
            <a:r>
              <a:rPr lang="zh-CN" altLang="en-US" sz="2800">
                <a:latin typeface="Arial Regular" panose="020B0604020202020204" charset="0"/>
                <a:ea typeface="黑体" charset="0"/>
                <a:cs typeface="Arial Regular" panose="020B0604020202020204" charset="0"/>
              </a:rPr>
              <a:t>课本：习题</a:t>
            </a:r>
            <a:r>
              <a:rPr lang="en-US" altLang="zh-CN" sz="2800">
                <a:latin typeface="Arial Regular" panose="020B0604020202020204" charset="0"/>
                <a:ea typeface="黑体" charset="0"/>
                <a:cs typeface="Arial Regular" panose="020B0604020202020204" charset="0"/>
              </a:rPr>
              <a:t>55</a:t>
            </a:r>
            <a:r>
              <a:rPr lang="zh-CN" altLang="en-US" sz="2800">
                <a:latin typeface="Arial Regular" panose="020B0604020202020204" charset="0"/>
                <a:ea typeface="黑体" charset="0"/>
                <a:cs typeface="Arial Regular" panose="020B0604020202020204" charset="0"/>
              </a:rPr>
              <a:t>、习题</a:t>
            </a:r>
            <a:r>
              <a:rPr lang="en-US" altLang="zh-CN" sz="2800">
                <a:latin typeface="Arial Regular" panose="020B0604020202020204" charset="0"/>
                <a:ea typeface="黑体" charset="0"/>
                <a:cs typeface="Arial Regular" panose="020B0604020202020204" charset="0"/>
              </a:rPr>
              <a:t>56</a:t>
            </a:r>
            <a:endParaRPr lang="en-US" altLang="zh-CN" sz="2800">
              <a:latin typeface="Arial Regular" panose="020B0604020202020204" charset="0"/>
              <a:ea typeface="黑体" charset="0"/>
              <a:cs typeface="Arial Regular" panose="020B06040202020202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页式内存管理</a:t>
            </a:r>
            <a:endParaRPr lang="zh-CN" altLang="en-US"/>
          </a:p>
        </p:txBody>
      </p:sp>
      <p:sp>
        <p:nvSpPr>
          <p:cNvPr id="3" name="内容占位符 2"/>
          <p:cNvSpPr>
            <a:spLocks noGrp="1"/>
          </p:cNvSpPr>
          <p:nvPr>
            <p:ph idx="1"/>
          </p:nvPr>
        </p:nvSpPr>
        <p:spPr/>
        <p:txBody>
          <a:bodyPr/>
          <a:p>
            <a:r>
              <a:rPr lang="zh-CN" altLang="en-US"/>
              <a:t>主存被分成小的大小固定的存储块，叫作帧（</a:t>
            </a:r>
            <a:r>
              <a:rPr lang="en-US" altLang="zh-CN"/>
              <a:t>frame</a:t>
            </a:r>
            <a:r>
              <a:rPr lang="zh-CN" altLang="en-US"/>
              <a:t>）</a:t>
            </a:r>
            <a:endParaRPr lang="zh-CN" altLang="en-US"/>
          </a:p>
          <a:p>
            <a:r>
              <a:rPr lang="zh-CN" altLang="en-US"/>
              <a:t>进程被划分为页（</a:t>
            </a:r>
            <a:r>
              <a:rPr lang="en-US" altLang="zh-CN"/>
              <a:t>page</a:t>
            </a:r>
            <a:r>
              <a:rPr lang="zh-CN" altLang="en-US"/>
              <a:t>）</a:t>
            </a:r>
            <a:endParaRPr lang="zh-CN" altLang="en-US"/>
          </a:p>
          <a:p>
            <a:r>
              <a:rPr lang="zh-CN" altLang="en-US"/>
              <a:t>在程序执行时，进程的页将被载入分散在内存中的各个未使用的</a:t>
            </a:r>
            <a:r>
              <a:rPr lang="zh-CN" altLang="en-US">
                <a:sym typeface="+mn-ea"/>
              </a:rPr>
              <a:t>帧</a:t>
            </a:r>
            <a:r>
              <a:rPr lang="zh-CN" altLang="en-US">
                <a:sym typeface="+mn-ea"/>
              </a:rPr>
              <a:t>中</a:t>
            </a:r>
            <a:endParaRPr lang="zh-CN" altLang="en-US">
              <a:sym typeface="+mn-ea"/>
            </a:endParaRPr>
          </a:p>
          <a:p>
            <a:pPr lvl="1"/>
            <a:r>
              <a:rPr lang="zh-CN" altLang="en-US">
                <a:sym typeface="+mn-ea"/>
              </a:rPr>
              <a:t>因此，一个进程的页可能是四处散落的、无序的，与其他程序的页</a:t>
            </a:r>
            <a:r>
              <a:rPr lang="zh-CN" altLang="en-US">
                <a:sym typeface="+mn-ea"/>
              </a:rPr>
              <a:t>混合在</a:t>
            </a:r>
            <a:r>
              <a:rPr lang="zh-CN" altLang="en-US">
                <a:sym typeface="+mn-ea"/>
              </a:rPr>
              <a:t>一起</a:t>
            </a:r>
            <a:endParaRPr lang="zh-CN" altLang="en-US">
              <a:sym typeface="+mn-ea"/>
            </a:endParaRPr>
          </a:p>
          <a:p>
            <a:pPr lvl="1"/>
            <a:endParaRPr lang="zh-CN" altLang="en-US">
              <a:sym typeface="+mn-ea"/>
            </a:endParaRPr>
          </a:p>
          <a:p>
            <a:pPr lvl="0"/>
            <a:r>
              <a:rPr lang="zh-CN" altLang="en-US">
                <a:sym typeface="+mn-ea"/>
              </a:rPr>
              <a:t>为了掌握进程页的分布，操作系统需要为内存中的每个进程维护一个独立的页映射表（</a:t>
            </a:r>
            <a:r>
              <a:rPr lang="en-US" altLang="zh-CN">
                <a:sym typeface="+mn-ea"/>
              </a:rPr>
              <a:t>Page Map Table</a:t>
            </a:r>
            <a:r>
              <a:rPr lang="zh-CN" altLang="en-US">
                <a:sym typeface="+mn-ea"/>
              </a:rPr>
              <a:t>，</a:t>
            </a:r>
            <a:r>
              <a:rPr lang="en-US" altLang="zh-CN">
                <a:sym typeface="+mn-ea"/>
              </a:rPr>
              <a:t>PMT</a:t>
            </a:r>
            <a:r>
              <a:rPr lang="zh-CN" altLang="en-US">
                <a:sym typeface="+mn-ea"/>
              </a:rPr>
              <a:t>），把每个页</a:t>
            </a:r>
            <a:r>
              <a:rPr lang="zh-CN" altLang="en-US">
                <a:sym typeface="+mn-ea"/>
              </a:rPr>
              <a:t>映射到载入它的</a:t>
            </a:r>
            <a:r>
              <a:rPr lang="zh-CN" altLang="en-US">
                <a:sym typeface="+mn-ea"/>
              </a:rPr>
              <a:t>帧</a:t>
            </a:r>
            <a:endParaRPr lang="zh-CN" altLang="en-US">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页式内存管理</a:t>
            </a:r>
            <a:endParaRPr lang="zh-CN" altLang="en-US"/>
          </a:p>
        </p:txBody>
      </p:sp>
      <p:pic>
        <p:nvPicPr>
          <p:cNvPr id="5" name="图片 4"/>
          <p:cNvPicPr>
            <a:picLocks noChangeAspect="1"/>
          </p:cNvPicPr>
          <p:nvPr/>
        </p:nvPicPr>
        <p:blipFill>
          <a:blip r:embed="rId1"/>
          <a:stretch>
            <a:fillRect/>
          </a:stretch>
        </p:blipFill>
        <p:spPr>
          <a:xfrm>
            <a:off x="6022975" y="1381760"/>
            <a:ext cx="3263900" cy="4912360"/>
          </a:xfrm>
          <a:prstGeom prst="rect">
            <a:avLst/>
          </a:prstGeom>
        </p:spPr>
      </p:pic>
      <p:sp>
        <p:nvSpPr>
          <p:cNvPr id="4" name="文本框 3"/>
          <p:cNvSpPr txBox="1"/>
          <p:nvPr/>
        </p:nvSpPr>
        <p:spPr>
          <a:xfrm>
            <a:off x="647700" y="2956560"/>
            <a:ext cx="4450080" cy="521970"/>
          </a:xfrm>
          <a:prstGeom prst="rect">
            <a:avLst/>
          </a:prstGeom>
          <a:noFill/>
        </p:spPr>
        <p:txBody>
          <a:bodyPr wrap="none" rtlCol="0">
            <a:spAutoFit/>
          </a:bodyPr>
          <a:p>
            <a:pPr algn="l"/>
            <a:r>
              <a:rPr lang="zh-CN" altLang="en-US" sz="2800">
                <a:latin typeface="Arial Regular" panose="020B0604020202020204" charset="0"/>
                <a:ea typeface="黑体" charset="0"/>
                <a:cs typeface="Arial Regular" panose="020B0604020202020204" charset="0"/>
              </a:rPr>
              <a:t>假设页的大小等于帧</a:t>
            </a:r>
            <a:r>
              <a:rPr lang="zh-CN" altLang="en-US" sz="2800">
                <a:latin typeface="Arial Regular" panose="020B0604020202020204" charset="0"/>
                <a:ea typeface="黑体" charset="0"/>
                <a:cs typeface="Arial Regular" panose="020B0604020202020204" charset="0"/>
              </a:rPr>
              <a:t>的大小</a:t>
            </a:r>
            <a:endParaRPr lang="zh-CN" altLang="en-US" sz="2800">
              <a:latin typeface="Arial Regular" panose="020B0604020202020204" charset="0"/>
              <a:ea typeface="黑体" charset="0"/>
              <a:cs typeface="Arial Regular" panose="020B06040202020202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页式内存管理</a:t>
            </a:r>
            <a:endParaRPr lang="zh-CN" altLang="en-US"/>
          </a:p>
        </p:txBody>
      </p:sp>
      <p:sp>
        <p:nvSpPr>
          <p:cNvPr id="3" name="内容占位符 2"/>
          <p:cNvSpPr>
            <a:spLocks noGrp="1"/>
          </p:cNvSpPr>
          <p:nvPr>
            <p:ph idx="1"/>
          </p:nvPr>
        </p:nvSpPr>
        <p:spPr/>
        <p:txBody>
          <a:bodyPr/>
          <a:p>
            <a:r>
              <a:rPr lang="zh-CN" altLang="en-US"/>
              <a:t>页式内存管理系统中的逻辑地址与分区系统中的一样，都是从一个相对于程序起始点的整数值开始</a:t>
            </a:r>
            <a:endParaRPr lang="zh-CN" altLang="en-US"/>
          </a:p>
          <a:p>
            <a:r>
              <a:rPr lang="zh-CN" altLang="en-US"/>
              <a:t>&lt;页编号，偏移量&gt;</a:t>
            </a:r>
            <a:endParaRPr lang="zh-CN" altLang="en-US"/>
          </a:p>
          <a:p>
            <a:pPr lvl="1"/>
            <a:r>
              <a:rPr lang="zh-CN" altLang="en-US"/>
              <a:t>用页面大小除逻辑地址得到的商是页编号，余数是偏移量</a:t>
            </a:r>
            <a:endParaRPr lang="zh-CN" altLang="en-US"/>
          </a:p>
          <a:p>
            <a:pPr lvl="1"/>
            <a:r>
              <a:rPr lang="zh-CN" altLang="en-US"/>
              <a:t>如果页面大小是1024，</a:t>
            </a:r>
            <a:r>
              <a:rPr lang="zh-CN" altLang="en-US"/>
              <a:t>那么逻辑地址2566对应的就是进程的第2页的第518个字节</a:t>
            </a:r>
            <a:endParaRPr lang="zh-CN" altLang="en-US"/>
          </a:p>
          <a:p>
            <a:pPr lvl="1"/>
            <a:r>
              <a:rPr lang="en-US" altLang="zh-CN"/>
              <a:t>&lt;2, 518&gt;</a:t>
            </a:r>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页式内存管理</a:t>
            </a:r>
            <a:endParaRPr lang="zh-CN" altLang="en-US"/>
          </a:p>
        </p:txBody>
      </p:sp>
      <p:pic>
        <p:nvPicPr>
          <p:cNvPr id="5" name="图片 4"/>
          <p:cNvPicPr>
            <a:picLocks noChangeAspect="1"/>
          </p:cNvPicPr>
          <p:nvPr/>
        </p:nvPicPr>
        <p:blipFill>
          <a:blip r:embed="rId1"/>
          <a:stretch>
            <a:fillRect/>
          </a:stretch>
        </p:blipFill>
        <p:spPr>
          <a:xfrm>
            <a:off x="7757160" y="258445"/>
            <a:ext cx="3710305" cy="5584190"/>
          </a:xfrm>
          <a:prstGeom prst="rect">
            <a:avLst/>
          </a:prstGeom>
        </p:spPr>
      </p:pic>
      <p:sp>
        <p:nvSpPr>
          <p:cNvPr id="4" name="文本框 3"/>
          <p:cNvSpPr txBox="1"/>
          <p:nvPr/>
        </p:nvSpPr>
        <p:spPr>
          <a:xfrm>
            <a:off x="647700" y="2358390"/>
            <a:ext cx="6969760" cy="2676525"/>
          </a:xfrm>
          <a:prstGeom prst="rect">
            <a:avLst/>
          </a:prstGeom>
          <a:noFill/>
        </p:spPr>
        <p:txBody>
          <a:bodyPr wrap="square" rtlCol="0">
            <a:spAutoFit/>
          </a:bodyPr>
          <a:p>
            <a:pPr marL="514350" indent="-514350" algn="l">
              <a:buAutoNum type="arabicPeriod"/>
            </a:pPr>
            <a:r>
              <a:rPr lang="zh-CN" altLang="en-US" sz="2800">
                <a:latin typeface="Arial Regular" panose="020B0604020202020204" charset="0"/>
                <a:ea typeface="黑体" charset="0"/>
                <a:cs typeface="Arial Regular" panose="020B0604020202020204" charset="0"/>
              </a:rPr>
              <a:t>要生成物理地址，首先需要查看PMT，找到页所在的帧的编号，然后用帧编号乘以帧大小，加上偏移量即可</a:t>
            </a:r>
            <a:endParaRPr lang="zh-CN" altLang="en-US" sz="2800">
              <a:latin typeface="Arial Regular" panose="020B0604020202020204" charset="0"/>
              <a:ea typeface="黑体" charset="0"/>
              <a:cs typeface="Arial Regular" panose="020B0604020202020204" charset="0"/>
            </a:endParaRPr>
          </a:p>
          <a:p>
            <a:pPr marL="514350" indent="-514350" algn="l">
              <a:buAutoNum type="arabicPeriod"/>
            </a:pPr>
            <a:endParaRPr lang="zh-CN" altLang="en-US" sz="2800">
              <a:latin typeface="Arial Regular" panose="020B0604020202020204" charset="0"/>
              <a:ea typeface="黑体" charset="0"/>
              <a:cs typeface="Arial Regular" panose="020B0604020202020204" charset="0"/>
            </a:endParaRPr>
          </a:p>
          <a:p>
            <a:pPr marL="514350" indent="-514350" algn="l">
              <a:buAutoNum type="arabicPeriod"/>
            </a:pPr>
            <a:r>
              <a:rPr lang="zh-CN" altLang="en-US" sz="2800">
                <a:latin typeface="Arial Regular" panose="020B0604020202020204" charset="0"/>
                <a:ea typeface="黑体" charset="0"/>
                <a:cs typeface="Arial Regular" panose="020B0604020202020204" charset="0"/>
              </a:rPr>
              <a:t>逻辑地址&lt;</a:t>
            </a:r>
            <a:r>
              <a:rPr lang="en-US" altLang="zh-CN" sz="2800">
                <a:latin typeface="Arial Regular" panose="020B0604020202020204" charset="0"/>
                <a:ea typeface="黑体" charset="0"/>
                <a:cs typeface="Arial Regular" panose="020B0604020202020204" charset="0"/>
              </a:rPr>
              <a:t>1</a:t>
            </a:r>
            <a:r>
              <a:rPr lang="zh-CN" altLang="en-US" sz="2800">
                <a:latin typeface="Arial Regular" panose="020B0604020202020204" charset="0"/>
                <a:ea typeface="黑体" charset="0"/>
                <a:cs typeface="Arial Regular" panose="020B0604020202020204" charset="0"/>
              </a:rPr>
              <a:t>, </a:t>
            </a:r>
            <a:r>
              <a:rPr lang="en-US" altLang="zh-CN" sz="2800">
                <a:latin typeface="Arial Regular" panose="020B0604020202020204" charset="0"/>
                <a:ea typeface="黑体" charset="0"/>
                <a:cs typeface="Arial Regular" panose="020B0604020202020204" charset="0"/>
              </a:rPr>
              <a:t>222</a:t>
            </a:r>
            <a:r>
              <a:rPr lang="zh-CN" altLang="en-US" sz="2800">
                <a:latin typeface="Arial Regular" panose="020B0604020202020204" charset="0"/>
                <a:ea typeface="黑体" charset="0"/>
                <a:cs typeface="Arial Regular" panose="020B0604020202020204" charset="0"/>
              </a:rPr>
              <a:t>&gt;转为物理地址</a:t>
            </a:r>
            <a:endParaRPr lang="zh-CN" altLang="en-US" sz="2800">
              <a:latin typeface="Arial Regular" panose="020B0604020202020204" charset="0"/>
              <a:ea typeface="黑体" charset="0"/>
              <a:cs typeface="Arial Regular" panose="020B0604020202020204" charset="0"/>
            </a:endParaRPr>
          </a:p>
          <a:p>
            <a:pPr marL="514350" indent="-514350" algn="l">
              <a:buAutoNum type="arabicPeriod"/>
            </a:pPr>
            <a:endParaRPr lang="zh-CN" altLang="en-US" sz="2800">
              <a:latin typeface="Arial Regular" panose="020B0604020202020204" charset="0"/>
              <a:ea typeface="黑体" charset="0"/>
              <a:cs typeface="Arial Regular" panose="020B06040202020202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页式内存管理</a:t>
            </a:r>
            <a:endParaRPr lang="zh-CN" altLang="en-US"/>
          </a:p>
        </p:txBody>
      </p:sp>
      <p:sp>
        <p:nvSpPr>
          <p:cNvPr id="3" name="内容占位符 2"/>
          <p:cNvSpPr>
            <a:spLocks noGrp="1"/>
          </p:cNvSpPr>
          <p:nvPr>
            <p:ph idx="1"/>
          </p:nvPr>
        </p:nvSpPr>
        <p:spPr/>
        <p:txBody>
          <a:bodyPr/>
          <a:p>
            <a:r>
              <a:rPr lang="zh-CN" altLang="en-US"/>
              <a:t>分页的优点在于不必再把进程存储在连续的</a:t>
            </a:r>
            <a:r>
              <a:rPr lang="zh-CN" altLang="en-US"/>
              <a:t>内存空间</a:t>
            </a:r>
            <a:r>
              <a:rPr lang="zh-CN" altLang="en-US"/>
              <a:t>中</a:t>
            </a:r>
            <a:endParaRPr lang="zh-CN" altLang="en-US"/>
          </a:p>
          <a:p>
            <a:r>
              <a:rPr lang="zh-CN" altLang="en-US"/>
              <a:t>这种分割进程的能力把为进程寻找一大块可用空间的问题转化成了寻找足够多的小块</a:t>
            </a:r>
            <a:r>
              <a:rPr lang="zh-CN" altLang="en-US"/>
              <a:t>内存</a:t>
            </a:r>
            <a:endParaRPr lang="zh-CN" altLang="en-US"/>
          </a:p>
          <a:p>
            <a:endParaRPr lang="zh-CN" altLang="en-US"/>
          </a:p>
          <a:p>
            <a:r>
              <a:rPr lang="zh-CN" altLang="en-US"/>
              <a:t>请求分页</a:t>
            </a:r>
            <a:r>
              <a:rPr lang="zh-CN" altLang="en-US"/>
              <a:t>思想：</a:t>
            </a:r>
            <a:endParaRPr lang="zh-CN" altLang="en-US"/>
          </a:p>
          <a:p>
            <a:pPr lvl="1"/>
            <a:r>
              <a:rPr lang="zh-CN" altLang="en-US"/>
              <a:t>任何时刻</a:t>
            </a:r>
            <a:r>
              <a:rPr lang="en-US" altLang="zh-CN"/>
              <a:t>CPU</a:t>
            </a:r>
            <a:r>
              <a:rPr lang="zh-CN" altLang="en-US"/>
              <a:t>都只访问进程的一个</a:t>
            </a:r>
            <a:r>
              <a:rPr lang="zh-CN" altLang="en-US"/>
              <a:t>页面</a:t>
            </a:r>
            <a:endParaRPr lang="zh-CN" altLang="en-US"/>
          </a:p>
          <a:p>
            <a:pPr lvl="1"/>
            <a:r>
              <a:rPr lang="zh-CN" altLang="en-US"/>
              <a:t>此时，进程的其他页面是否在内存中无关</a:t>
            </a:r>
            <a:r>
              <a:rPr lang="zh-CN" altLang="en-US"/>
              <a:t>紧要</a:t>
            </a:r>
            <a:endParaRPr lang="zh-CN" altLang="en-US"/>
          </a:p>
          <a:p>
            <a:pPr lvl="1"/>
            <a:r>
              <a:rPr lang="zh-CN" altLang="en-US"/>
              <a:t>页面交换（</a:t>
            </a:r>
            <a:r>
              <a:rPr lang="en-US" altLang="zh-CN"/>
              <a:t>page swap</a:t>
            </a:r>
            <a:r>
              <a:rPr lang="zh-CN" altLang="en-US"/>
              <a:t>）：从二级存储设备载入页面通常会把其他页面写回二级存储</a:t>
            </a:r>
            <a:r>
              <a:rPr lang="zh-CN" altLang="en-US"/>
              <a:t>设备</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页式内存管理</a:t>
            </a:r>
            <a:endParaRPr lang="zh-CN" altLang="en-US"/>
          </a:p>
        </p:txBody>
      </p:sp>
      <p:sp>
        <p:nvSpPr>
          <p:cNvPr id="3" name="内容占位符 2"/>
          <p:cNvSpPr>
            <a:spLocks noGrp="1"/>
          </p:cNvSpPr>
          <p:nvPr>
            <p:ph idx="1"/>
          </p:nvPr>
        </p:nvSpPr>
        <p:spPr/>
        <p:txBody>
          <a:bodyPr/>
          <a:p>
            <a:r>
              <a:rPr lang="zh-CN" altLang="en-US"/>
              <a:t>虚拟内存（virtual memory）的思想：</a:t>
            </a:r>
            <a:endParaRPr lang="zh-CN" altLang="en-US"/>
          </a:p>
          <a:p>
            <a:pPr lvl="1"/>
            <a:r>
              <a:rPr lang="zh-CN" altLang="en-US"/>
              <a:t>在前面分析的所有内存管理法中，整个进程都必须作为连续整体载入</a:t>
            </a:r>
            <a:r>
              <a:rPr lang="zh-CN" altLang="en-US"/>
              <a:t>内存</a:t>
            </a:r>
            <a:endParaRPr lang="zh-CN" altLang="en-US"/>
          </a:p>
          <a:p>
            <a:pPr lvl="1"/>
            <a:r>
              <a:rPr lang="zh-CN" altLang="en-US"/>
              <a:t>因此，进程的大小</a:t>
            </a:r>
            <a:r>
              <a:rPr lang="zh-CN" altLang="en-US"/>
              <a:t>始终有一个上</a:t>
            </a:r>
            <a:r>
              <a:rPr lang="zh-CN" altLang="en-US"/>
              <a:t>限</a:t>
            </a:r>
            <a:endParaRPr lang="zh-CN" altLang="en-US"/>
          </a:p>
          <a:p>
            <a:pPr lvl="1"/>
            <a:r>
              <a:rPr lang="zh-CN" altLang="en-US"/>
              <a:t>请求分页法消除了这个</a:t>
            </a:r>
            <a:r>
              <a:rPr lang="zh-CN" altLang="en-US"/>
              <a:t>限制</a:t>
            </a:r>
            <a:endParaRPr lang="zh-CN" altLang="en-US"/>
          </a:p>
          <a:p>
            <a:pPr lvl="1"/>
            <a:endParaRPr lang="zh-CN" altLang="en-US"/>
          </a:p>
          <a:p>
            <a:pPr lvl="0"/>
            <a:r>
              <a:rPr lang="zh-CN" altLang="en-US"/>
              <a:t>页面交换过多叫作系统颠簸，会严重降低系统的</a:t>
            </a:r>
            <a:r>
              <a:rPr lang="zh-CN" altLang="en-US"/>
              <a:t>性能</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进程管理</a:t>
            </a:r>
            <a:endParaRPr lang="zh-CN" altLang="en-US"/>
          </a:p>
        </p:txBody>
      </p:sp>
      <p:sp>
        <p:nvSpPr>
          <p:cNvPr id="3" name="内容占位符 2"/>
          <p:cNvSpPr>
            <a:spLocks noGrp="1"/>
          </p:cNvSpPr>
          <p:nvPr>
            <p:ph idx="1"/>
          </p:nvPr>
        </p:nvSpPr>
        <p:spPr/>
        <p:txBody>
          <a:bodyPr/>
          <a:p>
            <a:r>
              <a:rPr lang="zh-CN" altLang="en-US"/>
              <a:t>操作系统必须管理的另一个重要资源是每个进程使用的</a:t>
            </a:r>
            <a:r>
              <a:rPr lang="en-US" altLang="zh-CN"/>
              <a:t>CPU</a:t>
            </a:r>
            <a:r>
              <a:rPr lang="zh-CN" altLang="en-US"/>
              <a:t>时间</a:t>
            </a:r>
            <a:endParaRPr lang="zh-CN" altLang="en-US"/>
          </a:p>
          <a:p>
            <a:endParaRPr lang="zh-CN" altLang="en-US"/>
          </a:p>
          <a:p>
            <a:r>
              <a:rPr lang="zh-CN" altLang="en-US"/>
              <a:t>进程控制块（process control block）∶操作系统管理进程信息使用的数据结构</a:t>
            </a:r>
            <a:endParaRPr lang="zh-CN" altLang="en-US"/>
          </a:p>
          <a:p>
            <a:r>
              <a:rPr lang="zh-CN" altLang="en-US"/>
              <a:t>每个状态由一个PCB列表表示，处于该状态的每个进程对应一个PCB：</a:t>
            </a:r>
            <a:endParaRPr lang="zh-CN" altLang="en-US"/>
          </a:p>
          <a:p>
            <a:pPr lvl="1"/>
            <a:r>
              <a:rPr lang="zh-CN" altLang="en-US"/>
              <a:t>当进程从一个状态转移到另一个状态时，它对应的PCB也会从一个状态列表中转移到另一个状态列表</a:t>
            </a:r>
            <a:endParaRPr lang="zh-CN" altLang="en-US" sz="2400"/>
          </a:p>
          <a:p>
            <a:pPr lvl="1"/>
            <a:endParaRPr lang="zh-CN" altLang="en-US"/>
          </a:p>
          <a:p>
            <a:pPr lvl="1"/>
            <a:endParaRPr lang="zh-CN" altLang="en-US"/>
          </a:p>
          <a:p>
            <a:endParaRPr lang="zh-CN" altLang="en-US"/>
          </a:p>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进程管理</a:t>
            </a:r>
            <a:endParaRPr lang="zh-CN" altLang="en-US"/>
          </a:p>
        </p:txBody>
      </p:sp>
      <p:sp>
        <p:nvSpPr>
          <p:cNvPr id="3" name="内容占位符 2"/>
          <p:cNvSpPr>
            <a:spLocks noGrp="1"/>
          </p:cNvSpPr>
          <p:nvPr>
            <p:ph idx="1"/>
          </p:nvPr>
        </p:nvSpPr>
        <p:spPr/>
        <p:txBody>
          <a:bodyPr/>
          <a:p>
            <a:r>
              <a:rPr lang="zh-CN" altLang="en-US"/>
              <a:t>每当一个进程进入了运行状态，当前正在运行的进程的寄存器值将被存入它的PCB，新运行的进程的寄存器值将被载入CPU</a:t>
            </a:r>
            <a:endParaRPr lang="zh-CN" altLang="en-US"/>
          </a:p>
          <a:p>
            <a:pPr lvl="1"/>
            <a:r>
              <a:rPr lang="zh-CN" altLang="en-US"/>
              <a:t>这种信息交换叫作上下文切换</a:t>
            </a:r>
            <a:endParaRPr lang="zh-CN" altLang="en-US"/>
          </a:p>
          <a:p>
            <a:pPr lvl="1"/>
            <a:r>
              <a:rPr lang="zh-CN" altLang="en-US"/>
              <a:t>上下文切换（context switch）∶当一个进程移出CPU，另一个进程取代它时发生的寄存器信息交换</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CPU调度</a:t>
            </a:r>
            <a:endParaRPr lang="zh-CN" altLang="en-US"/>
          </a:p>
        </p:txBody>
      </p:sp>
      <p:sp>
        <p:nvSpPr>
          <p:cNvPr id="3" name="内容占位符 2"/>
          <p:cNvSpPr>
            <a:spLocks noGrp="1"/>
          </p:cNvSpPr>
          <p:nvPr>
            <p:ph idx="1"/>
          </p:nvPr>
        </p:nvSpPr>
        <p:spPr/>
        <p:txBody>
          <a:bodyPr/>
          <a:p>
            <a:r>
              <a:rPr lang="zh-CN" altLang="en-US"/>
              <a:t>确定把哪个处于准备就绪状态的进程移入运行状态</a:t>
            </a:r>
            <a:endParaRPr lang="zh-CN" altLang="en-US"/>
          </a:p>
          <a:p>
            <a:endParaRPr lang="zh-CN" altLang="en-US"/>
          </a:p>
          <a:p>
            <a:r>
              <a:rPr lang="zh-CN" altLang="en-US"/>
              <a:t>CPU调度算法将决定把CPU给予哪个进程，以便它能够运行</a:t>
            </a:r>
            <a:endParaRPr lang="zh-CN" altLang="en-US"/>
          </a:p>
          <a:p>
            <a:pPr lvl="1"/>
            <a:r>
              <a:rPr lang="zh-CN" altLang="en-US"/>
              <a:t>可能有很多进程处于就绪状态</a:t>
            </a:r>
            <a:endParaRPr lang="zh-CN" altLang="en-US"/>
          </a:p>
          <a:p>
            <a:pPr lvl="1"/>
            <a:r>
              <a:rPr lang="zh-CN" altLang="en-US"/>
              <a:t>只能有一个进程处于运行状态</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操作系统的角色</a:t>
            </a:r>
            <a:endParaRPr lang="zh-CN" altLang="en-US"/>
          </a:p>
        </p:txBody>
      </p:sp>
      <p:pic>
        <p:nvPicPr>
          <p:cNvPr id="5" name="图片 4" descr="219-10-1"/>
          <p:cNvPicPr>
            <a:picLocks noChangeAspect="1"/>
          </p:cNvPicPr>
          <p:nvPr>
            <p:custDataLst>
              <p:tags r:id="rId1"/>
            </p:custDataLst>
          </p:nvPr>
        </p:nvPicPr>
        <p:blipFill>
          <a:blip r:embed="rId2"/>
          <a:stretch>
            <a:fillRect/>
          </a:stretch>
        </p:blipFill>
        <p:spPr>
          <a:xfrm>
            <a:off x="6781800" y="1584325"/>
            <a:ext cx="3057525" cy="4485640"/>
          </a:xfrm>
          <a:prstGeom prst="rect">
            <a:avLst/>
          </a:prstGeom>
        </p:spPr>
      </p:pic>
      <p:sp>
        <p:nvSpPr>
          <p:cNvPr id="6" name="文本框 5"/>
          <p:cNvSpPr txBox="1"/>
          <p:nvPr/>
        </p:nvSpPr>
        <p:spPr>
          <a:xfrm>
            <a:off x="647700" y="2889885"/>
            <a:ext cx="5891530" cy="1383665"/>
          </a:xfrm>
          <a:prstGeom prst="rect">
            <a:avLst/>
          </a:prstGeom>
          <a:noFill/>
        </p:spPr>
        <p:txBody>
          <a:bodyPr wrap="square" rtlCol="0">
            <a:spAutoFit/>
          </a:bodyPr>
          <a:p>
            <a:pPr marL="514350" indent="-514350" algn="l">
              <a:buAutoNum type="arabicPeriod"/>
            </a:pPr>
            <a:r>
              <a:rPr lang="zh-CN" altLang="en-US" sz="2800">
                <a:latin typeface="Arial Regular" panose="020B0604020202020204" charset="0"/>
                <a:ea typeface="黑体" charset="0"/>
                <a:cs typeface="Arial Regular" panose="020B0604020202020204" charset="0"/>
              </a:rPr>
              <a:t>操作系统负责管理硬件资源</a:t>
            </a:r>
            <a:endParaRPr lang="zh-CN" altLang="en-US" sz="2800">
              <a:latin typeface="Arial Regular" panose="020B0604020202020204" charset="0"/>
              <a:ea typeface="黑体" charset="0"/>
              <a:cs typeface="Arial Regular" panose="020B0604020202020204" charset="0"/>
            </a:endParaRPr>
          </a:p>
          <a:p>
            <a:pPr marL="514350" indent="-514350" algn="l">
              <a:buAutoNum type="arabicPeriod"/>
            </a:pPr>
            <a:r>
              <a:rPr lang="zh-CN" altLang="en-US" sz="2800">
                <a:latin typeface="Arial Regular" panose="020B0604020202020204" charset="0"/>
                <a:ea typeface="黑体" charset="0"/>
                <a:cs typeface="Arial Regular" panose="020B0604020202020204" charset="0"/>
              </a:rPr>
              <a:t>它允许应用软件直接地或通过其他系统软件访问系统</a:t>
            </a:r>
            <a:r>
              <a:rPr lang="zh-CN" altLang="en-US" sz="2800">
                <a:latin typeface="Arial Regular" panose="020B0604020202020204" charset="0"/>
                <a:ea typeface="黑体" charset="0"/>
                <a:cs typeface="Arial Regular" panose="020B0604020202020204" charset="0"/>
              </a:rPr>
              <a:t>资源</a:t>
            </a:r>
            <a:endParaRPr lang="zh-CN" altLang="en-US" sz="2800">
              <a:latin typeface="Arial Regular" panose="020B0604020202020204" charset="0"/>
              <a:ea typeface="黑体" charset="0"/>
              <a:cs typeface="Arial Regular" panose="020B06040202020202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CPU调度</a:t>
            </a:r>
            <a:endParaRPr lang="zh-CN" altLang="en-US"/>
          </a:p>
        </p:txBody>
      </p:sp>
      <p:sp>
        <p:nvSpPr>
          <p:cNvPr id="3" name="内容占位符 2"/>
          <p:cNvSpPr>
            <a:spLocks noGrp="1"/>
          </p:cNvSpPr>
          <p:nvPr>
            <p:ph idx="1"/>
          </p:nvPr>
        </p:nvSpPr>
        <p:spPr/>
        <p:txBody>
          <a:bodyPr/>
          <a:p>
            <a:r>
              <a:rPr lang="zh-CN" altLang="en-US"/>
              <a:t>调度算法分类：</a:t>
            </a:r>
            <a:endParaRPr lang="zh-CN" altLang="en-US"/>
          </a:p>
          <a:p>
            <a:pPr lvl="1"/>
            <a:r>
              <a:rPr lang="zh-CN" altLang="en-US"/>
              <a:t>非抢先调度（nonpreemptive scheduling）：当当前执行的进程自愿放弃了CPU时发生的CPU调度</a:t>
            </a:r>
            <a:endParaRPr lang="zh-CN" altLang="en-US"/>
          </a:p>
          <a:p>
            <a:pPr lvl="1"/>
            <a:r>
              <a:rPr lang="zh-CN" altLang="en-US"/>
              <a:t>抢先调度（preemptive scheduling）∶当操作系统决定照顾另一个进程而抢占当前执行进程的CPU资源时发生的CPU调度</a:t>
            </a:r>
            <a:endParaRPr lang="zh-CN" altLang="en-US"/>
          </a:p>
          <a:p>
            <a:pPr lvl="1"/>
            <a:endParaRPr lang="zh-CN" altLang="en-US"/>
          </a:p>
          <a:p>
            <a:pPr lvl="0"/>
            <a:r>
              <a:rPr lang="zh-CN" altLang="en-US"/>
              <a:t>周转周期（turnaround time）∶从进程进入准备就绪状态到它最终完成之间的时间间隔，是评估CPU调度算法的标准</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CPU调度算法</a:t>
            </a:r>
            <a:endParaRPr lang="zh-CN" altLang="en-US"/>
          </a:p>
        </p:txBody>
      </p:sp>
      <p:sp>
        <p:nvSpPr>
          <p:cNvPr id="3" name="内容占位符 2"/>
          <p:cNvSpPr>
            <a:spLocks noGrp="1"/>
          </p:cNvSpPr>
          <p:nvPr>
            <p:ph idx="1"/>
          </p:nvPr>
        </p:nvSpPr>
        <p:spPr/>
        <p:txBody>
          <a:bodyPr/>
          <a:p>
            <a:r>
              <a:rPr lang="zh-CN" altLang="en-US"/>
              <a:t>先到先服务（First-Come, First-Served）：</a:t>
            </a:r>
            <a:endParaRPr lang="zh-CN" altLang="en-US"/>
          </a:p>
          <a:p>
            <a:pPr lvl="1"/>
            <a:r>
              <a:rPr lang="zh-CN" altLang="en-US"/>
              <a:t>进程按照它们到达运行状态的顺序转移到CPU</a:t>
            </a:r>
            <a:endParaRPr lang="zh-CN" altLang="en-US"/>
          </a:p>
          <a:p>
            <a:pPr lvl="1"/>
            <a:r>
              <a:rPr lang="zh-CN" altLang="en-US"/>
              <a:t>FCFS调度是非抢先的</a:t>
            </a:r>
            <a:endParaRPr lang="zh-CN" altLang="en-US"/>
          </a:p>
          <a:p>
            <a:pPr lvl="1"/>
            <a:endParaRPr lang="zh-CN" altLang="en-US"/>
          </a:p>
          <a:p>
            <a:pPr lvl="0"/>
            <a:r>
              <a:rPr lang="zh-CN" altLang="en-US"/>
              <a:t>最短作业优先（Shortest Job Next）：</a:t>
            </a:r>
            <a:endParaRPr lang="zh-CN" altLang="en-US"/>
          </a:p>
          <a:p>
            <a:pPr lvl="1"/>
            <a:r>
              <a:rPr lang="zh-CN" altLang="en-US"/>
              <a:t>将查看所有处于准备就绪状态的进程，并分派一个具有最短服务时间的</a:t>
            </a:r>
            <a:endParaRPr lang="zh-CN" altLang="en-US"/>
          </a:p>
          <a:p>
            <a:pPr lvl="1"/>
            <a:r>
              <a:rPr lang="zh-CN" altLang="en-US"/>
              <a:t>和</a:t>
            </a:r>
            <a:r>
              <a:rPr lang="en-US" altLang="zh-CN"/>
              <a:t>FCFS</a:t>
            </a:r>
            <a:r>
              <a:rPr lang="zh-CN" altLang="en-US"/>
              <a:t>一样，它通常被实现为非抢先</a:t>
            </a:r>
            <a:r>
              <a:rPr lang="zh-CN" altLang="en-US"/>
              <a:t>算法</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CPU调度算法</a:t>
            </a:r>
            <a:endParaRPr lang="zh-CN" altLang="en-US"/>
          </a:p>
        </p:txBody>
      </p:sp>
      <p:pic>
        <p:nvPicPr>
          <p:cNvPr id="5" name="Picture 3" descr="A table lists the process and its service time as follows: p1 140, p2 75, p3 320, p4 280, and p5 12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65400" y="1584440"/>
            <a:ext cx="3233650" cy="2161310"/>
          </a:xfrm>
          <a:prstGeom prst="rect">
            <a:avLst/>
          </a:prstGeom>
        </p:spPr>
      </p:pic>
      <p:pic>
        <p:nvPicPr>
          <p:cNvPr id="6" name="Picture 4" descr="The Gantt chart is represented in a rectangular box partitioned into five sections represent &quot;Order&quot; labeled &quot;p1, p2, p3, p4, and p5&quot; with corresponding time of process completion as p1 from 0 to 140, p2 from 140 to 215, p3 from 215 to 535, p4 from 535 to 815, and p5 from 815 to 940.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585" y="2535555"/>
            <a:ext cx="7091796" cy="909204"/>
          </a:xfrm>
          <a:prstGeom prst="rect">
            <a:avLst/>
          </a:prstGeom>
        </p:spPr>
      </p:pic>
      <p:pic>
        <p:nvPicPr>
          <p:cNvPr id="4" name="Picture 3" descr="The Gantt chart is represented in a rectangular box partitioned into five sections represent &quot;Order&quot; labeled &quot;p1, p2, p3, p4, and p5&quot; with corresponding time of process completion as p1 from 0 to 140, p2 from 140 to 215, p3 from 215 to 535, p4 from 535 to 815, and p5 from 815 to 940.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584" y="4648835"/>
            <a:ext cx="7091796" cy="887383"/>
          </a:xfrm>
          <a:prstGeom prst="rect">
            <a:avLst/>
          </a:prstGeom>
        </p:spPr>
      </p:pic>
      <p:sp>
        <p:nvSpPr>
          <p:cNvPr id="7" name="文本框 6"/>
          <p:cNvSpPr txBox="1"/>
          <p:nvPr/>
        </p:nvSpPr>
        <p:spPr>
          <a:xfrm>
            <a:off x="647700" y="1798955"/>
            <a:ext cx="1111250" cy="521970"/>
          </a:xfrm>
          <a:prstGeom prst="rect">
            <a:avLst/>
          </a:prstGeom>
          <a:noFill/>
        </p:spPr>
        <p:txBody>
          <a:bodyPr wrap="none" rtlCol="0">
            <a:spAutoFit/>
          </a:bodyPr>
          <a:p>
            <a:pPr algn="l"/>
            <a:r>
              <a:rPr lang="en-US" altLang="zh-CN" sz="2800">
                <a:latin typeface="Arial Regular" panose="020B0604020202020204" charset="0"/>
                <a:ea typeface="黑体" charset="0"/>
                <a:cs typeface="Arial Regular" panose="020B0604020202020204" charset="0"/>
              </a:rPr>
              <a:t>FCFS</a:t>
            </a:r>
            <a:endParaRPr lang="en-US" altLang="zh-CN" sz="2800">
              <a:latin typeface="Arial Regular" panose="020B0604020202020204" charset="0"/>
              <a:ea typeface="黑体" charset="0"/>
              <a:cs typeface="Arial Regular" panose="020B0604020202020204" charset="0"/>
            </a:endParaRPr>
          </a:p>
        </p:txBody>
      </p:sp>
      <p:sp>
        <p:nvSpPr>
          <p:cNvPr id="8" name="文本框 7"/>
          <p:cNvSpPr txBox="1"/>
          <p:nvPr/>
        </p:nvSpPr>
        <p:spPr>
          <a:xfrm>
            <a:off x="647700" y="3883660"/>
            <a:ext cx="854710" cy="521970"/>
          </a:xfrm>
          <a:prstGeom prst="rect">
            <a:avLst/>
          </a:prstGeom>
          <a:noFill/>
        </p:spPr>
        <p:txBody>
          <a:bodyPr wrap="none" rtlCol="0">
            <a:spAutoFit/>
          </a:bodyPr>
          <a:p>
            <a:pPr algn="l"/>
            <a:r>
              <a:rPr lang="en-US" altLang="zh-CN" sz="2800">
                <a:latin typeface="Arial Regular" panose="020B0604020202020204" charset="0"/>
                <a:ea typeface="黑体" charset="0"/>
                <a:cs typeface="Arial Regular" panose="020B0604020202020204" charset="0"/>
              </a:rPr>
              <a:t>SJ</a:t>
            </a:r>
            <a:r>
              <a:rPr lang="en-US" altLang="zh-CN" sz="2800">
                <a:latin typeface="Arial Regular" panose="020B0604020202020204" charset="0"/>
                <a:ea typeface="黑体" charset="0"/>
                <a:cs typeface="Arial Regular" panose="020B0604020202020204" charset="0"/>
              </a:rPr>
              <a:t>N</a:t>
            </a:r>
            <a:endParaRPr lang="en-US" altLang="zh-CN" sz="2800">
              <a:latin typeface="Arial Regular" panose="020B0604020202020204" charset="0"/>
              <a:ea typeface="黑体" charset="0"/>
              <a:cs typeface="Arial Regular" panose="020B06040202020202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CPU调度算法</a:t>
            </a:r>
            <a:endParaRPr lang="zh-CN" altLang="en-US"/>
          </a:p>
        </p:txBody>
      </p:sp>
      <p:sp>
        <p:nvSpPr>
          <p:cNvPr id="3" name="内容占位符 2"/>
          <p:cNvSpPr>
            <a:spLocks noGrp="1"/>
          </p:cNvSpPr>
          <p:nvPr>
            <p:ph idx="1"/>
          </p:nvPr>
        </p:nvSpPr>
        <p:spPr/>
        <p:txBody>
          <a:bodyPr/>
          <a:p>
            <a:r>
              <a:rPr lang="zh-CN" altLang="en-US"/>
              <a:t>轮询法：将把处理时间平均分配给所有准备就绪的进程</a:t>
            </a:r>
            <a:endParaRPr lang="zh-CN" altLang="en-US"/>
          </a:p>
          <a:p>
            <a:pPr lvl="1"/>
            <a:r>
              <a:rPr lang="zh-CN" altLang="en-US"/>
              <a:t>该算法建立单独的时间片（time slice）：在</a:t>
            </a:r>
            <a:r>
              <a:rPr lang="en-US" altLang="zh-CN"/>
              <a:t>CPU</a:t>
            </a:r>
            <a:r>
              <a:rPr lang="zh-CN" altLang="en-US"/>
              <a:t>轮询算法中分配给每个进程的时间</a:t>
            </a:r>
            <a:r>
              <a:rPr lang="zh-CN" altLang="en-US"/>
              <a:t>量</a:t>
            </a:r>
            <a:endParaRPr lang="zh-CN" altLang="en-US"/>
          </a:p>
          <a:p>
            <a:pPr lvl="1"/>
            <a:r>
              <a:rPr lang="zh-CN" altLang="en-US"/>
              <a:t>被抢占的进程最终会得到其他的CPU时间片</a:t>
            </a:r>
            <a:endParaRPr lang="zh-CN" altLang="en-US"/>
          </a:p>
          <a:p>
            <a:pPr lvl="1"/>
            <a:r>
              <a:rPr lang="zh-CN" altLang="en-US"/>
              <a:t>这个过程将持续到进程得到了完成所需的全部时间从而终止了为止</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轮询法</a:t>
            </a:r>
            <a:endParaRPr lang="zh-CN" altLang="en-US"/>
          </a:p>
        </p:txBody>
      </p:sp>
      <p:pic>
        <p:nvPicPr>
          <p:cNvPr id="8" name="Picture 7" descr="A table lists the process and its service time as follows: p1 140, p2 75, p3 320, p4 280, and p5 12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47585" y="1777480"/>
            <a:ext cx="3233650" cy="2161310"/>
          </a:xfrm>
          <a:prstGeom prst="rect">
            <a:avLst/>
          </a:prstGeom>
        </p:spPr>
      </p:pic>
      <p:pic>
        <p:nvPicPr>
          <p:cNvPr id="6" name="Picture 2" descr="The chart consists of the following processes: p1 (with a time slice from 0 to 50), p2, p3, p4, p5, p1, p2 (time slice from 300 to 325), p3, p4, p5, p1 (time slice from 500 to 515), p3, p4, p5 (time slice from 615 to 640), p3, p4, p3, p4, p3, p4, and p3 (time slice from 920 to 9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700" y="4587728"/>
            <a:ext cx="7448203" cy="1192877"/>
          </a:xfrm>
          <a:prstGeom prst="rect">
            <a:avLst/>
          </a:prstGeom>
        </p:spPr>
      </p:pic>
      <p:sp>
        <p:nvSpPr>
          <p:cNvPr id="4" name="文本框 3"/>
          <p:cNvSpPr txBox="1"/>
          <p:nvPr/>
        </p:nvSpPr>
        <p:spPr>
          <a:xfrm>
            <a:off x="4149090" y="3714115"/>
            <a:ext cx="5911850" cy="521970"/>
          </a:xfrm>
          <a:prstGeom prst="rect">
            <a:avLst/>
          </a:prstGeom>
          <a:noFill/>
        </p:spPr>
        <p:txBody>
          <a:bodyPr wrap="none" rtlCol="0">
            <a:spAutoFit/>
          </a:bodyPr>
          <a:p>
            <a:pPr algn="l"/>
            <a:r>
              <a:rPr lang="zh-CN" altLang="en-US" sz="2800">
                <a:latin typeface="Arial Regular" panose="020B0604020202020204" charset="0"/>
                <a:ea typeface="黑体" charset="0"/>
                <a:cs typeface="Arial Regular" panose="020B0604020202020204" charset="0"/>
              </a:rPr>
              <a:t>假设一个轮询算法使用的时间片是</a:t>
            </a:r>
            <a:r>
              <a:rPr lang="en-US" altLang="zh-CN" sz="2800">
                <a:latin typeface="Arial Regular" panose="020B0604020202020204" charset="0"/>
                <a:ea typeface="黑体" charset="0"/>
                <a:cs typeface="Arial Regular" panose="020B0604020202020204" charset="0"/>
              </a:rPr>
              <a:t>50</a:t>
            </a:r>
            <a:endParaRPr lang="en-US" altLang="zh-CN" sz="2800">
              <a:latin typeface="Arial Regular" panose="020B0604020202020204" charset="0"/>
              <a:ea typeface="黑体" charset="0"/>
              <a:cs typeface="Arial Regular" panose="020B0604020202020204" charset="0"/>
            </a:endParaRPr>
          </a:p>
        </p:txBody>
      </p:sp>
      <p:sp>
        <p:nvSpPr>
          <p:cNvPr id="5" name="文本框 4"/>
          <p:cNvSpPr txBox="1"/>
          <p:nvPr/>
        </p:nvSpPr>
        <p:spPr>
          <a:xfrm>
            <a:off x="4964430" y="1777365"/>
            <a:ext cx="6638290" cy="1383665"/>
          </a:xfrm>
          <a:prstGeom prst="rect">
            <a:avLst/>
          </a:prstGeom>
          <a:noFill/>
        </p:spPr>
        <p:txBody>
          <a:bodyPr wrap="square" rtlCol="0">
            <a:spAutoFit/>
          </a:bodyPr>
          <a:p>
            <a:pPr marL="514350" indent="-514350" algn="l">
              <a:buAutoNum type="arabicPeriod"/>
            </a:pPr>
            <a:r>
              <a:rPr lang="en-US" altLang="zh-CN" sz="2800">
                <a:latin typeface="Arial Regular" panose="020B0604020202020204" charset="0"/>
                <a:ea typeface="黑体" charset="0"/>
                <a:cs typeface="Arial Regular" panose="020B0604020202020204" charset="0"/>
              </a:rPr>
              <a:t>CPU</a:t>
            </a:r>
            <a:r>
              <a:rPr lang="zh-CN" altLang="en-US" sz="2800">
                <a:latin typeface="Arial Regular" panose="020B0604020202020204" charset="0"/>
                <a:ea typeface="黑体" charset="0"/>
                <a:cs typeface="Arial Regular" panose="020B0604020202020204" charset="0"/>
              </a:rPr>
              <a:t>的轮询算法</a:t>
            </a:r>
            <a:r>
              <a:rPr lang="zh-CN" altLang="en-US" sz="2800">
                <a:latin typeface="Arial Regular" panose="020B0604020202020204" charset="0"/>
                <a:ea typeface="黑体" charset="0"/>
                <a:cs typeface="Arial Regular" panose="020B0604020202020204" charset="0"/>
              </a:rPr>
              <a:t>可能是应用最广泛</a:t>
            </a:r>
            <a:r>
              <a:rPr lang="zh-CN" altLang="en-US" sz="2800">
                <a:latin typeface="Arial Regular" panose="020B0604020202020204" charset="0"/>
                <a:ea typeface="黑体" charset="0"/>
                <a:cs typeface="Arial Regular" panose="020B0604020202020204" charset="0"/>
              </a:rPr>
              <a:t>的</a:t>
            </a:r>
            <a:endParaRPr lang="zh-CN" altLang="en-US" sz="2800">
              <a:latin typeface="Arial Regular" panose="020B0604020202020204" charset="0"/>
              <a:ea typeface="黑体" charset="0"/>
              <a:cs typeface="Arial Regular" panose="020B0604020202020204" charset="0"/>
            </a:endParaRPr>
          </a:p>
          <a:p>
            <a:pPr marL="514350" indent="-514350" algn="l">
              <a:buAutoNum type="arabicPeriod"/>
            </a:pPr>
            <a:r>
              <a:rPr lang="zh-CN" altLang="en-US" sz="2800">
                <a:latin typeface="Arial Regular" panose="020B0604020202020204" charset="0"/>
                <a:ea typeface="黑体" charset="0"/>
                <a:cs typeface="Arial Regular" panose="020B0604020202020204" charset="0"/>
              </a:rPr>
              <a:t>它一般支持所有的作业，被认为是最公平的</a:t>
            </a:r>
            <a:r>
              <a:rPr lang="zh-CN" altLang="en-US" sz="2800">
                <a:latin typeface="Arial Regular" panose="020B0604020202020204" charset="0"/>
                <a:ea typeface="黑体" charset="0"/>
                <a:cs typeface="Arial Regular" panose="020B0604020202020204" charset="0"/>
              </a:rPr>
              <a:t>算法</a:t>
            </a:r>
            <a:endParaRPr lang="zh-CN" altLang="en-US" sz="2800">
              <a:latin typeface="Arial Regular" panose="020B0604020202020204" charset="0"/>
              <a:ea typeface="黑体" charset="0"/>
              <a:cs typeface="Arial Regular" panose="020B0604020202020204" charset="0"/>
            </a:endParaRPr>
          </a:p>
        </p:txBody>
      </p:sp>
      <p:cxnSp>
        <p:nvCxnSpPr>
          <p:cNvPr id="7" name="直接箭头连接符 6"/>
          <p:cNvCxnSpPr/>
          <p:nvPr/>
        </p:nvCxnSpPr>
        <p:spPr>
          <a:xfrm flipH="1">
            <a:off x="4988560" y="4226560"/>
            <a:ext cx="431165" cy="361315"/>
          </a:xfrm>
          <a:prstGeom prst="straightConnector1">
            <a:avLst/>
          </a:prstGeom>
          <a:ln w="41275" cmpd="sng">
            <a:solidFill>
              <a:srgbClr val="202020"/>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文件系统和</a:t>
            </a:r>
            <a:r>
              <a:rPr lang="zh-CN" altLang="en-US"/>
              <a:t>目录</a:t>
            </a:r>
            <a:endParaRPr lang="zh-CN" altLang="en-US"/>
          </a:p>
        </p:txBody>
      </p:sp>
      <p:sp>
        <p:nvSpPr>
          <p:cNvPr id="3" name="内容占位符 2"/>
          <p:cNvSpPr>
            <a:spLocks noGrp="1"/>
          </p:cNvSpPr>
          <p:nvPr>
            <p:ph idx="1"/>
          </p:nvPr>
        </p:nvSpPr>
        <p:spPr/>
        <p:txBody>
          <a:bodyPr/>
          <a:p>
            <a:r>
              <a:rPr lang="zh-CN" altLang="en-US"/>
              <a:t>操作系统要管理的另一个关键资源是二级存储</a:t>
            </a:r>
            <a:r>
              <a:rPr lang="zh-CN" altLang="en-US"/>
              <a:t>设备</a:t>
            </a:r>
            <a:endParaRPr lang="zh-CN" altLang="en-US"/>
          </a:p>
          <a:p>
            <a:endParaRPr lang="zh-CN" altLang="en-US"/>
          </a:p>
          <a:p>
            <a:r>
              <a:rPr lang="zh-CN" altLang="en-US"/>
              <a:t>二级存储设备具有永久性，即使关闭了电源，它存储的信息依然</a:t>
            </a:r>
            <a:r>
              <a:rPr lang="zh-CN" altLang="en-US"/>
              <a:t>存在</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文件</a:t>
            </a:r>
            <a:endParaRPr lang="zh-CN" altLang="en-US"/>
          </a:p>
        </p:txBody>
      </p:sp>
      <p:sp>
        <p:nvSpPr>
          <p:cNvPr id="3" name="内容占位符 2"/>
          <p:cNvSpPr>
            <a:spLocks noGrp="1"/>
          </p:cNvSpPr>
          <p:nvPr>
            <p:ph idx="1"/>
          </p:nvPr>
        </p:nvSpPr>
        <p:spPr/>
        <p:txBody>
          <a:bodyPr/>
          <a:p>
            <a:r>
              <a:rPr lang="zh-CN" altLang="en-US"/>
              <a:t>可以把文件看作位序列、字节序列、行序列或记录</a:t>
            </a:r>
            <a:r>
              <a:rPr lang="zh-CN" altLang="en-US"/>
              <a:t>序列</a:t>
            </a:r>
            <a:endParaRPr lang="zh-CN" altLang="en-US"/>
          </a:p>
          <a:p>
            <a:endParaRPr lang="zh-CN" altLang="en-US"/>
          </a:p>
          <a:p>
            <a:r>
              <a:rPr lang="zh-CN" altLang="en-US"/>
              <a:t>与存储在内存中的数据一样，要使存储在文件中的位串有意义，必须给它们一个</a:t>
            </a:r>
            <a:r>
              <a:rPr lang="zh-CN" altLang="en-US"/>
              <a:t>解释</a:t>
            </a:r>
            <a:endParaRPr lang="zh-CN" altLang="en-US"/>
          </a:p>
          <a:p>
            <a:endParaRPr lang="zh-CN" altLang="en-US"/>
          </a:p>
          <a:p>
            <a:r>
              <a:rPr lang="zh-CN" altLang="en-US"/>
              <a:t>文件的创建者决定了如何组织文件中的数据，文件的所有用户都必须理解这种组织</a:t>
            </a:r>
            <a:r>
              <a:rPr lang="zh-CN" altLang="en-US"/>
              <a:t>方式</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文本文件与二进制文件</a:t>
            </a:r>
            <a:endParaRPr lang="zh-CN" altLang="en-US"/>
          </a:p>
        </p:txBody>
      </p:sp>
      <p:sp>
        <p:nvSpPr>
          <p:cNvPr id="3" name="内容占位符 2"/>
          <p:cNvSpPr>
            <a:spLocks noGrp="1"/>
          </p:cNvSpPr>
          <p:nvPr>
            <p:ph idx="1"/>
          </p:nvPr>
        </p:nvSpPr>
        <p:spPr/>
        <p:txBody>
          <a:bodyPr/>
          <a:p>
            <a:r>
              <a:rPr lang="zh-CN" altLang="en-US"/>
              <a:t>所有文件都可以被归为文本文件（</a:t>
            </a:r>
            <a:r>
              <a:rPr lang="en-US" altLang="zh-CN"/>
              <a:t>text file</a:t>
            </a:r>
            <a:r>
              <a:rPr lang="zh-CN" altLang="en-US"/>
              <a:t>）或二进制</a:t>
            </a:r>
            <a:r>
              <a:rPr lang="zh-CN" altLang="en-US"/>
              <a:t>文件</a:t>
            </a:r>
            <a:endParaRPr lang="zh-CN" altLang="en-US"/>
          </a:p>
          <a:p>
            <a:endParaRPr lang="zh-CN" altLang="en-US"/>
          </a:p>
          <a:p>
            <a:r>
              <a:rPr lang="zh-CN" altLang="en-US"/>
              <a:t>在文本文件中，数据字节是</a:t>
            </a:r>
            <a:r>
              <a:rPr lang="en-US" altLang="zh-CN"/>
              <a:t>ASCII</a:t>
            </a:r>
            <a:r>
              <a:rPr lang="zh-CN" altLang="en-US"/>
              <a:t>或</a:t>
            </a:r>
            <a:r>
              <a:rPr lang="en-US" altLang="zh-CN"/>
              <a:t>Unicode</a:t>
            </a:r>
            <a:r>
              <a:rPr lang="zh-CN" altLang="en-US"/>
              <a:t>字符集中的</a:t>
            </a:r>
            <a:r>
              <a:rPr lang="zh-CN" altLang="en-US"/>
              <a:t>字符</a:t>
            </a:r>
            <a:endParaRPr lang="zh-CN" altLang="en-US"/>
          </a:p>
          <a:p>
            <a:endParaRPr lang="zh-CN" altLang="en-US"/>
          </a:p>
          <a:p>
            <a:r>
              <a:rPr lang="zh-CN" altLang="en-US"/>
              <a:t>二进制文件（</a:t>
            </a:r>
            <a:r>
              <a:rPr lang="en-US" altLang="zh-CN"/>
              <a:t>binary file</a:t>
            </a:r>
            <a:r>
              <a:rPr lang="zh-CN" altLang="en-US"/>
              <a:t>）要求基于文件中的数据给位串一个特定的</a:t>
            </a:r>
            <a:r>
              <a:rPr lang="zh-CN" altLang="en-US"/>
              <a:t>解释</a:t>
            </a:r>
            <a:endParaRPr lang="zh-CN" altLang="en-US"/>
          </a:p>
        </p:txBody>
      </p:sp>
      <p:sp>
        <p:nvSpPr>
          <p:cNvPr id="4" name="文本框 3"/>
          <p:cNvSpPr txBox="1"/>
          <p:nvPr/>
        </p:nvSpPr>
        <p:spPr>
          <a:xfrm>
            <a:off x="647700" y="5543550"/>
            <a:ext cx="6939280" cy="521970"/>
          </a:xfrm>
          <a:prstGeom prst="rect">
            <a:avLst/>
          </a:prstGeom>
          <a:noFill/>
        </p:spPr>
        <p:txBody>
          <a:bodyPr wrap="none" rtlCol="0">
            <a:spAutoFit/>
          </a:bodyPr>
          <a:p>
            <a:pPr algn="l"/>
            <a:r>
              <a:rPr lang="zh-CN" altLang="en-US" sz="2800">
                <a:latin typeface="Arial Regular" panose="020B0604020202020204" charset="0"/>
                <a:ea typeface="黑体" charset="0"/>
                <a:cs typeface="Arial Regular" panose="020B0604020202020204" charset="0"/>
              </a:rPr>
              <a:t>阅读：存储图像信息的文件、文字处理</a:t>
            </a:r>
            <a:r>
              <a:rPr lang="zh-CN" altLang="en-US" sz="2800">
                <a:latin typeface="Arial Regular" panose="020B0604020202020204" charset="0"/>
                <a:ea typeface="黑体" charset="0"/>
                <a:cs typeface="Arial Regular" panose="020B0604020202020204" charset="0"/>
              </a:rPr>
              <a:t>程序</a:t>
            </a:r>
            <a:endParaRPr lang="zh-CN" altLang="en-US" sz="2800">
              <a:latin typeface="Arial Regular" panose="020B0604020202020204" charset="0"/>
              <a:ea typeface="黑体" charset="0"/>
              <a:cs typeface="Arial Regular" panose="020B060402020202020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文件类型和文件扩展名</a:t>
            </a:r>
            <a:endParaRPr lang="zh-CN" altLang="en-US"/>
          </a:p>
        </p:txBody>
      </p:sp>
      <p:sp>
        <p:nvSpPr>
          <p:cNvPr id="3" name="内容占位符 2"/>
          <p:cNvSpPr>
            <a:spLocks noGrp="1"/>
          </p:cNvSpPr>
          <p:nvPr>
            <p:ph idx="1"/>
          </p:nvPr>
        </p:nvSpPr>
        <p:spPr/>
        <p:txBody>
          <a:bodyPr/>
          <a:p>
            <a:r>
              <a:rPr lang="zh-CN" altLang="en-US"/>
              <a:t>文件类型（file type）∶文件（如Java程序或Microsoft文档）中存放的关于类型的信息</a:t>
            </a:r>
            <a:endParaRPr lang="zh-CN" altLang="en-US"/>
          </a:p>
          <a:p>
            <a:endParaRPr lang="zh-CN" altLang="en-US"/>
          </a:p>
          <a:p>
            <a:r>
              <a:rPr lang="zh-CN" altLang="en-US"/>
              <a:t>文件扩展名（file extension）∶文件名中说明文件类型的部分</a:t>
            </a:r>
            <a:endParaRPr lang="zh-CN" altLang="en-US"/>
          </a:p>
          <a:p>
            <a:endParaRPr lang="zh-CN" altLang="en-US"/>
          </a:p>
          <a:p>
            <a:r>
              <a:rPr lang="zh-CN" altLang="en-US"/>
              <a:t>Windows下扩展名跟文件类型绑定，Linux文件类型跟扩展名没有直接关系</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文件操作</a:t>
            </a:r>
            <a:endParaRPr lang="zh-CN" altLang="en-US"/>
          </a:p>
        </p:txBody>
      </p:sp>
      <p:sp>
        <p:nvSpPr>
          <p:cNvPr id="3" name="内容占位符 2"/>
          <p:cNvSpPr>
            <a:spLocks noGrp="1"/>
          </p:cNvSpPr>
          <p:nvPr>
            <p:ph idx="1"/>
          </p:nvPr>
        </p:nvSpPr>
        <p:spPr/>
        <p:txBody>
          <a:bodyPr>
            <a:normAutofit lnSpcReduction="10000"/>
          </a:bodyPr>
          <a:p>
            <a:r>
              <a:rPr lang="zh-CN" altLang="en-US"/>
              <a:t>无论何时，一个打开的文件都有一个当前文件指针（一个地址），说明下一次读写操作要发生在什么</a:t>
            </a:r>
            <a:r>
              <a:rPr lang="zh-CN" altLang="en-US"/>
              <a:t>位置</a:t>
            </a:r>
            <a:endParaRPr lang="zh-CN" altLang="en-US"/>
          </a:p>
          <a:p>
            <a:endParaRPr lang="zh-CN" altLang="en-US"/>
          </a:p>
          <a:p>
            <a:r>
              <a:rPr lang="zh-CN" altLang="en-US"/>
              <a:t>所谓读文件，是指操作系统提交文件中从当前文件指针开始的数据</a:t>
            </a:r>
            <a:r>
              <a:rPr lang="zh-CN" altLang="en-US"/>
              <a:t>的副本</a:t>
            </a:r>
            <a:endParaRPr lang="zh-CN" altLang="en-US"/>
          </a:p>
          <a:p>
            <a:pPr lvl="1"/>
            <a:r>
              <a:rPr lang="zh-CN" altLang="en-US"/>
              <a:t>发生读操作后，文件指针将被</a:t>
            </a:r>
            <a:r>
              <a:rPr lang="zh-CN" altLang="en-US"/>
              <a:t>更新</a:t>
            </a:r>
            <a:endParaRPr lang="zh-CN" altLang="en-US"/>
          </a:p>
          <a:p>
            <a:pPr lvl="0"/>
            <a:r>
              <a:rPr lang="zh-CN" altLang="en-US"/>
              <a:t>写信息是把数据存储到</a:t>
            </a:r>
            <a:r>
              <a:rPr lang="zh-CN" altLang="en-US"/>
              <a:t>由当前文件指针所指向的位置，然后更新文件</a:t>
            </a:r>
            <a:r>
              <a:rPr lang="zh-CN" altLang="en-US"/>
              <a:t>指针</a:t>
            </a:r>
            <a:endParaRPr lang="zh-CN" altLang="en-US"/>
          </a:p>
          <a:p>
            <a:pPr lvl="0"/>
            <a:r>
              <a:rPr lang="zh-CN" altLang="en-US"/>
              <a:t>通常操作系统允许用户打开文件以便进行写操作或读操作，但不允许同时进行这两项</a:t>
            </a:r>
            <a:r>
              <a:rPr lang="zh-CN" altLang="en-US"/>
              <a:t>操作</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引导（</a:t>
            </a:r>
            <a:r>
              <a:rPr lang="en-US" altLang="zh-CN">
                <a:sym typeface="+mn-ea"/>
              </a:rPr>
              <a:t>booting</a:t>
            </a:r>
            <a:r>
              <a:rPr lang="zh-CN" altLang="en-US">
                <a:sym typeface="+mn-ea"/>
              </a:rPr>
              <a:t>）</a:t>
            </a:r>
            <a:endParaRPr lang="zh-CN" altLang="en-US">
              <a:sym typeface="+mn-ea"/>
            </a:endParaRPr>
          </a:p>
        </p:txBody>
      </p:sp>
      <p:sp>
        <p:nvSpPr>
          <p:cNvPr id="3" name="内容占位符 2"/>
          <p:cNvSpPr>
            <a:spLocks noGrp="1"/>
          </p:cNvSpPr>
          <p:nvPr>
            <p:ph idx="1"/>
          </p:nvPr>
        </p:nvSpPr>
        <p:spPr/>
        <p:txBody>
          <a:bodyPr/>
          <a:p>
            <a:r>
              <a:rPr lang="zh-CN" altLang="en-US"/>
              <a:t>初始时载入永久性存储器中存储的一小组系统</a:t>
            </a:r>
            <a:r>
              <a:rPr lang="zh-CN" altLang="en-US"/>
              <a:t>指令</a:t>
            </a:r>
            <a:endParaRPr lang="zh-CN" altLang="en-US"/>
          </a:p>
          <a:p>
            <a:endParaRPr lang="zh-CN" altLang="en-US"/>
          </a:p>
          <a:p>
            <a:r>
              <a:rPr lang="zh-CN" altLang="en-US"/>
              <a:t>这些指令将从二级存储器中载入大部分系统</a:t>
            </a:r>
            <a:r>
              <a:rPr lang="zh-CN" altLang="en-US"/>
              <a:t>软件</a:t>
            </a:r>
            <a:endParaRPr lang="zh-CN" altLang="en-US"/>
          </a:p>
          <a:p>
            <a:endParaRPr lang="zh-CN" altLang="en-US"/>
          </a:p>
          <a:p>
            <a:r>
              <a:rPr lang="zh-CN" altLang="en-US"/>
              <a:t>最终将载入操作系统软件的所有关键元素，执行启动程序，提供用户界面，系统就准备就绪</a:t>
            </a:r>
            <a:r>
              <a:rPr lang="zh-CN" altLang="en-US"/>
              <a:t>了</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文件访问</a:t>
            </a:r>
            <a:endParaRPr lang="zh-CN" altLang="en-US"/>
          </a:p>
        </p:txBody>
      </p:sp>
      <p:sp>
        <p:nvSpPr>
          <p:cNvPr id="3" name="内容占位符 2"/>
          <p:cNvSpPr>
            <a:spLocks noGrp="1"/>
          </p:cNvSpPr>
          <p:nvPr>
            <p:ph idx="1"/>
          </p:nvPr>
        </p:nvSpPr>
        <p:spPr/>
        <p:txBody>
          <a:bodyPr/>
          <a:p>
            <a:r>
              <a:rPr lang="zh-CN" altLang="en-US"/>
              <a:t>顺序文件访问（sequential file access）：</a:t>
            </a:r>
            <a:endParaRPr lang="zh-CN" altLang="en-US"/>
          </a:p>
          <a:p>
            <a:pPr lvl="1"/>
            <a:r>
              <a:rPr lang="zh-CN" altLang="en-US"/>
              <a:t>把文件看作一种线性结构</a:t>
            </a:r>
            <a:endParaRPr lang="zh-CN" altLang="en-US"/>
          </a:p>
          <a:p>
            <a:pPr lvl="1"/>
            <a:r>
              <a:rPr lang="zh-CN" altLang="en-US"/>
              <a:t>读写操作根据读写的数据量移动当前文件指针</a:t>
            </a:r>
            <a:endParaRPr lang="zh-CN" altLang="en-US"/>
          </a:p>
          <a:p>
            <a:pPr lvl="1"/>
            <a:r>
              <a:rPr lang="zh-CN" altLang="en-US"/>
              <a:t>有些系统允许把文件指针重置到文件的开头，还允许向前或向后跳过几个记录</a:t>
            </a:r>
            <a:endParaRPr lang="zh-CN" altLang="en-US"/>
          </a:p>
          <a:p>
            <a:pPr lvl="1"/>
            <a:endParaRPr lang="zh-CN" altLang="en-US"/>
          </a:p>
          <a:p>
            <a:pPr lvl="0"/>
            <a:r>
              <a:rPr lang="zh-CN" altLang="en-US"/>
              <a:t>直接文件访问（direct file access）：</a:t>
            </a:r>
            <a:endParaRPr lang="zh-CN" altLang="en-US"/>
          </a:p>
          <a:p>
            <a:pPr lvl="1"/>
            <a:r>
              <a:rPr lang="zh-CN" altLang="en-US"/>
              <a:t>文件会被概念性地划分为带编号的逻辑记录</a:t>
            </a:r>
            <a:endParaRPr lang="zh-CN" altLang="en-US"/>
          </a:p>
          <a:p>
            <a:pPr lvl="1"/>
            <a:r>
              <a:rPr lang="zh-CN" altLang="en-US"/>
              <a:t>直接访问允许用户指定记录编号，从而把文件指针设置为某个特定的记录</a:t>
            </a: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文件访问</a:t>
            </a:r>
            <a:endParaRPr lang="zh-CN" altLang="en-US"/>
          </a:p>
        </p:txBody>
      </p:sp>
      <p:pic>
        <p:nvPicPr>
          <p:cNvPr id="5" name="内容占位符 4"/>
          <p:cNvPicPr>
            <a:picLocks noChangeAspect="1"/>
          </p:cNvPicPr>
          <p:nvPr>
            <p:ph idx="1"/>
          </p:nvPr>
        </p:nvPicPr>
        <p:blipFill>
          <a:blip r:embed="rId1"/>
          <a:stretch>
            <a:fillRect/>
          </a:stretch>
        </p:blipFill>
        <p:spPr>
          <a:xfrm>
            <a:off x="2520315" y="1151890"/>
            <a:ext cx="7067550" cy="2700655"/>
          </a:xfrm>
          <a:prstGeom prst="rect">
            <a:avLst/>
          </a:prstGeom>
        </p:spPr>
      </p:pic>
      <p:pic>
        <p:nvPicPr>
          <p:cNvPr id="6" name="图片 5"/>
          <p:cNvPicPr>
            <a:picLocks noChangeAspect="1"/>
          </p:cNvPicPr>
          <p:nvPr/>
        </p:nvPicPr>
        <p:blipFill>
          <a:blip r:embed="rId2"/>
          <a:stretch>
            <a:fillRect/>
          </a:stretch>
        </p:blipFill>
        <p:spPr>
          <a:xfrm>
            <a:off x="2592705" y="4032250"/>
            <a:ext cx="6760210" cy="244221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文件保护</a:t>
            </a:r>
            <a:endParaRPr lang="zh-CN" altLang="en-US"/>
          </a:p>
        </p:txBody>
      </p:sp>
      <p:sp>
        <p:nvSpPr>
          <p:cNvPr id="3" name="内容占位符 2"/>
          <p:cNvSpPr>
            <a:spLocks noGrp="1"/>
          </p:cNvSpPr>
          <p:nvPr>
            <p:ph idx="1"/>
          </p:nvPr>
        </p:nvSpPr>
        <p:spPr/>
        <p:txBody>
          <a:bodyPr/>
          <a:p>
            <a:r>
              <a:rPr lang="zh-CN" altLang="en-US"/>
              <a:t>每个文件都由一个特定用户所拥有，通常是文件的创建者</a:t>
            </a:r>
            <a:endParaRPr lang="zh-CN" altLang="en-US"/>
          </a:p>
          <a:p>
            <a:r>
              <a:rPr lang="zh-CN" altLang="en-US"/>
              <a:t>Owner通常具有文件的最高访问许可</a:t>
            </a:r>
            <a:endParaRPr lang="zh-CN" altLang="en-US"/>
          </a:p>
          <a:p>
            <a:r>
              <a:rPr lang="zh-CN" altLang="en-US"/>
              <a:t>一个文件可能具有一个相关的组名，分组只是一个用户列表</a:t>
            </a:r>
            <a:endParaRPr lang="zh-CN" altLang="en-US"/>
          </a:p>
          <a:p>
            <a:r>
              <a:rPr lang="zh-CN" altLang="en-US"/>
              <a:t>一个关联组中的用户都具有Group 许可</a:t>
            </a:r>
            <a:endParaRPr lang="zh-CN" altLang="en-US"/>
          </a:p>
          <a:p>
            <a:r>
              <a:rPr lang="zh-CN" altLang="en-US"/>
              <a:t>访问系统的用户需要具有</a:t>
            </a:r>
            <a:r>
              <a:rPr lang="en-US" altLang="zh-CN"/>
              <a:t>World</a:t>
            </a:r>
            <a:r>
              <a:rPr lang="zh-CN" altLang="en-US"/>
              <a:t>许可</a:t>
            </a:r>
            <a:endParaRPr lang="zh-CN" altLang="en-US"/>
          </a:p>
        </p:txBody>
      </p:sp>
      <p:pic>
        <p:nvPicPr>
          <p:cNvPr id="5" name="图片 4"/>
          <p:cNvPicPr>
            <a:picLocks noChangeAspect="1"/>
          </p:cNvPicPr>
          <p:nvPr/>
        </p:nvPicPr>
        <p:blipFill>
          <a:blip r:embed="rId1"/>
          <a:stretch>
            <a:fillRect/>
          </a:stretch>
        </p:blipFill>
        <p:spPr>
          <a:xfrm>
            <a:off x="1009650" y="4448175"/>
            <a:ext cx="10172700" cy="196215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文件保护</a:t>
            </a:r>
            <a:endParaRPr lang="zh-CN" altLang="en-US"/>
          </a:p>
        </p:txBody>
      </p:sp>
      <p:sp>
        <p:nvSpPr>
          <p:cNvPr id="3" name="内容占位符 2"/>
          <p:cNvSpPr>
            <a:spLocks noGrp="1"/>
          </p:cNvSpPr>
          <p:nvPr>
            <p:ph idx="1"/>
          </p:nvPr>
        </p:nvSpPr>
        <p:spPr/>
        <p:txBody>
          <a:bodyPr/>
          <a:p>
            <a:r>
              <a:rPr lang="zh-CN" altLang="en-US"/>
              <a:t>ls -l 查看文件访问权限</a:t>
            </a:r>
            <a:endParaRPr lang="zh-CN" altLang="en-US"/>
          </a:p>
          <a:p>
            <a:r>
              <a:rPr lang="zh-CN" altLang="en-US"/>
              <a:t>chmod 增加删除访问权限</a:t>
            </a:r>
            <a:endParaRPr lang="zh-CN" altLang="en-US"/>
          </a:p>
          <a:p>
            <a:r>
              <a:rPr lang="zh-CN" altLang="en-US"/>
              <a:t>阅读：Linux 的文件权限与目录配置.html</a:t>
            </a:r>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目录树</a:t>
            </a:r>
            <a:endParaRPr lang="zh-CN" altLang="en-US"/>
          </a:p>
        </p:txBody>
      </p:sp>
      <p:sp>
        <p:nvSpPr>
          <p:cNvPr id="3" name="内容占位符 2"/>
          <p:cNvSpPr>
            <a:spLocks noGrp="1"/>
          </p:cNvSpPr>
          <p:nvPr>
            <p:ph idx="1"/>
          </p:nvPr>
        </p:nvSpPr>
        <p:spPr/>
        <p:txBody>
          <a:bodyPr/>
          <a:p>
            <a:r>
              <a:rPr lang="zh-CN" altLang="en-US"/>
              <a:t>根目录（root directory）∶包含其他所有目录的最高层目录</a:t>
            </a:r>
            <a:endParaRPr lang="zh-CN" altLang="en-US"/>
          </a:p>
          <a:p>
            <a:endParaRPr lang="zh-CN" altLang="en-US"/>
          </a:p>
          <a:p>
            <a:r>
              <a:rPr lang="en-US" altLang="zh-CN"/>
              <a:t>UNIX</a:t>
            </a:r>
            <a:r>
              <a:rPr lang="zh-CN" altLang="en-US"/>
              <a:t>环境的根目录是用</a:t>
            </a:r>
            <a:r>
              <a:rPr lang="en-US" altLang="zh-CN"/>
              <a:t> / </a:t>
            </a:r>
            <a:r>
              <a:rPr lang="zh-CN" altLang="en-US"/>
              <a:t>表示</a:t>
            </a:r>
            <a:r>
              <a:rPr lang="zh-CN" altLang="en-US"/>
              <a:t>的</a:t>
            </a:r>
            <a:endParaRPr lang="zh-CN" altLang="en-US"/>
          </a:p>
          <a:p>
            <a:endParaRPr lang="zh-CN" altLang="en-US"/>
          </a:p>
          <a:p>
            <a:r>
              <a:rPr lang="zh-CN" altLang="en-US"/>
              <a:t>工作目录（working directory）：</a:t>
            </a:r>
            <a:endParaRPr lang="zh-CN" altLang="en-US"/>
          </a:p>
          <a:p>
            <a:pPr lvl="1"/>
            <a:r>
              <a:rPr lang="zh-CN" altLang="en-US"/>
              <a:t>当前活动的子目录</a:t>
            </a:r>
            <a:endParaRPr lang="zh-CN" altLang="en-US"/>
          </a:p>
          <a:p>
            <a:pPr lvl="1"/>
            <a:r>
              <a:rPr lang="zh-CN" altLang="en-US"/>
              <a:t>Linux: pwd命令</a:t>
            </a:r>
            <a:endParaRPr lang="zh-CN" altLang="en-US"/>
          </a:p>
          <a:p>
            <a:pPr lvl="1"/>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目录树</a:t>
            </a:r>
            <a:endParaRPr lang="zh-CN" altLang="en-US"/>
          </a:p>
        </p:txBody>
      </p:sp>
      <p:sp>
        <p:nvSpPr>
          <p:cNvPr id="3" name="内容占位符 2"/>
          <p:cNvSpPr>
            <a:spLocks noGrp="1"/>
          </p:cNvSpPr>
          <p:nvPr>
            <p:ph idx="1"/>
          </p:nvPr>
        </p:nvSpPr>
        <p:spPr/>
        <p:txBody>
          <a:bodyPr>
            <a:normAutofit lnSpcReduction="10000"/>
          </a:bodyPr>
          <a:p>
            <a:r>
              <a:rPr lang="zh-CN" altLang="en-US"/>
              <a:t>路径（path）∶</a:t>
            </a:r>
            <a:endParaRPr lang="zh-CN" altLang="en-US"/>
          </a:p>
          <a:p>
            <a:pPr lvl="1"/>
            <a:r>
              <a:rPr lang="zh-CN" altLang="en-US"/>
              <a:t>文件或子目录在文件系统中的位置的文本名称</a:t>
            </a:r>
            <a:endParaRPr lang="zh-CN" altLang="en-US"/>
          </a:p>
          <a:p>
            <a:pPr lvl="1"/>
            <a:endParaRPr lang="zh-CN" altLang="en-US"/>
          </a:p>
          <a:p>
            <a:r>
              <a:rPr lang="zh-CN" altLang="en-US"/>
              <a:t>绝对路径（absolute path）∶</a:t>
            </a:r>
            <a:endParaRPr lang="zh-CN" altLang="en-US"/>
          </a:p>
          <a:p>
            <a:pPr lvl="1"/>
            <a:r>
              <a:rPr lang="zh-CN" altLang="en-US"/>
              <a:t>从根目录开始，包括所有后继子目录的路径</a:t>
            </a:r>
            <a:endParaRPr lang="zh-CN" altLang="en-US"/>
          </a:p>
          <a:p>
            <a:pPr lvl="1"/>
            <a:endParaRPr lang="zh-CN" altLang="en-US"/>
          </a:p>
          <a:p>
            <a:r>
              <a:rPr lang="zh-CN" altLang="en-US"/>
              <a:t>相对路径（relative path）∶</a:t>
            </a:r>
            <a:endParaRPr lang="zh-CN" altLang="en-US"/>
          </a:p>
          <a:p>
            <a:pPr lvl="1"/>
            <a:r>
              <a:rPr lang="zh-CN" altLang="en-US"/>
              <a:t>从当前工作目录开始的路径</a:t>
            </a:r>
            <a:endParaRPr lang="zh-CN" altLang="en-US"/>
          </a:p>
          <a:p>
            <a:pPr lvl="1"/>
            <a:endParaRPr lang="zh-CN" altLang="en-US"/>
          </a:p>
          <a:p>
            <a:pPr lvl="0"/>
            <a:r>
              <a:rPr lang="en-US" altLang="zh-CN"/>
              <a:t>UNIX</a:t>
            </a:r>
            <a:r>
              <a:rPr lang="zh-CN" altLang="en-US"/>
              <a:t>系统中分隔子目录的符号是</a:t>
            </a:r>
            <a:r>
              <a:rPr lang="en-US" altLang="zh-CN"/>
              <a:t> /</a:t>
            </a:r>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目录树</a:t>
            </a:r>
            <a:endParaRPr lang="zh-CN" altLang="en-US"/>
          </a:p>
        </p:txBody>
      </p:sp>
      <p:sp>
        <p:nvSpPr>
          <p:cNvPr id="3" name="内容占位符 2"/>
          <p:cNvSpPr>
            <a:spLocks noGrp="1"/>
          </p:cNvSpPr>
          <p:nvPr>
            <p:ph idx="1"/>
          </p:nvPr>
        </p:nvSpPr>
        <p:spPr/>
        <p:txBody>
          <a:bodyPr/>
          <a:p>
            <a:r>
              <a:rPr lang="zh-CN" altLang="en-US"/>
              <a:t>使用相对路径时，有时需要返回上层</a:t>
            </a:r>
            <a:r>
              <a:rPr lang="zh-CN" altLang="en-US"/>
              <a:t>目录</a:t>
            </a:r>
            <a:endParaRPr lang="zh-CN" altLang="en-US"/>
          </a:p>
          <a:p>
            <a:r>
              <a:rPr lang="zh-CN" altLang="en-US"/>
              <a:t>大多数操作系统使用两个点（</a:t>
            </a:r>
            <a:r>
              <a:rPr lang="en-US" altLang="zh-CN">
                <a:latin typeface="Courier New Regular" panose="02070309020205020404" charset="0"/>
                <a:cs typeface="Courier New Regular" panose="02070309020205020404" charset="0"/>
              </a:rPr>
              <a:t>..</a:t>
            </a:r>
            <a:r>
              <a:rPr lang="zh-CN" altLang="en-US"/>
              <a:t>）来表示父</a:t>
            </a:r>
            <a:r>
              <a:rPr lang="zh-CN" altLang="en-US"/>
              <a:t>目录</a:t>
            </a:r>
            <a:endParaRPr lang="zh-CN" altLang="en-US"/>
          </a:p>
          <a:p>
            <a:endParaRPr lang="zh-CN" altLang="en-US"/>
          </a:p>
          <a:p>
            <a:r>
              <a:rPr lang="zh-CN" altLang="en-US"/>
              <a:t>大多数操作系统允许用户（按照一定顺序）指定一组检索路径，以帮助解决可执行程序的</a:t>
            </a:r>
            <a:r>
              <a:rPr lang="zh-CN" altLang="en-US"/>
              <a:t>引用</a:t>
            </a:r>
            <a:endParaRPr lang="zh-CN" altLang="en-US"/>
          </a:p>
          <a:p>
            <a:pPr lvl="1"/>
            <a:r>
              <a:rPr lang="zh-CN" altLang="en-US"/>
              <a:t>通常用操作系统变量</a:t>
            </a:r>
            <a:r>
              <a:rPr lang="en-US" altLang="zh-CN"/>
              <a:t>PATH</a:t>
            </a:r>
            <a:r>
              <a:rPr lang="zh-CN" altLang="en-US"/>
              <a:t>指定这组路径，该变量存放的字符串中包含多个绝对路径</a:t>
            </a:r>
            <a:r>
              <a:rPr lang="zh-CN" altLang="en-US"/>
              <a:t>名</a:t>
            </a:r>
            <a:endParaRPr lang="zh-CN" altLang="en-US"/>
          </a:p>
          <a:p>
            <a:pPr lvl="1"/>
            <a:r>
              <a:rPr lang="zh-CN" altLang="en-US"/>
              <a:t>echo $PATH</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计算机网络</a:t>
            </a:r>
            <a:endParaRPr lang="zh-CN" altLang="en-US"/>
          </a:p>
        </p:txBody>
      </p:sp>
      <p:sp>
        <p:nvSpPr>
          <p:cNvPr id="3" name="内容占位符 2"/>
          <p:cNvSpPr>
            <a:spLocks noGrp="1"/>
          </p:cNvSpPr>
          <p:nvPr>
            <p:ph idx="1"/>
          </p:nvPr>
        </p:nvSpPr>
        <p:spPr/>
        <p:txBody>
          <a:bodyPr/>
          <a:p>
            <a:r>
              <a:rPr lang="zh-CN" altLang="en-US"/>
              <a:t>为了通信和共享资源而以各种方式连在一起的一组计算设备</a:t>
            </a:r>
            <a:endParaRPr lang="zh-CN" altLang="en-US"/>
          </a:p>
          <a:p>
            <a:endParaRPr lang="zh-CN" altLang="en-US"/>
          </a:p>
          <a:p>
            <a:r>
              <a:rPr lang="zh-CN" altLang="en-US"/>
              <a:t>计算机网络中的设备不只是计算机</a:t>
            </a:r>
            <a:endParaRPr lang="zh-CN" altLang="en-US"/>
          </a:p>
          <a:p>
            <a:pPr lvl="1"/>
            <a:r>
              <a:rPr lang="zh-CN" altLang="en-US"/>
              <a:t>打印机</a:t>
            </a:r>
            <a:endParaRPr lang="zh-CN" altLang="en-US"/>
          </a:p>
          <a:p>
            <a:pPr lvl="0"/>
            <a:endParaRPr lang="zh-CN" altLang="en-US"/>
          </a:p>
          <a:p>
            <a:pPr lvl="0"/>
            <a:r>
              <a:rPr lang="zh-CN" altLang="en-US"/>
              <a:t>节点（node）或主机（host）</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计算机网络</a:t>
            </a:r>
            <a:endParaRPr lang="zh-CN" altLang="en-US"/>
          </a:p>
        </p:txBody>
      </p:sp>
      <p:sp>
        <p:nvSpPr>
          <p:cNvPr id="3" name="内容占位符 2"/>
          <p:cNvSpPr>
            <a:spLocks noGrp="1"/>
          </p:cNvSpPr>
          <p:nvPr>
            <p:ph idx="1"/>
          </p:nvPr>
        </p:nvSpPr>
        <p:spPr/>
        <p:txBody>
          <a:bodyPr/>
          <a:p>
            <a:r>
              <a:rPr lang="zh-CN" altLang="en-US"/>
              <a:t>协议（protocol）</a:t>
            </a:r>
            <a:endParaRPr lang="zh-CN" altLang="en-US"/>
          </a:p>
          <a:p>
            <a:pPr lvl="1"/>
            <a:r>
              <a:rPr lang="zh-CN" altLang="en-US"/>
              <a:t>在连网过程中，我们使用明确的协议来说明如何格式化和处理要传输的</a:t>
            </a:r>
            <a:r>
              <a:rPr lang="zh-CN" altLang="en-US"/>
              <a:t>数据</a:t>
            </a:r>
            <a:endParaRPr lang="zh-CN" altLang="en-US"/>
          </a:p>
          <a:p>
            <a:pPr lvl="1"/>
            <a:endParaRPr lang="zh-CN" altLang="en-US"/>
          </a:p>
          <a:p>
            <a:pPr lvl="0"/>
            <a:r>
              <a:rPr lang="zh-CN" altLang="en-US"/>
              <a:t>客户</a:t>
            </a:r>
            <a:r>
              <a:rPr lang="en-US" altLang="zh-CN"/>
              <a:t> </a:t>
            </a:r>
            <a:r>
              <a:rPr lang="zh-CN" altLang="en-US"/>
              <a:t>/</a:t>
            </a:r>
            <a:r>
              <a:rPr lang="en-US" altLang="zh-CN"/>
              <a:t> </a:t>
            </a:r>
            <a:r>
              <a:rPr lang="zh-CN" altLang="en-US"/>
              <a:t>服务器模型（client</a:t>
            </a:r>
            <a:r>
              <a:rPr lang="en-US" altLang="zh-CN"/>
              <a:t> </a:t>
            </a:r>
            <a:r>
              <a:rPr lang="zh-CN" altLang="en-US"/>
              <a:t>/</a:t>
            </a:r>
            <a:r>
              <a:rPr lang="en-US" altLang="zh-CN"/>
              <a:t> </a:t>
            </a:r>
            <a:r>
              <a:rPr lang="zh-CN" altLang="en-US"/>
              <a:t>server model）</a:t>
            </a:r>
            <a:endParaRPr lang="zh-CN" altLang="en-US"/>
          </a:p>
          <a:p>
            <a:pPr lvl="1"/>
            <a:r>
              <a:rPr lang="zh-CN" altLang="en-US"/>
              <a:t>文件</a:t>
            </a:r>
            <a:r>
              <a:rPr lang="zh-CN" altLang="en-US"/>
              <a:t>服务器</a:t>
            </a:r>
            <a:endParaRPr lang="zh-CN" altLang="en-US"/>
          </a:p>
          <a:p>
            <a:pPr lvl="1"/>
            <a:r>
              <a:rPr lang="en-US" altLang="zh-CN"/>
              <a:t>Web</a:t>
            </a:r>
            <a:r>
              <a:rPr lang="zh-CN" altLang="en-US"/>
              <a:t>服务器</a:t>
            </a:r>
            <a:endParaRPr lang="zh-CN" altLang="en-US"/>
          </a:p>
          <a:p>
            <a:pPr lvl="1"/>
            <a:r>
              <a:rPr lang="zh-CN" altLang="en-US"/>
              <a:t>并行</a:t>
            </a:r>
            <a:r>
              <a:rPr lang="zh-CN" altLang="en-US"/>
              <a:t>处理</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计算机网络</a:t>
            </a:r>
            <a:endParaRPr lang="zh-CN" altLang="en-US"/>
          </a:p>
        </p:txBody>
      </p:sp>
      <p:sp>
        <p:nvSpPr>
          <p:cNvPr id="3" name="内容占位符 2"/>
          <p:cNvSpPr>
            <a:spLocks noGrp="1"/>
          </p:cNvSpPr>
          <p:nvPr>
            <p:ph idx="1"/>
          </p:nvPr>
        </p:nvSpPr>
        <p:spPr/>
        <p:txBody>
          <a:bodyPr/>
          <a:p>
            <a:r>
              <a:rPr lang="zh-CN" altLang="en-US"/>
              <a:t>P2P模型（P2P</a:t>
            </a:r>
            <a:r>
              <a:rPr lang="en-US" altLang="zh-CN"/>
              <a:t> </a:t>
            </a:r>
            <a:r>
              <a:rPr lang="zh-CN" altLang="en-US"/>
              <a:t>model）</a:t>
            </a:r>
            <a:endParaRPr lang="zh-CN" altLang="en-US"/>
          </a:p>
          <a:p>
            <a:pPr lvl="1"/>
            <a:r>
              <a:rPr lang="zh-CN" altLang="en-US"/>
              <a:t>也叫作对等网络（</a:t>
            </a:r>
            <a:r>
              <a:rPr lang="en-US" altLang="zh-CN"/>
              <a:t>peer-to-peer network</a:t>
            </a:r>
            <a:r>
              <a:rPr lang="zh-CN" altLang="en-US"/>
              <a:t>）</a:t>
            </a:r>
            <a:endParaRPr lang="zh-CN" altLang="en-US"/>
          </a:p>
          <a:p>
            <a:pPr lvl="1"/>
            <a:r>
              <a:rPr lang="zh-CN" altLang="en-US"/>
              <a:t>根据请求的不同，一个节点可能是服务器，也可能是客户</a:t>
            </a:r>
            <a:r>
              <a:rPr lang="zh-CN" altLang="en-US"/>
              <a:t>机</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“良好的共享”</a:t>
            </a:r>
            <a:endParaRPr lang="zh-CN" altLang="en-US"/>
          </a:p>
        </p:txBody>
      </p:sp>
      <p:sp>
        <p:nvSpPr>
          <p:cNvPr id="3" name="内容占位符 2"/>
          <p:cNvSpPr>
            <a:spLocks noGrp="1"/>
          </p:cNvSpPr>
          <p:nvPr>
            <p:ph idx="1"/>
          </p:nvPr>
        </p:nvSpPr>
        <p:spPr/>
        <p:txBody>
          <a:bodyPr/>
          <a:p>
            <a:r>
              <a:rPr lang="zh-CN" altLang="en-US"/>
              <a:t>操作系统负责管理资源，而这些资源通常是由使用它们的程序共享的</a:t>
            </a:r>
            <a:endParaRPr lang="zh-CN" altLang="en-US"/>
          </a:p>
          <a:p>
            <a:endParaRPr lang="zh-CN" altLang="en-US"/>
          </a:p>
          <a:p>
            <a:r>
              <a:rPr lang="zh-CN" altLang="en-US"/>
              <a:t>多个并发执行的程序将共享主存，依次使用CPU，竞争使用输入/输出设备的机会</a:t>
            </a:r>
            <a:endParaRPr lang="zh-CN" altLang="en-US"/>
          </a:p>
          <a:p>
            <a:endParaRPr lang="zh-CN" altLang="en-US"/>
          </a:p>
          <a:p>
            <a:r>
              <a:rPr lang="zh-CN" altLang="en-US"/>
              <a:t>操作系统将担任现场监控，确保每个程序都能够得到执行的机会</a:t>
            </a: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网络的</a:t>
            </a:r>
            <a:r>
              <a:rPr lang="zh-CN" altLang="en-US"/>
              <a:t>类型</a:t>
            </a:r>
            <a:endParaRPr lang="zh-CN" altLang="en-US"/>
          </a:p>
        </p:txBody>
      </p:sp>
      <p:sp>
        <p:nvSpPr>
          <p:cNvPr id="3" name="内容占位符 2"/>
          <p:cNvSpPr>
            <a:spLocks noGrp="1"/>
          </p:cNvSpPr>
          <p:nvPr>
            <p:ph idx="1"/>
          </p:nvPr>
        </p:nvSpPr>
        <p:spPr/>
        <p:txBody>
          <a:bodyPr/>
          <a:p>
            <a:r>
              <a:rPr lang="zh-CN" altLang="en-US"/>
              <a:t>局域网（Local-Area Network，LAN）：</a:t>
            </a:r>
            <a:endParaRPr lang="zh-CN" altLang="en-US"/>
          </a:p>
          <a:p>
            <a:pPr lvl="1"/>
            <a:r>
              <a:rPr lang="zh-CN" altLang="en-US"/>
              <a:t>连接较小地理范围内的少量计算机的网络</a:t>
            </a:r>
            <a:endParaRPr lang="zh-CN" altLang="en-US"/>
          </a:p>
          <a:p>
            <a:pPr lvl="1"/>
            <a:r>
              <a:rPr lang="zh-CN" altLang="en-US"/>
              <a:t>环形拓扑（ring topology）</a:t>
            </a:r>
            <a:endParaRPr lang="zh-CN" altLang="en-US"/>
          </a:p>
          <a:p>
            <a:pPr lvl="1"/>
            <a:r>
              <a:rPr lang="zh-CN" altLang="en-US"/>
              <a:t>星形拓扑（star topology）：给中心节点赋予了巨大的</a:t>
            </a:r>
            <a:r>
              <a:rPr lang="zh-CN" altLang="en-US"/>
              <a:t>负担</a:t>
            </a:r>
            <a:endParaRPr lang="zh-CN" altLang="en-US"/>
          </a:p>
          <a:p>
            <a:pPr lvl="1"/>
            <a:r>
              <a:rPr lang="zh-CN" altLang="en-US"/>
              <a:t>总线拓扑（bus topology）：总线上的所有节点将检查总线传输的每个</a:t>
            </a:r>
            <a:r>
              <a:rPr lang="zh-CN" altLang="en-US"/>
              <a:t>消息</a:t>
            </a:r>
            <a:endParaRPr lang="zh-CN" altLang="en-US"/>
          </a:p>
          <a:p>
            <a:pPr lvl="1"/>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网络的类型</a:t>
            </a:r>
            <a:endParaRPr lang="zh-CN" altLang="en-US"/>
          </a:p>
        </p:txBody>
      </p:sp>
      <p:sp>
        <p:nvSpPr>
          <p:cNvPr id="3" name="内容占位符 2"/>
          <p:cNvSpPr>
            <a:spLocks noGrp="1"/>
          </p:cNvSpPr>
          <p:nvPr>
            <p:ph idx="1"/>
          </p:nvPr>
        </p:nvSpPr>
        <p:spPr/>
        <p:txBody>
          <a:bodyPr/>
          <a:p>
            <a:r>
              <a:rPr lang="zh-CN" altLang="en-US"/>
              <a:t>广域网（Wide-Area Network，WAN）</a:t>
            </a:r>
            <a:endParaRPr lang="zh-CN" altLang="en-US"/>
          </a:p>
          <a:p>
            <a:pPr lvl="1"/>
            <a:r>
              <a:rPr lang="zh-CN" altLang="en-US"/>
              <a:t>连接两个或多个相距较远</a:t>
            </a:r>
            <a:r>
              <a:rPr lang="zh-CN" altLang="en-US"/>
              <a:t>的局域网的网络</a:t>
            </a:r>
            <a:endParaRPr lang="zh-CN" altLang="en-US"/>
          </a:p>
          <a:p>
            <a:pPr lvl="1"/>
            <a:r>
              <a:rPr lang="zh-CN" altLang="en-US"/>
              <a:t>网关（Gateway）：</a:t>
            </a:r>
            <a:r>
              <a:rPr lang="en-US" altLang="zh-CN"/>
              <a:t>LAN</a:t>
            </a:r>
            <a:r>
              <a:rPr lang="zh-CN" altLang="en-US"/>
              <a:t>中通常会有一个特殊节点作为网关，处理这个LAN和其他网络之间</a:t>
            </a:r>
            <a:r>
              <a:rPr lang="zh-CN" altLang="en-US"/>
              <a:t>的通信</a:t>
            </a:r>
            <a:endParaRPr lang="zh-CN" altLang="en-US"/>
          </a:p>
          <a:p>
            <a:pPr lvl="1"/>
            <a:endParaRPr lang="zh-CN" altLang="en-US"/>
          </a:p>
          <a:p>
            <a:pPr lvl="0"/>
            <a:r>
              <a:rPr lang="zh-CN" altLang="en-US"/>
              <a:t>城域网（Metropolitan-Area Network，MAN）</a:t>
            </a:r>
            <a:endParaRPr lang="zh-CN" altLang="en-US"/>
          </a:p>
          <a:p>
            <a:pPr lvl="1"/>
            <a:r>
              <a:rPr lang="zh-CN" altLang="en-US"/>
              <a:t>与一般广域网相比，</a:t>
            </a:r>
            <a:r>
              <a:rPr lang="en-US" altLang="zh-CN"/>
              <a:t>MAN</a:t>
            </a:r>
            <a:r>
              <a:rPr lang="zh-CN" altLang="en-US"/>
              <a:t>更适合于特定的组织或区域</a:t>
            </a:r>
            <a:r>
              <a:rPr lang="zh-CN" altLang="en-US"/>
              <a:t>使用</a:t>
            </a: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网络的类型</a:t>
            </a:r>
            <a:endParaRPr lang="zh-CN" altLang="en-US"/>
          </a:p>
        </p:txBody>
      </p:sp>
      <p:sp>
        <p:nvSpPr>
          <p:cNvPr id="3" name="内容占位符 2"/>
          <p:cNvSpPr>
            <a:spLocks noGrp="1"/>
          </p:cNvSpPr>
          <p:nvPr>
            <p:ph idx="1"/>
          </p:nvPr>
        </p:nvSpPr>
        <p:spPr/>
        <p:txBody>
          <a:bodyPr/>
          <a:p>
            <a:r>
              <a:rPr lang="zh-CN" altLang="en-US"/>
              <a:t>无线和移动</a:t>
            </a:r>
            <a:r>
              <a:rPr lang="zh-CN" altLang="en-US"/>
              <a:t>计算：</a:t>
            </a:r>
            <a:endParaRPr lang="zh-CN" altLang="en-US"/>
          </a:p>
          <a:p>
            <a:pPr lvl="1"/>
            <a:r>
              <a:rPr lang="zh-CN" altLang="en-US"/>
              <a:t>蓝牙（bluetooth）：短距离间的无线通信技术</a:t>
            </a: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Internet</a:t>
            </a:r>
            <a:r>
              <a:rPr lang="zh-CN" altLang="en-US"/>
              <a:t>连接</a:t>
            </a:r>
            <a:endParaRPr lang="zh-CN" altLang="en-US"/>
          </a:p>
        </p:txBody>
      </p:sp>
      <p:sp>
        <p:nvSpPr>
          <p:cNvPr id="3" name="内容占位符 2"/>
          <p:cNvSpPr>
            <a:spLocks noGrp="1"/>
          </p:cNvSpPr>
          <p:nvPr>
            <p:ph idx="1"/>
          </p:nvPr>
        </p:nvSpPr>
        <p:spPr/>
        <p:txBody>
          <a:bodyPr/>
          <a:p>
            <a:r>
              <a:rPr lang="zh-CN" altLang="en-US"/>
              <a:t>没有一个人或者公司拥有</a:t>
            </a:r>
            <a:r>
              <a:rPr lang="en-US" altLang="zh-CN"/>
              <a:t>Internet</a:t>
            </a:r>
            <a:endParaRPr lang="en-US" altLang="zh-CN"/>
          </a:p>
          <a:p>
            <a:endParaRPr lang="en-US" altLang="zh-CN"/>
          </a:p>
          <a:p>
            <a:r>
              <a:rPr lang="en-US" altLang="zh-CN"/>
              <a:t>Internet 骨干网（Internet backbone）</a:t>
            </a:r>
            <a:r>
              <a:rPr lang="zh-CN" altLang="en-US"/>
              <a:t>：承载Internet 通信的一组高速网络</a:t>
            </a:r>
            <a:endParaRPr lang="zh-CN" altLang="en-US"/>
          </a:p>
          <a:p>
            <a:endParaRPr lang="zh-CN" altLang="en-US"/>
          </a:p>
          <a:p>
            <a:r>
              <a:rPr lang="zh-CN" altLang="en-US"/>
              <a:t>Internet服务提供商（Internet Service Provider，ISP）：给其他公司或</a:t>
            </a:r>
            <a:r>
              <a:rPr lang="zh-CN" altLang="en-US"/>
              <a:t>个人提供Internet 访问的公司</a:t>
            </a: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Internet连接</a:t>
            </a:r>
            <a:endParaRPr lang="zh-CN" altLang="en-US"/>
          </a:p>
        </p:txBody>
      </p:sp>
      <p:sp>
        <p:nvSpPr>
          <p:cNvPr id="3" name="内容占位符 2"/>
          <p:cNvSpPr>
            <a:spLocks noGrp="1"/>
          </p:cNvSpPr>
          <p:nvPr>
            <p:ph idx="1"/>
          </p:nvPr>
        </p:nvSpPr>
        <p:spPr/>
        <p:txBody>
          <a:bodyPr/>
          <a:p>
            <a:r>
              <a:rPr lang="zh-CN" altLang="en-US"/>
              <a:t>宽带（broadband）：提供的数据传输率大于25Mbps的网络技术</a:t>
            </a:r>
            <a:endParaRPr lang="zh-CN" altLang="en-US"/>
          </a:p>
          <a:p>
            <a:endParaRPr lang="zh-CN" altLang="en-US"/>
          </a:p>
          <a:p>
            <a:r>
              <a:rPr lang="zh-CN" altLang="en-US"/>
              <a:t>下载（download）</a:t>
            </a:r>
            <a:endParaRPr lang="zh-CN" altLang="en-US"/>
          </a:p>
          <a:p>
            <a:endParaRPr lang="zh-CN" altLang="en-US"/>
          </a:p>
          <a:p>
            <a:r>
              <a:rPr lang="zh-CN" altLang="en-US"/>
              <a:t>上传（upload）</a:t>
            </a: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包交换</a:t>
            </a:r>
            <a:endParaRPr lang="zh-CN" altLang="en-US"/>
          </a:p>
        </p:txBody>
      </p:sp>
      <p:sp>
        <p:nvSpPr>
          <p:cNvPr id="3" name="内容占位符 2"/>
          <p:cNvSpPr>
            <a:spLocks noGrp="1"/>
          </p:cNvSpPr>
          <p:nvPr>
            <p:ph idx="1"/>
          </p:nvPr>
        </p:nvSpPr>
        <p:spPr/>
        <p:txBody>
          <a:bodyPr/>
          <a:p>
            <a:r>
              <a:rPr lang="zh-CN" altLang="en-US"/>
              <a:t>消息被分割为大小固定、有编号的包（</a:t>
            </a:r>
            <a:r>
              <a:rPr lang="en-US" altLang="zh-CN"/>
              <a:t>packet</a:t>
            </a:r>
            <a:r>
              <a:rPr lang="zh-CN" altLang="en-US"/>
              <a:t>）</a:t>
            </a:r>
            <a:endParaRPr lang="zh-CN" altLang="en-US"/>
          </a:p>
          <a:p>
            <a:endParaRPr lang="zh-CN" altLang="en-US"/>
          </a:p>
          <a:p>
            <a:r>
              <a:rPr lang="zh-CN" altLang="en-US"/>
              <a:t>每个包将独立在网上传输，直到到达目的地，它们将在此被重新组合为原始的</a:t>
            </a:r>
            <a:r>
              <a:rPr lang="zh-CN" altLang="en-US"/>
              <a:t>消息</a:t>
            </a:r>
            <a:endParaRPr lang="zh-CN" altLang="en-US"/>
          </a:p>
        </p:txBody>
      </p:sp>
      <p:pic>
        <p:nvPicPr>
          <p:cNvPr id="5" name="图片 4"/>
          <p:cNvPicPr>
            <a:picLocks noChangeAspect="1"/>
          </p:cNvPicPr>
          <p:nvPr/>
        </p:nvPicPr>
        <p:blipFill>
          <a:blip r:embed="rId1"/>
          <a:stretch>
            <a:fillRect/>
          </a:stretch>
        </p:blipFill>
        <p:spPr>
          <a:xfrm>
            <a:off x="2795270" y="3948430"/>
            <a:ext cx="6219825" cy="222885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包交换</a:t>
            </a:r>
            <a:endParaRPr lang="zh-CN" altLang="en-US"/>
          </a:p>
        </p:txBody>
      </p:sp>
      <p:sp>
        <p:nvSpPr>
          <p:cNvPr id="3" name="内容占位符 2"/>
          <p:cNvSpPr>
            <a:spLocks noGrp="1"/>
          </p:cNvSpPr>
          <p:nvPr>
            <p:ph idx="1"/>
          </p:nvPr>
        </p:nvSpPr>
        <p:spPr/>
        <p:txBody>
          <a:bodyPr/>
          <a:p>
            <a:r>
              <a:rPr lang="zh-CN" altLang="en-US"/>
              <a:t>路由器（router）</a:t>
            </a:r>
            <a:endParaRPr lang="zh-CN" altLang="en-US"/>
          </a:p>
          <a:p>
            <a:pPr lvl="1"/>
            <a:r>
              <a:rPr lang="zh-CN" altLang="en-US" sz="2400"/>
              <a:t>用于指导包在网络之间传输的设备叫</a:t>
            </a:r>
            <a:r>
              <a:rPr lang="zh-CN" altLang="en-US" sz="2400"/>
              <a:t>作路由器</a:t>
            </a:r>
            <a:endParaRPr lang="zh-CN" altLang="en-US" sz="2400"/>
          </a:p>
          <a:p>
            <a:pPr lvl="1"/>
            <a:r>
              <a:rPr lang="zh-CN" altLang="en-US" sz="2400"/>
              <a:t>每个路由器只知道到达它的下一个目的地的最佳步骤</a:t>
            </a:r>
            <a:endParaRPr lang="zh-CN" altLang="en-US"/>
          </a:p>
          <a:p>
            <a:endParaRPr lang="zh-CN" altLang="en-US"/>
          </a:p>
          <a:p>
            <a:r>
              <a:rPr lang="zh-CN" altLang="en-US"/>
              <a:t>中继器（repeater）∶在较长的通信线路上加强和传播信号的网络设备</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开放式系统与协议</a:t>
            </a:r>
            <a:endParaRPr lang="zh-CN" altLang="en-US"/>
          </a:p>
        </p:txBody>
      </p:sp>
      <p:sp>
        <p:nvSpPr>
          <p:cNvPr id="3" name="内容占位符 2"/>
          <p:cNvSpPr>
            <a:spLocks noGrp="1"/>
          </p:cNvSpPr>
          <p:nvPr>
            <p:ph idx="1"/>
          </p:nvPr>
        </p:nvSpPr>
        <p:spPr/>
        <p:txBody>
          <a:bodyPr/>
          <a:p>
            <a:r>
              <a:rPr lang="zh-CN" altLang="en-US"/>
              <a:t>开放式系统（open system）的基础是网络体系结构的通用模型，它的实现采用了一系列</a:t>
            </a:r>
            <a:r>
              <a:rPr lang="zh-CN" altLang="en-US"/>
              <a:t>协议</a:t>
            </a:r>
            <a:endParaRPr lang="zh-CN" altLang="en-US"/>
          </a:p>
          <a:p>
            <a:endParaRPr lang="zh-CN" altLang="en-US"/>
          </a:p>
          <a:p>
            <a:r>
              <a:rPr lang="zh-CN" altLang="en-US"/>
              <a:t>开放式系统最大化了互通性的</a:t>
            </a:r>
            <a:r>
              <a:rPr lang="zh-CN" altLang="en-US"/>
              <a:t>可能性</a:t>
            </a:r>
            <a:endParaRPr lang="zh-CN" altLang="en-US"/>
          </a:p>
          <a:p>
            <a:endParaRPr lang="zh-CN" altLang="en-US"/>
          </a:p>
          <a:p>
            <a:r>
              <a:rPr lang="zh-CN" altLang="en-US"/>
              <a:t>开放系统互连参考模型（Open Systems Interconnection（OSI）reference model）</a:t>
            </a:r>
            <a:endParaRPr lang="zh-CN" altLang="en-US"/>
          </a:p>
        </p:txBody>
      </p:sp>
      <p:pic>
        <p:nvPicPr>
          <p:cNvPr id="102" name="图片 101"/>
          <p:cNvPicPr/>
          <p:nvPr/>
        </p:nvPicPr>
        <p:blipFill>
          <a:blip r:embed="rId1"/>
          <a:stretch>
            <a:fillRect/>
          </a:stretch>
        </p:blipFill>
        <p:spPr>
          <a:xfrm>
            <a:off x="2567305" y="1517650"/>
            <a:ext cx="7056755" cy="3822700"/>
          </a:xfrm>
          <a:prstGeom prst="rect">
            <a:avLst/>
          </a:prstGeom>
          <a:noFill/>
          <a:ln w="9525">
            <a:noFill/>
          </a:ln>
        </p:spPr>
      </p:pic>
      <p:sp>
        <p:nvSpPr>
          <p:cNvPr id="4" name="文本框 3"/>
          <p:cNvSpPr txBox="1"/>
          <p:nvPr/>
        </p:nvSpPr>
        <p:spPr>
          <a:xfrm>
            <a:off x="1391920" y="5610225"/>
            <a:ext cx="10298430" cy="953135"/>
          </a:xfrm>
          <a:prstGeom prst="rect">
            <a:avLst/>
          </a:prstGeom>
          <a:noFill/>
        </p:spPr>
        <p:txBody>
          <a:bodyPr wrap="none" rtlCol="0">
            <a:spAutoFit/>
          </a:bodyPr>
          <a:p>
            <a:pPr marL="514350" indent="-514350" algn="l">
              <a:buAutoNum type="arabicPeriod"/>
            </a:pPr>
            <a:r>
              <a:rPr lang="zh-CN" altLang="en-US" sz="2800">
                <a:latin typeface="Arial Regular" panose="020B0604020202020204" charset="0"/>
                <a:ea typeface="黑体" charset="0"/>
                <a:cs typeface="Arial Regular" panose="020B0604020202020204" charset="0"/>
              </a:rPr>
              <a:t>每一层处理网络通信的一个特定</a:t>
            </a:r>
            <a:r>
              <a:rPr lang="zh-CN" altLang="en-US" sz="2800">
                <a:latin typeface="Arial Regular" panose="020B0604020202020204" charset="0"/>
                <a:ea typeface="黑体" charset="0"/>
                <a:cs typeface="Arial Regular" panose="020B0604020202020204" charset="0"/>
              </a:rPr>
              <a:t>方面</a:t>
            </a:r>
            <a:endParaRPr lang="zh-CN" altLang="en-US" sz="2800">
              <a:latin typeface="Arial Regular" panose="020B0604020202020204" charset="0"/>
              <a:ea typeface="黑体" charset="0"/>
              <a:cs typeface="Arial Regular" panose="020B0604020202020204" charset="0"/>
            </a:endParaRPr>
          </a:p>
          <a:p>
            <a:pPr marL="514350" indent="-514350" algn="l">
              <a:buAutoNum type="arabicPeriod"/>
            </a:pPr>
            <a:r>
              <a:rPr lang="zh-CN" altLang="en-US" sz="2800">
                <a:latin typeface="Arial Regular" panose="020B0604020202020204" charset="0"/>
                <a:ea typeface="黑体" charset="0"/>
                <a:cs typeface="Arial Regular" panose="020B0604020202020204" charset="0"/>
              </a:rPr>
              <a:t>最低层处理的是与物理传输介质相关的基础</a:t>
            </a:r>
            <a:r>
              <a:rPr lang="zh-CN" altLang="en-US" sz="2800">
                <a:latin typeface="Arial Regular" panose="020B0604020202020204" charset="0"/>
                <a:ea typeface="黑体" charset="0"/>
                <a:cs typeface="Arial Regular" panose="020B0604020202020204" charset="0"/>
              </a:rPr>
              <a:t>的电子或机械</a:t>
            </a:r>
            <a:r>
              <a:rPr lang="zh-CN" altLang="en-US" sz="2800">
                <a:latin typeface="Arial Regular" panose="020B0604020202020204" charset="0"/>
                <a:ea typeface="黑体" charset="0"/>
                <a:cs typeface="Arial Regular" panose="020B0604020202020204" charset="0"/>
              </a:rPr>
              <a:t>问题</a:t>
            </a:r>
            <a:endParaRPr lang="zh-CN" altLang="en-US" sz="2800">
              <a:latin typeface="Arial Regular" panose="020B0604020202020204" charset="0"/>
              <a:ea typeface="黑体" charset="0"/>
              <a:cs typeface="Arial Regular"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3">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3">
                                            <p:txEl>
                                              <p:pRg st="0" end="0"/>
                                            </p:txEl>
                                          </p:spTgt>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1" dur="500"/>
                                        <p:tgtEl>
                                          <p:spTgt spid="3">
                                            <p:txEl>
                                              <p:pRg st="2" end="2"/>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3">
                                            <p:txEl>
                                              <p:pRg st="2" end="2"/>
                                            </p:txEl>
                                          </p:spTgt>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5" dur="500"/>
                                        <p:tgtEl>
                                          <p:spTgt spid="3">
                                            <p:txEl>
                                              <p:pRg st="4" end="4"/>
                                            </p:txEl>
                                          </p:spTgt>
                                        </p:tgtEl>
                                        <p:attrNameLst>
                                          <p:attrName>ppt_y</p:attrName>
                                        </p:attrNameLst>
                                      </p:cBhvr>
                                      <p:tavLst>
                                        <p:tav tm="0">
                                          <p:val>
                                            <p:strVal val="ppt_y"/>
                                          </p:val>
                                        </p:tav>
                                        <p:tav tm="100000">
                                          <p:val>
                                            <p:strVal val="1+ppt_h/2"/>
                                          </p:val>
                                        </p:tav>
                                      </p:tavLst>
                                    </p:anim>
                                    <p:set>
                                      <p:cBhvr>
                                        <p:cTn id="16"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2"/>
                                        </p:tgtEl>
                                        <p:attrNameLst>
                                          <p:attrName>style.visibility</p:attrName>
                                        </p:attrNameLst>
                                      </p:cBhvr>
                                      <p:to>
                                        <p:strVal val="visible"/>
                                      </p:to>
                                    </p:set>
                                    <p:anim calcmode="lin" valueType="num">
                                      <p:cBhvr additive="base">
                                        <p:cTn id="21" dur="500" fill="hold"/>
                                        <p:tgtEl>
                                          <p:spTgt spid="102"/>
                                        </p:tgtEl>
                                        <p:attrNameLst>
                                          <p:attrName>ppt_x</p:attrName>
                                        </p:attrNameLst>
                                      </p:cBhvr>
                                      <p:tavLst>
                                        <p:tav tm="0">
                                          <p:val>
                                            <p:strVal val="#ppt_x"/>
                                          </p:val>
                                        </p:tav>
                                        <p:tav tm="100000">
                                          <p:val>
                                            <p:strVal val="#ppt_x"/>
                                          </p:val>
                                        </p:tav>
                                      </p:tavLst>
                                    </p:anim>
                                    <p:anim calcmode="lin" valueType="num">
                                      <p:cBhvr additive="base">
                                        <p:cTn id="22"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TCP/IP</a:t>
            </a:r>
            <a:endParaRPr lang="zh-CN" altLang="en-US"/>
          </a:p>
        </p:txBody>
      </p:sp>
      <p:sp>
        <p:nvSpPr>
          <p:cNvPr id="3" name="内容占位符 2"/>
          <p:cNvSpPr>
            <a:spLocks noGrp="1"/>
          </p:cNvSpPr>
          <p:nvPr>
            <p:ph idx="1"/>
          </p:nvPr>
        </p:nvSpPr>
        <p:spPr/>
        <p:txBody>
          <a:bodyPr/>
          <a:p>
            <a:r>
              <a:rPr lang="zh-CN" altLang="en-US"/>
              <a:t>TCP：传输控制协议（Transmission Control Protocol，TCP）</a:t>
            </a:r>
            <a:endParaRPr lang="zh-CN" altLang="en-US"/>
          </a:p>
          <a:p>
            <a:endParaRPr lang="zh-CN" altLang="en-US"/>
          </a:p>
          <a:p>
            <a:r>
              <a:rPr lang="en-US" altLang="zh-CN"/>
              <a:t>IP</a:t>
            </a:r>
            <a:r>
              <a:rPr lang="zh-CN" altLang="en-US"/>
              <a:t>：网际协议（Internet Protocol，IP）</a:t>
            </a:r>
            <a:endParaRPr lang="zh-CN" altLang="en-US"/>
          </a:p>
          <a:p>
            <a:endParaRPr lang="zh-CN" altLang="en-US"/>
          </a:p>
          <a:p>
            <a:r>
              <a:rPr lang="en-US" altLang="zh-CN"/>
              <a:t>IP</a:t>
            </a:r>
            <a:r>
              <a:rPr lang="zh-CN" altLang="en-US"/>
              <a:t>软件处理的是包通过互相连接的网络传递到最终目的地的路由</a:t>
            </a:r>
            <a:r>
              <a:rPr lang="zh-CN" altLang="en-US"/>
              <a:t>选择</a:t>
            </a:r>
            <a:endParaRPr lang="zh-CN" altLang="en-US"/>
          </a:p>
          <a:p>
            <a:r>
              <a:rPr lang="en-US" altLang="zh-CN"/>
              <a:t>TCP</a:t>
            </a:r>
            <a:r>
              <a:rPr lang="zh-CN" altLang="en-US"/>
              <a:t>软件负责把消息分割成包，交给</a:t>
            </a:r>
            <a:r>
              <a:rPr lang="en-US" altLang="zh-CN"/>
              <a:t>IP</a:t>
            </a:r>
            <a:r>
              <a:rPr lang="zh-CN" altLang="en-US"/>
              <a:t>软件传递，目的地机器上的</a:t>
            </a:r>
            <a:r>
              <a:rPr lang="en-US" altLang="zh-CN"/>
              <a:t>TCP</a:t>
            </a:r>
            <a:r>
              <a:rPr lang="zh-CN" altLang="en-US"/>
              <a:t>则负责把包排序，重新组合成</a:t>
            </a:r>
            <a:r>
              <a:rPr lang="zh-CN" altLang="en-US"/>
              <a:t>消息</a:t>
            </a:r>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TCP/</a:t>
            </a:r>
            <a:r>
              <a:rPr lang="en-US" altLang="zh-CN"/>
              <a:t>IP</a:t>
            </a:r>
            <a:endParaRPr lang="en-US" altLang="zh-CN"/>
          </a:p>
        </p:txBody>
      </p:sp>
      <p:sp>
        <p:nvSpPr>
          <p:cNvPr id="3" name="内容占位符 2"/>
          <p:cNvSpPr>
            <a:spLocks noGrp="1"/>
          </p:cNvSpPr>
          <p:nvPr>
            <p:ph idx="1"/>
          </p:nvPr>
        </p:nvSpPr>
        <p:spPr/>
        <p:txBody>
          <a:bodyPr/>
          <a:p>
            <a:r>
              <a:rPr lang="en-US" altLang="zh-CN"/>
              <a:t>UDP</a:t>
            </a:r>
            <a:r>
              <a:rPr lang="zh-CN" altLang="en-US"/>
              <a:t>：</a:t>
            </a:r>
            <a:r>
              <a:rPr lang="zh-CN" altLang="en-US">
                <a:sym typeface="+mn-ea"/>
              </a:rPr>
              <a:t>用户数据报协议（User Datagram Protocol，UDP）</a:t>
            </a:r>
            <a:endParaRPr lang="zh-CN" altLang="en-US">
              <a:sym typeface="+mn-ea"/>
            </a:endParaRPr>
          </a:p>
          <a:p>
            <a:pPr lvl="1"/>
            <a:r>
              <a:rPr lang="en-US" altLang="zh-CN"/>
              <a:t>TCP</a:t>
            </a:r>
            <a:r>
              <a:rPr lang="zh-CN" altLang="en-US"/>
              <a:t>软件还要处理所有发生的错误，如一个包永远不能到达目的</a:t>
            </a:r>
            <a:r>
              <a:rPr lang="zh-CN" altLang="en-US"/>
              <a:t>地</a:t>
            </a:r>
            <a:endParaRPr lang="zh-CN" altLang="en-US"/>
          </a:p>
          <a:p>
            <a:pPr lvl="1"/>
            <a:r>
              <a:rPr lang="zh-CN" altLang="en-US"/>
              <a:t>主要的不同之处在于</a:t>
            </a:r>
            <a:r>
              <a:rPr lang="en-US" altLang="zh-CN"/>
              <a:t>TCP</a:t>
            </a:r>
            <a:r>
              <a:rPr lang="zh-CN" altLang="en-US"/>
              <a:t>牺牲了一定的性能，提供了高度可靠性，而</a:t>
            </a:r>
            <a:r>
              <a:rPr lang="en-US" altLang="zh-CN"/>
              <a:t>UDP</a:t>
            </a:r>
            <a:r>
              <a:rPr lang="zh-CN" altLang="en-US"/>
              <a:t>更快，但不那么</a:t>
            </a:r>
            <a:r>
              <a:rPr lang="zh-CN" altLang="en-US"/>
              <a:t>可靠</a:t>
            </a:r>
            <a:endParaRPr lang="zh-CN" altLang="en-US"/>
          </a:p>
          <a:p>
            <a:pPr lvl="0"/>
            <a:endParaRPr lang="zh-CN" altLang="en-US"/>
          </a:p>
          <a:p>
            <a:pPr lvl="0"/>
            <a:r>
              <a:rPr lang="en-US" altLang="zh-CN"/>
              <a:t>IP</a:t>
            </a:r>
            <a:r>
              <a:rPr lang="zh-CN" altLang="en-US"/>
              <a:t>程序</a:t>
            </a:r>
            <a:r>
              <a:rPr lang="en-US" altLang="zh-CN"/>
              <a:t>ping</a:t>
            </a:r>
            <a:r>
              <a:rPr lang="zh-CN" altLang="en-US"/>
              <a:t>可以用于测试网络指派的</a:t>
            </a:r>
            <a:r>
              <a:rPr lang="zh-CN" altLang="en-US"/>
              <a:t>可达性</a:t>
            </a:r>
            <a:endParaRPr lang="zh-CN" altLang="en-US"/>
          </a:p>
          <a:p>
            <a:pPr lvl="0"/>
            <a:r>
              <a:rPr lang="zh-CN" altLang="en-US"/>
              <a:t>跟踪路由程序（traceroute）：用于展示包在到达</a:t>
            </a:r>
            <a:r>
              <a:rPr lang="zh-CN" altLang="en-US"/>
              <a:t>特定目的节点的过程中经过的路线</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内存、进程与</a:t>
            </a:r>
            <a:r>
              <a:rPr lang="en-US" altLang="zh-CN"/>
              <a:t>CPU</a:t>
            </a:r>
            <a:r>
              <a:rPr lang="zh-CN" altLang="en-US"/>
              <a:t>管理</a:t>
            </a:r>
            <a:endParaRPr lang="zh-CN" altLang="en-US"/>
          </a:p>
        </p:txBody>
      </p:sp>
      <p:sp>
        <p:nvSpPr>
          <p:cNvPr id="3" name="内容占位符 2"/>
          <p:cNvSpPr>
            <a:spLocks noGrp="1"/>
          </p:cNvSpPr>
          <p:nvPr>
            <p:ph idx="1"/>
          </p:nvPr>
        </p:nvSpPr>
        <p:spPr/>
        <p:txBody>
          <a:bodyPr/>
          <a:p>
            <a:r>
              <a:rPr lang="en-US" altLang="zh-CN"/>
              <a:t>multiprogramming</a:t>
            </a:r>
            <a:r>
              <a:rPr lang="zh-CN" altLang="en-US"/>
              <a:t>：在主存中同时驻留多个程序的技术</a:t>
            </a:r>
            <a:endParaRPr lang="zh-CN" altLang="en-US"/>
          </a:p>
          <a:p>
            <a:pPr lvl="1"/>
            <a:r>
              <a:rPr lang="zh-CN" altLang="en-US"/>
              <a:t>这些程序为了能够执行，将竞争CPU的访问</a:t>
            </a:r>
            <a:endParaRPr lang="zh-CN" altLang="en-US"/>
          </a:p>
          <a:p>
            <a:pPr lvl="1"/>
            <a:endParaRPr lang="zh-CN" altLang="en-US"/>
          </a:p>
          <a:p>
            <a:pPr lvl="0"/>
            <a:r>
              <a:rPr lang="zh-CN" altLang="en-US"/>
              <a:t>操作系统必须执行内存管理，</a:t>
            </a:r>
            <a:r>
              <a:rPr lang="zh-CN" altLang="en-US"/>
              <a:t>以明确内存中有哪些程序以及它们驻留在内存的什么位置</a:t>
            </a:r>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高层协议</a:t>
            </a:r>
            <a:endParaRPr lang="zh-CN" altLang="en-US"/>
          </a:p>
        </p:txBody>
      </p:sp>
      <p:sp>
        <p:nvSpPr>
          <p:cNvPr id="3" name="内容占位符 2"/>
          <p:cNvSpPr>
            <a:spLocks noGrp="1"/>
          </p:cNvSpPr>
          <p:nvPr>
            <p:ph idx="1"/>
          </p:nvPr>
        </p:nvSpPr>
        <p:spPr/>
        <p:txBody>
          <a:bodyPr/>
          <a:p>
            <a:r>
              <a:rPr lang="zh-CN" altLang="en-US"/>
              <a:t>其他协议都是在</a:t>
            </a:r>
            <a:r>
              <a:rPr lang="en-US" altLang="zh-CN"/>
              <a:t>TCP/IP</a:t>
            </a:r>
            <a:r>
              <a:rPr lang="zh-CN" altLang="en-US"/>
              <a:t>协议组建立的</a:t>
            </a:r>
            <a:r>
              <a:rPr lang="zh-CN" altLang="en-US"/>
              <a:t>基础之上建立</a:t>
            </a:r>
            <a:r>
              <a:rPr lang="zh-CN" altLang="en-US"/>
              <a:t>的</a:t>
            </a:r>
            <a:endParaRPr lang="zh-CN" altLang="en-US"/>
          </a:p>
          <a:p>
            <a:endParaRPr lang="zh-CN" altLang="en-US"/>
          </a:p>
          <a:p>
            <a:r>
              <a:rPr lang="zh-CN" altLang="en-US"/>
              <a:t>文件传输协议（FTP）：允许一台计算机上的用户把文件传到另一台机器或从另一台机器传回文件的</a:t>
            </a:r>
            <a:r>
              <a:rPr lang="zh-CN" altLang="en-US"/>
              <a:t>协议</a:t>
            </a:r>
            <a:endParaRPr lang="zh-CN" altLang="en-US"/>
          </a:p>
          <a:p>
            <a:endParaRPr lang="zh-CN" altLang="en-US"/>
          </a:p>
          <a:p>
            <a:r>
              <a:rPr lang="zh-CN" altLang="en-US"/>
              <a:t>超文本传输协议（</a:t>
            </a:r>
            <a:r>
              <a:rPr lang="en-US" altLang="zh-CN"/>
              <a:t>HTTP</a:t>
            </a:r>
            <a:r>
              <a:rPr lang="zh-CN" altLang="en-US"/>
              <a:t>）：定义</a:t>
            </a:r>
            <a:r>
              <a:rPr lang="en-US" altLang="zh-CN"/>
              <a:t>WWW</a:t>
            </a:r>
            <a:r>
              <a:rPr lang="zh-CN" altLang="en-US"/>
              <a:t>文档交换的协议，</a:t>
            </a:r>
            <a:r>
              <a:rPr lang="en-US" altLang="zh-CN"/>
              <a:t>WWW</a:t>
            </a:r>
            <a:r>
              <a:rPr lang="zh-CN" altLang="en-US"/>
              <a:t>文档通常是用超文本标记语言（</a:t>
            </a:r>
            <a:r>
              <a:rPr lang="en-US" altLang="zh-CN"/>
              <a:t>HTML</a:t>
            </a:r>
            <a:r>
              <a:rPr lang="zh-CN" altLang="en-US"/>
              <a:t>）写成</a:t>
            </a:r>
            <a:r>
              <a:rPr lang="zh-CN" altLang="en-US"/>
              <a:t>的</a:t>
            </a:r>
            <a:endParaRPr lang="zh-CN" altLang="en-US"/>
          </a:p>
          <a:p>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防火墙</a:t>
            </a:r>
            <a:endParaRPr lang="zh-CN" altLang="en-US"/>
          </a:p>
        </p:txBody>
      </p:sp>
      <p:sp>
        <p:nvSpPr>
          <p:cNvPr id="3" name="内容占位符 2"/>
          <p:cNvSpPr>
            <a:spLocks noGrp="1"/>
          </p:cNvSpPr>
          <p:nvPr>
            <p:ph idx="1"/>
          </p:nvPr>
        </p:nvSpPr>
        <p:spPr/>
        <p:txBody>
          <a:bodyPr/>
          <a:p>
            <a:r>
              <a:rPr lang="zh-CN" altLang="en-US"/>
              <a:t>防火墙（</a:t>
            </a:r>
            <a:r>
              <a:rPr lang="en-US" altLang="zh-CN"/>
              <a:t>firewall</a:t>
            </a:r>
            <a:r>
              <a:rPr lang="zh-CN" altLang="en-US"/>
              <a:t>）是一台机器，它的软件作为网络的特殊网关，保护它免受不正当的</a:t>
            </a:r>
            <a:r>
              <a:rPr lang="zh-CN" altLang="en-US"/>
              <a:t>访问</a:t>
            </a:r>
            <a:endParaRPr lang="zh-CN" altLang="en-US"/>
          </a:p>
          <a:p>
            <a:endParaRPr lang="zh-CN" altLang="en-US"/>
          </a:p>
          <a:p>
            <a:r>
              <a:rPr lang="zh-CN" altLang="en-US"/>
              <a:t>防火墙会强制执行一个组织的访问</a:t>
            </a:r>
            <a:r>
              <a:rPr lang="zh-CN" altLang="en-US"/>
              <a:t>控制策略（</a:t>
            </a:r>
            <a:r>
              <a:rPr lang="en-US" altLang="zh-CN"/>
              <a:t>access control policy</a:t>
            </a:r>
            <a:r>
              <a:rPr lang="zh-CN" altLang="en-US"/>
              <a:t>）</a:t>
            </a:r>
            <a:endParaRPr lang="zh-CN" altLang="en-US"/>
          </a:p>
          <a:p>
            <a:endParaRPr lang="zh-CN" altLang="en-US"/>
          </a:p>
          <a:p>
            <a:r>
              <a:rPr lang="zh-CN" altLang="en-US"/>
              <a:t>组织的系统管理员为他们的</a:t>
            </a:r>
            <a:r>
              <a:rPr lang="en-US" altLang="zh-CN"/>
              <a:t>LAN</a:t>
            </a:r>
            <a:r>
              <a:rPr lang="zh-CN" altLang="en-US"/>
              <a:t>设置防火墙，接受“可接受”类型的通信，拒绝其他类型的</a:t>
            </a:r>
            <a:r>
              <a:rPr lang="zh-CN" altLang="en-US"/>
              <a:t>通信</a:t>
            </a:r>
            <a:endParaRPr lang="zh-CN" altLang="en-US"/>
          </a:p>
          <a:p>
            <a:pPr lvl="1"/>
            <a:r>
              <a:rPr lang="zh-CN" altLang="en-US"/>
              <a:t>最直接了当的方法是拒绝特定端口的</a:t>
            </a:r>
            <a:r>
              <a:rPr lang="zh-CN" altLang="en-US"/>
              <a:t>通信</a:t>
            </a: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网络地址</a:t>
            </a:r>
            <a:endParaRPr lang="zh-CN" altLang="en-US"/>
          </a:p>
        </p:txBody>
      </p:sp>
      <p:sp>
        <p:nvSpPr>
          <p:cNvPr id="3" name="内容占位符 2"/>
          <p:cNvSpPr>
            <a:spLocks noGrp="1"/>
          </p:cNvSpPr>
          <p:nvPr>
            <p:ph idx="1"/>
          </p:nvPr>
        </p:nvSpPr>
        <p:spPr/>
        <p:txBody>
          <a:bodyPr/>
          <a:p>
            <a:r>
              <a:rPr lang="zh-CN" altLang="en-US"/>
              <a:t>主机名（hostname）：</a:t>
            </a:r>
            <a:r>
              <a:rPr lang="zh-CN" altLang="en-US">
                <a:sym typeface="+mn-ea"/>
              </a:rPr>
              <a:t>Internet上的计算机的唯一标识</a:t>
            </a:r>
            <a:endParaRPr lang="zh-CN" altLang="en-US">
              <a:sym typeface="+mn-ea"/>
            </a:endParaRPr>
          </a:p>
          <a:p>
            <a:r>
              <a:rPr lang="zh-CN" altLang="en-US">
                <a:sym typeface="+mn-ea"/>
              </a:rPr>
              <a:t>IP地址（IP address）：网络软件却要把主机名翻译成对应的</a:t>
            </a:r>
            <a:r>
              <a:rPr lang="en-US" altLang="zh-CN">
                <a:sym typeface="+mn-ea"/>
              </a:rPr>
              <a:t>IP</a:t>
            </a:r>
            <a:r>
              <a:rPr lang="zh-CN" altLang="en-US">
                <a:sym typeface="+mn-ea"/>
              </a:rPr>
              <a:t>地址，这样更便于计算机</a:t>
            </a:r>
            <a:r>
              <a:rPr lang="zh-CN" altLang="en-US">
                <a:sym typeface="+mn-ea"/>
              </a:rPr>
              <a:t>使用</a:t>
            </a:r>
            <a:endParaRPr lang="zh-CN" altLang="en-US">
              <a:sym typeface="+mn-ea"/>
            </a:endParaRPr>
          </a:p>
          <a:p>
            <a:r>
              <a:rPr lang="zh-CN" altLang="en-US">
                <a:sym typeface="+mn-ea"/>
              </a:rPr>
              <a:t>一种形式的</a:t>
            </a:r>
            <a:r>
              <a:rPr lang="en-US" altLang="zh-CN">
                <a:sym typeface="+mn-ea"/>
              </a:rPr>
              <a:t>IP</a:t>
            </a:r>
            <a:r>
              <a:rPr lang="zh-CN" altLang="en-US">
                <a:sym typeface="+mn-ea"/>
              </a:rPr>
              <a:t>地址长为</a:t>
            </a:r>
            <a:r>
              <a:rPr lang="en-US" altLang="zh-CN">
                <a:sym typeface="+mn-ea"/>
              </a:rPr>
              <a:t>32</a:t>
            </a:r>
            <a:r>
              <a:rPr lang="zh-CN" altLang="en-US">
                <a:sym typeface="+mn-ea"/>
              </a:rPr>
              <a:t>位，称为</a:t>
            </a:r>
            <a:r>
              <a:rPr lang="en-US" altLang="zh-CN">
                <a:sym typeface="+mn-ea"/>
              </a:rPr>
              <a:t>IPv4</a:t>
            </a:r>
            <a:endParaRPr lang="en-US" altLang="zh-CN">
              <a:sym typeface="+mn-ea"/>
            </a:endParaRPr>
          </a:p>
          <a:p>
            <a:pPr lvl="1"/>
            <a:r>
              <a:rPr lang="en-US" altLang="zh-CN" sz="2400">
                <a:sym typeface="+mn-ea"/>
              </a:rPr>
              <a:t>IP</a:t>
            </a:r>
            <a:r>
              <a:rPr lang="zh-CN" altLang="en-US" sz="2400">
                <a:sym typeface="+mn-ea"/>
              </a:rPr>
              <a:t>地址中的每个数对应</a:t>
            </a:r>
            <a:r>
              <a:rPr lang="en-US" altLang="zh-CN" sz="2400">
                <a:sym typeface="+mn-ea"/>
              </a:rPr>
              <a:t>IP</a:t>
            </a:r>
            <a:r>
              <a:rPr lang="zh-CN" altLang="en-US" sz="2400">
                <a:sym typeface="+mn-ea"/>
              </a:rPr>
              <a:t>地址中的一个字节</a:t>
            </a:r>
            <a:endParaRPr lang="zh-CN" altLang="en-US" sz="2400">
              <a:sym typeface="+mn-ea"/>
            </a:endParaRPr>
          </a:p>
          <a:p>
            <a:pPr lvl="1"/>
            <a:endParaRPr lang="zh-CN" altLang="en-US" sz="2400">
              <a:sym typeface="+mn-ea"/>
            </a:endParaRPr>
          </a:p>
          <a:p>
            <a:pPr lvl="0"/>
            <a:r>
              <a:rPr lang="en-US" altLang="zh-CN" sz="2800">
                <a:sym typeface="+mn-ea"/>
              </a:rPr>
              <a:t>IPv4</a:t>
            </a:r>
            <a:r>
              <a:rPr lang="zh-CN" altLang="en-US" sz="2800">
                <a:sym typeface="+mn-ea"/>
              </a:rPr>
              <a:t>协议的一个主要问题是，它限定了可以唯一识别的计算机的数量（</a:t>
            </a:r>
            <a:r>
              <a:rPr lang="en-US" altLang="zh-CN" sz="2800">
                <a:sym typeface="+mn-ea"/>
              </a:rPr>
              <a:t>40</a:t>
            </a:r>
            <a:r>
              <a:rPr lang="zh-CN" altLang="en-US" sz="2800">
                <a:sym typeface="+mn-ea"/>
              </a:rPr>
              <a:t>亿左右）</a:t>
            </a:r>
            <a:endParaRPr lang="zh-CN" altLang="en-US" sz="2800">
              <a:sym typeface="+mn-ea"/>
            </a:endParaRPr>
          </a:p>
          <a:p>
            <a:pPr lvl="0"/>
            <a:r>
              <a:rPr lang="en-US" altLang="zh-CN" sz="2800">
                <a:sym typeface="+mn-ea"/>
              </a:rPr>
              <a:t>IPv6</a:t>
            </a:r>
            <a:r>
              <a:rPr lang="zh-CN" altLang="en-US" sz="2800">
                <a:sym typeface="+mn-ea"/>
              </a:rPr>
              <a:t>地址使用</a:t>
            </a:r>
            <a:r>
              <a:rPr lang="en-US" altLang="zh-CN" sz="2800">
                <a:sym typeface="+mn-ea"/>
              </a:rPr>
              <a:t>8</a:t>
            </a:r>
            <a:r>
              <a:rPr lang="zh-CN" altLang="en-US" sz="2800">
                <a:sym typeface="+mn-ea"/>
              </a:rPr>
              <a:t>个组别的</a:t>
            </a:r>
            <a:r>
              <a:rPr lang="en-US" altLang="zh-CN" sz="2800">
                <a:sym typeface="+mn-ea"/>
              </a:rPr>
              <a:t>16</a:t>
            </a:r>
            <a:r>
              <a:rPr lang="zh-CN" altLang="en-US" sz="2800">
                <a:sym typeface="+mn-ea"/>
              </a:rPr>
              <a:t>位共</a:t>
            </a:r>
            <a:r>
              <a:rPr lang="en-US" altLang="zh-CN" sz="2800">
                <a:sym typeface="+mn-ea"/>
              </a:rPr>
              <a:t>128</a:t>
            </a:r>
            <a:r>
              <a:rPr lang="zh-CN" altLang="en-US" sz="2800">
                <a:sym typeface="+mn-ea"/>
              </a:rPr>
              <a:t>位地址</a:t>
            </a:r>
            <a:endParaRPr lang="zh-CN" altLang="en-US">
              <a:sym typeface="+mn-ea"/>
            </a:endParaRPr>
          </a:p>
          <a:p>
            <a:endParaRPr lang="zh-CN" altLang="en-US"/>
          </a:p>
        </p:txBody>
      </p:sp>
      <p:sp>
        <p:nvSpPr>
          <p:cNvPr id="4" name="文本框 3"/>
          <p:cNvSpPr txBox="1"/>
          <p:nvPr/>
        </p:nvSpPr>
        <p:spPr>
          <a:xfrm>
            <a:off x="2447925" y="4251325"/>
            <a:ext cx="7296150" cy="521970"/>
          </a:xfrm>
          <a:prstGeom prst="rect">
            <a:avLst/>
          </a:prstGeom>
          <a:noFill/>
        </p:spPr>
        <p:txBody>
          <a:bodyPr wrap="none" rtlCol="0">
            <a:spAutoFit/>
          </a:bodyPr>
          <a:p>
            <a:pPr algn="l"/>
            <a:r>
              <a:rPr lang="en-US" altLang="zh-CN" sz="2800">
                <a:latin typeface="Arial Regular" panose="020B0604020202020204" charset="0"/>
                <a:ea typeface="黑体" charset="0"/>
                <a:cs typeface="Arial Regular" panose="020B0604020202020204" charset="0"/>
              </a:rPr>
              <a:t>IPv6</a:t>
            </a:r>
            <a:r>
              <a:rPr lang="zh-CN" altLang="en-US" sz="2800">
                <a:latin typeface="Arial Regular" panose="020B0604020202020204" charset="0"/>
                <a:ea typeface="黑体" charset="0"/>
                <a:cs typeface="Arial Regular" panose="020B0604020202020204" charset="0"/>
              </a:rPr>
              <a:t>与</a:t>
            </a:r>
            <a:r>
              <a:rPr lang="en-US" altLang="zh-CN" sz="2800">
                <a:latin typeface="Arial Regular" panose="020B0604020202020204" charset="0"/>
                <a:ea typeface="黑体" charset="0"/>
                <a:cs typeface="Arial Regular" panose="020B0604020202020204" charset="0"/>
              </a:rPr>
              <a:t>IPv4</a:t>
            </a:r>
            <a:r>
              <a:rPr lang="zh-CN" altLang="en-US" sz="2800">
                <a:latin typeface="Arial Regular" panose="020B0604020202020204" charset="0"/>
                <a:ea typeface="黑体" charset="0"/>
                <a:cs typeface="Arial Regular" panose="020B0604020202020204" charset="0"/>
              </a:rPr>
              <a:t>寻址并行运作，创造两个平行</a:t>
            </a:r>
            <a:r>
              <a:rPr lang="zh-CN" altLang="en-US" sz="2800">
                <a:latin typeface="Arial Regular" panose="020B0604020202020204" charset="0"/>
                <a:ea typeface="黑体" charset="0"/>
                <a:cs typeface="Arial Regular" panose="020B0604020202020204" charset="0"/>
              </a:rPr>
              <a:t>网络</a:t>
            </a:r>
            <a:endParaRPr lang="zh-CN" altLang="en-US" sz="2800">
              <a:latin typeface="Arial Regular" panose="020B0604020202020204" charset="0"/>
              <a:ea typeface="黑体" charset="0"/>
              <a:cs typeface="Arial Regular"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22" presetClass="exit" presetSubtype="4" fill="hold" grpId="0" nodeType="withEffect">
                                  <p:stCondLst>
                                    <p:cond delay="0"/>
                                  </p:stCondLst>
                                  <p:childTnLst>
                                    <p:animEffect transition="out" filter="wipe(down)">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22" presetClass="exit" presetSubtype="4" fill="hold" grpId="0" nodeType="withEffect">
                                  <p:stCondLst>
                                    <p:cond delay="0"/>
                                  </p:stCondLst>
                                  <p:childTnLst>
                                    <p:animEffect transition="out" filter="wipe(down)">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22" presetClass="exit" presetSubtype="4" fill="hold" grpId="0" nodeType="withEffect">
                                  <p:stCondLst>
                                    <p:cond delay="0"/>
                                  </p:stCondLst>
                                  <p:childTnLst>
                                    <p:animEffect transition="out" filter="wipe(down)">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22" presetClass="exit" presetSubtype="4" fill="hold" grpId="0" nodeType="withEffect">
                                  <p:stCondLst>
                                    <p:cond delay="0"/>
                                  </p:stCondLst>
                                  <p:childTnLst>
                                    <p:animEffect transition="out" filter="wipe(down)">
                                      <p:cBhvr>
                                        <p:cTn id="18" dur="500"/>
                                        <p:tgtEl>
                                          <p:spTgt spid="3">
                                            <p:txEl>
                                              <p:pRg st="5" end="5"/>
                                            </p:txEl>
                                          </p:spTgt>
                                        </p:tgtEl>
                                      </p:cBhvr>
                                    </p:animEffect>
                                    <p:set>
                                      <p:cBhvr>
                                        <p:cTn id="19" dur="1" fill="hold">
                                          <p:stCondLst>
                                            <p:cond delay="499"/>
                                          </p:stCondLst>
                                        </p:cTn>
                                        <p:tgtEl>
                                          <p:spTgt spid="3">
                                            <p:txEl>
                                              <p:pRg st="5" end="5"/>
                                            </p:txEl>
                                          </p:spTgt>
                                        </p:tgtEl>
                                        <p:attrNameLst>
                                          <p:attrName>style.visibility</p:attrName>
                                        </p:attrNameLst>
                                      </p:cBhvr>
                                      <p:to>
                                        <p:strVal val="hidden"/>
                                      </p:to>
                                    </p:set>
                                  </p:childTnLst>
                                </p:cTn>
                              </p:par>
                              <p:par>
                                <p:cTn id="20" presetID="22" presetClass="exit" presetSubtype="4" fill="hold" grpId="0" nodeType="withEffect">
                                  <p:stCondLst>
                                    <p:cond delay="0"/>
                                  </p:stCondLst>
                                  <p:childTnLst>
                                    <p:animEffect transition="out" filter="wipe(down)">
                                      <p:cBhvr>
                                        <p:cTn id="21" dur="500"/>
                                        <p:tgtEl>
                                          <p:spTgt spid="3">
                                            <p:txEl>
                                              <p:pRg st="6" end="6"/>
                                            </p:txEl>
                                          </p:spTgt>
                                        </p:tgtEl>
                                      </p:cBhvr>
                                    </p:animEffect>
                                    <p:set>
                                      <p:cBhvr>
                                        <p:cTn id="22" dur="1" fill="hold">
                                          <p:stCondLst>
                                            <p:cond delay="499"/>
                                          </p:stCondLst>
                                        </p:cTn>
                                        <p:tgtEl>
                                          <p:spTgt spid="3">
                                            <p:txEl>
                                              <p:pRg st="6" end="6"/>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P spid="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域名</a:t>
            </a:r>
            <a:r>
              <a:rPr lang="zh-CN" altLang="en-US"/>
              <a:t>系统</a:t>
            </a:r>
            <a:endParaRPr lang="zh-CN" altLang="en-US"/>
          </a:p>
        </p:txBody>
      </p:sp>
      <p:sp>
        <p:nvSpPr>
          <p:cNvPr id="3" name="内容占位符 2"/>
          <p:cNvSpPr>
            <a:spLocks noGrp="1"/>
          </p:cNvSpPr>
          <p:nvPr>
            <p:ph idx="1"/>
          </p:nvPr>
        </p:nvSpPr>
        <p:spPr/>
        <p:txBody>
          <a:bodyPr/>
          <a:p>
            <a:r>
              <a:rPr lang="zh-CN" altLang="en-US"/>
              <a:t>主机名由计算机名加域名（</a:t>
            </a:r>
            <a:r>
              <a:rPr lang="en-US" altLang="zh-CN"/>
              <a:t>domain name</a:t>
            </a:r>
            <a:r>
              <a:rPr lang="zh-CN" altLang="en-US"/>
              <a:t>）构成</a:t>
            </a:r>
            <a:endParaRPr lang="zh-CN" altLang="en-US"/>
          </a:p>
          <a:p>
            <a:r>
              <a:rPr lang="zh-CN" altLang="en-US"/>
              <a:t>域名仅限于由特定组织控制的一组特定网络。注意，两家组织中的计算机可以重名，因为从域名可以分辨出引用的是哪一台</a:t>
            </a:r>
            <a:r>
              <a:rPr lang="zh-CN" altLang="en-US"/>
              <a:t>计算机</a:t>
            </a:r>
            <a:endParaRPr lang="zh-CN" altLang="en-US"/>
          </a:p>
          <a:p>
            <a:r>
              <a:rPr lang="zh-CN" altLang="en-US"/>
              <a:t>域名中的最后一部分叫作顶级域名（</a:t>
            </a:r>
            <a:r>
              <a:rPr lang="en-US" altLang="zh-CN"/>
              <a:t>Top-Level Domain</a:t>
            </a:r>
            <a:r>
              <a:rPr lang="zh-CN" altLang="en-US"/>
              <a:t>，</a:t>
            </a:r>
            <a:r>
              <a:rPr lang="en-US" altLang="zh-CN"/>
              <a:t>TLD</a:t>
            </a:r>
            <a:r>
              <a:rPr lang="zh-CN" altLang="en-US"/>
              <a:t>）</a:t>
            </a:r>
            <a:endParaRPr lang="zh-CN" altLang="en-US"/>
          </a:p>
          <a:p>
            <a:pPr lvl="1"/>
            <a:r>
              <a:rPr lang="en-US" altLang="zh-CN"/>
              <a:t>TLD</a:t>
            </a:r>
            <a:r>
              <a:rPr lang="zh-CN" altLang="en-US"/>
              <a:t>通常用于特定类型的组织，如</a:t>
            </a:r>
            <a:r>
              <a:rPr lang="en-US" altLang="zh-CN"/>
              <a:t>.com</a:t>
            </a:r>
            <a:r>
              <a:rPr lang="zh-CN" altLang="en-US"/>
              <a:t>用于商业组织，</a:t>
            </a:r>
            <a:r>
              <a:rPr lang="en-US" altLang="zh-CN"/>
              <a:t>.edu</a:t>
            </a:r>
            <a:r>
              <a:rPr lang="zh-CN" altLang="en-US"/>
              <a:t>用于大学和</a:t>
            </a:r>
            <a:r>
              <a:rPr lang="zh-CN" altLang="en-US"/>
              <a:t>学院</a:t>
            </a:r>
            <a:endParaRPr lang="zh-CN" altLang="en-US"/>
          </a:p>
          <a:p>
            <a:pPr lvl="1"/>
            <a:r>
              <a:rPr lang="zh-CN" altLang="en-US"/>
              <a:t>域名抢注：购买域名，目的仅仅是为了高价卖给真正想使用它的人或</a:t>
            </a:r>
            <a:r>
              <a:rPr lang="zh-CN" altLang="en-US"/>
              <a:t>组织</a:t>
            </a:r>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域名系统</a:t>
            </a:r>
            <a:endParaRPr lang="zh-CN" altLang="en-US"/>
          </a:p>
        </p:txBody>
      </p:sp>
      <p:sp>
        <p:nvSpPr>
          <p:cNvPr id="3" name="内容占位符 2"/>
          <p:cNvSpPr>
            <a:spLocks noGrp="1"/>
          </p:cNvSpPr>
          <p:nvPr>
            <p:ph idx="1"/>
          </p:nvPr>
        </p:nvSpPr>
        <p:spPr/>
        <p:txBody>
          <a:bodyPr/>
          <a:p>
            <a:r>
              <a:rPr lang="zh-CN" altLang="en-US"/>
              <a:t>域名系统（Domain Name System，DNS）主要用于把主机名翻译成数字</a:t>
            </a:r>
            <a:r>
              <a:rPr lang="en-US" altLang="zh-CN"/>
              <a:t>IP</a:t>
            </a:r>
            <a:r>
              <a:rPr lang="zh-CN" altLang="en-US"/>
              <a:t>地址</a:t>
            </a:r>
            <a:endParaRPr lang="zh-CN" altLang="en-US"/>
          </a:p>
          <a:p>
            <a:r>
              <a:rPr lang="zh-CN" altLang="en-US"/>
              <a:t>域名</a:t>
            </a:r>
            <a:r>
              <a:rPr lang="zh-CN" altLang="en-US"/>
              <a:t>服务器（domain name server）：</a:t>
            </a:r>
            <a:endParaRPr lang="zh-CN" altLang="en-US"/>
          </a:p>
          <a:p>
            <a:pPr lvl="1"/>
            <a:r>
              <a:rPr lang="zh-CN" altLang="en-US"/>
              <a:t>如果这台服务器可以解析主机名，则进行解析，否则这台服务器把这个请求转发给另一台域名</a:t>
            </a:r>
            <a:r>
              <a:rPr lang="zh-CN" altLang="en-US"/>
              <a:t>服务器</a:t>
            </a:r>
            <a:endParaRPr lang="zh-CN" altLang="en-US"/>
          </a:p>
          <a:p>
            <a:pPr lvl="1"/>
            <a:r>
              <a:rPr lang="zh-CN" altLang="en-US"/>
              <a:t>或者该请求因为解析时间太长而</a:t>
            </a:r>
            <a:r>
              <a:rPr lang="zh-CN" altLang="en-US"/>
              <a:t>过期</a:t>
            </a: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网络中立性（</a:t>
            </a:r>
            <a:r>
              <a:rPr lang="en-US" altLang="zh-CN"/>
              <a:t>network neu</a:t>
            </a:r>
            <a:r>
              <a:rPr lang="en-US" altLang="zh-CN"/>
              <a:t>trality</a:t>
            </a:r>
            <a:r>
              <a:rPr lang="zh-CN" altLang="en-US"/>
              <a:t>）</a:t>
            </a:r>
            <a:endParaRPr lang="zh-CN" altLang="en-US"/>
          </a:p>
        </p:txBody>
      </p:sp>
      <p:sp>
        <p:nvSpPr>
          <p:cNvPr id="4" name="文本框 3"/>
          <p:cNvSpPr txBox="1"/>
          <p:nvPr/>
        </p:nvSpPr>
        <p:spPr>
          <a:xfrm>
            <a:off x="2028190" y="2829560"/>
            <a:ext cx="8134985" cy="1198880"/>
          </a:xfrm>
          <a:prstGeom prst="rect">
            <a:avLst/>
          </a:prstGeom>
          <a:noFill/>
        </p:spPr>
        <p:txBody>
          <a:bodyPr wrap="square" rtlCol="0">
            <a:spAutoFit/>
          </a:bodyPr>
          <a:p>
            <a:pPr algn="ctr"/>
            <a:r>
              <a:rPr lang="en-US" altLang="zh-CN" sz="3600">
                <a:latin typeface="Arial Regular" panose="020B0604020202020204" charset="0"/>
                <a:ea typeface="黑体" charset="0"/>
                <a:cs typeface="Arial Regular" panose="020B0604020202020204" charset="0"/>
              </a:rPr>
              <a:t>ISP</a:t>
            </a:r>
            <a:r>
              <a:rPr lang="zh-CN" altLang="en-US" sz="3600">
                <a:latin typeface="Arial Regular" panose="020B0604020202020204" charset="0"/>
                <a:ea typeface="黑体" charset="0"/>
                <a:cs typeface="Arial Regular" panose="020B0604020202020204" charset="0"/>
              </a:rPr>
              <a:t>应该平等地给每一个用户传递数据，传输速度应该尽可能快</a:t>
            </a:r>
            <a:endParaRPr lang="zh-CN" altLang="en-US" sz="3600">
              <a:latin typeface="Arial Regular" panose="020B0604020202020204" charset="0"/>
              <a:ea typeface="黑体" charset="0"/>
              <a:cs typeface="Arial Regular" panose="020B060402020202020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云</a:t>
            </a:r>
            <a:r>
              <a:rPr lang="zh-CN" altLang="en-US"/>
              <a:t>计算</a:t>
            </a:r>
            <a:endParaRPr lang="zh-CN" altLang="en-US"/>
          </a:p>
        </p:txBody>
      </p:sp>
      <p:sp>
        <p:nvSpPr>
          <p:cNvPr id="3" name="内容占位符 2"/>
          <p:cNvSpPr>
            <a:spLocks noGrp="1"/>
          </p:cNvSpPr>
          <p:nvPr>
            <p:ph idx="1"/>
          </p:nvPr>
        </p:nvSpPr>
        <p:spPr/>
        <p:txBody>
          <a:bodyPr/>
          <a:p>
            <a:r>
              <a:rPr lang="zh-CN" altLang="en-US"/>
              <a:t>云计算（</a:t>
            </a:r>
            <a:r>
              <a:rPr lang="en-US" altLang="zh-CN"/>
              <a:t>cloud computing</a:t>
            </a:r>
            <a:r>
              <a:rPr lang="zh-CN" altLang="en-US"/>
              <a:t>）是计算系统资源（计算能力、存储空间等）由第三方提供并通过互联网通信来进行管理的</a:t>
            </a:r>
            <a:r>
              <a:rPr lang="zh-CN" altLang="en-US"/>
              <a:t>范式</a:t>
            </a:r>
            <a:endParaRPr lang="zh-CN" altLang="en-US"/>
          </a:p>
          <a:p>
            <a:pPr lvl="1"/>
            <a:r>
              <a:rPr lang="zh-CN" altLang="en-US"/>
              <a:t>还可以在网络服务器（而不是本地计算机）上存储文档、图像、视频</a:t>
            </a:r>
            <a:r>
              <a:rPr lang="zh-CN" altLang="en-US"/>
              <a:t>等</a:t>
            </a:r>
            <a:endParaRPr lang="zh-CN" altLang="en-US"/>
          </a:p>
          <a:p>
            <a:pPr lvl="1"/>
            <a:r>
              <a:rPr lang="zh-CN" altLang="en-US"/>
              <a:t>这种方法的好处</a:t>
            </a:r>
            <a:r>
              <a:rPr lang="zh-CN" altLang="en-US"/>
              <a:t>是，存储这些信息的设备的管理基本上由其他人来完成，并且在任何可以找到</a:t>
            </a:r>
            <a:r>
              <a:rPr lang="en-US" altLang="zh-CN"/>
              <a:t>Internet</a:t>
            </a:r>
            <a:r>
              <a:rPr lang="zh-CN" altLang="en-US"/>
              <a:t>连接的地方都可以</a:t>
            </a:r>
            <a:r>
              <a:rPr lang="zh-CN" altLang="en-US"/>
              <a:t>使用</a:t>
            </a:r>
            <a:endParaRPr lang="zh-CN" altLang="en-US"/>
          </a:p>
          <a:p>
            <a:pPr lvl="1"/>
            <a:endParaRPr lang="zh-CN" altLang="en-US"/>
          </a:p>
          <a:p>
            <a:pPr lvl="0"/>
            <a:r>
              <a:rPr lang="zh-CN" altLang="en-US" sz="2800"/>
              <a:t>云计算已经成为企业管理资源的流行方式，这使得企业从可能产生的昂贵软硬件开销资源中解脱，并同时节省了在本地管理这些相关数据资源的</a:t>
            </a:r>
            <a:r>
              <a:rPr lang="zh-CN" altLang="en-US" sz="2800"/>
              <a:t>人工成本</a:t>
            </a:r>
            <a:endParaRPr lang="zh-CN" altLang="en-US"/>
          </a:p>
          <a:p>
            <a:endParaRPr lang="zh-CN" altLang="en-US"/>
          </a:p>
          <a:p>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补充内容：</a:t>
            </a:r>
            <a:r>
              <a:rPr lang="zh-CN" altLang="en-US"/>
              <a:t>链表</a:t>
            </a:r>
            <a:endParaRPr lang="zh-CN" altLang="en-US"/>
          </a:p>
        </p:txBody>
      </p:sp>
      <p:sp>
        <p:nvSpPr>
          <p:cNvPr id="3" name="内容占位符 2"/>
          <p:cNvSpPr>
            <a:spLocks noGrp="1"/>
          </p:cNvSpPr>
          <p:nvPr>
            <p:ph idx="1"/>
          </p:nvPr>
        </p:nvSpPr>
        <p:spPr/>
        <p:txBody>
          <a:bodyPr/>
          <a:p>
            <a:r>
              <a:rPr lang="zh-CN" altLang="en-US"/>
              <a:t>数组：对其进行插入和删除操作时需要移动大量的数组</a:t>
            </a:r>
            <a:r>
              <a:rPr lang="zh-CN" altLang="en-US"/>
              <a:t>元素</a:t>
            </a:r>
            <a:endParaRPr lang="zh-CN" altLang="en-US"/>
          </a:p>
          <a:p>
            <a:pPr lvl="0"/>
            <a:r>
              <a:rPr lang="zh-CN" altLang="en-US"/>
              <a:t>链表：由若干个同一结构类型的"结点"依次串接而成的，即每一个结点里保存着下一个结点的地址（指针）</a:t>
            </a:r>
            <a:endParaRPr lang="zh-CN" altLang="en-US"/>
          </a:p>
          <a:p>
            <a:pPr lvl="0"/>
            <a:r>
              <a:rPr lang="zh-CN" altLang="en-US"/>
              <a:t>又分单向链表，双向链表以及循环链表等</a:t>
            </a:r>
            <a:endParaRPr lang="zh-CN" altLang="en-US"/>
          </a:p>
        </p:txBody>
      </p:sp>
      <p:pic>
        <p:nvPicPr>
          <p:cNvPr id="4" name="图片 3"/>
          <p:cNvPicPr>
            <a:picLocks noChangeAspect="1"/>
          </p:cNvPicPr>
          <p:nvPr/>
        </p:nvPicPr>
        <p:blipFill>
          <a:blip r:embed="rId1"/>
          <a:srcRect/>
          <a:stretch>
            <a:fillRect/>
          </a:stretch>
        </p:blipFill>
        <p:spPr>
          <a:xfrm>
            <a:off x="2828290" y="3999865"/>
            <a:ext cx="5381315" cy="540000"/>
          </a:xfrm>
          <a:prstGeom prst="rect">
            <a:avLst/>
          </a:prstGeom>
        </p:spPr>
      </p:pic>
      <p:pic>
        <p:nvPicPr>
          <p:cNvPr id="5" name="图片 4"/>
          <p:cNvPicPr>
            <a:picLocks noChangeAspect="1"/>
          </p:cNvPicPr>
          <p:nvPr/>
        </p:nvPicPr>
        <p:blipFill>
          <a:blip r:embed="rId2"/>
          <a:stretch>
            <a:fillRect/>
          </a:stretch>
        </p:blipFill>
        <p:spPr>
          <a:xfrm>
            <a:off x="2136775" y="4866640"/>
            <a:ext cx="8018562" cy="540000"/>
          </a:xfrm>
          <a:prstGeom prst="rect">
            <a:avLst/>
          </a:prstGeom>
        </p:spPr>
      </p:pic>
      <p:pic>
        <p:nvPicPr>
          <p:cNvPr id="6" name="图片 5"/>
          <p:cNvPicPr>
            <a:picLocks noChangeAspect="1"/>
          </p:cNvPicPr>
          <p:nvPr/>
        </p:nvPicPr>
        <p:blipFill>
          <a:blip r:embed="rId3"/>
          <a:stretch>
            <a:fillRect/>
          </a:stretch>
        </p:blipFill>
        <p:spPr>
          <a:xfrm>
            <a:off x="3944620" y="5866130"/>
            <a:ext cx="3148497" cy="54000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链表：结构体类型</a:t>
            </a:r>
            <a:endParaRPr lang="zh-CN" altLang="en-US"/>
          </a:p>
        </p:txBody>
      </p:sp>
      <p:sp>
        <p:nvSpPr>
          <p:cNvPr id="3" name="内容占位符 2"/>
          <p:cNvSpPr>
            <a:spLocks noGrp="1"/>
          </p:cNvSpPr>
          <p:nvPr>
            <p:ph idx="1"/>
          </p:nvPr>
        </p:nvSpPr>
        <p:spPr>
          <a:xfrm>
            <a:off x="647700" y="1825625"/>
            <a:ext cx="10515600" cy="4351338"/>
          </a:xfrm>
        </p:spPr>
        <p:txBody>
          <a:bodyPr/>
          <a:p>
            <a:r>
              <a:rPr lang="zh-CN" altLang="en-US"/>
              <a:t>正确</a:t>
            </a:r>
            <a:r>
              <a:rPr lang="zh-CN" altLang="en-US"/>
              <a:t>吗</a:t>
            </a:r>
            <a:endParaRPr lang="zh-CN" altLang="en-US"/>
          </a:p>
          <a:p>
            <a:endParaRPr lang="zh-CN" altLang="en-US"/>
          </a:p>
          <a:p>
            <a:endParaRPr lang="zh-CN" altLang="en-US"/>
          </a:p>
          <a:p>
            <a:endParaRPr lang="zh-CN" altLang="en-US"/>
          </a:p>
          <a:p>
            <a:r>
              <a:rPr lang="zh-CN" altLang="en-US"/>
              <a:t>下面这个</a:t>
            </a:r>
            <a:r>
              <a:rPr lang="zh-CN" altLang="en-US"/>
              <a:t>呢</a:t>
            </a:r>
            <a:endParaRPr lang="zh-CN" altLang="en-US"/>
          </a:p>
        </p:txBody>
      </p:sp>
      <p:sp>
        <p:nvSpPr>
          <p:cNvPr id="4" name="文本框 3"/>
          <p:cNvSpPr txBox="1"/>
          <p:nvPr/>
        </p:nvSpPr>
        <p:spPr>
          <a:xfrm>
            <a:off x="3615690" y="1825625"/>
            <a:ext cx="3383280" cy="1938020"/>
          </a:xfrm>
          <a:prstGeom prst="rect">
            <a:avLst/>
          </a:prstGeom>
          <a:noFill/>
        </p:spPr>
        <p:txBody>
          <a:bodyPr wrap="none" rtlCol="0">
            <a:spAutoFit/>
          </a:bodyPr>
          <a:p>
            <a:pPr algn="l"/>
            <a:r>
              <a:rPr lang="zh-CN" altLang="en-US" sz="2400">
                <a:latin typeface="Courier New Regular" panose="02070309020205020404" charset="0"/>
                <a:ea typeface="黑体" charset="0"/>
                <a:cs typeface="Courier New Regular" panose="02070309020205020404" charset="0"/>
              </a:rPr>
              <a:t>struct temp</a:t>
            </a:r>
            <a:endParaRPr lang="zh-CN" altLang="en-US" sz="2400">
              <a:latin typeface="Courier New Regular" panose="02070309020205020404" charset="0"/>
              <a:ea typeface="黑体" charset="0"/>
              <a:cs typeface="Courier New Regular" panose="02070309020205020404" charset="0"/>
            </a:endParaRPr>
          </a:p>
          <a:p>
            <a:pPr algn="l"/>
            <a:r>
              <a:rPr lang="zh-CN" altLang="en-US" sz="2400">
                <a:latin typeface="Courier New Regular" panose="02070309020205020404" charset="0"/>
                <a:ea typeface="黑体" charset="0"/>
                <a:cs typeface="Courier New Regular" panose="02070309020205020404" charset="0"/>
              </a:rPr>
              <a:t>{</a:t>
            </a:r>
            <a:endParaRPr lang="zh-CN" altLang="en-US" sz="2400">
              <a:latin typeface="Courier New Regular" panose="02070309020205020404" charset="0"/>
              <a:ea typeface="黑体" charset="0"/>
              <a:cs typeface="Courier New Regular" panose="02070309020205020404" charset="0"/>
            </a:endParaRPr>
          </a:p>
          <a:p>
            <a:pPr lvl="1" algn="l"/>
            <a:r>
              <a:rPr lang="zh-CN" altLang="en-US" sz="2400">
                <a:latin typeface="Courier New Regular" panose="02070309020205020404" charset="0"/>
                <a:ea typeface="黑体" charset="0"/>
                <a:cs typeface="Courier New Regular" panose="02070309020205020404" charset="0"/>
              </a:rPr>
              <a:t>int data;</a:t>
            </a:r>
            <a:endParaRPr lang="zh-CN" altLang="en-US" sz="2400">
              <a:latin typeface="Courier New Regular" panose="02070309020205020404" charset="0"/>
              <a:ea typeface="黑体" charset="0"/>
              <a:cs typeface="Courier New Regular" panose="02070309020205020404" charset="0"/>
            </a:endParaRPr>
          </a:p>
          <a:p>
            <a:pPr lvl="1" algn="l"/>
            <a:r>
              <a:rPr lang="zh-CN" altLang="en-US" sz="2400">
                <a:latin typeface="Courier New Regular" panose="02070309020205020404" charset="0"/>
                <a:ea typeface="黑体" charset="0"/>
                <a:cs typeface="Courier New Regular" panose="02070309020205020404" charset="0"/>
              </a:rPr>
              <a:t>struct temp pt;</a:t>
            </a:r>
            <a:endParaRPr lang="zh-CN" altLang="en-US" sz="2400">
              <a:latin typeface="Courier New Regular" panose="02070309020205020404" charset="0"/>
              <a:ea typeface="黑体" charset="0"/>
              <a:cs typeface="Courier New Regular" panose="02070309020205020404" charset="0"/>
            </a:endParaRPr>
          </a:p>
          <a:p>
            <a:pPr algn="l"/>
            <a:r>
              <a:rPr lang="zh-CN" altLang="en-US" sz="2400">
                <a:latin typeface="Courier New Regular" panose="02070309020205020404" charset="0"/>
                <a:ea typeface="黑体" charset="0"/>
                <a:cs typeface="Courier New Regular" panose="02070309020205020404" charset="0"/>
              </a:rPr>
              <a:t>};</a:t>
            </a:r>
            <a:endParaRPr lang="zh-CN" altLang="en-US" sz="2400">
              <a:latin typeface="Courier New Regular" panose="02070309020205020404" charset="0"/>
              <a:ea typeface="黑体" charset="0"/>
              <a:cs typeface="Courier New Regular" panose="02070309020205020404" charset="0"/>
            </a:endParaRPr>
          </a:p>
        </p:txBody>
      </p:sp>
      <p:sp>
        <p:nvSpPr>
          <p:cNvPr id="5" name="文本框 4"/>
          <p:cNvSpPr txBox="1"/>
          <p:nvPr/>
        </p:nvSpPr>
        <p:spPr>
          <a:xfrm>
            <a:off x="3615690" y="4482465"/>
            <a:ext cx="3566160" cy="1938020"/>
          </a:xfrm>
          <a:prstGeom prst="rect">
            <a:avLst/>
          </a:prstGeom>
          <a:noFill/>
        </p:spPr>
        <p:txBody>
          <a:bodyPr wrap="none" rtlCol="0">
            <a:spAutoFit/>
          </a:bodyPr>
          <a:p>
            <a:pPr algn="l"/>
            <a:r>
              <a:rPr lang="zh-CN" altLang="en-US" sz="2400">
                <a:latin typeface="Courier New Regular" panose="02070309020205020404" charset="0"/>
                <a:ea typeface="黑体" charset="0"/>
                <a:cs typeface="Courier New Regular" panose="02070309020205020404" charset="0"/>
              </a:rPr>
              <a:t>struct temp</a:t>
            </a:r>
            <a:endParaRPr lang="zh-CN" altLang="en-US" sz="2400">
              <a:latin typeface="Courier New Regular" panose="02070309020205020404" charset="0"/>
              <a:ea typeface="黑体" charset="0"/>
              <a:cs typeface="Courier New Regular" panose="02070309020205020404" charset="0"/>
            </a:endParaRPr>
          </a:p>
          <a:p>
            <a:pPr algn="l"/>
            <a:r>
              <a:rPr lang="zh-CN" altLang="en-US" sz="2400">
                <a:latin typeface="Courier New Regular" panose="02070309020205020404" charset="0"/>
                <a:ea typeface="黑体" charset="0"/>
                <a:cs typeface="Courier New Regular" panose="02070309020205020404" charset="0"/>
              </a:rPr>
              <a:t>{</a:t>
            </a:r>
            <a:endParaRPr lang="zh-CN" altLang="en-US" sz="2400">
              <a:latin typeface="Courier New Regular" panose="02070309020205020404" charset="0"/>
              <a:ea typeface="黑体" charset="0"/>
              <a:cs typeface="Courier New Regular" panose="02070309020205020404" charset="0"/>
            </a:endParaRPr>
          </a:p>
          <a:p>
            <a:pPr lvl="1" algn="l"/>
            <a:r>
              <a:rPr lang="zh-CN" altLang="en-US" sz="2400">
                <a:latin typeface="Courier New Regular" panose="02070309020205020404" charset="0"/>
                <a:ea typeface="黑体" charset="0"/>
                <a:cs typeface="Courier New Regular" panose="02070309020205020404" charset="0"/>
              </a:rPr>
              <a:t>int data;</a:t>
            </a:r>
            <a:endParaRPr lang="zh-CN" altLang="en-US" sz="2400">
              <a:latin typeface="Courier New Regular" panose="02070309020205020404" charset="0"/>
              <a:ea typeface="黑体" charset="0"/>
              <a:cs typeface="Courier New Regular" panose="02070309020205020404" charset="0"/>
            </a:endParaRPr>
          </a:p>
          <a:p>
            <a:pPr lvl="1" algn="l"/>
            <a:r>
              <a:rPr lang="zh-CN" altLang="en-US" sz="2400">
                <a:latin typeface="Courier New Regular" panose="02070309020205020404" charset="0"/>
                <a:ea typeface="黑体" charset="0"/>
                <a:cs typeface="Courier New Regular" panose="02070309020205020404" charset="0"/>
              </a:rPr>
              <a:t>struct temp </a:t>
            </a:r>
            <a:r>
              <a:rPr lang="en-US" altLang="zh-CN" sz="2400">
                <a:latin typeface="Courier New Regular" panose="02070309020205020404" charset="0"/>
                <a:ea typeface="黑体" charset="0"/>
                <a:cs typeface="Courier New Regular" panose="02070309020205020404" charset="0"/>
              </a:rPr>
              <a:t>*</a:t>
            </a:r>
            <a:r>
              <a:rPr lang="zh-CN" altLang="en-US" sz="2400">
                <a:latin typeface="Courier New Regular" panose="02070309020205020404" charset="0"/>
                <a:ea typeface="黑体" charset="0"/>
                <a:cs typeface="Courier New Regular" panose="02070309020205020404" charset="0"/>
              </a:rPr>
              <a:t>pt;</a:t>
            </a:r>
            <a:endParaRPr lang="zh-CN" altLang="en-US" sz="2400">
              <a:latin typeface="Courier New Regular" panose="02070309020205020404" charset="0"/>
              <a:ea typeface="黑体" charset="0"/>
              <a:cs typeface="Courier New Regular" panose="02070309020205020404" charset="0"/>
            </a:endParaRPr>
          </a:p>
          <a:p>
            <a:pPr algn="l"/>
            <a:r>
              <a:rPr lang="zh-CN" altLang="en-US" sz="2400">
                <a:latin typeface="Courier New Regular" panose="02070309020205020404" charset="0"/>
                <a:ea typeface="黑体" charset="0"/>
                <a:cs typeface="Courier New Regular" panose="02070309020205020404" charset="0"/>
              </a:rPr>
              <a:t>};</a:t>
            </a:r>
            <a:endParaRPr lang="zh-CN" altLang="en-US" sz="2400">
              <a:latin typeface="Courier New Regular" panose="02070309020205020404" charset="0"/>
              <a:ea typeface="黑体" charset="0"/>
              <a:cs typeface="Courier New Regular" panose="02070309020205020404" charset="0"/>
            </a:endParaRPr>
          </a:p>
        </p:txBody>
      </p:sp>
      <p:sp>
        <p:nvSpPr>
          <p:cNvPr id="6" name="文本框 5"/>
          <p:cNvSpPr txBox="1"/>
          <p:nvPr/>
        </p:nvSpPr>
        <p:spPr>
          <a:xfrm>
            <a:off x="7725410" y="2078355"/>
            <a:ext cx="3738880" cy="521970"/>
          </a:xfrm>
          <a:prstGeom prst="rect">
            <a:avLst/>
          </a:prstGeom>
          <a:noFill/>
        </p:spPr>
        <p:txBody>
          <a:bodyPr wrap="none" rtlCol="0">
            <a:spAutoFit/>
          </a:bodyPr>
          <a:p>
            <a:pPr algn="l"/>
            <a:r>
              <a:rPr lang="zh-CN" altLang="en-US" sz="2800">
                <a:latin typeface="Arial Regular" panose="020B0604020202020204" charset="0"/>
                <a:ea typeface="黑体" charset="0"/>
                <a:cs typeface="Arial Regular" panose="020B0604020202020204" charset="0"/>
              </a:rPr>
              <a:t>“嵌套的定义”不合法</a:t>
            </a:r>
            <a:endParaRPr lang="zh-CN" altLang="en-US" sz="2800">
              <a:latin typeface="Arial Regular" panose="020B0604020202020204" charset="0"/>
              <a:ea typeface="黑体" charset="0"/>
              <a:cs typeface="Arial Regular" panose="020B0604020202020204" charset="0"/>
            </a:endParaRPr>
          </a:p>
        </p:txBody>
      </p:sp>
      <p:sp>
        <p:nvSpPr>
          <p:cNvPr id="8" name="文本框 7"/>
          <p:cNvSpPr txBox="1"/>
          <p:nvPr/>
        </p:nvSpPr>
        <p:spPr>
          <a:xfrm>
            <a:off x="6623050" y="4482465"/>
            <a:ext cx="5282565" cy="953135"/>
          </a:xfrm>
          <a:prstGeom prst="rect">
            <a:avLst/>
          </a:prstGeom>
          <a:noFill/>
        </p:spPr>
        <p:txBody>
          <a:bodyPr wrap="square" rtlCol="0">
            <a:spAutoFit/>
          </a:bodyPr>
          <a:p>
            <a:pPr algn="ctr"/>
            <a:r>
              <a:rPr lang="zh-CN" altLang="en-US" sz="2800">
                <a:latin typeface="Arial Regular" panose="020B0604020202020204" charset="0"/>
                <a:ea typeface="黑体" charset="0"/>
                <a:cs typeface="Arial Regular" panose="020B0604020202020204" charset="0"/>
              </a:rPr>
              <a:t>但可以在结构体的定义中声明结构体指针变量</a:t>
            </a:r>
            <a:endParaRPr lang="zh-CN" altLang="en-US" sz="2800">
              <a:latin typeface="Arial Regular" panose="020B0604020202020204" charset="0"/>
              <a:ea typeface="黑体" charset="0"/>
              <a:cs typeface="Arial Regular"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 calcmode="lin" valueType="num">
                                      <p:cBhvr additive="base">
                                        <p:cTn id="1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additive="base">
                                        <p:cTn id="3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链表：</a:t>
            </a:r>
            <a:r>
              <a:rPr lang="zh-CN" altLang="en-US">
                <a:sym typeface="+mn-ea"/>
              </a:rPr>
              <a:t>线性表的链式存储实现</a:t>
            </a:r>
            <a:endParaRPr lang="zh-CN" altLang="en-US"/>
          </a:p>
        </p:txBody>
      </p:sp>
      <p:sp>
        <p:nvSpPr>
          <p:cNvPr id="3" name="内容占位符 2"/>
          <p:cNvSpPr>
            <a:spLocks noGrp="1"/>
          </p:cNvSpPr>
          <p:nvPr>
            <p:ph idx="1"/>
          </p:nvPr>
        </p:nvSpPr>
        <p:spPr/>
        <p:txBody>
          <a:bodyPr/>
          <a:p>
            <a:endParaRPr lang="zh-CN" altLang="en-US"/>
          </a:p>
          <a:p>
            <a:endParaRPr lang="zh-CN" altLang="en-US"/>
          </a:p>
          <a:p>
            <a:r>
              <a:rPr lang="zh-CN" altLang="en-US">
                <a:sym typeface="+mn-ea"/>
              </a:rPr>
              <a:t>例如，多项式 5x</a:t>
            </a:r>
            <a:r>
              <a:rPr lang="zh-CN" altLang="en-US" baseline="30000">
                <a:sym typeface="+mn-ea"/>
              </a:rPr>
              <a:t>3</a:t>
            </a:r>
            <a:r>
              <a:rPr lang="zh-CN" altLang="en-US">
                <a:sym typeface="+mn-ea"/>
              </a:rPr>
              <a:t> + 4x - 7 可以表示成如下图所示的多项式链表</a:t>
            </a:r>
            <a:endParaRPr lang="zh-CN" altLang="en-US"/>
          </a:p>
        </p:txBody>
      </p:sp>
      <p:pic>
        <p:nvPicPr>
          <p:cNvPr id="5" name="图片 4"/>
          <p:cNvPicPr>
            <a:picLocks noChangeAspect="1"/>
          </p:cNvPicPr>
          <p:nvPr/>
        </p:nvPicPr>
        <p:blipFill>
          <a:blip r:embed="rId1"/>
          <a:stretch>
            <a:fillRect/>
          </a:stretch>
        </p:blipFill>
        <p:spPr>
          <a:xfrm>
            <a:off x="3186430" y="3405505"/>
            <a:ext cx="5819775" cy="1057275"/>
          </a:xfrm>
          <a:prstGeom prst="rect">
            <a:avLst/>
          </a:prstGeom>
        </p:spPr>
      </p:pic>
      <p:sp>
        <p:nvSpPr>
          <p:cNvPr id="6" name="文本框 5"/>
          <p:cNvSpPr txBox="1"/>
          <p:nvPr/>
        </p:nvSpPr>
        <p:spPr>
          <a:xfrm>
            <a:off x="1080135" y="4266565"/>
            <a:ext cx="6766560" cy="2030095"/>
          </a:xfrm>
          <a:prstGeom prst="rect">
            <a:avLst/>
          </a:prstGeom>
          <a:noFill/>
        </p:spPr>
        <p:txBody>
          <a:bodyPr wrap="none" rtlCol="0">
            <a:spAutoFit/>
          </a:bodyPr>
          <a:p>
            <a:pPr algn="l"/>
            <a:r>
              <a:rPr lang="zh-CN" altLang="en-US">
                <a:latin typeface="Courier New Regular" panose="02070309020205020404" charset="0"/>
                <a:cs typeface="Courier New Regular" panose="02070309020205020404" charset="0"/>
              </a:rPr>
              <a:t>/**</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 * Definition for polynomial singly-linked list.</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 * struct PolyNode {</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 *     int coefficient, power;</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 *     PolyNode *next;</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 </a:t>
            </a:r>
            <a:r>
              <a:rPr lang="en-US" altLang="zh-CN">
                <a:latin typeface="Courier New Regular" panose="02070309020205020404" charset="0"/>
                <a:cs typeface="Courier New Regular" panose="02070309020205020404" charset="0"/>
              </a:rPr>
              <a:t>* </a:t>
            </a:r>
            <a:r>
              <a:rPr lang="zh-CN" altLang="en-US">
                <a:latin typeface="Courier New Regular" panose="02070309020205020404" charset="0"/>
                <a:cs typeface="Courier New Regular" panose="02070309020205020404" charset="0"/>
              </a:rPr>
              <a:t>};</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 */</a:t>
            </a:r>
            <a:endParaRPr lang="zh-CN" altLang="en-US">
              <a:latin typeface="Courier New Regular" panose="02070309020205020404" charset="0"/>
              <a:cs typeface="Courier New Regular" panose="02070309020205020404" charset="0"/>
            </a:endParaRPr>
          </a:p>
        </p:txBody>
      </p:sp>
      <p:sp>
        <p:nvSpPr>
          <p:cNvPr id="10" name="AutoShape 88" descr="再生纸"/>
          <p:cNvSpPr>
            <a:spLocks noChangeArrowheads="1"/>
          </p:cNvSpPr>
          <p:nvPr/>
        </p:nvSpPr>
        <p:spPr bwMode="auto">
          <a:xfrm>
            <a:off x="2310130" y="1380173"/>
            <a:ext cx="7572375" cy="1214438"/>
          </a:xfrm>
          <a:prstGeom prst="roundRect">
            <a:avLst>
              <a:gd name="adj" fmla="val 10903"/>
            </a:avLst>
          </a:prstGeom>
          <a:blipFill dpi="0" rotWithShape="0">
            <a:blip r:embed="rId2"/>
            <a:srcRect/>
            <a:tile tx="0" ty="0" sx="100000" sy="100000" flip="none" algn="tl"/>
          </a:blipFill>
          <a:ln w="25400">
            <a:noFill/>
            <a:round/>
          </a:ln>
          <a:effectLst>
            <a:outerShdw dist="107763" dir="2700000" algn="ctr" rotWithShape="0">
              <a:schemeClr val="bg2"/>
            </a:outerShdw>
          </a:effectLst>
        </p:spPr>
        <p:txBody>
          <a:bodyPr anchor="ctr"/>
          <a:p>
            <a:pPr marL="0" marR="0" lvl="0" indent="563880" algn="l" defTabSz="914400" rtl="0" eaLnBrk="1" fontAlgn="auto" latinLnBrk="0" hangingPunct="1">
              <a:lnSpc>
                <a:spcPct val="120000"/>
              </a:lnSpc>
              <a:spcBef>
                <a:spcPct val="50000"/>
              </a:spcBef>
              <a:spcAft>
                <a:spcPts val="0"/>
              </a:spcAft>
              <a:buClrTx/>
              <a:buSzTx/>
              <a:buFontTx/>
              <a:buNone/>
              <a:defRPr/>
            </a:pPr>
            <a:r>
              <a:rPr kumimoji="0" lang="zh-CN" altLang="en-US" sz="2000" b="1" i="0" u="none" strike="noStrike" kern="1200" cap="none" spc="0" normalizeH="0" baseline="0" noProof="0" dirty="0">
                <a:ln>
                  <a:noFill/>
                </a:ln>
                <a:solidFill>
                  <a:srgbClr val="0070C0"/>
                </a:solidFill>
                <a:effectLst/>
                <a:uLnTx/>
                <a:uFillTx/>
                <a:latin typeface="黑体" charset="0"/>
                <a:ea typeface="黑体" charset="0"/>
                <a:cs typeface="黑体" charset="0"/>
              </a:rPr>
              <a:t>不要求逻辑上相邻的两个数据元素物理上也相邻</a:t>
            </a:r>
            <a:r>
              <a:rPr kumimoji="0" lang="zh-CN" altLang="en-US" sz="2000" b="1" i="0" u="none" strike="noStrike" kern="1200" cap="none" spc="0" normalizeH="0" baseline="0" noProof="0" dirty="0">
                <a:ln>
                  <a:noFill/>
                </a:ln>
                <a:solidFill>
                  <a:schemeClr val="tx1"/>
                </a:solidFill>
                <a:effectLst/>
                <a:uLnTx/>
                <a:uFillTx/>
                <a:latin typeface="黑体" charset="0"/>
                <a:ea typeface="黑体" charset="0"/>
                <a:cs typeface="黑体" charset="0"/>
              </a:rPr>
              <a:t>，它是通过“链”建立起数据元素之间的逻辑关系。</a:t>
            </a:r>
            <a:r>
              <a:rPr kumimoji="0" lang="zh-CN" altLang="zh-CN" sz="2000" b="1" i="0" u="none" strike="noStrike" kern="1200" cap="none" spc="0" normalizeH="0" baseline="0" noProof="0" dirty="0">
                <a:ln>
                  <a:noFill/>
                </a:ln>
                <a:solidFill>
                  <a:schemeClr val="tx1"/>
                </a:solidFill>
                <a:effectLst/>
                <a:uLnTx/>
                <a:uFillTx/>
                <a:latin typeface="黑体" charset="0"/>
                <a:ea typeface="黑体" charset="0"/>
                <a:cs typeface="黑体" charset="0"/>
              </a:rPr>
              <a:t>因此对线性表的插入、删除</a:t>
            </a:r>
            <a:r>
              <a:rPr kumimoji="0" lang="zh-CN" altLang="zh-CN" sz="2000" b="1" i="0" u="none" strike="noStrike" kern="1200" cap="none" spc="0" normalizeH="0" baseline="0" noProof="0" dirty="0">
                <a:ln>
                  <a:noFill/>
                </a:ln>
                <a:solidFill>
                  <a:srgbClr val="0070C0"/>
                </a:solidFill>
                <a:effectLst/>
                <a:uLnTx/>
                <a:uFillTx/>
                <a:latin typeface="黑体" charset="0"/>
                <a:ea typeface="黑体" charset="0"/>
                <a:cs typeface="黑体" charset="0"/>
              </a:rPr>
              <a:t>不需要移动数据元素</a:t>
            </a:r>
            <a:r>
              <a:rPr kumimoji="0" lang="zh-CN" altLang="zh-CN" sz="2000" b="1" i="0" u="none" strike="noStrike" kern="1200" cap="none" spc="0" normalizeH="0" baseline="0" noProof="0" dirty="0">
                <a:ln>
                  <a:noFill/>
                </a:ln>
                <a:solidFill>
                  <a:schemeClr val="tx1"/>
                </a:solidFill>
                <a:effectLst/>
                <a:uLnTx/>
                <a:uFillTx/>
                <a:latin typeface="黑体" charset="0"/>
                <a:ea typeface="黑体" charset="0"/>
                <a:cs typeface="黑体" charset="0"/>
              </a:rPr>
              <a:t>，只需要修改“链”</a:t>
            </a:r>
            <a:endParaRPr kumimoji="0" lang="en-US" altLang="zh-CN" sz="2000" b="1" i="0" u="none" strike="noStrike" kern="1200" cap="none" spc="0" normalizeH="0" baseline="0" noProof="0" dirty="0">
              <a:ln>
                <a:noFill/>
              </a:ln>
              <a:solidFill>
                <a:schemeClr val="tx1"/>
              </a:solidFill>
              <a:effectLst/>
              <a:uLnTx/>
              <a:uFillTx/>
              <a:latin typeface="黑体" charset="0"/>
              <a:ea typeface="黑体" charset="0"/>
              <a:cs typeface="黑体"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进程</a:t>
            </a:r>
            <a:endParaRPr lang="zh-CN" altLang="en-US"/>
          </a:p>
        </p:txBody>
      </p:sp>
      <p:sp>
        <p:nvSpPr>
          <p:cNvPr id="3" name="内容占位符 2"/>
          <p:cNvSpPr>
            <a:spLocks noGrp="1"/>
          </p:cNvSpPr>
          <p:nvPr>
            <p:ph idx="1"/>
          </p:nvPr>
        </p:nvSpPr>
        <p:spPr/>
        <p:txBody>
          <a:bodyPr/>
          <a:p>
            <a:r>
              <a:rPr lang="zh-CN" altLang="en-US"/>
              <a:t>程序只是一套静态指令，进程则是动态的实体，表示正在执行的程序</a:t>
            </a:r>
            <a:endParaRPr lang="zh-CN" altLang="en-US"/>
          </a:p>
          <a:p>
            <a:endParaRPr lang="zh-CN" altLang="en-US"/>
          </a:p>
          <a:p>
            <a:r>
              <a:rPr lang="zh-CN" altLang="en-US"/>
              <a:t>在</a:t>
            </a:r>
            <a:r>
              <a:rPr lang="en-US" altLang="zh-CN"/>
              <a:t>multiprogramming</a:t>
            </a:r>
            <a:r>
              <a:rPr lang="zh-CN" altLang="en-US"/>
              <a:t>系统</a:t>
            </a:r>
            <a:r>
              <a:rPr lang="zh-CN" altLang="en-US"/>
              <a:t>中，可能同时具有多个活动</a:t>
            </a:r>
            <a:r>
              <a:rPr lang="zh-CN" altLang="en-US"/>
              <a:t>进程</a:t>
            </a:r>
            <a:endParaRPr lang="zh-CN" altLang="en-US"/>
          </a:p>
          <a:p>
            <a:endParaRPr lang="zh-CN" altLang="en-US"/>
          </a:p>
          <a:p>
            <a:r>
              <a:rPr lang="zh-CN" altLang="en-US"/>
              <a:t>内存管理和进程管理都需要CPU调度（CPU scheduling），即确定某个时刻CPU要执行内存中的哪个进程</a:t>
            </a:r>
            <a:endParaRPr lang="zh-CN" altLang="en-US"/>
          </a:p>
          <a:p>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单向链表的</a:t>
            </a:r>
            <a:r>
              <a:rPr lang="zh-CN" altLang="en-US"/>
              <a:t>建立</a:t>
            </a:r>
            <a:endParaRPr lang="zh-CN" altLang="en-US"/>
          </a:p>
        </p:txBody>
      </p:sp>
      <p:sp>
        <p:nvSpPr>
          <p:cNvPr id="3" name="内容占位符 2"/>
          <p:cNvSpPr>
            <a:spLocks noGrp="1"/>
          </p:cNvSpPr>
          <p:nvPr>
            <p:ph idx="1"/>
          </p:nvPr>
        </p:nvSpPr>
        <p:spPr/>
        <p:txBody>
          <a:bodyPr/>
          <a:p>
            <a:r>
              <a:rPr lang="zh-CN" altLang="en-US">
                <a:sym typeface="+mn-ea"/>
              </a:rPr>
              <a:t>带头节点（其的</a:t>
            </a:r>
            <a:r>
              <a:rPr lang="en-US" altLang="zh-CN">
                <a:sym typeface="+mn-ea"/>
              </a:rPr>
              <a:t>val</a:t>
            </a:r>
            <a:r>
              <a:rPr lang="zh-CN" altLang="en-US">
                <a:sym typeface="+mn-ea"/>
              </a:rPr>
              <a:t>域没有实际意义）的单向链表：</a:t>
            </a:r>
            <a:r>
              <a:rPr lang="zh-CN" altLang="en-US">
                <a:sym typeface="+mn-ea"/>
              </a:rPr>
              <a:t>在链表的头上不断插入新节</a:t>
            </a:r>
            <a:r>
              <a:rPr lang="zh-CN" altLang="en-US">
                <a:sym typeface="+mn-ea"/>
              </a:rPr>
              <a:t>点</a:t>
            </a:r>
            <a:endParaRPr lang="zh-CN" altLang="en-US">
              <a:sym typeface="+mn-ea"/>
            </a:endParaRPr>
          </a:p>
        </p:txBody>
      </p:sp>
      <p:sp>
        <p:nvSpPr>
          <p:cNvPr id="4" name="文本框 3"/>
          <p:cNvSpPr txBox="1"/>
          <p:nvPr/>
        </p:nvSpPr>
        <p:spPr>
          <a:xfrm>
            <a:off x="627698" y="3342005"/>
            <a:ext cx="4744085" cy="953135"/>
          </a:xfrm>
          <a:prstGeom prst="rect">
            <a:avLst/>
          </a:prstGeom>
          <a:noFill/>
        </p:spPr>
        <p:txBody>
          <a:bodyPr wrap="none" rtlCol="0">
            <a:spAutoFit/>
          </a:bodyPr>
          <a:p>
            <a:pPr algn="ctr"/>
            <a:r>
              <a:rPr lang="zh-CN" altLang="en-US" sz="2800">
                <a:latin typeface="Arial Regular" panose="020B0604020202020204" charset="0"/>
                <a:ea typeface="黑体" charset="0"/>
                <a:cs typeface="Arial Regular" panose="020B0604020202020204" charset="0"/>
              </a:rPr>
              <a:t>阅读代码：</a:t>
            </a:r>
            <a:r>
              <a:rPr lang="en-US" altLang="zh-CN" sz="2800">
                <a:latin typeface="Arial Regular" panose="020B0604020202020204" charset="0"/>
                <a:ea typeface="黑体" charset="0"/>
                <a:cs typeface="Arial Regular" panose="020B0604020202020204" charset="0"/>
              </a:rPr>
              <a:t>singly-li</a:t>
            </a:r>
            <a:r>
              <a:rPr lang="en-US" altLang="zh-CN" sz="2800">
                <a:latin typeface="Arial Regular" panose="020B0604020202020204" charset="0"/>
                <a:ea typeface="黑体" charset="0"/>
                <a:cs typeface="Arial Regular" panose="020B0604020202020204" charset="0"/>
              </a:rPr>
              <a:t>nked-list.c</a:t>
            </a:r>
            <a:endParaRPr lang="en-US" altLang="zh-CN" sz="2800">
              <a:latin typeface="Arial Regular" panose="020B0604020202020204" charset="0"/>
              <a:ea typeface="黑体" charset="0"/>
              <a:cs typeface="Arial Regular" panose="020B0604020202020204" charset="0"/>
            </a:endParaRPr>
          </a:p>
          <a:p>
            <a:pPr algn="ctr"/>
            <a:r>
              <a:rPr lang="en-US" altLang="zh-CN" sz="2800">
                <a:latin typeface="Arial Regular" panose="020B0604020202020204" charset="0"/>
                <a:ea typeface="黑体" charset="0"/>
                <a:cs typeface="Arial Regular" panose="020B0604020202020204" charset="0"/>
              </a:rPr>
              <a:t>create</a:t>
            </a:r>
            <a:r>
              <a:rPr lang="zh-CN" altLang="en-US" sz="2800">
                <a:latin typeface="Arial Regular" panose="020B0604020202020204" charset="0"/>
                <a:ea typeface="黑体" charset="0"/>
                <a:cs typeface="Arial Regular" panose="020B0604020202020204" charset="0"/>
              </a:rPr>
              <a:t>函数</a:t>
            </a:r>
            <a:endParaRPr lang="zh-CN" altLang="en-US" sz="2800">
              <a:latin typeface="Arial Regular" panose="020B0604020202020204" charset="0"/>
              <a:ea typeface="黑体" charset="0"/>
              <a:cs typeface="Arial Regular" panose="020B060402020202020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插入</a:t>
            </a:r>
            <a:endParaRPr lang="zh-CN" altLang="en-US"/>
          </a:p>
        </p:txBody>
      </p:sp>
      <p:grpSp>
        <p:nvGrpSpPr>
          <p:cNvPr id="4" name="组合 49"/>
          <p:cNvGrpSpPr/>
          <p:nvPr/>
        </p:nvGrpSpPr>
        <p:grpSpPr>
          <a:xfrm>
            <a:off x="675959" y="3025458"/>
            <a:ext cx="5710554" cy="479742"/>
            <a:chOff x="1604597" y="1596695"/>
            <a:chExt cx="5710622" cy="479746"/>
          </a:xfrm>
        </p:grpSpPr>
        <p:sp>
          <p:nvSpPr>
            <p:cNvPr id="28698" name="Text Box 15"/>
            <p:cNvSpPr txBox="1"/>
            <p:nvPr/>
          </p:nvSpPr>
          <p:spPr>
            <a:xfrm>
              <a:off x="1604597" y="1596695"/>
              <a:ext cx="914434" cy="433391"/>
            </a:xfrm>
            <a:prstGeom prst="rect">
              <a:avLst/>
            </a:prstGeom>
            <a:noFill/>
            <a:ln w="9525">
              <a:noFill/>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en-US" altLang="zh-CN" sz="2000" dirty="0">
                  <a:latin typeface="Courier New Regular" panose="02070309020205020404" charset="0"/>
                  <a:cs typeface="Courier New Regular" panose="02070309020205020404" charset="0"/>
                </a:rPr>
                <a:t>head</a:t>
              </a:r>
              <a:endParaRPr lang="zh-CN" altLang="zh-CN" sz="2000" dirty="0">
                <a:latin typeface="Courier New Regular" panose="02070309020205020404" charset="0"/>
                <a:cs typeface="Courier New Regular" panose="02070309020205020404" charset="0"/>
              </a:endParaRPr>
            </a:p>
          </p:txBody>
        </p:sp>
        <p:grpSp>
          <p:nvGrpSpPr>
            <p:cNvPr id="28699" name="组合 46"/>
            <p:cNvGrpSpPr/>
            <p:nvPr/>
          </p:nvGrpSpPr>
          <p:grpSpPr>
            <a:xfrm>
              <a:off x="2354474" y="1704963"/>
              <a:ext cx="4162077" cy="247652"/>
              <a:chOff x="2325899" y="1700200"/>
              <a:chExt cx="4162077" cy="247652"/>
            </a:xfrm>
          </p:grpSpPr>
          <p:sp>
            <p:nvSpPr>
              <p:cNvPr id="28701" name="Line 16"/>
              <p:cNvSpPr/>
              <p:nvPr/>
            </p:nvSpPr>
            <p:spPr>
              <a:xfrm>
                <a:off x="2325899" y="1808786"/>
                <a:ext cx="318409" cy="0"/>
              </a:xfrm>
              <a:prstGeom prst="line">
                <a:avLst/>
              </a:prstGeom>
              <a:ln w="9525" cap="flat" cmpd="sng">
                <a:solidFill>
                  <a:srgbClr val="000000"/>
                </a:solidFill>
                <a:prstDash val="solid"/>
                <a:headEnd type="none" w="med" len="med"/>
                <a:tailEnd type="triangle" w="med" len="med"/>
              </a:ln>
            </p:spPr>
          </p:sp>
          <p:grpSp>
            <p:nvGrpSpPr>
              <p:cNvPr id="28702" name="Group 17"/>
              <p:cNvGrpSpPr/>
              <p:nvPr/>
            </p:nvGrpSpPr>
            <p:grpSpPr>
              <a:xfrm>
                <a:off x="2669715" y="1700200"/>
                <a:ext cx="933118" cy="247652"/>
                <a:chOff x="3240" y="3936"/>
                <a:chExt cx="1055" cy="312"/>
              </a:xfrm>
            </p:grpSpPr>
            <p:sp>
              <p:nvSpPr>
                <p:cNvPr id="28713" name="Rectangle 18"/>
                <p:cNvSpPr/>
                <p:nvPr/>
              </p:nvSpPr>
              <p:spPr>
                <a:xfrm>
                  <a:off x="3240" y="3936"/>
                  <a:ext cx="540" cy="312"/>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000" b="1" dirty="0">
                    <a:latin typeface="Times New Roman" panose="02020603050405020304" pitchFamily="18" charset="0"/>
                  </a:endParaRPr>
                </a:p>
              </p:txBody>
            </p:sp>
            <p:sp>
              <p:nvSpPr>
                <p:cNvPr id="28714" name="Rectangle 19"/>
                <p:cNvSpPr/>
                <p:nvPr/>
              </p:nvSpPr>
              <p:spPr>
                <a:xfrm>
                  <a:off x="3780" y="3936"/>
                  <a:ext cx="180" cy="312"/>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000" b="1" dirty="0">
                    <a:latin typeface="Times New Roman" panose="02020603050405020304" pitchFamily="18" charset="0"/>
                  </a:endParaRPr>
                </a:p>
              </p:txBody>
            </p:sp>
            <p:sp>
              <p:nvSpPr>
                <p:cNvPr id="28715" name="Line 20"/>
                <p:cNvSpPr/>
                <p:nvPr/>
              </p:nvSpPr>
              <p:spPr>
                <a:xfrm flipV="1">
                  <a:off x="3831" y="4069"/>
                  <a:ext cx="464" cy="0"/>
                </a:xfrm>
                <a:prstGeom prst="line">
                  <a:avLst/>
                </a:prstGeom>
                <a:ln w="9525" cap="flat" cmpd="sng">
                  <a:solidFill>
                    <a:srgbClr val="000000"/>
                  </a:solidFill>
                  <a:prstDash val="solid"/>
                  <a:headEnd type="none" w="med" len="med"/>
                  <a:tailEnd type="triangle" w="med" len="med"/>
                </a:ln>
              </p:spPr>
            </p:sp>
          </p:grpSp>
          <p:sp>
            <p:nvSpPr>
              <p:cNvPr id="28703" name="Rectangle 21"/>
              <p:cNvSpPr/>
              <p:nvPr/>
            </p:nvSpPr>
            <p:spPr>
              <a:xfrm>
                <a:off x="3624936" y="1700200"/>
                <a:ext cx="477614" cy="247652"/>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000" b="1" dirty="0">
                  <a:latin typeface="Times New Roman" panose="02020603050405020304" pitchFamily="18" charset="0"/>
                </a:endParaRPr>
              </a:p>
            </p:txBody>
          </p:sp>
          <p:sp>
            <p:nvSpPr>
              <p:cNvPr id="28704" name="Rectangle 22"/>
              <p:cNvSpPr/>
              <p:nvPr/>
            </p:nvSpPr>
            <p:spPr>
              <a:xfrm>
                <a:off x="4102550" y="1700200"/>
                <a:ext cx="159205" cy="247652"/>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000" b="1" dirty="0">
                  <a:latin typeface="Times New Roman" panose="02020603050405020304" pitchFamily="18" charset="0"/>
                </a:endParaRPr>
              </a:p>
            </p:txBody>
          </p:sp>
          <p:grpSp>
            <p:nvGrpSpPr>
              <p:cNvPr id="28705" name="Group 24"/>
              <p:cNvGrpSpPr/>
              <p:nvPr/>
            </p:nvGrpSpPr>
            <p:grpSpPr>
              <a:xfrm>
                <a:off x="4580171" y="1700200"/>
                <a:ext cx="938425" cy="247652"/>
                <a:chOff x="3240" y="3936"/>
                <a:chExt cx="1061" cy="312"/>
              </a:xfrm>
            </p:grpSpPr>
            <p:sp>
              <p:nvSpPr>
                <p:cNvPr id="28710" name="Rectangle 25"/>
                <p:cNvSpPr/>
                <p:nvPr/>
              </p:nvSpPr>
              <p:spPr>
                <a:xfrm>
                  <a:off x="3240" y="3936"/>
                  <a:ext cx="540" cy="312"/>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000" b="1" dirty="0">
                    <a:latin typeface="Times New Roman" panose="02020603050405020304" pitchFamily="18" charset="0"/>
                  </a:endParaRPr>
                </a:p>
              </p:txBody>
            </p:sp>
            <p:sp>
              <p:nvSpPr>
                <p:cNvPr id="28711" name="Rectangle 26"/>
                <p:cNvSpPr/>
                <p:nvPr/>
              </p:nvSpPr>
              <p:spPr>
                <a:xfrm>
                  <a:off x="3780" y="3936"/>
                  <a:ext cx="180" cy="312"/>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000" b="1" dirty="0">
                    <a:latin typeface="Times New Roman" panose="02020603050405020304" pitchFamily="18" charset="0"/>
                  </a:endParaRPr>
                </a:p>
              </p:txBody>
            </p:sp>
            <p:sp>
              <p:nvSpPr>
                <p:cNvPr id="28712" name="Line 27"/>
                <p:cNvSpPr/>
                <p:nvPr/>
              </p:nvSpPr>
              <p:spPr>
                <a:xfrm flipV="1">
                  <a:off x="3858" y="4070"/>
                  <a:ext cx="443" cy="0"/>
                </a:xfrm>
                <a:prstGeom prst="line">
                  <a:avLst/>
                </a:prstGeom>
                <a:ln w="9525" cap="flat" cmpd="sng">
                  <a:solidFill>
                    <a:srgbClr val="000000"/>
                  </a:solidFill>
                  <a:prstDash val="solid"/>
                  <a:headEnd type="none" w="med" len="med"/>
                  <a:tailEnd type="triangle" w="med" len="med"/>
                </a:ln>
              </p:spPr>
            </p:sp>
          </p:grpSp>
          <p:grpSp>
            <p:nvGrpSpPr>
              <p:cNvPr id="28706" name="Group 28"/>
              <p:cNvGrpSpPr/>
              <p:nvPr/>
            </p:nvGrpSpPr>
            <p:grpSpPr>
              <a:xfrm>
                <a:off x="5535399" y="1700200"/>
                <a:ext cx="952577" cy="247652"/>
                <a:chOff x="3240" y="3936"/>
                <a:chExt cx="1077" cy="312"/>
              </a:xfrm>
            </p:grpSpPr>
            <p:sp>
              <p:nvSpPr>
                <p:cNvPr id="28707" name="Rectangle 29"/>
                <p:cNvSpPr/>
                <p:nvPr/>
              </p:nvSpPr>
              <p:spPr>
                <a:xfrm>
                  <a:off x="3240" y="3936"/>
                  <a:ext cx="540" cy="312"/>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000" b="1" dirty="0">
                    <a:latin typeface="Times New Roman" panose="02020603050405020304" pitchFamily="18" charset="0"/>
                  </a:endParaRPr>
                </a:p>
              </p:txBody>
            </p:sp>
            <p:sp>
              <p:nvSpPr>
                <p:cNvPr id="28708" name="Rectangle 30"/>
                <p:cNvSpPr/>
                <p:nvPr/>
              </p:nvSpPr>
              <p:spPr>
                <a:xfrm>
                  <a:off x="3780" y="3936"/>
                  <a:ext cx="180" cy="312"/>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000" b="1" dirty="0">
                    <a:latin typeface="Times New Roman" panose="02020603050405020304" pitchFamily="18" charset="0"/>
                  </a:endParaRPr>
                </a:p>
              </p:txBody>
            </p:sp>
            <p:sp>
              <p:nvSpPr>
                <p:cNvPr id="28709" name="Line 31"/>
                <p:cNvSpPr/>
                <p:nvPr/>
              </p:nvSpPr>
              <p:spPr>
                <a:xfrm flipV="1">
                  <a:off x="3844" y="4073"/>
                  <a:ext cx="473" cy="0"/>
                </a:xfrm>
                <a:prstGeom prst="line">
                  <a:avLst/>
                </a:prstGeom>
                <a:ln w="9525" cap="flat" cmpd="sng">
                  <a:solidFill>
                    <a:srgbClr val="000000"/>
                  </a:solidFill>
                  <a:prstDash val="solid"/>
                  <a:headEnd type="none" w="med" len="med"/>
                  <a:tailEnd type="triangle" w="med" len="med"/>
                </a:ln>
              </p:spPr>
            </p:sp>
          </p:grpSp>
        </p:grpSp>
        <p:sp>
          <p:nvSpPr>
            <p:cNvPr id="28700" name="Text Box 40"/>
            <p:cNvSpPr txBox="1"/>
            <p:nvPr/>
          </p:nvSpPr>
          <p:spPr>
            <a:xfrm>
              <a:off x="6572264" y="1643050"/>
              <a:ext cx="742955" cy="433391"/>
            </a:xfrm>
            <a:prstGeom prst="rect">
              <a:avLst/>
            </a:prstGeom>
            <a:noFill/>
            <a:ln w="9525">
              <a:noFill/>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en-US" altLang="zh-CN" sz="2000" b="1" dirty="0">
                  <a:latin typeface="Courier" charset="0"/>
                </a:rPr>
                <a:t>……</a:t>
              </a:r>
              <a:endParaRPr lang="zh-CN" altLang="zh-CN" sz="2000" b="1" dirty="0">
                <a:latin typeface="Times New Roman" panose="02020603050405020304" pitchFamily="18" charset="0"/>
              </a:endParaRPr>
            </a:p>
          </p:txBody>
        </p:sp>
      </p:grpSp>
      <p:sp>
        <p:nvSpPr>
          <p:cNvPr id="141" name="Line 35"/>
          <p:cNvSpPr/>
          <p:nvPr/>
        </p:nvSpPr>
        <p:spPr>
          <a:xfrm>
            <a:off x="3286125" y="3286125"/>
            <a:ext cx="248285" cy="542290"/>
          </a:xfrm>
          <a:prstGeom prst="line">
            <a:avLst/>
          </a:prstGeom>
          <a:ln w="9525" cap="flat" cmpd="sng">
            <a:solidFill>
              <a:srgbClr val="000000"/>
            </a:solidFill>
            <a:prstDash val="solid"/>
            <a:headEnd type="none" w="med" len="med"/>
            <a:tailEnd type="triangle" w="med" len="med"/>
          </a:ln>
        </p:spPr>
      </p:sp>
      <p:grpSp>
        <p:nvGrpSpPr>
          <p:cNvPr id="7" name="组合 50"/>
          <p:cNvGrpSpPr/>
          <p:nvPr/>
        </p:nvGrpSpPr>
        <p:grpSpPr>
          <a:xfrm>
            <a:off x="1956118" y="3410585"/>
            <a:ext cx="2014220" cy="853758"/>
            <a:chOff x="2884877" y="1981825"/>
            <a:chExt cx="2013697" cy="853764"/>
          </a:xfrm>
        </p:grpSpPr>
        <p:grpSp>
          <p:nvGrpSpPr>
            <p:cNvPr id="28690" name="组合 47"/>
            <p:cNvGrpSpPr/>
            <p:nvPr/>
          </p:nvGrpSpPr>
          <p:grpSpPr>
            <a:xfrm>
              <a:off x="2884877" y="1981825"/>
              <a:ext cx="878949" cy="653103"/>
              <a:chOff x="2884877" y="1981825"/>
              <a:chExt cx="878949" cy="653103"/>
            </a:xfrm>
          </p:grpSpPr>
          <p:sp>
            <p:nvSpPr>
              <p:cNvPr id="28696" name="Line 36"/>
              <p:cNvSpPr/>
              <p:nvPr/>
            </p:nvSpPr>
            <p:spPr>
              <a:xfrm flipV="1">
                <a:off x="3445417" y="1981825"/>
                <a:ext cx="318409" cy="247652"/>
              </a:xfrm>
              <a:prstGeom prst="line">
                <a:avLst/>
              </a:prstGeom>
              <a:ln w="9525" cap="flat" cmpd="sng">
                <a:solidFill>
                  <a:srgbClr val="000000"/>
                </a:solidFill>
                <a:prstDash val="solid"/>
                <a:headEnd type="none" w="med" len="med"/>
                <a:tailEnd type="triangle" w="med" len="med"/>
              </a:ln>
            </p:spPr>
          </p:sp>
          <p:sp>
            <p:nvSpPr>
              <p:cNvPr id="28697" name="Text Box 37"/>
              <p:cNvSpPr txBox="1"/>
              <p:nvPr/>
            </p:nvSpPr>
            <p:spPr>
              <a:xfrm>
                <a:off x="2884877" y="2201537"/>
                <a:ext cx="728461" cy="433391"/>
              </a:xfrm>
              <a:prstGeom prst="rect">
                <a:avLst/>
              </a:prstGeom>
              <a:noFill/>
              <a:ln w="9525">
                <a:noFill/>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en-US" altLang="zh-CN" sz="2000" dirty="0">
                    <a:latin typeface="Courier New Regular" panose="02070309020205020404" charset="0"/>
                    <a:cs typeface="Courier New Regular" panose="02070309020205020404" charset="0"/>
                  </a:rPr>
                  <a:t>pre</a:t>
                </a:r>
                <a:endParaRPr lang="zh-CN" altLang="zh-CN" sz="2000" dirty="0">
                  <a:latin typeface="Courier New Regular" panose="02070309020205020404" charset="0"/>
                  <a:cs typeface="Courier New Regular" panose="02070309020205020404" charset="0"/>
                </a:endParaRPr>
              </a:p>
            </p:txBody>
          </p:sp>
        </p:grpSp>
        <p:grpSp>
          <p:nvGrpSpPr>
            <p:cNvPr id="28691" name="组合 48"/>
            <p:cNvGrpSpPr/>
            <p:nvPr/>
          </p:nvGrpSpPr>
          <p:grpSpPr>
            <a:xfrm>
              <a:off x="3654282" y="2401881"/>
              <a:ext cx="1244292" cy="433708"/>
              <a:chOff x="3654282" y="2116129"/>
              <a:chExt cx="1244292" cy="433708"/>
            </a:xfrm>
          </p:grpSpPr>
          <p:sp>
            <p:nvSpPr>
              <p:cNvPr id="28692" name="Rectangle 32"/>
              <p:cNvSpPr/>
              <p:nvPr/>
            </p:nvSpPr>
            <p:spPr>
              <a:xfrm>
                <a:off x="4261755" y="2200266"/>
                <a:ext cx="477614" cy="247652"/>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000" b="1" dirty="0">
                  <a:latin typeface="Times New Roman" panose="02020603050405020304" pitchFamily="18" charset="0"/>
                </a:endParaRPr>
              </a:p>
            </p:txBody>
          </p:sp>
          <p:sp>
            <p:nvSpPr>
              <p:cNvPr id="28693" name="Rectangle 33"/>
              <p:cNvSpPr/>
              <p:nvPr/>
            </p:nvSpPr>
            <p:spPr>
              <a:xfrm>
                <a:off x="4739369" y="2200266"/>
                <a:ext cx="159205" cy="247652"/>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000" b="1" dirty="0">
                  <a:latin typeface="Times New Roman" panose="02020603050405020304" pitchFamily="18" charset="0"/>
                </a:endParaRPr>
              </a:p>
            </p:txBody>
          </p:sp>
          <p:sp>
            <p:nvSpPr>
              <p:cNvPr id="28694" name="Text Box 38"/>
              <p:cNvSpPr txBox="1"/>
              <p:nvPr/>
            </p:nvSpPr>
            <p:spPr>
              <a:xfrm>
                <a:off x="3654282" y="2116129"/>
                <a:ext cx="238698" cy="433708"/>
              </a:xfrm>
              <a:prstGeom prst="rect">
                <a:avLst/>
              </a:prstGeom>
              <a:noFill/>
              <a:ln w="9525">
                <a:noFill/>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en-US" altLang="zh-CN" sz="2000" dirty="0">
                    <a:latin typeface="Courier New Regular" panose="02070309020205020404" charset="0"/>
                    <a:cs typeface="Courier New Regular" panose="02070309020205020404" charset="0"/>
                  </a:rPr>
                  <a:t>t</a:t>
                </a:r>
                <a:endParaRPr lang="zh-CN" altLang="zh-CN" sz="2000" dirty="0">
                  <a:latin typeface="Courier New Regular" panose="02070309020205020404" charset="0"/>
                  <a:cs typeface="Courier New Regular" panose="02070309020205020404" charset="0"/>
                </a:endParaRPr>
              </a:p>
            </p:txBody>
          </p:sp>
          <p:sp>
            <p:nvSpPr>
              <p:cNvPr id="28695" name="Line 39"/>
              <p:cNvSpPr/>
              <p:nvPr/>
            </p:nvSpPr>
            <p:spPr>
              <a:xfrm>
                <a:off x="3943132" y="2323774"/>
                <a:ext cx="242507" cy="1270"/>
              </a:xfrm>
              <a:prstGeom prst="line">
                <a:avLst/>
              </a:prstGeom>
              <a:ln w="9525" cap="flat" cmpd="sng">
                <a:solidFill>
                  <a:srgbClr val="000000"/>
                </a:solidFill>
                <a:prstDash val="solid"/>
                <a:headEnd type="none" w="med" len="med"/>
                <a:tailEnd type="triangle" w="med" len="med"/>
              </a:ln>
            </p:spPr>
          </p:sp>
        </p:grpSp>
      </p:grpSp>
      <p:sp>
        <p:nvSpPr>
          <p:cNvPr id="151" name="Line 23"/>
          <p:cNvSpPr/>
          <p:nvPr/>
        </p:nvSpPr>
        <p:spPr>
          <a:xfrm flipV="1">
            <a:off x="3286125" y="3239770"/>
            <a:ext cx="372110" cy="2540"/>
          </a:xfrm>
          <a:prstGeom prst="line">
            <a:avLst/>
          </a:prstGeom>
          <a:ln w="9525" cap="flat" cmpd="sng">
            <a:solidFill>
              <a:srgbClr val="000000"/>
            </a:solidFill>
            <a:prstDash val="solid"/>
            <a:headEnd type="none" w="med" len="med"/>
            <a:tailEnd type="triangle" w="med" len="med"/>
          </a:ln>
        </p:spPr>
      </p:sp>
      <p:grpSp>
        <p:nvGrpSpPr>
          <p:cNvPr id="10" name="组合 52"/>
          <p:cNvGrpSpPr/>
          <p:nvPr/>
        </p:nvGrpSpPr>
        <p:grpSpPr>
          <a:xfrm>
            <a:off x="3911600" y="3384550"/>
            <a:ext cx="3660775" cy="696913"/>
            <a:chOff x="4841028" y="1956549"/>
            <a:chExt cx="3660030" cy="696280"/>
          </a:xfrm>
        </p:grpSpPr>
        <p:sp>
          <p:nvSpPr>
            <p:cNvPr id="28688" name="Rectangle 13"/>
            <p:cNvSpPr/>
            <p:nvPr/>
          </p:nvSpPr>
          <p:spPr>
            <a:xfrm>
              <a:off x="4929190" y="2072341"/>
              <a:ext cx="3571868" cy="398418"/>
            </a:xfrm>
            <a:prstGeom prst="rect">
              <a:avLst/>
            </a:prstGeom>
            <a:noFill/>
            <a:ln w="9525">
              <a:noFill/>
            </a:ln>
          </p:spPr>
          <p:txBody>
            <a:bodyPr anchor="ctr" anchorCtr="0">
              <a:spAutoFit/>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zh-CN" sz="2000" dirty="0">
                  <a:latin typeface="Courier New Regular" panose="02070309020205020404" charset="0"/>
                  <a:cs typeface="Courier New Regular" panose="02070309020205020404" charset="0"/>
                </a:rPr>
                <a:t>t-&gt;next = pre-&gt;next;</a:t>
              </a:r>
              <a:endParaRPr lang="en-US" altLang="zh-CN" sz="2000" dirty="0">
                <a:latin typeface="Courier New Regular" panose="02070309020205020404" charset="0"/>
                <a:ea typeface="Courier" charset="0"/>
                <a:cs typeface="Courier New Regular" panose="02070309020205020404" charset="0"/>
              </a:endParaRPr>
            </a:p>
          </p:txBody>
        </p:sp>
        <p:sp>
          <p:nvSpPr>
            <p:cNvPr id="28689" name="Line 34"/>
            <p:cNvSpPr/>
            <p:nvPr/>
          </p:nvSpPr>
          <p:spPr>
            <a:xfrm rot="1200000" flipH="1" flipV="1">
              <a:off x="4841028" y="1956549"/>
              <a:ext cx="66357" cy="696280"/>
            </a:xfrm>
            <a:prstGeom prst="line">
              <a:avLst/>
            </a:prstGeom>
            <a:ln w="9525" cap="flat" cmpd="sng">
              <a:solidFill>
                <a:srgbClr val="000000"/>
              </a:solidFill>
              <a:prstDash val="solid"/>
              <a:headEnd type="none" w="med" len="med"/>
              <a:tailEnd type="triangle" w="med" len="med"/>
            </a:ln>
          </p:spPr>
        </p:sp>
      </p:grpSp>
      <p:sp>
        <p:nvSpPr>
          <p:cNvPr id="155" name="矩形 154"/>
          <p:cNvSpPr/>
          <p:nvPr/>
        </p:nvSpPr>
        <p:spPr>
          <a:xfrm>
            <a:off x="500063" y="4143375"/>
            <a:ext cx="2357437" cy="368300"/>
          </a:xfrm>
          <a:prstGeom prst="rect">
            <a:avLst/>
          </a:prstGeom>
          <a:noFill/>
          <a:ln w="9525">
            <a:noFill/>
          </a:ln>
        </p:spPr>
        <p:txBody>
          <a:bodyPr>
            <a:spAutoFit/>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zh-CN" sz="1800" dirty="0">
                <a:latin typeface="Courier New Regular" panose="02070309020205020404" charset="0"/>
                <a:cs typeface="Courier New Regular" panose="02070309020205020404" charset="0"/>
              </a:rPr>
              <a:t>pre-&gt;next = t; </a:t>
            </a:r>
            <a:endParaRPr lang="en-US" altLang="zh-CN" sz="1800" dirty="0">
              <a:latin typeface="Courier New Regular" panose="02070309020205020404" charset="0"/>
              <a:ea typeface="Courier" charset="0"/>
              <a:cs typeface="Courier New Regular" panose="02070309020205020404" charset="0"/>
            </a:endParaRPr>
          </a:p>
        </p:txBody>
      </p:sp>
      <p:sp>
        <p:nvSpPr>
          <p:cNvPr id="42" name="Oval 50"/>
          <p:cNvSpPr/>
          <p:nvPr/>
        </p:nvSpPr>
        <p:spPr>
          <a:xfrm>
            <a:off x="642938" y="4404360"/>
            <a:ext cx="8001000" cy="1143000"/>
          </a:xfrm>
          <a:prstGeom prst="ellipse">
            <a:avLst/>
          </a:prstGeom>
          <a:gradFill rotWithShape="0">
            <a:gsLst>
              <a:gs pos="0">
                <a:srgbClr val="A6CFA6"/>
              </a:gs>
              <a:gs pos="50000">
                <a:srgbClr val="CCFFCC"/>
              </a:gs>
              <a:gs pos="100000">
                <a:srgbClr val="A6CFA6"/>
              </a:gs>
            </a:gsLst>
            <a:lin ang="0" scaled="1"/>
            <a:tileRect/>
          </a:gradFill>
          <a:ln w="25400" cap="flat" cmpd="sng">
            <a:solidFill>
              <a:srgbClr val="CCFFFF"/>
            </a:solidFill>
            <a:prstDash val="solid"/>
            <a:headEnd type="none" w="med" len="med"/>
            <a:tailEnd type="none" w="med" len="med"/>
          </a:ln>
        </p:spPr>
        <p:txBody>
          <a:bodyPr wrap="none" lIns="90000" tIns="46800" rIns="90000" bIns="46800" anchor="ctr" anchorCtr="0"/>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zh-CN" altLang="en-US" sz="2000" b="1" dirty="0">
                <a:latin typeface="黑体" charset="0"/>
                <a:ea typeface="黑体" charset="0"/>
                <a:cs typeface="黑体" charset="0"/>
              </a:rPr>
              <a:t>思考</a:t>
            </a:r>
            <a:r>
              <a:rPr lang="en-US" altLang="zh-CN" sz="2000" b="1" dirty="0">
                <a:latin typeface="黑体" charset="0"/>
                <a:ea typeface="黑体" charset="0"/>
                <a:cs typeface="黑体" charset="0"/>
              </a:rPr>
              <a:t>:  </a:t>
            </a:r>
            <a:r>
              <a:rPr lang="zh-CN" altLang="en-US" sz="2000" b="1" dirty="0">
                <a:latin typeface="黑体" charset="0"/>
                <a:ea typeface="黑体" charset="0"/>
                <a:cs typeface="黑体" charset="0"/>
              </a:rPr>
              <a:t>修改指针的两个步骤如果交换一下，将会发生什么</a:t>
            </a:r>
            <a:r>
              <a:rPr lang="en-US" altLang="zh-CN" sz="2000" b="1" dirty="0">
                <a:latin typeface="黑体" charset="0"/>
                <a:ea typeface="黑体" charset="0"/>
                <a:cs typeface="黑体" charset="0"/>
              </a:rPr>
              <a:t>?</a:t>
            </a:r>
            <a:endParaRPr lang="en-US" altLang="zh-CN" sz="2000" b="1" dirty="0">
              <a:latin typeface="黑体" charset="0"/>
              <a:ea typeface="黑体" charset="0"/>
              <a:cs typeface="黑体" charset="0"/>
            </a:endParaRPr>
          </a:p>
        </p:txBody>
      </p:sp>
      <p:sp>
        <p:nvSpPr>
          <p:cNvPr id="3" name="文本框 2"/>
          <p:cNvSpPr txBox="1"/>
          <p:nvPr/>
        </p:nvSpPr>
        <p:spPr>
          <a:xfrm>
            <a:off x="7872730" y="2804795"/>
            <a:ext cx="4130040" cy="1599565"/>
          </a:xfrm>
          <a:prstGeom prst="rect">
            <a:avLst/>
          </a:prstGeom>
          <a:noFill/>
        </p:spPr>
        <p:txBody>
          <a:bodyPr wrap="none" rtlCol="0">
            <a:spAutoFit/>
          </a:bodyPr>
          <a:p>
            <a:pPr algn="l"/>
            <a:r>
              <a:rPr sz="1400">
                <a:latin typeface="Courier New Regular" panose="02070309020205020404" charset="0"/>
                <a:cs typeface="Courier New Regular" panose="02070309020205020404" charset="0"/>
                <a:sym typeface="+mn-ea"/>
              </a:rPr>
              <a:t>/**</a:t>
            </a:r>
            <a:endParaRPr sz="1400">
              <a:latin typeface="Courier New Regular" panose="02070309020205020404" charset="0"/>
              <a:cs typeface="Courier New Regular" panose="02070309020205020404" charset="0"/>
            </a:endParaRPr>
          </a:p>
          <a:p>
            <a:pPr algn="l"/>
            <a:r>
              <a:rPr sz="1400">
                <a:latin typeface="Courier New Regular" panose="02070309020205020404" charset="0"/>
                <a:cs typeface="Courier New Regular" panose="02070309020205020404" charset="0"/>
                <a:sym typeface="+mn-ea"/>
              </a:rPr>
              <a:t> * Definition for singly-linked list.</a:t>
            </a:r>
            <a:endParaRPr sz="1400">
              <a:latin typeface="Courier New Regular" panose="02070309020205020404" charset="0"/>
              <a:cs typeface="Courier New Regular" panose="02070309020205020404" charset="0"/>
            </a:endParaRPr>
          </a:p>
          <a:p>
            <a:pPr algn="l"/>
            <a:r>
              <a:rPr sz="1400">
                <a:latin typeface="Courier New Regular" panose="02070309020205020404" charset="0"/>
                <a:cs typeface="Courier New Regular" panose="02070309020205020404" charset="0"/>
                <a:sym typeface="+mn-ea"/>
              </a:rPr>
              <a:t> * struct ListNode {</a:t>
            </a:r>
            <a:endParaRPr sz="1400">
              <a:latin typeface="Courier New Regular" panose="02070309020205020404" charset="0"/>
              <a:cs typeface="Courier New Regular" panose="02070309020205020404" charset="0"/>
            </a:endParaRPr>
          </a:p>
          <a:p>
            <a:pPr algn="l"/>
            <a:r>
              <a:rPr sz="1400">
                <a:latin typeface="Courier New Regular" panose="02070309020205020404" charset="0"/>
                <a:cs typeface="Courier New Regular" panose="02070309020205020404" charset="0"/>
                <a:sym typeface="+mn-ea"/>
              </a:rPr>
              <a:t> *     int val;</a:t>
            </a:r>
            <a:endParaRPr sz="1400">
              <a:latin typeface="Courier New Regular" panose="02070309020205020404" charset="0"/>
              <a:cs typeface="Courier New Regular" panose="02070309020205020404" charset="0"/>
            </a:endParaRPr>
          </a:p>
          <a:p>
            <a:pPr algn="l"/>
            <a:r>
              <a:rPr sz="1400">
                <a:latin typeface="Courier New Regular" panose="02070309020205020404" charset="0"/>
                <a:cs typeface="Courier New Regular" panose="02070309020205020404" charset="0"/>
                <a:sym typeface="+mn-ea"/>
              </a:rPr>
              <a:t> *     struct ListNode *next;</a:t>
            </a:r>
            <a:endParaRPr sz="1400">
              <a:latin typeface="Courier New Regular" panose="02070309020205020404" charset="0"/>
              <a:cs typeface="Courier New Regular" panose="02070309020205020404" charset="0"/>
            </a:endParaRPr>
          </a:p>
          <a:p>
            <a:pPr algn="l"/>
            <a:r>
              <a:rPr sz="1400">
                <a:latin typeface="Courier New Regular" panose="02070309020205020404" charset="0"/>
                <a:cs typeface="Courier New Regular" panose="02070309020205020404" charset="0"/>
                <a:sym typeface="+mn-ea"/>
              </a:rPr>
              <a:t> * };</a:t>
            </a:r>
            <a:endParaRPr sz="1400">
              <a:latin typeface="Courier New Regular" panose="02070309020205020404" charset="0"/>
              <a:cs typeface="Courier New Regular" panose="02070309020205020404" charset="0"/>
            </a:endParaRPr>
          </a:p>
          <a:p>
            <a:pPr algn="l"/>
            <a:r>
              <a:rPr sz="1400">
                <a:latin typeface="Courier New Regular" panose="02070309020205020404" charset="0"/>
                <a:cs typeface="Courier New Regular" panose="02070309020205020404" charset="0"/>
                <a:sym typeface="+mn-ea"/>
              </a:rPr>
              <a:t> */</a:t>
            </a:r>
            <a:endParaRPr lang="zh-CN" altLang="en-US" sz="1400">
              <a:latin typeface="Courier New Regular" panose="02070309020205020404" charset="0"/>
              <a:ea typeface="黑体" charset="0"/>
              <a:cs typeface="Courier New Regular" panose="02070309020205020404" charset="0"/>
              <a:sym typeface="+mn-ea"/>
            </a:endParaRPr>
          </a:p>
        </p:txBody>
      </p:sp>
      <p:sp>
        <p:nvSpPr>
          <p:cNvPr id="6" name="文本框 5"/>
          <p:cNvSpPr txBox="1"/>
          <p:nvPr/>
        </p:nvSpPr>
        <p:spPr>
          <a:xfrm>
            <a:off x="3286125" y="464820"/>
            <a:ext cx="7638415" cy="2245360"/>
          </a:xfrm>
          <a:prstGeom prst="rect">
            <a:avLst/>
          </a:prstGeom>
          <a:noFill/>
        </p:spPr>
        <p:txBody>
          <a:bodyPr wrap="square" rtlCol="0">
            <a:spAutoFit/>
          </a:bodyPr>
          <a:p>
            <a:pPr algn="l"/>
            <a:r>
              <a:rPr lang="zh-CN" altLang="en-US" sz="2800" b="1" dirty="0">
                <a:uFillTx/>
                <a:latin typeface="Arial Bold" panose="020B0604020202020204" charset="0"/>
                <a:ea typeface="黑体-简 中等" panose="02000000000000000000" charset="-122"/>
                <a:sym typeface="+mn-ea"/>
              </a:rPr>
              <a:t>（</a:t>
            </a:r>
            <a:r>
              <a:rPr lang="en-US" altLang="zh-CN" sz="2800" b="1" dirty="0">
                <a:uFillTx/>
                <a:latin typeface="Arial Bold" panose="020B0604020202020204" charset="0"/>
                <a:ea typeface="黑体-简 中等" panose="02000000000000000000" charset="-122"/>
                <a:sym typeface="+mn-ea"/>
              </a:rPr>
              <a:t>1</a:t>
            </a:r>
            <a:r>
              <a:rPr lang="zh-CN" altLang="en-US" sz="2800" b="1" dirty="0">
                <a:uFillTx/>
                <a:latin typeface="Arial Bold" panose="020B0604020202020204" charset="0"/>
                <a:ea typeface="黑体-简 中等" panose="02000000000000000000" charset="-122"/>
                <a:sym typeface="+mn-ea"/>
              </a:rPr>
              <a:t>）先构造一个</a:t>
            </a:r>
            <a:r>
              <a:rPr lang="zh-CN" altLang="zh-CN" sz="2800" b="1" dirty="0">
                <a:uFillTx/>
                <a:latin typeface="Arial Bold" panose="020B0604020202020204" charset="0"/>
                <a:ea typeface="黑体-简 中等" panose="02000000000000000000" charset="-122"/>
                <a:sym typeface="+mn-ea"/>
              </a:rPr>
              <a:t>新</a:t>
            </a:r>
            <a:r>
              <a:rPr lang="zh-CN" altLang="zh-CN" sz="2800" b="1" dirty="0">
                <a:uFillTx/>
                <a:latin typeface="Arial Bold" panose="020B0604020202020204" charset="0"/>
                <a:ea typeface="黑体-简 中等" panose="02000000000000000000" charset="-122"/>
                <a:sym typeface="+mn-ea"/>
              </a:rPr>
              <a:t>节点</a:t>
            </a:r>
            <a:r>
              <a:rPr lang="zh-CN" altLang="en-US" sz="2800" b="1" dirty="0">
                <a:uFillTx/>
                <a:latin typeface="Arial Bold" panose="020B0604020202020204" charset="0"/>
                <a:ea typeface="黑体-简 中等" panose="02000000000000000000" charset="-122"/>
                <a:sym typeface="+mn-ea"/>
              </a:rPr>
              <a:t>，用</a:t>
            </a:r>
            <a:r>
              <a:rPr lang="en-US" altLang="zh-CN" sz="2800" dirty="0">
                <a:uFillTx/>
                <a:latin typeface="Courier New Regular" panose="02070309020205020404" charset="0"/>
                <a:ea typeface="黑体-简 中等" panose="02000000000000000000" charset="-122"/>
                <a:cs typeface="Courier New Regular" panose="02070309020205020404" charset="0"/>
                <a:sym typeface="+mn-ea"/>
              </a:rPr>
              <a:t>s</a:t>
            </a:r>
            <a:r>
              <a:rPr lang="zh-CN" altLang="en-US" sz="2800" b="1" dirty="0">
                <a:uFillTx/>
                <a:latin typeface="Arial Bold" panose="020B0604020202020204" charset="0"/>
                <a:ea typeface="黑体-简 中等" panose="02000000000000000000" charset="-122"/>
                <a:sym typeface="+mn-ea"/>
              </a:rPr>
              <a:t>指向；</a:t>
            </a:r>
            <a:endParaRPr lang="zh-CN" altLang="en-US" sz="2800" b="1" dirty="0">
              <a:solidFill>
                <a:schemeClr val="tx1"/>
              </a:solidFill>
              <a:uFillTx/>
              <a:latin typeface="Arial Bold" panose="020B0604020202020204" charset="0"/>
              <a:ea typeface="黑体-简 中等" panose="02000000000000000000" charset="-122"/>
            </a:endParaRPr>
          </a:p>
          <a:p>
            <a:pPr algn="l"/>
            <a:r>
              <a:rPr lang="zh-CN" altLang="en-US" sz="2800" b="1" dirty="0">
                <a:uFillTx/>
                <a:latin typeface="Arial Bold" panose="020B0604020202020204" charset="0"/>
                <a:ea typeface="黑体-简 中等" panose="02000000000000000000" charset="-122"/>
                <a:sym typeface="+mn-ea"/>
              </a:rPr>
              <a:t>（2）再找到链表的第</a:t>
            </a:r>
            <a:r>
              <a:rPr lang="zh-CN" altLang="en-US" sz="2800" b="1" dirty="0">
                <a:uFillTx/>
                <a:latin typeface="Courier New Regular" panose="02070309020205020404" charset="0"/>
                <a:ea typeface="黑体-简 中等" panose="02000000000000000000" charset="-122"/>
                <a:cs typeface="Courier New Regular" panose="02070309020205020404" charset="0"/>
                <a:sym typeface="+mn-ea"/>
              </a:rPr>
              <a:t>i</a:t>
            </a:r>
            <a:r>
              <a:rPr lang="en-US" altLang="zh-CN" sz="2800" b="1" dirty="0">
                <a:uFillTx/>
                <a:latin typeface="Courier New Regular" panose="02070309020205020404" charset="0"/>
                <a:ea typeface="黑体-简 中等" panose="02000000000000000000" charset="-122"/>
                <a:cs typeface="Courier New Regular" panose="02070309020205020404" charset="0"/>
                <a:sym typeface="+mn-ea"/>
              </a:rPr>
              <a:t> - </a:t>
            </a:r>
            <a:r>
              <a:rPr lang="zh-CN" altLang="en-US" sz="2800" b="1" dirty="0">
                <a:uFillTx/>
                <a:latin typeface="Courier New Regular" panose="02070309020205020404" charset="0"/>
                <a:ea typeface="黑体-简 中等" panose="02000000000000000000" charset="-122"/>
                <a:cs typeface="Courier New Regular" panose="02070309020205020404" charset="0"/>
                <a:sym typeface="+mn-ea"/>
              </a:rPr>
              <a:t>1</a:t>
            </a:r>
            <a:r>
              <a:rPr lang="zh-CN" altLang="en-US" sz="2800" b="1" dirty="0">
                <a:uFillTx/>
                <a:latin typeface="Arial Bold" panose="020B0604020202020204" charset="0"/>
                <a:ea typeface="黑体-简 中等" panose="02000000000000000000" charset="-122"/>
                <a:sym typeface="+mn-ea"/>
              </a:rPr>
              <a:t>个</a:t>
            </a:r>
            <a:r>
              <a:rPr lang="zh-CN" altLang="en-US" sz="2800" b="1" dirty="0">
                <a:uFillTx/>
                <a:latin typeface="Arial Bold" panose="020B0604020202020204" charset="0"/>
                <a:ea typeface="黑体-简 中等" panose="02000000000000000000" charset="-122"/>
                <a:sym typeface="+mn-ea"/>
              </a:rPr>
              <a:t>节点，用</a:t>
            </a:r>
            <a:r>
              <a:rPr lang="zh-CN" altLang="en-US" sz="2800" dirty="0">
                <a:uFillTx/>
                <a:latin typeface="Courier New Regular" panose="02070309020205020404" charset="0"/>
                <a:ea typeface="黑体-简 中等" panose="02000000000000000000" charset="-122"/>
                <a:cs typeface="Courier New Regular" panose="02070309020205020404" charset="0"/>
                <a:sym typeface="+mn-ea"/>
              </a:rPr>
              <a:t>pre</a:t>
            </a:r>
            <a:r>
              <a:rPr lang="zh-CN" altLang="en-US" sz="2800" b="1" dirty="0">
                <a:uFillTx/>
                <a:latin typeface="Arial Bold" panose="020B0604020202020204" charset="0"/>
                <a:ea typeface="黑体-简 中等" panose="02000000000000000000" charset="-122"/>
                <a:sym typeface="+mn-ea"/>
              </a:rPr>
              <a:t>指向；</a:t>
            </a:r>
            <a:endParaRPr lang="zh-CN" altLang="en-US" sz="2800" b="1" dirty="0">
              <a:latin typeface="Times New Roman" panose="02020603050405020304" pitchFamily="18" charset="0"/>
            </a:endParaRPr>
          </a:p>
          <a:p>
            <a:pPr algn="l"/>
            <a:r>
              <a:rPr lang="zh-CN" altLang="en-US" sz="2800" b="1" dirty="0">
                <a:uFillTx/>
                <a:latin typeface="Arial Bold" panose="020B0604020202020204" charset="0"/>
                <a:ea typeface="黑体-简 中等" panose="02000000000000000000" charset="-122"/>
                <a:sym typeface="+mn-ea"/>
              </a:rPr>
              <a:t>（3）然后修改指针，插入</a:t>
            </a:r>
            <a:r>
              <a:rPr lang="zh-CN" altLang="en-US" sz="2800" b="1" dirty="0">
                <a:uFillTx/>
                <a:latin typeface="Arial Bold" panose="020B0604020202020204" charset="0"/>
                <a:ea typeface="黑体-简 中等" panose="02000000000000000000" charset="-122"/>
                <a:sym typeface="+mn-ea"/>
              </a:rPr>
              <a:t>节点（</a:t>
            </a:r>
            <a:r>
              <a:rPr lang="zh-CN" altLang="en-US" sz="2800" dirty="0">
                <a:uFillTx/>
                <a:latin typeface="Courier New Regular" panose="02070309020205020404" charset="0"/>
                <a:ea typeface="黑体-简 中等" panose="02000000000000000000" charset="-122"/>
                <a:cs typeface="Courier New Regular" panose="02070309020205020404" charset="0"/>
                <a:sym typeface="+mn-ea"/>
              </a:rPr>
              <a:t>pre</a:t>
            </a:r>
            <a:r>
              <a:rPr lang="zh-CN" altLang="en-US" sz="2800" b="1" dirty="0">
                <a:uFillTx/>
                <a:latin typeface="Arial Bold" panose="020B0604020202020204" charset="0"/>
                <a:ea typeface="黑体-简 中等" panose="02000000000000000000" charset="-122"/>
                <a:sym typeface="+mn-ea"/>
              </a:rPr>
              <a:t>之后插入新结点是</a:t>
            </a:r>
            <a:r>
              <a:rPr lang="zh-CN" altLang="en-US" sz="2800" dirty="0">
                <a:uFillTx/>
                <a:latin typeface="Courier New Regular" panose="02070309020205020404" charset="0"/>
                <a:ea typeface="黑体-简 中等" panose="02000000000000000000" charset="-122"/>
                <a:cs typeface="Courier New Regular" panose="02070309020205020404" charset="0"/>
                <a:sym typeface="+mn-ea"/>
              </a:rPr>
              <a:t>t</a:t>
            </a:r>
            <a:r>
              <a:rPr lang="zh-CN" altLang="en-US" sz="2800" b="1" dirty="0">
                <a:uFillTx/>
                <a:latin typeface="Arial Bold" panose="020B0604020202020204" charset="0"/>
                <a:ea typeface="黑体-简 中等" panose="02000000000000000000" charset="-122"/>
                <a:sym typeface="+mn-ea"/>
              </a:rPr>
              <a:t>）</a:t>
            </a:r>
            <a:endParaRPr lang="zh-CN" altLang="en-US" sz="2800">
              <a:latin typeface="Arial Regular" panose="020B0604020202020204" charset="0"/>
              <a:ea typeface="黑体" charset="0"/>
              <a:cs typeface="Arial Regular" panose="020B0604020202020204" charset="0"/>
            </a:endParaRPr>
          </a:p>
        </p:txBody>
      </p:sp>
      <p:sp>
        <p:nvSpPr>
          <p:cNvPr id="8" name="文本框 7"/>
          <p:cNvSpPr txBox="1"/>
          <p:nvPr/>
        </p:nvSpPr>
        <p:spPr>
          <a:xfrm>
            <a:off x="6746558" y="5574030"/>
            <a:ext cx="4744085" cy="953135"/>
          </a:xfrm>
          <a:prstGeom prst="rect">
            <a:avLst/>
          </a:prstGeom>
          <a:noFill/>
        </p:spPr>
        <p:txBody>
          <a:bodyPr wrap="none" rtlCol="0">
            <a:spAutoFit/>
          </a:bodyPr>
          <a:p>
            <a:pPr algn="ctr"/>
            <a:r>
              <a:rPr lang="zh-CN" altLang="en-US" sz="2800">
                <a:latin typeface="Arial Regular" panose="020B0604020202020204" charset="0"/>
                <a:ea typeface="黑体" charset="0"/>
                <a:cs typeface="Arial Regular" panose="020B0604020202020204" charset="0"/>
              </a:rPr>
              <a:t>阅读代码：</a:t>
            </a:r>
            <a:r>
              <a:rPr lang="en-US" altLang="zh-CN" sz="2800">
                <a:latin typeface="Arial Regular" panose="020B0604020202020204" charset="0"/>
                <a:ea typeface="黑体" charset="0"/>
                <a:cs typeface="Arial Regular" panose="020B0604020202020204" charset="0"/>
              </a:rPr>
              <a:t>singly-li</a:t>
            </a:r>
            <a:r>
              <a:rPr lang="en-US" altLang="zh-CN" sz="2800">
                <a:latin typeface="Arial Regular" panose="020B0604020202020204" charset="0"/>
                <a:ea typeface="黑体" charset="0"/>
                <a:cs typeface="Arial Regular" panose="020B0604020202020204" charset="0"/>
              </a:rPr>
              <a:t>nked-list.c</a:t>
            </a:r>
            <a:endParaRPr lang="en-US" altLang="zh-CN" sz="2800">
              <a:latin typeface="Arial Regular" panose="020B0604020202020204" charset="0"/>
              <a:ea typeface="黑体" charset="0"/>
              <a:cs typeface="Arial Regular" panose="020B0604020202020204" charset="0"/>
            </a:endParaRPr>
          </a:p>
          <a:p>
            <a:pPr algn="ctr"/>
            <a:r>
              <a:rPr lang="en-US" altLang="zh-CN" sz="2800">
                <a:latin typeface="Arial Regular" panose="020B0604020202020204" charset="0"/>
                <a:ea typeface="黑体" charset="0"/>
                <a:cs typeface="Arial Regular" panose="020B0604020202020204" charset="0"/>
              </a:rPr>
              <a:t>insert</a:t>
            </a:r>
            <a:r>
              <a:rPr lang="zh-CN" altLang="en-US" sz="2800">
                <a:latin typeface="Arial Regular" panose="020B0604020202020204" charset="0"/>
                <a:ea typeface="黑体" charset="0"/>
                <a:cs typeface="Arial Regular" panose="020B0604020202020204" charset="0"/>
              </a:rPr>
              <a:t>函数</a:t>
            </a:r>
            <a:endParaRPr lang="zh-CN" altLang="en-US" sz="2800">
              <a:latin typeface="Arial Regular" panose="020B0604020202020204" charset="0"/>
              <a:ea typeface="黑体" charset="0"/>
              <a:cs typeface="Arial Regular"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par>
                                <p:cTn id="26" presetID="22" presetClass="entr" presetSubtype="1" fill="hold" nodeType="withEffect">
                                  <p:stCondLst>
                                    <p:cond delay="0"/>
                                  </p:stCondLst>
                                  <p:childTnLst>
                                    <p:set>
                                      <p:cBhvr>
                                        <p:cTn id="27" dur="1" fill="hold">
                                          <p:stCondLst>
                                            <p:cond delay="0"/>
                                          </p:stCondLst>
                                        </p:cTn>
                                        <p:tgtEl>
                                          <p:spTgt spid="151"/>
                                        </p:tgtEl>
                                        <p:attrNameLst>
                                          <p:attrName>style.visibility</p:attrName>
                                        </p:attrNameLst>
                                      </p:cBhvr>
                                      <p:to>
                                        <p:strVal val="visible"/>
                                      </p:to>
                                    </p:set>
                                    <p:animEffect transition="in" filter="wipe(up)">
                                      <p:cBhvr>
                                        <p:cTn id="28" dur="500"/>
                                        <p:tgtEl>
                                          <p:spTgt spid="151"/>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checkerboard(across)">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dissolv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xit" presetSubtype="16" fill="hold" nodeType="clickEffect">
                                  <p:stCondLst>
                                    <p:cond delay="0"/>
                                  </p:stCondLst>
                                  <p:childTnLst>
                                    <p:animEffect transition="out" filter="box(in)">
                                      <p:cBhvr>
                                        <p:cTn id="42" dur="2000"/>
                                        <p:tgtEl>
                                          <p:spTgt spid="151"/>
                                        </p:tgtEl>
                                      </p:cBhvr>
                                    </p:animEffect>
                                    <p:set>
                                      <p:cBhvr>
                                        <p:cTn id="43" dur="1" fill="hold">
                                          <p:stCondLst>
                                            <p:cond delay="1999"/>
                                          </p:stCondLst>
                                        </p:cTn>
                                        <p:tgtEl>
                                          <p:spTgt spid="151"/>
                                        </p:tgtEl>
                                        <p:attrNameLst>
                                          <p:attrName>style.visibility</p:attrName>
                                        </p:attrNameLst>
                                      </p:cBhvr>
                                      <p:to>
                                        <p:strVal val="hidden"/>
                                      </p:to>
                                    </p:set>
                                  </p:childTnLst>
                                </p:cTn>
                              </p:par>
                              <p:par>
                                <p:cTn id="44" presetID="8" presetClass="entr" presetSubtype="16" fill="hold" nodeType="withEffect">
                                  <p:stCondLst>
                                    <p:cond delay="0"/>
                                  </p:stCondLst>
                                  <p:childTnLst>
                                    <p:set>
                                      <p:cBhvr>
                                        <p:cTn id="45" dur="1" fill="hold">
                                          <p:stCondLst>
                                            <p:cond delay="0"/>
                                          </p:stCondLst>
                                        </p:cTn>
                                        <p:tgtEl>
                                          <p:spTgt spid="141"/>
                                        </p:tgtEl>
                                        <p:attrNameLst>
                                          <p:attrName>style.visibility</p:attrName>
                                        </p:attrNameLst>
                                      </p:cBhvr>
                                      <p:to>
                                        <p:strVal val="visible"/>
                                      </p:to>
                                    </p:set>
                                    <p:animEffect transition="in" filter="diamond(in)">
                                      <p:cBhvr>
                                        <p:cTn id="46" dur="2000"/>
                                        <p:tgtEl>
                                          <p:spTgt spid="141"/>
                                        </p:tgtEl>
                                      </p:cBhvr>
                                    </p:animEffect>
                                  </p:childTnLst>
                                </p:cTn>
                              </p:par>
                            </p:childTnLst>
                          </p:cTn>
                        </p:par>
                        <p:par>
                          <p:cTn id="47" fill="hold">
                            <p:stCondLst>
                              <p:cond delay="2000"/>
                            </p:stCondLst>
                            <p:childTnLst>
                              <p:par>
                                <p:cTn id="48" presetID="1" presetClass="entr" presetSubtype="0" fill="hold" grpId="0" nodeType="afterEffect">
                                  <p:stCondLst>
                                    <p:cond delay="0"/>
                                  </p:stCondLst>
                                  <p:childTnLst>
                                    <p:set>
                                      <p:cBhvr>
                                        <p:cTn id="49" dur="1" fill="hold">
                                          <p:stCondLst>
                                            <p:cond delay="0"/>
                                          </p:stCondLst>
                                        </p:cTn>
                                        <p:tgtEl>
                                          <p:spTgt spid="15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grpId="1" nodeType="click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wheel(1)">
                                      <p:cBhvr>
                                        <p:cTn id="54"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p:bldP spid="42" grpId="1"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删除</a:t>
            </a:r>
            <a:endParaRPr lang="zh-CN" altLang="en-US"/>
          </a:p>
        </p:txBody>
      </p:sp>
      <p:grpSp>
        <p:nvGrpSpPr>
          <p:cNvPr id="31749" name="组合 44"/>
          <p:cNvGrpSpPr/>
          <p:nvPr/>
        </p:nvGrpSpPr>
        <p:grpSpPr>
          <a:xfrm>
            <a:off x="642938" y="3844925"/>
            <a:ext cx="2719387" cy="433388"/>
            <a:chOff x="642929" y="3071810"/>
            <a:chExt cx="2718690" cy="433387"/>
          </a:xfrm>
        </p:grpSpPr>
        <p:sp>
          <p:nvSpPr>
            <p:cNvPr id="31778" name="Text Box 15"/>
            <p:cNvSpPr txBox="1"/>
            <p:nvPr/>
          </p:nvSpPr>
          <p:spPr>
            <a:xfrm>
              <a:off x="642929" y="3071810"/>
              <a:ext cx="914382" cy="433387"/>
            </a:xfrm>
            <a:prstGeom prst="rect">
              <a:avLst/>
            </a:prstGeom>
            <a:noFill/>
            <a:ln w="9525">
              <a:noFill/>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en-US" altLang="zh-CN" sz="2000" dirty="0">
                  <a:latin typeface="Courier New Regular" panose="02070309020205020404" charset="0"/>
                  <a:cs typeface="Courier New Regular" panose="02070309020205020404" charset="0"/>
                </a:rPr>
                <a:t>head</a:t>
              </a:r>
              <a:endParaRPr lang="zh-CN" altLang="zh-CN" sz="2000" dirty="0">
                <a:latin typeface="Courier New Regular" panose="02070309020205020404" charset="0"/>
                <a:cs typeface="Courier New Regular" panose="02070309020205020404" charset="0"/>
              </a:endParaRPr>
            </a:p>
          </p:txBody>
        </p:sp>
        <p:sp>
          <p:nvSpPr>
            <p:cNvPr id="31779" name="Line 16"/>
            <p:cNvSpPr/>
            <p:nvPr/>
          </p:nvSpPr>
          <p:spPr>
            <a:xfrm>
              <a:off x="1451176" y="3257547"/>
              <a:ext cx="318407" cy="0"/>
            </a:xfrm>
            <a:prstGeom prst="line">
              <a:avLst/>
            </a:prstGeom>
            <a:ln w="9525" cap="flat" cmpd="sng">
              <a:solidFill>
                <a:srgbClr val="000000"/>
              </a:solidFill>
              <a:prstDash val="solid"/>
              <a:headEnd type="none" w="med" len="med"/>
              <a:tailEnd type="triangle" w="med" len="med"/>
            </a:ln>
          </p:spPr>
        </p:sp>
        <p:grpSp>
          <p:nvGrpSpPr>
            <p:cNvPr id="31780" name="Group 17"/>
            <p:cNvGrpSpPr/>
            <p:nvPr/>
          </p:nvGrpSpPr>
          <p:grpSpPr>
            <a:xfrm>
              <a:off x="1769590" y="3133722"/>
              <a:ext cx="955223" cy="247650"/>
              <a:chOff x="3240" y="3936"/>
              <a:chExt cx="1080" cy="312"/>
            </a:xfrm>
          </p:grpSpPr>
          <p:sp>
            <p:nvSpPr>
              <p:cNvPr id="31783" name="Rectangle 18"/>
              <p:cNvSpPr/>
              <p:nvPr/>
            </p:nvSpPr>
            <p:spPr>
              <a:xfrm>
                <a:off x="3240" y="3936"/>
                <a:ext cx="540" cy="312"/>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000" b="1" dirty="0">
                  <a:latin typeface="Times New Roman" panose="02020603050405020304" pitchFamily="18" charset="0"/>
                </a:endParaRPr>
              </a:p>
            </p:txBody>
          </p:sp>
          <p:sp>
            <p:nvSpPr>
              <p:cNvPr id="31784" name="Rectangle 19"/>
              <p:cNvSpPr/>
              <p:nvPr/>
            </p:nvSpPr>
            <p:spPr>
              <a:xfrm>
                <a:off x="3780" y="3936"/>
                <a:ext cx="180" cy="312"/>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000" b="1" dirty="0">
                  <a:latin typeface="Times New Roman" panose="02020603050405020304" pitchFamily="18" charset="0"/>
                </a:endParaRPr>
              </a:p>
            </p:txBody>
          </p:sp>
          <p:sp>
            <p:nvSpPr>
              <p:cNvPr id="31785" name="Line 20"/>
              <p:cNvSpPr/>
              <p:nvPr/>
            </p:nvSpPr>
            <p:spPr>
              <a:xfrm flipV="1">
                <a:off x="3856" y="4070"/>
                <a:ext cx="464" cy="0"/>
              </a:xfrm>
              <a:prstGeom prst="line">
                <a:avLst/>
              </a:prstGeom>
              <a:ln w="9525" cap="flat" cmpd="sng">
                <a:solidFill>
                  <a:srgbClr val="000000"/>
                </a:solidFill>
                <a:prstDash val="solid"/>
                <a:headEnd type="none" w="med" len="med"/>
                <a:tailEnd type="triangle" w="med" len="med"/>
              </a:ln>
            </p:spPr>
          </p:sp>
        </p:grpSp>
        <p:sp>
          <p:nvSpPr>
            <p:cNvPr id="31781" name="Rectangle 21"/>
            <p:cNvSpPr/>
            <p:nvPr/>
          </p:nvSpPr>
          <p:spPr>
            <a:xfrm>
              <a:off x="2724804" y="3133722"/>
              <a:ext cx="477611" cy="24765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000" b="1" dirty="0">
                <a:latin typeface="Times New Roman" panose="02020603050405020304" pitchFamily="18" charset="0"/>
              </a:endParaRPr>
            </a:p>
          </p:txBody>
        </p:sp>
        <p:sp>
          <p:nvSpPr>
            <p:cNvPr id="31782" name="Rectangle 22"/>
            <p:cNvSpPr/>
            <p:nvPr/>
          </p:nvSpPr>
          <p:spPr>
            <a:xfrm>
              <a:off x="3202415" y="3133722"/>
              <a:ext cx="159204" cy="24765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000" b="1" dirty="0">
                <a:latin typeface="Times New Roman" panose="02020603050405020304" pitchFamily="18" charset="0"/>
              </a:endParaRPr>
            </a:p>
          </p:txBody>
        </p:sp>
      </p:grpSp>
      <p:grpSp>
        <p:nvGrpSpPr>
          <p:cNvPr id="31750" name="组合 45"/>
          <p:cNvGrpSpPr/>
          <p:nvPr/>
        </p:nvGrpSpPr>
        <p:grpSpPr>
          <a:xfrm>
            <a:off x="4635500" y="3844925"/>
            <a:ext cx="1751013" cy="433388"/>
            <a:chOff x="4635254" y="3071810"/>
            <a:chExt cx="1751232" cy="433387"/>
          </a:xfrm>
        </p:grpSpPr>
        <p:grpSp>
          <p:nvGrpSpPr>
            <p:cNvPr id="31773" name="Group 28"/>
            <p:cNvGrpSpPr/>
            <p:nvPr/>
          </p:nvGrpSpPr>
          <p:grpSpPr>
            <a:xfrm>
              <a:off x="4635254" y="3133722"/>
              <a:ext cx="955223" cy="247650"/>
              <a:chOff x="3240" y="3936"/>
              <a:chExt cx="1080" cy="312"/>
            </a:xfrm>
          </p:grpSpPr>
          <p:sp>
            <p:nvSpPr>
              <p:cNvPr id="31775" name="Rectangle 29"/>
              <p:cNvSpPr/>
              <p:nvPr/>
            </p:nvSpPr>
            <p:spPr>
              <a:xfrm>
                <a:off x="3240" y="3936"/>
                <a:ext cx="540" cy="312"/>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000" b="1" dirty="0">
                  <a:latin typeface="Times New Roman" panose="02020603050405020304" pitchFamily="18" charset="0"/>
                </a:endParaRPr>
              </a:p>
            </p:txBody>
          </p:sp>
          <p:sp>
            <p:nvSpPr>
              <p:cNvPr id="31776" name="Rectangle 30"/>
              <p:cNvSpPr/>
              <p:nvPr/>
            </p:nvSpPr>
            <p:spPr>
              <a:xfrm>
                <a:off x="3780" y="3936"/>
                <a:ext cx="180" cy="312"/>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000" b="1" dirty="0">
                  <a:latin typeface="Times New Roman" panose="02020603050405020304" pitchFamily="18" charset="0"/>
                </a:endParaRPr>
              </a:p>
            </p:txBody>
          </p:sp>
          <p:sp>
            <p:nvSpPr>
              <p:cNvPr id="31777" name="Line 31"/>
              <p:cNvSpPr/>
              <p:nvPr/>
            </p:nvSpPr>
            <p:spPr>
              <a:xfrm flipV="1">
                <a:off x="3847" y="4092"/>
                <a:ext cx="473" cy="0"/>
              </a:xfrm>
              <a:prstGeom prst="line">
                <a:avLst/>
              </a:prstGeom>
              <a:ln w="9525" cap="flat" cmpd="sng">
                <a:solidFill>
                  <a:srgbClr val="000000"/>
                </a:solidFill>
                <a:prstDash val="solid"/>
                <a:headEnd type="none" w="med" len="med"/>
                <a:tailEnd type="triangle" w="med" len="med"/>
              </a:ln>
            </p:spPr>
          </p:sp>
        </p:grpSp>
        <p:sp>
          <p:nvSpPr>
            <p:cNvPr id="31774" name="Text Box 40"/>
            <p:cNvSpPr txBox="1"/>
            <p:nvPr/>
          </p:nvSpPr>
          <p:spPr>
            <a:xfrm>
              <a:off x="5643536" y="3071810"/>
              <a:ext cx="742950" cy="433387"/>
            </a:xfrm>
            <a:prstGeom prst="rect">
              <a:avLst/>
            </a:prstGeom>
            <a:noFill/>
            <a:ln w="9525">
              <a:noFill/>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en-US" altLang="zh-CN" sz="2000" b="1" dirty="0">
                  <a:latin typeface="Courier" charset="0"/>
                </a:rPr>
                <a:t>……</a:t>
              </a:r>
              <a:endParaRPr lang="zh-CN" altLang="zh-CN" sz="2000" b="1" dirty="0">
                <a:latin typeface="Times New Roman" panose="02020603050405020304" pitchFamily="18" charset="0"/>
              </a:endParaRPr>
            </a:p>
          </p:txBody>
        </p:sp>
      </p:grpSp>
      <p:grpSp>
        <p:nvGrpSpPr>
          <p:cNvPr id="6" name="组合 47"/>
          <p:cNvGrpSpPr/>
          <p:nvPr/>
        </p:nvGrpSpPr>
        <p:grpSpPr>
          <a:xfrm>
            <a:off x="2179638" y="4165600"/>
            <a:ext cx="798512" cy="484189"/>
            <a:chOff x="2951327" y="1987540"/>
            <a:chExt cx="797915" cy="484192"/>
          </a:xfrm>
        </p:grpSpPr>
        <p:sp>
          <p:nvSpPr>
            <p:cNvPr id="31771" name="Line 36"/>
            <p:cNvSpPr/>
            <p:nvPr/>
          </p:nvSpPr>
          <p:spPr>
            <a:xfrm flipV="1">
              <a:off x="3465927" y="1987540"/>
              <a:ext cx="261424" cy="212726"/>
            </a:xfrm>
            <a:prstGeom prst="line">
              <a:avLst/>
            </a:prstGeom>
            <a:ln w="9525" cap="flat" cmpd="sng">
              <a:solidFill>
                <a:srgbClr val="000000"/>
              </a:solidFill>
              <a:prstDash val="solid"/>
              <a:headEnd type="none" w="med" len="med"/>
              <a:tailEnd type="triangle" w="med" len="med"/>
            </a:ln>
          </p:spPr>
        </p:sp>
        <p:sp>
          <p:nvSpPr>
            <p:cNvPr id="31772" name="Text Box 37"/>
            <p:cNvSpPr txBox="1"/>
            <p:nvPr/>
          </p:nvSpPr>
          <p:spPr>
            <a:xfrm>
              <a:off x="2951327" y="2038341"/>
              <a:ext cx="797915" cy="433391"/>
            </a:xfrm>
            <a:prstGeom prst="rect">
              <a:avLst/>
            </a:prstGeom>
            <a:noFill/>
            <a:ln w="9525">
              <a:noFill/>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en-US" altLang="zh-CN" sz="2000" dirty="0">
                  <a:latin typeface="Courier New Regular" panose="02070309020205020404" charset="0"/>
                  <a:cs typeface="Courier New Regular" panose="02070309020205020404" charset="0"/>
                </a:rPr>
                <a:t>pre</a:t>
              </a:r>
              <a:endParaRPr lang="zh-CN" altLang="zh-CN" sz="2000" dirty="0">
                <a:latin typeface="Courier New Regular" panose="02070309020205020404" charset="0"/>
                <a:cs typeface="Courier New Regular" panose="02070309020205020404" charset="0"/>
              </a:endParaRPr>
            </a:p>
          </p:txBody>
        </p:sp>
      </p:grpSp>
      <p:grpSp>
        <p:nvGrpSpPr>
          <p:cNvPr id="7" name="组合 41"/>
          <p:cNvGrpSpPr/>
          <p:nvPr/>
        </p:nvGrpSpPr>
        <p:grpSpPr>
          <a:xfrm>
            <a:off x="3957638" y="3143914"/>
            <a:ext cx="3043237" cy="856586"/>
            <a:chOff x="3958291" y="3143912"/>
            <a:chExt cx="3042467" cy="856032"/>
          </a:xfrm>
        </p:grpSpPr>
        <p:sp>
          <p:nvSpPr>
            <p:cNvPr id="31769" name="Rectangle 13"/>
            <p:cNvSpPr/>
            <p:nvPr/>
          </p:nvSpPr>
          <p:spPr>
            <a:xfrm>
              <a:off x="4214811" y="3143912"/>
              <a:ext cx="2785947" cy="398522"/>
            </a:xfrm>
            <a:prstGeom prst="rect">
              <a:avLst/>
            </a:prstGeom>
            <a:noFill/>
            <a:ln w="9525">
              <a:noFill/>
            </a:ln>
          </p:spPr>
          <p:txBody>
            <a:bodyPr anchor="ctr" anchorCtr="0">
              <a:spAutoFit/>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266700">
                <a:spcBef>
                  <a:spcPct val="0"/>
                </a:spcBef>
                <a:buFontTx/>
                <a:buNone/>
              </a:pPr>
              <a:r>
                <a:rPr lang="en-US" altLang="zh-CN" sz="2000" dirty="0">
                  <a:latin typeface="Courier New Regular" panose="02070309020205020404" charset="0"/>
                  <a:cs typeface="Courier New Regular" panose="02070309020205020404" charset="0"/>
                </a:rPr>
                <a:t>t = pre-&gt;next;</a:t>
              </a:r>
              <a:endParaRPr lang="en-US" altLang="zh-CN" sz="2000" dirty="0">
                <a:latin typeface="Courier New Regular" panose="02070309020205020404" charset="0"/>
                <a:ea typeface="Courier" charset="0"/>
                <a:cs typeface="Courier New Regular" panose="02070309020205020404" charset="0"/>
              </a:endParaRPr>
            </a:p>
          </p:txBody>
        </p:sp>
        <p:sp>
          <p:nvSpPr>
            <p:cNvPr id="31770" name="Line 34"/>
            <p:cNvSpPr/>
            <p:nvPr/>
          </p:nvSpPr>
          <p:spPr>
            <a:xfrm rot="1200000" flipH="1">
              <a:off x="3958291" y="3345979"/>
              <a:ext cx="370160" cy="653965"/>
            </a:xfrm>
            <a:prstGeom prst="line">
              <a:avLst/>
            </a:prstGeom>
            <a:ln w="9525" cap="flat" cmpd="sng">
              <a:solidFill>
                <a:srgbClr val="000000"/>
              </a:solidFill>
              <a:prstDash val="solid"/>
              <a:headEnd type="none" w="med" len="med"/>
              <a:tailEnd type="triangle" w="med" len="med"/>
            </a:ln>
          </p:spPr>
        </p:sp>
      </p:grpSp>
      <p:grpSp>
        <p:nvGrpSpPr>
          <p:cNvPr id="8" name="组合 43"/>
          <p:cNvGrpSpPr/>
          <p:nvPr/>
        </p:nvGrpSpPr>
        <p:grpSpPr>
          <a:xfrm>
            <a:off x="3286125" y="3929063"/>
            <a:ext cx="1312863" cy="247650"/>
            <a:chOff x="3500430" y="3929066"/>
            <a:chExt cx="1312413" cy="247650"/>
          </a:xfrm>
        </p:grpSpPr>
        <p:grpSp>
          <p:nvGrpSpPr>
            <p:cNvPr id="31764" name="Group 24"/>
            <p:cNvGrpSpPr/>
            <p:nvPr/>
          </p:nvGrpSpPr>
          <p:grpSpPr>
            <a:xfrm>
              <a:off x="3857620" y="3929066"/>
              <a:ext cx="955223" cy="247650"/>
              <a:chOff x="3240" y="3936"/>
              <a:chExt cx="1080" cy="312"/>
            </a:xfrm>
          </p:grpSpPr>
          <p:sp>
            <p:nvSpPr>
              <p:cNvPr id="31766" name="Rectangle 25"/>
              <p:cNvSpPr/>
              <p:nvPr/>
            </p:nvSpPr>
            <p:spPr>
              <a:xfrm>
                <a:off x="3240" y="3936"/>
                <a:ext cx="540" cy="312"/>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000" b="1" dirty="0">
                  <a:latin typeface="Times New Roman" panose="02020603050405020304" pitchFamily="18" charset="0"/>
                </a:endParaRPr>
              </a:p>
            </p:txBody>
          </p:sp>
          <p:sp>
            <p:nvSpPr>
              <p:cNvPr id="31767" name="Rectangle 26"/>
              <p:cNvSpPr/>
              <p:nvPr/>
            </p:nvSpPr>
            <p:spPr>
              <a:xfrm>
                <a:off x="3780" y="3936"/>
                <a:ext cx="180" cy="312"/>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000" b="1" dirty="0">
                  <a:latin typeface="Times New Roman" panose="02020603050405020304" pitchFamily="18" charset="0"/>
                </a:endParaRPr>
              </a:p>
            </p:txBody>
          </p:sp>
          <p:sp>
            <p:nvSpPr>
              <p:cNvPr id="31768" name="Line 27"/>
              <p:cNvSpPr/>
              <p:nvPr/>
            </p:nvSpPr>
            <p:spPr>
              <a:xfrm flipV="1">
                <a:off x="3877" y="4092"/>
                <a:ext cx="443" cy="0"/>
              </a:xfrm>
              <a:prstGeom prst="line">
                <a:avLst/>
              </a:prstGeom>
              <a:ln w="9525" cap="flat" cmpd="sng">
                <a:solidFill>
                  <a:srgbClr val="000000"/>
                </a:solidFill>
                <a:prstDash val="solid"/>
                <a:headEnd type="none" w="med" len="med"/>
                <a:tailEnd type="triangle" w="med" len="med"/>
              </a:ln>
            </p:spPr>
          </p:sp>
        </p:grpSp>
        <p:sp>
          <p:nvSpPr>
            <p:cNvPr id="31765" name="Line 27"/>
            <p:cNvSpPr/>
            <p:nvPr/>
          </p:nvSpPr>
          <p:spPr>
            <a:xfrm flipV="1">
              <a:off x="3500430" y="4071306"/>
              <a:ext cx="312313" cy="1270"/>
            </a:xfrm>
            <a:prstGeom prst="line">
              <a:avLst/>
            </a:prstGeom>
            <a:ln w="9525" cap="flat" cmpd="sng">
              <a:solidFill>
                <a:srgbClr val="000000"/>
              </a:solidFill>
              <a:prstDash val="solid"/>
              <a:headEnd type="none" w="med" len="med"/>
              <a:tailEnd type="triangle" w="med" len="med"/>
            </a:ln>
          </p:spPr>
        </p:sp>
      </p:grpSp>
      <p:grpSp>
        <p:nvGrpSpPr>
          <p:cNvPr id="10" name="组合 48"/>
          <p:cNvGrpSpPr/>
          <p:nvPr/>
        </p:nvGrpSpPr>
        <p:grpSpPr>
          <a:xfrm>
            <a:off x="3071813" y="4070350"/>
            <a:ext cx="3571875" cy="786371"/>
            <a:chOff x="3071802" y="4070353"/>
            <a:chExt cx="3571900" cy="786378"/>
          </a:xfrm>
        </p:grpSpPr>
        <p:sp>
          <p:nvSpPr>
            <p:cNvPr id="31762" name="矩形 154"/>
            <p:cNvSpPr/>
            <p:nvPr/>
          </p:nvSpPr>
          <p:spPr>
            <a:xfrm>
              <a:off x="3071802" y="4488428"/>
              <a:ext cx="3571900" cy="368303"/>
            </a:xfrm>
            <a:prstGeom prst="rect">
              <a:avLst/>
            </a:prstGeom>
            <a:noFill/>
            <a:ln w="9525">
              <a:noFill/>
            </a:ln>
          </p:spPr>
          <p:txBody>
            <a:bodyPr>
              <a:spAutoFit/>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266700">
                <a:spcBef>
                  <a:spcPct val="0"/>
                </a:spcBef>
                <a:buFontTx/>
                <a:buNone/>
              </a:pPr>
              <a:r>
                <a:rPr lang="en-US" altLang="zh-CN" sz="1800" b="1" dirty="0">
                  <a:latin typeface="Courier New Regular" panose="02070309020205020404" charset="0"/>
                  <a:cs typeface="Courier New Regular" panose="02070309020205020404" charset="0"/>
                </a:rPr>
                <a:t>pre-&gt;next = t-&gt;next; </a:t>
              </a:r>
              <a:endParaRPr lang="en-US" altLang="zh-CN" sz="1800" b="1" dirty="0">
                <a:latin typeface="Courier New Regular" panose="02070309020205020404" charset="0"/>
                <a:ea typeface="Courier" charset="0"/>
                <a:cs typeface="Courier New Regular" panose="02070309020205020404" charset="0"/>
              </a:endParaRPr>
            </a:p>
          </p:txBody>
        </p:sp>
        <p:cxnSp>
          <p:nvCxnSpPr>
            <p:cNvPr id="31763" name="曲线连接符 44"/>
            <p:cNvCxnSpPr>
              <a:endCxn id="31775" idx="2"/>
            </p:cNvCxnSpPr>
            <p:nvPr/>
          </p:nvCxnSpPr>
          <p:spPr>
            <a:xfrm>
              <a:off x="3283496" y="4070353"/>
              <a:ext cx="1590780" cy="84698"/>
            </a:xfrm>
            <a:prstGeom prst="curvedConnector4">
              <a:avLst>
                <a:gd name="adj1" fmla="val -3995"/>
                <a:gd name="adj2" fmla="val 465162"/>
              </a:avLst>
            </a:prstGeom>
            <a:ln w="9525" cap="flat" cmpd="sng">
              <a:solidFill>
                <a:schemeClr val="tx1"/>
              </a:solidFill>
              <a:prstDash val="solid"/>
              <a:headEnd type="none" w="med" len="med"/>
              <a:tailEnd type="arrow" w="med" len="med"/>
            </a:ln>
          </p:spPr>
        </p:cxnSp>
      </p:grpSp>
      <p:sp>
        <p:nvSpPr>
          <p:cNvPr id="50" name="Rectangle 13"/>
          <p:cNvSpPr/>
          <p:nvPr/>
        </p:nvSpPr>
        <p:spPr>
          <a:xfrm>
            <a:off x="3215005" y="3429953"/>
            <a:ext cx="1956435" cy="398780"/>
          </a:xfrm>
          <a:prstGeom prst="rect">
            <a:avLst/>
          </a:prstGeom>
          <a:noFill/>
          <a:ln w="9525">
            <a:noFill/>
          </a:ln>
        </p:spPr>
        <p:txBody>
          <a:bodyPr wrap="square" anchor="ctr" anchorCtr="0">
            <a:spAutoFit/>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266700">
              <a:spcBef>
                <a:spcPct val="0"/>
              </a:spcBef>
              <a:buFontTx/>
              <a:buNone/>
            </a:pPr>
            <a:r>
              <a:rPr lang="en-US" altLang="zh-CN" sz="2000" dirty="0">
                <a:latin typeface="Courier New Regular" panose="02070309020205020404" charset="0"/>
                <a:cs typeface="Courier New Regular" panose="02070309020205020404" charset="0"/>
              </a:rPr>
              <a:t>free(</a:t>
            </a:r>
            <a:r>
              <a:rPr lang="en-US" altLang="zh-CN" sz="2000" dirty="0">
                <a:latin typeface="Courier New Regular" panose="02070309020205020404" charset="0"/>
                <a:cs typeface="Courier New Regular" panose="02070309020205020404" charset="0"/>
                <a:sym typeface="+mn-ea"/>
              </a:rPr>
              <a:t>t</a:t>
            </a:r>
            <a:r>
              <a:rPr lang="en-US" altLang="zh-CN" sz="2000" dirty="0">
                <a:latin typeface="Courier New Regular" panose="02070309020205020404" charset="0"/>
                <a:cs typeface="Courier New Regular" panose="02070309020205020404" charset="0"/>
              </a:rPr>
              <a:t>)</a:t>
            </a:r>
            <a:r>
              <a:rPr lang="en-US" sz="2000" dirty="0">
                <a:latin typeface="Courier New Regular" panose="02070309020205020404" charset="0"/>
                <a:cs typeface="Courier New Regular" panose="02070309020205020404" charset="0"/>
              </a:rPr>
              <a:t>;</a:t>
            </a:r>
            <a:endParaRPr lang="en-US" sz="2000" dirty="0">
              <a:latin typeface="Courier New Regular" panose="02070309020205020404" charset="0"/>
              <a:ea typeface="Courier" charset="0"/>
              <a:cs typeface="Courier New Regular" panose="02070309020205020404" charset="0"/>
            </a:endParaRPr>
          </a:p>
        </p:txBody>
      </p:sp>
      <p:sp>
        <p:nvSpPr>
          <p:cNvPr id="40" name="Oval 50"/>
          <p:cNvSpPr/>
          <p:nvPr/>
        </p:nvSpPr>
        <p:spPr>
          <a:xfrm>
            <a:off x="714375" y="4929188"/>
            <a:ext cx="8001000" cy="1143000"/>
          </a:xfrm>
          <a:prstGeom prst="ellipse">
            <a:avLst/>
          </a:prstGeom>
          <a:gradFill rotWithShape="0">
            <a:gsLst>
              <a:gs pos="0">
                <a:srgbClr val="A6CFA6"/>
              </a:gs>
              <a:gs pos="50000">
                <a:srgbClr val="CCFFCC"/>
              </a:gs>
              <a:gs pos="100000">
                <a:srgbClr val="A6CFA6"/>
              </a:gs>
            </a:gsLst>
            <a:lin ang="0" scaled="1"/>
            <a:tileRect/>
          </a:gradFill>
          <a:ln w="25400" cap="flat" cmpd="sng">
            <a:solidFill>
              <a:srgbClr val="CCFFFF"/>
            </a:solidFill>
            <a:prstDash val="solid"/>
            <a:headEnd type="none" w="med" len="med"/>
            <a:tailEnd type="none" w="med" len="med"/>
          </a:ln>
        </p:spPr>
        <p:txBody>
          <a:bodyPr wrap="none" lIns="90000" tIns="46800" rIns="90000" bIns="46800" anchor="ctr" anchorCtr="0"/>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zh-CN" altLang="en-US" sz="2000" b="1" dirty="0">
                <a:latin typeface="Arial" panose="020B0604020202020204" pitchFamily="34" charset="0"/>
              </a:rPr>
              <a:t>思考</a:t>
            </a:r>
            <a:r>
              <a:rPr lang="en-US" altLang="zh-CN" sz="2000" b="1" dirty="0">
                <a:latin typeface="Arial" panose="020B0604020202020204" pitchFamily="34" charset="0"/>
              </a:rPr>
              <a:t>:  </a:t>
            </a:r>
            <a:r>
              <a:rPr lang="zh-CN" altLang="en-US" sz="2000" b="1" dirty="0">
                <a:latin typeface="Arial" panose="020B0604020202020204" pitchFamily="34" charset="0"/>
              </a:rPr>
              <a:t>操作指针的几个步骤如果随意改变，将会发生什么</a:t>
            </a:r>
            <a:r>
              <a:rPr lang="en-US" altLang="zh-CN" sz="2000" b="1" dirty="0">
                <a:latin typeface="Arial" panose="020B0604020202020204" pitchFamily="34" charset="0"/>
              </a:rPr>
              <a:t>?</a:t>
            </a:r>
            <a:endParaRPr lang="en-US" altLang="zh-CN" sz="2000" b="1" dirty="0">
              <a:latin typeface="Arial" panose="020B0604020202020204" pitchFamily="34" charset="0"/>
            </a:endParaRPr>
          </a:p>
        </p:txBody>
      </p:sp>
      <p:sp>
        <p:nvSpPr>
          <p:cNvPr id="4" name="文本框 3"/>
          <p:cNvSpPr txBox="1"/>
          <p:nvPr/>
        </p:nvSpPr>
        <p:spPr>
          <a:xfrm>
            <a:off x="3856990" y="370840"/>
            <a:ext cx="8091805" cy="2245360"/>
          </a:xfrm>
          <a:prstGeom prst="rect">
            <a:avLst/>
          </a:prstGeom>
          <a:noFill/>
        </p:spPr>
        <p:txBody>
          <a:bodyPr wrap="square" rtlCol="0">
            <a:spAutoFit/>
          </a:bodyPr>
          <a:p>
            <a:pPr algn="l"/>
            <a:r>
              <a:rPr lang="zh-CN" altLang="en-US" sz="2800" b="1" dirty="0">
                <a:uFillTx/>
                <a:latin typeface="Courier New Regular" panose="02070309020205020404" charset="0"/>
                <a:ea typeface="黑体-简 中等" panose="02000000000000000000" charset="-122"/>
                <a:cs typeface="Courier New Regular" panose="02070309020205020404" charset="0"/>
                <a:sym typeface="+mn-ea"/>
              </a:rPr>
              <a:t>（</a:t>
            </a:r>
            <a:r>
              <a:rPr lang="en-US" altLang="zh-CN" sz="2800" b="1" dirty="0">
                <a:uFillTx/>
                <a:latin typeface="Courier New Regular" panose="02070309020205020404" charset="0"/>
                <a:ea typeface="黑体-简 中等" panose="02000000000000000000" charset="-122"/>
                <a:cs typeface="Courier New Regular" panose="02070309020205020404" charset="0"/>
                <a:sym typeface="+mn-ea"/>
              </a:rPr>
              <a:t>1</a:t>
            </a:r>
            <a:r>
              <a:rPr lang="zh-CN" altLang="en-US" sz="2800" b="1" dirty="0">
                <a:uFillTx/>
                <a:latin typeface="Courier New Regular" panose="02070309020205020404" charset="0"/>
                <a:ea typeface="黑体-简 中等" panose="02000000000000000000" charset="-122"/>
                <a:cs typeface="Courier New Regular" panose="02070309020205020404" charset="0"/>
                <a:sym typeface="+mn-ea"/>
              </a:rPr>
              <a:t>）先找到链表的第</a:t>
            </a:r>
            <a:r>
              <a:rPr lang="en-US" altLang="zh-CN" sz="2800" b="1" dirty="0">
                <a:uFillTx/>
                <a:latin typeface="Courier New Regular" panose="02070309020205020404" charset="0"/>
                <a:ea typeface="黑体-简 中等" panose="02000000000000000000" charset="-122"/>
                <a:cs typeface="Courier New Regular" panose="02070309020205020404" charset="0"/>
                <a:sym typeface="+mn-ea"/>
              </a:rPr>
              <a:t>i - 1</a:t>
            </a:r>
            <a:r>
              <a:rPr lang="zh-CN" altLang="en-US" sz="2800" b="1" dirty="0">
                <a:uFillTx/>
                <a:latin typeface="Courier New Regular" panose="02070309020205020404" charset="0"/>
                <a:ea typeface="黑体-简 中等" panose="02000000000000000000" charset="-122"/>
                <a:cs typeface="Courier New Regular" panose="02070309020205020404" charset="0"/>
                <a:sym typeface="+mn-ea"/>
              </a:rPr>
              <a:t>个结点，用</a:t>
            </a:r>
            <a:r>
              <a:rPr lang="en-US" altLang="zh-CN" sz="2800" b="1" dirty="0">
                <a:uFillTx/>
                <a:latin typeface="Courier New Regular" panose="02070309020205020404" charset="0"/>
                <a:ea typeface="黑体-简 中等" panose="02000000000000000000" charset="-122"/>
                <a:cs typeface="Courier New Regular" panose="02070309020205020404" charset="0"/>
                <a:sym typeface="+mn-ea"/>
              </a:rPr>
              <a:t>pre</a:t>
            </a:r>
            <a:r>
              <a:rPr lang="zh-CN" altLang="en-US" sz="2800" b="1" dirty="0">
                <a:uFillTx/>
                <a:latin typeface="Courier New Regular" panose="02070309020205020404" charset="0"/>
                <a:ea typeface="黑体-简 中等" panose="02000000000000000000" charset="-122"/>
                <a:cs typeface="Courier New Regular" panose="02070309020205020404" charset="0"/>
                <a:sym typeface="+mn-ea"/>
              </a:rPr>
              <a:t>指向；</a:t>
            </a:r>
            <a:endParaRPr lang="zh-CN" altLang="en-US" sz="2800" b="1" dirty="0">
              <a:solidFill>
                <a:schemeClr val="tx1"/>
              </a:solidFill>
              <a:uFillTx/>
              <a:latin typeface="Courier New Regular" panose="02070309020205020404" charset="0"/>
              <a:ea typeface="黑体-简 中等" panose="02000000000000000000" charset="-122"/>
              <a:cs typeface="Courier New Regular" panose="02070309020205020404" charset="0"/>
            </a:endParaRPr>
          </a:p>
          <a:p>
            <a:pPr marL="0" lvl="0" algn="l" eaLnBrk="1" hangingPunct="1">
              <a:buClrTx/>
              <a:buSzTx/>
              <a:buFontTx/>
              <a:buNone/>
            </a:pPr>
            <a:r>
              <a:rPr lang="zh-CN" altLang="en-US" sz="2800" b="1" dirty="0">
                <a:uFillTx/>
                <a:latin typeface="Courier New Regular" panose="02070309020205020404" charset="0"/>
                <a:ea typeface="黑体-简 中等" panose="02000000000000000000" charset="-122"/>
                <a:cs typeface="Courier New Regular" panose="02070309020205020404" charset="0"/>
                <a:sym typeface="+mn-ea"/>
              </a:rPr>
              <a:t>（2）再用指针t指向要被删除的结点（</a:t>
            </a:r>
            <a:r>
              <a:rPr lang="zh-CN" altLang="en-US" sz="2800" b="1" dirty="0">
                <a:uFillTx/>
                <a:latin typeface="Courier New Regular" panose="02070309020205020404" charset="0"/>
                <a:ea typeface="黑体-简 中等" panose="02000000000000000000" charset="-122"/>
                <a:cs typeface="Courier New Regular" panose="02070309020205020404" charset="0"/>
                <a:sym typeface="+mn-ea"/>
              </a:rPr>
              <a:t>pre的下一个结点</a:t>
            </a:r>
            <a:r>
              <a:rPr lang="zh-CN" altLang="en-US" sz="2800" b="1" dirty="0">
                <a:uFillTx/>
                <a:latin typeface="Courier New Regular" panose="02070309020205020404" charset="0"/>
                <a:ea typeface="黑体-简 中等" panose="02000000000000000000" charset="-122"/>
                <a:cs typeface="Courier New Regular" panose="02070309020205020404" charset="0"/>
                <a:sym typeface="+mn-ea"/>
              </a:rPr>
              <a:t>）；</a:t>
            </a:r>
            <a:endParaRPr lang="zh-CN" altLang="en-US" sz="2800" b="1" dirty="0">
              <a:uFillTx/>
              <a:latin typeface="Courier New Regular" panose="02070309020205020404" charset="0"/>
              <a:ea typeface="黑体-简 中等" panose="02000000000000000000" charset="-122"/>
              <a:cs typeface="Courier New Regular" panose="02070309020205020404" charset="0"/>
              <a:sym typeface="+mn-ea"/>
            </a:endParaRPr>
          </a:p>
          <a:p>
            <a:pPr marL="0" lvl="0" algn="l" eaLnBrk="1" hangingPunct="1">
              <a:buClrTx/>
              <a:buSzTx/>
              <a:buFontTx/>
              <a:buNone/>
            </a:pPr>
            <a:r>
              <a:rPr lang="zh-CN" altLang="en-US" sz="2800" b="1" dirty="0">
                <a:uFillTx/>
                <a:latin typeface="Courier New Regular" panose="02070309020205020404" charset="0"/>
                <a:ea typeface="黑体-简 中等" panose="02000000000000000000" charset="-122"/>
                <a:cs typeface="Courier New Regular" panose="02070309020205020404" charset="0"/>
                <a:sym typeface="+mn-ea"/>
              </a:rPr>
              <a:t>（3）然后修改指针，删除t所指结点;</a:t>
            </a:r>
            <a:endParaRPr lang="zh-CN" altLang="en-US" sz="2800" b="1" dirty="0">
              <a:uFillTx/>
              <a:latin typeface="Courier New Regular" panose="02070309020205020404" charset="0"/>
              <a:ea typeface="黑体-简 中等" panose="02000000000000000000" charset="-122"/>
              <a:cs typeface="Courier New Regular" panose="02070309020205020404" charset="0"/>
            </a:endParaRPr>
          </a:p>
          <a:p>
            <a:pPr marL="0" lvl="0" algn="l" eaLnBrk="1" hangingPunct="1">
              <a:buClrTx/>
              <a:buSzTx/>
              <a:buFontTx/>
              <a:buNone/>
            </a:pPr>
            <a:r>
              <a:rPr lang="zh-CN" altLang="en-US" sz="2800" b="1" dirty="0">
                <a:uFillTx/>
                <a:latin typeface="Courier New Regular" panose="02070309020205020404" charset="0"/>
                <a:ea typeface="黑体-简 中等" panose="02000000000000000000" charset="-122"/>
                <a:cs typeface="Courier New Regular" panose="02070309020205020404" charset="0"/>
                <a:sym typeface="+mn-ea"/>
              </a:rPr>
              <a:t>（4）最后释放t所指结点的空间</a:t>
            </a:r>
            <a:endParaRPr lang="zh-CN" altLang="en-US" sz="2800">
              <a:latin typeface="Courier New Regular" panose="02070309020205020404" charset="0"/>
              <a:ea typeface="黑体" charset="0"/>
              <a:cs typeface="Courier New Regular" panose="02070309020205020404" charset="0"/>
            </a:endParaRPr>
          </a:p>
        </p:txBody>
      </p:sp>
      <p:sp>
        <p:nvSpPr>
          <p:cNvPr id="5" name="文本框 4"/>
          <p:cNvSpPr txBox="1"/>
          <p:nvPr/>
        </p:nvSpPr>
        <p:spPr>
          <a:xfrm>
            <a:off x="7182168" y="4013200"/>
            <a:ext cx="4744085" cy="953135"/>
          </a:xfrm>
          <a:prstGeom prst="rect">
            <a:avLst/>
          </a:prstGeom>
          <a:noFill/>
        </p:spPr>
        <p:txBody>
          <a:bodyPr wrap="none" rtlCol="0">
            <a:spAutoFit/>
          </a:bodyPr>
          <a:p>
            <a:pPr algn="ctr"/>
            <a:r>
              <a:rPr lang="zh-CN" altLang="en-US" sz="2800">
                <a:latin typeface="Arial Regular" panose="020B0604020202020204" charset="0"/>
                <a:ea typeface="黑体" charset="0"/>
                <a:cs typeface="Arial Regular" panose="020B0604020202020204" charset="0"/>
              </a:rPr>
              <a:t>阅读代码：</a:t>
            </a:r>
            <a:r>
              <a:rPr lang="en-US" altLang="zh-CN" sz="2800">
                <a:latin typeface="Arial Regular" panose="020B0604020202020204" charset="0"/>
                <a:ea typeface="黑体" charset="0"/>
                <a:cs typeface="Arial Regular" panose="020B0604020202020204" charset="0"/>
              </a:rPr>
              <a:t>singly-li</a:t>
            </a:r>
            <a:r>
              <a:rPr lang="en-US" altLang="zh-CN" sz="2800">
                <a:latin typeface="Arial Regular" panose="020B0604020202020204" charset="0"/>
                <a:ea typeface="黑体" charset="0"/>
                <a:cs typeface="Arial Regular" panose="020B0604020202020204" charset="0"/>
              </a:rPr>
              <a:t>nked-list.c</a:t>
            </a:r>
            <a:endParaRPr lang="en-US" altLang="zh-CN" sz="2800">
              <a:latin typeface="Arial Regular" panose="020B0604020202020204" charset="0"/>
              <a:ea typeface="黑体" charset="0"/>
              <a:cs typeface="Arial Regular" panose="020B0604020202020204" charset="0"/>
            </a:endParaRPr>
          </a:p>
          <a:p>
            <a:pPr algn="ctr"/>
            <a:r>
              <a:rPr lang="en-US" altLang="zh-CN" sz="2800">
                <a:latin typeface="Arial Regular" panose="020B0604020202020204" charset="0"/>
                <a:ea typeface="黑体" charset="0"/>
                <a:cs typeface="Arial Regular" panose="020B0604020202020204" charset="0"/>
              </a:rPr>
              <a:t>delete</a:t>
            </a:r>
            <a:r>
              <a:rPr lang="zh-CN" altLang="en-US" sz="2800">
                <a:latin typeface="Arial Regular" panose="020B0604020202020204" charset="0"/>
                <a:ea typeface="黑体" charset="0"/>
                <a:cs typeface="Arial Regular" panose="020B0604020202020204" charset="0"/>
              </a:rPr>
              <a:t>函数</a:t>
            </a:r>
            <a:endParaRPr lang="zh-CN" altLang="en-US" sz="2800">
              <a:latin typeface="Arial Regular" panose="020B0604020202020204" charset="0"/>
              <a:ea typeface="黑体" charset="0"/>
              <a:cs typeface="Arial Regular"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0-#ppt_w/2"/>
                                          </p:val>
                                        </p:tav>
                                        <p:tav tm="100000">
                                          <p:val>
                                            <p:strVal val="#ppt_x"/>
                                          </p:val>
                                        </p:tav>
                                      </p:tavLst>
                                    </p:anim>
                                    <p:anim calcmode="lin" valueType="num">
                                      <p:cBhvr additive="base">
                                        <p:cTn id="3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500"/>
                                        <p:tgtEl>
                                          <p:spTgt spid="7"/>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childTnLst>
                          </p:cTn>
                        </p:par>
                        <p:par>
                          <p:cTn id="42" fill="hold">
                            <p:stCondLst>
                              <p:cond delay="1000"/>
                            </p:stCondLst>
                            <p:childTnLst>
                              <p:par>
                                <p:cTn id="43" presetID="9" presetClass="exit" presetSubtype="0" fill="hold" nodeType="afterEffect">
                                  <p:stCondLst>
                                    <p:cond delay="0"/>
                                  </p:stCondLst>
                                  <p:childTnLst>
                                    <p:animEffect transition="out" filter="dissolve">
                                      <p:cBhvr>
                                        <p:cTn id="44" dur="500"/>
                                        <p:tgtEl>
                                          <p:spTgt spid="8"/>
                                        </p:tgtEl>
                                      </p:cBhvr>
                                    </p:animEffect>
                                    <p:set>
                                      <p:cBhvr>
                                        <p:cTn id="45" dur="1" fill="hold">
                                          <p:stCondLst>
                                            <p:cond delay="499"/>
                                          </p:stCondLst>
                                        </p:cTn>
                                        <p:tgtEl>
                                          <p:spTgt spid="8"/>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9" presetClass="exit" presetSubtype="0" fill="hold" nodeType="clickEffect">
                                  <p:stCondLst>
                                    <p:cond delay="0"/>
                                  </p:stCondLst>
                                  <p:childTnLst>
                                    <p:animEffect transition="out" filter="dissolve">
                                      <p:cBhvr>
                                        <p:cTn id="49" dur="500"/>
                                        <p:tgtEl>
                                          <p:spTgt spid="7"/>
                                        </p:tgtEl>
                                      </p:cBhvr>
                                    </p:animEffect>
                                    <p:set>
                                      <p:cBhvr>
                                        <p:cTn id="50" dur="1" fill="hold">
                                          <p:stCondLst>
                                            <p:cond delay="499"/>
                                          </p:stCondLst>
                                        </p:cTn>
                                        <p:tgtEl>
                                          <p:spTgt spid="7"/>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dissolve">
                                      <p:cBhvr>
                                        <p:cTn id="55" dur="500"/>
                                        <p:tgtEl>
                                          <p:spTgt spid="50"/>
                                        </p:tgtEl>
                                      </p:cBhvr>
                                    </p:animEffect>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grpId="0" nodeType="click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wheel(1)">
                                      <p:cBhvr>
                                        <p:cTn id="60" dur="2000"/>
                                        <p:tgtEl>
                                          <p:spTgt spid="40"/>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5"/>
                                        </p:tgtEl>
                                        <p:attrNameLst>
                                          <p:attrName>style.visibility</p:attrName>
                                        </p:attrNameLst>
                                      </p:cBhvr>
                                      <p:to>
                                        <p:strVal val="visible"/>
                                      </p:to>
                                    </p:set>
                                    <p:anim calcmode="lin" valueType="num">
                                      <p:cBhvr additive="base">
                                        <p:cTn id="65" dur="500" fill="hold"/>
                                        <p:tgtEl>
                                          <p:spTgt spid="5"/>
                                        </p:tgtEl>
                                        <p:attrNameLst>
                                          <p:attrName>ppt_x</p:attrName>
                                        </p:attrNameLst>
                                      </p:cBhvr>
                                      <p:tavLst>
                                        <p:tav tm="0">
                                          <p:val>
                                            <p:strVal val="#ppt_x"/>
                                          </p:val>
                                        </p:tav>
                                        <p:tav tm="100000">
                                          <p:val>
                                            <p:strVal val="#ppt_x"/>
                                          </p:val>
                                        </p:tav>
                                      </p:tavLst>
                                    </p:anim>
                                    <p:anim calcmode="lin" valueType="num">
                                      <p:cBhvr additive="base">
                                        <p:cTn id="6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40" grpId="0" bldLvl="0" animBg="1"/>
      <p:bldP spid="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charset="0"/>
                <a:ea typeface="黑体" charset="0"/>
              </a:rPr>
              <a:t>练习</a:t>
            </a:r>
            <a:endParaRPr lang="zh-CN" altLang="en-US">
              <a:latin typeface="黑体" charset="0"/>
              <a:ea typeface="黑体" charset="0"/>
            </a:endParaRPr>
          </a:p>
        </p:txBody>
      </p:sp>
      <p:sp>
        <p:nvSpPr>
          <p:cNvPr id="3" name="内容占位符 2"/>
          <p:cNvSpPr>
            <a:spLocks noGrp="1"/>
          </p:cNvSpPr>
          <p:nvPr>
            <p:ph idx="1"/>
          </p:nvPr>
        </p:nvSpPr>
        <p:spPr/>
        <p:txBody>
          <a:bodyPr vert="horz" lIns="91440" tIns="45720" rIns="91440" bIns="45720" rtlCol="0">
            <a:normAutofit lnSpcReduction="10000"/>
          </a:bodyPr>
          <a:p>
            <a:pPr lvl="0" algn="l">
              <a:buClrTx/>
              <a:buSzTx/>
              <a:buFont typeface="Wingdings" panose="05000000000000000000" charset="0"/>
              <a:buChar char=""/>
            </a:pPr>
            <a:r>
              <a:rPr lang="zh-CN" altLang="en-US">
                <a:solidFill>
                  <a:schemeClr val="tx1">
                    <a:lumMod val="75000"/>
                    <a:lumOff val="25000"/>
                  </a:schemeClr>
                </a:solidFill>
                <a:uFillTx/>
                <a:ea typeface="黑体" charset="0"/>
                <a:sym typeface="+mn-ea"/>
              </a:rPr>
              <a:t>求两个多项式链表的和</a:t>
            </a:r>
            <a:endParaRPr lang="zh-CN" altLang="en-US">
              <a:solidFill>
                <a:schemeClr val="tx1">
                  <a:lumMod val="75000"/>
                  <a:lumOff val="25000"/>
                </a:schemeClr>
              </a:solidFill>
              <a:uFillTx/>
              <a:ea typeface="黑体" charset="0"/>
              <a:sym typeface="+mn-ea"/>
            </a:endParaRPr>
          </a:p>
          <a:p>
            <a:pPr lvl="1" algn="l">
              <a:buClrTx/>
              <a:buSzTx/>
              <a:buFont typeface="Wingdings" panose="05000000000000000000" charset="0"/>
              <a:buChar char=""/>
            </a:pPr>
            <a:r>
              <a:rPr lang="zh-CN" altLang="en-US">
                <a:solidFill>
                  <a:schemeClr val="tx1">
                    <a:lumMod val="75000"/>
                    <a:lumOff val="25000"/>
                  </a:schemeClr>
                </a:solidFill>
                <a:uFillTx/>
                <a:ea typeface="黑体" charset="0"/>
                <a:sym typeface="+mn-ea"/>
              </a:rPr>
              <a:t>多项式链表是一种特殊形式的链表，每个节点表示多项式的一项</a:t>
            </a:r>
            <a:endParaRPr lang="zh-CN" altLang="en-US">
              <a:solidFill>
                <a:schemeClr val="tx1">
                  <a:lumMod val="75000"/>
                  <a:lumOff val="25000"/>
                </a:schemeClr>
              </a:solidFill>
              <a:uFillTx/>
              <a:ea typeface="黑体" charset="0"/>
              <a:sym typeface="+mn-ea"/>
            </a:endParaRPr>
          </a:p>
          <a:p>
            <a:pPr lvl="1" algn="l">
              <a:buClrTx/>
              <a:buSzTx/>
              <a:buFont typeface="Wingdings" panose="05000000000000000000" charset="0"/>
              <a:buChar char=""/>
            </a:pPr>
            <a:endParaRPr lang="zh-CN" altLang="en-US">
              <a:solidFill>
                <a:schemeClr val="tx1">
                  <a:lumMod val="75000"/>
                  <a:lumOff val="25000"/>
                </a:schemeClr>
              </a:solidFill>
              <a:uFillTx/>
              <a:ea typeface="黑体" charset="0"/>
              <a:sym typeface="+mn-ea"/>
            </a:endParaRPr>
          </a:p>
          <a:p>
            <a:pPr lvl="1" algn="l">
              <a:buClrTx/>
              <a:buSzTx/>
              <a:buFont typeface="Wingdings" panose="05000000000000000000" charset="0"/>
              <a:buChar char=""/>
            </a:pPr>
            <a:r>
              <a:rPr lang="zh-CN" altLang="en-US">
                <a:solidFill>
                  <a:schemeClr val="tx1">
                    <a:lumMod val="75000"/>
                    <a:lumOff val="25000"/>
                  </a:schemeClr>
                </a:solidFill>
                <a:uFillTx/>
                <a:ea typeface="黑体" charset="0"/>
                <a:sym typeface="+mn-ea"/>
              </a:rPr>
              <a:t>每个节点有三个属性：</a:t>
            </a:r>
            <a:endParaRPr lang="zh-CN" altLang="en-US">
              <a:solidFill>
                <a:schemeClr val="tx1">
                  <a:lumMod val="75000"/>
                  <a:lumOff val="25000"/>
                </a:schemeClr>
              </a:solidFill>
              <a:uFillTx/>
              <a:ea typeface="黑体" charset="0"/>
              <a:sym typeface="+mn-ea"/>
            </a:endParaRPr>
          </a:p>
          <a:p>
            <a:pPr lvl="2" algn="l">
              <a:buClrTx/>
              <a:buSzTx/>
              <a:buFont typeface="Wingdings" panose="05000000000000000000" charset="0"/>
              <a:buChar char=""/>
            </a:pPr>
            <a:r>
              <a:rPr lang="zh-CN" altLang="en-US">
                <a:solidFill>
                  <a:schemeClr val="tx1">
                    <a:lumMod val="75000"/>
                    <a:lumOff val="25000"/>
                  </a:schemeClr>
                </a:solidFill>
                <a:uFillTx/>
                <a:ea typeface="黑体" charset="0"/>
                <a:sym typeface="+mn-ea"/>
              </a:rPr>
              <a:t>    coefficient：该项的系数。项 9x</a:t>
            </a:r>
            <a:r>
              <a:rPr lang="zh-CN" altLang="en-US" baseline="30000">
                <a:solidFill>
                  <a:schemeClr val="tx1">
                    <a:lumMod val="75000"/>
                    <a:lumOff val="25000"/>
                  </a:schemeClr>
                </a:solidFill>
                <a:uFillTx/>
                <a:ea typeface="黑体" charset="0"/>
                <a:sym typeface="+mn-ea"/>
              </a:rPr>
              <a:t>4</a:t>
            </a:r>
            <a:r>
              <a:rPr lang="zh-CN" altLang="en-US">
                <a:solidFill>
                  <a:schemeClr val="tx1">
                    <a:lumMod val="75000"/>
                    <a:lumOff val="25000"/>
                  </a:schemeClr>
                </a:solidFill>
                <a:uFillTx/>
                <a:ea typeface="黑体" charset="0"/>
                <a:sym typeface="+mn-ea"/>
              </a:rPr>
              <a:t> 的系数是 9 </a:t>
            </a:r>
            <a:endParaRPr lang="zh-CN" altLang="en-US">
              <a:solidFill>
                <a:schemeClr val="tx1">
                  <a:lumMod val="75000"/>
                  <a:lumOff val="25000"/>
                </a:schemeClr>
              </a:solidFill>
              <a:uFillTx/>
              <a:ea typeface="黑体" charset="0"/>
              <a:sym typeface="+mn-ea"/>
            </a:endParaRPr>
          </a:p>
          <a:p>
            <a:pPr lvl="2" algn="l">
              <a:buClrTx/>
              <a:buSzTx/>
              <a:buFont typeface="Wingdings" panose="05000000000000000000" charset="0"/>
              <a:buChar char=""/>
            </a:pPr>
            <a:r>
              <a:rPr lang="zh-CN" altLang="en-US">
                <a:solidFill>
                  <a:schemeClr val="tx1">
                    <a:lumMod val="75000"/>
                    <a:lumOff val="25000"/>
                  </a:schemeClr>
                </a:solidFill>
                <a:uFillTx/>
                <a:ea typeface="黑体" charset="0"/>
                <a:sym typeface="+mn-ea"/>
              </a:rPr>
              <a:t>    power：该项的指数。项 9x</a:t>
            </a:r>
            <a:r>
              <a:rPr lang="zh-CN" altLang="en-US" baseline="30000">
                <a:solidFill>
                  <a:schemeClr val="tx1">
                    <a:lumMod val="75000"/>
                    <a:lumOff val="25000"/>
                  </a:schemeClr>
                </a:solidFill>
                <a:uFillTx/>
                <a:ea typeface="黑体" charset="0"/>
                <a:sym typeface="+mn-ea"/>
              </a:rPr>
              <a:t>4</a:t>
            </a:r>
            <a:r>
              <a:rPr lang="zh-CN" altLang="en-US">
                <a:solidFill>
                  <a:schemeClr val="tx1">
                    <a:lumMod val="75000"/>
                    <a:lumOff val="25000"/>
                  </a:schemeClr>
                </a:solidFill>
                <a:uFillTx/>
                <a:ea typeface="黑体" charset="0"/>
                <a:sym typeface="+mn-ea"/>
              </a:rPr>
              <a:t> 的指数是 4 </a:t>
            </a:r>
            <a:endParaRPr lang="zh-CN" altLang="en-US">
              <a:solidFill>
                <a:schemeClr val="tx1">
                  <a:lumMod val="75000"/>
                  <a:lumOff val="25000"/>
                </a:schemeClr>
              </a:solidFill>
              <a:uFillTx/>
              <a:ea typeface="黑体" charset="0"/>
              <a:sym typeface="+mn-ea"/>
            </a:endParaRPr>
          </a:p>
          <a:p>
            <a:pPr lvl="2" algn="l">
              <a:buClrTx/>
              <a:buSzTx/>
              <a:buFont typeface="Wingdings" panose="05000000000000000000" charset="0"/>
              <a:buChar char=""/>
            </a:pPr>
            <a:r>
              <a:rPr lang="zh-CN" altLang="en-US">
                <a:solidFill>
                  <a:schemeClr val="tx1">
                    <a:lumMod val="75000"/>
                    <a:lumOff val="25000"/>
                  </a:schemeClr>
                </a:solidFill>
                <a:uFillTx/>
                <a:ea typeface="黑体" charset="0"/>
                <a:sym typeface="+mn-ea"/>
              </a:rPr>
              <a:t>    next：指向下一个节点的指针（引用），如果当前节点为链表的最后一个节点则为 null </a:t>
            </a:r>
            <a:endParaRPr lang="zh-CN" altLang="en-US">
              <a:solidFill>
                <a:schemeClr val="tx1">
                  <a:lumMod val="75000"/>
                  <a:lumOff val="25000"/>
                </a:schemeClr>
              </a:solidFill>
              <a:uFillTx/>
              <a:ea typeface="黑体" charset="0"/>
              <a:sym typeface="+mn-ea"/>
            </a:endParaRPr>
          </a:p>
          <a:p>
            <a:pPr lvl="0" algn="l">
              <a:buClrTx/>
              <a:buSzTx/>
              <a:buFont typeface="Wingdings" panose="05000000000000000000" charset="0"/>
              <a:buChar char=""/>
            </a:pPr>
            <a:endParaRPr lang="zh-CN" altLang="en-US">
              <a:solidFill>
                <a:schemeClr val="tx1">
                  <a:lumMod val="75000"/>
                  <a:lumOff val="25000"/>
                </a:schemeClr>
              </a:solidFill>
              <a:uFillTx/>
              <a:ea typeface="黑体" charset="0"/>
              <a:sym typeface="+mn-ea"/>
            </a:endParaRPr>
          </a:p>
          <a:p>
            <a:pPr lvl="0" algn="l">
              <a:buClrTx/>
              <a:buSzTx/>
              <a:buFont typeface="Wingdings" panose="05000000000000000000" charset="0"/>
              <a:buChar char=""/>
            </a:pPr>
            <a:endParaRPr lang="zh-CN" altLang="en-US">
              <a:solidFill>
                <a:schemeClr val="tx1">
                  <a:lumMod val="75000"/>
                  <a:lumOff val="25000"/>
                </a:schemeClr>
              </a:solidFill>
              <a:uFillTx/>
              <a:ea typeface="黑体" charset="0"/>
              <a:sym typeface="+mn-ea"/>
            </a:endParaRPr>
          </a:p>
          <a:p>
            <a:pPr lvl="0" algn="l">
              <a:buClrTx/>
              <a:buSzTx/>
              <a:buFont typeface="Wingdings" panose="05000000000000000000" charset="0"/>
              <a:buChar char=""/>
            </a:pPr>
            <a:endParaRPr lang="zh-CN" altLang="en-US">
              <a:solidFill>
                <a:schemeClr val="tx1">
                  <a:lumMod val="75000"/>
                  <a:lumOff val="25000"/>
                </a:schemeClr>
              </a:solidFill>
              <a:uFillTx/>
              <a:ea typeface="黑体" charset="0"/>
              <a:sym typeface="+mn-ea"/>
            </a:endParaRPr>
          </a:p>
          <a:p>
            <a:pPr lvl="0" algn="l">
              <a:buClrTx/>
              <a:buSzTx/>
              <a:buFont typeface="Wingdings" panose="05000000000000000000" charset="0"/>
              <a:buChar char=""/>
            </a:pPr>
            <a:endParaRPr lang="zh-CN" altLang="en-US">
              <a:solidFill>
                <a:schemeClr val="tx1">
                  <a:lumMod val="75000"/>
                  <a:lumOff val="25000"/>
                </a:schemeClr>
              </a:solidFill>
              <a:uFillTx/>
              <a:ea typeface="黑体" charset="0"/>
              <a:sym typeface="+mn-ea"/>
            </a:endParaRPr>
          </a:p>
          <a:p>
            <a:pPr marL="0" lvl="0" indent="0" algn="l">
              <a:buClrTx/>
              <a:buSzTx/>
              <a:buFont typeface="Wingdings" panose="05000000000000000000" charset="0"/>
              <a:buNone/>
            </a:pPr>
            <a:endParaRPr lang="zh-CN" altLang="en-US">
              <a:solidFill>
                <a:schemeClr val="tx1">
                  <a:lumMod val="75000"/>
                  <a:lumOff val="25000"/>
                </a:schemeClr>
              </a:solidFill>
              <a:uFillTx/>
              <a:ea typeface="黑体" charset="0"/>
              <a:sym typeface="+mn-ea"/>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求两个多项式链表的和</a:t>
            </a:r>
            <a:endParaRPr lang="zh-CN" altLang="en-US"/>
          </a:p>
        </p:txBody>
      </p:sp>
      <p:sp>
        <p:nvSpPr>
          <p:cNvPr id="3" name="内容占位符 2"/>
          <p:cNvSpPr>
            <a:spLocks noGrp="1"/>
          </p:cNvSpPr>
          <p:nvPr>
            <p:ph idx="1"/>
          </p:nvPr>
        </p:nvSpPr>
        <p:spPr/>
        <p:txBody>
          <a:bodyPr/>
          <a:p>
            <a:r>
              <a:rPr lang="zh-CN" altLang="en-US"/>
              <a:t>多项式链表必须是标准形式的，即多项式必须 严格 按指数 power 的递减顺序排列（即降幂排列）</a:t>
            </a:r>
            <a:endParaRPr lang="zh-CN" altLang="en-US"/>
          </a:p>
          <a:p>
            <a:pPr lvl="1">
              <a:buFont typeface="Wingdings" panose="05000000000000000000" charset="0"/>
              <a:buChar char=""/>
            </a:pPr>
            <a:r>
              <a:rPr lang="zh-CN" altLang="en-US"/>
              <a:t>另外，系数 coefficient 为 0 的项需要省略</a:t>
            </a:r>
            <a:endParaRPr lang="zh-CN" altLang="en-US"/>
          </a:p>
          <a:p>
            <a:r>
              <a:rPr lang="zh-CN" altLang="en-US"/>
              <a:t>给定两个多项式链表的头节点 poly1 和 poly2，返回它们的和的头节点</a:t>
            </a:r>
            <a:endParaRPr lang="zh-CN" altLang="en-US"/>
          </a:p>
        </p:txBody>
      </p:sp>
      <p:pic>
        <p:nvPicPr>
          <p:cNvPr id="4" name="图片 3"/>
          <p:cNvPicPr>
            <a:picLocks noChangeAspect="1"/>
          </p:cNvPicPr>
          <p:nvPr/>
        </p:nvPicPr>
        <p:blipFill>
          <a:blip r:embed="rId1"/>
          <a:stretch>
            <a:fillRect/>
          </a:stretch>
        </p:blipFill>
        <p:spPr>
          <a:xfrm>
            <a:off x="2971800" y="3611880"/>
            <a:ext cx="5867400" cy="3152775"/>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求两个多项式链表的和</a:t>
            </a:r>
            <a:endParaRPr lang="zh-CN" altLang="en-US"/>
          </a:p>
        </p:txBody>
      </p:sp>
      <p:sp>
        <p:nvSpPr>
          <p:cNvPr id="4" name="文本框 3"/>
          <p:cNvSpPr txBox="1"/>
          <p:nvPr/>
        </p:nvSpPr>
        <p:spPr>
          <a:xfrm>
            <a:off x="647700" y="1735455"/>
            <a:ext cx="4636135" cy="1322070"/>
          </a:xfrm>
          <a:prstGeom prst="rect">
            <a:avLst/>
          </a:prstGeom>
          <a:noFill/>
        </p:spPr>
        <p:txBody>
          <a:bodyPr wrap="none" rtlCol="0">
            <a:spAutoFit/>
          </a:bodyPr>
          <a:p>
            <a:pPr algn="l"/>
            <a:r>
              <a:rPr lang="zh-CN" altLang="en-US" sz="2000" b="1">
                <a:solidFill>
                  <a:schemeClr val="tx1"/>
                </a:solidFill>
                <a:uFillTx/>
                <a:latin typeface="Arial" panose="020B0604020202020204" pitchFamily="34" charset="0"/>
                <a:ea typeface="黑体-简 中等" panose="02000000000000000000" charset="-122"/>
                <a:sym typeface="+mn-ea"/>
              </a:rPr>
              <a:t>示例 </a:t>
            </a:r>
            <a:r>
              <a:rPr lang="en-US" altLang="zh-CN" sz="2000" b="1">
                <a:solidFill>
                  <a:schemeClr val="tx1"/>
                </a:solidFill>
                <a:uFillTx/>
                <a:latin typeface="Arial" panose="020B0604020202020204" pitchFamily="34" charset="0"/>
                <a:ea typeface="黑体-简 中等" panose="02000000000000000000" charset="-122"/>
                <a:sym typeface="+mn-ea"/>
              </a:rPr>
              <a:t>1</a:t>
            </a:r>
            <a:r>
              <a:rPr lang="zh-CN" altLang="en-US" sz="2000" b="1">
                <a:solidFill>
                  <a:schemeClr val="tx1"/>
                </a:solidFill>
                <a:uFillTx/>
                <a:latin typeface="Arial" panose="020B0604020202020204" pitchFamily="34" charset="0"/>
                <a:ea typeface="黑体-简 中等" panose="02000000000000000000" charset="-122"/>
                <a:sym typeface="+mn-ea"/>
              </a:rPr>
              <a:t>：</a:t>
            </a:r>
            <a:endParaRPr lang="zh-CN" altLang="en-US" sz="2000" b="1">
              <a:solidFill>
                <a:schemeClr val="tx1"/>
              </a:solidFill>
              <a:uFillTx/>
              <a:latin typeface="Arial" panose="020B0604020202020204" pitchFamily="34" charset="0"/>
              <a:ea typeface="黑体-简 中等" panose="02000000000000000000" charset="-122"/>
            </a:endParaRPr>
          </a:p>
          <a:p>
            <a:pPr algn="l"/>
            <a:r>
              <a:rPr lang="zh-CN" altLang="en-US" sz="2000" b="1">
                <a:solidFill>
                  <a:schemeClr val="tx1"/>
                </a:solidFill>
                <a:uFillTx/>
                <a:latin typeface="Arial" panose="020B0604020202020204" pitchFamily="34" charset="0"/>
                <a:ea typeface="黑体-简 中等" panose="02000000000000000000" charset="-122"/>
              </a:rPr>
              <a:t>输入：poly1 = [[1,1]], poly2 = [[1,0]]</a:t>
            </a:r>
            <a:endParaRPr lang="zh-CN" altLang="en-US" sz="2000" b="1">
              <a:solidFill>
                <a:schemeClr val="tx1"/>
              </a:solidFill>
              <a:uFillTx/>
              <a:latin typeface="Arial" panose="020B0604020202020204" pitchFamily="34" charset="0"/>
              <a:ea typeface="黑体-简 中等" panose="02000000000000000000" charset="-122"/>
            </a:endParaRPr>
          </a:p>
          <a:p>
            <a:pPr algn="l"/>
            <a:r>
              <a:rPr lang="zh-CN" altLang="en-US" sz="2000" b="1">
                <a:solidFill>
                  <a:schemeClr val="tx1"/>
                </a:solidFill>
                <a:uFillTx/>
                <a:latin typeface="Arial" panose="020B0604020202020204" pitchFamily="34" charset="0"/>
                <a:ea typeface="黑体-简 中等" panose="02000000000000000000" charset="-122"/>
              </a:rPr>
              <a:t>输出：[[1,1],[1,0]]</a:t>
            </a:r>
            <a:endParaRPr lang="zh-CN" altLang="en-US" sz="2000" b="1">
              <a:solidFill>
                <a:schemeClr val="tx1"/>
              </a:solidFill>
              <a:uFillTx/>
              <a:latin typeface="Arial" panose="020B0604020202020204" pitchFamily="34" charset="0"/>
              <a:ea typeface="黑体-简 中等" panose="02000000000000000000" charset="-122"/>
            </a:endParaRPr>
          </a:p>
          <a:p>
            <a:pPr algn="l"/>
            <a:r>
              <a:rPr lang="zh-CN" altLang="en-US" sz="2000" b="1">
                <a:solidFill>
                  <a:schemeClr val="tx1"/>
                </a:solidFill>
                <a:uFillTx/>
                <a:latin typeface="Arial" panose="020B0604020202020204" pitchFamily="34" charset="0"/>
                <a:ea typeface="黑体-简 中等" panose="02000000000000000000" charset="-122"/>
              </a:rPr>
              <a:t>解释：poly1 = x. poly2 = 1. 和为 x + 1.</a:t>
            </a:r>
            <a:endParaRPr lang="zh-CN" altLang="en-US" sz="2000" b="1">
              <a:solidFill>
                <a:schemeClr val="tx1"/>
              </a:solidFill>
              <a:uFillTx/>
              <a:latin typeface="Arial" panose="020B0604020202020204" pitchFamily="34" charset="0"/>
              <a:ea typeface="黑体-简 中等" panose="02000000000000000000" charset="-122"/>
            </a:endParaRPr>
          </a:p>
        </p:txBody>
      </p:sp>
      <p:sp>
        <p:nvSpPr>
          <p:cNvPr id="5" name="文本框 4"/>
          <p:cNvSpPr txBox="1"/>
          <p:nvPr/>
        </p:nvSpPr>
        <p:spPr>
          <a:xfrm>
            <a:off x="647700" y="3208655"/>
            <a:ext cx="8957310" cy="1630045"/>
          </a:xfrm>
          <a:prstGeom prst="rect">
            <a:avLst/>
          </a:prstGeom>
          <a:noFill/>
        </p:spPr>
        <p:txBody>
          <a:bodyPr wrap="square" rtlCol="0">
            <a:spAutoFit/>
          </a:bodyPr>
          <a:p>
            <a:pPr algn="l">
              <a:buClrTx/>
              <a:buSzTx/>
              <a:buNone/>
            </a:pPr>
            <a:r>
              <a:rPr lang="zh-CN" altLang="en-US" sz="2000" b="1">
                <a:uFillTx/>
                <a:latin typeface="Arial" panose="020B0604020202020204" pitchFamily="34" charset="0"/>
                <a:ea typeface="黑体-简 中等" panose="02000000000000000000" charset="-122"/>
                <a:sym typeface="+mn-ea"/>
              </a:rPr>
              <a:t>示例 2：</a:t>
            </a:r>
            <a:endParaRPr lang="zh-CN" altLang="en-US" sz="2000" b="1">
              <a:uFillTx/>
              <a:latin typeface="Arial" panose="020B0604020202020204" pitchFamily="34" charset="0"/>
              <a:ea typeface="黑体-简 中等" panose="02000000000000000000" charset="-122"/>
            </a:endParaRPr>
          </a:p>
          <a:p>
            <a:pPr algn="l">
              <a:buClrTx/>
              <a:buSzTx/>
              <a:buNone/>
            </a:pPr>
            <a:r>
              <a:rPr lang="zh-CN" altLang="en-US" sz="2000" b="1">
                <a:uFillTx/>
                <a:latin typeface="Arial" panose="020B0604020202020204" pitchFamily="34" charset="0"/>
                <a:ea typeface="黑体-简 中等" panose="02000000000000000000" charset="-122"/>
              </a:rPr>
              <a:t>输入：poly1 = [[2,2],[4,1],[3,0]], poly2 = [[3,2],[-4,1],[-1,0]]</a:t>
            </a:r>
            <a:endParaRPr lang="zh-CN" altLang="en-US" sz="2000" b="1">
              <a:uFillTx/>
              <a:latin typeface="Arial" panose="020B0604020202020204" pitchFamily="34" charset="0"/>
              <a:ea typeface="黑体-简 中等" panose="02000000000000000000" charset="-122"/>
            </a:endParaRPr>
          </a:p>
          <a:p>
            <a:pPr algn="l">
              <a:buClrTx/>
              <a:buSzTx/>
              <a:buNone/>
            </a:pPr>
            <a:r>
              <a:rPr lang="zh-CN" altLang="en-US" sz="2000" b="1">
                <a:uFillTx/>
                <a:latin typeface="Arial" panose="020B0604020202020204" pitchFamily="34" charset="0"/>
                <a:ea typeface="黑体-简 中等" panose="02000000000000000000" charset="-122"/>
              </a:rPr>
              <a:t>输出：[[5,2],[2,0]]</a:t>
            </a:r>
            <a:endParaRPr lang="zh-CN" altLang="en-US" sz="2000" b="1">
              <a:uFillTx/>
              <a:latin typeface="Arial" panose="020B0604020202020204" pitchFamily="34" charset="0"/>
              <a:ea typeface="黑体-简 中等" panose="02000000000000000000" charset="-122"/>
            </a:endParaRPr>
          </a:p>
          <a:p>
            <a:pPr algn="l">
              <a:buClrTx/>
              <a:buSzTx/>
              <a:buNone/>
            </a:pPr>
            <a:r>
              <a:rPr lang="zh-CN" altLang="en-US" sz="2000" b="1">
                <a:uFillTx/>
                <a:latin typeface="Arial" panose="020B0604020202020204" pitchFamily="34" charset="0"/>
                <a:ea typeface="黑体-简 中等" panose="02000000000000000000" charset="-122"/>
              </a:rPr>
              <a:t>解释：poly1 = 2x^2 + 4x + 3. poly2 = 3x^2 - 4x - 1. 和为 5x^2 + 2. 注意，我们省略 "0x" 项。</a:t>
            </a:r>
            <a:endParaRPr lang="zh-CN" altLang="en-US" sz="2000" b="1">
              <a:uFillTx/>
              <a:latin typeface="Arial" panose="020B0604020202020204" pitchFamily="34" charset="0"/>
              <a:ea typeface="黑体-简 中等" panose="02000000000000000000" charset="-122"/>
            </a:endParaRPr>
          </a:p>
        </p:txBody>
      </p:sp>
      <p:sp>
        <p:nvSpPr>
          <p:cNvPr id="6" name="文本框 5"/>
          <p:cNvSpPr txBox="1"/>
          <p:nvPr/>
        </p:nvSpPr>
        <p:spPr>
          <a:xfrm>
            <a:off x="647700" y="4989830"/>
            <a:ext cx="4456430" cy="1322070"/>
          </a:xfrm>
          <a:prstGeom prst="rect">
            <a:avLst/>
          </a:prstGeom>
          <a:noFill/>
        </p:spPr>
        <p:txBody>
          <a:bodyPr wrap="none" rtlCol="0">
            <a:spAutoFit/>
          </a:bodyPr>
          <a:p>
            <a:pPr algn="l">
              <a:buClrTx/>
              <a:buSzTx/>
              <a:buNone/>
            </a:pPr>
            <a:r>
              <a:rPr lang="zh-CN" altLang="en-US" sz="2000" b="1">
                <a:uFillTx/>
                <a:latin typeface="Arial" panose="020B0604020202020204" pitchFamily="34" charset="0"/>
                <a:ea typeface="黑体-简 中等" panose="02000000000000000000" charset="-122"/>
              </a:rPr>
              <a:t>示例 3：</a:t>
            </a:r>
            <a:endParaRPr lang="zh-CN" altLang="en-US" sz="2000" b="1">
              <a:uFillTx/>
              <a:latin typeface="Arial" panose="020B0604020202020204" pitchFamily="34" charset="0"/>
              <a:ea typeface="黑体-简 中等" panose="02000000000000000000" charset="-122"/>
            </a:endParaRPr>
          </a:p>
          <a:p>
            <a:pPr algn="l">
              <a:buClrTx/>
              <a:buSzTx/>
              <a:buNone/>
            </a:pPr>
            <a:r>
              <a:rPr lang="zh-CN" altLang="en-US" sz="2000" b="1">
                <a:uFillTx/>
                <a:latin typeface="Arial" panose="020B0604020202020204" pitchFamily="34" charset="0"/>
                <a:ea typeface="黑体-简 中等" panose="02000000000000000000" charset="-122"/>
              </a:rPr>
              <a:t>输入：poly1 = [[1,2]], poly2 = [[-1,2]]</a:t>
            </a:r>
            <a:endParaRPr lang="zh-CN" altLang="en-US" sz="2000" b="1">
              <a:uFillTx/>
              <a:latin typeface="Arial" panose="020B0604020202020204" pitchFamily="34" charset="0"/>
              <a:ea typeface="黑体-简 中等" panose="02000000000000000000" charset="-122"/>
            </a:endParaRPr>
          </a:p>
          <a:p>
            <a:pPr algn="l">
              <a:buClrTx/>
              <a:buSzTx/>
              <a:buNone/>
            </a:pPr>
            <a:r>
              <a:rPr lang="zh-CN" altLang="en-US" sz="2000" b="1">
                <a:uFillTx/>
                <a:latin typeface="Arial" panose="020B0604020202020204" pitchFamily="34" charset="0"/>
                <a:ea typeface="黑体-简 中等" panose="02000000000000000000" charset="-122"/>
              </a:rPr>
              <a:t>输出：[]</a:t>
            </a:r>
            <a:endParaRPr lang="zh-CN" altLang="en-US" sz="2000" b="1">
              <a:uFillTx/>
              <a:latin typeface="Arial" panose="020B0604020202020204" pitchFamily="34" charset="0"/>
              <a:ea typeface="黑体-简 中等" panose="02000000000000000000" charset="-122"/>
            </a:endParaRPr>
          </a:p>
          <a:p>
            <a:pPr algn="l">
              <a:buClrTx/>
              <a:buSzTx/>
              <a:buNone/>
            </a:pPr>
            <a:r>
              <a:rPr lang="zh-CN" altLang="en-US" sz="2000" b="1">
                <a:uFillTx/>
                <a:latin typeface="Arial" panose="020B0604020202020204" pitchFamily="34" charset="0"/>
                <a:ea typeface="黑体-简 中等" panose="02000000000000000000" charset="-122"/>
              </a:rPr>
              <a:t>解释：和为 0。我们返回空链表。</a:t>
            </a:r>
            <a:endParaRPr lang="zh-CN" altLang="en-US" sz="2000" b="1">
              <a:uFillTx/>
              <a:latin typeface="Arial" panose="020B0604020202020204" pitchFamily="34" charset="0"/>
              <a:ea typeface="黑体-简 中等" panose="02000000000000000000" charset="-122"/>
            </a:endParaRPr>
          </a:p>
        </p:txBody>
      </p:sp>
      <p:sp>
        <p:nvSpPr>
          <p:cNvPr id="3" name="文本框 2"/>
          <p:cNvSpPr txBox="1"/>
          <p:nvPr/>
        </p:nvSpPr>
        <p:spPr>
          <a:xfrm>
            <a:off x="7349808" y="5668010"/>
            <a:ext cx="3599815" cy="521970"/>
          </a:xfrm>
          <a:prstGeom prst="rect">
            <a:avLst/>
          </a:prstGeom>
          <a:noFill/>
        </p:spPr>
        <p:txBody>
          <a:bodyPr wrap="none" rtlCol="0">
            <a:spAutoFit/>
          </a:bodyPr>
          <a:p>
            <a:pPr algn="ctr"/>
            <a:r>
              <a:rPr lang="zh-CN" altLang="en-US" sz="2800">
                <a:latin typeface="Arial Regular" panose="020B0604020202020204" charset="0"/>
                <a:ea typeface="黑体" charset="0"/>
                <a:cs typeface="Arial Regular" panose="020B0604020202020204" charset="0"/>
              </a:rPr>
              <a:t>阅读代码：</a:t>
            </a:r>
            <a:r>
              <a:rPr lang="en-US" altLang="zh-CN" sz="2800">
                <a:latin typeface="Arial Regular" panose="020B0604020202020204" charset="0"/>
                <a:ea typeface="黑体" charset="0"/>
                <a:cs typeface="Arial Regular" panose="020B0604020202020204" charset="0"/>
              </a:rPr>
              <a:t>poly-add.c</a:t>
            </a:r>
            <a:endParaRPr lang="en-US" altLang="zh-CN" sz="2800">
              <a:latin typeface="Arial Regular" panose="020B0604020202020204" charset="0"/>
              <a:ea typeface="黑体" charset="0"/>
              <a:cs typeface="Arial Regular"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a:t>
            </a:r>
            <a:r>
              <a:rPr lang="zh-CN" altLang="en-US"/>
              <a:t>时</a:t>
            </a:r>
            <a:endParaRPr lang="zh-CN" altLang="en-US"/>
          </a:p>
        </p:txBody>
      </p:sp>
      <p:sp>
        <p:nvSpPr>
          <p:cNvPr id="3" name="内容占位符 2"/>
          <p:cNvSpPr>
            <a:spLocks noGrp="1"/>
          </p:cNvSpPr>
          <p:nvPr>
            <p:ph idx="1"/>
          </p:nvPr>
        </p:nvSpPr>
        <p:spPr/>
        <p:txBody>
          <a:bodyPr/>
          <a:p>
            <a:r>
              <a:rPr lang="zh-CN" altLang="en-US"/>
              <a:t>分时系统允许多个用户同时与计算机进行交互</a:t>
            </a:r>
            <a:endParaRPr lang="zh-CN" altLang="en-US"/>
          </a:p>
          <a:p>
            <a:endParaRPr lang="zh-CN" altLang="en-US"/>
          </a:p>
          <a:p>
            <a:r>
              <a:rPr lang="zh-CN" altLang="en-US"/>
              <a:t>分时系统创建了每个用户都专有这台计算机的假象</a:t>
            </a:r>
            <a:endParaRPr lang="zh-CN" altLang="en-US"/>
          </a:p>
          <a:p>
            <a:pPr lvl="1"/>
            <a:r>
              <a:rPr lang="zh-CN" altLang="en-US"/>
              <a:t>用户可能知道</a:t>
            </a:r>
            <a:r>
              <a:rPr lang="en-US" altLang="zh-CN"/>
              <a:t>ta</a:t>
            </a:r>
            <a:r>
              <a:rPr lang="zh-CN" altLang="en-US"/>
              <a:t>在和其他用户共享这台机器，但不必为此付出额外的</a:t>
            </a:r>
            <a:r>
              <a:rPr lang="zh-CN" altLang="en-US"/>
              <a:t>操作</a:t>
            </a:r>
            <a:endParaRPr lang="zh-CN" altLang="en-US"/>
          </a:p>
          <a:p>
            <a:pPr lvl="1"/>
            <a:r>
              <a:rPr lang="zh-CN" altLang="en-US"/>
              <a:t>操作系统负责在幕后管理资源（包括</a:t>
            </a:r>
            <a:r>
              <a:rPr lang="en-US" altLang="zh-CN"/>
              <a:t>CPU</a:t>
            </a:r>
            <a:r>
              <a:rPr lang="zh-CN" altLang="en-US"/>
              <a:t>）</a:t>
            </a:r>
            <a:r>
              <a:rPr lang="zh-CN" altLang="en-US"/>
              <a:t>共享</a:t>
            </a:r>
            <a:endParaRPr lang="zh-CN" altLang="en-US"/>
          </a:p>
          <a:p>
            <a:pPr lvl="1"/>
            <a:endParaRPr lang="zh-CN" altLang="en-US"/>
          </a:p>
          <a:p>
            <a:pPr lvl="0"/>
            <a:r>
              <a:rPr lang="zh-CN" altLang="en-US" sz="2800"/>
              <a:t>每个用户由主机上运行的一个</a:t>
            </a:r>
            <a:r>
              <a:rPr lang="zh-CN" altLang="en-US" sz="2800" b="1">
                <a:solidFill>
                  <a:srgbClr val="FF0000"/>
                </a:solidFill>
              </a:rPr>
              <a:t>登录进程</a:t>
            </a:r>
            <a:r>
              <a:rPr lang="zh-CN" altLang="en-US" sz="2800"/>
              <a:t>表示</a:t>
            </a:r>
            <a:endParaRPr lang="zh-CN" altLang="en-US" sz="2800"/>
          </a:p>
          <a:p>
            <a:pPr lvl="1"/>
            <a:r>
              <a:rPr lang="zh-CN" altLang="en-US" sz="2400"/>
              <a:t>当用户运行</a:t>
            </a:r>
            <a:r>
              <a:rPr lang="zh-CN" altLang="en-US" sz="2400"/>
              <a:t>程序时，将创建另一个进程（由用户的登录进程</a:t>
            </a:r>
            <a:r>
              <a:rPr lang="zh-CN" altLang="en-US" sz="2400"/>
              <a:t>生成）</a:t>
            </a:r>
            <a:endParaRPr lang="zh-CN" altLang="en-US"/>
          </a:p>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设备驱动</a:t>
            </a:r>
            <a:r>
              <a:rPr lang="zh-CN" altLang="en-US"/>
              <a:t>程序</a:t>
            </a:r>
            <a:endParaRPr lang="zh-CN" altLang="en-US"/>
          </a:p>
        </p:txBody>
      </p:sp>
      <p:sp>
        <p:nvSpPr>
          <p:cNvPr id="3" name="内容占位符 2"/>
          <p:cNvSpPr>
            <a:spLocks noGrp="1"/>
          </p:cNvSpPr>
          <p:nvPr>
            <p:ph idx="1"/>
          </p:nvPr>
        </p:nvSpPr>
        <p:spPr/>
        <p:txBody>
          <a:bodyPr/>
          <a:p>
            <a:r>
              <a:rPr lang="zh-CN" altLang="en-US"/>
              <a:t>操作系统要负责与各种各样的设备</a:t>
            </a:r>
            <a:r>
              <a:rPr lang="zh-CN" altLang="en-US"/>
              <a:t>通信</a:t>
            </a:r>
            <a:endParaRPr lang="zh-CN" altLang="en-US"/>
          </a:p>
          <a:p>
            <a:endParaRPr lang="zh-CN" altLang="en-US"/>
          </a:p>
          <a:p>
            <a:r>
              <a:rPr lang="zh-CN" altLang="en-US"/>
              <a:t>设备驱动程序：就是“了解”特定设备接收和发布信息所希望采用的方式的小程序</a:t>
            </a:r>
            <a:endParaRPr lang="zh-CN" altLang="en-US"/>
          </a:p>
          <a:p>
            <a:endParaRPr lang="zh-CN" altLang="en-US"/>
          </a:p>
          <a:p>
            <a:r>
              <a:rPr lang="zh-CN" altLang="en-US"/>
              <a:t>通过使用设备驱动程序，操作系统就不必对所有可能与之通信的设备都了如指掌</a:t>
            </a:r>
            <a:endParaRPr lang="zh-CN" altLang="en-US"/>
          </a:p>
        </p:txBody>
      </p:sp>
    </p:spTree>
  </p:cSld>
  <p:clrMapOvr>
    <a:masterClrMapping/>
  </p:clrMapOvr>
</p:sld>
</file>

<file path=ppt/tags/tag1.xml><?xml version="1.0" encoding="utf-8"?>
<p:tagLst xmlns:p="http://schemas.openxmlformats.org/presentationml/2006/main">
  <p:tag name="KSO_WM_UNIT_PLACING_PICTURE_USER_VIEWPORT" val="{&quot;height&quot;:3468,&quot;width&quot;:236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41275" cmpd="sng">
          <a:solidFill>
            <a:srgbClr val="202020"/>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lang="zh-CN" altLang="en-US" sz="2800">
            <a:latin typeface="Arial Regular" panose="020B0604020202020204" charset="0"/>
            <a:ea typeface="黑体" charset="0"/>
            <a:cs typeface="Arial Regular" panose="020B060402020202020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9158</Words>
  <Application>WPS 文字</Application>
  <PresentationFormat>宽屏</PresentationFormat>
  <Paragraphs>687</Paragraphs>
  <Slides>75</Slides>
  <Notes>1</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75</vt:i4>
      </vt:variant>
    </vt:vector>
  </HeadingPairs>
  <TitlesOfParts>
    <vt:vector size="97" baseType="lpstr">
      <vt:lpstr>Arial</vt:lpstr>
      <vt:lpstr>宋体</vt:lpstr>
      <vt:lpstr>Wingdings</vt:lpstr>
      <vt:lpstr>Arial Regular</vt:lpstr>
      <vt:lpstr>黑体</vt:lpstr>
      <vt:lpstr>汉仪中黑KW</vt:lpstr>
      <vt:lpstr>Wingdings</vt:lpstr>
      <vt:lpstr>Courier New Regular</vt:lpstr>
      <vt:lpstr>Times New Roman</vt:lpstr>
      <vt:lpstr>Courier</vt:lpstr>
      <vt:lpstr>苹方-简</vt:lpstr>
      <vt:lpstr>Arial Bold</vt:lpstr>
      <vt:lpstr>黑体-简 中等</vt:lpstr>
      <vt:lpstr>汉仪书宋二KW</vt:lpstr>
      <vt:lpstr>Calibri</vt:lpstr>
      <vt:lpstr>Helvetica Neue</vt:lpstr>
      <vt:lpstr>微软雅黑</vt:lpstr>
      <vt:lpstr>汉仪旗黑</vt:lpstr>
      <vt:lpstr>宋体</vt:lpstr>
      <vt:lpstr>Arial Unicode MS</vt:lpstr>
      <vt:lpstr>宋体-简</vt:lpstr>
      <vt:lpstr>Office 主题​​</vt:lpstr>
      <vt:lpstr>操作系统层</vt:lpstr>
      <vt:lpstr>操作系统的角色</vt:lpstr>
      <vt:lpstr>操作系统的角色</vt:lpstr>
      <vt:lpstr>引导（booting）</vt:lpstr>
      <vt:lpstr>“良好的共享”</vt:lpstr>
      <vt:lpstr>内存、进程与CPU管理</vt:lpstr>
      <vt:lpstr>进程</vt:lpstr>
      <vt:lpstr>分时</vt:lpstr>
      <vt:lpstr>设备驱动程序</vt:lpstr>
      <vt:lpstr>实时系统</vt:lpstr>
      <vt:lpstr>内存管理</vt:lpstr>
      <vt:lpstr>内存管理</vt:lpstr>
      <vt:lpstr>内存管理</vt:lpstr>
      <vt:lpstr>单块内存管理</vt:lpstr>
      <vt:lpstr>单块内存管理</vt:lpstr>
      <vt:lpstr>分区内存管理</vt:lpstr>
      <vt:lpstr>分区内存管理</vt:lpstr>
      <vt:lpstr>分区内存管理</vt:lpstr>
      <vt:lpstr>分区选择法</vt:lpstr>
      <vt:lpstr>分区内存管理</vt:lpstr>
      <vt:lpstr>页式内存管理</vt:lpstr>
      <vt:lpstr>页式内存管理</vt:lpstr>
      <vt:lpstr>页式内存管理</vt:lpstr>
      <vt:lpstr>页式内存管理</vt:lpstr>
      <vt:lpstr>页式内存管理</vt:lpstr>
      <vt:lpstr>页式内存管理</vt:lpstr>
      <vt:lpstr>进程管理</vt:lpstr>
      <vt:lpstr>进程管理</vt:lpstr>
      <vt:lpstr>CPU调度</vt:lpstr>
      <vt:lpstr>CPU调度</vt:lpstr>
      <vt:lpstr>CPU调度算法</vt:lpstr>
      <vt:lpstr>CPU调度算法</vt:lpstr>
      <vt:lpstr>CPU调度算法</vt:lpstr>
      <vt:lpstr>轮询法</vt:lpstr>
      <vt:lpstr>文件系统和目录</vt:lpstr>
      <vt:lpstr>文件</vt:lpstr>
      <vt:lpstr>文本文件与二进制文件</vt:lpstr>
      <vt:lpstr>文件类型和文件扩展名</vt:lpstr>
      <vt:lpstr>文件操作</vt:lpstr>
      <vt:lpstr>文件访问</vt:lpstr>
      <vt:lpstr>文件访问</vt:lpstr>
      <vt:lpstr>文件保护</vt:lpstr>
      <vt:lpstr>文件保护</vt:lpstr>
      <vt:lpstr>目录树</vt:lpstr>
      <vt:lpstr>目录树</vt:lpstr>
      <vt:lpstr>目录树</vt:lpstr>
      <vt:lpstr>计算机网络</vt:lpstr>
      <vt:lpstr>计算机网络</vt:lpstr>
      <vt:lpstr>计算机网络</vt:lpstr>
      <vt:lpstr>网络的类型</vt:lpstr>
      <vt:lpstr>网络的类型</vt:lpstr>
      <vt:lpstr>网络的类型</vt:lpstr>
      <vt:lpstr>Internet连接</vt:lpstr>
      <vt:lpstr>Internet连接</vt:lpstr>
      <vt:lpstr>包交换</vt:lpstr>
      <vt:lpstr>包交换</vt:lpstr>
      <vt:lpstr>开放式系统与协议</vt:lpstr>
      <vt:lpstr>TCP/IP</vt:lpstr>
      <vt:lpstr>TCP/IP</vt:lpstr>
      <vt:lpstr>高层协议</vt:lpstr>
      <vt:lpstr>防火墙</vt:lpstr>
      <vt:lpstr>网络地址</vt:lpstr>
      <vt:lpstr>域名系统</vt:lpstr>
      <vt:lpstr>域名系统</vt:lpstr>
      <vt:lpstr>网络中立性（network neutrality）</vt:lpstr>
      <vt:lpstr>云计算</vt:lpstr>
      <vt:lpstr>补充内容：链表</vt:lpstr>
      <vt:lpstr>链表：结构体类型</vt:lpstr>
      <vt:lpstr>链表：线性表的链式存储实现</vt:lpstr>
      <vt:lpstr>单向链表的建立</vt:lpstr>
      <vt:lpstr>插入</vt:lpstr>
      <vt:lpstr>删除</vt:lpstr>
      <vt:lpstr>练习</vt:lpstr>
      <vt:lpstr>求两个多项式链表的和</vt:lpstr>
      <vt:lpstr>求两个多项式链表的和</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lezhang.thu</dc:creator>
  <cp:lastModifiedBy>章乐</cp:lastModifiedBy>
  <cp:revision>840</cp:revision>
  <dcterms:created xsi:type="dcterms:W3CDTF">2022-12-14T02:56:12Z</dcterms:created>
  <dcterms:modified xsi:type="dcterms:W3CDTF">2022-12-14T02:56:12Z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A30B96C402276615375F0C634AAD5DF4</vt:lpwstr>
  </property>
</Properties>
</file>