
<file path=[Content_Types].xml><?xml version="1.0" encoding="utf-8"?>
<Types xmlns="http://schemas.openxmlformats.org/package/2006/content-types">
  <Default Extension="xml" ContentType="application/xml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33" r:id="rId5"/>
    <p:sldId id="334" r:id="rId6"/>
    <p:sldId id="351" r:id="rId7"/>
    <p:sldId id="352" r:id="rId8"/>
    <p:sldId id="353" r:id="rId9"/>
    <p:sldId id="354" r:id="rId10"/>
    <p:sldId id="355" r:id="rId11"/>
    <p:sldId id="356" r:id="rId12"/>
    <p:sldId id="35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KNebsGjZvUglWQ7dt34GxA==" hashData="JSLP3WXImD04KL2l2eZyX5nbkY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 u="none" strike="noStrike" kern="1200" cap="none" spc="0" normalizeH="0"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黑体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buFont typeface="Wingdings" panose="05000000000000000000" charset="0"/>
              <a:buChar char=""/>
              <a:defRPr sz="2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1pPr>
            <a:lvl2pPr>
              <a:defRPr sz="24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2pPr>
            <a:lvl3pPr>
              <a:defRPr sz="20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3pPr>
            <a:lvl4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4pPr>
            <a:lvl5pPr>
              <a:defRPr sz="1800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黑体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章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树</a:t>
            </a:r>
            <a:r>
              <a:rPr lang="en-US" altLang="zh-CN" dirty="0">
                <a:effectLst/>
              </a:rPr>
              <a:t>-B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网络空间安全</a:t>
            </a:r>
            <a:r>
              <a:rPr lang="zh-CN" altLang="en-US" dirty="0">
                <a:latin typeface="+mn-lt"/>
              </a:rPr>
              <a:t>系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任课</a:t>
            </a:r>
            <a:r>
              <a:rPr lang="zh-CN" altLang="en-US" dirty="0">
                <a:latin typeface="+mn-lt"/>
              </a:rPr>
              <a:t>老师：章</a:t>
            </a:r>
            <a:r>
              <a:rPr lang="zh-CN" altLang="en-US" dirty="0">
                <a:latin typeface="+mn-lt"/>
              </a:rPr>
              <a:t>乐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二叉搜索树的删除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要删除的结点有左、右两棵子树：为了保持二叉搜索树的有序性，替代被删除的元素的位置可以有两种选择：</a:t>
            </a:r>
            <a:endParaRPr lang="zh-CN" altLang="en-US"/>
          </a:p>
          <a:p>
            <a:pPr lvl="1"/>
            <a:r>
              <a:rPr lang="zh-CN" altLang="en-US"/>
              <a:t>一种是取其右子树中的最小元素</a:t>
            </a:r>
            <a:endParaRPr lang="zh-CN" altLang="en-US"/>
          </a:p>
          <a:p>
            <a:pPr lvl="1"/>
            <a:r>
              <a:rPr lang="zh-CN" altLang="en-US"/>
              <a:t>另一个是取其左子树中的最大元素</a:t>
            </a:r>
            <a:endParaRPr lang="zh-CN" altLang="en-US"/>
          </a:p>
          <a:p>
            <a:pPr lvl="1"/>
            <a:r>
              <a:rPr lang="zh-CN" altLang="en-US"/>
              <a:t>删除 41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课堂：演示</a:t>
            </a:r>
            <a:r>
              <a:rPr lang="en-US" altLang="zh-CN"/>
              <a:t>tree.c</a:t>
            </a:r>
            <a:endParaRPr lang="en-US" altLang="zh-CN"/>
          </a:p>
        </p:txBody>
      </p:sp>
      <p:sp>
        <p:nvSpPr>
          <p:cNvPr id="16391" name="Oval 7"/>
          <p:cNvSpPr/>
          <p:nvPr/>
        </p:nvSpPr>
        <p:spPr>
          <a:xfrm>
            <a:off x="6740525" y="4071938"/>
            <a:ext cx="501650" cy="39211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b="1">
              <a:latin typeface="Calibri" charset="0"/>
              <a:ea typeface="宋体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6867525" y="4132263"/>
            <a:ext cx="276225" cy="228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lIns="0" tIns="0" rIns="0" bIns="0" anchor="t" anchorCtr="0"/>
          <a:p>
            <a:pPr indent="0" algn="ctr" defTabSz="91440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baseline="0">
                <a:latin typeface="Arial" panose="020B0604020202020204" pitchFamily="34" charset="0"/>
                <a:ea typeface="宋体" pitchFamily="2" charset="-122"/>
              </a:rPr>
              <a:t>41</a:t>
            </a:r>
            <a:endParaRPr lang="zh-CN" altLang="zh-CN" b="1" baseline="0"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415213" y="4586288"/>
            <a:ext cx="501650" cy="392112"/>
            <a:chOff x="3712903" y="3481103"/>
            <a:chExt cx="501907" cy="392805"/>
          </a:xfrm>
        </p:grpSpPr>
        <p:sp>
          <p:nvSpPr>
            <p:cNvPr id="27656" name="Oval 11"/>
            <p:cNvSpPr/>
            <p:nvPr/>
          </p:nvSpPr>
          <p:spPr>
            <a:xfrm>
              <a:off x="3712903" y="3481103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57" name="Text Box 12"/>
            <p:cNvSpPr txBox="1"/>
            <p:nvPr/>
          </p:nvSpPr>
          <p:spPr>
            <a:xfrm>
              <a:off x="3840071" y="3541450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sp>
        <p:nvSpPr>
          <p:cNvPr id="16398" name="Line 14"/>
          <p:cNvSpPr/>
          <p:nvPr/>
        </p:nvSpPr>
        <p:spPr>
          <a:xfrm>
            <a:off x="7186613" y="4398963"/>
            <a:ext cx="304800" cy="22066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b="1">
              <a:latin typeface="Calibri" charset="0"/>
              <a:ea typeface="宋体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345113" y="3533775"/>
            <a:ext cx="2024062" cy="2643188"/>
            <a:chOff x="1643042" y="2428868"/>
            <a:chExt cx="2023863" cy="2643206"/>
          </a:xfrm>
        </p:grpSpPr>
        <p:sp>
          <p:nvSpPr>
            <p:cNvPr id="27660" name="Oval 2"/>
            <p:cNvSpPr/>
            <p:nvPr/>
          </p:nvSpPr>
          <p:spPr>
            <a:xfrm>
              <a:off x="2230179" y="2428868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1" name="Text Box 3"/>
            <p:cNvSpPr txBox="1"/>
            <p:nvPr/>
          </p:nvSpPr>
          <p:spPr>
            <a:xfrm>
              <a:off x="2357347" y="2489215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62" name="Line 4"/>
            <p:cNvSpPr/>
            <p:nvPr/>
          </p:nvSpPr>
          <p:spPr>
            <a:xfrm>
              <a:off x="2652268" y="2756937"/>
              <a:ext cx="487026" cy="2490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3" name="Oval 5"/>
            <p:cNvSpPr/>
            <p:nvPr/>
          </p:nvSpPr>
          <p:spPr>
            <a:xfrm>
              <a:off x="1643042" y="297747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4" name="Text Box 6"/>
            <p:cNvSpPr txBox="1"/>
            <p:nvPr/>
          </p:nvSpPr>
          <p:spPr>
            <a:xfrm>
              <a:off x="1770210" y="303782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65" name="Oval 9"/>
            <p:cNvSpPr/>
            <p:nvPr/>
          </p:nvSpPr>
          <p:spPr>
            <a:xfrm>
              <a:off x="2495338" y="3563395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6" name="Text Box 10"/>
            <p:cNvSpPr txBox="1"/>
            <p:nvPr/>
          </p:nvSpPr>
          <p:spPr>
            <a:xfrm>
              <a:off x="2622505" y="3623742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67" name="Line 13"/>
            <p:cNvSpPr/>
            <p:nvPr/>
          </p:nvSpPr>
          <p:spPr>
            <a:xfrm flipH="1">
              <a:off x="2814610" y="334285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8" name="Line 15"/>
            <p:cNvSpPr/>
            <p:nvPr/>
          </p:nvSpPr>
          <p:spPr>
            <a:xfrm flipH="1">
              <a:off x="2023193" y="2773395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69" name="Oval 16"/>
            <p:cNvSpPr/>
            <p:nvPr/>
          </p:nvSpPr>
          <p:spPr>
            <a:xfrm>
              <a:off x="3164998" y="4083478"/>
              <a:ext cx="501907" cy="39280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70" name="Text Box 17"/>
            <p:cNvSpPr txBox="1"/>
            <p:nvPr/>
          </p:nvSpPr>
          <p:spPr>
            <a:xfrm>
              <a:off x="3296225" y="4143825"/>
              <a:ext cx="275981" cy="229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71" name="Line 18"/>
            <p:cNvSpPr/>
            <p:nvPr/>
          </p:nvSpPr>
          <p:spPr>
            <a:xfrm>
              <a:off x="2936367" y="389585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72" name="Oval 19"/>
            <p:cNvSpPr/>
            <p:nvPr/>
          </p:nvSpPr>
          <p:spPr>
            <a:xfrm>
              <a:off x="2702324" y="467926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73" name="Text Box 20"/>
            <p:cNvSpPr txBox="1"/>
            <p:nvPr/>
          </p:nvSpPr>
          <p:spPr>
            <a:xfrm>
              <a:off x="2829492" y="473961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34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74" name="Line 21"/>
            <p:cNvSpPr/>
            <p:nvPr/>
          </p:nvSpPr>
          <p:spPr>
            <a:xfrm flipH="1">
              <a:off x="3021596" y="4458727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6773863" y="3890963"/>
            <a:ext cx="457200" cy="409575"/>
            <a:chOff x="1680" y="3744"/>
            <a:chExt cx="288" cy="258"/>
          </a:xfrm>
        </p:grpSpPr>
        <p:sp>
          <p:nvSpPr>
            <p:cNvPr id="27677" name="AutoShape 36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7678" name="Group 37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27679" name="Line 38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680" name="Line 39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10347325" y="3987800"/>
            <a:ext cx="501650" cy="392113"/>
            <a:chOff x="6645573" y="2882926"/>
            <a:chExt cx="501907" cy="392805"/>
          </a:xfrm>
        </p:grpSpPr>
        <p:sp>
          <p:nvSpPr>
            <p:cNvPr id="27683" name="Oval 7"/>
            <p:cNvSpPr/>
            <p:nvPr/>
          </p:nvSpPr>
          <p:spPr>
            <a:xfrm>
              <a:off x="6645573" y="2882926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84" name="Text Box 8"/>
            <p:cNvSpPr txBox="1"/>
            <p:nvPr/>
          </p:nvSpPr>
          <p:spPr>
            <a:xfrm>
              <a:off x="6772741" y="2943274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10474325" y="5105400"/>
            <a:ext cx="501650" cy="392113"/>
            <a:chOff x="6772741" y="3999898"/>
            <a:chExt cx="501907" cy="392805"/>
          </a:xfrm>
        </p:grpSpPr>
        <p:sp>
          <p:nvSpPr>
            <p:cNvPr id="27686" name="Oval 16"/>
            <p:cNvSpPr/>
            <p:nvPr/>
          </p:nvSpPr>
          <p:spPr>
            <a:xfrm>
              <a:off x="6772741" y="3999898"/>
              <a:ext cx="501907" cy="392805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87" name="Text Box 17"/>
            <p:cNvSpPr txBox="1"/>
            <p:nvPr/>
          </p:nvSpPr>
          <p:spPr>
            <a:xfrm>
              <a:off x="6903968" y="4060245"/>
              <a:ext cx="275981" cy="229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0012363" y="5700713"/>
            <a:ext cx="501650" cy="392112"/>
            <a:chOff x="6310067" y="4595689"/>
            <a:chExt cx="501907" cy="392805"/>
          </a:xfrm>
        </p:grpSpPr>
        <p:sp>
          <p:nvSpPr>
            <p:cNvPr id="27689" name="Oval 19"/>
            <p:cNvSpPr/>
            <p:nvPr/>
          </p:nvSpPr>
          <p:spPr>
            <a:xfrm>
              <a:off x="6310067" y="459568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0" name="Text Box 20"/>
            <p:cNvSpPr txBox="1"/>
            <p:nvPr/>
          </p:nvSpPr>
          <p:spPr>
            <a:xfrm>
              <a:off x="6437235" y="465603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34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953500" y="3449638"/>
            <a:ext cx="2571750" cy="1687512"/>
            <a:chOff x="5250785" y="2345288"/>
            <a:chExt cx="2571768" cy="1687526"/>
          </a:xfrm>
        </p:grpSpPr>
        <p:grpSp>
          <p:nvGrpSpPr>
            <p:cNvPr id="27692" name="组合 63"/>
            <p:cNvGrpSpPr/>
            <p:nvPr/>
          </p:nvGrpSpPr>
          <p:grpSpPr>
            <a:xfrm>
              <a:off x="7320646" y="3397523"/>
              <a:ext cx="501907" cy="392805"/>
              <a:chOff x="3712903" y="3481103"/>
              <a:chExt cx="501907" cy="392805"/>
            </a:xfrm>
          </p:grpSpPr>
          <p:sp>
            <p:nvSpPr>
              <p:cNvPr id="27693" name="Oval 11"/>
              <p:cNvSpPr/>
              <p:nvPr/>
            </p:nvSpPr>
            <p:spPr>
              <a:xfrm>
                <a:off x="3712903" y="3481103"/>
                <a:ext cx="501907" cy="392805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/>
              <a:p>
                <a:endParaRPr lang="zh-CN" altLang="en-US" b="1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694" name="Text Box 12"/>
              <p:cNvSpPr txBox="1"/>
              <p:nvPr/>
            </p:nvSpPr>
            <p:spPr>
              <a:xfrm>
                <a:off x="3840071" y="3541450"/>
                <a:ext cx="275981" cy="229319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</p:spPr>
            <p:txBody>
              <a:bodyPr wrap="square" lIns="0" tIns="0" rIns="0" bIns="0" anchor="t" anchorCtr="0"/>
              <a:p>
                <a:pPr indent="0" algn="ctr" defTabSz="914400" fontAlgn="base">
                  <a:lnSpc>
                    <a:spcPct val="96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r>
                  <a:rPr lang="en-US" altLang="zh-CN" b="1" baseline="0" dirty="0">
                    <a:latin typeface="Arial" panose="020B0604020202020204" pitchFamily="34" charset="0"/>
                    <a:ea typeface="宋体" pitchFamily="2" charset="-122"/>
                  </a:rPr>
                  <a:t>50</a:t>
                </a:r>
                <a:endParaRPr lang="zh-CN" altLang="zh-CN" b="1" baseline="0" dirty="0">
                  <a:latin typeface="Arial" panose="020B0604020202020204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7695" name="Line 14"/>
            <p:cNvSpPr/>
            <p:nvPr/>
          </p:nvSpPr>
          <p:spPr>
            <a:xfrm>
              <a:off x="7092014" y="3209898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6" name="Oval 2"/>
            <p:cNvSpPr/>
            <p:nvPr/>
          </p:nvSpPr>
          <p:spPr>
            <a:xfrm>
              <a:off x="5837922" y="2345288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7" name="Text Box 3"/>
            <p:cNvSpPr txBox="1"/>
            <p:nvPr/>
          </p:nvSpPr>
          <p:spPr>
            <a:xfrm>
              <a:off x="5965090" y="2405635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698" name="Line 4"/>
            <p:cNvSpPr/>
            <p:nvPr/>
          </p:nvSpPr>
          <p:spPr>
            <a:xfrm>
              <a:off x="6260011" y="2673357"/>
              <a:ext cx="487026" cy="24906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699" name="Oval 5"/>
            <p:cNvSpPr/>
            <p:nvPr/>
          </p:nvSpPr>
          <p:spPr>
            <a:xfrm>
              <a:off x="5250785" y="2893899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0" name="Text Box 6"/>
            <p:cNvSpPr txBox="1"/>
            <p:nvPr/>
          </p:nvSpPr>
          <p:spPr>
            <a:xfrm>
              <a:off x="5377953" y="2954246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701" name="Oval 9"/>
            <p:cNvSpPr/>
            <p:nvPr/>
          </p:nvSpPr>
          <p:spPr>
            <a:xfrm>
              <a:off x="6103081" y="3479815"/>
              <a:ext cx="501907" cy="392805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2" name="Text Box 10"/>
            <p:cNvSpPr txBox="1"/>
            <p:nvPr/>
          </p:nvSpPr>
          <p:spPr>
            <a:xfrm>
              <a:off x="6230248" y="3540162"/>
              <a:ext cx="275981" cy="2293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7703" name="Line 13"/>
            <p:cNvSpPr/>
            <p:nvPr/>
          </p:nvSpPr>
          <p:spPr>
            <a:xfrm flipH="1">
              <a:off x="6422353" y="325927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4" name="Line 15"/>
            <p:cNvSpPr/>
            <p:nvPr/>
          </p:nvSpPr>
          <p:spPr>
            <a:xfrm flipH="1">
              <a:off x="5630936" y="2689815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7705" name="Line 18"/>
            <p:cNvSpPr/>
            <p:nvPr/>
          </p:nvSpPr>
          <p:spPr>
            <a:xfrm>
              <a:off x="6544110" y="3812273"/>
              <a:ext cx="304391" cy="22054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83" name="Line 21"/>
          <p:cNvSpPr/>
          <p:nvPr/>
        </p:nvSpPr>
        <p:spPr>
          <a:xfrm flipH="1">
            <a:off x="10331450" y="5480050"/>
            <a:ext cx="304800" cy="2206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b="1">
              <a:latin typeface="Calibri" charset="0"/>
              <a:ea typeface="宋体" pitchFamily="2" charset="-122"/>
            </a:endParaRPr>
          </a:p>
        </p:txBody>
      </p:sp>
      <p:grpSp>
        <p:nvGrpSpPr>
          <p:cNvPr id="84" name="Group 35"/>
          <p:cNvGrpSpPr/>
          <p:nvPr/>
        </p:nvGrpSpPr>
        <p:grpSpPr>
          <a:xfrm>
            <a:off x="10345738" y="3767138"/>
            <a:ext cx="457200" cy="409575"/>
            <a:chOff x="1680" y="3744"/>
            <a:chExt cx="288" cy="258"/>
          </a:xfrm>
        </p:grpSpPr>
        <p:sp>
          <p:nvSpPr>
            <p:cNvPr id="27708" name="AutoShape 36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27709" name="Group 37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27710" name="Line 38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27711" name="Line 39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11111E-6 L -0.07518 -0.06759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44444E-6 L -0.01598 -0.16436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-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37 L 0.05052 -0.0868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 animBg="1"/>
      <p:bldP spid="16391" grpId="1" bldLvl="0" animBg="1"/>
      <p:bldP spid="16392" grpId="0" bldLvl="0" animBg="1"/>
      <p:bldP spid="16392" grpId="1" bldLvl="0" animBg="1"/>
      <p:bldP spid="16398" grpId="0" bldLvl="0" animBg="1"/>
      <p:bldP spid="16398" grpId="1" bldLvl="0" animBg="1"/>
      <p:bldP spid="83" grpId="0" bldLvl="0" animBg="1"/>
      <p:bldP spid="83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“二叉搜索树（BST，Binary Search Tree）”也称二叉排序树或二叉查找树，它是一种对排序和查找都很有用的特殊二叉树</a:t>
            </a:r>
            <a:endParaRPr lang="zh-CN" altLang="en-US"/>
          </a:p>
          <a:p>
            <a:pPr lvl="1"/>
            <a:r>
              <a:rPr lang="zh-CN" altLang="en-US"/>
              <a:t>非空左子树的所有键值小于其根结点的键值</a:t>
            </a:r>
            <a:endParaRPr lang="zh-CN" altLang="en-US"/>
          </a:p>
          <a:p>
            <a:pPr lvl="1"/>
            <a:r>
              <a:rPr lang="zh-CN" altLang="en-US"/>
              <a:t>非空右子树的所有键值大于其根结点的键值</a:t>
            </a:r>
            <a:endParaRPr lang="zh-CN" altLang="en-US"/>
          </a:p>
          <a:p>
            <a:pPr lvl="1"/>
            <a:r>
              <a:rPr lang="zh-CN" altLang="en-US"/>
              <a:t>左、右子树都是二叉搜索树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1439545" y="4214813"/>
            <a:ext cx="2517775" cy="1544637"/>
            <a:chOff x="1428728" y="4214818"/>
            <a:chExt cx="2517567" cy="1545073"/>
          </a:xfrm>
        </p:grpSpPr>
        <p:sp>
          <p:nvSpPr>
            <p:cNvPr id="15369" name="Oval 13"/>
            <p:cNvSpPr/>
            <p:nvPr/>
          </p:nvSpPr>
          <p:spPr>
            <a:xfrm>
              <a:off x="2334724" y="421481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0" name="Text Box 14"/>
            <p:cNvSpPr txBox="1"/>
            <p:nvPr/>
          </p:nvSpPr>
          <p:spPr>
            <a:xfrm>
              <a:off x="2427316" y="4259089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1" name="Oval 15"/>
            <p:cNvSpPr/>
            <p:nvPr/>
          </p:nvSpPr>
          <p:spPr>
            <a:xfrm>
              <a:off x="1824882" y="4767104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2" name="Text Box 16"/>
            <p:cNvSpPr txBox="1"/>
            <p:nvPr/>
          </p:nvSpPr>
          <p:spPr>
            <a:xfrm>
              <a:off x="1935054" y="4827977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3" name="Oval 17"/>
            <p:cNvSpPr/>
            <p:nvPr/>
          </p:nvSpPr>
          <p:spPr>
            <a:xfrm>
              <a:off x="2307767" y="533045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4" name="Text Box 18"/>
            <p:cNvSpPr txBox="1"/>
            <p:nvPr/>
          </p:nvSpPr>
          <p:spPr>
            <a:xfrm>
              <a:off x="2417940" y="5391331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5</a:t>
              </a:r>
              <a:endParaRPr lang="zh-CN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5" name="Oval 19"/>
            <p:cNvSpPr/>
            <p:nvPr/>
          </p:nvSpPr>
          <p:spPr>
            <a:xfrm>
              <a:off x="2958256" y="477263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6" name="Text Box 20"/>
            <p:cNvSpPr txBox="1"/>
            <p:nvPr/>
          </p:nvSpPr>
          <p:spPr>
            <a:xfrm>
              <a:off x="3068429" y="4833511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20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7" name="Oval 21"/>
            <p:cNvSpPr/>
            <p:nvPr/>
          </p:nvSpPr>
          <p:spPr>
            <a:xfrm>
              <a:off x="1428728" y="5363662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78" name="Text Box 22"/>
            <p:cNvSpPr txBox="1"/>
            <p:nvPr/>
          </p:nvSpPr>
          <p:spPr>
            <a:xfrm>
              <a:off x="1538901" y="5424535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79" name="Line 23"/>
            <p:cNvSpPr/>
            <p:nvPr/>
          </p:nvSpPr>
          <p:spPr>
            <a:xfrm flipH="1">
              <a:off x="2136647" y="4561242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0" name="Line 26"/>
            <p:cNvSpPr/>
            <p:nvPr/>
          </p:nvSpPr>
          <p:spPr>
            <a:xfrm flipH="1">
              <a:off x="1626805" y="5129023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1" name="Line 27"/>
            <p:cNvSpPr/>
            <p:nvPr/>
          </p:nvSpPr>
          <p:spPr>
            <a:xfrm>
              <a:off x="2206971" y="5112421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2" name="Line 28"/>
            <p:cNvSpPr/>
            <p:nvPr/>
          </p:nvSpPr>
          <p:spPr>
            <a:xfrm>
              <a:off x="2716813" y="4547961"/>
              <a:ext cx="331691" cy="251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3" name="Line 29"/>
            <p:cNvSpPr/>
            <p:nvPr/>
          </p:nvSpPr>
          <p:spPr>
            <a:xfrm>
              <a:off x="3340345" y="5095820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4" name="Oval 30"/>
            <p:cNvSpPr/>
            <p:nvPr/>
          </p:nvSpPr>
          <p:spPr>
            <a:xfrm>
              <a:off x="3511464" y="5224207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5" name="Text Box 31"/>
            <p:cNvSpPr txBox="1"/>
            <p:nvPr/>
          </p:nvSpPr>
          <p:spPr>
            <a:xfrm>
              <a:off x="3604057" y="5334885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22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  <p:grpSp>
        <p:nvGrpSpPr>
          <p:cNvPr id="79" name="Group 35"/>
          <p:cNvGrpSpPr/>
          <p:nvPr/>
        </p:nvGrpSpPr>
        <p:grpSpPr>
          <a:xfrm>
            <a:off x="2286000" y="5591175"/>
            <a:ext cx="457200" cy="409575"/>
            <a:chOff x="1680" y="3744"/>
            <a:chExt cx="288" cy="258"/>
          </a:xfrm>
        </p:grpSpPr>
        <p:sp>
          <p:nvSpPr>
            <p:cNvPr id="15403" name="AutoShape 36"/>
            <p:cNvSpPr/>
            <p:nvPr/>
          </p:nvSpPr>
          <p:spPr>
            <a:xfrm>
              <a:off x="1731" y="3768"/>
              <a:ext cx="226" cy="234"/>
            </a:xfrm>
            <a:prstGeom prst="roundRect">
              <a:avLst>
                <a:gd name="adj" fmla="val 12102"/>
              </a:avLst>
            </a:prstGeom>
            <a:noFill/>
            <a:ln w="9525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Calibri" charset="0"/>
                <a:ea typeface="宋体" pitchFamily="2" charset="-122"/>
              </a:endParaRPr>
            </a:p>
          </p:txBody>
        </p:sp>
        <p:grpSp>
          <p:nvGrpSpPr>
            <p:cNvPr id="15404" name="Group 37"/>
            <p:cNvGrpSpPr/>
            <p:nvPr/>
          </p:nvGrpSpPr>
          <p:grpSpPr>
            <a:xfrm rot="-5400000" flipH="1">
              <a:off x="1704" y="3720"/>
              <a:ext cx="240" cy="288"/>
              <a:chOff x="1728" y="3696"/>
              <a:chExt cx="288" cy="288"/>
            </a:xfrm>
          </p:grpSpPr>
          <p:sp>
            <p:nvSpPr>
              <p:cNvPr id="15405" name="Line 38"/>
              <p:cNvSpPr/>
              <p:nvPr/>
            </p:nvSpPr>
            <p:spPr>
              <a:xfrm>
                <a:off x="1728" y="3744"/>
                <a:ext cx="192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  <p:sp>
            <p:nvSpPr>
              <p:cNvPr id="15406" name="Line 39"/>
              <p:cNvSpPr/>
              <p:nvPr/>
            </p:nvSpPr>
            <p:spPr>
              <a:xfrm flipH="1">
                <a:off x="1728" y="3696"/>
                <a:ext cx="288" cy="240"/>
              </a:xfrm>
              <a:prstGeom prst="line">
                <a:avLst/>
              </a:prstGeom>
              <a:ln w="1016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>
                  <a:latin typeface="Calibri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5059363" y="4246563"/>
            <a:ext cx="2227262" cy="1539875"/>
            <a:chOff x="5058573" y="4245808"/>
            <a:chExt cx="2228071" cy="1540646"/>
          </a:xfrm>
        </p:grpSpPr>
        <p:sp>
          <p:nvSpPr>
            <p:cNvPr id="15387" name="Oval 2"/>
            <p:cNvSpPr/>
            <p:nvPr/>
          </p:nvSpPr>
          <p:spPr>
            <a:xfrm>
              <a:off x="5567244" y="4245808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88" name="Text Box 3"/>
            <p:cNvSpPr txBox="1"/>
            <p:nvPr/>
          </p:nvSpPr>
          <p:spPr>
            <a:xfrm>
              <a:off x="5677417" y="4306681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89" name="Line 4"/>
            <p:cNvSpPr/>
            <p:nvPr/>
          </p:nvSpPr>
          <p:spPr>
            <a:xfrm>
              <a:off x="5932924" y="4576737"/>
              <a:ext cx="421939" cy="251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0" name="Oval 5"/>
            <p:cNvSpPr/>
            <p:nvPr/>
          </p:nvSpPr>
          <p:spPr>
            <a:xfrm>
              <a:off x="5058573" y="4799201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1" name="Text Box 6"/>
            <p:cNvSpPr txBox="1"/>
            <p:nvPr/>
          </p:nvSpPr>
          <p:spPr>
            <a:xfrm>
              <a:off x="5168746" y="4860074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2" name="Oval 7"/>
            <p:cNvSpPr/>
            <p:nvPr/>
          </p:nvSpPr>
          <p:spPr>
            <a:xfrm>
              <a:off x="6266959" y="4788133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3" name="Text Box 8"/>
            <p:cNvSpPr txBox="1"/>
            <p:nvPr/>
          </p:nvSpPr>
          <p:spPr>
            <a:xfrm>
              <a:off x="6377132" y="4849006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4" name="Oval 9"/>
            <p:cNvSpPr/>
            <p:nvPr/>
          </p:nvSpPr>
          <p:spPr>
            <a:xfrm>
              <a:off x="5796966" y="5390225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5" name="Text Box 10"/>
            <p:cNvSpPr txBox="1"/>
            <p:nvPr/>
          </p:nvSpPr>
          <p:spPr>
            <a:xfrm>
              <a:off x="5907139" y="5451098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6" name="Oval 11"/>
            <p:cNvSpPr/>
            <p:nvPr/>
          </p:nvSpPr>
          <p:spPr>
            <a:xfrm>
              <a:off x="6851813" y="5307216"/>
              <a:ext cx="434831" cy="39622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7" name="Text Box 12"/>
            <p:cNvSpPr txBox="1"/>
            <p:nvPr/>
          </p:nvSpPr>
          <p:spPr>
            <a:xfrm>
              <a:off x="6961986" y="5368089"/>
              <a:ext cx="239099" cy="2313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5398" name="Line 24"/>
            <p:cNvSpPr/>
            <p:nvPr/>
          </p:nvSpPr>
          <p:spPr>
            <a:xfrm flipH="1">
              <a:off x="6108732" y="5167761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399" name="Line 25"/>
            <p:cNvSpPr/>
            <p:nvPr/>
          </p:nvSpPr>
          <p:spPr>
            <a:xfrm>
              <a:off x="6653736" y="5117955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5400" name="Line 32"/>
            <p:cNvSpPr/>
            <p:nvPr/>
          </p:nvSpPr>
          <p:spPr>
            <a:xfrm flipH="1">
              <a:off x="5387920" y="4593339"/>
              <a:ext cx="263712" cy="2224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graphicFrame>
        <p:nvGraphicFramePr>
          <p:cNvPr id="78" name="Object 33"/>
          <p:cNvGraphicFramePr>
            <a:graphicFrameLocks noChangeAspect="1"/>
          </p:cNvGraphicFramePr>
          <p:nvPr/>
        </p:nvGraphicFramePr>
        <p:xfrm>
          <a:off x="6500813" y="4000500"/>
          <a:ext cx="414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54480" imgH="2286635" progId="">
                  <p:embed/>
                </p:oleObj>
              </mc:Choice>
              <mc:Fallback>
                <p:oleObj name="" r:id="rId1" imgW="1554480" imgH="228663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0813" y="4000500"/>
                        <a:ext cx="414337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二叉搜索树作为抽象数据结构的定义与普通二叉树相同，但操作集中多了几个特别的函数</a:t>
            </a:r>
            <a:endParaRPr lang="zh-CN" altLang="en-US"/>
          </a:p>
          <a:p>
            <a:pPr lvl="1"/>
            <a:r>
              <a:rPr lang="zh-CN" altLang="en-US"/>
              <a:t>结合教材进行</a:t>
            </a:r>
            <a:r>
              <a:rPr lang="zh-CN" altLang="en-US"/>
              <a:t>讲解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二叉搜索树的查找操作Find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若根结点键值</a:t>
            </a:r>
            <a:r>
              <a:rPr lang="zh-CN" altLang="en-US" b="1">
                <a:solidFill>
                  <a:srgbClr val="FF0000"/>
                </a:solidFill>
              </a:rPr>
              <a:t>小于</a:t>
            </a:r>
            <a:r>
              <a:rPr lang="en-US" altLang="zh-CN"/>
              <a:t>x</a:t>
            </a:r>
            <a:r>
              <a:rPr lang="zh-CN" altLang="en-US"/>
              <a:t>，满足条件的结点将不会出现在它的左子树，接下来的搜索只需在右子树中进行</a:t>
            </a:r>
            <a:endParaRPr lang="zh-CN" altLang="en-US"/>
          </a:p>
          <a:p>
            <a:r>
              <a:rPr lang="zh-CN" altLang="en-US"/>
              <a:t>如果根结点的键值</a:t>
            </a:r>
            <a:r>
              <a:rPr lang="zh-CN" altLang="en-US" b="1">
                <a:solidFill>
                  <a:srgbClr val="FF0000"/>
                </a:solidFill>
              </a:rPr>
              <a:t>大于</a:t>
            </a:r>
            <a:r>
              <a:rPr lang="en-US" altLang="zh-CN"/>
              <a:t>x</a:t>
            </a:r>
            <a:r>
              <a:rPr lang="zh-CN" altLang="en-US"/>
              <a:t>，接下来的搜索将在左子树中进行</a:t>
            </a:r>
            <a:endParaRPr lang="zh-CN" altLang="en-US"/>
          </a:p>
          <a:p>
            <a:r>
              <a:rPr lang="zh-CN" altLang="en-US"/>
              <a:t>若两者比较结果是</a:t>
            </a:r>
            <a:r>
              <a:rPr lang="zh-CN" altLang="en-US" b="1">
                <a:solidFill>
                  <a:srgbClr val="FF0000"/>
                </a:solidFill>
              </a:rPr>
              <a:t>相等</a:t>
            </a:r>
            <a:r>
              <a:rPr lang="zh-CN" altLang="en-US"/>
              <a:t>，搜索完成，返回指向此结点的指针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讲解</a:t>
            </a:r>
            <a:r>
              <a:rPr lang="en-US" altLang="zh-CN"/>
              <a:t>tree.c</a:t>
            </a:r>
            <a:r>
              <a:rPr lang="zh-CN" altLang="en-US"/>
              <a:t>中函数</a:t>
            </a:r>
            <a:r>
              <a:rPr lang="en-US" altLang="zh-CN"/>
              <a:t>find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查找最大和最小元素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最大元素一定是在树的最右分枝的端结点上</a:t>
            </a:r>
            <a:endParaRPr lang="zh-CN" altLang="en-US"/>
          </a:p>
          <a:p>
            <a:r>
              <a:rPr lang="zh-CN" altLang="en-US"/>
              <a:t>最小元素一定是在树的最左分枝的端结点上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讲解tree.c中函数</a:t>
            </a:r>
            <a:r>
              <a:rPr lang="en-US" altLang="zh-CN"/>
              <a:t>findMin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19461" name="Group 1"/>
          <p:cNvGrpSpPr/>
          <p:nvPr/>
        </p:nvGrpSpPr>
        <p:grpSpPr>
          <a:xfrm>
            <a:off x="3599180" y="3389630"/>
            <a:ext cx="7000875" cy="2873375"/>
            <a:chOff x="3291" y="5512"/>
            <a:chExt cx="4958" cy="1951"/>
          </a:xfrm>
        </p:grpSpPr>
        <p:sp>
          <p:nvSpPr>
            <p:cNvPr id="19462" name="Oval 25"/>
            <p:cNvSpPr/>
            <p:nvPr/>
          </p:nvSpPr>
          <p:spPr>
            <a:xfrm>
              <a:off x="5379" y="5512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3" name="Text Box 24"/>
            <p:cNvSpPr txBox="1"/>
            <p:nvPr/>
          </p:nvSpPr>
          <p:spPr>
            <a:xfrm>
              <a:off x="5458" y="5552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18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64" name="Oval 23"/>
            <p:cNvSpPr/>
            <p:nvPr/>
          </p:nvSpPr>
          <p:spPr>
            <a:xfrm>
              <a:off x="4944" y="6011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5" name="Text Box 22"/>
            <p:cNvSpPr txBox="1"/>
            <p:nvPr/>
          </p:nvSpPr>
          <p:spPr>
            <a:xfrm>
              <a:off x="5038" y="6066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10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66" name="Oval 21"/>
            <p:cNvSpPr/>
            <p:nvPr/>
          </p:nvSpPr>
          <p:spPr>
            <a:xfrm>
              <a:off x="5356" y="6520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7" name="Text Box 20"/>
            <p:cNvSpPr txBox="1"/>
            <p:nvPr/>
          </p:nvSpPr>
          <p:spPr>
            <a:xfrm>
              <a:off x="5450" y="6575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en-US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68" name="Oval 19"/>
            <p:cNvSpPr/>
            <p:nvPr/>
          </p:nvSpPr>
          <p:spPr>
            <a:xfrm>
              <a:off x="5911" y="6016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69" name="Text Box 18"/>
            <p:cNvSpPr txBox="1"/>
            <p:nvPr/>
          </p:nvSpPr>
          <p:spPr>
            <a:xfrm>
              <a:off x="6005" y="6071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20</a:t>
              </a:r>
              <a:endParaRPr lang="en-US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70" name="Oval 17"/>
            <p:cNvSpPr/>
            <p:nvPr/>
          </p:nvSpPr>
          <p:spPr>
            <a:xfrm>
              <a:off x="4606" y="6550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1" name="Text Box 16"/>
            <p:cNvSpPr txBox="1"/>
            <p:nvPr/>
          </p:nvSpPr>
          <p:spPr>
            <a:xfrm>
              <a:off x="4700" y="6605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7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72" name="Line 15"/>
            <p:cNvSpPr/>
            <p:nvPr/>
          </p:nvSpPr>
          <p:spPr>
            <a:xfrm flipH="1">
              <a:off x="5210" y="5825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3" name="Line 14"/>
            <p:cNvSpPr/>
            <p:nvPr/>
          </p:nvSpPr>
          <p:spPr>
            <a:xfrm flipH="1">
              <a:off x="4775" y="6338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4" name="Line 13"/>
            <p:cNvSpPr/>
            <p:nvPr/>
          </p:nvSpPr>
          <p:spPr>
            <a:xfrm>
              <a:off x="5270" y="6323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5" name="Line 12"/>
            <p:cNvSpPr/>
            <p:nvPr/>
          </p:nvSpPr>
          <p:spPr>
            <a:xfrm>
              <a:off x="5705" y="5813"/>
              <a:ext cx="283" cy="2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6" name="Line 11"/>
            <p:cNvSpPr/>
            <p:nvPr/>
          </p:nvSpPr>
          <p:spPr>
            <a:xfrm>
              <a:off x="6237" y="6308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7" name="Oval 10"/>
            <p:cNvSpPr/>
            <p:nvPr/>
          </p:nvSpPr>
          <p:spPr>
            <a:xfrm>
              <a:off x="6383" y="6424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78" name="Text Box 9"/>
            <p:cNvSpPr txBox="1"/>
            <p:nvPr/>
          </p:nvSpPr>
          <p:spPr>
            <a:xfrm>
              <a:off x="6462" y="6524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22</a:t>
              </a:r>
              <a:endParaRPr lang="en-US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79" name="Oval 8"/>
            <p:cNvSpPr/>
            <p:nvPr/>
          </p:nvSpPr>
          <p:spPr>
            <a:xfrm>
              <a:off x="4944" y="7105"/>
              <a:ext cx="371" cy="35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80" name="Text Box 7"/>
            <p:cNvSpPr txBox="1"/>
            <p:nvPr/>
          </p:nvSpPr>
          <p:spPr>
            <a:xfrm>
              <a:off x="5038" y="7160"/>
              <a:ext cx="204" cy="2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 dirty="0">
                  <a:latin typeface="Arial" panose="020B0604020202020204" pitchFamily="34" charset="0"/>
                  <a:ea typeface="宋体" pitchFamily="2" charset="-122"/>
                </a:rPr>
                <a:t>9</a:t>
              </a:r>
              <a:endParaRPr lang="en-US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81" name="Line 6"/>
            <p:cNvSpPr/>
            <p:nvPr/>
          </p:nvSpPr>
          <p:spPr>
            <a:xfrm>
              <a:off x="4858" y="6908"/>
              <a:ext cx="225" cy="20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82" name="Text Box 5"/>
            <p:cNvSpPr txBox="1"/>
            <p:nvPr/>
          </p:nvSpPr>
          <p:spPr>
            <a:xfrm>
              <a:off x="3291" y="6518"/>
              <a:ext cx="923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ctr" anchorCtr="0"/>
            <a:p>
              <a:pPr indent="0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zh-CN" b="1" baseline="0">
                  <a:latin typeface="Calibri" charset="0"/>
                  <a:ea typeface="仿宋"/>
                </a:rPr>
                <a:t>最左端点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83" name="AutoShape 4"/>
            <p:cNvSpPr/>
            <p:nvPr/>
          </p:nvSpPr>
          <p:spPr>
            <a:xfrm>
              <a:off x="4214" y="6733"/>
              <a:ext cx="286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19484" name="Text Box 3"/>
            <p:cNvSpPr txBox="1"/>
            <p:nvPr/>
          </p:nvSpPr>
          <p:spPr>
            <a:xfrm>
              <a:off x="7326" y="6408"/>
              <a:ext cx="923" cy="41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ctr" anchorCtr="0"/>
            <a:p>
              <a:pPr indent="0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zh-CN" b="1" baseline="0">
                  <a:latin typeface="Calibri" charset="0"/>
                  <a:ea typeface="仿宋"/>
                </a:rPr>
                <a:t>最右端点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19485" name="AutoShape 2"/>
            <p:cNvSpPr/>
            <p:nvPr/>
          </p:nvSpPr>
          <p:spPr>
            <a:xfrm flipH="1">
              <a:off x="6914" y="6623"/>
              <a:ext cx="286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将元素X插入二叉搜索树BST中关键是要找到元素应该插入的位置</a:t>
            </a:r>
            <a:endParaRPr lang="zh-CN" altLang="en-US"/>
          </a:p>
          <a:p>
            <a:r>
              <a:rPr lang="zh-CN" altLang="en-US"/>
              <a:t>位置的确定可以利用与查找函数Find类似的方法</a:t>
            </a:r>
            <a:endParaRPr lang="zh-CN" altLang="en-US"/>
          </a:p>
          <a:p>
            <a:pPr lvl="1"/>
            <a:r>
              <a:rPr lang="zh-CN" altLang="en-US"/>
              <a:t>如果在树BST中找到X，说明要插入的元素已存在，可放弃插入操作</a:t>
            </a:r>
            <a:endParaRPr lang="zh-CN" altLang="en-US"/>
          </a:p>
          <a:p>
            <a:pPr lvl="1"/>
            <a:r>
              <a:rPr lang="zh-CN" altLang="en-US"/>
              <a:t>如果没找到X，查找终止的位置就是X应插入的位置。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7107555" y="4070033"/>
            <a:ext cx="2254250" cy="2327275"/>
            <a:chOff x="5604476" y="2951059"/>
            <a:chExt cx="2253672" cy="2327844"/>
          </a:xfrm>
        </p:grpSpPr>
        <p:sp>
          <p:nvSpPr>
            <p:cNvPr id="21510" name="Oval 21"/>
            <p:cNvSpPr/>
            <p:nvPr/>
          </p:nvSpPr>
          <p:spPr>
            <a:xfrm>
              <a:off x="6118991" y="2951059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1" name="Text Box 20"/>
            <p:cNvSpPr txBox="1"/>
            <p:nvPr/>
          </p:nvSpPr>
          <p:spPr>
            <a:xfrm>
              <a:off x="6230430" y="3019672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2" name="Line 19"/>
            <p:cNvSpPr/>
            <p:nvPr/>
          </p:nvSpPr>
          <p:spPr>
            <a:xfrm>
              <a:off x="6488873" y="3324063"/>
              <a:ext cx="426787" cy="2831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3" name="Oval 18"/>
            <p:cNvSpPr/>
            <p:nvPr/>
          </p:nvSpPr>
          <p:spPr>
            <a:xfrm>
              <a:off x="5604476" y="3574811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4" name="Text Box 17"/>
            <p:cNvSpPr txBox="1"/>
            <p:nvPr/>
          </p:nvSpPr>
          <p:spPr>
            <a:xfrm>
              <a:off x="5715915" y="3643424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5" name="Oval 16"/>
            <p:cNvSpPr/>
            <p:nvPr/>
          </p:nvSpPr>
          <p:spPr>
            <a:xfrm>
              <a:off x="6826746" y="3562336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6" name="Text Box 15"/>
            <p:cNvSpPr txBox="1"/>
            <p:nvPr/>
          </p:nvSpPr>
          <p:spPr>
            <a:xfrm>
              <a:off x="6938185" y="3630949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7" name="Oval 14"/>
            <p:cNvSpPr/>
            <p:nvPr/>
          </p:nvSpPr>
          <p:spPr>
            <a:xfrm>
              <a:off x="6351353" y="4240979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18" name="Text Box 13"/>
            <p:cNvSpPr txBox="1"/>
            <p:nvPr/>
          </p:nvSpPr>
          <p:spPr>
            <a:xfrm>
              <a:off x="6462792" y="4309592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19" name="Oval 12"/>
            <p:cNvSpPr/>
            <p:nvPr/>
          </p:nvSpPr>
          <p:spPr>
            <a:xfrm>
              <a:off x="7418320" y="4147416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0" name="Text Box 11"/>
            <p:cNvSpPr txBox="1"/>
            <p:nvPr/>
          </p:nvSpPr>
          <p:spPr>
            <a:xfrm>
              <a:off x="7529759" y="4216029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21" name="Line 10"/>
            <p:cNvSpPr/>
            <p:nvPr/>
          </p:nvSpPr>
          <p:spPr>
            <a:xfrm flipH="1">
              <a:off x="6631135" y="3990230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2" name="Line 9"/>
            <p:cNvSpPr/>
            <p:nvPr/>
          </p:nvSpPr>
          <p:spPr>
            <a:xfrm>
              <a:off x="7217968" y="3934093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3" name="Line 8"/>
            <p:cNvSpPr/>
            <p:nvPr/>
          </p:nvSpPr>
          <p:spPr>
            <a:xfrm flipH="1">
              <a:off x="5937607" y="3342775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4" name="Oval 7"/>
            <p:cNvSpPr/>
            <p:nvPr/>
          </p:nvSpPr>
          <p:spPr>
            <a:xfrm>
              <a:off x="6938185" y="4832296"/>
              <a:ext cx="439828" cy="446607"/>
            </a:xfrm>
            <a:prstGeom prst="ellipse">
              <a:avLst/>
            </a:prstGeom>
            <a:solidFill>
              <a:srgbClr val="F8F7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5" name="Text Box 6"/>
            <p:cNvSpPr txBox="1"/>
            <p:nvPr/>
          </p:nvSpPr>
          <p:spPr>
            <a:xfrm>
              <a:off x="7049624" y="4900909"/>
              <a:ext cx="241846" cy="260729"/>
            </a:xfrm>
            <a:prstGeom prst="rect">
              <a:avLst/>
            </a:prstGeom>
            <a:solidFill>
              <a:srgbClr val="F8F7F3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26" name="Line 5"/>
            <p:cNvSpPr/>
            <p:nvPr/>
          </p:nvSpPr>
          <p:spPr>
            <a:xfrm>
              <a:off x="6737832" y="4618973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289618" y="4190683"/>
            <a:ext cx="2324100" cy="2428875"/>
            <a:chOff x="1785918" y="3071810"/>
            <a:chExt cx="2324804" cy="2428892"/>
          </a:xfrm>
        </p:grpSpPr>
        <p:sp>
          <p:nvSpPr>
            <p:cNvPr id="21528" name="Oval 35"/>
            <p:cNvSpPr/>
            <p:nvPr/>
          </p:nvSpPr>
          <p:spPr>
            <a:xfrm>
              <a:off x="2371565" y="3764175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29" name="Text Box 34"/>
            <p:cNvSpPr txBox="1"/>
            <p:nvPr/>
          </p:nvSpPr>
          <p:spPr>
            <a:xfrm>
              <a:off x="2483003" y="3832788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0" name="Line 33"/>
            <p:cNvSpPr/>
            <p:nvPr/>
          </p:nvSpPr>
          <p:spPr>
            <a:xfrm>
              <a:off x="2741447" y="4137179"/>
              <a:ext cx="426787" cy="28318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1" name="Oval 32"/>
            <p:cNvSpPr/>
            <p:nvPr/>
          </p:nvSpPr>
          <p:spPr>
            <a:xfrm>
              <a:off x="1857049" y="4387928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2" name="Text Box 31"/>
            <p:cNvSpPr txBox="1"/>
            <p:nvPr/>
          </p:nvSpPr>
          <p:spPr>
            <a:xfrm>
              <a:off x="1968488" y="4456540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3" name="Oval 30"/>
            <p:cNvSpPr/>
            <p:nvPr/>
          </p:nvSpPr>
          <p:spPr>
            <a:xfrm>
              <a:off x="3079320" y="4375453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4" name="Text Box 29"/>
            <p:cNvSpPr txBox="1"/>
            <p:nvPr/>
          </p:nvSpPr>
          <p:spPr>
            <a:xfrm>
              <a:off x="3190758" y="4444065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5" name="Oval 28"/>
            <p:cNvSpPr/>
            <p:nvPr/>
          </p:nvSpPr>
          <p:spPr>
            <a:xfrm>
              <a:off x="2603926" y="5054095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6" name="Text Box 27"/>
            <p:cNvSpPr txBox="1"/>
            <p:nvPr/>
          </p:nvSpPr>
          <p:spPr>
            <a:xfrm>
              <a:off x="2715365" y="5122708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7" name="Oval 26"/>
            <p:cNvSpPr/>
            <p:nvPr/>
          </p:nvSpPr>
          <p:spPr>
            <a:xfrm>
              <a:off x="3670894" y="4960532"/>
              <a:ext cx="439828" cy="446607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38" name="Text Box 25"/>
            <p:cNvSpPr txBox="1"/>
            <p:nvPr/>
          </p:nvSpPr>
          <p:spPr>
            <a:xfrm>
              <a:off x="3782333" y="5029145"/>
              <a:ext cx="241846" cy="2607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en-US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39" name="Line 24"/>
            <p:cNvSpPr/>
            <p:nvPr/>
          </p:nvSpPr>
          <p:spPr>
            <a:xfrm flipH="1">
              <a:off x="2883709" y="4803347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0" name="Line 23"/>
            <p:cNvSpPr/>
            <p:nvPr/>
          </p:nvSpPr>
          <p:spPr>
            <a:xfrm>
              <a:off x="3470541" y="4747209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1" name="Line 22"/>
            <p:cNvSpPr/>
            <p:nvPr/>
          </p:nvSpPr>
          <p:spPr>
            <a:xfrm flipH="1">
              <a:off x="2190180" y="4155892"/>
              <a:ext cx="266742" cy="2507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2" name="Oval 4"/>
            <p:cNvSpPr/>
            <p:nvPr/>
          </p:nvSpPr>
          <p:spPr>
            <a:xfrm>
              <a:off x="1785918" y="3071810"/>
              <a:ext cx="439828" cy="446607"/>
            </a:xfrm>
            <a:prstGeom prst="ellipse">
              <a:avLst/>
            </a:prstGeom>
            <a:solidFill>
              <a:srgbClr val="F8F7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1543" name="Text Box 3"/>
            <p:cNvSpPr txBox="1"/>
            <p:nvPr/>
          </p:nvSpPr>
          <p:spPr>
            <a:xfrm>
              <a:off x="1897357" y="3140423"/>
              <a:ext cx="241846" cy="260729"/>
            </a:xfrm>
            <a:prstGeom prst="rect">
              <a:avLst/>
            </a:prstGeom>
            <a:solidFill>
              <a:srgbClr val="F8F7F3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 dirty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en-US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1544" name="AutoShape 2"/>
            <p:cNvSpPr/>
            <p:nvPr/>
          </p:nvSpPr>
          <p:spPr>
            <a:xfrm rot="3011177">
              <a:off x="2036063" y="3617977"/>
              <a:ext cx="381736" cy="133964"/>
            </a:xfrm>
            <a:prstGeom prst="notchedRightArrow">
              <a:avLst>
                <a:gd name="adj1" fmla="val 50000"/>
                <a:gd name="adj2" fmla="val 67689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50" name="AutoShape 2"/>
          <p:cNvSpPr/>
          <p:nvPr/>
        </p:nvSpPr>
        <p:spPr>
          <a:xfrm rot="5400000">
            <a:off x="3880168" y="4647883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51" name="AutoShape 2"/>
          <p:cNvSpPr/>
          <p:nvPr/>
        </p:nvSpPr>
        <p:spPr>
          <a:xfrm rot="5400000">
            <a:off x="4665980" y="5219383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52" name="AutoShape 2"/>
          <p:cNvSpPr/>
          <p:nvPr/>
        </p:nvSpPr>
        <p:spPr>
          <a:xfrm rot="5400000">
            <a:off x="4023043" y="5933758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二叉搜索树的插入：实例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以一年十二个月的英文缩写为键值，按从一月到十二月顺序输入它们，即输入序列为（Jan, Feb, Mar, Apr, May, Jun, July, Aug, Sep, Oct, Nov, Dec），将产生什么样的二叉搜索树</a:t>
            </a:r>
            <a:endParaRPr lang="zh-CN" altLang="en-US"/>
          </a:p>
        </p:txBody>
      </p:sp>
      <p:grpSp>
        <p:nvGrpSpPr>
          <p:cNvPr id="8" name="Group 47"/>
          <p:cNvGrpSpPr/>
          <p:nvPr/>
        </p:nvGrpSpPr>
        <p:grpSpPr>
          <a:xfrm>
            <a:off x="5551488" y="1714500"/>
            <a:ext cx="692150" cy="533400"/>
            <a:chOff x="1772" y="1335"/>
            <a:chExt cx="436" cy="336"/>
          </a:xfrm>
        </p:grpSpPr>
        <p:sp>
          <p:nvSpPr>
            <p:cNvPr id="23557" name="Oval 15"/>
            <p:cNvSpPr/>
            <p:nvPr/>
          </p:nvSpPr>
          <p:spPr>
            <a:xfrm>
              <a:off x="1772" y="1335"/>
              <a:ext cx="436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3558" name="Text Box 16"/>
            <p:cNvSpPr txBox="1"/>
            <p:nvPr/>
          </p:nvSpPr>
          <p:spPr>
            <a:xfrm>
              <a:off x="1814" y="1356"/>
              <a:ext cx="36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Jan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11" name="Group 48"/>
          <p:cNvGrpSpPr/>
          <p:nvPr/>
        </p:nvGrpSpPr>
        <p:grpSpPr>
          <a:xfrm>
            <a:off x="4643438" y="2143125"/>
            <a:ext cx="1000125" cy="714375"/>
            <a:chOff x="1200" y="1605"/>
            <a:chExt cx="630" cy="450"/>
          </a:xfrm>
        </p:grpSpPr>
        <p:sp>
          <p:nvSpPr>
            <p:cNvPr id="23560" name="Oval 5"/>
            <p:cNvSpPr/>
            <p:nvPr/>
          </p:nvSpPr>
          <p:spPr>
            <a:xfrm>
              <a:off x="1200" y="1719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61" name="AutoShape 10"/>
            <p:cNvCxnSpPr>
              <a:endCxn id="23560" idx="7"/>
            </p:cNvCxnSpPr>
            <p:nvPr/>
          </p:nvCxnSpPr>
          <p:spPr>
            <a:xfrm rot="-10800000" flipV="1">
              <a:off x="1569" y="1605"/>
              <a:ext cx="261" cy="16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62" name="Text Box 17"/>
            <p:cNvSpPr txBox="1"/>
            <p:nvPr/>
          </p:nvSpPr>
          <p:spPr>
            <a:xfrm>
              <a:off x="1228" y="1761"/>
              <a:ext cx="37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Feb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15" name="Group 50"/>
          <p:cNvGrpSpPr/>
          <p:nvPr/>
        </p:nvGrpSpPr>
        <p:grpSpPr>
          <a:xfrm>
            <a:off x="3881438" y="2786063"/>
            <a:ext cx="833437" cy="833437"/>
            <a:chOff x="720" y="2010"/>
            <a:chExt cx="525" cy="525"/>
          </a:xfrm>
        </p:grpSpPr>
        <p:sp>
          <p:nvSpPr>
            <p:cNvPr id="23564" name="Oval 8"/>
            <p:cNvSpPr/>
            <p:nvPr/>
          </p:nvSpPr>
          <p:spPr>
            <a:xfrm>
              <a:off x="720" y="2199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65" name="AutoShape 11"/>
            <p:cNvCxnSpPr>
              <a:endCxn id="23564" idx="0"/>
            </p:cNvCxnSpPr>
            <p:nvPr/>
          </p:nvCxnSpPr>
          <p:spPr>
            <a:xfrm rot="-10800000" flipV="1">
              <a:off x="960" y="2010"/>
              <a:ext cx="285" cy="18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66" name="Text Box 18"/>
            <p:cNvSpPr txBox="1"/>
            <p:nvPr/>
          </p:nvSpPr>
          <p:spPr>
            <a:xfrm>
              <a:off x="768" y="2211"/>
              <a:ext cx="3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Apr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19" name="Group 49"/>
          <p:cNvGrpSpPr/>
          <p:nvPr/>
        </p:nvGrpSpPr>
        <p:grpSpPr>
          <a:xfrm>
            <a:off x="6215063" y="2143125"/>
            <a:ext cx="969962" cy="728663"/>
            <a:chOff x="2190" y="1605"/>
            <a:chExt cx="611" cy="459"/>
          </a:xfrm>
        </p:grpSpPr>
        <p:sp>
          <p:nvSpPr>
            <p:cNvPr id="23568" name="Oval 6"/>
            <p:cNvSpPr/>
            <p:nvPr/>
          </p:nvSpPr>
          <p:spPr>
            <a:xfrm>
              <a:off x="2352" y="1728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69" name="AutoShape 13"/>
            <p:cNvCxnSpPr>
              <a:endCxn id="23568" idx="1"/>
            </p:cNvCxnSpPr>
            <p:nvPr/>
          </p:nvCxnSpPr>
          <p:spPr>
            <a:xfrm>
              <a:off x="2190" y="1605"/>
              <a:ext cx="225" cy="17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70" name="Text Box 20"/>
            <p:cNvSpPr txBox="1"/>
            <p:nvPr/>
          </p:nvSpPr>
          <p:spPr>
            <a:xfrm>
              <a:off x="2380" y="1761"/>
              <a:ext cx="42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Mar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23" name="Group 52"/>
          <p:cNvGrpSpPr/>
          <p:nvPr/>
        </p:nvGrpSpPr>
        <p:grpSpPr>
          <a:xfrm>
            <a:off x="5942013" y="2865438"/>
            <a:ext cx="762000" cy="830262"/>
            <a:chOff x="2018" y="2060"/>
            <a:chExt cx="480" cy="523"/>
          </a:xfrm>
        </p:grpSpPr>
        <p:sp>
          <p:nvSpPr>
            <p:cNvPr id="23572" name="Oval 9"/>
            <p:cNvSpPr/>
            <p:nvPr/>
          </p:nvSpPr>
          <p:spPr>
            <a:xfrm>
              <a:off x="2018" y="2247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73" name="AutoShape 14"/>
            <p:cNvCxnSpPr>
              <a:stCxn id="23568" idx="3"/>
              <a:endCxn id="23572" idx="0"/>
            </p:cNvCxnSpPr>
            <p:nvPr/>
          </p:nvCxnSpPr>
          <p:spPr>
            <a:xfrm rot="5400000">
              <a:off x="2242" y="2074"/>
              <a:ext cx="187" cy="15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74" name="Text Box 21"/>
            <p:cNvSpPr txBox="1"/>
            <p:nvPr/>
          </p:nvSpPr>
          <p:spPr>
            <a:xfrm>
              <a:off x="2048" y="2301"/>
              <a:ext cx="37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Jun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27" name="Group 51"/>
          <p:cNvGrpSpPr/>
          <p:nvPr/>
        </p:nvGrpSpPr>
        <p:grpSpPr>
          <a:xfrm>
            <a:off x="6929438" y="2792413"/>
            <a:ext cx="685800" cy="900112"/>
            <a:chOff x="2652" y="2016"/>
            <a:chExt cx="432" cy="567"/>
          </a:xfrm>
        </p:grpSpPr>
        <p:sp>
          <p:nvSpPr>
            <p:cNvPr id="23576" name="Oval 22"/>
            <p:cNvSpPr/>
            <p:nvPr/>
          </p:nvSpPr>
          <p:spPr>
            <a:xfrm>
              <a:off x="2652" y="2247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77" name="AutoShape 23"/>
            <p:cNvCxnSpPr>
              <a:stCxn id="23568" idx="3"/>
              <a:endCxn id="23576" idx="0"/>
            </p:cNvCxnSpPr>
            <p:nvPr/>
          </p:nvCxnSpPr>
          <p:spPr>
            <a:xfrm rot="-5400000" flipH="1">
              <a:off x="2666" y="2045"/>
              <a:ext cx="232" cy="17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78" name="Text Box 24"/>
            <p:cNvSpPr txBox="1"/>
            <p:nvPr/>
          </p:nvSpPr>
          <p:spPr>
            <a:xfrm>
              <a:off x="2652" y="2303"/>
              <a:ext cx="43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May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1" name="Group 58"/>
          <p:cNvGrpSpPr/>
          <p:nvPr/>
        </p:nvGrpSpPr>
        <p:grpSpPr>
          <a:xfrm>
            <a:off x="5100638" y="4340225"/>
            <a:ext cx="685800" cy="1031875"/>
            <a:chOff x="1488" y="2989"/>
            <a:chExt cx="432" cy="650"/>
          </a:xfrm>
        </p:grpSpPr>
        <p:sp>
          <p:nvSpPr>
            <p:cNvPr id="23580" name="Oval 25"/>
            <p:cNvSpPr/>
            <p:nvPr/>
          </p:nvSpPr>
          <p:spPr>
            <a:xfrm>
              <a:off x="1488" y="3303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81" name="AutoShape 26"/>
            <p:cNvCxnSpPr>
              <a:stCxn id="23596" idx="5"/>
              <a:endCxn id="23580" idx="0"/>
            </p:cNvCxnSpPr>
            <p:nvPr/>
          </p:nvCxnSpPr>
          <p:spPr>
            <a:xfrm rot="-5400000" flipH="1">
              <a:off x="1451" y="3050"/>
              <a:ext cx="313" cy="19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82" name="Text Box 27"/>
            <p:cNvSpPr txBox="1"/>
            <p:nvPr/>
          </p:nvSpPr>
          <p:spPr>
            <a:xfrm>
              <a:off x="1498" y="3363"/>
              <a:ext cx="37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Dec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5" name="Group 56"/>
          <p:cNvGrpSpPr/>
          <p:nvPr/>
        </p:nvGrpSpPr>
        <p:grpSpPr>
          <a:xfrm>
            <a:off x="6624638" y="4378325"/>
            <a:ext cx="798512" cy="841375"/>
            <a:chOff x="2448" y="3013"/>
            <a:chExt cx="503" cy="530"/>
          </a:xfrm>
        </p:grpSpPr>
        <p:sp>
          <p:nvSpPr>
            <p:cNvPr id="23584" name="Oval 28"/>
            <p:cNvSpPr/>
            <p:nvPr/>
          </p:nvSpPr>
          <p:spPr>
            <a:xfrm>
              <a:off x="2448" y="3207"/>
              <a:ext cx="432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85" name="AutoShape 29"/>
            <p:cNvCxnSpPr>
              <a:stCxn id="23588" idx="3"/>
              <a:endCxn id="23584" idx="0"/>
            </p:cNvCxnSpPr>
            <p:nvPr/>
          </p:nvCxnSpPr>
          <p:spPr>
            <a:xfrm rot="5400000">
              <a:off x="2710" y="2966"/>
              <a:ext cx="193" cy="28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86" name="Text Box 30"/>
            <p:cNvSpPr txBox="1"/>
            <p:nvPr/>
          </p:nvSpPr>
          <p:spPr>
            <a:xfrm>
              <a:off x="2470" y="3246"/>
              <a:ext cx="367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Oct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9" name="Group 55"/>
          <p:cNvGrpSpPr/>
          <p:nvPr/>
        </p:nvGrpSpPr>
        <p:grpSpPr>
          <a:xfrm>
            <a:off x="7310438" y="3643313"/>
            <a:ext cx="762000" cy="814387"/>
            <a:chOff x="2880" y="2550"/>
            <a:chExt cx="480" cy="513"/>
          </a:xfrm>
        </p:grpSpPr>
        <p:sp>
          <p:nvSpPr>
            <p:cNvPr id="23588" name="Oval 31"/>
            <p:cNvSpPr/>
            <p:nvPr/>
          </p:nvSpPr>
          <p:spPr>
            <a:xfrm>
              <a:off x="2880" y="2727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89" name="AutoShape 32"/>
            <p:cNvCxnSpPr>
              <a:stCxn id="23588" idx="3"/>
              <a:endCxn id="23588" idx="0"/>
            </p:cNvCxnSpPr>
            <p:nvPr/>
          </p:nvCxnSpPr>
          <p:spPr>
            <a:xfrm rot="-5400000" flipH="1">
              <a:off x="2948" y="2555"/>
              <a:ext cx="177" cy="16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90" name="Text Box 33"/>
            <p:cNvSpPr txBox="1"/>
            <p:nvPr/>
          </p:nvSpPr>
          <p:spPr>
            <a:xfrm>
              <a:off x="2910" y="2796"/>
              <a:ext cx="42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Sept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44" name="Group 53"/>
          <p:cNvGrpSpPr/>
          <p:nvPr/>
        </p:nvGrpSpPr>
        <p:grpSpPr>
          <a:xfrm>
            <a:off x="5481638" y="3643313"/>
            <a:ext cx="762000" cy="850900"/>
            <a:chOff x="1728" y="2550"/>
            <a:chExt cx="480" cy="536"/>
          </a:xfrm>
        </p:grpSpPr>
        <p:sp>
          <p:nvSpPr>
            <p:cNvPr id="23592" name="Oval 35"/>
            <p:cNvSpPr/>
            <p:nvPr/>
          </p:nvSpPr>
          <p:spPr>
            <a:xfrm>
              <a:off x="1728" y="2750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93" name="AutoShape 36"/>
            <p:cNvCxnSpPr>
              <a:stCxn id="23588" idx="3"/>
              <a:endCxn id="23592" idx="0"/>
            </p:cNvCxnSpPr>
            <p:nvPr/>
          </p:nvCxnSpPr>
          <p:spPr>
            <a:xfrm rot="5400000">
              <a:off x="1934" y="2584"/>
              <a:ext cx="200" cy="1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94" name="Text Box 37"/>
            <p:cNvSpPr txBox="1"/>
            <p:nvPr/>
          </p:nvSpPr>
          <p:spPr>
            <a:xfrm>
              <a:off x="1785" y="2796"/>
              <a:ext cx="41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July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48" name="Group 54"/>
          <p:cNvGrpSpPr/>
          <p:nvPr/>
        </p:nvGrpSpPr>
        <p:grpSpPr>
          <a:xfrm>
            <a:off x="4491038" y="3500438"/>
            <a:ext cx="762000" cy="919162"/>
            <a:chOff x="1104" y="2450"/>
            <a:chExt cx="480" cy="579"/>
          </a:xfrm>
        </p:grpSpPr>
        <p:sp>
          <p:nvSpPr>
            <p:cNvPr id="23596" name="Oval 38"/>
            <p:cNvSpPr/>
            <p:nvPr/>
          </p:nvSpPr>
          <p:spPr>
            <a:xfrm>
              <a:off x="1104" y="2693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597" name="AutoShape 39"/>
            <p:cNvCxnSpPr>
              <a:stCxn id="23588" idx="3"/>
              <a:endCxn id="23592" idx="0"/>
            </p:cNvCxnSpPr>
            <p:nvPr/>
          </p:nvCxnSpPr>
          <p:spPr>
            <a:xfrm rot="-5400000" flipH="1">
              <a:off x="1065" y="2495"/>
              <a:ext cx="270" cy="18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598" name="Text Box 40"/>
            <p:cNvSpPr txBox="1"/>
            <p:nvPr/>
          </p:nvSpPr>
          <p:spPr>
            <a:xfrm>
              <a:off x="1120" y="2741"/>
              <a:ext cx="40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Aug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52" name="Group 57"/>
          <p:cNvGrpSpPr/>
          <p:nvPr/>
        </p:nvGrpSpPr>
        <p:grpSpPr>
          <a:xfrm>
            <a:off x="5827713" y="5143500"/>
            <a:ext cx="887412" cy="928688"/>
            <a:chOff x="1946" y="3495"/>
            <a:chExt cx="559" cy="585"/>
          </a:xfrm>
        </p:grpSpPr>
        <p:sp>
          <p:nvSpPr>
            <p:cNvPr id="23600" name="Oval 41"/>
            <p:cNvSpPr/>
            <p:nvPr/>
          </p:nvSpPr>
          <p:spPr>
            <a:xfrm>
              <a:off x="1946" y="3744"/>
              <a:ext cx="480" cy="33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000" b="1">
                <a:latin typeface="Calibri" charset="0"/>
                <a:ea typeface="宋体" pitchFamily="2" charset="-122"/>
              </a:endParaRPr>
            </a:p>
          </p:txBody>
        </p:sp>
        <p:cxnSp>
          <p:nvCxnSpPr>
            <p:cNvPr id="23601" name="AutoShape 42"/>
            <p:cNvCxnSpPr>
              <a:stCxn id="23588" idx="3"/>
              <a:endCxn id="23600" idx="0"/>
            </p:cNvCxnSpPr>
            <p:nvPr/>
          </p:nvCxnSpPr>
          <p:spPr>
            <a:xfrm rot="-10800000" flipV="1">
              <a:off x="2186" y="3495"/>
              <a:ext cx="319" cy="24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602" name="Text Box 43"/>
            <p:cNvSpPr txBox="1"/>
            <p:nvPr/>
          </p:nvSpPr>
          <p:spPr>
            <a:xfrm>
              <a:off x="2020" y="3786"/>
              <a:ext cx="3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fontAlgn="base"/>
              <a:r>
                <a:rPr lang="en-US" altLang="zh-CN" sz="2000" b="1" dirty="0">
                  <a:latin typeface="Calibri" charset="0"/>
                  <a:ea typeface="宋体" pitchFamily="2" charset="-122"/>
                </a:rPr>
                <a:t>Nov</a:t>
              </a:r>
              <a:endParaRPr lang="en-US" altLang="zh-CN" sz="2000" b="1" dirty="0">
                <a:latin typeface="Calibri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二叉搜索树的删除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要删除的是叶结点：可以直接删除，然后再修改其父结点的指针</a:t>
            </a:r>
            <a:endParaRPr lang="zh-CN" altLang="en-US"/>
          </a:p>
          <a:p>
            <a:r>
              <a:rPr lang="zh-CN" altLang="en-US" b="1" dirty="0">
                <a:latin typeface="Calibri" charset="0"/>
                <a:ea typeface="宋体" pitchFamily="2" charset="-122"/>
                <a:sym typeface="+mn-ea"/>
              </a:rPr>
              <a:t>删除 </a:t>
            </a:r>
            <a:r>
              <a:rPr lang="en-US" altLang="zh-CN" b="1" dirty="0">
                <a:latin typeface="Calibri" charset="0"/>
                <a:ea typeface="宋体" pitchFamily="2" charset="-122"/>
                <a:sym typeface="+mn-ea"/>
              </a:rPr>
              <a:t>35</a:t>
            </a:r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4922838" y="2786063"/>
            <a:ext cx="2578100" cy="1708150"/>
            <a:chOff x="2065202" y="2428868"/>
            <a:chExt cx="2578236" cy="1707376"/>
          </a:xfrm>
        </p:grpSpPr>
        <p:sp>
          <p:nvSpPr>
            <p:cNvPr id="24584" name="Oval 2"/>
            <p:cNvSpPr/>
            <p:nvPr/>
          </p:nvSpPr>
          <p:spPr>
            <a:xfrm>
              <a:off x="2653815" y="2428868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85" name="Text Box 3"/>
            <p:cNvSpPr txBox="1"/>
            <p:nvPr/>
          </p:nvSpPr>
          <p:spPr>
            <a:xfrm>
              <a:off x="2781303" y="2496329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86" name="Line 4"/>
            <p:cNvSpPr/>
            <p:nvPr/>
          </p:nvSpPr>
          <p:spPr>
            <a:xfrm>
              <a:off x="3076966" y="2795610"/>
              <a:ext cx="488251" cy="27843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87" name="Oval 5"/>
            <p:cNvSpPr/>
            <p:nvPr/>
          </p:nvSpPr>
          <p:spPr>
            <a:xfrm>
              <a:off x="2065202" y="3042149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88" name="Text Box 6"/>
            <p:cNvSpPr txBox="1"/>
            <p:nvPr/>
          </p:nvSpPr>
          <p:spPr>
            <a:xfrm>
              <a:off x="2192689" y="3109610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89" name="Oval 7"/>
            <p:cNvSpPr/>
            <p:nvPr/>
          </p:nvSpPr>
          <p:spPr>
            <a:xfrm>
              <a:off x="3463498" y="3029884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0" name="Text Box 8"/>
            <p:cNvSpPr txBox="1"/>
            <p:nvPr/>
          </p:nvSpPr>
          <p:spPr>
            <a:xfrm>
              <a:off x="3590986" y="3097345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91" name="Oval 9"/>
            <p:cNvSpPr/>
            <p:nvPr/>
          </p:nvSpPr>
          <p:spPr>
            <a:xfrm>
              <a:off x="2919641" y="3697134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2" name="Text Box 10"/>
            <p:cNvSpPr txBox="1"/>
            <p:nvPr/>
          </p:nvSpPr>
          <p:spPr>
            <a:xfrm>
              <a:off x="3047129" y="3764595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93" name="Oval 11"/>
            <p:cNvSpPr/>
            <p:nvPr/>
          </p:nvSpPr>
          <p:spPr>
            <a:xfrm>
              <a:off x="4140268" y="3605142"/>
              <a:ext cx="503170" cy="4391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4" name="Text Box 12"/>
            <p:cNvSpPr txBox="1"/>
            <p:nvPr/>
          </p:nvSpPr>
          <p:spPr>
            <a:xfrm>
              <a:off x="4267756" y="3672603"/>
              <a:ext cx="276676" cy="25635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595" name="Line 13"/>
            <p:cNvSpPr/>
            <p:nvPr/>
          </p:nvSpPr>
          <p:spPr>
            <a:xfrm flipH="1">
              <a:off x="3280404" y="3450595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6" name="Line 14"/>
            <p:cNvSpPr/>
            <p:nvPr/>
          </p:nvSpPr>
          <p:spPr>
            <a:xfrm>
              <a:off x="3911062" y="3395400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597" name="Line 15"/>
            <p:cNvSpPr/>
            <p:nvPr/>
          </p:nvSpPr>
          <p:spPr>
            <a:xfrm flipH="1">
              <a:off x="2446309" y="2814009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19825" y="4425950"/>
            <a:ext cx="731838" cy="649288"/>
            <a:chOff x="3361779" y="4068783"/>
            <a:chExt cx="732377" cy="648852"/>
          </a:xfrm>
        </p:grpSpPr>
        <p:sp>
          <p:nvSpPr>
            <p:cNvPr id="24599" name="Oval 16"/>
            <p:cNvSpPr/>
            <p:nvPr/>
          </p:nvSpPr>
          <p:spPr>
            <a:xfrm>
              <a:off x="3590986" y="4278525"/>
              <a:ext cx="503170" cy="43911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4600" name="Text Box 17"/>
            <p:cNvSpPr txBox="1"/>
            <p:nvPr/>
          </p:nvSpPr>
          <p:spPr>
            <a:xfrm>
              <a:off x="3722542" y="4368064"/>
              <a:ext cx="276676" cy="2563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b="1" baseline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4601" name="Line 18"/>
            <p:cNvSpPr/>
            <p:nvPr/>
          </p:nvSpPr>
          <p:spPr>
            <a:xfrm>
              <a:off x="3361779" y="4068783"/>
              <a:ext cx="305157" cy="24653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b="1">
                <a:latin typeface="Calibri" charset="0"/>
                <a:ea typeface="宋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786188" y="4654550"/>
            <a:ext cx="2555875" cy="488950"/>
            <a:chOff x="928662" y="4296923"/>
            <a:chExt cx="2555180" cy="489399"/>
          </a:xfrm>
        </p:grpSpPr>
        <p:sp>
          <p:nvSpPr>
            <p:cNvPr id="24603" name="Text Box 19"/>
            <p:cNvSpPr txBox="1"/>
            <p:nvPr/>
          </p:nvSpPr>
          <p:spPr>
            <a:xfrm>
              <a:off x="928662" y="4296923"/>
              <a:ext cx="1700741" cy="4893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b="1" baseline="0" dirty="0">
                  <a:latin typeface="仿宋" charset="-122"/>
                  <a:ea typeface="仿宋" charset="-122"/>
                </a:rPr>
                <a:t>要删除结点</a:t>
              </a:r>
              <a:endParaRPr lang="zh-CN" altLang="zh-CN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24604" name="AutoShape 20"/>
            <p:cNvCxnSpPr/>
            <p:nvPr/>
          </p:nvCxnSpPr>
          <p:spPr>
            <a:xfrm>
              <a:off x="2653815" y="4514025"/>
              <a:ext cx="830027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8" name="AutoShape 2"/>
          <p:cNvSpPr/>
          <p:nvPr/>
        </p:nvSpPr>
        <p:spPr>
          <a:xfrm rot="5400000">
            <a:off x="5591175" y="2552700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39" name="AutoShape 2"/>
          <p:cNvSpPr/>
          <p:nvPr/>
        </p:nvSpPr>
        <p:spPr>
          <a:xfrm rot="5400000">
            <a:off x="6448425" y="3124200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40" name="AutoShape 2"/>
          <p:cNvSpPr/>
          <p:nvPr/>
        </p:nvSpPr>
        <p:spPr>
          <a:xfrm rot="5400000">
            <a:off x="5734050" y="3838575"/>
            <a:ext cx="381000" cy="133350"/>
          </a:xfrm>
          <a:prstGeom prst="notchedRightArrow">
            <a:avLst>
              <a:gd name="adj1" fmla="val 50000"/>
              <a:gd name="adj2" fmla="val 67870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41" name="AutoShape 2"/>
          <p:cNvSpPr/>
          <p:nvPr/>
        </p:nvSpPr>
        <p:spPr>
          <a:xfrm rot="5400000">
            <a:off x="6519863" y="4410075"/>
            <a:ext cx="381000" cy="133350"/>
          </a:xfrm>
          <a:prstGeom prst="notchedRightArrow">
            <a:avLst>
              <a:gd name="adj1" fmla="val 50000"/>
              <a:gd name="adj2" fmla="val 67566"/>
            </a:avLst>
          </a:prstGeom>
          <a:solidFill>
            <a:srgbClr val="F8F7F3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8" grpId="1" bldLvl="0" animBg="1"/>
      <p:bldP spid="39" grpId="0" bldLvl="0" animBg="1"/>
      <p:bldP spid="39" grpId="1" bldLvl="0" animBg="1"/>
      <p:bldP spid="40" grpId="0" bldLvl="0" animBg="1"/>
      <p:bldP spid="40" grpId="1" bldLvl="0" animBg="1"/>
      <p:bldP spid="41" grpId="0" bldLvl="0" animBg="1"/>
      <p:bldP spid="41" grpId="1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要删除的结点只有一个孩子结点：删除之前需要改变其父结点的指针，指向要删除结点的孩子结点</a:t>
            </a:r>
            <a:endParaRPr lang="zh-CN" altLang="en-US"/>
          </a:p>
          <a:p>
            <a:r>
              <a:rPr lang="zh-CN" altLang="en-US"/>
              <a:t>删除 33</a:t>
            </a:r>
            <a:endParaRPr lang="zh-CN" altLang="en-US"/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二叉搜索树的删除</a:t>
            </a:r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3173730" y="5280978"/>
            <a:ext cx="2160588" cy="438150"/>
            <a:chOff x="-285752" y="3364156"/>
            <a:chExt cx="2160431" cy="438519"/>
          </a:xfrm>
        </p:grpSpPr>
        <p:sp>
          <p:nvSpPr>
            <p:cNvPr id="26630" name="Text Box 2"/>
            <p:cNvSpPr txBox="1"/>
            <p:nvPr/>
          </p:nvSpPr>
          <p:spPr>
            <a:xfrm>
              <a:off x="-285752" y="3364156"/>
              <a:ext cx="1694289" cy="4385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1600" b="1" baseline="0" dirty="0">
                  <a:latin typeface="仿宋" charset="-122"/>
                  <a:ea typeface="仿宋" charset="-122"/>
                </a:rPr>
                <a:t>要删除结点</a:t>
              </a:r>
              <a:endParaRPr lang="en-US" altLang="zh-CN" sz="1600" b="1" baseline="0" dirty="0">
                <a:latin typeface="仿宋" charset="-122"/>
                <a:ea typeface="仿宋" charset="-122"/>
              </a:endParaRPr>
            </a:p>
            <a:p>
              <a:pPr indent="0" algn="ctr" defTabSz="91440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zh-CN" altLang="en-US" sz="1600" b="1" dirty="0">
                  <a:latin typeface="Arial" panose="020B0604020202020204" pitchFamily="34" charset="0"/>
                  <a:ea typeface="仿宋" charset="-122"/>
                </a:rPr>
                <a:t>（只有一个孩子）</a:t>
              </a:r>
              <a:endParaRPr lang="zh-CN" altLang="zh-CN" sz="1600" b="1" baseline="0" dirty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cxnSp>
          <p:nvCxnSpPr>
            <p:cNvPr id="26631" name="AutoShape 3"/>
            <p:cNvCxnSpPr/>
            <p:nvPr/>
          </p:nvCxnSpPr>
          <p:spPr>
            <a:xfrm>
              <a:off x="1428755" y="3525716"/>
              <a:ext cx="445924" cy="0"/>
            </a:xfrm>
            <a:prstGeom prst="straightConnector1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3" name="组合 62"/>
          <p:cNvGrpSpPr/>
          <p:nvPr/>
        </p:nvGrpSpPr>
        <p:grpSpPr>
          <a:xfrm>
            <a:off x="4753293" y="4087178"/>
            <a:ext cx="2135187" cy="1447800"/>
            <a:chOff x="1210847" y="2163998"/>
            <a:chExt cx="2135270" cy="1447444"/>
          </a:xfrm>
        </p:grpSpPr>
        <p:sp>
          <p:nvSpPr>
            <p:cNvPr id="26633" name="Oval 4"/>
            <p:cNvSpPr/>
            <p:nvPr/>
          </p:nvSpPr>
          <p:spPr>
            <a:xfrm>
              <a:off x="1698331" y="2163998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4" name="Text Box 5"/>
            <p:cNvSpPr txBox="1"/>
            <p:nvPr/>
          </p:nvSpPr>
          <p:spPr>
            <a:xfrm>
              <a:off x="1803915" y="2224445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35" name="Line 6"/>
            <p:cNvSpPr/>
            <p:nvPr/>
          </p:nvSpPr>
          <p:spPr>
            <a:xfrm>
              <a:off x="2048781" y="2492613"/>
              <a:ext cx="404365" cy="2494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6" name="Oval 7"/>
            <p:cNvSpPr/>
            <p:nvPr/>
          </p:nvSpPr>
          <p:spPr>
            <a:xfrm>
              <a:off x="1210847" y="2713521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7" name="Text Box 8"/>
            <p:cNvSpPr txBox="1"/>
            <p:nvPr/>
          </p:nvSpPr>
          <p:spPr>
            <a:xfrm>
              <a:off x="1316431" y="2773968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38" name="Oval 9"/>
            <p:cNvSpPr/>
            <p:nvPr/>
          </p:nvSpPr>
          <p:spPr>
            <a:xfrm>
              <a:off x="2368903" y="2702530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39" name="Text Box 10"/>
            <p:cNvSpPr txBox="1"/>
            <p:nvPr/>
          </p:nvSpPr>
          <p:spPr>
            <a:xfrm>
              <a:off x="2474487" y="2762978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40" name="Oval 13"/>
            <p:cNvSpPr/>
            <p:nvPr/>
          </p:nvSpPr>
          <p:spPr>
            <a:xfrm>
              <a:off x="2929397" y="3217983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41" name="Text Box 14"/>
            <p:cNvSpPr txBox="1"/>
            <p:nvPr/>
          </p:nvSpPr>
          <p:spPr>
            <a:xfrm>
              <a:off x="3034981" y="3278431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42" name="Line 16"/>
            <p:cNvSpPr/>
            <p:nvPr/>
          </p:nvSpPr>
          <p:spPr>
            <a:xfrm>
              <a:off x="2739570" y="3030046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43" name="Line 17"/>
            <p:cNvSpPr/>
            <p:nvPr/>
          </p:nvSpPr>
          <p:spPr>
            <a:xfrm flipH="1">
              <a:off x="1526476" y="2509098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7426" name="Oval 18"/>
          <p:cNvSpPr/>
          <p:nvPr/>
        </p:nvSpPr>
        <p:spPr>
          <a:xfrm>
            <a:off x="6016943" y="5744528"/>
            <a:ext cx="415925" cy="3937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sp>
        <p:nvSpPr>
          <p:cNvPr id="17427" name="Text Box 19"/>
          <p:cNvSpPr txBox="1"/>
          <p:nvPr/>
        </p:nvSpPr>
        <p:spPr>
          <a:xfrm>
            <a:off x="6126480" y="5804853"/>
            <a:ext cx="228600" cy="2301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indent="0" algn="ctr" defTabSz="914400" fontAlgn="base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600" b="1" baseline="0">
                <a:latin typeface="Arial" panose="020B0604020202020204" pitchFamily="34" charset="0"/>
                <a:ea typeface="宋体" pitchFamily="2" charset="-122"/>
              </a:rPr>
              <a:t>35</a:t>
            </a:r>
            <a:endParaRPr lang="zh-CN" altLang="zh-CN" sz="1600" b="1" baseline="0">
              <a:latin typeface="Arial" panose="020B0604020202020204" pitchFamily="34" charset="0"/>
              <a:ea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461318" y="5003165"/>
            <a:ext cx="619125" cy="774700"/>
            <a:chOff x="1918485" y="3079503"/>
            <a:chExt cx="618903" cy="774828"/>
          </a:xfrm>
        </p:grpSpPr>
        <p:sp>
          <p:nvSpPr>
            <p:cNvPr id="26647" name="Oval 11"/>
            <p:cNvSpPr/>
            <p:nvPr/>
          </p:nvSpPr>
          <p:spPr>
            <a:xfrm>
              <a:off x="1918485" y="3300412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48" name="Text Box 12"/>
            <p:cNvSpPr txBox="1"/>
            <p:nvPr/>
          </p:nvSpPr>
          <p:spPr>
            <a:xfrm>
              <a:off x="2024069" y="3360859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33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49" name="Line 15"/>
            <p:cNvSpPr/>
            <p:nvPr/>
          </p:nvSpPr>
          <p:spPr>
            <a:xfrm flipH="1">
              <a:off x="2217266" y="3079503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0" name="Line 20"/>
            <p:cNvSpPr/>
            <p:nvPr/>
          </p:nvSpPr>
          <p:spPr>
            <a:xfrm>
              <a:off x="2284660" y="3633423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</p:grpSp>
      <p:sp>
        <p:nvSpPr>
          <p:cNvPr id="17445" name="Line 37"/>
          <p:cNvSpPr/>
          <p:nvPr/>
        </p:nvSpPr>
        <p:spPr>
          <a:xfrm>
            <a:off x="6113780" y="4995228"/>
            <a:ext cx="68263" cy="7350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zh-CN" altLang="en-US" sz="1600" b="1">
              <a:latin typeface="Calibri" charset="0"/>
              <a:ea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031480" y="4066540"/>
            <a:ext cx="2135188" cy="1530350"/>
            <a:chOff x="6794448" y="2071678"/>
            <a:chExt cx="2135270" cy="1529873"/>
          </a:xfrm>
        </p:grpSpPr>
        <p:sp>
          <p:nvSpPr>
            <p:cNvPr id="26653" name="Oval 39"/>
            <p:cNvSpPr/>
            <p:nvPr/>
          </p:nvSpPr>
          <p:spPr>
            <a:xfrm>
              <a:off x="7281932" y="2071678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4" name="Text Box 40"/>
            <p:cNvSpPr txBox="1"/>
            <p:nvPr/>
          </p:nvSpPr>
          <p:spPr>
            <a:xfrm>
              <a:off x="7387516" y="2132126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55" name="Line 41"/>
            <p:cNvSpPr/>
            <p:nvPr/>
          </p:nvSpPr>
          <p:spPr>
            <a:xfrm>
              <a:off x="7632382" y="2400293"/>
              <a:ext cx="404365" cy="24948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6" name="Oval 42"/>
            <p:cNvSpPr/>
            <p:nvPr/>
          </p:nvSpPr>
          <p:spPr>
            <a:xfrm>
              <a:off x="6794448" y="2621201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7" name="Text Box 43"/>
            <p:cNvSpPr txBox="1"/>
            <p:nvPr/>
          </p:nvSpPr>
          <p:spPr>
            <a:xfrm>
              <a:off x="6900032" y="2681649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15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58" name="Oval 44"/>
            <p:cNvSpPr/>
            <p:nvPr/>
          </p:nvSpPr>
          <p:spPr>
            <a:xfrm>
              <a:off x="7952504" y="2610211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59" name="Text Box 45"/>
            <p:cNvSpPr txBox="1"/>
            <p:nvPr/>
          </p:nvSpPr>
          <p:spPr>
            <a:xfrm>
              <a:off x="8058088" y="2670658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41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60" name="Oval 46"/>
            <p:cNvSpPr/>
            <p:nvPr/>
          </p:nvSpPr>
          <p:spPr>
            <a:xfrm>
              <a:off x="7502086" y="3208092"/>
              <a:ext cx="416720" cy="393459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1" name="Oval 47"/>
            <p:cNvSpPr/>
            <p:nvPr/>
          </p:nvSpPr>
          <p:spPr>
            <a:xfrm>
              <a:off x="8512998" y="3125663"/>
              <a:ext cx="416720" cy="393459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2" name="Text Box 48"/>
            <p:cNvSpPr txBox="1"/>
            <p:nvPr/>
          </p:nvSpPr>
          <p:spPr>
            <a:xfrm>
              <a:off x="8618582" y="3186111"/>
              <a:ext cx="229140" cy="22970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50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  <p:sp>
          <p:nvSpPr>
            <p:cNvPr id="26663" name="Line 49"/>
            <p:cNvSpPr/>
            <p:nvPr/>
          </p:nvSpPr>
          <p:spPr>
            <a:xfrm>
              <a:off x="8323171" y="2937726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4" name="Line 50"/>
            <p:cNvSpPr/>
            <p:nvPr/>
          </p:nvSpPr>
          <p:spPr>
            <a:xfrm flipH="1">
              <a:off x="7110077" y="2416778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5" name="Line 51"/>
            <p:cNvSpPr/>
            <p:nvPr/>
          </p:nvSpPr>
          <p:spPr>
            <a:xfrm flipH="1">
              <a:off x="7834564" y="3011362"/>
              <a:ext cx="252728" cy="2209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zh-CN" altLang="en-US" sz="1600" b="1">
                <a:latin typeface="Calibri" charset="0"/>
                <a:ea typeface="宋体" pitchFamily="2" charset="-122"/>
              </a:endParaRPr>
            </a:p>
          </p:txBody>
        </p:sp>
        <p:sp>
          <p:nvSpPr>
            <p:cNvPr id="26666" name="Text Box 52"/>
            <p:cNvSpPr txBox="1"/>
            <p:nvPr/>
          </p:nvSpPr>
          <p:spPr>
            <a:xfrm>
              <a:off x="7611040" y="3261945"/>
              <a:ext cx="229140" cy="229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p>
              <a:pPr indent="0" algn="ctr" defTabSz="914400" fontAlgn="base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r>
                <a:rPr lang="en-US" altLang="zh-CN" sz="1600" b="1" baseline="0">
                  <a:latin typeface="Arial" panose="020B0604020202020204" pitchFamily="34" charset="0"/>
                  <a:ea typeface="宋体" pitchFamily="2" charset="-122"/>
                </a:rPr>
                <a:t>35</a:t>
              </a:r>
              <a:endParaRPr lang="zh-CN" altLang="zh-CN" sz="1600" b="1" baseline="0">
                <a:latin typeface="Arial" panose="020B0604020202020204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bldLvl="0" animBg="1"/>
      <p:bldP spid="17427" grpId="0"/>
      <p:bldP spid="17445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 cmpd="sng">
          <a:solidFill>
            <a:srgbClr val="202020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d4bWJHOXZjbHhzYjJkZk1pQnVYSEptYkc5dmNpQmNYUT09IiwKCSJMYXRleEltZ0Jhc2U2NCIgOiAiaVZCT1J3MEtHZ29BQUFBTlNVaEVVZ0FBQVA0QUFBQlRCQU1BQUFCTk9xZFNBQUFBTUZCTVZFWC8vLzhBQUFBQUFBQUFBQUFBQUFBQUFBQUFBQUFBQUFBQUFBQUFBQUFBQUFBQUFBQUFBQUFBQUFBQUFBQUFBQUF2M2FCN0FBQUFEM1JTVGxNQUVOM3ZNbWFaaWF1N1JDSjJ6VlREb2lnMUFBQUFDWEJJV1hNQUFBN0VBQUFPeEFHVkt3NGJBQUFIbUVsRVFWUm9CZTFZVFdoY1ZSUytreWFtelV5YTJKVlVRa0lyV0JHWjJBZ3RWSGx4bys0U0ZVVGRUQVFwV2lrVHFiZ1JuSFRUall1cHVoUk1vSXRTbFRhb0d5dVM3TlJ1cHFSWUtWSW1DMUZFWmRJWmJkUFc5dmlkKy85ZVp1N01xOUJ4a1F2ejdybjNubk8rZTM3dTM0Z2RqNG51bGVmblJPRnE5K0JGL3FZb3JYY1JuLzRTeGV2ZHhMOFJ4Ly95OUxldnJleS9leE9pT1A0QWNibUxBZm1mNFdmZlB0eFYreEg0KzdycGYrQm51b3d2b2k3bUh5KzhmSmZ4cTV2NEhJYTdVeEw3RDROdStyOTcrLyttL3pmemIzUDlkYjcrVHE1Y1hQeFBHMlhiL1MvejRrcmowbHR4ak94THUyblBzK2g3RHBlbE5xK1g3UjgrOGFxVXp2eHlvYkZuT3E1SWlIYjRmVldpUE5HK1lVK3dkeDZ3UkVmRkNCM0s1Rzk1STAzSWNvTm9CdjJab2xTMG5HQnBneitRcHgrR3hjNHkvZVBKbFduOXljd3pST2VpVjBRZmtUODFqMHVSVyt1VC9jUVBqRW9EYmpnaFNaK3BEWDZaSG1EdWpLNmw1T2ZVbUFReFJYUmJpSDZpWUFJVUhoVzRVQzJMcmZnSmtWVytBR1ZLR0gvRVhFVmc1b0lXeVVSMGdFazhGYzRMMFV0aC8wZXJRc3pUbXBqL1NZcVg4ZDZLbFNCK05rOXptcnRHZjJ1cWgyaGFrZ2dENnFlWGRYL1RhbnNkM1VXNlBhamZlRFZqa09FTzR2Y1FpOHNDUHk4b3FrSU5SU0FBdWt1MW0zMjNjZDZVNldyNXVCcWRNc0tHT1loZnBwdUdEN2RTUkJJRjEzUDlYdDlDTkNhN0FwL1JLeGlza2czU2FESmRRL2dJdXA0MmxCUzBEblRxU0d3bGIzb3Q1bEJnQlpGalhFcW1hd2dmazEyMWVvZDBZNXRNZSs1R1NQeFZhVGw5b29wVVFkTHJqSkdMWnRFZkQrNC9KU0xIQzJ2SHVJWDB1NkY2YzVSTUp0WHZmM2x4Ym5mdWh4YzlsY3dZc0IrUjl0WVcwS1RmNFFlOWhCQUpiOXhIdGZRQXArbzlWb0tYZ3Mxb3hSVEFoMzd2bjZGZWpaWUt2LzhhVU9DeDgyWkcxZVFHR01CSHBNMmFoemk4SVhmYVZQNGYrQWlTbzBTekJwK0laK1NWQUQ0czlmQUY4RmNoR011L2hESlByMGZXeU80VDJETjE4cGp4QVA0Wm0rbVNPU0s1R1NLYmROYjdjVFhxbXRWRmwzTVFXWXV6QlBBTDhjbm1kUmpKaEJDUkdJc3JhOTdLdXpUMVUwRXhCL0JMRy9BbFhNV1lzMFRXcjgyQlZTOFN4NFlKSXN0eDNnQSsvT1lmVnJCZitnNDJLQjNGOXN1ZnNSQXdHM080ZEpMN1hBbmdsNXZqeDg5ZnEybmdjRlQvY2NFMkhlSEh2SnBjL3FIOUIvYmJpVU5kUkRRdXRkYW9QZ3lpUnJlNDBxVVB3MFNOTjAzYjFWN01zUlBiVUdpR2dQMlZlUDVEL1pnVWlzcDBiVEZ6eWx2VjJPUHo5WE5mbjBTSXBoMndwa1lkSS9aUWQ2Q3E0UUIrWVFQK2NaYkpYZXVkeDF5STN0TUFYRTNWSi9GdGVpTFV5S1pwa3hVVHdKL2FzUC9NQUVOc3VTS3kzK2NiOHY3TmJTN1o2SDFaUTJST0V0Nm5hTmFMRUV2T0ZZWWhnSS83aFJjdFBrVVhXR3BxM01pNmVsQWZSTmpmL0MxVE1sVGQ4aStwMC8vVW9wTU00Q054OWEyTjJiR00xTDJyTXVha0RWWGphdzZYY3ZKK3crZUd0U0t2MHI4NktYbmxKNEFQWS9STmp6bHgyK0RySm83UU5WbkZQdk16dWdrUEw4ZEcrSnBzVmhHT1VONjZzLzRWSUlBdnFyNHhneVozeThrVTVyT3hNYXRRd1RVV3g4ZThqWE5Bc215LzU5WFEraGRuZkdOZzJZelVYRlJ1OEZHMFlhemJvV2tHYjBaNkoraTU3Y21HN01kUjYzSU51VE1zNVNyZXBWQXJnbzkxQXVMT2tuRFBrSm0zVFA5cFNNUVNPSVNmaVZ3MkkvMzF0SmV3KzNnR01JbEI3Vk4vczFkTWNPS3FvdGlmYk1MOHNtNXoxUVEvTXNid0U4OUF3WTJ6U2d4VVk5ZXV5NWN2SFh2WERPSnhvQ2NIKy8wekN4TFdiNEx4MFNIdmhFb1Z2azN3eVI0U3NHWk1jNWJzWVlkZzIvS3hIdjJxUHEyb2pUdXNkK1FzU2NONllqdkVSbnlvc0I0N1FYVmxJMjdmMm54cGtaM0FQajBCVThWU1JuWjZsOWd0MG9iU2NjUE1kUUkvZS9EMUNNb2J4dzRPOHlnZW9QS3lOVkExRGtZblQ5QVcrVHhuVmxXR1hMYXBEbmpMTEg4SUlrdHo4dkEwL0VsOFpMSXV5bTRjcTFkL3Z2K1BQSzNMK2JCWTVvaGhrZldrVmNWRXhXV002a2RDbU9YUEQ4SEozdmtETVlHRS9RTTBzZmVSeXl1N0owemk1ZklTWlYxTmgwV0w5RGczTXZlZWZhR0tzVEh1c3dYVHRiUWtZTkNzN1JtaGV1UU1rZDBKZk10cWlleDNGeG9QSGJKTnNjTjNCZjUvc3BzN3M4RGFjY2NxcVNOK2l2d1c3VitJajdmRmo3T3pENTA5N0l6WTN6OUwxR0RmcENocDhYTjJjVW9RbkpIVEhsbzF1ZnE5c2Vaa1d2elJCRUxrL1VYQUw4MkY1akF0ZTlQaTF4SUJMdnJ0U3JzL0l6ZE9JeTEreWJjWDZncmVnNnBQWFl3M2dnUjYwdUtYYVM2bXJlYmhGeEp6aXpHMmFLVEZyN2kzdk5SWWNSdEFYM3d0dGdCTWRLZkZQNU00MzZ2NlZnSzFoZFRKQjZHMCtJUDJISlNHWUhzekM3NlBIazdZMWtrekxUN09FMy9CZitIMjI4cjFZUWJzZTZNVFdNdVRGaC9QUG5raUtnVzlidm5uZEdMMkpPNWZGcWs1a1JvZlcveFJxNnJpb2xIUkI4SFFtaDN0aEVpTkw3NGhla2RwenVENFdkVWdPUk9XcWZPZHdGcWU5UGppVDZJSGY4Y0IvTm04OTk2dW1GdEdhYzdxN29TNEEzenhWSVJ6bjMvck5oVno1dHpibVh6L3RKbkVuZUNMN0s4ZlRORGVpeTg3M1JXYTRNS1RXbkM5SFZDTVgvOUVsVTg3NEcvT2dtZVBMWXZOV1JLOVp4WGthZUNYck9oY2dxbmpwbFBoSHZ0QllienRkYm5CZDBaZHhvTXlyUWY5SjBIaS8rVVdRa3NHRXRlSkVVT2JSMFFMbWRiZGVLZllzdDZhelJ1NVIxMXJJVFgzTDJFaXMwbk1CSTkyQUFBQUFFbEZUa1N1UW1DQyIKfQo=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JQ0FnSUNBZ0lDQmNZbVZuYVc1N1lXeHBaMjRxZlFvZ0lDQWdJQ0FnSUc0bVhHZGxJREplYTF4Y0NpQWdJQ0FnSUNBZ2JpWThNbDU3YXlzeGZRb2dJQ0FnSUNBZ0lGeGxibVI3WVd4cFoyNHFmUT09IiwKCSJMYXRleEltZ0Jhc2U2NCIgOiAiaVZCT1J3MEtHZ29BQUFBTlNVaEVVZ0FBQVR3QUFBRFJCQU1BQUFDamhoUGRBQUFBTUZCTVZFWC8vLzhBQUFBQUFBQUFBQUFBQUFBQUFBQUFBQUFBQUFBQUFBQUFBQUFBQUFBQUFBQUFBQUFBQUFBQUFBQUFBQUF2M2FCN0FBQUFEM1JTVGxNQVZMdnZ6Wmt5RU4yclpuYUpSQ0lHWEdMMEFBQUFDWEJJV1hNQUFBN0VBQUFPeEFHVkt3NGJBQUFMVEVsRVFWUjRBZTFkWFlnc1J4V3UvY25NM2IzN3AvamcyeXhFeEJlZG1FVzlKSEpuUk1XQWhna1NESUpraDBSUVg5elZSSkxnaFYyTnhJdWdjMFBRZ0dKbVJRVE55eTc0NGtOZ0YvTVE4TUhkaFBnZ0NETVNGQlJrcjNmdXZlN0dtUEk3MWQxVjFUUGQ5ZE85MHp1UXJvZWRxcTQ2NTN4OXVuNU9WYzk4eTFoUjZaOHZmZjYrWjRveTVtMW5pU1BkOWhZclNxRDZnUWJuMTR1eWxzRk9sZk5tQnJHaVJBRHZvQ2hiR2V3c2NuNlVRYXdva1FYT2l6S1Z4YzRzdjVsRnJDaVpaZjVXVWFheTJPbngvMlVSSzBybWtQK25LRk5aN05UNWRoYXhvbVE0ZjZBb1V4bnNWRGhmeVNCV2xNaEZ6amVMc3BYQnpqUS9FVkovN253dWcvVFlSWmI1TGJMeFpmN2RSblBzeHZ3TmJQQi9RK2ppWUk4ZC85ZGZldXdTKzJMYXF6L1BGaVp5Y2V2eXV4aDdISTZyaFoxdzdBNUpOMUQ5elNjSDMzczJObEliL0JwYjZod3gxdVUzMGdVTHFWbXMwODZDbit3b2E5aHI3TEJIYWRWZEg4T1c0MCs0YmVlMDFPVTNmL3crNE1NNGlOSTg1LzNGUVJ2RmI1NzQ2SXJrelo4TnpaSzVKV29mNVQvQTMva1c1emMybzhaemZNQjJmeFNWenZvVG5uakZWZWNVZjFNMHhUckJQeG9KemZEVHB4VFk2T3BaZlg0VnBoNXlWTFlobmlFYTkzQlQvVkRvbUorTWN5ZjBPdkM5NElTdjJyZ2N0cHVDek1mQy9DNUd5aC9hVGdveU5Yb0V0dDd2SWptbk5tUmR6azlEa1hXSTg4RVhYQlJrYS9NUDZML2ZRWFJEcksyaTRSWkV3bUhhNGF0L3hYVHpnSU9DakUyK0JXUGZzY3ZXVmN4K0J5U2FRZ0o3OEQxV0hlK01mS1hCK1QxV2ZGZ2Rvb1FRbEw4dEN1aUdiY1lBZHlXcUc4UG5SZUM3ZDlPc0dFQStLMXVnZlJDZUFCaGQ1QnAyMmVqc01sTWR6dDh5NDFNUEZHYlIyNEs5OTRWZ29XM1JzNjc4OE93QURXbGFiSEYrcXo5ME1WYWN4Z01OcG1WY1BrUkIxRzRGWG16eFZjYm1hT1VkVTZyQUlhZHRnL0paSUpJaHlTNEt3dG0xSUE1bzBOQ2R1VzRRejF1RjlaN2ZPRXJYUXZEa1lVb05oVDYxUFF5T0htbjhzdDYxZE9uOE5VdnJzTCtTcW1jT2lLSzVHS0duR0xHTWlhZEtRd09DOVhhcThGbFVWRitPaDNKeG5UakdVNGNwOHVFS3R6SFd3ZlJTQ1hac2NTbEQ2ZDFybjI2TDZtODgyTGowVTBORFdmWGJXQ2duTHdlWjlSQUtsYUtoQWN4SFFYbUZYZkFiR1hPOEVlenhzQ3FjUlBOVVlDbjE3Ni9ob3JRQXEvTDdQMG81aktNQkZhS2p4OGN3c2RRUFpMVkxwdnNNYm5JVmV6eitrVFpiYkZEV25paUFlZGplcklGcGlGcmRFWjd0TFhWT25sTkxzbDBlUWUxZ2s4M1FyTlFWOC90eG9NOHFTUUhNVDJ5dGFGR2ozUzJydHNMUk9uL24zZUlwMnlSbC9RemtNWld5Nlp0OXVvYUIxNlpQYTZJQTVvT1dWbmltdEgzTWsycmJ3VkxkV2hWYXNHU0dOMnBUK2pmWS9vUzUwUXlhN0ppYjJHcnJlOEpsWHd4bmVqd1AxL3VsQU1hOGZOWXcyR3oyemZWVlduUm9wbThHN1JDWXFYak5MTW9vZ0RreXRlbmtmbzAyVDE2amg5QVA3R0M3L0xiSm9sNUg2OXVPZm1Fb2o3MHRMV0o1MHV5YmtENVdRUVllcmlzOEVSMlliRCttTFcrbWRvYTZaUUpUazgrVzRZNnZHNXByVlJSYm5iYTFDeU5aT0xjNWN0SHZRdTh1dEY5WHN3bWl5VzBuRFJTWm1pTS9yR1FubTA2NjBoc2RIcUN1bzBJZ2pKTFY5TmFxWmg3b0xISHprNXgvWHdsa3k3M1d4NXdPUzVIMHN0dHJ6VzgzN0x1T09yK1oxM2tDRmFaaUdVWDBMSE5GY0J0WE9CZkhQTkZOSlgxaXlmaE0wblh2YStodmNqaWdHOXJsSFJZTUdtOHlwcmRyTkxXNG9JMHdyUnVtaW53TnZyTXR0d3d6MUxWVURWNFZXNnEvWVZZV2dZdEovaldnc3dZcjdBM1ZuMDNLSE9wcXFyOWgycnR0a1hnUDBEMXNhWVBoMWpBdUtGWjVyY0c2Nm0rWVY3YTFtb1NzS1ZEV21qOFpCSHJhbGN4WnJiOGRxK2Vjck02NHpkQkVXb08yVnNxVDFhZTlmUmtiSkdvMGI5STBrV2wrV1N2bHl1clRYc2NZb0ZtMnVCcUtkYm1jdlpwM2F0YW1QUXhjdVg1b3hzSXNCVkNtQXdJbHNhQ1dzOXl2U1RFY21xRm16UFFVd1N4K1NGbFNPZXZ4aW1xNks1ZXpKYkdSVkRYK3VTMDFIREJCYjBQQmJOTGtZaitja3FhbjFISTJKYzliWksxbnBxZW12WTBndkQyV2E1eFM1WEMwSnh2M0ZLWUZ2MjJ0VktFeWgrbzFPcko5VkJ5dXF0b3dOOTlBaURKeU5mbENSWXZKWnEyTFVMSU9kYldsUm1zNEEzWldWRzJRbzEwUHZZbHlTbTlvc2NDV2pJV2NSQk1haFFjTnFNSEFwYTFIWmJRN3Q2eDdXcVc0MnJtbUN2dk8rejRsRThzaDVoWUhEYmlJTEdtYkhua2dtTG10SVlwVU9qdjR4YnRFZXZIRmx4NVVvWnFzOTh0Z01vbnVFUEJvVUlqOVIxekp5L1lRUlFyVXVaNmE4bnEyakJZRjRPR1N0czVPTmsyQkZCMlBha2w3MEptMExtdXZraG9VUWk1b1BUdURSb3grUGUxbFVLR0xiS2hwaisyVDkvWno3YSt3Z3NmU2tXNHJRMzVYVFhzNGJMbk5IaG4wTTJpUkl1Z3JzWlJMR2JUMnRDaWcydUpQOCtlbHFTd1pySXV4bEVXSExyT3dkcUNLVTNjT2ZxNUtaYTcwUU9tQjBnUHZYQS84TGpiVnFzTGRteFBoRXdWb0tKZDN4VCtidStzTW9aTEZ2Q3YrMmNDcnZCb0V3TU4vdjNJMjZrc3RwUWRLRDVRZUtEMVFlcUQwUU9tQjBnT2xCMG9QbEI0b1BWQjZvUFJBNllIU0E2VUhTZytVSGlnOVVIcWc5RURwZ2RJRHBRZEtEN0NTdlRCSEovQmxMM3c4OTdjbVBjSGlLNHBOWjVIRnpzaFhISjFsc3pVRXZBTlh5YW02L1hjWnJyb2MyK0dybFltdnpoZnVHVkpRL2RldkdnNC9HeG1TeWx2RWwwQVRWY3lvTHprSDlWMzhnS3hidVBmUzJBdVhoMy9sK2R5bG43VTNDb2VYeGw0NEFvOThXRHk4TlBiQ0NZR1h4bDQ0SWZEUzJBc25CSjcyL2VQWUNKNE1lUGhaM1VvTVZsU1lESGhncGRxTUVNVStKd05lS252aFpNQkxaUytjREhpcDdJV1RBUytWdlhBeTRLV3lGNTREUEIvMnd1TGhlYkVYRmc1dnlZdTlzSEI0ZnV5RlJjUHpaQzhzR3A0VGUrRkZiQ2RHMG9mbGFqZStjTlNOdlhENFJ6RUNxdm9OMWZqZ3ViRVh6dDkzTlV3ZEh1V3UzbCtBOTN6WkN3dnVlNzdzaFdPRVYvbVNmQnd5bzVFNUlBUU55V2Z3NjdWMkNudmgrT0JoZGRpVHNNSU1nUGl4RjQ0TjNsUXJJVURIRCtIVlVVODlJcnN6c0JlT0N4NHh4Z3lmandqS0xmRWpYK0hNUTJBVm1hMWcxNS9FWGpnbWVEU3hqcUlUcEZGeS90b0ZQTEhETUxBWGpnY2VNY1lrc1pEU2J5VGxvVTROaFQ2NXo4QmVPQlo0eEJpalpsSHhBSU0vOVBOY0wvYkNSSGk5ZkVkQVJOQ1d6SUNMWXp3dUQxN2x3eld3RnliQzIxZTM2TTlleUlqZTdnWE5aWHAyWGFQdWlvWUdNQjlSbTBOc3hZZlpDMGZnVlovNCsxK2cvOW12UDBIZE5nTjdvWkVjMEplOWNBUmVEOWlDUk9mTC91eUY3NFh3SytRTWEybzRzQmNtd0Z1N2RQVlRWNTllby83bnoxNzRTeE14WlF3eExXcFc5c0lSZURFVnZ1eUZWZkRabk96RVZLUVdjSnhzWi9Nenc2dHRlN0VYVnRIYkRhU29jYVJPN0lWbWVIN3NoWUxQUmd6Q09KRGtVczJGdmRBSXo0KzlzTklGbjAwN0dVdkMxWTZkTm9veEl6d3Y5a0xhWHAvMkUzQWtYM0pqTHh4NXI2RXI4MkV2cEFEcWxsamhkUTNwZVRmMndwRzNRcnBDRC9aQ0NxQSs3b0dPb1NjMGRWc1o4dTdzaFJSQTNldGpBU3VacEh2eWtkUGJPck1YdWxEdTZZb1pLNUs5a0FJb0MwZHJIQnp4a0V1NnArRXFyekoyTHpJRTZpVy8xbndLNk56NWJJUjFMQm1Gc1JlaTMzbncyUWg0QmJJWDRrMzJ5WXJYRXltV3ZYRFhQUTRJNzZKUTlrS0tVM3orZjByaDdJVVU1Ym5Gb01KOWhiTVhVb3o4a0hQL0s1NjkwUDMvcDlCWndXWG5PN0UwMUtjOUkzdWhFLzE0WU93ODJBc1o3VzZkSnVmellDK0VYMXlYdG5OZ0x4UlBqZWpIN1VSMzU4QmVHSFpncDdDcWVQYkNFQjMyeGZhZ3RIajJRb21PTVJIUzk3VUxJOW5pMlF0MUNMWU5VZkhzaFRvNmtDOTJqZHZKYzJBdmpPTXpiOGJybUIxVmFzWkZ2VXRaMkF2cEtDTXRBSndFOWtMRFFSQ1E2Mm5QMjE5eGdRMXRkN0ZQRzFNMzlrTFFRaWNHZ0ZqQlkra29iczI3dEt0OWU4aUh2VERsRUhKaTJBc3B3Qm9OQUlkZjFIcTdhMGdnTzNzaEFxeDhQSkZEU002NmlBQXJiODgvYTBneGZWZlcrckh5TzZ6d2Z5UUhEWUxEdUdFeEFBQUFBRWxGVGtTdVFtQ0M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220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宋体</vt:lpstr>
      <vt:lpstr>Wingdings</vt:lpstr>
      <vt:lpstr>黑体</vt:lpstr>
      <vt:lpstr>汉仪中黑KW</vt:lpstr>
      <vt:lpstr>Wingdings</vt:lpstr>
      <vt:lpstr>Arial Regular</vt:lpstr>
      <vt:lpstr>Calibri</vt:lpstr>
      <vt:lpstr>Helvetica Neue</vt:lpstr>
      <vt:lpstr>仿宋</vt:lpstr>
      <vt:lpstr>Symbol</vt:lpstr>
      <vt:lpstr>Kingsoft Sign</vt:lpstr>
      <vt:lpstr>Courier New Regular</vt:lpstr>
      <vt:lpstr>汉仪书宋二KW</vt:lpstr>
      <vt:lpstr>Symbol</vt:lpstr>
      <vt:lpstr>Times New Roman</vt:lpstr>
      <vt:lpstr>方正仿宋_GBK</vt:lpstr>
      <vt:lpstr>微软雅黑</vt:lpstr>
      <vt:lpstr>汉仪旗黑</vt:lpstr>
      <vt:lpstr>宋体</vt:lpstr>
      <vt:lpstr>Arial Unicode MS</vt:lpstr>
      <vt:lpstr>仿宋</vt:lpstr>
      <vt:lpstr>Office 主题​​</vt:lpstr>
      <vt:lpstr>第4章 树-A</vt:lpstr>
      <vt:lpstr>树的定义</vt:lpstr>
      <vt:lpstr>树的定义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lezhang.thu</dc:creator>
  <cp:lastModifiedBy>章乐</cp:lastModifiedBy>
  <cp:revision>341</cp:revision>
  <dcterms:created xsi:type="dcterms:W3CDTF">2022-10-12T11:36:25Z</dcterms:created>
  <dcterms:modified xsi:type="dcterms:W3CDTF">2022-10-12T11:36:25Z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A30B96C402276615375F0C634AAD5DF4</vt:lpwstr>
  </property>
</Properties>
</file>