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422" r:id="rId5"/>
    <p:sldId id="423" r:id="rId6"/>
    <p:sldId id="424" r:id="rId7"/>
    <p:sldId id="425" r:id="rId8"/>
    <p:sldId id="438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OrksMYaMUe15v3n+WGe7FA==" hashData="BtHar/78slMorlYe1k+bG+9N3Y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73"/>
        <p:guide pos="3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audio" Target="../media/audio7.wav"/><Relationship Id="rId7" Type="http://schemas.openxmlformats.org/officeDocument/2006/relationships/audio" Target="../media/audio6.wav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散列查找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处理冲突的方法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44165" y="2332990"/>
            <a:ext cx="49625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开放定址法（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Open Addressing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）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2728" y="2833053"/>
            <a:ext cx="7107237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所谓开放定址法，就是一旦产生了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冲突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，即该地址已经存放了其它数据元素，就去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寻找另一个空的散列地址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2728" y="3904615"/>
            <a:ext cx="78581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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若发生了第 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次冲突，试探的下一个地址将增加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pPr algn="ctr"/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000" b="1" baseline="-25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 = (h(key) + 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) mod 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zh-CN" altLang="en-US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，其中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1 ≤ i &lt; 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endParaRPr lang="zh-CN" altLang="en-US" sz="2000" b="1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2728" y="5219065"/>
            <a:ext cx="77152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 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决定了不同的解决冲突方案：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线性探测、二次探测、双散列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1" name="AutoShape 448" descr="再生纸"/>
          <p:cNvSpPr/>
          <p:nvPr/>
        </p:nvSpPr>
        <p:spPr>
          <a:xfrm>
            <a:off x="2844165" y="1404303"/>
            <a:ext cx="6781800" cy="714375"/>
          </a:xfrm>
          <a:prstGeom prst="roundRect">
            <a:avLst>
              <a:gd name="adj" fmla="val 16667"/>
            </a:avLst>
          </a:prstGeom>
          <a:blipFill rotWithShape="0">
            <a:blip r:embed="rId1"/>
          </a:blip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ctr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常用的处理冲突的方法有两种：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开放地址法和链地址法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3" name="AutoShape 6"/>
          <p:cNvSpPr/>
          <p:nvPr/>
        </p:nvSpPr>
        <p:spPr>
          <a:xfrm>
            <a:off x="3844290" y="3761740"/>
            <a:ext cx="5429250" cy="1357313"/>
          </a:xfrm>
          <a:prstGeom prst="cloudCallout">
            <a:avLst>
              <a:gd name="adj1" fmla="val 19537"/>
              <a:gd name="adj2" fmla="val -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在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没有装满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的散列表中，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空的散列地址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是否总能找到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？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4" name="AutoShape 39"/>
          <p:cNvSpPr/>
          <p:nvPr/>
        </p:nvSpPr>
        <p:spPr>
          <a:xfrm>
            <a:off x="3201353" y="5833428"/>
            <a:ext cx="2357437" cy="571500"/>
          </a:xfrm>
          <a:prstGeom prst="wedgeEllipseCallout">
            <a:avLst>
              <a:gd name="adj1" fmla="val 106625"/>
              <a:gd name="adj2" fmla="val -5000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b="1" dirty="0" err="1"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 = 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i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5" name="AutoShape 39"/>
          <p:cNvSpPr/>
          <p:nvPr/>
        </p:nvSpPr>
        <p:spPr>
          <a:xfrm>
            <a:off x="5773103" y="5833428"/>
            <a:ext cx="2357437" cy="571500"/>
          </a:xfrm>
          <a:prstGeom prst="wedgeEllipseCallout">
            <a:avLst>
              <a:gd name="adj1" fmla="val 57370"/>
              <a:gd name="adj2" fmla="val -5000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b="1" dirty="0" err="1"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 = ±i</a:t>
            </a:r>
            <a:r>
              <a:rPr lang="en-US" altLang="zh-CN" sz="2000" b="1" baseline="30000" dirty="0">
                <a:latin typeface="Calibri" charset="0"/>
                <a:ea typeface="宋体" pitchFamily="2" charset="-122"/>
              </a:rPr>
              <a:t>2</a:t>
            </a:r>
            <a:endParaRPr lang="en-US" altLang="zh-CN" sz="2000" b="1" baseline="30000" dirty="0">
              <a:latin typeface="Calibri" charset="0"/>
              <a:ea typeface="宋体" pitchFamily="2" charset="-122"/>
            </a:endParaRPr>
          </a:p>
        </p:txBody>
      </p:sp>
      <p:sp>
        <p:nvSpPr>
          <p:cNvPr id="16" name="AutoShape 39"/>
          <p:cNvSpPr/>
          <p:nvPr/>
        </p:nvSpPr>
        <p:spPr>
          <a:xfrm>
            <a:off x="8202295" y="5833745"/>
            <a:ext cx="2960370" cy="571500"/>
          </a:xfrm>
          <a:prstGeom prst="wedgeEllipseCallout">
            <a:avLst>
              <a:gd name="adj1" fmla="val 1909"/>
              <a:gd name="adj2" fmla="val -7677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zh-CN" sz="2000" b="1" dirty="0" err="1">
                <a:latin typeface="Calibri" charset="0"/>
                <a:ea typeface="宋体" pitchFamily="2" charset="-122"/>
              </a:rPr>
              <a:t>d</a:t>
            </a:r>
            <a:r>
              <a:rPr lang="en-US" altLang="zh-CN" sz="20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 = 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i 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* h</a:t>
            </a:r>
            <a:r>
              <a:rPr lang="en-US" altLang="zh-CN" sz="2000" b="1" baseline="-25000" dirty="0">
                <a:latin typeface="Calibri" charset="0"/>
                <a:ea typeface="宋体" pitchFamily="2" charset="-122"/>
              </a:rPr>
              <a:t>2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(key)</a:t>
            </a:r>
            <a:endParaRPr lang="en-US" altLang="zh-CN" sz="2000" b="1" baseline="30000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6" grpId="0"/>
      <p:bldP spid="11" grpId="0" bldLvl="0" animBg="1"/>
      <p:bldP spid="13" grpId="0" bldLvl="0" animBg="1"/>
      <p:bldP spid="13" grpId="1" bldLvl="0" animBg="1"/>
      <p:bldP spid="14" grpId="0" bldLvl="0" animBg="1"/>
      <p:bldP spid="15" grpId="0" bldLvl="0" animBg="1"/>
      <p:bldP spid="1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线性探测法（Linear Probing）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7700" y="2009140"/>
            <a:ext cx="1068768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200" b="1" dirty="0">
                <a:latin typeface="Calibri" charset="0"/>
                <a:ea typeface="宋体" pitchFamily="2" charset="-122"/>
              </a:rPr>
              <a:t>线性探测法以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增量序列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1, 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2, ..., </a:t>
            </a:r>
            <a:r>
              <a:rPr lang="en-US" altLang="zh-CN" sz="32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- 1</a:t>
            </a:r>
            <a:r>
              <a:rPr lang="zh-CN" altLang="zh-CN" sz="3200" b="1" dirty="0">
                <a:latin typeface="Calibri" charset="0"/>
                <a:ea typeface="宋体" pitchFamily="2" charset="-122"/>
              </a:rPr>
              <a:t>循环试探下一个存储地址</a:t>
            </a:r>
            <a:endParaRPr lang="zh-CN" altLang="zh-CN" sz="32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9615" y="3359150"/>
            <a:ext cx="114623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400" b="1" dirty="0">
                <a:latin typeface="Calibri" charset="0"/>
                <a:ea typeface="宋体" pitchFamily="2" charset="-122"/>
              </a:rPr>
              <a:t>设关键词序列为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 {47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7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29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11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9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84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54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20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30}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：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sz="2400" b="1" dirty="0">
                <a:latin typeface="Calibri" charset="0"/>
                <a:ea typeface="宋体" pitchFamily="2" charset="-122"/>
              </a:rPr>
              <a:t>散列表表长</a:t>
            </a:r>
            <a:r>
              <a:rPr lang="en-US" altLang="zh-CN" sz="24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= 13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latin typeface="Calibri" charset="0"/>
                <a:ea typeface="宋体" pitchFamily="2" charset="-122"/>
              </a:rPr>
              <a:t>装填因子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 =  9 / 13</a:t>
            </a:r>
            <a:endParaRPr lang="en-US" altLang="zh-CN" sz="2400" b="1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zh-CN" sz="2400" b="1" dirty="0">
                <a:latin typeface="Calibri" charset="0"/>
                <a:ea typeface="宋体" pitchFamily="2" charset="-122"/>
              </a:rPr>
              <a:t>散列函数为：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h(key) = key mod 11</a:t>
            </a:r>
            <a:endParaRPr lang="zh-CN" altLang="zh-CN" sz="24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595880" y="5939790"/>
          <a:ext cx="7143798" cy="714380"/>
        </p:xfrm>
        <a:graphic>
          <a:graphicData uri="http://schemas.openxmlformats.org/drawingml/2006/table">
            <a:tbl>
              <a:tblPr/>
              <a:tblGrid>
                <a:gridCol w="2071702"/>
                <a:gridCol w="571504"/>
                <a:gridCol w="500066"/>
                <a:gridCol w="571504"/>
                <a:gridCol w="428628"/>
                <a:gridCol w="571504"/>
                <a:gridCol w="571504"/>
                <a:gridCol w="642942"/>
                <a:gridCol w="642942"/>
                <a:gridCol w="571502"/>
              </a:tblGrid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关键词</a:t>
                      </a:r>
                      <a:r>
                        <a:rPr lang="en-US" alt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8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(key)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595880" y="6296978"/>
          <a:ext cx="7143798" cy="357190"/>
        </p:xfrm>
        <a:graphic>
          <a:graphicData uri="http://schemas.openxmlformats.org/drawingml/2006/table">
            <a:tbl>
              <a:tblPr/>
              <a:tblGrid>
                <a:gridCol w="2071702"/>
                <a:gridCol w="571504"/>
                <a:gridCol w="500066"/>
                <a:gridCol w="571504"/>
                <a:gridCol w="428628"/>
                <a:gridCol w="571504"/>
                <a:gridCol w="571504"/>
                <a:gridCol w="642942"/>
                <a:gridCol w="642942"/>
                <a:gridCol w="571502"/>
              </a:tblGrid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散</a:t>
                      </a:r>
                      <a:r>
                        <a:rPr 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列地址</a:t>
                      </a:r>
                      <a:r>
                        <a:rPr lang="en-US" alt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8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h(key)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线性探测法：示</a:t>
            </a:r>
            <a:r>
              <a:rPr lang="zh-CN" altLang="en-US">
                <a:sym typeface="+mn-ea"/>
              </a:rPr>
              <a:t>例</a:t>
            </a:r>
            <a:endParaRPr lang="zh-CN" altLang="en-US">
              <a:sym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284345" y="3369945"/>
          <a:ext cx="7072365" cy="2857500"/>
        </p:xfrm>
        <a:graphic>
          <a:graphicData uri="http://schemas.openxmlformats.org/drawingml/2006/table">
            <a:tbl>
              <a:tblPr/>
              <a:tblGrid>
                <a:gridCol w="970866"/>
                <a:gridCol w="415404"/>
                <a:gridCol w="407783"/>
                <a:gridCol w="407783"/>
                <a:gridCol w="407783"/>
                <a:gridCol w="407783"/>
                <a:gridCol w="407783"/>
                <a:gridCol w="407783"/>
                <a:gridCol w="407783"/>
                <a:gridCol w="402723"/>
                <a:gridCol w="412843"/>
                <a:gridCol w="407783"/>
                <a:gridCol w="407783"/>
                <a:gridCol w="400160"/>
                <a:gridCol w="800322"/>
              </a:tblGrid>
              <a:tr h="571505">
                <a:tc>
                  <a:txBody>
                    <a:bodyPr/>
                    <a:p>
                      <a:pPr indent="285750" algn="just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地址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操作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6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说 明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6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6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5252085" y="5974715"/>
            <a:ext cx="5309870" cy="25209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pPr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2400" baseline="0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18" name="AutoShape 39"/>
          <p:cNvSpPr/>
          <p:nvPr/>
        </p:nvSpPr>
        <p:spPr>
          <a:xfrm>
            <a:off x="5927408" y="1584008"/>
            <a:ext cx="5429250" cy="1143000"/>
          </a:xfrm>
          <a:prstGeom prst="wedgeEllipseCallout">
            <a:avLst>
              <a:gd name="adj1" fmla="val 2520"/>
              <a:gd name="adj2" fmla="val -4694"/>
            </a:avLst>
          </a:prstGeom>
          <a:gradFill rotWithShape="0">
            <a:gsLst>
              <a:gs pos="0">
                <a:srgbClr val="C0C0C0">
                  <a:alpha val="45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“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一次聚集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Primary Clustering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）”现象：需要经过很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多次冲突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才找到空位置。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70033" y="1726883"/>
          <a:ext cx="7143798" cy="1071570"/>
        </p:xfrm>
        <a:graphic>
          <a:graphicData uri="http://schemas.openxmlformats.org/drawingml/2006/table">
            <a:tbl>
              <a:tblPr/>
              <a:tblGrid>
                <a:gridCol w="2071702"/>
                <a:gridCol w="571504"/>
                <a:gridCol w="500066"/>
                <a:gridCol w="571504"/>
                <a:gridCol w="428628"/>
                <a:gridCol w="571504"/>
                <a:gridCol w="571504"/>
                <a:gridCol w="642942"/>
                <a:gridCol w="642942"/>
                <a:gridCol w="571502"/>
              </a:tblGrid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关键词</a:t>
                      </a:r>
                      <a:r>
                        <a:rPr lang="en-US" alt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8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(key)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8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散</a:t>
                      </a:r>
                      <a:r>
                        <a:rPr 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列地址</a:t>
                      </a:r>
                      <a:r>
                        <a:rPr lang="en-US" altLang="zh-CN" sz="18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8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h(key)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070033" y="2441258"/>
          <a:ext cx="7143798" cy="357190"/>
        </p:xfrm>
        <a:graphic>
          <a:graphicData uri="http://schemas.openxmlformats.org/drawingml/2006/table">
            <a:tbl>
              <a:tblPr/>
              <a:tblGrid>
                <a:gridCol w="2071702"/>
                <a:gridCol w="571504"/>
                <a:gridCol w="500066"/>
                <a:gridCol w="571504"/>
                <a:gridCol w="428628"/>
                <a:gridCol w="571500"/>
                <a:gridCol w="571508"/>
                <a:gridCol w="642942"/>
                <a:gridCol w="642942"/>
                <a:gridCol w="571502"/>
              </a:tblGrid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冲突次数</a:t>
                      </a:r>
                      <a:endParaRPr lang="zh-CN" sz="18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6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AutoShape 39"/>
          <p:cNvSpPr/>
          <p:nvPr/>
        </p:nvSpPr>
        <p:spPr>
          <a:xfrm>
            <a:off x="4141470" y="1941195"/>
            <a:ext cx="5286375" cy="571500"/>
          </a:xfrm>
          <a:prstGeom prst="wedgeEllipseCallout">
            <a:avLst>
              <a:gd name="adj1" fmla="val 27755"/>
              <a:gd name="adj2" fmla="val 679648"/>
            </a:avLst>
          </a:prstGeom>
          <a:gradFill rotWithShape="0">
            <a:gsLst>
              <a:gs pos="0">
                <a:srgbClr val="C0C0C0">
                  <a:alpha val="45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问题：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如何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删除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关键字 “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7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”？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8" grpId="0" bldLvl="0" animBg="1"/>
      <p:bldP spid="18" grpId="1" bldLvl="0" animBg="1"/>
      <p:bldP spid="2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平方探测法（Quadratic Probing）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7700" y="1485900"/>
            <a:ext cx="1019429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200" b="1" dirty="0">
                <a:latin typeface="Calibri" charset="0"/>
                <a:ea typeface="宋体" pitchFamily="2" charset="-122"/>
              </a:rPr>
              <a:t>以增量序列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1</a:t>
            </a:r>
            <a:r>
              <a:rPr lang="en-US" altLang="zh-CN" sz="3200" b="1" baseline="30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-1</a:t>
            </a:r>
            <a:r>
              <a:rPr lang="en-US" altLang="zh-CN" sz="3200" b="1" baseline="30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3200" b="1" baseline="30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-2</a:t>
            </a:r>
            <a:r>
              <a:rPr lang="en-US" altLang="zh-CN" sz="3200" b="1" baseline="30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，……，</a:t>
            </a:r>
            <a:r>
              <a:rPr lang="en-US" altLang="zh-CN" sz="32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q</a:t>
            </a:r>
            <a:r>
              <a:rPr lang="en-US" altLang="zh-CN" sz="3200" b="1" baseline="30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-</a:t>
            </a:r>
            <a:r>
              <a:rPr lang="en-US" altLang="zh-CN" sz="32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q</a:t>
            </a:r>
            <a:r>
              <a:rPr lang="en-US" altLang="zh-CN" sz="3200" b="1" baseline="30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zh-CN" altLang="zh-CN" sz="3200" b="1" dirty="0">
                <a:latin typeface="Calibri" charset="0"/>
                <a:ea typeface="宋体" pitchFamily="2" charset="-122"/>
              </a:rPr>
              <a:t>且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q 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≤ 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Symbol"/>
              </a:rPr>
              <a:t></a:t>
            </a:r>
            <a:r>
              <a:rPr lang="en-US" altLang="zh-CN" sz="32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 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/ 2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Symbol"/>
              </a:rPr>
              <a:t></a:t>
            </a:r>
            <a:r>
              <a:rPr lang="en-US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</a:t>
            </a:r>
            <a:r>
              <a:rPr lang="zh-CN" altLang="zh-CN" sz="3200" b="1" dirty="0">
                <a:latin typeface="Calibri" charset="0"/>
                <a:ea typeface="宋体" pitchFamily="2" charset="-122"/>
              </a:rPr>
              <a:t>循环试探下一个存储地址</a:t>
            </a:r>
            <a:endParaRPr lang="zh-CN" altLang="zh-CN" sz="32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5373" y="3900488"/>
            <a:ext cx="7500937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000" b="1" dirty="0">
                <a:latin typeface="Calibri" charset="0"/>
                <a:ea typeface="宋体" pitchFamily="2" charset="-122"/>
              </a:rPr>
              <a:t>设关键词序列为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{47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7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29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11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9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84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54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20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30}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，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散列表表长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= 11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（即满足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4 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×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2 + 3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形式的素数）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装填因子 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 =  9 / 11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散列函数为：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h(key) = key mod 11</a:t>
            </a:r>
            <a:endParaRPr lang="zh-CN" altLang="zh-CN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9" name="AutoShape 448" descr="再生纸"/>
          <p:cNvSpPr/>
          <p:nvPr/>
        </p:nvSpPr>
        <p:spPr>
          <a:xfrm>
            <a:off x="2345373" y="2838450"/>
            <a:ext cx="7429500" cy="785813"/>
          </a:xfrm>
          <a:prstGeom prst="roundRect">
            <a:avLst>
              <a:gd name="adj" fmla="val 16667"/>
            </a:avLst>
          </a:prstGeom>
          <a:blipFill rotWithShape="0">
            <a:blip r:embed="rId1"/>
          </a:blip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ctr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有定理显示：如果散列表长度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TableSize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是某个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4k + 3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k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是正整数）形式的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素数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时，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平方探测法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就可以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探查到整个散列表空间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773998" y="5957888"/>
          <a:ext cx="6715177" cy="666754"/>
        </p:xfrm>
        <a:graphic>
          <a:graphicData uri="http://schemas.openxmlformats.org/drawingml/2006/table">
            <a:tbl>
              <a:tblPr/>
              <a:tblGrid>
                <a:gridCol w="1785958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</a:tblGrid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关键词</a:t>
                      </a:r>
                      <a:r>
                        <a:rPr lang="en-US" alt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key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773998" y="6291263"/>
          <a:ext cx="6715177" cy="333377"/>
        </p:xfrm>
        <a:graphic>
          <a:graphicData uri="http://schemas.openxmlformats.org/drawingml/2006/table">
            <a:tbl>
              <a:tblPr/>
              <a:tblGrid>
                <a:gridCol w="1785958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</a:tblGrid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散</a:t>
                      </a: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列地址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h(key)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平方探测法：示</a:t>
            </a:r>
            <a:r>
              <a:rPr lang="zh-CN" altLang="en-US">
                <a:sym typeface="+mn-ea"/>
              </a:rPr>
              <a:t>例</a:t>
            </a:r>
            <a:endParaRPr lang="zh-CN" altLang="en-US">
              <a:sym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611563" y="3334703"/>
          <a:ext cx="7215236" cy="3214706"/>
        </p:xfrm>
        <a:graphic>
          <a:graphicData uri="http://schemas.openxmlformats.org/drawingml/2006/table">
            <a:tbl>
              <a:tblPr/>
              <a:tblGrid>
                <a:gridCol w="1096067"/>
                <a:gridCol w="505663"/>
                <a:gridCol w="496350"/>
                <a:gridCol w="496350"/>
                <a:gridCol w="496350"/>
                <a:gridCol w="445132"/>
                <a:gridCol w="445132"/>
                <a:gridCol w="496350"/>
                <a:gridCol w="445132"/>
                <a:gridCol w="496350"/>
                <a:gridCol w="445132"/>
                <a:gridCol w="496350"/>
                <a:gridCol w="854878"/>
              </a:tblGrid>
              <a:tr h="668957">
                <a:tc>
                  <a:txBody>
                    <a:bodyPr/>
                    <a:p>
                      <a:pPr indent="344170"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地址</a:t>
                      </a:r>
                      <a:endParaRPr lang="zh-CN" sz="1600" b="1" kern="100" dirty="0" smtClean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操作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6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说 明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-1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无冲突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8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插入</a:t>
                      </a: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d</a:t>
                      </a:r>
                      <a:r>
                        <a:rPr lang="en-US" sz="1600" b="1" kern="100" baseline="-250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= 4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708525" y="6269355"/>
            <a:ext cx="5260975" cy="28003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pPr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2400" baseline="0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10" name="AutoShape 39"/>
          <p:cNvSpPr/>
          <p:nvPr/>
        </p:nvSpPr>
        <p:spPr>
          <a:xfrm>
            <a:off x="3968750" y="1763078"/>
            <a:ext cx="6572250" cy="1143000"/>
          </a:xfrm>
          <a:prstGeom prst="wedgeEllipseCallout">
            <a:avLst>
              <a:gd name="adj1" fmla="val -6724"/>
              <a:gd name="adj2" fmla="val 10416"/>
            </a:avLst>
          </a:prstGeom>
          <a:gradFill rotWithShape="0">
            <a:gsLst>
              <a:gs pos="0">
                <a:srgbClr val="C0C0C0">
                  <a:alpha val="5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zh-CN" sz="2000" b="1" dirty="0">
                <a:latin typeface="Calibri" charset="0"/>
                <a:ea typeface="宋体" pitchFamily="2" charset="-122"/>
              </a:rPr>
              <a:t>“</a:t>
            </a:r>
            <a:r>
              <a:rPr lang="zh-CN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二次聚集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（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Secondary Clustering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）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”现象：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散列到同一地址的那些数据对象将探测相同的备选单元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97313" y="1620203"/>
          <a:ext cx="6715177" cy="1000131"/>
        </p:xfrm>
        <a:graphic>
          <a:graphicData uri="http://schemas.openxmlformats.org/drawingml/2006/table">
            <a:tbl>
              <a:tblPr/>
              <a:tblGrid>
                <a:gridCol w="1785958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</a:tblGrid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关键词</a:t>
                      </a:r>
                      <a:r>
                        <a:rPr lang="en-US" alt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key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47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54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散</a:t>
                      </a:r>
                      <a:r>
                        <a:rPr lang="zh-CN" sz="1600" b="1" kern="100" dirty="0" smtClean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列地址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h(key)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97313" y="2286953"/>
          <a:ext cx="6715177" cy="333377"/>
        </p:xfrm>
        <a:graphic>
          <a:graphicData uri="http://schemas.openxmlformats.org/drawingml/2006/table">
            <a:tbl>
              <a:tblPr/>
              <a:tblGrid>
                <a:gridCol w="1785958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  <a:gridCol w="547691"/>
              </a:tblGrid>
              <a:tr h="333377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冲突次数</a:t>
                      </a:r>
                      <a:endParaRPr lang="zh-CN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6" name="AutoShape 6"/>
          <p:cNvSpPr/>
          <p:nvPr/>
        </p:nvSpPr>
        <p:spPr>
          <a:xfrm>
            <a:off x="3122613" y="2393315"/>
            <a:ext cx="7286625" cy="2071688"/>
          </a:xfrm>
          <a:prstGeom prst="cloudCallout">
            <a:avLst>
              <a:gd name="adj1" fmla="val 19741"/>
              <a:gd name="adj2" fmla="val -4559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Courier" charset="0"/>
                <a:ea typeface="宋体" pitchFamily="2" charset="-122"/>
              </a:rPr>
              <a:t>在开放地址散列表中，</a:t>
            </a:r>
            <a:r>
              <a:rPr lang="zh-CN" altLang="en-US" sz="2000" b="1" dirty="0">
                <a:solidFill>
                  <a:srgbClr val="3333FF"/>
                </a:solidFill>
                <a:latin typeface="Courier" charset="0"/>
                <a:ea typeface="宋体" pitchFamily="2" charset="-122"/>
              </a:rPr>
              <a:t>删除操作</a:t>
            </a:r>
            <a:r>
              <a:rPr lang="zh-CN" altLang="en-US" sz="2000" b="1" dirty="0">
                <a:latin typeface="Courier" charset="0"/>
                <a:ea typeface="宋体" pitchFamily="2" charset="-122"/>
              </a:rPr>
              <a:t>要很小心。</a:t>
            </a:r>
            <a:endParaRPr lang="en-US" altLang="zh-CN" sz="2000" b="1" dirty="0">
              <a:latin typeface="Courier" charset="0"/>
              <a:ea typeface="宋体" pitchFamily="2" charset="-122"/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Calibri" charset="0"/>
                <a:ea typeface="宋体" pitchFamily="2" charset="-122"/>
              </a:rPr>
              <a:t>通常只能“</a:t>
            </a:r>
            <a:r>
              <a:rPr lang="zh-CN" altLang="en-US" sz="2000" b="1" dirty="0">
                <a:solidFill>
                  <a:srgbClr val="3333FF"/>
                </a:solidFill>
                <a:latin typeface="Courier" charset="0"/>
                <a:ea typeface="宋体" pitchFamily="2" charset="-122"/>
              </a:rPr>
              <a:t>懒惰删除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</a:t>
            </a:r>
            <a:r>
              <a:rPr lang="zh-CN" altLang="en-US" sz="2000" b="1" dirty="0">
                <a:latin typeface="Courier" charset="0"/>
                <a:ea typeface="宋体" pitchFamily="2" charset="-122"/>
              </a:rPr>
              <a:t>，即需要增加一个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“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Courier" charset="0"/>
                <a:ea typeface="宋体" pitchFamily="2" charset="-122"/>
              </a:rPr>
              <a:t>删除标记</a:t>
            </a:r>
            <a:r>
              <a:rPr lang="zh-CN" altLang="en-US" sz="2000" b="1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（</a:t>
            </a:r>
            <a:r>
              <a:rPr lang="en-US" altLang="zh-CN" sz="2000" b="1" dirty="0">
                <a:solidFill>
                  <a:srgbClr val="3535FF"/>
                </a:solidFill>
                <a:latin typeface="Courier" charset="0"/>
                <a:ea typeface="宋体" pitchFamily="2" charset="-122"/>
              </a:rPr>
              <a:t>Deleted</a:t>
            </a:r>
            <a:r>
              <a:rPr lang="zh-CN" altLang="en-US" sz="2000" b="1" dirty="0">
                <a:solidFill>
                  <a:schemeClr val="tx1"/>
                </a:solidFill>
                <a:latin typeface="Courier" charset="0"/>
                <a:ea typeface="宋体" pitchFamily="2" charset="-122"/>
              </a:rPr>
              <a:t>）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</a:t>
            </a:r>
            <a:r>
              <a:rPr lang="zh-CN" altLang="en-US" sz="2000" b="1" dirty="0">
                <a:latin typeface="Courier" charset="0"/>
                <a:ea typeface="宋体" pitchFamily="2" charset="-122"/>
              </a:rPr>
              <a:t>，而并不是真正删除它。</a:t>
            </a:r>
            <a:endParaRPr lang="en-US" altLang="zh-CN" sz="2000" b="1" dirty="0">
              <a:latin typeface="Courier" charset="0"/>
              <a:ea typeface="宋体" pitchFamily="2" charset="-122"/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Courier" charset="0"/>
                <a:ea typeface="宋体" pitchFamily="2" charset="-122"/>
              </a:rPr>
              <a:t>以便查找时不会“</a:t>
            </a:r>
            <a:r>
              <a:rPr lang="zh-CN" altLang="en-US" sz="2000" b="1" dirty="0">
                <a:solidFill>
                  <a:srgbClr val="3333FF"/>
                </a:solidFill>
                <a:latin typeface="Courier" charset="0"/>
                <a:ea typeface="宋体" pitchFamily="2" charset="-122"/>
              </a:rPr>
              <a:t>断链</a:t>
            </a:r>
            <a:r>
              <a:rPr lang="zh-CN" altLang="en-US" sz="2000" b="1" dirty="0">
                <a:latin typeface="Courier" charset="0"/>
                <a:ea typeface="宋体" pitchFamily="2" charset="-122"/>
              </a:rPr>
              <a:t>”。其空间可以在</a:t>
            </a:r>
            <a:endParaRPr lang="en-US" altLang="zh-CN" sz="2000" b="1" dirty="0">
              <a:latin typeface="Courier" charset="0"/>
              <a:ea typeface="宋体" pitchFamily="2" charset="-122"/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Courier" charset="0"/>
                <a:ea typeface="宋体" pitchFamily="2" charset="-122"/>
              </a:rPr>
              <a:t>下次插入时</a:t>
            </a:r>
            <a:r>
              <a:rPr lang="zh-CN" altLang="en-US" sz="2000" b="1" dirty="0">
                <a:solidFill>
                  <a:srgbClr val="3333FF"/>
                </a:solidFill>
                <a:latin typeface="Courier" charset="0"/>
                <a:ea typeface="宋体" pitchFamily="2" charset="-122"/>
              </a:rPr>
              <a:t>重用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双散列探测法（Double Hashing）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7700" y="1905000"/>
            <a:ext cx="950341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 dirty="0" err="1">
                <a:latin typeface="Calibri" charset="0"/>
                <a:ea typeface="宋体" pitchFamily="2" charset="-122"/>
              </a:rPr>
              <a:t>d</a:t>
            </a:r>
            <a:r>
              <a:rPr lang="en-US" altLang="zh-CN" sz="28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800" b="1" dirty="0">
                <a:latin typeface="Calibri" charset="0"/>
                <a:ea typeface="宋体" pitchFamily="2" charset="-122"/>
              </a:rPr>
              <a:t> </a:t>
            </a:r>
            <a:r>
              <a:rPr lang="zh-CN" altLang="zh-CN" sz="2800" b="1" dirty="0">
                <a:latin typeface="Calibri" charset="0"/>
                <a:ea typeface="宋体" pitchFamily="2" charset="-122"/>
              </a:rPr>
              <a:t>选为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i * </a:t>
            </a:r>
            <a:r>
              <a:rPr lang="en-US" altLang="zh-CN" sz="28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8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</a:t>
            </a:r>
            <a:r>
              <a:rPr lang="zh-CN" altLang="zh-CN" sz="2800" b="1" dirty="0">
                <a:latin typeface="Calibri" charset="0"/>
                <a:ea typeface="宋体" pitchFamily="2" charset="-122"/>
              </a:rPr>
              <a:t>，其中</a:t>
            </a:r>
            <a:r>
              <a:rPr lang="en-US" altLang="zh-CN" sz="2800" b="1" dirty="0" err="1">
                <a:latin typeface="Calibri" charset="0"/>
                <a:ea typeface="宋体" pitchFamily="2" charset="-122"/>
              </a:rPr>
              <a:t>h</a:t>
            </a:r>
            <a:r>
              <a:rPr lang="en-US" altLang="zh-CN" sz="2800" b="1" baseline="-25000" dirty="0" err="1">
                <a:latin typeface="Calibri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Calibri" charset="0"/>
                <a:ea typeface="宋体" pitchFamily="2" charset="-122"/>
              </a:rPr>
              <a:t>(key)</a:t>
            </a:r>
            <a:r>
              <a:rPr lang="zh-CN" altLang="zh-CN" sz="2800" b="1" dirty="0">
                <a:latin typeface="Calibri" charset="0"/>
                <a:ea typeface="宋体" pitchFamily="2" charset="-122"/>
              </a:rPr>
              <a:t>是另一个散列函数。我们把它叫做</a:t>
            </a:r>
            <a:r>
              <a:rPr lang="zh-CN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双散列探测法</a:t>
            </a:r>
            <a:r>
              <a:rPr lang="zh-CN" altLang="zh-CN" sz="2800" b="1" dirty="0">
                <a:latin typeface="Calibri" charset="0"/>
                <a:ea typeface="宋体" pitchFamily="2" charset="-122"/>
              </a:rPr>
              <a:t>。</a:t>
            </a:r>
            <a:r>
              <a:rPr lang="zh-CN" altLang="en-US" sz="2800" b="1" dirty="0">
                <a:latin typeface="Calibri" charset="0"/>
                <a:ea typeface="宋体" pitchFamily="2" charset="-122"/>
              </a:rPr>
              <a:t>由此，</a:t>
            </a:r>
            <a:r>
              <a:rPr lang="zh-CN" altLang="zh-CN" sz="2800" b="1" dirty="0">
                <a:latin typeface="Calibri" charset="0"/>
                <a:ea typeface="宋体" pitchFamily="2" charset="-122"/>
              </a:rPr>
              <a:t>探测序列成了</a:t>
            </a:r>
            <a:r>
              <a:rPr lang="zh-CN" altLang="en-US" sz="2800" b="1" dirty="0">
                <a:latin typeface="Calibri" charset="0"/>
                <a:ea typeface="宋体" pitchFamily="2" charset="-122"/>
              </a:rPr>
              <a:t>：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800" b="1" baseline="-25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</a:t>
            </a:r>
            <a:r>
              <a:rPr lang="zh-CN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8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2h</a:t>
            </a:r>
            <a:r>
              <a:rPr lang="en-US" altLang="zh-CN" sz="28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</a:t>
            </a:r>
            <a:r>
              <a:rPr lang="zh-CN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8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3h</a:t>
            </a:r>
            <a:r>
              <a:rPr lang="en-US" altLang="zh-CN" sz="28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</a:t>
            </a:r>
            <a:r>
              <a:rPr lang="zh-CN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...</a:t>
            </a:r>
            <a:endParaRPr lang="en-US" altLang="zh-CN" sz="2800" b="1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3435" y="4069715"/>
            <a:ext cx="10787380" cy="2430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探测序列还应该保证</a:t>
            </a:r>
            <a:r>
              <a:rPr lang="zh-CN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所有的散列存储单元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都应该能够被</a:t>
            </a:r>
            <a:r>
              <a:rPr lang="zh-CN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探测到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。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选择以下形式有良好的效果：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pPr algn="ctr"/>
            <a:r>
              <a:rPr lang="en-US" altLang="zh-CN" sz="24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400" b="1" baseline="-25000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 = p - (key mod p)   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其中：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p &lt; </a:t>
            </a:r>
            <a:r>
              <a:rPr lang="en-US" altLang="zh-CN" sz="24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endParaRPr lang="en-US" altLang="zh-CN" sz="2400" b="1" dirty="0" err="1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  <a:p>
            <a:r>
              <a:rPr lang="en-US" altLang="zh-CN" sz="3200" b="1" dirty="0">
                <a:solidFill>
                  <a:srgbClr val="C00000"/>
                </a:solidFill>
                <a:latin typeface="Calibri" charset="0"/>
                <a:ea typeface="宋体" pitchFamily="2" charset="-122"/>
              </a:rPr>
              <a:t>p</a:t>
            </a:r>
            <a:r>
              <a:rPr lang="zh-CN" altLang="en-US" sz="3200" b="1" dirty="0">
                <a:solidFill>
                  <a:srgbClr val="C00000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3200" b="1" dirty="0" err="1">
                <a:solidFill>
                  <a:srgbClr val="C00000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zh-CN" altLang="en-US" sz="3200" b="1" dirty="0">
                <a:solidFill>
                  <a:srgbClr val="C00000"/>
                </a:solidFill>
                <a:latin typeface="Calibri" charset="0"/>
                <a:ea typeface="宋体" pitchFamily="2" charset="-122"/>
              </a:rPr>
              <a:t>都是素数</a:t>
            </a:r>
            <a:endParaRPr lang="zh-CN" altLang="en-US" sz="3200" b="1" dirty="0">
              <a:solidFill>
                <a:srgbClr val="C00000"/>
              </a:solidFill>
              <a:latin typeface="Calibri" charset="0"/>
              <a:ea typeface="宋体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解释：考虑</a:t>
            </a:r>
            <a:r>
              <a:rPr lang="en-US" altLang="zh-CN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TableSize = 10</a:t>
            </a:r>
            <a:r>
              <a:rPr lang="zh-CN" altLang="en-US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p = 7</a:t>
            </a:r>
            <a:r>
              <a:rPr lang="zh-CN" altLang="en-US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，则有</a:t>
            </a:r>
            <a:r>
              <a:rPr lang="en-US" altLang="zh-CN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400" b="1" baseline="-25000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(23) = 5，</a:t>
            </a:r>
            <a:r>
              <a:rPr lang="zh-CN" altLang="en-US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得到：</a:t>
            </a:r>
            <a:r>
              <a:rPr lang="en-US" altLang="zh-CN" sz="24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5, 10, 15, ...</a:t>
            </a:r>
            <a:endParaRPr lang="en-US" altLang="zh-CN" sz="2400" b="1" dirty="0">
              <a:solidFill>
                <a:schemeClr val="tx1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3118" y="3609340"/>
            <a:ext cx="4572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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对任意的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key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en-US" altLang="zh-CN" sz="2400" b="1" baseline="-25000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(key)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≠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0 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！</a:t>
            </a:r>
            <a:endParaRPr lang="zh-CN" altLang="en-US" sz="2400" dirty="0">
              <a:latin typeface="Calibri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55620" y="1611630"/>
            <a:ext cx="754443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7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若</a:t>
            </a:r>
            <a:r>
              <a:rPr lang="en-US" altLang="zh-CN" sz="27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TableSize = 11</a:t>
            </a:r>
            <a:r>
              <a:rPr lang="zh-CN" altLang="en-US" sz="27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，则：</a:t>
            </a:r>
            <a:r>
              <a:rPr lang="en-US" altLang="zh-CN" sz="27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5, 10, 4, 9, 3, 8, 2, 7, 1, 6</a:t>
            </a:r>
            <a:endParaRPr lang="en-US" altLang="zh-CN" sz="27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38515" y="5010150"/>
            <a:ext cx="333946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7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5, 0, 5, 0, 5, 0, 5, 0, 5</a:t>
            </a:r>
            <a:endParaRPr lang="en-US" altLang="zh-CN" sz="27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9457690" y="5687060"/>
            <a:ext cx="203200" cy="271780"/>
          </a:xfrm>
          <a:prstGeom prst="straightConnector1">
            <a:avLst/>
          </a:prstGeom>
          <a:ln w="41275" cmpd="sng">
            <a:solidFill>
              <a:srgbClr val="20202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  <p:bldP spid="5" grpId="1"/>
      <p:bldP spid="3" grpId="0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分离链接法（Separate Chaining）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39520" y="2169160"/>
            <a:ext cx="1078992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latin typeface="Calibri" charset="0"/>
                <a:ea typeface="宋体" pitchFamily="2" charset="-122"/>
              </a:rPr>
              <a:t>设关键字序列为 </a:t>
            </a:r>
            <a:r>
              <a:rPr lang="en-US" altLang="zh-CN" sz="2800" b="1" dirty="0">
                <a:latin typeface="Calibri" charset="0"/>
                <a:ea typeface="宋体" pitchFamily="2" charset="-122"/>
              </a:rPr>
              <a:t>47, 7, 29, 11, 16, 92, 22, 8, 3, 50, 37, 89, 94, 21</a:t>
            </a:r>
            <a:endParaRPr lang="en-US" altLang="zh-CN" sz="2800" b="1" dirty="0">
              <a:latin typeface="Calibri" charset="0"/>
              <a:ea typeface="宋体" pitchFamily="2" charset="-122"/>
            </a:endParaRPr>
          </a:p>
          <a:p>
            <a:endParaRPr lang="en-US" altLang="zh-CN" sz="2800" b="1" dirty="0">
              <a:solidFill>
                <a:schemeClr val="hlink"/>
              </a:solidFill>
              <a:latin typeface="Arial" panose="020B0604020202020204" pitchFamily="34" charset="0"/>
              <a:ea typeface="宋体" pitchFamily="2" charset="-122"/>
              <a:sym typeface="Wingdings" panose="05000000000000000000" pitchFamily="2" charset="2"/>
            </a:endParaRPr>
          </a:p>
          <a:p>
            <a:endParaRPr lang="en-US" altLang="zh-CN" sz="2800" b="1" dirty="0">
              <a:solidFill>
                <a:schemeClr val="hlink"/>
              </a:solidFill>
              <a:latin typeface="Arial" panose="020B0604020202020204" pitchFamily="34" charset="0"/>
              <a:ea typeface="宋体" pitchFamily="2" charset="-122"/>
              <a:sym typeface="Wingdings" panose="05000000000000000000" pitchFamily="2" charset="2"/>
            </a:endParaRPr>
          </a:p>
          <a:p>
            <a:endParaRPr lang="en-US" altLang="zh-CN" sz="2800" b="1" dirty="0">
              <a:solidFill>
                <a:schemeClr val="hlink"/>
              </a:solidFill>
              <a:latin typeface="Arial" panose="020B0604020202020204" pitchFamily="34" charset="0"/>
              <a:ea typeface="宋体" pitchFamily="2" charset="-122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zh-CN" altLang="en-US" sz="2800" b="1" dirty="0">
                <a:latin typeface="Calibri" charset="0"/>
                <a:ea typeface="宋体" pitchFamily="2" charset="-122"/>
              </a:rPr>
              <a:t>散列函数取为：</a:t>
            </a:r>
            <a:r>
              <a:rPr lang="en-US" altLang="zh-CN" sz="28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h(key) = key mod 11</a:t>
            </a:r>
            <a:endParaRPr lang="en-US" altLang="zh-CN" sz="2800" b="1" dirty="0">
              <a:latin typeface="Calibri" charset="0"/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zh-CN" altLang="zh-CN" sz="2800" b="1" dirty="0">
                <a:latin typeface="Calibri" charset="0"/>
                <a:ea typeface="宋体" pitchFamily="2" charset="-122"/>
                <a:sym typeface="+mn-ea"/>
              </a:rPr>
              <a:t>该表中有</a:t>
            </a:r>
            <a:r>
              <a:rPr lang="en-US" altLang="zh-CN" sz="2800" b="1" dirty="0">
                <a:latin typeface="Calibri" charset="0"/>
                <a:ea typeface="宋体" pitchFamily="2" charset="-122"/>
                <a:sym typeface="+mn-ea"/>
              </a:rPr>
              <a:t>9</a:t>
            </a:r>
            <a:r>
              <a:rPr lang="zh-CN" altLang="zh-CN" sz="2800" b="1" dirty="0">
                <a:latin typeface="Calibri" charset="0"/>
                <a:ea typeface="宋体" pitchFamily="2" charset="-122"/>
                <a:sym typeface="+mn-ea"/>
              </a:rPr>
              <a:t>个结点只需</a:t>
            </a:r>
            <a:r>
              <a:rPr lang="en-US" altLang="zh-CN" sz="2800" b="1" dirty="0">
                <a:latin typeface="Calibri" charset="0"/>
                <a:ea typeface="宋体" pitchFamily="2" charset="-122"/>
                <a:sym typeface="+mn-ea"/>
              </a:rPr>
              <a:t>1</a:t>
            </a:r>
            <a:r>
              <a:rPr lang="zh-CN" altLang="zh-CN" sz="2800" b="1" dirty="0">
                <a:latin typeface="Calibri" charset="0"/>
                <a:ea typeface="宋体" pitchFamily="2" charset="-122"/>
                <a:sym typeface="+mn-ea"/>
              </a:rPr>
              <a:t>次查找</a:t>
            </a:r>
            <a:endParaRPr lang="en-US" altLang="zh-CN" sz="2800" b="1" dirty="0">
              <a:latin typeface="Calibri" charset="0"/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en-US" altLang="zh-CN" sz="2800" b="1" dirty="0">
                <a:latin typeface="Calibri" charset="0"/>
                <a:ea typeface="宋体" pitchFamily="2" charset="-122"/>
                <a:sym typeface="+mn-ea"/>
              </a:rPr>
              <a:t>5</a:t>
            </a:r>
            <a:r>
              <a:rPr lang="zh-CN" altLang="zh-CN" sz="2800" b="1" dirty="0">
                <a:latin typeface="Calibri" charset="0"/>
                <a:ea typeface="宋体" pitchFamily="2" charset="-122"/>
                <a:sym typeface="+mn-ea"/>
              </a:rPr>
              <a:t>个结点需要</a:t>
            </a:r>
            <a:r>
              <a:rPr lang="en-US" altLang="zh-CN" sz="2800" b="1" dirty="0">
                <a:latin typeface="Calibri" charset="0"/>
                <a:ea typeface="宋体" pitchFamily="2" charset="-122"/>
                <a:sym typeface="+mn-ea"/>
              </a:rPr>
              <a:t>2</a:t>
            </a:r>
            <a:r>
              <a:rPr lang="zh-CN" altLang="zh-CN" sz="2800" b="1" dirty="0">
                <a:latin typeface="Calibri" charset="0"/>
                <a:ea typeface="宋体" pitchFamily="2" charset="-122"/>
                <a:sym typeface="+mn-ea"/>
              </a:rPr>
              <a:t>次查找</a:t>
            </a:r>
            <a:endParaRPr lang="zh-CN" altLang="zh-CN" sz="2800" b="1" dirty="0">
              <a:latin typeface="Calibri" charset="0"/>
              <a:ea typeface="宋体" pitchFamily="2" charset="-122"/>
              <a:sym typeface="+mn-ea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833745" y="2687320"/>
            <a:ext cx="5214938" cy="3857625"/>
            <a:chOff x="3428992" y="2428868"/>
            <a:chExt cx="5214974" cy="3857652"/>
          </a:xfrm>
        </p:grpSpPr>
        <p:sp>
          <p:nvSpPr>
            <p:cNvPr id="23560" name="Text Box 4"/>
            <p:cNvSpPr txBox="1"/>
            <p:nvPr/>
          </p:nvSpPr>
          <p:spPr>
            <a:xfrm>
              <a:off x="5700539" y="2500306"/>
              <a:ext cx="733125" cy="371477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0" tIns="0" rIns="0" bIns="0" anchor="t" anchorCtr="0"/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Times New Roman" panose="02020603050405020304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Times New Roman" panose="02020603050405020304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Calibri" charset="0"/>
                  <a:ea typeface="宋体" pitchFamily="2" charset="-122"/>
                </a:rPr>
                <a:t>           </a:t>
              </a: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            </a:t>
              </a: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Calibri" charset="0"/>
                  <a:ea typeface="宋体" pitchFamily="2" charset="-122"/>
                </a:rPr>
                <a:t>     </a:t>
              </a: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algn="just" defTabSz="914400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en-US" altLang="zh-CN" sz="1600" b="1" baseline="0" dirty="0">
                <a:latin typeface="Calibri" charset="0"/>
                <a:ea typeface="宋体" pitchFamily="2" charset="-122"/>
              </a:endParaRPr>
            </a:p>
            <a:p>
              <a:pPr indent="0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3561" name="Line 5"/>
            <p:cNvSpPr/>
            <p:nvPr/>
          </p:nvSpPr>
          <p:spPr>
            <a:xfrm>
              <a:off x="5700539" y="2843064"/>
              <a:ext cx="7212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2" name="Line 6"/>
            <p:cNvSpPr/>
            <p:nvPr/>
          </p:nvSpPr>
          <p:spPr>
            <a:xfrm>
              <a:off x="5700539" y="3499517"/>
              <a:ext cx="7182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3" name="Line 7"/>
            <p:cNvSpPr/>
            <p:nvPr/>
          </p:nvSpPr>
          <p:spPr>
            <a:xfrm>
              <a:off x="5700539" y="3179838"/>
              <a:ext cx="7212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4" name="Line 8"/>
            <p:cNvSpPr/>
            <p:nvPr/>
          </p:nvSpPr>
          <p:spPr>
            <a:xfrm>
              <a:off x="5700539" y="3832873"/>
              <a:ext cx="72219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5" name="Line 9"/>
            <p:cNvSpPr/>
            <p:nvPr/>
          </p:nvSpPr>
          <p:spPr>
            <a:xfrm flipV="1">
              <a:off x="5700539" y="5498795"/>
              <a:ext cx="733125" cy="1282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6" name="Line 10"/>
            <p:cNvSpPr/>
            <p:nvPr/>
          </p:nvSpPr>
          <p:spPr>
            <a:xfrm flipV="1">
              <a:off x="5700539" y="4170502"/>
              <a:ext cx="725178" cy="769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7" name="Line 11"/>
            <p:cNvSpPr/>
            <p:nvPr/>
          </p:nvSpPr>
          <p:spPr>
            <a:xfrm>
              <a:off x="5700539" y="4485908"/>
              <a:ext cx="740079" cy="68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8" name="Line 12"/>
            <p:cNvSpPr/>
            <p:nvPr/>
          </p:nvSpPr>
          <p:spPr>
            <a:xfrm>
              <a:off x="5700539" y="4817554"/>
              <a:ext cx="729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69" name="Line 13"/>
            <p:cNvSpPr/>
            <p:nvPr/>
          </p:nvSpPr>
          <p:spPr>
            <a:xfrm>
              <a:off x="5700539" y="5158602"/>
              <a:ext cx="73511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0" name="Line 14"/>
            <p:cNvSpPr/>
            <p:nvPr/>
          </p:nvSpPr>
          <p:spPr>
            <a:xfrm>
              <a:off x="5700539" y="5838989"/>
              <a:ext cx="73312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1" name="Line 17"/>
            <p:cNvSpPr/>
            <p:nvPr/>
          </p:nvSpPr>
          <p:spPr>
            <a:xfrm>
              <a:off x="5361939" y="2843142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2" name="Line 18"/>
            <p:cNvSpPr/>
            <p:nvPr/>
          </p:nvSpPr>
          <p:spPr>
            <a:xfrm>
              <a:off x="5358848" y="3499531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3" name="Line 19"/>
            <p:cNvSpPr/>
            <p:nvPr/>
          </p:nvSpPr>
          <p:spPr>
            <a:xfrm>
              <a:off x="5357818" y="3179551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5" name="Line 21"/>
            <p:cNvSpPr/>
            <p:nvPr/>
          </p:nvSpPr>
          <p:spPr>
            <a:xfrm>
              <a:off x="5373272" y="5498697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6" name="Line 22"/>
            <p:cNvSpPr/>
            <p:nvPr/>
          </p:nvSpPr>
          <p:spPr>
            <a:xfrm>
              <a:off x="5366060" y="4170205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7" name="Line 23"/>
            <p:cNvSpPr/>
            <p:nvPr/>
          </p:nvSpPr>
          <p:spPr>
            <a:xfrm>
              <a:off x="5380484" y="4492329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8" name="Line 24"/>
            <p:cNvSpPr/>
            <p:nvPr/>
          </p:nvSpPr>
          <p:spPr>
            <a:xfrm>
              <a:off x="5369151" y="4817309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79" name="Line 25"/>
            <p:cNvSpPr/>
            <p:nvPr/>
          </p:nvSpPr>
          <p:spPr>
            <a:xfrm>
              <a:off x="5375333" y="5158717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80" name="Line 26"/>
            <p:cNvSpPr/>
            <p:nvPr/>
          </p:nvSpPr>
          <p:spPr>
            <a:xfrm>
              <a:off x="5373272" y="5839390"/>
              <a:ext cx="449196" cy="0"/>
            </a:xfrm>
            <a:prstGeom prst="line">
              <a:avLst/>
            </a:prstGeom>
            <a:ln w="9525">
              <a:noFill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grpSp>
          <p:nvGrpSpPr>
            <p:cNvPr id="23581" name="Group 27"/>
            <p:cNvGrpSpPr/>
            <p:nvPr/>
          </p:nvGrpSpPr>
          <p:grpSpPr>
            <a:xfrm>
              <a:off x="6266774" y="2602877"/>
              <a:ext cx="2377192" cy="3525020"/>
              <a:chOff x="6694" y="2356"/>
              <a:chExt cx="2393" cy="4124"/>
            </a:xfrm>
          </p:grpSpPr>
          <p:grpSp>
            <p:nvGrpSpPr>
              <p:cNvPr id="23582" name="Group 28"/>
              <p:cNvGrpSpPr/>
              <p:nvPr/>
            </p:nvGrpSpPr>
            <p:grpSpPr>
              <a:xfrm>
                <a:off x="7194" y="4636"/>
                <a:ext cx="782" cy="284"/>
                <a:chOff x="6034" y="10367"/>
                <a:chExt cx="751" cy="285"/>
              </a:xfrm>
            </p:grpSpPr>
            <p:sp>
              <p:nvSpPr>
                <p:cNvPr id="23583" name="Text Box 29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>
                      <a:latin typeface="Calibri" charset="0"/>
                      <a:ea typeface="宋体" pitchFamily="2" charset="-122"/>
                    </a:rPr>
                    <a:t> 94   </a:t>
                  </a:r>
                  <a:endParaRPr lang="zh-CN" altLang="zh-CN" sz="1600" b="1" baseline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84" name="Line 30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585" name="Group 31"/>
              <p:cNvGrpSpPr/>
              <p:nvPr/>
            </p:nvGrpSpPr>
            <p:grpSpPr>
              <a:xfrm>
                <a:off x="8305" y="4655"/>
                <a:ext cx="782" cy="284"/>
                <a:chOff x="6034" y="10367"/>
                <a:chExt cx="751" cy="285"/>
              </a:xfrm>
            </p:grpSpPr>
            <p:sp>
              <p:nvSpPr>
                <p:cNvPr id="23586" name="Text Box 32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50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87" name="Line 33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588" name="Group 34"/>
              <p:cNvGrpSpPr/>
              <p:nvPr/>
            </p:nvGrpSpPr>
            <p:grpSpPr>
              <a:xfrm>
                <a:off x="7194" y="4276"/>
                <a:ext cx="782" cy="284"/>
                <a:chOff x="6034" y="10367"/>
                <a:chExt cx="751" cy="285"/>
              </a:xfrm>
            </p:grpSpPr>
            <p:sp>
              <p:nvSpPr>
                <p:cNvPr id="23589" name="Text Box 35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16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90" name="Line 36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591" name="Group 37"/>
              <p:cNvGrpSpPr/>
              <p:nvPr/>
            </p:nvGrpSpPr>
            <p:grpSpPr>
              <a:xfrm>
                <a:off x="7194" y="2356"/>
                <a:ext cx="782" cy="284"/>
                <a:chOff x="6034" y="10367"/>
                <a:chExt cx="751" cy="285"/>
              </a:xfrm>
            </p:grpSpPr>
            <p:sp>
              <p:nvSpPr>
                <p:cNvPr id="23592" name="Text Box 38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>
                      <a:latin typeface="Calibri" charset="0"/>
                      <a:ea typeface="宋体" pitchFamily="2" charset="-122"/>
                    </a:rPr>
                    <a:t> 22</a:t>
                  </a:r>
                  <a:endParaRPr lang="zh-CN" altLang="zh-CN" sz="1600" b="1" baseline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93" name="Line 39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594" name="Group 40"/>
              <p:cNvGrpSpPr/>
              <p:nvPr/>
            </p:nvGrpSpPr>
            <p:grpSpPr>
              <a:xfrm>
                <a:off x="7194" y="3436"/>
                <a:ext cx="782" cy="284"/>
                <a:chOff x="6034" y="10367"/>
                <a:chExt cx="751" cy="285"/>
              </a:xfrm>
            </p:grpSpPr>
            <p:sp>
              <p:nvSpPr>
                <p:cNvPr id="23595" name="Text Box 41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>
                      <a:latin typeface="Calibri" charset="0"/>
                      <a:ea typeface="宋体" pitchFamily="2" charset="-122"/>
                    </a:rPr>
                    <a:t> 3</a:t>
                  </a:r>
                  <a:endParaRPr lang="zh-CN" altLang="zh-CN" sz="1600" b="1" baseline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96" name="Line 42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597" name="Group 43"/>
              <p:cNvGrpSpPr/>
              <p:nvPr/>
            </p:nvGrpSpPr>
            <p:grpSpPr>
              <a:xfrm>
                <a:off x="7194" y="2716"/>
                <a:ext cx="782" cy="284"/>
                <a:chOff x="6034" y="10367"/>
                <a:chExt cx="751" cy="285"/>
              </a:xfrm>
            </p:grpSpPr>
            <p:sp>
              <p:nvSpPr>
                <p:cNvPr id="23598" name="Text Box 44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89      </a:t>
                  </a:r>
                  <a:r>
                    <a:rPr lang="en-US" altLang="zh-CN" sz="1600" b="1" dirty="0">
                      <a:latin typeface="Calibri" charset="0"/>
                      <a:ea typeface="宋体" pitchFamily="2" charset="-122"/>
                      <a:sym typeface="+mn-ea"/>
                    </a:rPr>
                    <a:t>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599" name="Line 45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00" name="Group 46"/>
              <p:cNvGrpSpPr/>
              <p:nvPr/>
            </p:nvGrpSpPr>
            <p:grpSpPr>
              <a:xfrm>
                <a:off x="8299" y="2356"/>
                <a:ext cx="782" cy="284"/>
                <a:chOff x="6034" y="10367"/>
                <a:chExt cx="751" cy="285"/>
              </a:xfrm>
            </p:grpSpPr>
            <p:sp>
              <p:nvSpPr>
                <p:cNvPr id="23601" name="Text Box 47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11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02" name="Line 48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03" name="Group 49"/>
              <p:cNvGrpSpPr/>
              <p:nvPr/>
            </p:nvGrpSpPr>
            <p:grpSpPr>
              <a:xfrm>
                <a:off x="8299" y="3436"/>
                <a:ext cx="782" cy="284"/>
                <a:chOff x="6034" y="10367"/>
                <a:chExt cx="751" cy="285"/>
              </a:xfrm>
            </p:grpSpPr>
            <p:sp>
              <p:nvSpPr>
                <p:cNvPr id="23604" name="Text Box 50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47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05" name="Line 51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06" name="Group 52"/>
              <p:cNvGrpSpPr/>
              <p:nvPr/>
            </p:nvGrpSpPr>
            <p:grpSpPr>
              <a:xfrm>
                <a:off x="7194" y="3916"/>
                <a:ext cx="782" cy="284"/>
                <a:chOff x="6034" y="10367"/>
                <a:chExt cx="751" cy="285"/>
              </a:xfrm>
            </p:grpSpPr>
            <p:sp>
              <p:nvSpPr>
                <p:cNvPr id="23607" name="Text Box 53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>
                      <a:latin typeface="Calibri" charset="0"/>
                      <a:ea typeface="宋体" pitchFamily="2" charset="-122"/>
                    </a:rPr>
                    <a:t> 37</a:t>
                  </a:r>
                  <a:endParaRPr lang="zh-CN" altLang="zh-CN" sz="1600" b="1" baseline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08" name="Line 54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09" name="Group 55"/>
              <p:cNvGrpSpPr/>
              <p:nvPr/>
            </p:nvGrpSpPr>
            <p:grpSpPr>
              <a:xfrm>
                <a:off x="8299" y="3916"/>
                <a:ext cx="782" cy="284"/>
                <a:chOff x="6034" y="10367"/>
                <a:chExt cx="751" cy="285"/>
              </a:xfrm>
            </p:grpSpPr>
            <p:sp>
              <p:nvSpPr>
                <p:cNvPr id="23610" name="Text Box 56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92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11" name="Line 57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12" name="Group 58"/>
              <p:cNvGrpSpPr/>
              <p:nvPr/>
            </p:nvGrpSpPr>
            <p:grpSpPr>
              <a:xfrm>
                <a:off x="7194" y="4996"/>
                <a:ext cx="782" cy="284"/>
                <a:chOff x="6034" y="10367"/>
                <a:chExt cx="751" cy="285"/>
              </a:xfrm>
            </p:grpSpPr>
            <p:sp>
              <p:nvSpPr>
                <p:cNvPr id="23613" name="Text Box 59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>
                      <a:latin typeface="Calibri" charset="0"/>
                      <a:ea typeface="宋体" pitchFamily="2" charset="-122"/>
                    </a:rPr>
                    <a:t> 29   </a:t>
                  </a:r>
                  <a:endParaRPr lang="zh-CN" altLang="zh-CN" sz="1600" b="1" baseline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14" name="Line 60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15" name="Group 61"/>
              <p:cNvGrpSpPr/>
              <p:nvPr/>
            </p:nvGrpSpPr>
            <p:grpSpPr>
              <a:xfrm>
                <a:off x="8299" y="4996"/>
                <a:ext cx="782" cy="284"/>
                <a:chOff x="6034" y="10367"/>
                <a:chExt cx="751" cy="285"/>
              </a:xfrm>
            </p:grpSpPr>
            <p:sp>
              <p:nvSpPr>
                <p:cNvPr id="23616" name="Text Box 62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7  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17" name="Line 63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18" name="Group 64"/>
              <p:cNvGrpSpPr/>
              <p:nvPr/>
            </p:nvGrpSpPr>
            <p:grpSpPr>
              <a:xfrm>
                <a:off x="7194" y="5476"/>
                <a:ext cx="782" cy="284"/>
                <a:chOff x="6034" y="10367"/>
                <a:chExt cx="751" cy="285"/>
              </a:xfrm>
            </p:grpSpPr>
            <p:sp>
              <p:nvSpPr>
                <p:cNvPr id="23619" name="Text Box 65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8  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20" name="Line 66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3621" name="Group 67"/>
              <p:cNvGrpSpPr/>
              <p:nvPr/>
            </p:nvGrpSpPr>
            <p:grpSpPr>
              <a:xfrm>
                <a:off x="7194" y="6196"/>
                <a:ext cx="782" cy="284"/>
                <a:chOff x="6034" y="10367"/>
                <a:chExt cx="751" cy="285"/>
              </a:xfrm>
            </p:grpSpPr>
            <p:sp>
              <p:nvSpPr>
                <p:cNvPr id="23622" name="Text Box 68"/>
                <p:cNvSpPr txBox="1"/>
                <p:nvPr/>
              </p:nvSpPr>
              <p:spPr>
                <a:xfrm>
                  <a:off x="6034" y="10367"/>
                  <a:ext cx="751" cy="28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square" lIns="0" tIns="0" rIns="0" bIns="0" anchor="t" anchorCtr="0"/>
                <a:p>
                  <a:pPr indent="0" algn="just" defTabSz="91440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</a:pPr>
                  <a:r>
                    <a:rPr lang="en-US" altLang="zh-CN" sz="1600" b="1" baseline="0" dirty="0">
                      <a:latin typeface="Calibri" charset="0"/>
                      <a:ea typeface="宋体" pitchFamily="2" charset="-122"/>
                    </a:rPr>
                    <a:t> 21      ^</a:t>
                  </a:r>
                  <a:endParaRPr lang="zh-CN" altLang="zh-CN" sz="1600" b="1" baseline="0" dirty="0"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3623" name="Line 69"/>
                <p:cNvSpPr/>
                <p:nvPr/>
              </p:nvSpPr>
              <p:spPr>
                <a:xfrm>
                  <a:off x="6434" y="10367"/>
                  <a:ext cx="0" cy="28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40" tIns="45720" rIns="91440" bIns="45720" anchor="t" anchorCtr="0"/>
                <a:p>
                  <a:endParaRPr lang="zh-CN" altLang="en-US" sz="1600" b="1">
                    <a:latin typeface="Calibri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23624" name="Line 70"/>
              <p:cNvSpPr/>
              <p:nvPr/>
            </p:nvSpPr>
            <p:spPr>
              <a:xfrm>
                <a:off x="6694" y="247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25" name="Line 71"/>
              <p:cNvSpPr/>
              <p:nvPr/>
            </p:nvSpPr>
            <p:spPr>
              <a:xfrm>
                <a:off x="6694" y="283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26" name="Line 72"/>
              <p:cNvSpPr/>
              <p:nvPr/>
            </p:nvSpPr>
            <p:spPr>
              <a:xfrm>
                <a:off x="6694" y="355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27" name="Line 73"/>
              <p:cNvSpPr/>
              <p:nvPr/>
            </p:nvSpPr>
            <p:spPr>
              <a:xfrm>
                <a:off x="6694" y="403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28" name="Line 74"/>
              <p:cNvSpPr/>
              <p:nvPr/>
            </p:nvSpPr>
            <p:spPr>
              <a:xfrm>
                <a:off x="6694" y="439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29" name="Line 75"/>
              <p:cNvSpPr/>
              <p:nvPr/>
            </p:nvSpPr>
            <p:spPr>
              <a:xfrm>
                <a:off x="6694" y="475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0" name="Line 76"/>
              <p:cNvSpPr/>
              <p:nvPr/>
            </p:nvSpPr>
            <p:spPr>
              <a:xfrm>
                <a:off x="6694" y="511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1" name="Line 77"/>
              <p:cNvSpPr/>
              <p:nvPr/>
            </p:nvSpPr>
            <p:spPr>
              <a:xfrm>
                <a:off x="6694" y="559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2" name="Line 78"/>
              <p:cNvSpPr/>
              <p:nvPr/>
            </p:nvSpPr>
            <p:spPr>
              <a:xfrm>
                <a:off x="6694" y="631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3" name="Line 79"/>
              <p:cNvSpPr/>
              <p:nvPr/>
            </p:nvSpPr>
            <p:spPr>
              <a:xfrm>
                <a:off x="7794" y="247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4" name="Line 80"/>
              <p:cNvSpPr/>
              <p:nvPr/>
            </p:nvSpPr>
            <p:spPr>
              <a:xfrm>
                <a:off x="7794" y="355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5" name="Line 81"/>
              <p:cNvSpPr/>
              <p:nvPr/>
            </p:nvSpPr>
            <p:spPr>
              <a:xfrm>
                <a:off x="7794" y="403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6" name="Line 82"/>
              <p:cNvSpPr/>
              <p:nvPr/>
            </p:nvSpPr>
            <p:spPr>
              <a:xfrm>
                <a:off x="7794" y="5116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3637" name="Line 83"/>
              <p:cNvSpPr/>
              <p:nvPr/>
            </p:nvSpPr>
            <p:spPr>
              <a:xfrm>
                <a:off x="7800" y="4775"/>
                <a:ext cx="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sz="1600" b="1">
                  <a:latin typeface="Calibri" charset="0"/>
                  <a:ea typeface="宋体" pitchFamily="2" charset="-122"/>
                </a:endParaRPr>
              </a:p>
            </p:txBody>
          </p:sp>
        </p:grpSp>
        <p:cxnSp>
          <p:nvCxnSpPr>
            <p:cNvPr id="23638" name="AutoShape 84"/>
            <p:cNvCxnSpPr/>
            <p:nvPr/>
          </p:nvCxnSpPr>
          <p:spPr>
            <a:xfrm>
              <a:off x="6062134" y="2500306"/>
              <a:ext cx="44703" cy="371477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39" name="矩形 91"/>
            <p:cNvSpPr/>
            <p:nvPr/>
          </p:nvSpPr>
          <p:spPr>
            <a:xfrm>
              <a:off x="5357818" y="2428868"/>
              <a:ext cx="357190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 </a:t>
              </a:r>
              <a:r>
                <a:rPr lang="en-US" altLang="zh-CN" sz="1600" b="1" dirty="0">
                  <a:latin typeface="Times New Roman" panose="02020603050405020304" charset="0"/>
                  <a:ea typeface="宋体" pitchFamily="2" charset="-122"/>
                </a:rPr>
                <a:t>0</a:t>
              </a:r>
              <a:endParaRPr lang="en-US" altLang="zh-CN" sz="1600" b="1" dirty="0">
                <a:latin typeface="Times New Roman" panose="02020603050405020304" charset="0"/>
                <a:ea typeface="宋体" pitchFamily="2" charset="-122"/>
              </a:endParaRPr>
            </a:p>
          </p:txBody>
        </p:sp>
        <p:sp>
          <p:nvSpPr>
            <p:cNvPr id="23640" name="矩形 92"/>
            <p:cNvSpPr/>
            <p:nvPr/>
          </p:nvSpPr>
          <p:spPr>
            <a:xfrm>
              <a:off x="5357818" y="2786058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1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1" name="矩形 93"/>
            <p:cNvSpPr/>
            <p:nvPr/>
          </p:nvSpPr>
          <p:spPr>
            <a:xfrm>
              <a:off x="5357818" y="3105273"/>
              <a:ext cx="357190" cy="425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 </a:t>
              </a:r>
              <a:r>
                <a:rPr lang="en-US" altLang="zh-CN" sz="1600" b="1" dirty="0">
                  <a:latin typeface="Times New Roman" panose="02020603050405020304" charset="0"/>
                  <a:ea typeface="宋体" pitchFamily="2" charset="-122"/>
                </a:rPr>
                <a:t>2</a:t>
              </a:r>
              <a:endParaRPr lang="en-US" altLang="zh-CN" sz="1600" b="1" dirty="0">
                <a:latin typeface="Times New Roman" panose="02020603050405020304" charset="0"/>
                <a:ea typeface="宋体" pitchFamily="2" charset="-122"/>
              </a:endParaRPr>
            </a:p>
          </p:txBody>
        </p:sp>
        <p:sp>
          <p:nvSpPr>
            <p:cNvPr id="23642" name="矩形 94"/>
            <p:cNvSpPr/>
            <p:nvPr/>
          </p:nvSpPr>
          <p:spPr>
            <a:xfrm>
              <a:off x="5357818" y="3429000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3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3" name="矩形 96"/>
            <p:cNvSpPr/>
            <p:nvPr/>
          </p:nvSpPr>
          <p:spPr>
            <a:xfrm>
              <a:off x="5357818" y="3748215"/>
              <a:ext cx="357190" cy="425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 4</a:t>
              </a:r>
              <a:endParaRPr lang="en-US" altLang="zh-CN" sz="1600" b="1" dirty="0">
                <a:latin typeface="Times New Roman" panose="02020603050405020304" charset="0"/>
                <a:ea typeface="宋体" pitchFamily="2" charset="-122"/>
              </a:endParaRPr>
            </a:p>
          </p:txBody>
        </p:sp>
        <p:sp>
          <p:nvSpPr>
            <p:cNvPr id="23644" name="矩形 97"/>
            <p:cNvSpPr/>
            <p:nvPr/>
          </p:nvSpPr>
          <p:spPr>
            <a:xfrm>
              <a:off x="5357818" y="4105405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5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5" name="矩形 98"/>
            <p:cNvSpPr/>
            <p:nvPr/>
          </p:nvSpPr>
          <p:spPr>
            <a:xfrm>
              <a:off x="5357818" y="4429132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6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6" name="矩形 99"/>
            <p:cNvSpPr/>
            <p:nvPr/>
          </p:nvSpPr>
          <p:spPr>
            <a:xfrm>
              <a:off x="5357818" y="4748347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7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7" name="矩形 100"/>
            <p:cNvSpPr/>
            <p:nvPr/>
          </p:nvSpPr>
          <p:spPr>
            <a:xfrm>
              <a:off x="5357818" y="5067562"/>
              <a:ext cx="357190" cy="425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 8</a:t>
              </a:r>
              <a:endParaRPr lang="en-US" altLang="zh-CN" sz="1600" b="1" dirty="0">
                <a:latin typeface="Times New Roman" panose="02020603050405020304" charset="0"/>
                <a:ea typeface="宋体" pitchFamily="2" charset="-122"/>
              </a:endParaRPr>
            </a:p>
          </p:txBody>
        </p:sp>
        <p:sp>
          <p:nvSpPr>
            <p:cNvPr id="23648" name="矩形 101"/>
            <p:cNvSpPr/>
            <p:nvPr/>
          </p:nvSpPr>
          <p:spPr>
            <a:xfrm>
              <a:off x="5357818" y="5424752"/>
              <a:ext cx="285752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9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649" name="矩形 102"/>
            <p:cNvSpPr/>
            <p:nvPr/>
          </p:nvSpPr>
          <p:spPr>
            <a:xfrm>
              <a:off x="5286380" y="5819917"/>
              <a:ext cx="428628" cy="466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just" fontAlgn="base">
                <a:lnSpc>
                  <a:spcPct val="15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latin typeface="Calibri" charset="0"/>
                  <a:ea typeface="宋体" pitchFamily="2" charset="-122"/>
                </a:rPr>
                <a:t>10</a:t>
              </a:r>
              <a:endParaRPr lang="en-US" altLang="zh-CN" sz="1600" b="1" dirty="0">
                <a:latin typeface="Calibri" charset="0"/>
                <a:ea typeface="宋体" pitchFamily="2" charset="-122"/>
              </a:endParaRPr>
            </a:p>
          </p:txBody>
        </p:sp>
        <p:grpSp>
          <p:nvGrpSpPr>
            <p:cNvPr id="23650" name="Group 86"/>
            <p:cNvGrpSpPr/>
            <p:nvPr/>
          </p:nvGrpSpPr>
          <p:grpSpPr>
            <a:xfrm>
              <a:off x="3428992" y="2928931"/>
              <a:ext cx="1143130" cy="571779"/>
              <a:chOff x="2267" y="6423"/>
              <a:chExt cx="1801" cy="899"/>
            </a:xfrm>
          </p:grpSpPr>
          <p:sp>
            <p:nvSpPr>
              <p:cNvPr id="23651" name="Text Box 87"/>
              <p:cNvSpPr txBox="1"/>
              <p:nvPr/>
            </p:nvSpPr>
            <p:spPr>
              <a:xfrm>
                <a:off x="2267" y="6535"/>
                <a:ext cx="515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1440" tIns="10800" rIns="91440" bIns="0" anchor="t" anchorCtr="0"/>
              <a:p>
                <a:pPr indent="0" algn="just" defTabSz="91440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b="1" baseline="0" dirty="0">
                    <a:latin typeface="Courier" charset="0"/>
                    <a:ea typeface="宋体" pitchFamily="2" charset="-122"/>
                  </a:rPr>
                  <a:t>H</a:t>
                </a:r>
                <a:endParaRPr lang="zh-CN" altLang="zh-CN" b="1" baseline="0" dirty="0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23652" name="Text Box 88"/>
              <p:cNvSpPr txBox="1"/>
              <p:nvPr/>
            </p:nvSpPr>
            <p:spPr>
              <a:xfrm>
                <a:off x="2988" y="6423"/>
                <a:ext cx="1080" cy="44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 anchorCtr="0"/>
              <a:p>
                <a:pPr indent="0" algn="ctr" defTabSz="91440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b="1" baseline="0" dirty="0">
                    <a:latin typeface="Courier" charset="0"/>
                    <a:ea typeface="宋体" pitchFamily="2" charset="-122"/>
                  </a:rPr>
                  <a:t>11</a:t>
                </a:r>
                <a:endParaRPr lang="zh-CN" altLang="zh-CN" b="1" baseline="0" dirty="0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23653" name="Text Box 89"/>
              <p:cNvSpPr txBox="1"/>
              <p:nvPr/>
            </p:nvSpPr>
            <p:spPr>
              <a:xfrm>
                <a:off x="2988" y="6891"/>
                <a:ext cx="1080" cy="431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 anchorCtr="0"/>
              <a:p>
                <a:pPr indent="0" algn="just" defTabSz="91440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lang="zh-CN" altLang="zh-CN" b="1" baseline="0" dirty="0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23654" name="Line 90"/>
              <p:cNvSpPr/>
              <p:nvPr/>
            </p:nvSpPr>
            <p:spPr>
              <a:xfrm>
                <a:off x="2679" y="6648"/>
                <a:ext cx="3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b="1">
                  <a:latin typeface="Calibri" charset="0"/>
                  <a:ea typeface="宋体" pitchFamily="2" charset="-122"/>
                </a:endParaRPr>
              </a:p>
            </p:txBody>
          </p:sp>
        </p:grpSp>
        <p:cxnSp>
          <p:nvCxnSpPr>
            <p:cNvPr id="23655" name="肘形连接符 112"/>
            <p:cNvCxnSpPr/>
            <p:nvPr/>
          </p:nvCxnSpPr>
          <p:spPr>
            <a:xfrm flipV="1">
              <a:off x="4286248" y="2571744"/>
              <a:ext cx="1357322" cy="785818"/>
            </a:xfrm>
            <a:prstGeom prst="bentConnector3">
              <a:avLst>
                <a:gd name="adj1" fmla="val 50000"/>
              </a:avLst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114" name="AutoShape 448" descr="再生纸"/>
          <p:cNvSpPr/>
          <p:nvPr/>
        </p:nvSpPr>
        <p:spPr>
          <a:xfrm>
            <a:off x="2190433" y="1287463"/>
            <a:ext cx="7429500" cy="785812"/>
          </a:xfrm>
          <a:prstGeom prst="roundRect">
            <a:avLst>
              <a:gd name="adj" fmla="val 16667"/>
            </a:avLst>
          </a:prstGeom>
          <a:blipFill rotWithShape="0">
            <a:blip r:embed="rId1"/>
          </a:blip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ctr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分离链接法是解决冲突的另一种方法，其做法是将所有关键词为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同义词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的数据对象通过结点链接存储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在同一个单链表中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26780" y="5760085"/>
            <a:ext cx="319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 dirty="0">
                <a:latin typeface="Calibri" charset="0"/>
                <a:ea typeface="宋体" pitchFamily="2" charset="-122"/>
              </a:rPr>
              <a:t>^</a:t>
            </a:r>
            <a:endParaRPr lang="en-US" altLang="zh-CN" sz="16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26780" y="3422015"/>
            <a:ext cx="319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 b="1" dirty="0">
                <a:latin typeface="Calibri" charset="0"/>
                <a:ea typeface="宋体" pitchFamily="2" charset="-122"/>
              </a:rPr>
              <a:t>^</a:t>
            </a:r>
            <a:endParaRPr lang="en-US" altLang="zh-CN" sz="16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 bldLvl="0" animBg="1"/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73108" y="4616133"/>
            <a:ext cx="74295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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散列表是顺序存储和链式存储的结合，链表部分的存储效率和查找效率都比较低。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3427095" y="885508"/>
            <a:ext cx="75723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latin typeface="Times New Roman" panose="02020603050405020304" charset="0"/>
                <a:ea typeface="宋体" pitchFamily="2" charset="-122"/>
                <a:sym typeface="Wingdings" panose="05000000000000000000" pitchFamily="2" charset="2"/>
              </a:rPr>
              <a:t>选择</a:t>
            </a:r>
            <a:r>
              <a:rPr lang="zh-CN" altLang="en-US" sz="2000" b="1" dirty="0">
                <a:latin typeface="Times New Roman" panose="02020603050405020304" charset="0"/>
                <a:ea typeface="宋体" pitchFamily="2" charset="-122"/>
              </a:rPr>
              <a:t>合适的</a:t>
            </a:r>
            <a:r>
              <a:rPr lang="en-US" altLang="zh-CN" sz="2000" b="1" dirty="0">
                <a:solidFill>
                  <a:srgbClr val="3333FF"/>
                </a:solidFill>
                <a:latin typeface="Times New Roman" panose="02020603050405020304" charset="0"/>
                <a:ea typeface="宋体" pitchFamily="2" charset="-122"/>
              </a:rPr>
              <a:t>h(key)</a:t>
            </a:r>
            <a:r>
              <a:rPr lang="zh-CN" sz="2000" b="1" dirty="0">
                <a:latin typeface="Times New Roman" panose="02020603050405020304" charset="0"/>
                <a:ea typeface="宋体" pitchFamily="2" charset="-122"/>
              </a:rPr>
              <a:t>，</a:t>
            </a:r>
            <a:r>
              <a:rPr lang="zh-CN" altLang="en-US" sz="2000" b="1" dirty="0">
                <a:latin typeface="Times New Roman" panose="02020603050405020304" charset="0"/>
                <a:ea typeface="宋体" pitchFamily="2" charset="-122"/>
              </a:rPr>
              <a:t>散列法的查找效率期望是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charset="0"/>
                <a:ea typeface="宋体" pitchFamily="2" charset="-122"/>
              </a:rPr>
              <a:t>常数</a:t>
            </a:r>
            <a:r>
              <a:rPr lang="en-US" altLang="zh-CN" sz="2000" b="1" dirty="0">
                <a:solidFill>
                  <a:srgbClr val="3333FF"/>
                </a:solidFill>
                <a:latin typeface="Times New Roman Bold" panose="02020603050405020304" charset="0"/>
                <a:ea typeface="宋体" pitchFamily="2" charset="-122"/>
                <a:cs typeface="Times New Roman Bold" panose="02020603050405020304" charset="0"/>
              </a:rPr>
              <a:t>O(1)</a:t>
            </a:r>
            <a:r>
              <a:rPr lang="zh-CN" altLang="en-US" sz="2000" b="1" i="1" dirty="0">
                <a:latin typeface="Times New Roman" panose="02020603050405020304" charset="0"/>
                <a:ea typeface="宋体" pitchFamily="2" charset="-122"/>
              </a:rPr>
              <a:t>，</a:t>
            </a:r>
            <a:r>
              <a:rPr lang="zh-CN" altLang="en-US" sz="2000" b="1" dirty="0">
                <a:latin typeface="Times New Roman" panose="02020603050405020304" charset="0"/>
                <a:ea typeface="宋体" pitchFamily="2" charset="-122"/>
              </a:rPr>
              <a:t>它几乎与关键字的空间的大小</a:t>
            </a:r>
            <a:r>
              <a:rPr lang="en-US" altLang="zh-CN" sz="2000" b="1" dirty="0">
                <a:latin typeface="Times New Roman" panose="02020603050405020304" charset="0"/>
                <a:ea typeface="宋体" pitchFamily="2" charset="-122"/>
              </a:rPr>
              <a:t>n</a:t>
            </a:r>
            <a:r>
              <a:rPr lang="zh-CN" altLang="en-US" sz="2000" b="1" dirty="0">
                <a:latin typeface="Times New Roman" panose="02020603050405020304" charset="0"/>
                <a:ea typeface="宋体" pitchFamily="2" charset="-122"/>
              </a:rPr>
              <a:t>无关！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7095" y="1655445"/>
            <a:ext cx="7643813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它是以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较小的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为前提。因此，散列方法是一个以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空间换时间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的成功范例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4220" y="4050983"/>
            <a:ext cx="7643813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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散列表是一个数组，存储效率高，随机查找。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84220" y="4551045"/>
            <a:ext cx="7858125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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  散列表有“聚集”现象。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7095" y="2385695"/>
            <a:ext cx="757237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散列方法的存储对关键字是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随机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的，不便于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顺序查找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关键字，也不适合于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范围查找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，或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最大值最小值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查找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84220" y="5122545"/>
            <a:ext cx="8143875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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  关键字的删除只能采用“懒惰删除”法，会导致存储“垃圾”。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41345" y="3746183"/>
            <a:ext cx="1579563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开放地址法：</a:t>
            </a:r>
            <a:endParaRPr lang="zh-CN" altLang="en-US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3108" y="4073208"/>
            <a:ext cx="7500937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4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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 关键字删除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不需要“懒惰删除”法，从而没有存储“垃圾”。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3108" y="5447983"/>
            <a:ext cx="7643812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6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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太小的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可能导致空间浪费，大的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又将付出更多的时间代价。不均匀的链表长度导致时间效率的严重下降。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69908" y="3687445"/>
            <a:ext cx="13462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分离链</a:t>
            </a:r>
            <a:r>
              <a:rPr lang="zh-CN" altLang="en-US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法：</a:t>
            </a:r>
            <a:endParaRPr lang="zh-CN" altLang="en-US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7" grpId="1"/>
      <p:bldP spid="8" grpId="0"/>
      <p:bldP spid="8" grpId="1"/>
      <p:bldP spid="10" grpId="0"/>
      <p:bldP spid="12" grpId="0"/>
      <p:bldP spid="12" grpId="1"/>
      <p:bldP spid="14" grpId="0"/>
      <p:bldP spid="14" grpId="1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已有几种查找方法：</a:t>
            </a:r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753485" y="3711893"/>
          <a:ext cx="1079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154400" imgH="5181600" progId="Equation.3">
                  <p:embed/>
                </p:oleObj>
              </mc:Choice>
              <mc:Fallback>
                <p:oleObj name="" r:id="rId1" imgW="16154400" imgH="5181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3485" y="3711893"/>
                        <a:ext cx="107950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32985" y="3692843"/>
            <a:ext cx="37861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已经</a:t>
            </a:r>
            <a:r>
              <a:rPr lang="zh-CN" altLang="zh-CN" sz="2000" b="1" dirty="0">
                <a:latin typeface="Calibri" charset="0"/>
                <a:ea typeface="宋体" pitchFamily="2" charset="-122"/>
              </a:rPr>
              <a:t>是相当不错的时间复杂度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！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682423" y="1997393"/>
          <a:ext cx="6969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9448800" imgH="4876800" progId="Equation.3">
                  <p:embed/>
                </p:oleObj>
              </mc:Choice>
              <mc:Fallback>
                <p:oleObj name="" r:id="rId3" imgW="9448800" imgH="4876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2423" y="1997393"/>
                        <a:ext cx="69691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682423" y="2354580"/>
          <a:ext cx="1122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6154400" imgH="5181600" progId="Equation.3">
                  <p:embed/>
                </p:oleObj>
              </mc:Choice>
              <mc:Fallback>
                <p:oleObj name="" r:id="rId5" imgW="16154400" imgH="5181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2423" y="2354580"/>
                        <a:ext cx="1122362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682740" y="2711768"/>
          <a:ext cx="6508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8229600" imgH="4876800" progId="Equation.3">
                  <p:embed/>
                </p:oleObj>
              </mc:Choice>
              <mc:Fallback>
                <p:oleObj name="" r:id="rId7" imgW="8229600" imgH="4876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82740" y="2711768"/>
                        <a:ext cx="650875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6"/>
          <p:cNvSpPr/>
          <p:nvPr/>
        </p:nvSpPr>
        <p:spPr>
          <a:xfrm>
            <a:off x="3896360" y="5069205"/>
            <a:ext cx="5429250" cy="1357313"/>
          </a:xfrm>
          <a:prstGeom prst="cloudCallout">
            <a:avLst>
              <a:gd name="adj1" fmla="val -36069"/>
              <a:gd name="adj2" fmla="val -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到底还有没有其它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适应性广</a:t>
            </a:r>
            <a:endParaRPr lang="en-US" altLang="zh-CN" sz="2000" b="1" dirty="0">
              <a:solidFill>
                <a:srgbClr val="3333FF"/>
              </a:solidFill>
              <a:latin typeface="Calibri" charset="0"/>
              <a:ea typeface="宋体" pitchFamily="2" charset="-122"/>
            </a:endParaRPr>
          </a:p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而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速度又快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的查找方法呢？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2901950" y="1940560"/>
          <a:ext cx="685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396240">
                <a:tc>
                  <a:txBody>
                    <a:bodyPr/>
                    <a:p>
                      <a:r>
                        <a:rPr lang="zh-CN" altLang="zh-CN" sz="2000" b="1" dirty="0" smtClean="0">
                          <a:solidFill>
                            <a:schemeClr val="tx1"/>
                          </a:solidFill>
                        </a:rPr>
                        <a:t>顺序查找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 smtClean="0"/>
                        <a:t>二分查找（静态查找）</a:t>
                      </a:r>
                      <a:endParaRPr lang="en-US" altLang="zh-CN" sz="20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p>
                      <a:r>
                        <a:rPr lang="zh-CN" altLang="en-US" sz="2000" b="1" dirty="0" smtClean="0"/>
                        <a:t>二叉搜索树</a:t>
                      </a:r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endParaRPr lang="zh-CN" alt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查询英文单词“zoo”</a:t>
            </a:r>
            <a:endParaRPr lang="zh-CN" altLang="en-US"/>
          </a:p>
        </p:txBody>
      </p:sp>
      <p:sp>
        <p:nvSpPr>
          <p:cNvPr id="15363" name="矩形 7"/>
          <p:cNvSpPr/>
          <p:nvPr/>
        </p:nvSpPr>
        <p:spPr>
          <a:xfrm>
            <a:off x="2736215" y="1461770"/>
            <a:ext cx="70008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查询英文单词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“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zoo”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，你为什么不用二分法，而直接从字典的后面找？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6215" y="2630170"/>
            <a:ext cx="7215188" cy="1385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我们已经根据要查找的关键词“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zoo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”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在脑子里经过了“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计算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”，得出该关键词所在的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大致位置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，这样就能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更快地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找到它。这个“计算”过程非常类似于本章将要介绍的散列查找中的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“散列函数计算”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。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6215" y="4273233"/>
            <a:ext cx="74295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查字典的过程结合了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散列查找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（用于初步定位）、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二分查找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（一般不是准确二分）和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顺序查找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（当很接近关键词的时候）等几种查找方法。</a:t>
            </a:r>
            <a:endParaRPr lang="en-US" altLang="zh-CN" sz="2000" b="1" dirty="0">
              <a:solidFill>
                <a:schemeClr val="hlink"/>
              </a:solidFill>
              <a:latin typeface="Arial" panose="020B0604020202020204" pitchFamily="34" charset="0"/>
              <a:ea typeface="宋体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散列查找法</a:t>
            </a:r>
            <a:endParaRPr lang="zh-CN" altLang="en-US"/>
          </a:p>
        </p:txBody>
      </p:sp>
      <p:sp>
        <p:nvSpPr>
          <p:cNvPr id="16385" name="矩形 3"/>
          <p:cNvSpPr/>
          <p:nvPr/>
        </p:nvSpPr>
        <p:spPr>
          <a:xfrm>
            <a:off x="647700" y="1710690"/>
            <a:ext cx="95345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200" b="1" dirty="0">
                <a:latin typeface="Calibri" charset="0"/>
                <a:ea typeface="宋体" pitchFamily="2" charset="-122"/>
              </a:rPr>
              <a:t>问：如何能够在极短的时间内（比如</a:t>
            </a:r>
            <a:r>
              <a:rPr lang="en-US" altLang="zh-CN" sz="3200" b="1" dirty="0">
                <a:latin typeface="Calibri" charset="0"/>
                <a:ea typeface="宋体" pitchFamily="2" charset="-122"/>
              </a:rPr>
              <a:t>1</a:t>
            </a:r>
            <a:r>
              <a:rPr lang="zh-CN" altLang="zh-CN" sz="3200" b="1" dirty="0">
                <a:latin typeface="Calibri" charset="0"/>
                <a:ea typeface="宋体" pitchFamily="2" charset="-122"/>
              </a:rPr>
              <a:t>秒内）搜索到需要的关键词？</a:t>
            </a:r>
            <a:endParaRPr lang="zh-CN" altLang="zh-CN" sz="3200" b="1" dirty="0">
              <a:latin typeface="Calibri" charset="0"/>
              <a:ea typeface="宋体" pitchFamily="2" charset="-122"/>
            </a:endParaRPr>
          </a:p>
          <a:p>
            <a:r>
              <a:rPr lang="zh-CN" altLang="en-US" sz="3200" b="1" dirty="0">
                <a:latin typeface="Calibri" charset="0"/>
                <a:ea typeface="宋体" pitchFamily="2" charset="-122"/>
                <a:sym typeface="+mn-ea"/>
              </a:rPr>
              <a:t>答：</a:t>
            </a:r>
            <a:r>
              <a:rPr lang="zh-CN" altLang="zh-CN" sz="32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+mn-ea"/>
              </a:rPr>
              <a:t>散列查找法</a:t>
            </a:r>
            <a:r>
              <a:rPr lang="zh-CN" altLang="en-US" sz="3200" b="1" dirty="0">
                <a:latin typeface="Calibri" charset="0"/>
                <a:ea typeface="宋体" pitchFamily="2" charset="-122"/>
                <a:sym typeface="+mn-ea"/>
              </a:rPr>
              <a:t>是</a:t>
            </a:r>
            <a:r>
              <a:rPr lang="zh-CN" altLang="zh-CN" sz="3200" b="1" dirty="0">
                <a:latin typeface="Calibri" charset="0"/>
                <a:ea typeface="宋体" pitchFamily="2" charset="-122"/>
                <a:sym typeface="+mn-ea"/>
              </a:rPr>
              <a:t>很好</a:t>
            </a:r>
            <a:r>
              <a:rPr lang="zh-CN" altLang="en-US" sz="3200" b="1" dirty="0">
                <a:latin typeface="Calibri" charset="0"/>
                <a:ea typeface="宋体" pitchFamily="2" charset="-122"/>
                <a:sym typeface="+mn-ea"/>
              </a:rPr>
              <a:t>方法之一！</a:t>
            </a:r>
            <a:r>
              <a:rPr lang="en-US" altLang="zh-CN" sz="3200" b="1" dirty="0">
                <a:latin typeface="Calibri" charset="0"/>
                <a:ea typeface="宋体" pitchFamily="2" charset="-122"/>
              </a:rPr>
              <a:t> </a:t>
            </a:r>
            <a:endParaRPr lang="en-US" altLang="zh-CN" sz="32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1470" y="3810000"/>
            <a:ext cx="89547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散列查找法的两项基本工作：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构造散列函数：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确定关键词所在的存储位置的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计算方法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解决冲突：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当多个关键词所在的存储位置相同时的解决方法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1470" y="5244465"/>
            <a:ext cx="73577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并且，期望查找的</a:t>
            </a:r>
            <a:r>
              <a:rPr lang="zh-CN" altLang="zh-CN" sz="2400" b="1" dirty="0">
                <a:latin typeface="Calibri" charset="0"/>
                <a:ea typeface="宋体" pitchFamily="2" charset="-122"/>
              </a:rPr>
              <a:t>时间复杂度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好于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O(log</a:t>
            </a:r>
            <a:r>
              <a:rPr lang="en-US" altLang="zh-CN" sz="2400" b="1" baseline="-25000" dirty="0">
                <a:latin typeface="Calibri" charset="0"/>
                <a:ea typeface="宋体" pitchFamily="2" charset="-122"/>
              </a:rPr>
              <a:t>2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N)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，几乎是常量</a:t>
            </a:r>
            <a:r>
              <a:rPr lang="en-US" sz="2400" b="1" dirty="0">
                <a:latin typeface="Calibri" charset="0"/>
                <a:ea typeface="宋体" pitchFamily="2" charset="-122"/>
              </a:rPr>
              <a:t>O(1)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zh-CN" altLang="en-US" sz="2400" b="1" i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即查找时间与问题规模无关</a:t>
            </a:r>
            <a:r>
              <a:rPr lang="zh-CN" altLang="en-US" sz="2400" b="1" i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！</a:t>
            </a:r>
            <a:endParaRPr lang="zh-CN" altLang="en-US" sz="2400" b="1" i="1" dirty="0">
              <a:solidFill>
                <a:schemeClr val="tx1"/>
              </a:solidFill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散列（Hashing）</a:t>
            </a:r>
            <a:endParaRPr lang="zh-CN" altLang="en-US"/>
          </a:p>
        </p:txBody>
      </p:sp>
      <p:sp>
        <p:nvSpPr>
          <p:cNvPr id="18433" name="矩形 1"/>
          <p:cNvSpPr/>
          <p:nvPr/>
        </p:nvSpPr>
        <p:spPr>
          <a:xfrm>
            <a:off x="647700" y="1565275"/>
            <a:ext cx="113677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以数据对象的关键字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key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为自变量，通过一个确定的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函数关系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h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，计算出对应的函数值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h(key)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，把这个值解释为数据对象的存储地址，并按此存放，即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存储位置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= h(key)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3920" y="2897505"/>
            <a:ext cx="98615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散列方法中使用的计算函数称为“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散列函数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（也称哈希函数）”，按这个思想构造的表称为“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散列表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”，所以它也是一种存储方法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3920" y="4920615"/>
            <a:ext cx="98615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在查找某数据对象时，用同样的方法“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存储位置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= 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+mn-ea"/>
              </a:rPr>
              <a:t>h(key)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”计算出地址，将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key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与该地址单元中数据对象关键字进行比较，确定查找是否成功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散列（Hashing）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7700" y="3907790"/>
            <a:ext cx="94957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通常关键词的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值域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（允许取值的范围）远远大于表空间的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地址集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，所以说，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冲突不可能避免，只能尽可能减少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700" y="2089150"/>
            <a:ext cx="97212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可能将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不同的关键字映射到同一个散列地址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上，即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h(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4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) = h(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400" b="1" baseline="-25000" dirty="0" err="1">
                <a:latin typeface="Calibri" charset="0"/>
                <a:ea typeface="宋体" pitchFamily="2" charset="-122"/>
              </a:rPr>
              <a:t>j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)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（当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4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 ≠ 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400" b="1" baseline="-25000" dirty="0" err="1">
                <a:latin typeface="Calibri" charset="0"/>
                <a:ea typeface="宋体" pitchFamily="2" charset="-122"/>
              </a:rPr>
              <a:t>j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），这种现象称为“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冲突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（Collision</a:t>
            </a:r>
            <a:r>
              <a:rPr lang="zh-CN" altLang="en-US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）</a:t>
            </a:r>
            <a:r>
              <a:rPr lang="en-US" altLang="zh-CN" sz="24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”</a:t>
            </a:r>
            <a:endParaRPr lang="en-US" altLang="zh-CN" sz="24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</a:t>
            </a:r>
            <a:r>
              <a:rPr lang="zh-CN" altLang="en-US"/>
              <a:t>例</a:t>
            </a:r>
            <a:endParaRPr lang="zh-CN" altLang="en-US"/>
          </a:p>
        </p:txBody>
      </p:sp>
      <p:sp>
        <p:nvSpPr>
          <p:cNvPr id="19457" name="矩形 2"/>
          <p:cNvSpPr/>
          <p:nvPr/>
        </p:nvSpPr>
        <p:spPr>
          <a:xfrm>
            <a:off x="1518920" y="1241425"/>
            <a:ext cx="101390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有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n = 11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个数据对象的集合，关键词是正整数，分别为 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18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23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11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20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7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27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30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42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15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34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。如果符号表的大小用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 = 17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（通常用一个素数），选取散列函数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h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如下：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  <a:p>
            <a:pPr algn="ctr"/>
            <a:r>
              <a:rPr lang="en-US" altLang="zh-CN" sz="2400" b="1" dirty="0">
                <a:latin typeface="Calibri" charset="0"/>
                <a:ea typeface="宋体" pitchFamily="2" charset="-122"/>
              </a:rPr>
              <a:t>h(key) = key mod </a:t>
            </a:r>
            <a:r>
              <a:rPr lang="en-US" altLang="zh-CN" sz="2400" b="1" dirty="0" err="1">
                <a:latin typeface="Calibri" charset="0"/>
                <a:ea typeface="宋体" pitchFamily="2" charset="-122"/>
              </a:rPr>
              <a:t>TableSize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其中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mod 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是求余运算，相当于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C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语言中的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%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运算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  <a:p>
            <a:r>
              <a:rPr lang="zh-CN" altLang="en-US" sz="2400" b="1" dirty="0">
                <a:latin typeface="Calibri" charset="0"/>
                <a:ea typeface="宋体" pitchFamily="2" charset="-122"/>
              </a:rPr>
              <a:t>用这个散列函数对</a:t>
            </a:r>
            <a:r>
              <a:rPr lang="en-US" altLang="zh-CN" sz="2400" b="1" dirty="0">
                <a:latin typeface="Calibri" charset="0"/>
                <a:ea typeface="宋体" pitchFamily="2" charset="-122"/>
              </a:rPr>
              <a:t>11</a:t>
            </a:r>
            <a:r>
              <a:rPr lang="zh-CN" altLang="en-US" sz="2400" b="1" dirty="0">
                <a:latin typeface="Calibri" charset="0"/>
                <a:ea typeface="宋体" pitchFamily="2" charset="-122"/>
              </a:rPr>
              <a:t>个数据对象建立查找表如下：</a:t>
            </a:r>
            <a:endParaRPr lang="zh-CN" altLang="en-US" sz="24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94075" y="4476115"/>
            <a:ext cx="714375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查找时，对给定关键词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0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依然通过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上述公式计算出地址，再将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key</a:t>
            </a:r>
            <a:r>
              <a:rPr lang="en-US" altLang="zh-CN" sz="2000" b="1" baseline="-25000" dirty="0" err="1">
                <a:latin typeface="Calibri" charset="0"/>
                <a:ea typeface="宋体" pitchFamily="2" charset="-122"/>
              </a:rPr>
              <a:t>i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与该地址单元中关键词比较，若相等，则查找成功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 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比如查找：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key = 22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地址是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22 % 17 = 5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，该地址空表示表中没有关键词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22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的信息</a:t>
            </a:r>
            <a:endParaRPr lang="en-US" altLang="zh-CN" sz="2000" b="1" dirty="0">
              <a:latin typeface="Calibri" charset="0"/>
              <a:ea typeface="宋体" pitchFamily="2" charset="-122"/>
              <a:sym typeface="Wingdings" panose="05000000000000000000" pitchFamily="2" charset="2"/>
            </a:endParaRPr>
          </a:p>
          <a:p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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比如查找：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key = 40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地址是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40 % 17 = 6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，该地址存的是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23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40 ≠ 23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，故还要采用后面介绍的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  <a:sym typeface="Wingdings" panose="05000000000000000000" pitchFamily="2" charset="2"/>
              </a:rPr>
              <a:t>解决冲突</a:t>
            </a:r>
            <a:r>
              <a:rPr lang="zh-CN" altLang="en-US" sz="2000" b="1" dirty="0">
                <a:latin typeface="Calibri" charset="0"/>
                <a:ea typeface="宋体" pitchFamily="2" charset="-122"/>
                <a:sym typeface="Wingdings" panose="05000000000000000000" pitchFamily="2" charset="2"/>
              </a:rPr>
              <a:t>的策略才能确定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787775" y="3690303"/>
          <a:ext cx="6358068" cy="785818"/>
        </p:xfrm>
        <a:graphic>
          <a:graphicData uri="http://schemas.openxmlformats.org/drawingml/2006/table">
            <a:tbl>
              <a:tblPr/>
              <a:tblGrid>
                <a:gridCol w="658495"/>
                <a:gridCol w="334611"/>
                <a:gridCol w="335410"/>
                <a:gridCol w="335410"/>
                <a:gridCol w="335410"/>
                <a:gridCol w="335410"/>
                <a:gridCol w="334611"/>
                <a:gridCol w="335410"/>
                <a:gridCol w="335410"/>
                <a:gridCol w="335410"/>
                <a:gridCol w="335410"/>
                <a:gridCol w="335410"/>
                <a:gridCol w="334611"/>
                <a:gridCol w="335410"/>
                <a:gridCol w="335410"/>
                <a:gridCol w="335410"/>
                <a:gridCol w="335410"/>
                <a:gridCol w="335410"/>
              </a:tblGrid>
              <a:tr h="392909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地址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4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5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12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13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14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15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16</a:t>
                      </a:r>
                      <a:endParaRPr lang="en-US" sz="1600" b="0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3333FF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关键词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34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42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15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179763" y="4618990"/>
            <a:ext cx="7535862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设散列表空间大小为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m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，填入表中的元素个数是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n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，则称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＝ 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n / m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为散列表的“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装填因子（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Loading Factor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）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”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装填因子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＝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11 / 17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itchFamily="2" charset="-122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实用时，常将散列表大小设计使得 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α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＝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0.5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～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0.8</a:t>
            </a:r>
            <a:r>
              <a:rPr lang="zh-CN" altLang="en-US" sz="2000" b="1" dirty="0">
                <a:solidFill>
                  <a:schemeClr val="tx1"/>
                </a:solidFill>
                <a:latin typeface="Calibri" charset="0"/>
                <a:ea typeface="宋体" pitchFamily="2" charset="-122"/>
              </a:rPr>
              <a:t>为宜</a:t>
            </a:r>
            <a:endParaRPr lang="zh-CN" altLang="en-US" sz="2000" b="1" dirty="0">
              <a:solidFill>
                <a:schemeClr val="tx1"/>
              </a:solidFill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407160" y="592455"/>
            <a:ext cx="99409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 dirty="0">
                <a:latin typeface="Calibri" charset="0"/>
                <a:ea typeface="宋体" pitchFamily="2" charset="-122"/>
              </a:rPr>
              <a:t>将给定的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10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个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C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语言中的关键词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(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保留字或标准函数名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)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顺次存入一张散列表。这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10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个关键词为：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acos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define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float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exp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char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atan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ceil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floor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clock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、</a:t>
            </a: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ctime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。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散列表设计为一个二维数组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Table[26][2]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2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列分别代表 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2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个槽。　　     　　　　　　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93025" y="3162618"/>
            <a:ext cx="2514600" cy="3048000"/>
            <a:chOff x="3648" y="2064"/>
            <a:chExt cx="1584" cy="1920"/>
          </a:xfrm>
        </p:grpSpPr>
        <p:sp>
          <p:nvSpPr>
            <p:cNvPr id="20486" name="Rectangle 8"/>
            <p:cNvSpPr/>
            <p:nvPr/>
          </p:nvSpPr>
          <p:spPr>
            <a:xfrm>
              <a:off x="4704" y="206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latin typeface="Calibri" charset="0"/>
                  <a:ea typeface="宋体" pitchFamily="2" charset="-122"/>
                </a:rPr>
                <a:t>槽</a:t>
              </a:r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 1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87" name="Rectangle 9"/>
            <p:cNvSpPr/>
            <p:nvPr/>
          </p:nvSpPr>
          <p:spPr>
            <a:xfrm>
              <a:off x="4176" y="206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latin typeface="Calibri" charset="0"/>
                  <a:ea typeface="宋体" pitchFamily="2" charset="-122"/>
                </a:rPr>
                <a:t>槽</a:t>
              </a:r>
              <a:r>
                <a:rPr lang="en-US" altLang="zh-CN" b="1" dirty="0">
                  <a:latin typeface="Calibri" charset="0"/>
                  <a:ea typeface="宋体" pitchFamily="2" charset="-122"/>
                </a:rPr>
                <a:t> </a:t>
              </a:r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0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88" name="Rectangle 10"/>
            <p:cNvSpPr/>
            <p:nvPr/>
          </p:nvSpPr>
          <p:spPr>
            <a:xfrm>
              <a:off x="3648" y="206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89" name="Rectangle 11"/>
            <p:cNvSpPr/>
            <p:nvPr/>
          </p:nvSpPr>
          <p:spPr>
            <a:xfrm>
              <a:off x="4176" y="225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0" name="Rectangle 12"/>
            <p:cNvSpPr/>
            <p:nvPr/>
          </p:nvSpPr>
          <p:spPr>
            <a:xfrm>
              <a:off x="4704" y="225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1" name="Rectangle 13"/>
            <p:cNvSpPr/>
            <p:nvPr/>
          </p:nvSpPr>
          <p:spPr>
            <a:xfrm>
              <a:off x="3648" y="225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0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2" name="Rectangle 14"/>
            <p:cNvSpPr/>
            <p:nvPr/>
          </p:nvSpPr>
          <p:spPr>
            <a:xfrm>
              <a:off x="4176" y="244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3" name="Rectangle 15"/>
            <p:cNvSpPr/>
            <p:nvPr/>
          </p:nvSpPr>
          <p:spPr>
            <a:xfrm>
              <a:off x="4704" y="244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4" name="Rectangle 16"/>
            <p:cNvSpPr/>
            <p:nvPr/>
          </p:nvSpPr>
          <p:spPr>
            <a:xfrm>
              <a:off x="3648" y="244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1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5" name="Rectangle 17"/>
            <p:cNvSpPr/>
            <p:nvPr/>
          </p:nvSpPr>
          <p:spPr>
            <a:xfrm>
              <a:off x="4176" y="264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6" name="Rectangle 18"/>
            <p:cNvSpPr/>
            <p:nvPr/>
          </p:nvSpPr>
          <p:spPr>
            <a:xfrm>
              <a:off x="4704" y="264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7" name="Rectangle 19"/>
            <p:cNvSpPr/>
            <p:nvPr/>
          </p:nvSpPr>
          <p:spPr>
            <a:xfrm>
              <a:off x="3648" y="264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2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8" name="Rectangle 20"/>
            <p:cNvSpPr/>
            <p:nvPr/>
          </p:nvSpPr>
          <p:spPr>
            <a:xfrm>
              <a:off x="4176" y="283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499" name="Rectangle 21"/>
            <p:cNvSpPr/>
            <p:nvPr/>
          </p:nvSpPr>
          <p:spPr>
            <a:xfrm>
              <a:off x="4704" y="283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0" name="Rectangle 22"/>
            <p:cNvSpPr/>
            <p:nvPr/>
          </p:nvSpPr>
          <p:spPr>
            <a:xfrm>
              <a:off x="3648" y="283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3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1" name="Rectangle 23"/>
            <p:cNvSpPr/>
            <p:nvPr/>
          </p:nvSpPr>
          <p:spPr>
            <a:xfrm>
              <a:off x="4176" y="302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2" name="Rectangle 24"/>
            <p:cNvSpPr/>
            <p:nvPr/>
          </p:nvSpPr>
          <p:spPr>
            <a:xfrm>
              <a:off x="4704" y="302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3" name="Rectangle 25"/>
            <p:cNvSpPr/>
            <p:nvPr/>
          </p:nvSpPr>
          <p:spPr>
            <a:xfrm>
              <a:off x="3648" y="3024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4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4" name="Rectangle 26"/>
            <p:cNvSpPr/>
            <p:nvPr/>
          </p:nvSpPr>
          <p:spPr>
            <a:xfrm>
              <a:off x="4176" y="321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5" name="Rectangle 27"/>
            <p:cNvSpPr/>
            <p:nvPr/>
          </p:nvSpPr>
          <p:spPr>
            <a:xfrm>
              <a:off x="4704" y="321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6" name="Rectangle 28"/>
            <p:cNvSpPr/>
            <p:nvPr/>
          </p:nvSpPr>
          <p:spPr>
            <a:xfrm>
              <a:off x="3648" y="3216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5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7" name="Rectangle 29"/>
            <p:cNvSpPr/>
            <p:nvPr/>
          </p:nvSpPr>
          <p:spPr>
            <a:xfrm>
              <a:off x="4176" y="340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8" name="Rectangle 30"/>
            <p:cNvSpPr/>
            <p:nvPr/>
          </p:nvSpPr>
          <p:spPr>
            <a:xfrm>
              <a:off x="4704" y="340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09" name="Rectangle 31"/>
            <p:cNvSpPr/>
            <p:nvPr/>
          </p:nvSpPr>
          <p:spPr>
            <a:xfrm>
              <a:off x="3648" y="3408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6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0" name="Rectangle 32"/>
            <p:cNvSpPr/>
            <p:nvPr/>
          </p:nvSpPr>
          <p:spPr>
            <a:xfrm>
              <a:off x="4176" y="36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1" name="Rectangle 33"/>
            <p:cNvSpPr/>
            <p:nvPr/>
          </p:nvSpPr>
          <p:spPr>
            <a:xfrm>
              <a:off x="4704" y="36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2" name="Rectangle 34"/>
            <p:cNvSpPr/>
            <p:nvPr/>
          </p:nvSpPr>
          <p:spPr>
            <a:xfrm>
              <a:off x="3648" y="3600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……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3" name="Rectangle 35"/>
            <p:cNvSpPr/>
            <p:nvPr/>
          </p:nvSpPr>
          <p:spPr>
            <a:xfrm>
              <a:off x="4176" y="37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4" name="Rectangle 36"/>
            <p:cNvSpPr/>
            <p:nvPr/>
          </p:nvSpPr>
          <p:spPr>
            <a:xfrm>
              <a:off x="4704" y="37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5" name="Rectangle 37"/>
            <p:cNvSpPr/>
            <p:nvPr/>
          </p:nvSpPr>
          <p:spPr>
            <a:xfrm>
              <a:off x="3648" y="3792"/>
              <a:ext cx="52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b="1">
                  <a:latin typeface="Calibri" charset="0"/>
                  <a:ea typeface="宋体" pitchFamily="2" charset="-122"/>
                </a:rPr>
                <a:t>25</a:t>
              </a:r>
              <a:endParaRPr lang="en-US" altLang="zh-CN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0516" name="Rectangle 38"/>
            <p:cNvSpPr/>
            <p:nvPr/>
          </p:nvSpPr>
          <p:spPr>
            <a:xfrm>
              <a:off x="3648" y="2064"/>
              <a:ext cx="1584" cy="1920"/>
            </a:xfrm>
            <a:prstGeom prst="rect">
              <a:avLst/>
            </a:prstGeom>
            <a:noFill/>
            <a:ln w="76200" cap="flat" cmpd="tri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6" name="Text Box 39"/>
          <p:cNvSpPr txBox="1"/>
          <p:nvPr/>
        </p:nvSpPr>
        <p:spPr>
          <a:xfrm>
            <a:off x="2435225" y="3091180"/>
            <a:ext cx="3505200" cy="369888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Calibri" charset="0"/>
                <a:ea typeface="宋体" pitchFamily="2" charset="-122"/>
              </a:rPr>
              <a:t>装填因子 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α </a:t>
            </a:r>
            <a:r>
              <a:rPr lang="zh-CN" altLang="en-US" b="1" dirty="0">
                <a:latin typeface="Calibri" charset="0"/>
                <a:ea typeface="宋体" pitchFamily="2" charset="-122"/>
              </a:rPr>
              <a:t>＝ </a:t>
            </a:r>
            <a:r>
              <a:rPr lang="en-US" altLang="zh-CN" b="1" dirty="0">
                <a:latin typeface="Calibri" charset="0"/>
                <a:ea typeface="宋体" pitchFamily="2" charset="-122"/>
                <a:sym typeface="Symbol" pitchFamily="18" charset="2"/>
              </a:rPr>
              <a:t>?</a:t>
            </a:r>
            <a:endParaRPr lang="en-US" altLang="zh-CN" b="1" dirty="0">
              <a:latin typeface="Calibri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" name="Rectangle 40"/>
          <p:cNvSpPr/>
          <p:nvPr/>
        </p:nvSpPr>
        <p:spPr>
          <a:xfrm>
            <a:off x="4187825" y="3080385"/>
            <a:ext cx="1905000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latin typeface="Calibri" charset="0"/>
                <a:ea typeface="宋体" pitchFamily="2" charset="-122"/>
              </a:rPr>
              <a:t>10 / 52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9" name="Text Box 41"/>
          <p:cNvSpPr txBox="1"/>
          <p:nvPr/>
        </p:nvSpPr>
        <p:spPr>
          <a:xfrm>
            <a:off x="2435225" y="3624580"/>
            <a:ext cx="4800600" cy="646113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Calibri" charset="0"/>
                <a:ea typeface="宋体" pitchFamily="2" charset="-122"/>
              </a:rPr>
              <a:t>为了把字母 </a:t>
            </a:r>
            <a:r>
              <a:rPr lang="en-US" altLang="zh-CN" b="1" i="1" dirty="0">
                <a:latin typeface="Calibri" charset="0"/>
                <a:ea typeface="宋体" pitchFamily="2" charset="-122"/>
              </a:rPr>
              <a:t>a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 ~ </a:t>
            </a:r>
            <a:r>
              <a:rPr lang="en-US" altLang="zh-CN" b="1" i="1" dirty="0">
                <a:latin typeface="Calibri" charset="0"/>
                <a:ea typeface="宋体" pitchFamily="2" charset="-122"/>
              </a:rPr>
              <a:t>z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  </a:t>
            </a:r>
            <a:r>
              <a:rPr lang="zh-CN" altLang="en-US" b="1" dirty="0">
                <a:latin typeface="Calibri" charset="0"/>
                <a:ea typeface="宋体" pitchFamily="2" charset="-122"/>
              </a:rPr>
              <a:t>映射到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 0 ~ 25, </a:t>
            </a:r>
            <a:r>
              <a:rPr lang="zh-CN" altLang="en-US" b="1" dirty="0">
                <a:latin typeface="Calibri" charset="0"/>
                <a:ea typeface="宋体" pitchFamily="2" charset="-122"/>
              </a:rPr>
              <a:t>如何设计散列函数</a:t>
            </a:r>
            <a:r>
              <a:rPr lang="en-US" altLang="zh-CN" b="1" i="1" dirty="0">
                <a:latin typeface="Calibri" charset="0"/>
                <a:ea typeface="宋体" pitchFamily="2" charset="-122"/>
              </a:rPr>
              <a:t>h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 </a:t>
            </a:r>
            <a:r>
              <a:rPr lang="en-US" altLang="zh-CN" b="1" i="1" dirty="0">
                <a:latin typeface="Calibri" charset="0"/>
                <a:ea typeface="宋体" pitchFamily="2" charset="-122"/>
              </a:rPr>
              <a:t>(key ) </a:t>
            </a:r>
            <a:r>
              <a:rPr lang="en-US" altLang="zh-CN" b="1" dirty="0">
                <a:latin typeface="Calibri" charset="0"/>
                <a:ea typeface="宋体" pitchFamily="2" charset="-122"/>
              </a:rPr>
              <a:t>=  ?</a:t>
            </a:r>
            <a:endParaRPr lang="en-US" altLang="zh-CN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10" name="Rectangle 42"/>
          <p:cNvSpPr/>
          <p:nvPr/>
        </p:nvSpPr>
        <p:spPr>
          <a:xfrm>
            <a:off x="4973638" y="4005580"/>
            <a:ext cx="2414587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r>
              <a:rPr lang="en-US" altLang="zh-CN" b="1" i="1" dirty="0">
                <a:latin typeface="Calibri" charset="0"/>
                <a:ea typeface="宋体" pitchFamily="2" charset="-122"/>
              </a:rPr>
              <a:t> h(key) = key[0] – ‘a’</a:t>
            </a:r>
            <a:endParaRPr lang="en-US" altLang="zh-CN" b="1" i="1" dirty="0">
              <a:latin typeface="Calibri" charset="0"/>
              <a:ea typeface="宋体" pitchFamily="2" charset="-122"/>
            </a:endParaRPr>
          </a:p>
        </p:txBody>
      </p:sp>
      <p:sp>
        <p:nvSpPr>
          <p:cNvPr id="11" name="Rectangle 43"/>
          <p:cNvSpPr/>
          <p:nvPr/>
        </p:nvSpPr>
        <p:spPr>
          <a:xfrm>
            <a:off x="2816225" y="4615180"/>
            <a:ext cx="7620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acos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12" name="Rectangle 44"/>
          <p:cNvSpPr/>
          <p:nvPr/>
        </p:nvSpPr>
        <p:spPr>
          <a:xfrm>
            <a:off x="8531225" y="34721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acos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13" name="Rectangle 45"/>
          <p:cNvSpPr/>
          <p:nvPr/>
        </p:nvSpPr>
        <p:spPr>
          <a:xfrm>
            <a:off x="3654425" y="46151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define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14" name="Rectangle 46"/>
          <p:cNvSpPr/>
          <p:nvPr/>
        </p:nvSpPr>
        <p:spPr>
          <a:xfrm>
            <a:off x="8531225" y="43865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define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15" name="Rectangle 47"/>
          <p:cNvSpPr/>
          <p:nvPr/>
        </p:nvSpPr>
        <p:spPr>
          <a:xfrm>
            <a:off x="4568825" y="46151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float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16" name="Rectangle 48"/>
          <p:cNvSpPr/>
          <p:nvPr/>
        </p:nvSpPr>
        <p:spPr>
          <a:xfrm>
            <a:off x="8531225" y="49961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float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17" name="Rectangle 49"/>
          <p:cNvSpPr/>
          <p:nvPr/>
        </p:nvSpPr>
        <p:spPr>
          <a:xfrm>
            <a:off x="5330825" y="46151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exp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18" name="Rectangle 50"/>
          <p:cNvSpPr/>
          <p:nvPr/>
        </p:nvSpPr>
        <p:spPr>
          <a:xfrm>
            <a:off x="8531225" y="46913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exp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19" name="Rectangle 51"/>
          <p:cNvSpPr/>
          <p:nvPr/>
        </p:nvSpPr>
        <p:spPr>
          <a:xfrm>
            <a:off x="6092825" y="46151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char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20" name="Rectangle 52"/>
          <p:cNvSpPr/>
          <p:nvPr/>
        </p:nvSpPr>
        <p:spPr>
          <a:xfrm>
            <a:off x="8531225" y="40817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char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21" name="Rectangle 53"/>
          <p:cNvSpPr/>
          <p:nvPr/>
        </p:nvSpPr>
        <p:spPr>
          <a:xfrm>
            <a:off x="2740025" y="50723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atan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22" name="Rectangle 54"/>
          <p:cNvSpPr/>
          <p:nvPr/>
        </p:nvSpPr>
        <p:spPr>
          <a:xfrm>
            <a:off x="7693025" y="3472180"/>
            <a:ext cx="8382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369425" y="34721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atan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23" name="Rectangle 56"/>
          <p:cNvSpPr/>
          <p:nvPr/>
        </p:nvSpPr>
        <p:spPr>
          <a:xfrm>
            <a:off x="3654425" y="50723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ceil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24" name="Rectangle 57"/>
          <p:cNvSpPr/>
          <p:nvPr/>
        </p:nvSpPr>
        <p:spPr>
          <a:xfrm>
            <a:off x="7693025" y="4081780"/>
            <a:ext cx="8382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369425" y="40817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ceil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25" name="Rectangle 59"/>
          <p:cNvSpPr/>
          <p:nvPr/>
        </p:nvSpPr>
        <p:spPr>
          <a:xfrm>
            <a:off x="4492625" y="50723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floor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26" name="Rectangle 60"/>
          <p:cNvSpPr/>
          <p:nvPr/>
        </p:nvSpPr>
        <p:spPr>
          <a:xfrm>
            <a:off x="7693025" y="4996180"/>
            <a:ext cx="838200" cy="304800"/>
          </a:xfrm>
          <a:prstGeom prst="rect">
            <a:avLst/>
          </a:prstGeom>
          <a:solidFill>
            <a:srgbClr val="FF0000">
              <a:alpha val="50000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369425" y="4996180"/>
            <a:ext cx="838200" cy="304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>
                <a:latin typeface="Calibri" charset="0"/>
                <a:ea typeface="宋体" pitchFamily="2" charset="-122"/>
              </a:rPr>
              <a:t>floor</a:t>
            </a:r>
            <a:endParaRPr lang="en-US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27" name="Rectangle 62"/>
          <p:cNvSpPr/>
          <p:nvPr/>
        </p:nvSpPr>
        <p:spPr>
          <a:xfrm>
            <a:off x="5330825" y="50723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clock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28" name="Rectangle 63"/>
          <p:cNvSpPr/>
          <p:nvPr/>
        </p:nvSpPr>
        <p:spPr>
          <a:xfrm>
            <a:off x="7820025" y="4208780"/>
            <a:ext cx="838200" cy="304800"/>
          </a:xfrm>
          <a:prstGeom prst="rect">
            <a:avLst/>
          </a:prstGeom>
          <a:solidFill>
            <a:srgbClr val="0000FF">
              <a:alpha val="50000"/>
            </a:srgbClr>
          </a:solidFill>
          <a:ln w="25400">
            <a:noFill/>
          </a:ln>
        </p:spPr>
        <p:txBody>
          <a:bodyPr wrap="none" anchor="ctr" anchorCtr="0"/>
          <a:p>
            <a:pPr algn="ctr"/>
            <a:endParaRPr lang="zh-CN" altLang="zh-CN" sz="2000" b="1">
              <a:latin typeface="Calibri" charset="0"/>
              <a:ea typeface="宋体" pitchFamily="2" charset="-122"/>
            </a:endParaRPr>
          </a:p>
        </p:txBody>
      </p:sp>
      <p:sp>
        <p:nvSpPr>
          <p:cNvPr id="29" name="Rectangle 64"/>
          <p:cNvSpPr/>
          <p:nvPr/>
        </p:nvSpPr>
        <p:spPr>
          <a:xfrm>
            <a:off x="6169025" y="5072380"/>
            <a:ext cx="914400" cy="3048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 algn="ctr"/>
            <a:r>
              <a:rPr lang="en-US" altLang="zh-CN" b="1">
                <a:solidFill>
                  <a:schemeClr val="hlink"/>
                </a:solidFill>
                <a:latin typeface="Calibri" charset="0"/>
                <a:ea typeface="宋体" pitchFamily="2" charset="-122"/>
              </a:rPr>
              <a:t>ctime</a:t>
            </a:r>
            <a:endParaRPr lang="en-US" altLang="zh-CN" b="1">
              <a:latin typeface="Calibri" charset="0"/>
              <a:ea typeface="宋体" pitchFamily="2" charset="-122"/>
            </a:endParaRPr>
          </a:p>
        </p:txBody>
      </p:sp>
      <p:sp>
        <p:nvSpPr>
          <p:cNvPr id="30" name="Line 65"/>
          <p:cNvSpPr/>
          <p:nvPr/>
        </p:nvSpPr>
        <p:spPr>
          <a:xfrm>
            <a:off x="5407025" y="5453380"/>
            <a:ext cx="16002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>
              <a:latin typeface="Calibri" charset="0"/>
              <a:ea typeface="宋体" pitchFamily="2" charset="-122"/>
            </a:endParaRPr>
          </a:p>
        </p:txBody>
      </p:sp>
      <p:sp>
        <p:nvSpPr>
          <p:cNvPr id="31" name="Text Box 66" descr="再生纸"/>
          <p:cNvSpPr txBox="1">
            <a:spLocks noChangeArrowheads="1"/>
          </p:cNvSpPr>
          <p:nvPr/>
        </p:nvSpPr>
        <p:spPr bwMode="auto">
          <a:xfrm>
            <a:off x="2359025" y="5681980"/>
            <a:ext cx="5181600" cy="8001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>
            <a:spAutoFit/>
          </a:bodyPr>
          <a:p>
            <a:pPr fontAlgn="auto"/>
            <a:r>
              <a:rPr lang="zh-CN" altLang="en-US" b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如果没有溢出</a:t>
            </a:r>
            <a:r>
              <a:rPr lang="en-US" altLang="zh-CN" b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endParaRPr lang="en-US" altLang="zh-CN" b="1" noProof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auto"/>
            <a:r>
              <a:rPr lang="en-US" altLang="zh-CN" b="1" noProof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lang="zh-CN" altLang="en-US" sz="2800" b="1" i="1" baseline="-25000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查询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1" i="1" noProof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lang="zh-CN" altLang="en-US" sz="2800" b="1" i="1" baseline="-25000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插入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1" i="1" noProof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T</a:t>
            </a:r>
            <a:r>
              <a:rPr lang="zh-CN" altLang="en-US" sz="2800" b="1" i="1" baseline="-25000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删除</a:t>
            </a:r>
            <a:r>
              <a:rPr lang="en-US" altLang="zh-CN" sz="2800" b="1" i="1" noProof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1" i="1" noProof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lang="en-US" altLang="zh-CN" sz="2800" b="1" noProof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O( 1 )</a:t>
            </a:r>
            <a:endParaRPr lang="en-US" altLang="zh-CN" b="1" noProof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" name="AutoShape 39"/>
          <p:cNvSpPr/>
          <p:nvPr/>
        </p:nvSpPr>
        <p:spPr>
          <a:xfrm>
            <a:off x="4402138" y="1162368"/>
            <a:ext cx="4500562" cy="1000125"/>
          </a:xfrm>
          <a:prstGeom prst="wedgeEllipseCallout">
            <a:avLst>
              <a:gd name="adj1" fmla="val 24606"/>
              <a:gd name="adj2" fmla="val 26169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000" b="1" dirty="0">
                <a:latin typeface="Calibri" charset="0"/>
                <a:ea typeface="宋体" pitchFamily="2" charset="-122"/>
              </a:rPr>
              <a:t>如何设计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散列函数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，使得发生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冲突的概率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尽可能小？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  <p:sp>
        <p:nvSpPr>
          <p:cNvPr id="32" name="AutoShape 39"/>
          <p:cNvSpPr/>
          <p:nvPr/>
        </p:nvSpPr>
        <p:spPr>
          <a:xfrm>
            <a:off x="2187575" y="1448118"/>
            <a:ext cx="5072063" cy="1500187"/>
          </a:xfrm>
          <a:prstGeom prst="wedgeEllipseCallout">
            <a:avLst>
              <a:gd name="adj1" fmla="val 88648"/>
              <a:gd name="adj2" fmla="val 23659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000" b="1" dirty="0">
                <a:latin typeface="Calibri" charset="0"/>
                <a:ea typeface="宋体" pitchFamily="2" charset="-122"/>
              </a:rPr>
              <a:t>当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冲突或溢出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不可避免时，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如何处理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使得表中没有空单元被浪费，同时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插入、删除、查找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等操作都能正确完成？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蛙鸣周期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错误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ldLvl="0" animBg="1"/>
      <p:bldP spid="9" grpId="0"/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/>
      <p:bldP spid="18" grpId="0" bldLvl="0" animBg="1"/>
      <p:bldP spid="19" grpId="0"/>
      <p:bldP spid="20" grpId="0" bldLvl="0" animBg="1"/>
      <p:bldP spid="21" grpId="0"/>
      <p:bldP spid="22" grpId="0" bldLvl="0" animBg="1"/>
      <p:bldP spid="56" grpId="0" bldLvl="0" animBg="1"/>
      <p:bldP spid="23" grpId="0"/>
      <p:bldP spid="24" grpId="0" bldLvl="0" animBg="1"/>
      <p:bldP spid="59" grpId="0" bldLvl="0" animBg="1"/>
      <p:bldP spid="25" grpId="0"/>
      <p:bldP spid="26" grpId="0" bldLvl="0" animBg="1"/>
      <p:bldP spid="62" grpId="0" bldLvl="0" animBg="1"/>
      <p:bldP spid="27" grpId="0"/>
      <p:bldP spid="28" grpId="0" bldLvl="0" animBg="1"/>
      <p:bldP spid="29" grpId="0"/>
      <p:bldP spid="30" grpId="0" bldLvl="0" animBg="1"/>
      <p:bldP spid="31" grpId="0" bldLvl="0" animBg="1"/>
      <p:bldP spid="68" grpId="0" bldLvl="0" animBg="1"/>
      <p:bldP spid="68" grpId="1" bldLvl="0" animBg="1"/>
      <p:bldP spid="3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“好”的散列函数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关键词对应的地址空间分布均匀，以尽量减少冲突</a:t>
            </a:r>
            <a:endParaRPr lang="zh-CN" altLang="en-US"/>
          </a:p>
          <a:p>
            <a:r>
              <a:rPr lang="zh-CN" altLang="en-US"/>
              <a:t>除留余数法，散列函数为：h(key) = key mod p</a:t>
            </a:r>
            <a:endParaRPr lang="zh-CN" altLang="en-US"/>
          </a:p>
        </p:txBody>
      </p:sp>
      <p:grpSp>
        <p:nvGrpSpPr>
          <p:cNvPr id="22531" name="组合 13"/>
          <p:cNvGrpSpPr/>
          <p:nvPr/>
        </p:nvGrpSpPr>
        <p:grpSpPr>
          <a:xfrm>
            <a:off x="2745423" y="1825308"/>
            <a:ext cx="4572000" cy="784485"/>
            <a:chOff x="1000100" y="4429132"/>
            <a:chExt cx="4572032" cy="784491"/>
          </a:xfrm>
        </p:grpSpPr>
        <p:sp>
          <p:nvSpPr>
            <p:cNvPr id="22532" name="矩形 10"/>
            <p:cNvSpPr/>
            <p:nvPr/>
          </p:nvSpPr>
          <p:spPr>
            <a:xfrm>
              <a:off x="1000100" y="4429132"/>
              <a:ext cx="309882" cy="3987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endParaRPr lang="zh-CN" altLang="en-US" sz="2000" b="1" dirty="0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2533" name="矩形 5"/>
            <p:cNvSpPr/>
            <p:nvPr/>
          </p:nvSpPr>
          <p:spPr>
            <a:xfrm>
              <a:off x="1428728" y="4814840"/>
              <a:ext cx="4143404" cy="3987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endPara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174048" y="2886075"/>
            <a:ext cx="4429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 dirty="0">
                <a:latin typeface="Calibri" charset="0"/>
                <a:ea typeface="宋体" pitchFamily="2" charset="-122"/>
              </a:rPr>
              <a:t>h(key) = key  % 17 </a:t>
            </a:r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02610" y="3314700"/>
          <a:ext cx="6572292" cy="974725"/>
        </p:xfrm>
        <a:graphic>
          <a:graphicData uri="http://schemas.openxmlformats.org/drawingml/2006/table">
            <a:tbl>
              <a:tblPr/>
              <a:tblGrid>
                <a:gridCol w="680720"/>
                <a:gridCol w="345768"/>
                <a:gridCol w="346716"/>
                <a:gridCol w="346716"/>
                <a:gridCol w="346716"/>
                <a:gridCol w="346716"/>
                <a:gridCol w="345890"/>
                <a:gridCol w="346716"/>
                <a:gridCol w="346716"/>
                <a:gridCol w="346716"/>
                <a:gridCol w="346716"/>
                <a:gridCol w="346716"/>
                <a:gridCol w="345890"/>
                <a:gridCol w="346716"/>
                <a:gridCol w="346716"/>
                <a:gridCol w="346716"/>
                <a:gridCol w="346716"/>
                <a:gridCol w="346716"/>
              </a:tblGrid>
              <a:tr h="392909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地址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/>
                          <a:cs typeface="Times New Roman" panose="02020603050405020304"/>
                        </a:rPr>
                        <a:t>h(key)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3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4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5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6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9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10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12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13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14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15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16</a:t>
                      </a:r>
                      <a:endParaRPr lang="en-US" sz="1600" b="1" kern="100" dirty="0">
                        <a:solidFill>
                          <a:schemeClr val="tx1"/>
                        </a:solidFill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909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1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关键词</a:t>
                      </a:r>
                      <a:r>
                        <a:rPr lang="en-US" altLang="zh-CN" sz="1600" b="1" kern="100" dirty="0" smtClean="0">
                          <a:solidFill>
                            <a:srgbClr val="3333FF"/>
                          </a:solidFill>
                          <a:latin typeface="Courier"/>
                          <a:ea typeface="宋体"/>
                          <a:cs typeface="Times New Roman" panose="02020603050405020304"/>
                        </a:rPr>
                        <a:t>key</a:t>
                      </a:r>
                      <a:endParaRPr lang="zh-CN" sz="16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34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20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42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30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15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00" dirty="0">
                        <a:latin typeface="Courier"/>
                        <a:ea typeface="宋体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102610" y="4457700"/>
            <a:ext cx="657225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buAutoNum type="arabicPeriod"/>
            </a:pPr>
            <a:r>
              <a:rPr lang="zh-CN" altLang="en-US" sz="2000" b="1" dirty="0">
                <a:latin typeface="Calibri" charset="0"/>
                <a:ea typeface="宋体" pitchFamily="2" charset="-122"/>
              </a:rPr>
              <a:t>这里：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p = 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 = 17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。也可以采用  </a:t>
            </a:r>
            <a:r>
              <a:rPr lang="en-US" altLang="zh-CN" sz="2000" b="1" dirty="0">
                <a:latin typeface="Calibri" charset="0"/>
                <a:ea typeface="宋体" pitchFamily="2" charset="-122"/>
              </a:rPr>
              <a:t>p ≠ 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TableSize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2000" b="1" dirty="0" err="1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TableSize</a:t>
            </a:r>
            <a:r>
              <a:rPr lang="en-US" altLang="zh-CN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 = n / α</a:t>
            </a:r>
            <a:endParaRPr lang="en-US" altLang="zh-CN" sz="2000" b="1" dirty="0">
              <a:latin typeface="Calibri" charset="0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2000" b="1" dirty="0">
                <a:latin typeface="Calibri" charset="0"/>
                <a:ea typeface="宋体" pitchFamily="2" charset="-122"/>
              </a:rPr>
              <a:t>p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 ≤ </a:t>
            </a:r>
            <a:r>
              <a:rPr lang="en-US" altLang="zh-CN" sz="2000" b="1" dirty="0" err="1">
                <a:latin typeface="Calibri" charset="0"/>
                <a:ea typeface="宋体" pitchFamily="2" charset="-122"/>
              </a:rPr>
              <a:t>TableSize</a:t>
            </a:r>
            <a:r>
              <a:rPr lang="zh-CN" altLang="en-US" sz="2000" b="1" dirty="0">
                <a:latin typeface="Calibri" charset="0"/>
                <a:ea typeface="宋体" pitchFamily="2" charset="-122"/>
              </a:rPr>
              <a:t>的某个最大</a:t>
            </a:r>
            <a:r>
              <a:rPr lang="zh-CN" altLang="en-US" sz="2000" b="1" dirty="0">
                <a:solidFill>
                  <a:srgbClr val="3333FF"/>
                </a:solidFill>
                <a:latin typeface="Calibri" charset="0"/>
                <a:ea typeface="宋体" pitchFamily="2" charset="-122"/>
              </a:rPr>
              <a:t>素数</a:t>
            </a:r>
            <a:endParaRPr lang="zh-CN" altLang="en-US" sz="2000" b="1" dirty="0">
              <a:latin typeface="Calibri" charset="0"/>
              <a:ea typeface="宋体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45485" y="5815013"/>
          <a:ext cx="6602095" cy="575310"/>
        </p:xfrm>
        <a:graphic>
          <a:graphicData uri="http://schemas.openxmlformats.org/drawingml/2006/table">
            <a:tbl>
              <a:tblPr/>
              <a:tblGrid>
                <a:gridCol w="1129867"/>
                <a:gridCol w="494318"/>
                <a:gridCol w="635552"/>
                <a:gridCol w="587473"/>
                <a:gridCol w="659461"/>
                <a:gridCol w="658613"/>
                <a:gridCol w="659461"/>
                <a:gridCol w="659461"/>
                <a:gridCol w="1117600"/>
              </a:tblGrid>
              <a:tr h="285752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latin typeface="Courier"/>
                          <a:ea typeface="宋体"/>
                          <a:cs typeface="Times New Roman" panose="02020603050405020304"/>
                        </a:rPr>
                        <a:t>TableSize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16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32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64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128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256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512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1024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826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p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31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61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127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251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Courier"/>
                          <a:ea typeface="宋体"/>
                          <a:cs typeface="Times New Roman" panose="02020603050405020304"/>
                        </a:rPr>
                        <a:t>503</a:t>
                      </a:r>
                      <a:endParaRPr lang="zh-CN" sz="1600" b="1" kern="10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Courier"/>
                          <a:ea typeface="宋体"/>
                          <a:cs typeface="Times New Roman" panose="02020603050405020304"/>
                        </a:rPr>
                        <a:t>1019</a:t>
                      </a:r>
                      <a:endParaRPr lang="zh-CN" sz="1600" b="1" kern="100" dirty="0">
                        <a:latin typeface="Times New Roman" panose="02020603050405020304"/>
                        <a:ea typeface="宋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9" grpId="0"/>
      <p:bldP spid="19" grpId="1"/>
    </p:bldLst>
  </p:timing>
</p:sld>
</file>

<file path=ppt/tags/tag1.xml><?xml version="1.0" encoding="utf-8"?>
<p:tagLst xmlns:p="http://schemas.openxmlformats.org/presentationml/2006/main">
  <p:tag name="KSO_WM_UNIT_TABLE_BEAUTIFY" val="smartTable{4be50f27-8e19-474f-82fe-74b77c889e93}"/>
  <p:tag name="TABLE_ENDDRAG_ORIGIN_RECT" val="427*93"/>
  <p:tag name="TABLE_ENDDRAG_RECT" val="48*151*427*93"/>
</p:tagLst>
</file>

<file path=ppt/tags/tag2.xml><?xml version="1.0" encoding="utf-8"?>
<p:tagLst xmlns:p="http://schemas.openxmlformats.org/presentationml/2006/main">
  <p:tag name="KSO_WM_UNIT_TABLE_BEAUTIFY" val="smartTable{919cb47f-a99c-4ed7-bafd-5654a3bac43e}"/>
</p:tagLst>
</file>

<file path=ppt/tags/tag3.xml><?xml version="1.0" encoding="utf-8"?>
<p:tagLst xmlns:p="http://schemas.openxmlformats.org/presentationml/2006/main">
  <p:tag name="KSO_WM_UNIT_TABLE_BEAUTIFY" val="smartTable{d3e9492d-2ffe-4fe6-9f95-654faa2ac1b5}"/>
</p:tagLst>
</file>

<file path=ppt/tags/tag4.xml><?xml version="1.0" encoding="utf-8"?>
<p:tagLst xmlns:p="http://schemas.openxmlformats.org/presentationml/2006/main">
  <p:tag name="KSO_WM_UNIT_TABLE_BEAUTIFY" val="smartTable{d23bbc15-1eaf-45d9-b126-d40b29ea506a}"/>
</p:tagLst>
</file>

<file path=ppt/tags/tag5.xml><?xml version="1.0" encoding="utf-8"?>
<p:tagLst xmlns:p="http://schemas.openxmlformats.org/presentationml/2006/main">
  <p:tag name="KSO_WM_UNIT_TABLE_BEAUTIFY" val="smartTable{e8cb8bc2-8863-4f3e-a963-bf96f88a081e}"/>
</p:tagLst>
</file>

<file path=ppt/tags/tag6.xml><?xml version="1.0" encoding="utf-8"?>
<p:tagLst xmlns:p="http://schemas.openxmlformats.org/presentationml/2006/main">
  <p:tag name="KSO_WM_UNIT_TABLE_BEAUTIFY" val="smartTable{ad15e990-1740-46bf-af6f-f4a592ace96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lang="zh-CN" altLang="en-US" sz="4400">
            <a:latin typeface="Heiti SC Light" panose="02000000000000000000" charset="-122"/>
            <a:ea typeface="Heiti SC Light" panose="02000000000000000000" charset="-122"/>
            <a:cs typeface="Heiti SC Light" panose="020000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4531</Words>
  <Application>WPS 文字</Application>
  <PresentationFormat>宽屏</PresentationFormat>
  <Paragraphs>1007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48" baseType="lpstr">
      <vt:lpstr>Arial</vt:lpstr>
      <vt:lpstr>宋体</vt:lpstr>
      <vt:lpstr>Wingdings</vt:lpstr>
      <vt:lpstr>Heiti SC Light</vt:lpstr>
      <vt:lpstr>黑体</vt:lpstr>
      <vt:lpstr>汉仪中黑KW</vt:lpstr>
      <vt:lpstr>Wingdings</vt:lpstr>
      <vt:lpstr>Calibri</vt:lpstr>
      <vt:lpstr>Helvetica Neue</vt:lpstr>
      <vt:lpstr>Times New Roman</vt:lpstr>
      <vt:lpstr>宋体</vt:lpstr>
      <vt:lpstr>Courier</vt:lpstr>
      <vt:lpstr>Symbol</vt:lpstr>
      <vt:lpstr>汉仪书宋二KW</vt:lpstr>
      <vt:lpstr>Times New Roman</vt:lpstr>
      <vt:lpstr>Symbol</vt:lpstr>
      <vt:lpstr>Courier</vt:lpstr>
      <vt:lpstr>苹方-简</vt:lpstr>
      <vt:lpstr>Times New Roman Bold</vt:lpstr>
      <vt:lpstr>微软雅黑</vt:lpstr>
      <vt:lpstr>汉仪旗黑</vt:lpstr>
      <vt:lpstr>Thonburi</vt:lpstr>
      <vt:lpstr>Kingsoft Sign</vt:lpstr>
      <vt:lpstr>宋体</vt:lpstr>
      <vt:lpstr>Arial Unicode MS</vt:lpstr>
      <vt:lpstr>Office 主题​​</vt:lpstr>
      <vt:lpstr>Equation.3</vt:lpstr>
      <vt:lpstr>Equation.3</vt:lpstr>
      <vt:lpstr>Equation.3</vt:lpstr>
      <vt:lpstr>Equation.3</vt:lpstr>
      <vt:lpstr>第5章 散列查找</vt:lpstr>
      <vt:lpstr>已有几种查找方法：</vt:lpstr>
      <vt:lpstr>查询英文单词“zoo”</vt:lpstr>
      <vt:lpstr>散列查找法</vt:lpstr>
      <vt:lpstr>散列（Hashing）</vt:lpstr>
      <vt:lpstr>散列（Hashing）</vt:lpstr>
      <vt:lpstr>示例</vt:lpstr>
      <vt:lpstr>PowerPoint 演示文稿</vt:lpstr>
      <vt:lpstr>“好”的散列函数</vt:lpstr>
      <vt:lpstr>处理冲突的方法</vt:lpstr>
      <vt:lpstr>线性探测法（Linear Probing）</vt:lpstr>
      <vt:lpstr>线性探测法：示例</vt:lpstr>
      <vt:lpstr>平方探测法（Quadratic Probing）</vt:lpstr>
      <vt:lpstr>平方探测法：示例</vt:lpstr>
      <vt:lpstr>注意事项</vt:lpstr>
      <vt:lpstr>双散列探测法（Double Hashing）</vt:lpstr>
      <vt:lpstr>分离链接法（Separate Chaining）</vt:lpstr>
      <vt:lpstr>对比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613</cp:revision>
  <dcterms:created xsi:type="dcterms:W3CDTF">2022-12-15T14:15:24Z</dcterms:created>
  <dcterms:modified xsi:type="dcterms:W3CDTF">2022-12-15T14:15:24Z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