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76" r:id="rId8"/>
    <p:sldId id="277" r:id="rId9"/>
    <p:sldId id="280" r:id="rId10"/>
    <p:sldId id="278" r:id="rId11"/>
    <p:sldId id="279" r:id="rId12"/>
    <p:sldId id="260" r:id="rId13"/>
    <p:sldId id="261" r:id="rId14"/>
    <p:sldId id="281" r:id="rId15"/>
    <p:sldId id="28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sfr+Ri02Z6Ji2/P2p8Vrg==" hashData="AK16DT4aeYcHGlAH1HWvklEKc+Q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实现</a:t>
            </a:r>
            <a:r>
              <a:rPr lang="zh-CN" altLang="en-US" dirty="0">
                <a:effectLst/>
              </a:rPr>
              <a:t>基础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反转链表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  <a:sym typeface="+mn-ea"/>
              </a:rPr>
              <a:t>给你单链表的头节点 head ，请你反转链表，并返回反转后的链表</a:t>
            </a:r>
            <a:endParaRPr lang="zh-CN" altLang="en-US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latin typeface="黑体" charset="0"/>
              <a:ea typeface="黑体" charset="0"/>
              <a:sym typeface="+mn-ea"/>
            </a:endParaRPr>
          </a:p>
          <a:p>
            <a:pPr marL="0" lvl="0" indent="0" algn="l">
              <a:buClrTx/>
              <a:buSzTx/>
              <a:buFont typeface="Wingdings" panose="05000000000000000000" charset="0"/>
              <a:buNone/>
            </a:pPr>
            <a:endParaRPr lang="zh-CN" altLang="en-US"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7355" y="3315335"/>
            <a:ext cx="50749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黑体" charset="0"/>
                <a:ea typeface="黑体" charset="0"/>
              </a:rPr>
              <a:t>课堂提问：</a:t>
            </a:r>
            <a:endParaRPr lang="zh-CN" altLang="en-US" sz="2000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 sz="2000">
                <a:latin typeface="黑体" charset="0"/>
                <a:ea typeface="黑体" charset="0"/>
              </a:rPr>
              <a:t>考虑循环不变式</a:t>
            </a:r>
            <a:endParaRPr lang="zh-CN" altLang="en-US" sz="2000">
              <a:latin typeface="黑体" charset="0"/>
              <a:ea typeface="黑体" charset="0"/>
            </a:endParaRPr>
          </a:p>
          <a:p>
            <a:r>
              <a:rPr lang="zh-CN" altLang="en-US" sz="2000">
                <a:latin typeface="黑体" charset="0"/>
                <a:ea typeface="黑体" charset="0"/>
              </a:rPr>
              <a:t>如何构建、维护</a:t>
            </a:r>
            <a:r>
              <a:rPr lang="zh-CN" altLang="en-US" sz="2000">
                <a:latin typeface="黑体" charset="0"/>
                <a:ea typeface="黑体" charset="0"/>
              </a:rPr>
              <a:t>其</a:t>
            </a:r>
            <a:endParaRPr lang="zh-CN" altLang="en-US" sz="2000">
              <a:latin typeface="黑体" charset="0"/>
              <a:ea typeface="黑体" charset="0"/>
            </a:endParaRPr>
          </a:p>
          <a:p>
            <a:r>
              <a:rPr lang="zh-CN" altLang="en-US" sz="2000">
                <a:latin typeface="黑体" charset="0"/>
                <a:ea typeface="黑体" charset="0"/>
              </a:rPr>
              <a:t>要点：</a:t>
            </a:r>
            <a:r>
              <a:rPr lang="zh-CN" altLang="en-US" sz="2000">
                <a:latin typeface="黑体" charset="0"/>
                <a:ea typeface="黑体" charset="0"/>
                <a:sym typeface="+mn-ea"/>
              </a:rPr>
              <a:t>初始、维护、结束</a:t>
            </a:r>
            <a:endParaRPr lang="zh-CN" altLang="en-US" sz="2000">
              <a:latin typeface="黑体" charset="0"/>
              <a:ea typeface="黑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455" y="2884805"/>
            <a:ext cx="5162550" cy="2114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27455" y="5320030"/>
            <a:ext cx="2284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示例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endParaRPr lang="zh-CN" altLang="en-US" sz="2400"/>
          </a:p>
          <a:p>
            <a:pPr algn="l"/>
            <a:r>
              <a:rPr lang="zh-CN" altLang="en-US" sz="2400"/>
              <a:t>输入：head = []</a:t>
            </a:r>
            <a:endParaRPr lang="zh-CN" altLang="en-US" sz="2400"/>
          </a:p>
          <a:p>
            <a:pPr algn="l"/>
            <a:r>
              <a:rPr lang="zh-CN" altLang="en-US" sz="2400"/>
              <a:t>输出：[]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黑体" charset="0"/>
                <a:ea typeface="黑体" charset="0"/>
              </a:rPr>
              <a:t>函数与递归</a:t>
            </a:r>
            <a:endParaRPr lang="en-US" altLang="zh-CN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  <a:sym typeface="+mn-ea"/>
              </a:rPr>
              <a:t>两两交换链表中的节点</a:t>
            </a:r>
            <a:endParaRPr lang="zh-CN" altLang="en-US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  <a:sym typeface="+mn-ea"/>
              </a:rPr>
              <a:t>给你一个链表，两两交换其中相邻的节点，并返回交换后链表的头节点。你必须在不修改节点内部的值的情况下完成本题（即，只能进行节点交换）</a:t>
            </a:r>
            <a:endParaRPr lang="zh-CN" altLang="en-US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latin typeface="黑体" charset="0"/>
              <a:ea typeface="黑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5360" y="3628390"/>
            <a:ext cx="4019550" cy="2114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2330" y="4086225"/>
            <a:ext cx="2284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示例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endParaRPr lang="zh-CN" altLang="en-US" sz="2400"/>
          </a:p>
          <a:p>
            <a:pPr algn="l"/>
            <a:r>
              <a:rPr lang="zh-CN" altLang="en-US" sz="2400"/>
              <a:t>输入：head = []</a:t>
            </a:r>
            <a:endParaRPr lang="zh-CN" altLang="en-US" sz="2400"/>
          </a:p>
          <a:p>
            <a:pPr algn="l"/>
            <a:r>
              <a:rPr lang="zh-CN" altLang="en-US" sz="2400"/>
              <a:t>输出：[]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62330" y="5521325"/>
            <a:ext cx="245427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示例</a:t>
            </a:r>
            <a:r>
              <a:rPr lang="en-US" altLang="zh-CN" sz="2400"/>
              <a:t>3</a:t>
            </a:r>
            <a:r>
              <a:rPr lang="zh-CN" altLang="en-US" sz="2400"/>
              <a:t>：</a:t>
            </a:r>
            <a:endParaRPr lang="zh-CN" altLang="en-US" sz="2400"/>
          </a:p>
          <a:p>
            <a:pPr algn="l"/>
            <a:r>
              <a:rPr lang="zh-CN" altLang="en-US" sz="2400"/>
              <a:t>输入：head = [1]</a:t>
            </a:r>
            <a:endParaRPr lang="zh-CN" altLang="en-US" sz="2400"/>
          </a:p>
          <a:p>
            <a:pPr algn="l"/>
            <a:r>
              <a:rPr lang="zh-CN" altLang="en-US" sz="2400"/>
              <a:t>输出：[1]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7630795" y="4178300"/>
            <a:ext cx="44583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rgbClr val="C00000"/>
                </a:solidFill>
                <a:latin typeface="黑体" charset="0"/>
                <a:ea typeface="黑体" charset="0"/>
              </a:rPr>
              <a:t>课堂提问：</a:t>
            </a:r>
            <a:endParaRPr lang="zh-CN" altLang="en-US" sz="2000">
              <a:latin typeface="黑体" charset="0"/>
              <a:ea typeface="黑体" charset="0"/>
            </a:endParaRPr>
          </a:p>
          <a:p>
            <a:pPr algn="l"/>
            <a:r>
              <a:rPr lang="zh-CN" altLang="en-US" sz="2000">
                <a:latin typeface="黑体" charset="0"/>
                <a:ea typeface="黑体" charset="0"/>
              </a:rPr>
              <a:t>如何用递归方法解决该问题</a:t>
            </a:r>
            <a:endParaRPr lang="zh-CN" altLang="en-US" sz="2000">
              <a:latin typeface="黑体" charset="0"/>
              <a:ea typeface="黑体" charset="0"/>
            </a:endParaRPr>
          </a:p>
          <a:p>
            <a:pPr algn="l"/>
            <a:r>
              <a:rPr lang="zh-CN" altLang="en-US" sz="2000">
                <a:latin typeface="黑体" charset="0"/>
                <a:ea typeface="黑体" charset="0"/>
              </a:rPr>
              <a:t>（虽然效率较为低下，不是</a:t>
            </a:r>
            <a:r>
              <a:rPr lang="zh-CN" altLang="en-US" sz="2000">
                <a:latin typeface="黑体" charset="0"/>
                <a:ea typeface="黑体" charset="0"/>
              </a:rPr>
              <a:t>最优的）</a:t>
            </a:r>
            <a:endParaRPr lang="zh-CN" altLang="en-US" sz="2000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课本习题</a:t>
            </a:r>
            <a:r>
              <a:rPr lang="en-US" altLang="zh-CN"/>
              <a:t>2.2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给你一个数组，将数组中的元素向右轮转 k 个位置，其中 k 是非负数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7700" y="3017520"/>
            <a:ext cx="476377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示例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endParaRPr lang="zh-CN" altLang="en-US" sz="2400"/>
          </a:p>
          <a:p>
            <a:pPr algn="l"/>
            <a:r>
              <a:rPr lang="zh-CN" altLang="en-US" sz="2400"/>
              <a:t>输入: nums = [1,2,3,4,5,6,7], k = 3</a:t>
            </a:r>
            <a:endParaRPr lang="zh-CN" altLang="en-US" sz="2400"/>
          </a:p>
          <a:p>
            <a:pPr algn="l"/>
            <a:r>
              <a:rPr lang="zh-CN" altLang="en-US" sz="2400"/>
              <a:t>输出: [5,6,7,1,2,3,4]</a:t>
            </a:r>
            <a:endParaRPr lang="zh-CN" altLang="en-US" sz="2400"/>
          </a:p>
          <a:p>
            <a:pPr algn="l"/>
            <a:r>
              <a:rPr lang="zh-CN" altLang="en-US" sz="2400"/>
              <a:t>解释:</a:t>
            </a:r>
            <a:endParaRPr lang="zh-CN" altLang="en-US" sz="2400"/>
          </a:p>
          <a:p>
            <a:pPr algn="l"/>
            <a:r>
              <a:rPr lang="zh-CN" altLang="en-US" sz="2400"/>
              <a:t>向右轮转 1 步: [7,1,2,3,4,5,6]</a:t>
            </a:r>
            <a:endParaRPr lang="zh-CN" altLang="en-US" sz="2400"/>
          </a:p>
          <a:p>
            <a:pPr algn="l"/>
            <a:r>
              <a:rPr lang="zh-CN" altLang="en-US" sz="2400"/>
              <a:t>向右轮转 2 步: [6,7,1,2,3,4,5]</a:t>
            </a:r>
            <a:endParaRPr lang="zh-CN" altLang="en-US" sz="2400"/>
          </a:p>
          <a:p>
            <a:pPr algn="l"/>
            <a:r>
              <a:rPr lang="zh-CN" altLang="en-US" sz="2400"/>
              <a:t>向右轮转 3 步: [5,6,7,1,2,3,4]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6279515" y="3202305"/>
            <a:ext cx="488378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示例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endParaRPr lang="zh-CN" altLang="en-US" sz="2400"/>
          </a:p>
          <a:p>
            <a:pPr algn="l"/>
            <a:r>
              <a:rPr lang="zh-CN" altLang="en-US" sz="2400"/>
              <a:t>输入：nums = [-1,-100,3,99], k = 2</a:t>
            </a:r>
            <a:endParaRPr lang="zh-CN" altLang="en-US" sz="2400"/>
          </a:p>
          <a:p>
            <a:pPr algn="l"/>
            <a:r>
              <a:rPr lang="zh-CN" altLang="en-US" sz="2400"/>
              <a:t>输出：[3,99,-1,-100]</a:t>
            </a:r>
            <a:endParaRPr lang="zh-CN" altLang="en-US" sz="2400"/>
          </a:p>
          <a:p>
            <a:pPr algn="l"/>
            <a:r>
              <a:rPr lang="zh-CN" altLang="en-US" sz="2400"/>
              <a:t>解释: </a:t>
            </a:r>
            <a:endParaRPr lang="zh-CN" altLang="en-US" sz="2400"/>
          </a:p>
          <a:p>
            <a:pPr algn="l"/>
            <a:r>
              <a:rPr lang="zh-CN" altLang="en-US" sz="2400"/>
              <a:t>向右轮转 1 步: [99,-1,-100,3]</a:t>
            </a:r>
            <a:endParaRPr lang="zh-CN" altLang="en-US" sz="2400"/>
          </a:p>
          <a:p>
            <a:pPr algn="l"/>
            <a:r>
              <a:rPr lang="zh-CN" altLang="en-US" sz="2400"/>
              <a:t>向右轮转 2 步: [3,99,-1,-100]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思考题（</a:t>
            </a:r>
            <a:r>
              <a:rPr lang="zh-CN" altLang="en-US"/>
              <a:t>困难）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150" y="1584325"/>
            <a:ext cx="81407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指针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使用指针可以对复杂数据进行处理</a:t>
            </a:r>
            <a:endParaRPr lang="zh-CN" altLang="en-US">
              <a:latin typeface="黑体" charset="0"/>
              <a:ea typeface="黑体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能对计算机的内存进行分配控制</a:t>
            </a:r>
            <a:endParaRPr lang="zh-CN" altLang="en-US">
              <a:latin typeface="黑体" charset="0"/>
              <a:ea typeface="黑体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在函数调用中使用指针还可以返回多个值</a:t>
            </a:r>
            <a:endParaRPr lang="zh-CN" altLang="en-US">
              <a:latin typeface="黑体" charset="0"/>
              <a:ea typeface="黑体" charset="0"/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>
              <a:latin typeface="黑体" charset="0"/>
              <a:ea typeface="黑体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指针与数组</a:t>
            </a:r>
            <a:endParaRPr lang="zh-CN" altLang="en-US">
              <a:latin typeface="黑体" charset="0"/>
              <a:ea typeface="黑体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数组名是数组中第</a:t>
            </a:r>
            <a:r>
              <a:rPr lang="en-US" altLang="zh-CN">
                <a:latin typeface="黑体" charset="0"/>
                <a:ea typeface="黑体" charset="0"/>
              </a:rPr>
              <a:t>0</a:t>
            </a:r>
            <a:r>
              <a:rPr lang="zh-CN" altLang="en-US">
                <a:latin typeface="黑体" charset="0"/>
                <a:ea typeface="黑体" charset="0"/>
              </a:rPr>
              <a:t>个元素的地址，可以看作是常量指针</a:t>
            </a:r>
            <a:endParaRPr lang="zh-CN" altLang="en-US">
              <a:latin typeface="黑体" charset="0"/>
              <a:ea typeface="黑体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黑体" charset="0"/>
                <a:ea typeface="黑体" charset="0"/>
              </a:rPr>
              <a:t>不能改变指针常量（数组名）的值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用指针实现内存动态分配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分配函数 void *malloc(unsigned size)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释放函数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 Regular" panose="020B0604020202020204" charset="0"/>
                <a:ea typeface="黑体" charset="0"/>
                <a:cs typeface="Arial Regular" panose="020B0604020202020204" charset="0"/>
                <a:sym typeface="+mn-ea"/>
              </a:rPr>
              <a:t>void free(void *ptr)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 Regular" panose="020B0604020202020204" charset="0"/>
              <a:ea typeface="黑体" charset="0"/>
              <a:cs typeface="Arial Regular" panose="020B06040202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7700" y="3494405"/>
            <a:ext cx="50749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黑体" charset="0"/>
                <a:ea typeface="黑体" charset="0"/>
              </a:rPr>
              <a:t>课堂提问：</a:t>
            </a:r>
            <a:endParaRPr lang="zh-CN" altLang="en-US" sz="2000" b="1">
              <a:solidFill>
                <a:srgbClr val="C00000"/>
              </a:solidFill>
              <a:latin typeface="黑体" charset="0"/>
              <a:ea typeface="黑体" charset="0"/>
            </a:endParaRPr>
          </a:p>
          <a:p>
            <a:r>
              <a:rPr lang="zh-CN" altLang="en-US" sz="2000">
                <a:latin typeface="黑体" charset="0"/>
                <a:ea typeface="黑体" charset="0"/>
              </a:rPr>
              <a:t>如下代码为什么有</a:t>
            </a:r>
            <a:r>
              <a:rPr lang="zh-CN" altLang="en-US" sz="2000">
                <a:latin typeface="黑体" charset="0"/>
                <a:ea typeface="黑体" charset="0"/>
              </a:rPr>
              <a:t>问题：</a:t>
            </a:r>
            <a:endParaRPr lang="zh-CN" altLang="en-US" sz="2000">
              <a:latin typeface="黑体" charset="0"/>
              <a:ea typeface="黑体" charset="0"/>
            </a:endParaRPr>
          </a:p>
          <a:p>
            <a:r>
              <a:rPr lang="en-US" altLang="zh-CN" sz="2000">
                <a:latin typeface="Courier New Regular" panose="02070309020205020404" charset="0"/>
                <a:ea typeface="黑体" charset="0"/>
                <a:cs typeface="Courier New Regular" panose="02070309020205020404" charset="0"/>
              </a:rPr>
              <a:t>char *p;</a:t>
            </a:r>
            <a:endParaRPr lang="en-US" altLang="zh-CN" sz="2000">
              <a:latin typeface="Courier New Regular" panose="02070309020205020404" charset="0"/>
              <a:ea typeface="黑体" charset="0"/>
              <a:cs typeface="Courier New Regular" panose="02070309020205020404" charset="0"/>
            </a:endParaRPr>
          </a:p>
          <a:p>
            <a:r>
              <a:rPr lang="en-US" altLang="zh-CN" sz="2000">
                <a:latin typeface="Courier New Regular" panose="02070309020205020404" charset="0"/>
                <a:ea typeface="黑体" charset="0"/>
                <a:cs typeface="Courier New Regular" panose="02070309020205020404" charset="0"/>
              </a:rPr>
              <a:t>strcpy(p, "This is Wrong!");</a:t>
            </a:r>
            <a:endParaRPr lang="en-US" altLang="zh-CN" sz="2000">
              <a:latin typeface="Courier New Regular" panose="02070309020205020404" charset="0"/>
              <a:ea typeface="黑体" charset="0"/>
              <a:cs typeface="Courier New Regular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结构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latin typeface="黑体" charset="0"/>
                <a:ea typeface="黑体" charset="0"/>
                <a:sym typeface="+mn-ea"/>
              </a:rPr>
              <a:t>结构类型把一些可以是不同类型的数据分量聚合成一个整体</a:t>
            </a:r>
            <a:endParaRPr lang="en-US" altLang="zh-CN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latin typeface="黑体" charset="0"/>
                <a:ea typeface="黑体" charset="0"/>
                <a:sym typeface="+mn-ea"/>
              </a:rPr>
              <a:t>同时，结构又是一个变量的集合，可以单独使用其变量成员</a:t>
            </a:r>
            <a:endParaRPr lang="en-US" altLang="zh-CN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en-US" altLang="zh-CN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latin typeface="黑体" charset="0"/>
                <a:ea typeface="黑体" charset="0"/>
                <a:sym typeface="+mn-ea"/>
              </a:rPr>
              <a:t>结构数组：结构与数组的结合</a:t>
            </a:r>
            <a:endParaRPr lang="en-US" altLang="zh-CN">
              <a:latin typeface="黑体" charset="0"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latin typeface="黑体" charset="0"/>
                <a:ea typeface="黑体" charset="0"/>
                <a:sym typeface="+mn-ea"/>
              </a:rPr>
              <a:t>对结构数组元素成员的引用是通过使用数组下标与结构成员操作符“.”相结合的方式来完成的，其一般格式为：</a:t>
            </a:r>
            <a:endParaRPr lang="en-US" altLang="zh-CN">
              <a:latin typeface="黑体" charset="0"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latin typeface="黑体" charset="0"/>
                <a:ea typeface="黑体" charset="0"/>
                <a:sym typeface="+mn-ea"/>
              </a:rPr>
              <a:t>结构数组名[下标].结构成员名</a:t>
            </a:r>
            <a:endParaRPr lang="en-US" altLang="zh-CN">
              <a:latin typeface="黑体" charset="0"/>
              <a:ea typeface="黑体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</a:t>
            </a:r>
            <a:r>
              <a:rPr lang="zh-CN" altLang="en-US"/>
              <a:t>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结构指针：指向结构类型</a:t>
            </a:r>
            <a:r>
              <a:rPr lang="zh-CN" altLang="en-US"/>
              <a:t>变量的指针</a:t>
            </a:r>
            <a:endParaRPr lang="zh-CN" altLang="en-US"/>
          </a:p>
          <a:p>
            <a:r>
              <a:rPr lang="zh-CN" altLang="en-US"/>
              <a:t>用</a:t>
            </a:r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*</a:t>
            </a:r>
            <a:r>
              <a:rPr lang="zh-CN" altLang="en-US"/>
              <a:t>方式访问，形式：</a:t>
            </a:r>
            <a:r>
              <a:rPr lang="en-US" altLang="zh-CN"/>
              <a:t>(</a:t>
            </a:r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*</a:t>
            </a:r>
            <a:r>
              <a:rPr lang="zh-CN" altLang="en-US"/>
              <a:t>结构指针变量名</a:t>
            </a:r>
            <a:r>
              <a:rPr lang="en-US" altLang="zh-CN"/>
              <a:t>)</a:t>
            </a:r>
            <a:r>
              <a:rPr lang="zh-CN" altLang="en-US"/>
              <a:t>.结构成员名</a:t>
            </a:r>
            <a:endParaRPr lang="zh-CN" altLang="en-US"/>
          </a:p>
          <a:p>
            <a:r>
              <a:rPr lang="zh-CN" altLang="en-US"/>
              <a:t>用指向运算符"</a:t>
            </a:r>
            <a:r>
              <a:rPr lang="en-US" altLang="zh-CN">
                <a:latin typeface="Courier New Regular" panose="02070309020205020404" charset="0"/>
                <a:cs typeface="Courier New Regular" panose="02070309020205020404" charset="0"/>
              </a:rPr>
              <a:t>-&gt;</a:t>
            </a:r>
            <a:r>
              <a:rPr lang="zh-CN" altLang="en-US"/>
              <a:t>"访问指针指向的结构成员，形式：结构指针变量名</a:t>
            </a:r>
            <a:r>
              <a:rPr lang="en-US" altLang="zh-CN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-&gt;</a:t>
            </a:r>
            <a:r>
              <a:rPr lang="zh-CN" altLang="en-US"/>
              <a:t>结构成员名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由若干个同一结构类型的"</a:t>
            </a:r>
            <a:r>
              <a:rPr lang="zh-CN" altLang="en-US">
                <a:sym typeface="+mn-ea"/>
              </a:rPr>
              <a:t>结点</a:t>
            </a:r>
            <a:r>
              <a:rPr lang="zh-CN" altLang="en-US"/>
              <a:t>"依次串接而成的，即每一个结点里保存着下一个结点的地址（指针）</a:t>
            </a:r>
            <a:endParaRPr lang="zh-CN" altLang="en-US"/>
          </a:p>
          <a:p>
            <a:r>
              <a:rPr lang="zh-CN" altLang="en-US"/>
              <a:t>又分单向链表，双向链表以及循环链表等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10715" y="3609340"/>
            <a:ext cx="5381315" cy="5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76115"/>
            <a:ext cx="8018562" cy="5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045" y="5475605"/>
            <a:ext cx="3148497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链表的</a:t>
            </a:r>
            <a:r>
              <a:rPr lang="zh-CN" altLang="en-US">
                <a:sym typeface="+mn-ea"/>
              </a:rPr>
              <a:t>建立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zh-CN" altLang="en-US"/>
              <a:t>有两种常见的插入结点方式：</a:t>
            </a:r>
            <a:endParaRPr lang="zh-CN" altLang="en-US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在链表的头上不断插入新结点</a:t>
            </a:r>
            <a:endParaRPr lang="zh-CN" altLang="en-US"/>
          </a:p>
          <a:p>
            <a:pPr marL="914400" lvl="1" indent="-457200">
              <a:lnSpc>
                <a:spcPct val="100000"/>
              </a:lnSpc>
              <a:buFont typeface="Wingdings" panose="05000000000000000000" charset="0"/>
              <a:buAutoNum type="arabicPeriod"/>
            </a:pPr>
            <a:r>
              <a:rPr lang="zh-CN" altLang="en-US"/>
              <a:t>在链表的尾部不断插入新结点</a:t>
            </a:r>
            <a:endParaRPr lang="zh-CN" altLang="en-US"/>
          </a:p>
          <a:p>
            <a:pPr lvl="0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/>
              <a:t>如果是后者，一般需要有一个临时的结点指针一直指向当前链表的最后一个结点，以方便新结点的插入</a:t>
            </a:r>
            <a:endParaRPr lang="zh-CN" altLang="en-US"/>
          </a:p>
          <a:p>
            <a:pPr lvl="0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/>
              <a:t>带头结点的单向链</a:t>
            </a:r>
            <a:r>
              <a:rPr lang="zh-CN" altLang="en-US"/>
              <a:t>表</a:t>
            </a:r>
            <a:endParaRPr lang="zh-CN" altLang="en-US"/>
          </a:p>
          <a:p>
            <a:pPr lvl="0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/>
              <a:t>结构体类型</a:t>
            </a:r>
            <a:endParaRPr lang="zh-CN" altLang="en-US"/>
          </a:p>
          <a:p>
            <a:pPr lvl="0">
              <a:lnSpc>
                <a:spcPct val="100000"/>
              </a:lnSpc>
              <a:buFont typeface="Wingdings" panose="05000000000000000000" charset="0"/>
              <a:buChar char=""/>
            </a:pPr>
            <a:endParaRPr lang="zh-CN" altLang="en-US"/>
          </a:p>
          <a:p>
            <a:pPr lvl="0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/>
              <a:t>代码演示：create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03570" y="4010660"/>
            <a:ext cx="52158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000" b="1">
                <a:solidFill>
                  <a:srgbClr val="C00000"/>
                </a:solidFill>
                <a:latin typeface="Courier New Bold" panose="02070309020205020404" charset="0"/>
                <a:cs typeface="Courier New Bold" panose="02070309020205020404" charset="0"/>
              </a:rPr>
              <a:t>/**</a:t>
            </a:r>
            <a:endParaRPr sz="2000" b="1">
              <a:solidFill>
                <a:srgbClr val="C00000"/>
              </a:solidFill>
              <a:latin typeface="Courier New Bold" panose="02070309020205020404" charset="0"/>
              <a:cs typeface="Courier New Bold" panose="02070309020205020404" charset="0"/>
            </a:endParaRPr>
          </a:p>
          <a:p>
            <a:pPr algn="l"/>
            <a:r>
              <a:rPr sz="2000" b="1">
                <a:solidFill>
                  <a:srgbClr val="C00000"/>
                </a:solidFill>
                <a:latin typeface="Courier New Bold" panose="02070309020205020404" charset="0"/>
                <a:cs typeface="Courier New Bold" panose="02070309020205020404" charset="0"/>
              </a:rPr>
              <a:t> * Definition for singly-linked list.</a:t>
            </a:r>
            <a:endParaRPr sz="2000" b="1">
              <a:solidFill>
                <a:srgbClr val="C00000"/>
              </a:solidFill>
              <a:latin typeface="Courier New Bold" panose="02070309020205020404" charset="0"/>
              <a:cs typeface="Courier New Bold" panose="02070309020205020404" charset="0"/>
            </a:endParaRPr>
          </a:p>
          <a:p>
            <a:pPr algn="l"/>
            <a:r>
              <a:rPr sz="2000" b="1">
                <a:solidFill>
                  <a:srgbClr val="C00000"/>
                </a:solidFill>
                <a:latin typeface="Courier New Bold" panose="02070309020205020404" charset="0"/>
                <a:cs typeface="Courier New Bold" panose="02070309020205020404" charset="0"/>
              </a:rPr>
              <a:t> * struct ListNode {</a:t>
            </a:r>
            <a:endParaRPr sz="2000" b="1">
              <a:solidFill>
                <a:srgbClr val="C00000"/>
              </a:solidFill>
              <a:latin typeface="Courier New Bold" panose="02070309020205020404" charset="0"/>
              <a:cs typeface="Courier New Bold" panose="02070309020205020404" charset="0"/>
            </a:endParaRPr>
          </a:p>
          <a:p>
            <a:pPr algn="l"/>
            <a:r>
              <a:rPr sz="2000" b="1">
                <a:solidFill>
                  <a:srgbClr val="C00000"/>
                </a:solidFill>
                <a:latin typeface="Courier New Bold" panose="02070309020205020404" charset="0"/>
                <a:cs typeface="Courier New Bold" panose="02070309020205020404" charset="0"/>
              </a:rPr>
              <a:t> *     int val;</a:t>
            </a:r>
            <a:endParaRPr sz="2000" b="1">
              <a:solidFill>
                <a:srgbClr val="C00000"/>
              </a:solidFill>
              <a:latin typeface="Courier New Bold" panose="02070309020205020404" charset="0"/>
              <a:cs typeface="Courier New Bold" panose="02070309020205020404" charset="0"/>
            </a:endParaRPr>
          </a:p>
          <a:p>
            <a:pPr algn="l"/>
            <a:r>
              <a:rPr sz="2000" b="1">
                <a:solidFill>
                  <a:srgbClr val="C00000"/>
                </a:solidFill>
                <a:latin typeface="Courier New Bold" panose="02070309020205020404" charset="0"/>
                <a:cs typeface="Courier New Bold" panose="02070309020205020404" charset="0"/>
              </a:rPr>
              <a:t> *     struct ListNode *next;</a:t>
            </a:r>
            <a:endParaRPr sz="2000" b="1">
              <a:solidFill>
                <a:srgbClr val="C00000"/>
              </a:solidFill>
              <a:latin typeface="Courier New Bold" panose="02070309020205020404" charset="0"/>
              <a:cs typeface="Courier New Bold" panose="02070309020205020404" charset="0"/>
            </a:endParaRPr>
          </a:p>
          <a:p>
            <a:pPr algn="l"/>
            <a:r>
              <a:rPr sz="2000" b="1">
                <a:solidFill>
                  <a:srgbClr val="C00000"/>
                </a:solidFill>
                <a:latin typeface="Courier New Bold" panose="02070309020205020404" charset="0"/>
                <a:cs typeface="Courier New Bold" panose="02070309020205020404" charset="0"/>
              </a:rPr>
              <a:t> * };</a:t>
            </a:r>
            <a:endParaRPr sz="2000" b="1">
              <a:solidFill>
                <a:srgbClr val="C00000"/>
              </a:solidFill>
              <a:latin typeface="Courier New Bold" panose="02070309020205020404" charset="0"/>
              <a:cs typeface="Courier New Bold" panose="02070309020205020404" charset="0"/>
            </a:endParaRPr>
          </a:p>
          <a:p>
            <a:pPr algn="l"/>
            <a:r>
              <a:rPr sz="2000" b="1">
                <a:solidFill>
                  <a:srgbClr val="C00000"/>
                </a:solidFill>
                <a:latin typeface="Courier New Bold" panose="02070309020205020404" charset="0"/>
                <a:cs typeface="Courier New Bold" panose="02070309020205020404" charset="0"/>
              </a:rPr>
              <a:t> */</a:t>
            </a:r>
            <a:endParaRPr sz="2000" b="1">
              <a:solidFill>
                <a:srgbClr val="C00000"/>
              </a:solidFill>
              <a:latin typeface="Courier New Bold" panose="02070309020205020404" charset="0"/>
              <a:cs typeface="Courier New Bold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单向链表的常见操作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插入结点：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p</a:t>
            </a:r>
            <a:r>
              <a:rPr lang="zh-CN" altLang="en-US"/>
              <a:t>之后插入新结点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t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40940" y="3538855"/>
            <a:ext cx="6929755" cy="1214120"/>
            <a:chOff x="2475" y="2588"/>
            <a:chExt cx="10913" cy="1912"/>
          </a:xfrm>
        </p:grpSpPr>
        <p:grpSp>
          <p:nvGrpSpPr>
            <p:cNvPr id="4" name="组合 49"/>
            <p:cNvGrpSpPr/>
            <p:nvPr/>
          </p:nvGrpSpPr>
          <p:grpSpPr>
            <a:xfrm>
              <a:off x="2475" y="2588"/>
              <a:ext cx="9045" cy="682"/>
              <a:chOff x="1571583" y="1643050"/>
              <a:chExt cx="5743636" cy="433391"/>
            </a:xfrm>
          </p:grpSpPr>
          <p:sp>
            <p:nvSpPr>
              <p:cNvPr id="12342" name="Text Box 15"/>
              <p:cNvSpPr txBox="1"/>
              <p:nvPr/>
            </p:nvSpPr>
            <p:spPr>
              <a:xfrm>
                <a:off x="1571583" y="1643050"/>
                <a:ext cx="914427" cy="4333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000" b="1" dirty="0">
                    <a:latin typeface="Courier" charset="0"/>
                  </a:rPr>
                  <a:t>head</a:t>
                </a:r>
                <a:endParaRPr lang="zh-CN" altLang="zh-CN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343" name="组合 46"/>
              <p:cNvGrpSpPr/>
              <p:nvPr/>
            </p:nvGrpSpPr>
            <p:grpSpPr>
              <a:xfrm>
                <a:off x="2379874" y="1704963"/>
                <a:ext cx="4139321" cy="247652"/>
                <a:chOff x="2351299" y="1700200"/>
                <a:chExt cx="4139321" cy="247652"/>
              </a:xfrm>
            </p:grpSpPr>
            <p:sp>
              <p:nvSpPr>
                <p:cNvPr id="12345" name="Line 16"/>
                <p:cNvSpPr/>
                <p:nvPr/>
              </p:nvSpPr>
              <p:spPr>
                <a:xfrm>
                  <a:off x="2351299" y="1824026"/>
                  <a:ext cx="318409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12346" name="Group 17"/>
                <p:cNvGrpSpPr/>
                <p:nvPr/>
              </p:nvGrpSpPr>
              <p:grpSpPr>
                <a:xfrm>
                  <a:off x="2669708" y="1700200"/>
                  <a:ext cx="955228" cy="247652"/>
                  <a:chOff x="3240" y="3936"/>
                  <a:chExt cx="1080" cy="312"/>
                </a:xfrm>
              </p:grpSpPr>
              <p:sp>
                <p:nvSpPr>
                  <p:cNvPr id="12357" name="Rectangle 18"/>
                  <p:cNvSpPr/>
                  <p:nvPr/>
                </p:nvSpPr>
                <p:spPr>
                  <a:xfrm>
                    <a:off x="3240" y="3936"/>
                    <a:ext cx="54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8" name="Rectangle 19"/>
                  <p:cNvSpPr/>
                  <p:nvPr/>
                </p:nvSpPr>
                <p:spPr>
                  <a:xfrm>
                    <a:off x="3780" y="3936"/>
                    <a:ext cx="18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9" name="Line 20"/>
                  <p:cNvSpPr/>
                  <p:nvPr/>
                </p:nvSpPr>
                <p:spPr>
                  <a:xfrm flipV="1">
                    <a:off x="3856" y="4070"/>
                    <a:ext cx="464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12347" name="Rectangle 21"/>
                <p:cNvSpPr/>
                <p:nvPr/>
              </p:nvSpPr>
              <p:spPr>
                <a:xfrm>
                  <a:off x="3624936" y="1700200"/>
                  <a:ext cx="477614" cy="24765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48" name="Rectangle 22"/>
                <p:cNvSpPr/>
                <p:nvPr/>
              </p:nvSpPr>
              <p:spPr>
                <a:xfrm>
                  <a:off x="4102550" y="1700200"/>
                  <a:ext cx="159205" cy="24765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2349" name="Group 24"/>
                <p:cNvGrpSpPr/>
                <p:nvPr/>
              </p:nvGrpSpPr>
              <p:grpSpPr>
                <a:xfrm>
                  <a:off x="4580164" y="1700200"/>
                  <a:ext cx="955228" cy="247652"/>
                  <a:chOff x="3240" y="3936"/>
                  <a:chExt cx="1080" cy="312"/>
                </a:xfrm>
              </p:grpSpPr>
              <p:sp>
                <p:nvSpPr>
                  <p:cNvPr id="12354" name="Rectangle 25"/>
                  <p:cNvSpPr/>
                  <p:nvPr/>
                </p:nvSpPr>
                <p:spPr>
                  <a:xfrm>
                    <a:off x="3240" y="3936"/>
                    <a:ext cx="54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5" name="Rectangle 26"/>
                  <p:cNvSpPr/>
                  <p:nvPr/>
                </p:nvSpPr>
                <p:spPr>
                  <a:xfrm>
                    <a:off x="3780" y="3936"/>
                    <a:ext cx="18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6" name="Line 27"/>
                  <p:cNvSpPr/>
                  <p:nvPr/>
                </p:nvSpPr>
                <p:spPr>
                  <a:xfrm flipV="1">
                    <a:off x="3877" y="4092"/>
                    <a:ext cx="443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2350" name="Group 28"/>
                <p:cNvGrpSpPr/>
                <p:nvPr/>
              </p:nvGrpSpPr>
              <p:grpSpPr>
                <a:xfrm>
                  <a:off x="5535392" y="1700200"/>
                  <a:ext cx="955228" cy="247652"/>
                  <a:chOff x="3240" y="3936"/>
                  <a:chExt cx="1080" cy="312"/>
                </a:xfrm>
              </p:grpSpPr>
              <p:sp>
                <p:nvSpPr>
                  <p:cNvPr id="12351" name="Rectangle 29"/>
                  <p:cNvSpPr/>
                  <p:nvPr/>
                </p:nvSpPr>
                <p:spPr>
                  <a:xfrm>
                    <a:off x="3240" y="3936"/>
                    <a:ext cx="54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2" name="Rectangle 30"/>
                  <p:cNvSpPr/>
                  <p:nvPr/>
                </p:nvSpPr>
                <p:spPr>
                  <a:xfrm>
                    <a:off x="3780" y="3936"/>
                    <a:ext cx="18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 sz="20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3" name="Line 31"/>
                  <p:cNvSpPr/>
                  <p:nvPr/>
                </p:nvSpPr>
                <p:spPr>
                  <a:xfrm flipV="1">
                    <a:off x="3847" y="4092"/>
                    <a:ext cx="473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</p:grpSp>
          <p:sp>
            <p:nvSpPr>
              <p:cNvPr id="12344" name="Text Box 40"/>
              <p:cNvSpPr txBox="1"/>
              <p:nvPr/>
            </p:nvSpPr>
            <p:spPr>
              <a:xfrm>
                <a:off x="6572264" y="1643050"/>
                <a:ext cx="742955" cy="4333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000" b="1" dirty="0">
                    <a:latin typeface="Courier" charset="0"/>
                  </a:rPr>
                  <a:t>……</a:t>
                </a:r>
                <a:endParaRPr lang="zh-CN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683" name="Line 35"/>
            <p:cNvSpPr/>
            <p:nvPr/>
          </p:nvSpPr>
          <p:spPr>
            <a:xfrm>
              <a:off x="6638" y="2925"/>
              <a:ext cx="450" cy="10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" name="组合 50"/>
            <p:cNvGrpSpPr/>
            <p:nvPr/>
          </p:nvGrpSpPr>
          <p:grpSpPr>
            <a:xfrm>
              <a:off x="5040" y="3075"/>
              <a:ext cx="2675" cy="1425"/>
              <a:chOff x="3200390" y="1952615"/>
              <a:chExt cx="1698184" cy="904881"/>
            </a:xfrm>
          </p:grpSpPr>
          <p:grpSp>
            <p:nvGrpSpPr>
              <p:cNvPr id="12334" name="组合 47"/>
              <p:cNvGrpSpPr/>
              <p:nvPr/>
            </p:nvGrpSpPr>
            <p:grpSpPr>
              <a:xfrm>
                <a:off x="3200390" y="1952615"/>
                <a:ext cx="583751" cy="433391"/>
                <a:chOff x="3200390" y="1952615"/>
                <a:chExt cx="583751" cy="433391"/>
              </a:xfrm>
            </p:grpSpPr>
            <p:sp>
              <p:nvSpPr>
                <p:cNvPr id="12340" name="Line 36"/>
                <p:cNvSpPr/>
                <p:nvPr/>
              </p:nvSpPr>
              <p:spPr>
                <a:xfrm flipV="1">
                  <a:off x="3465732" y="1952615"/>
                  <a:ext cx="318409" cy="24765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2341" name="Text Box 37"/>
                <p:cNvSpPr txBox="1"/>
                <p:nvPr/>
              </p:nvSpPr>
              <p:spPr>
                <a:xfrm>
                  <a:off x="3200390" y="1952615"/>
                  <a:ext cx="583751" cy="4333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2000" b="1" dirty="0">
                      <a:latin typeface="Courier" charset="0"/>
                    </a:rPr>
                    <a:t>p</a:t>
                  </a:r>
                  <a:endParaRPr lang="zh-CN" altLang="zh-CN" sz="20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5" name="组合 48"/>
              <p:cNvGrpSpPr/>
              <p:nvPr/>
            </p:nvGrpSpPr>
            <p:grpSpPr>
              <a:xfrm>
                <a:off x="3624936" y="2424105"/>
                <a:ext cx="1273638" cy="433391"/>
                <a:chOff x="3624936" y="2138353"/>
                <a:chExt cx="1273638" cy="433391"/>
              </a:xfrm>
            </p:grpSpPr>
            <p:sp>
              <p:nvSpPr>
                <p:cNvPr id="12336" name="Rectangle 32"/>
                <p:cNvSpPr/>
                <p:nvPr/>
              </p:nvSpPr>
              <p:spPr>
                <a:xfrm>
                  <a:off x="4261755" y="2200266"/>
                  <a:ext cx="477614" cy="24765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37" name="Rectangle 33"/>
                <p:cNvSpPr/>
                <p:nvPr/>
              </p:nvSpPr>
              <p:spPr>
                <a:xfrm>
                  <a:off x="4739369" y="2200266"/>
                  <a:ext cx="159205" cy="24765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38" name="Text Box 38"/>
                <p:cNvSpPr txBox="1"/>
                <p:nvPr/>
              </p:nvSpPr>
              <p:spPr>
                <a:xfrm>
                  <a:off x="3624936" y="2138353"/>
                  <a:ext cx="477614" cy="4333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2000" b="1" dirty="0">
                      <a:latin typeface="Courier" charset="0"/>
                    </a:rPr>
                    <a:t>t</a:t>
                  </a:r>
                  <a:endParaRPr lang="zh-CN" altLang="zh-CN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39" name="Line 39"/>
                <p:cNvSpPr/>
                <p:nvPr/>
              </p:nvSpPr>
              <p:spPr>
                <a:xfrm>
                  <a:off x="3943346" y="2324092"/>
                  <a:ext cx="318409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27671" name="Line 23"/>
            <p:cNvSpPr/>
            <p:nvPr/>
          </p:nvSpPr>
          <p:spPr>
            <a:xfrm flipV="1">
              <a:off x="6638" y="2924"/>
              <a:ext cx="618" cy="1"/>
            </a:xfrm>
            <a:prstGeom prst="line">
              <a:avLst/>
            </a:prstGeom>
            <a:ln w="12700" cap="flat" cmpd="sng">
              <a:solidFill>
                <a:schemeClr val="accent1">
                  <a:shade val="50000"/>
                </a:schemeClr>
              </a:solidFill>
              <a:prstDash val="lgDash"/>
              <a:headEnd type="none" w="med" len="med"/>
              <a:tailEnd type="triangle" w="med" len="med"/>
            </a:ln>
          </p:spPr>
        </p:sp>
        <p:grpSp>
          <p:nvGrpSpPr>
            <p:cNvPr id="10" name="组合 52"/>
            <p:cNvGrpSpPr/>
            <p:nvPr/>
          </p:nvGrpSpPr>
          <p:grpSpPr>
            <a:xfrm>
              <a:off x="7623" y="3080"/>
              <a:ext cx="5765" cy="1098"/>
              <a:chOff x="4841028" y="1956549"/>
              <a:chExt cx="3660030" cy="696280"/>
            </a:xfrm>
          </p:grpSpPr>
          <p:sp>
            <p:nvSpPr>
              <p:cNvPr id="12332" name="Rectangle 13"/>
              <p:cNvSpPr/>
              <p:nvPr/>
            </p:nvSpPr>
            <p:spPr>
              <a:xfrm>
                <a:off x="4929190" y="2072615"/>
                <a:ext cx="3571868" cy="398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indent="266700" eaLnBrk="0" hangingPunct="0">
                  <a:buNone/>
                </a:pPr>
                <a:r>
                  <a:rPr lang="en-US" altLang="zh-CN" sz="2000" b="1" dirty="0">
                    <a:latin typeface="Courier" charset="0"/>
                    <a:cs typeface="Courier" charset="0"/>
                  </a:rPr>
                  <a:t>t-&gt;next = p-&gt;next;</a:t>
                </a:r>
                <a:endParaRPr lang="en-US" altLang="zh-CN" sz="2000" b="1" dirty="0">
                  <a:latin typeface="Courier" charset="0"/>
                  <a:ea typeface="Courier" charset="0"/>
                </a:endParaRPr>
              </a:p>
            </p:txBody>
          </p:sp>
          <p:sp>
            <p:nvSpPr>
              <p:cNvPr id="12333" name="Line 34"/>
              <p:cNvSpPr/>
              <p:nvPr/>
            </p:nvSpPr>
            <p:spPr>
              <a:xfrm rot="1200000" flipH="1" flipV="1">
                <a:off x="4841028" y="1956549"/>
                <a:ext cx="66357" cy="69628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54" name="矩形 53"/>
            <p:cNvSpPr/>
            <p:nvPr/>
          </p:nvSpPr>
          <p:spPr>
            <a:xfrm>
              <a:off x="2700" y="3600"/>
              <a:ext cx="315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66700" eaLnBrk="0" hangingPunct="0">
                <a:buNone/>
              </a:pPr>
              <a:r>
                <a:rPr lang="en-US" altLang="zh-CN" b="1" dirty="0">
                  <a:latin typeface="Courier" charset="0"/>
                  <a:cs typeface="Courier" charset="0"/>
                </a:rPr>
                <a:t>p-&gt;next = t;</a:t>
              </a:r>
              <a:r>
                <a:rPr lang="en-US" altLang="zh-CN" b="1" dirty="0">
                  <a:latin typeface="Times New Roman" panose="02020603050405020304" pitchFamily="18" charset="0"/>
                  <a:cs typeface="Courier" charset="0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  <a:ea typeface="Courie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单向链表的常见操作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删除结点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单向链表的遍历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757805" y="2224747"/>
            <a:ext cx="5900420" cy="1582137"/>
            <a:chOff x="2363" y="5495"/>
            <a:chExt cx="9292" cy="2492"/>
          </a:xfrm>
        </p:grpSpPr>
        <p:grpSp>
          <p:nvGrpSpPr>
            <p:cNvPr id="12301" name="组合 44"/>
            <p:cNvGrpSpPr/>
            <p:nvPr/>
          </p:nvGrpSpPr>
          <p:grpSpPr>
            <a:xfrm>
              <a:off x="2363" y="6600"/>
              <a:ext cx="4462" cy="683"/>
              <a:chOff x="528665" y="3071810"/>
              <a:chExt cx="2832954" cy="433387"/>
            </a:xfrm>
          </p:grpSpPr>
          <p:sp>
            <p:nvSpPr>
              <p:cNvPr id="12324" name="Text Box 15"/>
              <p:cNvSpPr txBox="1"/>
              <p:nvPr/>
            </p:nvSpPr>
            <p:spPr>
              <a:xfrm>
                <a:off x="528665" y="3071810"/>
                <a:ext cx="1028646" cy="433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000" b="1" dirty="0">
                    <a:latin typeface="Courier" charset="0"/>
                  </a:rPr>
                  <a:t>head</a:t>
                </a:r>
                <a:endParaRPr lang="zh-CN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5" name="Line 16"/>
              <p:cNvSpPr/>
              <p:nvPr/>
            </p:nvSpPr>
            <p:spPr>
              <a:xfrm>
                <a:off x="1451176" y="3257547"/>
                <a:ext cx="318407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12326" name="Group 17"/>
              <p:cNvGrpSpPr/>
              <p:nvPr/>
            </p:nvGrpSpPr>
            <p:grpSpPr>
              <a:xfrm>
                <a:off x="1769593" y="3133722"/>
                <a:ext cx="955224" cy="247650"/>
                <a:chOff x="3240" y="3936"/>
                <a:chExt cx="1080" cy="312"/>
              </a:xfrm>
            </p:grpSpPr>
            <p:sp>
              <p:nvSpPr>
                <p:cNvPr id="12329" name="Rectangle 18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30" name="Rectangle 19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31" name="Line 20"/>
                <p:cNvSpPr/>
                <p:nvPr/>
              </p:nvSpPr>
              <p:spPr>
                <a:xfrm flipV="1">
                  <a:off x="3856" y="4070"/>
                  <a:ext cx="464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2327" name="Rectangle 21"/>
              <p:cNvSpPr/>
              <p:nvPr/>
            </p:nvSpPr>
            <p:spPr>
              <a:xfrm>
                <a:off x="2724804" y="3133722"/>
                <a:ext cx="477611" cy="24765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8" name="Rectangle 22"/>
              <p:cNvSpPr/>
              <p:nvPr/>
            </p:nvSpPr>
            <p:spPr>
              <a:xfrm>
                <a:off x="3202415" y="3133722"/>
                <a:ext cx="159204" cy="24765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02" name="组合 45"/>
            <p:cNvGrpSpPr/>
            <p:nvPr/>
          </p:nvGrpSpPr>
          <p:grpSpPr>
            <a:xfrm>
              <a:off x="8830" y="6600"/>
              <a:ext cx="2758" cy="683"/>
              <a:chOff x="4635254" y="3071810"/>
              <a:chExt cx="1751232" cy="433387"/>
            </a:xfrm>
          </p:grpSpPr>
          <p:grpSp>
            <p:nvGrpSpPr>
              <p:cNvPr id="12319" name="Group 28"/>
              <p:cNvGrpSpPr/>
              <p:nvPr/>
            </p:nvGrpSpPr>
            <p:grpSpPr>
              <a:xfrm>
                <a:off x="4635257" y="3133722"/>
                <a:ext cx="955224" cy="247650"/>
                <a:chOff x="3240" y="3936"/>
                <a:chExt cx="1080" cy="312"/>
              </a:xfrm>
            </p:grpSpPr>
            <p:sp>
              <p:nvSpPr>
                <p:cNvPr id="12321" name="Rectangle 29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22" name="Rectangle 30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23" name="Line 31"/>
                <p:cNvSpPr/>
                <p:nvPr/>
              </p:nvSpPr>
              <p:spPr>
                <a:xfrm flipV="1">
                  <a:off x="3847" y="4092"/>
                  <a:ext cx="47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2320" name="Text Box 40"/>
              <p:cNvSpPr txBox="1"/>
              <p:nvPr/>
            </p:nvSpPr>
            <p:spPr>
              <a:xfrm>
                <a:off x="5643536" y="3071810"/>
                <a:ext cx="742950" cy="433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000" b="1" dirty="0">
                    <a:latin typeface="Courier" charset="0"/>
                  </a:rPr>
                  <a:t>……</a:t>
                </a:r>
                <a:endParaRPr lang="zh-CN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47"/>
            <p:cNvGrpSpPr/>
            <p:nvPr/>
          </p:nvGrpSpPr>
          <p:grpSpPr>
            <a:xfrm>
              <a:off x="5355" y="7050"/>
              <a:ext cx="920" cy="683"/>
              <a:chOff x="3200390" y="1952615"/>
              <a:chExt cx="583751" cy="433391"/>
            </a:xfrm>
          </p:grpSpPr>
          <p:sp>
            <p:nvSpPr>
              <p:cNvPr id="12317" name="Line 36"/>
              <p:cNvSpPr/>
              <p:nvPr/>
            </p:nvSpPr>
            <p:spPr>
              <a:xfrm flipV="1">
                <a:off x="3465732" y="1952615"/>
                <a:ext cx="318409" cy="2476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2318" name="Text Box 37"/>
              <p:cNvSpPr txBox="1"/>
              <p:nvPr/>
            </p:nvSpPr>
            <p:spPr>
              <a:xfrm>
                <a:off x="3200390" y="1952615"/>
                <a:ext cx="583751" cy="4333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000" b="1" dirty="0">
                    <a:latin typeface="Courier" charset="0"/>
                  </a:rPr>
                  <a:t>p</a:t>
                </a:r>
                <a:endParaRPr lang="zh-CN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组合 63"/>
            <p:cNvGrpSpPr/>
            <p:nvPr/>
          </p:nvGrpSpPr>
          <p:grpSpPr>
            <a:xfrm>
              <a:off x="7763" y="5495"/>
              <a:ext cx="3892" cy="1348"/>
              <a:chOff x="3958291" y="3144224"/>
              <a:chExt cx="2471098" cy="855720"/>
            </a:xfrm>
          </p:grpSpPr>
          <p:sp>
            <p:nvSpPr>
              <p:cNvPr id="12315" name="Rectangle 13"/>
              <p:cNvSpPr/>
              <p:nvPr/>
            </p:nvSpPr>
            <p:spPr>
              <a:xfrm>
                <a:off x="4214811" y="3144224"/>
                <a:ext cx="2214578" cy="3985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indent="266700" eaLnBrk="0" hangingPunct="0">
                  <a:buNone/>
                </a:pPr>
                <a:r>
                  <a:rPr lang="en-US" altLang="zh-CN" sz="2000" b="1" dirty="0">
                    <a:latin typeface="Courier" charset="0"/>
                    <a:cs typeface="Courier" charset="0"/>
                  </a:rPr>
                  <a:t>t = p-&gt;next;</a:t>
                </a:r>
                <a:endParaRPr lang="en-US" altLang="zh-CN" sz="2000" b="1" dirty="0">
                  <a:latin typeface="Courier" charset="0"/>
                  <a:ea typeface="Courier" charset="0"/>
                </a:endParaRPr>
              </a:p>
            </p:txBody>
          </p:sp>
          <p:sp>
            <p:nvSpPr>
              <p:cNvPr id="12316" name="Line 34"/>
              <p:cNvSpPr/>
              <p:nvPr/>
            </p:nvSpPr>
            <p:spPr>
              <a:xfrm rot="1200000" flipH="1">
                <a:off x="3958291" y="3345979"/>
                <a:ext cx="370160" cy="65396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17" name="组合 43"/>
            <p:cNvGrpSpPr/>
            <p:nvPr/>
          </p:nvGrpSpPr>
          <p:grpSpPr>
            <a:xfrm>
              <a:off x="6705" y="6730"/>
              <a:ext cx="2068" cy="390"/>
              <a:chOff x="3500430" y="3929066"/>
              <a:chExt cx="1312413" cy="247650"/>
            </a:xfrm>
          </p:grpSpPr>
          <p:grpSp>
            <p:nvGrpSpPr>
              <p:cNvPr id="12310" name="Group 24"/>
              <p:cNvGrpSpPr/>
              <p:nvPr/>
            </p:nvGrpSpPr>
            <p:grpSpPr>
              <a:xfrm>
                <a:off x="3857623" y="3929066"/>
                <a:ext cx="955224" cy="247650"/>
                <a:chOff x="3240" y="3936"/>
                <a:chExt cx="1080" cy="312"/>
              </a:xfrm>
            </p:grpSpPr>
            <p:sp>
              <p:nvSpPr>
                <p:cNvPr id="12312" name="Rectangle 25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13" name="Rectangle 26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14" name="Line 27"/>
                <p:cNvSpPr/>
                <p:nvPr/>
              </p:nvSpPr>
              <p:spPr>
                <a:xfrm flipV="1">
                  <a:off x="3877" y="4092"/>
                  <a:ext cx="44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2311" name="Line 27"/>
              <p:cNvSpPr/>
              <p:nvPr/>
            </p:nvSpPr>
            <p:spPr>
              <a:xfrm flipV="1">
                <a:off x="3500430" y="4071942"/>
                <a:ext cx="39181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19" name="组合 72"/>
            <p:cNvGrpSpPr/>
            <p:nvPr/>
          </p:nvGrpSpPr>
          <p:grpSpPr>
            <a:xfrm>
              <a:off x="5738" y="6975"/>
              <a:ext cx="5625" cy="1011"/>
              <a:chOff x="3071802" y="4296809"/>
              <a:chExt cx="3571900" cy="641731"/>
            </a:xfrm>
          </p:grpSpPr>
          <p:sp>
            <p:nvSpPr>
              <p:cNvPr id="12308" name="矩形 73"/>
              <p:cNvSpPr/>
              <p:nvPr/>
            </p:nvSpPr>
            <p:spPr>
              <a:xfrm>
                <a:off x="3071802" y="4570419"/>
                <a:ext cx="3571900" cy="3681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indent="266700" eaLnBrk="0" hangingPunct="0">
                  <a:buNone/>
                </a:pPr>
                <a:r>
                  <a:rPr lang="en-US" altLang="zh-CN" b="1" dirty="0">
                    <a:latin typeface="Courier" charset="0"/>
                    <a:cs typeface="Courier" charset="0"/>
                  </a:rPr>
                  <a:t>p-&gt;next = t-&gt;next;</a:t>
                </a:r>
                <a:r>
                  <a:rPr lang="en-US" altLang="zh-CN" b="1" dirty="0">
                    <a:latin typeface="Times New Roman" panose="02020603050405020304" pitchFamily="18" charset="0"/>
                    <a:cs typeface="Courier" charset="0"/>
                  </a:rPr>
                  <a:t> </a:t>
                </a:r>
                <a:endParaRPr lang="en-US" altLang="zh-CN" b="1" dirty="0">
                  <a:latin typeface="Times New Roman" panose="02020603050405020304" pitchFamily="18" charset="0"/>
                  <a:ea typeface="Courier" charset="0"/>
                </a:endParaRPr>
              </a:p>
            </p:txBody>
          </p:sp>
          <p:cxnSp>
            <p:nvCxnSpPr>
              <p:cNvPr id="12309" name="曲线连接符 44"/>
              <p:cNvCxnSpPr/>
              <p:nvPr/>
            </p:nvCxnSpPr>
            <p:spPr>
              <a:xfrm>
                <a:off x="3642675" y="4296809"/>
                <a:ext cx="1590780" cy="84698"/>
              </a:xfrm>
              <a:prstGeom prst="curvedConnector4">
                <a:avLst>
                  <a:gd name="adj1" fmla="val -3995"/>
                  <a:gd name="adj2" fmla="val 465162"/>
                </a:avLst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cxnSp>
        </p:grpSp>
      </p:grpSp>
      <p:sp>
        <p:nvSpPr>
          <p:cNvPr id="6" name="文本框 5"/>
          <p:cNvSpPr txBox="1"/>
          <p:nvPr/>
        </p:nvSpPr>
        <p:spPr>
          <a:xfrm>
            <a:off x="3692525" y="4439920"/>
            <a:ext cx="36372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>
                <a:latin typeface="Courier New Regular" panose="02070309020205020404" charset="0"/>
                <a:cs typeface="Courier New Regular" panose="02070309020205020404" charset="0"/>
              </a:rPr>
              <a:t>代码：</a:t>
            </a:r>
            <a:endParaRPr sz="2000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sz="2000">
                <a:latin typeface="Courier New Regular" panose="02070309020205020404" charset="0"/>
                <a:cs typeface="Courier New Regular" panose="02070309020205020404" charset="0"/>
              </a:rPr>
              <a:t>p = head;</a:t>
            </a:r>
            <a:endParaRPr sz="2000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sz="2000">
                <a:latin typeface="Courier New Regular" panose="02070309020205020404" charset="0"/>
                <a:cs typeface="Courier New Regular" panose="02070309020205020404" charset="0"/>
              </a:rPr>
              <a:t>while (p!=</a:t>
            </a:r>
            <a:r>
              <a:rPr lang="en-US" sz="2000"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sz="2000">
                <a:latin typeface="Courier New Regular" panose="02070309020205020404" charset="0"/>
                <a:cs typeface="Courier New Regular" panose="02070309020205020404" charset="0"/>
              </a:rPr>
              <a:t>NULL) {</a:t>
            </a:r>
            <a:endParaRPr sz="2000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sz="2000">
                <a:latin typeface="Courier New Regular" panose="02070309020205020404" charset="0"/>
                <a:cs typeface="Courier New Regular" panose="02070309020205020404" charset="0"/>
              </a:rPr>
              <a:t>     处理p所指的结点信息</a:t>
            </a:r>
            <a:r>
              <a:rPr lang="zh-CN" sz="2000">
                <a:latin typeface="Courier New Regular" panose="02070309020205020404" charset="0"/>
                <a:cs typeface="Courier New Regular" panose="02070309020205020404" charset="0"/>
              </a:rPr>
              <a:t>；</a:t>
            </a:r>
            <a:endParaRPr sz="2000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sz="2000">
                <a:latin typeface="Courier New Regular" panose="02070309020205020404" charset="0"/>
                <a:cs typeface="Courier New Regular" panose="02070309020205020404" charset="0"/>
              </a:rPr>
              <a:t>     p = p-&gt;</a:t>
            </a:r>
            <a:r>
              <a:rPr lang="en-US" sz="2000">
                <a:latin typeface="Courier New Regular" panose="02070309020205020404" charset="0"/>
                <a:cs typeface="Courier New Regular" panose="02070309020205020404" charset="0"/>
              </a:rPr>
              <a:t>n</a:t>
            </a:r>
            <a:r>
              <a:rPr sz="2000">
                <a:latin typeface="Courier New Regular" panose="02070309020205020404" charset="0"/>
                <a:cs typeface="Courier New Regular" panose="02070309020205020404" charset="0"/>
              </a:rPr>
              <a:t>ext;</a:t>
            </a:r>
            <a:endParaRPr sz="2000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sz="2000">
                <a:latin typeface="Courier New Regular" panose="02070309020205020404" charset="0"/>
                <a:cs typeface="Courier New Regular" panose="02070309020205020404" charset="0"/>
              </a:rPr>
              <a:t>}</a:t>
            </a:r>
            <a:endParaRPr sz="2000">
              <a:latin typeface="Courier New Regular" panose="02070309020205020404" charset="0"/>
              <a:cs typeface="Courier New Regular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文字</Application>
  <PresentationFormat>宽屏</PresentationFormat>
  <Paragraphs>166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黑体</vt:lpstr>
      <vt:lpstr>汉仪中黑KW</vt:lpstr>
      <vt:lpstr>Wingdings</vt:lpstr>
      <vt:lpstr>Arial Regular</vt:lpstr>
      <vt:lpstr>Courier New Regular</vt:lpstr>
      <vt:lpstr>Courier</vt:lpstr>
      <vt:lpstr>苹方-简</vt:lpstr>
      <vt:lpstr>Times New Roman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Courier New Bold</vt:lpstr>
      <vt:lpstr>Office 主题​​</vt:lpstr>
      <vt:lpstr>第2章 实现基础</vt:lpstr>
      <vt:lpstr>指针</vt:lpstr>
      <vt:lpstr>用指针实现内存动态分配</vt:lpstr>
      <vt:lpstr>结构</vt:lpstr>
      <vt:lpstr>结构指针</vt:lpstr>
      <vt:lpstr>链表</vt:lpstr>
      <vt:lpstr>链表的建立</vt:lpstr>
      <vt:lpstr>单向链表的常见操作</vt:lpstr>
      <vt:lpstr>单向链表的常见操作</vt:lpstr>
      <vt:lpstr>反转链表</vt:lpstr>
      <vt:lpstr>函数与递归</vt:lpstr>
      <vt:lpstr>课本习题2.2</vt:lpstr>
      <vt:lpstr>思考题（困难）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175</cp:revision>
  <dcterms:created xsi:type="dcterms:W3CDTF">2023-03-02T07:49:21Z</dcterms:created>
  <dcterms:modified xsi:type="dcterms:W3CDTF">2023-03-02T07:49:21Z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