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6" r:id="rId3"/>
    <p:sldId id="358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TFJxkCS2VC4ziUqRidnO4A==" hashData="sqIN19S3SLQoXx3DLmWa/OoxknU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99"/>
        <p:guide pos="38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3.wav"/><Relationship Id="rId3" Type="http://schemas.openxmlformats.org/officeDocument/2006/relationships/audio" Target="../media/audio2.wav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第</a:t>
            </a:r>
            <a:r>
              <a:rPr lang="en-US" altLang="zh-CN" dirty="0">
                <a:effectLst/>
              </a:rPr>
              <a:t>6</a:t>
            </a:r>
            <a:r>
              <a:rPr lang="zh-CN" altLang="en-US" dirty="0">
                <a:effectLst/>
              </a:rPr>
              <a:t>️章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图</a:t>
            </a:r>
            <a:r>
              <a:rPr lang="en-US" altLang="zh-CN" dirty="0">
                <a:effectLst/>
              </a:rPr>
              <a:t>-</a:t>
            </a:r>
            <a:r>
              <a:rPr lang="en-US" altLang="zh-CN" dirty="0">
                <a:effectLst/>
              </a:rPr>
              <a:t>A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邻接矩阵（Adjacency Matrix）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边的信息：用邻接矩阵A [ n ] [ n ] 表示为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806065" y="2559050"/>
          <a:ext cx="619918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111500" imgH="482600" progId="Equation.3">
                  <p:embed/>
                </p:oleObj>
              </mc:Choice>
              <mc:Fallback>
                <p:oleObj name="" r:id="rId1" imgW="3111500" imgH="482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06065" y="2559050"/>
                        <a:ext cx="6199188" cy="957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68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020" y="3713163"/>
            <a:ext cx="7172325" cy="2619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邻接矩阵：</a:t>
            </a:r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无向图的邻接矩阵一定是一个对称矩阵。所需存储元素的个数是|V|×( |V|- 1 )/2</a:t>
            </a:r>
            <a:endParaRPr lang="zh-CN" altLang="en-US"/>
          </a:p>
          <a:p>
            <a:r>
              <a:rPr lang="zh-CN" altLang="en-US"/>
              <a:t>对于无向图，邻接矩阵的第i行（或第i列）非0元素（或非∞元素）的个数正好是第i个顶点的度Degree(v</a:t>
            </a:r>
            <a:r>
              <a:rPr lang="zh-CN" altLang="en-US" baseline="-25000"/>
              <a:t>i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对于有向图，邻接矩阵的第i行（或第i列）非0元素的个数正好是第i个顶点的出度 (v</a:t>
            </a:r>
            <a:r>
              <a:rPr lang="zh-CN" altLang="en-US" baseline="-25000"/>
              <a:t>i</a:t>
            </a:r>
            <a:r>
              <a:rPr lang="zh-CN" altLang="en-US"/>
              <a:t>)（或入度 (v</a:t>
            </a:r>
            <a:r>
              <a:rPr lang="zh-CN" altLang="en-US" baseline="-25000"/>
              <a:t>i</a:t>
            </a:r>
            <a:r>
              <a:rPr lang="zh-CN" altLang="en-US"/>
              <a:t>)）</a:t>
            </a:r>
            <a:endParaRPr lang="zh-CN" altLang="en-US"/>
          </a:p>
          <a:p>
            <a:r>
              <a:rPr lang="zh-CN" altLang="en-US"/>
              <a:t>存储空间代价为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Θ(|V|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)</a:t>
            </a:r>
            <a:r>
              <a:rPr lang="zh-CN" altLang="en-US"/>
              <a:t>。要确定图中有多少条边，所花费的时间代价也是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Θ(|V|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邻接表（</a:t>
            </a:r>
            <a:r>
              <a:rPr lang="zh-CN" altLang="en-US">
                <a:sym typeface="+mn-ea"/>
              </a:rPr>
              <a:t>Adjacency List）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对于图</a:t>
            </a:r>
            <a:r>
              <a:rPr lang="en-US" altLang="zh-CN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G</a:t>
            </a:r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中的每个顶点</a:t>
            </a:r>
            <a:r>
              <a:rPr lang="en-US" altLang="zh-CN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v</a:t>
            </a:r>
            <a:r>
              <a:rPr lang="en-US" altLang="zh-CN" baseline="-25000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i</a:t>
            </a:r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，将所有邻接于</a:t>
            </a:r>
            <a:r>
              <a:rPr lang="en-US" altLang="zh-CN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v</a:t>
            </a:r>
            <a:r>
              <a:rPr lang="en-US" altLang="zh-CN" baseline="-25000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i</a:t>
            </a:r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的顶点</a:t>
            </a:r>
            <a:r>
              <a:rPr lang="en-US" altLang="zh-CN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v</a:t>
            </a:r>
            <a:r>
              <a:rPr lang="en-US" altLang="zh-CN" baseline="-25000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j</a:t>
            </a:r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链成一个单链表，这个单链表就称为顶点</a:t>
            </a:r>
            <a:r>
              <a:rPr lang="en-US" altLang="zh-CN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v</a:t>
            </a:r>
            <a:r>
              <a:rPr lang="en-US" altLang="zh-CN" baseline="-25000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i</a:t>
            </a:r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的邻接表，再将所有点的邻接表表头放到一个数组中，就构成了图的</a:t>
            </a:r>
            <a:r>
              <a:rPr lang="zh-CN" altLang="en-US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邻接表</a:t>
            </a:r>
            <a:endParaRPr lang="zh-CN" altLang="en-US" dirty="0">
              <a:solidFill>
                <a:srgbClr val="0000FF"/>
              </a:solidFill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zh-CN" altLang="en-US">
              <a:latin typeface="Arial Regular" panose="020B0604020202020204" charset="0"/>
              <a:cs typeface="Arial Regular" panose="020B0604020202020204" charset="0"/>
            </a:endParaRPr>
          </a:p>
        </p:txBody>
      </p:sp>
      <p:grpSp>
        <p:nvGrpSpPr>
          <p:cNvPr id="6" name="Group 8"/>
          <p:cNvGrpSpPr/>
          <p:nvPr/>
        </p:nvGrpSpPr>
        <p:grpSpPr>
          <a:xfrm flipV="1">
            <a:off x="8880475" y="4664075"/>
            <a:ext cx="2000250" cy="1428750"/>
            <a:chOff x="2492" y="9020"/>
            <a:chExt cx="1940" cy="1246"/>
          </a:xfrm>
        </p:grpSpPr>
        <p:sp>
          <p:nvSpPr>
            <p:cNvPr id="15378" name="Oval 20"/>
            <p:cNvSpPr/>
            <p:nvPr/>
          </p:nvSpPr>
          <p:spPr>
            <a:xfrm>
              <a:off x="2492" y="9020"/>
              <a:ext cx="485" cy="46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 eaLnBrk="0" hangingPunct="0">
                <a:buFont typeface="Arial" panose="020B0604020202020204" pitchFamily="34" charset="0"/>
              </a:pP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5379" name="Oval 19"/>
            <p:cNvSpPr/>
            <p:nvPr/>
          </p:nvSpPr>
          <p:spPr>
            <a:xfrm>
              <a:off x="3947" y="9020"/>
              <a:ext cx="485" cy="46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 eaLnBrk="0" hangingPunct="0">
                <a:buFont typeface="Arial" panose="020B0604020202020204" pitchFamily="34" charset="0"/>
              </a:pPr>
              <a:r>
                <a:rPr lang="en-US" altLang="zh-CN" sz="1800" dirty="0"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lang="en-US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5380" name="Oval 18"/>
            <p:cNvSpPr/>
            <p:nvPr/>
          </p:nvSpPr>
          <p:spPr>
            <a:xfrm>
              <a:off x="2492" y="9798"/>
              <a:ext cx="485" cy="46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 eaLnBrk="0" hangingPunct="0">
                <a:buFont typeface="Arial" panose="020B0604020202020204" pitchFamily="34" charset="0"/>
              </a:pP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5381" name="Oval 17"/>
            <p:cNvSpPr/>
            <p:nvPr/>
          </p:nvSpPr>
          <p:spPr>
            <a:xfrm>
              <a:off x="3947" y="9798"/>
              <a:ext cx="485" cy="46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 eaLnBrk="0" hangingPunct="0">
                <a:buFont typeface="Arial" panose="020B0604020202020204" pitchFamily="34" charset="0"/>
              </a:pP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5382" name="Line 16"/>
            <p:cNvSpPr/>
            <p:nvPr/>
          </p:nvSpPr>
          <p:spPr>
            <a:xfrm flipV="1">
              <a:off x="3056" y="9177"/>
              <a:ext cx="892" cy="7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83" name="Line 15"/>
            <p:cNvSpPr/>
            <p:nvPr/>
          </p:nvSpPr>
          <p:spPr>
            <a:xfrm>
              <a:off x="2783" y="9487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84" name="Line 14"/>
            <p:cNvSpPr/>
            <p:nvPr/>
          </p:nvSpPr>
          <p:spPr>
            <a:xfrm>
              <a:off x="2977" y="10040"/>
              <a:ext cx="892" cy="7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85" name="Line 13"/>
            <p:cNvSpPr/>
            <p:nvPr/>
          </p:nvSpPr>
          <p:spPr>
            <a:xfrm flipV="1">
              <a:off x="3004" y="9331"/>
              <a:ext cx="944" cy="5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86" name="Text Box 12"/>
            <p:cNvSpPr txBox="1"/>
            <p:nvPr/>
          </p:nvSpPr>
          <p:spPr>
            <a:xfrm flipH="1" flipV="1">
              <a:off x="2622" y="9098"/>
              <a:ext cx="268" cy="32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/>
            <a:p>
              <a:pPr indent="0" eaLnBrk="0" hangingPunct="0">
                <a:buFont typeface="Arial" panose="020B0604020202020204" pitchFamily="34" charset="0"/>
              </a:pPr>
              <a:r>
                <a:rPr lang="en-US" altLang="zh-CN" sz="1800" dirty="0">
                  <a:latin typeface="Times New Roman" panose="02020603050405020304" pitchFamily="18" charset="0"/>
                  <a:ea typeface="宋体" pitchFamily="2" charset="-122"/>
                </a:rPr>
                <a:t>V</a:t>
              </a:r>
              <a:r>
                <a:rPr lang="en-US" altLang="zh-CN" sz="1800" baseline="-30000" dirty="0">
                  <a:latin typeface="Times New Roman" panose="02020603050405020304" pitchFamily="18" charset="0"/>
                  <a:ea typeface="宋体" pitchFamily="2" charset="-122"/>
                </a:rPr>
                <a:t>0</a:t>
              </a:r>
              <a:endParaRPr lang="en-US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5387" name="Text Box 11"/>
            <p:cNvSpPr txBox="1"/>
            <p:nvPr/>
          </p:nvSpPr>
          <p:spPr>
            <a:xfrm flipH="1" flipV="1">
              <a:off x="4054" y="9087"/>
              <a:ext cx="268" cy="32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/>
            <a:p>
              <a:pPr indent="0" eaLnBrk="0" hangingPunct="0">
                <a:buFont typeface="Arial" panose="020B0604020202020204" pitchFamily="34" charset="0"/>
              </a:pPr>
              <a:r>
                <a:rPr lang="en-US" altLang="zh-CN" sz="1800" dirty="0">
                  <a:latin typeface="Times New Roman" panose="02020603050405020304" pitchFamily="18" charset="0"/>
                  <a:ea typeface="宋体" pitchFamily="2" charset="-122"/>
                </a:rPr>
                <a:t>V</a:t>
              </a:r>
              <a:r>
                <a:rPr lang="en-US" altLang="zh-CN" sz="1800" baseline="-30000" dirty="0"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lang="en-US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5388" name="Text Box 10"/>
            <p:cNvSpPr txBox="1"/>
            <p:nvPr/>
          </p:nvSpPr>
          <p:spPr>
            <a:xfrm flipH="1" flipV="1">
              <a:off x="4054" y="9867"/>
              <a:ext cx="268" cy="32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/>
            <a:p>
              <a:pPr indent="0" eaLnBrk="0" hangingPunct="0">
                <a:buFont typeface="Arial" panose="020B0604020202020204" pitchFamily="34" charset="0"/>
              </a:pPr>
              <a:r>
                <a:rPr lang="en-US" altLang="zh-CN" sz="1800" dirty="0">
                  <a:latin typeface="Times New Roman" panose="02020603050405020304" pitchFamily="18" charset="0"/>
                  <a:ea typeface="宋体" pitchFamily="2" charset="-122"/>
                </a:rPr>
                <a:t>V</a:t>
              </a:r>
              <a:r>
                <a:rPr lang="en-US" altLang="zh-CN" sz="1800" baseline="-30000" dirty="0"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lang="en-US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5389" name="Text Box 9"/>
            <p:cNvSpPr txBox="1"/>
            <p:nvPr/>
          </p:nvSpPr>
          <p:spPr>
            <a:xfrm flipH="1" flipV="1">
              <a:off x="2614" y="9882"/>
              <a:ext cx="268" cy="32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/>
            <a:p>
              <a:pPr indent="0" eaLnBrk="0" hangingPunct="0">
                <a:buFont typeface="Arial" panose="020B0604020202020204" pitchFamily="34" charset="0"/>
              </a:pPr>
              <a:r>
                <a:rPr lang="en-US" altLang="zh-CN" sz="1800" dirty="0">
                  <a:latin typeface="Times New Roman" panose="02020603050405020304" pitchFamily="18" charset="0"/>
                  <a:ea typeface="宋体" pitchFamily="2" charset="-122"/>
                </a:rPr>
                <a:t>V</a:t>
              </a:r>
              <a:r>
                <a:rPr lang="en-US" altLang="zh-CN" sz="1800" baseline="-300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pic>
        <p:nvPicPr>
          <p:cNvPr id="60423" name="Picture 7"/>
          <p:cNvPicPr>
            <a:picLocks noChangeAspect="1"/>
          </p:cNvPicPr>
          <p:nvPr/>
        </p:nvPicPr>
        <p:blipFill>
          <a:blip r:embed="rId1">
            <a:lum contrast="32000"/>
          </a:blip>
          <a:stretch>
            <a:fillRect/>
          </a:stretch>
        </p:blipFill>
        <p:spPr>
          <a:xfrm>
            <a:off x="728980" y="4097020"/>
            <a:ext cx="6781800" cy="2562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28980" y="3366135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dirty="0">
                <a:latin typeface="黑体" charset="0"/>
                <a:ea typeface="黑体" charset="0"/>
                <a:sym typeface="+mn-ea"/>
              </a:rPr>
              <a:t>无向图的邻接表</a:t>
            </a:r>
            <a:endParaRPr lang="zh-CN" altLang="en-US" sz="2800">
              <a:latin typeface="黑体" charset="0"/>
              <a:ea typeface="黑体" charset="0"/>
              <a:cs typeface="Arial Regular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邻接表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无向图中有n 个顶点和e条边，则它的邻接表需n个头结点和2e个表边结点。显然，在边</a:t>
            </a:r>
            <a:r>
              <a:rPr lang="zh-CN" altLang="en-US" b="1">
                <a:solidFill>
                  <a:srgbClr val="FF0000"/>
                </a:solidFill>
              </a:rPr>
              <a:t>稀疏</a:t>
            </a:r>
            <a:r>
              <a:rPr lang="zh-CN" altLang="en-US"/>
              <a:t> ( e &lt;&lt; n(n-1)/2 ) 的情况下，用邻接表表示图比邻接矩阵节省存储空间</a:t>
            </a:r>
            <a:endParaRPr lang="zh-CN" altLang="en-US"/>
          </a:p>
          <a:p>
            <a:r>
              <a:rPr lang="zh-CN" altLang="en-US"/>
              <a:t>无向图的邻接表，顶点v</a:t>
            </a:r>
            <a:r>
              <a:rPr lang="zh-CN" altLang="en-US" baseline="-25000"/>
              <a:t>i</a:t>
            </a:r>
            <a:r>
              <a:rPr lang="zh-CN" altLang="en-US"/>
              <a:t>的度恰为第i个链表中的结点数；而在有向图中，第i个链表中的结点个数只是顶点v</a:t>
            </a:r>
            <a:r>
              <a:rPr lang="zh-CN" altLang="en-US" baseline="-25000"/>
              <a:t>i</a:t>
            </a:r>
            <a:r>
              <a:rPr lang="zh-CN" altLang="en-US"/>
              <a:t>的出度</a:t>
            </a:r>
            <a:endParaRPr lang="zh-CN" altLang="en-US"/>
          </a:p>
        </p:txBody>
      </p:sp>
      <p:pic>
        <p:nvPicPr>
          <p:cNvPr id="6144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275" y="4014470"/>
            <a:ext cx="7410450" cy="2628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7272655" y="4039870"/>
            <a:ext cx="2983865" cy="2226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70960" y="6289675"/>
            <a:ext cx="4431665" cy="356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深度优先搜索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Depth First Search，简称DFS</a:t>
            </a:r>
            <a:endParaRPr lang="zh-CN" altLang="en-US"/>
          </a:p>
          <a:p>
            <a:r>
              <a:rPr lang="zh-CN" altLang="en-US"/>
              <a:t>例：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4" name="Group 2"/>
          <p:cNvGrpSpPr/>
          <p:nvPr/>
        </p:nvGrpSpPr>
        <p:grpSpPr>
          <a:xfrm>
            <a:off x="4865053" y="4500563"/>
            <a:ext cx="2786062" cy="1071562"/>
            <a:chOff x="1591" y="7914"/>
            <a:chExt cx="2435" cy="845"/>
          </a:xfrm>
        </p:grpSpPr>
        <p:grpSp>
          <p:nvGrpSpPr>
            <p:cNvPr id="2054" name="Group 3"/>
            <p:cNvGrpSpPr/>
            <p:nvPr/>
          </p:nvGrpSpPr>
          <p:grpSpPr>
            <a:xfrm>
              <a:off x="1591" y="7914"/>
              <a:ext cx="971" cy="845"/>
              <a:chOff x="6376" y="8221"/>
              <a:chExt cx="971" cy="845"/>
            </a:xfrm>
          </p:grpSpPr>
          <p:grpSp>
            <p:nvGrpSpPr>
              <p:cNvPr id="2055" name="Group 4"/>
              <p:cNvGrpSpPr/>
              <p:nvPr/>
            </p:nvGrpSpPr>
            <p:grpSpPr>
              <a:xfrm>
                <a:off x="6376" y="8221"/>
                <a:ext cx="971" cy="345"/>
                <a:chOff x="1752" y="2362"/>
                <a:chExt cx="971" cy="345"/>
              </a:xfrm>
            </p:grpSpPr>
            <p:sp>
              <p:nvSpPr>
                <p:cNvPr id="2056" name="Line 5"/>
                <p:cNvSpPr/>
                <p:nvPr/>
              </p:nvSpPr>
              <p:spPr>
                <a:xfrm>
                  <a:off x="2135" y="2506"/>
                  <a:ext cx="206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2057" name="Group 6"/>
                <p:cNvGrpSpPr/>
                <p:nvPr/>
              </p:nvGrpSpPr>
              <p:grpSpPr>
                <a:xfrm>
                  <a:off x="1752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2058" name="Text Box 7"/>
                  <p:cNvSpPr txBox="1"/>
                  <p:nvPr/>
                </p:nvSpPr>
                <p:spPr>
                  <a:xfrm>
                    <a:off x="1451" y="1766"/>
                    <a:ext cx="324" cy="2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lIns="0" tIns="0" rIns="0" bIns="0" anchor="t" anchorCtr="0"/>
                  <a:p>
                    <a:pPr indent="0" algn="ctr">
                      <a:buFont typeface="Arial" panose="020B0604020202020204" pitchFamily="34" charset="0"/>
                    </a:pPr>
                    <a:r>
                      <a:rPr lang="en-US" altLang="zh-CN" dirty="0">
                        <a:latin typeface="Calibri" charset="0"/>
                        <a:ea typeface="宋体" pitchFamily="2" charset="-122"/>
                      </a:rPr>
                      <a:t>C</a:t>
                    </a:r>
                    <a:endParaRPr lang="zh-CN" altLang="zh-CN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059" name="Oval 8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060" name="Group 9"/>
                <p:cNvGrpSpPr/>
                <p:nvPr/>
              </p:nvGrpSpPr>
              <p:grpSpPr>
                <a:xfrm>
                  <a:off x="2340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2061" name="Text Box 10"/>
                  <p:cNvSpPr txBox="1"/>
                  <p:nvPr/>
                </p:nvSpPr>
                <p:spPr>
                  <a:xfrm>
                    <a:off x="1451" y="1766"/>
                    <a:ext cx="324" cy="2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lIns="0" tIns="0" rIns="0" bIns="0" anchor="t" anchorCtr="0"/>
                  <a:p>
                    <a:pPr indent="0" algn="ctr">
                      <a:buFont typeface="Arial" panose="020B0604020202020204" pitchFamily="34" charset="0"/>
                    </a:pPr>
                    <a:r>
                      <a:rPr lang="en-US" altLang="zh-CN" dirty="0">
                        <a:latin typeface="Calibri" charset="0"/>
                        <a:ea typeface="宋体" pitchFamily="2" charset="-122"/>
                      </a:rPr>
                      <a:t>D</a:t>
                    </a:r>
                    <a:endParaRPr lang="zh-CN" altLang="zh-CN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062" name="Oval 11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2063" name="Group 12"/>
              <p:cNvGrpSpPr/>
              <p:nvPr/>
            </p:nvGrpSpPr>
            <p:grpSpPr>
              <a:xfrm>
                <a:off x="6376" y="8721"/>
                <a:ext cx="971" cy="345"/>
                <a:chOff x="1752" y="2362"/>
                <a:chExt cx="971" cy="345"/>
              </a:xfrm>
            </p:grpSpPr>
            <p:sp>
              <p:nvSpPr>
                <p:cNvPr id="2064" name="Line 13"/>
                <p:cNvSpPr/>
                <p:nvPr/>
              </p:nvSpPr>
              <p:spPr>
                <a:xfrm>
                  <a:off x="2135" y="2506"/>
                  <a:ext cx="206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2065" name="Group 14"/>
                <p:cNvGrpSpPr/>
                <p:nvPr/>
              </p:nvGrpSpPr>
              <p:grpSpPr>
                <a:xfrm>
                  <a:off x="1752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2066" name="Text Box 15"/>
                  <p:cNvSpPr txBox="1"/>
                  <p:nvPr/>
                </p:nvSpPr>
                <p:spPr>
                  <a:xfrm>
                    <a:off x="1451" y="1766"/>
                    <a:ext cx="324" cy="2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lIns="0" tIns="0" rIns="0" bIns="0" anchor="t" anchorCtr="0"/>
                  <a:p>
                    <a:pPr indent="0" algn="ctr">
                      <a:buFont typeface="Arial" panose="020B0604020202020204" pitchFamily="34" charset="0"/>
                    </a:pPr>
                    <a:r>
                      <a:rPr lang="en-US" altLang="zh-CN" dirty="0">
                        <a:latin typeface="Calibri" charset="0"/>
                        <a:ea typeface="宋体" pitchFamily="2" charset="-122"/>
                      </a:rPr>
                      <a:t>B</a:t>
                    </a:r>
                    <a:endParaRPr lang="zh-CN" altLang="zh-CN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067" name="Oval 16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068" name="Group 17"/>
                <p:cNvGrpSpPr/>
                <p:nvPr/>
              </p:nvGrpSpPr>
              <p:grpSpPr>
                <a:xfrm>
                  <a:off x="2340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2069" name="Text Box 18"/>
                  <p:cNvSpPr txBox="1"/>
                  <p:nvPr/>
                </p:nvSpPr>
                <p:spPr>
                  <a:xfrm>
                    <a:off x="1451" y="1766"/>
                    <a:ext cx="324" cy="2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lIns="0" tIns="0" rIns="0" bIns="0" anchor="t" anchorCtr="0"/>
                  <a:p>
                    <a:pPr indent="0" algn="ctr">
                      <a:buFont typeface="Arial" panose="020B0604020202020204" pitchFamily="34" charset="0"/>
                    </a:pPr>
                    <a:r>
                      <a:rPr lang="en-US" altLang="zh-CN" dirty="0">
                        <a:latin typeface="Calibri" charset="0"/>
                        <a:ea typeface="宋体" pitchFamily="2" charset="-122"/>
                      </a:rPr>
                      <a:t>A</a:t>
                    </a:r>
                    <a:endParaRPr lang="en-US" altLang="zh-CN" dirty="0">
                      <a:latin typeface="Calibri" charset="0"/>
                      <a:ea typeface="宋体" pitchFamily="2" charset="-122"/>
                    </a:endParaRPr>
                  </a:p>
                  <a:p>
                    <a:pPr indent="0">
                      <a:buFont typeface="Arial" panose="020B0604020202020204" pitchFamily="34" charset="0"/>
                    </a:pPr>
                    <a:endParaRPr lang="zh-CN" altLang="zh-CN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070" name="Oval 19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</p:grpSp>
          <p:cxnSp>
            <p:nvCxnSpPr>
              <p:cNvPr id="2071" name="AutoShape 20"/>
              <p:cNvCxnSpPr/>
              <p:nvPr/>
            </p:nvCxnSpPr>
            <p:spPr>
              <a:xfrm>
                <a:off x="7157" y="8566"/>
                <a:ext cx="0" cy="155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AutoShape 21"/>
              <p:cNvCxnSpPr/>
              <p:nvPr/>
            </p:nvCxnSpPr>
            <p:spPr>
              <a:xfrm flipH="1">
                <a:off x="6543" y="8566"/>
                <a:ext cx="13" cy="155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73" name="Group 22"/>
            <p:cNvGrpSpPr/>
            <p:nvPr/>
          </p:nvGrpSpPr>
          <p:grpSpPr>
            <a:xfrm>
              <a:off x="3055" y="7914"/>
              <a:ext cx="971" cy="845"/>
              <a:chOff x="6376" y="8221"/>
              <a:chExt cx="971" cy="845"/>
            </a:xfrm>
          </p:grpSpPr>
          <p:grpSp>
            <p:nvGrpSpPr>
              <p:cNvPr id="2074" name="Group 23"/>
              <p:cNvGrpSpPr/>
              <p:nvPr/>
            </p:nvGrpSpPr>
            <p:grpSpPr>
              <a:xfrm>
                <a:off x="6376" y="8221"/>
                <a:ext cx="971" cy="345"/>
                <a:chOff x="1752" y="2362"/>
                <a:chExt cx="971" cy="345"/>
              </a:xfrm>
            </p:grpSpPr>
            <p:sp>
              <p:nvSpPr>
                <p:cNvPr id="2075" name="Line 24"/>
                <p:cNvSpPr/>
                <p:nvPr/>
              </p:nvSpPr>
              <p:spPr>
                <a:xfrm>
                  <a:off x="2135" y="2506"/>
                  <a:ext cx="206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2076" name="Group 25"/>
                <p:cNvGrpSpPr/>
                <p:nvPr/>
              </p:nvGrpSpPr>
              <p:grpSpPr>
                <a:xfrm>
                  <a:off x="1752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2077" name="Text Box 26"/>
                  <p:cNvSpPr txBox="1"/>
                  <p:nvPr/>
                </p:nvSpPr>
                <p:spPr>
                  <a:xfrm>
                    <a:off x="1451" y="1766"/>
                    <a:ext cx="324" cy="2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lIns="0" tIns="0" rIns="0" bIns="0" anchor="t" anchorCtr="0"/>
                  <a:p>
                    <a:pPr indent="0" algn="ctr">
                      <a:buFont typeface="Arial" panose="020B0604020202020204" pitchFamily="34" charset="0"/>
                    </a:pPr>
                    <a:r>
                      <a:rPr lang="en-US" altLang="zh-CN" dirty="0">
                        <a:latin typeface="Calibri" charset="0"/>
                        <a:ea typeface="宋体" pitchFamily="2" charset="-122"/>
                      </a:rPr>
                      <a:t>H</a:t>
                    </a:r>
                    <a:endParaRPr lang="zh-CN" altLang="zh-CN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078" name="Oval 27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079" name="Group 28"/>
                <p:cNvGrpSpPr/>
                <p:nvPr/>
              </p:nvGrpSpPr>
              <p:grpSpPr>
                <a:xfrm>
                  <a:off x="2340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2080" name="Text Box 29"/>
                  <p:cNvSpPr txBox="1"/>
                  <p:nvPr/>
                </p:nvSpPr>
                <p:spPr>
                  <a:xfrm>
                    <a:off x="1451" y="1766"/>
                    <a:ext cx="324" cy="2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lIns="0" tIns="0" rIns="0" bIns="0" anchor="t" anchorCtr="0"/>
                  <a:p>
                    <a:pPr indent="0" algn="ctr">
                      <a:buFont typeface="Arial" panose="020B0604020202020204" pitchFamily="34" charset="0"/>
                    </a:pPr>
                    <a:r>
                      <a:rPr lang="en-US" altLang="zh-CN" dirty="0">
                        <a:latin typeface="Calibri" charset="0"/>
                        <a:ea typeface="宋体" pitchFamily="2" charset="-122"/>
                      </a:rPr>
                      <a:t>G</a:t>
                    </a:r>
                    <a:endParaRPr lang="zh-CN" altLang="zh-CN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081" name="Oval 30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2082" name="Group 31"/>
              <p:cNvGrpSpPr/>
              <p:nvPr/>
            </p:nvGrpSpPr>
            <p:grpSpPr>
              <a:xfrm>
                <a:off x="6376" y="8721"/>
                <a:ext cx="971" cy="345"/>
                <a:chOff x="1752" y="2362"/>
                <a:chExt cx="971" cy="345"/>
              </a:xfrm>
            </p:grpSpPr>
            <p:sp>
              <p:nvSpPr>
                <p:cNvPr id="2083" name="Line 32"/>
                <p:cNvSpPr/>
                <p:nvPr/>
              </p:nvSpPr>
              <p:spPr>
                <a:xfrm>
                  <a:off x="2135" y="2506"/>
                  <a:ext cx="206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2084" name="Group 33"/>
                <p:cNvGrpSpPr/>
                <p:nvPr/>
              </p:nvGrpSpPr>
              <p:grpSpPr>
                <a:xfrm>
                  <a:off x="1752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2085" name="Text Box 34"/>
                  <p:cNvSpPr txBox="1"/>
                  <p:nvPr/>
                </p:nvSpPr>
                <p:spPr>
                  <a:xfrm>
                    <a:off x="1474" y="1828"/>
                    <a:ext cx="322" cy="260"/>
                  </a:xfrm>
                  <a:prstGeom prst="rect">
                    <a:avLst/>
                  </a:prstGeom>
                  <a:solidFill>
                    <a:srgbClr val="808080"/>
                  </a:solidFill>
                  <a:ln w="9525">
                    <a:noFill/>
                  </a:ln>
                </p:spPr>
                <p:txBody>
                  <a:bodyPr lIns="0" tIns="0" rIns="0" bIns="0" anchor="t" anchorCtr="0"/>
                  <a:p>
                    <a:pPr indent="0" algn="ctr" defTabSz="914400"/>
                    <a:r>
                      <a:rPr lang="en-US" altLang="zh-CN" dirty="0">
                        <a:latin typeface="Calibri" charset="0"/>
                        <a:ea typeface="宋体" pitchFamily="2" charset="-122"/>
                      </a:rPr>
                      <a:t>E</a:t>
                    </a:r>
                    <a:endParaRPr lang="zh-CN" altLang="zh-CN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086" name="Oval 35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087" name="Group 36"/>
                <p:cNvGrpSpPr/>
                <p:nvPr/>
              </p:nvGrpSpPr>
              <p:grpSpPr>
                <a:xfrm>
                  <a:off x="2340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2088" name="Text Box 37"/>
                  <p:cNvSpPr txBox="1"/>
                  <p:nvPr/>
                </p:nvSpPr>
                <p:spPr>
                  <a:xfrm>
                    <a:off x="1451" y="1766"/>
                    <a:ext cx="324" cy="2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lIns="0" tIns="0" rIns="0" bIns="0" anchor="t" anchorCtr="0"/>
                  <a:p>
                    <a:pPr indent="0" algn="ctr">
                      <a:buFont typeface="Arial" panose="020B0604020202020204" pitchFamily="34" charset="0"/>
                    </a:pPr>
                    <a:r>
                      <a:rPr lang="en-US" altLang="zh-CN" dirty="0">
                        <a:latin typeface="Calibri" charset="0"/>
                        <a:ea typeface="宋体" pitchFamily="2" charset="-122"/>
                      </a:rPr>
                      <a:t>F</a:t>
                    </a:r>
                    <a:endParaRPr lang="zh-CN" altLang="zh-CN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089" name="Oval 38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</p:grpSp>
          <p:cxnSp>
            <p:nvCxnSpPr>
              <p:cNvPr id="2090" name="AutoShape 39"/>
              <p:cNvCxnSpPr/>
              <p:nvPr/>
            </p:nvCxnSpPr>
            <p:spPr>
              <a:xfrm>
                <a:off x="7157" y="8566"/>
                <a:ext cx="0" cy="155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AutoShape 40"/>
              <p:cNvCxnSpPr/>
              <p:nvPr/>
            </p:nvCxnSpPr>
            <p:spPr>
              <a:xfrm flipH="1">
                <a:off x="6543" y="8566"/>
                <a:ext cx="13" cy="155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092" name="AutoShape 41"/>
            <p:cNvCxnSpPr/>
            <p:nvPr/>
          </p:nvCxnSpPr>
          <p:spPr>
            <a:xfrm>
              <a:off x="2595" y="8601"/>
              <a:ext cx="460" cy="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" name="Group 42"/>
          <p:cNvGrpSpPr/>
          <p:nvPr/>
        </p:nvGrpSpPr>
        <p:grpSpPr>
          <a:xfrm>
            <a:off x="4436428" y="4143375"/>
            <a:ext cx="3571875" cy="1785938"/>
            <a:chOff x="3066" y="7099"/>
            <a:chExt cx="2949" cy="1489"/>
          </a:xfrm>
        </p:grpSpPr>
        <p:grpSp>
          <p:nvGrpSpPr>
            <p:cNvPr id="2094" name="Group 43"/>
            <p:cNvGrpSpPr/>
            <p:nvPr/>
          </p:nvGrpSpPr>
          <p:grpSpPr>
            <a:xfrm>
              <a:off x="4882" y="8316"/>
              <a:ext cx="243" cy="264"/>
              <a:chOff x="2550" y="6603"/>
              <a:chExt cx="243" cy="264"/>
            </a:xfrm>
          </p:grpSpPr>
          <p:sp>
            <p:nvSpPr>
              <p:cNvPr id="2095" name="Oval 44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096" name="Text Box 45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1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097" name="Group 46"/>
            <p:cNvGrpSpPr/>
            <p:nvPr/>
          </p:nvGrpSpPr>
          <p:grpSpPr>
            <a:xfrm>
              <a:off x="4006" y="8324"/>
              <a:ext cx="243" cy="264"/>
              <a:chOff x="2550" y="6603"/>
              <a:chExt cx="243" cy="264"/>
            </a:xfrm>
          </p:grpSpPr>
          <p:sp>
            <p:nvSpPr>
              <p:cNvPr id="2098" name="Oval 47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099" name="Text Box 48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2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100" name="Group 49"/>
            <p:cNvGrpSpPr/>
            <p:nvPr/>
          </p:nvGrpSpPr>
          <p:grpSpPr>
            <a:xfrm>
              <a:off x="3066" y="8194"/>
              <a:ext cx="243" cy="264"/>
              <a:chOff x="2550" y="6603"/>
              <a:chExt cx="243" cy="264"/>
            </a:xfrm>
          </p:grpSpPr>
          <p:sp>
            <p:nvSpPr>
              <p:cNvPr id="2101" name="Oval 50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102" name="Text Box 51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3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103" name="Group 52"/>
            <p:cNvGrpSpPr/>
            <p:nvPr/>
          </p:nvGrpSpPr>
          <p:grpSpPr>
            <a:xfrm>
              <a:off x="3094" y="7215"/>
              <a:ext cx="243" cy="264"/>
              <a:chOff x="2550" y="6603"/>
              <a:chExt cx="243" cy="264"/>
            </a:xfrm>
          </p:grpSpPr>
          <p:sp>
            <p:nvSpPr>
              <p:cNvPr id="2104" name="Oval 53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105" name="Text Box 54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4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106" name="Group 55"/>
            <p:cNvGrpSpPr/>
            <p:nvPr/>
          </p:nvGrpSpPr>
          <p:grpSpPr>
            <a:xfrm>
              <a:off x="3978" y="7099"/>
              <a:ext cx="243" cy="264"/>
              <a:chOff x="2550" y="6603"/>
              <a:chExt cx="243" cy="264"/>
            </a:xfrm>
          </p:grpSpPr>
          <p:sp>
            <p:nvSpPr>
              <p:cNvPr id="2107" name="Oval 56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108" name="Text Box 57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5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109" name="Group 58"/>
            <p:cNvGrpSpPr/>
            <p:nvPr/>
          </p:nvGrpSpPr>
          <p:grpSpPr>
            <a:xfrm>
              <a:off x="5744" y="8239"/>
              <a:ext cx="243" cy="264"/>
              <a:chOff x="2550" y="6603"/>
              <a:chExt cx="243" cy="264"/>
            </a:xfrm>
          </p:grpSpPr>
          <p:sp>
            <p:nvSpPr>
              <p:cNvPr id="2110" name="Oval 59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111" name="Text Box 60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6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112" name="Group 61"/>
            <p:cNvGrpSpPr/>
            <p:nvPr/>
          </p:nvGrpSpPr>
          <p:grpSpPr>
            <a:xfrm>
              <a:off x="5772" y="7215"/>
              <a:ext cx="243" cy="264"/>
              <a:chOff x="2550" y="6603"/>
              <a:chExt cx="243" cy="264"/>
            </a:xfrm>
          </p:grpSpPr>
          <p:sp>
            <p:nvSpPr>
              <p:cNvPr id="2113" name="Oval 62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114" name="Text Box 63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7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115" name="Group 64"/>
            <p:cNvGrpSpPr/>
            <p:nvPr/>
          </p:nvGrpSpPr>
          <p:grpSpPr>
            <a:xfrm>
              <a:off x="4854" y="7099"/>
              <a:ext cx="243" cy="264"/>
              <a:chOff x="2550" y="6603"/>
              <a:chExt cx="243" cy="264"/>
            </a:xfrm>
          </p:grpSpPr>
          <p:sp>
            <p:nvSpPr>
              <p:cNvPr id="2116" name="Oval 65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117" name="Text Box 66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8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cxnSp>
          <p:nvCxnSpPr>
            <p:cNvPr id="2118" name="AutoShape 67"/>
            <p:cNvCxnSpPr/>
            <p:nvPr/>
          </p:nvCxnSpPr>
          <p:spPr>
            <a:xfrm flipH="1">
              <a:off x="4341" y="8406"/>
              <a:ext cx="460" cy="0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19" name="AutoShape 68"/>
            <p:cNvCxnSpPr/>
            <p:nvPr/>
          </p:nvCxnSpPr>
          <p:spPr>
            <a:xfrm>
              <a:off x="3691" y="7762"/>
              <a:ext cx="0" cy="211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20" name="AutoShape 69"/>
            <p:cNvCxnSpPr/>
            <p:nvPr/>
          </p:nvCxnSpPr>
          <p:spPr>
            <a:xfrm>
              <a:off x="4341" y="7934"/>
              <a:ext cx="460" cy="1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21" name="AutoShape 70"/>
            <p:cNvCxnSpPr/>
            <p:nvPr/>
          </p:nvCxnSpPr>
          <p:spPr>
            <a:xfrm flipH="1">
              <a:off x="5184" y="7728"/>
              <a:ext cx="179" cy="0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22" name="AutoShape 71"/>
            <p:cNvCxnSpPr/>
            <p:nvPr/>
          </p:nvCxnSpPr>
          <p:spPr>
            <a:xfrm flipH="1">
              <a:off x="5184" y="8369"/>
              <a:ext cx="398" cy="0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23" name="AutoShape 72"/>
            <p:cNvCxnSpPr/>
            <p:nvPr/>
          </p:nvCxnSpPr>
          <p:spPr>
            <a:xfrm>
              <a:off x="3720" y="7934"/>
              <a:ext cx="206" cy="0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24" name="AutoShape 73"/>
            <p:cNvCxnSpPr/>
            <p:nvPr/>
          </p:nvCxnSpPr>
          <p:spPr>
            <a:xfrm flipV="1">
              <a:off x="3210" y="7607"/>
              <a:ext cx="2" cy="366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25" name="AutoShape 74"/>
            <p:cNvCxnSpPr/>
            <p:nvPr/>
          </p:nvCxnSpPr>
          <p:spPr>
            <a:xfrm flipH="1" flipV="1">
              <a:off x="3504" y="8398"/>
              <a:ext cx="422" cy="8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26" name="AutoShape 75"/>
            <p:cNvCxnSpPr/>
            <p:nvPr/>
          </p:nvCxnSpPr>
          <p:spPr>
            <a:xfrm flipV="1">
              <a:off x="5393" y="7728"/>
              <a:ext cx="0" cy="207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27" name="AutoShape 76"/>
            <p:cNvCxnSpPr/>
            <p:nvPr/>
          </p:nvCxnSpPr>
          <p:spPr>
            <a:xfrm>
              <a:off x="5831" y="7635"/>
              <a:ext cx="0" cy="338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28" name="AutoShape 77"/>
            <p:cNvCxnSpPr/>
            <p:nvPr/>
          </p:nvCxnSpPr>
          <p:spPr>
            <a:xfrm>
              <a:off x="3517" y="7276"/>
              <a:ext cx="408" cy="1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29" name="AutoShape 78"/>
            <p:cNvCxnSpPr/>
            <p:nvPr/>
          </p:nvCxnSpPr>
          <p:spPr>
            <a:xfrm flipH="1">
              <a:off x="3719" y="7698"/>
              <a:ext cx="206" cy="0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30" name="AutoShape 79"/>
            <p:cNvCxnSpPr/>
            <p:nvPr/>
          </p:nvCxnSpPr>
          <p:spPr>
            <a:xfrm>
              <a:off x="5125" y="7276"/>
              <a:ext cx="345" cy="0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31" name="AutoShape 80"/>
            <p:cNvCxnSpPr/>
            <p:nvPr/>
          </p:nvCxnSpPr>
          <p:spPr>
            <a:xfrm>
              <a:off x="5184" y="7934"/>
              <a:ext cx="205" cy="0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63569" name="Rectangle 81"/>
          <p:cNvSpPr/>
          <p:nvPr/>
        </p:nvSpPr>
        <p:spPr>
          <a:xfrm>
            <a:off x="3436303" y="3500438"/>
            <a:ext cx="1000125" cy="400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indent="266700" eaLnBrk="0" hangingPunct="0"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E </a:t>
            </a:r>
            <a:r>
              <a:rPr lang="en-US" altLang="zh-CN" sz="2000" b="1" dirty="0">
                <a:latin typeface="Courier" charset="0"/>
                <a:ea typeface="宋体" pitchFamily="2" charset="-122"/>
              </a:rPr>
              <a:t>→</a:t>
            </a:r>
            <a:endParaRPr lang="en-US" altLang="zh-CN" sz="20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364990" y="3500438"/>
            <a:ext cx="6778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A </a:t>
            </a:r>
            <a:r>
              <a:rPr lang="en-US" altLang="zh-CN" sz="2000" b="1" dirty="0">
                <a:latin typeface="Courier" charset="0"/>
                <a:ea typeface="宋体" pitchFamily="2" charset="-122"/>
              </a:rPr>
              <a:t>→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007928" y="3500438"/>
            <a:ext cx="67786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B </a:t>
            </a:r>
            <a:r>
              <a:rPr lang="en-US" altLang="zh-CN" sz="2000" b="1" dirty="0">
                <a:latin typeface="Courier" charset="0"/>
                <a:ea typeface="宋体" pitchFamily="2" charset="-122"/>
              </a:rPr>
              <a:t>→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650865" y="3500438"/>
            <a:ext cx="6921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C </a:t>
            </a:r>
            <a:r>
              <a:rPr lang="en-US" altLang="zh-CN" sz="2000" b="1" dirty="0">
                <a:latin typeface="Courier" charset="0"/>
                <a:ea typeface="宋体" pitchFamily="2" charset="-122"/>
              </a:rPr>
              <a:t>→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436678" y="3500438"/>
            <a:ext cx="6921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D </a:t>
            </a:r>
            <a:r>
              <a:rPr lang="en-US" altLang="zh-CN" sz="2000" b="1" dirty="0">
                <a:latin typeface="Courier" charset="0"/>
                <a:ea typeface="宋体" pitchFamily="2" charset="-122"/>
              </a:rPr>
              <a:t>→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222490" y="3500438"/>
            <a:ext cx="6540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F </a:t>
            </a:r>
            <a:r>
              <a:rPr lang="en-US" altLang="zh-CN" sz="2000" b="1" dirty="0">
                <a:latin typeface="Courier" charset="0"/>
                <a:ea typeface="宋体" pitchFamily="2" charset="-122"/>
              </a:rPr>
              <a:t>→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865428" y="3500438"/>
            <a:ext cx="706437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G </a:t>
            </a:r>
            <a:r>
              <a:rPr lang="en-US" altLang="zh-CN" sz="2000" b="1" dirty="0">
                <a:latin typeface="Courier" charset="0"/>
                <a:ea typeface="宋体" pitchFamily="2" charset="-122"/>
              </a:rPr>
              <a:t>→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651240" y="3500438"/>
            <a:ext cx="38417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H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69" grpId="0"/>
      <p:bldP spid="93" grpId="0"/>
      <p:bldP spid="94" grpId="0"/>
      <p:bldP spid="95" grpId="0"/>
      <p:bldP spid="96" grpId="0"/>
      <p:bldP spid="97" grpId="0"/>
      <p:bldP spid="98" grpId="0"/>
      <p:bldP spid="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DFS的递归算法</a:t>
            </a:r>
            <a:endParaRPr lang="zh-CN" altLang="en-US"/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/>
        </p:nvGraphicFramePr>
        <p:xfrm>
          <a:off x="1988503" y="1696720"/>
          <a:ext cx="8215313" cy="3215005"/>
        </p:xfrm>
        <a:graphic>
          <a:graphicData uri="http://schemas.openxmlformats.org/drawingml/2006/table">
            <a:tbl>
              <a:tblPr/>
              <a:tblGrid>
                <a:gridCol w="8215312"/>
              </a:tblGrid>
              <a:tr h="321500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/* Visited[]</a:t>
                      </a:r>
                      <a:r>
                        <a:rPr lang="zh-CN" alt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为全局变量，已经初始化为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false */</a:t>
                      </a:r>
                      <a:endParaRPr lang="en-US" sz="2000" b="1" kern="100" dirty="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void DFS(Graph G, Vertex V)</a:t>
                      </a:r>
                      <a:endParaRPr lang="en-US" sz="2000" b="1" kern="100" dirty="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{   </a:t>
                      </a:r>
                      <a:endParaRPr lang="en-US" sz="2000" b="1" kern="100" dirty="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   /* </a:t>
                      </a:r>
                      <a:r>
                        <a:rPr lang="zh-CN" alt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从第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V</a:t>
                      </a:r>
                      <a:r>
                        <a:rPr lang="zh-CN" alt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个顶点出发递归地深度优先遍历图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G */</a:t>
                      </a:r>
                      <a:endParaRPr lang="en-US" sz="2000" b="1" kern="100" dirty="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baseline="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   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Visited[V] = true;</a:t>
                      </a:r>
                      <a:endParaRPr lang="en-US" sz="2000" b="1" kern="100" dirty="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baseline="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   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for ( V </a:t>
                      </a:r>
                      <a:r>
                        <a:rPr lang="zh-CN" alt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的每个邻接点 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W )</a:t>
                      </a:r>
                      <a:endParaRPr lang="en-US" sz="2000" b="1" kern="100" dirty="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	if (!Visited[W])</a:t>
                      </a:r>
                      <a:endParaRPr lang="en-US" sz="2000" b="1" kern="100" dirty="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	    /* </a:t>
                      </a:r>
                      <a:r>
                        <a:rPr lang="zh-CN" alt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对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V</a:t>
                      </a:r>
                      <a:r>
                        <a:rPr lang="zh-CN" alt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的尚未访问的邻接顶点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W</a:t>
                      </a:r>
                      <a:r>
                        <a:rPr lang="zh-CN" alt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递归调用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DFS */</a:t>
                      </a:r>
                      <a:endParaRPr lang="en-US" sz="2000" b="1" kern="100" dirty="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	    DFS( G, W, Visit );</a:t>
                      </a:r>
                      <a:endParaRPr lang="en-US" sz="2000" b="1" kern="100" dirty="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}</a:t>
                      </a:r>
                      <a:endParaRPr lang="en-US" sz="2000" b="1" kern="100" dirty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DFS</a:t>
            </a:r>
            <a:r>
              <a:rPr lang="zh-CN" altLang="en-US"/>
              <a:t>的时间</a:t>
            </a:r>
            <a:r>
              <a:rPr lang="zh-CN" altLang="en-US"/>
              <a:t>复杂度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Wingdings" panose="05000000000000000000" pitchFamily="2" charset="2"/>
              </a:rPr>
              <a:t>采用</a:t>
            </a:r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邻接矩阵存储结构时，查找所有顶点的邻接点所需时间为</a:t>
            </a:r>
            <a:r>
              <a:rPr lang="en-US" altLang="zh-CN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O(V</a:t>
            </a:r>
            <a:r>
              <a:rPr lang="en-US" altLang="zh-CN" baseline="30000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)</a:t>
            </a:r>
            <a:endParaRPr lang="en-US" altLang="zh-CN" dirty="0">
              <a:solidFill>
                <a:srgbClr val="0000FF"/>
              </a:solidFill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采用邻接表时，找邻接点所需时间为</a:t>
            </a:r>
            <a:r>
              <a:rPr lang="en-US" altLang="zh-CN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O(E)</a:t>
            </a:r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。因此，</a:t>
            </a:r>
            <a:r>
              <a:rPr lang="en-US" altLang="zh-CN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DFS</a:t>
            </a:r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的时间复杂度为</a:t>
            </a:r>
            <a:r>
              <a:rPr lang="en-US" altLang="zh-CN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O(V + E) </a:t>
            </a:r>
            <a:endParaRPr lang="en-US" altLang="zh-CN" dirty="0">
              <a:solidFill>
                <a:srgbClr val="0000FF"/>
              </a:solidFill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Wingdings" panose="05000000000000000000" pitchFamily="2" charset="2"/>
              </a:rPr>
              <a:t>对不连通图，一次调用</a:t>
            </a:r>
            <a:r>
              <a:rPr lang="en-US" altLang="zh-CN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DFS</a:t>
            </a:r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算法只可以遍历一个连通分量</a:t>
            </a:r>
            <a:endParaRPr lang="zh-CN" altLang="en-US"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广</a:t>
            </a:r>
            <a:r>
              <a:rPr lang="zh-CN" altLang="en-US" b="1" dirty="0">
                <a:latin typeface="Times New Roman" panose="02020603050405020304" pitchFamily="18" charset="0"/>
                <a:ea typeface="宋体" pitchFamily="2" charset="-122"/>
                <a:sym typeface="+mn-ea"/>
              </a:rPr>
              <a:t>度优先搜索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Breadth First Search，简称BFS</a:t>
            </a:r>
            <a:endParaRPr lang="zh-CN" altLang="en-US"/>
          </a:p>
          <a:p>
            <a:r>
              <a:rPr lang="zh-CN" altLang="en-US"/>
              <a:t>BFS类似于树的层序遍历</a:t>
            </a:r>
            <a:endParaRPr lang="zh-CN" altLang="en-US"/>
          </a:p>
          <a:p>
            <a:r>
              <a:rPr lang="zh-CN" altLang="en-US"/>
              <a:t>有一个数组用于标志已访问与否，还用一个工作队列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4" name="Group 2"/>
          <p:cNvGrpSpPr/>
          <p:nvPr/>
        </p:nvGrpSpPr>
        <p:grpSpPr>
          <a:xfrm>
            <a:off x="5749608" y="3998278"/>
            <a:ext cx="2786062" cy="1071562"/>
            <a:chOff x="1591" y="7914"/>
            <a:chExt cx="2435" cy="845"/>
          </a:xfrm>
        </p:grpSpPr>
        <p:grpSp>
          <p:nvGrpSpPr>
            <p:cNvPr id="4103" name="Group 3"/>
            <p:cNvGrpSpPr/>
            <p:nvPr/>
          </p:nvGrpSpPr>
          <p:grpSpPr>
            <a:xfrm>
              <a:off x="1591" y="7914"/>
              <a:ext cx="971" cy="845"/>
              <a:chOff x="6376" y="8221"/>
              <a:chExt cx="971" cy="845"/>
            </a:xfrm>
          </p:grpSpPr>
          <p:grpSp>
            <p:nvGrpSpPr>
              <p:cNvPr id="4104" name="Group 4"/>
              <p:cNvGrpSpPr/>
              <p:nvPr/>
            </p:nvGrpSpPr>
            <p:grpSpPr>
              <a:xfrm>
                <a:off x="6376" y="8221"/>
                <a:ext cx="971" cy="345"/>
                <a:chOff x="1752" y="2362"/>
                <a:chExt cx="971" cy="345"/>
              </a:xfrm>
            </p:grpSpPr>
            <p:sp>
              <p:nvSpPr>
                <p:cNvPr id="4105" name="Line 5"/>
                <p:cNvSpPr/>
                <p:nvPr/>
              </p:nvSpPr>
              <p:spPr>
                <a:xfrm>
                  <a:off x="2135" y="2506"/>
                  <a:ext cx="206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4106" name="Group 6"/>
                <p:cNvGrpSpPr/>
                <p:nvPr/>
              </p:nvGrpSpPr>
              <p:grpSpPr>
                <a:xfrm>
                  <a:off x="1752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4107" name="Text Box 7"/>
                  <p:cNvSpPr txBox="1"/>
                  <p:nvPr/>
                </p:nvSpPr>
                <p:spPr>
                  <a:xfrm>
                    <a:off x="1451" y="1766"/>
                    <a:ext cx="324" cy="2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lIns="0" tIns="0" rIns="0" bIns="0" anchor="t" anchorCtr="0"/>
                  <a:p>
                    <a:pPr indent="0" algn="ctr">
                      <a:buFont typeface="Arial" panose="020B0604020202020204" pitchFamily="34" charset="0"/>
                    </a:pPr>
                    <a:r>
                      <a:rPr lang="en-US" altLang="zh-CN" dirty="0">
                        <a:latin typeface="Calibri" charset="0"/>
                        <a:ea typeface="宋体" pitchFamily="2" charset="-122"/>
                      </a:rPr>
                      <a:t>C</a:t>
                    </a:r>
                    <a:endParaRPr lang="zh-CN" altLang="zh-CN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108" name="Oval 8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4109" name="Group 9"/>
                <p:cNvGrpSpPr/>
                <p:nvPr/>
              </p:nvGrpSpPr>
              <p:grpSpPr>
                <a:xfrm>
                  <a:off x="2340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4110" name="Text Box 10"/>
                  <p:cNvSpPr txBox="1"/>
                  <p:nvPr/>
                </p:nvSpPr>
                <p:spPr>
                  <a:xfrm>
                    <a:off x="1451" y="1766"/>
                    <a:ext cx="324" cy="2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lIns="0" tIns="0" rIns="0" bIns="0" anchor="t" anchorCtr="0"/>
                  <a:p>
                    <a:pPr indent="0" algn="ctr">
                      <a:buFont typeface="Arial" panose="020B0604020202020204" pitchFamily="34" charset="0"/>
                    </a:pPr>
                    <a:r>
                      <a:rPr lang="en-US" altLang="zh-CN" dirty="0">
                        <a:latin typeface="Calibri" charset="0"/>
                        <a:ea typeface="宋体" pitchFamily="2" charset="-122"/>
                      </a:rPr>
                      <a:t>D</a:t>
                    </a:r>
                    <a:endParaRPr lang="zh-CN" altLang="zh-CN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111" name="Oval 11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4112" name="Group 12"/>
              <p:cNvGrpSpPr/>
              <p:nvPr/>
            </p:nvGrpSpPr>
            <p:grpSpPr>
              <a:xfrm>
                <a:off x="6376" y="8721"/>
                <a:ext cx="971" cy="345"/>
                <a:chOff x="1752" y="2362"/>
                <a:chExt cx="971" cy="345"/>
              </a:xfrm>
            </p:grpSpPr>
            <p:sp>
              <p:nvSpPr>
                <p:cNvPr id="4113" name="Line 13"/>
                <p:cNvSpPr/>
                <p:nvPr/>
              </p:nvSpPr>
              <p:spPr>
                <a:xfrm>
                  <a:off x="2135" y="2506"/>
                  <a:ext cx="206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4114" name="Group 14"/>
                <p:cNvGrpSpPr/>
                <p:nvPr/>
              </p:nvGrpSpPr>
              <p:grpSpPr>
                <a:xfrm>
                  <a:off x="1752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4115" name="Text Box 15"/>
                  <p:cNvSpPr txBox="1"/>
                  <p:nvPr/>
                </p:nvSpPr>
                <p:spPr>
                  <a:xfrm>
                    <a:off x="1451" y="1766"/>
                    <a:ext cx="324" cy="2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lIns="0" tIns="0" rIns="0" bIns="0" anchor="t" anchorCtr="0"/>
                  <a:p>
                    <a:pPr indent="0" algn="ctr">
                      <a:buFont typeface="Arial" panose="020B0604020202020204" pitchFamily="34" charset="0"/>
                    </a:pPr>
                    <a:r>
                      <a:rPr lang="en-US" altLang="zh-CN" dirty="0">
                        <a:latin typeface="Calibri" charset="0"/>
                        <a:ea typeface="宋体" pitchFamily="2" charset="-122"/>
                      </a:rPr>
                      <a:t>B</a:t>
                    </a:r>
                    <a:endParaRPr lang="zh-CN" altLang="zh-CN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116" name="Oval 16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4117" name="Group 17"/>
                <p:cNvGrpSpPr/>
                <p:nvPr/>
              </p:nvGrpSpPr>
              <p:grpSpPr>
                <a:xfrm>
                  <a:off x="2340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4118" name="Text Box 18"/>
                  <p:cNvSpPr txBox="1"/>
                  <p:nvPr/>
                </p:nvSpPr>
                <p:spPr>
                  <a:xfrm>
                    <a:off x="1451" y="1766"/>
                    <a:ext cx="324" cy="2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lIns="0" tIns="0" rIns="0" bIns="0" anchor="t" anchorCtr="0"/>
                  <a:p>
                    <a:pPr indent="0" algn="ctr">
                      <a:buFont typeface="Arial" panose="020B0604020202020204" pitchFamily="34" charset="0"/>
                    </a:pPr>
                    <a:r>
                      <a:rPr lang="en-US" altLang="zh-CN" dirty="0">
                        <a:latin typeface="Calibri" charset="0"/>
                        <a:ea typeface="宋体" pitchFamily="2" charset="-122"/>
                      </a:rPr>
                      <a:t>A</a:t>
                    </a:r>
                    <a:endParaRPr lang="en-US" altLang="zh-CN" dirty="0">
                      <a:latin typeface="Calibri" charset="0"/>
                      <a:ea typeface="宋体" pitchFamily="2" charset="-122"/>
                    </a:endParaRPr>
                  </a:p>
                  <a:p>
                    <a:pPr indent="0">
                      <a:buFont typeface="Arial" panose="020B0604020202020204" pitchFamily="34" charset="0"/>
                    </a:pPr>
                    <a:endParaRPr lang="zh-CN" altLang="zh-CN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119" name="Oval 19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</p:grpSp>
          <p:cxnSp>
            <p:nvCxnSpPr>
              <p:cNvPr id="4120" name="AutoShape 20"/>
              <p:cNvCxnSpPr/>
              <p:nvPr/>
            </p:nvCxnSpPr>
            <p:spPr>
              <a:xfrm>
                <a:off x="7157" y="8566"/>
                <a:ext cx="0" cy="155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1" name="AutoShape 21"/>
              <p:cNvCxnSpPr/>
              <p:nvPr/>
            </p:nvCxnSpPr>
            <p:spPr>
              <a:xfrm flipH="1">
                <a:off x="6543" y="8566"/>
                <a:ext cx="13" cy="155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22" name="Group 22"/>
            <p:cNvGrpSpPr/>
            <p:nvPr/>
          </p:nvGrpSpPr>
          <p:grpSpPr>
            <a:xfrm>
              <a:off x="3055" y="7914"/>
              <a:ext cx="971" cy="845"/>
              <a:chOff x="6376" y="8221"/>
              <a:chExt cx="971" cy="845"/>
            </a:xfrm>
          </p:grpSpPr>
          <p:grpSp>
            <p:nvGrpSpPr>
              <p:cNvPr id="4123" name="Group 23"/>
              <p:cNvGrpSpPr/>
              <p:nvPr/>
            </p:nvGrpSpPr>
            <p:grpSpPr>
              <a:xfrm>
                <a:off x="6376" y="8221"/>
                <a:ext cx="971" cy="345"/>
                <a:chOff x="1752" y="2362"/>
                <a:chExt cx="971" cy="345"/>
              </a:xfrm>
            </p:grpSpPr>
            <p:sp>
              <p:nvSpPr>
                <p:cNvPr id="4124" name="Line 24"/>
                <p:cNvSpPr/>
                <p:nvPr/>
              </p:nvSpPr>
              <p:spPr>
                <a:xfrm>
                  <a:off x="2135" y="2506"/>
                  <a:ext cx="206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4125" name="Group 25"/>
                <p:cNvGrpSpPr/>
                <p:nvPr/>
              </p:nvGrpSpPr>
              <p:grpSpPr>
                <a:xfrm>
                  <a:off x="1752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4126" name="Text Box 26"/>
                  <p:cNvSpPr txBox="1"/>
                  <p:nvPr/>
                </p:nvSpPr>
                <p:spPr>
                  <a:xfrm>
                    <a:off x="1451" y="1766"/>
                    <a:ext cx="324" cy="2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lIns="0" tIns="0" rIns="0" bIns="0" anchor="t" anchorCtr="0"/>
                  <a:p>
                    <a:pPr indent="0" algn="ctr">
                      <a:buFont typeface="Arial" panose="020B0604020202020204" pitchFamily="34" charset="0"/>
                    </a:pPr>
                    <a:r>
                      <a:rPr lang="en-US" altLang="zh-CN" dirty="0">
                        <a:latin typeface="Calibri" charset="0"/>
                        <a:ea typeface="宋体" pitchFamily="2" charset="-122"/>
                      </a:rPr>
                      <a:t>H</a:t>
                    </a:r>
                    <a:endParaRPr lang="zh-CN" altLang="zh-CN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127" name="Oval 27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4128" name="Group 28"/>
                <p:cNvGrpSpPr/>
                <p:nvPr/>
              </p:nvGrpSpPr>
              <p:grpSpPr>
                <a:xfrm>
                  <a:off x="2340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4129" name="Text Box 29"/>
                  <p:cNvSpPr txBox="1"/>
                  <p:nvPr/>
                </p:nvSpPr>
                <p:spPr>
                  <a:xfrm>
                    <a:off x="1451" y="1766"/>
                    <a:ext cx="324" cy="2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lIns="0" tIns="0" rIns="0" bIns="0" anchor="t" anchorCtr="0"/>
                  <a:p>
                    <a:pPr indent="0" algn="ctr">
                      <a:buFont typeface="Arial" panose="020B0604020202020204" pitchFamily="34" charset="0"/>
                    </a:pPr>
                    <a:r>
                      <a:rPr lang="en-US" altLang="zh-CN" dirty="0">
                        <a:latin typeface="Calibri" charset="0"/>
                        <a:ea typeface="宋体" pitchFamily="2" charset="-122"/>
                      </a:rPr>
                      <a:t>G</a:t>
                    </a:r>
                    <a:endParaRPr lang="zh-CN" altLang="zh-CN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130" name="Oval 30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4131" name="Group 31"/>
              <p:cNvGrpSpPr/>
              <p:nvPr/>
            </p:nvGrpSpPr>
            <p:grpSpPr>
              <a:xfrm>
                <a:off x="6376" y="8721"/>
                <a:ext cx="971" cy="345"/>
                <a:chOff x="1752" y="2362"/>
                <a:chExt cx="971" cy="345"/>
              </a:xfrm>
            </p:grpSpPr>
            <p:sp>
              <p:nvSpPr>
                <p:cNvPr id="4132" name="Line 32"/>
                <p:cNvSpPr/>
                <p:nvPr/>
              </p:nvSpPr>
              <p:spPr>
                <a:xfrm>
                  <a:off x="2135" y="2506"/>
                  <a:ext cx="206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4133" name="Group 33"/>
                <p:cNvGrpSpPr/>
                <p:nvPr/>
              </p:nvGrpSpPr>
              <p:grpSpPr>
                <a:xfrm>
                  <a:off x="1752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63522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5" y="1828"/>
                    <a:ext cx="322" cy="26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9525">
                    <a:noFill/>
                    <a:miter lim="800000"/>
                  </a:ln>
                  <a:effectLst/>
                </p:spPr>
                <p:txBody>
                  <a:bodyPr lIns="0" tIns="0" rIns="0" bIns="0"/>
                  <a:p>
                    <a:pPr marR="0" algn="ctr" defTabSz="914400"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kern="1200" cap="none" spc="0" normalizeH="0" baseline="0" noProof="0" dirty="0">
                        <a:latin typeface="Calibri" charset="0"/>
                        <a:ea typeface="宋体" pitchFamily="2" charset="-122"/>
                        <a:cs typeface="+mn-cs"/>
                        <a:sym typeface="+mn-ea"/>
                      </a:rPr>
                      <a:t>E</a:t>
                    </a:r>
                    <a:endParaRPr kumimoji="1" lang="zh-CN" altLang="zh-CN" kern="1200" cap="none" spc="0" normalizeH="0" baseline="0" noProof="0" dirty="0">
                      <a:latin typeface="Times New Roman" panose="02020603050405020304" pitchFamily="18" charset="0"/>
                      <a:ea typeface="宋体" pitchFamily="2" charset="-122"/>
                      <a:cs typeface="+mn-cs"/>
                      <a:sym typeface="+mn-ea"/>
                    </a:endParaRPr>
                  </a:p>
                </p:txBody>
              </p:sp>
              <p:sp>
                <p:nvSpPr>
                  <p:cNvPr id="4135" name="Oval 35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4136" name="Group 36"/>
                <p:cNvGrpSpPr/>
                <p:nvPr/>
              </p:nvGrpSpPr>
              <p:grpSpPr>
                <a:xfrm>
                  <a:off x="2340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4137" name="Text Box 37"/>
                  <p:cNvSpPr txBox="1"/>
                  <p:nvPr/>
                </p:nvSpPr>
                <p:spPr>
                  <a:xfrm>
                    <a:off x="1451" y="1766"/>
                    <a:ext cx="324" cy="2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lIns="0" tIns="0" rIns="0" bIns="0" anchor="t" anchorCtr="0"/>
                  <a:p>
                    <a:pPr indent="0" algn="ctr">
                      <a:buFont typeface="Arial" panose="020B0604020202020204" pitchFamily="34" charset="0"/>
                    </a:pPr>
                    <a:r>
                      <a:rPr lang="en-US" altLang="zh-CN" dirty="0">
                        <a:latin typeface="Calibri" charset="0"/>
                        <a:ea typeface="宋体" pitchFamily="2" charset="-122"/>
                      </a:rPr>
                      <a:t>F</a:t>
                    </a:r>
                    <a:endParaRPr lang="zh-CN" altLang="zh-CN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138" name="Oval 38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</p:grpSp>
          <p:cxnSp>
            <p:nvCxnSpPr>
              <p:cNvPr id="4139" name="AutoShape 39"/>
              <p:cNvCxnSpPr/>
              <p:nvPr/>
            </p:nvCxnSpPr>
            <p:spPr>
              <a:xfrm>
                <a:off x="7157" y="8566"/>
                <a:ext cx="0" cy="155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0" name="AutoShape 40"/>
              <p:cNvCxnSpPr/>
              <p:nvPr/>
            </p:nvCxnSpPr>
            <p:spPr>
              <a:xfrm flipH="1">
                <a:off x="6543" y="8566"/>
                <a:ext cx="13" cy="155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141" name="AutoShape 41"/>
            <p:cNvCxnSpPr/>
            <p:nvPr/>
          </p:nvCxnSpPr>
          <p:spPr>
            <a:xfrm>
              <a:off x="2595" y="8601"/>
              <a:ext cx="460" cy="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569" name="Rectangle 81"/>
          <p:cNvSpPr/>
          <p:nvPr/>
        </p:nvSpPr>
        <p:spPr>
          <a:xfrm>
            <a:off x="4951095" y="6312853"/>
            <a:ext cx="1000125" cy="400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indent="266700" eaLnBrk="0" hangingPunct="0"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E </a:t>
            </a:r>
            <a:r>
              <a:rPr lang="en-US" altLang="zh-CN" sz="2000" b="1" dirty="0">
                <a:latin typeface="Courier" charset="0"/>
                <a:ea typeface="宋体" pitchFamily="2" charset="-122"/>
              </a:rPr>
              <a:t>→</a:t>
            </a:r>
            <a:endParaRPr lang="en-US" altLang="zh-CN" sz="20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879783" y="6312853"/>
            <a:ext cx="2071687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A </a:t>
            </a:r>
            <a:r>
              <a:rPr lang="en-US" altLang="zh-CN" sz="2000" b="1" dirty="0">
                <a:latin typeface="Courier" charset="0"/>
                <a:ea typeface="宋体" pitchFamily="2" charset="-122"/>
              </a:rPr>
              <a:t>→ 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F  </a:t>
            </a:r>
            <a:r>
              <a:rPr lang="en-US" altLang="zh-CN" sz="2000" b="1" dirty="0">
                <a:latin typeface="Courier" charset="0"/>
                <a:ea typeface="宋体" pitchFamily="2" charset="-122"/>
              </a:rPr>
              <a:t>→ 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H  </a:t>
            </a:r>
            <a:r>
              <a:rPr lang="en-US" altLang="zh-CN" sz="2000" b="1" dirty="0">
                <a:latin typeface="Courier" charset="0"/>
                <a:ea typeface="宋体" pitchFamily="2" charset="-122"/>
              </a:rPr>
              <a:t>→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951470" y="6312853"/>
            <a:ext cx="1500188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B </a:t>
            </a:r>
            <a:r>
              <a:rPr lang="en-US" altLang="zh-CN" sz="2000" b="1" dirty="0">
                <a:latin typeface="Courier" charset="0"/>
                <a:ea typeface="宋体" pitchFamily="2" charset="-122"/>
              </a:rPr>
              <a:t>→  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D </a:t>
            </a:r>
            <a:r>
              <a:rPr lang="en-US" altLang="zh-CN" sz="2000" b="1" dirty="0">
                <a:latin typeface="Courier" charset="0"/>
                <a:ea typeface="宋体" pitchFamily="2" charset="-122"/>
              </a:rPr>
              <a:t>→ 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380220" y="6312853"/>
            <a:ext cx="7048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G </a:t>
            </a:r>
            <a:r>
              <a:rPr lang="en-US" altLang="zh-CN" sz="2000" b="1" dirty="0">
                <a:latin typeface="Courier" charset="0"/>
                <a:ea typeface="宋体" pitchFamily="2" charset="-122"/>
              </a:rPr>
              <a:t>→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0166033" y="6312853"/>
            <a:ext cx="369887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C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19" name="Group 2"/>
          <p:cNvGrpSpPr/>
          <p:nvPr/>
        </p:nvGrpSpPr>
        <p:grpSpPr>
          <a:xfrm>
            <a:off x="5249545" y="3569653"/>
            <a:ext cx="3643313" cy="1928812"/>
            <a:chOff x="3599" y="8731"/>
            <a:chExt cx="2949" cy="1489"/>
          </a:xfrm>
        </p:grpSpPr>
        <p:grpSp>
          <p:nvGrpSpPr>
            <p:cNvPr id="4149" name="Group 3"/>
            <p:cNvGrpSpPr/>
            <p:nvPr/>
          </p:nvGrpSpPr>
          <p:grpSpPr>
            <a:xfrm>
              <a:off x="5415" y="9948"/>
              <a:ext cx="243" cy="264"/>
              <a:chOff x="2550" y="6603"/>
              <a:chExt cx="243" cy="264"/>
            </a:xfrm>
          </p:grpSpPr>
          <p:sp>
            <p:nvSpPr>
              <p:cNvPr id="4150" name="Oval 4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151" name="Text Box 5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1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152" name="Group 6"/>
            <p:cNvGrpSpPr/>
            <p:nvPr/>
          </p:nvGrpSpPr>
          <p:grpSpPr>
            <a:xfrm>
              <a:off x="4539" y="9956"/>
              <a:ext cx="243" cy="264"/>
              <a:chOff x="2550" y="6603"/>
              <a:chExt cx="243" cy="264"/>
            </a:xfrm>
          </p:grpSpPr>
          <p:sp>
            <p:nvSpPr>
              <p:cNvPr id="4153" name="Oval 7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154" name="Text Box 8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2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155" name="Group 9"/>
            <p:cNvGrpSpPr/>
            <p:nvPr/>
          </p:nvGrpSpPr>
          <p:grpSpPr>
            <a:xfrm>
              <a:off x="3599" y="9826"/>
              <a:ext cx="243" cy="264"/>
              <a:chOff x="2550" y="6603"/>
              <a:chExt cx="243" cy="264"/>
            </a:xfrm>
          </p:grpSpPr>
          <p:sp>
            <p:nvSpPr>
              <p:cNvPr id="4156" name="Oval 10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157" name="Text Box 11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5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158" name="Group 12"/>
            <p:cNvGrpSpPr/>
            <p:nvPr/>
          </p:nvGrpSpPr>
          <p:grpSpPr>
            <a:xfrm>
              <a:off x="3627" y="8847"/>
              <a:ext cx="243" cy="264"/>
              <a:chOff x="2550" y="6603"/>
              <a:chExt cx="243" cy="264"/>
            </a:xfrm>
          </p:grpSpPr>
          <p:sp>
            <p:nvSpPr>
              <p:cNvPr id="4159" name="Oval 13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160" name="Text Box 14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8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161" name="Group 15"/>
            <p:cNvGrpSpPr/>
            <p:nvPr/>
          </p:nvGrpSpPr>
          <p:grpSpPr>
            <a:xfrm>
              <a:off x="4511" y="8731"/>
              <a:ext cx="243" cy="264"/>
              <a:chOff x="2550" y="6603"/>
              <a:chExt cx="243" cy="264"/>
            </a:xfrm>
          </p:grpSpPr>
          <p:sp>
            <p:nvSpPr>
              <p:cNvPr id="4162" name="Oval 16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163" name="Text Box 17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6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164" name="Group 18"/>
            <p:cNvGrpSpPr/>
            <p:nvPr/>
          </p:nvGrpSpPr>
          <p:grpSpPr>
            <a:xfrm>
              <a:off x="6277" y="9871"/>
              <a:ext cx="243" cy="264"/>
              <a:chOff x="2550" y="6603"/>
              <a:chExt cx="243" cy="264"/>
            </a:xfrm>
          </p:grpSpPr>
          <p:sp>
            <p:nvSpPr>
              <p:cNvPr id="4165" name="Oval 19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166" name="Text Box 20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3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167" name="Group 21"/>
            <p:cNvGrpSpPr/>
            <p:nvPr/>
          </p:nvGrpSpPr>
          <p:grpSpPr>
            <a:xfrm>
              <a:off x="6305" y="8847"/>
              <a:ext cx="243" cy="264"/>
              <a:chOff x="2550" y="6603"/>
              <a:chExt cx="243" cy="264"/>
            </a:xfrm>
          </p:grpSpPr>
          <p:sp>
            <p:nvSpPr>
              <p:cNvPr id="4168" name="Oval 22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169" name="Text Box 23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7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170" name="Group 24"/>
            <p:cNvGrpSpPr/>
            <p:nvPr/>
          </p:nvGrpSpPr>
          <p:grpSpPr>
            <a:xfrm>
              <a:off x="5387" y="8731"/>
              <a:ext cx="243" cy="264"/>
              <a:chOff x="2550" y="6603"/>
              <a:chExt cx="243" cy="264"/>
            </a:xfrm>
          </p:grpSpPr>
          <p:sp>
            <p:nvSpPr>
              <p:cNvPr id="4171" name="Oval 25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172" name="Text Box 26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4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122" name="下箭头 121"/>
          <p:cNvSpPr/>
          <p:nvPr/>
        </p:nvSpPr>
        <p:spPr>
          <a:xfrm>
            <a:off x="5236845" y="5855653"/>
            <a:ext cx="214313" cy="357187"/>
          </a:xfrm>
          <a:prstGeom prst="downArrow">
            <a:avLst>
              <a:gd name="adj1" fmla="val 50000"/>
              <a:gd name="adj2" fmla="val 4999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4" name="下箭头 123"/>
          <p:cNvSpPr/>
          <p:nvPr/>
        </p:nvSpPr>
        <p:spPr>
          <a:xfrm>
            <a:off x="5951220" y="5855653"/>
            <a:ext cx="214313" cy="357187"/>
          </a:xfrm>
          <a:prstGeom prst="downArrow">
            <a:avLst>
              <a:gd name="adj1" fmla="val 50000"/>
              <a:gd name="adj2" fmla="val 4999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5" name="下箭头 124"/>
          <p:cNvSpPr/>
          <p:nvPr/>
        </p:nvSpPr>
        <p:spPr>
          <a:xfrm>
            <a:off x="6522720" y="5855653"/>
            <a:ext cx="214313" cy="357187"/>
          </a:xfrm>
          <a:prstGeom prst="downArrow">
            <a:avLst>
              <a:gd name="adj1" fmla="val 50000"/>
              <a:gd name="adj2" fmla="val 4999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6" name="下箭头 125"/>
          <p:cNvSpPr/>
          <p:nvPr/>
        </p:nvSpPr>
        <p:spPr>
          <a:xfrm>
            <a:off x="7237095" y="5855653"/>
            <a:ext cx="214313" cy="357187"/>
          </a:xfrm>
          <a:prstGeom prst="downArrow">
            <a:avLst>
              <a:gd name="adj1" fmla="val 50000"/>
              <a:gd name="adj2" fmla="val 4999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7" name="下箭头 126"/>
          <p:cNvSpPr/>
          <p:nvPr/>
        </p:nvSpPr>
        <p:spPr>
          <a:xfrm>
            <a:off x="8022908" y="5855653"/>
            <a:ext cx="214312" cy="357187"/>
          </a:xfrm>
          <a:prstGeom prst="downArrow">
            <a:avLst>
              <a:gd name="adj1" fmla="val 50000"/>
              <a:gd name="adj2" fmla="val 4999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8" name="下箭头 127"/>
          <p:cNvSpPr/>
          <p:nvPr/>
        </p:nvSpPr>
        <p:spPr>
          <a:xfrm>
            <a:off x="8737283" y="5855653"/>
            <a:ext cx="214312" cy="357187"/>
          </a:xfrm>
          <a:prstGeom prst="downArrow">
            <a:avLst>
              <a:gd name="adj1" fmla="val 50000"/>
              <a:gd name="adj2" fmla="val 4999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9" name="下箭头 128"/>
          <p:cNvSpPr/>
          <p:nvPr/>
        </p:nvSpPr>
        <p:spPr>
          <a:xfrm>
            <a:off x="9451658" y="5855653"/>
            <a:ext cx="214312" cy="357187"/>
          </a:xfrm>
          <a:prstGeom prst="downArrow">
            <a:avLst>
              <a:gd name="adj1" fmla="val 50000"/>
              <a:gd name="adj2" fmla="val 4999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30" name="下箭头 129"/>
          <p:cNvSpPr/>
          <p:nvPr/>
        </p:nvSpPr>
        <p:spPr>
          <a:xfrm>
            <a:off x="10166033" y="5855653"/>
            <a:ext cx="214312" cy="357187"/>
          </a:xfrm>
          <a:prstGeom prst="downArrow">
            <a:avLst>
              <a:gd name="adj1" fmla="val 50000"/>
              <a:gd name="adj2" fmla="val 4999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3665220" y="6284278"/>
            <a:ext cx="13017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>
              <a:buFont typeface="Arial" panose="020B0604020202020204" pitchFamily="34" charset="0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工作队列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: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69" grpId="0"/>
      <p:bldP spid="93" grpId="0"/>
      <p:bldP spid="96" grpId="0"/>
      <p:bldP spid="98" grpId="0"/>
      <p:bldP spid="99" grpId="0"/>
      <p:bldP spid="122" grpId="0" bldLvl="0" animBg="1"/>
      <p:bldP spid="122" grpId="1" bldLvl="0" animBg="1"/>
      <p:bldP spid="124" grpId="0" bldLvl="0" animBg="1"/>
      <p:bldP spid="124" grpId="1" bldLvl="0" animBg="1"/>
      <p:bldP spid="125" grpId="0" bldLvl="0" animBg="1"/>
      <p:bldP spid="125" grpId="1" bldLvl="0" animBg="1"/>
      <p:bldP spid="126" grpId="0" bldLvl="0" animBg="1"/>
      <p:bldP spid="126" grpId="1" bldLvl="0" animBg="1"/>
      <p:bldP spid="127" grpId="0" bldLvl="0" animBg="1"/>
      <p:bldP spid="127" grpId="1" bldLvl="0" animBg="1"/>
      <p:bldP spid="128" grpId="0" bldLvl="0" animBg="1"/>
      <p:bldP spid="128" grpId="1" bldLvl="0" animBg="1"/>
      <p:bldP spid="129" grpId="0" bldLvl="0" animBg="1"/>
      <p:bldP spid="129" grpId="1" bldLvl="0" animBg="1"/>
      <p:bldP spid="130" grpId="0" bldLvl="0" animBg="1"/>
      <p:bldP spid="130" grpId="1" bldLvl="0" animBg="1"/>
      <p:bldP spid="1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BFS</a:t>
            </a:r>
            <a:endParaRPr lang="en-US" altLang="zh-CN"/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88820" y="1416685"/>
          <a:ext cx="8214995" cy="4610100"/>
        </p:xfrm>
        <a:graphic>
          <a:graphicData uri="http://schemas.openxmlformats.org/drawingml/2006/table">
            <a:tbl>
              <a:tblPr/>
              <a:tblGrid>
                <a:gridCol w="8214995"/>
              </a:tblGrid>
              <a:tr h="4610100">
                <a:tc>
                  <a:txBody>
                    <a:bodyPr/>
                    <a:p>
                      <a:pPr lvl="0"/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void BFS(Graph G, Vertex S) {</a:t>
                      </a:r>
                      <a:endParaRPr lang="en-US" sz="2000" b="1" kern="120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lvl="0"/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   Vertex V, W;</a:t>
                      </a:r>
                      <a:endParaRPr lang="en-US" sz="2000" b="1" kern="120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lvl="0"/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   </a:t>
                      </a:r>
                      <a:r>
                        <a:rPr lang="en-US" sz="2000" b="1" smtClean="0"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Queue Q</a:t>
                      </a:r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= CreateQueue(MaxSize);</a:t>
                      </a:r>
                      <a:endParaRPr lang="en-US" sz="2000" b="1" kern="120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lvl="0"/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   Visited[S] = True;</a:t>
                      </a:r>
                      <a:endParaRPr lang="en-US" sz="2000" b="1" kern="120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lvl="0"/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   EnQueue(Q, S);</a:t>
                      </a:r>
                      <a:endParaRPr lang="en-US" sz="2000" b="1" kern="120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lvl="0"/>
                      <a:endParaRPr lang="en-US" sz="2000" b="1" kern="120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lvl="0"/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   while (!IsEmpty(Q)) {</a:t>
                      </a:r>
                      <a:endParaRPr lang="en-US" sz="2000" b="1" kern="120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lvl="0"/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       V = DeQueue(Q);</a:t>
                      </a:r>
                      <a:endParaRPr lang="en-US" sz="2000" b="1" kern="120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lvl="0"/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       for (V 的每个邻接点 W)</a:t>
                      </a:r>
                      <a:endParaRPr lang="en-US" sz="2000" b="1" kern="120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lvl="0"/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           if (!Visited[W]) {</a:t>
                      </a:r>
                      <a:endParaRPr lang="en-US" sz="2000" b="1" kern="120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lvl="0"/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               Visited[W] = True; /* 标记W已访问 */</a:t>
                      </a:r>
                      <a:endParaRPr lang="en-US" sz="2000" b="1" kern="120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lvl="0"/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               EnQueue(Q, W);   /* W入队列 */</a:t>
                      </a:r>
                      <a:endParaRPr lang="en-US" sz="2000" b="1" kern="120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lvl="0"/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           }</a:t>
                      </a:r>
                      <a:endParaRPr lang="en-US" sz="2000" b="1" kern="120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lvl="0"/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   }</a:t>
                      </a:r>
                      <a:endParaRPr lang="en-US" sz="2000" b="1" kern="120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lvl="0"/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}</a:t>
                      </a:r>
                      <a:endParaRPr lang="en-US" sz="2000" b="1" kern="1200" dirty="0" smtClean="0">
                        <a:solidFill>
                          <a:schemeClr val="tx1"/>
                        </a:solidFill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AutoShape 48"/>
          <p:cNvSpPr/>
          <p:nvPr/>
        </p:nvSpPr>
        <p:spPr>
          <a:xfrm>
            <a:off x="4990148" y="2611438"/>
            <a:ext cx="4143375" cy="1071562"/>
          </a:xfrm>
          <a:prstGeom prst="wedgeEllipseCallout">
            <a:avLst>
              <a:gd name="adj1" fmla="val -45547"/>
              <a:gd name="adj2" fmla="val 59481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indent="0" algn="ctr">
              <a:buFont typeface="Arial" panose="020B0604020202020204" pitchFamily="34" charset="0"/>
            </a:pPr>
            <a:r>
              <a:rPr lang="zh-CN" altLang="en-US" sz="2000" b="1" i="1" dirty="0">
                <a:latin typeface="Times New Roman" panose="02020603050405020304" pitchFamily="18" charset="0"/>
                <a:ea typeface="宋体" pitchFamily="2" charset="-122"/>
              </a:rPr>
              <a:t>出于同样的原因，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itchFamily="2" charset="-122"/>
              </a:rPr>
              <a:t>BFS</a:t>
            </a:r>
            <a:r>
              <a:rPr lang="zh-CN" altLang="en-US" sz="2000" b="1" i="1" dirty="0">
                <a:latin typeface="Times New Roman" panose="02020603050405020304" pitchFamily="18" charset="0"/>
                <a:ea typeface="宋体" pitchFamily="2" charset="-122"/>
              </a:rPr>
              <a:t>和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itchFamily="2" charset="-122"/>
              </a:rPr>
              <a:t>DFS</a:t>
            </a:r>
            <a:r>
              <a:rPr lang="zh-CN" altLang="en-US" sz="2000" b="1" i="1" dirty="0">
                <a:latin typeface="Times New Roman" panose="02020603050405020304" pitchFamily="18" charset="0"/>
                <a:ea typeface="宋体" pitchFamily="2" charset="-122"/>
              </a:rPr>
              <a:t>的时间复杂性相同，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O(V</a:t>
            </a:r>
            <a:r>
              <a:rPr lang="en-US" altLang="zh-CN" sz="20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)</a:t>
            </a:r>
            <a:r>
              <a:rPr lang="zh-CN" altLang="en-US" sz="2000" b="1" i="1" dirty="0">
                <a:latin typeface="Times New Roman" panose="02020603050405020304" pitchFamily="18" charset="0"/>
                <a:ea typeface="宋体" pitchFamily="2" charset="-122"/>
              </a:rPr>
              <a:t>或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O(V + E) </a:t>
            </a:r>
            <a:endParaRPr lang="en-US" altLang="zh-CN" sz="2000" b="1" i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Spanning Tree</a:t>
            </a:r>
            <a:endParaRPr lang="zh-CN" altLang="en-US"/>
          </a:p>
          <a:p>
            <a:r>
              <a:rPr lang="zh-CN" altLang="en-US"/>
              <a:t>最小生成树（Minimum Spanning Tree，简记为MST）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村与村之间的道路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公路村村通项目要求用最小的投入实现每个村都能够有公路通达</a:t>
            </a:r>
            <a:endParaRPr lang="zh-CN" altLang="en-US"/>
          </a:p>
          <a:p>
            <a:r>
              <a:rPr lang="zh-CN" altLang="en-US"/>
              <a:t>那么应该选择建设哪些道路可以使这个投资最小呢（假设每条道路的建设成本已知）</a:t>
            </a:r>
            <a:endParaRPr lang="zh-CN" altLang="en-US"/>
          </a:p>
        </p:txBody>
      </p:sp>
      <p:pic>
        <p:nvPicPr>
          <p:cNvPr id="6152" name="Picture 8" descr="公路村村通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197350" y="2988310"/>
            <a:ext cx="5757384" cy="3696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公路村村通问题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就是寻找“最小生成树”问题</a:t>
            </a:r>
            <a:endParaRPr lang="zh-CN" altLang="en-US"/>
          </a:p>
        </p:txBody>
      </p:sp>
      <p:pic>
        <p:nvPicPr>
          <p:cNvPr id="6758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1870" y="3520758"/>
            <a:ext cx="6838950" cy="2857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122"/>
          <p:cNvGrpSpPr>
            <a:grpSpLocks noChangeAspect="1"/>
          </p:cNvGrpSpPr>
          <p:nvPr/>
        </p:nvGrpSpPr>
        <p:grpSpPr>
          <a:xfrm>
            <a:off x="6893243" y="742633"/>
            <a:ext cx="4067651" cy="2451735"/>
            <a:chOff x="2143108" y="1785926"/>
            <a:chExt cx="5214974" cy="3143272"/>
          </a:xfrm>
        </p:grpSpPr>
        <p:grpSp>
          <p:nvGrpSpPr>
            <p:cNvPr id="8" name="Group 59"/>
            <p:cNvGrpSpPr/>
            <p:nvPr/>
          </p:nvGrpSpPr>
          <p:grpSpPr>
            <a:xfrm>
              <a:off x="2225844" y="1785926"/>
              <a:ext cx="5132238" cy="3143272"/>
              <a:chOff x="2947" y="5546"/>
              <a:chExt cx="3970" cy="2689"/>
            </a:xfrm>
          </p:grpSpPr>
          <p:sp>
            <p:nvSpPr>
              <p:cNvPr id="9" name="Oval 60"/>
              <p:cNvSpPr/>
              <p:nvPr/>
            </p:nvSpPr>
            <p:spPr>
              <a:xfrm>
                <a:off x="3166" y="6468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Oval 61"/>
              <p:cNvSpPr/>
              <p:nvPr/>
            </p:nvSpPr>
            <p:spPr>
              <a:xfrm>
                <a:off x="3535" y="5546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Oval 62"/>
              <p:cNvSpPr/>
              <p:nvPr/>
            </p:nvSpPr>
            <p:spPr>
              <a:xfrm>
                <a:off x="4015" y="7128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Oval 63"/>
              <p:cNvSpPr/>
              <p:nvPr/>
            </p:nvSpPr>
            <p:spPr>
              <a:xfrm>
                <a:off x="4447" y="6099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3" name="Oval 64"/>
              <p:cNvSpPr/>
              <p:nvPr/>
            </p:nvSpPr>
            <p:spPr>
              <a:xfrm>
                <a:off x="5759" y="5646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Oval 65"/>
              <p:cNvSpPr/>
              <p:nvPr/>
            </p:nvSpPr>
            <p:spPr>
              <a:xfrm>
                <a:off x="2947" y="7497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5" name="Oval 66"/>
              <p:cNvSpPr/>
              <p:nvPr/>
            </p:nvSpPr>
            <p:spPr>
              <a:xfrm>
                <a:off x="6548" y="6468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6" name="Oval 67"/>
              <p:cNvSpPr/>
              <p:nvPr/>
            </p:nvSpPr>
            <p:spPr>
              <a:xfrm>
                <a:off x="6045" y="7563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7" name="Oval 68"/>
              <p:cNvSpPr/>
              <p:nvPr/>
            </p:nvSpPr>
            <p:spPr>
              <a:xfrm>
                <a:off x="5185" y="6759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8" name="Oval 69"/>
              <p:cNvSpPr/>
              <p:nvPr/>
            </p:nvSpPr>
            <p:spPr>
              <a:xfrm>
                <a:off x="4816" y="7866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cxnSp>
            <p:nvCxnSpPr>
              <p:cNvPr id="19" name="AutoShape 70"/>
              <p:cNvCxnSpPr/>
              <p:nvPr/>
            </p:nvCxnSpPr>
            <p:spPr>
              <a:xfrm>
                <a:off x="3904" y="5835"/>
                <a:ext cx="543" cy="351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AutoShape 71"/>
              <p:cNvCxnSpPr/>
              <p:nvPr/>
            </p:nvCxnSpPr>
            <p:spPr>
              <a:xfrm flipH="1">
                <a:off x="3381" y="5915"/>
                <a:ext cx="285" cy="553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AutoShape 72"/>
              <p:cNvCxnSpPr/>
              <p:nvPr/>
            </p:nvCxnSpPr>
            <p:spPr>
              <a:xfrm flipV="1">
                <a:off x="4816" y="5835"/>
                <a:ext cx="943" cy="351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AutoShape 73"/>
              <p:cNvCxnSpPr/>
              <p:nvPr/>
            </p:nvCxnSpPr>
            <p:spPr>
              <a:xfrm>
                <a:off x="4790" y="6382"/>
                <a:ext cx="468" cy="429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AutoShape 74"/>
              <p:cNvCxnSpPr/>
              <p:nvPr/>
            </p:nvCxnSpPr>
            <p:spPr>
              <a:xfrm>
                <a:off x="6128" y="5915"/>
                <a:ext cx="543" cy="553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AutoShape 75"/>
              <p:cNvCxnSpPr/>
              <p:nvPr/>
            </p:nvCxnSpPr>
            <p:spPr>
              <a:xfrm flipV="1">
                <a:off x="5502" y="6015"/>
                <a:ext cx="408" cy="796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AutoShape 76"/>
              <p:cNvCxnSpPr/>
              <p:nvPr/>
            </p:nvCxnSpPr>
            <p:spPr>
              <a:xfrm flipV="1">
                <a:off x="5554" y="6701"/>
                <a:ext cx="982" cy="224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AutoShape 77"/>
              <p:cNvCxnSpPr/>
              <p:nvPr/>
            </p:nvCxnSpPr>
            <p:spPr>
              <a:xfrm flipV="1">
                <a:off x="4384" y="7004"/>
                <a:ext cx="801" cy="224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AutoShape 78"/>
              <p:cNvCxnSpPr/>
              <p:nvPr/>
            </p:nvCxnSpPr>
            <p:spPr>
              <a:xfrm>
                <a:off x="5548" y="7142"/>
                <a:ext cx="580" cy="421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AutoShape 79"/>
              <p:cNvCxnSpPr/>
              <p:nvPr/>
            </p:nvCxnSpPr>
            <p:spPr>
              <a:xfrm flipV="1">
                <a:off x="6311" y="6837"/>
                <a:ext cx="465" cy="726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AutoShape 80"/>
              <p:cNvCxnSpPr/>
              <p:nvPr/>
            </p:nvCxnSpPr>
            <p:spPr>
              <a:xfrm flipV="1">
                <a:off x="5185" y="7788"/>
                <a:ext cx="860" cy="224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AutoShape 81"/>
              <p:cNvCxnSpPr/>
              <p:nvPr/>
            </p:nvCxnSpPr>
            <p:spPr>
              <a:xfrm flipV="1">
                <a:off x="3316" y="7339"/>
                <a:ext cx="699" cy="224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AutoShape 82"/>
              <p:cNvCxnSpPr>
                <a:stCxn id="11" idx="5"/>
              </p:cNvCxnSpPr>
              <p:nvPr/>
            </p:nvCxnSpPr>
            <p:spPr>
              <a:xfrm>
                <a:off x="4330" y="7443"/>
                <a:ext cx="553" cy="489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AutoShape 83"/>
              <p:cNvCxnSpPr/>
              <p:nvPr/>
            </p:nvCxnSpPr>
            <p:spPr>
              <a:xfrm flipV="1">
                <a:off x="3535" y="6382"/>
                <a:ext cx="912" cy="224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AutoShape 84"/>
              <p:cNvCxnSpPr/>
              <p:nvPr/>
            </p:nvCxnSpPr>
            <p:spPr>
              <a:xfrm>
                <a:off x="3529" y="6805"/>
                <a:ext cx="492" cy="375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AutoShape 85"/>
              <p:cNvCxnSpPr/>
              <p:nvPr/>
            </p:nvCxnSpPr>
            <p:spPr>
              <a:xfrm flipH="1">
                <a:off x="3166" y="6811"/>
                <a:ext cx="128" cy="686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AutoShape 86"/>
              <p:cNvCxnSpPr/>
              <p:nvPr/>
            </p:nvCxnSpPr>
            <p:spPr>
              <a:xfrm flipV="1">
                <a:off x="5059" y="7115"/>
                <a:ext cx="275" cy="751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" name="Group 88"/>
            <p:cNvGrpSpPr/>
            <p:nvPr/>
          </p:nvGrpSpPr>
          <p:grpSpPr>
            <a:xfrm>
              <a:off x="2143108" y="2064133"/>
              <a:ext cx="5050794" cy="2748171"/>
              <a:chOff x="2878" y="3672"/>
              <a:chExt cx="3907" cy="2351"/>
            </a:xfrm>
          </p:grpSpPr>
          <p:sp>
            <p:nvSpPr>
              <p:cNvPr id="37" name="Text Box 89"/>
              <p:cNvSpPr txBox="1"/>
              <p:nvPr/>
            </p:nvSpPr>
            <p:spPr>
              <a:xfrm>
                <a:off x="3266" y="3900"/>
                <a:ext cx="238" cy="16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8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8" name="Text Box 90"/>
              <p:cNvSpPr txBox="1"/>
              <p:nvPr/>
            </p:nvSpPr>
            <p:spPr>
              <a:xfrm>
                <a:off x="5072" y="3672"/>
                <a:ext cx="254" cy="1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8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9" name="Text Box 91"/>
              <p:cNvSpPr txBox="1"/>
              <p:nvPr/>
            </p:nvSpPr>
            <p:spPr>
              <a:xfrm>
                <a:off x="5419" y="4143"/>
                <a:ext cx="241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7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0" name="Text Box 92"/>
              <p:cNvSpPr txBox="1"/>
              <p:nvPr/>
            </p:nvSpPr>
            <p:spPr>
              <a:xfrm>
                <a:off x="5819" y="4442"/>
                <a:ext cx="340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5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1" name="Text Box 93"/>
              <p:cNvSpPr txBox="1"/>
              <p:nvPr/>
            </p:nvSpPr>
            <p:spPr>
              <a:xfrm>
                <a:off x="5780" y="5002"/>
                <a:ext cx="280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6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2" name="Text Box 94"/>
              <p:cNvSpPr txBox="1"/>
              <p:nvPr/>
            </p:nvSpPr>
            <p:spPr>
              <a:xfrm>
                <a:off x="6541" y="5109"/>
                <a:ext cx="244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6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3" name="Text Box 95"/>
              <p:cNvSpPr txBox="1"/>
              <p:nvPr/>
            </p:nvSpPr>
            <p:spPr>
              <a:xfrm>
                <a:off x="4224" y="3709"/>
                <a:ext cx="288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5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4" name="Text Box 96"/>
              <p:cNvSpPr txBox="1"/>
              <p:nvPr/>
            </p:nvSpPr>
            <p:spPr>
              <a:xfrm>
                <a:off x="6414" y="3889"/>
                <a:ext cx="270" cy="16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5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5" name="Text Box 97"/>
              <p:cNvSpPr txBox="1"/>
              <p:nvPr/>
            </p:nvSpPr>
            <p:spPr>
              <a:xfrm>
                <a:off x="3753" y="4659"/>
                <a:ext cx="275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4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6" name="Text Box 98"/>
              <p:cNvSpPr txBox="1"/>
              <p:nvPr/>
            </p:nvSpPr>
            <p:spPr>
              <a:xfrm>
                <a:off x="3612" y="5461"/>
                <a:ext cx="317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4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7" name="Text Box 99"/>
              <p:cNvSpPr txBox="1"/>
              <p:nvPr/>
            </p:nvSpPr>
            <p:spPr>
              <a:xfrm>
                <a:off x="4719" y="4442"/>
                <a:ext cx="250" cy="19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4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8" name="Text Box 100"/>
              <p:cNvSpPr txBox="1"/>
              <p:nvPr/>
            </p:nvSpPr>
            <p:spPr>
              <a:xfrm>
                <a:off x="3828" y="4143"/>
                <a:ext cx="254" cy="19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5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9" name="Text Box 101"/>
              <p:cNvSpPr txBox="1"/>
              <p:nvPr/>
            </p:nvSpPr>
            <p:spPr>
              <a:xfrm>
                <a:off x="4806" y="5313"/>
                <a:ext cx="340" cy="2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3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0" name="Text Box 102"/>
              <p:cNvSpPr txBox="1"/>
              <p:nvPr/>
            </p:nvSpPr>
            <p:spPr>
              <a:xfrm>
                <a:off x="4102" y="5676"/>
                <a:ext cx="340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2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1" name="Text Box 103"/>
              <p:cNvSpPr txBox="1"/>
              <p:nvPr/>
            </p:nvSpPr>
            <p:spPr>
              <a:xfrm>
                <a:off x="5570" y="5806"/>
                <a:ext cx="340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7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2" name="Text Box 104"/>
              <p:cNvSpPr txBox="1"/>
              <p:nvPr/>
            </p:nvSpPr>
            <p:spPr>
              <a:xfrm>
                <a:off x="4564" y="4760"/>
                <a:ext cx="252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4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3" name="Text Box 105"/>
              <p:cNvSpPr txBox="1"/>
              <p:nvPr/>
            </p:nvSpPr>
            <p:spPr>
              <a:xfrm>
                <a:off x="2878" y="4885"/>
                <a:ext cx="340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5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54" name="Group 106"/>
            <p:cNvGrpSpPr/>
            <p:nvPr/>
          </p:nvGrpSpPr>
          <p:grpSpPr>
            <a:xfrm>
              <a:off x="2316337" y="1856062"/>
              <a:ext cx="4957716" cy="2986634"/>
              <a:chOff x="3012" y="3494"/>
              <a:chExt cx="3835" cy="2555"/>
            </a:xfrm>
          </p:grpSpPr>
          <p:sp>
            <p:nvSpPr>
              <p:cNvPr id="55" name="Text Box 107"/>
              <p:cNvSpPr txBox="1"/>
              <p:nvPr/>
            </p:nvSpPr>
            <p:spPr>
              <a:xfrm>
                <a:off x="3224" y="4403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B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6" name="Text Box 108"/>
              <p:cNvSpPr txBox="1"/>
              <p:nvPr/>
            </p:nvSpPr>
            <p:spPr>
              <a:xfrm>
                <a:off x="6104" y="5530"/>
                <a:ext cx="241" cy="2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C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7" name="Text Box 109"/>
              <p:cNvSpPr txBox="1"/>
              <p:nvPr/>
            </p:nvSpPr>
            <p:spPr>
              <a:xfrm>
                <a:off x="3012" y="5450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D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8" name="Text Box 110"/>
              <p:cNvSpPr txBox="1"/>
              <p:nvPr/>
            </p:nvSpPr>
            <p:spPr>
              <a:xfrm>
                <a:off x="4883" y="5806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F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9" name="Text Box 111"/>
              <p:cNvSpPr txBox="1"/>
              <p:nvPr/>
            </p:nvSpPr>
            <p:spPr>
              <a:xfrm>
                <a:off x="4082" y="5083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L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60" name="Text Box 112"/>
              <p:cNvSpPr txBox="1"/>
              <p:nvPr/>
            </p:nvSpPr>
            <p:spPr>
              <a:xfrm>
                <a:off x="5248" y="4698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H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61" name="Text Box 113"/>
              <p:cNvSpPr txBox="1"/>
              <p:nvPr/>
            </p:nvSpPr>
            <p:spPr>
              <a:xfrm>
                <a:off x="4512" y="4052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W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62" name="Text Box 114"/>
              <p:cNvSpPr txBox="1"/>
              <p:nvPr/>
            </p:nvSpPr>
            <p:spPr>
              <a:xfrm>
                <a:off x="5819" y="3598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X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63" name="Text Box 115"/>
              <p:cNvSpPr txBox="1"/>
              <p:nvPr/>
            </p:nvSpPr>
            <p:spPr>
              <a:xfrm>
                <a:off x="6606" y="4416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Y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64" name="Text Box 116"/>
              <p:cNvSpPr txBox="1"/>
              <p:nvPr/>
            </p:nvSpPr>
            <p:spPr>
              <a:xfrm>
                <a:off x="3587" y="3494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Z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Prim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9" name="Oval 60"/>
          <p:cNvSpPr/>
          <p:nvPr/>
        </p:nvSpPr>
        <p:spPr>
          <a:xfrm>
            <a:off x="6193790" y="3043555"/>
            <a:ext cx="372110" cy="336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0" name="Oval 61"/>
          <p:cNvSpPr/>
          <p:nvPr/>
        </p:nvSpPr>
        <p:spPr>
          <a:xfrm>
            <a:off x="6565900" y="2202815"/>
            <a:ext cx="372110" cy="336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1" name="Oval 62"/>
          <p:cNvSpPr/>
          <p:nvPr/>
        </p:nvSpPr>
        <p:spPr>
          <a:xfrm>
            <a:off x="7049770" y="3645535"/>
            <a:ext cx="372110" cy="336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" name="Oval 63"/>
          <p:cNvSpPr/>
          <p:nvPr/>
        </p:nvSpPr>
        <p:spPr>
          <a:xfrm>
            <a:off x="7485380" y="2707005"/>
            <a:ext cx="372110" cy="336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3" name="Oval 64"/>
          <p:cNvSpPr/>
          <p:nvPr/>
        </p:nvSpPr>
        <p:spPr>
          <a:xfrm>
            <a:off x="8808085" y="2294255"/>
            <a:ext cx="372110" cy="336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4" name="Oval 65"/>
          <p:cNvSpPr/>
          <p:nvPr/>
        </p:nvSpPr>
        <p:spPr>
          <a:xfrm>
            <a:off x="5972810" y="3981450"/>
            <a:ext cx="372110" cy="336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5" name="Oval 66"/>
          <p:cNvSpPr/>
          <p:nvPr/>
        </p:nvSpPr>
        <p:spPr>
          <a:xfrm>
            <a:off x="9603740" y="3043555"/>
            <a:ext cx="372110" cy="336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6" name="Oval 67"/>
          <p:cNvSpPr/>
          <p:nvPr/>
        </p:nvSpPr>
        <p:spPr>
          <a:xfrm>
            <a:off x="9096375" y="4041775"/>
            <a:ext cx="372110" cy="336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7" name="Oval 68"/>
          <p:cNvSpPr/>
          <p:nvPr/>
        </p:nvSpPr>
        <p:spPr>
          <a:xfrm>
            <a:off x="8229600" y="3308985"/>
            <a:ext cx="372110" cy="336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8" name="Oval 69"/>
          <p:cNvSpPr/>
          <p:nvPr/>
        </p:nvSpPr>
        <p:spPr>
          <a:xfrm>
            <a:off x="7857490" y="4318000"/>
            <a:ext cx="372110" cy="336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cxnSp>
        <p:nvCxnSpPr>
          <p:cNvPr id="19" name="AutoShape 70"/>
          <p:cNvCxnSpPr/>
          <p:nvPr/>
        </p:nvCxnSpPr>
        <p:spPr>
          <a:xfrm>
            <a:off x="6938010" y="2466340"/>
            <a:ext cx="547370" cy="32004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AutoShape 71"/>
          <p:cNvCxnSpPr/>
          <p:nvPr/>
        </p:nvCxnSpPr>
        <p:spPr>
          <a:xfrm flipH="1">
            <a:off x="6410325" y="2539365"/>
            <a:ext cx="287655" cy="50419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AutoShape 72"/>
          <p:cNvCxnSpPr/>
          <p:nvPr/>
        </p:nvCxnSpPr>
        <p:spPr>
          <a:xfrm flipV="1">
            <a:off x="7857490" y="2466340"/>
            <a:ext cx="950595" cy="32004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AutoShape 73"/>
          <p:cNvCxnSpPr/>
          <p:nvPr/>
        </p:nvCxnSpPr>
        <p:spPr>
          <a:xfrm>
            <a:off x="7831455" y="2964815"/>
            <a:ext cx="471805" cy="39116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AutoShape 74"/>
          <p:cNvCxnSpPr/>
          <p:nvPr/>
        </p:nvCxnSpPr>
        <p:spPr>
          <a:xfrm>
            <a:off x="9180195" y="2539365"/>
            <a:ext cx="547370" cy="50419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AutoShape 75"/>
          <p:cNvCxnSpPr/>
          <p:nvPr/>
        </p:nvCxnSpPr>
        <p:spPr>
          <a:xfrm flipV="1">
            <a:off x="8549005" y="2630170"/>
            <a:ext cx="411480" cy="725805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AutoShape 76"/>
          <p:cNvCxnSpPr/>
          <p:nvPr/>
        </p:nvCxnSpPr>
        <p:spPr>
          <a:xfrm flipV="1">
            <a:off x="8601710" y="3255645"/>
            <a:ext cx="989965" cy="20447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AutoShape 77"/>
          <p:cNvCxnSpPr/>
          <p:nvPr/>
        </p:nvCxnSpPr>
        <p:spPr>
          <a:xfrm flipV="1">
            <a:off x="7421880" y="3531870"/>
            <a:ext cx="807720" cy="20447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AutoShape 78"/>
          <p:cNvCxnSpPr/>
          <p:nvPr/>
        </p:nvCxnSpPr>
        <p:spPr>
          <a:xfrm>
            <a:off x="8595360" y="3658235"/>
            <a:ext cx="584835" cy="38354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AutoShape 79"/>
          <p:cNvCxnSpPr/>
          <p:nvPr/>
        </p:nvCxnSpPr>
        <p:spPr>
          <a:xfrm flipV="1">
            <a:off x="9364980" y="3380105"/>
            <a:ext cx="468630" cy="66167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AutoShape 80"/>
          <p:cNvCxnSpPr/>
          <p:nvPr/>
        </p:nvCxnSpPr>
        <p:spPr>
          <a:xfrm flipV="1">
            <a:off x="8229600" y="4246880"/>
            <a:ext cx="867410" cy="20447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AutoShape 81"/>
          <p:cNvCxnSpPr/>
          <p:nvPr/>
        </p:nvCxnSpPr>
        <p:spPr>
          <a:xfrm flipV="1">
            <a:off x="6344920" y="3837305"/>
            <a:ext cx="704850" cy="20447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AutoShape 82"/>
          <p:cNvCxnSpPr>
            <a:stCxn id="11" idx="5"/>
          </p:cNvCxnSpPr>
          <p:nvPr/>
        </p:nvCxnSpPr>
        <p:spPr>
          <a:xfrm>
            <a:off x="7367270" y="3932555"/>
            <a:ext cx="557530" cy="44577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AutoShape 83"/>
          <p:cNvCxnSpPr/>
          <p:nvPr/>
        </p:nvCxnSpPr>
        <p:spPr>
          <a:xfrm flipV="1">
            <a:off x="6565900" y="2964815"/>
            <a:ext cx="919480" cy="20447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AutoShape 84"/>
          <p:cNvCxnSpPr/>
          <p:nvPr/>
        </p:nvCxnSpPr>
        <p:spPr>
          <a:xfrm>
            <a:off x="6559550" y="3350895"/>
            <a:ext cx="495935" cy="34163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AutoShape 85"/>
          <p:cNvCxnSpPr/>
          <p:nvPr/>
        </p:nvCxnSpPr>
        <p:spPr>
          <a:xfrm flipH="1">
            <a:off x="6193790" y="3355975"/>
            <a:ext cx="128905" cy="625475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AutoShape 86"/>
          <p:cNvCxnSpPr/>
          <p:nvPr/>
        </p:nvCxnSpPr>
        <p:spPr>
          <a:xfrm flipV="1">
            <a:off x="8102600" y="3633470"/>
            <a:ext cx="277495" cy="68453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" name="Group 88"/>
          <p:cNvGrpSpPr/>
          <p:nvPr/>
        </p:nvGrpSpPr>
        <p:grpSpPr>
          <a:xfrm rot="0">
            <a:off x="5908675" y="2419350"/>
            <a:ext cx="3939540" cy="2143760"/>
            <a:chOff x="2878" y="3672"/>
            <a:chExt cx="3907" cy="2351"/>
          </a:xfrm>
        </p:grpSpPr>
        <p:sp>
          <p:nvSpPr>
            <p:cNvPr id="37" name="Text Box 89"/>
            <p:cNvSpPr txBox="1"/>
            <p:nvPr/>
          </p:nvSpPr>
          <p:spPr>
            <a:xfrm>
              <a:off x="3266" y="3900"/>
              <a:ext cx="238" cy="16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8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8" name="Text Box 90"/>
            <p:cNvSpPr txBox="1"/>
            <p:nvPr/>
          </p:nvSpPr>
          <p:spPr>
            <a:xfrm>
              <a:off x="5072" y="3672"/>
              <a:ext cx="254" cy="17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8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9" name="Text Box 91"/>
            <p:cNvSpPr txBox="1"/>
            <p:nvPr/>
          </p:nvSpPr>
          <p:spPr>
            <a:xfrm>
              <a:off x="5419" y="4143"/>
              <a:ext cx="241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7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0" name="Text Box 92"/>
            <p:cNvSpPr txBox="1"/>
            <p:nvPr/>
          </p:nvSpPr>
          <p:spPr>
            <a:xfrm>
              <a:off x="5819" y="4442"/>
              <a:ext cx="340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5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1" name="Text Box 93"/>
            <p:cNvSpPr txBox="1"/>
            <p:nvPr/>
          </p:nvSpPr>
          <p:spPr>
            <a:xfrm>
              <a:off x="5780" y="5002"/>
              <a:ext cx="280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6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2" name="Text Box 94"/>
            <p:cNvSpPr txBox="1"/>
            <p:nvPr/>
          </p:nvSpPr>
          <p:spPr>
            <a:xfrm>
              <a:off x="6541" y="5109"/>
              <a:ext cx="244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6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3" name="Text Box 95"/>
            <p:cNvSpPr txBox="1"/>
            <p:nvPr/>
          </p:nvSpPr>
          <p:spPr>
            <a:xfrm>
              <a:off x="4224" y="3709"/>
              <a:ext cx="288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5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4" name="Text Box 96"/>
            <p:cNvSpPr txBox="1"/>
            <p:nvPr/>
          </p:nvSpPr>
          <p:spPr>
            <a:xfrm>
              <a:off x="6414" y="3889"/>
              <a:ext cx="270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5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5" name="Text Box 97"/>
            <p:cNvSpPr txBox="1"/>
            <p:nvPr/>
          </p:nvSpPr>
          <p:spPr>
            <a:xfrm>
              <a:off x="3753" y="4659"/>
              <a:ext cx="275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4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6" name="Text Box 98"/>
            <p:cNvSpPr txBox="1"/>
            <p:nvPr/>
          </p:nvSpPr>
          <p:spPr>
            <a:xfrm>
              <a:off x="3612" y="5461"/>
              <a:ext cx="317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4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7" name="Text Box 99"/>
            <p:cNvSpPr txBox="1"/>
            <p:nvPr/>
          </p:nvSpPr>
          <p:spPr>
            <a:xfrm>
              <a:off x="4719" y="4442"/>
              <a:ext cx="250" cy="19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4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8" name="Text Box 100"/>
            <p:cNvSpPr txBox="1"/>
            <p:nvPr/>
          </p:nvSpPr>
          <p:spPr>
            <a:xfrm>
              <a:off x="3828" y="4143"/>
              <a:ext cx="254" cy="19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5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9" name="Text Box 101"/>
            <p:cNvSpPr txBox="1"/>
            <p:nvPr/>
          </p:nvSpPr>
          <p:spPr>
            <a:xfrm>
              <a:off x="4806" y="5313"/>
              <a:ext cx="340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3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0" name="Text Box 102"/>
            <p:cNvSpPr txBox="1"/>
            <p:nvPr/>
          </p:nvSpPr>
          <p:spPr>
            <a:xfrm>
              <a:off x="4102" y="5676"/>
              <a:ext cx="340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2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" name="Text Box 103"/>
            <p:cNvSpPr txBox="1"/>
            <p:nvPr/>
          </p:nvSpPr>
          <p:spPr>
            <a:xfrm>
              <a:off x="5570" y="5806"/>
              <a:ext cx="340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7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2" name="Text Box 104"/>
            <p:cNvSpPr txBox="1"/>
            <p:nvPr/>
          </p:nvSpPr>
          <p:spPr>
            <a:xfrm>
              <a:off x="4564" y="4760"/>
              <a:ext cx="252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4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3" name="Text Box 105"/>
            <p:cNvSpPr txBox="1"/>
            <p:nvPr/>
          </p:nvSpPr>
          <p:spPr>
            <a:xfrm>
              <a:off x="2878" y="4885"/>
              <a:ext cx="340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5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54" name="Group 106"/>
          <p:cNvGrpSpPr/>
          <p:nvPr/>
        </p:nvGrpSpPr>
        <p:grpSpPr>
          <a:xfrm rot="0">
            <a:off x="6043295" y="2257425"/>
            <a:ext cx="3867150" cy="2329815"/>
            <a:chOff x="3012" y="3494"/>
            <a:chExt cx="3835" cy="2555"/>
          </a:xfrm>
        </p:grpSpPr>
        <p:sp>
          <p:nvSpPr>
            <p:cNvPr id="55" name="Text Box 107"/>
            <p:cNvSpPr txBox="1"/>
            <p:nvPr/>
          </p:nvSpPr>
          <p:spPr>
            <a:xfrm>
              <a:off x="3224" y="4403"/>
              <a:ext cx="241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600" b="1" dirty="0"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lang="zh-CN" altLang="zh-CN" sz="16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6" name="Text Box 108"/>
            <p:cNvSpPr txBox="1"/>
            <p:nvPr/>
          </p:nvSpPr>
          <p:spPr>
            <a:xfrm>
              <a:off x="6104" y="5530"/>
              <a:ext cx="241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600" b="1" dirty="0"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lang="zh-CN" altLang="zh-CN" sz="16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7" name="Text Box 109"/>
            <p:cNvSpPr txBox="1"/>
            <p:nvPr/>
          </p:nvSpPr>
          <p:spPr>
            <a:xfrm>
              <a:off x="3012" y="5450"/>
              <a:ext cx="241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600" b="1" dirty="0"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lang="zh-CN" altLang="zh-CN" sz="16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8" name="Text Box 110"/>
            <p:cNvSpPr txBox="1"/>
            <p:nvPr/>
          </p:nvSpPr>
          <p:spPr>
            <a:xfrm>
              <a:off x="4883" y="5806"/>
              <a:ext cx="241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600" b="1" dirty="0"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lang="zh-CN" altLang="zh-CN" sz="16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9" name="Text Box 111"/>
            <p:cNvSpPr txBox="1"/>
            <p:nvPr/>
          </p:nvSpPr>
          <p:spPr>
            <a:xfrm>
              <a:off x="4082" y="5083"/>
              <a:ext cx="241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600" b="1" dirty="0">
                  <a:latin typeface="Arial" panose="020B0604020202020204" pitchFamily="34" charset="0"/>
                  <a:ea typeface="宋体" pitchFamily="2" charset="-122"/>
                </a:rPr>
                <a:t>L</a:t>
              </a:r>
              <a:endParaRPr lang="zh-CN" altLang="zh-CN" sz="16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0" name="Text Box 112"/>
            <p:cNvSpPr txBox="1"/>
            <p:nvPr/>
          </p:nvSpPr>
          <p:spPr>
            <a:xfrm>
              <a:off x="5248" y="4698"/>
              <a:ext cx="241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600" b="1" dirty="0"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lang="zh-CN" altLang="zh-CN" sz="16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1" name="Text Box 113"/>
            <p:cNvSpPr txBox="1"/>
            <p:nvPr/>
          </p:nvSpPr>
          <p:spPr>
            <a:xfrm>
              <a:off x="4512" y="4052"/>
              <a:ext cx="241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600" b="1" dirty="0">
                  <a:latin typeface="Arial" panose="020B0604020202020204" pitchFamily="34" charset="0"/>
                  <a:ea typeface="宋体" pitchFamily="2" charset="-122"/>
                </a:rPr>
                <a:t>W</a:t>
              </a:r>
              <a:endParaRPr lang="zh-CN" altLang="zh-CN" sz="16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2" name="Text Box 114"/>
            <p:cNvSpPr txBox="1"/>
            <p:nvPr/>
          </p:nvSpPr>
          <p:spPr>
            <a:xfrm>
              <a:off x="5819" y="3598"/>
              <a:ext cx="241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600" b="1" dirty="0">
                  <a:latin typeface="Arial" panose="020B0604020202020204" pitchFamily="34" charset="0"/>
                  <a:ea typeface="宋体" pitchFamily="2" charset="-122"/>
                </a:rPr>
                <a:t>X</a:t>
              </a:r>
              <a:endParaRPr lang="zh-CN" altLang="zh-CN" sz="16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3" name="Text Box 115"/>
            <p:cNvSpPr txBox="1"/>
            <p:nvPr/>
          </p:nvSpPr>
          <p:spPr>
            <a:xfrm>
              <a:off x="6606" y="4416"/>
              <a:ext cx="241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600" b="1" dirty="0">
                  <a:latin typeface="Arial" panose="020B0604020202020204" pitchFamily="34" charset="0"/>
                  <a:ea typeface="宋体" pitchFamily="2" charset="-122"/>
                </a:rPr>
                <a:t>Y</a:t>
              </a:r>
              <a:endParaRPr lang="zh-CN" altLang="zh-CN" sz="16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4" name="Text Box 116"/>
            <p:cNvSpPr txBox="1"/>
            <p:nvPr/>
          </p:nvSpPr>
          <p:spPr>
            <a:xfrm>
              <a:off x="3587" y="3494"/>
              <a:ext cx="241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600" b="1" dirty="0">
                  <a:latin typeface="Arial" panose="020B0604020202020204" pitchFamily="34" charset="0"/>
                  <a:ea typeface="宋体" pitchFamily="2" charset="-122"/>
                </a:rPr>
                <a:t>Z</a:t>
              </a:r>
              <a:endParaRPr lang="zh-CN" altLang="zh-CN" sz="16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383" y="1949450"/>
            <a:ext cx="3786187" cy="295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345940" y="1246505"/>
            <a:ext cx="3004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若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MST-Prim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中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r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为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z</a:t>
            </a:r>
            <a:endParaRPr lang="en-US" altLang="zh-CN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700" y="5542280"/>
            <a:ext cx="52355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课堂：板书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MST-Prim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的构造过程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寻找“最小生成树”的Kruskal算法</a:t>
            </a:r>
            <a:endParaRPr lang="zh-CN" altLang="en-US"/>
          </a:p>
        </p:txBody>
      </p:sp>
      <p:pic>
        <p:nvPicPr>
          <p:cNvPr id="921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187575"/>
            <a:ext cx="5892800" cy="2482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5" name="Text Box 51"/>
          <p:cNvSpPr txBox="1"/>
          <p:nvPr/>
        </p:nvSpPr>
        <p:spPr>
          <a:xfrm>
            <a:off x="647383" y="5023803"/>
            <a:ext cx="5929312" cy="13220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Webdings" panose="05030102010509060703" pitchFamily="18" charset="2"/>
              </a:rPr>
              <a:t>Kruskal</a:t>
            </a:r>
            <a:r>
              <a:rPr lang="zh-CN" altLang="en-US" sz="20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Webdings" panose="05030102010509060703" pitchFamily="18" charset="2"/>
              </a:rPr>
              <a:t>算法的基本工作有</a:t>
            </a:r>
            <a:r>
              <a:rPr lang="en-US" altLang="zh-CN" sz="20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Webdings" panose="05030102010509060703" pitchFamily="18" charset="2"/>
              </a:rPr>
              <a:t>3</a:t>
            </a:r>
            <a:r>
              <a:rPr lang="zh-CN" altLang="en-US" sz="20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Webdings" panose="05030102010509060703" pitchFamily="18" charset="2"/>
              </a:rPr>
              <a:t>点：</a:t>
            </a:r>
            <a:endParaRPr lang="en-US" altLang="zh-CN" sz="2000" b="1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  <a:sym typeface="Webdings" panose="05030102010509060703" pitchFamily="18" charset="2"/>
            </a:endParaRPr>
          </a:p>
          <a:p>
            <a:pPr indent="0">
              <a:buFont typeface="Arial" panose="020B0604020202020204" pitchFamily="34" charset="0"/>
            </a:pPr>
            <a:r>
              <a:rPr lang="en-US" altLang="zh-CN" sz="20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1</a:t>
            </a:r>
            <a:r>
              <a:rPr lang="zh-CN" altLang="en-US" sz="20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、选择一条</a:t>
            </a:r>
            <a:r>
              <a:rPr lang="zh-CN" altLang="en-US" sz="2000" b="1" dirty="0">
                <a:solidFill>
                  <a:srgbClr val="0000FF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权重最小</a:t>
            </a:r>
            <a:r>
              <a:rPr lang="zh-CN" altLang="en-US" sz="20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的边</a:t>
            </a:r>
            <a:endParaRPr lang="en-US" altLang="zh-CN" sz="2000" b="1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indent="0">
              <a:buFont typeface="Arial" panose="020B0604020202020204" pitchFamily="34" charset="0"/>
            </a:pPr>
            <a:r>
              <a:rPr lang="en-US" altLang="zh-CN" sz="20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2</a:t>
            </a:r>
            <a:r>
              <a:rPr lang="zh-CN" altLang="en-US" sz="20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、判定一条</a:t>
            </a:r>
            <a:r>
              <a:rPr lang="zh-CN" altLang="en-US" sz="2000" b="1" dirty="0">
                <a:solidFill>
                  <a:srgbClr val="0000FF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边的两端是否属于同一棵树</a:t>
            </a:r>
            <a:endParaRPr lang="en-US" altLang="zh-CN" sz="2000" b="1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indent="0">
              <a:buFont typeface="Arial" panose="020B0604020202020204" pitchFamily="34" charset="0"/>
            </a:pPr>
            <a:r>
              <a:rPr lang="en-US" altLang="zh-CN" sz="20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3</a:t>
            </a:r>
            <a:r>
              <a:rPr lang="zh-CN" altLang="en-US" sz="20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、</a:t>
            </a:r>
            <a:r>
              <a:rPr lang="zh-CN" altLang="en-US" sz="2000" b="1" dirty="0">
                <a:solidFill>
                  <a:srgbClr val="0000FF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合并</a:t>
            </a:r>
            <a:r>
              <a:rPr lang="zh-CN" altLang="en-US" sz="20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两棵树</a:t>
            </a:r>
            <a:endParaRPr lang="zh-CN" altLang="en-US" sz="2000" b="1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sp>
        <p:nvSpPr>
          <p:cNvPr id="9" name="Oval 60"/>
          <p:cNvSpPr/>
          <p:nvPr/>
        </p:nvSpPr>
        <p:spPr>
          <a:xfrm>
            <a:off x="7446645" y="3126740"/>
            <a:ext cx="372110" cy="336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0" name="Oval 61"/>
          <p:cNvSpPr/>
          <p:nvPr/>
        </p:nvSpPr>
        <p:spPr>
          <a:xfrm>
            <a:off x="7818755" y="2286000"/>
            <a:ext cx="372110" cy="336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1" name="Oval 62"/>
          <p:cNvSpPr/>
          <p:nvPr/>
        </p:nvSpPr>
        <p:spPr>
          <a:xfrm>
            <a:off x="8302625" y="3728720"/>
            <a:ext cx="372110" cy="336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" name="Oval 63"/>
          <p:cNvSpPr/>
          <p:nvPr/>
        </p:nvSpPr>
        <p:spPr>
          <a:xfrm>
            <a:off x="8738235" y="2790190"/>
            <a:ext cx="372110" cy="336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3" name="Oval 64"/>
          <p:cNvSpPr/>
          <p:nvPr/>
        </p:nvSpPr>
        <p:spPr>
          <a:xfrm>
            <a:off x="10060940" y="2377440"/>
            <a:ext cx="372110" cy="336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4" name="Oval 65"/>
          <p:cNvSpPr/>
          <p:nvPr/>
        </p:nvSpPr>
        <p:spPr>
          <a:xfrm>
            <a:off x="7225665" y="4064635"/>
            <a:ext cx="372110" cy="336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5" name="Oval 66"/>
          <p:cNvSpPr/>
          <p:nvPr/>
        </p:nvSpPr>
        <p:spPr>
          <a:xfrm>
            <a:off x="10856595" y="3126740"/>
            <a:ext cx="372110" cy="336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6" name="Oval 67"/>
          <p:cNvSpPr/>
          <p:nvPr/>
        </p:nvSpPr>
        <p:spPr>
          <a:xfrm>
            <a:off x="10349230" y="4124960"/>
            <a:ext cx="372110" cy="336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7" name="Oval 68"/>
          <p:cNvSpPr/>
          <p:nvPr/>
        </p:nvSpPr>
        <p:spPr>
          <a:xfrm>
            <a:off x="9482455" y="3392170"/>
            <a:ext cx="372110" cy="336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8" name="Oval 69"/>
          <p:cNvSpPr/>
          <p:nvPr/>
        </p:nvSpPr>
        <p:spPr>
          <a:xfrm>
            <a:off x="9110345" y="4401185"/>
            <a:ext cx="372110" cy="336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>
              <a:buFont typeface="Arial" panose="020B0604020202020204" pitchFamily="34" charset="0"/>
            </a:pPr>
            <a:endParaRPr lang="zh-CN" altLang="en-US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cxnSp>
        <p:nvCxnSpPr>
          <p:cNvPr id="19" name="AutoShape 70"/>
          <p:cNvCxnSpPr/>
          <p:nvPr/>
        </p:nvCxnSpPr>
        <p:spPr>
          <a:xfrm>
            <a:off x="8190865" y="2549525"/>
            <a:ext cx="547370" cy="32004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AutoShape 71"/>
          <p:cNvCxnSpPr/>
          <p:nvPr/>
        </p:nvCxnSpPr>
        <p:spPr>
          <a:xfrm flipH="1">
            <a:off x="7663180" y="2622550"/>
            <a:ext cx="287655" cy="50419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AutoShape 72"/>
          <p:cNvCxnSpPr/>
          <p:nvPr/>
        </p:nvCxnSpPr>
        <p:spPr>
          <a:xfrm flipV="1">
            <a:off x="9110345" y="2549525"/>
            <a:ext cx="950595" cy="32004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AutoShape 73"/>
          <p:cNvCxnSpPr/>
          <p:nvPr/>
        </p:nvCxnSpPr>
        <p:spPr>
          <a:xfrm>
            <a:off x="9084310" y="3048000"/>
            <a:ext cx="471805" cy="39116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AutoShape 74"/>
          <p:cNvCxnSpPr/>
          <p:nvPr/>
        </p:nvCxnSpPr>
        <p:spPr>
          <a:xfrm>
            <a:off x="10433050" y="2622550"/>
            <a:ext cx="547370" cy="50419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AutoShape 75"/>
          <p:cNvCxnSpPr/>
          <p:nvPr/>
        </p:nvCxnSpPr>
        <p:spPr>
          <a:xfrm flipV="1">
            <a:off x="9801860" y="2713355"/>
            <a:ext cx="411480" cy="725805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AutoShape 76"/>
          <p:cNvCxnSpPr/>
          <p:nvPr/>
        </p:nvCxnSpPr>
        <p:spPr>
          <a:xfrm flipV="1">
            <a:off x="9854565" y="3338830"/>
            <a:ext cx="989965" cy="20447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AutoShape 77"/>
          <p:cNvCxnSpPr/>
          <p:nvPr/>
        </p:nvCxnSpPr>
        <p:spPr>
          <a:xfrm flipV="1">
            <a:off x="8674735" y="3615055"/>
            <a:ext cx="807720" cy="20447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AutoShape 78"/>
          <p:cNvCxnSpPr/>
          <p:nvPr/>
        </p:nvCxnSpPr>
        <p:spPr>
          <a:xfrm>
            <a:off x="9848215" y="3741420"/>
            <a:ext cx="584835" cy="38354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AutoShape 79"/>
          <p:cNvCxnSpPr/>
          <p:nvPr/>
        </p:nvCxnSpPr>
        <p:spPr>
          <a:xfrm flipV="1">
            <a:off x="10617835" y="3463290"/>
            <a:ext cx="468630" cy="66167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AutoShape 80"/>
          <p:cNvCxnSpPr/>
          <p:nvPr/>
        </p:nvCxnSpPr>
        <p:spPr>
          <a:xfrm flipV="1">
            <a:off x="9482455" y="4330065"/>
            <a:ext cx="867410" cy="20447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AutoShape 81"/>
          <p:cNvCxnSpPr/>
          <p:nvPr/>
        </p:nvCxnSpPr>
        <p:spPr>
          <a:xfrm flipV="1">
            <a:off x="7597775" y="3920490"/>
            <a:ext cx="704850" cy="20447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AutoShape 82"/>
          <p:cNvCxnSpPr>
            <a:stCxn id="11" idx="5"/>
          </p:cNvCxnSpPr>
          <p:nvPr/>
        </p:nvCxnSpPr>
        <p:spPr>
          <a:xfrm>
            <a:off x="8620125" y="4015740"/>
            <a:ext cx="557530" cy="44577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AutoShape 83"/>
          <p:cNvCxnSpPr/>
          <p:nvPr/>
        </p:nvCxnSpPr>
        <p:spPr>
          <a:xfrm flipV="1">
            <a:off x="7818755" y="3048000"/>
            <a:ext cx="919480" cy="20447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AutoShape 84"/>
          <p:cNvCxnSpPr/>
          <p:nvPr/>
        </p:nvCxnSpPr>
        <p:spPr>
          <a:xfrm>
            <a:off x="7812405" y="3434080"/>
            <a:ext cx="495935" cy="34163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AutoShape 85"/>
          <p:cNvCxnSpPr/>
          <p:nvPr/>
        </p:nvCxnSpPr>
        <p:spPr>
          <a:xfrm flipH="1">
            <a:off x="7446645" y="3439160"/>
            <a:ext cx="128905" cy="625475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AutoShape 86"/>
          <p:cNvCxnSpPr/>
          <p:nvPr/>
        </p:nvCxnSpPr>
        <p:spPr>
          <a:xfrm flipV="1">
            <a:off x="9355455" y="3716655"/>
            <a:ext cx="277495" cy="68453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" name="Group 88"/>
          <p:cNvGrpSpPr/>
          <p:nvPr/>
        </p:nvGrpSpPr>
        <p:grpSpPr>
          <a:xfrm rot="0">
            <a:off x="7161530" y="2502535"/>
            <a:ext cx="3939540" cy="2143760"/>
            <a:chOff x="2878" y="3672"/>
            <a:chExt cx="3907" cy="2351"/>
          </a:xfrm>
        </p:grpSpPr>
        <p:sp>
          <p:nvSpPr>
            <p:cNvPr id="37" name="Text Box 89"/>
            <p:cNvSpPr txBox="1"/>
            <p:nvPr/>
          </p:nvSpPr>
          <p:spPr>
            <a:xfrm>
              <a:off x="3266" y="3900"/>
              <a:ext cx="238" cy="16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8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8" name="Text Box 90"/>
            <p:cNvSpPr txBox="1"/>
            <p:nvPr/>
          </p:nvSpPr>
          <p:spPr>
            <a:xfrm>
              <a:off x="5072" y="3672"/>
              <a:ext cx="254" cy="17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8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9" name="Text Box 91"/>
            <p:cNvSpPr txBox="1"/>
            <p:nvPr/>
          </p:nvSpPr>
          <p:spPr>
            <a:xfrm>
              <a:off x="5419" y="4143"/>
              <a:ext cx="241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7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0" name="Text Box 92"/>
            <p:cNvSpPr txBox="1"/>
            <p:nvPr/>
          </p:nvSpPr>
          <p:spPr>
            <a:xfrm>
              <a:off x="5819" y="4442"/>
              <a:ext cx="340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5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1" name="Text Box 93"/>
            <p:cNvSpPr txBox="1"/>
            <p:nvPr/>
          </p:nvSpPr>
          <p:spPr>
            <a:xfrm>
              <a:off x="5780" y="5002"/>
              <a:ext cx="280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6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2" name="Text Box 94"/>
            <p:cNvSpPr txBox="1"/>
            <p:nvPr/>
          </p:nvSpPr>
          <p:spPr>
            <a:xfrm>
              <a:off x="6541" y="5109"/>
              <a:ext cx="244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6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3" name="Text Box 95"/>
            <p:cNvSpPr txBox="1"/>
            <p:nvPr/>
          </p:nvSpPr>
          <p:spPr>
            <a:xfrm>
              <a:off x="4224" y="3709"/>
              <a:ext cx="288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5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4" name="Text Box 96"/>
            <p:cNvSpPr txBox="1"/>
            <p:nvPr/>
          </p:nvSpPr>
          <p:spPr>
            <a:xfrm>
              <a:off x="6414" y="3889"/>
              <a:ext cx="270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5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5" name="Text Box 97"/>
            <p:cNvSpPr txBox="1"/>
            <p:nvPr/>
          </p:nvSpPr>
          <p:spPr>
            <a:xfrm>
              <a:off x="3753" y="4659"/>
              <a:ext cx="275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4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6" name="Text Box 98"/>
            <p:cNvSpPr txBox="1"/>
            <p:nvPr/>
          </p:nvSpPr>
          <p:spPr>
            <a:xfrm>
              <a:off x="3612" y="5461"/>
              <a:ext cx="317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4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7" name="Text Box 99"/>
            <p:cNvSpPr txBox="1"/>
            <p:nvPr/>
          </p:nvSpPr>
          <p:spPr>
            <a:xfrm>
              <a:off x="4719" y="4442"/>
              <a:ext cx="250" cy="19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4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8" name="Text Box 100"/>
            <p:cNvSpPr txBox="1"/>
            <p:nvPr/>
          </p:nvSpPr>
          <p:spPr>
            <a:xfrm>
              <a:off x="3828" y="4143"/>
              <a:ext cx="254" cy="19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5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9" name="Text Box 101"/>
            <p:cNvSpPr txBox="1"/>
            <p:nvPr/>
          </p:nvSpPr>
          <p:spPr>
            <a:xfrm>
              <a:off x="4806" y="5313"/>
              <a:ext cx="340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3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0" name="Text Box 102"/>
            <p:cNvSpPr txBox="1"/>
            <p:nvPr/>
          </p:nvSpPr>
          <p:spPr>
            <a:xfrm>
              <a:off x="4102" y="5676"/>
              <a:ext cx="340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2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" name="Text Box 103"/>
            <p:cNvSpPr txBox="1"/>
            <p:nvPr/>
          </p:nvSpPr>
          <p:spPr>
            <a:xfrm>
              <a:off x="5570" y="5806"/>
              <a:ext cx="340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7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2" name="Text Box 104"/>
            <p:cNvSpPr txBox="1"/>
            <p:nvPr/>
          </p:nvSpPr>
          <p:spPr>
            <a:xfrm>
              <a:off x="4564" y="4760"/>
              <a:ext cx="252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4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3" name="Text Box 105"/>
            <p:cNvSpPr txBox="1"/>
            <p:nvPr/>
          </p:nvSpPr>
          <p:spPr>
            <a:xfrm>
              <a:off x="2878" y="4885"/>
              <a:ext cx="340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b="1" dirty="0">
                  <a:latin typeface="Arial" panose="020B0604020202020204" pitchFamily="34" charset="0"/>
                  <a:ea typeface="宋体" pitchFamily="2" charset="-122"/>
                </a:rPr>
                <a:t>5</a:t>
              </a:r>
              <a:endParaRPr lang="zh-CN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54" name="Group 106"/>
          <p:cNvGrpSpPr/>
          <p:nvPr/>
        </p:nvGrpSpPr>
        <p:grpSpPr>
          <a:xfrm rot="0">
            <a:off x="7296150" y="2340610"/>
            <a:ext cx="3867150" cy="2329815"/>
            <a:chOff x="3012" y="3494"/>
            <a:chExt cx="3835" cy="2555"/>
          </a:xfrm>
        </p:grpSpPr>
        <p:sp>
          <p:nvSpPr>
            <p:cNvPr id="55" name="Text Box 107"/>
            <p:cNvSpPr txBox="1"/>
            <p:nvPr/>
          </p:nvSpPr>
          <p:spPr>
            <a:xfrm>
              <a:off x="3224" y="4403"/>
              <a:ext cx="241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600" b="1" dirty="0"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lang="zh-CN" altLang="zh-CN" sz="16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6" name="Text Box 108"/>
            <p:cNvSpPr txBox="1"/>
            <p:nvPr/>
          </p:nvSpPr>
          <p:spPr>
            <a:xfrm>
              <a:off x="6104" y="5530"/>
              <a:ext cx="241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600" b="1" dirty="0"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lang="zh-CN" altLang="zh-CN" sz="16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7" name="Text Box 109"/>
            <p:cNvSpPr txBox="1"/>
            <p:nvPr/>
          </p:nvSpPr>
          <p:spPr>
            <a:xfrm>
              <a:off x="3012" y="5450"/>
              <a:ext cx="241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600" b="1" dirty="0"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lang="zh-CN" altLang="zh-CN" sz="16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8" name="Text Box 110"/>
            <p:cNvSpPr txBox="1"/>
            <p:nvPr/>
          </p:nvSpPr>
          <p:spPr>
            <a:xfrm>
              <a:off x="4883" y="5806"/>
              <a:ext cx="241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600" b="1" dirty="0"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lang="zh-CN" altLang="zh-CN" sz="16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9" name="Text Box 111"/>
            <p:cNvSpPr txBox="1"/>
            <p:nvPr/>
          </p:nvSpPr>
          <p:spPr>
            <a:xfrm>
              <a:off x="4082" y="5083"/>
              <a:ext cx="241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600" b="1" dirty="0">
                  <a:latin typeface="Arial" panose="020B0604020202020204" pitchFamily="34" charset="0"/>
                  <a:ea typeface="宋体" pitchFamily="2" charset="-122"/>
                </a:rPr>
                <a:t>L</a:t>
              </a:r>
              <a:endParaRPr lang="zh-CN" altLang="zh-CN" sz="16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0" name="Text Box 112"/>
            <p:cNvSpPr txBox="1"/>
            <p:nvPr/>
          </p:nvSpPr>
          <p:spPr>
            <a:xfrm>
              <a:off x="5248" y="4698"/>
              <a:ext cx="241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600" b="1" dirty="0"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lang="zh-CN" altLang="zh-CN" sz="16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1" name="Text Box 113"/>
            <p:cNvSpPr txBox="1"/>
            <p:nvPr/>
          </p:nvSpPr>
          <p:spPr>
            <a:xfrm>
              <a:off x="4512" y="4052"/>
              <a:ext cx="241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600" b="1" dirty="0">
                  <a:latin typeface="Arial" panose="020B0604020202020204" pitchFamily="34" charset="0"/>
                  <a:ea typeface="宋体" pitchFamily="2" charset="-122"/>
                </a:rPr>
                <a:t>W</a:t>
              </a:r>
              <a:endParaRPr lang="zh-CN" altLang="zh-CN" sz="16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2" name="Text Box 114"/>
            <p:cNvSpPr txBox="1"/>
            <p:nvPr/>
          </p:nvSpPr>
          <p:spPr>
            <a:xfrm>
              <a:off x="5819" y="3598"/>
              <a:ext cx="241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600" b="1" dirty="0">
                  <a:latin typeface="Arial" panose="020B0604020202020204" pitchFamily="34" charset="0"/>
                  <a:ea typeface="宋体" pitchFamily="2" charset="-122"/>
                </a:rPr>
                <a:t>X</a:t>
              </a:r>
              <a:endParaRPr lang="zh-CN" altLang="zh-CN" sz="16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3" name="Text Box 115"/>
            <p:cNvSpPr txBox="1"/>
            <p:nvPr/>
          </p:nvSpPr>
          <p:spPr>
            <a:xfrm>
              <a:off x="6606" y="4416"/>
              <a:ext cx="241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600" b="1" dirty="0">
                  <a:latin typeface="Arial" panose="020B0604020202020204" pitchFamily="34" charset="0"/>
                  <a:ea typeface="宋体" pitchFamily="2" charset="-122"/>
                </a:rPr>
                <a:t>Y</a:t>
              </a:r>
              <a:endParaRPr lang="zh-CN" altLang="zh-CN" sz="16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4" name="Text Box 116"/>
            <p:cNvSpPr txBox="1"/>
            <p:nvPr/>
          </p:nvSpPr>
          <p:spPr>
            <a:xfrm>
              <a:off x="3587" y="3494"/>
              <a:ext cx="241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600" b="1" dirty="0">
                  <a:latin typeface="Arial" panose="020B0604020202020204" pitchFamily="34" charset="0"/>
                  <a:ea typeface="宋体" pitchFamily="2" charset="-122"/>
                </a:rPr>
                <a:t>Z</a:t>
              </a:r>
              <a:endParaRPr lang="zh-CN" altLang="zh-CN" sz="16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060440" y="5152390"/>
            <a:ext cx="56762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课堂：板书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MST-Kruskal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的构造过程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公路规划抽象及造价预算示例图</a:t>
            </a:r>
            <a:endParaRPr lang="zh-CN" altLang="en-US"/>
          </a:p>
        </p:txBody>
      </p:sp>
      <p:grpSp>
        <p:nvGrpSpPr>
          <p:cNvPr id="4" name="组合 122"/>
          <p:cNvGrpSpPr/>
          <p:nvPr/>
        </p:nvGrpSpPr>
        <p:grpSpPr>
          <a:xfrm>
            <a:off x="2546033" y="2372678"/>
            <a:ext cx="5214937" cy="3143250"/>
            <a:chOff x="2143108" y="1785926"/>
            <a:chExt cx="5214974" cy="3143272"/>
          </a:xfrm>
        </p:grpSpPr>
        <p:grpSp>
          <p:nvGrpSpPr>
            <p:cNvPr id="3077" name="Group 59"/>
            <p:cNvGrpSpPr/>
            <p:nvPr/>
          </p:nvGrpSpPr>
          <p:grpSpPr>
            <a:xfrm>
              <a:off x="2225844" y="1785926"/>
              <a:ext cx="5132238" cy="3143272"/>
              <a:chOff x="2947" y="5546"/>
              <a:chExt cx="3970" cy="2689"/>
            </a:xfrm>
          </p:grpSpPr>
          <p:sp>
            <p:nvSpPr>
              <p:cNvPr id="3078" name="Oval 60"/>
              <p:cNvSpPr/>
              <p:nvPr/>
            </p:nvSpPr>
            <p:spPr>
              <a:xfrm>
                <a:off x="3166" y="6468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079" name="Oval 61"/>
              <p:cNvSpPr/>
              <p:nvPr/>
            </p:nvSpPr>
            <p:spPr>
              <a:xfrm>
                <a:off x="3535" y="5546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080" name="Oval 62"/>
              <p:cNvSpPr/>
              <p:nvPr/>
            </p:nvSpPr>
            <p:spPr>
              <a:xfrm>
                <a:off x="4015" y="7128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081" name="Oval 63"/>
              <p:cNvSpPr/>
              <p:nvPr/>
            </p:nvSpPr>
            <p:spPr>
              <a:xfrm>
                <a:off x="4447" y="6099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082" name="Oval 64"/>
              <p:cNvSpPr/>
              <p:nvPr/>
            </p:nvSpPr>
            <p:spPr>
              <a:xfrm>
                <a:off x="5759" y="5646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083" name="Oval 65"/>
              <p:cNvSpPr/>
              <p:nvPr/>
            </p:nvSpPr>
            <p:spPr>
              <a:xfrm>
                <a:off x="2947" y="7497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084" name="Oval 66"/>
              <p:cNvSpPr/>
              <p:nvPr/>
            </p:nvSpPr>
            <p:spPr>
              <a:xfrm>
                <a:off x="6548" y="6468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085" name="Oval 67"/>
              <p:cNvSpPr/>
              <p:nvPr/>
            </p:nvSpPr>
            <p:spPr>
              <a:xfrm>
                <a:off x="6045" y="7563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086" name="Oval 68"/>
              <p:cNvSpPr/>
              <p:nvPr/>
            </p:nvSpPr>
            <p:spPr>
              <a:xfrm>
                <a:off x="5185" y="6759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087" name="Oval 69"/>
              <p:cNvSpPr/>
              <p:nvPr/>
            </p:nvSpPr>
            <p:spPr>
              <a:xfrm>
                <a:off x="4816" y="7866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cxnSp>
            <p:nvCxnSpPr>
              <p:cNvPr id="3088" name="AutoShape 70"/>
              <p:cNvCxnSpPr/>
              <p:nvPr/>
            </p:nvCxnSpPr>
            <p:spPr>
              <a:xfrm>
                <a:off x="3904" y="5835"/>
                <a:ext cx="543" cy="351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9" name="AutoShape 71"/>
              <p:cNvCxnSpPr/>
              <p:nvPr/>
            </p:nvCxnSpPr>
            <p:spPr>
              <a:xfrm flipH="1">
                <a:off x="3381" y="5915"/>
                <a:ext cx="285" cy="553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0" name="AutoShape 72"/>
              <p:cNvCxnSpPr/>
              <p:nvPr/>
            </p:nvCxnSpPr>
            <p:spPr>
              <a:xfrm flipV="1">
                <a:off x="4816" y="5835"/>
                <a:ext cx="943" cy="351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1" name="AutoShape 73"/>
              <p:cNvCxnSpPr/>
              <p:nvPr/>
            </p:nvCxnSpPr>
            <p:spPr>
              <a:xfrm>
                <a:off x="4790" y="6382"/>
                <a:ext cx="468" cy="429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2" name="AutoShape 74"/>
              <p:cNvCxnSpPr/>
              <p:nvPr/>
            </p:nvCxnSpPr>
            <p:spPr>
              <a:xfrm>
                <a:off x="6128" y="5915"/>
                <a:ext cx="543" cy="553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3" name="AutoShape 75"/>
              <p:cNvCxnSpPr/>
              <p:nvPr/>
            </p:nvCxnSpPr>
            <p:spPr>
              <a:xfrm flipV="1">
                <a:off x="5502" y="6015"/>
                <a:ext cx="408" cy="796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4" name="AutoShape 76"/>
              <p:cNvCxnSpPr/>
              <p:nvPr/>
            </p:nvCxnSpPr>
            <p:spPr>
              <a:xfrm flipV="1">
                <a:off x="5554" y="6701"/>
                <a:ext cx="982" cy="224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5" name="AutoShape 77"/>
              <p:cNvCxnSpPr/>
              <p:nvPr/>
            </p:nvCxnSpPr>
            <p:spPr>
              <a:xfrm flipV="1">
                <a:off x="4384" y="7004"/>
                <a:ext cx="801" cy="224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6" name="AutoShape 78"/>
              <p:cNvCxnSpPr/>
              <p:nvPr/>
            </p:nvCxnSpPr>
            <p:spPr>
              <a:xfrm>
                <a:off x="5548" y="7142"/>
                <a:ext cx="580" cy="421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7" name="AutoShape 79"/>
              <p:cNvCxnSpPr/>
              <p:nvPr/>
            </p:nvCxnSpPr>
            <p:spPr>
              <a:xfrm flipV="1">
                <a:off x="6311" y="6837"/>
                <a:ext cx="465" cy="726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8" name="AutoShape 80"/>
              <p:cNvCxnSpPr/>
              <p:nvPr/>
            </p:nvCxnSpPr>
            <p:spPr>
              <a:xfrm flipV="1">
                <a:off x="5185" y="7788"/>
                <a:ext cx="860" cy="224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9" name="AutoShape 81"/>
              <p:cNvCxnSpPr/>
              <p:nvPr/>
            </p:nvCxnSpPr>
            <p:spPr>
              <a:xfrm flipV="1">
                <a:off x="3316" y="7339"/>
                <a:ext cx="699" cy="224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0" name="AutoShape 82"/>
              <p:cNvCxnSpPr>
                <a:stCxn id="3080" idx="5"/>
              </p:cNvCxnSpPr>
              <p:nvPr/>
            </p:nvCxnSpPr>
            <p:spPr>
              <a:xfrm>
                <a:off x="4330" y="7443"/>
                <a:ext cx="553" cy="489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1" name="AutoShape 83"/>
              <p:cNvCxnSpPr/>
              <p:nvPr/>
            </p:nvCxnSpPr>
            <p:spPr>
              <a:xfrm flipV="1">
                <a:off x="3535" y="6382"/>
                <a:ext cx="912" cy="224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2" name="AutoShape 84"/>
              <p:cNvCxnSpPr/>
              <p:nvPr/>
            </p:nvCxnSpPr>
            <p:spPr>
              <a:xfrm>
                <a:off x="3529" y="6805"/>
                <a:ext cx="492" cy="375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3" name="AutoShape 85"/>
              <p:cNvCxnSpPr/>
              <p:nvPr/>
            </p:nvCxnSpPr>
            <p:spPr>
              <a:xfrm flipH="1">
                <a:off x="3166" y="6811"/>
                <a:ext cx="128" cy="686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4" name="AutoShape 86"/>
              <p:cNvCxnSpPr/>
              <p:nvPr/>
            </p:nvCxnSpPr>
            <p:spPr>
              <a:xfrm flipV="1">
                <a:off x="5059" y="7115"/>
                <a:ext cx="275" cy="751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05" name="Group 88"/>
            <p:cNvGrpSpPr/>
            <p:nvPr/>
          </p:nvGrpSpPr>
          <p:grpSpPr>
            <a:xfrm>
              <a:off x="2143108" y="2064133"/>
              <a:ext cx="5050794" cy="2748171"/>
              <a:chOff x="2878" y="3672"/>
              <a:chExt cx="3907" cy="2351"/>
            </a:xfrm>
          </p:grpSpPr>
          <p:sp>
            <p:nvSpPr>
              <p:cNvPr id="3106" name="Text Box 89"/>
              <p:cNvSpPr txBox="1"/>
              <p:nvPr/>
            </p:nvSpPr>
            <p:spPr>
              <a:xfrm>
                <a:off x="3266" y="3900"/>
                <a:ext cx="238" cy="16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8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07" name="Text Box 90"/>
              <p:cNvSpPr txBox="1"/>
              <p:nvPr/>
            </p:nvSpPr>
            <p:spPr>
              <a:xfrm>
                <a:off x="5072" y="3672"/>
                <a:ext cx="254" cy="1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8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08" name="Text Box 91"/>
              <p:cNvSpPr txBox="1"/>
              <p:nvPr/>
            </p:nvSpPr>
            <p:spPr>
              <a:xfrm>
                <a:off x="5419" y="4143"/>
                <a:ext cx="241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7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09" name="Text Box 92"/>
              <p:cNvSpPr txBox="1"/>
              <p:nvPr/>
            </p:nvSpPr>
            <p:spPr>
              <a:xfrm>
                <a:off x="5819" y="4442"/>
                <a:ext cx="340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5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10" name="Text Box 93"/>
              <p:cNvSpPr txBox="1"/>
              <p:nvPr/>
            </p:nvSpPr>
            <p:spPr>
              <a:xfrm>
                <a:off x="5780" y="5002"/>
                <a:ext cx="280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6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11" name="Text Box 94"/>
              <p:cNvSpPr txBox="1"/>
              <p:nvPr/>
            </p:nvSpPr>
            <p:spPr>
              <a:xfrm>
                <a:off x="6541" y="5109"/>
                <a:ext cx="244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6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12" name="Text Box 95"/>
              <p:cNvSpPr txBox="1"/>
              <p:nvPr/>
            </p:nvSpPr>
            <p:spPr>
              <a:xfrm>
                <a:off x="4224" y="3709"/>
                <a:ext cx="288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5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13" name="Text Box 96"/>
              <p:cNvSpPr txBox="1"/>
              <p:nvPr/>
            </p:nvSpPr>
            <p:spPr>
              <a:xfrm>
                <a:off x="6414" y="3889"/>
                <a:ext cx="270" cy="16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5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14" name="Text Box 97"/>
              <p:cNvSpPr txBox="1"/>
              <p:nvPr/>
            </p:nvSpPr>
            <p:spPr>
              <a:xfrm>
                <a:off x="3753" y="4659"/>
                <a:ext cx="275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4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15" name="Text Box 98"/>
              <p:cNvSpPr txBox="1"/>
              <p:nvPr/>
            </p:nvSpPr>
            <p:spPr>
              <a:xfrm>
                <a:off x="3612" y="5461"/>
                <a:ext cx="317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4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16" name="Text Box 99"/>
              <p:cNvSpPr txBox="1"/>
              <p:nvPr/>
            </p:nvSpPr>
            <p:spPr>
              <a:xfrm>
                <a:off x="4719" y="4442"/>
                <a:ext cx="250" cy="19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4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17" name="Text Box 100"/>
              <p:cNvSpPr txBox="1"/>
              <p:nvPr/>
            </p:nvSpPr>
            <p:spPr>
              <a:xfrm>
                <a:off x="3828" y="4143"/>
                <a:ext cx="254" cy="19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5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18" name="Text Box 101"/>
              <p:cNvSpPr txBox="1"/>
              <p:nvPr/>
            </p:nvSpPr>
            <p:spPr>
              <a:xfrm>
                <a:off x="4806" y="5313"/>
                <a:ext cx="340" cy="2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3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19" name="Text Box 102"/>
              <p:cNvSpPr txBox="1"/>
              <p:nvPr/>
            </p:nvSpPr>
            <p:spPr>
              <a:xfrm>
                <a:off x="4102" y="5676"/>
                <a:ext cx="340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2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20" name="Text Box 103"/>
              <p:cNvSpPr txBox="1"/>
              <p:nvPr/>
            </p:nvSpPr>
            <p:spPr>
              <a:xfrm>
                <a:off x="5570" y="5806"/>
                <a:ext cx="340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7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21" name="Text Box 104"/>
              <p:cNvSpPr txBox="1"/>
              <p:nvPr/>
            </p:nvSpPr>
            <p:spPr>
              <a:xfrm>
                <a:off x="4564" y="4760"/>
                <a:ext cx="252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4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22" name="Text Box 105"/>
              <p:cNvSpPr txBox="1"/>
              <p:nvPr/>
            </p:nvSpPr>
            <p:spPr>
              <a:xfrm>
                <a:off x="2878" y="4885"/>
                <a:ext cx="340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5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23" name="Group 106"/>
            <p:cNvGrpSpPr/>
            <p:nvPr/>
          </p:nvGrpSpPr>
          <p:grpSpPr>
            <a:xfrm>
              <a:off x="2316337" y="1856062"/>
              <a:ext cx="4957716" cy="2986634"/>
              <a:chOff x="3012" y="3494"/>
              <a:chExt cx="3835" cy="2555"/>
            </a:xfrm>
          </p:grpSpPr>
          <p:sp>
            <p:nvSpPr>
              <p:cNvPr id="3124" name="Text Box 107"/>
              <p:cNvSpPr txBox="1"/>
              <p:nvPr/>
            </p:nvSpPr>
            <p:spPr>
              <a:xfrm>
                <a:off x="3224" y="4403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B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" name="Text Box 108"/>
              <p:cNvSpPr txBox="1"/>
              <p:nvPr/>
            </p:nvSpPr>
            <p:spPr>
              <a:xfrm>
                <a:off x="6104" y="5530"/>
                <a:ext cx="241" cy="2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C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26" name="Text Box 109"/>
              <p:cNvSpPr txBox="1"/>
              <p:nvPr/>
            </p:nvSpPr>
            <p:spPr>
              <a:xfrm>
                <a:off x="3012" y="5450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D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27" name="Text Box 110"/>
              <p:cNvSpPr txBox="1"/>
              <p:nvPr/>
            </p:nvSpPr>
            <p:spPr>
              <a:xfrm>
                <a:off x="4883" y="5806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F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28" name="Text Box 111"/>
              <p:cNvSpPr txBox="1"/>
              <p:nvPr/>
            </p:nvSpPr>
            <p:spPr>
              <a:xfrm>
                <a:off x="4082" y="5083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L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29" name="Text Box 112"/>
              <p:cNvSpPr txBox="1"/>
              <p:nvPr/>
            </p:nvSpPr>
            <p:spPr>
              <a:xfrm>
                <a:off x="5248" y="4698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H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30" name="Text Box 113"/>
              <p:cNvSpPr txBox="1"/>
              <p:nvPr/>
            </p:nvSpPr>
            <p:spPr>
              <a:xfrm>
                <a:off x="4512" y="4052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W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31" name="Text Box 114"/>
              <p:cNvSpPr txBox="1"/>
              <p:nvPr/>
            </p:nvSpPr>
            <p:spPr>
              <a:xfrm>
                <a:off x="5819" y="3598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X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32" name="Text Box 115"/>
              <p:cNvSpPr txBox="1"/>
              <p:nvPr/>
            </p:nvSpPr>
            <p:spPr>
              <a:xfrm>
                <a:off x="6606" y="4416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Y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33" name="Text Box 116"/>
              <p:cNvSpPr txBox="1"/>
              <p:nvPr/>
            </p:nvSpPr>
            <p:spPr>
              <a:xfrm>
                <a:off x="3587" y="3494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Z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图的定义</a:t>
            </a:r>
            <a:endParaRPr lang="zh-CN" altLang="en-US"/>
          </a:p>
        </p:txBody>
      </p:sp>
      <p:sp>
        <p:nvSpPr>
          <p:cNvPr id="10" name="AutoShape 88" descr="再生纸"/>
          <p:cNvSpPr>
            <a:spLocks noChangeArrowheads="1"/>
          </p:cNvSpPr>
          <p:nvPr/>
        </p:nvSpPr>
        <p:spPr bwMode="auto">
          <a:xfrm>
            <a:off x="1904683" y="2154555"/>
            <a:ext cx="8001000" cy="1143000"/>
          </a:xfrm>
          <a:prstGeom prst="roundRect">
            <a:avLst>
              <a:gd name="adj" fmla="val 1090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p>
            <a:pPr marL="0" marR="0" lvl="0" indent="56388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图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”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可以表示为两个集合：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G =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V,  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。每条边是一个顶点对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v, w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Symbol" panose="05050102010706020507" pitchFamily="18" charset="2"/>
              </a:rPr>
              <a:t> 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 E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并且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v, w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 V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6315" y="3996055"/>
            <a:ext cx="49428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无向图（Undirected Graphs）</a:t>
            </a:r>
            <a:endParaRPr lang="zh-CN" altLang="en-US" sz="2800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</p:txBody>
      </p:sp>
      <p:grpSp>
        <p:nvGrpSpPr>
          <p:cNvPr id="5" name="Group 2"/>
          <p:cNvGrpSpPr/>
          <p:nvPr/>
        </p:nvGrpSpPr>
        <p:grpSpPr>
          <a:xfrm>
            <a:off x="6077268" y="3553460"/>
            <a:ext cx="1928812" cy="1428750"/>
            <a:chOff x="5220" y="1953"/>
            <a:chExt cx="1458" cy="1047"/>
          </a:xfrm>
        </p:grpSpPr>
        <p:sp>
          <p:nvSpPr>
            <p:cNvPr id="5126" name="Oval 3"/>
            <p:cNvSpPr/>
            <p:nvPr/>
          </p:nvSpPr>
          <p:spPr>
            <a:xfrm>
              <a:off x="5220" y="2631"/>
              <a:ext cx="369" cy="3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27" name="Oval 4"/>
            <p:cNvSpPr/>
            <p:nvPr/>
          </p:nvSpPr>
          <p:spPr>
            <a:xfrm>
              <a:off x="6267" y="1983"/>
              <a:ext cx="369" cy="3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28" name="Line 5"/>
            <p:cNvSpPr/>
            <p:nvPr/>
          </p:nvSpPr>
          <p:spPr>
            <a:xfrm>
              <a:off x="5682" y="2250"/>
              <a:ext cx="657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</p:spPr>
        </p:sp>
        <p:sp>
          <p:nvSpPr>
            <p:cNvPr id="5129" name="Oval 6"/>
            <p:cNvSpPr/>
            <p:nvPr/>
          </p:nvSpPr>
          <p:spPr>
            <a:xfrm>
              <a:off x="6309" y="2631"/>
              <a:ext cx="369" cy="3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30" name="Line 7"/>
            <p:cNvSpPr/>
            <p:nvPr/>
          </p:nvSpPr>
          <p:spPr>
            <a:xfrm rot="-10657901" flipV="1">
              <a:off x="5478" y="2325"/>
              <a:ext cx="4" cy="31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</p:spPr>
        </p:sp>
        <p:sp>
          <p:nvSpPr>
            <p:cNvPr id="5131" name="Text Box 8"/>
            <p:cNvSpPr txBox="1"/>
            <p:nvPr/>
          </p:nvSpPr>
          <p:spPr>
            <a:xfrm>
              <a:off x="6378" y="2088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1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32" name="Text Box 9"/>
            <p:cNvSpPr txBox="1"/>
            <p:nvPr/>
          </p:nvSpPr>
          <p:spPr>
            <a:xfrm>
              <a:off x="5334" y="2730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2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33" name="Text Box 10"/>
            <p:cNvSpPr txBox="1"/>
            <p:nvPr/>
          </p:nvSpPr>
          <p:spPr>
            <a:xfrm>
              <a:off x="6426" y="2742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3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34" name="Oval 11"/>
            <p:cNvSpPr/>
            <p:nvPr/>
          </p:nvSpPr>
          <p:spPr>
            <a:xfrm>
              <a:off x="5355" y="1953"/>
              <a:ext cx="369" cy="3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35" name="Text Box 12"/>
            <p:cNvSpPr txBox="1"/>
            <p:nvPr/>
          </p:nvSpPr>
          <p:spPr>
            <a:xfrm>
              <a:off x="5472" y="2064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0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36" name="Line 13"/>
            <p:cNvSpPr/>
            <p:nvPr/>
          </p:nvSpPr>
          <p:spPr>
            <a:xfrm rot="10800000">
              <a:off x="5730" y="2166"/>
              <a:ext cx="5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</p:spPr>
        </p:sp>
        <p:sp>
          <p:nvSpPr>
            <p:cNvPr id="5137" name="Line 14"/>
            <p:cNvSpPr/>
            <p:nvPr/>
          </p:nvSpPr>
          <p:spPr>
            <a:xfrm rot="-10800000" flipV="1">
              <a:off x="5589" y="2844"/>
              <a:ext cx="7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</p:spPr>
        </p:sp>
      </p:grpSp>
      <p:sp>
        <p:nvSpPr>
          <p:cNvPr id="6" name="文本框 5"/>
          <p:cNvSpPr txBox="1"/>
          <p:nvPr/>
        </p:nvSpPr>
        <p:spPr>
          <a:xfrm>
            <a:off x="996315" y="5631815"/>
            <a:ext cx="4547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有向图（Directed Graphs）</a:t>
            </a:r>
            <a:endParaRPr lang="zh-CN" altLang="en-US" sz="2800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</p:txBody>
      </p:sp>
      <p:grpSp>
        <p:nvGrpSpPr>
          <p:cNvPr id="7" name="Group 15"/>
          <p:cNvGrpSpPr/>
          <p:nvPr/>
        </p:nvGrpSpPr>
        <p:grpSpPr>
          <a:xfrm>
            <a:off x="8153718" y="5178108"/>
            <a:ext cx="2214562" cy="1428750"/>
            <a:chOff x="5600" y="1247"/>
            <a:chExt cx="1923" cy="1279"/>
          </a:xfrm>
        </p:grpSpPr>
        <p:sp>
          <p:nvSpPr>
            <p:cNvPr id="6149" name="Oval 16"/>
            <p:cNvSpPr/>
            <p:nvPr/>
          </p:nvSpPr>
          <p:spPr>
            <a:xfrm>
              <a:off x="5600" y="1830"/>
              <a:ext cx="369" cy="39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150" name="Oval 17"/>
            <p:cNvSpPr/>
            <p:nvPr/>
          </p:nvSpPr>
          <p:spPr>
            <a:xfrm>
              <a:off x="6869" y="1251"/>
              <a:ext cx="369" cy="3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151" name="Oval 18"/>
            <p:cNvSpPr/>
            <p:nvPr/>
          </p:nvSpPr>
          <p:spPr>
            <a:xfrm>
              <a:off x="7154" y="1845"/>
              <a:ext cx="369" cy="3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152" name="Line 19"/>
            <p:cNvSpPr/>
            <p:nvPr/>
          </p:nvSpPr>
          <p:spPr>
            <a:xfrm rot="-10657901" flipV="1">
              <a:off x="5897" y="1546"/>
              <a:ext cx="205" cy="36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</p:sp>
        <p:sp>
          <p:nvSpPr>
            <p:cNvPr id="6153" name="Text Box 20"/>
            <p:cNvSpPr txBox="1"/>
            <p:nvPr/>
          </p:nvSpPr>
          <p:spPr>
            <a:xfrm>
              <a:off x="6980" y="1356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1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154" name="Text Box 21"/>
            <p:cNvSpPr txBox="1"/>
            <p:nvPr/>
          </p:nvSpPr>
          <p:spPr>
            <a:xfrm>
              <a:off x="5714" y="1917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2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155" name="Text Box 22"/>
            <p:cNvSpPr txBox="1"/>
            <p:nvPr/>
          </p:nvSpPr>
          <p:spPr>
            <a:xfrm>
              <a:off x="7271" y="1956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3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156" name="Line 23"/>
            <p:cNvSpPr/>
            <p:nvPr/>
          </p:nvSpPr>
          <p:spPr>
            <a:xfrm>
              <a:off x="7124" y="1608"/>
              <a:ext cx="195" cy="22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</p:sp>
        <p:sp>
          <p:nvSpPr>
            <p:cNvPr id="6157" name="Oval 24"/>
            <p:cNvSpPr/>
            <p:nvPr/>
          </p:nvSpPr>
          <p:spPr>
            <a:xfrm>
              <a:off x="5957" y="1247"/>
              <a:ext cx="369" cy="3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158" name="Text Box 25"/>
            <p:cNvSpPr txBox="1"/>
            <p:nvPr/>
          </p:nvSpPr>
          <p:spPr>
            <a:xfrm>
              <a:off x="6074" y="1332"/>
              <a:ext cx="147" cy="19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0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159" name="Line 26"/>
            <p:cNvSpPr/>
            <p:nvPr/>
          </p:nvSpPr>
          <p:spPr>
            <a:xfrm rot="-10800000" flipV="1">
              <a:off x="6854" y="2142"/>
              <a:ext cx="360" cy="15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</p:sp>
        <p:sp>
          <p:nvSpPr>
            <p:cNvPr id="6160" name="Line 27"/>
            <p:cNvSpPr/>
            <p:nvPr/>
          </p:nvSpPr>
          <p:spPr>
            <a:xfrm rot="10723245" flipH="1">
              <a:off x="5963" y="1563"/>
              <a:ext cx="947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</p:sp>
        <p:sp>
          <p:nvSpPr>
            <p:cNvPr id="6161" name="Oval 28"/>
            <p:cNvSpPr/>
            <p:nvPr/>
          </p:nvSpPr>
          <p:spPr>
            <a:xfrm>
              <a:off x="6497" y="2157"/>
              <a:ext cx="369" cy="3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162" name="Text Box 29"/>
            <p:cNvSpPr txBox="1"/>
            <p:nvPr/>
          </p:nvSpPr>
          <p:spPr>
            <a:xfrm>
              <a:off x="6614" y="2268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4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163" name="Line 30"/>
            <p:cNvSpPr/>
            <p:nvPr/>
          </p:nvSpPr>
          <p:spPr>
            <a:xfrm rot="10800000">
              <a:off x="5897" y="2115"/>
              <a:ext cx="582" cy="21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</p:sp>
        <p:sp>
          <p:nvSpPr>
            <p:cNvPr id="6164" name="Line 31"/>
            <p:cNvSpPr/>
            <p:nvPr/>
          </p:nvSpPr>
          <p:spPr>
            <a:xfrm flipV="1">
              <a:off x="5800" y="1558"/>
              <a:ext cx="203" cy="31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</p:sp>
        <p:sp>
          <p:nvSpPr>
            <p:cNvPr id="6165" name="Line 32"/>
            <p:cNvSpPr/>
            <p:nvPr/>
          </p:nvSpPr>
          <p:spPr>
            <a:xfrm flipH="1">
              <a:off x="6350" y="1445"/>
              <a:ext cx="52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</p:sp>
      </p:grpSp>
      <p:sp>
        <p:nvSpPr>
          <p:cNvPr id="8" name="文本框 7"/>
          <p:cNvSpPr txBox="1"/>
          <p:nvPr/>
        </p:nvSpPr>
        <p:spPr>
          <a:xfrm>
            <a:off x="8693150" y="3763645"/>
            <a:ext cx="2966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rgbClr val="C00000"/>
                </a:solidFill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边</a:t>
            </a:r>
            <a:r>
              <a:rPr lang="en-US" altLang="zh-CN" sz="2800" b="1">
                <a:solidFill>
                  <a:srgbClr val="C00000"/>
                </a:solidFill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``(v, w)’’</a:t>
            </a:r>
            <a:r>
              <a:rPr lang="zh-CN" altLang="en-US" sz="2800" b="1">
                <a:solidFill>
                  <a:srgbClr val="C00000"/>
                </a:solidFill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等同于边</a:t>
            </a:r>
            <a:r>
              <a:rPr lang="en-US" altLang="zh-CN" sz="2800" b="1">
                <a:solidFill>
                  <a:srgbClr val="C00000"/>
                </a:solidFill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``(</a:t>
            </a:r>
            <a:r>
              <a:rPr lang="zh-CN" altLang="en-US" sz="2800" b="1">
                <a:solidFill>
                  <a:srgbClr val="C00000"/>
                </a:solidFill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w</a:t>
            </a:r>
            <a:r>
              <a:rPr lang="en-US" altLang="zh-CN" sz="2800" b="1">
                <a:solidFill>
                  <a:srgbClr val="C00000"/>
                </a:solidFill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, </a:t>
            </a:r>
            <a:r>
              <a:rPr lang="zh-CN" altLang="en-US" sz="2800" b="1">
                <a:solidFill>
                  <a:srgbClr val="C00000"/>
                </a:solidFill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v</a:t>
            </a:r>
            <a:r>
              <a:rPr lang="en-US" altLang="zh-CN" sz="2800" b="1">
                <a:solidFill>
                  <a:srgbClr val="C00000"/>
                </a:solidFill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)’’?</a:t>
            </a:r>
            <a:endParaRPr lang="en-US" altLang="zh-CN" sz="2800" b="1">
              <a:solidFill>
                <a:srgbClr val="C00000"/>
              </a:solidFill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简单图（Simple Graphs）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没有重边和自回路的图</a:t>
            </a:r>
            <a:endParaRPr lang="zh-CN" altLang="en-US"/>
          </a:p>
          <a:p>
            <a:r>
              <a:rPr lang="zh-CN" altLang="en-US"/>
              <a:t>只讨论简单图</a:t>
            </a:r>
            <a:endParaRPr lang="zh-CN" altLang="en-US"/>
          </a:p>
        </p:txBody>
      </p:sp>
      <p:grpSp>
        <p:nvGrpSpPr>
          <p:cNvPr id="4" name="Group 2"/>
          <p:cNvGrpSpPr/>
          <p:nvPr/>
        </p:nvGrpSpPr>
        <p:grpSpPr>
          <a:xfrm>
            <a:off x="6491288" y="3673793"/>
            <a:ext cx="2087562" cy="1558925"/>
            <a:chOff x="7035" y="2220"/>
            <a:chExt cx="1629" cy="1206"/>
          </a:xfrm>
        </p:grpSpPr>
        <p:sp>
          <p:nvSpPr>
            <p:cNvPr id="7173" name="Oval 3"/>
            <p:cNvSpPr/>
            <p:nvPr/>
          </p:nvSpPr>
          <p:spPr>
            <a:xfrm>
              <a:off x="7986" y="3057"/>
              <a:ext cx="369" cy="3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174" name="Oval 4"/>
            <p:cNvSpPr/>
            <p:nvPr/>
          </p:nvSpPr>
          <p:spPr>
            <a:xfrm>
              <a:off x="8295" y="2265"/>
              <a:ext cx="369" cy="3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175" name="Line 5"/>
            <p:cNvSpPr/>
            <p:nvPr/>
          </p:nvSpPr>
          <p:spPr>
            <a:xfrm>
              <a:off x="7632" y="2574"/>
              <a:ext cx="380" cy="56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</p:sp>
        <p:sp>
          <p:nvSpPr>
            <p:cNvPr id="7176" name="Text Box 6"/>
            <p:cNvSpPr txBox="1"/>
            <p:nvPr/>
          </p:nvSpPr>
          <p:spPr>
            <a:xfrm>
              <a:off x="8406" y="2370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1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177" name="Text Box 7"/>
            <p:cNvSpPr txBox="1"/>
            <p:nvPr/>
          </p:nvSpPr>
          <p:spPr>
            <a:xfrm>
              <a:off x="8100" y="3156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2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178" name="Oval 8"/>
            <p:cNvSpPr/>
            <p:nvPr/>
          </p:nvSpPr>
          <p:spPr>
            <a:xfrm>
              <a:off x="7383" y="2235"/>
              <a:ext cx="369" cy="3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179" name="Text Box 9"/>
            <p:cNvSpPr txBox="1"/>
            <p:nvPr/>
          </p:nvSpPr>
          <p:spPr>
            <a:xfrm>
              <a:off x="7500" y="2346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0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180" name="Line 10"/>
            <p:cNvSpPr/>
            <p:nvPr/>
          </p:nvSpPr>
          <p:spPr>
            <a:xfrm rot="10723245" flipH="1">
              <a:off x="8267" y="2626"/>
              <a:ext cx="179" cy="45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</p:sp>
        <p:sp>
          <p:nvSpPr>
            <p:cNvPr id="7181" name="Arc 11"/>
            <p:cNvSpPr/>
            <p:nvPr/>
          </p:nvSpPr>
          <p:spPr>
            <a:xfrm flipV="1">
              <a:off x="7755" y="2475"/>
              <a:ext cx="540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2736" h="21600" fill="none">
                  <a:moveTo>
                    <a:pt x="0" y="17146"/>
                  </a:moveTo>
                  <a:cubicBezTo>
                    <a:pt x="2106" y="7152"/>
                    <a:pt x="10923" y="-1"/>
                    <a:pt x="21136" y="0"/>
                  </a:cubicBezTo>
                  <a:cubicBezTo>
                    <a:pt x="33065" y="0"/>
                    <a:pt x="42736" y="9670"/>
                    <a:pt x="42736" y="21600"/>
                  </a:cubicBezTo>
                </a:path>
                <a:path w="42736" h="21600" stroke="0">
                  <a:moveTo>
                    <a:pt x="0" y="17146"/>
                  </a:moveTo>
                  <a:cubicBezTo>
                    <a:pt x="2106" y="7152"/>
                    <a:pt x="10923" y="-1"/>
                    <a:pt x="21136" y="0"/>
                  </a:cubicBezTo>
                  <a:cubicBezTo>
                    <a:pt x="33065" y="0"/>
                    <a:pt x="42736" y="9670"/>
                    <a:pt x="42736" y="21600"/>
                  </a:cubicBezTo>
                  <a:lnTo>
                    <a:pt x="21136" y="21600"/>
                  </a:lnTo>
                  <a:lnTo>
                    <a:pt x="0" y="17146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2" name="Arc 12"/>
            <p:cNvSpPr/>
            <p:nvPr/>
          </p:nvSpPr>
          <p:spPr>
            <a:xfrm flipH="1">
              <a:off x="7755" y="2289"/>
              <a:ext cx="540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2736" h="21600" fill="none">
                  <a:moveTo>
                    <a:pt x="0" y="17146"/>
                  </a:moveTo>
                  <a:cubicBezTo>
                    <a:pt x="2106" y="7152"/>
                    <a:pt x="10923" y="-1"/>
                    <a:pt x="21136" y="0"/>
                  </a:cubicBezTo>
                  <a:cubicBezTo>
                    <a:pt x="33065" y="0"/>
                    <a:pt x="42736" y="9670"/>
                    <a:pt x="42736" y="21600"/>
                  </a:cubicBezTo>
                </a:path>
                <a:path w="42736" h="21600" stroke="0">
                  <a:moveTo>
                    <a:pt x="0" y="17146"/>
                  </a:moveTo>
                  <a:cubicBezTo>
                    <a:pt x="2106" y="7152"/>
                    <a:pt x="10923" y="-1"/>
                    <a:pt x="21136" y="0"/>
                  </a:cubicBezTo>
                  <a:cubicBezTo>
                    <a:pt x="33065" y="0"/>
                    <a:pt x="42736" y="9670"/>
                    <a:pt x="42736" y="21600"/>
                  </a:cubicBezTo>
                  <a:lnTo>
                    <a:pt x="21136" y="21600"/>
                  </a:lnTo>
                  <a:lnTo>
                    <a:pt x="0" y="17146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3" name="Arc 13"/>
            <p:cNvSpPr/>
            <p:nvPr/>
          </p:nvSpPr>
          <p:spPr>
            <a:xfrm rot="-8950540" flipH="1">
              <a:off x="7643" y="3111"/>
              <a:ext cx="360" cy="1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3200" h="43200" fill="none">
                  <a:moveTo>
                    <a:pt x="39996" y="32920"/>
                  </a:moveTo>
                  <a:cubicBezTo>
                    <a:pt x="36064" y="39308"/>
                    <a:pt x="2910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>
                  <a:moveTo>
                    <a:pt x="39996" y="32920"/>
                  </a:moveTo>
                  <a:cubicBezTo>
                    <a:pt x="36064" y="39308"/>
                    <a:pt x="2910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39996" y="3292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4" name="Arc 14"/>
            <p:cNvSpPr/>
            <p:nvPr/>
          </p:nvSpPr>
          <p:spPr>
            <a:xfrm rot="-8950540" flipH="1">
              <a:off x="7035" y="2220"/>
              <a:ext cx="360" cy="1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3200" h="43200" fill="none">
                  <a:moveTo>
                    <a:pt x="39996" y="32920"/>
                  </a:moveTo>
                  <a:cubicBezTo>
                    <a:pt x="36064" y="39308"/>
                    <a:pt x="2910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>
                  <a:moveTo>
                    <a:pt x="39996" y="32920"/>
                  </a:moveTo>
                  <a:cubicBezTo>
                    <a:pt x="36064" y="39308"/>
                    <a:pt x="2910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39996" y="3292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" name="Group 15"/>
          <p:cNvGrpSpPr/>
          <p:nvPr/>
        </p:nvGrpSpPr>
        <p:grpSpPr>
          <a:xfrm>
            <a:off x="3538538" y="3816668"/>
            <a:ext cx="1944687" cy="1512887"/>
            <a:chOff x="2961" y="3751"/>
            <a:chExt cx="1365" cy="1047"/>
          </a:xfrm>
        </p:grpSpPr>
        <p:grpSp>
          <p:nvGrpSpPr>
            <p:cNvPr id="7186" name="Group 16"/>
            <p:cNvGrpSpPr/>
            <p:nvPr/>
          </p:nvGrpSpPr>
          <p:grpSpPr>
            <a:xfrm>
              <a:off x="2961" y="3751"/>
              <a:ext cx="1365" cy="1047"/>
              <a:chOff x="2985" y="3738"/>
              <a:chExt cx="1365" cy="1047"/>
            </a:xfrm>
          </p:grpSpPr>
          <p:cxnSp>
            <p:nvCxnSpPr>
              <p:cNvPr id="7187" name="AutoShape 17"/>
              <p:cNvCxnSpPr/>
              <p:nvPr/>
            </p:nvCxnSpPr>
            <p:spPr>
              <a:xfrm>
                <a:off x="3238" y="4092"/>
                <a:ext cx="0" cy="329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88" name="AutoShape 18"/>
              <p:cNvCxnSpPr/>
              <p:nvPr/>
            </p:nvCxnSpPr>
            <p:spPr>
              <a:xfrm>
                <a:off x="3405" y="3873"/>
                <a:ext cx="528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9" name="Oval 19"/>
              <p:cNvSpPr/>
              <p:nvPr/>
            </p:nvSpPr>
            <p:spPr>
              <a:xfrm>
                <a:off x="2985" y="4416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18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7190" name="Oval 20"/>
              <p:cNvSpPr/>
              <p:nvPr/>
            </p:nvSpPr>
            <p:spPr>
              <a:xfrm>
                <a:off x="3939" y="3742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18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7191" name="Line 21"/>
              <p:cNvSpPr/>
              <p:nvPr/>
            </p:nvSpPr>
            <p:spPr>
              <a:xfrm>
                <a:off x="3354" y="4035"/>
                <a:ext cx="657" cy="46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sm"/>
              </a:ln>
            </p:spPr>
          </p:sp>
          <p:sp>
            <p:nvSpPr>
              <p:cNvPr id="7192" name="Oval 22"/>
              <p:cNvSpPr/>
              <p:nvPr/>
            </p:nvSpPr>
            <p:spPr>
              <a:xfrm>
                <a:off x="3981" y="4416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18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7193" name="Line 23"/>
              <p:cNvSpPr/>
              <p:nvPr/>
            </p:nvSpPr>
            <p:spPr>
              <a:xfrm rot="-10657901" flipV="1">
                <a:off x="3150" y="4110"/>
                <a:ext cx="4" cy="31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sm"/>
              </a:ln>
            </p:spPr>
          </p:sp>
          <p:sp>
            <p:nvSpPr>
              <p:cNvPr id="7194" name="Oval 24"/>
              <p:cNvSpPr/>
              <p:nvPr/>
            </p:nvSpPr>
            <p:spPr>
              <a:xfrm>
                <a:off x="3027" y="3738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18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7195" name="Line 25"/>
              <p:cNvSpPr/>
              <p:nvPr/>
            </p:nvSpPr>
            <p:spPr>
              <a:xfrm rot="10800000">
                <a:off x="3402" y="3951"/>
                <a:ext cx="54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sm"/>
              </a:ln>
            </p:spPr>
          </p:sp>
          <p:sp>
            <p:nvSpPr>
              <p:cNvPr id="7196" name="Line 26"/>
              <p:cNvSpPr/>
              <p:nvPr/>
            </p:nvSpPr>
            <p:spPr>
              <a:xfrm rot="-10800000" flipV="1">
                <a:off x="3354" y="4629"/>
                <a:ext cx="627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sm"/>
              </a:ln>
            </p:spPr>
          </p:sp>
        </p:grpSp>
        <p:grpSp>
          <p:nvGrpSpPr>
            <p:cNvPr id="7197" name="Group 27"/>
            <p:cNvGrpSpPr/>
            <p:nvPr/>
          </p:nvGrpSpPr>
          <p:grpSpPr>
            <a:xfrm>
              <a:off x="3097" y="3847"/>
              <a:ext cx="1148" cy="839"/>
              <a:chOff x="3097" y="3847"/>
              <a:chExt cx="1148" cy="839"/>
            </a:xfrm>
          </p:grpSpPr>
          <p:sp>
            <p:nvSpPr>
              <p:cNvPr id="7198" name="Text Box 28"/>
              <p:cNvSpPr txBox="1"/>
              <p:nvPr/>
            </p:nvSpPr>
            <p:spPr>
              <a:xfrm>
                <a:off x="4050" y="3847"/>
                <a:ext cx="147" cy="15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dirty="0">
                    <a:latin typeface="Arial" panose="020B0604020202020204" pitchFamily="34" charset="0"/>
                    <a:ea typeface="宋体" pitchFamily="2" charset="-122"/>
                  </a:rPr>
                  <a:t>1</a:t>
                </a:r>
                <a:endParaRPr lang="zh-CN" altLang="zh-CN" sz="18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7199" name="Text Box 29"/>
              <p:cNvSpPr txBox="1"/>
              <p:nvPr/>
            </p:nvSpPr>
            <p:spPr>
              <a:xfrm>
                <a:off x="3097" y="4515"/>
                <a:ext cx="147" cy="15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dirty="0">
                    <a:latin typeface="Arial" panose="020B0604020202020204" pitchFamily="34" charset="0"/>
                    <a:ea typeface="宋体" pitchFamily="2" charset="-122"/>
                  </a:rPr>
                  <a:t>2</a:t>
                </a:r>
                <a:endParaRPr lang="zh-CN" altLang="zh-CN" sz="18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7200" name="Text Box 30"/>
              <p:cNvSpPr txBox="1"/>
              <p:nvPr/>
            </p:nvSpPr>
            <p:spPr>
              <a:xfrm>
                <a:off x="4098" y="4527"/>
                <a:ext cx="147" cy="15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dirty="0">
                    <a:latin typeface="Arial" panose="020B0604020202020204" pitchFamily="34" charset="0"/>
                    <a:ea typeface="宋体" pitchFamily="2" charset="-122"/>
                  </a:rPr>
                  <a:t>3</a:t>
                </a:r>
                <a:endParaRPr lang="zh-CN" altLang="zh-CN" sz="18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7201" name="Text Box 31"/>
              <p:cNvSpPr txBox="1"/>
              <p:nvPr/>
            </p:nvSpPr>
            <p:spPr>
              <a:xfrm>
                <a:off x="3144" y="3849"/>
                <a:ext cx="147" cy="15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dirty="0">
                    <a:latin typeface="Arial" panose="020B0604020202020204" pitchFamily="34" charset="0"/>
                    <a:ea typeface="宋体" pitchFamily="2" charset="-122"/>
                  </a:rPr>
                  <a:t>0</a:t>
                </a:r>
                <a:endParaRPr lang="zh-CN" altLang="zh-CN" sz="18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6" name="Group 115"/>
          <p:cNvGrpSpPr/>
          <p:nvPr/>
        </p:nvGrpSpPr>
        <p:grpSpPr>
          <a:xfrm>
            <a:off x="4402138" y="3889693"/>
            <a:ext cx="228600" cy="228600"/>
            <a:chOff x="4224" y="3744"/>
            <a:chExt cx="144" cy="144"/>
          </a:xfrm>
        </p:grpSpPr>
        <p:sp>
          <p:nvSpPr>
            <p:cNvPr id="7205" name="Line 116"/>
            <p:cNvSpPr/>
            <p:nvPr/>
          </p:nvSpPr>
          <p:spPr>
            <a:xfrm>
              <a:off x="4272" y="3744"/>
              <a:ext cx="96" cy="1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06" name="Line 117"/>
            <p:cNvSpPr/>
            <p:nvPr/>
          </p:nvSpPr>
          <p:spPr>
            <a:xfrm flipH="1">
              <a:off x="4224" y="3744"/>
              <a:ext cx="144" cy="1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" name="Group 115"/>
          <p:cNvGrpSpPr/>
          <p:nvPr/>
        </p:nvGrpSpPr>
        <p:grpSpPr>
          <a:xfrm>
            <a:off x="3683000" y="4465955"/>
            <a:ext cx="228600" cy="228600"/>
            <a:chOff x="4224" y="3744"/>
            <a:chExt cx="144" cy="144"/>
          </a:xfrm>
        </p:grpSpPr>
        <p:sp>
          <p:nvSpPr>
            <p:cNvPr id="7208" name="Line 116"/>
            <p:cNvSpPr/>
            <p:nvPr/>
          </p:nvSpPr>
          <p:spPr>
            <a:xfrm>
              <a:off x="4272" y="3744"/>
              <a:ext cx="96" cy="1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09" name="Line 117"/>
            <p:cNvSpPr/>
            <p:nvPr/>
          </p:nvSpPr>
          <p:spPr>
            <a:xfrm flipH="1">
              <a:off x="4224" y="3744"/>
              <a:ext cx="144" cy="1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" name="Group 115"/>
          <p:cNvGrpSpPr/>
          <p:nvPr/>
        </p:nvGrpSpPr>
        <p:grpSpPr>
          <a:xfrm>
            <a:off x="6491288" y="3673793"/>
            <a:ext cx="228600" cy="228600"/>
            <a:chOff x="4224" y="3744"/>
            <a:chExt cx="144" cy="144"/>
          </a:xfrm>
        </p:grpSpPr>
        <p:sp>
          <p:nvSpPr>
            <p:cNvPr id="7211" name="Line 116"/>
            <p:cNvSpPr/>
            <p:nvPr/>
          </p:nvSpPr>
          <p:spPr>
            <a:xfrm>
              <a:off x="4272" y="3744"/>
              <a:ext cx="96" cy="1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12" name="Line 117"/>
            <p:cNvSpPr/>
            <p:nvPr/>
          </p:nvSpPr>
          <p:spPr>
            <a:xfrm flipH="1">
              <a:off x="4224" y="3744"/>
              <a:ext cx="144" cy="1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" name="Group 115"/>
          <p:cNvGrpSpPr/>
          <p:nvPr/>
        </p:nvGrpSpPr>
        <p:grpSpPr>
          <a:xfrm>
            <a:off x="7283450" y="4897755"/>
            <a:ext cx="228600" cy="228600"/>
            <a:chOff x="4224" y="3744"/>
            <a:chExt cx="144" cy="144"/>
          </a:xfrm>
        </p:grpSpPr>
        <p:sp>
          <p:nvSpPr>
            <p:cNvPr id="7214" name="Line 116"/>
            <p:cNvSpPr/>
            <p:nvPr/>
          </p:nvSpPr>
          <p:spPr>
            <a:xfrm>
              <a:off x="4272" y="3744"/>
              <a:ext cx="96" cy="1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15" name="Line 117"/>
            <p:cNvSpPr/>
            <p:nvPr/>
          </p:nvSpPr>
          <p:spPr>
            <a:xfrm flipH="1">
              <a:off x="4224" y="3744"/>
              <a:ext cx="144" cy="1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邻接点：</a:t>
            </a:r>
            <a:r>
              <a:rPr lang="en-US" altLang="zh-CN"/>
              <a:t>(v, w)</a:t>
            </a:r>
            <a:r>
              <a:rPr lang="zh-CN" altLang="en-US"/>
              <a:t>，称v和w互为“邻接点（Adjacent Vertices）”</a:t>
            </a:r>
            <a:endParaRPr lang="zh-CN" altLang="en-US"/>
          </a:p>
          <a:p>
            <a:r>
              <a:rPr lang="zh-CN" altLang="en-US"/>
              <a:t>路径、</a:t>
            </a:r>
            <a:r>
              <a:rPr lang="zh-CN" altLang="en-US" b="1">
                <a:solidFill>
                  <a:srgbClr val="FF0000"/>
                </a:solidFill>
              </a:rPr>
              <a:t>简单路径</a:t>
            </a:r>
            <a:r>
              <a:rPr lang="zh-CN" altLang="en-US"/>
              <a:t>、回路、</a:t>
            </a:r>
            <a:r>
              <a:rPr lang="zh-CN" altLang="en-US" b="1">
                <a:solidFill>
                  <a:srgbClr val="FF0000"/>
                </a:solidFill>
              </a:rPr>
              <a:t>简单回路</a:t>
            </a:r>
            <a:r>
              <a:rPr lang="zh-CN" altLang="en-US"/>
              <a:t>、无环图：</a:t>
            </a:r>
            <a:endParaRPr lang="zh-CN" altLang="en-US"/>
          </a:p>
          <a:p>
            <a:pPr lvl="1"/>
            <a:r>
              <a:rPr lang="zh-CN" altLang="en-US" sz="2400"/>
              <a:t>结合课本讲解</a:t>
            </a:r>
            <a:endParaRPr lang="zh-CN" altLang="en-US"/>
          </a:p>
          <a:p>
            <a:pPr lvl="1"/>
            <a:r>
              <a:rPr lang="zh-CN" altLang="en-US"/>
              <a:t>有向无环图：不存在回路的有向图，也称DAG （Directed Acyclic Graph）</a:t>
            </a:r>
            <a:endParaRPr lang="zh-CN" altLang="en-US"/>
          </a:p>
          <a:p>
            <a:pPr lvl="0"/>
            <a:r>
              <a:rPr lang="zh-CN" altLang="en-US"/>
              <a:t>无向完全图：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有向完全图：</a:t>
            </a:r>
            <a:endParaRPr lang="zh-CN" altLang="en-US"/>
          </a:p>
        </p:txBody>
      </p:sp>
      <p:grpSp>
        <p:nvGrpSpPr>
          <p:cNvPr id="4" name="Group 131"/>
          <p:cNvGrpSpPr/>
          <p:nvPr/>
        </p:nvGrpSpPr>
        <p:grpSpPr>
          <a:xfrm>
            <a:off x="5115243" y="3778885"/>
            <a:ext cx="1219200" cy="1143000"/>
            <a:chOff x="576" y="912"/>
            <a:chExt cx="768" cy="720"/>
          </a:xfrm>
        </p:grpSpPr>
        <p:sp>
          <p:nvSpPr>
            <p:cNvPr id="9222" name="Oval 132"/>
            <p:cNvSpPr/>
            <p:nvPr/>
          </p:nvSpPr>
          <p:spPr>
            <a:xfrm>
              <a:off x="864" y="91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indent="0" algn="ctr"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223" name="Oval 133"/>
            <p:cNvSpPr/>
            <p:nvPr/>
          </p:nvSpPr>
          <p:spPr>
            <a:xfrm>
              <a:off x="864" y="144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indent="0" algn="ctr"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224" name="Oval 134"/>
            <p:cNvSpPr/>
            <p:nvPr/>
          </p:nvSpPr>
          <p:spPr>
            <a:xfrm>
              <a:off x="576" y="120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indent="0" algn="ctr"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225" name="Oval 135"/>
            <p:cNvSpPr/>
            <p:nvPr/>
          </p:nvSpPr>
          <p:spPr>
            <a:xfrm>
              <a:off x="1152" y="120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indent="0" algn="ctr"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lang="en-US" altLang="zh-CN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226" name="Line 136"/>
            <p:cNvSpPr/>
            <p:nvPr/>
          </p:nvSpPr>
          <p:spPr>
            <a:xfrm>
              <a:off x="960" y="1104"/>
              <a:ext cx="0" cy="3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27" name="Line 137"/>
            <p:cNvSpPr/>
            <p:nvPr/>
          </p:nvSpPr>
          <p:spPr>
            <a:xfrm>
              <a:off x="768" y="1296"/>
              <a:ext cx="38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28" name="Line 138"/>
            <p:cNvSpPr/>
            <p:nvPr/>
          </p:nvSpPr>
          <p:spPr>
            <a:xfrm flipH="1">
              <a:off x="720" y="1056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29" name="Line 139"/>
            <p:cNvSpPr/>
            <p:nvPr/>
          </p:nvSpPr>
          <p:spPr>
            <a:xfrm>
              <a:off x="1056" y="1056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30" name="Line 140"/>
            <p:cNvSpPr/>
            <p:nvPr/>
          </p:nvSpPr>
          <p:spPr>
            <a:xfrm>
              <a:off x="720" y="139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31" name="Line 141"/>
            <p:cNvSpPr/>
            <p:nvPr/>
          </p:nvSpPr>
          <p:spPr>
            <a:xfrm flipV="1">
              <a:off x="1056" y="139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" name="Group 143"/>
          <p:cNvGrpSpPr/>
          <p:nvPr/>
        </p:nvGrpSpPr>
        <p:grpSpPr>
          <a:xfrm>
            <a:off x="3714433" y="4802823"/>
            <a:ext cx="1219200" cy="1143000"/>
            <a:chOff x="3216" y="816"/>
            <a:chExt cx="768" cy="720"/>
          </a:xfrm>
        </p:grpSpPr>
        <p:sp>
          <p:nvSpPr>
            <p:cNvPr id="9234" name="Oval 144"/>
            <p:cNvSpPr/>
            <p:nvPr/>
          </p:nvSpPr>
          <p:spPr>
            <a:xfrm>
              <a:off x="3504" y="81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indent="0" algn="ctr"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235" name="Oval 145"/>
            <p:cNvSpPr/>
            <p:nvPr/>
          </p:nvSpPr>
          <p:spPr>
            <a:xfrm>
              <a:off x="3504" y="134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indent="0" algn="ctr"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236" name="Oval 146"/>
            <p:cNvSpPr/>
            <p:nvPr/>
          </p:nvSpPr>
          <p:spPr>
            <a:xfrm>
              <a:off x="3216" y="110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indent="0" algn="ctr"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237" name="Oval 147"/>
            <p:cNvSpPr/>
            <p:nvPr/>
          </p:nvSpPr>
          <p:spPr>
            <a:xfrm>
              <a:off x="3792" y="110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indent="0" algn="ctr"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lang="en-US" altLang="zh-CN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238" name="Line 148"/>
            <p:cNvSpPr/>
            <p:nvPr/>
          </p:nvSpPr>
          <p:spPr>
            <a:xfrm>
              <a:off x="3577" y="1008"/>
              <a:ext cx="0" cy="3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239" name="Line 149"/>
            <p:cNvSpPr/>
            <p:nvPr/>
          </p:nvSpPr>
          <p:spPr>
            <a:xfrm>
              <a:off x="3408" y="1200"/>
              <a:ext cx="38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240" name="Line 150"/>
            <p:cNvSpPr/>
            <p:nvPr/>
          </p:nvSpPr>
          <p:spPr>
            <a:xfrm flipH="1">
              <a:off x="3360" y="960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241" name="Line 151"/>
            <p:cNvSpPr/>
            <p:nvPr/>
          </p:nvSpPr>
          <p:spPr>
            <a:xfrm>
              <a:off x="3696" y="960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242" name="Line 152"/>
            <p:cNvSpPr/>
            <p:nvPr/>
          </p:nvSpPr>
          <p:spPr>
            <a:xfrm>
              <a:off x="3360" y="1296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243" name="Line 153"/>
            <p:cNvSpPr/>
            <p:nvPr/>
          </p:nvSpPr>
          <p:spPr>
            <a:xfrm flipV="1">
              <a:off x="3696" y="1296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244" name="Line 154"/>
            <p:cNvSpPr/>
            <p:nvPr/>
          </p:nvSpPr>
          <p:spPr>
            <a:xfrm flipH="1">
              <a:off x="3384" y="986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sm" len="med"/>
              <a:tailEnd type="none" w="sm" len="med"/>
            </a:ln>
          </p:spPr>
        </p:sp>
        <p:sp>
          <p:nvSpPr>
            <p:cNvPr id="9245" name="Line 155"/>
            <p:cNvSpPr/>
            <p:nvPr/>
          </p:nvSpPr>
          <p:spPr>
            <a:xfrm>
              <a:off x="3649" y="986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sm" len="med"/>
              <a:tailEnd type="none" w="sm" len="med"/>
            </a:ln>
          </p:spPr>
        </p:sp>
        <p:sp>
          <p:nvSpPr>
            <p:cNvPr id="9246" name="Line 156"/>
            <p:cNvSpPr/>
            <p:nvPr/>
          </p:nvSpPr>
          <p:spPr>
            <a:xfrm>
              <a:off x="3624" y="986"/>
              <a:ext cx="0" cy="3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sm" len="med"/>
              <a:tailEnd type="none" w="sm" len="med"/>
            </a:ln>
          </p:spPr>
        </p:sp>
        <p:sp>
          <p:nvSpPr>
            <p:cNvPr id="9247" name="Line 157"/>
            <p:cNvSpPr/>
            <p:nvPr/>
          </p:nvSpPr>
          <p:spPr>
            <a:xfrm>
              <a:off x="3408" y="1248"/>
              <a:ext cx="38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sm" len="med"/>
              <a:tailEnd type="none" w="sm" len="med"/>
            </a:ln>
          </p:spPr>
        </p:sp>
        <p:sp>
          <p:nvSpPr>
            <p:cNvPr id="9248" name="Line 158"/>
            <p:cNvSpPr/>
            <p:nvPr/>
          </p:nvSpPr>
          <p:spPr>
            <a:xfrm>
              <a:off x="3361" y="1248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sm" len="med"/>
              <a:tailEnd type="none" w="sm" len="med"/>
            </a:ln>
          </p:spPr>
        </p:sp>
        <p:sp>
          <p:nvSpPr>
            <p:cNvPr id="9249" name="Line 159"/>
            <p:cNvSpPr/>
            <p:nvPr/>
          </p:nvSpPr>
          <p:spPr>
            <a:xfrm flipV="1">
              <a:off x="3670" y="1251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sm" len="med"/>
              <a:tailEnd type="none" w="sm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顶点的度(degree)、入度(in-degree) 、出度(out-degree)：</a:t>
            </a:r>
            <a:endParaRPr lang="zh-CN" altLang="en-US"/>
          </a:p>
        </p:txBody>
      </p:sp>
      <p:sp>
        <p:nvSpPr>
          <p:cNvPr id="49" name="Text Box 16"/>
          <p:cNvSpPr txBox="1"/>
          <p:nvPr/>
        </p:nvSpPr>
        <p:spPr>
          <a:xfrm>
            <a:off x="1863408" y="3038475"/>
            <a:ext cx="4000500" cy="398780"/>
          </a:xfrm>
          <a:prstGeom prst="rect">
            <a:avLst/>
          </a:prstGeom>
          <a:noFill/>
          <a:ln w="9525">
            <a:noFill/>
          </a:ln>
        </p:spPr>
        <p:txBody>
          <a:bodyPr lIns="0" rIns="0" anchor="t" anchorCtr="0">
            <a:spAutoFit/>
          </a:bodyPr>
          <a:p>
            <a:pPr marL="2857500" indent="-2857500">
              <a:buFont typeface="Arial" panose="020B0604020202020204" pitchFamily="34" charset="0"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度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v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)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：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与顶点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v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相关的边数</a:t>
            </a:r>
            <a:endParaRPr lang="en-US" altLang="zh-CN" sz="2000" b="1" dirty="0">
              <a:latin typeface="Times New Roman" panose="02020603050405020304" pitchFamily="18" charset="0"/>
              <a:ea typeface="宋体" pitchFamily="2" charset="-122"/>
              <a:sym typeface="Wingdings" panose="05000000000000000000" pitchFamily="2" charset="2"/>
            </a:endParaRPr>
          </a:p>
        </p:txBody>
      </p:sp>
      <p:grpSp>
        <p:nvGrpSpPr>
          <p:cNvPr id="4" name="Group 8"/>
          <p:cNvGrpSpPr/>
          <p:nvPr/>
        </p:nvGrpSpPr>
        <p:grpSpPr>
          <a:xfrm>
            <a:off x="1644333" y="3609975"/>
            <a:ext cx="1585913" cy="609600"/>
            <a:chOff x="384" y="1392"/>
            <a:chExt cx="999" cy="384"/>
          </a:xfrm>
        </p:grpSpPr>
        <p:sp>
          <p:nvSpPr>
            <p:cNvPr id="9254" name="Oval 9"/>
            <p:cNvSpPr/>
            <p:nvPr/>
          </p:nvSpPr>
          <p:spPr>
            <a:xfrm>
              <a:off x="768" y="1392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itchFamily="2" charset="-122"/>
                </a:rPr>
                <a:t>v</a:t>
              </a:r>
              <a:endParaRPr lang="en-US" altLang="zh-CN" sz="2000" b="1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255" name="Line 10"/>
            <p:cNvSpPr/>
            <p:nvPr/>
          </p:nvSpPr>
          <p:spPr>
            <a:xfrm>
              <a:off x="416" y="1412"/>
              <a:ext cx="336" cy="4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56" name="Line 11"/>
            <p:cNvSpPr/>
            <p:nvPr/>
          </p:nvSpPr>
          <p:spPr>
            <a:xfrm flipV="1">
              <a:off x="384" y="1588"/>
              <a:ext cx="38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57" name="Line 12"/>
            <p:cNvSpPr/>
            <p:nvPr/>
          </p:nvSpPr>
          <p:spPr>
            <a:xfrm flipH="1">
              <a:off x="1047" y="1470"/>
              <a:ext cx="33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58" name="Line 13"/>
            <p:cNvSpPr/>
            <p:nvPr/>
          </p:nvSpPr>
          <p:spPr>
            <a:xfrm>
              <a:off x="1008" y="1632"/>
              <a:ext cx="24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60" name="Rectangle 14"/>
          <p:cNvSpPr/>
          <p:nvPr/>
        </p:nvSpPr>
        <p:spPr>
          <a:xfrm>
            <a:off x="3292158" y="3538538"/>
            <a:ext cx="3929062" cy="685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indent="0">
              <a:buFont typeface="Arial" panose="020B0604020202020204" pitchFamily="34" charset="0"/>
            </a:pP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入度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itchFamily="2" charset="-122"/>
              </a:rPr>
              <a:t>v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) = 3; 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出度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itchFamily="2" charset="-122"/>
              </a:rPr>
              <a:t>v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) = 1; 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度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itchFamily="2" charset="-122"/>
              </a:rPr>
              <a:t>v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) = 4</a:t>
            </a:r>
            <a:endParaRPr lang="en-US" altLang="zh-CN" sz="20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041" name="Text Box 16"/>
          <p:cNvSpPr txBox="1"/>
          <p:nvPr/>
        </p:nvSpPr>
        <p:spPr>
          <a:xfrm>
            <a:off x="1863408" y="4324350"/>
            <a:ext cx="3929062" cy="398780"/>
          </a:xfrm>
          <a:prstGeom prst="rect">
            <a:avLst/>
          </a:prstGeom>
          <a:noFill/>
          <a:ln w="9525">
            <a:noFill/>
          </a:ln>
        </p:spPr>
        <p:txBody>
          <a:bodyPr lIns="0" rIns="0" anchor="t" anchorCtr="0">
            <a:spAutoFit/>
          </a:bodyPr>
          <a:p>
            <a:pPr marL="485775" indent="-485775">
              <a:buFont typeface="Arial" panose="020B0604020202020204" pitchFamily="34" charset="0"/>
            </a:pP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给定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个顶点和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条边的图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G, 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则有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:</a:t>
            </a:r>
            <a:endParaRPr lang="en-US" altLang="zh-CN" sz="2000" b="1" baseline="-25000" dirty="0">
              <a:latin typeface="Times New Roman" panose="02020603050405020304" pitchFamily="18" charset="0"/>
              <a:ea typeface="宋体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2" name="Object 4"/>
          <p:cNvGraphicFramePr>
            <a:graphicFrameLocks noChangeAspect="1"/>
          </p:cNvGraphicFramePr>
          <p:nvPr/>
        </p:nvGraphicFramePr>
        <p:xfrm>
          <a:off x="6562090" y="4232275"/>
          <a:ext cx="417988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006600" imgH="457200" progId="Equation.3">
                  <p:embed/>
                </p:oleObj>
              </mc:Choice>
              <mc:Fallback>
                <p:oleObj name="" r:id="rId1" imgW="2006600" imgH="457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62090" y="4232275"/>
                        <a:ext cx="4179888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0" grpId="0"/>
      <p:bldP spid="10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术语：</a:t>
            </a:r>
            <a:r>
              <a:rPr lang="zh-CN" altLang="en-US">
                <a:sym typeface="+mn-ea"/>
              </a:rPr>
              <a:t>结合课本讲解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权（</a:t>
            </a:r>
            <a:r>
              <a:rPr lang="en-US" altLang="zh-CN">
                <a:sym typeface="+mn-ea"/>
              </a:rPr>
              <a:t>Weight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en-US" altLang="zh-CN"/>
              <a:t>子图</a:t>
            </a:r>
            <a:r>
              <a:rPr lang="zh-CN" altLang="en-US"/>
              <a:t>（</a:t>
            </a:r>
            <a:r>
              <a:rPr lang="en-US" altLang="zh-CN"/>
              <a:t>Subgraph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连通分量（Connected Component）</a:t>
            </a:r>
            <a:endParaRPr lang="zh-CN" altLang="en-US"/>
          </a:p>
          <a:p>
            <a:r>
              <a:rPr lang="zh-CN" altLang="en-US"/>
              <a:t>强连通分量（Strongly Connected Component）</a:t>
            </a:r>
            <a:endParaRPr lang="zh-CN" altLang="en-US"/>
          </a:p>
          <a:p>
            <a:r>
              <a:rPr lang="zh-CN" altLang="en-US"/>
              <a:t>生成树（Spanning Tree）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图的抽象数据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结合课本进行</a:t>
            </a:r>
            <a:r>
              <a:rPr lang="zh-CN" altLang="en-US"/>
              <a:t>讲解</a:t>
            </a:r>
            <a:endParaRPr lang="zh-CN" altLang="en-US"/>
          </a:p>
          <a:p>
            <a:r>
              <a:rPr lang="zh-CN" altLang="en-US"/>
              <a:t>InsertEdge</a:t>
            </a:r>
            <a:endParaRPr lang="zh-CN" altLang="en-US"/>
          </a:p>
          <a:p>
            <a:r>
              <a:rPr lang="zh-CN" altLang="en-US"/>
              <a:t>DeleteEdge</a:t>
            </a:r>
            <a:endParaRPr lang="zh-CN" altLang="en-US"/>
          </a:p>
          <a:p>
            <a:r>
              <a:rPr lang="zh-CN" altLang="en-US"/>
              <a:t>深度优先遍历</a:t>
            </a:r>
            <a:r>
              <a:rPr lang="en-US" altLang="zh-CN"/>
              <a:t> / DFS</a:t>
            </a:r>
            <a:endParaRPr lang="zh-CN" altLang="en-US"/>
          </a:p>
          <a:p>
            <a:r>
              <a:rPr lang="zh-CN" altLang="en-US"/>
              <a:t>广度优先遍历</a:t>
            </a:r>
            <a:r>
              <a:rPr lang="en-US" altLang="zh-CN"/>
              <a:t> / </a:t>
            </a:r>
            <a:r>
              <a:rPr lang="en-US" altLang="zh-CN"/>
              <a:t>BFS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46*362"/>
  <p:tag name="TABLE_ENDDRAG_RECT" val="156*111*646*36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 cmpd="sng">
          <a:solidFill>
            <a:srgbClr val="202020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lang="zh-CN" altLang="en-US" sz="2800">
            <a:latin typeface="Arial Regular" panose="020B0604020202020204" charset="0"/>
            <a:ea typeface="黑体" charset="0"/>
            <a:cs typeface="Arial Regular" panose="020B060402020202020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2408</Words>
  <Application>WPS 表格</Application>
  <PresentationFormat>宽屏</PresentationFormat>
  <Paragraphs>537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59" baseType="lpstr">
      <vt:lpstr>Arial</vt:lpstr>
      <vt:lpstr>宋体</vt:lpstr>
      <vt:lpstr>Wingdings</vt:lpstr>
      <vt:lpstr>Arial Regular</vt:lpstr>
      <vt:lpstr>黑体</vt:lpstr>
      <vt:lpstr>汉仪中黑KW</vt:lpstr>
      <vt:lpstr>Wingdings</vt:lpstr>
      <vt:lpstr>Times New Roman</vt:lpstr>
      <vt:lpstr>汉仪书宋二KW</vt:lpstr>
      <vt:lpstr>Symbol</vt:lpstr>
      <vt:lpstr>Calibri</vt:lpstr>
      <vt:lpstr>Helvetica Neue</vt:lpstr>
      <vt:lpstr>Courier</vt:lpstr>
      <vt:lpstr>Courier</vt:lpstr>
      <vt:lpstr>Thonburi</vt:lpstr>
      <vt:lpstr>宋体</vt:lpstr>
      <vt:lpstr>Apple Color Emoji</vt:lpstr>
      <vt:lpstr>微软雅黑</vt:lpstr>
      <vt:lpstr>汉仪旗黑</vt:lpstr>
      <vt:lpstr>Kingsoft Sign</vt:lpstr>
      <vt:lpstr>苹方-简</vt:lpstr>
      <vt:lpstr>宋体</vt:lpstr>
      <vt:lpstr>Arial Unicode MS</vt:lpstr>
      <vt:lpstr>Times New Roman</vt:lpstr>
      <vt:lpstr>Symbol</vt:lpstr>
      <vt:lpstr>Heiti SC Light</vt:lpstr>
      <vt:lpstr>Times New Roman Regular</vt:lpstr>
      <vt:lpstr>Courier New Regular</vt:lpstr>
      <vt:lpstr>Heiti TC Light</vt:lpstr>
      <vt:lpstr>Heiti SC Medium</vt:lpstr>
      <vt:lpstr>报隶-简</vt:lpstr>
      <vt:lpstr>標楷體</vt:lpstr>
      <vt:lpstr>Webdings</vt:lpstr>
      <vt:lpstr>Webdings</vt:lpstr>
      <vt:lpstr>Office 主题​​</vt:lpstr>
      <vt:lpstr>Equation.3</vt:lpstr>
      <vt:lpstr>Equation.3</vt:lpstr>
      <vt:lpstr>第6️章 图-A</vt:lpstr>
      <vt:lpstr>村与村之间的道路</vt:lpstr>
      <vt:lpstr>公路规划抽象及造价预算示例图</vt:lpstr>
      <vt:lpstr>图的定义</vt:lpstr>
      <vt:lpstr>简单图（Simple Graphs）</vt:lpstr>
      <vt:lpstr>术语</vt:lpstr>
      <vt:lpstr>术语</vt:lpstr>
      <vt:lpstr>术语：结合课本讲解</vt:lpstr>
      <vt:lpstr>图的抽象数据类型</vt:lpstr>
      <vt:lpstr>邻接矩阵（Adjacency Matrix）</vt:lpstr>
      <vt:lpstr>邻接矩阵：特点</vt:lpstr>
      <vt:lpstr>邻接表（Adjacency List）</vt:lpstr>
      <vt:lpstr>邻接表</vt:lpstr>
      <vt:lpstr>深度优先搜索</vt:lpstr>
      <vt:lpstr>DFS的递归算法</vt:lpstr>
      <vt:lpstr>DFS的时间复杂度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433</cp:revision>
  <dcterms:created xsi:type="dcterms:W3CDTF">2022-11-10T01:42:17Z</dcterms:created>
  <dcterms:modified xsi:type="dcterms:W3CDTF">2022-11-10T01:42:17Z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A30B96C402276615375F0C634AAD5DF4</vt:lpwstr>
  </property>
</Properties>
</file>