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256" r:id="rId3"/>
    <p:sldId id="333" r:id="rId5"/>
    <p:sldId id="334" r:id="rId6"/>
    <p:sldId id="335" r:id="rId7"/>
    <p:sldId id="336" r:id="rId8"/>
    <p:sldId id="337" r:id="rId9"/>
    <p:sldId id="338" r:id="rId10"/>
    <p:sldId id="339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54" r:id="rId20"/>
    <p:sldId id="350" r:id="rId21"/>
    <p:sldId id="351" r:id="rId22"/>
    <p:sldId id="352" r:id="rId23"/>
    <p:sldId id="353" r:id="rId2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ReYHXSU9YFxnCw3rriauiQ==" hashData="ATdWo6lX+xl87gdoH5ZmDfR3ols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customXml" Target="../customXml/item1.xml"/><Relationship Id="rId3" Type="http://schemas.openxmlformats.org/officeDocument/2006/relationships/slide" Target="slides/slide1.xml"/><Relationship Id="rId29" Type="http://schemas.openxmlformats.org/officeDocument/2006/relationships/customXmlProps" Target="../customXml/itemProps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 u="none" strike="noStrike" kern="1200" cap="none" spc="0" normalizeH="0"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ea typeface="黑体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buFont typeface="Wingdings" panose="05000000000000000000" charset="0"/>
              <a:buChar char=""/>
              <a:defRPr sz="2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Consolas" panose="020B0609020204030204" charset="0"/>
                <a:ea typeface="Heiti SC Light" panose="02000000000000000000" charset="-122"/>
              </a:defRPr>
            </a:lvl1pPr>
            <a:lvl2pPr>
              <a:defRPr sz="24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Consolas" panose="020B0609020204030204" charset="0"/>
                <a:ea typeface="Heiti SC Light" panose="02000000000000000000" charset="-122"/>
              </a:defRPr>
            </a:lvl2pPr>
            <a:lvl3pPr>
              <a:defRPr sz="20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Consolas" panose="020B0609020204030204" charset="0"/>
                <a:ea typeface="Heiti SC Light" panose="02000000000000000000" charset="-122"/>
              </a:defRPr>
            </a:lvl3pPr>
            <a:lvl4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Consolas" panose="020B0609020204030204" charset="0"/>
                <a:ea typeface="Heiti SC Light" panose="02000000000000000000" charset="-122"/>
              </a:defRPr>
            </a:lvl4pPr>
            <a:lvl5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Consolas" panose="020B0609020204030204" charset="0"/>
                <a:ea typeface="Heiti SC Light" panose="02000000000000000000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第</a:t>
            </a:r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章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树</a:t>
            </a:r>
            <a:r>
              <a:rPr lang="en-US" altLang="zh-CN" dirty="0">
                <a:effectLst/>
              </a:rPr>
              <a:t>-</a:t>
            </a:r>
            <a:r>
              <a:rPr lang="en-US" altLang="zh-CN" dirty="0">
                <a:effectLst/>
              </a:rPr>
              <a:t>A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网络空间安全</a:t>
            </a:r>
            <a:r>
              <a:rPr lang="zh-CN" altLang="en-US" dirty="0">
                <a:latin typeface="+mn-lt"/>
              </a:rPr>
              <a:t>系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任课</a:t>
            </a:r>
            <a:r>
              <a:rPr lang="zh-CN" altLang="en-US" dirty="0">
                <a:latin typeface="+mn-lt"/>
              </a:rPr>
              <a:t>老师：章</a:t>
            </a:r>
            <a:r>
              <a:rPr lang="zh-CN" altLang="en-US" dirty="0">
                <a:latin typeface="+mn-lt"/>
              </a:rPr>
              <a:t>乐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二叉树的存储结构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顺序存储结构</a:t>
            </a:r>
            <a:endParaRPr lang="zh-CN" altLang="en-US"/>
          </a:p>
          <a:p>
            <a:r>
              <a:rPr lang="zh-CN" altLang="en-US">
                <a:latin typeface="Arial Regular" panose="020B0604020202020204" charset="0"/>
                <a:cs typeface="Arial Regular" panose="020B0604020202020204" charset="0"/>
              </a:rPr>
              <a:t>完全二叉树最适合这种存储结构</a:t>
            </a:r>
            <a:endParaRPr lang="zh-CN" altLang="en-US"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zh-CN" altLang="en-US">
                <a:latin typeface="Arial Regular" panose="020B0604020202020204" charset="0"/>
                <a:cs typeface="Arial Regular" panose="020B0604020202020204" charset="0"/>
              </a:rPr>
              <a:t>n个结点的完全二叉树的结点父子关系，简单地由序列号决定：</a:t>
            </a:r>
            <a:endParaRPr lang="zh-CN" altLang="en-US">
              <a:latin typeface="Arial Regular" panose="020B0604020202020204" charset="0"/>
              <a:cs typeface="Arial Regular" panose="020B0604020202020204" charset="0"/>
            </a:endParaRPr>
          </a:p>
          <a:p>
            <a:pPr marL="1371600" lvl="2" indent="-457200">
              <a:buFont typeface="Wingdings" panose="05000000000000000000" charset="0"/>
              <a:buAutoNum type="arabicPeriod"/>
            </a:pP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非根结点的父结点的序号是 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Symbol"/>
              </a:rPr>
              <a:t>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i / 2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Symbol"/>
              </a:rPr>
              <a:t></a:t>
            </a:r>
            <a:endParaRPr lang="zh-CN" altLang="en-US" sz="2400">
              <a:latin typeface="Arial Regular" panose="020B0604020202020204" charset="0"/>
              <a:cs typeface="Arial Regular" panose="020B0604020202020204" charset="0"/>
              <a:sym typeface="Symbol"/>
            </a:endParaRPr>
          </a:p>
          <a:p>
            <a:pPr marL="1371600" lvl="2" indent="-457200">
              <a:buFont typeface="Wingdings" panose="05000000000000000000" charset="0"/>
              <a:buAutoNum type="arabicPeriod"/>
            </a:pP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结点（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序号为 i</a:t>
            </a:r>
            <a:r>
              <a:rPr lang="en-US" altLang="zh-CN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 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）的左孩子结点的序号是  2i（若2i 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≤ n，否则没有左孩子）</a:t>
            </a:r>
            <a:endParaRPr lang="zh-CN" altLang="en-US" sz="2400"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pPr marL="1371600" lvl="2" indent="-457200">
              <a:buFont typeface="Wingdings" panose="05000000000000000000" charset="0"/>
              <a:buAutoNum type="arabicPeriod"/>
            </a:pP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</a:rPr>
              <a:t>结点（序号为 i ）的右孩子结点的序号是  2i</a:t>
            </a:r>
            <a:r>
              <a:rPr lang="en-US" altLang="zh-CN" sz="2400">
                <a:latin typeface="Arial Regular" panose="020B0604020202020204" charset="0"/>
                <a:cs typeface="Arial Regular" panose="020B0604020202020204" charset="0"/>
              </a:rPr>
              <a:t> 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</a:rPr>
              <a:t>+</a:t>
            </a:r>
            <a:r>
              <a:rPr lang="en-US" altLang="zh-CN" sz="2400">
                <a:latin typeface="Arial Regular" panose="020B0604020202020204" charset="0"/>
                <a:cs typeface="Arial Regular" panose="020B0604020202020204" charset="0"/>
              </a:rPr>
              <a:t> 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</a:rPr>
              <a:t>1（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若2i +</a:t>
            </a:r>
            <a:r>
              <a:rPr lang="en-US" altLang="zh-CN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 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1</a:t>
            </a:r>
            <a:r>
              <a:rPr lang="en-US" altLang="zh-CN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 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≤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 n，否则没有右孩子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</a:rPr>
              <a:t>）</a:t>
            </a:r>
            <a:endParaRPr lang="zh-CN" altLang="en-US" sz="2400">
              <a:latin typeface="Arial Regular" panose="020B0604020202020204" charset="0"/>
              <a:cs typeface="Arial Regular" panose="020B0604020202020204" charset="0"/>
            </a:endParaRPr>
          </a:p>
          <a:p>
            <a:endParaRPr lang="zh-CN" altLang="en-US">
              <a:latin typeface="Arial Regular" panose="020B0604020202020204" charset="0"/>
              <a:cs typeface="Arial Regular" panose="020B06040202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二叉树的链表存储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顺序存储结构</a:t>
            </a:r>
            <a:r>
              <a:rPr lang="zh-CN" altLang="en-US"/>
              <a:t>对于一般二叉树将造成空间浪费（结合课本图</a:t>
            </a:r>
            <a:r>
              <a:rPr lang="en-US" altLang="zh-CN"/>
              <a:t>4.10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链表存储：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47700" y="3714750"/>
            <a:ext cx="44577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struct TreeNode {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   int val;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   struct TreeNode *left, *right;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};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</p:txBody>
      </p:sp>
      <p:grpSp>
        <p:nvGrpSpPr>
          <p:cNvPr id="6" name="Group 1"/>
          <p:cNvGrpSpPr/>
          <p:nvPr/>
        </p:nvGrpSpPr>
        <p:grpSpPr bwMode="auto">
          <a:xfrm>
            <a:off x="7837482" y="3072451"/>
            <a:ext cx="3857652" cy="1857388"/>
            <a:chOff x="5442" y="12936"/>
            <a:chExt cx="4140" cy="2157"/>
          </a:xfrm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8127" y="14781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18000" tIns="10800" rIns="18000" bIns="1080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  H 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5952" y="14781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18000" tIns="10800" rIns="18000" bIns="1080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  E 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5442" y="14187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18000" tIns="10800" rIns="18000" bIns="1080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  D 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6522" y="14187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18000" tIns="10800" rIns="18000" bIns="1080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    F 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7602" y="14187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72000" tIns="10800" rIns="18000" bIns="10800" numCol="1" anchor="t" anchorCtr="0" compatLnSpc="1"/>
            <a:p>
              <a:pPr marL="0" marR="0" lvl="0" indent="0" algn="just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  G  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8682" y="14187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18000" tIns="10800" rIns="18000" bIns="1080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  I  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16" name="Text Box 8"/>
            <p:cNvSpPr txBox="1">
              <a:spLocks noChangeArrowheads="1"/>
            </p:cNvSpPr>
            <p:nvPr/>
          </p:nvSpPr>
          <p:spPr bwMode="auto">
            <a:xfrm>
              <a:off x="7062" y="12939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18000" tIns="10800" rIns="18000" bIns="1080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17" name="Line 9"/>
            <p:cNvSpPr>
              <a:spLocks noChangeShapeType="1"/>
            </p:cNvSpPr>
            <p:nvPr/>
          </p:nvSpPr>
          <p:spPr bwMode="auto">
            <a:xfrm rot="10911236" flipH="1">
              <a:off x="6502" y="13150"/>
              <a:ext cx="663" cy="4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18" name="Line 10"/>
            <p:cNvSpPr>
              <a:spLocks noChangeShapeType="1"/>
            </p:cNvSpPr>
            <p:nvPr/>
          </p:nvSpPr>
          <p:spPr bwMode="auto">
            <a:xfrm flipV="1">
              <a:off x="7332" y="12936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19" name="Line 11"/>
            <p:cNvSpPr>
              <a:spLocks noChangeShapeType="1"/>
            </p:cNvSpPr>
            <p:nvPr/>
          </p:nvSpPr>
          <p:spPr bwMode="auto">
            <a:xfrm flipV="1">
              <a:off x="7692" y="12936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20" name="Text Box 12"/>
            <p:cNvSpPr txBox="1">
              <a:spLocks noChangeArrowheads="1"/>
            </p:cNvSpPr>
            <p:nvPr/>
          </p:nvSpPr>
          <p:spPr bwMode="auto">
            <a:xfrm>
              <a:off x="8142" y="13566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18000" tIns="10800" rIns="18000" bIns="1080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21" name="Line 13"/>
            <p:cNvSpPr>
              <a:spLocks noChangeShapeType="1"/>
            </p:cNvSpPr>
            <p:nvPr/>
          </p:nvSpPr>
          <p:spPr bwMode="auto">
            <a:xfrm rot="10688764">
              <a:off x="8352" y="14409"/>
              <a:ext cx="210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22" name="Line 14"/>
            <p:cNvSpPr>
              <a:spLocks noChangeShapeType="1"/>
            </p:cNvSpPr>
            <p:nvPr/>
          </p:nvSpPr>
          <p:spPr bwMode="auto">
            <a:xfrm rot="10911236" flipH="1">
              <a:off x="6462" y="14418"/>
              <a:ext cx="210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23" name="Line 15"/>
            <p:cNvSpPr>
              <a:spLocks noChangeShapeType="1"/>
            </p:cNvSpPr>
            <p:nvPr/>
          </p:nvSpPr>
          <p:spPr bwMode="auto">
            <a:xfrm flipV="1">
              <a:off x="679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24" name="Text Box 16"/>
            <p:cNvSpPr txBox="1">
              <a:spLocks noChangeArrowheads="1"/>
            </p:cNvSpPr>
            <p:nvPr/>
          </p:nvSpPr>
          <p:spPr bwMode="auto">
            <a:xfrm>
              <a:off x="5982" y="13566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18000" tIns="10800" rIns="18000" bIns="1080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25" name="Line 17"/>
            <p:cNvSpPr>
              <a:spLocks noChangeShapeType="1"/>
            </p:cNvSpPr>
            <p:nvPr/>
          </p:nvSpPr>
          <p:spPr bwMode="auto">
            <a:xfrm flipV="1">
              <a:off x="6612" y="13563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26" name="Line 18"/>
            <p:cNvSpPr>
              <a:spLocks noChangeShapeType="1"/>
            </p:cNvSpPr>
            <p:nvPr/>
          </p:nvSpPr>
          <p:spPr bwMode="auto">
            <a:xfrm flipV="1">
              <a:off x="6252" y="13563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27" name="Line 19"/>
            <p:cNvSpPr>
              <a:spLocks noChangeShapeType="1"/>
            </p:cNvSpPr>
            <p:nvPr/>
          </p:nvSpPr>
          <p:spPr bwMode="auto">
            <a:xfrm flipV="1">
              <a:off x="607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 flipV="1">
              <a:off x="571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29" name="Line 21"/>
            <p:cNvSpPr>
              <a:spLocks noChangeShapeType="1"/>
            </p:cNvSpPr>
            <p:nvPr/>
          </p:nvSpPr>
          <p:spPr bwMode="auto">
            <a:xfrm flipV="1">
              <a:off x="715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0" name="Line 22"/>
            <p:cNvSpPr>
              <a:spLocks noChangeShapeType="1"/>
            </p:cNvSpPr>
            <p:nvPr/>
          </p:nvSpPr>
          <p:spPr bwMode="auto">
            <a:xfrm flipV="1">
              <a:off x="8772" y="13563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 flipV="1">
              <a:off x="8412" y="13563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2" name="Line 24"/>
            <p:cNvSpPr>
              <a:spLocks noChangeShapeType="1"/>
            </p:cNvSpPr>
            <p:nvPr/>
          </p:nvSpPr>
          <p:spPr bwMode="auto">
            <a:xfrm flipV="1">
              <a:off x="931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 flipV="1">
              <a:off x="895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4" name="Line 26"/>
            <p:cNvSpPr>
              <a:spLocks noChangeShapeType="1"/>
            </p:cNvSpPr>
            <p:nvPr/>
          </p:nvSpPr>
          <p:spPr bwMode="auto">
            <a:xfrm flipV="1">
              <a:off x="823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5" name="Line 27"/>
            <p:cNvSpPr>
              <a:spLocks noChangeShapeType="1"/>
            </p:cNvSpPr>
            <p:nvPr/>
          </p:nvSpPr>
          <p:spPr bwMode="auto">
            <a:xfrm flipV="1">
              <a:off x="787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6" name="Line 28"/>
            <p:cNvSpPr>
              <a:spLocks noChangeShapeType="1"/>
            </p:cNvSpPr>
            <p:nvPr/>
          </p:nvSpPr>
          <p:spPr bwMode="auto">
            <a:xfrm flipV="1">
              <a:off x="6222" y="1477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7" name="Line 29"/>
            <p:cNvSpPr>
              <a:spLocks noChangeShapeType="1"/>
            </p:cNvSpPr>
            <p:nvPr/>
          </p:nvSpPr>
          <p:spPr bwMode="auto">
            <a:xfrm flipV="1">
              <a:off x="8397" y="1477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8" name="Line 30"/>
            <p:cNvSpPr>
              <a:spLocks noChangeShapeType="1"/>
            </p:cNvSpPr>
            <p:nvPr/>
          </p:nvSpPr>
          <p:spPr bwMode="auto">
            <a:xfrm flipV="1">
              <a:off x="8757" y="1477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9" name="Line 31"/>
            <p:cNvSpPr>
              <a:spLocks noChangeShapeType="1"/>
            </p:cNvSpPr>
            <p:nvPr/>
          </p:nvSpPr>
          <p:spPr bwMode="auto">
            <a:xfrm flipV="1">
              <a:off x="6582" y="1477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40" name="Line 32"/>
            <p:cNvSpPr>
              <a:spLocks noChangeShapeType="1"/>
            </p:cNvSpPr>
            <p:nvPr/>
          </p:nvSpPr>
          <p:spPr bwMode="auto">
            <a:xfrm rot="10688764">
              <a:off x="7872" y="13155"/>
              <a:ext cx="663" cy="4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41" name="Line 33"/>
            <p:cNvSpPr>
              <a:spLocks noChangeShapeType="1"/>
            </p:cNvSpPr>
            <p:nvPr/>
          </p:nvSpPr>
          <p:spPr bwMode="auto">
            <a:xfrm rot="10688764">
              <a:off x="8907" y="13809"/>
              <a:ext cx="210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42" name="Line 34"/>
            <p:cNvSpPr>
              <a:spLocks noChangeShapeType="1"/>
            </p:cNvSpPr>
            <p:nvPr/>
          </p:nvSpPr>
          <p:spPr bwMode="auto">
            <a:xfrm rot="10911236" flipH="1">
              <a:off x="8069" y="13818"/>
              <a:ext cx="210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43" name="Line 35"/>
            <p:cNvSpPr>
              <a:spLocks noChangeShapeType="1"/>
            </p:cNvSpPr>
            <p:nvPr/>
          </p:nvSpPr>
          <p:spPr bwMode="auto">
            <a:xfrm rot="10688764">
              <a:off x="6747" y="13809"/>
              <a:ext cx="210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44" name="Line 36"/>
            <p:cNvSpPr>
              <a:spLocks noChangeShapeType="1"/>
            </p:cNvSpPr>
            <p:nvPr/>
          </p:nvSpPr>
          <p:spPr bwMode="auto">
            <a:xfrm rot="10911236" flipH="1">
              <a:off x="5909" y="13818"/>
              <a:ext cx="210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</p:grpSp>
      <p:grpSp>
        <p:nvGrpSpPr>
          <p:cNvPr id="94245" name="Group 37"/>
          <p:cNvGrpSpPr/>
          <p:nvPr/>
        </p:nvGrpSpPr>
        <p:grpSpPr bwMode="auto">
          <a:xfrm>
            <a:off x="5617186" y="3246759"/>
            <a:ext cx="1884566" cy="1797055"/>
            <a:chOff x="2520" y="13729"/>
            <a:chExt cx="2022" cy="2085"/>
          </a:xfrm>
        </p:grpSpPr>
        <p:sp>
          <p:nvSpPr>
            <p:cNvPr id="94246" name="Text Box 38"/>
            <p:cNvSpPr txBox="1">
              <a:spLocks noChangeArrowheads="1"/>
            </p:cNvSpPr>
            <p:nvPr/>
          </p:nvSpPr>
          <p:spPr bwMode="auto">
            <a:xfrm>
              <a:off x="3240" y="14983"/>
              <a:ext cx="177" cy="2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F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47" name="Text Box 39"/>
            <p:cNvSpPr txBox="1">
              <a:spLocks noChangeArrowheads="1"/>
            </p:cNvSpPr>
            <p:nvPr/>
          </p:nvSpPr>
          <p:spPr bwMode="auto">
            <a:xfrm>
              <a:off x="4005" y="14365"/>
              <a:ext cx="147" cy="2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48" name="Text Box 40"/>
            <p:cNvSpPr txBox="1">
              <a:spLocks noChangeArrowheads="1"/>
            </p:cNvSpPr>
            <p:nvPr/>
          </p:nvSpPr>
          <p:spPr bwMode="auto">
            <a:xfrm>
              <a:off x="2910" y="14380"/>
              <a:ext cx="222" cy="2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49" name="Text Box 41"/>
            <p:cNvSpPr txBox="1">
              <a:spLocks noChangeArrowheads="1"/>
            </p:cNvSpPr>
            <p:nvPr/>
          </p:nvSpPr>
          <p:spPr bwMode="auto">
            <a:xfrm>
              <a:off x="2610" y="14968"/>
              <a:ext cx="180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D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50" name="Oval 42"/>
            <p:cNvSpPr>
              <a:spLocks noChangeArrowheads="1"/>
            </p:cNvSpPr>
            <p:nvPr/>
          </p:nvSpPr>
          <p:spPr bwMode="auto">
            <a:xfrm>
              <a:off x="3960" y="15472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51" name="Oval 43"/>
            <p:cNvSpPr>
              <a:spLocks noChangeArrowheads="1"/>
            </p:cNvSpPr>
            <p:nvPr/>
          </p:nvSpPr>
          <p:spPr bwMode="auto">
            <a:xfrm>
              <a:off x="2790" y="15502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52" name="Oval 44"/>
            <p:cNvSpPr>
              <a:spLocks noChangeArrowheads="1"/>
            </p:cNvSpPr>
            <p:nvPr/>
          </p:nvSpPr>
          <p:spPr bwMode="auto">
            <a:xfrm>
              <a:off x="2520" y="14908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53" name="Oval 45"/>
            <p:cNvSpPr>
              <a:spLocks noChangeArrowheads="1"/>
            </p:cNvSpPr>
            <p:nvPr/>
          </p:nvSpPr>
          <p:spPr bwMode="auto">
            <a:xfrm>
              <a:off x="2865" y="14314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54" name="Oval 46"/>
            <p:cNvSpPr>
              <a:spLocks noChangeArrowheads="1"/>
            </p:cNvSpPr>
            <p:nvPr/>
          </p:nvSpPr>
          <p:spPr bwMode="auto">
            <a:xfrm>
              <a:off x="3585" y="14914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55" name="Line 47"/>
            <p:cNvSpPr>
              <a:spLocks noChangeShapeType="1"/>
            </p:cNvSpPr>
            <p:nvPr/>
          </p:nvSpPr>
          <p:spPr bwMode="auto">
            <a:xfrm>
              <a:off x="3633" y="13984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56" name="Line 48"/>
            <p:cNvSpPr>
              <a:spLocks noChangeShapeType="1"/>
            </p:cNvSpPr>
            <p:nvPr/>
          </p:nvSpPr>
          <p:spPr bwMode="auto">
            <a:xfrm flipH="1">
              <a:off x="3063" y="14014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57" name="Oval 49"/>
            <p:cNvSpPr>
              <a:spLocks noChangeArrowheads="1"/>
            </p:cNvSpPr>
            <p:nvPr/>
          </p:nvSpPr>
          <p:spPr bwMode="auto">
            <a:xfrm>
              <a:off x="3900" y="14314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58" name="Text Box 50"/>
            <p:cNvSpPr txBox="1">
              <a:spLocks noChangeArrowheads="1"/>
            </p:cNvSpPr>
            <p:nvPr/>
          </p:nvSpPr>
          <p:spPr bwMode="auto">
            <a:xfrm>
              <a:off x="3675" y="14974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G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59" name="Oval 51"/>
            <p:cNvSpPr>
              <a:spLocks noChangeArrowheads="1"/>
            </p:cNvSpPr>
            <p:nvPr/>
          </p:nvSpPr>
          <p:spPr bwMode="auto">
            <a:xfrm>
              <a:off x="4230" y="14929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60" name="Text Box 52"/>
            <p:cNvSpPr txBox="1">
              <a:spLocks noChangeArrowheads="1"/>
            </p:cNvSpPr>
            <p:nvPr/>
          </p:nvSpPr>
          <p:spPr bwMode="auto">
            <a:xfrm>
              <a:off x="4335" y="14989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I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61" name="Line 53"/>
            <p:cNvSpPr>
              <a:spLocks noChangeShapeType="1"/>
            </p:cNvSpPr>
            <p:nvPr/>
          </p:nvSpPr>
          <p:spPr bwMode="auto">
            <a:xfrm>
              <a:off x="4155" y="14617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62" name="Line 54"/>
            <p:cNvSpPr>
              <a:spLocks noChangeShapeType="1"/>
            </p:cNvSpPr>
            <p:nvPr/>
          </p:nvSpPr>
          <p:spPr bwMode="auto">
            <a:xfrm flipH="1">
              <a:off x="3825" y="14617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63" name="Line 55"/>
            <p:cNvSpPr>
              <a:spLocks noChangeShapeType="1"/>
            </p:cNvSpPr>
            <p:nvPr/>
          </p:nvSpPr>
          <p:spPr bwMode="auto">
            <a:xfrm>
              <a:off x="3090" y="14611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64" name="Line 56"/>
            <p:cNvSpPr>
              <a:spLocks noChangeShapeType="1"/>
            </p:cNvSpPr>
            <p:nvPr/>
          </p:nvSpPr>
          <p:spPr bwMode="auto">
            <a:xfrm flipH="1">
              <a:off x="2760" y="14611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65" name="Oval 57"/>
            <p:cNvSpPr>
              <a:spLocks noChangeArrowheads="1"/>
            </p:cNvSpPr>
            <p:nvPr/>
          </p:nvSpPr>
          <p:spPr bwMode="auto">
            <a:xfrm>
              <a:off x="3165" y="14923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66" name="Line 58"/>
            <p:cNvSpPr>
              <a:spLocks noChangeShapeType="1"/>
            </p:cNvSpPr>
            <p:nvPr/>
          </p:nvSpPr>
          <p:spPr bwMode="auto">
            <a:xfrm flipH="1">
              <a:off x="3060" y="15235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67" name="Text Box 59"/>
            <p:cNvSpPr txBox="1">
              <a:spLocks noChangeArrowheads="1"/>
            </p:cNvSpPr>
            <p:nvPr/>
          </p:nvSpPr>
          <p:spPr bwMode="auto">
            <a:xfrm>
              <a:off x="4050" y="15547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H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68" name="Text Box 60"/>
            <p:cNvSpPr txBox="1">
              <a:spLocks noChangeArrowheads="1"/>
            </p:cNvSpPr>
            <p:nvPr/>
          </p:nvSpPr>
          <p:spPr bwMode="auto">
            <a:xfrm>
              <a:off x="2880" y="15577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E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69" name="Line 61"/>
            <p:cNvSpPr>
              <a:spLocks noChangeShapeType="1"/>
            </p:cNvSpPr>
            <p:nvPr/>
          </p:nvSpPr>
          <p:spPr bwMode="auto">
            <a:xfrm>
              <a:off x="3825" y="15190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70" name="Oval 62"/>
            <p:cNvSpPr>
              <a:spLocks noChangeArrowheads="1"/>
            </p:cNvSpPr>
            <p:nvPr/>
          </p:nvSpPr>
          <p:spPr bwMode="auto">
            <a:xfrm>
              <a:off x="3357" y="13729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71" name="Text Box 63"/>
            <p:cNvSpPr txBox="1">
              <a:spLocks noChangeArrowheads="1"/>
            </p:cNvSpPr>
            <p:nvPr/>
          </p:nvSpPr>
          <p:spPr bwMode="auto">
            <a:xfrm>
              <a:off x="3450" y="13786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二叉树</a:t>
            </a:r>
            <a:r>
              <a:rPr lang="zh-CN" altLang="en-US"/>
              <a:t>的抽象数据类型定义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结合课本“</a:t>
            </a:r>
            <a:r>
              <a:rPr lang="en-US" altLang="zh-CN"/>
              <a:t>4.3.4 </a:t>
            </a:r>
            <a:r>
              <a:rPr lang="zh-CN" altLang="en-US"/>
              <a:t>二叉树的操作”进行</a:t>
            </a:r>
            <a:r>
              <a:rPr lang="zh-CN" altLang="en-US"/>
              <a:t>讲解</a:t>
            </a:r>
            <a:endParaRPr lang="zh-CN" altLang="en-US"/>
          </a:p>
          <a:p>
            <a:r>
              <a:rPr lang="zh-CN" altLang="en-US"/>
              <a:t>二叉树的遍历：</a:t>
            </a:r>
            <a:endParaRPr lang="zh-CN" altLang="en-US"/>
          </a:p>
          <a:p>
            <a:pPr marL="914400" lvl="1" indent="-457200">
              <a:buFont typeface="Wingdings" panose="05000000000000000000" charset="0"/>
              <a:buAutoNum type="arabicPeriod"/>
            </a:pPr>
            <a:r>
              <a:rPr lang="zh-CN" altLang="en-US"/>
              <a:t>树的遍历是指访问树的每个结点，且每个结点仅被访问一次</a:t>
            </a:r>
            <a:endParaRPr lang="zh-CN" altLang="en-US"/>
          </a:p>
          <a:p>
            <a:pPr marL="914400" lvl="1" indent="-457200">
              <a:buFont typeface="Wingdings" panose="05000000000000000000" charset="0"/>
              <a:buAutoNum type="arabicPeriod"/>
            </a:pPr>
            <a:r>
              <a:rPr lang="zh-CN" altLang="en-US"/>
              <a:t>二叉树的遍历可按二叉树的构成以及访问结点的顺序分为四种方式，即先序遍历、中序遍历、后序遍历和</a:t>
            </a:r>
            <a:r>
              <a:rPr lang="zh-CN" altLang="en-US"/>
              <a:t>层序遍历</a:t>
            </a:r>
            <a:endParaRPr lang="zh-CN" altLang="en-US"/>
          </a:p>
        </p:txBody>
      </p:sp>
      <p:grpSp>
        <p:nvGrpSpPr>
          <p:cNvPr id="10" name="Group 2"/>
          <p:cNvGrpSpPr/>
          <p:nvPr/>
        </p:nvGrpSpPr>
        <p:grpSpPr bwMode="auto">
          <a:xfrm>
            <a:off x="7194560" y="3903662"/>
            <a:ext cx="2658709" cy="2789217"/>
            <a:chOff x="2865" y="6219"/>
            <a:chExt cx="2190" cy="2298"/>
          </a:xfrm>
        </p:grpSpPr>
        <p:grpSp>
          <p:nvGrpSpPr>
            <p:cNvPr id="11" name="Group 70"/>
            <p:cNvGrpSpPr/>
            <p:nvPr/>
          </p:nvGrpSpPr>
          <p:grpSpPr bwMode="auto">
            <a:xfrm>
              <a:off x="3420" y="7299"/>
              <a:ext cx="243" cy="264"/>
              <a:chOff x="2550" y="6603"/>
              <a:chExt cx="243" cy="264"/>
            </a:xfrm>
          </p:grpSpPr>
          <p:sp>
            <p:nvSpPr>
              <p:cNvPr id="79" name="Oval 72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80" name="Text Box 71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  <a:cs typeface="Calibri" charset="0"/>
                  </a:rPr>
                  <a:t>2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2" name="Group 67"/>
            <p:cNvGrpSpPr/>
            <p:nvPr/>
          </p:nvGrpSpPr>
          <p:grpSpPr bwMode="auto">
            <a:xfrm>
              <a:off x="2865" y="7452"/>
              <a:ext cx="243" cy="264"/>
              <a:chOff x="2550" y="6603"/>
              <a:chExt cx="243" cy="264"/>
            </a:xfrm>
          </p:grpSpPr>
          <p:sp>
            <p:nvSpPr>
              <p:cNvPr id="77" name="Oval 69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78" name="Text Box 68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  <a:cs typeface="Calibri" charset="0"/>
                  </a:rPr>
                  <a:t>1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13" name="AutoShape 66"/>
            <p:cNvSpPr>
              <a:spLocks noChangeShapeType="1"/>
            </p:cNvSpPr>
            <p:nvPr/>
          </p:nvSpPr>
          <p:spPr bwMode="auto">
            <a:xfrm flipH="1">
              <a:off x="3597" y="6738"/>
              <a:ext cx="201" cy="18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4" name="AutoShape 65"/>
            <p:cNvSpPr>
              <a:spLocks noChangeShapeType="1"/>
            </p:cNvSpPr>
            <p:nvPr/>
          </p:nvSpPr>
          <p:spPr bwMode="auto">
            <a:xfrm flipH="1">
              <a:off x="3221" y="7308"/>
              <a:ext cx="142" cy="239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5" name="AutoShape 64"/>
            <p:cNvSpPr>
              <a:spLocks noChangeShapeType="1"/>
            </p:cNvSpPr>
            <p:nvPr/>
          </p:nvSpPr>
          <p:spPr bwMode="auto">
            <a:xfrm flipV="1">
              <a:off x="3360" y="7551"/>
              <a:ext cx="89" cy="12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6" name="AutoShape 63"/>
            <p:cNvSpPr>
              <a:spLocks noChangeShapeType="1"/>
            </p:cNvSpPr>
            <p:nvPr/>
          </p:nvSpPr>
          <p:spPr bwMode="auto">
            <a:xfrm>
              <a:off x="3615" y="7573"/>
              <a:ext cx="75" cy="134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7" name="AutoShape 62"/>
            <p:cNvSpPr>
              <a:spLocks noChangeShapeType="1"/>
            </p:cNvSpPr>
            <p:nvPr/>
          </p:nvSpPr>
          <p:spPr bwMode="auto">
            <a:xfrm flipH="1">
              <a:off x="3513" y="7944"/>
              <a:ext cx="150" cy="21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8" name="AutoShape 61"/>
            <p:cNvSpPr>
              <a:spLocks noChangeShapeType="1"/>
            </p:cNvSpPr>
            <p:nvPr/>
          </p:nvSpPr>
          <p:spPr bwMode="auto">
            <a:xfrm flipV="1">
              <a:off x="3660" y="8160"/>
              <a:ext cx="101" cy="189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9" name="AutoShape 60"/>
            <p:cNvSpPr>
              <a:spLocks noChangeShapeType="1"/>
            </p:cNvSpPr>
            <p:nvPr/>
          </p:nvSpPr>
          <p:spPr bwMode="auto">
            <a:xfrm flipH="1" flipV="1">
              <a:off x="3690" y="7317"/>
              <a:ext cx="116" cy="18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0" name="AutoShape 59"/>
            <p:cNvSpPr>
              <a:spLocks noChangeShapeType="1"/>
            </p:cNvSpPr>
            <p:nvPr/>
          </p:nvSpPr>
          <p:spPr bwMode="auto">
            <a:xfrm flipV="1">
              <a:off x="3723" y="6879"/>
              <a:ext cx="177" cy="15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1" name="AutoShape 58"/>
            <p:cNvSpPr>
              <a:spLocks noChangeShapeType="1"/>
            </p:cNvSpPr>
            <p:nvPr/>
          </p:nvSpPr>
          <p:spPr bwMode="auto">
            <a:xfrm>
              <a:off x="4265" y="6927"/>
              <a:ext cx="150" cy="15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2" name="AutoShape 57"/>
            <p:cNvSpPr>
              <a:spLocks noChangeShapeType="1"/>
            </p:cNvSpPr>
            <p:nvPr/>
          </p:nvSpPr>
          <p:spPr bwMode="auto">
            <a:xfrm flipH="1">
              <a:off x="4320" y="7344"/>
              <a:ext cx="105" cy="165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3" name="AutoShape 56"/>
            <p:cNvSpPr>
              <a:spLocks noChangeShapeType="1"/>
            </p:cNvSpPr>
            <p:nvPr/>
          </p:nvSpPr>
          <p:spPr bwMode="auto">
            <a:xfrm>
              <a:off x="4305" y="7991"/>
              <a:ext cx="138" cy="214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4" name="AutoShape 55"/>
            <p:cNvSpPr>
              <a:spLocks noChangeShapeType="1"/>
            </p:cNvSpPr>
            <p:nvPr/>
          </p:nvSpPr>
          <p:spPr bwMode="auto">
            <a:xfrm flipH="1" flipV="1">
              <a:off x="4413" y="7911"/>
              <a:ext cx="133" cy="20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5" name="AutoShape 54"/>
            <p:cNvSpPr>
              <a:spLocks noChangeShapeType="1"/>
            </p:cNvSpPr>
            <p:nvPr/>
          </p:nvSpPr>
          <p:spPr bwMode="auto">
            <a:xfrm flipV="1">
              <a:off x="4403" y="7532"/>
              <a:ext cx="69" cy="139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6" name="AutoShape 53"/>
            <p:cNvSpPr>
              <a:spLocks noChangeShapeType="1"/>
            </p:cNvSpPr>
            <p:nvPr/>
          </p:nvSpPr>
          <p:spPr bwMode="auto">
            <a:xfrm>
              <a:off x="4668" y="7547"/>
              <a:ext cx="102" cy="145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7" name="AutoShape 52"/>
            <p:cNvSpPr>
              <a:spLocks noChangeShapeType="1"/>
            </p:cNvSpPr>
            <p:nvPr/>
          </p:nvSpPr>
          <p:spPr bwMode="auto">
            <a:xfrm flipH="1" flipV="1">
              <a:off x="4740" y="7314"/>
              <a:ext cx="150" cy="23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8" name="AutoShape 51"/>
            <p:cNvSpPr>
              <a:spLocks noChangeShapeType="1"/>
            </p:cNvSpPr>
            <p:nvPr/>
          </p:nvSpPr>
          <p:spPr bwMode="auto">
            <a:xfrm flipH="1" flipV="1">
              <a:off x="4263" y="6702"/>
              <a:ext cx="213" cy="18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9" name="AutoShape 50"/>
            <p:cNvSpPr>
              <a:spLocks noChangeShapeType="1"/>
            </p:cNvSpPr>
            <p:nvPr/>
          </p:nvSpPr>
          <p:spPr bwMode="auto">
            <a:xfrm>
              <a:off x="4034" y="6219"/>
              <a:ext cx="0" cy="18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grpSp>
          <p:nvGrpSpPr>
            <p:cNvPr id="30" name="Group 47"/>
            <p:cNvGrpSpPr/>
            <p:nvPr/>
          </p:nvGrpSpPr>
          <p:grpSpPr bwMode="auto">
            <a:xfrm>
              <a:off x="3084" y="8160"/>
              <a:ext cx="243" cy="264"/>
              <a:chOff x="2550" y="6603"/>
              <a:chExt cx="243" cy="264"/>
            </a:xfrm>
          </p:grpSpPr>
          <p:sp>
            <p:nvSpPr>
              <p:cNvPr id="75" name="Oval 49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76" name="Text Box 48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  <a:cs typeface="Calibri" charset="0"/>
                  </a:rPr>
                  <a:t>3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1" name="Group 44"/>
            <p:cNvGrpSpPr/>
            <p:nvPr/>
          </p:nvGrpSpPr>
          <p:grpSpPr bwMode="auto">
            <a:xfrm>
              <a:off x="3761" y="7911"/>
              <a:ext cx="243" cy="264"/>
              <a:chOff x="2550" y="6603"/>
              <a:chExt cx="243" cy="264"/>
            </a:xfrm>
          </p:grpSpPr>
          <p:sp>
            <p:nvSpPr>
              <p:cNvPr id="73" name="Oval 46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74" name="Text Box 45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  <a:cs typeface="Calibri" charset="0"/>
                  </a:rPr>
                  <a:t>4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2" name="Group 41"/>
            <p:cNvGrpSpPr/>
            <p:nvPr/>
          </p:nvGrpSpPr>
          <p:grpSpPr bwMode="auto">
            <a:xfrm>
              <a:off x="3939" y="6717"/>
              <a:ext cx="243" cy="264"/>
              <a:chOff x="2550" y="6603"/>
              <a:chExt cx="243" cy="264"/>
            </a:xfrm>
          </p:grpSpPr>
          <p:sp>
            <p:nvSpPr>
              <p:cNvPr id="71" name="Oval 43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72" name="Text Box 42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b="1" dirty="0">
                    <a:solidFill>
                      <a:srgbClr val="FFFFFF"/>
                    </a:solidFill>
                    <a:latin typeface="Calibri" charset="0"/>
                    <a:ea typeface="宋体" pitchFamily="2" charset="-122"/>
                    <a:cs typeface="Calibri" charset="0"/>
                  </a:rPr>
                  <a:t>5</a:t>
                </a:r>
                <a:endPara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3" name="Group 38"/>
            <p:cNvGrpSpPr/>
            <p:nvPr/>
          </p:nvGrpSpPr>
          <p:grpSpPr bwMode="auto">
            <a:xfrm>
              <a:off x="4100" y="7353"/>
              <a:ext cx="243" cy="264"/>
              <a:chOff x="2550" y="6603"/>
              <a:chExt cx="243" cy="264"/>
            </a:xfrm>
          </p:grpSpPr>
          <p:sp>
            <p:nvSpPr>
              <p:cNvPr id="69" name="Oval 40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70" name="Text Box 39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  <a:cs typeface="Calibri" charset="0"/>
                  </a:rPr>
                  <a:t>6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4" name="Group 35"/>
            <p:cNvGrpSpPr/>
            <p:nvPr/>
          </p:nvGrpSpPr>
          <p:grpSpPr bwMode="auto">
            <a:xfrm>
              <a:off x="4244" y="8223"/>
              <a:ext cx="243" cy="264"/>
              <a:chOff x="2550" y="6603"/>
              <a:chExt cx="243" cy="264"/>
            </a:xfrm>
          </p:grpSpPr>
          <p:sp>
            <p:nvSpPr>
              <p:cNvPr id="67" name="Oval 37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68" name="Text Box 36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  <a:cs typeface="Calibri" charset="0"/>
                  </a:rPr>
                  <a:t>7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5" name="Group 32"/>
            <p:cNvGrpSpPr/>
            <p:nvPr/>
          </p:nvGrpSpPr>
          <p:grpSpPr bwMode="auto">
            <a:xfrm>
              <a:off x="4467" y="7308"/>
              <a:ext cx="243" cy="264"/>
              <a:chOff x="2550" y="6603"/>
              <a:chExt cx="243" cy="264"/>
            </a:xfrm>
          </p:grpSpPr>
          <p:sp>
            <p:nvSpPr>
              <p:cNvPr id="65" name="Oval 34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66" name="Text Box 33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  <a:cs typeface="Calibri" charset="0"/>
                  </a:rPr>
                  <a:t>8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6" name="Group 29"/>
            <p:cNvGrpSpPr/>
            <p:nvPr/>
          </p:nvGrpSpPr>
          <p:grpSpPr bwMode="auto">
            <a:xfrm>
              <a:off x="4650" y="7878"/>
              <a:ext cx="243" cy="264"/>
              <a:chOff x="2550" y="6603"/>
              <a:chExt cx="243" cy="264"/>
            </a:xfrm>
          </p:grpSpPr>
          <p:sp>
            <p:nvSpPr>
              <p:cNvPr id="63" name="Oval 31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64" name="Text Box 30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  <a:cs typeface="Calibri" charset="0"/>
                  </a:rPr>
                  <a:t>9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37" name="Text Box 28"/>
            <p:cNvSpPr txBox="1">
              <a:spLocks noChangeArrowheads="1"/>
            </p:cNvSpPr>
            <p:nvPr/>
          </p:nvSpPr>
          <p:spPr bwMode="auto">
            <a:xfrm>
              <a:off x="3753" y="7686"/>
              <a:ext cx="177" cy="2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F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8" name="Text Box 27"/>
            <p:cNvSpPr txBox="1">
              <a:spLocks noChangeArrowheads="1"/>
            </p:cNvSpPr>
            <p:nvPr/>
          </p:nvSpPr>
          <p:spPr bwMode="auto">
            <a:xfrm>
              <a:off x="4518" y="7068"/>
              <a:ext cx="147" cy="2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C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9" name="Text Box 26"/>
            <p:cNvSpPr txBox="1">
              <a:spLocks noChangeArrowheads="1"/>
            </p:cNvSpPr>
            <p:nvPr/>
          </p:nvSpPr>
          <p:spPr bwMode="auto">
            <a:xfrm>
              <a:off x="3423" y="7083"/>
              <a:ext cx="222" cy="2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B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0" name="Text Box 25"/>
            <p:cNvSpPr txBox="1">
              <a:spLocks noChangeArrowheads="1"/>
            </p:cNvSpPr>
            <p:nvPr/>
          </p:nvSpPr>
          <p:spPr bwMode="auto">
            <a:xfrm>
              <a:off x="3123" y="7671"/>
              <a:ext cx="180" cy="2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D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1" name="Oval 24"/>
            <p:cNvSpPr>
              <a:spLocks noChangeArrowheads="1"/>
            </p:cNvSpPr>
            <p:nvPr/>
          </p:nvSpPr>
          <p:spPr bwMode="auto">
            <a:xfrm>
              <a:off x="4473" y="8175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2" name="Oval 23"/>
            <p:cNvSpPr>
              <a:spLocks noChangeArrowheads="1"/>
            </p:cNvSpPr>
            <p:nvPr/>
          </p:nvSpPr>
          <p:spPr bwMode="auto">
            <a:xfrm>
              <a:off x="3303" y="8205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3" name="Oval 22"/>
            <p:cNvSpPr>
              <a:spLocks noChangeArrowheads="1"/>
            </p:cNvSpPr>
            <p:nvPr/>
          </p:nvSpPr>
          <p:spPr bwMode="auto">
            <a:xfrm>
              <a:off x="3033" y="7611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4" name="Oval 21"/>
            <p:cNvSpPr>
              <a:spLocks noChangeArrowheads="1"/>
            </p:cNvSpPr>
            <p:nvPr/>
          </p:nvSpPr>
          <p:spPr bwMode="auto">
            <a:xfrm>
              <a:off x="3378" y="7017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5" name="Oval 20"/>
            <p:cNvSpPr>
              <a:spLocks noChangeArrowheads="1"/>
            </p:cNvSpPr>
            <p:nvPr/>
          </p:nvSpPr>
          <p:spPr bwMode="auto">
            <a:xfrm>
              <a:off x="4098" y="7617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6" name="Line 19"/>
            <p:cNvSpPr>
              <a:spLocks noChangeShapeType="1"/>
            </p:cNvSpPr>
            <p:nvPr/>
          </p:nvSpPr>
          <p:spPr bwMode="auto">
            <a:xfrm>
              <a:off x="4146" y="6687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7" name="Line 18"/>
            <p:cNvSpPr>
              <a:spLocks noChangeShapeType="1"/>
            </p:cNvSpPr>
            <p:nvPr/>
          </p:nvSpPr>
          <p:spPr bwMode="auto">
            <a:xfrm flipH="1">
              <a:off x="3576" y="6717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8" name="Oval 17"/>
            <p:cNvSpPr>
              <a:spLocks noChangeArrowheads="1"/>
            </p:cNvSpPr>
            <p:nvPr/>
          </p:nvSpPr>
          <p:spPr bwMode="auto">
            <a:xfrm>
              <a:off x="4413" y="7017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9" name="Text Box 16"/>
            <p:cNvSpPr txBox="1">
              <a:spLocks noChangeArrowheads="1"/>
            </p:cNvSpPr>
            <p:nvPr/>
          </p:nvSpPr>
          <p:spPr bwMode="auto">
            <a:xfrm>
              <a:off x="4182" y="7677"/>
              <a:ext cx="153" cy="2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G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50" name="Oval 15"/>
            <p:cNvSpPr>
              <a:spLocks noChangeArrowheads="1"/>
            </p:cNvSpPr>
            <p:nvPr/>
          </p:nvSpPr>
          <p:spPr bwMode="auto">
            <a:xfrm>
              <a:off x="4743" y="7632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51" name="Text Box 14"/>
            <p:cNvSpPr txBox="1">
              <a:spLocks noChangeArrowheads="1"/>
            </p:cNvSpPr>
            <p:nvPr/>
          </p:nvSpPr>
          <p:spPr bwMode="auto">
            <a:xfrm>
              <a:off x="4848" y="7692"/>
              <a:ext cx="147" cy="1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I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4668" y="7320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53" name="Line 12"/>
            <p:cNvSpPr>
              <a:spLocks noChangeShapeType="1"/>
            </p:cNvSpPr>
            <p:nvPr/>
          </p:nvSpPr>
          <p:spPr bwMode="auto">
            <a:xfrm flipH="1">
              <a:off x="4338" y="7320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>
              <a:off x="3603" y="7314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273" y="7314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56" name="Oval 9"/>
            <p:cNvSpPr>
              <a:spLocks noChangeArrowheads="1"/>
            </p:cNvSpPr>
            <p:nvPr/>
          </p:nvSpPr>
          <p:spPr bwMode="auto">
            <a:xfrm>
              <a:off x="3678" y="7626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57" name="Line 8"/>
            <p:cNvSpPr>
              <a:spLocks noChangeShapeType="1"/>
            </p:cNvSpPr>
            <p:nvPr/>
          </p:nvSpPr>
          <p:spPr bwMode="auto">
            <a:xfrm flipH="1">
              <a:off x="3573" y="7938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4563" y="8250"/>
              <a:ext cx="147" cy="1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H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59" name="Text Box 6"/>
            <p:cNvSpPr txBox="1">
              <a:spLocks noChangeArrowheads="1"/>
            </p:cNvSpPr>
            <p:nvPr/>
          </p:nvSpPr>
          <p:spPr bwMode="auto">
            <a:xfrm>
              <a:off x="3393" y="8280"/>
              <a:ext cx="147" cy="1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E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0" name="Line 5"/>
            <p:cNvSpPr>
              <a:spLocks noChangeShapeType="1"/>
            </p:cNvSpPr>
            <p:nvPr/>
          </p:nvSpPr>
          <p:spPr bwMode="auto">
            <a:xfrm>
              <a:off x="4338" y="7893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61" name="Oval 4"/>
            <p:cNvSpPr>
              <a:spLocks noChangeArrowheads="1"/>
            </p:cNvSpPr>
            <p:nvPr/>
          </p:nvSpPr>
          <p:spPr bwMode="auto">
            <a:xfrm>
              <a:off x="3870" y="6432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62" name="Text Box 3"/>
            <p:cNvSpPr txBox="1">
              <a:spLocks noChangeArrowheads="1"/>
            </p:cNvSpPr>
            <p:nvPr/>
          </p:nvSpPr>
          <p:spPr bwMode="auto">
            <a:xfrm>
              <a:off x="3963" y="6489"/>
              <a:ext cx="147" cy="1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A</a:t>
              </a:r>
              <a:endPara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1838325" y="5186045"/>
            <a:ext cx="4784725" cy="3987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（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D  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charset="0"/>
                <a:ea typeface="宋体" pitchFamily="2" charset="-122"/>
              </a:rPr>
              <a:t>B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  E  F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）</a:t>
            </a:r>
            <a:r>
              <a:rPr kumimoji="0" lang="en-US" altLang="zh-CN" sz="2000" b="1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 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charset="0"/>
                <a:ea typeface="宋体" pitchFamily="2" charset="-122"/>
              </a:rPr>
              <a:t>A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  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（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G  H  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charset="0"/>
                <a:ea typeface="宋体" pitchFamily="2" charset="-122"/>
              </a:rPr>
              <a:t>C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  I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）</a:t>
            </a:r>
            <a:endParaRPr kumimoji="0" lang="zh-CN" altLang="zh-CN" sz="2000" b="1" i="1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先序</a:t>
            </a:r>
            <a:r>
              <a:rPr lang="en-US" altLang="zh-CN"/>
              <a:t>&amp;</a:t>
            </a:r>
            <a:r>
              <a:rPr lang="zh-CN" altLang="en-US"/>
              <a:t>后</a:t>
            </a:r>
            <a:r>
              <a:rPr lang="zh-CN" altLang="en-US"/>
              <a:t>序遍历</a:t>
            </a:r>
            <a:endParaRPr lang="zh-CN" altLang="en-US"/>
          </a:p>
        </p:txBody>
      </p: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835028" y="1906574"/>
            <a:ext cx="3286148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0000FF"/>
                </a:solidFill>
                <a:latin typeface="Calibri" charset="0"/>
                <a:ea typeface="宋体" pitchFamily="2" charset="-122"/>
              </a:rPr>
              <a:t>A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（</a:t>
            </a:r>
            <a:r>
              <a:rPr lang="en-US" altLang="zh-CN" sz="2000" b="1" i="1" u="sng" dirty="0" smtClean="0">
                <a:solidFill>
                  <a:srgbClr val="0000FF"/>
                </a:solidFill>
                <a:latin typeface="Calibri" charset="0"/>
                <a:ea typeface="宋体" pitchFamily="2" charset="-122"/>
              </a:rPr>
              <a:t>B</a:t>
            </a:r>
            <a:r>
              <a:rPr lang="en-US" altLang="zh-CN" sz="2000" b="1" i="1" u="sng" dirty="0" smtClean="0">
                <a:latin typeface="Calibri" charset="0"/>
                <a:ea typeface="宋体" pitchFamily="2" charset="-122"/>
              </a:rPr>
              <a:t> 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D </a:t>
            </a:r>
            <a:r>
              <a:rPr lang="en-US" altLang="zh-CN" sz="2000" b="1" i="1" u="sng" dirty="0" smtClean="0">
                <a:latin typeface="Calibri" charset="0"/>
                <a:ea typeface="宋体" pitchFamily="2" charset="-122"/>
              </a:rPr>
              <a:t>F 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E 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）（</a:t>
            </a:r>
            <a:r>
              <a:rPr lang="en-US" altLang="zh-CN" sz="2000" b="1" i="1" u="sng" dirty="0" smtClean="0">
                <a:solidFill>
                  <a:srgbClr val="0000FF"/>
                </a:solidFill>
                <a:latin typeface="Calibri" charset="0"/>
                <a:ea typeface="宋体" pitchFamily="2" charset="-122"/>
              </a:rPr>
              <a:t>C</a:t>
            </a:r>
            <a:r>
              <a:rPr lang="en-US" altLang="zh-CN" sz="2000" b="1" i="1" u="sng" dirty="0" smtClean="0">
                <a:latin typeface="Calibri" charset="0"/>
                <a:ea typeface="宋体" pitchFamily="2" charset="-122"/>
              </a:rPr>
              <a:t> 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G  H I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）</a:t>
            </a:r>
            <a:endParaRPr kumimoji="0" lang="zh-CN" altLang="zh-CN" sz="2000" b="1" i="1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grpSp>
        <p:nvGrpSpPr>
          <p:cNvPr id="97282" name="Group 2"/>
          <p:cNvGrpSpPr/>
          <p:nvPr/>
        </p:nvGrpSpPr>
        <p:grpSpPr bwMode="auto">
          <a:xfrm>
            <a:off x="2120912" y="3406772"/>
            <a:ext cx="2428892" cy="2571768"/>
            <a:chOff x="2979" y="2172"/>
            <a:chExt cx="2076" cy="2298"/>
          </a:xfrm>
        </p:grpSpPr>
        <p:grpSp>
          <p:nvGrpSpPr>
            <p:cNvPr id="97283" name="Group 3"/>
            <p:cNvGrpSpPr/>
            <p:nvPr/>
          </p:nvGrpSpPr>
          <p:grpSpPr bwMode="auto">
            <a:xfrm>
              <a:off x="3330" y="2712"/>
              <a:ext cx="243" cy="264"/>
              <a:chOff x="2550" y="6603"/>
              <a:chExt cx="243" cy="264"/>
            </a:xfrm>
          </p:grpSpPr>
          <p:sp>
            <p:nvSpPr>
              <p:cNvPr id="97284" name="Oval 4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285" name="Text Box 5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2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7286" name="Group 6"/>
            <p:cNvGrpSpPr/>
            <p:nvPr/>
          </p:nvGrpSpPr>
          <p:grpSpPr bwMode="auto">
            <a:xfrm>
              <a:off x="3705" y="2220"/>
              <a:ext cx="243" cy="264"/>
              <a:chOff x="2550" y="6603"/>
              <a:chExt cx="243" cy="264"/>
            </a:xfrm>
          </p:grpSpPr>
          <p:sp>
            <p:nvSpPr>
              <p:cNvPr id="97287" name="Oval 7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288" name="Text Box 8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1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cxnSp>
          <p:nvCxnSpPr>
            <p:cNvPr id="97289" name="AutoShape 9"/>
            <p:cNvCxnSpPr>
              <a:cxnSpLocks noChangeShapeType="1"/>
            </p:cNvCxnSpPr>
            <p:nvPr/>
          </p:nvCxnSpPr>
          <p:spPr bwMode="auto">
            <a:xfrm flipH="1">
              <a:off x="3597" y="2691"/>
              <a:ext cx="201" cy="18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0" name="AutoShape 10"/>
            <p:cNvCxnSpPr>
              <a:cxnSpLocks noChangeShapeType="1"/>
            </p:cNvCxnSpPr>
            <p:nvPr/>
          </p:nvCxnSpPr>
          <p:spPr bwMode="auto">
            <a:xfrm flipH="1">
              <a:off x="3221" y="3261"/>
              <a:ext cx="142" cy="239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1" name="AutoShape 11"/>
            <p:cNvCxnSpPr>
              <a:cxnSpLocks noChangeShapeType="1"/>
            </p:cNvCxnSpPr>
            <p:nvPr/>
          </p:nvCxnSpPr>
          <p:spPr bwMode="auto">
            <a:xfrm flipV="1">
              <a:off x="3345" y="3336"/>
              <a:ext cx="153" cy="279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2" name="AutoShape 12"/>
            <p:cNvCxnSpPr>
              <a:cxnSpLocks noChangeShapeType="1"/>
            </p:cNvCxnSpPr>
            <p:nvPr/>
          </p:nvCxnSpPr>
          <p:spPr bwMode="auto">
            <a:xfrm>
              <a:off x="3540" y="3331"/>
              <a:ext cx="75" cy="134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3" name="AutoShape 13"/>
            <p:cNvCxnSpPr>
              <a:cxnSpLocks noChangeShapeType="1"/>
            </p:cNvCxnSpPr>
            <p:nvPr/>
          </p:nvCxnSpPr>
          <p:spPr bwMode="auto">
            <a:xfrm flipH="1">
              <a:off x="3528" y="3882"/>
              <a:ext cx="150" cy="21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4" name="AutoShape 14"/>
            <p:cNvCxnSpPr>
              <a:cxnSpLocks noChangeShapeType="1"/>
            </p:cNvCxnSpPr>
            <p:nvPr/>
          </p:nvCxnSpPr>
          <p:spPr bwMode="auto">
            <a:xfrm flipV="1">
              <a:off x="3660" y="3959"/>
              <a:ext cx="146" cy="238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5" name="AutoShape 15"/>
            <p:cNvCxnSpPr>
              <a:cxnSpLocks noChangeShapeType="1"/>
            </p:cNvCxnSpPr>
            <p:nvPr/>
          </p:nvCxnSpPr>
          <p:spPr bwMode="auto">
            <a:xfrm flipH="1" flipV="1">
              <a:off x="3690" y="3270"/>
              <a:ext cx="116" cy="18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6" name="AutoShape 16"/>
            <p:cNvCxnSpPr>
              <a:cxnSpLocks noChangeShapeType="1"/>
            </p:cNvCxnSpPr>
            <p:nvPr/>
          </p:nvCxnSpPr>
          <p:spPr bwMode="auto">
            <a:xfrm flipV="1">
              <a:off x="3693" y="2757"/>
              <a:ext cx="267" cy="228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7" name="AutoShape 17"/>
            <p:cNvCxnSpPr>
              <a:cxnSpLocks noChangeShapeType="1"/>
            </p:cNvCxnSpPr>
            <p:nvPr/>
          </p:nvCxnSpPr>
          <p:spPr bwMode="auto">
            <a:xfrm>
              <a:off x="4115" y="2745"/>
              <a:ext cx="150" cy="15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8" name="AutoShape 18"/>
            <p:cNvCxnSpPr>
              <a:cxnSpLocks noChangeShapeType="1"/>
            </p:cNvCxnSpPr>
            <p:nvPr/>
          </p:nvCxnSpPr>
          <p:spPr bwMode="auto">
            <a:xfrm flipH="1">
              <a:off x="4320" y="3297"/>
              <a:ext cx="105" cy="165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9" name="AutoShape 19"/>
            <p:cNvCxnSpPr>
              <a:cxnSpLocks noChangeShapeType="1"/>
            </p:cNvCxnSpPr>
            <p:nvPr/>
          </p:nvCxnSpPr>
          <p:spPr bwMode="auto">
            <a:xfrm>
              <a:off x="4305" y="3944"/>
              <a:ext cx="138" cy="214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300" name="AutoShape 20"/>
            <p:cNvCxnSpPr>
              <a:cxnSpLocks noChangeShapeType="1"/>
            </p:cNvCxnSpPr>
            <p:nvPr/>
          </p:nvCxnSpPr>
          <p:spPr bwMode="auto">
            <a:xfrm flipH="1" flipV="1">
              <a:off x="4413" y="3864"/>
              <a:ext cx="133" cy="20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301" name="AutoShape 21"/>
            <p:cNvCxnSpPr>
              <a:cxnSpLocks noChangeShapeType="1"/>
            </p:cNvCxnSpPr>
            <p:nvPr/>
          </p:nvCxnSpPr>
          <p:spPr bwMode="auto">
            <a:xfrm flipV="1">
              <a:off x="4418" y="3336"/>
              <a:ext cx="160" cy="27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302" name="AutoShape 22"/>
            <p:cNvCxnSpPr>
              <a:cxnSpLocks noChangeShapeType="1"/>
            </p:cNvCxnSpPr>
            <p:nvPr/>
          </p:nvCxnSpPr>
          <p:spPr bwMode="auto">
            <a:xfrm>
              <a:off x="4608" y="3335"/>
              <a:ext cx="102" cy="145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303" name="AutoShape 23"/>
            <p:cNvCxnSpPr>
              <a:cxnSpLocks noChangeShapeType="1"/>
            </p:cNvCxnSpPr>
            <p:nvPr/>
          </p:nvCxnSpPr>
          <p:spPr bwMode="auto">
            <a:xfrm flipH="1" flipV="1">
              <a:off x="4740" y="3267"/>
              <a:ext cx="150" cy="23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304" name="AutoShape 24"/>
            <p:cNvCxnSpPr>
              <a:cxnSpLocks noChangeShapeType="1"/>
            </p:cNvCxnSpPr>
            <p:nvPr/>
          </p:nvCxnSpPr>
          <p:spPr bwMode="auto">
            <a:xfrm flipH="1" flipV="1">
              <a:off x="4263" y="2655"/>
              <a:ext cx="213" cy="18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305" name="AutoShape 25"/>
            <p:cNvCxnSpPr>
              <a:cxnSpLocks noChangeShapeType="1"/>
            </p:cNvCxnSpPr>
            <p:nvPr/>
          </p:nvCxnSpPr>
          <p:spPr bwMode="auto">
            <a:xfrm>
              <a:off x="4034" y="2172"/>
              <a:ext cx="0" cy="18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grpSp>
          <p:nvGrpSpPr>
            <p:cNvPr id="97306" name="Group 26"/>
            <p:cNvGrpSpPr/>
            <p:nvPr/>
          </p:nvGrpSpPr>
          <p:grpSpPr bwMode="auto">
            <a:xfrm>
              <a:off x="2979" y="3303"/>
              <a:ext cx="243" cy="264"/>
              <a:chOff x="2550" y="6603"/>
              <a:chExt cx="243" cy="264"/>
            </a:xfrm>
          </p:grpSpPr>
          <p:sp>
            <p:nvSpPr>
              <p:cNvPr id="97307" name="Oval 27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308" name="Text Box 28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3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7309" name="Group 29"/>
            <p:cNvGrpSpPr/>
            <p:nvPr/>
          </p:nvGrpSpPr>
          <p:grpSpPr bwMode="auto">
            <a:xfrm>
              <a:off x="3491" y="3444"/>
              <a:ext cx="243" cy="264"/>
              <a:chOff x="2550" y="6603"/>
              <a:chExt cx="243" cy="264"/>
            </a:xfrm>
          </p:grpSpPr>
          <p:sp>
            <p:nvSpPr>
              <p:cNvPr id="97310" name="Oval 30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311" name="Text Box 31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4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7312" name="Group 32"/>
            <p:cNvGrpSpPr/>
            <p:nvPr/>
          </p:nvGrpSpPr>
          <p:grpSpPr bwMode="auto">
            <a:xfrm>
              <a:off x="3285" y="3903"/>
              <a:ext cx="243" cy="264"/>
              <a:chOff x="2550" y="6603"/>
              <a:chExt cx="243" cy="264"/>
            </a:xfrm>
          </p:grpSpPr>
          <p:sp>
            <p:nvSpPr>
              <p:cNvPr id="97313" name="Oval 33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314" name="Text Box 34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5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7315" name="Group 35"/>
            <p:cNvGrpSpPr/>
            <p:nvPr/>
          </p:nvGrpSpPr>
          <p:grpSpPr bwMode="auto">
            <a:xfrm>
              <a:off x="4205" y="2886"/>
              <a:ext cx="243" cy="264"/>
              <a:chOff x="2550" y="6603"/>
              <a:chExt cx="243" cy="264"/>
            </a:xfrm>
          </p:grpSpPr>
          <p:sp>
            <p:nvSpPr>
              <p:cNvPr id="97316" name="Oval 36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317" name="Text Box 37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6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7318" name="Group 38"/>
            <p:cNvGrpSpPr/>
            <p:nvPr/>
          </p:nvGrpSpPr>
          <p:grpSpPr bwMode="auto">
            <a:xfrm>
              <a:off x="4064" y="3306"/>
              <a:ext cx="243" cy="264"/>
              <a:chOff x="2550" y="6603"/>
              <a:chExt cx="243" cy="264"/>
            </a:xfrm>
          </p:grpSpPr>
          <p:sp>
            <p:nvSpPr>
              <p:cNvPr id="97319" name="Oval 39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320" name="Text Box 40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7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7321" name="Group 41"/>
            <p:cNvGrpSpPr/>
            <p:nvPr/>
          </p:nvGrpSpPr>
          <p:grpSpPr bwMode="auto">
            <a:xfrm>
              <a:off x="4242" y="4116"/>
              <a:ext cx="243" cy="264"/>
              <a:chOff x="2550" y="6603"/>
              <a:chExt cx="243" cy="264"/>
            </a:xfrm>
          </p:grpSpPr>
          <p:sp>
            <p:nvSpPr>
              <p:cNvPr id="97322" name="Oval 42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323" name="Text Box 43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8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7324" name="Group 44"/>
            <p:cNvGrpSpPr/>
            <p:nvPr/>
          </p:nvGrpSpPr>
          <p:grpSpPr bwMode="auto">
            <a:xfrm>
              <a:off x="4545" y="3456"/>
              <a:ext cx="243" cy="264"/>
              <a:chOff x="2550" y="6603"/>
              <a:chExt cx="243" cy="264"/>
            </a:xfrm>
          </p:grpSpPr>
          <p:sp>
            <p:nvSpPr>
              <p:cNvPr id="97325" name="Oval 45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326" name="Text Box 46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9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97327" name="Text Box 47"/>
            <p:cNvSpPr txBox="1">
              <a:spLocks noChangeArrowheads="1"/>
            </p:cNvSpPr>
            <p:nvPr/>
          </p:nvSpPr>
          <p:spPr bwMode="auto">
            <a:xfrm>
              <a:off x="3753" y="3639"/>
              <a:ext cx="177" cy="2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F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7328" name="Text Box 48"/>
            <p:cNvSpPr txBox="1">
              <a:spLocks noChangeArrowheads="1"/>
            </p:cNvSpPr>
            <p:nvPr/>
          </p:nvSpPr>
          <p:spPr bwMode="auto">
            <a:xfrm>
              <a:off x="4518" y="3021"/>
              <a:ext cx="147" cy="2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C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7329" name="Text Box 49"/>
            <p:cNvSpPr txBox="1">
              <a:spLocks noChangeArrowheads="1"/>
            </p:cNvSpPr>
            <p:nvPr/>
          </p:nvSpPr>
          <p:spPr bwMode="auto">
            <a:xfrm>
              <a:off x="3423" y="3036"/>
              <a:ext cx="222" cy="2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B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7330" name="Text Box 50"/>
            <p:cNvSpPr txBox="1">
              <a:spLocks noChangeArrowheads="1"/>
            </p:cNvSpPr>
            <p:nvPr/>
          </p:nvSpPr>
          <p:spPr bwMode="auto">
            <a:xfrm>
              <a:off x="3123" y="3624"/>
              <a:ext cx="180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D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7331" name="Oval 51"/>
            <p:cNvSpPr>
              <a:spLocks noChangeArrowheads="1"/>
            </p:cNvSpPr>
            <p:nvPr/>
          </p:nvSpPr>
          <p:spPr bwMode="auto">
            <a:xfrm>
              <a:off x="4473" y="4128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32" name="Oval 52"/>
            <p:cNvSpPr>
              <a:spLocks noChangeArrowheads="1"/>
            </p:cNvSpPr>
            <p:nvPr/>
          </p:nvSpPr>
          <p:spPr bwMode="auto">
            <a:xfrm>
              <a:off x="3303" y="4158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33" name="Oval 53"/>
            <p:cNvSpPr>
              <a:spLocks noChangeArrowheads="1"/>
            </p:cNvSpPr>
            <p:nvPr/>
          </p:nvSpPr>
          <p:spPr bwMode="auto">
            <a:xfrm>
              <a:off x="3033" y="3564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34" name="Oval 54"/>
            <p:cNvSpPr>
              <a:spLocks noChangeArrowheads="1"/>
            </p:cNvSpPr>
            <p:nvPr/>
          </p:nvSpPr>
          <p:spPr bwMode="auto">
            <a:xfrm>
              <a:off x="3378" y="2970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35" name="Oval 55"/>
            <p:cNvSpPr>
              <a:spLocks noChangeArrowheads="1"/>
            </p:cNvSpPr>
            <p:nvPr/>
          </p:nvSpPr>
          <p:spPr bwMode="auto">
            <a:xfrm>
              <a:off x="4098" y="3570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36" name="Line 56"/>
            <p:cNvSpPr>
              <a:spLocks noChangeShapeType="1"/>
            </p:cNvSpPr>
            <p:nvPr/>
          </p:nvSpPr>
          <p:spPr bwMode="auto">
            <a:xfrm>
              <a:off x="4146" y="2640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37" name="Line 57"/>
            <p:cNvSpPr>
              <a:spLocks noChangeShapeType="1"/>
            </p:cNvSpPr>
            <p:nvPr/>
          </p:nvSpPr>
          <p:spPr bwMode="auto">
            <a:xfrm flipH="1">
              <a:off x="3576" y="2670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38" name="Oval 58"/>
            <p:cNvSpPr>
              <a:spLocks noChangeArrowheads="1"/>
            </p:cNvSpPr>
            <p:nvPr/>
          </p:nvSpPr>
          <p:spPr bwMode="auto">
            <a:xfrm>
              <a:off x="4413" y="2970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39" name="Text Box 59"/>
            <p:cNvSpPr txBox="1">
              <a:spLocks noChangeArrowheads="1"/>
            </p:cNvSpPr>
            <p:nvPr/>
          </p:nvSpPr>
          <p:spPr bwMode="auto">
            <a:xfrm>
              <a:off x="4182" y="3630"/>
              <a:ext cx="153" cy="2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G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7340" name="Oval 60"/>
            <p:cNvSpPr>
              <a:spLocks noChangeArrowheads="1"/>
            </p:cNvSpPr>
            <p:nvPr/>
          </p:nvSpPr>
          <p:spPr bwMode="auto">
            <a:xfrm>
              <a:off x="4743" y="3585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41" name="Text Box 61"/>
            <p:cNvSpPr txBox="1">
              <a:spLocks noChangeArrowheads="1"/>
            </p:cNvSpPr>
            <p:nvPr/>
          </p:nvSpPr>
          <p:spPr bwMode="auto">
            <a:xfrm>
              <a:off x="4848" y="3645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I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7342" name="Line 62"/>
            <p:cNvSpPr>
              <a:spLocks noChangeShapeType="1"/>
            </p:cNvSpPr>
            <p:nvPr/>
          </p:nvSpPr>
          <p:spPr bwMode="auto">
            <a:xfrm>
              <a:off x="4668" y="3273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43" name="Line 63"/>
            <p:cNvSpPr>
              <a:spLocks noChangeShapeType="1"/>
            </p:cNvSpPr>
            <p:nvPr/>
          </p:nvSpPr>
          <p:spPr bwMode="auto">
            <a:xfrm flipH="1">
              <a:off x="4338" y="3273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44" name="Line 64"/>
            <p:cNvSpPr>
              <a:spLocks noChangeShapeType="1"/>
            </p:cNvSpPr>
            <p:nvPr/>
          </p:nvSpPr>
          <p:spPr bwMode="auto">
            <a:xfrm>
              <a:off x="3603" y="3267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45" name="Line 65"/>
            <p:cNvSpPr>
              <a:spLocks noChangeShapeType="1"/>
            </p:cNvSpPr>
            <p:nvPr/>
          </p:nvSpPr>
          <p:spPr bwMode="auto">
            <a:xfrm flipH="1">
              <a:off x="3273" y="3267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46" name="Oval 66"/>
            <p:cNvSpPr>
              <a:spLocks noChangeArrowheads="1"/>
            </p:cNvSpPr>
            <p:nvPr/>
          </p:nvSpPr>
          <p:spPr bwMode="auto">
            <a:xfrm>
              <a:off x="3678" y="3579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47" name="Line 67"/>
            <p:cNvSpPr>
              <a:spLocks noChangeShapeType="1"/>
            </p:cNvSpPr>
            <p:nvPr/>
          </p:nvSpPr>
          <p:spPr bwMode="auto">
            <a:xfrm flipH="1">
              <a:off x="3573" y="3891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48" name="Text Box 68"/>
            <p:cNvSpPr txBox="1">
              <a:spLocks noChangeArrowheads="1"/>
            </p:cNvSpPr>
            <p:nvPr/>
          </p:nvSpPr>
          <p:spPr bwMode="auto">
            <a:xfrm>
              <a:off x="4563" y="4203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H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7349" name="Text Box 69"/>
            <p:cNvSpPr txBox="1">
              <a:spLocks noChangeArrowheads="1"/>
            </p:cNvSpPr>
            <p:nvPr/>
          </p:nvSpPr>
          <p:spPr bwMode="auto">
            <a:xfrm>
              <a:off x="3393" y="4233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E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7350" name="Line 70"/>
            <p:cNvSpPr>
              <a:spLocks noChangeShapeType="1"/>
            </p:cNvSpPr>
            <p:nvPr/>
          </p:nvSpPr>
          <p:spPr bwMode="auto">
            <a:xfrm>
              <a:off x="4338" y="3846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51" name="Oval 71"/>
            <p:cNvSpPr>
              <a:spLocks noChangeArrowheads="1"/>
            </p:cNvSpPr>
            <p:nvPr/>
          </p:nvSpPr>
          <p:spPr bwMode="auto">
            <a:xfrm>
              <a:off x="3870" y="2385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52" name="Text Box 72"/>
            <p:cNvSpPr txBox="1">
              <a:spLocks noChangeArrowheads="1"/>
            </p:cNvSpPr>
            <p:nvPr/>
          </p:nvSpPr>
          <p:spPr bwMode="auto">
            <a:xfrm>
              <a:off x="3963" y="2442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A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431280" y="1908175"/>
            <a:ext cx="4496435" cy="3987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（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D E </a:t>
            </a:r>
            <a:r>
              <a:rPr lang="en-US" altLang="zh-CN" sz="2000" b="1" i="1" u="sng" dirty="0" smtClean="0">
                <a:latin typeface="Calibri" charset="0"/>
                <a:ea typeface="宋体" pitchFamily="2" charset="-122"/>
              </a:rPr>
              <a:t>F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 </a:t>
            </a:r>
            <a:r>
              <a:rPr lang="en-US" altLang="zh-CN" sz="2000" b="1" i="1" u="sng" dirty="0" smtClean="0">
                <a:solidFill>
                  <a:srgbClr val="0000FF"/>
                </a:solidFill>
                <a:latin typeface="Calibri" charset="0"/>
                <a:ea typeface="宋体" pitchFamily="2" charset="-122"/>
              </a:rPr>
              <a:t>B</a:t>
            </a:r>
            <a:r>
              <a:rPr lang="en-US" altLang="zh-CN" sz="2000" b="1" i="1" u="sng" dirty="0" smtClean="0">
                <a:latin typeface="Calibri" charset="0"/>
                <a:ea typeface="宋体" pitchFamily="2" charset="-122"/>
              </a:rPr>
              <a:t> 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）（</a:t>
            </a:r>
            <a:r>
              <a:rPr lang="en-US" altLang="zh-CN" sz="2000" b="1" i="1" u="sng" dirty="0" smtClean="0">
                <a:latin typeface="Calibri" charset="0"/>
                <a:ea typeface="宋体" pitchFamily="2" charset="-122"/>
              </a:rPr>
              <a:t> 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H </a:t>
            </a:r>
            <a:r>
              <a:rPr lang="en-US" altLang="zh-CN" sz="2000" b="1" i="1" u="sng" dirty="0" smtClean="0">
                <a:latin typeface="Calibri" charset="0"/>
                <a:ea typeface="宋体" pitchFamily="2" charset="-122"/>
              </a:rPr>
              <a:t>G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 I </a:t>
            </a:r>
            <a:r>
              <a:rPr lang="en-US" altLang="zh-CN" sz="2000" b="1" i="1" u="sng" dirty="0" smtClean="0">
                <a:solidFill>
                  <a:srgbClr val="0000FF"/>
                </a:solidFill>
                <a:latin typeface="Calibri" charset="0"/>
                <a:ea typeface="宋体" pitchFamily="2" charset="-122"/>
              </a:rPr>
              <a:t>C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） </a:t>
            </a:r>
            <a:r>
              <a:rPr lang="en-US" altLang="zh-CN" sz="2000" b="1" dirty="0" smtClean="0">
                <a:solidFill>
                  <a:srgbClr val="0000FF"/>
                </a:solidFill>
                <a:latin typeface="Calibri" charset="0"/>
                <a:ea typeface="宋体" pitchFamily="2" charset="-122"/>
              </a:rPr>
              <a:t>A</a:t>
            </a:r>
            <a:endParaRPr kumimoji="0" lang="zh-CN" altLang="zh-CN" sz="2000" b="1" i="1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grpSp>
        <p:nvGrpSpPr>
          <p:cNvPr id="98306" name="Group 2"/>
          <p:cNvGrpSpPr/>
          <p:nvPr/>
        </p:nvGrpSpPr>
        <p:grpSpPr bwMode="auto">
          <a:xfrm>
            <a:off x="7454594" y="3498212"/>
            <a:ext cx="2428892" cy="2643206"/>
            <a:chOff x="2979" y="11858"/>
            <a:chExt cx="2076" cy="2328"/>
          </a:xfrm>
        </p:grpSpPr>
        <p:sp>
          <p:nvSpPr>
            <p:cNvPr id="98307" name="Text Box 3"/>
            <p:cNvSpPr txBox="1">
              <a:spLocks noChangeArrowheads="1"/>
            </p:cNvSpPr>
            <p:nvPr/>
          </p:nvSpPr>
          <p:spPr bwMode="auto">
            <a:xfrm>
              <a:off x="3393" y="13919"/>
              <a:ext cx="157" cy="2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E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grpSp>
          <p:nvGrpSpPr>
            <p:cNvPr id="98308" name="Group 4"/>
            <p:cNvGrpSpPr/>
            <p:nvPr/>
          </p:nvGrpSpPr>
          <p:grpSpPr bwMode="auto">
            <a:xfrm>
              <a:off x="3690" y="12728"/>
              <a:ext cx="243" cy="264"/>
              <a:chOff x="2550" y="6603"/>
              <a:chExt cx="243" cy="264"/>
            </a:xfrm>
          </p:grpSpPr>
          <p:sp>
            <p:nvSpPr>
              <p:cNvPr id="98309" name="Oval 5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10" name="Text Box 6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4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8311" name="Group 7"/>
            <p:cNvGrpSpPr/>
            <p:nvPr/>
          </p:nvGrpSpPr>
          <p:grpSpPr bwMode="auto">
            <a:xfrm>
              <a:off x="4185" y="12071"/>
              <a:ext cx="243" cy="264"/>
              <a:chOff x="2550" y="6603"/>
              <a:chExt cx="243" cy="264"/>
            </a:xfrm>
          </p:grpSpPr>
          <p:sp>
            <p:nvSpPr>
              <p:cNvPr id="98312" name="Oval 8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13" name="Text Box 9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9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cxnSp>
          <p:nvCxnSpPr>
            <p:cNvPr id="98314" name="AutoShape 10"/>
            <p:cNvCxnSpPr>
              <a:cxnSpLocks noChangeShapeType="1"/>
            </p:cNvCxnSpPr>
            <p:nvPr/>
          </p:nvCxnSpPr>
          <p:spPr bwMode="auto">
            <a:xfrm flipH="1">
              <a:off x="3597" y="12377"/>
              <a:ext cx="201" cy="18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15" name="AutoShape 11"/>
            <p:cNvCxnSpPr>
              <a:cxnSpLocks noChangeShapeType="1"/>
            </p:cNvCxnSpPr>
            <p:nvPr/>
          </p:nvCxnSpPr>
          <p:spPr bwMode="auto">
            <a:xfrm flipH="1">
              <a:off x="3221" y="12947"/>
              <a:ext cx="142" cy="239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16" name="AutoShape 12"/>
            <p:cNvCxnSpPr>
              <a:cxnSpLocks noChangeShapeType="1"/>
            </p:cNvCxnSpPr>
            <p:nvPr/>
          </p:nvCxnSpPr>
          <p:spPr bwMode="auto">
            <a:xfrm flipV="1">
              <a:off x="3345" y="13022"/>
              <a:ext cx="153" cy="279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17" name="AutoShape 13"/>
            <p:cNvCxnSpPr>
              <a:cxnSpLocks noChangeShapeType="1"/>
            </p:cNvCxnSpPr>
            <p:nvPr/>
          </p:nvCxnSpPr>
          <p:spPr bwMode="auto">
            <a:xfrm>
              <a:off x="3570" y="13047"/>
              <a:ext cx="120" cy="232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18" name="AutoShape 14"/>
            <p:cNvCxnSpPr>
              <a:cxnSpLocks noChangeShapeType="1"/>
            </p:cNvCxnSpPr>
            <p:nvPr/>
          </p:nvCxnSpPr>
          <p:spPr bwMode="auto">
            <a:xfrm flipH="1">
              <a:off x="3528" y="13568"/>
              <a:ext cx="150" cy="21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19" name="AutoShape 15"/>
            <p:cNvCxnSpPr>
              <a:cxnSpLocks noChangeShapeType="1"/>
            </p:cNvCxnSpPr>
            <p:nvPr/>
          </p:nvCxnSpPr>
          <p:spPr bwMode="auto">
            <a:xfrm flipV="1">
              <a:off x="3660" y="13750"/>
              <a:ext cx="104" cy="13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0" name="AutoShape 16"/>
            <p:cNvCxnSpPr>
              <a:cxnSpLocks noChangeShapeType="1"/>
            </p:cNvCxnSpPr>
            <p:nvPr/>
          </p:nvCxnSpPr>
          <p:spPr bwMode="auto">
            <a:xfrm flipH="1" flipV="1">
              <a:off x="3705" y="13016"/>
              <a:ext cx="116" cy="18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1" name="AutoShape 17"/>
            <p:cNvCxnSpPr>
              <a:cxnSpLocks noChangeShapeType="1"/>
            </p:cNvCxnSpPr>
            <p:nvPr/>
          </p:nvCxnSpPr>
          <p:spPr bwMode="auto">
            <a:xfrm flipV="1">
              <a:off x="3693" y="12443"/>
              <a:ext cx="267" cy="228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2" name="AutoShape 18"/>
            <p:cNvCxnSpPr>
              <a:cxnSpLocks noChangeShapeType="1"/>
            </p:cNvCxnSpPr>
            <p:nvPr/>
          </p:nvCxnSpPr>
          <p:spPr bwMode="auto">
            <a:xfrm>
              <a:off x="4115" y="12416"/>
              <a:ext cx="295" cy="27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3" name="AutoShape 19"/>
            <p:cNvCxnSpPr>
              <a:cxnSpLocks noChangeShapeType="1"/>
            </p:cNvCxnSpPr>
            <p:nvPr/>
          </p:nvCxnSpPr>
          <p:spPr bwMode="auto">
            <a:xfrm flipH="1">
              <a:off x="4320" y="12983"/>
              <a:ext cx="105" cy="165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4" name="AutoShape 20"/>
            <p:cNvCxnSpPr>
              <a:cxnSpLocks noChangeShapeType="1"/>
            </p:cNvCxnSpPr>
            <p:nvPr/>
          </p:nvCxnSpPr>
          <p:spPr bwMode="auto">
            <a:xfrm>
              <a:off x="4305" y="13630"/>
              <a:ext cx="138" cy="214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5" name="AutoShape 21"/>
            <p:cNvCxnSpPr>
              <a:cxnSpLocks noChangeShapeType="1"/>
            </p:cNvCxnSpPr>
            <p:nvPr/>
          </p:nvCxnSpPr>
          <p:spPr bwMode="auto">
            <a:xfrm flipH="1" flipV="1">
              <a:off x="4413" y="13550"/>
              <a:ext cx="133" cy="20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6" name="AutoShape 22"/>
            <p:cNvCxnSpPr>
              <a:cxnSpLocks noChangeShapeType="1"/>
            </p:cNvCxnSpPr>
            <p:nvPr/>
          </p:nvCxnSpPr>
          <p:spPr bwMode="auto">
            <a:xfrm flipV="1">
              <a:off x="4418" y="13022"/>
              <a:ext cx="160" cy="27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7" name="AutoShape 23"/>
            <p:cNvCxnSpPr>
              <a:cxnSpLocks noChangeShapeType="1"/>
            </p:cNvCxnSpPr>
            <p:nvPr/>
          </p:nvCxnSpPr>
          <p:spPr bwMode="auto">
            <a:xfrm>
              <a:off x="4608" y="13021"/>
              <a:ext cx="102" cy="145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8" name="AutoShape 24"/>
            <p:cNvCxnSpPr>
              <a:cxnSpLocks noChangeShapeType="1"/>
            </p:cNvCxnSpPr>
            <p:nvPr/>
          </p:nvCxnSpPr>
          <p:spPr bwMode="auto">
            <a:xfrm flipH="1" flipV="1">
              <a:off x="4785" y="13013"/>
              <a:ext cx="135" cy="23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9" name="AutoShape 25"/>
            <p:cNvCxnSpPr>
              <a:cxnSpLocks noChangeShapeType="1"/>
            </p:cNvCxnSpPr>
            <p:nvPr/>
          </p:nvCxnSpPr>
          <p:spPr bwMode="auto">
            <a:xfrm flipH="1" flipV="1">
              <a:off x="4308" y="12356"/>
              <a:ext cx="213" cy="18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30" name="AutoShape 26"/>
            <p:cNvCxnSpPr>
              <a:cxnSpLocks noChangeShapeType="1"/>
            </p:cNvCxnSpPr>
            <p:nvPr/>
          </p:nvCxnSpPr>
          <p:spPr bwMode="auto">
            <a:xfrm>
              <a:off x="4034" y="11858"/>
              <a:ext cx="0" cy="18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grpSp>
          <p:nvGrpSpPr>
            <p:cNvPr id="98331" name="Group 27"/>
            <p:cNvGrpSpPr/>
            <p:nvPr/>
          </p:nvGrpSpPr>
          <p:grpSpPr bwMode="auto">
            <a:xfrm>
              <a:off x="2979" y="12989"/>
              <a:ext cx="243" cy="264"/>
              <a:chOff x="2550" y="6603"/>
              <a:chExt cx="243" cy="264"/>
            </a:xfrm>
          </p:grpSpPr>
          <p:sp>
            <p:nvSpPr>
              <p:cNvPr id="98332" name="Oval 28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33" name="Text Box 29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1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8334" name="Group 30"/>
            <p:cNvGrpSpPr/>
            <p:nvPr/>
          </p:nvGrpSpPr>
          <p:grpSpPr bwMode="auto">
            <a:xfrm>
              <a:off x="3761" y="13535"/>
              <a:ext cx="243" cy="264"/>
              <a:chOff x="2550" y="6603"/>
              <a:chExt cx="243" cy="264"/>
            </a:xfrm>
          </p:grpSpPr>
          <p:sp>
            <p:nvSpPr>
              <p:cNvPr id="98335" name="Oval 31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36" name="Text Box 32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3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8337" name="Group 33"/>
            <p:cNvGrpSpPr/>
            <p:nvPr/>
          </p:nvGrpSpPr>
          <p:grpSpPr bwMode="auto">
            <a:xfrm>
              <a:off x="3300" y="13604"/>
              <a:ext cx="243" cy="264"/>
              <a:chOff x="2550" y="6603"/>
              <a:chExt cx="243" cy="264"/>
            </a:xfrm>
          </p:grpSpPr>
          <p:sp>
            <p:nvSpPr>
              <p:cNvPr id="98338" name="Oval 34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39" name="Text Box 35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2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8340" name="Group 36"/>
            <p:cNvGrpSpPr/>
            <p:nvPr/>
          </p:nvGrpSpPr>
          <p:grpSpPr bwMode="auto">
            <a:xfrm>
              <a:off x="4730" y="12707"/>
              <a:ext cx="243" cy="264"/>
              <a:chOff x="2550" y="6603"/>
              <a:chExt cx="243" cy="264"/>
            </a:xfrm>
          </p:grpSpPr>
          <p:sp>
            <p:nvSpPr>
              <p:cNvPr id="98341" name="Oval 37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42" name="Text Box 38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8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8343" name="Group 39"/>
            <p:cNvGrpSpPr/>
            <p:nvPr/>
          </p:nvGrpSpPr>
          <p:grpSpPr bwMode="auto">
            <a:xfrm>
              <a:off x="4064" y="12992"/>
              <a:ext cx="243" cy="264"/>
              <a:chOff x="2550" y="6603"/>
              <a:chExt cx="243" cy="264"/>
            </a:xfrm>
          </p:grpSpPr>
          <p:sp>
            <p:nvSpPr>
              <p:cNvPr id="98344" name="Oval 40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45" name="Text Box 41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6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8346" name="Group 42"/>
            <p:cNvGrpSpPr/>
            <p:nvPr/>
          </p:nvGrpSpPr>
          <p:grpSpPr bwMode="auto">
            <a:xfrm>
              <a:off x="4242" y="13802"/>
              <a:ext cx="243" cy="264"/>
              <a:chOff x="2550" y="6603"/>
              <a:chExt cx="243" cy="264"/>
            </a:xfrm>
          </p:grpSpPr>
          <p:sp>
            <p:nvSpPr>
              <p:cNvPr id="98347" name="Oval 43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48" name="Text Box 44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5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8349" name="Group 45"/>
            <p:cNvGrpSpPr/>
            <p:nvPr/>
          </p:nvGrpSpPr>
          <p:grpSpPr bwMode="auto">
            <a:xfrm>
              <a:off x="4545" y="13142"/>
              <a:ext cx="243" cy="264"/>
              <a:chOff x="2550" y="6603"/>
              <a:chExt cx="243" cy="264"/>
            </a:xfrm>
          </p:grpSpPr>
          <p:sp>
            <p:nvSpPr>
              <p:cNvPr id="98350" name="Oval 46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51" name="Text Box 47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7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98352" name="Text Box 48"/>
            <p:cNvSpPr txBox="1">
              <a:spLocks noChangeArrowheads="1"/>
            </p:cNvSpPr>
            <p:nvPr/>
          </p:nvSpPr>
          <p:spPr bwMode="auto">
            <a:xfrm>
              <a:off x="3753" y="13325"/>
              <a:ext cx="177" cy="2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F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8353" name="Text Box 49"/>
            <p:cNvSpPr txBox="1">
              <a:spLocks noChangeArrowheads="1"/>
            </p:cNvSpPr>
            <p:nvPr/>
          </p:nvSpPr>
          <p:spPr bwMode="auto">
            <a:xfrm>
              <a:off x="4518" y="12707"/>
              <a:ext cx="147" cy="2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C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8354" name="Text Box 50"/>
            <p:cNvSpPr txBox="1">
              <a:spLocks noChangeArrowheads="1"/>
            </p:cNvSpPr>
            <p:nvPr/>
          </p:nvSpPr>
          <p:spPr bwMode="auto">
            <a:xfrm>
              <a:off x="3423" y="12722"/>
              <a:ext cx="222" cy="2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B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8355" name="Text Box 51"/>
            <p:cNvSpPr txBox="1">
              <a:spLocks noChangeArrowheads="1"/>
            </p:cNvSpPr>
            <p:nvPr/>
          </p:nvSpPr>
          <p:spPr bwMode="auto">
            <a:xfrm>
              <a:off x="3123" y="13310"/>
              <a:ext cx="180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D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8356" name="Oval 52"/>
            <p:cNvSpPr>
              <a:spLocks noChangeArrowheads="1"/>
            </p:cNvSpPr>
            <p:nvPr/>
          </p:nvSpPr>
          <p:spPr bwMode="auto">
            <a:xfrm>
              <a:off x="4473" y="13814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57" name="Oval 53"/>
            <p:cNvSpPr>
              <a:spLocks noChangeArrowheads="1"/>
            </p:cNvSpPr>
            <p:nvPr/>
          </p:nvSpPr>
          <p:spPr bwMode="auto">
            <a:xfrm>
              <a:off x="3318" y="13874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58" name="Oval 54"/>
            <p:cNvSpPr>
              <a:spLocks noChangeArrowheads="1"/>
            </p:cNvSpPr>
            <p:nvPr/>
          </p:nvSpPr>
          <p:spPr bwMode="auto">
            <a:xfrm>
              <a:off x="3033" y="13250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59" name="Oval 55"/>
            <p:cNvSpPr>
              <a:spLocks noChangeArrowheads="1"/>
            </p:cNvSpPr>
            <p:nvPr/>
          </p:nvSpPr>
          <p:spPr bwMode="auto">
            <a:xfrm>
              <a:off x="3378" y="12656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60" name="Oval 56"/>
            <p:cNvSpPr>
              <a:spLocks noChangeArrowheads="1"/>
            </p:cNvSpPr>
            <p:nvPr/>
          </p:nvSpPr>
          <p:spPr bwMode="auto">
            <a:xfrm>
              <a:off x="4098" y="13256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4146" y="12326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 flipH="1">
              <a:off x="3576" y="12356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63" name="Oval 59"/>
            <p:cNvSpPr>
              <a:spLocks noChangeArrowheads="1"/>
            </p:cNvSpPr>
            <p:nvPr/>
          </p:nvSpPr>
          <p:spPr bwMode="auto">
            <a:xfrm>
              <a:off x="4413" y="12656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64" name="Text Box 60"/>
            <p:cNvSpPr txBox="1">
              <a:spLocks noChangeArrowheads="1"/>
            </p:cNvSpPr>
            <p:nvPr/>
          </p:nvSpPr>
          <p:spPr bwMode="auto">
            <a:xfrm>
              <a:off x="4182" y="13316"/>
              <a:ext cx="153" cy="2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G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8365" name="Oval 61"/>
            <p:cNvSpPr>
              <a:spLocks noChangeArrowheads="1"/>
            </p:cNvSpPr>
            <p:nvPr/>
          </p:nvSpPr>
          <p:spPr bwMode="auto">
            <a:xfrm>
              <a:off x="4743" y="13271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66" name="Text Box 62"/>
            <p:cNvSpPr txBox="1">
              <a:spLocks noChangeArrowheads="1"/>
            </p:cNvSpPr>
            <p:nvPr/>
          </p:nvSpPr>
          <p:spPr bwMode="auto">
            <a:xfrm>
              <a:off x="4848" y="13331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I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8367" name="Line 63"/>
            <p:cNvSpPr>
              <a:spLocks noChangeShapeType="1"/>
            </p:cNvSpPr>
            <p:nvPr/>
          </p:nvSpPr>
          <p:spPr bwMode="auto">
            <a:xfrm>
              <a:off x="4668" y="12959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68" name="Line 64"/>
            <p:cNvSpPr>
              <a:spLocks noChangeShapeType="1"/>
            </p:cNvSpPr>
            <p:nvPr/>
          </p:nvSpPr>
          <p:spPr bwMode="auto">
            <a:xfrm flipH="1">
              <a:off x="4338" y="12959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69" name="Line 65"/>
            <p:cNvSpPr>
              <a:spLocks noChangeShapeType="1"/>
            </p:cNvSpPr>
            <p:nvPr/>
          </p:nvSpPr>
          <p:spPr bwMode="auto">
            <a:xfrm>
              <a:off x="3603" y="12953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70" name="Line 66"/>
            <p:cNvSpPr>
              <a:spLocks noChangeShapeType="1"/>
            </p:cNvSpPr>
            <p:nvPr/>
          </p:nvSpPr>
          <p:spPr bwMode="auto">
            <a:xfrm flipH="1">
              <a:off x="3273" y="12953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71" name="Oval 67"/>
            <p:cNvSpPr>
              <a:spLocks noChangeArrowheads="1"/>
            </p:cNvSpPr>
            <p:nvPr/>
          </p:nvSpPr>
          <p:spPr bwMode="auto">
            <a:xfrm>
              <a:off x="3678" y="13265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72" name="Line 68"/>
            <p:cNvSpPr>
              <a:spLocks noChangeShapeType="1"/>
            </p:cNvSpPr>
            <p:nvPr/>
          </p:nvSpPr>
          <p:spPr bwMode="auto">
            <a:xfrm flipH="1">
              <a:off x="3573" y="13577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73" name="Text Box 69"/>
            <p:cNvSpPr txBox="1">
              <a:spLocks noChangeArrowheads="1"/>
            </p:cNvSpPr>
            <p:nvPr/>
          </p:nvSpPr>
          <p:spPr bwMode="auto">
            <a:xfrm>
              <a:off x="4563" y="13889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H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8374" name="Line 70"/>
            <p:cNvSpPr>
              <a:spLocks noChangeShapeType="1"/>
            </p:cNvSpPr>
            <p:nvPr/>
          </p:nvSpPr>
          <p:spPr bwMode="auto">
            <a:xfrm>
              <a:off x="4338" y="13532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75" name="Oval 71"/>
            <p:cNvSpPr>
              <a:spLocks noChangeArrowheads="1"/>
            </p:cNvSpPr>
            <p:nvPr/>
          </p:nvSpPr>
          <p:spPr bwMode="auto">
            <a:xfrm>
              <a:off x="3870" y="12071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76" name="Text Box 72"/>
            <p:cNvSpPr txBox="1">
              <a:spLocks noChangeArrowheads="1"/>
            </p:cNvSpPr>
            <p:nvPr/>
          </p:nvSpPr>
          <p:spPr bwMode="auto">
            <a:xfrm>
              <a:off x="3963" y="12128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A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7" grpId="0" bldLvl="0" animBg="1"/>
      <p:bldP spid="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层序遍历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可以设置一个队列结构，遍历从根结点开始，首先将根结点指针入队，然后开始执行下面三个操作（直到队列空）</a:t>
            </a:r>
            <a:endParaRPr lang="zh-CN" altLang="en-US"/>
          </a:p>
          <a:p>
            <a:pPr marL="914400" lvl="1" indent="-457200">
              <a:buFont typeface="Wingdings" panose="05000000000000000000" charset="0"/>
              <a:buAutoNum type="arabicPeriod"/>
            </a:pPr>
            <a:r>
              <a:rPr lang="zh-CN" altLang="en-US"/>
              <a:t>从队列中取出一个元素</a:t>
            </a:r>
            <a:endParaRPr lang="zh-CN" altLang="en-US"/>
          </a:p>
          <a:p>
            <a:pPr marL="914400" lvl="1" indent="-457200">
              <a:buFont typeface="Wingdings" panose="05000000000000000000" charset="0"/>
              <a:buAutoNum type="arabicPeriod"/>
            </a:pPr>
            <a:r>
              <a:rPr lang="zh-CN" altLang="en-US"/>
              <a:t>访问该元素所指结点</a:t>
            </a:r>
            <a:endParaRPr lang="zh-CN" altLang="en-US"/>
          </a:p>
          <a:p>
            <a:pPr marL="914400" lvl="1" indent="-457200">
              <a:buFont typeface="Wingdings" panose="05000000000000000000" charset="0"/>
              <a:buAutoNum type="arabicPeriod"/>
            </a:pPr>
            <a:r>
              <a:rPr lang="zh-CN" altLang="en-US"/>
              <a:t>依次考虑其的左、右孩子，按顺序</a:t>
            </a:r>
            <a:r>
              <a:rPr lang="zh-CN" altLang="en-US"/>
              <a:t>将非空的孩子</a:t>
            </a:r>
            <a:r>
              <a:rPr lang="zh-CN" altLang="en-US"/>
              <a:t>入队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层序遍历</a:t>
            </a:r>
            <a:endParaRPr lang="zh-CN" altLang="en-US"/>
          </a:p>
        </p:txBody>
      </p:sp>
      <p:sp>
        <p:nvSpPr>
          <p:cNvPr id="82" name="Text Box 1"/>
          <p:cNvSpPr txBox="1">
            <a:spLocks noChangeArrowheads="1"/>
          </p:cNvSpPr>
          <p:nvPr/>
        </p:nvSpPr>
        <p:spPr bwMode="auto">
          <a:xfrm>
            <a:off x="2095472" y="4484678"/>
            <a:ext cx="1928826" cy="3987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0000FF"/>
                </a:solidFill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层序</a:t>
            </a:r>
            <a:r>
              <a:rPr lang="zh-CN" altLang="en-US" sz="2000" b="1" dirty="0" smtClean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遍历</a:t>
            </a:r>
            <a:r>
              <a:rPr lang="en-US" altLang="zh-CN" sz="2000" b="1" dirty="0" smtClean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&gt;&gt;</a:t>
            </a:r>
            <a:endParaRPr kumimoji="0" lang="en-US" altLang="zh-CN" sz="2000" b="1" strike="noStrike" cap="none" normalizeH="0" baseline="0" dirty="0" smtClean="0">
              <a:ln>
                <a:noFill/>
              </a:ln>
              <a:effectLst/>
              <a:latin typeface="Arial Regular" panose="020B0604020202020204" charset="0"/>
              <a:ea typeface="宋体" pitchFamily="2" charset="-122"/>
              <a:cs typeface="Arial Regular" panose="020B0604020202020204" charset="0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7167570" y="3055918"/>
            <a:ext cx="2330820" cy="2300009"/>
            <a:chOff x="5715008" y="714356"/>
            <a:chExt cx="2330820" cy="2300009"/>
          </a:xfrm>
        </p:grpSpPr>
        <p:grpSp>
          <p:nvGrpSpPr>
            <p:cNvPr id="85" name="Group 4"/>
            <p:cNvGrpSpPr/>
            <p:nvPr/>
          </p:nvGrpSpPr>
          <p:grpSpPr bwMode="auto">
            <a:xfrm>
              <a:off x="5715008" y="2000265"/>
              <a:ext cx="284307" cy="299746"/>
              <a:chOff x="2550" y="6603"/>
              <a:chExt cx="243" cy="264"/>
            </a:xfrm>
          </p:grpSpPr>
          <p:sp>
            <p:nvSpPr>
              <p:cNvPr id="110" name="Oval 5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11" name="Text Box 6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4</a:t>
                </a:r>
                <a:endPara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86" name="Group 7"/>
            <p:cNvGrpSpPr/>
            <p:nvPr/>
          </p:nvGrpSpPr>
          <p:grpSpPr bwMode="auto">
            <a:xfrm>
              <a:off x="7358082" y="2714645"/>
              <a:ext cx="284307" cy="299746"/>
              <a:chOff x="2550" y="6603"/>
              <a:chExt cx="243" cy="264"/>
            </a:xfrm>
          </p:grpSpPr>
          <p:sp>
            <p:nvSpPr>
              <p:cNvPr id="108" name="Oval 8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09" name="Text Box 9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9</a:t>
                </a:r>
                <a:endPara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87" name="Group 27"/>
            <p:cNvGrpSpPr/>
            <p:nvPr/>
          </p:nvGrpSpPr>
          <p:grpSpPr bwMode="auto">
            <a:xfrm>
              <a:off x="6643702" y="714381"/>
              <a:ext cx="284307" cy="299746"/>
              <a:chOff x="2550" y="6603"/>
              <a:chExt cx="243" cy="264"/>
            </a:xfrm>
          </p:grpSpPr>
          <p:sp>
            <p:nvSpPr>
              <p:cNvPr id="106" name="Oval 28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07" name="Text Box 29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1</a:t>
                </a:r>
                <a:endPara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88" name="Group 30"/>
            <p:cNvGrpSpPr/>
            <p:nvPr/>
          </p:nvGrpSpPr>
          <p:grpSpPr bwMode="auto">
            <a:xfrm>
              <a:off x="7286644" y="1285885"/>
              <a:ext cx="284307" cy="299746"/>
              <a:chOff x="2550" y="6603"/>
              <a:chExt cx="243" cy="264"/>
            </a:xfrm>
          </p:grpSpPr>
          <p:sp>
            <p:nvSpPr>
              <p:cNvPr id="104" name="Oval 31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05" name="Text Box 32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3</a:t>
                </a:r>
                <a:endPara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89" name="Group 33"/>
            <p:cNvGrpSpPr/>
            <p:nvPr/>
          </p:nvGrpSpPr>
          <p:grpSpPr bwMode="auto">
            <a:xfrm>
              <a:off x="6072198" y="1285885"/>
              <a:ext cx="284307" cy="299746"/>
              <a:chOff x="2550" y="6603"/>
              <a:chExt cx="243" cy="264"/>
            </a:xfrm>
          </p:grpSpPr>
          <p:sp>
            <p:nvSpPr>
              <p:cNvPr id="102" name="Oval 34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03" name="Text Box 35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2</a:t>
                </a:r>
                <a:endPara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0" name="Group 36"/>
            <p:cNvGrpSpPr/>
            <p:nvPr/>
          </p:nvGrpSpPr>
          <p:grpSpPr bwMode="auto">
            <a:xfrm>
              <a:off x="6072198" y="2714645"/>
              <a:ext cx="284307" cy="299746"/>
              <a:chOff x="2550" y="6603"/>
              <a:chExt cx="243" cy="264"/>
            </a:xfrm>
          </p:grpSpPr>
          <p:sp>
            <p:nvSpPr>
              <p:cNvPr id="100" name="Oval 37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01" name="Text Box 38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8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1" name="Group 39"/>
            <p:cNvGrpSpPr/>
            <p:nvPr/>
          </p:nvGrpSpPr>
          <p:grpSpPr bwMode="auto">
            <a:xfrm>
              <a:off x="7198757" y="1859046"/>
              <a:ext cx="284307" cy="299746"/>
              <a:chOff x="2550" y="6603"/>
              <a:chExt cx="243" cy="264"/>
            </a:xfrm>
          </p:grpSpPr>
          <p:sp>
            <p:nvSpPr>
              <p:cNvPr id="98" name="Oval 40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9" name="Text Box 41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6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2" name="Group 42"/>
            <p:cNvGrpSpPr/>
            <p:nvPr/>
          </p:nvGrpSpPr>
          <p:grpSpPr bwMode="auto">
            <a:xfrm>
              <a:off x="6500826" y="2000265"/>
              <a:ext cx="284307" cy="299746"/>
              <a:chOff x="2550" y="6603"/>
              <a:chExt cx="243" cy="264"/>
            </a:xfrm>
          </p:grpSpPr>
          <p:sp>
            <p:nvSpPr>
              <p:cNvPr id="96" name="Oval 43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" name="Text Box 44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5</a:t>
                </a:r>
                <a:endPara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3" name="Group 45"/>
            <p:cNvGrpSpPr/>
            <p:nvPr/>
          </p:nvGrpSpPr>
          <p:grpSpPr bwMode="auto">
            <a:xfrm>
              <a:off x="7761521" y="2029356"/>
              <a:ext cx="284307" cy="299746"/>
              <a:chOff x="2550" y="6603"/>
              <a:chExt cx="243" cy="264"/>
            </a:xfrm>
          </p:grpSpPr>
          <p:sp>
            <p:nvSpPr>
              <p:cNvPr id="94" name="Oval 46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5" name="Text Box 47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7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112" name="组合 111"/>
          <p:cNvGrpSpPr/>
          <p:nvPr/>
        </p:nvGrpSpPr>
        <p:grpSpPr>
          <a:xfrm>
            <a:off x="7524760" y="2698728"/>
            <a:ext cx="2365713" cy="2643206"/>
            <a:chOff x="5992501" y="571480"/>
            <a:chExt cx="2365713" cy="2643206"/>
          </a:xfrm>
        </p:grpSpPr>
        <p:sp>
          <p:nvSpPr>
            <p:cNvPr id="113" name="Text Box 3"/>
            <p:cNvSpPr txBox="1">
              <a:spLocks noChangeArrowheads="1"/>
            </p:cNvSpPr>
            <p:nvPr/>
          </p:nvSpPr>
          <p:spPr bwMode="auto">
            <a:xfrm>
              <a:off x="6413696" y="2911535"/>
              <a:ext cx="183688" cy="2690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E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cxnSp>
          <p:nvCxnSpPr>
            <p:cNvPr id="114" name="AutoShape 26"/>
            <p:cNvCxnSpPr>
              <a:cxnSpLocks noChangeShapeType="1"/>
            </p:cNvCxnSpPr>
            <p:nvPr/>
          </p:nvCxnSpPr>
          <p:spPr bwMode="auto">
            <a:xfrm>
              <a:off x="7163658" y="571480"/>
              <a:ext cx="0" cy="207778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sp>
          <p:nvSpPr>
            <p:cNvPr id="115" name="Text Box 48"/>
            <p:cNvSpPr txBox="1">
              <a:spLocks noChangeArrowheads="1"/>
            </p:cNvSpPr>
            <p:nvPr/>
          </p:nvSpPr>
          <p:spPr bwMode="auto">
            <a:xfrm>
              <a:off x="6834892" y="2237109"/>
              <a:ext cx="207088" cy="2690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F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16" name="Text Box 49"/>
            <p:cNvSpPr txBox="1">
              <a:spLocks noChangeArrowheads="1"/>
            </p:cNvSpPr>
            <p:nvPr/>
          </p:nvSpPr>
          <p:spPr bwMode="auto">
            <a:xfrm>
              <a:off x="7729931" y="1535433"/>
              <a:ext cx="171988" cy="2316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C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17" name="Text Box 50"/>
            <p:cNvSpPr txBox="1">
              <a:spLocks noChangeArrowheads="1"/>
            </p:cNvSpPr>
            <p:nvPr/>
          </p:nvSpPr>
          <p:spPr bwMode="auto">
            <a:xfrm>
              <a:off x="6448796" y="1552464"/>
              <a:ext cx="259737" cy="26227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B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18" name="Text Box 51"/>
            <p:cNvSpPr txBox="1">
              <a:spLocks noChangeArrowheads="1"/>
            </p:cNvSpPr>
            <p:nvPr/>
          </p:nvSpPr>
          <p:spPr bwMode="auto">
            <a:xfrm>
              <a:off x="6097800" y="2220078"/>
              <a:ext cx="210598" cy="30315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D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19" name="Oval 52"/>
            <p:cNvSpPr>
              <a:spLocks noChangeArrowheads="1"/>
            </p:cNvSpPr>
            <p:nvPr/>
          </p:nvSpPr>
          <p:spPr bwMode="auto">
            <a:xfrm>
              <a:off x="7677282" y="2792318"/>
              <a:ext cx="365036" cy="3542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0" name="Oval 53"/>
            <p:cNvSpPr>
              <a:spLocks noChangeArrowheads="1"/>
            </p:cNvSpPr>
            <p:nvPr/>
          </p:nvSpPr>
          <p:spPr bwMode="auto">
            <a:xfrm>
              <a:off x="6325947" y="2860442"/>
              <a:ext cx="365036" cy="354244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1" name="Oval 54"/>
            <p:cNvSpPr>
              <a:spLocks noChangeArrowheads="1"/>
            </p:cNvSpPr>
            <p:nvPr/>
          </p:nvSpPr>
          <p:spPr bwMode="auto">
            <a:xfrm>
              <a:off x="5992501" y="2151954"/>
              <a:ext cx="365036" cy="354244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2" name="Oval 55"/>
            <p:cNvSpPr>
              <a:spLocks noChangeArrowheads="1"/>
            </p:cNvSpPr>
            <p:nvPr/>
          </p:nvSpPr>
          <p:spPr bwMode="auto">
            <a:xfrm>
              <a:off x="6396147" y="1477527"/>
              <a:ext cx="365036" cy="354244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3" name="Oval 56"/>
            <p:cNvSpPr>
              <a:spLocks noChangeArrowheads="1"/>
            </p:cNvSpPr>
            <p:nvPr/>
          </p:nvSpPr>
          <p:spPr bwMode="auto">
            <a:xfrm>
              <a:off x="7238537" y="2158766"/>
              <a:ext cx="365036" cy="3542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4" name="Line 57"/>
            <p:cNvSpPr>
              <a:spLocks noChangeShapeType="1"/>
            </p:cNvSpPr>
            <p:nvPr/>
          </p:nvSpPr>
          <p:spPr bwMode="auto">
            <a:xfrm>
              <a:off x="7294696" y="1102846"/>
              <a:ext cx="421195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5" name="Line 58"/>
            <p:cNvSpPr>
              <a:spLocks noChangeShapeType="1"/>
            </p:cNvSpPr>
            <p:nvPr/>
          </p:nvSpPr>
          <p:spPr bwMode="auto">
            <a:xfrm flipH="1">
              <a:off x="6627804" y="1136908"/>
              <a:ext cx="421195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6" name="Oval 59"/>
            <p:cNvSpPr>
              <a:spLocks noChangeArrowheads="1"/>
            </p:cNvSpPr>
            <p:nvPr/>
          </p:nvSpPr>
          <p:spPr bwMode="auto">
            <a:xfrm>
              <a:off x="7607083" y="1477527"/>
              <a:ext cx="365036" cy="354244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7" name="Text Box 60"/>
            <p:cNvSpPr txBox="1">
              <a:spLocks noChangeArrowheads="1"/>
            </p:cNvSpPr>
            <p:nvPr/>
          </p:nvSpPr>
          <p:spPr bwMode="auto">
            <a:xfrm>
              <a:off x="7336816" y="2226890"/>
              <a:ext cx="179008" cy="2282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G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28" name="Oval 61"/>
            <p:cNvSpPr>
              <a:spLocks noChangeArrowheads="1"/>
            </p:cNvSpPr>
            <p:nvPr/>
          </p:nvSpPr>
          <p:spPr bwMode="auto">
            <a:xfrm>
              <a:off x="7993178" y="2175797"/>
              <a:ext cx="365036" cy="3542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9" name="Text Box 62"/>
            <p:cNvSpPr txBox="1">
              <a:spLocks noChangeArrowheads="1"/>
            </p:cNvSpPr>
            <p:nvPr/>
          </p:nvSpPr>
          <p:spPr bwMode="auto">
            <a:xfrm>
              <a:off x="8116027" y="2243921"/>
              <a:ext cx="171988" cy="1805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I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0" name="Line 63"/>
            <p:cNvSpPr>
              <a:spLocks noChangeShapeType="1"/>
            </p:cNvSpPr>
            <p:nvPr/>
          </p:nvSpPr>
          <p:spPr bwMode="auto">
            <a:xfrm>
              <a:off x="7905429" y="1821553"/>
              <a:ext cx="210598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31" name="Line 64"/>
            <p:cNvSpPr>
              <a:spLocks noChangeShapeType="1"/>
            </p:cNvSpPr>
            <p:nvPr/>
          </p:nvSpPr>
          <p:spPr bwMode="auto">
            <a:xfrm flipH="1">
              <a:off x="7519334" y="1821553"/>
              <a:ext cx="210598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32" name="Line 65"/>
            <p:cNvSpPr>
              <a:spLocks noChangeShapeType="1"/>
            </p:cNvSpPr>
            <p:nvPr/>
          </p:nvSpPr>
          <p:spPr bwMode="auto">
            <a:xfrm>
              <a:off x="6659394" y="1814741"/>
              <a:ext cx="210598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33" name="Line 66"/>
            <p:cNvSpPr>
              <a:spLocks noChangeShapeType="1"/>
            </p:cNvSpPr>
            <p:nvPr/>
          </p:nvSpPr>
          <p:spPr bwMode="auto">
            <a:xfrm flipH="1">
              <a:off x="6273298" y="1814741"/>
              <a:ext cx="210598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34" name="Oval 67"/>
            <p:cNvSpPr>
              <a:spLocks noChangeArrowheads="1"/>
            </p:cNvSpPr>
            <p:nvPr/>
          </p:nvSpPr>
          <p:spPr bwMode="auto">
            <a:xfrm>
              <a:off x="6747143" y="2168985"/>
              <a:ext cx="365036" cy="354244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35" name="Line 68"/>
            <p:cNvSpPr>
              <a:spLocks noChangeShapeType="1"/>
            </p:cNvSpPr>
            <p:nvPr/>
          </p:nvSpPr>
          <p:spPr bwMode="auto">
            <a:xfrm flipH="1">
              <a:off x="6624294" y="2523229"/>
              <a:ext cx="210598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36" name="Text Box 69"/>
            <p:cNvSpPr txBox="1">
              <a:spLocks noChangeArrowheads="1"/>
            </p:cNvSpPr>
            <p:nvPr/>
          </p:nvSpPr>
          <p:spPr bwMode="auto">
            <a:xfrm>
              <a:off x="7782581" y="2877473"/>
              <a:ext cx="171988" cy="1805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H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" name="Line 70"/>
            <p:cNvSpPr>
              <a:spLocks noChangeShapeType="1"/>
            </p:cNvSpPr>
            <p:nvPr/>
          </p:nvSpPr>
          <p:spPr bwMode="auto">
            <a:xfrm>
              <a:off x="7519334" y="2472136"/>
              <a:ext cx="210598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38" name="Oval 71"/>
            <p:cNvSpPr>
              <a:spLocks noChangeArrowheads="1"/>
            </p:cNvSpPr>
            <p:nvPr/>
          </p:nvSpPr>
          <p:spPr bwMode="auto">
            <a:xfrm>
              <a:off x="6971780" y="813320"/>
              <a:ext cx="365036" cy="3542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39" name="Text Box 72"/>
            <p:cNvSpPr txBox="1">
              <a:spLocks noChangeArrowheads="1"/>
            </p:cNvSpPr>
            <p:nvPr/>
          </p:nvSpPr>
          <p:spPr bwMode="auto">
            <a:xfrm>
              <a:off x="7080589" y="878037"/>
              <a:ext cx="171988" cy="1805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A</a:t>
              </a:r>
              <a:endPara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sp>
        <p:nvSpPr>
          <p:cNvPr id="140" name="矩形 139"/>
          <p:cNvSpPr/>
          <p:nvPr/>
        </p:nvSpPr>
        <p:spPr>
          <a:xfrm>
            <a:off x="4212364" y="3627422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A</a:t>
            </a:r>
            <a:endParaRPr lang="zh-CN" altLang="en-US" sz="2000" dirty="0"/>
          </a:p>
        </p:txBody>
      </p:sp>
      <p:sp>
        <p:nvSpPr>
          <p:cNvPr id="141" name="矩形 140"/>
          <p:cNvSpPr/>
          <p:nvPr/>
        </p:nvSpPr>
        <p:spPr>
          <a:xfrm>
            <a:off x="4469358" y="3627422"/>
            <a:ext cx="328936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B</a:t>
            </a:r>
            <a:endParaRPr lang="zh-CN" altLang="en-US" sz="2000" dirty="0"/>
          </a:p>
        </p:txBody>
      </p:sp>
      <p:sp>
        <p:nvSpPr>
          <p:cNvPr id="142" name="矩形 141"/>
          <p:cNvSpPr/>
          <p:nvPr/>
        </p:nvSpPr>
        <p:spPr>
          <a:xfrm>
            <a:off x="4763126" y="3627422"/>
            <a:ext cx="320922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C</a:t>
            </a:r>
            <a:endParaRPr lang="zh-CN" altLang="en-US" sz="2000" dirty="0"/>
          </a:p>
        </p:txBody>
      </p:sp>
      <p:sp>
        <p:nvSpPr>
          <p:cNvPr id="143" name="矩形 142"/>
          <p:cNvSpPr/>
          <p:nvPr/>
        </p:nvSpPr>
        <p:spPr>
          <a:xfrm>
            <a:off x="4998182" y="3627422"/>
            <a:ext cx="346570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D</a:t>
            </a:r>
            <a:endParaRPr lang="zh-CN" altLang="en-US" sz="2000" dirty="0"/>
          </a:p>
        </p:txBody>
      </p:sp>
      <p:sp>
        <p:nvSpPr>
          <p:cNvPr id="144" name="矩形 143"/>
          <p:cNvSpPr/>
          <p:nvPr/>
        </p:nvSpPr>
        <p:spPr>
          <a:xfrm>
            <a:off x="5283934" y="3627422"/>
            <a:ext cx="301686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F</a:t>
            </a:r>
            <a:endParaRPr lang="zh-CN" altLang="en-US" sz="2000" dirty="0"/>
          </a:p>
        </p:txBody>
      </p:sp>
      <p:sp>
        <p:nvSpPr>
          <p:cNvPr id="145" name="矩形 144"/>
          <p:cNvSpPr/>
          <p:nvPr/>
        </p:nvSpPr>
        <p:spPr>
          <a:xfrm>
            <a:off x="5498248" y="3627422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G</a:t>
            </a:r>
            <a:endParaRPr lang="zh-CN" altLang="en-US" sz="2000" dirty="0"/>
          </a:p>
        </p:txBody>
      </p:sp>
      <p:sp>
        <p:nvSpPr>
          <p:cNvPr id="146" name="矩形 145"/>
          <p:cNvSpPr/>
          <p:nvPr/>
        </p:nvSpPr>
        <p:spPr>
          <a:xfrm>
            <a:off x="5784000" y="3627422"/>
            <a:ext cx="253596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I</a:t>
            </a:r>
            <a:endParaRPr lang="zh-CN" altLang="en-US" sz="2000" dirty="0"/>
          </a:p>
        </p:txBody>
      </p:sp>
      <p:sp>
        <p:nvSpPr>
          <p:cNvPr id="147" name="矩形 146"/>
          <p:cNvSpPr/>
          <p:nvPr/>
        </p:nvSpPr>
        <p:spPr>
          <a:xfrm>
            <a:off x="5998314" y="3627422"/>
            <a:ext cx="309700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E</a:t>
            </a:r>
            <a:endParaRPr lang="zh-CN" altLang="en-US" sz="2000" dirty="0"/>
          </a:p>
        </p:txBody>
      </p:sp>
      <p:sp>
        <p:nvSpPr>
          <p:cNvPr id="148" name="矩形 147"/>
          <p:cNvSpPr/>
          <p:nvPr/>
        </p:nvSpPr>
        <p:spPr>
          <a:xfrm>
            <a:off x="6284066" y="3627422"/>
            <a:ext cx="404278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H </a:t>
            </a:r>
            <a:endParaRPr lang="zh-CN" altLang="en-US" sz="2000" dirty="0"/>
          </a:p>
        </p:txBody>
      </p:sp>
      <p:sp>
        <p:nvSpPr>
          <p:cNvPr id="149" name="矩形 148"/>
          <p:cNvSpPr/>
          <p:nvPr/>
        </p:nvSpPr>
        <p:spPr>
          <a:xfrm>
            <a:off x="4069488" y="4484678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A</a:t>
            </a:r>
            <a:endParaRPr lang="zh-CN" altLang="en-US" sz="2000" dirty="0"/>
          </a:p>
        </p:txBody>
      </p:sp>
      <p:sp>
        <p:nvSpPr>
          <p:cNvPr id="150" name="矩形 149"/>
          <p:cNvSpPr/>
          <p:nvPr/>
        </p:nvSpPr>
        <p:spPr>
          <a:xfrm>
            <a:off x="4326482" y="4484678"/>
            <a:ext cx="328936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B</a:t>
            </a:r>
            <a:endParaRPr lang="zh-CN" altLang="en-US" sz="2000" dirty="0"/>
          </a:p>
        </p:txBody>
      </p:sp>
      <p:sp>
        <p:nvSpPr>
          <p:cNvPr id="151" name="矩形 150"/>
          <p:cNvSpPr/>
          <p:nvPr/>
        </p:nvSpPr>
        <p:spPr>
          <a:xfrm>
            <a:off x="4620250" y="4484678"/>
            <a:ext cx="320922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C</a:t>
            </a:r>
            <a:endParaRPr lang="zh-CN" altLang="en-US" sz="2000" dirty="0"/>
          </a:p>
        </p:txBody>
      </p:sp>
      <p:sp>
        <p:nvSpPr>
          <p:cNvPr id="152" name="矩形 151"/>
          <p:cNvSpPr/>
          <p:nvPr/>
        </p:nvSpPr>
        <p:spPr>
          <a:xfrm>
            <a:off x="4855306" y="4484678"/>
            <a:ext cx="346570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D</a:t>
            </a:r>
            <a:endParaRPr lang="zh-CN" altLang="en-US" sz="2000" dirty="0"/>
          </a:p>
        </p:txBody>
      </p:sp>
      <p:sp>
        <p:nvSpPr>
          <p:cNvPr id="153" name="矩形 152"/>
          <p:cNvSpPr/>
          <p:nvPr/>
        </p:nvSpPr>
        <p:spPr>
          <a:xfrm>
            <a:off x="5141058" y="4484678"/>
            <a:ext cx="301686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F</a:t>
            </a:r>
            <a:endParaRPr lang="zh-CN" altLang="en-US" sz="2000" dirty="0"/>
          </a:p>
        </p:txBody>
      </p:sp>
      <p:sp>
        <p:nvSpPr>
          <p:cNvPr id="154" name="矩形 153"/>
          <p:cNvSpPr/>
          <p:nvPr/>
        </p:nvSpPr>
        <p:spPr>
          <a:xfrm>
            <a:off x="5355372" y="4484678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G</a:t>
            </a:r>
            <a:endParaRPr lang="zh-CN" altLang="en-US" sz="2000" dirty="0"/>
          </a:p>
        </p:txBody>
      </p:sp>
      <p:sp>
        <p:nvSpPr>
          <p:cNvPr id="155" name="矩形 154"/>
          <p:cNvSpPr/>
          <p:nvPr/>
        </p:nvSpPr>
        <p:spPr>
          <a:xfrm>
            <a:off x="5641124" y="4484678"/>
            <a:ext cx="253596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I</a:t>
            </a:r>
            <a:endParaRPr lang="zh-CN" altLang="en-US" sz="2000" dirty="0"/>
          </a:p>
        </p:txBody>
      </p:sp>
      <p:sp>
        <p:nvSpPr>
          <p:cNvPr id="156" name="矩形 155"/>
          <p:cNvSpPr/>
          <p:nvPr/>
        </p:nvSpPr>
        <p:spPr>
          <a:xfrm>
            <a:off x="5855438" y="4484678"/>
            <a:ext cx="309700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E</a:t>
            </a:r>
            <a:endParaRPr lang="zh-CN" altLang="en-US" sz="2000" dirty="0"/>
          </a:p>
        </p:txBody>
      </p:sp>
      <p:sp>
        <p:nvSpPr>
          <p:cNvPr id="157" name="矩形 156"/>
          <p:cNvSpPr/>
          <p:nvPr/>
        </p:nvSpPr>
        <p:spPr>
          <a:xfrm>
            <a:off x="6141190" y="4484678"/>
            <a:ext cx="404278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H </a:t>
            </a:r>
            <a:endParaRPr lang="zh-CN" altLang="en-US" sz="2000" dirty="0"/>
          </a:p>
        </p:txBody>
      </p:sp>
      <p:sp>
        <p:nvSpPr>
          <p:cNvPr id="158" name="Text Box 1"/>
          <p:cNvSpPr txBox="1">
            <a:spLocks noChangeArrowheads="1"/>
          </p:cNvSpPr>
          <p:nvPr/>
        </p:nvSpPr>
        <p:spPr bwMode="auto">
          <a:xfrm>
            <a:off x="2287270" y="3281045"/>
            <a:ext cx="1544955" cy="3987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b="1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宋体" pitchFamily="2" charset="-122"/>
              </a:rPr>
              <a:t>工作队列</a:t>
            </a:r>
            <a:endParaRPr kumimoji="0" lang="zh-CN" altLang="zh-CN" sz="2000" b="1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4167174" y="3555984"/>
            <a:ext cx="2500330" cy="714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4167174" y="3984612"/>
            <a:ext cx="2500330" cy="714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ldLvl="0" animBg="1"/>
      <p:bldP spid="140" grpId="0"/>
      <p:bldP spid="140" grpId="1"/>
      <p:bldP spid="141" grpId="0"/>
      <p:bldP spid="141" grpId="1"/>
      <p:bldP spid="142" grpId="0"/>
      <p:bldP spid="142" grpId="1"/>
      <p:bldP spid="143" grpId="0"/>
      <p:bldP spid="143" grpId="1"/>
      <p:bldP spid="144" grpId="0"/>
      <p:bldP spid="144" grpId="1"/>
      <p:bldP spid="145" grpId="0"/>
      <p:bldP spid="145" grpId="1"/>
      <p:bldP spid="146" grpId="0"/>
      <p:bldP spid="146" grpId="1"/>
      <p:bldP spid="147" grpId="0"/>
      <p:bldP spid="147" grpId="1"/>
      <p:bldP spid="148" grpId="0"/>
      <p:bldP spid="148" grpId="1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 bldLvl="0" animBg="1"/>
      <p:bldP spid="159" grpId="0" bldLvl="0" animBg="1"/>
      <p:bldP spid="160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输出二叉树中的叶子结点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在二叉树的遍历算法中增加检测结点的“左右子树是否都为空”</a:t>
            </a:r>
            <a:endParaRPr lang="zh-CN" altLang="en-US"/>
          </a:p>
          <a:p>
            <a:r>
              <a:rPr lang="zh-CN" altLang="en-US"/>
              <a:t>结合</a:t>
            </a:r>
            <a:r>
              <a:rPr lang="en-US" altLang="zh-CN"/>
              <a:t>tree.c</a:t>
            </a:r>
            <a:r>
              <a:rPr lang="zh-CN" altLang="en-US"/>
              <a:t>进行</a:t>
            </a:r>
            <a:r>
              <a:rPr lang="zh-CN" altLang="en-US"/>
              <a:t>讲解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求二叉树的高度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cs typeface="Consolas" panose="020B0609020204030204" charset="0"/>
                <a:sym typeface="+mn-ea"/>
              </a:rPr>
              <a:t>结合tree.c进行讲解</a:t>
            </a:r>
            <a:endParaRPr lang="zh-CN" altLang="en-US">
              <a:cs typeface="Consolas" panose="020B0609020204030204" charset="0"/>
            </a:endParaRPr>
          </a:p>
          <a:p>
            <a:endParaRPr lang="zh-CN" altLang="en-US">
              <a:cs typeface="Consolas" panose="020B0609020204030204" charset="0"/>
            </a:endParaRPr>
          </a:p>
        </p:txBody>
      </p:sp>
      <p:grpSp>
        <p:nvGrpSpPr>
          <p:cNvPr id="82945" name="Group 1"/>
          <p:cNvGrpSpPr/>
          <p:nvPr/>
        </p:nvGrpSpPr>
        <p:grpSpPr bwMode="auto">
          <a:xfrm>
            <a:off x="2942887" y="3495978"/>
            <a:ext cx="6632803" cy="1565312"/>
            <a:chOff x="5434" y="6225"/>
            <a:chExt cx="5006" cy="1485"/>
          </a:xfrm>
        </p:grpSpPr>
        <p:sp>
          <p:nvSpPr>
            <p:cNvPr id="82946" name="Oval 2"/>
            <p:cNvSpPr>
              <a:spLocks noChangeArrowheads="1"/>
            </p:cNvSpPr>
            <p:nvPr/>
          </p:nvSpPr>
          <p:spPr bwMode="auto">
            <a:xfrm>
              <a:off x="6420" y="6225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cxnSp>
          <p:nvCxnSpPr>
            <p:cNvPr id="82947" name="AutoShape 3"/>
            <p:cNvCxnSpPr>
              <a:cxnSpLocks noChangeShapeType="1"/>
            </p:cNvCxnSpPr>
            <p:nvPr/>
          </p:nvCxnSpPr>
          <p:spPr bwMode="auto">
            <a:xfrm flipH="1">
              <a:off x="6354" y="6495"/>
              <a:ext cx="134" cy="4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82948" name="AutoShape 4"/>
            <p:cNvCxnSpPr>
              <a:cxnSpLocks noChangeShapeType="1"/>
            </p:cNvCxnSpPr>
            <p:nvPr/>
          </p:nvCxnSpPr>
          <p:spPr bwMode="auto">
            <a:xfrm>
              <a:off x="6638" y="6495"/>
              <a:ext cx="134" cy="4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sp>
          <p:nvSpPr>
            <p:cNvPr id="82949" name="Text Box 5"/>
            <p:cNvSpPr txBox="1">
              <a:spLocks noChangeArrowheads="1"/>
            </p:cNvSpPr>
            <p:nvPr/>
          </p:nvSpPr>
          <p:spPr bwMode="auto">
            <a:xfrm>
              <a:off x="6031" y="6957"/>
              <a:ext cx="338" cy="7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54000" tIns="45720" rIns="54000" bIns="45720" numCol="1" anchor="t" anchorCtr="0" compatLnSpc="1">
              <a:spAutoFit/>
            </a:bodyPr>
            <a:p>
              <a:pPr marL="0" marR="0" lvl="0" indent="0" algn="just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仿宋" charset="-122"/>
                  <a:ea typeface="仿宋" charset="-122"/>
                </a:rPr>
                <a:t>左子树</a:t>
              </a:r>
              <a:endParaRPr kumimoji="0" 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950" name="Text Box 6"/>
            <p:cNvSpPr txBox="1">
              <a:spLocks noChangeArrowheads="1"/>
            </p:cNvSpPr>
            <p:nvPr/>
          </p:nvSpPr>
          <p:spPr bwMode="auto">
            <a:xfrm>
              <a:off x="6772" y="6945"/>
              <a:ext cx="353" cy="7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54000" tIns="45720" rIns="54000" bIns="45720" numCol="1" anchor="t" anchorCtr="0" compatLnSpc="1">
              <a:spAutoFit/>
            </a:bodyPr>
            <a:p>
              <a:pPr marL="0" marR="0" lvl="0" indent="0" algn="just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仿宋" charset="-122"/>
                  <a:ea typeface="仿宋" charset="-122"/>
                </a:rPr>
                <a:t>右子树</a:t>
              </a:r>
              <a:endParaRPr kumimoji="0" 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951" name="AutoShape 7"/>
            <p:cNvSpPr/>
            <p:nvPr/>
          </p:nvSpPr>
          <p:spPr bwMode="auto">
            <a:xfrm>
              <a:off x="7245" y="6957"/>
              <a:ext cx="137" cy="744"/>
            </a:xfrm>
            <a:prstGeom prst="rightBrace">
              <a:avLst>
                <a:gd name="adj1" fmla="val 4525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952" name="Text Box 8"/>
            <p:cNvSpPr txBox="1">
              <a:spLocks noChangeArrowheads="1"/>
            </p:cNvSpPr>
            <p:nvPr/>
          </p:nvSpPr>
          <p:spPr bwMode="auto">
            <a:xfrm>
              <a:off x="7500" y="7079"/>
              <a:ext cx="240" cy="6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18000" bIns="45720" numCol="1" anchor="t" anchorCtr="0" compatLnSpc="1">
              <a:spAutoFit/>
            </a:bodyPr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H</a:t>
              </a:r>
              <a:r>
                <a:rPr kumimoji="0" lang="en-US" altLang="zh-CN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R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953" name="AutoShape 9"/>
            <p:cNvSpPr/>
            <p:nvPr/>
          </p:nvSpPr>
          <p:spPr bwMode="auto">
            <a:xfrm flipH="1">
              <a:off x="5773" y="6957"/>
              <a:ext cx="137" cy="744"/>
            </a:xfrm>
            <a:prstGeom prst="rightBrace">
              <a:avLst>
                <a:gd name="adj1" fmla="val 4525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954" name="Text Box 10"/>
            <p:cNvSpPr txBox="1">
              <a:spLocks noChangeArrowheads="1"/>
            </p:cNvSpPr>
            <p:nvPr/>
          </p:nvSpPr>
          <p:spPr bwMode="auto">
            <a:xfrm>
              <a:off x="5434" y="7097"/>
              <a:ext cx="240" cy="6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18000" bIns="45720" numCol="1" anchor="t" anchorCtr="0" compatLnSpc="1">
              <a:spAutoFit/>
            </a:bodyPr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H</a:t>
              </a:r>
              <a:r>
                <a:rPr kumimoji="0" lang="en-US" altLang="zh-CN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L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955" name="AutoShape 11"/>
            <p:cNvSpPr/>
            <p:nvPr/>
          </p:nvSpPr>
          <p:spPr bwMode="auto">
            <a:xfrm>
              <a:off x="7944" y="6313"/>
              <a:ext cx="137" cy="1388"/>
            </a:xfrm>
            <a:prstGeom prst="rightBrace">
              <a:avLst>
                <a:gd name="adj1" fmla="val 8442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956" name="Text Box 12"/>
            <p:cNvSpPr txBox="1">
              <a:spLocks noChangeArrowheads="1"/>
            </p:cNvSpPr>
            <p:nvPr/>
          </p:nvSpPr>
          <p:spPr bwMode="auto">
            <a:xfrm>
              <a:off x="8209" y="6760"/>
              <a:ext cx="2231" cy="37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18000" bIns="45720" numCol="1" anchor="t" anchorCtr="0" compatLnSpc="1">
              <a:spAutoFit/>
            </a:bodyPr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 Regular" panose="020B0604020202020204" charset="0"/>
                  <a:ea typeface="宋体" pitchFamily="2" charset="-122"/>
                  <a:cs typeface="Arial Regular" panose="020B0604020202020204" charset="0"/>
                </a:rPr>
                <a:t>Height = max(H</a:t>
              </a:r>
              <a:r>
                <a:rPr kumimoji="0" lang="en-US" altLang="zh-CN" sz="2000" b="1" i="0" u="none" strike="noStrike" cap="none" normalizeH="0" baseline="-2500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 Regular" panose="020B0604020202020204" charset="0"/>
                  <a:ea typeface="宋体" pitchFamily="2" charset="-122"/>
                  <a:cs typeface="Arial Regular" panose="020B0604020202020204" charset="0"/>
                </a:rPr>
                <a:t>L</a:t>
              </a: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 Regular" panose="020B0604020202020204" charset="0"/>
                  <a:ea typeface="宋体" pitchFamily="2" charset="-122"/>
                  <a:cs typeface="Arial Regular" panose="020B0604020202020204" charset="0"/>
                </a:rPr>
                <a:t>, H</a:t>
              </a:r>
              <a:r>
                <a:rPr kumimoji="0" lang="en-US" altLang="zh-CN" sz="2000" b="1" i="0" u="none" strike="noStrike" cap="none" normalizeH="0" baseline="-2500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 Regular" panose="020B0604020202020204" charset="0"/>
                  <a:ea typeface="宋体" pitchFamily="2" charset="-122"/>
                  <a:cs typeface="Arial Regular" panose="020B0604020202020204" charset="0"/>
                </a:rPr>
                <a:t>R</a:t>
              </a: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 Regular" panose="020B0604020202020204" charset="0"/>
                  <a:ea typeface="宋体" pitchFamily="2" charset="-122"/>
                  <a:cs typeface="Arial Regular" panose="020B0604020202020204" charset="0"/>
                </a:rPr>
                <a:t>) + 1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Regular" panose="020B0604020202020204" charset="0"/>
                <a:ea typeface="宋体" pitchFamily="2" charset="-122"/>
                <a:cs typeface="Arial Regular" panose="020B060402020202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层数最深叶子节点的和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参考：</a:t>
            </a:r>
            <a:r>
              <a:rPr lang="zh-CN" altLang="en-US">
                <a:sym typeface="+mn-ea"/>
              </a:rPr>
              <a:t>层数最深叶子节点的和</a:t>
            </a:r>
            <a:r>
              <a:rPr lang="en-US" altLang="zh-CN">
                <a:sym typeface="+mn-ea"/>
              </a:rPr>
              <a:t>.html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由两种遍历序列确定二叉树</a:t>
            </a:r>
            <a:endParaRPr lang="zh-CN" altLang="en-US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683431" y="2373618"/>
            <a:ext cx="5857916" cy="1643074"/>
          </a:xfrm>
          <a:prstGeom prst="cloudCallout">
            <a:avLst>
              <a:gd name="adj1" fmla="val -45255"/>
              <a:gd name="adj2" fmla="val -98002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/>
          <a:p>
            <a:pPr algn="ctr"/>
            <a:r>
              <a:rPr lang="zh-CN" altLang="en-US" sz="2000" b="1" dirty="0" smtClean="0"/>
              <a:t>已知三种遍历中的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任意两种</a:t>
            </a:r>
            <a:r>
              <a:rPr lang="zh-CN" altLang="en-US" sz="2000" b="1" dirty="0" smtClean="0"/>
              <a:t>遍历序列，</a:t>
            </a:r>
            <a:endParaRPr lang="en-US" altLang="zh-CN" sz="2000" b="1" dirty="0" smtClean="0"/>
          </a:p>
          <a:p>
            <a:pPr algn="ctr"/>
            <a:r>
              <a:rPr lang="zh-CN" altLang="en-US" sz="2000" b="1" dirty="0" smtClean="0"/>
              <a:t>能否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唯一确定</a:t>
            </a:r>
            <a:r>
              <a:rPr lang="zh-CN" altLang="en-US" sz="2000" b="1" dirty="0" smtClean="0"/>
              <a:t>一棵二叉树呢？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auto">
          <a:xfrm>
            <a:off x="2325977" y="2230742"/>
            <a:ext cx="4572032" cy="1357322"/>
          </a:xfrm>
          <a:prstGeom prst="cloudCallout">
            <a:avLst>
              <a:gd name="adj1" fmla="val 3948"/>
              <a:gd name="adj2" fmla="val -74807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/>
          <a:p>
            <a:pPr algn="ctr"/>
            <a:r>
              <a:rPr lang="zh-CN" altLang="en-US" sz="2000" b="1" dirty="0" smtClean="0">
                <a:solidFill>
                  <a:srgbClr val="0000FF"/>
                </a:solidFill>
              </a:rPr>
              <a:t>答案是：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pPr algn="ctr"/>
            <a:r>
              <a:rPr lang="zh-CN" altLang="en-US" sz="2000" b="1" dirty="0" smtClean="0"/>
              <a:t>必须要有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中序遍历</a:t>
            </a:r>
            <a:r>
              <a:rPr lang="zh-CN" altLang="en-US" sz="2000" b="1" dirty="0" smtClean="0"/>
              <a:t>才行！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826043" y="4588196"/>
            <a:ext cx="3286148" cy="1015663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b="1" dirty="0" smtClean="0">
                <a:solidFill>
                  <a:schemeClr val="hlink"/>
                </a:solidFill>
                <a:sym typeface="Wingdings" panose="05000000000000000000" pitchFamily="2" charset="2"/>
              </a:rPr>
              <a:t> 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没有</a:t>
            </a:r>
            <a:r>
              <a:rPr lang="zh-CN" altLang="en-US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中序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的困扰：</a:t>
            </a:r>
            <a:endParaRPr lang="en-US" altLang="zh-CN" sz="2000" b="1" dirty="0" smtClean="0"/>
          </a:p>
          <a:p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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先序</a:t>
            </a:r>
            <a:r>
              <a:rPr lang="zh-CN" altLang="en-US" sz="2000" b="1" dirty="0" smtClean="0"/>
              <a:t>遍历序列：</a:t>
            </a:r>
            <a:r>
              <a:rPr lang="en-US" altLang="zh-CN" sz="2000" b="1" dirty="0" smtClean="0"/>
              <a:t>A  B</a:t>
            </a:r>
            <a:endParaRPr lang="en-US" altLang="zh-CN" sz="2000" b="1" dirty="0" smtClean="0"/>
          </a:p>
          <a:p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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后序</a:t>
            </a:r>
            <a:r>
              <a:rPr lang="zh-CN" altLang="en-US" sz="2000" b="1" dirty="0" smtClean="0"/>
              <a:t>遍历序列：</a:t>
            </a:r>
            <a:r>
              <a:rPr lang="en-US" altLang="zh-CN" sz="2000" b="1" dirty="0" smtClean="0"/>
              <a:t>B  A</a:t>
            </a:r>
            <a:endParaRPr lang="zh-CN" altLang="en-US" sz="2000" dirty="0"/>
          </a:p>
        </p:txBody>
      </p:sp>
      <p:grpSp>
        <p:nvGrpSpPr>
          <p:cNvPr id="53" name="组合 52"/>
          <p:cNvGrpSpPr/>
          <p:nvPr/>
        </p:nvGrpSpPr>
        <p:grpSpPr>
          <a:xfrm>
            <a:off x="6826571" y="4819350"/>
            <a:ext cx="750019" cy="768978"/>
            <a:chOff x="5143504" y="4017344"/>
            <a:chExt cx="750019" cy="768978"/>
          </a:xfrm>
        </p:grpSpPr>
        <p:sp>
          <p:nvSpPr>
            <p:cNvPr id="39" name="Text Box 40"/>
            <p:cNvSpPr txBox="1">
              <a:spLocks noChangeArrowheads="1"/>
            </p:cNvSpPr>
            <p:nvPr/>
          </p:nvSpPr>
          <p:spPr bwMode="auto">
            <a:xfrm>
              <a:off x="5185445" y="4574295"/>
              <a:ext cx="206911" cy="1990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5143504" y="4517410"/>
              <a:ext cx="290794" cy="2689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2" name="Line 48"/>
            <p:cNvSpPr>
              <a:spLocks noChangeShapeType="1"/>
            </p:cNvSpPr>
            <p:nvPr/>
          </p:nvSpPr>
          <p:spPr bwMode="auto">
            <a:xfrm flipH="1">
              <a:off x="5328046" y="4258841"/>
              <a:ext cx="335531" cy="2689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" name="Oval 62"/>
            <p:cNvSpPr>
              <a:spLocks noChangeArrowheads="1"/>
            </p:cNvSpPr>
            <p:nvPr/>
          </p:nvSpPr>
          <p:spPr bwMode="auto">
            <a:xfrm>
              <a:off x="5602729" y="4017344"/>
              <a:ext cx="290794" cy="2689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5" name="Text Box 63"/>
            <p:cNvSpPr txBox="1">
              <a:spLocks noChangeArrowheads="1"/>
            </p:cNvSpPr>
            <p:nvPr/>
          </p:nvSpPr>
          <p:spPr bwMode="auto">
            <a:xfrm>
              <a:off x="5688742" y="4062328"/>
              <a:ext cx="137009" cy="13704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9107545" y="4873948"/>
            <a:ext cx="790860" cy="714380"/>
            <a:chOff x="7138726" y="4143380"/>
            <a:chExt cx="790860" cy="714380"/>
          </a:xfrm>
        </p:grpSpPr>
        <p:sp>
          <p:nvSpPr>
            <p:cNvPr id="46" name="Text Box 40"/>
            <p:cNvSpPr txBox="1">
              <a:spLocks noChangeArrowheads="1"/>
            </p:cNvSpPr>
            <p:nvPr/>
          </p:nvSpPr>
          <p:spPr bwMode="auto">
            <a:xfrm>
              <a:off x="7680733" y="4645733"/>
              <a:ext cx="206911" cy="1990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auto">
            <a:xfrm>
              <a:off x="7638792" y="4588848"/>
              <a:ext cx="290794" cy="2689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9" name="Oval 62"/>
            <p:cNvSpPr>
              <a:spLocks noChangeArrowheads="1"/>
            </p:cNvSpPr>
            <p:nvPr/>
          </p:nvSpPr>
          <p:spPr bwMode="auto">
            <a:xfrm>
              <a:off x="7138726" y="4143380"/>
              <a:ext cx="290794" cy="2689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50" name="Text Box 63"/>
            <p:cNvSpPr txBox="1">
              <a:spLocks noChangeArrowheads="1"/>
            </p:cNvSpPr>
            <p:nvPr/>
          </p:nvSpPr>
          <p:spPr bwMode="auto">
            <a:xfrm>
              <a:off x="7224739" y="4188364"/>
              <a:ext cx="137009" cy="13704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>
              <a:off x="7400981" y="4410080"/>
              <a:ext cx="292100" cy="2165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</p:grpSp>
      <p:sp>
        <p:nvSpPr>
          <p:cNvPr id="56" name="矩形 55"/>
          <p:cNvSpPr/>
          <p:nvPr/>
        </p:nvSpPr>
        <p:spPr>
          <a:xfrm>
            <a:off x="7898141" y="4802510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zh-CN" altLang="en-US" sz="5400" b="1" i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？</a:t>
            </a:r>
            <a:endParaRPr lang="zh-CN" altLang="en-US" sz="5400" b="1" i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bldLvl="0" animBg="1"/>
      <p:bldP spid="36" grpId="1" bldLvl="0" animBg="1"/>
      <p:bldP spid="36" grpId="2" bldLvl="0" animBg="1"/>
      <p:bldP spid="37" grpId="0"/>
      <p:bldP spid="56" grpId="0"/>
      <p:bldP spid="5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黑体" charset="0"/>
                <a:sym typeface="+mn-ea"/>
              </a:rPr>
              <a:t>树的定义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树（</a:t>
            </a:r>
            <a:r>
              <a:rPr lang="zh-CN" altLang="en-US">
                <a:sym typeface="+mn-ea"/>
              </a:rPr>
              <a:t>Tree</a:t>
            </a:r>
            <a:r>
              <a:rPr lang="zh-CN" altLang="en-US"/>
              <a:t>）是n个结点构成的有限集合。当n</a:t>
            </a:r>
            <a:r>
              <a:rPr lang="en-US" altLang="zh-CN"/>
              <a:t> </a:t>
            </a:r>
            <a:r>
              <a:rPr lang="zh-CN" altLang="en-US"/>
              <a:t>=</a:t>
            </a:r>
            <a:r>
              <a:rPr lang="en-US" altLang="zh-CN"/>
              <a:t> </a:t>
            </a:r>
            <a:r>
              <a:rPr lang="zh-CN" altLang="en-US"/>
              <a:t>0时，称为空树；对于任一棵非空树，它具备以下性质：</a:t>
            </a: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r>
              <a:rPr lang="zh-CN" altLang="en-US"/>
              <a:t>树中有一个称为“树根”</a:t>
            </a:r>
            <a:r>
              <a:rPr lang="zh-CN" altLang="en-US">
                <a:sym typeface="+mn-ea"/>
              </a:rPr>
              <a:t>（Root）</a:t>
            </a:r>
            <a:r>
              <a:rPr lang="zh-CN" altLang="en-US"/>
              <a:t>的特殊结点，用 r 表示</a:t>
            </a: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r>
              <a:rPr lang="zh-CN" altLang="en-US"/>
              <a:t>其余结点可分为</a:t>
            </a:r>
            <a:r>
              <a:rPr lang="en-US" altLang="zh-CN"/>
              <a:t> </a:t>
            </a:r>
            <a:r>
              <a:rPr lang="zh-CN" altLang="en-US"/>
              <a:t>m</a:t>
            </a:r>
            <a:r>
              <a:rPr lang="en-US" altLang="zh-CN"/>
              <a:t> </a:t>
            </a:r>
            <a:r>
              <a:rPr lang="zh-CN" altLang="en-US"/>
              <a:t>个互不相交的有限集</a:t>
            </a:r>
            <a:r>
              <a:rPr lang="en-US" altLang="zh-CN"/>
              <a:t> </a:t>
            </a:r>
            <a:r>
              <a:rPr lang="zh-CN" altLang="en-US"/>
              <a:t>T</a:t>
            </a:r>
            <a:r>
              <a:rPr lang="zh-CN" altLang="en-US" baseline="-25000"/>
              <a:t>1</a:t>
            </a:r>
            <a:r>
              <a:rPr lang="zh-CN" altLang="en-US"/>
              <a:t>，T</a:t>
            </a:r>
            <a:r>
              <a:rPr lang="zh-CN" altLang="en-US" baseline="-25000"/>
              <a:t>2</a:t>
            </a:r>
            <a:r>
              <a:rPr lang="zh-CN" altLang="en-US"/>
              <a:t>，……，T</a:t>
            </a:r>
            <a:r>
              <a:rPr lang="zh-CN" altLang="en-US" baseline="-25000"/>
              <a:t>m</a:t>
            </a:r>
            <a:r>
              <a:rPr lang="zh-CN" altLang="en-US"/>
              <a:t> ，其中每个集合本身又是一棵树，这些树称为原来树的“子树”</a:t>
            </a:r>
            <a:r>
              <a:rPr lang="zh-CN" altLang="en-US">
                <a:sym typeface="+mn-ea"/>
              </a:rPr>
              <a:t>（Sub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ree）</a:t>
            </a:r>
            <a:r>
              <a:rPr lang="zh-CN" altLang="en-US"/>
              <a:t>。每个子树的根结点都与 r 有一条相连接的边，r</a:t>
            </a:r>
            <a:r>
              <a:rPr lang="en-US" altLang="zh-CN"/>
              <a:t> </a:t>
            </a:r>
            <a:r>
              <a:rPr lang="zh-CN" altLang="en-US"/>
              <a:t>是这些子树根结点的“父结点”（</a:t>
            </a:r>
            <a:r>
              <a:rPr lang="zh-CN" altLang="en-US">
                <a:sym typeface="+mn-ea"/>
              </a:rPr>
              <a:t>Parent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先序和中序遍历序列来确定一棵二叉树</a:t>
            </a:r>
            <a:endParaRPr lang="zh-CN" altLang="en-US"/>
          </a:p>
        </p:txBody>
      </p:sp>
      <p:grpSp>
        <p:nvGrpSpPr>
          <p:cNvPr id="99330" name="Group 2"/>
          <p:cNvGrpSpPr/>
          <p:nvPr/>
        </p:nvGrpSpPr>
        <p:grpSpPr bwMode="auto">
          <a:xfrm>
            <a:off x="2226283" y="1922464"/>
            <a:ext cx="7358114" cy="2786082"/>
            <a:chOff x="2340" y="2844"/>
            <a:chExt cx="7020" cy="2496"/>
          </a:xfrm>
        </p:grpSpPr>
        <p:sp>
          <p:nvSpPr>
            <p:cNvPr id="99331" name="Text Box 3"/>
            <p:cNvSpPr txBox="1">
              <a:spLocks noChangeArrowheads="1"/>
            </p:cNvSpPr>
            <p:nvPr/>
          </p:nvSpPr>
          <p:spPr bwMode="auto">
            <a:xfrm>
              <a:off x="3240" y="2844"/>
              <a:ext cx="1440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effectLst/>
                  <a:latin typeface="Calibri" charset="0"/>
                  <a:ea typeface="宋体" pitchFamily="2" charset="-122"/>
                </a:rPr>
                <a:t>先序序列</a:t>
              </a:r>
              <a:endParaRPr kumimoji="0" lang="zh-CN" sz="1600" b="1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9332" name="Text Box 4"/>
            <p:cNvSpPr txBox="1">
              <a:spLocks noChangeArrowheads="1"/>
            </p:cNvSpPr>
            <p:nvPr/>
          </p:nvSpPr>
          <p:spPr bwMode="auto">
            <a:xfrm>
              <a:off x="7200" y="2844"/>
              <a:ext cx="1440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effectLst/>
                  <a:latin typeface="Calibri" charset="0"/>
                  <a:ea typeface="宋体" pitchFamily="2" charset="-122"/>
                </a:rPr>
                <a:t>中序序列</a:t>
              </a:r>
              <a:endParaRPr kumimoji="0" lang="zh-CN" sz="1600" b="1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9333" name="Rectangle 5"/>
            <p:cNvSpPr>
              <a:spLocks noChangeArrowheads="1"/>
            </p:cNvSpPr>
            <p:nvPr/>
          </p:nvSpPr>
          <p:spPr bwMode="auto">
            <a:xfrm>
              <a:off x="2697" y="3468"/>
              <a:ext cx="180" cy="15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9334" name="Rectangle 6" descr="10%"/>
            <p:cNvSpPr>
              <a:spLocks noChangeArrowheads="1"/>
            </p:cNvSpPr>
            <p:nvPr/>
          </p:nvSpPr>
          <p:spPr bwMode="auto">
            <a:xfrm>
              <a:off x="2880" y="3468"/>
              <a:ext cx="900" cy="156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9335" name="Rectangle 7" descr="浅色下对角线"/>
            <p:cNvSpPr>
              <a:spLocks noChangeArrowheads="1"/>
            </p:cNvSpPr>
            <p:nvPr/>
          </p:nvSpPr>
          <p:spPr bwMode="auto">
            <a:xfrm>
              <a:off x="3780" y="3468"/>
              <a:ext cx="1620" cy="15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9336" name="Line 8"/>
            <p:cNvSpPr>
              <a:spLocks noChangeShapeType="1"/>
            </p:cNvSpPr>
            <p:nvPr/>
          </p:nvSpPr>
          <p:spPr bwMode="auto">
            <a:xfrm flipV="1">
              <a:off x="2697" y="3627"/>
              <a:ext cx="113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9337" name="Text Box 9"/>
            <p:cNvSpPr txBox="1">
              <a:spLocks noChangeArrowheads="1"/>
            </p:cNvSpPr>
            <p:nvPr/>
          </p:nvSpPr>
          <p:spPr bwMode="auto">
            <a:xfrm>
              <a:off x="2340" y="4248"/>
              <a:ext cx="540" cy="10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effectLst/>
                  <a:latin typeface="Calibri" charset="0"/>
                  <a:ea typeface="宋体" pitchFamily="2" charset="-122"/>
                </a:rPr>
                <a:t>根结点</a:t>
              </a:r>
              <a:endParaRPr kumimoji="0" lang="zh-CN" sz="1600" b="1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9338" name="Line 10"/>
            <p:cNvSpPr>
              <a:spLocks noChangeShapeType="1"/>
            </p:cNvSpPr>
            <p:nvPr/>
          </p:nvSpPr>
          <p:spPr bwMode="auto">
            <a:xfrm flipH="1" flipV="1">
              <a:off x="3240" y="3624"/>
              <a:ext cx="36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9339" name="Line 11"/>
            <p:cNvSpPr>
              <a:spLocks noChangeShapeType="1"/>
            </p:cNvSpPr>
            <p:nvPr/>
          </p:nvSpPr>
          <p:spPr bwMode="auto">
            <a:xfrm flipV="1">
              <a:off x="4680" y="3624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9340" name="Text Box 12"/>
            <p:cNvSpPr txBox="1">
              <a:spLocks noChangeArrowheads="1"/>
            </p:cNvSpPr>
            <p:nvPr/>
          </p:nvSpPr>
          <p:spPr bwMode="auto">
            <a:xfrm>
              <a:off x="3420" y="4248"/>
              <a:ext cx="540" cy="10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effectLst/>
                  <a:latin typeface="Calibri" charset="0"/>
                  <a:ea typeface="宋体" pitchFamily="2" charset="-122"/>
                </a:rPr>
                <a:t>左子树</a:t>
              </a:r>
              <a:endParaRPr kumimoji="0" lang="zh-CN" sz="1600" b="1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9341" name="Text Box 13"/>
            <p:cNvSpPr txBox="1">
              <a:spLocks noChangeArrowheads="1"/>
            </p:cNvSpPr>
            <p:nvPr/>
          </p:nvSpPr>
          <p:spPr bwMode="auto">
            <a:xfrm>
              <a:off x="4500" y="4248"/>
              <a:ext cx="540" cy="10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effectLst/>
                  <a:latin typeface="Calibri" charset="0"/>
                  <a:ea typeface="宋体" pitchFamily="2" charset="-122"/>
                </a:rPr>
                <a:t>右子树</a:t>
              </a:r>
              <a:endParaRPr kumimoji="0" lang="zh-CN" sz="1600" b="1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9342" name="Rectangle 14"/>
            <p:cNvSpPr>
              <a:spLocks noChangeArrowheads="1"/>
            </p:cNvSpPr>
            <p:nvPr/>
          </p:nvSpPr>
          <p:spPr bwMode="auto">
            <a:xfrm>
              <a:off x="7560" y="3468"/>
              <a:ext cx="180" cy="15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9343" name="Rectangle 15" descr="10%"/>
            <p:cNvSpPr>
              <a:spLocks noChangeArrowheads="1"/>
            </p:cNvSpPr>
            <p:nvPr/>
          </p:nvSpPr>
          <p:spPr bwMode="auto">
            <a:xfrm>
              <a:off x="6660" y="3468"/>
              <a:ext cx="900" cy="156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9344" name="Rectangle 16" descr="浅色下对角线"/>
            <p:cNvSpPr>
              <a:spLocks noChangeArrowheads="1"/>
            </p:cNvSpPr>
            <p:nvPr/>
          </p:nvSpPr>
          <p:spPr bwMode="auto">
            <a:xfrm>
              <a:off x="7740" y="3468"/>
              <a:ext cx="1620" cy="15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9345" name="Line 17"/>
            <p:cNvSpPr>
              <a:spLocks noChangeShapeType="1"/>
            </p:cNvSpPr>
            <p:nvPr/>
          </p:nvSpPr>
          <p:spPr bwMode="auto">
            <a:xfrm flipV="1">
              <a:off x="7560" y="3624"/>
              <a:ext cx="113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9346" name="Text Box 18"/>
            <p:cNvSpPr txBox="1">
              <a:spLocks noChangeArrowheads="1"/>
            </p:cNvSpPr>
            <p:nvPr/>
          </p:nvSpPr>
          <p:spPr bwMode="auto">
            <a:xfrm>
              <a:off x="7200" y="4248"/>
              <a:ext cx="540" cy="10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effectLst/>
                  <a:latin typeface="Calibri" charset="0"/>
                  <a:ea typeface="宋体" pitchFamily="2" charset="-122"/>
                </a:rPr>
                <a:t>根结点</a:t>
              </a:r>
              <a:endParaRPr kumimoji="0" lang="zh-CN" sz="1600" b="1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9347" name="Line 19"/>
            <p:cNvSpPr>
              <a:spLocks noChangeShapeType="1"/>
            </p:cNvSpPr>
            <p:nvPr/>
          </p:nvSpPr>
          <p:spPr bwMode="auto">
            <a:xfrm flipV="1">
              <a:off x="7020" y="3624"/>
              <a:ext cx="18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9348" name="Line 20"/>
            <p:cNvSpPr>
              <a:spLocks noChangeShapeType="1"/>
            </p:cNvSpPr>
            <p:nvPr/>
          </p:nvSpPr>
          <p:spPr bwMode="auto">
            <a:xfrm flipV="1">
              <a:off x="8640" y="3624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9349" name="Text Box 21"/>
            <p:cNvSpPr txBox="1">
              <a:spLocks noChangeArrowheads="1"/>
            </p:cNvSpPr>
            <p:nvPr/>
          </p:nvSpPr>
          <p:spPr bwMode="auto">
            <a:xfrm>
              <a:off x="6660" y="4248"/>
              <a:ext cx="540" cy="10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effectLst/>
                  <a:latin typeface="Calibri" charset="0"/>
                  <a:ea typeface="宋体" pitchFamily="2" charset="-122"/>
                </a:rPr>
                <a:t>左子树</a:t>
              </a:r>
              <a:endParaRPr kumimoji="0" lang="zh-CN" sz="1600" b="1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9350" name="Text Box 22"/>
            <p:cNvSpPr txBox="1">
              <a:spLocks noChangeArrowheads="1"/>
            </p:cNvSpPr>
            <p:nvPr/>
          </p:nvSpPr>
          <p:spPr bwMode="auto">
            <a:xfrm>
              <a:off x="8460" y="4248"/>
              <a:ext cx="540" cy="10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effectLst/>
                  <a:latin typeface="Calibri" charset="0"/>
                  <a:ea typeface="宋体" pitchFamily="2" charset="-122"/>
                </a:rPr>
                <a:t>右子树</a:t>
              </a:r>
              <a:endParaRPr kumimoji="0" lang="zh-CN" sz="1600" b="1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</a:t>
            </a:r>
            <a:r>
              <a:rPr lang="zh-CN" altLang="en-US"/>
              <a:t>例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587637" y="2069767"/>
            <a:ext cx="1285884" cy="40011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2000" b="1" dirty="0" smtClean="0"/>
              <a:t>c  b  e  d</a:t>
            </a:r>
            <a:endParaRPr lang="zh-CN" altLang="en-US" sz="2000" b="1" dirty="0"/>
          </a:p>
        </p:txBody>
      </p:sp>
      <p:sp>
        <p:nvSpPr>
          <p:cNvPr id="5" name="矩形 4"/>
          <p:cNvSpPr/>
          <p:nvPr/>
        </p:nvSpPr>
        <p:spPr>
          <a:xfrm>
            <a:off x="5376854" y="1641139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sz="2000" b="1" dirty="0" smtClean="0"/>
              <a:t>a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5873389" y="1641139"/>
            <a:ext cx="1082348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sz="2000" b="1" dirty="0" smtClean="0"/>
              <a:t>b  c  d  e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7404532" y="1641139"/>
            <a:ext cx="1401346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sz="2000" b="1" dirty="0" smtClean="0"/>
              <a:t>f   g  h 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  j 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7397214" y="2069767"/>
            <a:ext cx="1337226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sz="2000" b="1" dirty="0" smtClean="0"/>
              <a:t>h  g  </a:t>
            </a:r>
            <a:r>
              <a:rPr lang="en-US" altLang="zh-CN" sz="2000" b="1" dirty="0" err="1" smtClean="0"/>
              <a:t>i</a:t>
            </a:r>
            <a:r>
              <a:rPr lang="en-US" sz="2000" b="1" dirty="0" smtClean="0"/>
              <a:t>   j   f</a:t>
            </a:r>
            <a:endParaRPr lang="zh-CN" altLang="en-US" sz="2000" b="1" dirty="0"/>
          </a:p>
        </p:txBody>
      </p:sp>
      <p:sp>
        <p:nvSpPr>
          <p:cNvPr id="9" name="矩形 8"/>
          <p:cNvSpPr/>
          <p:nvPr/>
        </p:nvSpPr>
        <p:spPr>
          <a:xfrm>
            <a:off x="3730249" y="1641139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000" b="1" dirty="0" smtClean="0"/>
              <a:t>先序序列：</a:t>
            </a:r>
            <a:endParaRPr lang="zh-CN" altLang="en-US" sz="2000" b="1" dirty="0"/>
          </a:p>
        </p:txBody>
      </p:sp>
      <p:sp>
        <p:nvSpPr>
          <p:cNvPr id="10" name="矩形 9"/>
          <p:cNvSpPr/>
          <p:nvPr/>
        </p:nvSpPr>
        <p:spPr>
          <a:xfrm>
            <a:off x="3730249" y="2069767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000" b="1" dirty="0" smtClean="0"/>
              <a:t>中序序列：</a:t>
            </a:r>
            <a:endParaRPr lang="zh-CN" altLang="en-US" sz="2000" b="1" dirty="0"/>
          </a:p>
        </p:txBody>
      </p:sp>
      <p:sp>
        <p:nvSpPr>
          <p:cNvPr id="13" name="矩形 12"/>
          <p:cNvSpPr/>
          <p:nvPr/>
        </p:nvSpPr>
        <p:spPr>
          <a:xfrm>
            <a:off x="6805614" y="2069767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sz="2000" b="1" dirty="0" smtClean="0"/>
              <a:t>a</a:t>
            </a:r>
            <a:endParaRPr lang="zh-CN" altLang="en-US" sz="200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5681228" y="3083862"/>
            <a:ext cx="402592" cy="398195"/>
            <a:chOff x="3661928" y="2000239"/>
            <a:chExt cx="402592" cy="398195"/>
          </a:xfrm>
        </p:grpSpPr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3661928" y="2000239"/>
              <a:ext cx="402592" cy="39819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3772409" y="2097496"/>
              <a:ext cx="201931" cy="1997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a</a:t>
              </a:r>
              <a:endPara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662474" y="3441053"/>
            <a:ext cx="1143008" cy="749104"/>
            <a:chOff x="2643174" y="2357430"/>
            <a:chExt cx="1143008" cy="749104"/>
          </a:xfrm>
        </p:grpSpPr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2643174" y="2714620"/>
              <a:ext cx="1143008" cy="3919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 flipH="1">
              <a:off x="3286116" y="2357430"/>
              <a:ext cx="457203" cy="3919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2857488" y="2875852"/>
              <a:ext cx="685805" cy="1959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c b e d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020897" y="3406329"/>
            <a:ext cx="1427659" cy="783828"/>
            <a:chOff x="4001597" y="2322706"/>
            <a:chExt cx="1427659" cy="783828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4286248" y="2714620"/>
              <a:ext cx="1143008" cy="3919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4495235" y="2857496"/>
              <a:ext cx="685805" cy="1959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h g </a:t>
              </a:r>
              <a:r>
                <a:rPr kumimoji="0" lang="en-US" altLang="zh-CN" sz="16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i</a:t>
              </a: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 j f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>
              <a:off x="4001597" y="2322706"/>
              <a:ext cx="685805" cy="3919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</p:grpSp>
      <p:cxnSp>
        <p:nvCxnSpPr>
          <p:cNvPr id="41" name="直接连接符 40"/>
          <p:cNvCxnSpPr/>
          <p:nvPr/>
        </p:nvCxnSpPr>
        <p:spPr bwMode="auto">
          <a:xfrm>
            <a:off x="5376854" y="2498395"/>
            <a:ext cx="135732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/>
          <p:nvPr/>
        </p:nvCxnSpPr>
        <p:spPr bwMode="auto">
          <a:xfrm>
            <a:off x="5662606" y="2068179"/>
            <a:ext cx="135732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7" name="组合 56"/>
          <p:cNvGrpSpPr/>
          <p:nvPr/>
        </p:nvGrpSpPr>
        <p:grpSpPr>
          <a:xfrm>
            <a:off x="4361547" y="3441053"/>
            <a:ext cx="1658249" cy="1809544"/>
            <a:chOff x="1470167" y="4001721"/>
            <a:chExt cx="1658249" cy="1809544"/>
          </a:xfrm>
        </p:grpSpPr>
        <p:sp>
          <p:nvSpPr>
            <p:cNvPr id="45" name="Oval 26"/>
            <p:cNvSpPr>
              <a:spLocks noChangeArrowheads="1"/>
            </p:cNvSpPr>
            <p:nvPr/>
          </p:nvSpPr>
          <p:spPr bwMode="auto">
            <a:xfrm>
              <a:off x="2115106" y="4285306"/>
              <a:ext cx="368371" cy="3292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46" name="Line 30"/>
            <p:cNvSpPr>
              <a:spLocks noChangeShapeType="1"/>
            </p:cNvSpPr>
            <p:nvPr/>
          </p:nvSpPr>
          <p:spPr bwMode="auto">
            <a:xfrm flipH="1">
              <a:off x="2428860" y="4001721"/>
              <a:ext cx="418339" cy="3240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47" name="Text Box 31"/>
            <p:cNvSpPr txBox="1">
              <a:spLocks noChangeArrowheads="1"/>
            </p:cNvSpPr>
            <p:nvPr/>
          </p:nvSpPr>
          <p:spPr bwMode="auto">
            <a:xfrm>
              <a:off x="2202260" y="4378796"/>
              <a:ext cx="184766" cy="1651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b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8" name="Oval 34"/>
            <p:cNvSpPr>
              <a:spLocks noChangeArrowheads="1"/>
            </p:cNvSpPr>
            <p:nvPr/>
          </p:nvSpPr>
          <p:spPr bwMode="auto">
            <a:xfrm>
              <a:off x="1470167" y="4886757"/>
              <a:ext cx="368371" cy="3292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49" name="Text Box 35"/>
            <p:cNvSpPr txBox="1">
              <a:spLocks noChangeArrowheads="1"/>
            </p:cNvSpPr>
            <p:nvPr/>
          </p:nvSpPr>
          <p:spPr bwMode="auto">
            <a:xfrm>
              <a:off x="1574752" y="4964665"/>
              <a:ext cx="184766" cy="1651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c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50" name="Line 36"/>
            <p:cNvSpPr>
              <a:spLocks noChangeShapeType="1"/>
            </p:cNvSpPr>
            <p:nvPr/>
          </p:nvSpPr>
          <p:spPr bwMode="auto">
            <a:xfrm flipH="1">
              <a:off x="1749060" y="4572008"/>
              <a:ext cx="418339" cy="3240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51" name="Line 37"/>
            <p:cNvSpPr>
              <a:spLocks noChangeShapeType="1"/>
            </p:cNvSpPr>
            <p:nvPr/>
          </p:nvSpPr>
          <p:spPr bwMode="auto">
            <a:xfrm>
              <a:off x="2428860" y="4572008"/>
              <a:ext cx="418339" cy="3240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52" name="Oval 38"/>
            <p:cNvSpPr>
              <a:spLocks noChangeArrowheads="1"/>
            </p:cNvSpPr>
            <p:nvPr/>
          </p:nvSpPr>
          <p:spPr bwMode="auto">
            <a:xfrm>
              <a:off x="2760045" y="4864942"/>
              <a:ext cx="368371" cy="3292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53" name="Text Box 39"/>
            <p:cNvSpPr txBox="1">
              <a:spLocks noChangeArrowheads="1"/>
            </p:cNvSpPr>
            <p:nvPr/>
          </p:nvSpPr>
          <p:spPr bwMode="auto">
            <a:xfrm>
              <a:off x="2864630" y="4942850"/>
              <a:ext cx="184766" cy="1651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d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54" name="Oval 40"/>
            <p:cNvSpPr>
              <a:spLocks noChangeArrowheads="1"/>
            </p:cNvSpPr>
            <p:nvPr/>
          </p:nvSpPr>
          <p:spPr bwMode="auto">
            <a:xfrm>
              <a:off x="2149967" y="5481974"/>
              <a:ext cx="368371" cy="3292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55" name="Text Box 41"/>
            <p:cNvSpPr txBox="1">
              <a:spLocks noChangeArrowheads="1"/>
            </p:cNvSpPr>
            <p:nvPr/>
          </p:nvSpPr>
          <p:spPr bwMode="auto">
            <a:xfrm>
              <a:off x="2254552" y="5559882"/>
              <a:ext cx="184766" cy="1651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e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56" name="Line 42"/>
            <p:cNvSpPr>
              <a:spLocks noChangeShapeType="1"/>
            </p:cNvSpPr>
            <p:nvPr/>
          </p:nvSpPr>
          <p:spPr bwMode="auto">
            <a:xfrm flipH="1">
              <a:off x="2428860" y="5167226"/>
              <a:ext cx="418339" cy="3240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</p:grpSp>
      <p:cxnSp>
        <p:nvCxnSpPr>
          <p:cNvPr id="58" name="直接连接符 57"/>
          <p:cNvCxnSpPr/>
          <p:nvPr/>
        </p:nvCxnSpPr>
        <p:spPr bwMode="auto">
          <a:xfrm flipV="1">
            <a:off x="7162804" y="2498395"/>
            <a:ext cx="1785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/>
          <p:nvPr/>
        </p:nvCxnSpPr>
        <p:spPr bwMode="auto">
          <a:xfrm>
            <a:off x="7162804" y="2069767"/>
            <a:ext cx="1785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7" name="组合 76"/>
          <p:cNvGrpSpPr/>
          <p:nvPr/>
        </p:nvGrpSpPr>
        <p:grpSpPr>
          <a:xfrm>
            <a:off x="5876920" y="3369615"/>
            <a:ext cx="1832556" cy="2345078"/>
            <a:chOff x="5786446" y="3000372"/>
            <a:chExt cx="1832556" cy="2345078"/>
          </a:xfrm>
        </p:grpSpPr>
        <p:sp>
          <p:nvSpPr>
            <p:cNvPr id="62" name="Line 48"/>
            <p:cNvSpPr>
              <a:spLocks noChangeShapeType="1"/>
            </p:cNvSpPr>
            <p:nvPr/>
          </p:nvSpPr>
          <p:spPr bwMode="auto">
            <a:xfrm>
              <a:off x="5975928" y="3000372"/>
              <a:ext cx="716918" cy="4669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63" name="Oval 57"/>
            <p:cNvSpPr>
              <a:spLocks noChangeArrowheads="1"/>
            </p:cNvSpPr>
            <p:nvPr/>
          </p:nvSpPr>
          <p:spPr bwMode="auto">
            <a:xfrm>
              <a:off x="6640554" y="3411252"/>
              <a:ext cx="368371" cy="3292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64" name="Text Box 58"/>
            <p:cNvSpPr txBox="1">
              <a:spLocks noChangeArrowheads="1"/>
            </p:cNvSpPr>
            <p:nvPr/>
          </p:nvSpPr>
          <p:spPr bwMode="auto">
            <a:xfrm>
              <a:off x="6727708" y="3504742"/>
              <a:ext cx="184766" cy="1651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f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5" name="Line 60"/>
            <p:cNvSpPr>
              <a:spLocks noChangeShapeType="1"/>
            </p:cNvSpPr>
            <p:nvPr/>
          </p:nvSpPr>
          <p:spPr bwMode="auto">
            <a:xfrm flipH="1">
              <a:off x="6431385" y="3713535"/>
              <a:ext cx="289351" cy="2648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66" name="Oval 61"/>
            <p:cNvSpPr>
              <a:spLocks noChangeArrowheads="1"/>
            </p:cNvSpPr>
            <p:nvPr/>
          </p:nvSpPr>
          <p:spPr bwMode="auto">
            <a:xfrm>
              <a:off x="6222215" y="3975307"/>
              <a:ext cx="368371" cy="3292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67" name="Text Box 62"/>
            <p:cNvSpPr txBox="1">
              <a:spLocks noChangeArrowheads="1"/>
            </p:cNvSpPr>
            <p:nvPr/>
          </p:nvSpPr>
          <p:spPr bwMode="auto">
            <a:xfrm>
              <a:off x="6326800" y="4053215"/>
              <a:ext cx="184766" cy="1651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g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8" name="Line 63"/>
            <p:cNvSpPr>
              <a:spLocks noChangeShapeType="1"/>
            </p:cNvSpPr>
            <p:nvPr/>
          </p:nvSpPr>
          <p:spPr bwMode="auto">
            <a:xfrm flipH="1">
              <a:off x="5995615" y="4262008"/>
              <a:ext cx="289351" cy="2648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69" name="Oval 64"/>
            <p:cNvSpPr>
              <a:spLocks noChangeArrowheads="1"/>
            </p:cNvSpPr>
            <p:nvPr/>
          </p:nvSpPr>
          <p:spPr bwMode="auto">
            <a:xfrm>
              <a:off x="5786446" y="4523779"/>
              <a:ext cx="368371" cy="3292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70" name="Text Box 65"/>
            <p:cNvSpPr txBox="1">
              <a:spLocks noChangeArrowheads="1"/>
            </p:cNvSpPr>
            <p:nvPr/>
          </p:nvSpPr>
          <p:spPr bwMode="auto">
            <a:xfrm>
              <a:off x="5891031" y="4601688"/>
              <a:ext cx="184766" cy="1651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h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71" name="Line 66"/>
            <p:cNvSpPr>
              <a:spLocks noChangeShapeType="1"/>
            </p:cNvSpPr>
            <p:nvPr/>
          </p:nvSpPr>
          <p:spPr bwMode="auto">
            <a:xfrm>
              <a:off x="6535969" y="4246427"/>
              <a:ext cx="289351" cy="2648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72" name="Oval 67"/>
            <p:cNvSpPr>
              <a:spLocks noChangeArrowheads="1"/>
            </p:cNvSpPr>
            <p:nvPr/>
          </p:nvSpPr>
          <p:spPr bwMode="auto">
            <a:xfrm>
              <a:off x="6745139" y="4492616"/>
              <a:ext cx="368371" cy="3292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73" name="Text Box 68"/>
            <p:cNvSpPr txBox="1">
              <a:spLocks noChangeArrowheads="1"/>
            </p:cNvSpPr>
            <p:nvPr/>
          </p:nvSpPr>
          <p:spPr bwMode="auto">
            <a:xfrm>
              <a:off x="6849723" y="4570524"/>
              <a:ext cx="184766" cy="1651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i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74" name="Line 69"/>
            <p:cNvSpPr>
              <a:spLocks noChangeShapeType="1"/>
            </p:cNvSpPr>
            <p:nvPr/>
          </p:nvSpPr>
          <p:spPr bwMode="auto">
            <a:xfrm>
              <a:off x="7041462" y="4769969"/>
              <a:ext cx="289351" cy="2648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75" name="Oval 70"/>
            <p:cNvSpPr>
              <a:spLocks noChangeArrowheads="1"/>
            </p:cNvSpPr>
            <p:nvPr/>
          </p:nvSpPr>
          <p:spPr bwMode="auto">
            <a:xfrm>
              <a:off x="7250631" y="5016159"/>
              <a:ext cx="368371" cy="3292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76" name="Text Box 71"/>
            <p:cNvSpPr txBox="1">
              <a:spLocks noChangeArrowheads="1"/>
            </p:cNvSpPr>
            <p:nvPr/>
          </p:nvSpPr>
          <p:spPr bwMode="auto">
            <a:xfrm>
              <a:off x="7355216" y="5094067"/>
              <a:ext cx="184766" cy="1651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j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sp>
        <p:nvSpPr>
          <p:cNvPr id="81" name="AutoShape 6"/>
          <p:cNvSpPr>
            <a:spLocks noChangeArrowheads="1"/>
          </p:cNvSpPr>
          <p:nvPr/>
        </p:nvSpPr>
        <p:spPr bwMode="auto">
          <a:xfrm>
            <a:off x="6591268" y="2928611"/>
            <a:ext cx="4572032" cy="1000132"/>
          </a:xfrm>
          <a:prstGeom prst="cloudCallout">
            <a:avLst>
              <a:gd name="adj1" fmla="val -16138"/>
              <a:gd name="adj2" fmla="val -13027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/>
          <a:p>
            <a:pPr algn="ctr"/>
            <a:r>
              <a:rPr lang="zh-CN" altLang="en-US" sz="2000" b="1" dirty="0" smtClean="0"/>
              <a:t>左子树（或右子树）序列</a:t>
            </a:r>
            <a:endParaRPr lang="en-US" altLang="zh-CN" sz="2000" b="1" dirty="0" smtClean="0"/>
          </a:p>
          <a:p>
            <a:pPr algn="ctr"/>
            <a:r>
              <a:rPr lang="zh-CN" altLang="en-US" sz="2000" b="1" dirty="0" smtClean="0">
                <a:solidFill>
                  <a:srgbClr val="0000FF"/>
                </a:solidFill>
              </a:rPr>
              <a:t>不配套</a:t>
            </a:r>
            <a:r>
              <a:rPr lang="zh-CN" altLang="en-US" sz="2000" b="1" dirty="0" smtClean="0"/>
              <a:t>意味着什么？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7700" y="5385435"/>
            <a:ext cx="55930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Consolas" panose="020B0609020204030204" charset="0"/>
                <a:ea typeface="Heiti SC Light" panose="02000000000000000000" charset="-122"/>
                <a:cs typeface="Consolas" panose="020B0609020204030204" charset="0"/>
              </a:rPr>
              <a:t>从前序与中序遍历序列构造二叉树.html</a:t>
            </a:r>
            <a:endParaRPr lang="zh-CN" altLang="en-US" sz="2400">
              <a:latin typeface="Consolas" panose="020B0609020204030204" charset="0"/>
              <a:ea typeface="Heiti SC Light" panose="02000000000000000000" charset="-122"/>
              <a:cs typeface="Consolas" panose="020B0609020204030204" charset="0"/>
            </a:endParaRPr>
          </a:p>
          <a:p>
            <a:pPr algn="l"/>
            <a:r>
              <a:rPr lang="zh-CN" altLang="en-US" sz="2400">
                <a:latin typeface="Consolas" panose="020B0609020204030204" charset="0"/>
                <a:ea typeface="Heiti SC Light" panose="02000000000000000000" charset="-122"/>
                <a:cs typeface="Consolas" panose="020B0609020204030204" charset="0"/>
              </a:rPr>
              <a:t>二叉树的镜像.html</a:t>
            </a:r>
            <a:endParaRPr lang="zh-CN" altLang="en-US" sz="2400">
              <a:latin typeface="Consolas" panose="020B0609020204030204" charset="0"/>
              <a:ea typeface="Heiti SC Light" panose="02000000000000000000" charset="-122"/>
              <a:cs typeface="Consolas" panose="020B0609020204030204" charset="0"/>
            </a:endParaRPr>
          </a:p>
          <a:p>
            <a:pPr algn="l"/>
            <a:r>
              <a:rPr lang="zh-CN" altLang="en-US" sz="2400">
                <a:latin typeface="Consolas" panose="020B0609020204030204" charset="0"/>
                <a:ea typeface="Heiti SC Light" panose="02000000000000000000" charset="-122"/>
                <a:cs typeface="Consolas" panose="020B0609020204030204" charset="0"/>
              </a:rPr>
              <a:t>对称二叉树.html</a:t>
            </a:r>
            <a:endParaRPr lang="zh-CN" altLang="en-US" sz="2400">
              <a:latin typeface="Consolas" panose="020B0609020204030204" charset="0"/>
              <a:ea typeface="Heiti SC Light" panose="02000000000000000000" charset="-122"/>
              <a:cs typeface="Consolas" panose="020B0609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1"/>
      <p:bldP spid="5" grpId="2"/>
      <p:bldP spid="5" grpId="3"/>
      <p:bldP spid="6" grpId="0"/>
      <p:bldP spid="6" grpId="1"/>
      <p:bldP spid="7" grpId="0"/>
      <p:bldP spid="7" grpId="1"/>
      <p:bldP spid="8" grpId="0"/>
      <p:bldP spid="8" grpId="1"/>
      <p:bldP spid="13" grpId="1"/>
      <p:bldP spid="13" grpId="2"/>
      <p:bldP spid="13" grpId="3"/>
      <p:bldP spid="81" grpId="0" bldLvl="0" animBg="1"/>
      <p:bldP spid="81" grpId="1" bldLvl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树的定义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子树是不相交的</a:t>
            </a:r>
            <a:endParaRPr lang="zh-CN" altLang="en-US"/>
          </a:p>
          <a:p>
            <a:r>
              <a:rPr lang="zh-CN" altLang="en-US"/>
              <a:t>除了根结点外，每个结点有且仅有一个父结点</a:t>
            </a:r>
            <a:endParaRPr lang="zh-CN" altLang="en-US"/>
          </a:p>
          <a:p>
            <a:r>
              <a:rPr lang="zh-CN" altLang="en-US"/>
              <a:t>一棵</a:t>
            </a:r>
            <a:r>
              <a:rPr lang="en-US" altLang="zh-CN"/>
              <a:t> </a:t>
            </a:r>
            <a:r>
              <a:rPr lang="zh-CN" altLang="en-US"/>
              <a:t>N</a:t>
            </a:r>
            <a:r>
              <a:rPr lang="en-US" altLang="zh-CN"/>
              <a:t> </a:t>
            </a:r>
            <a:r>
              <a:rPr lang="zh-CN" altLang="en-US"/>
              <a:t>个结点的树有</a:t>
            </a:r>
            <a:r>
              <a:rPr lang="en-US" altLang="zh-CN"/>
              <a:t> </a:t>
            </a:r>
            <a:r>
              <a:rPr lang="zh-CN" altLang="en-US"/>
              <a:t>N</a:t>
            </a:r>
            <a:r>
              <a:rPr lang="en-US" altLang="zh-CN"/>
              <a:t> </a:t>
            </a:r>
            <a:r>
              <a:rPr lang="zh-CN" altLang="en-US"/>
              <a:t>-</a:t>
            </a:r>
            <a:r>
              <a:rPr lang="en-US" altLang="zh-CN"/>
              <a:t> </a:t>
            </a:r>
            <a:r>
              <a:rPr lang="zh-CN" altLang="en-US"/>
              <a:t>1</a:t>
            </a:r>
            <a:r>
              <a:rPr lang="en-US" altLang="zh-CN"/>
              <a:t> </a:t>
            </a:r>
            <a:r>
              <a:rPr lang="zh-CN" altLang="en-US"/>
              <a:t>条边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树与非树</a:t>
            </a:r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2686685" y="3621405"/>
            <a:ext cx="1075055" cy="3987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b="1" dirty="0">
                <a:latin typeface="Arial Regular" panose="020B0604020202020204" charset="0"/>
                <a:cs typeface="Arial Regular" panose="020B0604020202020204" charset="0"/>
              </a:rPr>
              <a:t> (a) </a:t>
            </a:r>
            <a:r>
              <a:rPr lang="zh-CN" altLang="zh-CN" sz="2000" b="1" dirty="0" smtClean="0">
                <a:latin typeface="Arial Regular" panose="020B0604020202020204" charset="0"/>
                <a:cs typeface="Arial Regular" panose="020B0604020202020204" charset="0"/>
              </a:rPr>
              <a:t>树</a:t>
            </a:r>
            <a:r>
              <a:rPr lang="en-US" altLang="zh-CN" sz="2000" b="1" i="1" dirty="0" smtClean="0">
                <a:latin typeface="Arial Regular" panose="020B0604020202020204" charset="0"/>
                <a:cs typeface="Arial Regular" panose="020B0604020202020204" charset="0"/>
              </a:rPr>
              <a:t>T</a:t>
            </a:r>
            <a:endParaRPr lang="zh-CN" altLang="en-US" sz="2000" b="1" dirty="0">
              <a:latin typeface="Arial Regular" panose="020B0604020202020204" charset="0"/>
              <a:cs typeface="Arial Regular" panose="020B0604020202020204" charset="0"/>
            </a:endParaRPr>
          </a:p>
        </p:txBody>
      </p:sp>
      <p:grpSp>
        <p:nvGrpSpPr>
          <p:cNvPr id="44033" name="Group 1"/>
          <p:cNvGrpSpPr/>
          <p:nvPr/>
        </p:nvGrpSpPr>
        <p:grpSpPr bwMode="auto">
          <a:xfrm>
            <a:off x="1761780" y="1180446"/>
            <a:ext cx="2786082" cy="2273300"/>
            <a:chOff x="2010" y="7992"/>
            <a:chExt cx="3264" cy="2562"/>
          </a:xfrm>
        </p:grpSpPr>
        <p:sp>
          <p:nvSpPr>
            <p:cNvPr id="44034" name="Oval 2"/>
            <p:cNvSpPr>
              <a:spLocks noChangeArrowheads="1"/>
            </p:cNvSpPr>
            <p:nvPr/>
          </p:nvSpPr>
          <p:spPr bwMode="auto">
            <a:xfrm>
              <a:off x="3504" y="7992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35" name="Text Box 3"/>
            <p:cNvSpPr txBox="1">
              <a:spLocks noChangeArrowheads="1"/>
            </p:cNvSpPr>
            <p:nvPr/>
          </p:nvSpPr>
          <p:spPr bwMode="auto">
            <a:xfrm>
              <a:off x="3582" y="8094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36" name="Oval 4"/>
            <p:cNvSpPr>
              <a:spLocks noChangeArrowheads="1"/>
            </p:cNvSpPr>
            <p:nvPr/>
          </p:nvSpPr>
          <p:spPr bwMode="auto">
            <a:xfrm>
              <a:off x="2340" y="887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37" name="Oval 5"/>
            <p:cNvSpPr>
              <a:spLocks noChangeArrowheads="1"/>
            </p:cNvSpPr>
            <p:nvPr/>
          </p:nvSpPr>
          <p:spPr bwMode="auto">
            <a:xfrm>
              <a:off x="3084" y="878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38" name="Oval 6"/>
            <p:cNvSpPr>
              <a:spLocks noChangeArrowheads="1"/>
            </p:cNvSpPr>
            <p:nvPr/>
          </p:nvSpPr>
          <p:spPr bwMode="auto">
            <a:xfrm>
              <a:off x="3984" y="875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39" name="Oval 7"/>
            <p:cNvSpPr>
              <a:spLocks noChangeArrowheads="1"/>
            </p:cNvSpPr>
            <p:nvPr/>
          </p:nvSpPr>
          <p:spPr bwMode="auto">
            <a:xfrm>
              <a:off x="2010" y="949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0" name="Oval 8"/>
            <p:cNvSpPr>
              <a:spLocks noChangeArrowheads="1"/>
            </p:cNvSpPr>
            <p:nvPr/>
          </p:nvSpPr>
          <p:spPr bwMode="auto">
            <a:xfrm>
              <a:off x="2595" y="949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1" name="Oval 9"/>
            <p:cNvSpPr>
              <a:spLocks noChangeArrowheads="1"/>
            </p:cNvSpPr>
            <p:nvPr/>
          </p:nvSpPr>
          <p:spPr bwMode="auto">
            <a:xfrm>
              <a:off x="2610" y="1016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2" name="Oval 10"/>
            <p:cNvSpPr>
              <a:spLocks noChangeArrowheads="1"/>
            </p:cNvSpPr>
            <p:nvPr/>
          </p:nvSpPr>
          <p:spPr bwMode="auto">
            <a:xfrm>
              <a:off x="3108" y="9486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3" name="Line 11"/>
            <p:cNvSpPr>
              <a:spLocks noChangeShapeType="1"/>
            </p:cNvSpPr>
            <p:nvPr/>
          </p:nvSpPr>
          <p:spPr bwMode="auto">
            <a:xfrm flipH="1">
              <a:off x="2658" y="8304"/>
              <a:ext cx="90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4" name="Line 12"/>
            <p:cNvSpPr>
              <a:spLocks noChangeShapeType="1"/>
            </p:cNvSpPr>
            <p:nvPr/>
          </p:nvSpPr>
          <p:spPr bwMode="auto">
            <a:xfrm flipH="1">
              <a:off x="3368" y="8411"/>
              <a:ext cx="285" cy="3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5" name="Line 13"/>
            <p:cNvSpPr>
              <a:spLocks noChangeShapeType="1"/>
            </p:cNvSpPr>
            <p:nvPr/>
          </p:nvSpPr>
          <p:spPr bwMode="auto">
            <a:xfrm>
              <a:off x="3873" y="8264"/>
              <a:ext cx="1032" cy="5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6" name="Line 14"/>
            <p:cNvSpPr>
              <a:spLocks noChangeShapeType="1"/>
            </p:cNvSpPr>
            <p:nvPr/>
          </p:nvSpPr>
          <p:spPr bwMode="auto">
            <a:xfrm flipH="1">
              <a:off x="2289" y="9210"/>
              <a:ext cx="144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7" name="Line 15"/>
            <p:cNvSpPr>
              <a:spLocks noChangeShapeType="1"/>
            </p:cNvSpPr>
            <p:nvPr/>
          </p:nvSpPr>
          <p:spPr bwMode="auto">
            <a:xfrm>
              <a:off x="2658" y="9195"/>
              <a:ext cx="5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8" name="Oval 16"/>
            <p:cNvSpPr>
              <a:spLocks noChangeArrowheads="1"/>
            </p:cNvSpPr>
            <p:nvPr/>
          </p:nvSpPr>
          <p:spPr bwMode="auto">
            <a:xfrm>
              <a:off x="3585" y="9480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9" name="Oval 17"/>
            <p:cNvSpPr>
              <a:spLocks noChangeArrowheads="1"/>
            </p:cNvSpPr>
            <p:nvPr/>
          </p:nvSpPr>
          <p:spPr bwMode="auto">
            <a:xfrm>
              <a:off x="4530" y="943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0" name="Line 18"/>
            <p:cNvSpPr>
              <a:spLocks noChangeShapeType="1"/>
            </p:cNvSpPr>
            <p:nvPr/>
          </p:nvSpPr>
          <p:spPr bwMode="auto">
            <a:xfrm flipH="1">
              <a:off x="3858" y="9099"/>
              <a:ext cx="222" cy="3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1" name="Line 19"/>
            <p:cNvSpPr>
              <a:spLocks noChangeShapeType="1"/>
            </p:cNvSpPr>
            <p:nvPr/>
          </p:nvSpPr>
          <p:spPr bwMode="auto">
            <a:xfrm>
              <a:off x="4329" y="9046"/>
              <a:ext cx="339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2" name="Oval 20"/>
            <p:cNvSpPr>
              <a:spLocks noChangeArrowheads="1"/>
            </p:cNvSpPr>
            <p:nvPr/>
          </p:nvSpPr>
          <p:spPr bwMode="auto">
            <a:xfrm>
              <a:off x="3636" y="1018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3" name="Line 21"/>
            <p:cNvSpPr>
              <a:spLocks noChangeShapeType="1"/>
            </p:cNvSpPr>
            <p:nvPr/>
          </p:nvSpPr>
          <p:spPr bwMode="auto">
            <a:xfrm>
              <a:off x="3810" y="986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4" name="Oval 22"/>
            <p:cNvSpPr>
              <a:spLocks noChangeArrowheads="1"/>
            </p:cNvSpPr>
            <p:nvPr/>
          </p:nvSpPr>
          <p:spPr bwMode="auto">
            <a:xfrm>
              <a:off x="4032" y="949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>
              <a:off x="4206" y="9142"/>
              <a:ext cx="0" cy="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6" name="Line 24"/>
            <p:cNvSpPr>
              <a:spLocks noChangeShapeType="1"/>
            </p:cNvSpPr>
            <p:nvPr/>
          </p:nvSpPr>
          <p:spPr bwMode="auto">
            <a:xfrm flipH="1">
              <a:off x="2776" y="9916"/>
              <a:ext cx="1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7" name="Line 25"/>
            <p:cNvSpPr>
              <a:spLocks noChangeShapeType="1"/>
            </p:cNvSpPr>
            <p:nvPr/>
          </p:nvSpPr>
          <p:spPr bwMode="auto">
            <a:xfrm>
              <a:off x="3286" y="9192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8" name="Text Box 26"/>
            <p:cNvSpPr txBox="1">
              <a:spLocks noChangeArrowheads="1"/>
            </p:cNvSpPr>
            <p:nvPr/>
          </p:nvSpPr>
          <p:spPr bwMode="auto">
            <a:xfrm>
              <a:off x="2436" y="8972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59" name="Text Box 27"/>
            <p:cNvSpPr txBox="1">
              <a:spLocks noChangeArrowheads="1"/>
            </p:cNvSpPr>
            <p:nvPr/>
          </p:nvSpPr>
          <p:spPr bwMode="auto">
            <a:xfrm>
              <a:off x="3165" y="887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0" name="Text Box 28"/>
            <p:cNvSpPr txBox="1">
              <a:spLocks noChangeArrowheads="1"/>
            </p:cNvSpPr>
            <p:nvPr/>
          </p:nvSpPr>
          <p:spPr bwMode="auto">
            <a:xfrm>
              <a:off x="4080" y="884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D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1" name="Text Box 29"/>
            <p:cNvSpPr txBox="1">
              <a:spLocks noChangeArrowheads="1"/>
            </p:cNvSpPr>
            <p:nvPr/>
          </p:nvSpPr>
          <p:spPr bwMode="auto">
            <a:xfrm>
              <a:off x="2085" y="9590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F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2" name="Text Box 30"/>
            <p:cNvSpPr txBox="1">
              <a:spLocks noChangeArrowheads="1"/>
            </p:cNvSpPr>
            <p:nvPr/>
          </p:nvSpPr>
          <p:spPr bwMode="auto">
            <a:xfrm>
              <a:off x="2685" y="958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G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3" name="Text Box 31"/>
            <p:cNvSpPr txBox="1">
              <a:spLocks noChangeArrowheads="1"/>
            </p:cNvSpPr>
            <p:nvPr/>
          </p:nvSpPr>
          <p:spPr bwMode="auto">
            <a:xfrm>
              <a:off x="3195" y="959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H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4" name="Text Box 32"/>
            <p:cNvSpPr txBox="1">
              <a:spLocks noChangeArrowheads="1"/>
            </p:cNvSpPr>
            <p:nvPr/>
          </p:nvSpPr>
          <p:spPr bwMode="auto">
            <a:xfrm>
              <a:off x="3690" y="956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I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5" name="Text Box 33"/>
            <p:cNvSpPr txBox="1">
              <a:spLocks noChangeArrowheads="1"/>
            </p:cNvSpPr>
            <p:nvPr/>
          </p:nvSpPr>
          <p:spPr bwMode="auto">
            <a:xfrm>
              <a:off x="4125" y="958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J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6" name="Text Box 34"/>
            <p:cNvSpPr txBox="1">
              <a:spLocks noChangeArrowheads="1"/>
            </p:cNvSpPr>
            <p:nvPr/>
          </p:nvSpPr>
          <p:spPr bwMode="auto">
            <a:xfrm>
              <a:off x="4620" y="952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K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7" name="Text Box 35"/>
            <p:cNvSpPr txBox="1">
              <a:spLocks noChangeArrowheads="1"/>
            </p:cNvSpPr>
            <p:nvPr/>
          </p:nvSpPr>
          <p:spPr bwMode="auto">
            <a:xfrm>
              <a:off x="2700" y="1026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L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8" name="Text Box 36"/>
            <p:cNvSpPr txBox="1">
              <a:spLocks noChangeArrowheads="1"/>
            </p:cNvSpPr>
            <p:nvPr/>
          </p:nvSpPr>
          <p:spPr bwMode="auto">
            <a:xfrm>
              <a:off x="3735" y="10280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M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9" name="Oval 37"/>
            <p:cNvSpPr>
              <a:spLocks noChangeArrowheads="1"/>
            </p:cNvSpPr>
            <p:nvPr/>
          </p:nvSpPr>
          <p:spPr bwMode="auto">
            <a:xfrm>
              <a:off x="4905" y="8730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70" name="Text Box 38"/>
            <p:cNvSpPr txBox="1">
              <a:spLocks noChangeArrowheads="1"/>
            </p:cNvSpPr>
            <p:nvPr/>
          </p:nvSpPr>
          <p:spPr bwMode="auto">
            <a:xfrm>
              <a:off x="4980" y="882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E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71" name="Line 39"/>
            <p:cNvSpPr>
              <a:spLocks noChangeShapeType="1"/>
            </p:cNvSpPr>
            <p:nvPr/>
          </p:nvSpPr>
          <p:spPr bwMode="auto">
            <a:xfrm>
              <a:off x="3786" y="8349"/>
              <a:ext cx="339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</p:grpSp>
      <p:grpSp>
        <p:nvGrpSpPr>
          <p:cNvPr id="44072" name="Group 40"/>
          <p:cNvGrpSpPr/>
          <p:nvPr/>
        </p:nvGrpSpPr>
        <p:grpSpPr bwMode="auto">
          <a:xfrm>
            <a:off x="6293414" y="1394760"/>
            <a:ext cx="389968" cy="999793"/>
            <a:chOff x="7134" y="8556"/>
            <a:chExt cx="393" cy="1074"/>
          </a:xfrm>
        </p:grpSpPr>
        <p:sp>
          <p:nvSpPr>
            <p:cNvPr id="44073" name="Oval 41"/>
            <p:cNvSpPr>
              <a:spLocks noChangeArrowheads="1"/>
            </p:cNvSpPr>
            <p:nvPr/>
          </p:nvSpPr>
          <p:spPr bwMode="auto">
            <a:xfrm>
              <a:off x="7134" y="8556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74" name="Oval 42"/>
            <p:cNvSpPr>
              <a:spLocks noChangeArrowheads="1"/>
            </p:cNvSpPr>
            <p:nvPr/>
          </p:nvSpPr>
          <p:spPr bwMode="auto">
            <a:xfrm>
              <a:off x="7158" y="926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75" name="Line 43"/>
            <p:cNvSpPr>
              <a:spLocks noChangeShapeType="1"/>
            </p:cNvSpPr>
            <p:nvPr/>
          </p:nvSpPr>
          <p:spPr bwMode="auto">
            <a:xfrm>
              <a:off x="7336" y="8943"/>
              <a:ext cx="2" cy="2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76" name="Text Box 44"/>
            <p:cNvSpPr txBox="1">
              <a:spLocks noChangeArrowheads="1"/>
            </p:cNvSpPr>
            <p:nvPr/>
          </p:nvSpPr>
          <p:spPr bwMode="auto">
            <a:xfrm>
              <a:off x="7215" y="865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77" name="Text Box 45"/>
            <p:cNvSpPr txBox="1">
              <a:spLocks noChangeArrowheads="1"/>
            </p:cNvSpPr>
            <p:nvPr/>
          </p:nvSpPr>
          <p:spPr bwMode="auto">
            <a:xfrm>
              <a:off x="7245" y="937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H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grpSp>
        <p:nvGrpSpPr>
          <p:cNvPr id="44078" name="Group 46"/>
          <p:cNvGrpSpPr/>
          <p:nvPr/>
        </p:nvGrpSpPr>
        <p:grpSpPr bwMode="auto">
          <a:xfrm>
            <a:off x="4833614" y="1401745"/>
            <a:ext cx="963740" cy="1543866"/>
            <a:chOff x="5745" y="8601"/>
            <a:chExt cx="969" cy="1659"/>
          </a:xfrm>
        </p:grpSpPr>
        <p:sp>
          <p:nvSpPr>
            <p:cNvPr id="44079" name="Oval 47"/>
            <p:cNvSpPr>
              <a:spLocks noChangeArrowheads="1"/>
            </p:cNvSpPr>
            <p:nvPr/>
          </p:nvSpPr>
          <p:spPr bwMode="auto">
            <a:xfrm>
              <a:off x="6075" y="860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80" name="Oval 48"/>
            <p:cNvSpPr>
              <a:spLocks noChangeArrowheads="1"/>
            </p:cNvSpPr>
            <p:nvPr/>
          </p:nvSpPr>
          <p:spPr bwMode="auto">
            <a:xfrm>
              <a:off x="5745" y="922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81" name="Oval 49"/>
            <p:cNvSpPr>
              <a:spLocks noChangeArrowheads="1"/>
            </p:cNvSpPr>
            <p:nvPr/>
          </p:nvSpPr>
          <p:spPr bwMode="auto">
            <a:xfrm>
              <a:off x="6330" y="922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82" name="Oval 50"/>
            <p:cNvSpPr>
              <a:spLocks noChangeArrowheads="1"/>
            </p:cNvSpPr>
            <p:nvPr/>
          </p:nvSpPr>
          <p:spPr bwMode="auto">
            <a:xfrm>
              <a:off x="6345" y="989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83" name="Line 51"/>
            <p:cNvSpPr>
              <a:spLocks noChangeShapeType="1"/>
            </p:cNvSpPr>
            <p:nvPr/>
          </p:nvSpPr>
          <p:spPr bwMode="auto">
            <a:xfrm flipH="1">
              <a:off x="6024" y="8995"/>
              <a:ext cx="112" cy="2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84" name="Line 52"/>
            <p:cNvSpPr>
              <a:spLocks noChangeShapeType="1"/>
            </p:cNvSpPr>
            <p:nvPr/>
          </p:nvSpPr>
          <p:spPr bwMode="auto">
            <a:xfrm>
              <a:off x="6393" y="8925"/>
              <a:ext cx="5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85" name="Line 53"/>
            <p:cNvSpPr>
              <a:spLocks noChangeShapeType="1"/>
            </p:cNvSpPr>
            <p:nvPr/>
          </p:nvSpPr>
          <p:spPr bwMode="auto">
            <a:xfrm>
              <a:off x="6510" y="9632"/>
              <a:ext cx="1" cy="1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86" name="Text Box 54"/>
            <p:cNvSpPr txBox="1">
              <a:spLocks noChangeArrowheads="1"/>
            </p:cNvSpPr>
            <p:nvPr/>
          </p:nvSpPr>
          <p:spPr bwMode="auto">
            <a:xfrm>
              <a:off x="6171" y="8702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87" name="Text Box 55"/>
            <p:cNvSpPr txBox="1">
              <a:spLocks noChangeArrowheads="1"/>
            </p:cNvSpPr>
            <p:nvPr/>
          </p:nvSpPr>
          <p:spPr bwMode="auto">
            <a:xfrm>
              <a:off x="5820" y="9320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F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88" name="Text Box 56"/>
            <p:cNvSpPr txBox="1">
              <a:spLocks noChangeArrowheads="1"/>
            </p:cNvSpPr>
            <p:nvPr/>
          </p:nvSpPr>
          <p:spPr bwMode="auto">
            <a:xfrm>
              <a:off x="6420" y="931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G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89" name="Text Box 57"/>
            <p:cNvSpPr txBox="1">
              <a:spLocks noChangeArrowheads="1"/>
            </p:cNvSpPr>
            <p:nvPr/>
          </p:nvSpPr>
          <p:spPr bwMode="auto">
            <a:xfrm>
              <a:off x="6435" y="999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L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grpSp>
        <p:nvGrpSpPr>
          <p:cNvPr id="44090" name="Group 58"/>
          <p:cNvGrpSpPr/>
          <p:nvPr/>
        </p:nvGrpSpPr>
        <p:grpSpPr bwMode="auto">
          <a:xfrm>
            <a:off x="7172344" y="1394760"/>
            <a:ext cx="1306513" cy="1676397"/>
            <a:chOff x="7845" y="8541"/>
            <a:chExt cx="1314" cy="1803"/>
          </a:xfrm>
        </p:grpSpPr>
        <p:sp>
          <p:nvSpPr>
            <p:cNvPr id="44091" name="Oval 59"/>
            <p:cNvSpPr>
              <a:spLocks noChangeArrowheads="1"/>
            </p:cNvSpPr>
            <p:nvPr/>
          </p:nvSpPr>
          <p:spPr bwMode="auto">
            <a:xfrm>
              <a:off x="8244" y="854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92" name="Oval 60"/>
            <p:cNvSpPr>
              <a:spLocks noChangeArrowheads="1"/>
            </p:cNvSpPr>
            <p:nvPr/>
          </p:nvSpPr>
          <p:spPr bwMode="auto">
            <a:xfrm>
              <a:off x="7845" y="9270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93" name="Oval 61"/>
            <p:cNvSpPr>
              <a:spLocks noChangeArrowheads="1"/>
            </p:cNvSpPr>
            <p:nvPr/>
          </p:nvSpPr>
          <p:spPr bwMode="auto">
            <a:xfrm>
              <a:off x="8790" y="922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94" name="Line 62"/>
            <p:cNvSpPr>
              <a:spLocks noChangeShapeType="1"/>
            </p:cNvSpPr>
            <p:nvPr/>
          </p:nvSpPr>
          <p:spPr bwMode="auto">
            <a:xfrm flipH="1">
              <a:off x="8118" y="8954"/>
              <a:ext cx="181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95" name="Line 63"/>
            <p:cNvSpPr>
              <a:spLocks noChangeShapeType="1"/>
            </p:cNvSpPr>
            <p:nvPr/>
          </p:nvSpPr>
          <p:spPr bwMode="auto">
            <a:xfrm>
              <a:off x="8589" y="8836"/>
              <a:ext cx="339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96" name="Oval 64"/>
            <p:cNvSpPr>
              <a:spLocks noChangeArrowheads="1"/>
            </p:cNvSpPr>
            <p:nvPr/>
          </p:nvSpPr>
          <p:spPr bwMode="auto">
            <a:xfrm>
              <a:off x="7896" y="997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97" name="Line 65"/>
            <p:cNvSpPr>
              <a:spLocks noChangeShapeType="1"/>
            </p:cNvSpPr>
            <p:nvPr/>
          </p:nvSpPr>
          <p:spPr bwMode="auto">
            <a:xfrm>
              <a:off x="8070" y="965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98" name="Oval 66"/>
            <p:cNvSpPr>
              <a:spLocks noChangeArrowheads="1"/>
            </p:cNvSpPr>
            <p:nvPr/>
          </p:nvSpPr>
          <p:spPr bwMode="auto">
            <a:xfrm>
              <a:off x="8292" y="928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99" name="Line 67"/>
            <p:cNvSpPr>
              <a:spLocks noChangeShapeType="1"/>
            </p:cNvSpPr>
            <p:nvPr/>
          </p:nvSpPr>
          <p:spPr bwMode="auto">
            <a:xfrm>
              <a:off x="8465" y="8932"/>
              <a:ext cx="1" cy="2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00" name="Text Box 68"/>
            <p:cNvSpPr txBox="1">
              <a:spLocks noChangeArrowheads="1"/>
            </p:cNvSpPr>
            <p:nvPr/>
          </p:nvSpPr>
          <p:spPr bwMode="auto">
            <a:xfrm>
              <a:off x="8340" y="863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D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01" name="Text Box 69"/>
            <p:cNvSpPr txBox="1">
              <a:spLocks noChangeArrowheads="1"/>
            </p:cNvSpPr>
            <p:nvPr/>
          </p:nvSpPr>
          <p:spPr bwMode="auto">
            <a:xfrm>
              <a:off x="7950" y="935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I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02" name="Text Box 70"/>
            <p:cNvSpPr txBox="1">
              <a:spLocks noChangeArrowheads="1"/>
            </p:cNvSpPr>
            <p:nvPr/>
          </p:nvSpPr>
          <p:spPr bwMode="auto">
            <a:xfrm>
              <a:off x="8385" y="937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J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03" name="Text Box 71"/>
            <p:cNvSpPr txBox="1">
              <a:spLocks noChangeArrowheads="1"/>
            </p:cNvSpPr>
            <p:nvPr/>
          </p:nvSpPr>
          <p:spPr bwMode="auto">
            <a:xfrm>
              <a:off x="8880" y="931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K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04" name="Text Box 72"/>
            <p:cNvSpPr txBox="1">
              <a:spLocks noChangeArrowheads="1"/>
            </p:cNvSpPr>
            <p:nvPr/>
          </p:nvSpPr>
          <p:spPr bwMode="auto">
            <a:xfrm>
              <a:off x="7995" y="10070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M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grpSp>
        <p:nvGrpSpPr>
          <p:cNvPr id="44105" name="Group 73"/>
          <p:cNvGrpSpPr/>
          <p:nvPr/>
        </p:nvGrpSpPr>
        <p:grpSpPr bwMode="auto">
          <a:xfrm>
            <a:off x="8966596" y="1394760"/>
            <a:ext cx="367612" cy="341790"/>
            <a:chOff x="9420" y="8520"/>
            <a:chExt cx="369" cy="369"/>
          </a:xfrm>
        </p:grpSpPr>
        <p:sp>
          <p:nvSpPr>
            <p:cNvPr id="44106" name="Oval 74"/>
            <p:cNvSpPr>
              <a:spLocks noChangeArrowheads="1"/>
            </p:cNvSpPr>
            <p:nvPr/>
          </p:nvSpPr>
          <p:spPr bwMode="auto">
            <a:xfrm>
              <a:off x="9420" y="8520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07" name="Text Box 75"/>
            <p:cNvSpPr txBox="1">
              <a:spLocks noChangeArrowheads="1"/>
            </p:cNvSpPr>
            <p:nvPr/>
          </p:nvSpPr>
          <p:spPr bwMode="auto">
            <a:xfrm>
              <a:off x="9495" y="861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E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sp>
        <p:nvSpPr>
          <p:cNvPr id="160" name="矩形 159"/>
          <p:cNvSpPr/>
          <p:nvPr/>
        </p:nvSpPr>
        <p:spPr>
          <a:xfrm>
            <a:off x="4476115" y="3251835"/>
            <a:ext cx="6059805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b="1" dirty="0" smtClean="0">
                <a:latin typeface="Arial Regular" panose="020B0604020202020204" charset="0"/>
                <a:cs typeface="Arial Regular" panose="020B0604020202020204" charset="0"/>
              </a:rPr>
              <a:t>(</a:t>
            </a:r>
            <a:r>
              <a:rPr lang="en-US" altLang="zh-CN" b="1" dirty="0">
                <a:latin typeface="Arial Regular" panose="020B0604020202020204" charset="0"/>
                <a:cs typeface="Arial Regular" panose="020B0604020202020204" charset="0"/>
              </a:rPr>
              <a:t>b) </a:t>
            </a:r>
            <a:r>
              <a:rPr lang="zh-CN" altLang="zh-CN" b="1" dirty="0">
                <a:latin typeface="Arial Regular" panose="020B0604020202020204" charset="0"/>
                <a:cs typeface="Arial Regular" panose="020B0604020202020204" charset="0"/>
              </a:rPr>
              <a:t>子树</a:t>
            </a:r>
            <a:r>
              <a:rPr lang="en-US" altLang="zh-CN" b="1" i="1" dirty="0">
                <a:latin typeface="Arial Regular" panose="020B0604020202020204" charset="0"/>
                <a:cs typeface="Arial Regular" panose="020B0604020202020204" charset="0"/>
              </a:rPr>
              <a:t>T</a:t>
            </a:r>
            <a:r>
              <a:rPr lang="en-US" altLang="zh-CN" b="1" i="1" baseline="-25000" dirty="0">
                <a:latin typeface="Arial Regular" panose="020B0604020202020204" charset="0"/>
                <a:cs typeface="Arial Regular" panose="020B0604020202020204" charset="0"/>
              </a:rPr>
              <a:t>A1 </a:t>
            </a:r>
            <a:r>
              <a:rPr lang="en-US" altLang="zh-CN" b="1" dirty="0">
                <a:latin typeface="Arial Regular" panose="020B0604020202020204" charset="0"/>
                <a:cs typeface="Arial Regular" panose="020B0604020202020204" charset="0"/>
              </a:rPr>
              <a:t>  </a:t>
            </a:r>
            <a:r>
              <a:rPr lang="en-US" altLang="zh-CN" b="1" dirty="0" smtClean="0">
                <a:latin typeface="Arial Regular" panose="020B0604020202020204" charset="0"/>
                <a:cs typeface="Arial Regular" panose="020B0604020202020204" charset="0"/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c) </a:t>
            </a:r>
            <a:r>
              <a:rPr lang="zh-CN" altLang="zh-CN" b="1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子树</a:t>
            </a:r>
            <a:r>
              <a:rPr lang="en-US" altLang="zh-CN" b="1" i="1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T</a:t>
            </a:r>
            <a:r>
              <a:rPr lang="en-US" altLang="zh-CN" b="1" i="1" baseline="-25000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A2</a:t>
            </a:r>
            <a:r>
              <a:rPr lang="en-US" altLang="zh-CN" b="1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   </a:t>
            </a:r>
            <a:r>
              <a:rPr lang="en-US" altLang="zh-CN" b="1" dirty="0" smtClean="0">
                <a:latin typeface="Arial Regular" panose="020B0604020202020204" charset="0"/>
                <a:cs typeface="Arial Regular" panose="020B0604020202020204" charset="0"/>
              </a:rPr>
              <a:t>(</a:t>
            </a:r>
            <a:r>
              <a:rPr lang="en-US" altLang="zh-CN" b="1" dirty="0">
                <a:latin typeface="Arial Regular" panose="020B0604020202020204" charset="0"/>
                <a:cs typeface="Arial Regular" panose="020B0604020202020204" charset="0"/>
              </a:rPr>
              <a:t>d) </a:t>
            </a:r>
            <a:r>
              <a:rPr lang="zh-CN" altLang="zh-CN" b="1" dirty="0">
                <a:latin typeface="Arial Regular" panose="020B0604020202020204" charset="0"/>
                <a:cs typeface="Arial Regular" panose="020B0604020202020204" charset="0"/>
              </a:rPr>
              <a:t>子树</a:t>
            </a:r>
            <a:r>
              <a:rPr lang="en-US" altLang="zh-CN" b="1" i="1" dirty="0">
                <a:latin typeface="Arial Regular" panose="020B0604020202020204" charset="0"/>
                <a:cs typeface="Arial Regular" panose="020B0604020202020204" charset="0"/>
              </a:rPr>
              <a:t>T</a:t>
            </a:r>
            <a:r>
              <a:rPr lang="en-US" altLang="zh-CN" b="1" i="1" baseline="-25000" dirty="0">
                <a:latin typeface="Arial Regular" panose="020B0604020202020204" charset="0"/>
                <a:cs typeface="Arial Regular" panose="020B0604020202020204" charset="0"/>
              </a:rPr>
              <a:t>A3</a:t>
            </a:r>
            <a:r>
              <a:rPr lang="en-US" altLang="zh-CN" b="1" dirty="0">
                <a:latin typeface="Arial Regular" panose="020B0604020202020204" charset="0"/>
                <a:cs typeface="Arial Regular" panose="020B0604020202020204" charset="0"/>
              </a:rPr>
              <a:t> </a:t>
            </a:r>
            <a:r>
              <a:rPr lang="en-US" altLang="zh-CN" b="1" dirty="0" smtClean="0">
                <a:latin typeface="Arial Regular" panose="020B0604020202020204" charset="0"/>
                <a:cs typeface="Arial Regular" panose="020B0604020202020204" charset="0"/>
              </a:rPr>
              <a:t>      </a:t>
            </a:r>
            <a:r>
              <a:rPr lang="en-US" altLang="zh-CN" b="1" dirty="0" smtClean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e)</a:t>
            </a:r>
            <a:r>
              <a:rPr lang="zh-CN" altLang="zh-CN" b="1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子树</a:t>
            </a:r>
            <a:r>
              <a:rPr lang="en-US" altLang="zh-CN" b="1" i="1" dirty="0" err="1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T</a:t>
            </a:r>
            <a:r>
              <a:rPr lang="en-US" altLang="zh-CN" b="1" i="1" baseline="-25000" dirty="0" err="1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A4</a:t>
            </a:r>
            <a:endParaRPr lang="zh-CN" altLang="en-US" b="1" dirty="0">
              <a:solidFill>
                <a:srgbClr val="0000FF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grpSp>
        <p:nvGrpSpPr>
          <p:cNvPr id="44108" name="Group 76"/>
          <p:cNvGrpSpPr/>
          <p:nvPr/>
        </p:nvGrpSpPr>
        <p:grpSpPr bwMode="auto">
          <a:xfrm>
            <a:off x="2404722" y="4180842"/>
            <a:ext cx="2071711" cy="1998215"/>
            <a:chOff x="4065" y="2296"/>
            <a:chExt cx="1821" cy="1842"/>
          </a:xfrm>
        </p:grpSpPr>
        <p:sp>
          <p:nvSpPr>
            <p:cNvPr id="44109" name="Oval 77"/>
            <p:cNvSpPr>
              <a:spLocks noChangeArrowheads="1"/>
            </p:cNvSpPr>
            <p:nvPr/>
          </p:nvSpPr>
          <p:spPr bwMode="auto">
            <a:xfrm>
              <a:off x="4719" y="2296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0" name="Text Box 78"/>
            <p:cNvSpPr txBox="1">
              <a:spLocks noChangeArrowheads="1"/>
            </p:cNvSpPr>
            <p:nvPr/>
          </p:nvSpPr>
          <p:spPr bwMode="auto">
            <a:xfrm>
              <a:off x="4797" y="2398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11" name="Oval 79"/>
            <p:cNvSpPr>
              <a:spLocks noChangeArrowheads="1"/>
            </p:cNvSpPr>
            <p:nvPr/>
          </p:nvSpPr>
          <p:spPr bwMode="auto">
            <a:xfrm>
              <a:off x="4065" y="314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2" name="Oval 80"/>
            <p:cNvSpPr>
              <a:spLocks noChangeArrowheads="1"/>
            </p:cNvSpPr>
            <p:nvPr/>
          </p:nvSpPr>
          <p:spPr bwMode="auto">
            <a:xfrm>
              <a:off x="4599" y="3040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3" name="Oval 81"/>
            <p:cNvSpPr>
              <a:spLocks noChangeArrowheads="1"/>
            </p:cNvSpPr>
            <p:nvPr/>
          </p:nvSpPr>
          <p:spPr bwMode="auto">
            <a:xfrm>
              <a:off x="5289" y="3010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4" name="Oval 82"/>
            <p:cNvSpPr>
              <a:spLocks noChangeArrowheads="1"/>
            </p:cNvSpPr>
            <p:nvPr/>
          </p:nvSpPr>
          <p:spPr bwMode="auto">
            <a:xfrm>
              <a:off x="4125" y="3769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5" name="Oval 83"/>
            <p:cNvSpPr>
              <a:spLocks noChangeArrowheads="1"/>
            </p:cNvSpPr>
            <p:nvPr/>
          </p:nvSpPr>
          <p:spPr bwMode="auto">
            <a:xfrm>
              <a:off x="4593" y="374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6" name="Line 84"/>
            <p:cNvSpPr>
              <a:spLocks noChangeShapeType="1"/>
            </p:cNvSpPr>
            <p:nvPr/>
          </p:nvSpPr>
          <p:spPr bwMode="auto">
            <a:xfrm flipH="1">
              <a:off x="4365" y="2568"/>
              <a:ext cx="354" cy="6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7" name="Line 85"/>
            <p:cNvSpPr>
              <a:spLocks noChangeShapeType="1"/>
            </p:cNvSpPr>
            <p:nvPr/>
          </p:nvSpPr>
          <p:spPr bwMode="auto">
            <a:xfrm flipH="1">
              <a:off x="4797" y="2665"/>
              <a:ext cx="87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8" name="Line 86"/>
            <p:cNvSpPr>
              <a:spLocks noChangeShapeType="1"/>
            </p:cNvSpPr>
            <p:nvPr/>
          </p:nvSpPr>
          <p:spPr bwMode="auto">
            <a:xfrm>
              <a:off x="4284" y="3499"/>
              <a:ext cx="0" cy="2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9" name="Oval 87"/>
            <p:cNvSpPr>
              <a:spLocks noChangeArrowheads="1"/>
            </p:cNvSpPr>
            <p:nvPr/>
          </p:nvSpPr>
          <p:spPr bwMode="auto">
            <a:xfrm>
              <a:off x="5070" y="3739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20" name="Line 88"/>
            <p:cNvSpPr>
              <a:spLocks noChangeShapeType="1"/>
            </p:cNvSpPr>
            <p:nvPr/>
          </p:nvSpPr>
          <p:spPr bwMode="auto">
            <a:xfrm flipH="1">
              <a:off x="5304" y="3381"/>
              <a:ext cx="9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21" name="Oval 89"/>
            <p:cNvSpPr>
              <a:spLocks noChangeArrowheads="1"/>
            </p:cNvSpPr>
            <p:nvPr/>
          </p:nvSpPr>
          <p:spPr bwMode="auto">
            <a:xfrm>
              <a:off x="5517" y="3754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22" name="Line 90"/>
            <p:cNvSpPr>
              <a:spLocks noChangeShapeType="1"/>
            </p:cNvSpPr>
            <p:nvPr/>
          </p:nvSpPr>
          <p:spPr bwMode="auto">
            <a:xfrm>
              <a:off x="5589" y="3358"/>
              <a:ext cx="102" cy="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23" name="Line 91"/>
            <p:cNvSpPr>
              <a:spLocks noChangeShapeType="1"/>
            </p:cNvSpPr>
            <p:nvPr/>
          </p:nvSpPr>
          <p:spPr bwMode="auto">
            <a:xfrm>
              <a:off x="4770" y="3427"/>
              <a:ext cx="0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24" name="Text Box 92"/>
            <p:cNvSpPr txBox="1">
              <a:spLocks noChangeArrowheads="1"/>
            </p:cNvSpPr>
            <p:nvPr/>
          </p:nvSpPr>
          <p:spPr bwMode="auto">
            <a:xfrm>
              <a:off x="4161" y="324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25" name="Text Box 93"/>
            <p:cNvSpPr txBox="1">
              <a:spLocks noChangeArrowheads="1"/>
            </p:cNvSpPr>
            <p:nvPr/>
          </p:nvSpPr>
          <p:spPr bwMode="auto">
            <a:xfrm>
              <a:off x="4680" y="313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26" name="Text Box 94"/>
            <p:cNvSpPr txBox="1">
              <a:spLocks noChangeArrowheads="1"/>
            </p:cNvSpPr>
            <p:nvPr/>
          </p:nvSpPr>
          <p:spPr bwMode="auto">
            <a:xfrm>
              <a:off x="5385" y="310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D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27" name="Text Box 95"/>
            <p:cNvSpPr txBox="1">
              <a:spLocks noChangeArrowheads="1"/>
            </p:cNvSpPr>
            <p:nvPr/>
          </p:nvSpPr>
          <p:spPr bwMode="auto">
            <a:xfrm>
              <a:off x="4215" y="385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E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28" name="Text Box 96"/>
            <p:cNvSpPr txBox="1">
              <a:spLocks noChangeArrowheads="1"/>
            </p:cNvSpPr>
            <p:nvPr/>
          </p:nvSpPr>
          <p:spPr bwMode="auto">
            <a:xfrm>
              <a:off x="4680" y="385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F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29" name="Text Box 97"/>
            <p:cNvSpPr txBox="1">
              <a:spLocks noChangeArrowheads="1"/>
            </p:cNvSpPr>
            <p:nvPr/>
          </p:nvSpPr>
          <p:spPr bwMode="auto">
            <a:xfrm>
              <a:off x="5175" y="382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G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30" name="Text Box 98"/>
            <p:cNvSpPr txBox="1">
              <a:spLocks noChangeArrowheads="1"/>
            </p:cNvSpPr>
            <p:nvPr/>
          </p:nvSpPr>
          <p:spPr bwMode="auto">
            <a:xfrm>
              <a:off x="5610" y="3840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H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31" name="Line 99"/>
            <p:cNvSpPr>
              <a:spLocks noChangeShapeType="1"/>
            </p:cNvSpPr>
            <p:nvPr/>
          </p:nvSpPr>
          <p:spPr bwMode="auto">
            <a:xfrm>
              <a:off x="5076" y="2563"/>
              <a:ext cx="267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32" name="Line 100"/>
            <p:cNvSpPr>
              <a:spLocks noChangeShapeType="1"/>
            </p:cNvSpPr>
            <p:nvPr/>
          </p:nvSpPr>
          <p:spPr bwMode="auto">
            <a:xfrm flipH="1">
              <a:off x="4962" y="3218"/>
              <a:ext cx="327" cy="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</p:grpSp>
      <p:grpSp>
        <p:nvGrpSpPr>
          <p:cNvPr id="44133" name="Group 101"/>
          <p:cNvGrpSpPr/>
          <p:nvPr/>
        </p:nvGrpSpPr>
        <p:grpSpPr bwMode="auto">
          <a:xfrm>
            <a:off x="4833614" y="4182893"/>
            <a:ext cx="2071711" cy="1998213"/>
            <a:chOff x="6027" y="2249"/>
            <a:chExt cx="1821" cy="1842"/>
          </a:xfrm>
        </p:grpSpPr>
        <p:sp>
          <p:nvSpPr>
            <p:cNvPr id="44134" name="Oval 102"/>
            <p:cNvSpPr>
              <a:spLocks noChangeArrowheads="1"/>
            </p:cNvSpPr>
            <p:nvPr/>
          </p:nvSpPr>
          <p:spPr bwMode="auto">
            <a:xfrm>
              <a:off x="6681" y="2249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35" name="Text Box 103"/>
            <p:cNvSpPr txBox="1">
              <a:spLocks noChangeArrowheads="1"/>
            </p:cNvSpPr>
            <p:nvPr/>
          </p:nvSpPr>
          <p:spPr bwMode="auto">
            <a:xfrm>
              <a:off x="6759" y="235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36" name="Oval 104"/>
            <p:cNvSpPr>
              <a:spLocks noChangeArrowheads="1"/>
            </p:cNvSpPr>
            <p:nvPr/>
          </p:nvSpPr>
          <p:spPr bwMode="auto">
            <a:xfrm>
              <a:off x="6027" y="3098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37" name="Oval 105"/>
            <p:cNvSpPr>
              <a:spLocks noChangeArrowheads="1"/>
            </p:cNvSpPr>
            <p:nvPr/>
          </p:nvSpPr>
          <p:spPr bwMode="auto">
            <a:xfrm>
              <a:off x="6561" y="2993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38" name="Oval 106"/>
            <p:cNvSpPr>
              <a:spLocks noChangeArrowheads="1"/>
            </p:cNvSpPr>
            <p:nvPr/>
          </p:nvSpPr>
          <p:spPr bwMode="auto">
            <a:xfrm>
              <a:off x="7251" y="2963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39" name="Oval 107"/>
            <p:cNvSpPr>
              <a:spLocks noChangeArrowheads="1"/>
            </p:cNvSpPr>
            <p:nvPr/>
          </p:nvSpPr>
          <p:spPr bwMode="auto">
            <a:xfrm>
              <a:off x="6087" y="3722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0" name="Oval 108"/>
            <p:cNvSpPr>
              <a:spLocks noChangeArrowheads="1"/>
            </p:cNvSpPr>
            <p:nvPr/>
          </p:nvSpPr>
          <p:spPr bwMode="auto">
            <a:xfrm>
              <a:off x="6555" y="3698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1" name="Line 109"/>
            <p:cNvSpPr>
              <a:spLocks noChangeShapeType="1"/>
            </p:cNvSpPr>
            <p:nvPr/>
          </p:nvSpPr>
          <p:spPr bwMode="auto">
            <a:xfrm flipH="1">
              <a:off x="6327" y="2521"/>
              <a:ext cx="354" cy="6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2" name="Line 110"/>
            <p:cNvSpPr>
              <a:spLocks noChangeShapeType="1"/>
            </p:cNvSpPr>
            <p:nvPr/>
          </p:nvSpPr>
          <p:spPr bwMode="auto">
            <a:xfrm flipH="1">
              <a:off x="6759" y="2618"/>
              <a:ext cx="87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3" name="Line 111"/>
            <p:cNvSpPr>
              <a:spLocks noChangeShapeType="1"/>
            </p:cNvSpPr>
            <p:nvPr/>
          </p:nvSpPr>
          <p:spPr bwMode="auto">
            <a:xfrm>
              <a:off x="6246" y="3452"/>
              <a:ext cx="0" cy="2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4" name="Oval 112"/>
            <p:cNvSpPr>
              <a:spLocks noChangeArrowheads="1"/>
            </p:cNvSpPr>
            <p:nvPr/>
          </p:nvSpPr>
          <p:spPr bwMode="auto">
            <a:xfrm>
              <a:off x="7032" y="3692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5" name="Line 113"/>
            <p:cNvSpPr>
              <a:spLocks noChangeShapeType="1"/>
            </p:cNvSpPr>
            <p:nvPr/>
          </p:nvSpPr>
          <p:spPr bwMode="auto">
            <a:xfrm flipH="1">
              <a:off x="7266" y="3334"/>
              <a:ext cx="9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6" name="Oval 114"/>
            <p:cNvSpPr>
              <a:spLocks noChangeArrowheads="1"/>
            </p:cNvSpPr>
            <p:nvPr/>
          </p:nvSpPr>
          <p:spPr bwMode="auto">
            <a:xfrm>
              <a:off x="7479" y="3707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7" name="Line 115"/>
            <p:cNvSpPr>
              <a:spLocks noChangeShapeType="1"/>
            </p:cNvSpPr>
            <p:nvPr/>
          </p:nvSpPr>
          <p:spPr bwMode="auto">
            <a:xfrm>
              <a:off x="7551" y="3311"/>
              <a:ext cx="102" cy="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8" name="Line 116"/>
            <p:cNvSpPr>
              <a:spLocks noChangeShapeType="1"/>
            </p:cNvSpPr>
            <p:nvPr/>
          </p:nvSpPr>
          <p:spPr bwMode="auto">
            <a:xfrm>
              <a:off x="6732" y="3380"/>
              <a:ext cx="0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9" name="Text Box 117"/>
            <p:cNvSpPr txBox="1">
              <a:spLocks noChangeArrowheads="1"/>
            </p:cNvSpPr>
            <p:nvPr/>
          </p:nvSpPr>
          <p:spPr bwMode="auto">
            <a:xfrm>
              <a:off x="6123" y="3199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50" name="Text Box 118"/>
            <p:cNvSpPr txBox="1">
              <a:spLocks noChangeArrowheads="1"/>
            </p:cNvSpPr>
            <p:nvPr/>
          </p:nvSpPr>
          <p:spPr bwMode="auto">
            <a:xfrm>
              <a:off x="6642" y="3088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51" name="Text Box 119"/>
            <p:cNvSpPr txBox="1">
              <a:spLocks noChangeArrowheads="1"/>
            </p:cNvSpPr>
            <p:nvPr/>
          </p:nvSpPr>
          <p:spPr bwMode="auto">
            <a:xfrm>
              <a:off x="7347" y="3058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D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52" name="Text Box 120"/>
            <p:cNvSpPr txBox="1">
              <a:spLocks noChangeArrowheads="1"/>
            </p:cNvSpPr>
            <p:nvPr/>
          </p:nvSpPr>
          <p:spPr bwMode="auto">
            <a:xfrm>
              <a:off x="6177" y="3808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E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53" name="Text Box 121"/>
            <p:cNvSpPr txBox="1">
              <a:spLocks noChangeArrowheads="1"/>
            </p:cNvSpPr>
            <p:nvPr/>
          </p:nvSpPr>
          <p:spPr bwMode="auto">
            <a:xfrm>
              <a:off x="6642" y="3808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F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54" name="Text Box 122"/>
            <p:cNvSpPr txBox="1">
              <a:spLocks noChangeArrowheads="1"/>
            </p:cNvSpPr>
            <p:nvPr/>
          </p:nvSpPr>
          <p:spPr bwMode="auto">
            <a:xfrm>
              <a:off x="7137" y="3778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G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55" name="Text Box 123"/>
            <p:cNvSpPr txBox="1">
              <a:spLocks noChangeArrowheads="1"/>
            </p:cNvSpPr>
            <p:nvPr/>
          </p:nvSpPr>
          <p:spPr bwMode="auto">
            <a:xfrm>
              <a:off x="7572" y="3793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H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56" name="Line 124"/>
            <p:cNvSpPr>
              <a:spLocks noChangeShapeType="1"/>
            </p:cNvSpPr>
            <p:nvPr/>
          </p:nvSpPr>
          <p:spPr bwMode="auto">
            <a:xfrm>
              <a:off x="7038" y="2516"/>
              <a:ext cx="267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57" name="Line 125"/>
            <p:cNvSpPr>
              <a:spLocks noChangeShapeType="1"/>
            </p:cNvSpPr>
            <p:nvPr/>
          </p:nvSpPr>
          <p:spPr bwMode="auto">
            <a:xfrm flipH="1">
              <a:off x="6357" y="3320"/>
              <a:ext cx="270" cy="4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</p:grpSp>
      <p:grpSp>
        <p:nvGrpSpPr>
          <p:cNvPr id="44158" name="Group 126"/>
          <p:cNvGrpSpPr/>
          <p:nvPr/>
        </p:nvGrpSpPr>
        <p:grpSpPr bwMode="auto">
          <a:xfrm>
            <a:off x="7262506" y="4185604"/>
            <a:ext cx="2071711" cy="1995502"/>
            <a:chOff x="8052" y="2255"/>
            <a:chExt cx="1821" cy="1842"/>
          </a:xfrm>
        </p:grpSpPr>
        <p:sp>
          <p:nvSpPr>
            <p:cNvPr id="44159" name="Oval 127"/>
            <p:cNvSpPr>
              <a:spLocks noChangeArrowheads="1"/>
            </p:cNvSpPr>
            <p:nvPr/>
          </p:nvSpPr>
          <p:spPr bwMode="auto">
            <a:xfrm>
              <a:off x="8706" y="225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0" name="Text Box 128"/>
            <p:cNvSpPr txBox="1">
              <a:spLocks noChangeArrowheads="1"/>
            </p:cNvSpPr>
            <p:nvPr/>
          </p:nvSpPr>
          <p:spPr bwMode="auto">
            <a:xfrm>
              <a:off x="8784" y="2357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61" name="Oval 129"/>
            <p:cNvSpPr>
              <a:spLocks noChangeArrowheads="1"/>
            </p:cNvSpPr>
            <p:nvPr/>
          </p:nvSpPr>
          <p:spPr bwMode="auto">
            <a:xfrm>
              <a:off x="8052" y="3104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2" name="Oval 130"/>
            <p:cNvSpPr>
              <a:spLocks noChangeArrowheads="1"/>
            </p:cNvSpPr>
            <p:nvPr/>
          </p:nvSpPr>
          <p:spPr bwMode="auto">
            <a:xfrm>
              <a:off x="8586" y="2999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3" name="Oval 131"/>
            <p:cNvSpPr>
              <a:spLocks noChangeArrowheads="1"/>
            </p:cNvSpPr>
            <p:nvPr/>
          </p:nvSpPr>
          <p:spPr bwMode="auto">
            <a:xfrm>
              <a:off x="9276" y="2969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4" name="Oval 132"/>
            <p:cNvSpPr>
              <a:spLocks noChangeArrowheads="1"/>
            </p:cNvSpPr>
            <p:nvPr/>
          </p:nvSpPr>
          <p:spPr bwMode="auto">
            <a:xfrm>
              <a:off x="8112" y="3728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5" name="Oval 133"/>
            <p:cNvSpPr>
              <a:spLocks noChangeArrowheads="1"/>
            </p:cNvSpPr>
            <p:nvPr/>
          </p:nvSpPr>
          <p:spPr bwMode="auto">
            <a:xfrm>
              <a:off x="8580" y="3704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6" name="Line 134"/>
            <p:cNvSpPr>
              <a:spLocks noChangeShapeType="1"/>
            </p:cNvSpPr>
            <p:nvPr/>
          </p:nvSpPr>
          <p:spPr bwMode="auto">
            <a:xfrm flipH="1">
              <a:off x="8352" y="2527"/>
              <a:ext cx="354" cy="6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7" name="Line 135"/>
            <p:cNvSpPr>
              <a:spLocks noChangeShapeType="1"/>
            </p:cNvSpPr>
            <p:nvPr/>
          </p:nvSpPr>
          <p:spPr bwMode="auto">
            <a:xfrm flipH="1">
              <a:off x="8784" y="2624"/>
              <a:ext cx="87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8" name="Line 136"/>
            <p:cNvSpPr>
              <a:spLocks noChangeShapeType="1"/>
            </p:cNvSpPr>
            <p:nvPr/>
          </p:nvSpPr>
          <p:spPr bwMode="auto">
            <a:xfrm>
              <a:off x="8271" y="3458"/>
              <a:ext cx="0" cy="2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9" name="Oval 137"/>
            <p:cNvSpPr>
              <a:spLocks noChangeArrowheads="1"/>
            </p:cNvSpPr>
            <p:nvPr/>
          </p:nvSpPr>
          <p:spPr bwMode="auto">
            <a:xfrm>
              <a:off x="9057" y="3698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70" name="Line 138"/>
            <p:cNvSpPr>
              <a:spLocks noChangeShapeType="1"/>
            </p:cNvSpPr>
            <p:nvPr/>
          </p:nvSpPr>
          <p:spPr bwMode="auto">
            <a:xfrm flipH="1">
              <a:off x="9291" y="3340"/>
              <a:ext cx="9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71" name="Oval 139"/>
            <p:cNvSpPr>
              <a:spLocks noChangeArrowheads="1"/>
            </p:cNvSpPr>
            <p:nvPr/>
          </p:nvSpPr>
          <p:spPr bwMode="auto">
            <a:xfrm>
              <a:off x="9504" y="3713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72" name="Line 140"/>
            <p:cNvSpPr>
              <a:spLocks noChangeShapeType="1"/>
            </p:cNvSpPr>
            <p:nvPr/>
          </p:nvSpPr>
          <p:spPr bwMode="auto">
            <a:xfrm>
              <a:off x="9576" y="3317"/>
              <a:ext cx="102" cy="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73" name="Line 141"/>
            <p:cNvSpPr>
              <a:spLocks noChangeShapeType="1"/>
            </p:cNvSpPr>
            <p:nvPr/>
          </p:nvSpPr>
          <p:spPr bwMode="auto">
            <a:xfrm>
              <a:off x="8757" y="3386"/>
              <a:ext cx="0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74" name="Text Box 142"/>
            <p:cNvSpPr txBox="1">
              <a:spLocks noChangeArrowheads="1"/>
            </p:cNvSpPr>
            <p:nvPr/>
          </p:nvSpPr>
          <p:spPr bwMode="auto">
            <a:xfrm>
              <a:off x="8148" y="320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75" name="Text Box 143"/>
            <p:cNvSpPr txBox="1">
              <a:spLocks noChangeArrowheads="1"/>
            </p:cNvSpPr>
            <p:nvPr/>
          </p:nvSpPr>
          <p:spPr bwMode="auto">
            <a:xfrm>
              <a:off x="8667" y="3094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76" name="Text Box 144"/>
            <p:cNvSpPr txBox="1">
              <a:spLocks noChangeArrowheads="1"/>
            </p:cNvSpPr>
            <p:nvPr/>
          </p:nvSpPr>
          <p:spPr bwMode="auto">
            <a:xfrm>
              <a:off x="9372" y="3064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D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77" name="Text Box 145"/>
            <p:cNvSpPr txBox="1">
              <a:spLocks noChangeArrowheads="1"/>
            </p:cNvSpPr>
            <p:nvPr/>
          </p:nvSpPr>
          <p:spPr bwMode="auto">
            <a:xfrm>
              <a:off x="8202" y="3814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E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78" name="Text Box 146"/>
            <p:cNvSpPr txBox="1">
              <a:spLocks noChangeArrowheads="1"/>
            </p:cNvSpPr>
            <p:nvPr/>
          </p:nvSpPr>
          <p:spPr bwMode="auto">
            <a:xfrm>
              <a:off x="8667" y="3814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F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79" name="Text Box 147"/>
            <p:cNvSpPr txBox="1">
              <a:spLocks noChangeArrowheads="1"/>
            </p:cNvSpPr>
            <p:nvPr/>
          </p:nvSpPr>
          <p:spPr bwMode="auto">
            <a:xfrm>
              <a:off x="9162" y="3784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G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80" name="Text Box 148"/>
            <p:cNvSpPr txBox="1">
              <a:spLocks noChangeArrowheads="1"/>
            </p:cNvSpPr>
            <p:nvPr/>
          </p:nvSpPr>
          <p:spPr bwMode="auto">
            <a:xfrm>
              <a:off x="9597" y="3799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H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81" name="Line 149"/>
            <p:cNvSpPr>
              <a:spLocks noChangeShapeType="1"/>
            </p:cNvSpPr>
            <p:nvPr/>
          </p:nvSpPr>
          <p:spPr bwMode="auto">
            <a:xfrm>
              <a:off x="9063" y="2522"/>
              <a:ext cx="267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82" name="Line 150"/>
            <p:cNvSpPr>
              <a:spLocks noChangeShapeType="1"/>
            </p:cNvSpPr>
            <p:nvPr/>
          </p:nvSpPr>
          <p:spPr bwMode="auto">
            <a:xfrm>
              <a:off x="8988" y="2613"/>
              <a:ext cx="174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</p:grpSp>
      <p:sp>
        <p:nvSpPr>
          <p:cNvPr id="239" name="矩形 238"/>
          <p:cNvSpPr/>
          <p:nvPr/>
        </p:nvSpPr>
        <p:spPr>
          <a:xfrm>
            <a:off x="3404854" y="4895222"/>
            <a:ext cx="4154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5190804" y="5252412"/>
            <a:ext cx="4154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4833614" y="5323850"/>
            <a:ext cx="4154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8262638" y="4966660"/>
            <a:ext cx="4154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8548390" y="5252412"/>
            <a:ext cx="4154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4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160" grpId="0"/>
      <p:bldP spid="239" grpId="0"/>
      <p:bldP spid="240" grpId="0"/>
      <p:bldP spid="241" grpId="0"/>
      <p:bldP spid="242" grpId="0"/>
      <p:bldP spid="2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树的一些基本术语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结合课本进行</a:t>
            </a:r>
            <a:r>
              <a:rPr lang="zh-CN" altLang="en-US"/>
              <a:t>讲解</a:t>
            </a:r>
            <a:endParaRPr lang="zh-CN" altLang="en-US"/>
          </a:p>
          <a:p>
            <a:r>
              <a:rPr lang="en-US" altLang="zh-CN"/>
              <a:t>degree</a:t>
            </a:r>
            <a:r>
              <a:rPr lang="zh-CN" altLang="en-US"/>
              <a:t>、</a:t>
            </a:r>
            <a:r>
              <a:rPr lang="en-US" altLang="zh-CN"/>
              <a:t>leaf</a:t>
            </a:r>
            <a:r>
              <a:rPr lang="zh-CN" altLang="en-US"/>
              <a:t>、</a:t>
            </a:r>
            <a:r>
              <a:rPr lang="en-US" altLang="zh-CN"/>
              <a:t>parent</a:t>
            </a:r>
            <a:r>
              <a:rPr lang="zh-CN" altLang="en-US"/>
              <a:t>、</a:t>
            </a:r>
            <a:r>
              <a:rPr lang="en-US" altLang="zh-CN"/>
              <a:t>child</a:t>
            </a:r>
            <a:r>
              <a:rPr lang="zh-CN" altLang="en-US"/>
              <a:t>、</a:t>
            </a:r>
            <a:r>
              <a:rPr lang="en-US" altLang="zh-CN"/>
              <a:t>sibling</a:t>
            </a:r>
            <a:endParaRPr lang="en-US" altLang="zh-CN"/>
          </a:p>
          <a:p>
            <a:r>
              <a:rPr lang="en-US" altLang="zh-CN"/>
              <a:t>ancestor</a:t>
            </a:r>
            <a:r>
              <a:rPr lang="zh-CN" altLang="en-US"/>
              <a:t>、</a:t>
            </a:r>
            <a:r>
              <a:rPr lang="en-US" altLang="zh-CN"/>
              <a:t>descendant</a:t>
            </a:r>
            <a:endParaRPr lang="en-US" altLang="zh-CN"/>
          </a:p>
          <a:p>
            <a:r>
              <a:rPr lang="en-US" altLang="zh-CN"/>
              <a:t>depth</a:t>
            </a:r>
            <a:r>
              <a:rPr lang="zh-CN" altLang="en-US"/>
              <a:t>（</a:t>
            </a:r>
            <a:r>
              <a:rPr lang="zh-CN" altLang="en-US">
                <a:latin typeface="Arial Regular" panose="020B0604020202020204" charset="0"/>
                <a:cs typeface="Arial Regular" panose="020B0604020202020204" charset="0"/>
              </a:rPr>
              <a:t>从</a:t>
            </a:r>
            <a:r>
              <a:rPr lang="en-US" altLang="zh-CN">
                <a:latin typeface="Arial Regular" panose="020B0604020202020204" charset="0"/>
                <a:cs typeface="Arial Regular" panose="020B0604020202020204" charset="0"/>
              </a:rPr>
              <a:t>0</a:t>
            </a:r>
            <a:r>
              <a:rPr lang="zh-CN" altLang="en-US">
                <a:latin typeface="Arial Regular" panose="020B0604020202020204" charset="0"/>
                <a:cs typeface="Arial Regular" panose="020B0604020202020204" charset="0"/>
              </a:rPr>
              <a:t>（</a:t>
            </a:r>
            <a:r>
              <a:rPr lang="en-US" altLang="zh-CN">
                <a:latin typeface="Arial Regular" panose="020B0604020202020204" charset="0"/>
                <a:cs typeface="Arial Regular" panose="020B0604020202020204" charset="0"/>
              </a:rPr>
              <a:t>root</a:t>
            </a:r>
            <a:r>
              <a:rPr lang="zh-CN" altLang="en-US">
                <a:latin typeface="Arial Regular" panose="020B0604020202020204" charset="0"/>
                <a:cs typeface="Arial Regular" panose="020B0604020202020204" charset="0"/>
              </a:rPr>
              <a:t>）开始）</a:t>
            </a:r>
            <a:endParaRPr lang="en-US" altLang="zh-CN"/>
          </a:p>
          <a:p>
            <a:r>
              <a:rPr lang="zh-CN" altLang="en-US"/>
              <a:t>分支、路径和路径</a:t>
            </a:r>
            <a:r>
              <a:rPr lang="zh-CN" altLang="en-US"/>
              <a:t>长度</a:t>
            </a:r>
            <a:endParaRPr lang="zh-CN" altLang="en-US"/>
          </a:p>
        </p:txBody>
      </p:sp>
      <p:grpSp>
        <p:nvGrpSpPr>
          <p:cNvPr id="7" name="Group 1"/>
          <p:cNvGrpSpPr/>
          <p:nvPr/>
        </p:nvGrpSpPr>
        <p:grpSpPr bwMode="auto">
          <a:xfrm>
            <a:off x="8245488" y="2493950"/>
            <a:ext cx="2465990" cy="2273300"/>
            <a:chOff x="2010" y="7992"/>
            <a:chExt cx="2889" cy="2562"/>
          </a:xfrm>
        </p:grpSpPr>
        <p:sp>
          <p:nvSpPr>
            <p:cNvPr id="8" name="Oval 2"/>
            <p:cNvSpPr>
              <a:spLocks noChangeArrowheads="1"/>
            </p:cNvSpPr>
            <p:nvPr/>
          </p:nvSpPr>
          <p:spPr bwMode="auto">
            <a:xfrm>
              <a:off x="3482" y="7992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3582" y="8094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2340" y="887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3084" y="878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3984" y="875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2010" y="949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2595" y="949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2610" y="1016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3108" y="9486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 flipH="1">
              <a:off x="2658" y="8304"/>
              <a:ext cx="796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 flipH="1">
              <a:off x="3368" y="8409"/>
              <a:ext cx="196" cy="3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 flipH="1">
              <a:off x="2289" y="9210"/>
              <a:ext cx="144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2658" y="9195"/>
              <a:ext cx="5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2" name="Oval 16"/>
            <p:cNvSpPr>
              <a:spLocks noChangeArrowheads="1"/>
            </p:cNvSpPr>
            <p:nvPr/>
          </p:nvSpPr>
          <p:spPr bwMode="auto">
            <a:xfrm>
              <a:off x="3585" y="9480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3" name="Oval 17"/>
            <p:cNvSpPr>
              <a:spLocks noChangeArrowheads="1"/>
            </p:cNvSpPr>
            <p:nvPr/>
          </p:nvSpPr>
          <p:spPr bwMode="auto">
            <a:xfrm>
              <a:off x="4530" y="943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 flipH="1">
              <a:off x="3858" y="9099"/>
              <a:ext cx="222" cy="3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4329" y="9046"/>
              <a:ext cx="339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6" name="Oval 20"/>
            <p:cNvSpPr>
              <a:spLocks noChangeArrowheads="1"/>
            </p:cNvSpPr>
            <p:nvPr/>
          </p:nvSpPr>
          <p:spPr bwMode="auto">
            <a:xfrm>
              <a:off x="3636" y="1018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3810" y="9864"/>
              <a:ext cx="1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8" name="Oval 22"/>
            <p:cNvSpPr>
              <a:spLocks noChangeArrowheads="1"/>
            </p:cNvSpPr>
            <p:nvPr/>
          </p:nvSpPr>
          <p:spPr bwMode="auto">
            <a:xfrm>
              <a:off x="4032" y="949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4206" y="9142"/>
              <a:ext cx="0" cy="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2774" y="9864"/>
              <a:ext cx="1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 flipH="1">
              <a:off x="3285" y="9192"/>
              <a:ext cx="1" cy="2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32" name="Text Box 26"/>
            <p:cNvSpPr txBox="1">
              <a:spLocks noChangeArrowheads="1"/>
            </p:cNvSpPr>
            <p:nvPr/>
          </p:nvSpPr>
          <p:spPr bwMode="auto">
            <a:xfrm>
              <a:off x="2436" y="8972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3" name="Text Box 27"/>
            <p:cNvSpPr txBox="1">
              <a:spLocks noChangeArrowheads="1"/>
            </p:cNvSpPr>
            <p:nvPr/>
          </p:nvSpPr>
          <p:spPr bwMode="auto">
            <a:xfrm>
              <a:off x="3165" y="887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>
              <a:off x="4080" y="884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D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5" name="Text Box 29"/>
            <p:cNvSpPr txBox="1">
              <a:spLocks noChangeArrowheads="1"/>
            </p:cNvSpPr>
            <p:nvPr/>
          </p:nvSpPr>
          <p:spPr bwMode="auto">
            <a:xfrm>
              <a:off x="2085" y="9590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F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6" name="Text Box 30"/>
            <p:cNvSpPr txBox="1">
              <a:spLocks noChangeArrowheads="1"/>
            </p:cNvSpPr>
            <p:nvPr/>
          </p:nvSpPr>
          <p:spPr bwMode="auto">
            <a:xfrm>
              <a:off x="2685" y="958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G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3195" y="959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H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3690" y="956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I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4125" y="958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J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0" name="Text Box 34"/>
            <p:cNvSpPr txBox="1">
              <a:spLocks noChangeArrowheads="1"/>
            </p:cNvSpPr>
            <p:nvPr/>
          </p:nvSpPr>
          <p:spPr bwMode="auto">
            <a:xfrm>
              <a:off x="4620" y="952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K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1" name="Text Box 35"/>
            <p:cNvSpPr txBox="1">
              <a:spLocks noChangeArrowheads="1"/>
            </p:cNvSpPr>
            <p:nvPr/>
          </p:nvSpPr>
          <p:spPr bwMode="auto">
            <a:xfrm>
              <a:off x="2700" y="1026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L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2" name="Text Box 36"/>
            <p:cNvSpPr txBox="1">
              <a:spLocks noChangeArrowheads="1"/>
            </p:cNvSpPr>
            <p:nvPr/>
          </p:nvSpPr>
          <p:spPr bwMode="auto">
            <a:xfrm>
              <a:off x="3735" y="10280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M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>
              <a:off x="3786" y="8349"/>
              <a:ext cx="339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二叉树的定义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一棵二叉树T是一个有穷的结点集合</a:t>
            </a:r>
            <a:endParaRPr lang="zh-CN" altLang="en-US"/>
          </a:p>
          <a:p>
            <a:r>
              <a:rPr lang="zh-CN" altLang="en-US"/>
              <a:t>这个集合可以为空，若不为空，则它是由根结点和称为其左子树</a:t>
            </a:r>
            <a:r>
              <a:rPr lang="en-US" altLang="zh-CN"/>
              <a:t> </a:t>
            </a:r>
            <a:r>
              <a:rPr lang="zh-CN" altLang="en-US"/>
              <a:t>T</a:t>
            </a:r>
            <a:r>
              <a:rPr lang="zh-CN" altLang="en-US" baseline="-25000"/>
              <a:t>L</a:t>
            </a:r>
            <a:r>
              <a:rPr lang="en-US" altLang="zh-CN"/>
              <a:t> </a:t>
            </a:r>
            <a:r>
              <a:rPr lang="zh-CN" altLang="en-US"/>
              <a:t>和右子树</a:t>
            </a:r>
            <a:r>
              <a:rPr lang="en-US" altLang="zh-CN"/>
              <a:t> </a:t>
            </a:r>
            <a:r>
              <a:rPr lang="zh-CN" altLang="en-US"/>
              <a:t>T</a:t>
            </a:r>
            <a:r>
              <a:rPr lang="zh-CN" altLang="en-US" baseline="-25000"/>
              <a:t>R</a:t>
            </a:r>
            <a:r>
              <a:rPr lang="en-US" altLang="zh-CN"/>
              <a:t> </a:t>
            </a:r>
            <a:r>
              <a:rPr lang="zh-CN" altLang="en-US"/>
              <a:t>的两个不相交的二叉树组成</a:t>
            </a:r>
            <a:endParaRPr lang="zh-CN" altLang="en-US"/>
          </a:p>
          <a:p>
            <a:r>
              <a:rPr lang="zh-CN" altLang="en-US"/>
              <a:t>可见左子树和右子树还是二叉树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二叉树具体五种基本形态</a:t>
            </a:r>
            <a:endParaRPr lang="zh-CN" altLang="en-US"/>
          </a:p>
        </p:txBody>
      </p:sp>
      <p:grpSp>
        <p:nvGrpSpPr>
          <p:cNvPr id="6" name="Group 1"/>
          <p:cNvGrpSpPr/>
          <p:nvPr/>
        </p:nvGrpSpPr>
        <p:grpSpPr bwMode="auto">
          <a:xfrm>
            <a:off x="2837928" y="2777772"/>
            <a:ext cx="6222217" cy="936104"/>
            <a:chOff x="2317" y="3761"/>
            <a:chExt cx="7577" cy="1141"/>
          </a:xfrm>
        </p:grpSpPr>
        <p:sp>
          <p:nvSpPr>
            <p:cNvPr id="7" name="Oval 14"/>
            <p:cNvSpPr>
              <a:spLocks noChangeArrowheads="1"/>
            </p:cNvSpPr>
            <p:nvPr/>
          </p:nvSpPr>
          <p:spPr bwMode="auto">
            <a:xfrm>
              <a:off x="3122" y="4221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4761" y="3761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844" y="3761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8431" y="3761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2317" y="4217"/>
              <a:ext cx="432" cy="4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  <a:cs typeface="Calibri" charset="0"/>
                </a:rPr>
                <a:t>Ф</a:t>
              </a:r>
              <a:endPara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3949" y="4386"/>
              <a:ext cx="1058" cy="50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仿宋" charset="-122"/>
                  <a:cs typeface="Calibri" charset="0"/>
                </a:rPr>
                <a:t>T</a:t>
              </a:r>
              <a:r>
                <a:rPr kumimoji="0" lang="en-US" altLang="zh-CN" b="1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仿宋" charset="-122"/>
                  <a:cs typeface="Calibri" charset="0"/>
                </a:rPr>
                <a:t>L</a:t>
              </a:r>
              <a:endPara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9" name="Oval 8"/>
            <p:cNvSpPr>
              <a:spLocks noChangeArrowheads="1"/>
            </p:cNvSpPr>
            <p:nvPr/>
          </p:nvSpPr>
          <p:spPr bwMode="auto">
            <a:xfrm>
              <a:off x="5940" y="4386"/>
              <a:ext cx="1119" cy="50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仿宋" charset="-122"/>
                  <a:cs typeface="Calibri" charset="0"/>
                </a:rPr>
                <a:t>T</a:t>
              </a:r>
              <a:r>
                <a:rPr kumimoji="0" lang="en-US" altLang="zh-CN" b="1" i="0" u="none" strike="noStrike" cap="none" normalizeH="0" baseline="-30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仿宋" charset="-122"/>
                  <a:cs typeface="Calibri" charset="0"/>
                </a:rPr>
                <a:t>R</a:t>
              </a:r>
              <a:endPara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7467" y="4386"/>
              <a:ext cx="1051" cy="5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仿宋" charset="-122"/>
                  <a:cs typeface="Calibri" charset="0"/>
                </a:rPr>
                <a:t>T</a:t>
              </a:r>
              <a:r>
                <a:rPr kumimoji="0" lang="en-US" altLang="zh-CN" b="1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仿宋" charset="-122"/>
                  <a:cs typeface="Calibri" charset="0"/>
                </a:rPr>
                <a:t>L</a:t>
              </a:r>
              <a:endPara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8802" y="4356"/>
              <a:ext cx="1092" cy="5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仿宋" charset="-122"/>
                  <a:cs typeface="Calibri" charset="0"/>
                </a:rPr>
                <a:t>T</a:t>
              </a:r>
              <a:r>
                <a:rPr kumimoji="0" lang="en-US" altLang="zh-CN" b="1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仿宋" charset="-122"/>
                  <a:cs typeface="Calibri" charset="0"/>
                </a:rPr>
                <a:t>R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2" name="Line 5"/>
            <p:cNvSpPr>
              <a:spLocks noChangeShapeType="1"/>
            </p:cNvSpPr>
            <p:nvPr/>
          </p:nvSpPr>
          <p:spPr bwMode="auto">
            <a:xfrm flipH="1">
              <a:off x="4512" y="4067"/>
              <a:ext cx="301" cy="3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3" name="Line 4"/>
            <p:cNvSpPr>
              <a:spLocks noChangeShapeType="1"/>
            </p:cNvSpPr>
            <p:nvPr/>
          </p:nvSpPr>
          <p:spPr bwMode="auto">
            <a:xfrm>
              <a:off x="6092" y="4059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4" name="Line 3"/>
            <p:cNvSpPr>
              <a:spLocks noChangeShapeType="1"/>
            </p:cNvSpPr>
            <p:nvPr/>
          </p:nvSpPr>
          <p:spPr bwMode="auto">
            <a:xfrm flipH="1">
              <a:off x="7935" y="4058"/>
              <a:ext cx="563" cy="3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5" name="Line 2"/>
            <p:cNvSpPr>
              <a:spLocks noChangeShapeType="1"/>
            </p:cNvSpPr>
            <p:nvPr/>
          </p:nvSpPr>
          <p:spPr bwMode="auto">
            <a:xfrm>
              <a:off x="8679" y="4058"/>
              <a:ext cx="513" cy="3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</p:grpSp>
      <p:sp>
        <p:nvSpPr>
          <p:cNvPr id="27" name="矩形 26"/>
          <p:cNvSpPr/>
          <p:nvPr/>
        </p:nvSpPr>
        <p:spPr>
          <a:xfrm>
            <a:off x="2478062" y="3869312"/>
            <a:ext cx="661671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 </a:t>
            </a:r>
            <a:r>
              <a:rPr lang="en-US" altLang="zh-CN" dirty="0" smtClean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   (</a:t>
            </a:r>
            <a:r>
              <a:rPr lang="en-US" altLang="zh-CN" dirty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a)     </a:t>
            </a:r>
            <a:r>
              <a:rPr lang="en-US" altLang="zh-CN" dirty="0" smtClean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 (</a:t>
            </a:r>
            <a:r>
              <a:rPr lang="en-US" altLang="zh-CN" dirty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b)             (c)      </a:t>
            </a:r>
            <a:r>
              <a:rPr lang="en-US" altLang="zh-CN" dirty="0" smtClean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              (</a:t>
            </a:r>
            <a:r>
              <a:rPr lang="en-US" altLang="zh-CN" dirty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d)                    </a:t>
            </a:r>
            <a:r>
              <a:rPr lang="en-US" altLang="zh-CN" dirty="0" smtClean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      (</a:t>
            </a:r>
            <a:r>
              <a:rPr lang="en-US" altLang="zh-CN" dirty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e</a:t>
            </a:r>
            <a:r>
              <a:rPr lang="en-US" altLang="zh-CN" dirty="0" smtClean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)</a:t>
            </a:r>
            <a:endParaRPr lang="en-US" altLang="zh-CN" sz="1400" dirty="0">
              <a:latin typeface="Arial Regular" panose="020B0604020202020204" charset="0"/>
              <a:ea typeface="宋体" pitchFamily="2" charset="-122"/>
              <a:cs typeface="Arial Regular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特殊二叉树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“斜二叉树（</a:t>
            </a:r>
            <a:r>
              <a:rPr lang="zh-CN" altLang="en-US">
                <a:sym typeface="+mn-ea"/>
              </a:rPr>
              <a:t>Skewed Binary Tree</a:t>
            </a:r>
            <a:r>
              <a:rPr lang="zh-CN" altLang="en-US"/>
              <a:t>）”，也称为退化二叉树</a:t>
            </a:r>
            <a:endParaRPr lang="zh-CN" altLang="en-US"/>
          </a:p>
          <a:p>
            <a:r>
              <a:rPr lang="zh-CN" altLang="en-US"/>
              <a:t>“完美二叉树（</a:t>
            </a:r>
            <a:r>
              <a:rPr lang="zh-CN" altLang="en-US">
                <a:sym typeface="+mn-ea"/>
              </a:rPr>
              <a:t>Perfect Binary Tree</a:t>
            </a:r>
            <a:r>
              <a:rPr lang="zh-CN" altLang="en-US"/>
              <a:t>）”</a:t>
            </a:r>
            <a:endParaRPr lang="zh-CN" altLang="en-US"/>
          </a:p>
          <a:p>
            <a:r>
              <a:rPr lang="zh-CN" altLang="en-US"/>
              <a:t>一棵深度为</a:t>
            </a:r>
            <a:r>
              <a:rPr lang="en-US" altLang="zh-CN"/>
              <a:t> </a:t>
            </a:r>
            <a:r>
              <a:rPr lang="zh-CN" altLang="en-US"/>
              <a:t>k</a:t>
            </a:r>
            <a:r>
              <a:rPr lang="en-US" altLang="zh-CN"/>
              <a:t> </a:t>
            </a:r>
            <a:r>
              <a:rPr lang="zh-CN" altLang="en-US"/>
              <a:t>的有</a:t>
            </a:r>
            <a:r>
              <a:rPr lang="en-US" altLang="zh-CN"/>
              <a:t> </a:t>
            </a:r>
            <a:r>
              <a:rPr lang="zh-CN" altLang="en-US"/>
              <a:t>n</a:t>
            </a:r>
            <a:r>
              <a:rPr lang="en-US" altLang="zh-CN"/>
              <a:t> </a:t>
            </a:r>
            <a:r>
              <a:rPr lang="zh-CN" altLang="en-US"/>
              <a:t>个结点的二叉树，对树中的结点按从上至下、从左到右的顺序进行编号，如果编号为</a:t>
            </a:r>
            <a:r>
              <a:rPr lang="en-US" altLang="zh-CN"/>
              <a:t> </a:t>
            </a:r>
            <a:r>
              <a:rPr lang="zh-CN" altLang="en-US"/>
              <a:t>i</a:t>
            </a:r>
            <a:r>
              <a:rPr lang="en-US" altLang="zh-CN"/>
              <a:t> </a:t>
            </a:r>
            <a:r>
              <a:rPr lang="zh-CN" altLang="en-US"/>
              <a:t>的结点与</a:t>
            </a:r>
            <a:r>
              <a:rPr lang="zh-CN" altLang="en-US"/>
              <a:t>完美二叉树中编号为 i 的结点在二叉树中的位置相同，则这棵二叉树称为“完全二叉树（</a:t>
            </a:r>
            <a:r>
              <a:rPr lang="zh-CN" altLang="en-US">
                <a:sym typeface="+mn-ea"/>
              </a:rPr>
              <a:t>Complete Binary Tree</a:t>
            </a:r>
            <a:r>
              <a:rPr lang="zh-CN" altLang="en-US"/>
              <a:t>）”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二叉树的几个重要的性质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 一个二叉树第 i 层（</a:t>
            </a:r>
            <a:r>
              <a:rPr lang="en-US" altLang="zh-CN"/>
              <a:t>depth = i</a:t>
            </a:r>
            <a:r>
              <a:rPr lang="zh-CN" altLang="en-US"/>
              <a:t>）的最大结点数为：</a:t>
            </a:r>
            <a:r>
              <a:rPr lang="en-US" b="1" dirty="0" smtClean="0">
                <a:solidFill>
                  <a:srgbClr val="0000FF"/>
                </a:solidFill>
                <a:sym typeface="+mn-ea"/>
              </a:rPr>
              <a:t>2</a:t>
            </a:r>
            <a:r>
              <a:rPr lang="en-US" b="1" i="1" baseline="30000" dirty="0" smtClean="0">
                <a:solidFill>
                  <a:srgbClr val="0000FF"/>
                </a:solidFill>
                <a:sym typeface="+mn-ea"/>
              </a:rPr>
              <a:t>i</a:t>
            </a:r>
            <a:r>
              <a:rPr lang="zh-CN" altLang="en-US" b="1" dirty="0" smtClean="0">
                <a:solidFill>
                  <a:srgbClr val="0000FF"/>
                </a:solidFill>
                <a:sym typeface="+mn-ea"/>
              </a:rPr>
              <a:t>，</a:t>
            </a:r>
            <a:r>
              <a:rPr lang="en-US" b="1" i="1" dirty="0" err="1" smtClean="0">
                <a:solidFill>
                  <a:srgbClr val="0000FF"/>
                </a:solidFill>
                <a:sym typeface="+mn-ea"/>
              </a:rPr>
              <a:t>i</a:t>
            </a:r>
            <a:r>
              <a:rPr lang="en-US" b="1" i="1" dirty="0" smtClean="0">
                <a:solidFill>
                  <a:srgbClr val="0000FF"/>
                </a:solidFill>
                <a:sym typeface="+mn-ea"/>
              </a:rPr>
              <a:t> </a:t>
            </a:r>
            <a:r>
              <a:rPr lang="en-US" b="1" i="1" dirty="0" smtClean="0">
                <a:solidFill>
                  <a:srgbClr val="0000FF"/>
                </a:solidFill>
                <a:sym typeface="Symbol"/>
              </a:rPr>
              <a:t></a:t>
            </a:r>
            <a:r>
              <a:rPr lang="en-US" b="1" i="1" dirty="0" smtClean="0">
                <a:solidFill>
                  <a:srgbClr val="0000FF"/>
                </a:solidFill>
                <a:sym typeface="+mn-ea"/>
              </a:rPr>
              <a:t> 0</a:t>
            </a:r>
            <a:endParaRPr lang="en-US" b="1" i="1" dirty="0" smtClean="0">
              <a:solidFill>
                <a:srgbClr val="0000FF"/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深度为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k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的二叉树有最大结点总数为：</a:t>
            </a:r>
            <a:r>
              <a:rPr lang="en-US" b="1" dirty="0" smtClean="0">
                <a:solidFill>
                  <a:srgbClr val="0000FF"/>
                </a:solidFill>
                <a:sym typeface="+mn-ea"/>
              </a:rPr>
              <a:t>2</a:t>
            </a:r>
            <a:r>
              <a:rPr lang="en-US" altLang="zh-CN" b="1" i="1" baseline="30000" dirty="0" smtClean="0">
                <a:solidFill>
                  <a:srgbClr val="0000FF"/>
                </a:solidFill>
                <a:sym typeface="+mn-ea"/>
              </a:rPr>
              <a:t>k+1</a:t>
            </a:r>
            <a:r>
              <a:rPr lang="en-US" altLang="zh-CN" b="1" i="1" dirty="0" smtClean="0">
                <a:solidFill>
                  <a:srgbClr val="0000FF"/>
                </a:solidFill>
                <a:sym typeface="+mn-ea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sym typeface="+mn-ea"/>
              </a:rPr>
              <a:t>- 1</a:t>
            </a:r>
            <a:r>
              <a:rPr lang="zh-CN" altLang="en-US" b="1" dirty="0" smtClean="0">
                <a:solidFill>
                  <a:srgbClr val="0000FF"/>
                </a:solidFill>
                <a:sym typeface="+mn-ea"/>
              </a:rPr>
              <a:t>，</a:t>
            </a:r>
            <a:r>
              <a:rPr lang="en-US" altLang="zh-CN" b="1" dirty="0" smtClean="0">
                <a:solidFill>
                  <a:srgbClr val="0000FF"/>
                </a:solidFill>
                <a:sym typeface="+mn-ea"/>
              </a:rPr>
              <a:t>k</a:t>
            </a:r>
            <a:r>
              <a:rPr lang="en-US" b="1" i="1" dirty="0" smtClean="0">
                <a:solidFill>
                  <a:srgbClr val="0000FF"/>
                </a:solidFill>
                <a:sym typeface="+mn-ea"/>
              </a:rPr>
              <a:t> </a:t>
            </a:r>
            <a:r>
              <a:rPr lang="en-US" b="1" i="1" dirty="0" smtClean="0">
                <a:solidFill>
                  <a:srgbClr val="0000FF"/>
                </a:solidFill>
                <a:sym typeface="Symbol"/>
              </a:rPr>
              <a:t></a:t>
            </a:r>
            <a:r>
              <a:rPr lang="en-US" b="1" i="1" dirty="0" smtClean="0">
                <a:solidFill>
                  <a:srgbClr val="0000FF"/>
                </a:solidFill>
                <a:sym typeface="+mn-ea"/>
              </a:rPr>
              <a:t> 0</a:t>
            </a:r>
            <a:endParaRPr lang="en-US" b="1" i="1" dirty="0" smtClean="0">
              <a:solidFill>
                <a:srgbClr val="0000FF"/>
              </a:solidFill>
              <a:sym typeface="+mn-ea"/>
            </a:endParaRPr>
          </a:p>
          <a:p>
            <a:r>
              <a:rPr lang="zh-CN" altLang="en-US"/>
              <a:t>对任何非空的二叉树 T，若n</a:t>
            </a:r>
            <a:r>
              <a:rPr lang="zh-CN" altLang="en-US" baseline="-25000"/>
              <a:t>0</a:t>
            </a:r>
            <a:r>
              <a:rPr lang="zh-CN" altLang="en-US"/>
              <a:t>表示叶结点的个数、n</a:t>
            </a:r>
            <a:r>
              <a:rPr lang="zh-CN" altLang="en-US" baseline="-25000"/>
              <a:t>2</a:t>
            </a:r>
            <a:r>
              <a:rPr lang="zh-CN" altLang="en-US"/>
              <a:t>是度为2的结点个数，那么两者满足关系n</a:t>
            </a:r>
            <a:r>
              <a:rPr lang="zh-CN" altLang="en-US" baseline="-25000"/>
              <a:t>0</a:t>
            </a:r>
            <a:r>
              <a:rPr lang="zh-CN" altLang="en-US"/>
              <a:t> = n</a:t>
            </a:r>
            <a:r>
              <a:rPr lang="zh-CN" altLang="en-US" baseline="-25000"/>
              <a:t>2</a:t>
            </a:r>
            <a:r>
              <a:rPr lang="zh-CN" altLang="en-US"/>
              <a:t> +</a:t>
            </a:r>
            <a:r>
              <a:rPr lang="en-US" altLang="zh-CN"/>
              <a:t> </a:t>
            </a:r>
            <a:r>
              <a:rPr lang="zh-CN" altLang="en-US"/>
              <a:t>1</a:t>
            </a:r>
            <a:endParaRPr lang="zh-CN" altLang="en-US"/>
          </a:p>
          <a:p>
            <a:r>
              <a:rPr lang="zh-CN" altLang="en-US"/>
              <a:t>n 个结点的完全二叉树的深度为：</a:t>
            </a:r>
            <a:endParaRPr lang="zh-CN" altLang="en-US"/>
          </a:p>
          <a:p>
            <a:endParaRPr lang="en-US" b="1" i="1" dirty="0" smtClean="0">
              <a:solidFill>
                <a:srgbClr val="0000FF"/>
              </a:solidFill>
              <a:sym typeface="+mn-ea"/>
            </a:endParaRPr>
          </a:p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855802" y="4768195"/>
            <a:ext cx="2169599" cy="1708830"/>
            <a:chOff x="3535943" y="366908"/>
            <a:chExt cx="2169599" cy="1708830"/>
          </a:xfrm>
        </p:grpSpPr>
        <p:sp>
          <p:nvSpPr>
            <p:cNvPr id="15" name="Oval 32"/>
            <p:cNvSpPr>
              <a:spLocks noChangeArrowheads="1"/>
            </p:cNvSpPr>
            <p:nvPr/>
          </p:nvSpPr>
          <p:spPr bwMode="auto">
            <a:xfrm>
              <a:off x="4647260" y="366908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16" name="Text Box 33"/>
            <p:cNvSpPr txBox="1">
              <a:spLocks noChangeArrowheads="1"/>
            </p:cNvSpPr>
            <p:nvPr/>
          </p:nvSpPr>
          <p:spPr bwMode="auto">
            <a:xfrm>
              <a:off x="4721990" y="413180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A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7" name="Oval 34"/>
            <p:cNvSpPr>
              <a:spLocks noChangeArrowheads="1"/>
            </p:cNvSpPr>
            <p:nvPr/>
          </p:nvSpPr>
          <p:spPr bwMode="auto">
            <a:xfrm>
              <a:off x="3907186" y="824760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18" name="Text Box 35"/>
            <p:cNvSpPr txBox="1">
              <a:spLocks noChangeArrowheads="1"/>
            </p:cNvSpPr>
            <p:nvPr/>
          </p:nvSpPr>
          <p:spPr bwMode="auto">
            <a:xfrm>
              <a:off x="3981916" y="871033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B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9" name="Oval 36"/>
            <p:cNvSpPr>
              <a:spLocks noChangeArrowheads="1"/>
            </p:cNvSpPr>
            <p:nvPr/>
          </p:nvSpPr>
          <p:spPr bwMode="auto">
            <a:xfrm>
              <a:off x="5409030" y="836937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20" name="Text Box 37"/>
            <p:cNvSpPr txBox="1">
              <a:spLocks noChangeArrowheads="1"/>
            </p:cNvSpPr>
            <p:nvPr/>
          </p:nvSpPr>
          <p:spPr bwMode="auto">
            <a:xfrm>
              <a:off x="5483761" y="883209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C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1" name="Line 38"/>
            <p:cNvSpPr>
              <a:spLocks noChangeShapeType="1"/>
            </p:cNvSpPr>
            <p:nvPr/>
          </p:nvSpPr>
          <p:spPr bwMode="auto">
            <a:xfrm flipH="1">
              <a:off x="4174769" y="632365"/>
              <a:ext cx="535168" cy="2630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22" name="Oval 39"/>
            <p:cNvSpPr>
              <a:spLocks noChangeArrowheads="1"/>
            </p:cNvSpPr>
            <p:nvPr/>
          </p:nvSpPr>
          <p:spPr bwMode="auto">
            <a:xfrm>
              <a:off x="3535943" y="1282613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23" name="Text Box 40"/>
            <p:cNvSpPr txBox="1">
              <a:spLocks noChangeArrowheads="1"/>
            </p:cNvSpPr>
            <p:nvPr/>
          </p:nvSpPr>
          <p:spPr bwMode="auto">
            <a:xfrm>
              <a:off x="3610674" y="1328885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D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4" name="Oval 41"/>
            <p:cNvSpPr>
              <a:spLocks noChangeArrowheads="1"/>
            </p:cNvSpPr>
            <p:nvPr/>
          </p:nvSpPr>
          <p:spPr bwMode="auto">
            <a:xfrm>
              <a:off x="4276017" y="1250953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25" name="Text Box 42"/>
            <p:cNvSpPr txBox="1">
              <a:spLocks noChangeArrowheads="1"/>
            </p:cNvSpPr>
            <p:nvPr/>
          </p:nvSpPr>
          <p:spPr bwMode="auto">
            <a:xfrm>
              <a:off x="4350748" y="1297225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E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6" name="Line 43"/>
            <p:cNvSpPr>
              <a:spLocks noChangeShapeType="1"/>
            </p:cNvSpPr>
            <p:nvPr/>
          </p:nvSpPr>
          <p:spPr bwMode="auto">
            <a:xfrm>
              <a:off x="4155484" y="1095088"/>
              <a:ext cx="175979" cy="1802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27" name="Line 44"/>
            <p:cNvSpPr>
              <a:spLocks noChangeShapeType="1"/>
            </p:cNvSpPr>
            <p:nvPr/>
          </p:nvSpPr>
          <p:spPr bwMode="auto">
            <a:xfrm>
              <a:off x="4905201" y="617752"/>
              <a:ext cx="535168" cy="2630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28" name="Line 45"/>
            <p:cNvSpPr>
              <a:spLocks noChangeShapeType="1"/>
            </p:cNvSpPr>
            <p:nvPr/>
          </p:nvSpPr>
          <p:spPr bwMode="auto">
            <a:xfrm flipH="1">
              <a:off x="3789063" y="1107265"/>
              <a:ext cx="168747" cy="189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29" name="Oval 48"/>
            <p:cNvSpPr>
              <a:spLocks noChangeArrowheads="1"/>
            </p:cNvSpPr>
            <p:nvPr/>
          </p:nvSpPr>
          <p:spPr bwMode="auto">
            <a:xfrm>
              <a:off x="4489802" y="1759949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30" name="Text Box 49"/>
            <p:cNvSpPr txBox="1">
              <a:spLocks noChangeArrowheads="1"/>
            </p:cNvSpPr>
            <p:nvPr/>
          </p:nvSpPr>
          <p:spPr bwMode="auto">
            <a:xfrm>
              <a:off x="4550951" y="1806221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K</a:t>
              </a:r>
              <a:endPara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1" name="Line 50"/>
            <p:cNvSpPr>
              <a:spLocks noChangeShapeType="1"/>
            </p:cNvSpPr>
            <p:nvPr/>
          </p:nvSpPr>
          <p:spPr bwMode="auto">
            <a:xfrm>
              <a:off x="4501855" y="1555376"/>
              <a:ext cx="74731" cy="2143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32" name="Oval 52"/>
            <p:cNvSpPr>
              <a:spLocks noChangeArrowheads="1"/>
            </p:cNvSpPr>
            <p:nvPr/>
          </p:nvSpPr>
          <p:spPr bwMode="auto">
            <a:xfrm>
              <a:off x="4092807" y="1747772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33" name="Text Box 53"/>
            <p:cNvSpPr txBox="1">
              <a:spLocks noChangeArrowheads="1"/>
            </p:cNvSpPr>
            <p:nvPr/>
          </p:nvSpPr>
          <p:spPr bwMode="auto">
            <a:xfrm>
              <a:off x="4167537" y="1794044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J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4" name="Line 54"/>
            <p:cNvSpPr>
              <a:spLocks noChangeShapeType="1"/>
            </p:cNvSpPr>
            <p:nvPr/>
          </p:nvSpPr>
          <p:spPr bwMode="auto">
            <a:xfrm flipH="1">
              <a:off x="4307356" y="1550505"/>
              <a:ext cx="81963" cy="2191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35" name="Oval 58"/>
            <p:cNvSpPr>
              <a:spLocks noChangeArrowheads="1"/>
            </p:cNvSpPr>
            <p:nvPr/>
          </p:nvSpPr>
          <p:spPr bwMode="auto">
            <a:xfrm>
              <a:off x="5040198" y="1270436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36" name="Text Box 59"/>
            <p:cNvSpPr txBox="1">
              <a:spLocks noChangeArrowheads="1"/>
            </p:cNvSpPr>
            <p:nvPr/>
          </p:nvSpPr>
          <p:spPr bwMode="auto">
            <a:xfrm>
              <a:off x="5114929" y="1316708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F</a:t>
              </a:r>
              <a:endPara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7" name="Line 63"/>
            <p:cNvSpPr>
              <a:spLocks noChangeShapeType="1"/>
            </p:cNvSpPr>
            <p:nvPr/>
          </p:nvSpPr>
          <p:spPr bwMode="auto">
            <a:xfrm flipH="1">
              <a:off x="5293318" y="1095088"/>
              <a:ext cx="168747" cy="189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38" name="Oval 48"/>
            <p:cNvSpPr>
              <a:spLocks noChangeArrowheads="1"/>
            </p:cNvSpPr>
            <p:nvPr/>
          </p:nvSpPr>
          <p:spPr bwMode="auto">
            <a:xfrm>
              <a:off x="5275620" y="1776185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39" name="Text Box 49"/>
            <p:cNvSpPr txBox="1">
              <a:spLocks noChangeArrowheads="1"/>
            </p:cNvSpPr>
            <p:nvPr/>
          </p:nvSpPr>
          <p:spPr bwMode="auto">
            <a:xfrm>
              <a:off x="5336769" y="1822457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1" dirty="0" smtClean="0">
                  <a:latin typeface="Arial" panose="020B0604020202020204" pitchFamily="34" charset="0"/>
                  <a:ea typeface="宋体" pitchFamily="2" charset="-122"/>
                </a:rPr>
                <a:t>H</a:t>
              </a:r>
              <a:endPara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0" name="Line 50"/>
            <p:cNvSpPr>
              <a:spLocks noChangeShapeType="1"/>
            </p:cNvSpPr>
            <p:nvPr/>
          </p:nvSpPr>
          <p:spPr bwMode="auto">
            <a:xfrm>
              <a:off x="5214943" y="1571612"/>
              <a:ext cx="147462" cy="2143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17465" y="5272405"/>
            <a:ext cx="4248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latin typeface="Arial Regular" panose="020B0604020202020204" charset="0"/>
                <a:cs typeface="Arial Regular" panose="020B0604020202020204" charset="0"/>
              </a:rPr>
              <a:t> n</a:t>
            </a:r>
            <a:r>
              <a:rPr lang="zh-CN" altLang="en-US" sz="2800" baseline="-25000">
                <a:latin typeface="Arial Regular" panose="020B0604020202020204" charset="0"/>
                <a:cs typeface="Arial Regular" panose="020B0604020202020204" charset="0"/>
              </a:rPr>
              <a:t>0</a:t>
            </a:r>
            <a:r>
              <a:rPr lang="zh-CN" altLang="en-US" sz="2800">
                <a:latin typeface="Arial Regular" panose="020B0604020202020204" charset="0"/>
                <a:cs typeface="Arial Regular" panose="020B0604020202020204" charset="0"/>
              </a:rPr>
              <a:t> = 4，n</a:t>
            </a:r>
            <a:r>
              <a:rPr lang="zh-CN" altLang="en-US" sz="2800" baseline="-25000">
                <a:latin typeface="Arial Regular" panose="020B0604020202020204" charset="0"/>
                <a:cs typeface="Arial Regular" panose="020B0604020202020204" charset="0"/>
              </a:rPr>
              <a:t>1</a:t>
            </a:r>
            <a:r>
              <a:rPr lang="zh-CN" altLang="en-US" sz="2800">
                <a:latin typeface="Arial Regular" panose="020B0604020202020204" charset="0"/>
                <a:cs typeface="Arial Regular" panose="020B0604020202020204" charset="0"/>
              </a:rPr>
              <a:t> = 2，n</a:t>
            </a:r>
            <a:r>
              <a:rPr lang="zh-CN" altLang="en-US" sz="2800" baseline="-25000">
                <a:latin typeface="Arial Regular" panose="020B0604020202020204" charset="0"/>
                <a:cs typeface="Arial Regular" panose="020B0604020202020204" charset="0"/>
              </a:rPr>
              <a:t>2</a:t>
            </a:r>
            <a:r>
              <a:rPr lang="zh-CN" altLang="en-US" sz="2800">
                <a:latin typeface="Arial Regular" panose="020B0604020202020204" charset="0"/>
                <a:cs typeface="Arial Regular" panose="020B0604020202020204" charset="0"/>
              </a:rPr>
              <a:t> = 3</a:t>
            </a:r>
            <a:endParaRPr lang="zh-CN" altLang="en-US" sz="2800">
              <a:latin typeface="Arial Regular" panose="020B0604020202020204" charset="0"/>
              <a:cs typeface="Arial Regular" panose="020B0604020202020204" charset="0"/>
            </a:endParaRPr>
          </a:p>
        </p:txBody>
      </p:sp>
      <p:pic>
        <p:nvPicPr>
          <p:cNvPr id="5" name="334E55B0-647D-440b-865C-3EC943EB4CBC-1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4595" y="4163695"/>
            <a:ext cx="1258062" cy="411099"/>
          </a:xfrm>
          <a:prstGeom prst="rect">
            <a:avLst/>
          </a:prstGeom>
        </p:spPr>
      </p:pic>
      <p:pic>
        <p:nvPicPr>
          <p:cNvPr id="7" name="334E55B0-647D-440b-865C-3EC943EB4CBC-2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265" y="3839210"/>
            <a:ext cx="1088612" cy="72000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7708265" y="4407535"/>
            <a:ext cx="1557655" cy="0"/>
          </a:xfrm>
          <a:prstGeom prst="straightConnector1">
            <a:avLst/>
          </a:prstGeom>
          <a:ln w="101600" cmpd="sng">
            <a:solidFill>
              <a:srgbClr val="99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41275" cmpd="sng">
          <a:solidFill>
            <a:srgbClr val="202020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JIkltZ1NldHRpbmdKc29uIiA6ICJ7XCJkcGlcIjpcIjYwMFwiLFwiZm9ybWF0XCI6XCJQTkdcIixcInRyYW5zcGFyZW50XCI6dHJ1ZSxcImF1dG9cIjpmYWxzZX0iLAoJIkxhdGV4IiA6ICJYRnNnWEd4bWJHOXZjbHhzYjJkZk1pQnVYSEptYkc5dmNpQmNYUT09IiwKCSJMYXRleEltZ0Jhc2U2NCIgOiAiaVZCT1J3MEtHZ29BQUFBTlNVaEVVZ0FBQVA0QUFBQlRCQU1BQUFCTk9xZFNBQUFBTUZCTVZFWC8vLzhBQUFBQUFBQUFBQUFBQUFBQUFBQUFBQUFBQUFBQUFBQUFBQUFBQUFBQUFBQUFBQUFBQUFBQUFBQUFBQUF2M2FCN0FBQUFEM1JTVGxNQUVOM3ZNbWFaaWF1N1JDSjJ6VlREb2lnMUFBQUFDWEJJV1hNQUFBN0VBQUFPeEFHVkt3NGJBQUFIbUVsRVFWUm9CZTFZVFdoY1ZSUytreWFtelV5YTJKVlVRa0lyV0JHWjJBZ3RWSGx4bys0U0ZVVGRUQVFwV2lrVHFiZ1JuSFRUall1cHVoUk1vSXRTbFRhb0d5dVM3TlJ1cHFSWUtWSW1DMUZFWmRJWmJkUFc5dmlkKy85ZVp1N01xOUJ4a1F2ejdybjNubk8rZTM3dTM0Z2RqNG51bGVmblJPRnE5K0JGL3FZb3JYY1JuLzRTeGV2ZHhMOFJ4Ly95OUxldnJleS9leE9pT1A0QWNibUxBZm1mNFdmZlB0eFYreEg0KzdycGYrQm51b3d2b2k3bUh5KzhmSmZ4cTV2NEhJYTdVeEw3RDROdStyOTcrLyttL3pmemIzUDlkYjcrVHE1Y1hQeFBHMlhiL1MvejRrcmowbHR4ak94THUyblBzK2g3RHBlbE5xK1g3UjgrOGFxVXp2eHlvYkZuT3E1SWlIYjRmVldpUE5HK1lVK3dkeDZ3UkVmRkNCM0s1Rzk1STAzSWNvTm9CdjJab2xTMG5HQnBneitRcHgrR3hjNHkvZVBKbFduOXljd3pST2VpVjBRZmtUODFqMHVSVyt1VC9jUVBqRW9EYmpnaFNaK3BEWDZaSG1EdWpLNmw1T2ZVbUFReFJYUmJpSDZpWUFJVUhoVzRVQzJMcmZnSmtWVytBR1ZLR0gvRVhFVmc1b0lXeVVSMGdFazhGYzRMMFV0aC8wZXJRc3pUbXBqL1NZcVg4ZDZLbFNCK05rOXptcnRHZjJ1cWgyaGFrZ2dENnFlWGRYL1RhbnNkM1VXNlBhamZlRFZqa09FTzR2Y1FpOHNDUHk4b3FrSU5SU0FBdWt1MW0zMjNjZDZVNldyNXVCcWRNc0tHT1loZnBwdUdEN2RTUkJJRjEzUDlYdDlDTkNhN0FwL1JLeGlza2czU2FESmRRL2dJdXA0MmxCUzBEblRxU0d3bGIzb3Q1bEJnQlpGalhFcW1hd2dmazEyMWVvZDBZNXRNZSs1R1NQeFZhVGw5b29wVVFkTHJqSkdMWnRFZkQrNC9KU0xIQzJ2SHVJWDB1NkY2YzVSTUp0WHZmM2x4Ym5mdWh4YzlsY3dZc0IrUjl0WVcwS1RmNFFlOWhCQUpiOXhIdGZRQXArbzlWb0tYZ3Mxb3hSVEFoMzd2bjZGZWpaWUt2LzhhVU9DeDgyWkcxZVFHR01CSHBNMmFoemk4SVhmYVZQNGYrQWlTbzBTekJwK0laK1NWQUQ0czlmQUY4RmNoR011L2hESlByMGZXeU80VDJETjE4cGp4QVA0Wm0rbVNPU0s1R1NLYmROYjdjVFhxbXRWRmwzTVFXWXV6QlBBTDhjbm1kUmpKaEJDUkdJc3JhOTdLdXpUMVUwRXhCL0JMRy9BbFhNV1lzMFRXcjgyQlZTOFN4NFlKSXN0eDNnQSsvT1lmVnJCZitnNDJLQjNGOXN1ZnNSQXdHM080ZEpMN1hBbmdsNXZqeDg5ZnEybmdjRlQvY2NFMkhlSEh2SnBjL3FIOUIvYmJpVU5kUkRRdXRkYW9QZ3lpUnJlNDBxVVB3MFNOTjAzYjFWN01zUlBiVUdpR2dQMlZlUDVEL1pnVWlzcDBiVEZ6eWx2VjJPUHo5WE5mbjBTSXBoMndwa1lkSS9aUWQ2Q3E0UUIrWVFQK2NaYkpYZXVkeDF5STN0TUFYRTNWSi9GdGVpTFV5S1pwa3hVVHdKL2FzUC9NQUVOc3VTS3kzK2NiOHY3TmJTN1o2SDFaUTJST0V0Nm5hTmFMRUV2T0ZZWWhnSS83aFJjdFBrVVhXR3BxM01pNmVsQWZSTmpmL0MxVE1sVGQ4aStwMC8vVW9wTU00Q054OWEyTjJiR00xTDJyTXVha0RWWGphdzZYY3ZKK3crZUd0U0t2MHI4NktYbmxKNEFQWS9STmp6bHgyK0RySm83UU5WbkZQdk16dWdrUEw4ZEcrSnBzVmhHT1VONjZzLzRWSUlBdnFyNHhneVozeThrVTVyT3hNYXRRd1RVV3g4ZThqWE5Bc215LzU5WFEraGRuZkdOZzJZelVYRlJ1OEZHMFlhemJvV2tHYjBaNkoraTU3Y21HN01kUjYzSU51VE1zNVNyZXBWQXJnbzkxQXVMT2tuRFBrSm0zVFA5cFNNUVNPSVNmaVZ3MkkvMzF0SmV3KzNnR01JbEI3Vk4vczFkTWNPS3FvdGlmYk1MOHNtNXoxUVEvTXNid0U4OUF3WTJ6U2d4VVk5ZXV5NWN2SFh2WERPSnhvQ2NIKy8wekN4TFdiNEx4MFNIdmhFb1Z2azN3eVI0U3NHWk1jNWJzWVlkZzIvS3hIdjJxUHEyb2pUdXNkK1FzU2NONllqdkVSbnlvc0I0N1FYVmxJMjdmMm54cGtaM0FQajBCVThWU1JuWjZsOWd0MG9iU2NjUE1kUUkvZS9EMUNNb2J4dzRPOHlnZW9QS3lOVkExRGtZblQ5QVcrVHhuVmxXR1hMYXBEbmpMTEg4SUlrdHo4dkEwL0VsOFpMSXV5bTRjcTFkL3Z2K1BQSzNMK2JCWTVvaGhrZldrVmNWRXhXV002a2RDbU9YUEQ4SEozdmtETVlHRS9RTTBzZmVSeXl1N0owemk1ZklTWlYxTmgwV0w5RGczTXZlZWZhR0tzVEh1c3dYVHRiUWtZTkNzN1JtaGV1UU1rZDBKZk10cWlleDNGeG9QSGJKTnNjTjNCZjUvc3BzN3M4RGFjY2NxcVNOK2l2d1c3VitJajdmRmo3T3pENTA5N0l6WTN6OUwxR0RmcENocDhYTjJjVW9RbkpIVEhsbzF1ZnE5c2Vaa1d2elJCRUxrL1VYQUw4MkY1akF0ZTlQaTF4SUJMdnJ0U3JzL0l6ZE9JeTEreWJjWDZncmVnNnBQWFl3M2dnUjYwdUtYYVM2bXJlYmhGeEp6aXpHMmFLVEZyN2kzdk5SWWNSdEFYM3d0dGdCTWRLZkZQNU00MzZ2NlZnSzFoZFRKQjZHMCtJUDJISlNHWUhzekM3NlBIazdZMWtrekxUN09FMy9CZitIMjI4cjFZUWJzZTZNVFdNdVRGaC9QUG5raUtnVzlidm5uZEdMMkpPNWZGcWs1a1JvZlcveFJxNnJpb2xIUkI4SFFtaDN0aEVpTkw3NGhla2RwenVENFdkVWdPUk9XcWZPZHdGcWU5UGppVDZJSGY4Y0IvTm04OTk2dW1GdEdhYzdxN29TNEEzenhWSVJ6bjMvck5oVno1dHpibVh6L3RKbkVuZUNMN0s4ZlRORGVpeTg3M1JXYTRNS1RXbkM5SFZDTVgvOUVsVTg3NEcvT2dtZVBMWXZOV1JLOVp4WGthZUNYck9oY2dxbmpwbFBoSHZ0QllienRkYm5CZDBaZHhvTXlyUWY5SjBIaS8rVVdRa3NHRXRlSkVVT2JSMFFMbWRiZGVLZllzdDZhelJ1NVIxMXJJVFgzTDJFaXMwbk1CSTkyQUFBQUFFbEZUa1N1UW1DQyIKfQo="/>
    </extobj>
    <extobj name="334E55B0-647D-440b-865C-3EC943EB4CBC-2">
      <extobjdata type="334E55B0-647D-440b-865C-3EC943EB4CBC" data="ewoJIkltZ1NldHRpbmdKc29uIiA6ICJ7XCJkcGlcIjpcIjYwMFwiLFwiZm9ybWF0XCI6XCJQTkdcIixcInRyYW5zcGFyZW50XCI6dHJ1ZSxcImF1dG9cIjpmYWxzZX0iLAoJIkxhdGV4IiA6ICJJQ0FnSUNBZ0lDQmNZbVZuYVc1N1lXeHBaMjRxZlFvZ0lDQWdJQ0FnSUc0bVhHZGxJREplYTF4Y0NpQWdJQ0FnSUNBZ2JpWThNbDU3YXlzeGZRb2dJQ0FnSUNBZ0lGeGxibVI3WVd4cFoyNHFmUT09IiwKCSJMYXRleEltZ0Jhc2U2NCIgOiAiaVZCT1J3MEtHZ29BQUFBTlNVaEVVZ0FBQVR3QUFBRFJCQU1BQUFDamhoUGRBQUFBTUZCTVZFWC8vLzhBQUFBQUFBQUFBQUFBQUFBQUFBQUFBQUFBQUFBQUFBQUFBQUFBQUFBQUFBQUFBQUFBQUFBQUFBQUFBQUF2M2FCN0FBQUFEM1JTVGxNQVZMdnZ6Wmt5RU4yclpuYUpSQ0lHWEdMMEFBQUFDWEJJV1hNQUFBN0VBQUFPeEFHVkt3NGJBQUFMVEVsRVFWUjRBZTFkWFlnc1J4V3UvY25NM2IzN3AvamcyeXhFeEJlZG1FVzlKSEpuUk1XQWhna1NESUpraDBSUVg5elZSSkxnaFYyTnhJdWdjMFBRZ0dKbVJRVE55eTc0NGtOZ0YvTVE4TUhkaFBnZ0NETVNGQlJrcjNmdXZlN0dtUEk3MWQxVjFUUGQ5ZE85MHp1UXJvZWRxcTQ2NTN4OXVuNU9WYzk4eTFoUjZaOHZmZjYrWjRveTVtMW5pU1BkOWhZclNxRDZnUWJuMTR1eWxzRk9sZk5tQnJHaVJBRHZvQ2hiR2V3c2NuNlVRYXdva1FYT2l6S1Z4YzRzdjVsRnJDaVpaZjVXVWFheTJPbngvMlVSSzBybWtQK25LRk5aN05UNWRoYXhvbVE0ZjZBb1V4bnNWRGhmeVNCV2xNaEZ6amVMc3BYQnpqUS9FVkovN253dWcvVFlSWmI1TGJMeFpmN2RSblBzeHZ3TmJQQi9RK2ppWUk4ZC85ZGZldXdTKzJMYXF6L1BGaVp5Y2V2eXV4aDdISTZyaFoxdzdBNUpOMUQ5elNjSDMzczJObEliL0JwYjZod3gxdVUzMGdVTHFWbXMwODZDbit3b2E5aHI3TEJIYWRWZEg4T1c0MCs0YmVlMDFPVTNmL3crNE1NNGlOSTg1LzNGUVJ2RmI1NzQ2SXJrelo4TnpaSzVKV29mNVQvQTMva1c1emMybzhaemZNQjJmeFNWenZvVG5uakZWZWNVZjFNMHhUckJQeG9KemZEVHB4VFk2T3BaZlg0VnBoNXlWTFlobmlFYTkzQlQvVkRvbUorTWN5ZjBPdkM5NElTdjJyZ2N0cHVDek1mQy9DNUd5aC9hVGdveU5Yb0V0dDd2SWptbk5tUmR6azlEa1hXSTg4RVhYQlJrYS9NUDZML2ZRWFJEcksyaTRSWkV3bUhhNGF0L3hYVHpnSU9DakUyK0JXUGZzY3ZXVmN4K0J5U2FRZ0o3OEQxV0hlK01mS1hCK1QxV2ZGZ2Rvb1FRbEw4dEN1aUdiY1lBZHlXcUc4UG5SZUM3ZDlPc0dFQStLMXVnZlJDZUFCaGQ1QnAyMmVqc01sTWR6dDh5NDFNUEZHYlIyNEs5OTRWZ29XM1JzNjc4OE93QURXbGFiSEYrcXo5ME1WYWN4Z01OcG1WY1BrUkIxRzRGWG16eFZjYm1hT1VkVTZyQUlhZHRnL0paSUpJaHlTNEt3dG0xSUE1bzBOQ2R1VzRRejF1RjlaN2ZPRXJYUXZEa1lVb05oVDYxUFF5T0htbjhzdDYxZE9uOE5VdnJzTCtTcW1jT2lLSzVHS0duR0xHTWlhZEtRd09DOVhhcThGbFVWRitPaDNKeG5UakdVNGNwOHVFS3R6SFd3ZlJTQ1hac2NTbEQ2ZDFybjI2TDZtODgyTGowVTBORFdmWGJXQ2duTHdlWjlSQUtsYUtoQWN4SFFYbUZYZkFiR1hPOEVlenhzQ3FjUlBOVVlDbjE3Ni9ob3JRQXEvTDdQMG81aktNQkZhS2p4OGN3c2RRUFpMVkxwdnNNYm5JVmV6eitrVFpiYkZEV25paUFlZGplcklGcGlGcmRFWjd0TFhWT25sTkxzbDBlUWUxZ2s4M1FyTlFWOC90eG9NOHFTUUhNVDJ5dGFGR2ozUzJydHNMUk9uL24zZUlwMnlSbC9RemtNWld5Nlp0OXVvYUIxNlpQYTZJQTVvT1dWbmltdEgzTWsycmJ3VkxkV2hWYXNHU0dOMnBUK2pmWS9vUzUwUXlhN0ppYjJHcnJlOEpsWHd4bmVqd1AxL3VsQU1hOGZOWXcyR3oyemZWVlduUm9wbThHN1JDWXFYak5MTW9vZ0RreXRlbmtmbzAyVDE2amg5QVA3R0M3L0xiSm9sNUg2OXVPZm1Fb2o3MHRMV0o1MHV5YmtENVdRUVllcmlzOEVSMlliRCttTFcrbWRvYTZaUUpUazgrVzRZNnZHNXByVlJSYm5iYTFDeU5aT0xjNWN0SHZRdTh1dEY5WHN3bWl5VzBuRFJTWm1pTS9yR1FubTA2NjBoc2RIcUN1bzBJZ2pKTFY5TmFxWmg3b0xISHprNXgvWHdsa3k3M1d4NXdPUzVIMHN0dHJ6VzgzN0x1T09yK1oxM2tDRmFaaUdVWDBMSE5GY0J0WE9CZkhQTkZOSlgxaXlmaE0wblh2YStodmNqaWdHOXJsSFJZTUdtOHlwcmRyTkxXNG9JMHdyUnVtaW53TnZyTXR0d3d6MUxWVURWNFZXNnEvWVZZV2dZdEovaldnc3dZcjdBM1ZuMDNLSE9wcXFyOWgycnR0a1hnUDBEMXNhWVBoMWpBdUtGWjVyY0c2Nm0rWVY3YTFtb1NzS1ZEV21qOFpCSHJhbGN4WnJiOGRxK2Vjck02NHpkQkVXb08yVnNxVDFhZTlmUmtiSkdvMGI5STBrV2wrV1N2bHl1clRYc2NZb0ZtMnVCcUtkYm1jdlpwM2F0YW1QUXhjdVg1b3hzSXNCVkNtQXdJbHNhQ1dzOXl2U1RFY21xRm16UFFVd1N4K1NGbFNPZXZ4aW1xNks1ZXpKYkdSVkRYK3VTMDFIREJCYjBQQmJOTGtZaitja3FhbjFISTJKYzliWksxbnBxZW12WTBndkQyV2E1eFM1WEMwSnh2M0ZLWUZ2MjJ0VktFeWgrbzFPcko5VkJ5dXF0b3dOOTlBaURKeU5mbENSWXZKWnEyTFVMSU9kYldsUm1zNEEzWldWRzJRbzEwUHZZbHlTbTlvc2NDV2pJV2NSQk1haFFjTnFNSEFwYTFIWmJRN3Q2eDdXcVc0MnJtbUN2dk8rejRsRThzaDVoWUhEYmlJTEdtYkhua2dtTG10SVlwVU9qdjR4YnRFZXZIRmx4NVVvWnFzOTh0Z01vbnVFUEJvVUlqOVIxekp5L1lRUlFyVXVaNmE4bnEyakJZRjRPR1N0czVPTmsyQkZCMlBha2w3MEptMExtdXZraG9VUWk1b1BUdURSb3grUGUxbFVLR0xiS2hwaisyVDkvWno3YSt3Z3NmU2tXNHJRMzVYVFhzNGJMbk5IaG4wTTJpUkl1Z3JzWlJMR2JUMnRDaWcydUpQOCtlbHFTd1pySXV4bEVXSExyT3dkcUNLVTNjT2ZxNUtaYTcwUU9tQjBnUHZYQS84TGpiVnFzTGRteFBoRXdWb0tKZDN4VCtidStzTW9aTEZ2Q3YrMmNDcnZCb0V3TU4vdjNJMjZrc3RwUWRLRDVRZUtEMVFlcUQwUU9tQjBnT2xCMG9QbEI0b1BWQjZvUFJBNllIU0E2VUhTZytVSGlnOVVIcWc5RURwZ2RJRHBRZEtEN0NTdlRCSEovQmxMM3c4OTdjbVBjSGlLNHBOWjVIRnpzaFhISjFsc3pVRXZBTlh5YW02L1hjWnJyb2MyK0dybFltdnpoZnVHVkpRL2RldkdnNC9HeG1TeWx2RWwwQVRWY3lvTHprSDlWMzhnS3hidVBmUzJBdVhoMy9sK2R5bG43VTNDb2VYeGw0NEFvOThXRHk4TlBiQ0NZR1h4bDQ0SWZEUzJBc25CSjcyL2VQWUNKNE1lUGhaM1VvTVZsU1lESGhncGRxTUVNVStKd05lS252aFpNQkxaUytjREhpcDdJV1RBUytWdlhBeTRLV3lGNTREUEIvMnd1TGhlYkVYRmc1dnlZdTlzSEI0ZnV5RlJjUHpaQzhzR3A0VGUrRkZiQ2RHMG9mbGFqZStjTlNOdlhENFJ6RUNxdm9OMWZqZ3ViRVh6dDkzTlV3ZEh1V3UzbCtBOTN6WkN3dnVlNzdzaFdPRVYvbVNmQnd5bzVFNUlBUU55V2Z3NjdWMkNudmgrT0JoZGRpVHNNSU1nUGl4RjQ0TjNsUXJJVURIRCtIVlVVODlJcnN6c0JlT0N4NHh4Z3lmandqS0xmRWpYK0hNUTJBVm1hMWcxNS9FWGpnbWVEU3hqcUlUcEZGeS90b0ZQTEhETUxBWGpnY2VNY1lrc1pEU2J5VGxvVTROaFQ2NXo4QmVPQlo0eEJpalpsSHhBSU0vOVBOY0wvYkNSSGk5ZkVkQVJOQ1d6SUNMWXp3dUQxN2x3eld3RnliQzIxZTM2TTlleUlqZTdnWE5aWHAyWGFQdWlvWUdNQjlSbTBOc3hZZlpDMGZnVlovNCsxK2cvOW12UDBIZE5nTjdvWkVjMEplOWNBUmVEOWlDUk9mTC91eUY3NFh3SytRTWEybzRzQmNtd0Z1N2RQVlRWNTllby83bnoxNzRTeE14WlF3eExXcFc5c0lSZURFVnZ1eUZWZkRabk96RVZLUVdjSnhzWi9Nenc2dHRlN0VYVnRIYkRhU29jYVJPN0lWbWVIN3NoWUxQUmd6Q09KRGtVczJGdmRBSXo0KzlzTklGbjAwN0dVdkMxWTZkTm9veEl6d3Y5a0xhWHAvMkUzQWtYM0pqTHh4NXI2RXI4MkV2cEFEcWxsamhkUTNwZVRmMndwRzNRcnBDRC9aQ0NxQSs3b0dPb1NjMGRWc1o4dTdzaFJSQTNldGpBU3VacEh2eWtkUGJPck1YdWxEdTZZb1pLNUs5a0FJb0MwZHJIQnp4a0V1NnArRXFyekoyTHpJRTZpVy8xbndLNk56NWJJUjFMQm1Gc1JlaTMzbncyUWg0QmJJWDRrMzJ5WXJYRXltV3ZYRFhQUTRJNzZKUTlrS0tVM3orZjByaDdJVVU1Ym5Gb01KOWhiTVhVb3o4a0hQL0s1NjkwUDMvcDlCWndXWG5PN0UwMUtjOUkzdWhFLzE0WU93ODJBc1o3VzZkSnVmellDK0VYMXlYdG5OZ0x4UlBqZWpIN1VSMzU4QmVHSFpncDdDcWVQYkNFQjMyeGZhZ3RIajJRb21PTVJIUzk3VUxJOW5pMlF0MUNMWU5VZkhzaFRvNmtDOTJqZHZKYzJBdmpPTXpiOGJybUIxVmFzWkZ2VXRaMkF2cEtDTXRBSndFOWtMRFFSQ1E2Mm5QMjE5eGdRMXRkN0ZQRzFNMzlrTFFRaWNHZ0ZqQlkra29iczI3dEt0OWU4aUh2VERsRUhKaTJBc3B3Qm9OQUlkZjFIcTdhMGdnTzNzaEFxeDhQSkZEU002NmlBQXJiODgvYTBneGZWZlcrckh5TzZ6d2Z5UUhEWUxEdUdFeEFBQUFBRWxGVGtTdVFtQ0M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2211</Words>
  <Application>WPS 演示</Application>
  <PresentationFormat>宽屏</PresentationFormat>
  <Paragraphs>597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9" baseType="lpstr">
      <vt:lpstr>Arial</vt:lpstr>
      <vt:lpstr>宋体</vt:lpstr>
      <vt:lpstr>Wingdings</vt:lpstr>
      <vt:lpstr>黑体</vt:lpstr>
      <vt:lpstr>汉仪中黑KW</vt:lpstr>
      <vt:lpstr>Wingdings</vt:lpstr>
      <vt:lpstr>Arial Regular</vt:lpstr>
      <vt:lpstr>Calibri</vt:lpstr>
      <vt:lpstr>Helvetica Neue</vt:lpstr>
      <vt:lpstr>仿宋</vt:lpstr>
      <vt:lpstr>Symbol</vt:lpstr>
      <vt:lpstr>Kingsoft Sign</vt:lpstr>
      <vt:lpstr>Courier New Regular</vt:lpstr>
      <vt:lpstr>汉仪书宋二KW</vt:lpstr>
      <vt:lpstr>Symbol</vt:lpstr>
      <vt:lpstr>Times New Roman</vt:lpstr>
      <vt:lpstr>方正仿宋_GBK</vt:lpstr>
      <vt:lpstr>微软雅黑</vt:lpstr>
      <vt:lpstr>汉仪旗黑</vt:lpstr>
      <vt:lpstr>宋体</vt:lpstr>
      <vt:lpstr>Arial Unicode MS</vt:lpstr>
      <vt:lpstr>Symbol</vt:lpstr>
      <vt:lpstr>仿宋</vt:lpstr>
      <vt:lpstr>Heiti SC Light</vt:lpstr>
      <vt:lpstr>Consolas</vt:lpstr>
      <vt:lpstr/>
      <vt:lpstr>苹方-简</vt:lpstr>
      <vt:lpstr>Office 主题​​</vt:lpstr>
      <vt:lpstr>第4章 树-A</vt:lpstr>
      <vt:lpstr>树的定义</vt:lpstr>
      <vt:lpstr>树的定义</vt:lpstr>
      <vt:lpstr>树与非树</vt:lpstr>
      <vt:lpstr>树的一些基本术语</vt:lpstr>
      <vt:lpstr>二叉树的定义</vt:lpstr>
      <vt:lpstr>二叉树具体五种基本形态</vt:lpstr>
      <vt:lpstr>特殊二叉树</vt:lpstr>
      <vt:lpstr>二叉树的几个重要的性质</vt:lpstr>
      <vt:lpstr>二叉树的存储结构</vt:lpstr>
      <vt:lpstr>二叉树的链表存储</vt:lpstr>
      <vt:lpstr>二叉树的抽象数据类型定义</vt:lpstr>
      <vt:lpstr>先序&amp;后序遍历</vt:lpstr>
      <vt:lpstr>层序遍历</vt:lpstr>
      <vt:lpstr>层序遍历</vt:lpstr>
      <vt:lpstr>输出二叉树中的叶子结点</vt:lpstr>
      <vt:lpstr>PowerPoint 演示文稿</vt:lpstr>
      <vt:lpstr>层数最深叶子节点的和</vt:lpstr>
      <vt:lpstr>由两种遍历序列确定二叉树</vt:lpstr>
      <vt:lpstr>先序和中序遍历序列来确定一棵二叉树</vt:lpstr>
      <vt:lpstr>示例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lezhang.thu</dc:creator>
  <cp:lastModifiedBy>章乐</cp:lastModifiedBy>
  <cp:revision>341</cp:revision>
  <dcterms:created xsi:type="dcterms:W3CDTF">2023-03-23T06:50:36Z</dcterms:created>
  <dcterms:modified xsi:type="dcterms:W3CDTF">2023-03-23T06:50:36Z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A30B96C402276615375F0C634AAD5DF4</vt:lpwstr>
  </property>
</Properties>
</file>