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9" r:id="rId6"/>
    <p:sldId id="309" r:id="rId7"/>
    <p:sldId id="310" r:id="rId8"/>
    <p:sldId id="311" r:id="rId9"/>
    <p:sldId id="277" r:id="rId10"/>
    <p:sldId id="260" r:id="rId11"/>
    <p:sldId id="318" r:id="rId12"/>
    <p:sldId id="319" r:id="rId13"/>
    <p:sldId id="320"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9B9GwdSp9OutJ1TkujZkrw==" hashData="2HUBE21vUtoUpdBxNNDORfyk6m4="/>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problems/evaluate-reverse-polish-notation/solution/ni-bo-lan-biao-da-shi-qiu-zhi-by-leetcod-wu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3</a:t>
            </a:r>
            <a:r>
              <a:rPr lang="zh-CN" altLang="en-US" dirty="0">
                <a:effectLst/>
              </a:rPr>
              <a:t>章</a:t>
            </a:r>
            <a:r>
              <a:rPr lang="en-US" altLang="zh-CN" dirty="0">
                <a:effectLst/>
              </a:rPr>
              <a:t> </a:t>
            </a:r>
            <a:r>
              <a:rPr lang="zh-CN" altLang="en-US" dirty="0">
                <a:effectLst/>
              </a:rPr>
              <a:t>线性结构</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中缀表达式转换为后缀表达式</a:t>
            </a:r>
            <a:endParaRPr lang="zh-CN" altLang="en-US"/>
          </a:p>
        </p:txBody>
      </p:sp>
      <p:sp>
        <p:nvSpPr>
          <p:cNvPr id="3" name="内容占位符 2"/>
          <p:cNvSpPr>
            <a:spLocks noGrp="1"/>
          </p:cNvSpPr>
          <p:nvPr>
            <p:ph idx="1"/>
          </p:nvPr>
        </p:nvSpPr>
        <p:spPr/>
        <p:txBody>
          <a:bodyPr>
            <a:normAutofit/>
          </a:bodyPr>
          <a:p>
            <a:pPr>
              <a:lnSpc>
                <a:spcPct val="100000"/>
              </a:lnSpc>
            </a:pPr>
            <a:r>
              <a:rPr lang="zh-CN" altLang="en-US"/>
              <a:t>若遇到运算数，则直接输出</a:t>
            </a:r>
            <a:endParaRPr lang="zh-CN" altLang="en-US"/>
          </a:p>
          <a:p>
            <a:pPr>
              <a:lnSpc>
                <a:spcPct val="100000"/>
              </a:lnSpc>
            </a:pPr>
            <a:r>
              <a:rPr lang="zh-CN" altLang="en-US"/>
              <a:t>若是</a:t>
            </a:r>
            <a:r>
              <a:rPr lang="zh-CN" altLang="en-US" b="1">
                <a:solidFill>
                  <a:srgbClr val="C00000"/>
                </a:solidFill>
              </a:rPr>
              <a:t>左括号</a:t>
            </a:r>
            <a:r>
              <a:rPr lang="zh-CN" altLang="en-US"/>
              <a:t>，则将其压入堆栈中</a:t>
            </a:r>
            <a:endParaRPr lang="zh-CN" altLang="en-US"/>
          </a:p>
          <a:p>
            <a:pPr>
              <a:lnSpc>
                <a:spcPct val="100000"/>
              </a:lnSpc>
            </a:pPr>
            <a:r>
              <a:rPr lang="zh-CN" altLang="en-US"/>
              <a:t>若遇到的是</a:t>
            </a:r>
            <a:r>
              <a:rPr lang="zh-CN" altLang="en-US" b="1">
                <a:solidFill>
                  <a:srgbClr val="C00000"/>
                </a:solidFill>
              </a:rPr>
              <a:t>右括号</a:t>
            </a:r>
            <a:r>
              <a:rPr lang="zh-CN" altLang="en-US"/>
              <a:t>，表明括号内的中缀表达式已经扫描完毕，将栈顶的运算符弹出并输出，直到遇到左括号（左括号也出栈，但不输出）</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中缀表达式转换为后缀表达式</a:t>
            </a:r>
            <a:endParaRPr lang="zh-CN" altLang="en-US"/>
          </a:p>
        </p:txBody>
      </p:sp>
      <p:sp>
        <p:nvSpPr>
          <p:cNvPr id="3" name="内容占位符 2"/>
          <p:cNvSpPr>
            <a:spLocks noGrp="1"/>
          </p:cNvSpPr>
          <p:nvPr>
            <p:ph idx="1"/>
          </p:nvPr>
        </p:nvSpPr>
        <p:spPr/>
        <p:txBody>
          <a:bodyPr/>
          <a:p>
            <a:pPr>
              <a:lnSpc>
                <a:spcPct val="100000"/>
              </a:lnSpc>
            </a:pPr>
            <a:r>
              <a:rPr lang="zh-CN" altLang="en-US">
                <a:sym typeface="+mn-ea"/>
              </a:rPr>
              <a:t>若遇到的是运算符，若该运算符的优先级大于栈顶运算符的优先级时，则把它压栈；若该运算符的优先级小于等于栈顶运算符时，将栈顶运算符弹出并输出，再比较新的栈顶运算符，按同样处理方法，直到该运算符大于栈顶运算符优先级为止，然后将该运算符压栈</a:t>
            </a:r>
            <a:endParaRPr lang="zh-CN" altLang="en-US"/>
          </a:p>
          <a:p>
            <a:pPr>
              <a:lnSpc>
                <a:spcPct val="100000"/>
              </a:lnSpc>
            </a:pPr>
            <a:r>
              <a:rPr lang="zh-CN" altLang="en-US">
                <a:sym typeface="+mn-ea"/>
              </a:rPr>
              <a:t>若中缀表达式中的各对象处理完毕，则把堆栈中存留的运算符一并输出</a:t>
            </a:r>
            <a:endParaRPr lang="zh-CN" altLang="en-US"/>
          </a:p>
        </p:txBody>
      </p:sp>
      <p:sp>
        <p:nvSpPr>
          <p:cNvPr id="9" name="文本框 8"/>
          <p:cNvSpPr txBox="1"/>
          <p:nvPr/>
        </p:nvSpPr>
        <p:spPr>
          <a:xfrm>
            <a:off x="647700" y="5372100"/>
            <a:ext cx="2938145" cy="706755"/>
          </a:xfrm>
          <a:prstGeom prst="rect">
            <a:avLst/>
          </a:prstGeom>
          <a:noFill/>
        </p:spPr>
        <p:txBody>
          <a:bodyPr wrap="squar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zh-CN" altLang="en-US" sz="2000">
                <a:latin typeface="黑体" charset="0"/>
                <a:ea typeface="黑体" charset="0"/>
              </a:rPr>
              <a:t>结合教材表</a:t>
            </a:r>
            <a:r>
              <a:rPr lang="en-US" altLang="zh-CN" sz="2000">
                <a:latin typeface="黑体" charset="0"/>
                <a:ea typeface="黑体" charset="0"/>
              </a:rPr>
              <a:t>3.1</a:t>
            </a:r>
            <a:endParaRPr lang="en-US" altLang="zh-CN" sz="2000">
              <a:latin typeface="黑体" charset="0"/>
              <a:ea typeface="黑体"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后缀表达式</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后缀表达式求值：</a:t>
            </a:r>
            <a:r>
              <a:rPr lang="en-US" altLang="zh-CN">
                <a:latin typeface="黑体" charset="0"/>
                <a:ea typeface="黑体" charset="0"/>
              </a:rPr>
              <a:t>5 6 2 / + 3 4 * -</a:t>
            </a:r>
            <a:endParaRPr lang="en-US" altLang="zh-CN">
              <a:latin typeface="黑体" charset="0"/>
              <a:ea typeface="黑体" charset="0"/>
            </a:endParaRPr>
          </a:p>
          <a:p>
            <a:pPr>
              <a:buFont typeface="Wingdings" panose="05000000000000000000" charset="0"/>
              <a:buChar char=""/>
            </a:pPr>
            <a:r>
              <a:rPr lang="en-US" altLang="zh-CN">
                <a:latin typeface="黑体" charset="0"/>
                <a:ea typeface="黑体" charset="0"/>
              </a:rPr>
              <a:t>没有括号，运算符总是放在和它相关的操作数之后</a:t>
            </a:r>
            <a:endParaRPr lang="en-US" altLang="zh-CN">
              <a:latin typeface="黑体" charset="0"/>
              <a:ea typeface="黑体" charset="0"/>
            </a:endParaRPr>
          </a:p>
          <a:p>
            <a:pPr>
              <a:buFont typeface="Wingdings" panose="05000000000000000000" charset="0"/>
              <a:buChar char=""/>
            </a:pPr>
            <a:r>
              <a:rPr lang="zh-CN" altLang="en-US">
                <a:latin typeface="黑体" charset="0"/>
                <a:ea typeface="黑体" charset="0"/>
              </a:rPr>
              <a:t>方法：</a:t>
            </a:r>
            <a:endParaRPr lang="zh-CN" altLang="en-US">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如果遇到操作数，则将操作数入栈</a:t>
            </a:r>
            <a:endParaRPr lang="zh-CN" altLang="en-US" sz="2400">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如果遇到运算符，从堆栈中弹出相应数量的操作数，并进行计算，将运算得到的新操作数入栈</a:t>
            </a:r>
            <a:endParaRPr lang="zh-CN" altLang="en-US" sz="2400">
              <a:latin typeface="黑体" charset="0"/>
              <a:ea typeface="黑体" charset="0"/>
            </a:endParaRPr>
          </a:p>
        </p:txBody>
      </p:sp>
      <p:sp>
        <p:nvSpPr>
          <p:cNvPr id="4" name="文本框 3"/>
          <p:cNvSpPr txBox="1"/>
          <p:nvPr/>
        </p:nvSpPr>
        <p:spPr>
          <a:xfrm>
            <a:off x="647700" y="4509135"/>
            <a:ext cx="3067685"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en-US" altLang="zh-CN" sz="2000">
                <a:latin typeface="黑体" charset="0"/>
                <a:ea typeface="黑体" charset="0"/>
              </a:rPr>
              <a:t>1. </a:t>
            </a:r>
            <a:r>
              <a:rPr lang="zh-CN" altLang="en-US" sz="2000">
                <a:latin typeface="黑体" charset="0"/>
                <a:ea typeface="黑体" charset="0"/>
              </a:rPr>
              <a:t>结合实例展示运行</a:t>
            </a:r>
            <a:r>
              <a:rPr lang="zh-CN" altLang="en-US" sz="2000">
                <a:latin typeface="黑体" charset="0"/>
                <a:ea typeface="黑体" charset="0"/>
              </a:rPr>
              <a:t>步骤</a:t>
            </a:r>
            <a:endParaRPr lang="zh-CN" altLang="en-US" sz="2000">
              <a:latin typeface="黑体" charset="0"/>
              <a:ea typeface="黑体" charset="0"/>
            </a:endParaRPr>
          </a:p>
          <a:p>
            <a:r>
              <a:rPr lang="en-US" altLang="zh-CN" sz="2000">
                <a:latin typeface="黑体" charset="0"/>
                <a:ea typeface="黑体" charset="0"/>
              </a:rPr>
              <a:t>2. </a:t>
            </a:r>
            <a:r>
              <a:rPr lang="en-US" altLang="zh-CN" sz="2000">
                <a:latin typeface="黑体" charset="0"/>
                <a:ea typeface="黑体" charset="0"/>
                <a:hlinkClick r:id="rId1" tooltip="" action="ppaction://hlinkfile"/>
              </a:rPr>
              <a:t>URL</a:t>
            </a:r>
            <a:endParaRPr lang="en-US" altLang="zh-CN" sz="2000">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堆栈的定义</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“堆栈（Stack）”可以认为是具有一定操作约束的线性表，插入和删除操作都作用在一个称为栈顶（Top）的端点位置</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647700" y="3448050"/>
            <a:ext cx="4500880"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zh-CN" altLang="en-US" sz="2000">
                <a:latin typeface="黑体" charset="0"/>
                <a:ea typeface="黑体" charset="0"/>
              </a:rPr>
              <a:t>结合教材依次讲解堆栈的抽象数据</a:t>
            </a:r>
            <a:r>
              <a:rPr lang="zh-CN" altLang="en-US" sz="2000">
                <a:latin typeface="黑体" charset="0"/>
                <a:ea typeface="黑体" charset="0"/>
              </a:rPr>
              <a:t>类型</a:t>
            </a:r>
            <a:endParaRPr lang="zh-CN" altLang="en-US" sz="2000">
              <a:latin typeface="黑体" charset="0"/>
              <a:ea typeface="黑体" charset="0"/>
            </a:endParaRPr>
          </a:p>
          <a:p>
            <a:r>
              <a:rPr lang="zh-CN" altLang="en-US" sz="2000">
                <a:latin typeface="黑体" charset="0"/>
                <a:ea typeface="黑体" charset="0"/>
              </a:rPr>
              <a:t>（注意结合教材图</a:t>
            </a:r>
            <a:r>
              <a:rPr lang="en-US" altLang="zh-CN" sz="2000">
                <a:latin typeface="黑体" charset="0"/>
                <a:ea typeface="黑体" charset="0"/>
              </a:rPr>
              <a:t>3.11</a:t>
            </a:r>
            <a:r>
              <a:rPr lang="zh-CN" altLang="en-US" sz="2000">
                <a:latin typeface="黑体" charset="0"/>
                <a:ea typeface="黑体" charset="0"/>
              </a:rPr>
              <a:t>）</a:t>
            </a:r>
            <a:endParaRPr lang="zh-CN" altLang="en-US" sz="2000">
              <a:latin typeface="黑体" charset="0"/>
              <a:ea typeface="黑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思考题</a:t>
            </a:r>
            <a:endParaRPr lang="zh-CN" altLang="en-US"/>
          </a:p>
        </p:txBody>
      </p:sp>
      <p:sp>
        <p:nvSpPr>
          <p:cNvPr id="3" name="内容占位符 2"/>
          <p:cNvSpPr>
            <a:spLocks noGrp="1"/>
          </p:cNvSpPr>
          <p:nvPr>
            <p:ph idx="1"/>
          </p:nvPr>
        </p:nvSpPr>
        <p:spPr/>
        <p:txBody>
          <a:bodyPr/>
          <a:p>
            <a:r>
              <a:rPr lang="zh-CN" altLang="en-US"/>
              <a:t>如果将ABCD四个字符按顺序压入堆栈，是不是ABCD的所有排列都可能是出栈的序列？可以产生CABD这样的序列吗？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栈的顺序存储实现</a:t>
            </a:r>
            <a:endParaRPr lang="zh-CN" altLang="en-US"/>
          </a:p>
        </p:txBody>
      </p:sp>
      <p:sp>
        <p:nvSpPr>
          <p:cNvPr id="3" name="内容占位符 2"/>
          <p:cNvSpPr>
            <a:spLocks noGrp="1"/>
          </p:cNvSpPr>
          <p:nvPr>
            <p:ph idx="1"/>
          </p:nvPr>
        </p:nvSpPr>
        <p:spPr/>
        <p:txBody>
          <a:bodyPr/>
          <a:p>
            <a:r>
              <a:rPr lang="zh-CN" altLang="en-US"/>
              <a:t>栈的顺序存储结构通常由一个一维数组和一个记录栈顶元素位置的变量组成</a:t>
            </a:r>
            <a:endParaRPr lang="zh-CN" altLang="en-US"/>
          </a:p>
          <a:p>
            <a:r>
              <a:rPr lang="zh-CN" altLang="en-US"/>
              <a:t>注：</a:t>
            </a:r>
            <a:r>
              <a:rPr lang="zh-CN" altLang="en-US">
                <a:sym typeface="+mn-ea"/>
              </a:rPr>
              <a:t>栈的链式存储实现（带头节点的单链</a:t>
            </a:r>
            <a:r>
              <a:rPr lang="zh-CN" altLang="en-US">
                <a:sym typeface="+mn-ea"/>
              </a:rPr>
              <a:t>表）</a:t>
            </a:r>
            <a:endParaRPr lang="zh-CN" altLang="en-US"/>
          </a:p>
          <a:p>
            <a:endParaRPr lang="zh-CN" altLang="en-US"/>
          </a:p>
        </p:txBody>
      </p:sp>
      <p:sp>
        <p:nvSpPr>
          <p:cNvPr id="6" name="文本框 5"/>
          <p:cNvSpPr txBox="1"/>
          <p:nvPr/>
        </p:nvSpPr>
        <p:spPr>
          <a:xfrm>
            <a:off x="8785860" y="2416175"/>
            <a:ext cx="2377440" cy="1476375"/>
          </a:xfrm>
          <a:prstGeom prst="rect">
            <a:avLst/>
          </a:prstGeom>
          <a:noFill/>
        </p:spPr>
        <p:txBody>
          <a:bodyPr wrap="none" rtlCol="0">
            <a:spAutoFit/>
          </a:bodyPr>
          <a:p>
            <a:pPr algn="l"/>
            <a:r>
              <a:rPr lang="en-US">
                <a:latin typeface="Courier New Regular" panose="02070309020205020404" charset="0"/>
                <a:cs typeface="Courier New Regular" panose="02070309020205020404" charset="0"/>
              </a:rPr>
              <a:t>struct Stack {</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*data;</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top;</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MaxSize;</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a:t>
            </a:r>
            <a:endParaRPr lang="en-US">
              <a:latin typeface="Courier New Regular" panose="02070309020205020404" charset="0"/>
              <a:cs typeface="Courier New Regular" panose="02070309020205020404" charset="0"/>
            </a:endParaRPr>
          </a:p>
        </p:txBody>
      </p:sp>
      <p:sp>
        <p:nvSpPr>
          <p:cNvPr id="8" name="文本框 7"/>
          <p:cNvSpPr txBox="1"/>
          <p:nvPr/>
        </p:nvSpPr>
        <p:spPr>
          <a:xfrm>
            <a:off x="647700" y="3892550"/>
            <a:ext cx="10515600" cy="2030095"/>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struct Stack *createStack(int MaxSize)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struct Stack *s = (struct Stack *)malloc(sizeof(struct Stack));</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s-&gt;data = (int *)malloc(MaxSize * sizeof(int));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s-&gt;top = -1;</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s-&gt;MaxSize =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return s;</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
        <p:nvSpPr>
          <p:cNvPr id="9" name="文本框 8"/>
          <p:cNvSpPr txBox="1"/>
          <p:nvPr/>
        </p:nvSpPr>
        <p:spPr>
          <a:xfrm>
            <a:off x="647700" y="6004560"/>
            <a:ext cx="10515600" cy="645160"/>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bool isFull(struct Stack *s) { return s-&gt;top == s-&gt;MaxSize - 1;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bool isEmpty(struct Stack *s) { return (s-&gt;top == -1); }</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pop</a:t>
            </a:r>
            <a:endParaRPr lang="en-US" altLang="zh-CN"/>
          </a:p>
        </p:txBody>
      </p:sp>
      <p:sp>
        <p:nvSpPr>
          <p:cNvPr id="8" name="文本框 7"/>
          <p:cNvSpPr txBox="1"/>
          <p:nvPr/>
        </p:nvSpPr>
        <p:spPr>
          <a:xfrm>
            <a:off x="647700" y="3521075"/>
            <a:ext cx="5282565" cy="2584450"/>
          </a:xfrm>
          <a:prstGeom prst="rect">
            <a:avLst/>
          </a:prstGeom>
          <a:noFill/>
        </p:spPr>
        <p:txBody>
          <a:bodyPr wrap="square" rtlCol="0">
            <a:spAutoFit/>
          </a:bodyPr>
          <a:p>
            <a:pPr algn="l"/>
            <a:r>
              <a:rPr lang="zh-CN" altLang="en-US" b="1">
                <a:solidFill>
                  <a:srgbClr val="C00000"/>
                </a:solidFill>
                <a:latin typeface="Courier New Regular" panose="02070309020205020404" charset="0"/>
                <a:cs typeface="Courier New Regular" panose="02070309020205020404" charset="0"/>
              </a:rPr>
              <a:t>bool push(struct Stack *s, int x)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if (isFull(s))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printf("堆栈满");</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false;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 else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s-&gt;data[++(s-&gt;top)] = x;</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true;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a:t>
            </a:r>
            <a:endParaRPr lang="zh-CN" altLang="en-US" b="1">
              <a:solidFill>
                <a:srgbClr val="C00000"/>
              </a:solidFill>
              <a:latin typeface="Courier New Regular" panose="02070309020205020404" charset="0"/>
              <a:cs typeface="Courier New Regular" panose="02070309020205020404" charset="0"/>
            </a:endParaRPr>
          </a:p>
        </p:txBody>
      </p:sp>
      <p:sp>
        <p:nvSpPr>
          <p:cNvPr id="7" name="文本框 6"/>
          <p:cNvSpPr txBox="1"/>
          <p:nvPr/>
        </p:nvSpPr>
        <p:spPr>
          <a:xfrm>
            <a:off x="3457575" y="1397635"/>
            <a:ext cx="8079105" cy="2030095"/>
          </a:xfrm>
          <a:prstGeom prst="rect">
            <a:avLst/>
          </a:prstGeom>
          <a:noFill/>
        </p:spPr>
        <p:txBody>
          <a:bodyPr wrap="square" rtlCol="0">
            <a:spAutoFit/>
          </a:bodyPr>
          <a:p>
            <a:pPr algn="l"/>
            <a:r>
              <a:rPr lang="zh-CN" altLang="en-US" b="1">
                <a:solidFill>
                  <a:srgbClr val="0070C0"/>
                </a:solidFill>
                <a:latin typeface="Courier New Regular" panose="02070309020205020404" charset="0"/>
                <a:cs typeface="Courier New Regular" panose="02070309020205020404" charset="0"/>
              </a:rPr>
              <a:t>int pop(struct Stack *s)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if (isEmpty(s))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printf("堆栈空");</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ERROR; /* ERROR是int的特殊值，标志错误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 else</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(s-&gt;data[(s-&gt;top)--]);</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a:t>
            </a:r>
            <a:endParaRPr lang="zh-CN" altLang="en-US" b="1">
              <a:solidFill>
                <a:srgbClr val="0070C0"/>
              </a:solidFill>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t>请用一个数组实现两个堆栈，要求最大地利用数组空间，使数组只要有空间入栈操作就可以成功。写出相应的入栈和出栈操作函数</a:t>
            </a:r>
            <a:endParaRPr lang="zh-CN" altLang="en-US"/>
          </a:p>
          <a:p>
            <a:r>
              <a:rPr lang="zh-CN" altLang="en-US"/>
              <a:t>做出的</a:t>
            </a:r>
            <a:r>
              <a:rPr lang="zh-CN" altLang="en-US"/>
              <a:t>修改：</a:t>
            </a:r>
            <a:endParaRPr lang="zh-CN" altLang="en-US"/>
          </a:p>
          <a:p>
            <a:pPr lvl="1">
              <a:buFont typeface="Wingdings" panose="05000000000000000000" charset="0"/>
              <a:buChar char=""/>
            </a:pPr>
            <a:r>
              <a:rPr lang="zh-CN" altLang="en-US"/>
              <a:t>结构体：</a:t>
            </a:r>
            <a:r>
              <a:rPr lang="en-US" altLang="zh-CN">
                <a:sym typeface="+mn-ea"/>
              </a:rPr>
              <a:t>int top1, top2;</a:t>
            </a:r>
            <a:endParaRPr lang="en-US" altLang="zh-CN"/>
          </a:p>
          <a:p>
            <a:pPr lvl="1">
              <a:buFont typeface="Wingdings" panose="05000000000000000000" charset="0"/>
              <a:buChar char=""/>
            </a:pPr>
            <a:r>
              <a:rPr lang="zh-CN" altLang="en-US"/>
              <a:t>初始化：</a:t>
            </a:r>
            <a:r>
              <a:rPr lang="en-US" altLang="zh-CN"/>
              <a:t>s</a:t>
            </a:r>
            <a:r>
              <a:rPr lang="zh-CN" altLang="en-US"/>
              <a:t>-&gt;</a:t>
            </a:r>
            <a:r>
              <a:rPr lang="en-US" altLang="zh-CN"/>
              <a:t>t</a:t>
            </a:r>
            <a:r>
              <a:rPr lang="zh-CN" altLang="en-US"/>
              <a:t>op1 =  -1; </a:t>
            </a:r>
            <a:r>
              <a:rPr lang="en-US" altLang="zh-CN"/>
              <a:t>s</a:t>
            </a:r>
            <a:r>
              <a:rPr lang="zh-CN" altLang="en-US"/>
              <a:t>-&gt;</a:t>
            </a:r>
            <a:r>
              <a:rPr lang="en-US" altLang="zh-CN"/>
              <a:t>t</a:t>
            </a:r>
            <a:r>
              <a:rPr lang="zh-CN" altLang="en-US"/>
              <a:t>op2 = MaxSize;</a:t>
            </a:r>
            <a:endParaRPr lang="zh-CN" altLang="en-US"/>
          </a:p>
          <a:p>
            <a:pPr lvl="1">
              <a:buFont typeface="Wingdings" panose="05000000000000000000" charset="0"/>
              <a:buChar char=""/>
            </a:pPr>
            <a:r>
              <a:rPr lang="zh-CN" altLang="en-US"/>
              <a:t>堆栈满：</a:t>
            </a:r>
            <a:r>
              <a:rPr lang="en-US" altLang="zh-CN"/>
              <a:t>s-&gt;top2 - s-&gt;top2 == 1</a:t>
            </a:r>
            <a:endParaRPr lang="en-US" altLang="zh-CN"/>
          </a:p>
        </p:txBody>
      </p:sp>
      <p:sp>
        <p:nvSpPr>
          <p:cNvPr id="9" name="文本框 8"/>
          <p:cNvSpPr txBox="1"/>
          <p:nvPr/>
        </p:nvSpPr>
        <p:spPr>
          <a:xfrm>
            <a:off x="6044565" y="4999355"/>
            <a:ext cx="293814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堆栈满的形式；</a:t>
            </a:r>
            <a:r>
              <a:rPr lang="zh-CN" altLang="en-US" sz="2000">
                <a:latin typeface="黑体" charset="0"/>
                <a:ea typeface="黑体" charset="0"/>
              </a:rPr>
              <a:t>为什么</a:t>
            </a:r>
            <a:endParaRPr lang="zh-CN" altLang="en-US" sz="2000">
              <a:latin typeface="黑体" charset="0"/>
              <a:ea typeface="黑体"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r>
              <a:rPr lang="zh-CN" altLang="en-US">
                <a:solidFill>
                  <a:schemeClr val="tx1">
                    <a:lumMod val="75000"/>
                    <a:lumOff val="25000"/>
                  </a:schemeClr>
                </a:solidFill>
                <a:sym typeface="+mn-ea"/>
              </a:rPr>
              <a:t>有效的括号</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给定一个只包括 '('，')'，'{'，'}'，'['，']' 的字符串 s ，判断字符串是否有效。</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有效字符串需满足：</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左括号必须用相同类型的右括号闭合。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左括号必须以正确的顺序闭合。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每个右括号都有一个对应的相同类型的左括号。</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marL="0" lvl="0" indent="0" algn="l">
              <a:buClrTx/>
              <a:buSzTx/>
              <a:buFont typeface="Wingdings" panose="05000000000000000000" charset="0"/>
              <a:buNone/>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8491855" y="2536825"/>
            <a:ext cx="2424430" cy="3969385"/>
          </a:xfrm>
          <a:prstGeom prst="rect">
            <a:avLst/>
          </a:prstGeom>
          <a:noFill/>
        </p:spPr>
        <p:txBody>
          <a:bodyPr wrap="square" rtlCol="0">
            <a:spAutoFit/>
          </a:bodyPr>
          <a:p>
            <a:pPr algn="l"/>
            <a:r>
              <a:rPr lang="zh-CN" altLang="en-US">
                <a:solidFill>
                  <a:schemeClr val="tx1"/>
                </a:solidFill>
                <a:uFillTx/>
                <a:latin typeface="Arial" panose="020B0604020202020204" pitchFamily="34" charset="0"/>
                <a:ea typeface="黑体" charset="0"/>
                <a:cs typeface="黑体" charset="0"/>
              </a:rPr>
              <a:t>示例 1：</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2：</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3：</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输出：false</a:t>
            </a:r>
            <a:endParaRPr lang="zh-CN" altLang="en-US">
              <a:solidFill>
                <a:schemeClr val="tx1"/>
              </a:solidFill>
              <a:uFillTx/>
              <a:latin typeface="Arial" panose="020B0604020202020204" pitchFamily="34" charset="0"/>
              <a:ea typeface="黑体" charset="0"/>
              <a:cs typeface="黑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练习：括号的最大嵌套深度</a:t>
            </a:r>
            <a:endParaRPr lang="zh-CN" altLang="en-US"/>
          </a:p>
        </p:txBody>
      </p:sp>
      <p:sp>
        <p:nvSpPr>
          <p:cNvPr id="3" name="内容占位符 2"/>
          <p:cNvSpPr>
            <a:spLocks noGrp="1"/>
          </p:cNvSpPr>
          <p:nvPr>
            <p:ph idx="1"/>
          </p:nvPr>
        </p:nvSpPr>
        <p:spPr/>
        <p:txBody>
          <a:bodyPr>
            <a:normAutofit/>
          </a:bodyPr>
          <a:p>
            <a:r>
              <a:rPr lang="zh-CN" altLang="en-US"/>
              <a:t>括号的最大嵌套深度.html</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Words>
  <Application>WPS 表格</Application>
  <PresentationFormat>宽屏</PresentationFormat>
  <Paragraphs>128</Paragraphs>
  <Slides>11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黑体</vt:lpstr>
      <vt:lpstr>汉仪中黑KW</vt:lpstr>
      <vt:lpstr>Wingdings</vt:lpstr>
      <vt:lpstr>Courier New Regular</vt:lpstr>
      <vt:lpstr>黑体-简 中等</vt:lpstr>
      <vt:lpstr>汉仪书宋二KW</vt:lpstr>
      <vt:lpstr>Calibri</vt:lpstr>
      <vt:lpstr>Helvetica Neue</vt:lpstr>
      <vt:lpstr>微软雅黑</vt:lpstr>
      <vt:lpstr>汉仪旗黑</vt:lpstr>
      <vt:lpstr>宋体</vt:lpstr>
      <vt:lpstr>Arial Unicode MS</vt:lpstr>
      <vt:lpstr>Office 主题​​</vt:lpstr>
      <vt:lpstr>第3章 线性结构-B</vt:lpstr>
      <vt:lpstr>后缀表达式</vt:lpstr>
      <vt:lpstr>堆栈的定义</vt:lpstr>
      <vt:lpstr>思考题</vt:lpstr>
      <vt:lpstr>栈的顺序存储实现</vt:lpstr>
      <vt:lpstr>push &amp; pop</vt:lpstr>
      <vt:lpstr>思考题</vt:lpstr>
      <vt:lpstr>练习：有效的括号</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268</cp:revision>
  <dcterms:created xsi:type="dcterms:W3CDTF">2022-09-21T01:59:38Z</dcterms:created>
  <dcterms:modified xsi:type="dcterms:W3CDTF">2022-09-21T01:59:38Z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2052-4.2.2.6882</vt:lpwstr>
  </property>
  <property fmtid="{D5CDD505-2E9C-101B-9397-08002B2CF9AE}" pid="3" name="ICV">
    <vt:lpwstr>A30B96C402276615375F0C634AAD5DF4</vt:lpwstr>
  </property>
</Properties>
</file>