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5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FodV1CYU913oLigXv9ugA==" hashData="h+qKV9257mMAuB/XLeUXR9ikx7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️章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图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邻接矩阵（Adjacency Matrix）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边的信息：用邻接矩阵A [ n ] [ n ] 表示为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06065" y="2559050"/>
          <a:ext cx="61991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11500" imgH="482600" progId="Equation.3">
                  <p:embed/>
                </p:oleObj>
              </mc:Choice>
              <mc:Fallback>
                <p:oleObj name="" r:id="rId1" imgW="31115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6065" y="2559050"/>
                        <a:ext cx="6199188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68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20" y="3713163"/>
            <a:ext cx="7172325" cy="261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邻接矩阵：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无向图的邻接矩阵一定是一个对称矩阵。所需存储元素的个数是|V|×( |V|- 1 )/2</a:t>
            </a:r>
            <a:endParaRPr lang="zh-CN" altLang="en-US"/>
          </a:p>
          <a:p>
            <a:r>
              <a:rPr lang="zh-CN" altLang="en-US"/>
              <a:t>对于无向图，邻接矩阵的第i行（或第i列）非0元素（或非∞元素）的个数正好是第i个顶点的度Degree(v</a:t>
            </a:r>
            <a:r>
              <a:rPr lang="zh-CN" altLang="en-US" baseline="-25000"/>
              <a:t>i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对于有向图，邻接矩阵的第i行（或第i列）非0元素的个数正好是第i个顶点的出度 (v</a:t>
            </a:r>
            <a:r>
              <a:rPr lang="zh-CN" altLang="en-US" baseline="-25000"/>
              <a:t>i</a:t>
            </a:r>
            <a:r>
              <a:rPr lang="zh-CN" altLang="en-US"/>
              <a:t>)（或入度 (v</a:t>
            </a:r>
            <a:r>
              <a:rPr lang="zh-CN" altLang="en-US" baseline="-25000"/>
              <a:t>i</a:t>
            </a:r>
            <a:r>
              <a:rPr lang="zh-CN" altLang="en-US"/>
              <a:t>)）</a:t>
            </a:r>
            <a:endParaRPr lang="zh-CN" altLang="en-US"/>
          </a:p>
          <a:p>
            <a:r>
              <a:rPr lang="zh-CN" altLang="en-US"/>
              <a:t>存储空间代价为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Θ(|V|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/>
              <a:t>。要确定图中有多少条边，所花费的时间代价也是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Θ(|V|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邻接表（</a:t>
            </a:r>
            <a:r>
              <a:rPr lang="zh-CN" altLang="en-US">
                <a:sym typeface="+mn-ea"/>
              </a:rPr>
              <a:t>Adjacency List）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对于图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G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中的每个顶点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，将所有邻接于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j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链成一个单链表，这个单链表就称为顶点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v</a:t>
            </a:r>
            <a:r>
              <a:rPr lang="en-US" altLang="zh-CN" baseline="-250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i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的邻接表，再将所有点的邻接表表头放到一个数组中，就构成了图的</a:t>
            </a:r>
            <a:r>
              <a:rPr lang="zh-CN" altLang="en-US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邻接表</a:t>
            </a:r>
            <a:endParaRPr lang="zh-CN" altLang="en-US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6" name="Group 8"/>
          <p:cNvGrpSpPr/>
          <p:nvPr/>
        </p:nvGrpSpPr>
        <p:grpSpPr>
          <a:xfrm flipV="1">
            <a:off x="8880475" y="4664075"/>
            <a:ext cx="2000250" cy="1428750"/>
            <a:chOff x="2492" y="9020"/>
            <a:chExt cx="1940" cy="1246"/>
          </a:xfrm>
        </p:grpSpPr>
        <p:sp>
          <p:nvSpPr>
            <p:cNvPr id="15378" name="Oval 20"/>
            <p:cNvSpPr/>
            <p:nvPr/>
          </p:nvSpPr>
          <p:spPr>
            <a:xfrm>
              <a:off x="2492" y="9020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79" name="Oval 19"/>
            <p:cNvSpPr/>
            <p:nvPr/>
          </p:nvSpPr>
          <p:spPr>
            <a:xfrm>
              <a:off x="3947" y="9020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0" name="Oval 18"/>
            <p:cNvSpPr/>
            <p:nvPr/>
          </p:nvSpPr>
          <p:spPr>
            <a:xfrm>
              <a:off x="2492" y="9798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1" name="Oval 17"/>
            <p:cNvSpPr/>
            <p:nvPr/>
          </p:nvSpPr>
          <p:spPr>
            <a:xfrm>
              <a:off x="3947" y="9798"/>
              <a:ext cx="485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 eaLnBrk="0" hangingPunct="0">
                <a:buFont typeface="Arial" panose="020B0604020202020204" pitchFamily="34" charset="0"/>
              </a:pP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2" name="Line 16"/>
            <p:cNvSpPr/>
            <p:nvPr/>
          </p:nvSpPr>
          <p:spPr>
            <a:xfrm flipV="1">
              <a:off x="3056" y="9177"/>
              <a:ext cx="892" cy="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3" name="Line 15"/>
            <p:cNvSpPr/>
            <p:nvPr/>
          </p:nvSpPr>
          <p:spPr>
            <a:xfrm>
              <a:off x="2783" y="9487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4" name="Line 14"/>
            <p:cNvSpPr/>
            <p:nvPr/>
          </p:nvSpPr>
          <p:spPr>
            <a:xfrm>
              <a:off x="2977" y="10040"/>
              <a:ext cx="892" cy="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5" name="Line 13"/>
            <p:cNvSpPr/>
            <p:nvPr/>
          </p:nvSpPr>
          <p:spPr>
            <a:xfrm flipV="1">
              <a:off x="3004" y="9331"/>
              <a:ext cx="944" cy="5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6" name="Text Box 12"/>
            <p:cNvSpPr txBox="1"/>
            <p:nvPr/>
          </p:nvSpPr>
          <p:spPr>
            <a:xfrm flipH="1" flipV="1">
              <a:off x="2622" y="9098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7" name="Text Box 11"/>
            <p:cNvSpPr txBox="1"/>
            <p:nvPr/>
          </p:nvSpPr>
          <p:spPr>
            <a:xfrm flipH="1" flipV="1">
              <a:off x="4054" y="9087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8" name="Text Box 10"/>
            <p:cNvSpPr txBox="1"/>
            <p:nvPr/>
          </p:nvSpPr>
          <p:spPr>
            <a:xfrm flipH="1" flipV="1">
              <a:off x="4054" y="9867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9" name="Text Box 9"/>
            <p:cNvSpPr txBox="1"/>
            <p:nvPr/>
          </p:nvSpPr>
          <p:spPr>
            <a:xfrm flipH="1" flipV="1">
              <a:off x="2614" y="9882"/>
              <a:ext cx="268" cy="3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indent="0" eaLnBrk="0" hangingPunct="0"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800" baseline="-30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pic>
        <p:nvPicPr>
          <p:cNvPr id="60423" name="Picture 7"/>
          <p:cNvPicPr>
            <a:picLocks noChangeAspect="1"/>
          </p:cNvPicPr>
          <p:nvPr/>
        </p:nvPicPr>
        <p:blipFill>
          <a:blip r:embed="rId1">
            <a:lum contrast="32000"/>
          </a:blip>
          <a:stretch>
            <a:fillRect/>
          </a:stretch>
        </p:blipFill>
        <p:spPr>
          <a:xfrm>
            <a:off x="728980" y="4097020"/>
            <a:ext cx="6781800" cy="2562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28980" y="336613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latin typeface="黑体" charset="0"/>
                <a:ea typeface="黑体" charset="0"/>
                <a:sym typeface="+mn-ea"/>
              </a:rPr>
              <a:t>无向图的邻接表</a:t>
            </a:r>
            <a:endParaRPr lang="zh-CN" altLang="en-US" sz="2800">
              <a:latin typeface="黑体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无向图中有n 个顶点和e条边，则它的邻接表需n个头结点和2e个表边结点。显然，在边稀疏 ( e &lt;&lt; n(n-1)/2 ) 的情况下，用邻接表表示图比邻接矩阵节省存储空间</a:t>
            </a:r>
            <a:endParaRPr lang="zh-CN" altLang="en-US"/>
          </a:p>
          <a:p>
            <a:r>
              <a:rPr lang="zh-CN" altLang="en-US"/>
              <a:t>无向图的邻接表，顶点v</a:t>
            </a:r>
            <a:r>
              <a:rPr lang="zh-CN" altLang="en-US" baseline="-25000"/>
              <a:t>i</a:t>
            </a:r>
            <a:r>
              <a:rPr lang="zh-CN" altLang="en-US"/>
              <a:t>的度恰为第i个链表中的结点数；而在有向图中，第i个链表中的结点个数只是顶点v</a:t>
            </a:r>
            <a:r>
              <a:rPr lang="zh-CN" altLang="en-US" baseline="-25000"/>
              <a:t>i</a:t>
            </a:r>
            <a:r>
              <a:rPr lang="zh-CN" altLang="en-US"/>
              <a:t>的出度</a:t>
            </a:r>
            <a:endParaRPr lang="zh-CN" altLang="en-US"/>
          </a:p>
        </p:txBody>
      </p:sp>
      <p:pic>
        <p:nvPicPr>
          <p:cNvPr id="614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4014470"/>
            <a:ext cx="7410450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272655" y="4039870"/>
            <a:ext cx="2983865" cy="2226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0960" y="6289675"/>
            <a:ext cx="443166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深度优先搜索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Depth First Search，简称DFS</a:t>
            </a:r>
            <a:endParaRPr lang="zh-CN" altLang="en-US"/>
          </a:p>
          <a:p>
            <a:r>
              <a:rPr lang="zh-CN" altLang="en-US"/>
              <a:t>例：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4865053" y="4500563"/>
            <a:ext cx="2786062" cy="1071562"/>
            <a:chOff x="1591" y="7914"/>
            <a:chExt cx="2435" cy="845"/>
          </a:xfrm>
        </p:grpSpPr>
        <p:grpSp>
          <p:nvGrpSpPr>
            <p:cNvPr id="2054" name="Group 3"/>
            <p:cNvGrpSpPr/>
            <p:nvPr/>
          </p:nvGrpSpPr>
          <p:grpSpPr>
            <a:xfrm>
              <a:off x="1591" y="7914"/>
              <a:ext cx="971" cy="845"/>
              <a:chOff x="6376" y="8221"/>
              <a:chExt cx="971" cy="845"/>
            </a:xfrm>
          </p:grpSpPr>
          <p:grpSp>
            <p:nvGrpSpPr>
              <p:cNvPr id="2055" name="Group 4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2056" name="Line 5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57" name="Group 6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58" name="Text Box 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C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59" name="Oval 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60" name="Group 9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1" name="Text Box 10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D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62" name="Oval 11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063" name="Group 12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2064" name="Line 13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65" name="Group 14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6" name="Text Box 15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B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67" name="Oval 16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68" name="Group 17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69" name="Text Box 18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A</a:t>
                    </a:r>
                    <a:endParaRPr lang="en-US" altLang="zh-CN" dirty="0">
                      <a:latin typeface="Calibri" charset="0"/>
                      <a:ea typeface="宋体" pitchFamily="2" charset="-122"/>
                    </a:endParaRPr>
                  </a:p>
                  <a:p>
                    <a:pPr indent="0">
                      <a:buFont typeface="Arial" panose="020B0604020202020204" pitchFamily="34" charset="0"/>
                    </a:pP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70" name="Oval 19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2071" name="AutoShape 20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AutoShape 21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3" name="Group 22"/>
            <p:cNvGrpSpPr/>
            <p:nvPr/>
          </p:nvGrpSpPr>
          <p:grpSpPr>
            <a:xfrm>
              <a:off x="3055" y="7914"/>
              <a:ext cx="971" cy="845"/>
              <a:chOff x="6376" y="8221"/>
              <a:chExt cx="971" cy="845"/>
            </a:xfrm>
          </p:grpSpPr>
          <p:grpSp>
            <p:nvGrpSpPr>
              <p:cNvPr id="2074" name="Group 23"/>
              <p:cNvGrpSpPr/>
              <p:nvPr/>
            </p:nvGrpSpPr>
            <p:grpSpPr>
              <a:xfrm>
                <a:off x="6376" y="8221"/>
                <a:ext cx="971" cy="345"/>
                <a:chOff x="1752" y="2362"/>
                <a:chExt cx="971" cy="345"/>
              </a:xfrm>
            </p:grpSpPr>
            <p:sp>
              <p:nvSpPr>
                <p:cNvPr id="2075" name="Line 24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76" name="Group 25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77" name="Text Box 26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H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78" name="Oval 27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79" name="Group 28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0" name="Text Box 29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G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1" name="Oval 30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082" name="Group 31"/>
              <p:cNvGrpSpPr/>
              <p:nvPr/>
            </p:nvGrpSpPr>
            <p:grpSpPr>
              <a:xfrm>
                <a:off x="6376" y="8721"/>
                <a:ext cx="971" cy="345"/>
                <a:chOff x="1752" y="2362"/>
                <a:chExt cx="971" cy="345"/>
              </a:xfrm>
            </p:grpSpPr>
            <p:sp>
              <p:nvSpPr>
                <p:cNvPr id="2083" name="Line 32"/>
                <p:cNvSpPr/>
                <p:nvPr/>
              </p:nvSpPr>
              <p:spPr>
                <a:xfrm>
                  <a:off x="2135" y="2506"/>
                  <a:ext cx="20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084" name="Group 33"/>
                <p:cNvGrpSpPr/>
                <p:nvPr/>
              </p:nvGrpSpPr>
              <p:grpSpPr>
                <a:xfrm>
                  <a:off x="1752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5" name="Text Box 34"/>
                  <p:cNvSpPr txBox="1"/>
                  <p:nvPr/>
                </p:nvSpPr>
                <p:spPr>
                  <a:xfrm>
                    <a:off x="1474" y="1828"/>
                    <a:ext cx="322" cy="26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 defTabSz="914400"/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E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6" name="Oval 35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87" name="Group 36"/>
                <p:cNvGrpSpPr/>
                <p:nvPr/>
              </p:nvGrpSpPr>
              <p:grpSpPr>
                <a:xfrm>
                  <a:off x="2340" y="2362"/>
                  <a:ext cx="383" cy="345"/>
                  <a:chOff x="1451" y="1766"/>
                  <a:chExt cx="383" cy="345"/>
                </a:xfrm>
              </p:grpSpPr>
              <p:sp>
                <p:nvSpPr>
                  <p:cNvPr id="2088" name="Text Box 37"/>
                  <p:cNvSpPr txBox="1"/>
                  <p:nvPr/>
                </p:nvSpPr>
                <p:spPr>
                  <a:xfrm>
                    <a:off x="1451" y="1766"/>
                    <a:ext cx="324" cy="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lIns="0" tIns="0" rIns="0" bIns="0" anchor="t" anchorCtr="0"/>
                  <a:p>
                    <a:pPr indent="0" algn="ctr">
                      <a:buFont typeface="Arial" panose="020B0604020202020204" pitchFamily="34" charset="0"/>
                    </a:pPr>
                    <a:r>
                      <a:rPr lang="en-US" altLang="zh-CN" dirty="0">
                        <a:latin typeface="Calibri" charset="0"/>
                        <a:ea typeface="宋体" pitchFamily="2" charset="-122"/>
                      </a:rPr>
                      <a:t>F</a:t>
                    </a:r>
                    <a:endParaRPr lang="zh-CN" altLang="zh-CN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089" name="Oval 38"/>
                  <p:cNvSpPr/>
                  <p:nvPr/>
                </p:nvSpPr>
                <p:spPr>
                  <a:xfrm>
                    <a:off x="1451" y="1766"/>
                    <a:ext cx="383" cy="34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pPr indent="0"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cxnSp>
            <p:nvCxnSpPr>
              <p:cNvPr id="2090" name="AutoShape 39"/>
              <p:cNvCxnSpPr/>
              <p:nvPr/>
            </p:nvCxnSpPr>
            <p:spPr>
              <a:xfrm>
                <a:off x="7157" y="8566"/>
                <a:ext cx="0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AutoShape 40"/>
              <p:cNvCxnSpPr/>
              <p:nvPr/>
            </p:nvCxnSpPr>
            <p:spPr>
              <a:xfrm flipH="1">
                <a:off x="6543" y="8566"/>
                <a:ext cx="13" cy="15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92" name="AutoShape 41"/>
            <p:cNvCxnSpPr/>
            <p:nvPr/>
          </p:nvCxnSpPr>
          <p:spPr>
            <a:xfrm>
              <a:off x="2595" y="8601"/>
              <a:ext cx="460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roup 42"/>
          <p:cNvGrpSpPr/>
          <p:nvPr/>
        </p:nvGrpSpPr>
        <p:grpSpPr>
          <a:xfrm>
            <a:off x="4436428" y="4143375"/>
            <a:ext cx="3571875" cy="1785938"/>
            <a:chOff x="3066" y="7099"/>
            <a:chExt cx="2949" cy="1489"/>
          </a:xfrm>
        </p:grpSpPr>
        <p:grpSp>
          <p:nvGrpSpPr>
            <p:cNvPr id="2094" name="Group 43"/>
            <p:cNvGrpSpPr/>
            <p:nvPr/>
          </p:nvGrpSpPr>
          <p:grpSpPr>
            <a:xfrm>
              <a:off x="4882" y="8316"/>
              <a:ext cx="243" cy="264"/>
              <a:chOff x="2550" y="6603"/>
              <a:chExt cx="243" cy="264"/>
            </a:xfrm>
          </p:grpSpPr>
          <p:sp>
            <p:nvSpPr>
              <p:cNvPr id="2095" name="Oval 44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096" name="Text Box 45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97" name="Group 46"/>
            <p:cNvGrpSpPr/>
            <p:nvPr/>
          </p:nvGrpSpPr>
          <p:grpSpPr>
            <a:xfrm>
              <a:off x="4006" y="8324"/>
              <a:ext cx="243" cy="264"/>
              <a:chOff x="2550" y="6603"/>
              <a:chExt cx="243" cy="264"/>
            </a:xfrm>
          </p:grpSpPr>
          <p:sp>
            <p:nvSpPr>
              <p:cNvPr id="2098" name="Oval 47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099" name="Text Box 48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2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0" name="Group 49"/>
            <p:cNvGrpSpPr/>
            <p:nvPr/>
          </p:nvGrpSpPr>
          <p:grpSpPr>
            <a:xfrm>
              <a:off x="3066" y="8194"/>
              <a:ext cx="243" cy="264"/>
              <a:chOff x="2550" y="6603"/>
              <a:chExt cx="243" cy="264"/>
            </a:xfrm>
          </p:grpSpPr>
          <p:sp>
            <p:nvSpPr>
              <p:cNvPr id="2101" name="Oval 50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2" name="Text Box 51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3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3" name="Group 52"/>
            <p:cNvGrpSpPr/>
            <p:nvPr/>
          </p:nvGrpSpPr>
          <p:grpSpPr>
            <a:xfrm>
              <a:off x="3094" y="7215"/>
              <a:ext cx="243" cy="264"/>
              <a:chOff x="2550" y="6603"/>
              <a:chExt cx="243" cy="264"/>
            </a:xfrm>
          </p:grpSpPr>
          <p:sp>
            <p:nvSpPr>
              <p:cNvPr id="2104" name="Oval 53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5" name="Text Box 54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4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6" name="Group 55"/>
            <p:cNvGrpSpPr/>
            <p:nvPr/>
          </p:nvGrpSpPr>
          <p:grpSpPr>
            <a:xfrm>
              <a:off x="3978" y="7099"/>
              <a:ext cx="243" cy="264"/>
              <a:chOff x="2550" y="6603"/>
              <a:chExt cx="243" cy="264"/>
            </a:xfrm>
          </p:grpSpPr>
          <p:sp>
            <p:nvSpPr>
              <p:cNvPr id="2107" name="Oval 56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08" name="Text Box 57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5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09" name="Group 58"/>
            <p:cNvGrpSpPr/>
            <p:nvPr/>
          </p:nvGrpSpPr>
          <p:grpSpPr>
            <a:xfrm>
              <a:off x="5744" y="8239"/>
              <a:ext cx="243" cy="264"/>
              <a:chOff x="2550" y="6603"/>
              <a:chExt cx="243" cy="264"/>
            </a:xfrm>
          </p:grpSpPr>
          <p:sp>
            <p:nvSpPr>
              <p:cNvPr id="2110" name="Oval 59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1" name="Text Box 60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6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12" name="Group 61"/>
            <p:cNvGrpSpPr/>
            <p:nvPr/>
          </p:nvGrpSpPr>
          <p:grpSpPr>
            <a:xfrm>
              <a:off x="5772" y="7215"/>
              <a:ext cx="243" cy="264"/>
              <a:chOff x="2550" y="6603"/>
              <a:chExt cx="243" cy="264"/>
            </a:xfrm>
          </p:grpSpPr>
          <p:sp>
            <p:nvSpPr>
              <p:cNvPr id="2113" name="Oval 62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4" name="Text Box 63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7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15" name="Group 64"/>
            <p:cNvGrpSpPr/>
            <p:nvPr/>
          </p:nvGrpSpPr>
          <p:grpSpPr>
            <a:xfrm>
              <a:off x="4854" y="7099"/>
              <a:ext cx="243" cy="264"/>
              <a:chOff x="2550" y="6603"/>
              <a:chExt cx="243" cy="264"/>
            </a:xfrm>
          </p:grpSpPr>
          <p:sp>
            <p:nvSpPr>
              <p:cNvPr id="2116" name="Oval 65"/>
              <p:cNvSpPr/>
              <p:nvPr/>
            </p:nvSpPr>
            <p:spPr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17" name="Text Box 66"/>
              <p:cNvSpPr txBox="1"/>
              <p:nvPr/>
            </p:nvSpPr>
            <p:spPr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just">
                  <a:buFont typeface="Arial" panose="020B0604020202020204" pitchFamily="34" charset="0"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</a:rPr>
                  <a:t>8</a:t>
                </a:r>
                <a:endParaRPr lang="zh-CN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cxnSp>
          <p:nvCxnSpPr>
            <p:cNvPr id="2118" name="AutoShape 67"/>
            <p:cNvCxnSpPr/>
            <p:nvPr/>
          </p:nvCxnSpPr>
          <p:spPr>
            <a:xfrm flipH="1">
              <a:off x="4341" y="8406"/>
              <a:ext cx="460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19" name="AutoShape 68"/>
            <p:cNvCxnSpPr/>
            <p:nvPr/>
          </p:nvCxnSpPr>
          <p:spPr>
            <a:xfrm>
              <a:off x="3691" y="7762"/>
              <a:ext cx="0" cy="21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0" name="AutoShape 69"/>
            <p:cNvCxnSpPr/>
            <p:nvPr/>
          </p:nvCxnSpPr>
          <p:spPr>
            <a:xfrm>
              <a:off x="4341" y="7934"/>
              <a:ext cx="460" cy="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1" name="AutoShape 70"/>
            <p:cNvCxnSpPr/>
            <p:nvPr/>
          </p:nvCxnSpPr>
          <p:spPr>
            <a:xfrm flipH="1">
              <a:off x="5184" y="7728"/>
              <a:ext cx="179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2" name="AutoShape 71"/>
            <p:cNvCxnSpPr/>
            <p:nvPr/>
          </p:nvCxnSpPr>
          <p:spPr>
            <a:xfrm flipH="1">
              <a:off x="5184" y="8369"/>
              <a:ext cx="398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3" name="AutoShape 72"/>
            <p:cNvCxnSpPr/>
            <p:nvPr/>
          </p:nvCxnSpPr>
          <p:spPr>
            <a:xfrm>
              <a:off x="3720" y="7934"/>
              <a:ext cx="206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4" name="AutoShape 73"/>
            <p:cNvCxnSpPr/>
            <p:nvPr/>
          </p:nvCxnSpPr>
          <p:spPr>
            <a:xfrm flipV="1">
              <a:off x="3210" y="7607"/>
              <a:ext cx="2" cy="366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5" name="AutoShape 74"/>
            <p:cNvCxnSpPr/>
            <p:nvPr/>
          </p:nvCxnSpPr>
          <p:spPr>
            <a:xfrm flipH="1" flipV="1">
              <a:off x="3504" y="8398"/>
              <a:ext cx="422" cy="8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6" name="AutoShape 75"/>
            <p:cNvCxnSpPr/>
            <p:nvPr/>
          </p:nvCxnSpPr>
          <p:spPr>
            <a:xfrm flipV="1">
              <a:off x="5393" y="7728"/>
              <a:ext cx="0" cy="207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7" name="AutoShape 76"/>
            <p:cNvCxnSpPr/>
            <p:nvPr/>
          </p:nvCxnSpPr>
          <p:spPr>
            <a:xfrm>
              <a:off x="5831" y="7635"/>
              <a:ext cx="0" cy="338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8" name="AutoShape 77"/>
            <p:cNvCxnSpPr/>
            <p:nvPr/>
          </p:nvCxnSpPr>
          <p:spPr>
            <a:xfrm>
              <a:off x="3517" y="7276"/>
              <a:ext cx="408" cy="1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29" name="AutoShape 78"/>
            <p:cNvCxnSpPr/>
            <p:nvPr/>
          </p:nvCxnSpPr>
          <p:spPr>
            <a:xfrm flipH="1">
              <a:off x="3719" y="7698"/>
              <a:ext cx="206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30" name="AutoShape 79"/>
            <p:cNvCxnSpPr/>
            <p:nvPr/>
          </p:nvCxnSpPr>
          <p:spPr>
            <a:xfrm>
              <a:off x="5125" y="7276"/>
              <a:ext cx="345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31" name="AutoShape 80"/>
            <p:cNvCxnSpPr/>
            <p:nvPr/>
          </p:nvCxnSpPr>
          <p:spPr>
            <a:xfrm>
              <a:off x="5184" y="7934"/>
              <a:ext cx="205" cy="0"/>
            </a:xfrm>
            <a:prstGeom prst="straightConnector1">
              <a:avLst/>
            </a:prstGeom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63569" name="Rectangle 81"/>
          <p:cNvSpPr/>
          <p:nvPr/>
        </p:nvSpPr>
        <p:spPr>
          <a:xfrm>
            <a:off x="3436303" y="3500438"/>
            <a:ext cx="1000125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E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364990" y="3500438"/>
            <a:ext cx="6778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A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07928" y="3500438"/>
            <a:ext cx="6778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B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650865" y="3500438"/>
            <a:ext cx="692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C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436678" y="3500438"/>
            <a:ext cx="692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D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22490" y="3500438"/>
            <a:ext cx="65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F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65428" y="3500438"/>
            <a:ext cx="7064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G 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→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651240" y="3500438"/>
            <a:ext cx="3841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H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9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DFS的递归算法</a:t>
            </a:r>
            <a:endParaRPr lang="zh-CN" altLang="en-US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1988503" y="1696720"/>
          <a:ext cx="8215313" cy="3215005"/>
        </p:xfrm>
        <a:graphic>
          <a:graphicData uri="http://schemas.openxmlformats.org/drawingml/2006/table">
            <a:tbl>
              <a:tblPr/>
              <a:tblGrid>
                <a:gridCol w="8215312"/>
              </a:tblGrid>
              <a:tr h="321500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/* Visited[]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为全局变量，已经初始化为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false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void DFS(Graph G, Vertex V)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{   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    /*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从第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V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个顶点出发递归地深度优先遍历图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G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   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Visited[V] = true;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   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for ( V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的每个邻接点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W 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	if (!Visited[W])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	    /* 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对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V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的尚未访问的邻接顶点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W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</a:rPr>
                        <a:t>递归调用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DFS */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	    DFS( G, W, Visit );</a:t>
                      </a:r>
                      <a:endParaRPr lang="en-US" sz="2000" b="1" kern="100" dirty="0" smtClean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</a:rPr>
                        <a:t>}</a:t>
                      </a:r>
                      <a:endParaRPr lang="en-US" sz="20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的时间</a:t>
            </a:r>
            <a:r>
              <a:rPr lang="zh-CN" altLang="en-US"/>
              <a:t>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Wingdings" panose="05000000000000000000" pitchFamily="2" charset="2"/>
              </a:rPr>
              <a:t>采用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邻接矩阵存储结构时，查找所有顶点的邻接点所需时间为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O(V</a:t>
            </a:r>
            <a:r>
              <a:rPr lang="en-US" altLang="zh-CN" baseline="30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)</a:t>
            </a:r>
            <a:endParaRPr lang="en-US" altLang="zh-CN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采用邻接表时，找邻接点所需时间为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O(E)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。因此，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DFS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的时间复杂度为</a:t>
            </a:r>
            <a:r>
              <a:rPr lang="en-US" altLang="zh-CN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O(V + E) </a:t>
            </a:r>
            <a:endParaRPr lang="en-US" altLang="zh-CN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Wingdings" panose="05000000000000000000" pitchFamily="2" charset="2"/>
              </a:rPr>
              <a:t>对不连通图，一次调用</a:t>
            </a:r>
            <a:r>
              <a:rPr lang="en-US" altLang="zh-CN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DFS</a:t>
            </a:r>
            <a:r>
              <a:rPr lang="zh-CN" altLang="en-US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算法只可以遍历一个连通分量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村与村之间的道路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公路村村通项目要求用最小的投入实现每个村都能够有公路通达</a:t>
            </a:r>
            <a:endParaRPr lang="zh-CN" altLang="en-US"/>
          </a:p>
          <a:p>
            <a:r>
              <a:rPr lang="zh-CN" altLang="en-US"/>
              <a:t>那么应该选择建设哪些道路可以使这个投资最小呢（假设每条道路的建设成本已知）</a:t>
            </a:r>
            <a:endParaRPr lang="zh-CN" altLang="en-US"/>
          </a:p>
        </p:txBody>
      </p:sp>
      <p:pic>
        <p:nvPicPr>
          <p:cNvPr id="6152" name="Picture 8" descr="公路村村通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97350" y="2988310"/>
            <a:ext cx="5757384" cy="3696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公路规划抽象及造价预算示例图</a:t>
            </a:r>
            <a:endParaRPr lang="zh-CN" altLang="en-US"/>
          </a:p>
        </p:txBody>
      </p:sp>
      <p:grpSp>
        <p:nvGrpSpPr>
          <p:cNvPr id="4" name="组合 122"/>
          <p:cNvGrpSpPr/>
          <p:nvPr/>
        </p:nvGrpSpPr>
        <p:grpSpPr>
          <a:xfrm>
            <a:off x="2546033" y="2372678"/>
            <a:ext cx="5214937" cy="3143250"/>
            <a:chOff x="2143108" y="1785926"/>
            <a:chExt cx="5214974" cy="3143272"/>
          </a:xfrm>
        </p:grpSpPr>
        <p:grpSp>
          <p:nvGrpSpPr>
            <p:cNvPr id="3077" name="Group 59"/>
            <p:cNvGrpSpPr/>
            <p:nvPr/>
          </p:nvGrpSpPr>
          <p:grpSpPr>
            <a:xfrm>
              <a:off x="2225844" y="1785926"/>
              <a:ext cx="5132238" cy="3143272"/>
              <a:chOff x="2947" y="5546"/>
              <a:chExt cx="3970" cy="2689"/>
            </a:xfrm>
          </p:grpSpPr>
          <p:sp>
            <p:nvSpPr>
              <p:cNvPr id="3078" name="Oval 60"/>
              <p:cNvSpPr/>
              <p:nvPr/>
            </p:nvSpPr>
            <p:spPr>
              <a:xfrm>
                <a:off x="3166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79" name="Oval 61"/>
              <p:cNvSpPr/>
              <p:nvPr/>
            </p:nvSpPr>
            <p:spPr>
              <a:xfrm>
                <a:off x="3535" y="55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0" name="Oval 62"/>
              <p:cNvSpPr/>
              <p:nvPr/>
            </p:nvSpPr>
            <p:spPr>
              <a:xfrm>
                <a:off x="4015" y="712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1" name="Oval 63"/>
              <p:cNvSpPr/>
              <p:nvPr/>
            </p:nvSpPr>
            <p:spPr>
              <a:xfrm>
                <a:off x="4447" y="609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2" name="Oval 64"/>
              <p:cNvSpPr/>
              <p:nvPr/>
            </p:nvSpPr>
            <p:spPr>
              <a:xfrm>
                <a:off x="5759" y="564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3" name="Oval 65"/>
              <p:cNvSpPr/>
              <p:nvPr/>
            </p:nvSpPr>
            <p:spPr>
              <a:xfrm>
                <a:off x="2947" y="7497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4" name="Oval 66"/>
              <p:cNvSpPr/>
              <p:nvPr/>
            </p:nvSpPr>
            <p:spPr>
              <a:xfrm>
                <a:off x="6548" y="646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5" name="Oval 67"/>
              <p:cNvSpPr/>
              <p:nvPr/>
            </p:nvSpPr>
            <p:spPr>
              <a:xfrm>
                <a:off x="6045" y="7563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6" name="Oval 68"/>
              <p:cNvSpPr/>
              <p:nvPr/>
            </p:nvSpPr>
            <p:spPr>
              <a:xfrm>
                <a:off x="5185" y="6759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087" name="Oval 69"/>
              <p:cNvSpPr/>
              <p:nvPr/>
            </p:nvSpPr>
            <p:spPr>
              <a:xfrm>
                <a:off x="4816" y="786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3088" name="AutoShape 70"/>
              <p:cNvCxnSpPr/>
              <p:nvPr/>
            </p:nvCxnSpPr>
            <p:spPr>
              <a:xfrm>
                <a:off x="3904" y="5835"/>
                <a:ext cx="5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9" name="AutoShape 71"/>
              <p:cNvCxnSpPr/>
              <p:nvPr/>
            </p:nvCxnSpPr>
            <p:spPr>
              <a:xfrm flipH="1">
                <a:off x="3381" y="5915"/>
                <a:ext cx="285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0" name="AutoShape 72"/>
              <p:cNvCxnSpPr/>
              <p:nvPr/>
            </p:nvCxnSpPr>
            <p:spPr>
              <a:xfrm flipV="1">
                <a:off x="4816" y="5835"/>
                <a:ext cx="943" cy="3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1" name="AutoShape 73"/>
              <p:cNvCxnSpPr/>
              <p:nvPr/>
            </p:nvCxnSpPr>
            <p:spPr>
              <a:xfrm>
                <a:off x="4790" y="6382"/>
                <a:ext cx="468" cy="42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2" name="AutoShape 74"/>
              <p:cNvCxnSpPr/>
              <p:nvPr/>
            </p:nvCxnSpPr>
            <p:spPr>
              <a:xfrm>
                <a:off x="6128" y="5915"/>
                <a:ext cx="543" cy="55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3" name="AutoShape 75"/>
              <p:cNvCxnSpPr/>
              <p:nvPr/>
            </p:nvCxnSpPr>
            <p:spPr>
              <a:xfrm flipV="1">
                <a:off x="5502" y="6015"/>
                <a:ext cx="408" cy="79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4" name="AutoShape 76"/>
              <p:cNvCxnSpPr/>
              <p:nvPr/>
            </p:nvCxnSpPr>
            <p:spPr>
              <a:xfrm flipV="1">
                <a:off x="5554" y="6701"/>
                <a:ext cx="98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5" name="AutoShape 77"/>
              <p:cNvCxnSpPr/>
              <p:nvPr/>
            </p:nvCxnSpPr>
            <p:spPr>
              <a:xfrm flipV="1">
                <a:off x="4384" y="7004"/>
                <a:ext cx="801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6" name="AutoShape 78"/>
              <p:cNvCxnSpPr/>
              <p:nvPr/>
            </p:nvCxnSpPr>
            <p:spPr>
              <a:xfrm>
                <a:off x="5548" y="7142"/>
                <a:ext cx="580" cy="42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7" name="AutoShape 79"/>
              <p:cNvCxnSpPr/>
              <p:nvPr/>
            </p:nvCxnSpPr>
            <p:spPr>
              <a:xfrm flipV="1">
                <a:off x="6311" y="6837"/>
                <a:ext cx="465" cy="72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8" name="AutoShape 80"/>
              <p:cNvCxnSpPr/>
              <p:nvPr/>
            </p:nvCxnSpPr>
            <p:spPr>
              <a:xfrm flipV="1">
                <a:off x="5185" y="7788"/>
                <a:ext cx="860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9" name="AutoShape 81"/>
              <p:cNvCxnSpPr/>
              <p:nvPr/>
            </p:nvCxnSpPr>
            <p:spPr>
              <a:xfrm flipV="1">
                <a:off x="3316" y="7339"/>
                <a:ext cx="699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0" name="AutoShape 82"/>
              <p:cNvCxnSpPr>
                <a:stCxn id="3080" idx="5"/>
              </p:cNvCxnSpPr>
              <p:nvPr/>
            </p:nvCxnSpPr>
            <p:spPr>
              <a:xfrm>
                <a:off x="4330" y="7443"/>
                <a:ext cx="553" cy="48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1" name="AutoShape 83"/>
              <p:cNvCxnSpPr/>
              <p:nvPr/>
            </p:nvCxnSpPr>
            <p:spPr>
              <a:xfrm flipV="1">
                <a:off x="3535" y="6382"/>
                <a:ext cx="912" cy="224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2" name="AutoShape 84"/>
              <p:cNvCxnSpPr/>
              <p:nvPr/>
            </p:nvCxnSpPr>
            <p:spPr>
              <a:xfrm>
                <a:off x="3529" y="6805"/>
                <a:ext cx="492" cy="37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3" name="AutoShape 85"/>
              <p:cNvCxnSpPr/>
              <p:nvPr/>
            </p:nvCxnSpPr>
            <p:spPr>
              <a:xfrm flipH="1">
                <a:off x="3166" y="6811"/>
                <a:ext cx="128" cy="686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4" name="AutoShape 86"/>
              <p:cNvCxnSpPr/>
              <p:nvPr/>
            </p:nvCxnSpPr>
            <p:spPr>
              <a:xfrm flipV="1">
                <a:off x="5059" y="7115"/>
                <a:ext cx="275" cy="75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05" name="Group 88"/>
            <p:cNvGrpSpPr/>
            <p:nvPr/>
          </p:nvGrpSpPr>
          <p:grpSpPr>
            <a:xfrm>
              <a:off x="2143108" y="2064133"/>
              <a:ext cx="5050794" cy="2748171"/>
              <a:chOff x="2878" y="3672"/>
              <a:chExt cx="3907" cy="2351"/>
            </a:xfrm>
          </p:grpSpPr>
          <p:sp>
            <p:nvSpPr>
              <p:cNvPr id="3106" name="Text Box 89"/>
              <p:cNvSpPr txBox="1"/>
              <p:nvPr/>
            </p:nvSpPr>
            <p:spPr>
              <a:xfrm>
                <a:off x="3266" y="3900"/>
                <a:ext cx="238" cy="1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7" name="Text Box 90"/>
              <p:cNvSpPr txBox="1"/>
              <p:nvPr/>
            </p:nvSpPr>
            <p:spPr>
              <a:xfrm>
                <a:off x="5072" y="3672"/>
                <a:ext cx="254" cy="1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8" name="Text Box 91"/>
              <p:cNvSpPr txBox="1"/>
              <p:nvPr/>
            </p:nvSpPr>
            <p:spPr>
              <a:xfrm>
                <a:off x="5419" y="4143"/>
                <a:ext cx="241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09" name="Text Box 92"/>
              <p:cNvSpPr txBox="1"/>
              <p:nvPr/>
            </p:nvSpPr>
            <p:spPr>
              <a:xfrm>
                <a:off x="5819" y="4442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0" name="Text Box 93"/>
              <p:cNvSpPr txBox="1"/>
              <p:nvPr/>
            </p:nvSpPr>
            <p:spPr>
              <a:xfrm>
                <a:off x="5780" y="5002"/>
                <a:ext cx="280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1" name="Text Box 94"/>
              <p:cNvSpPr txBox="1"/>
              <p:nvPr/>
            </p:nvSpPr>
            <p:spPr>
              <a:xfrm>
                <a:off x="6541" y="5109"/>
                <a:ext cx="244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6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2" name="Text Box 95"/>
              <p:cNvSpPr txBox="1"/>
              <p:nvPr/>
            </p:nvSpPr>
            <p:spPr>
              <a:xfrm>
                <a:off x="4224" y="3709"/>
                <a:ext cx="288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3" name="Text Box 96"/>
              <p:cNvSpPr txBox="1"/>
              <p:nvPr/>
            </p:nvSpPr>
            <p:spPr>
              <a:xfrm>
                <a:off x="6414" y="3889"/>
                <a:ext cx="270" cy="1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4" name="Text Box 97"/>
              <p:cNvSpPr txBox="1"/>
              <p:nvPr/>
            </p:nvSpPr>
            <p:spPr>
              <a:xfrm>
                <a:off x="3753" y="4659"/>
                <a:ext cx="275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5" name="Text Box 98"/>
              <p:cNvSpPr txBox="1"/>
              <p:nvPr/>
            </p:nvSpPr>
            <p:spPr>
              <a:xfrm>
                <a:off x="3612" y="5461"/>
                <a:ext cx="317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6" name="Text Box 99"/>
              <p:cNvSpPr txBox="1"/>
              <p:nvPr/>
            </p:nvSpPr>
            <p:spPr>
              <a:xfrm>
                <a:off x="4719" y="4442"/>
                <a:ext cx="250" cy="19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7" name="Text Box 100"/>
              <p:cNvSpPr txBox="1"/>
              <p:nvPr/>
            </p:nvSpPr>
            <p:spPr>
              <a:xfrm>
                <a:off x="3828" y="4143"/>
                <a:ext cx="25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8" name="Text Box 101"/>
              <p:cNvSpPr txBox="1"/>
              <p:nvPr/>
            </p:nvSpPr>
            <p:spPr>
              <a:xfrm>
                <a:off x="4806" y="5313"/>
                <a:ext cx="340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3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19" name="Text Box 102"/>
              <p:cNvSpPr txBox="1"/>
              <p:nvPr/>
            </p:nvSpPr>
            <p:spPr>
              <a:xfrm>
                <a:off x="4102" y="567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2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0" name="Text Box 103"/>
              <p:cNvSpPr txBox="1"/>
              <p:nvPr/>
            </p:nvSpPr>
            <p:spPr>
              <a:xfrm>
                <a:off x="5570" y="5806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7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1" name="Text Box 104"/>
              <p:cNvSpPr txBox="1"/>
              <p:nvPr/>
            </p:nvSpPr>
            <p:spPr>
              <a:xfrm>
                <a:off x="4564" y="4760"/>
                <a:ext cx="252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4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2" name="Text Box 105"/>
              <p:cNvSpPr txBox="1"/>
              <p:nvPr/>
            </p:nvSpPr>
            <p:spPr>
              <a:xfrm>
                <a:off x="2878" y="4885"/>
                <a:ext cx="340" cy="2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lang="zh-CN" altLang="zh-CN" sz="18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23" name="Group 106"/>
            <p:cNvGrpSpPr/>
            <p:nvPr/>
          </p:nvGrpSpPr>
          <p:grpSpPr>
            <a:xfrm>
              <a:off x="2316337" y="1856062"/>
              <a:ext cx="4957716" cy="2986634"/>
              <a:chOff x="3012" y="3494"/>
              <a:chExt cx="3835" cy="2555"/>
            </a:xfrm>
          </p:grpSpPr>
          <p:sp>
            <p:nvSpPr>
              <p:cNvPr id="3124" name="Text Box 107"/>
              <p:cNvSpPr txBox="1"/>
              <p:nvPr/>
            </p:nvSpPr>
            <p:spPr>
              <a:xfrm>
                <a:off x="3224" y="440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B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" name="Text Box 108"/>
              <p:cNvSpPr txBox="1"/>
              <p:nvPr/>
            </p:nvSpPr>
            <p:spPr>
              <a:xfrm>
                <a:off x="6104" y="5530"/>
                <a:ext cx="241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C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6" name="Text Box 109"/>
              <p:cNvSpPr txBox="1"/>
              <p:nvPr/>
            </p:nvSpPr>
            <p:spPr>
              <a:xfrm>
                <a:off x="3012" y="5450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D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7" name="Text Box 110"/>
              <p:cNvSpPr txBox="1"/>
              <p:nvPr/>
            </p:nvSpPr>
            <p:spPr>
              <a:xfrm>
                <a:off x="4883" y="580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F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8" name="Text Box 111"/>
              <p:cNvSpPr txBox="1"/>
              <p:nvPr/>
            </p:nvSpPr>
            <p:spPr>
              <a:xfrm>
                <a:off x="4082" y="5083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L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29" name="Text Box 112"/>
              <p:cNvSpPr txBox="1"/>
              <p:nvPr/>
            </p:nvSpPr>
            <p:spPr>
              <a:xfrm>
                <a:off x="5248" y="46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H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0" name="Text Box 113"/>
              <p:cNvSpPr txBox="1"/>
              <p:nvPr/>
            </p:nvSpPr>
            <p:spPr>
              <a:xfrm>
                <a:off x="4512" y="4052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W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1" name="Text Box 114"/>
              <p:cNvSpPr txBox="1"/>
              <p:nvPr/>
            </p:nvSpPr>
            <p:spPr>
              <a:xfrm>
                <a:off x="5819" y="3598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X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2" name="Text Box 115"/>
              <p:cNvSpPr txBox="1"/>
              <p:nvPr/>
            </p:nvSpPr>
            <p:spPr>
              <a:xfrm>
                <a:off x="6606" y="4416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Y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133" name="Text Box 116"/>
              <p:cNvSpPr txBox="1"/>
              <p:nvPr/>
            </p:nvSpPr>
            <p:spPr>
              <a:xfrm>
                <a:off x="3587" y="3494"/>
                <a:ext cx="241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itchFamily="2" charset="-122"/>
                  </a:rPr>
                  <a:t>Z</a:t>
                </a:r>
                <a:endParaRPr lang="zh-CN" altLang="zh-CN" sz="1600" b="1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图的定义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1904683" y="2154555"/>
            <a:ext cx="8001000" cy="1143000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”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可以表示为两个集合：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G 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 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。每条边是一个顶点对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Symbol" panose="05050102010706020507" pitchFamily="18" charset="2"/>
              </a:rPr>
              <a:t> 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E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并且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v, w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V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315" y="3996055"/>
            <a:ext cx="4942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无向图（Undirected Graphs）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6077268" y="3553460"/>
            <a:ext cx="1928812" cy="1428750"/>
            <a:chOff x="5220" y="1953"/>
            <a:chExt cx="1458" cy="1047"/>
          </a:xfrm>
        </p:grpSpPr>
        <p:sp>
          <p:nvSpPr>
            <p:cNvPr id="5126" name="Oval 3"/>
            <p:cNvSpPr/>
            <p:nvPr/>
          </p:nvSpPr>
          <p:spPr>
            <a:xfrm>
              <a:off x="5220" y="263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27" name="Oval 4"/>
            <p:cNvSpPr/>
            <p:nvPr/>
          </p:nvSpPr>
          <p:spPr>
            <a:xfrm>
              <a:off x="6267" y="1983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28" name="Line 5"/>
            <p:cNvSpPr/>
            <p:nvPr/>
          </p:nvSpPr>
          <p:spPr>
            <a:xfrm>
              <a:off x="5682" y="2250"/>
              <a:ext cx="657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29" name="Oval 6"/>
            <p:cNvSpPr/>
            <p:nvPr/>
          </p:nvSpPr>
          <p:spPr>
            <a:xfrm>
              <a:off x="6309" y="263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0" name="Line 7"/>
            <p:cNvSpPr/>
            <p:nvPr/>
          </p:nvSpPr>
          <p:spPr>
            <a:xfrm rot="-10657901" flipV="1">
              <a:off x="5478" y="2325"/>
              <a:ext cx="4" cy="3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31" name="Text Box 8"/>
            <p:cNvSpPr txBox="1"/>
            <p:nvPr/>
          </p:nvSpPr>
          <p:spPr>
            <a:xfrm>
              <a:off x="6378" y="208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2" name="Text Box 9"/>
            <p:cNvSpPr txBox="1"/>
            <p:nvPr/>
          </p:nvSpPr>
          <p:spPr>
            <a:xfrm>
              <a:off x="5334" y="273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3" name="Text Box 10"/>
            <p:cNvSpPr txBox="1"/>
            <p:nvPr/>
          </p:nvSpPr>
          <p:spPr>
            <a:xfrm>
              <a:off x="6426" y="27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4" name="Oval 11"/>
            <p:cNvSpPr/>
            <p:nvPr/>
          </p:nvSpPr>
          <p:spPr>
            <a:xfrm>
              <a:off x="5355" y="1953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5" name="Text Box 12"/>
            <p:cNvSpPr txBox="1"/>
            <p:nvPr/>
          </p:nvSpPr>
          <p:spPr>
            <a:xfrm>
              <a:off x="5472" y="206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6" name="Line 13"/>
            <p:cNvSpPr/>
            <p:nvPr/>
          </p:nvSpPr>
          <p:spPr>
            <a:xfrm rot="10800000">
              <a:off x="5730" y="2166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5137" name="Line 14"/>
            <p:cNvSpPr/>
            <p:nvPr/>
          </p:nvSpPr>
          <p:spPr>
            <a:xfrm rot="-10800000" flipV="1">
              <a:off x="5589" y="2844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</p:spPr>
        </p:sp>
      </p:grpSp>
      <p:sp>
        <p:nvSpPr>
          <p:cNvPr id="6" name="文本框 5"/>
          <p:cNvSpPr txBox="1"/>
          <p:nvPr/>
        </p:nvSpPr>
        <p:spPr>
          <a:xfrm>
            <a:off x="996315" y="5631815"/>
            <a:ext cx="4547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有向图（Directed Graphs）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grpSp>
        <p:nvGrpSpPr>
          <p:cNvPr id="7" name="Group 15"/>
          <p:cNvGrpSpPr/>
          <p:nvPr/>
        </p:nvGrpSpPr>
        <p:grpSpPr>
          <a:xfrm>
            <a:off x="8153718" y="5178108"/>
            <a:ext cx="2214562" cy="1428750"/>
            <a:chOff x="5600" y="1247"/>
            <a:chExt cx="1923" cy="1279"/>
          </a:xfrm>
        </p:grpSpPr>
        <p:sp>
          <p:nvSpPr>
            <p:cNvPr id="6149" name="Oval 16"/>
            <p:cNvSpPr/>
            <p:nvPr/>
          </p:nvSpPr>
          <p:spPr>
            <a:xfrm>
              <a:off x="5600" y="1830"/>
              <a:ext cx="369" cy="39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0" name="Oval 17"/>
            <p:cNvSpPr/>
            <p:nvPr/>
          </p:nvSpPr>
          <p:spPr>
            <a:xfrm>
              <a:off x="6869" y="1251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1" name="Oval 18"/>
            <p:cNvSpPr/>
            <p:nvPr/>
          </p:nvSpPr>
          <p:spPr>
            <a:xfrm>
              <a:off x="7154" y="184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2" name="Line 19"/>
            <p:cNvSpPr/>
            <p:nvPr/>
          </p:nvSpPr>
          <p:spPr>
            <a:xfrm rot="-10657901" flipV="1">
              <a:off x="5897" y="1546"/>
              <a:ext cx="205" cy="3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53" name="Text Box 20"/>
            <p:cNvSpPr txBox="1"/>
            <p:nvPr/>
          </p:nvSpPr>
          <p:spPr>
            <a:xfrm>
              <a:off x="6980" y="13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4" name="Text Box 21"/>
            <p:cNvSpPr txBox="1"/>
            <p:nvPr/>
          </p:nvSpPr>
          <p:spPr>
            <a:xfrm>
              <a:off x="5714" y="191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5" name="Text Box 22"/>
            <p:cNvSpPr txBox="1"/>
            <p:nvPr/>
          </p:nvSpPr>
          <p:spPr>
            <a:xfrm>
              <a:off x="7271" y="19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6" name="Line 23"/>
            <p:cNvSpPr/>
            <p:nvPr/>
          </p:nvSpPr>
          <p:spPr>
            <a:xfrm>
              <a:off x="7124" y="1608"/>
              <a:ext cx="195" cy="22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57" name="Oval 24"/>
            <p:cNvSpPr/>
            <p:nvPr/>
          </p:nvSpPr>
          <p:spPr>
            <a:xfrm>
              <a:off x="5957" y="124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8" name="Text Box 25"/>
            <p:cNvSpPr txBox="1"/>
            <p:nvPr/>
          </p:nvSpPr>
          <p:spPr>
            <a:xfrm>
              <a:off x="6074" y="1332"/>
              <a:ext cx="147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59" name="Line 26"/>
            <p:cNvSpPr/>
            <p:nvPr/>
          </p:nvSpPr>
          <p:spPr>
            <a:xfrm rot="-10800000" flipV="1">
              <a:off x="6854" y="2142"/>
              <a:ext cx="36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0" name="Line 27"/>
            <p:cNvSpPr/>
            <p:nvPr/>
          </p:nvSpPr>
          <p:spPr>
            <a:xfrm rot="10723245" flipH="1">
              <a:off x="5963" y="1563"/>
              <a:ext cx="947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1" name="Oval 28"/>
            <p:cNvSpPr/>
            <p:nvPr/>
          </p:nvSpPr>
          <p:spPr>
            <a:xfrm>
              <a:off x="6497" y="215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62" name="Text Box 29"/>
            <p:cNvSpPr txBox="1"/>
            <p:nvPr/>
          </p:nvSpPr>
          <p:spPr>
            <a:xfrm>
              <a:off x="6614" y="226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4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63" name="Line 30"/>
            <p:cNvSpPr/>
            <p:nvPr/>
          </p:nvSpPr>
          <p:spPr>
            <a:xfrm rot="10800000">
              <a:off x="5897" y="2115"/>
              <a:ext cx="582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4" name="Line 31"/>
            <p:cNvSpPr/>
            <p:nvPr/>
          </p:nvSpPr>
          <p:spPr>
            <a:xfrm flipV="1">
              <a:off x="5800" y="1558"/>
              <a:ext cx="203" cy="3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6165" name="Line 32"/>
            <p:cNvSpPr/>
            <p:nvPr/>
          </p:nvSpPr>
          <p:spPr>
            <a:xfrm flipH="1">
              <a:off x="6350" y="1445"/>
              <a:ext cx="5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</p:grpSp>
      <p:sp>
        <p:nvSpPr>
          <p:cNvPr id="8" name="文本框 7"/>
          <p:cNvSpPr txBox="1"/>
          <p:nvPr/>
        </p:nvSpPr>
        <p:spPr>
          <a:xfrm>
            <a:off x="8693150" y="3763645"/>
            <a:ext cx="2966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边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``(v, w)’’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等同于边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``(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w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, </a:t>
            </a:r>
            <a:r>
              <a:rPr lang="zh-CN" altLang="en-US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v</a:t>
            </a:r>
            <a:r>
              <a:rPr lang="en-US" altLang="zh-CN" sz="2800" b="1">
                <a:solidFill>
                  <a:srgbClr val="C00000"/>
                </a:solidFill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)’’?</a:t>
            </a:r>
            <a:endParaRPr lang="en-US" altLang="zh-CN" sz="2800" b="1">
              <a:solidFill>
                <a:srgbClr val="C00000"/>
              </a:solidFill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简单图（Simple Graphs）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没有重边和自回路的图</a:t>
            </a:r>
            <a:endParaRPr lang="zh-CN" altLang="en-US"/>
          </a:p>
          <a:p>
            <a:r>
              <a:rPr lang="zh-CN" altLang="en-US"/>
              <a:t>只讨论简单图</a:t>
            </a:r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6491288" y="3673793"/>
            <a:ext cx="2087562" cy="1558925"/>
            <a:chOff x="7035" y="2220"/>
            <a:chExt cx="1629" cy="1206"/>
          </a:xfrm>
        </p:grpSpPr>
        <p:sp>
          <p:nvSpPr>
            <p:cNvPr id="7173" name="Oval 3"/>
            <p:cNvSpPr/>
            <p:nvPr/>
          </p:nvSpPr>
          <p:spPr>
            <a:xfrm>
              <a:off x="7986" y="3057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4" name="Oval 4"/>
            <p:cNvSpPr/>
            <p:nvPr/>
          </p:nvSpPr>
          <p:spPr>
            <a:xfrm>
              <a:off x="8295" y="226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5" name="Line 5"/>
            <p:cNvSpPr/>
            <p:nvPr/>
          </p:nvSpPr>
          <p:spPr>
            <a:xfrm>
              <a:off x="7632" y="2574"/>
              <a:ext cx="380" cy="5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7176" name="Text Box 6"/>
            <p:cNvSpPr txBox="1"/>
            <p:nvPr/>
          </p:nvSpPr>
          <p:spPr>
            <a:xfrm>
              <a:off x="8406" y="2370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1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7" name="Text Box 7"/>
            <p:cNvSpPr txBox="1"/>
            <p:nvPr/>
          </p:nvSpPr>
          <p:spPr>
            <a:xfrm>
              <a:off x="8100" y="315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2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8" name="Oval 8"/>
            <p:cNvSpPr/>
            <p:nvPr/>
          </p:nvSpPr>
          <p:spPr>
            <a:xfrm>
              <a:off x="7383" y="2235"/>
              <a:ext cx="369" cy="3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indent="0">
                <a:buFont typeface="Arial" panose="020B0604020202020204" pitchFamily="34" charset="0"/>
              </a:pPr>
              <a:endParaRPr lang="zh-CN" altLang="en-US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9" name="Text Box 9"/>
            <p:cNvSpPr txBox="1"/>
            <p:nvPr/>
          </p:nvSpPr>
          <p:spPr>
            <a:xfrm>
              <a:off x="7500" y="234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1800" dirty="0">
                  <a:latin typeface="Arial" panose="020B0604020202020204" pitchFamily="34" charset="0"/>
                  <a:ea typeface="宋体" pitchFamily="2" charset="-122"/>
                </a:rPr>
                <a:t>0</a:t>
              </a:r>
              <a:endParaRPr lang="zh-CN" altLang="zh-CN" sz="18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80" name="Line 10"/>
            <p:cNvSpPr/>
            <p:nvPr/>
          </p:nvSpPr>
          <p:spPr>
            <a:xfrm rot="10723245" flipH="1">
              <a:off x="8267" y="2626"/>
              <a:ext cx="179" cy="4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7181" name="Arc 11"/>
            <p:cNvSpPr/>
            <p:nvPr/>
          </p:nvSpPr>
          <p:spPr>
            <a:xfrm flipV="1">
              <a:off x="7755" y="2475"/>
              <a:ext cx="540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2736" h="21600" fill="none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Arc 12"/>
            <p:cNvSpPr/>
            <p:nvPr/>
          </p:nvSpPr>
          <p:spPr>
            <a:xfrm flipH="1">
              <a:off x="7755" y="2289"/>
              <a:ext cx="540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2736" h="21600" fill="none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Arc 13"/>
            <p:cNvSpPr/>
            <p:nvPr/>
          </p:nvSpPr>
          <p:spPr>
            <a:xfrm rot="-8950540" flipH="1">
              <a:off x="7643" y="3111"/>
              <a:ext cx="360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9996" y="329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Arc 14"/>
            <p:cNvSpPr/>
            <p:nvPr/>
          </p:nvSpPr>
          <p:spPr>
            <a:xfrm rot="-8950540" flipH="1">
              <a:off x="7035" y="2220"/>
              <a:ext cx="360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>
                  <a:moveTo>
                    <a:pt x="39996" y="32920"/>
                  </a:moveTo>
                  <a:cubicBezTo>
                    <a:pt x="36064" y="39308"/>
                    <a:pt x="291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9996" y="3292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538538" y="3816668"/>
            <a:ext cx="1944687" cy="1512887"/>
            <a:chOff x="2961" y="3751"/>
            <a:chExt cx="1365" cy="1047"/>
          </a:xfrm>
        </p:grpSpPr>
        <p:grpSp>
          <p:nvGrpSpPr>
            <p:cNvPr id="7186" name="Group 16"/>
            <p:cNvGrpSpPr/>
            <p:nvPr/>
          </p:nvGrpSpPr>
          <p:grpSpPr>
            <a:xfrm>
              <a:off x="2961" y="3751"/>
              <a:ext cx="1365" cy="1047"/>
              <a:chOff x="2985" y="3738"/>
              <a:chExt cx="1365" cy="1047"/>
            </a:xfrm>
          </p:grpSpPr>
          <p:cxnSp>
            <p:nvCxnSpPr>
              <p:cNvPr id="7187" name="AutoShape 17"/>
              <p:cNvCxnSpPr/>
              <p:nvPr/>
            </p:nvCxnSpPr>
            <p:spPr>
              <a:xfrm>
                <a:off x="3238" y="4092"/>
                <a:ext cx="0" cy="329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8" name="AutoShape 18"/>
              <p:cNvCxnSpPr/>
              <p:nvPr/>
            </p:nvCxnSpPr>
            <p:spPr>
              <a:xfrm>
                <a:off x="3405" y="3873"/>
                <a:ext cx="528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9" name="Oval 19"/>
              <p:cNvSpPr/>
              <p:nvPr/>
            </p:nvSpPr>
            <p:spPr>
              <a:xfrm>
                <a:off x="2985" y="441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0" name="Oval 20"/>
              <p:cNvSpPr/>
              <p:nvPr/>
            </p:nvSpPr>
            <p:spPr>
              <a:xfrm>
                <a:off x="3939" y="3742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1" name="Line 21"/>
              <p:cNvSpPr/>
              <p:nvPr/>
            </p:nvSpPr>
            <p:spPr>
              <a:xfrm>
                <a:off x="3354" y="4035"/>
                <a:ext cx="657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2" name="Oval 22"/>
              <p:cNvSpPr/>
              <p:nvPr/>
            </p:nvSpPr>
            <p:spPr>
              <a:xfrm>
                <a:off x="3981" y="4416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3" name="Line 23"/>
              <p:cNvSpPr/>
              <p:nvPr/>
            </p:nvSpPr>
            <p:spPr>
              <a:xfrm rot="-10657901" flipV="1">
                <a:off x="3150" y="4110"/>
                <a:ext cx="4" cy="3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4" name="Oval 24"/>
              <p:cNvSpPr/>
              <p:nvPr/>
            </p:nvSpPr>
            <p:spPr>
              <a:xfrm>
                <a:off x="3027" y="3738"/>
                <a:ext cx="369" cy="36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indent="0">
                  <a:buFont typeface="Arial" panose="020B0604020202020204" pitchFamily="34" charset="0"/>
                </a:pPr>
                <a:endParaRPr lang="zh-CN" altLang="en-US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5" name="Line 25"/>
              <p:cNvSpPr/>
              <p:nvPr/>
            </p:nvSpPr>
            <p:spPr>
              <a:xfrm rot="10800000">
                <a:off x="3402" y="3951"/>
                <a:ext cx="5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  <p:sp>
            <p:nvSpPr>
              <p:cNvPr id="7196" name="Line 26"/>
              <p:cNvSpPr/>
              <p:nvPr/>
            </p:nvSpPr>
            <p:spPr>
              <a:xfrm rot="-10800000" flipV="1">
                <a:off x="3354" y="4629"/>
                <a:ext cx="62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:ln>
            </p:spPr>
          </p:sp>
        </p:grpSp>
        <p:grpSp>
          <p:nvGrpSpPr>
            <p:cNvPr id="7197" name="Group 27"/>
            <p:cNvGrpSpPr/>
            <p:nvPr/>
          </p:nvGrpSpPr>
          <p:grpSpPr>
            <a:xfrm>
              <a:off x="3097" y="3847"/>
              <a:ext cx="1148" cy="839"/>
              <a:chOff x="3097" y="3847"/>
              <a:chExt cx="1148" cy="839"/>
            </a:xfrm>
          </p:grpSpPr>
          <p:sp>
            <p:nvSpPr>
              <p:cNvPr id="7198" name="Text Box 28"/>
              <p:cNvSpPr txBox="1"/>
              <p:nvPr/>
            </p:nvSpPr>
            <p:spPr>
              <a:xfrm>
                <a:off x="4050" y="3847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1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199" name="Text Box 29"/>
              <p:cNvSpPr txBox="1"/>
              <p:nvPr/>
            </p:nvSpPr>
            <p:spPr>
              <a:xfrm>
                <a:off x="3097" y="4515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2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200" name="Text Box 30"/>
              <p:cNvSpPr txBox="1"/>
              <p:nvPr/>
            </p:nvSpPr>
            <p:spPr>
              <a:xfrm>
                <a:off x="4098" y="4527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3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201" name="Text Box 31"/>
              <p:cNvSpPr txBox="1"/>
              <p:nvPr/>
            </p:nvSpPr>
            <p:spPr>
              <a:xfrm>
                <a:off x="3144" y="3849"/>
                <a:ext cx="147" cy="1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indent="0" algn="ctr">
                  <a:buFont typeface="Arial" panose="020B0604020202020204" pitchFamily="34" charset="0"/>
                </a:pPr>
                <a:r>
                  <a:rPr lang="en-US" altLang="zh-CN" sz="1800" dirty="0">
                    <a:latin typeface="Arial" panose="020B0604020202020204" pitchFamily="34" charset="0"/>
                    <a:ea typeface="宋体" pitchFamily="2" charset="-122"/>
                  </a:rPr>
                  <a:t>0</a:t>
                </a:r>
                <a:endParaRPr lang="zh-CN" altLang="zh-CN" sz="18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" name="Group 115"/>
          <p:cNvGrpSpPr/>
          <p:nvPr/>
        </p:nvGrpSpPr>
        <p:grpSpPr>
          <a:xfrm>
            <a:off x="4402138" y="3889693"/>
            <a:ext cx="228600" cy="228600"/>
            <a:chOff x="4224" y="3744"/>
            <a:chExt cx="144" cy="144"/>
          </a:xfrm>
        </p:grpSpPr>
        <p:sp>
          <p:nvSpPr>
            <p:cNvPr id="7205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6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115"/>
          <p:cNvGrpSpPr/>
          <p:nvPr/>
        </p:nvGrpSpPr>
        <p:grpSpPr>
          <a:xfrm>
            <a:off x="3683000" y="4465955"/>
            <a:ext cx="228600" cy="228600"/>
            <a:chOff x="4224" y="3744"/>
            <a:chExt cx="144" cy="144"/>
          </a:xfrm>
        </p:grpSpPr>
        <p:sp>
          <p:nvSpPr>
            <p:cNvPr id="7208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9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115"/>
          <p:cNvGrpSpPr/>
          <p:nvPr/>
        </p:nvGrpSpPr>
        <p:grpSpPr>
          <a:xfrm>
            <a:off x="6491288" y="3673793"/>
            <a:ext cx="228600" cy="228600"/>
            <a:chOff x="4224" y="3744"/>
            <a:chExt cx="144" cy="144"/>
          </a:xfrm>
        </p:grpSpPr>
        <p:sp>
          <p:nvSpPr>
            <p:cNvPr id="7211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2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115"/>
          <p:cNvGrpSpPr/>
          <p:nvPr/>
        </p:nvGrpSpPr>
        <p:grpSpPr>
          <a:xfrm>
            <a:off x="7283450" y="4897755"/>
            <a:ext cx="228600" cy="228600"/>
            <a:chOff x="4224" y="3744"/>
            <a:chExt cx="144" cy="144"/>
          </a:xfrm>
        </p:grpSpPr>
        <p:sp>
          <p:nvSpPr>
            <p:cNvPr id="7214" name="Line 116"/>
            <p:cNvSpPr/>
            <p:nvPr/>
          </p:nvSpPr>
          <p:spPr>
            <a:xfrm>
              <a:off x="4272" y="3744"/>
              <a:ext cx="9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5" name="Line 117"/>
            <p:cNvSpPr/>
            <p:nvPr/>
          </p:nvSpPr>
          <p:spPr>
            <a:xfrm flipH="1">
              <a:off x="4224" y="3744"/>
              <a:ext cx="144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邻接点：</a:t>
            </a:r>
            <a:r>
              <a:rPr lang="en-US" altLang="zh-CN"/>
              <a:t>(v, w)</a:t>
            </a:r>
            <a:r>
              <a:rPr lang="zh-CN" altLang="en-US"/>
              <a:t>，称v和w互为“邻接点（Adjacent Vertices）”</a:t>
            </a:r>
            <a:endParaRPr lang="zh-CN" altLang="en-US"/>
          </a:p>
          <a:p>
            <a:r>
              <a:rPr lang="zh-CN" altLang="en-US"/>
              <a:t>路径、</a:t>
            </a:r>
            <a:r>
              <a:rPr lang="zh-CN" altLang="en-US" b="1">
                <a:solidFill>
                  <a:srgbClr val="FF0000"/>
                </a:solidFill>
              </a:rPr>
              <a:t>简单路径</a:t>
            </a:r>
            <a:r>
              <a:rPr lang="zh-CN" altLang="en-US"/>
              <a:t>、回路、</a:t>
            </a:r>
            <a:r>
              <a:rPr lang="zh-CN" altLang="en-US" b="1">
                <a:solidFill>
                  <a:srgbClr val="FF0000"/>
                </a:solidFill>
              </a:rPr>
              <a:t>简单回路</a:t>
            </a:r>
            <a:r>
              <a:rPr lang="zh-CN" altLang="en-US"/>
              <a:t>、无环图：</a:t>
            </a:r>
            <a:endParaRPr lang="zh-CN" altLang="en-US"/>
          </a:p>
          <a:p>
            <a:pPr lvl="1"/>
            <a:r>
              <a:rPr lang="zh-CN" altLang="en-US" sz="2400"/>
              <a:t>结合课本讲解</a:t>
            </a:r>
            <a:endParaRPr lang="zh-CN" altLang="en-US"/>
          </a:p>
          <a:p>
            <a:pPr lvl="1"/>
            <a:r>
              <a:rPr lang="zh-CN" altLang="en-US"/>
              <a:t>有向无环图：不存在回路的有向图，也称DAG （Directed Acyclic Graph）</a:t>
            </a:r>
            <a:endParaRPr lang="zh-CN" altLang="en-US"/>
          </a:p>
          <a:p>
            <a:pPr lvl="0"/>
            <a:r>
              <a:rPr lang="zh-CN" altLang="en-US"/>
              <a:t>无向完全图：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有向完全图：</a:t>
            </a:r>
            <a:endParaRPr lang="zh-CN" altLang="en-US"/>
          </a:p>
        </p:txBody>
      </p:sp>
      <p:grpSp>
        <p:nvGrpSpPr>
          <p:cNvPr id="4" name="Group 131"/>
          <p:cNvGrpSpPr/>
          <p:nvPr/>
        </p:nvGrpSpPr>
        <p:grpSpPr>
          <a:xfrm>
            <a:off x="5115243" y="3778885"/>
            <a:ext cx="1219200" cy="1143000"/>
            <a:chOff x="576" y="912"/>
            <a:chExt cx="768" cy="720"/>
          </a:xfrm>
        </p:grpSpPr>
        <p:sp>
          <p:nvSpPr>
            <p:cNvPr id="9222" name="Oval 132"/>
            <p:cNvSpPr/>
            <p:nvPr/>
          </p:nvSpPr>
          <p:spPr>
            <a:xfrm>
              <a:off x="864" y="9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3" name="Oval 133"/>
            <p:cNvSpPr/>
            <p:nvPr/>
          </p:nvSpPr>
          <p:spPr>
            <a:xfrm>
              <a:off x="864" y="14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4" name="Oval 134"/>
            <p:cNvSpPr/>
            <p:nvPr/>
          </p:nvSpPr>
          <p:spPr>
            <a:xfrm>
              <a:off x="576" y="12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5" name="Oval 135"/>
            <p:cNvSpPr/>
            <p:nvPr/>
          </p:nvSpPr>
          <p:spPr>
            <a:xfrm>
              <a:off x="1152" y="12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26" name="Line 136"/>
            <p:cNvSpPr/>
            <p:nvPr/>
          </p:nvSpPr>
          <p:spPr>
            <a:xfrm>
              <a:off x="960" y="1104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7" name="Line 137"/>
            <p:cNvSpPr/>
            <p:nvPr/>
          </p:nvSpPr>
          <p:spPr>
            <a:xfrm>
              <a:off x="768" y="1296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8" name="Line 138"/>
            <p:cNvSpPr/>
            <p:nvPr/>
          </p:nvSpPr>
          <p:spPr>
            <a:xfrm flipH="1">
              <a:off x="720" y="105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Line 139"/>
            <p:cNvSpPr/>
            <p:nvPr/>
          </p:nvSpPr>
          <p:spPr>
            <a:xfrm>
              <a:off x="1056" y="105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0" name="Line 140"/>
            <p:cNvSpPr/>
            <p:nvPr/>
          </p:nvSpPr>
          <p:spPr>
            <a:xfrm>
              <a:off x="720" y="13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1" name="Line 141"/>
            <p:cNvSpPr/>
            <p:nvPr/>
          </p:nvSpPr>
          <p:spPr>
            <a:xfrm flipV="1">
              <a:off x="1056" y="13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43"/>
          <p:cNvGrpSpPr/>
          <p:nvPr/>
        </p:nvGrpSpPr>
        <p:grpSpPr>
          <a:xfrm>
            <a:off x="3714433" y="4802823"/>
            <a:ext cx="1219200" cy="1143000"/>
            <a:chOff x="3216" y="816"/>
            <a:chExt cx="768" cy="720"/>
          </a:xfrm>
        </p:grpSpPr>
        <p:sp>
          <p:nvSpPr>
            <p:cNvPr id="9234" name="Oval 144"/>
            <p:cNvSpPr/>
            <p:nvPr/>
          </p:nvSpPr>
          <p:spPr>
            <a:xfrm>
              <a:off x="3504" y="8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5" name="Oval 145"/>
            <p:cNvSpPr/>
            <p:nvPr/>
          </p:nvSpPr>
          <p:spPr>
            <a:xfrm>
              <a:off x="3504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6" name="Oval 146"/>
            <p:cNvSpPr/>
            <p:nvPr/>
          </p:nvSpPr>
          <p:spPr>
            <a:xfrm>
              <a:off x="3216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7" name="Oval 147"/>
            <p:cNvSpPr/>
            <p:nvPr/>
          </p:nvSpPr>
          <p:spPr>
            <a:xfrm>
              <a:off x="3792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38" name="Line 148"/>
            <p:cNvSpPr/>
            <p:nvPr/>
          </p:nvSpPr>
          <p:spPr>
            <a:xfrm>
              <a:off x="3577" y="1008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39" name="Line 149"/>
            <p:cNvSpPr/>
            <p:nvPr/>
          </p:nvSpPr>
          <p:spPr>
            <a:xfrm>
              <a:off x="3408" y="1200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0" name="Line 150"/>
            <p:cNvSpPr/>
            <p:nvPr/>
          </p:nvSpPr>
          <p:spPr>
            <a:xfrm flipH="1">
              <a:off x="3360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1" name="Line 151"/>
            <p:cNvSpPr/>
            <p:nvPr/>
          </p:nvSpPr>
          <p:spPr>
            <a:xfrm>
              <a:off x="3696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2" name="Line 152"/>
            <p:cNvSpPr/>
            <p:nvPr/>
          </p:nvSpPr>
          <p:spPr>
            <a:xfrm>
              <a:off x="3360" y="129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3" name="Line 153"/>
            <p:cNvSpPr/>
            <p:nvPr/>
          </p:nvSpPr>
          <p:spPr>
            <a:xfrm flipV="1">
              <a:off x="3696" y="129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244" name="Line 154"/>
            <p:cNvSpPr/>
            <p:nvPr/>
          </p:nvSpPr>
          <p:spPr>
            <a:xfrm flipH="1">
              <a:off x="3384" y="98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5" name="Line 155"/>
            <p:cNvSpPr/>
            <p:nvPr/>
          </p:nvSpPr>
          <p:spPr>
            <a:xfrm>
              <a:off x="3649" y="98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6" name="Line 156"/>
            <p:cNvSpPr/>
            <p:nvPr/>
          </p:nvSpPr>
          <p:spPr>
            <a:xfrm>
              <a:off x="3624" y="986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7" name="Line 157"/>
            <p:cNvSpPr/>
            <p:nvPr/>
          </p:nvSpPr>
          <p:spPr>
            <a:xfrm>
              <a:off x="3408" y="1248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8" name="Line 158"/>
            <p:cNvSpPr/>
            <p:nvPr/>
          </p:nvSpPr>
          <p:spPr>
            <a:xfrm>
              <a:off x="3361" y="124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9249" name="Line 159"/>
            <p:cNvSpPr/>
            <p:nvPr/>
          </p:nvSpPr>
          <p:spPr>
            <a:xfrm flipV="1">
              <a:off x="3670" y="1251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顶点的度(degree)、入度(in-degree) 、出度(out-degree)：</a:t>
            </a:r>
            <a:endParaRPr lang="zh-CN" altLang="en-US"/>
          </a:p>
        </p:txBody>
      </p:sp>
      <p:sp>
        <p:nvSpPr>
          <p:cNvPr id="49" name="Text Box 16"/>
          <p:cNvSpPr txBox="1"/>
          <p:nvPr/>
        </p:nvSpPr>
        <p:spPr>
          <a:xfrm>
            <a:off x="1863408" y="3038475"/>
            <a:ext cx="4000500" cy="39878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2857500" indent="-2857500"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度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与顶点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相关的边数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1644333" y="3609975"/>
            <a:ext cx="1585913" cy="609600"/>
            <a:chOff x="384" y="1392"/>
            <a:chExt cx="999" cy="384"/>
          </a:xfrm>
        </p:grpSpPr>
        <p:sp>
          <p:nvSpPr>
            <p:cNvPr id="9254" name="Oval 9"/>
            <p:cNvSpPr/>
            <p:nvPr/>
          </p:nvSpPr>
          <p:spPr>
            <a:xfrm>
              <a:off x="768" y="139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indent="0" algn="ctr"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endParaRPr lang="en-US" altLang="zh-CN" sz="2000" b="1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55" name="Line 10"/>
            <p:cNvSpPr/>
            <p:nvPr/>
          </p:nvSpPr>
          <p:spPr>
            <a:xfrm>
              <a:off x="416" y="1412"/>
              <a:ext cx="336" cy="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6" name="Line 11"/>
            <p:cNvSpPr/>
            <p:nvPr/>
          </p:nvSpPr>
          <p:spPr>
            <a:xfrm flipV="1">
              <a:off x="384" y="1588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7" name="Line 12"/>
            <p:cNvSpPr/>
            <p:nvPr/>
          </p:nvSpPr>
          <p:spPr>
            <a:xfrm flipH="1">
              <a:off x="1047" y="1470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8" name="Line 13"/>
            <p:cNvSpPr/>
            <p:nvPr/>
          </p:nvSpPr>
          <p:spPr>
            <a:xfrm>
              <a:off x="1008" y="1632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60" name="Rectangle 14"/>
          <p:cNvSpPr/>
          <p:nvPr/>
        </p:nvSpPr>
        <p:spPr>
          <a:xfrm>
            <a:off x="3292158" y="3538538"/>
            <a:ext cx="3929062" cy="685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indent="0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入度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3;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出度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1;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度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 = 4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41" name="Text Box 16"/>
          <p:cNvSpPr txBox="1"/>
          <p:nvPr/>
        </p:nvSpPr>
        <p:spPr>
          <a:xfrm>
            <a:off x="1863408" y="4324350"/>
            <a:ext cx="3929062" cy="39878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485775" indent="-485775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给定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个顶点和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条边的图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G,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则有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:</a:t>
            </a:r>
            <a:endParaRPr lang="en-US" altLang="zh-CN" sz="2000" b="1" baseline="-25000" dirty="0">
              <a:latin typeface="Times New Roman" panose="02020603050405020304" pitchFamily="18" charset="0"/>
              <a:ea typeface="宋体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6562090" y="4232275"/>
          <a:ext cx="41798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06600" imgH="457200" progId="Equation.3">
                  <p:embed/>
                </p:oleObj>
              </mc:Choice>
              <mc:Fallback>
                <p:oleObj name="" r:id="rId1" imgW="20066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62090" y="4232275"/>
                        <a:ext cx="4179888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/>
      <p:bldP spid="10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术语：</a:t>
            </a:r>
            <a:r>
              <a:rPr lang="zh-CN" altLang="en-US">
                <a:sym typeface="+mn-ea"/>
              </a:rPr>
              <a:t>结合课本讲解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权（</a:t>
            </a:r>
            <a:r>
              <a:rPr lang="en-US" altLang="zh-CN">
                <a:sym typeface="+mn-ea"/>
              </a:rPr>
              <a:t>Weight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en-US" altLang="zh-CN"/>
              <a:t>子图</a:t>
            </a:r>
            <a:r>
              <a:rPr lang="zh-CN" altLang="en-US"/>
              <a:t>（</a:t>
            </a:r>
            <a:r>
              <a:rPr lang="en-US" altLang="zh-CN"/>
              <a:t>Subgraph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连通分量（Connected Component）</a:t>
            </a:r>
            <a:endParaRPr lang="zh-CN" altLang="en-US"/>
          </a:p>
          <a:p>
            <a:r>
              <a:rPr lang="zh-CN" altLang="en-US"/>
              <a:t>强连通分量（Strongly Connected Component）</a:t>
            </a:r>
            <a:endParaRPr lang="zh-CN" altLang="en-US"/>
          </a:p>
          <a:p>
            <a:r>
              <a:rPr lang="zh-CN" altLang="en-US"/>
              <a:t>生成树（Spanning Tree）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图的抽象数据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InsertEdge</a:t>
            </a:r>
            <a:endParaRPr lang="zh-CN" altLang="en-US"/>
          </a:p>
          <a:p>
            <a:r>
              <a:rPr lang="zh-CN" altLang="en-US"/>
              <a:t>DeleteEdge</a:t>
            </a:r>
            <a:endParaRPr lang="zh-CN" altLang="en-US"/>
          </a:p>
          <a:p>
            <a:r>
              <a:rPr lang="zh-CN" altLang="en-US"/>
              <a:t>深度优先遍历</a:t>
            </a:r>
            <a:r>
              <a:rPr lang="en-US" altLang="zh-CN"/>
              <a:t> / DFS</a:t>
            </a:r>
            <a:endParaRPr lang="zh-CN" altLang="en-US"/>
          </a:p>
          <a:p>
            <a:r>
              <a:rPr lang="zh-CN" altLang="en-US"/>
              <a:t>广度优先遍历</a:t>
            </a:r>
            <a:r>
              <a:rPr lang="en-US" altLang="zh-CN"/>
              <a:t> / </a:t>
            </a:r>
            <a:r>
              <a:rPr lang="en-US" altLang="zh-CN"/>
              <a:t>BFS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WPS 演示</Application>
  <PresentationFormat>宽屏</PresentationFormat>
  <Paragraphs>279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3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Times New Roman</vt:lpstr>
      <vt:lpstr>汉仪书宋二KW</vt:lpstr>
      <vt:lpstr>Symbol</vt:lpstr>
      <vt:lpstr>Calibri</vt:lpstr>
      <vt:lpstr>Helvetica Neue</vt:lpstr>
      <vt:lpstr>Apple Color Emoji</vt:lpstr>
      <vt:lpstr>微软雅黑</vt:lpstr>
      <vt:lpstr>汉仪旗黑</vt:lpstr>
      <vt:lpstr>宋体</vt:lpstr>
      <vt:lpstr>Arial Unicode MS</vt:lpstr>
      <vt:lpstr>Kingsoft Sign</vt:lpstr>
      <vt:lpstr>Symbol</vt:lpstr>
      <vt:lpstr>Courier</vt:lpstr>
      <vt:lpstr>苹方-简</vt:lpstr>
      <vt:lpstr>Courier</vt:lpstr>
      <vt:lpstr>Thonburi</vt:lpstr>
      <vt:lpstr>宋体</vt:lpstr>
      <vt:lpstr>Office 主题​​</vt:lpstr>
      <vt:lpstr>Equation.3</vt:lpstr>
      <vt:lpstr>Equation.3</vt:lpstr>
      <vt:lpstr>第6️章 图-A</vt:lpstr>
      <vt:lpstr>村与村之间的道路</vt:lpstr>
      <vt:lpstr>公路规划抽象及造价预算示例图</vt:lpstr>
      <vt:lpstr>图的定义</vt:lpstr>
      <vt:lpstr>简单图（Simple Graphs）</vt:lpstr>
      <vt:lpstr>术语</vt:lpstr>
      <vt:lpstr>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416</cp:revision>
  <dcterms:created xsi:type="dcterms:W3CDTF">2022-11-03T10:26:51Z</dcterms:created>
  <dcterms:modified xsi:type="dcterms:W3CDTF">2022-11-03T10:26:51Z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