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358" r:id="rId5"/>
    <p:sldId id="359" r:id="rId6"/>
    <p:sldId id="360" r:id="rId7"/>
    <p:sldId id="361" r:id="rId8"/>
    <p:sldId id="363" r:id="rId9"/>
    <p:sldId id="364" r:id="rId10"/>
    <p:sldId id="365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KYBtdQeBIg5cgbi1fR+INQ==" hashData="t/VKexHsdbzpt4qnb+T0Ry0oBFo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2"/>
        <p:guide pos="3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9.wav"/><Relationship Id="rId4" Type="http://schemas.openxmlformats.org/officeDocument/2006/relationships/audio" Target="../media/audio4.wav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audio" Target="../media/audio6.wav"/><Relationship Id="rId8" Type="http://schemas.openxmlformats.org/officeDocument/2006/relationships/audio" Target="../media/audio5.wav"/><Relationship Id="rId7" Type="http://schemas.openxmlformats.org/officeDocument/2006/relationships/audio" Target="../media/audio4.wav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8.wav"/><Relationship Id="rId10" Type="http://schemas.openxmlformats.org/officeDocument/2006/relationships/audio" Target="../media/audio7.wav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audio" Target="../media/audio7.wav"/><Relationship Id="rId7" Type="http://schemas.openxmlformats.org/officeDocument/2006/relationships/audio" Target="../media/audio3.wav"/><Relationship Id="rId6" Type="http://schemas.openxmlformats.org/officeDocument/2006/relationships/audio" Target="../media/audio8.wav"/><Relationship Id="rId5" Type="http://schemas.openxmlformats.org/officeDocument/2006/relationships/audio" Target="../media/audio4.wav"/><Relationship Id="rId4" Type="http://schemas.openxmlformats.org/officeDocument/2006/relationships/audio" Target="../media/audio5.wav"/><Relationship Id="rId3" Type="http://schemas.openxmlformats.org/officeDocument/2006/relationships/audio" Target="../media/audio2.wav"/><Relationship Id="rId2" Type="http://schemas.openxmlformats.org/officeDocument/2006/relationships/image" Target="../media/image1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树</a:t>
            </a:r>
            <a:r>
              <a:rPr lang="en-US" altLang="zh-CN" dirty="0">
                <a:effectLst/>
              </a:rPr>
              <a:t>-C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课本：例4.9</a:t>
            </a:r>
            <a:endParaRPr lang="zh-CN" altLang="en-US"/>
          </a:p>
          <a:p>
            <a:r>
              <a:rPr lang="zh-CN" altLang="en-US"/>
              <a:t>学生成绩的分布的概率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79618" y="3233722"/>
          <a:ext cx="5143536" cy="714380"/>
        </p:xfrm>
        <a:graphic>
          <a:graphicData uri="http://schemas.openxmlformats.org/drawingml/2006/table">
            <a:tbl>
              <a:tblPr/>
              <a:tblGrid>
                <a:gridCol w="857009"/>
                <a:gridCol w="857009"/>
                <a:gridCol w="857009"/>
                <a:gridCol w="857009"/>
                <a:gridCol w="857750"/>
                <a:gridCol w="857750"/>
              </a:tblGrid>
              <a:tr h="357190"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 panose="020F0502020204030204"/>
                          <a:ea typeface="宋体" pitchFamily="2" charset="-122"/>
                          <a:cs typeface="Times New Roman" panose="02020603050405020304"/>
                        </a:rPr>
                        <a:t>分数段</a:t>
                      </a:r>
                      <a:endParaRPr lang="zh-CN" sz="1800" b="1" kern="100" dirty="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0-59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60-69</a:t>
                      </a:r>
                      <a:endParaRPr lang="zh-CN" sz="1800" b="1" kern="100" dirty="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70-79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80-89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90-100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 panose="020F0502020204030204"/>
                          <a:ea typeface="宋体" pitchFamily="2" charset="-122"/>
                          <a:cs typeface="Times New Roman" panose="02020603050405020304"/>
                        </a:rPr>
                        <a:t>比例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0.05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0.15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0.40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0.30</a:t>
                      </a:r>
                      <a:endParaRPr lang="zh-CN" sz="1800" b="1" kern="100" dirty="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0.10</a:t>
                      </a:r>
                      <a:endParaRPr lang="zh-CN" sz="1800" b="1" kern="100" dirty="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1036610" y="4090978"/>
            <a:ext cx="6500858" cy="400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查找效率：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0.05×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+0.15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+0.4×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+0.3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4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+0.1×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4</a:t>
            </a:r>
            <a:endParaRPr lang="zh-CN" altLang="en-US" sz="2000" b="1" dirty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36610" y="5111764"/>
            <a:ext cx="6572296" cy="400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查找效率：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0.05×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+0.15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+0.4×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+0.3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+0.1×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endParaRPr lang="zh-CN" altLang="en-US" sz="2000" b="1" dirty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466030" y="4006269"/>
            <a:ext cx="1239442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ym typeface="Wingdings" panose="05000000000000000000" pitchFamily="2" charset="2"/>
              </a:rPr>
              <a:t>= 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3.15</a:t>
            </a:r>
            <a:endParaRPr lang="zh-CN" altLang="en-US" sz="32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37150" y="5019752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b="1" dirty="0" smtClean="0">
                <a:sym typeface="Wingdings" panose="05000000000000000000" pitchFamily="2" charset="2"/>
              </a:rPr>
              <a:t>= 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2.2</a:t>
            </a:r>
            <a:endParaRPr lang="zh-CN" altLang="en-US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AutoShape 88" descr="再生纸"/>
              <p:cNvSpPr>
                <a:spLocks noChangeArrowheads="1"/>
              </p:cNvSpPr>
              <p:nvPr/>
            </p:nvSpPr>
            <p:spPr bwMode="auto">
              <a:xfrm>
                <a:off x="1277910" y="1846246"/>
                <a:ext cx="7715304" cy="2357454"/>
              </a:xfrm>
              <a:prstGeom prst="roundRect">
                <a:avLst>
                  <a:gd name="adj" fmla="val 10903"/>
                </a:avLst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25400">
                <a:noFill/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anchor="ctr"/>
              <a:p>
                <a:r>
                  <a:rPr lang="en-US" altLang="zh-CN" sz="2000" b="1" dirty="0" smtClean="0"/>
                  <a:t>【</a:t>
                </a:r>
                <a:r>
                  <a:rPr lang="zh-CN" altLang="en-US" sz="2000" b="1" dirty="0" smtClean="0"/>
                  <a:t>定义</a:t>
                </a:r>
                <a:r>
                  <a:rPr lang="en-US" altLang="zh-CN" sz="2000" b="1" dirty="0" smtClean="0"/>
                  <a:t>】</a:t>
                </a:r>
                <a:r>
                  <a:rPr lang="zh-CN" altLang="en-US" sz="2000" b="1" dirty="0" smtClean="0"/>
                  <a:t>设一棵二叉树有</a:t>
                </a:r>
                <a:r>
                  <a:rPr lang="en-US" sz="2000" b="1" i="1" dirty="0" smtClean="0">
                    <a:solidFill>
                      <a:srgbClr val="0000FF"/>
                    </a:solidFill>
                  </a:rPr>
                  <a:t>n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个叶子结点</a:t>
                </a:r>
                <a:r>
                  <a:rPr lang="zh-CN" altLang="en-US" sz="2000" b="1" dirty="0" smtClean="0"/>
                  <a:t>，每个叶子结点带有权值</a:t>
                </a:r>
                <a:r>
                  <a:rPr lang="en-US" sz="2000" b="1" dirty="0" smtClean="0"/>
                  <a:t> </a:t>
                </a:r>
                <a:r>
                  <a:rPr lang="en-US" altLang="zh-CN" sz="2000" b="1" i="1" dirty="0" smtClean="0"/>
                  <a:t>w</a:t>
                </a:r>
                <a:r>
                  <a:rPr lang="en-US" altLang="zh-CN" sz="2000" b="1" i="1" baseline="-25000" dirty="0" smtClean="0"/>
                  <a:t>k</a:t>
                </a:r>
                <a:r>
                  <a:rPr lang="zh-CN" altLang="en-US" sz="2000" b="1" dirty="0" smtClean="0"/>
                  <a:t>，从根结点到每个叶子结点的长度为</a:t>
                </a:r>
                <a:r>
                  <a:rPr lang="en-US" sz="2000" b="1" dirty="0" smtClean="0"/>
                  <a:t> </a:t>
                </a:r>
                <a:r>
                  <a:rPr lang="en-US" sz="2000" b="1" i="1" dirty="0" err="1" smtClean="0"/>
                  <a:t>l</a:t>
                </a:r>
                <a:r>
                  <a:rPr lang="en-US" sz="2000" b="1" i="1" baseline="-25000" dirty="0" err="1" smtClean="0"/>
                  <a:t>k</a:t>
                </a:r>
                <a:r>
                  <a:rPr lang="zh-CN" altLang="en-US" sz="2000" b="1" dirty="0" smtClean="0"/>
                  <a:t>，则每个叶子结点的带权路径长度之和就是这棵树的“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带权路径长度</a:t>
                </a:r>
                <a:r>
                  <a:rPr lang="zh-CN" altLang="en-US" sz="2000" b="1" dirty="0" smtClean="0"/>
                  <a:t>（</a:t>
                </a:r>
                <a:r>
                  <a:rPr lang="en-US" sz="2000" b="1" dirty="0" smtClean="0"/>
                  <a:t>Weighted Path Length</a:t>
                </a:r>
                <a:r>
                  <a:rPr lang="zh-CN" altLang="en-US" sz="2000" b="1" dirty="0" smtClean="0"/>
                  <a:t>，简称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WPL</a:t>
                </a:r>
                <a:r>
                  <a:rPr lang="zh-CN" altLang="en-US" sz="2000" b="1" dirty="0" smtClean="0"/>
                  <a:t>）”，即为：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charset="0"/>
                        <a:cs typeface="Cambria Math" charset="0"/>
                      </a:rPr>
                      <m:t>𝑾𝑷𝑳</m:t>
                    </m:r>
                    <m:r>
                      <a:rPr lang="en-US" altLang="zh-CN" sz="2000" b="1" i="1" dirty="0" smtClean="0">
                        <a:latin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sz="2000" i="1">
                                <a:latin typeface="DejaVu Math TeX Gyre" panose="02000503000000000000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0" name="AutoShape 88" descr="再生纸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7910" y="1846246"/>
                <a:ext cx="7715304" cy="2357454"/>
              </a:xfrm>
              <a:prstGeom prst="roundRect">
                <a:avLst>
                  <a:gd name="adj" fmla="val 10903"/>
                </a:avLst>
              </a:prstGeom>
              <a:blipFill rotWithShape="1">
                <a:blip r:embed="rId2"/>
                <a:stretch>
                  <a:fillRect l="-4" t="-13" r="-983" b="-3205"/>
                </a:stretch>
              </a:blipFill>
              <a:ln w="25400">
                <a:noFill/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88" descr="再生纸"/>
          <p:cNvSpPr>
            <a:spLocks noChangeArrowheads="1"/>
          </p:cNvSpPr>
          <p:nvPr/>
        </p:nvSpPr>
        <p:spPr bwMode="auto">
          <a:xfrm>
            <a:off x="1277910" y="4703766"/>
            <a:ext cx="7715304" cy="1643074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假设有</a:t>
            </a:r>
            <a:r>
              <a:rPr lang="en-US" sz="2000" b="1" i="1" dirty="0" smtClean="0"/>
              <a:t>n</a:t>
            </a:r>
            <a:r>
              <a:rPr lang="zh-CN" altLang="en-US" sz="2000" b="1" dirty="0" smtClean="0"/>
              <a:t>个权值</a:t>
            </a:r>
            <a:r>
              <a:rPr lang="en-US" altLang="zh-CN" sz="2000" b="1" dirty="0" smtClean="0"/>
              <a:t>{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 …… , </a:t>
            </a:r>
            <a:r>
              <a:rPr lang="en-US" altLang="zh-CN" sz="2000" b="1" i="1" dirty="0" err="1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CN" sz="2000" b="1" dirty="0" smtClean="0"/>
              <a:t>}</a:t>
            </a:r>
            <a:r>
              <a:rPr lang="en-US" sz="2000" b="1" dirty="0" smtClean="0"/>
              <a:t> </a:t>
            </a:r>
            <a:r>
              <a:rPr lang="zh-CN" altLang="en-US" sz="2000" b="1" dirty="0" smtClean="0"/>
              <a:t>，构造有</a:t>
            </a:r>
            <a:r>
              <a:rPr lang="en-US" sz="2000" b="1" i="1" dirty="0" smtClean="0">
                <a:solidFill>
                  <a:srgbClr val="0000FF"/>
                </a:solidFill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个叶子</a:t>
            </a:r>
            <a:r>
              <a:rPr lang="zh-CN" altLang="en-US" sz="2000" b="1" dirty="0" smtClean="0"/>
              <a:t>的二叉树，每个叶子的权值是</a:t>
            </a:r>
            <a:r>
              <a:rPr lang="en-US" sz="2000" b="1" i="1" dirty="0" smtClean="0"/>
              <a:t>n</a:t>
            </a:r>
            <a:r>
              <a:rPr lang="zh-CN" altLang="en-US" sz="2000" b="1" dirty="0" smtClean="0"/>
              <a:t>个权值之一。这样的二叉树也许可以构造多个，其中必有一个（或几个）是带权路径长度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WPL</a:t>
            </a:r>
            <a:r>
              <a:rPr lang="zh-CN" altLang="en-US" sz="2000" b="1" dirty="0" smtClean="0"/>
              <a:t>最小的。达到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WPL</a:t>
            </a:r>
            <a:r>
              <a:rPr lang="zh-CN" altLang="en-US" sz="2000" b="1" dirty="0" smtClean="0"/>
              <a:t>最小的二叉树就称为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最优二叉树</a:t>
            </a:r>
            <a:r>
              <a:rPr lang="zh-CN" altLang="en-US" sz="2000" b="1" dirty="0" smtClean="0"/>
              <a:t>或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哈夫曼树</a:t>
            </a:r>
            <a:r>
              <a:rPr lang="zh-CN" altLang="en-US" sz="2000" b="1" dirty="0" smtClean="0"/>
              <a:t>  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</a:t>
            </a:r>
            <a:r>
              <a:rPr lang="zh-CN" altLang="en-US"/>
              <a:t>例</a:t>
            </a:r>
            <a:endParaRPr lang="zh-CN" altLang="en-US"/>
          </a:p>
        </p:txBody>
      </p:sp>
      <p:grpSp>
        <p:nvGrpSpPr>
          <p:cNvPr id="124948" name="Group 20"/>
          <p:cNvGrpSpPr/>
          <p:nvPr/>
        </p:nvGrpSpPr>
        <p:grpSpPr bwMode="auto">
          <a:xfrm>
            <a:off x="6311912" y="2563802"/>
            <a:ext cx="2280021" cy="1922275"/>
            <a:chOff x="5135" y="7831"/>
            <a:chExt cx="1966" cy="1669"/>
          </a:xfrm>
        </p:grpSpPr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6178" y="783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0" name="Line 22"/>
            <p:cNvSpPr>
              <a:spLocks noChangeShapeType="1"/>
            </p:cNvSpPr>
            <p:nvPr/>
          </p:nvSpPr>
          <p:spPr bwMode="auto">
            <a:xfrm flipH="1">
              <a:off x="5976" y="808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1" name="Line 23"/>
            <p:cNvSpPr>
              <a:spLocks noChangeShapeType="1"/>
            </p:cNvSpPr>
            <p:nvPr/>
          </p:nvSpPr>
          <p:spPr bwMode="auto">
            <a:xfrm flipH="1">
              <a:off x="5533" y="847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2" name="Line 24"/>
            <p:cNvSpPr>
              <a:spLocks noChangeShapeType="1"/>
            </p:cNvSpPr>
            <p:nvPr/>
          </p:nvSpPr>
          <p:spPr bwMode="auto">
            <a:xfrm>
              <a:off x="6450" y="8079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3" name="Line 25"/>
            <p:cNvSpPr>
              <a:spLocks noChangeShapeType="1"/>
            </p:cNvSpPr>
            <p:nvPr/>
          </p:nvSpPr>
          <p:spPr bwMode="auto">
            <a:xfrm>
              <a:off x="5967" y="8475"/>
              <a:ext cx="21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4" name="Line 26"/>
            <p:cNvSpPr>
              <a:spLocks noChangeShapeType="1"/>
            </p:cNvSpPr>
            <p:nvPr/>
          </p:nvSpPr>
          <p:spPr bwMode="auto">
            <a:xfrm flipH="1">
              <a:off x="6607" y="850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5" name="Line 27"/>
            <p:cNvSpPr>
              <a:spLocks noChangeShapeType="1"/>
            </p:cNvSpPr>
            <p:nvPr/>
          </p:nvSpPr>
          <p:spPr bwMode="auto">
            <a:xfrm>
              <a:off x="6856" y="8502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6" name="Oval 28"/>
            <p:cNvSpPr>
              <a:spLocks noChangeArrowheads="1"/>
            </p:cNvSpPr>
            <p:nvPr/>
          </p:nvSpPr>
          <p:spPr bwMode="auto">
            <a:xfrm>
              <a:off x="5727" y="820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7" name="Oval 29"/>
            <p:cNvSpPr>
              <a:spLocks noChangeArrowheads="1"/>
            </p:cNvSpPr>
            <p:nvPr/>
          </p:nvSpPr>
          <p:spPr bwMode="auto">
            <a:xfrm>
              <a:off x="5278" y="859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8" name="Oval 30"/>
            <p:cNvSpPr>
              <a:spLocks noChangeArrowheads="1"/>
            </p:cNvSpPr>
            <p:nvPr/>
          </p:nvSpPr>
          <p:spPr bwMode="auto">
            <a:xfrm>
              <a:off x="6631" y="8219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9" name="Text Box 31"/>
            <p:cNvSpPr txBox="1">
              <a:spLocks noChangeArrowheads="1"/>
            </p:cNvSpPr>
            <p:nvPr/>
          </p:nvSpPr>
          <p:spPr bwMode="auto">
            <a:xfrm>
              <a:off x="5135" y="9197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0" name="Text Box 32"/>
            <p:cNvSpPr txBox="1">
              <a:spLocks noChangeArrowheads="1"/>
            </p:cNvSpPr>
            <p:nvPr/>
          </p:nvSpPr>
          <p:spPr bwMode="auto">
            <a:xfrm>
              <a:off x="5488" y="919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1" name="Text Box 33"/>
            <p:cNvSpPr txBox="1">
              <a:spLocks noChangeArrowheads="1"/>
            </p:cNvSpPr>
            <p:nvPr/>
          </p:nvSpPr>
          <p:spPr bwMode="auto">
            <a:xfrm>
              <a:off x="6504" y="883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4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2" name="Text Box 34"/>
            <p:cNvSpPr txBox="1">
              <a:spLocks noChangeArrowheads="1"/>
            </p:cNvSpPr>
            <p:nvPr/>
          </p:nvSpPr>
          <p:spPr bwMode="auto">
            <a:xfrm>
              <a:off x="6855" y="8835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3" name="Text Box 35"/>
            <p:cNvSpPr txBox="1">
              <a:spLocks noChangeArrowheads="1"/>
            </p:cNvSpPr>
            <p:nvPr/>
          </p:nvSpPr>
          <p:spPr bwMode="auto">
            <a:xfrm>
              <a:off x="6027" y="883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4" name="Line 36"/>
            <p:cNvSpPr>
              <a:spLocks noChangeShapeType="1"/>
            </p:cNvSpPr>
            <p:nvPr/>
          </p:nvSpPr>
          <p:spPr bwMode="auto">
            <a:xfrm flipH="1">
              <a:off x="5263" y="8865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65" name="Line 37"/>
            <p:cNvSpPr>
              <a:spLocks noChangeShapeType="1"/>
            </p:cNvSpPr>
            <p:nvPr/>
          </p:nvSpPr>
          <p:spPr bwMode="auto">
            <a:xfrm>
              <a:off x="5512" y="8864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</p:grpSp>
      <p:grpSp>
        <p:nvGrpSpPr>
          <p:cNvPr id="124966" name="Group 38"/>
          <p:cNvGrpSpPr/>
          <p:nvPr/>
        </p:nvGrpSpPr>
        <p:grpSpPr bwMode="auto">
          <a:xfrm>
            <a:off x="3454392" y="2349488"/>
            <a:ext cx="2317732" cy="2357454"/>
            <a:chOff x="7721" y="7471"/>
            <a:chExt cx="1996" cy="2044"/>
          </a:xfrm>
        </p:grpSpPr>
        <p:sp>
          <p:nvSpPr>
            <p:cNvPr id="124967" name="Oval 39"/>
            <p:cNvSpPr>
              <a:spLocks noChangeArrowheads="1"/>
            </p:cNvSpPr>
            <p:nvPr/>
          </p:nvSpPr>
          <p:spPr bwMode="auto">
            <a:xfrm>
              <a:off x="9244" y="747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68" name="Line 40"/>
            <p:cNvSpPr>
              <a:spLocks noChangeShapeType="1"/>
            </p:cNvSpPr>
            <p:nvPr/>
          </p:nvSpPr>
          <p:spPr bwMode="auto">
            <a:xfrm flipH="1">
              <a:off x="9042" y="772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69" name="Line 41"/>
            <p:cNvSpPr>
              <a:spLocks noChangeShapeType="1"/>
            </p:cNvSpPr>
            <p:nvPr/>
          </p:nvSpPr>
          <p:spPr bwMode="auto">
            <a:xfrm flipH="1">
              <a:off x="8599" y="811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0" name="Line 42"/>
            <p:cNvSpPr>
              <a:spLocks noChangeShapeType="1"/>
            </p:cNvSpPr>
            <p:nvPr/>
          </p:nvSpPr>
          <p:spPr bwMode="auto">
            <a:xfrm>
              <a:off x="9472" y="7737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1" name="Oval 43"/>
            <p:cNvSpPr>
              <a:spLocks noChangeArrowheads="1"/>
            </p:cNvSpPr>
            <p:nvPr/>
          </p:nvSpPr>
          <p:spPr bwMode="auto">
            <a:xfrm>
              <a:off x="8793" y="784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2" name="Oval 44"/>
            <p:cNvSpPr>
              <a:spLocks noChangeArrowheads="1"/>
            </p:cNvSpPr>
            <p:nvPr/>
          </p:nvSpPr>
          <p:spPr bwMode="auto">
            <a:xfrm>
              <a:off x="8344" y="823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3" name="Text Box 45"/>
            <p:cNvSpPr txBox="1">
              <a:spLocks noChangeArrowheads="1"/>
            </p:cNvSpPr>
            <p:nvPr/>
          </p:nvSpPr>
          <p:spPr bwMode="auto">
            <a:xfrm>
              <a:off x="7721" y="9212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74" name="Text Box 46"/>
            <p:cNvSpPr txBox="1">
              <a:spLocks noChangeArrowheads="1"/>
            </p:cNvSpPr>
            <p:nvPr/>
          </p:nvSpPr>
          <p:spPr bwMode="auto">
            <a:xfrm>
              <a:off x="8074" y="921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4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75" name="Text Box 47"/>
            <p:cNvSpPr txBox="1">
              <a:spLocks noChangeArrowheads="1"/>
            </p:cNvSpPr>
            <p:nvPr/>
          </p:nvSpPr>
          <p:spPr bwMode="auto">
            <a:xfrm>
              <a:off x="9471" y="8070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76" name="Text Box 48"/>
            <p:cNvSpPr txBox="1">
              <a:spLocks noChangeArrowheads="1"/>
            </p:cNvSpPr>
            <p:nvPr/>
          </p:nvSpPr>
          <p:spPr bwMode="auto">
            <a:xfrm>
              <a:off x="9033" y="844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 flipH="1">
              <a:off x="7849" y="8880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>
              <a:off x="8098" y="8879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 flipH="1">
              <a:off x="8140" y="8473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80" name="Oval 52"/>
            <p:cNvSpPr>
              <a:spLocks noChangeArrowheads="1"/>
            </p:cNvSpPr>
            <p:nvPr/>
          </p:nvSpPr>
          <p:spPr bwMode="auto">
            <a:xfrm>
              <a:off x="7885" y="8593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81" name="Line 53"/>
            <p:cNvSpPr>
              <a:spLocks noChangeShapeType="1"/>
            </p:cNvSpPr>
            <p:nvPr/>
          </p:nvSpPr>
          <p:spPr bwMode="auto">
            <a:xfrm>
              <a:off x="8539" y="8518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82" name="Text Box 54"/>
            <p:cNvSpPr txBox="1">
              <a:spLocks noChangeArrowheads="1"/>
            </p:cNvSpPr>
            <p:nvPr/>
          </p:nvSpPr>
          <p:spPr bwMode="auto">
            <a:xfrm>
              <a:off x="8538" y="885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83" name="Line 55"/>
            <p:cNvSpPr>
              <a:spLocks noChangeShapeType="1"/>
            </p:cNvSpPr>
            <p:nvPr/>
          </p:nvSpPr>
          <p:spPr bwMode="auto">
            <a:xfrm>
              <a:off x="9027" y="811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</p:grpSp>
      <p:sp>
        <p:nvSpPr>
          <p:cNvPr id="124984" name="Rectangle 56"/>
          <p:cNvSpPr>
            <a:spLocks noChangeArrowheads="1"/>
          </p:cNvSpPr>
          <p:nvPr/>
        </p:nvSpPr>
        <p:spPr bwMode="auto">
          <a:xfrm>
            <a:off x="1882756" y="5693803"/>
            <a:ext cx="600079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5×1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4×2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3×3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2×4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1×4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34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59" name="Group 38"/>
          <p:cNvGrpSpPr/>
          <p:nvPr/>
        </p:nvGrpSpPr>
        <p:grpSpPr bwMode="auto">
          <a:xfrm>
            <a:off x="882624" y="2278050"/>
            <a:ext cx="2317732" cy="2357454"/>
            <a:chOff x="7721" y="7471"/>
            <a:chExt cx="1996" cy="2044"/>
          </a:xfrm>
        </p:grpSpPr>
        <p:sp>
          <p:nvSpPr>
            <p:cNvPr id="60" name="Oval 39"/>
            <p:cNvSpPr>
              <a:spLocks noChangeArrowheads="1"/>
            </p:cNvSpPr>
            <p:nvPr/>
          </p:nvSpPr>
          <p:spPr bwMode="auto">
            <a:xfrm>
              <a:off x="9244" y="747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1" name="Line 40"/>
            <p:cNvSpPr>
              <a:spLocks noChangeShapeType="1"/>
            </p:cNvSpPr>
            <p:nvPr/>
          </p:nvSpPr>
          <p:spPr bwMode="auto">
            <a:xfrm flipH="1">
              <a:off x="9042" y="772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2" name="Line 41"/>
            <p:cNvSpPr>
              <a:spLocks noChangeShapeType="1"/>
            </p:cNvSpPr>
            <p:nvPr/>
          </p:nvSpPr>
          <p:spPr bwMode="auto">
            <a:xfrm flipH="1">
              <a:off x="8599" y="811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3" name="Line 42"/>
            <p:cNvSpPr>
              <a:spLocks noChangeShapeType="1"/>
            </p:cNvSpPr>
            <p:nvPr/>
          </p:nvSpPr>
          <p:spPr bwMode="auto">
            <a:xfrm>
              <a:off x="9472" y="7737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8793" y="784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5" name="Oval 44"/>
            <p:cNvSpPr>
              <a:spLocks noChangeArrowheads="1"/>
            </p:cNvSpPr>
            <p:nvPr/>
          </p:nvSpPr>
          <p:spPr bwMode="auto">
            <a:xfrm>
              <a:off x="8344" y="823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6" name="Text Box 45"/>
            <p:cNvSpPr txBox="1">
              <a:spLocks noChangeArrowheads="1"/>
            </p:cNvSpPr>
            <p:nvPr/>
          </p:nvSpPr>
          <p:spPr bwMode="auto">
            <a:xfrm>
              <a:off x="7721" y="9212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8074" y="921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8" name="Text Box 47"/>
            <p:cNvSpPr txBox="1">
              <a:spLocks noChangeArrowheads="1"/>
            </p:cNvSpPr>
            <p:nvPr/>
          </p:nvSpPr>
          <p:spPr bwMode="auto">
            <a:xfrm>
              <a:off x="9471" y="8070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9" name="Text Box 48"/>
            <p:cNvSpPr txBox="1">
              <a:spLocks noChangeArrowheads="1"/>
            </p:cNvSpPr>
            <p:nvPr/>
          </p:nvSpPr>
          <p:spPr bwMode="auto">
            <a:xfrm>
              <a:off x="9033" y="844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4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 flipH="1">
              <a:off x="7849" y="8880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8098" y="8879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 flipH="1">
              <a:off x="8140" y="8473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3" name="Oval 52"/>
            <p:cNvSpPr>
              <a:spLocks noChangeArrowheads="1"/>
            </p:cNvSpPr>
            <p:nvPr/>
          </p:nvSpPr>
          <p:spPr bwMode="auto">
            <a:xfrm>
              <a:off x="7885" y="8593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>
              <a:off x="8539" y="8518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5" name="Text Box 54"/>
            <p:cNvSpPr txBox="1">
              <a:spLocks noChangeArrowheads="1"/>
            </p:cNvSpPr>
            <p:nvPr/>
          </p:nvSpPr>
          <p:spPr bwMode="auto">
            <a:xfrm>
              <a:off x="8538" y="885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6" name="Line 55"/>
            <p:cNvSpPr>
              <a:spLocks noChangeShapeType="1"/>
            </p:cNvSpPr>
            <p:nvPr/>
          </p:nvSpPr>
          <p:spPr bwMode="auto">
            <a:xfrm>
              <a:off x="9027" y="811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</p:grpSp>
      <p:sp>
        <p:nvSpPr>
          <p:cNvPr id="77" name="矩形 76"/>
          <p:cNvSpPr/>
          <p:nvPr/>
        </p:nvSpPr>
        <p:spPr>
          <a:xfrm>
            <a:off x="2525698" y="5707074"/>
            <a:ext cx="5000660" cy="584775"/>
          </a:xfrm>
          <a:prstGeom prst="rect">
            <a:avLst/>
          </a:prstGeom>
        </p:spPr>
        <p:txBody>
          <a:bodyPr wrap="square">
            <a:spAutoFit/>
          </a:bodyPr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WPL 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1×3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2×3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3×2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4×2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5×2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33</a:t>
            </a:r>
            <a:endParaRPr lang="en-US" altLang="zh-CN" sz="3200" b="1" dirty="0" smtClean="0">
              <a:solidFill>
                <a:srgbClr val="0000FF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25698" y="5707074"/>
            <a:ext cx="5286412" cy="5847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WPL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1×1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2×2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3×3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4×4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5×4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81" name="Rectangle 56"/>
          <p:cNvSpPr>
            <a:spLocks noChangeArrowheads="1"/>
          </p:cNvSpPr>
          <p:nvPr/>
        </p:nvSpPr>
        <p:spPr bwMode="auto">
          <a:xfrm>
            <a:off x="882624" y="4778380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34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2" name="Rectangle 56"/>
          <p:cNvSpPr>
            <a:spLocks noChangeArrowheads="1"/>
          </p:cNvSpPr>
          <p:nvPr/>
        </p:nvSpPr>
        <p:spPr bwMode="auto">
          <a:xfrm>
            <a:off x="3597268" y="4778380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3" name="Rectangle 56"/>
          <p:cNvSpPr>
            <a:spLocks noChangeArrowheads="1"/>
          </p:cNvSpPr>
          <p:nvPr/>
        </p:nvSpPr>
        <p:spPr bwMode="auto">
          <a:xfrm>
            <a:off x="6669102" y="4706942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33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5335" y="946150"/>
            <a:ext cx="69608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有五个叶子结点，它们的权值为{1,2,3,4,5}，用此权值序列可以构造出形状不同的多个二叉树</a:t>
            </a:r>
            <a:endParaRPr lang="zh-CN" altLang="en-US" sz="24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84" grpId="0" bldLvl="0" animBg="1"/>
      <p:bldP spid="124984" grpId="1" bldLvl="0" animBg="1"/>
      <p:bldP spid="77" grpId="0"/>
      <p:bldP spid="77" grpId="1"/>
      <p:bldP spid="78" grpId="0"/>
      <p:bldP spid="78" grpId="1"/>
      <p:bldP spid="81" grpId="0" bldLvl="0" animBg="1"/>
      <p:bldP spid="82" grpId="0" bldLvl="0" animBg="1"/>
      <p:bldP spid="8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哈夫曼树的构造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824787" y="2214554"/>
            <a:ext cx="746949" cy="334964"/>
            <a:chOff x="1857356" y="1571612"/>
            <a:chExt cx="746949" cy="334964"/>
          </a:xfrm>
        </p:grpSpPr>
        <p:sp>
          <p:nvSpPr>
            <p:cNvPr id="113666" name="Text Box 2"/>
            <p:cNvSpPr txBox="1">
              <a:spLocks noChangeArrowheads="1"/>
            </p:cNvSpPr>
            <p:nvPr/>
          </p:nvSpPr>
          <p:spPr bwMode="auto">
            <a:xfrm>
              <a:off x="1857356" y="1572714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67" name="Text Box 3"/>
            <p:cNvSpPr txBox="1">
              <a:spLocks noChangeArrowheads="1"/>
            </p:cNvSpPr>
            <p:nvPr/>
          </p:nvSpPr>
          <p:spPr bwMode="auto">
            <a:xfrm>
              <a:off x="2337615" y="1571612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752940" y="2215656"/>
            <a:ext cx="266690" cy="333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0" tIns="0" rIns="0" bIns="0" numCol="1" anchor="ctr" anchorCtr="0" compatLnSpc="1"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3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198508" y="2214554"/>
            <a:ext cx="724182" cy="334964"/>
            <a:chOff x="3269946" y="1571612"/>
            <a:chExt cx="724182" cy="334964"/>
          </a:xfrm>
        </p:grpSpPr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3269946" y="1571612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4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3727438" y="1572714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5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357554" y="2261300"/>
            <a:ext cx="357190" cy="596196"/>
            <a:chOff x="7445202" y="3018791"/>
            <a:chExt cx="357190" cy="596196"/>
          </a:xfrm>
        </p:grpSpPr>
        <p:sp>
          <p:nvSpPr>
            <p:cNvPr id="113673" name="Text Box 9"/>
            <p:cNvSpPr txBox="1">
              <a:spLocks noChangeArrowheads="1"/>
            </p:cNvSpPr>
            <p:nvPr/>
          </p:nvSpPr>
          <p:spPr bwMode="auto">
            <a:xfrm>
              <a:off x="7492598" y="3028470"/>
              <a:ext cx="264985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charset="0"/>
                  <a:ea typeface="宋体" pitchFamily="2" charset="-122"/>
                </a:rPr>
                <a:t>9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76" name="Oval 12"/>
            <p:cNvSpPr>
              <a:spLocks noChangeArrowheads="1"/>
            </p:cNvSpPr>
            <p:nvPr/>
          </p:nvSpPr>
          <p:spPr bwMode="auto">
            <a:xfrm>
              <a:off x="7461360" y="3018791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77" name="Line 13"/>
            <p:cNvSpPr>
              <a:spLocks noChangeShapeType="1"/>
            </p:cNvSpPr>
            <p:nvPr/>
          </p:nvSpPr>
          <p:spPr bwMode="auto">
            <a:xfrm flipH="1">
              <a:off x="7445202" y="3292693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>
              <a:off x="7713419" y="3291725"/>
              <a:ext cx="88973" cy="323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428860" y="2214554"/>
            <a:ext cx="370549" cy="592324"/>
            <a:chOff x="6516678" y="3021695"/>
            <a:chExt cx="370549" cy="592324"/>
          </a:xfrm>
        </p:grpSpPr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6560842" y="3033309"/>
              <a:ext cx="300532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charset="0"/>
                  <a:ea typeface="宋体" pitchFamily="2" charset="-122"/>
                </a:rPr>
                <a:t>6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87" name="Line 23"/>
            <p:cNvSpPr>
              <a:spLocks noChangeShapeType="1"/>
            </p:cNvSpPr>
            <p:nvPr/>
          </p:nvSpPr>
          <p:spPr bwMode="auto">
            <a:xfrm flipH="1">
              <a:off x="6516678" y="3291725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88" name="Line 24"/>
            <p:cNvSpPr>
              <a:spLocks noChangeShapeType="1"/>
            </p:cNvSpPr>
            <p:nvPr/>
          </p:nvSpPr>
          <p:spPr bwMode="auto">
            <a:xfrm>
              <a:off x="6784895" y="3290757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89" name="Oval 25"/>
            <p:cNvSpPr>
              <a:spLocks noChangeArrowheads="1"/>
            </p:cNvSpPr>
            <p:nvPr/>
          </p:nvSpPr>
          <p:spPr bwMode="auto">
            <a:xfrm>
              <a:off x="6538222" y="3021695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824340" y="1626858"/>
            <a:ext cx="1543050" cy="588010"/>
            <a:chOff x="6043316" y="2550796"/>
            <a:chExt cx="1543050" cy="588010"/>
          </a:xfrm>
        </p:grpSpPr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6809843" y="2550796"/>
              <a:ext cx="300532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charset="0"/>
                  <a:ea typeface="宋体" pitchFamily="2" charset="-122"/>
                </a:rPr>
                <a:t>15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90" name="Oval 26"/>
            <p:cNvSpPr>
              <a:spLocks noChangeArrowheads="1"/>
            </p:cNvSpPr>
            <p:nvPr/>
          </p:nvSpPr>
          <p:spPr bwMode="auto">
            <a:xfrm>
              <a:off x="6790711" y="2567306"/>
              <a:ext cx="323215" cy="29019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91" name="Line 27"/>
            <p:cNvSpPr>
              <a:spLocks noChangeShapeType="1"/>
            </p:cNvSpPr>
            <p:nvPr/>
          </p:nvSpPr>
          <p:spPr bwMode="auto">
            <a:xfrm flipH="1">
              <a:off x="6043316" y="2776221"/>
              <a:ext cx="706120" cy="321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>
              <a:off x="7129801" y="2816226"/>
              <a:ext cx="456565" cy="3225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00232" y="2786058"/>
            <a:ext cx="746949" cy="906468"/>
            <a:chOff x="4357686" y="2285992"/>
            <a:chExt cx="746949" cy="906468"/>
          </a:xfrm>
        </p:grpSpPr>
        <p:grpSp>
          <p:nvGrpSpPr>
            <p:cNvPr id="37" name="组合 36"/>
            <p:cNvGrpSpPr/>
            <p:nvPr/>
          </p:nvGrpSpPr>
          <p:grpSpPr>
            <a:xfrm>
              <a:off x="4572000" y="2285992"/>
              <a:ext cx="370548" cy="586517"/>
              <a:chOff x="6280777" y="3614019"/>
              <a:chExt cx="370548" cy="586517"/>
            </a:xfrm>
          </p:grpSpPr>
          <p:sp>
            <p:nvSpPr>
              <p:cNvPr id="113680" name="Text Box 16"/>
              <p:cNvSpPr txBox="1">
                <a:spLocks noChangeArrowheads="1"/>
              </p:cNvSpPr>
              <p:nvPr/>
            </p:nvSpPr>
            <p:spPr bwMode="auto">
              <a:xfrm>
                <a:off x="6328173" y="3614019"/>
                <a:ext cx="264985" cy="2932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pitchFamily="2" charset="-122"/>
                  </a:rPr>
                  <a:t> </a:t>
                </a: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595959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113683" name="Oval 19"/>
              <p:cNvSpPr>
                <a:spLocks noChangeArrowheads="1"/>
              </p:cNvSpPr>
              <p:nvPr/>
            </p:nvSpPr>
            <p:spPr bwMode="auto">
              <a:xfrm>
                <a:off x="6296935" y="3618858"/>
                <a:ext cx="323152" cy="290355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3684" name="Line 20"/>
              <p:cNvSpPr>
                <a:spLocks noChangeShapeType="1"/>
              </p:cNvSpPr>
              <p:nvPr/>
            </p:nvSpPr>
            <p:spPr bwMode="auto">
              <a:xfrm flipH="1">
                <a:off x="6280777" y="3878242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3685" name="Line 21"/>
              <p:cNvSpPr>
                <a:spLocks noChangeShapeType="1"/>
              </p:cNvSpPr>
              <p:nvPr/>
            </p:nvSpPr>
            <p:spPr bwMode="auto">
              <a:xfrm>
                <a:off x="6548993" y="3877274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57686" y="2857496"/>
              <a:ext cx="746949" cy="334964"/>
              <a:chOff x="1857356" y="1571612"/>
              <a:chExt cx="746949" cy="334964"/>
            </a:xfrm>
          </p:grpSpPr>
          <p:sp>
            <p:nvSpPr>
              <p:cNvPr id="39" name="Text Box 2"/>
              <p:cNvSpPr txBox="1">
                <a:spLocks noChangeArrowheads="1"/>
              </p:cNvSpPr>
              <p:nvPr/>
            </p:nvSpPr>
            <p:spPr bwMode="auto">
              <a:xfrm>
                <a:off x="1857356" y="1572714"/>
                <a:ext cx="266690" cy="3338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pitchFamily="2" charset="-122"/>
                  </a:rPr>
                  <a:t> 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40" name="Text Box 3"/>
              <p:cNvSpPr txBox="1">
                <a:spLocks noChangeArrowheads="1"/>
              </p:cNvSpPr>
              <p:nvPr/>
            </p:nvSpPr>
            <p:spPr bwMode="auto">
              <a:xfrm>
                <a:off x="2337615" y="1571612"/>
                <a:ext cx="266690" cy="3338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pitchFamily="2" charset="-122"/>
                  </a:rPr>
                  <a:t> 2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000232" y="2285992"/>
            <a:ext cx="370548" cy="586517"/>
            <a:chOff x="6280777" y="3614019"/>
            <a:chExt cx="370548" cy="586517"/>
          </a:xfrm>
        </p:grpSpPr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6328173" y="3614019"/>
              <a:ext cx="264985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charset="0"/>
                  <a:ea typeface="宋体" pitchFamily="2" charset="-122"/>
                </a:rPr>
                <a:t>3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auto">
            <a:xfrm>
              <a:off x="6296935" y="3618858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H="1">
              <a:off x="6280777" y="3878242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6548993" y="3877274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714612" y="2786058"/>
            <a:ext cx="266690" cy="333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0" tIns="0" rIns="0" bIns="0" numCol="1" anchor="ctr" anchorCtr="0" compatLnSpc="1"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3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000496" y="2285992"/>
            <a:ext cx="981070" cy="1477972"/>
            <a:chOff x="6215074" y="3000372"/>
            <a:chExt cx="981070" cy="1477972"/>
          </a:xfrm>
        </p:grpSpPr>
        <p:grpSp>
          <p:nvGrpSpPr>
            <p:cNvPr id="51" name="组合 50"/>
            <p:cNvGrpSpPr/>
            <p:nvPr/>
          </p:nvGrpSpPr>
          <p:grpSpPr>
            <a:xfrm>
              <a:off x="6643702" y="3000372"/>
              <a:ext cx="370549" cy="592324"/>
              <a:chOff x="6516678" y="3021695"/>
              <a:chExt cx="370549" cy="592324"/>
            </a:xfrm>
          </p:grpSpPr>
          <p:sp>
            <p:nvSpPr>
              <p:cNvPr id="52" name="Text Box 15"/>
              <p:cNvSpPr txBox="1">
                <a:spLocks noChangeArrowheads="1"/>
              </p:cNvSpPr>
              <p:nvPr/>
            </p:nvSpPr>
            <p:spPr bwMode="auto">
              <a:xfrm>
                <a:off x="6560842" y="3033309"/>
                <a:ext cx="300532" cy="2932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pitchFamily="2" charset="-122"/>
                  </a:rPr>
                  <a:t> </a:t>
                </a: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595959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53" name="Line 23"/>
              <p:cNvSpPr>
                <a:spLocks noChangeShapeType="1"/>
              </p:cNvSpPr>
              <p:nvPr/>
            </p:nvSpPr>
            <p:spPr bwMode="auto">
              <a:xfrm flipH="1">
                <a:off x="6516678" y="3291725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54" name="Line 24"/>
              <p:cNvSpPr>
                <a:spLocks noChangeShapeType="1"/>
              </p:cNvSpPr>
              <p:nvPr/>
            </p:nvSpPr>
            <p:spPr bwMode="auto">
              <a:xfrm>
                <a:off x="6784895" y="3290757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55" name="Oval 25"/>
              <p:cNvSpPr>
                <a:spLocks noChangeArrowheads="1"/>
              </p:cNvSpPr>
              <p:nvPr/>
            </p:nvSpPr>
            <p:spPr bwMode="auto">
              <a:xfrm>
                <a:off x="6538222" y="3021695"/>
                <a:ext cx="323152" cy="290355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6215074" y="3571876"/>
              <a:ext cx="746949" cy="906468"/>
              <a:chOff x="4357686" y="2285992"/>
              <a:chExt cx="746949" cy="906468"/>
            </a:xfrm>
          </p:grpSpPr>
          <p:grpSp>
            <p:nvGrpSpPr>
              <p:cNvPr id="57" name="组合 36"/>
              <p:cNvGrpSpPr/>
              <p:nvPr/>
            </p:nvGrpSpPr>
            <p:grpSpPr>
              <a:xfrm>
                <a:off x="4572000" y="2285992"/>
                <a:ext cx="370548" cy="586517"/>
                <a:chOff x="6280777" y="3614019"/>
                <a:chExt cx="370548" cy="586517"/>
              </a:xfrm>
            </p:grpSpPr>
            <p:sp>
              <p:nvSpPr>
                <p:cNvPr id="6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328173" y="3614019"/>
                  <a:ext cx="264985" cy="29325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vert="horz" wrap="square" lIns="0" tIns="0" rIns="0" bIns="0" numCol="1" anchor="ctr" anchorCtr="0" compatLnSpc="1"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charset="0"/>
                      <a:ea typeface="宋体" pitchFamily="2" charset="-122"/>
                    </a:rPr>
                    <a:t> </a:t>
                  </a:r>
                  <a:r>
                    <a:rPr kumimoji="0" lang="en-US" altLang="zh-CN" b="1" i="0" u="none" strike="noStrike" cap="none" normalizeH="0" baseline="0" smtClean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latin typeface="Calibri" charset="0"/>
                      <a:ea typeface="宋体" pitchFamily="2" charset="-122"/>
                    </a:rPr>
                    <a:t>3</a:t>
                  </a:r>
                  <a:endParaRPr kumimoji="0" lang="zh-CN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2" name="Oval 19"/>
                <p:cNvSpPr>
                  <a:spLocks noChangeArrowheads="1"/>
                </p:cNvSpPr>
                <p:nvPr/>
              </p:nvSpPr>
              <p:spPr bwMode="auto">
                <a:xfrm>
                  <a:off x="6296935" y="3618858"/>
                  <a:ext cx="323152" cy="290355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b="1"/>
                </a:p>
              </p:txBody>
            </p:sp>
            <p:sp>
              <p:nvSpPr>
                <p:cNvPr id="6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280777" y="3878242"/>
                  <a:ext cx="102332" cy="322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b="1"/>
                </a:p>
              </p:txBody>
            </p:sp>
            <p:sp>
              <p:nvSpPr>
                <p:cNvPr id="64" name="Line 21"/>
                <p:cNvSpPr>
                  <a:spLocks noChangeShapeType="1"/>
                </p:cNvSpPr>
                <p:nvPr/>
              </p:nvSpPr>
              <p:spPr bwMode="auto">
                <a:xfrm>
                  <a:off x="6548993" y="3877274"/>
                  <a:ext cx="102332" cy="322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b="1"/>
                </a:p>
              </p:txBody>
            </p:sp>
          </p:grpSp>
          <p:grpSp>
            <p:nvGrpSpPr>
              <p:cNvPr id="58" name="组合 37"/>
              <p:cNvGrpSpPr/>
              <p:nvPr/>
            </p:nvGrpSpPr>
            <p:grpSpPr>
              <a:xfrm>
                <a:off x="4357686" y="2857496"/>
                <a:ext cx="746949" cy="334964"/>
                <a:chOff x="1857356" y="1571612"/>
                <a:chExt cx="746949" cy="334964"/>
              </a:xfrm>
            </p:grpSpPr>
            <p:sp>
              <p:nvSpPr>
                <p:cNvPr id="5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57356" y="1572714"/>
                  <a:ext cx="266690" cy="3338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0" tIns="0" rIns="0" bIns="0" numCol="1" anchor="ctr" anchorCtr="0" compatLnSpc="1"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charset="0"/>
                      <a:ea typeface="宋体" pitchFamily="2" charset="-122"/>
                    </a:rPr>
                    <a:t> 1</a:t>
                  </a:r>
                  <a:endParaRPr kumimoji="0" lang="zh-CN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337615" y="1571612"/>
                  <a:ext cx="266690" cy="3338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0" tIns="0" rIns="0" bIns="0" numCol="1" anchor="ctr" anchorCtr="0" compatLnSpc="1"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charset="0"/>
                      <a:ea typeface="宋体" pitchFamily="2" charset="-122"/>
                    </a:rPr>
                    <a:t> 2</a:t>
                  </a:r>
                  <a:endParaRPr kumimoji="0" lang="zh-CN" altLang="zh-CN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6929454" y="3571876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1285852" y="4500570"/>
            <a:ext cx="4621778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/>
              <a:t>每次把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权值最小的两棵</a:t>
            </a:r>
            <a:r>
              <a:rPr lang="zh-CN" altLang="en-US" sz="2000" b="1" dirty="0" smtClean="0"/>
              <a:t>二叉树合并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1.66667E-6 0.0944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0035 0.0891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23525 -0.00393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bldLvl="0" animBg="1"/>
      <p:bldP spid="113668" grpId="1" bldLvl="0" animBg="1"/>
      <p:bldP spid="47" grpId="0" bldLvl="0" animBg="1"/>
      <p:bldP spid="47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哈夫曼树的特点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1538" y="2071678"/>
            <a:ext cx="7384415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哈夫曼树的任意非叶节点的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左右子树交换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后仍是哈夫曼树</a:t>
            </a:r>
            <a:r>
              <a:rPr lang="zh-CN" altLang="en-US" sz="2000" b="1" dirty="0" smtClean="0"/>
              <a:t>、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1071538" y="1571612"/>
            <a:ext cx="5269865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个叶子结点的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哈夫曼树共有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2n-1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个结点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1084163" y="4000504"/>
            <a:ext cx="6875145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也就是说，与一棵哈夫曼树同构的二叉树都是哈夫曼树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1071538" y="4494922"/>
            <a:ext cx="7215206" cy="892552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对同一组</a:t>
            </a:r>
            <a:r>
              <a:rPr lang="zh-CN" altLang="en-US" sz="2000" b="1" dirty="0" smtClean="0"/>
              <a:t>权值</a:t>
            </a:r>
            <a:r>
              <a:rPr lang="en-US" altLang="zh-CN" sz="2000" b="1" dirty="0" smtClean="0"/>
              <a:t>{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 …… , </a:t>
            </a:r>
            <a:r>
              <a:rPr lang="en-US" altLang="zh-CN" sz="2000" b="1" i="1" dirty="0" err="1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是否存在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不同构的两棵哈夫曼树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呢？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1" name="AutoShape 88" descr="再生纸"/>
          <p:cNvSpPr>
            <a:spLocks noChangeArrowheads="1"/>
          </p:cNvSpPr>
          <p:nvPr/>
        </p:nvSpPr>
        <p:spPr bwMode="auto">
          <a:xfrm>
            <a:off x="714348" y="2786058"/>
            <a:ext cx="7715304" cy="1071570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在不考虑结点权值的情况下，如果二叉树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A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通过任意结点的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左右子树交换，</a:t>
            </a:r>
            <a:r>
              <a:rPr lang="zh-CN" altLang="en-US" sz="2000" b="1" dirty="0" smtClean="0"/>
              <a:t>可以变成二叉树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，那么就称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和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B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是同构的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4643438" y="5214950"/>
            <a:ext cx="1314912" cy="64633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6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Yes</a:t>
            </a:r>
            <a:r>
              <a:rPr lang="zh-CN" altLang="en-US" sz="36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！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 bldLvl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不同构的两棵哈夫曼树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5786446" y="2028758"/>
            <a:ext cx="1637079" cy="1540099"/>
            <a:chOff x="5929322" y="1928802"/>
            <a:chExt cx="1637079" cy="1540099"/>
          </a:xfrm>
        </p:grpSpPr>
        <p:sp>
          <p:nvSpPr>
            <p:cNvPr id="4" name="Oval 21"/>
            <p:cNvSpPr>
              <a:spLocks noChangeArrowheads="1"/>
            </p:cNvSpPr>
            <p:nvPr/>
          </p:nvSpPr>
          <p:spPr bwMode="auto">
            <a:xfrm>
              <a:off x="6495974" y="1928802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6261709" y="2220195"/>
              <a:ext cx="271376" cy="199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" name="Line 24"/>
            <p:cNvSpPr>
              <a:spLocks noChangeShapeType="1"/>
            </p:cNvSpPr>
            <p:nvPr/>
          </p:nvSpPr>
          <p:spPr bwMode="auto">
            <a:xfrm>
              <a:off x="6811419" y="2214437"/>
              <a:ext cx="271376" cy="199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 flipH="1">
              <a:off x="6993496" y="2702780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7282268" y="2701628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" name="Oval 29"/>
            <p:cNvSpPr>
              <a:spLocks noChangeArrowheads="1"/>
            </p:cNvSpPr>
            <p:nvPr/>
          </p:nvSpPr>
          <p:spPr bwMode="auto">
            <a:xfrm>
              <a:off x="6095163" y="2428868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3" name="Oval 30"/>
            <p:cNvSpPr>
              <a:spLocks noChangeArrowheads="1"/>
            </p:cNvSpPr>
            <p:nvPr/>
          </p:nvSpPr>
          <p:spPr bwMode="auto">
            <a:xfrm>
              <a:off x="7021330" y="2375682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5929322" y="3119920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6338705" y="3118768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74045" y="3086313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7281108" y="3085162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H="1">
              <a:off x="6077767" y="2737538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6366539" y="2736386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</p:grp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1643042" y="4100460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18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0" name="Rectangle 56"/>
          <p:cNvSpPr>
            <a:spLocks noChangeArrowheads="1"/>
          </p:cNvSpPr>
          <p:nvPr/>
        </p:nvSpPr>
        <p:spPr bwMode="auto">
          <a:xfrm>
            <a:off x="5715008" y="4171898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18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14939" y="1814444"/>
            <a:ext cx="1928367" cy="1923793"/>
            <a:chOff x="1857815" y="1714488"/>
            <a:chExt cx="1928367" cy="1923793"/>
          </a:xfrm>
        </p:grpSpPr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H="1">
              <a:off x="2877338" y="2025893"/>
              <a:ext cx="271718" cy="199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26" name="Oval 43"/>
            <p:cNvSpPr>
              <a:spLocks noChangeArrowheads="1"/>
            </p:cNvSpPr>
            <p:nvPr/>
          </p:nvSpPr>
          <p:spPr bwMode="auto">
            <a:xfrm>
              <a:off x="3102609" y="1714488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27" name="Oval 44"/>
            <p:cNvSpPr>
              <a:spLocks noChangeArrowheads="1"/>
            </p:cNvSpPr>
            <p:nvPr/>
          </p:nvSpPr>
          <p:spPr bwMode="auto">
            <a:xfrm>
              <a:off x="2581235" y="2164296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857815" y="3288815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267714" y="3287662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>
              <a:off x="2006447" y="2905902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2295583" y="2904748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H="1">
              <a:off x="2344353" y="2436487"/>
              <a:ext cx="271718" cy="199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5" name="Oval 52"/>
            <p:cNvSpPr>
              <a:spLocks noChangeArrowheads="1"/>
            </p:cNvSpPr>
            <p:nvPr/>
          </p:nvSpPr>
          <p:spPr bwMode="auto">
            <a:xfrm>
              <a:off x="2048250" y="2574889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2807667" y="2488388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7" name="Text Box 54"/>
            <p:cNvSpPr txBox="1">
              <a:spLocks noChangeArrowheads="1"/>
            </p:cNvSpPr>
            <p:nvPr/>
          </p:nvSpPr>
          <p:spPr bwMode="auto">
            <a:xfrm>
              <a:off x="2806506" y="2872454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3374327" y="2021280"/>
              <a:ext cx="269438" cy="259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3500889" y="2280959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假设有一段文本，包含58个字符。经过统计，发现其中只有7个字符是互不相同的，它们是：a，e，i，s，t，空格（sp），换行（nl）</a:t>
            </a:r>
            <a:endParaRPr lang="zh-CN" altLang="en-US"/>
          </a:p>
          <a:p>
            <a:r>
              <a:rPr lang="zh-CN" altLang="en-US"/>
              <a:t>如果用等长ASCII编码：58 ×8 = 464位；如果用等长3位编码：58 ×3 = 174位；</a:t>
            </a:r>
            <a:endParaRPr lang="zh-CN" altLang="en-US"/>
          </a:p>
          <a:p>
            <a:r>
              <a:rPr lang="zh-CN" altLang="en-US"/>
              <a:t>直觉：如果出现频率高的字符用的编码短些，出现频率低的字符则可以编码长些；以期得到总的编码长度最短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36"/>
          <p:cNvGrpSpPr/>
          <p:nvPr/>
        </p:nvGrpSpPr>
        <p:grpSpPr bwMode="auto">
          <a:xfrm>
            <a:off x="7854315" y="3059430"/>
            <a:ext cx="1911350" cy="1768475"/>
            <a:chOff x="3312" y="2112"/>
            <a:chExt cx="1204" cy="1114"/>
          </a:xfrm>
        </p:grpSpPr>
        <p:sp>
          <p:nvSpPr>
            <p:cNvPr id="3099" name="Oval 37"/>
            <p:cNvSpPr>
              <a:spLocks noChangeArrowheads="1"/>
            </p:cNvSpPr>
            <p:nvPr/>
          </p:nvSpPr>
          <p:spPr bwMode="auto">
            <a:xfrm>
              <a:off x="3888" y="249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0" name="Line 38"/>
            <p:cNvSpPr>
              <a:spLocks noChangeShapeType="1"/>
            </p:cNvSpPr>
            <p:nvPr/>
          </p:nvSpPr>
          <p:spPr bwMode="auto">
            <a:xfrm flipH="1">
              <a:off x="3744" y="2736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Line 39"/>
            <p:cNvSpPr>
              <a:spLocks noChangeShapeType="1"/>
            </p:cNvSpPr>
            <p:nvPr/>
          </p:nvSpPr>
          <p:spPr bwMode="auto">
            <a:xfrm>
              <a:off x="4032" y="273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Oval 40"/>
            <p:cNvSpPr>
              <a:spLocks noChangeArrowheads="1"/>
            </p:cNvSpPr>
            <p:nvPr/>
          </p:nvSpPr>
          <p:spPr bwMode="auto">
            <a:xfrm>
              <a:off x="4128" y="283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3" name="Line 41"/>
            <p:cNvSpPr>
              <a:spLocks noChangeShapeType="1"/>
            </p:cNvSpPr>
            <p:nvPr/>
          </p:nvSpPr>
          <p:spPr bwMode="auto">
            <a:xfrm flipH="1">
              <a:off x="4080" y="307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42"/>
            <p:cNvSpPr>
              <a:spLocks noChangeShapeType="1"/>
            </p:cNvSpPr>
            <p:nvPr/>
          </p:nvSpPr>
          <p:spPr bwMode="auto">
            <a:xfrm>
              <a:off x="4272" y="307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Oval 43"/>
            <p:cNvSpPr>
              <a:spLocks noChangeArrowheads="1"/>
            </p:cNvSpPr>
            <p:nvPr/>
          </p:nvSpPr>
          <p:spPr bwMode="auto">
            <a:xfrm>
              <a:off x="3696" y="211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6" name="Line 44"/>
            <p:cNvSpPr>
              <a:spLocks noChangeShapeType="1"/>
            </p:cNvSpPr>
            <p:nvPr/>
          </p:nvSpPr>
          <p:spPr bwMode="auto">
            <a:xfrm flipH="1">
              <a:off x="3312" y="2352"/>
              <a:ext cx="48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45"/>
            <p:cNvSpPr>
              <a:spLocks noChangeShapeType="1"/>
            </p:cNvSpPr>
            <p:nvPr/>
          </p:nvSpPr>
          <p:spPr bwMode="auto">
            <a:xfrm>
              <a:off x="3840" y="235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Rectangle 46"/>
            <p:cNvSpPr>
              <a:spLocks noChangeArrowheads="1"/>
            </p:cNvSpPr>
            <p:nvPr/>
          </p:nvSpPr>
          <p:spPr bwMode="auto">
            <a:xfrm>
              <a:off x="3360" y="2640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09" name="Rectangle 47"/>
            <p:cNvSpPr>
              <a:spLocks noChangeArrowheads="1"/>
            </p:cNvSpPr>
            <p:nvPr/>
          </p:nvSpPr>
          <p:spPr bwMode="auto">
            <a:xfrm>
              <a:off x="3696" y="2832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10" name="Rectangle 48"/>
            <p:cNvSpPr>
              <a:spLocks noChangeArrowheads="1"/>
            </p:cNvSpPr>
            <p:nvPr/>
          </p:nvSpPr>
          <p:spPr bwMode="auto">
            <a:xfrm>
              <a:off x="3984" y="29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11" name="Rectangle 49"/>
            <p:cNvSpPr>
              <a:spLocks noChangeArrowheads="1"/>
            </p:cNvSpPr>
            <p:nvPr/>
          </p:nvSpPr>
          <p:spPr bwMode="auto">
            <a:xfrm>
              <a:off x="3884" y="225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3112" name="Rectangle 50"/>
            <p:cNvSpPr>
              <a:spLocks noChangeArrowheads="1"/>
            </p:cNvSpPr>
            <p:nvPr/>
          </p:nvSpPr>
          <p:spPr bwMode="auto">
            <a:xfrm>
              <a:off x="4076" y="2630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3113" name="Rectangle 51"/>
            <p:cNvSpPr>
              <a:spLocks noChangeArrowheads="1"/>
            </p:cNvSpPr>
            <p:nvPr/>
          </p:nvSpPr>
          <p:spPr bwMode="auto">
            <a:xfrm>
              <a:off x="4320" y="29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3358515" y="1459230"/>
            <a:ext cx="1600200" cy="1006475"/>
            <a:chOff x="864" y="576"/>
            <a:chExt cx="1008" cy="634"/>
          </a:xfrm>
        </p:grpSpPr>
        <p:sp>
          <p:nvSpPr>
            <p:cNvPr id="3118" name="Text Box 25"/>
            <p:cNvSpPr txBox="1">
              <a:spLocks noChangeArrowheads="1"/>
            </p:cNvSpPr>
            <p:nvPr/>
          </p:nvSpPr>
          <p:spPr bwMode="auto">
            <a:xfrm>
              <a:off x="1296" y="576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3119" name="Text Box 26"/>
            <p:cNvSpPr txBox="1">
              <a:spLocks noChangeArrowheads="1"/>
            </p:cNvSpPr>
            <p:nvPr/>
          </p:nvSpPr>
          <p:spPr bwMode="auto">
            <a:xfrm>
              <a:off x="1632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3120" name="Text Box 27"/>
            <p:cNvSpPr txBox="1">
              <a:spLocks noChangeArrowheads="1"/>
            </p:cNvSpPr>
            <p:nvPr/>
          </p:nvSpPr>
          <p:spPr bwMode="auto">
            <a:xfrm>
              <a:off x="864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 bwMode="auto">
          <a:xfrm>
            <a:off x="2748915" y="2449830"/>
            <a:ext cx="2209800" cy="381000"/>
            <a:chOff x="864" y="1104"/>
            <a:chExt cx="1392" cy="240"/>
          </a:xfrm>
        </p:grpSpPr>
        <p:sp>
          <p:nvSpPr>
            <p:cNvPr id="3133" name="Oval 4"/>
            <p:cNvSpPr>
              <a:spLocks noChangeArrowheads="1"/>
            </p:cNvSpPr>
            <p:nvPr/>
          </p:nvSpPr>
          <p:spPr bwMode="auto">
            <a:xfrm>
              <a:off x="864" y="1104"/>
              <a:ext cx="240" cy="240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a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4" name="Oval 5"/>
            <p:cNvSpPr>
              <a:spLocks noChangeArrowheads="1"/>
            </p:cNvSpPr>
            <p:nvPr/>
          </p:nvSpPr>
          <p:spPr bwMode="auto">
            <a:xfrm>
              <a:off x="1632" y="1104"/>
              <a:ext cx="240" cy="24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x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5" name="Oval 6"/>
            <p:cNvSpPr>
              <a:spLocks noChangeArrowheads="1"/>
            </p:cNvSpPr>
            <p:nvPr/>
          </p:nvSpPr>
          <p:spPr bwMode="auto">
            <a:xfrm>
              <a:off x="1248" y="1104"/>
              <a:ext cx="240" cy="24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u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6" name="Oval 7"/>
            <p:cNvSpPr>
              <a:spLocks noChangeArrowheads="1"/>
            </p:cNvSpPr>
            <p:nvPr/>
          </p:nvSpPr>
          <p:spPr bwMode="auto">
            <a:xfrm>
              <a:off x="2016" y="1104"/>
              <a:ext cx="240" cy="240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z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 bwMode="auto">
          <a:xfrm>
            <a:off x="2977515" y="1840230"/>
            <a:ext cx="1752600" cy="609600"/>
            <a:chOff x="1008" y="720"/>
            <a:chExt cx="1104" cy="384"/>
          </a:xfrm>
        </p:grpSpPr>
        <p:sp>
          <p:nvSpPr>
            <p:cNvPr id="3127" name="Oval 9"/>
            <p:cNvSpPr>
              <a:spLocks noChangeArrowheads="1"/>
            </p:cNvSpPr>
            <p:nvPr/>
          </p:nvSpPr>
          <p:spPr bwMode="auto">
            <a:xfrm>
              <a:off x="1056" y="7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28" name="Line 10"/>
            <p:cNvSpPr>
              <a:spLocks noChangeShapeType="1"/>
            </p:cNvSpPr>
            <p:nvPr/>
          </p:nvSpPr>
          <p:spPr bwMode="auto">
            <a:xfrm flipH="1">
              <a:off x="1008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11"/>
            <p:cNvSpPr>
              <a:spLocks noChangeShapeType="1"/>
            </p:cNvSpPr>
            <p:nvPr/>
          </p:nvSpPr>
          <p:spPr bwMode="auto">
            <a:xfrm>
              <a:off x="1200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Oval 12"/>
            <p:cNvSpPr>
              <a:spLocks noChangeArrowheads="1"/>
            </p:cNvSpPr>
            <p:nvPr/>
          </p:nvSpPr>
          <p:spPr bwMode="auto">
            <a:xfrm>
              <a:off x="1824" y="7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1" name="Line 13"/>
            <p:cNvSpPr>
              <a:spLocks noChangeShapeType="1"/>
            </p:cNvSpPr>
            <p:nvPr/>
          </p:nvSpPr>
          <p:spPr bwMode="auto">
            <a:xfrm flipH="1">
              <a:off x="1776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Line 14"/>
            <p:cNvSpPr>
              <a:spLocks noChangeShapeType="1"/>
            </p:cNvSpPr>
            <p:nvPr/>
          </p:nvSpPr>
          <p:spPr bwMode="auto">
            <a:xfrm>
              <a:off x="1968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5"/>
          <p:cNvGrpSpPr/>
          <p:nvPr/>
        </p:nvGrpSpPr>
        <p:grpSpPr bwMode="auto">
          <a:xfrm>
            <a:off x="3358515" y="1230630"/>
            <a:ext cx="990600" cy="685800"/>
            <a:chOff x="1248" y="336"/>
            <a:chExt cx="624" cy="432"/>
          </a:xfrm>
        </p:grpSpPr>
        <p:sp>
          <p:nvSpPr>
            <p:cNvPr id="3124" name="Oval 16"/>
            <p:cNvSpPr>
              <a:spLocks noChangeArrowheads="1"/>
            </p:cNvSpPr>
            <p:nvPr/>
          </p:nvSpPr>
          <p:spPr bwMode="auto">
            <a:xfrm>
              <a:off x="1440" y="3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25" name="Line 17"/>
            <p:cNvSpPr>
              <a:spLocks noChangeShapeType="1"/>
            </p:cNvSpPr>
            <p:nvPr/>
          </p:nvSpPr>
          <p:spPr bwMode="auto">
            <a:xfrm flipH="1">
              <a:off x="1248" y="576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Line 18"/>
            <p:cNvSpPr>
              <a:spLocks noChangeShapeType="1"/>
            </p:cNvSpPr>
            <p:nvPr/>
          </p:nvSpPr>
          <p:spPr bwMode="auto">
            <a:xfrm>
              <a:off x="1584" y="576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0"/>
          <p:cNvGrpSpPr/>
          <p:nvPr/>
        </p:nvGrpSpPr>
        <p:grpSpPr bwMode="auto">
          <a:xfrm>
            <a:off x="2825115" y="1459230"/>
            <a:ext cx="1600200" cy="1006475"/>
            <a:chOff x="528" y="576"/>
            <a:chExt cx="1008" cy="634"/>
          </a:xfrm>
        </p:grpSpPr>
        <p:sp>
          <p:nvSpPr>
            <p:cNvPr id="3121" name="Text Box 21"/>
            <p:cNvSpPr txBox="1">
              <a:spLocks noChangeArrowheads="1"/>
            </p:cNvSpPr>
            <p:nvPr/>
          </p:nvSpPr>
          <p:spPr bwMode="auto">
            <a:xfrm>
              <a:off x="864" y="576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22" name="Text Box 22"/>
            <p:cNvSpPr txBox="1">
              <a:spLocks noChangeArrowheads="1"/>
            </p:cNvSpPr>
            <p:nvPr/>
          </p:nvSpPr>
          <p:spPr bwMode="auto">
            <a:xfrm>
              <a:off x="528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23" name="Text Box 23"/>
            <p:cNvSpPr txBox="1">
              <a:spLocks noChangeArrowheads="1"/>
            </p:cNvSpPr>
            <p:nvPr/>
          </p:nvSpPr>
          <p:spPr bwMode="auto">
            <a:xfrm>
              <a:off x="1296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110644" name="Rectangle 52"/>
          <p:cNvSpPr>
            <a:spLocks noChangeArrowheads="1"/>
          </p:cNvSpPr>
          <p:nvPr/>
        </p:nvSpPr>
        <p:spPr bwMode="auto">
          <a:xfrm>
            <a:off x="2483803" y="3059430"/>
            <a:ext cx="4227512" cy="7016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990099"/>
                </a:solidFill>
              </a:rPr>
              <a:t>z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anose="05000000000000000000" pitchFamily="2" charset="2"/>
              </a:rPr>
              <a:t>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hlink"/>
                </a:solidFill>
              </a:rPr>
              <a:t>000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</a:rPr>
              <a:t>110</a:t>
            </a:r>
            <a:r>
              <a:rPr lang="en-US" altLang="zh-CN" sz="2000" b="1" dirty="0">
                <a:solidFill>
                  <a:schemeClr val="hlink"/>
                </a:solidFill>
              </a:rPr>
              <a:t>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</a:rPr>
              <a:t>111 </a:t>
            </a:r>
            <a:r>
              <a:rPr lang="en-US" altLang="zh-CN" sz="2000" b="1" dirty="0"/>
              <a:t>) </a:t>
            </a:r>
            <a:endParaRPr lang="en-US" altLang="zh-CN" sz="2000" b="1" dirty="0"/>
          </a:p>
          <a:p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4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009900"/>
                </a:solidFill>
              </a:rPr>
              <a:t>2</a:t>
            </a:r>
            <a:r>
              <a:rPr lang="en-US" altLang="zh-CN" sz="2000" b="1" dirty="0">
                <a:solidFill>
                  <a:srgbClr val="009900"/>
                </a:solidFill>
                <a:sym typeface="Symbol" panose="05050102010706020507" pitchFamily="18" charset="2"/>
              </a:rPr>
              <a:t>2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990099"/>
                </a:solidFill>
              </a:rPr>
              <a:t>3</a:t>
            </a:r>
            <a:r>
              <a:rPr lang="en-US" altLang="zh-CN" sz="2000" b="1" dirty="0">
                <a:solidFill>
                  <a:srgbClr val="990099"/>
                </a:solidFill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sym typeface="Symbol" panose="05050102010706020507" pitchFamily="18" charset="2"/>
              </a:rPr>
              <a:t> = 14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6101715" y="1459230"/>
            <a:ext cx="4481513" cy="7016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990099"/>
                </a:solidFill>
              </a:rPr>
              <a:t>z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anose="05000000000000000000" pitchFamily="2" charset="2"/>
              </a:rPr>
              <a:t>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hlink"/>
                </a:solidFill>
              </a:rPr>
              <a:t>000000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</a:rPr>
              <a:t>01</a:t>
            </a:r>
            <a:r>
              <a:rPr lang="en-US" altLang="zh-CN" sz="2000" b="1" dirty="0">
                <a:solidFill>
                  <a:schemeClr val="hlink"/>
                </a:solidFill>
              </a:rPr>
              <a:t>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</a:rPr>
              <a:t>11 </a:t>
            </a:r>
            <a:r>
              <a:rPr lang="en-US" altLang="zh-CN" sz="2000" b="1" dirty="0"/>
              <a:t>) </a:t>
            </a:r>
            <a:endParaRPr lang="en-US" altLang="zh-CN" sz="2000" b="1" dirty="0"/>
          </a:p>
          <a:p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</a:rPr>
              <a:t>2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4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009900"/>
                </a:solidFill>
              </a:rPr>
              <a:t>2</a:t>
            </a:r>
            <a:r>
              <a:rPr lang="en-US" altLang="zh-CN" sz="2000" b="1" dirty="0">
                <a:solidFill>
                  <a:srgbClr val="009900"/>
                </a:solidFill>
                <a:sym typeface="Symbol" panose="05050102010706020507" pitchFamily="18" charset="2"/>
              </a:rPr>
              <a:t>2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990099"/>
                </a:solidFill>
              </a:rPr>
              <a:t>2</a:t>
            </a:r>
            <a:r>
              <a:rPr lang="en-US" altLang="zh-CN" sz="2000" b="1" dirty="0">
                <a:solidFill>
                  <a:srgbClr val="990099"/>
                </a:solidFill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sym typeface="Symbol" panose="05050102010706020507" pitchFamily="18" charset="2"/>
              </a:rPr>
              <a:t> = 16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6101715" y="468630"/>
            <a:ext cx="426720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90830" indent="-290830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000" b="1" dirty="0"/>
              <a:t>  </a:t>
            </a:r>
            <a:r>
              <a:rPr lang="zh-CN" altLang="en-US" sz="2000" b="1" dirty="0" smtClean="0"/>
              <a:t>如果字符</a:t>
            </a:r>
            <a:r>
              <a:rPr lang="en-US" altLang="zh-CN" sz="2000" b="1" i="1" dirty="0" err="1" smtClean="0"/>
              <a:t>C</a:t>
            </a:r>
            <a:r>
              <a:rPr lang="en-US" altLang="zh-CN" sz="2000" b="1" i="1" baseline="-25000" dirty="0" err="1" smtClean="0"/>
              <a:t>i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在深度</a:t>
            </a:r>
            <a:r>
              <a:rPr lang="en-US" altLang="zh-CN" sz="2000" b="1" i="1" dirty="0" err="1" smtClean="0"/>
              <a:t>d</a:t>
            </a:r>
            <a:r>
              <a:rPr lang="en-US" altLang="zh-CN" sz="2000" b="1" i="1" baseline="-25000" dirty="0" err="1" smtClean="0"/>
              <a:t>i</a:t>
            </a:r>
            <a:r>
              <a:rPr lang="zh-CN" altLang="en-US" sz="2000" b="1" dirty="0" smtClean="0"/>
              <a:t>的地方并且出现的频率是</a:t>
            </a:r>
            <a:r>
              <a:rPr lang="en-US" altLang="zh-CN" sz="2000" b="1" dirty="0" smtClean="0"/>
              <a:t>  </a:t>
            </a:r>
            <a:r>
              <a:rPr lang="en-US" altLang="zh-CN" sz="2000" b="1" i="1" dirty="0" err="1"/>
              <a:t>f</a:t>
            </a:r>
            <a:r>
              <a:rPr lang="en-US" altLang="zh-CN" sz="2000" b="1" i="1" baseline="-25000" dirty="0" err="1"/>
              <a:t>i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, </a:t>
            </a:r>
            <a:r>
              <a:rPr lang="zh-CN" altLang="en-US" sz="2000" b="1" dirty="0" smtClean="0"/>
              <a:t>那么编码总长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cost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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d</a:t>
            </a:r>
            <a:r>
              <a:rPr lang="en-US" altLang="zh-CN" sz="2000" b="1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f</a:t>
            </a:r>
            <a:r>
              <a:rPr lang="en-US" altLang="zh-CN" sz="2000" b="1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2000" b="1" dirty="0"/>
              <a:t> .</a:t>
            </a:r>
            <a:endParaRPr lang="en-US" altLang="zh-CN" sz="2000" b="1" dirty="0"/>
          </a:p>
        </p:txBody>
      </p:sp>
      <p:grpSp>
        <p:nvGrpSpPr>
          <p:cNvPr id="10" name="Group 31"/>
          <p:cNvGrpSpPr/>
          <p:nvPr/>
        </p:nvGrpSpPr>
        <p:grpSpPr bwMode="auto">
          <a:xfrm>
            <a:off x="7625715" y="4812030"/>
            <a:ext cx="2209800" cy="381000"/>
            <a:chOff x="3168" y="3216"/>
            <a:chExt cx="1392" cy="240"/>
          </a:xfrm>
        </p:grpSpPr>
        <p:sp>
          <p:nvSpPr>
            <p:cNvPr id="3114" name="Oval 32"/>
            <p:cNvSpPr>
              <a:spLocks noChangeArrowheads="1"/>
            </p:cNvSpPr>
            <p:nvPr/>
          </p:nvSpPr>
          <p:spPr bwMode="auto">
            <a:xfrm>
              <a:off x="3168" y="3216"/>
              <a:ext cx="240" cy="240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a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15" name="Oval 33"/>
            <p:cNvSpPr>
              <a:spLocks noChangeArrowheads="1"/>
            </p:cNvSpPr>
            <p:nvPr/>
          </p:nvSpPr>
          <p:spPr bwMode="auto">
            <a:xfrm>
              <a:off x="3936" y="3216"/>
              <a:ext cx="240" cy="24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</a:rPr>
                <a:t>u</a:t>
              </a:r>
              <a:endParaRPr lang="en-US" altLang="zh-CN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116" name="Oval 34"/>
            <p:cNvSpPr>
              <a:spLocks noChangeArrowheads="1"/>
            </p:cNvSpPr>
            <p:nvPr/>
          </p:nvSpPr>
          <p:spPr bwMode="auto">
            <a:xfrm>
              <a:off x="3552" y="3216"/>
              <a:ext cx="240" cy="24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x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17" name="Oval 35"/>
            <p:cNvSpPr>
              <a:spLocks noChangeArrowheads="1"/>
            </p:cNvSpPr>
            <p:nvPr/>
          </p:nvSpPr>
          <p:spPr bwMode="auto">
            <a:xfrm>
              <a:off x="4320" y="3216"/>
              <a:ext cx="240" cy="240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z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</p:grpSp>
      <p:sp>
        <p:nvSpPr>
          <p:cNvPr id="110646" name="AutoShape 54"/>
          <p:cNvSpPr>
            <a:spLocks noChangeArrowheads="1"/>
          </p:cNvSpPr>
          <p:nvPr/>
        </p:nvSpPr>
        <p:spPr bwMode="auto">
          <a:xfrm>
            <a:off x="2596515" y="2526030"/>
            <a:ext cx="5562600" cy="2057400"/>
          </a:xfrm>
          <a:prstGeom prst="cloudCallout">
            <a:avLst>
              <a:gd name="adj1" fmla="val -44380"/>
              <a:gd name="adj2" fmla="val 89352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 dirty="0"/>
              <a:t>              </a:t>
            </a:r>
            <a:r>
              <a:rPr lang="zh-CN" altLang="en-US" sz="2000" b="1" dirty="0" smtClean="0"/>
              <a:t>答案是 </a:t>
            </a:r>
            <a:r>
              <a:rPr lang="en-US" altLang="zh-CN" sz="2000" b="1" i="1" dirty="0" err="1" smtClean="0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 smtClean="0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 smtClean="0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 smtClean="0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 smtClean="0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 smtClean="0">
                <a:solidFill>
                  <a:srgbClr val="990099"/>
                </a:solidFill>
              </a:rPr>
              <a:t>z</a:t>
            </a:r>
            <a:r>
              <a:rPr lang="en-US" altLang="zh-CN" sz="2000" b="1" i="1" dirty="0" smtClean="0">
                <a:solidFill>
                  <a:srgbClr val="990099"/>
                </a:solidFill>
              </a:rPr>
              <a:t>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编码</a:t>
            </a:r>
            <a:endParaRPr lang="en-US" altLang="zh-CN" sz="2000" b="1" dirty="0"/>
          </a:p>
          <a:p>
            <a:pPr algn="ctr"/>
            <a:r>
              <a:rPr lang="en-US" altLang="zh-CN" sz="2000" b="1" i="1" dirty="0">
                <a:solidFill>
                  <a:schemeClr val="accent2"/>
                </a:solidFill>
              </a:rPr>
              <a:t>           </a:t>
            </a:r>
            <a:r>
              <a:rPr lang="en-US" altLang="zh-CN" sz="2000" b="1" i="1" dirty="0">
                <a:solidFill>
                  <a:schemeClr val="hlink"/>
                </a:solidFill>
              </a:rPr>
              <a:t>a</a:t>
            </a:r>
            <a:r>
              <a:rPr lang="en-US" altLang="zh-CN" sz="2000" b="1" dirty="0">
                <a:solidFill>
                  <a:schemeClr val="hlink"/>
                </a:solidFill>
              </a:rPr>
              <a:t> = 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FF3300"/>
                </a:solidFill>
              </a:rPr>
              <a:t>u</a:t>
            </a:r>
            <a:r>
              <a:rPr lang="en-US" altLang="zh-CN" sz="2000" b="1" dirty="0">
                <a:solidFill>
                  <a:srgbClr val="FF3300"/>
                </a:solidFill>
              </a:rPr>
              <a:t> = 110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008000"/>
                </a:solidFill>
              </a:rPr>
              <a:t>x</a:t>
            </a:r>
            <a:r>
              <a:rPr lang="en-US" altLang="zh-CN" sz="2000" b="1" dirty="0">
                <a:solidFill>
                  <a:srgbClr val="008000"/>
                </a:solidFill>
              </a:rPr>
              <a:t> = 10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990099"/>
                </a:solidFill>
              </a:rPr>
              <a:t>z </a:t>
            </a:r>
            <a:r>
              <a:rPr lang="en-US" altLang="zh-CN" sz="2000" b="1" dirty="0">
                <a:solidFill>
                  <a:srgbClr val="990099"/>
                </a:solidFill>
              </a:rPr>
              <a:t> = 111</a:t>
            </a:r>
            <a:r>
              <a:rPr lang="en-US" altLang="zh-CN" sz="2000" b="1" dirty="0"/>
              <a:t>).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      </a:t>
            </a:r>
            <a:r>
              <a:rPr lang="zh-CN" altLang="en-US" sz="2000" b="1" dirty="0" smtClean="0"/>
              <a:t>如何能够保证解码工作无二义地进行</a:t>
            </a:r>
            <a:r>
              <a:rPr lang="en-US" altLang="zh-CN" sz="2000" b="1" dirty="0" smtClean="0"/>
              <a:t>?</a:t>
            </a:r>
            <a:endParaRPr lang="en-US" altLang="zh-CN" sz="2000" b="1" dirty="0"/>
          </a:p>
        </p:txBody>
      </p:sp>
      <p:sp>
        <p:nvSpPr>
          <p:cNvPr id="110647" name="AutoShape 55"/>
          <p:cNvSpPr>
            <a:spLocks noChangeArrowheads="1"/>
          </p:cNvSpPr>
          <p:nvPr/>
        </p:nvSpPr>
        <p:spPr bwMode="auto">
          <a:xfrm>
            <a:off x="2748915" y="2830830"/>
            <a:ext cx="5562600" cy="1371600"/>
          </a:xfrm>
          <a:prstGeom prst="cloudCallout">
            <a:avLst>
              <a:gd name="adj1" fmla="val -46347"/>
              <a:gd name="adj2" fmla="val 139005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</a:ln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关键是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  <a:p>
            <a:pPr algn="ctr"/>
            <a:r>
              <a:rPr lang="zh-CN" altLang="en-US" sz="2000" b="1" dirty="0" smtClean="0"/>
              <a:t>任何字符的编码不能是别的字符编码的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前缀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.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10649" name="AutoShape 57"/>
          <p:cNvSpPr>
            <a:spLocks noChangeArrowheads="1"/>
          </p:cNvSpPr>
          <p:nvPr/>
        </p:nvSpPr>
        <p:spPr bwMode="auto">
          <a:xfrm>
            <a:off x="2520315" y="1230630"/>
            <a:ext cx="6753244" cy="3000380"/>
          </a:xfrm>
          <a:prstGeom prst="cloudCallout">
            <a:avLst>
              <a:gd name="adj1" fmla="val -44375"/>
              <a:gd name="adj2" fmla="val 84357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800" b="1" dirty="0"/>
              <a:t>                  </a:t>
            </a:r>
            <a:r>
              <a:rPr lang="zh-CN" altLang="en-US" sz="2800" b="1" dirty="0" smtClean="0"/>
              <a:t>对如下编码方式</a:t>
            </a:r>
            <a:r>
              <a:rPr lang="en-US" altLang="zh-CN" sz="2800" b="1" dirty="0" smtClean="0"/>
              <a:t>,  </a:t>
            </a:r>
            <a:endParaRPr lang="en-US" altLang="zh-CN" sz="2800" b="1" dirty="0"/>
          </a:p>
          <a:p>
            <a:pPr algn="ctr"/>
            <a:r>
              <a:rPr lang="en-US" altLang="zh-CN" sz="2800" b="1" i="1" dirty="0">
                <a:solidFill>
                  <a:schemeClr val="accent2"/>
                </a:solidFill>
              </a:rPr>
              <a:t>              </a:t>
            </a:r>
            <a:r>
              <a:rPr lang="en-US" altLang="zh-CN" sz="2800" b="1" i="1" dirty="0">
                <a:solidFill>
                  <a:schemeClr val="hlink"/>
                </a:solidFill>
              </a:rPr>
              <a:t>a</a:t>
            </a:r>
            <a:r>
              <a:rPr lang="en-US" altLang="zh-CN" sz="2800" b="1" dirty="0">
                <a:solidFill>
                  <a:schemeClr val="hlink"/>
                </a:solidFill>
              </a:rPr>
              <a:t> = 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FF3300"/>
                </a:solidFill>
              </a:rPr>
              <a:t>u</a:t>
            </a:r>
            <a:r>
              <a:rPr lang="en-US" altLang="zh-CN" sz="2800" b="1" dirty="0">
                <a:solidFill>
                  <a:srgbClr val="FF3300"/>
                </a:solidFill>
              </a:rPr>
              <a:t> = 110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008000"/>
                </a:solidFill>
              </a:rPr>
              <a:t>x</a:t>
            </a:r>
            <a:r>
              <a:rPr lang="en-US" altLang="zh-CN" sz="2800" b="1" dirty="0">
                <a:solidFill>
                  <a:srgbClr val="008000"/>
                </a:solidFill>
              </a:rPr>
              <a:t> = 10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990099"/>
                </a:solidFill>
              </a:rPr>
              <a:t>z </a:t>
            </a:r>
            <a:r>
              <a:rPr lang="en-US" altLang="zh-CN" sz="2800" b="1" dirty="0">
                <a:solidFill>
                  <a:srgbClr val="990099"/>
                </a:solidFill>
              </a:rPr>
              <a:t> = 111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   </a:t>
            </a:r>
            <a:r>
              <a:rPr lang="zh-CN" altLang="en-US" sz="2800" b="1" dirty="0" smtClean="0"/>
              <a:t>码串  </a:t>
            </a:r>
            <a:r>
              <a:rPr lang="en-US" altLang="zh-CN" sz="2800" b="1" dirty="0" smtClean="0"/>
              <a:t>00010110010111</a:t>
            </a:r>
            <a:r>
              <a:rPr lang="en-US" altLang="zh-CN" sz="2800" b="1" dirty="0"/>
              <a:t>,</a:t>
            </a:r>
            <a:endParaRPr lang="en-US" altLang="zh-CN" sz="2800" b="1" dirty="0"/>
          </a:p>
          <a:p>
            <a:pPr algn="ctr"/>
            <a:r>
              <a:rPr lang="zh-CN" altLang="en-US" sz="2800" b="1" dirty="0" smtClean="0"/>
              <a:t>该如何解码</a:t>
            </a:r>
            <a:r>
              <a:rPr lang="en-US" altLang="zh-CN" sz="2800" b="1" dirty="0" smtClean="0"/>
              <a:t>?</a:t>
            </a:r>
            <a:endParaRPr lang="en-US" altLang="zh-CN" sz="2800" b="1" dirty="0"/>
          </a:p>
        </p:txBody>
      </p:sp>
      <p:sp>
        <p:nvSpPr>
          <p:cNvPr id="110650" name="Text Box 58"/>
          <p:cNvSpPr txBox="1">
            <a:spLocks noChangeArrowheads="1"/>
          </p:cNvSpPr>
          <p:nvPr/>
        </p:nvSpPr>
        <p:spPr bwMode="auto">
          <a:xfrm>
            <a:off x="2444115" y="3821430"/>
            <a:ext cx="4471990" cy="1445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sym typeface="Webdings" panose="05030102010509060703" pitchFamily="18" charset="2"/>
              </a:rPr>
              <a:t></a:t>
            </a:r>
            <a:r>
              <a:rPr lang="en-US" altLang="zh-CN" sz="2000" b="1" dirty="0"/>
              <a:t>  </a:t>
            </a:r>
            <a:r>
              <a:rPr lang="zh-CN" altLang="en-US" sz="2000" b="1" dirty="0" smtClean="0"/>
              <a:t>所有字符都只出现在“满二叉树”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>
                <a:solidFill>
                  <a:schemeClr val="hlink"/>
                </a:solidFill>
              </a:rPr>
              <a:t>full tree)</a:t>
            </a:r>
            <a:r>
              <a:rPr lang="zh-CN" altLang="en-US" sz="2000" b="1" dirty="0" smtClean="0"/>
              <a:t>的叶子上时，任何码串都可以无二义地解码</a:t>
            </a:r>
            <a:r>
              <a:rPr lang="en-US" altLang="zh-CN" sz="2000" b="1" dirty="0" smtClean="0"/>
              <a:t>–—— </a:t>
            </a:r>
            <a:r>
              <a:rPr lang="zh-CN" altLang="en-US" sz="2000" b="1" dirty="0" smtClean="0"/>
              <a:t>这样的码叫做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前缀码</a:t>
            </a:r>
            <a:r>
              <a:rPr lang="en-US" altLang="zh-CN" sz="2000" b="1" i="1" dirty="0" smtClean="0">
                <a:solidFill>
                  <a:schemeClr val="hlink"/>
                </a:solidFill>
              </a:rPr>
              <a:t>prefix </a:t>
            </a:r>
            <a:r>
              <a:rPr lang="en-US" altLang="zh-CN" sz="2000" b="1" i="1" dirty="0">
                <a:solidFill>
                  <a:schemeClr val="hlink"/>
                </a:solidFill>
              </a:rPr>
              <a:t>code</a:t>
            </a:r>
            <a:r>
              <a:rPr lang="en-US" altLang="zh-CN" sz="2000" b="1" dirty="0"/>
              <a:t>.</a:t>
            </a:r>
            <a:endParaRPr lang="en-US" altLang="zh-CN" sz="2000" b="1" dirty="0"/>
          </a:p>
        </p:txBody>
      </p:sp>
      <p:sp>
        <p:nvSpPr>
          <p:cNvPr id="110654" name="AutoShape 62"/>
          <p:cNvSpPr>
            <a:spLocks noChangeArrowheads="1"/>
          </p:cNvSpPr>
          <p:nvPr/>
        </p:nvSpPr>
        <p:spPr bwMode="auto">
          <a:xfrm>
            <a:off x="5287349" y="2730812"/>
            <a:ext cx="4343400" cy="1066800"/>
          </a:xfrm>
          <a:prstGeom prst="wedgeEllipseCallout">
            <a:avLst>
              <a:gd name="adj1" fmla="val -23282"/>
              <a:gd name="adj2" fmla="val 7157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000" b="1" dirty="0" smtClean="0"/>
              <a:t>所有结点要么有两个孩子，要么是叶子。</a:t>
            </a:r>
            <a:endParaRPr lang="en-US" altLang="zh-CN" sz="2000" b="1" dirty="0"/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2215515" y="452754"/>
            <a:ext cx="27717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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</a:rPr>
              <a:t>二叉树用于编码</a:t>
            </a:r>
            <a:endParaRPr lang="en-US" altLang="zh-CN" sz="24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0645" name="Object 53"/>
          <p:cNvGraphicFramePr>
            <a:graphicFrameLocks noChangeAspect="1"/>
          </p:cNvGraphicFramePr>
          <p:nvPr/>
        </p:nvGraphicFramePr>
        <p:xfrm>
          <a:off x="2291715" y="5404168"/>
          <a:ext cx="1295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剪辑" r:id="rId1" imgW="21583650" imgH="20345400" progId="">
                  <p:embed/>
                </p:oleObj>
              </mc:Choice>
              <mc:Fallback>
                <p:oleObj name="剪辑" r:id="rId1" imgW="21583650" imgH="20345400" progId="">
                  <p:embed/>
                  <p:pic>
                    <p:nvPicPr>
                      <p:cNvPr id="0" name="Object 5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1715" y="5404168"/>
                        <a:ext cx="1295400" cy="1222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9"/>
          <p:cNvGrpSpPr/>
          <p:nvPr/>
        </p:nvGrpSpPr>
        <p:grpSpPr bwMode="auto">
          <a:xfrm>
            <a:off x="2520315" y="5345430"/>
            <a:ext cx="7010400" cy="708025"/>
            <a:chOff x="480" y="3120"/>
            <a:chExt cx="4416" cy="446"/>
          </a:xfrm>
        </p:grpSpPr>
        <p:pic>
          <p:nvPicPr>
            <p:cNvPr id="3097" name="Picture 60" descr="DART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" y="3168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8" name="Text Box 61"/>
            <p:cNvSpPr txBox="1">
              <a:spLocks noChangeArrowheads="1"/>
            </p:cNvSpPr>
            <p:nvPr/>
          </p:nvSpPr>
          <p:spPr bwMode="auto">
            <a:xfrm>
              <a:off x="864" y="3120"/>
              <a:ext cx="4032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 smtClean="0"/>
                <a:t>求编码总长最小的“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满二叉树”</a:t>
              </a:r>
              <a:r>
                <a:rPr lang="zh-CN" altLang="en-US" sz="2000" b="1" dirty="0" smtClean="0"/>
                <a:t>，其中所有字符对应于二叉树的叶子结点。</a:t>
              </a:r>
              <a:endParaRPr lang="en-US" altLang="zh-CN" sz="1800" b="1" i="1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10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10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0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0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4" grpId="0" autoUpdateAnimBg="0"/>
      <p:bldP spid="110621" grpId="0" autoUpdateAnimBg="0"/>
      <p:bldP spid="110620" grpId="0" autoUpdateAnimBg="0"/>
      <p:bldP spid="110646" grpId="0" bldLvl="0" animBg="1" autoUpdateAnimBg="0"/>
      <p:bldP spid="110647" grpId="0" bldLvl="0" animBg="1" autoUpdateAnimBg="0"/>
      <p:bldP spid="110649" grpId="0" bldLvl="0" animBg="1" autoUpdateAnimBg="0"/>
      <p:bldP spid="110650" grpId="0" autoUpdateAnimBg="0"/>
      <p:bldP spid="110654" grpId="0" bldLvl="0" animBg="1" autoUpdateAnimBg="0"/>
      <p:bldP spid="1106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 bwMode="auto">
          <a:xfrm>
            <a:off x="4041669" y="949325"/>
            <a:ext cx="5076614" cy="762000"/>
            <a:chOff x="1536" y="288"/>
            <a:chExt cx="3072" cy="480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536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C</a:t>
              </a:r>
              <a:r>
                <a:rPr lang="en-US" altLang="zh-CN" sz="2000" b="1" i="1" baseline="-25000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536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</a:rPr>
                <a:t>f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i</a:t>
              </a:r>
              <a:endParaRPr lang="en-US" altLang="zh-CN" sz="2000" b="1" i="1">
                <a:solidFill>
                  <a:srgbClr val="FF0000"/>
                </a:solidFill>
              </a:endParaRP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920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2304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688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3072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1920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304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15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2688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12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3072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3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456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3840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4224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3456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4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3840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13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80" name="Rectangle 20"/>
            <p:cNvSpPr>
              <a:spLocks noChangeArrowheads="1"/>
            </p:cNvSpPr>
            <p:nvPr/>
          </p:nvSpPr>
          <p:spPr bwMode="auto">
            <a:xfrm>
              <a:off x="4224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92198" name="Rectangle 38"/>
          <p:cNvSpPr>
            <a:spLocks noChangeArrowheads="1"/>
          </p:cNvSpPr>
          <p:nvPr/>
        </p:nvSpPr>
        <p:spPr bwMode="auto">
          <a:xfrm>
            <a:off x="3579495" y="2625725"/>
            <a:ext cx="5105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51"/>
          <p:cNvGrpSpPr/>
          <p:nvPr/>
        </p:nvGrpSpPr>
        <p:grpSpPr bwMode="auto">
          <a:xfrm>
            <a:off x="3122295" y="2168525"/>
            <a:ext cx="4648200" cy="2057400"/>
            <a:chOff x="1248" y="1536"/>
            <a:chExt cx="2928" cy="1296"/>
          </a:xfrm>
        </p:grpSpPr>
        <p:sp>
          <p:nvSpPr>
            <p:cNvPr id="92212" name="Oval 52"/>
            <p:cNvSpPr>
              <a:spLocks noChangeArrowheads="1"/>
            </p:cNvSpPr>
            <p:nvPr/>
          </p:nvSpPr>
          <p:spPr bwMode="auto">
            <a:xfrm>
              <a:off x="1536" y="249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3" name="Oval 53"/>
            <p:cNvSpPr>
              <a:spLocks noChangeArrowheads="1"/>
            </p:cNvSpPr>
            <p:nvPr/>
          </p:nvSpPr>
          <p:spPr bwMode="auto">
            <a:xfrm>
              <a:off x="2112" y="249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4" name="Oval 54"/>
            <p:cNvSpPr>
              <a:spLocks noChangeArrowheads="1"/>
            </p:cNvSpPr>
            <p:nvPr/>
          </p:nvSpPr>
          <p:spPr bwMode="auto">
            <a:xfrm>
              <a:off x="1248" y="201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5" name="Oval 55"/>
            <p:cNvSpPr>
              <a:spLocks noChangeArrowheads="1"/>
            </p:cNvSpPr>
            <p:nvPr/>
          </p:nvSpPr>
          <p:spPr bwMode="auto">
            <a:xfrm>
              <a:off x="1824" y="201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H="1">
              <a:off x="1728" y="23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>
              <a:off x="2112" y="23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8" name="Oval 58"/>
            <p:cNvSpPr>
              <a:spLocks noChangeArrowheads="1"/>
            </p:cNvSpPr>
            <p:nvPr/>
          </p:nvSpPr>
          <p:spPr bwMode="auto">
            <a:xfrm>
              <a:off x="3840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9" name="Oval 59"/>
            <p:cNvSpPr>
              <a:spLocks noChangeArrowheads="1"/>
            </p:cNvSpPr>
            <p:nvPr/>
          </p:nvSpPr>
          <p:spPr bwMode="auto">
            <a:xfrm>
              <a:off x="3264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0" name="Oval 60"/>
            <p:cNvSpPr>
              <a:spLocks noChangeArrowheads="1"/>
            </p:cNvSpPr>
            <p:nvPr/>
          </p:nvSpPr>
          <p:spPr bwMode="auto">
            <a:xfrm>
              <a:off x="2688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1" name="Oval 61"/>
            <p:cNvSpPr>
              <a:spLocks noChangeArrowheads="1"/>
            </p:cNvSpPr>
            <p:nvPr/>
          </p:nvSpPr>
          <p:spPr bwMode="auto">
            <a:xfrm>
              <a:off x="2112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2" name="Oval 62"/>
            <p:cNvSpPr>
              <a:spLocks noChangeArrowheads="1"/>
            </p:cNvSpPr>
            <p:nvPr/>
          </p:nvSpPr>
          <p:spPr bwMode="auto">
            <a:xfrm>
              <a:off x="1536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flipH="1">
              <a:off x="1440" y="182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>
              <a:off x="1824" y="182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25" name="Rectangle 65"/>
          <p:cNvSpPr>
            <a:spLocks noChangeArrowheads="1"/>
          </p:cNvSpPr>
          <p:nvPr/>
        </p:nvSpPr>
        <p:spPr bwMode="auto">
          <a:xfrm>
            <a:off x="2969895" y="2092325"/>
            <a:ext cx="4953000" cy="2209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66"/>
          <p:cNvGrpSpPr/>
          <p:nvPr/>
        </p:nvGrpSpPr>
        <p:grpSpPr bwMode="auto">
          <a:xfrm>
            <a:off x="4036695" y="2244725"/>
            <a:ext cx="3733800" cy="2819400"/>
            <a:chOff x="672" y="2448"/>
            <a:chExt cx="2352" cy="1776"/>
          </a:xfrm>
        </p:grpSpPr>
        <p:sp>
          <p:nvSpPr>
            <p:cNvPr id="92227" name="Oval 67"/>
            <p:cNvSpPr>
              <a:spLocks noChangeArrowheads="1"/>
            </p:cNvSpPr>
            <p:nvPr/>
          </p:nvSpPr>
          <p:spPr bwMode="auto">
            <a:xfrm>
              <a:off x="2112" y="388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8" name="Oval 68"/>
            <p:cNvSpPr>
              <a:spLocks noChangeArrowheads="1"/>
            </p:cNvSpPr>
            <p:nvPr/>
          </p:nvSpPr>
          <p:spPr bwMode="auto">
            <a:xfrm>
              <a:off x="2688" y="388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9" name="Oval 69"/>
            <p:cNvSpPr>
              <a:spLocks noChangeArrowheads="1"/>
            </p:cNvSpPr>
            <p:nvPr/>
          </p:nvSpPr>
          <p:spPr bwMode="auto">
            <a:xfrm>
              <a:off x="1824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0" name="Oval 70"/>
            <p:cNvSpPr>
              <a:spLocks noChangeArrowheads="1"/>
            </p:cNvSpPr>
            <p:nvPr/>
          </p:nvSpPr>
          <p:spPr bwMode="auto">
            <a:xfrm>
              <a:off x="2400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flipH="1">
              <a:off x="2304" y="369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>
              <a:off x="2688" y="369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3" name="Oval 73"/>
            <p:cNvSpPr>
              <a:spLocks noChangeArrowheads="1"/>
            </p:cNvSpPr>
            <p:nvPr/>
          </p:nvSpPr>
          <p:spPr bwMode="auto">
            <a:xfrm>
              <a:off x="672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4" name="Oval 74"/>
            <p:cNvSpPr>
              <a:spLocks noChangeArrowheads="1"/>
            </p:cNvSpPr>
            <p:nvPr/>
          </p:nvSpPr>
          <p:spPr bwMode="auto">
            <a:xfrm>
              <a:off x="1248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5" name="Oval 75"/>
            <p:cNvSpPr>
              <a:spLocks noChangeArrowheads="1"/>
            </p:cNvSpPr>
            <p:nvPr/>
          </p:nvSpPr>
          <p:spPr bwMode="auto">
            <a:xfrm>
              <a:off x="1824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6" name="Oval 76"/>
            <p:cNvSpPr>
              <a:spLocks noChangeArrowheads="1"/>
            </p:cNvSpPr>
            <p:nvPr/>
          </p:nvSpPr>
          <p:spPr bwMode="auto">
            <a:xfrm>
              <a:off x="2688" y="29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7" name="Oval 77"/>
            <p:cNvSpPr>
              <a:spLocks noChangeArrowheads="1"/>
            </p:cNvSpPr>
            <p:nvPr/>
          </p:nvSpPr>
          <p:spPr bwMode="auto">
            <a:xfrm>
              <a:off x="2112" y="29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flipH="1">
              <a:off x="2016" y="321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>
              <a:off x="2400" y="321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0" name="Oval 80"/>
            <p:cNvSpPr>
              <a:spLocks noChangeArrowheads="1"/>
            </p:cNvSpPr>
            <p:nvPr/>
          </p:nvSpPr>
          <p:spPr bwMode="auto">
            <a:xfrm>
              <a:off x="2400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H="1">
              <a:off x="2304" y="273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>
              <a:off x="2688" y="273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43" name="Rectangle 83"/>
          <p:cNvSpPr>
            <a:spLocks noChangeArrowheads="1"/>
          </p:cNvSpPr>
          <p:nvPr/>
        </p:nvSpPr>
        <p:spPr bwMode="auto">
          <a:xfrm>
            <a:off x="3960495" y="2168525"/>
            <a:ext cx="3886200" cy="297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84"/>
          <p:cNvGrpSpPr/>
          <p:nvPr/>
        </p:nvGrpSpPr>
        <p:grpSpPr bwMode="auto">
          <a:xfrm>
            <a:off x="3960495" y="2168525"/>
            <a:ext cx="3733800" cy="2819400"/>
            <a:chOff x="2352" y="1440"/>
            <a:chExt cx="2352" cy="1776"/>
          </a:xfrm>
        </p:grpSpPr>
        <p:sp>
          <p:nvSpPr>
            <p:cNvPr id="92245" name="Oval 85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6" name="Oval 86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7" name="Oval 87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8" name="Oval 88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1" name="Oval 91"/>
            <p:cNvSpPr>
              <a:spLocks noChangeArrowheads="1"/>
            </p:cNvSpPr>
            <p:nvPr/>
          </p:nvSpPr>
          <p:spPr bwMode="auto">
            <a:xfrm>
              <a:off x="379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2" name="Oval 92"/>
            <p:cNvSpPr>
              <a:spLocks noChangeArrowheads="1"/>
            </p:cNvSpPr>
            <p:nvPr/>
          </p:nvSpPr>
          <p:spPr bwMode="auto">
            <a:xfrm>
              <a:off x="2352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3" name="Oval 93"/>
            <p:cNvSpPr>
              <a:spLocks noChangeArrowheads="1"/>
            </p:cNvSpPr>
            <p:nvPr/>
          </p:nvSpPr>
          <p:spPr bwMode="auto">
            <a:xfrm>
              <a:off x="436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4" name="Oval 94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5" name="Oval 95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8" name="Oval 98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1" name="Oval 101"/>
            <p:cNvSpPr>
              <a:spLocks noChangeArrowheads="1"/>
            </p:cNvSpPr>
            <p:nvPr/>
          </p:nvSpPr>
          <p:spPr bwMode="auto">
            <a:xfrm>
              <a:off x="408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flipH="1">
              <a:off x="398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36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64" name="Rectangle 104"/>
          <p:cNvSpPr>
            <a:spLocks noChangeArrowheads="1"/>
          </p:cNvSpPr>
          <p:nvPr/>
        </p:nvSpPr>
        <p:spPr bwMode="auto">
          <a:xfrm>
            <a:off x="3884295" y="2092325"/>
            <a:ext cx="3886200" cy="297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05"/>
          <p:cNvGrpSpPr/>
          <p:nvPr/>
        </p:nvGrpSpPr>
        <p:grpSpPr bwMode="auto">
          <a:xfrm>
            <a:off x="4036695" y="2244725"/>
            <a:ext cx="3581400" cy="3581400"/>
            <a:chOff x="1488" y="960"/>
            <a:chExt cx="2256" cy="2256"/>
          </a:xfrm>
        </p:grpSpPr>
        <p:sp>
          <p:nvSpPr>
            <p:cNvPr id="92266" name="Oval 106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67" name="Oval 107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68" name="Oval 108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69" name="Oval 109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2" name="Oval 112"/>
            <p:cNvSpPr>
              <a:spLocks noChangeArrowheads="1"/>
            </p:cNvSpPr>
            <p:nvPr/>
          </p:nvSpPr>
          <p:spPr bwMode="auto">
            <a:xfrm>
              <a:off x="1488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3" name="Oval 113"/>
            <p:cNvSpPr>
              <a:spLocks noChangeArrowheads="1"/>
            </p:cNvSpPr>
            <p:nvPr/>
          </p:nvSpPr>
          <p:spPr bwMode="auto">
            <a:xfrm>
              <a:off x="254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4" name="Oval 114"/>
            <p:cNvSpPr>
              <a:spLocks noChangeArrowheads="1"/>
            </p:cNvSpPr>
            <p:nvPr/>
          </p:nvSpPr>
          <p:spPr bwMode="auto">
            <a:xfrm>
              <a:off x="206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5" name="Oval 115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6" name="Oval 116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9" name="Oval 119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80" name="Line 120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1" name="Line 121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2" name="Oval 122"/>
            <p:cNvSpPr>
              <a:spLocks noChangeArrowheads="1"/>
            </p:cNvSpPr>
            <p:nvPr/>
          </p:nvSpPr>
          <p:spPr bwMode="auto">
            <a:xfrm>
              <a:off x="1776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83" name="Line 123"/>
            <p:cNvSpPr>
              <a:spLocks noChangeShapeType="1"/>
            </p:cNvSpPr>
            <p:nvPr/>
          </p:nvSpPr>
          <p:spPr bwMode="auto">
            <a:xfrm flipH="1">
              <a:off x="168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4" name="Line 124"/>
            <p:cNvSpPr>
              <a:spLocks noChangeShapeType="1"/>
            </p:cNvSpPr>
            <p:nvPr/>
          </p:nvSpPr>
          <p:spPr bwMode="auto">
            <a:xfrm>
              <a:off x="2064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5" name="Oval 125"/>
            <p:cNvSpPr>
              <a:spLocks noChangeArrowheads="1"/>
            </p:cNvSpPr>
            <p:nvPr/>
          </p:nvSpPr>
          <p:spPr bwMode="auto">
            <a:xfrm>
              <a:off x="2832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86" name="Line 126"/>
            <p:cNvSpPr>
              <a:spLocks noChangeShapeType="1"/>
            </p:cNvSpPr>
            <p:nvPr/>
          </p:nvSpPr>
          <p:spPr bwMode="auto">
            <a:xfrm flipH="1">
              <a:off x="2736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7" name="Line 127"/>
            <p:cNvSpPr>
              <a:spLocks noChangeShapeType="1"/>
            </p:cNvSpPr>
            <p:nvPr/>
          </p:nvSpPr>
          <p:spPr bwMode="auto">
            <a:xfrm>
              <a:off x="312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88" name="Rectangle 128"/>
          <p:cNvSpPr>
            <a:spLocks noChangeArrowheads="1"/>
          </p:cNvSpPr>
          <p:nvPr/>
        </p:nvSpPr>
        <p:spPr bwMode="auto">
          <a:xfrm>
            <a:off x="3960495" y="2168525"/>
            <a:ext cx="3733800" cy="373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129"/>
          <p:cNvGrpSpPr/>
          <p:nvPr/>
        </p:nvGrpSpPr>
        <p:grpSpPr bwMode="auto">
          <a:xfrm>
            <a:off x="2665095" y="2168525"/>
            <a:ext cx="3581400" cy="4419600"/>
            <a:chOff x="1488" y="432"/>
            <a:chExt cx="2256" cy="2784"/>
          </a:xfrm>
        </p:grpSpPr>
        <p:sp>
          <p:nvSpPr>
            <p:cNvPr id="92290" name="Oval 130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1" name="Oval 131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2" name="Oval 132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3" name="Oval 133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4" name="Line 134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5" name="Line 135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6" name="Oval 136"/>
            <p:cNvSpPr>
              <a:spLocks noChangeArrowheads="1"/>
            </p:cNvSpPr>
            <p:nvPr/>
          </p:nvSpPr>
          <p:spPr bwMode="auto">
            <a:xfrm>
              <a:off x="1488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7" name="Oval 137"/>
            <p:cNvSpPr>
              <a:spLocks noChangeArrowheads="1"/>
            </p:cNvSpPr>
            <p:nvPr/>
          </p:nvSpPr>
          <p:spPr bwMode="auto">
            <a:xfrm>
              <a:off x="254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8" name="Oval 138"/>
            <p:cNvSpPr>
              <a:spLocks noChangeArrowheads="1"/>
            </p:cNvSpPr>
            <p:nvPr/>
          </p:nvSpPr>
          <p:spPr bwMode="auto">
            <a:xfrm>
              <a:off x="206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9" name="Oval 139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00" name="Oval 140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01" name="Line 141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2" name="Line 142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3" name="Oval 143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04" name="Line 144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5" name="Line 145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6" name="Oval 146"/>
            <p:cNvSpPr>
              <a:spLocks noChangeArrowheads="1"/>
            </p:cNvSpPr>
            <p:nvPr/>
          </p:nvSpPr>
          <p:spPr bwMode="auto">
            <a:xfrm>
              <a:off x="1776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07" name="Line 147"/>
            <p:cNvSpPr>
              <a:spLocks noChangeShapeType="1"/>
            </p:cNvSpPr>
            <p:nvPr/>
          </p:nvSpPr>
          <p:spPr bwMode="auto">
            <a:xfrm flipH="1">
              <a:off x="168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8" name="Line 148"/>
            <p:cNvSpPr>
              <a:spLocks noChangeShapeType="1"/>
            </p:cNvSpPr>
            <p:nvPr/>
          </p:nvSpPr>
          <p:spPr bwMode="auto">
            <a:xfrm>
              <a:off x="2064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9" name="Oval 149"/>
            <p:cNvSpPr>
              <a:spLocks noChangeArrowheads="1"/>
            </p:cNvSpPr>
            <p:nvPr/>
          </p:nvSpPr>
          <p:spPr bwMode="auto">
            <a:xfrm>
              <a:off x="2832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10" name="Line 150"/>
            <p:cNvSpPr>
              <a:spLocks noChangeShapeType="1"/>
            </p:cNvSpPr>
            <p:nvPr/>
          </p:nvSpPr>
          <p:spPr bwMode="auto">
            <a:xfrm flipH="1">
              <a:off x="2736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1" name="Line 151"/>
            <p:cNvSpPr>
              <a:spLocks noChangeShapeType="1"/>
            </p:cNvSpPr>
            <p:nvPr/>
          </p:nvSpPr>
          <p:spPr bwMode="auto">
            <a:xfrm>
              <a:off x="312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2" name="Oval 152"/>
            <p:cNvSpPr>
              <a:spLocks noChangeArrowheads="1"/>
            </p:cNvSpPr>
            <p:nvPr/>
          </p:nvSpPr>
          <p:spPr bwMode="auto">
            <a:xfrm>
              <a:off x="2256" y="4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58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13" name="Line 153"/>
            <p:cNvSpPr>
              <a:spLocks noChangeShapeType="1"/>
            </p:cNvSpPr>
            <p:nvPr/>
          </p:nvSpPr>
          <p:spPr bwMode="auto">
            <a:xfrm flipH="1">
              <a:off x="1968" y="720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4" name="Line 154"/>
            <p:cNvSpPr>
              <a:spLocks noChangeShapeType="1"/>
            </p:cNvSpPr>
            <p:nvPr/>
          </p:nvSpPr>
          <p:spPr bwMode="auto">
            <a:xfrm>
              <a:off x="2544" y="720"/>
              <a:ext cx="43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55"/>
          <p:cNvGrpSpPr/>
          <p:nvPr/>
        </p:nvGrpSpPr>
        <p:grpSpPr bwMode="auto">
          <a:xfrm>
            <a:off x="2817495" y="2549525"/>
            <a:ext cx="3282950" cy="3521075"/>
            <a:chOff x="1872" y="1296"/>
            <a:chExt cx="2068" cy="2218"/>
          </a:xfrm>
        </p:grpSpPr>
        <p:sp>
          <p:nvSpPr>
            <p:cNvPr id="92316" name="Text Box 156"/>
            <p:cNvSpPr txBox="1">
              <a:spLocks noChangeArrowheads="1"/>
            </p:cNvSpPr>
            <p:nvPr/>
          </p:nvSpPr>
          <p:spPr bwMode="auto">
            <a:xfrm>
              <a:off x="2256" y="1296"/>
              <a:ext cx="19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17" name="Rectangle 157"/>
            <p:cNvSpPr>
              <a:spLocks noChangeArrowheads="1"/>
            </p:cNvSpPr>
            <p:nvPr/>
          </p:nvSpPr>
          <p:spPr bwMode="auto">
            <a:xfrm>
              <a:off x="1872" y="17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18" name="Rectangle 158"/>
            <p:cNvSpPr>
              <a:spLocks noChangeArrowheads="1"/>
            </p:cNvSpPr>
            <p:nvPr/>
          </p:nvSpPr>
          <p:spPr bwMode="auto">
            <a:xfrm>
              <a:off x="2928" y="182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19" name="Rectangle 159"/>
            <p:cNvSpPr>
              <a:spLocks noChangeArrowheads="1"/>
            </p:cNvSpPr>
            <p:nvPr/>
          </p:nvSpPr>
          <p:spPr bwMode="auto">
            <a:xfrm>
              <a:off x="3216" y="230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20" name="Rectangle 160"/>
            <p:cNvSpPr>
              <a:spLocks noChangeArrowheads="1"/>
            </p:cNvSpPr>
            <p:nvPr/>
          </p:nvSpPr>
          <p:spPr bwMode="auto">
            <a:xfrm>
              <a:off x="2928" y="273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21" name="Rectangle 161"/>
            <p:cNvSpPr>
              <a:spLocks noChangeArrowheads="1"/>
            </p:cNvSpPr>
            <p:nvPr/>
          </p:nvSpPr>
          <p:spPr bwMode="auto">
            <a:xfrm>
              <a:off x="3216" y="326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22" name="Rectangle 162"/>
            <p:cNvSpPr>
              <a:spLocks noChangeArrowheads="1"/>
            </p:cNvSpPr>
            <p:nvPr/>
          </p:nvSpPr>
          <p:spPr bwMode="auto">
            <a:xfrm>
              <a:off x="3024" y="129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3" name="Rectangle 163"/>
            <p:cNvSpPr>
              <a:spLocks noChangeArrowheads="1"/>
            </p:cNvSpPr>
            <p:nvPr/>
          </p:nvSpPr>
          <p:spPr bwMode="auto">
            <a:xfrm>
              <a:off x="2400" y="17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4" name="Rectangle 164"/>
            <p:cNvSpPr>
              <a:spLocks noChangeArrowheads="1"/>
            </p:cNvSpPr>
            <p:nvPr/>
          </p:nvSpPr>
          <p:spPr bwMode="auto">
            <a:xfrm>
              <a:off x="3456" y="182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5" name="Rectangle 165"/>
            <p:cNvSpPr>
              <a:spLocks noChangeArrowheads="1"/>
            </p:cNvSpPr>
            <p:nvPr/>
          </p:nvSpPr>
          <p:spPr bwMode="auto">
            <a:xfrm>
              <a:off x="3740" y="230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6" name="Rectangle 166"/>
            <p:cNvSpPr>
              <a:spLocks noChangeArrowheads="1"/>
            </p:cNvSpPr>
            <p:nvPr/>
          </p:nvSpPr>
          <p:spPr bwMode="auto">
            <a:xfrm>
              <a:off x="3408" y="273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7" name="Rectangle 167"/>
            <p:cNvSpPr>
              <a:spLocks noChangeArrowheads="1"/>
            </p:cNvSpPr>
            <p:nvPr/>
          </p:nvSpPr>
          <p:spPr bwMode="auto">
            <a:xfrm>
              <a:off x="3744" y="325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</p:grpSp>
      <p:grpSp>
        <p:nvGrpSpPr>
          <p:cNvPr id="14" name="Group 168"/>
          <p:cNvGrpSpPr/>
          <p:nvPr/>
        </p:nvGrpSpPr>
        <p:grpSpPr bwMode="auto">
          <a:xfrm>
            <a:off x="7160895" y="2284095"/>
            <a:ext cx="1828800" cy="2246313"/>
            <a:chOff x="3360" y="1056"/>
            <a:chExt cx="1152" cy="1415"/>
          </a:xfrm>
        </p:grpSpPr>
        <p:sp>
          <p:nvSpPr>
            <p:cNvPr id="92329" name="Text Box 169"/>
            <p:cNvSpPr txBox="1">
              <a:spLocks noChangeArrowheads="1"/>
            </p:cNvSpPr>
            <p:nvPr/>
          </p:nvSpPr>
          <p:spPr bwMode="auto">
            <a:xfrm>
              <a:off x="3360" y="1056"/>
              <a:ext cx="384" cy="141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330" name="Text Box 170"/>
            <p:cNvSpPr txBox="1">
              <a:spLocks noChangeArrowheads="1"/>
            </p:cNvSpPr>
            <p:nvPr/>
          </p:nvSpPr>
          <p:spPr bwMode="auto">
            <a:xfrm>
              <a:off x="3696" y="1056"/>
              <a:ext cx="816" cy="141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dirty="0"/>
                <a:t>: 111</a:t>
              </a:r>
              <a:endParaRPr lang="en-US" altLang="zh-CN" sz="2000" b="1" dirty="0"/>
            </a:p>
            <a:p>
              <a:r>
                <a:rPr lang="en-US" altLang="zh-CN" sz="2000" b="1" dirty="0"/>
                <a:t>: 10</a:t>
              </a:r>
              <a:endParaRPr lang="en-US" altLang="zh-CN" sz="2000" b="1" dirty="0"/>
            </a:p>
            <a:p>
              <a:r>
                <a:rPr lang="en-US" altLang="zh-CN" sz="2000" b="1" dirty="0"/>
                <a:t>: 00</a:t>
              </a:r>
              <a:endParaRPr lang="en-US" altLang="zh-CN" sz="2000" b="1" dirty="0"/>
            </a:p>
            <a:p>
              <a:r>
                <a:rPr lang="en-US" altLang="zh-CN" sz="2000" b="1" dirty="0"/>
                <a:t>: 11011</a:t>
              </a:r>
              <a:endParaRPr lang="en-US" altLang="zh-CN" sz="2000" b="1" dirty="0"/>
            </a:p>
            <a:p>
              <a:r>
                <a:rPr lang="en-US" altLang="zh-CN" sz="2000" b="1" dirty="0"/>
                <a:t>: 1100</a:t>
              </a:r>
              <a:endParaRPr lang="en-US" altLang="zh-CN" sz="2000" b="1" dirty="0"/>
            </a:p>
            <a:p>
              <a:r>
                <a:rPr lang="en-US" altLang="zh-CN" sz="2000" b="1" dirty="0"/>
                <a:t>: 01</a:t>
              </a:r>
              <a:endParaRPr lang="en-US" altLang="zh-CN" sz="2000" b="1" dirty="0"/>
            </a:p>
            <a:p>
              <a:r>
                <a:rPr lang="en-US" altLang="zh-CN" sz="2000" b="1" dirty="0"/>
                <a:t>: 11010</a:t>
              </a:r>
              <a:endParaRPr lang="en-US" altLang="zh-CN" sz="2000" b="1" dirty="0"/>
            </a:p>
          </p:txBody>
        </p:sp>
      </p:grpSp>
      <p:sp>
        <p:nvSpPr>
          <p:cNvPr id="92331" name="Rectangle 171"/>
          <p:cNvSpPr>
            <a:spLocks noChangeArrowheads="1"/>
          </p:cNvSpPr>
          <p:nvPr/>
        </p:nvSpPr>
        <p:spPr bwMode="auto">
          <a:xfrm>
            <a:off x="7008495" y="4683125"/>
            <a:ext cx="3048000" cy="1631216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= 3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15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          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12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/>
              <a:t>5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           + </a:t>
            </a:r>
            <a:r>
              <a:rPr lang="en-US" altLang="zh-CN" sz="2000" b="1" dirty="0"/>
              <a:t>4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4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13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           + </a:t>
            </a:r>
            <a:r>
              <a:rPr lang="en-US" altLang="zh-CN" sz="2000" b="1" dirty="0"/>
              <a:t>5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        = 146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8" grpId="0" bldLvl="0" animBg="1"/>
      <p:bldP spid="92225" grpId="0" bldLvl="0" animBg="1"/>
      <p:bldP spid="92243" grpId="0" bldLvl="0" animBg="1"/>
      <p:bldP spid="92264" grpId="0" bldLvl="0" animBg="1"/>
      <p:bldP spid="92288" grpId="0" bldLvl="0" animBg="1"/>
      <p:bldP spid="92331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为了装修新房，你需要加工一些长度为正整数的棒材 sticks</a:t>
            </a:r>
            <a:endParaRPr lang="zh-CN" altLang="en-US"/>
          </a:p>
          <a:p>
            <a:r>
              <a:rPr lang="zh-CN" altLang="en-US"/>
              <a:t>如果要将长度分别为 X 和 Y 的两根棒材连接在一起，你需要支付 X + Y 的费用。 由于施工需要，你必须将所有棒材连接成一根</a:t>
            </a:r>
            <a:endParaRPr lang="zh-CN" altLang="en-US"/>
          </a:p>
          <a:p>
            <a:r>
              <a:rPr lang="zh-CN" altLang="en-US"/>
              <a:t>返回你把所有棒材 sticks 连成一根所需要的最低费用。注意你可以任意选择棒材连接的顺序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4625340"/>
            <a:ext cx="337566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输入: sticks = [2,4,3]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输出: 14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19315" y="4625340"/>
            <a:ext cx="36722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输入: sticks = [1,8,3,5]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输出: 30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堆及其操作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“优先队列”（Priority Queue）是特殊的“队列”，从堆中取出元素的顺序是依照元素的优先权（关键字）大小，而不是元素进入队列的先后顺序</a:t>
            </a:r>
            <a:endParaRPr lang="zh-CN" altLang="en-US"/>
          </a:p>
          <a:p>
            <a:r>
              <a:rPr lang="zh-CN" altLang="en-US"/>
              <a:t>采用完全二叉树存储的优先队列称为堆（Heap）</a:t>
            </a:r>
            <a:endParaRPr lang="zh-CN" altLang="en-US"/>
          </a:p>
          <a:p>
            <a:r>
              <a:rPr lang="zh-CN" altLang="en-US"/>
              <a:t>最大堆的操作：课本</a:t>
            </a:r>
            <a:r>
              <a:rPr lang="en-US" altLang="zh-CN"/>
              <a:t>Page 143</a:t>
            </a:r>
            <a:endParaRPr lang="zh-CN" altLang="en-US"/>
          </a:p>
          <a:p>
            <a:r>
              <a:rPr lang="zh-CN" altLang="en-US"/>
              <a:t>讨论：若采用数组或链表实现优先队列（课本</a:t>
            </a:r>
            <a:r>
              <a:rPr lang="en-US" altLang="zh-CN"/>
              <a:t>Page 142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采用完全二叉树表示优先队列</a:t>
            </a:r>
            <a:endParaRPr lang="zh-CN" altLang="en-US"/>
          </a:p>
        </p:txBody>
      </p:sp>
      <p:grpSp>
        <p:nvGrpSpPr>
          <p:cNvPr id="8193" name="Group 1"/>
          <p:cNvGrpSpPr/>
          <p:nvPr/>
        </p:nvGrpSpPr>
        <p:grpSpPr bwMode="auto">
          <a:xfrm>
            <a:off x="2372651" y="1319830"/>
            <a:ext cx="5715040" cy="3143272"/>
            <a:chOff x="3510" y="6468"/>
            <a:chExt cx="4500" cy="2688"/>
          </a:xfrm>
        </p:grpSpPr>
        <p:sp>
          <p:nvSpPr>
            <p:cNvPr id="8194" name="Line 2"/>
            <p:cNvSpPr>
              <a:spLocks noChangeShapeType="1"/>
            </p:cNvSpPr>
            <p:nvPr/>
          </p:nvSpPr>
          <p:spPr bwMode="auto">
            <a:xfrm flipH="1">
              <a:off x="6271" y="7343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6766" y="7328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6061" y="7524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6826" y="7524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5071" y="699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H="1">
              <a:off x="5401" y="6821"/>
              <a:ext cx="4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>
              <a:off x="4890" y="7333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5385" y="7318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4680" y="752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430" y="752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6091" y="6809"/>
              <a:ext cx="4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>
              <a:off x="4527" y="7861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5022" y="7846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4317" y="805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5082" y="8042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3528" y="8532"/>
              <a:ext cx="430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72000" tIns="0" rIns="36000" bIns="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       a     b     c     d     e     f      g     h      </a:t>
              </a:r>
              <a:r>
                <a:rPr kumimoji="0" lang="en-US" altLang="zh-CN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V="1">
              <a:off x="388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V="1">
              <a:off x="424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V="1">
              <a:off x="460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V="1">
              <a:off x="49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V="1">
              <a:off x="49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V="1">
              <a:off x="532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V="1">
              <a:off x="568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 flipV="1">
              <a:off x="604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V="1">
              <a:off x="640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 flipV="1">
              <a:off x="67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flipV="1">
              <a:off x="712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6438" y="7026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5748" y="646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23" name="Text Box 31"/>
            <p:cNvSpPr txBox="1">
              <a:spLocks noChangeArrowheads="1"/>
            </p:cNvSpPr>
            <p:nvPr/>
          </p:nvSpPr>
          <p:spPr bwMode="auto">
            <a:xfrm>
              <a:off x="5178" y="8148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5868" y="6573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5178" y="7116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6558" y="7152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773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5538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9" name="Text Box 37"/>
            <p:cNvSpPr txBox="1">
              <a:spLocks noChangeArrowheads="1"/>
            </p:cNvSpPr>
            <p:nvPr/>
          </p:nvSpPr>
          <p:spPr bwMode="auto">
            <a:xfrm>
              <a:off x="6153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6933" y="7635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4428" y="8169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3510" y="8895"/>
              <a:ext cx="4500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72000" tIns="0" rIns="36000" bIns="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0     1     2      3     4     5     6     7      8     9    10   11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 flipV="1">
              <a:off x="7470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58337" y="4605978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/>
              <a:t>堆的两个特性</a:t>
            </a:r>
            <a:endParaRPr lang="zh-CN" altLang="en-US" sz="2000" b="1" dirty="0"/>
          </a:p>
        </p:txBody>
      </p:sp>
      <p:sp>
        <p:nvSpPr>
          <p:cNvPr id="50" name="矩形 49"/>
          <p:cNvSpPr/>
          <p:nvPr/>
        </p:nvSpPr>
        <p:spPr>
          <a:xfrm>
            <a:off x="2158337" y="4891730"/>
            <a:ext cx="6858048" cy="16916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结构性</a:t>
            </a:r>
            <a:r>
              <a:rPr lang="zh-CN" altLang="en-US" sz="2000" b="1" dirty="0" smtClean="0"/>
              <a:t>：用</a:t>
            </a:r>
            <a:r>
              <a:rPr lang="zh-CN" altLang="en-US" sz="2000" b="1" dirty="0"/>
              <a:t>数组</a:t>
            </a:r>
            <a:r>
              <a:rPr lang="zh-CN" altLang="en-US" sz="2000" b="1" dirty="0" smtClean="0"/>
              <a:t>表示的完全二叉树</a:t>
            </a:r>
            <a:endParaRPr lang="en-US" altLang="zh-CN" sz="2000" b="1" dirty="0" smtClean="0"/>
          </a:p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有序性</a:t>
            </a:r>
            <a:r>
              <a:rPr lang="zh-CN" altLang="en-US" sz="2000" b="1" dirty="0" smtClean="0"/>
              <a:t>：根结点到</a:t>
            </a:r>
            <a:r>
              <a:rPr lang="zh-CN" altLang="zh-CN" sz="2000" b="1" dirty="0" smtClean="0"/>
              <a:t>任一结点</a:t>
            </a:r>
            <a:r>
              <a:rPr lang="zh-CN" altLang="en-US" sz="2000" b="1" dirty="0" smtClean="0"/>
              <a:t>的关键字序列保持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非递增</a:t>
            </a:r>
            <a:r>
              <a:rPr lang="zh-CN" altLang="en-US" sz="2000" b="1" dirty="0" smtClean="0"/>
              <a:t>（称“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最大堆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MaxHeap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</a:t>
            </a:r>
            <a:r>
              <a:rPr lang="zh-CN" altLang="en-US" sz="2000" b="1" dirty="0" smtClean="0"/>
              <a:t>”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也称“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大顶堆</a:t>
            </a:r>
            <a:r>
              <a:rPr lang="zh-CN" altLang="en-US" sz="2000" b="1" dirty="0" smtClean="0"/>
              <a:t>” ）或者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非递减</a:t>
            </a:r>
            <a:r>
              <a:rPr lang="zh-CN" altLang="en-US" sz="2000" b="1" dirty="0" smtClean="0"/>
              <a:t>（称“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最小堆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MinHeap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</a:t>
            </a:r>
            <a:r>
              <a:rPr lang="zh-CN" altLang="en-US" sz="2000" b="1" dirty="0" smtClean="0"/>
              <a:t>”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也称“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小顶堆</a:t>
            </a:r>
            <a:r>
              <a:rPr lang="zh-CN" altLang="en-US" sz="2000" b="1" dirty="0" smtClean="0"/>
              <a:t>” ）</a:t>
            </a:r>
            <a:endParaRPr lang="zh-CN" altLang="en-US" sz="2000" b="1" dirty="0"/>
          </a:p>
        </p:txBody>
      </p:sp>
      <p:sp>
        <p:nvSpPr>
          <p:cNvPr id="52" name="矩形 51"/>
          <p:cNvSpPr/>
          <p:nvPr/>
        </p:nvSpPr>
        <p:spPr>
          <a:xfrm>
            <a:off x="6944683" y="1462706"/>
            <a:ext cx="3429024" cy="707886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zh-CN" altLang="en-US" sz="2000" b="1" dirty="0" smtClean="0"/>
              <a:t>“大顶堆”：</a:t>
            </a:r>
            <a:r>
              <a:rPr lang="en-US" altLang="zh-CN" sz="2000" b="1" dirty="0" smtClean="0"/>
              <a:t>a ≥ b ≥ d ≥ e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zh-CN" altLang="en-US" sz="2000" b="1" dirty="0" smtClean="0"/>
              <a:t> “小顶堆”：</a:t>
            </a:r>
            <a:r>
              <a:rPr lang="en-US" altLang="zh-CN" sz="2000" b="1" dirty="0" smtClean="0"/>
              <a:t> a ≤ c ≤ f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堆的实</a:t>
            </a:r>
            <a:r>
              <a:rPr lang="zh-CN" altLang="en-US"/>
              <a:t>例</a:t>
            </a:r>
            <a:endParaRPr lang="zh-CN" altLang="en-US"/>
          </a:p>
        </p:txBody>
      </p:sp>
      <p:grpSp>
        <p:nvGrpSpPr>
          <p:cNvPr id="6145" name="Group 1"/>
          <p:cNvGrpSpPr/>
          <p:nvPr/>
        </p:nvGrpSpPr>
        <p:grpSpPr bwMode="auto">
          <a:xfrm>
            <a:off x="2598074" y="1584627"/>
            <a:ext cx="8001056" cy="1857388"/>
            <a:chOff x="1980" y="4417"/>
            <a:chExt cx="7740" cy="1547"/>
          </a:xfrm>
        </p:grpSpPr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8869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17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6724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4785" y="4495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21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2853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56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46" name="Line 2"/>
            <p:cNvSpPr>
              <a:spLocks noChangeShapeType="1"/>
            </p:cNvSpPr>
            <p:nvPr/>
          </p:nvSpPr>
          <p:spPr bwMode="auto">
            <a:xfrm flipH="1">
              <a:off x="2535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47" name="Oval 3"/>
            <p:cNvSpPr>
              <a:spLocks noChangeArrowheads="1"/>
            </p:cNvSpPr>
            <p:nvPr/>
          </p:nvSpPr>
          <p:spPr bwMode="auto">
            <a:xfrm>
              <a:off x="2763" y="4417"/>
              <a:ext cx="374" cy="374"/>
            </a:xfrm>
            <a:prstGeom prst="ellipse">
              <a:avLst/>
            </a:prstGeom>
            <a:solidFill>
              <a:srgbClr val="0070C0">
                <a:alpha val="3100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2236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311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3330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420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40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1980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2055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2566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2641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3061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136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3090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H="1">
              <a:off x="2235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2533" y="5250"/>
              <a:ext cx="127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H="1">
              <a:off x="3315" y="5248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4695" y="4417"/>
              <a:ext cx="374" cy="374"/>
            </a:xfrm>
            <a:prstGeom prst="ellipse">
              <a:avLst/>
            </a:prstGeom>
            <a:solidFill>
              <a:srgbClr val="0070C0">
                <a:alpha val="4000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426" y="508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4501" y="5167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H="1">
              <a:off x="4680" y="4762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 flipH="1">
              <a:off x="6406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6634" y="4417"/>
              <a:ext cx="374" cy="374"/>
            </a:xfrm>
            <a:prstGeom prst="ellipse">
              <a:avLst/>
            </a:prstGeom>
            <a:solidFill>
              <a:schemeClr val="accent5">
                <a:lumMod val="75000"/>
                <a:alpha val="4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6107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6182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16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7201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7291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5851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5926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49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6437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6512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6932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7022" y="563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6961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 flipH="1">
              <a:off x="6106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>
              <a:off x="6403" y="5206"/>
              <a:ext cx="128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 flipH="1">
              <a:off x="7186" y="5248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 flipH="1">
              <a:off x="8551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6" name="Oval 42"/>
            <p:cNvSpPr>
              <a:spLocks noChangeArrowheads="1"/>
            </p:cNvSpPr>
            <p:nvPr/>
          </p:nvSpPr>
          <p:spPr bwMode="auto">
            <a:xfrm>
              <a:off x="8779" y="4417"/>
              <a:ext cx="374" cy="374"/>
            </a:xfrm>
            <a:prstGeom prst="ellipse">
              <a:avLst/>
            </a:prstGeom>
            <a:solidFill>
              <a:schemeClr val="accent5">
                <a:lumMod val="75000"/>
                <a:alpha val="4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8" name="Oval 44"/>
            <p:cNvSpPr>
              <a:spLocks noChangeArrowheads="1"/>
            </p:cNvSpPr>
            <p:nvPr/>
          </p:nvSpPr>
          <p:spPr bwMode="auto">
            <a:xfrm>
              <a:off x="8252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8327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90" name="Oval 46"/>
            <p:cNvSpPr>
              <a:spLocks noChangeArrowheads="1"/>
            </p:cNvSpPr>
            <p:nvPr/>
          </p:nvSpPr>
          <p:spPr bwMode="auto">
            <a:xfrm>
              <a:off x="9346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91" name="Text Box 47"/>
            <p:cNvSpPr txBox="1">
              <a:spLocks noChangeArrowheads="1"/>
            </p:cNvSpPr>
            <p:nvPr/>
          </p:nvSpPr>
          <p:spPr bwMode="auto">
            <a:xfrm>
              <a:off x="9436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92" name="Oval 48"/>
            <p:cNvSpPr>
              <a:spLocks noChangeArrowheads="1"/>
            </p:cNvSpPr>
            <p:nvPr/>
          </p:nvSpPr>
          <p:spPr bwMode="auto">
            <a:xfrm>
              <a:off x="7996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93" name="Text Box 49"/>
            <p:cNvSpPr txBox="1">
              <a:spLocks noChangeArrowheads="1"/>
            </p:cNvSpPr>
            <p:nvPr/>
          </p:nvSpPr>
          <p:spPr bwMode="auto">
            <a:xfrm>
              <a:off x="8071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>
              <a:off x="9106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 flipH="1">
              <a:off x="8251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526636" y="4299271"/>
            <a:ext cx="1782147" cy="1857388"/>
            <a:chOff x="428596" y="3929066"/>
            <a:chExt cx="1782147" cy="1857388"/>
          </a:xfrm>
        </p:grpSpPr>
        <p:sp>
          <p:nvSpPr>
            <p:cNvPr id="60" name="Line 2"/>
            <p:cNvSpPr>
              <a:spLocks noChangeShapeType="1"/>
            </p:cNvSpPr>
            <p:nvPr/>
          </p:nvSpPr>
          <p:spPr bwMode="auto">
            <a:xfrm flipH="1">
              <a:off x="1002315" y="4316872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" name="Oval 3"/>
            <p:cNvSpPr>
              <a:spLocks noChangeArrowheads="1"/>
            </p:cNvSpPr>
            <p:nvPr/>
          </p:nvSpPr>
          <p:spPr bwMode="auto">
            <a:xfrm>
              <a:off x="1238005" y="392906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1331041" y="400470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56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693230" y="4494567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4" name="Text Box 6"/>
            <p:cNvSpPr txBox="1">
              <a:spLocks noChangeArrowheads="1"/>
            </p:cNvSpPr>
            <p:nvPr/>
          </p:nvSpPr>
          <p:spPr bwMode="auto">
            <a:xfrm>
              <a:off x="770760" y="4588217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1824129" y="451257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917165" y="460622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40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28596" y="5337415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506126" y="543106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1546056" y="531940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1623586" y="541305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1576034" y="4330079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H="1">
              <a:off x="692197" y="4944806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 flipH="1">
              <a:off x="1808623" y="4926797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527164" y="4299271"/>
            <a:ext cx="1782147" cy="1857388"/>
            <a:chOff x="4432927" y="3929066"/>
            <a:chExt cx="1782147" cy="1857388"/>
          </a:xfrm>
        </p:grpSpPr>
        <p:grpSp>
          <p:nvGrpSpPr>
            <p:cNvPr id="129" name="组合 128"/>
            <p:cNvGrpSpPr/>
            <p:nvPr/>
          </p:nvGrpSpPr>
          <p:grpSpPr>
            <a:xfrm>
              <a:off x="5038691" y="5319406"/>
              <a:ext cx="386614" cy="449039"/>
              <a:chOff x="5038691" y="5319406"/>
              <a:chExt cx="386614" cy="449039"/>
            </a:xfrm>
          </p:grpSpPr>
          <p:sp>
            <p:nvSpPr>
              <p:cNvPr id="91" name="Oval 33"/>
              <p:cNvSpPr>
                <a:spLocks noChangeArrowheads="1"/>
              </p:cNvSpPr>
              <p:nvPr/>
            </p:nvSpPr>
            <p:spPr bwMode="auto">
              <a:xfrm>
                <a:off x="5038691" y="531940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2" name="Text Box 34"/>
              <p:cNvSpPr txBox="1">
                <a:spLocks noChangeArrowheads="1"/>
              </p:cNvSpPr>
              <p:nvPr/>
            </p:nvSpPr>
            <p:spPr bwMode="auto">
              <a:xfrm>
                <a:off x="5116221" y="5413055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15</a:t>
                </a:r>
                <a:endParaRPr kumimoji="0" lang="zh-CN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432927" y="3929066"/>
              <a:ext cx="1782147" cy="1857388"/>
              <a:chOff x="4432927" y="3929066"/>
              <a:chExt cx="1782147" cy="1857388"/>
            </a:xfrm>
          </p:grpSpPr>
          <p:sp>
            <p:nvSpPr>
              <p:cNvPr id="82" name="Line 24"/>
              <p:cNvSpPr>
                <a:spLocks noChangeShapeType="1"/>
              </p:cNvSpPr>
              <p:nvPr/>
            </p:nvSpPr>
            <p:spPr bwMode="auto">
              <a:xfrm flipH="1">
                <a:off x="5006646" y="4316872"/>
                <a:ext cx="304950" cy="258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83" name="Oval 25"/>
              <p:cNvSpPr>
                <a:spLocks noChangeArrowheads="1"/>
              </p:cNvSpPr>
              <p:nvPr/>
            </p:nvSpPr>
            <p:spPr bwMode="auto">
              <a:xfrm>
                <a:off x="5242336" y="392906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84" name="Text Box 26"/>
              <p:cNvSpPr txBox="1">
                <a:spLocks noChangeArrowheads="1"/>
              </p:cNvSpPr>
              <p:nvPr/>
            </p:nvSpPr>
            <p:spPr bwMode="auto">
              <a:xfrm>
                <a:off x="5335371" y="400470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5" name="Oval 27"/>
              <p:cNvSpPr>
                <a:spLocks noChangeArrowheads="1"/>
              </p:cNvSpPr>
              <p:nvPr/>
            </p:nvSpPr>
            <p:spPr bwMode="auto">
              <a:xfrm>
                <a:off x="4697561" y="4494567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86" name="Text Box 28"/>
              <p:cNvSpPr txBox="1">
                <a:spLocks noChangeArrowheads="1"/>
              </p:cNvSpPr>
              <p:nvPr/>
            </p:nvSpPr>
            <p:spPr bwMode="auto">
              <a:xfrm>
                <a:off x="4775091" y="4588217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16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7" name="Oval 29"/>
              <p:cNvSpPr>
                <a:spLocks noChangeArrowheads="1"/>
              </p:cNvSpPr>
              <p:nvPr/>
            </p:nvSpPr>
            <p:spPr bwMode="auto">
              <a:xfrm>
                <a:off x="5828460" y="451257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88" name="Text Box 30"/>
              <p:cNvSpPr txBox="1">
                <a:spLocks noChangeArrowheads="1"/>
              </p:cNvSpPr>
              <p:nvPr/>
            </p:nvSpPr>
            <p:spPr bwMode="auto">
              <a:xfrm>
                <a:off x="5921495" y="460622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30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9" name="Oval 31"/>
              <p:cNvSpPr>
                <a:spLocks noChangeArrowheads="1"/>
              </p:cNvSpPr>
              <p:nvPr/>
            </p:nvSpPr>
            <p:spPr bwMode="auto">
              <a:xfrm>
                <a:off x="4432927" y="5337415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0" name="Text Box 32"/>
              <p:cNvSpPr txBox="1">
                <a:spLocks noChangeArrowheads="1"/>
              </p:cNvSpPr>
              <p:nvPr/>
            </p:nvSpPr>
            <p:spPr bwMode="auto">
              <a:xfrm>
                <a:off x="4510456" y="5431065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49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93" name="Oval 35"/>
              <p:cNvSpPr>
                <a:spLocks noChangeArrowheads="1"/>
              </p:cNvSpPr>
              <p:nvPr/>
            </p:nvSpPr>
            <p:spPr bwMode="auto">
              <a:xfrm>
                <a:off x="5550387" y="531940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4" name="Text Box 36"/>
              <p:cNvSpPr txBox="1">
                <a:spLocks noChangeArrowheads="1"/>
              </p:cNvSpPr>
              <p:nvPr/>
            </p:nvSpPr>
            <p:spPr bwMode="auto">
              <a:xfrm>
                <a:off x="5643422" y="539504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38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95" name="Line 37"/>
              <p:cNvSpPr>
                <a:spLocks noChangeShapeType="1"/>
              </p:cNvSpPr>
              <p:nvPr/>
            </p:nvSpPr>
            <p:spPr bwMode="auto">
              <a:xfrm>
                <a:off x="5580365" y="4330079"/>
                <a:ext cx="304950" cy="258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6" name="Line 38"/>
              <p:cNvSpPr>
                <a:spLocks noChangeShapeType="1"/>
              </p:cNvSpPr>
              <p:nvPr/>
            </p:nvSpPr>
            <p:spPr bwMode="auto">
              <a:xfrm flipH="1">
                <a:off x="4696527" y="4944806"/>
                <a:ext cx="129216" cy="3950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7" name="Line 39"/>
              <p:cNvSpPr>
                <a:spLocks noChangeShapeType="1"/>
              </p:cNvSpPr>
              <p:nvPr/>
            </p:nvSpPr>
            <p:spPr bwMode="auto">
              <a:xfrm>
                <a:off x="5004431" y="4875770"/>
                <a:ext cx="131431" cy="4820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8" name="Line 40"/>
              <p:cNvSpPr>
                <a:spLocks noChangeShapeType="1"/>
              </p:cNvSpPr>
              <p:nvPr/>
            </p:nvSpPr>
            <p:spPr bwMode="auto">
              <a:xfrm flipH="1">
                <a:off x="5812954" y="4926797"/>
                <a:ext cx="129216" cy="3950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8745545" y="4299271"/>
            <a:ext cx="1782147" cy="1857388"/>
            <a:chOff x="6647505" y="3929066"/>
            <a:chExt cx="1782147" cy="1857388"/>
          </a:xfrm>
        </p:grpSpPr>
        <p:sp>
          <p:nvSpPr>
            <p:cNvPr id="99" name="Line 41"/>
            <p:cNvSpPr>
              <a:spLocks noChangeShapeType="1"/>
            </p:cNvSpPr>
            <p:nvPr/>
          </p:nvSpPr>
          <p:spPr bwMode="auto">
            <a:xfrm flipH="1">
              <a:off x="7221224" y="4316872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0" name="Oval 42"/>
            <p:cNvSpPr>
              <a:spLocks noChangeArrowheads="1"/>
            </p:cNvSpPr>
            <p:nvPr/>
          </p:nvSpPr>
          <p:spPr bwMode="auto">
            <a:xfrm>
              <a:off x="7456914" y="392906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7549949" y="400470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37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2" name="Oval 44"/>
            <p:cNvSpPr>
              <a:spLocks noChangeArrowheads="1"/>
            </p:cNvSpPr>
            <p:nvPr/>
          </p:nvSpPr>
          <p:spPr bwMode="auto">
            <a:xfrm>
              <a:off x="6912139" y="4494567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3" name="Text Box 45"/>
            <p:cNvSpPr txBox="1">
              <a:spLocks noChangeArrowheads="1"/>
            </p:cNvSpPr>
            <p:nvPr/>
          </p:nvSpPr>
          <p:spPr bwMode="auto">
            <a:xfrm>
              <a:off x="6989669" y="4588217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4" name="Oval 46"/>
            <p:cNvSpPr>
              <a:spLocks noChangeArrowheads="1"/>
            </p:cNvSpPr>
            <p:nvPr/>
          </p:nvSpPr>
          <p:spPr bwMode="auto">
            <a:xfrm>
              <a:off x="8043038" y="451257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8136073" y="460622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6" name="Oval 48"/>
            <p:cNvSpPr>
              <a:spLocks noChangeArrowheads="1"/>
            </p:cNvSpPr>
            <p:nvPr/>
          </p:nvSpPr>
          <p:spPr bwMode="auto">
            <a:xfrm>
              <a:off x="6647505" y="5337415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7" name="Text Box 49"/>
            <p:cNvSpPr txBox="1">
              <a:spLocks noChangeArrowheads="1"/>
            </p:cNvSpPr>
            <p:nvPr/>
          </p:nvSpPr>
          <p:spPr bwMode="auto">
            <a:xfrm>
              <a:off x="6725034" y="543106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7794943" y="4330079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9" name="Line 51"/>
            <p:cNvSpPr>
              <a:spLocks noChangeShapeType="1"/>
            </p:cNvSpPr>
            <p:nvPr/>
          </p:nvSpPr>
          <p:spPr bwMode="auto">
            <a:xfrm flipH="1">
              <a:off x="6911105" y="4944806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098404" y="4442147"/>
            <a:ext cx="864935" cy="1255868"/>
            <a:chOff x="3000364" y="4071942"/>
            <a:chExt cx="864935" cy="1255868"/>
          </a:xfrm>
        </p:grpSpPr>
        <p:sp>
          <p:nvSpPr>
            <p:cNvPr id="111" name="Oval 19"/>
            <p:cNvSpPr>
              <a:spLocks noChangeArrowheads="1"/>
            </p:cNvSpPr>
            <p:nvPr/>
          </p:nvSpPr>
          <p:spPr bwMode="auto">
            <a:xfrm>
              <a:off x="3000364" y="4071942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2" name="Oval 21"/>
            <p:cNvSpPr>
              <a:spLocks noChangeArrowheads="1"/>
            </p:cNvSpPr>
            <p:nvPr/>
          </p:nvSpPr>
          <p:spPr bwMode="auto">
            <a:xfrm>
              <a:off x="3478685" y="4878771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3" name="Line 23"/>
            <p:cNvSpPr>
              <a:spLocks noChangeShapeType="1"/>
            </p:cNvSpPr>
            <p:nvPr/>
          </p:nvSpPr>
          <p:spPr bwMode="auto">
            <a:xfrm>
              <a:off x="3293795" y="4500570"/>
              <a:ext cx="285751" cy="4286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3087308" y="4159589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21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5" name="Text Box 22"/>
            <p:cNvSpPr txBox="1">
              <a:spLocks noChangeArrowheads="1"/>
            </p:cNvSpPr>
            <p:nvPr/>
          </p:nvSpPr>
          <p:spPr bwMode="auto">
            <a:xfrm>
              <a:off x="3550123" y="4966418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116" name="Group 35"/>
          <p:cNvGrpSpPr/>
          <p:nvPr/>
        </p:nvGrpSpPr>
        <p:grpSpPr bwMode="auto">
          <a:xfrm>
            <a:off x="3026702" y="5442279"/>
            <a:ext cx="457200" cy="409575"/>
            <a:chOff x="1680" y="3744"/>
            <a:chExt cx="288" cy="258"/>
          </a:xfrm>
        </p:grpSpPr>
        <p:sp>
          <p:nvSpPr>
            <p:cNvPr id="117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8" name="Group 37"/>
            <p:cNvGrpSpPr/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grpSp>
        <p:nvGrpSpPr>
          <p:cNvPr id="123" name="Group 35"/>
          <p:cNvGrpSpPr/>
          <p:nvPr/>
        </p:nvGrpSpPr>
        <p:grpSpPr bwMode="auto">
          <a:xfrm>
            <a:off x="4812652" y="5085089"/>
            <a:ext cx="457200" cy="409575"/>
            <a:chOff x="1680" y="3744"/>
            <a:chExt cx="288" cy="258"/>
          </a:xfrm>
        </p:grpSpPr>
        <p:sp>
          <p:nvSpPr>
            <p:cNvPr id="124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5" name="Group 37"/>
            <p:cNvGrpSpPr/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26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27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sp>
        <p:nvSpPr>
          <p:cNvPr id="132" name="Oval 25"/>
          <p:cNvSpPr>
            <a:spLocks noChangeArrowheads="1"/>
          </p:cNvSpPr>
          <p:nvPr/>
        </p:nvSpPr>
        <p:spPr bwMode="auto">
          <a:xfrm>
            <a:off x="7312982" y="4299271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sp>
        <p:nvSpPr>
          <p:cNvPr id="133" name="Oval 25"/>
          <p:cNvSpPr>
            <a:spLocks noChangeArrowheads="1"/>
          </p:cNvSpPr>
          <p:nvPr/>
        </p:nvSpPr>
        <p:spPr bwMode="auto">
          <a:xfrm>
            <a:off x="6783492" y="4850364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>
            <a:off x="7140682" y="5707620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grpSp>
        <p:nvGrpSpPr>
          <p:cNvPr id="135" name="Group 35"/>
          <p:cNvGrpSpPr/>
          <p:nvPr/>
        </p:nvGrpSpPr>
        <p:grpSpPr bwMode="auto">
          <a:xfrm>
            <a:off x="7241544" y="5085089"/>
            <a:ext cx="457200" cy="409575"/>
            <a:chOff x="1680" y="3744"/>
            <a:chExt cx="288" cy="258"/>
          </a:xfrm>
        </p:grpSpPr>
        <p:sp>
          <p:nvSpPr>
            <p:cNvPr id="136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7" name="Group 37"/>
            <p:cNvGrpSpPr/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38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39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sp>
        <p:nvSpPr>
          <p:cNvPr id="140" name="Oval 25"/>
          <p:cNvSpPr>
            <a:spLocks noChangeArrowheads="1"/>
          </p:cNvSpPr>
          <p:nvPr/>
        </p:nvSpPr>
        <p:spPr bwMode="auto">
          <a:xfrm>
            <a:off x="9569574" y="4299271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sp>
        <p:nvSpPr>
          <p:cNvPr id="141" name="Oval 25"/>
          <p:cNvSpPr>
            <a:spLocks noChangeArrowheads="1"/>
          </p:cNvSpPr>
          <p:nvPr/>
        </p:nvSpPr>
        <p:spPr bwMode="auto">
          <a:xfrm>
            <a:off x="8998070" y="4870775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sp>
        <p:nvSpPr>
          <p:cNvPr id="142" name="Oval 25"/>
          <p:cNvSpPr>
            <a:spLocks noChangeArrowheads="1"/>
          </p:cNvSpPr>
          <p:nvPr/>
        </p:nvSpPr>
        <p:spPr bwMode="auto">
          <a:xfrm>
            <a:off x="8741742" y="5728031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grpSp>
        <p:nvGrpSpPr>
          <p:cNvPr id="143" name="Group 35"/>
          <p:cNvGrpSpPr/>
          <p:nvPr/>
        </p:nvGrpSpPr>
        <p:grpSpPr bwMode="auto">
          <a:xfrm>
            <a:off x="9498988" y="5318456"/>
            <a:ext cx="457200" cy="409575"/>
            <a:chOff x="1680" y="3744"/>
            <a:chExt cx="288" cy="258"/>
          </a:xfrm>
        </p:grpSpPr>
        <p:sp>
          <p:nvSpPr>
            <p:cNvPr id="144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5" name="Group 37"/>
            <p:cNvGrpSpPr/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46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47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ldLvl="0" animBg="1"/>
      <p:bldP spid="133" grpId="0" bldLvl="0" animBg="1"/>
      <p:bldP spid="134" grpId="0" bldLvl="0" animBg="1"/>
      <p:bldP spid="140" grpId="0" bldLvl="0" animBg="1"/>
      <p:bldP spid="141" grpId="0" bldLvl="0" animBg="1"/>
      <p:bldP spid="14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最大堆的操作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最大堆的创建</a:t>
            </a:r>
            <a:endParaRPr lang="zh-CN" altLang="en-US"/>
          </a:p>
          <a:p>
            <a:r>
              <a:rPr lang="zh-CN" altLang="en-US"/>
              <a:t>最大堆的插入</a:t>
            </a:r>
            <a:endParaRPr lang="zh-CN" altLang="en-US"/>
          </a:p>
          <a:p>
            <a:r>
              <a:rPr lang="en-US" altLang="zh-CN"/>
              <a:t>heap.c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3470275" y="1830691"/>
            <a:ext cx="1905000" cy="1905000"/>
            <a:chOff x="1200" y="2784"/>
            <a:chExt cx="1200" cy="1200"/>
          </a:xfrm>
        </p:grpSpPr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1872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44</a:t>
              </a:r>
              <a:endParaRPr lang="en-US" altLang="zh-CN" b="1" dirty="0"/>
            </a:p>
          </p:txBody>
        </p:sp>
        <p:sp>
          <p:nvSpPr>
            <p:cNvPr id="33799" name="Oval 7"/>
            <p:cNvSpPr>
              <a:spLocks noChangeArrowheads="1"/>
            </p:cNvSpPr>
            <p:nvPr/>
          </p:nvSpPr>
          <p:spPr bwMode="auto">
            <a:xfrm>
              <a:off x="1488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25</a:t>
              </a:r>
              <a:endParaRPr lang="en-US" altLang="zh-CN" b="1" dirty="0"/>
            </a:p>
          </p:txBody>
        </p:sp>
        <p:sp>
          <p:nvSpPr>
            <p:cNvPr id="33800" name="Oval 8"/>
            <p:cNvSpPr>
              <a:spLocks noChangeArrowheads="1"/>
            </p:cNvSpPr>
            <p:nvPr/>
          </p:nvSpPr>
          <p:spPr bwMode="auto">
            <a:xfrm>
              <a:off x="120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18</a:t>
              </a:r>
              <a:endParaRPr lang="en-US" altLang="zh-CN" b="1" dirty="0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H="1">
              <a:off x="1369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 flipH="1">
              <a:off x="1654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 flipH="1">
              <a:off x="2160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31</a:t>
              </a:r>
              <a:endParaRPr lang="en-US" altLang="zh-CN" b="1" dirty="0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2085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632" y="2832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[1]</a:t>
              </a:r>
              <a:endParaRPr lang="en-US" altLang="zh-CN" sz="1800" b="1"/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1248" y="316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[2]</a:t>
              </a:r>
              <a:endParaRPr lang="en-US" altLang="zh-CN" sz="1800" b="1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1920" y="316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[3]</a:t>
              </a:r>
              <a:endParaRPr lang="en-US" altLang="zh-CN" sz="1800" b="1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1200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[4]</a:t>
              </a:r>
              <a:endParaRPr lang="en-US" altLang="zh-CN" sz="1800" b="1"/>
            </a:p>
          </p:txBody>
        </p:sp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 flipH="1">
              <a:off x="168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10</a:t>
              </a:r>
              <a:endParaRPr lang="en-US" altLang="zh-CN" b="1" dirty="0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1657" y="3386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1680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[5]</a:t>
              </a:r>
              <a:endParaRPr lang="en-US" altLang="zh-CN" sz="1800" b="1"/>
            </a:p>
          </p:txBody>
        </p:sp>
        <p:sp>
          <p:nvSpPr>
            <p:cNvPr id="33812" name="Oval 20"/>
            <p:cNvSpPr>
              <a:spLocks noChangeArrowheads="1"/>
            </p:cNvSpPr>
            <p:nvPr/>
          </p:nvSpPr>
          <p:spPr bwMode="auto">
            <a:xfrm flipH="1">
              <a:off x="1968" y="3552"/>
              <a:ext cx="240" cy="240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endParaRPr lang="zh-CN" altLang="zh-CN" b="1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1968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[6]</a:t>
              </a:r>
              <a:endParaRPr lang="en-US" altLang="zh-CN" sz="1800" b="1"/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 flipH="1">
              <a:off x="2137" y="3408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33816" name="AutoShape 24"/>
          <p:cNvSpPr>
            <a:spLocks noChangeArrowheads="1"/>
          </p:cNvSpPr>
          <p:nvPr/>
        </p:nvSpPr>
        <p:spPr bwMode="auto">
          <a:xfrm>
            <a:off x="6410321" y="2149793"/>
            <a:ext cx="4429124" cy="1247772"/>
          </a:xfrm>
          <a:prstGeom prst="wedgeRoundRectCallout">
            <a:avLst>
              <a:gd name="adj1" fmla="val -78144"/>
              <a:gd name="adj2" fmla="val 32574"/>
              <a:gd name="adj3" fmla="val 16667"/>
            </a:avLst>
          </a:prstGeom>
          <a:gradFill rotWithShape="0">
            <a:gsLst>
              <a:gs pos="0">
                <a:srgbClr val="FFFFFF">
                  <a:gamma/>
                  <a:shade val="76078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6078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zh-CN" altLang="en-US" b="1" dirty="0" smtClean="0"/>
              <a:t>从堆的完全二叉树结构要求来说，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新结点的位置必须在这里。</a:t>
            </a:r>
            <a:endParaRPr lang="en-US" altLang="zh-CN" b="1" dirty="0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195611" y="4116691"/>
            <a:ext cx="335280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/>
              <a:t>Case 1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</a:t>
            </a:r>
            <a:r>
              <a:rPr lang="en-US" altLang="zh-CN" b="1" dirty="0" smtClean="0"/>
              <a:t>20</a:t>
            </a:r>
            <a:endParaRPr lang="en-US" altLang="zh-CN" b="1" dirty="0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 flipH="1">
            <a:off x="4695809" y="30403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20</a:t>
            </a:r>
            <a:endParaRPr lang="en-US" altLang="zh-CN" b="1" dirty="0"/>
          </a:p>
        </p:txBody>
      </p:sp>
      <p:grpSp>
        <p:nvGrpSpPr>
          <p:cNvPr id="5" name="Group 27"/>
          <p:cNvGrpSpPr/>
          <p:nvPr/>
        </p:nvGrpSpPr>
        <p:grpSpPr bwMode="auto">
          <a:xfrm>
            <a:off x="6062631" y="4116691"/>
            <a:ext cx="1219200" cy="381000"/>
            <a:chOff x="2496" y="2256"/>
            <a:chExt cx="768" cy="240"/>
          </a:xfrm>
        </p:grpSpPr>
        <p:sp>
          <p:nvSpPr>
            <p:cNvPr id="33820" name="Oval 28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20</a:t>
              </a:r>
              <a:endParaRPr lang="en-US" altLang="zh-CN" b="1"/>
            </a:p>
          </p:txBody>
        </p:sp>
        <p:sp>
          <p:nvSpPr>
            <p:cNvPr id="33821" name="Oval 29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&lt;</a:t>
              </a:r>
              <a:endParaRPr lang="en-US" altLang="zh-CN" b="1"/>
            </a:p>
          </p:txBody>
        </p:sp>
      </p:grpSp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7510431" y="3888091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剪辑" r:id="rId1" imgW="1554480" imgH="2286635" progId="">
                  <p:embed/>
                </p:oleObj>
              </mc:Choice>
              <mc:Fallback>
                <p:oleObj name="剪辑" r:id="rId1" imgW="1554480" imgH="2286635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10431" y="3888091"/>
                        <a:ext cx="46672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195611" y="4878691"/>
            <a:ext cx="335280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/>
              <a:t>Case 2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</a:t>
            </a:r>
            <a:r>
              <a:rPr lang="en-US" altLang="zh-CN" b="1" dirty="0" smtClean="0"/>
              <a:t>35</a:t>
            </a:r>
            <a:endParaRPr lang="en-US" altLang="zh-CN" b="1" dirty="0"/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 flipH="1">
            <a:off x="4695809" y="30403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35</a:t>
            </a:r>
            <a:endParaRPr lang="en-US" altLang="zh-CN" b="1" dirty="0"/>
          </a:p>
        </p:txBody>
      </p:sp>
      <p:grpSp>
        <p:nvGrpSpPr>
          <p:cNvPr id="6" name="Group 34"/>
          <p:cNvGrpSpPr/>
          <p:nvPr/>
        </p:nvGrpSpPr>
        <p:grpSpPr bwMode="auto">
          <a:xfrm>
            <a:off x="6062631" y="4878691"/>
            <a:ext cx="1219200" cy="381000"/>
            <a:chOff x="2496" y="2256"/>
            <a:chExt cx="768" cy="240"/>
          </a:xfrm>
        </p:grpSpPr>
        <p:sp>
          <p:nvSpPr>
            <p:cNvPr id="33827" name="Oval 35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35</a:t>
              </a:r>
              <a:endParaRPr lang="en-US" altLang="zh-CN" b="1" dirty="0"/>
            </a:p>
          </p:txBody>
        </p:sp>
        <p:sp>
          <p:nvSpPr>
            <p:cNvPr id="33828" name="Oval 36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&gt;</a:t>
              </a:r>
              <a:endParaRPr lang="en-US" altLang="zh-CN" b="1"/>
            </a:p>
          </p:txBody>
        </p:sp>
      </p:grpSp>
      <p:sp>
        <p:nvSpPr>
          <p:cNvPr id="33830" name="Oval 38"/>
          <p:cNvSpPr>
            <a:spLocks noChangeArrowheads="1"/>
          </p:cNvSpPr>
          <p:nvPr/>
        </p:nvSpPr>
        <p:spPr bwMode="auto">
          <a:xfrm flipH="1">
            <a:off x="4981561" y="2445061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35</a:t>
            </a:r>
            <a:endParaRPr lang="en-US" altLang="zh-CN" b="1" dirty="0"/>
          </a:p>
        </p:txBody>
      </p:sp>
      <p:sp>
        <p:nvSpPr>
          <p:cNvPr id="33831" name="Oval 39"/>
          <p:cNvSpPr>
            <a:spLocks noChangeArrowheads="1"/>
          </p:cNvSpPr>
          <p:nvPr/>
        </p:nvSpPr>
        <p:spPr bwMode="auto">
          <a:xfrm flipH="1">
            <a:off x="4695809" y="30403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/>
              <a:t>31</a:t>
            </a:r>
            <a:endParaRPr lang="en-US" altLang="zh-CN" b="1" dirty="0"/>
          </a:p>
        </p:txBody>
      </p:sp>
      <p:grpSp>
        <p:nvGrpSpPr>
          <p:cNvPr id="7" name="Group 40"/>
          <p:cNvGrpSpPr/>
          <p:nvPr/>
        </p:nvGrpSpPr>
        <p:grpSpPr bwMode="auto">
          <a:xfrm>
            <a:off x="7510431" y="4878691"/>
            <a:ext cx="1219200" cy="381000"/>
            <a:chOff x="2496" y="2256"/>
            <a:chExt cx="768" cy="240"/>
          </a:xfrm>
        </p:grpSpPr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35</a:t>
              </a:r>
              <a:endParaRPr lang="en-US" altLang="zh-CN" b="1" dirty="0"/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44</a:t>
              </a:r>
              <a:endParaRPr lang="en-US" altLang="zh-CN" b="1" dirty="0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&lt;</a:t>
              </a:r>
              <a:endParaRPr lang="en-US" altLang="zh-CN" b="1"/>
            </a:p>
          </p:txBody>
        </p:sp>
      </p:grpSp>
      <p:graphicFrame>
        <p:nvGraphicFramePr>
          <p:cNvPr id="33836" name="Object 44"/>
          <p:cNvGraphicFramePr>
            <a:graphicFrameLocks noChangeAspect="1"/>
          </p:cNvGraphicFramePr>
          <p:nvPr/>
        </p:nvGraphicFramePr>
        <p:xfrm>
          <a:off x="8958231" y="4650091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剪辑" r:id="rId3" imgW="1554480" imgH="2286635" progId="">
                  <p:embed/>
                </p:oleObj>
              </mc:Choice>
              <mc:Fallback>
                <p:oleObj name="剪辑" r:id="rId3" imgW="1554480" imgH="2286635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8231" y="4650091"/>
                        <a:ext cx="46672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3195611" y="5716891"/>
            <a:ext cx="335280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/>
              <a:t>Case 3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</a:t>
            </a:r>
            <a:r>
              <a:rPr lang="en-US" altLang="zh-CN" b="1" dirty="0" smtClean="0"/>
              <a:t>58</a:t>
            </a:r>
            <a:endParaRPr lang="en-US" altLang="zh-CN" b="1" dirty="0"/>
          </a:p>
        </p:txBody>
      </p:sp>
      <p:grpSp>
        <p:nvGrpSpPr>
          <p:cNvPr id="8" name="Group 46"/>
          <p:cNvGrpSpPr/>
          <p:nvPr/>
        </p:nvGrpSpPr>
        <p:grpSpPr bwMode="auto">
          <a:xfrm>
            <a:off x="6062631" y="5716891"/>
            <a:ext cx="1219200" cy="381000"/>
            <a:chOff x="2496" y="2256"/>
            <a:chExt cx="768" cy="240"/>
          </a:xfrm>
        </p:grpSpPr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&gt;</a:t>
              </a:r>
              <a:endParaRPr lang="en-US" altLang="zh-CN" b="1"/>
            </a:p>
          </p:txBody>
        </p:sp>
      </p:grpSp>
      <p:sp>
        <p:nvSpPr>
          <p:cNvPr id="33842" name="Oval 50"/>
          <p:cNvSpPr>
            <a:spLocks noChangeArrowheads="1"/>
          </p:cNvSpPr>
          <p:nvPr/>
        </p:nvSpPr>
        <p:spPr bwMode="auto">
          <a:xfrm flipH="1">
            <a:off x="4981561" y="2445061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58</a:t>
            </a:r>
            <a:endParaRPr lang="en-US" altLang="zh-CN" b="1" dirty="0"/>
          </a:p>
        </p:txBody>
      </p:sp>
      <p:grpSp>
        <p:nvGrpSpPr>
          <p:cNvPr id="9" name="Group 51"/>
          <p:cNvGrpSpPr/>
          <p:nvPr/>
        </p:nvGrpSpPr>
        <p:grpSpPr bwMode="auto">
          <a:xfrm>
            <a:off x="7510431" y="5716891"/>
            <a:ext cx="1219200" cy="381000"/>
            <a:chOff x="2496" y="2256"/>
            <a:chExt cx="768" cy="240"/>
          </a:xfrm>
        </p:grpSpPr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44</a:t>
              </a:r>
              <a:endParaRPr lang="en-US" altLang="zh-CN" b="1" dirty="0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&gt;</a:t>
              </a:r>
              <a:endParaRPr lang="en-US" altLang="zh-CN" b="1"/>
            </a:p>
          </p:txBody>
        </p:sp>
      </p:grpSp>
      <p:sp>
        <p:nvSpPr>
          <p:cNvPr id="33847" name="Oval 55"/>
          <p:cNvSpPr>
            <a:spLocks noChangeArrowheads="1"/>
          </p:cNvSpPr>
          <p:nvPr/>
        </p:nvSpPr>
        <p:spPr bwMode="auto">
          <a:xfrm flipH="1">
            <a:off x="4552933" y="1825929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58</a:t>
            </a:r>
            <a:endParaRPr lang="en-US" altLang="zh-CN" b="1" dirty="0"/>
          </a:p>
        </p:txBody>
      </p:sp>
      <p:sp>
        <p:nvSpPr>
          <p:cNvPr id="33848" name="Oval 56"/>
          <p:cNvSpPr>
            <a:spLocks noChangeArrowheads="1"/>
          </p:cNvSpPr>
          <p:nvPr/>
        </p:nvSpPr>
        <p:spPr bwMode="auto">
          <a:xfrm flipH="1">
            <a:off x="4981561" y="2445061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/>
              <a:t>44</a:t>
            </a:r>
            <a:endParaRPr lang="en-US" altLang="zh-CN" b="1" dirty="0"/>
          </a:p>
        </p:txBody>
      </p:sp>
      <p:graphicFrame>
        <p:nvGraphicFramePr>
          <p:cNvPr id="33849" name="Object 57"/>
          <p:cNvGraphicFramePr>
            <a:graphicFrameLocks noChangeAspect="1"/>
          </p:cNvGraphicFramePr>
          <p:nvPr/>
        </p:nvGraphicFramePr>
        <p:xfrm>
          <a:off x="8957971" y="5491492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剪辑" r:id="rId4" imgW="1554480" imgH="2286635" progId="">
                  <p:embed/>
                </p:oleObj>
              </mc:Choice>
              <mc:Fallback>
                <p:oleObj name="剪辑" r:id="rId4" imgW="1554480" imgH="2286635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7971" y="5491492"/>
                        <a:ext cx="46672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6" grpId="0" bldLvl="0" animBg="1" autoUpdateAnimBg="0"/>
      <p:bldP spid="33817" grpId="0" bldLvl="0" animBg="1" autoUpdateAnimBg="0"/>
      <p:bldP spid="33818" grpId="0" bldLvl="0" animBg="1" autoUpdateAnimBg="0"/>
      <p:bldP spid="33824" grpId="0" bldLvl="0" animBg="1" autoUpdateAnimBg="0"/>
      <p:bldP spid="33825" grpId="0" bldLvl="0" animBg="1" autoUpdateAnimBg="0"/>
      <p:bldP spid="33830" grpId="0" bldLvl="0" animBg="1" autoUpdateAnimBg="0"/>
      <p:bldP spid="33831" grpId="0" bldLvl="0" animBg="1" autoUpdateAnimBg="0"/>
      <p:bldP spid="33837" grpId="0" bldLvl="0" animBg="1" autoUpdateAnimBg="0"/>
      <p:bldP spid="33842" grpId="0" bldLvl="0" animBg="1" autoUpdateAnimBg="0"/>
      <p:bldP spid="33847" grpId="0" bldLvl="0" animBg="1" autoUpdateAnimBg="0"/>
      <p:bldP spid="33848" grpId="0" bldLvl="0" animBg="1" autoUpdateAnimBg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最大堆的</a:t>
            </a:r>
            <a:r>
              <a:rPr lang="zh-CN" altLang="en-US">
                <a:sym typeface="+mn-ea"/>
              </a:rPr>
              <a:t>插入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从新增的最后一个结点的父结点开始，用要插入元素向上渗透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最大堆的删除</a:t>
            </a:r>
            <a:endParaRPr lang="zh-CN" altLang="en-US"/>
          </a:p>
        </p:txBody>
      </p:sp>
      <p:grpSp>
        <p:nvGrpSpPr>
          <p:cNvPr id="50" name="Group 48"/>
          <p:cNvGrpSpPr/>
          <p:nvPr/>
        </p:nvGrpSpPr>
        <p:grpSpPr bwMode="auto">
          <a:xfrm>
            <a:off x="989025" y="2447940"/>
            <a:ext cx="1930400" cy="1905000"/>
            <a:chOff x="464" y="1152"/>
            <a:chExt cx="1216" cy="1200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729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44</a:t>
              </a:r>
              <a:endParaRPr lang="en-US" altLang="zh-CN" b="1" dirty="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1152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48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35</a:t>
              </a:r>
              <a:endParaRPr lang="en-US" altLang="zh-CN" b="1" dirty="0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649" y="1776"/>
              <a:ext cx="12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934" y="1344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 flipH="1">
              <a:off x="1440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25</a:t>
              </a:r>
              <a:endParaRPr lang="en-US" altLang="zh-CN" b="1" dirty="0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365" y="134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912" y="120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[1]</a:t>
              </a:r>
              <a:endParaRPr lang="en-US" altLang="zh-CN" sz="1800" b="1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64" y="1504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[2]</a:t>
              </a:r>
              <a:endParaRPr lang="en-US" altLang="zh-CN" sz="1800" b="1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1200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[3]</a:t>
              </a:r>
              <a:endParaRPr lang="en-US" altLang="zh-CN" sz="1800" b="1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8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[4]</a:t>
              </a:r>
              <a:endParaRPr lang="en-US" altLang="zh-CN" sz="1800" b="1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 flipH="1">
              <a:off x="96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31</a:t>
              </a:r>
              <a:endParaRPr lang="en-US" altLang="zh-CN" b="1" dirty="0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937" y="1754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96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[5]</a:t>
              </a:r>
              <a:endParaRPr lang="en-US" altLang="zh-CN" sz="1800" b="1"/>
            </a:p>
          </p:txBody>
        </p:sp>
      </p:grp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1766878" y="3690942"/>
            <a:ext cx="381000" cy="381000"/>
          </a:xfrm>
          <a:prstGeom prst="ellipse">
            <a:avLst/>
          </a:prstGeom>
          <a:solidFill>
            <a:srgbClr val="C0C0C0">
              <a:alpha val="50000"/>
            </a:srgbClr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66" name="AutoShape 64"/>
          <p:cNvSpPr>
            <a:spLocks noChangeArrowheads="1"/>
          </p:cNvSpPr>
          <p:nvPr/>
        </p:nvSpPr>
        <p:spPr bwMode="auto">
          <a:xfrm>
            <a:off x="3910018" y="2214554"/>
            <a:ext cx="3733800" cy="1600200"/>
          </a:xfrm>
          <a:prstGeom prst="wedgeRoundRectCallout">
            <a:avLst>
              <a:gd name="adj1" fmla="val -92644"/>
              <a:gd name="adj2" fmla="val 45537"/>
              <a:gd name="adj3" fmla="val 16667"/>
            </a:avLst>
          </a:prstGeom>
          <a:gradFill rotWithShape="0">
            <a:gsLst>
              <a:gs pos="0">
                <a:srgbClr val="FFFFFF">
                  <a:gamma/>
                  <a:shade val="8862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8627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zh-CN" altLang="en-US" b="1" dirty="0" smtClean="0"/>
              <a:t>为了保持完全二叉树的结构特性，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移去的是该结点。</a:t>
            </a:r>
            <a:endParaRPr lang="en-US" altLang="zh-CN" b="1" dirty="0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2100258" y="2428868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2090733" y="2454268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3233750" y="2371740"/>
            <a:ext cx="3810000" cy="39878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ym typeface="Wingdings" panose="05000000000000000000" pitchFamily="2" charset="2"/>
              </a:rPr>
              <a:t>   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把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 31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移至根</a:t>
            </a:r>
            <a:endParaRPr lang="en-US" altLang="zh-CN" sz="2000" b="1" dirty="0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2090733" y="243521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31</a:t>
            </a:r>
            <a:endParaRPr lang="en-US" altLang="zh-CN" b="1" dirty="0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3233750" y="3133740"/>
            <a:ext cx="4343400" cy="39878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ym typeface="Wingdings" panose="05000000000000000000" pitchFamily="2" charset="2"/>
              </a:rPr>
              <a:t>   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找出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31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的较大的孩子</a:t>
            </a:r>
            <a:endParaRPr lang="en-US" altLang="zh-CN" sz="2000" b="1" dirty="0"/>
          </a:p>
        </p:txBody>
      </p:sp>
      <p:grpSp>
        <p:nvGrpSpPr>
          <p:cNvPr id="73" name="Group 72"/>
          <p:cNvGrpSpPr/>
          <p:nvPr/>
        </p:nvGrpSpPr>
        <p:grpSpPr bwMode="auto">
          <a:xfrm>
            <a:off x="6767538" y="3057540"/>
            <a:ext cx="1447800" cy="457200"/>
            <a:chOff x="3024" y="2832"/>
            <a:chExt cx="912" cy="288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3024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44</a:t>
              </a:r>
              <a:endParaRPr lang="en-US" altLang="zh-CN" b="1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696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25</a:t>
              </a:r>
              <a:endParaRPr lang="en-US" altLang="zh-CN" b="1" dirty="0">
                <a:solidFill>
                  <a:schemeClr val="hlink"/>
                </a:solidFill>
              </a:endParaRPr>
            </a:p>
          </p:txBody>
        </p:sp>
        <p:sp>
          <p:nvSpPr>
            <p:cNvPr id="76" name="Text Box 75"/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33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 smtClean="0"/>
                <a:t>&gt;</a:t>
              </a:r>
              <a:endParaRPr lang="en-US" altLang="zh-CN" b="1" dirty="0"/>
            </a:p>
          </p:txBody>
        </p:sp>
      </p:grp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2081843" y="244791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/>
              <a:t>44</a:t>
            </a:r>
            <a:endParaRPr lang="en-US" altLang="zh-CN" b="1" dirty="0"/>
          </a:p>
        </p:txBody>
      </p:sp>
      <p:sp>
        <p:nvSpPr>
          <p:cNvPr id="79" name="Arc 78"/>
          <p:cNvSpPr/>
          <p:nvPr/>
        </p:nvSpPr>
        <p:spPr bwMode="auto">
          <a:xfrm flipV="1">
            <a:off x="3233750" y="3057540"/>
            <a:ext cx="381000" cy="533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439 w 43200"/>
              <a:gd name="T1" fmla="*/ 40829 h 43200"/>
              <a:gd name="T2" fmla="*/ 39681 w 43200"/>
              <a:gd name="T3" fmla="*/ 33417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</a:path>
              <a:path w="43200" h="43200" stroke="0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sm" len="lg"/>
            <a:tailEnd type="none" w="sm" len="lg"/>
          </a:ln>
          <a:effectLst/>
        </p:spPr>
        <p:txBody>
          <a:bodyPr wrap="none" anchor="ctr"/>
          <a:p>
            <a:endParaRPr lang="zh-CN" altLang="en-US" sz="2000"/>
          </a:p>
        </p:txBody>
      </p:sp>
      <p:grpSp>
        <p:nvGrpSpPr>
          <p:cNvPr id="80" name="Group 79"/>
          <p:cNvGrpSpPr/>
          <p:nvPr/>
        </p:nvGrpSpPr>
        <p:grpSpPr bwMode="auto">
          <a:xfrm>
            <a:off x="6767538" y="3590940"/>
            <a:ext cx="1447800" cy="457200"/>
            <a:chOff x="3024" y="2832"/>
            <a:chExt cx="912" cy="288"/>
          </a:xfrm>
        </p:grpSpPr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024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31</a:t>
              </a:r>
              <a:endParaRPr lang="en-US" altLang="zh-CN" b="1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696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35</a:t>
              </a:r>
              <a:endParaRPr lang="en-US" altLang="zh-CN" b="1" dirty="0">
                <a:solidFill>
                  <a:schemeClr val="hlink"/>
                </a:solidFill>
              </a:endParaRP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/>
                <a:t>&lt;</a:t>
              </a:r>
              <a:endParaRPr lang="en-US" altLang="zh-CN" b="1"/>
            </a:p>
          </p:txBody>
        </p:sp>
      </p:grp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1028688" y="3690942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31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86" name="Text Box 94"/>
          <p:cNvSpPr txBox="1">
            <a:spLocks noChangeArrowheads="1"/>
          </p:cNvSpPr>
          <p:nvPr/>
        </p:nvSpPr>
        <p:spPr bwMode="auto">
          <a:xfrm>
            <a:off x="3234055" y="5114925"/>
            <a:ext cx="3810000" cy="5835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Arial Italic" panose="020B0604020202020204" charset="0"/>
                <a:cs typeface="Arial Italic" panose="020B0604020202020204" charset="0"/>
              </a:rPr>
              <a:t>T(n) = O(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altLang="zh-CN" sz="3200" i="1" dirty="0">
                <a:latin typeface="Arial Italic" panose="020B0604020202020204" charset="0"/>
                <a:cs typeface="Arial Italic" panose="020B0604020202020204" charset="0"/>
              </a:rPr>
              <a:t> n)</a:t>
            </a:r>
            <a:endParaRPr lang="en-US" altLang="zh-CN" sz="3200" i="1" dirty="0">
              <a:latin typeface="Arial Italic" panose="020B0604020202020204" charset="0"/>
              <a:cs typeface="Arial Italic" panose="020B0604020202020204" charset="0"/>
            </a:endParaRPr>
          </a:p>
        </p:txBody>
      </p:sp>
      <p:sp>
        <p:nvSpPr>
          <p:cNvPr id="87" name="Oval 68"/>
          <p:cNvSpPr>
            <a:spLocks noChangeArrowheads="1"/>
          </p:cNvSpPr>
          <p:nvPr/>
        </p:nvSpPr>
        <p:spPr bwMode="auto">
          <a:xfrm>
            <a:off x="1624002" y="3357562"/>
            <a:ext cx="685800" cy="1143000"/>
          </a:xfrm>
          <a:prstGeom prst="ellipse">
            <a:avLst/>
          </a:prstGeom>
          <a:solidFill>
            <a:schemeClr val="accent3"/>
          </a:solidFill>
          <a:ln w="25400">
            <a:noFill/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graphicFrame>
        <p:nvGraphicFramePr>
          <p:cNvPr id="88" name="Object 85"/>
          <p:cNvGraphicFramePr>
            <a:graphicFrameLocks noChangeAspect="1"/>
          </p:cNvGraphicFramePr>
          <p:nvPr/>
        </p:nvGraphicFramePr>
        <p:xfrm>
          <a:off x="1838316" y="3643314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剪辑" r:id="rId1" imgW="1554480" imgH="2286635" progId="">
                  <p:embed/>
                </p:oleObj>
              </mc:Choice>
              <mc:Fallback>
                <p:oleObj name="剪辑" r:id="rId1" imgW="1554480" imgH="2286635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8316" y="3643314"/>
                        <a:ext cx="46672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1410006" y="3057840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1410006" y="305784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31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1410006" y="305784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/>
              <a:t>35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6" grpId="0" bldLvl="0" animBg="1" autoUpdateAnimBg="0"/>
      <p:bldP spid="67" grpId="0" bldLvl="0" animBg="1"/>
      <p:bldP spid="68" grpId="0" bldLvl="0" animBg="1"/>
      <p:bldP spid="69" grpId="0" bldLvl="0" animBg="1" autoUpdateAnimBg="0"/>
      <p:bldP spid="70" grpId="0" bldLvl="0" animBg="1" autoUpdateAnimBg="0"/>
      <p:bldP spid="71" grpId="0" bldLvl="0" animBg="1" autoUpdateAnimBg="0"/>
      <p:bldP spid="72" grpId="0" bldLvl="0" animBg="1"/>
      <p:bldP spid="77" grpId="0" bldLvl="0" animBg="1" autoUpdateAnimBg="0"/>
      <p:bldP spid="78" grpId="0" bldLvl="0" animBg="1" autoUpdateAnimBg="0"/>
      <p:bldP spid="79" grpId="0" bldLvl="0" animBg="1"/>
      <p:bldP spid="84" grpId="0" bldLvl="0" animBg="1" autoUpdateAnimBg="0"/>
      <p:bldP spid="85" grpId="0" bldLvl="0" animBg="1" autoUpdateAnimBg="0"/>
      <p:bldP spid="86" grpId="0" bldLvl="0" animBg="1" autoUpdateAnimBg="0"/>
      <p:bldP spid="8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最大堆的建立</a:t>
            </a:r>
            <a:endParaRPr lang="zh-CN" altLang="en-US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2780639" y="3933118"/>
            <a:ext cx="7286644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可以通过最大堆的插入操作，将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个元素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一个个相继插入到一个初始为空的堆中去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，其时间代价最大为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O(n</a:t>
            </a:r>
            <a:r>
              <a:rPr kumimoji="0" lang="en-US" altLang="zh-CN" sz="2000" b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 Bold" panose="02020603050405020304" charset="0"/>
                <a:ea typeface="宋体" pitchFamily="2" charset="-122"/>
                <a:cs typeface="Times New Roman Bold" panose="02020603050405020304" charset="0"/>
              </a:rPr>
              <a:t>log</a:t>
            </a:r>
            <a:r>
              <a:rPr kumimoji="0" lang="en-US" altLang="zh-CN" sz="2000" b="1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n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88" descr="再生纸"/>
          <p:cNvSpPr>
            <a:spLocks noChangeArrowheads="1"/>
          </p:cNvSpPr>
          <p:nvPr/>
        </p:nvSpPr>
        <p:spPr bwMode="auto">
          <a:xfrm>
            <a:off x="2423449" y="2146602"/>
            <a:ext cx="8286808" cy="1214446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r>
              <a:rPr lang="zh-CN" altLang="en-US" sz="2400" b="1" dirty="0" smtClean="0"/>
              <a:t>    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建立最大堆</a:t>
            </a:r>
            <a:r>
              <a:rPr lang="zh-CN" altLang="en-US" sz="2400" b="1" dirty="0" smtClean="0"/>
              <a:t>”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是指如何将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已经存在的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个元素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按最大堆的要求存放在一个一维数组中。</a:t>
            </a:r>
            <a:endParaRPr lang="zh-CN" altLang="en-US" sz="2400" b="1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780639" y="4790275"/>
            <a:ext cx="7286644" cy="1014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线性时间复杂度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下建立最大堆。具体分两步进行：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第一步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，将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个元素按输入顺序存入二叉树中，这一步只要求满足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完全二叉树的结构特性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，而不管其有序性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37763" y="5861378"/>
            <a:ext cx="7786742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第二步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，调整各结点元素，以满足最大堆的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有序特性</a:t>
            </a:r>
            <a:r>
              <a:rPr lang="zh-CN" altLang="en-US" sz="2000" b="1" dirty="0" smtClean="0">
                <a:latin typeface="Arial" panose="020B0604020202020204" pitchFamily="34" charset="0"/>
                <a:ea typeface="宋体" pitchFamily="2" charset="-122"/>
              </a:rPr>
              <a:t> </a:t>
            </a:r>
            <a:endParaRPr lang="zh-CN" altLang="en-US" sz="2000" b="1" dirty="0" smtClean="0"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2" calcmode="lin" valueType="num">
                                      <p:cBhvr override="childStyle"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5" grpId="0" bldLvl="0" animBg="1"/>
      <p:bldP spid="9" grpId="0" bldLvl="0" animBg="1"/>
      <p:bldP spid="10" grpId="0" bldLvl="0" animBg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最大堆的建立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板书：课本</a:t>
            </a:r>
            <a:r>
              <a:rPr lang="en-US" altLang="zh-CN"/>
              <a:t>Page 149</a:t>
            </a:r>
            <a:r>
              <a:rPr lang="zh-CN" altLang="en-US"/>
              <a:t>，图</a:t>
            </a:r>
            <a:r>
              <a:rPr lang="en-US" altLang="zh-CN"/>
              <a:t>4.45 </a:t>
            </a:r>
            <a:r>
              <a:rPr lang="zh-CN" altLang="en-US"/>
              <a:t>最大堆的建立</a:t>
            </a:r>
            <a:r>
              <a:rPr lang="zh-CN" altLang="en-US"/>
              <a:t>过程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2800">
            <a:latin typeface="Arial Regular" panose="020B0604020202020204" charset="0"/>
            <a:ea typeface="黑体" charset="0"/>
            <a:cs typeface="Arial Regular" panose="020B06040202020202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3284</Words>
  <Application>WPS 表格</Application>
  <PresentationFormat>宽屏</PresentationFormat>
  <Paragraphs>745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19</vt:i4>
      </vt:variant>
    </vt:vector>
  </HeadingPairs>
  <TitlesOfParts>
    <vt:vector size="54" baseType="lpstr">
      <vt:lpstr>Arial</vt:lpstr>
      <vt:lpstr>宋体</vt:lpstr>
      <vt:lpstr>Wingdings</vt:lpstr>
      <vt:lpstr>黑体</vt:lpstr>
      <vt:lpstr>汉仪中黑KW</vt:lpstr>
      <vt:lpstr>Wingdings</vt:lpstr>
      <vt:lpstr>Calibri</vt:lpstr>
      <vt:lpstr>汉仪书宋二KW</vt:lpstr>
      <vt:lpstr>仿宋</vt:lpstr>
      <vt:lpstr>Helvetica Neue</vt:lpstr>
      <vt:lpstr>仿宋</vt:lpstr>
      <vt:lpstr>方正仿宋_GBK</vt:lpstr>
      <vt:lpstr>微软雅黑</vt:lpstr>
      <vt:lpstr>汉仪旗黑</vt:lpstr>
      <vt:lpstr>宋体</vt:lpstr>
      <vt:lpstr>Arial Unicode MS</vt:lpstr>
      <vt:lpstr>Courier New Regular</vt:lpstr>
      <vt:lpstr>Arial Regular</vt:lpstr>
      <vt:lpstr>Arial Italic</vt:lpstr>
      <vt:lpstr>Times New Roman</vt:lpstr>
      <vt:lpstr>Times New Roman Bold</vt:lpstr>
      <vt:lpstr>Calibri</vt:lpstr>
      <vt:lpstr>Times New Roman</vt:lpstr>
      <vt:lpstr>Cambria Math</vt:lpstr>
      <vt:lpstr>Kingsoft Math</vt:lpstr>
      <vt:lpstr>DejaVu Math TeX Gyre</vt:lpstr>
      <vt:lpstr>Times New Roman Regular</vt:lpstr>
      <vt:lpstr>Symbol</vt:lpstr>
      <vt:lpstr>Kingsoft Sign</vt:lpstr>
      <vt:lpstr>Webdings</vt:lpstr>
      <vt:lpstr>MS Hei</vt:lpstr>
      <vt:lpstr>苹方-简</vt:lpstr>
      <vt:lpstr>Symbol</vt:lpstr>
      <vt:lpstr>Webdings</vt:lpstr>
      <vt:lpstr>Office 主题​​</vt:lpstr>
      <vt:lpstr>第4章 树-B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366</cp:revision>
  <dcterms:created xsi:type="dcterms:W3CDTF">2022-10-26T08:31:10Z</dcterms:created>
  <dcterms:modified xsi:type="dcterms:W3CDTF">2022-10-26T08:31:10Z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A30B96C402276615375F0C634AAD5DF4</vt:lpwstr>
  </property>
</Properties>
</file>