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9" r:id="rId6"/>
    <p:sldId id="296" r:id="rId7"/>
    <p:sldId id="276" r:id="rId8"/>
    <p:sldId id="277" r:id="rId9"/>
    <p:sldId id="285" r:id="rId10"/>
    <p:sldId id="286" r:id="rId11"/>
    <p:sldId id="287" r:id="rId12"/>
    <p:sldId id="288" r:id="rId13"/>
    <p:sldId id="289" r:id="rId14"/>
    <p:sldId id="279" r:id="rId15"/>
    <p:sldId id="260" r:id="rId16"/>
    <p:sldId id="297" r:id="rId17"/>
    <p:sldId id="29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Xdj70+DrA2+EO37bbaw6+g==" hashData="Yem87P8zwfIa5pgiJ99A7R7HKwc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charset="0"/>
          <a:ea typeface="黑体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iti SC Light" panose="02000000000000000000" charset="-122"/>
          <a:ea typeface="Heiti SC Light" panose="020000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iti SC Light" panose="02000000000000000000" charset="-122"/>
          <a:ea typeface="Heiti SC Light" panose="020000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iti SC Light" panose="02000000000000000000" charset="-122"/>
          <a:ea typeface="Heiti SC Light" panose="020000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iti SC Light" panose="02000000000000000000" charset="-122"/>
          <a:ea typeface="Heiti SC Light" panose="020000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iti SC Light" panose="02000000000000000000" charset="-122"/>
          <a:ea typeface="Heiti SC Light" panose="020000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线性结构</a:t>
            </a:r>
            <a:r>
              <a:rPr lang="en-US" altLang="zh-CN" dirty="0">
                <a:effectLst/>
              </a:rPr>
              <a:t>-</a:t>
            </a:r>
            <a:r>
              <a:rPr lang="en-US" altLang="zh-CN" dirty="0">
                <a:effectLst/>
              </a:rPr>
              <a:t>A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</a:t>
            </a:r>
            <a:endParaRPr lang="zh-CN" altLang="en-US"/>
          </a:p>
        </p:txBody>
      </p:sp>
      <p:sp>
        <p:nvSpPr>
          <p:cNvPr id="47" name="矩形 1"/>
          <p:cNvSpPr/>
          <p:nvPr/>
        </p:nvSpPr>
        <p:spPr>
          <a:xfrm>
            <a:off x="500063" y="1500188"/>
            <a:ext cx="585311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）先构造一个</a:t>
            </a:r>
            <a:r>
              <a:rPr lang="zh-CN" altLang="zh-CN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新节点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，用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指向；</a:t>
            </a:r>
            <a:endParaRPr lang="zh-CN" altLang="en-US" sz="2000" dirty="0">
              <a:solidFill>
                <a:schemeClr val="tx1"/>
              </a:solidFill>
              <a:uFillTx/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120" name="矩形 1"/>
          <p:cNvSpPr/>
          <p:nvPr/>
        </p:nvSpPr>
        <p:spPr>
          <a:xfrm>
            <a:off x="504825" y="1885950"/>
            <a:ext cx="58531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（2）再找到链表的第i-1个节点，用pre指向；</a:t>
            </a:r>
            <a:endParaRPr lang="zh-CN" altLang="en-US" sz="2000" dirty="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121" name="矩形 1"/>
          <p:cNvSpPr/>
          <p:nvPr/>
        </p:nvSpPr>
        <p:spPr>
          <a:xfrm>
            <a:off x="500063" y="2286000"/>
            <a:ext cx="74295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（3）然后修改指针，插入节点（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pre之后插入新节点是t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uFillTx/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grpSp>
        <p:nvGrpSpPr>
          <p:cNvPr id="4" name="组合 49"/>
          <p:cNvGrpSpPr/>
          <p:nvPr/>
        </p:nvGrpSpPr>
        <p:grpSpPr>
          <a:xfrm>
            <a:off x="642938" y="3071813"/>
            <a:ext cx="5743575" cy="433387"/>
            <a:chOff x="1571576" y="1643050"/>
            <a:chExt cx="5743643" cy="433391"/>
          </a:xfrm>
        </p:grpSpPr>
        <p:sp>
          <p:nvSpPr>
            <p:cNvPr id="28698" name="Text Box 15"/>
            <p:cNvSpPr txBox="1"/>
            <p:nvPr/>
          </p:nvSpPr>
          <p:spPr>
            <a:xfrm>
              <a:off x="1571576" y="1643050"/>
              <a:ext cx="914434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 Regular" panose="020B0604020202020204" charset="0"/>
                  <a:cs typeface="Arial Regular" panose="020B0604020202020204" charset="0"/>
                </a:rPr>
                <a:t>head</a:t>
              </a:r>
              <a:endParaRPr lang="zh-CN" altLang="zh-CN" sz="2000" dirty="0">
                <a:latin typeface="Arial Regular" panose="020B0604020202020204" charset="0"/>
                <a:cs typeface="Arial Regular" panose="020B0604020202020204" charset="0"/>
              </a:endParaRPr>
            </a:p>
          </p:txBody>
        </p:sp>
        <p:grpSp>
          <p:nvGrpSpPr>
            <p:cNvPr id="28699" name="组合 46"/>
            <p:cNvGrpSpPr/>
            <p:nvPr/>
          </p:nvGrpSpPr>
          <p:grpSpPr>
            <a:xfrm>
              <a:off x="2354474" y="1704963"/>
              <a:ext cx="4162077" cy="247652"/>
              <a:chOff x="2325899" y="1700200"/>
              <a:chExt cx="4162077" cy="247652"/>
            </a:xfrm>
          </p:grpSpPr>
          <p:sp>
            <p:nvSpPr>
              <p:cNvPr id="28701" name="Line 16"/>
              <p:cNvSpPr/>
              <p:nvPr/>
            </p:nvSpPr>
            <p:spPr>
              <a:xfrm>
                <a:off x="2325899" y="1808786"/>
                <a:ext cx="31840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28702" name="Group 17"/>
              <p:cNvGrpSpPr/>
              <p:nvPr/>
            </p:nvGrpSpPr>
            <p:grpSpPr>
              <a:xfrm>
                <a:off x="2669715" y="1700200"/>
                <a:ext cx="933118" cy="247652"/>
                <a:chOff x="3240" y="3936"/>
                <a:chExt cx="1055" cy="312"/>
              </a:xfrm>
            </p:grpSpPr>
            <p:sp>
              <p:nvSpPr>
                <p:cNvPr id="28713" name="Rectangle 18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4" name="Rectangle 19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5" name="Line 20"/>
                <p:cNvSpPr/>
                <p:nvPr/>
              </p:nvSpPr>
              <p:spPr>
                <a:xfrm flipV="1">
                  <a:off x="3831" y="4069"/>
                  <a:ext cx="464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8703" name="Rectangle 21"/>
              <p:cNvSpPr/>
              <p:nvPr/>
            </p:nvSpPr>
            <p:spPr>
              <a:xfrm>
                <a:off x="3624936" y="1700200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04" name="Rectangle 22"/>
              <p:cNvSpPr/>
              <p:nvPr/>
            </p:nvSpPr>
            <p:spPr>
              <a:xfrm>
                <a:off x="4102550" y="1700200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8705" name="Group 24"/>
              <p:cNvGrpSpPr/>
              <p:nvPr/>
            </p:nvGrpSpPr>
            <p:grpSpPr>
              <a:xfrm>
                <a:off x="4580171" y="1700200"/>
                <a:ext cx="938425" cy="247652"/>
                <a:chOff x="3240" y="3936"/>
                <a:chExt cx="1061" cy="312"/>
              </a:xfrm>
            </p:grpSpPr>
            <p:sp>
              <p:nvSpPr>
                <p:cNvPr id="28710" name="Rectangle 25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1" name="Rectangle 26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12" name="Line 27"/>
                <p:cNvSpPr/>
                <p:nvPr/>
              </p:nvSpPr>
              <p:spPr>
                <a:xfrm flipV="1">
                  <a:off x="3858" y="4070"/>
                  <a:ext cx="44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28706" name="Group 28"/>
              <p:cNvGrpSpPr/>
              <p:nvPr/>
            </p:nvGrpSpPr>
            <p:grpSpPr>
              <a:xfrm>
                <a:off x="5535399" y="1700200"/>
                <a:ext cx="952577" cy="247652"/>
                <a:chOff x="3240" y="3936"/>
                <a:chExt cx="1077" cy="312"/>
              </a:xfrm>
            </p:grpSpPr>
            <p:sp>
              <p:nvSpPr>
                <p:cNvPr id="28707" name="Rectangle 29"/>
                <p:cNvSpPr/>
                <p:nvPr/>
              </p:nvSpPr>
              <p:spPr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8" name="Rectangle 30"/>
                <p:cNvSpPr/>
                <p:nvPr/>
              </p:nvSpPr>
              <p:spPr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709" name="Line 31"/>
                <p:cNvSpPr/>
                <p:nvPr/>
              </p:nvSpPr>
              <p:spPr>
                <a:xfrm flipV="1">
                  <a:off x="3844" y="4073"/>
                  <a:ext cx="473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28700" name="Text Box 40"/>
            <p:cNvSpPr txBox="1"/>
            <p:nvPr/>
          </p:nvSpPr>
          <p:spPr>
            <a:xfrm>
              <a:off x="6572264" y="1643050"/>
              <a:ext cx="742955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1" name="Line 35"/>
          <p:cNvSpPr/>
          <p:nvPr/>
        </p:nvSpPr>
        <p:spPr>
          <a:xfrm>
            <a:off x="3286125" y="3286125"/>
            <a:ext cx="248285" cy="54229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" name="组合 50"/>
          <p:cNvGrpSpPr/>
          <p:nvPr/>
        </p:nvGrpSpPr>
        <p:grpSpPr>
          <a:xfrm>
            <a:off x="2057718" y="3410585"/>
            <a:ext cx="1912620" cy="837882"/>
            <a:chOff x="2986451" y="1981825"/>
            <a:chExt cx="1912123" cy="837888"/>
          </a:xfrm>
        </p:grpSpPr>
        <p:grpSp>
          <p:nvGrpSpPr>
            <p:cNvPr id="28690" name="组合 47"/>
            <p:cNvGrpSpPr/>
            <p:nvPr/>
          </p:nvGrpSpPr>
          <p:grpSpPr>
            <a:xfrm>
              <a:off x="2986451" y="1981825"/>
              <a:ext cx="777375" cy="517212"/>
              <a:chOff x="2986451" y="1981825"/>
              <a:chExt cx="777375" cy="517212"/>
            </a:xfrm>
          </p:grpSpPr>
          <p:sp>
            <p:nvSpPr>
              <p:cNvPr id="28696" name="Line 36"/>
              <p:cNvSpPr/>
              <p:nvPr/>
            </p:nvSpPr>
            <p:spPr>
              <a:xfrm flipV="1">
                <a:off x="3445417" y="1981825"/>
                <a:ext cx="318409" cy="2476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697" name="Text Box 37"/>
              <p:cNvSpPr txBox="1"/>
              <p:nvPr/>
            </p:nvSpPr>
            <p:spPr>
              <a:xfrm>
                <a:off x="2986451" y="2065646"/>
                <a:ext cx="728461" cy="4333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Arial Regular" panose="020B0604020202020204" charset="0"/>
                    <a:cs typeface="Arial Regular" panose="020B0604020202020204" charset="0"/>
                  </a:rPr>
                  <a:t>pre</a:t>
                </a:r>
                <a:endParaRPr lang="zh-CN" altLang="zh-CN" sz="2000" dirty="0">
                  <a:latin typeface="Arial Regular" panose="020B0604020202020204" charset="0"/>
                  <a:cs typeface="Arial Regular" panose="020B0604020202020204" charset="0"/>
                </a:endParaRPr>
              </a:p>
            </p:txBody>
          </p:sp>
        </p:grpSp>
        <p:grpSp>
          <p:nvGrpSpPr>
            <p:cNvPr id="28691" name="组合 48"/>
            <p:cNvGrpSpPr/>
            <p:nvPr/>
          </p:nvGrpSpPr>
          <p:grpSpPr>
            <a:xfrm>
              <a:off x="3705069" y="2386005"/>
              <a:ext cx="1193505" cy="433708"/>
              <a:chOff x="3705069" y="2100253"/>
              <a:chExt cx="1193505" cy="433708"/>
            </a:xfrm>
          </p:grpSpPr>
          <p:sp>
            <p:nvSpPr>
              <p:cNvPr id="28692" name="Rectangle 32"/>
              <p:cNvSpPr/>
              <p:nvPr/>
            </p:nvSpPr>
            <p:spPr>
              <a:xfrm>
                <a:off x="4261755" y="2200266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3" name="Rectangle 33"/>
              <p:cNvSpPr/>
              <p:nvPr/>
            </p:nvSpPr>
            <p:spPr>
              <a:xfrm>
                <a:off x="4739369" y="2200266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4" name="Text Box 38"/>
              <p:cNvSpPr txBox="1"/>
              <p:nvPr/>
            </p:nvSpPr>
            <p:spPr>
              <a:xfrm>
                <a:off x="3705069" y="2100253"/>
                <a:ext cx="238698" cy="433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Arial Regular" panose="020B0604020202020204" charset="0"/>
                    <a:cs typeface="Arial Regular" panose="020B0604020202020204" charset="0"/>
                  </a:rPr>
                  <a:t>t</a:t>
                </a:r>
                <a:endParaRPr lang="zh-CN" altLang="zh-CN" sz="2000" dirty="0">
                  <a:latin typeface="Arial Regular" panose="020B0604020202020204" charset="0"/>
                  <a:cs typeface="Arial Regular" panose="020B0604020202020204" charset="0"/>
                </a:endParaRPr>
              </a:p>
            </p:txBody>
          </p:sp>
          <p:sp>
            <p:nvSpPr>
              <p:cNvPr id="28695" name="Line 39"/>
              <p:cNvSpPr/>
              <p:nvPr/>
            </p:nvSpPr>
            <p:spPr>
              <a:xfrm>
                <a:off x="3943132" y="2323774"/>
                <a:ext cx="242507" cy="127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151" name="Line 23"/>
          <p:cNvSpPr/>
          <p:nvPr/>
        </p:nvSpPr>
        <p:spPr>
          <a:xfrm flipV="1">
            <a:off x="3286125" y="3239770"/>
            <a:ext cx="372110" cy="254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" name="组合 52"/>
          <p:cNvGrpSpPr/>
          <p:nvPr/>
        </p:nvGrpSpPr>
        <p:grpSpPr>
          <a:xfrm>
            <a:off x="3911600" y="3384550"/>
            <a:ext cx="3660775" cy="696913"/>
            <a:chOff x="4841028" y="1956549"/>
            <a:chExt cx="3660030" cy="696280"/>
          </a:xfrm>
        </p:grpSpPr>
        <p:sp>
          <p:nvSpPr>
            <p:cNvPr id="28688" name="Rectangle 13"/>
            <p:cNvSpPr/>
            <p:nvPr/>
          </p:nvSpPr>
          <p:spPr>
            <a:xfrm>
              <a:off x="4929190" y="2072341"/>
              <a:ext cx="3571868" cy="3984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 Regular" panose="020B0604020202020204" charset="0"/>
                  <a:cs typeface="Arial Regular" panose="020B0604020202020204" charset="0"/>
                </a:rPr>
                <a:t>t-&gt;next = pre-&gt;next;</a:t>
              </a:r>
              <a:endParaRPr lang="en-US" altLang="zh-CN" sz="2000" dirty="0">
                <a:latin typeface="Arial Regular" panose="020B0604020202020204" charset="0"/>
                <a:ea typeface="Courier" charset="0"/>
                <a:cs typeface="Arial Regular" panose="020B0604020202020204" charset="0"/>
              </a:endParaRPr>
            </a:p>
          </p:txBody>
        </p:sp>
        <p:sp>
          <p:nvSpPr>
            <p:cNvPr id="28689" name="Line 34"/>
            <p:cNvSpPr/>
            <p:nvPr/>
          </p:nvSpPr>
          <p:spPr>
            <a:xfrm rot="1200000" flipH="1" flipV="1">
              <a:off x="4841028" y="1956549"/>
              <a:ext cx="66357" cy="6962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55" name="矩形 154"/>
          <p:cNvSpPr/>
          <p:nvPr/>
        </p:nvSpPr>
        <p:spPr>
          <a:xfrm>
            <a:off x="500063" y="4143375"/>
            <a:ext cx="23574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 Regular" panose="020B0604020202020204" charset="0"/>
                <a:cs typeface="Arial Regular" panose="020B0604020202020204" charset="0"/>
              </a:rPr>
              <a:t>pre-&gt;next = t; </a:t>
            </a:r>
            <a:endParaRPr lang="en-US" altLang="zh-CN" sz="1800" b="1" dirty="0">
              <a:latin typeface="Arial Regular" panose="020B0604020202020204" charset="0"/>
              <a:ea typeface="Courier" charset="0"/>
              <a:cs typeface="Arial Regular" panose="020B0604020202020204" charset="0"/>
            </a:endParaRPr>
          </a:p>
        </p:txBody>
      </p:sp>
      <p:sp>
        <p:nvSpPr>
          <p:cNvPr id="42" name="Oval 50"/>
          <p:cNvSpPr/>
          <p:nvPr/>
        </p:nvSpPr>
        <p:spPr>
          <a:xfrm>
            <a:off x="642938" y="4404360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黑体" charset="0"/>
                <a:ea typeface="黑体" charset="0"/>
                <a:cs typeface="黑体" charset="0"/>
              </a:rPr>
              <a:t>思考</a:t>
            </a:r>
            <a:r>
              <a:rPr lang="en-US" altLang="zh-CN" sz="2000" b="1" dirty="0">
                <a:latin typeface="黑体" charset="0"/>
                <a:ea typeface="黑体" charset="0"/>
                <a:cs typeface="黑体" charset="0"/>
              </a:rPr>
              <a:t>:  </a:t>
            </a:r>
            <a:r>
              <a:rPr lang="zh-CN" altLang="en-US" sz="2000" b="1" dirty="0">
                <a:latin typeface="黑体" charset="0"/>
                <a:ea typeface="黑体" charset="0"/>
                <a:cs typeface="黑体" charset="0"/>
              </a:rPr>
              <a:t>修改指针的两个步骤如果交换一下，将会发生什么</a:t>
            </a:r>
            <a:r>
              <a:rPr lang="en-US" altLang="zh-CN" sz="2000" b="1" dirty="0">
                <a:latin typeface="黑体" charset="0"/>
                <a:ea typeface="黑体" charset="0"/>
                <a:cs typeface="黑体" charset="0"/>
              </a:rPr>
              <a:t>?</a:t>
            </a:r>
            <a:endParaRPr lang="en-US" altLang="zh-CN" sz="2000" b="1" dirty="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20" grpId="0"/>
      <p:bldP spid="121" grpId="0"/>
      <p:bldP spid="155" grpId="0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120" name="矩形 1"/>
          <p:cNvSpPr/>
          <p:nvPr/>
        </p:nvSpPr>
        <p:spPr>
          <a:xfrm>
            <a:off x="504825" y="1571625"/>
            <a:ext cx="585311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）先找到链表的第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i-1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个节点，用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pre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指向；</a:t>
            </a:r>
            <a:endParaRPr lang="zh-CN" altLang="en-US" sz="2000" dirty="0">
              <a:solidFill>
                <a:schemeClr val="tx1"/>
              </a:solidFill>
              <a:uFillTx/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121" name="矩形 1"/>
          <p:cNvSpPr/>
          <p:nvPr/>
        </p:nvSpPr>
        <p:spPr>
          <a:xfrm>
            <a:off x="500380" y="1971675"/>
            <a:ext cx="74136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2000" dirty="0"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（2）再用指针t指向要被删除的节点（</a:t>
            </a:r>
            <a:r>
              <a:rPr lang="zh-CN" altLang="en-US" sz="2000" dirty="0"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pre的下一个节点</a:t>
            </a:r>
            <a:r>
              <a:rPr lang="zh-CN" altLang="en-US" sz="2000" dirty="0"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）；</a:t>
            </a:r>
            <a:endParaRPr lang="zh-CN" altLang="en-US" sz="2000" dirty="0">
              <a:uFillTx/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grpSp>
        <p:nvGrpSpPr>
          <p:cNvPr id="31749" name="组合 44"/>
          <p:cNvGrpSpPr/>
          <p:nvPr/>
        </p:nvGrpSpPr>
        <p:grpSpPr>
          <a:xfrm>
            <a:off x="642938" y="3844925"/>
            <a:ext cx="2719387" cy="433388"/>
            <a:chOff x="642929" y="3071810"/>
            <a:chExt cx="2718690" cy="433387"/>
          </a:xfrm>
        </p:grpSpPr>
        <p:sp>
          <p:nvSpPr>
            <p:cNvPr id="31778" name="Text Box 15"/>
            <p:cNvSpPr txBox="1"/>
            <p:nvPr/>
          </p:nvSpPr>
          <p:spPr>
            <a:xfrm>
              <a:off x="642929" y="3071810"/>
              <a:ext cx="914382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head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79" name="Line 16"/>
            <p:cNvSpPr/>
            <p:nvPr/>
          </p:nvSpPr>
          <p:spPr>
            <a:xfrm>
              <a:off x="1451176" y="3257547"/>
              <a:ext cx="3184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1780" name="Group 17"/>
            <p:cNvGrpSpPr/>
            <p:nvPr/>
          </p:nvGrpSpPr>
          <p:grpSpPr>
            <a:xfrm>
              <a:off x="1769590" y="3133722"/>
              <a:ext cx="955223" cy="247650"/>
              <a:chOff x="3240" y="3936"/>
              <a:chExt cx="1080" cy="312"/>
            </a:xfrm>
          </p:grpSpPr>
          <p:sp>
            <p:nvSpPr>
              <p:cNvPr id="31783" name="Rectangle 18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4" name="Rectangle 19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5" name="Line 20"/>
              <p:cNvSpPr/>
              <p:nvPr/>
            </p:nvSpPr>
            <p:spPr>
              <a:xfrm flipV="1">
                <a:off x="3856" y="4070"/>
                <a:ext cx="46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81" name="Rectangle 21"/>
            <p:cNvSpPr/>
            <p:nvPr/>
          </p:nvSpPr>
          <p:spPr>
            <a:xfrm>
              <a:off x="2724804" y="3133722"/>
              <a:ext cx="477611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82" name="Rectangle 22"/>
            <p:cNvSpPr/>
            <p:nvPr/>
          </p:nvSpPr>
          <p:spPr>
            <a:xfrm>
              <a:off x="3202415" y="3133722"/>
              <a:ext cx="159204" cy="24765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50" name="组合 45"/>
          <p:cNvGrpSpPr/>
          <p:nvPr/>
        </p:nvGrpSpPr>
        <p:grpSpPr>
          <a:xfrm>
            <a:off x="4635500" y="3844925"/>
            <a:ext cx="1751013" cy="433388"/>
            <a:chOff x="4635254" y="3071810"/>
            <a:chExt cx="1751232" cy="433387"/>
          </a:xfrm>
        </p:grpSpPr>
        <p:grpSp>
          <p:nvGrpSpPr>
            <p:cNvPr id="31773" name="Group 28"/>
            <p:cNvGrpSpPr/>
            <p:nvPr/>
          </p:nvGrpSpPr>
          <p:grpSpPr>
            <a:xfrm>
              <a:off x="4635254" y="3133722"/>
              <a:ext cx="955223" cy="247650"/>
              <a:chOff x="3240" y="3936"/>
              <a:chExt cx="1080" cy="312"/>
            </a:xfrm>
          </p:grpSpPr>
          <p:sp>
            <p:nvSpPr>
              <p:cNvPr id="31775" name="Rectangle 29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6" name="Rectangle 30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7" name="Line 31"/>
              <p:cNvSpPr/>
              <p:nvPr/>
            </p:nvSpPr>
            <p:spPr>
              <a:xfrm flipV="1">
                <a:off x="3847" y="4092"/>
                <a:ext cx="47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74" name="Text Box 40"/>
            <p:cNvSpPr txBox="1"/>
            <p:nvPr/>
          </p:nvSpPr>
          <p:spPr>
            <a:xfrm>
              <a:off x="5643536" y="3071810"/>
              <a:ext cx="742950" cy="4333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……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47"/>
          <p:cNvGrpSpPr/>
          <p:nvPr/>
        </p:nvGrpSpPr>
        <p:grpSpPr>
          <a:xfrm>
            <a:off x="2179638" y="4165600"/>
            <a:ext cx="798512" cy="484189"/>
            <a:chOff x="2951327" y="1987540"/>
            <a:chExt cx="797915" cy="484192"/>
          </a:xfrm>
        </p:grpSpPr>
        <p:sp>
          <p:nvSpPr>
            <p:cNvPr id="31771" name="Line 36"/>
            <p:cNvSpPr/>
            <p:nvPr/>
          </p:nvSpPr>
          <p:spPr>
            <a:xfrm flipV="1">
              <a:off x="3465927" y="1987540"/>
              <a:ext cx="261424" cy="2127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72" name="Text Box 37"/>
            <p:cNvSpPr txBox="1"/>
            <p:nvPr/>
          </p:nvSpPr>
          <p:spPr>
            <a:xfrm>
              <a:off x="2951327" y="2038341"/>
              <a:ext cx="797915" cy="4333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</a:rPr>
                <a:t>pre</a:t>
              </a:r>
              <a:endParaRPr lang="zh-CN" altLang="zh-CN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组合 41"/>
          <p:cNvGrpSpPr/>
          <p:nvPr/>
        </p:nvGrpSpPr>
        <p:grpSpPr>
          <a:xfrm>
            <a:off x="3957638" y="3143914"/>
            <a:ext cx="3043237" cy="856586"/>
            <a:chOff x="3958291" y="3143912"/>
            <a:chExt cx="3042467" cy="856032"/>
          </a:xfrm>
        </p:grpSpPr>
        <p:sp>
          <p:nvSpPr>
            <p:cNvPr id="31769" name="Rectangle 13"/>
            <p:cNvSpPr/>
            <p:nvPr/>
          </p:nvSpPr>
          <p:spPr>
            <a:xfrm>
              <a:off x="4214811" y="3143912"/>
              <a:ext cx="2785947" cy="3985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266700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  <a:cs typeface="Courier" charset="0"/>
                </a:rPr>
                <a:t>t = pre-&gt;</a:t>
              </a:r>
              <a:r>
                <a:rPr lang="en-US" altLang="zh-CN" sz="2000" b="1" dirty="0">
                  <a:latin typeface="Courier" charset="0"/>
                  <a:cs typeface="Courier" charset="0"/>
                </a:rPr>
                <a:t>next;</a:t>
              </a:r>
              <a:endParaRPr lang="en-US" altLang="zh-CN" sz="2000" b="1" dirty="0">
                <a:latin typeface="Courier" charset="0"/>
                <a:ea typeface="Courier" charset="0"/>
              </a:endParaRPr>
            </a:p>
          </p:txBody>
        </p:sp>
        <p:sp>
          <p:nvSpPr>
            <p:cNvPr id="31770" name="Line 34"/>
            <p:cNvSpPr/>
            <p:nvPr/>
          </p:nvSpPr>
          <p:spPr>
            <a:xfrm rot="1200000" flipH="1">
              <a:off x="3958291" y="3345979"/>
              <a:ext cx="370160" cy="6539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组合 43"/>
          <p:cNvGrpSpPr/>
          <p:nvPr/>
        </p:nvGrpSpPr>
        <p:grpSpPr>
          <a:xfrm>
            <a:off x="3286125" y="3929063"/>
            <a:ext cx="1312863" cy="247650"/>
            <a:chOff x="3500430" y="3929066"/>
            <a:chExt cx="1312413" cy="247650"/>
          </a:xfrm>
        </p:grpSpPr>
        <p:grpSp>
          <p:nvGrpSpPr>
            <p:cNvPr id="31764" name="Group 24"/>
            <p:cNvGrpSpPr/>
            <p:nvPr/>
          </p:nvGrpSpPr>
          <p:grpSpPr>
            <a:xfrm>
              <a:off x="3857620" y="3929066"/>
              <a:ext cx="955223" cy="247650"/>
              <a:chOff x="3240" y="3936"/>
              <a:chExt cx="1080" cy="312"/>
            </a:xfrm>
          </p:grpSpPr>
          <p:sp>
            <p:nvSpPr>
              <p:cNvPr id="31766" name="Rectangle 25"/>
              <p:cNvSpPr/>
              <p:nvPr/>
            </p:nvSpPr>
            <p:spPr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7" name="Rectangle 26"/>
              <p:cNvSpPr/>
              <p:nvPr/>
            </p:nvSpPr>
            <p:spPr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8" name="Line 27"/>
              <p:cNvSpPr/>
              <p:nvPr/>
            </p:nvSpPr>
            <p:spPr>
              <a:xfrm flipV="1">
                <a:off x="3877" y="4092"/>
                <a:ext cx="44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65" name="Line 27"/>
            <p:cNvSpPr/>
            <p:nvPr/>
          </p:nvSpPr>
          <p:spPr>
            <a:xfrm flipV="1">
              <a:off x="3500430" y="4071306"/>
              <a:ext cx="312313" cy="127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1" name="矩形 1"/>
          <p:cNvSpPr/>
          <p:nvPr/>
        </p:nvSpPr>
        <p:spPr>
          <a:xfrm>
            <a:off x="500063" y="2357438"/>
            <a:ext cx="64293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dirty="0"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（3）然后修改指针，删除t所指节点;</a:t>
            </a:r>
            <a:endParaRPr lang="zh-CN" altLang="en-US" sz="2000" dirty="0">
              <a:uFillTx/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43" name="矩形 1"/>
          <p:cNvSpPr/>
          <p:nvPr/>
        </p:nvSpPr>
        <p:spPr>
          <a:xfrm>
            <a:off x="500380" y="2743200"/>
            <a:ext cx="39535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dirty="0"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（4）最后释放t所指节点的空间</a:t>
            </a:r>
            <a:endParaRPr lang="zh-CN" altLang="en-US" sz="2000" dirty="0">
              <a:uFillTx/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grpSp>
        <p:nvGrpSpPr>
          <p:cNvPr id="10" name="组合 48"/>
          <p:cNvGrpSpPr/>
          <p:nvPr/>
        </p:nvGrpSpPr>
        <p:grpSpPr>
          <a:xfrm>
            <a:off x="3071813" y="4070350"/>
            <a:ext cx="3571875" cy="786371"/>
            <a:chOff x="3071802" y="4070353"/>
            <a:chExt cx="3571900" cy="786378"/>
          </a:xfrm>
        </p:grpSpPr>
        <p:sp>
          <p:nvSpPr>
            <p:cNvPr id="31762" name="矩形 154"/>
            <p:cNvSpPr/>
            <p:nvPr/>
          </p:nvSpPr>
          <p:spPr>
            <a:xfrm>
              <a:off x="3071802" y="4488428"/>
              <a:ext cx="3571900" cy="3683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266700"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latin typeface="Courier" charset="0"/>
                  <a:cs typeface="Courier" charset="0"/>
                </a:rPr>
                <a:t>pre-&gt;next = t-&gt;next;</a:t>
              </a:r>
              <a:r>
                <a:rPr lang="en-US" altLang="zh-CN" sz="1800" b="1" dirty="0">
                  <a:latin typeface="Times New Roman" panose="02020603050405020304" pitchFamily="18" charset="0"/>
                  <a:cs typeface="Courier" charset="0"/>
                </a:rPr>
                <a:t> </a:t>
              </a:r>
              <a:endParaRPr lang="en-US" altLang="zh-CN" sz="1800" b="1" dirty="0">
                <a:latin typeface="Times New Roman" panose="02020603050405020304" pitchFamily="18" charset="0"/>
                <a:ea typeface="Courier" charset="0"/>
              </a:endParaRPr>
            </a:p>
          </p:txBody>
        </p:sp>
        <p:cxnSp>
          <p:nvCxnSpPr>
            <p:cNvPr id="31763" name="曲线连接符 44"/>
            <p:cNvCxnSpPr>
              <a:endCxn id="31775" idx="2"/>
            </p:cNvCxnSpPr>
            <p:nvPr/>
          </p:nvCxnSpPr>
          <p:spPr>
            <a:xfrm>
              <a:off x="3283496" y="4070353"/>
              <a:ext cx="1590780" cy="84698"/>
            </a:xfrm>
            <a:prstGeom prst="curvedConnector4">
              <a:avLst>
                <a:gd name="adj1" fmla="val -3995"/>
                <a:gd name="adj2" fmla="val 465162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  <p:sp>
        <p:nvSpPr>
          <p:cNvPr id="50" name="Rectangle 13"/>
          <p:cNvSpPr/>
          <p:nvPr/>
        </p:nvSpPr>
        <p:spPr>
          <a:xfrm>
            <a:off x="3215005" y="3429635"/>
            <a:ext cx="14751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670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" charset="0"/>
                <a:cs typeface="Courier" charset="0"/>
              </a:rPr>
              <a:t>free(</a:t>
            </a:r>
            <a:r>
              <a:rPr lang="en-US" altLang="zh-CN" sz="2000" b="1" dirty="0">
                <a:latin typeface="Courier" charset="0"/>
                <a:cs typeface="Courier" charset="0"/>
                <a:sym typeface="+mn-ea"/>
              </a:rPr>
              <a:t>t</a:t>
            </a:r>
            <a:r>
              <a:rPr lang="en-US" altLang="zh-CN" sz="2000" b="1" dirty="0">
                <a:latin typeface="Courier" charset="0"/>
                <a:cs typeface="Courier" charset="0"/>
              </a:rPr>
              <a:t>)</a:t>
            </a:r>
            <a:r>
              <a:rPr lang="en-US" sz="2000" b="1" dirty="0">
                <a:latin typeface="Courier" charset="0"/>
                <a:cs typeface="Courier" charset="0"/>
              </a:rPr>
              <a:t>;</a:t>
            </a:r>
            <a:endParaRPr lang="en-US" sz="2000" b="1" dirty="0">
              <a:latin typeface="Courier" charset="0"/>
              <a:ea typeface="Courier" charset="0"/>
            </a:endParaRPr>
          </a:p>
        </p:txBody>
      </p:sp>
      <p:sp>
        <p:nvSpPr>
          <p:cNvPr id="40" name="Oval 50"/>
          <p:cNvSpPr/>
          <p:nvPr/>
        </p:nvSpPr>
        <p:spPr>
          <a:xfrm>
            <a:off x="714375" y="4929188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  <a:tileRect/>
          </a:gradFill>
          <a:ln w="25400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思考</a:t>
            </a:r>
            <a:r>
              <a:rPr lang="en-US" altLang="zh-CN" sz="2000" b="1" dirty="0">
                <a:latin typeface="Arial" panose="020B0604020202020204" pitchFamily="34" charset="0"/>
              </a:rPr>
              <a:t>:  </a:t>
            </a:r>
            <a:r>
              <a:rPr lang="zh-CN" altLang="en-US" sz="2000" b="1" dirty="0">
                <a:latin typeface="Arial" panose="020B0604020202020204" pitchFamily="34" charset="0"/>
              </a:rPr>
              <a:t>操作指针的几个步骤如果随意改变，将会发生什么</a:t>
            </a:r>
            <a:r>
              <a:rPr lang="en-US" altLang="zh-CN" sz="2000" b="1" dirty="0">
                <a:latin typeface="Arial" panose="020B0604020202020204" pitchFamily="34" charset="0"/>
              </a:rPr>
              <a:t>?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41" grpId="0"/>
      <p:bldP spid="43" grpId="0"/>
      <p:bldP spid="50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删除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2600" y="1314450"/>
            <a:ext cx="1021524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bool Delete(struct ListNode *L, int i) { /*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这里默认L有头节点</a:t>
            </a:r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*/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struct ListNode *t, *pre;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int cnt = -1;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/* 查找位序为i-1的节点 */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pre = L; /* pre指向表头 */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while (pre &amp;&amp; cnt &lt; i - 1) {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    pre = pre-&gt;next;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    cnt++;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// Code Snippet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8080" y="3536950"/>
            <a:ext cx="738568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if (pre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!</a:t>
            </a:r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NULL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&amp;&amp; cnt == i-1 &amp;&amp;</a:t>
            </a:r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pre-&gt;next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!</a:t>
            </a:r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NULL) {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t = pre-&gt;next;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pre-&gt;next = t-&gt;next;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free(t);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return true; 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} else {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printf("删除位置参数错误\n");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return false;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练习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课本习题：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(1)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3.2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中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(2)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；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3.3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求两个多项式链表的和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多项式链表是一种特殊形式的链表，每个节点表示多项式的一项。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每个节点有三个属性：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coefficient：该项的系数。项 9x</a:t>
            </a:r>
            <a:r>
              <a:rPr lang="zh-CN" altLang="en-US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的系数是 9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power：该项的指数。项 9x</a:t>
            </a:r>
            <a:r>
              <a:rPr lang="zh-CN" altLang="en-US" baseline="3000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的指数是 4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2" algn="l">
              <a:buClrTx/>
              <a:buSzTx/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黑体" charset="0"/>
                <a:sym typeface="+mn-ea"/>
              </a:rPr>
              <a:t>    next：指向下一个节点的指针（引用），如果当前节点为链表的最后一个节点则为 null 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  <a:p>
            <a:pPr marL="0" lvl="0" indent="0" algn="l">
              <a:buClrTx/>
              <a:buSzTx/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uFillTx/>
              <a:ea typeface="黑体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求两个多项式链表的和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多项式链表必须是标准形式的，即多项式必须 严格 按指数 power 的递减顺序排列（即降幂排列）</a:t>
            </a:r>
            <a:endParaRPr lang="zh-CN" altLang="en-US"/>
          </a:p>
          <a:p>
            <a:pPr lvl="1">
              <a:buFont typeface="Wingdings" panose="05000000000000000000" charset="0"/>
              <a:buChar char=""/>
            </a:pPr>
            <a:r>
              <a:rPr lang="zh-CN" altLang="en-US"/>
              <a:t>另外，系数 coefficient 为 0 的项需要省略</a:t>
            </a:r>
            <a:endParaRPr lang="zh-CN" altLang="en-US"/>
          </a:p>
          <a:p>
            <a:r>
              <a:rPr lang="zh-CN" altLang="en-US"/>
              <a:t>给定两个多项式链表的头节点 poly1 和 poly2，返回它们的和的头节点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3611880"/>
            <a:ext cx="58674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求两个多项式链表的和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735455"/>
            <a:ext cx="46361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示例 </a:t>
            </a:r>
            <a:r>
              <a:rPr lang="en-US" altLang="zh-CN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：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[[1,1]], poly2 = [[1,0]]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输出：[[1,1],[1,0]]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/>
            <a:r>
              <a:rPr lang="zh-CN" altLang="en-US" sz="2000" b="1">
                <a:solidFill>
                  <a:schemeClr val="tx1"/>
                </a:solidFill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解释：poly1 = x. poly2 = 1. 和为 x + 1.</a:t>
            </a:r>
            <a:endParaRPr lang="zh-CN" altLang="en-US" sz="2000" b="1">
              <a:solidFill>
                <a:schemeClr val="tx1"/>
              </a:solidFill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3208655"/>
            <a:ext cx="89573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  <a:sym typeface="+mn-ea"/>
              </a:rPr>
              <a:t>示例 2：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[[2,2],[4,1],[3,0]], poly2 = [[3,2],[-4,1],[-1,0]]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输出：[[5,2],[2,0]]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解释：poly1 = 2x^2 + 4x + 3. poly2 = 3x^2 - 4x - 1. 和为 5x^2 + 2. 注意，我们省略 "0x" 项。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0" y="4989830"/>
            <a:ext cx="44564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示例 3：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输入：poly1 = [[1,2]], poly2 = [[-1,2]]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输出：[]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000" b="1">
                <a:uFillTx/>
                <a:latin typeface="Arial" panose="020B0604020202020204" pitchFamily="34" charset="0"/>
                <a:ea typeface="黑体-简 中等" panose="02000000000000000000" charset="-122"/>
              </a:rPr>
              <a:t>解释：和为 0。我们返回空链表。</a:t>
            </a:r>
            <a:endParaRPr lang="zh-CN" altLang="en-US" sz="2000" b="1">
              <a:uFillTx/>
              <a:latin typeface="Arial" panose="020B0604020202020204" pitchFamily="34" charset="0"/>
              <a:ea typeface="黑体-简 中等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89395" y="2132330"/>
            <a:ext cx="510984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rgbClr val="C00000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课堂：</a:t>
            </a:r>
            <a:endParaRPr lang="zh-CN" altLang="en-US" sz="3200">
              <a:solidFill>
                <a:srgbClr val="C00000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r>
              <a:rPr lang="zh-CN" altLang="en-US" sz="32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结合</a:t>
            </a:r>
            <a:r>
              <a:rPr lang="en-US" altLang="zh-CN" sz="32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chapter-3-poly.c</a:t>
            </a:r>
            <a:r>
              <a:rPr lang="zh-CN" altLang="en-US" sz="3200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讲解</a:t>
            </a:r>
            <a:endParaRPr lang="zh-CN" altLang="en-US" sz="3200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线性表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线性表（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Linear List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）</a:t>
            </a:r>
            <a:r>
              <a:rPr 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：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由同一类型的数据元素构成的有序序列的线性结构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线性表中元素的个数称为线性表的长度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当一个线性表中没有元素（长度为0）时，称为空表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  <a:p>
            <a:pPr marL="914400" lvl="1" indent="-457200">
              <a:buFont typeface="Wingdings" panose="05000000000000000000" charset="0"/>
              <a:buAutoNum type="arabicPeriod"/>
            </a:pP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表的起始位置称表头，表的结束位置称表尾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黑体" charset="0"/>
                <a:ea typeface="黑体" charset="0"/>
              </a:rPr>
              <a:t>线性表</a:t>
            </a:r>
            <a:endParaRPr lang="zh-CN" altLang="en-US">
              <a:latin typeface="黑体" charset="0"/>
              <a:ea typeface="黑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线性表是n个元素构成的有序序列(a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, 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2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,..., 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n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i+1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称为a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的直接后继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i-1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为a</a:t>
            </a:r>
            <a:r>
              <a:rPr lang="en-US" altLang="zh-CN" baseline="-2500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i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的直接前驱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直接前驱和直接后继反映了元素之间一对一的邻接逻辑关系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uFillTx/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  <a:p>
            <a:pPr lvl="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线性表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的抽象数据类型</a:t>
            </a:r>
            <a:r>
              <a:rPr lang="zh-CN" altLang="en-US"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  <a:sym typeface="+mn-ea"/>
              </a:rPr>
              <a:t>描述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线性表的顺序存储实现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2310130" y="1584008"/>
            <a:ext cx="7572375" cy="1214438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在内存中用</a:t>
            </a:r>
            <a:r>
              <a:rPr lang="zh-CN" altLang="en-US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地址连续的一块存储空间顺序存放</a:t>
            </a:r>
            <a:r>
              <a:rPr lang="zh-CN" altLang="en-US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线性表的各元素。</a:t>
            </a:r>
            <a:r>
              <a:rPr lang="zh-CN" altLang="zh-CN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一维数组</a:t>
            </a:r>
            <a:r>
              <a:rPr lang="zh-CN" altLang="zh-CN" sz="2000" b="1" noProof="0" dirty="0">
                <a:ln>
                  <a:noFill/>
                </a:ln>
                <a:effectLst/>
                <a:uLnTx/>
                <a:uFillTx/>
                <a:latin typeface="黑体" charset="0"/>
                <a:ea typeface="黑体" charset="0"/>
                <a:sym typeface="+mn-ea"/>
              </a:rPr>
              <a:t>在内存中占用的存储空间就是一组连续的存储区域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线性表的链式存储实现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例如，多项式 5x</a:t>
            </a:r>
            <a:r>
              <a:rPr lang="zh-CN" altLang="en-US" baseline="30000"/>
              <a:t>3</a:t>
            </a:r>
            <a:r>
              <a:rPr lang="zh-CN" altLang="en-US"/>
              <a:t> + 4x - 7 可以表示成如下图所示的多项式链表</a:t>
            </a:r>
            <a:endParaRPr lang="zh-CN" altLang="en-US"/>
          </a:p>
        </p:txBody>
      </p:sp>
      <p:sp>
        <p:nvSpPr>
          <p:cNvPr id="10" name="AutoShape 88" descr="再生纸"/>
          <p:cNvSpPr>
            <a:spLocks noChangeArrowheads="1"/>
          </p:cNvSpPr>
          <p:nvPr/>
        </p:nvSpPr>
        <p:spPr bwMode="auto">
          <a:xfrm>
            <a:off x="2310130" y="1584008"/>
            <a:ext cx="7572375" cy="1214438"/>
          </a:xfrm>
          <a:prstGeom prst="roundRect">
            <a:avLst>
              <a:gd name="adj" fmla="val 10903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p>
            <a:pPr marL="0" marR="0" lvl="0" indent="56388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不要求逻辑上相邻的两个数据元素物理上也相邻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，它是通过“链”建立起数据元素之间的逻辑关系。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因此对线性表的插入、删除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不需要移动数据元素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cs typeface="黑体" charset="0"/>
              </a:rPr>
              <a:t>，只需要修改“链”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30" y="3867785"/>
            <a:ext cx="5819775" cy="1057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0135" y="4728845"/>
            <a:ext cx="621792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/**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* Definition for polynomial singly-linked list.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* struct PolyNode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*     int coefficient, power;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*    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struct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PolyNode *next;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*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主要操作的实现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求表长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9705" y="2762250"/>
            <a:ext cx="6753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int Length(struct ListNode *L) {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struct ListNode *p;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int cnt = 0; /* 初始化计数器 */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p = L; /* p指向表的第0个节点 */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while (p) {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p = p-&gt;next;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    cnt++; /* 当前p指向的是第cnt个节点*/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}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    return cnt;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Heiti SC Light" panose="02000000000000000000" charset="-122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ea typeface="Heiti SC Light" panose="02000000000000000000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查找：</a:t>
            </a:r>
            <a:r>
              <a:rPr lang="zh-CN" altLang="en-US">
                <a:sym typeface="+mn-ea"/>
              </a:rPr>
              <a:t>按序号查找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785" y="1721485"/>
            <a:ext cx="6238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int FindKth(struct ListNode *L, int K)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struct ListNode *p;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int cnt = 0; /* 位序从0开始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p = L; /* p指向L的第0个节点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while (p &amp;&amp; cnt &lt; K)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    p = p-&gt;next;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    cnt++;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if (p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&amp;&amp; cnt == K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    return p-&gt;val; /* 找到第K个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else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    return ERROR; /* 否则返回错误信息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查找：</a:t>
            </a:r>
            <a:r>
              <a:rPr lang="zh-CN" altLang="en-US">
                <a:sym typeface="+mn-ea"/>
              </a:rPr>
              <a:t>按值查找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785" y="1721485"/>
            <a:ext cx="9017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struct ListNode *Find(struct ListNode *L, int X) {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struct ListNode *p = L;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/* p指向L的第0个节点 */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while (p &amp;&amp; p-&gt;val != X)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    p = p-&gt;next;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    return p;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3545" y="1394460"/>
            <a:ext cx="1096391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bool Insert(struct ListNode *L, int X, int i) { /* </a:t>
            </a:r>
            <a:r>
              <a:rPr lang="zh-CN" altLang="en-US" sz="2800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这里默认L有头节点</a:t>
            </a:r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*/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struct ListNode *t, *pre;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int cnt = -1;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/* 查找位序为i-1的节点 */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pre = L; /* pre指向表头 */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while (pre &amp;&amp; cnt &lt; i - 1) {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    pre = pre-&gt;next;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    cnt++;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   // Code snippet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b="1">
              <a:solidFill>
                <a:srgbClr val="0070C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92495" y="2895600"/>
            <a:ext cx="498475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 (pre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!</a:t>
            </a:r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NULL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&amp;&amp; cnt == i - 1</a:t>
            </a:r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 {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t = (struct ListNode *)malloc(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sizeof(struct ListNode));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t-&gt;val = X;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t-&gt;next = pre-&gt;next;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pre-&gt;next = t;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return true;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 else {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printf("插入位置参数错误\n");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return false;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b="1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  <a:endParaRPr lang="zh-CN" altLang="en-US" b="1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3163</Words>
  <Application>WPS 演示</Application>
  <PresentationFormat>宽屏</PresentationFormat>
  <Paragraphs>225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0" baseType="lpstr">
      <vt:lpstr>Arial</vt:lpstr>
      <vt:lpstr>宋体</vt:lpstr>
      <vt:lpstr>Wingdings</vt:lpstr>
      <vt:lpstr>黑体</vt:lpstr>
      <vt:lpstr>汉仪中黑KW</vt:lpstr>
      <vt:lpstr>Heiti SC Light</vt:lpstr>
      <vt:lpstr>Wingdings</vt:lpstr>
      <vt:lpstr>Courier New Regular</vt:lpstr>
      <vt:lpstr>Arial Regular</vt:lpstr>
      <vt:lpstr>Times New Roman</vt:lpstr>
      <vt:lpstr>Courier</vt:lpstr>
      <vt:lpstr>苹方-简</vt:lpstr>
      <vt:lpstr>黑体-简 中等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Comic Sans MS Regular</vt:lpstr>
      <vt:lpstr>Consolas</vt:lpstr>
      <vt:lpstr>標楷體</vt:lpstr>
      <vt:lpstr>报隶-简</vt:lpstr>
      <vt:lpstr>Office 主题​​</vt:lpstr>
      <vt:lpstr>第3章 线性结构-A</vt:lpstr>
      <vt:lpstr>线性表</vt:lpstr>
      <vt:lpstr>线性表</vt:lpstr>
      <vt:lpstr>线性表的顺序存储实现</vt:lpstr>
      <vt:lpstr>线性表的链式存储实现</vt:lpstr>
      <vt:lpstr>主要操作的实现</vt:lpstr>
      <vt:lpstr>查找：按序号查找</vt:lpstr>
      <vt:lpstr>查找：按值查找</vt:lpstr>
      <vt:lpstr>插入</vt:lpstr>
      <vt:lpstr>插入</vt:lpstr>
      <vt:lpstr>删除</vt:lpstr>
      <vt:lpstr>删除</vt:lpstr>
      <vt:lpstr>练习</vt:lpstr>
      <vt:lpstr>求两个多项式链表的和</vt:lpstr>
      <vt:lpstr>求两个多项式链表的和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253</cp:revision>
  <dcterms:created xsi:type="dcterms:W3CDTF">2023-03-09T09:36:35Z</dcterms:created>
  <dcterms:modified xsi:type="dcterms:W3CDTF">2023-03-09T09:36:35Z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