
<file path=[Content_Types].xml><?xml version="1.0" encoding="utf-8"?>
<Types xmlns="http://schemas.openxmlformats.org/package/2006/content-types">
  <Default Extension="wav" ContentType="audio/x-wav"/>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0"/>
  </p:handoutMasterIdLst>
  <p:sldIdLst>
    <p:sldId id="256" r:id="rId3"/>
    <p:sldId id="257" r:id="rId5"/>
    <p:sldId id="259" r:id="rId6"/>
    <p:sldId id="309" r:id="rId7"/>
    <p:sldId id="310" r:id="rId8"/>
    <p:sldId id="311" r:id="rId9"/>
    <p:sldId id="277" r:id="rId10"/>
    <p:sldId id="260" r:id="rId11"/>
    <p:sldId id="318" r:id="rId12"/>
    <p:sldId id="319" r:id="rId13"/>
    <p:sldId id="327" r:id="rId14"/>
    <p:sldId id="321" r:id="rId15"/>
    <p:sldId id="322" r:id="rId16"/>
    <p:sldId id="323" r:id="rId17"/>
    <p:sldId id="325" r:id="rId18"/>
    <p:sldId id="326" r:id="rId19"/>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Full" cryptAlgorithmClass="hash" cryptAlgorithmType="typeAny" cryptAlgorithmSid="4" spinCount="100000" saltData="+3/qBSDIsr9iVYE+cVB6mw==" hashData="3q0LMOQuh9MRoCMQ0oYSUWY7/Dw="/>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u="none" strike="noStrike" kern="1200" cap="none" spc="0" normalizeH="0">
                <a:solidFill>
                  <a:schemeClr val="tx1"/>
                </a:solidFill>
                <a:effectLst/>
                <a:uFillTx/>
                <a:latin typeface="Arial" panose="020B0604020202020204" pitchFamily="34" charset="0"/>
                <a:ea typeface="黑体"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buFont typeface="Wingdings" panose="05000000000000000000" charset="0"/>
              <a:buChar char=""/>
              <a:defRPr sz="2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1pPr>
            <a:lvl2pPr>
              <a:defRPr sz="24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2pPr>
            <a:lvl3pPr>
              <a:defRPr sz="20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3pPr>
            <a:lvl4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4pPr>
            <a:lvl5pPr>
              <a:defRPr sz="1800" u="none" strike="noStrike" kern="1200" cap="none" spc="0" normalizeH="0">
                <a:solidFill>
                  <a:schemeClr val="tx1">
                    <a:lumMod val="75000"/>
                    <a:lumOff val="25000"/>
                  </a:schemeClr>
                </a:solidFill>
                <a:uFillTx/>
                <a:latin typeface="Heiti SC Light" panose="02000000000000000000" charset="-122"/>
                <a:ea typeface="Heiti SC Light" panose="02000000000000000000"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python.org/3/reference/expressions.html#operator-preceden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audio" Target="../media/audio3.wav"/><Relationship Id="rId4" Type="http://schemas.openxmlformats.org/officeDocument/2006/relationships/audio" Target="../media/audio2.wav"/><Relationship Id="rId3" Type="http://schemas.openxmlformats.org/officeDocument/2006/relationships/audio" Target="../media/audio1.wav"/><Relationship Id="rId2" Type="http://schemas.openxmlformats.org/officeDocument/2006/relationships/image" Target="../media/image2.jpe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leetcode.cn/problems/evaluate-reverse-polish-notation/solution/ni-bo-lan-biao-da-shi-qiu-zhi-by-leetcod-wue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effectLst/>
              </a:rPr>
              <a:t>第</a:t>
            </a:r>
            <a:r>
              <a:rPr lang="en-US" altLang="zh-CN" dirty="0">
                <a:effectLst/>
              </a:rPr>
              <a:t>3</a:t>
            </a:r>
            <a:r>
              <a:rPr lang="zh-CN" altLang="en-US" dirty="0">
                <a:effectLst/>
              </a:rPr>
              <a:t>章</a:t>
            </a:r>
            <a:r>
              <a:rPr lang="en-US" altLang="zh-CN" dirty="0">
                <a:effectLst/>
              </a:rPr>
              <a:t> </a:t>
            </a:r>
            <a:r>
              <a:rPr lang="zh-CN" altLang="en-US" dirty="0">
                <a:effectLst/>
              </a:rPr>
              <a:t>线性结构</a:t>
            </a:r>
            <a:r>
              <a:rPr lang="en-US" altLang="zh-CN" dirty="0">
                <a:effectLst/>
              </a:rPr>
              <a:t>-B</a:t>
            </a:r>
            <a:endParaRPr lang="en-US" altLang="zh-CN" dirty="0">
              <a:effectLst/>
            </a:endParaRPr>
          </a:p>
        </p:txBody>
      </p:sp>
      <p:sp>
        <p:nvSpPr>
          <p:cNvPr id="5" name="副标题 4"/>
          <p:cNvSpPr>
            <a:spLocks noGrp="1"/>
          </p:cNvSpPr>
          <p:nvPr>
            <p:ph type="subTitle" idx="1"/>
          </p:nvPr>
        </p:nvSpPr>
        <p:spPr/>
        <p:txBody>
          <a:bodyPr/>
          <a:lstStyle/>
          <a:p>
            <a:r>
              <a:rPr lang="zh-CN" altLang="en-US" dirty="0">
                <a:latin typeface="+mn-lt"/>
              </a:rPr>
              <a:t>网络空间安全</a:t>
            </a:r>
            <a:r>
              <a:rPr lang="zh-CN" altLang="en-US" dirty="0">
                <a:latin typeface="+mn-lt"/>
              </a:rPr>
              <a:t>系</a:t>
            </a:r>
            <a:endParaRPr lang="zh-CN" altLang="en-US" dirty="0">
              <a:latin typeface="+mn-lt"/>
            </a:endParaRPr>
          </a:p>
          <a:p>
            <a:r>
              <a:rPr lang="zh-CN" altLang="en-US" dirty="0">
                <a:latin typeface="+mn-lt"/>
              </a:rPr>
              <a:t>任课</a:t>
            </a:r>
            <a:r>
              <a:rPr lang="zh-CN" altLang="en-US" dirty="0">
                <a:latin typeface="+mn-lt"/>
              </a:rPr>
              <a:t>老师：章</a:t>
            </a:r>
            <a:r>
              <a:rPr lang="zh-CN" altLang="en-US" dirty="0">
                <a:latin typeface="+mn-lt"/>
              </a:rPr>
              <a:t>乐</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中缀</a:t>
            </a:r>
            <a:r>
              <a:rPr lang="en-US" altLang="zh-CN"/>
              <a:t> &gt;&gt; </a:t>
            </a:r>
            <a:r>
              <a:rPr lang="zh-CN" altLang="en-US"/>
              <a:t>后缀</a:t>
            </a:r>
            <a:endParaRPr lang="zh-CN" altLang="en-US"/>
          </a:p>
        </p:txBody>
      </p:sp>
      <p:sp>
        <p:nvSpPr>
          <p:cNvPr id="4" name="文本框 3"/>
          <p:cNvSpPr txBox="1"/>
          <p:nvPr/>
        </p:nvSpPr>
        <p:spPr>
          <a:xfrm flipH="1">
            <a:off x="8018145" y="702945"/>
            <a:ext cx="454025"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a:t>
            </a:r>
            <a:endParaRPr lang="en-US" altLang="zh-CN" sz="4000">
              <a:latin typeface="Arial Regular" panose="020B0604020202020204" charset="0"/>
              <a:cs typeface="Arial Regular" panose="020B0604020202020204" charset="0"/>
            </a:endParaRPr>
          </a:p>
        </p:txBody>
      </p:sp>
      <p:sp>
        <p:nvSpPr>
          <p:cNvPr id="5" name="文本框 4"/>
          <p:cNvSpPr txBox="1"/>
          <p:nvPr/>
        </p:nvSpPr>
        <p:spPr>
          <a:xfrm flipH="1">
            <a:off x="8688705" y="1409700"/>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4  </a:t>
            </a:r>
            <a:endParaRPr lang="en-US" altLang="zh-CN" sz="4000">
              <a:latin typeface="Arial Regular" panose="020B0604020202020204" charset="0"/>
              <a:cs typeface="Arial Regular" panose="020B0604020202020204" charset="0"/>
            </a:endParaRPr>
          </a:p>
        </p:txBody>
      </p:sp>
      <p:sp>
        <p:nvSpPr>
          <p:cNvPr id="6" name="文本框 5"/>
          <p:cNvSpPr txBox="1"/>
          <p:nvPr/>
        </p:nvSpPr>
        <p:spPr>
          <a:xfrm flipH="1">
            <a:off x="6868795" y="169989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 </a:t>
            </a:r>
            <a:endParaRPr lang="en-US" altLang="zh-CN" sz="4000">
              <a:latin typeface="Arial Regular" panose="020B0604020202020204" charset="0"/>
              <a:cs typeface="Arial Regular" panose="020B0604020202020204" charset="0"/>
            </a:endParaRPr>
          </a:p>
        </p:txBody>
      </p:sp>
      <p:sp>
        <p:nvSpPr>
          <p:cNvPr id="7" name="文本框 6"/>
          <p:cNvSpPr txBox="1"/>
          <p:nvPr/>
        </p:nvSpPr>
        <p:spPr>
          <a:xfrm flipH="1">
            <a:off x="7322820" y="257365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a:t>
            </a:r>
            <a:endParaRPr lang="en-US" altLang="zh-CN" sz="4000">
              <a:latin typeface="Arial Regular" panose="020B0604020202020204" charset="0"/>
              <a:cs typeface="Arial Regular" panose="020B0604020202020204" charset="0"/>
            </a:endParaRPr>
          </a:p>
        </p:txBody>
      </p:sp>
      <p:sp>
        <p:nvSpPr>
          <p:cNvPr id="8" name="文本框 7"/>
          <p:cNvSpPr txBox="1"/>
          <p:nvPr/>
        </p:nvSpPr>
        <p:spPr>
          <a:xfrm flipH="1">
            <a:off x="8001635" y="3583940"/>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5</a:t>
            </a:r>
            <a:endParaRPr lang="en-US" altLang="zh-CN" sz="4000">
              <a:latin typeface="Arial Regular" panose="020B0604020202020204" charset="0"/>
              <a:cs typeface="Arial Regular" panose="020B0604020202020204" charset="0"/>
            </a:endParaRPr>
          </a:p>
        </p:txBody>
      </p:sp>
      <p:sp>
        <p:nvSpPr>
          <p:cNvPr id="9" name="文本框 8"/>
          <p:cNvSpPr txBox="1"/>
          <p:nvPr/>
        </p:nvSpPr>
        <p:spPr>
          <a:xfrm flipH="1">
            <a:off x="6312535" y="344741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a:t>
            </a:r>
            <a:endParaRPr lang="en-US" altLang="zh-CN" sz="4000">
              <a:latin typeface="Arial Regular" panose="020B0604020202020204" charset="0"/>
              <a:cs typeface="Arial Regular" panose="020B0604020202020204" charset="0"/>
            </a:endParaRPr>
          </a:p>
        </p:txBody>
      </p:sp>
      <p:sp>
        <p:nvSpPr>
          <p:cNvPr id="10" name="文本框 9"/>
          <p:cNvSpPr txBox="1"/>
          <p:nvPr/>
        </p:nvSpPr>
        <p:spPr>
          <a:xfrm flipH="1">
            <a:off x="5163185" y="4154170"/>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9</a:t>
            </a:r>
            <a:endParaRPr lang="en-US" altLang="zh-CN" sz="4000">
              <a:latin typeface="Arial Regular" panose="020B0604020202020204" charset="0"/>
              <a:cs typeface="Arial Regular" panose="020B0604020202020204" charset="0"/>
            </a:endParaRPr>
          </a:p>
        </p:txBody>
      </p:sp>
      <p:sp>
        <p:nvSpPr>
          <p:cNvPr id="11" name="文本框 10"/>
          <p:cNvSpPr txBox="1"/>
          <p:nvPr/>
        </p:nvSpPr>
        <p:spPr>
          <a:xfrm flipH="1">
            <a:off x="5035550" y="2406650"/>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2</a:t>
            </a:r>
            <a:endParaRPr lang="en-US" altLang="zh-CN" sz="4000">
              <a:latin typeface="Arial Regular" panose="020B0604020202020204" charset="0"/>
              <a:cs typeface="Arial Regular" panose="020B0604020202020204" charset="0"/>
            </a:endParaRPr>
          </a:p>
        </p:txBody>
      </p:sp>
      <p:sp>
        <p:nvSpPr>
          <p:cNvPr id="12" name="文本框 11"/>
          <p:cNvSpPr txBox="1"/>
          <p:nvPr/>
        </p:nvSpPr>
        <p:spPr>
          <a:xfrm flipH="1">
            <a:off x="6852285" y="444436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a:t>
            </a:r>
            <a:endParaRPr lang="en-US" altLang="zh-CN" sz="4000">
              <a:latin typeface="Arial Regular" panose="020B0604020202020204" charset="0"/>
              <a:cs typeface="Arial Regular" panose="020B0604020202020204" charset="0"/>
            </a:endParaRPr>
          </a:p>
        </p:txBody>
      </p:sp>
      <p:sp>
        <p:nvSpPr>
          <p:cNvPr id="13" name="文本框 12"/>
          <p:cNvSpPr txBox="1"/>
          <p:nvPr/>
        </p:nvSpPr>
        <p:spPr>
          <a:xfrm flipH="1">
            <a:off x="5330825" y="547687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6</a:t>
            </a:r>
            <a:endParaRPr lang="en-US" altLang="zh-CN" sz="4000">
              <a:latin typeface="Arial Regular" panose="020B0604020202020204" charset="0"/>
              <a:cs typeface="Arial Regular" panose="020B0604020202020204" charset="0"/>
            </a:endParaRPr>
          </a:p>
        </p:txBody>
      </p:sp>
      <p:sp>
        <p:nvSpPr>
          <p:cNvPr id="14" name="文本框 13"/>
          <p:cNvSpPr txBox="1"/>
          <p:nvPr/>
        </p:nvSpPr>
        <p:spPr>
          <a:xfrm flipH="1">
            <a:off x="7461885" y="5603875"/>
            <a:ext cx="1149350" cy="706755"/>
          </a:xfrm>
          <a:prstGeom prst="rect">
            <a:avLst/>
          </a:prstGeom>
          <a:noFill/>
        </p:spPr>
        <p:txBody>
          <a:bodyPr wrap="square" rtlCol="0">
            <a:spAutoFit/>
          </a:bodyPr>
          <a:p>
            <a:r>
              <a:rPr lang="en-US" altLang="zh-CN" sz="4000">
                <a:latin typeface="Arial Regular" panose="020B0604020202020204" charset="0"/>
                <a:cs typeface="Arial Regular" panose="020B0604020202020204" charset="0"/>
              </a:rPr>
              <a:t>3</a:t>
            </a:r>
            <a:endParaRPr lang="en-US" altLang="zh-CN" sz="4000">
              <a:latin typeface="Arial Regular" panose="020B0604020202020204" charset="0"/>
              <a:cs typeface="Arial Regular" panose="020B0604020202020204" charset="0"/>
            </a:endParaRPr>
          </a:p>
        </p:txBody>
      </p:sp>
      <p:cxnSp>
        <p:nvCxnSpPr>
          <p:cNvPr id="15" name="直接连接符 14"/>
          <p:cNvCxnSpPr>
            <a:stCxn id="6" idx="0"/>
          </p:cNvCxnSpPr>
          <p:nvPr/>
        </p:nvCxnSpPr>
        <p:spPr>
          <a:xfrm flipV="1">
            <a:off x="7443470" y="1331595"/>
            <a:ext cx="536575" cy="36830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16" name="直接连接符 15"/>
          <p:cNvCxnSpPr>
            <a:endCxn id="5" idx="3"/>
          </p:cNvCxnSpPr>
          <p:nvPr/>
        </p:nvCxnSpPr>
        <p:spPr>
          <a:xfrm>
            <a:off x="8404860" y="1331595"/>
            <a:ext cx="283845" cy="43180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H="1">
            <a:off x="5586095" y="2146300"/>
            <a:ext cx="1120140" cy="441325"/>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7181850" y="2248535"/>
            <a:ext cx="271780" cy="56007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6791325" y="3216275"/>
            <a:ext cx="441325" cy="40767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H="1">
            <a:off x="5721985" y="4098925"/>
            <a:ext cx="628015" cy="254635"/>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H="1" flipV="1">
            <a:off x="6689725" y="4184015"/>
            <a:ext cx="254635" cy="441325"/>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7657465" y="3249930"/>
            <a:ext cx="339725" cy="49276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3" name="直接连接符 22"/>
          <p:cNvCxnSpPr>
            <a:endCxn id="13" idx="0"/>
          </p:cNvCxnSpPr>
          <p:nvPr/>
        </p:nvCxnSpPr>
        <p:spPr>
          <a:xfrm flipH="1">
            <a:off x="5905500" y="5015865"/>
            <a:ext cx="835025" cy="46101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flipV="1">
            <a:off x="7063105" y="5168900"/>
            <a:ext cx="390525" cy="594360"/>
          </a:xfrm>
          <a:prstGeom prst="line">
            <a:avLst/>
          </a:prstGeom>
          <a:ln w="41275" cmpd="sng">
            <a:solidFill>
              <a:srgbClr val="202020"/>
            </a:solidFill>
            <a:prstDash val="solid"/>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882015" y="2350135"/>
            <a:ext cx="3030220" cy="1938020"/>
          </a:xfrm>
          <a:prstGeom prst="rect">
            <a:avLst/>
          </a:prstGeom>
          <a:noFill/>
        </p:spPr>
        <p:txBody>
          <a:bodyPr wrap="none" rtlCol="0">
            <a:spAutoFit/>
          </a:bodyPr>
          <a:p>
            <a:r>
              <a:rPr lang="zh-CN" altLang="en-US" sz="2400">
                <a:latin typeface="Heiti SC Light" panose="02000000000000000000" charset="-122"/>
                <a:ea typeface="Heiti SC Light" panose="02000000000000000000" charset="-122"/>
                <a:cs typeface="Heiti SC Light" panose="02000000000000000000" charset="-122"/>
              </a:rPr>
              <a:t>如</a:t>
            </a:r>
            <a:r>
              <a:rPr lang="en-US" altLang="zh-CN" sz="2400">
                <a:latin typeface="Heiti SC Light" panose="02000000000000000000" charset="-122"/>
                <a:ea typeface="Heiti SC Light" panose="02000000000000000000" charset="-122"/>
                <a:cs typeface="Heiti SC Light" panose="02000000000000000000" charset="-122"/>
              </a:rPr>
              <a:t>Python</a:t>
            </a:r>
            <a:r>
              <a:rPr lang="zh-CN" altLang="en-US" sz="2400">
                <a:latin typeface="Heiti SC Light" panose="02000000000000000000" charset="-122"/>
                <a:ea typeface="Heiti SC Light" panose="02000000000000000000" charset="-122"/>
                <a:cs typeface="Heiti SC Light" panose="02000000000000000000" charset="-122"/>
              </a:rPr>
              <a:t>中的运算符</a:t>
            </a:r>
            <a:endParaRPr lang="zh-CN" altLang="en-US" sz="2400">
              <a:latin typeface="Heiti SC Light" panose="02000000000000000000" charset="-122"/>
              <a:ea typeface="Heiti SC Light" panose="02000000000000000000" charset="-122"/>
              <a:cs typeface="Heiti SC Light" panose="02000000000000000000" charset="-122"/>
            </a:endParaRPr>
          </a:p>
          <a:p>
            <a:endParaRPr lang="zh-CN" altLang="en-US" sz="2400">
              <a:latin typeface="Heiti SC Light" panose="02000000000000000000" charset="-122"/>
              <a:ea typeface="Heiti SC Light" panose="02000000000000000000" charset="-122"/>
              <a:cs typeface="Heiti SC Light" panose="02000000000000000000" charset="-122"/>
            </a:endParaRPr>
          </a:p>
          <a:p>
            <a:r>
              <a:rPr lang="zh-CN" altLang="en-US" sz="2400">
                <a:latin typeface="Heiti SC Light" panose="02000000000000000000" charset="-122"/>
                <a:ea typeface="Heiti SC Light" panose="02000000000000000000" charset="-122"/>
                <a:cs typeface="Heiti SC Light" panose="02000000000000000000" charset="-122"/>
              </a:rPr>
              <a:t>优先级</a:t>
            </a:r>
            <a:r>
              <a:rPr lang="en-US" altLang="zh-CN" sz="2400">
                <a:latin typeface="Heiti SC Light" panose="02000000000000000000" charset="-122"/>
                <a:ea typeface="Heiti SC Light" panose="02000000000000000000" charset="-122"/>
                <a:cs typeface="Heiti SC Light" panose="02000000000000000000" charset="-122"/>
              </a:rPr>
              <a:t> &amp; </a:t>
            </a:r>
            <a:r>
              <a:rPr lang="zh-CN" altLang="en-US" sz="2400">
                <a:latin typeface="Heiti SC Light" panose="02000000000000000000" charset="-122"/>
                <a:ea typeface="Heiti SC Light" panose="02000000000000000000" charset="-122"/>
                <a:cs typeface="Heiti SC Light" panose="02000000000000000000" charset="-122"/>
              </a:rPr>
              <a:t>结合性</a:t>
            </a:r>
            <a:endParaRPr lang="zh-CN" altLang="en-US" sz="2400">
              <a:latin typeface="Heiti SC Light" panose="02000000000000000000" charset="-122"/>
              <a:ea typeface="Heiti SC Light" panose="02000000000000000000" charset="-122"/>
              <a:cs typeface="Heiti SC Light" panose="02000000000000000000" charset="-122"/>
            </a:endParaRPr>
          </a:p>
          <a:p>
            <a:endParaRPr lang="zh-CN" altLang="en-US" sz="2400">
              <a:latin typeface="Heiti SC Light" panose="02000000000000000000" charset="-122"/>
              <a:ea typeface="Heiti SC Light" panose="02000000000000000000" charset="-122"/>
              <a:cs typeface="Heiti SC Light" panose="02000000000000000000" charset="-122"/>
            </a:endParaRPr>
          </a:p>
          <a:p>
            <a:r>
              <a:rPr lang="zh-CN" altLang="en-US" sz="2400">
                <a:latin typeface="Heiti SC Light" panose="02000000000000000000" charset="-122"/>
                <a:ea typeface="Heiti SC Light" panose="02000000000000000000" charset="-122"/>
                <a:cs typeface="Heiti SC Light" panose="02000000000000000000" charset="-122"/>
                <a:hlinkClick r:id="rId1" action="ppaction://hlinkfile"/>
              </a:rPr>
              <a:t>URL</a:t>
            </a:r>
            <a:endParaRPr lang="zh-CN" altLang="en-US" sz="2400">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sym typeface="+mn-ea"/>
              </a:rPr>
              <a:t>中缀</a:t>
            </a:r>
            <a:r>
              <a:rPr lang="en-US" altLang="zh-CN">
                <a:sym typeface="+mn-ea"/>
              </a:rPr>
              <a:t> &gt;&gt; </a:t>
            </a:r>
            <a:r>
              <a:rPr lang="zh-CN" altLang="en-US">
                <a:sym typeface="+mn-ea"/>
              </a:rPr>
              <a:t>后缀</a:t>
            </a:r>
            <a:endParaRPr lang="zh-CN" altLang="en-US"/>
          </a:p>
        </p:txBody>
      </p:sp>
      <p:sp>
        <p:nvSpPr>
          <p:cNvPr id="3" name="内容占位符 2"/>
          <p:cNvSpPr>
            <a:spLocks noGrp="1"/>
          </p:cNvSpPr>
          <p:nvPr>
            <p:ph idx="1"/>
          </p:nvPr>
        </p:nvSpPr>
        <p:spPr/>
        <p:txBody>
          <a:bodyPr/>
          <a:p>
            <a:r>
              <a:rPr lang="en-US" altLang="zh-CN"/>
              <a:t>`^’ - 指数运算</a:t>
            </a:r>
            <a:endParaRPr lang="en-US" altLang="zh-CN"/>
          </a:p>
          <a:p>
            <a:r>
              <a:rPr lang="en-US" altLang="zh-CN">
                <a:latin typeface="Courier New Regular" panose="02070309020205020404" charset="0"/>
                <a:cs typeface="Courier New Regular" panose="02070309020205020404" charset="0"/>
              </a:rPr>
              <a:t>"a+b*(c^d-e)^(f+g*h)-i"</a:t>
            </a:r>
            <a:endParaRPr lang="en-US" altLang="zh-CN">
              <a:latin typeface="Courier New Regular" panose="02070309020205020404" charset="0"/>
              <a:cs typeface="Courier New Regular" panose="02070309020205020404" charset="0"/>
            </a:endParaRPr>
          </a:p>
          <a:p>
            <a:endParaRPr lang="en-US" altLang="zh-CN">
              <a:latin typeface="Courier New Regular" panose="02070309020205020404" charset="0"/>
              <a:cs typeface="Courier New Regular" panose="02070309020205020404" charset="0"/>
            </a:endParaRPr>
          </a:p>
          <a:p>
            <a:endParaRPr lang="en-US" altLang="zh-CN">
              <a:latin typeface="Courier New Regular" panose="02070309020205020404" charset="0"/>
              <a:cs typeface="Courier New Regular" panose="02070309020205020404" charset="0"/>
            </a:endParaRPr>
          </a:p>
        </p:txBody>
      </p:sp>
      <p:sp>
        <p:nvSpPr>
          <p:cNvPr id="4" name="文本框 3"/>
          <p:cNvSpPr txBox="1"/>
          <p:nvPr/>
        </p:nvSpPr>
        <p:spPr>
          <a:xfrm>
            <a:off x="3413760" y="3996690"/>
            <a:ext cx="5364480" cy="706755"/>
          </a:xfrm>
          <a:prstGeom prst="rect">
            <a:avLst/>
          </a:prstGeom>
          <a:noFill/>
        </p:spPr>
        <p:txBody>
          <a:bodyPr wrap="none" rtlCol="0">
            <a:spAutoFit/>
          </a:bodyPr>
          <a:p>
            <a:pPr algn="l"/>
            <a:r>
              <a:rPr lang="zh-CN" altLang="en-US" sz="4000">
                <a:highlight>
                  <a:srgbClr val="FFFF00"/>
                </a:highlight>
                <a:latin typeface="Courier New Regular" panose="02070309020205020404" charset="0"/>
                <a:cs typeface="Courier New Regular" panose="02070309020205020404" charset="0"/>
              </a:rPr>
              <a:t>abcd^e-fgh*+^*+i-</a:t>
            </a:r>
            <a:endParaRPr lang="zh-CN" altLang="en-US" sz="4000">
              <a:highlight>
                <a:srgbClr val="FFFF00"/>
              </a:highlight>
              <a:latin typeface="Courier New Regular" panose="02070309020205020404" charset="0"/>
              <a:cs typeface="Courier New Regular" panose="020703090202050204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队列的定义</a:t>
            </a:r>
            <a:endParaRPr lang="zh-CN" altLang="en-US"/>
          </a:p>
        </p:txBody>
      </p:sp>
      <p:sp>
        <p:nvSpPr>
          <p:cNvPr id="3" name="内容占位符 2"/>
          <p:cNvSpPr>
            <a:spLocks noGrp="1"/>
          </p:cNvSpPr>
          <p:nvPr>
            <p:ph idx="1"/>
          </p:nvPr>
        </p:nvSpPr>
        <p:spPr/>
        <p:txBody>
          <a:bodyPr/>
          <a:p>
            <a:r>
              <a:rPr lang="zh-CN" altLang="en-US"/>
              <a:t>“队列(Queue)” 是具有一定操作约束的线性表，插入和删除操作有一定要求：只能在一端插入，而在另一端删除</a:t>
            </a:r>
            <a:endParaRPr lang="zh-CN" altLang="en-US"/>
          </a:p>
          <a:p>
            <a:r>
              <a:rPr lang="zh-CN" altLang="en-US"/>
              <a:t>队列的抽象数据类型</a:t>
            </a:r>
            <a:r>
              <a:rPr lang="zh-CN" altLang="en-US"/>
              <a:t>定义</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队列的顺序存储实现</a:t>
            </a:r>
            <a:endParaRPr lang="zh-CN" altLang="en-US"/>
          </a:p>
        </p:txBody>
      </p:sp>
      <p:sp>
        <p:nvSpPr>
          <p:cNvPr id="3" name="内容占位符 2"/>
          <p:cNvSpPr>
            <a:spLocks noGrp="1"/>
          </p:cNvSpPr>
          <p:nvPr>
            <p:ph idx="1"/>
          </p:nvPr>
        </p:nvSpPr>
        <p:spPr/>
        <p:txBody>
          <a:bodyPr/>
          <a:p>
            <a:r>
              <a:rPr lang="zh-CN" altLang="en-US"/>
              <a:t>队列的顺序存储结构通常由一个一维数组和一个记录队列头元素位置的变量front以及一个记录队列尾元素位置的变量rear组成</a:t>
            </a:r>
            <a:endParaRPr lang="zh-CN" altLang="en-US"/>
          </a:p>
          <a:p>
            <a:endParaRPr lang="zh-CN" altLang="en-US"/>
          </a:p>
          <a:p>
            <a:endParaRPr lang="zh-CN" altLang="en-US"/>
          </a:p>
        </p:txBody>
      </p:sp>
      <p:sp>
        <p:nvSpPr>
          <p:cNvPr id="5" name="Rectangle 170" descr="白色大理石"/>
          <p:cNvSpPr/>
          <p:nvPr/>
        </p:nvSpPr>
        <p:spPr>
          <a:xfrm>
            <a:off x="44462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3</a:t>
            </a:r>
            <a:endParaRPr lang="en-US" altLang="zh-CN">
              <a:latin typeface="Calibri" charset="0"/>
              <a:ea typeface="宋体" pitchFamily="2" charset="-122"/>
            </a:endParaRPr>
          </a:p>
        </p:txBody>
      </p:sp>
      <p:sp>
        <p:nvSpPr>
          <p:cNvPr id="6" name="Text Box 151"/>
          <p:cNvSpPr txBox="1"/>
          <p:nvPr/>
        </p:nvSpPr>
        <p:spPr>
          <a:xfrm>
            <a:off x="2388870" y="49323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1</a:t>
            </a:r>
            <a:endParaRPr lang="en-US" altLang="zh-CN" sz="2000" dirty="0">
              <a:latin typeface="Calibri" charset="0"/>
              <a:ea typeface="宋体" pitchFamily="2" charset="-122"/>
            </a:endParaRPr>
          </a:p>
        </p:txBody>
      </p:sp>
      <p:sp>
        <p:nvSpPr>
          <p:cNvPr id="7" name="Text Box 152"/>
          <p:cNvSpPr txBox="1"/>
          <p:nvPr/>
        </p:nvSpPr>
        <p:spPr>
          <a:xfrm>
            <a:off x="4217670" y="49323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2</a:t>
            </a:r>
            <a:endParaRPr lang="en-US" altLang="zh-CN" sz="2000" dirty="0">
              <a:latin typeface="Calibri" charset="0"/>
              <a:ea typeface="宋体" pitchFamily="2" charset="-122"/>
              <a:sym typeface="Wingdings" panose="05000000000000000000" pitchFamily="2" charset="2"/>
            </a:endParaRPr>
          </a:p>
        </p:txBody>
      </p:sp>
      <p:sp>
        <p:nvSpPr>
          <p:cNvPr id="8" name="Text Box 153"/>
          <p:cNvSpPr txBox="1"/>
          <p:nvPr/>
        </p:nvSpPr>
        <p:spPr>
          <a:xfrm>
            <a:off x="6046470" y="49323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3</a:t>
            </a:r>
            <a:endParaRPr lang="en-US" altLang="zh-CN" sz="2000" dirty="0">
              <a:latin typeface="Calibri" charset="0"/>
              <a:ea typeface="宋体" pitchFamily="2" charset="-122"/>
              <a:sym typeface="Wingdings" panose="05000000000000000000" pitchFamily="2" charset="2"/>
            </a:endParaRPr>
          </a:p>
        </p:txBody>
      </p:sp>
      <p:sp>
        <p:nvSpPr>
          <p:cNvPr id="9" name="Text Box 154"/>
          <p:cNvSpPr txBox="1"/>
          <p:nvPr/>
        </p:nvSpPr>
        <p:spPr>
          <a:xfrm>
            <a:off x="7875270" y="49323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DeleteQ</a:t>
            </a:r>
            <a:r>
              <a:rPr lang="en-US" altLang="zh-CN" sz="2000" dirty="0">
                <a:latin typeface="Calibri" charset="0"/>
                <a:ea typeface="宋体" pitchFamily="2" charset="-122"/>
                <a:sym typeface="Wingdings" panose="05000000000000000000" pitchFamily="2" charset="2"/>
              </a:rPr>
              <a:t> Job 1</a:t>
            </a:r>
            <a:endParaRPr lang="en-US" altLang="zh-CN" sz="2000" dirty="0">
              <a:latin typeface="Calibri" charset="0"/>
              <a:ea typeface="宋体" pitchFamily="2" charset="-122"/>
              <a:sym typeface="Wingdings" panose="05000000000000000000" pitchFamily="2" charset="2"/>
            </a:endParaRPr>
          </a:p>
        </p:txBody>
      </p:sp>
      <p:sp>
        <p:nvSpPr>
          <p:cNvPr id="10" name="Text Box 155"/>
          <p:cNvSpPr txBox="1"/>
          <p:nvPr/>
        </p:nvSpPr>
        <p:spPr>
          <a:xfrm>
            <a:off x="2388870" y="53641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4</a:t>
            </a:r>
            <a:endParaRPr lang="en-US" altLang="zh-CN" sz="2000" dirty="0">
              <a:latin typeface="Calibri" charset="0"/>
              <a:ea typeface="宋体" pitchFamily="2" charset="-122"/>
              <a:sym typeface="Wingdings" panose="05000000000000000000" pitchFamily="2" charset="2"/>
            </a:endParaRPr>
          </a:p>
        </p:txBody>
      </p:sp>
      <p:sp>
        <p:nvSpPr>
          <p:cNvPr id="12" name="Text Box 156"/>
          <p:cNvSpPr txBox="1"/>
          <p:nvPr/>
        </p:nvSpPr>
        <p:spPr>
          <a:xfrm>
            <a:off x="4217670" y="53641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5</a:t>
            </a:r>
            <a:endParaRPr lang="en-US" altLang="zh-CN" sz="2000" dirty="0">
              <a:latin typeface="Calibri" charset="0"/>
              <a:ea typeface="宋体" pitchFamily="2" charset="-122"/>
              <a:sym typeface="Wingdings" panose="05000000000000000000" pitchFamily="2" charset="2"/>
            </a:endParaRPr>
          </a:p>
        </p:txBody>
      </p:sp>
      <p:sp>
        <p:nvSpPr>
          <p:cNvPr id="13" name="Text Box 157"/>
          <p:cNvSpPr txBox="1"/>
          <p:nvPr/>
        </p:nvSpPr>
        <p:spPr>
          <a:xfrm>
            <a:off x="6046470" y="53641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6</a:t>
            </a:r>
            <a:endParaRPr lang="en-US" altLang="zh-CN" sz="2000" dirty="0">
              <a:latin typeface="Calibri" charset="0"/>
              <a:ea typeface="宋体" pitchFamily="2" charset="-122"/>
              <a:sym typeface="Wingdings" panose="05000000000000000000" pitchFamily="2" charset="2"/>
            </a:endParaRPr>
          </a:p>
        </p:txBody>
      </p:sp>
      <p:sp>
        <p:nvSpPr>
          <p:cNvPr id="14" name="Text Box 158"/>
          <p:cNvSpPr txBox="1"/>
          <p:nvPr/>
        </p:nvSpPr>
        <p:spPr>
          <a:xfrm>
            <a:off x="7875270" y="53641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DeleteQ</a:t>
            </a:r>
            <a:r>
              <a:rPr lang="en-US" altLang="zh-CN" sz="2000" dirty="0">
                <a:latin typeface="Calibri" charset="0"/>
                <a:ea typeface="宋体" pitchFamily="2" charset="-122"/>
                <a:sym typeface="Wingdings" panose="05000000000000000000" pitchFamily="2" charset="2"/>
              </a:rPr>
              <a:t> Job 2</a:t>
            </a:r>
            <a:endParaRPr lang="en-US" altLang="zh-CN" sz="2000" dirty="0">
              <a:latin typeface="Calibri" charset="0"/>
              <a:ea typeface="宋体" pitchFamily="2" charset="-122"/>
              <a:sym typeface="Wingdings" panose="05000000000000000000" pitchFamily="2" charset="2"/>
            </a:endParaRPr>
          </a:p>
        </p:txBody>
      </p:sp>
      <p:sp>
        <p:nvSpPr>
          <p:cNvPr id="15" name="Text Box 159"/>
          <p:cNvSpPr txBox="1"/>
          <p:nvPr/>
        </p:nvSpPr>
        <p:spPr>
          <a:xfrm>
            <a:off x="2388870" y="57705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7</a:t>
            </a:r>
            <a:endParaRPr lang="en-US" altLang="zh-CN" sz="2000" dirty="0">
              <a:latin typeface="Calibri" charset="0"/>
              <a:ea typeface="宋体" pitchFamily="2" charset="-122"/>
              <a:sym typeface="Wingdings" panose="05000000000000000000" pitchFamily="2" charset="2"/>
            </a:endParaRPr>
          </a:p>
        </p:txBody>
      </p:sp>
      <p:sp>
        <p:nvSpPr>
          <p:cNvPr id="16" name="Text Box 160"/>
          <p:cNvSpPr txBox="1"/>
          <p:nvPr/>
        </p:nvSpPr>
        <p:spPr>
          <a:xfrm>
            <a:off x="4217670" y="5770563"/>
            <a:ext cx="1828800" cy="406400"/>
          </a:xfrm>
          <a:prstGeom prst="rect">
            <a:avLst/>
          </a:prstGeom>
          <a:noFill/>
          <a:ln w="9525" cap="flat" cmpd="sng">
            <a:solidFill>
              <a:schemeClr val="tx1"/>
            </a:solidFill>
            <a:prstDash val="solid"/>
            <a:miter/>
            <a:headEnd type="none" w="med" len="med"/>
            <a:tailEnd type="none" w="med" len="med"/>
          </a:ln>
        </p:spPr>
        <p:txBody>
          <a:bodyPr anchor="t" anchorCtr="0">
            <a:spAutoFit/>
          </a:bodyPr>
          <a:p>
            <a:pPr algn="ctr">
              <a:spcBef>
                <a:spcPct val="50000"/>
              </a:spcBef>
            </a:pPr>
            <a:r>
              <a:rPr lang="en-US" altLang="zh-CN" sz="2000" dirty="0" err="1">
                <a:latin typeface="Calibri" charset="0"/>
                <a:ea typeface="宋体" pitchFamily="2" charset="-122"/>
                <a:sym typeface="Wingdings" panose="05000000000000000000" pitchFamily="2" charset="2"/>
              </a:rPr>
              <a:t>AddQ</a:t>
            </a:r>
            <a:r>
              <a:rPr lang="en-US" altLang="zh-CN" sz="2000" dirty="0">
                <a:latin typeface="Calibri" charset="0"/>
                <a:ea typeface="宋体" pitchFamily="2" charset="-122"/>
                <a:sym typeface="Wingdings" panose="05000000000000000000" pitchFamily="2" charset="2"/>
              </a:rPr>
              <a:t> Job 8</a:t>
            </a:r>
            <a:endParaRPr lang="en-US" altLang="zh-CN" sz="2000" dirty="0">
              <a:latin typeface="Calibri" charset="0"/>
              <a:ea typeface="宋体" pitchFamily="2" charset="-122"/>
              <a:sym typeface="Wingdings" panose="05000000000000000000" pitchFamily="2" charset="2"/>
            </a:endParaRPr>
          </a:p>
        </p:txBody>
      </p:sp>
      <p:sp>
        <p:nvSpPr>
          <p:cNvPr id="17" name="Rectangle 161" descr="白色大理石"/>
          <p:cNvSpPr/>
          <p:nvPr/>
        </p:nvSpPr>
        <p:spPr>
          <a:xfrm>
            <a:off x="23126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itchFamily="2" charset="-122"/>
              </a:rPr>
              <a:t>Job 1</a:t>
            </a:r>
            <a:endParaRPr lang="en-US" altLang="zh-CN" dirty="0">
              <a:latin typeface="Calibri" charset="0"/>
              <a:ea typeface="宋体" pitchFamily="2" charset="-122"/>
            </a:endParaRPr>
          </a:p>
        </p:txBody>
      </p:sp>
      <p:sp>
        <p:nvSpPr>
          <p:cNvPr id="18" name="Rectangle 162" descr="白色大理石"/>
          <p:cNvSpPr/>
          <p:nvPr/>
        </p:nvSpPr>
        <p:spPr>
          <a:xfrm>
            <a:off x="33794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ea typeface="宋体" pitchFamily="2" charset="-122"/>
              </a:rPr>
              <a:t>Job 2</a:t>
            </a:r>
            <a:endParaRPr lang="en-US" altLang="zh-CN" dirty="0">
              <a:latin typeface="Calibri" charset="0"/>
              <a:ea typeface="宋体" pitchFamily="2" charset="-122"/>
            </a:endParaRPr>
          </a:p>
        </p:txBody>
      </p:sp>
      <p:sp>
        <p:nvSpPr>
          <p:cNvPr id="19" name="AutoShape 165"/>
          <p:cNvSpPr/>
          <p:nvPr/>
        </p:nvSpPr>
        <p:spPr>
          <a:xfrm flipV="1">
            <a:off x="2722245" y="4303713"/>
            <a:ext cx="762000" cy="381000"/>
          </a:xfrm>
          <a:prstGeom prst="wedgeRectCallout">
            <a:avLst>
              <a:gd name="adj1" fmla="val -39796"/>
              <a:gd name="adj2" fmla="val 10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20" name="Rectangle 177" descr="白色大理石"/>
          <p:cNvSpPr/>
          <p:nvPr/>
        </p:nvSpPr>
        <p:spPr>
          <a:xfrm>
            <a:off x="55130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4</a:t>
            </a:r>
            <a:endParaRPr lang="en-US" altLang="zh-CN">
              <a:latin typeface="Calibri" charset="0"/>
              <a:ea typeface="宋体" pitchFamily="2" charset="-122"/>
            </a:endParaRPr>
          </a:p>
        </p:txBody>
      </p:sp>
      <p:sp>
        <p:nvSpPr>
          <p:cNvPr id="21" name="Rectangle 182" descr="白色大理石"/>
          <p:cNvSpPr/>
          <p:nvPr/>
        </p:nvSpPr>
        <p:spPr>
          <a:xfrm>
            <a:off x="65798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5</a:t>
            </a:r>
            <a:endParaRPr lang="en-US" altLang="zh-CN">
              <a:latin typeface="Calibri" charset="0"/>
              <a:ea typeface="宋体" pitchFamily="2" charset="-122"/>
            </a:endParaRPr>
          </a:p>
        </p:txBody>
      </p:sp>
      <p:sp>
        <p:nvSpPr>
          <p:cNvPr id="22" name="Rectangle 186" descr="白色大理石"/>
          <p:cNvSpPr/>
          <p:nvPr/>
        </p:nvSpPr>
        <p:spPr>
          <a:xfrm>
            <a:off x="76466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6</a:t>
            </a:r>
            <a:endParaRPr lang="en-US" altLang="zh-CN">
              <a:latin typeface="Calibri" charset="0"/>
              <a:ea typeface="宋体" pitchFamily="2" charset="-122"/>
            </a:endParaRPr>
          </a:p>
        </p:txBody>
      </p:sp>
      <p:sp>
        <p:nvSpPr>
          <p:cNvPr id="23" name="AutoShape 190"/>
          <p:cNvSpPr/>
          <p:nvPr/>
        </p:nvSpPr>
        <p:spPr>
          <a:xfrm flipV="1">
            <a:off x="1793558" y="4351338"/>
            <a:ext cx="762000" cy="381000"/>
          </a:xfrm>
          <a:prstGeom prst="wedgeRectCallout">
            <a:avLst>
              <a:gd name="adj1" fmla="val -25005"/>
              <a:gd name="adj2" fmla="val 113333"/>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Front</a:t>
            </a:r>
            <a:endParaRPr lang="en-US" altLang="zh-CN" sz="2000" dirty="0">
              <a:latin typeface="Calibri" charset="0"/>
              <a:ea typeface="宋体" pitchFamily="2" charset="-122"/>
            </a:endParaRPr>
          </a:p>
        </p:txBody>
      </p:sp>
      <p:sp>
        <p:nvSpPr>
          <p:cNvPr id="24" name="AutoShape 193"/>
          <p:cNvSpPr/>
          <p:nvPr/>
        </p:nvSpPr>
        <p:spPr>
          <a:xfrm flipV="1">
            <a:off x="2722245" y="4351338"/>
            <a:ext cx="762000" cy="381000"/>
          </a:xfrm>
          <a:prstGeom prst="wedgeRectCallout">
            <a:avLst>
              <a:gd name="adj1" fmla="val -133338"/>
              <a:gd name="adj2" fmla="val 133333"/>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25" name="Rectangle 194" descr="白色大理石"/>
          <p:cNvSpPr/>
          <p:nvPr/>
        </p:nvSpPr>
        <p:spPr>
          <a:xfrm>
            <a:off x="8713470" y="3541713"/>
            <a:ext cx="1066800" cy="457200"/>
          </a:xfrm>
          <a:prstGeom prst="rect">
            <a:avLst/>
          </a:prstGeom>
          <a:blipFill rotWithShape="0">
            <a:blip r:embed="rId1"/>
          </a:blipFill>
          <a:ln w="50800" cap="flat" cmpd="sng">
            <a:solidFill>
              <a:schemeClr val="tx1"/>
            </a:solidFill>
            <a:prstDash val="solid"/>
            <a:miter/>
            <a:headEnd type="none" w="med" len="med"/>
            <a:tailEnd type="none" w="med" len="med"/>
          </a:ln>
        </p:spPr>
        <p:txBody>
          <a:bodyPr wrap="none" anchor="ctr" anchorCtr="0"/>
          <a:p>
            <a:pPr algn="ctr"/>
            <a:r>
              <a:rPr lang="en-US" altLang="zh-CN">
                <a:latin typeface="Arial" panose="020B0604020202020204" pitchFamily="34" charset="0"/>
                <a:ea typeface="宋体" pitchFamily="2" charset="-122"/>
              </a:rPr>
              <a:t>Job 7</a:t>
            </a:r>
            <a:endParaRPr lang="en-US" altLang="zh-CN">
              <a:latin typeface="Calibri" charset="0"/>
              <a:ea typeface="宋体" pitchFamily="2" charset="-122"/>
            </a:endParaRPr>
          </a:p>
        </p:txBody>
      </p:sp>
      <p:grpSp>
        <p:nvGrpSpPr>
          <p:cNvPr id="26" name="Group 142"/>
          <p:cNvGrpSpPr/>
          <p:nvPr/>
        </p:nvGrpSpPr>
        <p:grpSpPr>
          <a:xfrm>
            <a:off x="2312670" y="3160713"/>
            <a:ext cx="7467600" cy="914400"/>
            <a:chOff x="576" y="2592"/>
            <a:chExt cx="4704" cy="576"/>
          </a:xfrm>
        </p:grpSpPr>
        <p:sp>
          <p:nvSpPr>
            <p:cNvPr id="27" name="Rectangle 123"/>
            <p:cNvSpPr/>
            <p:nvPr/>
          </p:nvSpPr>
          <p:spPr>
            <a:xfrm>
              <a:off x="576"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28" name="Rectangle 124"/>
            <p:cNvSpPr/>
            <p:nvPr/>
          </p:nvSpPr>
          <p:spPr>
            <a:xfrm>
              <a:off x="1248"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29" name="Rectangle 125"/>
            <p:cNvSpPr/>
            <p:nvPr/>
          </p:nvSpPr>
          <p:spPr>
            <a:xfrm>
              <a:off x="1920"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0" name="Rectangle 126"/>
            <p:cNvSpPr/>
            <p:nvPr/>
          </p:nvSpPr>
          <p:spPr>
            <a:xfrm>
              <a:off x="2592"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1" name="Rectangle 127"/>
            <p:cNvSpPr/>
            <p:nvPr/>
          </p:nvSpPr>
          <p:spPr>
            <a:xfrm>
              <a:off x="3264"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2" name="Rectangle 128"/>
            <p:cNvSpPr/>
            <p:nvPr/>
          </p:nvSpPr>
          <p:spPr>
            <a:xfrm>
              <a:off x="3936"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3" name="Rectangle 129"/>
            <p:cNvSpPr/>
            <p:nvPr/>
          </p:nvSpPr>
          <p:spPr>
            <a:xfrm>
              <a:off x="4608" y="2832"/>
              <a:ext cx="672" cy="288"/>
            </a:xfrm>
            <a:prstGeom prst="rect">
              <a:avLst/>
            </a:prstGeom>
            <a:noFill/>
            <a:ln w="50800" cap="flat" cmpd="sng">
              <a:solidFill>
                <a:schemeClr val="tx1"/>
              </a:solidFill>
              <a:prstDash val="solid"/>
              <a:miter/>
              <a:headEnd type="none" w="med" len="med"/>
              <a:tailEnd type="none" w="med" len="med"/>
            </a:ln>
          </p:spPr>
          <p:txBody>
            <a:bodyPr wrap="none" anchor="ctr" anchorCtr="0"/>
            <a:p>
              <a:pPr algn="ctr"/>
              <a:endParaRPr lang="zh-CN" altLang="zh-CN">
                <a:latin typeface="Calibri" charset="0"/>
                <a:ea typeface="宋体" pitchFamily="2" charset="-122"/>
              </a:endParaRPr>
            </a:p>
          </p:txBody>
        </p:sp>
        <p:sp>
          <p:nvSpPr>
            <p:cNvPr id="34" name="Rectangle 131" descr="栎木"/>
            <p:cNvSpPr/>
            <p:nvPr/>
          </p:nvSpPr>
          <p:spPr>
            <a:xfrm>
              <a:off x="576" y="2784"/>
              <a:ext cx="4704" cy="48"/>
            </a:xfrm>
            <a:prstGeom prst="rect">
              <a:avLst/>
            </a:prstGeom>
            <a:blipFill rotWithShape="0">
              <a:blip r:embed="rId2"/>
            </a:blipFill>
            <a:ln w="9525" cap="flat" cmpd="sng">
              <a:solidFill>
                <a:schemeClr val="accent2"/>
              </a:solidFill>
              <a:prstDash val="solid"/>
              <a:miter/>
              <a:headEnd type="none" w="med" len="med"/>
              <a:tailEnd type="none" w="med" len="med"/>
            </a:ln>
          </p:spPr>
          <p:txBody>
            <a:bodyPr wrap="none" anchor="ctr" anchorCtr="0"/>
            <a:p>
              <a:endParaRPr lang="zh-CN" altLang="en-US">
                <a:latin typeface="Calibri" charset="0"/>
                <a:ea typeface="宋体" pitchFamily="2" charset="-122"/>
              </a:endParaRPr>
            </a:p>
          </p:txBody>
        </p:sp>
        <p:sp>
          <p:nvSpPr>
            <p:cNvPr id="35" name="Rectangle 132" descr="栎木"/>
            <p:cNvSpPr/>
            <p:nvPr/>
          </p:nvSpPr>
          <p:spPr>
            <a:xfrm>
              <a:off x="576" y="3120"/>
              <a:ext cx="4704" cy="48"/>
            </a:xfrm>
            <a:prstGeom prst="rect">
              <a:avLst/>
            </a:prstGeom>
            <a:blipFill rotWithShape="0">
              <a:blip r:embed="rId2"/>
            </a:blipFill>
            <a:ln w="9525" cap="flat" cmpd="sng">
              <a:solidFill>
                <a:schemeClr val="accent2"/>
              </a:solidFill>
              <a:prstDash val="solid"/>
              <a:miter/>
              <a:headEnd type="none" w="med" len="med"/>
              <a:tailEnd type="none" w="med" len="med"/>
            </a:ln>
          </p:spPr>
          <p:txBody>
            <a:bodyPr wrap="none" anchor="ctr" anchorCtr="0"/>
            <a:p>
              <a:endParaRPr lang="zh-CN" altLang="en-US">
                <a:latin typeface="Calibri" charset="0"/>
                <a:ea typeface="宋体" pitchFamily="2" charset="-122"/>
              </a:endParaRPr>
            </a:p>
          </p:txBody>
        </p:sp>
        <p:sp>
          <p:nvSpPr>
            <p:cNvPr id="36" name="Rectangle 134"/>
            <p:cNvSpPr/>
            <p:nvPr/>
          </p:nvSpPr>
          <p:spPr>
            <a:xfrm>
              <a:off x="768"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0</a:t>
              </a:r>
              <a:endParaRPr lang="en-US" altLang="zh-CN" sz="2000">
                <a:latin typeface="Calibri" charset="0"/>
                <a:ea typeface="宋体" pitchFamily="2" charset="-122"/>
              </a:endParaRPr>
            </a:p>
          </p:txBody>
        </p:sp>
        <p:sp>
          <p:nvSpPr>
            <p:cNvPr id="37" name="Rectangle 135"/>
            <p:cNvSpPr/>
            <p:nvPr/>
          </p:nvSpPr>
          <p:spPr>
            <a:xfrm>
              <a:off x="1440"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1</a:t>
              </a:r>
              <a:endParaRPr lang="en-US" altLang="zh-CN" sz="2000">
                <a:latin typeface="Calibri" charset="0"/>
                <a:ea typeface="宋体" pitchFamily="2" charset="-122"/>
              </a:endParaRPr>
            </a:p>
          </p:txBody>
        </p:sp>
        <p:sp>
          <p:nvSpPr>
            <p:cNvPr id="39" name="Rectangle 136"/>
            <p:cNvSpPr/>
            <p:nvPr/>
          </p:nvSpPr>
          <p:spPr>
            <a:xfrm>
              <a:off x="2112"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2</a:t>
              </a:r>
              <a:endParaRPr lang="en-US" altLang="zh-CN" sz="2000">
                <a:latin typeface="Calibri" charset="0"/>
                <a:ea typeface="宋体" pitchFamily="2" charset="-122"/>
              </a:endParaRPr>
            </a:p>
          </p:txBody>
        </p:sp>
        <p:sp>
          <p:nvSpPr>
            <p:cNvPr id="40" name="Rectangle 137"/>
            <p:cNvSpPr/>
            <p:nvPr/>
          </p:nvSpPr>
          <p:spPr>
            <a:xfrm>
              <a:off x="2736"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3</a:t>
              </a:r>
              <a:endParaRPr lang="en-US" altLang="zh-CN" sz="2000">
                <a:latin typeface="Calibri" charset="0"/>
                <a:ea typeface="宋体" pitchFamily="2" charset="-122"/>
              </a:endParaRPr>
            </a:p>
          </p:txBody>
        </p:sp>
        <p:sp>
          <p:nvSpPr>
            <p:cNvPr id="42" name="Rectangle 138"/>
            <p:cNvSpPr/>
            <p:nvPr/>
          </p:nvSpPr>
          <p:spPr>
            <a:xfrm>
              <a:off x="3456"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4</a:t>
              </a:r>
              <a:endParaRPr lang="en-US" altLang="zh-CN" sz="2000">
                <a:latin typeface="Calibri" charset="0"/>
                <a:ea typeface="宋体" pitchFamily="2" charset="-122"/>
              </a:endParaRPr>
            </a:p>
          </p:txBody>
        </p:sp>
        <p:sp>
          <p:nvSpPr>
            <p:cNvPr id="63" name="Rectangle 139"/>
            <p:cNvSpPr/>
            <p:nvPr/>
          </p:nvSpPr>
          <p:spPr>
            <a:xfrm>
              <a:off x="4128"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5</a:t>
              </a:r>
              <a:endParaRPr lang="en-US" altLang="zh-CN" sz="2000">
                <a:latin typeface="Calibri" charset="0"/>
                <a:ea typeface="宋体" pitchFamily="2" charset="-122"/>
              </a:endParaRPr>
            </a:p>
          </p:txBody>
        </p:sp>
        <p:sp>
          <p:nvSpPr>
            <p:cNvPr id="64" name="Rectangle 140"/>
            <p:cNvSpPr/>
            <p:nvPr/>
          </p:nvSpPr>
          <p:spPr>
            <a:xfrm>
              <a:off x="4800" y="2592"/>
              <a:ext cx="288" cy="192"/>
            </a:xfrm>
            <a:prstGeom prst="rect">
              <a:avLst/>
            </a:prstGeom>
            <a:noFill/>
            <a:ln w="9525">
              <a:noFill/>
            </a:ln>
          </p:spPr>
          <p:txBody>
            <a:bodyPr wrap="none" anchor="ctr" anchorCtr="0"/>
            <a:p>
              <a:pPr algn="ctr"/>
              <a:r>
                <a:rPr lang="en-US" altLang="zh-CN" sz="2000">
                  <a:latin typeface="Calibri" charset="0"/>
                  <a:ea typeface="宋体" pitchFamily="2" charset="-122"/>
                  <a:sym typeface="Symbol" pitchFamily="18" charset="2"/>
                </a:rPr>
                <a:t>6</a:t>
              </a:r>
              <a:endParaRPr lang="en-US" altLang="zh-CN" sz="2000">
                <a:latin typeface="Calibri" charset="0"/>
                <a:ea typeface="宋体" pitchFamily="2" charset="-122"/>
              </a:endParaRPr>
            </a:p>
          </p:txBody>
        </p:sp>
      </p:grpSp>
      <p:sp>
        <p:nvSpPr>
          <p:cNvPr id="65" name="AutoShape 165"/>
          <p:cNvSpPr/>
          <p:nvPr/>
        </p:nvSpPr>
        <p:spPr>
          <a:xfrm flipV="1">
            <a:off x="4865370" y="4303713"/>
            <a:ext cx="762000" cy="381000"/>
          </a:xfrm>
          <a:prstGeom prst="wedgeRectCallout">
            <a:avLst>
              <a:gd name="adj1" fmla="val -39796"/>
              <a:gd name="adj2" fmla="val 10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66" name="AutoShape 165"/>
          <p:cNvSpPr/>
          <p:nvPr/>
        </p:nvSpPr>
        <p:spPr>
          <a:xfrm flipV="1">
            <a:off x="7008495" y="4303713"/>
            <a:ext cx="762000" cy="381000"/>
          </a:xfrm>
          <a:prstGeom prst="wedgeRectCallout">
            <a:avLst>
              <a:gd name="adj1" fmla="val -39796"/>
              <a:gd name="adj2" fmla="val 10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67" name="AutoShape 190"/>
          <p:cNvSpPr/>
          <p:nvPr/>
        </p:nvSpPr>
        <p:spPr>
          <a:xfrm flipV="1">
            <a:off x="3722370" y="4232275"/>
            <a:ext cx="762000" cy="381000"/>
          </a:xfrm>
          <a:prstGeom prst="wedgeRectCallout">
            <a:avLst>
              <a:gd name="adj1" fmla="val -33338"/>
              <a:gd name="adj2" fmla="val 9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Front</a:t>
            </a:r>
            <a:endParaRPr lang="en-US" altLang="zh-CN" sz="2000" dirty="0">
              <a:latin typeface="Calibri" charset="0"/>
              <a:ea typeface="宋体" pitchFamily="2" charset="-122"/>
            </a:endParaRPr>
          </a:p>
        </p:txBody>
      </p:sp>
      <p:sp>
        <p:nvSpPr>
          <p:cNvPr id="68" name="AutoShape 165"/>
          <p:cNvSpPr/>
          <p:nvPr/>
        </p:nvSpPr>
        <p:spPr>
          <a:xfrm flipV="1">
            <a:off x="9032558" y="4303713"/>
            <a:ext cx="762000" cy="381000"/>
          </a:xfrm>
          <a:prstGeom prst="wedgeRectCallout">
            <a:avLst>
              <a:gd name="adj1" fmla="val -39796"/>
              <a:gd name="adj2" fmla="val 106667"/>
            </a:avLst>
          </a:prstGeom>
          <a:gradFill rotWithShape="0">
            <a:gsLst>
              <a:gs pos="0">
                <a:srgbClr val="CFCFCF"/>
              </a:gs>
              <a:gs pos="100000">
                <a:srgbClr val="FFFFFF"/>
              </a:gs>
            </a:gsLst>
            <a:lin ang="5400000" scaled="1"/>
            <a:tileRect/>
          </a:gradFill>
          <a:ln w="9525" cap="flat" cmpd="sng">
            <a:solidFill>
              <a:schemeClr val="tx1"/>
            </a:solidFill>
            <a:prstDash val="solid"/>
            <a:miter/>
            <a:headEnd type="none" w="med" len="med"/>
            <a:tailEnd type="none" w="med" len="med"/>
          </a:ln>
        </p:spPr>
        <p:txBody>
          <a:bodyPr rot="10800000" wrap="none" anchor="ctr" anchorCtr="0"/>
          <a:p>
            <a:pPr algn="ctr">
              <a:lnSpc>
                <a:spcPct val="90000"/>
              </a:lnSpc>
            </a:pPr>
            <a:r>
              <a:rPr lang="en-US" altLang="zh-CN" sz="2000" dirty="0">
                <a:latin typeface="Calibri" charset="0"/>
                <a:ea typeface="宋体" pitchFamily="2" charset="-122"/>
              </a:rPr>
              <a:t>Rear</a:t>
            </a:r>
            <a:endParaRPr lang="en-US" altLang="zh-CN" sz="2000" dirty="0">
              <a:latin typeface="Calibri" charset="0"/>
              <a:ea typeface="宋体" pitchFamily="2" charset="-122"/>
            </a:endParaRPr>
          </a:p>
        </p:txBody>
      </p:sp>
      <p:sp>
        <p:nvSpPr>
          <p:cNvPr id="71" name="文本框 70"/>
          <p:cNvSpPr txBox="1"/>
          <p:nvPr/>
        </p:nvSpPr>
        <p:spPr>
          <a:xfrm>
            <a:off x="8713470" y="258445"/>
            <a:ext cx="2926080" cy="1476375"/>
          </a:xfrm>
          <a:prstGeom prst="rect">
            <a:avLst/>
          </a:prstGeom>
          <a:noFill/>
        </p:spPr>
        <p:txBody>
          <a:bodyPr wrap="none" rtlCol="0">
            <a:spAutoFit/>
          </a:bodyPr>
          <a:p>
            <a:pPr algn="l"/>
            <a:r>
              <a:rPr lang="zh-CN" altLang="en-US">
                <a:latin typeface="Courier New Regular" panose="02070309020205020404" charset="0"/>
                <a:cs typeface="Courier New Regular" panose="02070309020205020404" charset="0"/>
              </a:rPr>
              <a:t>struct Queue {</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int *data;</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int front, rear;</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int MaxSize;</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a:t>
            </a:r>
            <a:endParaRPr lang="zh-CN" altLang="en-US">
              <a:latin typeface="Courier New Regular" panose="02070309020205020404" charset="0"/>
              <a:cs typeface="Courier New Regular" panose="020703090202050204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dissolve">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17" presetClass="entr" presetSubtype="1"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ppt_x</p:attrName>
                                        </p:attrNameLst>
                                      </p:cBhvr>
                                      <p:tavLst>
                                        <p:tav tm="0">
                                          <p:val>
                                            <p:strVal val="#ppt_x"/>
                                          </p:val>
                                        </p:tav>
                                        <p:tav tm="100000">
                                          <p:val>
                                            <p:strVal val="#ppt_x"/>
                                          </p:val>
                                        </p:tav>
                                      </p:tavLst>
                                    </p:anim>
                                    <p:anim calcmode="lin" valueType="num">
                                      <p:cBhvr>
                                        <p:cTn id="20" dur="500" fill="hold"/>
                                        <p:tgtEl>
                                          <p:spTgt spid="6"/>
                                        </p:tgtEl>
                                        <p:attrNameLst>
                                          <p:attrName>ppt_y</p:attrName>
                                        </p:attrNameLst>
                                      </p:cBhvr>
                                      <p:tavLst>
                                        <p:tav tm="0">
                                          <p:val>
                                            <p:strVal val="#ppt_y-#ppt_h/2"/>
                                          </p:val>
                                        </p:tav>
                                        <p:tav tm="100000">
                                          <p:val>
                                            <p:strVal val="#ppt_y"/>
                                          </p:val>
                                        </p:tav>
                                      </p:tavLst>
                                    </p:anim>
                                    <p:anim calcmode="lin" valueType="num">
                                      <p:cBhvr>
                                        <p:cTn id="21" dur="500" fill="hold"/>
                                        <p:tgtEl>
                                          <p:spTgt spid="6"/>
                                        </p:tgtEl>
                                        <p:attrNameLst>
                                          <p:attrName>ppt_w</p:attrName>
                                        </p:attrNameLst>
                                      </p:cBhvr>
                                      <p:tavLst>
                                        <p:tav tm="0">
                                          <p:val>
                                            <p:strVal val="#ppt_w"/>
                                          </p:val>
                                        </p:tav>
                                        <p:tav tm="100000">
                                          <p:val>
                                            <p:strVal val="#ppt_w"/>
                                          </p:val>
                                        </p:tav>
                                      </p:tavLst>
                                    </p:anim>
                                    <p:anim calcmode="lin" valueType="num">
                                      <p:cBhvr>
                                        <p:cTn id="22" dur="500" fill="hold"/>
                                        <p:tgtEl>
                                          <p:spTgt spid="6"/>
                                        </p:tgtEl>
                                        <p:attrNameLst>
                                          <p:attrName>ppt_h</p:attrName>
                                        </p:attrNameLst>
                                      </p:cBhvr>
                                      <p:tavLst>
                                        <p:tav tm="0">
                                          <p:val>
                                            <p:fltVal val="0.00000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1" nodeType="clickEffect">
                                  <p:stCondLst>
                                    <p:cond delay="0"/>
                                  </p:stCondLst>
                                  <p:childTnLst>
                                    <p:animEffect transition="out" filter="dissolve">
                                      <p:cBhvr>
                                        <p:cTn id="26" dur="500"/>
                                        <p:tgtEl>
                                          <p:spTgt spid="24"/>
                                        </p:tgtEl>
                                      </p:cBhvr>
                                    </p:animEffect>
                                    <p:set>
                                      <p:cBhvr>
                                        <p:cTn id="27" dur="1" fill="hold">
                                          <p:stCondLst>
                                            <p:cond delay="499"/>
                                          </p:stCondLst>
                                        </p:cTn>
                                        <p:tgtEl>
                                          <p:spTgt spid="24"/>
                                        </p:tgtEl>
                                        <p:attrNameLst>
                                          <p:attrName>style.visibility</p:attrName>
                                        </p:attrNameLst>
                                      </p:cBhvr>
                                      <p:to>
                                        <p:strVal val="hidden"/>
                                      </p:to>
                                    </p:set>
                                  </p:childTnLst>
                                </p:cTn>
                              </p:par>
                            </p:childTnLst>
                          </p:cTn>
                        </p:par>
                        <p:par>
                          <p:cTn id="28" fill="hold">
                            <p:stCondLst>
                              <p:cond delay="500"/>
                            </p:stCondLst>
                            <p:childTnLst>
                              <p:par>
                                <p:cTn id="29" presetID="17" presetClass="entr" presetSubtype="1"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ppt_x</p:attrName>
                                        </p:attrNameLst>
                                      </p:cBhvr>
                                      <p:tavLst>
                                        <p:tav tm="0">
                                          <p:val>
                                            <p:strVal val="#ppt_x"/>
                                          </p:val>
                                        </p:tav>
                                        <p:tav tm="100000">
                                          <p:val>
                                            <p:strVal val="#ppt_x"/>
                                          </p:val>
                                        </p:tav>
                                      </p:tavLst>
                                    </p:anim>
                                    <p:anim calcmode="lin" valueType="num">
                                      <p:cBhvr>
                                        <p:cTn id="32" dur="500" fill="hold"/>
                                        <p:tgtEl>
                                          <p:spTgt spid="19"/>
                                        </p:tgtEl>
                                        <p:attrNameLst>
                                          <p:attrName>ppt_y</p:attrName>
                                        </p:attrNameLst>
                                      </p:cBhvr>
                                      <p:tavLst>
                                        <p:tav tm="0">
                                          <p:val>
                                            <p:strVal val="#ppt_y-#ppt_h/2"/>
                                          </p:val>
                                        </p:tav>
                                        <p:tav tm="100000">
                                          <p:val>
                                            <p:strVal val="#ppt_y"/>
                                          </p:val>
                                        </p:tav>
                                      </p:tavLst>
                                    </p:anim>
                                    <p:anim calcmode="lin" valueType="num">
                                      <p:cBhvr>
                                        <p:cTn id="33" dur="500" fill="hold"/>
                                        <p:tgtEl>
                                          <p:spTgt spid="19"/>
                                        </p:tgtEl>
                                        <p:attrNameLst>
                                          <p:attrName>ppt_w</p:attrName>
                                        </p:attrNameLst>
                                      </p:cBhvr>
                                      <p:tavLst>
                                        <p:tav tm="0">
                                          <p:val>
                                            <p:strVal val="#ppt_w"/>
                                          </p:val>
                                        </p:tav>
                                        <p:tav tm="100000">
                                          <p:val>
                                            <p:strVal val="#ppt_w"/>
                                          </p:val>
                                        </p:tav>
                                      </p:tavLst>
                                    </p:anim>
                                    <p:anim calcmode="lin" valueType="num">
                                      <p:cBhvr>
                                        <p:cTn id="34" dur="500" fill="hold"/>
                                        <p:tgtEl>
                                          <p:spTgt spid="19"/>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29"/>
                                            </p:cond>
                                          </p:stCondLst>
                                          <p:endCondLst>
                                            <p:cond evt="onStopAudio" delay="0">
                                              <p:tgtEl>
                                                <p:sldTgt/>
                                              </p:tgtEl>
                                            </p:cond>
                                          </p:endCondLst>
                                        </p:cTn>
                                        <p:tgtEl>
                                          <p:sndTgt r:embed="rId3" name="WHOOSH.WAV"/>
                                        </p:tgtEl>
                                      </p:cMediaNode>
                                    </p:audio>
                                  </p:subTnLst>
                                </p:cTn>
                              </p:par>
                            </p:childTnLst>
                          </p:cTn>
                        </p:par>
                        <p:par>
                          <p:cTn id="35" fill="hold">
                            <p:stCondLst>
                              <p:cond delay="1000"/>
                            </p:stCondLst>
                            <p:childTnLst>
                              <p:par>
                                <p:cTn id="36" presetID="2" presetClass="entr" presetSubtype="2"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500" fill="hold"/>
                                        <p:tgtEl>
                                          <p:spTgt spid="17"/>
                                        </p:tgtEl>
                                        <p:attrNameLst>
                                          <p:attrName>ppt_x</p:attrName>
                                        </p:attrNameLst>
                                      </p:cBhvr>
                                      <p:tavLst>
                                        <p:tav tm="0">
                                          <p:val>
                                            <p:strVal val="1+#ppt_w/2"/>
                                          </p:val>
                                        </p:tav>
                                        <p:tav tm="100000">
                                          <p:val>
                                            <p:strVal val="#ppt_x"/>
                                          </p:val>
                                        </p:tav>
                                      </p:tavLst>
                                    </p:anim>
                                    <p:anim calcmode="lin" valueType="num">
                                      <p:cBhvr>
                                        <p:cTn id="39" dur="500" fill="hold"/>
                                        <p:tgtEl>
                                          <p:spTgt spid="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6"/>
                                            </p:cond>
                                          </p:stCondLst>
                                          <p:endCondLst>
                                            <p:cond evt="onStopAudio" delay="0">
                                              <p:tgtEl>
                                                <p:sldTgt/>
                                              </p:tgtEl>
                                            </p:cond>
                                          </p:endCondLst>
                                        </p:cTn>
                                        <p:tgtEl>
                                          <p:sndTgt r:embed="rId4" name="CASHREG.WAV"/>
                                        </p:tgtEl>
                                      </p:cMediaNode>
                                    </p:audio>
                                  </p:subTnLst>
                                </p:cTn>
                              </p:par>
                            </p:childTnLst>
                          </p:cTn>
                        </p:par>
                      </p:childTnLst>
                    </p:cTn>
                  </p:par>
                  <p:par>
                    <p:cTn id="40" fill="hold">
                      <p:stCondLst>
                        <p:cond delay="indefinite"/>
                      </p:stCondLst>
                      <p:childTnLst>
                        <p:par>
                          <p:cTn id="41" fill="hold">
                            <p:stCondLst>
                              <p:cond delay="0"/>
                            </p:stCondLst>
                            <p:childTnLst>
                              <p:par>
                                <p:cTn id="42" presetID="17" presetClass="entr" presetSubtype="1"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ppt_x</p:attrName>
                                        </p:attrNameLst>
                                      </p:cBhvr>
                                      <p:tavLst>
                                        <p:tav tm="0">
                                          <p:val>
                                            <p:strVal val="#ppt_x"/>
                                          </p:val>
                                        </p:tav>
                                        <p:tav tm="100000">
                                          <p:val>
                                            <p:strVal val="#ppt_x"/>
                                          </p:val>
                                        </p:tav>
                                      </p:tavLst>
                                    </p:anim>
                                    <p:anim calcmode="lin" valueType="num">
                                      <p:cBhvr>
                                        <p:cTn id="45" dur="500" fill="hold"/>
                                        <p:tgtEl>
                                          <p:spTgt spid="7"/>
                                        </p:tgtEl>
                                        <p:attrNameLst>
                                          <p:attrName>ppt_y</p:attrName>
                                        </p:attrNameLst>
                                      </p:cBhvr>
                                      <p:tavLst>
                                        <p:tav tm="0">
                                          <p:val>
                                            <p:strVal val="#ppt_y-#ppt_h/2"/>
                                          </p:val>
                                        </p:tav>
                                        <p:tav tm="100000">
                                          <p:val>
                                            <p:strVal val="#ppt_y"/>
                                          </p:val>
                                        </p:tav>
                                      </p:tavLst>
                                    </p:anim>
                                    <p:anim calcmode="lin" valueType="num">
                                      <p:cBhvr>
                                        <p:cTn id="46" dur="500" fill="hold"/>
                                        <p:tgtEl>
                                          <p:spTgt spid="7"/>
                                        </p:tgtEl>
                                        <p:attrNameLst>
                                          <p:attrName>ppt_w</p:attrName>
                                        </p:attrNameLst>
                                      </p:cBhvr>
                                      <p:tavLst>
                                        <p:tav tm="0">
                                          <p:val>
                                            <p:strVal val="#ppt_w"/>
                                          </p:val>
                                        </p:tav>
                                        <p:tav tm="100000">
                                          <p:val>
                                            <p:strVal val="#ppt_w"/>
                                          </p:val>
                                        </p:tav>
                                      </p:tavLst>
                                    </p:anim>
                                    <p:anim calcmode="lin" valueType="num">
                                      <p:cBhvr>
                                        <p:cTn id="47" dur="500" fill="hold"/>
                                        <p:tgtEl>
                                          <p:spTgt spid="7"/>
                                        </p:tgtEl>
                                        <p:attrNameLst>
                                          <p:attrName>ppt_h</p:attrName>
                                        </p:attrNameLst>
                                      </p:cBhvr>
                                      <p:tavLst>
                                        <p:tav tm="0">
                                          <p:val>
                                            <p:fltVal val="0.000000"/>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grpId="1" nodeType="clickEffect">
                                  <p:stCondLst>
                                    <p:cond delay="0"/>
                                  </p:stCondLst>
                                  <p:childTnLst>
                                    <p:animMotion origin="layout" path="M -8.33333E-7 1.11111E-6 L 0.12604 1.11111E-6 " pathEditMode="relative" rAng="0" ptsTypes="AA">
                                      <p:cBhvr>
                                        <p:cTn id="51" dur="500" fill="hold"/>
                                        <p:tgtEl>
                                          <p:spTgt spid="19"/>
                                        </p:tgtEl>
                                        <p:attrNameLst>
                                          <p:attrName>ppt_x</p:attrName>
                                          <p:attrName>ppt_y</p:attrName>
                                        </p:attrNameLst>
                                      </p:cBhvr>
                                      <p:rCtr x="0" y="0"/>
                                    </p:animMotion>
                                  </p:childTnLst>
                                </p:cTn>
                              </p:par>
                            </p:childTnLst>
                          </p:cTn>
                        </p:par>
                        <p:par>
                          <p:cTn id="52" fill="hold">
                            <p:stCondLst>
                              <p:cond delay="500"/>
                            </p:stCondLst>
                            <p:childTnLst>
                              <p:par>
                                <p:cTn id="53" presetID="2" presetClass="entr" presetSubtype="2"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p:cTn id="55" dur="500" fill="hold"/>
                                        <p:tgtEl>
                                          <p:spTgt spid="18"/>
                                        </p:tgtEl>
                                        <p:attrNameLst>
                                          <p:attrName>ppt_x</p:attrName>
                                        </p:attrNameLst>
                                      </p:cBhvr>
                                      <p:tavLst>
                                        <p:tav tm="0">
                                          <p:val>
                                            <p:strVal val="1+#ppt_w/2"/>
                                          </p:val>
                                        </p:tav>
                                        <p:tav tm="100000">
                                          <p:val>
                                            <p:strVal val="#ppt_x"/>
                                          </p:val>
                                        </p:tav>
                                      </p:tavLst>
                                    </p:anim>
                                    <p:anim calcmode="lin" valueType="num">
                                      <p:cBhvr>
                                        <p:cTn id="56" dur="500" fill="hold"/>
                                        <p:tgtEl>
                                          <p:spTgt spid="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3"/>
                                            </p:cond>
                                          </p:stCondLst>
                                          <p:endCondLst>
                                            <p:cond evt="onStopAudio" delay="0">
                                              <p:tgtEl>
                                                <p:sldTgt/>
                                              </p:tgtEl>
                                            </p:cond>
                                          </p:endCondLst>
                                        </p:cTn>
                                        <p:tgtEl>
                                          <p:sndTgt r:embed="rId4" name="CASHREG.WAV"/>
                                        </p:tgtEl>
                                      </p:cMediaNode>
                                    </p:audio>
                                  </p:subTnLst>
                                </p:cTn>
                              </p:par>
                            </p:childTnLst>
                          </p:cTn>
                        </p:par>
                      </p:childTnLst>
                    </p:cTn>
                  </p:par>
                  <p:par>
                    <p:cTn id="57" fill="hold">
                      <p:stCondLst>
                        <p:cond delay="indefinite"/>
                      </p:stCondLst>
                      <p:childTnLst>
                        <p:par>
                          <p:cTn id="58" fill="hold">
                            <p:stCondLst>
                              <p:cond delay="0"/>
                            </p:stCondLst>
                            <p:childTnLst>
                              <p:par>
                                <p:cTn id="59" presetID="17" presetClass="entr" presetSubtype="1"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p:cTn id="61" dur="500" fill="hold"/>
                                        <p:tgtEl>
                                          <p:spTgt spid="8"/>
                                        </p:tgtEl>
                                        <p:attrNameLst>
                                          <p:attrName>ppt_x</p:attrName>
                                        </p:attrNameLst>
                                      </p:cBhvr>
                                      <p:tavLst>
                                        <p:tav tm="0">
                                          <p:val>
                                            <p:strVal val="#ppt_x"/>
                                          </p:val>
                                        </p:tav>
                                        <p:tav tm="100000">
                                          <p:val>
                                            <p:strVal val="#ppt_x"/>
                                          </p:val>
                                        </p:tav>
                                      </p:tavLst>
                                    </p:anim>
                                    <p:anim calcmode="lin" valueType="num">
                                      <p:cBhvr>
                                        <p:cTn id="62" dur="500" fill="hold"/>
                                        <p:tgtEl>
                                          <p:spTgt spid="8"/>
                                        </p:tgtEl>
                                        <p:attrNameLst>
                                          <p:attrName>ppt_y</p:attrName>
                                        </p:attrNameLst>
                                      </p:cBhvr>
                                      <p:tavLst>
                                        <p:tav tm="0">
                                          <p:val>
                                            <p:strVal val="#ppt_y-#ppt_h/2"/>
                                          </p:val>
                                        </p:tav>
                                        <p:tav tm="100000">
                                          <p:val>
                                            <p:strVal val="#ppt_y"/>
                                          </p:val>
                                        </p:tav>
                                      </p:tavLst>
                                    </p:anim>
                                    <p:anim calcmode="lin" valueType="num">
                                      <p:cBhvr>
                                        <p:cTn id="63" dur="500" fill="hold"/>
                                        <p:tgtEl>
                                          <p:spTgt spid="8"/>
                                        </p:tgtEl>
                                        <p:attrNameLst>
                                          <p:attrName>ppt_w</p:attrName>
                                        </p:attrNameLst>
                                      </p:cBhvr>
                                      <p:tavLst>
                                        <p:tav tm="0">
                                          <p:val>
                                            <p:strVal val="#ppt_w"/>
                                          </p:val>
                                        </p:tav>
                                        <p:tav tm="100000">
                                          <p:val>
                                            <p:strVal val="#ppt_w"/>
                                          </p:val>
                                        </p:tav>
                                      </p:tavLst>
                                    </p:anim>
                                    <p:anim calcmode="lin" valueType="num">
                                      <p:cBhvr>
                                        <p:cTn id="64"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9" presetClass="exit" presetSubtype="0" fill="hold" grpId="2" nodeType="clickEffect">
                                  <p:stCondLst>
                                    <p:cond delay="0"/>
                                  </p:stCondLst>
                                  <p:childTnLst>
                                    <p:animEffect transition="out" filter="dissolve">
                                      <p:cBhvr>
                                        <p:cTn id="68" dur="500"/>
                                        <p:tgtEl>
                                          <p:spTgt spid="19"/>
                                        </p:tgtEl>
                                      </p:cBhvr>
                                    </p:animEffect>
                                    <p:set>
                                      <p:cBhvr>
                                        <p:cTn id="69" dur="1" fill="hold">
                                          <p:stCondLst>
                                            <p:cond delay="499"/>
                                          </p:stCondLst>
                                        </p:cTn>
                                        <p:tgtEl>
                                          <p:spTgt spid="19"/>
                                        </p:tgtEl>
                                        <p:attrNameLst>
                                          <p:attrName>style.visibility</p:attrName>
                                        </p:attrNameLst>
                                      </p:cBhvr>
                                      <p:to>
                                        <p:strVal val="hidden"/>
                                      </p:to>
                                    </p:set>
                                  </p:childTnLst>
                                </p:cTn>
                              </p:par>
                            </p:childTnLst>
                          </p:cTn>
                        </p:par>
                        <p:par>
                          <p:cTn id="70" fill="hold">
                            <p:stCondLst>
                              <p:cond delay="500"/>
                            </p:stCondLst>
                            <p:childTnLst>
                              <p:par>
                                <p:cTn id="71" presetID="17" presetClass="entr" presetSubtype="1" fill="hold" grpId="0" nodeType="afterEffect">
                                  <p:stCondLst>
                                    <p:cond delay="0"/>
                                  </p:stCondLst>
                                  <p:childTnLst>
                                    <p:set>
                                      <p:cBhvr>
                                        <p:cTn id="72" dur="1" fill="hold">
                                          <p:stCondLst>
                                            <p:cond delay="0"/>
                                          </p:stCondLst>
                                        </p:cTn>
                                        <p:tgtEl>
                                          <p:spTgt spid="65"/>
                                        </p:tgtEl>
                                        <p:attrNameLst>
                                          <p:attrName>style.visibility</p:attrName>
                                        </p:attrNameLst>
                                      </p:cBhvr>
                                      <p:to>
                                        <p:strVal val="visible"/>
                                      </p:to>
                                    </p:set>
                                    <p:anim calcmode="lin" valueType="num">
                                      <p:cBhvr>
                                        <p:cTn id="73" dur="500" fill="hold"/>
                                        <p:tgtEl>
                                          <p:spTgt spid="65"/>
                                        </p:tgtEl>
                                        <p:attrNameLst>
                                          <p:attrName>ppt_x</p:attrName>
                                        </p:attrNameLst>
                                      </p:cBhvr>
                                      <p:tavLst>
                                        <p:tav tm="0">
                                          <p:val>
                                            <p:strVal val="#ppt_x"/>
                                          </p:val>
                                        </p:tav>
                                        <p:tav tm="100000">
                                          <p:val>
                                            <p:strVal val="#ppt_x"/>
                                          </p:val>
                                        </p:tav>
                                      </p:tavLst>
                                    </p:anim>
                                    <p:anim calcmode="lin" valueType="num">
                                      <p:cBhvr>
                                        <p:cTn id="74" dur="500" fill="hold"/>
                                        <p:tgtEl>
                                          <p:spTgt spid="65"/>
                                        </p:tgtEl>
                                        <p:attrNameLst>
                                          <p:attrName>ppt_y</p:attrName>
                                        </p:attrNameLst>
                                      </p:cBhvr>
                                      <p:tavLst>
                                        <p:tav tm="0">
                                          <p:val>
                                            <p:strVal val="#ppt_y-#ppt_h/2"/>
                                          </p:val>
                                        </p:tav>
                                        <p:tav tm="100000">
                                          <p:val>
                                            <p:strVal val="#ppt_y"/>
                                          </p:val>
                                        </p:tav>
                                      </p:tavLst>
                                    </p:anim>
                                    <p:anim calcmode="lin" valueType="num">
                                      <p:cBhvr>
                                        <p:cTn id="75" dur="500" fill="hold"/>
                                        <p:tgtEl>
                                          <p:spTgt spid="65"/>
                                        </p:tgtEl>
                                        <p:attrNameLst>
                                          <p:attrName>ppt_w</p:attrName>
                                        </p:attrNameLst>
                                      </p:cBhvr>
                                      <p:tavLst>
                                        <p:tav tm="0">
                                          <p:val>
                                            <p:strVal val="#ppt_w"/>
                                          </p:val>
                                        </p:tav>
                                        <p:tav tm="100000">
                                          <p:val>
                                            <p:strVal val="#ppt_w"/>
                                          </p:val>
                                        </p:tav>
                                      </p:tavLst>
                                    </p:anim>
                                    <p:anim calcmode="lin" valueType="num">
                                      <p:cBhvr>
                                        <p:cTn id="76" dur="500" fill="hold"/>
                                        <p:tgtEl>
                                          <p:spTgt spid="65"/>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71"/>
                                            </p:cond>
                                          </p:stCondLst>
                                          <p:endCondLst>
                                            <p:cond evt="onStopAudio" delay="0">
                                              <p:tgtEl>
                                                <p:sldTgt/>
                                              </p:tgtEl>
                                            </p:cond>
                                          </p:endCondLst>
                                        </p:cTn>
                                        <p:tgtEl>
                                          <p:sndTgt r:embed="rId3" name="WHOOSH.WAV"/>
                                        </p:tgtEl>
                                      </p:cMediaNode>
                                    </p:audio>
                                  </p:subTnLst>
                                </p:cTn>
                              </p:par>
                            </p:childTnLst>
                          </p:cTn>
                        </p:par>
                        <p:par>
                          <p:cTn id="77" fill="hold">
                            <p:stCondLst>
                              <p:cond delay="1000"/>
                            </p:stCondLst>
                            <p:childTnLst>
                              <p:par>
                                <p:cTn id="78" presetID="2" presetClass="entr" presetSubtype="2" fill="hold" grpId="0" nodeType="afterEffect">
                                  <p:stCondLst>
                                    <p:cond delay="0"/>
                                  </p:stCondLst>
                                  <p:childTnLst>
                                    <p:set>
                                      <p:cBhvr>
                                        <p:cTn id="79" dur="1" fill="hold">
                                          <p:stCondLst>
                                            <p:cond delay="0"/>
                                          </p:stCondLst>
                                        </p:cTn>
                                        <p:tgtEl>
                                          <p:spTgt spid="5"/>
                                        </p:tgtEl>
                                        <p:attrNameLst>
                                          <p:attrName>style.visibility</p:attrName>
                                        </p:attrNameLst>
                                      </p:cBhvr>
                                      <p:to>
                                        <p:strVal val="visible"/>
                                      </p:to>
                                    </p:set>
                                    <p:anim calcmode="lin" valueType="num">
                                      <p:cBhvr>
                                        <p:cTn id="80" dur="500" fill="hold"/>
                                        <p:tgtEl>
                                          <p:spTgt spid="5"/>
                                        </p:tgtEl>
                                        <p:attrNameLst>
                                          <p:attrName>ppt_x</p:attrName>
                                        </p:attrNameLst>
                                      </p:cBhvr>
                                      <p:tavLst>
                                        <p:tav tm="0">
                                          <p:val>
                                            <p:strVal val="1+#ppt_w/2"/>
                                          </p:val>
                                        </p:tav>
                                        <p:tav tm="100000">
                                          <p:val>
                                            <p:strVal val="#ppt_x"/>
                                          </p:val>
                                        </p:tav>
                                      </p:tavLst>
                                    </p:anim>
                                    <p:anim calcmode="lin" valueType="num">
                                      <p:cBhvr>
                                        <p:cTn id="81" dur="500" fill="hold"/>
                                        <p:tgtEl>
                                          <p:spTgt spid="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78"/>
                                            </p:cond>
                                          </p:stCondLst>
                                          <p:endCondLst>
                                            <p:cond evt="onStopAudio" delay="0">
                                              <p:tgtEl>
                                                <p:sldTgt/>
                                              </p:tgtEl>
                                            </p:cond>
                                          </p:endCondLst>
                                        </p:cTn>
                                        <p:tgtEl>
                                          <p:sndTgt r:embed="rId4" name="CASHREG.WAV"/>
                                        </p:tgtEl>
                                      </p:cMediaNode>
                                    </p:audio>
                                  </p:subTnLst>
                                </p:cTn>
                              </p:par>
                            </p:childTnLst>
                          </p:cTn>
                        </p:par>
                      </p:childTnLst>
                    </p:cTn>
                  </p:par>
                  <p:par>
                    <p:cTn id="82" fill="hold">
                      <p:stCondLst>
                        <p:cond delay="indefinite"/>
                      </p:stCondLst>
                      <p:childTnLst>
                        <p:par>
                          <p:cTn id="83" fill="hold">
                            <p:stCondLst>
                              <p:cond delay="0"/>
                            </p:stCondLst>
                            <p:childTnLst>
                              <p:par>
                                <p:cTn id="84" presetID="17" presetClass="entr" presetSubtype="1"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 calcmode="lin" valueType="num">
                                      <p:cBhvr>
                                        <p:cTn id="86" dur="500" fill="hold"/>
                                        <p:tgtEl>
                                          <p:spTgt spid="9"/>
                                        </p:tgtEl>
                                        <p:attrNameLst>
                                          <p:attrName>ppt_x</p:attrName>
                                        </p:attrNameLst>
                                      </p:cBhvr>
                                      <p:tavLst>
                                        <p:tav tm="0">
                                          <p:val>
                                            <p:strVal val="#ppt_x"/>
                                          </p:val>
                                        </p:tav>
                                        <p:tav tm="100000">
                                          <p:val>
                                            <p:strVal val="#ppt_x"/>
                                          </p:val>
                                        </p:tav>
                                      </p:tavLst>
                                    </p:anim>
                                    <p:anim calcmode="lin" valueType="num">
                                      <p:cBhvr>
                                        <p:cTn id="87" dur="500" fill="hold"/>
                                        <p:tgtEl>
                                          <p:spTgt spid="9"/>
                                        </p:tgtEl>
                                        <p:attrNameLst>
                                          <p:attrName>ppt_y</p:attrName>
                                        </p:attrNameLst>
                                      </p:cBhvr>
                                      <p:tavLst>
                                        <p:tav tm="0">
                                          <p:val>
                                            <p:strVal val="#ppt_y-#ppt_h/2"/>
                                          </p:val>
                                        </p:tav>
                                        <p:tav tm="100000">
                                          <p:val>
                                            <p:strVal val="#ppt_y"/>
                                          </p:val>
                                        </p:tav>
                                      </p:tavLst>
                                    </p:anim>
                                    <p:anim calcmode="lin" valueType="num">
                                      <p:cBhvr>
                                        <p:cTn id="88" dur="500" fill="hold"/>
                                        <p:tgtEl>
                                          <p:spTgt spid="9"/>
                                        </p:tgtEl>
                                        <p:attrNameLst>
                                          <p:attrName>ppt_w</p:attrName>
                                        </p:attrNameLst>
                                      </p:cBhvr>
                                      <p:tavLst>
                                        <p:tav tm="0">
                                          <p:val>
                                            <p:strVal val="#ppt_w"/>
                                          </p:val>
                                        </p:tav>
                                        <p:tav tm="100000">
                                          <p:val>
                                            <p:strVal val="#ppt_w"/>
                                          </p:val>
                                        </p:tav>
                                      </p:tavLst>
                                    </p:anim>
                                    <p:anim calcmode="lin" valueType="num">
                                      <p:cBhvr>
                                        <p:cTn id="89" dur="500" fill="hold"/>
                                        <p:tgtEl>
                                          <p:spTgt spid="9"/>
                                        </p:tgtEl>
                                        <p:attrNameLst>
                                          <p:attrName>ppt_h</p:attrName>
                                        </p:attrNameLst>
                                      </p:cBhvr>
                                      <p:tavLst>
                                        <p:tav tm="0">
                                          <p:val>
                                            <p:fltVal val="0.000000"/>
                                          </p:val>
                                        </p:tav>
                                        <p:tav tm="100000">
                                          <p:val>
                                            <p:strVal val="#ppt_h"/>
                                          </p:val>
                                        </p:tav>
                                      </p:tavLst>
                                    </p:anim>
                                  </p:childTnLst>
                                </p:cTn>
                              </p:par>
                            </p:childTnLst>
                          </p:cTn>
                        </p:par>
                      </p:childTnLst>
                    </p:cTn>
                  </p:par>
                  <p:par>
                    <p:cTn id="90" fill="hold">
                      <p:stCondLst>
                        <p:cond delay="indefinite"/>
                      </p:stCondLst>
                      <p:childTnLst>
                        <p:par>
                          <p:cTn id="91" fill="hold">
                            <p:stCondLst>
                              <p:cond delay="0"/>
                            </p:stCondLst>
                            <p:childTnLst>
                              <p:par>
                                <p:cTn id="92" presetID="63" presetClass="path" presetSubtype="0" accel="50000" decel="50000" fill="hold" grpId="1" nodeType="clickEffect">
                                  <p:stCondLst>
                                    <p:cond delay="0"/>
                                  </p:stCondLst>
                                  <p:childTnLst>
                                    <p:animMotion origin="layout" path="M -4.16667E-6 -1.11111E-6 L 0.11198 0.00347 " pathEditMode="relative" rAng="0" ptsTypes="AA">
                                      <p:cBhvr>
                                        <p:cTn id="93" dur="2000" fill="hold"/>
                                        <p:tgtEl>
                                          <p:spTgt spid="23"/>
                                        </p:tgtEl>
                                        <p:attrNameLst>
                                          <p:attrName>ppt_x</p:attrName>
                                          <p:attrName>ppt_y</p:attrName>
                                        </p:attrNameLst>
                                      </p:cBhvr>
                                      <p:rCtr x="0" y="0"/>
                                    </p:animMotion>
                                  </p:childTnLst>
                                </p:cTn>
                              </p:par>
                            </p:childTnLst>
                          </p:cTn>
                        </p:par>
                        <p:par>
                          <p:cTn id="94" fill="hold">
                            <p:stCondLst>
                              <p:cond delay="2000"/>
                            </p:stCondLst>
                            <p:childTnLst>
                              <p:par>
                                <p:cTn id="95" presetID="2" presetClass="exit" presetSubtype="8" fill="hold" grpId="1" nodeType="afterEffect">
                                  <p:stCondLst>
                                    <p:cond delay="0"/>
                                  </p:stCondLst>
                                  <p:childTnLst>
                                    <p:anim calcmode="lin" valueType="num">
                                      <p:cBhvr>
                                        <p:cTn id="96" dur="500"/>
                                        <p:tgtEl>
                                          <p:spTgt spid="17"/>
                                        </p:tgtEl>
                                        <p:attrNameLst>
                                          <p:attrName>ppt_x</p:attrName>
                                        </p:attrNameLst>
                                      </p:cBhvr>
                                      <p:tavLst>
                                        <p:tav tm="0">
                                          <p:val>
                                            <p:strVal val="ppt_x"/>
                                          </p:val>
                                        </p:tav>
                                        <p:tav tm="100000">
                                          <p:val>
                                            <p:strVal val="0-ppt_w/2"/>
                                          </p:val>
                                        </p:tav>
                                      </p:tavLst>
                                    </p:anim>
                                    <p:anim calcmode="lin" valueType="num">
                                      <p:cBhvr>
                                        <p:cTn id="97" dur="500"/>
                                        <p:tgtEl>
                                          <p:spTgt spid="17"/>
                                        </p:tgtEl>
                                        <p:attrNameLst>
                                          <p:attrName>ppt_y</p:attrName>
                                        </p:attrNameLst>
                                      </p:cBhvr>
                                      <p:tavLst>
                                        <p:tav tm="0">
                                          <p:val>
                                            <p:strVal val="ppt_y"/>
                                          </p:val>
                                        </p:tav>
                                        <p:tav tm="100000">
                                          <p:val>
                                            <p:strVal val="ppt_y"/>
                                          </p:val>
                                        </p:tav>
                                      </p:tavLst>
                                    </p:anim>
                                    <p:set>
                                      <p:cBhvr>
                                        <p:cTn id="98" dur="1" fill="hold">
                                          <p:stCondLst>
                                            <p:cond delay="499"/>
                                          </p:stCondLst>
                                        </p:cTn>
                                        <p:tgtEl>
                                          <p:spTgt spid="17"/>
                                        </p:tgtEl>
                                        <p:attrNameLst>
                                          <p:attrName>style.visibility</p:attrName>
                                        </p:attrNameLst>
                                      </p:cBhvr>
                                      <p:to>
                                        <p:strVal val="hidden"/>
                                      </p:to>
                                    </p:set>
                                  </p:childTnLst>
                                  <p:subTnLst>
                                    <p:audio>
                                      <p:cMediaNode>
                                        <p:cTn display="0" masterRel="sameClick">
                                          <p:stCondLst>
                                            <p:cond evt="begin" delay="0">
                                              <p:tn val="95"/>
                                            </p:cond>
                                          </p:stCondLst>
                                          <p:endCondLst>
                                            <p:cond evt="onStopAudio" delay="0">
                                              <p:tgtEl>
                                                <p:sldTgt/>
                                              </p:tgtEl>
                                            </p:cond>
                                          </p:endCondLst>
                                        </p:cTn>
                                        <p:tgtEl>
                                          <p:sndTgt r:embed="rId5" name="GLASS.WAV"/>
                                        </p:tgtEl>
                                      </p:cMediaNode>
                                    </p:audio>
                                  </p:subTnLst>
                                </p:cTn>
                              </p:par>
                            </p:childTnLst>
                          </p:cTn>
                        </p:par>
                      </p:childTnLst>
                    </p:cTn>
                  </p:par>
                  <p:par>
                    <p:cTn id="99" fill="hold">
                      <p:stCondLst>
                        <p:cond delay="indefinite"/>
                      </p:stCondLst>
                      <p:childTnLst>
                        <p:par>
                          <p:cTn id="100" fill="hold">
                            <p:stCondLst>
                              <p:cond delay="0"/>
                            </p:stCondLst>
                            <p:childTnLst>
                              <p:par>
                                <p:cTn id="101" presetID="17" presetClass="entr" presetSubtype="1" fill="hold" grpId="0" nodeType="click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p:cTn id="103" dur="500" fill="hold"/>
                                        <p:tgtEl>
                                          <p:spTgt spid="10"/>
                                        </p:tgtEl>
                                        <p:attrNameLst>
                                          <p:attrName>ppt_x</p:attrName>
                                        </p:attrNameLst>
                                      </p:cBhvr>
                                      <p:tavLst>
                                        <p:tav tm="0">
                                          <p:val>
                                            <p:strVal val="#ppt_x"/>
                                          </p:val>
                                        </p:tav>
                                        <p:tav tm="100000">
                                          <p:val>
                                            <p:strVal val="#ppt_x"/>
                                          </p:val>
                                        </p:tav>
                                      </p:tavLst>
                                    </p:anim>
                                    <p:anim calcmode="lin" valueType="num">
                                      <p:cBhvr>
                                        <p:cTn id="104" dur="500" fill="hold"/>
                                        <p:tgtEl>
                                          <p:spTgt spid="10"/>
                                        </p:tgtEl>
                                        <p:attrNameLst>
                                          <p:attrName>ppt_y</p:attrName>
                                        </p:attrNameLst>
                                      </p:cBhvr>
                                      <p:tavLst>
                                        <p:tav tm="0">
                                          <p:val>
                                            <p:strVal val="#ppt_y-#ppt_h/2"/>
                                          </p:val>
                                        </p:tav>
                                        <p:tav tm="100000">
                                          <p:val>
                                            <p:strVal val="#ppt_y"/>
                                          </p:val>
                                        </p:tav>
                                      </p:tavLst>
                                    </p:anim>
                                    <p:anim calcmode="lin" valueType="num">
                                      <p:cBhvr>
                                        <p:cTn id="105" dur="500" fill="hold"/>
                                        <p:tgtEl>
                                          <p:spTgt spid="10"/>
                                        </p:tgtEl>
                                        <p:attrNameLst>
                                          <p:attrName>ppt_w</p:attrName>
                                        </p:attrNameLst>
                                      </p:cBhvr>
                                      <p:tavLst>
                                        <p:tav tm="0">
                                          <p:val>
                                            <p:strVal val="#ppt_w"/>
                                          </p:val>
                                        </p:tav>
                                        <p:tav tm="100000">
                                          <p:val>
                                            <p:strVal val="#ppt_w"/>
                                          </p:val>
                                        </p:tav>
                                      </p:tavLst>
                                    </p:anim>
                                    <p:anim calcmode="lin" valueType="num">
                                      <p:cBhvr>
                                        <p:cTn id="106" dur="500" fill="hold"/>
                                        <p:tgtEl>
                                          <p:spTgt spid="10"/>
                                        </p:tgtEl>
                                        <p:attrNameLst>
                                          <p:attrName>ppt_h</p:attrName>
                                        </p:attrNameLst>
                                      </p:cBhvr>
                                      <p:tavLst>
                                        <p:tav tm="0">
                                          <p:val>
                                            <p:fltVal val="0.000000"/>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grpId="1" nodeType="clickEffect">
                                  <p:stCondLst>
                                    <p:cond delay="0"/>
                                  </p:stCondLst>
                                  <p:childTnLst>
                                    <p:animMotion origin="layout" path="M 5.55556E-7 4.81481E-6 L 0.12604 4.81481E-6 " pathEditMode="relative" rAng="0" ptsTypes="AA">
                                      <p:cBhvr>
                                        <p:cTn id="110" dur="500" fill="hold"/>
                                        <p:tgtEl>
                                          <p:spTgt spid="65"/>
                                        </p:tgtEl>
                                        <p:attrNameLst>
                                          <p:attrName>ppt_x</p:attrName>
                                          <p:attrName>ppt_y</p:attrName>
                                        </p:attrNameLst>
                                      </p:cBhvr>
                                      <p:rCtr x="0" y="0"/>
                                    </p:animMotion>
                                  </p:childTnLst>
                                </p:cTn>
                              </p:par>
                            </p:childTnLst>
                          </p:cTn>
                        </p:par>
                        <p:par>
                          <p:cTn id="111" fill="hold">
                            <p:stCondLst>
                              <p:cond delay="500"/>
                            </p:stCondLst>
                            <p:childTnLst>
                              <p:par>
                                <p:cTn id="112" presetID="2" presetClass="entr" presetSubtype="2" fill="hold" grpId="0" nodeType="afterEffect">
                                  <p:stCondLst>
                                    <p:cond delay="0"/>
                                  </p:stCondLst>
                                  <p:childTnLst>
                                    <p:set>
                                      <p:cBhvr>
                                        <p:cTn id="113" dur="1" fill="hold">
                                          <p:stCondLst>
                                            <p:cond delay="0"/>
                                          </p:stCondLst>
                                        </p:cTn>
                                        <p:tgtEl>
                                          <p:spTgt spid="20"/>
                                        </p:tgtEl>
                                        <p:attrNameLst>
                                          <p:attrName>style.visibility</p:attrName>
                                        </p:attrNameLst>
                                      </p:cBhvr>
                                      <p:to>
                                        <p:strVal val="visible"/>
                                      </p:to>
                                    </p:set>
                                    <p:anim calcmode="lin" valueType="num">
                                      <p:cBhvr>
                                        <p:cTn id="114" dur="500" fill="hold"/>
                                        <p:tgtEl>
                                          <p:spTgt spid="20"/>
                                        </p:tgtEl>
                                        <p:attrNameLst>
                                          <p:attrName>ppt_x</p:attrName>
                                        </p:attrNameLst>
                                      </p:cBhvr>
                                      <p:tavLst>
                                        <p:tav tm="0">
                                          <p:val>
                                            <p:strVal val="1+#ppt_w/2"/>
                                          </p:val>
                                        </p:tav>
                                        <p:tav tm="100000">
                                          <p:val>
                                            <p:strVal val="#ppt_x"/>
                                          </p:val>
                                        </p:tav>
                                      </p:tavLst>
                                    </p:anim>
                                    <p:anim calcmode="lin" valueType="num">
                                      <p:cBhvr>
                                        <p:cTn id="115" dur="500" fill="hold"/>
                                        <p:tgtEl>
                                          <p:spTgt spid="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2"/>
                                            </p:cond>
                                          </p:stCondLst>
                                          <p:endCondLst>
                                            <p:cond evt="onStopAudio" delay="0">
                                              <p:tgtEl>
                                                <p:sldTgt/>
                                              </p:tgtEl>
                                            </p:cond>
                                          </p:endCondLst>
                                        </p:cTn>
                                        <p:tgtEl>
                                          <p:sndTgt r:embed="rId4" name="CASHREG.WAV"/>
                                        </p:tgtEl>
                                      </p:cMediaNode>
                                    </p:audio>
                                  </p:subTnLst>
                                </p:cTn>
                              </p:par>
                            </p:childTnLst>
                          </p:cTn>
                        </p:par>
                      </p:childTnLst>
                    </p:cTn>
                  </p:par>
                  <p:par>
                    <p:cTn id="116" fill="hold">
                      <p:stCondLst>
                        <p:cond delay="indefinite"/>
                      </p:stCondLst>
                      <p:childTnLst>
                        <p:par>
                          <p:cTn id="117" fill="hold">
                            <p:stCondLst>
                              <p:cond delay="0"/>
                            </p:stCondLst>
                            <p:childTnLst>
                              <p:par>
                                <p:cTn id="118" presetID="17" presetClass="entr" presetSubtype="1" fill="hold" grpId="0" nodeType="clickEffect">
                                  <p:stCondLst>
                                    <p:cond delay="0"/>
                                  </p:stCondLst>
                                  <p:childTnLst>
                                    <p:set>
                                      <p:cBhvr>
                                        <p:cTn id="119" dur="1" fill="hold">
                                          <p:stCondLst>
                                            <p:cond delay="0"/>
                                          </p:stCondLst>
                                        </p:cTn>
                                        <p:tgtEl>
                                          <p:spTgt spid="12"/>
                                        </p:tgtEl>
                                        <p:attrNameLst>
                                          <p:attrName>style.visibility</p:attrName>
                                        </p:attrNameLst>
                                      </p:cBhvr>
                                      <p:to>
                                        <p:strVal val="visible"/>
                                      </p:to>
                                    </p:set>
                                    <p:anim calcmode="lin" valueType="num">
                                      <p:cBhvr>
                                        <p:cTn id="120" dur="500" fill="hold"/>
                                        <p:tgtEl>
                                          <p:spTgt spid="12"/>
                                        </p:tgtEl>
                                        <p:attrNameLst>
                                          <p:attrName>ppt_x</p:attrName>
                                        </p:attrNameLst>
                                      </p:cBhvr>
                                      <p:tavLst>
                                        <p:tav tm="0">
                                          <p:val>
                                            <p:strVal val="#ppt_x"/>
                                          </p:val>
                                        </p:tav>
                                        <p:tav tm="100000">
                                          <p:val>
                                            <p:strVal val="#ppt_x"/>
                                          </p:val>
                                        </p:tav>
                                      </p:tavLst>
                                    </p:anim>
                                    <p:anim calcmode="lin" valueType="num">
                                      <p:cBhvr>
                                        <p:cTn id="121" dur="500" fill="hold"/>
                                        <p:tgtEl>
                                          <p:spTgt spid="12"/>
                                        </p:tgtEl>
                                        <p:attrNameLst>
                                          <p:attrName>ppt_y</p:attrName>
                                        </p:attrNameLst>
                                      </p:cBhvr>
                                      <p:tavLst>
                                        <p:tav tm="0">
                                          <p:val>
                                            <p:strVal val="#ppt_y-#ppt_h/2"/>
                                          </p:val>
                                        </p:tav>
                                        <p:tav tm="100000">
                                          <p:val>
                                            <p:strVal val="#ppt_y"/>
                                          </p:val>
                                        </p:tav>
                                      </p:tavLst>
                                    </p:anim>
                                    <p:anim calcmode="lin" valueType="num">
                                      <p:cBhvr>
                                        <p:cTn id="122" dur="500" fill="hold"/>
                                        <p:tgtEl>
                                          <p:spTgt spid="12"/>
                                        </p:tgtEl>
                                        <p:attrNameLst>
                                          <p:attrName>ppt_w</p:attrName>
                                        </p:attrNameLst>
                                      </p:cBhvr>
                                      <p:tavLst>
                                        <p:tav tm="0">
                                          <p:val>
                                            <p:strVal val="#ppt_w"/>
                                          </p:val>
                                        </p:tav>
                                        <p:tav tm="100000">
                                          <p:val>
                                            <p:strVal val="#ppt_w"/>
                                          </p:val>
                                        </p:tav>
                                      </p:tavLst>
                                    </p:anim>
                                    <p:anim calcmode="lin" valueType="num">
                                      <p:cBhvr>
                                        <p:cTn id="123" dur="500" fill="hold"/>
                                        <p:tgtEl>
                                          <p:spTgt spid="12"/>
                                        </p:tgtEl>
                                        <p:attrNameLst>
                                          <p:attrName>ppt_h</p:attrName>
                                        </p:attrNameLst>
                                      </p:cBhvr>
                                      <p:tavLst>
                                        <p:tav tm="0">
                                          <p:val>
                                            <p:fltVal val="0.000000"/>
                                          </p:val>
                                        </p:tav>
                                        <p:tav tm="100000">
                                          <p:val>
                                            <p:strVal val="#ppt_h"/>
                                          </p:val>
                                        </p:tav>
                                      </p:tavLst>
                                    </p:anim>
                                  </p:childTnLst>
                                </p:cTn>
                              </p:par>
                            </p:childTnLst>
                          </p:cTn>
                        </p:par>
                      </p:childTnLst>
                    </p:cTn>
                  </p:par>
                  <p:par>
                    <p:cTn id="124" fill="hold">
                      <p:stCondLst>
                        <p:cond delay="indefinite"/>
                      </p:stCondLst>
                      <p:childTnLst>
                        <p:par>
                          <p:cTn id="125" fill="hold">
                            <p:stCondLst>
                              <p:cond delay="0"/>
                            </p:stCondLst>
                            <p:childTnLst>
                              <p:par>
                                <p:cTn id="126" presetID="9" presetClass="exit" presetSubtype="0" fill="hold" grpId="2" nodeType="clickEffect">
                                  <p:stCondLst>
                                    <p:cond delay="0"/>
                                  </p:stCondLst>
                                  <p:childTnLst>
                                    <p:animEffect transition="out" filter="dissolve">
                                      <p:cBhvr>
                                        <p:cTn id="127" dur="500"/>
                                        <p:tgtEl>
                                          <p:spTgt spid="65"/>
                                        </p:tgtEl>
                                      </p:cBhvr>
                                    </p:animEffect>
                                    <p:set>
                                      <p:cBhvr>
                                        <p:cTn id="128" dur="1" fill="hold">
                                          <p:stCondLst>
                                            <p:cond delay="499"/>
                                          </p:stCondLst>
                                        </p:cTn>
                                        <p:tgtEl>
                                          <p:spTgt spid="65"/>
                                        </p:tgtEl>
                                        <p:attrNameLst>
                                          <p:attrName>style.visibility</p:attrName>
                                        </p:attrNameLst>
                                      </p:cBhvr>
                                      <p:to>
                                        <p:strVal val="hidden"/>
                                      </p:to>
                                    </p:set>
                                  </p:childTnLst>
                                </p:cTn>
                              </p:par>
                            </p:childTnLst>
                          </p:cTn>
                        </p:par>
                        <p:par>
                          <p:cTn id="129" fill="hold">
                            <p:stCondLst>
                              <p:cond delay="500"/>
                            </p:stCondLst>
                            <p:childTnLst>
                              <p:par>
                                <p:cTn id="130" presetID="17" presetClass="entr" presetSubtype="1" fill="hold" grpId="0" nodeType="afterEffect">
                                  <p:stCondLst>
                                    <p:cond delay="0"/>
                                  </p:stCondLst>
                                  <p:childTnLst>
                                    <p:set>
                                      <p:cBhvr>
                                        <p:cTn id="131" dur="1" fill="hold">
                                          <p:stCondLst>
                                            <p:cond delay="0"/>
                                          </p:stCondLst>
                                        </p:cTn>
                                        <p:tgtEl>
                                          <p:spTgt spid="66"/>
                                        </p:tgtEl>
                                        <p:attrNameLst>
                                          <p:attrName>style.visibility</p:attrName>
                                        </p:attrNameLst>
                                      </p:cBhvr>
                                      <p:to>
                                        <p:strVal val="visible"/>
                                      </p:to>
                                    </p:set>
                                    <p:anim calcmode="lin" valueType="num">
                                      <p:cBhvr>
                                        <p:cTn id="132" dur="500" fill="hold"/>
                                        <p:tgtEl>
                                          <p:spTgt spid="66"/>
                                        </p:tgtEl>
                                        <p:attrNameLst>
                                          <p:attrName>ppt_x</p:attrName>
                                        </p:attrNameLst>
                                      </p:cBhvr>
                                      <p:tavLst>
                                        <p:tav tm="0">
                                          <p:val>
                                            <p:strVal val="#ppt_x"/>
                                          </p:val>
                                        </p:tav>
                                        <p:tav tm="100000">
                                          <p:val>
                                            <p:strVal val="#ppt_x"/>
                                          </p:val>
                                        </p:tav>
                                      </p:tavLst>
                                    </p:anim>
                                    <p:anim calcmode="lin" valueType="num">
                                      <p:cBhvr>
                                        <p:cTn id="133" dur="500" fill="hold"/>
                                        <p:tgtEl>
                                          <p:spTgt spid="66"/>
                                        </p:tgtEl>
                                        <p:attrNameLst>
                                          <p:attrName>ppt_y</p:attrName>
                                        </p:attrNameLst>
                                      </p:cBhvr>
                                      <p:tavLst>
                                        <p:tav tm="0">
                                          <p:val>
                                            <p:strVal val="#ppt_y-#ppt_h/2"/>
                                          </p:val>
                                        </p:tav>
                                        <p:tav tm="100000">
                                          <p:val>
                                            <p:strVal val="#ppt_y"/>
                                          </p:val>
                                        </p:tav>
                                      </p:tavLst>
                                    </p:anim>
                                    <p:anim calcmode="lin" valueType="num">
                                      <p:cBhvr>
                                        <p:cTn id="134" dur="500" fill="hold"/>
                                        <p:tgtEl>
                                          <p:spTgt spid="66"/>
                                        </p:tgtEl>
                                        <p:attrNameLst>
                                          <p:attrName>ppt_w</p:attrName>
                                        </p:attrNameLst>
                                      </p:cBhvr>
                                      <p:tavLst>
                                        <p:tav tm="0">
                                          <p:val>
                                            <p:strVal val="#ppt_w"/>
                                          </p:val>
                                        </p:tav>
                                        <p:tav tm="100000">
                                          <p:val>
                                            <p:strVal val="#ppt_w"/>
                                          </p:val>
                                        </p:tav>
                                      </p:tavLst>
                                    </p:anim>
                                    <p:anim calcmode="lin" valueType="num">
                                      <p:cBhvr>
                                        <p:cTn id="135" dur="500" fill="hold"/>
                                        <p:tgtEl>
                                          <p:spTgt spid="66"/>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130"/>
                                            </p:cond>
                                          </p:stCondLst>
                                          <p:endCondLst>
                                            <p:cond evt="onStopAudio" delay="0">
                                              <p:tgtEl>
                                                <p:sldTgt/>
                                              </p:tgtEl>
                                            </p:cond>
                                          </p:endCondLst>
                                        </p:cTn>
                                        <p:tgtEl>
                                          <p:sndTgt r:embed="rId3" name="WHOOSH.WAV"/>
                                        </p:tgtEl>
                                      </p:cMediaNode>
                                    </p:audio>
                                  </p:subTnLst>
                                </p:cTn>
                              </p:par>
                            </p:childTnLst>
                          </p:cTn>
                        </p:par>
                        <p:par>
                          <p:cTn id="136" fill="hold">
                            <p:stCondLst>
                              <p:cond delay="1000"/>
                            </p:stCondLst>
                            <p:childTnLst>
                              <p:par>
                                <p:cTn id="137" presetID="2" presetClass="entr" presetSubtype="2" fill="hold" grpId="0" nodeType="afterEffect">
                                  <p:stCondLst>
                                    <p:cond delay="0"/>
                                  </p:stCondLst>
                                  <p:childTnLst>
                                    <p:set>
                                      <p:cBhvr>
                                        <p:cTn id="138" dur="1" fill="hold">
                                          <p:stCondLst>
                                            <p:cond delay="0"/>
                                          </p:stCondLst>
                                        </p:cTn>
                                        <p:tgtEl>
                                          <p:spTgt spid="21"/>
                                        </p:tgtEl>
                                        <p:attrNameLst>
                                          <p:attrName>style.visibility</p:attrName>
                                        </p:attrNameLst>
                                      </p:cBhvr>
                                      <p:to>
                                        <p:strVal val="visible"/>
                                      </p:to>
                                    </p:set>
                                    <p:anim calcmode="lin" valueType="num">
                                      <p:cBhvr>
                                        <p:cTn id="139" dur="500" fill="hold"/>
                                        <p:tgtEl>
                                          <p:spTgt spid="21"/>
                                        </p:tgtEl>
                                        <p:attrNameLst>
                                          <p:attrName>ppt_x</p:attrName>
                                        </p:attrNameLst>
                                      </p:cBhvr>
                                      <p:tavLst>
                                        <p:tav tm="0">
                                          <p:val>
                                            <p:strVal val="1+#ppt_w/2"/>
                                          </p:val>
                                        </p:tav>
                                        <p:tav tm="100000">
                                          <p:val>
                                            <p:strVal val="#ppt_x"/>
                                          </p:val>
                                        </p:tav>
                                      </p:tavLst>
                                    </p:anim>
                                    <p:anim calcmode="lin" valueType="num">
                                      <p:cBhvr>
                                        <p:cTn id="140" dur="500" fill="hold"/>
                                        <p:tgtEl>
                                          <p:spTgt spid="2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37"/>
                                            </p:cond>
                                          </p:stCondLst>
                                          <p:endCondLst>
                                            <p:cond evt="onStopAudio" delay="0">
                                              <p:tgtEl>
                                                <p:sldTgt/>
                                              </p:tgtEl>
                                            </p:cond>
                                          </p:endCondLst>
                                        </p:cTn>
                                        <p:tgtEl>
                                          <p:sndTgt r:embed="rId4" name="CASHREG.WAV"/>
                                        </p:tgtEl>
                                      </p:cMediaNode>
                                    </p:audio>
                                  </p:subTnLst>
                                </p:cTn>
                              </p:par>
                            </p:childTnLst>
                          </p:cTn>
                        </p:par>
                      </p:childTnLst>
                    </p:cTn>
                  </p:par>
                  <p:par>
                    <p:cTn id="141" fill="hold">
                      <p:stCondLst>
                        <p:cond delay="indefinite"/>
                      </p:stCondLst>
                      <p:childTnLst>
                        <p:par>
                          <p:cTn id="142" fill="hold">
                            <p:stCondLst>
                              <p:cond delay="0"/>
                            </p:stCondLst>
                            <p:childTnLst>
                              <p:par>
                                <p:cTn id="143" presetID="17" presetClass="entr" presetSubtype="1" fill="hold" grpId="0" nodeType="clickEffect">
                                  <p:stCondLst>
                                    <p:cond delay="0"/>
                                  </p:stCondLst>
                                  <p:childTnLst>
                                    <p:set>
                                      <p:cBhvr>
                                        <p:cTn id="144" dur="1" fill="hold">
                                          <p:stCondLst>
                                            <p:cond delay="0"/>
                                          </p:stCondLst>
                                        </p:cTn>
                                        <p:tgtEl>
                                          <p:spTgt spid="13"/>
                                        </p:tgtEl>
                                        <p:attrNameLst>
                                          <p:attrName>style.visibility</p:attrName>
                                        </p:attrNameLst>
                                      </p:cBhvr>
                                      <p:to>
                                        <p:strVal val="visible"/>
                                      </p:to>
                                    </p:set>
                                    <p:anim calcmode="lin" valueType="num">
                                      <p:cBhvr>
                                        <p:cTn id="145" dur="500" fill="hold"/>
                                        <p:tgtEl>
                                          <p:spTgt spid="13"/>
                                        </p:tgtEl>
                                        <p:attrNameLst>
                                          <p:attrName>ppt_x</p:attrName>
                                        </p:attrNameLst>
                                      </p:cBhvr>
                                      <p:tavLst>
                                        <p:tav tm="0">
                                          <p:val>
                                            <p:strVal val="#ppt_x"/>
                                          </p:val>
                                        </p:tav>
                                        <p:tav tm="100000">
                                          <p:val>
                                            <p:strVal val="#ppt_x"/>
                                          </p:val>
                                        </p:tav>
                                      </p:tavLst>
                                    </p:anim>
                                    <p:anim calcmode="lin" valueType="num">
                                      <p:cBhvr>
                                        <p:cTn id="146" dur="500" fill="hold"/>
                                        <p:tgtEl>
                                          <p:spTgt spid="13"/>
                                        </p:tgtEl>
                                        <p:attrNameLst>
                                          <p:attrName>ppt_y</p:attrName>
                                        </p:attrNameLst>
                                      </p:cBhvr>
                                      <p:tavLst>
                                        <p:tav tm="0">
                                          <p:val>
                                            <p:strVal val="#ppt_y-#ppt_h/2"/>
                                          </p:val>
                                        </p:tav>
                                        <p:tav tm="100000">
                                          <p:val>
                                            <p:strVal val="#ppt_y"/>
                                          </p:val>
                                        </p:tav>
                                      </p:tavLst>
                                    </p:anim>
                                    <p:anim calcmode="lin" valueType="num">
                                      <p:cBhvr>
                                        <p:cTn id="147" dur="500" fill="hold"/>
                                        <p:tgtEl>
                                          <p:spTgt spid="13"/>
                                        </p:tgtEl>
                                        <p:attrNameLst>
                                          <p:attrName>ppt_w</p:attrName>
                                        </p:attrNameLst>
                                      </p:cBhvr>
                                      <p:tavLst>
                                        <p:tav tm="0">
                                          <p:val>
                                            <p:strVal val="#ppt_w"/>
                                          </p:val>
                                        </p:tav>
                                        <p:tav tm="100000">
                                          <p:val>
                                            <p:strVal val="#ppt_w"/>
                                          </p:val>
                                        </p:tav>
                                      </p:tavLst>
                                    </p:anim>
                                    <p:anim calcmode="lin" valueType="num">
                                      <p:cBhvr>
                                        <p:cTn id="148" dur="500" fill="hold"/>
                                        <p:tgtEl>
                                          <p:spTgt spid="13"/>
                                        </p:tgtEl>
                                        <p:attrNameLst>
                                          <p:attrName>ppt_h</p:attrName>
                                        </p:attrNameLst>
                                      </p:cBhvr>
                                      <p:tavLst>
                                        <p:tav tm="0">
                                          <p:val>
                                            <p:fltVal val="0.000000"/>
                                          </p:val>
                                        </p:tav>
                                        <p:tav tm="100000">
                                          <p:val>
                                            <p:strVal val="#ppt_h"/>
                                          </p:val>
                                        </p:tav>
                                      </p:tavLst>
                                    </p:anim>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grpId="1" nodeType="clickEffect">
                                  <p:stCondLst>
                                    <p:cond delay="0"/>
                                  </p:stCondLst>
                                  <p:childTnLst>
                                    <p:animMotion origin="layout" path="M 5.55556E-7 4.81481E-6 L 0.12604 4.81481E-6 " pathEditMode="relative" rAng="0" ptsTypes="AA">
                                      <p:cBhvr>
                                        <p:cTn id="152" dur="500" fill="hold"/>
                                        <p:tgtEl>
                                          <p:spTgt spid="66"/>
                                        </p:tgtEl>
                                        <p:attrNameLst>
                                          <p:attrName>ppt_x</p:attrName>
                                          <p:attrName>ppt_y</p:attrName>
                                        </p:attrNameLst>
                                      </p:cBhvr>
                                      <p:rCtr x="0" y="0"/>
                                    </p:animMotion>
                                  </p:childTnLst>
                                </p:cTn>
                              </p:par>
                            </p:childTnLst>
                          </p:cTn>
                        </p:par>
                        <p:par>
                          <p:cTn id="153" fill="hold">
                            <p:stCondLst>
                              <p:cond delay="500"/>
                            </p:stCondLst>
                            <p:childTnLst>
                              <p:par>
                                <p:cTn id="154" presetID="2" presetClass="entr" presetSubtype="2" fill="hold" grpId="0" nodeType="afterEffect">
                                  <p:stCondLst>
                                    <p:cond delay="0"/>
                                  </p:stCondLst>
                                  <p:childTnLst>
                                    <p:set>
                                      <p:cBhvr>
                                        <p:cTn id="155" dur="1" fill="hold">
                                          <p:stCondLst>
                                            <p:cond delay="0"/>
                                          </p:stCondLst>
                                        </p:cTn>
                                        <p:tgtEl>
                                          <p:spTgt spid="22"/>
                                        </p:tgtEl>
                                        <p:attrNameLst>
                                          <p:attrName>style.visibility</p:attrName>
                                        </p:attrNameLst>
                                      </p:cBhvr>
                                      <p:to>
                                        <p:strVal val="visible"/>
                                      </p:to>
                                    </p:set>
                                    <p:anim calcmode="lin" valueType="num">
                                      <p:cBhvr>
                                        <p:cTn id="156" dur="500" fill="hold"/>
                                        <p:tgtEl>
                                          <p:spTgt spid="22"/>
                                        </p:tgtEl>
                                        <p:attrNameLst>
                                          <p:attrName>ppt_x</p:attrName>
                                        </p:attrNameLst>
                                      </p:cBhvr>
                                      <p:tavLst>
                                        <p:tav tm="0">
                                          <p:val>
                                            <p:strVal val="1+#ppt_w/2"/>
                                          </p:val>
                                        </p:tav>
                                        <p:tav tm="100000">
                                          <p:val>
                                            <p:strVal val="#ppt_x"/>
                                          </p:val>
                                        </p:tav>
                                      </p:tavLst>
                                    </p:anim>
                                    <p:anim calcmode="lin" valueType="num">
                                      <p:cBhvr>
                                        <p:cTn id="157" dur="500" fill="hold"/>
                                        <p:tgtEl>
                                          <p:spTgt spid="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4"/>
                                            </p:cond>
                                          </p:stCondLst>
                                          <p:endCondLst>
                                            <p:cond evt="onStopAudio" delay="0">
                                              <p:tgtEl>
                                                <p:sldTgt/>
                                              </p:tgtEl>
                                            </p:cond>
                                          </p:endCondLst>
                                        </p:cTn>
                                        <p:tgtEl>
                                          <p:sndTgt r:embed="rId4" name="CASHREG.WAV"/>
                                        </p:tgtEl>
                                      </p:cMediaNode>
                                    </p:audio>
                                  </p:subTnLst>
                                </p:cTn>
                              </p:par>
                            </p:childTnLst>
                          </p:cTn>
                        </p:par>
                      </p:childTnLst>
                    </p:cTn>
                  </p:par>
                  <p:par>
                    <p:cTn id="158" fill="hold">
                      <p:stCondLst>
                        <p:cond delay="indefinite"/>
                      </p:stCondLst>
                      <p:childTnLst>
                        <p:par>
                          <p:cTn id="159" fill="hold">
                            <p:stCondLst>
                              <p:cond delay="0"/>
                            </p:stCondLst>
                            <p:childTnLst>
                              <p:par>
                                <p:cTn id="160" presetID="17" presetClass="entr" presetSubtype="1" fill="hold" grpId="0" nodeType="clickEffect">
                                  <p:stCondLst>
                                    <p:cond delay="0"/>
                                  </p:stCondLst>
                                  <p:childTnLst>
                                    <p:set>
                                      <p:cBhvr>
                                        <p:cTn id="161" dur="1" fill="hold">
                                          <p:stCondLst>
                                            <p:cond delay="0"/>
                                          </p:stCondLst>
                                        </p:cTn>
                                        <p:tgtEl>
                                          <p:spTgt spid="14"/>
                                        </p:tgtEl>
                                        <p:attrNameLst>
                                          <p:attrName>style.visibility</p:attrName>
                                        </p:attrNameLst>
                                      </p:cBhvr>
                                      <p:to>
                                        <p:strVal val="visible"/>
                                      </p:to>
                                    </p:set>
                                    <p:anim calcmode="lin" valueType="num">
                                      <p:cBhvr>
                                        <p:cTn id="162" dur="500" fill="hold"/>
                                        <p:tgtEl>
                                          <p:spTgt spid="14"/>
                                        </p:tgtEl>
                                        <p:attrNameLst>
                                          <p:attrName>ppt_x</p:attrName>
                                        </p:attrNameLst>
                                      </p:cBhvr>
                                      <p:tavLst>
                                        <p:tav tm="0">
                                          <p:val>
                                            <p:strVal val="#ppt_x"/>
                                          </p:val>
                                        </p:tav>
                                        <p:tav tm="100000">
                                          <p:val>
                                            <p:strVal val="#ppt_x"/>
                                          </p:val>
                                        </p:tav>
                                      </p:tavLst>
                                    </p:anim>
                                    <p:anim calcmode="lin" valueType="num">
                                      <p:cBhvr>
                                        <p:cTn id="163" dur="500" fill="hold"/>
                                        <p:tgtEl>
                                          <p:spTgt spid="14"/>
                                        </p:tgtEl>
                                        <p:attrNameLst>
                                          <p:attrName>ppt_y</p:attrName>
                                        </p:attrNameLst>
                                      </p:cBhvr>
                                      <p:tavLst>
                                        <p:tav tm="0">
                                          <p:val>
                                            <p:strVal val="#ppt_y-#ppt_h/2"/>
                                          </p:val>
                                        </p:tav>
                                        <p:tav tm="100000">
                                          <p:val>
                                            <p:strVal val="#ppt_y"/>
                                          </p:val>
                                        </p:tav>
                                      </p:tavLst>
                                    </p:anim>
                                    <p:anim calcmode="lin" valueType="num">
                                      <p:cBhvr>
                                        <p:cTn id="164" dur="500" fill="hold"/>
                                        <p:tgtEl>
                                          <p:spTgt spid="14"/>
                                        </p:tgtEl>
                                        <p:attrNameLst>
                                          <p:attrName>ppt_w</p:attrName>
                                        </p:attrNameLst>
                                      </p:cBhvr>
                                      <p:tavLst>
                                        <p:tav tm="0">
                                          <p:val>
                                            <p:strVal val="#ppt_w"/>
                                          </p:val>
                                        </p:tav>
                                        <p:tav tm="100000">
                                          <p:val>
                                            <p:strVal val="#ppt_w"/>
                                          </p:val>
                                        </p:tav>
                                      </p:tavLst>
                                    </p:anim>
                                    <p:anim calcmode="lin" valueType="num">
                                      <p:cBhvr>
                                        <p:cTn id="165" dur="500" fill="hold"/>
                                        <p:tgtEl>
                                          <p:spTgt spid="14"/>
                                        </p:tgtEl>
                                        <p:attrNameLst>
                                          <p:attrName>ppt_h</p:attrName>
                                        </p:attrNameLst>
                                      </p:cBhvr>
                                      <p:tavLst>
                                        <p:tav tm="0">
                                          <p:val>
                                            <p:fltVal val="0.000000"/>
                                          </p:val>
                                        </p:tav>
                                        <p:tav tm="100000">
                                          <p:val>
                                            <p:strVal val="#ppt_h"/>
                                          </p:val>
                                        </p:tav>
                                      </p:tavLst>
                                    </p:anim>
                                  </p:childTnLst>
                                </p:cTn>
                              </p:par>
                            </p:childTnLst>
                          </p:cTn>
                        </p:par>
                      </p:childTnLst>
                    </p:cTn>
                  </p:par>
                  <p:par>
                    <p:cTn id="166" fill="hold">
                      <p:stCondLst>
                        <p:cond delay="indefinite"/>
                      </p:stCondLst>
                      <p:childTnLst>
                        <p:par>
                          <p:cTn id="167" fill="hold">
                            <p:stCondLst>
                              <p:cond delay="0"/>
                            </p:stCondLst>
                            <p:childTnLst>
                              <p:par>
                                <p:cTn id="168" presetID="9" presetClass="exit" presetSubtype="0" fill="hold" grpId="2" nodeType="clickEffect">
                                  <p:stCondLst>
                                    <p:cond delay="0"/>
                                  </p:stCondLst>
                                  <p:childTnLst>
                                    <p:animEffect transition="out" filter="dissolve">
                                      <p:cBhvr>
                                        <p:cTn id="169" dur="500"/>
                                        <p:tgtEl>
                                          <p:spTgt spid="23"/>
                                        </p:tgtEl>
                                      </p:cBhvr>
                                    </p:animEffect>
                                    <p:set>
                                      <p:cBhvr>
                                        <p:cTn id="170" dur="1" fill="hold">
                                          <p:stCondLst>
                                            <p:cond delay="499"/>
                                          </p:stCondLst>
                                        </p:cTn>
                                        <p:tgtEl>
                                          <p:spTgt spid="23"/>
                                        </p:tgtEl>
                                        <p:attrNameLst>
                                          <p:attrName>style.visibility</p:attrName>
                                        </p:attrNameLst>
                                      </p:cBhvr>
                                      <p:to>
                                        <p:strVal val="hidden"/>
                                      </p:to>
                                    </p:set>
                                  </p:childTnLst>
                                </p:cTn>
                              </p:par>
                            </p:childTnLst>
                          </p:cTn>
                        </p:par>
                        <p:par>
                          <p:cTn id="171" fill="hold">
                            <p:stCondLst>
                              <p:cond delay="500"/>
                            </p:stCondLst>
                            <p:childTnLst>
                              <p:par>
                                <p:cTn id="172" presetID="1" presetClass="entr" presetSubtype="0" fill="hold" grpId="0" nodeType="afterEffect">
                                  <p:stCondLst>
                                    <p:cond delay="0"/>
                                  </p:stCondLst>
                                  <p:childTnLst>
                                    <p:set>
                                      <p:cBhvr>
                                        <p:cTn id="173" dur="1" fill="hold">
                                          <p:stCondLst>
                                            <p:cond delay="0"/>
                                          </p:stCondLst>
                                        </p:cTn>
                                        <p:tgtEl>
                                          <p:spTgt spid="67"/>
                                        </p:tgtEl>
                                        <p:attrNameLst>
                                          <p:attrName>style.visibility</p:attrName>
                                        </p:attrNameLst>
                                      </p:cBhvr>
                                      <p:to>
                                        <p:strVal val="visible"/>
                                      </p:to>
                                    </p:set>
                                  </p:childTnLst>
                                </p:cTn>
                              </p:par>
                            </p:childTnLst>
                          </p:cTn>
                        </p:par>
                        <p:par>
                          <p:cTn id="174" fill="hold">
                            <p:stCondLst>
                              <p:cond delay="500"/>
                            </p:stCondLst>
                            <p:childTnLst>
                              <p:par>
                                <p:cTn id="175" presetID="2" presetClass="exit" presetSubtype="8" fill="hold" grpId="1" nodeType="afterEffect">
                                  <p:stCondLst>
                                    <p:cond delay="0"/>
                                  </p:stCondLst>
                                  <p:childTnLst>
                                    <p:anim calcmode="lin" valueType="num">
                                      <p:cBhvr>
                                        <p:cTn id="176" dur="500"/>
                                        <p:tgtEl>
                                          <p:spTgt spid="18"/>
                                        </p:tgtEl>
                                        <p:attrNameLst>
                                          <p:attrName>ppt_x</p:attrName>
                                        </p:attrNameLst>
                                      </p:cBhvr>
                                      <p:tavLst>
                                        <p:tav tm="0">
                                          <p:val>
                                            <p:strVal val="ppt_x"/>
                                          </p:val>
                                        </p:tav>
                                        <p:tav tm="100000">
                                          <p:val>
                                            <p:strVal val="0-ppt_w/2"/>
                                          </p:val>
                                        </p:tav>
                                      </p:tavLst>
                                    </p:anim>
                                    <p:anim calcmode="lin" valueType="num">
                                      <p:cBhvr>
                                        <p:cTn id="177" dur="500"/>
                                        <p:tgtEl>
                                          <p:spTgt spid="18"/>
                                        </p:tgtEl>
                                        <p:attrNameLst>
                                          <p:attrName>ppt_y</p:attrName>
                                        </p:attrNameLst>
                                      </p:cBhvr>
                                      <p:tavLst>
                                        <p:tav tm="0">
                                          <p:val>
                                            <p:strVal val="ppt_y"/>
                                          </p:val>
                                        </p:tav>
                                        <p:tav tm="100000">
                                          <p:val>
                                            <p:strVal val="ppt_y"/>
                                          </p:val>
                                        </p:tav>
                                      </p:tavLst>
                                    </p:anim>
                                    <p:set>
                                      <p:cBhvr>
                                        <p:cTn id="178" dur="1" fill="hold">
                                          <p:stCondLst>
                                            <p:cond delay="499"/>
                                          </p:stCondLst>
                                        </p:cTn>
                                        <p:tgtEl>
                                          <p:spTgt spid="18"/>
                                        </p:tgtEl>
                                        <p:attrNameLst>
                                          <p:attrName>style.visibility</p:attrName>
                                        </p:attrNameLst>
                                      </p:cBhvr>
                                      <p:to>
                                        <p:strVal val="hidden"/>
                                      </p:to>
                                    </p:set>
                                  </p:childTnLst>
                                  <p:subTnLst>
                                    <p:audio>
                                      <p:cMediaNode>
                                        <p:cTn display="0" masterRel="sameClick">
                                          <p:stCondLst>
                                            <p:cond evt="begin" delay="0">
                                              <p:tn val="175"/>
                                            </p:cond>
                                          </p:stCondLst>
                                          <p:endCondLst>
                                            <p:cond evt="onStopAudio" delay="0">
                                              <p:tgtEl>
                                                <p:sldTgt/>
                                              </p:tgtEl>
                                            </p:cond>
                                          </p:endCondLst>
                                        </p:cTn>
                                        <p:tgtEl>
                                          <p:sndTgt r:embed="rId5" name="GLASS.WAV"/>
                                        </p:tgtEl>
                                      </p:cMediaNode>
                                    </p:audio>
                                  </p:subTnLst>
                                </p:cTn>
                              </p:par>
                            </p:childTnLst>
                          </p:cTn>
                        </p:par>
                      </p:childTnLst>
                    </p:cTn>
                  </p:par>
                  <p:par>
                    <p:cTn id="179" fill="hold">
                      <p:stCondLst>
                        <p:cond delay="indefinite"/>
                      </p:stCondLst>
                      <p:childTnLst>
                        <p:par>
                          <p:cTn id="180" fill="hold">
                            <p:stCondLst>
                              <p:cond delay="0"/>
                            </p:stCondLst>
                            <p:childTnLst>
                              <p:par>
                                <p:cTn id="181" presetID="17" presetClass="entr" presetSubtype="1" fill="hold" grpId="0" nodeType="clickEffect">
                                  <p:stCondLst>
                                    <p:cond delay="0"/>
                                  </p:stCondLst>
                                  <p:childTnLst>
                                    <p:set>
                                      <p:cBhvr>
                                        <p:cTn id="182" dur="1" fill="hold">
                                          <p:stCondLst>
                                            <p:cond delay="0"/>
                                          </p:stCondLst>
                                        </p:cTn>
                                        <p:tgtEl>
                                          <p:spTgt spid="15"/>
                                        </p:tgtEl>
                                        <p:attrNameLst>
                                          <p:attrName>style.visibility</p:attrName>
                                        </p:attrNameLst>
                                      </p:cBhvr>
                                      <p:to>
                                        <p:strVal val="visible"/>
                                      </p:to>
                                    </p:set>
                                    <p:anim calcmode="lin" valueType="num">
                                      <p:cBhvr>
                                        <p:cTn id="183" dur="500" fill="hold"/>
                                        <p:tgtEl>
                                          <p:spTgt spid="15"/>
                                        </p:tgtEl>
                                        <p:attrNameLst>
                                          <p:attrName>ppt_x</p:attrName>
                                        </p:attrNameLst>
                                      </p:cBhvr>
                                      <p:tavLst>
                                        <p:tav tm="0">
                                          <p:val>
                                            <p:strVal val="#ppt_x"/>
                                          </p:val>
                                        </p:tav>
                                        <p:tav tm="100000">
                                          <p:val>
                                            <p:strVal val="#ppt_x"/>
                                          </p:val>
                                        </p:tav>
                                      </p:tavLst>
                                    </p:anim>
                                    <p:anim calcmode="lin" valueType="num">
                                      <p:cBhvr>
                                        <p:cTn id="184" dur="500" fill="hold"/>
                                        <p:tgtEl>
                                          <p:spTgt spid="15"/>
                                        </p:tgtEl>
                                        <p:attrNameLst>
                                          <p:attrName>ppt_y</p:attrName>
                                        </p:attrNameLst>
                                      </p:cBhvr>
                                      <p:tavLst>
                                        <p:tav tm="0">
                                          <p:val>
                                            <p:strVal val="#ppt_y-#ppt_h/2"/>
                                          </p:val>
                                        </p:tav>
                                        <p:tav tm="100000">
                                          <p:val>
                                            <p:strVal val="#ppt_y"/>
                                          </p:val>
                                        </p:tav>
                                      </p:tavLst>
                                    </p:anim>
                                    <p:anim calcmode="lin" valueType="num">
                                      <p:cBhvr>
                                        <p:cTn id="185" dur="500" fill="hold"/>
                                        <p:tgtEl>
                                          <p:spTgt spid="15"/>
                                        </p:tgtEl>
                                        <p:attrNameLst>
                                          <p:attrName>ppt_w</p:attrName>
                                        </p:attrNameLst>
                                      </p:cBhvr>
                                      <p:tavLst>
                                        <p:tav tm="0">
                                          <p:val>
                                            <p:strVal val="#ppt_w"/>
                                          </p:val>
                                        </p:tav>
                                        <p:tav tm="100000">
                                          <p:val>
                                            <p:strVal val="#ppt_w"/>
                                          </p:val>
                                        </p:tav>
                                      </p:tavLst>
                                    </p:anim>
                                    <p:anim calcmode="lin" valueType="num">
                                      <p:cBhvr>
                                        <p:cTn id="186" dur="500" fill="hold"/>
                                        <p:tgtEl>
                                          <p:spTgt spid="15"/>
                                        </p:tgtEl>
                                        <p:attrNameLst>
                                          <p:attrName>ppt_h</p:attrName>
                                        </p:attrNameLst>
                                      </p:cBhvr>
                                      <p:tavLst>
                                        <p:tav tm="0">
                                          <p:val>
                                            <p:fltVal val="0.000000"/>
                                          </p:val>
                                        </p:tav>
                                        <p:tav tm="100000">
                                          <p:val>
                                            <p:strVal val="#ppt_h"/>
                                          </p:val>
                                        </p:tav>
                                      </p:tavLst>
                                    </p:anim>
                                  </p:childTnLst>
                                </p:cTn>
                              </p:par>
                            </p:childTnLst>
                          </p:cTn>
                        </p:par>
                      </p:childTnLst>
                    </p:cTn>
                  </p:par>
                  <p:par>
                    <p:cTn id="187" fill="hold">
                      <p:stCondLst>
                        <p:cond delay="indefinite"/>
                      </p:stCondLst>
                      <p:childTnLst>
                        <p:par>
                          <p:cTn id="188" fill="hold">
                            <p:stCondLst>
                              <p:cond delay="0"/>
                            </p:stCondLst>
                            <p:childTnLst>
                              <p:par>
                                <p:cTn id="189" presetID="9" presetClass="exit" presetSubtype="0" fill="hold" grpId="2" nodeType="clickEffect">
                                  <p:stCondLst>
                                    <p:cond delay="0"/>
                                  </p:stCondLst>
                                  <p:childTnLst>
                                    <p:animEffect transition="out" filter="dissolve">
                                      <p:cBhvr>
                                        <p:cTn id="190" dur="500"/>
                                        <p:tgtEl>
                                          <p:spTgt spid="66"/>
                                        </p:tgtEl>
                                      </p:cBhvr>
                                    </p:animEffect>
                                    <p:set>
                                      <p:cBhvr>
                                        <p:cTn id="191" dur="1" fill="hold">
                                          <p:stCondLst>
                                            <p:cond delay="499"/>
                                          </p:stCondLst>
                                        </p:cTn>
                                        <p:tgtEl>
                                          <p:spTgt spid="66"/>
                                        </p:tgtEl>
                                        <p:attrNameLst>
                                          <p:attrName>style.visibility</p:attrName>
                                        </p:attrNameLst>
                                      </p:cBhvr>
                                      <p:to>
                                        <p:strVal val="hidden"/>
                                      </p:to>
                                    </p:set>
                                  </p:childTnLst>
                                </p:cTn>
                              </p:par>
                            </p:childTnLst>
                          </p:cTn>
                        </p:par>
                        <p:par>
                          <p:cTn id="192" fill="hold">
                            <p:stCondLst>
                              <p:cond delay="500"/>
                            </p:stCondLst>
                            <p:childTnLst>
                              <p:par>
                                <p:cTn id="193" presetID="17" presetClass="entr" presetSubtype="1" fill="hold" grpId="0" nodeType="afterEffect">
                                  <p:stCondLst>
                                    <p:cond delay="0"/>
                                  </p:stCondLst>
                                  <p:childTnLst>
                                    <p:set>
                                      <p:cBhvr>
                                        <p:cTn id="194" dur="1" fill="hold">
                                          <p:stCondLst>
                                            <p:cond delay="0"/>
                                          </p:stCondLst>
                                        </p:cTn>
                                        <p:tgtEl>
                                          <p:spTgt spid="68"/>
                                        </p:tgtEl>
                                        <p:attrNameLst>
                                          <p:attrName>style.visibility</p:attrName>
                                        </p:attrNameLst>
                                      </p:cBhvr>
                                      <p:to>
                                        <p:strVal val="visible"/>
                                      </p:to>
                                    </p:set>
                                    <p:anim calcmode="lin" valueType="num">
                                      <p:cBhvr>
                                        <p:cTn id="195" dur="500" fill="hold"/>
                                        <p:tgtEl>
                                          <p:spTgt spid="68"/>
                                        </p:tgtEl>
                                        <p:attrNameLst>
                                          <p:attrName>ppt_x</p:attrName>
                                        </p:attrNameLst>
                                      </p:cBhvr>
                                      <p:tavLst>
                                        <p:tav tm="0">
                                          <p:val>
                                            <p:strVal val="#ppt_x"/>
                                          </p:val>
                                        </p:tav>
                                        <p:tav tm="100000">
                                          <p:val>
                                            <p:strVal val="#ppt_x"/>
                                          </p:val>
                                        </p:tav>
                                      </p:tavLst>
                                    </p:anim>
                                    <p:anim calcmode="lin" valueType="num">
                                      <p:cBhvr>
                                        <p:cTn id="196" dur="500" fill="hold"/>
                                        <p:tgtEl>
                                          <p:spTgt spid="68"/>
                                        </p:tgtEl>
                                        <p:attrNameLst>
                                          <p:attrName>ppt_y</p:attrName>
                                        </p:attrNameLst>
                                      </p:cBhvr>
                                      <p:tavLst>
                                        <p:tav tm="0">
                                          <p:val>
                                            <p:strVal val="#ppt_y-#ppt_h/2"/>
                                          </p:val>
                                        </p:tav>
                                        <p:tav tm="100000">
                                          <p:val>
                                            <p:strVal val="#ppt_y"/>
                                          </p:val>
                                        </p:tav>
                                      </p:tavLst>
                                    </p:anim>
                                    <p:anim calcmode="lin" valueType="num">
                                      <p:cBhvr>
                                        <p:cTn id="197" dur="500" fill="hold"/>
                                        <p:tgtEl>
                                          <p:spTgt spid="68"/>
                                        </p:tgtEl>
                                        <p:attrNameLst>
                                          <p:attrName>ppt_w</p:attrName>
                                        </p:attrNameLst>
                                      </p:cBhvr>
                                      <p:tavLst>
                                        <p:tav tm="0">
                                          <p:val>
                                            <p:strVal val="#ppt_w"/>
                                          </p:val>
                                        </p:tav>
                                        <p:tav tm="100000">
                                          <p:val>
                                            <p:strVal val="#ppt_w"/>
                                          </p:val>
                                        </p:tav>
                                      </p:tavLst>
                                    </p:anim>
                                    <p:anim calcmode="lin" valueType="num">
                                      <p:cBhvr>
                                        <p:cTn id="198" dur="500" fill="hold"/>
                                        <p:tgtEl>
                                          <p:spTgt spid="68"/>
                                        </p:tgtEl>
                                        <p:attrNameLst>
                                          <p:attrName>ppt_h</p:attrName>
                                        </p:attrNameLst>
                                      </p:cBhvr>
                                      <p:tavLst>
                                        <p:tav tm="0">
                                          <p:val>
                                            <p:fltVal val="0.000000"/>
                                          </p:val>
                                        </p:tav>
                                        <p:tav tm="100000">
                                          <p:val>
                                            <p:strVal val="#ppt_h"/>
                                          </p:val>
                                        </p:tav>
                                      </p:tavLst>
                                    </p:anim>
                                  </p:childTnLst>
                                  <p:subTnLst>
                                    <p:audio>
                                      <p:cMediaNode>
                                        <p:cTn display="0" masterRel="sameClick">
                                          <p:stCondLst>
                                            <p:cond evt="begin" delay="0">
                                              <p:tn val="193"/>
                                            </p:cond>
                                          </p:stCondLst>
                                          <p:endCondLst>
                                            <p:cond evt="onStopAudio" delay="0">
                                              <p:tgtEl>
                                                <p:sldTgt/>
                                              </p:tgtEl>
                                            </p:cond>
                                          </p:endCondLst>
                                        </p:cTn>
                                        <p:tgtEl>
                                          <p:sndTgt r:embed="rId3" name="WHOOSH.WAV"/>
                                        </p:tgtEl>
                                      </p:cMediaNode>
                                    </p:audio>
                                  </p:subTnLst>
                                </p:cTn>
                              </p:par>
                            </p:childTnLst>
                          </p:cTn>
                        </p:par>
                        <p:par>
                          <p:cTn id="199" fill="hold">
                            <p:stCondLst>
                              <p:cond delay="1000"/>
                            </p:stCondLst>
                            <p:childTnLst>
                              <p:par>
                                <p:cTn id="200" presetID="2" presetClass="entr" presetSubtype="2" fill="hold" grpId="0" nodeType="afterEffect">
                                  <p:stCondLst>
                                    <p:cond delay="0"/>
                                  </p:stCondLst>
                                  <p:childTnLst>
                                    <p:set>
                                      <p:cBhvr>
                                        <p:cTn id="201" dur="1" fill="hold">
                                          <p:stCondLst>
                                            <p:cond delay="0"/>
                                          </p:stCondLst>
                                        </p:cTn>
                                        <p:tgtEl>
                                          <p:spTgt spid="25"/>
                                        </p:tgtEl>
                                        <p:attrNameLst>
                                          <p:attrName>style.visibility</p:attrName>
                                        </p:attrNameLst>
                                      </p:cBhvr>
                                      <p:to>
                                        <p:strVal val="visible"/>
                                      </p:to>
                                    </p:set>
                                    <p:anim calcmode="lin" valueType="num">
                                      <p:cBhvr>
                                        <p:cTn id="202" dur="500" fill="hold"/>
                                        <p:tgtEl>
                                          <p:spTgt spid="25"/>
                                        </p:tgtEl>
                                        <p:attrNameLst>
                                          <p:attrName>ppt_x</p:attrName>
                                        </p:attrNameLst>
                                      </p:cBhvr>
                                      <p:tavLst>
                                        <p:tav tm="0">
                                          <p:val>
                                            <p:strVal val="1+#ppt_w/2"/>
                                          </p:val>
                                        </p:tav>
                                        <p:tav tm="100000">
                                          <p:val>
                                            <p:strVal val="#ppt_x"/>
                                          </p:val>
                                        </p:tav>
                                      </p:tavLst>
                                    </p:anim>
                                    <p:anim calcmode="lin" valueType="num">
                                      <p:cBhvr>
                                        <p:cTn id="203" dur="500" fill="hold"/>
                                        <p:tgtEl>
                                          <p:spTgt spid="2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00"/>
                                            </p:cond>
                                          </p:stCondLst>
                                          <p:endCondLst>
                                            <p:cond evt="onStopAudio" delay="0">
                                              <p:tgtEl>
                                                <p:sldTgt/>
                                              </p:tgtEl>
                                            </p:cond>
                                          </p:endCondLst>
                                        </p:cTn>
                                        <p:tgtEl>
                                          <p:sndTgt r:embed="rId4" name="CASHREG.WAV"/>
                                        </p:tgtEl>
                                      </p:cMediaNode>
                                    </p:audio>
                                  </p:subTnLst>
                                </p:cTn>
                              </p:par>
                            </p:childTnLst>
                          </p:cTn>
                        </p:par>
                      </p:childTnLst>
                    </p:cTn>
                  </p:par>
                  <p:par>
                    <p:cTn id="204" fill="hold">
                      <p:stCondLst>
                        <p:cond delay="indefinite"/>
                      </p:stCondLst>
                      <p:childTnLst>
                        <p:par>
                          <p:cTn id="205" fill="hold">
                            <p:stCondLst>
                              <p:cond delay="0"/>
                            </p:stCondLst>
                            <p:childTnLst>
                              <p:par>
                                <p:cTn id="206" presetID="17" presetClass="entr" presetSubtype="1" fill="hold" grpId="0" nodeType="clickEffect">
                                  <p:stCondLst>
                                    <p:cond delay="0"/>
                                  </p:stCondLst>
                                  <p:childTnLst>
                                    <p:set>
                                      <p:cBhvr>
                                        <p:cTn id="207" dur="1" fill="hold">
                                          <p:stCondLst>
                                            <p:cond delay="0"/>
                                          </p:stCondLst>
                                        </p:cTn>
                                        <p:tgtEl>
                                          <p:spTgt spid="16"/>
                                        </p:tgtEl>
                                        <p:attrNameLst>
                                          <p:attrName>style.visibility</p:attrName>
                                        </p:attrNameLst>
                                      </p:cBhvr>
                                      <p:to>
                                        <p:strVal val="visible"/>
                                      </p:to>
                                    </p:set>
                                    <p:anim calcmode="lin" valueType="num">
                                      <p:cBhvr>
                                        <p:cTn id="208" dur="500" fill="hold"/>
                                        <p:tgtEl>
                                          <p:spTgt spid="16"/>
                                        </p:tgtEl>
                                        <p:attrNameLst>
                                          <p:attrName>ppt_x</p:attrName>
                                        </p:attrNameLst>
                                      </p:cBhvr>
                                      <p:tavLst>
                                        <p:tav tm="0">
                                          <p:val>
                                            <p:strVal val="#ppt_x"/>
                                          </p:val>
                                        </p:tav>
                                        <p:tav tm="100000">
                                          <p:val>
                                            <p:strVal val="#ppt_x"/>
                                          </p:val>
                                        </p:tav>
                                      </p:tavLst>
                                    </p:anim>
                                    <p:anim calcmode="lin" valueType="num">
                                      <p:cBhvr>
                                        <p:cTn id="209" dur="500" fill="hold"/>
                                        <p:tgtEl>
                                          <p:spTgt spid="16"/>
                                        </p:tgtEl>
                                        <p:attrNameLst>
                                          <p:attrName>ppt_y</p:attrName>
                                        </p:attrNameLst>
                                      </p:cBhvr>
                                      <p:tavLst>
                                        <p:tav tm="0">
                                          <p:val>
                                            <p:strVal val="#ppt_y-#ppt_h/2"/>
                                          </p:val>
                                        </p:tav>
                                        <p:tav tm="100000">
                                          <p:val>
                                            <p:strVal val="#ppt_y"/>
                                          </p:val>
                                        </p:tav>
                                      </p:tavLst>
                                    </p:anim>
                                    <p:anim calcmode="lin" valueType="num">
                                      <p:cBhvr>
                                        <p:cTn id="210" dur="500" fill="hold"/>
                                        <p:tgtEl>
                                          <p:spTgt spid="16"/>
                                        </p:tgtEl>
                                        <p:attrNameLst>
                                          <p:attrName>ppt_w</p:attrName>
                                        </p:attrNameLst>
                                      </p:cBhvr>
                                      <p:tavLst>
                                        <p:tav tm="0">
                                          <p:val>
                                            <p:strVal val="#ppt_w"/>
                                          </p:val>
                                        </p:tav>
                                        <p:tav tm="100000">
                                          <p:val>
                                            <p:strVal val="#ppt_w"/>
                                          </p:val>
                                        </p:tav>
                                      </p:tavLst>
                                    </p:anim>
                                    <p:anim calcmode="lin" valueType="num">
                                      <p:cBhvr>
                                        <p:cTn id="211" dur="500" fill="hold"/>
                                        <p:tgtEl>
                                          <p:spTgt spid="16"/>
                                        </p:tgtEl>
                                        <p:attrNameLst>
                                          <p:attrName>ppt_h</p:attrName>
                                        </p:attrNameLst>
                                      </p:cBhvr>
                                      <p:tavLst>
                                        <p:tav tm="0">
                                          <p:val>
                                            <p:fltVal val="0.000000"/>
                                          </p:val>
                                        </p:tav>
                                        <p:tav tm="100000">
                                          <p:val>
                                            <p:strVal val="#ppt_h"/>
                                          </p:val>
                                        </p:tav>
                                      </p:tavLst>
                                    </p:anim>
                                  </p:childTnLst>
                                </p:cTn>
                              </p:par>
                            </p:childTnLst>
                          </p:cTn>
                        </p:par>
                      </p:childTnLst>
                    </p:cTn>
                  </p:par>
                  <p:par>
                    <p:cTn id="212" fill="hold">
                      <p:stCondLst>
                        <p:cond delay="indefinite"/>
                      </p:stCondLst>
                      <p:childTnLst>
                        <p:par>
                          <p:cTn id="213" fill="hold">
                            <p:stCondLst>
                              <p:cond delay="0"/>
                            </p:stCondLst>
                            <p:childTnLst>
                              <p:par>
                                <p:cTn id="214" presetID="63" presetClass="path" presetSubtype="0" accel="50000" decel="50000" fill="hold" grpId="1" nodeType="clickEffect">
                                  <p:stCondLst>
                                    <p:cond delay="0"/>
                                  </p:stCondLst>
                                  <p:childTnLst>
                                    <p:animMotion origin="layout" path="M -8.33333E-7 3.7037E-7 L 0.09201 -0.00394 " pathEditMode="relative" rAng="0" ptsTypes="AA">
                                      <p:cBhvr>
                                        <p:cTn id="215" dur="500" fill="hold"/>
                                        <p:tgtEl>
                                          <p:spTgt spid="68"/>
                                        </p:tgtEl>
                                        <p:attrNameLst>
                                          <p:attrName>ppt_x</p:attrName>
                                          <p:attrName>ppt_y</p:attrName>
                                        </p:attrNameLst>
                                      </p:cBhvr>
                                      <p:rCtr x="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7" grpId="0" bldLvl="0" animBg="1"/>
      <p:bldP spid="8" grpId="0" bldLvl="0" animBg="1"/>
      <p:bldP spid="9" grpId="0" bldLvl="0" animBg="1"/>
      <p:bldP spid="10" grpId="0" bldLvl="0" animBg="1"/>
      <p:bldP spid="12" grpId="0" bldLvl="0" animBg="1"/>
      <p:bldP spid="13" grpId="0" bldLvl="0" animBg="1"/>
      <p:bldP spid="14" grpId="0" bldLvl="0" animBg="1"/>
      <p:bldP spid="15" grpId="0" bldLvl="0" animBg="1"/>
      <p:bldP spid="16" grpId="0" bldLvl="0" animBg="1"/>
      <p:bldP spid="17" grpId="0" bldLvl="0" animBg="1"/>
      <p:bldP spid="17" grpId="1" bldLvl="0" animBg="1"/>
      <p:bldP spid="18" grpId="0" bldLvl="0" animBg="1"/>
      <p:bldP spid="18" grpId="1" bldLvl="0" animBg="1"/>
      <p:bldP spid="19" grpId="0" bldLvl="0" animBg="1"/>
      <p:bldP spid="19" grpId="1" bldLvl="0" animBg="1"/>
      <p:bldP spid="19" grpId="2" bldLvl="0" animBg="1"/>
      <p:bldP spid="20" grpId="0" bldLvl="0" animBg="1"/>
      <p:bldP spid="21" grpId="0" bldLvl="0" animBg="1"/>
      <p:bldP spid="22" grpId="0" bldLvl="0" animBg="1"/>
      <p:bldP spid="23" grpId="0" bldLvl="0" animBg="1"/>
      <p:bldP spid="23" grpId="1" bldLvl="0" animBg="1"/>
      <p:bldP spid="23" grpId="2" bldLvl="0" animBg="1"/>
      <p:bldP spid="24" grpId="0" bldLvl="0" animBg="1"/>
      <p:bldP spid="24" grpId="1" bldLvl="0" animBg="1"/>
      <p:bldP spid="25" grpId="0" bldLvl="0" animBg="1"/>
      <p:bldP spid="65" grpId="0" bldLvl="0" animBg="1"/>
      <p:bldP spid="65" grpId="1" bldLvl="0" animBg="1"/>
      <p:bldP spid="65" grpId="2" bldLvl="0" animBg="1"/>
      <p:bldP spid="66" grpId="0" bldLvl="0" animBg="1"/>
      <p:bldP spid="66" grpId="1" bldLvl="0" animBg="1"/>
      <p:bldP spid="66" grpId="2" bldLvl="0" animBg="1"/>
      <p:bldP spid="67" grpId="0" bldLvl="0" animBg="1"/>
      <p:bldP spid="68" grpId="0" bldLvl="0" animBg="1"/>
      <p:bldP spid="68" grpId="1"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循环队列</a:t>
            </a:r>
            <a:endParaRPr lang="zh-CN" altLang="en-US"/>
          </a:p>
        </p:txBody>
      </p:sp>
      <p:sp>
        <p:nvSpPr>
          <p:cNvPr id="3" name="内容占位符 2"/>
          <p:cNvSpPr>
            <a:spLocks noGrp="1"/>
          </p:cNvSpPr>
          <p:nvPr>
            <p:ph idx="1"/>
          </p:nvPr>
        </p:nvSpPr>
        <p:spPr/>
        <p:txBody>
          <a:bodyPr/>
          <a:p>
            <a:r>
              <a:rPr lang="zh-CN" altLang="en-US"/>
              <a:t>有效的数据：</a:t>
            </a:r>
            <a:r>
              <a:rPr lang="en-US" altLang="zh-CN"/>
              <a:t>(Front, Rear]</a:t>
            </a:r>
            <a:endParaRPr lang="en-US" altLang="zh-CN"/>
          </a:p>
          <a:p>
            <a:r>
              <a:rPr lang="zh-CN" altLang="en-US"/>
              <a:t>一般</a:t>
            </a:r>
            <a:r>
              <a:rPr lang="en-US" altLang="zh-CN"/>
              <a:t>Front</a:t>
            </a:r>
            <a:r>
              <a:rPr lang="zh-CN" altLang="en-US"/>
              <a:t>和</a:t>
            </a:r>
            <a:r>
              <a:rPr lang="en-US" altLang="zh-CN"/>
              <a:t>Rear</a:t>
            </a:r>
            <a:r>
              <a:rPr lang="zh-CN" altLang="en-US"/>
              <a:t>先初始化为</a:t>
            </a:r>
            <a:r>
              <a:rPr lang="en-US" altLang="zh-CN"/>
              <a:t>-1</a:t>
            </a:r>
            <a:endParaRPr lang="zh-CN" altLang="en-US"/>
          </a:p>
          <a:p>
            <a:r>
              <a:rPr lang="zh-CN" altLang="en-US"/>
              <a:t>“假</a:t>
            </a:r>
            <a:r>
              <a:rPr lang="zh-CN" altLang="en-US"/>
              <a:t>溢出”</a:t>
            </a:r>
            <a:endParaRPr lang="zh-CN" altLang="en-US"/>
          </a:p>
          <a:p>
            <a:r>
              <a:rPr lang="zh-CN" altLang="en-US"/>
              <a:t>循环队列：</a:t>
            </a:r>
            <a:r>
              <a:rPr lang="en-US" altLang="zh-CN"/>
              <a:t>Rear</a:t>
            </a:r>
            <a:r>
              <a:rPr lang="zh-CN" altLang="en-US"/>
              <a:t>和</a:t>
            </a:r>
            <a:r>
              <a:rPr lang="en-US" altLang="zh-CN"/>
              <a:t>Front</a:t>
            </a:r>
            <a:r>
              <a:rPr lang="zh-CN" altLang="en-US"/>
              <a:t>到达数组端点时，能折回到数组开始处，即相当于将数组头尾相接，想象成</a:t>
            </a:r>
            <a:r>
              <a:rPr lang="zh-CN" altLang="en-US"/>
              <a:t>环状</a:t>
            </a:r>
            <a:endParaRPr lang="zh-CN" altLang="en-US"/>
          </a:p>
          <a:p>
            <a:r>
              <a:rPr lang="zh-CN" altLang="en-US"/>
              <a:t>队列元素个数总共有</a:t>
            </a:r>
            <a:r>
              <a:rPr lang="en-US" altLang="zh-CN"/>
              <a:t>n + 1</a:t>
            </a:r>
            <a:r>
              <a:rPr lang="zh-CN" altLang="en-US"/>
              <a:t>种</a:t>
            </a:r>
            <a:r>
              <a:rPr lang="zh-CN" altLang="en-US"/>
              <a:t>情况</a:t>
            </a:r>
            <a:endParaRPr lang="zh-CN" altLang="en-US"/>
          </a:p>
          <a:p>
            <a:endParaRPr lang="zh-CN" altLang="en-US"/>
          </a:p>
          <a:p>
            <a:endParaRPr lang="zh-CN"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队列满</a:t>
            </a:r>
            <a:r>
              <a:rPr lang="en-US" altLang="zh-CN"/>
              <a:t> &amp; </a:t>
            </a:r>
            <a:r>
              <a:rPr lang="zh-CN" altLang="en-US"/>
              <a:t>队列</a:t>
            </a:r>
            <a:r>
              <a:rPr lang="zh-CN" altLang="en-US"/>
              <a:t>空</a:t>
            </a:r>
            <a:endParaRPr lang="zh-CN" altLang="en-US"/>
          </a:p>
        </p:txBody>
      </p:sp>
      <p:sp>
        <p:nvSpPr>
          <p:cNvPr id="3" name="内容占位符 2"/>
          <p:cNvSpPr>
            <a:spLocks noGrp="1"/>
          </p:cNvSpPr>
          <p:nvPr>
            <p:ph idx="1"/>
          </p:nvPr>
        </p:nvSpPr>
        <p:spPr/>
        <p:txBody>
          <a:bodyPr/>
          <a:p>
            <a:r>
              <a:rPr lang="zh-CN" altLang="en-US"/>
              <a:t>少用一个元素</a:t>
            </a:r>
            <a:r>
              <a:rPr lang="zh-CN" altLang="en-US"/>
              <a:t>空间</a:t>
            </a:r>
            <a:endParaRPr lang="zh-CN" altLang="en-US"/>
          </a:p>
          <a:p>
            <a:r>
              <a:rPr lang="zh-CN" altLang="en-US"/>
              <a:t>队满的条件：</a:t>
            </a:r>
            <a:r>
              <a:rPr lang="en-US" altLang="zh-CN"/>
              <a:t>(Rear + 1) % </a:t>
            </a:r>
            <a:r>
              <a:rPr lang="zh-CN" altLang="en-US"/>
              <a:t>数组长度</a:t>
            </a:r>
            <a:r>
              <a:rPr lang="en-US" altLang="zh-CN"/>
              <a:t> == </a:t>
            </a:r>
            <a:r>
              <a:rPr lang="en-US" altLang="zh-CN"/>
              <a:t>Front</a:t>
            </a:r>
            <a:endParaRPr lang="en-US" altLang="zh-CN"/>
          </a:p>
          <a:p>
            <a:r>
              <a:rPr lang="zh-CN" altLang="en-US"/>
              <a:t>结合代码</a:t>
            </a:r>
            <a:r>
              <a:rPr lang="en-US" altLang="zh-CN"/>
              <a:t>queue.c</a:t>
            </a:r>
            <a:r>
              <a:rPr lang="zh-CN" altLang="en-US"/>
              <a:t>进行讲解</a:t>
            </a:r>
            <a:endParaRPr lang="zh-CN" altLang="en-US"/>
          </a:p>
          <a:p>
            <a:r>
              <a:rPr lang="zh-CN" altLang="en-US"/>
              <a:t>授课：结合一般数组以折回的形式讲解（非</a:t>
            </a:r>
            <a:r>
              <a:rPr lang="zh-CN" altLang="en-US"/>
              <a:t>环状）</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a:t>
            </a:r>
            <a:endParaRPr lang="zh-CN" altLang="en-US"/>
          </a:p>
        </p:txBody>
      </p:sp>
      <p:sp>
        <p:nvSpPr>
          <p:cNvPr id="3" name="内容占位符 2"/>
          <p:cNvSpPr>
            <a:spLocks noGrp="1"/>
          </p:cNvSpPr>
          <p:nvPr>
            <p:ph idx="1"/>
          </p:nvPr>
        </p:nvSpPr>
        <p:spPr/>
        <p:txBody>
          <a:bodyPr/>
          <a:p>
            <a:r>
              <a:rPr lang="zh-CN" altLang="en-US"/>
              <a:t>课本习题</a:t>
            </a:r>
            <a:r>
              <a:rPr lang="en-US" altLang="zh-CN"/>
              <a:t>3.8</a:t>
            </a:r>
            <a:endParaRPr lang="en-US" altLang="zh-CN"/>
          </a:p>
          <a:p>
            <a:r>
              <a:rPr lang="zh-CN" altLang="en-US"/>
              <a:t>编程题：最近请求次数（结合代码的调用实例理解题意，</a:t>
            </a:r>
            <a:r>
              <a:rPr lang="en-US" altLang="zh-CN"/>
              <a:t>requests</a:t>
            </a:r>
            <a:r>
              <a:rPr lang="zh-CN" altLang="en-US"/>
              <a:t>为</a:t>
            </a:r>
            <a:r>
              <a:rPr lang="zh-CN" altLang="en-US"/>
              <a:t>队列）</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后缀表达式</a:t>
            </a:r>
            <a:endParaRPr lang="zh-CN" altLang="en-US">
              <a:latin typeface="黑体" charset="0"/>
              <a:ea typeface="黑体" charset="0"/>
            </a:endParaRPr>
          </a:p>
        </p:txBody>
      </p:sp>
      <p:sp>
        <p:nvSpPr>
          <p:cNvPr id="3" name="内容占位符 2"/>
          <p:cNvSpPr>
            <a:spLocks noGrp="1"/>
          </p:cNvSpPr>
          <p:nvPr>
            <p:ph idx="1"/>
          </p:nvPr>
        </p:nvSpPr>
        <p:spPr/>
        <p:txBody>
          <a:bodyPr/>
          <a:p>
            <a:pPr>
              <a:buFont typeface="Wingdings" panose="05000000000000000000" charset="0"/>
              <a:buChar char=""/>
            </a:pPr>
            <a:r>
              <a:rPr lang="zh-CN" altLang="en-US">
                <a:cs typeface="Heiti SC Light" panose="02000000000000000000" charset="-122"/>
              </a:rPr>
              <a:t>后缀表达式求值：</a:t>
            </a:r>
            <a:r>
              <a:rPr lang="en-US" altLang="zh-CN">
                <a:cs typeface="Heiti SC Light" panose="02000000000000000000" charset="-122"/>
              </a:rPr>
              <a:t>5 6 2 / + 3 4 * -</a:t>
            </a:r>
            <a:endParaRPr lang="en-US" altLang="zh-CN">
              <a:cs typeface="Heiti SC Light" panose="02000000000000000000" charset="-122"/>
            </a:endParaRPr>
          </a:p>
          <a:p>
            <a:pPr>
              <a:buFont typeface="Wingdings" panose="05000000000000000000" charset="0"/>
              <a:buChar char=""/>
            </a:pPr>
            <a:r>
              <a:rPr lang="en-US" altLang="zh-CN">
                <a:cs typeface="Heiti SC Light" panose="02000000000000000000" charset="-122"/>
              </a:rPr>
              <a:t>没有括号，运算符总是放在和它相关的操作数之后</a:t>
            </a:r>
            <a:endParaRPr lang="en-US" altLang="zh-CN">
              <a:cs typeface="Heiti SC Light" panose="02000000000000000000" charset="-122"/>
            </a:endParaRPr>
          </a:p>
          <a:p>
            <a:pPr>
              <a:buFont typeface="Wingdings" panose="05000000000000000000" charset="0"/>
              <a:buChar char=""/>
            </a:pPr>
            <a:r>
              <a:rPr lang="zh-CN" altLang="en-US">
                <a:cs typeface="Heiti SC Light" panose="02000000000000000000" charset="-122"/>
              </a:rPr>
              <a:t>方法：</a:t>
            </a:r>
            <a:endParaRPr lang="zh-CN" altLang="en-US">
              <a:cs typeface="Heiti SC Light" panose="02000000000000000000" charset="-122"/>
            </a:endParaRPr>
          </a:p>
          <a:p>
            <a:pPr marL="914400" lvl="1" indent="-457200">
              <a:buFont typeface="Wingdings" panose="05000000000000000000" charset="0"/>
              <a:buAutoNum type="arabicPeriod"/>
            </a:pPr>
            <a:r>
              <a:rPr lang="zh-CN" altLang="en-US" sz="2400">
                <a:cs typeface="Heiti SC Light" panose="02000000000000000000" charset="-122"/>
              </a:rPr>
              <a:t>如果遇到操作数，则将操作数入栈</a:t>
            </a:r>
            <a:endParaRPr lang="zh-CN" altLang="en-US" sz="2400">
              <a:cs typeface="Heiti SC Light" panose="02000000000000000000" charset="-122"/>
            </a:endParaRPr>
          </a:p>
          <a:p>
            <a:pPr marL="914400" lvl="1" indent="-457200">
              <a:buFont typeface="Wingdings" panose="05000000000000000000" charset="0"/>
              <a:buAutoNum type="arabicPeriod"/>
            </a:pPr>
            <a:r>
              <a:rPr lang="zh-CN" altLang="en-US" sz="2400">
                <a:cs typeface="Heiti SC Light" panose="02000000000000000000" charset="-122"/>
              </a:rPr>
              <a:t>如果遇到运算符，从堆栈中弹出相应数量的操作数，并进行计算，将运算得到的新操作数入栈</a:t>
            </a:r>
            <a:endParaRPr lang="zh-CN" altLang="en-US" sz="2400">
              <a:cs typeface="Heiti SC Light" panose="02000000000000000000" charset="-122"/>
            </a:endParaRPr>
          </a:p>
        </p:txBody>
      </p:sp>
      <p:sp>
        <p:nvSpPr>
          <p:cNvPr id="4" name="文本框 3"/>
          <p:cNvSpPr txBox="1"/>
          <p:nvPr/>
        </p:nvSpPr>
        <p:spPr>
          <a:xfrm>
            <a:off x="647700" y="4509135"/>
            <a:ext cx="4123055" cy="1383665"/>
          </a:xfrm>
          <a:prstGeom prst="rect">
            <a:avLst/>
          </a:prstGeom>
          <a:noFill/>
        </p:spPr>
        <p:txBody>
          <a:bodyPr wrap="none" rtlCol="0">
            <a:spAutoFit/>
          </a:bodyPr>
          <a:p>
            <a:r>
              <a:rPr lang="zh-CN" altLang="en-US" sz="2800">
                <a:solidFill>
                  <a:srgbClr val="C00000"/>
                </a:solidFill>
                <a:latin typeface="Heiti SC Light" panose="02000000000000000000" charset="-122"/>
                <a:ea typeface="Heiti SC Light" panose="02000000000000000000" charset="-122"/>
                <a:cs typeface="Heiti SC Light" panose="02000000000000000000" charset="-122"/>
              </a:rPr>
              <a:t>课堂：</a:t>
            </a:r>
            <a:endParaRPr lang="zh-CN" altLang="en-US" sz="2800">
              <a:solidFill>
                <a:srgbClr val="C00000"/>
              </a:solidFill>
              <a:latin typeface="Heiti SC Light" panose="02000000000000000000" charset="-122"/>
              <a:ea typeface="Heiti SC Light" panose="02000000000000000000" charset="-122"/>
              <a:cs typeface="Heiti SC Light" panose="02000000000000000000" charset="-122"/>
            </a:endParaRPr>
          </a:p>
          <a:p>
            <a:r>
              <a:rPr lang="en-US" altLang="zh-CN" sz="2800">
                <a:latin typeface="Heiti SC Light" panose="02000000000000000000" charset="-122"/>
                <a:ea typeface="Heiti SC Light" panose="02000000000000000000" charset="-122"/>
                <a:cs typeface="Heiti SC Light" panose="02000000000000000000" charset="-122"/>
              </a:rPr>
              <a:t>1. </a:t>
            </a:r>
            <a:r>
              <a:rPr lang="zh-CN" altLang="en-US" sz="2800">
                <a:latin typeface="Heiti SC Light" panose="02000000000000000000" charset="-122"/>
                <a:ea typeface="Heiti SC Light" panose="02000000000000000000" charset="-122"/>
                <a:cs typeface="Heiti SC Light" panose="02000000000000000000" charset="-122"/>
              </a:rPr>
              <a:t>结合实例展示运行步骤</a:t>
            </a:r>
            <a:endParaRPr lang="zh-CN" altLang="en-US" sz="2800">
              <a:latin typeface="Heiti SC Light" panose="02000000000000000000" charset="-122"/>
              <a:ea typeface="Heiti SC Light" panose="02000000000000000000" charset="-122"/>
              <a:cs typeface="Heiti SC Light" panose="02000000000000000000" charset="-122"/>
            </a:endParaRPr>
          </a:p>
          <a:p>
            <a:r>
              <a:rPr lang="en-US" altLang="zh-CN" sz="2800">
                <a:latin typeface="Heiti SC Light" panose="02000000000000000000" charset="-122"/>
                <a:ea typeface="Heiti SC Light" panose="02000000000000000000" charset="-122"/>
                <a:cs typeface="Heiti SC Light" panose="02000000000000000000" charset="-122"/>
              </a:rPr>
              <a:t>2. </a:t>
            </a:r>
            <a:r>
              <a:rPr lang="en-US" altLang="zh-CN" sz="2800">
                <a:latin typeface="Heiti SC Light" panose="02000000000000000000" charset="-122"/>
                <a:ea typeface="Heiti SC Light" panose="02000000000000000000" charset="-122"/>
                <a:cs typeface="Heiti SC Light" panose="02000000000000000000" charset="-122"/>
                <a:hlinkClick r:id="rId1" action="ppaction://hlinkfile"/>
              </a:rPr>
              <a:t>URL</a:t>
            </a:r>
            <a:endParaRPr lang="en-US" altLang="zh-CN" sz="2800">
              <a:latin typeface="Heiti SC Light" panose="02000000000000000000" charset="-122"/>
              <a:ea typeface="Heiti SC Light" panose="02000000000000000000" charset="-122"/>
              <a:cs typeface="Heiti SC Light" panose="02000000000000000000" charset="-122"/>
              <a:hlinkClick r:id="rId1" action="ppaction://hlinkfil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堆栈的定义</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solidFill>
                  <a:schemeClr val="tx1">
                    <a:lumMod val="75000"/>
                    <a:lumOff val="25000"/>
                  </a:schemeClr>
                </a:solidFill>
                <a:uFillTx/>
                <a:cs typeface="Heiti SC Light" panose="02000000000000000000" charset="-122"/>
                <a:sym typeface="+mn-ea"/>
              </a:rPr>
              <a:t>“堆栈（Stack）”可以认为是具有一定操作约束的线性表，插入和删除操作都作用在一个称为栈顶（Top）的端点位置</a:t>
            </a:r>
            <a:endParaRPr lang="zh-CN" altLang="en-US">
              <a:solidFill>
                <a:schemeClr val="tx1">
                  <a:lumMod val="75000"/>
                  <a:lumOff val="25000"/>
                </a:schemeClr>
              </a:solidFill>
              <a:uFillTx/>
              <a:cs typeface="Heiti SC Light" panose="02000000000000000000" charset="-122"/>
              <a:sym typeface="+mn-ea"/>
            </a:endParaRPr>
          </a:p>
          <a:p>
            <a:pPr lvl="0" algn="l">
              <a:buClrTx/>
              <a:buSzTx/>
              <a:buFont typeface="Wingdings" panose="05000000000000000000" charset="0"/>
              <a:buChar char=""/>
            </a:pPr>
            <a:r>
              <a:rPr lang="zh-CN" altLang="en-US">
                <a:cs typeface="Heiti SC Light" panose="02000000000000000000" charset="-122"/>
                <a:sym typeface="+mn-ea"/>
              </a:rPr>
              <a:t>堆栈的抽象数据</a:t>
            </a:r>
            <a:r>
              <a:rPr lang="zh-CN" altLang="en-US">
                <a:cs typeface="Heiti SC Light" panose="02000000000000000000" charset="-122"/>
                <a:sym typeface="+mn-ea"/>
              </a:rPr>
              <a:t>类型</a:t>
            </a:r>
            <a:endParaRPr lang="zh-CN" altLang="en-US">
              <a:cs typeface="Heiti SC Light" panose="02000000000000000000" charset="-122"/>
              <a:sym typeface="+mn-ea"/>
            </a:endParaRPr>
          </a:p>
          <a:p>
            <a:pPr lvl="0" algn="l">
              <a:buClrTx/>
              <a:buSzTx/>
              <a:buFont typeface="Wingdings" panose="05000000000000000000" charset="0"/>
              <a:buChar char=""/>
            </a:pPr>
            <a:r>
              <a:rPr lang="zh-CN" altLang="en-US">
                <a:cs typeface="Heiti SC Light" panose="02000000000000000000" charset="-122"/>
                <a:sym typeface="+mn-ea"/>
              </a:rPr>
              <a:t>教材：图</a:t>
            </a:r>
            <a:r>
              <a:rPr lang="en-US" altLang="zh-CN">
                <a:cs typeface="Heiti SC Light" panose="02000000000000000000" charset="-122"/>
                <a:sym typeface="+mn-ea"/>
              </a:rPr>
              <a:t>3.11</a:t>
            </a:r>
            <a:endParaRPr lang="en-US" altLang="zh-CN">
              <a:cs typeface="Heiti SC Light" panose="02000000000000000000"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思考题</a:t>
            </a:r>
            <a:endParaRPr lang="zh-CN" altLang="en-US"/>
          </a:p>
        </p:txBody>
      </p:sp>
      <p:sp>
        <p:nvSpPr>
          <p:cNvPr id="3" name="内容占位符 2"/>
          <p:cNvSpPr>
            <a:spLocks noGrp="1"/>
          </p:cNvSpPr>
          <p:nvPr>
            <p:ph idx="1"/>
          </p:nvPr>
        </p:nvSpPr>
        <p:spPr/>
        <p:txBody>
          <a:bodyPr/>
          <a:p>
            <a:r>
              <a:rPr lang="zh-CN" altLang="en-US"/>
              <a:t>如果将ABCD四个字符按顺序压入堆栈，是不是ABCD的所有排列都可能是出栈的序列？可以产生CABD这样的序列吗？</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栈的顺序存储实现</a:t>
            </a:r>
            <a:endParaRPr lang="zh-CN" altLang="en-US"/>
          </a:p>
        </p:txBody>
      </p:sp>
      <p:sp>
        <p:nvSpPr>
          <p:cNvPr id="3" name="内容占位符 2"/>
          <p:cNvSpPr>
            <a:spLocks noGrp="1"/>
          </p:cNvSpPr>
          <p:nvPr>
            <p:ph idx="1"/>
          </p:nvPr>
        </p:nvSpPr>
        <p:spPr/>
        <p:txBody>
          <a:bodyPr/>
          <a:p>
            <a:r>
              <a:rPr lang="zh-CN" altLang="en-US"/>
              <a:t>栈的顺序存储结构通常由一个一维数组和一个记录栈顶元素位置的变量组成</a:t>
            </a:r>
            <a:endParaRPr lang="zh-CN" altLang="en-US"/>
          </a:p>
          <a:p>
            <a:r>
              <a:rPr lang="zh-CN" altLang="en-US">
                <a:sym typeface="+mn-ea"/>
              </a:rPr>
              <a:t>栈的链式存储实现：带头节点的单链</a:t>
            </a:r>
            <a:r>
              <a:rPr lang="zh-CN" altLang="en-US">
                <a:sym typeface="+mn-ea"/>
              </a:rPr>
              <a:t>表</a:t>
            </a:r>
            <a:endParaRPr lang="zh-CN" altLang="en-US"/>
          </a:p>
          <a:p>
            <a:endParaRPr lang="zh-CN" altLang="en-US"/>
          </a:p>
        </p:txBody>
      </p:sp>
      <p:sp>
        <p:nvSpPr>
          <p:cNvPr id="6" name="文本框 5"/>
          <p:cNvSpPr txBox="1"/>
          <p:nvPr/>
        </p:nvSpPr>
        <p:spPr>
          <a:xfrm>
            <a:off x="9310370" y="182880"/>
            <a:ext cx="2377440" cy="1476375"/>
          </a:xfrm>
          <a:prstGeom prst="rect">
            <a:avLst/>
          </a:prstGeom>
          <a:noFill/>
        </p:spPr>
        <p:txBody>
          <a:bodyPr wrap="none" rtlCol="0">
            <a:spAutoFit/>
          </a:bodyPr>
          <a:p>
            <a:pPr algn="l"/>
            <a:r>
              <a:rPr lang="en-US">
                <a:latin typeface="Courier New Regular" panose="02070309020205020404" charset="0"/>
                <a:cs typeface="Courier New Regular" panose="02070309020205020404" charset="0"/>
              </a:rPr>
              <a:t>struct Stack {</a:t>
            </a:r>
            <a:endParaRPr lang="en-US">
              <a:latin typeface="Courier New Regular" panose="02070309020205020404" charset="0"/>
              <a:cs typeface="Courier New Regular" panose="02070309020205020404" charset="0"/>
            </a:endParaRPr>
          </a:p>
          <a:p>
            <a:pPr algn="l"/>
            <a:r>
              <a:rPr lang="en-US">
                <a:latin typeface="Courier New Regular" panose="02070309020205020404" charset="0"/>
                <a:cs typeface="Courier New Regular" panose="02070309020205020404" charset="0"/>
              </a:rPr>
              <a:t>    int *data;</a:t>
            </a:r>
            <a:endParaRPr lang="en-US">
              <a:latin typeface="Courier New Regular" panose="02070309020205020404" charset="0"/>
              <a:cs typeface="Courier New Regular" panose="02070309020205020404" charset="0"/>
            </a:endParaRPr>
          </a:p>
          <a:p>
            <a:pPr algn="l"/>
            <a:r>
              <a:rPr lang="en-US">
                <a:latin typeface="Courier New Regular" panose="02070309020205020404" charset="0"/>
                <a:cs typeface="Courier New Regular" panose="02070309020205020404" charset="0"/>
              </a:rPr>
              <a:t>    int top;</a:t>
            </a:r>
            <a:endParaRPr lang="en-US">
              <a:latin typeface="Courier New Regular" panose="02070309020205020404" charset="0"/>
              <a:cs typeface="Courier New Regular" panose="02070309020205020404" charset="0"/>
            </a:endParaRPr>
          </a:p>
          <a:p>
            <a:pPr algn="l"/>
            <a:r>
              <a:rPr lang="en-US">
                <a:latin typeface="Courier New Regular" panose="02070309020205020404" charset="0"/>
                <a:cs typeface="Courier New Regular" panose="02070309020205020404" charset="0"/>
              </a:rPr>
              <a:t>    int MaxSize;</a:t>
            </a:r>
            <a:endParaRPr lang="en-US">
              <a:latin typeface="Courier New Regular" panose="02070309020205020404" charset="0"/>
              <a:cs typeface="Courier New Regular" panose="02070309020205020404" charset="0"/>
            </a:endParaRPr>
          </a:p>
          <a:p>
            <a:pPr algn="l"/>
            <a:r>
              <a:rPr lang="en-US">
                <a:latin typeface="Courier New Regular" panose="02070309020205020404" charset="0"/>
                <a:cs typeface="Courier New Regular" panose="02070309020205020404" charset="0"/>
              </a:rPr>
              <a:t>};</a:t>
            </a:r>
            <a:endParaRPr lang="en-US">
              <a:latin typeface="Courier New Regular" panose="02070309020205020404" charset="0"/>
              <a:cs typeface="Courier New Regular" panose="02070309020205020404" charset="0"/>
            </a:endParaRPr>
          </a:p>
        </p:txBody>
      </p:sp>
      <p:sp>
        <p:nvSpPr>
          <p:cNvPr id="8" name="文本框 7"/>
          <p:cNvSpPr txBox="1"/>
          <p:nvPr/>
        </p:nvSpPr>
        <p:spPr>
          <a:xfrm>
            <a:off x="647700" y="3892550"/>
            <a:ext cx="10515600" cy="2584450"/>
          </a:xfrm>
          <a:prstGeom prst="rect">
            <a:avLst/>
          </a:prstGeom>
          <a:noFill/>
        </p:spPr>
        <p:txBody>
          <a:bodyPr wrap="square" rtlCol="0">
            <a:spAutoFit/>
          </a:bodyPr>
          <a:p>
            <a:pPr algn="l"/>
            <a:r>
              <a:rPr lang="zh-CN" altLang="en-US">
                <a:latin typeface="Courier New Regular" panose="02070309020205020404" charset="0"/>
                <a:cs typeface="Courier New Regular" panose="02070309020205020404" charset="0"/>
              </a:rPr>
              <a:t>struct Stack *createStack(int MaxSize) {</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struct Stack *s = (struct Stack *)malloc(sizeof(struct Stack));</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s-&gt;data = (int *)malloc(MaxSize * sizeof(int));</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s-&gt;top = -1;</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s-&gt;MaxSize = MaxSize;</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    return s;</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rPr>
              <a:t>}</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sym typeface="+mn-ea"/>
              </a:rPr>
              <a:t>bool isFull(struct Stack *s) { return s-&gt;top == s-&gt;MaxSize - 1; }</a:t>
            </a:r>
            <a:endParaRPr lang="zh-CN" altLang="en-US">
              <a:latin typeface="Courier New Regular" panose="02070309020205020404" charset="0"/>
              <a:cs typeface="Courier New Regular" panose="02070309020205020404" charset="0"/>
            </a:endParaRPr>
          </a:p>
          <a:p>
            <a:pPr algn="l"/>
            <a:r>
              <a:rPr lang="zh-CN" altLang="en-US">
                <a:latin typeface="Courier New Regular" panose="02070309020205020404" charset="0"/>
                <a:cs typeface="Courier New Regular" panose="02070309020205020404" charset="0"/>
                <a:sym typeface="+mn-ea"/>
              </a:rPr>
              <a:t>bool isEmpty(struct Stack *s) { return (s-&gt;top == -1); }</a:t>
            </a:r>
            <a:endParaRPr lang="zh-CN" altLang="en-US">
              <a:latin typeface="Courier New Regular" panose="02070309020205020404" charset="0"/>
              <a:cs typeface="Courier New Regular" panose="02070309020205020404" charset="0"/>
            </a:endParaRPr>
          </a:p>
        </p:txBody>
      </p:sp>
      <p:sp>
        <p:nvSpPr>
          <p:cNvPr id="9" name="文本框 8"/>
          <p:cNvSpPr txBox="1"/>
          <p:nvPr/>
        </p:nvSpPr>
        <p:spPr>
          <a:xfrm>
            <a:off x="647700" y="6004560"/>
            <a:ext cx="10515600" cy="368300"/>
          </a:xfrm>
          <a:prstGeom prst="rect">
            <a:avLst/>
          </a:prstGeom>
          <a:noFill/>
        </p:spPr>
        <p:txBody>
          <a:bodyPr wrap="square" rtlCol="0">
            <a:spAutoFit/>
          </a:bodyPr>
          <a:p>
            <a:pPr algn="l"/>
            <a:endParaRPr lang="zh-CN" altLang="en-US">
              <a:latin typeface="Courier New Regular" panose="02070309020205020404" charset="0"/>
              <a:cs typeface="Courier New Regular" panose="020703090202050204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push &amp; pop</a:t>
            </a:r>
            <a:endParaRPr lang="en-US" altLang="zh-CN"/>
          </a:p>
        </p:txBody>
      </p:sp>
      <p:sp>
        <p:nvSpPr>
          <p:cNvPr id="8" name="文本框 7"/>
          <p:cNvSpPr txBox="1"/>
          <p:nvPr/>
        </p:nvSpPr>
        <p:spPr>
          <a:xfrm>
            <a:off x="647700" y="3521075"/>
            <a:ext cx="5282565" cy="2584450"/>
          </a:xfrm>
          <a:prstGeom prst="rect">
            <a:avLst/>
          </a:prstGeom>
          <a:noFill/>
        </p:spPr>
        <p:txBody>
          <a:bodyPr wrap="square" rtlCol="0">
            <a:spAutoFit/>
          </a:bodyPr>
          <a:p>
            <a:pPr algn="l"/>
            <a:r>
              <a:rPr lang="zh-CN" altLang="en-US" b="1">
                <a:solidFill>
                  <a:srgbClr val="C00000"/>
                </a:solidFill>
                <a:latin typeface="Courier New Regular" panose="02070309020205020404" charset="0"/>
                <a:cs typeface="Courier New Regular" panose="02070309020205020404" charset="0"/>
              </a:rPr>
              <a:t>bool push(struct Stack *s, int x) {</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if (isFull(s)) {</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printf("堆栈满");</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return false;</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 else {</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s-&gt;data[++(s-&gt;top)] = x;</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return true;</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    }</a:t>
            </a:r>
            <a:endParaRPr lang="zh-CN" altLang="en-US" b="1">
              <a:solidFill>
                <a:srgbClr val="C00000"/>
              </a:solidFill>
              <a:latin typeface="Courier New Regular" panose="02070309020205020404" charset="0"/>
              <a:cs typeface="Courier New Regular" panose="02070309020205020404" charset="0"/>
            </a:endParaRPr>
          </a:p>
          <a:p>
            <a:pPr algn="l"/>
            <a:r>
              <a:rPr lang="zh-CN" altLang="en-US" b="1">
                <a:solidFill>
                  <a:srgbClr val="C00000"/>
                </a:solidFill>
                <a:latin typeface="Courier New Regular" panose="02070309020205020404" charset="0"/>
                <a:cs typeface="Courier New Regular" panose="02070309020205020404" charset="0"/>
              </a:rPr>
              <a:t>}</a:t>
            </a:r>
            <a:endParaRPr lang="zh-CN" altLang="en-US" b="1">
              <a:solidFill>
                <a:srgbClr val="C00000"/>
              </a:solidFill>
              <a:latin typeface="Courier New Regular" panose="02070309020205020404" charset="0"/>
              <a:cs typeface="Courier New Regular" panose="02070309020205020404" charset="0"/>
            </a:endParaRPr>
          </a:p>
        </p:txBody>
      </p:sp>
      <p:sp>
        <p:nvSpPr>
          <p:cNvPr id="7" name="文本框 6"/>
          <p:cNvSpPr txBox="1"/>
          <p:nvPr/>
        </p:nvSpPr>
        <p:spPr>
          <a:xfrm>
            <a:off x="3457575" y="1397635"/>
            <a:ext cx="8079105" cy="2030095"/>
          </a:xfrm>
          <a:prstGeom prst="rect">
            <a:avLst/>
          </a:prstGeom>
          <a:noFill/>
        </p:spPr>
        <p:txBody>
          <a:bodyPr wrap="square" rtlCol="0">
            <a:spAutoFit/>
          </a:bodyPr>
          <a:p>
            <a:pPr algn="l"/>
            <a:r>
              <a:rPr lang="zh-CN" altLang="en-US" b="1">
                <a:solidFill>
                  <a:srgbClr val="0070C0"/>
                </a:solidFill>
                <a:latin typeface="Courier New Regular" panose="02070309020205020404" charset="0"/>
                <a:cs typeface="Courier New Regular" panose="02070309020205020404" charset="0"/>
              </a:rPr>
              <a:t>int pop(struct Stack *s) {</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if (isEmpty(s)) {</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printf("堆栈空");</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return ERROR; /* ERROR是int的特殊值，标志错误 */</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 else</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        return (s-&gt;data[(s-&gt;top)--]);</a:t>
            </a:r>
            <a:endParaRPr lang="zh-CN" altLang="en-US" b="1">
              <a:solidFill>
                <a:srgbClr val="0070C0"/>
              </a:solidFill>
              <a:latin typeface="Courier New Regular" panose="02070309020205020404" charset="0"/>
              <a:cs typeface="Courier New Regular" panose="02070309020205020404" charset="0"/>
            </a:endParaRPr>
          </a:p>
          <a:p>
            <a:pPr algn="l"/>
            <a:r>
              <a:rPr lang="zh-CN" altLang="en-US" b="1">
                <a:solidFill>
                  <a:srgbClr val="0070C0"/>
                </a:solidFill>
                <a:latin typeface="Courier New Regular" panose="02070309020205020404" charset="0"/>
                <a:cs typeface="Courier New Regular" panose="02070309020205020404" charset="0"/>
              </a:rPr>
              <a:t>}</a:t>
            </a:r>
            <a:endParaRPr lang="zh-CN" altLang="en-US" b="1">
              <a:solidFill>
                <a:srgbClr val="0070C0"/>
              </a:solidFill>
              <a:latin typeface="Courier New Regular" panose="02070309020205020404" charset="0"/>
              <a:cs typeface="Courier New Regular" panose="020703090202050204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思考题</a:t>
            </a:r>
            <a:endParaRPr lang="zh-CN" altLang="en-US"/>
          </a:p>
        </p:txBody>
      </p:sp>
      <p:sp>
        <p:nvSpPr>
          <p:cNvPr id="3" name="内容占位符 2"/>
          <p:cNvSpPr>
            <a:spLocks noGrp="1"/>
          </p:cNvSpPr>
          <p:nvPr>
            <p:ph idx="1"/>
          </p:nvPr>
        </p:nvSpPr>
        <p:spPr/>
        <p:txBody>
          <a:bodyPr/>
          <a:p>
            <a:r>
              <a:rPr lang="zh-CN" altLang="en-US"/>
              <a:t>请用一个数组实现两个堆栈，要求最大地利用数组空间，使数组只要有空间入栈操作就可以成功。写出相应的入栈和出栈操作函数</a:t>
            </a:r>
            <a:endParaRPr lang="zh-CN" altLang="en-US"/>
          </a:p>
          <a:p>
            <a:r>
              <a:rPr lang="zh-CN" altLang="en-US"/>
              <a:t>做出的</a:t>
            </a:r>
            <a:r>
              <a:rPr lang="zh-CN" altLang="en-US"/>
              <a:t>修改：</a:t>
            </a:r>
            <a:endParaRPr lang="zh-CN" altLang="en-US"/>
          </a:p>
          <a:p>
            <a:pPr marL="914400" lvl="1" indent="-457200">
              <a:buFont typeface="Wingdings" panose="05000000000000000000" charset="0"/>
              <a:buAutoNum type="arabicPeriod"/>
            </a:pPr>
            <a:r>
              <a:rPr lang="zh-CN" altLang="en-US"/>
              <a:t>结构体：</a:t>
            </a:r>
            <a:r>
              <a:rPr lang="en-US" altLang="zh-CN">
                <a:sym typeface="+mn-ea"/>
              </a:rPr>
              <a:t>int top1, top2;</a:t>
            </a:r>
            <a:endParaRPr lang="en-US" altLang="zh-CN"/>
          </a:p>
          <a:p>
            <a:pPr marL="914400" lvl="1" indent="-457200">
              <a:buFont typeface="Wingdings" panose="05000000000000000000" charset="0"/>
              <a:buAutoNum type="arabicPeriod"/>
            </a:pPr>
            <a:r>
              <a:rPr lang="zh-CN" altLang="en-US"/>
              <a:t>初始化：</a:t>
            </a:r>
            <a:r>
              <a:rPr lang="en-US" altLang="zh-CN"/>
              <a:t>s</a:t>
            </a:r>
            <a:r>
              <a:rPr lang="zh-CN" altLang="en-US"/>
              <a:t>-&gt;</a:t>
            </a:r>
            <a:r>
              <a:rPr lang="en-US" altLang="zh-CN"/>
              <a:t>t</a:t>
            </a:r>
            <a:r>
              <a:rPr lang="zh-CN" altLang="en-US"/>
              <a:t>op1 =  -1; </a:t>
            </a:r>
            <a:r>
              <a:rPr lang="en-US" altLang="zh-CN"/>
              <a:t>s</a:t>
            </a:r>
            <a:r>
              <a:rPr lang="zh-CN" altLang="en-US"/>
              <a:t>-&gt;</a:t>
            </a:r>
            <a:r>
              <a:rPr lang="en-US" altLang="zh-CN"/>
              <a:t>t</a:t>
            </a:r>
            <a:r>
              <a:rPr lang="zh-CN" altLang="en-US"/>
              <a:t>op2 = MaxSize;</a:t>
            </a:r>
            <a:endParaRPr lang="zh-CN" altLang="en-US"/>
          </a:p>
          <a:p>
            <a:pPr marL="914400" lvl="1" indent="-457200">
              <a:buFont typeface="Wingdings" panose="05000000000000000000" charset="0"/>
              <a:buAutoNum type="arabicPeriod"/>
            </a:pPr>
            <a:r>
              <a:rPr lang="zh-CN" altLang="en-US"/>
              <a:t>堆栈满：</a:t>
            </a:r>
            <a:r>
              <a:rPr lang="en-US" altLang="zh-CN"/>
              <a:t>s-&gt;top2 - s-&gt;top2 == 1</a:t>
            </a:r>
            <a:endParaRPr lang="en-US" altLang="zh-CN"/>
          </a:p>
        </p:txBody>
      </p:sp>
      <p:sp>
        <p:nvSpPr>
          <p:cNvPr id="9" name="文本框 8"/>
          <p:cNvSpPr txBox="1"/>
          <p:nvPr/>
        </p:nvSpPr>
        <p:spPr>
          <a:xfrm>
            <a:off x="6044565" y="4999355"/>
            <a:ext cx="5118735" cy="1076325"/>
          </a:xfrm>
          <a:prstGeom prst="rect">
            <a:avLst/>
          </a:prstGeom>
          <a:noFill/>
        </p:spPr>
        <p:txBody>
          <a:bodyPr wrap="square" rtlCol="0">
            <a:spAutoFit/>
          </a:bodyPr>
          <a:p>
            <a:r>
              <a:rPr lang="zh-CN" altLang="en-US" sz="3200">
                <a:solidFill>
                  <a:srgbClr val="C00000"/>
                </a:solidFill>
                <a:latin typeface="Heiti SC Light" panose="02000000000000000000" charset="-122"/>
                <a:ea typeface="Heiti SC Light" panose="02000000000000000000" charset="-122"/>
              </a:rPr>
              <a:t>课堂提问：</a:t>
            </a:r>
            <a:endParaRPr lang="zh-CN" altLang="en-US" sz="3200">
              <a:solidFill>
                <a:srgbClr val="C00000"/>
              </a:solidFill>
              <a:latin typeface="Heiti SC Light" panose="02000000000000000000" charset="-122"/>
              <a:ea typeface="Heiti SC Light" panose="02000000000000000000" charset="-122"/>
            </a:endParaRPr>
          </a:p>
          <a:p>
            <a:r>
              <a:rPr lang="zh-CN" altLang="en-US" sz="3200">
                <a:latin typeface="Heiti SC Light" panose="02000000000000000000" charset="-122"/>
                <a:ea typeface="Heiti SC Light" panose="02000000000000000000" charset="-122"/>
              </a:rPr>
              <a:t>堆栈满的形式；为什么？</a:t>
            </a:r>
            <a:endParaRPr lang="zh-CN" altLang="en-US" sz="3200">
              <a:latin typeface="Heiti SC Light" panose="02000000000000000000" charset="-122"/>
              <a:ea typeface="Heiti SC Light" panose="02000000000000000000"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黑体" charset="0"/>
                <a:ea typeface="黑体" charset="0"/>
              </a:rPr>
              <a:t>练习：</a:t>
            </a:r>
            <a:r>
              <a:rPr lang="zh-CN" altLang="en-US">
                <a:solidFill>
                  <a:schemeClr val="tx1">
                    <a:lumMod val="75000"/>
                    <a:lumOff val="25000"/>
                  </a:schemeClr>
                </a:solidFill>
                <a:sym typeface="+mn-ea"/>
              </a:rPr>
              <a:t>有效的括号</a:t>
            </a:r>
            <a:endParaRPr lang="zh-CN" altLang="en-US">
              <a:latin typeface="黑体" charset="0"/>
              <a:ea typeface="黑体" charset="0"/>
            </a:endParaRPr>
          </a:p>
        </p:txBody>
      </p:sp>
      <p:sp>
        <p:nvSpPr>
          <p:cNvPr id="3" name="内容占位符 2"/>
          <p:cNvSpPr>
            <a:spLocks noGrp="1"/>
          </p:cNvSpPr>
          <p:nvPr>
            <p:ph idx="1"/>
          </p:nvPr>
        </p:nvSpPr>
        <p:spPr/>
        <p:txBody>
          <a:bodyPr vert="horz" lIns="91440" tIns="45720" rIns="91440" bIns="45720" rtlCol="0">
            <a:normAutofit/>
          </a:bodyPr>
          <a:p>
            <a:pPr lvl="0" algn="l">
              <a:buClrTx/>
              <a:buSzTx/>
              <a:buFont typeface="Wingdings" panose="05000000000000000000" charset="0"/>
              <a:buChar char=""/>
            </a:pPr>
            <a:r>
              <a:rPr lang="zh-CN" altLang="en-US">
                <a:solidFill>
                  <a:schemeClr val="tx1">
                    <a:lumMod val="75000"/>
                    <a:lumOff val="25000"/>
                  </a:schemeClr>
                </a:solidFill>
                <a:uFillTx/>
                <a:cs typeface="Heiti SC Light" panose="02000000000000000000" charset="-122"/>
                <a:sym typeface="+mn-ea"/>
              </a:rPr>
              <a:t>给定一个只包括 '('，')'，'{'，'}'，'['，']' 的字符串 s ，判断字符串是否有效。</a:t>
            </a:r>
            <a:endParaRPr lang="zh-CN" altLang="en-US">
              <a:solidFill>
                <a:schemeClr val="tx1">
                  <a:lumMod val="75000"/>
                  <a:lumOff val="25000"/>
                </a:schemeClr>
              </a:solidFill>
              <a:uFillTx/>
              <a:cs typeface="Heiti SC Light" panose="02000000000000000000" charset="-122"/>
              <a:sym typeface="+mn-ea"/>
            </a:endParaRPr>
          </a:p>
          <a:p>
            <a:pPr lvl="0" algn="l">
              <a:buClrTx/>
              <a:buSzTx/>
              <a:buFont typeface="Wingdings" panose="05000000000000000000" charset="0"/>
              <a:buChar char=""/>
            </a:pPr>
            <a:endParaRPr lang="zh-CN" altLang="en-US">
              <a:solidFill>
                <a:schemeClr val="tx1">
                  <a:lumMod val="75000"/>
                  <a:lumOff val="25000"/>
                </a:schemeClr>
              </a:solidFill>
              <a:uFillTx/>
              <a:cs typeface="Heiti SC Light" panose="02000000000000000000" charset="-122"/>
              <a:sym typeface="+mn-ea"/>
            </a:endParaRPr>
          </a:p>
          <a:p>
            <a:pPr lvl="0" algn="l">
              <a:buClrTx/>
              <a:buSzTx/>
              <a:buFont typeface="Wingdings" panose="05000000000000000000" charset="0"/>
              <a:buChar char=""/>
            </a:pPr>
            <a:r>
              <a:rPr lang="zh-CN" altLang="en-US">
                <a:solidFill>
                  <a:schemeClr val="tx1">
                    <a:lumMod val="75000"/>
                    <a:lumOff val="25000"/>
                  </a:schemeClr>
                </a:solidFill>
                <a:uFillTx/>
                <a:cs typeface="Heiti SC Light" panose="02000000000000000000" charset="-122"/>
                <a:sym typeface="+mn-ea"/>
              </a:rPr>
              <a:t>有效字符串需满足：</a:t>
            </a:r>
            <a:endParaRPr lang="zh-CN" altLang="en-US">
              <a:solidFill>
                <a:schemeClr val="tx1">
                  <a:lumMod val="75000"/>
                  <a:lumOff val="25000"/>
                </a:schemeClr>
              </a:solidFill>
              <a:uFillTx/>
              <a:cs typeface="Heiti SC Light" panose="02000000000000000000" charset="-122"/>
              <a:sym typeface="+mn-ea"/>
            </a:endParaRPr>
          </a:p>
          <a:p>
            <a:pPr marL="914400" lvl="1" indent="-457200" algn="l">
              <a:buClrTx/>
              <a:buSzTx/>
              <a:buFont typeface="Wingdings" panose="05000000000000000000" charset="0"/>
              <a:buAutoNum type="arabicPeriod"/>
            </a:pPr>
            <a:r>
              <a:rPr lang="zh-CN" altLang="en-US">
                <a:solidFill>
                  <a:schemeClr val="tx1">
                    <a:lumMod val="75000"/>
                    <a:lumOff val="25000"/>
                  </a:schemeClr>
                </a:solidFill>
                <a:uFillTx/>
                <a:cs typeface="Heiti SC Light" panose="02000000000000000000" charset="-122"/>
                <a:sym typeface="+mn-ea"/>
              </a:rPr>
              <a:t>左括号必须用相同类型的右括号闭合。</a:t>
            </a:r>
            <a:endParaRPr lang="zh-CN" altLang="en-US">
              <a:solidFill>
                <a:schemeClr val="tx1">
                  <a:lumMod val="75000"/>
                  <a:lumOff val="25000"/>
                </a:schemeClr>
              </a:solidFill>
              <a:uFillTx/>
              <a:cs typeface="Heiti SC Light" panose="02000000000000000000" charset="-122"/>
              <a:sym typeface="+mn-ea"/>
            </a:endParaRPr>
          </a:p>
          <a:p>
            <a:pPr marL="914400" lvl="1" indent="-457200" algn="l">
              <a:buClrTx/>
              <a:buSzTx/>
              <a:buFont typeface="Wingdings" panose="05000000000000000000" charset="0"/>
              <a:buAutoNum type="arabicPeriod"/>
            </a:pPr>
            <a:r>
              <a:rPr lang="zh-CN" altLang="en-US">
                <a:solidFill>
                  <a:schemeClr val="tx1">
                    <a:lumMod val="75000"/>
                    <a:lumOff val="25000"/>
                  </a:schemeClr>
                </a:solidFill>
                <a:uFillTx/>
                <a:cs typeface="Heiti SC Light" panose="02000000000000000000" charset="-122"/>
                <a:sym typeface="+mn-ea"/>
              </a:rPr>
              <a:t>左括号必须以正确的顺序闭合。</a:t>
            </a:r>
            <a:endParaRPr lang="zh-CN" altLang="en-US">
              <a:solidFill>
                <a:schemeClr val="tx1">
                  <a:lumMod val="75000"/>
                  <a:lumOff val="25000"/>
                </a:schemeClr>
              </a:solidFill>
              <a:uFillTx/>
              <a:cs typeface="Heiti SC Light" panose="02000000000000000000" charset="-122"/>
              <a:sym typeface="+mn-ea"/>
            </a:endParaRPr>
          </a:p>
          <a:p>
            <a:pPr marL="914400" lvl="1" indent="-457200" algn="l">
              <a:buClrTx/>
              <a:buSzTx/>
              <a:buFont typeface="Wingdings" panose="05000000000000000000" charset="0"/>
              <a:buAutoNum type="arabicPeriod"/>
            </a:pPr>
            <a:r>
              <a:rPr lang="zh-CN" altLang="en-US">
                <a:solidFill>
                  <a:schemeClr val="tx1">
                    <a:lumMod val="75000"/>
                    <a:lumOff val="25000"/>
                  </a:schemeClr>
                </a:solidFill>
                <a:uFillTx/>
                <a:cs typeface="Heiti SC Light" panose="02000000000000000000" charset="-122"/>
                <a:sym typeface="+mn-ea"/>
              </a:rPr>
              <a:t>每个右括号都有一个对应的相同类型的左括号。</a:t>
            </a:r>
            <a:endParaRPr lang="zh-CN" altLang="en-US">
              <a:solidFill>
                <a:schemeClr val="tx1">
                  <a:lumMod val="75000"/>
                  <a:lumOff val="25000"/>
                </a:schemeClr>
              </a:solidFill>
              <a:uFillTx/>
              <a:cs typeface="Heiti SC Light" panose="02000000000000000000" charset="-122"/>
              <a:sym typeface="+mn-ea"/>
            </a:endParaRPr>
          </a:p>
        </p:txBody>
      </p:sp>
      <p:sp>
        <p:nvSpPr>
          <p:cNvPr id="4" name="文本框 3"/>
          <p:cNvSpPr txBox="1"/>
          <p:nvPr/>
        </p:nvSpPr>
        <p:spPr>
          <a:xfrm>
            <a:off x="8491855" y="2536825"/>
            <a:ext cx="2424430" cy="3415030"/>
          </a:xfrm>
          <a:prstGeom prst="rect">
            <a:avLst/>
          </a:prstGeom>
          <a:noFill/>
        </p:spPr>
        <p:txBody>
          <a:bodyPr wrap="square" rtlCol="0">
            <a:spAutoFit/>
          </a:bodyPr>
          <a:p>
            <a:pPr algn="l"/>
            <a:r>
              <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rPr>
              <a:t>示例 1：</a:t>
            </a:r>
            <a:endPar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endParaRPr>
          </a:p>
          <a:p>
            <a:pPr algn="l"/>
            <a:r>
              <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rPr>
              <a:t>输入：s = "()"</a:t>
            </a:r>
            <a:endPar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endParaRPr>
          </a:p>
          <a:p>
            <a:pPr algn="l"/>
            <a:r>
              <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rPr>
              <a:t>输出：true</a:t>
            </a:r>
            <a:endPar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endParaRPr>
          </a:p>
          <a:p>
            <a:pPr algn="l"/>
            <a:r>
              <a:rPr lang="zh-CN" altLang="en-US" sz="2400">
                <a:solidFill>
                  <a:schemeClr val="tx1"/>
                </a:solidFill>
                <a:highlight>
                  <a:srgbClr val="FFFF00"/>
                </a:highlight>
                <a:uFillTx/>
                <a:latin typeface="Heiti SC Light" panose="02000000000000000000" charset="-122"/>
                <a:ea typeface="Heiti SC Light" panose="02000000000000000000" charset="-122"/>
                <a:cs typeface="Heiti SC Light" panose="02000000000000000000" charset="-122"/>
              </a:rPr>
              <a:t>示例 2：</a:t>
            </a:r>
            <a:endParaRPr lang="zh-CN" altLang="en-US" sz="2400">
              <a:solidFill>
                <a:schemeClr val="tx1"/>
              </a:solidFill>
              <a:highlight>
                <a:srgbClr val="FFFF00"/>
              </a:highlight>
              <a:uFillTx/>
              <a:latin typeface="Heiti SC Light" panose="02000000000000000000" charset="-122"/>
              <a:ea typeface="Heiti SC Light" panose="02000000000000000000" charset="-122"/>
              <a:cs typeface="Heiti SC Light" panose="02000000000000000000" charset="-122"/>
            </a:endParaRPr>
          </a:p>
          <a:p>
            <a:pPr algn="l"/>
            <a:r>
              <a:rPr lang="zh-CN" altLang="en-US" sz="2400">
                <a:solidFill>
                  <a:schemeClr val="tx1"/>
                </a:solidFill>
                <a:highlight>
                  <a:srgbClr val="FFFF00"/>
                </a:highlight>
                <a:uFillTx/>
                <a:latin typeface="Heiti SC Light" panose="02000000000000000000" charset="-122"/>
                <a:ea typeface="Heiti SC Light" panose="02000000000000000000" charset="-122"/>
                <a:cs typeface="Heiti SC Light" panose="02000000000000000000" charset="-122"/>
              </a:rPr>
              <a:t>输入：s = "()[]{}"</a:t>
            </a:r>
            <a:endParaRPr lang="zh-CN" altLang="en-US" sz="2400">
              <a:solidFill>
                <a:schemeClr val="tx1"/>
              </a:solidFill>
              <a:highlight>
                <a:srgbClr val="FFFF00"/>
              </a:highlight>
              <a:uFillTx/>
              <a:latin typeface="Heiti SC Light" panose="02000000000000000000" charset="-122"/>
              <a:ea typeface="Heiti SC Light" panose="02000000000000000000" charset="-122"/>
              <a:cs typeface="Heiti SC Light" panose="02000000000000000000" charset="-122"/>
            </a:endParaRPr>
          </a:p>
          <a:p>
            <a:pPr algn="l"/>
            <a:r>
              <a:rPr lang="zh-CN" altLang="en-US" sz="2400">
                <a:solidFill>
                  <a:schemeClr val="tx1"/>
                </a:solidFill>
                <a:highlight>
                  <a:srgbClr val="FFFF00"/>
                </a:highlight>
                <a:uFillTx/>
                <a:latin typeface="Heiti SC Light" panose="02000000000000000000" charset="-122"/>
                <a:ea typeface="Heiti SC Light" panose="02000000000000000000" charset="-122"/>
                <a:cs typeface="Heiti SC Light" panose="02000000000000000000" charset="-122"/>
              </a:rPr>
              <a:t>输出：true</a:t>
            </a:r>
            <a:endParaRPr lang="zh-CN" altLang="en-US" sz="2400">
              <a:solidFill>
                <a:schemeClr val="tx1"/>
              </a:solidFill>
              <a:highlight>
                <a:srgbClr val="FFFF00"/>
              </a:highlight>
              <a:uFillTx/>
              <a:latin typeface="Heiti SC Light" panose="02000000000000000000" charset="-122"/>
              <a:ea typeface="Heiti SC Light" panose="02000000000000000000" charset="-122"/>
              <a:cs typeface="Heiti SC Light" panose="02000000000000000000" charset="-122"/>
            </a:endParaRPr>
          </a:p>
          <a:p>
            <a:pPr algn="l"/>
            <a:r>
              <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rPr>
              <a:t>示例 3：</a:t>
            </a:r>
            <a:endPar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endParaRPr>
          </a:p>
          <a:p>
            <a:pPr algn="l"/>
            <a:r>
              <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rPr>
              <a:t>输入：s = "(]"</a:t>
            </a:r>
            <a:endPar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endParaRPr>
          </a:p>
          <a:p>
            <a:pPr algn="l"/>
            <a:r>
              <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rPr>
              <a:t>输出：false</a:t>
            </a:r>
            <a:endParaRPr lang="zh-CN" altLang="en-US" sz="2400">
              <a:solidFill>
                <a:schemeClr val="tx1"/>
              </a:solidFill>
              <a:uFillTx/>
              <a:latin typeface="Heiti SC Light" panose="02000000000000000000" charset="-122"/>
              <a:ea typeface="Heiti SC Light" panose="02000000000000000000" charset="-122"/>
              <a:cs typeface="Heiti SC Light" panose="02000000000000000000"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练习：括号的最大嵌套深度</a:t>
            </a:r>
            <a:endParaRPr lang="zh-CN" altLang="en-US"/>
          </a:p>
        </p:txBody>
      </p:sp>
      <p:sp>
        <p:nvSpPr>
          <p:cNvPr id="3" name="内容占位符 2"/>
          <p:cNvSpPr>
            <a:spLocks noGrp="1"/>
          </p:cNvSpPr>
          <p:nvPr>
            <p:ph idx="1"/>
          </p:nvPr>
        </p:nvSpPr>
        <p:spPr/>
        <p:txBody>
          <a:bodyPr>
            <a:normAutofit/>
          </a:bodyPr>
          <a:p>
            <a:r>
              <a:rPr lang="zh-CN" altLang="en-US"/>
              <a:t>编程题：括号的最大嵌套深度</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41275" cmpd="sng">
          <a:solidFill>
            <a:srgbClr val="202020"/>
          </a:solidFill>
          <a:prstDash val="solid"/>
        </a:ln>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2200</Words>
  <Application>WPS 表格</Application>
  <PresentationFormat>宽屏</PresentationFormat>
  <Paragraphs>243</Paragraphs>
  <Slides>16</Slides>
  <Notes>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16</vt:i4>
      </vt:variant>
    </vt:vector>
  </HeadingPairs>
  <TitlesOfParts>
    <vt:vector size="38" baseType="lpstr">
      <vt:lpstr>Arial</vt:lpstr>
      <vt:lpstr>宋体</vt:lpstr>
      <vt:lpstr>Wingdings</vt:lpstr>
      <vt:lpstr>黑体</vt:lpstr>
      <vt:lpstr>汉仪中黑KW</vt:lpstr>
      <vt:lpstr>Wingdings</vt:lpstr>
      <vt:lpstr>Courier New Regular</vt:lpstr>
      <vt:lpstr>Arial Regular</vt:lpstr>
      <vt:lpstr>PingFang SC Regular</vt:lpstr>
      <vt:lpstr>汉仪书宋二KW</vt:lpstr>
      <vt:lpstr>Calibri</vt:lpstr>
      <vt:lpstr>Symbol</vt:lpstr>
      <vt:lpstr>Helvetica Neue</vt:lpstr>
      <vt:lpstr>微软雅黑</vt:lpstr>
      <vt:lpstr>汉仪旗黑</vt:lpstr>
      <vt:lpstr>Kingsoft Sign</vt:lpstr>
      <vt:lpstr>宋体</vt:lpstr>
      <vt:lpstr>Arial Unicode MS</vt:lpstr>
      <vt:lpstr>Symbol</vt:lpstr>
      <vt:lpstr>Heiti SC Light</vt:lpstr>
      <vt:lpstr>Chalkboard SE Regular</vt:lpstr>
      <vt:lpstr>Office 主题​​</vt:lpstr>
      <vt:lpstr>第3章 线性结构-B</vt:lpstr>
      <vt:lpstr>后缀表达式</vt:lpstr>
      <vt:lpstr>堆栈的定义</vt:lpstr>
      <vt:lpstr>思考题</vt:lpstr>
      <vt:lpstr>栈的顺序存储实现</vt:lpstr>
      <vt:lpstr>push &amp; pop</vt:lpstr>
      <vt:lpstr>思考题</vt:lpstr>
      <vt:lpstr>练习：有效的括号</vt:lpstr>
      <vt:lpstr>练习：括号的最大嵌套深度</vt:lpstr>
      <vt:lpstr>中缀 &gt;&gt; 后缀</vt:lpstr>
      <vt:lpstr>中缀 &gt;&gt; 后缀</vt:lpstr>
      <vt:lpstr>队列的定义</vt:lpstr>
      <vt:lpstr>队列的顺序存储实现</vt:lpstr>
      <vt:lpstr>循环队列</vt:lpstr>
      <vt:lpstr>队列满 &amp; 队列空</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lezhang.thu</dc:creator>
  <cp:lastModifiedBy>章乐</cp:lastModifiedBy>
  <cp:revision>305</cp:revision>
  <dcterms:created xsi:type="dcterms:W3CDTF">2023-03-09T06:42:02Z</dcterms:created>
  <dcterms:modified xsi:type="dcterms:W3CDTF">2023-03-09T06:42:02Z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2052-4.6.1.7467</vt:lpwstr>
  </property>
  <property fmtid="{D5CDD505-2E9C-101B-9397-08002B2CF9AE}" pid="3" name="ICV">
    <vt:lpwstr>A30B96C402276615375F0C634AAD5DF4</vt:lpwstr>
  </property>
</Properties>
</file>