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6" r:id="rId3"/>
    <p:sldId id="358" r:id="rId5"/>
    <p:sldId id="378" r:id="rId6"/>
    <p:sldId id="379"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1" r:id="rId28"/>
    <p:sldId id="402" r:id="rId29"/>
    <p:sldId id="403" r:id="rId30"/>
    <p:sldId id="404" r:id="rId31"/>
    <p:sldId id="405" r:id="rId32"/>
    <p:sldId id="406" r:id="rId3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Je70PMn+bLaLLoXDId6K8Q==" hashData="vkUYQUK/pKBnDkIuW20lRlT1OGk="/>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295"/>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4.wav"/><Relationship Id="rId2" Type="http://schemas.openxmlformats.org/officeDocument/2006/relationships/tags" Target="../tags/tag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effectLst/>
              </a:rPr>
              <a:t>第</a:t>
            </a:r>
            <a:r>
              <a:rPr lang="en-US" altLang="zh-CN" dirty="0">
                <a:effectLst/>
              </a:rPr>
              <a:t>6</a:t>
            </a:r>
            <a:r>
              <a:rPr lang="zh-CN" altLang="en-US" dirty="0">
                <a:effectLst/>
              </a:rPr>
              <a:t>️章</a:t>
            </a:r>
            <a:r>
              <a:rPr lang="en-US" altLang="zh-CN" dirty="0">
                <a:effectLst/>
              </a:rPr>
              <a:t> </a:t>
            </a:r>
            <a:r>
              <a:rPr lang="zh-CN" altLang="en-US" dirty="0">
                <a:effectLst/>
              </a:rPr>
              <a:t>图</a:t>
            </a:r>
            <a:r>
              <a:rPr lang="en-US" altLang="zh-CN" dirty="0">
                <a:effectLst/>
              </a:rPr>
              <a:t>-</a:t>
            </a:r>
            <a:r>
              <a:rPr lang="en-US" altLang="zh-CN" dirty="0">
                <a:effectLst/>
              </a:rPr>
              <a:t>A</a:t>
            </a:r>
            <a:endParaRPr lang="en-US" altLang="zh-CN"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邻接矩阵（Adjacency Matrix）</a:t>
            </a:r>
            <a:endParaRPr lang="zh-CN" altLang="en-US"/>
          </a:p>
        </p:txBody>
      </p:sp>
      <p:sp>
        <p:nvSpPr>
          <p:cNvPr id="3" name="内容占位符 2"/>
          <p:cNvSpPr>
            <a:spLocks noGrp="1"/>
          </p:cNvSpPr>
          <p:nvPr>
            <p:ph idx="1"/>
          </p:nvPr>
        </p:nvSpPr>
        <p:spPr/>
        <p:txBody>
          <a:bodyPr/>
          <a:p>
            <a:r>
              <a:rPr lang="zh-CN" altLang="en-US"/>
              <a:t>边的信息：用邻接矩阵A [ n ] [ n ] 表示为</a:t>
            </a:r>
            <a:endParaRPr lang="zh-CN" altLang="en-US"/>
          </a:p>
          <a:p>
            <a:endParaRPr lang="zh-CN" altLang="en-US"/>
          </a:p>
          <a:p>
            <a:endParaRPr lang="zh-CN" altLang="en-US"/>
          </a:p>
          <a:p>
            <a:endParaRPr lang="zh-CN" altLang="en-US"/>
          </a:p>
          <a:p>
            <a:endParaRPr lang="zh-CN" altLang="en-US"/>
          </a:p>
        </p:txBody>
      </p:sp>
      <p:graphicFrame>
        <p:nvGraphicFramePr>
          <p:cNvPr id="2050" name="Object 2"/>
          <p:cNvGraphicFramePr>
            <a:graphicFrameLocks noChangeAspect="1"/>
          </p:cNvGraphicFramePr>
          <p:nvPr/>
        </p:nvGraphicFramePr>
        <p:xfrm>
          <a:off x="2806065" y="2559050"/>
          <a:ext cx="6199188" cy="957263"/>
        </p:xfrm>
        <a:graphic>
          <a:graphicData uri="http://schemas.openxmlformats.org/presentationml/2006/ole">
            <mc:AlternateContent xmlns:mc="http://schemas.openxmlformats.org/markup-compatibility/2006">
              <mc:Choice xmlns:v="urn:schemas-microsoft-com:vml" Requires="v">
                <p:oleObj spid="_x0000_s3079" name="" r:id="rId1" imgW="3111500" imgH="482600" progId="Equation.3">
                  <p:embed/>
                </p:oleObj>
              </mc:Choice>
              <mc:Fallback>
                <p:oleObj name="" r:id="rId1" imgW="3111500" imgH="482600" progId="Equation.3">
                  <p:embed/>
                  <p:pic>
                    <p:nvPicPr>
                      <p:cNvPr id="0" name="图片 3078"/>
                      <p:cNvPicPr/>
                      <p:nvPr/>
                    </p:nvPicPr>
                    <p:blipFill>
                      <a:blip r:embed="rId2"/>
                      <a:stretch>
                        <a:fillRect/>
                      </a:stretch>
                    </p:blipFill>
                    <p:spPr>
                      <a:xfrm>
                        <a:off x="2806065" y="2559050"/>
                        <a:ext cx="6199188" cy="957263"/>
                      </a:xfrm>
                      <a:prstGeom prst="rect">
                        <a:avLst/>
                      </a:prstGeom>
                      <a:noFill/>
                      <a:ln w="38100">
                        <a:noFill/>
                        <a:miter/>
                      </a:ln>
                    </p:spPr>
                  </p:pic>
                </p:oleObj>
              </mc:Fallback>
            </mc:AlternateContent>
          </a:graphicData>
        </a:graphic>
      </p:graphicFrame>
      <p:pic>
        <p:nvPicPr>
          <p:cNvPr id="44068" name="Picture 36"/>
          <p:cNvPicPr>
            <a:picLocks noChangeAspect="1"/>
          </p:cNvPicPr>
          <p:nvPr/>
        </p:nvPicPr>
        <p:blipFill>
          <a:blip r:embed="rId3"/>
          <a:stretch>
            <a:fillRect/>
          </a:stretch>
        </p:blipFill>
        <p:spPr>
          <a:xfrm>
            <a:off x="2319020" y="3713163"/>
            <a:ext cx="7172325" cy="2619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4068"/>
                                        </p:tgtEl>
                                        <p:attrNameLst>
                                          <p:attrName>style.visibility</p:attrName>
                                        </p:attrNameLst>
                                      </p:cBhvr>
                                      <p:to>
                                        <p:strVal val="visible"/>
                                      </p:to>
                                    </p:set>
                                    <p:animEffect transition="in" filter="strips(downLeft)">
                                      <p:cBhvr>
                                        <p:cTn id="12" dur="500"/>
                                        <p:tgtEl>
                                          <p:spTgt spid="44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邻接矩阵：</a:t>
            </a:r>
            <a:r>
              <a:rPr lang="zh-CN" altLang="en-US"/>
              <a:t>特点</a:t>
            </a:r>
            <a:endParaRPr lang="zh-CN" altLang="en-US"/>
          </a:p>
        </p:txBody>
      </p:sp>
      <p:sp>
        <p:nvSpPr>
          <p:cNvPr id="3" name="内容占位符 2"/>
          <p:cNvSpPr>
            <a:spLocks noGrp="1"/>
          </p:cNvSpPr>
          <p:nvPr>
            <p:ph idx="1"/>
          </p:nvPr>
        </p:nvSpPr>
        <p:spPr/>
        <p:txBody>
          <a:bodyPr/>
          <a:p>
            <a:r>
              <a:rPr lang="zh-CN" altLang="en-US"/>
              <a:t>无向图的邻接矩阵一定是一个对称矩阵。所需存储元素的个数是|V|×( |V|- 1 )/2</a:t>
            </a:r>
            <a:endParaRPr lang="zh-CN" altLang="en-US"/>
          </a:p>
          <a:p>
            <a:r>
              <a:rPr lang="zh-CN" altLang="en-US"/>
              <a:t>对于无向图，邻接矩阵的第i行（或第i列）非0元素（或非∞元素）的个数正好是第i个顶点的度Degree(v</a:t>
            </a:r>
            <a:r>
              <a:rPr lang="zh-CN" altLang="en-US" baseline="-25000"/>
              <a:t>i</a:t>
            </a:r>
            <a:r>
              <a:rPr lang="zh-CN" altLang="en-US"/>
              <a:t>)</a:t>
            </a:r>
            <a:endParaRPr lang="zh-CN" altLang="en-US"/>
          </a:p>
          <a:p>
            <a:r>
              <a:rPr lang="zh-CN" altLang="en-US"/>
              <a:t>对于有向图，邻接矩阵的第i行（或第i列）非0元素的个数正好是第i个顶点的出度 (v</a:t>
            </a:r>
            <a:r>
              <a:rPr lang="zh-CN" altLang="en-US" baseline="-25000"/>
              <a:t>i</a:t>
            </a:r>
            <a:r>
              <a:rPr lang="zh-CN" altLang="en-US"/>
              <a:t>)（或入度 (v</a:t>
            </a:r>
            <a:r>
              <a:rPr lang="zh-CN" altLang="en-US" baseline="-25000"/>
              <a:t>i</a:t>
            </a:r>
            <a:r>
              <a:rPr lang="zh-CN" altLang="en-US"/>
              <a:t>)）</a:t>
            </a:r>
            <a:endParaRPr lang="zh-CN" altLang="en-US"/>
          </a:p>
          <a:p>
            <a:r>
              <a:rPr lang="zh-CN" altLang="en-US"/>
              <a:t>存储空间代价为</a:t>
            </a:r>
            <a:r>
              <a:rPr lang="en-US" altLang="zh-CN" b="1" dirty="0">
                <a:solidFill>
                  <a:srgbClr val="0000FF"/>
                </a:solidFill>
                <a:latin typeface="Times New Roman" panose="02020603050405020304" pitchFamily="18" charset="0"/>
                <a:ea typeface="宋体" pitchFamily="2" charset="-122"/>
                <a:sym typeface="+mn-ea"/>
              </a:rPr>
              <a:t>Θ(|V|</a:t>
            </a:r>
            <a:r>
              <a:rPr lang="en-US" altLang="zh-CN" b="1" baseline="30000" dirty="0">
                <a:solidFill>
                  <a:srgbClr val="0000FF"/>
                </a:solidFill>
                <a:latin typeface="Times New Roman" panose="02020603050405020304" pitchFamily="18" charset="0"/>
                <a:ea typeface="宋体" pitchFamily="2" charset="-122"/>
                <a:sym typeface="+mn-ea"/>
              </a:rPr>
              <a:t>2</a:t>
            </a:r>
            <a:r>
              <a:rPr lang="en-US" altLang="zh-CN" b="1" dirty="0">
                <a:solidFill>
                  <a:srgbClr val="0000FF"/>
                </a:solidFill>
                <a:latin typeface="Times New Roman" panose="02020603050405020304" pitchFamily="18" charset="0"/>
                <a:ea typeface="宋体" pitchFamily="2" charset="-122"/>
                <a:sym typeface="+mn-ea"/>
              </a:rPr>
              <a:t>)</a:t>
            </a:r>
            <a:r>
              <a:rPr lang="zh-CN" altLang="en-US"/>
              <a:t>。要确定图中有多少条边，所花费的时间代价也是</a:t>
            </a:r>
            <a:r>
              <a:rPr lang="en-US" altLang="zh-CN" b="1" dirty="0">
                <a:solidFill>
                  <a:srgbClr val="0000FF"/>
                </a:solidFill>
                <a:latin typeface="Times New Roman" panose="02020603050405020304" pitchFamily="18" charset="0"/>
                <a:ea typeface="宋体" pitchFamily="2" charset="-122"/>
                <a:sym typeface="+mn-ea"/>
              </a:rPr>
              <a:t>Θ(|V|</a:t>
            </a:r>
            <a:r>
              <a:rPr lang="en-US" altLang="zh-CN" b="1" baseline="30000" dirty="0">
                <a:solidFill>
                  <a:srgbClr val="0000FF"/>
                </a:solidFill>
                <a:latin typeface="Times New Roman" panose="02020603050405020304" pitchFamily="18" charset="0"/>
                <a:ea typeface="宋体" pitchFamily="2" charset="-122"/>
                <a:sym typeface="+mn-ea"/>
              </a:rPr>
              <a:t>2</a:t>
            </a:r>
            <a:r>
              <a:rPr lang="en-US" altLang="zh-CN" b="1" dirty="0">
                <a:solidFill>
                  <a:srgbClr val="0000FF"/>
                </a:solidFill>
                <a:latin typeface="Times New Roman" panose="02020603050405020304" pitchFamily="18" charset="0"/>
                <a:ea typeface="宋体" pitchFamily="2" charset="-122"/>
                <a:sym typeface="+mn-ea"/>
              </a:rPr>
              <a:t>)</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邻接表（</a:t>
            </a:r>
            <a:r>
              <a:rPr lang="zh-CN" altLang="en-US">
                <a:sym typeface="+mn-ea"/>
              </a:rPr>
              <a:t>Adjacency List）</a:t>
            </a:r>
            <a:endParaRPr lang="zh-CN" altLang="en-US"/>
          </a:p>
        </p:txBody>
      </p:sp>
      <p:sp>
        <p:nvSpPr>
          <p:cNvPr id="3" name="内容占位符 2"/>
          <p:cNvSpPr>
            <a:spLocks noGrp="1"/>
          </p:cNvSpPr>
          <p:nvPr>
            <p:ph idx="1"/>
          </p:nvPr>
        </p:nvSpPr>
        <p:spPr/>
        <p:txBody>
          <a:bodyPr/>
          <a:p>
            <a:r>
              <a:rPr lang="zh-CN" altLang="en-US" dirty="0">
                <a:latin typeface="Arial Regular" panose="020B0604020202020204" charset="0"/>
                <a:cs typeface="Arial Regular" panose="020B0604020202020204" charset="0"/>
                <a:sym typeface="+mn-ea"/>
              </a:rPr>
              <a:t>对于图</a:t>
            </a:r>
            <a:r>
              <a:rPr lang="en-US" altLang="zh-CN" dirty="0">
                <a:latin typeface="Arial Regular" panose="020B0604020202020204" charset="0"/>
                <a:cs typeface="Arial Regular" panose="020B0604020202020204" charset="0"/>
                <a:sym typeface="+mn-ea"/>
              </a:rPr>
              <a:t>G</a:t>
            </a:r>
            <a:r>
              <a:rPr lang="zh-CN" altLang="en-US" dirty="0">
                <a:latin typeface="Arial Regular" panose="020B0604020202020204" charset="0"/>
                <a:cs typeface="Arial Regular" panose="020B0604020202020204" charset="0"/>
                <a:sym typeface="+mn-ea"/>
              </a:rPr>
              <a:t>中的每个顶点</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i</a:t>
            </a:r>
            <a:r>
              <a:rPr lang="zh-CN" altLang="en-US" dirty="0">
                <a:latin typeface="Arial Regular" panose="020B0604020202020204" charset="0"/>
                <a:cs typeface="Arial Regular" panose="020B0604020202020204" charset="0"/>
                <a:sym typeface="+mn-ea"/>
              </a:rPr>
              <a:t>，将所有邻接于</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i</a:t>
            </a:r>
            <a:r>
              <a:rPr lang="zh-CN" altLang="en-US" dirty="0">
                <a:latin typeface="Arial Regular" panose="020B0604020202020204" charset="0"/>
                <a:cs typeface="Arial Regular" panose="020B0604020202020204" charset="0"/>
                <a:sym typeface="+mn-ea"/>
              </a:rPr>
              <a:t>的顶点</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j</a:t>
            </a:r>
            <a:r>
              <a:rPr lang="zh-CN" altLang="en-US" dirty="0">
                <a:latin typeface="Arial Regular" panose="020B0604020202020204" charset="0"/>
                <a:cs typeface="Arial Regular" panose="020B0604020202020204" charset="0"/>
                <a:sym typeface="+mn-ea"/>
              </a:rPr>
              <a:t>链成一个单链表，这个单链表就称为顶点</a:t>
            </a:r>
            <a:r>
              <a:rPr lang="en-US" altLang="zh-CN" dirty="0">
                <a:latin typeface="Arial Regular" panose="020B0604020202020204" charset="0"/>
                <a:cs typeface="Arial Regular" panose="020B0604020202020204" charset="0"/>
                <a:sym typeface="+mn-ea"/>
              </a:rPr>
              <a:t>v</a:t>
            </a:r>
            <a:r>
              <a:rPr lang="en-US" altLang="zh-CN" baseline="-25000" dirty="0">
                <a:latin typeface="Arial Regular" panose="020B0604020202020204" charset="0"/>
                <a:cs typeface="Arial Regular" panose="020B0604020202020204" charset="0"/>
                <a:sym typeface="+mn-ea"/>
              </a:rPr>
              <a:t>i</a:t>
            </a:r>
            <a:r>
              <a:rPr lang="zh-CN" altLang="en-US" dirty="0">
                <a:latin typeface="Arial Regular" panose="020B0604020202020204" charset="0"/>
                <a:cs typeface="Arial Regular" panose="020B0604020202020204" charset="0"/>
                <a:sym typeface="+mn-ea"/>
              </a:rPr>
              <a:t>的邻接表，再将所有点的邻接表表头放到一个数组中，就构成了图的</a:t>
            </a:r>
            <a:r>
              <a:rPr lang="zh-CN" altLang="en-US" dirty="0">
                <a:solidFill>
                  <a:srgbClr val="0000FF"/>
                </a:solidFill>
                <a:latin typeface="Arial Regular" panose="020B0604020202020204" charset="0"/>
                <a:cs typeface="Arial Regular" panose="020B0604020202020204" charset="0"/>
                <a:sym typeface="+mn-ea"/>
              </a:rPr>
              <a:t>邻接表</a:t>
            </a:r>
            <a:endParaRPr lang="zh-CN" altLang="en-US" dirty="0">
              <a:solidFill>
                <a:srgbClr val="0000FF"/>
              </a:solidFill>
              <a:latin typeface="Arial Regular" panose="020B0604020202020204" charset="0"/>
              <a:cs typeface="Arial Regular" panose="020B0604020202020204" charset="0"/>
              <a:sym typeface="+mn-ea"/>
            </a:endParaRPr>
          </a:p>
          <a:p>
            <a:endParaRPr lang="zh-CN" altLang="en-US">
              <a:latin typeface="Arial Regular" panose="020B0604020202020204" charset="0"/>
              <a:cs typeface="Arial Regular" panose="020B0604020202020204" charset="0"/>
            </a:endParaRPr>
          </a:p>
        </p:txBody>
      </p:sp>
      <p:grpSp>
        <p:nvGrpSpPr>
          <p:cNvPr id="6" name="Group 8"/>
          <p:cNvGrpSpPr/>
          <p:nvPr/>
        </p:nvGrpSpPr>
        <p:grpSpPr>
          <a:xfrm flipV="1">
            <a:off x="8880475" y="4664075"/>
            <a:ext cx="2000250" cy="1428750"/>
            <a:chOff x="2492" y="9020"/>
            <a:chExt cx="1940" cy="1246"/>
          </a:xfrm>
        </p:grpSpPr>
        <p:sp>
          <p:nvSpPr>
            <p:cNvPr id="15378" name="Oval 20"/>
            <p:cNvSpPr/>
            <p:nvPr/>
          </p:nvSpPr>
          <p:spPr>
            <a:xfrm>
              <a:off x="2492" y="9020"/>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endParaRPr lang="zh-CN" altLang="zh-CN" sz="1800" dirty="0">
                <a:latin typeface="Times New Roman" panose="02020603050405020304" pitchFamily="18" charset="0"/>
                <a:ea typeface="宋体" pitchFamily="2" charset="-122"/>
              </a:endParaRPr>
            </a:p>
          </p:txBody>
        </p:sp>
        <p:sp>
          <p:nvSpPr>
            <p:cNvPr id="15379" name="Oval 19"/>
            <p:cNvSpPr/>
            <p:nvPr/>
          </p:nvSpPr>
          <p:spPr>
            <a:xfrm>
              <a:off x="3947" y="9020"/>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3</a:t>
              </a:r>
              <a:endParaRPr lang="en-US" altLang="zh-CN" sz="1800" dirty="0">
                <a:latin typeface="Times New Roman" panose="02020603050405020304" pitchFamily="18" charset="0"/>
                <a:ea typeface="宋体" pitchFamily="2" charset="-122"/>
              </a:endParaRPr>
            </a:p>
          </p:txBody>
        </p:sp>
        <p:sp>
          <p:nvSpPr>
            <p:cNvPr id="15380" name="Oval 18"/>
            <p:cNvSpPr/>
            <p:nvPr/>
          </p:nvSpPr>
          <p:spPr>
            <a:xfrm>
              <a:off x="2492" y="9798"/>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endParaRPr lang="zh-CN" altLang="zh-CN" sz="1800" dirty="0">
                <a:latin typeface="Times New Roman" panose="02020603050405020304" pitchFamily="18" charset="0"/>
                <a:ea typeface="宋体" pitchFamily="2" charset="-122"/>
              </a:endParaRPr>
            </a:p>
          </p:txBody>
        </p:sp>
        <p:sp>
          <p:nvSpPr>
            <p:cNvPr id="15381" name="Oval 17"/>
            <p:cNvSpPr/>
            <p:nvPr/>
          </p:nvSpPr>
          <p:spPr>
            <a:xfrm>
              <a:off x="3947" y="9798"/>
              <a:ext cx="485" cy="46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eaLnBrk="0" hangingPunct="0">
                <a:buFont typeface="Arial" panose="020B0604020202020204" pitchFamily="34" charset="0"/>
              </a:pPr>
              <a:endParaRPr lang="zh-CN" altLang="zh-CN" sz="1800" dirty="0">
                <a:latin typeface="Times New Roman" panose="02020603050405020304" pitchFamily="18" charset="0"/>
                <a:ea typeface="宋体" pitchFamily="2" charset="-122"/>
              </a:endParaRPr>
            </a:p>
          </p:txBody>
        </p:sp>
        <p:sp>
          <p:nvSpPr>
            <p:cNvPr id="15382" name="Line 16"/>
            <p:cNvSpPr/>
            <p:nvPr/>
          </p:nvSpPr>
          <p:spPr>
            <a:xfrm flipV="1">
              <a:off x="3056" y="9177"/>
              <a:ext cx="892" cy="70"/>
            </a:xfrm>
            <a:prstGeom prst="line">
              <a:avLst/>
            </a:prstGeom>
            <a:ln w="9525" cap="flat" cmpd="sng">
              <a:solidFill>
                <a:srgbClr val="000000"/>
              </a:solidFill>
              <a:prstDash val="solid"/>
              <a:round/>
              <a:headEnd type="none" w="med" len="med"/>
              <a:tailEnd type="none" w="med" len="med"/>
            </a:ln>
          </p:spPr>
        </p:sp>
        <p:sp>
          <p:nvSpPr>
            <p:cNvPr id="15383" name="Line 15"/>
            <p:cNvSpPr/>
            <p:nvPr/>
          </p:nvSpPr>
          <p:spPr>
            <a:xfrm>
              <a:off x="2783" y="9487"/>
              <a:ext cx="0" cy="312"/>
            </a:xfrm>
            <a:prstGeom prst="line">
              <a:avLst/>
            </a:prstGeom>
            <a:ln w="9525" cap="flat" cmpd="sng">
              <a:solidFill>
                <a:srgbClr val="000000"/>
              </a:solidFill>
              <a:prstDash val="solid"/>
              <a:round/>
              <a:headEnd type="none" w="med" len="med"/>
              <a:tailEnd type="none" w="med" len="med"/>
            </a:ln>
          </p:spPr>
        </p:sp>
        <p:sp>
          <p:nvSpPr>
            <p:cNvPr id="15384" name="Line 14"/>
            <p:cNvSpPr/>
            <p:nvPr/>
          </p:nvSpPr>
          <p:spPr>
            <a:xfrm>
              <a:off x="2977" y="10040"/>
              <a:ext cx="892" cy="70"/>
            </a:xfrm>
            <a:prstGeom prst="line">
              <a:avLst/>
            </a:prstGeom>
            <a:ln w="9525" cap="flat" cmpd="sng">
              <a:solidFill>
                <a:srgbClr val="000000"/>
              </a:solidFill>
              <a:prstDash val="solid"/>
              <a:round/>
              <a:headEnd type="none" w="med" len="med"/>
              <a:tailEnd type="none" w="med" len="med"/>
            </a:ln>
          </p:spPr>
        </p:sp>
        <p:sp>
          <p:nvSpPr>
            <p:cNvPr id="15385" name="Line 13"/>
            <p:cNvSpPr/>
            <p:nvPr/>
          </p:nvSpPr>
          <p:spPr>
            <a:xfrm flipV="1">
              <a:off x="3004" y="9331"/>
              <a:ext cx="944" cy="536"/>
            </a:xfrm>
            <a:prstGeom prst="line">
              <a:avLst/>
            </a:prstGeom>
            <a:ln w="9525" cap="flat" cmpd="sng">
              <a:solidFill>
                <a:srgbClr val="000000"/>
              </a:solidFill>
              <a:prstDash val="solid"/>
              <a:round/>
              <a:headEnd type="none" w="med" len="med"/>
              <a:tailEnd type="none" w="med" len="med"/>
            </a:ln>
          </p:spPr>
        </p:sp>
        <p:sp>
          <p:nvSpPr>
            <p:cNvPr id="15386" name="Text Box 12"/>
            <p:cNvSpPr txBox="1"/>
            <p:nvPr/>
          </p:nvSpPr>
          <p:spPr>
            <a:xfrm flipH="1" flipV="1">
              <a:off x="2622" y="9098"/>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0</a:t>
              </a:r>
              <a:endParaRPr lang="en-US" altLang="zh-CN" sz="1800" dirty="0">
                <a:latin typeface="Times New Roman" panose="02020603050405020304" pitchFamily="18" charset="0"/>
                <a:ea typeface="宋体" pitchFamily="2" charset="-122"/>
              </a:endParaRPr>
            </a:p>
          </p:txBody>
        </p:sp>
        <p:sp>
          <p:nvSpPr>
            <p:cNvPr id="15387" name="Text Box 11"/>
            <p:cNvSpPr txBox="1"/>
            <p:nvPr/>
          </p:nvSpPr>
          <p:spPr>
            <a:xfrm flipH="1" flipV="1">
              <a:off x="4054" y="9087"/>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3</a:t>
              </a:r>
              <a:endParaRPr lang="en-US" altLang="zh-CN" sz="1800" dirty="0">
                <a:latin typeface="Times New Roman" panose="02020603050405020304" pitchFamily="18" charset="0"/>
                <a:ea typeface="宋体" pitchFamily="2" charset="-122"/>
              </a:endParaRPr>
            </a:p>
          </p:txBody>
        </p:sp>
        <p:sp>
          <p:nvSpPr>
            <p:cNvPr id="15388" name="Text Box 10"/>
            <p:cNvSpPr txBox="1"/>
            <p:nvPr/>
          </p:nvSpPr>
          <p:spPr>
            <a:xfrm flipH="1" flipV="1">
              <a:off x="4054" y="9867"/>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2</a:t>
              </a:r>
              <a:endParaRPr lang="en-US" altLang="zh-CN" sz="1800" dirty="0">
                <a:latin typeface="Times New Roman" panose="02020603050405020304" pitchFamily="18" charset="0"/>
                <a:ea typeface="宋体" pitchFamily="2" charset="-122"/>
              </a:endParaRPr>
            </a:p>
          </p:txBody>
        </p:sp>
        <p:sp>
          <p:nvSpPr>
            <p:cNvPr id="15389" name="Text Box 9"/>
            <p:cNvSpPr txBox="1"/>
            <p:nvPr/>
          </p:nvSpPr>
          <p:spPr>
            <a:xfrm flipH="1" flipV="1">
              <a:off x="2614" y="9882"/>
              <a:ext cx="268" cy="32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nchorCtr="0"/>
            <a:p>
              <a:pPr indent="0" eaLnBrk="0" hangingPunct="0">
                <a:buFont typeface="Arial" panose="020B0604020202020204" pitchFamily="34" charset="0"/>
              </a:pPr>
              <a:r>
                <a:rPr lang="en-US" altLang="zh-CN" sz="1800" dirty="0">
                  <a:latin typeface="Times New Roman" panose="02020603050405020304" pitchFamily="18" charset="0"/>
                  <a:ea typeface="宋体" pitchFamily="2" charset="-122"/>
                </a:rPr>
                <a:t>V</a:t>
              </a:r>
              <a:r>
                <a:rPr lang="en-US" altLang="zh-CN" sz="1800" baseline="-30000" dirty="0">
                  <a:latin typeface="Times New Roman" panose="02020603050405020304" pitchFamily="18" charset="0"/>
                  <a:ea typeface="宋体" pitchFamily="2" charset="-122"/>
                </a:rPr>
                <a:t>1</a:t>
              </a:r>
              <a:endParaRPr lang="en-US" altLang="zh-CN" sz="1800" dirty="0">
                <a:latin typeface="Times New Roman" panose="02020603050405020304" pitchFamily="18" charset="0"/>
                <a:ea typeface="宋体" pitchFamily="2" charset="-122"/>
              </a:endParaRPr>
            </a:p>
          </p:txBody>
        </p:sp>
      </p:grpSp>
      <p:pic>
        <p:nvPicPr>
          <p:cNvPr id="60423" name="Picture 7"/>
          <p:cNvPicPr>
            <a:picLocks noChangeAspect="1"/>
          </p:cNvPicPr>
          <p:nvPr/>
        </p:nvPicPr>
        <p:blipFill>
          <a:blip r:embed="rId1">
            <a:lum contrast="32000"/>
          </a:blip>
          <a:stretch>
            <a:fillRect/>
          </a:stretch>
        </p:blipFill>
        <p:spPr>
          <a:xfrm>
            <a:off x="728980" y="4097020"/>
            <a:ext cx="6781800" cy="2562225"/>
          </a:xfrm>
          <a:prstGeom prst="rect">
            <a:avLst/>
          </a:prstGeom>
          <a:solidFill>
            <a:schemeClr val="bg1"/>
          </a:solidFill>
          <a:ln w="9525">
            <a:noFill/>
          </a:ln>
        </p:spPr>
      </p:pic>
      <p:sp>
        <p:nvSpPr>
          <p:cNvPr id="4" name="文本框 3"/>
          <p:cNvSpPr txBox="1"/>
          <p:nvPr/>
        </p:nvSpPr>
        <p:spPr>
          <a:xfrm>
            <a:off x="728980" y="3366135"/>
            <a:ext cx="2672080" cy="521970"/>
          </a:xfrm>
          <a:prstGeom prst="rect">
            <a:avLst/>
          </a:prstGeom>
          <a:noFill/>
        </p:spPr>
        <p:txBody>
          <a:bodyPr wrap="none" rtlCol="0">
            <a:spAutoFit/>
          </a:bodyPr>
          <a:p>
            <a:pPr algn="l"/>
            <a:r>
              <a:rPr lang="zh-CN" altLang="en-US" sz="2800" dirty="0">
                <a:latin typeface="黑体" charset="0"/>
                <a:ea typeface="黑体" charset="0"/>
                <a:sym typeface="+mn-ea"/>
              </a:rPr>
              <a:t>无向图的邻接表</a:t>
            </a:r>
            <a:endParaRPr lang="zh-CN" altLang="en-US" sz="2800">
              <a:latin typeface="黑体"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strips(downRight)">
                                      <p:cBhvr>
                                        <p:cTn id="12"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邻接表</a:t>
            </a:r>
            <a:endParaRPr lang="zh-CN" altLang="en-US"/>
          </a:p>
        </p:txBody>
      </p:sp>
      <p:sp>
        <p:nvSpPr>
          <p:cNvPr id="3" name="内容占位符 2"/>
          <p:cNvSpPr>
            <a:spLocks noGrp="1"/>
          </p:cNvSpPr>
          <p:nvPr>
            <p:ph idx="1"/>
          </p:nvPr>
        </p:nvSpPr>
        <p:spPr/>
        <p:txBody>
          <a:bodyPr/>
          <a:p>
            <a:r>
              <a:rPr lang="zh-CN" altLang="en-US"/>
              <a:t>无向图中有n 个顶点和e条边，则它的邻接表需n个头结点和2e个表边结点。显然，在边</a:t>
            </a:r>
            <a:r>
              <a:rPr lang="zh-CN" altLang="en-US" b="1">
                <a:solidFill>
                  <a:srgbClr val="FF0000"/>
                </a:solidFill>
              </a:rPr>
              <a:t>稀疏</a:t>
            </a:r>
            <a:r>
              <a:rPr lang="zh-CN" altLang="en-US"/>
              <a:t> ( e &lt;&lt; n(n-1)/2 ) 的情况下，用邻接表表示图比邻接矩阵节省存储空间</a:t>
            </a:r>
            <a:endParaRPr lang="zh-CN" altLang="en-US"/>
          </a:p>
          <a:p>
            <a:r>
              <a:rPr lang="zh-CN" altLang="en-US"/>
              <a:t>无向图的邻接表，顶点v</a:t>
            </a:r>
            <a:r>
              <a:rPr lang="zh-CN" altLang="en-US" baseline="-25000"/>
              <a:t>i</a:t>
            </a:r>
            <a:r>
              <a:rPr lang="zh-CN" altLang="en-US"/>
              <a:t>的度恰为第i个链表中的结点数；而在有向图中，第i个链表中的结点个数只是顶点v</a:t>
            </a:r>
            <a:r>
              <a:rPr lang="zh-CN" altLang="en-US" baseline="-25000"/>
              <a:t>i</a:t>
            </a:r>
            <a:r>
              <a:rPr lang="zh-CN" altLang="en-US"/>
              <a:t>的出度</a:t>
            </a:r>
            <a:endParaRPr lang="zh-CN" altLang="en-US"/>
          </a:p>
        </p:txBody>
      </p:sp>
      <p:pic>
        <p:nvPicPr>
          <p:cNvPr id="61442" name="Picture 2"/>
          <p:cNvPicPr>
            <a:picLocks noChangeAspect="1"/>
          </p:cNvPicPr>
          <p:nvPr/>
        </p:nvPicPr>
        <p:blipFill>
          <a:blip r:embed="rId1"/>
          <a:stretch>
            <a:fillRect/>
          </a:stretch>
        </p:blipFill>
        <p:spPr>
          <a:xfrm>
            <a:off x="2200275" y="4014470"/>
            <a:ext cx="7410450" cy="2628900"/>
          </a:xfrm>
          <a:prstGeom prst="rect">
            <a:avLst/>
          </a:prstGeom>
          <a:noFill/>
          <a:ln w="9525">
            <a:noFill/>
          </a:ln>
        </p:spPr>
      </p:pic>
      <p:sp>
        <p:nvSpPr>
          <p:cNvPr id="4" name="矩形 3"/>
          <p:cNvSpPr/>
          <p:nvPr/>
        </p:nvSpPr>
        <p:spPr>
          <a:xfrm>
            <a:off x="7272655" y="4039870"/>
            <a:ext cx="2983865" cy="222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870960" y="6289675"/>
            <a:ext cx="4431665" cy="356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trips(downRight)">
                                      <p:cBhvr>
                                        <p:cTn id="7" dur="500"/>
                                        <p:tgtEl>
                                          <p:spTgt spid="6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endParaRPr lang="zh-CN" altLang="en-US"/>
          </a:p>
        </p:txBody>
      </p:sp>
      <p:sp>
        <p:nvSpPr>
          <p:cNvPr id="3" name="内容占位符 2"/>
          <p:cNvSpPr>
            <a:spLocks noGrp="1"/>
          </p:cNvSpPr>
          <p:nvPr>
            <p:ph idx="1"/>
          </p:nvPr>
        </p:nvSpPr>
        <p:spPr/>
        <p:txBody>
          <a:bodyPr/>
          <a:p>
            <a:r>
              <a:rPr lang="zh-CN" altLang="en-US"/>
              <a:t>Depth First Search，简称DFS</a:t>
            </a:r>
            <a:endParaRPr lang="zh-CN" altLang="en-US"/>
          </a:p>
          <a:p>
            <a:r>
              <a:rPr lang="zh-CN" altLang="en-US"/>
              <a:t>例：</a:t>
            </a:r>
            <a:endParaRPr lang="zh-CN" altLang="en-US"/>
          </a:p>
          <a:p>
            <a:endParaRPr lang="zh-CN" altLang="en-US"/>
          </a:p>
        </p:txBody>
      </p:sp>
      <p:grpSp>
        <p:nvGrpSpPr>
          <p:cNvPr id="4" name="Group 2"/>
          <p:cNvGrpSpPr/>
          <p:nvPr/>
        </p:nvGrpSpPr>
        <p:grpSpPr>
          <a:xfrm>
            <a:off x="4865053" y="4500563"/>
            <a:ext cx="2786062" cy="1071562"/>
            <a:chOff x="1591" y="7914"/>
            <a:chExt cx="2435" cy="845"/>
          </a:xfrm>
        </p:grpSpPr>
        <p:grpSp>
          <p:nvGrpSpPr>
            <p:cNvPr id="2054" name="Group 3"/>
            <p:cNvGrpSpPr/>
            <p:nvPr/>
          </p:nvGrpSpPr>
          <p:grpSpPr>
            <a:xfrm>
              <a:off x="1591" y="7914"/>
              <a:ext cx="971" cy="845"/>
              <a:chOff x="6376" y="8221"/>
              <a:chExt cx="971" cy="845"/>
            </a:xfrm>
          </p:grpSpPr>
          <p:grpSp>
            <p:nvGrpSpPr>
              <p:cNvPr id="2055" name="Group 4"/>
              <p:cNvGrpSpPr/>
              <p:nvPr/>
            </p:nvGrpSpPr>
            <p:grpSpPr>
              <a:xfrm>
                <a:off x="6376" y="8221"/>
                <a:ext cx="971" cy="345"/>
                <a:chOff x="1752" y="2362"/>
                <a:chExt cx="971" cy="345"/>
              </a:xfrm>
            </p:grpSpPr>
            <p:sp>
              <p:nvSpPr>
                <p:cNvPr id="2056"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57" name="Group 6"/>
                <p:cNvGrpSpPr/>
                <p:nvPr/>
              </p:nvGrpSpPr>
              <p:grpSpPr>
                <a:xfrm>
                  <a:off x="1752" y="2362"/>
                  <a:ext cx="383" cy="345"/>
                  <a:chOff x="1451" y="1766"/>
                  <a:chExt cx="383" cy="345"/>
                </a:xfrm>
              </p:grpSpPr>
              <p:sp>
                <p:nvSpPr>
                  <p:cNvPr id="2058"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2059"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0" name="Group 9"/>
                <p:cNvGrpSpPr/>
                <p:nvPr/>
              </p:nvGrpSpPr>
              <p:grpSpPr>
                <a:xfrm>
                  <a:off x="2340" y="2362"/>
                  <a:ext cx="383" cy="345"/>
                  <a:chOff x="1451" y="1766"/>
                  <a:chExt cx="383" cy="345"/>
                </a:xfrm>
              </p:grpSpPr>
              <p:sp>
                <p:nvSpPr>
                  <p:cNvPr id="2061"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2062"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63" name="Group 12"/>
              <p:cNvGrpSpPr/>
              <p:nvPr/>
            </p:nvGrpSpPr>
            <p:grpSpPr>
              <a:xfrm>
                <a:off x="6376" y="8721"/>
                <a:ext cx="971" cy="345"/>
                <a:chOff x="1752" y="2362"/>
                <a:chExt cx="971" cy="345"/>
              </a:xfrm>
            </p:grpSpPr>
            <p:sp>
              <p:nvSpPr>
                <p:cNvPr id="2064"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65" name="Group 14"/>
                <p:cNvGrpSpPr/>
                <p:nvPr/>
              </p:nvGrpSpPr>
              <p:grpSpPr>
                <a:xfrm>
                  <a:off x="1752" y="2362"/>
                  <a:ext cx="383" cy="345"/>
                  <a:chOff x="1451" y="1766"/>
                  <a:chExt cx="383" cy="345"/>
                </a:xfrm>
              </p:grpSpPr>
              <p:sp>
                <p:nvSpPr>
                  <p:cNvPr id="2066"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2067"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8" name="Group 17"/>
                <p:cNvGrpSpPr/>
                <p:nvPr/>
              </p:nvGrpSpPr>
              <p:grpSpPr>
                <a:xfrm>
                  <a:off x="2340" y="2362"/>
                  <a:ext cx="383" cy="345"/>
                  <a:chOff x="1451" y="1766"/>
                  <a:chExt cx="383" cy="345"/>
                </a:xfrm>
              </p:grpSpPr>
              <p:sp>
                <p:nvSpPr>
                  <p:cNvPr id="2069"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2070"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71"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72"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2073" name="Group 22"/>
            <p:cNvGrpSpPr/>
            <p:nvPr/>
          </p:nvGrpSpPr>
          <p:grpSpPr>
            <a:xfrm>
              <a:off x="3055" y="7914"/>
              <a:ext cx="971" cy="845"/>
              <a:chOff x="6376" y="8221"/>
              <a:chExt cx="971" cy="845"/>
            </a:xfrm>
          </p:grpSpPr>
          <p:grpSp>
            <p:nvGrpSpPr>
              <p:cNvPr id="2074" name="Group 23"/>
              <p:cNvGrpSpPr/>
              <p:nvPr/>
            </p:nvGrpSpPr>
            <p:grpSpPr>
              <a:xfrm>
                <a:off x="6376" y="8221"/>
                <a:ext cx="971" cy="345"/>
                <a:chOff x="1752" y="2362"/>
                <a:chExt cx="971" cy="345"/>
              </a:xfrm>
            </p:grpSpPr>
            <p:sp>
              <p:nvSpPr>
                <p:cNvPr id="2075"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76" name="Group 25"/>
                <p:cNvGrpSpPr/>
                <p:nvPr/>
              </p:nvGrpSpPr>
              <p:grpSpPr>
                <a:xfrm>
                  <a:off x="1752" y="2362"/>
                  <a:ext cx="383" cy="345"/>
                  <a:chOff x="1451" y="1766"/>
                  <a:chExt cx="383" cy="345"/>
                </a:xfrm>
              </p:grpSpPr>
              <p:sp>
                <p:nvSpPr>
                  <p:cNvPr id="2077"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2078"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79" name="Group 28"/>
                <p:cNvGrpSpPr/>
                <p:nvPr/>
              </p:nvGrpSpPr>
              <p:grpSpPr>
                <a:xfrm>
                  <a:off x="2340" y="2362"/>
                  <a:ext cx="383" cy="345"/>
                  <a:chOff x="1451" y="1766"/>
                  <a:chExt cx="383" cy="345"/>
                </a:xfrm>
              </p:grpSpPr>
              <p:sp>
                <p:nvSpPr>
                  <p:cNvPr id="2080"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2081"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82" name="Group 31"/>
              <p:cNvGrpSpPr/>
              <p:nvPr/>
            </p:nvGrpSpPr>
            <p:grpSpPr>
              <a:xfrm>
                <a:off x="6376" y="8721"/>
                <a:ext cx="971" cy="345"/>
                <a:chOff x="1752" y="2362"/>
                <a:chExt cx="971" cy="345"/>
              </a:xfrm>
            </p:grpSpPr>
            <p:sp>
              <p:nvSpPr>
                <p:cNvPr id="2083"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84" name="Group 33"/>
                <p:cNvGrpSpPr/>
                <p:nvPr/>
              </p:nvGrpSpPr>
              <p:grpSpPr>
                <a:xfrm>
                  <a:off x="1752" y="2362"/>
                  <a:ext cx="383" cy="345"/>
                  <a:chOff x="1451" y="1766"/>
                  <a:chExt cx="383" cy="345"/>
                </a:xfrm>
              </p:grpSpPr>
              <p:sp>
                <p:nvSpPr>
                  <p:cNvPr id="2085" name="Text Box 34"/>
                  <p:cNvSpPr txBox="1"/>
                  <p:nvPr/>
                </p:nvSpPr>
                <p:spPr>
                  <a:xfrm>
                    <a:off x="1474" y="1828"/>
                    <a:ext cx="322" cy="260"/>
                  </a:xfrm>
                  <a:prstGeom prst="rect">
                    <a:avLst/>
                  </a:prstGeom>
                  <a:solidFill>
                    <a:srgbClr val="808080"/>
                  </a:solidFill>
                  <a:ln w="9525">
                    <a:noFill/>
                  </a:ln>
                </p:spPr>
                <p:txBody>
                  <a:bodyPr lIns="0" tIns="0" rIns="0" bIns="0" anchor="t" anchorCtr="0"/>
                  <a:p>
                    <a:pPr indent="0" algn="ctr" defTabSz="914400"/>
                    <a:r>
                      <a:rPr lang="en-US" altLang="zh-CN" dirty="0">
                        <a:latin typeface="Calibri" charset="0"/>
                        <a:ea typeface="宋体" pitchFamily="2" charset="-122"/>
                      </a:rPr>
                      <a:t>E</a:t>
                    </a:r>
                    <a:endParaRPr lang="zh-CN" altLang="zh-CN" dirty="0">
                      <a:latin typeface="Times New Roman" panose="02020603050405020304" pitchFamily="18" charset="0"/>
                      <a:ea typeface="宋体" pitchFamily="2" charset="-122"/>
                    </a:endParaRPr>
                  </a:p>
                </p:txBody>
              </p:sp>
              <p:sp>
                <p:nvSpPr>
                  <p:cNvPr id="2086"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87" name="Group 36"/>
                <p:cNvGrpSpPr/>
                <p:nvPr/>
              </p:nvGrpSpPr>
              <p:grpSpPr>
                <a:xfrm>
                  <a:off x="2340" y="2362"/>
                  <a:ext cx="383" cy="345"/>
                  <a:chOff x="1451" y="1766"/>
                  <a:chExt cx="383" cy="345"/>
                </a:xfrm>
              </p:grpSpPr>
              <p:sp>
                <p:nvSpPr>
                  <p:cNvPr id="2088"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2089"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90"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91"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2092"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grpSp>
        <p:nvGrpSpPr>
          <p:cNvPr id="19" name="Group 42"/>
          <p:cNvGrpSpPr/>
          <p:nvPr/>
        </p:nvGrpSpPr>
        <p:grpSpPr>
          <a:xfrm>
            <a:off x="4436428" y="4143375"/>
            <a:ext cx="3571875" cy="1785938"/>
            <a:chOff x="3066" y="7099"/>
            <a:chExt cx="2949" cy="1489"/>
          </a:xfrm>
        </p:grpSpPr>
        <p:grpSp>
          <p:nvGrpSpPr>
            <p:cNvPr id="2094" name="Group 43"/>
            <p:cNvGrpSpPr/>
            <p:nvPr/>
          </p:nvGrpSpPr>
          <p:grpSpPr>
            <a:xfrm>
              <a:off x="4882" y="8316"/>
              <a:ext cx="243" cy="264"/>
              <a:chOff x="2550" y="6603"/>
              <a:chExt cx="243" cy="264"/>
            </a:xfrm>
          </p:grpSpPr>
          <p:sp>
            <p:nvSpPr>
              <p:cNvPr id="2095" name="Oval 4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6" name="Text Box 4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2097" name="Group 46"/>
            <p:cNvGrpSpPr/>
            <p:nvPr/>
          </p:nvGrpSpPr>
          <p:grpSpPr>
            <a:xfrm>
              <a:off x="4006" y="8324"/>
              <a:ext cx="243" cy="264"/>
              <a:chOff x="2550" y="6603"/>
              <a:chExt cx="243" cy="264"/>
            </a:xfrm>
          </p:grpSpPr>
          <p:sp>
            <p:nvSpPr>
              <p:cNvPr id="2098" name="Oval 4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9" name="Text Box 4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2100" name="Group 49"/>
            <p:cNvGrpSpPr/>
            <p:nvPr/>
          </p:nvGrpSpPr>
          <p:grpSpPr>
            <a:xfrm>
              <a:off x="3066" y="8194"/>
              <a:ext cx="243" cy="264"/>
              <a:chOff x="2550" y="6603"/>
              <a:chExt cx="243" cy="264"/>
            </a:xfrm>
          </p:grpSpPr>
          <p:sp>
            <p:nvSpPr>
              <p:cNvPr id="2101" name="Oval 5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2" name="Text Box 5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2103" name="Group 52"/>
            <p:cNvGrpSpPr/>
            <p:nvPr/>
          </p:nvGrpSpPr>
          <p:grpSpPr>
            <a:xfrm>
              <a:off x="3094" y="7215"/>
              <a:ext cx="243" cy="264"/>
              <a:chOff x="2550" y="6603"/>
              <a:chExt cx="243" cy="264"/>
            </a:xfrm>
          </p:grpSpPr>
          <p:sp>
            <p:nvSpPr>
              <p:cNvPr id="2104" name="Oval 5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5" name="Text Box 5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nvGrpSpPr>
            <p:cNvPr id="2106" name="Group 55"/>
            <p:cNvGrpSpPr/>
            <p:nvPr/>
          </p:nvGrpSpPr>
          <p:grpSpPr>
            <a:xfrm>
              <a:off x="3978" y="7099"/>
              <a:ext cx="243" cy="264"/>
              <a:chOff x="2550" y="6603"/>
              <a:chExt cx="243" cy="264"/>
            </a:xfrm>
          </p:grpSpPr>
          <p:sp>
            <p:nvSpPr>
              <p:cNvPr id="2107" name="Oval 5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8" name="Text Box 5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2109" name="Group 58"/>
            <p:cNvGrpSpPr/>
            <p:nvPr/>
          </p:nvGrpSpPr>
          <p:grpSpPr>
            <a:xfrm>
              <a:off x="5744" y="8239"/>
              <a:ext cx="243" cy="264"/>
              <a:chOff x="2550" y="6603"/>
              <a:chExt cx="243" cy="264"/>
            </a:xfrm>
          </p:grpSpPr>
          <p:sp>
            <p:nvSpPr>
              <p:cNvPr id="2110" name="Oval 5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1" name="Text Box 6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2112" name="Group 61"/>
            <p:cNvGrpSpPr/>
            <p:nvPr/>
          </p:nvGrpSpPr>
          <p:grpSpPr>
            <a:xfrm>
              <a:off x="5772" y="7215"/>
              <a:ext cx="243" cy="264"/>
              <a:chOff x="2550" y="6603"/>
              <a:chExt cx="243" cy="264"/>
            </a:xfrm>
          </p:grpSpPr>
          <p:sp>
            <p:nvSpPr>
              <p:cNvPr id="2113" name="Oval 6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4" name="Text Box 6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2115" name="Group 64"/>
            <p:cNvGrpSpPr/>
            <p:nvPr/>
          </p:nvGrpSpPr>
          <p:grpSpPr>
            <a:xfrm>
              <a:off x="4854" y="7099"/>
              <a:ext cx="243" cy="264"/>
              <a:chOff x="2550" y="6603"/>
              <a:chExt cx="243" cy="264"/>
            </a:xfrm>
          </p:grpSpPr>
          <p:sp>
            <p:nvSpPr>
              <p:cNvPr id="2116" name="Oval 6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7" name="Text Box 6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cxnSp>
          <p:nvCxnSpPr>
            <p:cNvPr id="2118" name="AutoShape 67"/>
            <p:cNvCxnSpPr/>
            <p:nvPr/>
          </p:nvCxnSpPr>
          <p:spPr>
            <a:xfrm flipH="1">
              <a:off x="4341" y="8406"/>
              <a:ext cx="460" cy="0"/>
            </a:xfrm>
            <a:prstGeom prst="straightConnector1">
              <a:avLst/>
            </a:prstGeom>
            <a:ln w="9525" cap="flat" cmpd="sng">
              <a:solidFill>
                <a:srgbClr val="A5A5A5"/>
              </a:solidFill>
              <a:prstDash val="solid"/>
              <a:round/>
              <a:headEnd type="none" w="med" len="med"/>
              <a:tailEnd type="arrow" w="med" len="med"/>
            </a:ln>
          </p:spPr>
        </p:cxnSp>
        <p:cxnSp>
          <p:nvCxnSpPr>
            <p:cNvPr id="2119" name="AutoShape 68"/>
            <p:cNvCxnSpPr/>
            <p:nvPr/>
          </p:nvCxnSpPr>
          <p:spPr>
            <a:xfrm>
              <a:off x="3691" y="7762"/>
              <a:ext cx="0" cy="211"/>
            </a:xfrm>
            <a:prstGeom prst="straightConnector1">
              <a:avLst/>
            </a:prstGeom>
            <a:ln w="9525" cap="flat" cmpd="sng">
              <a:solidFill>
                <a:srgbClr val="A5A5A5"/>
              </a:solidFill>
              <a:prstDash val="solid"/>
              <a:round/>
              <a:headEnd type="none" w="med" len="med"/>
              <a:tailEnd type="arrow" w="med" len="med"/>
            </a:ln>
          </p:spPr>
        </p:cxnSp>
        <p:cxnSp>
          <p:nvCxnSpPr>
            <p:cNvPr id="2120" name="AutoShape 69"/>
            <p:cNvCxnSpPr/>
            <p:nvPr/>
          </p:nvCxnSpPr>
          <p:spPr>
            <a:xfrm>
              <a:off x="4341" y="7934"/>
              <a:ext cx="460" cy="1"/>
            </a:xfrm>
            <a:prstGeom prst="straightConnector1">
              <a:avLst/>
            </a:prstGeom>
            <a:ln w="9525" cap="flat" cmpd="sng">
              <a:solidFill>
                <a:srgbClr val="A5A5A5"/>
              </a:solidFill>
              <a:prstDash val="solid"/>
              <a:round/>
              <a:headEnd type="none" w="med" len="med"/>
              <a:tailEnd type="arrow" w="med" len="med"/>
            </a:ln>
          </p:spPr>
        </p:cxnSp>
        <p:cxnSp>
          <p:nvCxnSpPr>
            <p:cNvPr id="2121" name="AutoShape 70"/>
            <p:cNvCxnSpPr/>
            <p:nvPr/>
          </p:nvCxnSpPr>
          <p:spPr>
            <a:xfrm flipH="1">
              <a:off x="5184" y="7728"/>
              <a:ext cx="179" cy="0"/>
            </a:xfrm>
            <a:prstGeom prst="straightConnector1">
              <a:avLst/>
            </a:prstGeom>
            <a:ln w="9525" cap="flat" cmpd="sng">
              <a:solidFill>
                <a:srgbClr val="A5A5A5"/>
              </a:solidFill>
              <a:prstDash val="solid"/>
              <a:round/>
              <a:headEnd type="none" w="med" len="med"/>
              <a:tailEnd type="arrow" w="med" len="med"/>
            </a:ln>
          </p:spPr>
        </p:cxnSp>
        <p:cxnSp>
          <p:nvCxnSpPr>
            <p:cNvPr id="2122" name="AutoShape 71"/>
            <p:cNvCxnSpPr/>
            <p:nvPr/>
          </p:nvCxnSpPr>
          <p:spPr>
            <a:xfrm flipH="1">
              <a:off x="5184" y="8369"/>
              <a:ext cx="398" cy="0"/>
            </a:xfrm>
            <a:prstGeom prst="straightConnector1">
              <a:avLst/>
            </a:prstGeom>
            <a:ln w="9525" cap="flat" cmpd="sng">
              <a:solidFill>
                <a:srgbClr val="A5A5A5"/>
              </a:solidFill>
              <a:prstDash val="solid"/>
              <a:round/>
              <a:headEnd type="none" w="med" len="med"/>
              <a:tailEnd type="arrow" w="med" len="med"/>
            </a:ln>
          </p:spPr>
        </p:cxnSp>
        <p:cxnSp>
          <p:nvCxnSpPr>
            <p:cNvPr id="2123" name="AutoShape 72"/>
            <p:cNvCxnSpPr/>
            <p:nvPr/>
          </p:nvCxnSpPr>
          <p:spPr>
            <a:xfrm>
              <a:off x="3720" y="7934"/>
              <a:ext cx="206" cy="0"/>
            </a:xfrm>
            <a:prstGeom prst="straightConnector1">
              <a:avLst/>
            </a:prstGeom>
            <a:ln w="9525" cap="flat" cmpd="sng">
              <a:solidFill>
                <a:srgbClr val="A5A5A5"/>
              </a:solidFill>
              <a:prstDash val="solid"/>
              <a:round/>
              <a:headEnd type="none" w="med" len="med"/>
              <a:tailEnd type="arrow" w="med" len="med"/>
            </a:ln>
          </p:spPr>
        </p:cxnSp>
        <p:cxnSp>
          <p:nvCxnSpPr>
            <p:cNvPr id="2124" name="AutoShape 73"/>
            <p:cNvCxnSpPr/>
            <p:nvPr/>
          </p:nvCxnSpPr>
          <p:spPr>
            <a:xfrm flipV="1">
              <a:off x="3210" y="7607"/>
              <a:ext cx="2" cy="366"/>
            </a:xfrm>
            <a:prstGeom prst="straightConnector1">
              <a:avLst/>
            </a:prstGeom>
            <a:ln w="9525" cap="flat" cmpd="sng">
              <a:solidFill>
                <a:srgbClr val="A5A5A5"/>
              </a:solidFill>
              <a:prstDash val="solid"/>
              <a:round/>
              <a:headEnd type="none" w="med" len="med"/>
              <a:tailEnd type="arrow" w="med" len="med"/>
            </a:ln>
          </p:spPr>
        </p:cxnSp>
        <p:cxnSp>
          <p:nvCxnSpPr>
            <p:cNvPr id="2125" name="AutoShape 74"/>
            <p:cNvCxnSpPr/>
            <p:nvPr/>
          </p:nvCxnSpPr>
          <p:spPr>
            <a:xfrm flipH="1" flipV="1">
              <a:off x="3504" y="8398"/>
              <a:ext cx="422" cy="8"/>
            </a:xfrm>
            <a:prstGeom prst="straightConnector1">
              <a:avLst/>
            </a:prstGeom>
            <a:ln w="9525" cap="flat" cmpd="sng">
              <a:solidFill>
                <a:srgbClr val="A5A5A5"/>
              </a:solidFill>
              <a:prstDash val="solid"/>
              <a:round/>
              <a:headEnd type="none" w="med" len="med"/>
              <a:tailEnd type="arrow" w="med" len="med"/>
            </a:ln>
          </p:spPr>
        </p:cxnSp>
        <p:cxnSp>
          <p:nvCxnSpPr>
            <p:cNvPr id="2126" name="AutoShape 75"/>
            <p:cNvCxnSpPr/>
            <p:nvPr/>
          </p:nvCxnSpPr>
          <p:spPr>
            <a:xfrm flipV="1">
              <a:off x="5393" y="7728"/>
              <a:ext cx="0" cy="207"/>
            </a:xfrm>
            <a:prstGeom prst="straightConnector1">
              <a:avLst/>
            </a:prstGeom>
            <a:ln w="9525" cap="flat" cmpd="sng">
              <a:solidFill>
                <a:srgbClr val="A5A5A5"/>
              </a:solidFill>
              <a:prstDash val="solid"/>
              <a:round/>
              <a:headEnd type="none" w="med" len="med"/>
              <a:tailEnd type="arrow" w="med" len="med"/>
            </a:ln>
          </p:spPr>
        </p:cxnSp>
        <p:cxnSp>
          <p:nvCxnSpPr>
            <p:cNvPr id="2127" name="AutoShape 76"/>
            <p:cNvCxnSpPr/>
            <p:nvPr/>
          </p:nvCxnSpPr>
          <p:spPr>
            <a:xfrm>
              <a:off x="5831" y="7635"/>
              <a:ext cx="0" cy="338"/>
            </a:xfrm>
            <a:prstGeom prst="straightConnector1">
              <a:avLst/>
            </a:prstGeom>
            <a:ln w="9525" cap="flat" cmpd="sng">
              <a:solidFill>
                <a:srgbClr val="A5A5A5"/>
              </a:solidFill>
              <a:prstDash val="solid"/>
              <a:round/>
              <a:headEnd type="none" w="med" len="med"/>
              <a:tailEnd type="arrow" w="med" len="med"/>
            </a:ln>
          </p:spPr>
        </p:cxnSp>
        <p:cxnSp>
          <p:nvCxnSpPr>
            <p:cNvPr id="2128" name="AutoShape 77"/>
            <p:cNvCxnSpPr/>
            <p:nvPr/>
          </p:nvCxnSpPr>
          <p:spPr>
            <a:xfrm>
              <a:off x="3517" y="7276"/>
              <a:ext cx="408" cy="1"/>
            </a:xfrm>
            <a:prstGeom prst="straightConnector1">
              <a:avLst/>
            </a:prstGeom>
            <a:ln w="9525" cap="flat" cmpd="sng">
              <a:solidFill>
                <a:srgbClr val="A5A5A5"/>
              </a:solidFill>
              <a:prstDash val="solid"/>
              <a:round/>
              <a:headEnd type="none" w="med" len="med"/>
              <a:tailEnd type="arrow" w="med" len="med"/>
            </a:ln>
          </p:spPr>
        </p:cxnSp>
        <p:cxnSp>
          <p:nvCxnSpPr>
            <p:cNvPr id="2129" name="AutoShape 78"/>
            <p:cNvCxnSpPr/>
            <p:nvPr/>
          </p:nvCxnSpPr>
          <p:spPr>
            <a:xfrm flipH="1">
              <a:off x="3719" y="7698"/>
              <a:ext cx="206" cy="0"/>
            </a:xfrm>
            <a:prstGeom prst="straightConnector1">
              <a:avLst/>
            </a:prstGeom>
            <a:ln w="9525" cap="flat" cmpd="sng">
              <a:solidFill>
                <a:srgbClr val="A5A5A5"/>
              </a:solidFill>
              <a:prstDash val="solid"/>
              <a:round/>
              <a:headEnd type="none" w="med" len="med"/>
              <a:tailEnd type="arrow" w="med" len="med"/>
            </a:ln>
          </p:spPr>
        </p:cxnSp>
        <p:cxnSp>
          <p:nvCxnSpPr>
            <p:cNvPr id="2130" name="AutoShape 79"/>
            <p:cNvCxnSpPr/>
            <p:nvPr/>
          </p:nvCxnSpPr>
          <p:spPr>
            <a:xfrm>
              <a:off x="5125" y="7276"/>
              <a:ext cx="345" cy="0"/>
            </a:xfrm>
            <a:prstGeom prst="straightConnector1">
              <a:avLst/>
            </a:prstGeom>
            <a:ln w="9525" cap="flat" cmpd="sng">
              <a:solidFill>
                <a:srgbClr val="A5A5A5"/>
              </a:solidFill>
              <a:prstDash val="solid"/>
              <a:round/>
              <a:headEnd type="none" w="med" len="med"/>
              <a:tailEnd type="arrow" w="med" len="med"/>
            </a:ln>
          </p:spPr>
        </p:cxnSp>
        <p:cxnSp>
          <p:nvCxnSpPr>
            <p:cNvPr id="2131" name="AutoShape 80"/>
            <p:cNvCxnSpPr/>
            <p:nvPr/>
          </p:nvCxnSpPr>
          <p:spPr>
            <a:xfrm>
              <a:off x="5184" y="7934"/>
              <a:ext cx="205" cy="0"/>
            </a:xfrm>
            <a:prstGeom prst="straightConnector1">
              <a:avLst/>
            </a:prstGeom>
            <a:ln w="9525" cap="flat" cmpd="sng">
              <a:solidFill>
                <a:srgbClr val="A5A5A5"/>
              </a:solidFill>
              <a:prstDash val="solid"/>
              <a:round/>
              <a:headEnd type="none" w="med" len="med"/>
              <a:tailEnd type="arrow" w="med" len="med"/>
            </a:ln>
          </p:spPr>
        </p:cxnSp>
      </p:grpSp>
      <p:sp>
        <p:nvSpPr>
          <p:cNvPr id="63569" name="Rectangle 81"/>
          <p:cNvSpPr/>
          <p:nvPr/>
        </p:nvSpPr>
        <p:spPr>
          <a:xfrm>
            <a:off x="3436303" y="3500438"/>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4364990" y="3500438"/>
            <a:ext cx="677863"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4" name="矩形 93"/>
          <p:cNvSpPr/>
          <p:nvPr/>
        </p:nvSpPr>
        <p:spPr>
          <a:xfrm>
            <a:off x="5007928" y="3500438"/>
            <a:ext cx="677862"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5" name="矩形 94"/>
          <p:cNvSpPr/>
          <p:nvPr/>
        </p:nvSpPr>
        <p:spPr>
          <a:xfrm>
            <a:off x="5650865"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6436678"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7" name="矩形 96"/>
          <p:cNvSpPr/>
          <p:nvPr/>
        </p:nvSpPr>
        <p:spPr>
          <a:xfrm>
            <a:off x="7222490" y="3500438"/>
            <a:ext cx="6540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7865428" y="3500438"/>
            <a:ext cx="70643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8651240" y="3500438"/>
            <a:ext cx="384175"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H</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3569"/>
                                        </p:tgtEl>
                                        <p:attrNameLst>
                                          <p:attrName>style.visibility</p:attrName>
                                        </p:attrNameLst>
                                      </p:cBhvr>
                                      <p:to>
                                        <p:strVal val="visible"/>
                                      </p:to>
                                    </p:set>
                                    <p:animEffect transition="in" filter="strips(downRight)">
                                      <p:cBhvr>
                                        <p:cTn id="12" dur="500"/>
                                        <p:tgtEl>
                                          <p:spTgt spid="6356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strips(downRight)">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strips(downRight)">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strips(downRight)">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strips(downRight)">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strips(downRight)">
                                      <p:cBhvr>
                                        <p:cTn id="37" dur="500"/>
                                        <p:tgtEl>
                                          <p:spTgt spid="9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strips(downRight)">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strips(downRight)">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strips(downRight)">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4" grpId="0"/>
      <p:bldP spid="95" grpId="0"/>
      <p:bldP spid="96" grpId="0"/>
      <p:bldP spid="97" grpId="0"/>
      <p:bldP spid="98" grpId="0"/>
      <p:bldP spid="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DFS的递归算法</a:t>
            </a:r>
            <a:endParaRPr lang="zh-CN" altLang="en-US"/>
          </a:p>
        </p:txBody>
      </p:sp>
      <p:graphicFrame>
        <p:nvGraphicFramePr>
          <p:cNvPr id="101" name="表格 100"/>
          <p:cNvGraphicFramePr>
            <a:graphicFrameLocks noGrp="1"/>
          </p:cNvGraphicFramePr>
          <p:nvPr/>
        </p:nvGraphicFramePr>
        <p:xfrm>
          <a:off x="1988503" y="1696720"/>
          <a:ext cx="8215313" cy="3215005"/>
        </p:xfrm>
        <a:graphic>
          <a:graphicData uri="http://schemas.openxmlformats.org/drawingml/2006/table">
            <a:tbl>
              <a:tblPr/>
              <a:tblGrid>
                <a:gridCol w="8215312"/>
              </a:tblGrid>
              <a:tr h="3215005">
                <a:tc>
                  <a:txBody>
                    <a:bodyPr/>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Visited[]</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为全局变量，已经初始化为</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false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void DFS(Graph G, Vertex V)</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从第</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个顶点出发递归地深度优先遍历图</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G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Visited[V] = true;</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for ( V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的每个邻接点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if (!Visited[W])</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的尚未访问的邻接顶点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递归调用</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DFS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DFS( G, W, Visit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00" dirty="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DFS</a:t>
            </a:r>
            <a:r>
              <a:rPr lang="zh-CN" altLang="en-US"/>
              <a:t>的时间</a:t>
            </a:r>
            <a:r>
              <a:rPr lang="zh-CN" altLang="en-US"/>
              <a:t>复杂度</a:t>
            </a:r>
            <a:endParaRPr lang="zh-CN" altLang="en-US"/>
          </a:p>
        </p:txBody>
      </p:sp>
      <p:sp>
        <p:nvSpPr>
          <p:cNvPr id="3" name="内容占位符 2"/>
          <p:cNvSpPr>
            <a:spLocks noGrp="1"/>
          </p:cNvSpPr>
          <p:nvPr>
            <p:ph idx="1"/>
          </p:nvPr>
        </p:nvSpPr>
        <p:spPr/>
        <p:txBody>
          <a:bodyPr/>
          <a:p>
            <a:r>
              <a:rPr lang="zh-CN" altLang="en-US" dirty="0">
                <a:latin typeface="Arial Regular" panose="020B0604020202020204" charset="0"/>
                <a:cs typeface="Arial Regular" panose="020B0604020202020204" charset="0"/>
                <a:sym typeface="Wingdings" panose="05000000000000000000" pitchFamily="2" charset="2"/>
              </a:rPr>
              <a:t>采用</a:t>
            </a:r>
            <a:r>
              <a:rPr lang="zh-CN" altLang="en-US" dirty="0">
                <a:latin typeface="Arial Regular" panose="020B0604020202020204" charset="0"/>
                <a:cs typeface="Arial Regular" panose="020B0604020202020204" charset="0"/>
                <a:sym typeface="+mn-ea"/>
              </a:rPr>
              <a:t>邻接矩阵存储结构时，查找所有顶点的邻接点所需时间为</a:t>
            </a:r>
            <a:r>
              <a:rPr lang="en-US" altLang="zh-CN" dirty="0">
                <a:solidFill>
                  <a:srgbClr val="0000FF"/>
                </a:solidFill>
                <a:latin typeface="Arial Regular" panose="020B0604020202020204" charset="0"/>
                <a:cs typeface="Arial Regular" panose="020B0604020202020204" charset="0"/>
                <a:sym typeface="+mn-ea"/>
              </a:rPr>
              <a:t>O(V</a:t>
            </a:r>
            <a:r>
              <a:rPr lang="en-US" altLang="zh-CN" baseline="30000" dirty="0">
                <a:solidFill>
                  <a:srgbClr val="0000FF"/>
                </a:solidFill>
                <a:latin typeface="Arial Regular" panose="020B0604020202020204" charset="0"/>
                <a:cs typeface="Arial Regular" panose="020B0604020202020204" charset="0"/>
                <a:sym typeface="+mn-ea"/>
              </a:rPr>
              <a:t>2</a:t>
            </a:r>
            <a:r>
              <a:rPr lang="en-US" altLang="zh-CN" dirty="0">
                <a:solidFill>
                  <a:srgbClr val="0000FF"/>
                </a:solidFill>
                <a:latin typeface="Arial Regular" panose="020B0604020202020204" charset="0"/>
                <a:cs typeface="Arial Regular" panose="020B0604020202020204" charset="0"/>
                <a:sym typeface="+mn-ea"/>
              </a:rPr>
              <a:t>)</a:t>
            </a:r>
            <a:endParaRPr lang="en-US" altLang="zh-CN" dirty="0">
              <a:solidFill>
                <a:srgbClr val="0000FF"/>
              </a:solidFill>
              <a:latin typeface="Arial Regular" panose="020B0604020202020204" charset="0"/>
              <a:cs typeface="Arial Regular" panose="020B0604020202020204" charset="0"/>
              <a:sym typeface="+mn-ea"/>
            </a:endParaRPr>
          </a:p>
          <a:p>
            <a:r>
              <a:rPr lang="zh-CN" altLang="en-US" dirty="0">
                <a:latin typeface="Arial Regular" panose="020B0604020202020204" charset="0"/>
                <a:cs typeface="Arial Regular" panose="020B0604020202020204" charset="0"/>
                <a:sym typeface="+mn-ea"/>
              </a:rPr>
              <a:t>采用邻接表时，找邻接点所需时间为</a:t>
            </a:r>
            <a:r>
              <a:rPr lang="en-US" altLang="zh-CN" dirty="0">
                <a:latin typeface="Arial Regular" panose="020B0604020202020204" charset="0"/>
                <a:cs typeface="Arial Regular" panose="020B0604020202020204" charset="0"/>
                <a:sym typeface="+mn-ea"/>
              </a:rPr>
              <a:t>O(E)</a:t>
            </a:r>
            <a:r>
              <a:rPr lang="zh-CN" altLang="en-US" dirty="0">
                <a:latin typeface="Arial Regular" panose="020B0604020202020204" charset="0"/>
                <a:cs typeface="Arial Regular" panose="020B0604020202020204" charset="0"/>
                <a:sym typeface="+mn-ea"/>
              </a:rPr>
              <a:t>。因此，</a:t>
            </a:r>
            <a:r>
              <a:rPr lang="en-US" altLang="zh-CN" dirty="0">
                <a:latin typeface="Arial Regular" panose="020B0604020202020204" charset="0"/>
                <a:cs typeface="Arial Regular" panose="020B0604020202020204" charset="0"/>
                <a:sym typeface="+mn-ea"/>
              </a:rPr>
              <a:t>DFS</a:t>
            </a:r>
            <a:r>
              <a:rPr lang="zh-CN" altLang="en-US" dirty="0">
                <a:latin typeface="Arial Regular" panose="020B0604020202020204" charset="0"/>
                <a:cs typeface="Arial Regular" panose="020B0604020202020204" charset="0"/>
                <a:sym typeface="+mn-ea"/>
              </a:rPr>
              <a:t>的时间复杂度为</a:t>
            </a:r>
            <a:r>
              <a:rPr lang="en-US" altLang="zh-CN" dirty="0">
                <a:solidFill>
                  <a:srgbClr val="0000FF"/>
                </a:solidFill>
                <a:latin typeface="Arial Regular" panose="020B0604020202020204" charset="0"/>
                <a:cs typeface="Arial Regular" panose="020B0604020202020204" charset="0"/>
                <a:sym typeface="+mn-ea"/>
              </a:rPr>
              <a:t>O(V + E) </a:t>
            </a:r>
            <a:endParaRPr lang="en-US" altLang="zh-CN" dirty="0">
              <a:solidFill>
                <a:srgbClr val="0000FF"/>
              </a:solidFill>
              <a:latin typeface="Arial Regular" panose="020B0604020202020204" charset="0"/>
              <a:cs typeface="Arial Regular" panose="020B0604020202020204" charset="0"/>
              <a:sym typeface="+mn-ea"/>
            </a:endParaRPr>
          </a:p>
          <a:p>
            <a:r>
              <a:rPr lang="zh-CN" altLang="en-US" dirty="0">
                <a:latin typeface="Arial Regular" panose="020B0604020202020204" charset="0"/>
                <a:cs typeface="Arial Regular" panose="020B0604020202020204" charset="0"/>
                <a:sym typeface="Wingdings" panose="05000000000000000000" pitchFamily="2" charset="2"/>
              </a:rPr>
              <a:t>对不连通图，一次调用</a:t>
            </a:r>
            <a:r>
              <a:rPr lang="en-US" altLang="zh-CN" dirty="0">
                <a:latin typeface="Arial Regular" panose="020B0604020202020204" charset="0"/>
                <a:cs typeface="Arial Regular" panose="020B0604020202020204" charset="0"/>
                <a:sym typeface="+mn-ea"/>
              </a:rPr>
              <a:t>DFS</a:t>
            </a:r>
            <a:r>
              <a:rPr lang="zh-CN" altLang="en-US" dirty="0">
                <a:latin typeface="Arial Regular" panose="020B0604020202020204" charset="0"/>
                <a:cs typeface="Arial Regular" panose="020B0604020202020204" charset="0"/>
                <a:sym typeface="+mn-ea"/>
              </a:rPr>
              <a:t>算法只可以遍历一个连通分量</a:t>
            </a:r>
            <a:endParaRPr lang="zh-CN" altLang="en-US">
              <a:latin typeface="Arial Regular" panose="020B0604020202020204" charset="0"/>
              <a:cs typeface="Arial Regular"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latin typeface="Times New Roman" panose="02020603050405020304" pitchFamily="18" charset="0"/>
                <a:ea typeface="宋体" pitchFamily="2" charset="-122"/>
                <a:sym typeface="Wingdings" panose="05000000000000000000" pitchFamily="2" charset="2"/>
              </a:rPr>
              <a:t>广</a:t>
            </a:r>
            <a:r>
              <a:rPr lang="zh-CN" altLang="en-US" b="1" dirty="0">
                <a:latin typeface="Times New Roman" panose="02020603050405020304" pitchFamily="18" charset="0"/>
                <a:ea typeface="宋体" pitchFamily="2" charset="-122"/>
                <a:sym typeface="+mn-ea"/>
              </a:rPr>
              <a:t>度优先搜索</a:t>
            </a:r>
            <a:endParaRPr lang="zh-CN" altLang="en-US"/>
          </a:p>
        </p:txBody>
      </p:sp>
      <p:sp>
        <p:nvSpPr>
          <p:cNvPr id="3" name="内容占位符 2"/>
          <p:cNvSpPr>
            <a:spLocks noGrp="1"/>
          </p:cNvSpPr>
          <p:nvPr>
            <p:ph idx="1"/>
          </p:nvPr>
        </p:nvSpPr>
        <p:spPr/>
        <p:txBody>
          <a:bodyPr/>
          <a:p>
            <a:r>
              <a:rPr lang="zh-CN" altLang="en-US"/>
              <a:t>Breadth First Search，简称BFS</a:t>
            </a:r>
            <a:endParaRPr lang="zh-CN" altLang="en-US"/>
          </a:p>
          <a:p>
            <a:r>
              <a:rPr lang="zh-CN" altLang="en-US"/>
              <a:t>BFS类似于树的层序遍历</a:t>
            </a:r>
            <a:endParaRPr lang="zh-CN" altLang="en-US"/>
          </a:p>
          <a:p>
            <a:r>
              <a:rPr lang="zh-CN" altLang="en-US"/>
              <a:t>有一个数组用于标志已访问与否，还用一个工作队列</a:t>
            </a:r>
            <a:endParaRPr lang="zh-CN" altLang="en-US"/>
          </a:p>
          <a:p>
            <a:endParaRPr lang="zh-CN" altLang="en-US"/>
          </a:p>
        </p:txBody>
      </p:sp>
      <p:grpSp>
        <p:nvGrpSpPr>
          <p:cNvPr id="4" name="Group 2"/>
          <p:cNvGrpSpPr/>
          <p:nvPr/>
        </p:nvGrpSpPr>
        <p:grpSpPr>
          <a:xfrm>
            <a:off x="5749608" y="3998278"/>
            <a:ext cx="2786062" cy="1071562"/>
            <a:chOff x="1591" y="7914"/>
            <a:chExt cx="2435" cy="845"/>
          </a:xfrm>
        </p:grpSpPr>
        <p:grpSp>
          <p:nvGrpSpPr>
            <p:cNvPr id="4103" name="Group 3"/>
            <p:cNvGrpSpPr/>
            <p:nvPr/>
          </p:nvGrpSpPr>
          <p:grpSpPr>
            <a:xfrm>
              <a:off x="1591" y="7914"/>
              <a:ext cx="971" cy="845"/>
              <a:chOff x="6376" y="8221"/>
              <a:chExt cx="971" cy="845"/>
            </a:xfrm>
          </p:grpSpPr>
          <p:grpSp>
            <p:nvGrpSpPr>
              <p:cNvPr id="4104" name="Group 4"/>
              <p:cNvGrpSpPr/>
              <p:nvPr/>
            </p:nvGrpSpPr>
            <p:grpSpPr>
              <a:xfrm>
                <a:off x="6376" y="8221"/>
                <a:ext cx="971" cy="345"/>
                <a:chOff x="1752" y="2362"/>
                <a:chExt cx="971" cy="345"/>
              </a:xfrm>
            </p:grpSpPr>
            <p:sp>
              <p:nvSpPr>
                <p:cNvPr id="4105"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06" name="Group 6"/>
                <p:cNvGrpSpPr/>
                <p:nvPr/>
              </p:nvGrpSpPr>
              <p:grpSpPr>
                <a:xfrm>
                  <a:off x="1752" y="2362"/>
                  <a:ext cx="383" cy="345"/>
                  <a:chOff x="1451" y="1766"/>
                  <a:chExt cx="383" cy="345"/>
                </a:xfrm>
              </p:grpSpPr>
              <p:sp>
                <p:nvSpPr>
                  <p:cNvPr id="4107"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4108"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09" name="Group 9"/>
                <p:cNvGrpSpPr/>
                <p:nvPr/>
              </p:nvGrpSpPr>
              <p:grpSpPr>
                <a:xfrm>
                  <a:off x="2340" y="2362"/>
                  <a:ext cx="383" cy="345"/>
                  <a:chOff x="1451" y="1766"/>
                  <a:chExt cx="383" cy="345"/>
                </a:xfrm>
              </p:grpSpPr>
              <p:sp>
                <p:nvSpPr>
                  <p:cNvPr id="4110"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4111"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12" name="Group 12"/>
              <p:cNvGrpSpPr/>
              <p:nvPr/>
            </p:nvGrpSpPr>
            <p:grpSpPr>
              <a:xfrm>
                <a:off x="6376" y="8721"/>
                <a:ext cx="971" cy="345"/>
                <a:chOff x="1752" y="2362"/>
                <a:chExt cx="971" cy="345"/>
              </a:xfrm>
            </p:grpSpPr>
            <p:sp>
              <p:nvSpPr>
                <p:cNvPr id="4113"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14" name="Group 14"/>
                <p:cNvGrpSpPr/>
                <p:nvPr/>
              </p:nvGrpSpPr>
              <p:grpSpPr>
                <a:xfrm>
                  <a:off x="1752" y="2362"/>
                  <a:ext cx="383" cy="345"/>
                  <a:chOff x="1451" y="1766"/>
                  <a:chExt cx="383" cy="345"/>
                </a:xfrm>
              </p:grpSpPr>
              <p:sp>
                <p:nvSpPr>
                  <p:cNvPr id="4115"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4116"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17" name="Group 17"/>
                <p:cNvGrpSpPr/>
                <p:nvPr/>
              </p:nvGrpSpPr>
              <p:grpSpPr>
                <a:xfrm>
                  <a:off x="2340" y="2362"/>
                  <a:ext cx="383" cy="345"/>
                  <a:chOff x="1451" y="1766"/>
                  <a:chExt cx="383" cy="345"/>
                </a:xfrm>
              </p:grpSpPr>
              <p:sp>
                <p:nvSpPr>
                  <p:cNvPr id="4118"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4119"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20"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21"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4122" name="Group 22"/>
            <p:cNvGrpSpPr/>
            <p:nvPr/>
          </p:nvGrpSpPr>
          <p:grpSpPr>
            <a:xfrm>
              <a:off x="3055" y="7914"/>
              <a:ext cx="971" cy="845"/>
              <a:chOff x="6376" y="8221"/>
              <a:chExt cx="971" cy="845"/>
            </a:xfrm>
          </p:grpSpPr>
          <p:grpSp>
            <p:nvGrpSpPr>
              <p:cNvPr id="4123" name="Group 23"/>
              <p:cNvGrpSpPr/>
              <p:nvPr/>
            </p:nvGrpSpPr>
            <p:grpSpPr>
              <a:xfrm>
                <a:off x="6376" y="8221"/>
                <a:ext cx="971" cy="345"/>
                <a:chOff x="1752" y="2362"/>
                <a:chExt cx="971" cy="345"/>
              </a:xfrm>
            </p:grpSpPr>
            <p:sp>
              <p:nvSpPr>
                <p:cNvPr id="4124"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25" name="Group 25"/>
                <p:cNvGrpSpPr/>
                <p:nvPr/>
              </p:nvGrpSpPr>
              <p:grpSpPr>
                <a:xfrm>
                  <a:off x="1752" y="2362"/>
                  <a:ext cx="383" cy="345"/>
                  <a:chOff x="1451" y="1766"/>
                  <a:chExt cx="383" cy="345"/>
                </a:xfrm>
              </p:grpSpPr>
              <p:sp>
                <p:nvSpPr>
                  <p:cNvPr id="4126"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4127"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28" name="Group 28"/>
                <p:cNvGrpSpPr/>
                <p:nvPr/>
              </p:nvGrpSpPr>
              <p:grpSpPr>
                <a:xfrm>
                  <a:off x="2340" y="2362"/>
                  <a:ext cx="383" cy="345"/>
                  <a:chOff x="1451" y="1766"/>
                  <a:chExt cx="383" cy="345"/>
                </a:xfrm>
              </p:grpSpPr>
              <p:sp>
                <p:nvSpPr>
                  <p:cNvPr id="4129"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4130"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31" name="Group 31"/>
              <p:cNvGrpSpPr/>
              <p:nvPr/>
            </p:nvGrpSpPr>
            <p:grpSpPr>
              <a:xfrm>
                <a:off x="6376" y="8721"/>
                <a:ext cx="971" cy="345"/>
                <a:chOff x="1752" y="2362"/>
                <a:chExt cx="971" cy="345"/>
              </a:xfrm>
            </p:grpSpPr>
            <p:sp>
              <p:nvSpPr>
                <p:cNvPr id="4132"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33" name="Group 33"/>
                <p:cNvGrpSpPr/>
                <p:nvPr/>
              </p:nvGrpSpPr>
              <p:grpSpPr>
                <a:xfrm>
                  <a:off x="1752" y="2362"/>
                  <a:ext cx="383" cy="345"/>
                  <a:chOff x="1451" y="1766"/>
                  <a:chExt cx="383" cy="345"/>
                </a:xfrm>
              </p:grpSpPr>
              <p:sp>
                <p:nvSpPr>
                  <p:cNvPr id="63522" name="Text Box 34"/>
                  <p:cNvSpPr txBox="1">
                    <a:spLocks noChangeArrowheads="1"/>
                  </p:cNvSpPr>
                  <p:nvPr/>
                </p:nvSpPr>
                <p:spPr bwMode="auto">
                  <a:xfrm>
                    <a:off x="1485" y="1828"/>
                    <a:ext cx="322" cy="260"/>
                  </a:xfrm>
                  <a:prstGeom prst="rect">
                    <a:avLst/>
                  </a:prstGeom>
                  <a:solidFill>
                    <a:schemeClr val="accent4">
                      <a:lumMod val="50000"/>
                      <a:lumOff val="50000"/>
                    </a:schemeClr>
                  </a:solidFill>
                  <a:ln w="9525">
                    <a:noFill/>
                    <a:miter lim="800000"/>
                  </a:ln>
                  <a:effectLst/>
                </p:spPr>
                <p:txBody>
                  <a:bodyPr lIns="0" tIns="0" rIns="0" bIns="0"/>
                  <a:p>
                    <a:pPr marR="0" algn="ctr" defTabSz="914400">
                      <a:buClrTx/>
                      <a:buSzTx/>
                      <a:buFontTx/>
                      <a:buNone/>
                      <a:defRPr/>
                    </a:pPr>
                    <a:r>
                      <a:rPr kumimoji="1" lang="en-US" altLang="zh-CN" kern="1200" cap="none" spc="0" normalizeH="0" baseline="0" noProof="0" dirty="0">
                        <a:latin typeface="Calibri" charset="0"/>
                        <a:ea typeface="宋体" pitchFamily="2" charset="-122"/>
                        <a:cs typeface="+mn-cs"/>
                        <a:sym typeface="+mn-ea"/>
                      </a:rPr>
                      <a:t>E</a:t>
                    </a:r>
                    <a:endParaRPr kumimoji="1" lang="zh-CN" altLang="zh-CN" kern="1200" cap="none" spc="0" normalizeH="0" baseline="0" noProof="0" dirty="0">
                      <a:latin typeface="Times New Roman" panose="02020603050405020304" pitchFamily="18" charset="0"/>
                      <a:ea typeface="宋体" pitchFamily="2" charset="-122"/>
                      <a:cs typeface="+mn-cs"/>
                      <a:sym typeface="+mn-ea"/>
                    </a:endParaRPr>
                  </a:p>
                </p:txBody>
              </p:sp>
              <p:sp>
                <p:nvSpPr>
                  <p:cNvPr id="4135"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36" name="Group 36"/>
                <p:cNvGrpSpPr/>
                <p:nvPr/>
              </p:nvGrpSpPr>
              <p:grpSpPr>
                <a:xfrm>
                  <a:off x="2340" y="2362"/>
                  <a:ext cx="383" cy="345"/>
                  <a:chOff x="1451" y="1766"/>
                  <a:chExt cx="383" cy="345"/>
                </a:xfrm>
              </p:grpSpPr>
              <p:sp>
                <p:nvSpPr>
                  <p:cNvPr id="4137"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4138"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39"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40"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4141"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sp>
        <p:nvSpPr>
          <p:cNvPr id="63569" name="Rectangle 81"/>
          <p:cNvSpPr/>
          <p:nvPr/>
        </p:nvSpPr>
        <p:spPr>
          <a:xfrm>
            <a:off x="4951095" y="6312853"/>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5879783" y="6312853"/>
            <a:ext cx="2071687"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H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7951470" y="6312853"/>
            <a:ext cx="1500188"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 </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9380220" y="6312853"/>
            <a:ext cx="7048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10166033" y="6312853"/>
            <a:ext cx="36988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a:t>
            </a:r>
            <a:endParaRPr lang="zh-CN" altLang="en-US" sz="2000" dirty="0">
              <a:latin typeface="Times New Roman" panose="02020603050405020304" pitchFamily="18" charset="0"/>
              <a:ea typeface="宋体" pitchFamily="2" charset="-122"/>
            </a:endParaRPr>
          </a:p>
        </p:txBody>
      </p:sp>
      <p:grpSp>
        <p:nvGrpSpPr>
          <p:cNvPr id="19" name="Group 2"/>
          <p:cNvGrpSpPr/>
          <p:nvPr/>
        </p:nvGrpSpPr>
        <p:grpSpPr>
          <a:xfrm>
            <a:off x="5249545" y="3569653"/>
            <a:ext cx="3643313" cy="1928812"/>
            <a:chOff x="3599" y="8731"/>
            <a:chExt cx="2949" cy="1489"/>
          </a:xfrm>
        </p:grpSpPr>
        <p:grpSp>
          <p:nvGrpSpPr>
            <p:cNvPr id="4149" name="Group 3"/>
            <p:cNvGrpSpPr/>
            <p:nvPr/>
          </p:nvGrpSpPr>
          <p:grpSpPr>
            <a:xfrm>
              <a:off x="5415" y="9948"/>
              <a:ext cx="243" cy="264"/>
              <a:chOff x="2550" y="6603"/>
              <a:chExt cx="243" cy="264"/>
            </a:xfrm>
          </p:grpSpPr>
          <p:sp>
            <p:nvSpPr>
              <p:cNvPr id="4150" name="Oval 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1" name="Text Box 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4152" name="Group 6"/>
            <p:cNvGrpSpPr/>
            <p:nvPr/>
          </p:nvGrpSpPr>
          <p:grpSpPr>
            <a:xfrm>
              <a:off x="4539" y="9956"/>
              <a:ext cx="243" cy="264"/>
              <a:chOff x="2550" y="6603"/>
              <a:chExt cx="243" cy="264"/>
            </a:xfrm>
          </p:grpSpPr>
          <p:sp>
            <p:nvSpPr>
              <p:cNvPr id="4153" name="Oval 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4" name="Text Box 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4155" name="Group 9"/>
            <p:cNvGrpSpPr/>
            <p:nvPr/>
          </p:nvGrpSpPr>
          <p:grpSpPr>
            <a:xfrm>
              <a:off x="3599" y="9826"/>
              <a:ext cx="243" cy="264"/>
              <a:chOff x="2550" y="6603"/>
              <a:chExt cx="243" cy="264"/>
            </a:xfrm>
          </p:grpSpPr>
          <p:sp>
            <p:nvSpPr>
              <p:cNvPr id="4156" name="Oval 1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7" name="Text Box 1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4158" name="Group 12"/>
            <p:cNvGrpSpPr/>
            <p:nvPr/>
          </p:nvGrpSpPr>
          <p:grpSpPr>
            <a:xfrm>
              <a:off x="3627" y="8847"/>
              <a:ext cx="243" cy="264"/>
              <a:chOff x="2550" y="6603"/>
              <a:chExt cx="243" cy="264"/>
            </a:xfrm>
          </p:grpSpPr>
          <p:sp>
            <p:nvSpPr>
              <p:cNvPr id="4159" name="Oval 1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0" name="Text Box 1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grpSp>
          <p:nvGrpSpPr>
            <p:cNvPr id="4161" name="Group 15"/>
            <p:cNvGrpSpPr/>
            <p:nvPr/>
          </p:nvGrpSpPr>
          <p:grpSpPr>
            <a:xfrm>
              <a:off x="4511" y="8731"/>
              <a:ext cx="243" cy="264"/>
              <a:chOff x="2550" y="6603"/>
              <a:chExt cx="243" cy="264"/>
            </a:xfrm>
          </p:grpSpPr>
          <p:sp>
            <p:nvSpPr>
              <p:cNvPr id="4162" name="Oval 1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3" name="Text Box 1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4164" name="Group 18"/>
            <p:cNvGrpSpPr/>
            <p:nvPr/>
          </p:nvGrpSpPr>
          <p:grpSpPr>
            <a:xfrm>
              <a:off x="6277" y="9871"/>
              <a:ext cx="243" cy="264"/>
              <a:chOff x="2550" y="6603"/>
              <a:chExt cx="243" cy="264"/>
            </a:xfrm>
          </p:grpSpPr>
          <p:sp>
            <p:nvSpPr>
              <p:cNvPr id="4165" name="Oval 1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6" name="Text Box 2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4167" name="Group 21"/>
            <p:cNvGrpSpPr/>
            <p:nvPr/>
          </p:nvGrpSpPr>
          <p:grpSpPr>
            <a:xfrm>
              <a:off x="6305" y="8847"/>
              <a:ext cx="243" cy="264"/>
              <a:chOff x="2550" y="6603"/>
              <a:chExt cx="243" cy="264"/>
            </a:xfrm>
          </p:grpSpPr>
          <p:sp>
            <p:nvSpPr>
              <p:cNvPr id="4168" name="Oval 2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9" name="Text Box 2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4170" name="Group 24"/>
            <p:cNvGrpSpPr/>
            <p:nvPr/>
          </p:nvGrpSpPr>
          <p:grpSpPr>
            <a:xfrm>
              <a:off x="5387" y="8731"/>
              <a:ext cx="243" cy="264"/>
              <a:chOff x="2550" y="6603"/>
              <a:chExt cx="243" cy="264"/>
            </a:xfrm>
          </p:grpSpPr>
          <p:sp>
            <p:nvSpPr>
              <p:cNvPr id="4171" name="Oval 2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72" name="Text Box 2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sp>
        <p:nvSpPr>
          <p:cNvPr id="122" name="下箭头 121"/>
          <p:cNvSpPr/>
          <p:nvPr/>
        </p:nvSpPr>
        <p:spPr>
          <a:xfrm>
            <a:off x="523684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4" name="下箭头 123"/>
          <p:cNvSpPr/>
          <p:nvPr/>
        </p:nvSpPr>
        <p:spPr>
          <a:xfrm>
            <a:off x="59512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5" name="下箭头 124"/>
          <p:cNvSpPr/>
          <p:nvPr/>
        </p:nvSpPr>
        <p:spPr>
          <a:xfrm>
            <a:off x="65227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6" name="下箭头 125"/>
          <p:cNvSpPr/>
          <p:nvPr/>
        </p:nvSpPr>
        <p:spPr>
          <a:xfrm>
            <a:off x="723709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7" name="下箭头 126"/>
          <p:cNvSpPr/>
          <p:nvPr/>
        </p:nvSpPr>
        <p:spPr>
          <a:xfrm>
            <a:off x="802290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8" name="下箭头 127"/>
          <p:cNvSpPr/>
          <p:nvPr/>
        </p:nvSpPr>
        <p:spPr>
          <a:xfrm>
            <a:off x="873728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9" name="下箭头 128"/>
          <p:cNvSpPr/>
          <p:nvPr/>
        </p:nvSpPr>
        <p:spPr>
          <a:xfrm>
            <a:off x="945165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0" name="下箭头 129"/>
          <p:cNvSpPr/>
          <p:nvPr/>
        </p:nvSpPr>
        <p:spPr>
          <a:xfrm>
            <a:off x="1016603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1" name="矩形 130"/>
          <p:cNvSpPr/>
          <p:nvPr/>
        </p:nvSpPr>
        <p:spPr>
          <a:xfrm>
            <a:off x="3665220" y="6284278"/>
            <a:ext cx="1301750" cy="400050"/>
          </a:xfrm>
          <a:prstGeom prst="rect">
            <a:avLst/>
          </a:prstGeom>
          <a:noFill/>
          <a:ln w="9525">
            <a:noFill/>
          </a:ln>
        </p:spPr>
        <p:txBody>
          <a:bodyPr wrap="none" anchor="t" anchorCtr="0">
            <a:spAutoFit/>
          </a:bodyPr>
          <a:p>
            <a:pPr indent="0">
              <a:buFont typeface="Arial" panose="020B0604020202020204" pitchFamily="34" charset="0"/>
            </a:pPr>
            <a:r>
              <a:rPr lang="zh-CN" altLang="en-US" sz="2000" b="1" dirty="0">
                <a:solidFill>
                  <a:srgbClr val="0000FF"/>
                </a:solidFill>
                <a:latin typeface="Times New Roman" panose="02020603050405020304" pitchFamily="18" charset="0"/>
                <a:ea typeface="宋体" pitchFamily="2" charset="-122"/>
              </a:rPr>
              <a:t>工作队列</a:t>
            </a:r>
            <a:r>
              <a:rPr lang="en-US" altLang="zh-CN" sz="2000" b="1" dirty="0">
                <a:solidFill>
                  <a:srgbClr val="0000FF"/>
                </a:solidFill>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strips(downRight)">
                                      <p:cBhvr>
                                        <p:cTn id="12" dur="50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3569"/>
                                        </p:tgtEl>
                                        <p:attrNameLst>
                                          <p:attrName>style.visibility</p:attrName>
                                        </p:attrNameLst>
                                      </p:cBhvr>
                                      <p:to>
                                        <p:strVal val="visible"/>
                                      </p:to>
                                    </p:set>
                                    <p:animEffect transition="in" filter="strips(downRight)">
                                      <p:cBhvr>
                                        <p:cTn id="17" dur="500"/>
                                        <p:tgtEl>
                                          <p:spTgt spid="635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wipe(down)">
                                      <p:cBhvr>
                                        <p:cTn id="22" dur="5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strips(downRight)">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122"/>
                                        </p:tgtEl>
                                      </p:cBhvr>
                                    </p:animEffect>
                                    <p:set>
                                      <p:cBhvr>
                                        <p:cTn id="32" dur="1" fill="hold">
                                          <p:stCondLst>
                                            <p:cond delay="499"/>
                                          </p:stCondLst>
                                        </p:cTn>
                                        <p:tgtEl>
                                          <p:spTgt spid="1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down)">
                                      <p:cBhvr>
                                        <p:cTn id="37" dur="5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strips(downRight)">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grpId="1" nodeType="clickEffect">
                                  <p:stCondLst>
                                    <p:cond delay="0"/>
                                  </p:stCondLst>
                                  <p:childTnLst>
                                    <p:animEffect transition="out" filter="checkerboard(across)">
                                      <p:cBhvr>
                                        <p:cTn id="46" dur="500"/>
                                        <p:tgtEl>
                                          <p:spTgt spid="124"/>
                                        </p:tgtEl>
                                      </p:cBhvr>
                                    </p:animEffect>
                                    <p:set>
                                      <p:cBhvr>
                                        <p:cTn id="47" dur="1" fill="hold">
                                          <p:stCondLst>
                                            <p:cond delay="499"/>
                                          </p:stCondLst>
                                        </p:cTn>
                                        <p:tgtEl>
                                          <p:spTgt spid="1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wipe(down)">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strips(downRight)">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125"/>
                                        </p:tgtEl>
                                      </p:cBhvr>
                                    </p:animEffect>
                                    <p:set>
                                      <p:cBhvr>
                                        <p:cTn id="62" dur="1" fill="hold">
                                          <p:stCondLst>
                                            <p:cond delay="499"/>
                                          </p:stCondLst>
                                        </p:cTn>
                                        <p:tgtEl>
                                          <p:spTgt spid="1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down)">
                                      <p:cBhvr>
                                        <p:cTn id="67" dur="500"/>
                                        <p:tgtEl>
                                          <p:spTgt spid="126"/>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xit" presetSubtype="10" fill="hold" grpId="1" nodeType="clickEffect">
                                  <p:stCondLst>
                                    <p:cond delay="0"/>
                                  </p:stCondLst>
                                  <p:childTnLst>
                                    <p:animEffect transition="out" filter="checkerboard(across)">
                                      <p:cBhvr>
                                        <p:cTn id="71" dur="500"/>
                                        <p:tgtEl>
                                          <p:spTgt spid="126"/>
                                        </p:tgtEl>
                                      </p:cBhvr>
                                    </p:animEffect>
                                    <p:set>
                                      <p:cBhvr>
                                        <p:cTn id="72" dur="1" fill="hold">
                                          <p:stCondLst>
                                            <p:cond delay="499"/>
                                          </p:stCondLst>
                                        </p:cTn>
                                        <p:tgtEl>
                                          <p:spTgt spid="12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wipe(down)">
                                      <p:cBhvr>
                                        <p:cTn id="77" dur="500"/>
                                        <p:tgtEl>
                                          <p:spTgt spid="127"/>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strips(downRight)">
                                      <p:cBhvr>
                                        <p:cTn id="82" dur="500"/>
                                        <p:tgtEl>
                                          <p:spTgt spid="99"/>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xit" presetSubtype="10" fill="hold" grpId="1" nodeType="clickEffect">
                                  <p:stCondLst>
                                    <p:cond delay="0"/>
                                  </p:stCondLst>
                                  <p:childTnLst>
                                    <p:animEffect transition="out" filter="checkerboard(across)">
                                      <p:cBhvr>
                                        <p:cTn id="86" dur="500"/>
                                        <p:tgtEl>
                                          <p:spTgt spid="127"/>
                                        </p:tgtEl>
                                      </p:cBhvr>
                                    </p:animEffect>
                                    <p:set>
                                      <p:cBhvr>
                                        <p:cTn id="87" dur="1" fill="hold">
                                          <p:stCondLst>
                                            <p:cond delay="499"/>
                                          </p:stCondLst>
                                        </p:cTn>
                                        <p:tgtEl>
                                          <p:spTgt spid="12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wipe(down)">
                                      <p:cBhvr>
                                        <p:cTn id="92" dur="500"/>
                                        <p:tgtEl>
                                          <p:spTgt spid="128"/>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xit" presetSubtype="10" fill="hold" grpId="1" nodeType="clickEffect">
                                  <p:stCondLst>
                                    <p:cond delay="0"/>
                                  </p:stCondLst>
                                  <p:childTnLst>
                                    <p:animEffect transition="out" filter="checkerboard(across)">
                                      <p:cBhvr>
                                        <p:cTn id="96" dur="500"/>
                                        <p:tgtEl>
                                          <p:spTgt spid="128"/>
                                        </p:tgtEl>
                                      </p:cBhvr>
                                    </p:animEffect>
                                    <p:set>
                                      <p:cBhvr>
                                        <p:cTn id="97" dur="1" fill="hold">
                                          <p:stCondLst>
                                            <p:cond delay="499"/>
                                          </p:stCondLst>
                                        </p:cTn>
                                        <p:tgtEl>
                                          <p:spTgt spid="12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29"/>
                                        </p:tgtEl>
                                        <p:attrNameLst>
                                          <p:attrName>style.visibility</p:attrName>
                                        </p:attrNameLst>
                                      </p:cBhvr>
                                      <p:to>
                                        <p:strVal val="visible"/>
                                      </p:to>
                                    </p:set>
                                    <p:animEffect transition="in" filter="wipe(down)">
                                      <p:cBhvr>
                                        <p:cTn id="102" dur="500"/>
                                        <p:tgtEl>
                                          <p:spTgt spid="129"/>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grpId="1" nodeType="clickEffect">
                                  <p:stCondLst>
                                    <p:cond delay="0"/>
                                  </p:stCondLst>
                                  <p:childTnLst>
                                    <p:animEffect transition="out" filter="checkerboard(across)">
                                      <p:cBhvr>
                                        <p:cTn id="106" dur="500"/>
                                        <p:tgtEl>
                                          <p:spTgt spid="129"/>
                                        </p:tgtEl>
                                      </p:cBhvr>
                                    </p:animEffect>
                                    <p:set>
                                      <p:cBhvr>
                                        <p:cTn id="107" dur="1" fill="hold">
                                          <p:stCondLst>
                                            <p:cond delay="499"/>
                                          </p:stCondLst>
                                        </p:cTn>
                                        <p:tgtEl>
                                          <p:spTgt spid="12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wipe(down)">
                                      <p:cBhvr>
                                        <p:cTn id="112" dur="500"/>
                                        <p:tgtEl>
                                          <p:spTgt spid="130"/>
                                        </p:tgtEl>
                                      </p:cBhvr>
                                    </p:animEffect>
                                  </p:childTnLst>
                                </p:cTn>
                              </p:par>
                            </p:childTnLst>
                          </p:cTn>
                        </p:par>
                      </p:childTnLst>
                    </p:cTn>
                  </p:par>
                  <p:par>
                    <p:cTn id="113" fill="hold">
                      <p:stCondLst>
                        <p:cond delay="indefinite"/>
                      </p:stCondLst>
                      <p:childTnLst>
                        <p:par>
                          <p:cTn id="114" fill="hold">
                            <p:stCondLst>
                              <p:cond delay="0"/>
                            </p:stCondLst>
                            <p:childTnLst>
                              <p:par>
                                <p:cTn id="115" presetID="5" presetClass="exit" presetSubtype="10" fill="hold" grpId="1" nodeType="clickEffect">
                                  <p:stCondLst>
                                    <p:cond delay="0"/>
                                  </p:stCondLst>
                                  <p:childTnLst>
                                    <p:animEffect transition="out" filter="checkerboard(across)">
                                      <p:cBhvr>
                                        <p:cTn id="116" dur="500"/>
                                        <p:tgtEl>
                                          <p:spTgt spid="130"/>
                                        </p:tgtEl>
                                      </p:cBhvr>
                                    </p:animEffect>
                                    <p:set>
                                      <p:cBhvr>
                                        <p:cTn id="117" dur="1" fill="hold">
                                          <p:stCondLst>
                                            <p:cond delay="499"/>
                                          </p:stCondLst>
                                        </p:cTn>
                                        <p:tgtEl>
                                          <p:spTgt spid="13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nodeType="click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strips(downLeft)">
                                      <p:cBhvr>
                                        <p:cTn id="1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6" grpId="0"/>
      <p:bldP spid="98" grpId="0"/>
      <p:bldP spid="99" grpId="0"/>
      <p:bldP spid="122" grpId="0" bldLvl="0" animBg="1"/>
      <p:bldP spid="122" grpId="1" bldLvl="0" animBg="1"/>
      <p:bldP spid="124" grpId="0" bldLvl="0" animBg="1"/>
      <p:bldP spid="124" grpId="1" bldLvl="0" animBg="1"/>
      <p:bldP spid="125" grpId="0" bldLvl="0" animBg="1"/>
      <p:bldP spid="125" grpId="1" bldLvl="0" animBg="1"/>
      <p:bldP spid="126" grpId="0" bldLvl="0" animBg="1"/>
      <p:bldP spid="126" grpId="1" bldLvl="0" animBg="1"/>
      <p:bldP spid="127" grpId="0" bldLvl="0" animBg="1"/>
      <p:bldP spid="127" grpId="1" bldLvl="0" animBg="1"/>
      <p:bldP spid="128" grpId="0" bldLvl="0" animBg="1"/>
      <p:bldP spid="128" grpId="1" bldLvl="0" animBg="1"/>
      <p:bldP spid="129" grpId="0" bldLvl="0" animBg="1"/>
      <p:bldP spid="129" grpId="1" bldLvl="0" animBg="1"/>
      <p:bldP spid="130" grpId="0" bldLvl="0" animBg="1"/>
      <p:bldP spid="130" grpId="1" bldLvl="0" animBg="1"/>
      <p:bldP spid="1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BFS</a:t>
            </a:r>
            <a:endParaRPr lang="en-US" altLang="zh-CN"/>
          </a:p>
        </p:txBody>
      </p:sp>
      <p:graphicFrame>
        <p:nvGraphicFramePr>
          <p:cNvPr id="101" name="表格 100"/>
          <p:cNvGraphicFramePr>
            <a:graphicFrameLocks noGrp="1"/>
          </p:cNvGraphicFramePr>
          <p:nvPr>
            <p:custDataLst>
              <p:tags r:id="rId1"/>
            </p:custDataLst>
          </p:nvPr>
        </p:nvGraphicFramePr>
        <p:xfrm>
          <a:off x="1988820" y="1416685"/>
          <a:ext cx="8214995" cy="4610100"/>
        </p:xfrm>
        <a:graphic>
          <a:graphicData uri="http://schemas.openxmlformats.org/drawingml/2006/table">
            <a:tbl>
              <a:tblPr/>
              <a:tblGrid>
                <a:gridCol w="8214995"/>
              </a:tblGrid>
              <a:tr h="4610100">
                <a:tc>
                  <a:txBody>
                    <a:bodyPr/>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void BFS(Graph G, Vertex S)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Vertex V,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smtClean="0">
                          <a:latin typeface="Heiti SC Medium" panose="02000000000000000000" charset="-122"/>
                          <a:ea typeface="Heiti SC Medium" panose="02000000000000000000" charset="-122"/>
                          <a:cs typeface="Heiti SC Medium" panose="02000000000000000000" charset="-122"/>
                          <a:sym typeface="+mn-ea"/>
                        </a:rPr>
                        <a:t>Queue Q</a:t>
                      </a:r>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 CreateQueue(MaxSize);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Visited[S] = True;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S);</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while (!IsEmpty(Q))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 = DeQueue(Q);</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for (V 的每个邻接点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if (!Visited[W])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Visited[W] = True; /* 标记W已访问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W);   /* W入队列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200" dirty="0" smtClean="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AutoShape 48"/>
          <p:cNvSpPr/>
          <p:nvPr/>
        </p:nvSpPr>
        <p:spPr>
          <a:xfrm>
            <a:off x="4990148" y="2611438"/>
            <a:ext cx="4143375" cy="1071562"/>
          </a:xfrm>
          <a:prstGeom prst="wedgeEllipseCallout">
            <a:avLst>
              <a:gd name="adj1" fmla="val -45547"/>
              <a:gd name="adj2" fmla="val 59481"/>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nchorCtr="0"/>
          <a:p>
            <a:pPr indent="0" algn="ctr">
              <a:buFont typeface="Arial" panose="020B0604020202020204" pitchFamily="34" charset="0"/>
            </a:pPr>
            <a:r>
              <a:rPr lang="zh-CN" altLang="en-US" sz="2000" b="1" i="1" dirty="0">
                <a:latin typeface="Times New Roman" panose="02020603050405020304" pitchFamily="18" charset="0"/>
                <a:ea typeface="宋体" pitchFamily="2" charset="-122"/>
              </a:rPr>
              <a:t>出于同样的原因，</a:t>
            </a:r>
            <a:r>
              <a:rPr lang="en-US" altLang="zh-CN" sz="2000" b="1" i="1" dirty="0">
                <a:latin typeface="Times New Roman" panose="02020603050405020304" pitchFamily="18" charset="0"/>
                <a:ea typeface="宋体" pitchFamily="2" charset="-122"/>
              </a:rPr>
              <a:t>BFS</a:t>
            </a:r>
            <a:r>
              <a:rPr lang="zh-CN" altLang="en-US" sz="2000" b="1" i="1" dirty="0">
                <a:latin typeface="Times New Roman" panose="02020603050405020304" pitchFamily="18" charset="0"/>
                <a:ea typeface="宋体" pitchFamily="2" charset="-122"/>
              </a:rPr>
              <a:t>和</a:t>
            </a:r>
            <a:r>
              <a:rPr lang="en-US" altLang="zh-CN" sz="2000" b="1" i="1" dirty="0">
                <a:latin typeface="Times New Roman" panose="02020603050405020304" pitchFamily="18" charset="0"/>
                <a:ea typeface="宋体" pitchFamily="2" charset="-122"/>
              </a:rPr>
              <a:t>DFS</a:t>
            </a:r>
            <a:r>
              <a:rPr lang="zh-CN" altLang="en-US" sz="2000" b="1" i="1" dirty="0">
                <a:latin typeface="Times New Roman" panose="02020603050405020304" pitchFamily="18" charset="0"/>
                <a:ea typeface="宋体" pitchFamily="2" charset="-122"/>
              </a:rPr>
              <a:t>的时间复杂性相同，</a:t>
            </a:r>
            <a:r>
              <a:rPr lang="en-US" altLang="zh-CN" sz="2000" b="1" dirty="0">
                <a:solidFill>
                  <a:srgbClr val="0000FF"/>
                </a:solidFill>
                <a:latin typeface="Times New Roman" panose="02020603050405020304" pitchFamily="18" charset="0"/>
                <a:ea typeface="宋体" pitchFamily="2" charset="-122"/>
              </a:rPr>
              <a:t>O(V</a:t>
            </a:r>
            <a:r>
              <a:rPr lang="en-US" altLang="zh-CN" sz="2000" b="1" baseline="30000" dirty="0">
                <a:solidFill>
                  <a:srgbClr val="0000FF"/>
                </a:solidFill>
                <a:latin typeface="Times New Roman" panose="02020603050405020304" pitchFamily="18" charset="0"/>
                <a:ea typeface="宋体" pitchFamily="2" charset="-122"/>
              </a:rPr>
              <a:t>2</a:t>
            </a:r>
            <a:r>
              <a:rPr lang="en-US" altLang="zh-CN" sz="2000" b="1" dirty="0">
                <a:solidFill>
                  <a:srgbClr val="0000FF"/>
                </a:solidFill>
                <a:latin typeface="Times New Roman" panose="02020603050405020304" pitchFamily="18" charset="0"/>
                <a:ea typeface="宋体" pitchFamily="2" charset="-122"/>
              </a:rPr>
              <a:t>)</a:t>
            </a:r>
            <a:r>
              <a:rPr lang="zh-CN" altLang="en-US" sz="2000" b="1" i="1" dirty="0">
                <a:latin typeface="Times New Roman" panose="02020603050405020304" pitchFamily="18" charset="0"/>
                <a:ea typeface="宋体" pitchFamily="2" charset="-122"/>
              </a:rPr>
              <a:t>或</a:t>
            </a:r>
            <a:r>
              <a:rPr lang="en-US" altLang="zh-CN" sz="2000" b="1" dirty="0">
                <a:solidFill>
                  <a:srgbClr val="0000FF"/>
                </a:solidFill>
                <a:latin typeface="Times New Roman" panose="02020603050405020304" pitchFamily="18" charset="0"/>
                <a:ea typeface="宋体" pitchFamily="2" charset="-122"/>
              </a:rPr>
              <a:t>O(V + E) </a:t>
            </a:r>
            <a:endParaRPr lang="en-US" altLang="zh-CN" sz="2000" b="1" i="1"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生成树</a:t>
            </a:r>
            <a:endParaRPr lang="zh-CN" altLang="en-US"/>
          </a:p>
        </p:txBody>
      </p:sp>
      <p:sp>
        <p:nvSpPr>
          <p:cNvPr id="3" name="内容占位符 2"/>
          <p:cNvSpPr>
            <a:spLocks noGrp="1"/>
          </p:cNvSpPr>
          <p:nvPr>
            <p:ph idx="1"/>
          </p:nvPr>
        </p:nvSpPr>
        <p:spPr/>
        <p:txBody>
          <a:bodyPr/>
          <a:p>
            <a:r>
              <a:rPr lang="zh-CN" altLang="en-US"/>
              <a:t>Spanning Tree</a:t>
            </a:r>
            <a:endParaRPr lang="zh-CN" altLang="en-US"/>
          </a:p>
          <a:p>
            <a:r>
              <a:rPr lang="zh-CN" altLang="en-US"/>
              <a:t>最小生成树（Minimum Spanning Tree，简记为MST）</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村与村之间的道路</a:t>
            </a:r>
            <a:endParaRPr lang="zh-CN" altLang="en-US"/>
          </a:p>
        </p:txBody>
      </p:sp>
      <p:sp>
        <p:nvSpPr>
          <p:cNvPr id="3" name="内容占位符 2"/>
          <p:cNvSpPr>
            <a:spLocks noGrp="1"/>
          </p:cNvSpPr>
          <p:nvPr>
            <p:ph idx="1"/>
          </p:nvPr>
        </p:nvSpPr>
        <p:spPr/>
        <p:txBody>
          <a:bodyPr/>
          <a:p>
            <a:r>
              <a:rPr lang="zh-CN" altLang="en-US"/>
              <a:t>公路村村通项目要求用最小的投入实现每个村都能够有公路通达</a:t>
            </a:r>
            <a:endParaRPr lang="zh-CN" altLang="en-US"/>
          </a:p>
          <a:p>
            <a:r>
              <a:rPr lang="zh-CN" altLang="en-US"/>
              <a:t>那么应该选择建设哪些道路可以使这个投资最小呢（假设每条道路的建设成本已知）</a:t>
            </a:r>
            <a:endParaRPr lang="zh-CN" altLang="en-US"/>
          </a:p>
        </p:txBody>
      </p:sp>
      <p:pic>
        <p:nvPicPr>
          <p:cNvPr id="6152" name="Picture 8" descr="公路村村通"/>
          <p:cNvPicPr>
            <a:picLocks noChangeAspect="1"/>
          </p:cNvPicPr>
          <p:nvPr/>
        </p:nvPicPr>
        <p:blipFill>
          <a:blip r:embed="rId1"/>
          <a:srcRect/>
          <a:stretch>
            <a:fillRect/>
          </a:stretch>
        </p:blipFill>
        <p:spPr>
          <a:xfrm>
            <a:off x="4197350" y="2988310"/>
            <a:ext cx="5757384" cy="36964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strips(downRight)">
                                      <p:cBhvr>
                                        <p:cTn id="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公路村村通问题</a:t>
            </a:r>
            <a:endParaRPr lang="zh-CN" altLang="en-US"/>
          </a:p>
        </p:txBody>
      </p:sp>
      <p:sp>
        <p:nvSpPr>
          <p:cNvPr id="3" name="内容占位符 2"/>
          <p:cNvSpPr>
            <a:spLocks noGrp="1"/>
          </p:cNvSpPr>
          <p:nvPr>
            <p:ph idx="1"/>
          </p:nvPr>
        </p:nvSpPr>
        <p:spPr/>
        <p:txBody>
          <a:bodyPr/>
          <a:p>
            <a:r>
              <a:rPr lang="zh-CN" altLang="en-US"/>
              <a:t>就是寻找“最小生成树”问题</a:t>
            </a:r>
            <a:endParaRPr lang="zh-CN" altLang="en-US"/>
          </a:p>
        </p:txBody>
      </p:sp>
      <p:pic>
        <p:nvPicPr>
          <p:cNvPr id="67586" name="Picture 2"/>
          <p:cNvPicPr>
            <a:picLocks noChangeAspect="1"/>
          </p:cNvPicPr>
          <p:nvPr/>
        </p:nvPicPr>
        <p:blipFill>
          <a:blip r:embed="rId1"/>
          <a:stretch>
            <a:fillRect/>
          </a:stretch>
        </p:blipFill>
        <p:spPr>
          <a:xfrm>
            <a:off x="4801870" y="3520758"/>
            <a:ext cx="6838950" cy="2857500"/>
          </a:xfrm>
          <a:prstGeom prst="rect">
            <a:avLst/>
          </a:prstGeom>
          <a:noFill/>
          <a:ln w="9525">
            <a:noFill/>
          </a:ln>
        </p:spPr>
      </p:pic>
      <p:grpSp>
        <p:nvGrpSpPr>
          <p:cNvPr id="7" name="组合 122"/>
          <p:cNvGrpSpPr>
            <a:grpSpLocks noChangeAspect="1"/>
          </p:cNvGrpSpPr>
          <p:nvPr/>
        </p:nvGrpSpPr>
        <p:grpSpPr>
          <a:xfrm>
            <a:off x="6893243" y="742633"/>
            <a:ext cx="4067651" cy="2451735"/>
            <a:chOff x="2143108" y="1785926"/>
            <a:chExt cx="5214974" cy="3143272"/>
          </a:xfrm>
        </p:grpSpPr>
        <p:grpSp>
          <p:nvGrpSpPr>
            <p:cNvPr id="8" name="Group 59"/>
            <p:cNvGrpSpPr/>
            <p:nvPr/>
          </p:nvGrpSpPr>
          <p:grpSpPr>
            <a:xfrm>
              <a:off x="2225844" y="1785926"/>
              <a:ext cx="5132238" cy="3143272"/>
              <a:chOff x="2947" y="5546"/>
              <a:chExt cx="3970" cy="2689"/>
            </a:xfrm>
          </p:grpSpPr>
          <p:sp>
            <p:nvSpPr>
              <p:cNvPr id="9" name="Oval 60"/>
              <p:cNvSpPr/>
              <p:nvPr/>
            </p:nvSpPr>
            <p:spPr>
              <a:xfrm>
                <a:off x="3166"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0" name="Oval 61"/>
              <p:cNvSpPr/>
              <p:nvPr/>
            </p:nvSpPr>
            <p:spPr>
              <a:xfrm>
                <a:off x="3535" y="55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1" name="Oval 62"/>
              <p:cNvSpPr/>
              <p:nvPr/>
            </p:nvSpPr>
            <p:spPr>
              <a:xfrm>
                <a:off x="4015" y="712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2" name="Oval 63"/>
              <p:cNvSpPr/>
              <p:nvPr/>
            </p:nvSpPr>
            <p:spPr>
              <a:xfrm>
                <a:off x="4447" y="609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3" name="Oval 64"/>
              <p:cNvSpPr/>
              <p:nvPr/>
            </p:nvSpPr>
            <p:spPr>
              <a:xfrm>
                <a:off x="5759" y="56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4" name="Oval 65"/>
              <p:cNvSpPr/>
              <p:nvPr/>
            </p:nvSpPr>
            <p:spPr>
              <a:xfrm>
                <a:off x="2947" y="749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5" name="Oval 66"/>
              <p:cNvSpPr/>
              <p:nvPr/>
            </p:nvSpPr>
            <p:spPr>
              <a:xfrm>
                <a:off x="6548"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6" name="Oval 67"/>
              <p:cNvSpPr/>
              <p:nvPr/>
            </p:nvSpPr>
            <p:spPr>
              <a:xfrm>
                <a:off x="6045" y="756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7" name="Oval 68"/>
              <p:cNvSpPr/>
              <p:nvPr/>
            </p:nvSpPr>
            <p:spPr>
              <a:xfrm>
                <a:off x="5185" y="675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8" name="Oval 69"/>
              <p:cNvSpPr/>
              <p:nvPr/>
            </p:nvSpPr>
            <p:spPr>
              <a:xfrm>
                <a:off x="4816" y="786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19" name="AutoShape 70"/>
              <p:cNvCxnSpPr/>
              <p:nvPr/>
            </p:nvCxnSpPr>
            <p:spPr>
              <a:xfrm>
                <a:off x="3904" y="5835"/>
                <a:ext cx="543" cy="351"/>
              </a:xfrm>
              <a:prstGeom prst="straightConnector1">
                <a:avLst/>
              </a:prstGeom>
              <a:ln w="9525" cap="flat" cmpd="sng">
                <a:solidFill>
                  <a:srgbClr val="000000"/>
                </a:solidFill>
                <a:prstDash val="solid"/>
                <a:round/>
                <a:headEnd type="none" w="med" len="med"/>
                <a:tailEnd type="none" w="med" len="med"/>
              </a:ln>
            </p:spPr>
          </p:cxnSp>
          <p:cxnSp>
            <p:nvCxnSpPr>
              <p:cNvPr id="20" name="AutoShape 71"/>
              <p:cNvCxnSpPr/>
              <p:nvPr/>
            </p:nvCxnSpPr>
            <p:spPr>
              <a:xfrm flipH="1">
                <a:off x="3381" y="5915"/>
                <a:ext cx="285" cy="553"/>
              </a:xfrm>
              <a:prstGeom prst="straightConnector1">
                <a:avLst/>
              </a:prstGeom>
              <a:ln w="9525" cap="flat" cmpd="sng">
                <a:solidFill>
                  <a:srgbClr val="000000"/>
                </a:solidFill>
                <a:prstDash val="solid"/>
                <a:round/>
                <a:headEnd type="none" w="med" len="med"/>
                <a:tailEnd type="none" w="med" len="med"/>
              </a:ln>
            </p:spPr>
          </p:cxnSp>
          <p:cxnSp>
            <p:nvCxnSpPr>
              <p:cNvPr id="21" name="AutoShape 72"/>
              <p:cNvCxnSpPr/>
              <p:nvPr/>
            </p:nvCxnSpPr>
            <p:spPr>
              <a:xfrm flipV="1">
                <a:off x="4816" y="5835"/>
                <a:ext cx="943" cy="351"/>
              </a:xfrm>
              <a:prstGeom prst="straightConnector1">
                <a:avLst/>
              </a:prstGeom>
              <a:ln w="9525" cap="flat" cmpd="sng">
                <a:solidFill>
                  <a:srgbClr val="000000"/>
                </a:solidFill>
                <a:prstDash val="solid"/>
                <a:round/>
                <a:headEnd type="none" w="med" len="med"/>
                <a:tailEnd type="none" w="med" len="med"/>
              </a:ln>
            </p:spPr>
          </p:cxnSp>
          <p:cxnSp>
            <p:nvCxnSpPr>
              <p:cNvPr id="22" name="AutoShape 73"/>
              <p:cNvCxnSpPr/>
              <p:nvPr/>
            </p:nvCxnSpPr>
            <p:spPr>
              <a:xfrm>
                <a:off x="4790" y="6382"/>
                <a:ext cx="468" cy="429"/>
              </a:xfrm>
              <a:prstGeom prst="straightConnector1">
                <a:avLst/>
              </a:prstGeom>
              <a:ln w="9525" cap="flat" cmpd="sng">
                <a:solidFill>
                  <a:srgbClr val="000000"/>
                </a:solidFill>
                <a:prstDash val="solid"/>
                <a:round/>
                <a:headEnd type="none" w="med" len="med"/>
                <a:tailEnd type="none" w="med" len="med"/>
              </a:ln>
            </p:spPr>
          </p:cxnSp>
          <p:cxnSp>
            <p:nvCxnSpPr>
              <p:cNvPr id="23" name="AutoShape 74"/>
              <p:cNvCxnSpPr/>
              <p:nvPr/>
            </p:nvCxnSpPr>
            <p:spPr>
              <a:xfrm>
                <a:off x="6128" y="5915"/>
                <a:ext cx="543" cy="553"/>
              </a:xfrm>
              <a:prstGeom prst="straightConnector1">
                <a:avLst/>
              </a:prstGeom>
              <a:ln w="9525" cap="flat" cmpd="sng">
                <a:solidFill>
                  <a:srgbClr val="000000"/>
                </a:solidFill>
                <a:prstDash val="solid"/>
                <a:round/>
                <a:headEnd type="none" w="med" len="med"/>
                <a:tailEnd type="none" w="med" len="med"/>
              </a:ln>
            </p:spPr>
          </p:cxnSp>
          <p:cxnSp>
            <p:nvCxnSpPr>
              <p:cNvPr id="24" name="AutoShape 75"/>
              <p:cNvCxnSpPr/>
              <p:nvPr/>
            </p:nvCxnSpPr>
            <p:spPr>
              <a:xfrm flipV="1">
                <a:off x="5502" y="6015"/>
                <a:ext cx="408" cy="796"/>
              </a:xfrm>
              <a:prstGeom prst="straightConnector1">
                <a:avLst/>
              </a:prstGeom>
              <a:ln w="9525" cap="flat" cmpd="sng">
                <a:solidFill>
                  <a:srgbClr val="000000"/>
                </a:solidFill>
                <a:prstDash val="solid"/>
                <a:round/>
                <a:headEnd type="none" w="med" len="med"/>
                <a:tailEnd type="none" w="med" len="med"/>
              </a:ln>
            </p:spPr>
          </p:cxnSp>
          <p:cxnSp>
            <p:nvCxnSpPr>
              <p:cNvPr id="25" name="AutoShape 76"/>
              <p:cNvCxnSpPr/>
              <p:nvPr/>
            </p:nvCxnSpPr>
            <p:spPr>
              <a:xfrm flipV="1">
                <a:off x="5554" y="6701"/>
                <a:ext cx="982" cy="224"/>
              </a:xfrm>
              <a:prstGeom prst="straightConnector1">
                <a:avLst/>
              </a:prstGeom>
              <a:ln w="9525" cap="flat" cmpd="sng">
                <a:solidFill>
                  <a:srgbClr val="000000"/>
                </a:solidFill>
                <a:prstDash val="solid"/>
                <a:round/>
                <a:headEnd type="none" w="med" len="med"/>
                <a:tailEnd type="none" w="med" len="med"/>
              </a:ln>
            </p:spPr>
          </p:cxnSp>
          <p:cxnSp>
            <p:nvCxnSpPr>
              <p:cNvPr id="26" name="AutoShape 77"/>
              <p:cNvCxnSpPr/>
              <p:nvPr/>
            </p:nvCxnSpPr>
            <p:spPr>
              <a:xfrm flipV="1">
                <a:off x="4384" y="7004"/>
                <a:ext cx="801" cy="224"/>
              </a:xfrm>
              <a:prstGeom prst="straightConnector1">
                <a:avLst/>
              </a:prstGeom>
              <a:ln w="9525" cap="flat" cmpd="sng">
                <a:solidFill>
                  <a:srgbClr val="000000"/>
                </a:solidFill>
                <a:prstDash val="solid"/>
                <a:round/>
                <a:headEnd type="none" w="med" len="med"/>
                <a:tailEnd type="none" w="med" len="med"/>
              </a:ln>
            </p:spPr>
          </p:cxnSp>
          <p:cxnSp>
            <p:nvCxnSpPr>
              <p:cNvPr id="27" name="AutoShape 78"/>
              <p:cNvCxnSpPr/>
              <p:nvPr/>
            </p:nvCxnSpPr>
            <p:spPr>
              <a:xfrm>
                <a:off x="5548" y="7142"/>
                <a:ext cx="580" cy="421"/>
              </a:xfrm>
              <a:prstGeom prst="straightConnector1">
                <a:avLst/>
              </a:prstGeom>
              <a:ln w="9525" cap="flat" cmpd="sng">
                <a:solidFill>
                  <a:srgbClr val="000000"/>
                </a:solidFill>
                <a:prstDash val="solid"/>
                <a:round/>
                <a:headEnd type="none" w="med" len="med"/>
                <a:tailEnd type="none" w="med" len="med"/>
              </a:ln>
            </p:spPr>
          </p:cxnSp>
          <p:cxnSp>
            <p:nvCxnSpPr>
              <p:cNvPr id="28" name="AutoShape 79"/>
              <p:cNvCxnSpPr/>
              <p:nvPr/>
            </p:nvCxnSpPr>
            <p:spPr>
              <a:xfrm flipV="1">
                <a:off x="6311" y="6837"/>
                <a:ext cx="465" cy="726"/>
              </a:xfrm>
              <a:prstGeom prst="straightConnector1">
                <a:avLst/>
              </a:prstGeom>
              <a:ln w="9525" cap="flat" cmpd="sng">
                <a:solidFill>
                  <a:srgbClr val="000000"/>
                </a:solidFill>
                <a:prstDash val="solid"/>
                <a:round/>
                <a:headEnd type="none" w="med" len="med"/>
                <a:tailEnd type="none" w="med" len="med"/>
              </a:ln>
            </p:spPr>
          </p:cxnSp>
          <p:cxnSp>
            <p:nvCxnSpPr>
              <p:cNvPr id="29" name="AutoShape 80"/>
              <p:cNvCxnSpPr/>
              <p:nvPr/>
            </p:nvCxnSpPr>
            <p:spPr>
              <a:xfrm flipV="1">
                <a:off x="5185" y="7788"/>
                <a:ext cx="860" cy="224"/>
              </a:xfrm>
              <a:prstGeom prst="straightConnector1">
                <a:avLst/>
              </a:prstGeom>
              <a:ln w="9525" cap="flat" cmpd="sng">
                <a:solidFill>
                  <a:srgbClr val="000000"/>
                </a:solidFill>
                <a:prstDash val="solid"/>
                <a:round/>
                <a:headEnd type="none" w="med" len="med"/>
                <a:tailEnd type="none" w="med" len="med"/>
              </a:ln>
            </p:spPr>
          </p:cxnSp>
          <p:cxnSp>
            <p:nvCxnSpPr>
              <p:cNvPr id="30" name="AutoShape 81"/>
              <p:cNvCxnSpPr/>
              <p:nvPr/>
            </p:nvCxnSpPr>
            <p:spPr>
              <a:xfrm flipV="1">
                <a:off x="3316" y="7339"/>
                <a:ext cx="699" cy="224"/>
              </a:xfrm>
              <a:prstGeom prst="straightConnector1">
                <a:avLst/>
              </a:prstGeom>
              <a:ln w="9525" cap="flat" cmpd="sng">
                <a:solidFill>
                  <a:srgbClr val="000000"/>
                </a:solidFill>
                <a:prstDash val="solid"/>
                <a:round/>
                <a:headEnd type="none" w="med" len="med"/>
                <a:tailEnd type="none" w="med" len="med"/>
              </a:ln>
            </p:spPr>
          </p:cxnSp>
          <p:cxnSp>
            <p:nvCxnSpPr>
              <p:cNvPr id="31" name="AutoShape 82"/>
              <p:cNvCxnSpPr>
                <a:stCxn id="11" idx="5"/>
              </p:cNvCxnSpPr>
              <p:nvPr/>
            </p:nvCxnSpPr>
            <p:spPr>
              <a:xfrm>
                <a:off x="4330" y="7443"/>
                <a:ext cx="553" cy="489"/>
              </a:xfrm>
              <a:prstGeom prst="straightConnector1">
                <a:avLst/>
              </a:prstGeom>
              <a:ln w="9525" cap="flat" cmpd="sng">
                <a:solidFill>
                  <a:srgbClr val="000000"/>
                </a:solidFill>
                <a:prstDash val="solid"/>
                <a:round/>
                <a:headEnd type="none" w="med" len="med"/>
                <a:tailEnd type="none" w="med" len="med"/>
              </a:ln>
            </p:spPr>
          </p:cxnSp>
          <p:cxnSp>
            <p:nvCxnSpPr>
              <p:cNvPr id="32" name="AutoShape 83"/>
              <p:cNvCxnSpPr/>
              <p:nvPr/>
            </p:nvCxnSpPr>
            <p:spPr>
              <a:xfrm flipV="1">
                <a:off x="3535" y="6382"/>
                <a:ext cx="912" cy="224"/>
              </a:xfrm>
              <a:prstGeom prst="straightConnector1">
                <a:avLst/>
              </a:prstGeom>
              <a:ln w="9525" cap="flat" cmpd="sng">
                <a:solidFill>
                  <a:srgbClr val="000000"/>
                </a:solidFill>
                <a:prstDash val="solid"/>
                <a:round/>
                <a:headEnd type="none" w="med" len="med"/>
                <a:tailEnd type="none" w="med" len="med"/>
              </a:ln>
            </p:spPr>
          </p:cxnSp>
          <p:cxnSp>
            <p:nvCxnSpPr>
              <p:cNvPr id="33" name="AutoShape 84"/>
              <p:cNvCxnSpPr/>
              <p:nvPr/>
            </p:nvCxnSpPr>
            <p:spPr>
              <a:xfrm>
                <a:off x="3529" y="6805"/>
                <a:ext cx="492" cy="375"/>
              </a:xfrm>
              <a:prstGeom prst="straightConnector1">
                <a:avLst/>
              </a:prstGeom>
              <a:ln w="9525" cap="flat" cmpd="sng">
                <a:solidFill>
                  <a:srgbClr val="000000"/>
                </a:solidFill>
                <a:prstDash val="solid"/>
                <a:round/>
                <a:headEnd type="none" w="med" len="med"/>
                <a:tailEnd type="none" w="med" len="med"/>
              </a:ln>
            </p:spPr>
          </p:cxnSp>
          <p:cxnSp>
            <p:nvCxnSpPr>
              <p:cNvPr id="34" name="AutoShape 85"/>
              <p:cNvCxnSpPr/>
              <p:nvPr/>
            </p:nvCxnSpPr>
            <p:spPr>
              <a:xfrm flipH="1">
                <a:off x="3166" y="6811"/>
                <a:ext cx="128" cy="686"/>
              </a:xfrm>
              <a:prstGeom prst="straightConnector1">
                <a:avLst/>
              </a:prstGeom>
              <a:ln w="9525" cap="flat" cmpd="sng">
                <a:solidFill>
                  <a:srgbClr val="000000"/>
                </a:solidFill>
                <a:prstDash val="solid"/>
                <a:round/>
                <a:headEnd type="none" w="med" len="med"/>
                <a:tailEnd type="none" w="med" len="med"/>
              </a:ln>
            </p:spPr>
          </p:cxnSp>
          <p:cxnSp>
            <p:nvCxnSpPr>
              <p:cNvPr id="35" name="AutoShape 86"/>
              <p:cNvCxnSpPr/>
              <p:nvPr/>
            </p:nvCxnSpPr>
            <p:spPr>
              <a:xfrm flipV="1">
                <a:off x="5059" y="7115"/>
                <a:ext cx="275" cy="751"/>
              </a:xfrm>
              <a:prstGeom prst="straightConnector1">
                <a:avLst/>
              </a:prstGeom>
              <a:ln w="9525" cap="flat" cmpd="sng">
                <a:solidFill>
                  <a:srgbClr val="000000"/>
                </a:solidFill>
                <a:prstDash val="solid"/>
                <a:round/>
                <a:headEnd type="none" w="med" len="med"/>
                <a:tailEnd type="none" w="med" len="med"/>
              </a:ln>
            </p:spPr>
          </p:cxnSp>
        </p:grpSp>
        <p:grpSp>
          <p:nvGrpSpPr>
            <p:cNvPr id="36" name="Group 88"/>
            <p:cNvGrpSpPr/>
            <p:nvPr/>
          </p:nvGrpSpPr>
          <p:grpSpPr>
            <a:xfrm>
              <a:off x="2143108" y="2064133"/>
              <a:ext cx="5050794" cy="2748171"/>
              <a:chOff x="2878" y="3672"/>
              <a:chExt cx="3907" cy="2351"/>
            </a:xfrm>
          </p:grpSpPr>
          <p:sp>
            <p:nvSpPr>
              <p:cNvPr id="37"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8"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9"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40"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1"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2"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3"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4"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5"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6"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7"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8"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9"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50"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51"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52"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53"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54" name="Group 106"/>
            <p:cNvGrpSpPr/>
            <p:nvPr/>
          </p:nvGrpSpPr>
          <p:grpSpPr>
            <a:xfrm>
              <a:off x="2316337" y="1856062"/>
              <a:ext cx="4957716" cy="2986634"/>
              <a:chOff x="3012" y="3494"/>
              <a:chExt cx="3835" cy="2555"/>
            </a:xfrm>
          </p:grpSpPr>
          <p:sp>
            <p:nvSpPr>
              <p:cNvPr id="55"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6"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57"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58"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59"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60"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61"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62"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63"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64"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up)">
                                      <p:cBhvr>
                                        <p:cTn id="7" dur="500"/>
                                        <p:tgtEl>
                                          <p:spTgt spid="6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Prim</a:t>
            </a:r>
            <a:r>
              <a:rPr lang="zh-CN" altLang="en-US"/>
              <a:t>算法</a:t>
            </a:r>
            <a:endParaRPr lang="zh-CN" altLang="en-US"/>
          </a:p>
        </p:txBody>
      </p:sp>
      <p:sp>
        <p:nvSpPr>
          <p:cNvPr id="9" name="Oval 60"/>
          <p:cNvSpPr/>
          <p:nvPr/>
        </p:nvSpPr>
        <p:spPr>
          <a:xfrm>
            <a:off x="6193790" y="304355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0" name="Oval 61"/>
          <p:cNvSpPr/>
          <p:nvPr/>
        </p:nvSpPr>
        <p:spPr>
          <a:xfrm>
            <a:off x="6565900" y="220281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1" name="Oval 62"/>
          <p:cNvSpPr/>
          <p:nvPr/>
        </p:nvSpPr>
        <p:spPr>
          <a:xfrm>
            <a:off x="7049770" y="364553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2" name="Oval 63"/>
          <p:cNvSpPr/>
          <p:nvPr/>
        </p:nvSpPr>
        <p:spPr>
          <a:xfrm>
            <a:off x="7485380" y="270700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3" name="Oval 64"/>
          <p:cNvSpPr/>
          <p:nvPr/>
        </p:nvSpPr>
        <p:spPr>
          <a:xfrm>
            <a:off x="8808085" y="229425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4" name="Oval 65"/>
          <p:cNvSpPr/>
          <p:nvPr/>
        </p:nvSpPr>
        <p:spPr>
          <a:xfrm>
            <a:off x="5972810" y="398145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5" name="Oval 66"/>
          <p:cNvSpPr/>
          <p:nvPr/>
        </p:nvSpPr>
        <p:spPr>
          <a:xfrm>
            <a:off x="9603740" y="304355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6" name="Oval 67"/>
          <p:cNvSpPr/>
          <p:nvPr/>
        </p:nvSpPr>
        <p:spPr>
          <a:xfrm>
            <a:off x="9096375" y="404177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7" name="Oval 68"/>
          <p:cNvSpPr/>
          <p:nvPr/>
        </p:nvSpPr>
        <p:spPr>
          <a:xfrm>
            <a:off x="8229600" y="330898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8" name="Oval 69"/>
          <p:cNvSpPr/>
          <p:nvPr/>
        </p:nvSpPr>
        <p:spPr>
          <a:xfrm>
            <a:off x="7857490" y="431800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19" name="AutoShape 70"/>
          <p:cNvCxnSpPr/>
          <p:nvPr/>
        </p:nvCxnSpPr>
        <p:spPr>
          <a:xfrm>
            <a:off x="6938010" y="2466340"/>
            <a:ext cx="547370" cy="320040"/>
          </a:xfrm>
          <a:prstGeom prst="straightConnector1">
            <a:avLst/>
          </a:prstGeom>
          <a:ln w="9525" cap="flat" cmpd="sng">
            <a:solidFill>
              <a:srgbClr val="000000"/>
            </a:solidFill>
            <a:prstDash val="solid"/>
            <a:round/>
            <a:headEnd type="none" w="med" len="med"/>
            <a:tailEnd type="none" w="med" len="med"/>
          </a:ln>
        </p:spPr>
      </p:cxnSp>
      <p:cxnSp>
        <p:nvCxnSpPr>
          <p:cNvPr id="20" name="AutoShape 71"/>
          <p:cNvCxnSpPr/>
          <p:nvPr/>
        </p:nvCxnSpPr>
        <p:spPr>
          <a:xfrm flipH="1">
            <a:off x="6410325" y="2539365"/>
            <a:ext cx="287655" cy="504190"/>
          </a:xfrm>
          <a:prstGeom prst="straightConnector1">
            <a:avLst/>
          </a:prstGeom>
          <a:ln w="9525" cap="flat" cmpd="sng">
            <a:solidFill>
              <a:srgbClr val="000000"/>
            </a:solidFill>
            <a:prstDash val="solid"/>
            <a:round/>
            <a:headEnd type="none" w="med" len="med"/>
            <a:tailEnd type="none" w="med" len="med"/>
          </a:ln>
        </p:spPr>
      </p:cxnSp>
      <p:cxnSp>
        <p:nvCxnSpPr>
          <p:cNvPr id="21" name="AutoShape 72"/>
          <p:cNvCxnSpPr/>
          <p:nvPr/>
        </p:nvCxnSpPr>
        <p:spPr>
          <a:xfrm flipV="1">
            <a:off x="7857490" y="2466340"/>
            <a:ext cx="950595" cy="320040"/>
          </a:xfrm>
          <a:prstGeom prst="straightConnector1">
            <a:avLst/>
          </a:prstGeom>
          <a:ln w="9525" cap="flat" cmpd="sng">
            <a:solidFill>
              <a:srgbClr val="000000"/>
            </a:solidFill>
            <a:prstDash val="solid"/>
            <a:round/>
            <a:headEnd type="none" w="med" len="med"/>
            <a:tailEnd type="none" w="med" len="med"/>
          </a:ln>
        </p:spPr>
      </p:cxnSp>
      <p:cxnSp>
        <p:nvCxnSpPr>
          <p:cNvPr id="22" name="AutoShape 73"/>
          <p:cNvCxnSpPr/>
          <p:nvPr/>
        </p:nvCxnSpPr>
        <p:spPr>
          <a:xfrm>
            <a:off x="7831455" y="2964815"/>
            <a:ext cx="471805" cy="391160"/>
          </a:xfrm>
          <a:prstGeom prst="straightConnector1">
            <a:avLst/>
          </a:prstGeom>
          <a:ln w="9525" cap="flat" cmpd="sng">
            <a:solidFill>
              <a:srgbClr val="000000"/>
            </a:solidFill>
            <a:prstDash val="solid"/>
            <a:round/>
            <a:headEnd type="none" w="med" len="med"/>
            <a:tailEnd type="none" w="med" len="med"/>
          </a:ln>
        </p:spPr>
      </p:cxnSp>
      <p:cxnSp>
        <p:nvCxnSpPr>
          <p:cNvPr id="23" name="AutoShape 74"/>
          <p:cNvCxnSpPr/>
          <p:nvPr/>
        </p:nvCxnSpPr>
        <p:spPr>
          <a:xfrm>
            <a:off x="9180195" y="2539365"/>
            <a:ext cx="547370" cy="504190"/>
          </a:xfrm>
          <a:prstGeom prst="straightConnector1">
            <a:avLst/>
          </a:prstGeom>
          <a:ln w="9525" cap="flat" cmpd="sng">
            <a:solidFill>
              <a:srgbClr val="000000"/>
            </a:solidFill>
            <a:prstDash val="solid"/>
            <a:round/>
            <a:headEnd type="none" w="med" len="med"/>
            <a:tailEnd type="none" w="med" len="med"/>
          </a:ln>
        </p:spPr>
      </p:cxnSp>
      <p:cxnSp>
        <p:nvCxnSpPr>
          <p:cNvPr id="24" name="AutoShape 75"/>
          <p:cNvCxnSpPr/>
          <p:nvPr/>
        </p:nvCxnSpPr>
        <p:spPr>
          <a:xfrm flipV="1">
            <a:off x="8549005" y="2630170"/>
            <a:ext cx="411480" cy="725805"/>
          </a:xfrm>
          <a:prstGeom prst="straightConnector1">
            <a:avLst/>
          </a:prstGeom>
          <a:ln w="9525" cap="flat" cmpd="sng">
            <a:solidFill>
              <a:srgbClr val="000000"/>
            </a:solidFill>
            <a:prstDash val="solid"/>
            <a:round/>
            <a:headEnd type="none" w="med" len="med"/>
            <a:tailEnd type="none" w="med" len="med"/>
          </a:ln>
        </p:spPr>
      </p:cxnSp>
      <p:cxnSp>
        <p:nvCxnSpPr>
          <p:cNvPr id="25" name="AutoShape 76"/>
          <p:cNvCxnSpPr/>
          <p:nvPr/>
        </p:nvCxnSpPr>
        <p:spPr>
          <a:xfrm flipV="1">
            <a:off x="8601710" y="3255645"/>
            <a:ext cx="989965" cy="204470"/>
          </a:xfrm>
          <a:prstGeom prst="straightConnector1">
            <a:avLst/>
          </a:prstGeom>
          <a:ln w="9525" cap="flat" cmpd="sng">
            <a:solidFill>
              <a:srgbClr val="000000"/>
            </a:solidFill>
            <a:prstDash val="solid"/>
            <a:round/>
            <a:headEnd type="none" w="med" len="med"/>
            <a:tailEnd type="none" w="med" len="med"/>
          </a:ln>
        </p:spPr>
      </p:cxnSp>
      <p:cxnSp>
        <p:nvCxnSpPr>
          <p:cNvPr id="26" name="AutoShape 77"/>
          <p:cNvCxnSpPr/>
          <p:nvPr/>
        </p:nvCxnSpPr>
        <p:spPr>
          <a:xfrm flipV="1">
            <a:off x="7421880" y="3531870"/>
            <a:ext cx="807720" cy="204470"/>
          </a:xfrm>
          <a:prstGeom prst="straightConnector1">
            <a:avLst/>
          </a:prstGeom>
          <a:ln w="9525" cap="flat" cmpd="sng">
            <a:solidFill>
              <a:srgbClr val="000000"/>
            </a:solidFill>
            <a:prstDash val="solid"/>
            <a:round/>
            <a:headEnd type="none" w="med" len="med"/>
            <a:tailEnd type="none" w="med" len="med"/>
          </a:ln>
        </p:spPr>
      </p:cxnSp>
      <p:cxnSp>
        <p:nvCxnSpPr>
          <p:cNvPr id="27" name="AutoShape 78"/>
          <p:cNvCxnSpPr/>
          <p:nvPr/>
        </p:nvCxnSpPr>
        <p:spPr>
          <a:xfrm>
            <a:off x="8595360" y="3658235"/>
            <a:ext cx="584835" cy="383540"/>
          </a:xfrm>
          <a:prstGeom prst="straightConnector1">
            <a:avLst/>
          </a:prstGeom>
          <a:ln w="9525" cap="flat" cmpd="sng">
            <a:solidFill>
              <a:srgbClr val="000000"/>
            </a:solidFill>
            <a:prstDash val="solid"/>
            <a:round/>
            <a:headEnd type="none" w="med" len="med"/>
            <a:tailEnd type="none" w="med" len="med"/>
          </a:ln>
        </p:spPr>
      </p:cxnSp>
      <p:cxnSp>
        <p:nvCxnSpPr>
          <p:cNvPr id="28" name="AutoShape 79"/>
          <p:cNvCxnSpPr/>
          <p:nvPr/>
        </p:nvCxnSpPr>
        <p:spPr>
          <a:xfrm flipV="1">
            <a:off x="9364980" y="3380105"/>
            <a:ext cx="468630" cy="661670"/>
          </a:xfrm>
          <a:prstGeom prst="straightConnector1">
            <a:avLst/>
          </a:prstGeom>
          <a:ln w="9525" cap="flat" cmpd="sng">
            <a:solidFill>
              <a:srgbClr val="000000"/>
            </a:solidFill>
            <a:prstDash val="solid"/>
            <a:round/>
            <a:headEnd type="none" w="med" len="med"/>
            <a:tailEnd type="none" w="med" len="med"/>
          </a:ln>
        </p:spPr>
      </p:cxnSp>
      <p:cxnSp>
        <p:nvCxnSpPr>
          <p:cNvPr id="29" name="AutoShape 80"/>
          <p:cNvCxnSpPr/>
          <p:nvPr/>
        </p:nvCxnSpPr>
        <p:spPr>
          <a:xfrm flipV="1">
            <a:off x="8229600" y="4246880"/>
            <a:ext cx="867410" cy="204470"/>
          </a:xfrm>
          <a:prstGeom prst="straightConnector1">
            <a:avLst/>
          </a:prstGeom>
          <a:ln w="9525" cap="flat" cmpd="sng">
            <a:solidFill>
              <a:srgbClr val="000000"/>
            </a:solidFill>
            <a:prstDash val="solid"/>
            <a:round/>
            <a:headEnd type="none" w="med" len="med"/>
            <a:tailEnd type="none" w="med" len="med"/>
          </a:ln>
        </p:spPr>
      </p:cxnSp>
      <p:cxnSp>
        <p:nvCxnSpPr>
          <p:cNvPr id="30" name="AutoShape 81"/>
          <p:cNvCxnSpPr/>
          <p:nvPr/>
        </p:nvCxnSpPr>
        <p:spPr>
          <a:xfrm flipV="1">
            <a:off x="6344920" y="3837305"/>
            <a:ext cx="704850" cy="204470"/>
          </a:xfrm>
          <a:prstGeom prst="straightConnector1">
            <a:avLst/>
          </a:prstGeom>
          <a:ln w="9525" cap="flat" cmpd="sng">
            <a:solidFill>
              <a:srgbClr val="000000"/>
            </a:solidFill>
            <a:prstDash val="solid"/>
            <a:round/>
            <a:headEnd type="none" w="med" len="med"/>
            <a:tailEnd type="none" w="med" len="med"/>
          </a:ln>
        </p:spPr>
      </p:cxnSp>
      <p:cxnSp>
        <p:nvCxnSpPr>
          <p:cNvPr id="31" name="AutoShape 82"/>
          <p:cNvCxnSpPr>
            <a:stCxn id="11" idx="5"/>
          </p:cNvCxnSpPr>
          <p:nvPr/>
        </p:nvCxnSpPr>
        <p:spPr>
          <a:xfrm>
            <a:off x="7367270" y="3932555"/>
            <a:ext cx="557530" cy="445770"/>
          </a:xfrm>
          <a:prstGeom prst="straightConnector1">
            <a:avLst/>
          </a:prstGeom>
          <a:ln w="9525" cap="flat" cmpd="sng">
            <a:solidFill>
              <a:srgbClr val="000000"/>
            </a:solidFill>
            <a:prstDash val="solid"/>
            <a:round/>
            <a:headEnd type="none" w="med" len="med"/>
            <a:tailEnd type="none" w="med" len="med"/>
          </a:ln>
        </p:spPr>
      </p:cxnSp>
      <p:cxnSp>
        <p:nvCxnSpPr>
          <p:cNvPr id="32" name="AutoShape 83"/>
          <p:cNvCxnSpPr/>
          <p:nvPr/>
        </p:nvCxnSpPr>
        <p:spPr>
          <a:xfrm flipV="1">
            <a:off x="6565900" y="2964815"/>
            <a:ext cx="919480" cy="204470"/>
          </a:xfrm>
          <a:prstGeom prst="straightConnector1">
            <a:avLst/>
          </a:prstGeom>
          <a:ln w="9525" cap="flat" cmpd="sng">
            <a:solidFill>
              <a:srgbClr val="000000"/>
            </a:solidFill>
            <a:prstDash val="solid"/>
            <a:round/>
            <a:headEnd type="none" w="med" len="med"/>
            <a:tailEnd type="none" w="med" len="med"/>
          </a:ln>
        </p:spPr>
      </p:cxnSp>
      <p:cxnSp>
        <p:nvCxnSpPr>
          <p:cNvPr id="33" name="AutoShape 84"/>
          <p:cNvCxnSpPr/>
          <p:nvPr/>
        </p:nvCxnSpPr>
        <p:spPr>
          <a:xfrm>
            <a:off x="6559550" y="3350895"/>
            <a:ext cx="495935" cy="341630"/>
          </a:xfrm>
          <a:prstGeom prst="straightConnector1">
            <a:avLst/>
          </a:prstGeom>
          <a:ln w="9525" cap="flat" cmpd="sng">
            <a:solidFill>
              <a:srgbClr val="000000"/>
            </a:solidFill>
            <a:prstDash val="solid"/>
            <a:round/>
            <a:headEnd type="none" w="med" len="med"/>
            <a:tailEnd type="none" w="med" len="med"/>
          </a:ln>
        </p:spPr>
      </p:cxnSp>
      <p:cxnSp>
        <p:nvCxnSpPr>
          <p:cNvPr id="34" name="AutoShape 85"/>
          <p:cNvCxnSpPr/>
          <p:nvPr/>
        </p:nvCxnSpPr>
        <p:spPr>
          <a:xfrm flipH="1">
            <a:off x="6193790" y="3355975"/>
            <a:ext cx="128905" cy="625475"/>
          </a:xfrm>
          <a:prstGeom prst="straightConnector1">
            <a:avLst/>
          </a:prstGeom>
          <a:ln w="9525" cap="flat" cmpd="sng">
            <a:solidFill>
              <a:srgbClr val="000000"/>
            </a:solidFill>
            <a:prstDash val="solid"/>
            <a:round/>
            <a:headEnd type="none" w="med" len="med"/>
            <a:tailEnd type="none" w="med" len="med"/>
          </a:ln>
        </p:spPr>
      </p:cxnSp>
      <p:cxnSp>
        <p:nvCxnSpPr>
          <p:cNvPr id="35" name="AutoShape 86"/>
          <p:cNvCxnSpPr/>
          <p:nvPr/>
        </p:nvCxnSpPr>
        <p:spPr>
          <a:xfrm flipV="1">
            <a:off x="8102600" y="3633470"/>
            <a:ext cx="277495" cy="684530"/>
          </a:xfrm>
          <a:prstGeom prst="straightConnector1">
            <a:avLst/>
          </a:prstGeom>
          <a:ln w="9525" cap="flat" cmpd="sng">
            <a:solidFill>
              <a:srgbClr val="000000"/>
            </a:solidFill>
            <a:prstDash val="solid"/>
            <a:round/>
            <a:headEnd type="none" w="med" len="med"/>
            <a:tailEnd type="none" w="med" len="med"/>
          </a:ln>
        </p:spPr>
      </p:cxnSp>
      <p:grpSp>
        <p:nvGrpSpPr>
          <p:cNvPr id="36" name="Group 88"/>
          <p:cNvGrpSpPr/>
          <p:nvPr/>
        </p:nvGrpSpPr>
        <p:grpSpPr>
          <a:xfrm rot="0">
            <a:off x="5908675" y="2419350"/>
            <a:ext cx="3939540" cy="2143760"/>
            <a:chOff x="2878" y="3672"/>
            <a:chExt cx="3907" cy="2351"/>
          </a:xfrm>
        </p:grpSpPr>
        <p:sp>
          <p:nvSpPr>
            <p:cNvPr id="37"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8"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9"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40"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1"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2"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3"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4"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5"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6"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7"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8"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9"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50"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51"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52"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53"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54" name="Group 106"/>
          <p:cNvGrpSpPr/>
          <p:nvPr/>
        </p:nvGrpSpPr>
        <p:grpSpPr>
          <a:xfrm rot="0">
            <a:off x="6043295" y="2257425"/>
            <a:ext cx="3867150" cy="2329815"/>
            <a:chOff x="3012" y="3494"/>
            <a:chExt cx="3835" cy="2555"/>
          </a:xfrm>
        </p:grpSpPr>
        <p:sp>
          <p:nvSpPr>
            <p:cNvPr id="55"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6"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57"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58"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59"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60"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61"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62"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63"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64"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pic>
        <p:nvPicPr>
          <p:cNvPr id="4" name="图片 3"/>
          <p:cNvPicPr>
            <a:picLocks noChangeAspect="1"/>
          </p:cNvPicPr>
          <p:nvPr/>
        </p:nvPicPr>
        <p:blipFill>
          <a:blip r:embed="rId1"/>
          <a:stretch>
            <a:fillRect/>
          </a:stretch>
        </p:blipFill>
        <p:spPr>
          <a:xfrm>
            <a:off x="647383" y="1949450"/>
            <a:ext cx="3786187" cy="2959100"/>
          </a:xfrm>
          <a:prstGeom prst="rect">
            <a:avLst/>
          </a:prstGeom>
          <a:noFill/>
          <a:ln w="9525">
            <a:noFill/>
          </a:ln>
        </p:spPr>
      </p:pic>
      <p:sp>
        <p:nvSpPr>
          <p:cNvPr id="5" name="文本框 4"/>
          <p:cNvSpPr txBox="1"/>
          <p:nvPr/>
        </p:nvSpPr>
        <p:spPr>
          <a:xfrm>
            <a:off x="4345940" y="1246505"/>
            <a:ext cx="300482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若</a:t>
            </a:r>
            <a:r>
              <a:rPr lang="en-US" altLang="zh-CN" sz="2800">
                <a:latin typeface="Heiti SC Light" panose="02000000000000000000" charset="-122"/>
                <a:ea typeface="Heiti SC Light" panose="02000000000000000000" charset="-122"/>
                <a:cs typeface="Heiti SC Light" panose="02000000000000000000" charset="-122"/>
              </a:rPr>
              <a:t>MST-Prim</a:t>
            </a:r>
            <a:r>
              <a:rPr lang="zh-CN" altLang="en-US" sz="2800">
                <a:latin typeface="Heiti SC Light" panose="02000000000000000000" charset="-122"/>
                <a:ea typeface="Heiti SC Light" panose="02000000000000000000" charset="-122"/>
                <a:cs typeface="Heiti SC Light" panose="02000000000000000000" charset="-122"/>
              </a:rPr>
              <a:t>中</a:t>
            </a:r>
            <a:r>
              <a:rPr lang="en-US" altLang="zh-CN" sz="2800">
                <a:latin typeface="Heiti SC Light" panose="02000000000000000000" charset="-122"/>
                <a:ea typeface="Heiti SC Light" panose="02000000000000000000" charset="-122"/>
                <a:cs typeface="Heiti SC Light" panose="02000000000000000000" charset="-122"/>
              </a:rPr>
              <a:t>r</a:t>
            </a:r>
            <a:r>
              <a:rPr lang="zh-CN" altLang="en-US" sz="2800">
                <a:latin typeface="Heiti SC Light" panose="02000000000000000000" charset="-122"/>
                <a:ea typeface="Heiti SC Light" panose="02000000000000000000" charset="-122"/>
                <a:cs typeface="Heiti SC Light" panose="02000000000000000000" charset="-122"/>
              </a:rPr>
              <a:t>为</a:t>
            </a:r>
            <a:r>
              <a:rPr lang="en-US" altLang="zh-CN" sz="2800">
                <a:latin typeface="Heiti SC Light" panose="02000000000000000000" charset="-122"/>
                <a:ea typeface="Heiti SC Light" panose="02000000000000000000" charset="-122"/>
                <a:cs typeface="Heiti SC Light" panose="02000000000000000000" charset="-122"/>
              </a:rPr>
              <a:t>z</a:t>
            </a:r>
            <a:endParaRPr lang="en-US" altLang="zh-CN" sz="2800">
              <a:latin typeface="Heiti SC Light" panose="02000000000000000000" charset="-122"/>
              <a:ea typeface="Heiti SC Light" panose="02000000000000000000" charset="-122"/>
              <a:cs typeface="Heiti SC Light" panose="02000000000000000000" charset="-122"/>
            </a:endParaRPr>
          </a:p>
        </p:txBody>
      </p:sp>
      <p:sp>
        <p:nvSpPr>
          <p:cNvPr id="6" name="文本框 5"/>
          <p:cNvSpPr txBox="1"/>
          <p:nvPr/>
        </p:nvSpPr>
        <p:spPr>
          <a:xfrm>
            <a:off x="647700" y="5542280"/>
            <a:ext cx="5235575"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课堂：板书</a:t>
            </a:r>
            <a:r>
              <a:rPr lang="en-US" altLang="zh-CN" sz="2800">
                <a:latin typeface="Heiti SC Light" panose="02000000000000000000" charset="-122"/>
                <a:ea typeface="Heiti SC Light" panose="02000000000000000000" charset="-122"/>
                <a:cs typeface="Heiti SC Light" panose="02000000000000000000" charset="-122"/>
              </a:rPr>
              <a:t>MST-Prim</a:t>
            </a:r>
            <a:r>
              <a:rPr lang="zh-CN" altLang="en-US" sz="2800">
                <a:latin typeface="Heiti SC Light" panose="02000000000000000000" charset="-122"/>
                <a:ea typeface="Heiti SC Light" panose="02000000000000000000" charset="-122"/>
                <a:cs typeface="Heiti SC Light" panose="02000000000000000000" charset="-122"/>
              </a:rPr>
              <a:t>的构造过程</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寻找“最小生成树”的Kruskal算法</a:t>
            </a:r>
            <a:endParaRPr lang="zh-CN" altLang="en-US"/>
          </a:p>
        </p:txBody>
      </p:sp>
      <p:pic>
        <p:nvPicPr>
          <p:cNvPr id="9218" name="图片 2"/>
          <p:cNvPicPr>
            <a:picLocks noChangeAspect="1"/>
          </p:cNvPicPr>
          <p:nvPr/>
        </p:nvPicPr>
        <p:blipFill>
          <a:blip r:embed="rId1"/>
          <a:stretch>
            <a:fillRect/>
          </a:stretch>
        </p:blipFill>
        <p:spPr>
          <a:xfrm>
            <a:off x="647700" y="2187575"/>
            <a:ext cx="5892800" cy="2482850"/>
          </a:xfrm>
          <a:prstGeom prst="rect">
            <a:avLst/>
          </a:prstGeom>
          <a:noFill/>
          <a:ln w="9525">
            <a:noFill/>
          </a:ln>
        </p:spPr>
      </p:pic>
      <p:sp>
        <p:nvSpPr>
          <p:cNvPr id="95" name="Text Box 51"/>
          <p:cNvSpPr txBox="1"/>
          <p:nvPr/>
        </p:nvSpPr>
        <p:spPr>
          <a:xfrm>
            <a:off x="647383" y="5023803"/>
            <a:ext cx="5929312" cy="1322070"/>
          </a:xfrm>
          <a:prstGeom prst="rect">
            <a:avLst/>
          </a:prstGeom>
          <a:noFill/>
          <a:ln w="9525">
            <a:noFill/>
          </a:ln>
        </p:spPr>
        <p:txBody>
          <a:bodyPr anchor="t" anchorCtr="0">
            <a:spAutoFit/>
          </a:bodyPr>
          <a:p>
            <a:pPr indent="0">
              <a:buFont typeface="Wingdings" panose="05000000000000000000" pitchFamily="2" charset="2"/>
              <a:buNone/>
            </a:pPr>
            <a:r>
              <a:rPr lang="en-US" altLang="zh-CN"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Kruskal</a:t>
            </a:r>
            <a:r>
              <a:rPr lang="zh-CN" altLang="en-US"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算法的基本工作有</a:t>
            </a:r>
            <a:r>
              <a:rPr lang="en-US" altLang="zh-CN"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3</a:t>
            </a:r>
            <a:r>
              <a:rPr lang="zh-CN" altLang="en-US"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rPr>
              <a:t>点：</a:t>
            </a:r>
            <a:endParaRPr lang="en-US" altLang="zh-CN" sz="2000" b="1" dirty="0">
              <a:latin typeface="Heiti SC Light" panose="02000000000000000000" charset="-122"/>
              <a:ea typeface="Heiti SC Light" panose="02000000000000000000" charset="-122"/>
              <a:cs typeface="Heiti SC Light" panose="02000000000000000000" charset="-122"/>
              <a:sym typeface="Webdings" panose="05030102010509060703" pitchFamily="18" charset="2"/>
            </a:endParaRPr>
          </a:p>
          <a:p>
            <a:pPr indent="0">
              <a:buFont typeface="Arial" panose="020B0604020202020204" pitchFamily="34" charset="0"/>
            </a:pPr>
            <a:r>
              <a:rPr lang="en-US" altLang="zh-CN" sz="2000" b="1" dirty="0">
                <a:latin typeface="Heiti SC Light" panose="02000000000000000000" charset="-122"/>
                <a:ea typeface="Heiti SC Light" panose="02000000000000000000" charset="-122"/>
                <a:cs typeface="Heiti SC Light" panose="02000000000000000000" charset="-122"/>
              </a:rPr>
              <a:t>1</a:t>
            </a:r>
            <a:r>
              <a:rPr lang="zh-CN" altLang="en-US" sz="2000" b="1" dirty="0">
                <a:latin typeface="Heiti SC Light" panose="02000000000000000000" charset="-122"/>
                <a:ea typeface="Heiti SC Light" panose="02000000000000000000" charset="-122"/>
                <a:cs typeface="Heiti SC Light" panose="02000000000000000000" charset="-122"/>
              </a:rPr>
              <a:t>、选择一条</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权重最小</a:t>
            </a:r>
            <a:r>
              <a:rPr lang="zh-CN" altLang="en-US" sz="2000" b="1" dirty="0">
                <a:latin typeface="Heiti SC Light" panose="02000000000000000000" charset="-122"/>
                <a:ea typeface="Heiti SC Light" panose="02000000000000000000" charset="-122"/>
                <a:cs typeface="Heiti SC Light" panose="02000000000000000000" charset="-122"/>
              </a:rPr>
              <a:t>的边</a:t>
            </a:r>
            <a:endParaRPr lang="en-US" altLang="zh-CN" sz="2000" b="1" dirty="0">
              <a:latin typeface="Heiti SC Light" panose="02000000000000000000" charset="-122"/>
              <a:ea typeface="Heiti SC Light" panose="02000000000000000000" charset="-122"/>
              <a:cs typeface="Heiti SC Light" panose="02000000000000000000" charset="-122"/>
            </a:endParaRPr>
          </a:p>
          <a:p>
            <a:pPr indent="0">
              <a:buFont typeface="Arial" panose="020B0604020202020204" pitchFamily="34" charset="0"/>
            </a:pPr>
            <a:r>
              <a:rPr lang="en-US" altLang="zh-CN" sz="2000" b="1" dirty="0">
                <a:latin typeface="Heiti SC Light" panose="02000000000000000000" charset="-122"/>
                <a:ea typeface="Heiti SC Light" panose="02000000000000000000" charset="-122"/>
                <a:cs typeface="Heiti SC Light" panose="02000000000000000000" charset="-122"/>
              </a:rPr>
              <a:t>2</a:t>
            </a:r>
            <a:r>
              <a:rPr lang="zh-CN" altLang="en-US" sz="2000" b="1" dirty="0">
                <a:latin typeface="Heiti SC Light" panose="02000000000000000000" charset="-122"/>
                <a:ea typeface="Heiti SC Light" panose="02000000000000000000" charset="-122"/>
                <a:cs typeface="Heiti SC Light" panose="02000000000000000000" charset="-122"/>
              </a:rPr>
              <a:t>、判定一条</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边的两端是否属于同一棵树</a:t>
            </a:r>
            <a:endParaRPr lang="en-US" altLang="zh-CN" sz="2000" b="1" dirty="0">
              <a:latin typeface="Heiti SC Light" panose="02000000000000000000" charset="-122"/>
              <a:ea typeface="Heiti SC Light" panose="02000000000000000000" charset="-122"/>
              <a:cs typeface="Heiti SC Light" panose="02000000000000000000" charset="-122"/>
            </a:endParaRPr>
          </a:p>
          <a:p>
            <a:pPr indent="0">
              <a:buFont typeface="Arial" panose="020B0604020202020204" pitchFamily="34" charset="0"/>
            </a:pPr>
            <a:r>
              <a:rPr lang="en-US" altLang="zh-CN" sz="2000" b="1" dirty="0">
                <a:latin typeface="Heiti SC Light" panose="02000000000000000000" charset="-122"/>
                <a:ea typeface="Heiti SC Light" panose="02000000000000000000" charset="-122"/>
                <a:cs typeface="Heiti SC Light" panose="02000000000000000000" charset="-122"/>
              </a:rPr>
              <a:t>3</a:t>
            </a:r>
            <a:r>
              <a:rPr lang="zh-CN" altLang="en-US" sz="2000" b="1" dirty="0">
                <a:latin typeface="Heiti SC Light" panose="02000000000000000000" charset="-122"/>
                <a:ea typeface="Heiti SC Light" panose="02000000000000000000" charset="-122"/>
                <a:cs typeface="Heiti SC Light" panose="02000000000000000000" charset="-122"/>
              </a:rPr>
              <a:t>、</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合并</a:t>
            </a:r>
            <a:r>
              <a:rPr lang="zh-CN" altLang="en-US" sz="2000" b="1" dirty="0">
                <a:latin typeface="Heiti SC Light" panose="02000000000000000000" charset="-122"/>
                <a:ea typeface="Heiti SC Light" panose="02000000000000000000" charset="-122"/>
                <a:cs typeface="Heiti SC Light" panose="02000000000000000000" charset="-122"/>
              </a:rPr>
              <a:t>两棵树</a:t>
            </a:r>
            <a:endParaRPr lang="zh-CN" altLang="en-US" sz="2000" b="1" dirty="0">
              <a:latin typeface="Heiti SC Light" panose="02000000000000000000" charset="-122"/>
              <a:ea typeface="Heiti SC Light" panose="02000000000000000000" charset="-122"/>
              <a:cs typeface="Heiti SC Light" panose="02000000000000000000" charset="-122"/>
            </a:endParaRPr>
          </a:p>
        </p:txBody>
      </p:sp>
      <p:sp>
        <p:nvSpPr>
          <p:cNvPr id="9" name="Oval 60"/>
          <p:cNvSpPr/>
          <p:nvPr/>
        </p:nvSpPr>
        <p:spPr>
          <a:xfrm>
            <a:off x="7446645" y="312674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0" name="Oval 61"/>
          <p:cNvSpPr/>
          <p:nvPr/>
        </p:nvSpPr>
        <p:spPr>
          <a:xfrm>
            <a:off x="7818755" y="228600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1" name="Oval 62"/>
          <p:cNvSpPr/>
          <p:nvPr/>
        </p:nvSpPr>
        <p:spPr>
          <a:xfrm>
            <a:off x="8302625" y="372872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2" name="Oval 63"/>
          <p:cNvSpPr/>
          <p:nvPr/>
        </p:nvSpPr>
        <p:spPr>
          <a:xfrm>
            <a:off x="8738235" y="279019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3" name="Oval 64"/>
          <p:cNvSpPr/>
          <p:nvPr/>
        </p:nvSpPr>
        <p:spPr>
          <a:xfrm>
            <a:off x="10060940" y="237744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4" name="Oval 65"/>
          <p:cNvSpPr/>
          <p:nvPr/>
        </p:nvSpPr>
        <p:spPr>
          <a:xfrm>
            <a:off x="7225665" y="406463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5" name="Oval 66"/>
          <p:cNvSpPr/>
          <p:nvPr/>
        </p:nvSpPr>
        <p:spPr>
          <a:xfrm>
            <a:off x="10856595" y="312674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6" name="Oval 67"/>
          <p:cNvSpPr/>
          <p:nvPr/>
        </p:nvSpPr>
        <p:spPr>
          <a:xfrm>
            <a:off x="10349230" y="412496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7" name="Oval 68"/>
          <p:cNvSpPr/>
          <p:nvPr/>
        </p:nvSpPr>
        <p:spPr>
          <a:xfrm>
            <a:off x="9482455" y="3392170"/>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18" name="Oval 69"/>
          <p:cNvSpPr/>
          <p:nvPr/>
        </p:nvSpPr>
        <p:spPr>
          <a:xfrm>
            <a:off x="9110345" y="4401185"/>
            <a:ext cx="372110" cy="33655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19" name="AutoShape 70"/>
          <p:cNvCxnSpPr/>
          <p:nvPr/>
        </p:nvCxnSpPr>
        <p:spPr>
          <a:xfrm>
            <a:off x="8190865" y="2549525"/>
            <a:ext cx="547370" cy="320040"/>
          </a:xfrm>
          <a:prstGeom prst="straightConnector1">
            <a:avLst/>
          </a:prstGeom>
          <a:ln w="9525" cap="flat" cmpd="sng">
            <a:solidFill>
              <a:srgbClr val="000000"/>
            </a:solidFill>
            <a:prstDash val="solid"/>
            <a:round/>
            <a:headEnd type="none" w="med" len="med"/>
            <a:tailEnd type="none" w="med" len="med"/>
          </a:ln>
        </p:spPr>
      </p:cxnSp>
      <p:cxnSp>
        <p:nvCxnSpPr>
          <p:cNvPr id="20" name="AutoShape 71"/>
          <p:cNvCxnSpPr/>
          <p:nvPr/>
        </p:nvCxnSpPr>
        <p:spPr>
          <a:xfrm flipH="1">
            <a:off x="7663180" y="2622550"/>
            <a:ext cx="287655" cy="504190"/>
          </a:xfrm>
          <a:prstGeom prst="straightConnector1">
            <a:avLst/>
          </a:prstGeom>
          <a:ln w="9525" cap="flat" cmpd="sng">
            <a:solidFill>
              <a:srgbClr val="000000"/>
            </a:solidFill>
            <a:prstDash val="solid"/>
            <a:round/>
            <a:headEnd type="none" w="med" len="med"/>
            <a:tailEnd type="none" w="med" len="med"/>
          </a:ln>
        </p:spPr>
      </p:cxnSp>
      <p:cxnSp>
        <p:nvCxnSpPr>
          <p:cNvPr id="21" name="AutoShape 72"/>
          <p:cNvCxnSpPr/>
          <p:nvPr/>
        </p:nvCxnSpPr>
        <p:spPr>
          <a:xfrm flipV="1">
            <a:off x="9110345" y="2549525"/>
            <a:ext cx="950595" cy="320040"/>
          </a:xfrm>
          <a:prstGeom prst="straightConnector1">
            <a:avLst/>
          </a:prstGeom>
          <a:ln w="9525" cap="flat" cmpd="sng">
            <a:solidFill>
              <a:srgbClr val="000000"/>
            </a:solidFill>
            <a:prstDash val="solid"/>
            <a:round/>
            <a:headEnd type="none" w="med" len="med"/>
            <a:tailEnd type="none" w="med" len="med"/>
          </a:ln>
        </p:spPr>
      </p:cxnSp>
      <p:cxnSp>
        <p:nvCxnSpPr>
          <p:cNvPr id="22" name="AutoShape 73"/>
          <p:cNvCxnSpPr/>
          <p:nvPr/>
        </p:nvCxnSpPr>
        <p:spPr>
          <a:xfrm>
            <a:off x="9084310" y="3048000"/>
            <a:ext cx="471805" cy="391160"/>
          </a:xfrm>
          <a:prstGeom prst="straightConnector1">
            <a:avLst/>
          </a:prstGeom>
          <a:ln w="9525" cap="flat" cmpd="sng">
            <a:solidFill>
              <a:srgbClr val="000000"/>
            </a:solidFill>
            <a:prstDash val="solid"/>
            <a:round/>
            <a:headEnd type="none" w="med" len="med"/>
            <a:tailEnd type="none" w="med" len="med"/>
          </a:ln>
        </p:spPr>
      </p:cxnSp>
      <p:cxnSp>
        <p:nvCxnSpPr>
          <p:cNvPr id="23" name="AutoShape 74"/>
          <p:cNvCxnSpPr/>
          <p:nvPr/>
        </p:nvCxnSpPr>
        <p:spPr>
          <a:xfrm>
            <a:off x="10433050" y="2622550"/>
            <a:ext cx="547370" cy="504190"/>
          </a:xfrm>
          <a:prstGeom prst="straightConnector1">
            <a:avLst/>
          </a:prstGeom>
          <a:ln w="9525" cap="flat" cmpd="sng">
            <a:solidFill>
              <a:srgbClr val="000000"/>
            </a:solidFill>
            <a:prstDash val="solid"/>
            <a:round/>
            <a:headEnd type="none" w="med" len="med"/>
            <a:tailEnd type="none" w="med" len="med"/>
          </a:ln>
        </p:spPr>
      </p:cxnSp>
      <p:cxnSp>
        <p:nvCxnSpPr>
          <p:cNvPr id="24" name="AutoShape 75"/>
          <p:cNvCxnSpPr/>
          <p:nvPr/>
        </p:nvCxnSpPr>
        <p:spPr>
          <a:xfrm flipV="1">
            <a:off x="9801860" y="2713355"/>
            <a:ext cx="411480" cy="725805"/>
          </a:xfrm>
          <a:prstGeom prst="straightConnector1">
            <a:avLst/>
          </a:prstGeom>
          <a:ln w="9525" cap="flat" cmpd="sng">
            <a:solidFill>
              <a:srgbClr val="000000"/>
            </a:solidFill>
            <a:prstDash val="solid"/>
            <a:round/>
            <a:headEnd type="none" w="med" len="med"/>
            <a:tailEnd type="none" w="med" len="med"/>
          </a:ln>
        </p:spPr>
      </p:cxnSp>
      <p:cxnSp>
        <p:nvCxnSpPr>
          <p:cNvPr id="25" name="AutoShape 76"/>
          <p:cNvCxnSpPr/>
          <p:nvPr/>
        </p:nvCxnSpPr>
        <p:spPr>
          <a:xfrm flipV="1">
            <a:off x="9854565" y="3338830"/>
            <a:ext cx="989965" cy="204470"/>
          </a:xfrm>
          <a:prstGeom prst="straightConnector1">
            <a:avLst/>
          </a:prstGeom>
          <a:ln w="9525" cap="flat" cmpd="sng">
            <a:solidFill>
              <a:srgbClr val="000000"/>
            </a:solidFill>
            <a:prstDash val="solid"/>
            <a:round/>
            <a:headEnd type="none" w="med" len="med"/>
            <a:tailEnd type="none" w="med" len="med"/>
          </a:ln>
        </p:spPr>
      </p:cxnSp>
      <p:cxnSp>
        <p:nvCxnSpPr>
          <p:cNvPr id="26" name="AutoShape 77"/>
          <p:cNvCxnSpPr/>
          <p:nvPr/>
        </p:nvCxnSpPr>
        <p:spPr>
          <a:xfrm flipV="1">
            <a:off x="8674735" y="3615055"/>
            <a:ext cx="807720" cy="204470"/>
          </a:xfrm>
          <a:prstGeom prst="straightConnector1">
            <a:avLst/>
          </a:prstGeom>
          <a:ln w="9525" cap="flat" cmpd="sng">
            <a:solidFill>
              <a:srgbClr val="000000"/>
            </a:solidFill>
            <a:prstDash val="solid"/>
            <a:round/>
            <a:headEnd type="none" w="med" len="med"/>
            <a:tailEnd type="none" w="med" len="med"/>
          </a:ln>
        </p:spPr>
      </p:cxnSp>
      <p:cxnSp>
        <p:nvCxnSpPr>
          <p:cNvPr id="27" name="AutoShape 78"/>
          <p:cNvCxnSpPr/>
          <p:nvPr/>
        </p:nvCxnSpPr>
        <p:spPr>
          <a:xfrm>
            <a:off x="9848215" y="3741420"/>
            <a:ext cx="584835" cy="383540"/>
          </a:xfrm>
          <a:prstGeom prst="straightConnector1">
            <a:avLst/>
          </a:prstGeom>
          <a:ln w="9525" cap="flat" cmpd="sng">
            <a:solidFill>
              <a:srgbClr val="000000"/>
            </a:solidFill>
            <a:prstDash val="solid"/>
            <a:round/>
            <a:headEnd type="none" w="med" len="med"/>
            <a:tailEnd type="none" w="med" len="med"/>
          </a:ln>
        </p:spPr>
      </p:cxnSp>
      <p:cxnSp>
        <p:nvCxnSpPr>
          <p:cNvPr id="28" name="AutoShape 79"/>
          <p:cNvCxnSpPr/>
          <p:nvPr/>
        </p:nvCxnSpPr>
        <p:spPr>
          <a:xfrm flipV="1">
            <a:off x="10617835" y="3463290"/>
            <a:ext cx="468630" cy="661670"/>
          </a:xfrm>
          <a:prstGeom prst="straightConnector1">
            <a:avLst/>
          </a:prstGeom>
          <a:ln w="9525" cap="flat" cmpd="sng">
            <a:solidFill>
              <a:srgbClr val="000000"/>
            </a:solidFill>
            <a:prstDash val="solid"/>
            <a:round/>
            <a:headEnd type="none" w="med" len="med"/>
            <a:tailEnd type="none" w="med" len="med"/>
          </a:ln>
        </p:spPr>
      </p:cxnSp>
      <p:cxnSp>
        <p:nvCxnSpPr>
          <p:cNvPr id="29" name="AutoShape 80"/>
          <p:cNvCxnSpPr/>
          <p:nvPr/>
        </p:nvCxnSpPr>
        <p:spPr>
          <a:xfrm flipV="1">
            <a:off x="9482455" y="4330065"/>
            <a:ext cx="867410" cy="204470"/>
          </a:xfrm>
          <a:prstGeom prst="straightConnector1">
            <a:avLst/>
          </a:prstGeom>
          <a:ln w="9525" cap="flat" cmpd="sng">
            <a:solidFill>
              <a:srgbClr val="000000"/>
            </a:solidFill>
            <a:prstDash val="solid"/>
            <a:round/>
            <a:headEnd type="none" w="med" len="med"/>
            <a:tailEnd type="none" w="med" len="med"/>
          </a:ln>
        </p:spPr>
      </p:cxnSp>
      <p:cxnSp>
        <p:nvCxnSpPr>
          <p:cNvPr id="30" name="AutoShape 81"/>
          <p:cNvCxnSpPr/>
          <p:nvPr/>
        </p:nvCxnSpPr>
        <p:spPr>
          <a:xfrm flipV="1">
            <a:off x="7597775" y="3920490"/>
            <a:ext cx="704850" cy="204470"/>
          </a:xfrm>
          <a:prstGeom prst="straightConnector1">
            <a:avLst/>
          </a:prstGeom>
          <a:ln w="9525" cap="flat" cmpd="sng">
            <a:solidFill>
              <a:srgbClr val="000000"/>
            </a:solidFill>
            <a:prstDash val="solid"/>
            <a:round/>
            <a:headEnd type="none" w="med" len="med"/>
            <a:tailEnd type="none" w="med" len="med"/>
          </a:ln>
        </p:spPr>
      </p:cxnSp>
      <p:cxnSp>
        <p:nvCxnSpPr>
          <p:cNvPr id="31" name="AutoShape 82"/>
          <p:cNvCxnSpPr>
            <a:stCxn id="11" idx="5"/>
          </p:cNvCxnSpPr>
          <p:nvPr/>
        </p:nvCxnSpPr>
        <p:spPr>
          <a:xfrm>
            <a:off x="8620125" y="4015740"/>
            <a:ext cx="557530" cy="445770"/>
          </a:xfrm>
          <a:prstGeom prst="straightConnector1">
            <a:avLst/>
          </a:prstGeom>
          <a:ln w="9525" cap="flat" cmpd="sng">
            <a:solidFill>
              <a:srgbClr val="000000"/>
            </a:solidFill>
            <a:prstDash val="solid"/>
            <a:round/>
            <a:headEnd type="none" w="med" len="med"/>
            <a:tailEnd type="none" w="med" len="med"/>
          </a:ln>
        </p:spPr>
      </p:cxnSp>
      <p:cxnSp>
        <p:nvCxnSpPr>
          <p:cNvPr id="32" name="AutoShape 83"/>
          <p:cNvCxnSpPr/>
          <p:nvPr/>
        </p:nvCxnSpPr>
        <p:spPr>
          <a:xfrm flipV="1">
            <a:off x="7818755" y="3048000"/>
            <a:ext cx="919480" cy="204470"/>
          </a:xfrm>
          <a:prstGeom prst="straightConnector1">
            <a:avLst/>
          </a:prstGeom>
          <a:ln w="9525" cap="flat" cmpd="sng">
            <a:solidFill>
              <a:srgbClr val="000000"/>
            </a:solidFill>
            <a:prstDash val="solid"/>
            <a:round/>
            <a:headEnd type="none" w="med" len="med"/>
            <a:tailEnd type="none" w="med" len="med"/>
          </a:ln>
        </p:spPr>
      </p:cxnSp>
      <p:cxnSp>
        <p:nvCxnSpPr>
          <p:cNvPr id="33" name="AutoShape 84"/>
          <p:cNvCxnSpPr/>
          <p:nvPr/>
        </p:nvCxnSpPr>
        <p:spPr>
          <a:xfrm>
            <a:off x="7812405" y="3434080"/>
            <a:ext cx="495935" cy="341630"/>
          </a:xfrm>
          <a:prstGeom prst="straightConnector1">
            <a:avLst/>
          </a:prstGeom>
          <a:ln w="9525" cap="flat" cmpd="sng">
            <a:solidFill>
              <a:srgbClr val="000000"/>
            </a:solidFill>
            <a:prstDash val="solid"/>
            <a:round/>
            <a:headEnd type="none" w="med" len="med"/>
            <a:tailEnd type="none" w="med" len="med"/>
          </a:ln>
        </p:spPr>
      </p:cxnSp>
      <p:cxnSp>
        <p:nvCxnSpPr>
          <p:cNvPr id="34" name="AutoShape 85"/>
          <p:cNvCxnSpPr/>
          <p:nvPr/>
        </p:nvCxnSpPr>
        <p:spPr>
          <a:xfrm flipH="1">
            <a:off x="7446645" y="3439160"/>
            <a:ext cx="128905" cy="625475"/>
          </a:xfrm>
          <a:prstGeom prst="straightConnector1">
            <a:avLst/>
          </a:prstGeom>
          <a:ln w="9525" cap="flat" cmpd="sng">
            <a:solidFill>
              <a:srgbClr val="000000"/>
            </a:solidFill>
            <a:prstDash val="solid"/>
            <a:round/>
            <a:headEnd type="none" w="med" len="med"/>
            <a:tailEnd type="none" w="med" len="med"/>
          </a:ln>
        </p:spPr>
      </p:cxnSp>
      <p:cxnSp>
        <p:nvCxnSpPr>
          <p:cNvPr id="35" name="AutoShape 86"/>
          <p:cNvCxnSpPr/>
          <p:nvPr/>
        </p:nvCxnSpPr>
        <p:spPr>
          <a:xfrm flipV="1">
            <a:off x="9355455" y="3716655"/>
            <a:ext cx="277495" cy="684530"/>
          </a:xfrm>
          <a:prstGeom prst="straightConnector1">
            <a:avLst/>
          </a:prstGeom>
          <a:ln w="9525" cap="flat" cmpd="sng">
            <a:solidFill>
              <a:srgbClr val="000000"/>
            </a:solidFill>
            <a:prstDash val="solid"/>
            <a:round/>
            <a:headEnd type="none" w="med" len="med"/>
            <a:tailEnd type="none" w="med" len="med"/>
          </a:ln>
        </p:spPr>
      </p:cxnSp>
      <p:grpSp>
        <p:nvGrpSpPr>
          <p:cNvPr id="36" name="Group 88"/>
          <p:cNvGrpSpPr/>
          <p:nvPr/>
        </p:nvGrpSpPr>
        <p:grpSpPr>
          <a:xfrm rot="0">
            <a:off x="7161530" y="2502535"/>
            <a:ext cx="3939540" cy="2143760"/>
            <a:chOff x="2878" y="3672"/>
            <a:chExt cx="3907" cy="2351"/>
          </a:xfrm>
        </p:grpSpPr>
        <p:sp>
          <p:nvSpPr>
            <p:cNvPr id="37"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8"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9"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40"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1"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2"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43"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4"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5"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6"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7"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48"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49"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50"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51"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52"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53"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54" name="Group 106"/>
          <p:cNvGrpSpPr/>
          <p:nvPr/>
        </p:nvGrpSpPr>
        <p:grpSpPr>
          <a:xfrm rot="0">
            <a:off x="7296150" y="2340610"/>
            <a:ext cx="3867150" cy="2329815"/>
            <a:chOff x="3012" y="3494"/>
            <a:chExt cx="3835" cy="2555"/>
          </a:xfrm>
        </p:grpSpPr>
        <p:sp>
          <p:nvSpPr>
            <p:cNvPr id="55"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6"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57"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58"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59"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60"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61"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62"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63"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64"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sp>
        <p:nvSpPr>
          <p:cNvPr id="6" name="文本框 5"/>
          <p:cNvSpPr txBox="1"/>
          <p:nvPr/>
        </p:nvSpPr>
        <p:spPr>
          <a:xfrm>
            <a:off x="6060440" y="5152390"/>
            <a:ext cx="5676265"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课堂：板书</a:t>
            </a:r>
            <a:r>
              <a:rPr lang="en-US" altLang="zh-CN" sz="2800">
                <a:latin typeface="Heiti SC Light" panose="02000000000000000000" charset="-122"/>
                <a:ea typeface="Heiti SC Light" panose="02000000000000000000" charset="-122"/>
                <a:cs typeface="Heiti SC Light" panose="02000000000000000000" charset="-122"/>
              </a:rPr>
              <a:t>MST-Kruskal</a:t>
            </a:r>
            <a:r>
              <a:rPr lang="zh-CN" altLang="en-US" sz="2800">
                <a:latin typeface="Heiti SC Light" panose="02000000000000000000" charset="-122"/>
                <a:ea typeface="Heiti SC Light" panose="02000000000000000000" charset="-122"/>
                <a:cs typeface="Heiti SC Light" panose="02000000000000000000" charset="-122"/>
              </a:rPr>
              <a:t>的构造过程</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strips(downRight)">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有向无环图（Directed Acyclic Graph，简称DAG）</a:t>
            </a:r>
            <a:endParaRPr lang="zh-CN" altLang="en-US"/>
          </a:p>
        </p:txBody>
      </p:sp>
      <p:sp>
        <p:nvSpPr>
          <p:cNvPr id="89" name="AutoShape 88" descr="再生纸"/>
          <p:cNvSpPr/>
          <p:nvPr/>
        </p:nvSpPr>
        <p:spPr>
          <a:xfrm>
            <a:off x="3380740" y="1349375"/>
            <a:ext cx="6715125" cy="1123950"/>
          </a:xfrm>
          <a:prstGeom prst="roundRect">
            <a:avLst>
              <a:gd name="adj" fmla="val 10903"/>
            </a:avLst>
          </a:prstGeom>
          <a:blipFill rotWithShape="0">
            <a:blip r:embed="rId1"/>
          </a:blipFill>
          <a:ln w="25400">
            <a:noFill/>
          </a:ln>
          <a:effectLst>
            <a:outerShdw dist="107763" dir="2699999" algn="ctr" rotWithShape="0">
              <a:schemeClr val="bg2"/>
            </a:outerShdw>
          </a:effectLst>
        </p:spPr>
        <p:txBody>
          <a:bodyPr anchor="ctr" anchorCtr="0"/>
          <a:p>
            <a:pPr indent="563880">
              <a:lnSpc>
                <a:spcPct val="120000"/>
              </a:lnSpc>
              <a:spcBef>
                <a:spcPct val="50000"/>
              </a:spcBef>
            </a:pP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拓扑排序</a:t>
            </a:r>
            <a:r>
              <a:rPr lang="zh-CN" altLang="en-US" sz="2000" b="1" dirty="0">
                <a:latin typeface="Heiti SC Light" panose="02000000000000000000" charset="-122"/>
                <a:ea typeface="Heiti SC Light" panose="02000000000000000000" charset="-122"/>
                <a:cs typeface="Heiti SC Light" panose="02000000000000000000" charset="-122"/>
              </a:rPr>
              <a:t>是指有向无环图中各顶点构成的</a:t>
            </a:r>
            <a:r>
              <a:rPr lang="zh-CN" altLang="en-US" sz="2000" b="1" dirty="0">
                <a:solidFill>
                  <a:srgbClr val="0000FF"/>
                </a:solidFill>
                <a:latin typeface="Heiti SC Light" panose="02000000000000000000" charset="-122"/>
                <a:ea typeface="Heiti SC Light" panose="02000000000000000000" charset="-122"/>
                <a:cs typeface="Heiti SC Light" panose="02000000000000000000" charset="-122"/>
              </a:rPr>
              <a:t>有序序列</a:t>
            </a:r>
            <a:r>
              <a:rPr lang="zh-CN" altLang="en-US" sz="2000" b="1" dirty="0">
                <a:latin typeface="Heiti SC Light" panose="02000000000000000000" charset="-122"/>
                <a:ea typeface="Heiti SC Light" panose="02000000000000000000" charset="-122"/>
                <a:cs typeface="Heiti SC Light" panose="02000000000000000000" charset="-122"/>
              </a:rPr>
              <a:t>。该序列满足如下条件：如果图中一顶点</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i</a:t>
            </a:r>
            <a:r>
              <a:rPr lang="zh-CN" altLang="en-US" sz="2000" b="1" dirty="0">
                <a:latin typeface="Heiti SC Light" panose="02000000000000000000" charset="-122"/>
                <a:ea typeface="Heiti SC Light" panose="02000000000000000000" charset="-122"/>
                <a:cs typeface="Heiti SC Light" panose="02000000000000000000" charset="-122"/>
              </a:rPr>
              <a:t>到另一顶点</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j</a:t>
            </a:r>
            <a:r>
              <a:rPr lang="zh-CN" altLang="en-US" sz="2000" b="1" dirty="0">
                <a:latin typeface="Heiti SC Light" panose="02000000000000000000" charset="-122"/>
                <a:ea typeface="Heiti SC Light" panose="02000000000000000000" charset="-122"/>
                <a:cs typeface="Heiti SC Light" panose="02000000000000000000" charset="-122"/>
              </a:rPr>
              <a:t>存在一条路径，那么</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j</a:t>
            </a:r>
            <a:r>
              <a:rPr lang="zh-CN" altLang="en-US" sz="2000" b="1" dirty="0">
                <a:latin typeface="Heiti SC Light" panose="02000000000000000000" charset="-122"/>
                <a:ea typeface="Heiti SC Light" panose="02000000000000000000" charset="-122"/>
                <a:cs typeface="Heiti SC Light" panose="02000000000000000000" charset="-122"/>
              </a:rPr>
              <a:t>在此图的拓扑排序序列中位于</a:t>
            </a:r>
            <a:r>
              <a:rPr lang="en-US" altLang="zh-CN" sz="2000" b="1" dirty="0">
                <a:latin typeface="Heiti SC Light" panose="02000000000000000000" charset="-122"/>
                <a:ea typeface="Heiti SC Light" panose="02000000000000000000" charset="-122"/>
                <a:cs typeface="Heiti SC Light" panose="02000000000000000000" charset="-122"/>
              </a:rPr>
              <a:t>v</a:t>
            </a:r>
            <a:r>
              <a:rPr lang="en-US" altLang="zh-CN" sz="2000" b="1" baseline="-25000" dirty="0">
                <a:latin typeface="Heiti SC Light" panose="02000000000000000000" charset="-122"/>
                <a:ea typeface="Heiti SC Light" panose="02000000000000000000" charset="-122"/>
                <a:cs typeface="Heiti SC Light" panose="02000000000000000000" charset="-122"/>
              </a:rPr>
              <a:t>i</a:t>
            </a:r>
            <a:r>
              <a:rPr lang="zh-CN" altLang="en-US" sz="2000" b="1" dirty="0">
                <a:latin typeface="Heiti SC Light" panose="02000000000000000000" charset="-122"/>
                <a:ea typeface="Heiti SC Light" panose="02000000000000000000" charset="-122"/>
                <a:cs typeface="Heiti SC Light" panose="02000000000000000000" charset="-122"/>
              </a:rPr>
              <a:t>之后。</a:t>
            </a:r>
            <a:endParaRPr lang="en-US" altLang="zh-CN" sz="2000" b="1" dirty="0">
              <a:latin typeface="Heiti SC Light" panose="02000000000000000000" charset="-122"/>
              <a:ea typeface="Heiti SC Light" panose="02000000000000000000" charset="-122"/>
              <a:cs typeface="Heiti SC Light" panose="02000000000000000000" charset="-122"/>
            </a:endParaRPr>
          </a:p>
        </p:txBody>
      </p:sp>
      <p:graphicFrame>
        <p:nvGraphicFramePr>
          <p:cNvPr id="133" name="表格 132"/>
          <p:cNvGraphicFramePr>
            <a:graphicFrameLocks noGrp="1"/>
          </p:cNvGraphicFramePr>
          <p:nvPr>
            <p:custDataLst>
              <p:tags r:id="rId2"/>
            </p:custDataLst>
          </p:nvPr>
        </p:nvGraphicFramePr>
        <p:xfrm>
          <a:off x="6881178" y="2849563"/>
          <a:ext cx="4143375" cy="3595688"/>
        </p:xfrm>
        <a:graphic>
          <a:graphicData uri="http://schemas.openxmlformats.org/drawingml/2006/table">
            <a:tbl>
              <a:tblPr/>
              <a:tblGrid>
                <a:gridCol w="1140411"/>
                <a:gridCol w="1715979"/>
                <a:gridCol w="1286985"/>
              </a:tblGrid>
              <a:tr h="274357">
                <a:tc>
                  <a:txBody>
                    <a:bodyPr/>
                    <a:p>
                      <a:pPr algn="ctr">
                        <a:spcAft>
                          <a:spcPts val="0"/>
                        </a:spcAft>
                      </a:pPr>
                      <a:r>
                        <a:rPr lang="zh-CN" sz="1800" kern="100" dirty="0">
                          <a:latin typeface="Heiti SC Light" panose="02000000000000000000" charset="-122"/>
                          <a:ea typeface="Heiti SC Light" panose="02000000000000000000" charset="-122"/>
                        </a:rPr>
                        <a:t>课程编号</a:t>
                      </a:r>
                      <a:endParaRPr lang="zh-CN" sz="1800" kern="100" dirty="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spcAft>
                          <a:spcPts val="0"/>
                        </a:spcAft>
                      </a:pPr>
                      <a:r>
                        <a:rPr lang="zh-CN" sz="1800" kern="100">
                          <a:latin typeface="Heiti SC Light" panose="02000000000000000000" charset="-122"/>
                          <a:ea typeface="Heiti SC Light" panose="02000000000000000000" charset="-122"/>
                        </a:rPr>
                        <a:t>课程名称</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spcAft>
                          <a:spcPts val="0"/>
                        </a:spcAft>
                      </a:pPr>
                      <a:r>
                        <a:rPr lang="zh-CN" sz="1800" kern="100" dirty="0">
                          <a:latin typeface="Heiti SC Light" panose="02000000000000000000" charset="-122"/>
                          <a:ea typeface="Heiti SC Light" panose="02000000000000000000" charset="-122"/>
                        </a:rPr>
                        <a:t>先修课程</a:t>
                      </a:r>
                      <a:endParaRPr lang="zh-CN" sz="1800" kern="100" dirty="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02">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程序设计基础</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无</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2</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离散数学</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无</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3</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数据结构</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a:t>
                      </a: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2</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4</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cs typeface="Heiti SC Light" panose="02000000000000000000" charset="-122"/>
                        </a:rPr>
                        <a:t>高等数学</a:t>
                      </a:r>
                      <a:r>
                        <a:rPr lang="en-US" sz="1800" kern="100">
                          <a:latin typeface="Heiti SC Light" panose="02000000000000000000" charset="-122"/>
                          <a:ea typeface="Heiti SC Light" panose="02000000000000000000" charset="-122"/>
                          <a:cs typeface="Heiti SC Light" panose="02000000000000000000" charset="-122"/>
                        </a:rPr>
                        <a:t>1</a:t>
                      </a:r>
                      <a:endParaRPr lang="zh-CN" sz="1800" kern="100">
                        <a:latin typeface="Heiti SC Light" panose="02000000000000000000" charset="-122"/>
                        <a:ea typeface="Heiti SC Light" panose="02000000000000000000" charset="-122"/>
                        <a:cs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无</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5</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cs typeface="Heiti SC Light" panose="02000000000000000000" charset="-122"/>
                        </a:rPr>
                        <a:t>高等数学</a:t>
                      </a:r>
                      <a:r>
                        <a:rPr lang="en-US" sz="1800" kern="100">
                          <a:latin typeface="Heiti SC Light" panose="02000000000000000000" charset="-122"/>
                          <a:ea typeface="Heiti SC Light" panose="02000000000000000000" charset="-122"/>
                          <a:cs typeface="Heiti SC Light" panose="02000000000000000000" charset="-122"/>
                        </a:rPr>
                        <a:t>2</a:t>
                      </a:r>
                      <a:endParaRPr lang="zh-CN" sz="1800" kern="100">
                        <a:latin typeface="Heiti SC Light" panose="02000000000000000000" charset="-122"/>
                        <a:ea typeface="Heiti SC Light" panose="02000000000000000000" charset="-122"/>
                        <a:cs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4</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6</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线性代数</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5</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7</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汇编语言</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3</a:t>
                      </a: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6</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8</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数据库</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3</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9</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操作系统</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7</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10</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计算机组成原理</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7</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11</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编译原理</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10</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57">
                <a:tc>
                  <a:txBody>
                    <a:bodyPr/>
                    <a:p>
                      <a:pPr algn="ctr">
                        <a:spcAft>
                          <a:spcPts val="0"/>
                        </a:spcAft>
                      </a:pPr>
                      <a:r>
                        <a:rPr lang="en-US" sz="1800" kern="0" spc="20">
                          <a:latin typeface="Heiti SC Light" panose="02000000000000000000" charset="-122"/>
                          <a:ea typeface="Heiti SC Light" panose="02000000000000000000" charset="-122"/>
                        </a:rPr>
                        <a:t>C</a:t>
                      </a:r>
                      <a:r>
                        <a:rPr lang="en-US" sz="1800" kern="0" spc="20" baseline="-25000">
                          <a:latin typeface="Heiti SC Light" panose="02000000000000000000" charset="-122"/>
                          <a:ea typeface="Heiti SC Light" panose="02000000000000000000" charset="-122"/>
                        </a:rPr>
                        <a:t>12</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800" kern="100">
                          <a:latin typeface="Heiti SC Light" panose="02000000000000000000" charset="-122"/>
                          <a:ea typeface="Heiti SC Light" panose="02000000000000000000" charset="-122"/>
                        </a:rPr>
                        <a:t>计算机网络</a:t>
                      </a:r>
                      <a:endParaRPr lang="zh-CN" sz="1800" kern="10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800" kern="0" spc="20" dirty="0">
                          <a:latin typeface="Heiti SC Light" panose="02000000000000000000" charset="-122"/>
                          <a:ea typeface="Heiti SC Light" panose="02000000000000000000" charset="-122"/>
                        </a:rPr>
                        <a:t>C</a:t>
                      </a:r>
                      <a:r>
                        <a:rPr lang="en-US" sz="1800" kern="0" spc="20" baseline="-25000" dirty="0">
                          <a:latin typeface="Heiti SC Light" panose="02000000000000000000" charset="-122"/>
                          <a:ea typeface="Heiti SC Light" panose="02000000000000000000" charset="-122"/>
                        </a:rPr>
                        <a:t>7</a:t>
                      </a:r>
                      <a:endParaRPr lang="zh-CN" sz="1800" kern="100" dirty="0">
                        <a:latin typeface="Heiti SC Light" panose="02000000000000000000" charset="-122"/>
                        <a:ea typeface="Heiti SC Light" panose="02000000000000000000" charset="-122"/>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4" name="Text Box 51"/>
          <p:cNvSpPr txBox="1"/>
          <p:nvPr/>
        </p:nvSpPr>
        <p:spPr>
          <a:xfrm>
            <a:off x="647700" y="2851785"/>
            <a:ext cx="5106035" cy="706755"/>
          </a:xfrm>
          <a:prstGeom prst="rect">
            <a:avLst/>
          </a:prstGeom>
          <a:noFill/>
          <a:ln w="9525">
            <a:noFill/>
          </a:ln>
        </p:spPr>
        <p:txBody>
          <a:bodyPr wrap="square" anchor="t" anchorCtr="0">
            <a:spAutoFit/>
          </a:bodyPr>
          <a:p>
            <a:pPr indent="0">
              <a:spcBef>
                <a:spcPct val="50000"/>
              </a:spcBef>
              <a:buFont typeface="Arial" panose="020B0604020202020204" pitchFamily="34" charset="0"/>
            </a:pPr>
            <a:r>
              <a:rPr lang="zh-CN" altLang="en-US" sz="2000" dirty="0">
                <a:latin typeface="Heiti SC Light" panose="02000000000000000000" charset="-122"/>
                <a:ea typeface="Heiti SC Light" panose="02000000000000000000" charset="-122"/>
              </a:rPr>
              <a:t>某大学计算机专业部分必修的课程以及修学这些课程的先后顺序关系</a:t>
            </a:r>
            <a:endParaRPr lang="en-US" altLang="zh-CN" sz="2000" dirty="0">
              <a:latin typeface="Heiti SC Light" panose="02000000000000000000" charset="-122"/>
              <a:ea typeface="Heiti SC Light" panose="02000000000000000000" charset="-122"/>
            </a:endParaRPr>
          </a:p>
        </p:txBody>
      </p:sp>
      <p:sp>
        <p:nvSpPr>
          <p:cNvPr id="46131" name="Rectangle 51"/>
          <p:cNvSpPr/>
          <p:nvPr/>
        </p:nvSpPr>
        <p:spPr>
          <a:xfrm>
            <a:off x="3134360" y="5841048"/>
            <a:ext cx="6286500" cy="922020"/>
          </a:xfrm>
          <a:prstGeom prst="rect">
            <a:avLst/>
          </a:prstGeom>
          <a:noFill/>
          <a:ln w="9525">
            <a:noFill/>
          </a:ln>
        </p:spPr>
        <p:txBody>
          <a:bodyPr anchor="ctr" anchorCtr="0">
            <a:spAutoFit/>
          </a:bodyPr>
          <a:p>
            <a:pPr indent="266700" eaLnBrk="0" hangingPunct="0">
              <a:buFont typeface="Arial" panose="020B0604020202020204" pitchFamily="34" charset="0"/>
            </a:pPr>
            <a:r>
              <a:rPr lang="zh-CN" altLang="zh-CN" sz="1800" b="1" dirty="0">
                <a:latin typeface="Heiti SC Light" panose="02000000000000000000" charset="-122"/>
                <a:ea typeface="Heiti SC Light" panose="02000000000000000000" charset="-122"/>
                <a:cs typeface="Heiti SC Light" panose="02000000000000000000" charset="-122"/>
              </a:rPr>
              <a:t>下列两种顶点序列都是</a:t>
            </a:r>
            <a:r>
              <a:rPr lang="zh-CN" altLang="en-US" sz="1800" b="1" dirty="0">
                <a:latin typeface="Heiti SC Light" panose="02000000000000000000" charset="-122"/>
                <a:ea typeface="Heiti SC Light" panose="02000000000000000000" charset="-122"/>
                <a:cs typeface="Heiti SC Light" panose="02000000000000000000" charset="-122"/>
              </a:rPr>
              <a:t>该</a:t>
            </a:r>
            <a:r>
              <a:rPr lang="en-US" altLang="zh-CN" sz="1800" b="1" dirty="0">
                <a:latin typeface="Heiti SC Light" panose="02000000000000000000" charset="-122"/>
                <a:ea typeface="Heiti SC Light" panose="02000000000000000000" charset="-122"/>
                <a:cs typeface="Heiti SC Light" panose="02000000000000000000" charset="-122"/>
              </a:rPr>
              <a:t>DAG</a:t>
            </a:r>
            <a:r>
              <a:rPr lang="zh-CN" altLang="en-US" sz="1800" b="1" dirty="0">
                <a:latin typeface="Heiti SC Light" panose="02000000000000000000" charset="-122"/>
                <a:ea typeface="Heiti SC Light" panose="02000000000000000000" charset="-122"/>
                <a:cs typeface="Heiti SC Light" panose="02000000000000000000" charset="-122"/>
              </a:rPr>
              <a:t>的拓扑排序：</a:t>
            </a:r>
            <a:endParaRPr lang="zh-CN" altLang="en-US" sz="1800" b="1" dirty="0">
              <a:latin typeface="Heiti SC Light" panose="02000000000000000000" charset="-122"/>
              <a:ea typeface="Heiti SC Light" panose="02000000000000000000" charset="-122"/>
              <a:cs typeface="Heiti SC Light" panose="02000000000000000000" charset="-122"/>
            </a:endParaRPr>
          </a:p>
          <a:p>
            <a:pPr indent="266700" eaLnBrk="0" hangingPunct="0">
              <a:buFont typeface="Arial" panose="020B0604020202020204" pitchFamily="34" charset="0"/>
            </a:pPr>
            <a:r>
              <a:rPr lang="zh-CN" altLang="en-US" sz="1800" b="1" dirty="0">
                <a:latin typeface="Heiti SC Light" panose="02000000000000000000" charset="-122"/>
                <a:ea typeface="Heiti SC Light" panose="02000000000000000000" charset="-122"/>
                <a:cs typeface="Heiti SC Light" panose="02000000000000000000" charset="-122"/>
              </a:rPr>
              <a:t> </a:t>
            </a:r>
            <a:r>
              <a:rPr lang="en-US" altLang="zh-CN" sz="1800" b="1" dirty="0">
                <a:latin typeface="Heiti SC Light" panose="02000000000000000000" charset="-122"/>
                <a:ea typeface="Heiti SC Light" panose="02000000000000000000" charset="-122"/>
                <a:cs typeface="Heiti SC Light" panose="02000000000000000000" charset="-122"/>
                <a:sym typeface="Wingdings" panose="05000000000000000000" pitchFamily="2" charset="2"/>
              </a:rPr>
              <a:t></a:t>
            </a:r>
            <a:r>
              <a:rPr lang="zh-CN" altLang="en-US" sz="1800" b="1" dirty="0">
                <a:latin typeface="Heiti SC Light" panose="02000000000000000000" charset="-122"/>
                <a:ea typeface="Heiti SC Light" panose="02000000000000000000" charset="-122"/>
                <a:cs typeface="Heiti SC Light" panose="02000000000000000000" charset="-122"/>
              </a:rPr>
              <a:t> </a:t>
            </a:r>
            <a:r>
              <a:rPr lang="en-US" altLang="zh-CN" sz="1800" b="1" dirty="0">
                <a:latin typeface="Heiti SC Light" panose="02000000000000000000" charset="-122"/>
                <a:ea typeface="Heiti SC Light" panose="02000000000000000000" charset="-122"/>
                <a:cs typeface="Heiti SC Light" panose="02000000000000000000" charset="-122"/>
              </a:rPr>
              <a:t>C</a:t>
            </a:r>
            <a:r>
              <a:rPr lang="en-US" altLang="zh-CN" sz="1800" b="1" baseline="-30000" dirty="0">
                <a:latin typeface="Heiti SC Light" panose="02000000000000000000" charset="-122"/>
                <a:ea typeface="Heiti SC Light" panose="02000000000000000000" charset="-122"/>
                <a:cs typeface="Heiti SC Light" panose="02000000000000000000" charset="-122"/>
              </a:rPr>
              <a:t>1</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2</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3</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4</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5</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6</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7</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8</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9</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10</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11</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12</a:t>
            </a:r>
            <a:endParaRPr lang="en-US" altLang="zh-CN" sz="1800" b="1" dirty="0">
              <a:latin typeface="Heiti SC Light" panose="02000000000000000000" charset="-122"/>
              <a:ea typeface="Heiti SC Light" panose="02000000000000000000" charset="-122"/>
              <a:cs typeface="Heiti SC Light" panose="02000000000000000000" charset="-122"/>
            </a:endParaRPr>
          </a:p>
          <a:p>
            <a:pPr indent="266700" eaLnBrk="0" hangingPunct="0">
              <a:buFont typeface="Arial" panose="020B0604020202020204" pitchFamily="34" charset="0"/>
            </a:pPr>
            <a:r>
              <a:rPr lang="en-US" altLang="zh-CN" sz="1800" b="1" dirty="0">
                <a:latin typeface="Heiti SC Light" panose="02000000000000000000" charset="-122"/>
                <a:ea typeface="Heiti SC Light" panose="02000000000000000000" charset="-122"/>
                <a:cs typeface="Heiti SC Light" panose="02000000000000000000" charset="-122"/>
              </a:rPr>
              <a:t> </a:t>
            </a:r>
            <a:r>
              <a:rPr lang="en-US" altLang="zh-CN" sz="1800" b="1" dirty="0">
                <a:latin typeface="Heiti SC Light" panose="02000000000000000000" charset="-122"/>
                <a:ea typeface="Heiti SC Light" panose="02000000000000000000" charset="-122"/>
                <a:cs typeface="Heiti SC Light" panose="02000000000000000000" charset="-122"/>
                <a:sym typeface="Wingdings" panose="05000000000000000000" pitchFamily="2" charset="2"/>
              </a:rPr>
              <a:t></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4</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2</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3</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5</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6</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7</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8</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9</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10</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12</a:t>
            </a:r>
            <a:r>
              <a:rPr lang="en-US" altLang="zh-CN" sz="1800" b="1" dirty="0">
                <a:latin typeface="Heiti SC Light" panose="02000000000000000000" charset="-122"/>
                <a:ea typeface="Heiti SC Light" panose="02000000000000000000" charset="-122"/>
                <a:cs typeface="Heiti SC Light" panose="02000000000000000000" charset="-122"/>
              </a:rPr>
              <a:t>, C</a:t>
            </a:r>
            <a:r>
              <a:rPr lang="en-US" altLang="zh-CN" sz="1800" b="1" baseline="-30000" dirty="0">
                <a:latin typeface="Heiti SC Light" panose="02000000000000000000" charset="-122"/>
                <a:ea typeface="Heiti SC Light" panose="02000000000000000000" charset="-122"/>
                <a:cs typeface="Heiti SC Light" panose="02000000000000000000" charset="-122"/>
              </a:rPr>
              <a:t>11</a:t>
            </a:r>
            <a:endParaRPr lang="en-US" altLang="zh-CN" sz="1800" b="1" dirty="0">
              <a:latin typeface="Heiti SC Light" panose="02000000000000000000" charset="-122"/>
              <a:ea typeface="Heiti SC Light" panose="02000000000000000000" charset="-122"/>
              <a:cs typeface="Heiti SC Light" panose="02000000000000000000" charset="-122"/>
            </a:endParaRPr>
          </a:p>
        </p:txBody>
      </p:sp>
      <p:grpSp>
        <p:nvGrpSpPr>
          <p:cNvPr id="7" name="组合 6"/>
          <p:cNvGrpSpPr/>
          <p:nvPr/>
        </p:nvGrpSpPr>
        <p:grpSpPr>
          <a:xfrm>
            <a:off x="438150" y="3797935"/>
            <a:ext cx="4600575" cy="2609850"/>
            <a:chOff x="690" y="5981"/>
            <a:chExt cx="7245" cy="4110"/>
          </a:xfrm>
        </p:grpSpPr>
        <p:grpSp>
          <p:nvGrpSpPr>
            <p:cNvPr id="4" name="Group 2"/>
            <p:cNvGrpSpPr/>
            <p:nvPr/>
          </p:nvGrpSpPr>
          <p:grpSpPr>
            <a:xfrm>
              <a:off x="690" y="5981"/>
              <a:ext cx="7235" cy="4110"/>
              <a:chOff x="1288" y="6515"/>
              <a:chExt cx="4520" cy="2443"/>
            </a:xfrm>
          </p:grpSpPr>
          <p:sp>
            <p:nvSpPr>
              <p:cNvPr id="12294" name="Text Box 4"/>
              <p:cNvSpPr txBox="1"/>
              <p:nvPr/>
            </p:nvSpPr>
            <p:spPr>
              <a:xfrm>
                <a:off x="5298" y="6865"/>
                <a:ext cx="510" cy="228"/>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11</a:t>
                </a:r>
                <a:endParaRPr lang="zh-CN" altLang="zh-CN" sz="1800" b="1" dirty="0">
                  <a:latin typeface="Times New Roman" panose="02020603050405020304" pitchFamily="18" charset="0"/>
                  <a:ea typeface="宋体" pitchFamily="2" charset="-122"/>
                </a:endParaRPr>
              </a:p>
            </p:txBody>
          </p:sp>
          <p:sp>
            <p:nvSpPr>
              <p:cNvPr id="12295" name="Text Box 7"/>
              <p:cNvSpPr txBox="1"/>
              <p:nvPr/>
            </p:nvSpPr>
            <p:spPr>
              <a:xfrm>
                <a:off x="4233" y="7971"/>
                <a:ext cx="423" cy="20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12</a:t>
                </a:r>
                <a:endParaRPr lang="zh-CN" altLang="zh-CN" sz="1800" b="1" dirty="0">
                  <a:latin typeface="Times New Roman" panose="02020603050405020304" pitchFamily="18" charset="0"/>
                  <a:ea typeface="宋体" pitchFamily="2" charset="-122"/>
                </a:endParaRPr>
              </a:p>
            </p:txBody>
          </p:sp>
          <p:grpSp>
            <p:nvGrpSpPr>
              <p:cNvPr id="12296" name="Group 9"/>
              <p:cNvGrpSpPr/>
              <p:nvPr/>
            </p:nvGrpSpPr>
            <p:grpSpPr>
              <a:xfrm>
                <a:off x="2812" y="8424"/>
                <a:ext cx="557" cy="534"/>
                <a:chOff x="2812" y="8424"/>
                <a:chExt cx="557" cy="534"/>
              </a:xfrm>
            </p:grpSpPr>
            <p:sp>
              <p:nvSpPr>
                <p:cNvPr id="12297" name="Oval 10"/>
                <p:cNvSpPr/>
                <p:nvPr/>
              </p:nvSpPr>
              <p:spPr>
                <a:xfrm>
                  <a:off x="2812" y="8424"/>
                  <a:ext cx="557" cy="53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298" name="Text Box 11"/>
                <p:cNvSpPr txBox="1"/>
                <p:nvPr/>
              </p:nvSpPr>
              <p:spPr>
                <a:xfrm>
                  <a:off x="2934" y="8581"/>
                  <a:ext cx="360"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6</a:t>
                  </a:r>
                  <a:endParaRPr lang="zh-CN" altLang="zh-CN" sz="1800" b="1" dirty="0">
                    <a:latin typeface="Times New Roman" panose="02020603050405020304" pitchFamily="18" charset="0"/>
                    <a:ea typeface="宋体" pitchFamily="2" charset="-122"/>
                  </a:endParaRPr>
                </a:p>
              </p:txBody>
            </p:sp>
          </p:grpSp>
          <p:grpSp>
            <p:nvGrpSpPr>
              <p:cNvPr id="12299" name="Group 12"/>
              <p:cNvGrpSpPr/>
              <p:nvPr/>
            </p:nvGrpSpPr>
            <p:grpSpPr>
              <a:xfrm>
                <a:off x="2217" y="7756"/>
                <a:ext cx="495" cy="495"/>
                <a:chOff x="2217" y="7756"/>
                <a:chExt cx="495" cy="495"/>
              </a:xfrm>
            </p:grpSpPr>
            <p:sp>
              <p:nvSpPr>
                <p:cNvPr id="12301" name="Text Box 14"/>
                <p:cNvSpPr txBox="1"/>
                <p:nvPr/>
              </p:nvSpPr>
              <p:spPr>
                <a:xfrm>
                  <a:off x="2265" y="7878"/>
                  <a:ext cx="436" cy="20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12300" name="Oval 13"/>
                <p:cNvSpPr/>
                <p:nvPr/>
              </p:nvSpPr>
              <p:spPr>
                <a:xfrm>
                  <a:off x="2217" y="7756"/>
                  <a:ext cx="495" cy="495"/>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grpSp>
            <p:nvGrpSpPr>
              <p:cNvPr id="12302" name="Group 15"/>
              <p:cNvGrpSpPr/>
              <p:nvPr/>
            </p:nvGrpSpPr>
            <p:grpSpPr>
              <a:xfrm>
                <a:off x="1494" y="6549"/>
                <a:ext cx="449" cy="453"/>
                <a:chOff x="1494" y="6549"/>
                <a:chExt cx="449" cy="453"/>
              </a:xfrm>
            </p:grpSpPr>
            <p:sp>
              <p:nvSpPr>
                <p:cNvPr id="12303" name="Oval 16"/>
                <p:cNvSpPr/>
                <p:nvPr/>
              </p:nvSpPr>
              <p:spPr>
                <a:xfrm>
                  <a:off x="1494" y="6549"/>
                  <a:ext cx="449" cy="453"/>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04" name="Text Box 17"/>
                <p:cNvSpPr txBox="1"/>
                <p:nvPr/>
              </p:nvSpPr>
              <p:spPr>
                <a:xfrm>
                  <a:off x="1537" y="6676"/>
                  <a:ext cx="360"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a:t>
                  </a:r>
                  <a:endParaRPr lang="zh-CN" altLang="zh-CN" sz="1800" b="1" dirty="0">
                    <a:latin typeface="Times New Roman" panose="02020603050405020304" pitchFamily="18" charset="0"/>
                    <a:ea typeface="宋体" pitchFamily="2" charset="-122"/>
                  </a:endParaRPr>
                </a:p>
              </p:txBody>
            </p:sp>
          </p:grpSp>
          <p:grpSp>
            <p:nvGrpSpPr>
              <p:cNvPr id="12305" name="Group 18"/>
              <p:cNvGrpSpPr/>
              <p:nvPr/>
            </p:nvGrpSpPr>
            <p:grpSpPr>
              <a:xfrm>
                <a:off x="1288" y="7444"/>
                <a:ext cx="510" cy="492"/>
                <a:chOff x="1288" y="7444"/>
                <a:chExt cx="510" cy="492"/>
              </a:xfrm>
            </p:grpSpPr>
            <p:sp>
              <p:nvSpPr>
                <p:cNvPr id="12306" name="Oval 19"/>
                <p:cNvSpPr/>
                <p:nvPr/>
              </p:nvSpPr>
              <p:spPr>
                <a:xfrm>
                  <a:off x="1288" y="7444"/>
                  <a:ext cx="510" cy="492"/>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07" name="Text Box 20"/>
                <p:cNvSpPr txBox="1"/>
                <p:nvPr/>
              </p:nvSpPr>
              <p:spPr>
                <a:xfrm>
                  <a:off x="1347" y="7666"/>
                  <a:ext cx="348" cy="171"/>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2</a:t>
                  </a:r>
                  <a:endParaRPr lang="zh-CN" altLang="zh-CN" sz="1800" b="1" dirty="0">
                    <a:latin typeface="Times New Roman" panose="02020603050405020304" pitchFamily="18" charset="0"/>
                    <a:ea typeface="宋体" pitchFamily="2" charset="-122"/>
                  </a:endParaRPr>
                </a:p>
              </p:txBody>
            </p:sp>
          </p:grpSp>
          <p:grpSp>
            <p:nvGrpSpPr>
              <p:cNvPr id="12308" name="Group 21"/>
              <p:cNvGrpSpPr/>
              <p:nvPr/>
            </p:nvGrpSpPr>
            <p:grpSpPr>
              <a:xfrm>
                <a:off x="3114" y="7451"/>
                <a:ext cx="480" cy="487"/>
                <a:chOff x="3114" y="7451"/>
                <a:chExt cx="480" cy="487"/>
              </a:xfrm>
            </p:grpSpPr>
            <p:sp>
              <p:nvSpPr>
                <p:cNvPr id="12310" name="Text Box 23"/>
                <p:cNvSpPr txBox="1"/>
                <p:nvPr/>
              </p:nvSpPr>
              <p:spPr>
                <a:xfrm>
                  <a:off x="3124" y="7603"/>
                  <a:ext cx="393"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12309" name="Oval 22"/>
                <p:cNvSpPr/>
                <p:nvPr/>
              </p:nvSpPr>
              <p:spPr>
                <a:xfrm>
                  <a:off x="3114" y="7451"/>
                  <a:ext cx="480" cy="48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grpSp>
            <p:nvGrpSpPr>
              <p:cNvPr id="12311" name="Group 24"/>
              <p:cNvGrpSpPr/>
              <p:nvPr/>
            </p:nvGrpSpPr>
            <p:grpSpPr>
              <a:xfrm>
                <a:off x="3278" y="6645"/>
                <a:ext cx="391" cy="357"/>
                <a:chOff x="3278" y="6645"/>
                <a:chExt cx="391" cy="357"/>
              </a:xfrm>
            </p:grpSpPr>
            <p:sp>
              <p:nvSpPr>
                <p:cNvPr id="12312" name="Oval 25"/>
                <p:cNvSpPr/>
                <p:nvPr/>
              </p:nvSpPr>
              <p:spPr>
                <a:xfrm>
                  <a:off x="3294" y="6645"/>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13" name="Text Box 26"/>
                <p:cNvSpPr txBox="1"/>
                <p:nvPr/>
              </p:nvSpPr>
              <p:spPr>
                <a:xfrm>
                  <a:off x="3278" y="6733"/>
                  <a:ext cx="391" cy="214"/>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8</a:t>
                  </a:r>
                  <a:endParaRPr lang="zh-CN" altLang="zh-CN" sz="1800" b="1" dirty="0">
                    <a:latin typeface="Times New Roman" panose="02020603050405020304" pitchFamily="18" charset="0"/>
                    <a:ea typeface="宋体" pitchFamily="2" charset="-122"/>
                  </a:endParaRPr>
                </a:p>
              </p:txBody>
            </p:sp>
          </p:grpSp>
          <p:grpSp>
            <p:nvGrpSpPr>
              <p:cNvPr id="12314" name="Group 27"/>
              <p:cNvGrpSpPr/>
              <p:nvPr/>
            </p:nvGrpSpPr>
            <p:grpSpPr>
              <a:xfrm>
                <a:off x="2394" y="7028"/>
                <a:ext cx="436" cy="442"/>
                <a:chOff x="2394" y="7028"/>
                <a:chExt cx="436" cy="442"/>
              </a:xfrm>
            </p:grpSpPr>
            <p:sp>
              <p:nvSpPr>
                <p:cNvPr id="12315" name="Oval 28"/>
                <p:cNvSpPr/>
                <p:nvPr/>
              </p:nvSpPr>
              <p:spPr>
                <a:xfrm>
                  <a:off x="2394" y="7028"/>
                  <a:ext cx="436" cy="442"/>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16" name="Text Box 29"/>
                <p:cNvSpPr txBox="1"/>
                <p:nvPr/>
              </p:nvSpPr>
              <p:spPr>
                <a:xfrm>
                  <a:off x="2461" y="7134"/>
                  <a:ext cx="251" cy="21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3</a:t>
                  </a:r>
                  <a:endParaRPr lang="zh-CN" altLang="zh-CN" sz="1800" b="1" dirty="0">
                    <a:latin typeface="Times New Roman" panose="02020603050405020304" pitchFamily="18" charset="0"/>
                    <a:ea typeface="宋体" pitchFamily="2" charset="-122"/>
                  </a:endParaRPr>
                </a:p>
              </p:txBody>
            </p:sp>
          </p:grpSp>
          <p:grpSp>
            <p:nvGrpSpPr>
              <p:cNvPr id="12317" name="Group 30"/>
              <p:cNvGrpSpPr/>
              <p:nvPr/>
            </p:nvGrpSpPr>
            <p:grpSpPr>
              <a:xfrm>
                <a:off x="1413" y="8072"/>
                <a:ext cx="541" cy="554"/>
                <a:chOff x="1413" y="8072"/>
                <a:chExt cx="541" cy="554"/>
              </a:xfrm>
            </p:grpSpPr>
            <p:sp>
              <p:nvSpPr>
                <p:cNvPr id="12318" name="Oval 31"/>
                <p:cNvSpPr/>
                <p:nvPr/>
              </p:nvSpPr>
              <p:spPr>
                <a:xfrm>
                  <a:off x="1413" y="8072"/>
                  <a:ext cx="541" cy="55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19" name="Text Box 32"/>
                <p:cNvSpPr txBox="1"/>
                <p:nvPr/>
              </p:nvSpPr>
              <p:spPr>
                <a:xfrm>
                  <a:off x="1509" y="8246"/>
                  <a:ext cx="348" cy="159"/>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4</a:t>
                  </a:r>
                  <a:endParaRPr lang="zh-CN" altLang="zh-CN" sz="1800" b="1" dirty="0">
                    <a:latin typeface="Times New Roman" panose="02020603050405020304" pitchFamily="18" charset="0"/>
                    <a:ea typeface="宋体" pitchFamily="2" charset="-122"/>
                  </a:endParaRPr>
                </a:p>
              </p:txBody>
            </p:sp>
          </p:grpSp>
          <p:grpSp>
            <p:nvGrpSpPr>
              <p:cNvPr id="12320" name="Group 33"/>
              <p:cNvGrpSpPr/>
              <p:nvPr/>
            </p:nvGrpSpPr>
            <p:grpSpPr>
              <a:xfrm>
                <a:off x="4194" y="6515"/>
                <a:ext cx="495" cy="487"/>
                <a:chOff x="4194" y="6515"/>
                <a:chExt cx="495" cy="487"/>
              </a:xfrm>
            </p:grpSpPr>
            <p:sp>
              <p:nvSpPr>
                <p:cNvPr id="12321" name="Oval 34"/>
                <p:cNvSpPr/>
                <p:nvPr/>
              </p:nvSpPr>
              <p:spPr>
                <a:xfrm>
                  <a:off x="4194" y="6515"/>
                  <a:ext cx="495" cy="48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12322" name="Text Box 35"/>
                <p:cNvSpPr txBox="1"/>
                <p:nvPr/>
              </p:nvSpPr>
              <p:spPr>
                <a:xfrm>
                  <a:off x="4212" y="6733"/>
                  <a:ext cx="393" cy="203"/>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9</a:t>
                  </a:r>
                  <a:endParaRPr lang="zh-CN" altLang="zh-CN" sz="1800" b="1" dirty="0">
                    <a:latin typeface="Times New Roman" panose="02020603050405020304" pitchFamily="18" charset="0"/>
                    <a:ea typeface="宋体" pitchFamily="2" charset="-122"/>
                  </a:endParaRPr>
                </a:p>
              </p:txBody>
            </p:sp>
          </p:grpSp>
          <p:grpSp>
            <p:nvGrpSpPr>
              <p:cNvPr id="12323" name="Group 36"/>
              <p:cNvGrpSpPr/>
              <p:nvPr/>
            </p:nvGrpSpPr>
            <p:grpSpPr>
              <a:xfrm>
                <a:off x="4273" y="7142"/>
                <a:ext cx="473" cy="481"/>
                <a:chOff x="4273" y="7142"/>
                <a:chExt cx="473" cy="481"/>
              </a:xfrm>
            </p:grpSpPr>
            <p:sp>
              <p:nvSpPr>
                <p:cNvPr id="12325" name="Text Box 38"/>
                <p:cNvSpPr txBox="1"/>
                <p:nvPr/>
              </p:nvSpPr>
              <p:spPr>
                <a:xfrm>
                  <a:off x="4273" y="7330"/>
                  <a:ext cx="449"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1800" b="1" dirty="0">
                      <a:latin typeface="Calibri" charset="0"/>
                      <a:ea typeface="宋体" pitchFamily="2" charset="-122"/>
                    </a:rPr>
                    <a:t>C</a:t>
                  </a:r>
                  <a:r>
                    <a:rPr lang="en-US" altLang="zh-CN" sz="1800" b="1" baseline="-25000" dirty="0">
                      <a:latin typeface="Calibri" charset="0"/>
                      <a:ea typeface="宋体" pitchFamily="2" charset="-122"/>
                    </a:rPr>
                    <a:t>10</a:t>
                  </a:r>
                  <a:endParaRPr lang="zh-CN" altLang="zh-CN" sz="1800" b="1" dirty="0">
                    <a:latin typeface="Times New Roman" panose="02020603050405020304" pitchFamily="18" charset="0"/>
                    <a:ea typeface="宋体" pitchFamily="2" charset="-122"/>
                  </a:endParaRPr>
                </a:p>
              </p:txBody>
            </p:sp>
            <p:sp>
              <p:nvSpPr>
                <p:cNvPr id="12324" name="Oval 37"/>
                <p:cNvSpPr/>
                <p:nvPr/>
              </p:nvSpPr>
              <p:spPr>
                <a:xfrm>
                  <a:off x="4276" y="7142"/>
                  <a:ext cx="470" cy="481"/>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sp>
            <p:nvSpPr>
              <p:cNvPr id="12326" name="Line 39"/>
              <p:cNvSpPr/>
              <p:nvPr/>
            </p:nvSpPr>
            <p:spPr>
              <a:xfrm>
                <a:off x="1954" y="6897"/>
                <a:ext cx="422" cy="236"/>
              </a:xfrm>
              <a:prstGeom prst="line">
                <a:avLst/>
              </a:prstGeom>
              <a:ln w="9525" cap="flat" cmpd="sng">
                <a:solidFill>
                  <a:srgbClr val="000000"/>
                </a:solidFill>
                <a:prstDash val="solid"/>
                <a:round/>
                <a:headEnd type="none" w="med" len="med"/>
                <a:tailEnd type="arrow" w="sm" len="sm"/>
              </a:ln>
            </p:spPr>
          </p:sp>
          <p:sp>
            <p:nvSpPr>
              <p:cNvPr id="12327" name="Line 40"/>
              <p:cNvSpPr/>
              <p:nvPr/>
            </p:nvSpPr>
            <p:spPr>
              <a:xfrm flipV="1">
                <a:off x="3553" y="6972"/>
                <a:ext cx="717" cy="446"/>
              </a:xfrm>
              <a:prstGeom prst="line">
                <a:avLst/>
              </a:prstGeom>
              <a:ln w="9525" cap="flat" cmpd="sng">
                <a:solidFill>
                  <a:srgbClr val="000000"/>
                </a:solidFill>
                <a:prstDash val="solid"/>
                <a:round/>
                <a:headEnd type="none" w="med" len="med"/>
                <a:tailEnd type="arrow" w="sm" len="sm"/>
              </a:ln>
            </p:spPr>
          </p:sp>
          <p:sp>
            <p:nvSpPr>
              <p:cNvPr id="12328" name="Line 41"/>
              <p:cNvSpPr/>
              <p:nvPr/>
            </p:nvSpPr>
            <p:spPr>
              <a:xfrm flipV="1">
                <a:off x="1972" y="8102"/>
                <a:ext cx="214" cy="163"/>
              </a:xfrm>
              <a:prstGeom prst="line">
                <a:avLst/>
              </a:prstGeom>
              <a:ln w="9525" cap="flat" cmpd="sng">
                <a:solidFill>
                  <a:srgbClr val="000000"/>
                </a:solidFill>
                <a:prstDash val="solid"/>
                <a:round/>
                <a:headEnd type="none" w="med" len="med"/>
                <a:tailEnd type="arrow" w="sm" len="sm"/>
              </a:ln>
            </p:spPr>
          </p:sp>
          <p:sp>
            <p:nvSpPr>
              <p:cNvPr id="12329" name="Line 42"/>
              <p:cNvSpPr/>
              <p:nvPr/>
            </p:nvSpPr>
            <p:spPr>
              <a:xfrm>
                <a:off x="2700" y="8235"/>
                <a:ext cx="164" cy="118"/>
              </a:xfrm>
              <a:prstGeom prst="line">
                <a:avLst/>
              </a:prstGeom>
              <a:ln w="9525" cap="flat" cmpd="sng">
                <a:solidFill>
                  <a:srgbClr val="000000"/>
                </a:solidFill>
                <a:prstDash val="solid"/>
                <a:round/>
                <a:headEnd type="none" w="med" len="med"/>
                <a:tailEnd type="arrow" w="sm" len="sm"/>
              </a:ln>
            </p:spPr>
          </p:sp>
          <p:sp>
            <p:nvSpPr>
              <p:cNvPr id="12330" name="Line 43"/>
              <p:cNvSpPr/>
              <p:nvPr/>
            </p:nvSpPr>
            <p:spPr>
              <a:xfrm flipV="1">
                <a:off x="2834" y="6897"/>
                <a:ext cx="460" cy="181"/>
              </a:xfrm>
              <a:prstGeom prst="line">
                <a:avLst/>
              </a:prstGeom>
              <a:ln w="9525" cap="flat" cmpd="sng">
                <a:solidFill>
                  <a:srgbClr val="000000"/>
                </a:solidFill>
                <a:prstDash val="solid"/>
                <a:round/>
                <a:headEnd type="none" w="med" len="med"/>
                <a:tailEnd type="arrow" w="sm" len="sm"/>
              </a:ln>
            </p:spPr>
          </p:sp>
          <p:sp>
            <p:nvSpPr>
              <p:cNvPr id="12331" name="Line 44"/>
              <p:cNvSpPr/>
              <p:nvPr/>
            </p:nvSpPr>
            <p:spPr>
              <a:xfrm>
                <a:off x="2848" y="7458"/>
                <a:ext cx="191" cy="157"/>
              </a:xfrm>
              <a:prstGeom prst="line">
                <a:avLst/>
              </a:prstGeom>
              <a:ln w="9525" cap="flat" cmpd="sng">
                <a:solidFill>
                  <a:srgbClr val="000000"/>
                </a:solidFill>
                <a:prstDash val="solid"/>
                <a:round/>
                <a:headEnd type="none" w="med" len="med"/>
                <a:tailEnd type="arrow" w="sm" len="sm"/>
              </a:ln>
            </p:spPr>
          </p:sp>
          <p:sp>
            <p:nvSpPr>
              <p:cNvPr id="12332" name="Line 45"/>
              <p:cNvSpPr/>
              <p:nvPr/>
            </p:nvSpPr>
            <p:spPr>
              <a:xfrm flipV="1">
                <a:off x="3718" y="7470"/>
                <a:ext cx="551" cy="87"/>
              </a:xfrm>
              <a:prstGeom prst="line">
                <a:avLst/>
              </a:prstGeom>
              <a:ln w="9525" cap="flat" cmpd="sng">
                <a:solidFill>
                  <a:srgbClr val="000000"/>
                </a:solidFill>
                <a:prstDash val="solid"/>
                <a:round/>
                <a:headEnd type="none" w="med" len="med"/>
                <a:tailEnd type="arrow" w="sm" len="sm"/>
              </a:ln>
            </p:spPr>
          </p:sp>
          <p:sp>
            <p:nvSpPr>
              <p:cNvPr id="12333" name="Line 46"/>
              <p:cNvSpPr/>
              <p:nvPr/>
            </p:nvSpPr>
            <p:spPr>
              <a:xfrm>
                <a:off x="3669" y="7871"/>
                <a:ext cx="525" cy="148"/>
              </a:xfrm>
              <a:prstGeom prst="line">
                <a:avLst/>
              </a:prstGeom>
              <a:ln w="9525" cap="flat" cmpd="sng">
                <a:solidFill>
                  <a:srgbClr val="000000"/>
                </a:solidFill>
                <a:prstDash val="solid"/>
                <a:round/>
                <a:headEnd type="none" w="med" len="med"/>
                <a:tailEnd type="arrow" w="sm" len="sm"/>
              </a:ln>
            </p:spPr>
          </p:sp>
          <p:sp>
            <p:nvSpPr>
              <p:cNvPr id="12334" name="Line 47"/>
              <p:cNvSpPr/>
              <p:nvPr/>
            </p:nvSpPr>
            <p:spPr>
              <a:xfrm flipV="1">
                <a:off x="1797" y="7287"/>
                <a:ext cx="528" cy="231"/>
              </a:xfrm>
              <a:prstGeom prst="line">
                <a:avLst/>
              </a:prstGeom>
              <a:ln w="9525" cap="flat" cmpd="sng">
                <a:solidFill>
                  <a:srgbClr val="000000"/>
                </a:solidFill>
                <a:prstDash val="solid"/>
                <a:round/>
                <a:headEnd type="none" w="med" len="med"/>
                <a:tailEnd type="arrow" w="sm" len="sm"/>
              </a:ln>
            </p:spPr>
          </p:sp>
          <p:sp>
            <p:nvSpPr>
              <p:cNvPr id="12335" name="Line 48"/>
              <p:cNvSpPr/>
              <p:nvPr/>
            </p:nvSpPr>
            <p:spPr>
              <a:xfrm flipV="1">
                <a:off x="3669" y="6828"/>
                <a:ext cx="510" cy="0"/>
              </a:xfrm>
              <a:prstGeom prst="line">
                <a:avLst/>
              </a:prstGeom>
              <a:ln w="9525" cap="flat" cmpd="sng">
                <a:solidFill>
                  <a:srgbClr val="000000"/>
                </a:solidFill>
                <a:prstDash val="solid"/>
                <a:round/>
                <a:headEnd type="none" w="med" len="med"/>
                <a:tailEnd type="arrow" w="sm" len="sm"/>
              </a:ln>
            </p:spPr>
          </p:sp>
          <p:sp>
            <p:nvSpPr>
              <p:cNvPr id="12336" name="Line 49"/>
              <p:cNvSpPr/>
              <p:nvPr/>
            </p:nvSpPr>
            <p:spPr>
              <a:xfrm flipV="1">
                <a:off x="4821" y="7113"/>
                <a:ext cx="360" cy="156"/>
              </a:xfrm>
              <a:prstGeom prst="line">
                <a:avLst/>
              </a:prstGeom>
              <a:ln w="9525" cap="flat" cmpd="sng">
                <a:solidFill>
                  <a:srgbClr val="000000"/>
                </a:solidFill>
                <a:prstDash val="solid"/>
                <a:round/>
                <a:headEnd type="none" w="med" len="med"/>
                <a:tailEnd type="arrow" w="sm" len="sm"/>
              </a:ln>
            </p:spPr>
          </p:sp>
          <p:sp>
            <p:nvSpPr>
              <p:cNvPr id="12337" name="Line 50"/>
              <p:cNvSpPr/>
              <p:nvPr/>
            </p:nvSpPr>
            <p:spPr>
              <a:xfrm flipV="1">
                <a:off x="3215" y="8005"/>
                <a:ext cx="204" cy="367"/>
              </a:xfrm>
              <a:prstGeom prst="line">
                <a:avLst/>
              </a:prstGeom>
              <a:ln w="9525" cap="flat" cmpd="sng">
                <a:solidFill>
                  <a:srgbClr val="000000"/>
                </a:solidFill>
                <a:prstDash val="solid"/>
                <a:round/>
                <a:headEnd type="none" w="med" len="med"/>
                <a:tailEnd type="arrow" w="sm" len="sm"/>
              </a:ln>
            </p:spPr>
          </p:sp>
        </p:grpSp>
        <p:sp>
          <p:nvSpPr>
            <p:cNvPr id="6" name="Oval 5"/>
            <p:cNvSpPr/>
            <p:nvPr/>
          </p:nvSpPr>
          <p:spPr>
            <a:xfrm>
              <a:off x="7051" y="6234"/>
              <a:ext cx="884" cy="933"/>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sp>
          <p:nvSpPr>
            <p:cNvPr id="5" name="Oval 8"/>
            <p:cNvSpPr/>
            <p:nvPr/>
          </p:nvSpPr>
          <p:spPr>
            <a:xfrm>
              <a:off x="5407" y="8190"/>
              <a:ext cx="855" cy="900"/>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b="1" dirty="0">
                <a:latin typeface="Times New Roman" panose="02020603050405020304"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box(in)">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strips(downRight)">
                                      <p:cBhvr>
                                        <p:cTn id="12" dur="500"/>
                                        <p:tgtEl>
                                          <p:spTgt spid="134"/>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strips(downRight)">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xit" presetSubtype="10" fill="hold" nodeType="clickEffect">
                                  <p:stCondLst>
                                    <p:cond delay="0"/>
                                  </p:stCondLst>
                                  <p:childTnLst>
                                    <p:animEffect transition="out" filter="checkerboard(across)">
                                      <p:cBhvr>
                                        <p:cTn id="27" dur="500"/>
                                        <p:tgtEl>
                                          <p:spTgt spid="133"/>
                                        </p:tgtEl>
                                      </p:cBhvr>
                                    </p:animEffect>
                                    <p:set>
                                      <p:cBhvr>
                                        <p:cTn id="28" dur="1" fill="hold">
                                          <p:stCondLst>
                                            <p:cond delay="499"/>
                                          </p:stCondLst>
                                        </p:cTn>
                                        <p:tgtEl>
                                          <p:spTgt spid="1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6131"/>
                                        </p:tgtEl>
                                        <p:attrNameLst>
                                          <p:attrName>style.visibility</p:attrName>
                                        </p:attrNameLst>
                                      </p:cBhvr>
                                      <p:to>
                                        <p:strVal val="visible"/>
                                      </p:to>
                                    </p:set>
                                    <p:animEffect transition="in" filter="strips(downRight)">
                                      <p:cBhvr>
                                        <p:cTn id="33" dur="500"/>
                                        <p:tgtEl>
                                          <p:spTgt spid="4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ldLvl="0" animBg="1"/>
      <p:bldP spid="134" grpId="0"/>
      <p:bldP spid="461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拓扑序列</a:t>
            </a:r>
            <a:endParaRPr lang="zh-CN" altLang="en-US"/>
          </a:p>
        </p:txBody>
      </p:sp>
      <p:sp>
        <p:nvSpPr>
          <p:cNvPr id="3" name="内容占位符 2"/>
          <p:cNvSpPr>
            <a:spLocks noGrp="1"/>
          </p:cNvSpPr>
          <p:nvPr>
            <p:ph idx="1"/>
          </p:nvPr>
        </p:nvSpPr>
        <p:spPr/>
        <p:txBody>
          <a:bodyPr/>
          <a:p>
            <a:r>
              <a:rPr lang="zh-CN" altLang="en-US">
                <a:latin typeface="Heiti SC Light" panose="02000000000000000000" charset="-122"/>
                <a:ea typeface="Heiti SC Light" panose="02000000000000000000" charset="-122"/>
                <a:cs typeface="Heiti SC Light" panose="02000000000000000000" charset="-122"/>
              </a:rPr>
              <a:t>求出给定DAG的一个拓扑序列，相当于进行一个作用调度</a:t>
            </a:r>
            <a:endParaRPr lang="zh-CN" altLang="en-US">
              <a:latin typeface="Heiti SC Light" panose="02000000000000000000" charset="-122"/>
              <a:ea typeface="Heiti SC Light" panose="02000000000000000000" charset="-122"/>
              <a:cs typeface="Heiti SC Light" panose="02000000000000000000" charset="-122"/>
            </a:endParaRPr>
          </a:p>
          <a:p>
            <a:endParaRPr lang="zh-CN" altLang="en-US">
              <a:latin typeface="Heiti SC Light" panose="02000000000000000000" charset="-122"/>
              <a:ea typeface="Heiti SC Light" panose="02000000000000000000" charset="-122"/>
              <a:cs typeface="Heiti SC Light" panose="02000000000000000000" charset="-122"/>
            </a:endParaRPr>
          </a:p>
        </p:txBody>
      </p:sp>
      <p:sp>
        <p:nvSpPr>
          <p:cNvPr id="4" name="文本框 3"/>
          <p:cNvSpPr txBox="1"/>
          <p:nvPr/>
        </p:nvSpPr>
        <p:spPr>
          <a:xfrm>
            <a:off x="363220" y="2893695"/>
            <a:ext cx="11148060" cy="2461260"/>
          </a:xfrm>
          <a:prstGeom prst="rect">
            <a:avLst/>
          </a:prstGeom>
          <a:noFill/>
        </p:spPr>
        <p:txBody>
          <a:bodyPr wrap="none" rtlCol="0">
            <a:spAutoFit/>
          </a:bodyPr>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1] </a:t>
            </a:r>
            <a:r>
              <a:rPr lang="zh-CN" altLang="en-US" sz="2800" b="1" dirty="0">
                <a:latin typeface="Heiti SC Light" panose="02000000000000000000" charset="-122"/>
                <a:ea typeface="Heiti SC Light" panose="02000000000000000000" charset="-122"/>
                <a:cs typeface="Heiti SC Light" panose="02000000000000000000" charset="-122"/>
                <a:sym typeface="+mn-ea"/>
              </a:rPr>
              <a:t>如果找得到任何一个入度为</a:t>
            </a:r>
            <a:r>
              <a:rPr lang="en-US" altLang="zh-CN" sz="2800" b="1" dirty="0">
                <a:latin typeface="Heiti SC Light" panose="02000000000000000000" charset="-122"/>
                <a:ea typeface="Heiti SC Light" panose="02000000000000000000" charset="-122"/>
                <a:cs typeface="Heiti SC Light" panose="02000000000000000000" charset="-122"/>
                <a:sym typeface="+mn-ea"/>
              </a:rPr>
              <a:t>0</a:t>
            </a:r>
            <a:r>
              <a:rPr lang="zh-CN" altLang="en-US" sz="2800" b="1" dirty="0">
                <a:latin typeface="Heiti SC Light" panose="02000000000000000000" charset="-122"/>
                <a:ea typeface="Heiti SC Light" panose="02000000000000000000" charset="-122"/>
                <a:cs typeface="Heiti SC Light" panose="02000000000000000000" charset="-122"/>
                <a:sym typeface="+mn-ea"/>
              </a:rPr>
              <a:t>的顶点</a:t>
            </a:r>
            <a:r>
              <a:rPr lang="en-US" altLang="zh-CN" sz="2800" b="1" dirty="0">
                <a:latin typeface="Heiti SC Light" panose="02000000000000000000" charset="-122"/>
                <a:ea typeface="Heiti SC Light" panose="02000000000000000000" charset="-122"/>
                <a:cs typeface="Heiti SC Light" panose="02000000000000000000" charset="-122"/>
                <a:sym typeface="+mn-ea"/>
              </a:rPr>
              <a:t>v</a:t>
            </a:r>
            <a:r>
              <a:rPr lang="zh-CN" altLang="en-US" sz="2800" b="1" dirty="0">
                <a:latin typeface="Heiti SC Light" panose="02000000000000000000" charset="-122"/>
                <a:ea typeface="Heiti SC Light" panose="02000000000000000000" charset="-122"/>
                <a:cs typeface="Heiti SC Light" panose="02000000000000000000" charset="-122"/>
                <a:sym typeface="+mn-ea"/>
              </a:rPr>
              <a:t>，则</a:t>
            </a: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2</a:t>
            </a:r>
            <a:r>
              <a:rPr lang="zh-CN" altLang="en-US" sz="2800" b="1" dirty="0">
                <a:latin typeface="Heiti SC Light" panose="02000000000000000000" charset="-122"/>
                <a:ea typeface="Heiti SC Light" panose="02000000000000000000" charset="-122"/>
                <a:cs typeface="Heiti SC Light" panose="02000000000000000000" charset="-122"/>
                <a:sym typeface="+mn-ea"/>
              </a:rPr>
              <a:t>，否则</a:t>
            </a: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4</a:t>
            </a:r>
            <a:endParaRPr lang="en-US" altLang="zh-CN" sz="2800" b="1" dirty="0">
              <a:latin typeface="Heiti SC Light" panose="02000000000000000000" charset="-122"/>
              <a:ea typeface="Heiti SC Light" panose="02000000000000000000" charset="-122"/>
              <a:cs typeface="Heiti SC Light" panose="02000000000000000000" charset="-122"/>
            </a:endParaRPr>
          </a:p>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2] </a:t>
            </a:r>
            <a:r>
              <a:rPr lang="zh-CN" altLang="en-US" sz="2800" b="1" dirty="0">
                <a:latin typeface="Heiti SC Light" panose="02000000000000000000" charset="-122"/>
                <a:ea typeface="Heiti SC Light" panose="02000000000000000000" charset="-122"/>
                <a:cs typeface="Heiti SC Light" panose="02000000000000000000" charset="-122"/>
                <a:sym typeface="+mn-ea"/>
              </a:rPr>
              <a:t>输出顶点</a:t>
            </a:r>
            <a:r>
              <a:rPr lang="en-US" altLang="zh-CN" sz="2800" b="1" dirty="0">
                <a:latin typeface="Heiti SC Light" panose="02000000000000000000" charset="-122"/>
                <a:ea typeface="Heiti SC Light" panose="02000000000000000000" charset="-122"/>
                <a:cs typeface="Heiti SC Light" panose="02000000000000000000" charset="-122"/>
                <a:sym typeface="+mn-ea"/>
              </a:rPr>
              <a:t>v</a:t>
            </a:r>
            <a:r>
              <a:rPr lang="zh-CN" altLang="en-US" sz="2800" b="1" dirty="0">
                <a:latin typeface="Heiti SC Light" panose="02000000000000000000" charset="-122"/>
                <a:ea typeface="Heiti SC Light" panose="02000000000000000000" charset="-122"/>
                <a:cs typeface="Heiti SC Light" panose="02000000000000000000" charset="-122"/>
                <a:sym typeface="+mn-ea"/>
              </a:rPr>
              <a:t>，并从图中删除该顶点以及与其相连的所有边</a:t>
            </a:r>
            <a:endParaRPr lang="en-US" altLang="zh-CN" sz="2800" b="1" dirty="0">
              <a:latin typeface="Heiti SC Light" panose="02000000000000000000" charset="-122"/>
              <a:ea typeface="Heiti SC Light" panose="02000000000000000000" charset="-122"/>
              <a:cs typeface="Heiti SC Light" panose="02000000000000000000" charset="-122"/>
            </a:endParaRPr>
          </a:p>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3] </a:t>
            </a:r>
            <a:r>
              <a:rPr lang="zh-CN" altLang="en-US" sz="2800" b="1" dirty="0">
                <a:latin typeface="Heiti SC Light" panose="02000000000000000000" charset="-122"/>
                <a:ea typeface="Heiti SC Light" panose="02000000000000000000" charset="-122"/>
                <a:cs typeface="Heiti SC Light" panose="02000000000000000000" charset="-122"/>
                <a:sym typeface="+mn-ea"/>
              </a:rPr>
              <a:t>对改变后的图重复这一过程，转</a:t>
            </a: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1</a:t>
            </a:r>
            <a:endParaRPr lang="en-US" altLang="zh-CN" sz="2800" b="1" dirty="0">
              <a:latin typeface="Heiti SC Light" panose="02000000000000000000" charset="-122"/>
              <a:ea typeface="Heiti SC Light" panose="02000000000000000000" charset="-122"/>
              <a:cs typeface="Heiti SC Light" panose="02000000000000000000" charset="-122"/>
            </a:endParaRPr>
          </a:p>
          <a:p>
            <a:pPr indent="0" algn="l">
              <a:spcBef>
                <a:spcPct val="50000"/>
              </a:spcBef>
              <a:buFont typeface="Arial" panose="020B0604020202020204" pitchFamily="34" charset="0"/>
            </a:pPr>
            <a:r>
              <a:rPr lang="en-US" altLang="zh-CN" sz="2800" b="1" dirty="0">
                <a:solidFill>
                  <a:srgbClr val="0000FF"/>
                </a:solidFill>
                <a:latin typeface="Heiti SC Light" panose="02000000000000000000" charset="-122"/>
                <a:ea typeface="Heiti SC Light" panose="02000000000000000000" charset="-122"/>
                <a:cs typeface="Heiti SC Light" panose="02000000000000000000" charset="-122"/>
                <a:sym typeface="+mn-ea"/>
              </a:rPr>
              <a:t>[Step 4] </a:t>
            </a:r>
            <a:r>
              <a:rPr lang="zh-CN" altLang="en-US" sz="2800" b="1" dirty="0">
                <a:latin typeface="Heiti SC Light" panose="02000000000000000000" charset="-122"/>
                <a:ea typeface="Heiti SC Light" panose="02000000000000000000" charset="-122"/>
                <a:cs typeface="Heiti SC Light" panose="02000000000000000000" charset="-122"/>
                <a:sym typeface="+mn-ea"/>
              </a:rPr>
              <a:t>如果已经输出全部顶点，则结束；否则该有向图不是</a:t>
            </a:r>
            <a:r>
              <a:rPr lang="en-US" altLang="zh-CN" sz="2800" b="1" dirty="0">
                <a:latin typeface="Heiti SC Light" panose="02000000000000000000" charset="-122"/>
                <a:ea typeface="Heiti SC Light" panose="02000000000000000000" charset="-122"/>
                <a:cs typeface="Heiti SC Light" panose="02000000000000000000" charset="-122"/>
                <a:sym typeface="+mn-ea"/>
              </a:rPr>
              <a:t>DAG</a:t>
            </a:r>
            <a:endParaRPr lang="en-US" altLang="zh-CN" sz="2800">
              <a:latin typeface="Heiti SC Light" panose="02000000000000000000" charset="-122"/>
              <a:ea typeface="Heiti SC Light" panose="02000000000000000000" charset="-122"/>
              <a:cs typeface="Heiti SC Light" panose="02000000000000000000" charset="-122"/>
            </a:endParaRPr>
          </a:p>
        </p:txBody>
      </p:sp>
      <p:sp>
        <p:nvSpPr>
          <p:cNvPr id="60" name="矩形 59"/>
          <p:cNvSpPr>
            <a:spLocks noChangeArrowheads="1"/>
          </p:cNvSpPr>
          <p:nvPr/>
        </p:nvSpPr>
        <p:spPr bwMode="auto">
          <a:xfrm>
            <a:off x="363220" y="5535930"/>
            <a:ext cx="10799445" cy="953135"/>
          </a:xfrm>
          <a:prstGeom prst="rect">
            <a:avLst/>
          </a:prstGeom>
          <a:noFill/>
          <a:ln w="9525">
            <a:noFill/>
            <a:miter lim="800000"/>
          </a:ln>
        </p:spPr>
        <p:txBody>
          <a:bodyPr wrap="square">
            <a:spAutoFit/>
          </a:bodyPr>
          <a:p>
            <a:pPr indent="0" algn="just" defTabSz="914400"/>
            <a:r>
              <a:rPr lang="en-US" altLang="zh-CN" sz="2800" b="1" dirty="0">
                <a:latin typeface="Heiti SC Light" panose="02000000000000000000" charset="-122"/>
                <a:ea typeface="Heiti SC Light" panose="02000000000000000000" charset="-122"/>
                <a:cs typeface="Heiti SC Light" panose="02000000000000000000" charset="-122"/>
                <a:sym typeface="Wingdings" panose="05000000000000000000" pitchFamily="2" charset="2"/>
              </a:rPr>
              <a:t> </a:t>
            </a:r>
            <a:r>
              <a:rPr lang="zh-CN" altLang="en-US" sz="2800" b="1" dirty="0">
                <a:solidFill>
                  <a:srgbClr val="C00000"/>
                </a:solidFill>
                <a:latin typeface="Heiti SC Medium" panose="02000000000000000000" charset="-122"/>
                <a:ea typeface="Heiti SC Medium" panose="02000000000000000000" charset="-122"/>
                <a:cs typeface="Heiti SC Light" panose="02000000000000000000" charset="-122"/>
                <a:sym typeface="宋体" pitchFamily="2" charset="-122"/>
              </a:rPr>
              <a:t>理论依据</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是</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基于下面的结论：一个顶点数</a:t>
            </a:r>
            <a:r>
              <a:rPr lang="en-US" altLang="zh-CN" sz="2800" b="1" dirty="0">
                <a:latin typeface="Heiti SC Light" panose="02000000000000000000" charset="-122"/>
                <a:ea typeface="Heiti SC Light" panose="02000000000000000000" charset="-122"/>
                <a:cs typeface="Heiti SC Light" panose="02000000000000000000" charset="-122"/>
                <a:sym typeface="宋体" pitchFamily="2" charset="-122"/>
              </a:rPr>
              <a:t>|V| &gt; 1</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的有向图，如果每个顶点的入度都大于</a:t>
            </a:r>
            <a:r>
              <a:rPr lang="en-US" altLang="zh-CN" sz="2800" b="1" dirty="0">
                <a:latin typeface="Heiti SC Light" panose="02000000000000000000" charset="-122"/>
                <a:ea typeface="Heiti SC Light" panose="02000000000000000000" charset="-122"/>
                <a:cs typeface="Heiti SC Light" panose="02000000000000000000" charset="-122"/>
                <a:sym typeface="宋体" pitchFamily="2" charset="-122"/>
              </a:rPr>
              <a:t>0</a:t>
            </a:r>
            <a:r>
              <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rPr>
              <a:t>，那么它必定存在回路</a:t>
            </a:r>
            <a:endParaRPr lang="zh-CN" altLang="en-US" sz="2800" b="1" dirty="0">
              <a:latin typeface="Heiti SC Light" panose="02000000000000000000" charset="-122"/>
              <a:ea typeface="Heiti SC Light" panose="02000000000000000000" charset="-122"/>
              <a:cs typeface="Heiti SC Light" panose="02000000000000000000" charset="-122"/>
              <a:sym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strips(downRight)">
                                      <p:cBhvr>
                                        <p:cTn id="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拓扑排序示例</a:t>
            </a:r>
            <a:endParaRPr lang="zh-CN" altLang="en-US"/>
          </a:p>
        </p:txBody>
      </p:sp>
      <p:sp>
        <p:nvSpPr>
          <p:cNvPr id="3" name="内容占位符 2"/>
          <p:cNvSpPr>
            <a:spLocks noGrp="1"/>
          </p:cNvSpPr>
          <p:nvPr>
            <p:ph idx="1"/>
          </p:nvPr>
        </p:nvSpPr>
        <p:spPr/>
        <p:txBody>
          <a:bodyPr/>
          <a:p>
            <a:r>
              <a:rPr lang="zh-CN" altLang="en-US">
                <a:latin typeface="Heiti SC Light" panose="02000000000000000000" charset="-122"/>
                <a:ea typeface="Heiti SC Light" panose="02000000000000000000" charset="-122"/>
                <a:cs typeface="Heiti SC Light" panose="02000000000000000000" charset="-122"/>
              </a:rPr>
              <a:t>课本</a:t>
            </a:r>
            <a:r>
              <a:rPr lang="en-US" altLang="zh-CN">
                <a:latin typeface="Heiti SC Light" panose="02000000000000000000" charset="-122"/>
                <a:ea typeface="Heiti SC Light" panose="02000000000000000000" charset="-122"/>
                <a:cs typeface="Heiti SC Light" panose="02000000000000000000" charset="-122"/>
              </a:rPr>
              <a:t>Page 248</a:t>
            </a:r>
            <a:r>
              <a:rPr lang="zh-CN" altLang="en-US">
                <a:latin typeface="Heiti SC Light" panose="02000000000000000000" charset="-122"/>
                <a:ea typeface="Heiti SC Light" panose="02000000000000000000" charset="-122"/>
                <a:cs typeface="Heiti SC Light" panose="02000000000000000000" charset="-122"/>
              </a:rPr>
              <a:t>：图</a:t>
            </a:r>
            <a:r>
              <a:rPr lang="en-US" altLang="zh-CN">
                <a:latin typeface="Heiti SC Light" panose="02000000000000000000" charset="-122"/>
                <a:ea typeface="Heiti SC Light" panose="02000000000000000000" charset="-122"/>
                <a:cs typeface="Heiti SC Light" panose="02000000000000000000" charset="-122"/>
              </a:rPr>
              <a:t> 6.35 / </a:t>
            </a:r>
            <a:r>
              <a:rPr lang="zh-CN" altLang="en-US">
                <a:latin typeface="Heiti SC Light" panose="02000000000000000000" charset="-122"/>
                <a:ea typeface="Heiti SC Light" panose="02000000000000000000" charset="-122"/>
                <a:cs typeface="Heiti SC Light" panose="02000000000000000000" charset="-122"/>
              </a:rPr>
              <a:t>表</a:t>
            </a:r>
            <a:r>
              <a:rPr lang="en-US" altLang="zh-CN">
                <a:latin typeface="Heiti SC Light" panose="02000000000000000000" charset="-122"/>
                <a:ea typeface="Heiti SC Light" panose="02000000000000000000" charset="-122"/>
                <a:cs typeface="Heiti SC Light" panose="02000000000000000000" charset="-122"/>
              </a:rPr>
              <a:t> 6.4</a:t>
            </a:r>
            <a:endParaRPr lang="en-US" altLang="zh-CN">
              <a:latin typeface="Heiti SC Light" panose="02000000000000000000" charset="-122"/>
              <a:ea typeface="Heiti SC Light" panose="02000000000000000000" charset="-122"/>
              <a:cs typeface="Heiti SC Light" panose="02000000000000000000" charset="-122"/>
            </a:endParaRPr>
          </a:p>
          <a:p>
            <a:r>
              <a:rPr lang="zh-CN" altLang="en-US">
                <a:latin typeface="Heiti SC Light" panose="02000000000000000000" charset="-122"/>
                <a:ea typeface="Heiti SC Light" panose="02000000000000000000" charset="-122"/>
                <a:cs typeface="Heiti SC Light" panose="02000000000000000000" charset="-122"/>
              </a:rPr>
              <a:t>代码学习：</a:t>
            </a:r>
            <a:r>
              <a:rPr lang="en-US" altLang="zh-CN">
                <a:latin typeface="Heiti SC Light" panose="02000000000000000000" charset="-122"/>
                <a:ea typeface="Heiti SC Light" panose="02000000000000000000" charset="-122"/>
                <a:cs typeface="Heiti SC Light" panose="02000000000000000000" charset="-122"/>
              </a:rPr>
              <a:t>topsort.c</a:t>
            </a:r>
            <a:endParaRPr lang="en-US" altLang="zh-CN">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DAG</a:t>
            </a:r>
            <a:r>
              <a:rPr lang="zh-CN" altLang="en-US"/>
              <a:t>上的单源最短</a:t>
            </a:r>
            <a:r>
              <a:rPr lang="zh-CN" altLang="en-US"/>
              <a:t>路径</a:t>
            </a:r>
            <a:endParaRPr lang="zh-CN" altLang="en-US"/>
          </a:p>
        </p:txBody>
      </p:sp>
      <p:pic>
        <p:nvPicPr>
          <p:cNvPr id="7" name="图片 6"/>
          <p:cNvPicPr>
            <a:picLocks noChangeAspect="1"/>
          </p:cNvPicPr>
          <p:nvPr/>
        </p:nvPicPr>
        <p:blipFill>
          <a:blip r:embed="rId1"/>
          <a:stretch>
            <a:fillRect/>
          </a:stretch>
        </p:blipFill>
        <p:spPr>
          <a:xfrm>
            <a:off x="7563485" y="1713865"/>
            <a:ext cx="3600000" cy="1393269"/>
          </a:xfrm>
          <a:prstGeom prst="rect">
            <a:avLst/>
          </a:prstGeom>
        </p:spPr>
      </p:pic>
      <p:pic>
        <p:nvPicPr>
          <p:cNvPr id="8" name="图片 7"/>
          <p:cNvPicPr>
            <a:picLocks noChangeAspect="1"/>
          </p:cNvPicPr>
          <p:nvPr/>
        </p:nvPicPr>
        <p:blipFill>
          <a:blip r:embed="rId2"/>
          <a:stretch>
            <a:fillRect/>
          </a:stretch>
        </p:blipFill>
        <p:spPr>
          <a:xfrm>
            <a:off x="7563485" y="3236595"/>
            <a:ext cx="3600000" cy="1405640"/>
          </a:xfrm>
          <a:prstGeom prst="rect">
            <a:avLst/>
          </a:prstGeom>
        </p:spPr>
      </p:pic>
      <p:pic>
        <p:nvPicPr>
          <p:cNvPr id="9" name="图片 8"/>
          <p:cNvPicPr>
            <a:picLocks noChangeAspect="1"/>
          </p:cNvPicPr>
          <p:nvPr/>
        </p:nvPicPr>
        <p:blipFill>
          <a:blip r:embed="rId3"/>
          <a:stretch>
            <a:fillRect/>
          </a:stretch>
        </p:blipFill>
        <p:spPr>
          <a:xfrm>
            <a:off x="482600" y="2384425"/>
            <a:ext cx="6480000" cy="2089432"/>
          </a:xfrm>
          <a:prstGeom prst="rect">
            <a:avLst/>
          </a:prstGeom>
        </p:spPr>
      </p:pic>
      <p:sp>
        <p:nvSpPr>
          <p:cNvPr id="10" name="文本框 9"/>
          <p:cNvSpPr txBox="1"/>
          <p:nvPr/>
        </p:nvSpPr>
        <p:spPr>
          <a:xfrm>
            <a:off x="647700" y="5124450"/>
            <a:ext cx="7834630" cy="1383665"/>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直觉：</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若从</a:t>
            </a:r>
            <a:r>
              <a:rPr lang="en-US" altLang="zh-CN" sz="2800">
                <a:latin typeface="Heiti SC Light" panose="02000000000000000000" charset="-122"/>
                <a:ea typeface="Heiti SC Light" panose="02000000000000000000" charset="-122"/>
                <a:cs typeface="Heiti SC Light" panose="02000000000000000000" charset="-122"/>
              </a:rPr>
              <a:t>v</a:t>
            </a:r>
            <a:r>
              <a:rPr lang="en-US" altLang="zh-CN" sz="2800" baseline="-25000">
                <a:latin typeface="Heiti SC Light" panose="02000000000000000000" charset="-122"/>
                <a:ea typeface="Heiti SC Light" panose="02000000000000000000" charset="-122"/>
                <a:cs typeface="Heiti SC Light" panose="02000000000000000000" charset="-122"/>
              </a:rPr>
              <a:t>0</a:t>
            </a:r>
            <a:r>
              <a:rPr lang="en-US" altLang="zh-CN" sz="2800">
                <a:latin typeface="Heiti SC Light" panose="02000000000000000000" charset="-122"/>
                <a:ea typeface="Heiti SC Light" panose="02000000000000000000" charset="-122"/>
                <a:cs typeface="Heiti SC Light" panose="02000000000000000000" charset="-122"/>
              </a:rPr>
              <a:t> = s</a:t>
            </a:r>
            <a:r>
              <a:rPr lang="zh-CN" altLang="en-US" sz="2800">
                <a:latin typeface="Heiti SC Light" panose="02000000000000000000" charset="-122"/>
                <a:ea typeface="Heiti SC Light" panose="02000000000000000000" charset="-122"/>
                <a:cs typeface="Heiti SC Light" panose="02000000000000000000" charset="-122"/>
              </a:rPr>
              <a:t>到</a:t>
            </a:r>
            <a:r>
              <a:rPr lang="en-US" altLang="zh-CN" sz="2800">
                <a:latin typeface="Heiti SC Light" panose="02000000000000000000" charset="-122"/>
                <a:ea typeface="Heiti SC Light" panose="02000000000000000000" charset="-122"/>
                <a:cs typeface="Heiti SC Light" panose="02000000000000000000" charset="-122"/>
              </a:rPr>
              <a:t>v</a:t>
            </a:r>
            <a:r>
              <a:rPr lang="en-US" altLang="zh-CN" sz="2800" baseline="-25000">
                <a:latin typeface="Heiti SC Light" panose="02000000000000000000" charset="-122"/>
                <a:ea typeface="Heiti SC Light" panose="02000000000000000000" charset="-122"/>
                <a:cs typeface="Heiti SC Light" panose="02000000000000000000" charset="-122"/>
              </a:rPr>
              <a:t>k</a:t>
            </a:r>
            <a:r>
              <a:rPr lang="en-US" altLang="zh-CN" sz="2800">
                <a:latin typeface="Heiti SC Light" panose="02000000000000000000" charset="-122"/>
                <a:ea typeface="Heiti SC Light" panose="02000000000000000000" charset="-122"/>
                <a:cs typeface="Heiti SC Light" panose="02000000000000000000" charset="-122"/>
              </a:rPr>
              <a:t> = v</a:t>
            </a:r>
            <a:r>
              <a:rPr lang="zh-CN" altLang="en-US" sz="2800">
                <a:latin typeface="Heiti SC Light" panose="02000000000000000000" charset="-122"/>
                <a:ea typeface="Heiti SC Light" panose="02000000000000000000" charset="-122"/>
                <a:cs typeface="Heiti SC Light" panose="02000000000000000000" charset="-122"/>
              </a:rPr>
              <a:t>的最短路径为：</a:t>
            </a:r>
            <a:r>
              <a:rPr lang="en-US" altLang="zh-CN" sz="2800">
                <a:latin typeface="Heiti SC Light" panose="02000000000000000000" charset="-122"/>
                <a:ea typeface="Heiti SC Light" panose="02000000000000000000" charset="-122"/>
                <a:cs typeface="Heiti SC Light" panose="02000000000000000000" charset="-122"/>
              </a:rPr>
              <a:t>&lt;</a:t>
            </a:r>
            <a:r>
              <a:rPr lang="en-US" altLang="zh-CN" sz="2800" i="1">
                <a:latin typeface="Heiti SC Light" panose="02000000000000000000" charset="-122"/>
                <a:ea typeface="Heiti SC Light" panose="02000000000000000000" charset="-122"/>
                <a:cs typeface="Heiti SC Light" panose="02000000000000000000" charset="-122"/>
              </a:rPr>
              <a:t>v</a:t>
            </a:r>
            <a:r>
              <a:rPr lang="en-US" altLang="zh-CN" sz="2800" i="1" baseline="-25000">
                <a:latin typeface="Heiti SC Light" panose="02000000000000000000" charset="-122"/>
                <a:ea typeface="Heiti SC Light" panose="02000000000000000000" charset="-122"/>
                <a:cs typeface="Heiti SC Light" panose="02000000000000000000" charset="-122"/>
              </a:rPr>
              <a:t>0</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1</a:t>
            </a:r>
            <a:r>
              <a:rPr lang="en-US" altLang="zh-CN" sz="2800" i="1">
                <a:latin typeface="Heiti SC Light" panose="02000000000000000000" charset="-122"/>
                <a:ea typeface="Heiti SC Light" panose="02000000000000000000" charset="-122"/>
                <a:cs typeface="Heiti SC Light" panose="02000000000000000000" charset="-122"/>
              </a:rPr>
              <a:t>, ..., v</a:t>
            </a:r>
            <a:r>
              <a:rPr lang="en-US" altLang="zh-CN" sz="2800" i="1" baseline="-25000">
                <a:latin typeface="Heiti SC Light" panose="02000000000000000000" charset="-122"/>
                <a:ea typeface="Heiti SC Light" panose="02000000000000000000" charset="-122"/>
                <a:cs typeface="Heiti SC Light" panose="02000000000000000000" charset="-122"/>
              </a:rPr>
              <a:t>k</a:t>
            </a:r>
            <a:r>
              <a:rPr lang="en-US" altLang="zh-CN" sz="2800">
                <a:latin typeface="Heiti SC Light" panose="02000000000000000000" charset="-122"/>
                <a:ea typeface="Heiti SC Light" panose="02000000000000000000" charset="-122"/>
                <a:cs typeface="Heiti SC Light" panose="02000000000000000000" charset="-122"/>
              </a:rPr>
              <a:t>&gt;</a:t>
            </a:r>
            <a:endParaRPr lang="en-US" altLang="zh-CN" sz="2800">
              <a:latin typeface="Heiti SC Light" panose="02000000000000000000" charset="-122"/>
              <a:ea typeface="Heiti SC Light" panose="02000000000000000000" charset="-122"/>
              <a:cs typeface="Heiti SC Light" panose="02000000000000000000" charset="-122"/>
            </a:endParaRPr>
          </a:p>
          <a:p>
            <a:pPr algn="l"/>
            <a:r>
              <a:rPr lang="en-US" altLang="zh-CN" sz="2800">
                <a:latin typeface="Heiti SC Light" panose="02000000000000000000" charset="-122"/>
                <a:ea typeface="Heiti SC Light" panose="02000000000000000000" charset="-122"/>
                <a:cs typeface="Heiti SC Light" panose="02000000000000000000" charset="-122"/>
              </a:rPr>
              <a:t>relax</a:t>
            </a:r>
            <a:r>
              <a:rPr lang="zh-CN" altLang="en-US" sz="2800">
                <a:latin typeface="Heiti SC Light" panose="02000000000000000000" charset="-122"/>
                <a:ea typeface="Heiti SC Light" panose="02000000000000000000" charset="-122"/>
                <a:cs typeface="Heiti SC Light" panose="02000000000000000000" charset="-122"/>
              </a:rPr>
              <a:t>边的顺序肯定是</a:t>
            </a:r>
            <a:r>
              <a:rPr lang="en-US" altLang="zh-CN" sz="2800" i="1">
                <a:latin typeface="Heiti SC Light" panose="02000000000000000000" charset="-122"/>
                <a:ea typeface="Heiti SC Light" panose="02000000000000000000" charset="-122"/>
                <a:cs typeface="Heiti SC Light" panose="02000000000000000000" charset="-122"/>
              </a:rPr>
              <a:t>(v</a:t>
            </a:r>
            <a:r>
              <a:rPr lang="en-US" altLang="zh-CN" sz="2800" i="1" baseline="-25000">
                <a:latin typeface="Heiti SC Light" panose="02000000000000000000" charset="-122"/>
                <a:ea typeface="Heiti SC Light" panose="02000000000000000000" charset="-122"/>
                <a:cs typeface="Heiti SC Light" panose="02000000000000000000" charset="-122"/>
              </a:rPr>
              <a:t>0</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1</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1</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2</a:t>
            </a:r>
            <a:r>
              <a:rPr lang="en-US" altLang="zh-CN" sz="2800" i="1">
                <a:latin typeface="Heiti SC Light" panose="02000000000000000000" charset="-122"/>
                <a:ea typeface="Heiti SC Light" panose="02000000000000000000" charset="-122"/>
                <a:cs typeface="Heiti SC Light" panose="02000000000000000000" charset="-122"/>
              </a:rPr>
              <a:t>), ..., (v</a:t>
            </a:r>
            <a:r>
              <a:rPr lang="en-US" altLang="zh-CN" sz="2800" i="1" baseline="-25000">
                <a:latin typeface="Heiti SC Light" panose="02000000000000000000" charset="-122"/>
                <a:ea typeface="Heiti SC Light" panose="02000000000000000000" charset="-122"/>
                <a:cs typeface="Heiti SC Light" panose="02000000000000000000" charset="-122"/>
              </a:rPr>
              <a:t>k-1</a:t>
            </a:r>
            <a:r>
              <a:rPr lang="en-US" altLang="zh-CN" sz="2800" i="1">
                <a:latin typeface="Heiti SC Light" panose="02000000000000000000" charset="-122"/>
                <a:ea typeface="Heiti SC Light" panose="02000000000000000000" charset="-122"/>
                <a:cs typeface="Heiti SC Light" panose="02000000000000000000" charset="-122"/>
              </a:rPr>
              <a:t>, v</a:t>
            </a:r>
            <a:r>
              <a:rPr lang="en-US" altLang="zh-CN" sz="2800" i="1" baseline="-25000">
                <a:latin typeface="Heiti SC Light" panose="02000000000000000000" charset="-122"/>
                <a:ea typeface="Heiti SC Light" panose="02000000000000000000" charset="-122"/>
                <a:cs typeface="Heiti SC Light" panose="02000000000000000000" charset="-122"/>
              </a:rPr>
              <a:t>k</a:t>
            </a:r>
            <a:r>
              <a:rPr lang="en-US" altLang="zh-CN" sz="2800" i="1">
                <a:latin typeface="Heiti SC Light" panose="02000000000000000000" charset="-122"/>
                <a:ea typeface="Heiti SC Light" panose="02000000000000000000" charset="-122"/>
                <a:cs typeface="Heiti SC Light" panose="02000000000000000000" charset="-122"/>
              </a:rPr>
              <a:t>)</a:t>
            </a:r>
            <a:endParaRPr lang="en-US" altLang="zh-CN" sz="2800" i="1">
              <a:latin typeface="Heiti SC Light" panose="02000000000000000000" charset="-122"/>
              <a:ea typeface="Heiti SC Light" panose="02000000000000000000" charset="-122"/>
              <a:cs typeface="Heiti SC Light" panose="02000000000000000000" charset="-122"/>
            </a:endParaRPr>
          </a:p>
        </p:txBody>
      </p:sp>
      <p:sp>
        <p:nvSpPr>
          <p:cNvPr id="12" name="文本框 11"/>
          <p:cNvSpPr txBox="1"/>
          <p:nvPr/>
        </p:nvSpPr>
        <p:spPr>
          <a:xfrm>
            <a:off x="9202420" y="4705350"/>
            <a:ext cx="1960880" cy="181483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最长路径：</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 改为 -∞</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Relax中：</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rPr>
              <a:t>&gt; </a:t>
            </a:r>
            <a:r>
              <a:rPr lang="zh-CN" altLang="en-US" sz="2800">
                <a:latin typeface="Heiti SC Light" panose="02000000000000000000" charset="-122"/>
                <a:ea typeface="Heiti SC Light" panose="02000000000000000000" charset="-122"/>
                <a:cs typeface="Heiti SC Light" panose="02000000000000000000" charset="-122"/>
              </a:rPr>
              <a:t>改为 &lt;</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172845" y="0"/>
            <a:ext cx="9845675" cy="6858000"/>
          </a:xfrm>
          <a:prstGeom prst="rect">
            <a:avLst/>
          </a:prstGeom>
        </p:spPr>
      </p:pic>
      <p:cxnSp>
        <p:nvCxnSpPr>
          <p:cNvPr id="5" name="直接箭头连接符 4"/>
          <p:cNvCxnSpPr/>
          <p:nvPr/>
        </p:nvCxnSpPr>
        <p:spPr>
          <a:xfrm flipV="1">
            <a:off x="990600" y="984250"/>
            <a:ext cx="711200" cy="4445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6200" y="1428750"/>
            <a:ext cx="1852295" cy="953135"/>
          </a:xfrm>
          <a:prstGeom prst="rect">
            <a:avLst/>
          </a:prstGeom>
          <a:noFill/>
        </p:spPr>
        <p:txBody>
          <a:bodyPr wrap="none" rtlCol="0">
            <a:spAutoFit/>
          </a:bodyPr>
          <a:p>
            <a:pPr algn="l"/>
            <a:r>
              <a:rPr lang="en-US" altLang="zh-CN" sz="2800" b="1">
                <a:solidFill>
                  <a:srgbClr val="C00000"/>
                </a:solidFill>
                <a:latin typeface="Heiti SC Medium" panose="02000000000000000000" charset="-122"/>
                <a:ea typeface="Heiti SC Medium" panose="02000000000000000000" charset="-122"/>
                <a:cs typeface="Heiti SC Medium" panose="02000000000000000000" charset="-122"/>
                <a:sym typeface="+mn-ea"/>
              </a:rPr>
              <a:t>d</a:t>
            </a:r>
            <a:r>
              <a:rPr lang="zh-CN" altLang="en-US" sz="2800" b="1">
                <a:solidFill>
                  <a:srgbClr val="C00000"/>
                </a:solidFill>
                <a:latin typeface="Heiti SC Medium" panose="02000000000000000000" charset="-122"/>
                <a:ea typeface="Heiti SC Medium" panose="02000000000000000000" charset="-122"/>
                <a:cs typeface="Heiti SC Medium" panose="02000000000000000000" charset="-122"/>
                <a:sym typeface="+mn-ea"/>
              </a:rPr>
              <a:t>的初始化</a:t>
            </a:r>
            <a:endParaRPr lang="en-US" altLang="zh-CN" sz="2800" b="1">
              <a:solidFill>
                <a:srgbClr val="C00000"/>
              </a:solidFill>
              <a:latin typeface="Heiti SC Medium" panose="02000000000000000000" charset="-122"/>
              <a:ea typeface="Heiti SC Medium" panose="02000000000000000000" charset="-122"/>
              <a:cs typeface="Heiti SC Medium" panose="02000000000000000000" charset="-122"/>
            </a:endParaRPr>
          </a:p>
          <a:p>
            <a:pPr algn="l"/>
            <a:r>
              <a:rPr lang="zh-CN" altLang="en-US" sz="2800" b="1">
                <a:solidFill>
                  <a:srgbClr val="C00000"/>
                </a:solidFill>
                <a:latin typeface="Heiti SC Medium" panose="02000000000000000000" charset="-122"/>
                <a:ea typeface="Heiti SC Medium" panose="02000000000000000000" charset="-122"/>
                <a:cs typeface="Heiti SC Medium" panose="02000000000000000000" charset="-122"/>
              </a:rPr>
              <a:t>源点：</a:t>
            </a:r>
            <a:r>
              <a:rPr lang="en-US" altLang="zh-CN" sz="2800" b="1">
                <a:solidFill>
                  <a:srgbClr val="C00000"/>
                </a:solidFill>
                <a:latin typeface="Heiti SC Medium" panose="02000000000000000000" charset="-122"/>
                <a:ea typeface="Heiti SC Medium" panose="02000000000000000000" charset="-122"/>
                <a:cs typeface="Heiti SC Medium" panose="02000000000000000000" charset="-122"/>
              </a:rPr>
              <a:t>s</a:t>
            </a:r>
            <a:endParaRPr lang="en-US" altLang="zh-CN" sz="2800" b="1">
              <a:solidFill>
                <a:srgbClr val="C00000"/>
              </a:solidFill>
              <a:latin typeface="Heiti SC Medium" panose="02000000000000000000" charset="-122"/>
              <a:ea typeface="Heiti SC Medium" panose="02000000000000000000" charset="-122"/>
              <a:cs typeface="Heiti SC Medium" panose="02000000000000000000" charset="-122"/>
            </a:endParaRPr>
          </a:p>
        </p:txBody>
      </p:sp>
      <p:cxnSp>
        <p:nvCxnSpPr>
          <p:cNvPr id="7" name="直接箭头连接符 6"/>
          <p:cNvCxnSpPr/>
          <p:nvPr/>
        </p:nvCxnSpPr>
        <p:spPr>
          <a:xfrm flipH="1">
            <a:off x="5626100" y="5581650"/>
            <a:ext cx="977900" cy="3302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731000" y="5059680"/>
            <a:ext cx="1607820" cy="521970"/>
          </a:xfrm>
          <a:prstGeom prst="rect">
            <a:avLst/>
          </a:prstGeom>
          <a:noFill/>
        </p:spPr>
        <p:txBody>
          <a:bodyPr wrap="none" rtlCol="0">
            <a:spAutoFit/>
          </a:bodyPr>
          <a:p>
            <a:pPr algn="l"/>
            <a:r>
              <a:rPr lang="zh-CN" altLang="en-US" sz="2800" b="1">
                <a:solidFill>
                  <a:srgbClr val="C00000"/>
                </a:solidFill>
                <a:latin typeface="Heiti SC Medium" panose="02000000000000000000" charset="-122"/>
                <a:ea typeface="Heiti SC Medium" panose="02000000000000000000" charset="-122"/>
                <a:cs typeface="Arial Regular" panose="020B0604020202020204" charset="0"/>
              </a:rPr>
              <a:t>最终结果</a:t>
            </a:r>
            <a:endParaRPr lang="zh-CN" altLang="en-US" sz="2800" b="1">
              <a:solidFill>
                <a:srgbClr val="C00000"/>
              </a:solidFill>
              <a:latin typeface="Heiti SC Medium" panose="02000000000000000000" charset="-122"/>
              <a:ea typeface="Heiti SC Medium" panose="02000000000000000000" charset="-122"/>
              <a:cs typeface="Arial Regular" panose="020B0604020202020204" charset="0"/>
            </a:endParaRPr>
          </a:p>
        </p:txBody>
      </p:sp>
      <p:cxnSp>
        <p:nvCxnSpPr>
          <p:cNvPr id="11" name="直接箭头连接符 10"/>
          <p:cNvCxnSpPr/>
          <p:nvPr/>
        </p:nvCxnSpPr>
        <p:spPr>
          <a:xfrm flipH="1" flipV="1">
            <a:off x="10274300" y="1123950"/>
            <a:ext cx="647700" cy="2921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517505" y="1517650"/>
            <a:ext cx="1483995" cy="953135"/>
          </a:xfrm>
          <a:prstGeom prst="rect">
            <a:avLst/>
          </a:prstGeom>
          <a:noFill/>
        </p:spPr>
        <p:txBody>
          <a:bodyPr wrap="squar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第</a:t>
            </a:r>
            <a:r>
              <a:rPr lang="en-US" altLang="zh-CN" sz="2800">
                <a:latin typeface="Heiti SC Light" panose="02000000000000000000" charset="-122"/>
                <a:ea typeface="Heiti SC Light" panose="02000000000000000000" charset="-122"/>
                <a:cs typeface="Heiti SC Light" panose="02000000000000000000" charset="-122"/>
              </a:rPr>
              <a:t>1</a:t>
            </a:r>
            <a:r>
              <a:rPr lang="zh-CN" altLang="en-US" sz="2800">
                <a:latin typeface="Heiti SC Light" panose="02000000000000000000" charset="-122"/>
                <a:ea typeface="Heiti SC Light" panose="02000000000000000000" charset="-122"/>
                <a:cs typeface="Heiti SC Light" panose="02000000000000000000" charset="-122"/>
              </a:rPr>
              <a:t>次迭代之后</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关键</a:t>
            </a:r>
            <a:r>
              <a:rPr lang="zh-CN" altLang="en-US"/>
              <a:t>路径</a:t>
            </a:r>
            <a:endParaRPr lang="zh-CN" altLang="en-US"/>
          </a:p>
        </p:txBody>
      </p:sp>
      <p:sp>
        <p:nvSpPr>
          <p:cNvPr id="3" name="内容占位符 2"/>
          <p:cNvSpPr>
            <a:spLocks noGrp="1"/>
          </p:cNvSpPr>
          <p:nvPr>
            <p:ph idx="1"/>
          </p:nvPr>
        </p:nvSpPr>
        <p:spPr/>
        <p:txBody>
          <a:bodyPr/>
          <a:p>
            <a:r>
              <a:rPr lang="zh-CN" altLang="en-US">
                <a:latin typeface="Heiti SC Light" panose="02000000000000000000" charset="-122"/>
                <a:ea typeface="Heiti SC Light" panose="02000000000000000000" charset="-122"/>
              </a:rPr>
              <a:t>Edges represent jobs to be performed, and edge weights</a:t>
            </a:r>
            <a:r>
              <a:rPr lang="en-US" altLang="zh-CN">
                <a:latin typeface="Heiti SC Light" panose="02000000000000000000" charset="-122"/>
                <a:ea typeface="Heiti SC Light" panose="02000000000000000000" charset="-122"/>
              </a:rPr>
              <a:t> </a:t>
            </a:r>
            <a:r>
              <a:rPr lang="zh-CN" altLang="en-US">
                <a:latin typeface="Heiti SC Light" panose="02000000000000000000" charset="-122"/>
                <a:ea typeface="Heiti SC Light" panose="02000000000000000000" charset="-122"/>
              </a:rPr>
              <a:t>represent the times required to perform particular jobs</a:t>
            </a:r>
            <a:endParaRPr lang="zh-CN" altLang="en-US">
              <a:latin typeface="Heiti SC Light" panose="02000000000000000000" charset="-122"/>
              <a:ea typeface="Heiti SC Light" panose="02000000000000000000" charset="-122"/>
            </a:endParaRPr>
          </a:p>
          <a:p>
            <a:r>
              <a:rPr lang="zh-CN" altLang="en-US">
                <a:latin typeface="Heiti SC Light" panose="02000000000000000000" charset="-122"/>
                <a:ea typeface="Heiti SC Light" panose="02000000000000000000" charset="-122"/>
              </a:rPr>
              <a:t> If edge </a:t>
            </a:r>
            <a:r>
              <a:rPr lang="en-US" altLang="zh-CN" b="1">
                <a:solidFill>
                  <a:srgbClr val="C00000"/>
                </a:solidFill>
                <a:latin typeface="Heiti SC Medium" panose="02000000000000000000" charset="-122"/>
                <a:ea typeface="Heiti SC Medium" panose="02000000000000000000" charset="-122"/>
              </a:rPr>
              <a:t>(u, v)</a:t>
            </a:r>
            <a:r>
              <a:rPr lang="en-US" altLang="zh-CN">
                <a:latin typeface="Heiti SC Light" panose="02000000000000000000" charset="-122"/>
                <a:ea typeface="Heiti SC Light" panose="02000000000000000000" charset="-122"/>
              </a:rPr>
              <a:t> </a:t>
            </a:r>
            <a:r>
              <a:rPr lang="zh-CN" altLang="en-US">
                <a:latin typeface="Heiti SC Light" panose="02000000000000000000" charset="-122"/>
                <a:ea typeface="Heiti SC Light" panose="02000000000000000000" charset="-122"/>
              </a:rPr>
              <a:t>enters vertex </a:t>
            </a:r>
            <a:r>
              <a:rPr lang="en-US" altLang="zh-CN" b="1">
                <a:solidFill>
                  <a:srgbClr val="C00000"/>
                </a:solidFill>
                <a:latin typeface="Heiti SC Medium" panose="02000000000000000000" charset="-122"/>
                <a:ea typeface="Heiti SC Medium" panose="02000000000000000000" charset="-122"/>
              </a:rPr>
              <a:t>v</a:t>
            </a:r>
            <a:r>
              <a:rPr lang="en-US" altLang="zh-CN">
                <a:latin typeface="Heiti SC Light" panose="02000000000000000000" charset="-122"/>
                <a:ea typeface="Heiti SC Light" panose="02000000000000000000" charset="-122"/>
              </a:rPr>
              <a:t> </a:t>
            </a:r>
            <a:r>
              <a:rPr lang="zh-CN" altLang="en-US">
                <a:latin typeface="Heiti SC Light" panose="02000000000000000000" charset="-122"/>
                <a:ea typeface="Heiti SC Light" panose="02000000000000000000" charset="-122"/>
              </a:rPr>
              <a:t>and edge </a:t>
            </a:r>
            <a:r>
              <a:rPr lang="en-US" altLang="zh-CN" b="1">
                <a:solidFill>
                  <a:srgbClr val="C00000"/>
                </a:solidFill>
                <a:latin typeface="Heiti SC Medium" panose="02000000000000000000" charset="-122"/>
                <a:ea typeface="Heiti SC Medium" panose="02000000000000000000" charset="-122"/>
              </a:rPr>
              <a:t>(v, w)</a:t>
            </a:r>
            <a:r>
              <a:rPr lang="zh-CN" altLang="en-US">
                <a:latin typeface="Heiti SC Light" panose="02000000000000000000" charset="-122"/>
                <a:ea typeface="Heiti SC Light" panose="02000000000000000000" charset="-122"/>
              </a:rPr>
              <a:t> leaves </a:t>
            </a:r>
            <a:r>
              <a:rPr lang="en-US" altLang="zh-CN" b="1">
                <a:solidFill>
                  <a:srgbClr val="C00000"/>
                </a:solidFill>
                <a:latin typeface="Heiti SC Medium" panose="02000000000000000000" charset="-122"/>
                <a:ea typeface="Heiti SC Medium" panose="02000000000000000000" charset="-122"/>
              </a:rPr>
              <a:t>v</a:t>
            </a:r>
            <a:r>
              <a:rPr lang="zh-CN" altLang="en-US">
                <a:latin typeface="Heiti SC Light" panose="02000000000000000000" charset="-122"/>
                <a:ea typeface="Heiti SC Light" panose="02000000000000000000" charset="-122"/>
              </a:rPr>
              <a:t>, then job </a:t>
            </a:r>
            <a:r>
              <a:rPr lang="en-US" altLang="zh-CN" b="1">
                <a:solidFill>
                  <a:srgbClr val="C00000"/>
                </a:solidFill>
                <a:latin typeface="Heiti SC Medium" panose="02000000000000000000" charset="-122"/>
                <a:ea typeface="Heiti SC Medium" panose="02000000000000000000" charset="-122"/>
              </a:rPr>
              <a:t>(u, v)</a:t>
            </a:r>
            <a:r>
              <a:rPr lang="zh-CN" altLang="en-US">
                <a:latin typeface="Heiti SC Light" panose="02000000000000000000" charset="-122"/>
                <a:ea typeface="Heiti SC Light" panose="02000000000000000000" charset="-122"/>
              </a:rPr>
              <a:t> must be performed before job </a:t>
            </a:r>
            <a:r>
              <a:rPr lang="en-US" altLang="zh-CN" b="1">
                <a:solidFill>
                  <a:srgbClr val="C00000"/>
                </a:solidFill>
                <a:latin typeface="Heiti SC Medium" panose="02000000000000000000" charset="-122"/>
                <a:ea typeface="Heiti SC Medium" panose="02000000000000000000" charset="-122"/>
              </a:rPr>
              <a:t>(v, w)</a:t>
            </a:r>
            <a:endParaRPr lang="en-US" altLang="zh-CN">
              <a:latin typeface="Heiti SC Light" panose="02000000000000000000" charset="-122"/>
              <a:ea typeface="Heiti SC Light" panose="02000000000000000000" charset="-122"/>
            </a:endParaRPr>
          </a:p>
          <a:p>
            <a:r>
              <a:rPr lang="en-US" altLang="zh-CN">
                <a:latin typeface="Heiti SC Light" panose="02000000000000000000" charset="-122"/>
                <a:ea typeface="Heiti SC Light" panose="02000000000000000000" charset="-122"/>
              </a:rPr>
              <a:t>A </a:t>
            </a:r>
            <a:r>
              <a:rPr lang="en-US" altLang="zh-CN" b="1">
                <a:solidFill>
                  <a:srgbClr val="C00000"/>
                </a:solidFill>
                <a:latin typeface="Heiti SC Medium" panose="02000000000000000000" charset="-122"/>
                <a:ea typeface="Heiti SC Medium" panose="02000000000000000000" charset="-122"/>
              </a:rPr>
              <a:t>critical path</a:t>
            </a:r>
            <a:r>
              <a:rPr lang="en-US" altLang="zh-CN">
                <a:latin typeface="Heiti SC Light" panose="02000000000000000000" charset="-122"/>
                <a:ea typeface="Heiti SC Light" panose="02000000000000000000" charset="-122"/>
              </a:rPr>
              <a:t> is a longest path through the dag, corresponding to the longest time to perform any sequence of jobs</a:t>
            </a:r>
            <a:endParaRPr lang="en-US" altLang="zh-CN">
              <a:latin typeface="Heiti SC Light" panose="02000000000000000000" charset="-122"/>
              <a:ea typeface="Heiti SC Light" panose="02000000000000000000"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关键路径：</a:t>
            </a:r>
            <a:r>
              <a:rPr lang="zh-CN" altLang="en-US"/>
              <a:t>实例</a:t>
            </a:r>
            <a:endParaRPr lang="zh-CN" altLang="en-US"/>
          </a:p>
        </p:txBody>
      </p:sp>
      <p:grpSp>
        <p:nvGrpSpPr>
          <p:cNvPr id="6" name="组合 5"/>
          <p:cNvGrpSpPr/>
          <p:nvPr/>
        </p:nvGrpSpPr>
        <p:grpSpPr>
          <a:xfrm>
            <a:off x="736600" y="3093720"/>
            <a:ext cx="7000240" cy="2286000"/>
            <a:chOff x="1020" y="2935"/>
            <a:chExt cx="11024" cy="3600"/>
          </a:xfrm>
        </p:grpSpPr>
        <p:grpSp>
          <p:nvGrpSpPr>
            <p:cNvPr id="4" name="Group 67"/>
            <p:cNvGrpSpPr/>
            <p:nvPr/>
          </p:nvGrpSpPr>
          <p:grpSpPr>
            <a:xfrm>
              <a:off x="1020" y="2935"/>
              <a:ext cx="11025" cy="3600"/>
              <a:chOff x="2442" y="6439"/>
              <a:chExt cx="5185" cy="1812"/>
            </a:xfrm>
          </p:grpSpPr>
          <p:grpSp>
            <p:nvGrpSpPr>
              <p:cNvPr id="18503" name="Group 68"/>
              <p:cNvGrpSpPr/>
              <p:nvPr/>
            </p:nvGrpSpPr>
            <p:grpSpPr>
              <a:xfrm>
                <a:off x="2785" y="6688"/>
                <a:ext cx="557" cy="627"/>
                <a:chOff x="2785" y="6688"/>
                <a:chExt cx="557" cy="627"/>
              </a:xfrm>
            </p:grpSpPr>
            <p:sp>
              <p:nvSpPr>
                <p:cNvPr id="18504" name="Text Box 69"/>
                <p:cNvSpPr txBox="1"/>
                <p:nvPr/>
              </p:nvSpPr>
              <p:spPr>
                <a:xfrm>
                  <a:off x="2802" y="6883"/>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A/3</a:t>
                  </a:r>
                  <a:endParaRPr lang="zh-CN" altLang="zh-CN" sz="2000" b="1" dirty="0">
                    <a:latin typeface="Times New Roman" panose="02020603050405020304" pitchFamily="18" charset="0"/>
                    <a:ea typeface="宋体" pitchFamily="2" charset="-122"/>
                  </a:endParaRPr>
                </a:p>
              </p:txBody>
            </p:sp>
            <p:sp>
              <p:nvSpPr>
                <p:cNvPr id="18505" name="Line 70"/>
                <p:cNvSpPr/>
                <p:nvPr/>
              </p:nvSpPr>
              <p:spPr>
                <a:xfrm flipV="1">
                  <a:off x="2785" y="6688"/>
                  <a:ext cx="557" cy="627"/>
                </a:xfrm>
                <a:prstGeom prst="line">
                  <a:avLst/>
                </a:prstGeom>
                <a:ln w="9525" cap="flat" cmpd="sng">
                  <a:solidFill>
                    <a:srgbClr val="000000"/>
                  </a:solidFill>
                  <a:prstDash val="solid"/>
                  <a:round/>
                  <a:headEnd type="none" w="med" len="med"/>
                  <a:tailEnd type="arrow" w="sm" len="sm"/>
                </a:ln>
              </p:spPr>
            </p:sp>
          </p:grpSp>
          <p:grpSp>
            <p:nvGrpSpPr>
              <p:cNvPr id="18506" name="Group 71"/>
              <p:cNvGrpSpPr/>
              <p:nvPr/>
            </p:nvGrpSpPr>
            <p:grpSpPr>
              <a:xfrm>
                <a:off x="4782" y="7735"/>
                <a:ext cx="1750" cy="374"/>
                <a:chOff x="4782" y="7735"/>
                <a:chExt cx="1750" cy="374"/>
              </a:xfrm>
            </p:grpSpPr>
            <p:sp>
              <p:nvSpPr>
                <p:cNvPr id="18507" name="Line 72"/>
                <p:cNvSpPr/>
                <p:nvPr/>
              </p:nvSpPr>
              <p:spPr>
                <a:xfrm flipV="1">
                  <a:off x="4782" y="7735"/>
                  <a:ext cx="1750" cy="360"/>
                </a:xfrm>
                <a:prstGeom prst="line">
                  <a:avLst/>
                </a:prstGeom>
                <a:ln w="9525" cap="flat" cmpd="sng">
                  <a:solidFill>
                    <a:srgbClr val="000000"/>
                  </a:solidFill>
                  <a:prstDash val="solid"/>
                  <a:round/>
                  <a:headEnd type="none" w="med" len="med"/>
                  <a:tailEnd type="arrow" w="sm" len="sm"/>
                </a:ln>
              </p:spPr>
            </p:sp>
            <p:sp>
              <p:nvSpPr>
                <p:cNvPr id="18508" name="Text Box 73"/>
                <p:cNvSpPr txBox="1"/>
                <p:nvPr/>
              </p:nvSpPr>
              <p:spPr>
                <a:xfrm>
                  <a:off x="5770" y="7939"/>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K/4</a:t>
                  </a:r>
                  <a:endParaRPr lang="zh-CN" altLang="zh-CN" sz="2000" b="1" dirty="0">
                    <a:latin typeface="Times New Roman" panose="02020603050405020304" pitchFamily="18" charset="0"/>
                    <a:ea typeface="宋体" pitchFamily="2" charset="-122"/>
                  </a:endParaRPr>
                </a:p>
              </p:txBody>
            </p:sp>
          </p:grpSp>
          <p:grpSp>
            <p:nvGrpSpPr>
              <p:cNvPr id="18509" name="Group 74"/>
              <p:cNvGrpSpPr/>
              <p:nvPr/>
            </p:nvGrpSpPr>
            <p:grpSpPr>
              <a:xfrm>
                <a:off x="2785" y="7406"/>
                <a:ext cx="469" cy="459"/>
                <a:chOff x="2785" y="7406"/>
                <a:chExt cx="469" cy="459"/>
              </a:xfrm>
            </p:grpSpPr>
            <p:sp>
              <p:nvSpPr>
                <p:cNvPr id="18510" name="Line 75"/>
                <p:cNvSpPr/>
                <p:nvPr/>
              </p:nvSpPr>
              <p:spPr>
                <a:xfrm>
                  <a:off x="2785" y="7462"/>
                  <a:ext cx="465" cy="403"/>
                </a:xfrm>
                <a:prstGeom prst="line">
                  <a:avLst/>
                </a:prstGeom>
                <a:ln w="9525" cap="flat" cmpd="sng">
                  <a:solidFill>
                    <a:srgbClr val="000000"/>
                  </a:solidFill>
                  <a:prstDash val="solid"/>
                  <a:round/>
                  <a:headEnd type="none" w="med" len="med"/>
                  <a:tailEnd type="arrow" w="sm" len="sm"/>
                </a:ln>
              </p:spPr>
            </p:sp>
            <p:sp>
              <p:nvSpPr>
                <p:cNvPr id="18511" name="Text Box 76"/>
                <p:cNvSpPr txBox="1"/>
                <p:nvPr/>
              </p:nvSpPr>
              <p:spPr>
                <a:xfrm>
                  <a:off x="2982" y="7406"/>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B/2</a:t>
                  </a:r>
                  <a:endParaRPr lang="zh-CN" altLang="zh-CN" sz="2000" b="1" dirty="0">
                    <a:latin typeface="Times New Roman" panose="02020603050405020304" pitchFamily="18" charset="0"/>
                    <a:ea typeface="宋体" pitchFamily="2" charset="-122"/>
                  </a:endParaRPr>
                </a:p>
              </p:txBody>
            </p:sp>
          </p:grpSp>
          <p:grpSp>
            <p:nvGrpSpPr>
              <p:cNvPr id="18512" name="Group 77"/>
              <p:cNvGrpSpPr/>
              <p:nvPr/>
            </p:nvGrpSpPr>
            <p:grpSpPr>
              <a:xfrm>
                <a:off x="3702" y="6439"/>
                <a:ext cx="1534" cy="357"/>
                <a:chOff x="3702" y="6439"/>
                <a:chExt cx="1534" cy="357"/>
              </a:xfrm>
            </p:grpSpPr>
            <p:sp>
              <p:nvSpPr>
                <p:cNvPr id="18513" name="Line 78"/>
                <p:cNvSpPr/>
                <p:nvPr/>
              </p:nvSpPr>
              <p:spPr>
                <a:xfrm>
                  <a:off x="3702" y="6583"/>
                  <a:ext cx="1534" cy="213"/>
                </a:xfrm>
                <a:prstGeom prst="line">
                  <a:avLst/>
                </a:prstGeom>
                <a:ln w="9525" cap="flat" cmpd="sng">
                  <a:solidFill>
                    <a:srgbClr val="000000"/>
                  </a:solidFill>
                  <a:prstDash val="solid"/>
                  <a:round/>
                  <a:headEnd type="none" w="med" len="med"/>
                  <a:tailEnd type="arrow" w="sm" len="sm"/>
                </a:ln>
              </p:spPr>
            </p:sp>
            <p:sp>
              <p:nvSpPr>
                <p:cNvPr id="18514" name="Text Box 79"/>
                <p:cNvSpPr txBox="1"/>
                <p:nvPr/>
              </p:nvSpPr>
              <p:spPr>
                <a:xfrm>
                  <a:off x="4267" y="6439"/>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C/4</a:t>
                  </a:r>
                  <a:endParaRPr lang="zh-CN" altLang="zh-CN" sz="2000" b="1" dirty="0">
                    <a:latin typeface="Times New Roman" panose="02020603050405020304" pitchFamily="18" charset="0"/>
                    <a:ea typeface="宋体" pitchFamily="2" charset="-122"/>
                  </a:endParaRPr>
                </a:p>
              </p:txBody>
            </p:sp>
          </p:grpSp>
          <p:grpSp>
            <p:nvGrpSpPr>
              <p:cNvPr id="18515" name="Group 80"/>
              <p:cNvGrpSpPr/>
              <p:nvPr/>
            </p:nvGrpSpPr>
            <p:grpSpPr>
              <a:xfrm>
                <a:off x="4062" y="7084"/>
                <a:ext cx="360" cy="255"/>
                <a:chOff x="4062" y="7084"/>
                <a:chExt cx="360" cy="255"/>
              </a:xfrm>
            </p:grpSpPr>
            <p:sp>
              <p:nvSpPr>
                <p:cNvPr id="18516" name="Line 81"/>
                <p:cNvSpPr/>
                <p:nvPr/>
              </p:nvSpPr>
              <p:spPr>
                <a:xfrm flipV="1">
                  <a:off x="4062" y="7339"/>
                  <a:ext cx="360" cy="0"/>
                </a:xfrm>
                <a:prstGeom prst="line">
                  <a:avLst/>
                </a:prstGeom>
                <a:ln w="9525" cap="flat" cmpd="sng">
                  <a:solidFill>
                    <a:srgbClr val="000000"/>
                  </a:solidFill>
                  <a:prstDash val="solid"/>
                  <a:round/>
                  <a:headEnd type="none" w="med" len="med"/>
                  <a:tailEnd type="arrow" w="sm" len="sm"/>
                </a:ln>
              </p:spPr>
            </p:sp>
            <p:sp>
              <p:nvSpPr>
                <p:cNvPr id="18517" name="Text Box 82"/>
                <p:cNvSpPr txBox="1"/>
                <p:nvPr/>
              </p:nvSpPr>
              <p:spPr>
                <a:xfrm>
                  <a:off x="4092" y="7084"/>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D/2</a:t>
                  </a:r>
                  <a:endParaRPr lang="zh-CN" altLang="zh-CN" sz="2000" b="1" dirty="0">
                    <a:latin typeface="Times New Roman" panose="02020603050405020304" pitchFamily="18" charset="0"/>
                    <a:ea typeface="宋体" pitchFamily="2" charset="-122"/>
                  </a:endParaRPr>
                </a:p>
              </p:txBody>
            </p:sp>
          </p:grpSp>
          <p:grpSp>
            <p:nvGrpSpPr>
              <p:cNvPr id="18518" name="Group 83"/>
              <p:cNvGrpSpPr/>
              <p:nvPr/>
            </p:nvGrpSpPr>
            <p:grpSpPr>
              <a:xfrm>
                <a:off x="3624" y="7783"/>
                <a:ext cx="777" cy="312"/>
                <a:chOff x="3624" y="7783"/>
                <a:chExt cx="777" cy="312"/>
              </a:xfrm>
            </p:grpSpPr>
            <p:sp>
              <p:nvSpPr>
                <p:cNvPr id="18519" name="Line 84"/>
                <p:cNvSpPr/>
                <p:nvPr/>
              </p:nvSpPr>
              <p:spPr>
                <a:xfrm>
                  <a:off x="3624" y="7939"/>
                  <a:ext cx="777" cy="156"/>
                </a:xfrm>
                <a:prstGeom prst="line">
                  <a:avLst/>
                </a:prstGeom>
                <a:ln w="9525" cap="flat" cmpd="sng">
                  <a:solidFill>
                    <a:srgbClr val="000000"/>
                  </a:solidFill>
                  <a:prstDash val="solid"/>
                  <a:round/>
                  <a:headEnd type="none" w="med" len="med"/>
                  <a:tailEnd type="arrow" w="sm" len="sm"/>
                </a:ln>
              </p:spPr>
            </p:sp>
            <p:sp>
              <p:nvSpPr>
                <p:cNvPr id="18520" name="Text Box 85"/>
                <p:cNvSpPr txBox="1"/>
                <p:nvPr/>
              </p:nvSpPr>
              <p:spPr>
                <a:xfrm>
                  <a:off x="3882" y="7783"/>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E/1</a:t>
                  </a:r>
                  <a:endParaRPr lang="zh-CN" altLang="zh-CN" sz="2000" b="1" dirty="0">
                    <a:latin typeface="Times New Roman" panose="02020603050405020304" pitchFamily="18" charset="0"/>
                    <a:ea typeface="宋体" pitchFamily="2" charset="-122"/>
                  </a:endParaRPr>
                </a:p>
              </p:txBody>
            </p:sp>
          </p:grpSp>
          <p:grpSp>
            <p:nvGrpSpPr>
              <p:cNvPr id="18521" name="Group 86"/>
              <p:cNvGrpSpPr/>
              <p:nvPr/>
            </p:nvGrpSpPr>
            <p:grpSpPr>
              <a:xfrm>
                <a:off x="6818" y="7340"/>
                <a:ext cx="437" cy="240"/>
                <a:chOff x="6818" y="7340"/>
                <a:chExt cx="437" cy="240"/>
              </a:xfrm>
            </p:grpSpPr>
            <p:sp>
              <p:nvSpPr>
                <p:cNvPr id="18522" name="Text Box 87"/>
                <p:cNvSpPr txBox="1"/>
                <p:nvPr/>
              </p:nvSpPr>
              <p:spPr>
                <a:xfrm>
                  <a:off x="6863" y="7340"/>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H/1</a:t>
                  </a:r>
                  <a:endParaRPr lang="zh-CN" altLang="zh-CN" sz="2000" b="1" dirty="0">
                    <a:latin typeface="Times New Roman" panose="02020603050405020304" pitchFamily="18" charset="0"/>
                    <a:ea typeface="宋体" pitchFamily="2" charset="-122"/>
                  </a:endParaRPr>
                </a:p>
              </p:txBody>
            </p:sp>
            <p:sp>
              <p:nvSpPr>
                <p:cNvPr id="18523" name="Line 88"/>
                <p:cNvSpPr/>
                <p:nvPr/>
              </p:nvSpPr>
              <p:spPr>
                <a:xfrm flipV="1">
                  <a:off x="6818" y="7580"/>
                  <a:ext cx="437" cy="0"/>
                </a:xfrm>
                <a:prstGeom prst="line">
                  <a:avLst/>
                </a:prstGeom>
                <a:ln w="9525" cap="flat" cmpd="sng">
                  <a:solidFill>
                    <a:srgbClr val="000000"/>
                  </a:solidFill>
                  <a:prstDash val="solid"/>
                  <a:round/>
                  <a:headEnd type="none" w="med" len="med"/>
                  <a:tailEnd type="arrow" w="sm" len="sm"/>
                </a:ln>
              </p:spPr>
            </p:sp>
          </p:grpSp>
          <p:grpSp>
            <p:nvGrpSpPr>
              <p:cNvPr id="18524" name="Group 89"/>
              <p:cNvGrpSpPr/>
              <p:nvPr/>
            </p:nvGrpSpPr>
            <p:grpSpPr>
              <a:xfrm>
                <a:off x="2442" y="7183"/>
                <a:ext cx="357" cy="357"/>
                <a:chOff x="2442" y="7183"/>
                <a:chExt cx="357" cy="357"/>
              </a:xfrm>
            </p:grpSpPr>
            <p:sp>
              <p:nvSpPr>
                <p:cNvPr id="18525" name="Oval 90"/>
                <p:cNvSpPr/>
                <p:nvPr/>
              </p:nvSpPr>
              <p:spPr>
                <a:xfrm>
                  <a:off x="2442" y="7183"/>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26" name="Text Box 91"/>
                <p:cNvSpPr txBox="1"/>
                <p:nvPr/>
              </p:nvSpPr>
              <p:spPr>
                <a:xfrm>
                  <a:off x="2532" y="7279"/>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1</a:t>
                  </a:r>
                  <a:endParaRPr lang="zh-CN" altLang="zh-CN" sz="2000" b="1" dirty="0">
                    <a:latin typeface="Times New Roman" panose="02020603050405020304" pitchFamily="18" charset="0"/>
                    <a:ea typeface="宋体" pitchFamily="2" charset="-122"/>
                  </a:endParaRPr>
                </a:p>
              </p:txBody>
            </p:sp>
          </p:grpSp>
          <p:grpSp>
            <p:nvGrpSpPr>
              <p:cNvPr id="18527" name="Group 92"/>
              <p:cNvGrpSpPr/>
              <p:nvPr/>
            </p:nvGrpSpPr>
            <p:grpSpPr>
              <a:xfrm>
                <a:off x="3325" y="6439"/>
                <a:ext cx="357" cy="357"/>
                <a:chOff x="3325" y="6439"/>
                <a:chExt cx="357" cy="357"/>
              </a:xfrm>
            </p:grpSpPr>
            <p:sp>
              <p:nvSpPr>
                <p:cNvPr id="18528" name="Oval 93"/>
                <p:cNvSpPr/>
                <p:nvPr/>
              </p:nvSpPr>
              <p:spPr>
                <a:xfrm>
                  <a:off x="3325" y="6439"/>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29" name="Text Box 94"/>
                <p:cNvSpPr txBox="1"/>
                <p:nvPr/>
              </p:nvSpPr>
              <p:spPr>
                <a:xfrm>
                  <a:off x="3432" y="6532"/>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2</a:t>
                  </a:r>
                  <a:endParaRPr lang="zh-CN" altLang="zh-CN" sz="2000" b="1" dirty="0">
                    <a:latin typeface="Times New Roman" panose="02020603050405020304" pitchFamily="18" charset="0"/>
                    <a:ea typeface="宋体" pitchFamily="2" charset="-122"/>
                  </a:endParaRPr>
                </a:p>
              </p:txBody>
            </p:sp>
          </p:grpSp>
          <p:grpSp>
            <p:nvGrpSpPr>
              <p:cNvPr id="18530" name="Group 95"/>
              <p:cNvGrpSpPr/>
              <p:nvPr/>
            </p:nvGrpSpPr>
            <p:grpSpPr>
              <a:xfrm>
                <a:off x="3251" y="7750"/>
                <a:ext cx="357" cy="357"/>
                <a:chOff x="3251" y="7750"/>
                <a:chExt cx="357" cy="357"/>
              </a:xfrm>
            </p:grpSpPr>
            <p:sp>
              <p:nvSpPr>
                <p:cNvPr id="18531" name="Oval 96"/>
                <p:cNvSpPr/>
                <p:nvPr/>
              </p:nvSpPr>
              <p:spPr>
                <a:xfrm>
                  <a:off x="3251" y="7750"/>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32" name="Text Box 97"/>
                <p:cNvSpPr txBox="1"/>
                <p:nvPr/>
              </p:nvSpPr>
              <p:spPr>
                <a:xfrm>
                  <a:off x="3342" y="7834"/>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3</a:t>
                  </a:r>
                  <a:endParaRPr lang="zh-CN" altLang="zh-CN" sz="2000" b="1" dirty="0">
                    <a:latin typeface="Times New Roman" panose="02020603050405020304" pitchFamily="18" charset="0"/>
                    <a:ea typeface="宋体" pitchFamily="2" charset="-122"/>
                  </a:endParaRPr>
                </a:p>
              </p:txBody>
            </p:sp>
          </p:grpSp>
          <p:grpSp>
            <p:nvGrpSpPr>
              <p:cNvPr id="18533" name="Group 98"/>
              <p:cNvGrpSpPr/>
              <p:nvPr/>
            </p:nvGrpSpPr>
            <p:grpSpPr>
              <a:xfrm>
                <a:off x="4425" y="7183"/>
                <a:ext cx="357" cy="357"/>
                <a:chOff x="4425" y="7183"/>
                <a:chExt cx="357" cy="357"/>
              </a:xfrm>
            </p:grpSpPr>
            <p:sp>
              <p:nvSpPr>
                <p:cNvPr id="18534" name="Oval 99"/>
                <p:cNvSpPr/>
                <p:nvPr/>
              </p:nvSpPr>
              <p:spPr>
                <a:xfrm>
                  <a:off x="4425" y="7183"/>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35" name="Text Box 100"/>
                <p:cNvSpPr txBox="1"/>
                <p:nvPr/>
              </p:nvSpPr>
              <p:spPr>
                <a:xfrm>
                  <a:off x="4534" y="7294"/>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6</a:t>
                  </a:r>
                  <a:endParaRPr lang="zh-CN" altLang="zh-CN" sz="2000" b="1" dirty="0">
                    <a:latin typeface="Times New Roman" panose="02020603050405020304" pitchFamily="18" charset="0"/>
                    <a:ea typeface="宋体" pitchFamily="2" charset="-122"/>
                  </a:endParaRPr>
                </a:p>
              </p:txBody>
            </p:sp>
          </p:grpSp>
          <p:grpSp>
            <p:nvGrpSpPr>
              <p:cNvPr id="18536" name="Group 101"/>
              <p:cNvGrpSpPr/>
              <p:nvPr/>
            </p:nvGrpSpPr>
            <p:grpSpPr>
              <a:xfrm>
                <a:off x="3705" y="7150"/>
                <a:ext cx="357" cy="357"/>
                <a:chOff x="3705" y="7150"/>
                <a:chExt cx="357" cy="357"/>
              </a:xfrm>
            </p:grpSpPr>
            <p:sp>
              <p:nvSpPr>
                <p:cNvPr id="18537" name="Oval 102"/>
                <p:cNvSpPr/>
                <p:nvPr/>
              </p:nvSpPr>
              <p:spPr>
                <a:xfrm>
                  <a:off x="3705" y="7150"/>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38" name="Text Box 103"/>
                <p:cNvSpPr txBox="1"/>
                <p:nvPr/>
              </p:nvSpPr>
              <p:spPr>
                <a:xfrm>
                  <a:off x="3814" y="7249"/>
                  <a:ext cx="180" cy="156"/>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4</a:t>
                  </a:r>
                  <a:endParaRPr lang="zh-CN" altLang="zh-CN" sz="2000" b="1" dirty="0">
                    <a:latin typeface="Times New Roman" panose="02020603050405020304" pitchFamily="18" charset="0"/>
                    <a:ea typeface="宋体" pitchFamily="2" charset="-122"/>
                  </a:endParaRPr>
                </a:p>
              </p:txBody>
            </p:sp>
          </p:grpSp>
          <p:grpSp>
            <p:nvGrpSpPr>
              <p:cNvPr id="18539" name="Group 104"/>
              <p:cNvGrpSpPr/>
              <p:nvPr/>
            </p:nvGrpSpPr>
            <p:grpSpPr>
              <a:xfrm>
                <a:off x="5682" y="6880"/>
                <a:ext cx="840" cy="573"/>
                <a:chOff x="5682" y="6880"/>
                <a:chExt cx="840" cy="573"/>
              </a:xfrm>
            </p:grpSpPr>
            <p:sp>
              <p:nvSpPr>
                <p:cNvPr id="18540" name="Text Box 105"/>
                <p:cNvSpPr txBox="1"/>
                <p:nvPr/>
              </p:nvSpPr>
              <p:spPr>
                <a:xfrm>
                  <a:off x="6042" y="6880"/>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F/3</a:t>
                  </a:r>
                  <a:endParaRPr lang="zh-CN" altLang="zh-CN" sz="2000" b="1" dirty="0">
                    <a:latin typeface="Times New Roman" panose="02020603050405020304" pitchFamily="18" charset="0"/>
                    <a:ea typeface="宋体" pitchFamily="2" charset="-122"/>
                  </a:endParaRPr>
                </a:p>
              </p:txBody>
            </p:sp>
            <p:sp>
              <p:nvSpPr>
                <p:cNvPr id="18541" name="Line 106"/>
                <p:cNvSpPr/>
                <p:nvPr/>
              </p:nvSpPr>
              <p:spPr>
                <a:xfrm>
                  <a:off x="5682" y="6880"/>
                  <a:ext cx="840" cy="573"/>
                </a:xfrm>
                <a:prstGeom prst="line">
                  <a:avLst/>
                </a:prstGeom>
                <a:ln w="9525" cap="flat" cmpd="sng">
                  <a:solidFill>
                    <a:srgbClr val="000000"/>
                  </a:solidFill>
                  <a:prstDash val="solid"/>
                  <a:round/>
                  <a:headEnd type="none" w="med" len="med"/>
                  <a:tailEnd type="arrow" w="sm" len="sm"/>
                </a:ln>
              </p:spPr>
            </p:sp>
          </p:grpSp>
          <p:grpSp>
            <p:nvGrpSpPr>
              <p:cNvPr id="18542" name="Group 107"/>
              <p:cNvGrpSpPr/>
              <p:nvPr/>
            </p:nvGrpSpPr>
            <p:grpSpPr>
              <a:xfrm>
                <a:off x="5682" y="7339"/>
                <a:ext cx="778" cy="267"/>
                <a:chOff x="5682" y="7339"/>
                <a:chExt cx="778" cy="267"/>
              </a:xfrm>
            </p:grpSpPr>
            <p:sp>
              <p:nvSpPr>
                <p:cNvPr id="18543" name="Text Box 108"/>
                <p:cNvSpPr txBox="1"/>
                <p:nvPr/>
              </p:nvSpPr>
              <p:spPr>
                <a:xfrm>
                  <a:off x="5872" y="7339"/>
                  <a:ext cx="272" cy="170"/>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G/2</a:t>
                  </a:r>
                  <a:endParaRPr lang="zh-CN" altLang="zh-CN" sz="2000" b="1" dirty="0">
                    <a:latin typeface="Times New Roman" panose="02020603050405020304" pitchFamily="18" charset="0"/>
                    <a:ea typeface="宋体" pitchFamily="2" charset="-122"/>
                  </a:endParaRPr>
                </a:p>
              </p:txBody>
            </p:sp>
            <p:sp>
              <p:nvSpPr>
                <p:cNvPr id="18544" name="Line 109"/>
                <p:cNvSpPr/>
                <p:nvPr/>
              </p:nvSpPr>
              <p:spPr>
                <a:xfrm>
                  <a:off x="5682" y="7579"/>
                  <a:ext cx="778" cy="27"/>
                </a:xfrm>
                <a:prstGeom prst="line">
                  <a:avLst/>
                </a:prstGeom>
                <a:ln w="9525" cap="flat" cmpd="sng">
                  <a:solidFill>
                    <a:srgbClr val="000000"/>
                  </a:solidFill>
                  <a:prstDash val="solid"/>
                  <a:round/>
                  <a:headEnd type="none" w="med" len="med"/>
                  <a:tailEnd type="arrow" w="sm" len="sm"/>
                </a:ln>
              </p:spPr>
            </p:sp>
          </p:grpSp>
          <p:grpSp>
            <p:nvGrpSpPr>
              <p:cNvPr id="18545" name="Group 110"/>
              <p:cNvGrpSpPr/>
              <p:nvPr/>
            </p:nvGrpSpPr>
            <p:grpSpPr>
              <a:xfrm>
                <a:off x="5322" y="6739"/>
                <a:ext cx="357" cy="357"/>
                <a:chOff x="5322" y="6739"/>
                <a:chExt cx="357" cy="357"/>
              </a:xfrm>
            </p:grpSpPr>
            <p:sp>
              <p:nvSpPr>
                <p:cNvPr id="18546" name="Oval 111"/>
                <p:cNvSpPr/>
                <p:nvPr/>
              </p:nvSpPr>
              <p:spPr>
                <a:xfrm>
                  <a:off x="5322" y="6739"/>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47" name="Text Box 112"/>
                <p:cNvSpPr txBox="1"/>
                <p:nvPr/>
              </p:nvSpPr>
              <p:spPr>
                <a:xfrm>
                  <a:off x="5427" y="6844"/>
                  <a:ext cx="180" cy="156"/>
                </a:xfrm>
                <a:prstGeom prst="rect">
                  <a:avLst/>
                </a:prstGeom>
                <a:no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7</a:t>
                  </a:r>
                  <a:endParaRPr lang="zh-CN" altLang="zh-CN" sz="2000" b="1" dirty="0">
                    <a:latin typeface="Times New Roman" panose="02020603050405020304" pitchFamily="18" charset="0"/>
                    <a:ea typeface="宋体" pitchFamily="2" charset="-122"/>
                  </a:endParaRPr>
                </a:p>
              </p:txBody>
            </p:sp>
          </p:grpSp>
          <p:sp>
            <p:nvSpPr>
              <p:cNvPr id="18549" name="Oval 114"/>
              <p:cNvSpPr/>
              <p:nvPr/>
            </p:nvSpPr>
            <p:spPr>
              <a:xfrm>
                <a:off x="5322" y="7483"/>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grpSp>
            <p:nvGrpSpPr>
              <p:cNvPr id="18551" name="Group 116"/>
              <p:cNvGrpSpPr/>
              <p:nvPr/>
            </p:nvGrpSpPr>
            <p:grpSpPr>
              <a:xfrm>
                <a:off x="4425" y="7894"/>
                <a:ext cx="357" cy="357"/>
                <a:chOff x="4425" y="7894"/>
                <a:chExt cx="357" cy="357"/>
              </a:xfrm>
            </p:grpSpPr>
            <p:sp>
              <p:nvSpPr>
                <p:cNvPr id="18552" name="Oval 117"/>
                <p:cNvSpPr/>
                <p:nvPr/>
              </p:nvSpPr>
              <p:spPr>
                <a:xfrm>
                  <a:off x="4425" y="7894"/>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53" name="Text Box 118"/>
                <p:cNvSpPr txBox="1"/>
                <p:nvPr/>
              </p:nvSpPr>
              <p:spPr>
                <a:xfrm>
                  <a:off x="4527" y="7999"/>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5</a:t>
                  </a:r>
                  <a:endParaRPr lang="zh-CN" altLang="zh-CN" sz="2000" b="1" dirty="0">
                    <a:latin typeface="Times New Roman" panose="02020603050405020304" pitchFamily="18" charset="0"/>
                    <a:ea typeface="宋体" pitchFamily="2" charset="-122"/>
                  </a:endParaRPr>
                </a:p>
              </p:txBody>
            </p:sp>
          </p:grpSp>
          <p:grpSp>
            <p:nvGrpSpPr>
              <p:cNvPr id="18554" name="Group 119"/>
              <p:cNvGrpSpPr/>
              <p:nvPr/>
            </p:nvGrpSpPr>
            <p:grpSpPr>
              <a:xfrm>
                <a:off x="6460" y="7406"/>
                <a:ext cx="357" cy="357"/>
                <a:chOff x="6460" y="7406"/>
                <a:chExt cx="357" cy="357"/>
              </a:xfrm>
            </p:grpSpPr>
            <p:sp>
              <p:nvSpPr>
                <p:cNvPr id="18555" name="Oval 120"/>
                <p:cNvSpPr/>
                <p:nvPr/>
              </p:nvSpPr>
              <p:spPr>
                <a:xfrm>
                  <a:off x="6460" y="7406"/>
                  <a:ext cx="357" cy="357"/>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56" name="Text Box 121"/>
                <p:cNvSpPr txBox="1"/>
                <p:nvPr/>
              </p:nvSpPr>
              <p:spPr>
                <a:xfrm>
                  <a:off x="6562" y="7507"/>
                  <a:ext cx="215" cy="156"/>
                </a:xfrm>
                <a:prstGeom prst="rect">
                  <a:avLst/>
                </a:prstGeom>
                <a:noFill/>
                <a:ln w="9525">
                  <a:noFill/>
                </a:ln>
              </p:spPr>
              <p:txBody>
                <a:bodyPr lIns="0" tIns="0" rIns="0" bIns="0" anchor="t" anchorCtr="0"/>
                <a:p>
                  <a:pPr indent="0" algn="just">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9</a:t>
                  </a:r>
                  <a:endParaRPr lang="zh-CN" altLang="zh-CN" sz="2000" b="1" dirty="0">
                    <a:latin typeface="Times New Roman" panose="02020603050405020304" pitchFamily="18" charset="0"/>
                    <a:ea typeface="宋体" pitchFamily="2" charset="-122"/>
                  </a:endParaRPr>
                </a:p>
              </p:txBody>
            </p:sp>
          </p:grpSp>
          <p:grpSp>
            <p:nvGrpSpPr>
              <p:cNvPr id="18557" name="Group 122"/>
              <p:cNvGrpSpPr/>
              <p:nvPr/>
            </p:nvGrpSpPr>
            <p:grpSpPr>
              <a:xfrm>
                <a:off x="7270" y="7406"/>
                <a:ext cx="357" cy="357"/>
                <a:chOff x="7270" y="7406"/>
                <a:chExt cx="357" cy="357"/>
              </a:xfrm>
            </p:grpSpPr>
            <p:sp>
              <p:nvSpPr>
                <p:cNvPr id="18558" name="Oval 123"/>
                <p:cNvSpPr/>
                <p:nvPr/>
              </p:nvSpPr>
              <p:spPr>
                <a:xfrm>
                  <a:off x="7270" y="7406"/>
                  <a:ext cx="357" cy="35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b="1" dirty="0">
                    <a:latin typeface="Times New Roman" panose="02020603050405020304" pitchFamily="18" charset="0"/>
                    <a:ea typeface="宋体" pitchFamily="2" charset="-122"/>
                  </a:endParaRPr>
                </a:p>
              </p:txBody>
            </p:sp>
            <p:sp>
              <p:nvSpPr>
                <p:cNvPr id="18559" name="Text Box 124"/>
                <p:cNvSpPr txBox="1"/>
                <p:nvPr/>
              </p:nvSpPr>
              <p:spPr>
                <a:xfrm>
                  <a:off x="7345" y="7510"/>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10</a:t>
                  </a:r>
                  <a:endParaRPr lang="zh-CN" altLang="zh-CN" sz="2000" b="1" dirty="0">
                    <a:latin typeface="Times New Roman" panose="02020603050405020304" pitchFamily="18" charset="0"/>
                    <a:ea typeface="宋体" pitchFamily="2" charset="-122"/>
                  </a:endParaRPr>
                </a:p>
              </p:txBody>
            </p:sp>
          </p:grpSp>
          <p:grpSp>
            <p:nvGrpSpPr>
              <p:cNvPr id="18560" name="Group 125"/>
              <p:cNvGrpSpPr/>
              <p:nvPr/>
            </p:nvGrpSpPr>
            <p:grpSpPr>
              <a:xfrm>
                <a:off x="3597" y="6802"/>
                <a:ext cx="285" cy="383"/>
                <a:chOff x="3597" y="6802"/>
                <a:chExt cx="285" cy="383"/>
              </a:xfrm>
            </p:grpSpPr>
            <p:sp>
              <p:nvSpPr>
                <p:cNvPr id="18561" name="Line 126"/>
                <p:cNvSpPr/>
                <p:nvPr/>
              </p:nvSpPr>
              <p:spPr>
                <a:xfrm>
                  <a:off x="3597" y="6832"/>
                  <a:ext cx="180" cy="353"/>
                </a:xfrm>
                <a:prstGeom prst="line">
                  <a:avLst/>
                </a:prstGeom>
                <a:ln w="9525" cap="flat" cmpd="sng">
                  <a:solidFill>
                    <a:srgbClr val="000000"/>
                  </a:solidFill>
                  <a:prstDash val="solid"/>
                  <a:round/>
                  <a:headEnd type="none" w="med" len="med"/>
                  <a:tailEnd type="arrow" w="sm" len="sm"/>
                </a:ln>
              </p:spPr>
            </p:sp>
            <p:sp>
              <p:nvSpPr>
                <p:cNvPr id="18562" name="Text Box 127"/>
                <p:cNvSpPr txBox="1"/>
                <p:nvPr/>
              </p:nvSpPr>
              <p:spPr>
                <a:xfrm>
                  <a:off x="3702" y="6802"/>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63" name="Group 128"/>
              <p:cNvGrpSpPr/>
              <p:nvPr/>
            </p:nvGrpSpPr>
            <p:grpSpPr>
              <a:xfrm>
                <a:off x="3477" y="7450"/>
                <a:ext cx="271" cy="372"/>
                <a:chOff x="3477" y="7450"/>
                <a:chExt cx="271" cy="372"/>
              </a:xfrm>
            </p:grpSpPr>
            <p:sp>
              <p:nvSpPr>
                <p:cNvPr id="18564" name="Line 129"/>
                <p:cNvSpPr/>
                <p:nvPr/>
              </p:nvSpPr>
              <p:spPr>
                <a:xfrm flipV="1">
                  <a:off x="3567" y="7453"/>
                  <a:ext cx="181" cy="369"/>
                </a:xfrm>
                <a:prstGeom prst="line">
                  <a:avLst/>
                </a:prstGeom>
                <a:ln w="9525" cap="flat" cmpd="sng">
                  <a:solidFill>
                    <a:srgbClr val="000000"/>
                  </a:solidFill>
                  <a:prstDash val="solid"/>
                  <a:round/>
                  <a:headEnd type="none" w="med" len="med"/>
                  <a:tailEnd type="arrow" w="sm" len="sm"/>
                </a:ln>
              </p:spPr>
            </p:sp>
            <p:sp>
              <p:nvSpPr>
                <p:cNvPr id="18565" name="Text Box 130"/>
                <p:cNvSpPr txBox="1"/>
                <p:nvPr/>
              </p:nvSpPr>
              <p:spPr>
                <a:xfrm>
                  <a:off x="3477" y="7450"/>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66" name="Group 131"/>
              <p:cNvGrpSpPr/>
              <p:nvPr/>
            </p:nvGrpSpPr>
            <p:grpSpPr>
              <a:xfrm>
                <a:off x="4782" y="6928"/>
                <a:ext cx="544" cy="378"/>
                <a:chOff x="4782" y="6928"/>
                <a:chExt cx="544" cy="378"/>
              </a:xfrm>
            </p:grpSpPr>
            <p:sp>
              <p:nvSpPr>
                <p:cNvPr id="18567" name="Line 132"/>
                <p:cNvSpPr/>
                <p:nvPr/>
              </p:nvSpPr>
              <p:spPr>
                <a:xfrm flipV="1">
                  <a:off x="4782" y="6958"/>
                  <a:ext cx="544" cy="348"/>
                </a:xfrm>
                <a:prstGeom prst="line">
                  <a:avLst/>
                </a:prstGeom>
                <a:ln w="9525" cap="flat" cmpd="sng">
                  <a:solidFill>
                    <a:srgbClr val="000000"/>
                  </a:solidFill>
                  <a:prstDash val="solid"/>
                  <a:round/>
                  <a:headEnd type="none" w="med" len="med"/>
                  <a:tailEnd type="arrow" w="sm" len="sm"/>
                </a:ln>
              </p:spPr>
            </p:sp>
            <p:sp>
              <p:nvSpPr>
                <p:cNvPr id="18568" name="Text Box 133"/>
                <p:cNvSpPr txBox="1"/>
                <p:nvPr/>
              </p:nvSpPr>
              <p:spPr>
                <a:xfrm>
                  <a:off x="4875" y="6928"/>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69" name="Group 134"/>
              <p:cNvGrpSpPr/>
              <p:nvPr/>
            </p:nvGrpSpPr>
            <p:grpSpPr>
              <a:xfrm>
                <a:off x="4782" y="7339"/>
                <a:ext cx="540" cy="312"/>
                <a:chOff x="4782" y="7339"/>
                <a:chExt cx="540" cy="312"/>
              </a:xfrm>
            </p:grpSpPr>
            <p:sp>
              <p:nvSpPr>
                <p:cNvPr id="18570" name="Line 135"/>
                <p:cNvSpPr/>
                <p:nvPr/>
              </p:nvSpPr>
              <p:spPr>
                <a:xfrm>
                  <a:off x="4782" y="7339"/>
                  <a:ext cx="540" cy="312"/>
                </a:xfrm>
                <a:prstGeom prst="line">
                  <a:avLst/>
                </a:prstGeom>
                <a:ln w="9525" cap="flat" cmpd="sng">
                  <a:solidFill>
                    <a:srgbClr val="000000"/>
                  </a:solidFill>
                  <a:prstDash val="solid"/>
                  <a:round/>
                  <a:headEnd type="none" w="med" len="med"/>
                  <a:tailEnd type="arrow" w="sm" len="sm"/>
                </a:ln>
              </p:spPr>
            </p:sp>
            <p:sp>
              <p:nvSpPr>
                <p:cNvPr id="18571" name="Text Box 136"/>
                <p:cNvSpPr txBox="1"/>
                <p:nvPr/>
              </p:nvSpPr>
              <p:spPr>
                <a:xfrm>
                  <a:off x="5055" y="7339"/>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nvGrpSpPr>
              <p:cNvPr id="18572" name="Group 137"/>
              <p:cNvGrpSpPr/>
              <p:nvPr/>
            </p:nvGrpSpPr>
            <p:grpSpPr>
              <a:xfrm>
                <a:off x="4782" y="7684"/>
                <a:ext cx="544" cy="348"/>
                <a:chOff x="4782" y="7684"/>
                <a:chExt cx="544" cy="348"/>
              </a:xfrm>
            </p:grpSpPr>
            <p:sp>
              <p:nvSpPr>
                <p:cNvPr id="18573" name="Line 138"/>
                <p:cNvSpPr/>
                <p:nvPr/>
              </p:nvSpPr>
              <p:spPr>
                <a:xfrm flipV="1">
                  <a:off x="4782" y="7720"/>
                  <a:ext cx="544" cy="312"/>
                </a:xfrm>
                <a:prstGeom prst="line">
                  <a:avLst/>
                </a:prstGeom>
                <a:ln w="9525" cap="flat" cmpd="sng">
                  <a:solidFill>
                    <a:srgbClr val="000000"/>
                  </a:solidFill>
                  <a:prstDash val="solid"/>
                  <a:round/>
                  <a:headEnd type="none" w="med" len="med"/>
                  <a:tailEnd type="arrow" w="sm" len="sm"/>
                </a:ln>
              </p:spPr>
            </p:sp>
            <p:sp>
              <p:nvSpPr>
                <p:cNvPr id="18574" name="Text Box 139"/>
                <p:cNvSpPr txBox="1"/>
                <p:nvPr/>
              </p:nvSpPr>
              <p:spPr>
                <a:xfrm>
                  <a:off x="4932" y="7684"/>
                  <a:ext cx="180" cy="156"/>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Arial Narrow" panose="020B0606020202030204" pitchFamily="34" charset="0"/>
                      <a:ea typeface="宋体" pitchFamily="2" charset="-122"/>
                    </a:rPr>
                    <a:t>0</a:t>
                  </a:r>
                  <a:endParaRPr lang="zh-CN" altLang="zh-CN" sz="2000" b="1" dirty="0">
                    <a:latin typeface="Times New Roman" panose="02020603050405020304" pitchFamily="18" charset="0"/>
                    <a:ea typeface="宋体" pitchFamily="2" charset="-122"/>
                  </a:endParaRPr>
                </a:p>
              </p:txBody>
            </p:sp>
          </p:grpSp>
        </p:grpSp>
        <p:sp>
          <p:nvSpPr>
            <p:cNvPr id="5" name="Text Box 105"/>
            <p:cNvSpPr txBox="1"/>
            <p:nvPr/>
          </p:nvSpPr>
          <p:spPr>
            <a:xfrm>
              <a:off x="7234" y="5148"/>
              <a:ext cx="578" cy="338"/>
            </a:xfrm>
            <a:prstGeom prst="rect">
              <a:avLst/>
            </a:prstGeom>
            <a:solidFill>
              <a:srgbClr val="FFFFFF"/>
            </a:solidFill>
            <a:ln w="9525">
              <a:noFill/>
            </a:ln>
          </p:spPr>
          <p:txBody>
            <a:bodyPr lIns="0" tIns="0" rIns="0" bIns="0" anchor="t" anchorCtr="0"/>
            <a:p>
              <a:pPr indent="0" algn="ctr">
                <a:lnSpc>
                  <a:spcPct val="72000"/>
                </a:lnSpc>
                <a:buFont typeface="Arial" panose="020B0604020202020204" pitchFamily="34" charset="0"/>
              </a:pPr>
              <a:r>
                <a:rPr lang="en-US" altLang="zh-CN" sz="2000" b="1" dirty="0">
                  <a:latin typeface="Times New Roman" panose="02020603050405020304" pitchFamily="18" charset="0"/>
                  <a:ea typeface="宋体" pitchFamily="2" charset="-122"/>
                </a:rPr>
                <a:t>8</a:t>
              </a:r>
              <a:endParaRPr lang="en-US" altLang="zh-CN" sz="2000" b="1" dirty="0">
                <a:latin typeface="Times New Roman" panose="02020603050405020304" pitchFamily="18" charset="0"/>
                <a:ea typeface="宋体" pitchFamily="2" charset="-122"/>
              </a:endParaRPr>
            </a:p>
          </p:txBody>
        </p:sp>
      </p:grpSp>
      <p:graphicFrame>
        <p:nvGraphicFramePr>
          <p:cNvPr id="7" name="表格 6"/>
          <p:cNvGraphicFramePr/>
          <p:nvPr>
            <p:custDataLst>
              <p:tags r:id="rId1"/>
            </p:custDataLst>
          </p:nvPr>
        </p:nvGraphicFramePr>
        <p:xfrm>
          <a:off x="647700" y="1742440"/>
          <a:ext cx="8534400" cy="1143000"/>
        </p:xfrm>
        <a:graphic>
          <a:graphicData uri="http://schemas.openxmlformats.org/drawingml/2006/table">
            <a:tbl>
              <a:tblPr firstRow="1" bandRow="1">
                <a:tableStyleId>{5C22544A-7EE6-4342-B048-85BDC9FD1C3A}</a:tableStyleId>
              </a:tblPr>
              <a:tblGrid>
                <a:gridCol w="853440"/>
                <a:gridCol w="853440"/>
                <a:gridCol w="853440"/>
                <a:gridCol w="866140"/>
                <a:gridCol w="840740"/>
                <a:gridCol w="853440"/>
                <a:gridCol w="853440"/>
                <a:gridCol w="853440"/>
                <a:gridCol w="853440"/>
                <a:gridCol w="853440"/>
              </a:tblGrid>
              <a:tr h="381000">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5</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8</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r>
              <a:tr h="381000">
                <a:tc>
                  <a:txBody>
                    <a:bodyPr/>
                    <a:p>
                      <a:pPr>
                        <a:buNone/>
                      </a:pPr>
                      <a:r>
                        <a:rPr lang="en-US" altLang="zh-CN">
                          <a:latin typeface="Heiti SC Light" panose="02000000000000000000" charset="-122"/>
                          <a:ea typeface="Heiti SC Light" panose="02000000000000000000" charset="-122"/>
                        </a:rPr>
                        <a:t>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r>
              <a:tr h="381000">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r>
            </a:tbl>
          </a:graphicData>
        </a:graphic>
      </p:graphicFrame>
      <p:graphicFrame>
        <p:nvGraphicFramePr>
          <p:cNvPr id="20" name="表格 19"/>
          <p:cNvGraphicFramePr/>
          <p:nvPr>
            <p:custDataLst>
              <p:tags r:id="rId2"/>
            </p:custDataLst>
          </p:nvPr>
        </p:nvGraphicFramePr>
        <p:xfrm>
          <a:off x="509905" y="5588000"/>
          <a:ext cx="8534400" cy="1143000"/>
        </p:xfrm>
        <a:graphic>
          <a:graphicData uri="http://schemas.openxmlformats.org/drawingml/2006/table">
            <a:tbl>
              <a:tblPr firstRow="1" bandRow="1">
                <a:tableStyleId>{5C22544A-7EE6-4342-B048-85BDC9FD1C3A}</a:tableStyleId>
              </a:tblPr>
              <a:tblGrid>
                <a:gridCol w="853440"/>
                <a:gridCol w="853440"/>
                <a:gridCol w="853440"/>
                <a:gridCol w="866140"/>
                <a:gridCol w="840740"/>
                <a:gridCol w="853440"/>
                <a:gridCol w="853440"/>
                <a:gridCol w="853440"/>
                <a:gridCol w="853440"/>
                <a:gridCol w="853440"/>
              </a:tblGrid>
              <a:tr h="381000">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5</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8</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r>
              <a:tr h="381000">
                <a:tc>
                  <a:txBody>
                    <a:bodyPr/>
                    <a:p>
                      <a:pPr>
                        <a:buNone/>
                      </a:pPr>
                      <a:r>
                        <a:rPr lang="en-US" altLang="zh-CN">
                          <a:latin typeface="Heiti SC Light" panose="02000000000000000000" charset="-122"/>
                          <a:ea typeface="Heiti SC Light" panose="02000000000000000000" charset="-122"/>
                        </a:rPr>
                        <a:t>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sz="1800">
                          <a:latin typeface="Heiti SC Light" panose="02000000000000000000" charset="-122"/>
                          <a:ea typeface="Heiti SC Light" panose="02000000000000000000" charset="-122"/>
                          <a:cs typeface="Arial" panose="020B0604020202020204" pitchFamily="34" charset="0"/>
                          <a:sym typeface="+mn-ea"/>
                        </a:rPr>
                        <a:t>-</a:t>
                      </a:r>
                      <a:r>
                        <a:rPr lang="zh-CN" altLang="en-US" sz="1800">
                          <a:latin typeface="Heiti SC Light" panose="02000000000000000000" charset="-122"/>
                          <a:ea typeface="Heiti SC Light" panose="02000000000000000000" charset="-122"/>
                          <a:cs typeface="Arial" panose="020B0604020202020204" pitchFamily="34" charset="0"/>
                          <a:sym typeface="+mn-ea"/>
                        </a:rPr>
                        <a:t>∞</a:t>
                      </a:r>
                      <a:endParaRPr lang="zh-CN" altLang="en-US">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a:t>
                      </a:r>
                      <a:r>
                        <a:rPr lang="zh-CN" altLang="en-US">
                          <a:latin typeface="Heiti SC Light" panose="02000000000000000000" charset="-122"/>
                          <a:ea typeface="Heiti SC Light" panose="02000000000000000000" charset="-122"/>
                          <a:cs typeface="Arial" panose="020B0604020202020204" pitchFamily="34" charset="0"/>
                        </a:rPr>
                        <a:t>∞</a:t>
                      </a:r>
                      <a:endParaRPr lang="zh-CN" altLang="en-US">
                        <a:latin typeface="Heiti SC Light" panose="02000000000000000000" charset="-122"/>
                        <a:ea typeface="Heiti SC Light" panose="02000000000000000000" charset="-122"/>
                        <a:cs typeface="Arial" panose="020B0604020202020204" pitchFamily="34" charset="0"/>
                      </a:endParaRPr>
                    </a:p>
                  </a:txBody>
                  <a:tcPr/>
                </a:tc>
              </a:tr>
              <a:tr h="381000">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r>
            </a:tbl>
          </a:graphicData>
        </a:graphic>
      </p:graphicFrame>
      <p:sp>
        <p:nvSpPr>
          <p:cNvPr id="21" name="文本框 20"/>
          <p:cNvSpPr txBox="1"/>
          <p:nvPr/>
        </p:nvSpPr>
        <p:spPr>
          <a:xfrm>
            <a:off x="7073265" y="3510280"/>
            <a:ext cx="196088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Arial Regular" panose="020B0604020202020204" charset="0"/>
              </a:rPr>
              <a:t>手工修改：</a:t>
            </a:r>
            <a:endParaRPr lang="zh-CN" altLang="en-US" sz="2800">
              <a:latin typeface="Heiti SC Light" panose="02000000000000000000" charset="-122"/>
              <a:ea typeface="Heiti SC Light" panose="02000000000000000000" charset="-122"/>
              <a:cs typeface="Arial Regular" panose="020B0604020202020204" charset="0"/>
            </a:endParaRPr>
          </a:p>
        </p:txBody>
      </p:sp>
      <p:cxnSp>
        <p:nvCxnSpPr>
          <p:cNvPr id="22" name="直接箭头连接符 21"/>
          <p:cNvCxnSpPr/>
          <p:nvPr/>
        </p:nvCxnSpPr>
        <p:spPr>
          <a:xfrm flipH="1">
            <a:off x="7937500" y="4235450"/>
            <a:ext cx="457200" cy="100330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公路规划抽象及造价预算示例图</a:t>
            </a:r>
            <a:endParaRPr lang="zh-CN" altLang="en-US"/>
          </a:p>
        </p:txBody>
      </p:sp>
      <p:grpSp>
        <p:nvGrpSpPr>
          <p:cNvPr id="4" name="组合 122"/>
          <p:cNvGrpSpPr/>
          <p:nvPr/>
        </p:nvGrpSpPr>
        <p:grpSpPr>
          <a:xfrm>
            <a:off x="2546033" y="2372678"/>
            <a:ext cx="5214937" cy="3143250"/>
            <a:chOff x="2143108" y="1785926"/>
            <a:chExt cx="5214974" cy="3143272"/>
          </a:xfrm>
        </p:grpSpPr>
        <p:grpSp>
          <p:nvGrpSpPr>
            <p:cNvPr id="3077" name="Group 59"/>
            <p:cNvGrpSpPr/>
            <p:nvPr/>
          </p:nvGrpSpPr>
          <p:grpSpPr>
            <a:xfrm>
              <a:off x="2225844" y="1785926"/>
              <a:ext cx="5132238" cy="3143272"/>
              <a:chOff x="2947" y="5546"/>
              <a:chExt cx="3970" cy="2689"/>
            </a:xfrm>
          </p:grpSpPr>
          <p:sp>
            <p:nvSpPr>
              <p:cNvPr id="3078" name="Oval 60"/>
              <p:cNvSpPr/>
              <p:nvPr/>
            </p:nvSpPr>
            <p:spPr>
              <a:xfrm>
                <a:off x="3166"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79" name="Oval 61"/>
              <p:cNvSpPr/>
              <p:nvPr/>
            </p:nvSpPr>
            <p:spPr>
              <a:xfrm>
                <a:off x="3535" y="55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0" name="Oval 62"/>
              <p:cNvSpPr/>
              <p:nvPr/>
            </p:nvSpPr>
            <p:spPr>
              <a:xfrm>
                <a:off x="4015" y="712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1" name="Oval 63"/>
              <p:cNvSpPr/>
              <p:nvPr/>
            </p:nvSpPr>
            <p:spPr>
              <a:xfrm>
                <a:off x="4447" y="609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2" name="Oval 64"/>
              <p:cNvSpPr/>
              <p:nvPr/>
            </p:nvSpPr>
            <p:spPr>
              <a:xfrm>
                <a:off x="5759" y="564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3" name="Oval 65"/>
              <p:cNvSpPr/>
              <p:nvPr/>
            </p:nvSpPr>
            <p:spPr>
              <a:xfrm>
                <a:off x="2947" y="749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4" name="Oval 66"/>
              <p:cNvSpPr/>
              <p:nvPr/>
            </p:nvSpPr>
            <p:spPr>
              <a:xfrm>
                <a:off x="6548" y="646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5" name="Oval 67"/>
              <p:cNvSpPr/>
              <p:nvPr/>
            </p:nvSpPr>
            <p:spPr>
              <a:xfrm>
                <a:off x="6045" y="756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6" name="Oval 68"/>
              <p:cNvSpPr/>
              <p:nvPr/>
            </p:nvSpPr>
            <p:spPr>
              <a:xfrm>
                <a:off x="5185" y="6759"/>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sp>
            <p:nvSpPr>
              <p:cNvPr id="3087" name="Oval 69"/>
              <p:cNvSpPr/>
              <p:nvPr/>
            </p:nvSpPr>
            <p:spPr>
              <a:xfrm>
                <a:off x="4816" y="786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b="1" dirty="0">
                  <a:latin typeface="Times New Roman" panose="02020603050405020304" pitchFamily="18" charset="0"/>
                  <a:ea typeface="宋体" pitchFamily="2" charset="-122"/>
                </a:endParaRPr>
              </a:p>
            </p:txBody>
          </p:sp>
          <p:cxnSp>
            <p:nvCxnSpPr>
              <p:cNvPr id="3088" name="AutoShape 70"/>
              <p:cNvCxnSpPr/>
              <p:nvPr/>
            </p:nvCxnSpPr>
            <p:spPr>
              <a:xfrm>
                <a:off x="3904" y="5835"/>
                <a:ext cx="543" cy="351"/>
              </a:xfrm>
              <a:prstGeom prst="straightConnector1">
                <a:avLst/>
              </a:prstGeom>
              <a:ln w="9525" cap="flat" cmpd="sng">
                <a:solidFill>
                  <a:srgbClr val="000000"/>
                </a:solidFill>
                <a:prstDash val="solid"/>
                <a:round/>
                <a:headEnd type="none" w="med" len="med"/>
                <a:tailEnd type="none" w="med" len="med"/>
              </a:ln>
            </p:spPr>
          </p:cxnSp>
          <p:cxnSp>
            <p:nvCxnSpPr>
              <p:cNvPr id="3089" name="AutoShape 71"/>
              <p:cNvCxnSpPr/>
              <p:nvPr/>
            </p:nvCxnSpPr>
            <p:spPr>
              <a:xfrm flipH="1">
                <a:off x="3381" y="5915"/>
                <a:ext cx="285" cy="553"/>
              </a:xfrm>
              <a:prstGeom prst="straightConnector1">
                <a:avLst/>
              </a:prstGeom>
              <a:ln w="9525" cap="flat" cmpd="sng">
                <a:solidFill>
                  <a:srgbClr val="000000"/>
                </a:solidFill>
                <a:prstDash val="solid"/>
                <a:round/>
                <a:headEnd type="none" w="med" len="med"/>
                <a:tailEnd type="none" w="med" len="med"/>
              </a:ln>
            </p:spPr>
          </p:cxnSp>
          <p:cxnSp>
            <p:nvCxnSpPr>
              <p:cNvPr id="3090" name="AutoShape 72"/>
              <p:cNvCxnSpPr/>
              <p:nvPr/>
            </p:nvCxnSpPr>
            <p:spPr>
              <a:xfrm flipV="1">
                <a:off x="4816" y="5835"/>
                <a:ext cx="943" cy="351"/>
              </a:xfrm>
              <a:prstGeom prst="straightConnector1">
                <a:avLst/>
              </a:prstGeom>
              <a:ln w="9525" cap="flat" cmpd="sng">
                <a:solidFill>
                  <a:srgbClr val="000000"/>
                </a:solidFill>
                <a:prstDash val="solid"/>
                <a:round/>
                <a:headEnd type="none" w="med" len="med"/>
                <a:tailEnd type="none" w="med" len="med"/>
              </a:ln>
            </p:spPr>
          </p:cxnSp>
          <p:cxnSp>
            <p:nvCxnSpPr>
              <p:cNvPr id="3091" name="AutoShape 73"/>
              <p:cNvCxnSpPr/>
              <p:nvPr/>
            </p:nvCxnSpPr>
            <p:spPr>
              <a:xfrm>
                <a:off x="4790" y="6382"/>
                <a:ext cx="468" cy="429"/>
              </a:xfrm>
              <a:prstGeom prst="straightConnector1">
                <a:avLst/>
              </a:prstGeom>
              <a:ln w="9525" cap="flat" cmpd="sng">
                <a:solidFill>
                  <a:srgbClr val="000000"/>
                </a:solidFill>
                <a:prstDash val="solid"/>
                <a:round/>
                <a:headEnd type="none" w="med" len="med"/>
                <a:tailEnd type="none" w="med" len="med"/>
              </a:ln>
            </p:spPr>
          </p:cxnSp>
          <p:cxnSp>
            <p:nvCxnSpPr>
              <p:cNvPr id="3092" name="AutoShape 74"/>
              <p:cNvCxnSpPr/>
              <p:nvPr/>
            </p:nvCxnSpPr>
            <p:spPr>
              <a:xfrm>
                <a:off x="6128" y="5915"/>
                <a:ext cx="543" cy="553"/>
              </a:xfrm>
              <a:prstGeom prst="straightConnector1">
                <a:avLst/>
              </a:prstGeom>
              <a:ln w="9525" cap="flat" cmpd="sng">
                <a:solidFill>
                  <a:srgbClr val="000000"/>
                </a:solidFill>
                <a:prstDash val="solid"/>
                <a:round/>
                <a:headEnd type="none" w="med" len="med"/>
                <a:tailEnd type="none" w="med" len="med"/>
              </a:ln>
            </p:spPr>
          </p:cxnSp>
          <p:cxnSp>
            <p:nvCxnSpPr>
              <p:cNvPr id="3093" name="AutoShape 75"/>
              <p:cNvCxnSpPr/>
              <p:nvPr/>
            </p:nvCxnSpPr>
            <p:spPr>
              <a:xfrm flipV="1">
                <a:off x="5502" y="6015"/>
                <a:ext cx="408" cy="796"/>
              </a:xfrm>
              <a:prstGeom prst="straightConnector1">
                <a:avLst/>
              </a:prstGeom>
              <a:ln w="9525" cap="flat" cmpd="sng">
                <a:solidFill>
                  <a:srgbClr val="000000"/>
                </a:solidFill>
                <a:prstDash val="solid"/>
                <a:round/>
                <a:headEnd type="none" w="med" len="med"/>
                <a:tailEnd type="none" w="med" len="med"/>
              </a:ln>
            </p:spPr>
          </p:cxnSp>
          <p:cxnSp>
            <p:nvCxnSpPr>
              <p:cNvPr id="3094" name="AutoShape 76"/>
              <p:cNvCxnSpPr/>
              <p:nvPr/>
            </p:nvCxnSpPr>
            <p:spPr>
              <a:xfrm flipV="1">
                <a:off x="5554" y="6701"/>
                <a:ext cx="982" cy="224"/>
              </a:xfrm>
              <a:prstGeom prst="straightConnector1">
                <a:avLst/>
              </a:prstGeom>
              <a:ln w="9525" cap="flat" cmpd="sng">
                <a:solidFill>
                  <a:srgbClr val="000000"/>
                </a:solidFill>
                <a:prstDash val="solid"/>
                <a:round/>
                <a:headEnd type="none" w="med" len="med"/>
                <a:tailEnd type="none" w="med" len="med"/>
              </a:ln>
            </p:spPr>
          </p:cxnSp>
          <p:cxnSp>
            <p:nvCxnSpPr>
              <p:cNvPr id="3095" name="AutoShape 77"/>
              <p:cNvCxnSpPr/>
              <p:nvPr/>
            </p:nvCxnSpPr>
            <p:spPr>
              <a:xfrm flipV="1">
                <a:off x="4384" y="7004"/>
                <a:ext cx="801" cy="224"/>
              </a:xfrm>
              <a:prstGeom prst="straightConnector1">
                <a:avLst/>
              </a:prstGeom>
              <a:ln w="9525" cap="flat" cmpd="sng">
                <a:solidFill>
                  <a:srgbClr val="000000"/>
                </a:solidFill>
                <a:prstDash val="solid"/>
                <a:round/>
                <a:headEnd type="none" w="med" len="med"/>
                <a:tailEnd type="none" w="med" len="med"/>
              </a:ln>
            </p:spPr>
          </p:cxnSp>
          <p:cxnSp>
            <p:nvCxnSpPr>
              <p:cNvPr id="3096" name="AutoShape 78"/>
              <p:cNvCxnSpPr/>
              <p:nvPr/>
            </p:nvCxnSpPr>
            <p:spPr>
              <a:xfrm>
                <a:off x="5548" y="7142"/>
                <a:ext cx="580" cy="421"/>
              </a:xfrm>
              <a:prstGeom prst="straightConnector1">
                <a:avLst/>
              </a:prstGeom>
              <a:ln w="9525" cap="flat" cmpd="sng">
                <a:solidFill>
                  <a:srgbClr val="000000"/>
                </a:solidFill>
                <a:prstDash val="solid"/>
                <a:round/>
                <a:headEnd type="none" w="med" len="med"/>
                <a:tailEnd type="none" w="med" len="med"/>
              </a:ln>
            </p:spPr>
          </p:cxnSp>
          <p:cxnSp>
            <p:nvCxnSpPr>
              <p:cNvPr id="3097" name="AutoShape 79"/>
              <p:cNvCxnSpPr/>
              <p:nvPr/>
            </p:nvCxnSpPr>
            <p:spPr>
              <a:xfrm flipV="1">
                <a:off x="6311" y="6837"/>
                <a:ext cx="465" cy="726"/>
              </a:xfrm>
              <a:prstGeom prst="straightConnector1">
                <a:avLst/>
              </a:prstGeom>
              <a:ln w="9525" cap="flat" cmpd="sng">
                <a:solidFill>
                  <a:srgbClr val="000000"/>
                </a:solidFill>
                <a:prstDash val="solid"/>
                <a:round/>
                <a:headEnd type="none" w="med" len="med"/>
                <a:tailEnd type="none" w="med" len="med"/>
              </a:ln>
            </p:spPr>
          </p:cxnSp>
          <p:cxnSp>
            <p:nvCxnSpPr>
              <p:cNvPr id="3098" name="AutoShape 80"/>
              <p:cNvCxnSpPr/>
              <p:nvPr/>
            </p:nvCxnSpPr>
            <p:spPr>
              <a:xfrm flipV="1">
                <a:off x="5185" y="7788"/>
                <a:ext cx="860" cy="224"/>
              </a:xfrm>
              <a:prstGeom prst="straightConnector1">
                <a:avLst/>
              </a:prstGeom>
              <a:ln w="9525" cap="flat" cmpd="sng">
                <a:solidFill>
                  <a:srgbClr val="000000"/>
                </a:solidFill>
                <a:prstDash val="solid"/>
                <a:round/>
                <a:headEnd type="none" w="med" len="med"/>
                <a:tailEnd type="none" w="med" len="med"/>
              </a:ln>
            </p:spPr>
          </p:cxnSp>
          <p:cxnSp>
            <p:nvCxnSpPr>
              <p:cNvPr id="3099" name="AutoShape 81"/>
              <p:cNvCxnSpPr/>
              <p:nvPr/>
            </p:nvCxnSpPr>
            <p:spPr>
              <a:xfrm flipV="1">
                <a:off x="3316" y="7339"/>
                <a:ext cx="699" cy="224"/>
              </a:xfrm>
              <a:prstGeom prst="straightConnector1">
                <a:avLst/>
              </a:prstGeom>
              <a:ln w="9525" cap="flat" cmpd="sng">
                <a:solidFill>
                  <a:srgbClr val="000000"/>
                </a:solidFill>
                <a:prstDash val="solid"/>
                <a:round/>
                <a:headEnd type="none" w="med" len="med"/>
                <a:tailEnd type="none" w="med" len="med"/>
              </a:ln>
            </p:spPr>
          </p:cxnSp>
          <p:cxnSp>
            <p:nvCxnSpPr>
              <p:cNvPr id="3100" name="AutoShape 82"/>
              <p:cNvCxnSpPr>
                <a:stCxn id="3080" idx="5"/>
              </p:cNvCxnSpPr>
              <p:nvPr/>
            </p:nvCxnSpPr>
            <p:spPr>
              <a:xfrm>
                <a:off x="4330" y="7443"/>
                <a:ext cx="553" cy="489"/>
              </a:xfrm>
              <a:prstGeom prst="straightConnector1">
                <a:avLst/>
              </a:prstGeom>
              <a:ln w="9525" cap="flat" cmpd="sng">
                <a:solidFill>
                  <a:srgbClr val="000000"/>
                </a:solidFill>
                <a:prstDash val="solid"/>
                <a:round/>
                <a:headEnd type="none" w="med" len="med"/>
                <a:tailEnd type="none" w="med" len="med"/>
              </a:ln>
            </p:spPr>
          </p:cxnSp>
          <p:cxnSp>
            <p:nvCxnSpPr>
              <p:cNvPr id="3101" name="AutoShape 83"/>
              <p:cNvCxnSpPr/>
              <p:nvPr/>
            </p:nvCxnSpPr>
            <p:spPr>
              <a:xfrm flipV="1">
                <a:off x="3535" y="6382"/>
                <a:ext cx="912" cy="224"/>
              </a:xfrm>
              <a:prstGeom prst="straightConnector1">
                <a:avLst/>
              </a:prstGeom>
              <a:ln w="9525" cap="flat" cmpd="sng">
                <a:solidFill>
                  <a:srgbClr val="000000"/>
                </a:solidFill>
                <a:prstDash val="solid"/>
                <a:round/>
                <a:headEnd type="none" w="med" len="med"/>
                <a:tailEnd type="none" w="med" len="med"/>
              </a:ln>
            </p:spPr>
          </p:cxnSp>
          <p:cxnSp>
            <p:nvCxnSpPr>
              <p:cNvPr id="3102" name="AutoShape 84"/>
              <p:cNvCxnSpPr/>
              <p:nvPr/>
            </p:nvCxnSpPr>
            <p:spPr>
              <a:xfrm>
                <a:off x="3529" y="6805"/>
                <a:ext cx="492" cy="375"/>
              </a:xfrm>
              <a:prstGeom prst="straightConnector1">
                <a:avLst/>
              </a:prstGeom>
              <a:ln w="9525" cap="flat" cmpd="sng">
                <a:solidFill>
                  <a:srgbClr val="000000"/>
                </a:solidFill>
                <a:prstDash val="solid"/>
                <a:round/>
                <a:headEnd type="none" w="med" len="med"/>
                <a:tailEnd type="none" w="med" len="med"/>
              </a:ln>
            </p:spPr>
          </p:cxnSp>
          <p:cxnSp>
            <p:nvCxnSpPr>
              <p:cNvPr id="3103" name="AutoShape 85"/>
              <p:cNvCxnSpPr/>
              <p:nvPr/>
            </p:nvCxnSpPr>
            <p:spPr>
              <a:xfrm flipH="1">
                <a:off x="3166" y="6811"/>
                <a:ext cx="128" cy="686"/>
              </a:xfrm>
              <a:prstGeom prst="straightConnector1">
                <a:avLst/>
              </a:prstGeom>
              <a:ln w="9525" cap="flat" cmpd="sng">
                <a:solidFill>
                  <a:srgbClr val="000000"/>
                </a:solidFill>
                <a:prstDash val="solid"/>
                <a:round/>
                <a:headEnd type="none" w="med" len="med"/>
                <a:tailEnd type="none" w="med" len="med"/>
              </a:ln>
            </p:spPr>
          </p:cxnSp>
          <p:cxnSp>
            <p:nvCxnSpPr>
              <p:cNvPr id="3104" name="AutoShape 86"/>
              <p:cNvCxnSpPr/>
              <p:nvPr/>
            </p:nvCxnSpPr>
            <p:spPr>
              <a:xfrm flipV="1">
                <a:off x="5059" y="7115"/>
                <a:ext cx="275" cy="751"/>
              </a:xfrm>
              <a:prstGeom prst="straightConnector1">
                <a:avLst/>
              </a:prstGeom>
              <a:ln w="9525" cap="flat" cmpd="sng">
                <a:solidFill>
                  <a:srgbClr val="000000"/>
                </a:solidFill>
                <a:prstDash val="solid"/>
                <a:round/>
                <a:headEnd type="none" w="med" len="med"/>
                <a:tailEnd type="none" w="med" len="med"/>
              </a:ln>
            </p:spPr>
          </p:cxnSp>
        </p:grpSp>
        <p:grpSp>
          <p:nvGrpSpPr>
            <p:cNvPr id="3105" name="Group 88"/>
            <p:cNvGrpSpPr/>
            <p:nvPr/>
          </p:nvGrpSpPr>
          <p:grpSpPr>
            <a:xfrm>
              <a:off x="2143108" y="2064133"/>
              <a:ext cx="5050794" cy="2748171"/>
              <a:chOff x="2878" y="3672"/>
              <a:chExt cx="3907" cy="2351"/>
            </a:xfrm>
          </p:grpSpPr>
          <p:sp>
            <p:nvSpPr>
              <p:cNvPr id="3106" name="Text Box 89"/>
              <p:cNvSpPr txBox="1"/>
              <p:nvPr/>
            </p:nvSpPr>
            <p:spPr>
              <a:xfrm>
                <a:off x="3266" y="3900"/>
                <a:ext cx="238" cy="16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107" name="Text Box 90"/>
              <p:cNvSpPr txBox="1"/>
              <p:nvPr/>
            </p:nvSpPr>
            <p:spPr>
              <a:xfrm>
                <a:off x="5072" y="3672"/>
                <a:ext cx="254" cy="176"/>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8</a:t>
                </a:r>
                <a:endParaRPr lang="zh-CN" altLang="zh-CN" sz="1800" b="1" dirty="0">
                  <a:latin typeface="Times New Roman" panose="02020603050405020304" pitchFamily="18" charset="0"/>
                  <a:ea typeface="宋体" pitchFamily="2" charset="-122"/>
                </a:endParaRPr>
              </a:p>
            </p:txBody>
          </p:sp>
          <p:sp>
            <p:nvSpPr>
              <p:cNvPr id="3108" name="Text Box 91"/>
              <p:cNvSpPr txBox="1"/>
              <p:nvPr/>
            </p:nvSpPr>
            <p:spPr>
              <a:xfrm>
                <a:off x="5419" y="4143"/>
                <a:ext cx="241"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3109" name="Text Box 92"/>
              <p:cNvSpPr txBox="1"/>
              <p:nvPr/>
            </p:nvSpPr>
            <p:spPr>
              <a:xfrm>
                <a:off x="5819" y="4442"/>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0" name="Text Box 93"/>
              <p:cNvSpPr txBox="1"/>
              <p:nvPr/>
            </p:nvSpPr>
            <p:spPr>
              <a:xfrm>
                <a:off x="5780" y="5002"/>
                <a:ext cx="280" cy="211"/>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3111" name="Text Box 94"/>
              <p:cNvSpPr txBox="1"/>
              <p:nvPr/>
            </p:nvSpPr>
            <p:spPr>
              <a:xfrm>
                <a:off x="6541" y="5109"/>
                <a:ext cx="244"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6</a:t>
                </a:r>
                <a:endParaRPr lang="zh-CN" altLang="zh-CN" sz="1800" b="1" dirty="0">
                  <a:latin typeface="Times New Roman" panose="02020603050405020304" pitchFamily="18" charset="0"/>
                  <a:ea typeface="宋体" pitchFamily="2" charset="-122"/>
                </a:endParaRPr>
              </a:p>
            </p:txBody>
          </p:sp>
          <p:sp>
            <p:nvSpPr>
              <p:cNvPr id="3112" name="Text Box 95"/>
              <p:cNvSpPr txBox="1"/>
              <p:nvPr/>
            </p:nvSpPr>
            <p:spPr>
              <a:xfrm>
                <a:off x="4224" y="3709"/>
                <a:ext cx="288"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3" name="Text Box 96"/>
              <p:cNvSpPr txBox="1"/>
              <p:nvPr/>
            </p:nvSpPr>
            <p:spPr>
              <a:xfrm>
                <a:off x="6414" y="3889"/>
                <a:ext cx="270" cy="16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4" name="Text Box 97"/>
              <p:cNvSpPr txBox="1"/>
              <p:nvPr/>
            </p:nvSpPr>
            <p:spPr>
              <a:xfrm>
                <a:off x="3753" y="4659"/>
                <a:ext cx="275" cy="204"/>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15" name="Text Box 98"/>
              <p:cNvSpPr txBox="1"/>
              <p:nvPr/>
            </p:nvSpPr>
            <p:spPr>
              <a:xfrm>
                <a:off x="3612" y="5461"/>
                <a:ext cx="317"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16" name="Text Box 99"/>
              <p:cNvSpPr txBox="1"/>
              <p:nvPr/>
            </p:nvSpPr>
            <p:spPr>
              <a:xfrm>
                <a:off x="4719" y="4442"/>
                <a:ext cx="250"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17" name="Text Box 100"/>
              <p:cNvSpPr txBox="1"/>
              <p:nvPr/>
            </p:nvSpPr>
            <p:spPr>
              <a:xfrm>
                <a:off x="3828" y="4143"/>
                <a:ext cx="254" cy="19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sp>
            <p:nvSpPr>
              <p:cNvPr id="3118" name="Text Box 101"/>
              <p:cNvSpPr txBox="1"/>
              <p:nvPr/>
            </p:nvSpPr>
            <p:spPr>
              <a:xfrm>
                <a:off x="4806" y="5313"/>
                <a:ext cx="340" cy="217"/>
              </a:xfrm>
              <a:prstGeom prst="rect">
                <a:avLst/>
              </a:prstGeom>
              <a:no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3</a:t>
                </a:r>
                <a:endParaRPr lang="zh-CN" altLang="zh-CN" sz="1800" b="1" dirty="0">
                  <a:latin typeface="Times New Roman" panose="02020603050405020304" pitchFamily="18" charset="0"/>
                  <a:ea typeface="宋体" pitchFamily="2" charset="-122"/>
                </a:endParaRPr>
              </a:p>
            </p:txBody>
          </p:sp>
          <p:sp>
            <p:nvSpPr>
              <p:cNvPr id="3119" name="Text Box 102"/>
              <p:cNvSpPr txBox="1"/>
              <p:nvPr/>
            </p:nvSpPr>
            <p:spPr>
              <a:xfrm>
                <a:off x="4102" y="567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2</a:t>
                </a:r>
                <a:endParaRPr lang="zh-CN" altLang="zh-CN" sz="1800" b="1" dirty="0">
                  <a:latin typeface="Times New Roman" panose="02020603050405020304" pitchFamily="18" charset="0"/>
                  <a:ea typeface="宋体" pitchFamily="2" charset="-122"/>
                </a:endParaRPr>
              </a:p>
            </p:txBody>
          </p:sp>
          <p:sp>
            <p:nvSpPr>
              <p:cNvPr id="3120" name="Text Box 103"/>
              <p:cNvSpPr txBox="1"/>
              <p:nvPr/>
            </p:nvSpPr>
            <p:spPr>
              <a:xfrm>
                <a:off x="5570" y="5806"/>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7</a:t>
                </a:r>
                <a:endParaRPr lang="zh-CN" altLang="zh-CN" sz="1800" b="1" dirty="0">
                  <a:latin typeface="Times New Roman" panose="02020603050405020304" pitchFamily="18" charset="0"/>
                  <a:ea typeface="宋体" pitchFamily="2" charset="-122"/>
                </a:endParaRPr>
              </a:p>
            </p:txBody>
          </p:sp>
          <p:sp>
            <p:nvSpPr>
              <p:cNvPr id="3121" name="Text Box 104"/>
              <p:cNvSpPr txBox="1"/>
              <p:nvPr/>
            </p:nvSpPr>
            <p:spPr>
              <a:xfrm>
                <a:off x="4564" y="4760"/>
                <a:ext cx="252"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4</a:t>
                </a:r>
                <a:endParaRPr lang="zh-CN" altLang="zh-CN" sz="1800" b="1" dirty="0">
                  <a:latin typeface="Times New Roman" panose="02020603050405020304" pitchFamily="18" charset="0"/>
                  <a:ea typeface="宋体" pitchFamily="2" charset="-122"/>
                </a:endParaRPr>
              </a:p>
            </p:txBody>
          </p:sp>
          <p:sp>
            <p:nvSpPr>
              <p:cNvPr id="3122" name="Text Box 105"/>
              <p:cNvSpPr txBox="1"/>
              <p:nvPr/>
            </p:nvSpPr>
            <p:spPr>
              <a:xfrm>
                <a:off x="2878" y="4885"/>
                <a:ext cx="340" cy="217"/>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b="1" dirty="0">
                    <a:latin typeface="Arial" panose="020B0604020202020204" pitchFamily="34" charset="0"/>
                    <a:ea typeface="宋体" pitchFamily="2" charset="-122"/>
                  </a:rPr>
                  <a:t>5</a:t>
                </a:r>
                <a:endParaRPr lang="zh-CN" altLang="zh-CN" sz="1800" b="1" dirty="0">
                  <a:latin typeface="Times New Roman" panose="02020603050405020304" pitchFamily="18" charset="0"/>
                  <a:ea typeface="宋体" pitchFamily="2" charset="-122"/>
                </a:endParaRPr>
              </a:p>
            </p:txBody>
          </p:sp>
        </p:grpSp>
        <p:grpSp>
          <p:nvGrpSpPr>
            <p:cNvPr id="3123" name="Group 106"/>
            <p:cNvGrpSpPr/>
            <p:nvPr/>
          </p:nvGrpSpPr>
          <p:grpSpPr>
            <a:xfrm>
              <a:off x="2316337" y="1856062"/>
              <a:ext cx="4957716" cy="2986634"/>
              <a:chOff x="3012" y="3494"/>
              <a:chExt cx="3835" cy="2555"/>
            </a:xfrm>
          </p:grpSpPr>
          <p:sp>
            <p:nvSpPr>
              <p:cNvPr id="3124" name="Text Box 107"/>
              <p:cNvSpPr txBox="1"/>
              <p:nvPr/>
            </p:nvSpPr>
            <p:spPr>
              <a:xfrm>
                <a:off x="3224" y="440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B</a:t>
                </a:r>
                <a:endParaRPr lang="zh-CN" altLang="zh-CN" sz="1600" b="1" dirty="0">
                  <a:latin typeface="Times New Roman" panose="02020603050405020304" pitchFamily="18" charset="0"/>
                  <a:ea typeface="宋体" pitchFamily="2" charset="-122"/>
                </a:endParaRPr>
              </a:p>
            </p:txBody>
          </p:sp>
          <p:sp>
            <p:nvSpPr>
              <p:cNvPr id="5" name="Text Box 108"/>
              <p:cNvSpPr txBox="1"/>
              <p:nvPr/>
            </p:nvSpPr>
            <p:spPr>
              <a:xfrm>
                <a:off x="6104" y="5530"/>
                <a:ext cx="241" cy="243"/>
              </a:xfrm>
              <a:prstGeom prst="rect">
                <a:avLst/>
              </a:prstGeom>
              <a:no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C</a:t>
                </a:r>
                <a:endParaRPr lang="zh-CN" altLang="zh-CN" sz="1600" b="1" dirty="0">
                  <a:latin typeface="Times New Roman" panose="02020603050405020304" pitchFamily="18" charset="0"/>
                  <a:ea typeface="宋体" pitchFamily="2" charset="-122"/>
                </a:endParaRPr>
              </a:p>
            </p:txBody>
          </p:sp>
          <p:sp>
            <p:nvSpPr>
              <p:cNvPr id="3126" name="Text Box 109"/>
              <p:cNvSpPr txBox="1"/>
              <p:nvPr/>
            </p:nvSpPr>
            <p:spPr>
              <a:xfrm>
                <a:off x="3012" y="5450"/>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D</a:t>
                </a:r>
                <a:endParaRPr lang="zh-CN" altLang="zh-CN" sz="1600" b="1" dirty="0">
                  <a:latin typeface="Times New Roman" panose="02020603050405020304" pitchFamily="18" charset="0"/>
                  <a:ea typeface="宋体" pitchFamily="2" charset="-122"/>
                </a:endParaRPr>
              </a:p>
            </p:txBody>
          </p:sp>
          <p:sp>
            <p:nvSpPr>
              <p:cNvPr id="3127" name="Text Box 110"/>
              <p:cNvSpPr txBox="1"/>
              <p:nvPr/>
            </p:nvSpPr>
            <p:spPr>
              <a:xfrm>
                <a:off x="4883" y="580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F</a:t>
                </a:r>
                <a:endParaRPr lang="zh-CN" altLang="zh-CN" sz="1600" b="1" dirty="0">
                  <a:latin typeface="Times New Roman" panose="02020603050405020304" pitchFamily="18" charset="0"/>
                  <a:ea typeface="宋体" pitchFamily="2" charset="-122"/>
                </a:endParaRPr>
              </a:p>
            </p:txBody>
          </p:sp>
          <p:sp>
            <p:nvSpPr>
              <p:cNvPr id="3128" name="Text Box 111"/>
              <p:cNvSpPr txBox="1"/>
              <p:nvPr/>
            </p:nvSpPr>
            <p:spPr>
              <a:xfrm>
                <a:off x="4082" y="5083"/>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L</a:t>
                </a:r>
                <a:endParaRPr lang="zh-CN" altLang="zh-CN" sz="1600" b="1" dirty="0">
                  <a:latin typeface="Times New Roman" panose="02020603050405020304" pitchFamily="18" charset="0"/>
                  <a:ea typeface="宋体" pitchFamily="2" charset="-122"/>
                </a:endParaRPr>
              </a:p>
            </p:txBody>
          </p:sp>
          <p:sp>
            <p:nvSpPr>
              <p:cNvPr id="3129" name="Text Box 112"/>
              <p:cNvSpPr txBox="1"/>
              <p:nvPr/>
            </p:nvSpPr>
            <p:spPr>
              <a:xfrm>
                <a:off x="5248" y="46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H</a:t>
                </a:r>
                <a:endParaRPr lang="zh-CN" altLang="zh-CN" sz="1600" b="1" dirty="0">
                  <a:latin typeface="Times New Roman" panose="02020603050405020304" pitchFamily="18" charset="0"/>
                  <a:ea typeface="宋体" pitchFamily="2" charset="-122"/>
                </a:endParaRPr>
              </a:p>
            </p:txBody>
          </p:sp>
          <p:sp>
            <p:nvSpPr>
              <p:cNvPr id="3130" name="Text Box 113"/>
              <p:cNvSpPr txBox="1"/>
              <p:nvPr/>
            </p:nvSpPr>
            <p:spPr>
              <a:xfrm>
                <a:off x="4512" y="4052"/>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W</a:t>
                </a:r>
                <a:endParaRPr lang="zh-CN" altLang="zh-CN" sz="1600" b="1" dirty="0">
                  <a:latin typeface="Times New Roman" panose="02020603050405020304" pitchFamily="18" charset="0"/>
                  <a:ea typeface="宋体" pitchFamily="2" charset="-122"/>
                </a:endParaRPr>
              </a:p>
            </p:txBody>
          </p:sp>
          <p:sp>
            <p:nvSpPr>
              <p:cNvPr id="3131" name="Text Box 114"/>
              <p:cNvSpPr txBox="1"/>
              <p:nvPr/>
            </p:nvSpPr>
            <p:spPr>
              <a:xfrm>
                <a:off x="5819" y="3598"/>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X</a:t>
                </a:r>
                <a:endParaRPr lang="zh-CN" altLang="zh-CN" sz="1600" b="1" dirty="0">
                  <a:latin typeface="Times New Roman" panose="02020603050405020304" pitchFamily="18" charset="0"/>
                  <a:ea typeface="宋体" pitchFamily="2" charset="-122"/>
                </a:endParaRPr>
              </a:p>
            </p:txBody>
          </p:sp>
          <p:sp>
            <p:nvSpPr>
              <p:cNvPr id="3132" name="Text Box 115"/>
              <p:cNvSpPr txBox="1"/>
              <p:nvPr/>
            </p:nvSpPr>
            <p:spPr>
              <a:xfrm>
                <a:off x="6606" y="4416"/>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Y</a:t>
                </a:r>
                <a:endParaRPr lang="zh-CN" altLang="zh-CN" sz="1600" b="1" dirty="0">
                  <a:latin typeface="Times New Roman" panose="02020603050405020304" pitchFamily="18" charset="0"/>
                  <a:ea typeface="宋体" pitchFamily="2" charset="-122"/>
                </a:endParaRPr>
              </a:p>
            </p:txBody>
          </p:sp>
          <p:sp>
            <p:nvSpPr>
              <p:cNvPr id="3133" name="Text Box 116"/>
              <p:cNvSpPr txBox="1"/>
              <p:nvPr/>
            </p:nvSpPr>
            <p:spPr>
              <a:xfrm>
                <a:off x="3587" y="3494"/>
                <a:ext cx="241" cy="243"/>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600" b="1" dirty="0">
                    <a:latin typeface="Arial" panose="020B0604020202020204" pitchFamily="34" charset="0"/>
                    <a:ea typeface="宋体" pitchFamily="2" charset="-122"/>
                  </a:rPr>
                  <a:t>Z</a:t>
                </a:r>
                <a:endParaRPr lang="zh-CN" altLang="zh-CN" sz="1600" b="1" dirty="0">
                  <a:latin typeface="Times New Roman" panose="02020603050405020304" pitchFamily="18" charset="0"/>
                  <a:ea typeface="宋体" pitchFamily="2" charset="-122"/>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关键路径：实例</a:t>
            </a:r>
            <a:endParaRPr lang="zh-CN" altLang="en-US"/>
          </a:p>
        </p:txBody>
      </p:sp>
      <p:graphicFrame>
        <p:nvGraphicFramePr>
          <p:cNvPr id="20" name="表格 19"/>
          <p:cNvGraphicFramePr/>
          <p:nvPr>
            <p:custDataLst>
              <p:tags r:id="rId1"/>
            </p:custDataLst>
          </p:nvPr>
        </p:nvGraphicFramePr>
        <p:xfrm>
          <a:off x="647700" y="3378200"/>
          <a:ext cx="8534400" cy="1143000"/>
        </p:xfrm>
        <a:graphic>
          <a:graphicData uri="http://schemas.openxmlformats.org/drawingml/2006/table">
            <a:tbl>
              <a:tblPr firstRow="1" bandRow="1">
                <a:tableStyleId>{5C22544A-7EE6-4342-B048-85BDC9FD1C3A}</a:tableStyleId>
              </a:tblPr>
              <a:tblGrid>
                <a:gridCol w="853440"/>
                <a:gridCol w="853440"/>
                <a:gridCol w="853440"/>
                <a:gridCol w="866140"/>
                <a:gridCol w="840740"/>
                <a:gridCol w="853440"/>
                <a:gridCol w="853440"/>
                <a:gridCol w="853440"/>
                <a:gridCol w="853440"/>
                <a:gridCol w="853440"/>
              </a:tblGrid>
              <a:tr h="381000">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5</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8</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r>
              <a:tr h="381000">
                <a:tc>
                  <a:txBody>
                    <a:bodyPr/>
                    <a:p>
                      <a:pPr>
                        <a:buNone/>
                      </a:pPr>
                      <a:r>
                        <a:rPr lang="en-US" altLang="zh-CN">
                          <a:latin typeface="Heiti SC Light" panose="02000000000000000000" charset="-122"/>
                          <a:ea typeface="Heiti SC Light" panose="02000000000000000000" charset="-122"/>
                        </a:rPr>
                        <a:t>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3</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3</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5</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5</a:t>
                      </a:r>
                      <a:endParaRPr lang="en-US" altLang="zh-CN">
                        <a:latin typeface="Heiti SC Light" panose="02000000000000000000" charset="-122"/>
                        <a:ea typeface="Heiti SC Light" panose="02000000000000000000" charset="-122"/>
                        <a:cs typeface="Arial" panose="020B0604020202020204" pitchFamily="34" charset="0"/>
                      </a:endParaRPr>
                    </a:p>
                  </a:txBody>
                  <a:tcPr/>
                </a:tc>
                <a:tc>
                  <a:txBody>
                    <a:bodyPr/>
                    <a:p>
                      <a:pPr>
                        <a:buNone/>
                      </a:pPr>
                      <a:r>
                        <a:rPr lang="en-US" altLang="zh-CN">
                          <a:latin typeface="Heiti SC Light" panose="02000000000000000000" charset="-122"/>
                          <a:ea typeface="Heiti SC Light" panose="02000000000000000000" charset="-122"/>
                        </a:rPr>
                        <a:t>10</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cs typeface="Arial" panose="020B0604020202020204" pitchFamily="34" charset="0"/>
                        </a:rPr>
                        <a:t>11</a:t>
                      </a:r>
                      <a:endParaRPr lang="en-US" altLang="zh-CN">
                        <a:latin typeface="Heiti SC Light" panose="02000000000000000000" charset="-122"/>
                        <a:ea typeface="Heiti SC Light" panose="02000000000000000000" charset="-122"/>
                        <a:cs typeface="Arial" panose="020B0604020202020204" pitchFamily="34" charset="0"/>
                      </a:endParaRPr>
                    </a:p>
                  </a:txBody>
                  <a:tcPr/>
                </a:tc>
              </a:tr>
              <a:tr h="381000">
                <a:tc>
                  <a:txBody>
                    <a:bodyPr/>
                    <a:p>
                      <a:pPr>
                        <a:buNone/>
                      </a:pPr>
                      <a:r>
                        <a:rPr lang="en-US" altLang="zh-CN">
                          <a:latin typeface="Heiti SC Light" panose="02000000000000000000" charset="-122"/>
                          <a:ea typeface="Heiti SC Light" panose="02000000000000000000" charset="-122"/>
                        </a:rPr>
                        <a:t>NULL</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1</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3</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4</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2</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6</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7</a:t>
                      </a:r>
                      <a:endParaRPr lang="en-US" altLang="zh-CN">
                        <a:latin typeface="Heiti SC Light" panose="02000000000000000000" charset="-122"/>
                        <a:ea typeface="Heiti SC Light" panose="02000000000000000000" charset="-122"/>
                      </a:endParaRPr>
                    </a:p>
                  </a:txBody>
                  <a:tcPr/>
                </a:tc>
                <a:tc>
                  <a:txBody>
                    <a:bodyPr/>
                    <a:p>
                      <a:pPr>
                        <a:buNone/>
                      </a:pPr>
                      <a:r>
                        <a:rPr lang="en-US" altLang="zh-CN">
                          <a:latin typeface="Heiti SC Light" panose="02000000000000000000" charset="-122"/>
                          <a:ea typeface="Heiti SC Light" panose="02000000000000000000" charset="-122"/>
                        </a:rPr>
                        <a:t>9</a:t>
                      </a:r>
                      <a:endParaRPr lang="en-US" altLang="zh-CN">
                        <a:latin typeface="Heiti SC Light" panose="02000000000000000000" charset="-122"/>
                        <a:ea typeface="Heiti SC Light" panose="02000000000000000000" charset="-122"/>
                      </a:endParaRPr>
                    </a:p>
                  </a:txBody>
                  <a:tcPr/>
                </a:tc>
              </a:tr>
            </a:tbl>
          </a:graphicData>
        </a:graphic>
      </p:graphicFrame>
      <p:sp>
        <p:nvSpPr>
          <p:cNvPr id="4" name="文本框 3"/>
          <p:cNvSpPr txBox="1"/>
          <p:nvPr/>
        </p:nvSpPr>
        <p:spPr>
          <a:xfrm>
            <a:off x="647700" y="2219960"/>
            <a:ext cx="5610860" cy="953135"/>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Arial Regular" panose="020B0604020202020204" charset="0"/>
              </a:rPr>
              <a:t>最终结果：</a:t>
            </a:r>
            <a:endParaRPr lang="zh-CN" altLang="en-US" sz="2800">
              <a:latin typeface="Heiti SC Light" panose="02000000000000000000" charset="-122"/>
              <a:ea typeface="Heiti SC Light" panose="02000000000000000000" charset="-122"/>
              <a:cs typeface="Arial Regular" panose="020B0604020202020204" charset="0"/>
            </a:endParaRPr>
          </a:p>
          <a:p>
            <a:pPr algn="l"/>
            <a:r>
              <a:rPr lang="zh-CN" altLang="en-US" sz="2800">
                <a:latin typeface="Heiti SC Light" panose="02000000000000000000" charset="-122"/>
                <a:ea typeface="Heiti SC Light" panose="02000000000000000000" charset="-122"/>
                <a:cs typeface="Arial Regular" panose="020B0604020202020204" charset="0"/>
              </a:rPr>
              <a:t>（关键路径：</a:t>
            </a:r>
            <a:r>
              <a:rPr lang="en-US" altLang="zh-CN" sz="2800">
                <a:latin typeface="Heiti SC Light" panose="02000000000000000000" charset="-122"/>
                <a:ea typeface="Heiti SC Light" panose="02000000000000000000" charset="-122"/>
                <a:cs typeface="Arial Regular" panose="020B0604020202020204" charset="0"/>
              </a:rPr>
              <a:t>A/3, C/4, F/3, H/1</a:t>
            </a:r>
            <a:r>
              <a:rPr lang="zh-CN" altLang="en-US" sz="2800">
                <a:latin typeface="Heiti SC Light" panose="02000000000000000000" charset="-122"/>
                <a:ea typeface="Heiti SC Light" panose="02000000000000000000" charset="-122"/>
                <a:cs typeface="Arial Regular" panose="020B0604020202020204" charset="0"/>
              </a:rPr>
              <a:t>）</a:t>
            </a:r>
            <a:endParaRPr lang="zh-CN" altLang="en-US" sz="2800">
              <a:latin typeface="Heiti SC Light" panose="02000000000000000000" charset="-122"/>
              <a:ea typeface="Heiti SC Light" panose="02000000000000000000" charset="-122"/>
              <a:cs typeface="Arial Regular" panose="020B0604020202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图的定义</a:t>
            </a:r>
            <a:endParaRPr lang="zh-CN" altLang="en-US"/>
          </a:p>
        </p:txBody>
      </p:sp>
      <p:sp>
        <p:nvSpPr>
          <p:cNvPr id="10" name="AutoShape 88" descr="再生纸"/>
          <p:cNvSpPr>
            <a:spLocks noChangeArrowheads="1"/>
          </p:cNvSpPr>
          <p:nvPr/>
        </p:nvSpPr>
        <p:spPr bwMode="auto">
          <a:xfrm>
            <a:off x="1904683" y="2154555"/>
            <a:ext cx="8001000" cy="1143000"/>
          </a:xfrm>
          <a:prstGeom prst="roundRect">
            <a:avLst>
              <a:gd name="adj" fmla="val 10903"/>
            </a:avLst>
          </a:prstGeom>
          <a:blipFill dpi="0" rotWithShape="0">
            <a:blip r:embed="rId1"/>
            <a:srcRect/>
            <a:tile tx="0" ty="0" sx="100000" sy="100000" flip="none" algn="tl"/>
          </a:blipFill>
          <a:ln w="25400">
            <a:noFill/>
            <a:round/>
          </a:ln>
          <a:effectLst>
            <a:outerShdw dist="107763" dir="2700000" algn="ctr" rotWithShape="0">
              <a:schemeClr val="bg2"/>
            </a:outerShdw>
          </a:effectLst>
        </p:spPr>
        <p:txBody>
          <a:bodyPr anchor="ctr"/>
          <a:p>
            <a:pPr marL="0" marR="0" lvl="0" indent="563880" algn="l" defTabSz="914400" rtl="0" eaLnBrk="1" fontAlgn="base" latinLnBrk="0" hangingPunct="1">
              <a:lnSpc>
                <a:spcPct val="120000"/>
              </a:lnSpc>
              <a:spcBef>
                <a:spcPct val="50000"/>
              </a:spcBef>
              <a:spcAft>
                <a:spcPct val="0"/>
              </a:spcAft>
              <a:buClrTx/>
              <a:buSzTx/>
              <a:buFontTx/>
              <a:buNone/>
              <a:defRPr/>
            </a:pPr>
            <a:r>
              <a:rPr kumimoji="1"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itchFamily="2" charset="-122"/>
                <a:cs typeface="+mn-cs"/>
                <a:sym typeface="+mn-ea"/>
              </a:rPr>
              <a:t>图</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a:t>
            </a:r>
            <a:r>
              <a:rPr kumimoji="1"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G</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可以表示为两个集合：</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G =</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V,  E</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。每条边是一个顶点对</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v, w</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 E </a:t>
            </a:r>
            <a:r>
              <a:rPr kumimoji="1"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itchFamily="2" charset="-122"/>
                <a:cs typeface="+mn-cs"/>
                <a:sym typeface="+mn-ea"/>
              </a:rPr>
              <a:t>并且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v, w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mn-cs"/>
                <a:sym typeface="+mn-ea"/>
              </a:rPr>
              <a:t> V</a:t>
            </a:r>
            <a:endParaRPr kumimoji="1" lang="en-US" altLang="zh-CN" sz="2400" b="1"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4" name="文本框 3"/>
          <p:cNvSpPr txBox="1"/>
          <p:nvPr/>
        </p:nvSpPr>
        <p:spPr>
          <a:xfrm>
            <a:off x="996315" y="3996055"/>
            <a:ext cx="494284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无向图（Undirected Graphs）</a:t>
            </a:r>
            <a:endParaRPr lang="zh-CN" altLang="en-US" sz="2800">
              <a:latin typeface="Arial Regular" panose="020B0604020202020204" charset="0"/>
              <a:ea typeface="黑体" charset="0"/>
              <a:cs typeface="Arial Regular" panose="020B0604020202020204" charset="0"/>
            </a:endParaRPr>
          </a:p>
        </p:txBody>
      </p:sp>
      <p:grpSp>
        <p:nvGrpSpPr>
          <p:cNvPr id="5" name="Group 2"/>
          <p:cNvGrpSpPr/>
          <p:nvPr/>
        </p:nvGrpSpPr>
        <p:grpSpPr>
          <a:xfrm>
            <a:off x="6077268" y="3553460"/>
            <a:ext cx="1928812" cy="1428750"/>
            <a:chOff x="5220" y="1953"/>
            <a:chExt cx="1458" cy="1047"/>
          </a:xfrm>
        </p:grpSpPr>
        <p:sp>
          <p:nvSpPr>
            <p:cNvPr id="5126" name="Oval 3"/>
            <p:cNvSpPr/>
            <p:nvPr/>
          </p:nvSpPr>
          <p:spPr>
            <a:xfrm>
              <a:off x="5220" y="2631"/>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27" name="Oval 4"/>
            <p:cNvSpPr/>
            <p:nvPr/>
          </p:nvSpPr>
          <p:spPr>
            <a:xfrm>
              <a:off x="6267" y="198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28" name="Line 5"/>
            <p:cNvSpPr/>
            <p:nvPr/>
          </p:nvSpPr>
          <p:spPr>
            <a:xfrm>
              <a:off x="5682" y="2250"/>
              <a:ext cx="657" cy="468"/>
            </a:xfrm>
            <a:prstGeom prst="line">
              <a:avLst/>
            </a:prstGeom>
            <a:ln w="9525" cap="flat" cmpd="sng">
              <a:solidFill>
                <a:srgbClr val="000000"/>
              </a:solidFill>
              <a:prstDash val="solid"/>
              <a:round/>
              <a:headEnd type="none" w="med" len="med"/>
              <a:tailEnd type="none" w="sm" len="sm"/>
            </a:ln>
          </p:spPr>
        </p:sp>
        <p:sp>
          <p:nvSpPr>
            <p:cNvPr id="5129" name="Oval 6"/>
            <p:cNvSpPr/>
            <p:nvPr/>
          </p:nvSpPr>
          <p:spPr>
            <a:xfrm>
              <a:off x="6309" y="2631"/>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30" name="Line 7"/>
            <p:cNvSpPr/>
            <p:nvPr/>
          </p:nvSpPr>
          <p:spPr>
            <a:xfrm rot="-10657901" flipV="1">
              <a:off x="5478" y="2325"/>
              <a:ext cx="4" cy="311"/>
            </a:xfrm>
            <a:prstGeom prst="line">
              <a:avLst/>
            </a:prstGeom>
            <a:ln w="9525" cap="flat" cmpd="sng">
              <a:solidFill>
                <a:srgbClr val="000000"/>
              </a:solidFill>
              <a:prstDash val="solid"/>
              <a:round/>
              <a:headEnd type="none" w="med" len="med"/>
              <a:tailEnd type="none" w="sm" len="sm"/>
            </a:ln>
          </p:spPr>
        </p:sp>
        <p:sp>
          <p:nvSpPr>
            <p:cNvPr id="5131" name="Text Box 8"/>
            <p:cNvSpPr txBox="1"/>
            <p:nvPr/>
          </p:nvSpPr>
          <p:spPr>
            <a:xfrm>
              <a:off x="6378" y="2088"/>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5132" name="Text Box 9"/>
            <p:cNvSpPr txBox="1"/>
            <p:nvPr/>
          </p:nvSpPr>
          <p:spPr>
            <a:xfrm>
              <a:off x="5334" y="2730"/>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5133" name="Text Box 10"/>
            <p:cNvSpPr txBox="1"/>
            <p:nvPr/>
          </p:nvSpPr>
          <p:spPr>
            <a:xfrm>
              <a:off x="6426" y="2742"/>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3</a:t>
              </a:r>
              <a:endParaRPr lang="zh-CN" altLang="zh-CN" sz="1800" dirty="0">
                <a:latin typeface="Times New Roman" panose="02020603050405020304" pitchFamily="18" charset="0"/>
                <a:ea typeface="宋体" pitchFamily="2" charset="-122"/>
              </a:endParaRPr>
            </a:p>
          </p:txBody>
        </p:sp>
        <p:sp>
          <p:nvSpPr>
            <p:cNvPr id="5134" name="Oval 11"/>
            <p:cNvSpPr/>
            <p:nvPr/>
          </p:nvSpPr>
          <p:spPr>
            <a:xfrm>
              <a:off x="5355" y="1953"/>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5135" name="Text Box 12"/>
            <p:cNvSpPr txBox="1"/>
            <p:nvPr/>
          </p:nvSpPr>
          <p:spPr>
            <a:xfrm>
              <a:off x="5472" y="2064"/>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sp>
          <p:nvSpPr>
            <p:cNvPr id="5136" name="Line 13"/>
            <p:cNvSpPr/>
            <p:nvPr/>
          </p:nvSpPr>
          <p:spPr>
            <a:xfrm rot="10800000">
              <a:off x="5730" y="2166"/>
              <a:ext cx="540" cy="0"/>
            </a:xfrm>
            <a:prstGeom prst="line">
              <a:avLst/>
            </a:prstGeom>
            <a:ln w="9525" cap="flat" cmpd="sng">
              <a:solidFill>
                <a:srgbClr val="000000"/>
              </a:solidFill>
              <a:prstDash val="solid"/>
              <a:round/>
              <a:headEnd type="none" w="med" len="med"/>
              <a:tailEnd type="none" w="sm" len="sm"/>
            </a:ln>
          </p:spPr>
        </p:sp>
        <p:sp>
          <p:nvSpPr>
            <p:cNvPr id="5137" name="Line 14"/>
            <p:cNvSpPr/>
            <p:nvPr/>
          </p:nvSpPr>
          <p:spPr>
            <a:xfrm rot="-10800000" flipV="1">
              <a:off x="5589" y="2844"/>
              <a:ext cx="720" cy="0"/>
            </a:xfrm>
            <a:prstGeom prst="line">
              <a:avLst/>
            </a:prstGeom>
            <a:ln w="9525" cap="flat" cmpd="sng">
              <a:solidFill>
                <a:srgbClr val="000000"/>
              </a:solidFill>
              <a:prstDash val="solid"/>
              <a:round/>
              <a:headEnd type="none" w="med" len="med"/>
              <a:tailEnd type="none" w="sm" len="sm"/>
            </a:ln>
          </p:spPr>
        </p:sp>
      </p:grpSp>
      <p:sp>
        <p:nvSpPr>
          <p:cNvPr id="6" name="文本框 5"/>
          <p:cNvSpPr txBox="1"/>
          <p:nvPr/>
        </p:nvSpPr>
        <p:spPr>
          <a:xfrm>
            <a:off x="996315" y="5631815"/>
            <a:ext cx="454787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有向图（Directed Graphs）</a:t>
            </a:r>
            <a:endParaRPr lang="zh-CN" altLang="en-US" sz="2800">
              <a:latin typeface="Arial Regular" panose="020B0604020202020204" charset="0"/>
              <a:ea typeface="黑体" charset="0"/>
              <a:cs typeface="Arial Regular" panose="020B0604020202020204" charset="0"/>
            </a:endParaRPr>
          </a:p>
        </p:txBody>
      </p:sp>
      <p:grpSp>
        <p:nvGrpSpPr>
          <p:cNvPr id="7" name="Group 15"/>
          <p:cNvGrpSpPr/>
          <p:nvPr/>
        </p:nvGrpSpPr>
        <p:grpSpPr>
          <a:xfrm>
            <a:off x="8153718" y="5178108"/>
            <a:ext cx="2214562" cy="1428750"/>
            <a:chOff x="5600" y="1247"/>
            <a:chExt cx="1923" cy="1279"/>
          </a:xfrm>
        </p:grpSpPr>
        <p:sp>
          <p:nvSpPr>
            <p:cNvPr id="6149" name="Oval 16"/>
            <p:cNvSpPr/>
            <p:nvPr/>
          </p:nvSpPr>
          <p:spPr>
            <a:xfrm>
              <a:off x="5600" y="1830"/>
              <a:ext cx="369" cy="396"/>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0" name="Oval 17"/>
            <p:cNvSpPr/>
            <p:nvPr/>
          </p:nvSpPr>
          <p:spPr>
            <a:xfrm>
              <a:off x="6869" y="1251"/>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1" name="Oval 18"/>
            <p:cNvSpPr/>
            <p:nvPr/>
          </p:nvSpPr>
          <p:spPr>
            <a:xfrm>
              <a:off x="7154" y="1845"/>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2" name="Line 19"/>
            <p:cNvSpPr/>
            <p:nvPr/>
          </p:nvSpPr>
          <p:spPr>
            <a:xfrm rot="-10657901" flipV="1">
              <a:off x="5897" y="1546"/>
              <a:ext cx="205" cy="362"/>
            </a:xfrm>
            <a:prstGeom prst="line">
              <a:avLst/>
            </a:prstGeom>
            <a:ln w="9525" cap="flat" cmpd="sng">
              <a:solidFill>
                <a:srgbClr val="000000"/>
              </a:solidFill>
              <a:prstDash val="solid"/>
              <a:round/>
              <a:headEnd type="none" w="med" len="med"/>
              <a:tailEnd type="arrow" w="sm" len="lg"/>
            </a:ln>
          </p:spPr>
        </p:sp>
        <p:sp>
          <p:nvSpPr>
            <p:cNvPr id="6153" name="Text Box 20"/>
            <p:cNvSpPr txBox="1"/>
            <p:nvPr/>
          </p:nvSpPr>
          <p:spPr>
            <a:xfrm>
              <a:off x="6980" y="135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6154" name="Text Box 21"/>
            <p:cNvSpPr txBox="1"/>
            <p:nvPr/>
          </p:nvSpPr>
          <p:spPr>
            <a:xfrm>
              <a:off x="5714" y="1917"/>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6155" name="Text Box 22"/>
            <p:cNvSpPr txBox="1"/>
            <p:nvPr/>
          </p:nvSpPr>
          <p:spPr>
            <a:xfrm>
              <a:off x="7271" y="195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3</a:t>
              </a:r>
              <a:endParaRPr lang="zh-CN" altLang="zh-CN" sz="1800" dirty="0">
                <a:latin typeface="Times New Roman" panose="02020603050405020304" pitchFamily="18" charset="0"/>
                <a:ea typeface="宋体" pitchFamily="2" charset="-122"/>
              </a:endParaRPr>
            </a:p>
          </p:txBody>
        </p:sp>
        <p:sp>
          <p:nvSpPr>
            <p:cNvPr id="6156" name="Line 23"/>
            <p:cNvSpPr/>
            <p:nvPr/>
          </p:nvSpPr>
          <p:spPr>
            <a:xfrm>
              <a:off x="7124" y="1608"/>
              <a:ext cx="195" cy="222"/>
            </a:xfrm>
            <a:prstGeom prst="line">
              <a:avLst/>
            </a:prstGeom>
            <a:ln w="9525" cap="flat" cmpd="sng">
              <a:solidFill>
                <a:srgbClr val="000000"/>
              </a:solidFill>
              <a:prstDash val="solid"/>
              <a:round/>
              <a:headEnd type="none" w="med" len="med"/>
              <a:tailEnd type="arrow" w="sm" len="lg"/>
            </a:ln>
          </p:spPr>
        </p:sp>
        <p:sp>
          <p:nvSpPr>
            <p:cNvPr id="6157" name="Oval 24"/>
            <p:cNvSpPr/>
            <p:nvPr/>
          </p:nvSpPr>
          <p:spPr>
            <a:xfrm>
              <a:off x="5957" y="124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58" name="Text Box 25"/>
            <p:cNvSpPr txBox="1"/>
            <p:nvPr/>
          </p:nvSpPr>
          <p:spPr>
            <a:xfrm>
              <a:off x="6074" y="1332"/>
              <a:ext cx="147" cy="191"/>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sp>
          <p:nvSpPr>
            <p:cNvPr id="6159" name="Line 26"/>
            <p:cNvSpPr/>
            <p:nvPr/>
          </p:nvSpPr>
          <p:spPr>
            <a:xfrm rot="-10800000" flipV="1">
              <a:off x="6854" y="2142"/>
              <a:ext cx="360" cy="156"/>
            </a:xfrm>
            <a:prstGeom prst="line">
              <a:avLst/>
            </a:prstGeom>
            <a:ln w="9525" cap="flat" cmpd="sng">
              <a:solidFill>
                <a:srgbClr val="000000"/>
              </a:solidFill>
              <a:prstDash val="solid"/>
              <a:round/>
              <a:headEnd type="none" w="med" len="med"/>
              <a:tailEnd type="arrow" w="sm" len="lg"/>
            </a:ln>
          </p:spPr>
        </p:sp>
        <p:sp>
          <p:nvSpPr>
            <p:cNvPr id="6160" name="Line 27"/>
            <p:cNvSpPr/>
            <p:nvPr/>
          </p:nvSpPr>
          <p:spPr>
            <a:xfrm rot="10723245" flipH="1">
              <a:off x="5963" y="1563"/>
              <a:ext cx="947" cy="468"/>
            </a:xfrm>
            <a:prstGeom prst="line">
              <a:avLst/>
            </a:prstGeom>
            <a:ln w="9525" cap="flat" cmpd="sng">
              <a:solidFill>
                <a:srgbClr val="000000"/>
              </a:solidFill>
              <a:prstDash val="solid"/>
              <a:round/>
              <a:headEnd type="none" w="med" len="med"/>
              <a:tailEnd type="arrow" w="sm" len="lg"/>
            </a:ln>
          </p:spPr>
        </p:sp>
        <p:sp>
          <p:nvSpPr>
            <p:cNvPr id="6161" name="Oval 28"/>
            <p:cNvSpPr/>
            <p:nvPr/>
          </p:nvSpPr>
          <p:spPr>
            <a:xfrm>
              <a:off x="6497" y="215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6162" name="Text Box 29"/>
            <p:cNvSpPr txBox="1"/>
            <p:nvPr/>
          </p:nvSpPr>
          <p:spPr>
            <a:xfrm>
              <a:off x="6614" y="2268"/>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4</a:t>
              </a:r>
              <a:endParaRPr lang="zh-CN" altLang="zh-CN" sz="1800" dirty="0">
                <a:latin typeface="Times New Roman" panose="02020603050405020304" pitchFamily="18" charset="0"/>
                <a:ea typeface="宋体" pitchFamily="2" charset="-122"/>
              </a:endParaRPr>
            </a:p>
          </p:txBody>
        </p:sp>
        <p:sp>
          <p:nvSpPr>
            <p:cNvPr id="6163" name="Line 30"/>
            <p:cNvSpPr/>
            <p:nvPr/>
          </p:nvSpPr>
          <p:spPr>
            <a:xfrm rot="10800000">
              <a:off x="5897" y="2115"/>
              <a:ext cx="582" cy="213"/>
            </a:xfrm>
            <a:prstGeom prst="line">
              <a:avLst/>
            </a:prstGeom>
            <a:ln w="9525" cap="flat" cmpd="sng">
              <a:solidFill>
                <a:srgbClr val="000000"/>
              </a:solidFill>
              <a:prstDash val="solid"/>
              <a:round/>
              <a:headEnd type="none" w="med" len="med"/>
              <a:tailEnd type="arrow" w="sm" len="lg"/>
            </a:ln>
          </p:spPr>
        </p:sp>
        <p:sp>
          <p:nvSpPr>
            <p:cNvPr id="6164" name="Line 31"/>
            <p:cNvSpPr/>
            <p:nvPr/>
          </p:nvSpPr>
          <p:spPr>
            <a:xfrm flipV="1">
              <a:off x="5800" y="1558"/>
              <a:ext cx="203" cy="311"/>
            </a:xfrm>
            <a:prstGeom prst="line">
              <a:avLst/>
            </a:prstGeom>
            <a:ln w="9525" cap="flat" cmpd="sng">
              <a:solidFill>
                <a:srgbClr val="000000"/>
              </a:solidFill>
              <a:prstDash val="solid"/>
              <a:round/>
              <a:headEnd type="none" w="med" len="med"/>
              <a:tailEnd type="arrow" w="sm" len="lg"/>
            </a:ln>
          </p:spPr>
        </p:sp>
        <p:sp>
          <p:nvSpPr>
            <p:cNvPr id="6165" name="Line 32"/>
            <p:cNvSpPr/>
            <p:nvPr/>
          </p:nvSpPr>
          <p:spPr>
            <a:xfrm flipH="1">
              <a:off x="6350" y="1445"/>
              <a:ext cx="522" cy="0"/>
            </a:xfrm>
            <a:prstGeom prst="line">
              <a:avLst/>
            </a:prstGeom>
            <a:ln w="9525" cap="flat" cmpd="sng">
              <a:solidFill>
                <a:srgbClr val="000000"/>
              </a:solidFill>
              <a:prstDash val="solid"/>
              <a:round/>
              <a:headEnd type="none" w="med" len="med"/>
              <a:tailEnd type="arrow" w="sm" len="lg"/>
            </a:ln>
          </p:spPr>
        </p:sp>
      </p:grpSp>
      <p:sp>
        <p:nvSpPr>
          <p:cNvPr id="8" name="文本框 7"/>
          <p:cNvSpPr txBox="1"/>
          <p:nvPr/>
        </p:nvSpPr>
        <p:spPr>
          <a:xfrm>
            <a:off x="8693150" y="3763645"/>
            <a:ext cx="2966720" cy="953135"/>
          </a:xfrm>
          <a:prstGeom prst="rect">
            <a:avLst/>
          </a:prstGeom>
          <a:noFill/>
        </p:spPr>
        <p:txBody>
          <a:bodyPr wrap="square" rtlCol="0">
            <a:spAutoFit/>
          </a:bodyPr>
          <a:p>
            <a:pPr algn="ctr"/>
            <a:r>
              <a:rPr lang="zh-CN" altLang="en-US" sz="2800" b="1">
                <a:solidFill>
                  <a:srgbClr val="C00000"/>
                </a:solidFill>
                <a:latin typeface="Arial Regular" panose="020B0604020202020204" charset="0"/>
                <a:ea typeface="黑体" charset="0"/>
                <a:cs typeface="Arial Regular" panose="020B0604020202020204" charset="0"/>
              </a:rPr>
              <a:t>边</a:t>
            </a:r>
            <a:r>
              <a:rPr lang="en-US" altLang="zh-CN" sz="2800" b="1">
                <a:solidFill>
                  <a:srgbClr val="C00000"/>
                </a:solidFill>
                <a:latin typeface="Arial Regular" panose="020B0604020202020204" charset="0"/>
                <a:ea typeface="黑体" charset="0"/>
                <a:cs typeface="Arial Regular" panose="020B0604020202020204" charset="0"/>
              </a:rPr>
              <a:t>``(v, w)’’</a:t>
            </a:r>
            <a:r>
              <a:rPr lang="zh-CN" altLang="en-US" sz="2800" b="1">
                <a:solidFill>
                  <a:srgbClr val="C00000"/>
                </a:solidFill>
                <a:latin typeface="Arial Regular" panose="020B0604020202020204" charset="0"/>
                <a:ea typeface="黑体" charset="0"/>
                <a:cs typeface="Arial Regular" panose="020B0604020202020204" charset="0"/>
              </a:rPr>
              <a:t>等同于边</a:t>
            </a:r>
            <a:r>
              <a:rPr lang="en-US" altLang="zh-CN" sz="2800" b="1">
                <a:solidFill>
                  <a:srgbClr val="C00000"/>
                </a:solidFill>
                <a:latin typeface="Arial Regular" panose="020B0604020202020204" charset="0"/>
                <a:ea typeface="黑体" charset="0"/>
                <a:cs typeface="Arial Regular" panose="020B0604020202020204" charset="0"/>
              </a:rPr>
              <a:t>``(</a:t>
            </a:r>
            <a:r>
              <a:rPr lang="zh-CN" altLang="en-US" sz="2800" b="1">
                <a:solidFill>
                  <a:srgbClr val="C00000"/>
                </a:solidFill>
                <a:latin typeface="Arial Regular" panose="020B0604020202020204" charset="0"/>
                <a:ea typeface="黑体" charset="0"/>
                <a:cs typeface="Arial Regular" panose="020B0604020202020204" charset="0"/>
              </a:rPr>
              <a:t>w</a:t>
            </a:r>
            <a:r>
              <a:rPr lang="en-US" altLang="zh-CN" sz="2800" b="1">
                <a:solidFill>
                  <a:srgbClr val="C00000"/>
                </a:solidFill>
                <a:latin typeface="Arial Regular" panose="020B0604020202020204" charset="0"/>
                <a:ea typeface="黑体" charset="0"/>
                <a:cs typeface="Arial Regular" panose="020B0604020202020204" charset="0"/>
              </a:rPr>
              <a:t>, </a:t>
            </a:r>
            <a:r>
              <a:rPr lang="zh-CN" altLang="en-US" sz="2800" b="1">
                <a:solidFill>
                  <a:srgbClr val="C00000"/>
                </a:solidFill>
                <a:latin typeface="Arial Regular" panose="020B0604020202020204" charset="0"/>
                <a:ea typeface="黑体" charset="0"/>
                <a:cs typeface="Arial Regular" panose="020B0604020202020204" charset="0"/>
              </a:rPr>
              <a:t>v</a:t>
            </a:r>
            <a:r>
              <a:rPr lang="en-US" altLang="zh-CN" sz="2800" b="1">
                <a:solidFill>
                  <a:srgbClr val="C00000"/>
                </a:solidFill>
                <a:latin typeface="Arial Regular" panose="020B0604020202020204" charset="0"/>
                <a:ea typeface="黑体" charset="0"/>
                <a:cs typeface="Arial Regular" panose="020B0604020202020204" charset="0"/>
              </a:rPr>
              <a:t>)’’?</a:t>
            </a:r>
            <a:endParaRPr lang="en-US" altLang="zh-CN" sz="2800" b="1">
              <a:solidFill>
                <a:srgbClr val="C00000"/>
              </a:solidFill>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简单图（Simple Graphs）</a:t>
            </a:r>
            <a:endParaRPr lang="en-US" altLang="zh-CN"/>
          </a:p>
        </p:txBody>
      </p:sp>
      <p:sp>
        <p:nvSpPr>
          <p:cNvPr id="3" name="内容占位符 2"/>
          <p:cNvSpPr>
            <a:spLocks noGrp="1"/>
          </p:cNvSpPr>
          <p:nvPr>
            <p:ph idx="1"/>
          </p:nvPr>
        </p:nvSpPr>
        <p:spPr/>
        <p:txBody>
          <a:bodyPr/>
          <a:p>
            <a:r>
              <a:rPr lang="zh-CN" altLang="en-US"/>
              <a:t>没有重边和自回路的图</a:t>
            </a:r>
            <a:endParaRPr lang="zh-CN" altLang="en-US"/>
          </a:p>
          <a:p>
            <a:r>
              <a:rPr lang="zh-CN" altLang="en-US"/>
              <a:t>只讨论简单图</a:t>
            </a:r>
            <a:endParaRPr lang="zh-CN" altLang="en-US"/>
          </a:p>
        </p:txBody>
      </p:sp>
      <p:grpSp>
        <p:nvGrpSpPr>
          <p:cNvPr id="4" name="Group 2"/>
          <p:cNvGrpSpPr/>
          <p:nvPr/>
        </p:nvGrpSpPr>
        <p:grpSpPr>
          <a:xfrm>
            <a:off x="6491288" y="3673793"/>
            <a:ext cx="2087562" cy="1558925"/>
            <a:chOff x="7035" y="2220"/>
            <a:chExt cx="1629" cy="1206"/>
          </a:xfrm>
        </p:grpSpPr>
        <p:sp>
          <p:nvSpPr>
            <p:cNvPr id="7173" name="Oval 3"/>
            <p:cNvSpPr/>
            <p:nvPr/>
          </p:nvSpPr>
          <p:spPr>
            <a:xfrm>
              <a:off x="7986" y="3057"/>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74" name="Oval 4"/>
            <p:cNvSpPr/>
            <p:nvPr/>
          </p:nvSpPr>
          <p:spPr>
            <a:xfrm>
              <a:off x="8295" y="2265"/>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75" name="Line 5"/>
            <p:cNvSpPr/>
            <p:nvPr/>
          </p:nvSpPr>
          <p:spPr>
            <a:xfrm>
              <a:off x="7632" y="2574"/>
              <a:ext cx="380" cy="561"/>
            </a:xfrm>
            <a:prstGeom prst="line">
              <a:avLst/>
            </a:prstGeom>
            <a:ln w="9525" cap="flat" cmpd="sng">
              <a:solidFill>
                <a:srgbClr val="000000"/>
              </a:solidFill>
              <a:prstDash val="solid"/>
              <a:round/>
              <a:headEnd type="none" w="med" len="med"/>
              <a:tailEnd type="arrow" w="sm" len="lg"/>
            </a:ln>
          </p:spPr>
        </p:sp>
        <p:sp>
          <p:nvSpPr>
            <p:cNvPr id="7176" name="Text Box 6"/>
            <p:cNvSpPr txBox="1"/>
            <p:nvPr/>
          </p:nvSpPr>
          <p:spPr>
            <a:xfrm>
              <a:off x="8406" y="2370"/>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7177" name="Text Box 7"/>
            <p:cNvSpPr txBox="1"/>
            <p:nvPr/>
          </p:nvSpPr>
          <p:spPr>
            <a:xfrm>
              <a:off x="8100" y="315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7178" name="Oval 8"/>
            <p:cNvSpPr/>
            <p:nvPr/>
          </p:nvSpPr>
          <p:spPr>
            <a:xfrm>
              <a:off x="7383" y="2235"/>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79" name="Text Box 9"/>
            <p:cNvSpPr txBox="1"/>
            <p:nvPr/>
          </p:nvSpPr>
          <p:spPr>
            <a:xfrm>
              <a:off x="7500" y="2346"/>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sp>
          <p:nvSpPr>
            <p:cNvPr id="7180" name="Line 10"/>
            <p:cNvSpPr/>
            <p:nvPr/>
          </p:nvSpPr>
          <p:spPr>
            <a:xfrm rot="10723245" flipH="1">
              <a:off x="8267" y="2626"/>
              <a:ext cx="179" cy="458"/>
            </a:xfrm>
            <a:prstGeom prst="line">
              <a:avLst/>
            </a:prstGeom>
            <a:ln w="9525" cap="flat" cmpd="sng">
              <a:solidFill>
                <a:srgbClr val="000000"/>
              </a:solidFill>
              <a:prstDash val="solid"/>
              <a:round/>
              <a:headEnd type="none" w="med" len="med"/>
              <a:tailEnd type="arrow" w="sm" len="lg"/>
            </a:ln>
          </p:spPr>
        </p:sp>
        <p:sp>
          <p:nvSpPr>
            <p:cNvPr id="7181" name="Arc 11"/>
            <p:cNvSpPr/>
            <p:nvPr/>
          </p:nvSpPr>
          <p:spPr>
            <a:xfrm flipV="1">
              <a:off x="7755" y="2475"/>
              <a:ext cx="540" cy="156"/>
            </a:xfrm>
            <a:custGeom>
              <a:avLst/>
              <a:gdLst/>
              <a:ahLst/>
              <a:cxnLst>
                <a:cxn ang="0">
                  <a:pos x="0" y="0"/>
                </a:cxn>
                <a:cxn ang="0">
                  <a:pos x="0" y="0"/>
                </a:cxn>
                <a:cxn ang="0">
                  <a:pos x="0" y="0"/>
                </a:cxn>
              </a:cxnLst>
              <a:pathLst>
                <a:path w="42736" h="21600" fill="none">
                  <a:moveTo>
                    <a:pt x="0" y="17146"/>
                  </a:moveTo>
                  <a:cubicBezTo>
                    <a:pt x="2106" y="7152"/>
                    <a:pt x="10923" y="-1"/>
                    <a:pt x="21136" y="0"/>
                  </a:cubicBezTo>
                  <a:cubicBezTo>
                    <a:pt x="33065" y="0"/>
                    <a:pt x="42736" y="9670"/>
                    <a:pt x="42736" y="21600"/>
                  </a:cubicBezTo>
                </a:path>
                <a:path w="42736" h="21600" stroke="0">
                  <a:moveTo>
                    <a:pt x="0" y="17146"/>
                  </a:moveTo>
                  <a:cubicBezTo>
                    <a:pt x="2106" y="7152"/>
                    <a:pt x="10923" y="-1"/>
                    <a:pt x="21136" y="0"/>
                  </a:cubicBezTo>
                  <a:cubicBezTo>
                    <a:pt x="33065" y="0"/>
                    <a:pt x="42736" y="9670"/>
                    <a:pt x="42736" y="21600"/>
                  </a:cubicBezTo>
                  <a:lnTo>
                    <a:pt x="21136" y="21600"/>
                  </a:lnTo>
                  <a:lnTo>
                    <a:pt x="0" y="17146"/>
                  </a:lnTo>
                  <a:close/>
                </a:path>
              </a:pathLst>
            </a:custGeom>
            <a:noFill/>
            <a:ln w="9525" cap="flat" cmpd="sng">
              <a:solidFill>
                <a:srgbClr val="000000"/>
              </a:solidFill>
              <a:prstDash val="solid"/>
              <a:round/>
              <a:headEnd type="none" w="med" len="med"/>
              <a:tailEnd type="arrow" w="sm" len="lg"/>
            </a:ln>
          </p:spPr>
          <p:txBody>
            <a:bodyPr/>
            <a:p>
              <a:endParaRPr lang="zh-CN" altLang="en-US"/>
            </a:p>
          </p:txBody>
        </p:sp>
        <p:sp>
          <p:nvSpPr>
            <p:cNvPr id="7182" name="Arc 12"/>
            <p:cNvSpPr/>
            <p:nvPr/>
          </p:nvSpPr>
          <p:spPr>
            <a:xfrm flipH="1">
              <a:off x="7755" y="2289"/>
              <a:ext cx="540" cy="156"/>
            </a:xfrm>
            <a:custGeom>
              <a:avLst/>
              <a:gdLst/>
              <a:ahLst/>
              <a:cxnLst>
                <a:cxn ang="0">
                  <a:pos x="0" y="0"/>
                </a:cxn>
                <a:cxn ang="0">
                  <a:pos x="0" y="0"/>
                </a:cxn>
                <a:cxn ang="0">
                  <a:pos x="0" y="0"/>
                </a:cxn>
              </a:cxnLst>
              <a:pathLst>
                <a:path w="42736" h="21600" fill="none">
                  <a:moveTo>
                    <a:pt x="0" y="17146"/>
                  </a:moveTo>
                  <a:cubicBezTo>
                    <a:pt x="2106" y="7152"/>
                    <a:pt x="10923" y="-1"/>
                    <a:pt x="21136" y="0"/>
                  </a:cubicBezTo>
                  <a:cubicBezTo>
                    <a:pt x="33065" y="0"/>
                    <a:pt x="42736" y="9670"/>
                    <a:pt x="42736" y="21600"/>
                  </a:cubicBezTo>
                </a:path>
                <a:path w="42736" h="21600" stroke="0">
                  <a:moveTo>
                    <a:pt x="0" y="17146"/>
                  </a:moveTo>
                  <a:cubicBezTo>
                    <a:pt x="2106" y="7152"/>
                    <a:pt x="10923" y="-1"/>
                    <a:pt x="21136" y="0"/>
                  </a:cubicBezTo>
                  <a:cubicBezTo>
                    <a:pt x="33065" y="0"/>
                    <a:pt x="42736" y="9670"/>
                    <a:pt x="42736" y="21600"/>
                  </a:cubicBezTo>
                  <a:lnTo>
                    <a:pt x="21136" y="21600"/>
                  </a:lnTo>
                  <a:lnTo>
                    <a:pt x="0" y="17146"/>
                  </a:lnTo>
                  <a:close/>
                </a:path>
              </a:pathLst>
            </a:custGeom>
            <a:noFill/>
            <a:ln w="9525" cap="flat" cmpd="sng">
              <a:solidFill>
                <a:srgbClr val="000000"/>
              </a:solidFill>
              <a:prstDash val="solid"/>
              <a:round/>
              <a:headEnd type="none" w="med" len="med"/>
              <a:tailEnd type="arrow" w="sm" len="lg"/>
            </a:ln>
          </p:spPr>
          <p:txBody>
            <a:bodyPr/>
            <a:p>
              <a:endParaRPr lang="zh-CN" altLang="en-US"/>
            </a:p>
          </p:txBody>
        </p:sp>
        <p:sp>
          <p:nvSpPr>
            <p:cNvPr id="7183" name="Arc 13"/>
            <p:cNvSpPr/>
            <p:nvPr/>
          </p:nvSpPr>
          <p:spPr>
            <a:xfrm rot="-8950540" flipH="1">
              <a:off x="7643" y="3111"/>
              <a:ext cx="360" cy="196"/>
            </a:xfrm>
            <a:custGeom>
              <a:avLst/>
              <a:gdLst/>
              <a:ahLst/>
              <a:cxnLst>
                <a:cxn ang="0">
                  <a:pos x="0" y="0"/>
                </a:cxn>
                <a:cxn ang="0">
                  <a:pos x="0" y="0"/>
                </a:cxn>
                <a:cxn ang="0">
                  <a:pos x="0" y="0"/>
                </a:cxn>
              </a:cxnLst>
              <a:pathLst>
                <a:path w="43200" h="43200" fill="none">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path>
                <a:path w="43200" h="43200" stroke="0">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lnTo>
                    <a:pt x="21600" y="21600"/>
                  </a:lnTo>
                  <a:lnTo>
                    <a:pt x="39996" y="32920"/>
                  </a:lnTo>
                  <a:close/>
                </a:path>
              </a:pathLst>
            </a:custGeom>
            <a:noFill/>
            <a:ln w="9525" cap="flat" cmpd="sng">
              <a:solidFill>
                <a:srgbClr val="000000"/>
              </a:solidFill>
              <a:prstDash val="solid"/>
              <a:round/>
              <a:headEnd type="none" w="med" len="med"/>
              <a:tailEnd type="arrow" w="sm" len="lg"/>
            </a:ln>
          </p:spPr>
          <p:txBody>
            <a:bodyPr/>
            <a:p>
              <a:endParaRPr lang="zh-CN" altLang="en-US"/>
            </a:p>
          </p:txBody>
        </p:sp>
        <p:sp>
          <p:nvSpPr>
            <p:cNvPr id="7184" name="Arc 14"/>
            <p:cNvSpPr/>
            <p:nvPr/>
          </p:nvSpPr>
          <p:spPr>
            <a:xfrm rot="-8950540" flipH="1">
              <a:off x="7035" y="2220"/>
              <a:ext cx="360" cy="196"/>
            </a:xfrm>
            <a:custGeom>
              <a:avLst/>
              <a:gdLst/>
              <a:ahLst/>
              <a:cxnLst>
                <a:cxn ang="0">
                  <a:pos x="0" y="0"/>
                </a:cxn>
                <a:cxn ang="0">
                  <a:pos x="0" y="0"/>
                </a:cxn>
                <a:cxn ang="0">
                  <a:pos x="0" y="0"/>
                </a:cxn>
              </a:cxnLst>
              <a:pathLst>
                <a:path w="43200" h="43200" fill="none">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path>
                <a:path w="43200" h="43200" stroke="0">
                  <a:moveTo>
                    <a:pt x="39996" y="32920"/>
                  </a:moveTo>
                  <a:cubicBezTo>
                    <a:pt x="36064" y="39308"/>
                    <a:pt x="29101" y="43199"/>
                    <a:pt x="21600" y="43200"/>
                  </a:cubicBezTo>
                  <a:cubicBezTo>
                    <a:pt x="9670" y="43200"/>
                    <a:pt x="0" y="33529"/>
                    <a:pt x="0" y="21600"/>
                  </a:cubicBezTo>
                  <a:cubicBezTo>
                    <a:pt x="0" y="9670"/>
                    <a:pt x="9670" y="0"/>
                    <a:pt x="21600" y="0"/>
                  </a:cubicBezTo>
                  <a:cubicBezTo>
                    <a:pt x="33529" y="-1"/>
                    <a:pt x="43199" y="9670"/>
                    <a:pt x="43200" y="21599"/>
                  </a:cubicBezTo>
                  <a:lnTo>
                    <a:pt x="21600" y="21600"/>
                  </a:lnTo>
                  <a:lnTo>
                    <a:pt x="39996" y="32920"/>
                  </a:lnTo>
                  <a:close/>
                </a:path>
              </a:pathLst>
            </a:custGeom>
            <a:noFill/>
            <a:ln w="9525" cap="flat" cmpd="sng">
              <a:solidFill>
                <a:srgbClr val="000000"/>
              </a:solidFill>
              <a:prstDash val="solid"/>
              <a:round/>
              <a:headEnd type="none" w="med" len="med"/>
              <a:tailEnd type="arrow" w="sm" len="lg"/>
            </a:ln>
          </p:spPr>
          <p:txBody>
            <a:bodyPr/>
            <a:p>
              <a:endParaRPr lang="zh-CN" altLang="en-US"/>
            </a:p>
          </p:txBody>
        </p:sp>
      </p:grpSp>
      <p:grpSp>
        <p:nvGrpSpPr>
          <p:cNvPr id="5" name="Group 15"/>
          <p:cNvGrpSpPr/>
          <p:nvPr/>
        </p:nvGrpSpPr>
        <p:grpSpPr>
          <a:xfrm>
            <a:off x="3538538" y="3816668"/>
            <a:ext cx="1944687" cy="1512887"/>
            <a:chOff x="2961" y="3751"/>
            <a:chExt cx="1365" cy="1047"/>
          </a:xfrm>
        </p:grpSpPr>
        <p:grpSp>
          <p:nvGrpSpPr>
            <p:cNvPr id="7186" name="Group 16"/>
            <p:cNvGrpSpPr/>
            <p:nvPr/>
          </p:nvGrpSpPr>
          <p:grpSpPr>
            <a:xfrm>
              <a:off x="2961" y="3751"/>
              <a:ext cx="1365" cy="1047"/>
              <a:chOff x="2985" y="3738"/>
              <a:chExt cx="1365" cy="1047"/>
            </a:xfrm>
          </p:grpSpPr>
          <p:cxnSp>
            <p:nvCxnSpPr>
              <p:cNvPr id="7187" name="AutoShape 17"/>
              <p:cNvCxnSpPr/>
              <p:nvPr/>
            </p:nvCxnSpPr>
            <p:spPr>
              <a:xfrm>
                <a:off x="3238" y="4092"/>
                <a:ext cx="0" cy="329"/>
              </a:xfrm>
              <a:prstGeom prst="straightConnector1">
                <a:avLst/>
              </a:prstGeom>
              <a:ln w="9525" cap="flat" cmpd="sng">
                <a:solidFill>
                  <a:srgbClr val="000000"/>
                </a:solidFill>
                <a:prstDash val="solid"/>
                <a:round/>
                <a:headEnd type="none" w="med" len="med"/>
                <a:tailEnd type="none" w="med" len="med"/>
              </a:ln>
            </p:spPr>
          </p:cxnSp>
          <p:cxnSp>
            <p:nvCxnSpPr>
              <p:cNvPr id="7188" name="AutoShape 18"/>
              <p:cNvCxnSpPr/>
              <p:nvPr/>
            </p:nvCxnSpPr>
            <p:spPr>
              <a:xfrm>
                <a:off x="3405" y="3873"/>
                <a:ext cx="528" cy="0"/>
              </a:xfrm>
              <a:prstGeom prst="straightConnector1">
                <a:avLst/>
              </a:prstGeom>
              <a:ln w="9525" cap="flat" cmpd="sng">
                <a:solidFill>
                  <a:srgbClr val="000000"/>
                </a:solidFill>
                <a:prstDash val="solid"/>
                <a:round/>
                <a:headEnd type="none" w="med" len="med"/>
                <a:tailEnd type="none" w="med" len="med"/>
              </a:ln>
            </p:spPr>
          </p:cxnSp>
          <p:sp>
            <p:nvSpPr>
              <p:cNvPr id="7189" name="Oval 19"/>
              <p:cNvSpPr/>
              <p:nvPr/>
            </p:nvSpPr>
            <p:spPr>
              <a:xfrm>
                <a:off x="2985" y="441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0" name="Oval 20"/>
              <p:cNvSpPr/>
              <p:nvPr/>
            </p:nvSpPr>
            <p:spPr>
              <a:xfrm>
                <a:off x="3939" y="3742"/>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1" name="Line 21"/>
              <p:cNvSpPr/>
              <p:nvPr/>
            </p:nvSpPr>
            <p:spPr>
              <a:xfrm>
                <a:off x="3354" y="4035"/>
                <a:ext cx="657" cy="468"/>
              </a:xfrm>
              <a:prstGeom prst="line">
                <a:avLst/>
              </a:prstGeom>
              <a:ln w="9525" cap="flat" cmpd="sng">
                <a:solidFill>
                  <a:srgbClr val="000000"/>
                </a:solidFill>
                <a:prstDash val="solid"/>
                <a:round/>
                <a:headEnd type="none" w="med" len="med"/>
                <a:tailEnd type="none" w="sm" len="sm"/>
              </a:ln>
            </p:spPr>
          </p:sp>
          <p:sp>
            <p:nvSpPr>
              <p:cNvPr id="7192" name="Oval 22"/>
              <p:cNvSpPr/>
              <p:nvPr/>
            </p:nvSpPr>
            <p:spPr>
              <a:xfrm>
                <a:off x="3981" y="4416"/>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3" name="Line 23"/>
              <p:cNvSpPr/>
              <p:nvPr/>
            </p:nvSpPr>
            <p:spPr>
              <a:xfrm rot="-10657901" flipV="1">
                <a:off x="3150" y="4110"/>
                <a:ext cx="4" cy="311"/>
              </a:xfrm>
              <a:prstGeom prst="line">
                <a:avLst/>
              </a:prstGeom>
              <a:ln w="9525" cap="flat" cmpd="sng">
                <a:solidFill>
                  <a:srgbClr val="000000"/>
                </a:solidFill>
                <a:prstDash val="solid"/>
                <a:round/>
                <a:headEnd type="none" w="med" len="med"/>
                <a:tailEnd type="none" w="sm" len="sm"/>
              </a:ln>
            </p:spPr>
          </p:sp>
          <p:sp>
            <p:nvSpPr>
              <p:cNvPr id="7194" name="Oval 24"/>
              <p:cNvSpPr/>
              <p:nvPr/>
            </p:nvSpPr>
            <p:spPr>
              <a:xfrm>
                <a:off x="3027" y="3738"/>
                <a:ext cx="369" cy="369"/>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1800" dirty="0">
                  <a:latin typeface="Times New Roman" panose="02020603050405020304" pitchFamily="18" charset="0"/>
                  <a:ea typeface="宋体" pitchFamily="2" charset="-122"/>
                </a:endParaRPr>
              </a:p>
            </p:txBody>
          </p:sp>
          <p:sp>
            <p:nvSpPr>
              <p:cNvPr id="7195" name="Line 25"/>
              <p:cNvSpPr/>
              <p:nvPr/>
            </p:nvSpPr>
            <p:spPr>
              <a:xfrm rot="10800000">
                <a:off x="3402" y="3951"/>
                <a:ext cx="540" cy="0"/>
              </a:xfrm>
              <a:prstGeom prst="line">
                <a:avLst/>
              </a:prstGeom>
              <a:ln w="9525" cap="flat" cmpd="sng">
                <a:solidFill>
                  <a:srgbClr val="000000"/>
                </a:solidFill>
                <a:prstDash val="solid"/>
                <a:round/>
                <a:headEnd type="none" w="med" len="med"/>
                <a:tailEnd type="none" w="sm" len="sm"/>
              </a:ln>
            </p:spPr>
          </p:sp>
          <p:sp>
            <p:nvSpPr>
              <p:cNvPr id="7196" name="Line 26"/>
              <p:cNvSpPr/>
              <p:nvPr/>
            </p:nvSpPr>
            <p:spPr>
              <a:xfrm rot="-10800000" flipV="1">
                <a:off x="3354" y="4629"/>
                <a:ext cx="627" cy="0"/>
              </a:xfrm>
              <a:prstGeom prst="line">
                <a:avLst/>
              </a:prstGeom>
              <a:ln w="9525" cap="flat" cmpd="sng">
                <a:solidFill>
                  <a:srgbClr val="000000"/>
                </a:solidFill>
                <a:prstDash val="solid"/>
                <a:round/>
                <a:headEnd type="none" w="med" len="med"/>
                <a:tailEnd type="none" w="sm" len="sm"/>
              </a:ln>
            </p:spPr>
          </p:sp>
        </p:grpSp>
        <p:grpSp>
          <p:nvGrpSpPr>
            <p:cNvPr id="7197" name="Group 27"/>
            <p:cNvGrpSpPr/>
            <p:nvPr/>
          </p:nvGrpSpPr>
          <p:grpSpPr>
            <a:xfrm>
              <a:off x="3097" y="3847"/>
              <a:ext cx="1148" cy="839"/>
              <a:chOff x="3097" y="3847"/>
              <a:chExt cx="1148" cy="839"/>
            </a:xfrm>
          </p:grpSpPr>
          <p:sp>
            <p:nvSpPr>
              <p:cNvPr id="7198" name="Text Box 28"/>
              <p:cNvSpPr txBox="1"/>
              <p:nvPr/>
            </p:nvSpPr>
            <p:spPr>
              <a:xfrm>
                <a:off x="4050" y="3847"/>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1</a:t>
                </a:r>
                <a:endParaRPr lang="zh-CN" altLang="zh-CN" sz="1800" dirty="0">
                  <a:latin typeface="Times New Roman" panose="02020603050405020304" pitchFamily="18" charset="0"/>
                  <a:ea typeface="宋体" pitchFamily="2" charset="-122"/>
                </a:endParaRPr>
              </a:p>
            </p:txBody>
          </p:sp>
          <p:sp>
            <p:nvSpPr>
              <p:cNvPr id="7199" name="Text Box 29"/>
              <p:cNvSpPr txBox="1"/>
              <p:nvPr/>
            </p:nvSpPr>
            <p:spPr>
              <a:xfrm>
                <a:off x="3097" y="4515"/>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2</a:t>
                </a:r>
                <a:endParaRPr lang="zh-CN" altLang="zh-CN" sz="1800" dirty="0">
                  <a:latin typeface="Times New Roman" panose="02020603050405020304" pitchFamily="18" charset="0"/>
                  <a:ea typeface="宋体" pitchFamily="2" charset="-122"/>
                </a:endParaRPr>
              </a:p>
            </p:txBody>
          </p:sp>
          <p:sp>
            <p:nvSpPr>
              <p:cNvPr id="7200" name="Text Box 30"/>
              <p:cNvSpPr txBox="1"/>
              <p:nvPr/>
            </p:nvSpPr>
            <p:spPr>
              <a:xfrm>
                <a:off x="4098" y="4527"/>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3</a:t>
                </a:r>
                <a:endParaRPr lang="zh-CN" altLang="zh-CN" sz="1800" dirty="0">
                  <a:latin typeface="Times New Roman" panose="02020603050405020304" pitchFamily="18" charset="0"/>
                  <a:ea typeface="宋体" pitchFamily="2" charset="-122"/>
                </a:endParaRPr>
              </a:p>
            </p:txBody>
          </p:sp>
          <p:sp>
            <p:nvSpPr>
              <p:cNvPr id="7201" name="Text Box 31"/>
              <p:cNvSpPr txBox="1"/>
              <p:nvPr/>
            </p:nvSpPr>
            <p:spPr>
              <a:xfrm>
                <a:off x="3144" y="3849"/>
                <a:ext cx="147" cy="159"/>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sz="1800" dirty="0">
                    <a:latin typeface="Arial" panose="020B0604020202020204" pitchFamily="34" charset="0"/>
                    <a:ea typeface="宋体" pitchFamily="2" charset="-122"/>
                  </a:rPr>
                  <a:t>0</a:t>
                </a:r>
                <a:endParaRPr lang="zh-CN" altLang="zh-CN" sz="1800" dirty="0">
                  <a:latin typeface="Times New Roman" panose="02020603050405020304" pitchFamily="18" charset="0"/>
                  <a:ea typeface="宋体" pitchFamily="2" charset="-122"/>
                </a:endParaRPr>
              </a:p>
            </p:txBody>
          </p:sp>
        </p:grpSp>
      </p:grpSp>
      <p:grpSp>
        <p:nvGrpSpPr>
          <p:cNvPr id="6" name="Group 115"/>
          <p:cNvGrpSpPr/>
          <p:nvPr/>
        </p:nvGrpSpPr>
        <p:grpSpPr>
          <a:xfrm>
            <a:off x="4402138" y="3889693"/>
            <a:ext cx="228600" cy="228600"/>
            <a:chOff x="4224" y="3744"/>
            <a:chExt cx="144" cy="144"/>
          </a:xfrm>
        </p:grpSpPr>
        <p:sp>
          <p:nvSpPr>
            <p:cNvPr id="7205"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06"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grpSp>
        <p:nvGrpSpPr>
          <p:cNvPr id="7" name="Group 115"/>
          <p:cNvGrpSpPr/>
          <p:nvPr/>
        </p:nvGrpSpPr>
        <p:grpSpPr>
          <a:xfrm>
            <a:off x="3683000" y="4465955"/>
            <a:ext cx="228600" cy="228600"/>
            <a:chOff x="4224" y="3744"/>
            <a:chExt cx="144" cy="144"/>
          </a:xfrm>
        </p:grpSpPr>
        <p:sp>
          <p:nvSpPr>
            <p:cNvPr id="7208"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09"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grpSp>
        <p:nvGrpSpPr>
          <p:cNvPr id="8" name="Group 115"/>
          <p:cNvGrpSpPr/>
          <p:nvPr/>
        </p:nvGrpSpPr>
        <p:grpSpPr>
          <a:xfrm>
            <a:off x="6491288" y="3673793"/>
            <a:ext cx="228600" cy="228600"/>
            <a:chOff x="4224" y="3744"/>
            <a:chExt cx="144" cy="144"/>
          </a:xfrm>
        </p:grpSpPr>
        <p:sp>
          <p:nvSpPr>
            <p:cNvPr id="7211"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12"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grpSp>
        <p:nvGrpSpPr>
          <p:cNvPr id="10" name="Group 115"/>
          <p:cNvGrpSpPr/>
          <p:nvPr/>
        </p:nvGrpSpPr>
        <p:grpSpPr>
          <a:xfrm>
            <a:off x="7283450" y="4897755"/>
            <a:ext cx="228600" cy="228600"/>
            <a:chOff x="4224" y="3744"/>
            <a:chExt cx="144" cy="144"/>
          </a:xfrm>
        </p:grpSpPr>
        <p:sp>
          <p:nvSpPr>
            <p:cNvPr id="7214" name="Line 116"/>
            <p:cNvSpPr/>
            <p:nvPr/>
          </p:nvSpPr>
          <p:spPr>
            <a:xfrm>
              <a:off x="4272" y="3744"/>
              <a:ext cx="96" cy="144"/>
            </a:xfrm>
            <a:prstGeom prst="line">
              <a:avLst/>
            </a:prstGeom>
            <a:ln w="38100" cap="flat" cmpd="sng">
              <a:solidFill>
                <a:srgbClr val="FF0000"/>
              </a:solidFill>
              <a:prstDash val="solid"/>
              <a:round/>
              <a:headEnd type="none" w="med" len="med"/>
              <a:tailEnd type="none" w="med" len="med"/>
            </a:ln>
          </p:spPr>
        </p:sp>
        <p:sp>
          <p:nvSpPr>
            <p:cNvPr id="7215" name="Line 117"/>
            <p:cNvSpPr/>
            <p:nvPr/>
          </p:nvSpPr>
          <p:spPr>
            <a:xfrm flipH="1">
              <a:off x="4224" y="3744"/>
              <a:ext cx="144" cy="144"/>
            </a:xfrm>
            <a:prstGeom prst="line">
              <a:avLst/>
            </a:prstGeom>
            <a:ln w="38100" cap="flat" cmpd="sng">
              <a:solidFill>
                <a:srgbClr val="FF00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1" name="GUNSHOT.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7"/>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1" name="GUNSHOT.WAV"/>
                                        </p:tgtEl>
                                      </p:cMediaNode>
                                    </p:audio>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8"/>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1" name="GUNSHOT.WAV"/>
                                        </p:tgtEl>
                                      </p:cMediaNode>
                                    </p:audio>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1"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术语</a:t>
            </a:r>
            <a:endParaRPr lang="zh-CN" altLang="en-US"/>
          </a:p>
        </p:txBody>
      </p:sp>
      <p:sp>
        <p:nvSpPr>
          <p:cNvPr id="3" name="内容占位符 2"/>
          <p:cNvSpPr>
            <a:spLocks noGrp="1"/>
          </p:cNvSpPr>
          <p:nvPr>
            <p:ph idx="1"/>
          </p:nvPr>
        </p:nvSpPr>
        <p:spPr/>
        <p:txBody>
          <a:bodyPr/>
          <a:p>
            <a:r>
              <a:rPr lang="zh-CN" altLang="en-US"/>
              <a:t>邻接点：</a:t>
            </a:r>
            <a:r>
              <a:rPr lang="en-US" altLang="zh-CN"/>
              <a:t>(v, w)</a:t>
            </a:r>
            <a:r>
              <a:rPr lang="zh-CN" altLang="en-US"/>
              <a:t>，称v和w互为“邻接点（Adjacent Vertices）”</a:t>
            </a:r>
            <a:endParaRPr lang="zh-CN" altLang="en-US"/>
          </a:p>
          <a:p>
            <a:r>
              <a:rPr lang="zh-CN" altLang="en-US"/>
              <a:t>路径、</a:t>
            </a:r>
            <a:r>
              <a:rPr lang="zh-CN" altLang="en-US" b="1">
                <a:solidFill>
                  <a:srgbClr val="FF0000"/>
                </a:solidFill>
              </a:rPr>
              <a:t>简单路径</a:t>
            </a:r>
            <a:r>
              <a:rPr lang="zh-CN" altLang="en-US"/>
              <a:t>、回路、</a:t>
            </a:r>
            <a:r>
              <a:rPr lang="zh-CN" altLang="en-US" b="1">
                <a:solidFill>
                  <a:srgbClr val="FF0000"/>
                </a:solidFill>
              </a:rPr>
              <a:t>简单回路</a:t>
            </a:r>
            <a:r>
              <a:rPr lang="zh-CN" altLang="en-US"/>
              <a:t>、无环图：</a:t>
            </a:r>
            <a:endParaRPr lang="zh-CN" altLang="en-US"/>
          </a:p>
          <a:p>
            <a:pPr lvl="1"/>
            <a:r>
              <a:rPr lang="zh-CN" altLang="en-US" sz="2400"/>
              <a:t>结合课本讲解</a:t>
            </a:r>
            <a:endParaRPr lang="zh-CN" altLang="en-US"/>
          </a:p>
          <a:p>
            <a:pPr lvl="1"/>
            <a:r>
              <a:rPr lang="zh-CN" altLang="en-US"/>
              <a:t>有向无环图：不存在回路的有向图，也称DAG （Directed Acyclic Graph）</a:t>
            </a:r>
            <a:endParaRPr lang="zh-CN" altLang="en-US"/>
          </a:p>
          <a:p>
            <a:pPr lvl="0"/>
            <a:r>
              <a:rPr lang="zh-CN" altLang="en-US"/>
              <a:t>无向完全图：</a:t>
            </a:r>
            <a:endParaRPr lang="zh-CN" altLang="en-US"/>
          </a:p>
          <a:p>
            <a:pPr lvl="0"/>
            <a:endParaRPr lang="zh-CN" altLang="en-US"/>
          </a:p>
          <a:p>
            <a:pPr lvl="0"/>
            <a:endParaRPr lang="zh-CN" altLang="en-US"/>
          </a:p>
          <a:p>
            <a:pPr lvl="0"/>
            <a:r>
              <a:rPr lang="zh-CN" altLang="en-US"/>
              <a:t>有向完全图：</a:t>
            </a:r>
            <a:endParaRPr lang="zh-CN" altLang="en-US"/>
          </a:p>
        </p:txBody>
      </p:sp>
      <p:grpSp>
        <p:nvGrpSpPr>
          <p:cNvPr id="4" name="Group 131"/>
          <p:cNvGrpSpPr/>
          <p:nvPr/>
        </p:nvGrpSpPr>
        <p:grpSpPr>
          <a:xfrm>
            <a:off x="5115243" y="3778885"/>
            <a:ext cx="1219200" cy="1143000"/>
            <a:chOff x="576" y="912"/>
            <a:chExt cx="768" cy="720"/>
          </a:xfrm>
        </p:grpSpPr>
        <p:sp>
          <p:nvSpPr>
            <p:cNvPr id="9222" name="Oval 132"/>
            <p:cNvSpPr/>
            <p:nvPr/>
          </p:nvSpPr>
          <p:spPr>
            <a:xfrm>
              <a:off x="864" y="912"/>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0</a:t>
              </a:r>
              <a:endParaRPr lang="en-US" altLang="zh-CN" b="1" dirty="0">
                <a:latin typeface="Times New Roman" panose="02020603050405020304" pitchFamily="18" charset="0"/>
                <a:ea typeface="宋体" pitchFamily="2" charset="-122"/>
              </a:endParaRPr>
            </a:p>
          </p:txBody>
        </p:sp>
        <p:sp>
          <p:nvSpPr>
            <p:cNvPr id="9223" name="Oval 133"/>
            <p:cNvSpPr/>
            <p:nvPr/>
          </p:nvSpPr>
          <p:spPr>
            <a:xfrm>
              <a:off x="864" y="1440"/>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2</a:t>
              </a:r>
              <a:endParaRPr lang="en-US" altLang="zh-CN" b="1" dirty="0">
                <a:latin typeface="Times New Roman" panose="02020603050405020304" pitchFamily="18" charset="0"/>
                <a:ea typeface="宋体" pitchFamily="2" charset="-122"/>
              </a:endParaRPr>
            </a:p>
          </p:txBody>
        </p:sp>
        <p:sp>
          <p:nvSpPr>
            <p:cNvPr id="9224" name="Oval 134"/>
            <p:cNvSpPr/>
            <p:nvPr/>
          </p:nvSpPr>
          <p:spPr>
            <a:xfrm>
              <a:off x="576" y="1200"/>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1</a:t>
              </a:r>
              <a:endParaRPr lang="en-US" altLang="zh-CN" b="1" dirty="0">
                <a:latin typeface="Times New Roman" panose="02020603050405020304" pitchFamily="18" charset="0"/>
                <a:ea typeface="宋体" pitchFamily="2" charset="-122"/>
              </a:endParaRPr>
            </a:p>
          </p:txBody>
        </p:sp>
        <p:sp>
          <p:nvSpPr>
            <p:cNvPr id="9225" name="Oval 135"/>
            <p:cNvSpPr/>
            <p:nvPr/>
          </p:nvSpPr>
          <p:spPr>
            <a:xfrm>
              <a:off x="1152" y="1200"/>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3</a:t>
              </a:r>
              <a:endParaRPr lang="en-US" altLang="zh-CN" b="1" dirty="0">
                <a:latin typeface="Times New Roman" panose="02020603050405020304" pitchFamily="18" charset="0"/>
                <a:ea typeface="宋体" pitchFamily="2" charset="-122"/>
              </a:endParaRPr>
            </a:p>
          </p:txBody>
        </p:sp>
        <p:sp>
          <p:nvSpPr>
            <p:cNvPr id="9226" name="Line 136"/>
            <p:cNvSpPr/>
            <p:nvPr/>
          </p:nvSpPr>
          <p:spPr>
            <a:xfrm>
              <a:off x="960" y="1104"/>
              <a:ext cx="0" cy="336"/>
            </a:xfrm>
            <a:prstGeom prst="line">
              <a:avLst/>
            </a:prstGeom>
            <a:ln w="25400" cap="flat" cmpd="sng">
              <a:solidFill>
                <a:schemeClr val="tx1"/>
              </a:solidFill>
              <a:prstDash val="solid"/>
              <a:round/>
              <a:headEnd type="none" w="med" len="med"/>
              <a:tailEnd type="none" w="med" len="med"/>
            </a:ln>
          </p:spPr>
        </p:sp>
        <p:sp>
          <p:nvSpPr>
            <p:cNvPr id="9227" name="Line 137"/>
            <p:cNvSpPr/>
            <p:nvPr/>
          </p:nvSpPr>
          <p:spPr>
            <a:xfrm>
              <a:off x="768" y="1296"/>
              <a:ext cx="384" cy="0"/>
            </a:xfrm>
            <a:prstGeom prst="line">
              <a:avLst/>
            </a:prstGeom>
            <a:ln w="25400" cap="flat" cmpd="sng">
              <a:solidFill>
                <a:schemeClr val="tx1"/>
              </a:solidFill>
              <a:prstDash val="solid"/>
              <a:round/>
              <a:headEnd type="none" w="med" len="med"/>
              <a:tailEnd type="none" w="med" len="med"/>
            </a:ln>
          </p:spPr>
        </p:sp>
        <p:sp>
          <p:nvSpPr>
            <p:cNvPr id="9228" name="Line 138"/>
            <p:cNvSpPr/>
            <p:nvPr/>
          </p:nvSpPr>
          <p:spPr>
            <a:xfrm flipH="1">
              <a:off x="720" y="1056"/>
              <a:ext cx="144" cy="144"/>
            </a:xfrm>
            <a:prstGeom prst="line">
              <a:avLst/>
            </a:prstGeom>
            <a:ln w="25400" cap="flat" cmpd="sng">
              <a:solidFill>
                <a:schemeClr val="tx1"/>
              </a:solidFill>
              <a:prstDash val="solid"/>
              <a:round/>
              <a:headEnd type="none" w="med" len="med"/>
              <a:tailEnd type="none" w="med" len="med"/>
            </a:ln>
          </p:spPr>
        </p:sp>
        <p:sp>
          <p:nvSpPr>
            <p:cNvPr id="9229" name="Line 139"/>
            <p:cNvSpPr/>
            <p:nvPr/>
          </p:nvSpPr>
          <p:spPr>
            <a:xfrm>
              <a:off x="1056" y="1056"/>
              <a:ext cx="144" cy="144"/>
            </a:xfrm>
            <a:prstGeom prst="line">
              <a:avLst/>
            </a:prstGeom>
            <a:ln w="25400" cap="flat" cmpd="sng">
              <a:solidFill>
                <a:schemeClr val="tx1"/>
              </a:solidFill>
              <a:prstDash val="solid"/>
              <a:round/>
              <a:headEnd type="none" w="med" len="med"/>
              <a:tailEnd type="none" w="med" len="med"/>
            </a:ln>
          </p:spPr>
        </p:sp>
        <p:sp>
          <p:nvSpPr>
            <p:cNvPr id="9230" name="Line 140"/>
            <p:cNvSpPr/>
            <p:nvPr/>
          </p:nvSpPr>
          <p:spPr>
            <a:xfrm>
              <a:off x="720" y="1392"/>
              <a:ext cx="144" cy="144"/>
            </a:xfrm>
            <a:prstGeom prst="line">
              <a:avLst/>
            </a:prstGeom>
            <a:ln w="25400" cap="flat" cmpd="sng">
              <a:solidFill>
                <a:schemeClr val="tx1"/>
              </a:solidFill>
              <a:prstDash val="solid"/>
              <a:round/>
              <a:headEnd type="none" w="med" len="med"/>
              <a:tailEnd type="none" w="med" len="med"/>
            </a:ln>
          </p:spPr>
        </p:sp>
        <p:sp>
          <p:nvSpPr>
            <p:cNvPr id="9231" name="Line 141"/>
            <p:cNvSpPr/>
            <p:nvPr/>
          </p:nvSpPr>
          <p:spPr>
            <a:xfrm flipV="1">
              <a:off x="1056" y="1392"/>
              <a:ext cx="144" cy="144"/>
            </a:xfrm>
            <a:prstGeom prst="line">
              <a:avLst/>
            </a:prstGeom>
            <a:ln w="25400" cap="flat" cmpd="sng">
              <a:solidFill>
                <a:schemeClr val="tx1"/>
              </a:solidFill>
              <a:prstDash val="solid"/>
              <a:round/>
              <a:headEnd type="none" w="med" len="med"/>
              <a:tailEnd type="none" w="med" len="med"/>
            </a:ln>
          </p:spPr>
        </p:sp>
      </p:grpSp>
      <p:grpSp>
        <p:nvGrpSpPr>
          <p:cNvPr id="5" name="Group 143"/>
          <p:cNvGrpSpPr/>
          <p:nvPr/>
        </p:nvGrpSpPr>
        <p:grpSpPr>
          <a:xfrm>
            <a:off x="3714433" y="4802823"/>
            <a:ext cx="1219200" cy="1143000"/>
            <a:chOff x="3216" y="816"/>
            <a:chExt cx="768" cy="720"/>
          </a:xfrm>
        </p:grpSpPr>
        <p:sp>
          <p:nvSpPr>
            <p:cNvPr id="9234" name="Oval 144"/>
            <p:cNvSpPr/>
            <p:nvPr/>
          </p:nvSpPr>
          <p:spPr>
            <a:xfrm>
              <a:off x="3504" y="816"/>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0</a:t>
              </a:r>
              <a:endParaRPr lang="en-US" altLang="zh-CN" b="1" dirty="0">
                <a:latin typeface="Times New Roman" panose="02020603050405020304" pitchFamily="18" charset="0"/>
                <a:ea typeface="宋体" pitchFamily="2" charset="-122"/>
              </a:endParaRPr>
            </a:p>
          </p:txBody>
        </p:sp>
        <p:sp>
          <p:nvSpPr>
            <p:cNvPr id="9235" name="Oval 145"/>
            <p:cNvSpPr/>
            <p:nvPr/>
          </p:nvSpPr>
          <p:spPr>
            <a:xfrm>
              <a:off x="3504" y="1344"/>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2</a:t>
              </a:r>
              <a:endParaRPr lang="en-US" altLang="zh-CN" b="1" dirty="0">
                <a:latin typeface="Times New Roman" panose="02020603050405020304" pitchFamily="18" charset="0"/>
                <a:ea typeface="宋体" pitchFamily="2" charset="-122"/>
              </a:endParaRPr>
            </a:p>
          </p:txBody>
        </p:sp>
        <p:sp>
          <p:nvSpPr>
            <p:cNvPr id="9236" name="Oval 146"/>
            <p:cNvSpPr/>
            <p:nvPr/>
          </p:nvSpPr>
          <p:spPr>
            <a:xfrm>
              <a:off x="3216" y="1104"/>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1</a:t>
              </a:r>
              <a:endParaRPr lang="en-US" altLang="zh-CN" b="1" dirty="0">
                <a:latin typeface="Times New Roman" panose="02020603050405020304" pitchFamily="18" charset="0"/>
                <a:ea typeface="宋体" pitchFamily="2" charset="-122"/>
              </a:endParaRPr>
            </a:p>
          </p:txBody>
        </p:sp>
        <p:sp>
          <p:nvSpPr>
            <p:cNvPr id="9237" name="Oval 147"/>
            <p:cNvSpPr/>
            <p:nvPr/>
          </p:nvSpPr>
          <p:spPr>
            <a:xfrm>
              <a:off x="3792" y="1104"/>
              <a:ext cx="192" cy="192"/>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b="1" dirty="0">
                  <a:latin typeface="Times New Roman" panose="02020603050405020304" pitchFamily="18" charset="0"/>
                  <a:ea typeface="宋体" pitchFamily="2" charset="-122"/>
                </a:rPr>
                <a:t>3</a:t>
              </a:r>
              <a:endParaRPr lang="en-US" altLang="zh-CN" b="1" dirty="0">
                <a:latin typeface="Times New Roman" panose="02020603050405020304" pitchFamily="18" charset="0"/>
                <a:ea typeface="宋体" pitchFamily="2" charset="-122"/>
              </a:endParaRPr>
            </a:p>
          </p:txBody>
        </p:sp>
        <p:sp>
          <p:nvSpPr>
            <p:cNvPr id="9238" name="Line 148"/>
            <p:cNvSpPr/>
            <p:nvPr/>
          </p:nvSpPr>
          <p:spPr>
            <a:xfrm>
              <a:off x="3577" y="1008"/>
              <a:ext cx="0" cy="336"/>
            </a:xfrm>
            <a:prstGeom prst="line">
              <a:avLst/>
            </a:prstGeom>
            <a:ln w="25400" cap="flat" cmpd="sng">
              <a:solidFill>
                <a:schemeClr val="tx1"/>
              </a:solidFill>
              <a:prstDash val="solid"/>
              <a:round/>
              <a:headEnd type="none" w="med" len="med"/>
              <a:tailEnd type="triangle" w="sm" len="med"/>
            </a:ln>
          </p:spPr>
        </p:sp>
        <p:sp>
          <p:nvSpPr>
            <p:cNvPr id="9239" name="Line 149"/>
            <p:cNvSpPr/>
            <p:nvPr/>
          </p:nvSpPr>
          <p:spPr>
            <a:xfrm>
              <a:off x="3408" y="1200"/>
              <a:ext cx="384" cy="0"/>
            </a:xfrm>
            <a:prstGeom prst="line">
              <a:avLst/>
            </a:prstGeom>
            <a:ln w="25400" cap="flat" cmpd="sng">
              <a:solidFill>
                <a:schemeClr val="tx1"/>
              </a:solidFill>
              <a:prstDash val="solid"/>
              <a:round/>
              <a:headEnd type="none" w="med" len="med"/>
              <a:tailEnd type="triangle" w="sm" len="med"/>
            </a:ln>
          </p:spPr>
        </p:sp>
        <p:sp>
          <p:nvSpPr>
            <p:cNvPr id="9240" name="Line 150"/>
            <p:cNvSpPr/>
            <p:nvPr/>
          </p:nvSpPr>
          <p:spPr>
            <a:xfrm flipH="1">
              <a:off x="3360" y="960"/>
              <a:ext cx="144" cy="144"/>
            </a:xfrm>
            <a:prstGeom prst="line">
              <a:avLst/>
            </a:prstGeom>
            <a:ln w="25400" cap="flat" cmpd="sng">
              <a:solidFill>
                <a:schemeClr val="tx1"/>
              </a:solidFill>
              <a:prstDash val="solid"/>
              <a:round/>
              <a:headEnd type="none" w="med" len="med"/>
              <a:tailEnd type="triangle" w="sm" len="med"/>
            </a:ln>
          </p:spPr>
        </p:sp>
        <p:sp>
          <p:nvSpPr>
            <p:cNvPr id="9241" name="Line 151"/>
            <p:cNvSpPr/>
            <p:nvPr/>
          </p:nvSpPr>
          <p:spPr>
            <a:xfrm>
              <a:off x="3696" y="960"/>
              <a:ext cx="144" cy="144"/>
            </a:xfrm>
            <a:prstGeom prst="line">
              <a:avLst/>
            </a:prstGeom>
            <a:ln w="25400" cap="flat" cmpd="sng">
              <a:solidFill>
                <a:schemeClr val="tx1"/>
              </a:solidFill>
              <a:prstDash val="solid"/>
              <a:round/>
              <a:headEnd type="none" w="med" len="med"/>
              <a:tailEnd type="triangle" w="sm" len="med"/>
            </a:ln>
          </p:spPr>
        </p:sp>
        <p:sp>
          <p:nvSpPr>
            <p:cNvPr id="9242" name="Line 152"/>
            <p:cNvSpPr/>
            <p:nvPr/>
          </p:nvSpPr>
          <p:spPr>
            <a:xfrm>
              <a:off x="3360" y="1296"/>
              <a:ext cx="144" cy="144"/>
            </a:xfrm>
            <a:prstGeom prst="line">
              <a:avLst/>
            </a:prstGeom>
            <a:ln w="25400" cap="flat" cmpd="sng">
              <a:solidFill>
                <a:schemeClr val="tx1"/>
              </a:solidFill>
              <a:prstDash val="solid"/>
              <a:round/>
              <a:headEnd type="none" w="med" len="med"/>
              <a:tailEnd type="triangle" w="sm" len="med"/>
            </a:ln>
          </p:spPr>
        </p:sp>
        <p:sp>
          <p:nvSpPr>
            <p:cNvPr id="9243" name="Line 153"/>
            <p:cNvSpPr/>
            <p:nvPr/>
          </p:nvSpPr>
          <p:spPr>
            <a:xfrm flipV="1">
              <a:off x="3696" y="1296"/>
              <a:ext cx="144" cy="144"/>
            </a:xfrm>
            <a:prstGeom prst="line">
              <a:avLst/>
            </a:prstGeom>
            <a:ln w="25400" cap="flat" cmpd="sng">
              <a:solidFill>
                <a:schemeClr val="tx1"/>
              </a:solidFill>
              <a:prstDash val="solid"/>
              <a:round/>
              <a:headEnd type="none" w="med" len="med"/>
              <a:tailEnd type="triangle" w="sm" len="med"/>
            </a:ln>
          </p:spPr>
        </p:sp>
        <p:sp>
          <p:nvSpPr>
            <p:cNvPr id="9244" name="Line 154"/>
            <p:cNvSpPr/>
            <p:nvPr/>
          </p:nvSpPr>
          <p:spPr>
            <a:xfrm flipH="1">
              <a:off x="3384" y="986"/>
              <a:ext cx="144" cy="144"/>
            </a:xfrm>
            <a:prstGeom prst="line">
              <a:avLst/>
            </a:prstGeom>
            <a:ln w="25400" cap="flat" cmpd="sng">
              <a:solidFill>
                <a:schemeClr val="tx1"/>
              </a:solidFill>
              <a:prstDash val="solid"/>
              <a:round/>
              <a:headEnd type="triangle" w="sm" len="med"/>
              <a:tailEnd type="none" w="sm" len="med"/>
            </a:ln>
          </p:spPr>
        </p:sp>
        <p:sp>
          <p:nvSpPr>
            <p:cNvPr id="9245" name="Line 155"/>
            <p:cNvSpPr/>
            <p:nvPr/>
          </p:nvSpPr>
          <p:spPr>
            <a:xfrm>
              <a:off x="3649" y="986"/>
              <a:ext cx="144" cy="144"/>
            </a:xfrm>
            <a:prstGeom prst="line">
              <a:avLst/>
            </a:prstGeom>
            <a:ln w="25400" cap="flat" cmpd="sng">
              <a:solidFill>
                <a:schemeClr val="tx1"/>
              </a:solidFill>
              <a:prstDash val="solid"/>
              <a:round/>
              <a:headEnd type="triangle" w="sm" len="med"/>
              <a:tailEnd type="none" w="sm" len="med"/>
            </a:ln>
          </p:spPr>
        </p:sp>
        <p:sp>
          <p:nvSpPr>
            <p:cNvPr id="9246" name="Line 156"/>
            <p:cNvSpPr/>
            <p:nvPr/>
          </p:nvSpPr>
          <p:spPr>
            <a:xfrm>
              <a:off x="3624" y="986"/>
              <a:ext cx="0" cy="336"/>
            </a:xfrm>
            <a:prstGeom prst="line">
              <a:avLst/>
            </a:prstGeom>
            <a:ln w="25400" cap="flat" cmpd="sng">
              <a:solidFill>
                <a:schemeClr val="tx1"/>
              </a:solidFill>
              <a:prstDash val="solid"/>
              <a:round/>
              <a:headEnd type="triangle" w="sm" len="med"/>
              <a:tailEnd type="none" w="sm" len="med"/>
            </a:ln>
          </p:spPr>
        </p:sp>
        <p:sp>
          <p:nvSpPr>
            <p:cNvPr id="9247" name="Line 157"/>
            <p:cNvSpPr/>
            <p:nvPr/>
          </p:nvSpPr>
          <p:spPr>
            <a:xfrm>
              <a:off x="3408" y="1248"/>
              <a:ext cx="384" cy="0"/>
            </a:xfrm>
            <a:prstGeom prst="line">
              <a:avLst/>
            </a:prstGeom>
            <a:ln w="25400" cap="flat" cmpd="sng">
              <a:solidFill>
                <a:schemeClr val="tx1"/>
              </a:solidFill>
              <a:prstDash val="solid"/>
              <a:round/>
              <a:headEnd type="triangle" w="sm" len="med"/>
              <a:tailEnd type="none" w="sm" len="med"/>
            </a:ln>
          </p:spPr>
        </p:sp>
        <p:sp>
          <p:nvSpPr>
            <p:cNvPr id="9248" name="Line 158"/>
            <p:cNvSpPr/>
            <p:nvPr/>
          </p:nvSpPr>
          <p:spPr>
            <a:xfrm>
              <a:off x="3361" y="1248"/>
              <a:ext cx="144" cy="144"/>
            </a:xfrm>
            <a:prstGeom prst="line">
              <a:avLst/>
            </a:prstGeom>
            <a:ln w="25400" cap="flat" cmpd="sng">
              <a:solidFill>
                <a:schemeClr val="tx1"/>
              </a:solidFill>
              <a:prstDash val="solid"/>
              <a:round/>
              <a:headEnd type="triangle" w="sm" len="med"/>
              <a:tailEnd type="none" w="sm" len="med"/>
            </a:ln>
          </p:spPr>
        </p:sp>
        <p:sp>
          <p:nvSpPr>
            <p:cNvPr id="9249" name="Line 159"/>
            <p:cNvSpPr/>
            <p:nvPr/>
          </p:nvSpPr>
          <p:spPr>
            <a:xfrm flipV="1">
              <a:off x="3670" y="1251"/>
              <a:ext cx="144" cy="144"/>
            </a:xfrm>
            <a:prstGeom prst="line">
              <a:avLst/>
            </a:prstGeom>
            <a:ln w="25400" cap="flat" cmpd="sng">
              <a:solidFill>
                <a:schemeClr val="tx1"/>
              </a:solidFill>
              <a:prstDash val="solid"/>
              <a:round/>
              <a:headEnd type="triangle" w="sm" len="med"/>
              <a:tailEnd type="none" w="sm"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术语</a:t>
            </a:r>
            <a:endParaRPr lang="zh-CN" altLang="en-US"/>
          </a:p>
        </p:txBody>
      </p:sp>
      <p:sp>
        <p:nvSpPr>
          <p:cNvPr id="3" name="内容占位符 2"/>
          <p:cNvSpPr>
            <a:spLocks noGrp="1"/>
          </p:cNvSpPr>
          <p:nvPr>
            <p:ph idx="1"/>
          </p:nvPr>
        </p:nvSpPr>
        <p:spPr/>
        <p:txBody>
          <a:bodyPr/>
          <a:p>
            <a:r>
              <a:rPr lang="zh-CN" altLang="en-US"/>
              <a:t>顶点的度(degree)、入度(in-degree) 、出度(out-degree)：</a:t>
            </a:r>
            <a:endParaRPr lang="zh-CN" altLang="en-US"/>
          </a:p>
        </p:txBody>
      </p:sp>
      <p:sp>
        <p:nvSpPr>
          <p:cNvPr id="49" name="Text Box 16"/>
          <p:cNvSpPr txBox="1"/>
          <p:nvPr/>
        </p:nvSpPr>
        <p:spPr>
          <a:xfrm>
            <a:off x="1863408" y="3038475"/>
            <a:ext cx="4000500" cy="398780"/>
          </a:xfrm>
          <a:prstGeom prst="rect">
            <a:avLst/>
          </a:prstGeom>
          <a:noFill/>
          <a:ln w="9525">
            <a:noFill/>
          </a:ln>
        </p:spPr>
        <p:txBody>
          <a:bodyPr lIns="0" rIns="0" anchor="t" anchorCtr="0">
            <a:spAutoFit/>
          </a:bodyPr>
          <a:p>
            <a:pPr marL="2857500" indent="-2857500">
              <a:buFont typeface="Arial" panose="020B0604020202020204" pitchFamily="34" charset="0"/>
            </a:pPr>
            <a:r>
              <a:rPr lang="zh-CN" altLang="en-US" sz="2000" b="1" dirty="0">
                <a:solidFill>
                  <a:schemeClr val="hlink"/>
                </a:solidFill>
                <a:latin typeface="Times New Roman" panose="02020603050405020304" pitchFamily="18" charset="0"/>
                <a:ea typeface="宋体" pitchFamily="2" charset="-122"/>
                <a:sym typeface="Wingdings" panose="05000000000000000000" pitchFamily="2" charset="2"/>
              </a:rPr>
              <a:t>度</a:t>
            </a:r>
            <a:r>
              <a:rPr lang="en-US" altLang="zh-CN" sz="2000" b="1" dirty="0">
                <a:solidFill>
                  <a:schemeClr val="hlink"/>
                </a:solidFill>
                <a:latin typeface="Times New Roman" panose="02020603050405020304" pitchFamily="18" charset="0"/>
                <a:ea typeface="宋体" pitchFamily="2" charset="-122"/>
                <a:sym typeface="Wingdings" panose="05000000000000000000" pitchFamily="2" charset="2"/>
              </a:rPr>
              <a:t>(</a:t>
            </a:r>
            <a:r>
              <a:rPr lang="en-US" altLang="zh-CN" sz="2000" b="1" i="1" dirty="0">
                <a:solidFill>
                  <a:schemeClr val="hlink"/>
                </a:solidFill>
                <a:latin typeface="Times New Roman" panose="02020603050405020304" pitchFamily="18" charset="0"/>
                <a:ea typeface="宋体" pitchFamily="2" charset="-122"/>
                <a:sym typeface="Wingdings" panose="05000000000000000000" pitchFamily="2" charset="2"/>
              </a:rPr>
              <a:t>v</a:t>
            </a:r>
            <a:r>
              <a:rPr lang="en-US" altLang="zh-CN" sz="2000" b="1" dirty="0">
                <a:solidFill>
                  <a:schemeClr val="hlink"/>
                </a:solidFill>
                <a:latin typeface="Times New Roman" panose="02020603050405020304" pitchFamily="18" charset="0"/>
                <a:ea typeface="宋体" pitchFamily="2" charset="-122"/>
                <a:sym typeface="Wingdings" panose="05000000000000000000" pitchFamily="2" charset="2"/>
              </a:rPr>
              <a:t>)</a:t>
            </a:r>
            <a:r>
              <a:rPr lang="zh-CN" altLang="en-US" sz="2000" b="1" dirty="0">
                <a:solidFill>
                  <a:schemeClr val="hlink"/>
                </a:solidFill>
                <a:latin typeface="Times New Roman" panose="02020603050405020304" pitchFamily="18" charset="0"/>
                <a:ea typeface="宋体" pitchFamily="2" charset="-122"/>
                <a:sym typeface="Wingdings" panose="05000000000000000000" pitchFamily="2" charset="2"/>
              </a:rPr>
              <a:t>：</a:t>
            </a:r>
            <a:r>
              <a:rPr lang="zh-CN" altLang="en-US" sz="2000" b="1" dirty="0">
                <a:latin typeface="Times New Roman" panose="02020603050405020304" pitchFamily="18" charset="0"/>
                <a:ea typeface="宋体" pitchFamily="2" charset="-122"/>
                <a:sym typeface="Wingdings" panose="05000000000000000000" pitchFamily="2" charset="2"/>
              </a:rPr>
              <a:t>与顶点</a:t>
            </a:r>
            <a:r>
              <a:rPr lang="en-US" altLang="zh-CN" sz="2000" b="1" i="1" dirty="0">
                <a:latin typeface="Times New Roman" panose="02020603050405020304" pitchFamily="18" charset="0"/>
                <a:ea typeface="宋体" pitchFamily="2" charset="-122"/>
                <a:sym typeface="Wingdings" panose="05000000000000000000" pitchFamily="2" charset="2"/>
              </a:rPr>
              <a:t>v</a:t>
            </a:r>
            <a:r>
              <a:rPr lang="zh-CN" altLang="en-US" sz="2000" b="1" dirty="0">
                <a:latin typeface="Times New Roman" panose="02020603050405020304" pitchFamily="18" charset="0"/>
                <a:ea typeface="宋体" pitchFamily="2" charset="-122"/>
                <a:sym typeface="Wingdings" panose="05000000000000000000" pitchFamily="2" charset="2"/>
              </a:rPr>
              <a:t>相关的边数</a:t>
            </a:r>
            <a:endParaRPr lang="en-US" altLang="zh-CN" sz="2000" b="1" dirty="0">
              <a:latin typeface="Times New Roman" panose="02020603050405020304" pitchFamily="18" charset="0"/>
              <a:ea typeface="宋体" pitchFamily="2" charset="-122"/>
              <a:sym typeface="Wingdings" panose="05000000000000000000" pitchFamily="2" charset="2"/>
            </a:endParaRPr>
          </a:p>
        </p:txBody>
      </p:sp>
      <p:grpSp>
        <p:nvGrpSpPr>
          <p:cNvPr id="4" name="Group 8"/>
          <p:cNvGrpSpPr/>
          <p:nvPr/>
        </p:nvGrpSpPr>
        <p:grpSpPr>
          <a:xfrm>
            <a:off x="1644333" y="3609975"/>
            <a:ext cx="1585913" cy="609600"/>
            <a:chOff x="384" y="1392"/>
            <a:chExt cx="999" cy="384"/>
          </a:xfrm>
        </p:grpSpPr>
        <p:sp>
          <p:nvSpPr>
            <p:cNvPr id="9254" name="Oval 9"/>
            <p:cNvSpPr/>
            <p:nvPr/>
          </p:nvSpPr>
          <p:spPr>
            <a:xfrm>
              <a:off x="768" y="1392"/>
              <a:ext cx="240" cy="240"/>
            </a:xfrm>
            <a:prstGeom prst="ellipse">
              <a:avLst/>
            </a:prstGeom>
            <a:noFill/>
            <a:ln w="25400" cap="flat" cmpd="sng">
              <a:solidFill>
                <a:schemeClr val="tx1"/>
              </a:solidFill>
              <a:prstDash val="solid"/>
              <a:round/>
              <a:headEnd type="none" w="med" len="med"/>
              <a:tailEnd type="none" w="med" len="med"/>
            </a:ln>
          </p:spPr>
          <p:txBody>
            <a:bodyPr wrap="none" anchor="ctr" anchorCtr="0"/>
            <a:p>
              <a:pPr indent="0" algn="ctr">
                <a:buFont typeface="Arial" panose="020B0604020202020204" pitchFamily="34" charset="0"/>
              </a:pPr>
              <a:r>
                <a:rPr lang="en-US" altLang="zh-CN" sz="2000" b="1" i="1" dirty="0">
                  <a:latin typeface="Times New Roman" panose="02020603050405020304" pitchFamily="18" charset="0"/>
                  <a:ea typeface="宋体" pitchFamily="2" charset="-122"/>
                </a:rPr>
                <a:t>v</a:t>
              </a:r>
              <a:endParaRPr lang="en-US" altLang="zh-CN" sz="2000" b="1" i="1" dirty="0">
                <a:latin typeface="Times New Roman" panose="02020603050405020304" pitchFamily="18" charset="0"/>
                <a:ea typeface="宋体" pitchFamily="2" charset="-122"/>
              </a:endParaRPr>
            </a:p>
          </p:txBody>
        </p:sp>
        <p:sp>
          <p:nvSpPr>
            <p:cNvPr id="9255" name="Line 10"/>
            <p:cNvSpPr/>
            <p:nvPr/>
          </p:nvSpPr>
          <p:spPr>
            <a:xfrm>
              <a:off x="416" y="1412"/>
              <a:ext cx="336" cy="48"/>
            </a:xfrm>
            <a:prstGeom prst="line">
              <a:avLst/>
            </a:prstGeom>
            <a:ln w="25400" cap="flat" cmpd="sng">
              <a:solidFill>
                <a:schemeClr val="tx1"/>
              </a:solidFill>
              <a:prstDash val="solid"/>
              <a:round/>
              <a:headEnd type="none" w="med" len="med"/>
              <a:tailEnd type="triangle" w="med" len="med"/>
            </a:ln>
          </p:spPr>
        </p:sp>
        <p:sp>
          <p:nvSpPr>
            <p:cNvPr id="9256" name="Line 11"/>
            <p:cNvSpPr/>
            <p:nvPr/>
          </p:nvSpPr>
          <p:spPr>
            <a:xfrm flipV="1">
              <a:off x="384" y="1588"/>
              <a:ext cx="384" cy="144"/>
            </a:xfrm>
            <a:prstGeom prst="line">
              <a:avLst/>
            </a:prstGeom>
            <a:ln w="25400" cap="flat" cmpd="sng">
              <a:solidFill>
                <a:schemeClr val="tx1"/>
              </a:solidFill>
              <a:prstDash val="solid"/>
              <a:round/>
              <a:headEnd type="none" w="med" len="med"/>
              <a:tailEnd type="triangle" w="med" len="med"/>
            </a:ln>
          </p:spPr>
        </p:sp>
        <p:sp>
          <p:nvSpPr>
            <p:cNvPr id="9257" name="Line 12"/>
            <p:cNvSpPr/>
            <p:nvPr/>
          </p:nvSpPr>
          <p:spPr>
            <a:xfrm flipH="1">
              <a:off x="1047" y="1470"/>
              <a:ext cx="336" cy="0"/>
            </a:xfrm>
            <a:prstGeom prst="line">
              <a:avLst/>
            </a:prstGeom>
            <a:ln w="25400" cap="flat" cmpd="sng">
              <a:solidFill>
                <a:schemeClr val="tx1"/>
              </a:solidFill>
              <a:prstDash val="solid"/>
              <a:round/>
              <a:headEnd type="none" w="med" len="med"/>
              <a:tailEnd type="triangle" w="med" len="med"/>
            </a:ln>
          </p:spPr>
        </p:sp>
        <p:sp>
          <p:nvSpPr>
            <p:cNvPr id="9258" name="Line 13"/>
            <p:cNvSpPr/>
            <p:nvPr/>
          </p:nvSpPr>
          <p:spPr>
            <a:xfrm>
              <a:off x="1008" y="1632"/>
              <a:ext cx="240" cy="144"/>
            </a:xfrm>
            <a:prstGeom prst="line">
              <a:avLst/>
            </a:prstGeom>
            <a:ln w="25400" cap="flat" cmpd="sng">
              <a:solidFill>
                <a:schemeClr val="tx1"/>
              </a:solidFill>
              <a:prstDash val="solid"/>
              <a:round/>
              <a:headEnd type="none" w="med" len="med"/>
              <a:tailEnd type="triangle" w="med" len="med"/>
            </a:ln>
          </p:spPr>
        </p:sp>
      </p:grpSp>
      <p:sp>
        <p:nvSpPr>
          <p:cNvPr id="60" name="Rectangle 14"/>
          <p:cNvSpPr/>
          <p:nvPr/>
        </p:nvSpPr>
        <p:spPr>
          <a:xfrm>
            <a:off x="3292158" y="3538538"/>
            <a:ext cx="3929062" cy="685800"/>
          </a:xfrm>
          <a:prstGeom prst="rect">
            <a:avLst/>
          </a:prstGeom>
          <a:noFill/>
          <a:ln w="25400">
            <a:noFill/>
          </a:ln>
        </p:spPr>
        <p:txBody>
          <a:bodyPr wrap="none" anchor="ctr" anchorCtr="0"/>
          <a:p>
            <a:pPr indent="0">
              <a:buFont typeface="Arial" panose="020B0604020202020204" pitchFamily="34" charset="0"/>
            </a:pPr>
            <a:r>
              <a:rPr lang="zh-CN" altLang="en-US" sz="2000" b="1" dirty="0">
                <a:latin typeface="Times New Roman" panose="02020603050405020304" pitchFamily="18" charset="0"/>
                <a:ea typeface="宋体" pitchFamily="2" charset="-122"/>
              </a:rPr>
              <a:t>入度</a:t>
            </a:r>
            <a:r>
              <a:rPr lang="en-US" altLang="zh-CN" sz="2000" b="1" dirty="0">
                <a:latin typeface="Times New Roman" panose="02020603050405020304" pitchFamily="18" charset="0"/>
                <a:ea typeface="宋体" pitchFamily="2" charset="-122"/>
              </a:rPr>
              <a:t>(</a:t>
            </a:r>
            <a:r>
              <a:rPr lang="en-US" altLang="zh-CN" sz="2000" b="1" i="1" dirty="0">
                <a:latin typeface="Times New Roman" panose="02020603050405020304" pitchFamily="18" charset="0"/>
                <a:ea typeface="宋体" pitchFamily="2" charset="-122"/>
              </a:rPr>
              <a:t>v</a:t>
            </a:r>
            <a:r>
              <a:rPr lang="en-US" altLang="zh-CN" sz="2000" b="1" dirty="0">
                <a:latin typeface="Times New Roman" panose="02020603050405020304" pitchFamily="18" charset="0"/>
                <a:ea typeface="宋体" pitchFamily="2" charset="-122"/>
              </a:rPr>
              <a:t>) = 3; </a:t>
            </a:r>
            <a:r>
              <a:rPr lang="zh-CN" altLang="en-US" sz="2000" b="1" dirty="0">
                <a:latin typeface="Times New Roman" panose="02020603050405020304" pitchFamily="18" charset="0"/>
                <a:ea typeface="宋体" pitchFamily="2" charset="-122"/>
              </a:rPr>
              <a:t>出度</a:t>
            </a:r>
            <a:r>
              <a:rPr lang="en-US" altLang="zh-CN" sz="2000" b="1" dirty="0">
                <a:latin typeface="Times New Roman" panose="02020603050405020304" pitchFamily="18" charset="0"/>
                <a:ea typeface="宋体" pitchFamily="2" charset="-122"/>
              </a:rPr>
              <a:t>(</a:t>
            </a:r>
            <a:r>
              <a:rPr lang="en-US" altLang="zh-CN" sz="2000" b="1" i="1" dirty="0">
                <a:latin typeface="Times New Roman" panose="02020603050405020304" pitchFamily="18" charset="0"/>
                <a:ea typeface="宋体" pitchFamily="2" charset="-122"/>
              </a:rPr>
              <a:t>v</a:t>
            </a:r>
            <a:r>
              <a:rPr lang="en-US" altLang="zh-CN" sz="2000" b="1" dirty="0">
                <a:latin typeface="Times New Roman" panose="02020603050405020304" pitchFamily="18" charset="0"/>
                <a:ea typeface="宋体" pitchFamily="2" charset="-122"/>
              </a:rPr>
              <a:t>) = 1; </a:t>
            </a:r>
            <a:r>
              <a:rPr lang="zh-CN" altLang="en-US" sz="2000" b="1" dirty="0">
                <a:latin typeface="Times New Roman" panose="02020603050405020304" pitchFamily="18" charset="0"/>
                <a:ea typeface="宋体" pitchFamily="2" charset="-122"/>
              </a:rPr>
              <a:t>度</a:t>
            </a:r>
            <a:r>
              <a:rPr lang="en-US" altLang="zh-CN" sz="2000" b="1" dirty="0">
                <a:latin typeface="Times New Roman" panose="02020603050405020304" pitchFamily="18" charset="0"/>
                <a:ea typeface="宋体" pitchFamily="2" charset="-122"/>
              </a:rPr>
              <a:t>(</a:t>
            </a:r>
            <a:r>
              <a:rPr lang="en-US" altLang="zh-CN" sz="2000" b="1" i="1" dirty="0">
                <a:latin typeface="Times New Roman" panose="02020603050405020304" pitchFamily="18" charset="0"/>
                <a:ea typeface="宋体" pitchFamily="2" charset="-122"/>
              </a:rPr>
              <a:t>v</a:t>
            </a:r>
            <a:r>
              <a:rPr lang="en-US" altLang="zh-CN" sz="2000" b="1" dirty="0">
                <a:latin typeface="Times New Roman" panose="02020603050405020304" pitchFamily="18" charset="0"/>
                <a:ea typeface="宋体" pitchFamily="2" charset="-122"/>
              </a:rPr>
              <a:t>) = 4</a:t>
            </a:r>
            <a:endParaRPr lang="en-US" altLang="zh-CN" sz="2000" b="1" dirty="0">
              <a:latin typeface="Times New Roman" panose="02020603050405020304" pitchFamily="18" charset="0"/>
              <a:ea typeface="宋体" pitchFamily="2" charset="-122"/>
            </a:endParaRPr>
          </a:p>
        </p:txBody>
      </p:sp>
      <p:sp>
        <p:nvSpPr>
          <p:cNvPr id="1041" name="Text Box 16"/>
          <p:cNvSpPr txBox="1"/>
          <p:nvPr/>
        </p:nvSpPr>
        <p:spPr>
          <a:xfrm>
            <a:off x="1863408" y="4324350"/>
            <a:ext cx="3929062" cy="398780"/>
          </a:xfrm>
          <a:prstGeom prst="rect">
            <a:avLst/>
          </a:prstGeom>
          <a:noFill/>
          <a:ln w="9525">
            <a:noFill/>
          </a:ln>
        </p:spPr>
        <p:txBody>
          <a:bodyPr lIns="0" rIns="0" anchor="t" anchorCtr="0">
            <a:spAutoFit/>
          </a:bodyPr>
          <a:p>
            <a:pPr marL="485775" indent="-485775">
              <a:buFont typeface="Arial" panose="020B0604020202020204" pitchFamily="34" charset="0"/>
            </a:pPr>
            <a:r>
              <a:rPr lang="zh-CN" altLang="en-US" sz="2000" b="1" dirty="0">
                <a:latin typeface="Times New Roman" panose="02020603050405020304" pitchFamily="18" charset="0"/>
                <a:ea typeface="宋体" pitchFamily="2" charset="-122"/>
                <a:sym typeface="Wingdings" panose="05000000000000000000" pitchFamily="2" charset="2"/>
              </a:rPr>
              <a:t>给定</a:t>
            </a:r>
            <a:r>
              <a:rPr lang="en-US" altLang="zh-CN" sz="2000" b="1" dirty="0">
                <a:latin typeface="Times New Roman" panose="02020603050405020304" pitchFamily="18" charset="0"/>
                <a:ea typeface="宋体" pitchFamily="2" charset="-122"/>
                <a:sym typeface="Wingdings" panose="05000000000000000000" pitchFamily="2" charset="2"/>
              </a:rPr>
              <a:t> </a:t>
            </a:r>
            <a:r>
              <a:rPr lang="en-US" altLang="zh-CN" sz="2000" b="1" i="1" dirty="0">
                <a:latin typeface="Times New Roman" panose="02020603050405020304" pitchFamily="18" charset="0"/>
                <a:ea typeface="宋体" pitchFamily="2" charset="-122"/>
                <a:sym typeface="Wingdings" panose="05000000000000000000" pitchFamily="2" charset="2"/>
              </a:rPr>
              <a:t>n</a:t>
            </a:r>
            <a:r>
              <a:rPr lang="en-US" altLang="zh-CN" sz="2000" b="1" dirty="0">
                <a:latin typeface="Times New Roman" panose="02020603050405020304" pitchFamily="18" charset="0"/>
                <a:ea typeface="宋体" pitchFamily="2" charset="-122"/>
                <a:sym typeface="Wingdings" panose="05000000000000000000" pitchFamily="2" charset="2"/>
              </a:rPr>
              <a:t> </a:t>
            </a:r>
            <a:r>
              <a:rPr lang="zh-CN" altLang="en-US" sz="2000" b="1" dirty="0">
                <a:latin typeface="Times New Roman" panose="02020603050405020304" pitchFamily="18" charset="0"/>
                <a:ea typeface="宋体" pitchFamily="2" charset="-122"/>
                <a:sym typeface="Wingdings" panose="05000000000000000000" pitchFamily="2" charset="2"/>
              </a:rPr>
              <a:t>个顶点和 </a:t>
            </a:r>
            <a:r>
              <a:rPr lang="en-US" altLang="zh-CN" sz="2000" b="1" i="1" dirty="0">
                <a:latin typeface="Times New Roman" panose="02020603050405020304" pitchFamily="18" charset="0"/>
                <a:ea typeface="宋体" pitchFamily="2" charset="-122"/>
                <a:sym typeface="Wingdings" panose="05000000000000000000" pitchFamily="2" charset="2"/>
              </a:rPr>
              <a:t>e</a:t>
            </a:r>
            <a:r>
              <a:rPr lang="en-US" altLang="zh-CN" sz="2000" b="1" dirty="0">
                <a:latin typeface="Times New Roman" panose="02020603050405020304" pitchFamily="18" charset="0"/>
                <a:ea typeface="宋体" pitchFamily="2" charset="-122"/>
                <a:sym typeface="Wingdings" panose="05000000000000000000" pitchFamily="2" charset="2"/>
              </a:rPr>
              <a:t> </a:t>
            </a:r>
            <a:r>
              <a:rPr lang="zh-CN" altLang="en-US" sz="2000" b="1" dirty="0">
                <a:latin typeface="Times New Roman" panose="02020603050405020304" pitchFamily="18" charset="0"/>
                <a:ea typeface="宋体" pitchFamily="2" charset="-122"/>
                <a:sym typeface="Wingdings" panose="05000000000000000000" pitchFamily="2" charset="2"/>
              </a:rPr>
              <a:t>条边的图</a:t>
            </a:r>
            <a:r>
              <a:rPr lang="en-US" altLang="zh-CN" sz="2000" b="1" dirty="0">
                <a:latin typeface="Times New Roman" panose="02020603050405020304" pitchFamily="18" charset="0"/>
                <a:ea typeface="宋体" pitchFamily="2" charset="-122"/>
                <a:sym typeface="Wingdings" panose="05000000000000000000" pitchFamily="2" charset="2"/>
              </a:rPr>
              <a:t>G, </a:t>
            </a:r>
            <a:r>
              <a:rPr lang="zh-CN" altLang="en-US" sz="2000" b="1" dirty="0">
                <a:latin typeface="Times New Roman" panose="02020603050405020304" pitchFamily="18" charset="0"/>
                <a:ea typeface="宋体" pitchFamily="2" charset="-122"/>
                <a:sym typeface="Wingdings" panose="05000000000000000000" pitchFamily="2" charset="2"/>
              </a:rPr>
              <a:t>则有</a:t>
            </a:r>
            <a:r>
              <a:rPr lang="en-US" altLang="zh-CN" sz="2000" b="1" dirty="0">
                <a:latin typeface="Times New Roman" panose="02020603050405020304" pitchFamily="18" charset="0"/>
                <a:ea typeface="宋体" pitchFamily="2" charset="-122"/>
                <a:sym typeface="Wingdings" panose="05000000000000000000" pitchFamily="2" charset="2"/>
              </a:rPr>
              <a:t>:</a:t>
            </a:r>
            <a:endParaRPr lang="en-US" altLang="zh-CN" sz="2000" b="1" baseline="-25000" dirty="0">
              <a:latin typeface="Times New Roman" panose="02020603050405020304" pitchFamily="18" charset="0"/>
              <a:ea typeface="宋体" pitchFamily="2" charset="-122"/>
              <a:sym typeface="Symbol" panose="05050102010706020507" pitchFamily="18" charset="2"/>
            </a:endParaRPr>
          </a:p>
        </p:txBody>
      </p:sp>
      <p:graphicFrame>
        <p:nvGraphicFramePr>
          <p:cNvPr id="52" name="Object 4"/>
          <p:cNvGraphicFramePr>
            <a:graphicFrameLocks noChangeAspect="1"/>
          </p:cNvGraphicFramePr>
          <p:nvPr/>
        </p:nvGraphicFramePr>
        <p:xfrm>
          <a:off x="6562090" y="4232275"/>
          <a:ext cx="4179888" cy="949325"/>
        </p:xfrm>
        <a:graphic>
          <a:graphicData uri="http://schemas.openxmlformats.org/presentationml/2006/ole">
            <mc:AlternateContent xmlns:mc="http://schemas.openxmlformats.org/markup-compatibility/2006">
              <mc:Choice xmlns:v="urn:schemas-microsoft-com:vml" Requires="v">
                <p:oleObj spid="_x0000_s3078" name="" r:id="rId1" imgW="2006600" imgH="457200" progId="Equation.3">
                  <p:embed/>
                </p:oleObj>
              </mc:Choice>
              <mc:Fallback>
                <p:oleObj name="" r:id="rId1" imgW="2006600" imgH="457200" progId="Equation.3">
                  <p:embed/>
                  <p:pic>
                    <p:nvPicPr>
                      <p:cNvPr id="0" name="图片 3077"/>
                      <p:cNvPicPr/>
                      <p:nvPr/>
                    </p:nvPicPr>
                    <p:blipFill>
                      <a:blip r:embed="rId2"/>
                      <a:stretch>
                        <a:fillRect/>
                      </a:stretch>
                    </p:blipFill>
                    <p:spPr>
                      <a:xfrm>
                        <a:off x="6562090" y="4232275"/>
                        <a:ext cx="4179888" cy="949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trips(downRigh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left)">
                                      <p:cBhvr>
                                        <p:cTn id="16" dur="500"/>
                                        <p:tgtEl>
                                          <p:spTgt spid="60"/>
                                        </p:tgtEl>
                                      </p:cBhvr>
                                    </p:animEffect>
                                  </p:childTnLst>
                                  <p:subTnLst>
                                    <p:audio>
                                      <p:cMediaNode>
                                        <p:cTn display="0" masterRel="sameClick">
                                          <p:stCondLst>
                                            <p:cond evt="begin" delay="0">
                                              <p:tn val="14"/>
                                            </p:cond>
                                          </p:stCondLst>
                                          <p:endCondLst>
                                            <p:cond evt="onStopAudio" delay="0">
                                              <p:tgtEl>
                                                <p:sldTgt/>
                                              </p:tgtEl>
                                            </p:cond>
                                          </p:endCondLst>
                                        </p:cTn>
                                        <p:tgtEl>
                                          <p:sndTgt r:embed="rId4" name="TYPE.WAV"/>
                                        </p:tgtEl>
                                      </p:cMediaNode>
                                    </p:audio>
                                  </p:sub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41"/>
                                        </p:tgtEl>
                                        <p:attrNameLst>
                                          <p:attrName>style.visibility</p:attrName>
                                        </p:attrNameLst>
                                      </p:cBhvr>
                                      <p:to>
                                        <p:strVal val="visible"/>
                                      </p:to>
                                    </p:set>
                                    <p:animEffect transition="in" filter="blinds(horizontal)">
                                      <p:cBhvr>
                                        <p:cTn id="21" dur="500"/>
                                        <p:tgtEl>
                                          <p:spTgt spid="104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dissolve">
                                      <p:cBhvr>
                                        <p:cTn id="2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0" grpId="0"/>
      <p:bldP spid="10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术语：</a:t>
            </a:r>
            <a:r>
              <a:rPr lang="zh-CN" altLang="en-US">
                <a:sym typeface="+mn-ea"/>
              </a:rPr>
              <a:t>结合课本讲解</a:t>
            </a:r>
            <a:endParaRPr lang="zh-CN" altLang="en-US"/>
          </a:p>
        </p:txBody>
      </p:sp>
      <p:sp>
        <p:nvSpPr>
          <p:cNvPr id="3" name="内容占位符 2"/>
          <p:cNvSpPr>
            <a:spLocks noGrp="1"/>
          </p:cNvSpPr>
          <p:nvPr>
            <p:ph idx="1"/>
          </p:nvPr>
        </p:nvSpPr>
        <p:spPr/>
        <p:txBody>
          <a:bodyPr/>
          <a:p>
            <a:r>
              <a:rPr lang="zh-CN" altLang="en-US">
                <a:sym typeface="+mn-ea"/>
              </a:rPr>
              <a:t>权（</a:t>
            </a:r>
            <a:r>
              <a:rPr lang="en-US" altLang="zh-CN">
                <a:sym typeface="+mn-ea"/>
              </a:rPr>
              <a:t>Weight</a:t>
            </a:r>
            <a:r>
              <a:rPr lang="zh-CN" altLang="en-US">
                <a:sym typeface="+mn-ea"/>
              </a:rPr>
              <a:t>）</a:t>
            </a:r>
            <a:endParaRPr lang="zh-CN" altLang="en-US">
              <a:sym typeface="+mn-ea"/>
            </a:endParaRPr>
          </a:p>
          <a:p>
            <a:r>
              <a:rPr lang="en-US" altLang="zh-CN"/>
              <a:t>子图</a:t>
            </a:r>
            <a:r>
              <a:rPr lang="zh-CN" altLang="en-US"/>
              <a:t>（</a:t>
            </a:r>
            <a:r>
              <a:rPr lang="en-US" altLang="zh-CN"/>
              <a:t>Subgraph</a:t>
            </a:r>
            <a:r>
              <a:rPr lang="zh-CN" altLang="en-US"/>
              <a:t>）</a:t>
            </a:r>
            <a:endParaRPr lang="zh-CN" altLang="en-US"/>
          </a:p>
          <a:p>
            <a:r>
              <a:rPr lang="zh-CN" altLang="en-US"/>
              <a:t>连通分量（Connected Component）</a:t>
            </a:r>
            <a:endParaRPr lang="zh-CN" altLang="en-US"/>
          </a:p>
          <a:p>
            <a:r>
              <a:rPr lang="zh-CN" altLang="en-US"/>
              <a:t>强连通分量（Strongly Connected Component）</a:t>
            </a:r>
            <a:endParaRPr lang="zh-CN" altLang="en-US"/>
          </a:p>
          <a:p>
            <a:r>
              <a:rPr lang="zh-CN" altLang="en-US"/>
              <a:t>生成树（Spanning Tree）</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图的抽象数据</a:t>
            </a:r>
            <a:r>
              <a:rPr lang="zh-CN" altLang="en-US"/>
              <a:t>类型</a:t>
            </a:r>
            <a:endParaRPr lang="zh-CN" altLang="en-US"/>
          </a:p>
        </p:txBody>
      </p:sp>
      <p:sp>
        <p:nvSpPr>
          <p:cNvPr id="3" name="内容占位符 2"/>
          <p:cNvSpPr>
            <a:spLocks noGrp="1"/>
          </p:cNvSpPr>
          <p:nvPr>
            <p:ph idx="1"/>
          </p:nvPr>
        </p:nvSpPr>
        <p:spPr/>
        <p:txBody>
          <a:bodyPr/>
          <a:p>
            <a:r>
              <a:rPr lang="zh-CN" altLang="en-US"/>
              <a:t>结合课本进行</a:t>
            </a:r>
            <a:r>
              <a:rPr lang="zh-CN" altLang="en-US"/>
              <a:t>讲解</a:t>
            </a:r>
            <a:endParaRPr lang="zh-CN" altLang="en-US"/>
          </a:p>
          <a:p>
            <a:r>
              <a:rPr lang="zh-CN" altLang="en-US"/>
              <a:t>InsertEdge</a:t>
            </a:r>
            <a:endParaRPr lang="zh-CN" altLang="en-US"/>
          </a:p>
          <a:p>
            <a:r>
              <a:rPr lang="zh-CN" altLang="en-US"/>
              <a:t>DeleteEdge</a:t>
            </a:r>
            <a:endParaRPr lang="zh-CN" altLang="en-US"/>
          </a:p>
          <a:p>
            <a:r>
              <a:rPr lang="zh-CN" altLang="en-US"/>
              <a:t>深度优先遍历</a:t>
            </a:r>
            <a:r>
              <a:rPr lang="en-US" altLang="zh-CN"/>
              <a:t> / DFS</a:t>
            </a:r>
            <a:endParaRPr lang="zh-CN" altLang="en-US"/>
          </a:p>
          <a:p>
            <a:r>
              <a:rPr lang="zh-CN" altLang="en-US"/>
              <a:t>广度优先遍历</a:t>
            </a:r>
            <a:r>
              <a:rPr lang="en-US" altLang="zh-CN"/>
              <a:t> / </a:t>
            </a:r>
            <a:r>
              <a:rPr lang="en-US" altLang="zh-CN"/>
              <a:t>BFS</a:t>
            </a:r>
            <a:endParaRPr lang="en-US" altLang="zh-CN"/>
          </a:p>
        </p:txBody>
      </p:sp>
    </p:spTree>
  </p:cSld>
  <p:clrMapOvr>
    <a:masterClrMapping/>
  </p:clrMapOvr>
</p:sld>
</file>

<file path=ppt/tags/tag1.xml><?xml version="1.0" encoding="utf-8"?>
<p:tagLst xmlns:p="http://schemas.openxmlformats.org/presentationml/2006/main">
  <p:tag name="TABLE_ENDDRAG_ORIGIN_RECT" val="646*362"/>
  <p:tag name="TABLE_ENDDRAG_RECT" val="156*111*646*363"/>
</p:tagLst>
</file>

<file path=ppt/tags/tag2.xml><?xml version="1.0" encoding="utf-8"?>
<p:tagLst xmlns:p="http://schemas.openxmlformats.org/presentationml/2006/main">
  <p:tag name="KSO_WM_UNIT_TABLE_BEAUTIFY" val="smartTable{730029f9-a79b-4ce3-980f-5503968e2cff}"/>
</p:tagLst>
</file>

<file path=ppt/tags/tag3.xml><?xml version="1.0" encoding="utf-8"?>
<p:tagLst xmlns:p="http://schemas.openxmlformats.org/presentationml/2006/main">
  <p:tag name="KSO_WM_UNIT_TABLE_BEAUTIFY" val="smartTable{31a225bc-2bd8-4001-a7d4-e3e6bed1f52f}"/>
</p:tagLst>
</file>

<file path=ppt/tags/tag4.xml><?xml version="1.0" encoding="utf-8"?>
<p:tagLst xmlns:p="http://schemas.openxmlformats.org/presentationml/2006/main">
  <p:tag name="KSO_WM_UNIT_TABLE_BEAUTIFY" val="smartTable{7d82a037-e11f-4073-8ef6-ed3939385a8b}"/>
</p:tagLst>
</file>

<file path=ppt/tags/tag5.xml><?xml version="1.0" encoding="utf-8"?>
<p:tagLst xmlns:p="http://schemas.openxmlformats.org/presentationml/2006/main">
  <p:tag name="KSO_WM_UNIT_TABLE_BEAUTIFY" val="smartTable{7d82a037-e11f-4073-8ef6-ed3939385a8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Arial Regular" panose="020B0604020202020204" charset="0"/>
            <a:ea typeface="黑体" charset="0"/>
            <a:cs typeface="Arial Regular" panose="020B06040202020202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3847</Words>
  <Application>WPS 表格</Application>
  <PresentationFormat>宽屏</PresentationFormat>
  <Paragraphs>927</Paragraphs>
  <Slides>30</Slides>
  <Notes>1</Notes>
  <HiddenSlides>0</HiddenSlides>
  <MMClips>0</MMClips>
  <ScaleCrop>false</ScaleCrop>
  <HeadingPairs>
    <vt:vector size="8" baseType="variant">
      <vt:variant>
        <vt:lpstr>已用的字体</vt:lpstr>
      </vt:variant>
      <vt:variant>
        <vt:i4>40</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73" baseType="lpstr">
      <vt:lpstr>Arial</vt:lpstr>
      <vt:lpstr>宋体</vt:lpstr>
      <vt:lpstr>Wingdings</vt:lpstr>
      <vt:lpstr>Arial Regular</vt:lpstr>
      <vt:lpstr>黑体</vt:lpstr>
      <vt:lpstr>汉仪中黑KW</vt:lpstr>
      <vt:lpstr>Wingdings</vt:lpstr>
      <vt:lpstr>Times New Roman</vt:lpstr>
      <vt:lpstr>汉仪书宋二KW</vt:lpstr>
      <vt:lpstr>Symbol</vt:lpstr>
      <vt:lpstr>Calibri</vt:lpstr>
      <vt:lpstr>Helvetica Neue</vt:lpstr>
      <vt:lpstr>Courier</vt:lpstr>
      <vt:lpstr>Heiti SC Medium</vt:lpstr>
      <vt:lpstr>Heiti SC Light</vt:lpstr>
      <vt:lpstr>Webdings</vt:lpstr>
      <vt:lpstr>Apple Color Emoji</vt:lpstr>
      <vt:lpstr>微软雅黑</vt:lpstr>
      <vt:lpstr>汉仪旗黑</vt:lpstr>
      <vt:lpstr>宋体</vt:lpstr>
      <vt:lpstr>Arial Unicode MS</vt:lpstr>
      <vt:lpstr>Kingsoft Sign</vt:lpstr>
      <vt:lpstr>苹方-简</vt:lpstr>
      <vt:lpstr>Times New Roman</vt:lpstr>
      <vt:lpstr>黑体</vt:lpstr>
      <vt:lpstr>宋体</vt:lpstr>
      <vt:lpstr>Symbol</vt:lpstr>
      <vt:lpstr>Webdings</vt:lpstr>
      <vt:lpstr>Heiti TC Light</vt:lpstr>
      <vt:lpstr>標楷體</vt:lpstr>
      <vt:lpstr>Times New Roman Regular</vt:lpstr>
      <vt:lpstr>Courier New</vt:lpstr>
      <vt:lpstr>仿宋</vt:lpstr>
      <vt:lpstr>方正仿宋_GBK</vt:lpstr>
      <vt:lpstr>Heiti SC Regular</vt:lpstr>
      <vt:lpstr>冬青黑体简体中文</vt:lpstr>
      <vt:lpstr>Arial Narrow</vt:lpstr>
      <vt:lpstr>Arial Hebrew Regular</vt:lpstr>
      <vt:lpstr>Baghdad</vt:lpstr>
      <vt:lpstr>Heiti SC Bold</vt:lpstr>
      <vt:lpstr>Office 主题​​</vt:lpstr>
      <vt:lpstr>Equation.3</vt:lpstr>
      <vt:lpstr>Equation.3</vt:lpstr>
      <vt:lpstr>第6️章 图-A</vt:lpstr>
      <vt:lpstr>村与村之间的道路</vt:lpstr>
      <vt:lpstr>公路规划抽象及造价预算示例图</vt:lpstr>
      <vt:lpstr>图的定义</vt:lpstr>
      <vt:lpstr>简单图（Simple Graphs）</vt:lpstr>
      <vt:lpstr>术语</vt:lpstr>
      <vt:lpstr>术语</vt:lpstr>
      <vt:lpstr>术语：结合课本讲解</vt:lpstr>
      <vt:lpstr>图的抽象数据类型</vt:lpstr>
      <vt:lpstr>邻接矩阵（Adjacency Matrix）</vt:lpstr>
      <vt:lpstr>邻接矩阵：特点</vt:lpstr>
      <vt:lpstr>邻接表（Adjacency List）</vt:lpstr>
      <vt:lpstr>邻接表</vt:lpstr>
      <vt:lpstr>深度优先搜索</vt:lpstr>
      <vt:lpstr>DFS的递归算法</vt:lpstr>
      <vt:lpstr>DFS的时间复杂度</vt:lpstr>
      <vt:lpstr>广度优先搜索</vt:lpstr>
      <vt:lpstr>BFS</vt:lpstr>
      <vt:lpstr>生成树</vt:lpstr>
      <vt:lpstr>公路村村通问题</vt:lpstr>
      <vt:lpstr>Prim算法</vt:lpstr>
      <vt:lpstr>寻找“最小生成树”的Kruskal算法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494</cp:revision>
  <dcterms:created xsi:type="dcterms:W3CDTF">2022-11-17T03:18:40Z</dcterms:created>
  <dcterms:modified xsi:type="dcterms:W3CDTF">2022-11-17T03:18:40Z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