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407" r:id="rId5"/>
    <p:sldId id="409" r:id="rId6"/>
    <p:sldId id="408" r:id="rId7"/>
    <p:sldId id="410" r:id="rId8"/>
    <p:sldId id="411" r:id="rId9"/>
    <p:sldId id="413" r:id="rId10"/>
    <p:sldId id="412" r:id="rId11"/>
    <p:sldId id="414" r:id="rId12"/>
    <p:sldId id="415" r:id="rId13"/>
    <p:sldId id="416" r:id="rId14"/>
    <p:sldId id="417" r:id="rId15"/>
    <p:sldId id="418" r:id="rId16"/>
    <p:sldId id="419" r:id="rId17"/>
    <p:sldId id="42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XijrRFXqDSpWZJGYk8RIQ==" hashData="Lw3F1J1Bj1Ef2UolPSpkeechzD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7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排序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快速排序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“平衡”的</a:t>
            </a:r>
            <a:r>
              <a:rPr lang="zh-CN" altLang="en-US">
                <a:sym typeface="+mn-ea"/>
              </a:rPr>
              <a:t>划分</a:t>
            </a:r>
            <a:endParaRPr lang="zh-CN" altLang="en-US">
              <a:sym typeface="+mn-ea"/>
            </a:endParaRPr>
          </a:p>
        </p:txBody>
      </p:sp>
      <p:pic>
        <p:nvPicPr>
          <p:cNvPr id="4" name="334E55B0-647D-440b-865C-3EC943EB4CBC-8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875" y="3305175"/>
            <a:ext cx="3600000" cy="246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24100"/>
            <a:ext cx="6371163" cy="432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2875" y="4253865"/>
            <a:ext cx="3001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学习代码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quicksort.c</a:t>
            </a:r>
            <a:endParaRPr lang="en-US" altLang="zh-CN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归并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0" y="1584325"/>
            <a:ext cx="6420937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48865"/>
            <a:ext cx="4171376" cy="216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7700" y="5180965"/>
            <a:ext cx="3175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学习代码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mergesort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.c</a:t>
            </a:r>
            <a:endParaRPr lang="en-US" altLang="zh-CN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归并排序</a:t>
            </a:r>
            <a:r>
              <a:rPr lang="en-US" altLang="zh-CN"/>
              <a:t> - </a:t>
            </a:r>
            <a:r>
              <a:rPr lang="zh-CN" altLang="en-US"/>
              <a:t>时间复杂度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7700" y="2159000"/>
            <a:ext cx="160020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 baseline="-25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( 1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= 1</a:t>
            </a:r>
            <a:endParaRPr lang="en-US" altLang="zh-CN" sz="2000" b="1">
              <a:sym typeface="Wingdings" panose="05000000000000000000" pitchFamily="2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" y="2540000"/>
            <a:ext cx="426720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 baseline="-25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2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 / 2</a:t>
            </a:r>
            <a:r>
              <a:rPr lang="en-US" altLang="zh-CN" sz="2000" b="1" baseline="30000"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sym typeface="Wingdings" panose="05000000000000000000" pitchFamily="2" charset="2"/>
              </a:rPr>
              <a:t>) +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>
              <a:sym typeface="Wingdings" panose="05000000000000000000" pitchFamily="2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33500" y="2921000"/>
            <a:ext cx="335280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ym typeface="Wingdings" panose="05000000000000000000" pitchFamily="2" charset="2"/>
              </a:rPr>
              <a:t>=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 /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 baseline="30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+ </a:t>
            </a:r>
            <a:r>
              <a:rPr lang="en-US" altLang="zh-CN" sz="2000" b="1" i="1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*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33500" y="3378200"/>
            <a:ext cx="335280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ym typeface="Wingdings" panose="05000000000000000000" pitchFamily="2" charset="2"/>
              </a:rPr>
              <a:t>=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* 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( 1</a:t>
            </a:r>
            <a:r>
              <a:rPr lang="en-US" altLang="zh-CN" sz="2000" b="1" baseline="30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+ log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*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33500" y="3759200"/>
            <a:ext cx="243840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ym typeface="Wingdings" panose="05000000000000000000" pitchFamily="2" charset="2"/>
              </a:rPr>
              <a:t>=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 +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log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计数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968500"/>
            <a:ext cx="70891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244600"/>
            <a:ext cx="5209411" cy="144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7480300" y="2686050"/>
            <a:ext cx="317500" cy="69850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58000" y="3385820"/>
            <a:ext cx="27279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第</a:t>
            </a:r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</a:t>
            </a:r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行</a:t>
            </a:r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之后</a:t>
            </a:r>
            <a:endParaRPr lang="zh-CN" altLang="en-US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5340" y="4855210"/>
            <a:ext cx="27279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第</a:t>
            </a:r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8</a:t>
            </a:r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行</a:t>
            </a:r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之后</a:t>
            </a:r>
            <a:endParaRPr lang="zh-CN" altLang="en-US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185400" y="2508250"/>
            <a:ext cx="330200" cy="190500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计数排序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时间复杂度</a:t>
            </a:r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  <p:pic>
        <p:nvPicPr>
          <p:cNvPr id="4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953895"/>
            <a:ext cx="1405301" cy="3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0600" y="174942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时，排序时间为</a:t>
            </a:r>
            <a:endParaRPr lang="zh-CN" altLang="en-US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6" name="334E55B0-647D-440b-865C-3EC943EB4CBC-10" descr="/private/var/folders/ps/swk8gj2x4sb8ss2k90ytdvb40000gn/T/com.kingsoft.wpsoffice.mac/wpsoffice.hhsacs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31" y="1953260"/>
            <a:ext cx="7239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基数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421255" y="1299019"/>
            <a:ext cx="807720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292100" indent="-292100" algn="ctr"/>
            <a:r>
              <a:rPr lang="zh-CN" altLang="en-US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给定</a:t>
            </a:r>
            <a:r>
              <a:rPr lang="en-US" altLang="zh-CN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N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= 10 </a:t>
            </a:r>
            <a:r>
              <a:rPr lang="zh-CN" altLang="en-US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个整数，范围介于</a:t>
            </a:r>
            <a:r>
              <a:rPr lang="en-US" altLang="zh-CN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0 </a:t>
            </a:r>
            <a:r>
              <a:rPr lang="zh-CN" altLang="en-US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到</a:t>
            </a:r>
            <a:r>
              <a:rPr lang="en-US" altLang="zh-CN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999 ( </a:t>
            </a:r>
            <a:r>
              <a:rPr lang="en-US" altLang="zh-CN" sz="2000" b="1" i="1" dirty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</a:t>
            </a:r>
            <a:r>
              <a:rPr lang="en-US" altLang="zh-CN" sz="2000" b="1" i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= 1000 ) </a:t>
            </a:r>
            <a:r>
              <a:rPr lang="zh-CN" altLang="en-US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之间。是否可以在</a:t>
            </a:r>
            <a:r>
              <a:rPr lang="zh-CN" altLang="en-US" sz="2000" b="1" dirty="0" smtClean="0">
                <a:solidFill>
                  <a:srgbClr val="3333FF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线性的时间</a:t>
            </a:r>
            <a:r>
              <a:rPr lang="zh-CN" altLang="en-US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内把它们排序 </a:t>
            </a:r>
            <a:r>
              <a:rPr lang="en-US" altLang="zh-CN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?</a:t>
            </a:r>
            <a:endParaRPr lang="en-US" altLang="zh-CN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645410" y="2309495"/>
            <a:ext cx="6686568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输入</a:t>
            </a:r>
            <a:r>
              <a:rPr lang="en-US" altLang="zh-CN" sz="2000" b="1" dirty="0" smtClean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:</a:t>
            </a:r>
            <a:r>
              <a:rPr lang="en-US" altLang="zh-CN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 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64, 8, 216, 512, 27, 729, 0, 1, 343, 125</a:t>
            </a:r>
            <a:endParaRPr lang="en-US" altLang="zh-CN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2950182" y="2966721"/>
            <a:ext cx="5910263" cy="368301"/>
            <a:chOff x="789" y="1438"/>
            <a:chExt cx="3723" cy="232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115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0</a:t>
              </a:r>
              <a:endParaRPr lang="en-US" altLang="zh-CN" sz="1800" b="1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789" y="1438"/>
              <a:ext cx="624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</a:rPr>
                <a:t>桶：</a:t>
              </a:r>
              <a:endParaRPr lang="en-US" altLang="zh-CN" sz="1800" dirty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182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2</a:t>
              </a:r>
              <a:endParaRPr lang="en-US" altLang="zh-CN" sz="1800" b="1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216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3</a:t>
              </a:r>
              <a:endParaRPr lang="en-US" altLang="zh-CN" sz="1800" b="1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49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4</a:t>
              </a:r>
              <a:endParaRPr lang="en-US" altLang="zh-CN" sz="1800" b="1"/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83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5</a:t>
              </a:r>
              <a:endParaRPr lang="en-US" altLang="zh-CN" sz="1800" b="1"/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316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6</a:t>
              </a:r>
              <a:endParaRPr lang="en-US" altLang="zh-CN" sz="1800" b="1"/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350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7</a:t>
              </a:r>
              <a:endParaRPr lang="en-US" altLang="zh-CN" sz="1800" b="1"/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84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8</a:t>
              </a:r>
              <a:endParaRPr lang="en-US" altLang="zh-CN" sz="1800" b="1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417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9</a:t>
              </a:r>
              <a:endParaRPr lang="en-US" altLang="zh-CN" sz="1800" b="1"/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2688244" y="3350896"/>
            <a:ext cx="6172200" cy="368301"/>
            <a:chOff x="624" y="1872"/>
            <a:chExt cx="3888" cy="232"/>
          </a:xfrm>
        </p:grpSpPr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115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>
                  <a:solidFill>
                    <a:srgbClr val="FF6600"/>
                  </a:solidFill>
                </a:rPr>
                <a:t>0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624" y="1872"/>
              <a:ext cx="528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轮次</a:t>
              </a:r>
              <a:r>
                <a:rPr lang="en-US" altLang="zh-CN" sz="1800" b="1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 </a:t>
              </a:r>
              <a:r>
                <a:rPr lang="en-US" altLang="zh-CN" sz="1800" b="1" dirty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1</a:t>
              </a:r>
              <a:endParaRPr lang="en-US" altLang="zh-CN" sz="1800" b="1" dirty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endParaRP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148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>
                  <a:solidFill>
                    <a:srgbClr val="FF6600"/>
                  </a:solidFill>
                </a:rPr>
                <a:t>1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182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51</a:t>
              </a:r>
              <a:r>
                <a:rPr lang="en-US" altLang="zh-CN" sz="1800" b="1">
                  <a:solidFill>
                    <a:srgbClr val="FF6600"/>
                  </a:solidFill>
                </a:rPr>
                <a:t>2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216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34</a:t>
              </a:r>
              <a:r>
                <a:rPr lang="en-US" altLang="zh-CN" sz="1800" b="1">
                  <a:solidFill>
                    <a:srgbClr val="FF6600"/>
                  </a:solidFill>
                </a:rPr>
                <a:t>3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249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6</a:t>
              </a:r>
              <a:r>
                <a:rPr lang="en-US" altLang="zh-CN" sz="1800" b="1">
                  <a:solidFill>
                    <a:srgbClr val="FF6600"/>
                  </a:solidFill>
                </a:rPr>
                <a:t>4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283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12</a:t>
              </a:r>
              <a:r>
                <a:rPr lang="en-US" altLang="zh-CN" sz="1800" b="1">
                  <a:solidFill>
                    <a:srgbClr val="FF6600"/>
                  </a:solidFill>
                </a:rPr>
                <a:t>5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316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21</a:t>
              </a:r>
              <a:r>
                <a:rPr lang="en-US" altLang="zh-CN" sz="1800" b="1">
                  <a:solidFill>
                    <a:srgbClr val="FF6600"/>
                  </a:solidFill>
                </a:rPr>
                <a:t>6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350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2</a:t>
              </a:r>
              <a:r>
                <a:rPr lang="en-US" altLang="zh-CN" sz="1800" b="1">
                  <a:solidFill>
                    <a:srgbClr val="FF6600"/>
                  </a:solidFill>
                </a:rPr>
                <a:t>7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384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>
                  <a:solidFill>
                    <a:srgbClr val="FF6600"/>
                  </a:solidFill>
                </a:rPr>
                <a:t>8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17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72</a:t>
              </a:r>
              <a:r>
                <a:rPr lang="en-US" altLang="zh-CN" sz="1800" b="1">
                  <a:solidFill>
                    <a:srgbClr val="FF6600"/>
                  </a:solidFill>
                </a:rPr>
                <a:t>9</a:t>
              </a:r>
              <a:endParaRPr lang="en-US" altLang="zh-CN" sz="1800" b="1">
                <a:solidFill>
                  <a:srgbClr val="FF6600"/>
                </a:solidFill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2688244" y="3731896"/>
            <a:ext cx="6172200" cy="914400"/>
            <a:chOff x="624" y="2064"/>
            <a:chExt cx="3888" cy="576"/>
          </a:xfrm>
        </p:grpSpPr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624" y="2208"/>
              <a:ext cx="520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轮次</a:t>
              </a:r>
              <a:r>
                <a:rPr lang="en-US" altLang="zh-CN" sz="1800" b="1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 </a:t>
              </a:r>
              <a:r>
                <a:rPr lang="en-US" altLang="zh-CN" sz="1800" b="1" dirty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2</a:t>
              </a:r>
              <a:endParaRPr lang="en-US" altLang="zh-CN" sz="1800" b="1" dirty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endParaRP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115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148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82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216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249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283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316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5" name="Rectangle 39"/>
            <p:cNvSpPr>
              <a:spLocks noChangeArrowheads="1"/>
            </p:cNvSpPr>
            <p:nvPr/>
          </p:nvSpPr>
          <p:spPr bwMode="auto">
            <a:xfrm>
              <a:off x="350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384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417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</p:grp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3526444" y="37318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3526444" y="40366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4059844" y="37318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5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5660044" y="37318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3</a:t>
            </a:r>
            <a:r>
              <a:rPr lang="en-US" altLang="zh-CN" sz="1800" b="1">
                <a:solidFill>
                  <a:schemeClr val="accent1"/>
                </a:solidFill>
              </a:rPr>
              <a:t>4</a:t>
            </a:r>
            <a:r>
              <a:rPr lang="en-US" altLang="zh-CN" sz="1800" b="1"/>
              <a:t>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6726844" y="37318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chemeClr val="accent1"/>
                </a:solidFill>
              </a:rPr>
              <a:t>6</a:t>
            </a:r>
            <a:r>
              <a:rPr lang="en-US" altLang="zh-CN" sz="1800" b="1"/>
              <a:t>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3" name="Rectangle 47"/>
          <p:cNvSpPr>
            <a:spLocks noChangeArrowheads="1"/>
          </p:cNvSpPr>
          <p:nvPr/>
        </p:nvSpPr>
        <p:spPr bwMode="auto">
          <a:xfrm>
            <a:off x="4593244" y="37318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1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5</a:t>
            </a:r>
            <a:endParaRPr lang="en-US" altLang="zh-CN" sz="1800" b="1"/>
          </a:p>
        </p:txBody>
      </p:sp>
      <p:sp>
        <p:nvSpPr>
          <p:cNvPr id="65584" name="Rectangle 48"/>
          <p:cNvSpPr>
            <a:spLocks noChangeArrowheads="1"/>
          </p:cNvSpPr>
          <p:nvPr/>
        </p:nvSpPr>
        <p:spPr bwMode="auto">
          <a:xfrm>
            <a:off x="4059844" y="40366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2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6</a:t>
            </a:r>
            <a:endParaRPr lang="en-US" altLang="zh-CN" sz="1800" b="1"/>
          </a:p>
        </p:txBody>
      </p:sp>
      <p:sp>
        <p:nvSpPr>
          <p:cNvPr id="65585" name="Rectangle 49"/>
          <p:cNvSpPr>
            <a:spLocks noChangeArrowheads="1"/>
          </p:cNvSpPr>
          <p:nvPr/>
        </p:nvSpPr>
        <p:spPr bwMode="auto">
          <a:xfrm>
            <a:off x="4593244" y="40366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7</a:t>
            </a:r>
            <a:endParaRPr lang="en-US" altLang="zh-CN" sz="1800" b="1"/>
          </a:p>
        </p:txBody>
      </p:sp>
      <p:sp>
        <p:nvSpPr>
          <p:cNvPr id="65586" name="Rectangle 50"/>
          <p:cNvSpPr>
            <a:spLocks noChangeArrowheads="1"/>
          </p:cNvSpPr>
          <p:nvPr/>
        </p:nvSpPr>
        <p:spPr bwMode="auto">
          <a:xfrm>
            <a:off x="3526444" y="4341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8</a:t>
            </a:r>
            <a:endParaRPr lang="en-US" altLang="zh-CN" sz="1800" b="1"/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593244" y="4341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7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9</a:t>
            </a:r>
            <a:endParaRPr lang="en-US" altLang="zh-CN" sz="1800" b="1"/>
          </a:p>
        </p:txBody>
      </p:sp>
      <p:grpSp>
        <p:nvGrpSpPr>
          <p:cNvPr id="7" name="Group 52"/>
          <p:cNvGrpSpPr/>
          <p:nvPr/>
        </p:nvGrpSpPr>
        <p:grpSpPr bwMode="auto">
          <a:xfrm>
            <a:off x="2688244" y="4722496"/>
            <a:ext cx="6172200" cy="1524000"/>
            <a:chOff x="624" y="2640"/>
            <a:chExt cx="3888" cy="960"/>
          </a:xfrm>
        </p:grpSpPr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115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0" name="Rectangle 54"/>
            <p:cNvSpPr>
              <a:spLocks noChangeArrowheads="1"/>
            </p:cNvSpPr>
            <p:nvPr/>
          </p:nvSpPr>
          <p:spPr bwMode="auto">
            <a:xfrm>
              <a:off x="624" y="2976"/>
              <a:ext cx="520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轮次</a:t>
              </a:r>
              <a:r>
                <a:rPr lang="en-US" altLang="zh-CN" sz="1800" b="1" dirty="0" smtClean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 </a:t>
              </a:r>
              <a:r>
                <a:rPr lang="en-US" altLang="zh-CN" sz="1800" b="1" dirty="0">
                  <a:solidFill>
                    <a:schemeClr val="hlink"/>
                  </a:solidFill>
                  <a:latin typeface="Heiti SC Light" panose="02000000000000000000" charset="-122"/>
                  <a:ea typeface="Heiti SC Light" panose="02000000000000000000" charset="-122"/>
                  <a:cs typeface="Heiti SC Light" panose="02000000000000000000" charset="-122"/>
                </a:rPr>
                <a:t>3</a:t>
              </a:r>
              <a:endParaRPr lang="en-US" altLang="zh-CN" sz="1800" b="1" dirty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endParaRPr>
            </a:p>
          </p:txBody>
        </p:sp>
        <p:sp>
          <p:nvSpPr>
            <p:cNvPr id="65591" name="Rectangle 55"/>
            <p:cNvSpPr>
              <a:spLocks noChangeArrowheads="1"/>
            </p:cNvSpPr>
            <p:nvPr/>
          </p:nvSpPr>
          <p:spPr bwMode="auto">
            <a:xfrm>
              <a:off x="148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2" name="Rectangle 56"/>
            <p:cNvSpPr>
              <a:spLocks noChangeArrowheads="1"/>
            </p:cNvSpPr>
            <p:nvPr/>
          </p:nvSpPr>
          <p:spPr bwMode="auto">
            <a:xfrm>
              <a:off x="182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3" name="Rectangle 57"/>
            <p:cNvSpPr>
              <a:spLocks noChangeArrowheads="1"/>
            </p:cNvSpPr>
            <p:nvPr/>
          </p:nvSpPr>
          <p:spPr bwMode="auto">
            <a:xfrm>
              <a:off x="216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4" name="Rectangle 58"/>
            <p:cNvSpPr>
              <a:spLocks noChangeArrowheads="1"/>
            </p:cNvSpPr>
            <p:nvPr/>
          </p:nvSpPr>
          <p:spPr bwMode="auto">
            <a:xfrm>
              <a:off x="384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5" name="Rectangle 59"/>
            <p:cNvSpPr>
              <a:spLocks noChangeArrowheads="1"/>
            </p:cNvSpPr>
            <p:nvPr/>
          </p:nvSpPr>
          <p:spPr bwMode="auto">
            <a:xfrm>
              <a:off x="417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249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7" name="Rectangle 61"/>
            <p:cNvSpPr>
              <a:spLocks noChangeArrowheads="1"/>
            </p:cNvSpPr>
            <p:nvPr/>
          </p:nvSpPr>
          <p:spPr bwMode="auto">
            <a:xfrm>
              <a:off x="283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8" name="Rectangle 62"/>
            <p:cNvSpPr>
              <a:spLocks noChangeArrowheads="1"/>
            </p:cNvSpPr>
            <p:nvPr/>
          </p:nvSpPr>
          <p:spPr bwMode="auto">
            <a:xfrm>
              <a:off x="316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  <p:sp>
          <p:nvSpPr>
            <p:cNvPr id="65599" name="Rectangle 63"/>
            <p:cNvSpPr>
              <a:spLocks noChangeArrowheads="1"/>
            </p:cNvSpPr>
            <p:nvPr/>
          </p:nvSpPr>
          <p:spPr bwMode="auto">
            <a:xfrm>
              <a:off x="350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endParaRPr lang="zh-CN" altLang="zh-CN" sz="1800" b="1"/>
            </a:p>
          </p:txBody>
        </p:sp>
      </p:grp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3526444" y="4722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3526444" y="50272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3526444" y="53320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8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3" name="Rectangle 67"/>
          <p:cNvSpPr>
            <a:spLocks noChangeArrowheads="1"/>
          </p:cNvSpPr>
          <p:nvPr/>
        </p:nvSpPr>
        <p:spPr bwMode="auto">
          <a:xfrm>
            <a:off x="6193444" y="4722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5</a:t>
            </a:r>
            <a:r>
              <a:rPr lang="en-US" altLang="zh-CN" sz="1800" b="1"/>
              <a:t>12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4593244" y="4722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2</a:t>
            </a:r>
            <a:r>
              <a:rPr lang="en-US" altLang="zh-CN" sz="1800" b="1"/>
              <a:t>16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5" name="Rectangle 69"/>
          <p:cNvSpPr>
            <a:spLocks noChangeArrowheads="1"/>
          </p:cNvSpPr>
          <p:nvPr/>
        </p:nvSpPr>
        <p:spPr bwMode="auto">
          <a:xfrm>
            <a:off x="4059844" y="4722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1</a:t>
            </a:r>
            <a:r>
              <a:rPr lang="en-US" altLang="zh-CN" sz="1800" b="1"/>
              <a:t>25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6" name="Rectangle 70"/>
          <p:cNvSpPr>
            <a:spLocks noChangeArrowheads="1"/>
          </p:cNvSpPr>
          <p:nvPr/>
        </p:nvSpPr>
        <p:spPr bwMode="auto">
          <a:xfrm>
            <a:off x="3526444" y="56368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27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7" name="Rectangle 71"/>
          <p:cNvSpPr>
            <a:spLocks noChangeArrowheads="1"/>
          </p:cNvSpPr>
          <p:nvPr/>
        </p:nvSpPr>
        <p:spPr bwMode="auto">
          <a:xfrm>
            <a:off x="7260244" y="4722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7</a:t>
            </a:r>
            <a:r>
              <a:rPr lang="en-US" altLang="zh-CN" sz="1800" b="1"/>
              <a:t>29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8" name="Rectangle 72"/>
          <p:cNvSpPr>
            <a:spLocks noChangeArrowheads="1"/>
          </p:cNvSpPr>
          <p:nvPr/>
        </p:nvSpPr>
        <p:spPr bwMode="auto">
          <a:xfrm>
            <a:off x="5126644" y="47224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>
                <a:solidFill>
                  <a:srgbClr val="990099"/>
                </a:solidFill>
              </a:rPr>
              <a:t>3</a:t>
            </a:r>
            <a:r>
              <a:rPr lang="en-US" altLang="zh-CN" sz="1800" b="1"/>
              <a:t>43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9" name="Rectangle 73"/>
          <p:cNvSpPr>
            <a:spLocks noChangeArrowheads="1"/>
          </p:cNvSpPr>
          <p:nvPr/>
        </p:nvSpPr>
        <p:spPr bwMode="auto">
          <a:xfrm>
            <a:off x="3526444" y="594169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en-US" altLang="zh-CN" sz="1800" b="1"/>
              <a:t>64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2688244" y="6395739"/>
            <a:ext cx="54102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输出</a:t>
            </a:r>
            <a:r>
              <a:rPr lang="en-US" altLang="zh-CN" sz="2000" b="1" dirty="0" smtClean="0">
                <a:solidFill>
                  <a:schemeClr val="hlin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:</a:t>
            </a:r>
            <a:r>
              <a:rPr lang="en-US" altLang="zh-CN" sz="20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 </a:t>
            </a:r>
            <a:r>
              <a:rPr lang="en-US" altLang="zh-CN" sz="20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0, 1, 8, 27, 64, 125, 216, 343, 512, 729</a:t>
            </a:r>
            <a:endParaRPr lang="en-US" altLang="zh-CN" sz="20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3868420"/>
            <a:ext cx="2964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从最低位到最高位排序</a:t>
            </a:r>
            <a:endParaRPr lang="zh-CN" altLang="en-US" sz="30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ldLvl="0" animBg="1" autoUpdateAnimBg="0"/>
      <p:bldP spid="65540" grpId="0" bldLvl="0" animBg="1" autoUpdateAnimBg="0"/>
      <p:bldP spid="65578" grpId="0" bldLvl="0" animBg="1" autoUpdateAnimBg="0"/>
      <p:bldP spid="65579" grpId="0" bldLvl="0" animBg="1" autoUpdateAnimBg="0"/>
      <p:bldP spid="65580" grpId="0" bldLvl="0" animBg="1" autoUpdateAnimBg="0"/>
      <p:bldP spid="65581" grpId="0" bldLvl="0" animBg="1" autoUpdateAnimBg="0"/>
      <p:bldP spid="65582" grpId="0" bldLvl="0" animBg="1" autoUpdateAnimBg="0"/>
      <p:bldP spid="65583" grpId="0" bldLvl="0" animBg="1" autoUpdateAnimBg="0"/>
      <p:bldP spid="65584" grpId="0" bldLvl="0" animBg="1" autoUpdateAnimBg="0"/>
      <p:bldP spid="65585" grpId="0" bldLvl="0" animBg="1" autoUpdateAnimBg="0"/>
      <p:bldP spid="65586" grpId="0" bldLvl="0" animBg="1" autoUpdateAnimBg="0"/>
      <p:bldP spid="65587" grpId="0" bldLvl="0" animBg="1" autoUpdateAnimBg="0"/>
      <p:bldP spid="65600" grpId="0" bldLvl="0" animBg="1" autoUpdateAnimBg="0"/>
      <p:bldP spid="65601" grpId="0" bldLvl="0" animBg="1" autoUpdateAnimBg="0"/>
      <p:bldP spid="65602" grpId="0" bldLvl="0" animBg="1" autoUpdateAnimBg="0"/>
      <p:bldP spid="65603" grpId="0" bldLvl="0" animBg="1" autoUpdateAnimBg="0"/>
      <p:bldP spid="65604" grpId="0" bldLvl="0" animBg="1" autoUpdateAnimBg="0"/>
      <p:bldP spid="65605" grpId="0" bldLvl="0" animBg="1" autoUpdateAnimBg="0"/>
      <p:bldP spid="65606" grpId="0" bldLvl="0" animBg="1" autoUpdateAnimBg="0"/>
      <p:bldP spid="65607" grpId="0" bldLvl="0" animBg="1" autoUpdateAnimBg="0"/>
      <p:bldP spid="65608" grpId="0" bldLvl="0" animBg="1" autoUpdateAnimBg="0"/>
      <p:bldP spid="65609" grpId="0" bldLvl="0" animBg="1" autoUpdateAnimBg="0"/>
      <p:bldP spid="65610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50685" y="1041400"/>
            <a:ext cx="516890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1778000"/>
            <a:ext cx="6832600" cy="330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5125" y="5080000"/>
            <a:ext cx="105162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循环不变式（伪代码中数组下标</a:t>
            </a:r>
            <a:r>
              <a:rPr lang="zh-CN" altLang="en-US" sz="28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从</a:t>
            </a:r>
            <a:r>
              <a:rPr lang="en-US" altLang="zh-CN" sz="28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开始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）：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每次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for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循环之前，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A[1 .. j - 1]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为原本的</a:t>
            </a:r>
            <a:r>
              <a:rPr lang="en-US" altLang="zh-CN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A[1 .. j - 1]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中的元素，但已经排好序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插入排序执行</a:t>
            </a:r>
            <a:r>
              <a:rPr lang="zh-CN" altLang="en-US"/>
              <a:t>过程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2212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400" b="0">
                          <a:latin typeface="Arial Regular" panose="020B0604020202020204" charset="0"/>
                          <a:cs typeface="Arial Regular" panose="020B0604020202020204" charset="0"/>
                        </a:rPr>
                        <a:t>5</a:t>
                      </a:r>
                      <a:endParaRPr lang="en-US" altLang="zh-CN" sz="4400" b="0">
                        <a:latin typeface="Arial Regular" panose="020B0604020202020204" charset="0"/>
                        <a:cs typeface="Arial 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400" b="0">
                          <a:latin typeface="Arial Regular" panose="020B0604020202020204" charset="0"/>
                          <a:cs typeface="Arial Regular" panose="020B0604020202020204" charset="0"/>
                        </a:rPr>
                        <a:t>2</a:t>
                      </a:r>
                      <a:endParaRPr lang="en-US" altLang="zh-CN" sz="4400" b="0">
                        <a:latin typeface="Arial Regular" panose="020B0604020202020204" charset="0"/>
                        <a:cs typeface="Arial 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400" b="0">
                          <a:latin typeface="Arial Regular" panose="020B0604020202020204" charset="0"/>
                          <a:cs typeface="Arial Regular" panose="020B0604020202020204" charset="0"/>
                        </a:rPr>
                        <a:t>4</a:t>
                      </a:r>
                      <a:endParaRPr lang="en-US" altLang="zh-CN" sz="4400" b="0">
                        <a:latin typeface="Arial Regular" panose="020B0604020202020204" charset="0"/>
                        <a:cs typeface="Arial 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400" b="0">
                          <a:latin typeface="Arial Regular" panose="020B0604020202020204" charset="0"/>
                          <a:cs typeface="Arial Regular" panose="020B0604020202020204" charset="0"/>
                        </a:rPr>
                        <a:t>6</a:t>
                      </a:r>
                      <a:endParaRPr lang="en-US" altLang="zh-CN" sz="4400" b="0">
                        <a:latin typeface="Arial Regular" panose="020B0604020202020204" charset="0"/>
                        <a:cs typeface="Arial 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400" b="0">
                          <a:latin typeface="Arial Regular" panose="020B0604020202020204" charset="0"/>
                          <a:cs typeface="Arial Regular" panose="020B0604020202020204" charset="0"/>
                        </a:rPr>
                        <a:t>1</a:t>
                      </a:r>
                      <a:endParaRPr lang="en-US" altLang="zh-CN" sz="4400" b="0">
                        <a:latin typeface="Arial Regular" panose="020B0604020202020204" charset="0"/>
                        <a:cs typeface="Arial Regula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400" b="0">
                          <a:latin typeface="Arial Regular" panose="020B0604020202020204" charset="0"/>
                          <a:cs typeface="Arial Regular" panose="020B0604020202020204" charset="0"/>
                        </a:rPr>
                        <a:t>3</a:t>
                      </a:r>
                      <a:endParaRPr lang="en-US" altLang="zh-CN" sz="4400" b="0">
                        <a:latin typeface="Arial Regular" panose="020B0604020202020204" charset="0"/>
                        <a:cs typeface="Arial Regular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42670" y="5273675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手工执行插入</a:t>
            </a:r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排序</a:t>
            </a:r>
            <a:endParaRPr lang="zh-CN" altLang="en-US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14220" y="3470275"/>
            <a:ext cx="1116330" cy="168211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43650" y="4322445"/>
            <a:ext cx="50971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最坏情形：</a:t>
            </a:r>
            <a:r>
              <a:rPr lang="zh-CN" altLang="en-US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输入的</a:t>
            </a:r>
            <a:r>
              <a:rPr lang="en-US" altLang="zh-CN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A</a:t>
            </a:r>
            <a:r>
              <a:rPr lang="zh-CN" altLang="en-US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是逆序</a:t>
            </a:r>
            <a:r>
              <a:rPr lang="en-US" altLang="zh-CN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，O(N</a:t>
            </a:r>
            <a:r>
              <a:rPr lang="en-US" altLang="zh-CN" sz="2400" b="1" baseline="30000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2</a:t>
            </a:r>
            <a:r>
              <a:rPr lang="en-US" altLang="zh-CN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)</a:t>
            </a:r>
            <a:endParaRPr lang="en-US" altLang="zh-CN" sz="2400" b="1" dirty="0" smtClean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 algn="l"/>
            <a:r>
              <a:rPr lang="zh-CN" altLang="en-US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最好情形：输入的A已经有序，</a:t>
            </a:r>
            <a:r>
              <a:rPr lang="en-US" altLang="zh-CN" sz="2400" b="1" dirty="0" smtClean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O(N)</a:t>
            </a:r>
            <a:endParaRPr lang="zh-CN" altLang="en-US" sz="2400" b="1" dirty="0" smtClean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插入排序的示</a:t>
            </a:r>
            <a:r>
              <a:rPr lang="zh-CN" altLang="en-US"/>
              <a:t>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1771650"/>
            <a:ext cx="10909300" cy="331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8690" y="537210"/>
            <a:ext cx="1972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当前的</a:t>
            </a:r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</a:t>
            </a:r>
            <a:endParaRPr lang="en-US" altLang="zh-CN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964690" y="1088390"/>
            <a:ext cx="3930650" cy="121602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061710" y="1488440"/>
            <a:ext cx="499745" cy="73279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310755" y="1388110"/>
            <a:ext cx="2565400" cy="89979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2670" y="5273675"/>
            <a:ext cx="62680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学习代码</a:t>
            </a:r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insertion-sort.c</a:t>
            </a:r>
            <a:endParaRPr lang="en-US" altLang="zh-CN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</a:t>
            </a:r>
            <a:r>
              <a:rPr lang="zh-CN" altLang="en-US"/>
              <a:t>排序</a:t>
            </a:r>
            <a:endParaRPr lang="zh-CN" altLang="en-US"/>
          </a:p>
        </p:txBody>
      </p:sp>
      <p:grpSp>
        <p:nvGrpSpPr>
          <p:cNvPr id="4" name="组合 20"/>
          <p:cNvGrpSpPr/>
          <p:nvPr/>
        </p:nvGrpSpPr>
        <p:grpSpPr bwMode="auto">
          <a:xfrm>
            <a:off x="3679022" y="1214433"/>
            <a:ext cx="1928826" cy="1643063"/>
            <a:chOff x="1928794" y="4214818"/>
            <a:chExt cx="1071570" cy="1643074"/>
          </a:xfrm>
        </p:grpSpPr>
        <p:grpSp>
          <p:nvGrpSpPr>
            <p:cNvPr id="5" name="组合 10"/>
            <p:cNvGrpSpPr/>
            <p:nvPr/>
          </p:nvGrpSpPr>
          <p:grpSpPr bwMode="auto">
            <a:xfrm>
              <a:off x="1928794" y="4214818"/>
              <a:ext cx="1071570" cy="1643074"/>
              <a:chOff x="1928794" y="4214818"/>
              <a:chExt cx="1071570" cy="1643074"/>
            </a:xfrm>
          </p:grpSpPr>
          <p:sp>
            <p:nvSpPr>
              <p:cNvPr id="6" name="椭圆 5" descr="S"/>
              <p:cNvSpPr/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>
                  <a:defRPr/>
                </a:pPr>
                <a:endParaRPr kumimoji="1" lang="zh-CN" altLang="en-US" sz="2400"/>
              </a:p>
            </p:txBody>
          </p:sp>
          <p:sp>
            <p:nvSpPr>
              <p:cNvPr id="7" name="TextBox 9"/>
              <p:cNvSpPr txBox="1">
                <a:spLocks noChangeArrowheads="1"/>
              </p:cNvSpPr>
              <p:nvPr/>
            </p:nvSpPr>
            <p:spPr bwMode="auto">
              <a:xfrm>
                <a:off x="2305830" y="4500561"/>
                <a:ext cx="285752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</p:grpSp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2147078" y="4857753"/>
              <a:ext cx="64294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en-US" altLang="zh-CN" dirty="0"/>
                <a:t>N</a:t>
              </a:r>
              <a:r>
                <a:rPr lang="zh-CN" altLang="en-US" dirty="0"/>
                <a:t>个元素</a:t>
              </a:r>
              <a:endParaRPr lang="zh-CN" altLang="en-US" dirty="0"/>
            </a:p>
          </p:txBody>
        </p:sp>
      </p:grpSp>
      <p:grpSp>
        <p:nvGrpSpPr>
          <p:cNvPr id="9" name="组合 21"/>
          <p:cNvGrpSpPr/>
          <p:nvPr/>
        </p:nvGrpSpPr>
        <p:grpSpPr bwMode="auto">
          <a:xfrm>
            <a:off x="5322096" y="3348039"/>
            <a:ext cx="1607358" cy="999912"/>
            <a:chOff x="4071934" y="3786190"/>
            <a:chExt cx="803679" cy="1000132"/>
          </a:xfrm>
        </p:grpSpPr>
        <p:grpSp>
          <p:nvGrpSpPr>
            <p:cNvPr id="10" name="组合 11"/>
            <p:cNvGrpSpPr/>
            <p:nvPr/>
          </p:nvGrpSpPr>
          <p:grpSpPr bwMode="auto">
            <a:xfrm>
              <a:off x="4071934" y="3786190"/>
              <a:ext cx="785818" cy="1000132"/>
              <a:chOff x="1928794" y="4214818"/>
              <a:chExt cx="1071570" cy="1643074"/>
            </a:xfrm>
          </p:grpSpPr>
          <p:sp>
            <p:nvSpPr>
              <p:cNvPr id="11" name="椭圆 12" descr="S"/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/>
              <a:p>
                <a:endParaRPr kumimoji="1" lang="zh-CN" altLang="en-US" sz="2400"/>
              </a:p>
            </p:txBody>
          </p:sp>
          <p:sp>
            <p:nvSpPr>
              <p:cNvPr id="12" name="TextBox 13"/>
              <p:cNvSpPr txBox="1">
                <a:spLocks noChangeArrowheads="1"/>
              </p:cNvSpPr>
              <p:nvPr/>
            </p:nvSpPr>
            <p:spPr bwMode="auto">
              <a:xfrm>
                <a:off x="2318455" y="4347856"/>
                <a:ext cx="365311" cy="6067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r>
                  <a:rPr lang="en-US" altLang="zh-CN" dirty="0"/>
                  <a:t>S1</a:t>
                </a:r>
                <a:endParaRPr lang="zh-CN" altLang="en-US" dirty="0"/>
              </a:p>
            </p:txBody>
          </p:sp>
        </p:grpSp>
        <p:sp>
          <p:nvSpPr>
            <p:cNvPr id="13" name="TextBox 18"/>
            <p:cNvSpPr txBox="1">
              <a:spLocks noChangeArrowheads="1"/>
            </p:cNvSpPr>
            <p:nvPr/>
          </p:nvSpPr>
          <p:spPr bwMode="auto">
            <a:xfrm>
              <a:off x="4161233" y="4081530"/>
              <a:ext cx="714380" cy="3694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dirty="0"/>
                <a:t>N1</a:t>
              </a:r>
              <a:r>
                <a:rPr lang="zh-CN" altLang="en-US" dirty="0"/>
                <a:t>个元素</a:t>
              </a:r>
              <a:endParaRPr lang="zh-CN" altLang="en-US" dirty="0"/>
            </a:p>
          </p:txBody>
        </p:sp>
      </p:grpSp>
      <p:grpSp>
        <p:nvGrpSpPr>
          <p:cNvPr id="14" name="组合 22"/>
          <p:cNvGrpSpPr/>
          <p:nvPr/>
        </p:nvGrpSpPr>
        <p:grpSpPr bwMode="auto">
          <a:xfrm>
            <a:off x="2250262" y="3348038"/>
            <a:ext cx="2000264" cy="1071570"/>
            <a:chOff x="4071934" y="5214950"/>
            <a:chExt cx="1000132" cy="1143008"/>
          </a:xfrm>
        </p:grpSpPr>
        <p:grpSp>
          <p:nvGrpSpPr>
            <p:cNvPr id="15" name="组合 14"/>
            <p:cNvGrpSpPr/>
            <p:nvPr/>
          </p:nvGrpSpPr>
          <p:grpSpPr bwMode="auto">
            <a:xfrm>
              <a:off x="4071934" y="5214950"/>
              <a:ext cx="1000132" cy="1143008"/>
              <a:chOff x="1928794" y="4214818"/>
              <a:chExt cx="1071570" cy="1643074"/>
            </a:xfrm>
          </p:grpSpPr>
          <p:sp>
            <p:nvSpPr>
              <p:cNvPr id="16" name="椭圆 15" descr="S"/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/>
              <a:p>
                <a:endParaRPr kumimoji="1" lang="zh-CN" altLang="en-US" sz="2400"/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2292364" y="4338960"/>
                <a:ext cx="344433" cy="566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r>
                  <a:rPr lang="en-US" altLang="zh-CN" dirty="0"/>
                  <a:t>S2</a:t>
                </a:r>
                <a:endParaRPr lang="zh-CN" altLang="en-US" dirty="0"/>
              </a:p>
            </p:txBody>
          </p:sp>
        </p:grp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4232671" y="5569385"/>
              <a:ext cx="714380" cy="393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dirty="0"/>
                <a:t>N2</a:t>
              </a:r>
              <a:r>
                <a:rPr lang="zh-CN" altLang="en-US" dirty="0"/>
                <a:t>个元素</a:t>
              </a:r>
              <a:endParaRPr lang="zh-CN" altLang="en-US" dirty="0"/>
            </a:p>
          </p:txBody>
        </p:sp>
      </p:grpSp>
      <p:grpSp>
        <p:nvGrpSpPr>
          <p:cNvPr id="19" name="组合 27"/>
          <p:cNvGrpSpPr/>
          <p:nvPr/>
        </p:nvGrpSpPr>
        <p:grpSpPr bwMode="auto">
          <a:xfrm>
            <a:off x="4643435" y="2786056"/>
            <a:ext cx="1857382" cy="561981"/>
            <a:chOff x="6822333" y="2941132"/>
            <a:chExt cx="1857395" cy="560865"/>
          </a:xfrm>
        </p:grpSpPr>
        <p:cxnSp>
          <p:nvCxnSpPr>
            <p:cNvPr id="20" name="直接箭头连接符 24"/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 rot="16200000" flipH="1">
              <a:off x="7309793" y="2524968"/>
              <a:ext cx="489568" cy="14644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7608158" y="2941132"/>
              <a:ext cx="1071570" cy="336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 e</a:t>
              </a:r>
              <a:endParaRPr lang="zh-CN" altLang="en-US" sz="1600" b="1" dirty="0"/>
            </a:p>
          </p:txBody>
        </p:sp>
      </p:grpSp>
      <p:grpSp>
        <p:nvGrpSpPr>
          <p:cNvPr id="22" name="组合 36"/>
          <p:cNvGrpSpPr/>
          <p:nvPr/>
        </p:nvGrpSpPr>
        <p:grpSpPr bwMode="auto">
          <a:xfrm>
            <a:off x="2821765" y="2776534"/>
            <a:ext cx="1821671" cy="571504"/>
            <a:chOff x="5000649" y="2922715"/>
            <a:chExt cx="1821683" cy="572745"/>
          </a:xfrm>
        </p:grpSpPr>
        <p:cxnSp>
          <p:nvCxnSpPr>
            <p:cNvPr id="23" name="直接箭头连接符 29"/>
            <p:cNvCxnSpPr>
              <a:cxnSpLocks noChangeShapeType="1"/>
              <a:stCxn id="6" idx="4"/>
              <a:endCxn id="16" idx="0"/>
            </p:cNvCxnSpPr>
            <p:nvPr/>
          </p:nvCxnSpPr>
          <p:spPr bwMode="auto">
            <a:xfrm rot="5400000">
              <a:off x="5880003" y="2553131"/>
              <a:ext cx="491607" cy="1393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24" name="TextBox 30"/>
            <p:cNvSpPr txBox="1">
              <a:spLocks noChangeArrowheads="1"/>
            </p:cNvSpPr>
            <p:nvPr/>
          </p:nvSpPr>
          <p:spPr bwMode="auto">
            <a:xfrm>
              <a:off x="5000649" y="2922715"/>
              <a:ext cx="1071570" cy="3379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&lt;</a:t>
              </a:r>
              <a:r>
                <a:rPr lang="en-US" altLang="zh-CN" sz="1600" b="1" dirty="0">
                  <a:sym typeface="+mn-ea"/>
                </a:rPr>
                <a:t>=</a:t>
              </a:r>
              <a:r>
                <a:rPr lang="en-US" altLang="zh-CN" sz="1600" b="1" dirty="0"/>
                <a:t> e</a:t>
              </a:r>
              <a:endParaRPr lang="zh-CN" altLang="en-US" sz="1600" b="1" dirty="0"/>
            </a:p>
          </p:txBody>
        </p:sp>
      </p:grp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554964" y="1981185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zh-CN" sz="3200" dirty="0" smtClean="0">
                <a:latin typeface="Heiti SC Light" panose="02000000000000000000" charset="-122"/>
                <a:ea typeface="Heiti SC Light" panose="02000000000000000000" charset="-122"/>
              </a:rPr>
              <a:t>基于</a:t>
            </a:r>
            <a:r>
              <a:rPr lang="zh-CN" altLang="zh-CN" sz="3200" dirty="0">
                <a:latin typeface="Heiti SC Light" panose="02000000000000000000" charset="-122"/>
                <a:ea typeface="Heiti SC Light" panose="02000000000000000000" charset="-122"/>
              </a:rPr>
              <a:t>问题分解</a:t>
            </a:r>
            <a:endParaRPr lang="zh-CN" altLang="zh-CN" sz="3200" dirty="0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grpSp>
        <p:nvGrpSpPr>
          <p:cNvPr id="39" name="组合 11"/>
          <p:cNvGrpSpPr/>
          <p:nvPr/>
        </p:nvGrpSpPr>
        <p:grpSpPr bwMode="auto">
          <a:xfrm>
            <a:off x="4429124" y="3500438"/>
            <a:ext cx="642942" cy="571504"/>
            <a:chOff x="1928794" y="4214818"/>
            <a:chExt cx="1071570" cy="1643074"/>
          </a:xfrm>
        </p:grpSpPr>
        <p:sp>
          <p:nvSpPr>
            <p:cNvPr id="41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solidFill>
              <a:srgbClr val="B0B2AE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2221040" y="4449544"/>
              <a:ext cx="320620" cy="6067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44" name="组合 11"/>
          <p:cNvGrpSpPr/>
          <p:nvPr/>
        </p:nvGrpSpPr>
        <p:grpSpPr bwMode="auto">
          <a:xfrm>
            <a:off x="3286116" y="4991112"/>
            <a:ext cx="1107285" cy="571503"/>
            <a:chOff x="1928795" y="4009431"/>
            <a:chExt cx="897801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椭圆 12" descr="S"/>
            <p:cNvSpPr>
              <a:spLocks noChangeArrowheads="1"/>
            </p:cNvSpPr>
            <p:nvPr/>
          </p:nvSpPr>
          <p:spPr bwMode="auto">
            <a:xfrm>
              <a:off x="1928795" y="4009431"/>
              <a:ext cx="897801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47" name="TextBox 13"/>
            <p:cNvSpPr txBox="1">
              <a:spLocks noChangeArrowheads="1"/>
            </p:cNvSpPr>
            <p:nvPr/>
          </p:nvSpPr>
          <p:spPr bwMode="auto">
            <a:xfrm>
              <a:off x="2102564" y="4447582"/>
              <a:ext cx="584493" cy="105886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en-US" altLang="zh-CN" dirty="0" smtClean="0"/>
                <a:t>S1</a:t>
              </a:r>
              <a:r>
                <a:rPr lang="en-US" altLang="zh-CN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’’</a:t>
              </a:r>
              <a:endParaRPr lang="zh-CN" altLang="en-US" dirty="0"/>
            </a:p>
          </p:txBody>
        </p:sp>
      </p:grpSp>
      <p:grpSp>
        <p:nvGrpSpPr>
          <p:cNvPr id="49" name="组合 14"/>
          <p:cNvGrpSpPr/>
          <p:nvPr/>
        </p:nvGrpSpPr>
        <p:grpSpPr bwMode="auto">
          <a:xfrm>
            <a:off x="500034" y="5062551"/>
            <a:ext cx="1821666" cy="500065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椭圆 15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52" name="TextBox 16"/>
            <p:cNvSpPr txBox="1">
              <a:spLocks noChangeArrowheads="1"/>
            </p:cNvSpPr>
            <p:nvPr/>
          </p:nvSpPr>
          <p:spPr bwMode="auto">
            <a:xfrm>
              <a:off x="2158416" y="4420202"/>
              <a:ext cx="584493" cy="12101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en-US" altLang="zh-CN" dirty="0" smtClean="0"/>
                <a:t>S2</a:t>
              </a:r>
              <a:r>
                <a:rPr lang="en-US" altLang="zh-CN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’’</a:t>
              </a:r>
              <a:endParaRPr lang="zh-CN" altLang="en-US" dirty="0"/>
            </a:p>
          </p:txBody>
        </p:sp>
      </p:grpSp>
      <p:grpSp>
        <p:nvGrpSpPr>
          <p:cNvPr id="53" name="组合 27"/>
          <p:cNvGrpSpPr/>
          <p:nvPr/>
        </p:nvGrpSpPr>
        <p:grpSpPr bwMode="auto">
          <a:xfrm>
            <a:off x="3250393" y="4419608"/>
            <a:ext cx="1821180" cy="571504"/>
            <a:chOff x="7536709" y="2789031"/>
            <a:chExt cx="1821192" cy="570369"/>
          </a:xfrm>
        </p:grpSpPr>
        <p:cxnSp>
          <p:nvCxnSpPr>
            <p:cNvPr id="54" name="直接箭头连接符 24"/>
            <p:cNvCxnSpPr>
              <a:cxnSpLocks noChangeShapeType="1"/>
              <a:stCxn id="16" idx="4"/>
              <a:endCxn id="46" idx="0"/>
            </p:cNvCxnSpPr>
            <p:nvPr/>
          </p:nvCxnSpPr>
          <p:spPr bwMode="auto">
            <a:xfrm rot="16200000" flipH="1">
              <a:off x="7546209" y="2779531"/>
              <a:ext cx="570369" cy="5893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8000897" y="2798537"/>
              <a:ext cx="1357004" cy="336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 </a:t>
              </a:r>
              <a:r>
                <a:rPr lang="en-US" altLang="zh-CN" sz="1600" b="1" dirty="0" smtClean="0">
                  <a:solidFill>
                    <a:srgbClr val="3333FF"/>
                  </a:solidFill>
                  <a:sym typeface="+mn-ea"/>
                </a:rPr>
                <a:t>e</a:t>
              </a:r>
              <a:r>
                <a:rPr lang="en-US" altLang="zh-CN" sz="1600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’’</a:t>
              </a:r>
              <a:endParaRPr lang="zh-CN" altLang="en-US" sz="1600" b="1" dirty="0"/>
            </a:p>
          </p:txBody>
        </p:sp>
      </p:grpSp>
      <p:grpSp>
        <p:nvGrpSpPr>
          <p:cNvPr id="56" name="组合 36"/>
          <p:cNvGrpSpPr/>
          <p:nvPr/>
        </p:nvGrpSpPr>
        <p:grpSpPr bwMode="auto">
          <a:xfrm>
            <a:off x="1321568" y="4419608"/>
            <a:ext cx="1928827" cy="642943"/>
            <a:chOff x="5250681" y="2851122"/>
            <a:chExt cx="1928839" cy="644339"/>
          </a:xfrm>
        </p:grpSpPr>
        <p:cxnSp>
          <p:nvCxnSpPr>
            <p:cNvPr id="57" name="直接箭头连接符 29"/>
            <p:cNvCxnSpPr>
              <a:cxnSpLocks noChangeShapeType="1"/>
              <a:stCxn id="16" idx="4"/>
              <a:endCxn id="51" idx="0"/>
            </p:cNvCxnSpPr>
            <p:nvPr/>
          </p:nvCxnSpPr>
          <p:spPr bwMode="auto">
            <a:xfrm rot="5400000">
              <a:off x="5937581" y="2253522"/>
              <a:ext cx="644339" cy="18395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58" name="TextBox 30"/>
            <p:cNvSpPr txBox="1">
              <a:spLocks noChangeArrowheads="1"/>
            </p:cNvSpPr>
            <p:nvPr/>
          </p:nvSpPr>
          <p:spPr bwMode="auto">
            <a:xfrm>
              <a:off x="5250681" y="2851122"/>
              <a:ext cx="1630690" cy="3379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&lt;</a:t>
              </a:r>
              <a:r>
                <a:rPr lang="en-US" altLang="zh-CN" sz="1600" b="1" dirty="0">
                  <a:sym typeface="+mn-ea"/>
                </a:rPr>
                <a:t>=</a:t>
              </a:r>
              <a:r>
                <a:rPr lang="en-US" altLang="zh-CN" sz="1600" b="1" dirty="0"/>
                <a:t> </a:t>
              </a:r>
              <a:r>
                <a:rPr lang="en-US" altLang="zh-CN" sz="1600" b="1" dirty="0" smtClean="0">
                  <a:solidFill>
                    <a:srgbClr val="3333FF"/>
                  </a:solidFill>
                  <a:sym typeface="+mn-ea"/>
                </a:rPr>
                <a:t>e</a:t>
              </a:r>
              <a:r>
                <a:rPr lang="en-US" altLang="zh-CN" sz="1600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’’</a:t>
              </a:r>
              <a:endParaRPr lang="zh-CN" altLang="en-US" sz="1600" b="1" dirty="0"/>
            </a:p>
          </p:txBody>
        </p:sp>
      </p:grpSp>
      <p:grpSp>
        <p:nvGrpSpPr>
          <p:cNvPr id="59" name="组合 11"/>
          <p:cNvGrpSpPr/>
          <p:nvPr/>
        </p:nvGrpSpPr>
        <p:grpSpPr bwMode="auto">
          <a:xfrm>
            <a:off x="2428860" y="4991112"/>
            <a:ext cx="642942" cy="571504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0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61" name="TextBox 13"/>
            <p:cNvSpPr txBox="1">
              <a:spLocks noChangeArrowheads="1"/>
            </p:cNvSpPr>
            <p:nvPr/>
          </p:nvSpPr>
          <p:spPr bwMode="auto">
            <a:xfrm>
              <a:off x="2047857" y="4447584"/>
              <a:ext cx="779323" cy="10588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dirty="0" smtClean="0"/>
                <a:t>e</a:t>
              </a:r>
              <a:r>
                <a:rPr lang="en-US" altLang="zh-CN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’’</a:t>
              </a:r>
              <a:endParaRPr lang="zh-CN" altLang="en-US" dirty="0"/>
            </a:p>
          </p:txBody>
        </p:sp>
      </p:grpSp>
      <p:grpSp>
        <p:nvGrpSpPr>
          <p:cNvPr id="66" name="组合 11"/>
          <p:cNvGrpSpPr/>
          <p:nvPr/>
        </p:nvGrpSpPr>
        <p:grpSpPr bwMode="auto">
          <a:xfrm>
            <a:off x="7429520" y="5072074"/>
            <a:ext cx="1107285" cy="571503"/>
            <a:chOff x="2044640" y="4009431"/>
            <a:chExt cx="897801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7" name="椭圆 12" descr="S"/>
            <p:cNvSpPr>
              <a:spLocks noChangeArrowheads="1"/>
            </p:cNvSpPr>
            <p:nvPr/>
          </p:nvSpPr>
          <p:spPr bwMode="auto">
            <a:xfrm>
              <a:off x="2044640" y="4009431"/>
              <a:ext cx="897801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68" name="TextBox 13"/>
            <p:cNvSpPr txBox="1">
              <a:spLocks noChangeArrowheads="1"/>
            </p:cNvSpPr>
            <p:nvPr/>
          </p:nvSpPr>
          <p:spPr bwMode="auto">
            <a:xfrm>
              <a:off x="2221041" y="4449543"/>
              <a:ext cx="584493" cy="105886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en-US" altLang="zh-CN" dirty="0" smtClean="0"/>
                <a:t>S1</a:t>
              </a:r>
              <a:r>
                <a:rPr lang="en-US" altLang="zh-CN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</a:t>
              </a:r>
              <a:endParaRPr lang="zh-CN" altLang="en-US" dirty="0"/>
            </a:p>
          </p:txBody>
        </p:sp>
      </p:grpSp>
      <p:grpSp>
        <p:nvGrpSpPr>
          <p:cNvPr id="69" name="组合 14"/>
          <p:cNvGrpSpPr/>
          <p:nvPr/>
        </p:nvGrpSpPr>
        <p:grpSpPr bwMode="auto">
          <a:xfrm>
            <a:off x="5286380" y="5000636"/>
            <a:ext cx="1214446" cy="642942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0" name="椭圆 15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71" name="TextBox 16"/>
            <p:cNvSpPr txBox="1">
              <a:spLocks noChangeArrowheads="1"/>
            </p:cNvSpPr>
            <p:nvPr/>
          </p:nvSpPr>
          <p:spPr bwMode="auto">
            <a:xfrm>
              <a:off x="2158416" y="4420203"/>
              <a:ext cx="584493" cy="94121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en-US" altLang="zh-CN" dirty="0" smtClean="0"/>
                <a:t>S2</a:t>
              </a:r>
              <a:r>
                <a:rPr lang="en-US" altLang="zh-CN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</a:t>
              </a:r>
              <a:endParaRPr lang="zh-CN" altLang="en-US" dirty="0"/>
            </a:p>
          </p:txBody>
        </p:sp>
      </p:grpSp>
      <p:grpSp>
        <p:nvGrpSpPr>
          <p:cNvPr id="72" name="组合 27"/>
          <p:cNvGrpSpPr/>
          <p:nvPr/>
        </p:nvGrpSpPr>
        <p:grpSpPr bwMode="auto">
          <a:xfrm>
            <a:off x="6107912" y="4347951"/>
            <a:ext cx="2107416" cy="724124"/>
            <a:chOff x="8286814" y="3349674"/>
            <a:chExt cx="2107432" cy="722685"/>
          </a:xfrm>
        </p:grpSpPr>
        <p:cxnSp>
          <p:nvCxnSpPr>
            <p:cNvPr id="73" name="直接箭头连接符 24"/>
            <p:cNvCxnSpPr>
              <a:cxnSpLocks noChangeShapeType="1"/>
              <a:stCxn id="11" idx="4"/>
              <a:endCxn id="67" idx="0"/>
            </p:cNvCxnSpPr>
            <p:nvPr/>
          </p:nvCxnSpPr>
          <p:spPr bwMode="auto">
            <a:xfrm rot="16200000" flipH="1">
              <a:off x="8863103" y="2773385"/>
              <a:ext cx="722685" cy="187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74" name="TextBox 25"/>
            <p:cNvSpPr txBox="1">
              <a:spLocks noChangeArrowheads="1"/>
            </p:cNvSpPr>
            <p:nvPr/>
          </p:nvSpPr>
          <p:spPr bwMode="auto">
            <a:xfrm>
              <a:off x="9322676" y="3359398"/>
              <a:ext cx="1071570" cy="336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 </a:t>
              </a:r>
              <a:r>
                <a:rPr lang="en-US" altLang="zh-CN" sz="1600" b="1" dirty="0" smtClean="0"/>
                <a:t>e</a:t>
              </a:r>
              <a:r>
                <a:rPr lang="en-US" altLang="zh-CN" sz="1600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</a:t>
              </a:r>
              <a:endParaRPr lang="zh-CN" altLang="en-US" sz="1600" b="1" dirty="0"/>
            </a:p>
          </p:txBody>
        </p:sp>
      </p:grpSp>
      <p:cxnSp>
        <p:nvCxnSpPr>
          <p:cNvPr id="76" name="直接箭头连接符 29"/>
          <p:cNvCxnSpPr>
            <a:cxnSpLocks noChangeShapeType="1"/>
            <a:stCxn id="11" idx="4"/>
            <a:endCxn id="70" idx="0"/>
          </p:cNvCxnSpPr>
          <p:nvPr/>
        </p:nvCxnSpPr>
        <p:spPr bwMode="auto">
          <a:xfrm rot="5400000">
            <a:off x="5674416" y="4567138"/>
            <a:ext cx="652686" cy="21431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grpSp>
        <p:nvGrpSpPr>
          <p:cNvPr id="78" name="组合 11"/>
          <p:cNvGrpSpPr/>
          <p:nvPr/>
        </p:nvGrpSpPr>
        <p:grpSpPr bwMode="auto">
          <a:xfrm>
            <a:off x="6643702" y="5072074"/>
            <a:ext cx="642942" cy="571504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9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p>
              <a:endParaRPr kumimoji="1" lang="zh-CN" altLang="en-US" sz="2400"/>
            </a:p>
          </p:txBody>
        </p:sp>
        <p:sp>
          <p:nvSpPr>
            <p:cNvPr id="80" name="TextBox 13"/>
            <p:cNvSpPr txBox="1">
              <a:spLocks noChangeArrowheads="1"/>
            </p:cNvSpPr>
            <p:nvPr/>
          </p:nvSpPr>
          <p:spPr bwMode="auto">
            <a:xfrm>
              <a:off x="2047857" y="4420202"/>
              <a:ext cx="779323" cy="10588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dirty="0" smtClean="0"/>
                <a:t>e</a:t>
              </a:r>
              <a:r>
                <a:rPr lang="en-US" altLang="zh-CN" dirty="0" smtClean="0">
                  <a:solidFill>
                    <a:srgbClr val="3333FF"/>
                  </a:solidFill>
                  <a:latin typeface="Courier New Regular" panose="02070309020205020404" charset="0"/>
                  <a:cs typeface="Courier New Regular" panose="02070309020205020404" charset="0"/>
                  <a:sym typeface="+mn-ea"/>
                </a:rPr>
                <a:t>’</a:t>
              </a:r>
              <a:endParaRPr lang="zh-CN" altLang="en-US" dirty="0"/>
            </a:p>
          </p:txBody>
        </p:sp>
      </p:grpSp>
      <p:sp>
        <p:nvSpPr>
          <p:cNvPr id="84" name="TextBox 30"/>
          <p:cNvSpPr txBox="1">
            <a:spLocks noChangeArrowheads="1"/>
          </p:cNvSpPr>
          <p:nvPr/>
        </p:nvSpPr>
        <p:spPr bwMode="auto">
          <a:xfrm>
            <a:off x="4857750" y="4500880"/>
            <a:ext cx="146494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600" b="1" dirty="0"/>
              <a:t>元素 </a:t>
            </a:r>
            <a:r>
              <a:rPr lang="en-US" altLang="zh-CN" sz="1600" b="1" dirty="0"/>
              <a:t>&lt;</a:t>
            </a:r>
            <a:r>
              <a:rPr lang="en-US" altLang="zh-CN" sz="1600" b="1" dirty="0">
                <a:sym typeface="+mn-ea"/>
              </a:rPr>
              <a:t>=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e</a:t>
            </a:r>
            <a:r>
              <a:rPr lang="en-US" altLang="zh-CN" sz="1600" dirty="0" smtClean="0">
                <a:solidFill>
                  <a:srgbClr val="3333FF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’</a:t>
            </a:r>
            <a:endParaRPr lang="zh-CN" altLang="en-US" sz="1600" b="1" dirty="0"/>
          </a:p>
        </p:txBody>
      </p:sp>
      <p:sp>
        <p:nvSpPr>
          <p:cNvPr id="88" name="矩形 2"/>
          <p:cNvSpPr>
            <a:spLocks noChangeArrowheads="1"/>
          </p:cNvSpPr>
          <p:nvPr/>
        </p:nvSpPr>
        <p:spPr bwMode="auto">
          <a:xfrm>
            <a:off x="4040317" y="2233190"/>
            <a:ext cx="110318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zh-CN" sz="1600" b="1" dirty="0" smtClean="0">
                <a:solidFill>
                  <a:srgbClr val="3333FF"/>
                </a:solidFill>
              </a:rPr>
              <a:t>基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e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  <p:sp>
        <p:nvSpPr>
          <p:cNvPr id="93" name="矩形 2"/>
          <p:cNvSpPr>
            <a:spLocks noChangeArrowheads="1"/>
          </p:cNvSpPr>
          <p:nvPr/>
        </p:nvSpPr>
        <p:spPr bwMode="auto">
          <a:xfrm>
            <a:off x="2571736" y="4000504"/>
            <a:ext cx="135890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/>
            <a:r>
              <a:rPr lang="zh-CN" altLang="zh-CN" sz="1600" b="1" dirty="0" smtClean="0">
                <a:solidFill>
                  <a:srgbClr val="3333FF"/>
                </a:solidFill>
              </a:rPr>
              <a:t>基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 smtClean="0">
                <a:solidFill>
                  <a:srgbClr val="3333FF"/>
                </a:solidFill>
                <a:sym typeface="+mn-ea"/>
              </a:rPr>
              <a:t>e</a:t>
            </a:r>
            <a:r>
              <a:rPr lang="en-US" altLang="zh-CN" sz="1600" dirty="0" smtClean="0">
                <a:solidFill>
                  <a:srgbClr val="3333FF"/>
                </a:solidFill>
                <a:latin typeface="Courier New Regular" panose="02070309020205020404" charset="0"/>
                <a:cs typeface="Courier New Regular" panose="02070309020205020404" charset="0"/>
              </a:rPr>
              <a:t>’’</a:t>
            </a:r>
            <a:endParaRPr lang="en-US" altLang="zh-CN" sz="1600" dirty="0" smtClean="0">
              <a:solidFill>
                <a:srgbClr val="3333FF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98" name="矩形 2"/>
          <p:cNvSpPr>
            <a:spLocks noChangeArrowheads="1"/>
          </p:cNvSpPr>
          <p:nvPr/>
        </p:nvSpPr>
        <p:spPr bwMode="auto">
          <a:xfrm>
            <a:off x="5500694" y="3929066"/>
            <a:ext cx="123698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/>
            <a:r>
              <a:rPr lang="zh-CN" altLang="zh-CN" sz="1600" b="1" dirty="0" smtClean="0">
                <a:solidFill>
                  <a:srgbClr val="3333FF"/>
                </a:solidFill>
              </a:rPr>
              <a:t>基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e</a:t>
            </a:r>
            <a:r>
              <a:rPr lang="en-US" altLang="zh-CN" sz="1600" dirty="0" smtClean="0">
                <a:solidFill>
                  <a:srgbClr val="3333FF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’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00417 0.2208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4" grpId="0"/>
      <p:bldP spid="88" grpId="0"/>
      <p:bldP spid="93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快速排序</a:t>
            </a:r>
            <a:r>
              <a:rPr lang="en-US" altLang="zh-CN"/>
              <a:t> - 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2529205"/>
            <a:ext cx="4133333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66950"/>
            <a:ext cx="3809498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5130800"/>
            <a:ext cx="4710461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快速排序</a:t>
            </a:r>
            <a:r>
              <a:rPr lang="en-US" altLang="zh-CN"/>
              <a:t> - </a:t>
            </a:r>
            <a:r>
              <a:rPr lang="zh-CN" altLang="en-US"/>
              <a:t>执行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365250"/>
            <a:ext cx="3809498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1837690"/>
            <a:ext cx="4710461" cy="1080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2324100" y="453390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/>
                        <a:t>2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8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7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1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3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5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6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600"/>
                        <a:t>4</a:t>
                      </a:r>
                      <a:endParaRPr lang="en-US" altLang="zh-CN" sz="3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48310" y="5822315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手工执行插入</a:t>
            </a:r>
            <a:r>
              <a: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排序</a:t>
            </a:r>
            <a:endParaRPr lang="zh-CN" altLang="en-US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943860" y="5429250"/>
            <a:ext cx="180340" cy="39306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0414000" y="5264150"/>
            <a:ext cx="152400" cy="66040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83800" y="6014720"/>
            <a:ext cx="11569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A[r]</a:t>
            </a:r>
            <a:endParaRPr lang="en-US" altLang="zh-CN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315" y="2990850"/>
            <a:ext cx="2946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i</a:t>
            </a:r>
            <a:endParaRPr lang="en-US" altLang="zh-CN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5305" y="2838450"/>
            <a:ext cx="2965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</a:t>
            </a:r>
            <a:endParaRPr lang="en-US" altLang="zh-CN" sz="4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13" name="直接箭头连接符 12"/>
          <p:cNvCxnSpPr>
            <a:stCxn id="10" idx="1"/>
          </p:cNvCxnSpPr>
          <p:nvPr/>
        </p:nvCxnSpPr>
        <p:spPr>
          <a:xfrm flipH="1">
            <a:off x="1778000" y="3375025"/>
            <a:ext cx="2901315" cy="107632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048000" y="3473450"/>
            <a:ext cx="2514600" cy="93980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快速排序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示</a:t>
            </a:r>
            <a:r>
              <a:rPr lang="zh-CN" altLang="en-US">
                <a:sym typeface="+mn-ea"/>
              </a:rPr>
              <a:t>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416050"/>
            <a:ext cx="3878540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268730"/>
            <a:ext cx="387854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快速排序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时间复杂度</a:t>
            </a:r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  <p:pic>
        <p:nvPicPr>
          <p:cNvPr id="4" name="334E55B0-647D-440b-865C-3EC943EB4CBC-1" descr="/private/var/folders/ps/swk8gj2x4sb8ss2k90ytdvb40000gn/T/com.kingsoft.wpsoffice.mac/wpsoffice.BvvuSg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4877" y="2835275"/>
            <a:ext cx="3952613" cy="720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47700" y="1825625"/>
            <a:ext cx="4070350" cy="768350"/>
            <a:chOff x="1020" y="2875"/>
            <a:chExt cx="6410" cy="1210"/>
          </a:xfrm>
        </p:grpSpPr>
        <p:pic>
          <p:nvPicPr>
            <p:cNvPr id="5" name="334E55B0-647D-440b-865C-3EC943EB4CBC-6" descr="wpsoffi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8" y="3083"/>
              <a:ext cx="1722" cy="79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20" y="2875"/>
              <a:ext cx="468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4400">
                  <a:latin typeface="Heiti SC Light" panose="02000000000000000000" charset="-122"/>
                  <a:ea typeface="Heiti SC Light" panose="02000000000000000000" charset="-122"/>
                  <a:sym typeface="+mn-ea"/>
                </a:rPr>
                <a:t>最坏情况：</a:t>
              </a:r>
              <a:endPara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7700" y="4632325"/>
            <a:ext cx="5114290" cy="768350"/>
            <a:chOff x="1220" y="3075"/>
            <a:chExt cx="8054" cy="1210"/>
          </a:xfrm>
        </p:grpSpPr>
        <p:pic>
          <p:nvPicPr>
            <p:cNvPr id="10" name="334E55B0-647D-440b-865C-3EC943EB4CBC-5" descr="/private/var/folders/ps/swk8gj2x4sb8ss2k90ytdvb40000gn/T/com.kingsoft.wpsoffice.mac/wpsoffice.FzXaXjwpsoffi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8" y="3297"/>
              <a:ext cx="3366" cy="79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0" y="3075"/>
              <a:ext cx="468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4400">
                  <a:latin typeface="Heiti SC Light" panose="02000000000000000000" charset="-122"/>
                  <a:ea typeface="Heiti SC Light" panose="02000000000000000000" charset="-122"/>
                  <a:sym typeface="+mn-ea"/>
                </a:rPr>
                <a:t>最</a:t>
              </a:r>
              <a:r>
                <a:rPr lang="zh-CN" altLang="en-US" sz="4400">
                  <a:latin typeface="Heiti SC Light" panose="02000000000000000000" charset="-122"/>
                  <a:ea typeface="Heiti SC Light" panose="02000000000000000000" charset="-122"/>
                  <a:sym typeface="+mn-ea"/>
                </a:rPr>
                <a:t>好情况：</a:t>
              </a:r>
              <a:endParaRPr lang="zh-CN" altLang="en-US" sz="4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endParaRPr>
            </a:p>
          </p:txBody>
        </p:sp>
      </p:grpSp>
      <p:pic>
        <p:nvPicPr>
          <p:cNvPr id="14" name="334E55B0-647D-440b-865C-3EC943EB4CBC-7" descr="/private/var/folders/ps/swk8gj2x4sb8ss2k90ytdvb40000gn/T/com.kingsoft.wpsoffice.mac/wpsoffice.sOqOwY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877" y="5759723"/>
            <a:ext cx="2972938" cy="28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44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0psWjJsdWUyRnNhV2R1S24wS0lGUW9iaWttUFZRb2JpMHhLU3RVS0RBcEsxeFVhR1YwWVNodUtTQmNYQW9nSUNBZ0lDQW1QVlFvYmkweEtTdGNWR2hsZEdFb2Jpa0tYR1Z1Wkh0aGJHbG5iaXA5IiwKCSJMYXRleEltZ0Jhc2U2NCIgOiAiaVZCT1J3MEtHZ29BQUFBTlNVaEVVZ0FBQkhZQUFBRFFCQU1BQUFDUUZmdFRBQUFBTUZCTVZFWC8vLzhBQUFBQUFBQUFBQUFBQUFBQUFBQUFBQUFBQUFBQUFBQUFBQUFBQUFBQUFBQUFBQUFBQUFBQUFBQUFBQUF2M2FCN0FBQUFEM1JTVGxNQVJIWm1WS3N5M1praUVMdk5pZTkvNkJYRkFBQUFDWEJJV1hNQUFBN0VBQUFPeEFHVkt3NGJBQUFnQUVsRVFWUjRBZTFkYjR3a1IzWHZ2ZjEzTy90bjFnaEZXRWpNQ29oUUVHaFcrZWFBTkNzK0pKRkF6Q0tFUkNCaWhoQWhZWXZzK2tNNE1OYk5LY2lSSWFCWkVTbUsrZUFaRWYvTENYbVdDSVJRRk05S2ZNQWdLM3RTUGhCa09idFNDR2VRczdNQnpCbHozc3FyN3E2cTk3cXI2ODlNYjNOMzB5MzcrdlhycWxmdi9lcjFxMWRWM1R0QjRIejh5YnFwNk5KL20rN21mMi91L3Z4bGFpUSt1cWxobmc4ckc5OWlzYlVnT3c0aUY4LzJqSmgxOW8yMzg3N1ovVm5lRXJYeUZuK3JaWjhEMDRSdm9kaGFrQjBIa2RhdnpZQTllYk52THBEcjNYbld6bFZlbHJCSzU0ZFp0M0xtbS9BdEVsc2JzbU1nc3N5TVExWVFMSTBleUJsTms3amgvNW51NW5qdjBSdjlIS1ZsaXpMaVd5UzJWbVQ5RVRuOFpiYmQwWjJkZ2xEbXJhMndvdktRQlZiTUkySEdOMDlzSDN2K01ydis3RDBaM1dsSGxpQXk4K2FNQS9YUFBMdVcwWmhrejdFRFNVOUN2QzVEbTdjZ29hM1gwTVg1a3MyYms4clBBZCs4c0EyQ3lyc1pZOWZoL3hmM3RIWTVJSXNScVlFazdmRXJKZjNJSVdjOGVsbVZINSthMGFyQ21WdFM2Q3JibC9SNUU2dHNlOEltYWxrV2VlQ2JEN2JnT2wzR3ZyVVhWRDQ5WWpmWE5YYTVJSXNSYVdYWnByTGpHZmFxcHFFRWE1RnRKRGpqWE01bmFZT3k0eHJyanlQYXJjN0NDWDBpTzc5d3E1ZFp5aC9mZi9xN3prdi8wc1lDODhFMmRKMk5VTzdDSWJ0SldvaGFjMElXSVFLZGRlTnYvdmlScTFldi9nV1F2LzI5UjY3Kzh6Lzg1ZThEcWZ6bGFaZjhZb2twWjRzMEdlZmZLalQ4MmJkKzZtdFhyejVSQi9LYlFEM3l5ZmUwZ093TGNaV1JOZmtTUmNjNDExQ0E0OVY3eUduSEVCY0VvTG9mdnZkQkJmaHZFN1dXRDdiQm14ajdVaXgxYnNSZVFRMUVwQnV5Q3BFNXhsNkpuN1FGTVBNMEZuaFJrVUZ3NkRUbzEyK2tsUEZuTkJuN1lseHJCOVFSQXJxS2hFejVRTER6UHorRkIwY3UvZ0xibmFnVmIzd2ZaemYrS0tpOGo4YUZYTENGUGxYejAyWEdQcGMwekExWmhjZzh1eG03VGpBTG5iVXQ1QjJwSHBwbHZ4RmMwM25ObmxDYnFrZjNXdXdIb2xDRE1abENyVExsdmcwbUZCWWw4enQvZlpUMG5XQTBXV0x1aSsvU0tCcjczODl3ZE0wRDI4b2hPMnNycUZvc3RlN2lpS3hFcE1yazhoZlBOYmFFOERYbFJnTjJSWEJONTlrOEJpMTJzeS9hQU9OVU9qbVNibFRSQkZ0UlpjTHowcnNBQVFWQkpLMHgyYURsaSs5ZnhVWUxINHFVeUFQYkp4bkRxL0VRaFJTOFlTdXV5RXBFbW1mOVNMMGdXQVBnNU1XOFNuMWJpaXVLYXM4ZEZSdTA5eDJZYyt6bnNoU0VBSlZ5dFdUS09vKzRzbXdPeE56RDMrR2VrL0tkUlJXQXgybkZFOTlLSEhhQ1lJZDA3ZVRZVmpxTUJ1eFcwbFJYWkNVaVErVjhQY2pRSkR3WDVQTzM0UHFnTjJVVktjV1hXRllpbHFBYlZhcFJsMnJ1dUVWQjM1WURlQTdaMlk4UGs0QUdjNlFQZFdKblJZYW11K21KN3dvVEQrQUZoZ09lSFZ1akZxRFpDaU9qWUJBOGpkTWZycm9yc2hJUnRGYlNnTFJabWo4cm5YVFo5VUZmWk1leStwaEVWUzBrOGV6cmloVFRrQ25YMERFS3lxcU94TVhyRDM2aEhhUjlKK2ljV1NUc0tLWFRKVDN4cmF0MGRvUURuaDFib3hhZ1Y0c2hWYmllc0pSMlJqSkhaMlJqUk9hUWM0TjArWFJENGl4d2NIVkhtSkxJZ1VYVTlUMDMxVHlmWkY5QjR6UVc1UndGZlp1T3ltdDhwNjVHYjczTXBvcldxUUsrK0k1VXJLMmozbkRBMXFRRnFBV1A0bG1mcXRkbDJEc0RkMlJqUkpiUk16UENDY2FxQkdTSTNJczJucmlxTU5zVG1xaVF2aHp1U3g3SnZvSWpNWHd0NTVHUnkwWlNoTVozQnJadzJqQ1k3WW52S2xPTzJzTncyckUxYVFGbTlwSkRWaEFNR0hzTkFlQ09iSXpJUU0zNGFZSnhVVGhWQlNWQnFDVWQyVkxaaXU2Mm5WZEIwMFl3VnJwdkVIU0ZVdzNVZzJtWDUxOUM0enZ6K1BuWFNUVDFtaWUrOE1DMFJST0xaQkp0eGRha0JZZ0V3NDZGNVBqTU03eTI0cmtqR3lQU0VNOXpHTlhZRlNscVdiamtCZUtjOHI2T3FKRVlxQ3RoNGMwaWIybmc3Q3NZWG91cjF2TllSY3BXUStNN00reG1kbmwreDlScm52alcwQm9vZE8yMmF0aUtyVW1MQURKK3BpSmFMSlVIQy9GSUFzc2QyUmlSNFlaVWp5WVlLMkpwYXBISk5GVVd6U0NxN2tYMUVwWlJ3dFRDMlZkd3VCblg2TWdjWGk5aVFxN0dkMkJYWWM4bzFkUnJudmkya0ovQ1JPdFV0V3ZGMXFSRkVFQVFTODh4d0ZnMTdBUWV5SWFJVkJBc05NRllFMUozM0lQSnNudUlVcUJnYW9EY2RJU3pyMkMwSHBWYlFPRGltbm5ST3Q4WldrS2RvZGQ4OFVWTDZUeFVpT2NYckxOaWE5QUNxamRocXpLRkVUQlZTUFZCTmtSa1Z0WGwyZFNaRWw4VjYzSmRDM0txQ3VUeWFNeEJmR2V5Y1NDTDhvQjZMSzhDOGRCY25OUTlsVWd0cGZPZGhpWEZNdlNhSjc1ODgwdXFCZHVMY2pHZFp4UVdiQTFhZ0Vpd0N6bGkzRVlWTUc2TDlueVFEUkZaUmdJYldQR2dkeHdMSlJtYmFFaC9odjV1Nis4NGNvZGlaRXBtWDB2Q3E2czR5anBLOVNtbTg1MmVaV3BuNkRWUGZHR2FKZEpNZU5tR1BNdFdiQTFhQkREL0psRThSZ1QyUTFWSzVZTnNpTWphc1FLMlJWeXp0eDNkZ1JVa1ZjUkdkZGlHcllqeC9vbTZ5N012NVVsTDRnbXM0UnhBbGM2TjB2bk9vbVhkeXRCcm52akMyaS9LK0FDQnZqTE1ocTFCaXlCY05OOVZzbUtLTDcrZUNxNFBzaUVpbGI2b0dnUWpobFBkcGZnTzNzRldaVE9vRnM3Yk04cVkyRmZWVFo1OTdhbkxyOFhra1h2MnBTcDdVRHJmbWRla0NsaWtvZGM4OGEyUytRRWdzSzdhc1dGcjBDTGFxdHhXc21LS1J5T1IxZ1kreUNZUlNTUVlvcUVWRkVXQk4vZk1TMzhiM3FyODZiK2YvZldtS0JXZkc4cU5FM2U4TDNza1lzdnFoelQ3ZXUvSnMrM3czbU5mSGwzL29DdzFQcUh6SFhnOGpRS052U1pydXVBTFJzdStEQi9tYTdKNllNUFdxTVVPZU1tR2tpVW80TXI4eWdmWkpDSThnS1ZkTTZqU2xiSFdXYlRMeE45ODdhVDAyYkZrQmtKbmgzT0RaSXF5QWlQTGovTXNmdjN0cWZCZE94VHZaUVZQUXVjNzhIaTJUV0tNdlNZcnV1QmJZeGhBd0JkMWlBMWJveFoxUm1LWVVBcGFrQm00RDdKSlJHaUNJYVFITld4Tk1IK2p2UnBHOFBvWmhKODNKWU41VlpQTVMwbCtSSXRrWDZJdVpGOXRRY081OVJrSXRmdjg1YjRYMjhITWFNSVJrd3ZXK1E0czhHeWlSbE9rc2Rka2FSZDhHeVJ0Z0o0RjI4Umh3OWFvQmFBSnVWTkZ5QXJQa0NBTVEzWjQ1WWRzQXBGRWdpR2FPU0xEVUFOZXIrRnZtRVJ2OTBBWXZpTEtoZWRGUEtza2Q3d3ZSZ1JHVVIwbUlvS0U4K3haSDE0NmdtalRDaU5PVHdWZ1ZNaVAxUHBPQnovL2FYbkdYcFBGWGZDRjhJQld1RHI0SlJSWTNSUHpCU21TRUVZdFFCUUExOTNBTlRnRDJPc1J6dy9aQkNJOWZZSXhKSXNib3kzdXJLZkI4QWRoaXkwU2xBSndLVEdYeGtxT1EyZGtCOHNxeG9MVU5kajJoM2xtc0h4emo3Y0JUM2FibnljNXRMN1R3aXROYWVuR1hwUEZYZkNGdnFTK2N5eXJXN0UxYWdFK0FqMlQ4aDN3VlJGUy9aQk5JTkxRSnhoa0lKampvMk9YL1dvbFhxTnNKcDRGMklKUnhrNUVaV1FIYTJTVWJPNkdzOCt0d3lpMHc4cmE5a1NOUW1XdDczUko3RTAxWWV3MVdkb0YzeGJ4SGREbFZGYm4wMngxb2FGTVd2QW5FYnF1KzRHNzFQRjZFQWM2aWJtSEg3SUpSRUJ2dEZBb2xTUERVcmpmMUdLdnRLTE9namZOYUp5QkxaZzlXVk1TVHlpRkU5VGRza3lTeU1nT3FtUllHbTZFd2VhaDJKTWhnenRPeXZHOTF2cE9IVWVEdEVSVHI2blNMdmdPRGI2angxYkpOMmtCeUxDYjBSQUZsRGpDblFyeHVQa2htMEJrUlBRV09vSEhiZ2dhM3ZoNEZXaUFGL1FJandGWnZRcDNhOWZqVytvRXIrQm1IaHVxR0tVeXNvTWVYanVyOEtVeldFNFRTejZ3RU12MW0rZ0E0N1pTQXBwNDVweTZhOXhIVjZVQkJUUWVDVDdGZDBqS2dDN0lIb2lxYVd5RkdEaWJmQWNTWVI2d3U3UWZJdCtKdzRBZnNoU1JqQVFEV3QxVUNqWjRRd2lFWGlMT2dIK2owbkU5cm5qV0VTdXVXaEJVVDU5OTFYQnNuT1h4QmprWm1LRHBIU0hSN1F6OXRaVXF1WU5iVGQwMTlwb3M3WVR2a0hnTDlSMHR0bEs4MlhmQTc3UytVd04rM0FWK3lGSkVNaElNWUs4ckJmbWJFQndFT0lYSFRzSjM0TjQxVlZwUUg0TWErdU1Ha2kxS1IrZUdQdnRxNEFnUXZpYlNVME10b0hzK3Z0TmphcGVKcWhsZW1aNTRXZHdOWDRQdjZMR1Y4bzBlYlBLZGcwaUVIN0lVa1l3RUE2WnViYVVmejJaQUR6RmtCZERENmlhbmNzaFdJNEV0NVJLNGhTTThzYXR5VDJuS0lZdS9rbnVLQzQ5RGErTk9OVEVsU0FoMjhoMG5mR21rZ1N2OExGaXdOV25oTUdiNUlVc1JRYkVmUXdQWlBmaExmTXp3ekJnNDhvWDBMcGt5dzAzVmthTE9tT2NSeFUxSTZXSTBhOGZBN2lybkJzMTJSY0Z4ejlCZlc2bTZWZlcwcE80Qnc5UnJzcndMdmp5VlJONENWeWpmc1dGcjBnSWlNamNCc01JSHlaWDlrS1dJOVBRSkJqd3VmV24vS2cvZDhBYmFnZUFja2lremNORTlVV2FzYzBaMkVMUXdta2ZYUUhaSDlTdWt6ZnRqdFlZcW5adnZ1T0RMMTNuUHhYYzRuTngzTnBDbFFUeEh2eEx4L0pDbHZ0UFFKeGpFZDJhK0MrME1VRTZEWHpjSlZjamh5US9sWkdRSDFIZmVDQkVSNWxZeUY2a2l6U0pBL1AvTjhCMjU2Nk9UYUhyaVpYa1hmRzIrWTR5cVJpM0FkMkRNU1BsT0hmZ2JrWXJFZDZ6SVZzbUEwOUluR0xCczI1ZjJoMFJUWmM4d2pLSnRYMzUzTlBrS1M5Z0l1S3hNeUVORy9NOFF4eDNPZyt4THFsQlRtcWs2UzRrbEpYRjVyeXFDS2EzdnJISGd5Vkg1dUpBRDUrNFp1cmdMSEZwM09PRTdKSEduUS9PM05MYnVXb3dZejB6ZnRvazF1eFFOWXVzUnp3OVppZ2hJUitGU3RnSGpnS1Fqb3FzNGtHQ2MwcnRwKytoOTE2dU03QUFTZ2tTRFdBV2ttV29IT2tCL3hKaXBraUYxcU10M0tGSzgzTk42bVp5YnNabnZoRytMZEVLSHdwdkcxbDJMSVNqV0R3MGsvM0QyWHNUeFE1WWdrcFZncEgwSEpSZzQ5WWswNkNUN2xxanFmdEhUWjE5cDM4RXFJTTFVUzRDTy90aFFaUkNsOVIxb0JCWGhaRTB2azNQalJlNUVCVGQ4d2Z2bFBJU25jZ1ROTkxZMTNwNytTR2hSaDFMdGhFcHcyVkV3cDN6SGlDeEJKQ3ZCU1BrT1RqQjZjclFVYXFXZkRYSEg3OXpRWjE5cDN4bW9IQWU2Ui9QTS93aFEweDB2eGM5YlFpK3Q3NUNuTEt3d1A5TEpESG4zSnlSR2wyNzRRaGRUMzlsRnd0TFl1bXRSQTlVMmtheVlCSzdZbkUvNWpoRlpnZ2pFZnAxd3ZrM2RKMjNpQktPUmNtYjBPVFdwNVh2UjFXZGZrRXkrU2tVMVZZNEQzWU9BcDhXY3J3NzFZOWJFdWJJYnZnQW9NcUZEWjYwV2JCdkpuQXpiWElYdXZZSVpJYzJuN21JUDB3L1pOWndyUXhBU0l4OXBnc3l6K0IyY1lCeGlDV0UxaTMxRXRPa0NZTk5sWDNTZXhRV0Frd2s1RUNMeFl5cllmdWZ6OGgwM2ZHc284dzgzZjdhUjloWnNqYjdENXg0SFNGWkU4bUFvbnNXV3BPSmlSbVNKN3d6VXlFZWFTUGtPR2daaGtKRHo0N2lTVGtNaXorMENCa2I5aEMxbEljcHhlbXI0Y210RlYwcnJPM1ExSTFYTjJHdHhhVGQ4ZDVMdnVsOURqVm13TldyQkY1YUZseWlSM0tQMjQwcy9aQWtpVFRYeUtkbEFRWmpaSXd3QVFSZ0Vid1VrZzRQU2hWVHl2WUNCVWJ3YlFLdVMxVSs0aGJPdmVsSlZXdFh0NmxBM1psVXpFdUJZcExIWDRqSnUrRmJWR0FMMUFJU3R1RG8vV2JBMWF6RWlYaGxMaGVia2JxVWZzZ1NSTHRGYWFRejdXZXZxQ3FpbVlrQUkyaVgzZUZkdVV3Ni9Xc0RMSDRTK08xMDQ1R1JsQjhHUldzMEpDK0xzcTVNYVFUT2ttOWlIdEwraW9nT1pVV3FybW5zdHF1S0dMd3k3S3QzbndYZFBOYWpIVnQwM2ExSFh4WVlhZXRYZEQxbUNTQ2NkUTBLMW9ITzJsSDVBQVFqaXVxZENVTXlDVWV5YXVDdlBZN3kvazVVZGdPZXF2eTdGRzBEWmwyWUVsU3E0RTFyZm9idkdLV0htWG91S3UrRUxUNnJLQW5nbWk5clNZb3Z1bTdYUUxwaTFVTUR3UXhZanduMzhHQ2tpU1RCZ1UxNXc0bER0SHgxRnp3VmZ3STRQR0ZacGFjN25ZMjNXc1M5cTB2TWdJL3VDRnhYRnZDQ3FBQS9xUVZ3VmNPY2phTGh2RXJQR09HbDlwNVpvTlNIWDNHdGhZVWQ4NFVrVmMyYjZ3Z0lJMFdLTE5ERnJ3ZFBpYTZnMEo3bFN1NExuaHl4R0pEUEJBUG1rU2JpV1QwWThTQnkyUmZ0OGgyQmRYa2pDLy8yZEpzWlF5Z0Zpb0ZvUDJlQmtRcjE0QkYxQmsxeGMwNUhXK2c1OVN5NGx5ZHhyWVhGSGZBRmQrWDRMZkRpRUJyQ01kektSTGhZdE9uU2hrVmVFQmxSMytTR0xFY2xNTUNCRHU0SVU1TjR2OW84Z0pQSEJlUWtGVnRCbUQ1Y2VsKzZpWUVwazBMZHF3L1ZkNGF3N0xOelc2NTJTQ3I0WFd0K3BwK1lFUkt5bDEzaFpWM3poejJkTDBWQUhUMFZzMkZxMEFIaG95QTVmdVh4RnR1YUhMRVlrTThFSU9uSlFDSnVCa1VITTllSkJZaFV0ZjRPNVVwbEpDSGhJTUd4SzFDSjZMam4zaUxGK2ZCZEk3cmRIKy9IMWVDZXQ3M1RKM2tCS3NLWFhlSGxYZk92S0h2S3lDNGl3WVd2UkFucnJyTTlWVVVjWERWblFtb3A0dklnWldZeklJQ3ZCQ0lZMEQwSUxjSURIQVRTeWlMSlgrcEVQVjJHc2d3L0V4OXFheStpNTVBWFE2bVM4MHRQWjBsWjBaV3A5WjZqU0FwMGNTNi94S3E3NFFya3QwVVNWSm84MmJHMWFnR1hiUW5SNGhpRUU3WEg1SVlzUmFXWWxHUEJYNkVTY0NSc0VnNjdFR3ZRaTIzYU80MnM0clRFVkJCWFhtOHJNRHZnUTNjZmkxTGY0TUEzaE1YbEJ4WHhjenBrR2hMZFNoVWZTNXRRdHpyRDFHaFJ4eFJlQ2kremdHclhWaHExTml5ZVRLenl3QzQ4ZWV6OWtNU0t0OUdnWXc1VDRoQjRNMm9ydnhMWU5OK0pyT0Eyd05vcnRTL0gxemsxdEpjaXgydWdHUERyQ2ZDQzVrK08vV0lnS09wUGdPNm1XSVF4dW1RVFllZzNxdXVJTFQ4Q3BhS3BGVW1VcnRqWXQ0QWNxYURJNlpHR0NHRGZuaFN4QkJPUm16RStxTk1VNlVnOURMVXh1d25lWWhiazdHV21LdU85NDVvc1JiWDFaMnJVbyt3TGY0YWpYanZYMVhMa2RBbWhVQzJEZE05VzM5UnJVOWNCWFpMVFFQN3U0VlJ1MlZpMGVwYjk2QkNGT3JVTkNRejdJWWtUNElFR0dKcVgwTWxweEFDNUtNSHBoZHJVb2JPVlZHaGxwaWhMblJEVkJuYjYrNUZERmRDaUFzaTk0WWcrQTA5blUxM1BsUXN0WGttVm5tWGtndFBZYVg3dHd4SGRSWnJRUWZOZXhKalpzclZwVU91d01QUU10Nml5UTJHNmo1c3pJSWtTVzZtRGJML3FvcWlKWEtYQXF3WURraHE5amtYbE5pN1N2aFBoUlh3VnQyTnYxZFk2SWQxWlJUNDk0MjNqU3B4ZGc1dDRITGYreW55Z3pUeCtmeEYySGZNY0RYeGhaNGk2czBiQUF3eDd1MjVRU0Rsa1hlS05ZWHdtQ2J6RDJVeUxFQjlrSWtZVS8vTThQL1N0RVZEaHVmUHZEWC9rUElvNWZ3Rml3cDVnUXJHVHpGM2pjdVhDanIrNUNhTjVFVjJPUW4zam5ReDk5SnRTR2ZmNURENytRbGxZam8rSU9lamJyUE83VUh4aWowYWhLNVlXSDQ2WTVFTGpsTlRwc3Axb3dQZkdlK1BJZmsza3RiQUNRdmtKYXNtRnIwaUlXOUg3R1BoS1RzeVAyY3AvSTkwRTJRb1F2UE9Camo4ampGeVJSaEtWdE5iWWRzdmJDOEdlb0F0amJSNWRqa0Iyc2kyNlJweXFUWXk2OWdScGNnWXp0UGh5VVBadm5Dd1BxMkVlMWQ1RE5pQzFKVTY5NTRnc1R4WGdLMDR4OVNMUml4ZGFrUlN5azBoTHhmQWIyQk5hRjZPanNnMnlFQ0V6clR5NWRlZzZPUzVjdWo4SU1ob3Frc1JLaTBEVjUveHZzeHVqbHZyemtpOXdRaVNZNmh1emsrcVVIUVp2dlg3cDBFbVV3VkI0ZFAyb0lZUGhKdzh2eXNhS1ZuSzRxN0NURWdUZCtlWVI5SjR4b0JobW1YdlBFRjFwNW5KMzlRUkM4ajUzUnZyVmlhOUpDS0w4RXp2TzllNE9sTjR6WWpTM0JqTTgreU5vUUVhSnJKTVA0ci84VmZEaS9kL1EveE1CbFMzQkhWY2NsWnhqT1cxZFByaWxCYzgrY2ZVQmQ1VWdOTFNPeFM2OWxxMFB4aFhKdmhQUmh4TTQyYUJVcnRrNWFWTjRSaDFiNEczdUp3d2RaR3lKQzlKcktjQVFyNnp5d0JQZXNlajc4RVoxOStGUWRzeXdNWm4xalZhZGV5NVNReHZmdi8zejAwcitSaHhJcVc3RjExT0t4NXkremsyZnYwYWpqanF3VkVTRjkxVExMRU9YZ1hFK2tkK2hXYnVTUlpicVJXME5TMEFYMmlxUzFoR092YWV2QzFOQU5YeXUyazJrQnlya2phMFZFbUFwT0pramJ1Wk8xb21lcjZIRi9vQlplUFdwTlVuUXhhOWxVQ0oyczF4enh0V0k3bVJaZ2l6dXlWa1FFTXBBc2IwbmFTQ3hObkNvYnhVYzNyYitFNWlERHIwZ3ZYSFEwMUdrWXY4QXhWSXh1T2VGcngzWkNMZmhmM3hQN096YVZyWWhJQWM0bEw3cG5SbEs0TjJFSDBWdWtwVUxYbG1IVkpwdGRPdUZyeDNaQ0xmaUxXSzUyV0JHUmlGNjB4V3hSY3NEMkJYbU81MjRCQXlOV3Y4SitpeTgxOU1wUE5FeDNsaE8rZG13bjFBTDBkVVhXam9nMDNybm9VU0c5YWtkUmFwNExzZXI2Nkl6Ym1oTytSV0RyaXF3UElvNTZWOXdtRE9OQ0xPcjVhQzdxVEhJZW5QdkV6Z0hmUXJCMVJkWUhrVVUzOUZZTFdOM2hUdEJSbnhKTTRoT3VkWThzcXp1dWNyTExPZUJiRExhT3lQb2dNdU9XQS9jc3k2L1o0UG5kcWRseVZ6OXhsdEpMUmF5VnkvM2xMR1dLd2RZTldUOUV1bmdmSU11ODROQTFUYytVNEhiakl0a2tjYXN6ZnFrVjJ3eDlmTkd5cGgzZllyQjFROVlQa1VXWDllSlpCcjl4VThqUnNheno1cXBFNDZ5ZnF6eWRNQ3UrUldIcmhLd2ZJa3N1VTQxQllVTkpyNUQ1WE5USkZiZnhXdWNSN2p3cnZrVmg2NEtzTHlKTjhvYVhIcFFoZWZ0Vlh5WWY3aHg3SUI5QkRsS1c4ZnZnRHVYSEsyTER0eWhzWFpEMVJlU0NmZEMvNkRLdWpZZHNxbGE5b013S0d1NFdNajVhOEMwT1d3ZGt2UkU1c3M2TDY3YlYxNVFIak05WWRWczBHTDhCV2ZOQ0lVdmxzSWR0eExjNGJPM0kraU95aWw0WGxNQmlZcTZ3N3VTdEhrWHY5R0lGem9kdUd2czB2emFOK0JhSnJSWFpNUkNwNDA5cE5KanRGQkxiUmNNWENscEtXaWhzSURiaFd5UzJObVRIUVdUT1BMZXBGSkpTQ3RlQmIzUXp2a1JVSlhLaEJnWG0vKzBzall2RjFvTHNXSWo4NDE2V2JaeGYrVFBUM2Z6dkxYMHhmNWthaVk4YmpkWlVHSitWalcreDJGcVFMUkNSOGJFc2E1WUlsQWlVQ0pRSWxBaVVDSlFJbEFpVUNKUUlsQWlVQ0pRSWxBaVVDSlFJbEFpVUNKUUlsQWlVQ0pRSWxBaVVDSlFJbEFpVUNKUUlsQWlVQ0pRSWxBaVVDSlFJbEFpVUNKUUlsQWlVQ0pRSWxBaVVDSlFJbEFpVUNKUUlsQWlVQ0pRSWxBaVVDSlFJbEFpVUNKUUlsQWlVQ0pRSWxBaVVDSlFJbEFpVUNKUUlsQWlVQ0pRSWxBaVVDSlFJbEFpVUNKUUlsQWlVQ0pRSWxBaVVDSlFJbEFpVUNKUUlsQWlVQ0pRSWxBaVVDSlFJbEFpVUNKUUlsQWhNZ3NEYy9aUFVkcTc3NktaejBja0xXbXdxVkpmSnJibDFKWFIvVm9odWl3WCtLRmhnc2FsUVhRcEI5M2ZUeUx6NVYzVnlVNnJTK1dGdXNteUNiRFlWcVl0TjE5djUvdEQ2ZytJNVdmZW93dytsNXRTVTFhWUNkY25KcEZ0UnpFcEJQNzBXQkFzNS9xenRZODlmWnRlZnZTY0RVTHROZWVxU29jUnR6bjdkbS9YSFc1QmRyYUorOGhGKzVDMnZuN1d0dkpzeGRoMytmMUgvbTF3T051V21DNEx5VGlKbkFGMzlzU1hOWEMzb0IyQjVnL1lmWDVWcUdZbEtsN0Z2N1FXVlQ0L1l6WFZOU1JlYjh0SkYwL3dkd1pyWE93NXcyOUsrR3V0TE9uZGk0WVRHaFU0dVAvdklYV2NqMUhYaGtOMXNwN1Yyc2lrZlhkS04zeUdjS25qSlo5LzZxYTlkdmZwRUhjaHZBdlhJSjkvVEFySXZMS3lNTEw5N0t3cU9kYTZ4TFZLdmg1eVczUEM2ZUJOalg0b3J6STFZK25kNTNXektSeGN2eFcrbndrM0d4RStCN29ERENOVzdpZ3hXMklGZzUzOStpaVY4NXdMYm5ieVZpNHlwbWVFeVk1OUxpblN6S1JkZGtrM2ZPZGN0OWdOaFRJTXgrZXZrcTB6bHJBMUdSeFZSUG8vejEwZEozd2xHa3lmbWxVTjIxbGJxUVJSTnBqeU9OdVdnaTFMampxUFl6YjZ3Q1NEK2xhQ0RrWFNqaWlia3kyS1RFVXZ2Z2xDWGlEdEJZL0pCNjBuRzhEbzRSQ0ZsV0tpeHEwMDU2RElaUXJkeTdUbjJjNmtlaElCWDVVVkxwcXp6aUN0djUwRE1QZndkN2prcDMxbWNlSWlzZEJnTmxhMWtJNjQyVGE1TERrRGRxaUtXMVZPL0JOMm9VbzI2ZkZKMzJKVnowUjZpQVR2NzhXR3lXNE81WkpCSXRUNHJNclRVbllpeHdoak43cC9HNlE4djQycVRYWmNNRmFhQlhWV2JqN1BRbDFla3pZM2ZDSEtvWmx5Q2xjdjU0dlVIdjlBTzByNFRkTTRzOG5lVTB0cVNFR2IyeVExWXhEb2pPWnV6VFZaZFNEdlRkZEg4dGJTWHIvUnN5YXZHYVV3dW5GKzZ3MXZRK0U0OVhwbVJ1aVNKNW8wa2gxekRRM0RXSjV5Z3k4aEE2RzZUVlJmYXpsUmREZFVEdWdhK295QS8ybzF4V0diS3ZjNEJHbzN2RE5peHVhR0dPVEQxa2tOV0VBd1lldzNKZExmSnFndVNPbVZrQlUxZUFYTDBQSGVGVXcxUUVuUU82R2g4Wjk2VzhGaDhCMFFlSnpUbHVWVmI4ZHh0c3VxaWhFNGJOWXU4cGNIdzZEUzhGbU5SWjRJNkYzQTB2ak9EMXBhMGJacDladzc4WkNOUmo4OER4TU1BdDl4dHN1cVNhR2lLTHBmbFREd0lXbVFWNUhBemhxRkRwN3Q1ZzZQeG5TQXh3MDQxYWZhZFJmQ1RmcklPTktNV21nTVBtMnk2SkJ1YW51dUJuRTBGd1Fndjd3U2o5UWlGQlZzUW1CQXNuZThNTGFITzdEdE54dEx6TUdDcWhYSWZtMnk2VEdqK2JWeTljU0NWNTJIOVdGNEY0dEc5U0pKTWRUOHZTdWM3RFV1S1pmWWRrRWhYZDdpcVZiQ3VMWFQyc2NtbWk1QTVmZWVoR0ptQ2dDN3ZMSW1wVEJYSCtuTUFTT2M3UGN2VXp1ZzdDK0FscjZZVWhmMVF0aTI0UGpiWmRCRXlwKzk4b2t6bXl6dktrNWJFZGxhTm5hb3k1MERwZkdlUm9UUk0wNmJSZC9pVWFqZFZpVDhaMGhBZm0yeTZwRnFhR3NaVlpTbGYzdGxUbDErTHlTT3lxS2J1NTBYcGZHZGVrN0RnOW95K3crM1l4cVZEbWtjam1TejcyR1RUSmRYU05ESjZzQnFyc2Z1UTVxM3ZQWG0ySFpaNjdNdWo2eC9VbFBkbDZYd0hnb1JSak5GM2RzQkxOdExWZ2Z1SzRQcllaTk5GeUp6cWN3Tzl2WU9Bd1BzVVFURFA0cGZ3bm9LRlJHWVpXcENVYkZMbk94QWsydGsxZ3NEb08zWHdrdlYwN1E1YStmU3h5YVpMdXFVcDVMUjAwNU1BZGhIYkNJeldaNElqdnNoMmdiM1lEbVpHZUwwTmxmSWhkYjREQ3p5YkpobEczd0U3WUk1WUlmVmhhQjZHN0pEclo1TkZGOUxPdEY2TUdFT0xQUUtGVlRKOHpNSWU0eHFQTnRIYlBUMDFESWp5M21ldDczUTBHUXVTYlBTZERqaEpFSFEzVVBtQU00QWRoeU0vbXl5NjRHYW1sVTRzN3dnWWx2RWVWN0FHTC9YQWJEZFl2cm5IQzhEVXJDMEtqbnZXK2s0THJ6U2xKUnQ5QjN3RThyYVU3OVNCSHdjelA1c3N1cVMxbXo0T244UnVwODFlSTFPZTVtNFF3Qng0NjNBL0xBazdSNW9xYVNFbWp0WjN1bW8rcmF0cjhoMytETUFtWGZjRGQ2bmo5UkIzR3NDL0ZnbnpzOG1paTA2LzI1bjNoSUl0UWQyZGFSWmQzcEhGcW1SWUdtNkV3ZWFoZU0wZjhzaGpXWEpNUXVzN2RkM3dxUm93K1E3b3hHNUdReFJRNG9EdlRZR01IZDNQSm9zdVNxczdncXFNQkdUcDgwYVdoWW5sSFZHc2grZFNGYjVSQVM5MGlpV2ZpbTRGVjlSMFBHdDlwNm5XWW5SaVRMNERpVEFQbFYxcWV1UTdVYlFNL0d5eTZLTFQ3emJtY2ZpeWpoaSt0SFU5L2ZKT0RlOE56Zko0ZzV3TXhnZE5lcDJXYmVKb2ZXY0h0NXF1YmZJZC9nYUd6bmRxd0krTjk3UEpva3RhdTl1Yjh6SEFTWC9jV00reXJLRmYzc21BUVIwQUFBZ2xTVVJCVkduZ0NMREM5eGg3YWk0UDQ4UDUrRTdQdkFFN3J1OGNSTWI3MldUUkpRdlBhZUszbEV0Z3M0L3d0bVNWZTBwVERsbDgrL1FVRng2SDFzYWRxdnJJVUNmVDVEc09ZNWFmVFJaZGRQcE5HMitranlGZEhGbHF4NEJLVjAzTVljcTFPeWxPR2I0RDZXNzJZZklkaDF6Wno2WXFUNzNMdzRCQXh2SU92RXlJM21jNHVnWVNPZ3BMU0p2M0RUS2RidVh0Tzl3UVBzL2F3SzNIYy9RckVjL1BwdEozTUpJNk9tTjVoL3JPRy9lQ0FPWlc4b3VEcWx3eTBZbDA0Mlg0RG5xUE9pM0hGSGRnUDRObHJRMXVSS0tJNzFodHFwTFYwYlF5SlNkamVRZTJnVkRjNFREQlBFYSt5MUNUeS93SXdLWEVrcEs0dkJlVlFhVFdkOVo0OTVPajhuRWhCODdkTTNSeEZ6ZzBQa2JnUEVId3RrM011eFJOMnRjam5wOU5hVjJ3NUpJbU0yOEN4MkV5RzRZYzUxU1U2SkxOcnBqYmdiN1RIbkhQaWNyeDJkRjNudGFLREptSjk4U0d3T3duR29GTHp0NkwySDQybGI2VEJwTnlldnJsSGZoc1UzcEtWQUcrUWpnUVZWSHFJMWdCSHpQMHg0WXFneWl0NzBBanFBZ25hM3FabkJzdmNvc0tkV0MxeFlVNmQ1U0JmamFsZFZGQ1M0b2owTkF2NzZSOVo2QnlIRWhMRTg4OGwvUWo2RHZkOFZMODFQTXk2TkQ2VHZwWm54L3BaSWE4KzVFMElHdkEzS1FzZmdWYzhScHR5bmVNTnFWMVNRdWZiazVYdjd5VHpuZWFLc2VCL0hyeXo0MFA2WXRZVVMrc21mTlRZNjVjQlMrNWt1cE1QblVYWDArazhoMmpUUlpkVWkxTkg2T2pYOTZoOHl3T1MxY05KekJGMzUwWXFkeDloMmY5QnltMStEeFNaUDB0U2NYRmpEYVZ2cE1Da3pKZzVxM2ZFay9oakhLY25ocStxRFNmSzYzdldOWlVqSEdITHl3TEwxR0tjSS9hankvOWJMTG9vcHFZVm9ydklHN3JqQ2Ryc0ZBQUwrL1U1Y3hGVjlPUmwrRTdpUVNZQ2pQNkR2KytWZjdkS1ZtdkNnYXV4MWQrTmxXVHliaVVlVWNTQzNqNWc5QjNaOWdMTTI5ZGdoa0VSMm8xSjZ5S2wzYzY1cXdrbzZrRVcrczdBNW5YSmtwSGwyYmZxYXVzV05XdW9WZmQvV3l5NktLYXVDT29NZDdmZ1ltb1dQMmdFRFFUenpCYTNvRnBsbHhocHBWOHJyUytZOW03TnZzT2VrbEVLZEpTcVRMczV0SzRaTGJKb290cTRvNmd4bmgvWjZCV1B5Z0V5YmRYSUQ4K2lFdkFLK08vQVhMbXU3U0c1NVhXZDJweVRxU1ZadllkbmhaZlM5VGorZHl1NFBuWlpORkZDTDFUenY3djd6UjFjWjdETVVqRUZuQXkwUzhRcTNoM3JFdzJUOWY2anVWZFBiUHZ3RzV0Y2tFVHZnbFM2WTZuVFJaZDdoU2ZHZCtPTGdycFJBcDl0emRjZVZ1UEMrd3d0Z0ZrNzVSVThMM1ErazQ5akdpWm9peStBNHFKcFJ3aEFzYXhWd1FOZnhORDBaeFpVMzZsc2NtaWk1UTZ0UVE4cW56OFNSK0w2bzJMOE9hUjJpd0NjZzk0Ui92cFdoNGNyZTkwVTRHRFNMVDREZ3ltWjMxU2dhOUs3VXFPbjAwV1hhVFVhU1V5bDNmZ2F5eTZvMzJvNWxieFNrOW5heUxVdEw0elJEMnRrVzd4SGY2M1U3ZEpOWjRCdGlYSHp5YUxMbExxdEJLWnl6czhVZWhqVkZUc2gya1dIeGtXcUcvaHNrNjAxbmRHbWwwRkpNM21PMDhtVjNoZ0Z4NU5yZnhzc3VpQzFKcE9NdXZ0SGY0YmpPaUJoVW1WNmdRZytmSXQvb3VGNDRBSHZyT1pyQWRoY0N2Snc5YzIzMWthSlZZY2hpeE16V0laWGpiWmRNRjZUU1hObDBUYWVzdHAxMElxSWRiN3dYZE9vVXI0RHJPK3FoTzNRN28xcWdLZHUyZXFiUE9kNEZINnEwZXdnRU0yL0gxc3N1bGkwbk1xN2pYQmQvcDZTNGNrZFVEYm56Qm1IVUNWVGlwcTZPVmtjYUhsSzhsN3M4dzhFRnA5cDlKaFo4ajdXdFJaNE9XQWJkU2syU2FiTGtqUVZKSmZoUTVrYjllYmZrVDJTS3VvcDBlOEIxYU5HMDk2a1poN0g3VDh5ejdtQUQxdjNwSXcvLzJkVUJZTXd2TE4yT0FialAyVXRPQmprMDBYSW5pNkxqN3h6b2MrK2d4M0hjWSsvNkdIWDBnSGtScVp2TytvcFJENEE5Y0g4RmV1SHhnYnI4b0xEOGROMy9qMmg3K0NXMTVMcmMvUVJxeHhKd2plejloSDRrcXpJL1p5bndqd3NjbW1DeEU4WFJlZDBHM2tQK2xGbmlxZW9RUU5OTGF0d0p0ZjkrR2h3Uk01dmpDZ2puMVVlMGNtVllpSlNBZmZxYlJFSkoyQkxkdDFWQmxJSDV0c3VsREpVM1UxWkNmWEx6MzQzSFBQZmYvU3BaTW9nNkgyMDVoZFExc1U4TU9LbCtYRFRTczVYVlhZeVNWb21CL2Z2enpDdmhOR05JTU1COThKbHNCNXZuZHZzUFNHRWJ1eGxaRGxZNU5ObDRUbzhoSWhNTU53M3JwNmNrM2RtM3ZtN0FQcUtrZHFtSjYyRStrdXZoTlUzaEVITmZqcmRvbkR4eWFiTGduUjVTVkdZQ1RmbWNMYzg2UmhNT3NiNVR2NVRoQTg5dnhsZHZMc1BScFI3alpaZGRGSUwxa0NnU015b1JYYzh6eGZTT3hWcHRweTlKMVVQY2x3dDhtcWk1UlpFbWtFQnVaOXlYU0ZpVG1MdHM4dkp2WWRkNXVzdWt4czdaMHNvUGhmSCt1Rmk0NEdUQnZHcjlVTkZjVXRkNXVzdWdpUjVWbUR3RkxpTFF4TmtaeFpYVnVHVmJzNVlZdnVObGwxbVZDVE83eDZOMnVyNjV6c3JsZy9URmo1eWFSTnU5cGsxMlZTVGU3cytnUDVZVk14ZHE3YTBwMGMxSEMxcVFoZGNqRG5saFZSTkg2REFpWjJyallWb2NzdDIvRjVLTllSZndRZ0QyRjJHVWVXMVIyN0JJY1NqallWb291RHVyZHRrWm90ZDgzVnNpWExSbWcramJuWlZJd3UrVmgwYTBxNVNGN0RPRzhkVjJ3ejlGd1VjTE9wR0YxeU1laFdGZEtoMzZTY3I1cU41RGNPNTlPY2swMEY2WEkrRnQ0YVVuc0Z6dElyNktXdDg3VGV4YWFpZERsUE8zL1hzdWZZK0c5NCtlcStqTjlLOTYzc1VkN0ZwcUowOFZENzlpdGFuM1FoMTkza2JsSGpvNE5OaGVuaURzL3RWM0sxZ0NXWENKVUxoUzFFMm0wcVRwZmJ6eU04TkQ3SzRhK2xPRFhYTEc0dHlXcFRnYm80WVhPYkZycGdlWk12TDdNVzBoL2M1Q1U2SmNkbVU1RzZwSlM3a3hqTnlmNVNpaXNVQS9JTm5tdXRNY3RaYkNwVWx6Rk51QzJxTFgyeEVEVWYzeXVrbWFnUmkwMkY2dUpnOXY4REhkeHU2c3A0RnRrQUFBQUFTVVZPUks1Q1lJST0iCn0K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WEZSb1pYUmhLRzVjYkc5bklHNHBJRnhkIiwKCSJMYXRleEltZ0Jhc2U2NCIgOiAiaVZCT1J3MEtHZ29BQUFBTlNVaEVVZ0FBQVdBQUFBQlRCQU1BQUFCVDFzRElBQUFBTUZCTVZFWC8vLzhBQUFBQUFBQUFBQUFBQUFBQUFBQUFBQUFBQUFBQUFBQUFBQUFBQUFBQUFBQUFBQUFBQUFBQUFBQUFBQUF2M2FCN0FBQUFEM1JTVGxNQUVGU0p1OTN2elpsbUlqSkVkcXV0RFFSR0FBQUFDWEJJV1hNQUFBN0VBQUFPeEFHVkt3NGJBQUFNcjBsRVFWUm9CYlZhWFd4alJ4VWVKM0d5Y2VMRUlKWGx0NDdVOHFNaTVNQkRoZURCRVZMN3dJdFRvRnVoUmIxQjFXNFJpRHBJM2U3eUl6bElpTFpRMVVFQ2hBVENmbUZCb3NKQklKVW5IRUhicHlLdkJJOElMMjhGSVRudE50Nmx5MmI0enZ5ZXVkYy8xNUY5cGZXZE9YUE9tVy9PbkhQbXpNMEtrZjU1LzJGNjNpbHpYdDAvaGNJei9lWXBwS1lqa24zekZIcDZ0MDhoTkNXUlRQUzFpVFV0eU1PSlphWW5jUFc0a0ZDV3VlZUJhditSWjV1SkFVMm8vWGZJUUVqKzlaLysrdnlsSjBMYUZIb3I4cUc0bG5mVnBPeEgrUGU5K0lqcXI4bk5nZlFZY1ZYU2N4S2pUcUZidWhsVDhrNHAzN3hQaVBmY0wrVzNZa09xVzA3bjlqTURQQyt2QjdDQTk0NG12Q2psTjRNaDFWbVZyeWVKQXlpNWp6ODlHd3VMeU9EVGs2NVc1UzNyMVIrUWNpOEI1UjB5ZFNhOGV5WXVJVnJ5Z0tHcVM1WURLdks0eWNaVXN4WjNvVGlENzJkbUF6Z3Z0LzBjWjZYOGl1K3RTZmsvMzFPdFpmbFdqREtpVzUxRjBBbFJ2ZUhtekVReU9NVmc3dzAzcUJyRkFWNFNjckJlTkJ2QURlOFRkOG5RZ0REeEd3d0FtajFaQ0FtamVyWFpBTTdLWFR0clRZWWhsYWx5bHdiWGlyeGxlVk84WndSNHpsa1JCbzBsMlk2VVgrYklGbEltTlMwekk4QWk2aHRNRFNtL3lPRUpjVWJLSUN1MEozRmhNU3ZBWFhsTndjd2gwKytIZ0pHWmdwTzQ0djA5WkJ6WW14WGdvdHhSOHkyaGZvaFBqRHh4MjlNeTh0aDN4cmRtQlhqTk9ISEpuY29lU3l0dzY3ejBLZER6REczTkN2Q3E4ZE5JSmtNS1ZtZEhYemJNZWtPUm1vRlpBUlpTTmpIRkhMQnRtYW5jaTRndTY0azJhenVXNFkyWkFhNm93Q0pqeG1JT1dFRDBUbHdQSW5BNFVqTXlNOEFOVlU2MGdhMlFBRkdSN0xqaTdwSGdUQkptQnJpbGpJaUVNQ0FITkxBTUN3VkZ1VzJtZXM4TWNGYlY3RlZ1U3dlSTdINW9ldlBoS2VKNGhqVW1BZnpuUzFlYXcvUWs2R3QwSXE4QVdWRExhN1oxa1BlTXhGS1kxZVllZlB6N2FpVHpvYWY2anliZFAzYlNaWDUrcWYva0o0MHE4OHI5OEp4ODlBZm8vQWpUc01KV2lIc3ZYamxRVEc5L3VucmhYNkdVV0thdHprTWtYdjJDTHd2eXR1RmZkMVdISXZUNmVpMFpPRk1relhISlZRY1dYcTRwcnNkNG1LeFVvRjNLZjRxejhybE14SXVBTlltckQrbkNsZTA0WVVrWTkwQ2c4cUUwelBXSlRFRXNhTExDMFdFSlE0aTE0NE41VlN4MSt6RDBLL0c2Q1JJYzhHb2t2MTRRNyswRnU5aVRKNy9OL0ZIS3YxZS9UVlpqYy9mT2l6SWwyYno4MG9IQXZRMU4vbEErSTFNZWlUT0JWNnlEQUxJMWZCa00vbW1nVUtyQ3Jtdkt0aWhFOXZ5WWJuSEFQWG1laUJuelZneS9rUDBETk5xcTZwN1hwNEVhRU12OWdsaWt0ZlVVbmxhOHFvMXdkU1puM1VrQ0prK3hYMDRxempsSWJYVkRpQXFXVVBtR21xUVhtRitSR09Dek5qbkNrSWRxRU9DcnVuWkY4dG1sR0dJdXNZaDdBL1pXTE54c0VqTjJuMWJtbng2Z3RvQnNXNXc1ZVpVOXBTUGFLUmRxd2M3TVVRNnN5emVXVEFsZHNwQzhXZzg0UnliUlQ4bXRIM3U2cjJqd0RMeC9kODF3NEZYYVZxWHRSbTFMMFhEZVhsY04rMU9Ib2RwQXRxczhBQTM3SEtrRDIzNi9DWFo5Z1RhckoyLzF0clNXZHJMVTg0Q3pQc1ZqNncrMVJOZEt0QjFKRDJEbkFCNW1mZDRZQTBHMlk0ZlV1NHVpcGdPUVc0TUJHekc0S1ROQ2tUNm8xSHlCWHd5Q1JxbjFnSHVzYW9yTUxRRzF0c29EQXQ0YStCcWNoZUtQU29WZERST3M0ZWViRXVLcU5CZ3dmWEl5Z05IYzF3cm90N0dGbjZxL3RiWjQwQkFEeXhMd3F5MUZvWitHY1ZZUVRYREFsdUhIZzJXYUVjdFFSUm1hTUZYSTBJYm9DTUFtR2xpOFFFa040UGtkcGUzVVkxQS96c0pGeVQ0WHJKc09nc3BjeWVFbDVGLytXYUtWd0FKbVFYU29oWUJiaUtzT0ZqVGFKYUQzd0N1bDFTTVlYR2cza29XR0Exem1ZN0RuTnFsQnpKbDhpVXhrdzBUclh5ZDRzT0N1N2xMa0g1bW1ZWUJBRzRCSEJ4MVNjdE9KcmRKdENwVGJsbEwzY1dWSkZqQmMwSzFMSGFuS2NyQzBFUVllTmc3cHpnNSs2dDQrbUVldDBTcEdEcjZwMGhvQUIzdURnd1BLYkd6QU5BVW5NaytYSlJqSkdnSHhaMXpkc1lDa0RRY2RKcnhvRFB1cjRJMEFYTjRFWCtSWGdmamJJbEgzRUdESUR6czR6Q0lDd0t1ZmhuU1IzYWw5dW5acUxXQjRxL1ZHak5GTm5CWSt3aVZlYWlvMmQ0RUVObHFDZjlheG5SU1VSeUwvZVUrRlRwd2tJQnRYdzd3MEVYdEtVaDZhTGxLSVlmUGpGakRtWTREcEVyTUJKcWp6UWVld09XbkVoMVBZOGZQbzhVV2tjTWpIa3AwYUk3S0pVR3lNVTZjYmRVL0J3bzVpbzhJQ3hud0dtdUtvNm5NTGlNelc4VkJ3T3JoQ05vOGVKOEJVTkxnSWNtSzBjZkFVOVNRQk16Zmo3bXlsTGVBR014YkdJdVA1THNGRGR0dkt1RGRYeU9iUjR4Z1VkRUx3alRPUzZ5QmYxKzBFWUhpajI4cFdjQXhxQVF1NG5BQ3M4SFh0L2tEMlVFdXczNkwzVzZUN0lCZlFvWUlrQldRc2xxMW9HK1I5M1lGM0ZDeFp2Ym1iTlh3U2Nqd1dNSGFVNzExa3ZBZG11cVo0NjdFMHJJZ2x2d3BrR1M2UDRVWEtvVDJUYnR4OHFnRWdGbWFRSldpUXUxa3RtWWFkRDBNem45QUNEc3ZMY0ZxVmhpMEpXNnUyeFBZTjRJNkg1a2RvR1RhL0pnQXpOOE91T2U5dzBzekNMdUF4V0xWUlVaTHF6NW9sZVRQY09hV0ErVzNMZTRmUlRYbFk1YlVOUS9BdnJNSk9Cb00yL1FCYVJhOElJV3R5Q2VPd2dMdGhsb0JLYmJCcVQ5NW9abDd5V3Bnc2p3L0lOOWtRbXV0a1JVb1QxME82VUtGb3Q4Tlhzb2FyNU4wTXhyWnNYb1VGM0VnQTNpS20vQTF6Q2YyM0YzRXRIaDlSd3QyS3l1dXhWUWtyd1Exc3pGR3BzK0VVVXFOdXcxeVZWcHZCR0hVczRIYVlmNkJ5ajRZWFh4ZTV2MFY5ZGMybmZ2Q3crQmpnYmxTdFVhR2E5TU1pK3h5RUltQS9VRnJ6cDMxWjd4cWRxZjZ4Z0hHSU1nZW5tdlNRbU5vNzlEdmtRYUR0bWlIc0xCbFNGUU9HMUpHVWdiR3Q4YU5NZEwwTFV4RVFXSkc3bWRtMTJvSFJxRjRXTUt4bEF4ZDBiSlQrYnQ3ZDVzeXhkdEZQWnR4dGlXVWF1bkhvYnovN01UbTR5WjRqOFRhSXJIeUE4U20xNThJRlc4QmdaSi8yWVRCZHhOV1BuT1prbytQam82M3pkWXV4ZDdYemxnZjlVWVo5SUl6Y0xxa0pNTE85YVpsZG0yZUdCSXNGakliTjVhQmlzM1dvOUJJUnczQURTOEYwMFd5aVdkNHlmYnpvMW93SHF2VGEzUWpXeVRhaUluZmNpR2JmTm4yVGtiTzh4bUdBb2VhYWsyelpqYXJISm5NYzFHQUhrY25JMFlabk1GOUlNbEVzRDlBZkZobGIxMWxVaWE3Ym1WV1MyQWN0RmtiT3dndjJxQ0E1WjdzdTE2MDBzaDlmSnlCSUtjSldtRmZoN05sVHZGZnRiaGxKVE1TcmpqWTNOeTR5ZmpWb0ZpQkRueFBZNHdCajRUU25lakMvMlFma3BxWWhKbDV3ZTd0YmFKTG5xZThnaGcvaHZxR2F1YW84YmhvaXZlcDhLK2w4Y2RQU3FET1Z3ZzZDdXVmUmlIbXFMdTIxdFJzU0hYNjNxY2ZSNmovODhPWExUNzcyc2FhbStGOFdId0I4aEFGMXp6TU1pUEdtYnVLdjQreFB0VGcxQW9RTDhzUklxQmR6czVhQ2xnMjRxZjZ6RVl0VXRtMUV5MDRKcG5YUHA3aGl0TEVZSzRBdDJRVWwydmNzeXo3cjlLUTh0QU9abXY2NmFQdGkzdk1SemJzWjZoQmFDbzlqZE9tczM4Q2JubGZzMXNFSW01cWt0c2doZnN3UzlYdmR4d2NjOXJvUVFRSmFjNHNXYzFWNVVqQ3lQNlpQemZ6QjVqUjlId2FpN0syZVBGazR6LzlMV2U2WjcxU0Jwdi9hTTBwZEx0TFJzRnB6dnFsWDVCQ2Z0N3JVdTgwTTF5VUxkeDlpNDR0czUvRWZkZTVveEM5TCtRWEdSRTF2TVhSUVZ0czBURm5vWUtYQ3ZFbFZUUnBNa3lURk1yNm9mL2pkSDRtOFBVUUcvM0dMUFFlS3ovdzBmQnFHZTl3V3YrODMyWENielN4K2d6citwd1h4d25lbC9BempVYzBlTCtkZzcwM0hjRlllVjkzV0VIVlZYcnp3eU9WTDV5N2FUY2xIQ3R4SjA4blU1VmVwazNuYkN6K3BZV3piRGFEUllkVUhYUE5jdU5mSzVvNzlmU1NOaC80UUVIczZ3Y2x4UC9lN2U2dFBITWE0WTkzY1A1N3FmKzQ1VDd5TEd4dC9sR0gxRVZ6Mm9qZUdtSHV3L3g4dmgxWWxyTUxVZjJWOC9ObG13S002aTk1cms0T1RVbXBzZzFRR0xhVFZnRFNja25mZVIyZGE1VVA1OGk3bktSWlVkUHREZVdNRCtVRzM1UmlQN21KcEErbW5JUmJEWXhQSmF5dXRtbXhNZElSY3p5WFdFVXpwaGtwQlBKQlA3S1FUcE1wbGR3YXM0MVNXWXhadDZJcHhuQmlOMS8zaE5vNzlUUHJOR0tjcVNKRmdMcVVHbk9IM2x6SFRUTUk3UmxXWVMzR1VoWWw0aFBUOEpGWXI4NzhhakZBNmZxZ2ozd3FZYXFiRURZZ0RPMFYrZkEza1lNVHNKTXhNTHRsY0NsTmtXS2NrMlJtbG5EWUxrOHpxMUk0TzFFNDg4VjVOblZ0enJQSmh5eGpXclBPYnlqQ21WUFFTdjgyc3BFL0RTK21UR3VISXBuYTFjYWhSN2ZucXRSczZ5Q2paQnY3U1A4R1RteVJFUit2OXBaU2YwQndaMUQ0Ym81bmRhR1pTcHl6eE10MnBPVlhqZzFKKzlqN1VsMytweVA1SDAycFlZRjhNVXNua0ozT2hrVHIvUUpjUytuZkM0MitraUtqZkdqMmVIQzNUOVcxS1QrNmVCeTdLQzFkK2xsNWRQbmFpcDVDY0QrcllGQUpUWlNtZHdsemQyRzErcW9ER0tGczVUWkthbTlyeFBBYmRnT0hpblFIRXNhUmZOY2V5eklyaGJqZjEvd0ZNZWV5aU55ejdHd0FBQUFCSlJVNUVya0pnZ2c9PSIKfQo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WEZSb1pYUmhLRzVlTWlrZ1hGMD0iLAoJIkxhdGV4SW1nQmFzZTY0IiA6ICJpVkJPUncwS0dnb0FBQUFOU1VoRVVnQUFBTXdBQUFCZUJBTUFBQUNkb3VhSkFBQUFNRkJNVkVYLy8vOEFBQUFBQUFBQUFBQUFBQUFBQUFBQUFBQUFBQUFBQUFBQUFBQUFBQUFBQUFBQUFBQUFBQUFBQUFBQUFBQXYzYUI3QUFBQUQzUlNUbE1BRUZTSnU5M3Z6WmxtSWpKRWRxdXREUVJHQUFBQUNYQklXWE1BQUE3RUFBQU94QUdWS3c0YkFBQUlVVWxFUVZSb0JhMVp6VzliUlJCL2p1TjhPODRGQ2tMVWx2Z1E0dUpjNkFuSjRRQUhMZzVjcW9vUEIxV2lFa2c0WEhvQUpPZUVCQnljRTBMaVlGK0lPRlE0TjQ3T0FSQkNTTzUvNFBBWE9KVEdsQlk2L0diZmZzeSt0N0ZmVWorcDhlek03TXp1ZlB4MjMyc1V6Zkw1OVNaZGZYbVdCb08ydmlaK3JtOEVoVE5qZmtmdi9IYnJKYUovWm1ZeFpHaVYzbUwya09nNEpKNFY3K0N1aXRZcTBjTlptUXpaYWUzRzNBSFJma2crRzk0YzZkU3ZFLzA1RzVNaEsvUDNOSGVGNkwrUXdteDRaYnF1RGJYb2REWW1RMWI2UkxkamZvMU0vRUo2ajhoRDVuVU5kSWk2ajJEc3VhTkprM3RFVzdHOFNoUnJIbHlrNHBiRzNkaE0rRytCcUJKTHNKdERSUlh1aGxVbmNrY1BKb3BYNnRlMGZHaUNsbXQ4UEhGS1NEaXZJeEdTK2J3NmpUWGo0SFRERjJHVWUrYlY1dmpxRjkyVUlHYTBNaU1pa1dtaFZYb2phZTNKRnRHNGdYOWZKaVZxdkU2YlFYNmFXU1M2YjdqVnZ3MmxmNThndXZ0aUZEMTFoZWl6aEVnTmE1blR1VUMwWnl6a0UyZ05MeG9oZmlUNjFHaTUzN1hzT05XeHFjSDBob2M3YTAyNlo3TDF2RmlOOWZONFp0UUZwSDFncDBVOVhkc3hwMjA2aW9kMU91M0diUGUzbFF5eUV5V29SZE0xaWwra2JTZS9SUFNoR3dISi8zVWpSUzI3ckNZa3FXSGJuOXo4eTJya0d1UjFPUFpXc1VKRmxGMVdmVUZxVktUeG9XUjJYTlFlRXlYSUt0ak9IYWthUmFQTW1OdEp0RXJCQUdvVW9XUDJwZGxjVTZZS2tsWGJjRkl0UkM5VG92RG43SXF4K0lSczRGVkxGTTFuTHVkT3Fvc2JCbms2Uk8vNUsxc2k4aXFybnpVMXkzNysyZXBRbjNZb2REOW1nRGV3Tm9YbnVzdWo0QWJJem1rM3lTM1RqbUtoME0yK3JBcHE3WUVkd0d2R3c3MUlyNmhaMzNUZDVIV2RuS3JGR1NmcmVla3FraXQrcHhPZ2h2b2kyT2c2NFpxT2Z5TndyOElPeGZGU3lOaWNSUk5wY2w2aUtEN2s1bUJ4UzdLWlp1YXVaZllGYlprQllxaVBwRld2ZnVyS09TL2M2eG8xSDB5WG5MWlpaY0MwWUJWTkFQTGVKYnFqWUswUGl4dENPU2JyOHNJdEE1alNkSXloUnViY3dFUC9ubG93aWlwUVJ4MDROd2JXSEdsWW9WK2cyZnY4WUthSHZBVjFralhsdXUzMFBwU1A5Q2p2OTZyVlNSQTFUTkdQUGFSWlpaMHhCcThqNXR5VTAwcGc3Mm5Hb2wvUGM2L2QrRXBKY2kvY0hMOXIwNW8zUHZCN0lrMHRjekJ3UWZEM0dHdmdjbWNQcEpKRlB5VWJqZU1WNUJEdWhyMDRSMzNNTU0rMmRJT05IRExvTXk1NlJaRGJBRmk2YmhxSW9rTU1UZy96Q21xSFkyenFGNHU2VmVNRHY4ZlNEUnBuUCtKbG4wUkxYbTJVd0FEYkpMTG1CYUVEbUcwQ0R0Y1ZKQUlROXp5YmdVRURiamtKTzJrM0hFdmRiTGdieUNBMEszeGJPSW5xbnlpTEkyK3JBU2Q4SnU3ZzZzRkpXSHI0dTNpcUp4SHlaaFBmbENneHg5WGZwanVMK29pcVRuK2hiV05SZmRqYlZURUNZWjRUaFRhbWw3MjR6SE40UjNSdnRCV3Z2SitHOTFqZy9nNEJpUU9ZM2dxNzBldEYrRys3T1dWK2ZXMjVZNjhjd2hDbnpsUVZXZVlDQ2JoQjU1c2FBcm52NW5XMlFEZmRIUVZCN3pwcGtPb2p5eFBjYUp4Rm1vN2M5QlpjeXZPMlA5MU5EMWtlaEhmREo0RU9HdHI3MExuaHRVTm9vYjR6SGZCS3FCS3Naa29Kb0lWZ1dqOXJmSjZEWTArSmRnaDRqWGI4VzhLaUVGdDJ3L1ZqSDdRbkY3UitHUUpPYkZoUm5vOXJ0UFN1NGJUTXBnMGovY3R1U3JCM1JudHExNTZidGRkaHBpenVQYTY5MHZZMXA0UU40NlVIM1ZPOEpwVUs2RmV3TmRnQTN0eHVsQnJLNWtqcm93eTFtalRnMHd0b0xZbVJRc3JzKy9FWXA3Z1FNTmwySEN6bkpDRk5EZGtOZzVmTnA5TmdSTjJKaDJrM0RWZG9NazF1dGs5QkorSStOQmdwcEp5eTQzaWNjb003cWIyMzlUeUlFQVlFeWJ2QmFXQktTa2hVbmUvSGpGUnUwRFkySHgydnFhUUZSeTl3elk5RXJ6a1JwcHZFZTVYR0dqSWZXVDVxS1RjRFo5QjVZZWNhQlBoODlTdE41QU93WStNblp2c2s5NDJxNklyUHh3aStUV0N3K0s0bkw3dTJrWjhhUEIwNUtQR0t1ZFNPSlpkcExveHR6UVNtSFdreS9xazZCalptMUR3VmIxQldKMS9UZG9nVElsQVcvWkh4aXBPQWFydTI2Ym1OZVNyZWdCRTZpanFCK0piRlZSUVhJRjF6ZW5MTHRVMHREdWhQWGM5dVlqQlFIWU9OSjl1Y1A0MmIxUENyMjZhY0tOdW1FZU56NjFBcUpHaytQZU43cDc5Y2RUenVXVzN2THFEeVpwYUFqVEsrcnFTV2FlY3l3WGNCUE5oNStoVlhYTjhiRHZaWkhTWEI5d0YrUUxLRnZLbDl4VXo5NFpzTkhxQ0p1Y1JvbFlHSGMzWGEwWHoxQS9WdFBkWWRWRWg4ckpEYW9QVTlMOWRJMUJKL2ZxZzQzYUZkdmVLVlhCQlJhQnp1L281VERsQk5mVEU5U0pRMFVFeWVwbjBmd3JIVmlqWUdjZ05rL1hiQXVHV2haQ3Bxc05LazA2NWxxOGFRRTBzK2hDT1ZiSnNmdU1GZmRUOVE0K0FmMUVrM0Z1RGJrUGpVaHQ3MGpvWjU4bEluMExLbk9xamdhYWRjTGJ0NzZjamhSNVJySmI1VjVaMGUyeEFIeDRKYVFHMHJaVm95MXQwcTU1cjAwRVFDL3hIM2gxUmpnT3M2Qm1KZzJnWjRDT3d0Qmo0Mk8zWEdacmZieThoNjdPZG5vcmVsRm1pVFE4WEcxY3EwRFYrbUQxZnJJdDZKaVdyWUYvclJEempkdnQySWJuMU85R1pTZVNRaEhIdmJ0QXFYNkxScHcyQzVQakgwdXZ2cEZxbUhYL1VTejhEcnp5dm12NE5ZNjlubVIwY0o3ZVN3N2lPdituaC9JL1R4ZnNGbEkybGoraGh0WTdJK1JUbnZhbVdLWmtCY0ROMW9BbnJxSzE2UW40bFo4REZrMHB5UmhaZEpXbUZaejZ1QXNJN21ua00xWmFlZHVFbWtGQnhqS2Z2RzNhU1l5dG1MV0ZLU0hwOUhOekU3ZjU0VjF1UjdZY0xRNUdGWnR2WmtWWDQvTzU2bWNvYThsclZyZVA3YVJSdDBSZURtR1F1UjdIYnFVN1dVbmswdlppOW5ObEtZL3FFcDZLc3p6b2cwOGV5Vjh4U01jNWc3YjdDclV3NHZaMXBTOC9Kemp4U2NSUmZQRjJSdHBuM3ZMSHRuOFd2ZXZlTXNMWjlmcEMyZk1YMlVGNGZtZE8xWW8zcUJwUTNkelNHam05V0xsT2ZjdVFHbkxPK3VHWmNXUmQ5M002dkdpcGZ0aFA4Qm9LWHlBQ0hKSWxBQUFBQUFTVVZPUks1Q1lJST0iCn0K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0psWjJsdWUyRnNhV2R1S24wS0lGUW9iaWttUFRKVUtHNHZNaWtyWEZSb1pYUmhLRzRwQ2x4bGJtUjdZV3hwWjI0cWZRPT0iLAoJIkxhdGV4SW1nQmFzZTY0IiA6ICJpVkJPUncwS0dnb0FBQUFOU1VoRVVnQUFBMWdBQUFCVEJBTUFBQUJ3bnJ2RkFBQUFNRkJNVkVYLy8vOEFBQUFBQUFBQUFBQUFBQUFBQUFBQUFBQUFBQUFBQUFBQUFBQUFBQUFBQUFBQUFBQUFBQUFBQUFBQUFBQXYzYUI3QUFBQUQzUlNUbE1BUkhabVZLc3kzWmtpRUx2TmllOS82QlhGQUFBQUNYQklXWE1BQUE3RUFBQU94QUdWS3c0YkFBQVdjMGxFUVZSNEFjVmRmWWhzeTFFLys3MDcrekViRVRFRU1vc2ZDRUdaSmY0bENMT29xQ1RnYkpDQVh6aGpGTUZJMkEyaVY2TzhXWVNJOFlOWkJNV1hQOTRNR1BQMEV1NnNvSDlFeVpzRkNTWkJNaGY4SnhDU1dZeDZFOUU3YTB6Y20vZjJiVnQxenFudTZxL1QzYlB6Ymc2ODEzMnFxNnQrcDZ1N3FyclBtYnRaRm4zOTJINFY2OWFYcWxxZlU5dnEreE1VMVQ3cmY2Q1hEaE1FM1pjMWdIb2VMSnQzNTVXb2VoZVZ6Yytsc2YrVkJEVzc0dExMdmZHYXQybnhEUUhVODJEcC9GODF6SmR2aDlVTWIzenJtdWdtS05rVFoxN3VXdTh6M3JaRk40UlF6NEZsVy9pZFJnNS9hL2FCUlQ5R3FyengvNlQwYUZROTBVczN3eFJaOStFTm9rN0hNdm5mRUtDVDUvZDhiaWc3SWluUzlPL2NZbkxxdWxqYzFQdkk1MThRVHo3MUF4NXRZZFFhbHFYdjhGenMyZGZFWTQ4eVNWNnRpQUdTYWQ3S3QzZ2dmaWNUMkhtZDNZU3JvcEs5ZlJ1V0VNVlIrMEVoeEJQNDc4dm5UdjRJMUJ4TEF5UTVyNjhwNmRPSWlEdjl1dUpmY0czSmlRK0pSMUxUcnJpUTlZaktxdmhHRmRldU9LNXFqbTZyOVlYNDIvT3M5cjZadU4xMzlJcEJ6YkYwZkNPaFVvb2w4YXBEa1VIYUVBY0daZDdidi9pNTJaTlB2b1AxWHZOQlpDbEZRd3haajJCMVc1d3FIa3RobHZXK3Fwcm5yNkd0RHZMdTZ4TngyN1VGUmFGbVdHQWdibjczUjE5OCtQRGhlNkQ2MnJlOStQQ3YvK3lYdmh1cXlrQ1BZc0xCbGxEV3RWRWxVTjVTbU9iWFZKYzZVSDd6dTM3bHd3OGZmclFKMWIrQjJvdS8vRU1kcUE2SnFUWUxSbFZpemNzUm0xcTJ3aXdic0htZ2RVeTZlYXNRZjFCMldKMkpaMWJmT05RS3k2b1F6ODRMS2V2dzlOZWx3RTFWemJKSmxBZHYzbGhnNWlIOHFSQ2YvTU1KUVBsWDJic3R4SWZLbXhOb0lIcGZWYk9keEpEWlZIWjJLTXl5WmI3eVNHRnFDWU9vTXRSdElYN0xGQkNIV21GWkU3ZWxyYklWR0loamtqZFZUNzlTN2QrcHgxNDRDeUhXaW5KOWRuTUl6UmlYLzU3WU91TFRWRzBKSVdQanJsQ1RxQ1hvS1lpenVweklLT3hTQ0gxbmxRbEl0ZkN5dFRZUmQxM0YyUkhXYmlFU3RjUlNGM0lEaUtIaGlJVHZLYnVOS3ZhUHhBN2x5a0w4WUx0MHVVMmhubFRjRGtrUFBMRktmR2JTYmpXSGo2RXVybkpMU1hFcGhDNnQrL3ZCbDRYZ1p5cXd6aFQwSEZRc2FvbWxmVGVrcDlrRFk4bWJOZVhVTzRwS3JNNnlweWE2c3oyR3VDNytvMkRERExCODFGWHhuN0xyak1mU2pzd0MxbGlFbGJ3VmxWM3A3MTBLc2VPRzhpd1ZjcXFhYWoyaEwzZVlhRWRhaDFqVUVzdFlXWHNBcVlZVXRpd0ZyOGZPMnJic0lxVWtWeDdKTThnMkxLMWgzbjlieWQwQ0U1NUtvVTJKL1NSdThjdWU2ckRKcFJEWlZzMWxJUHRTWllYaUtCR01ja2NJUGVsNXhFTVlNc2VpbGxqWTlxUUZ1WVpVdUNKbnhYYnNyTjBRVjdMN3ZKV09qTWpvbElzSVduOU5Tc093ZWlidld0K2c2amh5OFJPL09teHlLY3k1ZW5mRTdDbFBGQ3duUjBld3NVVU9jQlp5S3VZOW9sR1hXRmFaYXdicGNxcENCQ0lFc2ZhSERFcTZKZXFiV3E0clU5VEFMb1hsMm1wUG9JWFZySFZkeW85ZS9JU25RNVp3S3N5NW1pb09VQys5YkNzM3BEY1VkekN2N29aNkE2U3ZsNHdTajdyRXNzMm1oeFlQZGlXVU1iTW5VMlZYYTRLR3dHNkxwR3l6RlFLUFZnVEI4WVhzcllYVmJFb2VjVHMxdHhHdmx5S2RDdk8yVWNoUHRLcWZkbUI2d1N3YkNha1hWY1NqTHJHTXBOdko5SGl3U1Zhc3NVQldQcUd2NktqZzRtTUowT3N5djBPUFhnVG9Hc3Q0WVFUa0pNcXlQbGx4eEFKWlFFUGVyQTZiWEFvTENXdk16VGhsQm93MUVaYTFJUi9rRXo4ZWRZbWxSWk1UVTI4ZUQ3WnA3aTFyczhFSm00Z05iWlVUTmFWc2k5c0Q0c2RWaERjcnpEd3RIbGF6OGVPU3Q1bTR4ZHVXUUYwS0M2Rkw1Ym91VmRoRnRiSGdzTUh5bzdnY2FINkJ2SGpVSlpieGdVU2h4NE1keW1RMmhBemprdFZUcWNlemVpUkkxd2Z0c09YUHgzU2JSY0lPRDZ2WjVMQVUwNVBaa0VldVFSN0o4ek9Yd3BMWlNMd05FYkFUcTNTREc0QithUGFCMWFZOFdaYUFPc2RTWTArcHg0TTlrbm9pWjZHcDJycmZqbCtFVnQrQ01JWkhKQXZzUXYwYXlDTTJXV1o4bTVYTjlvdGU2NkZGWUdwVGgwMHVoU1gzT0xCY3E0M1Zobk5XVTIwR3hDSU1ZMHNLNmh6TGl1cWJEU0I5VWVMcnI1YjFmZ0N6NmdLT2xIa3NSbyt2d3RTVGpnTGRNb0pvWGNyKzZFZXU1RjFHVTNjemRaTDA1RGk2RkpZS1dvRkFXRzBzRUV5K1NRR3VBLzR1M2FhZ3pyRnNNNEV0TFI0TXJrcWg5b2tXYWJOS0dNdXVSVXdpNE5oZGxqM1E2K09pR3ROU004UHFGczJ0T25jdUVmcldWZTdnVWxoS0dBUlN6RXBqNGFFNFRYZUZDRDM3TWQybW9NNng3RjFSMXl6cmFITmhVQXFGblp4aUNkVjY0aURFVXQwT0dPVFRvTEZ3aC9WVWRjR3dxa3kzUmFsalF4NGVLZGFxMnE1YW5pNkZaZGVOd0xheDBsaVkrSjFhR05CWlhCTTFCWFdPcFRha3JuRE9YRXpra3JCVnR2Q2piY1hycVhXa0QvTXdoTWdOZUpyOWtvbmM0RVBWQ2NQcXVicjljRm1keXRXbzJxcHE2ckFwY3lrc3U2NDVnZzZYV21rc1JIck11Zk02cmpmS0JiSVUxQ1lXSXg2UW9oMDlIcXkrOGwrL2x6ZlZmdnl6ZDc5K1NGeGwyVkx6eG1pSnZJVUpLWE0vU2pCWTE0RVdWbVhEUkErcjczejZxVzdlOXBFL21qMzVTY21sS2czbHJTc1V3bVJSWFJ5MVNtT2RnRmtPN0U1QWZVYlVGTlFtRnB6STlsekk2c3EvbzViT1hiRVp3eGZXUFF2UFNjRE5FMDUvK2I1UHlKV0REdjVLNTJ5eHQxbXNSV2liOFRWUnZwVDlLOWhCTStPckRoMldCL2tWd2pMb3FqNTJyZEpZVFFDL2IvZUJJWk82VTFDYldQUjRJUFUwdFBGZnUrbnU1dDZoZVFjTDdLMm1vNmc3TWlBcEtiV0NudVJNNzlUUndpcTFRVmp0VWgzS3ptK0FoN25BbDcxZjdtWkxNNGRuMXAyRjdHb3E1UEZSTXFsS3BiRUFLZVNxTmNVTk5mRG40NXljVTlOUUcxaU1lRUJxcHBwbmE4R2JwUm1zNytKdEYzak9NK0xMeXczMUdsZWp6M1dEbnVSSTd6blR3aXExZ2Ira0twUXJkOE5zRDUxcEozZW9BK1YzaU1uMzV0dFUySE41R2hJUzJCVDNBRHljaHgwbzlpeERBcERMQlplRzJzQXljTWVEc1piVXpJNXdkbHhuNDAvbktEcmFzc3ZBaHBSTmM1QnoxcWNXSUU5WTNWYXVCVlR0d1pzRDhLRFo5bTN1VU1GaGRBMEE2ckJKYnpBVmRrd3ZyTE5Ycml3d0NneUZaYXdtMEE4TE1XbW9EU3d0ZHp6UTNNZ3FPdHkrK05wT3VhbHNHeXNKd3JYK1FQZTVnMlhFZG9Fb3lSTlc5elJ2M0Q3Tk1zQnhOTG5JbGNNRzROaEFvUTZiOUFaVFlWOXpLam92M0ZVWkM2Y1ZqRlgvWFc5UzE3ZkMyTUFnVXpLVWh0ckEwckhHSm9lbmVicjhtSzRqbm5XS2dZQ0RjWDBsTFd1Wk5UM2VSeFZnby9abVluR1V1TTJDY2VlWEo2eldOVTgzUHNBVkxqNVl6aWNJelZkY0J0VFZZWlBXWUNsczVudHlqWWZmVkJrTHRJcmJ3dXRCamE0TXo1dG83cVNoTnJEQXZNTHpBdU9DS1hLZ1NDUGNsRS9VQWRmSU9LeUU1OTFYM0dXdEJwSjkxNEhGTFFsNEV0cVZkM25GRTFZSEt0M1BzaHJFZGZnd1RkRFdDOTVoSW1oKzlXZ3p6WW40MVlXaHNLMzJSRHBuY1ZkbExNZ2VjTG4zb1dCWFlheHlvcWVoMXJGNDRnRm9QVlJJVzZnSXhwNnNPakJXRWt3b3hsMzJRK0MrcXdTdU5LaGF5ODY2QjFZVXk5a2IzRjJ1NElwaVZvWG5JclNsN0hXUERTeUZKMXl1QWthMUttUGhLblVacXdIMDhwblRVT3RZUFBFQXlQdUVEaFlWbUFLdENrVituUmpHZ3JiSGlwdHFQdzg5M05jTmswM2NaWW5yOGRpZ3RkeGh0Y1ZIUDMrMU0xQXVIZWFQWWF4Tnl5L21hbXlGQTArS1g2S2ExMWlYUmY4MDFEb1dUenlBQkxOYmdvTUN6M3BnMG9BM0xpNFlQYW9XcFQzQWVudjhIZUNSYXFoWFI5bUFTRmhPZVU1YVI5TzBwUmZFcE9TYU0rT3lPOU1KeFoydHNHNmtUMGF2S21ORnVNRTAxRG9XNWprNEtNaXJ3RURsdFlUcEJGRGtCeXg5TFdtR1JqVkkxR2Zlc2lIczMwZ3hCOHpGOXZuYWFWeEJVMTlOTVlCN3lwa3pPQTdzNm9UaXpsWll0NmNMNzFobHJJZ0VJdzIxam1YZ2pnY3czNFlTNFM2KzZvYzRmRW1VaVpZMEE1VzFFYzk4WmEwbmJvWkdWMDlZelRvOGhaZytobDQ5TmN5UWExem9janJ5d0lmVEhRcjFBZUxNZWIzS1dBZ1ZISU8xejJvQi9heVFsSVpheHdKaVhFbVNacXlsajRPZUVZdEwrdGM2MEdoTjR3SlkrdjloVy9zWnM1Y25yT3JHZWdzNEFzZ0FjVnJsVjUzQnpRazFuanVXVEZBNEZOWk52Nkc0c1ZabExCZ0lBVzdJTWxZVDZBZUZHTTFZUWRRNmxvNDdIc0F6REF2aDlQKzJTam5BTThzRC82SjU1ZzdlMURlK25JcmJvY2tORTBlbU5yeHR6RmNXTmtCWWxiZ2FDbTdSWjhYa0xzZ09oWHM0M3RwVit3VzJVZXpmc1pzM3dSemgxd3l3WnRuM0hITGFneUtYM3k5b2FhaDFMQ0FkUTdONWdSY3hTSDFGZ1hod3JiY3V5bGd3M0JlNlpManpoRlhZK0Jrb09DNEd0eEM0NDVDYzI5ZFNxQThROW40RUp2QmM4czFPb1dVTWJNT2l5ditQNVBPQ2tJWmF3K0tMQjdheFdEemc0YXRBMERQSGpTTk5xSis0ZlBMQUhWWnRZM0ZjREc2aGYrQmNuUzZGSU1hQTNJQ3g5bHk0dldOWEU5aTY3TDZzOXRRaldNYXFSSzFoOGNVRHkxZzhIZ3lrQXlaWUMxcFpXelBYZnEzbERxdTJzVVlxVHNFa05PWjgwN1FBWW5jcTFHWnovb1JyTTdDQiszby9EVUZSTm9EclVDZmhIVkFwTTdDTVZZbGF3d0tld3lVYzQrNVEwOG5qUWN1YVBUTXpUOWI2UnQ4OGNwNGQ5TjFoRlY0RHZLcExicXM0QlpOUWJqUUtwaDZORnUvalZMaDNqd1NqRHVONXhqWGtkY3pvNlhBNkRiV0dCWllaT1ZOTmhaWU5ZZ3VQQnhQcmFSWmpMRWlqanpRVXhVM1BIVmIxYkJCWndhclVIVHpES2RYejBublk1RmFvRFpBbUpMOXBtZWtIWjhGazZKSVQ4anI2TDVwWUhWa3IyYXBRUTd4bUc0NlJjcWFhQ3N0WXpMT0NpNUVaY3RuSmhWQ1RGM1d6UTcrbzA3anhaeVZYR3FXOHNSNmJ4YW1COG9nRnQvT3d5YTFRMzl0WW1pdU5oVWNZWkJiVkUwMUllVXdTYXZpNmdwM250SlV6VmJLaEJndXB6RjVLTWxqMWNWbUZGeUptQXFtd2FGSVNiOFozdXM2aU96aGc2N1F3YjlIT0FvREN3MnJUeE8vODViTmJZZDNjOHV1UFVXa3NQTzVXdjUraWpuVjRoUDN5SmdrMUdJdGxNSDNsVEVseVhzTFpJRWt2NkcxRmdFVjJxakhqTUIzckZMeGI1L3NScmY1bW14a29tL0tnYWVrZGpNRVhWdUZzVU82cWNuWWVWdUVnaEltQWF0dVJwSGtVam1ReW9Jc283NnFOMVhUTi9nYjdYaVlKTlJ4RnNGRGJzMWRKamdrZS9FaURDbGFsKzRGYVpDVUpIT05qYXBWbDh2dXNxVHhva3Q5d296QmZXSVh4MStjd0M2dTJwKzRZeGtQSkhvWDZTVGN5YWxlMXNaeWJ3ZzViRWttb000N0ZHdytzTjFRVDVUeW5oWXZCbzVMeUFrOTlTSFZab3Z2MlhSZVNTMVZXMUVIVDRFcVI4WnpMSGRMMWR6MzVxOGZMc2g4NEJ2VFUrVGxaVG5JZE52a1VObVRtVmtyVGkycGpZUzVoVGx3YzVWTVNrb0lhVDU4cGk4dzM4QzRIbHZ0L1RTV1BCNldMbVhSSlA1N3o3TXNiV1VsOG45VytIVkxYOWlYVm9BUUh6RndCYXhnWmVRNVlsVENYbm5wSHB1K3V3eWEvUXQyOU1wVllyVFpXMXJPT2QrRGpPRFkrS2FqeDRSVVdienlBYmR3WkJ3bkxoSHJCb3NQOTVwWjBpL2lwbnBHTzhLNlI5U1Z4S1Rtblo3S2FKK1JxZGpFNkJOOW4vQlptb1p3eUp5SS9OeDFjRTRQanNNbXJzR25sVHlRbEx3UEdBdFVtWEhDTkNta0thdnh1QkQxRWNYbmpBVXlRUzJMQ0V2d0taYVNsaTlsbGFRclluRFBQVmVjL2dwOGNNQkV3VlJWZ1JvZGd4dEphYUpnS01TemJvWHFPbEl2eUhuei9FVldwOUNyc1Y1K2RCWXdGdzNNM0pCMUYyV2RlTUFrMXpsUTUzL3p4QUk0SHJyaEd0c2tFQTE5QzB3YUw3dnEzY0x4ZmRIMXJKZ2NXa3N0OTFjOGJWdUdVUlk5bGJLOWU3cmg2UnlSbmFzMG1yMEo0OUZQcTVpb0R4c0lQaTQ2MWZoaTh1NUtTZ2hvLzFsUlkycjU0QU91UFZsS3VwcTdjNHFESUprNnVwSDdZWjZ0bHJxaEp0WmRaWEZxV0t3UkVRRHcwSHA3a2d2TWRVaDFMNVd3Z0dVUlh0SzZNYVI4MmVSWENWdWtNeGZtdWtMRmVObmRhanpSQ0NtcjhTdWxNNHVqWURyWnNNMzVyMEZDcFBGU0h3RFErS0RtaEdCbEp0R3FKcmsyKzlDUDU5Y1BmLy9iUFRmZ3l3TjMvb1ZNTUJNOHVhNEFKVElzZHFqalYxSytTSFlkTlhvV3dsSStZV0tzYU1oWWNEdXNSZkN6eUFGb0tTa0NkNTNrS0M4aVZDWk9PcXE2SHlhbWF4V0FzWU0yL3k2QXVKNTZvUXUzaEVnNk8yY1ZqRVc1Y3VtNEJ1aFZaV0FWalhVT1h4aFgxc3crYi9BcGhOTStwbjZzTUdTdDdTZjlINnlDZ2F5OEE0bEhqNzQ4VkZuUXhPQVVkMTdhZUw3TjRNTWpqK2daUGVWcDZnSE9JQzVFNnpGUzZhd1pQclhzN0pXcXMrVWNXVnNFTlhnSmJUNjVJKzdESnIzQkZLTytwZEtsYTBGaTFudURuWnFCSjRrQXA4YWp4dzNHSlphc0pBL0hWb2NMQmFydUtEYWtxSGtDQXd2Q2lFaTI0Nldpamh2eUpGNndLZnJHWitDZElmNXRiM0ZTYkkzVVZWc0hWSDBNR3EvTFZ0cHFnaFNpL1F2Z0dtNFZQaCtLZ3NmQXJidHJuWk5uSGhIRThIWThhdndkSExPdHYvOXk3L3dHY0lGdzNmL2RUZi93dkZpandKTXdad0hLVTZwZHhaUzNMb3lIc09kUG5qaVVzU01EbHc2NUMxeTkrM3dkLzlwV0MrdHZ2L3YwdmFOTXpsOWpRdk8rSjJtWkJlblFKZTVRUFNMMWo3bGlSNmxSWXNPL3BBVURLb0VyWVdObFBDUEV6SmZ2S1RIeDlTRjN6TWg0MWZ0R0FEZ3czV1B4aWhpa2xhMkVXRGxHVXU1eUk3dnI0S3d3QW1ITElidWVvVGpnVzJsZjFYRVF1dkM0ekNxUzJHSW9kQ01XL3FueVJmZGprVkZqSVBtR1B5clZSUGNKWXRRNTVneVU0N3Rtbm5rVVpqUnJZQ3l5UTdUOTk4T0NmNFhydzRJVlpIb1Ywa2JwcmczWDJXTFovVE56TXRObVNyelhaUEUvRnNNdDFMbU1zbmo1NThEc0E4WjhlUEhoYVJDRmR0dTZ3R3VKMTJRei84dWtMY25LajYxZFRyZUJ4S2l5YThsVXBKZG1WQ0dObFcyQ3RmM3h2dHZYdE0zRnpaSWlJUmczOVFsaElkRU1MQ0YvOGI2SkQrYzdadjJ1elpUdmdPRmpYaFZhWGhBeS9JSGYzcVpwUDJlb3JkKzlTdWh5SFRhclJySTBEUGozR1dGbnRlMFZ4d1U5bWpTc2FOZlFMWVNIUmV5cEtFY2xYanF5SjYrTmNNSDNHanpvcVpBK3FkMDVhVDlobURUV0NlUk5sckN6RFAyL3gxUG5uTFdKUjU5dXNhaXlFYlRlUUZCRWZsRTIyeldia043NDZqY3hDN2NNbVA3Wmw4Y3pmaUMyUnh2SUxpVVdOQitRQkxLUUVaaGhWUTJYUHQyc05kYnh2KzRnZGMxYkpta1UrTThyWThCMFRrSUo3R3lzV2RRUVd3Z1FaeHBHc1YxYTJYUGxKWlk5Rk5RYi9JY2RDMFZKby9EbWVRYjZmNWhTajNuSzhjelpZcW04alVZT1FJQmFwS0pwek16NjZTZUdMcVVST2swMTJkQjFVM0EvRndZYTVad3VLTkJnaVVVT3ZJQllwZVROMlBvN0VoZXowbkN2OUtBZGNaL3VPRU1DYVVPY2VidDZkZjNQVDQ2bHhxREcvQ0dHUk9xTlpwMUVqSnVVdXNoSTNUNnpEcGdvSXU3RlR0RUpHcUNrT05iN3g5Wnl5T3hSRUdxRVduelk2bE55UEZQYzQ0d1RITllwTU1PK0RPdzQxdm5rNmpsYXpFY2U3KzgzYVplR0Q5S29QWGZObnJhWHMyYWVCWFZiMDZGVXh4cUNHL2lsWWx1SVNoMEZneDErRit0NXRqVkE2QUJxV0UyYlRWb3BoNTBZZmd4by9TZUt2b1VMSyt2dzB4OHM4U1hBeVhpSHpOdGh2RlcxSk8zRWVJdThZOTVldGJCMXBsQmpVK0Iza1pZTFlqWmlUaVJYMnQzZ1NaQytLdFJmZTc2WWNOclh1aG90Q1ZpVW5BalVlbGFSZ2lmb0xnYU1JUjFTRis1NXRnM0FxT28xeUVEbU9XcHpudnlkbTNPMTJnekpTc2JTMVY0eHU4V1AyV3RmTjhZWlNWK1d2R2J4cUVnNmJ0c1dCVjh3aUd5SlF3NWQyYVZpV3cxNXpNOFpWTHZJNVRWbk5VTWhNT1d6cWg1MnFxWCsrK3lCcU9MNUl4VElOWnNiTjErWkR1N0JlL00vNU9vV3V4UjgyTFQrM3M1Z2dhc2hoVTgrRmRrTUhOYXNKbVpaektPOVBuS29YeEU1aDlYaDMwZzdPVGFlR2VZZ2gxTmtjV0pxQlZQOGtkYTNPODJEVmZaWUQrN3dHLy9LblVoVDdDMmlWZkl0b0RLR2VCd3YvQzNZT2pMWDRXZXZvdlNBUyt3dDJMb250YUVjOWVwNjVVZ0QxWEZqKy9OdzFBRVNyL1RUVnZvbmwxb2NxbGU5K3ZMS1pOZjVsNWJNeXhrVlVBNmdWbHY4SE1EQ2FyWmFWNitrQUFBQUFTVVZPUks1Q1lJST0iCn0K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VkNodUtUMVVLRGx1THpFd0tTdFVLRzR2TVRBcEsyTnVJRnhkIiwKCSJMYXRleEltZ0Jhc2U2NCIgOiAiaVZCT1J3MEtHZ29BQUFBTlNVaEVVZ0FBQkxzQUFBQlRCQU1BQUFDRmNCZzBBQUFBTUZCTVZFWC8vLzhBQUFBQUFBQUFBQUFBQUFBQUFBQUFBQUFBQUFBQUFBQUFBQUFBQUFBQUFBQUFBQUFBQUFBQUFBQUFBQUF2M2FCN0FBQUFEM1JTVGxNQVJIWm1WS3N5M1praUVMdk5pZTkvNkJYRkFBQUFDWEJJV1hNQUFBN0VBQUFPeEFHVkt3NGJBQUFhV0VsRVFWUjRBY1ZkVzZoa3kxbGUrejY3OTIwaUtBa0JlNk1tb0VIMklFUUNQdlJHdkVFZWVrUWlYc0RlWGhBazRKNFFkQ1FKMDZNU1NURFNnK0RsUkRqZFNvdzZ5dWtSbEhBaXBMY1BHalZ5ZWlRditwRDB6bEdKaGpnOTV1TE15Wm16eTYvV1d2WFhYN1ZxVmRWYXE3dlRENzNxK2xkOVZWLzk5ZGRmcS9kT2t1alBEMTczRmQzOWQxL3U0dk0yMzlWVVp1c2xMNkNDK0JVaXJBU3VLbzdrK1JzRmJGLy9oR3RYOTd5ZDZEL3daaTg2Yy9EZlRTVWVpSXRxSWxhSHNCSzR5amgyWHEyR2V5V2xlLy9uYitaUG5vMzhCUmFhdXlYT21zbzdGSGVyaVZnWndtcmdLdU5vOWYrcEd2QVZsTjRUZ2Exa2QvNmVGWFJETlRINVh4V3EvV3lIRU5tU1Y0YXdHcmpLT0pMbm40eHNiRi92K1BUTG9SNmNyN0RUKzZLNS9UQzRDaUd5ODFlRXNDSzQ2amkyeFNvMXdkcTNsSHpZRkc2SmgvWmcyL0hOcXJhTUxTQ1BmME5KYjc2VmxlKzl4aUkxZzZLeWpBVWdYQUs0NmppUzdyT2FZMWFuV2x1VWZMNmlwYzBpek1IWlYzWDUrcUcxa3M0SWNVcENEOFFEQ3RjTmJJcFhLbGR0akhBSjRPcmdPQkEzSzJPdlhhRlhOcUhhbUY4VFh3dUwzeEhINFVMQkVsdGx2V0hHZkZ1TW1Kelc5MzlTdlBmYldVSlVjRS9jTXNwdFA3cG54Sk9rOWJhUFhYM3F6VHl4TWNMcTRIanp6bkFkSEVuL1MwNVpTMG5FZkQ3NXRSOTQ3djc5K3orRDRLdmY5Tno5UC92ZG4zc1RncHBTTDhUWU9ydEM4N0YrUjQvUThLOTgyeTk4K1A3OWo1NGcrSmNJUGZmejM5dERjS1NFdHViY0VOeWVJaytJcW42d3NiVVkya3c3cGcxdFQ0VG9DL0Z1MVNxZWpSRldCc2NhTHduV3daRU0yVm90a2J1bzVFMGhudVlMZHh2VDlEaVhlMDBIazJRYXRWbWZQRmxBbjdwQ2ZEQVhjNDd1S0lrREhVejJ1WlczMnhQUHZ2dTUxd3Z4Y1ZVMDdubWk2U29yL0NuZmZHVkNxeWZlUFVvK01oVi9MMlA1cHluQ3F1QlV1NTVuTFJ6cmx1cjJ5RythdFNXZXFXMWhBL041VThtYjZVbmNpTE5URHNQMnZ4SmUvdXlKZjFTWkhTSEluRHNRbXVFZG9UcU1rbTF4ZFliSEg0aUEyMWNKVmMrcFlVMyswZHltMS9NaTNVQTI1MXh4TjBWWUZaenFyT2RaQzBjeXIzeXU4WFRCbTNVa3lNc21UWU5UVmZoUU0yMGM1NEhjV01UdUtKNk5WQTk2UXVqVHhaeVkxaEpQVllra3dZckl1dDhUbGZ6NHUweDBzdnM5QUs2UlMrbmI4enllMHl4cnNTbkNpdUEwek5KUVBSeEpaMlc3WS9kcXBEcC9pRUdteUpZMlRubzZWUlYxUHZ0YXd6anpJeEkzeFJlb0ZEVEsxeWpTSTJ0MGk2VW1KeUx2L240MTlYVkFWc0RtQno0bXlXWFI2NFZNZVlGblJrWXpoRlhCRWZqeVFFMGNPM3ByS3BlOWtKeUoxaEJER1Bra2M1Mlc4elpYRjVUdkNIU3BpaU16TG1sUGk5akZsTitpV2lmVXpYT21TM0hTei8zM0tIMUJoY01CZlpVQ0kxTmMvZHZVWUJHc1RaSjJ3blZ5R09IYjJNWnRkNk1pT0x1NksxNFR4eVpYM2k2NXlZYXlnSjI1OFluTWg5U0JsVThWTjhqQzJlUHFndklkZ1IxeDZVaXRsSFQwS2hXWGx1QmRpblZlVWNFSjA2WFA2eUlEd2MrVHFuRFpVMStsWFB2OCszNzlESFRTdkVhZGRVRlhSb2ZNNmt1Q0NMZlpjQmJhcmdpdVVOK1JVQk5IMGcvZFdaenJpWEEwRzUyMHlYYmhIamQyTnVqVXh0V0ZWKzY2MmxHOHBieVpYZTNjTUN6QnBQTTRyMmZvVXJCQ2FZdWgyaWE5OGxWbXp4cGVpMTZIV28yRGFhZXFGbWhIZXpTbEdZRk5wbkNOREJtcENLNVEzNUZRRXdlTWltT0hOSmJVMWZzWVM2MGMzR01zblhOajU0RGtUeGdEdmZKYndwbzBiMmxuNXVRQkpSdVdZREs3bFdmc3NjMEtUaFV5OTNaRWxZT3JlSTNhU1FNV3ZXYWFSdGgxTDZsc0VPRUdLMHkxVktBYU9GWEwrNnlKSXhuNytpbGI3RFNleXJUZlkvM3VnV25zWEZPOGErbVY3RVdLekI1YjZLR3l6dndXN1VrSmZIKzg0WUhpM1pqcEIxQ0thQUliNnRJcDA1Vll1RXF4NkRWbkhPNHI4MDRLQ2lIMDBhc2lPRmUvN2JUYU9MWkN4dGVDNk5WUldpRTk1RE5qWjA5TjNMcWVRaHVkSFcrVFFXem5STVkzU0dWaS9YQkxNSms4ekVXY01DWFZacnM1TkpsZUthSG05dXlPbXZUQ2llRXhpUmhvNzV0MHMxMVFoaXZnbzFkRmNDN3hkbHB0SEd0YTdkc3lzL2lDNkRVNUp2R21zYk92TE9VZFFWWTFGUzBKSE1VWGRVdllZNmFOWVFrbTB4dDVqVDVaVzBreUVMcEJlQkRJTmVZV3psTEgzRmtxMDAxNllTUXVxUFFKdXpCSVFnaDk5S29JampyZ0NkVEdrV2lqMVMxK01mUnFzY2t5aloxRHBRdk8yVkM3dTBLcGUvR0tqdW9ZZ1RGajhweGJnc244ZWxad215ODdYcVFsQkR0U0dsS0xFZXNxeGFiWEVidTlTTHFDY1RHRTBFZXZpdUNLdlM2bTFNYVJUTmdtVUpTN0tOdHJnMHpqMU5oaDl0eVJjbWtPQWgxaG5kdmcxaEpManc1MkxxaW90QVF2S1pZbzZseGpESlpGVkM4VHJNZDR5Nit2REV2VndOU29ERWJkVlRuSk9lZGFDS0dQWHRYQVVmdStRRzBjTUQxdStRUXZ5TFRmVTFzZzJ1b1l4czd3TW05ZXU0QzgvWkdabU8rellDRmZnWW5hQW0xTGNGY1IvNGhaV1BMMXFjY2tEcEdIRlBFSHRndUdyVW12R1JjMTVqUVBJZlRScXhvNFA0SXN0ejRPSEp5MEM4alYxR0kyeDhOTExic251R2R5ZURQTHdSenFJcUZRWHh5SGluanpIK2xjYVFscXN1MHF1NnJOQ0FWcm5zWG13dWZTMUlJUk91QjZNYzB4NllYWU1WVTQ0aW95Q1NEMDBhc2FPR3JmRTJpQVkwZTdYcHdOTElaZXJaRVdqdmxocHM5dW5zUGZWZEJsUzBLOTZCbDJDN2l2azZVbGVFOUhQNXdIWitLQ0V1SHhaUFRxY3kxRFpad0JmWldpc2sxNlFlNnB5b0UxenhRbVBCTVBLTWNSOE5HckdqaUg4RUpTQXh4YndyWVBUT21Mb1JlVGFSazdLbWVmR1R0STIvekVGMzhqeldyOTBFdFh2NlRWUzFhOHc2WmJDYWo1SE9JcTBGRjF5bmJBQTV0ZXVTSDI5a2YvY0paVy9jaUg1cC8vRVllUWRtRVBOK2dsUitJNlZRUFBsWThHYVFHRVBucVJSTnZNcFF3T0Rvbkx4SUVyTjJyV0ZZaWhWK3ROZDY3VWU4SitYcUFGZWNkM3M5alNrV21uOUs0eXM3YzFTRi9tUERZcm5BZDJkTE8wTjlaeE94cTRYakcxRnhpU0hYYTN4Rnc4bGJMeGp1QVQ0ZG9FZXN5OWxuWENvSmUwNmM2eWRIekRkNnQyWnNRQ0NDUHBGUUV1U1phS0EzNGNEWkd3NmtBRXZUWW1RdHdSNHNXMGtwOFhLR0lhTzlSUTIyRE0xcE96ZzFTdG5seEJpWDJ6cldHUHVQVkdJbW9GZW9ZbHFFUmc1czlVT0RGdEx6QWs4NXIxZmptWnlTMXNYZnpYV2JJMmQreG1YQjFsMGd4NnlZVjJqMW9CdmRnK0VrQVlTYThJY0xnaFdDWU9ITFJ2RUVSSElFeXZqYmw4bjNmN3M2bWlEL0FDRFZqR2ptcHladXgzSGJ5T05ZZmRtNzBOaGwza3JpcVhQbmY0UWpkeUtrZm1oaVdvcW1NL1ZNRWtrVnJtTVVYQmtIUVQyN2dhQVF1WTFrdlpOc3cwR1JWRHdQSDJyVUV2cVJVTmVqRmxGMEFZU2E4SWNNbHljZUNNY3BPUGlSME8wZ3UvY2NqK3JzaEFIa0VEdkVDSm9kdlltUmdPa3ZscEFvL2M0MlNTdmJMY00xU2IxSUF1ZThudWVreTh4QkxjNDU0MVdVYlRxNS83VlE3eFp0Z2VXTGozTEtVSWxQS1oxV0RoS3NWeXE4cFh3QXg2TVZBQmhISDBpZ0dYTEJjSHppaVgxckFZMFNDOVRwUW11ZllNRlFPOFFJbU9ZV05RVzhibXNpblg4VUI4WlQvZkxycXFqYnc0Sm9ZcU5ndVVXSUtIZktPQ0hqWGRxcW1OMUwyVkpPakg2ZlJCMmdQc29EZXRyaFN1VWl4NlNUTkIwMnNmTVMwZ2dEQ09YbEhnbG9zRHMvaFlveXFHUXZUQ09OeE5hLzNPSEdNVjRnVks5cHpHRHZib1RFd3FLNzAyNjRtbnZXenFZT2l5aFkwUzJGYjB2S1ExNU5kSFgxZjJlUU9Wc1FOeWltL1lpUW04QktuUm5tY00yQVlxTlVKSytzbHhha2UrUDE4QnNHRXZMVG1GcXhTTFh0QjlESVpKTHpkQ2FpQ09YbEhnbG9zRGIzd3hMeFQxbndJaGVrMXkrM1VYUy93MENmRUNZdDMyQUdidG1OcE14dkxvUDlWdldZMnRlejZvaXV1NmRCNXFRWExaNTdoUU9rOG9zUVNIeGtHd3F3NkxxQ1R0ZkttbVcyS1U0TGRxZENtTnU4amNYNUZMVHBJK093bm1pY0IwU3ZsRmVvMG96NG1RY21IV1hlcElhU2dHM0pKeDRDcFZYU283dXhtZ0Z3WTQwekJ5cEUrRHZFZ3ZkRnhEQS9PWktaR09sQW0yS09JUCtUSkhGbFFGSzUzM1cxcmdaWitzanc2QVE3Y2wyRGFPcHBnbXV0U0N0azdwdFNHMUZwcy9yQS9WMjd5WmJjZkFGdWcxb2o3SkFkUXhKMElxRzBtdkdIQkx4b0dOaDRaT2QxK0hBdlFhaUt0c1RBQUZtajdFaTFLM0Y4eUU2N3BSK1ZxTTNJVVVoODR0ZWlIdm9TNnRRaitGR3U3UEV5WmJsYzZlSGJjbDJER29nWjJLOWtySktHa1pwaThTRFRYdndBZUxYdGNjeThpZ2wwa29NK1pHU0gyUDAxNHg0SmFNQXllNTlKeE5QYmNDZm5xQkZmbFBhOXJwcUlkNFVlcjJnaWZnVExjc1RSSnNEM0lUU2o4WUp4WE1ua1U3MnN5UGp2VTBRWGlkbVhsVW5RdXkvWUF6cGRlUkpGT1g5a2JvRTl1R0xWNmxXTGFYU1NnWkEyejE4U09NbzFjTXVHWGpPTEpPWlFwZi92VFRDMnJsSWlzNEZuSkdncnpnK3dsdkNYdU9IdHMxT1psSW9jdjJBZmNUeUdyVUxKZFJKend2S0oxVXlzQlVSYUNSMG44VHpKbWtmZnNTWHdPOUtORGRXMmxWK21yekJaT25Ucm50WlJMS0pGc0FZUnk5WXNBdEc4ZVJWaEkwTWl6Z3AxZWZobXREWEYxUHdyeUFzdFNhZ0RXRFE4NklvZ2RTbjhLTGZhRlNwdGxoVFVVWFJ5KzVBMTlxc1JUcW1YWTZ1SE9SNWEyOUJrcEpzMnYyRUY5OVBYWmd4NE9zaVBydU1TK3BTalBvNVRQdEYwR3ZLSERMeHRHRVh0Z1JhTmY0dzN0NEF5WElpNlRqTm5ZTWVxMjlpT2tZTS92S3VPMlZVMVZRRldyK0tqNEJvT0N1a2lJc2V1RVVteHVvTDN3QjlKSW53amNDTGs2TFpGZ2NzZTZtbldnWmg4ODB5ZG9jQS9TNmxkZHhQYUswVnhTNFplTTRzamNlRTQ1WGU4SE9aVyt0NC9va3lBdE1uSm9wb3gwTTljaElrSGJOOVR3RlowTHJkRHQzNmh4VFFFd01yS2J6QXk4L01iV1g5RUNjcGZtVFV3QlFuSUo1U1AxcTYrNW1nallzRVducWxMUTlvaWE5b0syNWdWbEV5TjE2cnhlZll6NitOMlF0MnQreDRLU1p1elFjaDFvQjVmMXIvVFRyK3VDS1JWNkhKY3MvSjBWblQycnZsdk9DdXh1NEpNd2ZqeUk4MENuWW14NmJ1Y1hCTi9Oalk4eXpZRlNaMmczMnNnbjR2YWU0cTZJbHhmdkZ1cHRKMnJjM1M1bHMwRXRPdng3UUVMMnF1L1dpd1MwVFI1RmVMd0IyeWNmUVZhbHI2aUliVFBiTkJwcjNPeXRSWmc4VTZjWHNHbTZHWldMNjl2U3o5cXNFaDJ4MzUvVUs5TnFjaTc4YXRiNVIzSlVNVVgrSGd2ZUxkVGNUTkhTcFJZTmVHQjFtL1Z2MEtpQ3M3dGFMQnJkTUhKRE5CeGJoTm1DWGZLUlJxei93OVhCZmU1N0JCcHIzTzhzdHN3Y0s5T0oyemJEUXpLSzBWOGR0Q1lKRGxycE1EdVp5U1A1RG12TjBxaHhyZXd2THhscDZKL2F3eWdFdzZBVjNta2t2ZmhZb0lxenMxdXZFZ2xzbWpxTDIya3BIRXRpTG4zZmxGTW9lOGpWT3JkM3pMRDh2NUlxOVlRakpJZ1hiaTlzREhUNE5hZm01N1FWd2lJeEpHcmd0UWV5QTlnMVBzdjJiL1N2NVNpb0c1eklYM2RYMkZwWU51Vkd5WE1lVmtFVXZ1ZFRPY2xIcFNma1pSV1F6dDFqTURrYVo5dEhnbG9tRC9Sa05HNFNNKzB4N0tDYzZPRkpkUHk5UXBjaEkxSVVkTWlJUk1zRDMxV25oOU9FZmZFT1FOOUxYcXNnb1o1OGNXU2JvZFRPUFl2NVVCclN2U1FmWGxaQkZMN25kWFZjQ3BFT1EzMUg2RVViUkt4cmNNbkUwb05mUUhKRnNwUHk4R0xzWWlZb0ZlckY5RlJ1UE9xdXB5U0EvbEVxbzk0U21KVlZrU0Npbmw2eHluSmRsWmdDRzRxRWh3WFVsWk5GTDJoYW5WT25JUk9sSEdFT3ZlSERMeE5IQTc5VjJiUzErWG5SZGpNUVFnNVQzYUtSbEFEeFU4d1ViNVJValQvcTlIbGdwdGFMUXRLU0tEQUdXMTU3bFNaVnpsc1c1R1hCaTk5Lzk5MUdubkZCQXdReUZJMzFra09MOUNHUG9GUTF1cVRpT2JJOTRObmJxMjdjNWRnc0dCMnFOdmJ3WXVCaUpXakRqcnFzbTB5ZGtxd1FROXBhUkovMlpOODBVR2R2bUxoUWpYT0lZa3FSbUU4d2t6clFqaUtYS0lMaXVEQUp1QnZUdC9idXJTR2pVbnhyMFF1eVlzc2ZHSW5JanBNSXg5SW9HdDB3Y29BUGY4Z21BQ3Zqb2RWTHdSNkZXMThlTHBHOE1vbW9rdmNBKzFUR0VCdHF1R1dyQzVrV3dYVDQwU3N0SWRjZVF2SGl5bEdZdXRVdk9CN3NaN09McWlNak1nT0wrN2JvU3NqYkhaTVpobkJ1RDZVU28reEpEcjJod3k4U1JEQXVHalVhQmtJOWVvSUNsVmxEQnl3c3NTcmV4QXp2a2h0SHVWTkE1Q3JOd0QzbHZsRi9aQnp1VVdWb215MjJyN1BNZ3IyZzl4bG9WbVRubGJ5bGgwdFNoRXViOFJWNE55bGZ1MyttdFJacmt2Qkt5NmRYbFNoZ1JKVTFLY2lGTUphZGZNZlNLQnJkTUhFbmJlVWxEU0h6MG1ya01CQzh2U3UwQjhPNGh0WWtBNG1UTzV4dlA5SXdLUU14MWlsQ2dzbU5JYWxxMzZoN3Ixa2w4RnNDazNjeVRFRlI5QnVsdUlYV2ZuQlBPS3lHYlhoQndrY3RLOE5ZdzJ5bmxQWTBESVJXT29WYzNGdHd5Y1dDSTZiNkplczhDUG5waFJOUlFVdzAvTDBydEFaaXlkMGtHQWxpOXFsdFFiSEk3MmlVblFObTc5cngrWEhoUVlnbGE3OW9uNi8yL1ZRS0JXYzE3V3dmUE0yNE1INnRpemlzaG0xNVFHNWVxZ3RUNjl5aFM4bXNDeW8raFZ5dzRLQmlDdEhBY1RkNjE3MXFja09qOXZNQXE1NE5Jd3lXZDRSY3NKazE5dFFmbEc4OEJ1ekVBUzNuaDJ1RitpU1VJbzR5MlppbThweTN5dmo0SnpiU3ZEa0hKamRrRDFaVWhjem1vTkR5bldoQmlPQ1lva0hJQWVKTUJoREgwaWdXWExCTUhWZzB0T1RZT0ZQUnByNkZKci9NYnFPWG54YmpNMklHZi9KTGFSSUM1S1VISkM2VHNxSnMraEkyZklTSmU4MU5xQ2FJQmRUeVVvbUZucTk1aDlieWlXbVBlM3B3Yi9WT1ZOM1B6MzZRWDJ0ZWdURVVhUUJoQnIxaHdrdk4wRzdWd0hKalhXMnBNWEU4ZnZlQm9wdVdLU1poTGV2bDVBWDNuTm5hZ1JQVkNocGdqelZ5UVdBbyt2OFJYL2prVVQxV3d5Uk1HVG5GM1R3VkNyNHkwWkZrdTd4MHVyNDVWaG40REgveVQ3NE50YTA3MjNUQk5lbUZwVXpId2xnOUFBR0VFdldMQlNSZWJHczNGNDhEbDFsMDFYcTZuajE3UTRJeWFMNlRLM2MrTG5ybEdXWVBXMyt4bzYxMEV3UkVLVG81MTZURmI5VHExY2doT0JzY0pWSXFCdlhlbXhjbkx3WHp1dTNxbGd4Qks5K1RjMEgvVjFIMGxsRzZPY3Ftb3oxQnY4dWpMc1VyR000QXdnbDZ4NEtRNXN6d2MwS0duREZZaDZLTVh5UDZZS3JUNjc1RmhrT0UwVDBOd2hDRG54ZHpsaUUyTFczK3pZNWJWbFZrUWcrLzBQZXUwSkw3TzlRNmxrdW84NVF0UlorNktCdTh3QWJsbENOOGFIUTZaR1lBQ2NpRGFsMHFZKzBvb2ZkM2lXSlhCRXlJVTI4YWF0N0pBQUdFRXZXTEJjWE5tOFRpd1R1OHh3SVdnajE0d2VkWHhEbi9HNXNsSVZ2YnlndTB5ZGtON2VwK1FXY3dlR0tZMjd3Ny91VnhIbVVLMmxHcnhMbWd6Y2xlWjhGMFRTL0JKTmtoUUNXZXFBak1Ec000dWtOeFhYTUg5OUVOVnpIaWl3YnM4b1UvL09vc1BKVW9FRUViUUt4WWNOMmNXandNL3dlQjRDMkV2dlY3UXg2ajEzQXp6OFdMM0JNUDdwVkdoRFpsd1lQWkQyd09ZS21tZzZFTVpJajArK2JKMnJjOXZvemZpTzl4Vlp3YUJKNitkWnNVNENZNFlWZWF5USt4czIzV3YyWGVpd1MrUFdJdlBxMFVGdlhITTBrTUl3L1NLQjdkVUhGc0tJQWZId2w1NllWQk9zN0pyL2RleVFBa3Z0ci9yWDkveE4zTTVuK0xKWC8vWWIzMmF0WkFMTUxRb2RDcnB4WFdwdmRZejNaaFhNLzY1WmtGVVJNTFBmdWY3Zi9JVGFXL0VlOS94Z2MrUTFxR3FiV1A3UGM4dDhEOG52Q2g0cnQxRk9KaGN3REdhV2dlcGlBbTZiSDVhbi9sQTNxTEVyeG9Femt6Tm5aTjVuVlVMSVBUU3F5cTRaZUk0OUR2dHZaZEM4b0l4WThIRzlObTlkRnpLZUNFZFh2eVRsZVl6d0dkTy9pajFhNVE1RldmYkUvNWZPdEhJaUhKckJmcThMOHpYUU1LT3lOeVZTZXZ5TDVpbGZxcnNEMExKdEtURGVyRVBrK3lkVndUS2NTVWsvUVQ2OHlDVmdLOWZ6R2dGcStHaFNwTFBFRUl2dmZxNkhSa2lSd28xWUlMckxCRUgxcUNlUjJxZkJiemFLMW1iaXgrRjJmMFc4ZXcwcTFQR0N6aVNIdDIrL2MvNDNMNTlaNTVhVTZ3UkdUUTJQS2hGUGR4L0laN012enBpeFZOOXh1TFZneFB4NlBPMzM0ZmVmUEwyN1VmS2J1ZGlMS1hlRWE5Kyt2dmVvbSt6WmRHMnlCVTJ3cTBwL2o3alQ1QUF4NVZRU3p4SzRjczI3OHlKWHEyZWVCbC9XR2dxUGtlVlpTQ0UwRXV2aXVDV2lTTlQ2d1kwTStLbkY4WkJQTGtqeEg5ZXoydjVlV0dLTm1OdHc5cjU3UCt3M0xmUFNYNmF1aGZRdUt4cTNlQ2FNRXpTM1o3VUErTGxFWk4zOEVpdkFQeXA0YXNmMW5rbFYwSzZnQTZ0VGRLL0hQcXlUcEdoRUVJdnZVeFJqcGdKYnBrNDRGVzk0ZWlBVGdyUUsxbjdVUC9KMzcxWmwvZnlRaGNyaGc2MXRWWE1ORlBHQVkxcmxxNFhtOU05WEZxLzlkWTc0b3UvR2l0cXFFelNpQXE3YjMzcDZsUC9ZaFVNSVd4R0wvZzZsVHF3MnJXaWpYSEFKQmhaTXMxb2lGNW02UWF4ZzhBWmc0aytNVS8zTEdkeHdWbVR3Mm5KbFZCODcwSUlHOUlyRmx4akhPdldpYVV3QWl1akY0aGVhTHdrb2ErZFR5VWxtaWVQbWNlNHNyVDUwOHBWekFvaGhBM3BGUXV1TVk0ZDdZVTJBYXJZeXVnRjIvNVVOZXAvN3JwT0J2NHExWE9ELytqU0kzSXROS2lldW1sV0VPRUd2NDBMU1N2bVI0SnJqQ01aNXJjZHhTN2tLUjI2VFM4dHNxQ01ZRmRVTzlmaXJUUlZwZm96T01NZWtkZWFUYjc4WVF0NS9kek5ySVdtelYxTnBVYUNhNHdEZC9ZQkk2OWRjQkNxUGk3NmVTMTJ6WS81ZXhxTDdnWEpHOVRmZ1krWVY0WGtWUW1FRWI1MFdrVmVvV3djdU1ZNFd2cFdwOUNGTEdFZnYzdGZ6U2ZjbDd3ZnMvb1RYd0ZKZUlwTGhaVmNDWldXTDJRc0hXRWN1TVk0RG1JMVJtRUVscEFRT2FpdCtDTm1rMDQyR0pwSlE0Mi9mSVJ4NEpyaXdHdEZONXRNd1dMcjdzUjE1bUFGWGk4SnJFK3YrbFdFMldycTlWMEJ3aGh3alhFa3M0RFhxK0xBTml1K0ZqSm9NL0hEZ0NPNFdTZDA3WGJJTE5WRnpkQjZVLzZ2QUdFTXVNWTRkcHV1TTNOY204WUd4a1ZNbWJScHc2Mm5USzZkWHZaS29GMnVFTitQMDhLRmVwU3dBb1F4NEJyajJHOTJ2cVh4V0ZCZ0o4WWJ2MEZ2NEMybzFWSXgvWnJPMFNwWEthN0dWNEl3QWx4VEhIamJadVRDOS9WSzI0MDVhSXpyN2xtVlVRMXJubEJuVVVxNHZEc3JRUmdCcmltT1ZweXhVejRRaTg3cEdpOE51cVZQNUc5cVYvTFpGTytwMVU3VHE1U1ZJSXdBMXhUSG5qaXVOWDVMcTdRZTNxeXZ4V3lnQytyZ1NTMHJyK2xWeW9vUUJzRTF4WkVNYWhvWEM1bzloNWhaMEJsdzhxcWoycEtTRG1yWjZGc05yNFJXaERBSXJpa085ZXVMSlUxT0hiRUhvZXVVelZvelhxY3JzczVNdjQ4YUwrS28yWjZ3TW9RaGNBMXhKTjJncW9nZjAwV1ZQT0cvTjNNSVBWK3B3bDJ2NDJKcnUzOGw1QURqVEZvWndoQzRoamkyVjJqRk9BZlNsYmpwUDYyMW1ta0dWNHZldEM3OWFOWmJ6TWpzTnRxK1Y0Z3dBSzRaam1TOHNpT1lNZnFCeU8vZjh4Vm8vYmd2ZC9GNXV4K3NMdlBneGVwMWRJMFZJZ3lBYTRZaitXUHZSR3JBQ3dqOVA4dEQ1MzlLMGhoSUFBQUFBRWxGVGtTdVFtQ0MiCn0K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YXoxUEtHNHBJRnhkIiwKCSJMYXRleEltZ0Jhc2U2NCIgOiAiaVZCT1J3MEtHZ29BQUFBTlNVaEVVZ0FBQVVRQUFBQlRCQU1BQUFBVllHTmlBQUFBTUZCTVZFWC8vLzhBQUFBQUFBQUFBQUFBQUFBQUFBQUFBQUFBQUFBQUFBQUFBQUFBQUFBQUFBQUFBQUFBQUFBQUFBQUFBQUF2M2FCN0FBQUFEM1JTVGxNQUVESkVabmFKcTd2Tjc1a2lWTjJUQm9QK0FBQUFDWEJJV1hNQUFBN0VBQUFPeEFHVkt3NGJBQUFKbFVsRVFWUm9CY1Zhelk4alJ4VnZlejQ4M3g1RktId0VzQzlJQ0lSbVVGYUl3MHE5LzRIM2xLdm5CcWYwSUlnRUNERWpsRk1BZVhMSUpSdzhJRUFpUUx3SEpJU0VaSXZqU3NpRHVIRENKcHpZU3c4UXlLNDN6T1AzNnJ1cTIzYTM3ZDJwUTNmVnEvZGV2WHIxdnFydEtMcXR0di8zbVNzL3ZEZHorcmxNOW44MWM1bUR4ek9ubjhka2pab3psNm1rYjg2Y2Z3NlRuWC9QV2VUaHphR0Q4Y0tkVjc3NTlsTUhzS3J1SDcvNmlIN3gvVC9sc051bWV6bFFGMVNsdjlsaGpiaDlZQUVyNmxWZkZZeUozc295UFB0dkZoWkFSazhzWUVkd2V0OENWdE5iVDJueTJ0MVBmdUhiUkQ4TE9XN1NlUWpLakRmcDFNRFdYdmxLaitoRE0xNU5aNk5ISHh3TFZuOGwrblhBTXliWDBJSkpQVXovbzN2OGhpSXYzZkh5L2ZVZVBkVml0SWp1ZXh3cnZTSm5OdlNjSGlLZWVreVdIZXgxNmNsQU02bENvYm92M3R0MDRZM3pCeHMwZGlZYU5OZkRIT3dDM2JhbnVDSDV0dGVpUVFFZVVjLzFxUkY1U2kxQ1B4UG5ZMFEvY1JEMmlWeTdxbEN4Q05keWhlclR4T0c0ZEhjdkpTL3dSbjJpWTh1MVJ2KzBneG05QTljZVVscHBTb3pKWlE0aGNOS1hWcFlqZW1BSE0zcjc5RDh6Vy9FUHdzQVg3S3hSb01SbzExdWdVeVRrOE5xcFBWdll5cjhXRkNlUERKYnRKQy9HcUpKalNkV0NwaGhGYlJ1c3NNbnJ2TFVXZzBHZWpNZjJIQS9mS3F5UGhqV1BneUFvTENhYXBucElsSW5NWjQ0eE5yeDRwNm55M2pWcmpBMW5qM21vcFdBVmFPdzBwR2c1R2JaTkorSDBsUEVhbVZJQ3h0T2NnbFVldkFXN093ekpZa2V6YWNZTVFtd3p0aGJUSnpMUXBUdHRSeHJEN0loTVdLdGExWmpwYVoyT1VmZ3F3eUk3eXppejVCQlFCZHdsTjY5bE1EMUFTN05DV0N4TzViSElHY0QxM0V5aU1PcFd4RHJOdXhOWXJrUHQvQWkxeGFrc2ZYNnZUWGtIeVNJT0pFRmNJc0FkNk55K3VjS3dpQk94a2NKdWdnKzZLWWRKa0J3dFVyWlgweGE4YlZMcVI5NmVmQ2VMV0FhQ0xLRHR4eVU3QXZoWUFyckdCY1Q0TCsvOHFDazZuL3BkNzkxdlNCVHpYTmNXM0NCRnRVdVRsSzRNd2lJZDhNb3JQVWNBSzhhbUk5alhDT1U1OTE1Q1l2Y3lPUVBoZTAxK1I3SGE0VnJ2cDRkUjhxR0FMZnJvUTVaTVZJeWlGc0JTaXpEOHBzUDg3TDBvNFhwM2czN1pqTlo2ZnVrYlJYcS9pVkpuZ3UyODJIM3NNQ2pkWlZQTVk5QUd2Q200d2ZBZHJ1dUk4anZzRTJlaTVoMkdGVWFxRWhYdUdVeFZtelFqWEROY0RnNnpZbDBZVDU2M1JHZUFEd1NMTGJweFdPMmdJa1E2aXJhZWlGbGM2WnZPTENTWGhZUU9peDFVVUh5bnpqa25qMnpXZ0tQaWRRNUNDcmdFNzNoYUhvMGpMaWF2dXVkaUZsWGhxVVJUejc3a3BzSmlqUThJTm1QTFNJWDJ3c3ZUMmwyUEhRK0dFT1VpQTJXYjBzcXJlMmZadVkvVEkvcXRNZzY0eDZWSDNaYjNlMWdIM3lYT21IV1MvWExDbGN1MGhnWDgxZ2JtaVEvaUViU2dsVGZVMFpqaEZUNHl4RHk5TFJ5b2Y2MFp5YVFDbERIVUxld1JXZ3c5bXRsUGErZThqdHU2d0d5NkFObUhGblNPamQxaWNwMjF4OFkxa0hoNzRmSkhFcnRPZk4zcGkxb2V4dHlVMlBhSmp6SlQyczJ4eFpJOVJneGhHTE9pMU5XajVTYmJiYTU5aDdZMHdrSDdHaHJLbmNVY1RIZHZvSEswTzVsVkJiamdnOHNjMTJFMVdRUHdhemxJdEt3OHJMTkFJM1BPRVFLQ1FwUElVVjEreDBqWWlaUGdRcVJRU3I0NDV2amZSaVFEMkk5MjFiNnJwL2dTODMxckczRHVzYVJRejdxTWgxMXNYQ3ZSbXk4LzRBeWRWOWQxQUwrUzdNNWNoMGhPQUV5bEdEd05nempudDJsS1JLS25sZTZiQnJwTUIxRTRMM0p6enRHeHpCUHh5d1AyYXJ1cmVoZ1A2c0p1NExIdnQvTk9ad0ZaMlMxOGV4ZE0rUHkxY2p1dUZua1c0ZHBVcTdITzVIcnRIYkUxRGdqNkZQVE1vdThweVlYQld2SnU0QkNjWEl5TDlNTjRJRVhrbmQvOFpyQ29WQjRkaHppem5wMkpBVDVWdzR5SWtQOUNvenBtS1VHWVJBZm56KzJIR20yWk40dDRtV1hBM2pKUTRJeUlEV3QvaU56dVJ6NVFTQzNHUkYvOFVwcnp6VHk3MUZ3SW44ZzRnNFdWYlNqSzJPTEkyaDlzTnZpMnRDUGNKV0ZkVnMrSVZ1RFU3TkhtMUl5by9LdUpTYjJlUnpOSzM5b2ZkamcyVktJalJaVFZJdnhhNVJjZnA5eUloUmxuU0k0QXZhZWhHUkVkK3h2YU0xZm9NaTZxZUFBKzJxSTF0L0p2amc2WEdiS3VlMi8xc2d0UTNiRFl0aWFybU5UcHNhaVRSRmlDNyt1NEVLeFJuVll1dm53M3dPUVlsL1ZvQmxyV2lZMkNndG9OaS9qK0hIQnNzQkZqNDhKT1VBRmtQcmtKL0RMMUlxY1JZM1Y2dFU4QWVLVUgwU2hJUDA1WWhGdnBBSy9SUmFWalRGVE52M1NzcDlXN2JMMW92MDhyQmgxdlpWVUJta1d3dm5Zd2FJdTF2ZllETXhtSjZySXVxa1VBRmFQMmlVV1F2VEwxWXRzVFI5Qno5anUzUEJ1QnBocldSUkNueDBEY2RnS1BxTHBqZFFyUXNqam9icWhGeTcxQUR6NHBxbmNITlFENWR4ZDdpUWZGa2Z3U083eTIxRzNXYTZLdWZEaFBkcHRLWHRGc1NlYjFPT29NUENRMlpiY1dQUWoyb05jSEVicE1tNXpqb1ZxZnZZK3JSVzQ0RHpiMDlWQUpZckx3Z3hQSkF3LzcwOURyb1FQWk1tV1pCT3IxTVZJUk1yMnk2QjArZW0wOEd6S2liZVc3dFNXYTArc0hnYkdTZXBiSVgwYjhpenFxVmNWU21WcFZWNVlNN21IRDZud0Y2UVZnalV6TVVBd0t2cUEwdmFTZytIZ3d0bCtTSkVPc3IwTUF1cno0bGxOSklJaGRjVmk4RnNnSW9hZm9KQThrNmFKUFB1bGpTNHhmQTIzdWsyQWZvTU15NWlBaWl4SmZTangrSWxnUCtMWndJVUFRK0pTOVpTQkdpejlHUk00L2NEQjZMK0RWOFJLdENjdFJoTjJ4S09rOVM3RE9obHMzWWFuTDBXdHo2UnNDVG1NeTBJdmdSOTh3WDhCdkwvVTAzbGovZ1I3MldQaE5KR1hUYXB6L2pvaWFFaEl6NmVqSFpuclJ6dWZzWHlGZXhHZVNRY2duNWxCbkd0WS8xb00yYTdIdFJxZ2RqdFV0VTYxdHdNNDNMTDZtSy8ydWRJaStKNmcrajNoajFqZDg2c1kvR0lUMUQvWFVOZ3JhejlvakFQaUlIU2kyRHRqR2wxejN0M2hOV2ZaZDdSTDkvTTkvdVBOZDFOck5MTEU0UEFPT0hVdW9kT2tSZmMxTW9TUDB1dm51ZlEycnZFcHZtUjFwNENMdk5aM1ZYODlqdDhZdVlOcm1PeWVtSCsyL01mbTZIYUhYQ2NPQk43dlU0RFBmZWpUNXgydkgrVHg2aGEwSlVTWnZrL2xzVndsTnZLZ3ppek83eDYyMGhrb1c4eGMvQ0MrRTgwbFdnK0g4RUQ2SDRkQlV1M01RVnoyOUY1UmowL24zQzF2dGRCNkx6ZlIxdHBoRFh1SHIzKzIwQnFmYUFtM3p0a3lSTDUzTzdXU0dxSTNDcmorRHlZSlRhYkZpSmJtbHFNaTdpZ3U1d2Q2VWkvMkNlaWxIdHV2Vlk5Tm9pLzNMY1JyMXN2QzBTTlpvVFc0bis4bk4rZjlCemQ5d0pmajRrNC8xektENzN0VTZmNWt0KzUrMmZJUm5ERzNQdjY3M2l4akRNeFRUL2ROMi9qSWJCZU43UHZVcW9Fbm0yaFZ3SFJXTG5RSFZLb2NiYytycHFyMFlybkxaVXJ4R3M1Tmd3L2ttVVlydkNwSDNmaitUMlVjSGV2ci9XOVczb3ptdnhsVUFBQUFBU1VWT1JLNUNZSUk9Igp9Cg==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WEZSb1pYUmhLRzRwSUZ4ZCIsCgkiTGF0ZXhJbWdCYXNlNjQiIDogImlWQk9SdzBLR2dvQUFBQU5TVWhFVWdBQUFLY0FBQUJUQkFNQUFBQUlPd3JRQUFBQU1GQk1WRVgvLy84QUFBQUFBQUFBQUFBQUFBQUFBQUFBQUFBQUFBQUFBQUFBQUFBQUFBQUFBQUFBQUFBQUFBQUFBQUFBQUFBdjNhQjdBQUFBRDNSU1RsTUFFRlNKdTkzdnpabG1JakpFZHF1dERRUkdBQUFBQ1hCSVdYTUFBQTdFQUFBT3hBR1ZLdzRiQUFBRzcwbEVRVlJZQ1kxWU8yOWpSUlNlNjBjMjhTWnJOOHVDRU5nU0R5RWFwOXJXYnFDZzhVS0RrQkFPb2xnQkVuY3JDa0J5S2lTZ2NDb2FDcnRDRklpa283UUxvRUpLL29GRFMrT3diTHhoV2Zid25ibnpPRFAzK25HbDVKNzV6bU5tem12bVdxbk5uNWVtcTJSckg2N2lMdU50TDhiTFdCcnZkMWV5aTVuemY0dHhpOTU4MkxEa3h1OEtUVmZMMXRJMzh3TEpDNitsaTdlL0d1YzVHaG44czRUaDRNbGxicW5QRElnV2ZmeDk3YVFrY1lQMjViQ0lMdEc5Q0g2YTZNR3JTajE3bStpTGlLV0huUWRGYUloMW5vUmoyUHd2UTM0bStqems4V2lYL3NxRE1WS2xNd250cG5SbEhmSXkwYUhrYWZvcE9zcGhPYUJHUVlJTVNjUzJSNWZqV0dId01FYUt4ck5MZ2Q0aSt0Z1BieEE5OWlOTjdkQ2pDQ2tjYm9sb0puMEtxZ1hyYm9WS3pRS1BoQko2dENQMmY1UENoV0NwOTBPVk9WbVBoM2c4Nm5zdklVT0RNQ1NwZERFVXI5TlZyRjQ4YnJzdFltRlJFcDRTZlNTMUtwc2tGQ3RVNmNEb2pZamVONlI1YlJQNWZRQ2JiT1pTcGZac3R0Y28ycjFTQ2FCOU1VK1BUc1JvQlpuUUl1TmVRNzNIY29pL3lPT0VaUDdGc3NGNGJwemFkaFhxMmNlQm0vZm9iODlhVFoyYXB0S25mQml3ZWxGaTFURGpWcG10WjZJbDZIZGpPUWJ2T1hBaWFBY1dFNVZzVTd5b0lFdTFORUR2MUdFUXRXSnJCdDNKM0QrQmZpTW4yQ1B5elZHNklpY1pBa2dsVGhRRXVpQzJJMHhseFhjOWFhSGw3Nzd1cWFsY2t4UG05VS9OcUJ4V2dwTXBKT1ljb092UU5qMWZDdFVCSHhyZ1dwaFJwZGZ2ZnFNNXlTdWZMdDZMd3pHaUN5NnNmUGVFU2hYd0hXTzBIdmFzK1NLYkw0SGoraFNlSUZ6UkNEQzZDYWRwd3hqSWx0QlFsUXpXdzFPUkNGQzRQQ25yQmpSYllNRy94YjJvVGpqS2VVa1hhanZ3UUIwQVlOditPN3dqOTR6UWZGS3M3NFplSTZKOTZGaE1WRGxyMkhrSGVhUHNGVXlwbjU1ekJBL1RsbEk5VE5QN1REUG53VFo0NTJna3g5QytvN2FmL0M2ZTlvWGFBV3dMUHBVVlYrTDhHOUw5YTZZRnQwVSs4eXpZSWp1V0M1SjNLNTRMeFhWcXN6L1lZWVVkTmFlcmVaZE5zSDdZNHJERnNUcUZkcmZZcUZrTDNIYVdHZUQvVGI1VURId1RiMGIxaU5WTVZidllLS3JJeGhYa2tUYzY2b0pPL1VrSjk0MDlWK2Y5MFNxajVrU0JlNmRlYllBSjVGa3hpWXlDdDcvQjlzdFpqekIyZVYzWW9qdkNSbkZqSURxSG85Y0ZDa0dFSWZQc2NsaUF1TDQ0ak5zUm00TlBPUG9jVS9jZytUbWx6Rm1QbW1zNFZwbnpEQVZ6enlJRDYzb0xNSzhPN1NYSmJ5WUtqTzYrQWVXbU9HdDlPaHVyblBaYk1IcWg5dDZ4RS9HN2ltb0FiTW9VYmNDdlZJdTFmZWlRR3JhYWpZVVVhNVNkdzhEOFl2aFJOc1o1SXhoTURqMkN5UzlDTGh2bEluZGU5Mnp1TXdmWk1HKzA3NE12M1p1Sjl6RUxaN250SE42bWR2WDVFcU80djlpMndIRStFMm9nZWFVS1JndXVkQlBBUjVsMHpxZEkwOGZXMENoSVlrWlQ3bWx6a2NsV1ZDa0kyL0FFMFdjSjZjZEJuS2FaMFZPdjdtM3lWUFo2bVRNcS9JaWlkSjR3MmpxSE9hZGF3bHhHQXJSYnhNTEdBYi9wMHhSaE5qbmlKUFI5aDhOLzdpQkRjUGpnR3YyZzlxZUd6RjV0RDJEUlZzeUlJSXJuSU5QOGJQbzROSEhpOXRFeUd0bHI2TlAwMkMvYWlPZ3VwV01TKzRVTDBWMWJjRE93OWpQRmdVL1RUdWFhWDhiR0pIOGFhbW5PYzRjWll1WmR5dGZxZmNtWGFkclA1aDZjT0FIc2E0b0IzMUhDcFdpWEhEcTU0SXpTYTdFeGhDcDNuWnBZbEQ2amdHRVArUThKdDN1bCtyN1I4VVFJblAzNEJjbkJMOXZzQTQxY1lTR0Y0cllIcHg0clBnNUVQK2h4NGZrSDRuZk15R1JzVlh6S1ZVd3drbjRVWC80NGEza3JNN2N5amRXOU94QjhkdHprd0F0djJhTC9Qa29xVkxzOENmU2R5NnRoR3kwekF0a0EyVHZ6M0thOXpkVlN1aHg3blB1bEVFUEhDdG9ZUXNDVytJRlIvTmZubGg3ajM4U1ZHTDU0eFdjamlqMndVZ2xkTG5ySXNjN1lxcFFlK1FETWZlV3BaRUNMRXpzeHY4dmh6VWEweWkwOVhhY3JwT2UrNWtzcFBiRjcrcGJvRHlHbEUzUHNBZVNtVFZNY0d6ai85NEpmamxLUjg4OGpOcG5WWDRuZTlTWTA1U09ESVE1dm02WjhxVHE1M2hPZTQwcXlpNFBzVCtqVjN6WFVqMThTdlJYWlJITTk5eENLZTkrTmJ0Rmw2cmJJcUY2N1k2dm5CcVFmdm5SSHo2bDNQamkzUHhEc0Y5TlBwbUtJVTFoR0RkL2ovTFBjM2FLZjViYThGNldCSXJvcGZGUEU5MWc1ekNuUHlGT3o2Qk1nTDJFUk5EdExybnYzTi8yNWdVL2MxanByR2IvbSsvZGFoZU93K1MyWDM5N2MrMmlTb2hNdU44bjN3ZTRxZHNCTDNDVWdnUE9EenVZdTVjUGhKRzhoanlTYnB3bVVxN0ttOHNZc1V0NDRTMWxqZDdNQUhJdHVZaWRhOFI2RzMzVkxKQWZ1bzJXSlFBaFhONm1VbmZoVURtM2tSdEV2d3ptK0JwbzBMV1lzUTl0Qkt5Nlc2c25qc2xna1JQZldGOVgySmk0S3JYYWlDMGZJNWRGTVhGVHkzRUtrTEJwK29VQnBzMXdPZFdkaFR3K1pHRTJ1Y3RCNm9MUzZWSlBnQXJMZW5KSDRZYnhLTlBuVGNmOEg2S1JFcWlRMXgwQUFBQUFBU1VWT1JLNUNZSUk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文字</Application>
  <PresentationFormat>宽屏</PresentationFormat>
  <Paragraphs>247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7" baseType="lpstr">
      <vt:lpstr>Arial</vt:lpstr>
      <vt:lpstr>宋体</vt:lpstr>
      <vt:lpstr>Wingdings</vt:lpstr>
      <vt:lpstr>Arial Regular</vt:lpstr>
      <vt:lpstr>黑体</vt:lpstr>
      <vt:lpstr>汉仪中黑KW</vt:lpstr>
      <vt:lpstr>Wingdings</vt:lpstr>
      <vt:lpstr>Times New Roman</vt:lpstr>
      <vt:lpstr>汉仪书宋二KW</vt:lpstr>
      <vt:lpstr>Symbol</vt:lpstr>
      <vt:lpstr>Calibri</vt:lpstr>
      <vt:lpstr>Helvetica Neue</vt:lpstr>
      <vt:lpstr>Courier</vt:lpstr>
      <vt:lpstr>Heiti SC Medium</vt:lpstr>
      <vt:lpstr>Heiti SC Light</vt:lpstr>
      <vt:lpstr>Webdings</vt:lpstr>
      <vt:lpstr>Arial Narrow</vt:lpstr>
      <vt:lpstr>Apple Color Emoji</vt:lpstr>
      <vt:lpstr>微软雅黑</vt:lpstr>
      <vt:lpstr>汉仪旗黑</vt:lpstr>
      <vt:lpstr>宋体</vt:lpstr>
      <vt:lpstr>Arial Unicode MS</vt:lpstr>
      <vt:lpstr>Kingsoft Sign</vt:lpstr>
      <vt:lpstr>苹方-简</vt:lpstr>
      <vt:lpstr>Heiti TC Light</vt:lpstr>
      <vt:lpstr>Hiragino Sans GB W3</vt:lpstr>
      <vt:lpstr>標楷體</vt:lpstr>
      <vt:lpstr>报隶-繁</vt:lpstr>
      <vt:lpstr>Courier New Regular</vt:lpstr>
      <vt:lpstr>MS Hei</vt:lpstr>
      <vt:lpstr>MS Hei</vt:lpstr>
      <vt:lpstr>Office 主题​​</vt:lpstr>
      <vt:lpstr>第6️章 图-A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559</cp:revision>
  <dcterms:created xsi:type="dcterms:W3CDTF">2022-11-24T10:07:21Z</dcterms:created>
  <dcterms:modified xsi:type="dcterms:W3CDTF">2022-11-24T10:07:21Z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