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p381XAhRtGGPRZ9BrSRhw==" hashData="NhGsKuthjya045Mhe4XiutVSSg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完全二叉树最适合这种存储结构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n个结点的完全二叉树的结点父子关系，简单地由序列号决定：</a:t>
            </a:r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非根结点的父结点的序号是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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i / 2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Symbol"/>
              </a:rPr>
              <a:t>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Symbol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结点（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序号为 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）的左孩子结点的序号是  2i（若2i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 n，否则没有左孩子）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结点（序号为 i ）的右孩子结点的序号是  2i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1（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若2i +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1</a:t>
            </a:r>
            <a:r>
              <a:rPr lang="en-US" altLang="zh-CN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≤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  <a:sym typeface="+mn-ea"/>
              </a:rPr>
              <a:t> n，否则没有右孩子</a:t>
            </a:r>
            <a:r>
              <a:rPr lang="zh-CN" altLang="en-US" sz="2400">
                <a:latin typeface="Arial Regular" panose="020B0604020202020204" charset="0"/>
                <a:cs typeface="Arial Regular" panose="020B0604020202020204" charset="0"/>
              </a:rPr>
              <a:t>）</a:t>
            </a:r>
            <a:endParaRPr lang="zh-CN" altLang="en-US" sz="2400">
              <a:latin typeface="Arial Regular" panose="020B0604020202020204" charset="0"/>
              <a:cs typeface="Arial Regular" panose="020B0604020202020204" charset="0"/>
            </a:endParaRPr>
          </a:p>
          <a:p>
            <a:endParaRPr lang="zh-CN" altLang="en-US"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顺序存储结构</a:t>
            </a:r>
            <a:r>
              <a:rPr lang="zh-CN" altLang="en-US"/>
              <a:t>对于一般二叉树将造成空间浪费（结合课本图</a:t>
            </a:r>
            <a:r>
              <a:rPr lang="en-US" altLang="zh-CN"/>
              <a:t>4.10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链表存储：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3714750"/>
            <a:ext cx="48463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struct TreeNode {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int val;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    struct TreeNode *left, *right;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  <a:p>
            <a:pPr algn="l"/>
            <a:r>
              <a:rPr lang="zh-CN" altLang="en-US">
                <a:latin typeface="Courier New Regular" panose="02070309020205020404" charset="0"/>
                <a:cs typeface="Courier New Regular" panose="02070309020205020404" charset="0"/>
              </a:rPr>
              <a:t>};</a:t>
            </a:r>
            <a:endParaRPr lang="zh-CN" altLang="en-US"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837482" y="3072451"/>
            <a:ext cx="3857652" cy="1857388"/>
            <a:chOff x="5442" y="12936"/>
            <a:chExt cx="4140" cy="2157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127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H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5952" y="14781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E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44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D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52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  F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60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2000" tIns="10800" rIns="18000" bIns="1080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G  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8682" y="14187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  I   </a:t>
              </a: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sym typeface="Symbol" pitchFamily="18" charset="2"/>
                </a:rPr>
                <a:t>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7062" y="12939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rot="10911236" flipH="1">
              <a:off x="6502" y="13150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V="1">
              <a:off x="733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flipV="1">
              <a:off x="7692" y="1293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814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rot="10688764">
              <a:off x="8352" y="144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10911236" flipH="1">
              <a:off x="6462" y="144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V="1">
              <a:off x="679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982" y="13566"/>
              <a:ext cx="90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18000" tIns="10800" rIns="18000" bIns="1080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66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625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60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57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877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8412" y="13563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931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895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V="1">
              <a:off x="823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7872" y="141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622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839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V="1">
              <a:off x="8757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6582" y="147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rot="10688764">
              <a:off x="7872" y="13155"/>
              <a:ext cx="663" cy="4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rot="10688764">
              <a:off x="890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10911236" flipH="1">
              <a:off x="806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10688764">
              <a:off x="6747" y="13809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rot="10911236" flipH="1">
              <a:off x="5909" y="13818"/>
              <a:ext cx="21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94245" name="Group 37"/>
          <p:cNvGrpSpPr/>
          <p:nvPr/>
        </p:nvGrpSpPr>
        <p:grpSpPr bwMode="auto">
          <a:xfrm>
            <a:off x="5617186" y="3246759"/>
            <a:ext cx="1884566" cy="1797055"/>
            <a:chOff x="2520" y="13729"/>
            <a:chExt cx="2022" cy="2085"/>
          </a:xfrm>
        </p:grpSpPr>
        <p:sp>
          <p:nvSpPr>
            <p:cNvPr id="94246" name="Text Box 38"/>
            <p:cNvSpPr txBox="1">
              <a:spLocks noChangeArrowheads="1"/>
            </p:cNvSpPr>
            <p:nvPr/>
          </p:nvSpPr>
          <p:spPr bwMode="auto">
            <a:xfrm>
              <a:off x="3240" y="14983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4005" y="14365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8" name="Text Box 40"/>
            <p:cNvSpPr txBox="1">
              <a:spLocks noChangeArrowheads="1"/>
            </p:cNvSpPr>
            <p:nvPr/>
          </p:nvSpPr>
          <p:spPr bwMode="auto">
            <a:xfrm>
              <a:off x="2910" y="14380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49" name="Text Box 41"/>
            <p:cNvSpPr txBox="1">
              <a:spLocks noChangeArrowheads="1"/>
            </p:cNvSpPr>
            <p:nvPr/>
          </p:nvSpPr>
          <p:spPr bwMode="auto">
            <a:xfrm>
              <a:off x="2610" y="14968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3960" y="1547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1" name="Oval 43"/>
            <p:cNvSpPr>
              <a:spLocks noChangeArrowheads="1"/>
            </p:cNvSpPr>
            <p:nvPr/>
          </p:nvSpPr>
          <p:spPr bwMode="auto">
            <a:xfrm>
              <a:off x="2790" y="1550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2" name="Oval 44"/>
            <p:cNvSpPr>
              <a:spLocks noChangeArrowheads="1"/>
            </p:cNvSpPr>
            <p:nvPr/>
          </p:nvSpPr>
          <p:spPr bwMode="auto">
            <a:xfrm>
              <a:off x="2520" y="14908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3" name="Oval 45"/>
            <p:cNvSpPr>
              <a:spLocks noChangeArrowheads="1"/>
            </p:cNvSpPr>
            <p:nvPr/>
          </p:nvSpPr>
          <p:spPr bwMode="auto">
            <a:xfrm>
              <a:off x="2865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4" name="Oval 46"/>
            <p:cNvSpPr>
              <a:spLocks noChangeArrowheads="1"/>
            </p:cNvSpPr>
            <p:nvPr/>
          </p:nvSpPr>
          <p:spPr bwMode="auto">
            <a:xfrm>
              <a:off x="3585" y="149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3633" y="1398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H="1">
              <a:off x="3063" y="1401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3900" y="1431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58" name="Text Box 50"/>
            <p:cNvSpPr txBox="1">
              <a:spLocks noChangeArrowheads="1"/>
            </p:cNvSpPr>
            <p:nvPr/>
          </p:nvSpPr>
          <p:spPr bwMode="auto">
            <a:xfrm>
              <a:off x="3675" y="14974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59" name="Oval 51"/>
            <p:cNvSpPr>
              <a:spLocks noChangeArrowheads="1"/>
            </p:cNvSpPr>
            <p:nvPr/>
          </p:nvSpPr>
          <p:spPr bwMode="auto">
            <a:xfrm>
              <a:off x="4230" y="149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4335" y="149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>
              <a:off x="415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flipH="1">
              <a:off x="3825" y="1461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09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H="1">
              <a:off x="2760" y="1461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5" name="Oval 57"/>
            <p:cNvSpPr>
              <a:spLocks noChangeArrowheads="1"/>
            </p:cNvSpPr>
            <p:nvPr/>
          </p:nvSpPr>
          <p:spPr bwMode="auto">
            <a:xfrm>
              <a:off x="3165" y="14923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H="1">
              <a:off x="3060" y="15235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4050" y="1554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8" name="Text Box 60"/>
            <p:cNvSpPr txBox="1">
              <a:spLocks noChangeArrowheads="1"/>
            </p:cNvSpPr>
            <p:nvPr/>
          </p:nvSpPr>
          <p:spPr bwMode="auto">
            <a:xfrm>
              <a:off x="2880" y="15577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3825" y="1519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0" name="Oval 62"/>
            <p:cNvSpPr>
              <a:spLocks noChangeArrowheads="1"/>
            </p:cNvSpPr>
            <p:nvPr/>
          </p:nvSpPr>
          <p:spPr bwMode="auto">
            <a:xfrm>
              <a:off x="3357" y="13729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3450" y="13786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</a:t>
            </a:r>
            <a:r>
              <a:rPr lang="zh-CN" altLang="en-US"/>
              <a:t>的抽象数据类型定义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结合课本“</a:t>
            </a:r>
            <a:r>
              <a:rPr lang="en-US" altLang="zh-CN"/>
              <a:t>4.3.4 </a:t>
            </a:r>
            <a:r>
              <a:rPr lang="zh-CN" altLang="en-US"/>
              <a:t>二叉树的操作”进行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二叉树的遍历：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树的遍历是指访问树的每个结点，且每个结点仅被访问一次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二叉树的遍历可按二叉树的构成以及访问结点的顺序分为四种方式，即先序遍历、中序遍历、后序遍历和</a:t>
            </a:r>
            <a:r>
              <a:rPr lang="zh-CN" altLang="en-US"/>
              <a:t>层序遍历</a:t>
            </a:r>
            <a:endParaRPr lang="zh-CN" altLang="en-US"/>
          </a:p>
        </p:txBody>
      </p:sp>
      <p:grpSp>
        <p:nvGrpSpPr>
          <p:cNvPr id="10" name="Group 2"/>
          <p:cNvGrpSpPr/>
          <p:nvPr/>
        </p:nvGrpSpPr>
        <p:grpSpPr bwMode="auto">
          <a:xfrm>
            <a:off x="7194560" y="3903662"/>
            <a:ext cx="2658709" cy="2789217"/>
            <a:chOff x="2865" y="6219"/>
            <a:chExt cx="2190" cy="2298"/>
          </a:xfrm>
        </p:grpSpPr>
        <p:grpSp>
          <p:nvGrpSpPr>
            <p:cNvPr id="11" name="Group 70"/>
            <p:cNvGrpSpPr/>
            <p:nvPr/>
          </p:nvGrpSpPr>
          <p:grpSpPr bwMode="auto">
            <a:xfrm>
              <a:off x="3420" y="7299"/>
              <a:ext cx="243" cy="264"/>
              <a:chOff x="2550" y="6603"/>
              <a:chExt cx="243" cy="264"/>
            </a:xfrm>
          </p:grpSpPr>
          <p:sp>
            <p:nvSpPr>
              <p:cNvPr id="79" name="Oval 7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0" name="Text Box 7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2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7"/>
            <p:cNvGrpSpPr/>
            <p:nvPr/>
          </p:nvGrpSpPr>
          <p:grpSpPr bwMode="auto">
            <a:xfrm>
              <a:off x="2865" y="7452"/>
              <a:ext cx="243" cy="264"/>
              <a:chOff x="2550" y="6603"/>
              <a:chExt cx="243" cy="264"/>
            </a:xfrm>
          </p:grpSpPr>
          <p:sp>
            <p:nvSpPr>
              <p:cNvPr id="77" name="Oval 6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8" name="Text Box 6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1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" name="AutoShape 66"/>
            <p:cNvSpPr>
              <a:spLocks noChangeShapeType="1"/>
            </p:cNvSpPr>
            <p:nvPr/>
          </p:nvSpPr>
          <p:spPr bwMode="auto">
            <a:xfrm flipH="1">
              <a:off x="3597" y="6738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4" name="AutoShape 65"/>
            <p:cNvSpPr>
              <a:spLocks noChangeShapeType="1"/>
            </p:cNvSpPr>
            <p:nvPr/>
          </p:nvSpPr>
          <p:spPr bwMode="auto">
            <a:xfrm flipH="1">
              <a:off x="3221" y="7308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AutoShape 64"/>
            <p:cNvSpPr>
              <a:spLocks noChangeShapeType="1"/>
            </p:cNvSpPr>
            <p:nvPr/>
          </p:nvSpPr>
          <p:spPr bwMode="auto">
            <a:xfrm flipV="1">
              <a:off x="3360" y="7551"/>
              <a:ext cx="89" cy="12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AutoShape 63"/>
            <p:cNvSpPr>
              <a:spLocks noChangeShapeType="1"/>
            </p:cNvSpPr>
            <p:nvPr/>
          </p:nvSpPr>
          <p:spPr bwMode="auto">
            <a:xfrm>
              <a:off x="3615" y="7573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AutoShape 62"/>
            <p:cNvSpPr>
              <a:spLocks noChangeShapeType="1"/>
            </p:cNvSpPr>
            <p:nvPr/>
          </p:nvSpPr>
          <p:spPr bwMode="auto">
            <a:xfrm flipH="1">
              <a:off x="3513" y="7944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8" name="AutoShape 61"/>
            <p:cNvSpPr>
              <a:spLocks noChangeShapeType="1"/>
            </p:cNvSpPr>
            <p:nvPr/>
          </p:nvSpPr>
          <p:spPr bwMode="auto">
            <a:xfrm flipV="1">
              <a:off x="3660" y="8160"/>
              <a:ext cx="101" cy="18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9" name="AutoShape 60"/>
            <p:cNvSpPr>
              <a:spLocks noChangeShapeType="1"/>
            </p:cNvSpPr>
            <p:nvPr/>
          </p:nvSpPr>
          <p:spPr bwMode="auto">
            <a:xfrm flipH="1" flipV="1">
              <a:off x="3690" y="7317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0" name="AutoShape 59"/>
            <p:cNvSpPr>
              <a:spLocks noChangeShapeType="1"/>
            </p:cNvSpPr>
            <p:nvPr/>
          </p:nvSpPr>
          <p:spPr bwMode="auto">
            <a:xfrm flipV="1">
              <a:off x="3723" y="6879"/>
              <a:ext cx="177" cy="15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1" name="AutoShape 58"/>
            <p:cNvSpPr>
              <a:spLocks noChangeShapeType="1"/>
            </p:cNvSpPr>
            <p:nvPr/>
          </p:nvSpPr>
          <p:spPr bwMode="auto">
            <a:xfrm>
              <a:off x="4265" y="6927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2" name="AutoShape 57"/>
            <p:cNvSpPr>
              <a:spLocks noChangeShapeType="1"/>
            </p:cNvSpPr>
            <p:nvPr/>
          </p:nvSpPr>
          <p:spPr bwMode="auto">
            <a:xfrm flipH="1">
              <a:off x="4320" y="7344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AutoShape 56"/>
            <p:cNvSpPr>
              <a:spLocks noChangeShapeType="1"/>
            </p:cNvSpPr>
            <p:nvPr/>
          </p:nvSpPr>
          <p:spPr bwMode="auto">
            <a:xfrm>
              <a:off x="4305" y="7991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AutoShape 55"/>
            <p:cNvSpPr>
              <a:spLocks noChangeShapeType="1"/>
            </p:cNvSpPr>
            <p:nvPr/>
          </p:nvSpPr>
          <p:spPr bwMode="auto">
            <a:xfrm flipH="1" flipV="1">
              <a:off x="4413" y="7911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AutoShape 54"/>
            <p:cNvSpPr>
              <a:spLocks noChangeShapeType="1"/>
            </p:cNvSpPr>
            <p:nvPr/>
          </p:nvSpPr>
          <p:spPr bwMode="auto">
            <a:xfrm flipV="1">
              <a:off x="4403" y="7532"/>
              <a:ext cx="69" cy="1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6" name="AutoShape 53"/>
            <p:cNvSpPr>
              <a:spLocks noChangeShapeType="1"/>
            </p:cNvSpPr>
            <p:nvPr/>
          </p:nvSpPr>
          <p:spPr bwMode="auto">
            <a:xfrm>
              <a:off x="4668" y="7547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7" name="AutoShape 52"/>
            <p:cNvSpPr>
              <a:spLocks noChangeShapeType="1"/>
            </p:cNvSpPr>
            <p:nvPr/>
          </p:nvSpPr>
          <p:spPr bwMode="auto">
            <a:xfrm flipH="1" flipV="1">
              <a:off x="4740" y="7314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8" name="AutoShape 51"/>
            <p:cNvSpPr>
              <a:spLocks noChangeShapeType="1"/>
            </p:cNvSpPr>
            <p:nvPr/>
          </p:nvSpPr>
          <p:spPr bwMode="auto">
            <a:xfrm flipH="1" flipV="1">
              <a:off x="4263" y="6702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9" name="AutoShape 50"/>
            <p:cNvSpPr>
              <a:spLocks noChangeShapeType="1"/>
            </p:cNvSpPr>
            <p:nvPr/>
          </p:nvSpPr>
          <p:spPr bwMode="auto">
            <a:xfrm>
              <a:off x="4034" y="6219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3084" y="8160"/>
              <a:ext cx="243" cy="264"/>
              <a:chOff x="2550" y="6603"/>
              <a:chExt cx="243" cy="264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3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 bwMode="auto">
            <a:xfrm>
              <a:off x="3761" y="7911"/>
              <a:ext cx="243" cy="264"/>
              <a:chOff x="2550" y="6603"/>
              <a:chExt cx="243" cy="264"/>
            </a:xfrm>
          </p:grpSpPr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4" name="Text Box 4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4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 bwMode="auto">
            <a:xfrm>
              <a:off x="3939" y="6717"/>
              <a:ext cx="243" cy="264"/>
              <a:chOff x="2550" y="6603"/>
              <a:chExt cx="243" cy="264"/>
            </a:xfrm>
          </p:grpSpPr>
          <p:sp>
            <p:nvSpPr>
              <p:cNvPr id="71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b="1" dirty="0">
                    <a:solidFill>
                      <a:srgbClr val="FFFFFF"/>
                    </a:solidFill>
                    <a:latin typeface="Calibri" charset="0"/>
                    <a:ea typeface="宋体" pitchFamily="2" charset="-122"/>
                    <a:cs typeface="Calibri" charset="0"/>
                  </a:rPr>
                  <a:t>5</a:t>
                </a: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3" name="Group 38"/>
            <p:cNvGrpSpPr/>
            <p:nvPr/>
          </p:nvGrpSpPr>
          <p:grpSpPr bwMode="auto">
            <a:xfrm>
              <a:off x="4100" y="7353"/>
              <a:ext cx="243" cy="264"/>
              <a:chOff x="2550" y="6603"/>
              <a:chExt cx="243" cy="264"/>
            </a:xfrm>
          </p:grpSpPr>
          <p:sp>
            <p:nvSpPr>
              <p:cNvPr id="69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70" name="Text Box 3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6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4" name="Group 35"/>
            <p:cNvGrpSpPr/>
            <p:nvPr/>
          </p:nvGrpSpPr>
          <p:grpSpPr bwMode="auto">
            <a:xfrm>
              <a:off x="4244" y="8223"/>
              <a:ext cx="243" cy="264"/>
              <a:chOff x="2550" y="6603"/>
              <a:chExt cx="243" cy="264"/>
            </a:xfrm>
          </p:grpSpPr>
          <p:sp>
            <p:nvSpPr>
              <p:cNvPr id="67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7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5" name="Group 32"/>
            <p:cNvGrpSpPr/>
            <p:nvPr/>
          </p:nvGrpSpPr>
          <p:grpSpPr bwMode="auto">
            <a:xfrm>
              <a:off x="4467" y="7308"/>
              <a:ext cx="243" cy="264"/>
              <a:chOff x="2550" y="6603"/>
              <a:chExt cx="243" cy="264"/>
            </a:xfrm>
          </p:grpSpPr>
          <p:sp>
            <p:nvSpPr>
              <p:cNvPr id="65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6" name="Text Box 3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8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6" name="Group 29"/>
            <p:cNvGrpSpPr/>
            <p:nvPr/>
          </p:nvGrpSpPr>
          <p:grpSpPr bwMode="auto">
            <a:xfrm>
              <a:off x="4650" y="7878"/>
              <a:ext cx="243" cy="264"/>
              <a:chOff x="2550" y="6603"/>
              <a:chExt cx="243" cy="264"/>
            </a:xfrm>
          </p:grpSpPr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64" name="Text Box 3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  <a:cs typeface="Calibri" charset="0"/>
                  </a:rPr>
                  <a:t>9</a:t>
                </a:r>
                <a:endPara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3753" y="7686"/>
              <a:ext cx="177" cy="2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F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8" y="7068"/>
              <a:ext cx="147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C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423" y="7083"/>
              <a:ext cx="22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B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3123" y="7671"/>
              <a:ext cx="180" cy="2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473" y="817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3303" y="820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3033" y="7611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3378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4098" y="7617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146" y="668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576" y="6717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4413" y="7017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182" y="7677"/>
              <a:ext cx="15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4743" y="76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4848" y="7692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I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66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338" y="732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360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273" y="731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3678" y="762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3573" y="7938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63" y="825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H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3393" y="8280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E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4338" y="789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870" y="6432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3963" y="6489"/>
              <a:ext cx="147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A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838325" y="5186045"/>
            <a:ext cx="478472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B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E  F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r>
              <a:rPr kumimoji="0" lang="en-US" altLang="zh-CN" sz="2000" b="1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A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charset="0"/>
                <a:ea typeface="宋体" pitchFamily="2" charset="-122"/>
              </a:rPr>
              <a:t>C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先序</a:t>
            </a:r>
            <a:r>
              <a:rPr lang="en-US" altLang="zh-CN"/>
              <a:t>&amp;</a:t>
            </a:r>
            <a:r>
              <a:rPr lang="zh-CN" altLang="en-US"/>
              <a:t>后</a:t>
            </a:r>
            <a:r>
              <a:rPr lang="zh-CN" altLang="en-US"/>
              <a:t>序遍历</a:t>
            </a:r>
            <a:endParaRPr lang="zh-CN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835028" y="1906574"/>
            <a:ext cx="3286148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E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G  H I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7282" name="Group 2"/>
          <p:cNvGrpSpPr/>
          <p:nvPr/>
        </p:nvGrpSpPr>
        <p:grpSpPr bwMode="auto">
          <a:xfrm>
            <a:off x="2120912" y="3406772"/>
            <a:ext cx="2428892" cy="2571768"/>
            <a:chOff x="2979" y="2172"/>
            <a:chExt cx="2076" cy="2298"/>
          </a:xfrm>
        </p:grpSpPr>
        <p:grpSp>
          <p:nvGrpSpPr>
            <p:cNvPr id="97283" name="Group 3"/>
            <p:cNvGrpSpPr/>
            <p:nvPr/>
          </p:nvGrpSpPr>
          <p:grpSpPr bwMode="auto">
            <a:xfrm>
              <a:off x="3330" y="2712"/>
              <a:ext cx="243" cy="264"/>
              <a:chOff x="2550" y="6603"/>
              <a:chExt cx="243" cy="264"/>
            </a:xfrm>
          </p:grpSpPr>
          <p:sp>
            <p:nvSpPr>
              <p:cNvPr id="97284" name="Oval 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5" name="Text Box 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286" name="Group 6"/>
            <p:cNvGrpSpPr/>
            <p:nvPr/>
          </p:nvGrpSpPr>
          <p:grpSpPr bwMode="auto">
            <a:xfrm>
              <a:off x="3705" y="2220"/>
              <a:ext cx="243" cy="264"/>
              <a:chOff x="2550" y="6603"/>
              <a:chExt cx="243" cy="264"/>
            </a:xfrm>
          </p:grpSpPr>
          <p:sp>
            <p:nvSpPr>
              <p:cNvPr id="97287" name="Oval 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7289" name="AutoShape 9"/>
            <p:cNvCxnSpPr>
              <a:cxnSpLocks noChangeShapeType="1"/>
            </p:cNvCxnSpPr>
            <p:nvPr/>
          </p:nvCxnSpPr>
          <p:spPr bwMode="auto">
            <a:xfrm flipH="1">
              <a:off x="3597" y="2691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0" name="AutoShape 10"/>
            <p:cNvCxnSpPr>
              <a:cxnSpLocks noChangeShapeType="1"/>
            </p:cNvCxnSpPr>
            <p:nvPr/>
          </p:nvCxnSpPr>
          <p:spPr bwMode="auto">
            <a:xfrm flipH="1">
              <a:off x="3221" y="3261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1" name="AutoShape 11"/>
            <p:cNvCxnSpPr>
              <a:cxnSpLocks noChangeShapeType="1"/>
            </p:cNvCxnSpPr>
            <p:nvPr/>
          </p:nvCxnSpPr>
          <p:spPr bwMode="auto">
            <a:xfrm flipV="1">
              <a:off x="3345" y="3336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2" name="AutoShape 12"/>
            <p:cNvCxnSpPr>
              <a:cxnSpLocks noChangeShapeType="1"/>
            </p:cNvCxnSpPr>
            <p:nvPr/>
          </p:nvCxnSpPr>
          <p:spPr bwMode="auto">
            <a:xfrm>
              <a:off x="3540" y="3331"/>
              <a:ext cx="75" cy="13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3" name="AutoShape 13"/>
            <p:cNvCxnSpPr>
              <a:cxnSpLocks noChangeShapeType="1"/>
            </p:cNvCxnSpPr>
            <p:nvPr/>
          </p:nvCxnSpPr>
          <p:spPr bwMode="auto">
            <a:xfrm flipH="1">
              <a:off x="3528" y="3882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4" name="AutoShape 14"/>
            <p:cNvCxnSpPr>
              <a:cxnSpLocks noChangeShapeType="1"/>
            </p:cNvCxnSpPr>
            <p:nvPr/>
          </p:nvCxnSpPr>
          <p:spPr bwMode="auto">
            <a:xfrm flipV="1">
              <a:off x="3660" y="3959"/>
              <a:ext cx="146" cy="23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5" name="AutoShape 15"/>
            <p:cNvCxnSpPr>
              <a:cxnSpLocks noChangeShapeType="1"/>
            </p:cNvCxnSpPr>
            <p:nvPr/>
          </p:nvCxnSpPr>
          <p:spPr bwMode="auto">
            <a:xfrm flipH="1" flipV="1">
              <a:off x="3690" y="3270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6" name="AutoShape 16"/>
            <p:cNvCxnSpPr>
              <a:cxnSpLocks noChangeShapeType="1"/>
            </p:cNvCxnSpPr>
            <p:nvPr/>
          </p:nvCxnSpPr>
          <p:spPr bwMode="auto">
            <a:xfrm flipV="1">
              <a:off x="3693" y="2757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7" name="AutoShape 17"/>
            <p:cNvCxnSpPr>
              <a:cxnSpLocks noChangeShapeType="1"/>
            </p:cNvCxnSpPr>
            <p:nvPr/>
          </p:nvCxnSpPr>
          <p:spPr bwMode="auto">
            <a:xfrm>
              <a:off x="4115" y="2745"/>
              <a:ext cx="150" cy="15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8" name="AutoShape 18"/>
            <p:cNvCxnSpPr>
              <a:cxnSpLocks noChangeShapeType="1"/>
            </p:cNvCxnSpPr>
            <p:nvPr/>
          </p:nvCxnSpPr>
          <p:spPr bwMode="auto">
            <a:xfrm flipH="1">
              <a:off x="4320" y="3297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299" name="AutoShape 19"/>
            <p:cNvCxnSpPr>
              <a:cxnSpLocks noChangeShapeType="1"/>
            </p:cNvCxnSpPr>
            <p:nvPr/>
          </p:nvCxnSpPr>
          <p:spPr bwMode="auto">
            <a:xfrm>
              <a:off x="4305" y="3944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0" name="AutoShape 20"/>
            <p:cNvCxnSpPr>
              <a:cxnSpLocks noChangeShapeType="1"/>
            </p:cNvCxnSpPr>
            <p:nvPr/>
          </p:nvCxnSpPr>
          <p:spPr bwMode="auto">
            <a:xfrm flipH="1" flipV="1">
              <a:off x="4413" y="3864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1" name="AutoShape 21"/>
            <p:cNvCxnSpPr>
              <a:cxnSpLocks noChangeShapeType="1"/>
            </p:cNvCxnSpPr>
            <p:nvPr/>
          </p:nvCxnSpPr>
          <p:spPr bwMode="auto">
            <a:xfrm flipV="1">
              <a:off x="4418" y="3336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2" name="AutoShape 22"/>
            <p:cNvCxnSpPr>
              <a:cxnSpLocks noChangeShapeType="1"/>
            </p:cNvCxnSpPr>
            <p:nvPr/>
          </p:nvCxnSpPr>
          <p:spPr bwMode="auto">
            <a:xfrm>
              <a:off x="4608" y="3335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3" name="AutoShape 23"/>
            <p:cNvCxnSpPr>
              <a:cxnSpLocks noChangeShapeType="1"/>
            </p:cNvCxnSpPr>
            <p:nvPr/>
          </p:nvCxnSpPr>
          <p:spPr bwMode="auto">
            <a:xfrm flipH="1" flipV="1">
              <a:off x="4740" y="3267"/>
              <a:ext cx="150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4" name="AutoShape 24"/>
            <p:cNvCxnSpPr>
              <a:cxnSpLocks noChangeShapeType="1"/>
            </p:cNvCxnSpPr>
            <p:nvPr/>
          </p:nvCxnSpPr>
          <p:spPr bwMode="auto">
            <a:xfrm flipH="1" flipV="1">
              <a:off x="4263" y="2655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7305" name="AutoShape 25"/>
            <p:cNvCxnSpPr>
              <a:cxnSpLocks noChangeShapeType="1"/>
            </p:cNvCxnSpPr>
            <p:nvPr/>
          </p:nvCxnSpPr>
          <p:spPr bwMode="auto">
            <a:xfrm>
              <a:off x="4034" y="2172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7306" name="Group 26"/>
            <p:cNvGrpSpPr/>
            <p:nvPr/>
          </p:nvGrpSpPr>
          <p:grpSpPr bwMode="auto">
            <a:xfrm>
              <a:off x="2979" y="3303"/>
              <a:ext cx="243" cy="264"/>
              <a:chOff x="2550" y="6603"/>
              <a:chExt cx="243" cy="264"/>
            </a:xfrm>
          </p:grpSpPr>
          <p:sp>
            <p:nvSpPr>
              <p:cNvPr id="97307" name="Oval 2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08" name="Text Box 2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09" name="Group 29"/>
            <p:cNvGrpSpPr/>
            <p:nvPr/>
          </p:nvGrpSpPr>
          <p:grpSpPr bwMode="auto">
            <a:xfrm>
              <a:off x="3491" y="3444"/>
              <a:ext cx="243" cy="264"/>
              <a:chOff x="2550" y="6603"/>
              <a:chExt cx="243" cy="264"/>
            </a:xfrm>
          </p:grpSpPr>
          <p:sp>
            <p:nvSpPr>
              <p:cNvPr id="97310" name="Oval 3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1" name="Text Box 3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2" name="Group 32"/>
            <p:cNvGrpSpPr/>
            <p:nvPr/>
          </p:nvGrpSpPr>
          <p:grpSpPr bwMode="auto">
            <a:xfrm>
              <a:off x="3285" y="3903"/>
              <a:ext cx="243" cy="264"/>
              <a:chOff x="2550" y="6603"/>
              <a:chExt cx="243" cy="264"/>
            </a:xfrm>
          </p:grpSpPr>
          <p:sp>
            <p:nvSpPr>
              <p:cNvPr id="97313" name="Oval 3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5" name="Group 35"/>
            <p:cNvGrpSpPr/>
            <p:nvPr/>
          </p:nvGrpSpPr>
          <p:grpSpPr bwMode="auto">
            <a:xfrm>
              <a:off x="4205" y="2886"/>
              <a:ext cx="243" cy="264"/>
              <a:chOff x="2550" y="6603"/>
              <a:chExt cx="243" cy="264"/>
            </a:xfrm>
          </p:grpSpPr>
          <p:sp>
            <p:nvSpPr>
              <p:cNvPr id="97316" name="Oval 3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17" name="Text Box 3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18" name="Group 38"/>
            <p:cNvGrpSpPr/>
            <p:nvPr/>
          </p:nvGrpSpPr>
          <p:grpSpPr bwMode="auto">
            <a:xfrm>
              <a:off x="4064" y="3306"/>
              <a:ext cx="243" cy="264"/>
              <a:chOff x="2550" y="6603"/>
              <a:chExt cx="243" cy="264"/>
            </a:xfrm>
          </p:grpSpPr>
          <p:sp>
            <p:nvSpPr>
              <p:cNvPr id="97319" name="Oval 39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0" name="Text Box 40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1" name="Group 41"/>
            <p:cNvGrpSpPr/>
            <p:nvPr/>
          </p:nvGrpSpPr>
          <p:grpSpPr bwMode="auto">
            <a:xfrm>
              <a:off x="4242" y="4116"/>
              <a:ext cx="243" cy="264"/>
              <a:chOff x="2550" y="6603"/>
              <a:chExt cx="243" cy="264"/>
            </a:xfrm>
          </p:grpSpPr>
          <p:sp>
            <p:nvSpPr>
              <p:cNvPr id="97322" name="Oval 42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3" name="Text Box 43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7324" name="Group 44"/>
            <p:cNvGrpSpPr/>
            <p:nvPr/>
          </p:nvGrpSpPr>
          <p:grpSpPr bwMode="auto">
            <a:xfrm>
              <a:off x="4545" y="3456"/>
              <a:ext cx="243" cy="264"/>
              <a:chOff x="2550" y="6603"/>
              <a:chExt cx="243" cy="264"/>
            </a:xfrm>
          </p:grpSpPr>
          <p:sp>
            <p:nvSpPr>
              <p:cNvPr id="97325" name="Oval 4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326" name="Text Box 4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3753" y="3639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4518" y="3021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>
              <a:off x="3423" y="3036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123" y="3624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31" name="Oval 51"/>
            <p:cNvSpPr>
              <a:spLocks noChangeArrowheads="1"/>
            </p:cNvSpPr>
            <p:nvPr/>
          </p:nvSpPr>
          <p:spPr bwMode="auto">
            <a:xfrm>
              <a:off x="4473" y="412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2" name="Oval 52"/>
            <p:cNvSpPr>
              <a:spLocks noChangeArrowheads="1"/>
            </p:cNvSpPr>
            <p:nvPr/>
          </p:nvSpPr>
          <p:spPr bwMode="auto">
            <a:xfrm>
              <a:off x="3303" y="4158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3" name="Oval 53"/>
            <p:cNvSpPr>
              <a:spLocks noChangeArrowheads="1"/>
            </p:cNvSpPr>
            <p:nvPr/>
          </p:nvSpPr>
          <p:spPr bwMode="auto">
            <a:xfrm>
              <a:off x="3033" y="356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4" name="Oval 54"/>
            <p:cNvSpPr>
              <a:spLocks noChangeArrowheads="1"/>
            </p:cNvSpPr>
            <p:nvPr/>
          </p:nvSpPr>
          <p:spPr bwMode="auto">
            <a:xfrm>
              <a:off x="3378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5" name="Oval 55"/>
            <p:cNvSpPr>
              <a:spLocks noChangeArrowheads="1"/>
            </p:cNvSpPr>
            <p:nvPr/>
          </p:nvSpPr>
          <p:spPr bwMode="auto">
            <a:xfrm>
              <a:off x="4098" y="3570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6" name="Line 56"/>
            <p:cNvSpPr>
              <a:spLocks noChangeShapeType="1"/>
            </p:cNvSpPr>
            <p:nvPr/>
          </p:nvSpPr>
          <p:spPr bwMode="auto">
            <a:xfrm>
              <a:off x="4146" y="264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7" name="Line 57"/>
            <p:cNvSpPr>
              <a:spLocks noChangeShapeType="1"/>
            </p:cNvSpPr>
            <p:nvPr/>
          </p:nvSpPr>
          <p:spPr bwMode="auto">
            <a:xfrm flipH="1">
              <a:off x="3576" y="267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8" name="Oval 58"/>
            <p:cNvSpPr>
              <a:spLocks noChangeArrowheads="1"/>
            </p:cNvSpPr>
            <p:nvPr/>
          </p:nvSpPr>
          <p:spPr bwMode="auto">
            <a:xfrm>
              <a:off x="4413" y="297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39" name="Text Box 59"/>
            <p:cNvSpPr txBox="1">
              <a:spLocks noChangeArrowheads="1"/>
            </p:cNvSpPr>
            <p:nvPr/>
          </p:nvSpPr>
          <p:spPr bwMode="auto">
            <a:xfrm>
              <a:off x="4182" y="3630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0" name="Oval 60"/>
            <p:cNvSpPr>
              <a:spLocks noChangeArrowheads="1"/>
            </p:cNvSpPr>
            <p:nvPr/>
          </p:nvSpPr>
          <p:spPr bwMode="auto">
            <a:xfrm>
              <a:off x="4743" y="35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1" name="Text Box 61"/>
            <p:cNvSpPr txBox="1">
              <a:spLocks noChangeArrowheads="1"/>
            </p:cNvSpPr>
            <p:nvPr/>
          </p:nvSpPr>
          <p:spPr bwMode="auto">
            <a:xfrm>
              <a:off x="4848" y="3645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2" name="Line 62"/>
            <p:cNvSpPr>
              <a:spLocks noChangeShapeType="1"/>
            </p:cNvSpPr>
            <p:nvPr/>
          </p:nvSpPr>
          <p:spPr bwMode="auto">
            <a:xfrm>
              <a:off x="466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3" name="Line 63"/>
            <p:cNvSpPr>
              <a:spLocks noChangeShapeType="1"/>
            </p:cNvSpPr>
            <p:nvPr/>
          </p:nvSpPr>
          <p:spPr bwMode="auto">
            <a:xfrm flipH="1">
              <a:off x="4338" y="327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4" name="Line 64"/>
            <p:cNvSpPr>
              <a:spLocks noChangeShapeType="1"/>
            </p:cNvSpPr>
            <p:nvPr/>
          </p:nvSpPr>
          <p:spPr bwMode="auto">
            <a:xfrm>
              <a:off x="360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5" name="Line 65"/>
            <p:cNvSpPr>
              <a:spLocks noChangeShapeType="1"/>
            </p:cNvSpPr>
            <p:nvPr/>
          </p:nvSpPr>
          <p:spPr bwMode="auto">
            <a:xfrm flipH="1">
              <a:off x="3273" y="326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6" name="Oval 66"/>
            <p:cNvSpPr>
              <a:spLocks noChangeArrowheads="1"/>
            </p:cNvSpPr>
            <p:nvPr/>
          </p:nvSpPr>
          <p:spPr bwMode="auto">
            <a:xfrm>
              <a:off x="3678" y="3579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7" name="Line 67"/>
            <p:cNvSpPr>
              <a:spLocks noChangeShapeType="1"/>
            </p:cNvSpPr>
            <p:nvPr/>
          </p:nvSpPr>
          <p:spPr bwMode="auto">
            <a:xfrm flipH="1">
              <a:off x="3573" y="3891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563" y="420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3393" y="4233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350" name="Line 70"/>
            <p:cNvSpPr>
              <a:spLocks noChangeShapeType="1"/>
            </p:cNvSpPr>
            <p:nvPr/>
          </p:nvSpPr>
          <p:spPr bwMode="auto">
            <a:xfrm>
              <a:off x="4338" y="3846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1" name="Oval 71"/>
            <p:cNvSpPr>
              <a:spLocks noChangeArrowheads="1"/>
            </p:cNvSpPr>
            <p:nvPr/>
          </p:nvSpPr>
          <p:spPr bwMode="auto">
            <a:xfrm>
              <a:off x="3870" y="2385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3963" y="2442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31280" y="1908175"/>
            <a:ext cx="449643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（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D E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F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B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）（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 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H </a:t>
            </a:r>
            <a:r>
              <a:rPr lang="en-US" altLang="zh-CN" sz="2000" b="1" i="1" u="sng" dirty="0" smtClean="0">
                <a:latin typeface="Calibri" charset="0"/>
                <a:ea typeface="宋体" pitchFamily="2" charset="-122"/>
              </a:rPr>
              <a:t>G</a:t>
            </a:r>
            <a:r>
              <a:rPr kumimoji="0" lang="en-US" altLang="zh-CN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 I </a:t>
            </a:r>
            <a:r>
              <a:rPr lang="en-US" altLang="zh-CN" sz="2000" b="1" i="1" u="sng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C</a:t>
            </a:r>
            <a:r>
              <a:rPr kumimoji="0" lang="zh-CN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宋体" pitchFamily="2" charset="-122"/>
              </a:rPr>
              <a:t>） </a:t>
            </a:r>
            <a:r>
              <a:rPr lang="en-US" altLang="zh-CN" sz="2000" b="1" dirty="0" smtClean="0">
                <a:solidFill>
                  <a:srgbClr val="0000FF"/>
                </a:solidFill>
                <a:latin typeface="Calibri" charset="0"/>
                <a:ea typeface="宋体" pitchFamily="2" charset="-122"/>
              </a:rPr>
              <a:t>A</a:t>
            </a:r>
            <a:endParaRPr kumimoji="0" lang="zh-CN" altLang="zh-CN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98306" name="Group 2"/>
          <p:cNvGrpSpPr/>
          <p:nvPr/>
        </p:nvGrpSpPr>
        <p:grpSpPr bwMode="auto">
          <a:xfrm>
            <a:off x="7454594" y="3498212"/>
            <a:ext cx="2428892" cy="2643206"/>
            <a:chOff x="2979" y="11858"/>
            <a:chExt cx="2076" cy="2328"/>
          </a:xfrm>
        </p:grpSpPr>
        <p:sp>
          <p:nvSpPr>
            <p:cNvPr id="98307" name="Text Box 3"/>
            <p:cNvSpPr txBox="1">
              <a:spLocks noChangeArrowheads="1"/>
            </p:cNvSpPr>
            <p:nvPr/>
          </p:nvSpPr>
          <p:spPr bwMode="auto">
            <a:xfrm>
              <a:off x="3393" y="13919"/>
              <a:ext cx="15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grpSp>
          <p:nvGrpSpPr>
            <p:cNvPr id="98308" name="Group 4"/>
            <p:cNvGrpSpPr/>
            <p:nvPr/>
          </p:nvGrpSpPr>
          <p:grpSpPr bwMode="auto">
            <a:xfrm>
              <a:off x="3690" y="12728"/>
              <a:ext cx="243" cy="264"/>
              <a:chOff x="2550" y="6603"/>
              <a:chExt cx="243" cy="264"/>
            </a:xfrm>
          </p:grpSpPr>
          <p:sp>
            <p:nvSpPr>
              <p:cNvPr id="98309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0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11" name="Group 7"/>
            <p:cNvGrpSpPr/>
            <p:nvPr/>
          </p:nvGrpSpPr>
          <p:grpSpPr bwMode="auto">
            <a:xfrm>
              <a:off x="4185" y="12071"/>
              <a:ext cx="243" cy="264"/>
              <a:chOff x="2550" y="6603"/>
              <a:chExt cx="243" cy="264"/>
            </a:xfrm>
          </p:grpSpPr>
          <p:sp>
            <p:nvSpPr>
              <p:cNvPr id="98312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13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98314" name="AutoShape 10"/>
            <p:cNvCxnSpPr>
              <a:cxnSpLocks noChangeShapeType="1"/>
            </p:cNvCxnSpPr>
            <p:nvPr/>
          </p:nvCxnSpPr>
          <p:spPr bwMode="auto">
            <a:xfrm flipH="1">
              <a:off x="3597" y="12377"/>
              <a:ext cx="201" cy="18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5" name="AutoShape 11"/>
            <p:cNvCxnSpPr>
              <a:cxnSpLocks noChangeShapeType="1"/>
            </p:cNvCxnSpPr>
            <p:nvPr/>
          </p:nvCxnSpPr>
          <p:spPr bwMode="auto">
            <a:xfrm flipH="1">
              <a:off x="3221" y="12947"/>
              <a:ext cx="142" cy="23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6" name="AutoShape 12"/>
            <p:cNvCxnSpPr>
              <a:cxnSpLocks noChangeShapeType="1"/>
            </p:cNvCxnSpPr>
            <p:nvPr/>
          </p:nvCxnSpPr>
          <p:spPr bwMode="auto">
            <a:xfrm flipV="1">
              <a:off x="3345" y="13022"/>
              <a:ext cx="153" cy="279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7" name="AutoShape 13"/>
            <p:cNvCxnSpPr>
              <a:cxnSpLocks noChangeShapeType="1"/>
            </p:cNvCxnSpPr>
            <p:nvPr/>
          </p:nvCxnSpPr>
          <p:spPr bwMode="auto">
            <a:xfrm>
              <a:off x="3570" y="13047"/>
              <a:ext cx="120" cy="232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8" name="AutoShape 14"/>
            <p:cNvCxnSpPr>
              <a:cxnSpLocks noChangeShapeType="1"/>
            </p:cNvCxnSpPr>
            <p:nvPr/>
          </p:nvCxnSpPr>
          <p:spPr bwMode="auto">
            <a:xfrm flipH="1">
              <a:off x="3528" y="13568"/>
              <a:ext cx="150" cy="21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19" name="AutoShape 15"/>
            <p:cNvCxnSpPr>
              <a:cxnSpLocks noChangeShapeType="1"/>
            </p:cNvCxnSpPr>
            <p:nvPr/>
          </p:nvCxnSpPr>
          <p:spPr bwMode="auto">
            <a:xfrm flipV="1">
              <a:off x="3660" y="13750"/>
              <a:ext cx="104" cy="1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0" name="AutoShape 16"/>
            <p:cNvCxnSpPr>
              <a:cxnSpLocks noChangeShapeType="1"/>
            </p:cNvCxnSpPr>
            <p:nvPr/>
          </p:nvCxnSpPr>
          <p:spPr bwMode="auto">
            <a:xfrm flipH="1" flipV="1">
              <a:off x="3705" y="13016"/>
              <a:ext cx="116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1" name="AutoShape 17"/>
            <p:cNvCxnSpPr>
              <a:cxnSpLocks noChangeShapeType="1"/>
            </p:cNvCxnSpPr>
            <p:nvPr/>
          </p:nvCxnSpPr>
          <p:spPr bwMode="auto">
            <a:xfrm flipV="1">
              <a:off x="3693" y="12443"/>
              <a:ext cx="267" cy="22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2" name="AutoShape 18"/>
            <p:cNvCxnSpPr>
              <a:cxnSpLocks noChangeShapeType="1"/>
            </p:cNvCxnSpPr>
            <p:nvPr/>
          </p:nvCxnSpPr>
          <p:spPr bwMode="auto">
            <a:xfrm>
              <a:off x="4115" y="12416"/>
              <a:ext cx="295" cy="276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3" name="AutoShape 19"/>
            <p:cNvCxnSpPr>
              <a:cxnSpLocks noChangeShapeType="1"/>
            </p:cNvCxnSpPr>
            <p:nvPr/>
          </p:nvCxnSpPr>
          <p:spPr bwMode="auto">
            <a:xfrm flipH="1">
              <a:off x="4320" y="12983"/>
              <a:ext cx="105" cy="16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4" name="AutoShape 20"/>
            <p:cNvCxnSpPr>
              <a:cxnSpLocks noChangeShapeType="1"/>
            </p:cNvCxnSpPr>
            <p:nvPr/>
          </p:nvCxnSpPr>
          <p:spPr bwMode="auto">
            <a:xfrm>
              <a:off x="4305" y="13630"/>
              <a:ext cx="138" cy="214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413" y="13550"/>
              <a:ext cx="133" cy="20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6" name="AutoShape 22"/>
            <p:cNvCxnSpPr>
              <a:cxnSpLocks noChangeShapeType="1"/>
            </p:cNvCxnSpPr>
            <p:nvPr/>
          </p:nvCxnSpPr>
          <p:spPr bwMode="auto">
            <a:xfrm flipV="1">
              <a:off x="4418" y="13022"/>
              <a:ext cx="160" cy="27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7" name="AutoShape 23"/>
            <p:cNvCxnSpPr>
              <a:cxnSpLocks noChangeShapeType="1"/>
            </p:cNvCxnSpPr>
            <p:nvPr/>
          </p:nvCxnSpPr>
          <p:spPr bwMode="auto">
            <a:xfrm>
              <a:off x="4608" y="13021"/>
              <a:ext cx="102" cy="145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8" name="AutoShape 24"/>
            <p:cNvCxnSpPr>
              <a:cxnSpLocks noChangeShapeType="1"/>
            </p:cNvCxnSpPr>
            <p:nvPr/>
          </p:nvCxnSpPr>
          <p:spPr bwMode="auto">
            <a:xfrm flipH="1" flipV="1">
              <a:off x="4785" y="13013"/>
              <a:ext cx="135" cy="23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29" name="AutoShape 25"/>
            <p:cNvCxnSpPr>
              <a:cxnSpLocks noChangeShapeType="1"/>
            </p:cNvCxnSpPr>
            <p:nvPr/>
          </p:nvCxnSpPr>
          <p:spPr bwMode="auto">
            <a:xfrm flipH="1" flipV="1">
              <a:off x="4308" y="12356"/>
              <a:ext cx="213" cy="180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cxnSp>
          <p:nvCxnSpPr>
            <p:cNvPr id="98330" name="AutoShape 26"/>
            <p:cNvCxnSpPr>
              <a:cxnSpLocks noChangeShapeType="1"/>
            </p:cNvCxnSpPr>
            <p:nvPr/>
          </p:nvCxnSpPr>
          <p:spPr bwMode="auto">
            <a:xfrm>
              <a:off x="4034" y="11858"/>
              <a:ext cx="0" cy="183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grpSp>
          <p:nvGrpSpPr>
            <p:cNvPr id="98331" name="Group 27"/>
            <p:cNvGrpSpPr/>
            <p:nvPr/>
          </p:nvGrpSpPr>
          <p:grpSpPr bwMode="auto">
            <a:xfrm>
              <a:off x="2979" y="12989"/>
              <a:ext cx="243" cy="264"/>
              <a:chOff x="2550" y="6603"/>
              <a:chExt cx="243" cy="264"/>
            </a:xfrm>
          </p:grpSpPr>
          <p:sp>
            <p:nvSpPr>
              <p:cNvPr id="98332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3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4" name="Group 30"/>
            <p:cNvGrpSpPr/>
            <p:nvPr/>
          </p:nvGrpSpPr>
          <p:grpSpPr bwMode="auto">
            <a:xfrm>
              <a:off x="3761" y="13535"/>
              <a:ext cx="243" cy="264"/>
              <a:chOff x="2550" y="6603"/>
              <a:chExt cx="243" cy="264"/>
            </a:xfrm>
          </p:grpSpPr>
          <p:sp>
            <p:nvSpPr>
              <p:cNvPr id="98335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6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37" name="Group 33"/>
            <p:cNvGrpSpPr/>
            <p:nvPr/>
          </p:nvGrpSpPr>
          <p:grpSpPr bwMode="auto">
            <a:xfrm>
              <a:off x="3300" y="13604"/>
              <a:ext cx="243" cy="264"/>
              <a:chOff x="2550" y="6603"/>
              <a:chExt cx="243" cy="264"/>
            </a:xfrm>
          </p:grpSpPr>
          <p:sp>
            <p:nvSpPr>
              <p:cNvPr id="98338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39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0" name="Group 36"/>
            <p:cNvGrpSpPr/>
            <p:nvPr/>
          </p:nvGrpSpPr>
          <p:grpSpPr bwMode="auto">
            <a:xfrm>
              <a:off x="4730" y="12707"/>
              <a:ext cx="243" cy="264"/>
              <a:chOff x="2550" y="6603"/>
              <a:chExt cx="243" cy="264"/>
            </a:xfrm>
          </p:grpSpPr>
          <p:sp>
            <p:nvSpPr>
              <p:cNvPr id="98341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2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3" name="Group 39"/>
            <p:cNvGrpSpPr/>
            <p:nvPr/>
          </p:nvGrpSpPr>
          <p:grpSpPr bwMode="auto">
            <a:xfrm>
              <a:off x="4064" y="12992"/>
              <a:ext cx="243" cy="264"/>
              <a:chOff x="2550" y="6603"/>
              <a:chExt cx="243" cy="264"/>
            </a:xfrm>
          </p:grpSpPr>
          <p:sp>
            <p:nvSpPr>
              <p:cNvPr id="98344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5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6" name="Group 42"/>
            <p:cNvGrpSpPr/>
            <p:nvPr/>
          </p:nvGrpSpPr>
          <p:grpSpPr bwMode="auto">
            <a:xfrm>
              <a:off x="4242" y="13802"/>
              <a:ext cx="243" cy="264"/>
              <a:chOff x="2550" y="6603"/>
              <a:chExt cx="243" cy="264"/>
            </a:xfrm>
          </p:grpSpPr>
          <p:sp>
            <p:nvSpPr>
              <p:cNvPr id="98347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48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8349" name="Group 45"/>
            <p:cNvGrpSpPr/>
            <p:nvPr/>
          </p:nvGrpSpPr>
          <p:grpSpPr bwMode="auto">
            <a:xfrm>
              <a:off x="4545" y="13142"/>
              <a:ext cx="243" cy="264"/>
              <a:chOff x="2550" y="6603"/>
              <a:chExt cx="243" cy="264"/>
            </a:xfrm>
          </p:grpSpPr>
          <p:sp>
            <p:nvSpPr>
              <p:cNvPr id="98350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8351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3753" y="13325"/>
              <a:ext cx="177" cy="2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4518" y="12707"/>
              <a:ext cx="147" cy="2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3423" y="12722"/>
              <a:ext cx="222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3123" y="13310"/>
              <a:ext cx="180" cy="2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473" y="13814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3318" y="13874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3033" y="13250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3378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4098" y="13256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4146" y="1232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 flipH="1">
              <a:off x="3576" y="12356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3" name="Oval 59"/>
            <p:cNvSpPr>
              <a:spLocks noChangeArrowheads="1"/>
            </p:cNvSpPr>
            <p:nvPr/>
          </p:nvSpPr>
          <p:spPr bwMode="auto">
            <a:xfrm>
              <a:off x="4413" y="12656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4" name="Text Box 60"/>
            <p:cNvSpPr txBox="1">
              <a:spLocks noChangeArrowheads="1"/>
            </p:cNvSpPr>
            <p:nvPr/>
          </p:nvSpPr>
          <p:spPr bwMode="auto">
            <a:xfrm>
              <a:off x="4182" y="13316"/>
              <a:ext cx="153" cy="2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5" name="Oval 61"/>
            <p:cNvSpPr>
              <a:spLocks noChangeArrowheads="1"/>
            </p:cNvSpPr>
            <p:nvPr/>
          </p:nvSpPr>
          <p:spPr bwMode="auto">
            <a:xfrm>
              <a:off x="4743" y="132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4848" y="13331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67" name="Line 63"/>
            <p:cNvSpPr>
              <a:spLocks noChangeShapeType="1"/>
            </p:cNvSpPr>
            <p:nvPr/>
          </p:nvSpPr>
          <p:spPr bwMode="auto">
            <a:xfrm>
              <a:off x="466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8" name="Line 64"/>
            <p:cNvSpPr>
              <a:spLocks noChangeShapeType="1"/>
            </p:cNvSpPr>
            <p:nvPr/>
          </p:nvSpPr>
          <p:spPr bwMode="auto">
            <a:xfrm flipH="1">
              <a:off x="4338" y="1295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69" name="Line 65"/>
            <p:cNvSpPr>
              <a:spLocks noChangeShapeType="1"/>
            </p:cNvSpPr>
            <p:nvPr/>
          </p:nvSpPr>
          <p:spPr bwMode="auto">
            <a:xfrm>
              <a:off x="360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0" name="Line 66"/>
            <p:cNvSpPr>
              <a:spLocks noChangeShapeType="1"/>
            </p:cNvSpPr>
            <p:nvPr/>
          </p:nvSpPr>
          <p:spPr bwMode="auto">
            <a:xfrm flipH="1">
              <a:off x="3273" y="12953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1" name="Oval 67"/>
            <p:cNvSpPr>
              <a:spLocks noChangeArrowheads="1"/>
            </p:cNvSpPr>
            <p:nvPr/>
          </p:nvSpPr>
          <p:spPr bwMode="auto">
            <a:xfrm>
              <a:off x="3678" y="13265"/>
              <a:ext cx="312" cy="31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2" name="Line 68"/>
            <p:cNvSpPr>
              <a:spLocks noChangeShapeType="1"/>
            </p:cNvSpPr>
            <p:nvPr/>
          </p:nvSpPr>
          <p:spPr bwMode="auto">
            <a:xfrm flipH="1">
              <a:off x="3573" y="13577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563" y="13889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8374" name="Line 70"/>
            <p:cNvSpPr>
              <a:spLocks noChangeShapeType="1"/>
            </p:cNvSpPr>
            <p:nvPr/>
          </p:nvSpPr>
          <p:spPr bwMode="auto">
            <a:xfrm>
              <a:off x="4338" y="13532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5" name="Oval 71"/>
            <p:cNvSpPr>
              <a:spLocks noChangeArrowheads="1"/>
            </p:cNvSpPr>
            <p:nvPr/>
          </p:nvSpPr>
          <p:spPr bwMode="auto">
            <a:xfrm>
              <a:off x="3870" y="1207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98376" name="Text Box 72"/>
            <p:cNvSpPr txBox="1">
              <a:spLocks noChangeArrowheads="1"/>
            </p:cNvSpPr>
            <p:nvPr/>
          </p:nvSpPr>
          <p:spPr bwMode="auto">
            <a:xfrm>
              <a:off x="3963" y="12128"/>
              <a:ext cx="147" cy="1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层序遍历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可以设置一个队列结构，遍历从根结点开始，首先将根结点指针入队，然后开始执行下面三个操作（直到队列空）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从队列中取出一个元素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访问该元素所指结点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依次考虑其的左、右孩子，按顺序</a:t>
            </a:r>
            <a:r>
              <a:rPr lang="zh-CN" altLang="en-US"/>
              <a:t>将非空的孩子</a:t>
            </a:r>
            <a:r>
              <a:rPr lang="zh-CN" altLang="en-US"/>
              <a:t>入队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层序遍历</a:t>
            </a:r>
            <a:endParaRPr lang="zh-CN" altLang="en-US"/>
          </a:p>
        </p:txBody>
      </p:sp>
      <p:sp>
        <p:nvSpPr>
          <p:cNvPr id="82" name="Text Box 1"/>
          <p:cNvSpPr txBox="1">
            <a:spLocks noChangeArrowheads="1"/>
          </p:cNvSpPr>
          <p:nvPr/>
        </p:nvSpPr>
        <p:spPr bwMode="auto">
          <a:xfrm>
            <a:off x="2095472" y="4484678"/>
            <a:ext cx="1928826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层序</a:t>
            </a:r>
            <a:r>
              <a:rPr lang="zh-CN" altLang="en-US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遍历</a:t>
            </a:r>
            <a:r>
              <a:rPr lang="en-US" altLang="zh-CN" sz="2000" b="1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&gt;&gt;</a:t>
            </a:r>
            <a:endParaRPr kumimoji="0" lang="en-US" altLang="zh-CN" sz="2000" b="1" strike="noStrike" cap="none" normalizeH="0" baseline="0" dirty="0" smtClean="0">
              <a:ln>
                <a:noFill/>
              </a:ln>
              <a:effectLst/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167570" y="3055918"/>
            <a:ext cx="2330820" cy="2300009"/>
            <a:chOff x="5715008" y="714356"/>
            <a:chExt cx="2330820" cy="2300009"/>
          </a:xfrm>
        </p:grpSpPr>
        <p:grpSp>
          <p:nvGrpSpPr>
            <p:cNvPr id="85" name="Group 4"/>
            <p:cNvGrpSpPr/>
            <p:nvPr/>
          </p:nvGrpSpPr>
          <p:grpSpPr bwMode="auto">
            <a:xfrm>
              <a:off x="5715008" y="2000265"/>
              <a:ext cx="284307" cy="299746"/>
              <a:chOff x="2550" y="6603"/>
              <a:chExt cx="243" cy="264"/>
            </a:xfrm>
          </p:grpSpPr>
          <p:sp>
            <p:nvSpPr>
              <p:cNvPr id="110" name="Oval 5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6" name="Group 7"/>
            <p:cNvGrpSpPr/>
            <p:nvPr/>
          </p:nvGrpSpPr>
          <p:grpSpPr bwMode="auto">
            <a:xfrm>
              <a:off x="7358082" y="2714645"/>
              <a:ext cx="284307" cy="299746"/>
              <a:chOff x="2550" y="6603"/>
              <a:chExt cx="243" cy="264"/>
            </a:xfrm>
          </p:grpSpPr>
          <p:sp>
            <p:nvSpPr>
              <p:cNvPr id="108" name="Oval 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7" name="Group 27"/>
            <p:cNvGrpSpPr/>
            <p:nvPr/>
          </p:nvGrpSpPr>
          <p:grpSpPr bwMode="auto">
            <a:xfrm>
              <a:off x="6643702" y="714381"/>
              <a:ext cx="284307" cy="299746"/>
              <a:chOff x="2550" y="6603"/>
              <a:chExt cx="243" cy="264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7" name="Text Box 29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30"/>
            <p:cNvGrpSpPr/>
            <p:nvPr/>
          </p:nvGrpSpPr>
          <p:grpSpPr bwMode="auto">
            <a:xfrm>
              <a:off x="7286644" y="1285885"/>
              <a:ext cx="284307" cy="299746"/>
              <a:chOff x="2550" y="6603"/>
              <a:chExt cx="243" cy="264"/>
            </a:xfrm>
          </p:grpSpPr>
          <p:sp>
            <p:nvSpPr>
              <p:cNvPr id="104" name="Oval 31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5" name="Text Box 32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9" name="Group 33"/>
            <p:cNvGrpSpPr/>
            <p:nvPr/>
          </p:nvGrpSpPr>
          <p:grpSpPr bwMode="auto">
            <a:xfrm>
              <a:off x="6072198" y="1285885"/>
              <a:ext cx="284307" cy="299746"/>
              <a:chOff x="2550" y="6603"/>
              <a:chExt cx="243" cy="264"/>
            </a:xfrm>
          </p:grpSpPr>
          <p:sp>
            <p:nvSpPr>
              <p:cNvPr id="102" name="Oval 34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0" name="Group 36"/>
            <p:cNvGrpSpPr/>
            <p:nvPr/>
          </p:nvGrpSpPr>
          <p:grpSpPr bwMode="auto">
            <a:xfrm>
              <a:off x="6072198" y="2714645"/>
              <a:ext cx="284307" cy="299746"/>
              <a:chOff x="2550" y="6603"/>
              <a:chExt cx="243" cy="264"/>
            </a:xfrm>
          </p:grpSpPr>
          <p:sp>
            <p:nvSpPr>
              <p:cNvPr id="100" name="Oval 37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1" name="Text Box 38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1" name="Group 39"/>
            <p:cNvGrpSpPr/>
            <p:nvPr/>
          </p:nvGrpSpPr>
          <p:grpSpPr bwMode="auto">
            <a:xfrm>
              <a:off x="7198757" y="1859046"/>
              <a:ext cx="284307" cy="299746"/>
              <a:chOff x="2550" y="6603"/>
              <a:chExt cx="243" cy="264"/>
            </a:xfrm>
          </p:grpSpPr>
          <p:sp>
            <p:nvSpPr>
              <p:cNvPr id="98" name="Oval 40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2" name="Group 42"/>
            <p:cNvGrpSpPr/>
            <p:nvPr/>
          </p:nvGrpSpPr>
          <p:grpSpPr bwMode="auto">
            <a:xfrm>
              <a:off x="6500826" y="2000265"/>
              <a:ext cx="284307" cy="299746"/>
              <a:chOff x="2550" y="6603"/>
              <a:chExt cx="243" cy="264"/>
            </a:xfrm>
          </p:grpSpPr>
          <p:sp>
            <p:nvSpPr>
              <p:cNvPr id="96" name="Oval 43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7" name="Text Box 44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3" name="Group 45"/>
            <p:cNvGrpSpPr/>
            <p:nvPr/>
          </p:nvGrpSpPr>
          <p:grpSpPr bwMode="auto">
            <a:xfrm>
              <a:off x="7761521" y="2029356"/>
              <a:ext cx="284307" cy="299746"/>
              <a:chOff x="2550" y="6603"/>
              <a:chExt cx="243" cy="264"/>
            </a:xfrm>
          </p:grpSpPr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2550" y="6648"/>
                <a:ext cx="215" cy="21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2609" y="6603"/>
                <a:ext cx="184" cy="2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b="1" i="0" u="none" strike="noStrike" cap="none" normalizeH="0" baseline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524760" y="2698728"/>
            <a:ext cx="2365713" cy="2643206"/>
            <a:chOff x="5992501" y="571480"/>
            <a:chExt cx="2365713" cy="2643206"/>
          </a:xfrm>
        </p:grpSpPr>
        <p:sp>
          <p:nvSpPr>
            <p:cNvPr id="113" name="Text Box 3"/>
            <p:cNvSpPr txBox="1">
              <a:spLocks noChangeArrowheads="1"/>
            </p:cNvSpPr>
            <p:nvPr/>
          </p:nvSpPr>
          <p:spPr bwMode="auto">
            <a:xfrm>
              <a:off x="6413696" y="2911535"/>
              <a:ext cx="1836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14" name="AutoShape 26"/>
            <p:cNvCxnSpPr>
              <a:cxnSpLocks noChangeShapeType="1"/>
            </p:cNvCxnSpPr>
            <p:nvPr/>
          </p:nvCxnSpPr>
          <p:spPr bwMode="auto">
            <a:xfrm>
              <a:off x="7163658" y="571480"/>
              <a:ext cx="0" cy="207778"/>
            </a:xfrm>
            <a:prstGeom prst="straightConnector1">
              <a:avLst/>
            </a:prstGeom>
            <a:noFill/>
            <a:ln w="9525">
              <a:solidFill>
                <a:srgbClr val="A5A5A5"/>
              </a:solidFill>
              <a:round/>
              <a:tailEnd type="arrow" w="med" len="med"/>
            </a:ln>
          </p:spPr>
        </p:cxn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6834892" y="2237109"/>
              <a:ext cx="207088" cy="2690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6" name="Text Box 49"/>
            <p:cNvSpPr txBox="1">
              <a:spLocks noChangeArrowheads="1"/>
            </p:cNvSpPr>
            <p:nvPr/>
          </p:nvSpPr>
          <p:spPr bwMode="auto">
            <a:xfrm>
              <a:off x="7729931" y="1535433"/>
              <a:ext cx="171988" cy="2316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7" name="Text Box 50"/>
            <p:cNvSpPr txBox="1">
              <a:spLocks noChangeArrowheads="1"/>
            </p:cNvSpPr>
            <p:nvPr/>
          </p:nvSpPr>
          <p:spPr bwMode="auto">
            <a:xfrm>
              <a:off x="6448796" y="1552464"/>
              <a:ext cx="259737" cy="26227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8" name="Text Box 51"/>
            <p:cNvSpPr txBox="1">
              <a:spLocks noChangeArrowheads="1"/>
            </p:cNvSpPr>
            <p:nvPr/>
          </p:nvSpPr>
          <p:spPr bwMode="auto">
            <a:xfrm>
              <a:off x="6097800" y="2220078"/>
              <a:ext cx="210598" cy="3031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7677282" y="2792318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325947" y="2860442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1" name="Oval 54"/>
            <p:cNvSpPr>
              <a:spLocks noChangeArrowheads="1"/>
            </p:cNvSpPr>
            <p:nvPr/>
          </p:nvSpPr>
          <p:spPr bwMode="auto">
            <a:xfrm>
              <a:off x="5992501" y="2151954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2" name="Oval 55"/>
            <p:cNvSpPr>
              <a:spLocks noChangeArrowheads="1"/>
            </p:cNvSpPr>
            <p:nvPr/>
          </p:nvSpPr>
          <p:spPr bwMode="auto">
            <a:xfrm>
              <a:off x="6396147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3" name="Oval 56"/>
            <p:cNvSpPr>
              <a:spLocks noChangeArrowheads="1"/>
            </p:cNvSpPr>
            <p:nvPr/>
          </p:nvSpPr>
          <p:spPr bwMode="auto">
            <a:xfrm>
              <a:off x="7238537" y="2158766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4" name="Line 57"/>
            <p:cNvSpPr>
              <a:spLocks noChangeShapeType="1"/>
            </p:cNvSpPr>
            <p:nvPr/>
          </p:nvSpPr>
          <p:spPr bwMode="auto">
            <a:xfrm>
              <a:off x="7294696" y="1102846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5" name="Line 58"/>
            <p:cNvSpPr>
              <a:spLocks noChangeShapeType="1"/>
            </p:cNvSpPr>
            <p:nvPr/>
          </p:nvSpPr>
          <p:spPr bwMode="auto">
            <a:xfrm flipH="1">
              <a:off x="6627804" y="1136908"/>
              <a:ext cx="421195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6" name="Oval 59"/>
            <p:cNvSpPr>
              <a:spLocks noChangeArrowheads="1"/>
            </p:cNvSpPr>
            <p:nvPr/>
          </p:nvSpPr>
          <p:spPr bwMode="auto">
            <a:xfrm>
              <a:off x="7607083" y="1477527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7336816" y="2226890"/>
              <a:ext cx="179008" cy="2282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28" name="Oval 61"/>
            <p:cNvSpPr>
              <a:spLocks noChangeArrowheads="1"/>
            </p:cNvSpPr>
            <p:nvPr/>
          </p:nvSpPr>
          <p:spPr bwMode="auto">
            <a:xfrm>
              <a:off x="7993178" y="2175797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9" name="Text Box 62"/>
            <p:cNvSpPr txBox="1">
              <a:spLocks noChangeArrowheads="1"/>
            </p:cNvSpPr>
            <p:nvPr/>
          </p:nvSpPr>
          <p:spPr bwMode="auto">
            <a:xfrm>
              <a:off x="8116027" y="2243921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0" name="Line 63"/>
            <p:cNvSpPr>
              <a:spLocks noChangeShapeType="1"/>
            </p:cNvSpPr>
            <p:nvPr/>
          </p:nvSpPr>
          <p:spPr bwMode="auto">
            <a:xfrm>
              <a:off x="7905429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1" name="Line 64"/>
            <p:cNvSpPr>
              <a:spLocks noChangeShapeType="1"/>
            </p:cNvSpPr>
            <p:nvPr/>
          </p:nvSpPr>
          <p:spPr bwMode="auto">
            <a:xfrm flipH="1">
              <a:off x="7519334" y="1821553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2" name="Line 65"/>
            <p:cNvSpPr>
              <a:spLocks noChangeShapeType="1"/>
            </p:cNvSpPr>
            <p:nvPr/>
          </p:nvSpPr>
          <p:spPr bwMode="auto">
            <a:xfrm>
              <a:off x="6659394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3" name="Line 66"/>
            <p:cNvSpPr>
              <a:spLocks noChangeShapeType="1"/>
            </p:cNvSpPr>
            <p:nvPr/>
          </p:nvSpPr>
          <p:spPr bwMode="auto">
            <a:xfrm flipH="1">
              <a:off x="6273298" y="1814741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4" name="Oval 67"/>
            <p:cNvSpPr>
              <a:spLocks noChangeArrowheads="1"/>
            </p:cNvSpPr>
            <p:nvPr/>
          </p:nvSpPr>
          <p:spPr bwMode="auto">
            <a:xfrm>
              <a:off x="6747143" y="2168985"/>
              <a:ext cx="365036" cy="354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5" name="Line 68"/>
            <p:cNvSpPr>
              <a:spLocks noChangeShapeType="1"/>
            </p:cNvSpPr>
            <p:nvPr/>
          </p:nvSpPr>
          <p:spPr bwMode="auto">
            <a:xfrm flipH="1">
              <a:off x="6624294" y="2523229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7782581" y="2877473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37" name="Line 70"/>
            <p:cNvSpPr>
              <a:spLocks noChangeShapeType="1"/>
            </p:cNvSpPr>
            <p:nvPr/>
          </p:nvSpPr>
          <p:spPr bwMode="auto">
            <a:xfrm>
              <a:off x="7519334" y="2472136"/>
              <a:ext cx="210598" cy="354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8" name="Oval 71"/>
            <p:cNvSpPr>
              <a:spLocks noChangeArrowheads="1"/>
            </p:cNvSpPr>
            <p:nvPr/>
          </p:nvSpPr>
          <p:spPr bwMode="auto">
            <a:xfrm>
              <a:off x="6971780" y="813320"/>
              <a:ext cx="365036" cy="3542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7080589" y="878037"/>
              <a:ext cx="171988" cy="1805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4212364" y="3627422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41" name="矩形 140"/>
          <p:cNvSpPr/>
          <p:nvPr/>
        </p:nvSpPr>
        <p:spPr>
          <a:xfrm>
            <a:off x="4469358" y="362742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4763126" y="36274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4998182" y="3627422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44" name="矩形 143"/>
          <p:cNvSpPr/>
          <p:nvPr/>
        </p:nvSpPr>
        <p:spPr>
          <a:xfrm>
            <a:off x="5283934" y="3627422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5498248" y="3627422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46" name="矩形 145"/>
          <p:cNvSpPr/>
          <p:nvPr/>
        </p:nvSpPr>
        <p:spPr>
          <a:xfrm>
            <a:off x="5784000" y="3627422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998314" y="3627422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48" name="矩形 147"/>
          <p:cNvSpPr/>
          <p:nvPr/>
        </p:nvSpPr>
        <p:spPr>
          <a:xfrm>
            <a:off x="6284066" y="3627422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49" name="矩形 148"/>
          <p:cNvSpPr/>
          <p:nvPr/>
        </p:nvSpPr>
        <p:spPr>
          <a:xfrm>
            <a:off x="4069488" y="448467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A</a:t>
            </a:r>
            <a:endParaRPr lang="zh-CN" altLang="en-US" sz="2000" dirty="0"/>
          </a:p>
        </p:txBody>
      </p:sp>
      <p:sp>
        <p:nvSpPr>
          <p:cNvPr id="150" name="矩形 149"/>
          <p:cNvSpPr/>
          <p:nvPr/>
        </p:nvSpPr>
        <p:spPr>
          <a:xfrm>
            <a:off x="4326482" y="4484678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B</a:t>
            </a:r>
            <a:endParaRPr lang="zh-CN" altLang="en-US" sz="2000" dirty="0"/>
          </a:p>
        </p:txBody>
      </p:sp>
      <p:sp>
        <p:nvSpPr>
          <p:cNvPr id="151" name="矩形 150"/>
          <p:cNvSpPr/>
          <p:nvPr/>
        </p:nvSpPr>
        <p:spPr>
          <a:xfrm>
            <a:off x="4620250" y="4484678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C</a:t>
            </a:r>
            <a:endParaRPr lang="zh-CN" altLang="en-US" sz="2000" dirty="0"/>
          </a:p>
        </p:txBody>
      </p:sp>
      <p:sp>
        <p:nvSpPr>
          <p:cNvPr id="152" name="矩形 151"/>
          <p:cNvSpPr/>
          <p:nvPr/>
        </p:nvSpPr>
        <p:spPr>
          <a:xfrm>
            <a:off x="4855306" y="4484678"/>
            <a:ext cx="34657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D</a:t>
            </a:r>
            <a:endParaRPr lang="zh-CN" altLang="en-US" sz="2000" dirty="0"/>
          </a:p>
        </p:txBody>
      </p:sp>
      <p:sp>
        <p:nvSpPr>
          <p:cNvPr id="153" name="矩形 152"/>
          <p:cNvSpPr/>
          <p:nvPr/>
        </p:nvSpPr>
        <p:spPr>
          <a:xfrm>
            <a:off x="5141058" y="448467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F</a:t>
            </a:r>
            <a:endParaRPr lang="zh-CN" altLang="en-US" sz="2000" dirty="0"/>
          </a:p>
        </p:txBody>
      </p:sp>
      <p:sp>
        <p:nvSpPr>
          <p:cNvPr id="154" name="矩形 153"/>
          <p:cNvSpPr/>
          <p:nvPr/>
        </p:nvSpPr>
        <p:spPr>
          <a:xfrm>
            <a:off x="5355372" y="4484678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G</a:t>
            </a:r>
            <a:endParaRPr lang="zh-CN" altLang="en-US" sz="2000" dirty="0"/>
          </a:p>
        </p:txBody>
      </p:sp>
      <p:sp>
        <p:nvSpPr>
          <p:cNvPr id="155" name="矩形 154"/>
          <p:cNvSpPr/>
          <p:nvPr/>
        </p:nvSpPr>
        <p:spPr>
          <a:xfrm>
            <a:off x="5641124" y="4484678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I</a:t>
            </a:r>
            <a:endParaRPr lang="zh-CN" altLang="en-US" sz="2000" dirty="0"/>
          </a:p>
        </p:txBody>
      </p:sp>
      <p:sp>
        <p:nvSpPr>
          <p:cNvPr id="156" name="矩形 155"/>
          <p:cNvSpPr/>
          <p:nvPr/>
        </p:nvSpPr>
        <p:spPr>
          <a:xfrm>
            <a:off x="5855438" y="4484678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E</a:t>
            </a:r>
            <a:endParaRPr lang="zh-CN" altLang="en-US" sz="2000" dirty="0"/>
          </a:p>
        </p:txBody>
      </p:sp>
      <p:sp>
        <p:nvSpPr>
          <p:cNvPr id="157" name="矩形 156"/>
          <p:cNvSpPr/>
          <p:nvPr/>
        </p:nvSpPr>
        <p:spPr>
          <a:xfrm>
            <a:off x="6141190" y="4484678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b="1" dirty="0" smtClean="0">
                <a:latin typeface="Calibri" charset="0"/>
                <a:ea typeface="宋体" pitchFamily="2" charset="-122"/>
              </a:rPr>
              <a:t>H </a:t>
            </a:r>
            <a:endParaRPr lang="zh-CN" altLang="en-US" sz="2000" dirty="0"/>
          </a:p>
        </p:txBody>
      </p:sp>
      <p:sp>
        <p:nvSpPr>
          <p:cNvPr id="158" name="Text Box 1"/>
          <p:cNvSpPr txBox="1">
            <a:spLocks noChangeArrowheads="1"/>
          </p:cNvSpPr>
          <p:nvPr/>
        </p:nvSpPr>
        <p:spPr bwMode="auto">
          <a:xfrm>
            <a:off x="2287270" y="3281045"/>
            <a:ext cx="1544955" cy="3987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宋体" pitchFamily="2" charset="-122"/>
              </a:rPr>
              <a:t>工作队列</a:t>
            </a:r>
            <a:endParaRPr kumimoji="0" lang="zh-CN" altLang="zh-CN" sz="2000" b="1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167174" y="3555984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167174" y="3984612"/>
            <a:ext cx="2500330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 bldLvl="0" animBg="1"/>
      <p:bldP spid="159" grpId="0" bldLvl="0" animBg="1"/>
      <p:bldP spid="16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输出二叉树中的叶子结点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在二叉树的遍历算法中增加检测结点的“左右子树是否都为空”</a:t>
            </a:r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tree.c</a:t>
            </a:r>
            <a:r>
              <a:rPr lang="zh-CN" altLang="en-US"/>
              <a:t>进行</a:t>
            </a:r>
            <a:r>
              <a:rPr lang="zh-CN" altLang="en-US"/>
              <a:t>讲解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求二叉树的高度</a:t>
            </a:r>
            <a:endParaRPr lang="zh-CN" altLang="en-US"/>
          </a:p>
        </p:txBody>
      </p:sp>
      <p:grpSp>
        <p:nvGrpSpPr>
          <p:cNvPr id="82945" name="Group 1"/>
          <p:cNvGrpSpPr/>
          <p:nvPr/>
        </p:nvGrpSpPr>
        <p:grpSpPr bwMode="auto">
          <a:xfrm>
            <a:off x="3095922" y="2205658"/>
            <a:ext cx="6632803" cy="1565312"/>
            <a:chOff x="5434" y="6225"/>
            <a:chExt cx="5006" cy="1485"/>
          </a:xfrm>
        </p:grpSpPr>
        <p:sp>
          <p:nvSpPr>
            <p:cNvPr id="82946" name="Oval 2"/>
            <p:cNvSpPr>
              <a:spLocks noChangeArrowheads="1"/>
            </p:cNvSpPr>
            <p:nvPr/>
          </p:nvSpPr>
          <p:spPr bwMode="auto">
            <a:xfrm>
              <a:off x="6420" y="622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cxnSp>
          <p:nvCxnSpPr>
            <p:cNvPr id="82947" name="AutoShape 3"/>
            <p:cNvCxnSpPr>
              <a:cxnSpLocks noChangeShapeType="1"/>
            </p:cNvCxnSpPr>
            <p:nvPr/>
          </p:nvCxnSpPr>
          <p:spPr bwMode="auto">
            <a:xfrm flipH="1">
              <a:off x="6354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cxnSp>
          <p:nvCxnSpPr>
            <p:cNvPr id="82948" name="AutoShape 4"/>
            <p:cNvCxnSpPr>
              <a:cxnSpLocks noChangeShapeType="1"/>
            </p:cNvCxnSpPr>
            <p:nvPr/>
          </p:nvCxnSpPr>
          <p:spPr bwMode="auto">
            <a:xfrm>
              <a:off x="6638" y="6495"/>
              <a:ext cx="134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</p:cxn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6031" y="6957"/>
              <a:ext cx="338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左子树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6772" y="6945"/>
              <a:ext cx="353" cy="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54000" tIns="45720" rIns="54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仿宋" charset="-122"/>
                  <a:ea typeface="仿宋" charset="-122"/>
                </a:rPr>
                <a:t>右子树</a:t>
              </a:r>
              <a:endParaRPr kumimoji="0" 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1" name="AutoShape 7"/>
            <p:cNvSpPr/>
            <p:nvPr/>
          </p:nvSpPr>
          <p:spPr bwMode="auto">
            <a:xfrm>
              <a:off x="7245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7500" y="7079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R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3" name="AutoShape 9"/>
            <p:cNvSpPr/>
            <p:nvPr/>
          </p:nvSpPr>
          <p:spPr bwMode="auto">
            <a:xfrm flipH="1">
              <a:off x="5773" y="6957"/>
              <a:ext cx="137" cy="744"/>
            </a:xfrm>
            <a:prstGeom prst="rightBrace">
              <a:avLst>
                <a:gd name="adj1" fmla="val 452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5434" y="7097"/>
              <a:ext cx="240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H</a:t>
              </a:r>
              <a:r>
                <a:rPr kumimoji="0" lang="en-US" altLang="zh-CN" b="1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</a:rPr>
                <a:t>L</a:t>
              </a:r>
              <a:endParaRPr kumimoji="0" lang="zh-CN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2955" name="AutoShape 11"/>
            <p:cNvSpPr/>
            <p:nvPr/>
          </p:nvSpPr>
          <p:spPr bwMode="auto">
            <a:xfrm>
              <a:off x="7944" y="6313"/>
              <a:ext cx="137" cy="1388"/>
            </a:xfrm>
            <a:prstGeom prst="rightBrace">
              <a:avLst>
                <a:gd name="adj1" fmla="val 844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8209" y="6760"/>
              <a:ext cx="2231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18000" bIns="45720" numCol="1" anchor="t" anchorCtr="0" compatLnSpc="1">
              <a:spAutoFit/>
            </a:bodyPr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Height = max(H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L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, H</a:t>
              </a:r>
              <a:r>
                <a:rPr kumimoji="0" lang="en-US" altLang="zh-CN" sz="2000" b="1" i="0" u="none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R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 Regular" panose="020B0604020202020204" charset="0"/>
                  <a:ea typeface="宋体" pitchFamily="2" charset="-122"/>
                  <a:cs typeface="Arial Regular" panose="020B0604020202020204" charset="0"/>
                </a:rPr>
                <a:t>) + 1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Regular" panose="020B0604020202020204" charset="0"/>
                <a:ea typeface="宋体" pitchFamily="2" charset="-122"/>
                <a:cs typeface="Arial Regular" panose="020B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47700" y="168338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rPr>
              <a:t>结合tree.c进行讲解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层数最深叶子节点的和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</a:t>
            </a:r>
            <a:r>
              <a:rPr lang="zh-CN" altLang="en-US">
                <a:sym typeface="+mn-ea"/>
              </a:rPr>
              <a:t>层数最深叶子节点的和</a:t>
            </a:r>
            <a:r>
              <a:rPr lang="en-US" altLang="zh-CN">
                <a:sym typeface="+mn-ea"/>
              </a:rPr>
              <a:t>.html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sym typeface="+mn-ea"/>
              </a:rPr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树（</a:t>
            </a:r>
            <a:r>
              <a:rPr lang="zh-CN" altLang="en-US">
                <a:sym typeface="+mn-ea"/>
              </a:rPr>
              <a:t>Tree</a:t>
            </a:r>
            <a:r>
              <a:rPr lang="zh-CN" altLang="en-US"/>
              <a:t>）是n个结点构成的有限集合。当n</a:t>
            </a:r>
            <a:r>
              <a:rPr lang="en-US" altLang="zh-CN"/>
              <a:t> </a:t>
            </a:r>
            <a:r>
              <a:rPr lang="zh-CN" altLang="en-US"/>
              <a:t>=</a:t>
            </a:r>
            <a:r>
              <a:rPr lang="en-US" altLang="zh-CN"/>
              <a:t> </a:t>
            </a:r>
            <a:r>
              <a:rPr lang="zh-CN" altLang="en-US"/>
              <a:t>0时，称为空树；对于任一棵非空树，它具备以下性质：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树中有一个称为“树根”</a:t>
            </a:r>
            <a:r>
              <a:rPr lang="zh-CN" altLang="en-US">
                <a:sym typeface="+mn-ea"/>
              </a:rPr>
              <a:t>（Root）</a:t>
            </a:r>
            <a:r>
              <a:rPr lang="zh-CN" altLang="en-US"/>
              <a:t>的特殊结点，用 r 表示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其余结点可分为</a:t>
            </a:r>
            <a:r>
              <a:rPr lang="en-US" altLang="zh-CN"/>
              <a:t> </a:t>
            </a:r>
            <a:r>
              <a:rPr lang="zh-CN" altLang="en-US"/>
              <a:t>m</a:t>
            </a:r>
            <a:r>
              <a:rPr lang="en-US" altLang="zh-CN"/>
              <a:t> </a:t>
            </a:r>
            <a:r>
              <a:rPr lang="zh-CN" altLang="en-US"/>
              <a:t>个互不相交的有限集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1</a:t>
            </a:r>
            <a:r>
              <a:rPr lang="zh-CN" altLang="en-US"/>
              <a:t>，T</a:t>
            </a:r>
            <a:r>
              <a:rPr lang="zh-CN" altLang="en-US" baseline="-25000"/>
              <a:t>2</a:t>
            </a:r>
            <a:r>
              <a:rPr lang="zh-CN" altLang="en-US"/>
              <a:t>，……，T</a:t>
            </a:r>
            <a:r>
              <a:rPr lang="zh-CN" altLang="en-US" baseline="-25000"/>
              <a:t>m</a:t>
            </a:r>
            <a:r>
              <a:rPr lang="zh-CN" altLang="en-US"/>
              <a:t> ，其中每个集合本身又是一棵树，这些树称为原来树的“子树”</a:t>
            </a:r>
            <a:r>
              <a:rPr lang="zh-CN" altLang="en-US">
                <a:sym typeface="+mn-ea"/>
              </a:rPr>
              <a:t>（Sub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ree）</a:t>
            </a:r>
            <a:r>
              <a:rPr lang="zh-CN" altLang="en-US"/>
              <a:t>。每个子树的根结点都与 r 有一条相连接的边，r</a:t>
            </a:r>
            <a:r>
              <a:rPr lang="en-US" altLang="zh-CN"/>
              <a:t> </a:t>
            </a:r>
            <a:r>
              <a:rPr lang="zh-CN" altLang="en-US"/>
              <a:t>是这些子树根结点的“父结点”（</a:t>
            </a:r>
            <a:r>
              <a:rPr lang="zh-CN" altLang="en-US">
                <a:sym typeface="+mn-ea"/>
              </a:rPr>
              <a:t>Parent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子树是不相交的</a:t>
            </a:r>
            <a:endParaRPr lang="zh-CN" altLang="en-US"/>
          </a:p>
          <a:p>
            <a:r>
              <a:rPr lang="zh-CN" altLang="en-US"/>
              <a:t>除了根结点外，每个结点有且仅有一个父结点</a:t>
            </a:r>
            <a:endParaRPr lang="zh-CN" altLang="en-US"/>
          </a:p>
          <a:p>
            <a:r>
              <a:rPr lang="zh-CN" altLang="en-US"/>
              <a:t>一棵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个结点的树有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1</a:t>
            </a:r>
            <a:r>
              <a:rPr lang="en-US" altLang="zh-CN"/>
              <a:t> </a:t>
            </a:r>
            <a:r>
              <a:rPr lang="zh-CN" altLang="en-US"/>
              <a:t>条边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树与非树</a:t>
            </a: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86685" y="3621405"/>
            <a:ext cx="10750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 dirty="0">
                <a:latin typeface="Arial Regular" panose="020B0604020202020204" charset="0"/>
                <a:cs typeface="Arial Regular" panose="020B0604020202020204" charset="0"/>
              </a:rPr>
              <a:t> (a) </a:t>
            </a:r>
            <a:r>
              <a:rPr lang="zh-CN" altLang="zh-CN" sz="2000" b="1" dirty="0" smtClean="0">
                <a:latin typeface="Arial Regular" panose="020B0604020202020204" charset="0"/>
                <a:cs typeface="Arial Regular" panose="020B0604020202020204" charset="0"/>
              </a:rPr>
              <a:t>树</a:t>
            </a:r>
            <a:r>
              <a:rPr lang="en-US" altLang="zh-CN" sz="2000" b="1" i="1" dirty="0" smtClean="0">
                <a:latin typeface="Arial Regular" panose="020B0604020202020204" charset="0"/>
                <a:cs typeface="Arial Regular" panose="020B0604020202020204" charset="0"/>
              </a:rPr>
              <a:t>T</a:t>
            </a:r>
            <a:endParaRPr lang="zh-CN" altLang="en-US" sz="2000" b="1" dirty="0"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033" name="Group 1"/>
          <p:cNvGrpSpPr/>
          <p:nvPr/>
        </p:nvGrpSpPr>
        <p:grpSpPr bwMode="auto">
          <a:xfrm>
            <a:off x="1761780" y="1180446"/>
            <a:ext cx="2786082" cy="2273300"/>
            <a:chOff x="2010" y="7992"/>
            <a:chExt cx="3264" cy="2562"/>
          </a:xfrm>
        </p:grpSpPr>
        <p:sp>
          <p:nvSpPr>
            <p:cNvPr id="44034" name="Oval 2"/>
            <p:cNvSpPr>
              <a:spLocks noChangeArrowheads="1"/>
            </p:cNvSpPr>
            <p:nvPr/>
          </p:nvSpPr>
          <p:spPr bwMode="auto">
            <a:xfrm>
              <a:off x="3504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5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39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 flipH="1">
              <a:off x="3368" y="8411"/>
              <a:ext cx="28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873" y="8264"/>
              <a:ext cx="1032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 flipH="1">
              <a:off x="2776" y="9916"/>
              <a:ext cx="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3286" y="91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4905" y="873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980" y="8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072" name="Group 40"/>
          <p:cNvGrpSpPr/>
          <p:nvPr/>
        </p:nvGrpSpPr>
        <p:grpSpPr bwMode="auto">
          <a:xfrm>
            <a:off x="6293414" y="1394760"/>
            <a:ext cx="389968" cy="999793"/>
            <a:chOff x="7134" y="8556"/>
            <a:chExt cx="393" cy="107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7134" y="855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7158" y="92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7336" y="8943"/>
              <a:ext cx="2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7215" y="86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724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78" name="Group 46"/>
          <p:cNvGrpSpPr/>
          <p:nvPr/>
        </p:nvGrpSpPr>
        <p:grpSpPr bwMode="auto">
          <a:xfrm>
            <a:off x="4833614" y="1401745"/>
            <a:ext cx="963740" cy="1543866"/>
            <a:chOff x="5745" y="8601"/>
            <a:chExt cx="969" cy="1659"/>
          </a:xfrm>
        </p:grpSpPr>
        <p:sp>
          <p:nvSpPr>
            <p:cNvPr id="44079" name="Oval 47"/>
            <p:cNvSpPr>
              <a:spLocks noChangeArrowheads="1"/>
            </p:cNvSpPr>
            <p:nvPr/>
          </p:nvSpPr>
          <p:spPr bwMode="auto">
            <a:xfrm>
              <a:off x="6075" y="860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5745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633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2" name="Oval 50"/>
            <p:cNvSpPr>
              <a:spLocks noChangeArrowheads="1"/>
            </p:cNvSpPr>
            <p:nvPr/>
          </p:nvSpPr>
          <p:spPr bwMode="auto">
            <a:xfrm>
              <a:off x="6345" y="989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>
              <a:off x="6024" y="8995"/>
              <a:ext cx="112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6393" y="892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6510" y="9632"/>
              <a:ext cx="1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6171" y="870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5820" y="932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642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089" name="Text Box 57"/>
            <p:cNvSpPr txBox="1">
              <a:spLocks noChangeArrowheads="1"/>
            </p:cNvSpPr>
            <p:nvPr/>
          </p:nvSpPr>
          <p:spPr bwMode="auto">
            <a:xfrm>
              <a:off x="6435" y="999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090" name="Group 58"/>
          <p:cNvGrpSpPr/>
          <p:nvPr/>
        </p:nvGrpSpPr>
        <p:grpSpPr bwMode="auto">
          <a:xfrm>
            <a:off x="7172344" y="1394760"/>
            <a:ext cx="1306513" cy="1676397"/>
            <a:chOff x="7845" y="8541"/>
            <a:chExt cx="1314" cy="1803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8244" y="854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7845" y="927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8790" y="922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4" name="Line 62"/>
            <p:cNvSpPr>
              <a:spLocks noChangeShapeType="1"/>
            </p:cNvSpPr>
            <p:nvPr/>
          </p:nvSpPr>
          <p:spPr bwMode="auto">
            <a:xfrm flipH="1">
              <a:off x="8118" y="8954"/>
              <a:ext cx="1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>
              <a:off x="8589" y="883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7896" y="997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7" name="Line 65"/>
            <p:cNvSpPr>
              <a:spLocks noChangeShapeType="1"/>
            </p:cNvSpPr>
            <p:nvPr/>
          </p:nvSpPr>
          <p:spPr bwMode="auto">
            <a:xfrm>
              <a:off x="8070" y="965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8292" y="92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465" y="8932"/>
              <a:ext cx="1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0" name="Text Box 68"/>
            <p:cNvSpPr txBox="1">
              <a:spLocks noChangeArrowheads="1"/>
            </p:cNvSpPr>
            <p:nvPr/>
          </p:nvSpPr>
          <p:spPr bwMode="auto">
            <a:xfrm>
              <a:off x="8340" y="863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7950" y="935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2" name="Text Box 70"/>
            <p:cNvSpPr txBox="1">
              <a:spLocks noChangeArrowheads="1"/>
            </p:cNvSpPr>
            <p:nvPr/>
          </p:nvSpPr>
          <p:spPr bwMode="auto">
            <a:xfrm>
              <a:off x="8385" y="937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8880" y="931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04" name="Text Box 72"/>
            <p:cNvSpPr txBox="1">
              <a:spLocks noChangeArrowheads="1"/>
            </p:cNvSpPr>
            <p:nvPr/>
          </p:nvSpPr>
          <p:spPr bwMode="auto">
            <a:xfrm>
              <a:off x="7995" y="1007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8966596" y="1394760"/>
            <a:ext cx="367612" cy="341790"/>
            <a:chOff x="9420" y="8520"/>
            <a:chExt cx="369" cy="369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9420" y="852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9495" y="861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476115" y="3251835"/>
            <a:ext cx="605980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b)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A1 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c) 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A2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  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d) </a:t>
            </a:r>
            <a:r>
              <a:rPr lang="zh-CN" altLang="zh-CN" b="1" dirty="0"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>
                <a:latin typeface="Arial Regular" panose="020B0604020202020204" charset="0"/>
                <a:cs typeface="Arial Regular" panose="020B0604020202020204" charset="0"/>
              </a:rPr>
              <a:t>T</a:t>
            </a:r>
            <a:r>
              <a:rPr lang="en-US" altLang="zh-CN" b="1" i="1" baseline="-25000" dirty="0">
                <a:latin typeface="Arial Regular" panose="020B0604020202020204" charset="0"/>
                <a:cs typeface="Arial Regular" panose="020B0604020202020204" charset="0"/>
              </a:rPr>
              <a:t>A3</a:t>
            </a:r>
            <a:r>
              <a:rPr lang="en-US" altLang="zh-CN" b="1" dirty="0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en-US" altLang="zh-CN" b="1" dirty="0" smtClean="0">
                <a:latin typeface="Arial Regular" panose="020B0604020202020204" charset="0"/>
                <a:cs typeface="Arial Regular" panose="020B0604020202020204" charset="0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e)</a:t>
            </a:r>
            <a:r>
              <a:rPr lang="zh-CN" altLang="zh-CN" b="1" dirty="0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</a:rPr>
              <a:t>子树</a:t>
            </a:r>
            <a:r>
              <a:rPr lang="en-US" altLang="zh-CN" b="1" i="1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A4</a:t>
            </a:r>
            <a:endParaRPr lang="zh-CN" altLang="en-US" b="1" dirty="0">
              <a:solidFill>
                <a:srgbClr val="0000FF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44108" name="Group 76"/>
          <p:cNvGrpSpPr/>
          <p:nvPr/>
        </p:nvGrpSpPr>
        <p:grpSpPr bwMode="auto">
          <a:xfrm>
            <a:off x="2404722" y="4180842"/>
            <a:ext cx="2071711" cy="1998215"/>
            <a:chOff x="4065" y="2296"/>
            <a:chExt cx="1821" cy="1842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4719" y="229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4797" y="239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11" name="Oval 79"/>
            <p:cNvSpPr>
              <a:spLocks noChangeArrowheads="1"/>
            </p:cNvSpPr>
            <p:nvPr/>
          </p:nvSpPr>
          <p:spPr bwMode="auto">
            <a:xfrm>
              <a:off x="4065" y="31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2" name="Oval 80"/>
            <p:cNvSpPr>
              <a:spLocks noChangeArrowheads="1"/>
            </p:cNvSpPr>
            <p:nvPr/>
          </p:nvSpPr>
          <p:spPr bwMode="auto">
            <a:xfrm>
              <a:off x="4599" y="304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5289" y="301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4125" y="37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5" name="Oval 83"/>
            <p:cNvSpPr>
              <a:spLocks noChangeArrowheads="1"/>
            </p:cNvSpPr>
            <p:nvPr/>
          </p:nvSpPr>
          <p:spPr bwMode="auto">
            <a:xfrm>
              <a:off x="4593" y="374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 flipH="1">
              <a:off x="4365" y="2568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 flipH="1">
              <a:off x="4797" y="2665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4284" y="3499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5070" y="373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 flipH="1">
              <a:off x="5304" y="3381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1" name="Oval 89"/>
            <p:cNvSpPr>
              <a:spLocks noChangeArrowheads="1"/>
            </p:cNvSpPr>
            <p:nvPr/>
          </p:nvSpPr>
          <p:spPr bwMode="auto">
            <a:xfrm>
              <a:off x="5517" y="375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2" name="Line 90"/>
            <p:cNvSpPr>
              <a:spLocks noChangeShapeType="1"/>
            </p:cNvSpPr>
            <p:nvPr/>
          </p:nvSpPr>
          <p:spPr bwMode="auto">
            <a:xfrm>
              <a:off x="5589" y="3358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3" name="Line 91"/>
            <p:cNvSpPr>
              <a:spLocks noChangeShapeType="1"/>
            </p:cNvSpPr>
            <p:nvPr/>
          </p:nvSpPr>
          <p:spPr bwMode="auto">
            <a:xfrm>
              <a:off x="4770" y="3427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4161" y="32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680" y="313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6" name="Text Box 94"/>
            <p:cNvSpPr txBox="1">
              <a:spLocks noChangeArrowheads="1"/>
            </p:cNvSpPr>
            <p:nvPr/>
          </p:nvSpPr>
          <p:spPr bwMode="auto">
            <a:xfrm>
              <a:off x="5385" y="31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7" name="Text Box 95"/>
            <p:cNvSpPr txBox="1">
              <a:spLocks noChangeArrowheads="1"/>
            </p:cNvSpPr>
            <p:nvPr/>
          </p:nvSpPr>
          <p:spPr bwMode="auto">
            <a:xfrm>
              <a:off x="4215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4680" y="385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5175" y="382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5610" y="384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1" name="Line 99"/>
            <p:cNvSpPr>
              <a:spLocks noChangeShapeType="1"/>
            </p:cNvSpPr>
            <p:nvPr/>
          </p:nvSpPr>
          <p:spPr bwMode="auto">
            <a:xfrm>
              <a:off x="5076" y="2563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>
              <a:off x="4962" y="3218"/>
              <a:ext cx="327" cy="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33" name="Group 101"/>
          <p:cNvGrpSpPr/>
          <p:nvPr/>
        </p:nvGrpSpPr>
        <p:grpSpPr bwMode="auto">
          <a:xfrm>
            <a:off x="4833614" y="4182893"/>
            <a:ext cx="2071711" cy="1998213"/>
            <a:chOff x="6027" y="2249"/>
            <a:chExt cx="1821" cy="1842"/>
          </a:xfrm>
        </p:grpSpPr>
        <p:sp>
          <p:nvSpPr>
            <p:cNvPr id="44134" name="Oval 102"/>
            <p:cNvSpPr>
              <a:spLocks noChangeArrowheads="1"/>
            </p:cNvSpPr>
            <p:nvPr/>
          </p:nvSpPr>
          <p:spPr bwMode="auto">
            <a:xfrm>
              <a:off x="6681" y="224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6759" y="235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36" name="Oval 104"/>
            <p:cNvSpPr>
              <a:spLocks noChangeArrowheads="1"/>
            </p:cNvSpPr>
            <p:nvPr/>
          </p:nvSpPr>
          <p:spPr bwMode="auto">
            <a:xfrm>
              <a:off x="6027" y="30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7" name="Oval 105"/>
            <p:cNvSpPr>
              <a:spLocks noChangeArrowheads="1"/>
            </p:cNvSpPr>
            <p:nvPr/>
          </p:nvSpPr>
          <p:spPr bwMode="auto">
            <a:xfrm>
              <a:off x="6561" y="299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8" name="Oval 106"/>
            <p:cNvSpPr>
              <a:spLocks noChangeArrowheads="1"/>
            </p:cNvSpPr>
            <p:nvPr/>
          </p:nvSpPr>
          <p:spPr bwMode="auto">
            <a:xfrm>
              <a:off x="7251" y="296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39" name="Oval 107"/>
            <p:cNvSpPr>
              <a:spLocks noChangeArrowheads="1"/>
            </p:cNvSpPr>
            <p:nvPr/>
          </p:nvSpPr>
          <p:spPr bwMode="auto">
            <a:xfrm>
              <a:off x="6087" y="372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0" name="Oval 108"/>
            <p:cNvSpPr>
              <a:spLocks noChangeArrowheads="1"/>
            </p:cNvSpPr>
            <p:nvPr/>
          </p:nvSpPr>
          <p:spPr bwMode="auto">
            <a:xfrm>
              <a:off x="6555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 flipH="1">
              <a:off x="6327" y="2521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 flipH="1">
              <a:off x="6759" y="2618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6246" y="34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4" name="Oval 112"/>
            <p:cNvSpPr>
              <a:spLocks noChangeArrowheads="1"/>
            </p:cNvSpPr>
            <p:nvPr/>
          </p:nvSpPr>
          <p:spPr bwMode="auto">
            <a:xfrm>
              <a:off x="7032" y="36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H="1">
              <a:off x="7266" y="3334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6" name="Oval 114"/>
            <p:cNvSpPr>
              <a:spLocks noChangeArrowheads="1"/>
            </p:cNvSpPr>
            <p:nvPr/>
          </p:nvSpPr>
          <p:spPr bwMode="auto">
            <a:xfrm>
              <a:off x="7479" y="3707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7551" y="3311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6732" y="3380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6123" y="31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6642" y="308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7347" y="305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6177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3" name="Text Box 121"/>
            <p:cNvSpPr txBox="1">
              <a:spLocks noChangeArrowheads="1"/>
            </p:cNvSpPr>
            <p:nvPr/>
          </p:nvSpPr>
          <p:spPr bwMode="auto">
            <a:xfrm>
              <a:off x="6642" y="380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4" name="Text Box 122"/>
            <p:cNvSpPr txBox="1">
              <a:spLocks noChangeArrowheads="1"/>
            </p:cNvSpPr>
            <p:nvPr/>
          </p:nvSpPr>
          <p:spPr bwMode="auto">
            <a:xfrm>
              <a:off x="7137" y="3778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5" name="Text Box 123"/>
            <p:cNvSpPr txBox="1">
              <a:spLocks noChangeArrowheads="1"/>
            </p:cNvSpPr>
            <p:nvPr/>
          </p:nvSpPr>
          <p:spPr bwMode="auto">
            <a:xfrm>
              <a:off x="7572" y="3793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7038" y="2516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 flipH="1">
              <a:off x="6357" y="3320"/>
              <a:ext cx="27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grpSp>
        <p:nvGrpSpPr>
          <p:cNvPr id="44158" name="Group 126"/>
          <p:cNvGrpSpPr/>
          <p:nvPr/>
        </p:nvGrpSpPr>
        <p:grpSpPr bwMode="auto">
          <a:xfrm>
            <a:off x="7262506" y="4185604"/>
            <a:ext cx="2071711" cy="1995502"/>
            <a:chOff x="8052" y="2255"/>
            <a:chExt cx="1821" cy="1842"/>
          </a:xfrm>
        </p:grpSpPr>
        <p:sp>
          <p:nvSpPr>
            <p:cNvPr id="44159" name="Oval 127"/>
            <p:cNvSpPr>
              <a:spLocks noChangeArrowheads="1"/>
            </p:cNvSpPr>
            <p:nvPr/>
          </p:nvSpPr>
          <p:spPr bwMode="auto">
            <a:xfrm>
              <a:off x="8706" y="225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0" name="Text Box 128"/>
            <p:cNvSpPr txBox="1">
              <a:spLocks noChangeArrowheads="1"/>
            </p:cNvSpPr>
            <p:nvPr/>
          </p:nvSpPr>
          <p:spPr bwMode="auto">
            <a:xfrm>
              <a:off x="8784" y="2357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61" name="Oval 129"/>
            <p:cNvSpPr>
              <a:spLocks noChangeArrowheads="1"/>
            </p:cNvSpPr>
            <p:nvPr/>
          </p:nvSpPr>
          <p:spPr bwMode="auto">
            <a:xfrm>
              <a:off x="8052" y="31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2" name="Oval 130"/>
            <p:cNvSpPr>
              <a:spLocks noChangeArrowheads="1"/>
            </p:cNvSpPr>
            <p:nvPr/>
          </p:nvSpPr>
          <p:spPr bwMode="auto">
            <a:xfrm>
              <a:off x="8586" y="299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3" name="Oval 131"/>
            <p:cNvSpPr>
              <a:spLocks noChangeArrowheads="1"/>
            </p:cNvSpPr>
            <p:nvPr/>
          </p:nvSpPr>
          <p:spPr bwMode="auto">
            <a:xfrm>
              <a:off x="9276" y="2969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4" name="Oval 132"/>
            <p:cNvSpPr>
              <a:spLocks noChangeArrowheads="1"/>
            </p:cNvSpPr>
            <p:nvPr/>
          </p:nvSpPr>
          <p:spPr bwMode="auto">
            <a:xfrm>
              <a:off x="8112" y="372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5" name="Oval 133"/>
            <p:cNvSpPr>
              <a:spLocks noChangeArrowheads="1"/>
            </p:cNvSpPr>
            <p:nvPr/>
          </p:nvSpPr>
          <p:spPr bwMode="auto">
            <a:xfrm>
              <a:off x="8580" y="3704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 flipH="1">
              <a:off x="8352" y="2527"/>
              <a:ext cx="354" cy="6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 flipH="1">
              <a:off x="8784" y="2624"/>
              <a:ext cx="87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8271" y="3458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69" name="Oval 137"/>
            <p:cNvSpPr>
              <a:spLocks noChangeArrowheads="1"/>
            </p:cNvSpPr>
            <p:nvPr/>
          </p:nvSpPr>
          <p:spPr bwMode="auto">
            <a:xfrm>
              <a:off x="9057" y="3698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 flipH="1">
              <a:off x="9291" y="3340"/>
              <a:ext cx="9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1" name="Oval 139"/>
            <p:cNvSpPr>
              <a:spLocks noChangeArrowheads="1"/>
            </p:cNvSpPr>
            <p:nvPr/>
          </p:nvSpPr>
          <p:spPr bwMode="auto">
            <a:xfrm>
              <a:off x="9504" y="3713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9576" y="3317"/>
              <a:ext cx="102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3" name="Line 141"/>
            <p:cNvSpPr>
              <a:spLocks noChangeShapeType="1"/>
            </p:cNvSpPr>
            <p:nvPr/>
          </p:nvSpPr>
          <p:spPr bwMode="auto">
            <a:xfrm>
              <a:off x="8757" y="3386"/>
              <a:ext cx="0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74" name="Text Box 142"/>
            <p:cNvSpPr txBox="1">
              <a:spLocks noChangeArrowheads="1"/>
            </p:cNvSpPr>
            <p:nvPr/>
          </p:nvSpPr>
          <p:spPr bwMode="auto">
            <a:xfrm>
              <a:off x="8148" y="320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5" name="Text Box 143"/>
            <p:cNvSpPr txBox="1">
              <a:spLocks noChangeArrowheads="1"/>
            </p:cNvSpPr>
            <p:nvPr/>
          </p:nvSpPr>
          <p:spPr bwMode="auto">
            <a:xfrm>
              <a:off x="8667" y="3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6" name="Text Box 144"/>
            <p:cNvSpPr txBox="1">
              <a:spLocks noChangeArrowheads="1"/>
            </p:cNvSpPr>
            <p:nvPr/>
          </p:nvSpPr>
          <p:spPr bwMode="auto">
            <a:xfrm>
              <a:off x="9372" y="306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7" name="Text Box 145"/>
            <p:cNvSpPr txBox="1">
              <a:spLocks noChangeArrowheads="1"/>
            </p:cNvSpPr>
            <p:nvPr/>
          </p:nvSpPr>
          <p:spPr bwMode="auto">
            <a:xfrm>
              <a:off x="8202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E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8" name="Text Box 146"/>
            <p:cNvSpPr txBox="1">
              <a:spLocks noChangeArrowheads="1"/>
            </p:cNvSpPr>
            <p:nvPr/>
          </p:nvSpPr>
          <p:spPr bwMode="auto">
            <a:xfrm>
              <a:off x="8667" y="381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79" name="Text Box 147"/>
            <p:cNvSpPr txBox="1">
              <a:spLocks noChangeArrowheads="1"/>
            </p:cNvSpPr>
            <p:nvPr/>
          </p:nvSpPr>
          <p:spPr bwMode="auto">
            <a:xfrm>
              <a:off x="9162" y="378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0" name="Text Box 148"/>
            <p:cNvSpPr txBox="1">
              <a:spLocks noChangeArrowheads="1"/>
            </p:cNvSpPr>
            <p:nvPr/>
          </p:nvSpPr>
          <p:spPr bwMode="auto">
            <a:xfrm>
              <a:off x="9597" y="3799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181" name="Line 149"/>
            <p:cNvSpPr>
              <a:spLocks noChangeShapeType="1"/>
            </p:cNvSpPr>
            <p:nvPr/>
          </p:nvSpPr>
          <p:spPr bwMode="auto">
            <a:xfrm>
              <a:off x="9063" y="2522"/>
              <a:ext cx="267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44182" name="Line 150"/>
            <p:cNvSpPr>
              <a:spLocks noChangeShapeType="1"/>
            </p:cNvSpPr>
            <p:nvPr/>
          </p:nvSpPr>
          <p:spPr bwMode="auto">
            <a:xfrm>
              <a:off x="8988" y="2613"/>
              <a:ext cx="174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  <p:sp>
        <p:nvSpPr>
          <p:cNvPr id="239" name="矩形 238"/>
          <p:cNvSpPr/>
          <p:nvPr/>
        </p:nvSpPr>
        <p:spPr>
          <a:xfrm>
            <a:off x="3404854" y="489522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5190804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4833614" y="532385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8262638" y="49666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8548390" y="5252412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60" grpId="0"/>
      <p:bldP spid="239" grpId="0"/>
      <p:bldP spid="240" grpId="0"/>
      <p:bldP spid="24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树的一些基本术语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结合课本进行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en-US" altLang="zh-CN"/>
              <a:t>degree</a:t>
            </a:r>
            <a:r>
              <a:rPr lang="zh-CN" altLang="en-US"/>
              <a:t>、</a:t>
            </a:r>
            <a:r>
              <a:rPr lang="en-US" altLang="zh-CN"/>
              <a:t>leaf</a:t>
            </a:r>
            <a:r>
              <a:rPr lang="zh-CN" altLang="en-US"/>
              <a:t>、</a:t>
            </a:r>
            <a:r>
              <a:rPr lang="en-US" altLang="zh-CN"/>
              <a:t>parent</a:t>
            </a:r>
            <a:r>
              <a:rPr lang="zh-CN" altLang="en-US"/>
              <a:t>、</a:t>
            </a:r>
            <a:r>
              <a:rPr lang="en-US" altLang="zh-CN"/>
              <a:t>child</a:t>
            </a:r>
            <a:r>
              <a:rPr lang="zh-CN" altLang="en-US"/>
              <a:t>、</a:t>
            </a:r>
            <a:r>
              <a:rPr lang="en-US" altLang="zh-CN"/>
              <a:t>sibling</a:t>
            </a:r>
            <a:endParaRPr lang="en-US" altLang="zh-CN"/>
          </a:p>
          <a:p>
            <a:r>
              <a:rPr lang="en-US" altLang="zh-CN"/>
              <a:t>ancestor</a:t>
            </a:r>
            <a:r>
              <a:rPr lang="zh-CN" altLang="en-US"/>
              <a:t>、</a:t>
            </a:r>
            <a:r>
              <a:rPr lang="en-US" altLang="zh-CN"/>
              <a:t>descendant</a:t>
            </a:r>
            <a:endParaRPr lang="en-US" altLang="zh-CN"/>
          </a:p>
          <a:p>
            <a:r>
              <a:rPr lang="en-US" altLang="zh-CN"/>
              <a:t>depth</a:t>
            </a:r>
            <a:r>
              <a:rPr lang="zh-CN" altLang="en-US"/>
              <a:t>（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从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（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root</a:t>
            </a:r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）开始）</a:t>
            </a:r>
            <a:endParaRPr lang="en-US" altLang="zh-CN"/>
          </a:p>
          <a:p>
            <a:r>
              <a:rPr lang="zh-CN" altLang="en-US"/>
              <a:t>分支、路径和路径</a:t>
            </a:r>
            <a:r>
              <a:rPr lang="zh-CN" altLang="en-US"/>
              <a:t>长度</a:t>
            </a:r>
            <a:endParaRPr lang="zh-CN" altLang="en-US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245488" y="2493950"/>
            <a:ext cx="2465990" cy="2273300"/>
            <a:chOff x="2010" y="7992"/>
            <a:chExt cx="2889" cy="2562"/>
          </a:xfrm>
        </p:grpSpPr>
        <p:sp>
          <p:nvSpPr>
            <p:cNvPr id="8" name="Oval 2"/>
            <p:cNvSpPr>
              <a:spLocks noChangeArrowheads="1"/>
            </p:cNvSpPr>
            <p:nvPr/>
          </p:nvSpPr>
          <p:spPr bwMode="auto">
            <a:xfrm>
              <a:off x="3482" y="7992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3582" y="8094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A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340" y="887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084" y="878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984" y="875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010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595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610" y="10161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108" y="9486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658" y="8304"/>
              <a:ext cx="79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368" y="8409"/>
              <a:ext cx="19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2289" y="9210"/>
              <a:ext cx="144" cy="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658" y="9195"/>
              <a:ext cx="5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3585" y="9480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530" y="943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3858" y="9099"/>
              <a:ext cx="222" cy="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329" y="9046"/>
              <a:ext cx="339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636" y="1018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810" y="9864"/>
              <a:ext cx="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4032" y="9495"/>
              <a:ext cx="369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4206" y="9142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774" y="9864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3285" y="9192"/>
              <a:ext cx="1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2436" y="8972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B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165" y="887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C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080" y="884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D</a:t>
              </a:r>
              <a:endPara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085" y="959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F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68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G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195" y="959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H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3690" y="9566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I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4125" y="958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J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20" y="9521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K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700" y="10265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L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735" y="10280"/>
              <a:ext cx="204" cy="1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</a:rPr>
                <a:t>M</a:t>
              </a:r>
              <a:endParaRPr kumimoji="0" lang="zh-CN" altLang="zh-CN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86" y="8349"/>
              <a:ext cx="339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一棵二叉树T是一个有穷的结点集合。这个集合可以为空，若不为空，则它是由根结点和称为其左子树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L</a:t>
            </a:r>
            <a:r>
              <a:rPr lang="en-US" altLang="zh-CN"/>
              <a:t> </a:t>
            </a:r>
            <a:r>
              <a:rPr lang="zh-CN" altLang="en-US"/>
              <a:t>和右子树</a:t>
            </a:r>
            <a:r>
              <a:rPr lang="en-US" altLang="zh-CN"/>
              <a:t> </a:t>
            </a:r>
            <a:r>
              <a:rPr lang="zh-CN" altLang="en-US"/>
              <a:t>T</a:t>
            </a:r>
            <a:r>
              <a:rPr lang="zh-CN" altLang="en-US" baseline="-25000"/>
              <a:t>R</a:t>
            </a:r>
            <a:r>
              <a:rPr lang="en-US" altLang="zh-CN"/>
              <a:t> </a:t>
            </a:r>
            <a:r>
              <a:rPr lang="zh-CN" altLang="en-US"/>
              <a:t>的两个不相交的二叉树组成。可见左子树和右子树还是二叉树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二叉树具体五种基本形态</a:t>
            </a:r>
            <a:endParaRPr lang="zh-CN" altLang="en-US"/>
          </a:p>
        </p:txBody>
      </p:sp>
      <p:grpSp>
        <p:nvGrpSpPr>
          <p:cNvPr id="6" name="Group 1"/>
          <p:cNvGrpSpPr/>
          <p:nvPr/>
        </p:nvGrpSpPr>
        <p:grpSpPr bwMode="auto">
          <a:xfrm>
            <a:off x="2837928" y="2777772"/>
            <a:ext cx="6222217" cy="936104"/>
            <a:chOff x="2317" y="3761"/>
            <a:chExt cx="7577" cy="1141"/>
          </a:xfrm>
        </p:grpSpPr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3122" y="422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76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844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431" y="3761"/>
              <a:ext cx="312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317" y="4217"/>
              <a:ext cx="432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pitchFamily="2" charset="-122"/>
                  <a:cs typeface="Calibri" charset="0"/>
                </a:rPr>
                <a:t>Ф</a:t>
              </a:r>
              <a:endPara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949" y="4386"/>
              <a:ext cx="1058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5940" y="4386"/>
              <a:ext cx="1119" cy="5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7467" y="4386"/>
              <a:ext cx="1051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L</a:t>
              </a:r>
              <a:endPara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802" y="4356"/>
              <a:ext cx="1092" cy="5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T</a:t>
              </a:r>
              <a:r>
                <a:rPr kumimoji="0" lang="en-US" altLang="zh-CN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仿宋" charset="-122"/>
                  <a:cs typeface="Calibri" charset="0"/>
                </a:rPr>
                <a:t>R</a:t>
              </a:r>
              <a:endParaRPr kumimoji="0" lang="en-US" altLang="zh-CN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4512" y="4067"/>
              <a:ext cx="301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6092" y="4059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4" name="Line 3"/>
            <p:cNvSpPr>
              <a:spLocks noChangeShapeType="1"/>
            </p:cNvSpPr>
            <p:nvPr/>
          </p:nvSpPr>
          <p:spPr bwMode="auto">
            <a:xfrm flipH="1">
              <a:off x="7935" y="4058"/>
              <a:ext cx="56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8679" y="4058"/>
              <a:ext cx="513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2478062" y="3869312"/>
            <a:ext cx="6616715" cy="368300"/>
          </a:xfrm>
          <a:prstGeom prst="rect">
            <a:avLst/>
          </a:prstGeom>
        </p:spPr>
        <p:txBody>
          <a:bodyPr wrap="square">
            <a:sp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a)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b)             (c)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  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d)                    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      (</a:t>
            </a:r>
            <a:r>
              <a:rPr lang="en-US" altLang="zh-CN" dirty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e</a:t>
            </a:r>
            <a:r>
              <a:rPr lang="en-US" altLang="zh-CN" dirty="0" smtClean="0">
                <a:latin typeface="Arial Regular" panose="020B0604020202020204" charset="0"/>
                <a:ea typeface="宋体" pitchFamily="2" charset="-122"/>
                <a:cs typeface="Arial Regular" panose="020B0604020202020204" charset="0"/>
              </a:rPr>
              <a:t>)</a:t>
            </a:r>
            <a:endParaRPr lang="en-US" altLang="zh-CN" sz="1400" dirty="0">
              <a:latin typeface="Arial Regular" panose="020B0604020202020204" charset="0"/>
              <a:ea typeface="宋体" pitchFamily="2" charset="-122"/>
              <a:cs typeface="Arial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“斜二叉树（</a:t>
            </a:r>
            <a:r>
              <a:rPr lang="zh-CN" altLang="en-US">
                <a:sym typeface="+mn-ea"/>
              </a:rPr>
              <a:t>Skewed Binary Tree</a:t>
            </a:r>
            <a:r>
              <a:rPr lang="zh-CN" altLang="en-US"/>
              <a:t>）”，也称为退化二叉树</a:t>
            </a:r>
            <a:endParaRPr lang="zh-CN" altLang="en-US"/>
          </a:p>
          <a:p>
            <a:r>
              <a:rPr lang="zh-CN" altLang="en-US"/>
              <a:t>“完美二叉树（</a:t>
            </a:r>
            <a:r>
              <a:rPr lang="zh-CN" altLang="en-US">
                <a:sym typeface="+mn-ea"/>
              </a:rPr>
              <a:t>Perfect Binary Tree</a:t>
            </a:r>
            <a:r>
              <a:rPr lang="zh-CN" altLang="en-US"/>
              <a:t>）”</a:t>
            </a:r>
            <a:endParaRPr lang="zh-CN" altLang="en-US"/>
          </a:p>
          <a:p>
            <a:r>
              <a:rPr lang="zh-CN" altLang="en-US"/>
              <a:t>一棵深度为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的有</a:t>
            </a:r>
            <a:r>
              <a:rPr lang="en-US" altLang="zh-CN"/>
              <a:t> </a:t>
            </a:r>
            <a:r>
              <a:rPr lang="zh-CN" altLang="en-US"/>
              <a:t>n</a:t>
            </a:r>
            <a:r>
              <a:rPr lang="en-US" altLang="zh-CN"/>
              <a:t> </a:t>
            </a:r>
            <a:r>
              <a:rPr lang="zh-CN" altLang="en-US"/>
              <a:t>个结点的二叉树，对树中的结点按从上至下、从左到右的顺序进行编号，如果编号为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的结点与</a:t>
            </a:r>
            <a:r>
              <a:rPr lang="zh-CN" altLang="en-US"/>
              <a:t>完美二叉树中编号为 i 的结点在二叉树中的位置相同，则这棵二叉树称为“完全二叉树（</a:t>
            </a:r>
            <a:r>
              <a:rPr lang="zh-CN" altLang="en-US">
                <a:sym typeface="+mn-ea"/>
              </a:rPr>
              <a:t>Complete Binary Tree</a:t>
            </a:r>
            <a:r>
              <a:rPr lang="zh-CN" altLang="en-US"/>
              <a:t>）”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二叉树的几个重要的性质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一个二叉树第 i 层（</a:t>
            </a:r>
            <a:r>
              <a:rPr lang="en-US" altLang="zh-CN"/>
              <a:t>depth = i</a:t>
            </a:r>
            <a:r>
              <a:rPr lang="zh-CN" altLang="en-US"/>
              <a:t>）的最大结点数为：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i="1" baseline="30000" dirty="0" smtClean="0">
                <a:solidFill>
                  <a:srgbClr val="0000FF"/>
                </a:solidFill>
                <a:sym typeface="+mn-ea"/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b="1" i="1" dirty="0" err="1" smtClean="0">
                <a:solidFill>
                  <a:srgbClr val="0000FF"/>
                </a:solidFill>
                <a:sym typeface="+mn-ea"/>
              </a:rPr>
              <a:t>i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深度为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的二叉树有最大结点总数为：</a:t>
            </a:r>
            <a:r>
              <a:rPr lang="en-US" b="1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en-US" altLang="zh-CN" b="1" i="1" baseline="30000" dirty="0" smtClean="0">
                <a:solidFill>
                  <a:srgbClr val="0000FF"/>
                </a:solidFill>
                <a:sym typeface="+mn-ea"/>
              </a:rPr>
              <a:t>k+1</a:t>
            </a:r>
            <a:r>
              <a:rPr lang="en-US" altLang="zh-CN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- 1</a:t>
            </a:r>
            <a:r>
              <a:rPr lang="zh-CN" altLang="en-US" b="1" dirty="0" smtClean="0">
                <a:solidFill>
                  <a:srgbClr val="0000FF"/>
                </a:solidFill>
                <a:sym typeface="+mn-ea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sym typeface="+mn-ea"/>
              </a:rPr>
              <a:t>k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/>
              </a:rPr>
              <a:t></a:t>
            </a:r>
            <a:r>
              <a:rPr lang="en-US" b="1" i="1" dirty="0" smtClean="0">
                <a:solidFill>
                  <a:srgbClr val="0000FF"/>
                </a:solidFill>
                <a:sym typeface="+mn-ea"/>
              </a:rPr>
              <a:t> 0</a:t>
            </a:r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r>
              <a:rPr lang="zh-CN" altLang="en-US"/>
              <a:t>对任何非空的二叉树 T，若n</a:t>
            </a:r>
            <a:r>
              <a:rPr lang="zh-CN" altLang="en-US" baseline="-25000"/>
              <a:t>0</a:t>
            </a:r>
            <a:r>
              <a:rPr lang="zh-CN" altLang="en-US"/>
              <a:t>表示叶结点的个数、n</a:t>
            </a:r>
            <a:r>
              <a:rPr lang="zh-CN" altLang="en-US" baseline="-25000"/>
              <a:t>2</a:t>
            </a:r>
            <a:r>
              <a:rPr lang="zh-CN" altLang="en-US"/>
              <a:t>是度为2的结点个数，那么两者满足关系n</a:t>
            </a:r>
            <a:r>
              <a:rPr lang="zh-CN" altLang="en-US" baseline="-25000"/>
              <a:t>0</a:t>
            </a:r>
            <a:r>
              <a:rPr lang="zh-CN" altLang="en-US"/>
              <a:t> = n</a:t>
            </a:r>
            <a:r>
              <a:rPr lang="zh-CN" altLang="en-US" baseline="-25000"/>
              <a:t>2</a:t>
            </a:r>
            <a:r>
              <a:rPr lang="zh-CN" altLang="en-US"/>
              <a:t> +</a:t>
            </a:r>
            <a:r>
              <a:rPr lang="en-US" altLang="zh-CN"/>
              <a:t> </a:t>
            </a:r>
            <a:r>
              <a:rPr lang="zh-CN" altLang="en-US"/>
              <a:t>1</a:t>
            </a:r>
            <a:endParaRPr lang="zh-CN" altLang="en-US"/>
          </a:p>
          <a:p>
            <a:r>
              <a:rPr lang="zh-CN" altLang="en-US"/>
              <a:t>n 个结点的完全二叉树的深度为：</a:t>
            </a:r>
            <a:endParaRPr lang="zh-CN" altLang="en-US"/>
          </a:p>
          <a:p>
            <a:endParaRPr lang="en-US" b="1" i="1" dirty="0" smtClean="0">
              <a:solidFill>
                <a:srgbClr val="0000FF"/>
              </a:solidFill>
              <a:sym typeface="+mn-ea"/>
            </a:endParaRPr>
          </a:p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855802" y="4768195"/>
            <a:ext cx="2169599" cy="1708830"/>
            <a:chOff x="3535943" y="366908"/>
            <a:chExt cx="2169599" cy="1708830"/>
          </a:xfrm>
        </p:grpSpPr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4647260" y="366908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4721990" y="413180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A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7" name="Oval 34"/>
            <p:cNvSpPr>
              <a:spLocks noChangeArrowheads="1"/>
            </p:cNvSpPr>
            <p:nvPr/>
          </p:nvSpPr>
          <p:spPr bwMode="auto">
            <a:xfrm>
              <a:off x="3907186" y="824760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3981916" y="871033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B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auto">
            <a:xfrm>
              <a:off x="5409030" y="836937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5483761" y="883209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C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174769" y="632365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2" name="Oval 39"/>
            <p:cNvSpPr>
              <a:spLocks noChangeArrowheads="1"/>
            </p:cNvSpPr>
            <p:nvPr/>
          </p:nvSpPr>
          <p:spPr bwMode="auto">
            <a:xfrm>
              <a:off x="3535943" y="128261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3610674" y="132888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D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" name="Oval 41"/>
            <p:cNvSpPr>
              <a:spLocks noChangeArrowheads="1"/>
            </p:cNvSpPr>
            <p:nvPr/>
          </p:nvSpPr>
          <p:spPr bwMode="auto">
            <a:xfrm>
              <a:off x="4276017" y="1250953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350748" y="1297225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E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4155484" y="1095088"/>
              <a:ext cx="175979" cy="180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4905201" y="617752"/>
              <a:ext cx="535168" cy="26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 flipH="1">
              <a:off x="3789063" y="1107265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4489802" y="1759949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4550951" y="1806221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K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501855" y="1555376"/>
              <a:ext cx="74731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092807" y="1747772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167537" y="1794044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J</a:t>
              </a:r>
              <a:endParaRPr kumimoji="0" lang="zh-CN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 flipH="1">
              <a:off x="4307356" y="1550505"/>
              <a:ext cx="81963" cy="219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5040198" y="1270436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5114929" y="1316708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itchFamily="2" charset="-122"/>
                </a:rPr>
                <a:t>F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5293318" y="1095088"/>
              <a:ext cx="168747" cy="189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8" name="Oval 48"/>
            <p:cNvSpPr>
              <a:spLocks noChangeArrowheads="1"/>
            </p:cNvSpPr>
            <p:nvPr/>
          </p:nvSpPr>
          <p:spPr bwMode="auto">
            <a:xfrm>
              <a:off x="5275620" y="1776185"/>
              <a:ext cx="296512" cy="2995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5336769" y="1822457"/>
              <a:ext cx="163925" cy="1745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b="1" dirty="0" smtClean="0">
                  <a:latin typeface="Arial" panose="020B0604020202020204" pitchFamily="34" charset="0"/>
                  <a:ea typeface="宋体" pitchFamily="2" charset="-122"/>
                </a:rPr>
                <a:t>H</a:t>
              </a:r>
              <a:endPara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5214943" y="1571612"/>
              <a:ext cx="147462" cy="214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978400" y="4749165"/>
            <a:ext cx="4248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 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0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4，n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1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2，n</a:t>
            </a:r>
            <a:r>
              <a:rPr lang="zh-CN" altLang="en-US" sz="2800" baseline="-25000">
                <a:latin typeface="Arial Regular" panose="020B0604020202020204" charset="0"/>
                <a:cs typeface="Arial Regular" panose="020B0604020202020204" charset="0"/>
              </a:rPr>
              <a:t>2</a:t>
            </a:r>
            <a:r>
              <a:rPr lang="zh-CN" altLang="en-US" sz="2800">
                <a:latin typeface="Arial Regular" panose="020B0604020202020204" charset="0"/>
                <a:cs typeface="Arial Regular" panose="020B0604020202020204" charset="0"/>
              </a:rPr>
              <a:t> = 3</a:t>
            </a:r>
            <a:endParaRPr lang="zh-CN" altLang="en-US" sz="2800"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3839210"/>
            <a:ext cx="991518" cy="324000"/>
          </a:xfrm>
          <a:prstGeom prst="rect">
            <a:avLst/>
          </a:prstGeom>
        </p:spPr>
      </p:pic>
      <p:pic>
        <p:nvPicPr>
          <p:cNvPr id="7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265" y="3839210"/>
            <a:ext cx="1088612" cy="72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7494270" y="4069080"/>
            <a:ext cx="1771650" cy="338455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演示</Application>
  <PresentationFormat>宽屏</PresentationFormat>
  <Paragraphs>505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Symbol</vt:lpstr>
      <vt:lpstr>仿宋</vt:lpstr>
      <vt:lpstr>Arial Hebrew Regular</vt:lpstr>
      <vt:lpstr>DejaVu Math TeX Gyre</vt:lpstr>
      <vt:lpstr>Office 主题​​</vt:lpstr>
      <vt:lpstr>第4章 树-A</vt:lpstr>
      <vt:lpstr>树的定义</vt:lpstr>
      <vt:lpstr>树的定义</vt:lpstr>
      <vt:lpstr>树与非树</vt:lpstr>
      <vt:lpstr>树的一些基本术语</vt:lpstr>
      <vt:lpstr>二叉树的定义</vt:lpstr>
      <vt:lpstr>二叉树具体五种基本形态</vt:lpstr>
      <vt:lpstr>特殊二叉树</vt:lpstr>
      <vt:lpstr>二叉树的几个重要的性质</vt:lpstr>
      <vt:lpstr>二叉树的存储结构</vt:lpstr>
      <vt:lpstr>二叉树的链表存储</vt:lpstr>
      <vt:lpstr>二叉树的抽象数据类型定义</vt:lpstr>
      <vt:lpstr>先序&amp;后序遍历</vt:lpstr>
      <vt:lpstr>层序遍历</vt:lpstr>
      <vt:lpstr>层序遍历</vt:lpstr>
      <vt:lpstr>输出二叉树中的叶子结点</vt:lpstr>
      <vt:lpstr>求二叉树的高度</vt:lpstr>
      <vt:lpstr>层数最深叶子节点的和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326</cp:revision>
  <dcterms:created xsi:type="dcterms:W3CDTF">2022-10-06T10:57:28Z</dcterms:created>
  <dcterms:modified xsi:type="dcterms:W3CDTF">2022-10-06T10:57:28Z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