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347" r:id="rId5"/>
    <p:sldId id="348" r:id="rId6"/>
    <p:sldId id="349" r:id="rId7"/>
    <p:sldId id="350" r:id="rId8"/>
    <p:sldId id="351" r:id="rId9"/>
    <p:sldId id="352" r:id="rId10"/>
    <p:sldId id="353" r:id="rId11"/>
    <p:sldId id="365" r:id="rId12"/>
    <p:sldId id="376" r:id="rId13"/>
    <p:sldId id="354" r:id="rId14"/>
    <p:sldId id="355" r:id="rId15"/>
    <p:sldId id="356" r:id="rId16"/>
    <p:sldId id="357" r:id="rId17"/>
    <p:sldId id="358" r:id="rId18"/>
    <p:sldId id="359" r:id="rId19"/>
    <p:sldId id="360" r:id="rId20"/>
    <p:sldId id="361" r:id="rId21"/>
    <p:sldId id="362" r:id="rId22"/>
    <p:sldId id="363" r:id="rId23"/>
    <p:sldId id="377" r:id="rId24"/>
    <p:sldId id="378" r:id="rId25"/>
    <p:sldId id="379" r:id="rId26"/>
    <p:sldId id="380" r:id="rId27"/>
    <p:sldId id="381" r:id="rId28"/>
    <p:sldId id="382" r:id="rId29"/>
    <p:sldId id="383" r:id="rId30"/>
    <p:sldId id="384" r:id="rId31"/>
    <p:sldId id="399" r:id="rId32"/>
    <p:sldId id="396" r:id="rId33"/>
    <p:sldId id="397" r:id="rId34"/>
    <p:sldId id="385" r:id="rId35"/>
    <p:sldId id="398" r:id="rId36"/>
    <p:sldId id="400" r:id="rId37"/>
    <p:sldId id="413" r:id="rId38"/>
    <p:sldId id="401" r:id="rId39"/>
    <p:sldId id="402" r:id="rId40"/>
    <p:sldId id="403" r:id="rId41"/>
    <p:sldId id="404" r:id="rId42"/>
    <p:sldId id="414" r:id="rId43"/>
    <p:sldId id="405" r:id="rId44"/>
    <p:sldId id="408" r:id="rId45"/>
    <p:sldId id="409" r:id="rId46"/>
    <p:sldId id="406"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gvIXprL6HPlmCgjHtiHEdA==" hashData="g+vMX22gnoL4lK5yk464M+YeA+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7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svg"/><Relationship Id="rId3" Type="http://schemas.openxmlformats.org/officeDocument/2006/relationships/image" Target="../media/image9.png"/><Relationship Id="rId2" Type="http://schemas.openxmlformats.org/officeDocument/2006/relationships/hyperlink" Target="https://cs231n.github.io/convolutional-networks/" TargetMode="External"/><Relationship Id="rId1" Type="http://schemas.openxmlformats.org/officeDocument/2006/relationships/hyperlink" Target="https://www.bilibili.com/video/BV1h54y1L7oe?p=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2l.ai/chapter_convolutional-modern/vgg.html#vgg-blocks"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ilibili.com/video/BV1Uv411G71b?p=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ytorch.org/docs/stable/generated/torch.nn.BatchNorm2d.html"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youtu.be/Qi1Yry33TQE" TargetMode="Externa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hyperlink" Target="http://nlp.seas.harvard.edu/annotated-transformer/"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5.sv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svg"/><Relationship Id="rId2" Type="http://schemas.openxmlformats.org/officeDocument/2006/relationships/image" Target="../media/image21.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6.svg"/><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pytorch.org/vision/main/_modules/torchvision/models/resnet.html#resnet34" TargetMode="External"/><Relationship Id="rId2" Type="http://schemas.openxmlformats.org/officeDocument/2006/relationships/image" Target="../media/image7.svg"/><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hyperlink" Target="https://www.bilibili.com/video/BV1t44y1r7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effectLst/>
              </a:rPr>
              <a:t>卷积神经网络</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LeNet</a:t>
            </a:r>
            <a:r>
              <a:rPr lang="en-US" altLang="zh-CN">
                <a:sym typeface="+mn-ea"/>
              </a:rPr>
              <a:t> - </a:t>
            </a:r>
            <a:r>
              <a:rPr lang="zh-CN" altLang="en-US">
                <a:sym typeface="+mn-ea"/>
              </a:rPr>
              <a:t>小结</a:t>
            </a:r>
            <a:endParaRPr lang="zh-CN" altLang="en-US">
              <a:sym typeface="+mn-ea"/>
            </a:endParaRPr>
          </a:p>
        </p:txBody>
      </p:sp>
      <p:sp>
        <p:nvSpPr>
          <p:cNvPr id="3" name="内容占位符 2"/>
          <p:cNvSpPr>
            <a:spLocks noGrp="1"/>
          </p:cNvSpPr>
          <p:nvPr>
            <p:ph idx="1"/>
          </p:nvPr>
        </p:nvSpPr>
        <p:spPr/>
        <p:txBody>
          <a:bodyPr>
            <a:normAutofit/>
          </a:bodyPr>
          <a:p>
            <a:r>
              <a:rPr lang="zh-CN" altLang="en-US"/>
              <a:t>卷积神经网络（CNN）是一类使用卷积层的网络</a:t>
            </a:r>
            <a:endParaRPr lang="zh-CN" altLang="en-US"/>
          </a:p>
          <a:p>
            <a:r>
              <a:rPr lang="zh-CN" altLang="en-US"/>
              <a:t>在卷积神经网络中，我们组合使用卷积层、非线性激活函数和</a:t>
            </a:r>
            <a:r>
              <a:rPr lang="zh-CN" altLang="en-US"/>
              <a:t>池化层</a:t>
            </a:r>
            <a:endParaRPr lang="zh-CN" altLang="en-US"/>
          </a:p>
          <a:p>
            <a:r>
              <a:rPr lang="zh-CN" altLang="en-US"/>
              <a:t>为了构造高性能的卷积神经网络，我们通常对卷积层进行排列，逐渐降低其表示的空间分辨率，同时增加通道数</a:t>
            </a:r>
            <a:endParaRPr lang="zh-CN" altLang="en-US"/>
          </a:p>
          <a:p>
            <a:r>
              <a:rPr lang="zh-CN" altLang="en-US"/>
              <a:t>在传统的卷积神经网络中，卷积块编码得到的表征在输出之前需由一个或多个全连接层进行处理</a:t>
            </a:r>
            <a:endParaRPr lang="zh-CN" altLang="en-US"/>
          </a:p>
          <a:p>
            <a:r>
              <a:rPr lang="zh-CN" altLang="en-US"/>
              <a:t>LeNet是最早发布的卷积神经网络之一</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深度卷积神经网络</a:t>
            </a:r>
            <a:endParaRPr lang="zh-CN" altLang="en-US"/>
          </a:p>
        </p:txBody>
      </p:sp>
      <p:sp>
        <p:nvSpPr>
          <p:cNvPr id="3" name="内容占位符 2"/>
          <p:cNvSpPr>
            <a:spLocks noGrp="1"/>
          </p:cNvSpPr>
          <p:nvPr>
            <p:ph idx="1"/>
          </p:nvPr>
        </p:nvSpPr>
        <p:spPr/>
        <p:txBody>
          <a:bodyPr/>
          <a:p>
            <a:r>
              <a:rPr lang="zh-CN" altLang="en-US"/>
              <a:t>the most important part of the pipeline was the representation</a:t>
            </a:r>
            <a:endParaRPr lang="zh-CN" altLang="en-US"/>
          </a:p>
          <a:p>
            <a:r>
              <a:rPr lang="zh-CN" altLang="en-US"/>
              <a:t>在2012年前，图像特征都是机械地计算出来的</a:t>
            </a:r>
            <a:endParaRPr lang="zh-CN" altLang="en-US"/>
          </a:p>
          <a:p>
            <a:r>
              <a:rPr lang="zh-CN" altLang="en-US"/>
              <a:t>事实上，设计一套新的特征函数、改进结果，并撰写论文是盛极一时的潮流</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学习表征</a:t>
            </a:r>
            <a:endParaRPr lang="zh-CN" altLang="en-US"/>
          </a:p>
        </p:txBody>
      </p:sp>
      <p:sp>
        <p:nvSpPr>
          <p:cNvPr id="3" name="内容占位符 2"/>
          <p:cNvSpPr>
            <a:spLocks noGrp="1"/>
          </p:cNvSpPr>
          <p:nvPr>
            <p:ph idx="1"/>
          </p:nvPr>
        </p:nvSpPr>
        <p:spPr/>
        <p:txBody>
          <a:bodyPr/>
          <a:p>
            <a:pPr>
              <a:lnSpc>
                <a:spcPct val="100000"/>
              </a:lnSpc>
            </a:pPr>
            <a:r>
              <a:rPr lang="zh-CN" altLang="en-US"/>
              <a:t>特征本身应该被学习</a:t>
            </a:r>
            <a:endParaRPr lang="zh-CN" altLang="en-US"/>
          </a:p>
          <a:p>
            <a:pPr>
              <a:lnSpc>
                <a:spcPct val="100000"/>
              </a:lnSpc>
            </a:pPr>
            <a:r>
              <a:rPr lang="zh-CN" altLang="en-US"/>
              <a:t>to be reasonably complex，特征应该由多个共同学习的神经网络层组成，每个层都有可学习的参数</a:t>
            </a:r>
            <a:endParaRPr lang="zh-CN" altLang="en-US"/>
          </a:p>
          <a:p>
            <a:pPr>
              <a:lnSpc>
                <a:spcPct val="100000"/>
              </a:lnSpc>
            </a:pPr>
            <a:r>
              <a:rPr lang="zh-CN" altLang="en-US"/>
              <a:t>在机器视觉中，最底层可能检测边缘、颜色和纹理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r>
              <a:rPr lang="en-US" altLang="zh-CN"/>
              <a:t> &amp; 硬件</a:t>
            </a:r>
            <a:endParaRPr lang="en-US" altLang="zh-CN"/>
          </a:p>
        </p:txBody>
      </p:sp>
      <p:sp>
        <p:nvSpPr>
          <p:cNvPr id="3" name="内容占位符 2"/>
          <p:cNvSpPr>
            <a:spLocks noGrp="1"/>
          </p:cNvSpPr>
          <p:nvPr>
            <p:ph idx="1"/>
          </p:nvPr>
        </p:nvSpPr>
        <p:spPr/>
        <p:txBody>
          <a:bodyPr>
            <a:normAutofit lnSpcReduction="20000"/>
          </a:bodyPr>
          <a:p>
            <a:pPr>
              <a:lnSpc>
                <a:spcPct val="100000"/>
              </a:lnSpc>
            </a:pPr>
            <a:r>
              <a:rPr lang="zh-CN" altLang="en-US"/>
              <a:t>2009年，ImageNet数据集发布，并发起ImageNet挑战赛：要求研究人员从100万个样本中训练模型，以区分1000个不同类别的对象</a:t>
            </a:r>
            <a:endParaRPr lang="zh-CN" altLang="en-US"/>
          </a:p>
          <a:p>
            <a:pPr>
              <a:lnSpc>
                <a:spcPct val="100000"/>
              </a:lnSpc>
            </a:pPr>
            <a:r>
              <a:rPr lang="zh-CN" altLang="en-US"/>
              <a:t>GPU</a:t>
            </a:r>
            <a:endParaRPr lang="zh-CN" altLang="en-US"/>
          </a:p>
          <a:p>
            <a:pPr lvl="1">
              <a:lnSpc>
                <a:spcPct val="100000"/>
              </a:lnSpc>
            </a:pPr>
            <a:r>
              <a:rPr lang="zh-CN" altLang="en-US"/>
              <a:t>由$100 \sim 1000$个小的处理单元组成</a:t>
            </a:r>
            <a:endParaRPr lang="zh-CN" altLang="en-US"/>
          </a:p>
          <a:p>
            <a:pPr lvl="1">
              <a:lnSpc>
                <a:spcPct val="100000"/>
              </a:lnSpc>
            </a:pPr>
            <a:r>
              <a:rPr lang="zh-CN" altLang="en-US"/>
              <a:t>虽然每个GPU核心都相对较弱，有时甚至以低于1GHz的时钟频率运行，但庞大的核心数量使GPU比CPU快几个数量级</a:t>
            </a:r>
            <a:endParaRPr lang="zh-CN" altLang="en-US"/>
          </a:p>
          <a:p>
            <a:pPr marL="1371600" lvl="2" indent="-457200">
              <a:lnSpc>
                <a:spcPct val="100000"/>
              </a:lnSpc>
              <a:buAutoNum type="arabicPeriod"/>
            </a:pPr>
            <a:r>
              <a:rPr lang="zh-CN" altLang="en-US"/>
              <a:t>功耗往往会随时钟频率呈二次方增长</a:t>
            </a:r>
            <a:endParaRPr lang="zh-CN" altLang="en-US"/>
          </a:p>
          <a:p>
            <a:pPr marL="1371600" lvl="2" indent="-457200">
              <a:lnSpc>
                <a:spcPct val="100000"/>
              </a:lnSpc>
              <a:buAutoNum type="arabicPeriod"/>
            </a:pPr>
            <a:r>
              <a:rPr lang="zh-CN" altLang="en-US"/>
              <a:t>for the power budget of a CPU core that runs 4 times faster (a typical number),</a:t>
            </a:r>
            <a:r>
              <a:rPr lang="en-US" altLang="zh-CN"/>
              <a:t> </a:t>
            </a:r>
            <a:r>
              <a:rPr lang="zh-CN" altLang="en-US"/>
              <a:t>you can use 16 GPU cores at $1/4$ the speed,</a:t>
            </a:r>
            <a:r>
              <a:rPr lang="en-US" altLang="zh-CN"/>
              <a:t> </a:t>
            </a:r>
            <a:r>
              <a:rPr lang="zh-CN" altLang="en-US"/>
              <a:t>which yields $16 \times 1/4 = 4$ times the performance</a:t>
            </a:r>
            <a:endParaRPr lang="zh-CN" altLang="en-US"/>
          </a:p>
        </p:txBody>
      </p:sp>
      <p:pic>
        <p:nvPicPr>
          <p:cNvPr id="4" name="334E55B0-647D-440b-865C-3EC943EB4CBC-5" descr="wpsoffice"/>
          <p:cNvPicPr>
            <a:picLocks noChangeAspect="1"/>
          </p:cNvPicPr>
          <p:nvPr/>
        </p:nvPicPr>
        <p:blipFill>
          <a:blip r:embed="rId1"/>
          <a:stretch>
            <a:fillRect/>
          </a:stretch>
        </p:blipFill>
        <p:spPr>
          <a:xfrm>
            <a:off x="3884930" y="2791460"/>
            <a:ext cx="1871663" cy="271463"/>
          </a:xfrm>
          <a:prstGeom prst="rect">
            <a:avLst/>
          </a:prstGeom>
        </p:spPr>
      </p:pic>
      <p:cxnSp>
        <p:nvCxnSpPr>
          <p:cNvPr id="5" name="直接箭头连接符 4"/>
          <p:cNvCxnSpPr/>
          <p:nvPr/>
        </p:nvCxnSpPr>
        <p:spPr>
          <a:xfrm flipH="1">
            <a:off x="3259455" y="3063240"/>
            <a:ext cx="424815" cy="2038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6" descr="wpsoffice"/>
          <p:cNvPicPr>
            <a:picLocks noChangeAspect="1"/>
          </p:cNvPicPr>
          <p:nvPr/>
        </p:nvPicPr>
        <p:blipFill>
          <a:blip r:embed="rId2"/>
          <a:stretch>
            <a:fillRect/>
          </a:stretch>
        </p:blipFill>
        <p:spPr>
          <a:xfrm>
            <a:off x="2715260" y="6177280"/>
            <a:ext cx="2157413" cy="395288"/>
          </a:xfrm>
          <a:prstGeom prst="rect">
            <a:avLst/>
          </a:prstGeom>
        </p:spPr>
      </p:pic>
      <p:cxnSp>
        <p:nvCxnSpPr>
          <p:cNvPr id="7" name="直接箭头连接符 6"/>
          <p:cNvCxnSpPr/>
          <p:nvPr/>
        </p:nvCxnSpPr>
        <p:spPr>
          <a:xfrm flipH="1" flipV="1">
            <a:off x="2919730" y="5610225"/>
            <a:ext cx="526415" cy="37401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50995" y="258445"/>
            <a:ext cx="7907020" cy="1076325"/>
          </a:xfrm>
          <a:prstGeom prst="rect">
            <a:avLst/>
          </a:prstGeom>
          <a:noFill/>
        </p:spPr>
        <p:txBody>
          <a:bodyPr wrap="square" rtlCol="0">
            <a:spAutoFit/>
          </a:bodyPr>
          <a:p>
            <a:pPr algn="ctr"/>
            <a:r>
              <a:rPr lang="zh-CN" altLang="en-US" sz="3200" b="1">
                <a:solidFill>
                  <a:srgbClr val="C00000"/>
                </a:solidFill>
                <a:latin typeface="Heiti SC Medium" panose="02000000000000000000" charset="-122"/>
                <a:ea typeface="Heiti SC Medium" panose="02000000000000000000" charset="-122"/>
                <a:cs typeface="Heiti SC Light" panose="02000000000000000000" charset="-122"/>
              </a:rPr>
              <a:t>卷积神经网络中的计算瓶颈：卷积和矩阵乘法，都是可以在硬件上并行化的操作</a:t>
            </a:r>
            <a:endParaRPr lang="zh-CN" altLang="en-US" sz="3200" b="1">
              <a:solidFill>
                <a:srgbClr val="C00000"/>
              </a:solidFill>
              <a:latin typeface="Heiti SC Medium" panose="02000000000000000000" charset="-122"/>
              <a:ea typeface="Heiti SC Medium"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pPr>
              <a:lnSpc>
                <a:spcPct val="100000"/>
              </a:lnSpc>
            </a:pPr>
            <a:r>
              <a:rPr lang="zh-CN" altLang="en-US"/>
              <a:t>2012年，AlexNet横空出世</a:t>
            </a:r>
            <a:endParaRPr lang="zh-CN" altLang="en-US"/>
          </a:p>
          <a:p>
            <a:pPr lvl="1">
              <a:lnSpc>
                <a:spcPct val="100000"/>
              </a:lnSpc>
            </a:pPr>
            <a:r>
              <a:rPr lang="zh-CN" altLang="en-US"/>
              <a:t>它首次证明了学习到的特征可以超越手工设计的特征</a:t>
            </a:r>
            <a:endParaRPr lang="zh-CN" altLang="en-US"/>
          </a:p>
          <a:p>
            <a:pPr lvl="1">
              <a:lnSpc>
                <a:spcPct val="100000"/>
              </a:lnSpc>
            </a:pPr>
            <a:r>
              <a:rPr lang="zh-CN" altLang="en-US"/>
              <a:t>它一举打破了计算机视觉研究的现状</a:t>
            </a:r>
            <a:endParaRPr lang="zh-CN" altLang="en-US"/>
          </a:p>
          <a:p>
            <a:pPr>
              <a:lnSpc>
                <a:spcPct val="100000"/>
              </a:lnSpc>
            </a:pPr>
            <a:r>
              <a:rPr lang="zh-CN" altLang="en-US"/>
              <a:t>AlexNet由八层组成：五个卷积层、两个全连接隐藏层和一个全连接输出层（以很大的优势赢得了2012年ImageNet图像识别挑战赛）</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r>
              <a:rPr lang="zh-CN" altLang="en-US">
                <a:hlinkClick r:id="rId1" action="ppaction://hlinkfile"/>
              </a:rPr>
              <a:t>深度卷积神经网络（AlexNet）</a:t>
            </a:r>
            <a:endParaRPr lang="zh-CN" altLang="en-US">
              <a:hlinkClick r:id="rId1" action="ppaction://hlinkfile"/>
            </a:endParaRPr>
          </a:p>
          <a:p>
            <a:pPr marL="0" indent="0">
              <a:buNone/>
            </a:pPr>
            <a:r>
              <a:rPr lang="zh-CN" altLang="en-US"/>
              <a:t>（仅AlexNet和之前人工特征提取的对比）</a:t>
            </a:r>
            <a:endParaRPr lang="zh-CN" altLang="en-US"/>
          </a:p>
          <a:p>
            <a:r>
              <a:rPr lang="zh-CN" altLang="en-US" i="1">
                <a:hlinkClick r:id="rId2" action="ppaction://hlinkfile"/>
              </a:rPr>
              <a:t>Real-world example</a:t>
            </a:r>
            <a:endParaRPr lang="zh-CN" altLang="en-US"/>
          </a:p>
          <a:p>
            <a:endParaRPr lang="zh-CN" altLang="en-US"/>
          </a:p>
        </p:txBody>
      </p:sp>
      <p:pic>
        <p:nvPicPr>
          <p:cNvPr id="4" name="图片 3" descr="alexnet"/>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710" y="765810"/>
            <a:ext cx="3577590" cy="5326380"/>
          </a:xfrm>
          <a:prstGeom prst="rect">
            <a:avLst/>
          </a:prstGeom>
        </p:spPr>
      </p:pic>
      <p:sp>
        <p:nvSpPr>
          <p:cNvPr id="5" name="文本框 4"/>
          <p:cNvSpPr txBox="1"/>
          <p:nvPr/>
        </p:nvSpPr>
        <p:spPr>
          <a:xfrm>
            <a:off x="6680200" y="6177280"/>
            <a:ext cx="538861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从LeNet（左）到AlexNet（右）</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r>
              <a:rPr lang="en-US" altLang="zh-CN"/>
              <a:t> &amp; </a:t>
            </a:r>
            <a:r>
              <a:rPr lang="zh-CN" altLang="en-US"/>
              <a:t>LeNet</a:t>
            </a:r>
            <a:endParaRPr lang="zh-CN" altLang="en-US"/>
          </a:p>
        </p:txBody>
      </p:sp>
      <p:sp>
        <p:nvSpPr>
          <p:cNvPr id="3" name="内容占位符 2"/>
          <p:cNvSpPr>
            <a:spLocks noGrp="1"/>
          </p:cNvSpPr>
          <p:nvPr>
            <p:ph idx="1"/>
          </p:nvPr>
        </p:nvSpPr>
        <p:spPr/>
        <p:txBody>
          <a:bodyPr/>
          <a:p>
            <a:r>
              <a:rPr lang="zh-CN" altLang="en-US"/>
              <a:t>AlexNet比相对较小的LeNet</a:t>
            </a:r>
            <a:r>
              <a:rPr lang="en-US" altLang="zh-CN"/>
              <a:t>-</a:t>
            </a:r>
            <a:r>
              <a:rPr lang="zh-CN" altLang="en-US"/>
              <a:t>5要深得多</a:t>
            </a:r>
            <a:endParaRPr lang="zh-CN" altLang="en-US"/>
          </a:p>
          <a:p>
            <a:r>
              <a:rPr lang="zh-CN" altLang="en-US"/>
              <a:t>AlexNet使用ReLU而不是sigmoid作为其激活函数</a:t>
            </a:r>
            <a:endParaRPr lang="zh-CN" altLang="en-US"/>
          </a:p>
          <a:p>
            <a:r>
              <a:rPr lang="zh-CN" altLang="en-US"/>
              <a:t>容量控制和预处理</a:t>
            </a:r>
            <a:endParaRPr lang="zh-CN" altLang="en-US"/>
          </a:p>
          <a:p>
            <a:pPr marL="914400" lvl="1" indent="-457200">
              <a:buAutoNum type="arabicPeriod"/>
            </a:pPr>
            <a:r>
              <a:rPr lang="zh-CN" altLang="en-US"/>
              <a:t>AlexNet通过暂退法控制全连接层的模型复杂度，而LeNet只使用了权重衰减</a:t>
            </a:r>
            <a:endParaRPr lang="zh-CN" altLang="en-US"/>
          </a:p>
          <a:p>
            <a:pPr marL="914400" lvl="1" indent="-457200">
              <a:buAutoNum type="arabicPeriod"/>
            </a:pPr>
            <a:r>
              <a:rPr lang="zh-CN" altLang="en-US"/>
              <a:t>为了进一步扩充数据，AlexNet在训练时增加了大量的图像增强数据，如翻转、裁切和变色（这使得模型更健壮，更大的样本量有效地减少了过拟合）</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AlexNet</a:t>
            </a:r>
            <a:endParaRPr lang="zh-CN" altLang="en-US"/>
          </a:p>
        </p:txBody>
      </p:sp>
      <p:sp>
        <p:nvSpPr>
          <p:cNvPr id="3" name="内容占位符 2"/>
          <p:cNvSpPr>
            <a:spLocks noGrp="1"/>
          </p:cNvSpPr>
          <p:nvPr>
            <p:ph idx="1"/>
          </p:nvPr>
        </p:nvSpPr>
        <p:spPr/>
        <p:txBody>
          <a:bodyPr/>
          <a:p>
            <a:r>
              <a:rPr lang="zh-CN" altLang="en-US"/>
              <a:t>AlexNet的架构与LeNet相似，但使用了更多的卷积层和更多的参数来拟合大规模的ImageNet数据集</a:t>
            </a:r>
            <a:endParaRPr lang="zh-CN" altLang="en-US"/>
          </a:p>
          <a:p>
            <a:r>
              <a:rPr lang="zh-CN" altLang="en-US"/>
              <a:t>AlexNet是从浅层网络到深层网络的关键一步</a:t>
            </a:r>
            <a:endParaRPr lang="zh-CN" altLang="en-US"/>
          </a:p>
          <a:p>
            <a:r>
              <a:rPr lang="zh-CN" altLang="en-US"/>
              <a:t>尽管AlexNet的代码只比LeNet多出几行，但学术界花了很多年才接受深度学习这一概念</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使用块的网络</a:t>
            </a:r>
            <a:endParaRPr lang="zh-CN" altLang="en-US"/>
          </a:p>
        </p:txBody>
      </p:sp>
      <p:sp>
        <p:nvSpPr>
          <p:cNvPr id="3" name="内容占位符 2"/>
          <p:cNvSpPr>
            <a:spLocks noGrp="1"/>
          </p:cNvSpPr>
          <p:nvPr>
            <p:ph idx="1"/>
          </p:nvPr>
        </p:nvSpPr>
        <p:spPr/>
        <p:txBody>
          <a:bodyPr/>
          <a:p>
            <a:r>
              <a:rPr lang="zh-CN" altLang="en-US"/>
              <a:t>与芯片设计中工程师从放置晶体管到逻辑元件再到逻辑块的过程类似</a:t>
            </a:r>
            <a:endParaRPr lang="zh-CN" altLang="en-US"/>
          </a:p>
          <a:p>
            <a:r>
              <a:rPr lang="zh-CN" altLang="en-US"/>
              <a:t>使用块的想法首先出现在牛津大学的视觉几何组（visualgeometry group）的</a:t>
            </a:r>
            <a:r>
              <a:rPr lang="zh-CN" altLang="en-US" i="1"/>
              <a:t>VGG网络</a:t>
            </a:r>
            <a:r>
              <a:rPr lang="zh-CN" altLang="en-US"/>
              <a:t>中</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258445"/>
            <a:ext cx="10515600" cy="1325563"/>
          </a:xfrm>
        </p:spPr>
        <p:txBody>
          <a:bodyPr/>
          <a:p>
            <a:r>
              <a:rPr lang="zh-CN" altLang="en-US"/>
              <a:t>VGG块</a:t>
            </a:r>
            <a:endParaRPr lang="zh-CN" altLang="en-US"/>
          </a:p>
        </p:txBody>
      </p:sp>
      <p:sp>
        <p:nvSpPr>
          <p:cNvPr id="3" name="内容占位符 2"/>
          <p:cNvSpPr>
            <a:spLocks noGrp="1"/>
          </p:cNvSpPr>
          <p:nvPr>
            <p:ph idx="1"/>
          </p:nvPr>
        </p:nvSpPr>
        <p:spPr/>
        <p:txBody>
          <a:bodyPr/>
          <a:p>
            <a:r>
              <a:rPr lang="en-US" altLang="zh-CN"/>
              <a:t>3 x 3</a:t>
            </a:r>
            <a:r>
              <a:rPr lang="zh-CN" altLang="en-US"/>
              <a:t>卷积核、填充为1（保持高度和宽度）的卷积层</a:t>
            </a:r>
            <a:endParaRPr lang="zh-CN" altLang="en-US"/>
          </a:p>
          <a:p>
            <a:r>
              <a:rPr lang="en-US" altLang="zh-CN"/>
              <a:t>2 x 2</a:t>
            </a:r>
            <a:r>
              <a:rPr lang="zh-CN" altLang="en-US"/>
              <a:t>池化窗口、步幅为2（每个块后的分辨率减半）的最大池化层</a:t>
            </a:r>
            <a:endParaRPr lang="zh-CN" altLang="en-US"/>
          </a:p>
          <a:p>
            <a:r>
              <a:rPr lang="zh-CN" altLang="en-US"/>
              <a:t>代码：</a:t>
            </a:r>
            <a:r>
              <a:rPr lang="en-US" altLang="zh-CN"/>
              <a:t>`vgg_block`</a:t>
            </a:r>
            <a:endParaRPr lang="zh-CN" altLang="en-US"/>
          </a:p>
          <a:p>
            <a:r>
              <a:rPr lang="zh-CN" altLang="en-US"/>
              <a:t>学习：使用块的网络_VGG.pdf（</a:t>
            </a:r>
            <a:r>
              <a:rPr lang="en-US" altLang="zh-CN"/>
              <a:t>VGG</a:t>
            </a:r>
            <a:r>
              <a:rPr lang="zh-CN" altLang="en-US"/>
              <a:t>块、</a:t>
            </a:r>
            <a:r>
              <a:rPr lang="en-US" altLang="zh-CN"/>
              <a:t>VGG</a:t>
            </a:r>
            <a:r>
              <a:rPr lang="zh-CN" altLang="en-US"/>
              <a:t>架构）</a:t>
            </a:r>
            <a:endParaRPr lang="zh-CN" altLang="en-US"/>
          </a:p>
          <a:p>
            <a:endParaRPr lang="zh-CN" altLang="en-US">
              <a:latin typeface="Consolas" panose="020B0609020204030204" charset="0"/>
              <a:cs typeface="Consolas" panose="020B0609020204030204" charset="0"/>
            </a:endParaRPr>
          </a:p>
        </p:txBody>
      </p:sp>
      <p:sp>
        <p:nvSpPr>
          <p:cNvPr id="9" name="文本框 8"/>
          <p:cNvSpPr txBox="1"/>
          <p:nvPr/>
        </p:nvSpPr>
        <p:spPr>
          <a:xfrm>
            <a:off x="7250430" y="441960"/>
            <a:ext cx="3169920" cy="1383665"/>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学习：</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hlinkClick r:id="rId1" action="ppaction://hlinkfile"/>
              </a:rPr>
              <a:t>8.2.1. VGG Blocks</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en-US" altLang="zh-CN" sz="2800">
                <a:latin typeface="Heiti SC Light" panose="02000000000000000000" charset="-122"/>
                <a:ea typeface="Heiti SC Light" panose="02000000000000000000" charset="-122"/>
                <a:cs typeface="Heiti SC Light" panose="02000000000000000000" charset="-122"/>
              </a:rPr>
              <a:t>（3 x 3 vs 5 x 5）</a:t>
            </a:r>
            <a:endParaRPr lang="en-US" altLang="zh-CN"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to="" calcmode="lin" valueType="num">
                                      <p:cBhvr>
                                        <p:cTn id="13" dur="1" fill="hold"/>
                                        <p:tgtEl>
                                          <p:spTgt spid="3">
                                            <p:txEl>
                                              <p:pRg st="1" end="1"/>
                                            </p:txEl>
                                          </p:spTgt>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to="" calcmode="lin" valueType="num">
                                      <p:cBhvr>
                                        <p:cTn id="18" dur="1" fill="hold"/>
                                        <p:tgtEl>
                                          <p:spTgt spid="3">
                                            <p:txEl>
                                              <p:pRg st="2" end="2"/>
                                            </p:txEl>
                                          </p:spTgt>
                                        </p:tgtEl>
                                      </p:cBhvr>
                                    </p:anim>
                                  </p:childTnLst>
                                </p:cTn>
                              </p:par>
                              <p:par>
                                <p:cTn id="19" presetID="24"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to="" calcmode="lin" valueType="num">
                                      <p:cBhvr>
                                        <p:cTn id="21" dur="1" fill="hold"/>
                                        <p:tgtEl>
                                          <p:spTgt spid="3">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多输入多输出通道</a:t>
            </a:r>
            <a:r>
              <a:rPr lang="en-US" altLang="zh-CN"/>
              <a:t> - 多输入通道</a:t>
            </a:r>
            <a:endParaRPr lang="en-US" altLang="zh-CN"/>
          </a:p>
        </p:txBody>
      </p:sp>
      <p:sp>
        <p:nvSpPr>
          <p:cNvPr id="3" name="内容占位符 2"/>
          <p:cNvSpPr>
            <a:spLocks noGrp="1"/>
          </p:cNvSpPr>
          <p:nvPr>
            <p:ph idx="1"/>
          </p:nvPr>
        </p:nvSpPr>
        <p:spPr/>
        <p:txBody>
          <a:bodyPr/>
          <a:p>
            <a:r>
              <a:rPr lang="zh-CN" altLang="en-US"/>
              <a:t>阅读：多输入多输出通道.pdf</a:t>
            </a:r>
            <a:endParaRPr lang="zh-CN" altLang="en-US"/>
          </a:p>
          <a:p>
            <a:endParaRPr lang="zh-CN" altLang="en-US"/>
          </a:p>
        </p:txBody>
      </p:sp>
      <p:pic>
        <p:nvPicPr>
          <p:cNvPr id="4" name="334E55B0-647D-440b-865C-3EC943EB4CBC-1" descr="wpsoffice"/>
          <p:cNvPicPr>
            <a:picLocks noChangeAspect="1"/>
          </p:cNvPicPr>
          <p:nvPr/>
        </p:nvPicPr>
        <p:blipFill>
          <a:blip r:embed="rId1"/>
          <a:stretch>
            <a:fillRect/>
          </a:stretch>
        </p:blipFill>
        <p:spPr>
          <a:xfrm>
            <a:off x="2404745" y="2843530"/>
            <a:ext cx="7382421" cy="11715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VGG网络</a:t>
            </a:r>
            <a:endParaRPr lang="zh-CN" altLang="en-US"/>
          </a:p>
        </p:txBody>
      </p:sp>
      <p:sp>
        <p:nvSpPr>
          <p:cNvPr id="3" name="内容占位符 2"/>
          <p:cNvSpPr>
            <a:spLocks noGrp="1"/>
          </p:cNvSpPr>
          <p:nvPr>
            <p:ph idx="1"/>
          </p:nvPr>
        </p:nvSpPr>
        <p:spPr/>
        <p:txBody>
          <a:bodyPr/>
          <a:p>
            <a:r>
              <a:rPr lang="zh-CN" altLang="en-US"/>
              <a:t>原始VGG网络有5个卷积块</a:t>
            </a:r>
            <a:endParaRPr lang="zh-CN" altLang="en-US"/>
          </a:p>
          <a:p>
            <a:pPr marL="914400" lvl="1" indent="-457200">
              <a:buAutoNum type="arabicPeriod"/>
            </a:pPr>
            <a:r>
              <a:rPr lang="zh-CN" altLang="en-US"/>
              <a:t>其中前两个块各有一个卷积层，后三个块各包含两个卷积层</a:t>
            </a:r>
            <a:endParaRPr lang="zh-CN" altLang="en-US"/>
          </a:p>
          <a:p>
            <a:r>
              <a:rPr lang="zh-CN" altLang="en-US"/>
              <a:t>第一个模块有64个输出通道，每个后续模块将输出通道数量翻倍，直到该数字达到512</a:t>
            </a:r>
            <a:endParaRPr lang="zh-CN" altLang="en-US"/>
          </a:p>
          <a:p>
            <a:pPr marL="914400" lvl="1" indent="-457200">
              <a:buAutoNum type="arabicPeriod"/>
            </a:pPr>
            <a:r>
              <a:rPr lang="zh-CN" altLang="en-US"/>
              <a:t>由于该网络使用8个卷积层和3个全连接层，因此它通常被称为VGG-11</a:t>
            </a:r>
            <a:endParaRPr lang="zh-CN" altLang="en-US"/>
          </a:p>
          <a:p>
            <a:r>
              <a:rPr lang="zh-CN" altLang="en-US">
                <a:latin typeface="Consolas" panose="020B0609020204030204" charset="0"/>
                <a:cs typeface="Consolas" panose="020B0609020204030204" charset="0"/>
                <a:sym typeface="+mn-ea"/>
              </a:rPr>
              <a:t>conv_arch = ((1, 64), (1, 128), (2, 256), (2, 512), (2, 512))</a:t>
            </a:r>
            <a:endParaRPr lang="zh-CN" altLang="en-US">
              <a:latin typeface="Consolas" panose="020B0609020204030204" charset="0"/>
              <a:cs typeface="Consolas" panose="020B0609020204030204" charset="0"/>
            </a:endParaRPr>
          </a:p>
          <a:p>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网络中的网络</a:t>
            </a:r>
            <a:endParaRPr lang="zh-CN" altLang="en-US"/>
          </a:p>
        </p:txBody>
      </p:sp>
      <p:sp>
        <p:nvSpPr>
          <p:cNvPr id="3" name="内容占位符 2"/>
          <p:cNvSpPr>
            <a:spLocks noGrp="1"/>
          </p:cNvSpPr>
          <p:nvPr>
            <p:ph idx="1"/>
          </p:nvPr>
        </p:nvSpPr>
        <p:spPr/>
        <p:txBody>
          <a:bodyPr/>
          <a:p>
            <a:r>
              <a:rPr lang="zh-CN" altLang="en-US"/>
              <a:t>LeNet、AlexNet和VGG都有一个共同的设计模式</a:t>
            </a:r>
            <a:endParaRPr lang="zh-CN" altLang="en-US"/>
          </a:p>
          <a:p>
            <a:pPr marL="914400" lvl="1" indent="-457200">
              <a:buAutoNum type="arabicPeriod"/>
            </a:pPr>
            <a:r>
              <a:rPr lang="zh-CN" altLang="en-US"/>
              <a:t>通过一系列的卷积层与池化层来提取空间结构特征</a:t>
            </a:r>
            <a:endParaRPr lang="zh-CN" altLang="en-US"/>
          </a:p>
          <a:p>
            <a:pPr marL="914400" lvl="1" indent="-457200">
              <a:buAutoNum type="arabicPeriod"/>
            </a:pPr>
            <a:r>
              <a:rPr lang="zh-CN" altLang="en-US"/>
              <a:t>然后通过全连接层对特征的表征进行处理</a:t>
            </a:r>
            <a:endParaRPr lang="zh-CN" altLang="en-US"/>
          </a:p>
          <a:p>
            <a:pPr lvl="0"/>
            <a:r>
              <a:rPr lang="zh-CN" altLang="en-US"/>
              <a:t>AlexNet和VGG对LeNet的改进主要在于如何扩大和加深（widen and deepen）这两个模块</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网络中的网络</a:t>
            </a:r>
            <a:endParaRPr lang="zh-CN" altLang="en-US"/>
          </a:p>
        </p:txBody>
      </p:sp>
      <p:sp>
        <p:nvSpPr>
          <p:cNvPr id="3" name="内容占位符 2"/>
          <p:cNvSpPr>
            <a:spLocks noGrp="1"/>
          </p:cNvSpPr>
          <p:nvPr>
            <p:ph idx="1"/>
          </p:nvPr>
        </p:nvSpPr>
        <p:spPr/>
        <p:txBody>
          <a:bodyPr/>
          <a:p>
            <a:pPr>
              <a:lnSpc>
                <a:spcPct val="100000"/>
              </a:lnSpc>
            </a:pPr>
            <a:r>
              <a:rPr lang="zh-CN" altLang="en-US"/>
              <a:t>one could imagine using fully-connected layers earlier in the process</a:t>
            </a:r>
            <a:endParaRPr lang="zh-CN" altLang="en-US"/>
          </a:p>
          <a:p>
            <a:pPr marL="914400" lvl="1" indent="-457200">
              <a:lnSpc>
                <a:spcPct val="100000"/>
              </a:lnSpc>
              <a:buAutoNum type="arabicPeriod"/>
            </a:pPr>
            <a:r>
              <a:rPr lang="zh-CN" altLang="en-US"/>
              <a:t>a careless use of dense layers might give up the spatial structure of the representation entirely</a:t>
            </a:r>
            <a:endParaRPr lang="zh-CN" altLang="en-US"/>
          </a:p>
          <a:p>
            <a:pPr lvl="0">
              <a:lnSpc>
                <a:spcPct val="100000"/>
              </a:lnSpc>
            </a:pPr>
            <a:r>
              <a:rPr lang="zh-CN" altLang="en-US">
                <a:hlinkClick r:id="rId1" action="ppaction://hlinkfile"/>
              </a:rPr>
              <a:t>网络中的网络（NiN）</a:t>
            </a:r>
            <a:endParaRPr lang="zh-CN" altLang="en-US">
              <a:hlinkClick r:id="rId1" action="ppaction://hlinkfile"/>
            </a:endParaRPr>
          </a:p>
          <a:p>
            <a:pPr marL="971550" lvl="2" indent="-514350">
              <a:lnSpc>
                <a:spcPct val="100000"/>
              </a:lnSpc>
              <a:buAutoNum type="arabicPeriod"/>
            </a:pPr>
            <a:r>
              <a:rPr lang="zh-CN" altLang="en-US" sz="2330">
                <a:sym typeface="+mn-ea"/>
              </a:rPr>
              <a:t>全连接层的问题</a:t>
            </a:r>
            <a:endParaRPr lang="zh-CN" altLang="en-US" u="sng">
              <a:hlinkClick r:id="rId1" action="ppaction://hlinkfi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NiN块</a:t>
            </a:r>
            <a:endParaRPr lang="zh-CN" altLang="en-US"/>
          </a:p>
        </p:txBody>
      </p:sp>
      <p:sp>
        <p:nvSpPr>
          <p:cNvPr id="3" name="内容占位符 2"/>
          <p:cNvSpPr>
            <a:spLocks noGrp="1"/>
          </p:cNvSpPr>
          <p:nvPr>
            <p:ph idx="1"/>
          </p:nvPr>
        </p:nvSpPr>
        <p:spPr/>
        <p:txBody>
          <a:bodyPr/>
          <a:p>
            <a:pPr>
              <a:lnSpc>
                <a:spcPct val="100000"/>
              </a:lnSpc>
            </a:pPr>
            <a:r>
              <a:rPr lang="zh-CN" altLang="en-US"/>
              <a:t>NiN的想法是在每个像素位置应用一个全连接层</a:t>
            </a:r>
            <a:endParaRPr lang="zh-CN" altLang="en-US"/>
          </a:p>
          <a:p>
            <a:pPr>
              <a:lnSpc>
                <a:spcPct val="100000"/>
              </a:lnSpc>
            </a:pPr>
            <a:r>
              <a:rPr lang="zh-CN" altLang="en-US"/>
              <a:t>NiN块以一个普通卷积层开始，后面是两个</a:t>
            </a:r>
            <a:r>
              <a:rPr lang="en-US" altLang="zh-CN"/>
              <a:t>1 x 1</a:t>
            </a:r>
            <a:r>
              <a:rPr lang="zh-CN" altLang="en-US"/>
              <a:t>的卷积层</a:t>
            </a:r>
            <a:endParaRPr lang="zh-CN" altLang="en-US"/>
          </a:p>
          <a:p>
            <a:pPr marL="914400" lvl="1" indent="-457200">
              <a:lnSpc>
                <a:spcPct val="100000"/>
              </a:lnSpc>
              <a:buAutoNum type="arabicPeriod"/>
            </a:pPr>
            <a:r>
              <a:rPr lang="zh-CN" altLang="en-US"/>
              <a:t>这两个</a:t>
            </a:r>
            <a:r>
              <a:rPr lang="en-US" altLang="zh-CN"/>
              <a:t>1 x 1</a:t>
            </a:r>
            <a:r>
              <a:rPr lang="zh-CN" altLang="en-US"/>
              <a:t>卷积层充当带有ReLU激活函数的逐像素全连接层</a:t>
            </a:r>
            <a:endParaRPr lang="zh-CN" altLang="en-US"/>
          </a:p>
          <a:p>
            <a:pPr>
              <a:lnSpc>
                <a:spcPct val="100000"/>
              </a:lnSpc>
            </a:pPr>
            <a:r>
              <a:rPr lang="zh-CN" altLang="en-US"/>
              <a:t>从另一个角度看，即将空间维度中的每个像素视为单个样本，将通道维度视为不同特征（feature）</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NiN模型</a:t>
            </a:r>
            <a:endParaRPr lang="zh-CN" altLang="en-US"/>
          </a:p>
        </p:txBody>
      </p:sp>
      <p:pic>
        <p:nvPicPr>
          <p:cNvPr id="4" name="内容占位符 3" descr="nin"/>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3049270" y="0"/>
            <a:ext cx="6704788" cy="6087428"/>
          </a:xfrm>
          <a:prstGeom prst="rect">
            <a:avLst/>
          </a:prstGeom>
        </p:spPr>
      </p:pic>
      <p:sp>
        <p:nvSpPr>
          <p:cNvPr id="5" name="文本框 4"/>
          <p:cNvSpPr txBox="1"/>
          <p:nvPr/>
        </p:nvSpPr>
        <p:spPr>
          <a:xfrm>
            <a:off x="2554605" y="6200140"/>
            <a:ext cx="7694295"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对比 VGG 和 NiN 及它们的块之间主要架构差异</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NiN模型</a:t>
            </a:r>
            <a:endParaRPr lang="zh-CN" altLang="en-US"/>
          </a:p>
        </p:txBody>
      </p:sp>
      <p:sp>
        <p:nvSpPr>
          <p:cNvPr id="3" name="内容占位符 2"/>
          <p:cNvSpPr>
            <a:spLocks noGrp="1"/>
          </p:cNvSpPr>
          <p:nvPr>
            <p:ph idx="1"/>
          </p:nvPr>
        </p:nvSpPr>
        <p:spPr/>
        <p:txBody>
          <a:bodyPr>
            <a:normAutofit lnSpcReduction="10000"/>
          </a:bodyPr>
          <a:p>
            <a:pPr>
              <a:lnSpc>
                <a:spcPct val="100000"/>
              </a:lnSpc>
            </a:pPr>
            <a:r>
              <a:rPr lang="zh-CN" altLang="en-US"/>
              <a:t>NiN使用窗口形状为$11\times 11$、$5\times 5$和$3\times 3$的卷积层，输出通道数量与AlexNet中的相同</a:t>
            </a:r>
            <a:endParaRPr lang="zh-CN" altLang="en-US"/>
          </a:p>
          <a:p>
            <a:pPr>
              <a:lnSpc>
                <a:spcPct val="100000"/>
              </a:lnSpc>
            </a:pPr>
            <a:r>
              <a:rPr lang="zh-CN" altLang="en-US"/>
              <a:t>每个NiN块后有一个最大池化层</a:t>
            </a:r>
            <a:endParaRPr lang="zh-CN" altLang="en-US"/>
          </a:p>
          <a:p>
            <a:pPr marL="914400" lvl="1" indent="-457200">
              <a:lnSpc>
                <a:spcPct val="100000"/>
              </a:lnSpc>
              <a:buAutoNum type="arabicPeriod"/>
            </a:pPr>
            <a:r>
              <a:rPr lang="zh-CN" altLang="en-US"/>
              <a:t>池化窗口形状为$3\times 3$，步幅为2</a:t>
            </a:r>
            <a:endParaRPr lang="zh-CN" altLang="en-US"/>
          </a:p>
          <a:p>
            <a:pPr>
              <a:lnSpc>
                <a:spcPct val="100000"/>
              </a:lnSpc>
            </a:pPr>
            <a:r>
              <a:rPr lang="zh-CN" altLang="en-US"/>
              <a:t>完全取消了全连接层</a:t>
            </a:r>
            <a:endParaRPr lang="zh-CN" altLang="en-US"/>
          </a:p>
          <a:p>
            <a:pPr marL="914400" lvl="1" indent="-457200">
              <a:lnSpc>
                <a:spcPct val="100000"/>
              </a:lnSpc>
              <a:buAutoNum type="arabicPeriod"/>
            </a:pPr>
            <a:r>
              <a:rPr lang="zh-CN" altLang="en-US"/>
              <a:t>使用一个NiN块，其输出通道数等于标签类别的数量</a:t>
            </a:r>
            <a:endParaRPr lang="zh-CN" altLang="en-US"/>
          </a:p>
          <a:p>
            <a:pPr marL="914400" lvl="1" indent="-457200">
              <a:lnSpc>
                <a:spcPct val="100000"/>
              </a:lnSpc>
              <a:buAutoNum type="arabicPeriod"/>
            </a:pPr>
            <a:r>
              <a:rPr lang="zh-CN" altLang="en-US" i="1"/>
              <a:t>全局平均汇聚层</a:t>
            </a:r>
            <a:r>
              <a:rPr lang="zh-CN" altLang="en-US"/>
              <a:t>（global average pooling layer）</a:t>
            </a:r>
            <a:endParaRPr lang="zh-CN" altLang="en-US"/>
          </a:p>
          <a:p>
            <a:pPr>
              <a:lnSpc>
                <a:spcPct val="100000"/>
              </a:lnSpc>
            </a:pPr>
            <a:r>
              <a:rPr lang="zh-CN" altLang="en-US"/>
              <a:t>阅读：网络中的网络_NiN.pdf</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批量归一化</a:t>
            </a:r>
            <a:endParaRPr lang="zh-CN" altLang="en-US"/>
          </a:p>
        </p:txBody>
      </p:sp>
      <p:sp>
        <p:nvSpPr>
          <p:cNvPr id="3" name="内容占位符 2"/>
          <p:cNvSpPr>
            <a:spLocks noGrp="1"/>
          </p:cNvSpPr>
          <p:nvPr>
            <p:ph idx="1"/>
          </p:nvPr>
        </p:nvSpPr>
        <p:spPr/>
        <p:txBody>
          <a:bodyPr/>
          <a:p>
            <a:pPr>
              <a:lnSpc>
                <a:spcPct val="100000"/>
              </a:lnSpc>
            </a:pPr>
            <a:r>
              <a:rPr lang="zh-CN" altLang="en-US"/>
              <a:t>训练深层神经网络是十分困难的，特别是在较短的时间内使他们收敛更加棘手</a:t>
            </a:r>
            <a:endParaRPr lang="zh-CN" altLang="en-US"/>
          </a:p>
          <a:p>
            <a:pPr>
              <a:lnSpc>
                <a:spcPct val="100000"/>
              </a:lnSpc>
            </a:pPr>
            <a:r>
              <a:rPr lang="zh-CN" altLang="en-US" i="1"/>
              <a:t>批量归一化</a:t>
            </a:r>
            <a:r>
              <a:rPr lang="zh-CN" altLang="en-US"/>
              <a:t>（batch normalization）</a:t>
            </a:r>
            <a:endParaRPr lang="zh-CN" altLang="en-US"/>
          </a:p>
          <a:p>
            <a:pPr marL="914400" lvl="1" indent="-457200">
              <a:lnSpc>
                <a:spcPct val="100000"/>
              </a:lnSpc>
              <a:buAutoNum type="arabicPeriod"/>
            </a:pPr>
            <a:r>
              <a:rPr lang="zh-CN" altLang="en-US"/>
              <a:t>可持续加速深层网络的收敛速度</a:t>
            </a:r>
            <a:endParaRPr lang="zh-CN" altLang="en-US"/>
          </a:p>
          <a:p>
            <a:pPr marL="914400" lvl="1" indent="-457200">
              <a:lnSpc>
                <a:spcPct val="100000"/>
              </a:lnSpc>
              <a:buAutoNum type="arabicPeriod"/>
            </a:pPr>
            <a:r>
              <a:rPr lang="zh-CN" altLang="en-US"/>
              <a:t>Together with residual blocks</a:t>
            </a:r>
            <a:endParaRPr lang="zh-CN" altLang="en-US"/>
          </a:p>
          <a:p>
            <a:pPr marL="1371600" lvl="2" indent="-457200">
              <a:lnSpc>
                <a:spcPct val="100000"/>
              </a:lnSpc>
              <a:buAutoNum type="arabicPeriod"/>
            </a:pPr>
            <a:r>
              <a:rPr lang="zh-CN" altLang="en-US"/>
              <a:t>batch normalization has made it possible for practitioners to routinely train networks with over 100 layers</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训练深层网络</a:t>
            </a:r>
            <a:endParaRPr lang="zh-CN" altLang="en-US"/>
          </a:p>
        </p:txBody>
      </p:sp>
      <p:sp>
        <p:nvSpPr>
          <p:cNvPr id="3" name="内容占位符 2"/>
          <p:cNvSpPr>
            <a:spLocks noGrp="1"/>
          </p:cNvSpPr>
          <p:nvPr>
            <p:ph idx="1"/>
          </p:nvPr>
        </p:nvSpPr>
        <p:spPr/>
        <p:txBody>
          <a:bodyPr/>
          <a:p>
            <a:r>
              <a:rPr lang="zh-CN" altLang="en-US"/>
              <a:t>学习：批量归一化.pdf</a:t>
            </a:r>
            <a:endParaRPr lang="zh-CN" altLang="en-US"/>
          </a:p>
          <a:p>
            <a:r>
              <a:rPr lang="zh-CN" altLang="en-US"/>
              <a:t>从形式上来说，用$\mathbf{x} \in \mathcal{B}$表示一个来自小批量$\mathcal{B}$的输入，批量归一化</a:t>
            </a:r>
            <a:r>
              <a:rPr lang="en-US" altLang="zh-CN"/>
              <a:t>BN</a:t>
            </a:r>
            <a:r>
              <a:rPr lang="zh-CN" altLang="en-US"/>
              <a:t>根据以下表达式转换$\mathbf{x}$：</a:t>
            </a:r>
            <a:endParaRPr lang="zh-CN" altLang="en-US"/>
          </a:p>
          <a:p>
            <a:endParaRPr lang="zh-CN" altLang="en-US"/>
          </a:p>
        </p:txBody>
      </p:sp>
      <p:pic>
        <p:nvPicPr>
          <p:cNvPr id="4" name="334E55B0-647D-440b-865C-3EC943EB4CBC-7" descr="wpsoffice"/>
          <p:cNvPicPr>
            <a:picLocks noChangeAspect="1"/>
          </p:cNvPicPr>
          <p:nvPr/>
        </p:nvPicPr>
        <p:blipFill>
          <a:blip r:embed="rId1"/>
          <a:stretch>
            <a:fillRect/>
          </a:stretch>
        </p:blipFill>
        <p:spPr>
          <a:xfrm>
            <a:off x="2453640" y="4105275"/>
            <a:ext cx="7284720" cy="1417320"/>
          </a:xfrm>
          <a:prstGeom prst="rect">
            <a:avLst/>
          </a:prstGeom>
        </p:spPr>
      </p:pic>
      <p:pic>
        <p:nvPicPr>
          <p:cNvPr id="5" name="334E55B0-647D-440b-865C-3EC943EB4CBC-8" descr="wpsoffice"/>
          <p:cNvPicPr>
            <a:picLocks noChangeAspect="1"/>
          </p:cNvPicPr>
          <p:nvPr/>
        </p:nvPicPr>
        <p:blipFill>
          <a:blip r:embed="rId2"/>
          <a:stretch>
            <a:fillRect/>
          </a:stretch>
        </p:blipFill>
        <p:spPr>
          <a:xfrm>
            <a:off x="5687060" y="1405255"/>
            <a:ext cx="1380173" cy="420053"/>
          </a:xfrm>
          <a:prstGeom prst="rect">
            <a:avLst/>
          </a:prstGeom>
        </p:spPr>
      </p:pic>
      <p:cxnSp>
        <p:nvCxnSpPr>
          <p:cNvPr id="6" name="直接箭头连接符 5"/>
          <p:cNvCxnSpPr/>
          <p:nvPr/>
        </p:nvCxnSpPr>
        <p:spPr>
          <a:xfrm flipH="1">
            <a:off x="6282055" y="1934210"/>
            <a:ext cx="305435" cy="28829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7" name="334E55B0-647D-440b-865C-3EC943EB4CBC-12" descr="/private/var/folders/ps/swk8gj2x4sb8ss2k90ytdvb40000gn/T/com.kingsoft.wpsoffice.mac/wpsoffice.sylpNZwpsoffice"/>
          <p:cNvPicPr>
            <a:picLocks noChangeAspect="1"/>
          </p:cNvPicPr>
          <p:nvPr/>
        </p:nvPicPr>
        <p:blipFill>
          <a:blip r:embed="rId3"/>
          <a:stretch>
            <a:fillRect/>
          </a:stretch>
        </p:blipFill>
        <p:spPr>
          <a:xfrm>
            <a:off x="4628674" y="3303905"/>
            <a:ext cx="371475" cy="420053"/>
          </a:xfrm>
          <a:prstGeom prst="rect">
            <a:avLst/>
          </a:prstGeom>
        </p:spPr>
      </p:pic>
      <p:cxnSp>
        <p:nvCxnSpPr>
          <p:cNvPr id="8" name="直接箭头连接符 7"/>
          <p:cNvCxnSpPr/>
          <p:nvPr/>
        </p:nvCxnSpPr>
        <p:spPr>
          <a:xfrm flipH="1" flipV="1">
            <a:off x="4265295" y="3154045"/>
            <a:ext cx="186690" cy="19875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9" name="334E55B0-647D-440b-865C-3EC943EB4CBC-13" descr="wpsoffice"/>
          <p:cNvPicPr>
            <a:picLocks noChangeAspect="1"/>
          </p:cNvPicPr>
          <p:nvPr/>
        </p:nvPicPr>
        <p:blipFill>
          <a:blip r:embed="rId4"/>
          <a:stretch>
            <a:fillRect/>
          </a:stretch>
        </p:blipFill>
        <p:spPr>
          <a:xfrm>
            <a:off x="1717675" y="3636645"/>
            <a:ext cx="457200" cy="352425"/>
          </a:xfrm>
          <a:prstGeom prst="rect">
            <a:avLst/>
          </a:prstGeom>
        </p:spPr>
      </p:pic>
      <p:cxnSp>
        <p:nvCxnSpPr>
          <p:cNvPr id="10" name="直接箭头连接符 9"/>
          <p:cNvCxnSpPr/>
          <p:nvPr/>
        </p:nvCxnSpPr>
        <p:spPr>
          <a:xfrm flipV="1">
            <a:off x="2326640" y="3543300"/>
            <a:ext cx="283845" cy="18097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训练深层网络</a:t>
            </a:r>
            <a:endParaRPr lang="zh-CN" altLang="en-US"/>
          </a:p>
        </p:txBody>
      </p:sp>
      <p:sp>
        <p:nvSpPr>
          <p:cNvPr id="3" name="内容占位符 2"/>
          <p:cNvSpPr>
            <a:spLocks noGrp="1"/>
          </p:cNvSpPr>
          <p:nvPr>
            <p:ph idx="1"/>
          </p:nvPr>
        </p:nvSpPr>
        <p:spPr/>
        <p:txBody>
          <a:bodyPr/>
          <a:p>
            <a:r>
              <a:rPr lang="zh-CN" altLang="en-US"/>
              <a:t>计算$\hat{\boldsymbol{\mu}}_\mathcal{B}$和${\hat{\boldsymbol{\sigma}}_\mathcal{B}}$：</a:t>
            </a:r>
            <a:endParaRPr lang="zh-CN" altLang="en-US"/>
          </a:p>
          <a:p>
            <a:endParaRPr lang="en-US" altLang="zh-CN"/>
          </a:p>
        </p:txBody>
      </p:sp>
      <p:pic>
        <p:nvPicPr>
          <p:cNvPr id="4" name="334E55B0-647D-440b-865C-3EC943EB4CBC-9" descr="wpsoffice"/>
          <p:cNvPicPr>
            <a:picLocks noChangeAspect="1"/>
          </p:cNvPicPr>
          <p:nvPr/>
        </p:nvPicPr>
        <p:blipFill>
          <a:blip r:embed="rId1"/>
          <a:stretch>
            <a:fillRect/>
          </a:stretch>
        </p:blipFill>
        <p:spPr>
          <a:xfrm>
            <a:off x="3247390" y="3440430"/>
            <a:ext cx="5697855" cy="2634615"/>
          </a:xfrm>
          <a:prstGeom prst="rect">
            <a:avLst/>
          </a:prstGeom>
        </p:spPr>
      </p:pic>
      <p:pic>
        <p:nvPicPr>
          <p:cNvPr id="5" name="334E55B0-647D-440b-865C-3EC943EB4CBC-10" descr="wpsoffice"/>
          <p:cNvPicPr>
            <a:picLocks noChangeAspect="1"/>
          </p:cNvPicPr>
          <p:nvPr/>
        </p:nvPicPr>
        <p:blipFill>
          <a:blip r:embed="rId2"/>
          <a:stretch>
            <a:fillRect/>
          </a:stretch>
        </p:blipFill>
        <p:spPr>
          <a:xfrm>
            <a:off x="6185535" y="967105"/>
            <a:ext cx="754380" cy="617220"/>
          </a:xfrm>
          <a:prstGeom prst="rect">
            <a:avLst/>
          </a:prstGeom>
        </p:spPr>
      </p:pic>
      <p:cxnSp>
        <p:nvCxnSpPr>
          <p:cNvPr id="6" name="直接箭头连接符 5"/>
          <p:cNvCxnSpPr/>
          <p:nvPr/>
        </p:nvCxnSpPr>
        <p:spPr>
          <a:xfrm flipH="1">
            <a:off x="5704840" y="1475740"/>
            <a:ext cx="322580" cy="22034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7" name="334E55B0-647D-440b-865C-3EC943EB4CBC-11" descr="wpsoffice"/>
          <p:cNvPicPr>
            <a:picLocks noChangeAspect="1"/>
          </p:cNvPicPr>
          <p:nvPr/>
        </p:nvPicPr>
        <p:blipFill>
          <a:blip r:embed="rId3"/>
          <a:stretch>
            <a:fillRect/>
          </a:stretch>
        </p:blipFill>
        <p:spPr>
          <a:xfrm>
            <a:off x="6939915" y="2748915"/>
            <a:ext cx="952500" cy="695325"/>
          </a:xfrm>
          <a:prstGeom prst="rect">
            <a:avLst/>
          </a:prstGeom>
        </p:spPr>
      </p:pic>
      <p:cxnSp>
        <p:nvCxnSpPr>
          <p:cNvPr id="8" name="直接箭头连接符 7"/>
          <p:cNvCxnSpPr/>
          <p:nvPr/>
        </p:nvCxnSpPr>
        <p:spPr>
          <a:xfrm flipH="1" flipV="1">
            <a:off x="6553835" y="2748915"/>
            <a:ext cx="254635" cy="1530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批量归一化层</a:t>
            </a:r>
            <a:endParaRPr lang="zh-CN" altLang="en-US"/>
          </a:p>
        </p:txBody>
      </p:sp>
      <p:sp>
        <p:nvSpPr>
          <p:cNvPr id="3" name="内容占位符 2"/>
          <p:cNvSpPr>
            <a:spLocks noGrp="1"/>
          </p:cNvSpPr>
          <p:nvPr>
            <p:ph idx="1"/>
          </p:nvPr>
        </p:nvSpPr>
        <p:spPr/>
        <p:txBody>
          <a:bodyPr/>
          <a:p>
            <a:r>
              <a:rPr lang="zh-CN" altLang="en-US"/>
              <a:t>卷积层</a:t>
            </a:r>
            <a:endParaRPr lang="zh-CN" altLang="en-US"/>
          </a:p>
          <a:p>
            <a:pPr marL="914400" lvl="1" indent="-457200">
              <a:buAutoNum type="arabicPeriod"/>
            </a:pPr>
            <a:r>
              <a:rPr lang="zh-CN" altLang="en-US"/>
              <a:t>This is compatible with our assumption of translation invariance that led to convolutions: we assumed that the specific location of a pattern within an image was not critical for the purpose of understanding.</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多输入多输出通道</a:t>
            </a:r>
            <a:r>
              <a:rPr lang="en-US" altLang="zh-CN">
                <a:sym typeface="+mn-ea"/>
              </a:rPr>
              <a:t> - 多输</a:t>
            </a:r>
            <a:r>
              <a:rPr lang="zh-CN" altLang="en-US">
                <a:sym typeface="+mn-ea"/>
              </a:rPr>
              <a:t>出</a:t>
            </a:r>
            <a:r>
              <a:rPr lang="en-US" altLang="zh-CN">
                <a:sym typeface="+mn-ea"/>
              </a:rPr>
              <a:t>通道</a:t>
            </a:r>
            <a:endParaRPr lang="zh-CN" altLang="en-US"/>
          </a:p>
        </p:txBody>
      </p:sp>
      <p:sp>
        <p:nvSpPr>
          <p:cNvPr id="3" name="内容占位符 2"/>
          <p:cNvSpPr>
            <a:spLocks noGrp="1"/>
          </p:cNvSpPr>
          <p:nvPr>
            <p:ph idx="1"/>
          </p:nvPr>
        </p:nvSpPr>
        <p:spPr/>
        <p:txBody>
          <a:bodyPr/>
          <a:p>
            <a:r>
              <a:rPr lang="zh-CN" altLang="en-US"/>
              <a:t>随着神经网络层数的加深，常会增加输出通道的维数，通过减少空间分辨率以获得更大的通道深度</a:t>
            </a:r>
            <a:endParaRPr lang="zh-CN" altLang="en-US"/>
          </a:p>
          <a:p>
            <a:r>
              <a:rPr lang="zh-CN" altLang="en-US"/>
              <a:t>可以将每个通道看作是对不同特征的响应</a:t>
            </a:r>
            <a:endParaRPr lang="zh-CN" altLang="en-US"/>
          </a:p>
          <a:p>
            <a:r>
              <a:rPr lang="zh-CN" altLang="en-US"/>
              <a:t>可以为每个输出通道创建一个形状为$c_i\times k_h\times k_w$的卷积核张量</a:t>
            </a:r>
            <a:endParaRPr lang="zh-CN" altLang="en-US"/>
          </a:p>
        </p:txBody>
      </p:sp>
      <p:pic>
        <p:nvPicPr>
          <p:cNvPr id="4" name="334E55B0-647D-440b-865C-3EC943EB4CBC-2" descr="wpsoffice"/>
          <p:cNvPicPr>
            <a:picLocks noChangeAspect="1"/>
          </p:cNvPicPr>
          <p:nvPr/>
        </p:nvPicPr>
        <p:blipFill>
          <a:blip r:embed="rId1"/>
          <a:stretch>
            <a:fillRect/>
          </a:stretch>
        </p:blipFill>
        <p:spPr>
          <a:xfrm>
            <a:off x="8119110" y="4601210"/>
            <a:ext cx="2090738" cy="342900"/>
          </a:xfrm>
          <a:prstGeom prst="rect">
            <a:avLst/>
          </a:prstGeom>
        </p:spPr>
      </p:pic>
      <p:cxnSp>
        <p:nvCxnSpPr>
          <p:cNvPr id="5" name="直接箭头连接符 4"/>
          <p:cNvCxnSpPr/>
          <p:nvPr/>
        </p:nvCxnSpPr>
        <p:spPr>
          <a:xfrm flipH="1" flipV="1">
            <a:off x="8476615" y="3803650"/>
            <a:ext cx="250190" cy="53276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批量归一化在做</a:t>
            </a:r>
            <a:r>
              <a:rPr lang="zh-CN" altLang="en-US"/>
              <a:t>什么</a:t>
            </a:r>
            <a:endParaRPr lang="zh-CN" altLang="en-US"/>
          </a:p>
        </p:txBody>
      </p:sp>
      <p:sp>
        <p:nvSpPr>
          <p:cNvPr id="3" name="内容占位符 2"/>
          <p:cNvSpPr>
            <a:spLocks noGrp="1"/>
          </p:cNvSpPr>
          <p:nvPr>
            <p:ph idx="1"/>
          </p:nvPr>
        </p:nvSpPr>
        <p:spPr/>
        <p:txBody>
          <a:bodyPr/>
          <a:p>
            <a:r>
              <a:rPr lang="zh-CN" altLang="en-US"/>
              <a:t>For reasons that are not yet well-characterized theoretically, various sources of noise in optimization often lead to faster training and less overfitting: this variation appears to act as a form of regularization.</a:t>
            </a:r>
            <a:endParaRPr lang="zh-CN" altLang="en-US"/>
          </a:p>
          <a:p>
            <a:r>
              <a:rPr lang="zh-CN" altLang="en-US"/>
              <a:t>the puzzle of why batch normalization works best for moderate minibatches sizes in the</a:t>
            </a:r>
            <a:r>
              <a:rPr lang="en-US" altLang="zh-CN"/>
              <a:t> 50 </a:t>
            </a:r>
            <a:r>
              <a:rPr lang="zh-CN" altLang="en-US"/>
              <a:t>～</a:t>
            </a:r>
            <a:r>
              <a:rPr lang="en-US" altLang="zh-CN"/>
              <a:t> 100 </a:t>
            </a:r>
            <a:r>
              <a:rPr lang="en-US" altLang="zh-CN"/>
              <a:t>range</a:t>
            </a:r>
            <a:endParaRPr lang="en-US" altLang="zh-CN"/>
          </a:p>
          <a:p>
            <a:pPr marL="914400" lvl="1" indent="-457200">
              <a:buAutoNum type="arabicPeriod"/>
            </a:pPr>
            <a:r>
              <a:rPr lang="en-US" altLang="zh-CN"/>
              <a:t>a larger minibatch regularizes less due to the more stable estimates</a:t>
            </a:r>
            <a:endParaRPr lang="en-US" altLang="zh-CN"/>
          </a:p>
          <a:p>
            <a:pPr marL="914400" lvl="1" indent="-457200">
              <a:buAutoNum type="arabicPeriod"/>
            </a:pPr>
            <a:r>
              <a:rPr lang="en-US" altLang="zh-CN"/>
              <a:t>whereas tiny minibatches destroy useful signal due to high variance</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预测过程中的批量规范化</a:t>
            </a:r>
            <a:endParaRPr lang="zh-CN" altLang="en-US"/>
          </a:p>
        </p:txBody>
      </p:sp>
      <p:sp>
        <p:nvSpPr>
          <p:cNvPr id="3" name="内容占位符 2"/>
          <p:cNvSpPr>
            <a:spLocks noGrp="1"/>
          </p:cNvSpPr>
          <p:nvPr>
            <p:ph idx="1"/>
          </p:nvPr>
        </p:nvSpPr>
        <p:spPr/>
        <p:txBody>
          <a:bodyPr/>
          <a:p>
            <a:r>
              <a:rPr lang="zh-CN" altLang="en-US"/>
              <a:t>differently in </a:t>
            </a:r>
            <a:r>
              <a:rPr lang="zh-CN" altLang="en-US" i="1"/>
              <a:t>training mode</a:t>
            </a:r>
            <a:r>
              <a:rPr lang="zh-CN" altLang="en-US"/>
              <a:t> (normalizing by minibatch statistics) and in </a:t>
            </a:r>
            <a:r>
              <a:rPr lang="zh-CN" altLang="en-US" i="1"/>
              <a:t>prediction mode</a:t>
            </a:r>
            <a:r>
              <a:rPr lang="zh-CN" altLang="en-US"/>
              <a:t> (normalizing by dataset statistics)</a:t>
            </a:r>
            <a:endParaRPr lang="zh-CN" altLang="en-US"/>
          </a:p>
          <a:p>
            <a:r>
              <a:rPr lang="zh-CN" altLang="en-US"/>
              <a:t>联系dropout</a:t>
            </a:r>
            <a:r>
              <a:rPr lang="en-US" altLang="zh-CN"/>
              <a:t> (noise is only injected during training)</a:t>
            </a:r>
            <a:endParaRPr lang="en-US" altLang="zh-CN"/>
          </a:p>
          <a:p>
            <a:endParaRPr lang="zh-CN" altLang="en-US"/>
          </a:p>
        </p:txBody>
      </p:sp>
      <p:cxnSp>
        <p:nvCxnSpPr>
          <p:cNvPr id="4" name="直接箭头连接符 3"/>
          <p:cNvCxnSpPr/>
          <p:nvPr/>
        </p:nvCxnSpPr>
        <p:spPr>
          <a:xfrm flipH="1" flipV="1">
            <a:off x="10058400" y="2781300"/>
            <a:ext cx="93345" cy="5594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360535" y="3724910"/>
            <a:ext cx="2574290" cy="1383665"/>
          </a:xfrm>
          <a:prstGeom prst="rect">
            <a:avLst/>
          </a:prstGeom>
          <a:noFill/>
        </p:spPr>
        <p:txBody>
          <a:bodyPr wrap="none" rtlCol="0">
            <a:spAutoFit/>
          </a:bodyPr>
          <a:p>
            <a:pPr algn="ctr"/>
            <a:r>
              <a:rPr lang="en-US" altLang="zh-CN" sz="2800">
                <a:latin typeface="Heiti SC Light" panose="02000000000000000000" charset="-122"/>
                <a:ea typeface="Heiti SC Light" panose="02000000000000000000" charset="-122"/>
                <a:cs typeface="Heiti SC Light" panose="02000000000000000000" charset="-122"/>
              </a:rPr>
              <a:t>PyTorch</a:t>
            </a:r>
            <a:endParaRPr lang="en-US" altLang="zh-CN" sz="2800">
              <a:latin typeface="Heiti SC Light" panose="02000000000000000000" charset="-122"/>
              <a:ea typeface="Heiti SC Light" panose="02000000000000000000" charset="-122"/>
              <a:cs typeface="Heiti SC Light" panose="02000000000000000000" charset="-122"/>
            </a:endParaRPr>
          </a:p>
          <a:p>
            <a:pPr algn="ctr"/>
            <a:r>
              <a:rPr lang="en-US" altLang="zh-CN" sz="2800">
                <a:latin typeface="Heiti SC Light" panose="02000000000000000000" charset="-122"/>
                <a:ea typeface="Heiti SC Light" panose="02000000000000000000" charset="-122"/>
                <a:cs typeface="Heiti SC Light" panose="02000000000000000000" charset="-122"/>
                <a:hlinkClick r:id="rId1" action="ppaction://hlinkfile"/>
              </a:rPr>
              <a:t>BatchNorm2d</a:t>
            </a:r>
            <a:endParaRPr lang="en-US" altLang="zh-CN" sz="2800">
              <a:latin typeface="Heiti SC Light" panose="02000000000000000000" charset="-122"/>
              <a:ea typeface="Heiti SC Light" panose="02000000000000000000" charset="-122"/>
              <a:cs typeface="Heiti SC Light" panose="02000000000000000000" charset="-122"/>
            </a:endParaRPr>
          </a:p>
          <a:p>
            <a:pPr algn="ctr"/>
            <a:r>
              <a:rPr lang="en-US" altLang="zh-CN" sz="2800">
                <a:latin typeface="Heiti SC Light" panose="02000000000000000000" charset="-122"/>
                <a:ea typeface="Heiti SC Light" panose="02000000000000000000" charset="-122"/>
                <a:cs typeface="Heiti SC Light" panose="02000000000000000000" charset="-122"/>
              </a:rPr>
              <a:t>`momentum`</a:t>
            </a:r>
            <a:endParaRPr lang="en-US" altLang="zh-CN"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par>
                                <p:cTn id="8" presetID="24"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to="" calcmode="lin" valueType="num">
                                      <p:cBhvr>
                                        <p:cTn id="10"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争议</a:t>
            </a:r>
            <a:endParaRPr lang="zh-CN" altLang="en-US"/>
          </a:p>
        </p:txBody>
      </p:sp>
      <p:sp>
        <p:nvSpPr>
          <p:cNvPr id="3" name="内容占位符 2"/>
          <p:cNvSpPr>
            <a:spLocks noGrp="1"/>
          </p:cNvSpPr>
          <p:nvPr>
            <p:ph idx="1"/>
          </p:nvPr>
        </p:nvSpPr>
        <p:spPr/>
        <p:txBody>
          <a:bodyPr/>
          <a:p>
            <a:pPr>
              <a:lnSpc>
                <a:spcPct val="100000"/>
              </a:lnSpc>
            </a:pPr>
            <a:r>
              <a:rPr lang="zh-CN" altLang="en-US"/>
              <a:t>Ali Rahimi在接受2017年NeurIPS大会的“接受时间考验奖”（Test of Time Award）时发表了一篇令人难忘的演讲</a:t>
            </a:r>
            <a:endParaRPr lang="zh-CN" altLang="en-US"/>
          </a:p>
          <a:p>
            <a:pPr>
              <a:lnSpc>
                <a:spcPct val="100000"/>
              </a:lnSpc>
            </a:pPr>
            <a:r>
              <a:rPr lang="zh-CN" altLang="en-US"/>
              <a:t>他将“内部协变量转移”作为焦点，将现代深度学习的实践比作炼金术（alchemy）</a:t>
            </a:r>
            <a:endParaRPr lang="zh-CN" altLang="en-US"/>
          </a:p>
          <a:p>
            <a:pPr>
              <a:lnSpc>
                <a:spcPct val="100000"/>
              </a:lnSpc>
            </a:pPr>
            <a:r>
              <a:rPr lang="zh-CN" altLang="en-US">
                <a:hlinkClick r:id="rId1" action="ppaction://hlinkfile"/>
              </a:rPr>
              <a:t>Reducing internal covariate shift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Layer Normalization</a:t>
            </a:r>
            <a:endParaRPr lang="zh-CN" altLang="en-US"/>
          </a:p>
        </p:txBody>
      </p:sp>
      <p:sp>
        <p:nvSpPr>
          <p:cNvPr id="3" name="内容占位符 2"/>
          <p:cNvSpPr>
            <a:spLocks noGrp="1"/>
          </p:cNvSpPr>
          <p:nvPr>
            <p:ph idx="1"/>
          </p:nvPr>
        </p:nvSpPr>
        <p:spPr/>
        <p:txBody>
          <a:bodyPr/>
          <a:p>
            <a:r>
              <a:rPr lang="zh-CN" altLang="en-US">
                <a:hlinkClick r:id="rId1"/>
              </a:rPr>
              <a:t>annotated-transformer</a:t>
            </a:r>
            <a:endParaRPr lang="zh-CN" altLang="en-US">
              <a:hlinkClick r:id="rId1"/>
            </a:endParaRPr>
          </a:p>
          <a:p>
            <a:r>
              <a:rPr lang="en-US" altLang="zh-CN"/>
              <a:t>It works just like a batch norm, only that it is applied to one observation at a time.</a:t>
            </a:r>
            <a:endParaRPr lang="en-US" altLang="zh-CN"/>
          </a:p>
          <a:p>
            <a:r>
              <a:rPr lang="en-US" altLang="zh-CN"/>
              <a:t>One of the major benefits of using layer normalization is that it prevents divergence.</a:t>
            </a:r>
            <a:endParaRPr lang="en-US" altLang="zh-CN"/>
          </a:p>
        </p:txBody>
      </p:sp>
      <p:sp>
        <p:nvSpPr>
          <p:cNvPr id="4" name="文本框 3"/>
          <p:cNvSpPr txBox="1"/>
          <p:nvPr/>
        </p:nvSpPr>
        <p:spPr>
          <a:xfrm>
            <a:off x="2063115" y="4793615"/>
            <a:ext cx="7685405" cy="1383665"/>
          </a:xfrm>
          <a:prstGeom prst="rect">
            <a:avLst/>
          </a:prstGeom>
          <a:noFill/>
        </p:spPr>
        <p:txBody>
          <a:bodyPr wrap="squar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rPr>
              <a:t>$\mathrm{LN}(\mathbf{x}) \approx \mathrm{LN}(\alpha \mathbf{x})$ </a:t>
            </a:r>
            <a:r>
              <a:rPr lang="zh-CN" altLang="en-US" sz="2800" b="1">
                <a:solidFill>
                  <a:srgbClr val="C00000"/>
                </a:solidFill>
                <a:latin typeface="Heiti SC Medium" panose="02000000000000000000" charset="-122"/>
                <a:ea typeface="Heiti SC Medium" panose="02000000000000000000" charset="-122"/>
                <a:cs typeface="Heiti SC Light" panose="02000000000000000000" charset="-122"/>
              </a:rPr>
              <a:t>for any choice of</a:t>
            </a:r>
            <a:r>
              <a:rPr lang="zh-CN" altLang="en-US" sz="2800">
                <a:latin typeface="Heiti SC Light" panose="02000000000000000000" charset="-122"/>
                <a:ea typeface="Heiti SC Light" panose="02000000000000000000" charset="-122"/>
                <a:cs typeface="Heiti SC Light" panose="02000000000000000000" charset="-122"/>
              </a:rPr>
              <a:t> $\alpha \neq 0$</a:t>
            </a:r>
            <a:endParaRPr lang="zh-CN" altLang="en-US" sz="2800">
              <a:latin typeface="Heiti SC Light" panose="02000000000000000000" charset="-122"/>
              <a:ea typeface="Heiti SC Light" panose="02000000000000000000" charset="-122"/>
              <a:cs typeface="Heiti SC Light" panose="02000000000000000000" charset="-122"/>
            </a:endParaRPr>
          </a:p>
        </p:txBody>
      </p:sp>
      <p:pic>
        <p:nvPicPr>
          <p:cNvPr id="5" name="334E55B0-647D-440b-865C-3EC943EB4CBC-14" descr="wpsoffice"/>
          <p:cNvPicPr>
            <a:picLocks noChangeAspect="1"/>
          </p:cNvPicPr>
          <p:nvPr/>
        </p:nvPicPr>
        <p:blipFill>
          <a:blip r:embed="rId2"/>
          <a:stretch>
            <a:fillRect/>
          </a:stretch>
        </p:blipFill>
        <p:spPr>
          <a:xfrm>
            <a:off x="6611620" y="4069080"/>
            <a:ext cx="3497580" cy="474345"/>
          </a:xfrm>
          <a:prstGeom prst="rect">
            <a:avLst/>
          </a:prstGeom>
        </p:spPr>
      </p:pic>
      <p:pic>
        <p:nvPicPr>
          <p:cNvPr id="6" name="334E55B0-647D-440b-865C-3EC943EB4CBC-15" descr="wpsoffice"/>
          <p:cNvPicPr>
            <a:picLocks noChangeAspect="1"/>
          </p:cNvPicPr>
          <p:nvPr/>
        </p:nvPicPr>
        <p:blipFill>
          <a:blip r:embed="rId3"/>
          <a:stretch>
            <a:fillRect/>
          </a:stretch>
        </p:blipFill>
        <p:spPr>
          <a:xfrm>
            <a:off x="7788910" y="6177280"/>
            <a:ext cx="1143000" cy="445770"/>
          </a:xfrm>
          <a:prstGeom prst="rect">
            <a:avLst/>
          </a:prstGeom>
        </p:spPr>
      </p:pic>
      <p:cxnSp>
        <p:nvCxnSpPr>
          <p:cNvPr id="7" name="直接箭头连接符 6"/>
          <p:cNvCxnSpPr/>
          <p:nvPr/>
        </p:nvCxnSpPr>
        <p:spPr>
          <a:xfrm flipH="1" flipV="1">
            <a:off x="7266940" y="6170930"/>
            <a:ext cx="322580" cy="16954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6010275" y="3844290"/>
            <a:ext cx="373380" cy="33972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912100" y="4591685"/>
            <a:ext cx="271780" cy="3054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par>
                                <p:cTn id="8" presetID="24"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cBhvr>
                                    </p:anim>
                                  </p:childTnLst>
                                </p:cTn>
                              </p:par>
                              <p:par>
                                <p:cTn id="11" presetID="24"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cBhvr>
                                    </p:anim>
                                  </p:childTnLst>
                                </p:cTn>
                              </p:par>
                              <p:par>
                                <p:cTn id="14" presetID="24"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to="" calcmode="lin" valueType="num">
                                      <p:cBhvr>
                                        <p:cTn id="16" dur="1" fill="hold"/>
                                        <p:tgtEl>
                                          <p:spTgt spid="6"/>
                                        </p:tgtEl>
                                      </p:cBhvr>
                                    </p:anim>
                                  </p:childTnLst>
                                </p:cTn>
                              </p:par>
                              <p:par>
                                <p:cTn id="17" presetID="24"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to="" calcmode="lin" valueType="num">
                                      <p:cBhvr>
                                        <p:cTn id="19" dur="1" fill="hold"/>
                                        <p:tgtEl>
                                          <p:spTgt spid="7"/>
                                        </p:tgtEl>
                                      </p:cBhvr>
                                    </p:anim>
                                  </p:childTnLst>
                                </p:cTn>
                              </p:par>
                              <p:par>
                                <p:cTn id="20" presetID="24"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残差网络（ResNet）</a:t>
            </a:r>
            <a:endParaRPr lang="zh-CN" altLang="en-US"/>
          </a:p>
        </p:txBody>
      </p:sp>
      <p:sp>
        <p:nvSpPr>
          <p:cNvPr id="3" name="内容占位符 2"/>
          <p:cNvSpPr>
            <a:spLocks noGrp="1"/>
          </p:cNvSpPr>
          <p:nvPr>
            <p:ph idx="1"/>
          </p:nvPr>
        </p:nvSpPr>
        <p:spPr/>
        <p:txBody>
          <a:bodyPr/>
          <a:p>
            <a:r>
              <a:rPr lang="en-US" altLang="zh-CN"/>
              <a:t>当更深的网络能够开始收敛时，就会暴露出退化问题</a:t>
            </a:r>
            <a:endParaRPr lang="en-US" altLang="zh-CN"/>
          </a:p>
          <a:p>
            <a:pPr marL="914400" lvl="1" indent="-457200">
              <a:buAutoNum type="arabicPeriod"/>
            </a:pPr>
            <a:r>
              <a:rPr lang="en-US" altLang="zh-CN"/>
              <a:t>随着网络深度的增加，准确度会饱和（这可能不足为奇），然后迅速退化</a:t>
            </a:r>
            <a:endParaRPr lang="en-US" altLang="zh-CN"/>
          </a:p>
        </p:txBody>
      </p:sp>
      <p:pic>
        <p:nvPicPr>
          <p:cNvPr id="4" name="图片 3"/>
          <p:cNvPicPr>
            <a:picLocks noChangeAspect="1"/>
          </p:cNvPicPr>
          <p:nvPr/>
        </p:nvPicPr>
        <p:blipFill>
          <a:blip r:embed="rId1"/>
          <a:stretch>
            <a:fillRect/>
          </a:stretch>
        </p:blipFill>
        <p:spPr>
          <a:xfrm>
            <a:off x="2501900" y="2918460"/>
            <a:ext cx="6807199" cy="3606800"/>
          </a:xfrm>
          <a:prstGeom prst="rect">
            <a:avLst/>
          </a:prstGeom>
        </p:spPr>
      </p:pic>
      <p:sp>
        <p:nvSpPr>
          <p:cNvPr id="5" name="文本框 4"/>
          <p:cNvSpPr txBox="1"/>
          <p:nvPr/>
        </p:nvSpPr>
        <p:spPr>
          <a:xfrm>
            <a:off x="5848985" y="631190"/>
            <a:ext cx="4145280" cy="953135"/>
          </a:xfrm>
          <a:prstGeom prst="rect">
            <a:avLst/>
          </a:prstGeom>
          <a:noFill/>
        </p:spPr>
        <p:txBody>
          <a:bodyPr wrap="non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rPr>
              <a:t>normalized initialization</a:t>
            </a:r>
            <a:endParaRPr lang="zh-CN" altLang="en-US" sz="2800">
              <a:latin typeface="Heiti SC Light" panose="02000000000000000000" charset="-122"/>
              <a:ea typeface="Heiti SC Light" panose="02000000000000000000" charset="-122"/>
              <a:cs typeface="Heiti SC Light" panose="02000000000000000000" charset="-122"/>
            </a:endParaRPr>
          </a:p>
          <a:p>
            <a:pPr algn="ctr"/>
            <a:r>
              <a:rPr lang="zh-CN" altLang="en-US" sz="2800">
                <a:latin typeface="Heiti SC Light" panose="02000000000000000000" charset="-122"/>
                <a:ea typeface="Heiti SC Light" panose="02000000000000000000" charset="-122"/>
                <a:cs typeface="Heiti SC Light" panose="02000000000000000000" charset="-122"/>
              </a:rPr>
              <a:t>批量</a:t>
            </a:r>
            <a:r>
              <a:rPr lang="zh-CN" altLang="en-US" sz="2800">
                <a:latin typeface="Heiti SC Light" panose="02000000000000000000" charset="-122"/>
                <a:ea typeface="Heiti SC Light" panose="02000000000000000000" charset="-122"/>
                <a:cs typeface="Heiti SC Light" panose="02000000000000000000" charset="-122"/>
              </a:rPr>
              <a:t>归一化</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6" name="直接箭头连接符 5"/>
          <p:cNvCxnSpPr/>
          <p:nvPr/>
        </p:nvCxnSpPr>
        <p:spPr>
          <a:xfrm flipH="1">
            <a:off x="4855845" y="1399540"/>
            <a:ext cx="713105" cy="32258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par>
                                <p:cTn id="8" presetID="24"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to="" calcmode="lin" valueType="num">
                                      <p:cBhvr>
                                        <p:cTn id="10" dur="1" fill="hold"/>
                                        <p:tgtEl>
                                          <p:spTgt spid="6"/>
                                        </p:tgtEl>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残差网络（ResNet）</a:t>
            </a:r>
            <a:endParaRPr lang="zh-CN" altLang="en-US"/>
          </a:p>
        </p:txBody>
      </p:sp>
      <p:sp>
        <p:nvSpPr>
          <p:cNvPr id="3" name="内容占位符 2"/>
          <p:cNvSpPr>
            <a:spLocks noGrp="1"/>
          </p:cNvSpPr>
          <p:nvPr>
            <p:ph idx="1"/>
          </p:nvPr>
        </p:nvSpPr>
        <p:spPr/>
        <p:txBody>
          <a:bodyPr/>
          <a:p>
            <a:r>
              <a:rPr lang="zh-CN" altLang="en-US"/>
              <a:t>Unexpectedly,</a:t>
            </a:r>
            <a:r>
              <a:rPr lang="en-US" altLang="zh-CN"/>
              <a:t> </a:t>
            </a:r>
            <a:r>
              <a:rPr lang="zh-CN" altLang="en-US"/>
              <a:t>such degradation is </a:t>
            </a:r>
            <a:r>
              <a:rPr lang="zh-CN" altLang="en-US" i="1"/>
              <a:t>not caused by overfitting</a:t>
            </a:r>
            <a:r>
              <a:rPr lang="zh-CN" altLang="en-US"/>
              <a:t>, and adding</a:t>
            </a:r>
            <a:r>
              <a:rPr lang="en-US" altLang="zh-CN"/>
              <a:t> </a:t>
            </a:r>
            <a:r>
              <a:rPr lang="zh-CN" altLang="en-US"/>
              <a:t>more layers to a suitably deep model leads to </a:t>
            </a:r>
            <a:r>
              <a:rPr lang="zh-CN" altLang="en-US" i="1"/>
              <a:t>higher training error</a:t>
            </a:r>
            <a:endParaRPr lang="zh-CN" altLang="en-US" i="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函数类</a:t>
            </a:r>
            <a:endParaRPr lang="zh-CN" altLang="en-US"/>
          </a:p>
        </p:txBody>
      </p:sp>
      <p:sp>
        <p:nvSpPr>
          <p:cNvPr id="3" name="内容占位符 2"/>
          <p:cNvSpPr>
            <a:spLocks noGrp="1"/>
          </p:cNvSpPr>
          <p:nvPr>
            <p:ph idx="1"/>
          </p:nvPr>
        </p:nvSpPr>
        <p:spPr/>
        <p:txBody>
          <a:bodyPr/>
          <a:p>
            <a:r>
              <a:rPr lang="en-US" altLang="zh-CN"/>
              <a:t>Consider $\mathcal{F}$, the class of functions that a specific network architecture (together with learning rates and other hyperparameter settings) can reach.</a:t>
            </a:r>
            <a:endParaRPr lang="en-US" altLang="zh-CN"/>
          </a:p>
        </p:txBody>
      </p:sp>
      <p:pic>
        <p:nvPicPr>
          <p:cNvPr id="4" name="图片 3" descr="functionclasse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481070" y="3214370"/>
            <a:ext cx="8301038" cy="3471863"/>
          </a:xfrm>
          <a:prstGeom prst="rect">
            <a:avLst/>
          </a:prstGeom>
        </p:spPr>
      </p:pic>
      <p:pic>
        <p:nvPicPr>
          <p:cNvPr id="5" name="334E55B0-647D-440b-865C-3EC943EB4CBC-16" descr="wpsoffice"/>
          <p:cNvPicPr>
            <a:picLocks noChangeAspect="1"/>
          </p:cNvPicPr>
          <p:nvPr/>
        </p:nvPicPr>
        <p:blipFill>
          <a:blip r:embed="rId3"/>
          <a:stretch>
            <a:fillRect/>
          </a:stretch>
        </p:blipFill>
        <p:spPr>
          <a:xfrm>
            <a:off x="5986145" y="768985"/>
            <a:ext cx="5796567" cy="651510"/>
          </a:xfrm>
          <a:prstGeom prst="rect">
            <a:avLst/>
          </a:prstGeom>
        </p:spPr>
      </p:pic>
      <p:sp>
        <p:nvSpPr>
          <p:cNvPr id="6" name="文本框 5"/>
          <p:cNvSpPr txBox="1"/>
          <p:nvPr/>
        </p:nvSpPr>
        <p:spPr>
          <a:xfrm>
            <a:off x="647700" y="1584325"/>
            <a:ext cx="9002395" cy="1814830"/>
          </a:xfrm>
          <a:prstGeom prst="rect">
            <a:avLst/>
          </a:prstGeom>
          <a:noFill/>
        </p:spPr>
        <p:txBody>
          <a:bodyPr wrap="squar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现在假设$f^*$是我们真正想要找到的函数</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en-US" altLang="zh-CN" sz="2800">
                <a:latin typeface="Heiti SC Light" panose="02000000000000000000" charset="-122"/>
                <a:ea typeface="Heiti SC Light" panose="02000000000000000000" charset="-122"/>
                <a:cs typeface="Heiti SC Light" panose="02000000000000000000" charset="-122"/>
              </a:rPr>
              <a:t>	</a:t>
            </a:r>
            <a:r>
              <a:rPr lang="zh-CN" altLang="en-US" sz="2800">
                <a:latin typeface="Heiti SC Light" panose="02000000000000000000" charset="-122"/>
                <a:ea typeface="Heiti SC Light" panose="02000000000000000000" charset="-122"/>
                <a:cs typeface="Heiti SC Light" panose="02000000000000000000" charset="-122"/>
              </a:rPr>
              <a:t>如果是$f^* \in \mathcal{F}$，那我们可以轻而易举的训练得到它</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en-US" altLang="zh-CN" sz="2800">
                <a:latin typeface="Heiti SC Light" panose="02000000000000000000" charset="-122"/>
                <a:ea typeface="Heiti SC Light" panose="02000000000000000000" charset="-122"/>
                <a:cs typeface="Heiti SC Light" panose="02000000000000000000" charset="-122"/>
              </a:rPr>
              <a:t>	</a:t>
            </a:r>
            <a:r>
              <a:rPr lang="zh-CN" altLang="en-US" sz="2800">
                <a:latin typeface="Heiti SC Light" panose="02000000000000000000" charset="-122"/>
                <a:ea typeface="Heiti SC Light" panose="02000000000000000000" charset="-122"/>
                <a:cs typeface="Heiti SC Light" panose="02000000000000000000" charset="-122"/>
              </a:rPr>
              <a:t>但通常我们不会那么幸运</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7" name="直接箭头连接符 6"/>
          <p:cNvCxnSpPr/>
          <p:nvPr/>
        </p:nvCxnSpPr>
        <p:spPr>
          <a:xfrm flipV="1">
            <a:off x="5670550" y="1365250"/>
            <a:ext cx="2072005" cy="17659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xit" presetSubtype="0" fill="hold" nodeType="clickEffect">
                                  <p:stCondLst>
                                    <p:cond delay="0"/>
                                  </p:stCondLst>
                                  <p:childTnLst>
                                    <p:anim to="" calcmode="lin" valueType="num">
                                      <p:cBhvr>
                                        <p:cTn id="6" dur="1"/>
                                        <p:tgtEl>
                                          <p:spTgt spid="3">
                                            <p:txEl>
                                              <p:pRg st="0" end="0"/>
                                            </p:txEl>
                                          </p:spTgt>
                                        </p:tgtEl>
                                      </p:cBhvr>
                                    </p:anim>
                                    <p:set>
                                      <p:cBhvr>
                                        <p:cTn id="7"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to="" calcmode="lin" valueType="num">
                                      <p:cBhvr>
                                        <p:cTn id="12" dur="1" fill="hold"/>
                                        <p:tgtEl>
                                          <p:spTgt spid="6">
                                            <p:txEl>
                                              <p:pRg st="0" end="0"/>
                                            </p:txEl>
                                          </p:spTgt>
                                        </p:tgtEl>
                                      </p:cBhvr>
                                    </p:anim>
                                  </p:childTnLst>
                                </p:cTn>
                              </p:par>
                              <p:par>
                                <p:cTn id="13" presetID="24"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to="" calcmode="lin" valueType="num">
                                      <p:cBhvr>
                                        <p:cTn id="15" dur="1" fill="hold"/>
                                        <p:tgtEl>
                                          <p:spTgt spid="6">
                                            <p:txEl>
                                              <p:pRg st="1" end="1"/>
                                            </p:txEl>
                                          </p:spTgt>
                                        </p:tgtEl>
                                      </p:cBhvr>
                                    </p:anim>
                                  </p:childTnLst>
                                </p:cTn>
                              </p:par>
                              <p:par>
                                <p:cTn id="16" presetID="24"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to="" calcmode="lin" valueType="num">
                                      <p:cBhvr>
                                        <p:cTn id="18" dur="1" fill="hold"/>
                                        <p:tgtEl>
                                          <p:spTgt spid="6">
                                            <p:txEl>
                                              <p:pRg st="2" end="2"/>
                                            </p:txEl>
                                          </p:spTgt>
                                        </p:tgtEl>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1" fill="hold"/>
                                        <p:tgtEl>
                                          <p:spTgt spid="5"/>
                                        </p:tgtEl>
                                      </p:cBhvr>
                                    </p:anim>
                                  </p:childTnLst>
                                </p:cTn>
                              </p:par>
                              <p:par>
                                <p:cTn id="24" presetID="24"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to="" calcmode="lin" valueType="num">
                                      <p:cBhvr>
                                        <p:cTn id="26"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函数类</a:t>
            </a:r>
            <a:endParaRPr lang="zh-CN" altLang="en-US"/>
          </a:p>
        </p:txBody>
      </p:sp>
      <p:sp>
        <p:nvSpPr>
          <p:cNvPr id="3" name="内容占位符 2"/>
          <p:cNvSpPr>
            <a:spLocks noGrp="1"/>
          </p:cNvSpPr>
          <p:nvPr>
            <p:ph idx="1"/>
          </p:nvPr>
        </p:nvSpPr>
        <p:spPr/>
        <p:txBody>
          <a:bodyPr/>
          <a:p>
            <a:r>
              <a:rPr lang="zh-CN" altLang="en-US"/>
              <a:t>怎样得到更近似真正$f^*$的函数呢</a:t>
            </a:r>
            <a:endParaRPr lang="zh-CN" altLang="en-US"/>
          </a:p>
          <a:p>
            <a:r>
              <a:rPr lang="zh-CN" altLang="en-US"/>
              <a:t>如果$\mathcal{F} \not\subseteq \mathcal{F}'$，则无法保证新的体系“更近似”</a:t>
            </a:r>
            <a:endParaRPr lang="zh-CN" altLang="en-US"/>
          </a:p>
          <a:p>
            <a:r>
              <a:rPr lang="zh-CN" altLang="en-US"/>
              <a:t>对于非嵌套函数类，较复杂（由较大区域表示）的函数类不能保证更接近“真”函数</a:t>
            </a:r>
            <a:endParaRPr lang="zh-CN" altLang="en-US"/>
          </a:p>
        </p:txBody>
      </p:sp>
      <p:pic>
        <p:nvPicPr>
          <p:cNvPr id="4" name="334E55B0-647D-440b-865C-3EC943EB4CBC-17" descr="wpsoffice"/>
          <p:cNvPicPr>
            <a:picLocks noChangeAspect="1"/>
          </p:cNvPicPr>
          <p:nvPr/>
        </p:nvPicPr>
        <p:blipFill>
          <a:blip r:embed="rId1"/>
          <a:stretch>
            <a:fillRect/>
          </a:stretch>
        </p:blipFill>
        <p:spPr>
          <a:xfrm>
            <a:off x="7131050" y="1494155"/>
            <a:ext cx="1760220" cy="566738"/>
          </a:xfrm>
          <a:prstGeom prst="rect">
            <a:avLst/>
          </a:prstGeom>
        </p:spPr>
      </p:pic>
      <p:cxnSp>
        <p:nvCxnSpPr>
          <p:cNvPr id="5" name="直接箭头连接符 4"/>
          <p:cNvCxnSpPr/>
          <p:nvPr/>
        </p:nvCxnSpPr>
        <p:spPr>
          <a:xfrm flipH="1">
            <a:off x="6757670" y="2061210"/>
            <a:ext cx="373380" cy="15303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descr="functionclasses"/>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44465" y="4012565"/>
            <a:ext cx="5534025" cy="2314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函数类</a:t>
            </a:r>
            <a:endParaRPr lang="zh-CN" altLang="en-US"/>
          </a:p>
        </p:txBody>
      </p:sp>
      <p:sp>
        <p:nvSpPr>
          <p:cNvPr id="3" name="内容占位符 2"/>
          <p:cNvSpPr>
            <a:spLocks noGrp="1"/>
          </p:cNvSpPr>
          <p:nvPr>
            <p:ph idx="1"/>
          </p:nvPr>
        </p:nvSpPr>
        <p:spPr/>
        <p:txBody>
          <a:bodyPr/>
          <a:p>
            <a:r>
              <a:rPr lang="zh-CN" altLang="en-US"/>
              <a:t>只有当较复杂的函数类包含较小的函数类时，我们才能确保提高它们的性能</a:t>
            </a:r>
            <a:endParaRPr lang="zh-CN" altLang="en-US"/>
          </a:p>
          <a:p>
            <a:r>
              <a:rPr lang="zh-CN" altLang="en-US"/>
              <a:t>对于深度神经网络，如果我们能将新添加的层训练成</a:t>
            </a:r>
            <a:r>
              <a:rPr lang="zh-CN" altLang="en-US" i="1"/>
              <a:t>恒等映射</a:t>
            </a:r>
            <a:r>
              <a:rPr lang="zh-CN" altLang="en-US"/>
              <a:t>（identity function）$f(\mathbf{x}) = \mathbf{x}$，新模型和原模型将同样有效</a:t>
            </a:r>
            <a:endParaRPr lang="zh-CN" altLang="en-US"/>
          </a:p>
        </p:txBody>
      </p:sp>
      <p:pic>
        <p:nvPicPr>
          <p:cNvPr id="4" name="334E55B0-647D-440b-865C-3EC943EB4CBC-18" descr="wpsoffice"/>
          <p:cNvPicPr>
            <a:picLocks noChangeAspect="1"/>
          </p:cNvPicPr>
          <p:nvPr/>
        </p:nvPicPr>
        <p:blipFill>
          <a:blip r:embed="rId1"/>
          <a:stretch>
            <a:fillRect/>
          </a:stretch>
        </p:blipFill>
        <p:spPr>
          <a:xfrm>
            <a:off x="7288530" y="3979545"/>
            <a:ext cx="1828800" cy="474345"/>
          </a:xfrm>
          <a:prstGeom prst="rect">
            <a:avLst/>
          </a:prstGeom>
        </p:spPr>
      </p:pic>
      <p:cxnSp>
        <p:nvCxnSpPr>
          <p:cNvPr id="5" name="直接箭头连接符 4"/>
          <p:cNvCxnSpPr/>
          <p:nvPr/>
        </p:nvCxnSpPr>
        <p:spPr>
          <a:xfrm flipH="1" flipV="1">
            <a:off x="7436485" y="3606800"/>
            <a:ext cx="356870" cy="22098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388745" y="4829175"/>
            <a:ext cx="9033510" cy="1383665"/>
          </a:xfrm>
          <a:prstGeom prst="rect">
            <a:avLst/>
          </a:prstGeom>
          <a:noFill/>
        </p:spPr>
        <p:txBody>
          <a:bodyPr wrap="square" rtlCol="0">
            <a:spAutoFit/>
          </a:bodyPr>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针对这一问题，何恺明等人提出了</a:t>
            </a:r>
            <a:r>
              <a:rPr lang="zh-CN" altLang="en-US" sz="2800" i="1">
                <a:latin typeface="Heiti SC Light" panose="02000000000000000000" charset="-122"/>
                <a:ea typeface="Heiti SC Light" panose="02000000000000000000" charset="-122"/>
                <a:cs typeface="Heiti SC Light" panose="02000000000000000000" charset="-122"/>
              </a:rPr>
              <a:t>残差网络</a:t>
            </a:r>
            <a:r>
              <a:rPr lang="zh-CN" altLang="en-US" sz="2800">
                <a:latin typeface="Heiti SC Light" panose="02000000000000000000" charset="-122"/>
                <a:ea typeface="Heiti SC Light" panose="02000000000000000000" charset="-122"/>
                <a:cs typeface="Heiti SC Light" panose="02000000000000000000" charset="-122"/>
              </a:rPr>
              <a:t>（ResNet）</a:t>
            </a:r>
            <a:endParaRPr lang="zh-CN" altLang="en-US" sz="2800">
              <a:latin typeface="Heiti SC Light" panose="02000000000000000000" charset="-122"/>
              <a:ea typeface="Heiti SC Light" panose="02000000000000000000" charset="-122"/>
              <a:cs typeface="Heiti SC Light" panose="02000000000000000000" charset="-122"/>
            </a:endParaRPr>
          </a:p>
          <a:p>
            <a:pPr marL="514350" indent="-514350" algn="l">
              <a:buAutoNum type="arabicPeriod"/>
            </a:pPr>
            <a:r>
              <a:rPr lang="zh-CN" altLang="en-US" sz="2800">
                <a:latin typeface="Heiti SC Light" panose="02000000000000000000" charset="-122"/>
                <a:ea typeface="Heiti SC Light" panose="02000000000000000000" charset="-122"/>
                <a:cs typeface="Heiti SC Light" panose="02000000000000000000" charset="-122"/>
              </a:rPr>
              <a:t>残差网络的核心思想是：每个附加层都应该更容易地包含原始函数作为其元素之一</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残差块</a:t>
            </a:r>
            <a:endParaRPr lang="zh-CN" altLang="en-US"/>
          </a:p>
        </p:txBody>
      </p:sp>
      <p:sp>
        <p:nvSpPr>
          <p:cNvPr id="3" name="内容占位符 2"/>
          <p:cNvSpPr>
            <a:spLocks noGrp="1"/>
          </p:cNvSpPr>
          <p:nvPr>
            <p:ph idx="1"/>
          </p:nvPr>
        </p:nvSpPr>
        <p:spPr/>
        <p:txBody>
          <a:bodyPr/>
          <a:p>
            <a:r>
              <a:rPr lang="zh-CN" altLang="en-US"/>
              <a:t>只需将</a:t>
            </a:r>
            <a:r>
              <a:rPr lang="zh-CN" altLang="en-US" b="1">
                <a:solidFill>
                  <a:srgbClr val="C00000"/>
                </a:solidFill>
                <a:latin typeface="Heiti SC Medium" panose="02000000000000000000" charset="-122"/>
                <a:ea typeface="Heiti SC Medium" panose="02000000000000000000" charset="-122"/>
              </a:rPr>
              <a:t>右图</a:t>
            </a:r>
            <a:r>
              <a:rPr lang="zh-CN" altLang="en-US"/>
              <a:t>虚线框内上方的加权运算（如仿射）的权重和偏置参数设成0，那么$f(\mathbf{x})$即为恒等映射</a:t>
            </a:r>
            <a:endParaRPr lang="zh-CN" altLang="en-US"/>
          </a:p>
        </p:txBody>
      </p:sp>
      <p:pic>
        <p:nvPicPr>
          <p:cNvPr id="4" name="图片 3" descr="residual-b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042025" y="2750820"/>
            <a:ext cx="5000625" cy="3971925"/>
          </a:xfrm>
          <a:prstGeom prst="rect">
            <a:avLst/>
          </a:prstGeom>
        </p:spPr>
      </p:pic>
      <p:pic>
        <p:nvPicPr>
          <p:cNvPr id="5" name="334E55B0-647D-440b-865C-3EC943EB4CBC-19" descr="wpsoffice"/>
          <p:cNvPicPr>
            <a:picLocks noChangeAspect="1"/>
          </p:cNvPicPr>
          <p:nvPr/>
        </p:nvPicPr>
        <p:blipFill>
          <a:blip r:embed="rId3"/>
          <a:stretch>
            <a:fillRect/>
          </a:stretch>
        </p:blipFill>
        <p:spPr>
          <a:xfrm>
            <a:off x="3079750" y="2750820"/>
            <a:ext cx="1013460" cy="553403"/>
          </a:xfrm>
          <a:prstGeom prst="rect">
            <a:avLst/>
          </a:prstGeom>
        </p:spPr>
      </p:pic>
      <p:cxnSp>
        <p:nvCxnSpPr>
          <p:cNvPr id="6" name="直接箭头连接符 5"/>
          <p:cNvCxnSpPr/>
          <p:nvPr/>
        </p:nvCxnSpPr>
        <p:spPr>
          <a:xfrm flipV="1">
            <a:off x="4227195" y="2740660"/>
            <a:ext cx="441960" cy="16954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 x 1</a:t>
            </a:r>
            <a:r>
              <a:rPr lang="zh-CN" altLang="en-US">
                <a:sym typeface="+mn-ea"/>
              </a:rPr>
              <a:t>卷积层</a:t>
            </a:r>
            <a:endParaRPr lang="zh-CN" altLang="en-US"/>
          </a:p>
        </p:txBody>
      </p:sp>
      <p:sp>
        <p:nvSpPr>
          <p:cNvPr id="3" name="内容占位符 2"/>
          <p:cNvSpPr>
            <a:spLocks noGrp="1"/>
          </p:cNvSpPr>
          <p:nvPr>
            <p:ph idx="1"/>
          </p:nvPr>
        </p:nvSpPr>
        <p:spPr/>
        <p:txBody>
          <a:bodyPr/>
          <a:p>
            <a:r>
              <a:rPr lang="zh-CN" altLang="en-US"/>
              <a:t>可以将$1\times 1$卷积层看作是在每个像素位置应用的全连接层，以$c_i$个输入值转换为$c_o$个输出值</a:t>
            </a:r>
            <a:endParaRPr lang="zh-CN" altLang="en-US"/>
          </a:p>
          <a:p>
            <a:r>
              <a:rPr lang="zh-CN" altLang="en-US"/>
              <a:t>因为这仍然是一个卷积层，所以跨像素的权重是一致的</a:t>
            </a:r>
            <a:endParaRPr lang="zh-CN" altLang="en-US"/>
          </a:p>
          <a:p>
            <a:r>
              <a:rPr lang="zh-CN" altLang="en-US"/>
              <a:t>阅读：多输入多输出通道.pdf</a:t>
            </a:r>
            <a:endParaRPr lang="zh-CN" altLang="en-US"/>
          </a:p>
        </p:txBody>
      </p:sp>
      <p:pic>
        <p:nvPicPr>
          <p:cNvPr id="4" name="334E55B0-647D-440b-865C-3EC943EB4CBC-3" descr="wpsoffice"/>
          <p:cNvPicPr>
            <a:picLocks noChangeAspect="1"/>
          </p:cNvPicPr>
          <p:nvPr/>
        </p:nvPicPr>
        <p:blipFill>
          <a:blip r:embed="rId1"/>
          <a:stretch>
            <a:fillRect/>
          </a:stretch>
        </p:blipFill>
        <p:spPr>
          <a:xfrm>
            <a:off x="6607810" y="878840"/>
            <a:ext cx="487680" cy="388620"/>
          </a:xfrm>
          <a:prstGeom prst="rect">
            <a:avLst/>
          </a:prstGeom>
        </p:spPr>
      </p:pic>
      <p:pic>
        <p:nvPicPr>
          <p:cNvPr id="5" name="334E55B0-647D-440b-865C-3EC943EB4CBC-4" descr="/private/var/folders/ps/swk8gj2x4sb8ss2k90ytdvb40000gn/T/com.kingsoft.wpsoffice.mac/wpsoffice.kCVbTdwpsoffice"/>
          <p:cNvPicPr>
            <a:picLocks noChangeAspect="1"/>
          </p:cNvPicPr>
          <p:nvPr/>
        </p:nvPicPr>
        <p:blipFill>
          <a:blip r:embed="rId2"/>
          <a:stretch>
            <a:fillRect/>
          </a:stretch>
        </p:blipFill>
        <p:spPr>
          <a:xfrm>
            <a:off x="4441190" y="878840"/>
            <a:ext cx="411480" cy="388620"/>
          </a:xfrm>
          <a:prstGeom prst="rect">
            <a:avLst/>
          </a:prstGeom>
        </p:spPr>
      </p:pic>
      <p:cxnSp>
        <p:nvCxnSpPr>
          <p:cNvPr id="6" name="直接箭头连接符 5"/>
          <p:cNvCxnSpPr/>
          <p:nvPr/>
        </p:nvCxnSpPr>
        <p:spPr>
          <a:xfrm flipH="1">
            <a:off x="2914015" y="1421765"/>
            <a:ext cx="1548765" cy="86614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911850" y="1304925"/>
            <a:ext cx="766445" cy="949325"/>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残差块</a:t>
            </a:r>
            <a:endParaRPr lang="zh-CN" altLang="en-US"/>
          </a:p>
        </p:txBody>
      </p:sp>
      <p:sp>
        <p:nvSpPr>
          <p:cNvPr id="3" name="内容占位符 2"/>
          <p:cNvSpPr>
            <a:spLocks noGrp="1"/>
          </p:cNvSpPr>
          <p:nvPr>
            <p:ph idx="1"/>
          </p:nvPr>
        </p:nvSpPr>
        <p:spPr/>
        <p:txBody>
          <a:bodyPr/>
          <a:p>
            <a:pPr algn="l"/>
            <a:r>
              <a:rPr lang="zh-CN" altLang="en-US">
                <a:cs typeface="Heiti SC Light" panose="02000000000000000000" charset="-122"/>
                <a:sym typeface="+mn-ea"/>
              </a:rPr>
              <a:t>We hypothesize that it</a:t>
            </a:r>
            <a:r>
              <a:rPr lang="en-US" altLang="zh-CN">
                <a:cs typeface="Heiti SC Light" panose="02000000000000000000" charset="-122"/>
                <a:sym typeface="+mn-ea"/>
              </a:rPr>
              <a:t> </a:t>
            </a:r>
            <a:r>
              <a:rPr lang="zh-CN" altLang="en-US">
                <a:cs typeface="Heiti SC Light" panose="02000000000000000000" charset="-122"/>
                <a:sym typeface="+mn-ea"/>
              </a:rPr>
              <a:t>is easier to optimize the residual mapping than to optimize</a:t>
            </a:r>
            <a:r>
              <a:rPr lang="en-US" altLang="zh-CN">
                <a:cs typeface="Heiti SC Light" panose="02000000000000000000" charset="-122"/>
                <a:sym typeface="+mn-ea"/>
              </a:rPr>
              <a:t> </a:t>
            </a:r>
            <a:r>
              <a:rPr lang="zh-CN" altLang="en-US">
                <a:cs typeface="Heiti SC Light" panose="02000000000000000000" charset="-122"/>
                <a:sym typeface="+mn-ea"/>
              </a:rPr>
              <a:t>the original, unreferenced mapping</a:t>
            </a:r>
            <a:endParaRPr lang="zh-CN" altLang="en-US">
              <a:latin typeface="Heiti SC Light" panose="02000000000000000000" charset="-122"/>
              <a:ea typeface="Heiti SC Light" panose="02000000000000000000" charset="-122"/>
              <a:cs typeface="Heiti SC Light" panose="02000000000000000000" charset="-122"/>
            </a:endParaRPr>
          </a:p>
          <a:p>
            <a:pPr algn="l"/>
            <a:r>
              <a:rPr lang="zh-CN" altLang="en-US">
                <a:cs typeface="Heiti SC Light" panose="02000000000000000000" charset="-122"/>
                <a:sym typeface="+mn-ea"/>
              </a:rPr>
              <a:t>To the extreme, if an</a:t>
            </a:r>
            <a:r>
              <a:rPr lang="en-US" altLang="zh-CN">
                <a:cs typeface="Heiti SC Light" panose="02000000000000000000" charset="-122"/>
                <a:sym typeface="+mn-ea"/>
              </a:rPr>
              <a:t> </a:t>
            </a:r>
            <a:r>
              <a:rPr lang="zh-CN" altLang="en-US">
                <a:cs typeface="Heiti SC Light" panose="02000000000000000000" charset="-122"/>
                <a:sym typeface="+mn-ea"/>
              </a:rPr>
              <a:t>identity mapping were optimal, it would be easier to push</a:t>
            </a:r>
            <a:r>
              <a:rPr lang="en-US" altLang="zh-CN">
                <a:cs typeface="Heiti SC Light" panose="02000000000000000000" charset="-122"/>
                <a:sym typeface="+mn-ea"/>
              </a:rPr>
              <a:t> </a:t>
            </a:r>
            <a:r>
              <a:rPr lang="zh-CN" altLang="en-US">
                <a:cs typeface="Heiti SC Light" panose="02000000000000000000" charset="-122"/>
                <a:sym typeface="+mn-ea"/>
              </a:rPr>
              <a:t>the residual to zero than to fit an identity mapping by a stack</a:t>
            </a:r>
            <a:r>
              <a:rPr lang="en-US" altLang="zh-CN">
                <a:cs typeface="Heiti SC Light" panose="02000000000000000000" charset="-122"/>
                <a:sym typeface="+mn-ea"/>
              </a:rPr>
              <a:t> </a:t>
            </a:r>
            <a:r>
              <a:rPr lang="zh-CN" altLang="en-US">
                <a:cs typeface="Heiti SC Light" panose="02000000000000000000" charset="-122"/>
                <a:sym typeface="+mn-ea"/>
              </a:rPr>
              <a:t>of nonlinear layers</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残差块</a:t>
            </a:r>
            <a:endParaRPr lang="zh-CN" altLang="en-US"/>
          </a:p>
        </p:txBody>
      </p:sp>
      <p:sp>
        <p:nvSpPr>
          <p:cNvPr id="3" name="内容占位符 2"/>
          <p:cNvSpPr>
            <a:spLocks noGrp="1"/>
          </p:cNvSpPr>
          <p:nvPr>
            <p:ph idx="1"/>
          </p:nvPr>
        </p:nvSpPr>
        <p:spPr/>
        <p:txBody>
          <a:bodyPr/>
          <a:p>
            <a:r>
              <a:rPr lang="zh-CN" altLang="en-US"/>
              <a:t>当`use_1x1conv=True`时，添加通过</a:t>
            </a:r>
            <a:r>
              <a:rPr lang="en-US" altLang="zh-CN"/>
              <a:t>1 x 1</a:t>
            </a:r>
            <a:r>
              <a:rPr lang="zh-CN" altLang="en-US"/>
              <a:t>卷积调整通道和分辨率</a:t>
            </a:r>
            <a:endParaRPr lang="zh-CN" altLang="en-US"/>
          </a:p>
        </p:txBody>
      </p:sp>
      <p:pic>
        <p:nvPicPr>
          <p:cNvPr id="4" name="图片 3" descr="resnet-block"/>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835525" y="2466975"/>
            <a:ext cx="6327458" cy="4011930"/>
          </a:xfrm>
          <a:prstGeom prst="rect">
            <a:avLst/>
          </a:prstGeom>
        </p:spPr>
      </p:pic>
      <p:sp>
        <p:nvSpPr>
          <p:cNvPr id="5" name="文本框 4"/>
          <p:cNvSpPr txBox="1"/>
          <p:nvPr/>
        </p:nvSpPr>
        <p:spPr>
          <a:xfrm>
            <a:off x="647700" y="4211955"/>
            <a:ext cx="4027805" cy="1814830"/>
          </a:xfrm>
          <a:prstGeom prst="rect">
            <a:avLst/>
          </a:prstGeom>
          <a:noFill/>
        </p:spPr>
        <p:txBody>
          <a:bodyPr wrap="square" rtlCol="0">
            <a:spAutoFit/>
          </a:bodyPr>
          <a:p>
            <a:pPr algn="l"/>
            <a:r>
              <a:rPr lang="zh-CN" altLang="en-US" sz="2800">
                <a:sym typeface="+mn-ea"/>
              </a:rPr>
              <a:t>代码：</a:t>
            </a:r>
            <a:r>
              <a:rPr lang="en-US" altLang="zh-CN" sz="2800">
                <a:sym typeface="+mn-ea"/>
              </a:rPr>
              <a:t>`class Residual`</a:t>
            </a:r>
            <a:endParaRPr lang="en-US" altLang="zh-CN" sz="2800">
              <a:sym typeface="+mn-ea"/>
            </a:endParaRPr>
          </a:p>
          <a:p>
            <a:pPr algn="l"/>
            <a:r>
              <a:rPr lang="zh-CN" altLang="en-US" sz="2800">
                <a:latin typeface="Heiti SC Light" panose="02000000000000000000" charset="-122"/>
                <a:ea typeface="Heiti SC Light" panose="02000000000000000000" charset="-122"/>
                <a:cs typeface="Heiti SC Light" panose="02000000000000000000" charset="-122"/>
              </a:rPr>
              <a:t>（缺少BatchNorm2d</a:t>
            </a:r>
            <a:r>
              <a:rPr lang="en-US" altLang="zh-CN" sz="2800">
                <a:latin typeface="Heiti SC Light" panose="02000000000000000000" charset="-122"/>
                <a:ea typeface="Heiti SC Light" panose="02000000000000000000" charset="-122"/>
                <a:cs typeface="Heiti SC Light" panose="02000000000000000000" charset="-122"/>
              </a:rPr>
              <a:t> - self.conv3</a:t>
            </a:r>
            <a:r>
              <a:rPr lang="zh-CN" altLang="en-US" sz="2800">
                <a:latin typeface="Heiti SC Light" panose="02000000000000000000" charset="-122"/>
                <a:ea typeface="Heiti SC Light" panose="02000000000000000000" charset="-122"/>
                <a:cs typeface="Heiti SC Light" panose="02000000000000000000" charset="-122"/>
              </a:rPr>
              <a:t>之后）</a:t>
            </a:r>
            <a:endParaRPr lang="zh-CN" altLang="en-US" sz="2800">
              <a:latin typeface="Heiti SC Light" panose="02000000000000000000" charset="-122"/>
              <a:ea typeface="Heiti SC Light" panose="02000000000000000000" charset="-122"/>
              <a:cs typeface="Heiti SC Light" panose="02000000000000000000" charset="-122"/>
            </a:endParaRPr>
          </a:p>
          <a:p>
            <a:pPr algn="l"/>
            <a:r>
              <a:rPr lang="zh-CN" altLang="en-US" sz="2800">
                <a:latin typeface="Heiti SC Light" panose="02000000000000000000" charset="-122"/>
                <a:ea typeface="Heiti SC Light" panose="02000000000000000000" charset="-122"/>
                <a:cs typeface="Heiti SC Light" panose="02000000000000000000" charset="-122"/>
                <a:hlinkClick r:id="rId3" action="ppaction://hlinkfile"/>
              </a:rPr>
              <a:t>class BasicBlock</a:t>
            </a:r>
            <a:endParaRPr lang="zh-CN" altLang="en-US"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ResNet模型</a:t>
            </a:r>
            <a:endParaRPr lang="zh-CN" altLang="en-US"/>
          </a:p>
        </p:txBody>
      </p:sp>
      <p:sp>
        <p:nvSpPr>
          <p:cNvPr id="3" name="内容占位符 2"/>
          <p:cNvSpPr>
            <a:spLocks noGrp="1"/>
          </p:cNvSpPr>
          <p:nvPr>
            <p:ph idx="1"/>
          </p:nvPr>
        </p:nvSpPr>
        <p:spPr/>
        <p:txBody>
          <a:bodyPr>
            <a:normAutofit lnSpcReduction="20000"/>
          </a:bodyPr>
          <a:p>
            <a:pPr fontAlgn="auto">
              <a:lnSpc>
                <a:spcPct val="100000"/>
              </a:lnSpc>
            </a:pPr>
            <a:r>
              <a:rPr lang="en-US" altLang="zh-CN" sz="2800">
                <a:sym typeface="+mn-ea"/>
              </a:rPr>
              <a:t>ResNet的前两层</a:t>
            </a:r>
            <a:endParaRPr lang="en-US" altLang="zh-CN" sz="2800"/>
          </a:p>
          <a:p>
            <a:pPr marL="914400" lvl="1" indent="-457200" fontAlgn="auto">
              <a:lnSpc>
                <a:spcPct val="100000"/>
              </a:lnSpc>
              <a:buAutoNum type="arabicPeriod"/>
            </a:pPr>
            <a:r>
              <a:rPr lang="en-US" altLang="zh-CN" sz="2800">
                <a:sym typeface="+mn-ea"/>
              </a:rPr>
              <a:t>在输出通道数为64、步幅为2的7 x 7卷积层后，接步幅为2的3 x 3的最大池化层</a:t>
            </a:r>
            <a:endParaRPr lang="en-US" altLang="zh-CN" sz="2800"/>
          </a:p>
          <a:p>
            <a:pPr lvl="0" fontAlgn="auto">
              <a:lnSpc>
                <a:spcPct val="100000"/>
              </a:lnSpc>
            </a:pPr>
            <a:r>
              <a:rPr lang="en-US" altLang="zh-CN" sz="2800">
                <a:sym typeface="+mn-ea"/>
              </a:rPr>
              <a:t>ResNet每个卷积层后增加了批量归一化层</a:t>
            </a:r>
            <a:endParaRPr lang="en-US" altLang="zh-CN"/>
          </a:p>
        </p:txBody>
      </p:sp>
      <p:sp>
        <p:nvSpPr>
          <p:cNvPr id="6" name="文本框 5"/>
          <p:cNvSpPr txBox="1"/>
          <p:nvPr/>
        </p:nvSpPr>
        <p:spPr>
          <a:xfrm>
            <a:off x="647700" y="3564255"/>
            <a:ext cx="195834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代码：</a:t>
            </a:r>
            <a:r>
              <a:rPr lang="en-US" altLang="zh-CN" sz="2800">
                <a:latin typeface="Heiti SC Light" panose="02000000000000000000" charset="-122"/>
                <a:ea typeface="Heiti SC Light" panose="02000000000000000000" charset="-122"/>
                <a:cs typeface="Heiti SC Light" panose="02000000000000000000" charset="-122"/>
              </a:rPr>
              <a:t>`</a:t>
            </a:r>
            <a:r>
              <a:rPr lang="zh-CN" altLang="en-US" sz="2800">
                <a:latin typeface="Heiti SC Light" panose="02000000000000000000" charset="-122"/>
                <a:ea typeface="Heiti SC Light" panose="02000000000000000000" charset="-122"/>
                <a:cs typeface="Heiti SC Light" panose="02000000000000000000" charset="-122"/>
              </a:rPr>
              <a:t>b1</a:t>
            </a:r>
            <a:r>
              <a:rPr lang="en-US" altLang="zh-CN" sz="2800">
                <a:latin typeface="Heiti SC Light" panose="02000000000000000000" charset="-122"/>
                <a:ea typeface="Heiti SC Light" panose="02000000000000000000" charset="-122"/>
                <a:cs typeface="Heiti SC Light" panose="02000000000000000000" charset="-122"/>
              </a:rPr>
              <a:t>`</a:t>
            </a:r>
            <a:endParaRPr lang="en-US" altLang="zh-CN"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ResNet模型</a:t>
            </a:r>
            <a:endParaRPr lang="zh-CN" altLang="en-US"/>
          </a:p>
        </p:txBody>
      </p:sp>
      <p:sp>
        <p:nvSpPr>
          <p:cNvPr id="3" name="内容占位符 2"/>
          <p:cNvSpPr>
            <a:spLocks noGrp="1"/>
          </p:cNvSpPr>
          <p:nvPr>
            <p:ph idx="1"/>
          </p:nvPr>
        </p:nvSpPr>
        <p:spPr/>
        <p:txBody>
          <a:bodyPr/>
          <a:p>
            <a:r>
              <a:rPr lang="zh-CN" altLang="en-US">
                <a:sym typeface="+mn-ea"/>
              </a:rPr>
              <a:t>学习</a:t>
            </a:r>
            <a:r>
              <a:rPr lang="en-US" altLang="zh-CN">
                <a:sym typeface="+mn-ea"/>
              </a:rPr>
              <a:t>：残差网络_ResNet.pdf</a:t>
            </a:r>
            <a:endParaRPr lang="en-US" altLang="zh-CN">
              <a:sym typeface="+mn-ea"/>
            </a:endParaRPr>
          </a:p>
          <a:p>
            <a:r>
              <a:rPr lang="zh-CN" altLang="en-US">
                <a:sym typeface="+mn-ea"/>
              </a:rPr>
              <a:t>残差块、</a:t>
            </a:r>
            <a:r>
              <a:rPr lang="en-US" altLang="zh-CN">
                <a:sym typeface="+mn-ea"/>
              </a:rPr>
              <a:t>ResNet</a:t>
            </a:r>
            <a:r>
              <a:rPr lang="zh-CN" altLang="en-US">
                <a:sym typeface="+mn-ea"/>
              </a:rPr>
              <a:t>块</a:t>
            </a:r>
            <a:endParaRPr lang="en-US" altLang="zh-CN">
              <a:sym typeface="+mn-ea"/>
            </a:endParaRPr>
          </a:p>
          <a:p>
            <a:r>
              <a:rPr lang="en-US" altLang="zh-CN"/>
              <a:t>paper - Fig. 3</a:t>
            </a:r>
            <a:endParaRPr lang="en-US" altLang="zh-CN"/>
          </a:p>
          <a:p>
            <a:endParaRPr lang="zh-CN" altLang="en-US"/>
          </a:p>
        </p:txBody>
      </p:sp>
      <p:sp>
        <p:nvSpPr>
          <p:cNvPr id="4" name="文本框 3"/>
          <p:cNvSpPr txBox="1"/>
          <p:nvPr/>
        </p:nvSpPr>
        <p:spPr>
          <a:xfrm>
            <a:off x="2777490" y="3742690"/>
            <a:ext cx="6637020" cy="1383665"/>
          </a:xfrm>
          <a:prstGeom prst="rect">
            <a:avLst/>
          </a:prstGeom>
          <a:noFill/>
        </p:spPr>
        <p:txBody>
          <a:bodyPr wrap="none" rtlCol="0">
            <a:spAutoFit/>
          </a:bodyPr>
          <a:p>
            <a:pPr algn="l"/>
            <a:r>
              <a:rPr lang="en-US" altLang="zh-CN" sz="2800">
                <a:latin typeface="Consolas" panose="020B0609020204030204" charset="0"/>
                <a:ea typeface="Heiti SC Light" panose="02000000000000000000" charset="-122"/>
                <a:cs typeface="Consolas" panose="020B0609020204030204" charset="0"/>
              </a:rPr>
              <a:t>import torchvision</a:t>
            </a:r>
            <a:endParaRPr lang="en-US" altLang="zh-CN" sz="2800">
              <a:latin typeface="Consolas" panose="020B0609020204030204" charset="0"/>
              <a:ea typeface="Heiti SC Light" panose="02000000000000000000" charset="-122"/>
              <a:cs typeface="Consolas" panose="020B0609020204030204" charset="0"/>
            </a:endParaRPr>
          </a:p>
          <a:p>
            <a:pPr algn="l"/>
            <a:r>
              <a:rPr lang="en-US" altLang="zh-CN" sz="2800">
                <a:latin typeface="Consolas" panose="020B0609020204030204" charset="0"/>
                <a:ea typeface="Heiti SC Light" panose="02000000000000000000" charset="-122"/>
                <a:cs typeface="Consolas" panose="020B0609020204030204" charset="0"/>
              </a:rPr>
              <a:t>x = torchvision.models.resnet34()</a:t>
            </a:r>
            <a:endParaRPr lang="en-US" altLang="zh-CN" sz="2800">
              <a:latin typeface="Consolas" panose="020B0609020204030204" charset="0"/>
              <a:ea typeface="Heiti SC Light" panose="02000000000000000000" charset="-122"/>
              <a:cs typeface="Consolas" panose="020B0609020204030204" charset="0"/>
            </a:endParaRPr>
          </a:p>
          <a:p>
            <a:pPr algn="l"/>
            <a:r>
              <a:rPr lang="en-US" altLang="zh-CN" sz="2800">
                <a:latin typeface="Consolas" panose="020B0609020204030204" charset="0"/>
                <a:ea typeface="Heiti SC Light" panose="02000000000000000000" charset="-122"/>
                <a:cs typeface="Consolas" panose="020B0609020204030204" charset="0"/>
              </a:rPr>
              <a:t>print(x)</a:t>
            </a:r>
            <a:endParaRPr lang="en-US" altLang="zh-CN" sz="2800">
              <a:latin typeface="Consolas" panose="020B0609020204030204" charset="0"/>
              <a:ea typeface="Heiti SC Light" panose="02000000000000000000" charset="-122"/>
              <a:cs typeface="Consolas" panose="020B0609020204030204" charset="0"/>
            </a:endParaRPr>
          </a:p>
        </p:txBody>
      </p:sp>
      <p:sp>
        <p:nvSpPr>
          <p:cNvPr id="5" name="文本框 4"/>
          <p:cNvSpPr txBox="1"/>
          <p:nvPr/>
        </p:nvSpPr>
        <p:spPr>
          <a:xfrm>
            <a:off x="4738370" y="5655310"/>
            <a:ext cx="2334260" cy="521970"/>
          </a:xfrm>
          <a:prstGeom prst="rect">
            <a:avLst/>
          </a:prstGeom>
          <a:noFill/>
        </p:spPr>
        <p:txBody>
          <a:bodyPr wrap="none" rtlCol="0">
            <a:spAutoFit/>
          </a:bodyPr>
          <a:p>
            <a:pPr algn="l"/>
            <a:r>
              <a:rPr lang="zh-CN" altLang="en-US" sz="2800">
                <a:solidFill>
                  <a:srgbClr val="C00000"/>
                </a:solidFill>
                <a:latin typeface="Consolas" panose="020B0609020204030204" charset="0"/>
                <a:ea typeface="Heiti SC Light" panose="02000000000000000000" charset="-122"/>
                <a:cs typeface="Consolas" panose="020B0609020204030204" charset="0"/>
              </a:rPr>
              <a:t>bias=False</a:t>
            </a:r>
            <a:r>
              <a:rPr lang="en-US" altLang="zh-CN" sz="2800">
                <a:solidFill>
                  <a:srgbClr val="C00000"/>
                </a:solidFill>
                <a:latin typeface="Consolas" panose="020B0609020204030204" charset="0"/>
                <a:ea typeface="Heiti SC Light" panose="02000000000000000000" charset="-122"/>
                <a:cs typeface="Consolas" panose="020B0609020204030204" charset="0"/>
              </a:rPr>
              <a:t>?</a:t>
            </a:r>
            <a:endParaRPr lang="en-US" altLang="zh-CN" sz="2800">
              <a:solidFill>
                <a:srgbClr val="C00000"/>
              </a:solidFill>
              <a:latin typeface="Consolas" panose="020B0609020204030204" charset="0"/>
              <a:ea typeface="Heiti SC Light" panose="02000000000000000000" charset="-122"/>
              <a:cs typeface="Consolas" panose="020B0609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总结</a:t>
            </a:r>
            <a:endParaRPr lang="zh-CN" altLang="en-US"/>
          </a:p>
        </p:txBody>
      </p:sp>
      <p:sp>
        <p:nvSpPr>
          <p:cNvPr id="3" name="内容占位符 2"/>
          <p:cNvSpPr>
            <a:spLocks noGrp="1"/>
          </p:cNvSpPr>
          <p:nvPr>
            <p:ph idx="1"/>
          </p:nvPr>
        </p:nvSpPr>
        <p:spPr/>
        <p:txBody>
          <a:bodyPr/>
          <a:p>
            <a:r>
              <a:rPr lang="zh-CN" altLang="en-US"/>
              <a:t>残差块使得很深的网络更加容易训练</a:t>
            </a:r>
            <a:endParaRPr lang="zh-CN" altLang="en-US"/>
          </a:p>
          <a:p>
            <a:pPr marL="914400" lvl="1" indent="-457200">
              <a:buAutoNum type="arabicPeriod"/>
            </a:pPr>
            <a:r>
              <a:rPr lang="zh-CN" altLang="en-US"/>
              <a:t>甚至可以训练一千层的网络</a:t>
            </a:r>
            <a:endParaRPr lang="zh-CN" altLang="en-US"/>
          </a:p>
          <a:p>
            <a:r>
              <a:rPr lang="zh-CN" altLang="en-US"/>
              <a:t>残差网络对随后的深层神经网络设计产生了深远影响，无论是卷积类网络还是全连接类网络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池化层</a:t>
            </a:r>
            <a:endParaRPr lang="zh-CN" altLang="en-US"/>
          </a:p>
        </p:txBody>
      </p:sp>
      <p:sp>
        <p:nvSpPr>
          <p:cNvPr id="3" name="内容占位符 2"/>
          <p:cNvSpPr>
            <a:spLocks noGrp="1"/>
          </p:cNvSpPr>
          <p:nvPr>
            <p:ph idx="1"/>
          </p:nvPr>
        </p:nvSpPr>
        <p:spPr/>
        <p:txBody>
          <a:bodyPr/>
          <a:p>
            <a:r>
              <a:rPr lang="zh-CN" altLang="en-US" i="1"/>
              <a:t>pooling layers</a:t>
            </a:r>
            <a:r>
              <a:rPr lang="zh-CN" altLang="en-US"/>
              <a:t>,</a:t>
            </a:r>
            <a:r>
              <a:rPr lang="en-US" altLang="zh-CN"/>
              <a:t> </a:t>
            </a:r>
            <a:r>
              <a:rPr lang="zh-CN" altLang="en-US"/>
              <a:t>which serve the dual purposes of</a:t>
            </a:r>
            <a:endParaRPr lang="zh-CN" altLang="en-US"/>
          </a:p>
          <a:p>
            <a:pPr marL="0" indent="0">
              <a:buNone/>
            </a:pPr>
            <a:r>
              <a:rPr lang="zh-CN" altLang="en-US" b="1">
                <a:latin typeface="Heiti SC Medium" panose="02000000000000000000" charset="-122"/>
                <a:ea typeface="Heiti SC Medium" panose="02000000000000000000" charset="-122"/>
              </a:rPr>
              <a:t>mitigating the sensitivity of convolutional layers to location</a:t>
            </a:r>
            <a:r>
              <a:rPr lang="en-US" altLang="zh-CN"/>
              <a:t> </a:t>
            </a:r>
            <a:r>
              <a:rPr lang="zh-CN" altLang="en-US"/>
              <a:t>and of </a:t>
            </a:r>
            <a:r>
              <a:rPr lang="zh-CN" altLang="en-US" b="1">
                <a:latin typeface="Heiti SC Medium" panose="02000000000000000000" charset="-122"/>
                <a:ea typeface="Heiti SC Medium" panose="02000000000000000000" charset="-122"/>
              </a:rPr>
              <a:t>spatially downsampling representations</a:t>
            </a:r>
            <a:endParaRPr lang="zh-CN" altLang="en-US" b="1">
              <a:latin typeface="Heiti SC Medium" panose="02000000000000000000" charset="-122"/>
              <a:ea typeface="Heiti SC Medium" panose="02000000000000000000" charset="-122"/>
            </a:endParaRPr>
          </a:p>
          <a:p>
            <a:r>
              <a:rPr lang="zh-CN" altLang="en-US"/>
              <a:t>mitigate</a:t>
            </a:r>
            <a:r>
              <a:rPr lang="en-US" altLang="zh-CN"/>
              <a:t> - </a:t>
            </a:r>
            <a:r>
              <a:rPr lang="zh-CN" altLang="en-US"/>
              <a:t>缓解</a:t>
            </a:r>
            <a:endParaRPr lang="zh-CN" altLang="en-US"/>
          </a:p>
          <a:p>
            <a:r>
              <a:rPr lang="zh-CN" altLang="en-US"/>
              <a:t>阅读：池化层.pdf</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卷积神经网络（LeNet）</a:t>
            </a:r>
            <a:endParaRPr lang="zh-CN" altLang="en-US"/>
          </a:p>
        </p:txBody>
      </p:sp>
      <p:sp>
        <p:nvSpPr>
          <p:cNvPr id="3" name="内容占位符 2"/>
          <p:cNvSpPr>
            <a:spLocks noGrp="1"/>
          </p:cNvSpPr>
          <p:nvPr>
            <p:ph idx="1"/>
          </p:nvPr>
        </p:nvSpPr>
        <p:spPr/>
        <p:txBody>
          <a:bodyPr/>
          <a:p>
            <a:r>
              <a:rPr lang="zh-CN" altLang="en-US"/>
              <a:t>它是最早发布的卷积神经网络之一</a:t>
            </a:r>
            <a:endParaRPr lang="zh-CN" altLang="en-US"/>
          </a:p>
          <a:p>
            <a:r>
              <a:rPr lang="zh-CN" altLang="en-US"/>
              <a:t>当时，LeNet取得了与支持向量机性能相媲美的成果，成为监督学习的主流方法</a:t>
            </a:r>
            <a:endParaRPr lang="zh-CN" altLang="en-US"/>
          </a:p>
          <a:p>
            <a:r>
              <a:rPr lang="zh-CN" altLang="en-US"/>
              <a:t>LeNet被广泛用于自动取款机（ATM）机中，帮助识别处理支票的数字</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LeNet</a:t>
            </a:r>
            <a:endParaRPr lang="zh-CN" altLang="en-US"/>
          </a:p>
        </p:txBody>
      </p:sp>
      <p:sp>
        <p:nvSpPr>
          <p:cNvPr id="3" name="内容占位符 2"/>
          <p:cNvSpPr>
            <a:spLocks noGrp="1"/>
          </p:cNvSpPr>
          <p:nvPr>
            <p:ph idx="1"/>
          </p:nvPr>
        </p:nvSpPr>
        <p:spPr/>
        <p:txBody>
          <a:bodyPr/>
          <a:p>
            <a:r>
              <a:rPr lang="zh-CN" altLang="en-US"/>
              <a:t>总体来看，LeNet（LeNet-5）由两个部分组成：</a:t>
            </a:r>
            <a:endParaRPr lang="zh-CN" altLang="en-US"/>
          </a:p>
          <a:p>
            <a:pPr marL="914400" lvl="1" indent="-457200">
              <a:buAutoNum type="arabicPeriod"/>
            </a:pPr>
            <a:r>
              <a:rPr lang="zh-CN" altLang="en-US"/>
              <a:t>卷积编码器：由两个卷积层组成</a:t>
            </a:r>
            <a:endParaRPr lang="zh-CN" altLang="en-US"/>
          </a:p>
          <a:p>
            <a:pPr marL="914400" lvl="1" indent="-457200">
              <a:buAutoNum type="arabicPeriod"/>
            </a:pPr>
            <a:r>
              <a:rPr lang="zh-CN" altLang="en-US"/>
              <a:t>全连接层密集块：由三个全连接层组成</a:t>
            </a:r>
            <a:endParaRPr lang="zh-CN" altLang="en-US"/>
          </a:p>
        </p:txBody>
      </p:sp>
      <p:pic>
        <p:nvPicPr>
          <p:cNvPr id="4" name="图片 3" descr="lenet"/>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631950" y="3248025"/>
            <a:ext cx="8928477" cy="3373755"/>
          </a:xfrm>
          <a:prstGeom prst="rect">
            <a:avLst/>
          </a:prstGeom>
        </p:spPr>
      </p:pic>
      <p:sp>
        <p:nvSpPr>
          <p:cNvPr id="5" name="文本框 4"/>
          <p:cNvSpPr txBox="1"/>
          <p:nvPr/>
        </p:nvSpPr>
        <p:spPr>
          <a:xfrm>
            <a:off x="4487545" y="636905"/>
            <a:ext cx="607314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5 layers with learnable parameters</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6" name="直接箭头连接符 5"/>
          <p:cNvCxnSpPr/>
          <p:nvPr/>
        </p:nvCxnSpPr>
        <p:spPr>
          <a:xfrm flipH="1">
            <a:off x="5450205" y="1220470"/>
            <a:ext cx="220345" cy="543560"/>
          </a:xfrm>
          <a:prstGeom prst="straightConnector1">
            <a:avLst/>
          </a:prstGeom>
          <a:ln w="508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LeNet</a:t>
            </a:r>
            <a:endParaRPr lang="zh-CN" altLang="en-US"/>
          </a:p>
        </p:txBody>
      </p:sp>
      <p:sp>
        <p:nvSpPr>
          <p:cNvPr id="3" name="内容占位符 2"/>
          <p:cNvSpPr>
            <a:spLocks noGrp="1"/>
          </p:cNvSpPr>
          <p:nvPr>
            <p:ph idx="1"/>
          </p:nvPr>
        </p:nvSpPr>
        <p:spPr/>
        <p:txBody>
          <a:bodyPr/>
          <a:p>
            <a:r>
              <a:rPr lang="zh-CN" altLang="en-US"/>
              <a:t>每个卷积块中的基本单元是一个卷积层、一个sigmoid激活函数和平均池化层</a:t>
            </a:r>
            <a:endParaRPr lang="zh-CN" altLang="en-US"/>
          </a:p>
          <a:p>
            <a:r>
              <a:rPr lang="zh-CN" altLang="en-US"/>
              <a:t>请注意，虽然ReLU和最大池化层更有效，但它们在20世纪90年代还没有出现</a:t>
            </a:r>
            <a:endParaRPr lang="zh-CN" altLang="en-US"/>
          </a:p>
          <a:p>
            <a:r>
              <a:rPr lang="zh-CN" altLang="en-US"/>
              <a:t>课堂：联系图（</a:t>
            </a:r>
            <a:r>
              <a:rPr lang="zh-CN" altLang="en-US"/>
              <a:t>下一页）和</a:t>
            </a:r>
            <a:r>
              <a:rPr lang="zh-CN" altLang="en-US"/>
              <a:t>代码（nn.Sequential）</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LeNet</a:t>
            </a:r>
            <a:endParaRPr lang="zh-CN" altLang="en-US"/>
          </a:p>
        </p:txBody>
      </p:sp>
      <p:sp>
        <p:nvSpPr>
          <p:cNvPr id="3" name="内容占位符 2"/>
          <p:cNvSpPr>
            <a:spLocks noGrp="1"/>
          </p:cNvSpPr>
          <p:nvPr>
            <p:ph idx="1"/>
          </p:nvPr>
        </p:nvSpPr>
        <p:spPr/>
        <p:txBody>
          <a:bodyPr/>
          <a:p>
            <a:r>
              <a:rPr lang="zh-CN" altLang="en-US">
                <a:sym typeface="+mn-ea"/>
                <a:hlinkClick r:id="rId1" action="ppaction://hlinkfile"/>
              </a:rPr>
              <a:t>卷积神经网络（LeNet）</a:t>
            </a:r>
            <a:r>
              <a:rPr lang="zh-CN" altLang="en-US">
                <a:sym typeface="+mn-ea"/>
              </a:rPr>
              <a:t>（视频从MNIST开始）</a:t>
            </a:r>
            <a:endParaRPr lang="zh-CN" altLang="en-US"/>
          </a:p>
          <a:p>
            <a:pPr marL="0" indent="0">
              <a:buNone/>
            </a:pPr>
            <a:endParaRPr lang="zh-CN" altLang="en-US"/>
          </a:p>
        </p:txBody>
      </p:sp>
      <p:pic>
        <p:nvPicPr>
          <p:cNvPr id="4" name="内容占位符 3" descr="lenet-vert"/>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5830" y="514350"/>
            <a:ext cx="2876550" cy="58293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VzF4dFlYUm9jMlo3U0gxZFgzdHBMR29zWkgwZ1BTQmNjM1Z0WDN0aElEMGdMVnhFWld4MFlYMWVlMXhFWld4MFlYMGdYSE4xYlY5N1lpQTlJQzFjUkdWc2RHRjlYbnRjUkdWc2RHRjlJRnh6ZFcxZll5QmJYRzFoZEdoelpudFdmVjFmZTJFc0lHSXNJR01zSUdSOUlGdGNiV0YwYUhObWUxaDlYVjk3YVN0aExDQnFLMklzSUdOOUlGeGQiLAoJIkxhdGV4SW1nQmFzZTY0IiA6ICJpVkJPUncwS0dnb0FBQUFOU1VoRVVnQUFCZzRBQUFEMkJBTUFBQUQ4RW1IVkFBQUFNRkJNVkVYLy8vOEFBQUFBQUFBQUFBQUFBQUFBQUFBQUFBQUFBQUFBQUFBQUFBQUFBQUFBQUFBQUFBQUFBQUFBQUFBQUFBQXYzYUI3QUFBQUQzUlNUbE1BRUVReUltYUozWm5OdTZ0VTczYXd1aDlFQUFBQUNYQklXWE1BQUE3RUFBQU94QUdWS3c0YkFBQWdBRWxFUVZSNEFlMTlmV2hzNlhuZm1TdGQzVzlKYmJyZEpEU3JZZk5YV3JjU0RtMnBhWmhwU1JOaUowZ1VTcWdwSGtFS01TN3R5R25TcFZuTXFMU1FOdjFETjRIVWJzeG1sQkpZMXNHVlNQNHd0eVRNNUkvVXhyVG8ybkZpMXRnZDVSKzNMcmk2bTZ5dHZkclZ2bjNlNzg5ejVqbWplYzlkU2MrQmU4OTczcS9uOS95ZTV6M24vUndWeFJXOVZodlJxeGtwamFoQ1FxNGlBNTIzbXRDcUdTbE5hRUl5cmlZREU5WnVRTEZtcERTZ0NJbTRtZ3dzTTdhVFg3Tm1wT1RYZ3lSY1ZRYldHUHRPZnQyYWtaSmZENUp3VlJuWVkrdzh2MjdOU01tdkIwbTRvZ3dzc2dGang3bVZhMFpLYmkyby9xdkx3TjJ6RG1OdjVOYXZHU201dGFENnJ5NEQ2Mi9lWXl6N3pHa3pVcTZ1bFVpejNBd01kMXVNc1c1bU1jMUl5YXdFVlg5MUdialBWb3MrWS90NU5XeEdTbDRkcVBhcnpNQ0RkNHZpQVdOL2xsZkhacVRrMVlGcXY4b01uRHd1aXB1TW5lYlZzUmtwZVhXZzJxOHdBeTAyQnUxZzVuUXJwNUxOU01tcEFkVjl0Um00L1pUcnQ4NFlmQmJ5WGMxSXlZZWZhcjdxREd5S2djRWR4bUNZa085cVJrbysvRlR6VldmZ1lKOXJ1QUF6cDZzWlZXMUdTa1lGcU9xcnpjQ0NXamdZTWJhYlQ5Tm1wT1REVHpWZmRRYnVxSVhrTmNiZXpLZHJNMUx5NGFlYXJ6b0RSMnBqMFJKalovbDBiVVpLUHZ4VTgxVm5ZSEtzTkp5d2pJZlNtcEZ5MVcxRittVmpZTmtjUE9obFBKVFdqSlJzSkZIRlY1NkJ0WGUwaXJjeUhrcHJSb3JXaE83RVFGMEc5aDdxRWpjeUhrcHJSb3JXaE83RVFFMEdGcDB4d1REYm9iUm1wTlJVbmJJVEE0YUJlODRjVVNmYm9iUm1wQmlsS0VBTTFHU2c0NndaNUR1VTFveVVtcXBUZG1MQU1ERGNOY0VpMzZHMFpxUllUU2hFRE5SaWdCOFNzMWV1UTJuTlNMRjZVSWdZcU1mQUxXK1BhYTVEYWMxSXFhYzU1U1lHTEFQOGtKaTljaDFLYTBhSzFZTkN4RUF0QmxxVHNaZC9rT1ZRV2pOU1BFWG9nUmlvd2NEdDRFeHlua05welVpcG9UWmxKUVk4QnVRaE1SdVY1MUJhTTFLc0ZoUWlCdW94TU5yMzgrYzVsTmFNRkY4VGVpSUcwQXpvUTJLMndDakRvYlJtcEZnZEtFUU0xR05BSHhLenBkWXlIRXByUm9yVmdVTEVRRDBHams0L0UxeWZ6WEFvclJrcDlUU24zTVNBWlFDbVNSTlgyMmFZUzZnWktYT0JTcFZjUndiZzc1V2xycDM1Y3RHTWxQbGlwdHF1RXdNL2tHb0ZjeitVMW95VTYyUTMwblcrRE1DcVdlcDYrekpLbVM5bXFvMFlJQWFJQVdLQUdDQUdpQUZpZ0JnZ0JvZ0JZb0FZSUFhSUFXS0FHQ0FHaUFGaWdCZ2dCb2dCWW9BWUlBYUlBV0tBR0NBR2lBRmlnQmdnQm9nQllvQVlJQWFJQVdLQUdDQUdpQUZpZ0JnZ0JvZ0JZb0FZSUFhSUFXS0FHQ0FHaUFGaWdCZ2dCb2dCWW9BWUlBYUlBV0tBR0NBR2lBRmlnQmdnQm9nQllvQVlJQWFJQVdMQVplQ25VcjllVnhuMzUyNXhaRGlEbE1WSkpjcFU0Z1lTTFdXN2ZneVUvSTVqeW8xVTNDdy84WmhCeW8wS2lDVkpoOWZQdktReGtvR2pFcCtwaUY1RlZ1MWt5eURsZmdYQ2txUTNIRVFVSkFaY0Jqb2xQbE1SZmV5V3g0VXpTT0YvdHEzbTVmMTlkQnh3eW5WTkdGaVN2bFRhMmZrTFAvcjMvL0Nidnp4d1BlNXhmV3B5U09sTFRHV2RuZFpmK3RIM2ZlU2pyN3JBeitzRHB4TFhoWUdoOUpTdGFuMi81Ny9EWDRkUzF6dlZXWk9wUTFsMm5sTGc3OW55Nnp0SmVTYXk5WGMvTmhINStIOWpFMDBCWXNCblFQMUpqamY5Mk1UVFgva2w1VTlQRTRuVG9qSklhVTBrbnU0MDJhMHZEQlR5aDlPeVV2cTFaVUNOTjA4UkJMeWcvR2tEa1RmSWtrT0tHbnp2QktJU2o2My9MUnZDTEZPK2llb282aW95c0NkOVpCZWgyOEkvRjNrUEVWbkRMQm1rM0piQTN3cEZwWjcvMW9SbkxoMEZwWXBRM1BWaTRKWjBKMXl2LzlzODh5enpqem1rRENUeU1jWmV5eE9lZVJXVGxmSmNTd1lXcFRleExrcjdQdVQrTGlxbm55bUhsRTJKZlByUWhrTVJVMWJiUGloNklnWXNBejNwVGc5dFRFV29CUjJjbWVZZk0waTVLWUVqeCszZkM3a2ZWMmhHU2RlY2dYdlNuWkJ2K1J1VDJlWWZjMGdaU2VUYk9BUCtkY1p3blQ5Y2RaVHJxakV3a083VXh1bjFmWXpoUGgxQmRSbWtxRUhIbndXU1NoNWJRNGI4ZEpSVVFORlhtNEdPYkFkZlFtbzVZalBOUDJhUW92WlduQ09Idi9CSjJrRHFTTm11SVFQTHNoMmNJVlZmbW0zK01ZZVVFNGw4SDRtOHp3NlJPU25iREF6OHhSZjVOYVhnRFV5bUtYWGtTajZRN25TTXJIODAyL3hqQmlsM0pYRHNCcnA3ZHNvWFk3T21UWWJBMURRa3BFZkliQjFoalc1MW1VMU1wdW9xc3FXcVhRL1k3czVkdGowTGxBeFM5TjRLYkhmbndFd0dZR3pXdE1rUW1KcUdWTXZPQ1B4RjhWN1dRSjFwd2Zhemk4SGpXdnlvekRta3JJdTNDOE1PYlc2WktWK016Wm8yR1FKVDA1QnEyUm1CLzczZERvcStkQ2RzNzNsenlpYlBFdll5U0ptMm9UdEFzc2kyVkF6R1prMDdIUUpUMDVBQy9xb2ZPOWorOGlaeTBiWmFYSVpVM0I1bUkzZ0pzeXZQNURhQkhGS0dzZ1ZyOXpheVNnTDlIWldBdFZtVEprTmlhaEpTQ1kzcGFJdWZUK1Q1eS96OGhhVzVoNzVSTjEzRHM0NnR0K3VoS0NZYnN5RE9JVVcrSUFQU3k4RTkwR01nWlRPK3VwZllMZ1ZiK0ZSVGI5Smsyby9XQVZTNEpuSUFjWXIwSmlHVk01bEkwZmlMNHJLMmcrSUlhSWJMdE5pRWxtN1V5YUg3aEE1bmtGSmpRemVIdWF5M25DcWI4VEZMb3BPM3dwaWFnMnJTNmJRZjhYZG5NRmJqazg1NlZxeEpTR2pUOG93YS95VnVCM1gyTUlQR045cGM3OXBYRGlsNzRDRnc3U0xCNk9sdGJiT0JlZk83RlVDRFZWK0pKcDFPWXlvT1FLR0hMaDV3TWNiMlZVeVRrRHdRMHg0TS9zdjdQU2pBSC9nMW5xYnJ4ZElIUXNoY3BkVGEwRzNSYTV1ZEFDTFYzN0NKeGRCNFhaTk9wekVWZkliWnpQQUtXQVBuQzlFa0pJZVQ2VUdEL3hLM2cwMmdIaTUvY0ROZDlabzVNa2lwTytoUWlMWE4xa0RwM1ZBTFhtZGJSamJwZEJxVGNDTU5RTURnSDFJelltZ1NVc2hNNWJQQmY0bmJRYjA5ekpWMFZDVG1rTklESDRITDcwZFVZSkJKMm1aOFJmcHhtQnM2NkhxaG9VbW4wNWlLZ24rbDNEV1JkWGplMVNpYmhLUmxvdTRXLzZVZEp4ZkZDS2lHYXh1bDhjeVpSa0xJWEtYVTI5Q3RrV3ViOFlGeXRCdjdnZTJXTk9sMEdsTlJjSjJjN1Y1ODJkeE9WVGNKU2RPRnVsdjhsN2dkcUYwUDV1dUwwcngycGd4UzlONktkaTB3eG1iZ1lvN0h5VHJnOWFzN2lFMDZuY0ZVaU9IYXNWR0lmN1EwSUw0aTJ6VXA3Nm1BeFgrSjJ3R0hEbGN3WHpkdm5uTkk2UWpnWGo5aU9teGpzejZVWGczeWo4d3d1VkduTTVqazdnTzkxQ0c3U1ZzR0k3VURRMFdPQU8rVHdyV2ZvMjViWndZcE5UZDBTeXpHNXpaQjUyT0xqNGRhRURWV1VVMDZuY0ZVRkh4WnhMeVMrTXREcjNzQXJDWWhLUlp3TjR2L0VuOFBDclhyUWEvVzRGU3ZuU3VIbENINENWekhkY0FZbXlVR3l0Q3c5REM1VWFjem1FQ1JQVkRvVUNuRXA0WjNySExVRGl3WEdVSzZuNzJSb1c1YlpRNHBOVGQwQ3pERzUvaWJOeGdVZ2QrWkgwVnEwdWtNSmtESTN4ZDZvWnUzQ2NjcVRVS3loa09FTFA3TC9EMG8xb0Z1dUp3M0QwTDMybGt5U0ZFYnV1Mk1DZ0tVdGRuRTYzVHdvaDFuVk5xazAxbE0wRGNEV01yNWVVdDF2OUpOUWtJd2FiTlkvSmU2SGFoZEQwNVAxS280djFBT0tmeUZDZGRoRFpUV1pyendxbGNTWWg3cWlDYWR6bUlDNmZ4OUlWOUovSE8zci9IQXZVbElqdGpwUVl2L1VyZURZZ2lFdzdVMVhlT0w1QmdLSVhPVlVuTkROMGR2YmJZWnFleEdOT2wwRmhNQWhMVThOVGcrY0liTUhIcVRrTGc4OUdYeFgrNTJ3RDBDTGp0VGpXYWdUc1lNVW1iWVcyRnR4aHVSZWYxelJmaWl0MUdvU2Flem1MaDRjSDh4YThXbnc3d0JUSk9RREErWWdNVi91ZHVCMnZWUXE1K040Y2ZQazBOS0Qzd0ZMdG1QOE1XVlBGbWJjVHhlMDRlR1lZYkpqYjU4TFNZT21uZUhPSzRPM0xkNWhMNm9IV2dtY3QxSFFEbGN1N25xbC9XT2hKQzVTbEY3SzZ6N1R0WEE4VG1BNHhXRUQ1WmR3bXJTNlJ4TWdKKy9VL2tyYWNDQ254OXJFdEpVSHQwTUZ2L2wvaDRVTSs1aGRybEFoSE5JQVdmaDF4Z2hYbWF4TnVOVDlXYTVnQ2YyM1E5TGswN25ZT0k0ZXFEUWJzSG5GYnpQVmFPZktJNERmVm44bDd3ZGNQaHdtWVZNTkFPMU11YVEwaEhBYSt5dHNEWVRIWSt4bzhIRVhaSjdodTJBZitUZUVTY0ZYWFEwVG5aTWxTdDRJdDNKR3piT1gxWUdLV3B2eFZNMFdLY2Q4Ty9UdmkzSXArdFh6ZU16YkFlOFIzVCs5eVo2MnVpWlFESkNNUUhMNlNYL0hoVHE5K0g4czFBWUNtcmx5U0hsQUx3WHJtMHNFR3V6Z3JjaDU2dytvSE9XVUo1bE85Z0VZTDhPLzRMaGY1T1FzSFNLZkpiVHk5NE85SzZIZGkzOTYyYk9JYVh1aG01ck03R3R6bG12WGZPbUtadDBPZ2VUb0pSL21maTE0UlBjSkNSZjhwUW5pLyt5dHdPOXQ4STlDelZGK1ZtUzE2Vjk1eWxGN2ExQUQyMnN6Y1FSSkdldUdIcHRqNjFTVFRxZGkwa2c2QXVlbkRZcVlwdUVaSWxBaEN6K1M5OE8rQ29tWE5ISkZBUUxOYkxra0NKOXh1M29Wd0t5TnBOYkdPdzdkK0FPa3h1ZG5IRXhDZkJ5blh3L1VPU1N0QVBoU041L3BuLzNudFhBTWoyVXlJOXRUSTVRQmlscWIwWDQ4aXhENy9vY0hNTzBlNVA0cTJ6VmxtclNaQzRtZ1VCMElLTlBYSk9RTEJHSWtNWFBTWXl2eTlRT05pVjh1NUNFMEw5K2xneFM5TjRLKzJLdmhHVnRCai91QlRvLzBibGh0dEw5R2picGRDNG1DV2Nka0hsN0tuaDBrNUEwSzZpN3hmOHMya0hyL2VJdks2VCs2NkxnZTVuVTJNenBMM3ZKYzNySUllVkl0bUR6MHFtR2FtMG16NS9wdmY3RmluOXV2MG1uY3pGSjlIeG03V0dvU0pPUVF0bVZ6eGIvczJnSGFxWkVlb0gvUDdhVDRHcTNKNnM0ZE9QbUg4NGdwZDZHYm1zelVPN0EyYnJRODRiSmpiNThQVXlDOHlNd2htbWgyZ3JVRHY3bU4vL2JKLytscGtQZjEzM2ZkNS9jRDd6T1B1MnVkajFFN0U4clZ5ODloNVNCVkgwTGhjVHpPZTV1WFZWczZDOUM0Snp1SDN6emx6LzVkWlRjTU5QQ1IvN1pheTl0eUZnUEU0K1NFOHdxMVpURVFUTFo1eEpBS1dqeDgrK0IzN1htYjZrZERlV0NHb2d1c0Y4OTFIeHZBaUxTMTg5cHdUWHV1cC9kclZHbWZ0WWNVallsQ2Y1bW5ESm8xbWFRZ3crVXQyVk9EcXdyZytKL25NbTQ1Tm5lSEFKMFdUdVFZLzl3ZWhrSHlkRmhEa0dVZ3BaVDNnNThPL0Fwd3BKMjhIZk9WdE1JZi9wUDB2R3RWeWZPZ0M2ZDUrS3hQVUFNbHdGOThScFROZlNFa0xsS3FiV2gyOW9NMEhFalBaWW9JZWh0enNBNTNhTkphUGVVenFtNDcvOEV5RllKSGlZZTF4Y2toVjkxSDFLcEY2V2tsY1RkL01SMlNZcU9SaWxvOGRkcEIvRG1PZFJpdkR0TVg3UzlDUHNBdnlpeWI1L3loT3J2WVo0RlJ3NHBJK0UydUEzZDFtYUFubjhFM3BGYXdLZEJoZVN6NzNUbG1nNTBReXJQVXBLeVp1YW5QRXlRbTN2VFYrSGZzVi9TZzFUcVJYNlo2cWVUZUZJcUtvQlEwT0t2MHc2Z3g3UWZTZU1SWUlxdFpJS1kyVGd1U1pwYmRJNWREekc0SEZMcTdLMndOdVBZaG1heWREMzQ0bnBPRjZ0aFlzcGVhaVpEYVdETkhNTDNNY21UT0Q4STdTQ1lPZlVnbFhwUnFieEV3Z1RScVVNb2FQSFhhUWN3SjVaMjl4Vy9oK3JpaHZuR3R2dWNKZHdCNnVFS3U2VnpsdFVSUXVZcWhiTVBWN1R3bEVKdWJjWlRlMUJzVldRYkJjZVFQS2RMVlNUalFIVGFtT1ZGZE1xUjhYTWZrNWpHZW92LzVHK2drQWNwOHFLbFA5WVY0KzlScHk2dUJLT2d4VituSGR6d1QwRloxTGY5TDdOTkVCMVo5ekZQdVBZZTVwbGc1SkFDUHNPdmh3aEExbVk4TTd4NlpPK0QvNVRkaGx2Y2N6bzN3US9EMktUcng2Q2YrbVlOejhja3prbnZpQjh5OGhYeUlFVmU5TUFiM3VCUTdJVUhtT0pLTUFwYS9IWGFRZkdUWmN5OWI3VU0vaDEvRUZlVzdZTHhCOXlac245NU1ramh5MDV3QmYySUpCdldaanpaek9xQnVmMGxSTS9wa2pXSnlIdk1POUpXbmpGT0dacDI2Mk9DcFF2ZUpua0gwdDhINzBNS3ZXakZ4eC9MUzhUYytJTWdNcTRFbzZERlg2c2RCTEl4anlzQkpaZ3k5Zk9vZnZhNGZzazZKVEpJVVlNT2I2QmJBc25hakdmZ2RoTVQwakJUNmM5LytrNVhVaGtmMDRXek9xVlp3d1F6WlZ2NG1JcUIvUG11SThBMmRndFZRNHBkMkMyTERNZVZZQlMwK0hPM2czWFV1dzZwYkdrMnVZZlpPWXhTbXZNaUNUbWtySVBQSUFaMEFOdmFUT2d3VUdmMTRSMzhocWRVdGRPWnJKdG1zR3Vpa0FHZ29hMnkrcGo0TjRwM2lQamRtNHV2aGhTN01CS0lteTJ1QktPZ3haKzdIZGkrcEl0Njd1RStVRysrMW5PdlhWZVlRUXBmQ01CMUhhM05CSndlbE9PQnZiQVZWVHVkVmdWT0VVZnJteWF0T2dDUWRRWWYweEZBNnZLa1FkQlhxNFlVdTdDdXZzWTlyZ1Nqb01XZnV4M1l2bVFOcGVwbjVldVlwNldEbFByMXBVdmtrRElFNUI5UGkvTmpyYzFFL0JxVUcwTm9FZ3lUc2Z1TDlzeGcxeGN6L2NrWjhubVkrSnFHN0tKMUlIVG9WUFJNMmdGR1FZcy9kenV3ZlVtSGwva0h1UTIrTXY5cWd4cHpTTm1FV2NadUlDZjVhRzBta3ZteTNqNzhQZHpnMVl2ZTVEd29XUXRLeXZZaW5TR2ZoNG0vSmFUMzg1azFkOUR5VE5vQlJrR0xQM003Y1BxU0hwZHpmeml3bmRhNTEyMHJ6Q0FGWm93d3MwWFIrSUFQVm1CZ0FNM2hYWXVQaDZxZFR1ZUY2ZFpqSGE1NWQ0WjgxbytnanI1ZE53Q2UzTW5jYWtoeGw2WW1JSjQ5cWdTbG9NV2Z1UjFBWHpMUlc1bnIrUU5CR3NoeFgwQXpFSWtwa2tNS2VNOFdSblpoYlNhekQwUUxXQW1IeWNoMkFPdWJHeWl4Y2FhK0haaTdtSGpEMUMyYXo2dzVuYjFuMFE1UUNscjgrSGJ3VjcveEd6RW5FUFBDSzYvL20xVENqNzE2K2p1d3BwS1lIRmJ6ajhCVmRBWHZ0bFM5eWJpalJ2cGZHYVNBdWZ5NTlxUjZQTkxhVEdZNUVUMGlnTFF2bi9YL3Z0TUpLK2drNXc1ek9zWDlWODkvSS9HV0tvcm5IazFlL3hrbnN3NHVmbXp3Y3JzWTJyMkdMaVp1MVYyVms3ZUpNMTNLKzBRbHZDaDZsZk9DWmJnaHFmV3RiM3dxZ2gxVmdsTFE0a2UzZys5bi81bjl2RlhOaEpiWjE0YXBOOW9IMk5OSDdIQWx0UVM5SHJtL2lYRElNeElRQWRBaTk2UXBvTWdocGFQNzFGTzF0RGFUV2RlQXRDNC9rTlAyaTNydFFGcGg0Yld4bjZlQUg4UTh1ejk1K21yeUsvb0JkdjdwVnhMR1hqaGdueDYrWFZoMzk5b21JTEh2dkQwQWQyeGtXa2dwTDRwY0dNcVY0b2Eway9QWFl0aFJKU2dGTGFmWWR0QWFIQmJEMUFMNHdaZGhFN0QrSGhyTkllNnRidkhCcy9YVWpvdDdFMkFwZmYyY3JhRk82S2NhbURRdGlneFNGaWU0U1ZNZ3c5cE1Nc09Yb3JlaEZ4d3VDMXVuNDd0YWhCWFc0cm1oTmZiZGcvKzFDck9udXhIUEgySm43YUw0b1hqMDNtZi9ybGc4K0M5eW5rb1VjekR4c2JHZGllV25sdXlUZ1pUMG9zaUZxM0FYeGQzek5neEZBS0YzUlpXZ0ZMVDRzZTNnTG55OW8wMGRnT1RPMlNwc0FnNXRVYlNHWWxKdk9MQjlTUS8yZkI5YWczQm4xM3pybDdYbGtQSThmbmVndFptRXcvc2VPN0NySXV4V0dhZURIb1N4d3BPUUVQZ21nK1hncjF4R3c2cjc3SHdNdVZ1VHc2RE05NGwzMnAxVFpvZDhEcVlPd0RrMkpmak1tdDFzWnlBbHZTaHk0U3Jjc05QMk4zbEg2N0VSSlFOUkpTZ0ZMWDVzTytqdDhOMkUyNEgwb2hqdGk3M1YzU0RoZWZtSjJNeCtPa2JJaFJrN2IvMHlBRE9ueHh4U2htcmxDUUhSMmt4bG5zQXJGejRLb2ViRzZZckNXdUZoS0tDdittTUQ2OVFxeTRrYzRmWkNWNFBYUUJ1eWdJZmI3bytEYWVBdkIvYVk4NGsya0pKZUZMbHdGZTdpSHU4NnIwVmFSNVdnRkxUNHNlMWcwT1ZMTnJ1QXdidHU4TVVyb0tidHhmSVZ4VzBlQTdONnUveWUrUnJGQURKSXpDQUYrSW03bENYUXJjMVVCckQwdXl2Uk1ObWRMNnF3d3BDOUxhcnBoKysySmJtY0FUWjk0Z081cGI0OEkyZklaekh4NVF5M1JmSm44NlV5N1NEcFJaRUxWM3JQT3ArSDJveG9peXBCS1dqeEk5dkJUV2lGUU0yV1R3MGN2T0NkUUpqejZQb0o5OVE3QXo3Yll6OGx4eE4wVGFPdisvemw1SkJ5a3FDMERMbTFtY3F4Q1cvZzlaaGc0M1R3RnBKdjdwUVY5SWU2WnlkL1pMVTkyYThIYllOdnlFamw3SW51a2N4c01SMkIzNDhWTUg0VEd3amJLa0pEU250UjVNSlZ1RnVURGFqMHlHdHpYRXBVQ1VwQml4L1pEbTY5STQ0U2RMbEk5K29md2hPZm92SXZSU2IvdmFsVlB5WEhFOWhnTzBlOWZwMFpwT0FuVFFHS3RabkN4UWZLbzNob3BwMk9uOVdSUTFXd1F0ZlhwWURCeFZoRUhRVURPRWpZNVFuUWRyWkVCdjBmUkhBUGhPa2FwNFRCQk85STlZSFIrYUdGbWhWK0RTbnRSWkVMVitBdWxzUm5MTjR6RVZhQ1U5RGdGL3QzM2UrWmNIZjdqdEFhckQxTzc5U2RkRUh2Vyt5cDFsN2VZUmJqb1FqcGx1MG56L2tKbWpMdk0yYStja2pweEwyYWNpMnN6VlFlYUVWd3ZSV1cwQ2JqdjRxdHJYQWVabHJTcnk3dGN6b0RUUFNzaXZEb0YzU1V2SzlwSSt2dkFvODJtUGllaWk5NUJVQ0NMbUc2YW1rdkNsMjRDbmZ4UURqcklQeFlSZDhEbklJR1A3WWQvUGd4LzNGWitDZ0Uxei9oenpCRjVVY0RpTEdJZVJDOEpQeHNjM3JLTUoyWlFKWkJ5dUxFZUVwQ1lCaGxiYVpUSnVCcVVRZkJPQjFNbXBaYndleVZPd2w2MmllaExiV3d2cmIraEIzcXVNSmc2Z09TdG9rV2dTRkU3Y29vM1RSLy9EamxSV0U3cU1KZDNCeERsZEJTdHVIbVhtRWxPQVVOZm13NzRDSkg0Y2hKNHpnS3VJU0dvVHBLbXcxMDNGdlhZZElVcUxZMjA3enZnYWRGTDBiYkRxcXNZUGJLalFMYlJkczBsREJ3dlNjaTZJMFNOU2JvaFVUdFp4UGkxSXRUdHdOZWdmYWk1UW1raDlmWGVZNjFxZDREWDhJMnoxbVVWNEpUVU9PWDU1b1EvU0tRQ1V6WUY0RkFvZitMZW1zOTNWSHB4YThyWFdodWQrZ20yeFdidWRVYVZwUkR5b0h1Y29mQ2tzL1daanFaZTFyUWk0Y2s0M1JWVnVob0Z4MzRGZ0lQZTZpcjkrNHdQTmdYRVJEb21oU05pZStwMkRHeE1pQzZiVEtyZ2VSNEVYVEE0a3YwYjZ0d3k2ck5nTFM4RXB5Q0duK2RkZ0FFdENXTThQK290M2FnUHdPamNCSTZMRHFINTcxU1hIT28zRlNSUVFwWUV6MXBDamlzelRRbzNpa1BaeWljZGxCbEJUUFlEZDcvME55UGRmWGVIUksyUklSMzdGZGpnaGJ0dEE1VmNBU1JzbkU0N2NCNDBjMVB2cVN1QWRPaGwzNlZGNjNDTGFzMkE5THlTbkFLYXZ4MTJzR2RlR3BDb29JUHhiRU02ZjlOcjlYdFMrckVPZDl6VEdmR0VITklPZEd1Rll0THhWaWI2VlR3cVhpWWJMOEhWVlk0VUI0S0hackh1anArWDBuNHMwZzNDZDZRVDJFQ2R0aTdialVpekYvV2NwSENhUWNKTHdxNzlsVzRwWkMxV0ZwWUNVN0JtTk5JQ3huaGFMQVo5UUJWR2ZnQWJuakZZV3JsaVlqdytwSmVsdms5SEpuUjJQenFqR3ZLSUFWb2krWjZZc0UyQm1zemJiSktLK2dYRkl4SmQ2MEkvakdKUHpBaXZhTVR2Q0VmRXBPR0JEVWx2Q2h3NFVyY0Vtdml5R1ZRU1lGVEVJbmYrY2p5WXhiK09NTFFCMHVISml3QzhKSjVLQUplWDlMUE02K25ITk9aTWJZY1VzQ3o5bU5KNVRGWW0ybW5xN1NDL2hUQk83dnRpbHd2bThFeUNUM1hEWkNZTkNTUWxQQ2l3SVVyY1V1c2VxenRJQThxZ1UyeFd5SzFXa0VrZnE4ZFRNck1GdjFBQnJqL3RnQnh1NndyNVNod3dTQ00wSFl1V0FXaWVBWXBzT0JxOStrZ0lDVEdCK2xTMnVtcXJBQmQyYllvdlJaWXFGZjJqZXJwM3NDZTI1RkMrcEdHQkNJVFhoUzRjQlZ1cGZIMFNwQUtJdkc3N1FDYTZiZ29QdDlWVUp4YjlBTVpvSWx1ak5BL1hNcnFwNDFNbWhZWnBNQ0x5bDk0Y2hoTkJyRTIwMDduV0FHbVlYd3JRSWUxSzRUMGc1NzJrWGIzRUVKUFQzME0rS3poejZwa0pDWU5TUnluSG9kZUZMY0Q3VDBSYmlrVzBCOHJBT1lXVklKVUVJbmZiUWR5bm1EUU5aSk5JRnlTNVB1TnhpSjFqWlAzNEluSk9mOUFqdW5NR0dVT0tRZmhxQ29XNjhkZ2JhYWR6ckVDakdGOUs4RHJVbFkrY2QvdUVOWFI3dTdMNWp0NjVGb0FsQVF2bmFoa0pDWU5pVys4UEllaXZoY0ZMbHlGVzRxRkZyNFI0Z3NxUVNxSXhPKzJnelgreFZ5UW4vTDcvOTdGWVh0clgvaTNBaDcwcHRzaUlGcEk1MkdJZVk3UGU3ckp6YkhPdUtvTVVtRFNWQzB5eGVMU01WaWJhYWRMV2tGWkNMclBRb2p4T1cxUnMvd0V5Yi9McytpRWpwcmpGVDY0OEZTVVRzM2xxZ1QvcGlIeE5UTHJSVHBQNE1LVnVFV1phRUFLc1VFbFNBV3huTnBKT0hnaHdHclZQYm12MDErRU5MMDF3TmNXUUxWelR2aTgwY214aU12eUgwell3YnN1OTVWRHlrbmkyMTZ0QjlabXh1a1NWakFXT3BDN2lHNXh0K1NYdHVoZE5kTUpVWGZFWmhtZHNLS2E3UVBlZ3BZMTZVaE1CcExuUlVJdy9CZTc4RmdrT2Q1amNJdUVhRUNhcUFTbklCSy8rejNvOHkvb0d2d1Rhdzc4NjZZdTIxdURHUkNSRGdmWGpua2lkQ2ZnZWJpcU1tYTRyUWZUZmhsRVFKVVpwTUJvUzNrZ0dqTFdac2JwRWxZd0Z1ckpua1ZmVGV6Qk8xaGFkTUVNM2x0RFBud3hDYmZWQytlQVo3enpoa0tOeEdRZ3dYUVJlSVQwSXFONDJBNnFjSXRDMFlBVVlzTktjQW9pOGJ2dDRJUlRkckRGZ2ZCbGt6RVBpTXYyMXVBZEo3LzFtM0pxYWNUbmNoYmtVb3JPUGRjN1dBbUdVcm12SEZMQUlmZHI0c2JhekRoZHdnckdRZy9Fc3NGTjlsUytwS3hGUjlxeVAzTGVCWUFtWVZFeURTOW02QnAzRGhWMkpDWURDVFp0R3k4eTZvY3VYSVZiRklvR3BCQWJWb0pURUluZmJRY2RNTnl5N0JkQ3I5TFphZ1RVS0pXTzlQcmhzdWhNL2dTY0VubGMzSzJ6ZDhCd2d3dkFkT2JIY1RrdmtpdURGRDVwS2owUUR3eHJNK04wQ1NzWUM5MFhxd0JIdWpGYWl6NnZackUreE9BWXNEaGlwVXg5d3Z1OGk4TmY1ZCtEQXdpS0M0bkpRSUp4dVBFaVZVWHN3bFc0UlNFN0lEVjFSTzBBcHlBU3Y5c083b0pQN3ltdkcraUZNbzdEOXRaZ0tsQU5vRWJuRzhVTDdQQWV0SWYrdmdVNzd4Qk1aM2FSZGY3bFkyVEdPRnNHS2NEVVYySkJ5WmpXdjFEUldKdFpwNHV0WUMzVUIrWSthQWRYeHFLdDRXa2IvUDNEN090U3JFbTR4LzZvYUoyOERTT0o5dEtaUm9yRVpDRzVYcVFyQ1YvbFJSVnVYbWlpbTYrdUFlNVJKU2dGa2ZqZGR0QWFQRDFRWDlIaWc5LzQyUjJEd2ZiV0ZqLzdKeS9KNkdWMitvaDltZi9DeFd1NmpNay92MENkNlV4eGNHNG0wVG1rSENSbS9rckF5UU5Za0lpMW1YVzYyQXJXUWpmWjZlZllXVmNMdFJaZFp1ZS8vWWl4WDFNcE51R0V2VHc4YjhQaHc3UGhyK2hpU0V3V2t1dEZ1cExJaGF0d1F5RTdJTlUxd0QycUJLVWdFci9iRG9ybHozNXRiQVRmZ202ZXVyemUycjlXa1MrOGN2cDdFTHp4KzZmYktpYkRiYzhkcGxUWDMxSXpXZFc1a3FrWnBOU1pORjNUL1Vxc3phelR3VThOeGxad0xQUmYzYTZac2Voem41dDg5VlBPbjV2UkNhMXZUVjRlQTBOL2JmS3ZERTlJVEE0a3o0dGtQWkVMVitJV1IwWTNEQUlkU0ZZeVZVRWtmcThkYUluaS9tRGZQSTZndzJTdXI1bFEvZ0FNMFBYODNWUmhTL1gyTURqMTVaRFNxekZwMnQ5UllMQTJjNXpPVWNNRXl5emtXTlRrRllIU0JFaEZZcXFHRkx1d0QwQStXZHplem0rZGRYb2xLVDJRK012YndlYTJCZ0FyRnJzbXZCZ2MwRFFKT1FMcjdtaDlpb0JOZElzSks4b2dCU1pOMFpOb2kzSUtHbEJoYlZidGRLVVdjaXpxVTFDYWdNZFVEV202QzRNa0IzZnl0MEtuVjVMU0E4dXBzNDdtazlOcjZ4ZTUyQmdBQUF0OFNVUkJWR2VZYWpEaDRxYitpT3ZVakhmb0pxcFJPVUxJNEExRXBsU1dIRkkyM1dtR2xGQW43cGI1d1Erc3phcWRydFJDMXFLT2RCNHNUWUEwSktacVNOTmRHQ1E1dUtOandCemw5RXBTZWlEeGwzOFBEcmpzei9PMzJsMno4c0lmbnZENFpxNDYwNW0zRXpNTU9KUVpwTlNhTk4wNzB6aXhOcXQydWxJTENZdHFXZTY5TkFFeUlURlZRNXJ1d2lCSjRMNC9PSVNnUG1MamdrUzBnNVFlSGZZUFgzenhSYStpK09FR1pPbXhicHdBNDEvZS80RXZ3UmFud3ZrR3JHK25jdWVKRytJblRXSDVaandqaUF4UzREZ2xkdElVMXJIZTBjQXhOcXN3bWFxbXpFTENvbHFVZXk5TjRKa1FtS1pEaXYvMHNTdGZoUVh1STc0TEVKWTEyM0dHcVpVazllZ3dmblhqNnR3WStIeVhaUklMNjJEUFkvNExqcnUyVU00OUZGYUtDTUh5SGZwNFBveDFnOUxZeHh4U1J2aEowNkpuZnlPa3c2MHh4V1lWSmxNYWwxbkliSlVJbVNsTjRCa1JtS1pEV3ZyalVHYmlXZUFlOG9rUnN5Zkt5elcxa3FRZUNQeThUOFN2cmlkT1Bld2RRMkNGSnk3SjlYWVpmeHRnTm5YMThaT204RG1vdTVsSGE1RkJ5cExlZmFKbFZOeGhXOE91VHNiWXJNSmtzcHBTQ3dtTGFsSHV2VFNCWjBKZ21nckpGVllhbHJqRnllWCtiSDNjcEI0SS9GWHRZRmwwV3UvdzF0bHpVWjNzbHlveTd3UjR4YVBucHVxODFIMmNPYVQwR052MnBaUS9qWnhQQjhabVU1MnV6RUxTb2drZ3BRa2lMd0xUVkVnSm9YR1V4RDJFRHNoTjk4VWJaeXlMcWRhanJOU1UrSFV4cDcwRTNkenZkYjN4eHN5VDlGUGtKWkxYOFpPbUN3TyszMittSzRPVU9wT21mOXY5amZXWkZBZ0tsVnBJV2pUSXpSOUxFeEo1ODBVcDNMQlhvcldIZjR1NGVMTG84WDlYaFlnRDlobDIxclhTbHNYV0xQdWNNVlJuT3JQUHhFQm1CalE1cE1ENzhTRVNDdlNnK0NkM2psZXBoWlJGWTFHbENYSFdqREVLOTExMmRzQitheVk1T2ZXQXZ6UDNuN296b2Jwd0lmZzdNbXJQMzlTcVBnL2VaQ2JocCtiMk1tU1EwaHFnZDVyZUh3RHdXZGM5UEQydXpNTVhCNi8vMHl1anpEd1V3VTluaW1aZ0p1SHJ5YzRnQlQ5cEtwcUJPL3FxaDUxeVh3TUdZT1RyckZwVUtOejZOdjhhMkVuNGlxeHhVZzRwbytUc2R5eTdlR0VDdUd2TWlTV3FvS2lyemdCMCtiY3dPajUzSUp6SjNRbUlLYWJ5WkpBQ1hYNTV4SHNLak5hSEpmRHpLZmtvK1RvemdKek8vTWxma3M3a1RNTFhZUzJIbEI1cTBuVHhDd09GZk5aMWp6cDZVdDdMeXNENjlFblQxdnYvejFENUV0dzJadEUwZ3hUTXBPbjMvSTMvWUlHamw4eG5VWkRLWEc0R0ZpZnMvSWZMcnZlLzd3OC84czMvK0lwMUpRak50SzZSUXdyOFVaMC9LZ1Ard3kvK2ozLzAvejc2YU9JaDM3bmNsaUwwT1JtQTZjeDYxMHlUOEJta3RBYjFjTSs2N3BHVGZLcjdQY1BBc0s0M3pUUUpuMEVLVEpyV3ZGYmZNNlFUa1BjYUF6Q2RXZk02bkVHRkhGSkdOWEhqajYzTm9DQVZ1ZVFNd0hSbXphczlnOFlacFBCOUV2VXUzQ0xKRE5wUmtVdlBBUC9OcVhyWExKUHdPYVFjMVlNTnVSOWZlbXVSQXJrWVdLdnRUZWdOMmc3a0RGTGd0OGpyWHRzT0lnb1NBeTRETVBkWTgzclRMWTRNWjVBQ0U3RjFyeTRTTFdVakJvZ0JZb0FZSUFhSUFXS0FHQ0FHaUFGaWdCZ2dCb2dCWW9BWUlBYUlBV0tBR0NBR2lBRmlnQmdnQm9nQllvQVlJQWFJQVdLQUdDQUdpQUZpZ0JnZ0JvZ0JZb0FZSUFhSUFXS0FHQ0FHaUFGaWdCZ2dCb2dCWW9BWUlBYUlBV0tBR0NBR2lBRmlnQmdnQmpJeDBNUXZ4RFVoSXhNOVZPMzFZS0JUOGt2cWl4LzU2R3VmR00rSGd6SVo4Nm1kYWlFR0xzN0FoTFdUbGF6d24xVFpTaWJWaml5VFVic2lLa0FNNUdFQS9qRDNUckxtZS95WDRydkpwTHFScFRMcVZrVDVpWUZNREt5Vi8xMm1XMnlXMzM5TTRLeVFrY2hOVWNSQTh3enNzVkp2WDVuWHIwdFh5R2hlWVpKSURNUU1MTEpCNmQvVzZPRCtnbDljYVJCVEpTUElTby9Fd0ROaDRPNVpwL1JQYy9mWUxMK0RHcXRSSlNQT1RUSEVRUE1Nckw4SmY5NmpaT1owTktkZldhK1MwYnpHSkpFWWlCa1k3dklmWCsvR0NSQXptZFBmcnErU2tSUk1rY1JBc3d6Y1o2dEZuNlg5ZmJGMDRGQVBZNVdNZWpWUmJtSWdEd01QNEE5blBtQXMrZGVXNEEvZ2JNeERhcFdNZWRSUGRSQURGMlhnNUhGUjNDejVjOHEzR2J0bzlhSjhsWXdLQWM4OW1yeitNeFhwbEVRTXpJdUJGaHREVlRCem10by9jWXVkelVOT3BZeHlBUjlnNTU5K2hmMThlUVpLSVFibXhjRHRwN3ltOWZTZjMxdGpNLzIxOFJCYnBZd3dzM24rRUR0ckY4VVBuWGROREFXSWdWd01iSXFCQWZ3eDc1VEhIN0UvbjRmY1NobGxBdTZ6OHpHa3RTYUhaVGtvbmhnb2loOTc5ZlIzNXNERHdUNnZaQUZtVGxmajJ2YllrK0tMZzlmL05FNnBGVk1wbzZ5bUUvWnhudFNiMHdwR21SaUt2OXdNZklBOWZjUU9GMTRiWDB5TkJiVndNR0pzTjY1cHdQYi9KL3YxUVhMc0VPY3VpNm1XVVZKcWlZa09FY3pjUGluSlFkSEVRTEhFM3VvV0h6eGJ1NmlYM0ZFTHlXc3NzWU1DMXRjK2R2Nm54ZjJ5MVdha0hTcGxsTlhSazEweTJLLzlzQ3dMeFY5N0JscERNYzB6SEZ5MEhSeTlJYmxjWW9tcG9SdlFXL3BOU0QrNjJBZWhVa2FKS1VIMExrK0NHZDJ0a2l3VVRRdzhMOWU5TnZYYjh0dmdzZUVsaHBuVHFKb2NxeHdURmg5S2c4YnhOaysreFhocnlTTkRpUTl2dC9SNFpmUUxZUkk5RXdPYWdRSGI1a0hZSUxmTDczeitQNzcyUlZMbGY4dm1tRTB2Y1NnTlpwRU9lZkVsOWwzNGZ4QkxZT250R0w3SWFobCtYdk4wSWtTYVJ3b1FBd2tHN3JGVEVRdTlockVJL09PWDR1c1gyeUtwOHIrMWQzUXl2SUMvbzhQNnZtTEVjSEY1WkdoWndiMTBKM2lRang2dk13TnFFRm5BS0xKN0lSNzJ6Q0FVT3VUbTI2Q3JYR2V5bWNBMm8xVWRWLzllTFNOZEgwZzB5Tkk1S0pZWWdIa2M2U1gzWXQrdHhjNmlNeVlZeG50TCsyb1VEcCtkalZyMXVwbW55SEN6MnZEZEdJeE5wQkF4SUJpQThldFlCQjdJY2V6TXROeHp0ZzkxNHE3SVVEVTMrT3kwYzhsSTE3dHkwUTlkdWxxS3ZWSU1yT2x0b0p0eG56NVU5UDZBaGRkcFYyZnFPS2N1RTRmU21CeU44K0Y0V3hkSjNTOGlJMVZmVWNCRVdEcUJZb2tCdzBCUHovVWpqZytERDBmWHNhNXB1S3REc0pFSHNuWHRJNFJnczhWWVJNQVl1aXNDSmY5ZFFFWkpqZXZzYVVrS1JSTURtb0VEL1JsQUhCOWVlRFdhU1hwWkQzcjVNVEY3OWNOWlVPZ095WFRvcGJnWmJSRVZ1b0NNcUM0WjBidmdFblpKdFJSOXBSZ3dleUFtY241L1Z1VnV2ZXVXakE2bDNWWFRwckFyTzVwS2NndFdocWZJS0NsN1JNc0hKY3hRdEdFQStpdFB4QU5zUXRzeXNUTUUrREV4ZThHc2tGeVYwRkZtRk42L3dOdDVpZ3d0SzdqUDYzZVRnbXJwOFNveEFGUDlENFUrNExuZEN5aldtb3k5MG9PZ1dhM283dGNnZlhyWksxenlNRTFHU2JFVjUzdnd1eVY1S1BxYU13RHV2eTBvdUczNksxK01CZ0V2dlRSMVBmbTIvL3FQRHFXdEtmZUhFVFQvY0dTUlVXTEt1M1pDK0E3ZjAwRVhNUkF4QU8xQWRvZkU4ZUdsSGNnQXIvTDQybzlLK2hIeW1KaU5DdytsYmFxdDJMQmNjUXk1c3NpdzByM1FndW1pdFlaZjhsTG9nUmhRRE1DbWc3RUlpdVBERDU1QU9Ma1hWRFlXVlNoeEcrMzdrZUdoTkgyNDRZSDg3R1NSNFNPd1R5T2xZdkVqZEQ3WnNrSWhsd0h3MTdaNEZ0dU1PZy9kdEJwaGZVek1GaG5wN2FzeWFrVU54NC9VTmlPYkVSMmFLcU9zcHVlWi9BeDhTQnlBS010RjhkZWFBZjA5bUhCSFBUbWVrUXQ5VE13V1h6TVRzaUx1cmpoMndEdEV1elpQdmRCVUdXWFZ0WWFuN2FKWS9ERDdlbGtPaXIvMkRPeUovbm9CbTlFZUY4VndkVVkrams0L0UxeWY5UStsM1pSSEk1Y3VzTFk3VlVZcDltVjIvdHVQR1B1MTBneVVjTzBaMkpUSFg2QWJzMU1zdkQwckhjbHhyN2VSYUNJT0wvZllyOHdxSWoyMjltU1VWdjNjNXlaZi9kUWZsQ1pUQWpHd0xDWTBmK0xwT253UDdpWi9tQlRCRWV5YVNGMDdUdEVqdmp4eFgyOW1jaEt3UVlRTWJGV1VqeGlJR0JpZGJ4UXZzTU43MEI3NisxRXFMdUlIVXEzQVA1UzJ4TDVTTEI3SVRoaXUwaUFYUWtaUWdoNkpBVHdEeSt6MEVmdHlVZXl4MTU3T09qeFlUN2NEcjV2Vll5OFAyRy9oY1lVNU1UTENNdlJNREtBWmVPR1YwOStEekRkKy8zUWJYV2FHaksxdlRYN3hvajltTjROWUt2SU1HZmovVTcxczYvZVhGNlVBQUFBQVNVVk9SSzVDWUlJPSIKfQo="/>
    </extobj>
    <extobj name="334E55B0-647D-440b-865C-3EC943EB4CBC-2">
      <extobjdata type="334E55B0-647D-440b-865C-3EC943EB4CBC" data="ewoJIkltZ1NldHRpbmdKc29uIiA6ICJ7XCJkcGlcIjpcIjYwMFwiLFwiZm9ybWF0XCI6XCJQTkdcIixcInRyYW5zcGFyZW50XCI6dHJ1ZSxcImF1dG9cIjpmYWxzZX0iLAoJIkxhdGV4IiA6ICJYRnNnWTE5cFhIUnBiV1Z6SUd0ZmFGeDBhVzFsY3lCclgzY2dYRjA9IiwKCSJMYXRleEltZ0Jhc2U2NCIgOiAiaVZCT1J3MEtHZ29BQUFBTlNVaEVVZ0FBQWJjQUFBQklCQU1BQUFDSENxYWdBQUFBTUZCTVZFWC8vLzhBQUFBQUFBQUFBQUFBQUFBQUFBQUFBQUFBQUFBQUFBQUFBQUFBQUFBQUFBQUFBQUFBQUFBQUFBQUFBQUF2M2FCN0FBQUFEM1JTVGxNQUVIYXIzZSs3SW1ZeWlVVE5tVlI5aHVmaEFBQUFDWEJJV1hNQUFBN0VBQUFPeEFHVkt3NGJBQUFKUkVsRVFWUm9CYlZheld0a3h4SHYwYXlra1Vham5jTWFITWRCZ29DVDdHVmtDQTQ1YVpPd2lRT0IyWHdSR3d5amdCZGZqRWZnSEhLVElPUXMvUU5CQTA3T294d0N4aEJtRWtlT2I2TkFDRGtFWmc2QmtKTTI4WXk5dHJVdS82by8zbWYzNjZlV1hvUG1kVmRYLzE1MVYxZDFWVDhKVVUzNXd0dDNYemg3VWcyMkVOV2krNlN1RTVjUGZHeUIvZFdpZTRWYWxwTjc3T1VMWTZnVzNTdFQ4KzViUGFLUHZIeGhETldpbDVFSnkvdWdERjhZVDdYb1hwbncraDB2VXpCRHRlaGVzYmFJRHIxTXdRelZvbnZGdWlBNjlqSUZNMVNMN2hWclNnc3ZUemhEdGVoZXVicjBvWmNubktGYWRKOWNOYUwvKzNqQys2dEY5OHExU2ZTeGx5bVlvVnAwcjFndG9rZGVwbUNHYXRHOVl0MGkydk15QlROVWkrNFZDd2ZSdHBjcG1LRmFkSzlZMVI1RTFhSjdKemNsOHZLRU0xU0JYdnRxVHA3ZnpISWtTUWc0aUtwRnQ0dVpvTlp6c1hDVC9wZm9qNnM0aUQ2SlcrVnExYUo3WmFqbmt1dVJZM0pOb2srOWNCbUdhdEV6TDhzM2E1T002akNId3p3YktPc0J4MXgxNkxVdjMxOTg5eXRXUVJQRU94blZqY2h4bGJCQk5GYmpuajViZkNPQlVGU3RDcjNSSjdwUDlGclJ1OUdYV1Z5bjRnUU9vb0hFYXRHaVN6Tlo5ZjVVaE43bzBZdHRzZlk3T3ZWSThHd3ExbmNxVG94SVFUVjdMN1hGc094bFNpWG9heE42U2M1cTZndDJzYmg3MGZ6ZGloTkRmY3dOY1hmNXpLUnM4bE1KZXNlWVV1c3lrdHhSU1M3dUJYM200QklUa2tqMXhiRlk2NVUvenl0QVI0eDlMcVY4czBmN0xuRTFQYkc0eUR0bURtNXp6UFcvSlFUdWNxanQ0TXVTSzBEdjZ3TjNGV3ZzRWpjU0kxN2NBc1hwWTY3TysvR0lybkRoY09Qb2NOdDdVblpVL0pPTEZyZEFjWHpNY2VTeU84WVB6Sy84dmZxTm8rT3lSVzJiQTB6T3R5MkZlRmFaa3loUW5NQXkzUk5DV1RBMFY5WmJZaWx1R0wxQnhpK01pT2JBOXhRczdoZ3NSWW9UdDZVVlQyRnhRcXpRL0ppZjRwZDMvL0dYNzh0YXdVOHd1aDN6SkFvbXRzcmRlMnhJMVJVcGpvKzVtV2pOMVlaNCsxUytlSlZRZkVlTmdOTFp6MTRaM1Q0MzBZME1yVUVMSlljUWE1T2ZPOWhCWnRVVktvN3RER2UzVkZ3RVUzdTFWeXJnREVPUFhwT3FZRmRHdDZkZjNEZGRCMFZPQUl2YnZpaU0raWZZMzBaeEJoTEJXN1JIWWxxK0ZvcWVSNUxIa09XQ2Nab0tzN0xqSnZTK0RxK3lQYnBOOUtRMitWTzJFNU1iWkdtV2RpQzZCVWwwbE5mT2RQWHBjWWFTYlBLWlVaU3U0Wmg3M01uN2Y1RE50aytpWmV1QjZGa1lic01ReG5uNlNNY3MrUjVKbVJTTGlXTXVNdVFFQXNpSmxyc2FobTdCVzRNWTIzbjY2bi95dEFSbFNOb1RKbWlKS3EvOS9KK1JBWnNlNVFoTnkvME1RN2ZnOFNMbnBMRHdwVWhMR0pSMmhhbHVQdWE0dkpHbWdsenFYaVVRUGZNeWJ1THVObktXbG00N3FVT1hoYW9iRWYzK25TN1JqOUxEUjRXR0d2RUdva2ZqNDhyQlZTSS9QV3lKRnNlVEl0VU4yYmpXZG9uU0RuTlk2dk5CS0hvOHA2aUdSUzd5aXhGZnN0S2hseEZJRkZpZHl1YmdITk04Zlp2clNnTExlaWg2RG9qam5CSWhVWG9jTDYwUS9RTFY2VXZMazh3My8xTEhYREI2V2tpOVRxWDJTbkxrRUlxVDhYQTdTVTNVZFRZbmtBUW44d0U0NWxtQ3kxRU5SYmZCVFdWeVl1dHgwZGFsNG9wVXA3TTVnZGtrdHp5OG9HczU0bmNGbzhjUWNRMjJ2eGUzVkszNThKWHRMQzF1RCtsbnNvRlV4aUdyeXViQXBMZm5sMDdOQUNIK2VMYjRzMk9ZWkFwRmJ6NjhIRWdBSWY3THoyWjNSM0QwaGQ5VXFmVXZKL1A5RkNuUndOTHFQcWZWM1RaM01ucHluWUVjZjV1ZWlIL1RldytMUHBhSG9yUE03QWxRUm5MekgvQ1pDb2R5TG1ueHo1MFA0QXZIY1R0ZE0wdGJZSFh3d0RNZWhBeE9ic3ZKcVlRNG9jOWFIQTMxSFZmd3pCU0tmdWZEOWdZbi95Z1RPU0dZbXhBSDZjbWRIT0xsQTdnQzE2VmR2TFJ1cThOV2IvTnJ0R09wNllpeVF4OU5uZ2Y1dHVQakNicUMwZnZua0ZtdUpGS1BReUR0c2d5NGVOdERYWmZWM3FGbzRLcGh4UmtveFV2TFhHYUhtdkhxeWRrY0Y2U0tmRTNVNE5RYVpaZGVrZUhYaW50ZmhxS3p6SFhzZWhSazBmdDRuSEJvRDNkOWoybXFQQVU1YnNGOUx5dEdRNDZmeWFWbDFTbmZFdmZMbWpZMUFmZjRBSVFWdWFJeS96am4vcFlMUEtXNEs2R3p6QnNxdjhhRStDWFlOY2RzRjQrNElVdXRpM0Q0YUk4M3F4WklkMFNQNU5LNlZHZU9PWjdjR0NPMzFQZEp2RW1wc081TWhJUFJXZVl0dFNGdWFmUWhtOFp1SXByOUF6djM3b3p0R2t0aEtXbkY4V0NMNm5ETXFmWENEdGtCeVBCY0l1bE5HaTF4SGo0Y25XVStVakxyT2NLeThZS240blZjWXZPcmNaTFE0NXFscEplVzk3bkY2bkRNamVWWTJEWW1WOU1wRmY0eitWQ1NsMTBHSFl3dVpWWTNqbkQvSDh1M2JQQTJ3U2FheVJiT1BiYjMxVzhuYWFySC9DTHUyemQxOWR5MS9Ec3Nqcm1CNnBXZmhOYjFmY095dVJUZGN1ejVjSFNXV1h0Sk1kWGJwaTdkaTduSGFrd3VqZVJZNVBRY2RHc2x0d3ZybHYwTFIzV3NCb3g0NmhjL1ZJMEQ0eVNQSEtINnRkRFp3TnY4b3E3ZU5zcU5OWHYwVFNqck9icWNLU25ZTnZPM085elgvSUVjYjlqNE9kMUp0bVQ5S0ZxYUpmakZKWE1wcEcyQ0RSVlR0cFJyb2NOWnlxK0FVT0JBWWk4cnI0RTV6KzhUL2ZnMGV1RlJ3c2xFeE5LVlVlenFPelNYS1FTUG5abzU5WElCWDJsb01EclFqWU9IRTFQejJOSXIyUHhYZC83dTF4SnZtQmc1RXJUeTFmV2ZiQnZtMm04cENwTzdlazdsTWgrRGtIczYwQkVrUDJMZTZJYnQ2RHczVkJKd0lnM3NQZGVnWXI5c3krSDZsTDBHbEhXby9wNGQzYkQxbFFKenZKajlmbzU0WFFMMnk3SEVXSFlZOVBWZUFJVWNNZ0tuSHJMWVhTSUhYMlcvMEN1Y1VyK1J3a2JPb0x3VWpvTUpheWNWZ3RSRGNtemFYU0xiTEJnMnYrZUFDU1Nic0VnZFJQVnhJSXhybUxFMTQ1UHI2aWpQczB0ZnpiSG9UUllURmlFOTMwSHdldThtc1lIVjBpR0M5aXRpeS9FQ21QNDVjZ1pIYjZoUUppeFN2bm82Q01WeGpHdEY4ZklEeVRFOHRETXEwOTkxOU5ySCtLbm1SaGJoS0poN2JmK0lLM0VzNlpSRG42WXkyclFCSURqWDhiT3RONVJtL3ZYb0ZydXpCdjV1dG15cWJWbnJxZU91N2tqWkVEQWhvRFlaNW8ySllJNjVEUTR4dDI3WW9DRmxUM3BMK09SUFdXUk84S3hsamJkdloyenRDeWJLekpoSHIzTk9NTmtPQm5JTjdNZ0E2T0pGYVh0Ti9jOG5GdWIrd3ZKQjI4SjNGWkp4MVdJVjIvSVhya1BvS29nWlh2eWY3YjVvTE5wVCtodnk0NWN6dlhIekRyMlgrVDRUOTRYV1dsRmNja0d2NTI0VFExR1Q0MzVObHkvMC9zcTNVdS8ybytRdHlhRHJ6LzAwKzkzUXduUTFVdTNzZVQyZzl2YzVVcXdLeXEvTzZIM0FibjY5OTUyWmhQOGNPelhwcTZSWk05SUFBQUFBU1VWT1JLNUNZSUk9Igp9Cg=="/>
    </extobj>
    <extobj name="334E55B0-647D-440b-865C-3EC943EB4CBC-3">
      <extobjdata type="334E55B0-647D-440b-865C-3EC943EB4CBC" data="ewoJIkltZ1NldHRpbmdKc29uIiA6ICJ7XCJkcGlcIjpcIjYwMFwiLFwiZm9ybWF0XCI6XCJQTkdcIixcInRyYW5zcGFyZW50XCI6dHJ1ZSxcImF1dG9cIjpmYWxzZX0iLAoJIkxhdGV4IiA6ICJYRnNnWTE5dklGeGQiLAoJIkxhdGV4SW1nQmFzZTY0IiA6ICJpVkJPUncwS0dnb0FBQUFOU1VoRVVnQUFBRUFBQUFBekJBTUFBQURWOFJPQ0FBQUFNRkJNVkVYLy8vOEFBQUFBQUFBQUFBQUFBQUFBQUFBQUFBQUFBQUFBQUFBQUFBQUFBQUFBQUFBQUFBQUFBQUFBQUFBQUFBQXYzYUI3QUFBQUQzUlNUbE1BRUhhcjNlKzdJbVl5aVVUTm1WUjlodWZoQUFBQUNYQklXWE1BQUE3RUFBQU94QUdWS3c0YkFBQUNQMGxFUVZRNEVXMVVQVzhUUVJBZGh4Q2ZiWkt6UkNKRm9vZ2xCSWpLdEVoSWhDSlJ1aFBRVUNCZEpKQVExVVhpQnpqL3dGUzByaWlvN0NhMUUwV2lkWDRBa3YwUERNVEhwK0V4TzNPN2Q4ZnRGcnR2M3J5OW1kdVpYYUpzMUc3dXBmdDNyRlZkZ3dUWUExNVZQY29FTVE3YTFIaVBrVi9SbU9DWmVLWS8vWUl1THRXeHZ2UUsxb0VMY2J5SmNlUlRKUGdsZEQwR1poN0JOZUJRYUFaZXdSUnBXd1E5Rm5oQ0JNQmYvZTRZV0NncXpRUGdWSWtkd1BlYmtRc2NJQjJWOW9yQkVWTEwzdkJrUUZlQnIxYmdYYnZBRjYvRGtySEwwVExsdFFHZ1U2YktWcE1GdnRTY2FyWHdFNDRzZ2g1c3FZdHNBWStCSHdXekN1Zis0ODJGZkF5ZmM4dURwc0N1aDg2cG9lMlduQkswL1NCKy9zRWdEbkh2UDU4eDN5SDlHT0UxSTA3eW9pcTRqc3UzVkU5d1RNVG5VQlFNbUNMYTBNWm9tbGJqYWg4YVRrYzlQamFnaXpPeEk2NEMzNGxkTVdUYWtvdlR0RjNjNTgzMTRqblVva2RHMThkMzNkTXo0Q0YrcThYenlhTE5NM2RBUjZuUWxHRUwzOVFpV3RGMFZsMlRocWFRTGRmVXJVaHZZTjgxYVNpYjUxbU1ZTEk4a20vRnJrbDdNRW0zWXR6bitUYVdNL0Z2NUUwNjEvQXJmT1A0K1hrNkVqK3R1UnhwaUQvQ3RUNUZpL083NmlZSzh5Wk5YRGJXYVZZK2ZHdkNIb2dsWkIxTFpnYnlENTRLVlo3NldXQXlaZWlVZldMTnN3ZUphTWVkV0VrMmNHMCtOT1d1anRDbFh1cUVYTGhtYzdqaWZaQk03dGxEMWNYamZGc1JKZnBpQjFob2JZbyt3WnU2YzZyRnI3aUphcE4wUm5RcmU5ODlBdUtlZkJIaGljK1ZjZHN2c1MvWGl1Z2Y2UmtSS0pPaG5kWUFBQUFBU1VWT1JLNUNZSUk9Igp9Cg=="/>
    </extobj>
    <extobj name="334E55B0-647D-440b-865C-3EC943EB4CBC-4">
      <extobjdata type="334E55B0-647D-440b-865C-3EC943EB4CBC" data="ewoJIkltZ1NldHRpbmdKc29uIiA6ICJ7XCJkcGlcIjpcIjYwMFwiLFwiZm9ybWF0XCI6XCJQTkdcIixcInRyYW5zcGFyZW50XCI6dHJ1ZSxcImF1dG9cIjpmYWxzZX0iLAoJIkxhdGV4IiA6ICJYRnNnWTE5cElGeGQiLAoJIkxhdGV4SW1nQmFzZTY0IiA6ICJpVkJPUncwS0dnb0FBQUFOU1VoRVVnQUFBRFlBQUFBekJBTUFBQUF1cHVaZEFBQUFNRkJNVkVYLy8vOEFBQUFBQUFBQUFBQUFBQUFBQUFBQUFBQUFBQUFBQUFBQUFBQUFBQUFBQUFBQUFBQUFBQUFBQUFBQUFBQXYzYUI3QUFBQUQzUlNUbE1BRUhhcjNlKzdJbVl5aVVUTm1WUjlodWZoQUFBQUNYQklXWE1BQUE3RUFBQU94QUdWS3c0YkFBQUNGVWxFUVZRNEVXMlR2VzRUUVJESDU1dzRkNWVMa1l1a1NwRklTRUZVcHFXS1FUS2hPeVNFUklGMHBrQjBIQklQWUw5QmVBT25vWTRiYWdjaDBWNGVBTW51VWdhSUwrSEQ4R2RtMTN0N2Qrc3RibWYrdi8yWTJaa2pXZzd2ZGk5L2RNZDRsVGxJZ1I3d3VpSnFKMGp3dUUzaEI0d2RHR1o0cnNUcEw0ZDFjS1cxMXFMT1dzQzUwdDRsZUZ1REtYNHJ4VStBV1pWdEFYMmxzRkZuVStSdHhRYk1xbWNHd0Q5OTBBU1lhOHQ4UjhDWnR2ZUFXZzV4Y1VtQWZMemNFV1l2MmVJajg2VkF1OFZ0QTVWeEUvaGhtSjJudUdhbkEzeTNtckZTL0dRektVSXh1c3dUZWFrUXdINVoxYlovd2ZNbXN5S0MycHIxVXBnMVJBT1krdFNKWEtvaWNnRXJsODQ3MldXYzNqZnJWYTBwMEswcTFqczFoYlVTUmE5ZTdJdkxaOTRyeVdKNjZTS2JTODRjeTNtTmJWL1JsaW9wNTFkbW95RlJla0l0MVFwY29yN2Q1eWREQ3Jndk5sVG5jVzkyTGR2aDNsMi9JV3JpTDR0K09UOHZma0IwM0NkK1NTa2ZIZUtQVEdwOG5MZUo0aG5SS1hnejBZNnF2a0lOdWRxVDdrbDBFRkhSWmxFc3JlOC9KQ3EweStXaFFiYVFoR1dzQWRxSUV0em5wUWRZekxSQXRGZlV0TUd0M2dPZWpnMmlZeHRmOURXZWY3NWJFS0lNVDBwZXhlU2NUeXBDeWVIZU0xR1ZWRzAyYmNvT20wZ1ZiaDA1dWdpSEVvbzh1VHM4VmRKUjF5VjhHdkNlTnc5WHNVMzVXZFdUdTdRQnJ2Q0dLcUFEUTBtaGMrYm9Ta2h6YWttVlY0MXRmTUduVlVDMGcyZHYrUHNmM2hMeFpRdTZCcUFBQUFBQVNVVk9SSzVDWUlJPSIKfQo="/>
    </extobj>
    <extobj name="334E55B0-647D-440b-865C-3EC943EB4CBC-5">
      <extobjdata type="334E55B0-647D-440b-865C-3EC943EB4CBC" data="ewoJIkltZ1NldHRpbmdKc29uIiA6ICJ7XCJkcGlcIjpcIjYwMFwiLFwiZm9ybWF0XCI6XCJQTkdcIixcInRyYW5zcGFyZW50XCI6dHJ1ZSxcImF1dG9cIjpmYWxzZX0iLAoJIkxhdGV4IiA6ICJYRnNnTVRBd0lGeHphVzBnTVRBd01DQmNYUT09IiwKCSJMYXRleEltZ0Jhc2U2NCIgOiAiaVZCT1J3MEtHZ29BQUFBTlNVaEVVZ0FBQVlrQUFBQTVCQU1BQUFBeFRzcFBBQUFBTUZCTVZFWC8vLzhBQUFBQUFBQUFBQUFBQUFBQUFBQUFBQUFBQUFBQUFBQUFBQUFBQUFBQUFBQUFBQUFBQUFBQUFBQUFBQUF2M2FCN0FBQUFEM1JTVGxNQU11OGlSRlFRbVhabXU5Mkp6YXRwRlM4NUFBQUFDWEJJV1hNQUFBN0VBQUFPeEFHVkt3NGJBQUFJQlVsRVFWUm9CYTFhVFdoZFZSQSthWnJYMWxwYnVsTVhLVldrVU1zclhkbUZOcmdVTk1HTnE1S25JQ3BJV3hVc0ZqR3BnanRKM1ZSd1lVdFhZc1hFdXFxbEpLQllCU0ZWRUtHaU56dEIwTVRuYjIzaitNMzV1elBubnBMemJqMkVuSm52enN5Wjc1N2ZlKzh6eHBYdGQza2hWczhjbTkvejdyYW9PaUVMSmpibDZ0RE92WWx4NTYyei9TdkgyNExyNlkvRTlRNmlhL2c3b2VBc3FDd0dVc1pwUXRzUHpSTE5FNTFYYURIWW1VcFpIS0pySjAzbklLM0szc2lDcXNXQmxLY29ZZEZacHZNOTgyUkZYNGs0eFdEblZVcFlESGRwbWlNOVNsZnJnRm13dmp5bzlIUTNaYkdQL3VZZ0kxMFNRNkFVM0k5K1RGaHM5M3BJM0dhWUJRZk5QZGdQdjQxR2RWOE1kYjN1RTdlbVplQmp4ekFRVWRTODZQaXVNR2EwdnBBRlExS0QxU05IejlwR05Zc25YRmNZTXlUb2xZRlRDSGZ2L1FtTExiVHEwOXBJRkdaR0Zod3MrMkM5QVkzMlA2bEVzbnlsb3N2ZVlJWitEYVpsNFBNWHZuM1RiRWxZek5EdklVcFhoTTZBd1d5d2VzUHVpeTl0UTlhcUwzRER4bnlZZGZJdUZvS213YUpMY3lHdG1UaWtzbUF3YTFNbkxOYlJ0UkFGaENhY1hBNDJXTnhLYm9YaVFBZW83K0psUVhlcDVmK0V4V0tZRnNZTUUrMXdRY3ZCQm90MTlXUXdtME0vWjhHVytUdTNoRVczbmd4bVBnenBjckRCWXB3b3BvZUp1R1NWTEJqTjJnaWF4WHFpbFJobGl2NjFjamtJODJSMkw4ZkpaUXlHcUF1ZUJXT3piUVRONGphSzY0Z3hNLzQrbG9OTkZ1VHZCS2MyUW43N3pvSnRrbzgrbXNYVzBPbDhmWkxjOWwwT3drbjNCUkwvS3phRkhjaDJiaGFNVnEwRXpRS0pINGxoUmoybGNoQ3VtZ1ZXbytzeFhnZjdFeXRaTUZxMUVqU0xSYUtGR09hd1g2VEtRYmhxRnREc3FjekZKS0tlTTJtQ3pxTHRmODBDMm5TTWhKSDBKeXZsSUl3MUM0UVFweXF3R0lOSkZnUitFMFd6UUR0K3AwTkl0R1lQQ3VVZ25EU0xBejZFUzdEcmVqb0wzZ1FGdUZZeWIyeDA4UUJpRERZbkh0VGxJR2VpV1l5VDJIK3dBZGtOSXd1eWIvdWlXR0JuaU9kT3czc3RyeW5sSUdlaFdad2krcTNPRFN4T1E4dUN0VlVicVpKOXNZbUk5c1lvWVBFUGxIS1FQVFdMbVpURkhFeXlJUHUyTDRvRmRsZk5nbytHNVNCbm9WbE1wU3gyd0NRTHNtLzdvbGp3STRmcUMxN2Z5MEhPUXJOWVZpelExZ3BNc2lEN3RpK0tCYzRhZ2dVUzRxTmNPY2haYUJhek9SWlpzTUhnOWt1ZmIydUFJL1U5VnRjVWkxdHlMTXBCRHJ3R0M5NkFHaXpzcnFTeU12d3VoZnF2YXhDUEtFZFN4T2xyc09nWjAyUnhJNUFqTmxpSUZOR1daOUVFMlZlVVNaQkErVXhBTEo2Nm5BQmVyZVFheFFuM29oMlBLR2psSUh0cUZvamVURGdMeGxhdHdIT1JTejhaVkZOejJpNW9sV1RoOC9iWHZGWU9zdDhhTEhqM1FKT2FtdGhTZk5OVFlHQ0xPSER4cGRtU3ZtZ212TmZtbFhUUWpVQnVwOEZDcEZpNTlGRTFRZmFOQll2NzZ2SGU0MitBeU9rSXNqQy9wTlNvSU9SRVZKZ0ZVdlRGY3lvSDJRL1c0dnlYbmNoWk1EUnE2MUZhSFdQaFliRHBzZURMc0RoeEI4eldpa1g1Uk01YWNzRC9oVVVWbm5JZUpQcElwTHRSblBJRW5Kd0dzN21WZzJ1eG1IZTdudTRMRDhxa05zV0hrczZzbXVDYnhkQ1dEdnBNcXhQR09ZcDN2WEt3eVdKWlRRR2ZjQmFVU1cyeFIxK0xZSWFJQVhwcVZab0p1Wkx6UW0vVG5rVTV5R0gxaUpwS1QrWXJNTW1DSWlVejZ0KytNVFlwbnRzNlhjRklPdWkrNEdWNlc3enNXWlNEN0tsWnpLUXM1bUNTQldPckVCYkZsdzY4cm5mdmsyenNIZEpNeUpYc0N6NitLaGJoVEZzR2Nsak40bFRLNGpKTXNxQkl5VlFyUXR0SDlLRlhaK1VuRldHU3pHNStsRkFKOHpnc0J6bXdaakdlUHJFdXdTUUxzbThvOWJRQTBxbUlYckJYN3F6ZklRZkxVTU5tSXNqMnNXNHNhbmhpRGM5NlpTQjdhaGFqYW5MaUhpM0FKQXV5cnk5RElpTkF2TG84aC9vUjFhL0IyTldWWkRFRWg1clRWdmZjWFE1eVJNMENJY1FZOTlHem9NaHFST3k4REMvQ2I4OVBTRlRrSnN4WnhNVTZid1BMRTlFQXJkazFvUnlFcTJZQnJUNEo0YTJhelM4THhsWjVDQXNGNHZvdUhMblVvYlJCeXFJUzY1bzU3QmY3Y2hEQk5RdjFHcEE3bFp2UGdpS3ZUV0todGZBaE9LTDB4NFNSRml2VkYraThoWGg5MUwvakxnZmhxbG5nbFd4Y0ovbHRzOTIxc21Cc0ZmZStzYmM5d0NUb1JXR1RpSlZpTWVuZUdEa2JLSmRaS2dkaHJGbGdFTlVwWVIyM1l5SUx1aWJkLzIra1l1WDd6dlIvYUR6NENTdk5Bb1BJSm00Tlp2endLZ2ZocGxsZzJ0WERBOXVuTzVGblFaSFQ0S0ptZ1J4MnhCaFQvcGhlRHNJMVlZRTcwUXNCY1Jad3R5Z0xCcXRXdFdhQlRxOGZ3K2I5YUNnSGtVSENBdjA0RWZMYUdoYkFMQmlzV3RXYUJZWnNmZUFLYTMwNTJHU0JVYlFVOGhvUC9aSUZnMVdyV3JQQWVUT3VLWGcvNi91bEhMUjlJZlk1ZmxXOUV2SmFEZ3QrRmd4V3JXcXdPQ0VjRDdnbG5SR2N5S2ZkbFhMUXZxSldtOU5pM0x6UnBYTXVIbmJqd0ZTQS9scXJhajdtYXQyeEl3VlNoNGxQdEZ6S1FmdlJvLzZTQjkvTjFPOXhESHRYeHF4d0E5QmZhMVdSL0pLSENQTjBqNCt6SEQ1M0R3SU96U0xnU1pFSmZsQzA1TlR4TUtEd1NTUUhDcWRCUmZ6d2phNzJoTmUrTURFd0xhWURYZ1krZSttVjk3cUlSL1R4TDBlL0NMNmpkTjJLT0g4Y0NSaU90Umt3WGgxRTZIeDU5S2N6dHRGckgvejRjaGhIYUd6QlJoblYzM2dMUUN5Z2RlRXZIN2JnWWMxbVAra1R2ekhvSFFhck1MRkVPUjJjdDd2c2NkaFpDSkF4UmVEaC91NkwzN3R5WVdka1lRNVIvelZqRHVyRFhCYXMyeXVYT3JUemdtLzB1M1BkMDhFUlB4SGN0ZGVNVkhSM1FGQ1hnOElwaUEvaEI1eGQ2azhIM2RaWlVGbmNuTEllRS9RYzBTNFZwUnhVYms3Wi8zTjN6L3RqeVlVc21OamNqRHI4enRmOUs1OG1FZFlHL3dNcE5wU21ndmpHNHdBQUFBQkpSVTVFcmtKZ2dnPT0iCn0K"/>
    </extobj>
    <extobj name="334E55B0-647D-440b-865C-3EC943EB4CBC-6">
      <extobjdata type="334E55B0-647D-440b-865C-3EC943EB4CBC" data="ewoJIkltZ1NldHRpbmdKc29uIiA6ICJ7XCJkcGlcIjpcIjYwMFwiLFwiZm9ybWF0XCI6XCJQTkdcIixcInRyYW5zcGFyZW50XCI6dHJ1ZSxcImF1dG9cIjpmYWxzZX0iLAoJIkxhdGV4IiA6ICJYRnNnTVRZZ1hIUnBiV1Z6SURFdk5DQTlJRFFnWEYwPSIsCgkiTGF0ZXhJbWdCYXNlNjQiIDogImlWQk9SdzBLR2dvQUFBQU5TVWhFVWdBQUFjVUFBQUJUQkFNQUFBQWNwd0ZkQUFBQU1GQk1WRVgvLy84QUFBQUFBQUFBQUFBQUFBQUFBQUFBQUFBQUFBQUFBQUFBQUFBQUFBQUFBQUFBQUFBQUFBQUFBQUFBQUFBdjNhQjdBQUFBRDNSU1RsTUFNdThpUkZRUW1YWm11OTJKemF0cEZTODVBQUFBQ1hCSVdYTUFBQTdFQUFBT3hBR1ZLdzRiQUFBSkRVbEVRVlI0QWUyYVRXaGNWUlNBMytUbkpaTk1mbkRoUW9URUtkUkZoTWxXUVNmUTdpeE1kN3JMV0JkMllVZ1FOS2kxQ1lJYk4xTTNDaUxNb0R1VlRvaG8wVkFtSUZnRmNVSVhGU3c2UVJjRndVNGRxN1ZOaytPNTk3MzczdjEvOC9NNk0yMjlpOXlmZDk4NTkzdm4zSHZQdlJQSDZXbHlMeTcwVkg4M2xLZGdweHRxZXFwakFGWjZxcjhieW5PdzBBMDFQZFd4MXVpcCtxNG9oOXRkVWROTEpjUHdsNksrdks0MHRkc3c5cS93NWdPSGhDcXRKSDY0MkRoM1hHMXZ0U1dSbmplOE1nWWI4cE1VbE9TbXR1dlZXL3lyUS9BM1g2WGxreFhBMU5oV0hyVGFrQVBUaDFxR2RWbllUSHk3U1FMMk9lbnVtc280Q25EdXlQUEhLdnQ1cm1NN3hSZkF5RmdBUlhnbFBzWnhudEY5RXhUR3dScDhUb2lTR2NXZFdnTTltVEV6MWdSbkluSlRFQjlqbFdOOHZJdytLZnRxRVc1NExETiszaG9aNnozNFBuRjRnNjhPS2xxZGJIeU1nOEFZbjNtdFFrWWhhMHVDUDFVU2I2dit4QUNpOHVIVlQ2aHNFMk1LcnNraWF2RXhUZ1NNYXppS3g1NVVHSXR3MDFPUE5qNGpENlRaK2dqS2JueU53emJZVVkza2NCR0l6VmNMQWVOTFd6Kys0eUN5Nkt0b3hoSWxJVXAzbTJXUys0M01uWDkxMmpFenFwRmNOajVHZEZYbXEzUmNDbU1XR25uNlpLeHpwVFdqSGV0S0pGZXJ4MmJIaVlNSXhncXpLMkVzVWRxMi81Z1psVWd1dVplTmpiSDRtWjBSVi9CWmp3bExzTjAySG4zUnlLaEdjc3QvTHNmRjZNS0Rkc1ladHFvNmJvWjViZHVnUnNZeFpYa3ByOFRHT0hiRHRUT1dJZGd3bmtyLzFqYWQ5NktSY1ZsZXNaTU5KemJHNHF5ZEVaZWtndzdCdU5lTmpFb2tkK0o2Ykl4dVpzSE9pUHVhdnp0eVErV0xKNVV0TS9FeS8xd29HeGtyY2lSWFhvbU5jZXlHWTJkRWgxSFBkZnk0NjRxWmM0Rno4LzFvMmNTWVlHczNlMk1ZOTZ1NGZIWHhjQVJqQWRRZ2l3MkU1blU1TGhnS0o3RFFrVlJNakNtMmRyTTNUbUFjRWhPam16a2V3WWlqS2pIRjJueEpucTg1aTNPYkdKVklycjRiRytNa09wcmRWeUZxVDNRcm9pSFJqTW9NRFQ2T2lURUgwMEVmVWhnaW9WVk1kc3dkam1ERUVadWlhRFlveVpBMk14cDl0YjdIcEhuNUFBbVpZMkpFVjdYYmtjUTJDNDd6OE9iZUw5aFZtOXdhNzgxV014b1o1VWh1cllTcTRtRWNJU3UyMVZjeFFrYzNlZ0wvQXBnQ2dDVWdZdnhrTmFPSk1TbXQzVU4wWlk2SE1mY1Bqc3pLT0lWczgwT1pMK2VkWXdDdk1CQXg1dzA1YkhmdG12NnhITW1OMHkwNUhzWUtXUjJzakZsa3pHZnBnWElKR3ZNaUhLdHhobHlVTnpyV3g4c05qSElrUjEwMUhsK2xybXBuekNHanV6bE5SMWlENitLSVdTMDBaSVFaVGI0cVJYSUpvQjlUYjhmbmpwclNFVFllUHAraEVZelZqb3ZJT09tam5TQlRVNXNDUTBhWTBjUllFV09sY2U5T1c4dUloeDlqV3RjTXJrSWJyWXhGRkRpejRyMkxseDY0MWVnU0duS0h0RWVaMGNDWWtCeWtTb1hwZlpWc1pxWlVVc2VXOHE2T3JZd0Z2R2txNS8xM00vd0NLc2hiOHE1TG9zeG9ZQndSSXpuZlZmV016cThtUXRoYkVNWkVLNTZyMnVkakZTVUdsNnBZT2E2S29TM1VrSkZtTkRCS2taenZxZ1pHd3dBTXpaNnJSalAreWQ2Zk1WOCtUQkJEUnByUndDaEZjb1VOVCtHeVdSMGJVVlErNnNkUFViNGFPdElVU0JPSFUxR0RTMmpHQmE1RlY2eHBQVUdNNUFiWnloWURZOWEzajVXeGlMNjZ5MFk3QU1ZSmlkZXkrMFh6RjJBU3RJd3VlT3VvMzJuaXRsK0lnYkcyN2NteU1pNGk0N3F2azF3dkF5c3JPUTQvMG94NlgwMENDYmVDeEZ3MWh2bklYTlUrSDNNNDhtQ2RJUmVzMDhGWXBBSitBRU9Jd0hYRUR4RklDNW9ub0JTVUhTZHcxUmdZbWF2YUdXZDRMTUs0elExSEtPSUo1UXVoUVZmUk1tYUZBeWZldnZpcGMxL0ZTeUV2V1gwMWkxanpUT2trVm5aWlJjNExBSHQ1dVZHdWF4a0x3Z1FvenJLWE9tYkUrMHMvV1JsUlQzZ0RSUmhMN0RVcHh4OThhdEdHMURJS2tad2JUdXFPR1plRHlXTmxuRUtzd0k0aldObVIyRmkxQUk5TVJCdFN4eWhHY3FHcmRqNGZBMWUxejBjeUJRWEdEUVlsNXFQUUlMKzhSYzFJSGFNWXllRkZJVXVkMnBIY1gvckpha2R5MXpITmVscnNpR1owbkxGSVErb1lCNFIxckk0S3hYU05xVzgxSjFOTFNyNEk4ZmRIakYxQ1J2TjhUQkV6T2s0NXlwQTF6ZDZ4R0NwQUVaR01DZFB4OGFoOGZteVdrZndDdStEVE8rU2xGVllSOGlveFl4T0cxREdLa2R4N3EwR3FBRHlLRlZGakMrZkhaQ0JwOVhVOFBwR2FQMmpSamc1aW5XRTRaSEt1c3dxZm94bm5hVDNLa0JwR0taTGp4SzdwVnJnV3o0KytPSnhsKzV4a2lSRjlaNXM5TmNZNVZUams5WW1ha1JwR0taSmp1akRYTXJaNGZ2VEYyUmx6M0xhUCtNR3V5bzBGLzFrb3VNMktNS1NHVVl6a2VMRjZScjVIMDJVN0k1NDFkcGlvS2U2OHpOcElIcGd4Y2tacUdMT2FDTllUM2pWRzNEeUNVOEV5UUhCZTVoZzVNNUtsMVhkYnJrTlkxREJXaFVndTdHcnlWYjVIMDJXN0hYRmhwYmVyUk55aVBwVGp6RWdNR2ZpdFpnUWFSaUdTRTE2NW8zYTh5YXVxaHZjNVpXNnZETHNJWm93d0pESUdxN1FuUVl6a1FxbFlxblBUUkhqUWVnVjNQWDVkSFFjUWp1Vll6M3RDMGFUc2lNNXJFY3pvNENacU1XUkYyWHpFU0k2WFN4ZzNoSWIySzhqbzMreFFHVlBTd29JYlVza1RqbHRIc1B5RTZpUXprczl2bnBHZ0JCRmlKQmVLeFJJYWZWWm9hTDhpN2dnSmRFaDRsNWRXWlhZdGF2ODlweUFqb1NINTEvbnlReWo3WnA1dndUaytMOVREQ3ZuM3ZOdGk1L0JoaTZVQ3l2cUd2dlBpaGRNZlo3QUc4TlhWMWUrWUdGeVQ2QnpDMEZWM3JDZ3JybG5YRGR2OWZ2WDNENm5zdmJOWFRsR0JWRUdabnlkTXBlTjhjUG9QMm5uLzdLbjFzTFd0VXZMQzFScVY5ZE9WYittUG1yUkMvOXdLQks3QlFSNS8zbHFEVzVncDZlbExjdFBJZ2R5Q2RUemRjS25FZXBnaXVYcllXVE0vMk50TjVWeG9qdDl6dVRGMy9tY3ZiYVZEeG1IOERlQ3RaOHZRQ0w5K1U4S0ZUaTZrdDN6Wmx6Y3pKZmJNRk1uVkcra3RITXZXWmxxM0JyQzNtOG9uSVQySHFpOXZwVE42bjZGU1V0U0JHOXROaVd5dGt6bVNhMDFPNTcySDNxak1mVHJkdVJ4VmdqbVNVL3ZlclMzbVNPNXVKVkxIblFsdVU5Vm45MGpMa0RiSXYwZmdmSXlSMktLMS92MHVVK0VsUS84T3NzT1JtU081RGdYMzBldUdTSzZQUnRqeFVGd1FqcW9keSt0SEFhUGhQVW8vRGkrV01VMllmK3FMUlg0L0NMa3ZJam5qYWJvZkxCRFBHUDZQNU9MNWpqMldNbmxmUkhMclBmN0tkMTU5VG5lNWRlZlZkbFhEWW5objFGVzkzVlNXK3FpYjJxaXUvd0JZbE41S1ViMTBLZ0FBQUFCSlJVNUVya0pnZ2c9PSIKfQo="/>
    </extobj>
    <extobj name="334E55B0-647D-440b-865C-3EC943EB4CBC-7">
      <extobjdata type="334E55B0-647D-440b-865C-3EC943EB4CBC" data="ewoJIkltZ1NldHRpbmdKc29uIiA6ICJ7XCJkcGlcIjpcIjYwMFwiLFwiZm9ybWF0XCI6XCJQTkdcIixcInRyYW5zcGFyZW50XCI6dHJ1ZSxcImF1dG9cIjpmYWxzZX0iLAoJIkxhdGV4IiA6ICJYRnNnWEcxaGRHaHliWHRDVG4wb1hHMWhkR2hpWm50NGZTa2dQU0JjWW05c1pITjViV0p2Ykh0Y1oyRnRiV0Y5SUZ4dlpHOTBJRnhtY21GamUxeHRZWFJvWW1aN2VIMGdMU0JjYUdGMGUxeGliMnhrYzNsdFltOXNlMXh0ZFgxOVgxeHRZWFJvWTJGc2UwSjlmWHRjYUdGMGUxeGliMnhrYzNsdFltOXNlMXh6YVdkdFlYMTlYMXh0WVhSb1kyRnNlMEo5ZlNBcklGeGliMnhrYzNsdFltOXNlMXhpWlhSaGZTNGdYRjA9IiwKCSJMYXRleEltZ0Jhc2U2NCIgOiAiaVZCT1J3MEtHZ29BQUFBTlNVaEVVZ0FBQTd3QUFBQzZCQU1BQUFCLzNGeUVBQUFBTUZCTVZFWC8vLzhBQUFBQUFBQUFBQUFBQUFBQUFBQUFBQUFBQUFBQUFBQUFBQUFBQUFBQUFBQUFBQUFBQUFBQUFBQUFBQUF2M2FCN0FBQUFEM1JTVGxNQTc5MjdtVlFpZGhDcnpXWkVNb2xVK3ZBVkFBQUFDWEJJV1hNQUFBN0VBQUFPeEFHVkt3NGJBQUFkTlVsRVFWUjRBZTFkYjR3a3gxWHYvVGMzZTd1emUzYzJqbVVjZW0yRFNRSmtEeXNSV0VHZURYYUF3eUo3TWNneUgyRG1zQ0ZHSUhhdGZNRklhT2JPdGh4TXJOMWdsRWhSd3F4TmlKRUZtVFd4VUVCSU93YkxTaEJvMXhHU3dVTGVqV05IOENWN3MzY2s1N1h2aXZlcXU2cGVWZitkNlpuWm5yM3FEOVAxNTlXcnF2ZnJldlhxVlhXUDQ5aXJQeElZMitvUFg4czFGeElvWDg1Rk0yd2oraUtCTWNiczhPMkxaSFBCdE15WUhiNjVRS0lmalJoakY5MjJIYjc5RUcwZWVKYloramwyWFI1YVl0dlFld2xNc25jZHA5eXU5cDZ6NVpnRENUUlFNVS9hNFpzREtQclFoRW4yUHVTNmE0ZHZINFI3OEN3YkYrcllpQ2s3ZkE4ZWk5NjNZSkt0ZWt3cmR2ajJYcm9IenZITUZiOEpKWGY1d0J0akc5QnJDWlRXQmNkUGlvQzlXd2xZQ1ZnSldBbFlDVmdKV0FsWUNWZ0pXQWxZQ1ZnSldBbFlDVmdKV0FsWUNSeXNCRXFmM1QrdFdsQjRXWVZ0YU5BU09Obytmdk56enoxejgzR0duc1FKaHJHYmorOWxhY1lHWSsvSTh0Tk5kcXVNMk1DZ0pYQ1VpY3VEMTR0bGdiY0FMTnF5R3hYR3NqQ1RmR3lnS3duMEhsNDRBc3RZMVc5TUVTTkVWWGZWUmx1b2F3bU1IVC91SWdUdDR3akNOQWJoMnUrYW4rT3NJQU5SZmh3anl5Sm03d2NnZ1NtRTRLSlhjV0dSc2IvYXl0U0lEZUFtSDQ5WjVOM0t4TThXemlpQlhjUmczV05TWm1JdnZsdW1EV0RtUHl5T3N3MFJPWlM3NVdqTFpaTEFKR0lBSjFmaEFtVzZtb21YNDdqQTdQOEVqeHBFNUZBV2lmWStXQWswQVFUUEdxcXhDeG1yUnNPWmZWOHdhVUJFRG1XUmFPK0RsY0JaaE9SNnFIT0NzYldNVmZPWi9KaGc0Z0pqT1pSRm9yMFBWZ0lsaEJkMTZDYmJxMmVzbW12Nmt6NFRmU2huNUd5TGR5dUJDdUs3NmdBYW1kOExHa1ZXeTM1RDlLSGNiZXRzdVl3U09JS1lYSEZBU1c5bDVPUXRld1VYUHBSWHM3SzA1Yk5Lb0lINDNqZnYyODladUZXUWsyQXdncEYxRWJQM2c1SUE5MDN1OThKL0NINFJaWDB2SWJ6VmcrcVVyVmRJb0RpUFFMQWZpTGgrTC94YitQV2ZPaG1QSVNQSlpnTWlhbnNoaE5vbURVWUNmSnl4aGZES1BPd0JLdk5xQmVqNUhvTDg3RUlEQ21SZFNBZXFzQW1kUzRCdkprUU5OQk5WR1Y4T1ZBUXJaOGJPaTJSdEtQUEVyM21HVnVsVDgrMmZxUXN5ZSsrN0JEWVFsNTN3YXQ3QXZKRHJobXFBbm04Um5mU1Q5YUdNaWM5N2JwTUhYT1NtTnYwRGJHeENqeVhBY2NudVlOS1d2ZnBRaGdaL2duSDlmNy8vcUFRSGY0ODdaZGtKQ1hEUFZZK1h2ZHBRaG9yK0dXQUZTQjlsN1EvZDZVSll1cVpGSSt5OVh4STR3MGRVWnFkVkJkbUlObXBER2QvV1A0NUxyMm4zUWdzaU1DOWI3U3drMWUrN3Z6TEtmQzVxRWRDVnR2SUtZcjBsbTM3MEk0QjNGVDY1QWVnNjZDSjdXMmJaUUg4bEFINk5YUVJEV0VYZDFnWmpVaTE3SzhpUmNwcUZxUDlkRlFkbUF3c3ZGVTQvd3czMkErNy96M2hXZzl2SzNza0FhTzBpb0l0RCtiZS80VGQ5Qlp3Y1RiRXBOYStlZzM3MnpQTG1welFXT0JvWlBjVGNWcjRrSkNxR3Npc09iR3l5L2FQZVI1R0FwR3hOS3lHb2Z0OXJxQ2o1RVZZNTlMcXFrdHZLeC95aVl0bGJrTFB4QnJ2WWtEN28rU2duV1ZjMTIwTFJFdkJQYWVCb2ExZWp5Wkp6dUswODU5TnhUOWg1dEppRkUzcVh0ZVhoamFJOTM1NHN6OTVRK0tjMCtPS0lmMUN1VzdZcmFFd0o4MndHSTJ1b0ZZUVR1Z0VKcXo3dk1hbWx1NjNNbGtzbkFYRktnN3MyNUxJbVhWbWRxZ0w0U1FENWJ1K080OHl5T1o4SzFFTzc3b1dMNVgwLzVPZlpXNzhrQUV2UUxjNmJvN09Rb1pwZGhGZU0zaHBHV281VGtZZHpJQzcwOUVNeU1VTjF0bWdLQ1lCTHd6ZW91RHJONGt0cUlxSnpYcDNjaWtaRHFzSHFYZ3BxaHprZWhMY2h2dUtsRGNmdlBhMjRkaForT0M3M29QT2VVQWRtR2doUGJGZmlHNHZGeFV5N3dTTjFPS0FuVGpyanl2bzBNcGd1czF4THhPemtlSUxCT1M4VWxsbnc0T1BGVjEwNFp1VzNneC9LNmQ3VDc3MkM1cUhKTlFHRGdUc3AxN2VReEwyZUw3bnNKdzYrNHgyMG9DRnN3NGd5NS9KcVIzQmpHUWJWZWQ3d2I0UFBINjdqeDk4VDBZK0VaQi9TZFNBck5kbU5ZRW5CcEY2UjI4aXdzSDdIY1FyZmh1U1AxQk5ZNVNsN0xFbWhGZHhNNjQzKzlYVUo0WVRMZzVkYlJoZ1ZCbENIRmZQQkQ0N0liemkvMTJRWDZzajhaeDlYNjFzd3BhR2VSYXlBN1ozdWtQY0JramZob1l5L3RvV25OWjVzNExtOWhYZVdJK2YvN0RpbGVSNlV1NHdyZUI3RWZ3VFlmclczblMwOWZKdDc0bzZXemxSckVEVG14SWZ1VlFUaWJlWnJWZEtzL0JZRmVmb21wZnBSaEVab3dqdUZZcVFlZkhTcGZlSUQ4REVOMXgrOXZIYzMzK1IyT1hvM0VVNFBVL1kvMERsK1BGN05TeFhVMWQrNi9YdDNJaGw3YjA5Ny8rc3VaOXJHYXRWbHdnczA3Nm1MYkFFdlFVL1JFM2gzVTdnQ2R0OFdYQS94ZlJmRXQxOTQ0Um0zL2FQMzhXNU8vTEo3UzB0MkdIeVNYcmlFMDIrQ05TcExwUWtVSCtMZ0lsZUNDMnlWM1BWVWsrZmNmaGRlcDU2R3lOdDFuMlBocmxOZXJqS2N4cDl5T2ZuKzdWdXkybWwyU1lZakE2Tlh3ekllUlhrbFVnU3dSeVF6OFVFNEdVM1phUTZ3YTMvczVlTHJ3RFV3VDI1QTRweGcrSkpKNFVJQ04rZDlDbTc0ZlVtUTQvMXNtbDIwZ2xnTzBwS0hMUXlpa2xzR0lYMlRTMkx2S3g1cTBJVFFkcFQwSW1NL1VzVVMyOUNBRmdiSWhTODZMY3Y0dHlCR242c3l4SWwyZGh6bDVQSExOTVYycHVRUkZxalJaeVNNWVBqVCtHUVdyY25BdFgxTWRuSXpkcHhMc2xTQlA0RVoxU1BFRFVsVmg1ZUdxN1YxeFFjMERNV3IvQVhJMWg2MEpmSXdRTEVwdVd4WFBFSkNJOW96RWtJdy9FbDgyVHNYMlEvd1VpN0lUQUFpaGNVaXllTUNCVmNxZlhTRW1tWWgybmNFM25NUVhWUHN5cjhBY1cza2pZRXJobHdycE5FazJReE82YytJbVgwWTRuek5zeERaRTBCMFMyYkNVTmFFS2pNNkQ4QjJwdUFMWExXeGljd01lTkh4TFUwQU9ET3lVSU9FQlZMcnVQNnlodlNZRTVLdzREelZDV0VFUTU4MkM0S0srVWpaaURDY2VVZWJ2WUlYUnV5cUVCM2YwcXlMbUhjMzRJVWREdnFZbFJmd29hUm5WR2EweDY0a1BlWTYxMENzRXRQekFQRlFKc0I4aWs3bXFHdUowY1ZoSTQxeWZxRWF4VXlsVjhoZ1JPVXNUL3Y0SkNhODIwQWlud2NZdlRqaUthSkhhQVRPSWtRYkU2b05FQm9OVFBwYWRoOGlwWWRobmJkM3gzMTlZQjNLY3RjUWxFRzBvVm5WdTRGSjBpQ0hhRWt6Y29QNW1BSURkbG5tOE5tL0phTThZTUtMQjRZVVpPVUZad01TRmxRWkhkNXRtcVdJZ3FFaktmb1RMSlVoNVp2UWJINDlXOC9BcFlPaVlKVEdxYklHa1NydUFpZnZURTJvQld0a004NlN3UXRqRGE2V1RtdkNpOWExV2h3RHZGaUlhR2NkM2pLeEYzUytScXlvVFQxR1poK2l6elAyK1pmcnhTZGZtR2NYNjMzZ0gyU0pzaVZ5TWdsY29oTWRwNm5GVEZvdlBwVkM0V2w4K095L3BUTXo0Y1ZkWjJWYkFieDRvcE9ZVXhxOEhSejRhd3gwOHIySFhkdnkrbG40STNhbHJuZTVMekZ1MTV5UFpBM1pMWlVKTXEycVdFUW9CYnhUbXFXOGhFK1l3Y3lFRitkblpRUUF2SVoyMXVBOVFwNEVnNjhaM2FUckxUT3oxL0hYNkhtSSt3Y3lMNkFjWXliTEdUcEVuSmswVFVvQjcxbE54MjlBQ3pUTENNU2FESyt1blRWNFJ6WDJzU0ROcGllTjVaTW04NGp3NDNqRXI3Ry9UbE1xR3cxT2FzVE1NWm1OYUFOaEtZM0prZ0xlUmMxYlZJWVdLTVhydGNDRUYrT0tCa2N2MTg1MTBWNE4zdTMwUTNLTWNCVzgrblZ2S1BYRHE2amczNTMzK2VMd1ZpTXIyV1NYSHYyZ3lDM09HdzBVR2RvOUdkNkNwaEljUUM0d2hreDQwUWV0M2xOSGVKMEtKSzJLbWpWNDlhZEhrSVRlcHdKNkk1U3NGNGxQbUtPb01COWo4L1NpUnVDQk5vdnBFU1NzRyt3WEdmc3BQK0VUWmdNSm9Rb213NnZyZU83MFBxbks4NUFKN3dnMFUxa0lIRjdVemhKeERWN05YakFZRzFGWVAvZC9DSGwxTm04MDZuWWVvWGFObWRtamVGbmZlOUc1UXU4WFFZcGZ4RlRZNzMydm5oc2VTNFozUkZ0c2NmM1JNbmlaOEc1Q0t4WWtEWWUzNklMdFhQZlRLTHp3dkVqS3hNQjhxa2Mya1UweXdWaTdHaUJxWEE0azlUcGg0cW52UnJPY1pCY1JYcmIvY2R4VTkzZDRvc2w1VGpLOG0wcXBRb2tWNEIvWXFERGhiUklvMGVlTU5WV2dvTkRPRk40WnpTNUh5cGlyRVdOWHhoUXpzZ29QMzlSKy85ZEo0blRncjRJV1E2QThLaDlQVW5TQXdTVjJ2WCtRRWtTWkRsMVE5OGNTV3RqUWxGSU5XQWVjSlFhOHVDNlNpbGpBUytkakN1OVJZaTRsL2lmUUJ0SDVDYzJPenA2Q3B3K3V6eW1LUlZPQlRJUXRzSXNIZk5aNmNhL3EvQzV2T212L2ltcDhiQ2daWHRmemNVOTh4Mlh0Vys1MmdmKzZ5ZEdBZHdsb2xoV05OM3FMVUZJOC9oVGVXZklraURPQVhoWDRsT0JGbG1IYkxHUlVxWnBTaGFaZHpwVTBzVUNyNER6T0tydWY4RnlLTVhzSVdiK0NONkJNSDcvTmJkL3lWalZ0SFlud0ZqemxPU0dFRXVZVTFlRXR6T3YybndjdjE4NG52V1pSZURjSllvbnd6aEpmWjlvZUduVEZzbyt1Y3J5TWtTZk1vMjZzR2FWNGRDcG1NeWVNUGdkcGlmQk9lY3B6VXdoRnphQ3E5VHE4cjhBd2JhbE1mKzZGVnlta3lxYnc3aEo5bS9pZlFLTUtFMUpCUjBGb25iajhodzArb1Q2bnN5aEZHT2p6cXpwZC9tT0o4RTU2UHU0bSsvQ0RUcUdHa21rRmVxWEIreWlRN0ZBU2YvU2lkdllmZndwdldaY3RMdjNFcGtud1A0RW05VFU0clNWbG1DL3NzQTY0aEY5ZzN1elNtTWd4bUc0R3JBNkRJSGZSUkhqOWRaSEwvdDdoeHlUbEVDUmRJZkFXdndaalZ6OEo3Y01MZzBRNFZDbThybUVNNzZMZzF6M21aV0oyOFJSWWxwRnF1d2tTTFNUT1JlZytkV1M2SFFIam1IaFRyNXVhRDZSTUlyeExucyt3aVZMM3J5MnpwUWp2RGMvaGRST0V2dHJTOHdXOHVHVDJ0Z2twdkhTRmpPVlFoL3ViWWxEQTBJWlFVVlZuanJFbnd6K1dES21CQlE4ZUxGQ1h0eWM5NGxlbkdDOGExWXFjVXRhSFN6QWEyRDBSM2cxUDA1N3hoTEszQ1BmcnpkWWh2T3JhLzVpZUwrQjFYS0NwWXg2QkYrUzlySlB6QjZtS2FiWEFDaHVNNlJibWFGY1IrVVpjQm0vbm5FYm5MZUEzQWs1dnQ2VlZvQ0x1dWdvUFJTZ1Izb1luME9JL1BNM2FIN2k3T2dyeUNhZ29oRmQwdlBCck1LbTFhTjhsdkp0QWRoSnpDTHd3RjRxU2ZwbXppQUErUVlEbG1wOG1ickRqYVZCRERwMU9zU3k5ZUhXaU5Oeng2ZHgvNjk5LzU3OWhpeDZ1Rm1hNXBpRTFIVGxJRjAxK1dEN1BWeUs4cnQ1WDdqZXBHejJpOFBMdHdmMHRRaUhobGRxWndBdW1WSXZRUXBEdmFlOURJT1EvZ1dDczcralVHUHNzQlZRTDc3VjBhdVQ5SlMrSnYxU3pCdUdwZ0k2WWVWc3ZwV0tiNTFWNEtFSko4UHJMWHRrWGJ0bXV5NmdYME9GMVlPMUJCN2lFMThFUlU0VWlCRjU0WE9pamdQd3FpRkRFZndJRlptTXNrUDRDM1hPcnBIN2VPMXcvUWhiZVh0NG9jYms1bjdsWEZuQ2NrY3NrTWd6QkpIajlaYS9zQ21qTW9NNDA0QzI0akg3WFE4Rzc3WmNsOE1LSXJrcm1YZ0M1Z2NrTVN0b0Uzb0h0eURXRHVxUG9KaDJwUlhoQkdrcHZtUGFiTTN0Sk1RVkw3eWRKekRNTlZVTGVRMG53K3N0ZTJRMCtlby9KcUJjdzRIVUFSdUYvQkFJRkwycG5kT3dSZUVGOGRZK0orbTBBV2NSL0FtV0V0NkV0c3NIT2dyb0RVNit6cFBySFArTjdXalp0aG1vbG1acmpRQks4SThTcGhOM2dRK3U4MFNFVFhvVHhmWkpHd1N1MGN3SzgzRGNaL3A5QVRNTkhWcEUyNEdwYkJUQ1RyNE1CRjlnQTIxeVQvUGd5VFEzbXFRQ3RwTXhuSUFsZWY5a3JHNC9JQmJhTVRIaUxybklKMGRHTHd4cTFLNEVYdHZucmtya2Y4TDk4SGViQWR4TTN1RXhtV3R4RmswMWR1TDg0R2xqMU9wV1RrbVFGR2t4OEs5TjZlU0NiUllLRHZXUmovUUIxQTd6RWJpUk9nWUFiQUdhbUhhMDRIMW1tZ1dIQ3k5Y2ZMVkdPakY2MHV3RTFBaS93RTNUcXZzVGx0YUFTWkNnanZJL2RKemxoWUp0ZENqcWNZVFplbFZRVmJJa2FzaVd5ZStYUjVBL2Vvb3R0RHIrV1pjZjhnTC9zbGNtOE8wcGJlZWtCZUxlQis1d29RK0QxdFhNU3ZId2xTODVGQzA0T2xEY25CcFhYZVFoSGJsblQxNXhIVGNHN2dXSlNtQTREdkoyNEFSeGoyZXZ3Z1dXS09BRHZDQWhGK20wcHZOdVFzWlk0ZWtGbndMVVRnbGZHMFd0d0hHZFhTZ1E4a1V0Rzd6WTJSQzJEaDBJNXAzY0RPT2F5MXhQOE1TRUkveDZBRnkyU0s0S0l3dXRwWnpKNncrWmUvbTN6c0swTE5IUG5CTnNlM0NmWS9pUUxyblhJM0l2UEthR1lDTXk5UFdoRlAxa2ttRmJtc3RmN1pOYWEwYUlBdkpnZ1p5d0tMOWZPV3dUZXNJV1I3N2tLV2ZiMkdGNDRmYjBVb3UwMzUyVC9qR1grbEJySWtpVFhnUVI0SjgyRERQUDRPQzhiWFFyQWk2dGpPV05wOEtKeW4wdUU5d3pXRXZaSDFoblh2VWE3NFdrcHN3VXowVmtoazg4dStLanJrbUpjcWlTWmxPOUFBcndqYWdybC9ZQ2xJbHhWbzA4QmVQbERMNGcwZUpIMENvRTN4R3ZGdjYyQzFjZ0hSSEJDcjlWSkZja2Vhb1owQmhZNzBtd0FQZkpuMTVDSCtTaDFWMmF2dnY4Y0V1QTFkUmVpRXhSN0FGNGN2ZEx5MWVDRjF4WVplMVVCQjVOeEs5QkxXQzNCcUFtQkVyVHBhb0RhS1pHbG5SNE1MdlQwMGcweWg2aWNzYkFWTjg5ZUljQXIraHlIRXVBMVQ1N2l5d2JLYUJMOUNzQ0xDZElLMGVGZGdxd1BLbmhobko4V2JPUzlFZldmUUtFN1JrVVhXRVpjWk9SSjdpUUFEMUhJZUR3aW0wNUllYkJ5ekV6SmVUd0Izb1poZWN5aUdNMWxML2RVcnRPTzRsTWczYk02dk1iNEQ5dkJCWVVkOFo5QXdkMWhxTFdqaFI1dEpSNFlDUE9DbFlLT05MOVlZMEV2bi90WUFyeXVnZVVHNEJaY2tBWkdMejRGNzRxKzYvQnk3YXhHTDZqYkhVRW83alZjYVhJOUlYbjRXVERXVzRKSzNUdFk2S2xDUEFUZDJUR1NNRHF2UGF1RUlLeDJrcDIvWUR5OG9Bd3ZhMjJlUjNqcldoSkVBdkJXZ0VycU1RUGVKY2hUOElLeHRHQ3dBd3pYSUFtcmFsZjFQS2pJU05Iek80MUJPOFA0MWRiQ0dVMUlleUk4UDMrcDhmQ0NwTFdsQU5lRFFjTWpBRzhUb05rUm5UWGcxUlpOaU9LYUlQVHZNZjhKQkdyYklNNFdyU2dMZ1RKYU1iV0duemthN0RvdGxzTndQTHdnVHUyQjVScnpaS0FiSnJ6d1ZKQnl6UVc5QUdCUFJtOVpEWE9QRERUR2RSamloM0trYjhUTEc2TWx2YVJNdnh2RUkwVVlqWlAya1dSblEyb2ttcHJuY0R5OG80QVRuWWMySWI1WEYvMHAzZW0veVdUQ2V4YklsRVZxbnUxZjB1Q3RzVXVDbjNlSHdsczhWQUV1aHVZZVVRYWJYcWpMV00yd0hIMDJSYTNUaXJlN3JNTERFWXFIZHdVRVRLUmZjQ0d1bG40MW9ZRk5lR0Y4S3Qzc21HNWkwTTVrZEpodmhhblB4YUovMmhoZEsrU3A2WVY4ZDhPVzBjQzRGanBNOVkvcDlhTCt2dk9JaDdmQzdxUStPUnpNeW5qRWlkaWJwQkFJTXNpZmdLaGNGc0ZKeE10R0w4b1VYdk90TUNnc1dEV0FqNm9PbVd5VGg4dGcybFcwR2ZDdmVteEdqVW5CUzkyTW1KSzdxbm93aGVMaFhXVDN1ZXFUTUhEMmpEcUNjVnZJRXdPR2xONmFjQ0c2STV2L0N0dXJ5Z2dQckZCNHgzQVZKSytFL3dUYU1DZHFXYkM3Z1BIMFNDWWwwbjZaV0RCbUNwbVI0MEE4dlBPcy9vcjZ1UDZMQUJ2eHIrTlk5clRzQm9UbVJDZi9GQitDRzBYTWVRQmlWNm95aWdIdEN5ajBZMDFuZ0Jhdjg1dzg1RCtCR2hIS1ZHT2ZQZ0w2cHhwT1hWT21neVE0RituTWtpUzVDOFRDaXgrTUs3bnNRb3MzKzc5UThndXFCMmhHWDNCbTN2VC9TK0hQUC80OXVFN2RobFJYNmg1WjRWUVpvNng5K3krcGNuRDZpc3k5Vk1STG5GakF1K3ZIeU1kaVhLbTRLYnV1dzlIcnJIRjlVdUExTksvdnVpSzk0TmlXSHU5akxCYmVDWnhDSHdGMDduN1FlZklmVWRwL1M1cUNDOWgzUXMrUy9YamRKK1ByWkk2U01zZ2c2eXdkQjhUcG5BUXZySlVFWjcrQ2JMY1JPa3ZvckJxQkplNXZ0YXM2U2RleHNtbU1kTTBwc1dBc3ZPUGNVTDJINDhOLy9rYmoxOEE5blZtVjY0Vk8zUDUxU1RYTmpwKzQrYmxuNEc5K05IaW5yNVVVK0dIVFZSRkwraytnSStGZUNGRzg0L3UyT25OZ2xwMmtlZ296cDkzclRKb3U0NkQxQmpaOFkrRWQ5VlpGditvanVQZGR2VU5UeldmMWhLNWltK25OcFRGam5kUlZmYVJRVGZmSmtSekgyZDJ2YXZIYVhsMkxkeDhwbTU3ZTdsa2xsb3lGZDhVM21CNzdYL2hneC92ZnFpZHk2NFlnK0hwdEpKY1Y3M0dMek84MG94bnp1TURFVkNmODdsRTZocVIyRXh4akY5MEJmTURRYTFvc3ZCVlRRM1hUbmFReU05cktLSmE2MXR2MndHNVZ6Q3lvZlFUMlg5a1B4YmFzZzh3eVd6OFhkczZvQXhicFNXUGhYUXpaYWsvUE9pVWxDRGtsSld3LzlIVFNBdHZ3ZkV6Vjk3QUx2aFZSZW9PNGFXSktwTW5pTDIyVmUyYW1KVlFaQ3k4c2V4T0s5eUs3a2ZZaENwekt6Vmc3ZUdQVzRsaUFUZm5WMzNqdzA3Ly9zQ3RYZW5IazZmSWFxSmduQnpWOHA1US9JdEM4RHI2VEhpamJRWUw1R2xOazBYSGZCeHBKMEdFR0dQMExzVVgrdy9XTnlnL0hrbldTT2VtOVc3YzdvT0U3SGZNQTgyVnZKMjN2am5ZOGJnYWtMRmQ2ZTB3U1A5V3pUdmtIdzRVWHdLYTg0Zk05bkJJYUYrcFl6ZFNnaHUvVHA0Tzk4bE84Wlc5a2RxOHlpdEdyVDcySzNkNU92YzV1cEU5U3I3ZUhzVWxoZ0ZjR05IeGoydTR2ZTJNb2VwT1ZFclppZWhNN1hidDY5amRlNmFwRHFqTlhmTnJTd2U4ZGkyVnYrdFozUnprcUh1bjQ0ak05WHZYQ01TKzFiUmxmZGM5eVMzSTIrR1RQZUhiTHFKSmdlWFRMMXl3M25jNWtXa3FhS1UyK0NYSHdZSWZzQ3lVVU9rVFpBMW4yb3J3V3RRTmRVUkpzMG8ySUtLSU8wdUdNeWFVT3lBOGQ2V0NXdlNDMjBUUnFZaXI0TmJ4c0VvZnR3TFZzSElhNjlJQ1d2U0NqVlArYnZoS3lCWnRKdnJCenM1T0p3WEFYSHRDeUY0VlVTYkVkVXc3c3dHWVVMNXcycVdaa01jekZlKzBraXBIRmtXUTFPWjVHZ2NkVUVjdzYydXVGVnJDS1BLZE11R3NEYTk0dVBVOFhXbXN0OVBCaUtHbkt4UEZCZVk1U3R1Y1FrODBrVFlNVDZkYkduWWlvZUtyYUNibWx6U0NCMmp2eGhiY0g3b0dJYjQvTjdVZ0NFL0grNUNJNVI5MFJYMHVjRHdrOFVJMXJSL0Z6Y2JsRGxGZjh6ZHZFTGlQZmJMeW1oN3RSUXlTR1E5clV4NXYrRHJLOFhUNmtQYjBhdS9Xb1JGVUd4QmJTMVNpT1E5Wm5mSlBTdkt6SmVGaEFMZ1EwTTJDZHNHSTRMSDIvQ3ZxQnIrQUZydXV2Z281ZkZWM0VUMUlFTDJzNUh4THc0ZVJlNERweFdCWjhod1NqN3J2QlB3WERMdnpUZzg1bkh1SXdtNnltYnZkU1hyMk5YZk9IWnFhTjUxd0NJNGpweFNwdkpaelJESHdZWU1ybHAxRUtIOFc4SHA4N3lybG9Ea1B6RmhHMWx0Y1RPRWxnSHFHSFQxYmdHcWxReGl6OS82MFBRKzhQZXgvNG0remY5M3ZKRmZVYTdmTDBQSWUwdU1pdXVldW5FZDhxemJYaHZFdUE2Mlp4REJaZW15TmZJOEdtYjdSZFBMZjVJdnM1aVB3ZDVBclN2UGZMdG85TG9BYVFxUk1KRU5IZlR2ekw5WG40cU5PTTk4MlpvaHY2M1dvcnlmeEtBQkFqNzFKQlJJY1hQelIvM21uNFo4NjJMYno1UlRLc1pmaWRHWFdnakN2bll4b2RKQjA3S3Y2YUQwNzVMV3U1TnBKdkNlQkh3TlI4eWsyck9hM0ZZSHF0TmYzQml4K3pybXE1TnBKdkNXd2p2SFhSUmo2V1Q0b1l2MFBTS1poOXZXdDA4RzgvYVkyeGtRNGxVQU4wdWR1Q2w0TVhKTXpaRmI3TDZjclBGQXpxNWIwT08ySEpveVRRQkR6Vk9YejRxeGR6ZHNYdmNzclR3R1docGFQWTJmUjhTUUR4Vk9kdVpqRmExVnFJazdQWUhIeEVmYVpWbzdHUm5FcUEyMUxuWmVNMkFVdmpyVWhFM0xlV2o3aHFuTXNpTnBCakNmQzkzalhad0VYQTBqaUZzeTArcnd2ZjBOMnZTa29iR0FZSmNGTjVSN2JVQlhpVnF1YkpHK0psOG45aDdYVkphQU5ESVFIK3h3R25SVk9ET3dyd0RVdlBDVDM5VWJabjBSV0NHcFk3UHlPNUpWckx3VzZKbUhjdmM2L0hIOEM0RnQvQzAvTnRMTWNTNEhOdlZUUndCWFN6V2dSN3FZQ3IvN2ZValAyWUlMVDM0WkFBMysyVlRRVkZiRTY5NEhLR0ErMU55TURySzVMVUJvWkNBZ2lhYktnTEVXT0NoZUY5MlNuZDhoZHZsaUdQRGV5RHdMSkpOcEJKQW9oYTFlZUFMa25wb1BMVFlEbys1Z1ZmZHlIN09qL1ozb1pEQWhYQTdMVGZWQXpQR2MwbTMzRkJ3MHR0L0J0ME5wcExDYUNYZWMxckdacForM1dqbGJQa0R4WTJnVUJhMlFhZGplWlNBdkRIbCtJYmVEVUlycHFOWENKT1NyVERka3dDRzgrMUJDcUFHZGZPcjBFZytOWm5oVG9wRi9Fdlp1dzFUQkxnS3ZsZTU4azNBTjBMMVVETEYrbEthU2s0TndjSzJJUjhTZUIrd05XNzlsckJscm5DY01Zc21Lam5naVEySmRjUytLYVA3dHV0WUROaGFpYlRNV3p0VytVY0ZGTE9VeDc3emszcytKZi9PS3lWc0tOMFdxWEQwbWhaeFd4bzZDVUE0N1d1T2dHeHFvclowTkJMWUVSelkxM2xYN3NjZWpRREhkaG03NUswRlhraWxpVGE0UEJLWUpjYXpyQzFiNmZlNGNVeXBPVXVkVk1WcUlzamhOZ21EWmtFd0EzNTZaL2ZFWTArUnhkSkl0SGVoMWNDayt4aWplMXRlUjJZc09kZ2h4ZkowSll2c1l2ZzgvRDhIYThQN3Q5OVE5dGlFM3N1Z1FhN2k3dTB2dnptRjF6V3RuWlZ6d1Y4b0F3THJGM2Y5VjJXRnQwRGhhSWZsWSt6VzUxQ3c4UDNXbjhHN2tjOWx1ZUJTR0RrV2FpMitLbWIySWs3N2oyUUJrUlcrditRS3ZhTzRyb1REQUFBQUFCSlJVNUVya0pnZ2c9PSIKfQo="/>
    </extobj>
    <extobj name="334E55B0-647D-440b-865C-3EC943EB4CBC-8">
      <extobjdata type="334E55B0-647D-440b-865C-3EC943EB4CBC" data="ewoJIkltZ1NldHRpbmdKc29uIiA6ICJ7XCJkcGlcIjpcIjYwMFwiLFwiZm9ybWF0XCI6XCJQTkdcIixcInRyYW5zcGFyZW50XCI6dHJ1ZSxcImF1dG9cIjpmYWxzZX0iLAoJIkxhdGV4IiA6ICJYRnNnWEcxaGRHaGlabnQ0ZlNCY2FXNGdYRzFoZEdoallXeDdRbjBnWEYwPSIsCgkiTGF0ZXhJbWdCYXNlNjQiIDogImlWQk9SdzBLR2dvQUFBQU5TVWhFVWdBQUFNOEFBQUEvQkFNQUFBQzFQWUYxQUFBQU1GQk1WRVgvLy84QUFBQUFBQUFBQUFBQUFBQUFBQUFBQUFBQUFBQUFBQUFBQUFBQUFBQUFBQUFBQUFBQUFBQUFBQUFBQUFBdjNhQjdBQUFBRDNSU1RsTUF6ZS9kWmxTN1JKa2lNb21yZGhDOGJxU01BQUFBQ1hCSVdYTUFBQTdFQUFBT3hBR1ZLdzRiQUFBRjFFbEVRVlJZQ2JWWXpXOWJSUkRmcEhVVHA2MmRDc0dsRXE3TUFTRSszRFlDeEFXYjhnZWtJQ0VrRG5VRWlCT1Z3NGtEQjFjRmhCQVZEUWdKSkJDeEVPSUdqaEFTTit3S0NYSENoUU5INGxJaUlYRUlmUUdub1IvRGIvYnR2cDE5M3BjNGtyTUg3K3pzN08rM0g3T3o4NnpVWHBTcDExc0c5dk5MMWVpb2JZeWRLbGVsUlEwNmM1NjRYTnNqSnZEUUVoUGxTa3lEY2t2VGp2dG5xZ1JvelZPRkVKZmF1RW1BbDI4QU80SlE2RkgwOG9XU1pycTlCMFR6akR3QThOTjB2WVhxRkxkdmpKOW9odTVmSjdxdTFEUU45RUdwSG9oNGhXTXVVMitwTnRFL1NqWG9YQXc5elVzYU0wc01WeWZhVkZlZHExVkIxTjhMcGxXaTI0VUtYYmJZZkdwV0htdU5RL243S3QxTU1OZUpOcExHT0lVUzBmRVNIVThnaTlvNWt1YjRCT3pVRHlZMmFGQVFiWTBQM1NFVlFLVDl6cXF3ZFF0VzNrWDkyZ3NWalVUMFFIalVsTzZlZFoxTnVUeW4zbDc2bzJGWXVGb00ydTdYRmkzWDErQnJ0Y3Z5aWFDaHFCOGNyUzhvUW9NdE0wUmRLNDlhL3dtZTZNZHZudEhsMmEvQ3d3N3daRVFVbFo0ZUhqR2s1VTE1Y1dsSW5WTHNZNktWUkZrbzdYNUJGNG5lVGdBeWhTSVQ5WlB1ejF3c1NuUTdDRmVJM3QzQmhMdmI0SEZIOUJkRllaL0pSa0w0dWplNzEvWE1nK2cvMnp4Y29aOWllU0lxengwNWNzZGNtV3BRNUloYmMrVlFiTnBIZzM0OFp2dGZiREROR3BPUGlSNDE0Z1RVY2FsQmt6TnlpS2d4NHFHV2dIRmFveGVlSUhyWThLaVJpZkJpMmpIYjErQ0pIOVJjUS9Db0ErVnloWmNSbFhrV2NmaEFKamFNMVU3Mlk3aFBhdklBMCtuVlJ3ejdabC8wNlpoaC9DU1BIYjZ6SlRvVHNSVG5ha2s3UytEZDUrdjZCZk1nVFZrVWhoM1cxR0pGSXlOanlZMGFzQTRDYTRGekUxTTJXakV3L3g1aTNhWnVvNytyaGZUUDVJZzdwemdDMVRnM3NjWGRLYVZLckZ4aTdOV3NJNjlueE9yMGhOUWtvUHBLbFUrOGRKSlJVUmFjemUvY2ZnaHRiUENzVTB1cE4ycHF0aDZuanp4MjdUempTczlDSkkvYlRkcm9TM2duanh5eG12SjFmWktCUllSVmRXNTNGVnp6UG9jdHBad00vTEpqU081NGJ3U2NXQVFrcFE1eis0YkNGcmFHUm1yRnRNaHF3aFpXQ3k4UXU2OHZwc3U4bEU2UTZVelYrSjRkNU9xSkRHZDBGbGJDakM5YkdYV2RsOUIzQ2gySnJ0a2c1ZlJXS25xanJUWlE4M0czaEY3dlZjMHBDbFZtemo3eEluMzdhcnBJdkFRSlljYjNUd2J1SnQxS0xhTk45Z05BNkkwSXB4MHF3ZVFFbDE4ZWlWSk5qQk9IRm9kVGZ5NlNMa1FVdk1LNHIzNXlCWVh2U1BNODR4VUpMdVVRVVRDQmhPR1dIS2lEM2pHcDBWSHdYNm1SY3RHOFpWSVhsT3VwK1N0K0crVFdLUjBkUEllUlFKUFppNVZtU2wxTWJ3dmZwQVZwOHo0VW1ZRUJNZGt6bGdOOXVlcDdONzdTZ1Nvdmx2SHZVTExBU0FmcG1BK1kwUUpzeXFONHB4YUZOVzVzQjZxc2llZGRCaVVHRFlzNEVkKzcrVUh3cUh0MGk0OHQ0MzFWcXBvYVA4eWhOWGoyVWc2RjBDRC9aWURQbmVPRFRKNzBORkJIQnF4MHAyc1h2ZGpOZXR4Z2tmSGpaY1dNOVhkQS9LUzdvVVpxZXljNjFHMFZiVC9lUUExcTRRdm1aYTFpUmRHU0hlVFZoMUwzME90MERXeUtQSGwwMUwxUGN2T3lhaGQvM0EwVFVqNHJtUkEyRUN2K3lVTlRsVE8wTDZ1K3RCa0phY2NtWkQ2eTM4THRsQ2VQVG1SZllvbkp5MXJIM21XRThNbk1SMUZ3NGVTM0NyOTJoYVlwdlJDWDFiZ0FaMytwNkdzSFliVmlhbGFicW5IeTNZN2M1UDNlNTlFVjU5UTlaZ29ETnUxc1V1Q3lPVS8wQ2dEdVRuUWRlaXlSQzE5V2lNNllwbjdTL1RodkRYR2ZWNnljVlZkcFVBSlJkTm9ZbkhKeElvNmwrSnRJZDMxZGhobFJ1ZnhnQUdxVk5wWUNhcUdDTDJ4aTFtRDZqYlZyUGRxd2xPWUp0MFFkdHVLaVB6d0VCSXRURmJyWlN1bjhKdlpqdHFuSDB5UHZYSGdlaEpjVGcrVlliMWJVTWEwZ2tjSlpEdXdlSndCU2FPT05pTisxR0NmNnp2VXVSL2Vjd0VkckpkNjZqdjZpblR0WkNhMUlxVjh3L3Voem43clJLYW5IdnZ5ZW5Td05rbjFMMmUzY1pLYWtET1VNZWRJZlEwOFppN1A5blFHekxBby9KelFRRmxObU9iT0VEeTVWb3J2ZWFLVjZkOWxjK3o2aEN1WjF1NFRienJ6dzRmWi9Pb1hIL2crOVJrVkcwMkJvcXdBQUFBQkpSVTVFcmtKZ2dnPT0iCn0K"/>
    </extobj>
    <extobj name="334E55B0-647D-440b-865C-3EC943EB4CBC-9">
      <extobjdata type="334E55B0-647D-440b-865C-3EC943EB4CBC" data="ewoJIkltZ1NldHRpbmdKc29uIiA6ICJ7XCJkcGlcIjpcIjYwMFwiLFwiZm9ybWF0XCI6XCJQTkdcIixcInRyYW5zcGFyZW50XCI6dHJ1ZSxcImF1dG9cIjpmYWxzZX0iLAoJIkxhdGV4IiA6ICJYR0psWjJsdWUyRnNhV2R1S24wZ0NseG9ZWFI3WEdKdmJHUnplVzFpYjJ4N1hHMTFmWDFmWEcxaGRHaGpZV3g3UW4wZ0pqMGdYR1p5WVdON01YMTdmRnh0WVhSb1kyRnNlMEo5ZkgwZ1hITjFiVjk3WEcxaGRHaGlabnQ0ZlNCY2FXNGdYRzFoZEdoallXeDdRbjE5SUZ4dFlYUm9ZbVo3ZUgwc1hGd0tYR2hoZEh0Y1ltOXNaSE41YldKdmJIdGNjMmxuYldGOWZWOWNiV0YwYUdOaGJIdENmVjR5SUNZOUlGeG1jbUZqZXpGOWUzeGNiV0YwYUdOaGJIdENmWHg5SUZ4emRXMWZlMXh0WVhSb1ltWjdlSDBnWEdsdUlGeHRZWFJvWTJGc2UwSjlmU0FvWEcxaGRHaGlabnQ0ZlNBdElGeG9ZWFI3WEdKdmJHUnplVzFpYjJ4N1hHMTFmWDFmZTF4dFlYUm9ZMkZzZTBKOWZTbGVNaUFySUZ4bGNITnBiRzl1TGdwY1pXNWtlMkZzYVdkdUtuMD0iLAoJIkxhdGV4SW1nQmFzZTY0IiA6ICJpVkJPUncwS0dnb0FBQUFOU1VoRVVnQUFBK1VBQUFITkJBTUFBQUNLamNmTEFBQUFNRkJNVkVYLy8vOEFBQUFBQUFBQUFBQUFBQUFBQUFBQUFBQUFBQUFBQUFBQUFBQUFBQUFBQUFBQUFBQUFBQUFBQUFBQUFBQXYzYUI3QUFBQUQzUlNUbE1BdXpLWjcyWVEzU0tyUklsVWRzMXVXNW05QUFBQUNYQklXWE1BQUE3RUFBQU94QUdWS3c0YkFBQWdBRWxFUVZSNEFlMTlmWXhrVjNYbm01NmVtdXFQbVc3RkdNZlptS3JBN2pxQ1JEM0dSQUpadURyUTJNVGdxVEU0ZnlBbFd4WGJ5R0cxazI0VHcyUWhjWlZsUndzbzJSNEwvcklpVjBsR1FDYVFibUxrWmRlZ2FtSXJLTnFJYWlRclNKR3kzU1JXaG1SWHJobFA0Y1pmZmZmYzczdmZ4NjE3cSt0VnYxZHozeC8xN3NlNTU1NXpmdTkrblh2ZnF5REl6alcxMHN5T01GNlNzVmhnQTIyTnBSNWZTV1lzY0MveW1HY0dqUEVJY3JicU1SK1BwYk5TUy9FdUJOZFdWc1R4Y3FSdGdmbWJyOE9JZTh6VE5uU0crQjhGdVB2Zjdubk1NNFJKMnFJY3ZmMmhYeXNISHZPMDdadzkvaDd6N0dHU3RrUWU4N1F0bkQzK0h2UHNZWksyUkI3enRDMmNQZjRlOCt4aGtyWkVIdk8wTFp3OS9oN3o3R0dTdGtRZTg3UXRuRDMrSHZQc1laSzJSQjd6dEMyY1BmNGU4K3hoa3JaRUh2TzBMWnc5L2g3ejdHR1N0a1FlODdRdG5EMytIdlBzWVpLMlJCN3p0QzJjUGY0ZTgreGhrclpFSHZPMExadzkvaDd6N0dHU3RrUWU4N1F0bkQzK0h2UHNZWksyUkI3enRDMmNQZjRlOCt4aGtyWkVIdk8wTFp3OS9nNllGNnZrVlNlWG4zTDJGUFlTdWJ6SE11dUNOcVU5N3kyY1FRczR0UE41ZDh4ZnpxREdYaVFIektmY01YL0RHemlERm5EQVBPaVlPK3pDNzM3dTY3LzlGSHZCbVpMMk02aXhGOGtGODVNVXlKK2FyVmI0bFc5V0tTSDhicGxwZmU1aFdNQUY4d0xEc2psSTBNS3pEWWI2N2lCU256OStDN2hnSG5RcGttdUR4U3o4aUpLK05KalVVNHpiQWs2WTQwOVR3SFhGUnNoM2tFN2hGUnRTVHpOZUN6aGhIalFJNW5hajlBa0NlbjI4NnZqYUxDemdodms2eGZ4bkZveURZQTRUYjFxUmVxSnhXc0FOODJNVTgzMDdDZUY3ZzJqWmp0UlRqZEVDYnBnSExRcTZaZXY5TWtLdmoxRVhYNVdkQlJ3eFAwNHhmOVdPZWFHSExMc0VPMzZlYWlRV2NNU2MrVi83ZGJ2S1p4QXEyMUY2cXZGWndCSHpZSWMyOUVWTENUdm92Q1dsSnh1YkJRRHpNeTZWSGFHWTIyNmV6Q0MvdGVaaTNySFFOaERhZHFtSSsxL0xsb1ZLcjFrU2VyS3hXUUNhN1NtbnlqWm9RNy9Oc3RCeHY3Vm1hYW14a2YwU0lQalR1a3QxeE5PQ2tLMVR0ZWcyZExoSWttZmFJK1ZEa2I3d3pNMlB2WWswMnIzcnYzaUwvYUFPTXdCODJSYm9yQjJLZGhtdnRIUTRtMDhGaWgzN1hiUTIwam90WWVkL0RZTHB3OUhPV3AxRElZU1pjUGt3S2k2Z2xYTXYwdXZpZzFWN3pObXh1RDFMbVUvWWpnS1cvQ2FDcklSUXZwcENoVGIwVTViV3YyQkpkeFdSSFVGWHF2MXluaFJtL2xmdlNSOGF0Qkk2Y3ovNjROREZENkZna2JaejFEeUV1aWVpeWhrRSt4V2xmcTdzVjZPZzcwNEVBSWVnUkF2MzZ6UDVhdWl3YzRJdjcyRWI3bm1aUVovR0JUdTVhdWpjLzlvZVR1ZXJ2VlRyY2gyYjRGaStHdm9TYmVpMi90ZXJIV1JkL3htKzFkak5WVU0vUVRHL3JDdmpZMVlXZUpTUGlWUFZiYXNDR1NGaS90ZGN5WndSMHdWVFo3Z2tmOG9EdWJqZlJ4dDZ2bnhKdWJCc2RvVmtyNkxiK2wrenE0aVh6TjRDRmRyUXo5dVg4SlI1dDREZEs2cDUxOUxMcjFyQSsxOVZhMXdsNFJydDNOZXVFblc5bW1BQjVuKzFla1hWRzJ4Q0xOQ2dEWDFyUXRUeGFsaFl3UHRmTFl3VVF6TDFwZjB0bVZ6OG1neG5QOFQ4ci81OU5FZW9ZQ0lrUDhnejIwTi80RmorVU1sTHRIUGZkQk9pdDNMN1F5KytlTzdCS2xHODI0Y1luTWE3ZXFhQ2VNRWpqL3gzRWNxVlg0djVYeTFmVWVWUEJ2UFVzNGNkZENiWDFZTTVlZmVyeWF4QmpoNXZjZFBrNE03OHI3YXZxREtOcm5iTVYvRXp6dEVsMytmWjVyRTgzRHVraWFKRkoxbmZ0TEpDaXExOEdCZmJvQ3pRcmhPUFBCUFhRR014QjFyQTZyZnpwQTd6djlxK29pcFV3MnJ6bCtRZUFRdjh0Y2k1Q2dJdDBGMDROWmF3SlhLbE5QZS9saDJsSm0rOHNia3JERytianNYelRWNEZsTVVwOFIySWlFWnZvZGM5RjVLdXNTMzV1aUF5WE00VHNCWXUxU1k2VnF4ZmRyUXdTUTVJU0RzUnIzMWhRNGhHUDFoNmZnNFJteTk4ald0V1FLWWc5cStvQ3FYSW9FQVVoMFcrMjNSQThNaHBnSHg0YTVrTHJ6VjZucGg4TjMxQWYyeG1iTkNuN1V5eW1MRTU1SGtsOC8ydVU5Y1d5eXhmaVdTYmd1T2pOM29MUmI0VWJ0MGl2dGUyS0Q0U2tuVmFwK2lyYkprdTRYSzdRUUFQTGpucWJWc3UvM1RrdmE5dHBvZmU2SE9pSFB0RW9MTXJpYnphQ3UrcnJxTitNeWVxamtqTVZmeTBseGt6MHVqUGo0anoyTmkwc0FwaTRXVmY3UTR1dFFsOS9OVjJpcktMRmVkMm1zYVJNenlXbC90dy9sZTIrLzc2L1h6Mm5oZDFEeTVuQlZBV3J3V1FvYkY1Y0tiajVlRDRpVUFwWEE4LzRqMjVVcFU1a3gxcWdOckNpVldEaU54dkdibmlDOERlOWJwa0ljVU9aYnByUWFxUlFCUEgxN2FXT1BrUnNxa2l4ck1XV0VBMCt0RXJueGJtWkpzSTRmZXAzUzdxdzNQd1I3aXh6eW8xbWJ5S3R0UUF6RVdqSDczSWFXSE9YRVBDbTJndCtRYm9pNWF0eVNlRWtIaXhGcGt5ZXFNbmlYZWRKN2VwSHpiNk45UVoyZEMzdERCbk8yTlVWQmZweURLUHY2M25VakRYdE5yeVhHLzBXSys3c2RNaUNCNnA0Z1loVDlQZ3RDeGRaTVBFWlorQUMxL0JlbTN4MkZWeVg4VktsNW15V3FQSGFjL1JWZS9EbUFpdWJVYVh2VnNQcEJ2R21iYUUxUkxUbWV6cGxZcEVYYXcwNTZ3MWVrajhLdVFCenZlaS9qVTNWU0hzN043a2pGTy9yOE42bytsZUMvMlQ1V0ZLdXRlVm5SSVZnRkxNMUZjaElobzkvdTRFbkNiWkNtYXJsOXNRYVdTNWM0ZVp1L09zSFVCZ2k3VzE3T0F4RGtrQVNUbFQxeHA5RUp5OEZocCtFejR6QTVBSEFYaTdvaDlUbkVyYVByOHd0djF6WXFYT2NPN0RIbm9OOUpjUFBlRTE2VDlrcGk1YVNJWHAveWRmWVhvdlFML1BQakFVZ0xjcmdqbGJKR0c3UlM0WUZNWjJ3ZVJ6bU5rM2JDOXMxN0RnbTJPVE5BTVZrWm42eTF5UUJxaVBsK2RWUGdWZUJhOWNiNjlPOHh1eVErQUZNckYvRHNJc0lmNUpIQzZaMWIwQzUwUEl2RFc3S3hJclBkeUlpTWJMckF4Zm5oZEZaN2VCOWsrSytYQXBaZzZYaGYzeklJQ3BHSDlLWGRTSDh6SG40Vk9JOEtDek0xSXVoZk5MQ3dPMlBFcEdXdTBsUEhmanZyZ2F1dEtDRVoxZURYNU1OSFBxd2xSc21DK0cwZk14eEFTNSt1enBBZTFQWnVxTGpBbnhiT3dHd1JHeFl1Mmd2dGgxS21UM0JaY2VubW82WCt4OERGbXY4ZkhMbVVrT0MzUnhPNGNPamx6VE9MSVpCQXZpRUdsTHlUMGlPdm1zNlFsVE1URU5kWkNObjQrQnlZQjZDSEwycHNjZG1PU1F0S1BxdTRNajdRRCtZSHlicWRJQVYwZWRoZ3VsZlJaaWVkbTVnZHhuM0tVUjUyUElQRlp1cm5VbWZSb1B2YUlZejRudXVKTnNvVG96SVdUeW9mMTU4U0M0bXpmZEVrTXUxR0FTMEthQ0FjcnlxY0dUR3ZjTnVuUTFIQzEzckMwZnZXc2tVZytLNG9RN1BvQ3lSaW9zVnRCUFJsdno2TGhCMzd6b3pnMytSWld2ME1ncFFENDY0TWd3aXdCM0NRNnBCRjFmMDM2Ti9YMVZIWnd3M0srT3R4cTNzR2l6SmZTQlVZazQ5MzQ3VHJaMHd5M1U3bmtlbW5PZFNVSjZ1eWFOa0drOEM3UHN5Ym94blBGb09OVkRkelFBNHpJTTU1dE1TOGdtSjRpZnJLSlBqVXp4QmJHbFkyWnBTemZFUW8xdXJZQ3lSSUs1bFNvRVVYOWxaUnZpNU13TkRrenF4VjdxdlB5VjRJOTc2SEo5SFZSLzgxbTVKZ1A5b2Y4cmZndVNyNjJQeWdhcllyWmc1bWhMVjFLM2hjd3NlUzUvcjVGaER1clJDME5OamxHYzRwUVRlRi9nMnVMN1pqRFZJSEhob0lERjI2VWdxSkRFdmEwUjZiOGVYa3MvK1VuR2VlcGpGOUhwditMVlJPaDRobjRIVHlJZml2VU1ROHlFZVZCQ3FIcmVVRGp2V1JzWXpnYitRZWhwVUlaOGtrZXV5VmJ4ZzhENkFyVGZISTIyWVN5L3p6RjdXNVhJOFUrc21qQmRRdTA3Y3NxZFFCRk5MdUkvZGJ2NDRBcHY1L2pyTWhmUHJkQ1Z5WW5lSDYzdVJzdE1URW9Ickx4Zi9PakZhdi8zLzRZb05YOXI5WUcyVUsrTHU4MGJyMy9tSmdMRyswVDZnUUloTEwvUGoyTDhnRlFDUDdpSGhTdEVSeE1qdjdCUWswdnJTTzZRQ1F1N1F4Yk1RN0VlbVBpMVpFSEI5VW96cC9DUTNtOG1VenJrNkZqK0pUQ0c4U01JQUh0MnNTV1VUcGRVd2RKUUM3VWtiaXg5ZFhFQVFaNnpzWlVORG9pU2ZDQTZRRGthUzJoWVBvd2xXQVlUZmdLaFgvL2lFemlHMkJ4UG8wc3lNampUbk45TlRPSWwwNWRPeWZDa2hjanlYT3llUjdVVDdocnl3aTczM1VUcG5GSlVMT2tycGZBc3pWZlJPNEhMTVRLa2J4SitLbDFpQmNlSDIxRkw1RWN6dXRzRENIS2NUWmJuYTRrS3dQUjJXV1J1R0VjQlFUWTRvR0s1MUg4YTJ2VXB2RGI0ZVZLU3VNU1dTVkNsUytSYWNsK29KZktTR1pXMkRFOWFpRXpKd2VJSkY4eVBaQ2FzaWNSWnlRUjZ1MlFWeXlmYjJMMTdCaHdoZkNKV2dmZ2x3a2lsUytJTVFobUdwcVJTQTlPckF5bnlTN0FBQnFiTzFWZ2R3S0psa1FHTmZqUWpwNDRsM3RocEZ4cDhzaDVBWjQzb2FLUFRDVG0wd0k2WTVXdkpCNHhNVGJLL0hmcHJQbU9LTTlNMG43YVR6RjRxbUdPUFFQMCtzWHRIM0dEVzdSem1JN3gvaUpOLzJMU2pmUE5sV0FaWkx0Y0JneHNhNzdwMjBMV1ZRdDlPMy91SFpuNmVtd21meVZzakVZdDJ2alNxdFFTdm5kN3ZvdytkbmpncHNSNFkyTkJRYXRwZzJaR044VUQ2NjFqQ2xHTHZwUHJnZ1VpbkNIK2RMcTVLdkZDcngyVWNNSzJ5ZVVBR1dTNE85dVdPenpneFcyeGtwWGt0c2NVYVIydWZwbU1KVTRwWHRBTzFJRktUTU5QcDR2akQyQysyQnVMeWxiVENkNVhJZ0dDeFh4OUFrZU5zUEdkbWsrUllMYXF5eTRYOG5oYUxMV0NWcUdPNWltVlFqalpCMzg2V0J6cGRIT3VTT3NlTUk1QnBjNUhYTVdSZU9IUnlrb2R6c3FPeUdGWlp4T0dSYUl0SUFHQTBaZXdBSVIzTERReTVNaytHYVJrN3NhSFR4VlRvc2xCYmRkaDdxeVNiSkVhS25DV0IwVXhyblRsdDJqNDNvdUU4dEhkU3d6SW9Md1BEbHYwWmFzYUJtRVBSYlZ1TGQ5WnNLWU5qazl5MTA5ZDJtb25HbUpiZWRxQlpWL3d6aVVWc01uUXNLeGp6VTdMY2tsZ3I2SFNTZ29lZ1I3RHVzSXYyVDBld29UeUJ2SzdKdVdOdjl4dko2bXlnbCsvOUxNOHVOS3dOeklzazNIVXNTeGp6dWlCVmxtMDZuYUFRZ1hXRWRrVmtRT0M0VXNVQTB1QUh6VUVVdWM0SGcyOG1LOUJDNzBYb2t5ei9PWWVXa3N3UzUraFlOZ0J5WlRmMzkyVGIxZWtpUEowV2FwWFJ1STBqUXVRd1lmNnhieWRMRGM3V0NnRHlPS2FBL2ZNUm5aZ0lZdzQxS0N2Q3FhcDh0QVpnRGd0NzI0VWFIUDlKd3l1ZmJMcmM1c3lnS3hoenRIL0xlMTVBNk02UjZhRmhTWmFMWWpndmROQWRvaDZOVHFTS1FNdCtvUmJVVEN0U3dkRUhvQSsralIyRkJ1QkhCN25ldDVNTjlESzM5dlBvbFRvUDYzUWlsUWRBTk91MkMydFM4Vmp4OHY0ZVo0SEtYalA0UEc3b2NDb0tuMmNZMWFXMVg3eGM1S3Z6WWdmdHRXVXRHcDFNWnFHYWNTcWlrN2NjdWdTOTVOVVdPNzBOR3ArOXJ0cC80RHZOVWVxdVlZbDM4Rmw3L1RoczNHMHBGV2wwU2pvSnVpelVialJ1SklVNSszZ0tGdEN3QkhjN080dnpQVUJtUzYxT28xTXpjTmhob1lZSEtNT0tOTXpaeDFPd2dJWWxZRWRtNnNVS0JLN1E4OWFzVG8wdUpBY3M0MjEzMU9ZYndObHc1aS9FMlVmVHNJQ0daUmNBcWNOYXNBUjN1SDVCcVZDalU5SngwSDZoUmlBZjBZbmRrQkErYW0wQkRjc08zVWFyWU1EeHhWMUF3RTJqQzNGdmFkcy9vVXcxZXJaSzJHNnBhVDQ4ZGd0b1dKYklXNUN3c2NJdnVhalM2SFFwWVlpMjJ1OHMzRVhac2pjemRDWStOajRMYUZoQ000U3hkdnIySDE5SEd5VGZQQWR4TkRwZHZKclZRcTM0YklNOVNZYXpRRHBqSDB2SEFpcVcrUFRiSXEybThDeEZmWmZYcXRMeE5IcTNXYWpkODQxYkdlQndlMGt2NzJQanRvQ0tKYURIdDh2cFY0U1ZEUmVWVHBmeFVZVGU5OWFrNjhMZi9lWS9QdlVFNnpVWTdHdDZlUjhidHdWVUxQSGF1UzRFSUdjNHhKRjZsVTZRNEFBczFCd3Y3RjN5MXlGYVFNVVNKbS9jODRvbDJzQllubWV5cVhTYXVOaDM1M2JWdGZJK01uWUxxRmd1NkM0eS9GS0w4SitvZEpxUUxUZkFIWTdUYU5YNHlPZ3NvR0s1RkpwZjdRQ2NmQldtMHFtMTQvSEE3WEk0LzZoVzVNTWpzNENLWlkxNzJ4bDMvTFlhUDRPbDBxbVZkOTBBQitwbHRiZ1BINElGVkN4YmN2Z21rdUI1UEIvZ1ZUcEZUTHk4Yzd3MmxlSStlQmdXVUxHc0trczFJZ3NrOEJmb1ZEcEZUdkZ0TjN2Z20wcHhIendNQ3loWTRqYXJBMUtCQXhwTUtJWHVNTVQwZFk3UUFncVdNRS9uclpwVlVCdll0NDlRRXM5cVhCWlFNQWNuakhMT0dRdXdJVjVYTS9uYnh5V3FyMmRFRmxBd2gybDZ5QlcrTGhmc0N0MklhdlpzRHNzQ0NwYUE4TEl1eHBKOE9WcWgwMmw4TEhjV1VMQ0UwWnQ3V3BrYVhma1VLSFM1MDlFTHJGdEF3YktFMEphZXVTTjN4aFU2bmNiSGNtY0JCVXVrN3FvUlJWb3lSYUhMblk1ZVlOMENFa3Q0Y1lrN1dqbUpuTUw1ZVR1M3lRVGNKZWF3VkF0dGY4Q0NmWTJyS09sNGlyL24xUUlTUy9oTGdHVmRDMWk4TlhtS3BPTXAvcDVYQzBnc04rU0VqU25UVVJxK3BNdXJwbDV1YmdHSkpVelltbWV2NStsd2gyMjFMUkdWZENMSkIzSnFBWWtsVE9IZ0FNU2kxS09tdkg3dTUzRFNMcmtQQ2N6aDNmTlhlN0NuVXVjcXpTRjQvVmxjZ2s2aytFQmVMU0N3aEFuYlcyQ0ZqajdNTklFUDlxdGVPVUdYVjBXOTNNSUNBa3VZd24wWlk0N3VyRU5tNFc4UitrTkJCQUZCcHliNmNDNHRJTERzb1gxOEZncXV2V3VlZXF3YS9vQ0pvTXVsbGw1bzFRSWNTL0RDdlJRc1VkREo3NGZxS3BsdjU1bzE4aDNobU1OZnIyd0ZSWmpFc2VzWFEycHh1bEN5aitiUUFoekxkZkt5K1R3RC9mTGZoMVhoZE9GMEg4K2ZCVGlXWGRxd2l4OTdBWjIrNWlOUlBUaGROTWVuNU0wQ3RsamEwaG4xdjR1dS9xWisyT2pmVURkUytzd1VMV0NMcFMyZFNkUzc2V2VBSDRGRmdYd3B5bFRBNTZWaUFWc3NiZWtNUWo1SFB3RDVNSnNsYmh0SWZWYWFGckRGMHBZdVdkYXZBdGFBODcyb2Y4MU51S1gvTEpuVTU2UnFBVnNzYmVrU2hUMkdWdkJ5Y0xaNnVVMC9Zc0hmZUUwczRUTlNzb0F0bHJaMGlXS2V2Slljd2VqMDI1amt2dWhCck1TU1BtUEVGckRGMHBiT0lONENRc0VNK2pTaGlEbDhaeWpwczBacUFWc3NiZW1FY1BOUHZlVWN2djVacEt6Q0M0ODkvcEhRQm5wRFpQakFlQzFnaTZVdEhaZWVmZjhQNW1wdG5yU0I5ayt5Wmg0RTJqLzNjUXAvSDRzRmJMRzBwV05DMzgwV1pPb2hqQnE2MGhLSEtodit3LzFqd1RldUVsc3NiZWxvSFRjaTlCc2ZhWWJxNjZBK2VwMmxGY0t2UFlkb2ZUUkZDOWhpYVV0SFJJVnpWdjhXbGJrRmJaOGZ2VGtpT3Zrb25VOUoyUUsyV05yU0VYRXI2aGVoaFFJTitHcEZuY1lLSlhudVR1VDd3SmdzWUl1bExSMFcrMmo4WDNwRE0rZHo5ZWZsbjNpTlNVOWZqYlNBTFphMmRKaHpUWDQxVmxZVXdKS2N2UW9GZndQeEV5WERCOGRzQVZzczQrZ3FLK2RldkxoQ0ZtT2xsWWRlZkxDNlJZU2ZGYzFaMHdVR2VmcU94R3dKZlVETDhaSHhXbUFWMWEwcWpLT3JBSXB3dFlGQmlZUzJDS3ZqOFg4QkNpOU1rRThVUFZsRm55SjAvdWVRTExDQTdDcU9vNnNRb0NPWTEwSmZuMklWd0JlRVlWdWwrQzBvZEczZHJsSlBsWW9GNXYvTWptMGMzUmN1NEJQeHI5ZUJ3NThqOVA3ZnVvQkRRVkI5bGR6Q1A5TUkvMmNtZlU3MC8vRUtVL3A0bGkyQVB3TkpQT2lQb242WkNYcE1mZWRORVg0VnYvZkt2L3k5MzFSeWZEQlhGbGlDaHI0TFBYWlZmbWJzaVBJMnE2cExGLzluNW8zWFAzTVRGSUcvZGxDemZEaFBGc0FMTVBnTU1HeUhsN25ZQy94em9UeUIzY0gxU2tQd1Y5N2duV21Hc24wME54YllBUHdXQ3czWnpJT05WK0tGTDhtdlRIWndvWGdxbjVwOUMrQS9jN2g4djlMTWd4cDN0b1dFVjc0eWlWK01DMzF5TWtUc28xbTJBQXpUY0NsVDlZNFNWZ1F2SXJRc290QTdoRDR0SzdKOElQc1d3TzQxNVdCRUVMUklndmpobXluUUlad1Myc0EzcWk2TGlBL2t6Z0k3QUsvYXRFc0NiaHBvVTQwQTVyTFFEUnA5dk9OR1VQaEFsaTJBLzRWSC9Udk1TcCtjZytNLy84cGtuK2JUZGhMdmVjeXpqT2tnMlFwVkFIMVRVaVdNNSt0SW5jKzNmTjh1TFphL0VFemE1Y1k0aUYrTG41M1Z4TGtvckdJbmZ1OHRmOXBmbFJMRDJoeGZaNFR5Uy9HenM1YjRlejVNMmZLdkxnbUQ1UzhBemZ4N2dMbDhFMms2Zm5kVy93eFZUNXlNeTUvR1Y3M0VoUjcwMlNVQWZZdWI0bWpzdVNkdzByWTVCWHlXQ29sRHp6TFJoM0ppQWRnbzJ5SzdaV0s1TnFYNFhxUVNjOXEwZmM0UDU5STB1UXZoWmg0RVBXam9iUzU3S1c0U042MDUzdFlWL3d3djV1ODVzUUJwNWtHQTUrN0NnYjZ1T0YrRUdodm81WHMveTJPRmhycHU0Nm4rbmc4TDBHWk8vL2krekVRK2lqNFlGYjZGM292RXFmZm5Zb2Y4YUNHZmtqa0x2UDNyUDBMb00wUXN2Tk55eDF0L21Zclk0Njh1U0luQjJWb0Jrc2R4Q3V5Zit4TVQwalQ1Q2dHSWNOVXhqRFRJWExEM3F4OEJweXJOb0NzVlRMTi95M3RlQ0g5V05GOUtYK1hTVXFEcllBVWRjemdwcGZoaWlaSFcwVzNZTDArdk82OXl1K1ZaZlhUN1EvQktReDFVbUVMd2VzTzVGYjdWOGp1by83U3VXQVcrQmY5NWluai9uWHFXajAyR0JUb0kzVkJXVlRtOURiR3oxMVg3RDN5bnFhYjc4TVJZb05pQ05rMzNWT1czUlNaR082OUlyQVdLNzZJZE9meTJZd2w4NGdSYTRGZWZhQkRZK2Rtb0NWVFJxK1F0NEMzZ0xlQXQ0QzNnTGVBdDRDM2dMZUF0NEMzZ0xlQXQ0QzNnTGVBdDRDM2dMZUF0NEMzZ0xlQXQ0QzNnTGVBdDRDM2dMZUF0NEMzZ0xlQXQ0QzNnTGVBdDRDM2dMZUF0NEMzZ0xlQXQ0QzNnTGVBdDRDM2dMZUF0NEMzZ0xlQXQ0QzNnTGVBdDRDM2dMZUF0NEMzZ0xlQXQ0QzNnTGVBdE1IRVdtRnBwVHB4T1hpR3pCVGJrVjVyTmhENTNVaXh3ci9KbDdrblJ5ZXRodE1CWitJT1ZMU09GejV3c0N4VHZ3cC8rOFpoUEZxb0diZVp2dm81ODdNbGpiakRTaEdYQkg5K2gvcmZoQy94YkU2YVlWeWZSQWtkdmYralh5dmhmRnp6bWlUYWF6QXlQK1dUaWF0TEtZMjZ5em1UbWVjd25FMWVUVmg1emszVW1NODlqUHBtNG1yVHltSnVzTTVsNUh2UEp4TldrbGNmY1pKM0p6UE9ZVHlhdUpxMDg1aWJyVEdhZXgzd3ljVFZwNVRFM1dXY3k4enptazRtclNTdVB1Y2s2azVubk1aOU1YRTFhZWN4TjFwbk1QSS81Wk9KcTBzcGpickxPWk9aNXpDY1RWNU5XSG5PVGRTWXp6Mk0rbWJpYXRQS1ltNnd6bVhrZTg4bkUxYVNWeDl4a25jbk1jOEM4V0tYdk9qbjhsaWZUYURuWHlnSHpXUWV3R2VuNW5GdG52T0kvK1FKNjZIK05vVW9Iek9mZE1YOTVEQnBNVEJWM0UvdCtxSjY2UWc2WVQ3bGova2JxOGs5T0JmOE4vZEhYdnZBL0VQcHA2aW81WUI1MEtPaEpIWGJoZHovMzlkOStpcjNnVEVuN3Fjcy9NUlZNb1U5aVhYWVFTckx2eUZSMXdmd2tCWExBZzFqNGxXOVdLU0g4Ym8xTTBFbG45T2psT2xZUk90TlgwbGJWQmZNQ3c3STVTS2pDc3cyRyt1NGcwb3psejk1YTNmdS83Y01RcXJkTGE5MUE2RXpLOWJ0Z0huUXBrbXVEWlNyOGlKSytOSmcwU3hUSHlGUGRmM3I4TXMyak9xMTBCcUcwWjc1T21PTlBVOEIxeGNZazd5RG1TNzJmc2hIRm1xYlkyUHVIei8xRkkvMldGcFhvQ0RkcUVhRzBaNzVPbUFkZ0RueHRSV1dPcHB3Z29OZWpHZGxOV2RvcmczQW54akNrUm15d2lqN0UwbnBvTDVJNzJnUTN6TmNwNWoremttRU9FMjlha1dhRHFGaDlNeEZrYVF4ejU3REdVT2MyVGVzZzNzMkhhVVlWZDhQOEdNVjgzNjUyK040Z1dyWWp6UVRWU2FZWE9Cd0hyRTFHTCs0R1FydVVhdzJoNXVqNXF4emRNQTlhRkhUTDF2dGxoRjVYSzh0NHVNc25UNkJsZmN5eXJpTzBTS3ZzSXRST3QzSkh6STlUekYrMUU2clFRNVpkZ2gyL2xLbEtwMWdGQUFEcmFGT3VVYklIdzI3UldBMmhza3hQSStTSU9mTy85dXQyc3NEQ28yeEhtUUdxQXVxei9ndWNUMnRqRnFoWStoU3JjU2RyZlR2MkRlSnIwZElrbmZROWlaYVNEQ2FENTVtdGttRDJ5YnY1d2NWR1RWRkNhWHVzb1oyZmNaSDZDTVhjZGdrNWM0akdjMUVMMDhMVWpZMUVNRlcxVzVxNFZtRkRiK24vc0dHVlFOTndITHE0LzdXY3dDK2NYSG90bkJJRTg1K0pwaDFHeXFQNjB3N2VrTXRVRE5nMXRweXhqRjVzOEE2ay9ieEJzejNsSlBnR2JlaTNXUlk2SHROUlZUNW9XVGhsc3VNTVlsNU5nNjh5b0owZm10TjQyaFVRTHIzMS9aY0F3Wi9XcmNtQmtIaGE3RDFWeGVqUU1aT1ZlVjJoOFMrYTVnL3ZzWWFmZmx2N09hMWlOVkpMY3pndlBIUHpZMjhpalhiditpL2VvbmR6cWhEaE1Nd0E4R1Zib0xNV1psQkt0OTg4VWc1WG1CaC9kSzhlbXdlVGx1WFlqRkVsSGtsODdHR0FTYkVYTEZEczJPK2l0VHJydElUdG9ETWQ3aVZQV2o4dTFpSnBoS1Z3aFZxdUZwbENuOWJpUExLUWR2OWFTaHc3WUpsWTVtS00vbDVBSytkZXBOZkZCNnYybUxOamNiWWJBU2ZDVzJ1dG1GbmRDTFdETm1wdnRPNStiTTA3S1MrUjhlSW5RY2pLNGMwZVkwM0JFaXUwb1o4eTBTaDVGNVF3Qk9lczEvWjZPZHRZeVdYK05SZnZQcWphYlJmYmloU2hLNkYzb2ZkRlVuSENDZFF2eDJZY2NpTHp2dzdwU2Q5STE1VjlCRjJwT3BpdEVlZG9nR243Y3BvMlBvSitXbWowbTNGVjFCSkdtemphY2FiQk5JTmNzVUlQRXFSUVRYZkxxb1RPM084d0MxcVA2MlBYVVR3Z2czU3p6VytoZG5Ba1ZzaGozRU5neTJwc2REV0srZTR3Rlo3a1c0YkRGQjVjWmdZUGh5Vjd5RTdFT2RaN2lUT3N3UUpZVU15UWZyMFZKMlF0cytjTllPY0VYMFBOeFdycGJnNjNjTDgrRTl1RzR0R29ScldBRTJEdGVPTFJwTGJJQ25FdVJzaGoyWnpBWWJXNS83WHRib05DdXJPakdUb2NkdUxhVUx5d3RXam52cE13djRwbjRKdzZnOTVNeXRTaVF0YjJtczdzeGxWZ2lUWjBXLytySWxiS2V5NnR5M1ZjMmJHWU5xUUlvUWFQUjhhYVl5akJVNk1XTzBDNHhSYXY4eEVoVDdDbjRhUE5BN0JQcXlqNEp2RVZjbGZiMUxiazZOMjM0U2xwWnZqU3F4dHRRNUpLQzgxekg3dElyUTFlVEI1N3Q2QjJEaFNybTZ6TXZ3K3ZHWGJZMDlCb09uTWRRd0htZjkxMnJxcVU2a3J0VVQ0NFQxV3RSV3VFTm9HT1djeFRsb1o0Mm9XcC9nTVBGVU15bnVBVE9NUXBNblcvanpaMGV5OG5rMzRxM2VGODZneTMwcC95d01EN1R1Z1lWTTFpQXRlMWRVSU9yRjBsMkdHcjJLbDQ1NkJLZWhoaDlpcTZzK3BIMGwwRkRXT0tWZDMvY2d6OXdXQXV0VkRmTUxpRUJjVUovckROaGIzVkZvWEhRVktoRGYyOFkxMnJjY3RoUng0akpwL1JCL1FkTmdzMGp0aXBZTDdEOXRNS0crRnhmc1FhRDh2TzdoWFZDUGNkUG1SRmNnNHRZUmFwWGVrSk5nczgvak9UUUdsZ0RwNzJGWHhCWXdLM1VoYXZJZjJ2alhROU1rTlpDcWt5N2JCWjRNSWxFNjgwTU8vUW5oUC9HcDgzazF3cDU5V29pR3RPMVV4cGJjcXBhSHJFSmFYdk9jSDM5cGQyVFJXbWdEazdma1NzYW56ZVRIS2xuTWY4ci94dFNydmFqbHFzZyt3NGpaQ3Fwc3d4ZG5pMzJqSE9WRkxBbkxtNUNPWnVEV21FcGhqRXFrRWIrdFlnT2pWL0lZdEQxYnBjUzV6b042bTQvem0wZ0ZPVmdIQUttSGVwT2NtdjhYa0xpVExXNkREKzF3MTBhYXd5V2xWMm5ML0pnRC9tUXFaUlZiQjgyMVEyQmN4TjFXVW1qL2xmMVVudlFOazZhSGNnelFFSXByNjB2eVdMRjc4bXd3V2Mra01BQUJqR1NVUkJWS2JRalBBaHEyTnEwMVRrWUpqL2wyOCtxRFJxMVA4NVUxWFp5aXRSd1RjZHBPb3AwNlhleXUwUHZmaml1UWZwR1lwdUgySndMRy9OZ1Z1RXRLYStRenpicy9HdUFBODRGY000ZGFoRzVEZkNYRTA0Q09hRi82UFVRb05sbFhlbXc4ei95bWM5TnJLS2R5K0J1TWRWSng1SFBwd2RCSE84ZnBRT011Qm81eWFFMTlUS1JIajIvaVdSeTF6VUJ2UFovM2tSb2RNUnF4UXFYRzk1ZDJrMkVZWmpUV0QrMTM3ZHVsWW9VUmJFbzhjY255WVZhMjF5a250TDFHWUs4TFA2Nm5jdXplNVBDOHkvUnlHdGh5dmVvZW5hNzZrd1VYYmpIU3I0b3JXRU1GNUsyamNSbHhOQ0t4L0dhUnZNQ0x1U3dEbTBpbm53VXVSelI5czhacnczK0E2c2tVck5ISXo1OTBHVUg5OTg4eitvcFhENHZ6TTl0ZHVaTUZWMjQ4ei9hdThkUGhMcWJXdFljL2FRUHdJdmhmNzF3WFRGN01TVWNnSHpibHN4Yk9tN0xCWmxCbUwrVlhpNXRCekRhTGFLeFFwZERqMWxETXZ4Sm5IL2E1eHlzWkpNaXhreXpTYnpaTGFCQ0Izelptd2grOFFXMkZMNGlKYXdZZTNLVnB4WGtJTXdCOFZlcThkVjNzVlNoUy83SGVsN0xpUmRsbXVVT0puYzBwZ0dhN2FsRmlRa3RFZ0xxOThtNFFveUQ2RVdkZUEySkE3ZDcwQkVOSHB6NFIxbkIvY0F6T0dUS24ycVZhaGlOZ1VDMGVUVi82L05FRlZpbEo5RGxJVmxhRHV4MUdnenlKaHAvNHBxc0M2OUgxUVFNanFRSFFWWTdTOGVVRGpTN1JCbW1GRUx6Q0VhdlpsejE5azdPQUR6KzVQZU15U2REN3IyYS9YQ04vQUQ2dHEveEQweW1BMitEbW85czRtVTNBYXBqdTlMS0JueHdZM3dKN2pJZzB1R3M2NXRvNHpuakZOaG5hMjhmNkkxK3VSQ09HY3BMSmFaSEhJSFlONVQxeWNxTXdMMHUwa0tHZGRjMXJtNDFKZW92V04rOTlxRTZ4aCsxbW50b25FTnFMSVdhVkJMbU1FdStheEgvQnVpQXppcTJXVFhoei91ZXFOWHlhTGhkZWVkSHpQbU1EVmhrNVJRWGFSZjVEaVhRSFBMamlqRTVuQ2pwR25aK2o2Q29DTjNNNWpjWkVrTUEva28zaFk2anA4ZlBxenBqZDVzcFFYbnFZUVo4eDN5R01mVXVZRWxiTElNL0xoYlRqaGlXQjFpVWd0cklkWmJnd1NwUkNkTE83ajRKdlR4OXBQWHBGcFdNYXN5eXlXTi9ud1NxWjYrNEd4N0krYllHOFRGMEN1cVFvN29BYkM0Wm0rZlhqZ3pNVGYvYXl2NkVTbUN6ZXN3NldrZldLY3VHRkdzenFaeDVJd2R6eEZqRGlyRnQxK3lLOFVIbjJCQkZkZE8wR3hRTVJlMXBWY2hCblBxZHUvSk5kYndlbFhBaU9MYytUcTJhTk9PMllKemV6TzI4eVZseGFnSlFKN0RNazlLSDNOU0E3YUR3M1dKaTJlNDcxQit1d1lTbVZXS3R2TUFtamkrdGlXVkdpb20rQ0QrbzByRXdnMWdJM3lDTllqSS9aWVlhaVZwMm9heThIWkZsRXBmaVZ4b0tyd2dXRWxhZzJHWlpBK3c2aUNoWG9GdExDM015YjZHN1VuTlhzeUNsRHJ6a2lhd0RUQk03TldPS0U0MlZjU3NvQVdsUktPUDBPb0pWcGl6VVN4T0dQR2dVYlpWaEQ3MERMbStXOWNxYWtCaE1aekRDakZtUEwvclBDa3g5Y05HL3dhOXNNYkpMcElXNW1TRm5kU1poVVdMdzV6dXJpeUhTVms4enNRa0xkb3ZrQ1dBNkpvYVFLVmprV3hPbVBBblZLOGtieVNLRW5xMlZNZUpKaVVaQjE4V0xHdkFNUHhVM28zWHJVSHdDRHcyNnVNaHlyZ0Ywc0tjYllqUngzT1FTTEdZazFVVk8yRWNZUUIvTnhaN25XNUdTTW5pZDVFbDY0MGVKeHJNYWRYT1p3Z09zY0o4UnBPRk9TY3hwUzRsbWNMdEN0b0tFSVRjemMvUkZkRER1Q3hjMmhNanltVWdRUHhKY3BReVNoUTNucFB4VHoxTFllUmd5TlNXNTNxamgxSW1jMDZQZEE0SC91VDRpUVJ4TkVzY2U0Q3EzaE45bGVKOEwrcGZjeE4rd214ZFhRYWpwSlNGWmJmMG9jWE4yN0hyRXk0eEVBOHQ1U3BtVTJiRnRVWVBhVVp6amhiemhXaVhUWVdDRENsZ0VPQ1lodW94dElLZi9kbnE1VFk0a2hzajZOeVpNVVovVzRmbnVtbkhOaFp6K20vTHRpeVNLK3BpSS9Kc3JkRmpWN3pKbktOZG53TzA4U1BWa2lvZy9vaTBzanVBNVQ1NUxVamRERHAwUys2K1NNL1BkY3ZBSFdidTNJVThTSm9ZUDF6QUYydHJnd29QeXErQURjV2NhQlZidEN5S21NMjVJTXVKRXVhQWFYME9WY3ZKdWNxbUN5TEpRWkQwUktmVS9BQzdhZUJiT0xUVGhCbGZhTFFIMmlsMWlhaUZ4N1ovVGlUdVdQdTd3TjhlODNUMDBHc1lJQUdYYmdiN1dBT1lpUEVSMjFjMGVzekRaTTdWR091YTZ4MkF1ZGpFMTdqVVFDVFpBMHhqQ2NzYVFiQUtNNEhlWHAwbU5xUTJuSW90a25ESnlMWE5pY1p3aDltU1ZHUkFmZDBZZHh0NEtyZHJXSVBOQVlVSFpKT1p1bmlrS3NBUVAwVi84aFZXekdUTzBlNnJ3ZE1WUHpucGdFenlhVmlDbUd6MVZNb050SDlTekkxSyttaVBLZFJsSUJUWHJrV202RGh1SVB0NTIzcmlOcW9yc0tGSStybjREdEdXZFVCbTZtTDEyd0I3NEVaZjVXWTFtVE95clQrd1VsTTdod2FzVGMwRXN4MlFTVDROSFlpSlI1VFIxTkNWRm96bzlHcndrNElzam05WjJEOFBBcGlCY2JNcXNpVUVWNk5kQWl4YTRaRXBnUUZRTzZHVVhUSjVicFlaTFYrZUY4V1FZVExuYU0vSndKSXNIdk11NkNoeWlJUzdJZFU2cUM5NmdvTHpBakxFTEwzby9RalpmekVzY2g0dWdIL2R4WThNbVdaLzhFQlNFaFpyakFYcEJDL2grVG9mNFUzbTNKRlFXSXBnYXVmZ3NKQ3RXZVczQVppRFRQUWlibzB5ajdGN0N5aWdCWkRyaU9qa1dVSjJiajBrT3FQQlFoMlA5QWtBRHA2bWt2VWFuN3dNNWhOSHNRcjJFb2ZDaUVWM0EvaW9LamUveVp5alBmY0tLb1g3YkNydkFnZ29NTWRUdU1obzFvQmxiNTBTRjByN0xFVGpHZnFGR1ZpOGdyRXlIb0Y1cVg3eDh6RkxZQUtCbUU1aUdldGlEcnlSa0VueEpwNnRyN0hpRFlNNVM0TEtzaTd6ZWJpcTZGd0V1N2RkVThZUG9OSzNWeFJwQlJtazhYN3ArZXg2WG5mc0YycWdHUXplZGFFZ0RvanpNV1FHbHJTNXBoVkppblRBWU9LcEFiSEkvS0FyTEFmeFJITldZMlpMU2RYUWRGUGZEaXZTOExvVDlJYTFEZGFSejl0eE9ISklCbS9DMEdlMFdFRS9NVXR3ZUxrZ3V2VkNEYVFFcGNxYXNEQWJhTk9FRHVocmU2NUZZOEVqUGN5QXRXcnlCT0V4cDhXZk1aTTVZVHExeGJsWTNvMllyNGFmYkxJUDFTWnZaZkw1THU2Vi9pVmNHZDV0MnNLSnN5WDBnWEJtWnVKTHNtbFp5UlNDdGRBVFl4bzVJK1V3VEVTcXc1RHowYnRHSXZXZ0tBNldtc3dKejBNendzNmNZTVFjV3ZXMlhyd0Y4aXppZzU3ODZRS1NHRDhRekVKSTIzK3lpajZsTXpoQWJPNzlkb1Z0Nlp3V2FyanFraGh4Y2V5ZTU2R3pxK01RWEQwd2c3UHRhVkg4UzkwVmRIUWdNempjMkdiRWhOeGt6bU9SV1laa214QXlZZzY5QzErU3pUWUpnd2FvQmwyUTZOeW5zTEtiRWQ0dzRNTzBydmd0eUx5Mkhza2RNbUZCYzBjbU03R2xnNjdaZnFHR3ErdWdaVjRyM1ZvQjlVakMzRW9WZ3ZnTGFhRW13c2tIM1JuT1o0QU9MSHBIQTVpVllTSElEV3N5NTB4TWt4dFFuUmx6c1R3cDlrNFJSaVdRWmhGQ1hiai92MmJoSFEyNC8zeTBDcGg1WG1KYnkyaHZLNW8vVk1vcUg5NEdsTGFsSzRYSDV3RjhZV0RqTFFENlhYYVJNZ3d5U05vZXhDTStuMnhPZzcvMUs4RWY5OURsK2pwd2V2TlpPVTB5bVhOYURERHhyR05TelpoRGQwWm1ZTVVLVzNuVlFKb3p3S1pZZ2dDOVBoUERkUlUzZnFZSTJtL0dVQXlSdEI3dVBKLzhKT015OWJHTDZQUmZjWllST3A2aDM4SDE1VGdDTDRpSjY2Z3hYK0RHeFBmTllLcEI0c0xOWXpMblVzekpURjNSU0d3QTV2QUV2ek1JUGw3aTNReE1WdWhVZnJaRnhFTG84UWhMU09qaUpuVGo5Yy9jUklqaS81Y3BycHd4TFl6bDl6bG1iNnVTYXY2SmxRN1RKVERkQ1UzSkVzaVVaS1ViTGVKL2Q3djQ0QXJyMnhIK3VzekZjeXZEdHZNTnJFQUQveUQwTk5TSVowbEl1alZNNXR4QnU0cUlWc0VCbUFlZmdObFlBKzE5bXpQN1QvdXMreXI4Nyt1cS9kUHZMZk1NN1E2K1FocWZ3a042djZsbERoc0pZZmw5N2lQNEFUWVF2cGhrSWJxRTZtQks0cnFpbnVWYUpiQWNQcmtEMHU4WFAzcXgydi85dnlGYzVtK3RQdEFXL0V6bUxMbXZFUWRoSHN6ZjJ1ai91N0tvM2k1UWtndGZyTTZpWGFrQlZEcVdmd2w4TCtFU2dEMjdtRGRRcDB0aXVqU0VXRlhVVG1KM3NQUWVhUEJhTWd1RE9XRjVYazh1R0o4ekVQUDRZZ05TeFZxVExrTmVHa0J1bDYxaCtUREdlUmtLUWtmMDYxOThncUplSjR3ME9wSVM4d00rdElnbktZWk1UK3BvaXpVOTcwQXhMUDdyeVJ3TTVqemgzRnNOZkJjNVdRNVREc3hxbDBVK2pGV0dSMWlRRFE2b1dKSWp4cmovbUsvaUNVZHdySXJOdGttWXFIU0pYSSs3THRRd3AxWGFzeVF5SFRhRExNL0Y3bm1FaThtY3g3a25KMUlxT1NHVmRnNWo1U2xSSmN5UHd4NWNrZWNVVUxGYzZqOE5HRU1sRmJaVWhNa2xmOUJVdXNRS1NxNExOY3dwOUlIOFJPYXVHV1N0dDVaWXltVE9kZmNwWEZCejcrRVNaUk1aQUhOWlJPQXBIVTBkS3BaUHRyRVArZ3pzOXZDSldBWGlsMGlsS3AyUUloUUFDUTE5YVloWVJJdUllNXhGMGtnQ1pGVXJXMG1ZcDhtY2xTR21HQnRwYUtHL1d0RkxBWFBxQ213WEdueXlUZzR1ME83UkJ2TWRNY3NQRzlnWXJ5alBzcEhRTFhNQm5sZkRUb25CbklWaCt0Q1Q1SnQyYmlJT3BGN1gvSUd0WWVTS3FVUEhFaTloNi9laE56Z2hIdUd0MnprTW9MeC80T1d0N3FzaldvS0VLb01wajJuNmJURG4zQkREZWFqeUVVVnJXc2Zaa2NBY2lMK09PUjdBb1ptZjV5eGgwY0kySTNVNm5xL2RsNFpZcUdFR0tabTRBN0lieGorRE9WZWxBVFFGeHgvUjMvaVFHelVIazBUSEVzYkF2Wk9xcGNCdWRFalU2ZUxxeEF1MWVsekd3TFJHOUtUK3dES0RDWG9ndTZIZk1aaXo0NzQ2SHl6T1VCUlY3ZW5yYWJHaEdKSkNPcFl3QnI1U2twc2U1QTJxWmd4ZFhIMndVQk8rN0xoOEphM3dYU1dDUCt6YTF1S2ppUURrM0k4Y3h6RFpuRVgzRFphNENrYVFCbFBxdG1RRG5XNVR4ZzRRMGpGZnhZWlMvSTVRRFZzUzZuUnhGWmJVZFVVY2dVd0wvVVBjVWNYeElJa09HTUpMRU1QSzMyRE9sUCtPM1VHdk9hUWVGcHdiMFhBT0J6V2FpaEFiMkZES29nT21aV3luVTZkVGl2Q2d5MEp0OVZWZWl0NGJoajVZcDdTUGtSMlZ4VVI2Z3psci9YcGlzZkZtVEd1T3QzWEZQM01nT1hRc2F4aHp4YWtMNXdyT1VQWTZYVXlWVUhRN0pqazJxYk9tSjYrbnNGcURaOUFrVWJJNUM2WVJRWmM3N2RnR2V2bmV6L0pLQ2lPYjl1aFlWckNoVHZGYThIdmdmSHFsMDBrS0hvSWVnWlB5cE1SN01meDB6S2R3V0o5ZzNreVVJZG1jUjhMU0pmSklQYU9GM292UUoxazF6NDFNTGgzTEVzYThMblJSbG0wNm5hQVFnWFZrNzY4OHJsUkJHZXdvNDRsZ2ViQUFkaTBJUDBPVVZiSTVLeWtNTk5INmJWTEEyVm9CTFI3SHRMQi9QcUlURS9qZ1pWT3B2Z0ZWdkNianZ5ZmJyazRuU1ZqSWFhRldpV3dWekkxb0ZhTEtWZUxiUTJvaUR5ZWI4MFE2SGlKZXNjdDlCbDJwQUNCby81YjN2SURRblM1RmpiUTZscmdHdVJVMVZaWGRpVTRYWVFrTGU5dUZHcHhYaVhybE84cVRGbUUrWE1MOFkrSk1TcFJCc2ptNzFrTlVsT3VJVTliUmJmSlE0T2dnMTlzNVdkK0k0YnpRUVhjSUxRWmczckpmcUFXMW1DV1UrRk5TVVdHNmdVUnpUcW5UbVhSbEdNaTlzdGNNUG8rYklaeUt3bnZibzdvMExNa0dlcG16Zmg2OVV1ZGgvZGtRcVR3QWoyTzA3ZkxNMEIwV1VlS3hrbGxkWmJVZ1UxTUxKWnB6MVRBSFNFMmFCTWFudHlIakxKeVdlK0E3elFTU29aSTF6UEZjbDgrbWloMjAxNVlzTlRxWnpFSTEwOWdab203RmRnbkZkNGZJMG8wbW12TVR6WFFyemdKM0RVdTg1Y3phNjhkaHMzWkxFVkNqVTlKSjBHV2hkcU54NXlQTTJjZFRzSUNHSmJqYm1SdjBlNERNbGxxZFJxZG00TEREUWcxUFNqTFVmWVkxdVNyaUdwYUFIWm1wRnlzUXVFSVBDRE1yYUhRaHk4QXkzblpIYmI0Qm5PWEtJTVRJUjhkaUFRM0xMZ0JTaC9WL0NlNXcvWUlpZ1VhbnBPT2cvVUtOUUo2ZEJYQklqNnNscW1IWm9kdG9GUXc0dnJqYkQ0eWgwWVdNMDlLMi9FS1phdlJzbGJEZFV0TjhlT3dXMExBc2tUZGZZV09GWDNKUnBkSHBVc0lRSGZrTWlrNUJZNFc3S0Z0MWZ6Q096cWVsYkFFTlMyaUdNTlpPMy83ajYyaUQ1SnZuSUlOR3A4dFVzMXFvRlo5dHNDY3BNLzVzWFkycko2WmlpVSsvTFZMVkM4OVMxSGU1SlZRNm5rYnZOZ3UxZTc1eEt3TWNidVAxdnVqQytoaFlRTVVTME9QYjVmVEwwY3FHaTBxbkcrNVJoTjczMXFUcnd0Lzk1ajgrOVFUck5SanNhM3A1SHh1M0JWUXM4ZHE1TGdRZ0c5RGlNSU5LSjBod0FCWnFqaGYyS1ByckVDMmdZZ21UTis1NXhSSnRZQ3pQTTlsVU9rMWM3THR6dStwYWVSOFp1d1ZVTEJkMEZ4bit2bzN3bjZoMG1wQXROOEFkanRObzFmakk2Q3lnWXJrVW1sL3RBSng4RmFiU3FiWGo4Y0R0Q3AxL1ZKbjU4Rmdzb0dKWjQ5NTJWak9jV0JjSFpWUTZWYkN1RytCQXZhd1c5K0ZEc0lDS1pVc08zMFFTUEkvbkE3eEtwNGlKbDNlTzE2WlMzQWNQd3dJcWxsVmxxVVprZ1FUK3hwZEtwOGdwUHVsbUQzeFRLZTZEaDJFQkJVdmNablZBS25Bb2h3bWwwQjJHbUw3T0VWcEF3UkxtNmJ4VnN3cHFBL3YyRVVyaVdZM0xBZ3JtNElRSm5UN2RFSytyYWY2NmNjbm02MG5IQWdybU1FMFB1Y0xYNVlKZG9VdEhFTTkxYkJaUXNBU0VsL1Y2bCtUYnZBcWRUdU5qdWJPQWdpV00zdHpUeXRUb3lxZEFvY3Vkamw1ZzNRSUtsaVdFdHZUTUhia3pydERwTkQ2V093c29XQ0oxVjQwbzBwSXBDbDN1ZFBRQzZ4YVFXTUtMUytGWHRlUVV6cy9iZGJQbE9pWXhoNlZhYVBzREZ1eHJYRGxKeDFQOFBhOFdrRmpDL3hZczYxckE0cTNKVXlRZFQvSDN2RnBBWXJraEoyeE1tWTdTOENWZFhqWDFjbk1MU0N4aHd0WThlejFQaHp0c3EyMkpxS1FUU1Q2UVV3dElMR0VLQndjZ0ZxVWVOZVgxY3orSGszYkpmVWhnRHUrZXY5cURQWlU2VjJrT3dTdnY0aEowSXNVSDhtb0JnU1ZNMk40Q0szVEVQMDhNSCt4WHZYS0NMcStLZXJtRkJRU1dNSVg3TXNZYzNWbUh6TUxmSXZTSGdnZ0NnazVOOU9GY1drQmcyVVA3K0N3VVhIdlhQUFZZTmZ5ZElrR1hTeTI5MEtvRk9KYmdoWHNKUGdFb3J3L1ZWVExmempWcjVEdkNNWWN2dDI4RlJaakVzZXNYUTJweHVsQ3lqK2JRQWh6TGRmS3krVHdEL2ZMZmgxWGhkT0YwSDgrZkJUaVdYZHF3aXg5N0FaMis1aU5SUFRoZE5NY2g1UzY2RXBqNllhTi9ROTJobkNjZHFRVnNzYlNsTXdsM04vMGs3Q013UVpRdnlKZ0srTHhVTEdDTHBTMmRRY2puNk1jQUgyWXpobTBEcWM5SzB3SzJXTnJTSmN2NlZjQWFjTDRYOWErNUNiZjBueVdUK3B4VUxXQ0xwUzFkb3JESDBBcGVHc3hXTDdmcEJ3MzQyNCtKSlh4R1NoYXd4ZEtXTGxITWs5ZVM3ZmhPdjQxSjdvc2V5a2tzNlROR2JBRmJMRzNwRE9JdElBUi9qdnBwUWhGekVNdFEwbWVOMUFLMldOclNDZUhtbjNyTE9YejlzMGhaaFpmZmV2eURrUTMwaHNqd2dmRmF3QlpMV3pvdVBmc1dITXpWMmp4cEErMmZGSCs4b3YyTEc2Znc5N0ZZd0JaTFd6b205TjFzUWFadXlOZlFsWlk0WU5lSSs0ajdXRFQybGRoaWFVdEhMWG9qUXIveGtXYkl1aDNVUjYrenRFTDRGZGdRclkrbWFBRmJMRzNwaUtodzV1YmZvakszb08zell4aEhSQ2NmcGZNcEtWdkFGa3RiT2lKdVJmMDZzRkNnQVY4d3FOTllvU1RQWUlsOEh4aVRCV3l4dEtYRFloOUZzWjkwaFdiTzUrclB5ejkwR3BPZXZocHBBVnNzYmVrdzU1cjhncWlzS0lBbE9Yc3RCdjRTNENkS2hnK08yUUsyV01iUlZWYk92WGh4aFN6R1Npc1B2ZmhnZFlzSVB5dWFzNllMRFBMMHZQeHNDWDFBeS9HUjhWb2dEc3M0Q2VMb0tvQWlYRzJnTDVIUUZpbDVIRzJTZStnSERzK1R6OVU4V1VXZkNtWDU2Rmd0c0lycVZ2WEYwVlVJMEJITWE2RXZFVEgrOERWWjJGWXBmZ3NLWFd0WHA1Vmduc2paQWd2SXJrZ2MzUmN1NE5QUnI5ZUJ3NThqOVA3ZnVvQkRRVkI5bGR6Q1A5UGtMK2pwYzZML3AxT1kwc2ZUdGNEOG45bnhqNmZEbndRa0h2UkhVYi9NR0IxVDMzOVNtSy9pZHlENVY2RDNtMHFPRCtiS0FrdlEwSGVoeDY3S1QwNGRVZDVzVkhYcDR2OVB2UEg2WjI2Q0l2Q1pmelhMaC9Oa0Fid0FnMC9Dd25aNG1ZdTl3RDhkeVJQWUhWeXZOQVIvNVEzZW1XWW8yMGR6WTRFTndHK3gwSkROUE5oNEpWNzRrdnppWUFjWGlxZnlxZG0zQVA2dy8rWDdsV1llMUxpekxTUzg4c1ZCL0pKVTZQT0RJV0lmemJJRllKaUdTNW1xZDVTd0luZ1JvV1VSaGQ0aDlKbFJrZVVEMmJjQWRxOHBCeU9Db0VVU3hBL2ZUSUVPNFpUUUJyNVhkRmxFZkNCM0Z0Z0JlTldtWFJKdzAwQ2JhZ1F3bDRWdTBPampIVGVDd2dleWJBSDhqeXpxUGxxbFQ4N0I4WjkvWmJKUDgyazdpY08vcTJkWkp5K2IyUUtGS29DdWVOZ1R4dk4xcE03blc3NXZOMXMxMjdrd2FaY2I0eUJxTFg1MlZoUG5vckE2bmZpOXQyeHI2cVZqRm9DMU9iN09DSU1zeGMvT1d1S3YyakJseTcrNkpBeVd2d0EwOCs4QjV2Sk5wT240blRyOWswUTljVEl1ZnhwZjlSSVhldEJubHdEMExXNktvN0hubnNCSjIrWVU4SWtpSkE0OXkwUWZ5b2tGWUtOc2kreVdpZVhhbE9KN2tVck1hZFAyT1QrY1M5UGtMb1NiZVJEMG9LRzN1ZXlsdUVuY3RPWjRXMWY4TTd5WXYrZkVBcVNaQndHZXV3c0grcnJpZkJGcWJLQ1g3LzBzanhVYTZycU5wL3A3UGl4QW16bjlFL1F5RS9rbyttQlUrQlo2THhLbjNwK0xIZktqaFh4SzVpenc5cS8vQ0tIUEVMSHdUc3NkYi8xbEttS3ZYdy9MQ3M3V0NwQThqdE5oLzl5Zm1BZ2JLQzl4QUJHdU9vYVJCcGtMOW43MWc5QlVtUmwwcFlKcDltOTV6d3ZoVDB6bVJWMHZKMWlBQWwySGtJNDVuSlJTZkxIRVZPdm9OdmxQNlhlU0pQK1RSd3VnMngrQ1Z4cnFJUG9VZ3RjYnpxM3dyWmJmUWYybmRZVXFlODNnOC9RWjZiOVR6L0t4eWJCQUI2RWJ5cW9xcDdjaGR2YTZhditCN3pUVmRCK2VHQXNVVzlDbTZaNnEvTGJJeEdqbkZZbTFRUEZkdENPSDMzWXNnVStjUUF2ODZoTU5BanMvR3pXQktoNVlwZjhQYUxhT3BQelV3MmdBQUFBQVNVVk9SSzVDWUlJPSIKfQo="/>
    </extobj>
    <extobj name="334E55B0-647D-440b-865C-3EC943EB4CBC-10">
      <extobjdata type="334E55B0-647D-440b-865C-3EC943EB4CBC" data="ewoJIkltZ1NldHRpbmdKc29uIiA6ICJ7XCJkcGlcIjpcIjYwMFwiLFwiZm9ybWF0XCI6XCJQTkdcIixcInRyYW5zcGFyZW50XCI6dHJ1ZSxcImF1dG9cIjpmYWxzZX0iLAoJIkxhdGV4IiA6ICJYRnNnWEdoaGRIdGNZbTlzWkhONWJXSnZiSHRjYlhWOWZWOWNiV0YwYUdOaGJIdENmU0JjWFE9PSIsCgkiTGF0ZXhJbWdCYXNlNjQiIDogImlWQk9SdzBLR2dvQUFBQU5TVWhFVWdBQUFHTUFBQUJSQkFNQUFBQTBwd1VBQUFBQU1GQk1WRVgvLy84QUFBQUFBQUFBQUFBQUFBQUFBQUFBQUFBQUFBQUFBQUFBQUFBQUFBQUFBQUFBQUFBQUFBQUFBQUFBQUFBdjNhQjdBQUFBRDNSU1RsTUF1ektaNzJZUTNTS3JSSWxVZHMxdVc1bTlBQUFBQ1hCSVdYTUFBQTdFQUFBT3hBR1ZLdzRiQUFBRVkwbEVRVlJZQ2UxWHoydGNWUlMrcWNuMFRUSk5pMGpFZGpHemFKRlNOSUVHUkJBblZkRGk1bVhWN2pyanBpNlRRaEVYd2d5SUcxMU05b0l2Z3VET0JQb0hUTUNOdWtuY3VFMktJaTZVMk9TMTB4L2E0M2ZPdmVmZTkyYnlrcGRsb1hlUmU4ODUzM2ZQZmVmSHZSTmpzdVBGckZCcVBVYU5VcmdNcUU1N0dhbk1jb3pvdUc3cU5FL3ZsTm5iWThib2ZxV1RkcjFjWXBIUXFobWpxeVdRQ3FuS29aTGp1RWtHYmJDbmp1R21TalBpcjFYZVRmTEluckJXMmswVXIxdUtPZitmV3h3NVhWQkV0S1dyNS9NekdZR0w4VitaYzMvUnpRZ0Z5d24wOEtLM2ZVK0Rvems5VUJhVVVvT3dyRUxoWEFmcW9WcVhJUHlyUXRGY0FZaitVV3NUd3BIbHpKOUNPMHBoNGJFS1JYT1ZVWFBPZW9JRjc3S0lNczZvRFdjOXhjSk9FVlQxSEREcU9pbm5VaEVqY3d1TVZMVTVsNm9jbVJOUTdxazI1MUtWSTNNSEZCL1dGZ1R2Y2dUcUZKSVcvMDRrb0xnYnFvaGdERmRJQ0dzTTRYNHgyRnBlWU1vWmg0cFk4TVZUUkQzSnFDMW5sVXBZS0lLcW51dlF2MStTRm5XcGlKRjVreW1xemJsVTVjamNCTU9uSmVkU29CT3ZXTVpyTDlPVlh4MjVBNHBQUzg0bEF5YmlwenhGODBCcDcrYlQwb1RldXdTMEZ0TStNK3JRWTlpdDgybnBlRDN2YlNZaEExWnAwcFhMTDhGa3F6ZVhscnhMWTFwcHpGMzlMWjBGL3pvb2k3eFJMa1o1bDhiY1hld2dzVlAwQVNNck1kRUtMeVJHcTd6Q1VKZlJ6MjJSamVGYXNtK3ZNYk9Pc3NsSFZJQzZITmZHeEVrWHB1bGp5NGRWcXFRSmhxOTJjZGt3cHFkRk40bXUzcFVISGl6OHpPa3l1UVBLZ0JjODFpQndKYlMwNkZCemIvb3lQU2tCTnhJam40aytHSnk2dWhiZEZGSHNyNUlsZTQxS2pIeFB4YUE4QWNYNzVUTDExcm85SWJZSitaWWJDZmRlelZjUXgrTTk3TUhqUS9wRDVtbW02TGRJOU5CZ1ZYb2dSbU5Pd3lwUk11WlU3Q3FSZGRvdTBsK003dm5MYzlidjl4azk3ZHA5MW9ReUowSmYxcUFrL2laczZUUHdEYVdMenJPRnlRWHhPcVhmZ2JTSFQrRVF5SUI1R1l2SmVSb293K3dDaEhHMkhkMGdtdUhiNHQ3TjdmQW0xYVVTdjR5aHZ1WjJRUTJGZ2IxZkZTbnRxaGxZVjNsRW4xb2xDZ0lmYUZsUDJ0QnQ4OW9HRXhJU2pYM2NTZWhQNFVoYWRqNS8remE5L3hZempQbmg5d0UzaHgxSTlKNDVjZXVyTzNYZUtXMndWdEt5YnUwSC9NV09DMVo5Q1VlMFB3bFBNM3ZqQUxCVm9YWjFQejZQMU9JYVU5cUZGT3pZVUNORFdlaGoxbkpSVzJidWhWWXlIQ2wydVl1WmI1MkNzWmsxTnUxdEQ4WmhQd3lhMlg5UWVsSUpraGF0MmdNOHhSb3d0aUc2eS95TEhRTnp3VUQ5ckFRVDJ1Mk1TOHRjMEE2dDBBMGJRWVg5dDJ3SDBXclFEcTJ3Ynp1b0lIWGxNZ3R2U3pEcWFqejBQVlRUSW0zalUvejFvc0F3eitaK0FDM0o3ZFFFeFhWMEFJWlZQeHN3cEIyZllwaHl5UHNiK3dvRE5ySnBiWUhDMUlNSHNuYnpqWFcxZldRRGprcjFiYTZtTUZkcGY1c0dEYXVvNlozMDA3bHVnQXl2ZXJTUFV6eGFaZjJsMkRiWU1HWklUdWd5S0VTLzNmazZwclQ0QXdJdG9yVGRGdzcrbEdMZ1NmdkVSSW5sdk5zSVd4MnlHdjhieHNvdnVFbk8vZWhoL3dQSCtob0JLM2xFNFFBQUFBQkpSVTVFcmtKZ2dnPT0iCn0K"/>
    </extobj>
    <extobj name="334E55B0-647D-440b-865C-3EC943EB4CBC-11">
      <extobjdata type="334E55B0-647D-440b-865C-3EC943EB4CBC" data="ewoJIkltZ1NldHRpbmdKc29uIiA6ICJ7XCJkcGlcIjpcIjYwMFwiLFwiZm9ybWF0XCI6XCJQTkdcIixcInRyYW5zcGFyZW50XCI6dHJ1ZSxcImF1dG9cIjpmYWxzZX0iLAoJIkxhdGV4IiA6ICJYRnNnZTF4b1lYUjdYR0p2YkdSemVXMWliMng3WEhOcFoyMWhmWDFmWEcxaGRHaGpZV3g3UW4xOUlGeGQiLAoJIkxhdGV4SW1nQmFzZTY0IiA6ICJpVkJPUncwS0dnb0FBQUFOU1VoRVVnQUFBR1FBQUFCSkJBTUFBQUE1L3A2UEFBQUFNRkJNVkVYLy8vOEFBQUFBQUFBQUFBQUFBQUFBQUFBQUFBQUFBQUFBQUFBQUFBQUFBQUFBQUFBQUFBQUFBQUFBQUFBQUFBQXYzYUI3QUFBQUQzUlNUbE1BdXpLWjcyWVEzU0tyUklsVWRzMXVXNW05QUFBQUNYQklXWE1BQUE3RUFBQU94QUdWS3c0YkFBQUR4RWxFUVZSSURlMVhQVXhVUVJCZUVKL0hvV2cwK0ZPWXUwSmpZUUVZQzQwaFI0d2FHemxON084U0xEV29VUk8xZUdlc2JJVGE1cEZZYUdQQXhFNlRvNkN6QUJOcnNUREd3dVJBSHVJZk4zNHorM2IzM1R2dWVOUzZ4ZHR2WnI3WjJaMlozUU9sNG1OM1hFaUZPeWlmaWhjajVlaGJURW9ETzRnMkd5Wkh4K2wwbXJVdHA0TldQRCtzV0RrRkNHaFNkZEQ1RkV4RDZaWk5CWnNKRTZ5VzRkMnppVERkdEZmaWxkS0hDWDdxSFc1UEhTWlRuTll1NnRCYUJEYWNEaHRHWnQ2Zy8vTy9rNEdyTDIvaEl0c1JidmphZUI4czJZQjgrM1I1QlVOMHMrblRGcDRMam1uUlFBdXVWaisydkJpNDJNNGxXNHd4RFF6TDdWem1EQzArdDMwNHMzRm1oTU83bFhaQitvWFc5N3pzdlpBZExyWWphNXZ3VGdqdVllOWZTWmRMRTZMcGZPZUhCOHNNdDhScE9RakxRbkNmeS9TUmhZZXk5QXJES1hhcE1NTG9CNjVyYUw2elJGeWlCMHpEbUFkbVovRmx6aGlFVlFaMlBOTzBVUXIzRERMMWgxSTdNTkV1dzlqSmtoRjQza3BuaUdaVXRyZzBDY0dYMWJ1WWxHY3JqeWFYM3I1dHZPMXFPTW5tSzBSNFZVdndjTHZuallWc2RBT3JxRzY2STRwT2NmRkJza2VSNHplZUJjY0xWVTErRnVEbDA1cUNIOUYzdTJZSjBwS1ZCRXhSdlRjS29sUU94NWZUZjdTa0FseWkzd0NqSzlGeVlJdmdJK0c5NEVpdU5hTUdLZkgwVnlta1A1Ry94eFdRRk9YTmlvb1hRT2JqSTRCS2Q0ekNieW5TME04a3k1Q21IcmFpQUI4NUxHdVZsNnNEemNIRDVWajZqZHNqTmtBd1czMHZSeWhCODlzU0d1c3FhazdwZFVHWkFuMWhVSVhHSEc3ZHJ0d0t3Z3d6c3prNnk3TmFnTWJkMlNxa3hIWEJGWkxhUGkzU2JmR1FzOWdVZWZEUWwwTWIrWXMvaHRBY21WZXc5SlZGUFFXNEtBZ2Z1WlI1SStrWng0TzlBQnJDemJDTzYySmQrUFN1MzdUTEdORzBMamlNOVFxVWlPdHFWNEF3b1puMml5cmsxWkVEcndkaEkvazdaenRta3pIR2lUYm1sRWFYb1pPUEUzS1ltaXNsRnFUUGR2a0k1RnpacXJEdmdub2M4NHlZdWFrVFhReDlyQWJjVGx3UXU3Tk94TU5KRXlORE5HeFZVMUduOEhhK1ZyeWpQdWI5MW1vQVZod3dtSjg4dVgrWkhMaDYzTE5HQzhES1d3RWhkWHF5UWVUeHhOb2M2RElKRTFYTlpOUjd1NjhZamd6bEhkR2g4WWFNQk1tSHdSRWRLdG1xc2E1cXI0NWpOS0VnOXZ3b0ZiaE9hV0phUmJHaGcyb05raVUxQU56SlNhZkE1YWc0cVFYcWFVaFlUNXFqZExrT3c2TGpzYksyaU1HL1Y5OUg3eHVyNXplM29MRzVPYUFob3B1UlBCdDdWaDBsZ2RBaEJiU0d0QVh1UzVyL2JycHBtVjJvZnVya0o2SUxpUVhYRmNmcG5Ed2g3SmJPUXhWV0srcVI4Q2s4dHU2aVRjcVJlYWl1b1dsdnZLa1k0MThwaU43N1JtcTNYd0FBQUFCSlJVNUVya0pnZ2c9PSIKfQo="/>
    </extobj>
    <extobj name="334E55B0-647D-440b-865C-3EC943EB4CBC-12">
      <extobjdata type="334E55B0-647D-440b-865C-3EC943EB4CBC" data="ewoJIkltZ1NldHRpbmdKc29uIiA6ICJ7XCJkcGlcIjpcIjYwMFwiLFwiZm9ybWF0XCI6XCJQTkdcIixcInRyYW5zcGFyZW50XCI6dHJ1ZSxcImF1dG9cIjpmYWxzZX0iLAoJIkxhdGV4IiA6ICJYRnNnWEcxaGRHaGpZV3g3UW4wZ1hGMD0iLAoJIkxhdGV4SW1nQmFzZTY0IiA6ICJpVkJPUncwS0dnb0FBQUFOU1VoRVVnQUFBRFlBQUFBOUJBTUFBQUFVckljdEFBQUFNRkJNVkVYLy8vOEFBQUFBQUFBQUFBQUFBQUFBQUFBQUFBQUFBQUFBQUFBQUFBQUFBQUFBQUFBQUFBQUFBQUFBQUFBQUFBQXYzYUI3QUFBQUQzUlNUbE1BUkpuZE1tYXJ6ZStKVkNKMnV4QkU4U0RoQUFBQUNYQklXWE1BQUE3RUFBQU94QUdWS3c0YkFBQUN0RWxFUVZRNEVWV1V2MjlUTVJESEQwaG9tOUEwNmdKYk1yQzNBeE5MRVA5QUdGRFhSQ3hNcUVnd3NLQUVNVlFnMEtzUU00bW9WQ1pJL2dHVWprdzBGQWtrR041YitERWdRZnRLV242VTQzdTJ6M1p1ZU8vdVBtZjdmRDZiU0dYeG5OTUtLemQ0N2JHNjViL0J1OWE4bUxESXpRQTNtUDhZNjVraCtHd3BQQTNqaHhpSWNmTFRzWmRpZDJGOFpuNTQ1YXFsbVlGRlk0eUpTZ21maGFkb2xsdzNySG40QkxST3RNUWZqZU9rQkhlTnVsZ3RRTDlFODd4bmJBbHk2OE11UWE5V0dqNjVFN0QvdWJoVDBMT3YvTmVaSkJtWXZPR1FCVENzcmF3Q2U5a1pNOHo1RE9lS2lNRHF6bHBnbnFTdU1zWUZOblRzTzNUSlZBVnpIcWxlRTNTZ0Z0RXhMUzljTFdIN2djMUhrOGhlL2VJSWFmTEVCNmJDTW0vRzI2RUcwQytQNkVzMFRMYmphMFJVU0h6eFlBaXI2N2hLaisrb2pnTVRka0h0Vnp6SlZDYzZEcVM3Sy9jNHJ3WkVLQ2YvdHZhbkR1ZjlDQkhLNlk3NU9ZbytoV2dFdG9YZ3N0Umc3MFU4akFad1pVZzN4Ui95Sm9ZOVczWlRPWUhhL2hLVE1xTlZVV0NWZWhpWm1Lck0zcjM5RnBxSVB6eVM3aGpieU1wVFM2L3JRSnhrT1BOaUExWW8vQnlNVEFOTmtVSUZrWVJXVENKcU1yRHRZaGM0ZEMxYzB1VCt4SnBUdlVLMERhYlhyNlhWZFBQSWJkQitXUTNUR3lwNWF3Skp0QVVENFhEOUwxc2Z1dW5zYjRuNTBHcklLN29sNGtNQ2JrNTBSTlIvd21xK29rZ3JhbmRoSTc5aGFGM3hCR215dmxLWXZSMzhvZzE4ZE1yY24yYmJ6T3ZXdy9FcEdOZXFldER3V2lBZDdWUEJGdHp6cUFnYlhyYjZyRjlZR1RibDZsVHpDeXZyK1ltdzhQRGJPL1hqajJQb094T3BvR0hHQWJiODljUGQyKzJndHBuQ09jN2Rhb1NGMzJPSGZOOHhQS3h0RFVNcVo0VHhnd3l1eWliemVVWFU0UVBwQVVpKzgraGFnaGlQVUpWOVBEVkI3c2x3SzNnNSsxVHVlUFpCQWY0amM5bEtEaDY5amhBTmJHQjU1UmF2N1Z5T0NmMEhCTUlYSDd3YUtBQUFBQUFBU1VWT1JLNUNZSUk9Igp9Cg=="/>
    </extobj>
    <extobj name="334E55B0-647D-440b-865C-3EC943EB4CBC-13">
      <extobjdata type="334E55B0-647D-440b-865C-3EC943EB4CBC" data="ewoJIkltZ1NldHRpbmdKc29uIiA6ICJ7XCJkcGlcIjpcIjYwMFwiLFwiZm9ybWF0XCI6XCJQTkdcIixcInRyYW5zcGFyZW50XCI6dHJ1ZSxcImF1dG9cIjpmYWxzZX0iLAoJIkxhdGV4IiA6ICJYRnNnWEcxaGRHaGlabnQ0ZlNCY1hRPT0iLAoJIkxhdGV4SW1nQmFzZTY0IiA6ICJpVkJPUncwS0dnb0FBQUFOU1VoRVVnQUFBREFBQUFBbEJBTUFBQUQyTjNlY0FBQUFNRkJNVkVYLy8vOEFBQUFBQUFBQUFBQUFBQUFBQUFBQUFBQUFBQUFBQUFBQUFBQUFBQUFBQUFBQUFBQUFBQUFBQUFBQUFBQXYzYUI3QUFBQUQzUlNUbE1BemUvZFpsUzdSSmtpTW9tcmRoQzhicVNNQUFBQUNYQklXWE1BQUE3RUFBQU94QUdWS3c0YkFBQUJha2xFUVZRb0ZYMlR6VTNEUUJDRlh5UVNDRDhSRWVLTXRKdzRnQVcrNDNRQUZSQTZnQTVJQnlBYVNCcEFRalRnZEVBSkFTb2dEcjhLMWpBenU1dXM3Y0JldlBPK25mSE1QaHUxek1UdDlsWnNxQU9nVGhMRlpnTFV5QzhMYlBRZmFCZ1R5YW5NbkhLcFpaYys1ajJ3Sk5HWGJ0RzhKdG9lMkQyUUN1blk2SUttWGdiV0JYeHF2RUkwbkFQc0NMa1JZVVFmZ1k0WEFRZXMxSWsyUTdBcVFEcTVvc2xUQ05BVk1rU1RhSytnWTBQQVZFb09pZ0NQUXM0UzExc0E5Y3JHUkRKK1liVVNTYUc4SUdyUVY5Q3JBcjIrcktvREo1Snl2NER3TFJHOUx3QTZmV1VNUG5nckdlWEJXWGY5c3RtbHhST21rbkplMHZsT2NyVTQ4RStQY0U4OXNOOHppMzNpaUg2QWhnQnJzZGVkY3dtRFRDMzJ3RG1uTFI5N2taL2VPUjB5L0JwbXpuVzVGbmZoRncvblhya200TTNyZUo0M3FSWmZXdEs2aTlodWQwb3QvcGJBM2gzUnE1SUhJN1hJbUgzMGRlZEI2aUkyLzIrUTdSN3lUeGZaVXFuK2tmRlJsUDhDVHJZK1BCNzJQdjhBQUFBQVNVVk9SSzVDWUlJPSIKfQo="/>
    </extobj>
    <extobj name="334E55B0-647D-440b-865C-3EC943EB4CBC-14">
      <extobjdata type="334E55B0-647D-440b-865C-3EC943EB4CBC" data="ewoJIkltZ1NldHRpbmdKc29uIiA6ICJ7XCJkcGlcIjpcIjYwMFwiLFwiZm9ybWF0XCI6XCJQTkdcIixcInRyYW5zcGFyZW50XCI6dHJ1ZSxcImF1dG9cIjpmYWxzZX0iLAoJIkxhdGV4IiA6ICJYRnNnWEcxaGRHaHliWHRNVG4wb1hHMWhkR2hpWm50NGZTa2dYR0Z3Y0hKdmVDQmNiV0YwYUhKdGUweE9mU2hjWVd4d2FHRWdYRzFoZEdoaVpudDRmU2tnWEYwPSIsCgkiTGF0ZXhJbWdCYXNlNjQiIDogImlWQk9SdzBLR2dvQUFBQU5TVWhFVWdBQUFtUUFBQUJUQkFNQUFBREQzd2F6QUFBQU1GQk1WRVgvLy84QUFBQUFBQUFBQUFBQUFBQUFBQUFBQUFBQUFBQUFBQUFBQUFBQUFBQUFBQUFBQUFBQUFBQUFBQUFBQUFBdjNhQjdBQUFBRDNSU1RsTUFSTy9kemJzaW1hc1Fab2wyTWxTbCtKcExBQUFBQ1hCSVdYTUFBQTdFQUFBT3hBR1ZLdzRiQUFBTnlFbEVRVlI0QWNWY1QyaGtTUm12eVorZTlDU2RoQUVWOU5BaHV3b2kyTE16b3ppbkhwMk1LQXFKeXlMdXFac0ZHWEVQUFFmWldSaWtJeks2TEVyQ0tyamdud1FGMFZPQ0IvZXdoNDRldkFnbTRGNzAwbUZoUVErU3RUUHJaRGN6VTM1ZjFhdXFyOTZyVjFXWnFieDVrSDVWOVZYVjkvdCtyNzZxcitwMWg3RUUxK3d6M2s1ZTJQU0txeFFHa0hxZ0pEYWkvd21QTHNiRzMvT0txeFFHa0hxZ3BEVmlpdTk1ZERGV2IzL1pLNjlPR0VMcVFaTFdpTTUvUGFwUTlNTGhlcUJHUmVJZ1VnK09sRVpNOEUyUEpoUTErSlZBaldyRVlhUWVITWFJNXVLbHBhV2w2L0MzZExGbERaY21GOWZvcHVtSEx6NTFlV25wMHNYV1ExUEcxbzVKeHAwOHVPc3VQMUZwSlVnOWlMUVJHVEdTSGhkbG5EQWlhOEVub1d5YXIzajBTTkUwWHczV0NWYW9CS2tIaFRiaXhxMDdiY0hFNlBvcnQxNmlMVzdjZXVVNUlUR1QrOHZQaWdKKy9jZW1ZcE5IVEZUdCs2YkJvNmFxUWVwQlI0eW85WUdJbzY2cjhoaFNkSUZJWG14QlZjTWhMSWV0RDRpNExOa0xMS3BsN1hMbEZTRE5hYVJaYWdRU3MwQ0ZPajJKbEJIUFpPd25uTTlyTVNRbStGV2FMVW5QV0x5WFZJb29QbjJrSGhEVWlBbmdaY1ZaZC9Kb0dXUjBWTlc0N1dOYnZPdHNtU3RzV2J6bmhQSFpDcEI2d0JBamNDeXRPcXRPM3V1QjdBS1ZkZDZudVRxL1I3T2w2UzJMOTlKcUlVRUZTRDBRaUJFK0lETkFtY1ZLZjRGMk9zVXRCcW5JU285SCthL1Z4SldwQUtsTGJWWkdqUEFCWWVpWmRQWWFXR051eUc5NmRCalJMSTFMVFBGSlV4VWc5VUFpUm5pQjVEMXoxNktzRXhOaUlJcjJ5SU1sV2xRRlVnOFlZNFFYeUxtY1oxcVVOV3luOVdqYjVUc2VhYXlvQ3FRZUxNWUlMeERXc1QzVG9teVNQL0Jvb0tLTmtqQ0cxZ21ucTBEcVFXR004QVBaQU1vV1REOFdaUnYyYW1wcUZWSlRTU2F6S3BBV29Kc0NZNFFmU000ekxjcDIrYmJwMEpzNncxTnN6YXRBNmpIREdPRUh3bXpQdENocnh3V3lpSUxIVnkwSFhRblNjdlhHaUFBUTlNeFA2bjRvWlkwVERKMU85SURVcW9xSlNwQVcxZW9TYlVRQXlDeFFkcVJiVWNyTzJ2dFBYY2VWMklxZTlseXRzN0pLa0hyMGF5TUNRQmg2NXI3cWlGSTJ4NjBUTmxYRmVlK1ZMcTcxMzEwY2ZlNzNoVVpmSzVRd1ZnbFNoMTVWcEkwSUFYbU5laWFsck1uZlZaMEY3K081L2J4dTBNQW53dm4zZElGTXpKcUJiU1NWSURYcUNpbHRSQWlJNVptVXNzRUpkbzVUdk9UZFhGOHd4dm5uYllBemgzWmU1Q3BCNnRDcmlyUVJJU0JzRGF6YXo1cFJ5cGJKbEw2czNndUlJOGVERWJ3bHVIYXhaWFpYRUtzb3hkYjlweGxqbkgvZEtwOXlCU1ZKa0dvMXYvaCs2NmxYMTNVV0V0RkdCSUZRejZTVUdTSkJtekpkVXBibERHVU4rOXhOQWEyM29lYlR6N1d3L280cXhQdllvemdtaTBHcXRMekQrV0hMUG82T05pSklHWHFtY2l0QzJSbktRa2dieERTYkNpeTV3NkhodlhuSS93dFVITzRSd1lIclVESUowa3pKMjN6MEYxYmY1ZlFnUHRxSUlCRHFtWVN5YWVwcnp5NHU0a2poaTU5R1NFMlI1blN1YXp1UE1YZjVQZWthNTJDZ1VaYmFydDFyRXFTU3NtL3kwVDZrYXNzVVZyUVJZU0E0M3JPelJFTFpKTGVuNkMzazZhWkVkSVB6dS8rUnlleHpqZTVVbGFUT1J6akc4TUxEekdka0VqNG5YYldEUVFZVG5obEd5aGhNcmM4TFphK3B3NWd2U2QxeFJvUXBBeGRVbmtrb0cxTmxtYUV3NnJnYTU5RG5kbGFjM2ZxdWlHU0dSR3V2UTJ1OUJIVHNtUzNySXhWU3hnWXFPb2RKWng5N2IyVExUWndSWVNDc0QrWnNZcytNVURhbkhwQVF3TWNhMU1xT2NQc0trcEt4WGY0L25kWUo2NTMvZVdqOUF5bDZPemVBc3diSmtKN2wyaC9iMG4rbTFhd1FaVVFFRUh3YkpzYzdvYXlYajA3eEJaQWtCcnhzUmZNaUV3ZXVyY0tHNWRwOWFQN1ZkWGc1K2h0T1JoL3BKeG5TTmJNNzNwVldqS3VOVEpRUkVVQ01aeExLbXNvTGxWSDFGdGc4QXB2WmdZR2toTU44YlJRMDZYckZHbTFveno5ekI3dlpWKzNvUFJWUzhENDk1SHRjbkxFUEZ6SkZVVVpFQURHZVNTamJLb3liSVpwOGxURmcrQW8xRmRNOWEwSE1wQWNhdVNqQUpVQmVGcFZaNWZBZUV5djJvWU5OVEhpUU5yTXFXQTBjYUI5dWc1dVl3V3NJSFlTTWlLRnNITG9SNWhFZ2c0TDNZQUNIa3hnOHVhNVFUejdtQ3JNYkNMZmVKVFVnK1RQc0FDNHJSRE5WRWlHdGdTL29UcUZQWktzMXIwcGlqSWdCQXNHNzlEVkNXZCtNYnFWdUYrM2RockZkaktybWlyNEtEbnhWdGN6dStLVVBNR2d6VjV4bEV5R0Y2Y3FNWW5EU0JmQUx3eUVzVkVFallvQ0k4YjREeUFsbGF5cFd5d3lDMnhScWU1ai80b2FRT3ltYjJEZHRaZXJNZDFxSFg5bkxsMmI1UkVpYjlHMEdUQWJnUHBQa2V4TVJSa1FCVVo3cHAweHVOWmRkNzBibTNIRkRDVG51NGtSSTI1eEVmZUNIc0ZqMlpEd2cxUzdqZy9jYUVRVkVlU2FockZNY1pmak5JTHgyaWlhUGtmbWpLSTByU1lNVVh3QjF0VUpZcWg3Q29vSHptYnJDUmhTQnZOeVZyU2ZKMXpFR2tnbEMyYklqbm9lWkZTN1NUTUdBbFlsTUY3cjBaSWswU01GaFNEZ0lsSDNBYW9SRDJIZ0dqU2dDVVIxUXlqTFBERkFtTitRTERpYWd2YU1VaTJiL2V2dFA2d1hadndzbHJpRGpVWkQyckFNQWNKLzdiTXAreUUza2JNRUJRQmxSb0t5dWpLT1VaWjRab2d4SHZTc0NLeDlsNzJDTEk3M0daMEFiRUtzVXJqUklZVVVrQ3pyWWRjeUdkbndZTktJQVJLKzRsRExZeWVJY1JTaHp6V1V5bEhURjdtUFVHd2daYnlGakVGZnNrREpJbmlPK295VnBrTGF0RVNRbzYyeHJIU0xSUjBqN2Robm1sQkVGSUJxdVJSbDY1Z05LbVNQSWdGNkhxSTA4UmFWWGFWUDU3SzREL3NOOVMzSTJpckpIUVZvSGZDdEdGMHhjeDdvYlZSd3lva0RadERxQ3RTakRTZkV3U0ZtdEJkVWN3VDl6eG1YWm9NUW0vTDJ1QW96M0NZV0JGaVpCaWpQTWp1a1ZLZXVwUFhsV0hEU2lBRVF6cFJPaUs1Z0QrRFp4VEVmMEw3NS9qUFpmTUppeTFGenVkRTBXNDZ6eDZvZHJIKzNBL1Q1dDA3TW5aQ2xLZ2hRM1JHVG1STXFXVjZucUNDTUtRTVlVZUpzeTJHZndCNFN5UVdGYkRvcVgrVEZVYzlDejRkcGpnaHZMU1F6UGUvZ1hDZkErQkV1Rkt3bFNuQXBJeitDbm8vd2tFRFNpQUdTb2RtQTJaY0l6eVJjL0R6QUd6RjJ3MmRqWlFzNXk4Mm5KU1FZdy9Ield3NitoMFk3dWJaYS9yOU1ta1FRcEhDOVNpbkJxeTAyOVlTTUtRSGFWYTl1VXlmMnFjVG5YQ1ZnZndsakFSUGU5bWNWTnNoWFdKSndoVWU4QU52NTdTaktrTTdRcUxKNzlQd3BTMklkbmg5YWlYNlFzOTN6RFJoUW9hNnNvSlVjWmVpYVpwVGFLOFJjTStsWEdPbGh2WGhzcUU4NVQyU25DREI0d0hxM0x5akRGZFhQdE1ac0VLV0MwWWo1NzBJR1dDQ1B5UU01b3A4aFJocDVKS0N1Yy9hdlRXQXhIZVA2bndNNnovekg2OVdSNC9QeWVHR2VORGhsOWhMb2tTT0Z4V0V0TExodGxSQjdJcE40NzVpaGpPRXRkMENhTVd3TWNpMkcvZGdWdVlvM08vMjdWK1lacGFEM3Z2MFAzaDMvN1IvMWpiYzZ2WW4vNUt3bFNlUEE1eXRTYkVxa3V4b2c4a0FOTnk0VFZOLzVpaVZJMldkaG9xOVBZSWRRakxpZWdkSFN2aElpbW1qVmwyUURiaVN0UHVKU25RZHF5MTNNSU1nZ2ljNlE4UkNBcmxvZ3BJM0pBNENtb2l1UFdJSkJiZkRQS3dPZlhyUjcxYWF3NEM4N1IzUkxueFZaOU9NaTIxOFhhbXVBTFB0dy9SMCtEdEcrdG1QQTlHZ3RwbEJFNUlIQmF0SnBaTmtkWFl5d0R6elNVUVJpOWwxV1VOMmc1TDFNRE5IMlRDbUZoMnFkNW1kNWFzTXNheTlnd0Y5V2FLbW1ROW1oYzFtamxWb01vSTlEZFZqVXU3R003eTVFZk9za1N3R3dveTM4enBiNnM0d2h4Rm13NUhmRGIxVHAwWXJpcWt6SlIrd015OXFuMVhIR1dUWU1Vak1pZUxIUzdlendRVS9MVXB0UVJad1MrMTEzSlFMSDZBSEpaYzJEdnM2bzg2OUNpckVPWVp1eVhmNGJ6VFdXckdDMWQwdmhjWWVKRDRUbFYzOVQ4NXh1M2YydHlkaW9OVW5BOWJlNWJvL2tONGFkYnNpak9pSG9mU0ZLUjJLL1dJSk05aEJvSy9taUQxbCt3eGVLQk9ZYVRHMW1vTDZwUEw4SlFoWTNJNHVLT3lNUEhsQjBNcWVJVDNaTWdCWTFtMi9JdGVPZ3c2THJ3VW00L1cra1J1RUJWWnNTTHQrNklBY0cvY2Z2Tk45OVFQeDdmZ3pZMzdtQmp6ai8rUXpvU0pxbGpOalhUMmRrdlZKZmFSRXY4MkJGNStCalRUcXRLVG5oUGhSVFV3dW8wTDdSL0NMOXVDc3ZkSnB2Q2d4TVJkeUpxSWNRd1VWNDdJZzhmd29pbUtyYnVTSktSZEZVTHVOZGJWMDF1em13eWc5cUdPajQyN1UrVU1uZ28xSk1qUmFYbitkRWVZOS91eUMvb2J2RXJ0V1g4WlVPY0VXNGcyRzF6dEhqcE12eFRqRVY3Mmo1L0U0WHlJczVXNC9BUE42NUJaU0daRnY5UjQ5cWxSVFBLZHQzQnFlb3FmRStGVkdnYWNINnB4VWZmRlJuWURyVHZJdmVuYndRRSsvRXZqVHBxVFFtVGN3bzFDa2cvY28xZi9sRTMwL1R6THp5OUdhVTBnUkV0c2xyN2RVSllocy94aVYzeFNEMFFVeGd4c0tJTWp6STRIYkJDYkYvVlU1SEZJL1dvVDJIRWh0N0FleFFKMFhqK0dDL1VJTEU4SHFsSGNRb2p6Rzg2UFlxRXFQZTRzMzlJUVVBZWo5VFRVUW9qYW9Yam56S0YvZWhacjZ5SHh5dVBSK3JSazhTSWZtNWpYcWF2YnArM2xGVTd4ZkpZcEI0SWFZellNTHMxank3R3BwL3dWTVpZTEZLUEdXbU1pTzFsSTNwcDlVQitMRkVzVW8rU1JFYTBjNGVRSlJvSFR6WXFRMVNSU0VzTXdPSkVSalNqcHZYYTQrN0pQWWJFaXVLUWVucExaY1JaYy83ajBSYjNYODQ4SFNRUXhTSDFLRXBtUkRzbXF0OFN2NS93d0tsQ0ZJWFVBeVNaRWZUZjdaWHBxN3UrdkZGVytkVEtZNUI2bEtjellyYjRPNUtDM2tsekJsU1FWVmNRZzlTREpxRVJ1L1FMRG02Vi9Sam5kVGROV1JxQjFLTXVvUkg2LzYyV3FwdUpqSGRMTzBna0NDUDFLRXBxeE9EWW93bEZCM0d4VzZDWEJPSWdVbytPcEViTUJNNWJHNjdYNUI1d3B5Y0tJZlZvVG16RXdRT1BMdGpkM2ZlS3F4UUdrSHFnSkRhaTlwSkhGMk92ZDczaUtvVUJwQjRveG9qL0E1VHpWRE1aMHY4akFBQUFBRWxGVGtTdVFtQ0MiCn0K"/>
    </extobj>
    <extobj name="334E55B0-647D-440b-865C-3EC943EB4CBC-15">
      <extobjdata type="334E55B0-647D-440b-865C-3EC943EB4CBC" data="ewoJIkltZ1NldHRpbmdKc29uIiA6ICJ7XCJkcGlcIjpcIjYwMFwiLFwiZm9ybWF0XCI6XCJQTkdcIixcInRyYW5zcGFyZW50XCI6dHJ1ZSxcImF1dG9cIjpmYWxzZX0iLAoJIkxhdGV4IiA6ICJYRnNnWEdGc2NHaGhJRnh1WlhFZ01DQmNYUT09IiwKCSJMYXRleEltZ0Jhc2U2NCIgOiAiaVZCT1J3MEtHZ29BQUFBTlNVaEVVZ0FBQU1nQUFBQk9DQU1BQUFCU2I2bHBBQUFBUEZCTVZFWC8vLzhBQUFBQUFBQUFBQUFBQUFBQUFBQUFBQUFBQUFBQUFBQUFBQUFBQUFBQUFBQUFBQUFBQUFBQUFBQUFBQUFBQUFBQUFBQUFBQUFBQUFBbzF4QldBQUFBRTNSU1RsTUFFSGFyM2U5bVZMc2l6Wm1KTWtURDllZmJERW4zMXdBQUFBbHdTRmx6QUFBT3hBQUFEc1FCbFNzT0d3QUFCZnBKUkVGVWFBWHRXdW0yc3lvTTFhb2Q3SEFIMy85ZGI1SU5DaEpRVU91NlhaOC96cUdDSVRzN0U3WlZkZDUxZXo3TzIzekhuVC9EY045UjNIbWkyaDhCY2h1RzRYT2VHZmZibVFqcDk1TjJucVJTUXVycjg5NE9YWCsvdk05VDN0MjVMRUxlZDNMSVlhQ0grZS9WRlhqUytFcUtaSnUwYmtUOW1uU3ViejJOKzJ3UnU4UHRDbExXZ3g0YUxxTXFOLzU0TmlrbGhMeFo4ZHVJbzZwbXdKeVo3dzBMQ0tsOVBsalhOeUh6b0gwUGdObnBRZ3JrdXJmRXhFeFRscE10YUNaajAwY3licE1wUUhRT0NpaXpkR0kxWXFWeSswVld1UTNBQ3p3M2JvSVZoOTRvSU9SRk9KeU1aZFY3OE8zT2Z2cjIvMUpDdEdpUTBoaDQzSmNRRlJCQ0xUOWRpbjVQdnA4YmI0cWNrbHZzSmJrUndpVmRqV29KRWcxaGlXWjV6OVNrMGpQdmthcGlIS3JodWZjOHFiNHpJZHd0NVZ4UVY0TXZOVkdGbUNPL1pHMFJJWkt6aHBleUg0czdKMitWRUZKeFZkZXlMeUdUbVd5S0ZaTmszbUlMYXBaTmk0RzJhdUhEbEphQTYwdlRka1BYTnRkY1QwNHJnMWxPbDlseXBleEZUdmhjOFRYYjNNd1JUT2FiM0N5NUNLV01FRlFSclI1V0ZRNkw4MG9pWjVYdXd2clhrcUgzUHJjVUVWTHg2WVV1MWF3QTRyOGdlekFiM2VpSkR3NnhPZFJGbXljWHNJL2tSMGlGcXBjQzRyV1RndnZ1T0xBY1piemszVy9FUlFXNmN6WklnblltcFE5Sk11TDJqWktyZlVXbERvME04WWxzVysvUGhFeG5ia2ZUaGFFMEtCRWd5TXhPazZKMlgrS0Frd2xmaTM1UnZ6K0o2NjloK0Z1WlZuM2Z4WVlFcEx2V0hJamVsWWx6VGpac2w5NXhpak9TMlRPdmFRZFgvV204QW9pMU5ucUF3RFQrdWVXOWVJUXhlVElUeCtKTGVRUEVLanNocEpGaHhNeEJBU1hYU2pteFVmSmE3bG9iMUtjOEpLMVdsMTF0ZldYZG1Sa1FWRTQzOHUxaXNZVk5YTjJTWjltbjlQOGtTOXRDWCt6ZFhRRUV6b1NGQ2lHVnVKelovbE9xQjVUaWhsdmJ3bE5aLzJDQUJKN1BxMTJRY0N6VldpaEZrSEF2U3AyamF1V0VWQ1pHRm9HZ3lxdXBBeWNhOFdIeVB6WGFSazNUZ3cyRXJBV1M2bVJBbGtUN2N6blVVMURJcWw0ZmtWbzduMHN4QWhha0lHS283ektsTXlKRXBYYSthZVF6QzdMWkw3SWtmanRWMlNjZ1NGbVJtbzBqTVh0ZHM0MFFpa25kVkhIMXB4blRhNmx2aXljZ3ByVlVWK0Y5TjRNa1JLY1JZcnRmVmNYSm56QlNjNVo1Y2M5QTdoSEtKck1sUjVzSXNlZVJCQkJxWnZFYUl0WWx3TzllSktyY01RamhwZ2pCNHhSamFnT0FWb0s2ZGtSQnJFUVlJUFJQbFpKa3daa2tRclljQUl5T2FySkFOMFErZzBvUjA5TUE2YmVkRkhtUFRZYUF0bXBmZ0NuQ2FHTGRNWjg3Tk8rLzFqdVdlaDc1WnhqK1ZjNGg5dFp5RmtFZm9wVnNFeGtrQXFrdEZnRm1uZjRDdzBXTThVSG5FYlI4YXJveFhrZmI0eVFTODJBRFpPMExBOVJQc0ozeDEzOEhFdHJIK0w5L0RzY3lSQWFyRDlmUzFzaEtVU2ZHVjdqbE1lY1JrMW8xYTBOOWRqcDBXdmJJRWFnbVFLS3p3WEx0QmhXcVJaTnJ6N24zSkVpMFdvZkk0Q2hEWG9xcUtrRFdlcGE3OVRobVM2bWxiRnl4WWdEREs5MjNsSE5RSlJVbGFyTHRRRWgrVlBvS0NGaUNXRlVLaWVpSHZDemtSS0tnUnQ2TDhyVkNrVjBJTWNrMWpHUmtGekFGMzFKVmtsOS9FT1pRZ0xwY3Zia0xJVFlDZ2gya3diZjFSWTR0V3VFbHgzeEpkcmJwb2xGcmF5RGR2Y0hPdlZ6dzNDY2lZMUZrdnI5NDNPaE5Vc1ZDTjM3M1EvZEI0ak5McndYT1RvUnM0ZE5CeFdFOWYzRXNoRXdjU0ZHWkJkS0Qxb2dHd2hkczJ1V2Y4WFlqeFB5b3lUZUtSSWgxTE1Zc1NDWmcxRGVUK2oxdVNBZ0pwYzJwaEpnKzNhMEUwcDc0aWVqRE9iaEJ0bjljbVFRRGcxQnkybW5yaXI0dG1SUHI4QjRaN2tnSTdTQzVaMUpjek84Q0V5WFFjclgwN1NGZDNkT3RZRkw3eVVON3BSNUZBSmpiSEgzVHh1bTFhMmJsTjQzNFFxMlMzelJTRUlmWDU5bVR0bTNmeURkdjduejk2cnV1bjJjTWQwVmt6TmJaSldXTjh0bm42VEwyZHNOalhITEFnSlBqbm9TSWlvOXIwOU9YenYzOXBiRnhBQW9TeVlSa3UrTXhxbXlTZWdnaG16UXFmUGlYQ0FtU1k2Rk5UbjJNdStwZmlaQS9oSnpxU3Y3bTNLTDlCQ0hVUEd2dkNueTAvNE5QVE1pM0dvaER6ZkdIa0VQTm15Lzhsd2dwNlByekRYYjBFM1FVRzE5dEhMM1hvZkxyZnZGM01ydnYveDlGbDRGR0tYWjJpUUFBQUFCSlJVNUVya0pnZ2c9PSIKfQo="/>
    </extobj>
    <extobj name="334E55B0-647D-440b-865C-3EC943EB4CBC-16">
      <extobjdata type="334E55B0-647D-440b-865C-3EC943EB4CBC" data="ewoJIkltZ1NldHRpbmdKc29uIiA6ICJ7XCJkcGlcIjpcIjYwMFwiLFwiZm9ybWF0XCI6XCJQTkdcIixcInRyYW5zcGFyZW50XCI6dHJ1ZSxcImF1dG9cIjpmYWxzZX0iLAoJIkxhdGV4IiA6ICJYRnNnWmw0cVgxeHRZWFJvWTJGc2UwWjlJRnh6ZEdGamEzSmxiSHRjYldGMGFISnRlMlJsWm4xOWV6MTlJRnh0WVhSb2IzQjdYRzFoZEdoeWJYdGhjbWR0YVc1OWZWOW1JRXdvWEcxaGRHaGlabnRZZlN3Z1hHMWhkR2hpWm50NWZTd2daaWtnWEhSbGVIUjdJSE4xWW1wbFkzUWdkRzhnZlNCbUlGeHBiaUJjYldGMGFHTmhiSHRHZlM0Z1hGMD0iLAoJIkxhdGV4SW1nQmFzZTY0IiA6ICJpVkJPUncwS0dnb0FBQUFOU1VoRVVnQUFCZkVBQUFDckJBTUFBQUEwcDh2cEFBQUFNRkJNVkVYLy8vOEFBQUFBQUFBQUFBQUFBQUFBQUFBQUFBQUFBQUFBQUFBQUFBQUFBQUFBQUFBQUFBQUFBQUFBQUFBQUFBQXYzYUI3QUFBQUQzUlNUbE1BRUdhNzNYYnZpYXN5Vk0xRW1TSTd3cXhRQUFBQUNYQklXWE1BQUE3RUFBQU94QUdWS3c0YkFBQWdBRWxFUVZSNEFlMTlmNUJrUjMzZm03dTlIN3UzdDNzbkNSa1pyQjFLQmp1aHlGNklUQ1RMMUN5VzZreXNtRGxNWWlCSmFUWkJISW94bm5Nbzh6UFNybEVLLzFBcGM1UlRNbFVZejloZ25PQ3k5NmpJS21JRlpoTWNZdVNZUFFVbmt1MHNPd1lzQlZKNHo3NWxkR0tST3A5di8rNDMzVy9mekw3WnZkbnQvbU5ldjI5Lys5djkvZEhmL25hL2ZtK1NwSUJVZXVtVHQ1MXVoUWhOdmIvKzJ1VlFZWVJIQ1l5d0JDWVlVaXZBd0ZTRjNWNjlIQ2lNNENpQlVaYkErTU1abHIvQ1BwdlUyTGxSNWkvMlBVb2dKSUdqUVo4L3lhNGtDV1B6b1pvUkhpVXd5aEtZQ2xyKzlUQjZsRjRhWmU1aTM2TUVnaElJV3Y0Q081TWtkWFloV0RNV1JBbU1zZ1NDbGw5bko1TGtJMi9wakRKenNlOVJBa0VKaEN4L25IV0RkV0pCbE1Eb1N5QmsrWk5zYy9TWml4eEVDUVFsRUxMOEF5eHU1UWVGRmd2MmdBU2k1ZThCSlVZV0JwQkF0UHdCaEJhcjdBRUpSTXZmQTBxTUxBd2dnV2o1QXdndFZ0a0RFb2lXdndlVUdGbm9Sd0tUNzYvZS9Vc25jREtucFdwTi9ubjk3bGZpOFJWUGNXOUhpU1ZlOTVZRUR0WFo3USt3YjFtV2Z3Q1FSOWdWYnZxemRId1o2ZG05eFhUa0prcGdvczUrSmtrbXFxL1RQbis4eWw2ZkpIL0V2a1BDaVpZZlRXU1BTbUNCZllvNE85TFZsci9FWGtlUUJsdkdiK25rQ3hnN2VmS2tpbjJvSktZb2dkR1h3SEgxaExhbUxIK1NkYm1aSDJOL3pkazd3Tmpvc3hrNWlCSklTV0JCdlhHaTMweFpaOS9tT09QMFFncFN0SHd1aHZpenR5UXd6bGhaY0RTcGZINWJuY1N2c2c0VlJjc1hBb3EvZTBvQ3gvUVJaSXlCRnJHR0VWQ21hNUtzaVZkdm8rVUxjY1RmUFNXQkZmYWM1RWRaL2pGR0w2SlFXaEhPUDFxK0VFZjgzVk1TYU1pZ1BrbVU1Yy9vV1dCR3ZIb2JMWDlQYVR3eUl5UlExNCtvbE9YUHFzMmVaRnBzN2tUTGo4YXk5eVNBVHlxSXJVdmo4eGZZeGo4V3FjYWVKNDczZ3VWL2ZIbVhkZmRVZVpjN3NBK2JuN3pqZkpock9QcExzbFQ1L0FZL3JDQis1cWhzRDFqKzhXNkhPTm5GTkJiZmE5dHg2UjlqaStFMjhWSEJ0T1ZYMkRNdS9oNncvTWF1bnpvcVZmbVRjbGV5OFc2b0VzaTBmSy9QVjdzOXNsdWpiL2tIK1RtTW9VcDVTK0pQYmNnZHN5MHhJOEtnRXJqbTVvMGZzS1I4bEYwTVU3SStuYWFpblFYNTZGWlhHbjNMYi8rTlptWm5NNVlxeHRscnR0dDI2ZXUvOGNiN0g5NzE2U3NYR3hibnVmQ0xRRHJFMkdrN1lEbE9YMGdMSmlaV3NTaFhsaitiL3NqSUNGZytuc2VkdmVQUlJ4OTkrSTZ6ZFhZcXpleFIrVEhjdzkyNzd3VFNiWVI0dXY0dFFsdmcxUUI0OUhTOWs2NjM3WHRIRlV2Yi9uWUx6cGNnallUbE81d1BMc2VKTDFYRmd0UDYzZmc5eTYwN3BDdDRCSHROZlpGZ3BWVWdIYUpIc3FWVnV2ZWtoamlMakJKbCtXWS9YNktQZ09VM0xjbXd1VFNiQzNKMWVkakd3Z3NKU0FzV3FKT3V0KzE3U3hVNERKdTEzc3JWMUFoWnZzTjVMdVo4U0IrenRHTmxmOXFIbXlRSHlTbjh0ckRubyt3bmFXdG1PVWsrRVFwNWxvUUZnSmF5L0lPTW5aZWtwMXFVMlJYTG4yai9pT3hFbnN1aGUrOXZjOUZzM3ZMZ3o2cmVxNHFUYXVOMnB5M2ZWZ1U2VStWalRmVnFnT3ZFdlI4RWt3R2ZQL1hCZXpvRDBCeE9sUlRuQXpieWNjdmE3YXc0U05sRGRBMnU1UWdUc1RvT0l2d2N6dUYwa210WnlPR002ZGhHV1Q2dTV5VFZNYjdYdnl1V3Y4WjZmWGNQcnc2Z0F1SDhvZ09STjllcmMwaGpaODhpR09LcGUvYnNXNmw0UWR6aXQzdTJJL0VMdTlpcUFORjE3VkVHYitHaG9PVTNneVdEdHpad3pSVG5nOUVSVTV4V2tNbjR3MFp1dnl0TVBJZkZ5MVhkMWhRN2dkZXVMbmY4eldOYlUvcEloR1psanROUVBqSlp1a0NBM2JCOEhKdXoxeXE4WDF2ODREbUVmOCs4YlVzS3pGRDY1NXJZaTkrQTIzLzFheWMwb0xDTW93cFFQZFR2V1BiMEJENHQ0UE1SRUc5NEt1d0tLTTM1WUoyb3NNdTMvTUxxRSs5K0R4VDA4KzlHdW5kMTlRRlNuamhFbnliS3o1dFZsTmxNVnRpVms2eUVYMm5lYVhSNjgrcVVBSzRyeTc5T2JlNlU2aTBxMmczTFB3NEcrMVFrVk84VnlRSDJ2R0JRL0dLQUlGbURBZXdGak1tdU5rRGVWUVVJMUZNUFNnYWdDVWZsN3l5TVRmdXdBZWdXVzZXSDgwSElIMmNiSFY2UG5KVW1NRmxuZ1IyYkpoa01qSUMvUTVza1UrOWlQOVg5Qkh0cjJLVWRrNzUxQ3BYTzhRYW02akp6VVBoUStKbHdkZDJsWWpOWWJGanM1cUZkUW9WTFBzUVpkNGx6UFZGV3JCTCt1aHJ4dnNyYmdhVlVRYTgwbjk4T1BhcUx1ZEJ2K1JnUzhwUjUvaWJhclN6Y1kxNC9rbFZEbC9Wd3JrdjZ5R2k5d1F0YWszbU4vVU0va1FhZE9tNHdFOWEvSEJMNWZUOHVoNWJhd3M0ZjJtUk1McHEveHE2UXFVKzFMK0MzZE9NbkdQdWh2eURBRGlieStaWmZ6dEV5cVo3NjI1TWE3cmpsenRHMm42cWE0bnBxYmhQUW80b3hmd2Y3YVFhOTkxcytIc3d3OFNKUmZuTFZWaGJ1Mk9DVzM4TjVWanVoc2dPL0xrdkdWQVREN3ovL3lrQUZQdVZmcHcvZEE2dm1Ed0owL2VOc3M1VWtIMlp2aHVqdVBNZkJEZmEyVGpMUjRDT05lMS9HZHZoWkVDbXl2eVpwcklqZWE4NTRadHlXQlVFV2dJZ0ZyUnJLV0VmTmNjVENmM3BVTWJHRkpuTDBJR2o1U2J0ZlY0SG9xNVhWNHVIQkxiK0g4NngydGl5YjBSRk1GaXBtUTRwcUgxTjZwUTFPeG40d3EwcnlWZGI5OUNQc1Z1NE1UM0hNOFFwalo3RTRwcHVEZVB5RDV6NzltU0duc3EyZldXdmF5a1VJbm9FdGV6QVA2dlc2TEVRUVNtbFIzcUtoanN3V2UrbFZSVkxkOWw5d2hDMy9hMHg4TWFNUEpsZ3JDM2w2WU12M2NKN1YwRlpsUzRFdzFxMkhtUHlTRFNtOWkvMWtkcHdQN0svY1hMLzl2bVM4ZStjdFQ3UkU1ZEpOcDd1ZldSYjUzZmtkLzlJdjlkZndES3paVjZQcGh2a0kzK3BrK0dwR2dTa05hVkNuVllITzFRS0xNMSsvL2JDdzVTZHYrQUYvbFNCMEt0dnkxd2UyZkEvbndVN2tLRmdMaExGdVZUZzA0YllGZUx5eDVkNk9XMzkwNytBWnZBdURTcyt5RXBpVU9weFhUQldMdzJFNnBRcHFaRVo5NTJMZ0ZqTXN2MithQjdJdGYzWmd5L2R3M25mbnJBclYwRzZPaFpQZ05TbzcyQjF2STJRUisvbWJIUWR2Nzkyc09lc2d6VitwZDNPVVZnUkljeHluMFZ1dTYyNHY0NnFDMHpxNjdVQy9TTXMvbW0zNWpZRXQzOE41anlnbjMzbGFxSUYxRjNzS0hRQnQycDEzSU42YmRXZHJDNE52cTJlNFhpcWpDS3o2MTBHSFBBL0VnSXFFUFREK3JNTFo3UytRYzFjVm5QRDIvM0dzU01zL25HMzU5WUV0MzhONVNxNmxtN2dLeEkvY2dFK2g2RnRzMnVWWkhzMnFXWnhYUEtqUDdTeWxvMTFOZUk5a1F0djVZKzV6TE01dFUwaDhHVGZJdGppcytCOVhGWUsrbzUxQm1pelM4bGN5V1o4Y2ZIN3ljZTR3TzlVUUdoQy81bm02ZzZSdU1FVnpKNlh1QTljMVo1a256MnEyc0RmLzRJbEFqVDBDeG42Q2Q3ZTg2WUhpbkFZbGtuZzFsMVFIa3RHYW93cEJvbUxIb29OUUxkTHlLNW1XZjNCd3kvZHhiak5iQWdLNzU0bS8vVW1ldnJDRlpXSWxsbWYyYWZjdTg3TFA1OXM5R3VVODloTzhWclhtZzFhQXpCOE1ZalAvd3JDNDlxZ0NUM0hudHRkY2daWVBVcTJNempSejJadVhnSTl6R3hGend1Vy9Zd015OHpPcDdjb0FzbWRteUh3bkswQm05TUJZMG5pMzg3MVFlWUxoREgwaXZUTXNYajJxd0VrSi94UFkzSDBvMFBMaFMxc1o3VllIdDN3ZjUxWkxGTDUwclBzdHNrdnVkbVVBRzRMcDJaM09mQTgzUUdmMHdQQU12dTE4QkVFZVhpZzBRbm9XNHNvemtYb29iQTN5cVNJWjAyOURiRTNBaTFHZzVTUFdibm5iNEVETWhvT0t4c3U1YVFuSFpaN2JJc0F4eU1paG4yVUg0TDN4blR1OGlpeC84djEzZnRuYjcrMERWL3piK1VkNm96OXFhNDFiL3NaMS9naHArNzBCQlo4cWtxUDIyYXRCbWluTzh1bjBleXZjQmRqYm9KYnY1ZHkwZEQzckxwdTdyWFAxWEFjbU1aRmNTdFBLL041T0dyblBlK3pLZG0rL3kxUzY4YkdYUG5uYjNiai82T20zL0l3RzR4bnh4Z2N3ekE5VXNVRjFQcG42MVpmZWU5dnBGb3AvNTNUM3puOHQwT2lmdWY3K2VWWGxoc2UrNzhtYjcrRjNEdmJ0NzFVWTZldUNmenRmblVSTm9XT21GOG43OE10RnJwNmx0M2Z2T0YyWGUyc01yKzdpT0FmNHlVdytWV1FkK1A3dkVCSWVtMCsrZzZoKy9iRTNQbmt6eVJGN0U3LzZtL2ZlZjNxTzUvbUxjeFF2ZmYvcDdxY3RzVk1GQ1A1MFdXTGhjczBEOWJjYmVYTDROZmRYdTU5NWlVU1pnQzR5TFAvaktPMngvR3NlcUtacG1nWk56c3U1S2E2eXYydHV0czVoZnQ1S1NVY3dPR1RhQ25Ycjl2SmhvTWt1SlBqREdydEJIY0F4Nld0WnR5Nk8vYURvbDNtdnJwd290Wjlidmc0cnlpViszMHFTbndBV1l6OUt0VEVvem1KWUFNZ1R3UEsxTWkrMnhMSXZiZjkyL25Tdi9xZ1dQOWxJYld5eG8wYTRWY0tqcEN4ZjNHVlpmbEFWY05sNmRCTnRuWERLWlBOQldHWjVpWTRKOGlQSDhoSGJDbTl1WG1KeW4xOWE0SUl6WXFjM1NTbVZKVmFTZkk2eHUrdHM0NHdHSk1uSEJNNnRCSnA2aGViSzE2T3YvSW5BcFYrek1IazVWQXNwR0k5bUVWZlpJT2NLQVcvTFh0SDVQQm1NbzYzZTR0UitETjNOUTNMN09CUDFLMWlpUDgzb3FZRklEWkxWUmpKZS8vMFRGU1V6VEt1L2VPS0dCdnZXNXhIZXplTDgyQklod2QvOHZ5NDhPSnpMSXM3U1ZKNDduMHkyZFN4UUp3d2hJUSsyYXMyK0F2K1NmUy96SzZvWHFiSlphZ0JwT1FYMzNGWUZaaitXSDFhRmJaMTJXMHZzVDNGYitva043dUMyc1B3YUNlN3B1blZRUFczNVgyWHN2cVQwTXJaaHh0bEhHUHU5RDkzNG0yM3VjUkdRbUdSd1ZJK1VkQWpuV1FYOEE3YjVrcVQwaDlsSENjS2NLekpyenZFYUJRMWZRZkg1Y0Nrdm1jVExXZzNHWHIyNnV2cm1MVkFMS2w0UUt4Vzg1SHRSVXZ5dEordGsrZGQvaTE0RkZqTVAzbmo1bHlnbDNiVG9pUER6eWROUHR1bG1xdjQ0MWNKNkowbWU0cFFPOGxGQXdEZCtDUmpDOGozWWhKRktvZTM4QmU5NFNCQnc4NVRuSmFsSDVMdTdaOTh1MmhRMTlTbm5WRWY0YlZnVlZScm52ZWtJKzZ3QU5yalVwdTRsL3NVN2FVK3Z0cEdmbDNYSTU4dVBxTUFaTGtwb1VucjNrelJBeS9JZWh2MXpsRjB6TXg2dy96T0JTclZ1QnkrNHdFZ3F3bFpXVjA4UTNFbC92THFLRGx3RzB1b3FWeEpLajhwaDlFSjdPRG0xNkNiTXVVUWRsMmJSVXpNRVdHZTVkb0pYZkhOWGlPWjI0ZnJFazFDWElJZTN4VGFTU2d1N0dITG13WUttUTBVcm5HWHhZR21xRGN1L1hzU1JNM0M4cFhxWlVQQWNWai9KZnFHeWZFek5MbmF2aTBMVjBIWitKU0EyZVdCenEzbVVlc1ZmaERLOTRaUGNqL1phaTBBMXYzNVZOTFFORzB6a1p0V2JsMGVWWWJ4SVdUNU5pSTdsZjZjdFJ3aytqR1IxWTd4dUxMOG1qMnpBM0Z1eW5Zb0tNa3B0R2VITm1rS25MK0lHZzBmb1I1YVYybXFjelJvbGVlb0I1T2RjNGg3YjBvT25pTmJ5N1VJQUxWVnhpTGZybTNjSjZyRHlpN3FkQmJaeEFLNzBNSk5MOHFyY1o0V1hYWVRyLzFtTzJJVFUyOHM4Qy9pY2V2R3RvV0pwUGdwMFBKakM1dFZTUDZIdGZNOTNwMFJOMEtUa0hVWXAyalF2SVhVVUdMR0laWEVLbXI3V3ZLcFk4ODVCSldOTTFVMUJDSk9ZR2czMHZ1UzhKQStmMzVVWXRGeCtqZFVxTExrc2JzMXMwRloyQnZrc2lzSVAxNlZjKzdOOHZLY242dE1pcEN5ei9vdWZjNG03dEVYbEhwTHRmRW9hL09UaERmOGpsTDdZMHhrSldGTk9BMW95L21HSmJjek04WENDYXc0bkJlWTVQblNtSFRvZEtmMms5TGVvL1B6c09VRnl5ZUt5cmtXZHhoYTQ3aThJZXNlOFBTYWRHalJKSU0wNXdOQU4rbVVST3NhZUN5RmFjTDhxYXNvVUxVeWFzUzZwKzFsbDE1YmxnN2w1V1U1Qm8xNlZyK2wxRVpVMnRVVkNCUks5cWFZUTNSdGFRb2h4TzZ2VUozSGRTOXJuVjQyb0ZpeEZ1cFhFblc3TFYxaFgvUGtLUFRERUFYbk9xMkVmUW8xTUQ1RXNrSno5SVpiZWRDWlFzYTYvdmQ5V0FnYm1DdHVvdGZqdUNUZjBHVzB5ZGEwUGZwajZaWE9DTEZoN1J1emZKUW1RNVJpZ0xSWE5DalJ2WVhzamxCVzFyQkJFMVMvMmNFSzliM05HZFJ1cWh2ZEtvWnQ1dGF0cHNsNXNBYlQ2YjJFdGVhM0dla0YzV2xtR1pmbVlQK2NsRGJMODg0b2U0RnBjWEhobFhnS21sU1BDeW9uRFlNZHlwVXFzdERoYVg1YVBtYm5EYStGbnpMektxVURPMWMrNVFKbnc4dTlVZDIva0dTdFNBTkx6YnFHNWd4VjU3Y0pnaEhMd3ZNRjBLbEFKRmVRRDQ1b2xseWJiT0UwVnZ2bHByaUhJdHl6cU55d2s2S3phRXVBRVpKU2lwdldjVEJHR3Rrb1gyK3R3Ri96YitXQkx0aTRiTTVkMXRJdlVNcEJ3RG9aajBhK293Q0ZjZ1VkclBsVTBsY2ljdWpQbTlOQkJqK1hEV3VjbFBpeWZ0ajFGZ2xYb25SZkw4aEhaekVrTWVIaWVCYk5TaXpQZzVBd3ZuYzFrUHVYenpSL3A4R2QwRnlSOTN5WFRDSTlxVG54VlBURHVkRWo4UE0xN01EZ0lpdWFPTmxTZUFmK2dJdDV6M1ZnT1ZBT21WRzdUTWpEazdSMlRpcGJ2Z2hJNXlNR1cxWVNjMUkxZUFkWXlkUzNmd2phYXQvclY5bk1PL1lWNmoyQ1lVdENMV01UeHJqYWhTZ2hjYXNjcDlONEVWTEh1Q0VmVmJKcG81NGl5Zkd1S2RDM2ZTQmMycHJCQmFWb3BZY2tTdEJ3YkZTMEhZQTNnODlHUzhrNW95YmxSUE9ocmdITlJQaDJjZzNWOU43Tk9rdGRwMlMwMGQzQUNmMjN1aHAycmFtdWIwU0VORHpjdFI0U2dSZGxlelhMb01IR3RRR0JjbEYyRml1ZFVyMTNMdDdBdFpTdGNVb2FYYzBUejV3MlNrMnVpQ3BLWG1vTklOelZDUFNQQStVNGdCRlF4YldZeXE1R21jaUZ3cUtwRE9Tdy9xV2poZ3RpMHN2eTJ4WFNGcjBrd1V5alhnZmhIRHR4Wk5RU3NqcGlzNi9NaHgwdW1yS0dwR1pqSkJUZ1hDRXQ1TmdjTUxkb0d0eEp0ai9zVG9yRjVmOGt3b0V0NkNvWFFGMVVMVGJjUDZMZTBQVWo2Z2tLQzVldkpxV28wZ0hsNlhxRzRsbTloS3gwcVJMckN6eGppVmdFY2U4ZTZ0Yko2WVhQT0FnYXpNNkN2dWpiRDdKRWRxaEpReGJSM3FJRjhTeEthVkRGZTBQS3RJS3BtY3cwbGxJa0laR0hXaEF1OFBYUkd4WWo0akpnTVVhR1BGdUg3azJ2NTZLRFdIZmNEWlg4dGdnWTRGeFhXZk5vTDArS3pMWDFZRU9sZXhyK0U2a2VHenp6bEx4a0cxSHp1R0VMWDdUYXRQRnBsSWN2WGt4TXN2eU83RjdaOEM5c25POXFwOFprd3RIREN6enI1UHA3MG1QTGpDU2pSVnhhellCdEJzRkpBRlg3TGh5TjRUdlh6djBpU2VTeS9hYzkweXZJeDJrMUF1TVNETkJUcEk3d0huamd2V3BqdHcvS0JlOUd3aW1Zdm1MdDBMc0M1UUd1cmdaMnVGYmpITUZaak52a1BBUndDZzhOekdjVkRLMEs3cHhSeGlNVVNVamphdWFRcVZIVUVuWVF0MzhMMldUNHFxcUJLa2VYWHNPVXZzSTBGVklKL1BPSFU4TjhnemxVQkE3SXRQNUlERGFoaTJoc28wTURDMFFBbjViRjhOR0xDYjl5VWlRSU5JMDFwaFR1ZUpkOTZaamFURWRmblYxUWt4UW5QMkFOT042VXk2TWM1bGUrNW1yQ3VwOGdMZ0FKenJjU2FtY3g0U1JjQ0JMT25GQ0gwb2F6eXVFSm1MWEc3WUVrRTJwa1hVSDRpVEdYRGxtOWgreXdmSGZBNmQzaDJ2MkhEbHp3cjNmNmlhajNydW9ZR0JDT0h2TGJiVTdlcCtYYUtEbHVSaUNuZ0E0dTk5bThaQ0Uzem1sRjQwWGxaaElqZGluWWdSdU5ESVlNeVlhM2JLT2pHTWorVWZZbUtuRFRyNzZIRWNTMGZ6SmROWmJSa0Jwd0J5MXlBYzFIS251bDViUFNGSGdvV0FFMWRzRzZEV1REVENSWU9xK0RydjNGdnc3WDhsdFhVa2w0WnJ1bTRoL3VsT1lXRUw1MnJMQ3hmYThpTjgzM1lxaGF1SyttbGFxbk1TMEdRWDN0KzhGWldXWWI2T2c3b1FiSUE2OUM5ME1GaEV6aFk1VDNaV2I4cS9KWlA3NFpSMm55dm9aUEg4akVrOVBEUUsxelFNblk1dzgyN2FvYU9hUUI0TFhPWHpqbVdUOHNvQzljWmNPbUttZSs1aVNGT3JGcEpQNW5ySVpYUTZVYXJZUStDQksyRkZCMnVzczJTcVZlMEJRK25GS0dtRzNkTTYwRlJ0YlFFMmMycENrVlkvb0sxVjhUcEhoU3IwS0RsODNHMUlycmVVVDNKdVBMNWdTOEpaclgvelVEbmJ0WlhEbHYxZ2JFZkloSS9zczB4OGxnKzJEUGtJT2t5MWF4aE9QdzlsZG9jQ0xRNUtuTFNiS1pST1phUEd6dVlCQk5xQjhxaEtHN1dyRDZsaTcyV3o4V2F4cFQzYmVNV0F4Z0MzTTdxVVdiTkFRc1BRTEwzL0pNdkd2UG11NXJMRmpYb1ZMaHhiSU1iRm91MmZIVERFS2ZXbTZMUmtPVWpzSjVMRXJtbGo5eVdpWjZkaW9WalZlMXVadGNKcUNMZzgvRnZUako5U3BITlkvazBIaFcrOXZrTGlwUzQ0bFVnMm1hNG9QRlVwZy9McDNYSXNxcEhEM0V0SjJiQU1oZmduSmY2TEwrNzJFTkNBOXpnVG9ON00vYmFScFQreWdOMVJ4QWJqL2ZXR2h6eVBSREJYYWllc256STJxU3FERXhoWm9zYVdyVGxnMGU5KzhNYldSTnRoZUw4RlJGNVZibHN6SHBROTY4MzB5YlVEbjlwcExmUUErbFZCVWM2SExDWlVvTjNCUXR1SmJ5OGxvOCtpUVFsbENrSFNtTENFMkQ4d3VtWWRaaUd6dWIzK2VRaVZMOVFINVp2QnB5bXB6SUJ6a1V4TTRHWXdzKzZvbUZYcndGa2NKZ0tXbjlieXRPNm5BaFVIZ0FNZjc3Wm9ub1EraWxWditrSUtVbmNVOG9TcTJETHB6aDBUbldBWDZXTEN1enRxRTN0ZFNHWFphZXEvMmFGVUJjVGJEL3BoMnArUkFIdFZZV0FoeXcvS2IxQjlFVmI3ZFZrK1JCamJzc1BjUzc0Ny9OdlkyWnNkNWtoYjV6U2NFZjd0VkthOXNVYXV4bWs4aFJOdGRWdVRaYmxvMU92QVRWYzlFUmUrQXFYWnVPTGRwY1B5RVZ6d1BJUkJDMFNPc1d2U0ZsTExFV1YvQng3bnRiU3VaeFFqeW9rSGY5K1BpK2MrdjRxdGFHV3JIa3RYM1hRam5aY0s5aCt0RU0rZjFrM1JQdW1lbFBDUUdVdXhMa29ycGhIRFQwMVBZQ2FNK0k4Q0JJRUE3amtsRmE3dDZ5K20vNWg2MGY0VTdEMzNHdy81SEF3QjdsNVNnZlhXWlovK0FxOUdmZmlpdU1yQy9iNXROSnIyU3lNU2NjTWxYVnN1TXl2S2Z0cW9HSSttVUNoZkJxdnVFUE1RNXlEZWxRaEVhZXRwMHc5ZFV1L1E0MmNFL0E4bGs5OGF5cFFRcGx1YWxvdHVnaG9jL3BHWldaVE1sTndjWFZXdUpqY2JmbWlKVFUrM1VwMEYrSmNZQzZFaDB3dktkcngzdlNCZTJDSWF1ZHM0SEdoSlNoTlNoTTdUbzVydEpESGUvWlpGU0IwUHA4MkJaY0ZCWWppbEtMVlRBM1QycmxmaHR5dzhkeFJHTGdXYlBsbzM5MjNiMHF2QnpVc1c4M0tySEZMK3BOVHZVaHBDTGhGSTVqTE8ra1MzMzFhRlFwbmhsMVJXZC8xQUZxNUpBcnlXTDZ6MUlRUXlsUjFxU2ZtcGNlSjgxVGtwRmxwelVlODRadTIvQVhZRHMyTkxWTVpMWVZkZDRoelViMi9mMFpGRkp0dlhRQjdXalQ5UTRmdjRuZHdmTXNTL0tMNzdISXJML2UyU2JzOTZZeUZaMlhCb25xb0FsRUVMUitmNS9qTG05bmQ5TlVSa3dxMi9HYmFDVlhtUkZ1dzhaWnBWZVhXcFkzSTl3elRNYUpDYzY4d0ZIaVFvOW1XcTZ1a1ZhRUsvR2MxcjRkMWlZVHdUQzdWOGxnKzVQNmNxcW1qSFhDbjlLTEtHbm84S1FpdVlLaEZ0emtzbjNhMnlvUXJrdE9zQXFwcmlITlJQdVphcUtvVXVNTEU1Z05GTG5oR1B6Vnk0UEFNenIzdmh0YUlvYVNOMnEzWU5OMkNLSUEwdVV3SUFKKzNFTWU5MDF2QmxsK3pMUUNOVDZxZFI2aXNiSFZHWnExWEp4WVlwZkRjYlNxankyQjRoc25aeEJSNGN6TitWV0Naa05xRDRMWGxIaXpsK1orclVhWnFlb1dtNXdtRTVHN3pvUlhqRTZHRU1xRkEzZWw1WmNrM3VHZnpXejZkMHRhRGt6OGxkdmVRcVZtVlFweUw4aVA1bGttUzJIcEFpcW90ZlYweHpsM0RrSm5KRXl4OUVIcjFwNDFsbTVqSlYweTNwcm5sTitlb3NPbGEvaUd2VlJWcytlaUtzUUQwWVV6RlB0Zy90alJHM1VPQ1g1M2pHZnhRcEl4MFVkMkhyd2ljNEkvWHpPUVdSa1ZKUUJVSVJYdzJzMktBaDFVZ1lWayt4RHN2VzNNdEg2MWMwdDBBVnBsdTBORzB6R2Q2cDRHK2ZINnlaazNxUEo2YXA1YThLY1M1UUI3dm1ZKzhSQ1J3TFdNbDdkU3JwYUpkV2JoaVRZa08vclp1RVBIcWtCZVNQUVdibnlPQ1RkZnlqM3ZubTRJdEgxMXhkbHhxT2d6MUdmV3MxVVBpQXNrWk4zNng4SWN3WGI5djZhMVI4NnNDeTgvbmU1R1RGUk96SEZGbTIxWVo3bVBuWlMzWDhoZnM4RlpaUHJGMHdqVHlZZVF4dnJWRU1HODh6a3NoaGhabGNrUTdOSkRuQ1Zja3Axa0ZWTmNRNTdLOG9ZMUdWUWhmSVhMdkdxUzNodlhwQXJ0d0lZOWk3UXE1OGhRZktjUm0yUEtQZWprdDF2SmhEc2FMbzAvV254NVVleDlld2pLc2lHTUpkWkVzVTFGTXBhOXJIREhmWGdPQ0ZtK1VCK2Q1S1UwWDl5c0dlVUpOMEJWaitiRFJlVmtMckZyRzBEYk94M296cGVHRWVPMWxzWnlSQkhBWkV6TU1PRzhSOEdoNlZVQkEyb1VXN3FCeEJuY1lPcFpyY1pybDJOWlBpSE9Kc3A1ejBpUjB6RjVXcTFZYlBkbXFQYkpOYVR0dmZWTWxSdzdyZmEydld0anlqM3VYTk1WYVBtMjZYYlM2ZkwweHI0cTJHVjJPT0hoUjM2aFBUbDB3a09TUGIxbTI3blIyQnEwb2M5REFBQzZpZE12SmFtdzZ1anBuM2Fuc2lsa2FUYWtnM2JKOG1QSzhSSVhsbS9uQnVkRXJYRHFzT2Fjb1kyRkEyYmFKVERIT3hPQnJ5Z0dpUHZtaXEvQU1hQXYvMEc3aEhtN09qQSs0RHRNSHR4YnVRcHhMeENPMjIrbXA3QUpnSmJaYTNjS1B2dnE4QVRqK3dBYlBtWnZDY21SdWloZ0VleW9RN1J6eVRqakZXajYyQUlUN0V2M0JFOXBGMWJOYTc2aHZHR2RLV0ZWVWRnUUhUMk81VlVXSUx3K0FPR2NBeUlWd2NWTEdTd05MUlo4dVZ3eFVCOElMeHJHZzJYblpMQXpTQlBGWXNGZytjVnE1ZXV6bENhOU9kUTd5MVc3VFVNQWllcEVUd3dBNVI1a3g3NW9kNWkwNHFISURxNWplYk9HS1ZUM2VodWVucmpjYVBZVVM5SWZpN2F2WmpMa1k1bWNrREtrWWpnMVpqTmN6NXE2d0hLWkRGY2hNYnZJVFVVdW5pRGlFdkd3MUFnbmVaOTNLYkxHV0Q1M2I0Y3BEVmcrYUxLMVh6RlZPcUkzK1V1TDY1YjFid1YycnQ4dnlLN1JscHlTRUcxQUZmVVhPUjlwNk1EeWhlcmVrSGNzaHJDNHV5V1pCbU9rdXJEdlVwbldKL2Z5bnlabkZDTlUrZTF6eUNoMXdoVTFibzhkaXJpNW5MU0ZaUFBnSU5HdFZvV3lJYzQzVzlCcXBMcVlNUGdIYW9XdmRNbTY2dHhOSmZsa0JvRk1mRStDNm8xQUt2TUtrMVlnYWV4MTNLYldMUkI1ZFdyYWJhZU9ydm5mZ005eTNQUEc3Qmd3dHphdTd1bFl4YmNncEZZTnRIUys0MkRyR1VnU29TZU1JaysreXdqQ0VBRlpNenlzMExSMFNnT1l1SkhPQ29ZRzdDNXEybGFtZ0lOVjRDRGVnQ3JLTGprVlJaVmZZRlpVOXF0cWUwYVA1K3M4WXNaRGwvN1RDclRxV0FTbVZSY2xUWmtlclZEL0hZZWo3ZVZsdFRMYUZxV0dlUUN0ejlOdVQxZ1N2azBLeWFKY1BJVUpyTzgybUtvWTQxMmh3eE12Nnhwc0JDVDRtY1RWYVNXT1M1RThwSUZpWlUzbnJPcWJXVEJhc2lDemFsZ090MHFyU1FHNHZFOWxaclFEUlNCTmRsT2x5UzRDU1pNYm9rbzdRbnBCd0tFL0xGNmZodHNCV3hYUTYwUVNlaCtyMlBKaitadldOdjRYbVB2QWhYUldaTmlEMkZuZ1ZkN29YTm1JVEJkcHppb0lRYmtBVnlZSDAwQkZrVm96TW1zb3VFTXEwUkduam82WkRzTUEzcVZFT2pFV0J3WCtuTlJFWTE3ZGx3VEVwUlB4SEJwMmVvdFNRNWdRc0hpSTB4TmdRaGVZWGZWckczVkVaVXl4cDV3SlB1bWpRMHJrUTV3WnZObXZnRU5vUzVFeXR3ZysyNk42YnFrQ2FVeVh1MGsxQnNlQkpxVXVYYkM4RHo3TEJUZmJhWjlEWmpVY3BseHNBQUF4eFNVUkJWR1NDYTZUVVp1eW5iTUlRbEU1ZEplUUZZMFBrY3hXNFppeVF3TXVTVGdyN29rMGUrUmNBVmJFNGRSTnUyTE1hNDRobGFsTm42MVRJazN5TmYrcnNXUVZFN3V4NXFsY0JnaUtuNlZDRzl2NVRrMm9JTjZBS3JLZTFjN2RKdzhxa3FaYXFLbnFGalYvZ09NZWZnelZkUGlId3h5SG82cWQ0dmxSeFRXaGFXMzZDZU8rY3dLa3FlMGVnM3VHZzQvb2NkSVhQcXZpamNBNVAvMkR4ZEFxd2Rja3h2aFQ4T29IU2NKdE4xUXR4YnRDZ1dVbkp3SnpjTE9STTM0S3UrWVVsY0VueTFEK2VMTllWaUs0MXZ3ZXpVUWJLMDhSTEg4NC9oQWtWWW5wSEJmYjJDdjZCY1BhV0I1L29hSm8xNEtuRXYrZiswZFZYMGYxYlZyK2NUSzErcVk1czk5V3I1NU52S3ZDZmF2QXYvQi84KzRvQ3U5aVNmT243bm55QWlIVWZmQUtIOHA1OG1QS1dNNkJOQ2QwVGlzOVVrdlpGUEZqcFBGRWx3WnNwUkxaREYxclpuTFB1a1EzaEJsU0I4MHJwNEl2VFE3UWpLZjg3NDA5blJTOUtqUXV3ZkxiNXhIMkVPZzQvL2FMdU1tVS9ubktKVnB0d1A1YzVMelhobTRBTkdudzRqMWUxVzBEc0RuYXVVME9OYUZxcHhLUHNVbFZ4L0RVWjNQNVJxbG1yQ21XdFhxUks5TzNuOFljSytzYVR3ZUJCZXUvSnpMbUZKRjlXbFpzbWxsTWd1clpWNUdnRGk4alRHZWgzL1BnNzJiL0F0L1RhTUw1bC9sWUVnSlJ3STlKMzFRVkEvSkxZbHhUZ08yU1lNcldTcHNyK2pRRkRXUUZzU1IwenZpZWRrYVc0V0hyS2Fma1l4VjJ2WjZadG9CT0dNdVZDdUUyL0tzQmphdElRNUZiWW1jOTMzNHhYU0Q1bXpUYndqZmhZK2RTN0xzdDN4L2lzTUU2T3JySDV1OGtOMzh2WTQwNW5waTFUT0ZCbm0vL3NMNzZ4WnZhTWtqK0FzcjU0NDM5cnE5a0RyV0VEOG90ZnFZT2dOOEhVZitpdlhxWVhXOG5MR1B1ekQzM2pIOGxQODN1ckFCamkzTUl2dFJuN3daUWdyV0x1WWJoU3ZmNUhZa0x4cG11elpxbG9FY0oyd3BmL1NxU00xcXdLK2JPZjQvMTdoc2dlYUwrOWpFdWplL2NkL0QrbHRPVWZaOTI3aU9MSkcvL3Jud09kSXFLbEx2NXA2dEU3enRiSjh1bFBxQjQrZlJZUlhWT0J5ZklKakwrbUlzdFhZQmViYUNJZHIvTSt1RCtiRnFNTjQwU25HRWhoclUxdGE1OHZJUndvRjRIL2RPUDFNam9XYmVqZjJkN3BONERyVndYTnZ4YzBOU3ZUZkNZcDRRblFhVXcySFFQK0tvYmdIV3lqN0ZvK0VQaC9YTEh1dnpXb2xMTXRQemxVNVNLNTFVSjVPWWRzbGcwSXI5U1o4TktBWmE2MFJzV0xCZzZqcDVScTFwVHpYSWh6RzQyV1lwdnYrelZMUzNacGtpendkbGkzNVlMZHU1ZHZudEdBdFY3Rm9JeFd5akxOYWRTQ010Lzlua2MyWGhsa2dCb3BWY1cvZC9BR3I0RTZ6aFhVZEY0eUsySURJeSs2eFBOYi9ybzNidlRoK2xWQmE0aXlyeWQwVnJQMHBtcjN6ajl6aERseFAvNElyb1hoZmZkL2ZPTEh2OUF4TlNmZlg3LzcxY3ZtbnVlbUxaOFBoLzZtUjdxZmZyMkRRbjhhOS9NZEczVE5iZlhYbnJjQlRyNTAweU1iVGxqeWx3OTRtbldxMEp2My92blNRU1BUMTZtNzZKVGhScG9zUXYyY3FlME5JZy9xSnRRbVpFNXloYUM1TCs4aDJQVE85b1UwNVNkeVdHeGcrQXREMEpLWlNHMlVOYk9tTW1BdnJsOFZ0SjN2bUxhaFVrRE90ZndDQ0E1RUlzQjVpdFlMMnNZcVBRcjZNSlYrT1ZVbjQ5WnZWdXU2RGI3Q3lhZy9qS0thMlhvaThtdmV3VG1NaGhYTkkzbDhrRUpXMTNGdmhBbTc5VGhJTDY1ZkZYaDI0Q1dzbXQzZTllcXcvQURuYWRaSy83NnE3Vkx1c3Rvb1gzblAvMXEyNzdQeldNQmQ4R0Fzc0xmeFZ4SGZlVS9IVXpwa1VOcFk5Qm5jSWJkcnlLTUg1aVp2YnNMckpJNHpYMkRqd3cyb0FqdlV0TUlmVXJvcUxEL0V1WWZuR3gvN0pFOWYyUFkwaUUyM001NEc2anNlV2x1ZG1MQzIwd21NOWE1VnVpUFpCaGJQL2Fiai9CR1BxdlhkNyt2dzdJeG5YZ1pMRHE2b0UxQUZIcTM0ZkpOcVo1dlhHU2ZPM3lheFFhdUhPQitVWHE1NkNLSTlvd2VyQlE4MEY4RUNrSTVZVzA5RURyMHBnR3BmSkFheHRzT1hyQ2JRWjdFVHRPQkdiaExGd1pVd3Z5b28yRnUyQ0JlY1JWZzdST281T3h2aVBHZjF2dEgrNzltTDlMRFh0Nm8rNW9YMjNjS0FGZExQTE9FU0JxUTBjTFhqQTBRWXpRdFdjeXNJU00vZ0huRlQyUUtycklPYkpCbXFBQVgveWxtUkd2UjZ3d21xMmZRdVF3YWwyWCs5TE03N3A1YXZCcDRIWWVXMDdwMk1ldzhyNXFOWkROYWhWR2ljODBQRXhUUXVxQXhpYm10bHF3ZTBGTHVFZS8yMmxGV0dySU5MeitDQ3FnQ0ZvWVQ1MTRxekRSaWhiczkyOWk2VDgyRjE1VEFlZWRDVDlEbFBBMnZEREMwOTdia2dpS05qUS9MOW9hWmRZL3Y1QmQrT1RDYlpVdDB1aHVGemkvVjdGaGNYeHhQQ3FraG0yS0pOdUtoOFJaeGdxYVc4VEZIa2M5TEo1RHduamI3UmxyaTRLNzZsSEtib1Z0LzBDcXpRZHBXOXdwNHZrSGcrVXYxOTZJSm9IcmVQc3ZBekQ3U0tUYkVpRzNkdytWa0xPQ0d2S3VqWkpBOUxaTTJpTHRSQmVrcFNzVTQrRkVXN0R6b1pSdGdIbFQ1UkYvZ3phTytRMzRYd3d1bDgwOW5BeDl0U0Y1M2luYmlaOUVhQldTMnZPenZNTUN3YXJ6ajE2Yk5iRjVjZXZHTzE1VlVGWG0zeEhsZkw2a21lTXN5cmZFNnFtM2NiOGxRckdpZUw4NkxiMHZUUTZQTjRTdUlMSXNlR0kyM2Q5RllaZDVmcm9TRXQ4Yko3c2RidlRtcTdiQk5zdzdMbUtKajBiRjlpSm5Cd3lmSkRxc0FwNXdzMjNhTHlkTjRVUGgrWE0wV1JISVJPRnVlRDBNdFZaNVp0ZEJCaGxqM0lTMnplQTkxQkVFNTVhVmVKMDRlTE85aTBhbXFzejRubXVMc0RNd3ZMT2srbnhscUtvSFZONFdKOEJGV1J6SG9uRFl2WWdOazZqL01QK2llYUFXbjJYeTJMOC82cDVhd3hROGZlMTN4N21qaFlXODVKWkVob1UyMzJURWZReG9HMWJ3K3BsVXl5VTk3Wk1GeGwxZ2wyNklXVTc1UitwZTd2ZXdvM3lWQkZ5VDlwaFB1UnQyU0o3KzNVTWw3ZHkwdHBPM2dabkcrSGJIYmRDWFpyOGoyKzAxUTQ2cXhlWGN1bU1NVFNpVGJiZUY4blNWNzhCc2JlcHQzL0VCdnNKYjJrMzgvb0xldUZUS2IyZ2twdE9IMmNyKzcwb21JVEV6N0hUbUZWNEN6L0dSdXp1UHdoOXRZTzlOOFhrOFcxcmlobGNLNVFobkQ5Qk50SXZ5SldlaFBwWkd4WWZxWVBKc2IvTit5bVM4YnpnVDVxRllsNnFLOEFlK0t6cWJiNSs1UmRyOW4yNE9KdmYzcFVJY210WWFOL09PbHovR2kvdDRQRGFkQkxOY3k1RjcwZzRFM1ZIK3U0cE1UdS9wSjNKbkF4aDMvM2pYZWVybmZ2L0ovTHcyOHAwTUtDTnhJTUlQZUNYL0NxN28rMWVzRitTSzhxQk42aElhcmk2WnZydDcvRTM1MGRoSVk0MzhFdW9DbjRLV2diNzFKMmRyYmRxN08xSTd0NWFrK0taR2w3bysvcUZPeFYyS3RwQkJmL0NSc1MzcDI0cTdDL1ErNVNiU2c3NmYxMGVyelBEYVorYUVkY1N3SThObjM3SUNkMExTSjdKenVSWG9udU9Hc3ozaVAvTzk2TmZkQmdoWmFVN0Ivc0EwNXpzZmpOVGk2MDRTRzljTGM3TUR6V3JqTEszT20vN1NyclZPeE9sTUR3SmZEMEk1dTd0WXM0Zk9aaUMxRUNVUUpSQWxFQ1VRSlJBbEVDVVFKUkFsRUNVUUpSQWxFQ1VRSlJBbEVDVVFKUkFsRUNVUUpSQWxFQ095T0JpVmU1WCtyZG1WWmpLMUVDdXl5QnFlckd2NG1udUhaWkNiSDVYWkRBUXpnNVhMTS83N0VMZlloTlJnbnN2QVNxbC9HVnpYNi9pckR6M1l3dFJna1VLNEVqZUhWZ2ZYZS9oMWNzUTVGYWxFQXVDY3pnR3pHMTNYOC9QbGRmSTFLVVFIRVNxT0ZEUUxPNy9CbXM0cmlKbEtJRThrcWdqUmV5aitKLy8yS0tFdGhYRXNDWGJzL3RLNFlqczFFQ1hBTDRET3B5RkVXVXdQNlRBRDZ4ZVdML2NSMDVqaEk0R3JmeW94SHNTd21NN2NyM3hQZWxxQ1BUVjVVRXB0UGZBYjJxZWhjN0V5VXdMQW1zK0QvS1Bhem1JdDBvZ2F0RUFyVmQrTU9zcTRUMTJJMzlLd0h4L1RkOFdqeHU3K3hmSTlpWG5PUHZiWGlLbHI4djFiK1BtUzZkdkpHeHgwK2VqQzUvSHh2QlBtVWRmK1RYMnFlc1I3YjN0UVFPc1BpWEZ2dmFBUFl0OC9pUHpYM0xlMlI4UDB2Z1lId25aVCtyZngvemZwait4U3VtS0lGOUo0RVpGdjg4Wjk4cFBUSU1DYXpFdjY2TGRyQXZKVkREKytjeFJRbnNQd2swOFA1NVRGRUMrMDhDMVNIK0lmaitrMmJrZUhRa0VOOC9IeDFkeFo0V0tJRjRlS0ZBWVVaU0l5U0JlSGhoaEpRVnUxcWdCT0xoaFFLRkdVbU5rQVNPc2MwUjZtM3NhcFJBVVJLWWpvY1hpaEpscEROU0VsaVBoeGRHU2wreHMwVkpZSWs5V3hTcFNDZEtZSVFrc01BdWpWQnZZMWVqQklxU1FJVmRLSXBVcEJNbE1FSVNxTWMvUlJ3aGJjV3VGaWFCcWZqK2VXR3lqSVJHU1FJVDhSUGlvNlN1Mk5mQ0pIQWtQc2dxVEphUjBDaEo0R0Rjemg4bGRjVytGaWFCdy9GenNvWEpNaElhRlFsOFpMT1R6TVQzVWtaRlhiR2ZSVWtBMnpxbmtxWDQ3M0JGeVRQU0dSVUpIR0Y0aU5YWUdKWHV4bjVHQ1JRa2dZT01uU25GVDQ0VUpNMUlablFrY0FUbms0L0hQNEVlSFlYRm5oWWtnWEVLOCtPWEJRdVNaaVF6UWhLWTdUNFFYZjRJNlN0MnRTZ0pUUDFKOTlhaWFFVTYrMXdDL3g5ZkEzclpjeVlVMndBQUFBQkpSVTVFcmtKZ2dnPT0iCn0K"/>
    </extobj>
    <extobj name="334E55B0-647D-440b-865C-3EC943EB4CBC-17">
      <extobjdata type="334E55B0-647D-440b-865C-3EC943EB4CBC" data="ewoJIkltZ1NldHRpbmdKc29uIiA6ICJ7XCJkcGlcIjpcIjYwMFwiLFwiZm9ybWF0XCI6XCJQTkdcIixcInRyYW5zcGFyZW50XCI6dHJ1ZSxcImF1dG9cIjpmYWxzZX0iLAoJIkxhdGV4IiA6ICJYRnNnWEcxaGRHaGpZV3g3Um4wZ1hHNXZkRnh6ZFdKelpYUmxjU0JjYldGMGFHTmhiSHRHZlNjZ1hGMD0iLAoJIkxhdGV4SW1nQmFzZTY0IiA6ICJpVkJPUncwS0dnb0FBQUFOU1VoRVVnQUFBUWdBQUFCVkNBTUFBQUNDVDRwUUFBQUFSVkJNVkVYLy8vOEFBQUFBQUFBQUFBQUFBQUFBQUFBQUFBQUFBQUFBQUFBQUFBQUFBQUFBQUFBQUFBQUFBQUFBQUFBQUFBQUFBQUFBQUFBQUFBQUFBQUFBQUFBQUFBQUFBQUFlWWFmcEFBQUFGblJTVGxNQVZKbTczYzEyRU84aXE0bG1SREwxMDZYaC9iZHNQMXZwT1FBQUFBbHdTRmx6QUFBT3hBQUFEc1FCbFNzT0d3QUFCcDFKUkVGVWVBSHRYT202b3lnUWRVbGk5cDZlN3ZIOUgzVnFjUUdrdEpBaWQ0cy9iZ0N4T0J4cUEvMXVWYjJ2N2swQk10QWQrNzY5dkxtbzJoNnV3NXVJSi9MUTk4OGZ6OFNOaVhqOGVDSU9UTVNQNStIQ1BOdytGeEYxODNMdmZXSWlQbGNFZlVBY2UvWEtRT3lFNi9ycVlkZkhBM045TlJFZEs4Ukt6S2liZG5BajNGWDZlemllck5TcWhqRnluUGNleURqbUN2MDFKUm5VUi9IbmJHVFlRUHh4WFdWVzd1NkVmS1g1Q2ZUWEtsVndHTEt4c0J5RjJBMlpaaUdrbFV5U004L040djUxZEpjNHcwUHNoZ3p1R2E2N0MyTXFrMVcwN2ZWNmJacm1CdGN3eWhYTGZNR05wcm15djBWQjlmU3dzdkM0dFljelBobTd6c2RVVTlzUHVVRUE1eWhxdkhYd2tOd1piYVQzZ3lkeml0eVNteTczVFFlVUpyREtnRXdUaUE2SDRhVHhaMEdzeGVNYVppTUh3ZFA0UXNiYVJhUEZTUktyRE1pODRZcEh2WHNkdHJQcmpPYWdqM01idDY5eDNzRnZ4NlFDZTIxenU5ZnU5YXZ2LytINk13UVFDRmxVOTBPbURWZXc3Z3Z4WThPUWNxU3Qwdml3L3p1a3MrM0pNejNxZzdkV3NocGZ6bFpORFpuYzNCSk1YRDZuSEgzOFpsSXJXOFV0dXVCZ3JEWkJHQkZwSVJOaDZtRlptL01qNUlWTXJJblNVS0ZDYUZkbW0zd3RaQW9EYWoxa0Z4SDFyTnVRNWg0WGROQm5hVlJUaGFpMGtERjhxVmQ0c0RkcEJ2Tk0xMHNkZ212ajZsQVpLNFFhTWtEUzUwQnNiL0djWTMzdTNsMTBTN0o3dGxVSUxXVHNKMlRYSG5hdXNMM0pjNGc4RW1sQ1B5bDdKWXhpZGg2Q0VxdzEya2Q4Q0VvZi9kbmVrcFBvY1REK3haUmVOa1pVNVZ5bTNmRzBrRUVQOVpvKzJKczd6bzR5UUR0TC9xR3FVQ0hrdThuRGFTRmpXaGxORTZNanNyMWxuaHRobUpKMXlsb2h0SkRUK09ja1NHOUpVVFpCQjJYRHNGYUlTZ3NaMURUQklHRU9jT1VwTGlxRUhINVJJZlFhR2lYYWIxUkN4bkgxSHBvUExsYVcwOGNRcjBIZXNpSUJ3MUllMGY2b2FzaW5neHpIZkpGUTQrQ1ptVmJDVEdYYk1sY0lFOGdMSWpnUzZUVm9JUUFhMEhuSlMyNnRFRU4rblFkNU1RMStINmJQdmhZQ3NBR2NsMndaT0lLcGh6Q0J2SmdISHlCa0FsMzF6c0RTU29heEFMVGRZQUo1TVF5Zno4b2VmL0ZBckFIV1hIUXl1SDdpelppd3pUWVR5T0VvNk1oUzB0RHdlYTZEQ0RHYlFvV0lQN1d6MVFaeU9EaXJHYkd4K0tQMlJnaE5PdWV6VndnVHlDRVBnd05lY0lBTituVkVJaVRqTWxjSUc4Z2hFZXlBb3p5SWF4ektnRG9JRUV3RHR6MjJIc0lJY2pBTE91eU84aUFldVFVU3FBb1NoSHdLVWs2OVpzVkVMOXFNSUFkeU9Xa2YzL09Oci9zQWZOb3FRdmlNQjJCVUNJR2lBSW02YWdUWkg0K1Q5c1VHclpZTTNuOTZyc0c2eDVONmU0V3dnanlEeHhKNE1yalUwY0YvMkttaEkzZXFVN0dBUWxoQm5qQlNnWGlRazJPLzgwb05IVmpNVzRKQ1pDYnZpMEd0SUh1QythQW5OZ092bTZJQ3lWN0VObENOTGFRN0FPd2dPMElyeWxWTm5EcmF4bkw3Q2ZLdEZjSU9za01FV3JCUmxFZmJXUGpjQWdwaENOa2hnczgzbGd2cGRGRVhVVmJvZEFzb2hDWGthVzY4ZVltWTl0UWpvWURDZ29Qd0FncGhDbm1hSFc5ZVVsT0c2ZkdnZ05MOHBBb1V3aUFnZWNQWVFoNUYweG1kSFZRVTU0WUk5Ty9TbG5TRWtQcHJESm1INXhUTmhaNEt5KzlQSHdVNE13ZlFkaXlYZ2N4U0lkbXgzUkNSUjU4MkZpVVV3aHd5TXNHNzJiUzlGVE1vL3FWa1p3eWlCUlNpQUdTWUN3VWlrMlJxSm9hKzB6bVMrMFZTclB6d09FQUp5UFRsWXVqbXh3SDMvejVwajl3Q0E2QVFRVFRkTDNWNGttT25INW15aGRKcjJWaFduQ201SXpQdTI5OEZGSUpQWkd6eXYzbWF0SFNqUGMvTithVTdINXowL2IvMTQyS0syZ2p5NCtxZU9wRTFSN1pKK1VUQVoyTWpGUmlXNHBmdW8vUVNrSiswYTVzM0E0VFYydHdtRms5LzR2TjNXcmZEVlJISXJBQ3orNks2N1h1NGlRVW9ZQ2I4bDdKQVorcCswY204M0NmbmNoSElGT0FSeUtnREJOSXVxWnpoY3duMGpmWnlsNGY3VGJwVDN2NG92UXprZ1YxZzRrcnVpL1l1UnR2T2tBU29vL2paQ2lNZEZFMkZJRHRxZW50MkZKREw4VkNOQ3FHWXI5eWxET1JKMGRBKzZDb1JPWWRaV1NqRTlQbjlpQmQrVFNBSHI0Zk81ZnhEMVlGQ1dHQXVCSG0yT2VDV1BZV3NsbGwzY0FLNUhvSUFGSUw4NURjanFHSW1NQ1d5MEFGWktBVElMd1g1Y3I5ZG05Tm1BSmRtcUd4SGhURExyRjhEV1RtenRHNkdDcEUyOEdmcmJhb1FuMjF5Q1hoUUljYjBOZUd4NzljVkQ1SE1QTVFYcHVldEVGMUxHM3ZRQjlXbE80LzRpaHJoSlQ4YUxyYlBJNzRpRFpEN2FDYnY5aW1kem53WWpkMnpyditEbWY1MlRoM2s0dlo1eElkTnhHSmcrMjlMTFZDOVhnYStpUHF1cHAvRTVsc2htQzVVaU9rVmNCS0QzNnd6UkZEckw4ZStKa1BkTWUxZjBYekFMUDhIZThyRk9reVYrNTRBQUFBQVNVVk9SSzVDWUlJPSIKfQo="/>
    </extobj>
    <extobj name="334E55B0-647D-440b-865C-3EC943EB4CBC-18">
      <extobjdata type="334E55B0-647D-440b-865C-3EC943EB4CBC" data="ewoJIkltZ1NldHRpbmdKc29uIiA6ICJ7XCJkcGlcIjpcIjYwMFwiLFwiZm9ybWF0XCI6XCJQTkdcIixcInRyYW5zcGFyZW50XCI6dHJ1ZSxcImF1dG9cIjpmYWxzZX0iLAoJIkxhdGV4IiA6ICJYRnNnWmloY2JXRjBhR0ptZTNoOUtTQTlJRnh0WVhSb1ltWjdlSDBnWEYwPSIsCgkiTGF0ZXhJbWdCYXNlNjQiIDogImlWQk9SdzBLR2dvQUFBQU5TVWhFVWdBQUFVQUFBQUJUQkFNQUFBQWNpOE1ZQUFBQU1GQk1WRVgvLy84QUFBQUFBQUFBQUFBQUFBQUFBQUFBQUFBQUFBQUFBQUFBQUFBQUFBQUFBQUFBQUFBQUFBQUFBQUFBQUFBdjNhQjdBQUFBRDNSU1RsTUFFR2E3M1hidmlhc3lWTTFFbVNJN3dxeFFBQUFBQ1hCSVdYTUFBQTdFQUFBT3hBR1ZLdzRiQUFBSUNrbEVRVlJvQmIxYXZXOWpSUkJmWDc2Y2o3T2owd21CRUhJay9nQ25BQ1FLWkNORmFRRDVLaVFxQndsZVFZR3Zva1BPZitBMGRFZytHaVJFNFNCZFJRcGZqWkNjZnlEWTFZa0crWUJjN2lQQU1MTitiOTkrekh0dm4vMmNMWkxkbWRtWmVidXpzNytkUklqc3R2Vmhxc3pqdlZUMkRUREhYNllhV2YwN2xiMThaaGxPVW8yVVdqK2w4cGZPYlB5VFllTHg1VzZHUklIc08yOWR2bTJhMjRhOURQMmI4SDZHUkhIc05ZQkRlR2JvNjVsRGd4Y09CdGNjZFNtMEJpN1huYzZ4cG5zRDlyVVIzOTBBZlFZdlV3eDFCVjRJOFNQb1FUY0NjOGRaUTYybkxMbDQ0aGlYWWdQZ2VheTUxUGtySGlUMnBoa0hQWEZpVHNZbXdBTXhBdEFTMnphY2VpaFpnNmFIMU9JaTI0RDcyUUQ5bE5SaDRxTzNrMzJTZk5Sa3lmVGhVb2dXYURGWWduK3pKa2wrL1diMnVFZnU5RUE3azJYNDA4dkJWYTlJOEZLVkpnVHdVb2k3K3FMMTRUeHRndUp0MGN5bHR4MkEvOURJTDFwZWFmZ2tHWEtzZGJWMDl3UWxtQ2VtbVUxOU5VMldOV3JEUFl1eWhDRWU0bjFUclV6Y0ppbGhWSU9qQkU2QjVDckFmVk5kelR1L2xXOGlDS2VVcDQzV3RqMDJ1UHBnQjI0QU1OVEJ6c290bTZEN1pQYWR1U2E3a05FWXdOU3ptV05aR3Q2TGJkcklNeHJhL3R6V0w3ME1UWFh2Y00xUWxNSUdPNmxVdFVzdlpaNWtUUW1wTGJjaGxyR2cxY2pPaXlrT3JNTFNNZUV0c0JlaG0rT0dMZXNnTGVWREZtRGRkaTZTb1JiNHcrQ3pEODdPRGc1bkFIWndoYU9IaDUybXNvZWZwL3J6ZExhdmdvT3pzNGNIZ1h5amJRR05EZ0pFVjdPMjBZR29hZmxNejR2RGlDL0RZQkNPbXBFQ2dRRnlvZ1p6ZFBBYUM5c2V6dDRLKzhyQjFZaUx2NVYyQkEreHpXRWtrZUNnZ016bnFWTE1kVEljM1BuNjRxSUg4TjdGeGNVbmFqcUNCOVVYN3dTQmRESDRnbWlqME4zVFdLQ2x3Y2lZNnQxYkNRSzVpMWZCQTV5RGF5T2J0cDNTYUx4Z3BIaUZBTGJXNmpUbmZFYjRBK0Q2QjQxSFFQZklHT2NmWUJpclRGY1pBL3hzdWlQYStvS1IrblhyWU9LS3FreTA0Z0NMY1k2Y2xPQjhsd3pzelpnTjk1TG9XUXNtcW5iaTdwR0NSMUxCV0grYlNrcGJvdDJaZHZXejlPMnZTVzJpaEZTblRQcG5qM0pNS2NlS0huWmF0czJwblh0bElCUG9GbGdpMmJmbUQ3aHI1eFV5eVRjdXJ3OUpkRUtLMjlidUlha0V0ajhqKzJZcFVSaGY3YUx3d0w2MmhlamIwbVJuUkJiNXBqMitTVkkyK1QyZlloZlR6R2xJVTcvdzRPZ2xENlRYYlFJNmdRMW5vcXhUMEpxNlFTTkVtVDZKYjF6WkZwTXBIajQwUFFLM3BJZTdaajB4dS9iVk44dWZ6NFdZd3RWRWZWbllxZG9SWWd2NGpBZms0YkdvQUxoVlhZelFJMVBIMkEzN05pbTRqMXZ0UXBlcXUrdW1PcDhScmhJVk5uQ3JUeHh4dkV6MlRXTFBYbExjTWxMdzhtNTBsblg1UWh5a3NnSEFkeTBudU5CUzFjbHNqSU5pU0FxRzNBdXBhbWNwM1h2dnZrd1Uxem9JVUZQN0RyWGhyaURXSFdTN3A2YXB6am9VOFhZdnRhUitMZ2ZWd3d5a0xPSnFQWWtIWVEvREZ4dFhVU3JHUVR4LzFNNGR3MEtNN1p1T2RYQ1cyWTZZK1JqREREVTNTY0lFZGkrY0p4UHY0QzM2UUs0YVdOQUtZdmJGZHAvNU1IZmp1QmlVSysxRUs2bGJMK1NRQ0lHM3NLeXkyUzVpY0ZsUEpqenlWdWFXYy9xa3dFMkRoVGtvYnhNbURlTHRaMXRsSGF4MHlFSDNJc0UwWmFCTGV3Rzh4NDlKUDNPUnVMVTNQRFlTdVppcXd6elROS2s0cXJyNHc1SHhJSVI1eG9US05BOFJhTk9hMytYeStSQ2UwUmU2V0tURzNzVzU4Q0RaeDB6ZEpRUDdsak1ZUWc1Q0hEQVhCdDUxOS9oenhxS1puSGdRbmVyQlV6NVIxTkN5NVRTSDhNYVlwT1U1czA4VUpraUhsQnNQeWpOOFRpbFpRWC9sMDhnRkFEVTMzeUhhT0JiMHB4Ulhta1hVT2ZFZ0lXbEVjeGh1RGpoRmpsTXZkOTRrRVpLV3IyZ2JzTEZ2RXZYOW5wMFFTYmZRUVR0UjlOeTdmdFZKSENHU2xxbkdocndGdk9vVWtwYXB4c0xzTGZkZ3JqZytSMGk2ajE5b243T0drd1U4VjAwVGk1QzBUTlpXb21BdVdBeTRYVzAydnFzaUpDMUxKeGFrNmJBUXhKaWZPVkJJZWtBcmNLN0xvOC9XazBtNDlhQVlTWGRKd1o2dUFCK0ZEL1R4UEgxTTBxRVRlbzFncGdsemozdngyajRNVlNiUm50aWhKL2lGazNtYzB1ZThIaHZzMFFvODBwaVkyNXJhY05adEdMbjd0WThSWlVSN1BpUUZFMjNHTFNkZ05hWlh0L1JOQjU4am9XaGNJd2dKbURtT0hUWGQrSjAzd3dqb2xCVGFpQ3BSZ1VydVpmYW1jMVFtRW1ZWUlhcWhmaFhRQWtBUWZCNU5xTWFyRzVIbzBDdTBNSVA2eWtFNW5YNG9COWZWOXNmejgvU21vY29uY2xJM0hNWEZqajczRXEzR2wzR21nMzBtaG90MHNNNjlLTFJ0cTFEUitPRmhFRzR4VU1XYUNzcHFCZHR1TVNXUGYySktWZStEb0JPdW9LeFlZMFZjUGUvY2NocXEzOGtSK0EwejYrUnl6a2M0emlDNmRNYzQ2VHJIN21NYTNMVnBoWTY1TkNoRWx6bmF2TmsxaEdITGJIZ0dUaG45TmVicHpvZ2hhZFY1MGZCeTgxTHhjbFhocnVudy96UDFsUDFBVGRXQ1hieEl1QkNxT0lBcnljN1lPMXFUTkNUU2Z3L09hWWNReURKdHpEeFFHVEdzSDF2Z2lCT2FqNFlZRk1ON0dzRUlTMG5OUm4wV1B4cHVMQzhFMXhGY1V6bTZHZGt5ZnZzYXJua2ZkME85ejJBZ0hXd2tnYmtXdi9XMjVpNGJ3cmJVWEdPOGx0R0h4TU13OGdyK3lvSklJYzF6ZFBBLy9Mdk1pd1NaMnpIaVNwQWdzdDkvR2FZb1NHSFY0WEtDWllXOUpKR1d6dzFSbDMvZFNWS3hHTDEyZVlJMXYrUkk4L252ejFKQ0Rsak1zM0QyRnJ3cjNraEpKbHZ1MzVRY3V5dnNOZVNJelVuNEhpN2RFb2VtcTMydERmanUyQ2NNK0trKzFEZGJIMDFTNUxML1NYb3RaUU5TRkJmRzZuSWxjMTM3SURtQ2RiR2w5ZGVTajdpMHVXbVdBSmJtUjdMaVFWS1NuRTJwcVhkRHNvcmxjaXEvcGVwL2RaTEtYcEQ1UDRPV3JjK1Z3M3U2QUFBQUFFbEZUa1N1UW1DQyIKfQo="/>
    </extobj>
    <extobj name="334E55B0-647D-440b-865C-3EC943EB4CBC-19">
      <extobjdata type="334E55B0-647D-440b-865C-3EC943EB4CBC" data="ewoJIkltZ1NldHRpbmdKc29uIiA6ICJ7XCJkcGlcIjpcIjYwMFwiLFwiZm9ybWF0XCI6XCJQTkdcIixcInRyYW5zcGFyZW50XCI6dHJ1ZSxcImF1dG9cIjpmYWxzZX0iLAoJIkxhdGV4IiA6ICJYRnNnWmloY2JXRjBhR0ptZTNoOUtTQmNYUT09IiwKCSJMYXRleEltZ0Jhc2U2NCIgOiAiaVZCT1J3MEtHZ29BQUFBTlNVaEVVZ0FBQUpnQUFBQlRCQU1BQUFDUnc5TmxBQUFBTUZCTVZFWC8vLzhBQUFBQUFBQUFBQUFBQUFBQUFBQUFBQUFBQUFBQUFBQUFBQUFBQUFBQUFBQUFBQUFBQUFBQUFBQUFBQUF2M2FCN0FBQUFEM1JTVGxNQUVHYTczWGJ2aWFzeVZNMUVtU0k3d3F4UUFBQUFDWEJJV1hNQUFBN0VBQUFPeEFHVkt3NGJBQUFGNkVsRVFWUllDWTBZdTI1alJmUjQ0OFRPWSszVmFnc29rQ1B4QVU0QlNCVElRWXJTQUhJcUpDcW5RTGVnd1BzRHlQa0Q1dys4RlJLaWNKQzIyOExVTk00UEJMdGEwU0F2WUxKQVlBOW41dDY1Y3g1enZUdUY3NXpuekp3NXJ6SEE2OGZlcHh0NW5oOXVKQ3ZpNG11RmtHRDlEd2x2aEpwNHVaRmU2Lyt3a1M2SXZYOEZhSUhuNndjVzZUQVAzMXUvTDBuN2VKaG1MYkc3K0hFNTU1TnR4Rk44eVRFd2xxQ2dGY0QwTG9XRkhtM2o0ZkNDMFJwNHhLRDB0SUZjSXZCczRkOEEzeU0zMGh6bHFRT3IrUGIvRkdBT0xHaUpCdUpma1ZRYi9oNkJ5dGtxY2VHN2lFOWdqc2djWngrdktsVkV3alllUjZDWTdTT2RxWWY4QnJxNE5Hd0p4TkRlMGdUWEFIMWtOcXZoZndsUmkrcmFjNDZkNkJqWjNUVHhOeXVad05TdE5SRC9BWGpFTnpQQjY0U29SZTA1U1RFT0VGOFI0aWZtQzcwM2NReW5wSDhyVklGemloY1N0Y3QzS1VrS0d1Q1p4TkJsSGttTWQyS0pxb0E2ZUM0cGJjVEhFdE5KK0kva0NGQlRHMjNsZkZhTWdkWXVxQnc0UUJYc1hkUWUydGNJTGkvblduYUJLQmwyOVhLU0xLQ2VPc1JNeTk3bmdTVkVMZEJWNWtYdENHMFdXRlpjWWxZdWU4VkJPVU9sbTduMnU4aHNablVVT2UwZVN1VUFJeHR4UmtsQU5IbmlBcmh2QW1ER2pEckx2dnprMmJPVDB6eFpUbThKZW5vNlBBNjZnTFlTNW8waGhzSDhoZnZkTE5DOUthWUZGSldSa1M0TGJmWEFTdCt3QUZEZ0J6ckFMSEJVS0FNc1MrTEJOemMzWThTUGJtNXV2aWlWVWVDWGMvZ2d5N3k2N0N1SG14ZXFyeUpEbjZWQnp4QTM0cGkyWE9KbG8rczBYT2VJWHhIdnZtTTBsMVRQR1R6Z0czSDRIWGxCTGtXVjNyTmxrc0pDK05GWWJRVGEyb25KRUlnLyt2VVh2QjU2ek1CblZqK2xuNzZtcjZRZkFsREN5NU14VUJ0eEZPU0s3NVNIU3cyMTdGeEhSRzFJeW00ZmtQUlVoekhBaEhPVEkvQzJnQ1M2R2tFQ05LN0FPWTFwZkZZOEs5RE9WVmtiNmZDQ1BhZU1tb2NWM2k2TDA1V2ZOcmRTRThYZEV0TkNtTlJMRFp5MngzUmNrU0k4cWMxUFRrR2diRHJXV3dXZ0ZhbTRQZ3AzV202TEprSloyM2hPUWxrZVZUTmRQWnpTTnZlc0NROXJ2MlRQN296cXZSOW5ua0g4N0NDcnd4UXNTMEdsWGJ5UUNJSmFYbGVxbXhIS0ZqcWFrc3J5RUQ4M2l3Q1F6U1BXbEpPMHNudHVhN1liYzVITWptbktDYlY5eXZIOHluUUNZMTFIMkdFWFFNWlE1WVNTU2tyWnhDbXpiaWFVa1hOcmpxU3lsb3RQdEFFZy9NejJVNmtJY0wyZ0g4Zit5UHluemJJZlpUdk5NREtCVHNJemZPbTBzWWE4ME5oaHNibURJb2M3am1uQzBTbWV6c2dqVGJTNDRJOTMzQ0d1WW8zd0VSbXFRQzRvKzFLQnRiZEZEaGd2Y0c2RHQ4UFdLblJSbnJvQTkxU3czRHpURHR5RFFnNVRBMEtHOVZWV1A0OTVEUmh6Qjg2VjFubUc4cWdpdzNyMzBDOVdYcDM2OW9LMmpQNlFZU2Z1bkVmeUhEM21EWW1BSXdQSms1Y1oxcWR2bFRxR29UNERVTitoeW9uSFhZclZZNFlkdWEwZGNpSVZ0eWNCcG1SZ0ExSHp6OHJiOStsYnJFNjdXUVpsNUR2SFlWNStlOEtQMy82YzBuODQ5OHh0YlZseUF2Vm5NUVBSYlY4d1VqNGR4WHFWeHpjcDhKUkdsb2Q3bHAwRm9TYUxwclk2a3VlWngxcVhwK3RTbWR1WEg2V3luZElFcnJpenhpNnMxbzdCK1ZwbEUyWnpDdDZnSW43WjFsdVluVkFUbXhYSFJOZmhQajNKWWp3UFdETnRXeVRTZWNDTUdwZEl6M3JNVStLdGM5NWgwWTF4WEhwT2JoWXVHcWk5dFc3bUhnSVhhVm1EM2FiVUZBYlo5eXJNMmJlVEtNT016S1oxVmtFbzJNcExaaXptU2Nwb2NycGltNkVBaUVlT2JDMlRoQ0pOemhhNWRYL0pybDF0cHhZdU1SWUo3MHV3UVMxUFlKVHZ5SFFybXpPOFRFZG5yWlFtd2pWeWsxRlZvZ2pWVDg4Z1V6QUZzUExieWE5OTZwWDFZaktTQXYzMDhTV1Q4eUZ2OHBIdmVDc05QWDhqdDIwVlVVN0tYdEViUWZjWlllbjdNUXNGVk9JYi9tWHI0bnBKSGN4aGdzV2ordEd6cTFqSTVQNmxBZEJaWDFLVFhtMloxRCtBV21zdCtNSWVmZ2p2YkhDQVBmc1cwYnJvTFhsVzRMN0Z0VzBER1AvZ2pnSHA2U0thNHQzK1o4czBrOGVtLzRUbEF0c2JEc2I1M0h3VVd5Vk55dUZwdGNXTndIYjFWWHZlM1ZqS2pheEZUS3VjTUdmdGlMOWFyTGpFdEg2V3NJTGVXZ2JFLzBRZm1MQjR3UndrQUFBQUFFbEZUa1N1UW1DQ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6460</Words>
  <Application>WPS 文字</Application>
  <PresentationFormat>宽屏</PresentationFormat>
  <Paragraphs>309</Paragraphs>
  <Slides>44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宋体</vt:lpstr>
      <vt:lpstr>Wingdings</vt:lpstr>
      <vt:lpstr>Heiti SC Light</vt:lpstr>
      <vt:lpstr>Wingdings</vt:lpstr>
      <vt:lpstr>Heiti SC Medium</vt:lpstr>
      <vt:lpstr>Consolas</vt:lpstr>
      <vt:lpstr>汉仪书宋二KW</vt:lpstr>
      <vt:lpstr>Calibri</vt:lpstr>
      <vt:lpstr>Helvetica Neue</vt:lpstr>
      <vt:lpstr>微软雅黑</vt:lpstr>
      <vt:lpstr>汉仪旗黑</vt:lpstr>
      <vt:lpstr>宋体</vt:lpstr>
      <vt:lpstr>Arial Unicode MS</vt:lpstr>
      <vt:lpstr>冬青黑体简体中文</vt:lpstr>
      <vt:lpstr>Office 主题​​</vt:lpstr>
      <vt:lpstr>卷积神经网络-B</vt:lpstr>
      <vt:lpstr>多输入多输出通道 - 多输入通道</vt:lpstr>
      <vt:lpstr>多输入多输出通道 - 多输出通道</vt:lpstr>
      <vt:lpstr>1 x 1卷积层</vt:lpstr>
      <vt:lpstr>池化层</vt:lpstr>
      <vt:lpstr>卷积神经网络（LeNet）</vt:lpstr>
      <vt:lpstr>LeNet</vt:lpstr>
      <vt:lpstr>LeNet</vt:lpstr>
      <vt:lpstr>LeNet</vt:lpstr>
      <vt:lpstr>LeNet - 小结</vt:lpstr>
      <vt:lpstr>深度卷积神经网络</vt:lpstr>
      <vt:lpstr>学习表征</vt:lpstr>
      <vt:lpstr>数据 &amp; 硬件</vt:lpstr>
      <vt:lpstr>AlexNet</vt:lpstr>
      <vt:lpstr>AlexNet</vt:lpstr>
      <vt:lpstr>AlexNet &amp; LeNet</vt:lpstr>
      <vt:lpstr>AlexNet</vt:lpstr>
      <vt:lpstr>使用块的网络</vt:lpstr>
      <vt:lpstr>VGG块</vt:lpstr>
      <vt:lpstr>VGG网络</vt:lpstr>
      <vt:lpstr>网络中的网络</vt:lpstr>
      <vt:lpstr>网络中的网络</vt:lpstr>
      <vt:lpstr>NiN块</vt:lpstr>
      <vt:lpstr>NiN模型</vt:lpstr>
      <vt:lpstr>NiN模型</vt:lpstr>
      <vt:lpstr>批量归一化</vt:lpstr>
      <vt:lpstr>训练深层网络</vt:lpstr>
      <vt:lpstr>训练深层网络</vt:lpstr>
      <vt:lpstr>批量归一化层</vt:lpstr>
      <vt:lpstr>批量归一化在做什么</vt:lpstr>
      <vt:lpstr>预测过程中的批量规范化</vt:lpstr>
      <vt:lpstr>争议</vt:lpstr>
      <vt:lpstr>Layer Normalization</vt:lpstr>
      <vt:lpstr>残差网络（ResNet）</vt:lpstr>
      <vt:lpstr>PowerPoint 演示文稿</vt:lpstr>
      <vt:lpstr>函数类</vt:lpstr>
      <vt:lpstr>函数类</vt:lpstr>
      <vt:lpstr>函数类</vt:lpstr>
      <vt:lpstr>残差块</vt:lpstr>
      <vt:lpstr>PowerPoint 演示文稿</vt:lpstr>
      <vt:lpstr>残差块</vt:lpstr>
      <vt:lpstr>ResNet模型</vt:lpstr>
      <vt:lpstr>ResNet模型</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712</cp:revision>
  <dcterms:created xsi:type="dcterms:W3CDTF">2023-05-06T05:32:44Z</dcterms:created>
  <dcterms:modified xsi:type="dcterms:W3CDTF">2023-05-06T05:32:44Z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