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media/image2.svg" ContentType="image/svg+xml"/>
  <Override PartName="/ppt/media/image3.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3"/>
  </p:handoutMasterIdLst>
  <p:sldIdLst>
    <p:sldId id="256" r:id="rId3"/>
    <p:sldId id="347" r:id="rId5"/>
    <p:sldId id="348" r:id="rId6"/>
    <p:sldId id="349" r:id="rId7"/>
    <p:sldId id="350" r:id="rId8"/>
    <p:sldId id="351" r:id="rId9"/>
    <p:sldId id="352" r:id="rId10"/>
    <p:sldId id="353" r:id="rId11"/>
    <p:sldId id="365" r:id="rId12"/>
    <p:sldId id="354" r:id="rId13"/>
    <p:sldId id="355" r:id="rId14"/>
    <p:sldId id="356" r:id="rId15"/>
    <p:sldId id="357" r:id="rId16"/>
    <p:sldId id="358" r:id="rId17"/>
    <p:sldId id="359" r:id="rId18"/>
    <p:sldId id="360" r:id="rId19"/>
    <p:sldId id="361" r:id="rId20"/>
    <p:sldId id="362" r:id="rId21"/>
    <p:sldId id="363" r:id="rId22"/>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hN5+c4D+hfrf5BCwDdueFQ==" hashData="GL1wRflUHFU3XzPaqHSagP3wsCc="/>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86374"/>
  </p:normalViewPr>
  <p:slideViewPr>
    <p:cSldViewPr snapToGrid="0" showGuides="1">
      <p:cViewPr varScale="1">
        <p:scale>
          <a:sx n="127" d="100"/>
          <a:sy n="127" d="100"/>
        </p:scale>
        <p:origin x="1952" y="184"/>
      </p:cViewPr>
      <p:guideLst>
        <p:guide orient="horz" pos="2152"/>
        <p:guide pos="3840"/>
      </p:guideLst>
    </p:cSldViewPr>
  </p:slideViewPr>
  <p:outlineViewPr>
    <p:cViewPr>
      <p:scale>
        <a:sx n="33" d="100"/>
        <a:sy n="33" d="100"/>
      </p:scale>
      <p:origin x="0" y="0"/>
    </p:cViewPr>
  </p:outlin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customXml" Target="../customXml/item1.xml"/><Relationship Id="rId27" Type="http://schemas.openxmlformats.org/officeDocument/2006/relationships/customXmlProps" Target="../customXml/itemProps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2400">
                <a:solidFill>
                  <a:schemeClr val="tx1">
                    <a:lumMod val="75000"/>
                    <a:lumOff val="25000"/>
                  </a:schemeClr>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4400" b="0" u="none" strike="noStrike" kern="1200" cap="none" spc="0" normalizeH="0">
                <a:solidFill>
                  <a:schemeClr val="tx1"/>
                </a:solidFill>
                <a:effectLst/>
                <a:uFillTx/>
                <a:latin typeface="Heiti SC Light" panose="02000000000000000000" charset="-122"/>
                <a:ea typeface="Heiti SC Light" panose="02000000000000000000"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buFont typeface="Wingdings" panose="05000000000000000000" charset="0"/>
              <a:buChar char=""/>
              <a:defRPr sz="2800" u="none" strike="noStrike" kern="1200" cap="none" spc="0" normalizeH="0">
                <a:solidFill>
                  <a:schemeClr val="tx1">
                    <a:lumMod val="75000"/>
                    <a:lumOff val="25000"/>
                  </a:schemeClr>
                </a:solidFill>
                <a:uFillTx/>
                <a:latin typeface="Heiti SC Light" panose="02000000000000000000" charset="-122"/>
                <a:ea typeface="Heiti SC Light" panose="02000000000000000000" charset="-122"/>
              </a:defRPr>
            </a:lvl1pPr>
            <a:lvl2pPr>
              <a:defRPr sz="2400" u="none" strike="noStrike" kern="1200" cap="none" spc="0" normalizeH="0">
                <a:solidFill>
                  <a:schemeClr val="tx1">
                    <a:lumMod val="75000"/>
                    <a:lumOff val="25000"/>
                  </a:schemeClr>
                </a:solidFill>
                <a:uFillTx/>
                <a:latin typeface="Heiti SC Light" panose="02000000000000000000" charset="-122"/>
                <a:ea typeface="Heiti SC Light" panose="02000000000000000000" charset="-122"/>
              </a:defRPr>
            </a:lvl2pPr>
            <a:lvl3pPr>
              <a:defRPr sz="2000" u="none" strike="noStrike" kern="1200" cap="none" spc="0" normalizeH="0">
                <a:solidFill>
                  <a:schemeClr val="tx1">
                    <a:lumMod val="75000"/>
                    <a:lumOff val="25000"/>
                  </a:schemeClr>
                </a:solidFill>
                <a:uFillTx/>
                <a:latin typeface="Heiti SC Light" panose="02000000000000000000" charset="-122"/>
                <a:ea typeface="Heiti SC Light" panose="02000000000000000000" charset="-122"/>
              </a:defRPr>
            </a:lvl3pPr>
            <a:lvl4pPr>
              <a:defRPr sz="1800" u="none" strike="noStrike" kern="1200" cap="none" spc="0" normalizeH="0">
                <a:solidFill>
                  <a:schemeClr val="tx1">
                    <a:lumMod val="75000"/>
                    <a:lumOff val="25000"/>
                  </a:schemeClr>
                </a:solidFill>
                <a:uFillTx/>
                <a:latin typeface="Heiti SC Light" panose="02000000000000000000" charset="-122"/>
                <a:ea typeface="Heiti SC Light" panose="02000000000000000000" charset="-122"/>
              </a:defRPr>
            </a:lvl4pPr>
            <a:lvl5pPr>
              <a:defRPr sz="1800" u="none" strike="noStrike" kern="1200" cap="none" spc="0" normalizeH="0">
                <a:solidFill>
                  <a:schemeClr val="tx1">
                    <a:lumMod val="75000"/>
                    <a:lumOff val="25000"/>
                  </a:schemeClr>
                </a:solidFill>
                <a:uFillTx/>
                <a:latin typeface="Heiti SC Light" panose="02000000000000000000" charset="-122"/>
                <a:ea typeface="Heiti SC Light" panose="02000000000000000000"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469127"/>
            <a:ext cx="10307927" cy="4093347"/>
          </a:xfrm>
        </p:spPr>
        <p:txBody>
          <a:bodyPr anchor="b">
            <a:normAutofit/>
          </a:bodyPr>
          <a:lstStyle>
            <a:lvl1pPr>
              <a:defRPr sz="6000">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10307926" cy="647555"/>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4400" b="0" i="0">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744961"/>
            <a:ext cx="5157787"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400" b="0">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3200" b="0">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44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svg"/><Relationship Id="rId3" Type="http://schemas.openxmlformats.org/officeDocument/2006/relationships/image" Target="../media/image9.png"/><Relationship Id="rId2" Type="http://schemas.openxmlformats.org/officeDocument/2006/relationships/hyperlink" Target="https://cs231n.github.io/convolutional-networks/" TargetMode="External"/><Relationship Id="rId1" Type="http://schemas.openxmlformats.org/officeDocument/2006/relationships/hyperlink" Target="https://www.bilibili.com/video/BV1h54y1L7oe?p=1"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sv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svg"/><Relationship Id="rId2" Type="http://schemas.openxmlformats.org/officeDocument/2006/relationships/image" Target="../media/image6.png"/><Relationship Id="rId1" Type="http://schemas.openxmlformats.org/officeDocument/2006/relationships/hyperlink" Target="https://www.bilibili.com/video/BV1t44y1r7c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a:effectLst/>
              </a:rPr>
              <a:t>卷积神经网络</a:t>
            </a:r>
            <a:r>
              <a:rPr lang="en-US" altLang="zh-CN" dirty="0">
                <a:effectLst/>
              </a:rPr>
              <a:t>-B</a:t>
            </a:r>
            <a:endParaRPr lang="en-US" altLang="zh-CN" dirty="0">
              <a:effectLst/>
            </a:endParaRPr>
          </a:p>
        </p:txBody>
      </p:sp>
      <p:sp>
        <p:nvSpPr>
          <p:cNvPr id="5" name="副标题 4"/>
          <p:cNvSpPr>
            <a:spLocks noGrp="1"/>
          </p:cNvSpPr>
          <p:nvPr>
            <p:ph type="subTitle" idx="1"/>
          </p:nvPr>
        </p:nvSpPr>
        <p:spPr/>
        <p:txBody>
          <a:bodyPr/>
          <a:lstStyle/>
          <a:p>
            <a:r>
              <a:rPr lang="zh-CN" altLang="en-US" dirty="0">
                <a:latin typeface="+mn-lt"/>
              </a:rPr>
              <a:t>网络空间安全</a:t>
            </a:r>
            <a:r>
              <a:rPr lang="zh-CN" altLang="en-US" dirty="0">
                <a:latin typeface="+mn-lt"/>
              </a:rPr>
              <a:t>系</a:t>
            </a:r>
            <a:endParaRPr lang="zh-CN" altLang="en-US" dirty="0">
              <a:latin typeface="+mn-lt"/>
            </a:endParaRPr>
          </a:p>
          <a:p>
            <a:r>
              <a:rPr lang="zh-CN" altLang="en-US" dirty="0">
                <a:latin typeface="+mn-lt"/>
              </a:rPr>
              <a:t>任课</a:t>
            </a:r>
            <a:r>
              <a:rPr lang="zh-CN" altLang="en-US" dirty="0">
                <a:latin typeface="+mn-lt"/>
              </a:rPr>
              <a:t>老师：章</a:t>
            </a:r>
            <a:r>
              <a:rPr lang="zh-CN" altLang="en-US" dirty="0">
                <a:latin typeface="+mn-lt"/>
              </a:rPr>
              <a:t>乐</a:t>
            </a:r>
            <a:endParaRPr lang="zh-CN" altLang="en-US" dirty="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深度卷积神经网络</a:t>
            </a:r>
            <a:endParaRPr lang="zh-CN" altLang="en-US"/>
          </a:p>
        </p:txBody>
      </p:sp>
      <p:sp>
        <p:nvSpPr>
          <p:cNvPr id="3" name="内容占位符 2"/>
          <p:cNvSpPr>
            <a:spLocks noGrp="1"/>
          </p:cNvSpPr>
          <p:nvPr>
            <p:ph idx="1"/>
          </p:nvPr>
        </p:nvSpPr>
        <p:spPr/>
        <p:txBody>
          <a:bodyPr/>
          <a:p>
            <a:r>
              <a:rPr lang="zh-CN" altLang="en-US"/>
              <a:t>the most important part of the pipeline was the representation</a:t>
            </a:r>
            <a:endParaRPr lang="zh-CN" altLang="en-US"/>
          </a:p>
          <a:p>
            <a:r>
              <a:rPr lang="zh-CN" altLang="en-US"/>
              <a:t>在2012年前，图像特征都是机械地计算出来的</a:t>
            </a:r>
            <a:endParaRPr lang="zh-CN" altLang="en-US"/>
          </a:p>
          <a:p>
            <a:r>
              <a:rPr lang="zh-CN" altLang="en-US"/>
              <a:t>事实上，设计一套新的特征函数、改进结果，并撰写论文是盛极一时的潮流</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学习表征</a:t>
            </a:r>
            <a:endParaRPr lang="zh-CN" altLang="en-US"/>
          </a:p>
        </p:txBody>
      </p:sp>
      <p:sp>
        <p:nvSpPr>
          <p:cNvPr id="3" name="内容占位符 2"/>
          <p:cNvSpPr>
            <a:spLocks noGrp="1"/>
          </p:cNvSpPr>
          <p:nvPr>
            <p:ph idx="1"/>
          </p:nvPr>
        </p:nvSpPr>
        <p:spPr/>
        <p:txBody>
          <a:bodyPr/>
          <a:p>
            <a:pPr>
              <a:lnSpc>
                <a:spcPct val="100000"/>
              </a:lnSpc>
            </a:pPr>
            <a:r>
              <a:rPr lang="zh-CN" altLang="en-US"/>
              <a:t>特征本身应该被学习</a:t>
            </a:r>
            <a:endParaRPr lang="zh-CN" altLang="en-US"/>
          </a:p>
          <a:p>
            <a:pPr>
              <a:lnSpc>
                <a:spcPct val="100000"/>
              </a:lnSpc>
            </a:pPr>
            <a:r>
              <a:rPr lang="zh-CN" altLang="en-US"/>
              <a:t>the features ought to be hierarchically composed with multiple jointly learned layers, each with learnable parameters</a:t>
            </a:r>
            <a:endParaRPr lang="zh-CN" altLang="en-US"/>
          </a:p>
          <a:p>
            <a:pPr>
              <a:lnSpc>
                <a:spcPct val="100000"/>
              </a:lnSpc>
            </a:pPr>
            <a:r>
              <a:rPr lang="zh-CN" altLang="en-US"/>
              <a:t>In the case of an image, the lowest layers might come to detect edges, colors, and textures.</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数据</a:t>
            </a:r>
            <a:r>
              <a:rPr lang="en-US" altLang="zh-CN"/>
              <a:t> &amp; 硬件</a:t>
            </a:r>
            <a:endParaRPr lang="en-US" altLang="zh-CN"/>
          </a:p>
        </p:txBody>
      </p:sp>
      <p:sp>
        <p:nvSpPr>
          <p:cNvPr id="3" name="内容占位符 2"/>
          <p:cNvSpPr>
            <a:spLocks noGrp="1"/>
          </p:cNvSpPr>
          <p:nvPr>
            <p:ph idx="1"/>
          </p:nvPr>
        </p:nvSpPr>
        <p:spPr/>
        <p:txBody>
          <a:bodyPr>
            <a:normAutofit lnSpcReduction="20000"/>
          </a:bodyPr>
          <a:p>
            <a:pPr>
              <a:lnSpc>
                <a:spcPct val="100000"/>
              </a:lnSpc>
            </a:pPr>
            <a:r>
              <a:rPr lang="zh-CN" altLang="en-US"/>
              <a:t>2009年，ImageNet数据集发布，并发起ImageNet挑战赛：要求研究人员从100万个样本中训练模型，以区分1000个不同类别的对象</a:t>
            </a:r>
            <a:endParaRPr lang="zh-CN" altLang="en-US"/>
          </a:p>
          <a:p>
            <a:pPr>
              <a:lnSpc>
                <a:spcPct val="100000"/>
              </a:lnSpc>
            </a:pPr>
            <a:r>
              <a:rPr lang="zh-CN" altLang="en-US"/>
              <a:t>GPU</a:t>
            </a:r>
            <a:endParaRPr lang="zh-CN" altLang="en-US"/>
          </a:p>
          <a:p>
            <a:pPr lvl="1">
              <a:lnSpc>
                <a:spcPct val="100000"/>
              </a:lnSpc>
            </a:pPr>
            <a:r>
              <a:rPr lang="zh-CN" altLang="en-US"/>
              <a:t>由$100 \sim 1000$个小的处理单元组成</a:t>
            </a:r>
            <a:endParaRPr lang="zh-CN" altLang="en-US"/>
          </a:p>
          <a:p>
            <a:pPr lvl="1">
              <a:lnSpc>
                <a:spcPct val="100000"/>
              </a:lnSpc>
            </a:pPr>
            <a:r>
              <a:rPr lang="zh-CN" altLang="en-US"/>
              <a:t>每个GPU核心都相对较弱，有时甚至以低于1GHz的时钟频率运行</a:t>
            </a:r>
            <a:endParaRPr lang="zh-CN" altLang="en-US"/>
          </a:p>
          <a:p>
            <a:pPr lvl="1">
              <a:lnSpc>
                <a:spcPct val="100000"/>
              </a:lnSpc>
            </a:pPr>
            <a:r>
              <a:rPr lang="zh-CN" altLang="en-US"/>
              <a:t>但庞大的核心数量使GPU比CPU快几个数量级</a:t>
            </a:r>
            <a:endParaRPr lang="zh-CN" altLang="en-US"/>
          </a:p>
          <a:p>
            <a:pPr marL="1371600" lvl="2" indent="-457200">
              <a:lnSpc>
                <a:spcPct val="100000"/>
              </a:lnSpc>
              <a:buAutoNum type="arabicPeriod"/>
            </a:pPr>
            <a:r>
              <a:rPr lang="zh-CN" altLang="en-US"/>
              <a:t>power consumption tends to grow </a:t>
            </a:r>
            <a:r>
              <a:rPr lang="zh-CN" altLang="en-US" i="1"/>
              <a:t>quadratically</a:t>
            </a:r>
            <a:r>
              <a:rPr lang="zh-CN" altLang="en-US"/>
              <a:t> with clock frequency</a:t>
            </a:r>
            <a:endParaRPr lang="zh-CN" altLang="en-US"/>
          </a:p>
          <a:p>
            <a:pPr marL="1371600" lvl="2" indent="-457200">
              <a:lnSpc>
                <a:spcPct val="100000"/>
              </a:lnSpc>
              <a:buAutoNum type="arabicPeriod"/>
            </a:pPr>
            <a:r>
              <a:rPr lang="zh-CN" altLang="en-US"/>
              <a:t>for the power budget of a CPU core that runs 4 times faster (a typical number),</a:t>
            </a:r>
            <a:r>
              <a:rPr lang="en-US" altLang="zh-CN"/>
              <a:t> </a:t>
            </a:r>
            <a:r>
              <a:rPr lang="zh-CN" altLang="en-US"/>
              <a:t>you can use 16 GPU cores at $1/4$ the speed,</a:t>
            </a:r>
            <a:r>
              <a:rPr lang="en-US" altLang="zh-CN"/>
              <a:t> </a:t>
            </a:r>
            <a:r>
              <a:rPr lang="zh-CN" altLang="en-US"/>
              <a:t>which yields $16 \times 1/4 = 4$ times the performance</a:t>
            </a:r>
            <a:endParaRPr lang="zh-CN" altLang="en-US"/>
          </a:p>
        </p:txBody>
      </p:sp>
      <p:pic>
        <p:nvPicPr>
          <p:cNvPr id="4" name="334E55B0-647D-440b-865C-3EC943EB4CBC-5" descr="wpsoffice"/>
          <p:cNvPicPr>
            <a:picLocks noChangeAspect="1"/>
          </p:cNvPicPr>
          <p:nvPr/>
        </p:nvPicPr>
        <p:blipFill>
          <a:blip r:embed="rId1"/>
          <a:stretch>
            <a:fillRect/>
          </a:stretch>
        </p:blipFill>
        <p:spPr>
          <a:xfrm>
            <a:off x="3884930" y="2791460"/>
            <a:ext cx="1871663" cy="271463"/>
          </a:xfrm>
          <a:prstGeom prst="rect">
            <a:avLst/>
          </a:prstGeom>
        </p:spPr>
      </p:pic>
      <p:cxnSp>
        <p:nvCxnSpPr>
          <p:cNvPr id="5" name="直接箭头连接符 4"/>
          <p:cNvCxnSpPr/>
          <p:nvPr/>
        </p:nvCxnSpPr>
        <p:spPr>
          <a:xfrm flipH="1">
            <a:off x="3259455" y="3063240"/>
            <a:ext cx="424815" cy="203835"/>
          </a:xfrm>
          <a:prstGeom prst="straightConnector1">
            <a:avLst/>
          </a:prstGeom>
          <a:ln w="50800">
            <a:solidFill>
              <a:srgbClr val="202020"/>
            </a:solidFill>
            <a:tailEnd type="arrow"/>
          </a:ln>
        </p:spPr>
        <p:style>
          <a:lnRef idx="1">
            <a:schemeClr val="accent1"/>
          </a:lnRef>
          <a:fillRef idx="0">
            <a:schemeClr val="accent1"/>
          </a:fillRef>
          <a:effectRef idx="0">
            <a:schemeClr val="accent1"/>
          </a:effectRef>
          <a:fontRef idx="minor">
            <a:schemeClr val="tx1"/>
          </a:fontRef>
        </p:style>
      </p:cxnSp>
      <p:pic>
        <p:nvPicPr>
          <p:cNvPr id="6" name="334E55B0-647D-440b-865C-3EC943EB4CBC-6" descr="wpsoffice"/>
          <p:cNvPicPr>
            <a:picLocks noChangeAspect="1"/>
          </p:cNvPicPr>
          <p:nvPr/>
        </p:nvPicPr>
        <p:blipFill>
          <a:blip r:embed="rId2"/>
          <a:stretch>
            <a:fillRect/>
          </a:stretch>
        </p:blipFill>
        <p:spPr>
          <a:xfrm>
            <a:off x="2715260" y="6177280"/>
            <a:ext cx="2157413" cy="395288"/>
          </a:xfrm>
          <a:prstGeom prst="rect">
            <a:avLst/>
          </a:prstGeom>
        </p:spPr>
      </p:pic>
      <p:cxnSp>
        <p:nvCxnSpPr>
          <p:cNvPr id="7" name="直接箭头连接符 6"/>
          <p:cNvCxnSpPr/>
          <p:nvPr/>
        </p:nvCxnSpPr>
        <p:spPr>
          <a:xfrm flipH="1" flipV="1">
            <a:off x="2919730" y="5610225"/>
            <a:ext cx="526415" cy="374015"/>
          </a:xfrm>
          <a:prstGeom prst="straightConnector1">
            <a:avLst/>
          </a:prstGeom>
          <a:ln w="50800">
            <a:solidFill>
              <a:srgbClr val="20202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AlexNet</a:t>
            </a:r>
            <a:endParaRPr lang="zh-CN" altLang="en-US"/>
          </a:p>
        </p:txBody>
      </p:sp>
      <p:sp>
        <p:nvSpPr>
          <p:cNvPr id="3" name="内容占位符 2"/>
          <p:cNvSpPr>
            <a:spLocks noGrp="1"/>
          </p:cNvSpPr>
          <p:nvPr>
            <p:ph idx="1"/>
          </p:nvPr>
        </p:nvSpPr>
        <p:spPr/>
        <p:txBody>
          <a:bodyPr/>
          <a:p>
            <a:pPr>
              <a:lnSpc>
                <a:spcPct val="100000"/>
              </a:lnSpc>
            </a:pPr>
            <a:r>
              <a:rPr lang="zh-CN" altLang="en-US"/>
              <a:t>2012年，AlexNet横空出世</a:t>
            </a:r>
            <a:endParaRPr lang="zh-CN" altLang="en-US"/>
          </a:p>
          <a:p>
            <a:pPr lvl="1">
              <a:lnSpc>
                <a:spcPct val="100000"/>
              </a:lnSpc>
            </a:pPr>
            <a:r>
              <a:rPr lang="zh-CN" altLang="en-US"/>
              <a:t>它首次证明了学习到的特征可以超越手工设计的特征</a:t>
            </a:r>
            <a:endParaRPr lang="zh-CN" altLang="en-US"/>
          </a:p>
          <a:p>
            <a:pPr>
              <a:lnSpc>
                <a:spcPct val="100000"/>
              </a:lnSpc>
            </a:pPr>
            <a:r>
              <a:rPr lang="zh-CN" altLang="en-US"/>
              <a:t>一举打破了计算机视觉研究的现状</a:t>
            </a:r>
            <a:endParaRPr lang="zh-CN" altLang="en-US"/>
          </a:p>
          <a:p>
            <a:pPr>
              <a:lnSpc>
                <a:spcPct val="100000"/>
              </a:lnSpc>
            </a:pPr>
            <a:r>
              <a:rPr lang="zh-CN" altLang="en-US"/>
              <a:t>AlexNet由八层组成：五个卷积层、两个全连接隐藏层和一个全连接输出层</a:t>
            </a:r>
            <a:endParaRPr lang="zh-CN" altLang="en-US"/>
          </a:p>
          <a:p>
            <a:pPr lvl="1">
              <a:lnSpc>
                <a:spcPct val="100000"/>
              </a:lnSpc>
            </a:pPr>
            <a:r>
              <a:rPr lang="zh-CN" altLang="en-US"/>
              <a:t>以很大的优势赢得了2012年ImageNet图像识别挑战赛</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AlexNet</a:t>
            </a:r>
            <a:endParaRPr lang="zh-CN" altLang="en-US"/>
          </a:p>
        </p:txBody>
      </p:sp>
      <p:sp>
        <p:nvSpPr>
          <p:cNvPr id="3" name="内容占位符 2"/>
          <p:cNvSpPr>
            <a:spLocks noGrp="1"/>
          </p:cNvSpPr>
          <p:nvPr>
            <p:ph idx="1"/>
          </p:nvPr>
        </p:nvSpPr>
        <p:spPr/>
        <p:txBody>
          <a:bodyPr/>
          <a:p>
            <a:r>
              <a:rPr lang="zh-CN" altLang="en-US">
                <a:hlinkClick r:id="rId1" action="ppaction://hlinkfile"/>
              </a:rPr>
              <a:t>深度卷积神经网络（AlexNet）</a:t>
            </a:r>
            <a:endParaRPr lang="zh-CN" altLang="en-US">
              <a:hlinkClick r:id="rId1" action="ppaction://hlinkfile"/>
            </a:endParaRPr>
          </a:p>
          <a:p>
            <a:pPr marL="0" indent="0">
              <a:buNone/>
            </a:pPr>
            <a:r>
              <a:rPr lang="zh-CN" altLang="en-US"/>
              <a:t>（仅AlexNet和之前人工特征提取的对比）</a:t>
            </a:r>
            <a:endParaRPr lang="zh-CN" altLang="en-US"/>
          </a:p>
          <a:p>
            <a:r>
              <a:rPr lang="zh-CN" altLang="en-US" i="1">
                <a:hlinkClick r:id="rId2" tooltip="" action="ppaction://hlinkfile"/>
              </a:rPr>
              <a:t>Real-world example</a:t>
            </a:r>
            <a:endParaRPr lang="zh-CN" altLang="en-US"/>
          </a:p>
          <a:p>
            <a:endParaRPr lang="zh-CN" altLang="en-US"/>
          </a:p>
        </p:txBody>
      </p:sp>
      <p:pic>
        <p:nvPicPr>
          <p:cNvPr id="4" name="图片 3" descr="alexnet"/>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85710" y="765810"/>
            <a:ext cx="3577590" cy="5326380"/>
          </a:xfrm>
          <a:prstGeom prst="rect">
            <a:avLst/>
          </a:prstGeom>
        </p:spPr>
      </p:pic>
      <p:sp>
        <p:nvSpPr>
          <p:cNvPr id="5" name="文本框 4"/>
          <p:cNvSpPr txBox="1"/>
          <p:nvPr/>
        </p:nvSpPr>
        <p:spPr>
          <a:xfrm>
            <a:off x="6680200" y="6177280"/>
            <a:ext cx="5388610" cy="521970"/>
          </a:xfrm>
          <a:prstGeom prst="rect">
            <a:avLst/>
          </a:prstGeom>
          <a:noFill/>
        </p:spPr>
        <p:txBody>
          <a:bodyPr wrap="none" rtlCol="0">
            <a:spAutoFit/>
          </a:bodyPr>
          <a:p>
            <a:pPr algn="l"/>
            <a:r>
              <a:rPr lang="zh-CN" altLang="en-US" sz="2800">
                <a:latin typeface="Heiti SC Light" panose="02000000000000000000" charset="-122"/>
                <a:ea typeface="Heiti SC Light" panose="02000000000000000000" charset="-122"/>
                <a:cs typeface="Heiti SC Light" panose="02000000000000000000" charset="-122"/>
              </a:rPr>
              <a:t>从LeNet（左）到AlexNet（右）</a:t>
            </a:r>
            <a:endParaRPr lang="zh-CN" altLang="en-US" sz="2800">
              <a:latin typeface="Heiti SC Light" panose="02000000000000000000" charset="-122"/>
              <a:ea typeface="Heiti SC Light" panose="02000000000000000000" charset="-122"/>
              <a:cs typeface="Heiti SC Light" panose="02000000000000000000"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AlexNet</a:t>
            </a:r>
            <a:r>
              <a:rPr lang="en-US" altLang="zh-CN"/>
              <a:t> &amp; </a:t>
            </a:r>
            <a:r>
              <a:rPr lang="zh-CN" altLang="en-US"/>
              <a:t>LeNet</a:t>
            </a:r>
            <a:endParaRPr lang="zh-CN" altLang="en-US"/>
          </a:p>
        </p:txBody>
      </p:sp>
      <p:sp>
        <p:nvSpPr>
          <p:cNvPr id="3" name="内容占位符 2"/>
          <p:cNvSpPr>
            <a:spLocks noGrp="1"/>
          </p:cNvSpPr>
          <p:nvPr>
            <p:ph idx="1"/>
          </p:nvPr>
        </p:nvSpPr>
        <p:spPr/>
        <p:txBody>
          <a:bodyPr/>
          <a:p>
            <a:r>
              <a:rPr lang="zh-CN" altLang="en-US"/>
              <a:t>AlexNet比相对较小的LeNet</a:t>
            </a:r>
            <a:r>
              <a:rPr lang="en-US" altLang="zh-CN"/>
              <a:t>-</a:t>
            </a:r>
            <a:r>
              <a:rPr lang="zh-CN" altLang="en-US"/>
              <a:t>5要深得多</a:t>
            </a:r>
            <a:endParaRPr lang="zh-CN" altLang="en-US"/>
          </a:p>
          <a:p>
            <a:r>
              <a:rPr lang="zh-CN" altLang="en-US"/>
              <a:t>AlexNet使用ReLU而不是sigmoid作为其激活函数</a:t>
            </a:r>
            <a:endParaRPr lang="zh-CN" altLang="en-US"/>
          </a:p>
          <a:p>
            <a:r>
              <a:rPr lang="zh-CN" altLang="en-US"/>
              <a:t>容量控制和预处理</a:t>
            </a:r>
            <a:endParaRPr lang="zh-CN" altLang="en-US"/>
          </a:p>
          <a:p>
            <a:pPr marL="914400" lvl="1" indent="-457200">
              <a:buAutoNum type="arabicPeriod"/>
            </a:pPr>
            <a:r>
              <a:rPr lang="zh-CN" altLang="en-US"/>
              <a:t>AlexNet通过暂退法控制全连接层的模型复杂度，而LeNet只使用了权重衰减</a:t>
            </a:r>
            <a:endParaRPr lang="zh-CN" altLang="en-US"/>
          </a:p>
          <a:p>
            <a:pPr marL="914400" lvl="1" indent="-457200">
              <a:buAutoNum type="arabicPeriod"/>
            </a:pPr>
            <a:r>
              <a:rPr lang="zh-CN" altLang="en-US"/>
              <a:t>AlexNet在训练时增加了大量的图像增强数据，如翻转、裁切和变色（这使得模型更健壮，更大的样本量有效地减少了过拟合）</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AlexNet</a:t>
            </a:r>
            <a:endParaRPr lang="zh-CN" altLang="en-US"/>
          </a:p>
        </p:txBody>
      </p:sp>
      <p:sp>
        <p:nvSpPr>
          <p:cNvPr id="3" name="内容占位符 2"/>
          <p:cNvSpPr>
            <a:spLocks noGrp="1"/>
          </p:cNvSpPr>
          <p:nvPr>
            <p:ph idx="1"/>
          </p:nvPr>
        </p:nvSpPr>
        <p:spPr/>
        <p:txBody>
          <a:bodyPr/>
          <a:p>
            <a:r>
              <a:rPr lang="zh-CN" altLang="en-US"/>
              <a:t>AlexNet是从浅层网络到深层网络的关键一步</a:t>
            </a:r>
            <a:endParaRPr lang="zh-CN" altLang="en-US"/>
          </a:p>
          <a:p>
            <a:r>
              <a:rPr lang="zh-CN" altLang="en-US"/>
              <a:t>尽管AlexNet的代码只比LeNet多出几行，但学术界花了很多年才接受深度学习这一概念</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使用块的网络</a:t>
            </a:r>
            <a:endParaRPr lang="zh-CN" altLang="en-US"/>
          </a:p>
        </p:txBody>
      </p:sp>
      <p:sp>
        <p:nvSpPr>
          <p:cNvPr id="3" name="内容占位符 2"/>
          <p:cNvSpPr>
            <a:spLocks noGrp="1"/>
          </p:cNvSpPr>
          <p:nvPr>
            <p:ph idx="1"/>
          </p:nvPr>
        </p:nvSpPr>
        <p:spPr/>
        <p:txBody>
          <a:bodyPr/>
          <a:p>
            <a:r>
              <a:rPr lang="zh-CN" altLang="en-US"/>
              <a:t>与芯片设计中工程师从放置晶体管到逻辑元件再到逻辑块的过程类似</a:t>
            </a:r>
            <a:endParaRPr lang="zh-CN" altLang="en-US"/>
          </a:p>
          <a:p>
            <a:r>
              <a:rPr lang="zh-CN" altLang="en-US"/>
              <a:t>使用块的想法首先出现在牛津大学的视觉几何组（visualgeometry group）的</a:t>
            </a:r>
            <a:r>
              <a:rPr lang="zh-CN" altLang="en-US" i="1"/>
              <a:t>VGG网络</a:t>
            </a:r>
            <a:r>
              <a:rPr lang="zh-CN" altLang="en-US"/>
              <a:t>中</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VGG块</a:t>
            </a:r>
            <a:endParaRPr lang="zh-CN" altLang="en-US"/>
          </a:p>
        </p:txBody>
      </p:sp>
      <p:sp>
        <p:nvSpPr>
          <p:cNvPr id="3" name="内容占位符 2"/>
          <p:cNvSpPr>
            <a:spLocks noGrp="1"/>
          </p:cNvSpPr>
          <p:nvPr>
            <p:ph idx="1"/>
          </p:nvPr>
        </p:nvSpPr>
        <p:spPr/>
        <p:txBody>
          <a:bodyPr/>
          <a:p>
            <a:r>
              <a:rPr lang="en-US" altLang="zh-CN"/>
              <a:t>3 x 3</a:t>
            </a:r>
            <a:r>
              <a:rPr lang="zh-CN" altLang="en-US"/>
              <a:t>卷积核、填充为1（保持高度和宽度）的卷积层</a:t>
            </a:r>
            <a:endParaRPr lang="zh-CN" altLang="en-US"/>
          </a:p>
          <a:p>
            <a:pPr lvl="1"/>
            <a:r>
              <a:rPr lang="zh-CN" altLang="en-US"/>
              <a:t>深层且窄的卷积（即$3 \times 3$）比较浅层且宽的卷积更有效</a:t>
            </a:r>
            <a:endParaRPr lang="zh-CN" altLang="en-US"/>
          </a:p>
          <a:p>
            <a:r>
              <a:rPr lang="en-US" altLang="zh-CN"/>
              <a:t>2 x 2</a:t>
            </a:r>
            <a:r>
              <a:rPr lang="zh-CN" altLang="en-US"/>
              <a:t>池化窗口、步幅为2（每个块后的分辨率减半）的最大池化层</a:t>
            </a:r>
            <a:endParaRPr lang="zh-CN" altLang="en-US"/>
          </a:p>
          <a:p>
            <a:r>
              <a:rPr lang="zh-CN" altLang="en-US"/>
              <a:t>阅读：使用块的网络_VGG.pdf</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VGG网络</a:t>
            </a:r>
            <a:endParaRPr lang="zh-CN" altLang="en-US"/>
          </a:p>
        </p:txBody>
      </p:sp>
      <p:sp>
        <p:nvSpPr>
          <p:cNvPr id="3" name="内容占位符 2"/>
          <p:cNvSpPr>
            <a:spLocks noGrp="1"/>
          </p:cNvSpPr>
          <p:nvPr>
            <p:ph idx="1"/>
          </p:nvPr>
        </p:nvSpPr>
        <p:spPr/>
        <p:txBody>
          <a:bodyPr/>
          <a:p>
            <a:r>
              <a:rPr lang="zh-CN" altLang="en-US"/>
              <a:t>原始VGG网络有5个卷积块（其中前两个块各有一个卷积层，后三个块各包含两个卷积层）</a:t>
            </a:r>
            <a:endParaRPr lang="zh-CN" altLang="en-US"/>
          </a:p>
          <a:p>
            <a:r>
              <a:rPr lang="zh-CN" altLang="en-US"/>
              <a:t>第一个模块有64个输出通道，每个后续模块将输出通道数量翻倍，直到该数字达到512（由于该网络使用8个卷积层和3个全连接层，因此它通常被称为VGG-11）</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多输入多输出通道</a:t>
            </a:r>
            <a:r>
              <a:rPr lang="en-US" altLang="zh-CN"/>
              <a:t> - 多输入通道</a:t>
            </a:r>
            <a:endParaRPr lang="en-US" altLang="zh-CN"/>
          </a:p>
        </p:txBody>
      </p:sp>
      <p:sp>
        <p:nvSpPr>
          <p:cNvPr id="3" name="内容占位符 2"/>
          <p:cNvSpPr>
            <a:spLocks noGrp="1"/>
          </p:cNvSpPr>
          <p:nvPr>
            <p:ph idx="1"/>
          </p:nvPr>
        </p:nvSpPr>
        <p:spPr/>
        <p:txBody>
          <a:bodyPr/>
          <a:p>
            <a:r>
              <a:rPr lang="zh-CN" altLang="en-US"/>
              <a:t>阅读：多输入多输出通道.pdf</a:t>
            </a:r>
            <a:endParaRPr lang="zh-CN" altLang="en-US"/>
          </a:p>
          <a:p>
            <a:endParaRPr lang="zh-CN" altLang="en-US"/>
          </a:p>
        </p:txBody>
      </p:sp>
      <p:pic>
        <p:nvPicPr>
          <p:cNvPr id="4" name="334E55B0-647D-440b-865C-3EC943EB4CBC-1" descr="wpsoffice"/>
          <p:cNvPicPr>
            <a:picLocks noChangeAspect="1"/>
          </p:cNvPicPr>
          <p:nvPr/>
        </p:nvPicPr>
        <p:blipFill>
          <a:blip r:embed="rId1"/>
          <a:stretch>
            <a:fillRect/>
          </a:stretch>
        </p:blipFill>
        <p:spPr>
          <a:xfrm>
            <a:off x="2404745" y="2843530"/>
            <a:ext cx="7382421" cy="11715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多输入多输出通道</a:t>
            </a:r>
            <a:r>
              <a:rPr lang="en-US" altLang="zh-CN">
                <a:sym typeface="+mn-ea"/>
              </a:rPr>
              <a:t> - 多输</a:t>
            </a:r>
            <a:r>
              <a:rPr lang="zh-CN" altLang="en-US">
                <a:sym typeface="+mn-ea"/>
              </a:rPr>
              <a:t>出</a:t>
            </a:r>
            <a:r>
              <a:rPr lang="en-US" altLang="zh-CN">
                <a:sym typeface="+mn-ea"/>
              </a:rPr>
              <a:t>通道</a:t>
            </a:r>
            <a:endParaRPr lang="zh-CN" altLang="en-US"/>
          </a:p>
        </p:txBody>
      </p:sp>
      <p:sp>
        <p:nvSpPr>
          <p:cNvPr id="3" name="内容占位符 2"/>
          <p:cNvSpPr>
            <a:spLocks noGrp="1"/>
          </p:cNvSpPr>
          <p:nvPr>
            <p:ph idx="1"/>
          </p:nvPr>
        </p:nvSpPr>
        <p:spPr/>
        <p:txBody>
          <a:bodyPr/>
          <a:p>
            <a:r>
              <a:rPr lang="zh-CN" altLang="en-US"/>
              <a:t>随着神经网络层数的加深，常会增加输出通道的维数，通过减少空间分辨率以获得更大的通道深度</a:t>
            </a:r>
            <a:endParaRPr lang="zh-CN" altLang="en-US"/>
          </a:p>
          <a:p>
            <a:r>
              <a:rPr lang="zh-CN" altLang="en-US"/>
              <a:t>可以将每个通道看作是对不同特征的响应</a:t>
            </a:r>
            <a:endParaRPr lang="zh-CN" altLang="en-US"/>
          </a:p>
          <a:p>
            <a:r>
              <a:rPr lang="zh-CN" altLang="en-US"/>
              <a:t>可以为每个输出通道创建一个形状为$c_i\times k_h\times k_w$的卷积核张量</a:t>
            </a:r>
            <a:endParaRPr lang="zh-CN" altLang="en-US"/>
          </a:p>
        </p:txBody>
      </p:sp>
      <p:pic>
        <p:nvPicPr>
          <p:cNvPr id="4" name="334E55B0-647D-440b-865C-3EC943EB4CBC-2" descr="wpsoffice"/>
          <p:cNvPicPr>
            <a:picLocks noChangeAspect="1"/>
          </p:cNvPicPr>
          <p:nvPr/>
        </p:nvPicPr>
        <p:blipFill>
          <a:blip r:embed="rId1"/>
          <a:stretch>
            <a:fillRect/>
          </a:stretch>
        </p:blipFill>
        <p:spPr>
          <a:xfrm>
            <a:off x="8119110" y="4601210"/>
            <a:ext cx="2090738" cy="342900"/>
          </a:xfrm>
          <a:prstGeom prst="rect">
            <a:avLst/>
          </a:prstGeom>
        </p:spPr>
      </p:pic>
      <p:cxnSp>
        <p:nvCxnSpPr>
          <p:cNvPr id="5" name="直接箭头连接符 4"/>
          <p:cNvCxnSpPr/>
          <p:nvPr/>
        </p:nvCxnSpPr>
        <p:spPr>
          <a:xfrm flipH="1" flipV="1">
            <a:off x="8476615" y="3803650"/>
            <a:ext cx="250190" cy="532765"/>
          </a:xfrm>
          <a:prstGeom prst="straightConnector1">
            <a:avLst/>
          </a:prstGeom>
          <a:ln w="50800">
            <a:solidFill>
              <a:srgbClr val="20202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1 x 1</a:t>
            </a:r>
            <a:r>
              <a:rPr lang="zh-CN" altLang="en-US">
                <a:sym typeface="+mn-ea"/>
              </a:rPr>
              <a:t>卷积层</a:t>
            </a:r>
            <a:endParaRPr lang="zh-CN" altLang="en-US"/>
          </a:p>
        </p:txBody>
      </p:sp>
      <p:sp>
        <p:nvSpPr>
          <p:cNvPr id="3" name="内容占位符 2"/>
          <p:cNvSpPr>
            <a:spLocks noGrp="1"/>
          </p:cNvSpPr>
          <p:nvPr>
            <p:ph idx="1"/>
          </p:nvPr>
        </p:nvSpPr>
        <p:spPr/>
        <p:txBody>
          <a:bodyPr/>
          <a:p>
            <a:r>
              <a:rPr lang="zh-CN" altLang="en-US"/>
              <a:t>可以将$1\times 1$卷积层看作是在每个像素位置应用的全连接层，以$c_i$个输入值转换为$c_o$个输出值</a:t>
            </a:r>
            <a:endParaRPr lang="zh-CN" altLang="en-US"/>
          </a:p>
          <a:p>
            <a:r>
              <a:rPr lang="zh-CN" altLang="en-US"/>
              <a:t>因为这仍然是一个卷积层，所以跨像素的权重是一致的</a:t>
            </a:r>
            <a:endParaRPr lang="zh-CN" altLang="en-US"/>
          </a:p>
          <a:p>
            <a:r>
              <a:rPr lang="zh-CN" altLang="en-US"/>
              <a:t>阅读：多输入多输出通道.pdf</a:t>
            </a:r>
            <a:endParaRPr lang="zh-CN" altLang="en-US"/>
          </a:p>
        </p:txBody>
      </p:sp>
      <p:pic>
        <p:nvPicPr>
          <p:cNvPr id="4" name="334E55B0-647D-440b-865C-3EC943EB4CBC-3" descr="wpsoffice"/>
          <p:cNvPicPr>
            <a:picLocks noChangeAspect="1"/>
          </p:cNvPicPr>
          <p:nvPr/>
        </p:nvPicPr>
        <p:blipFill>
          <a:blip r:embed="rId1"/>
          <a:stretch>
            <a:fillRect/>
          </a:stretch>
        </p:blipFill>
        <p:spPr>
          <a:xfrm>
            <a:off x="6607810" y="878840"/>
            <a:ext cx="487680" cy="388620"/>
          </a:xfrm>
          <a:prstGeom prst="rect">
            <a:avLst/>
          </a:prstGeom>
        </p:spPr>
      </p:pic>
      <p:pic>
        <p:nvPicPr>
          <p:cNvPr id="5" name="334E55B0-647D-440b-865C-3EC943EB4CBC-4" descr="/private/var/folders/ps/swk8gj2x4sb8ss2k90ytdvb40000gn/T/com.kingsoft.wpsoffice.mac/wpsoffice.kCVbTdwpsoffice"/>
          <p:cNvPicPr>
            <a:picLocks noChangeAspect="1"/>
          </p:cNvPicPr>
          <p:nvPr/>
        </p:nvPicPr>
        <p:blipFill>
          <a:blip r:embed="rId2"/>
          <a:stretch>
            <a:fillRect/>
          </a:stretch>
        </p:blipFill>
        <p:spPr>
          <a:xfrm>
            <a:off x="4441190" y="878840"/>
            <a:ext cx="411480" cy="388620"/>
          </a:xfrm>
          <a:prstGeom prst="rect">
            <a:avLst/>
          </a:prstGeom>
        </p:spPr>
      </p:pic>
      <p:cxnSp>
        <p:nvCxnSpPr>
          <p:cNvPr id="6" name="直接箭头连接符 5"/>
          <p:cNvCxnSpPr/>
          <p:nvPr/>
        </p:nvCxnSpPr>
        <p:spPr>
          <a:xfrm flipH="1">
            <a:off x="2914015" y="1421765"/>
            <a:ext cx="1548765" cy="866140"/>
          </a:xfrm>
          <a:prstGeom prst="straightConnector1">
            <a:avLst/>
          </a:prstGeom>
          <a:ln w="50800">
            <a:solidFill>
              <a:srgbClr val="202020"/>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H="1">
            <a:off x="5911850" y="1304925"/>
            <a:ext cx="766445" cy="949325"/>
          </a:xfrm>
          <a:prstGeom prst="straightConnector1">
            <a:avLst/>
          </a:prstGeom>
          <a:ln w="50800">
            <a:solidFill>
              <a:srgbClr val="20202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池化层</a:t>
            </a:r>
            <a:endParaRPr lang="zh-CN" altLang="en-US"/>
          </a:p>
        </p:txBody>
      </p:sp>
      <p:sp>
        <p:nvSpPr>
          <p:cNvPr id="3" name="内容占位符 2"/>
          <p:cNvSpPr>
            <a:spLocks noGrp="1"/>
          </p:cNvSpPr>
          <p:nvPr>
            <p:ph idx="1"/>
          </p:nvPr>
        </p:nvSpPr>
        <p:spPr/>
        <p:txBody>
          <a:bodyPr/>
          <a:p>
            <a:r>
              <a:rPr lang="zh-CN" altLang="en-US" i="1"/>
              <a:t>pooling layers</a:t>
            </a:r>
            <a:r>
              <a:rPr lang="zh-CN" altLang="en-US"/>
              <a:t>,</a:t>
            </a:r>
            <a:r>
              <a:rPr lang="en-US" altLang="zh-CN"/>
              <a:t> </a:t>
            </a:r>
            <a:r>
              <a:rPr lang="zh-CN" altLang="en-US"/>
              <a:t>which serve the dual purposes of</a:t>
            </a:r>
            <a:endParaRPr lang="zh-CN" altLang="en-US"/>
          </a:p>
          <a:p>
            <a:pPr marL="0" indent="0">
              <a:buNone/>
            </a:pPr>
            <a:r>
              <a:rPr lang="zh-CN" altLang="en-US" b="1">
                <a:latin typeface="Heiti SC Medium" panose="02000000000000000000" charset="-122"/>
                <a:ea typeface="Heiti SC Medium" panose="02000000000000000000" charset="-122"/>
              </a:rPr>
              <a:t>mitigating the sensitivity of convolutional layers to location</a:t>
            </a:r>
            <a:r>
              <a:rPr lang="en-US" altLang="zh-CN"/>
              <a:t> </a:t>
            </a:r>
            <a:r>
              <a:rPr lang="zh-CN" altLang="en-US"/>
              <a:t>and of </a:t>
            </a:r>
            <a:r>
              <a:rPr lang="zh-CN" altLang="en-US" b="1">
                <a:latin typeface="Heiti SC Medium" panose="02000000000000000000" charset="-122"/>
                <a:ea typeface="Heiti SC Medium" panose="02000000000000000000" charset="-122"/>
              </a:rPr>
              <a:t>spatially downsampling representations</a:t>
            </a:r>
            <a:endParaRPr lang="zh-CN" altLang="en-US" b="1">
              <a:latin typeface="Heiti SC Medium" panose="02000000000000000000" charset="-122"/>
              <a:ea typeface="Heiti SC Medium" panose="02000000000000000000" charset="-122"/>
            </a:endParaRPr>
          </a:p>
          <a:p>
            <a:r>
              <a:rPr lang="zh-CN" altLang="en-US"/>
              <a:t>mitigate</a:t>
            </a:r>
            <a:r>
              <a:rPr lang="en-US" altLang="zh-CN"/>
              <a:t> - </a:t>
            </a:r>
            <a:r>
              <a:rPr lang="zh-CN" altLang="en-US"/>
              <a:t>缓解</a:t>
            </a:r>
            <a:endParaRPr lang="zh-CN" altLang="en-US"/>
          </a:p>
          <a:p>
            <a:r>
              <a:rPr lang="zh-CN" altLang="en-US"/>
              <a:t>阅读：池化层.pdf</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卷积神经网络（LeNet）</a:t>
            </a:r>
            <a:endParaRPr lang="zh-CN" altLang="en-US"/>
          </a:p>
        </p:txBody>
      </p:sp>
      <p:sp>
        <p:nvSpPr>
          <p:cNvPr id="3" name="内容占位符 2"/>
          <p:cNvSpPr>
            <a:spLocks noGrp="1"/>
          </p:cNvSpPr>
          <p:nvPr>
            <p:ph idx="1"/>
          </p:nvPr>
        </p:nvSpPr>
        <p:spPr/>
        <p:txBody>
          <a:bodyPr/>
          <a:p>
            <a:r>
              <a:rPr lang="zh-CN" altLang="en-US"/>
              <a:t>它是最早发布的卷积神经网络之一</a:t>
            </a:r>
            <a:endParaRPr lang="zh-CN" altLang="en-US"/>
          </a:p>
          <a:p>
            <a:r>
              <a:rPr lang="zh-CN" altLang="en-US"/>
              <a:t>当时，LeNet取得了与支持向量机性能相媲美的成果</a:t>
            </a:r>
            <a:endParaRPr lang="zh-CN" altLang="en-US"/>
          </a:p>
          <a:p>
            <a:r>
              <a:rPr lang="zh-CN" altLang="en-US"/>
              <a:t>LeNet被广泛用于自动取款机（ATM）机中，帮助识别处理支票的数字</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LeNet</a:t>
            </a:r>
            <a:endParaRPr lang="zh-CN" altLang="en-US"/>
          </a:p>
        </p:txBody>
      </p:sp>
      <p:sp>
        <p:nvSpPr>
          <p:cNvPr id="3" name="内容占位符 2"/>
          <p:cNvSpPr>
            <a:spLocks noGrp="1"/>
          </p:cNvSpPr>
          <p:nvPr>
            <p:ph idx="1"/>
          </p:nvPr>
        </p:nvSpPr>
        <p:spPr/>
        <p:txBody>
          <a:bodyPr/>
          <a:p>
            <a:r>
              <a:rPr lang="zh-CN" altLang="en-US"/>
              <a:t>LeNet（LeNet-5）由两个部分组成：</a:t>
            </a:r>
            <a:endParaRPr lang="zh-CN" altLang="en-US"/>
          </a:p>
          <a:p>
            <a:pPr marL="914400" lvl="1" indent="-457200">
              <a:buAutoNum type="arabicPeriod"/>
            </a:pPr>
            <a:r>
              <a:rPr lang="zh-CN" altLang="en-US"/>
              <a:t>卷积编码器：由两个卷积层组成</a:t>
            </a:r>
            <a:endParaRPr lang="zh-CN" altLang="en-US"/>
          </a:p>
          <a:p>
            <a:pPr marL="914400" lvl="1" indent="-457200">
              <a:buAutoNum type="arabicPeriod"/>
            </a:pPr>
            <a:r>
              <a:rPr lang="zh-CN" altLang="en-US"/>
              <a:t>全连接层密集块：由三个全连接层组成</a:t>
            </a:r>
            <a:endParaRPr lang="zh-CN" altLang="en-US"/>
          </a:p>
        </p:txBody>
      </p:sp>
      <p:pic>
        <p:nvPicPr>
          <p:cNvPr id="4" name="图片 3" descr="lenet"/>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631950" y="3248025"/>
            <a:ext cx="8928477" cy="33737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LeNet</a:t>
            </a:r>
            <a:endParaRPr lang="zh-CN" altLang="en-US"/>
          </a:p>
        </p:txBody>
      </p:sp>
      <p:sp>
        <p:nvSpPr>
          <p:cNvPr id="3" name="内容占位符 2"/>
          <p:cNvSpPr>
            <a:spLocks noGrp="1"/>
          </p:cNvSpPr>
          <p:nvPr>
            <p:ph idx="1"/>
          </p:nvPr>
        </p:nvSpPr>
        <p:spPr/>
        <p:txBody>
          <a:bodyPr/>
          <a:p>
            <a:r>
              <a:rPr lang="zh-CN" altLang="en-US"/>
              <a:t>每个卷积块中的基本单元是一个卷积层、一个sigmoid激活函数和平均池化层</a:t>
            </a:r>
            <a:endParaRPr lang="zh-CN" altLang="en-US"/>
          </a:p>
          <a:p>
            <a:r>
              <a:rPr lang="zh-CN" altLang="en-US"/>
              <a:t>虽然ReLU和最大池化层更有效，但它们在20世纪90年代还没有出现</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LeNet</a:t>
            </a:r>
            <a:endParaRPr lang="zh-CN" altLang="en-US"/>
          </a:p>
        </p:txBody>
      </p:sp>
      <p:sp>
        <p:nvSpPr>
          <p:cNvPr id="3" name="内容占位符 2"/>
          <p:cNvSpPr>
            <a:spLocks noGrp="1"/>
          </p:cNvSpPr>
          <p:nvPr>
            <p:ph idx="1"/>
          </p:nvPr>
        </p:nvSpPr>
        <p:spPr/>
        <p:txBody>
          <a:bodyPr/>
          <a:p>
            <a:r>
              <a:rPr lang="zh-CN" altLang="en-US">
                <a:sym typeface="+mn-ea"/>
                <a:hlinkClick r:id="rId1" action="ppaction://hlinkfile"/>
              </a:rPr>
              <a:t>卷积神经网络（LeNet）</a:t>
            </a:r>
            <a:r>
              <a:rPr lang="zh-CN" altLang="en-US">
                <a:sym typeface="+mn-ea"/>
              </a:rPr>
              <a:t>（视频从MNIST开始）</a:t>
            </a:r>
            <a:endParaRPr lang="zh-CN" altLang="en-US"/>
          </a:p>
          <a:p>
            <a:pPr marL="0" indent="0">
              <a:buNone/>
            </a:pPr>
            <a:endParaRPr lang="zh-CN" altLang="en-US"/>
          </a:p>
        </p:txBody>
      </p:sp>
      <p:pic>
        <p:nvPicPr>
          <p:cNvPr id="4" name="内容占位符 3" descr="lenet-vert"/>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45830" y="514350"/>
            <a:ext cx="2876550" cy="5829300"/>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50800">
          <a:solidFill>
            <a:srgbClr val="202020"/>
          </a:solidFill>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lang="zh-CN" altLang="en-US" sz="2800">
            <a:latin typeface="Heiti SC Light" panose="02000000000000000000" charset="-122"/>
            <a:ea typeface="Heiti SC Light" panose="02000000000000000000" charset="-122"/>
            <a:cs typeface="Heiti SC Light" panose="02000000000000000000"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334E55B0-647D-440b-865C-3EC943EB4CBC-1">
      <extobjdata type="334E55B0-647D-440b-865C-3EC943EB4CBC" data="ewoJIkltZ1NldHRpbmdKc29uIiA6ICJ7XCJkcGlcIjpcIjYwMFwiLFwiZm9ybWF0XCI6XCJQTkdcIixcInRyYW5zcGFyZW50XCI6dHJ1ZSxcImF1dG9cIjpmYWxzZX0iLAoJIkxhdGV4IiA6ICJYRnNnVzF4dFlYUm9jMlo3U0gxZFgzdHBMR29zWkgwZ1BTQmNjM1Z0WDN0aElEMGdMVnhFWld4MFlYMWVlMXhFWld4MFlYMGdYSE4xYlY5N1lpQTlJQzFjUkdWc2RHRjlYbnRjUkdWc2RHRjlJRnh6ZFcxZll5QmJYRzFoZEdoelpudFdmVjFmZTJFc0lHSXNJR01zSUdSOUlGdGNiV0YwYUhObWUxaDlYVjk3YVN0aExDQnFLMklzSUdOOUlGeGQiLAoJIkxhdGV4SW1nQmFzZTY0IiA6ICJpVkJPUncwS0dnb0FBQUFOU1VoRVVnQUFCZzRBQUFEMkJBTUFBQUQ4RW1IVkFBQUFNRkJNVkVYLy8vOEFBQUFBQUFBQUFBQUFBQUFBQUFBQUFBQUFBQUFBQUFBQUFBQUFBQUFBQUFBQUFBQUFBQUFBQUFBQUFBQXYzYUI3QUFBQUQzUlNUbE1BRUVReUltYUozWm5OdTZ0VTczYXd1aDlFQUFBQUNYQklXWE1BQUE3RUFBQU94QUdWS3c0YkFBQWdBRWxFUVZSNEFlMTlmV2hzNlhuZm1TdGQzVzlKYmJyZEpEU3JZZk5YV3JjU0RtMnBhWmhwU1JOaUowZ1VTcWdwSGtFS01TN3R5R25TcFZuTXFMU1FOdjFETjRIVWJzeG1sQkpZMXNHVlNQNHd0eVRNNUkvVXhyVG8ybkZpMXRnZDVSKzNMcmk2bTZ5dHZkclZ2bjNlNzg5ejVqbWplYzlkU2MrQmU4OTczcS9uOS95ZTV6M24vUndWeFJXOVZodlJxeGtwamFoQ1FxNGlBNTIzbXRDcUdTbE5hRUl5cmlZREU5WnVRTEZtcERTZ0NJbTRtZ3dzTTdhVFg3Tm1wT1RYZ3lSY1ZRYldHUHRPZnQyYWtaSmZENUp3VlJuWVkrdzh2MjdOU01tdkIwbTRvZ3dzc2dGang3bVZhMFpLYmkyby9xdkx3TjJ6RG1OdjVOYXZHU201dGFENnJ5NEQ2Mi9lWXl6N3pHa3pVcTZ1bFVpejNBd01kMXVNc1c1bU1jMUl5YXdFVlg5MUdialBWb3MrWS90NU5XeEdTbDRkcVBhcnpNQ0RkNHZpQVdOL2xsZkhacVRrMVlGcXY4b01uRHd1aXB1TW5lYlZzUmtwZVhXZzJxOHdBeTAyQnUxZzVuUXJwNUxOU01tcEFkVjl0Um00L1pUcnQ4NFlmQmJ5WGMxSXlZZWZhcjdxREd5S2djRWR4bUNZa085cVJrbysvRlR6VldmZ1lKOXJ1QUF6cDZzWlZXMUdTa1lGcU9xcnpjQ0NXamdZTWJhYlQ5Tm1wT1REVHpWZmRRYnVxSVhrTmNiZXpLZHJNMUx5NGFlYXJ6b0RSMnBqMFJKalovbDBiVVpLUHZ4VTgxVm5ZSEtzTkp5d2pJZlNtcEZ5MVcxRittVmpZTmtjUE9obFBKVFdqSlJzSkZIRlY1NkJ0WGUwaXJjeUhrcHJSb3JXaE83RVFGMEc5aDdxRWpjeUhrcHJSb3JXaE83RVFFMEdGcDB4d1REYm9iUm1wTlJVbmJJVEE0YUJlODRjVVNmYm9iUm1wQmlsS0VBTTFHU2c0NndaNUR1VTFveVVtcXBUZG1MQU1ERGNOY0VpMzZHMFpxUllUU2hFRE5SaWdCOFNzMWV1UTJuTlNMRjZVSWdZcU1mQUxXK1BhYTVEYWMxSXFhYzU1U1lHTEFQOGtKaTljaDFLYTBhSzFZTkN4RUF0QmxxVHNaZC9rT1ZRV2pOU1BFWG9nUmlvd2NEdDRFeHlua05welVpcG9UWmxKUVk4QnVRaE1SdVY1MUJhTTFLc0ZoUWlCdW94TU5yMzgrYzVsTmFNRkY4VGVpSUcwQXpvUTJLMndDakRvYlJtcEZnZEtFUU0xR05BSHhLenBkWXlIRXByUm9yVmdVTEVRRDBHams0L0UxeWZ6WEFvclJrcDlUU24zTVNBWlFDbVNSTlgyMmFZUzZnWktYT0JTcFZjUndiZzc1V2xycDM1Y3RHTWxQbGlwdHF1RXdNL2tHb0ZjeitVMW95VTYyUTMwblcrRE1DcVdlcDYrekpLbVM5bXFvMFlJQWFJQVdLQUdDQUdpQUZpZ0JnZ0JvZ0JZb0FZSUFhSUFXS0FHQ0FHaUFGaWdCZ2dCb2dCWW9BWUlBYUlBV0tBR0NBR2lBRmlnQmdnQm9nQllvQVlJQWFJQVdLQUdDQUdpQUZpZ0JnZ0JvZ0JZb0FZSUFhSUFXS0FHQ0FHaUFGaWdCZ2dCb2dCWW9BWUlBYUlBV0tBR0NBR2lBRmlnQmdnQm9nQllvQVlJQWFJQVdMQVplQ25VcjllVnhuMzUyNXhaRGlEbE1WSkpjcFU0Z1lTTFdXN2ZneVUvSTVqeW8xVTNDdy84WmhCeW8wS2lDVkpoOWZQdktReGtvR2pFcCtwaUY1RlZ1MWt5eURsZmdYQ2txUTNIRVFVSkFaY0Jqb2xQbE1SZmV5V3g0VXpTT0YvdHEzbTVmMTlkQnh3eW5WTkdGaVN2bFRhMmZrTFAvcjMvL0Nidnp4d1BlNXhmV3B5U09sTFRHV2RuZFpmK3RIM2ZlU2pyN3JBeitzRHB4TFhoWUdoOUpTdGFuMi81Ny9EWDRkUzF6dlZXWk9wUTFsMm5sTGc3OW55Nnp0SmVTYXk5WGMvTmhINStIOWpFMDBCWXNCblFQMUpqamY5Mk1UVFgva2w1VTlQRTRuVG9qSklhVTBrbnU0MDJhMHZEQlR5aDlPeVV2cTFaVUNOTjA4UkJMeWcvR2tEa1RmSWtrT0tHbnp2QktJU2o2My9MUnZDTEZPK2llb282aW95c0NkOVpCZWgyOEkvRjNrUEVWbkRMQm1rM0piQTN3cEZwWjcvMW9SbkxoMEZwWXBRM1BWaTRKWjBKMXl2LzlzODh5enpqem1rRENUeU1jWmV5eE9lZVJXVGxmSmNTd1lXcFRleExrcjdQdVQrTGlxbm55bUhsRTJKZlByUWhrTVJVMWJiUGloNklnWXNBejNwVGc5dFRFV29CUjJjbWVZZk0waTVLWUVqeCszZkM3a2ZWMmhHU2RlY2dYdlNuWkJ2K1J1VDJlWWZjMGdaU2VUYk9BUCtkY1p3blQ5Y2RaVHJxakV3a083VXh1bjFmWXpoUGgxQmRSbWtxRUhIbndXU1NoNWJRNGI4ZEpSVVFORlhtNEdPYkFkZlFtbzVZalBOUDJhUW92WlduQ09Idi9CSjJrRHFTTm11SVFQTHNoMmNJVlZmbW0zK01ZZVVFNGw4SDRtOHp3NlJPU25iREF6OHhSZjVOYVhnRFV5bUtYWGtTajZRN25TTXJIODAyL3hqQmlsM0pYRHNCcnA3ZHNvWFk3T21UWWJBMURRa3BFZkliQjFoalc1MW1VMU1wdW9xc3FXcVhRL1k3czVkdGowTGxBeFM5TjRLYkhmbndFd0dZR3pXdE1rUW1KcUdWTXZPQ1B4RjhWN1dRSjFwd2Zhemk4SGpXdnlvekRta3JJdTNDOE1PYlc2WktWK016Wm8yR1FKVDA1QnEyUm1CLzczZERvcStkQ2RzNzNsenlpYlBFdll5U0ptMm9UdEFzc2kyVkF6R1prMDdIUUpUMDVBQy9xb2ZPOWorOGlaeTBiWmFYSVpVM0I1bUkzZ0pzeXZQNURhQkhGS0dzZ1ZyOXpheVNnTDlIWldBdFZtVEprTmlhaEpTQ1kzcGFJdWZUK1Q1eS96OGhhVzVoNzVSTjEzRHM0NnR0K3VoS0NZYnN5RE9JVVcrSUFQU3k4RTkwR01nWlRPK3VwZllMZ1ZiK0ZSVGI5Smsyby9XQVZTNEpuSUFjWXIwSmlHVk01bEkwZmlMNHJLMmcrSUlhSWJMdE5pRWxtN1V5YUg3aEE1bmtGSmpRemVIdWF5M25DcWI4VEZMb3BPM3dwaWFnMnJTNmJRZjhYZG5NRmJqazg1NlZxeEpTR2pUOG93YS95VnVCM1gyTUlQR045cGM3OXBYRGlsNzRDRnc3U0xCNk9sdGJiT0JlZk83RlVDRFZWK0pKcDFPWXlvT1FLR0hMaDV3TWNiMlZVeVRrRHdRMHg0TS9zdjdQU2pBSC9nMW5xYnJ4ZElIUXNoY3BkVGEwRzNSYTV1ZEFDTFYzN0NKeGRCNFhaTk9wekVWZkliWnpQQUtXQVBuQzlFa0pJZVQ2VUdEL3hLM2cwMmdIaTUvY0ROZDlabzVNa2lwTytoUWlMWE4xa0RwM1ZBTFhtZGJSamJwZEJxVGNDTU5RTURnSDFJelltZ1NVc2hNNWJQQmY0bmJRYjA5ekpWMFZDVG1rTklESDRITDcwZFVZSkJKMm1aOFJmcHhtQnM2NkhxaG9VbW4wNWlLZ24rbDNEV1JkWGplMVNpYmhLUmxvdTRXLzZVZEp4ZkZDS2lHYXh1bDhjeVpSa0xJWEtYVTI5Q3RrV3ViOFlGeXRCdjdnZTJXTk9sMEdsTlJjSjJjN1Y1ODJkeE9WVGNKU2RPRnVsdjhsN2dkcUYwUDV1dUwwcngycGd4UzlONktkaTB3eG1iZ1lvN0h5VHJnOWFzN2lFMDZuY0ZVaU9IYXNWR0lmN1EwSUw0aTJ6VXA3Nm1BeFgrSjJ3R0hEbGN3WHpkdm5uTkk2UWpnWGo5aU9teGpzejZVWGczeWo4d3d1VkduTTVqazdnTzkxQ0c3U1ZzR0k3VURRMFdPQU8rVHdyV2ZvMjViWndZcE5UZDBTeXpHNXpaQjUyT0xqNGRhRURWV1VVMDZuY0ZVRkh4WnhMeVMrTXREcjNzQXJDWWhLUlp3TjR2L0VuOFBDclhyUWEvVzRGU3ZuU3VIbENINENWekhkY0FZbXlVR3l0Q3c5REM1VWFjem1FQ1JQVkRvVUNuRXA0WjNySExVRGl3WEdVSzZuNzJSb1c1YlpRNHBOVGQwQ3pERzUvaWJOeGdVZ2QrWkgwVnEwdWtNSmtESTN4ZDZvWnUzQ2NjcVRVS3loa09FTFA3TC9EMG8xb0Z1dUp3M0QwTDMybGt5U0ZFYnV1Mk1DZ0tVdGRuRTYzVHdvaDFuVk5xazAxbE0wRGNEV01yNWVVdDF2OUpOUWtJd2FiTlkvSmU2SGFoZEQwNVAxS280djFBT0tmeUZDZGRoRFpUV1pyendxbGNTWWg3cWlDYWR6bUlDNmZ4OUlWOUovSE8zci9IQXZVbElqdGpwUVl2L1VyZURZZ2lFdzdVMVhlT0w1QmdLSVhPVlVuTkROMGR2YmJZWnFleEdOT2wwRmhNQWhMVThOVGcrY0liTUhIcVRrTGc4OUdYeFgrNTJ3RDBDTGp0VGpXYWdUc1lNVW1iWVcyRnR4aHVSZWYxelJmaWl0MUdvU2Flem1MaDRjSDh4YThXbnc3d0JUSk9RREErWWdNVi91ZHVCMnZWUXE1K040Y2ZQazBOS0Qzd0ZMdG1QOE1XVlBGbWJjVHhlMDRlR1lZYkpqYjU4TFNZT21uZUhPSzRPM0xkNWhMNm9IV2dtY3QxSFFEbGN1N25xbC9XT2hKQzVTbEY3SzZ6N1R0WEE4VG1BNHhXRUQ1WmR3bXJTNlJ4TWdKKy9VL2tyYWNDQ254OXJFdEpVSHQwTUZ2L2wvaDRVTSs1aGRybEFoSE5JQVdmaDF4Z2hYbWF4TnVOVDlXYTVnQ2YyM1E5TGswN25ZT0k0ZXFEUWJzSG5GYnpQVmFPZktJNERmVm44bDd3ZGNQaHdtWVZNTkFPMU11YVEwaEhBYSt5dHNEWVRIWSt4bzhIRVhaSjdodTJBZitUZUVTY0ZYWFEwVG5aTWxTdDRJdDNKR3piT1gxWUdLV3B2eFZNMFdLY2Q4Ty9UdmkzSXArdFh6ZU16YkFlOFIzVCs5eVo2MnVpWlFESkNNUUhMNlNYL0hoVHE5K0g4czFBWUNtcmx5U0hsQUx3WHJtMHNFR3V6Z3JjaDU2dytvSE9XVUo1bE85Z0VZTDhPLzRMaGY1T1FzSFNLZkpiVHk5NE85SzZIZGkzOTYyYk9JYVh1aG01ck03R3R6bG12WGZPbUtadDBPZ2VUb0pSL21maTE0UlBjSkNSZjhwUW5pLyt5dHdPOXQ4STlDelZGK1ZtUzE2Vjk1eWxGN2ExQUQyMnN6Y1FSSkdldUdIcHRqNjFTVFRxZGkwa2c2QXVlbkRZcVlwdUVaSWxBaEN6K1M5OE8rQ29tWE5ISkZBUUxOYkxra0NKOXh1M29Wd0t5TnBOYkdPdzdkK0FPa3h1ZG5IRXhDZkJ5blh3L1VPU1N0QVBoU041L3BuLzNudFhBTWoyVXlJOXRUSTVRQmlscWIwWDQ4aXhENy9vY0hNTzBlNVA0cTJ6VmxtclNaQzRtZ1VCMElLTlBYSk9RTEJHSWtNWFBTWXl2eTlRT05pVjh1NUNFMEw5K2xneFM5TjRLKzJLdmhHVnRCai91QlRvLzBibGh0dEw5R2picGRDNG1DV2Nka0hsN0tuaDBrNUEwSzZpN3hmOHMya0hyL2VJdks2VCs2NkxnZTVuVTJNenBMM3ZKYzNySUllVkl0bUR6MHFtR2FtMG16NS9wdmY3RmluOXV2MG1uY3pGSjlIeG03V0dvU0pPUVF0bVZ6eGIvczJnSGFxWkVlb0gvUDdhVDRHcTNKNnM0ZE9QbUg4NGdwZDZHYm1zelVPN0EyYnJRODRiSmpiNThQVXlDOHlNd2htbWgyZ3JVRHY3bU4vL2JKLytscGtQZjEzM2ZkNS9jRDd6T1B1MnVkajFFN0U4clZ5ODloNVNCVkgwTGhjVHpPZTV1WFZWczZDOUM0Snp1SDN6emx6LzVkWlRjTU5QQ1IvN1pheTl0eUZnUEU0K1NFOHdxMVpURVFUTFo1eEpBS1dqeDgrK0IzN1htYjZrZERlV0NHb2d1c0Y4OTFIeHZBaUxTMTg5cHdUWHV1cC9kclZHbWZ0WWNVallsQ2Y1bW5ESm8xbWFRZ3crVXQyVk9EcXdyZytKL25NbTQ1Tm5lSEFKMFdUdVFZLzl3ZWhrSHlkRmhEa0dVZ3BaVDNnNThPL0Fwd3BKMjhIZk9WdE1JZi9wUDB2R3RWeWZPZ0M2ZDUrS3hQVUFNbHdGOThScFROZlNFa0xsS3FiV2gyOW9NMEhFalBaWW9JZWh0enNBNTNhTkphUGVVenFtNDcvOEV5RllKSGlZZTF4Y2toVjkxSDFLcEY2V2tsY1RkL01SMlNZcU9SaWxvOGRkcEIvRG1PZFJpdkR0TVg3UzlDUHNBdnlpeWI1L3loT3J2WVo0RlJ3NHBJK0UydUEzZDFtYUFubjhFM3BGYXdLZEJoZVN6NzNUbG1nNTBReXJQVXBLeVp1YW5QRXlRbTN2VFYrSGZzVi9TZzFUcVJYNlo2cWVUZUZJcUtvQlEwT0t2MHc2Z3g3UWZTZU1SWUlxdFpJS1kyVGd1U1pwYmRJNWREekc0SEZMcTdLMndOdVBZaG1heWREMzQ0bnBPRjZ0aFlzcGVhaVpEYVdETkhNTDNNY21UT0Q4STdTQ1lPZlVnbFhwUnFieEV3Z1RScVVNb2FQSFhhUWN3SjVaMjl4Vy9oK3JpaHZuR3R2dWNKZHdCNnVFS3U2VnpsdFVSUXVZcWhiTVBWN1R3bEVKdWJjWlRlMUJzVldRYkJjZVFQS2RMVlNUalFIVGFtT1ZGZE1xUjhYTWZrNWpHZW92LzVHK2drQWNwOHFLbFA5WVY0KzlScHk2dUJLT2d4VituSGR6d1QwRloxTGY5TDdOTkVCMVo5ekZQdVBZZTVwbGc1SkFDUHNPdmh3aEExbVk4TTd4NlpPK0QvNVRkaGx2Y2N6bzN3US9EMktUcng2Q2YrbVlOejhja3prbnZpQjh5OGhYeUlFVmU5TUFiM3VCUTdJVUhtT0pLTUFwYS9IWGFRZkdUWmN5OWI3VU0vaDEvRUZlVzdZTHhCOXlac245NU1ramh5MDV3QmYySUpCdldaanpaek9xQnVmMGxSTS9wa2pXSnlIdk1POUpXbmpGT0dacDI2Mk9DcFF2ZUpua0gwdDhINzBNS3ZXakZ4eC9MUzhUYytJTWdNcTRFbzZERlg2c2RCTEl4anlzQkpaZ3k5Zk9vZnZhNGZzazZKVEpJVVlNT2I2QmJBc25hakdmZ2RoTVQwakJUNmM5LytrNVhVaGtmMDRXek9xVlp3d1F6WlZ2NG1JcUIvUG11SThBMmRndFZRNHBkMkMyTERNZVZZQlMwK0hPM2czWFV1dzZwYkdrMnVZZlpPWXhTbXZNaUNUbWtySVBQSUFaMEFOdmFUT2d3VUdmMTRSMzhocWRVdGRPWnJKdG1zR3Vpa0FHZ29hMnkrcGo0TjRwM2lQamRtNHV2aGhTN01CS0lteTJ1QktPZ3haKzdIZGkrcEl0Njd1RStVRysrMW5PdlhWZVlRUXBmQ01CMUhhM05CSndlbE9PQnZiQVZWVHVkVmdWT0VVZnJteWF0T2dDUWRRWWYweEZBNnZLa1FkQlhxNFlVdTdDdXZzWTlyZ1Nqb01XZnV4M1l2bVFOcGVwbjVldVlwNldEbFByMXBVdmtrRElFNUI5UGkvTmpyYzFFL0JxVUcwTm9FZ3lUc2Z1TDlzeGcxeGN6L2NrWjhubVkrSnFHN0tKMUlIVG9WUFJNMmdGR1FZcy9kenV3ZlVtSGwva0h1UTIrTXY5cWd4cHpTTm1FV2NadUlDZjVhRzBta3ZteTNqNzhQZHpnMVl2ZTVEd29XUXRLeXZZaW5TR2ZoNG0vSmFUMzg1azFkOUR5VE5vQlJrR0xQM003Y1BxU0hwZHpmeml3bmRhNTEyMHJ6Q0FGWm93d3MwWFIrSUFQVm1CZ0FNM2hYWXVQaDZxZFR1ZUY2ZFpqSGE1NWQ0WjgxbytnanI1ZE53Q2UzTW5jYWtoeGw2WW1JSjQ5cWdTbG9NV2Z1UjFBWHpMUlc1bnIrUU5CR3NoeFgwQXpFSWtwa2tNS2VNOFdSblpoYlNhekQwUUxXQW1IeWNoMkFPdWJHeWl4Y2FhK0haaTdtSGpEMUMyYXo2dzVuYjFuMFE1UUNscjgrSGJ3VjcveEd6RW5FUFBDSzYvL20xVENqNzE2K2p1d3BwS1lIRmJ6ajhCVmRBWHZ0bFM5eWJpalJ2cGZHYVNBdWZ5NTlxUjZQTkxhVEdZNUVUMGlnTFF2bi9YL3Z0TUpLK2drNXc1ek9zWDlWODkvSS9HV0tvcm5IazFlL3hrbnN3NHVmbXp3Y3JzWTJyMkdMaVp1MVYyVms3ZUpNMTNLKzBRbHZDaDZsZk9DWmJnaHFmV3RiM3dxZ2gxVmdsTFE0a2UzZys5bi81bjl2RlhOaEpiWjE0YXBOOW9IMk5OSDdIQWx0UVM5SHJtL2lYRElNeElRQWRBaTk2UXBvTWdocGFQNzFGTzF0RGFUV2RlQXRDNC9rTlAyaTNydFFGcGg0Yld4bjZlQUg4UTh1ejk1K21yeUsvb0JkdjdwVnhMR1hqaGdueDYrWFZoMzk5b21JTEh2dkQwQWQyeGtXa2dwTDRwY0dNcVY0b2Eway9QWFl0aFJKU2dGTGFmWWR0QWFIQmJEMUFMNHdaZGhFN0QrSGhyTkllNnRidkhCcy9YVWpvdDdFMkFwZmYyY3JhRk82S2NhbURRdGlneFNGaWU0U1ZNZ3c5cE1Nc09Yb3JlaEZ4d3VDMXVuNDd0YWhCWFc0cm1oTmZiZGcvKzFDck9udXhIUEgySm43YUw0b1hqMDNtZi9ybGc4K0M5eW5rb1VjekR4c2JHZGllV25sdXlUZ1pUMG9zaUZxM0FYeGQzek5neEZBS0YzUlpXZ0ZMVDRzZTNnTG55OW8wMGRnT1RPMlNwc0FnNXRVYlNHWWxKdk9MQjlTUS8yZkI5YWczQm4xM3pybDdYbGtQSThmbmVndFptRXcvc2VPN0NySXV4V0dhZURIb1N4d3BPUUVQZ21nK1hncjF4R3c2cjc3SHdNdVZ1VHc2RE05NGwzMnAxVFpvZDhEcVlPd0RrMkpmak1tdDFzWnlBbHZTaHk0U3Jjc05QMk4zbEg2N0VSSlFOUkpTZ0ZMWDVzTytqdDhOMkUyNEgwb2hqdGk3M1YzU0RoZWZtSjJNeCtPa2JJaFJrN2IvMHlBRE9ueHh4U2htcmxDUUhSMmt4bG5zQXJGejRLb2ViRzZZckNXdUZoS0tDdittTUQ2OVFxeTRrYzRmWkNWNFBYUUJ1eWdJZmI3bytEYWVBdkIvYVk4NGsya0pKZUZMbHdGZTdpSHU4NnIwVmFSNVdnRkxUNHNlMWcwT1ZMTnJ1QXdidHU4TVVyb0tidHhmSVZ4VzBlQTdONnUveWUrUnJGQURKSXpDQUYrSW03bENYUXJjMVVCckQwdXl2Uk1ObWRMNnF3d3BDOUxhcnBoKysySmJtY0FUWjk0Z081cGI0OEkyZklaekh4NVF5M1JmSm44NlV5N1NEcFJaRUxWM3JQT3ArSDJveG9peXBCS1dqeEk5dkJUV2lGUU0yV1R3MGN2T0NkUUpqejZQb0o5OVE3QXo3Yll6OGx4eE4wVGFPdisvemw1SkJ5a3FDMERMbTFtY3F4Q1cvZzlaaGc0M1R3RnBKdjdwUVY5SWU2WnlkL1pMVTkyYThIYllOdnlFamw3SW51a2N4c01SMkIzNDhWTUg0VEd3amJLa0pEU250UjVNSlZ1RnVURGFqMHlHdHpYRXBVQ1VwQml4L1pEbTY5STQ0U2RMbEk5K29md2hPZm92SXZSU2IvdmFsVlB5WEhFOWhnTzBlOWZwMFpwT0FuVFFHS3RabkN4UWZLbzNob3BwMk9uOVdSUTFXd1F0ZlhwWURCeFZoRUhRVURPRWpZNVFuUWRyWkVCdjBmUkhBUGhPa2FwNFRCQk85STlZSFIrYUdGbWhWK0RTbnRSWkVMVitBdWxzUm5MTjR6RVZhQ1U5RGdGL3QzM2UrWmNIZjdqdEFhckQxTzc5U2RkRUh2Vyt5cDFsN2VZUmJqb1FqcGx1MG56L2tKbWpMdk0yYStja2pweEwyYWNpMnN6VlFlYUVWd3ZSV1cwQ2JqdjRxdHJYQWVabHJTcnk3dGN6b0RUUFNzaXZEb0YzU1V2SzlwSSt2dkFvODJtUGllaWk5NUJVQ0NMbUc2YW1rdkNsMjRDbmZ4UURqcklQeFlSZDhEbklJR1A3WWQvUGd4LzNGWitDZ0Uxei9oenpCRjVVY0RpTEdJZVJDOEpQeHNjM3JLTUoyWlFKWkJ5dUxFZUVwQ1lCaGxiYVpUSnVCcVVRZkJPQjFNbXBaYndleVZPd2w2MmllaExiV3d2cmIraEIzcXVNSmc2Z09TdG9rV2dTRkU3Y29vM1RSLy9EamxSV0U3cU1KZDNCeERsZEJTdHVIbVhtRWxPQVVOZm13NzRDSkg0Y2hKNHpnS3VJU0dvVHBLbXcxMDNGdlhZZElVcUxZMjA3enZnYWRGTDBiYkRxcXNZUGJLalFMYlJkczBsREJ3dlNjaTZJMFNOU2JvaFVUdFp4UGkxSXRUdHdOZWdmYWk1UW1raDlmWGVZNjFxZDREWDhJMnoxbVVWNEpUVU9PWDU1b1EvU0tRQ1V6WUY0RkFvZitMZW1zOTNWSHB4YThyWFdodWQrZ20yeFdidWRVYVZwUkR5b0h1Y29mQ2tzL1daanFaZTFyUWk0Y2s0M1JWVnVob0Z4MzRGZ0lQZTZpcjkrNHdQTmdYRVJEb21oU05pZStwMkRHeE1pQzZiVEtyZ2VSNEVYVEE0a3YwYjZ0d3k2ck5nTFM4RXB5Q0duK2RkZ0FFdENXTThQK290M2FnUHdPamNCSTZMRHFINTcxU1hIT28zRlNSUVFwWUV6MXBDamlzelRRbzNpa1BaeWljZGxCbEJUUFlEZDcvME55UGRmWGVIUksyUklSMzdGZGpnaGJ0dEE1VmNBU1JzbkU0N2NCNDBjMVB2cVN1QWRPaGwzNlZGNjNDTGFzMkE5THlTbkFLYXZ4MTJzR2RlR3BDb29JUHhiRU02ZjlOcjlYdFMrckVPZDl6VEdmR0VITklPZEd1Rll0THhWaWI2VlR3cVhpWWJMOEhWVlk0VUI0S0hackh1anArWDBuNHMwZzNDZDZRVDJFQ2R0aTdialVpekYvV2NwSENhUWNKTHdxNzlsVzRwWkMxV0ZwWUNVN0JtTk5JQ3huaGFMQVo5UUJWR2ZnQWJuakZZV3JsaVlqdytwSmVsdms5SEpuUjJQenFqR3ZLSUFWb2krWjZZc0UyQm1zemJiSktLK2dYRkl4SmQ2MEkvakdKUHpBaXZhTVR2Q0VmRXBPR0JEVWx2Q2h3NFVyY0Vtdml5R1ZRU1lGVEVJbmYrY2p5WXhiK09NTFFCMHVISml3QzhKSjVLQUplWDlMUE02K25ITk9aTWJZY1VzQ3o5bU5KNVRGWW0ybW5xN1NDL2hUQk83dnRpbHd2bThFeUNUM1hEWkNZTkNTUWxQQ2l3SVVyY1V1c2VxenRJQThxZ1UyeFd5SzFXa0VrZnE4ZFRNck1GdjFBQnJqL3RnQnh1NndyNVNod3dTQ00wSFl1V0FXaWVBWXBzT0JxOStrZ0lDVEdCK2xTMnVtcXJBQmQyYllvdlJaWXFGZjJqZXJwM3NDZTI1RkMrcEdHQkNJVFhoUzRjQlZ1cGZIMFNwQUtJdkc3N1FDYTZiZ29QdDlWVUp4YjlBTVpvSWx1ak5BL1hNcnFwNDFNbWhZWnBNQ0x5bDk0Y2hoTkJyRTIwMDduV0FHbVlYd3JRSWUxSzRUMGc1NzJrWGIzRUVKUFQzME0rS3poejZwa0pDWU5TUnluSG9kZUZMY0Q3VDBSYmlrVzBCOHJBT1lXVklKVUVJbmZiUWR5bm1EUU5aSk5JRnlTNVB1TnhpSjFqWlAzNEluSk9mOUFqdW5NR0dVT0tRZmhxQ29XNjhkZ2JhYWR6ckVDakdGOUs4RHJVbFkrY2QvdUVOWFI3dTdMNWp0NjVGb0FsQVF2bmFoa0pDWU5pVys4UEllaXZoY0ZMbHlGVzRxRkZyNFI0Z3NxUVNxSXhPKzJnelgreFZ5UW4vTDcvOTdGWVh0clgvaTNBaDcwcHRzaUlGcEk1MkdJZVk3UGU3ckp6YkhPdUtvTVVtRFNWQzB5eGVMU01WaWJhYWRMV2tGWkNMclBRb2p4T1cxUnMvd0V5Yi9McytpRWpwcmpGVDY0OEZTVVRzM2xxZ1QvcGlIeE5UTHJSVHBQNE1LVnVFV1phRUFLc1VFbFNBV3huTnBKT0hnaHdHclZQYm12MDErRU5MMDF3TmNXUUxWelR2aTgwY214aU12eUgwell3YnN1OTVWRHlrbmkyMTZ0QjlabXh1a1NWakFXT3BDN2lHNXh0K1NYdHVoZE5kTUpVWGZFWmhtZHNLS2E3UVBlZ3BZMTZVaE1CcExuUlVJdy9CZTc4RmdrT2Q1amNJdUVhRUNhcUFTbklCSy8rejNvOHkvb0d2d1Rhdzc4NjZZdTIxdURHUkNSRGdmWGpua2lkQ2ZnZWJpcU1tYTRyUWZUZmhsRVFKVVpwTUJvUzNrZ0dqTFdac2JwRWxZd0Z1ckpua1ZmVGV6Qk8xaGFkTUVNM2x0RFBud3hDYmZWQytlQVo3enpoa0tOeEdRZ3dYUVJlSVQwSXFONDJBNnFjSXRDMFlBVVlzTktjQW9pOGJ2dDRJUlRkckRGZ2ZCbGt6RVBpTXYyMXVBZEo3LzFtM0pxYWNUbmNoYmtVb3JPUGRjN1dBbUdVcm12SEZMQUlmZHI0c2JhekRoZHdnckdRZy9Fc3NGTjlsUytwS3hGUjlxeVAzTGVCWUFtWVZFeURTOW02QnAzRGhWMkpDWURDVFp0R3k4eTZvY3VYSVZiRklvR3BCQWJWb0pURUluZmJRY2RNTnl5N0JkQ3I5TFphZ1RVS0pXTzlQcmhzdWhNL2dTY0VubGMzSzJ6ZDhCd2d3dkFkT2JIY1RrdmtpdURGRDVwS2owUUR3eHJNK04wQ1NzWUM5MFhxd0JIdWpGYWl6NnZackUreE9BWXNEaGlwVXg5d3Z1OGk4TmY1ZCtEQXdpS0M0bkpRSUp4dVBFaVZVWHN3bFc0UlNFN0lEVjFSTzBBcHlBU3Y5c083b0pQN3ltdkcraUZNbzdEOXRaZ0tsQU5vRWJuRzhVTDdQQWV0SWYrdmdVNzd4Qk1aM2FSZGY3bFkyVEdPRnNHS2NEVVYySkJ5WmpXdjFEUldKdFpwNHV0WUMzVUIrWSthQWRYeHFLdDRXa2IvUDNEN090U3JFbTR4LzZvYUoyOERTT0o5dEtaUm9yRVpDRzVYcVFyQ1YvbFJSVnVYbWlpbTYrdUFlNVJKU2dGa2ZqZGR0QWFQRDFRWDlIaWc5LzQyUjJEd2ZiV0ZqLzdKeS9KNkdWMitvaDltZi9DeFd1NmpNay92MENkNlV4eGNHNG0wVG1rSENSbS9rckF5UU5Za0lpMW1YVzYyQXJXUWpmWjZlZllXVmNMdFJaZFp1ZS8vWWl4WDFNcE51R0V2VHc4YjhQaHc3UGhyK2hpU0V3V2t1dEZ1cExJaGF0d1F5RTdJTlUxd0QycUJLVWdFci9iRG9ybHozNXRiQVRmZ202ZXVyemUycjlXa1MrOGN2cDdFTHp4KzZmYktpYkRiYzhkcGxUWDMxSXpXZFc1a3FrWnBOU1pORjNUL1Vxc3phelR3VThOeGxad0xQUmYzYTZac2Voem41dDg5VlBPbjV2UkNhMXZUVjRlQTBOL2JmS3ZERTlJVEE0a3o0dGtQWkVMVitJV1IwWTNEQUlkU0ZZeVZVRWtmcThkYUluaS9tRGZQSTZndzJTdXI1bFEvZ0FNMFBYODNWUmhTL1gyTURqMTVaRFNxekZwMnQ5UllMQTJjNXpPVWNNRXl5emtXTlRrRllIU0JFaEZZcXFHRkx1d0QwQStXZHplem0rZGRYb2xLVDJRK012YndlYTJCZ0FyRnJzbXZCZ2MwRFFKT1FMcjdtaDlpb0JOZElzSks4b2dCU1pOMFpOb2kzSUtHbEJoYlZidGRLVVdjaXpxVTFDYWdNZFVEV202QzRNa0IzZnl0MEtuVjVMU0E4dXBzNDdtazlOcjZ4ZTUyQmdBQUF0OFNVUkJWR2VZYWpEaDRxYitpT3ZVakhmb0pxcFJPVUxJNEExRXBsU1dIRkkyM1dtR2xGQW43cGI1d1Erc3phcWRydFJDMXFLT2RCNHNUWUEwSktacVNOTmRHQ1E1dUtOandCemw5RXBTZWlEeGwzOFBEcmpzei9PMzJsMno4c0lmbnZENFpxNDYwNW0zRXpNTU9KUVpwTlNhTk4wNzB6aXhOcXQydWxJTENZdHFXZTY5TkFFeUlURlZRNXJ1d2lCSjRMNC9PSVNnUG1MamdrUzBnNVFlSGZZUFgzenhSYStpK09FR1pPbXhicHdBNDEvZS80RXZ3UmFud3ZrR3JHK25jdWVKRytJblRXSDVaandqaUF4UzREZ2xkdElVMXJIZTBjQXhOcXN3bWFxbXpFTENvbHFVZXk5TjRKa1FtS1pEaXYvMHNTdGZoUVh1STc0TEVKWTEyM0dHcVpVazllZ3dmblhqNnR3WStIeVhaUklMNjJEUFkvNExqcnUyVU00OUZGYUtDTUh5SGZwNFBveDFnOUxZeHh4U1J2aEowNkpuZnlPa3c2MHh4V1lWSmxNYWwxbkliSlVJbVNsTjRCa1JtS1pEV3ZyalVHYmlXZUFlOG9rUnN5Zkt5elcxa3FRZUNQeThUOFN2cmlkT1Bld2RRMkNGSnk3SjlYWVpmeHRnTm5YMThaT204RG1vdTVsSGE1RkJ5cExlZmFKbFZOeGhXOE91VHNiWXJNSmtzcHBTQ3dtTGFsSHV2VFNCWjBKZ21nckpGVllhbHJqRnllWCtiSDNjcEI0SS9GWHRZRmwwV3UvdzF0bHpVWjNzbHlveTd3UjR4YVBucHVxODFIMmNPYVQwR052MnBaUS9qWnhQQjhabVU1MnV6RUxTb2drZ3BRa2lMd0xUVkVnSm9YR1V4RDJFRHNoTjk4VWJaeXlMcWRhanJOU1UrSFV4cDcwRTNkenZkYjN4eHN5VDlGUGtKWkxYOFpPbUN3TyszMittSzRPVU9wT21mOXY5amZXWkZBZ0tsVnBJV2pUSXpSOUxFeEo1ODBVcDNMQlhvcldIZjR1NGVMTG84WDlYaFlnRDlobDIxclhTbHNYV0xQdWNNVlJuT3JQUHhFQm1CalE1cE1ENzhTRVNDdlNnK0NkM2psZXBoWlJGWTFHbENYSFdqREVLOTExMmRzQitheVk1T2ZXQXZ6UDNuN296b2Jwd0lmZzdNbXJQMzlTcVBnL2VaQ2JocCtiMk1tU1EwaHFnZDVyZUh3RHdXZGM5UEQydXpNTVhCNi8vMHl1anpEd1V3VTluaW1aZ0p1SHJ5YzRnQlQ5cEtwcUJPL3FxaDUxeVh3TUdZT1RyckZwVUtOejZOdjhhMkVuNGlxeHhVZzRwbytUc2R5eTdlR0VDdUd2TWlTV3FvS2lyemdCMCtiY3dPajUzSUp6SjNRbUlLYWJ5WkpBQ1hYNTV4SHNLak5hSEpmRHpLZmtvK1RvemdKek8vTWxma3M3a1RNTFhZUzJIbEI1cTBuVHhDd09GZk5aMWp6cDZVdDdMeXNENjlFblQxdnYvejFENUV0dzJadEUwZ3hUTXBPbjMvSTMvWUlHamw4eG5VWkRLWEc0R0ZpZnMvSWZMcnZlLzd3OC84czMvK0lwMUpRak50SzZSUXdyOFVaMC9LZ1Ard3kvK2ozLzAvejc2YU9JaDM3bmNsaUwwT1JtQTZjeDYxMHlUOEJta3RBYjFjTSs2N3BHVGZLcjdQY1BBc0s0M3pUUUpuMEVLVEpyV3ZGYmZNNlFUa1BjYUF6Q2RXZk02bkVHRkhGSkdOWEhqajYzTm9DQVZ1ZVFNd0hSbXphczlnOFlacFBCOUV2VXUzQ0xKRE5wUmtVdlBBUC9OcVhyWExKUHdPYVFjMVlNTnVSOWZlbXVSQXJrWVdLdnRUZWdOMmc3a0RGTGd0OGpyWHRzT0lnb1NBeTRETVBkWTgzclRMWTRNWjVBQ0U3RjFyeTRTTFdVakJvZ0JZb0FZSUFhSUFXS0FHQ0FHaUFGaWdCZ2dCb2dCWW9BWUlBYUlBV0tBR0NBR2lBRmlnQmdnQm9nQllvQVlJQWFJQVdLQUdDQUdpQUZpZ0JnZ0JvZ0JZb0FZSUFhSUFXS0FHQ0FHaUFGaWdCZ2dCb2dCWW9BWUlBYUlBV0tBR0NBR2lBRmlnQmdnQmpJeDBNUXZ4RFVoSXhNOVZPMzFZS0JUOGt2cWl4LzU2R3VmR00rSGd6SVo4Nm1kYWlFR0xzN0FoTFdUbGF6d24xVFpTaWJWaml5VFVic2lLa0FNNUdFQS9qRDNUckxtZS95WDRydkpwTHFScFRMcVZrVDVpWUZNREt5Vi8xMm1XMnlXMzM5TTRLeVFrY2hOVWNSQTh3enNzVkp2WDVuWHIwdFh5R2hlWVpKSURNUU1MTEpCNmQvVzZPRCtnbDljYVJCVEpTUElTby9Fd0ROaDRPNVpwL1JQYy9mWUxMK0RHcXRSSlNQT1RUSEVRUE1Nckw4SmY5NmpaT1owTktkZldhK1MwYnpHSkpFWWlCa1k3dklmWCsvR0NSQXptZFBmcnErU2tSUk1rY1JBc3d6Y1o2dEZuNlg5ZmJGMDRGQVBZNVdNZWpWUmJtSWdEd01QNEE5blBtQXMrZGVXNEEvZ2JNeERhcFdNZWRSUGRSQURGMlhnNUhGUjNDejVjOHEzR2J0bzlhSjhsWXdLQWM4OW1yeitNeFhwbEVRTXpJdUJGaHREVlRCem10by9jWXVkelVOT3BZeHlBUjlnNTU5K2hmMThlUVpLSVFibXhjRHRwN3ltOWZTZjMxdGpNLzIxOFJCYnBZd3dzM24rRUR0ckY4VVBuWGROREFXSWdWd01iSXFCQWZ3eDc1VEhIN0UvbjRmY1NobGxBdTZ6OHpHa3RTYUhaVGtvbmhnb2loOTc5ZlIzNXNERHdUNnZaQUZtVGxmajJ2YllrK0tMZzlmL05FNnBGVk1wbzZ5bUUvWnhudFNiMHdwR21SaUt2OXdNZklBOWZjUU9GMTRiWDB5TkJiVndNR0pzTjY1cHdQYi9KL3YxUVhMc0VPY3VpNm1XVVZKcWlZa09FY3pjUGluSlFkSEVRTEhFM3VvV0h6eGJ1NmlYM0ZFTHlXc3NzWU1DMXRjK2R2Nm54ZjJ5MVdha0hTcGxsTlhSazEweTJLLzlzQ3dMeFY5N0JscERNYzB6SEZ5MEhSeTlJYmxjWW9tcG9SdlFXL3BOU0QrNjJBZWhVa2FKS1VIMExrK0NHZDJ0a2l3VVRRdzhMOWU5TnZYYjh0dmdzZUVsaHBuVHFKb2NxeHdURmg5S2c4YnhOaysreFhocnlTTkRpUTl2dC9SNFpmUUxZUkk5RXdPYWdRSGI1a0hZSUxmTDczeitQNzcyUlZMbGY4dm1tRTB2Y1NnTlpwRU9lZkVsOWwzNGZ4QkxZT250R0w3SWFobCtYdk4wSWtTYVJ3b1FBd2tHN3JGVEVRdTlockVJL09PWDR1c1gyeUtwOHIrMWQzUXl2SUMvbzhQNnZtTEVjSEY1WkdoWndiMTBKM2lRang2dk13TnFFRm5BS0xKN0lSNzJ6Q0FVT3VUbTI2Q3JYR2V5bWNBMm8xVWRWLzllTFNOZEgwZzB5Tkk1S0pZWWdIa2M2U1gzWXQrdHhjNmlNeVlZeG50TCsyb1VEcCtkalZyMXVwbW55SEN6MnZEZEdJeE5wQkF4SUJpQThldFlCQjdJY2V6TXROeHp0ZzkxNHE3SVVEVTMrT3kwYzhsSTE3dHkwUTlkdWxxS3ZWSU1yT2x0b0p0eG56NVU5UDZBaGRkcFYyZnFPS2N1RTRmU21CeU44K0Y0V3hkSjNTOGlJMVZmVWNCRVdEcUJZb2tCdzBCUHovVWpqZytERDBmWHNhNXB1S3REc0pFSHNuWHRJNFJnczhWWVJNQVl1aXNDSmY5ZFFFWkpqZXZzYVVrS1JSTURtb0VEL1JsQUhCOWVlRFdhU1hwWkQzcjVNVEY3OWNOWlVPZ095WFRvcGJnWmJSRVZ1b0NNcUM0WjBidmdFblpKdFJSOXBSZ3dleUFtY241L1Z1VnV2ZXVXakE2bDNWWFRwckFyTzVwS2NndFdocWZJS0NsN1JNc0hKY3hRdEdFQStpdFB4QU5zUXRzeXNUTUUrREV4ZThHc2tGeVYwRkZtRk42L3dOdDVpZ3d0SzdqUDYzZVRnbXJwOFNveEFGUDlENFUrNExuZEN5aldtb3k5MG9PZ1dhM283dGNnZlhyWksxenlNRTFHU2JFVjUzdnd1eVY1S1BxYU13RHV2eTBvdUczNksxK01CZ0V2dlRSMVBmbTIvL3FQRHFXdEtmZUhFVFQvY0dTUlVXTEt1M1pDK0E3ZjAwRVhNUkF4QU8xQWRvZkU4ZUdsSGNnQXIvTDQybzlLK2hIeW1KaU5DdytsYmFxdDJMQmNjUXk1c3NpdzByM1FndW1pdFlaZjhsTG9nUmhRRE1DbWc3RUlpdVBERDU1QU9Ma1hWRFlXVlNoeEcrMzdrZUdoTkgyNDRZSDg3R1NSNFNPd1R5T2xZdkVqZEQ3WnNrSWhsd0h3MTdaNEZ0dU1PZy9kdEJwaGZVek1GaG5wN2FzeWFrVU54NC9VTmlPYkVSMmFLcU9zcHVlWi9BeDhTQnlBS010RjhkZWFBZjA5bUhCSFBUbWVrUXQ5VE13V1h6TVRzaUx1cmpoMndEdEV1elpQdmRCVUdXWFZ0WWFuN2FKWS9ERDdlbGtPaXIvMkRPeUovbm9CbTlFZUY4VndkVVkrams0L0UxeWY5UStsM1pSSEk1Y3VzTFk3VlVZcDltVjIvdHVQR1B1MTBneVVjTzBaMkpUSFg2QWJzMU1zdkQwckhjbHhyN2VSYUNJT0wvZllyOHdxSWoyMjltU1VWdjNjNXlaZi9kUWZsQ1pUQWpHd0xDWTBmK0xwT253UDdpWi9tQlRCRWV5YVNGMDdUdEVqdmp4eFgyOW1jaEt3UVlRTWJGV1VqeGlJR0JpZGJ4UXZzTU43MEI3NisxRXFMdUlIVXEzQVA1UzJ4TDVTTEI3SVRoaXUwaUFYUWtaUWdoNkpBVHdEeSt6MEVmdHlVZXl4MTU3T09qeFlUN2NEcjV2Vll5OFAyRy9oY1lVNU1UTENNdlJNREtBWmVPR1YwOStEekRkKy8zUWJYV2FHaksxdlRYN3hvajltTjROWUt2SU1HZmovVTcxczYvZVhGNlVBQUFBQVNVVk9SSzVDWUlJPSIKfQo="/>
    </extobj>
    <extobj name="334E55B0-647D-440b-865C-3EC943EB4CBC-2">
      <extobjdata type="334E55B0-647D-440b-865C-3EC943EB4CBC" data="ewoJIkltZ1NldHRpbmdKc29uIiA6ICJ7XCJkcGlcIjpcIjYwMFwiLFwiZm9ybWF0XCI6XCJQTkdcIixcInRyYW5zcGFyZW50XCI6dHJ1ZSxcImF1dG9cIjpmYWxzZX0iLAoJIkxhdGV4IiA6ICJYRnNnWTE5cFhIUnBiV1Z6SUd0ZmFGeDBhVzFsY3lCclgzY2dYRjA9IiwKCSJMYXRleEltZ0Jhc2U2NCIgOiAiaVZCT1J3MEtHZ29BQUFBTlNVaEVVZ0FBQWJjQUFBQklCQU1BQUFDSENxYWdBQUFBTUZCTVZFWC8vLzhBQUFBQUFBQUFBQUFBQUFBQUFBQUFBQUFBQUFBQUFBQUFBQUFBQUFBQUFBQUFBQUFBQUFBQUFBQUFBQUF2M2FCN0FBQUFEM1JTVGxNQUVIYXIzZSs3SW1ZeWlVVE5tVlI5aHVmaEFBQUFDWEJJV1hNQUFBN0VBQUFPeEFHVkt3NGJBQUFKUkVsRVFWUm9CYlZheld0a3h4SHYwYXlra1Vham5jTWFITWRCZ29DVDdHVmtDQTQ1YVpPd2lRT0IyWHdSR3d5amdCZGZqRWZnSEhLVElPUXMvUU5CQTA3T294d0N4aEJtRWtlT2I2TkFDRGtFWmc2QmtKTTI4WXk5dHJVdS82by8zbWYzNjZlV1hvUG1kVmRYLzE1MVYxZDFWVDhKVVUzNXd0dDNYemg3VWcyMkVOV2krNlN1RTVjUGZHeUIvZFdpZTRWYWxwTjc3T1VMWTZnVzNTdFQ4KzViUGFLUHZIeGhETldpbDVFSnkvdWdERjhZVDdYb1hwbncraDB2VXpCRHRlaGVzYmFJRHIxTXdRelZvbnZGdWlBNjlqSUZNMVNMN2hWclNnc3ZUemhEdGVoZXVicjBvWmNubktGYWRKOWNOYUwvKzNqQys2dEY5OHExU2ZTeGx5bVlvVnAwcjFndG9rZGVwbUNHYXRHOVl0MGkydk15QlROVWkrNFZDd2ZSdHBjcG1LRmFkSzlZMVI1RTFhSjdKemNsOHZLRU0xU0JYdnRxVHA3ZnpISWtTUWc0aUtwRnQ0dVpvTlp6c1hDVC9wZm9qNnM0aUQ2SlcrVnExYUo3WmFqbmt1dVJZM0pOb2srOWNCbUdhdEV6TDhzM2E1T002akNId3p3YktPc0J4MXgxNkxVdjMxOTg5eXRXUVJQRU94blZqY2h4bGJCQk5GYmpuajViZkNPQlVGU3RDcjNSSjdwUDlGclJ1OUdYV1Z5bjRnUU9vb0hFYXRHaVN6Tlo5ZjVVaE43bzBZdHRzZlk3T3ZWSThHd3ExbmNxVG94SVFUVjdMN1hGc094bFNpWG9heE42U2M1cTZndDJzYmg3MGZ6ZGloTkRmY3dOY1hmNXpLUnM4bE1KZXNlWVV1c3lrdHhSU1M3dUJYM200QklUa2tqMXhiRlk2NVUvenl0QVI0eDlMcVY4czBmN0xuRTFQYkc0eUR0bURtNXp6UFcvSlFUdWNxanQ0TXVTSzBEdjZ3TjNGV3ZzRWpjU0kxN2NBc1hwWTY3TysvR0lybkRoY09Qb2NOdDdVblpVL0pPTEZyZEFjWHpNY2VTeU84WVB6Sy84dmZxTm8rT3lSVzJiQTB6T3R5MkZlRmFaa3loUW5NQXkzUk5DV1RBMFY5WmJZaWx1R0wxQnhpK01pT2JBOXhRczdoZ3NSWW9UdDZVVlQyRnhRcXpRL0ppZjRwZDMvL0dYNzh0YXdVOHd1aDN6SkFvbXRzcmRlMnhJMVJVcGpvKzVtV2pOMVlaNCsxUytlSlZRZkVlTmdOTFp6MTRaM1Q0MzBZME1yVUVMSlljUWE1T2ZPOWhCWnRVVktvN3RER2UzVkZ3RVUzdTFWeXJnREVPUFhwT3FZRmRHdDZkZjNEZGRCMFZPQUl2YnZpaU0raWZZMzBaeEJoTEJXN1JIWWxxK0ZvcWVSNUxIa09XQ2Nab0tzN0xqSnZTK0RxK3lQYnBOOUtRMitWTzJFNU1iWkdtV2RpQzZCVWwwbE5mT2RQWHBjWWFTYlBLWlVaU3U0Wmg3M01uN2Y1RE50aytpWmV1QjZGa1lic01ReG5uNlNNY3MrUjVKbVJTTGlXTXVNdVFFQXNpSmxyc2FobTdCVzRNWTIzbjY2bi95dEFSbFNOb1RKbWlKS3EvOS9KK1JBWnNlNVFoTnkvME1RN2ZnOFNMbnBMRHdwVWhMR0pSMmhhbHVQdWE0dkpHbWdsenFYaVVRUGZNeWJ1THVObktXbG00N3FVT1hoYW9iRWYzK25TN1JqOUxEUjRXR0d2RUdva2ZqNDhyQlZTSS9QV3lKRnNlVEl0VU4yYmpXZG9uU0RuTlk2dk5CS0hvOHA2aUdSUzd5aXhGZnN0S2hseEZJRkZpZHl1YmdITk04Zlp2clNnTExlaWg2RG9qam5CSWhVWG9jTDYwUS9RTFY2VXZMazh3My8xTEhYREI2V2tpOVRxWDJTbkxrRUlxVDhYQTdTVTNVZFRZbmtBUW44d0U0NWxtQ3kxRU5SYmZCVFdWeVl1dHgwZGFsNG9wVXA3TTVnZGtrdHp5OG9HczU0bmNGbzhjUWNRMjJ2eGUzVkszNThKWHRMQzF1RCtsbnNvRlV4aUdyeXViQXBMZm5sMDdOQUNIK2VMYjRzMk9ZWkFwRmJ6NjhIRWdBSWY3THoyWjNSM0QwaGQ5VXFmVXZKL1A5RkNuUndOTHFQcWZWM1RaM01ucHluWUVjZjV1ZWlIL1RldytMUHBhSG9yUE03QWxRUm5MekgvQ1pDb2R5TG1ueHo1MFA0QXZIY1R0ZE0wdGJZSFh3d0RNZWhBeE9ic3ZKcVlRNG9jOWFIQTMxSFZmd3pCU0tmdWZEOWdZbi95Z1RPU0dZbXhBSDZjbWRIT0xsQTdnQzE2VmR2TFJ1cThOV2IvTnJ0R09wNllpeVF4OU5uZ2Y1dHVQakNicUMwZnZua0ZtdUpGS1BReUR0c2d5NGVOdERYWmZWM3FGbzRLcGh4UmtveFV2TFhHYUhtdkhxeWRrY0Y2U0tmRTNVNE5RYVpaZGVrZUhYaW50ZmhxS3p6SFhzZWhSazBmdDRuSEJvRDNkOWoybXFQQVU1YnNGOUx5dEdRNDZmeWFWbDFTbmZFdmZMbWpZMUFmZjRBSVFWdWFJeS96am4vcFlMUEtXNEs2R3p6QnNxdjhhRStDWFlOY2RzRjQrNElVdXRpM0Q0YUk4M3F4WklkMFNQNU5LNlZHZU9PWjdjR0NPMzFQZEp2RW1wc081TWhJUFJXZVl0dFNGdWFmUWhtOFp1SXByOUF6djM3b3p0R2t0aEtXbkY4V0NMNm5ETXFmWENEdGtCeVBCY0l1bE5HaTF4SGo0Y25XVStVakxyT2NLeThZS240blZjWXZPcmNaTFE0NXFscEplVzk3bkY2bkRNamVWWTJEWW1WOU1wRmY0eitWQ1NsMTBHSFl3dVpWWTNqbkQvSDh1M2JQQTJ3U2FheVJiT1BiYjMxVzhuYWFySC9DTHUyemQxOWR5MS9Ec3Nqcm1CNnBXZmhOYjFmY095dVJUZGN1ejVjSFNXV1h0Sk1kWGJwaTdkaTduSGFrd3VqZVJZNVBRY2RHc2x0d3ZybHYwTFIzV3NCb3g0NmhjL1ZJMEQ0eVNQSEtINnRkRFp3TnY4b3E3ZU5zcU5OWHYwVFNqck9icWNLU25ZTnZPM085elgvSUVjYjlqNE9kMUp0bVQ5S0ZxYUpmakZKWE1wcEcyQ0RSVlR0cFJyb2NOWnlxK0FVT0JBWWk4cnI0RTV6KzhUL2ZnMGV1RlJ3c2xFeE5LVlVlenFPelNYS1FTUG5abzU5WElCWDJsb01EclFqWU9IRTFQejJOSXIyUHhYZC83dTF4SnZtQmc1RXJUeTFmV2ZiQnZtMm04cENwTzdlazdsTWgrRGtIczYwQkVrUDJMZTZJYnQ2RHczVkJKd0lnM3NQZGVnWXI5c3krSDZsTDBHbEhXby9wNGQzYkQxbFFKenZKajlmbzU0WFFMMnk3SEVXSFlZOVBWZUFJVWNNZ0tuSHJMWVhTSUhYMlcvMEN1Y1VyK1J3a2JPb0x3VWpvTUpheWNWZ3RSRGNtemFYU0xiTEJnMnYrZUFDU1Nic0VnZFJQVnhJSXhybUxFMTQ1UHI2aWpQczB0ZnpiSG9UUllURmlFOTMwSHdldThtc1lIVjBpR0M5aXRpeS9FQ21QNDVjZ1pIYjZoUUppeFN2bm82Q01WeGpHdEY4ZklEeVRFOHRETXEwOTkxOU5ySCtLbm1SaGJoS0poN2JmK0lLM0VzNlpSRG42WXkyclFCSURqWDhiT3RONVJtL3ZYb0ZydXpCdjV1dG15cWJWbnJxZU91N2tqWkVEQWhvRFlaNW8ySllJNjVEUTR4dDI3WW9DRmxUM3BMK09SUFdXUk84S3hsamJkdloyenRDeWJLekpoSHIzTk9NTmtPQm5JTjdNZ0E2T0pGYVh0Ti9jOG5GdWIrd3ZKQjI4SjNGWkp4MVdJVjIvSVhya1BvS29nWlh2eWY3YjVvTE5wVCtodnk0NWN6dlhIekRyMlgrVDRUOTRYV1dsRmNja0d2NTI0VFExR1Q0MzVObHkvMC9zcTNVdS8ybytRdHlhRHJ6LzAwKzkzUXduUTFVdTNzZVQyZzl2YzVVcXdLeXEvTzZIM0FibjY5OTUyWmhQOGNPelhwcTZSWk05SUFBQUFBU1VWT1JLNUNZSUk9Igp9Cg=="/>
    </extobj>
    <extobj name="334E55B0-647D-440b-865C-3EC943EB4CBC-3">
      <extobjdata type="334E55B0-647D-440b-865C-3EC943EB4CBC" data="ewoJIkltZ1NldHRpbmdKc29uIiA6ICJ7XCJkcGlcIjpcIjYwMFwiLFwiZm9ybWF0XCI6XCJQTkdcIixcInRyYW5zcGFyZW50XCI6dHJ1ZSxcImF1dG9cIjpmYWxzZX0iLAoJIkxhdGV4IiA6ICJYRnNnWTE5dklGeGQiLAoJIkxhdGV4SW1nQmFzZTY0IiA6ICJpVkJPUncwS0dnb0FBQUFOU1VoRVVnQUFBRUFBQUFBekJBTUFBQURWOFJPQ0FBQUFNRkJNVkVYLy8vOEFBQUFBQUFBQUFBQUFBQUFBQUFBQUFBQUFBQUFBQUFBQUFBQUFBQUFBQUFBQUFBQUFBQUFBQUFBQUFBQXYzYUI3QUFBQUQzUlNUbE1BRUhhcjNlKzdJbVl5aVVUTm1WUjlodWZoQUFBQUNYQklXWE1BQUE3RUFBQU94QUdWS3c0YkFBQUNQMGxFUVZRNEVXMVVQVzhUUVJBZGh4Q2ZiWkt6UkNKRm9vZ2xCSWpLdEVoSWhDSlJ1aFBRVUNCZEpKQVExVVhpQnpqL3dGUzByaWlvN0NhMUUwV2lkWDRBa3YwUERNVEhwK0V4TzNPN2Q4ZnRGcnR2M3J5OW1kdVpYYUpzMUc3dXBmdDNyRlZkZ3dUWUExNVZQY29FTVE3YTFIaVBrVi9SbU9DWmVLWS8vWUl1THRXeHZ2UUsxb0VMY2J5SmNlUlRKUGdsZEQwR1poN0JOZUJRYUFaZXdSUnBXd1E5Rm5oQ0JNQmYvZTRZV0NncXpRUGdWSWtkd1BlYmtRc2NJQjJWOW9yQkVWTEwzdkJrUUZlQnIxYmdYYnZBRjYvRGtySEwwVExsdFFHZ1U2YktWcE1GdnRTY2FyWHdFNDRzZ2g1c3FZdHNBWStCSHdXekN1Zis0ODJGZkF5ZmM4dURwc0N1aDg2cG9lMlduQkswL1NCKy9zRWdEbkh2UDU4eDN5SDlHT0UxSTA3eW9pcTRqc3UzVkU5d1RNVG5VQlFNbUNMYTBNWm9tbGJqYWg4YVRrYzlQamFnaXpPeEk2NEMzNGxkTVdUYWtvdlR0RjNjNTgzMTRqblVva2RHMThkMzNkTXo0Q0YrcThYenlhTE5NM2RBUjZuUWxHRUwzOVFpV3RGMFZsMlRocWFRTGRmVXJVaHZZTjgxYVNpYjUxbU1ZTEk4a20vRnJrbDdNRW0zWXR6bitUYVdNL0Z2NUUwNjEvQXJmT1A0K1hrNkVqK3R1UnhwaUQvQ3RUNUZpL083NmlZSzh5Wk5YRGJXYVZZK2ZHdkNIb2dsWkIxTFpnYnlENTRLVlo3NldXQXlaZWlVZldMTnN3ZUphTWVkV0VrMmNHMCtOT1d1anRDbFh1cUVYTGhtYzdqaWZaQk03dGxEMWNYamZGc1JKZnBpQjFob2JZbyt3WnU2YzZyRnI3aUphcE4wUm5RcmU5ODlBdUtlZkJIaGljK1ZjZHN2c1MvWGl1Z2Y2UmtSS0pPaG5kWUFBQUFBU1VWT1JLNUNZSUk9Igp9Cg=="/>
    </extobj>
    <extobj name="334E55B0-647D-440b-865C-3EC943EB4CBC-4">
      <extobjdata type="334E55B0-647D-440b-865C-3EC943EB4CBC" data="ewoJIkltZ1NldHRpbmdKc29uIiA6ICJ7XCJkcGlcIjpcIjYwMFwiLFwiZm9ybWF0XCI6XCJQTkdcIixcInRyYW5zcGFyZW50XCI6dHJ1ZSxcImF1dG9cIjpmYWxzZX0iLAoJIkxhdGV4IiA6ICJYRnNnWTE5cElGeGQiLAoJIkxhdGV4SW1nQmFzZTY0IiA6ICJpVkJPUncwS0dnb0FBQUFOU1VoRVVnQUFBRFlBQUFBekJBTUFBQUF1cHVaZEFBQUFNRkJNVkVYLy8vOEFBQUFBQUFBQUFBQUFBQUFBQUFBQUFBQUFBQUFBQUFBQUFBQUFBQUFBQUFBQUFBQUFBQUFBQUFBQUFBQXYzYUI3QUFBQUQzUlNUbE1BRUhhcjNlKzdJbVl5aVVUTm1WUjlodWZoQUFBQUNYQklXWE1BQUE3RUFBQU94QUdWS3c0YkFBQUNGVWxFUVZRNEVXMlR2VzRUUVJESDU1dzRkNWVMa1l1a1NwRklTRUZVcHFXS1FUS2hPeVNFUklGMHBrQjBIQklQWUw5QmVBT25vWTRiYWdjaDBWNGVBTW51VWdhSUwrSEQ4R2RtMTN0N2Qrc3RibWYrdi8yWTJaa2pXZzd2ZGk5L2RNZDRsVGxJZ1I3d3VpSnFKMGp3dUUzaEI0d2RHR1o0cnNUcEw0ZDFjS1cxMXFMT1dzQzUwdDRsZUZ1REtYNHJ4VStBV1pWdEFYMmxzRkZuVStSdHhRYk1xbWNHd0Q5OTBBU1lhOHQ4UjhDWnR2ZUFXZzV4Y1VtQWZMemNFV1l2MmVJajg2VkF1OFZ0QTVWeEUvaGhtSjJudUdhbkEzeTNtckZTL0dRektVSXh1c3dUZWFrUXdINVoxYlovd2ZNbXN5S0MycHIxVXBnMVJBT1krdFNKWEtvaWNnRXJsODQ3MldXYzNqZnJWYTBwMEswcTFqczFoYlVTUmE5ZTdJdkxaOTRyeVdKNjZTS2JTODRjeTNtTmJWL1JsaW9wNTFkbW95RlJla0l0MVFwY29yN2Q1eWREQ3Jndk5sVG5jVzkyTGR2aDNsMi9JV3JpTDR0K09UOHZma0IwM0NkK1NTa2ZIZUtQVEdwOG5MZUo0aG5SS1hnejBZNnF2a0lOdWRxVDdrbDBFRkhSWmxFc3JlOC9KQ3EweStXaFFiYVFoR1dzQWRxSUV0em5wUWRZekxSQXRGZlV0TUd0M2dPZWpnMmlZeHRmOURXZWY3NWJFS0lNVDBwZXhlU2NUeXBDeWVIZU0xR1ZWRzAyYmNvT20wZ1ZiaDA1dWdpSEVvbzh1VHM4VmRKUjF5VjhHdkNlTnc5WHNVMzVXZFdUdTdRQnJ2Q0dLcUFEUTBtaGMrYm9Ta2h6YWttVlY0MXRmTUduVlVDMGcyZHYrUHNmM2hMeFpRdTZCcUFBQUFBQVNVVk9SSzVDWUlJPSIKfQo="/>
    </extobj>
    <extobj name="334E55B0-647D-440b-865C-3EC943EB4CBC-5">
      <extobjdata type="334E55B0-647D-440b-865C-3EC943EB4CBC" data="ewoJIkltZ1NldHRpbmdKc29uIiA6ICJ7XCJkcGlcIjpcIjYwMFwiLFwiZm9ybWF0XCI6XCJQTkdcIixcInRyYW5zcGFyZW50XCI6dHJ1ZSxcImF1dG9cIjpmYWxzZX0iLAoJIkxhdGV4IiA6ICJYRnNnTVRBd0lGeHphVzBnTVRBd01DQmNYUT09IiwKCSJMYXRleEltZ0Jhc2U2NCIgOiAiaVZCT1J3MEtHZ29BQUFBTlNVaEVVZ0FBQVlrQUFBQTVCQU1BQUFBeFRzcFBBQUFBTUZCTVZFWC8vLzhBQUFBQUFBQUFBQUFBQUFBQUFBQUFBQUFBQUFBQUFBQUFBQUFBQUFBQUFBQUFBQUFBQUFBQUFBQUFBQUF2M2FCN0FBQUFEM1JTVGxNQU11OGlSRlFRbVhabXU5Mkp6YXRwRlM4NUFBQUFDWEJJV1hNQUFBN0VBQUFPeEFHVkt3NGJBQUFJQlVsRVFWUm9CYTFhVFdoZFZSQSthWnJYMWxwYnVsTVhLVldrVU1zclhkbUZOcmdVTk1HTnE1S25JQ3BJV3hVc0ZqR3BnanRKM1ZSd1lVdFhZc1hFdXFxbEpLQllCU0ZWRUtHaU56dEIwTVRuYjIzaitNMzV1elBubnBMemJqMkVuSm52enN5Wjc1N2ZlKzh6eHBYdGQza2hWczhjbTkvejdyYW9PaUVMSmpibDZ0RE92WWx4NTYyei9TdkgyNExyNlkvRTlRNmlhL2c3b2VBc3FDd0dVc1pwUXRzUHpSTE5FNTFYYURIWW1VcFpIS0pySjAzbklLM0szc2lDcXNXQmxLY29ZZEZacHZNOTgyUkZYNGs0eFdEblZVcFlESGRwbWlNOVNsZnJnRm13dmp5bzlIUTNaYkdQL3VZZ0kxMFNRNkFVM0k5K1RGaHM5M3BJM0dhWUJRZk5QZGdQdjQxR2RWOE1kYjN1RTdlbVplQmp4ekFRVWRTODZQaXVNR2EwdnBBRlExS0QxU05IejlwR05Zc25YRmNZTXlUb2xZRlRDSGZ2L1FtTExiVHEwOXBJRkdaR0Zod3MrMkM5QVkzMlA2bEVzbnlsb3N2ZVlJWitEYVpsNFBNWHZuM1RiRWxZek5EdklVcFhoTTZBd1d5d2VzUHVpeTl0UTlhcUwzRER4bnlZZGZJdUZvS213YUpMY3lHdG1UaWtzbUF3YTFNbkxOYlJ0UkFGaENhY1hBNDJXTnhLYm9YaVFBZW83K0psUVhlcDVmK0V4V0tZRnNZTUUrMXdRY3ZCQm90MTlXUXdtME0vWjhHVytUdTNoRVczbmd4bVBnenBjckRCWXB3b3BvZUp1R1NWTEJqTjJnaWF4WHFpbFJobGl2NjFjamtJODJSMkw4ZkpaUXlHcUF1ZUJXT3piUVRONGphSzY0Z3hNLzQrbG9OTkZ1VHZCS2MyUW43N3pvSnRrbzgrbXNYVzBPbDhmWkxjOWwwT3drbjNCUkwvS3phRkhjaDJiaGFNVnEwRXpRS0pINGxoUmoybGNoQ3VtZ1ZXbytzeFhnZjdFeXRaTUZxMUVqU0xSYUtGR09hd1g2VEtRYmhxRnREc3FjekZKS0tlTTJtQ3pxTHRmODBDMm5TTWhKSDBKeXZsSUl3MUM0UVFweXF3R0lOSkZnUitFMFd6UUR0K3AwTkl0R1lQQ3VVZ25EU0xBejZFUzdEcmVqb0wzZ1FGdUZZeWIyeDA4UUJpRERZbkh0VGxJR2VpV1l5VDJIK3dBZGtOSXd1eWIvdWlXR0JuaU9kT3czc3RyeW5sSUdlaFdad2krcTNPRFN4T1E4dUN0VlVicVpKOXNZbUk5c1lvWVBFUGxIS1FQVFdMbVpURkhFeXlJUHUyTDRvRmRsZk5nbytHNVNCbm9WbE1wU3gyd0NRTHNtLzdvbGp3STRmcUMxN2Z5MEhPUXJOWVZpelExZ3BNc2lEN3RpK0tCYzRhZ2dVUzRxTmNPY2haYUJhek9SWlpzTUhnOWt1ZmIydUFJL1U5VnRjVWkxdHlMTXBCRHJ3R0M5NkFHaXpzcnFTeU12d3VoZnF2YXhDUEtFZFN4T2xyc09nWjAyUnhJNUFqTmxpSUZOR1daOUVFMlZlVVNaQkErVXhBTEo2Nm5BQmVyZVFheFFuM29oMlBLR2psSUh0cUZvamVURGdMeGxhdHdIT1JTejhaVkZOejJpNW9sV1RoOC9iWHZGWU9zdDhhTEhqM1FKT2FtdGhTZk5OVFlHQ0xPSER4cGRtU3ZtZ212TmZtbFhUUWpVQnVwOEZDcEZpNTlGRTFRZmFOQll2NzZ2SGU0MitBeU9rSXNqQy9wTlNvSU9SRVZKZ0ZVdlRGY3lvSDJRL1c0dnlYbmNoWk1EUnE2MUZhSFdQaFliRHBzZURMc0RoeEI4eldpa1g1Uk01YWNzRC9oVVVWbm5JZUpQcElwTHRSblBJRW5Kd0dzN21WZzJ1eG1IZTdudTRMRDhxa05zV0hrczZzbXVDYnhkQ1dEdnBNcXhQR09ZcDN2WEt3eVdKWlRRR2ZjQmFVU1cyeFIxK0xZSWFJQVhwcVZab0p1Wkx6UW0vVG5rVTV5R0gxaUpwS1QrWXJNTW1DSWlVejZ0KytNVFlwbnRzNlhjRklPdWkrNEdWNlc3enNXWlNEN0tsWnpLUXM1bUNTQldPckVCYkZsdzY4cm5mdmsyenNIZEpNeUpYc0N6NitLaGJoVEZzR2Nsak40bFRLNGpKTXNxQkl5VlFyUXR0SDlLRlhaK1VuRldHU3pHNStsRkFKOHpnc0J6bXdaakdlUHJFdXdTUUxzbThvOWJRQTBxbUlYckJYN3F6ZklRZkxVTU5tSXNqMnNXNHNhbmhpRGM5NlpTQjdhaGFqYW5MaUhpM0FKQXV5cnk5RElpTkF2TG84aC9vUjFhL0IyTldWWkRFRWg1clRWdmZjWFE1eVJNMENJY1FZOTlHem9NaHFST3k4REMvQ2I4OVBTRlRrSnN4WnhNVTZid1BMRTlFQXJkazFvUnlFcTJZQnJUNEo0YTJhelM4THhsWjVDQXNGNHZvdUhMblVvYlJCeXFJUzY1bzU3QmY3Y2hEQk5RdjFHcEE3bFp2UGdpS3ZUV0todGZBaE9LTDB4NFNSRml2VkYraThoWGg5MUwvakxnZmhxbG5nbFd4Y0ovbHRzOTIxc21Cc0ZmZStzYmM5d0NUb1JXR1RpSlZpTWVuZUdEa2JLSmRaS2dkaHJGbGdFTlVwWVIyM1l5SUx1aWJkLzIra1l1WDd6dlIvYUR6NENTdk5Bb1BJSm00Tlp2endLZ2ZocGxsZzJ0WERBOXVuTzVGblFaSFQ0S0ptZ1J4MnhCaFQvcGhlRHNJMVlZRTcwUXNCY1Jad3R5Z0xCcXRXdFdhQlRxOGZ3K2I5YUNnSGtVSENBdjA0RWZMYUdoYkFMQmlzV3RXYUJZWnNmZUFLYTMwNTJHU0JVYlFVOGhvUC9aSUZnMVdyV3JQQWVUT3VLWGcvNi91bEhMUjlJZlk1ZmxXOUV2SmFEZ3QrRmd4V3JXcXdPQ0VjRDdnbG5SR2N5S2ZkbFhMUXZxSldtOU5pM0x6UnBYTXVIbmJqd0ZTQS9scXJhajdtYXQyeEl3VlNoNGxQdEZ6S1FmdlJvLzZTQjkvTjFPOXhESHRYeHF4d0E5QmZhMVdSL0pLSENQTjBqNCt6SEQ1M0R3SU96U0xnU1pFSmZsQzA1TlR4TUtEd1NTUUhDcWRCUmZ6d2phNzJoTmUrTURFd0xhWURYZ1krZSttVjk3cUlSL1R4TDBlL0NMNmpkTjJLT0g4Y0NSaU90Umt3WGgxRTZIeDU5S2N6dHRGckgvejRjaGhIYUd6QlJoblYzM2dMUUN5Z2RlRXZIN2JnWWMxbVAra1R2ekhvSFFhck1MRkVPUjJjdDd2c2NkaFpDSkF4UmVEaC91NkwzN3R5WVdka1lRNVIvelZqRHVyRFhCYXMyeXVYT3JUemdtLzB1M1BkMDhFUlB4SGN0ZGVNVkhSM1FGQ1hnOElwaUEvaEI1eGQ2azhIM2RaWlVGbmNuTEllRS9RYzBTNFZwUnhVYms3Wi8zTjN6L3RqeVlVc21OamNqRHI4enRmOUs1OG1FZFlHL3dNcE5wU21ndmpHNHdBQUFBQkpSVTVFcmtKZ2dnPT0iCn0K"/>
    </extobj>
    <extobj name="334E55B0-647D-440b-865C-3EC943EB4CBC-6">
      <extobjdata type="334E55B0-647D-440b-865C-3EC943EB4CBC" data="ewoJIkltZ1NldHRpbmdKc29uIiA6ICJ7XCJkcGlcIjpcIjYwMFwiLFwiZm9ybWF0XCI6XCJQTkdcIixcInRyYW5zcGFyZW50XCI6dHJ1ZSxcImF1dG9cIjpmYWxzZX0iLAoJIkxhdGV4IiA6ICJYRnNnTVRZZ1hIUnBiV1Z6SURFdk5DQTlJRFFnWEYwPSIsCgkiTGF0ZXhJbWdCYXNlNjQiIDogImlWQk9SdzBLR2dvQUFBQU5TVWhFVWdBQUFjVUFBQUJUQkFNQUFBQWNwd0ZkQUFBQU1GQk1WRVgvLy84QUFBQUFBQUFBQUFBQUFBQUFBQUFBQUFBQUFBQUFBQUFBQUFBQUFBQUFBQUFBQUFBQUFBQUFBQUFBQUFBdjNhQjdBQUFBRDNSU1RsTUFNdThpUkZRUW1YWm11OTJKemF0cEZTODVBQUFBQ1hCSVdYTUFBQTdFQUFBT3hBR1ZLdzRiQUFBSkRVbEVRVlI0QWUyYVRXaGNWUlNBMytUbkpaTk1mbkRoUW9URUtkUkZoTWxXUVNmUTdpeE1kN3JMV0JkMllVZ1FOS2kxQ1lJYk4xTTNDaUxNb0R1VlRvaG8wVkFtSUZnRmNVSVhGU3c2UVJjRndVNGRxN1ZOaytPNTk3MzczdjEvOC9NNk0yMjlpOXlmZDk4NTkzdm4zSHZQdlJQSDZXbHlMeTcwVkg4M2xLZGdweHRxZXFwakFGWjZxcjhieW5PdzBBMDFQZFd4MXVpcCtxNG9oOXRkVWROTEpjUHdsNksrdks0MHRkc3c5cS93NWdPSGhDcXRKSDY0MkRoM1hHMXZ0U1dSbmplOE1nWWI4cE1VbE9TbXR1dlZXL3lyUS9BM1g2WGxreFhBMU5oV0hyVGFrQVBUaDFxR2RWbllUSHk3U1FMMk9lbnVtc280Q25EdXlQUEhLdnQ1cm1NN3hSZkF5RmdBUlhnbFBzWnhudEY5RXhUR3dScDhUb2lTR2NXZFdnTTltVEV6MWdSbkluSlRFQjlqbFdOOHZJdytLZnRxRVc1NExETiszaG9aNnozNFBuRjRnNjhPS2xxZGJIeU1nOEFZbjNtdFFrWWhhMHVDUDFVU2I2dit4QUNpOHVIVlQ2aHNFMk1LcnNraWF2RXhUZ1NNYXppS3g1NVVHSXR3MDFPUE5qNGpENlRaK2dqS2JueU53emJZVVkza2NCR0l6VmNMQWVOTFd6Kys0eUN5Nkt0b3hoSWxJVXAzbTJXUys0M01uWDkxMmpFenFwRmNOajVHZEZYbXEzUmNDbU1XR25uNlpLeHpwVFdqSGV0S0pGZXJ4MmJIaVlNSXhncXpLMkVzVWRxMi81Z1psVWd1dVplTmpiSDRtWjBSVi9CWmp3bExzTjAySG4zUnlLaEdjc3QvTHNmRjZNS0Rkc1ladHFvNmJvWjViZHVnUnNZeFpYa3ByOFRHT0hiRHRUT1dJZGd3bmtyLzFqYWQ5NktSY1ZsZXNaTU5KemJHNHF5ZEVaZWtndzdCdU5lTmpFb2tkK0o2Ykl4dVpzSE9pUHVhdnp0eVErV0xKNVV0TS9FeS8xd29HeGtyY2lSWFhvbU5jZXlHWTJkRWgxSFBkZnk0NjRxWmM0Rno4LzFvMmNTWVlHczNlMk1ZOTZ1NGZIWHhjQVJqQWRRZ2l3MkU1blU1TGhnS0o3RFFrVlJNakNtMmRyTTNUbUFjRWhPam16a2V3WWlqS2pIRjJueEpucTg1aTNPYkdKVklycjRiRytNa09wcmRWeUZxVDNRcm9pSFJqTW9NRFQ2T2lURUgwMEVmVWhnaW9WVk1kc3dkam1ERUVadWlhRFlveVpBMk14cDl0YjdIcEhuNUFBbVpZMkpFVjdYYmtjUTJDNDd6OE9iZUw5aFZtOXdhNzgxV014b1o1VWh1cllTcTRtRWNJU3UyMVZjeFFrYzNlZ0wvQXBnQ2dDVWdZdnhrTmFPSk1TbXQzVU4wWlk2SE1mY1Bqc3pLT0lWczgwT1pMK2VkWXdDdk1CQXg1dzA1YkhmdG12NnhITW1OMHkwNUhzWUtXUjJzakZsa3pHZnBnWElKR3ZNaUhLdHhobHlVTnpyV3g4c05qSElrUjEwMUhsK2xybXBuekNHanV6bE5SMWlENitLSVdTMDBaSVFaVGI0cVJYSUpvQjlUYjhmbmpwclNFVFllUHAraEVZelZqb3ZJT09tam5TQlRVNXNDUTBhWTBjUllFV09sY2U5T1c4dUloeDlqV3RjTXJrSWJyWXhGRkRpejRyMkxseDY0MWVnU0duS0h0RWVaMGNDWWtCeWtTb1hwZlpWc1pxWlVVc2VXOHE2T3JZd0Z2R2txNS8xM00vd0NLc2hiOHE1TG9zeG9ZQndSSXpuZlZmV016cThtUXRoYkVNWkVLNTZyMnVkakZTVUdsNnBZT2E2S29TM1VrSkZtTkRCS2taenZxZ1pHd3dBTXpaNnJSalAreWQ2Zk1WOCtUQkJEUnByUndDaEZjb1VOVCtHeVdSMGJVVlErNnNkUFViNGFPdElVU0JPSFUxR0RTMmpHQmE1RlY2eHBQVUdNNUFiWnloWURZOWEzajVXeGlMNjZ5MFk3QU1ZSmlkZXkrMFh6RjJBU3RJd3VlT3VvMzJuaXRsK0lnYkcyN2NteU1pNGk0N3F2azF3dkF5c3JPUTQvMG94NlgwMENDYmVDeEZ3MWh2bklYTlUrSDNNNDhtQ2RJUmVzMDhGWXBBSitBRU9Jd0hYRUR4RklDNW9ub0JTVUhTZHcxUmdZbWF2YUdXZDRMTUs0elExSEtPSUo1UXVoUVZmUk1tYUZBeWZldnZpcGMxL0ZTeUV2V1gwMWkxanpUT2trVm5aWlJjNExBSHQ1dVZHdWF4a0x3Z1FvenJLWE9tYkUrMHMvV1JsUlQzZ0RSUmhMN0RVcHh4OThhdEdHMURJS2tad2JUdXFPR1plRHlXTmxuRUtzd0k0aldObVIyRmkxQUk5TVJCdFN4eWhHY3FHcmRqNGZBMWUxejBjeUJRWEdEUVlsNXFQUUlMKzhSYzFJSGFNWXllRkZJVXVkMnBIY1gvckpha2R5MXpITmVscnNpR1owbkxGSVErb1lCNFIxckk0S3hYU05xVzgxSjFOTFNyNEk4ZmRIakYxQ1J2TjhUQkV6T2s0NXlwQTF6ZDZ4R0NwQUVaR01DZFB4OGFoOGZteVdrZndDdStEVE8rU2xGVllSOGlveFl4T0cxREdLa2R4N3EwR3FBRHlLRlZGakMrZkhaQ0JwOVhVOFBwR2FQMmpSamc1aW5XRTRaSEt1c3dxZm94bm5hVDNLa0JwR0taTGp4SzdwVnJnV3o0KytPSnhsKzV4a2lSRjlaNXM5TmNZNVZUams5WW1ha1JwR0taSmp1akRYTXJaNGZ2VEYyUmx6M0xhUCtNR3V5bzBGLzFrb3VNMktNS1NHVVl6a2VMRjZScjVIMDJVN0k1NDFkcGlvS2U2OHpOcElIcGd4Y2tacUdMT2FDTllUM2pWRzNEeUNVOEV5UUhCZTVoZzVNNUtsMVhkYnJrTlkxREJXaFVndTdHcnlWYjVIMDJXN0hYRmhwYmVyUk55aVBwVGp6RWdNR2ZpdFpnUWFSaUdTRTE2NW8zYTh5YXVxaHZjNVpXNnZETHNJWm93d0pESUdxN1FuUVl6a1FxbFlxblBUUkhqUWVnVjNQWDVkSFFjUWp1Vll6M3RDMGFUc2lNNXJFY3pvNENacU1XUkYyWHpFU0k2WFN4ZzNoSWIySzhqbzMreFFHVlBTd29JYlVza1RqbHRIc1B5RTZpUXprczl2bnBHZ0JCRmlKQmVLeFJJYWZWWm9hTDhpN2dnSmRFaDRsNWRXWlhZdGF2ODlweUFqb1NINTEvbnlReWo3WnA1dndUaytMOVREQ3ZuM3ZOdGk1L0JoaTZVQ3l2cUd2dlBpaGRNZlo3QUc4TlhWMWUrWUdGeVQ2QnpDMEZWM3JDZ3JybG5YRGR2OWZ2WDNENm5zdmJOWFRsR0JWRUdabnlkTXBlTjhjUG9QMm5uLzdLbjFzTFd0VXZMQzFScVY5ZE9WYittUG1yUkMvOXdLQks3QlFSNS8zbHFEVzVncDZlbExjdFBJZ2R5Q2RUemRjS25FZXBnaXVYcllXVE0vMk50TjVWeG9qdDl6dVRGMy9tY3ZiYVZEeG1IOERlQ3RaOHZRQ0w5K1U4S0ZUaTZrdDN6Wmx6Y3pKZmJNRk1uVkcra3RITXZXWmxxM0JyQzNtOG9uSVQySHFpOXZwVE42bjZGU1V0U0JHOXROaVd5dGt6bVNhMDFPNTcySDNxak1mVHJkdVJ4VmdqbVNVL3ZlclMzbVNPNXVKVkxIblFsdVU5Vm45MGpMa0RiSXYwZmdmSXlSMktLMS92MHVVK0VsUS84T3NzT1JtU081RGdYMzBldUdTSzZQUnRqeFVGd1FqcW9keSt0SEFhUGhQVW8vRGkrV01VMllmK3FMUlg0L0NMa3ZJam5qYWJvZkxCRFBHUDZQNU9MNWpqMldNbmxmUkhMclBmN0tkMTU5VG5lNWRlZlZkbFhEWW5objFGVzkzVlNXK3FpYjJxaXUvd0JZbE41S1ViMTBLZ0FBQUFCSlJVNUVya0pnZ2c9PSIKfQo="/>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2244</Words>
  <Application>WPS 文字</Application>
  <PresentationFormat>宽屏</PresentationFormat>
  <Paragraphs>120</Paragraphs>
  <Slides>19</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19</vt:i4>
      </vt:variant>
    </vt:vector>
  </HeadingPairs>
  <TitlesOfParts>
    <vt:vector size="33" baseType="lpstr">
      <vt:lpstr>Arial</vt:lpstr>
      <vt:lpstr>宋体</vt:lpstr>
      <vt:lpstr>Wingdings</vt:lpstr>
      <vt:lpstr>Heiti SC Light</vt:lpstr>
      <vt:lpstr>Wingdings</vt:lpstr>
      <vt:lpstr>Heiti SC Medium</vt:lpstr>
      <vt:lpstr>汉仪书宋二KW</vt:lpstr>
      <vt:lpstr>Calibri</vt:lpstr>
      <vt:lpstr>Helvetica Neue</vt:lpstr>
      <vt:lpstr>微软雅黑</vt:lpstr>
      <vt:lpstr>汉仪旗黑</vt:lpstr>
      <vt:lpstr>宋体</vt:lpstr>
      <vt:lpstr>Arial Unicode MS</vt:lpstr>
      <vt:lpstr>Office 主题​​</vt:lpstr>
      <vt:lpstr>卷积神经网络-B</vt:lpstr>
      <vt:lpstr>多输入多输出通道 - 多输入通道</vt:lpstr>
      <vt:lpstr>多输入多输出通道 - 多输出通道</vt:lpstr>
      <vt:lpstr>1 x 1卷积层</vt:lpstr>
      <vt:lpstr>池化层</vt:lpstr>
      <vt:lpstr>卷积神经网络（LeNet）</vt:lpstr>
      <vt:lpstr>LeNet</vt:lpstr>
      <vt:lpstr>LeNet</vt:lpstr>
      <vt:lpstr>PowerPoint 演示文稿</vt:lpstr>
      <vt:lpstr>深度卷积神经网络</vt:lpstr>
      <vt:lpstr>学习表征</vt:lpstr>
      <vt:lpstr>数据 &amp; 硬件</vt:lpstr>
      <vt:lpstr>AlexNet</vt:lpstr>
      <vt:lpstr>AlexNet</vt:lpstr>
      <vt:lpstr>AlexNet &amp; LeNet</vt:lpstr>
      <vt:lpstr>AlexNet</vt:lpstr>
      <vt:lpstr>使用块的网络</vt:lpstr>
      <vt:lpstr>VGG块</vt:lpstr>
      <vt:lpstr>VGG网络</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lezhang.thu</dc:creator>
  <cp:lastModifiedBy>章乐</cp:lastModifiedBy>
  <cp:revision>554</cp:revision>
  <dcterms:created xsi:type="dcterms:W3CDTF">2023-04-12T05:14:58Z</dcterms:created>
  <dcterms:modified xsi:type="dcterms:W3CDTF">2023-04-12T05:14:58Z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2052-4.6.1.7467</vt:lpwstr>
  </property>
  <property fmtid="{D5CDD505-2E9C-101B-9397-08002B2CF9AE}" pid="3" name="ICV">
    <vt:lpwstr>A30B96C402276615375F0C634AAD5DF4</vt:lpwstr>
  </property>
</Properties>
</file>