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40" r:id="rId21"/>
    <p:sldId id="347" r:id="rId22"/>
    <p:sldId id="341" r:id="rId23"/>
    <p:sldId id="343" r:id="rId24"/>
    <p:sldId id="344" r:id="rId25"/>
    <p:sldId id="345" r:id="rId26"/>
    <p:sldId id="346"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cR7xkFftHgw93mbSPxvjtw==" hashData="+lBIBv3n5OSQsLhXy3YKEcTd/pA="/>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52"/>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customXml" Target="../customXml/item1.xml"/><Relationship Id="rId32" Type="http://schemas.openxmlformats.org/officeDocument/2006/relationships/customXmlProps" Target="../customXml/itemProps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s231n.github.io/convolutional-networks/" TargetMode="Externa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卷积神经网络</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局部性</a:t>
            </a:r>
            <a:endParaRPr lang="zh-CN" altLang="en-US"/>
          </a:p>
        </p:txBody>
      </p:sp>
      <p:sp>
        <p:nvSpPr>
          <p:cNvPr id="3" name="内容占位符 2"/>
          <p:cNvSpPr>
            <a:spLocks noGrp="1"/>
          </p:cNvSpPr>
          <p:nvPr>
            <p:ph idx="1"/>
          </p:nvPr>
        </p:nvSpPr>
        <p:spPr/>
        <p:txBody>
          <a:bodyPr/>
          <a:p>
            <a:r>
              <a:rPr lang="zh-CN" altLang="en-US"/>
              <a:t>All learning depends on imposing </a:t>
            </a:r>
            <a:r>
              <a:rPr lang="zh-CN" altLang="en-US" sz="4000" b="1">
                <a:latin typeface="Heiti SC Medium" panose="02000000000000000000" charset="-122"/>
                <a:ea typeface="Heiti SC Medium" panose="02000000000000000000" charset="-122"/>
              </a:rPr>
              <a:t>inductive bias</a:t>
            </a:r>
            <a:r>
              <a:rPr lang="zh-CN" altLang="en-US"/>
              <a:t>.</a:t>
            </a:r>
            <a:endParaRPr lang="zh-CN" altLang="en-US"/>
          </a:p>
          <a:p>
            <a:r>
              <a:rPr lang="zh-CN" altLang="en-US"/>
              <a:t>But of course, if those biases do not agree with reality, e.g., if images turned out not to be translation invariant, our models might struggle even to fit our training data.</a:t>
            </a:r>
            <a:endParaRPr lang="zh-CN" altLang="en-US"/>
          </a:p>
        </p:txBody>
      </p:sp>
      <p:sp>
        <p:nvSpPr>
          <p:cNvPr id="4" name="文本框 3"/>
          <p:cNvSpPr txBox="1"/>
          <p:nvPr/>
        </p:nvSpPr>
        <p:spPr>
          <a:xfrm>
            <a:off x="9389745" y="333375"/>
            <a:ext cx="2214880" cy="706755"/>
          </a:xfrm>
          <a:prstGeom prst="rect">
            <a:avLst/>
          </a:prstGeom>
          <a:noFill/>
        </p:spPr>
        <p:txBody>
          <a:bodyPr wrap="none" rtlCol="0">
            <a:spAutoFit/>
          </a:bodyPr>
          <a:p>
            <a:pPr algn="l"/>
            <a:r>
              <a:rPr lang="zh-CN" altLang="en-US" sz="4000">
                <a:latin typeface="Heiti SC Light" panose="02000000000000000000" charset="-122"/>
                <a:ea typeface="Heiti SC Light" panose="02000000000000000000" charset="-122"/>
                <a:cs typeface="Heiti SC Light" panose="02000000000000000000" charset="-122"/>
              </a:rPr>
              <a:t>归纳偏置</a:t>
            </a:r>
            <a:endParaRPr lang="zh-CN" altLang="en-US" sz="4000">
              <a:latin typeface="Heiti SC Light" panose="02000000000000000000" charset="-122"/>
              <a:ea typeface="Heiti SC Light" panose="02000000000000000000" charset="-122"/>
              <a:cs typeface="Heiti SC Light" panose="02000000000000000000" charset="-122"/>
            </a:endParaRPr>
          </a:p>
        </p:txBody>
      </p:sp>
      <p:cxnSp>
        <p:nvCxnSpPr>
          <p:cNvPr id="5" name="直接箭头连接符 4"/>
          <p:cNvCxnSpPr/>
          <p:nvPr/>
        </p:nvCxnSpPr>
        <p:spPr>
          <a:xfrm flipH="1">
            <a:off x="8336915" y="1169670"/>
            <a:ext cx="1052830" cy="5264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卷积</a:t>
            </a:r>
            <a:endParaRPr lang="zh-CN" altLang="en-US"/>
          </a:p>
        </p:txBody>
      </p:sp>
      <p:sp>
        <p:nvSpPr>
          <p:cNvPr id="3" name="内容占位符 2"/>
          <p:cNvSpPr>
            <a:spLocks noGrp="1"/>
          </p:cNvSpPr>
          <p:nvPr>
            <p:ph idx="1"/>
          </p:nvPr>
        </p:nvSpPr>
        <p:spPr/>
        <p:txBody>
          <a:bodyPr/>
          <a:p>
            <a:r>
              <a:rPr lang="zh-CN" altLang="en-US"/>
              <a:t>$f, g: \mathbb{R}^d \to \mathbb{R}$之间的“卷积”被定义为</a:t>
            </a:r>
            <a:endParaRPr lang="zh-CN" altLang="en-US"/>
          </a:p>
          <a:p>
            <a:endParaRPr lang="zh-CN" altLang="en-US"/>
          </a:p>
          <a:p>
            <a:endParaRPr lang="zh-CN" altLang="en-US"/>
          </a:p>
          <a:p>
            <a:endParaRPr lang="zh-CN" altLang="en-US"/>
          </a:p>
          <a:p>
            <a:r>
              <a:rPr lang="zh-CN" altLang="en-US"/>
              <a:t>互相关（cross-correlation）</a:t>
            </a:r>
            <a:endParaRPr lang="zh-CN" altLang="en-US"/>
          </a:p>
        </p:txBody>
      </p:sp>
      <p:pic>
        <p:nvPicPr>
          <p:cNvPr id="4" name="334E55B0-647D-440b-865C-3EC943EB4CBC-6" descr="wpsoffice"/>
          <p:cNvPicPr>
            <a:picLocks noChangeAspect="1"/>
          </p:cNvPicPr>
          <p:nvPr/>
        </p:nvPicPr>
        <p:blipFill>
          <a:blip r:embed="rId1"/>
          <a:stretch>
            <a:fillRect/>
          </a:stretch>
        </p:blipFill>
        <p:spPr>
          <a:xfrm>
            <a:off x="3455035" y="3180715"/>
            <a:ext cx="5281613" cy="876300"/>
          </a:xfrm>
          <a:prstGeom prst="rect">
            <a:avLst/>
          </a:prstGeom>
        </p:spPr>
      </p:pic>
      <p:pic>
        <p:nvPicPr>
          <p:cNvPr id="5" name="334E55B0-647D-440b-865C-3EC943EB4CBC-24" descr="wpsoffice"/>
          <p:cNvPicPr>
            <a:picLocks noChangeAspect="1"/>
          </p:cNvPicPr>
          <p:nvPr/>
        </p:nvPicPr>
        <p:blipFill>
          <a:blip r:embed="rId2"/>
          <a:stretch>
            <a:fillRect/>
          </a:stretch>
        </p:blipFill>
        <p:spPr>
          <a:xfrm>
            <a:off x="3947795" y="822325"/>
            <a:ext cx="3180397" cy="613410"/>
          </a:xfrm>
          <a:prstGeom prst="rect">
            <a:avLst/>
          </a:prstGeom>
        </p:spPr>
      </p:pic>
      <p:sp>
        <p:nvSpPr>
          <p:cNvPr id="6" name="文本框 5"/>
          <p:cNvSpPr txBox="1"/>
          <p:nvPr/>
        </p:nvSpPr>
        <p:spPr>
          <a:xfrm>
            <a:off x="4074795" y="5083810"/>
            <a:ext cx="652653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"flipped" and shifted by $\mathbf{x}$</a:t>
            </a:r>
            <a:endParaRPr lang="zh-CN" altLang="en-US" sz="2800">
              <a:latin typeface="Heiti SC Light" panose="02000000000000000000" charset="-122"/>
              <a:ea typeface="Heiti SC Light" panose="02000000000000000000" charset="-122"/>
              <a:cs typeface="Heiti SC Light" panose="02000000000000000000" charset="-122"/>
            </a:endParaRPr>
          </a:p>
        </p:txBody>
      </p:sp>
      <p:pic>
        <p:nvPicPr>
          <p:cNvPr id="7" name="334E55B0-647D-440b-865C-3EC943EB4CBC-40" descr="wpsoffice"/>
          <p:cNvPicPr>
            <a:picLocks noChangeAspect="1"/>
          </p:cNvPicPr>
          <p:nvPr/>
        </p:nvPicPr>
        <p:blipFill>
          <a:blip r:embed="rId3"/>
          <a:stretch>
            <a:fillRect/>
          </a:stretch>
        </p:blipFill>
        <p:spPr>
          <a:xfrm>
            <a:off x="9881870" y="4057015"/>
            <a:ext cx="274320" cy="211455"/>
          </a:xfrm>
          <a:prstGeom prst="rect">
            <a:avLst/>
          </a:prstGeom>
        </p:spPr>
      </p:pic>
      <p:cxnSp>
        <p:nvCxnSpPr>
          <p:cNvPr id="8" name="直接箭头连接符 7"/>
          <p:cNvCxnSpPr/>
          <p:nvPr/>
        </p:nvCxnSpPr>
        <p:spPr>
          <a:xfrm flipH="1">
            <a:off x="9287510" y="4472940"/>
            <a:ext cx="594360" cy="509270"/>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00595" y="4030980"/>
            <a:ext cx="203835" cy="951230"/>
          </a:xfrm>
          <a:prstGeom prst="straightConnector1">
            <a:avLst/>
          </a:prstGeom>
          <a:ln w="25400">
            <a:solidFill>
              <a:srgbClr val="20202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通道</a:t>
            </a:r>
            <a:endParaRPr lang="zh-CN" altLang="en-US"/>
          </a:p>
        </p:txBody>
      </p:sp>
      <p:sp>
        <p:nvSpPr>
          <p:cNvPr id="3" name="内容占位符 2"/>
          <p:cNvSpPr>
            <a:spLocks noGrp="1"/>
          </p:cNvSpPr>
          <p:nvPr>
            <p:ph idx="1"/>
          </p:nvPr>
        </p:nvSpPr>
        <p:spPr/>
        <p:txBody>
          <a:bodyPr/>
          <a:p>
            <a:r>
              <a:rPr lang="zh-CN" altLang="en-US"/>
              <a:t>图像一般包含三个通道</a:t>
            </a:r>
            <a:r>
              <a:rPr lang="en-US" altLang="zh-CN"/>
              <a:t> </a:t>
            </a:r>
            <a:r>
              <a:rPr lang="zh-CN" altLang="en-US"/>
              <a:t>/</a:t>
            </a:r>
            <a:r>
              <a:rPr lang="en-US" altLang="zh-CN"/>
              <a:t> </a:t>
            </a:r>
            <a:r>
              <a:rPr lang="zh-CN" altLang="en-US"/>
              <a:t>三种原色（红色、绿色和蓝色）</a:t>
            </a:r>
            <a:endParaRPr lang="zh-CN" altLang="en-US"/>
          </a:p>
          <a:p>
            <a:r>
              <a:rPr lang="zh-CN" altLang="en-US"/>
              <a:t>前两个轴与像素的空间位置有关，而第三个轴可以看作是每个像素的多维表示</a:t>
            </a:r>
            <a:endParaRPr lang="zh-CN" altLang="en-US"/>
          </a:p>
          <a:p>
            <a:endParaRPr lang="zh-CN" altLang="en-US"/>
          </a:p>
          <a:p>
            <a:r>
              <a:rPr lang="zh-CN" altLang="en-US"/>
              <a:t>将$\mathsf{X}$索引为$[\mathsf{X}]_{i, j, k}$</a:t>
            </a:r>
            <a:endParaRPr lang="zh-CN" altLang="en-US"/>
          </a:p>
          <a:p>
            <a:r>
              <a:rPr lang="zh-CN" altLang="en-US"/>
              <a:t>卷积相应地调整为$[\mathsf{V}]_{a,b,c}$</a:t>
            </a:r>
            <a:endParaRPr lang="zh-CN" altLang="en-US"/>
          </a:p>
        </p:txBody>
      </p:sp>
      <p:pic>
        <p:nvPicPr>
          <p:cNvPr id="4" name="334E55B0-647D-440b-865C-3EC943EB4CBC-25" descr="wpsoffice"/>
          <p:cNvPicPr>
            <a:picLocks noChangeAspect="1"/>
          </p:cNvPicPr>
          <p:nvPr/>
        </p:nvPicPr>
        <p:blipFill>
          <a:blip r:embed="rId1"/>
          <a:stretch>
            <a:fillRect/>
          </a:stretch>
        </p:blipFill>
        <p:spPr>
          <a:xfrm>
            <a:off x="2595245" y="3291205"/>
            <a:ext cx="257175" cy="276225"/>
          </a:xfrm>
          <a:prstGeom prst="rect">
            <a:avLst/>
          </a:prstGeom>
        </p:spPr>
      </p:pic>
      <p:pic>
        <p:nvPicPr>
          <p:cNvPr id="5" name="334E55B0-647D-440b-865C-3EC943EB4CBC-26" descr="wpsoffice"/>
          <p:cNvPicPr>
            <a:picLocks noChangeAspect="1"/>
          </p:cNvPicPr>
          <p:nvPr/>
        </p:nvPicPr>
        <p:blipFill>
          <a:blip r:embed="rId2"/>
          <a:stretch>
            <a:fillRect/>
          </a:stretch>
        </p:blipFill>
        <p:spPr>
          <a:xfrm>
            <a:off x="5831205" y="3291205"/>
            <a:ext cx="1028700" cy="419100"/>
          </a:xfrm>
          <a:prstGeom prst="rect">
            <a:avLst/>
          </a:prstGeom>
        </p:spPr>
      </p:pic>
      <p:pic>
        <p:nvPicPr>
          <p:cNvPr id="6" name="334E55B0-647D-440b-865C-3EC943EB4CBC-27" descr="wpsoffice"/>
          <p:cNvPicPr>
            <a:picLocks noChangeAspect="1"/>
          </p:cNvPicPr>
          <p:nvPr/>
        </p:nvPicPr>
        <p:blipFill>
          <a:blip r:embed="rId3"/>
          <a:stretch>
            <a:fillRect/>
          </a:stretch>
        </p:blipFill>
        <p:spPr>
          <a:xfrm>
            <a:off x="6859905" y="4780280"/>
            <a:ext cx="1085850" cy="414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通道</a:t>
            </a:r>
            <a:endParaRPr lang="zh-CN" altLang="en-US"/>
          </a:p>
        </p:txBody>
      </p:sp>
      <p:sp>
        <p:nvSpPr>
          <p:cNvPr id="3" name="内容占位符 2"/>
          <p:cNvSpPr>
            <a:spLocks noGrp="1"/>
          </p:cNvSpPr>
          <p:nvPr>
            <p:ph idx="1"/>
          </p:nvPr>
        </p:nvSpPr>
        <p:spPr/>
        <p:txBody>
          <a:bodyPr/>
          <a:p>
            <a:r>
              <a:rPr lang="zh-CN" altLang="en-US"/>
              <a:t>对于每一个空间位置，我们想要采用一组而不是一个隐藏表示</a:t>
            </a:r>
            <a:endParaRPr lang="zh-CN" altLang="en-US"/>
          </a:p>
          <a:p>
            <a:r>
              <a:rPr lang="zh-CN" altLang="en-US"/>
              <a:t>这样一组隐藏表示可以想象成一些互相堆叠的二维网格</a:t>
            </a:r>
            <a:endParaRPr lang="zh-CN" altLang="en-US"/>
          </a:p>
          <a:p>
            <a:r>
              <a:rPr lang="zh-CN" altLang="en-US"/>
              <a:t>通道（channel）</a:t>
            </a:r>
            <a:endParaRPr lang="zh-CN" altLang="en-US"/>
          </a:p>
          <a:p>
            <a:r>
              <a:rPr lang="zh-CN" altLang="en-US"/>
              <a:t>特征映射（feature maps） / each provides a spatialized set of learned features to the subsequent layer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通道</a:t>
            </a:r>
            <a:endParaRPr lang="zh-CN" altLang="en-US"/>
          </a:p>
        </p:txBody>
      </p:sp>
      <p:sp>
        <p:nvSpPr>
          <p:cNvPr id="3" name="内容占位符 2"/>
          <p:cNvSpPr>
            <a:spLocks noGrp="1"/>
          </p:cNvSpPr>
          <p:nvPr>
            <p:ph idx="1"/>
          </p:nvPr>
        </p:nvSpPr>
        <p:spPr/>
        <p:txBody>
          <a:bodyPr/>
          <a:p>
            <a:r>
              <a:rPr lang="zh-CN" altLang="en-US"/>
              <a:t>直观上可以想象在靠近输入的底层，一些通道专门识别边缘，而一些通道专门识别纹理</a:t>
            </a:r>
            <a:endParaRPr lang="zh-CN" altLang="en-US"/>
          </a:p>
          <a:p>
            <a:endParaRPr lang="zh-CN" altLang="en-US"/>
          </a:p>
        </p:txBody>
      </p:sp>
      <p:pic>
        <p:nvPicPr>
          <p:cNvPr id="4" name="334E55B0-647D-440b-865C-3EC943EB4CBC-7" descr="wpsoffice"/>
          <p:cNvPicPr>
            <a:picLocks noChangeAspect="1"/>
          </p:cNvPicPr>
          <p:nvPr/>
        </p:nvPicPr>
        <p:blipFill>
          <a:blip r:embed="rId1"/>
          <a:stretch>
            <a:fillRect/>
          </a:stretch>
        </p:blipFill>
        <p:spPr>
          <a:xfrm>
            <a:off x="2404745" y="3415665"/>
            <a:ext cx="7382421" cy="1171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互相关运算</a:t>
            </a:r>
            <a:endParaRPr lang="zh-CN" altLang="en-US"/>
          </a:p>
        </p:txBody>
      </p:sp>
      <p:sp>
        <p:nvSpPr>
          <p:cNvPr id="3" name="内容占位符 2"/>
          <p:cNvSpPr>
            <a:spLocks noGrp="1"/>
          </p:cNvSpPr>
          <p:nvPr>
            <p:ph idx="1"/>
          </p:nvPr>
        </p:nvSpPr>
        <p:spPr/>
        <p:txBody>
          <a:bodyPr/>
          <a:p>
            <a:r>
              <a:rPr lang="zh-CN" altLang="en-US"/>
              <a:t>卷积窗口从输入张量的左上角开始，从左到右、从上到下滑动</a:t>
            </a:r>
            <a:endParaRPr lang="zh-CN" altLang="en-US"/>
          </a:p>
          <a:p>
            <a:r>
              <a:rPr lang="zh-CN" altLang="en-US"/>
              <a:t>进行按元素相乘，得到的张量再求和得到一个单一的标量值</a:t>
            </a:r>
            <a:endParaRPr lang="zh-CN" altLang="en-US"/>
          </a:p>
        </p:txBody>
      </p:sp>
      <p:pic>
        <p:nvPicPr>
          <p:cNvPr id="4" name="图片 3" descr="correlati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29000" y="3409315"/>
            <a:ext cx="4953000" cy="1981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互相关运算</a:t>
            </a:r>
            <a:endParaRPr lang="zh-CN" altLang="en-US"/>
          </a:p>
        </p:txBody>
      </p:sp>
      <p:sp>
        <p:nvSpPr>
          <p:cNvPr id="3" name="内容占位符 2"/>
          <p:cNvSpPr>
            <a:spLocks noGrp="1"/>
          </p:cNvSpPr>
          <p:nvPr>
            <p:ph idx="1"/>
          </p:nvPr>
        </p:nvSpPr>
        <p:spPr/>
        <p:txBody>
          <a:bodyPr/>
          <a:p>
            <a:r>
              <a:rPr lang="zh-CN" altLang="en-US"/>
              <a:t>卷积核只与图像中每个大小完全适合的位置进行互相关运算</a:t>
            </a:r>
            <a:endParaRPr lang="zh-CN" altLang="en-US"/>
          </a:p>
          <a:p>
            <a:r>
              <a:rPr lang="zh-CN" altLang="en-US"/>
              <a:t>输出大小等于输入大小$n_h \times n_w$减去卷积核大小$k_h \times k_w$，即：</a:t>
            </a:r>
            <a:endParaRPr lang="zh-CN" altLang="en-US"/>
          </a:p>
          <a:p>
            <a:endParaRPr lang="zh-CN" altLang="en-US"/>
          </a:p>
          <a:p>
            <a:endParaRPr lang="zh-CN" altLang="en-US"/>
          </a:p>
          <a:p>
            <a:r>
              <a:rPr lang="zh-CN" altLang="en-US"/>
              <a:t>这是因为我们需要足够的空间在图像上“移动”卷积核</a:t>
            </a:r>
            <a:endParaRPr lang="zh-CN" altLang="en-US"/>
          </a:p>
          <a:p>
            <a:r>
              <a:rPr lang="zh-CN" altLang="en-US"/>
              <a:t>学习：图像卷积.pdf</a:t>
            </a:r>
            <a:endParaRPr lang="zh-CN" altLang="en-US"/>
          </a:p>
          <a:p>
            <a:endParaRPr lang="zh-CN" altLang="en-US"/>
          </a:p>
        </p:txBody>
      </p:sp>
      <p:pic>
        <p:nvPicPr>
          <p:cNvPr id="4" name="334E55B0-647D-440b-865C-3EC943EB4CBC-8" descr="wpsoffice"/>
          <p:cNvPicPr>
            <a:picLocks noChangeAspect="1"/>
          </p:cNvPicPr>
          <p:nvPr/>
        </p:nvPicPr>
        <p:blipFill>
          <a:blip r:embed="rId1"/>
          <a:stretch>
            <a:fillRect/>
          </a:stretch>
        </p:blipFill>
        <p:spPr>
          <a:xfrm>
            <a:off x="3457575" y="3542665"/>
            <a:ext cx="5276850" cy="395288"/>
          </a:xfrm>
          <a:prstGeom prst="rect">
            <a:avLst/>
          </a:prstGeom>
        </p:spPr>
      </p:pic>
      <p:pic>
        <p:nvPicPr>
          <p:cNvPr id="5" name="334E55B0-647D-440b-865C-3EC943EB4CBC-28" descr="wpsoffice"/>
          <p:cNvPicPr>
            <a:picLocks noChangeAspect="1"/>
          </p:cNvPicPr>
          <p:nvPr/>
        </p:nvPicPr>
        <p:blipFill>
          <a:blip r:embed="rId2"/>
          <a:stretch>
            <a:fillRect/>
          </a:stretch>
        </p:blipFill>
        <p:spPr>
          <a:xfrm>
            <a:off x="5410200" y="2844165"/>
            <a:ext cx="1371600" cy="261938"/>
          </a:xfrm>
          <a:prstGeom prst="rect">
            <a:avLst/>
          </a:prstGeom>
        </p:spPr>
      </p:pic>
      <p:pic>
        <p:nvPicPr>
          <p:cNvPr id="6" name="334E55B0-647D-440b-865C-3EC943EB4CBC-29" descr="wpsoffice"/>
          <p:cNvPicPr>
            <a:picLocks noChangeAspect="1"/>
          </p:cNvPicPr>
          <p:nvPr/>
        </p:nvPicPr>
        <p:blipFill>
          <a:blip r:embed="rId3"/>
          <a:stretch>
            <a:fillRect/>
          </a:stretch>
        </p:blipFill>
        <p:spPr>
          <a:xfrm>
            <a:off x="9862820" y="2844165"/>
            <a:ext cx="1300163" cy="342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卷积层</a:t>
            </a:r>
            <a:endParaRPr lang="zh-CN" altLang="en-US"/>
          </a:p>
        </p:txBody>
      </p:sp>
      <p:sp>
        <p:nvSpPr>
          <p:cNvPr id="3" name="内容占位符 2"/>
          <p:cNvSpPr>
            <a:spLocks noGrp="1"/>
          </p:cNvSpPr>
          <p:nvPr>
            <p:ph idx="1"/>
          </p:nvPr>
        </p:nvSpPr>
        <p:spPr/>
        <p:txBody>
          <a:bodyPr/>
          <a:p>
            <a:r>
              <a:rPr lang="zh-CN" altLang="en-US"/>
              <a:t>卷积层对输入和卷积核权重进行互相关运算，并在添加标量偏置之后产生输出</a:t>
            </a:r>
            <a:endParaRPr lang="zh-CN" altLang="en-US"/>
          </a:p>
          <a:p>
            <a:r>
              <a:rPr lang="zh-CN" altLang="en-US"/>
              <a:t>实现二维卷积层（代码</a:t>
            </a:r>
            <a:r>
              <a:rPr lang="zh-CN" altLang="en-US"/>
              <a:t>分析）</a:t>
            </a:r>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感受野</a:t>
            </a:r>
            <a:endParaRPr lang="zh-CN" altLang="en-US"/>
          </a:p>
        </p:txBody>
      </p:sp>
      <p:sp>
        <p:nvSpPr>
          <p:cNvPr id="3" name="内容占位符 2"/>
          <p:cNvSpPr>
            <a:spLocks noGrp="1"/>
          </p:cNvSpPr>
          <p:nvPr>
            <p:ph idx="1"/>
          </p:nvPr>
        </p:nvSpPr>
        <p:spPr/>
        <p:txBody>
          <a:bodyPr>
            <a:normAutofit/>
          </a:bodyPr>
          <a:p>
            <a:r>
              <a:rPr lang="zh-CN" altLang="en-US"/>
              <a:t>在卷积神经网络中，对于某一层的任意元素$x$，其</a:t>
            </a:r>
            <a:r>
              <a:rPr lang="zh-CN" altLang="en-US" b="1">
                <a:latin typeface="Heiti SC Medium" panose="02000000000000000000" charset="-122"/>
                <a:ea typeface="Heiti SC Medium" panose="02000000000000000000" charset="-122"/>
              </a:rPr>
              <a:t>感受野</a:t>
            </a:r>
            <a:r>
              <a:rPr lang="zh-CN" altLang="en-US"/>
              <a:t>（receptive field）是指在前向传播期间可能影响$x$计算的所有元素（来自所有先前层）</a:t>
            </a:r>
            <a:endParaRPr lang="zh-CN" altLang="en-US"/>
          </a:p>
          <a:p>
            <a:pPr lvl="1"/>
            <a:endParaRPr lang="zh-CN" altLang="en-US"/>
          </a:p>
        </p:txBody>
      </p:sp>
      <p:pic>
        <p:nvPicPr>
          <p:cNvPr id="4" name="图片 3" descr="correlati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619500" y="3011170"/>
            <a:ext cx="4953000" cy="1981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感受野</a:t>
            </a:r>
            <a:endParaRPr lang="zh-CN" altLang="en-US"/>
          </a:p>
        </p:txBody>
      </p:sp>
      <p:sp>
        <p:nvSpPr>
          <p:cNvPr id="3" name="内容占位符 2"/>
          <p:cNvSpPr>
            <a:spLocks noGrp="1"/>
          </p:cNvSpPr>
          <p:nvPr>
            <p:ph idx="1"/>
          </p:nvPr>
        </p:nvSpPr>
        <p:spPr/>
        <p:txBody>
          <a:bodyPr/>
          <a:p>
            <a:pPr lvl="0"/>
            <a:r>
              <a:rPr lang="zh-CN" altLang="en-US" sz="3265">
                <a:sym typeface="+mn-ea"/>
              </a:rPr>
              <a:t>假设之前输出为$\mathbf{Y}$，在其后附加一个卷积层，输出单个元素$z$</a:t>
            </a:r>
            <a:endParaRPr lang="zh-CN" altLang="en-US" sz="3265"/>
          </a:p>
          <a:p>
            <a:pPr lvl="0"/>
            <a:r>
              <a:rPr lang="zh-CN" altLang="en-US" sz="3265">
                <a:sym typeface="+mn-ea"/>
              </a:rPr>
              <a:t>$z$的感受野包括$\mathbf{Y}$的所有四个元素，而输入的感受野包括最初所有九个输入元素</a:t>
            </a:r>
            <a:endParaRPr lang="zh-CN" altLang="en-US" sz="3265"/>
          </a:p>
          <a:p>
            <a:pPr lvl="0"/>
            <a:r>
              <a:rPr lang="zh-CN" altLang="en-US" sz="3265">
                <a:sym typeface="+mn-ea"/>
              </a:rPr>
              <a:t>Thus, when any element in a feature map needs a larger receptive field to detect input features over a </a:t>
            </a:r>
            <a:r>
              <a:rPr lang="zh-CN" altLang="en-US" sz="3265" b="1">
                <a:latin typeface="Heiti SC Medium" panose="02000000000000000000" charset="-122"/>
                <a:ea typeface="Heiti SC Medium" panose="02000000000000000000" charset="-122"/>
                <a:sym typeface="+mn-ea"/>
              </a:rPr>
              <a:t>broader</a:t>
            </a:r>
            <a:r>
              <a:rPr lang="zh-CN" altLang="en-US" sz="3265">
                <a:sym typeface="+mn-ea"/>
              </a:rPr>
              <a:t> area, we can build a deeper network.</a:t>
            </a:r>
            <a:endParaRPr lang="zh-CN" altLang="en-US" sz="3265"/>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从全连接层到卷积</a:t>
            </a:r>
            <a:endParaRPr lang="zh-CN" altLang="en-US"/>
          </a:p>
        </p:txBody>
      </p:sp>
      <p:sp>
        <p:nvSpPr>
          <p:cNvPr id="3" name="内容占位符 2"/>
          <p:cNvSpPr>
            <a:spLocks noGrp="1"/>
          </p:cNvSpPr>
          <p:nvPr>
            <p:ph idx="1"/>
          </p:nvPr>
        </p:nvSpPr>
        <p:spPr/>
        <p:txBody>
          <a:bodyPr/>
          <a:p>
            <a:r>
              <a:rPr lang="zh-CN" altLang="en-US"/>
              <a:t>a fully-connected MLP</a:t>
            </a:r>
            <a:endParaRPr lang="zh-CN" altLang="en-US"/>
          </a:p>
          <a:p>
            <a:r>
              <a:rPr lang="zh-CN" altLang="en-US"/>
              <a:t>Because these networks are invariant to the order of the features, we could get similar results regardless of whether we preserve an order corresponding to the spatial structure of the pixels or if we permute the columns of our design matrix before fitting the MLP</a:t>
            </a:r>
            <a:r>
              <a:rPr lang="en-US" altLang="zh-CN"/>
              <a:t>’</a:t>
            </a:r>
            <a:r>
              <a:rPr lang="zh-CN" altLang="en-US"/>
              <a:t>s parameters.</a:t>
            </a:r>
            <a:endParaRPr lang="zh-CN" altLang="en-US"/>
          </a:p>
          <a:p>
            <a:r>
              <a:rPr lang="zh-CN" altLang="en-US"/>
              <a:t>Preferably, we would leverage our prior knowledge that nearby pixels are typically related to each other, to build efficient models for learning from image data.</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填充</a:t>
            </a:r>
            <a:endParaRPr lang="zh-CN" altLang="en-US"/>
          </a:p>
        </p:txBody>
      </p:sp>
      <p:sp>
        <p:nvSpPr>
          <p:cNvPr id="3" name="内容占位符 2"/>
          <p:cNvSpPr>
            <a:spLocks noGrp="1"/>
          </p:cNvSpPr>
          <p:nvPr>
            <p:ph idx="1"/>
          </p:nvPr>
        </p:nvSpPr>
        <p:spPr/>
        <p:txBody>
          <a:bodyPr/>
          <a:p>
            <a:r>
              <a:rPr lang="zh-CN" altLang="en-US"/>
              <a:t>填充（padding）：在输入图像的边界填充元素（通常填充元素是0）</a:t>
            </a:r>
            <a:endParaRPr lang="zh-CN" altLang="en-US"/>
          </a:p>
          <a:p>
            <a:r>
              <a:rPr lang="zh-CN" altLang="en-US"/>
              <a:t>学习：填充和步幅.pdf</a:t>
            </a:r>
            <a:endParaRPr lang="zh-CN" altLang="en-US"/>
          </a:p>
          <a:p>
            <a:r>
              <a:rPr lang="zh-CN" altLang="en-US"/>
              <a:t>卷积核的高度和宽度通常为奇数，例如1、3、5或7</a:t>
            </a:r>
            <a:endParaRPr lang="zh-CN" altLang="en-US"/>
          </a:p>
          <a:p>
            <a:r>
              <a:rPr lang="zh-CN" altLang="en-US">
                <a:sym typeface="+mn-ea"/>
              </a:rPr>
              <a:t>For any two-dimensional tensor `X`,</a:t>
            </a:r>
            <a:r>
              <a:rPr lang="en-US" altLang="zh-CN">
                <a:sym typeface="+mn-ea"/>
              </a:rPr>
              <a:t> </a:t>
            </a:r>
            <a:r>
              <a:rPr lang="zh-CN" altLang="en-US">
                <a:sym typeface="+mn-ea"/>
              </a:rPr>
              <a:t>when the kernel's size is odd</a:t>
            </a:r>
            <a:r>
              <a:rPr lang="en-US" altLang="zh-CN">
                <a:sym typeface="+mn-ea"/>
              </a:rPr>
              <a:t> </a:t>
            </a:r>
            <a:r>
              <a:rPr lang="zh-CN" altLang="en-US">
                <a:sym typeface="+mn-ea"/>
              </a:rPr>
              <a:t>and the number of padding rows and columns</a:t>
            </a:r>
            <a:r>
              <a:rPr lang="en-US" altLang="zh-CN">
                <a:sym typeface="+mn-ea"/>
              </a:rPr>
              <a:t> </a:t>
            </a:r>
            <a:r>
              <a:rPr lang="zh-CN" altLang="en-US">
                <a:sym typeface="+mn-ea"/>
              </a:rPr>
              <a:t>on all sides are the same,</a:t>
            </a:r>
            <a:r>
              <a:rPr lang="en-US" altLang="zh-CN">
                <a:sym typeface="+mn-ea"/>
              </a:rPr>
              <a:t> </a:t>
            </a:r>
            <a:r>
              <a:rPr lang="zh-CN" altLang="en-US">
                <a:sym typeface="+mn-ea"/>
              </a:rPr>
              <a:t>producing an output with the same height and width as the input,</a:t>
            </a:r>
            <a:r>
              <a:rPr lang="en-US" altLang="zh-CN">
                <a:sym typeface="+mn-ea"/>
              </a:rPr>
              <a:t> </a:t>
            </a:r>
            <a:r>
              <a:rPr lang="zh-CN" altLang="en-US">
                <a:sym typeface="+mn-ea"/>
              </a:rPr>
              <a:t>we know that the output `Y[i, j]` is calculated</a:t>
            </a:r>
            <a:r>
              <a:rPr lang="en-US" altLang="zh-CN">
                <a:sym typeface="+mn-ea"/>
              </a:rPr>
              <a:t> </a:t>
            </a:r>
            <a:r>
              <a:rPr lang="zh-CN" altLang="en-US">
                <a:sym typeface="+mn-ea"/>
              </a:rPr>
              <a:t>by cross-correlation of the input and convolution kernel</a:t>
            </a:r>
            <a:r>
              <a:rPr lang="en-US" altLang="zh-CN">
                <a:sym typeface="+mn-ea"/>
              </a:rPr>
              <a:t> </a:t>
            </a:r>
            <a:r>
              <a:rPr lang="zh-CN" altLang="en-US">
                <a:sym typeface="+mn-ea"/>
              </a:rPr>
              <a:t>with the window centered on `X[i, j]`.</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课堂：通过一维卷积来解释</a:t>
            </a:r>
            <a:endParaRPr lang="zh-CN" altLang="en-US"/>
          </a:p>
          <a:p>
            <a:r>
              <a:rPr lang="zh-CN" altLang="en-US"/>
              <a:t>cross-correlation</a:t>
            </a:r>
            <a:endParaRPr lang="zh-CN" altLang="en-US"/>
          </a:p>
          <a:p>
            <a:endParaRPr lang="zh-CN" altLang="en-US"/>
          </a:p>
          <a:p>
            <a:endParaRPr lang="zh-CN" altLang="en-US"/>
          </a:p>
          <a:p>
            <a:endParaRPr lang="zh-CN" altLang="en-US"/>
          </a:p>
          <a:p>
            <a:r>
              <a:rPr lang="zh-CN" altLang="en-US"/>
              <a:t>和全连接层的形式相比，进行了哪些修改</a:t>
            </a:r>
            <a:endParaRPr lang="zh-CN" altLang="en-US"/>
          </a:p>
          <a:p>
            <a:endParaRPr lang="zh-CN" altLang="en-US"/>
          </a:p>
          <a:p>
            <a:endParaRPr lang="zh-CN" altLang="en-US"/>
          </a:p>
        </p:txBody>
      </p:sp>
      <p:pic>
        <p:nvPicPr>
          <p:cNvPr id="4" name="334E55B0-647D-440b-865C-3EC943EB4CBC-31" descr="wpsoffice"/>
          <p:cNvPicPr>
            <a:picLocks noChangeAspect="1"/>
          </p:cNvPicPr>
          <p:nvPr/>
        </p:nvPicPr>
        <p:blipFill>
          <a:blip r:embed="rId1"/>
          <a:stretch>
            <a:fillRect/>
          </a:stretch>
        </p:blipFill>
        <p:spPr>
          <a:xfrm>
            <a:off x="2735580" y="2816225"/>
            <a:ext cx="6720717" cy="1171575"/>
          </a:xfrm>
          <a:prstGeom prst="rect">
            <a:avLst/>
          </a:prstGeom>
        </p:spPr>
      </p:pic>
      <p:pic>
        <p:nvPicPr>
          <p:cNvPr id="5" name="334E55B0-647D-440b-865C-3EC943EB4CBC-32" descr="wpsoffice"/>
          <p:cNvPicPr>
            <a:picLocks noChangeAspect="1"/>
          </p:cNvPicPr>
          <p:nvPr/>
        </p:nvPicPr>
        <p:blipFill>
          <a:blip r:embed="rId2"/>
          <a:stretch>
            <a:fillRect/>
          </a:stretch>
        </p:blipFill>
        <p:spPr>
          <a:xfrm>
            <a:off x="3249930" y="5309870"/>
            <a:ext cx="5692763" cy="68580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代码</a:t>
            </a:r>
            <a:endParaRPr lang="zh-CN" altLang="en-US"/>
          </a:p>
        </p:txBody>
      </p:sp>
      <p:sp>
        <p:nvSpPr>
          <p:cNvPr id="3" name="内容占位符 2"/>
          <p:cNvSpPr>
            <a:spLocks noGrp="1"/>
          </p:cNvSpPr>
          <p:nvPr>
            <p:ph idx="1"/>
          </p:nvPr>
        </p:nvSpPr>
        <p:spPr/>
        <p:txBody>
          <a:bodyPr/>
          <a:p>
            <a:r>
              <a:rPr lang="zh-CN" altLang="en-US"/>
              <a:t>在所有侧边填充1个像素</a:t>
            </a:r>
            <a:endParaRPr lang="zh-CN" altLang="en-US"/>
          </a:p>
          <a:p>
            <a:r>
              <a:rPr lang="zh-CN" altLang="en-US"/>
              <a:t>问题：卷积之后的`shape`</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步幅</a:t>
            </a:r>
            <a:endParaRPr lang="zh-CN" altLang="en-US"/>
          </a:p>
        </p:txBody>
      </p:sp>
      <p:sp>
        <p:nvSpPr>
          <p:cNvPr id="3" name="内容占位符 2"/>
          <p:cNvSpPr>
            <a:spLocks noGrp="1"/>
          </p:cNvSpPr>
          <p:nvPr>
            <p:ph idx="1"/>
          </p:nvPr>
        </p:nvSpPr>
        <p:spPr/>
        <p:txBody>
          <a:bodyPr/>
          <a:p>
            <a:r>
              <a:rPr lang="zh-CN" altLang="en-US"/>
              <a:t>在计算互相关时，卷积窗口从输入张量的左上角开始，向下、向右滑动</a:t>
            </a:r>
            <a:endParaRPr lang="zh-CN" altLang="en-US"/>
          </a:p>
          <a:p>
            <a:r>
              <a:rPr lang="zh-CN" altLang="en-US"/>
              <a:t>默认每次滑动一个元素</a:t>
            </a:r>
            <a:endParaRPr lang="zh-CN" altLang="en-US"/>
          </a:p>
          <a:p>
            <a:r>
              <a:rPr lang="zh-CN" altLang="en-US"/>
              <a:t>但是，有时候为了高效计算或是缩减采样次数，卷积窗口可以跳过中间位置，每次滑动多个元素</a:t>
            </a:r>
            <a:endParaRPr lang="zh-CN" altLang="en-US"/>
          </a:p>
          <a:p>
            <a:r>
              <a:rPr lang="zh-CN" altLang="en-US"/>
              <a:t>将每次滑动元素的数量称为步幅（stride）</a:t>
            </a:r>
            <a:endParaRPr lang="zh-CN" altLang="en-US"/>
          </a:p>
          <a:p>
            <a:r>
              <a:rPr lang="zh-CN" altLang="en-US"/>
              <a:t>学习：填充和步幅.pdf</a:t>
            </a:r>
            <a:endParaRPr lang="zh-CN" altLang="en-US"/>
          </a:p>
          <a:p>
            <a:r>
              <a:rPr lang="zh-CN" altLang="en-US">
                <a:hlinkClick r:id="rId1" action="ppaction://hlinkfile"/>
              </a:rPr>
              <a:t>toggle movement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填充和步幅</a:t>
            </a:r>
            <a:endParaRPr lang="zh-CN" altLang="en-US"/>
          </a:p>
        </p:txBody>
      </p:sp>
      <p:sp>
        <p:nvSpPr>
          <p:cNvPr id="3" name="内容占位符 2"/>
          <p:cNvSpPr>
            <a:spLocks noGrp="1"/>
          </p:cNvSpPr>
          <p:nvPr>
            <p:ph idx="1"/>
          </p:nvPr>
        </p:nvSpPr>
        <p:spPr/>
        <p:txBody>
          <a:bodyPr/>
          <a:p>
            <a:r>
              <a:rPr lang="zh-CN" altLang="en-US"/>
              <a:t>当输入高度和宽度两侧的填充数量分别为$p_h$和$p_w$时，称之为填充$(p_h, p_w)$</a:t>
            </a:r>
            <a:endParaRPr lang="zh-CN" altLang="en-US"/>
          </a:p>
          <a:p>
            <a:r>
              <a:rPr lang="zh-CN" altLang="en-US"/>
              <a:t>当$p_h = p_w = p$时，填充是$p$</a:t>
            </a:r>
            <a:endParaRPr lang="zh-CN" altLang="en-US"/>
          </a:p>
          <a:p>
            <a:r>
              <a:rPr lang="zh-CN" altLang="en-US"/>
              <a:t>当高度和宽度上的步幅分别为$s_h$和$s_w$时，我们称之为步幅$(s_h, s_w)$</a:t>
            </a:r>
            <a:endParaRPr lang="zh-CN" altLang="en-US"/>
          </a:p>
          <a:p>
            <a:r>
              <a:rPr lang="zh-CN" altLang="en-US"/>
              <a:t>默认情况下，填充为0，步幅为1</a:t>
            </a:r>
            <a:endParaRPr lang="zh-CN" altLang="en-US"/>
          </a:p>
          <a:p>
            <a:r>
              <a:rPr lang="zh-CN" altLang="en-US"/>
              <a:t>在实践中，很少使用不一致的步幅或填充，也就是说，通常有$p_h = p_w$和$s_h = s_w$</a:t>
            </a:r>
            <a:endParaRPr lang="zh-CN" altLang="en-US"/>
          </a:p>
        </p:txBody>
      </p:sp>
      <p:pic>
        <p:nvPicPr>
          <p:cNvPr id="4" name="334E55B0-647D-440b-865C-3EC943EB4CBC-33" descr="wpsoffice"/>
          <p:cNvPicPr>
            <a:picLocks noChangeAspect="1"/>
          </p:cNvPicPr>
          <p:nvPr/>
        </p:nvPicPr>
        <p:blipFill>
          <a:blip r:embed="rId1"/>
          <a:stretch>
            <a:fillRect/>
          </a:stretch>
        </p:blipFill>
        <p:spPr>
          <a:xfrm>
            <a:off x="7543800" y="1281430"/>
            <a:ext cx="462915" cy="302895"/>
          </a:xfrm>
          <a:prstGeom prst="rect">
            <a:avLst/>
          </a:prstGeom>
        </p:spPr>
      </p:pic>
      <p:pic>
        <p:nvPicPr>
          <p:cNvPr id="5" name="334E55B0-647D-440b-865C-3EC943EB4CBC-34" descr="/private/var/folders/ps/swk8gj2x4sb8ss2k90ytdvb40000gn/T/com.kingsoft.wpsoffice.mac/wpsoffice.ohEqAnwpsoffice"/>
          <p:cNvPicPr>
            <a:picLocks noChangeAspect="1"/>
          </p:cNvPicPr>
          <p:nvPr/>
        </p:nvPicPr>
        <p:blipFill>
          <a:blip r:embed="rId2"/>
          <a:stretch>
            <a:fillRect/>
          </a:stretch>
        </p:blipFill>
        <p:spPr>
          <a:xfrm>
            <a:off x="8808720" y="1314768"/>
            <a:ext cx="462915" cy="269240"/>
          </a:xfrm>
          <a:prstGeom prst="rect">
            <a:avLst/>
          </a:prstGeom>
        </p:spPr>
      </p:pic>
      <p:pic>
        <p:nvPicPr>
          <p:cNvPr id="6" name="334E55B0-647D-440b-865C-3EC943EB4CBC-35" descr="wpsoffice"/>
          <p:cNvPicPr>
            <a:picLocks noChangeAspect="1"/>
          </p:cNvPicPr>
          <p:nvPr/>
        </p:nvPicPr>
        <p:blipFill>
          <a:blip r:embed="rId3"/>
          <a:stretch>
            <a:fillRect/>
          </a:stretch>
        </p:blipFill>
        <p:spPr>
          <a:xfrm>
            <a:off x="4098925" y="840740"/>
            <a:ext cx="1520190" cy="474345"/>
          </a:xfrm>
          <a:prstGeom prst="rect">
            <a:avLst/>
          </a:prstGeom>
        </p:spPr>
      </p:pic>
      <p:cxnSp>
        <p:nvCxnSpPr>
          <p:cNvPr id="7" name="直接箭头连接符 6"/>
          <p:cNvCxnSpPr/>
          <p:nvPr/>
        </p:nvCxnSpPr>
        <p:spPr>
          <a:xfrm flipH="1">
            <a:off x="3870960" y="1501140"/>
            <a:ext cx="713105" cy="815340"/>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8" name="334E55B0-647D-440b-865C-3EC943EB4CBC-36" descr="wpsoffice"/>
          <p:cNvPicPr>
            <a:picLocks noChangeAspect="1"/>
          </p:cNvPicPr>
          <p:nvPr/>
        </p:nvPicPr>
        <p:blipFill>
          <a:blip r:embed="rId4"/>
          <a:stretch>
            <a:fillRect/>
          </a:stretch>
        </p:blipFill>
        <p:spPr>
          <a:xfrm>
            <a:off x="4821555" y="2316480"/>
            <a:ext cx="2548890" cy="302895"/>
          </a:xfrm>
          <a:prstGeom prst="rect">
            <a:avLst/>
          </a:prstGeom>
        </p:spPr>
      </p:pic>
      <p:cxnSp>
        <p:nvCxnSpPr>
          <p:cNvPr id="9" name="直接箭头连接符 8"/>
          <p:cNvCxnSpPr/>
          <p:nvPr/>
        </p:nvCxnSpPr>
        <p:spPr>
          <a:xfrm flipH="1">
            <a:off x="4193540" y="2604770"/>
            <a:ext cx="560070" cy="153035"/>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0" name="334E55B0-647D-440b-865C-3EC943EB4CBC-37" descr="wpsoffice"/>
          <p:cNvPicPr>
            <a:picLocks noChangeAspect="1"/>
          </p:cNvPicPr>
          <p:nvPr/>
        </p:nvPicPr>
        <p:blipFill>
          <a:blip r:embed="rId5"/>
          <a:stretch>
            <a:fillRect/>
          </a:stretch>
        </p:blipFill>
        <p:spPr>
          <a:xfrm>
            <a:off x="1332230" y="5874385"/>
            <a:ext cx="1640205" cy="302895"/>
          </a:xfrm>
          <a:prstGeom prst="rect">
            <a:avLst/>
          </a:prstGeom>
        </p:spPr>
      </p:pic>
      <p:cxnSp>
        <p:nvCxnSpPr>
          <p:cNvPr id="11" name="直接箭头连接符 10"/>
          <p:cNvCxnSpPr/>
          <p:nvPr/>
        </p:nvCxnSpPr>
        <p:spPr>
          <a:xfrm flipH="1" flipV="1">
            <a:off x="2291715" y="5474335"/>
            <a:ext cx="152400" cy="254635"/>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2" name="334E55B0-647D-440b-865C-3EC943EB4CBC-38" descr="wpsoffice"/>
          <p:cNvPicPr>
            <a:picLocks noChangeAspect="1"/>
          </p:cNvPicPr>
          <p:nvPr/>
        </p:nvPicPr>
        <p:blipFill>
          <a:blip r:embed="rId6"/>
          <a:stretch>
            <a:fillRect/>
          </a:stretch>
        </p:blipFill>
        <p:spPr>
          <a:xfrm>
            <a:off x="5062220" y="6177280"/>
            <a:ext cx="1565910" cy="291465"/>
          </a:xfrm>
          <a:prstGeom prst="rect">
            <a:avLst/>
          </a:prstGeom>
        </p:spPr>
      </p:pic>
      <p:cxnSp>
        <p:nvCxnSpPr>
          <p:cNvPr id="13" name="直接箭头连接符 12"/>
          <p:cNvCxnSpPr/>
          <p:nvPr/>
        </p:nvCxnSpPr>
        <p:spPr>
          <a:xfrm flipH="1" flipV="1">
            <a:off x="4923790" y="5542280"/>
            <a:ext cx="526415" cy="458470"/>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4" name="334E55B0-647D-440b-865C-3EC943EB4CBC-39" descr="wpsoffice"/>
          <p:cNvPicPr>
            <a:picLocks noChangeAspect="1"/>
          </p:cNvPicPr>
          <p:nvPr/>
        </p:nvPicPr>
        <p:blipFill>
          <a:blip r:embed="rId7"/>
          <a:stretch>
            <a:fillRect/>
          </a:stretch>
        </p:blipFill>
        <p:spPr>
          <a:xfrm>
            <a:off x="6165215" y="3764280"/>
            <a:ext cx="1485900" cy="474345"/>
          </a:xfrm>
          <a:prstGeom prst="rect">
            <a:avLst/>
          </a:prstGeom>
        </p:spPr>
      </p:pic>
      <p:cxnSp>
        <p:nvCxnSpPr>
          <p:cNvPr id="16" name="直接箭头连接符 15"/>
          <p:cNvCxnSpPr/>
          <p:nvPr/>
        </p:nvCxnSpPr>
        <p:spPr>
          <a:xfrm flipH="1" flipV="1">
            <a:off x="3496945" y="3793490"/>
            <a:ext cx="2496185" cy="135890"/>
          </a:xfrm>
          <a:prstGeom prst="straightConnector1">
            <a:avLst/>
          </a:prstGeom>
          <a:ln w="254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从全连接层到卷积</a:t>
            </a:r>
            <a:endParaRPr lang="zh-CN" altLang="en-US"/>
          </a:p>
        </p:txBody>
      </p:sp>
      <p:sp>
        <p:nvSpPr>
          <p:cNvPr id="3" name="内容占位符 2"/>
          <p:cNvSpPr>
            <a:spLocks noGrp="1"/>
          </p:cNvSpPr>
          <p:nvPr>
            <p:ph idx="1"/>
          </p:nvPr>
        </p:nvSpPr>
        <p:spPr/>
        <p:txBody>
          <a:bodyPr/>
          <a:p>
            <a:r>
              <a:rPr lang="zh-CN" altLang="en-US"/>
              <a:t>表格数据</a:t>
            </a:r>
            <a:endParaRPr lang="zh-CN" altLang="en-US"/>
          </a:p>
          <a:p>
            <a:pPr lvl="1"/>
            <a:r>
              <a:rPr lang="zh-CN" altLang="en-US"/>
              <a:t>行对应样本，列对应特征</a:t>
            </a:r>
            <a:endParaRPr lang="zh-CN" altLang="en-US"/>
          </a:p>
          <a:p>
            <a:pPr lvl="0"/>
            <a:r>
              <a:rPr lang="zh-CN" altLang="en-US"/>
              <a:t>对于表格数据，我们寻找的模式可能涉及特征之间的交互，但是我们不能预先假设任何与特征交互相关的先验结构</a:t>
            </a:r>
            <a:endParaRPr lang="zh-CN" altLang="en-US"/>
          </a:p>
          <a:p>
            <a:pPr lvl="0"/>
            <a:r>
              <a:rPr lang="zh-CN" altLang="en-US"/>
              <a:t>此时，多层感知机可能是最好的选择</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从全连接层到卷积</a:t>
            </a:r>
            <a:endParaRPr lang="zh-CN" altLang="en-US"/>
          </a:p>
        </p:txBody>
      </p:sp>
      <p:sp>
        <p:nvSpPr>
          <p:cNvPr id="3" name="内容占位符 2"/>
          <p:cNvSpPr>
            <a:spLocks noGrp="1"/>
          </p:cNvSpPr>
          <p:nvPr>
            <p:ph idx="1"/>
          </p:nvPr>
        </p:nvSpPr>
        <p:spPr/>
        <p:txBody>
          <a:bodyPr/>
          <a:p>
            <a:r>
              <a:rPr lang="zh-CN" altLang="en-US"/>
              <a:t>每张照片具有百万级像素，这意味着网络的每次输入都有一百万个维度</a:t>
            </a:r>
            <a:endParaRPr lang="zh-CN" altLang="en-US"/>
          </a:p>
          <a:p>
            <a:r>
              <a:rPr lang="zh-CN" altLang="en-US"/>
              <a:t>即使将隐藏层维度降低到1000，这个全连接层也将有$10^9$个参数</a:t>
            </a:r>
            <a:endParaRPr lang="zh-CN" altLang="en-US"/>
          </a:p>
          <a:p>
            <a:r>
              <a:rPr lang="zh-CN" altLang="en-US"/>
              <a:t>学习：从全连接层到卷积.pdf</a:t>
            </a:r>
            <a:endParaRPr lang="zh-CN" altLang="en-US"/>
          </a:p>
        </p:txBody>
      </p:sp>
      <p:pic>
        <p:nvPicPr>
          <p:cNvPr id="4" name="334E55B0-647D-440b-865C-3EC943EB4CBC-30" descr="wpsoffice"/>
          <p:cNvPicPr>
            <a:picLocks noChangeAspect="1"/>
          </p:cNvPicPr>
          <p:nvPr/>
        </p:nvPicPr>
        <p:blipFill>
          <a:blip r:embed="rId1"/>
          <a:stretch>
            <a:fillRect/>
          </a:stretch>
        </p:blipFill>
        <p:spPr>
          <a:xfrm>
            <a:off x="10221595" y="3214370"/>
            <a:ext cx="611505" cy="428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不变性</a:t>
            </a:r>
            <a:endParaRPr lang="zh-CN" altLang="en-US"/>
          </a:p>
        </p:txBody>
      </p:sp>
      <p:sp>
        <p:nvSpPr>
          <p:cNvPr id="3" name="内容占位符 2"/>
          <p:cNvSpPr>
            <a:spLocks noGrp="1"/>
          </p:cNvSpPr>
          <p:nvPr>
            <p:ph idx="1"/>
          </p:nvPr>
        </p:nvSpPr>
        <p:spPr/>
        <p:txBody>
          <a:bodyPr/>
          <a:p>
            <a:r>
              <a:rPr lang="zh-CN" altLang="en-US"/>
              <a:t>平移不变性（translation invariance）：不管检测对象出现在图像中的哪个位置，神经网络的前面几层应该对相同的图像区域具有相似的反应，即为“平移不变性”</a:t>
            </a:r>
            <a:endParaRPr lang="zh-CN" altLang="en-US"/>
          </a:p>
          <a:p>
            <a:r>
              <a:rPr lang="zh-CN" altLang="en-US"/>
              <a:t>局部性（locality）：神经网络的前面几层应该只探索输入图像中的局部区域，而不过度在意图像中相隔较远区域的关系，这就是“局部性”原则。最终，可以聚合这些局部特征，以在整个图像级别进行预测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多层感知机的限制</a:t>
            </a:r>
            <a:r>
              <a:rPr lang="en-US" altLang="zh-CN"/>
              <a:t> / Constraining the MLP</a:t>
            </a:r>
            <a:endParaRPr lang="en-US" altLang="zh-CN"/>
          </a:p>
        </p:txBody>
      </p:sp>
      <p:sp>
        <p:nvSpPr>
          <p:cNvPr id="3" name="内容占位符 2"/>
          <p:cNvSpPr>
            <a:spLocks noGrp="1"/>
          </p:cNvSpPr>
          <p:nvPr>
            <p:ph idx="1"/>
          </p:nvPr>
        </p:nvSpPr>
        <p:spPr/>
        <p:txBody>
          <a:bodyPr/>
          <a:p>
            <a:r>
              <a:rPr lang="zh-CN" altLang="en-US"/>
              <a:t>输入是二维图像$\mathbf{X}$，其隐藏表示$\mathbf{H}$在数学上是一个矩阵</a:t>
            </a:r>
            <a:endParaRPr lang="zh-CN" altLang="en-US"/>
          </a:p>
          <a:p>
            <a:endParaRPr lang="zh-CN" altLang="en-US"/>
          </a:p>
          <a:p>
            <a:endParaRPr lang="zh-CN" altLang="en-US"/>
          </a:p>
          <a:p>
            <a:endParaRPr lang="zh-CN" altLang="en-US"/>
          </a:p>
          <a:p>
            <a:endParaRPr lang="zh-CN" altLang="en-US"/>
          </a:p>
          <a:p>
            <a:r>
              <a:rPr lang="zh-CN" altLang="en-US"/>
              <a:t>重新索引下标$(k, l)$，使$k = i+a$、$l = j+b$，由此可得</a:t>
            </a:r>
            <a:endParaRPr lang="zh-CN" altLang="en-US"/>
          </a:p>
          <a:p>
            <a:endParaRPr lang="zh-CN" altLang="en-US"/>
          </a:p>
          <a:p>
            <a:endParaRPr lang="zh-CN" altLang="en-US"/>
          </a:p>
        </p:txBody>
      </p:sp>
      <p:pic>
        <p:nvPicPr>
          <p:cNvPr id="4" name="334E55B0-647D-440b-865C-3EC943EB4CBC-1" descr="wpsoffice"/>
          <p:cNvPicPr>
            <a:picLocks noChangeAspect="1"/>
          </p:cNvPicPr>
          <p:nvPr/>
        </p:nvPicPr>
        <p:blipFill>
          <a:blip r:embed="rId1"/>
          <a:stretch>
            <a:fillRect/>
          </a:stretch>
        </p:blipFill>
        <p:spPr>
          <a:xfrm>
            <a:off x="3016885" y="2976880"/>
            <a:ext cx="5776675" cy="1527810"/>
          </a:xfrm>
          <a:prstGeom prst="rect">
            <a:avLst/>
          </a:prstGeom>
        </p:spPr>
      </p:pic>
      <p:pic>
        <p:nvPicPr>
          <p:cNvPr id="5" name="334E55B0-647D-440b-865C-3EC943EB4CBC-2" descr="wpsoffice"/>
          <p:cNvPicPr>
            <a:picLocks noChangeAspect="1"/>
          </p:cNvPicPr>
          <p:nvPr/>
        </p:nvPicPr>
        <p:blipFill>
          <a:blip r:embed="rId2"/>
          <a:stretch>
            <a:fillRect/>
          </a:stretch>
        </p:blipFill>
        <p:spPr>
          <a:xfrm>
            <a:off x="3905250" y="5896610"/>
            <a:ext cx="4000500" cy="419100"/>
          </a:xfrm>
          <a:prstGeom prst="rect">
            <a:avLst/>
          </a:prstGeom>
        </p:spPr>
      </p:pic>
      <p:pic>
        <p:nvPicPr>
          <p:cNvPr id="6" name="334E55B0-647D-440b-865C-3EC943EB4CBC-9" descr="wpsoffice"/>
          <p:cNvPicPr>
            <a:picLocks noChangeAspect="1"/>
          </p:cNvPicPr>
          <p:nvPr/>
        </p:nvPicPr>
        <p:blipFill>
          <a:blip r:embed="rId3"/>
          <a:stretch>
            <a:fillRect/>
          </a:stretch>
        </p:blipFill>
        <p:spPr>
          <a:xfrm>
            <a:off x="5551170" y="1432560"/>
            <a:ext cx="323850" cy="271463"/>
          </a:xfrm>
          <a:prstGeom prst="rect">
            <a:avLst/>
          </a:prstGeom>
        </p:spPr>
      </p:pic>
      <p:pic>
        <p:nvPicPr>
          <p:cNvPr id="7" name="334E55B0-647D-440b-865C-3EC943EB4CBC-10" descr="/private/var/folders/ps/swk8gj2x4sb8ss2k90ytdvb40000gn/T/com.kingsoft.wpsoffice.mac/wpsoffice.vtRqmYwpsoffice"/>
          <p:cNvPicPr>
            <a:picLocks noChangeAspect="1"/>
          </p:cNvPicPr>
          <p:nvPr/>
        </p:nvPicPr>
        <p:blipFill>
          <a:blip r:embed="rId4"/>
          <a:stretch>
            <a:fillRect/>
          </a:stretch>
        </p:blipFill>
        <p:spPr>
          <a:xfrm>
            <a:off x="9244330" y="1314609"/>
            <a:ext cx="323850" cy="267335"/>
          </a:xfrm>
          <a:prstGeom prst="rect">
            <a:avLst/>
          </a:prstGeom>
        </p:spPr>
      </p:pic>
      <p:pic>
        <p:nvPicPr>
          <p:cNvPr id="8" name="334E55B0-647D-440b-865C-3EC943EB4CBC-11" descr="wpsoffice"/>
          <p:cNvPicPr>
            <a:picLocks noChangeAspect="1"/>
          </p:cNvPicPr>
          <p:nvPr/>
        </p:nvPicPr>
        <p:blipFill>
          <a:blip r:embed="rId5"/>
          <a:stretch>
            <a:fillRect/>
          </a:stretch>
        </p:blipFill>
        <p:spPr>
          <a:xfrm>
            <a:off x="2642235" y="5287010"/>
            <a:ext cx="897255" cy="474345"/>
          </a:xfrm>
          <a:prstGeom prst="rect">
            <a:avLst/>
          </a:prstGeom>
        </p:spPr>
      </p:pic>
      <p:pic>
        <p:nvPicPr>
          <p:cNvPr id="9" name="334E55B0-647D-440b-865C-3EC943EB4CBC-12" descr="wpsoffice"/>
          <p:cNvPicPr>
            <a:picLocks noChangeAspect="1"/>
          </p:cNvPicPr>
          <p:nvPr/>
        </p:nvPicPr>
        <p:blipFill>
          <a:blip r:embed="rId6"/>
          <a:stretch>
            <a:fillRect/>
          </a:stretch>
        </p:blipFill>
        <p:spPr>
          <a:xfrm>
            <a:off x="8251825" y="5525135"/>
            <a:ext cx="1857375" cy="371475"/>
          </a:xfrm>
          <a:prstGeom prst="rect">
            <a:avLst/>
          </a:prstGeom>
        </p:spPr>
      </p:pic>
      <p:pic>
        <p:nvPicPr>
          <p:cNvPr id="10" name="334E55B0-647D-440b-865C-3EC943EB4CBC-13" descr="/private/var/folders/ps/swk8gj2x4sb8ss2k90ytdvb40000gn/T/com.kingsoft.wpsoffice.mac/wpsoffice.UrXyYqwpsoffice"/>
          <p:cNvPicPr>
            <a:picLocks noChangeAspect="1"/>
          </p:cNvPicPr>
          <p:nvPr/>
        </p:nvPicPr>
        <p:blipFill>
          <a:blip r:embed="rId7"/>
          <a:stretch>
            <a:fillRect/>
          </a:stretch>
        </p:blipFill>
        <p:spPr>
          <a:xfrm>
            <a:off x="9729153" y="4133215"/>
            <a:ext cx="1535430" cy="371475"/>
          </a:xfrm>
          <a:prstGeom prst="rect">
            <a:avLst/>
          </a:prstGeom>
        </p:spPr>
      </p:pic>
      <p:cxnSp>
        <p:nvCxnSpPr>
          <p:cNvPr id="11" name="直接箭头连接符 10"/>
          <p:cNvCxnSpPr/>
          <p:nvPr/>
        </p:nvCxnSpPr>
        <p:spPr>
          <a:xfrm flipH="1">
            <a:off x="8251825" y="4311015"/>
            <a:ext cx="1341120" cy="39052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6435090" y="5363845"/>
            <a:ext cx="1527810" cy="37338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平移不变性</a:t>
            </a:r>
            <a:endParaRPr lang="zh-CN" altLang="en-US"/>
          </a:p>
        </p:txBody>
      </p:sp>
      <p:sp>
        <p:nvSpPr>
          <p:cNvPr id="3" name="内容占位符 2"/>
          <p:cNvSpPr>
            <a:spLocks noGrp="1"/>
          </p:cNvSpPr>
          <p:nvPr>
            <p:ph idx="1"/>
          </p:nvPr>
        </p:nvSpPr>
        <p:spPr/>
        <p:txBody>
          <a:bodyPr>
            <a:normAutofit lnSpcReduction="10000"/>
          </a:bodyPr>
          <a:p>
            <a:r>
              <a:rPr lang="zh-CN" altLang="en-US"/>
              <a:t>$\mathsf{V}$和$\mathbf{U}$实际上不依赖于$(i, j)$的值，即</a:t>
            </a:r>
            <a:endParaRPr lang="zh-CN" altLang="en-US"/>
          </a:p>
          <a:p>
            <a:endParaRPr lang="zh-CN" altLang="en-US"/>
          </a:p>
          <a:p>
            <a:endParaRPr lang="zh-CN" altLang="en-US"/>
          </a:p>
          <a:p>
            <a:r>
              <a:rPr lang="zh-CN" altLang="en-US"/>
              <a:t>$\mathbf{U}$是一个常数，比如$u$</a:t>
            </a:r>
            <a:endParaRPr lang="zh-CN" altLang="en-US"/>
          </a:p>
          <a:p>
            <a:endParaRPr lang="zh-CN" altLang="en-US"/>
          </a:p>
          <a:p>
            <a:endParaRPr lang="zh-CN" altLang="en-US"/>
          </a:p>
          <a:p>
            <a:r>
              <a:rPr lang="zh-CN" altLang="en-US"/>
              <a:t>$[\mathbf{V}]_{a, b}$的系数比$[\mathsf{V}]_{i, j, a, b}$少很多，因为前者不再依赖于图像中的位置</a:t>
            </a:r>
            <a:endParaRPr lang="zh-CN" altLang="en-US"/>
          </a:p>
          <a:p>
            <a:endParaRPr lang="zh-CN" altLang="en-US"/>
          </a:p>
          <a:p>
            <a:endParaRPr lang="zh-CN" altLang="en-US"/>
          </a:p>
          <a:p>
            <a:endParaRPr lang="zh-CN" altLang="en-US"/>
          </a:p>
        </p:txBody>
      </p:sp>
      <p:pic>
        <p:nvPicPr>
          <p:cNvPr id="4" name="334E55B0-647D-440b-865C-3EC943EB4CBC-3" descr="wpsoffice"/>
          <p:cNvPicPr>
            <a:picLocks noChangeAspect="1"/>
          </p:cNvPicPr>
          <p:nvPr/>
        </p:nvPicPr>
        <p:blipFill>
          <a:blip r:embed="rId1"/>
          <a:stretch>
            <a:fillRect/>
          </a:stretch>
        </p:blipFill>
        <p:spPr>
          <a:xfrm>
            <a:off x="4228465" y="2398395"/>
            <a:ext cx="3354705" cy="502920"/>
          </a:xfrm>
          <a:prstGeom prst="rect">
            <a:avLst/>
          </a:prstGeom>
        </p:spPr>
      </p:pic>
      <p:pic>
        <p:nvPicPr>
          <p:cNvPr id="5" name="334E55B0-647D-440b-865C-3EC943EB4CBC-4" descr="wpsoffice"/>
          <p:cNvPicPr>
            <a:picLocks noChangeAspect="1"/>
          </p:cNvPicPr>
          <p:nvPr/>
        </p:nvPicPr>
        <p:blipFill>
          <a:blip r:embed="rId2"/>
          <a:stretch>
            <a:fillRect/>
          </a:stretch>
        </p:blipFill>
        <p:spPr>
          <a:xfrm>
            <a:off x="3833495" y="3834765"/>
            <a:ext cx="4924218" cy="685800"/>
          </a:xfrm>
          <a:prstGeom prst="rect">
            <a:avLst/>
          </a:prstGeom>
        </p:spPr>
      </p:pic>
      <p:pic>
        <p:nvPicPr>
          <p:cNvPr id="6" name="334E55B0-647D-440b-865C-3EC943EB4CBC-14" descr="/private/var/folders/ps/swk8gj2x4sb8ss2k90ytdvb40000gn/T/com.kingsoft.wpsoffice.mac/wpsoffice.FlPQffwpsoffice"/>
          <p:cNvPicPr>
            <a:picLocks noChangeAspect="1"/>
          </p:cNvPicPr>
          <p:nvPr/>
        </p:nvPicPr>
        <p:blipFill>
          <a:blip r:embed="rId3"/>
          <a:stretch>
            <a:fillRect/>
          </a:stretch>
        </p:blipFill>
        <p:spPr>
          <a:xfrm>
            <a:off x="2632075" y="1312545"/>
            <a:ext cx="252730" cy="271463"/>
          </a:xfrm>
          <a:prstGeom prst="rect">
            <a:avLst/>
          </a:prstGeom>
        </p:spPr>
      </p:pic>
      <p:pic>
        <p:nvPicPr>
          <p:cNvPr id="7" name="334E55B0-647D-440b-865C-3EC943EB4CBC-15" descr="/private/var/folders/ps/swk8gj2x4sb8ss2k90ytdvb40000gn/T/com.kingsoft.wpsoffice.mac/wpsoffice.wCDkipwpsoffice"/>
          <p:cNvPicPr>
            <a:picLocks noChangeAspect="1"/>
          </p:cNvPicPr>
          <p:nvPr/>
        </p:nvPicPr>
        <p:blipFill>
          <a:blip r:embed="rId4"/>
          <a:stretch>
            <a:fillRect/>
          </a:stretch>
        </p:blipFill>
        <p:spPr>
          <a:xfrm>
            <a:off x="4762500" y="1340644"/>
            <a:ext cx="252730" cy="215265"/>
          </a:xfrm>
          <a:prstGeom prst="rect">
            <a:avLst/>
          </a:prstGeom>
        </p:spPr>
      </p:pic>
      <p:pic>
        <p:nvPicPr>
          <p:cNvPr id="8" name="334E55B0-647D-440b-865C-3EC943EB4CBC-16" descr="/private/var/folders/ps/swk8gj2x4sb8ss2k90ytdvb40000gn/T/com.kingsoft.wpsoffice.mac/wpsoffice.hUGsqEwpsoffice"/>
          <p:cNvPicPr>
            <a:picLocks noChangeAspect="1"/>
          </p:cNvPicPr>
          <p:nvPr/>
        </p:nvPicPr>
        <p:blipFill>
          <a:blip r:embed="rId5"/>
          <a:stretch>
            <a:fillRect/>
          </a:stretch>
        </p:blipFill>
        <p:spPr>
          <a:xfrm>
            <a:off x="8641715" y="1312228"/>
            <a:ext cx="647700" cy="351155"/>
          </a:xfrm>
          <a:prstGeom prst="rect">
            <a:avLst/>
          </a:prstGeom>
        </p:spPr>
      </p:pic>
      <p:pic>
        <p:nvPicPr>
          <p:cNvPr id="9" name="334E55B0-647D-440b-865C-3EC943EB4CBC-17" descr="/private/var/folders/ps/swk8gj2x4sb8ss2k90ytdvb40000gn/T/com.kingsoft.wpsoffice.mac/wpsoffice.wCDkipwpsoffice"/>
          <p:cNvPicPr>
            <a:picLocks noChangeAspect="1"/>
          </p:cNvPicPr>
          <p:nvPr/>
        </p:nvPicPr>
        <p:blipFill>
          <a:blip r:embed="rId4"/>
          <a:stretch>
            <a:fillRect/>
          </a:stretch>
        </p:blipFill>
        <p:spPr>
          <a:xfrm>
            <a:off x="2190115" y="2901474"/>
            <a:ext cx="252730" cy="215265"/>
          </a:xfrm>
          <a:prstGeom prst="rect">
            <a:avLst/>
          </a:prstGeom>
        </p:spPr>
      </p:pic>
      <p:pic>
        <p:nvPicPr>
          <p:cNvPr id="10" name="334E55B0-647D-440b-865C-3EC943EB4CBC-18" descr="wpsoffice"/>
          <p:cNvPicPr>
            <a:picLocks noChangeAspect="1"/>
          </p:cNvPicPr>
          <p:nvPr/>
        </p:nvPicPr>
        <p:blipFill>
          <a:blip r:embed="rId6"/>
          <a:stretch>
            <a:fillRect/>
          </a:stretch>
        </p:blipFill>
        <p:spPr>
          <a:xfrm>
            <a:off x="6972935" y="3277235"/>
            <a:ext cx="209550" cy="180975"/>
          </a:xfrm>
          <a:prstGeom prst="rect">
            <a:avLst/>
          </a:prstGeom>
        </p:spPr>
      </p:pic>
      <p:pic>
        <p:nvPicPr>
          <p:cNvPr id="11" name="334E55B0-647D-440b-865C-3EC943EB4CBC-19" descr="wpsoffice"/>
          <p:cNvPicPr>
            <a:picLocks noChangeAspect="1"/>
          </p:cNvPicPr>
          <p:nvPr/>
        </p:nvPicPr>
        <p:blipFill>
          <a:blip r:embed="rId7"/>
          <a:stretch>
            <a:fillRect/>
          </a:stretch>
        </p:blipFill>
        <p:spPr>
          <a:xfrm>
            <a:off x="1513840" y="4105910"/>
            <a:ext cx="928688" cy="414338"/>
          </a:xfrm>
          <a:prstGeom prst="rect">
            <a:avLst/>
          </a:prstGeom>
        </p:spPr>
      </p:pic>
      <p:pic>
        <p:nvPicPr>
          <p:cNvPr id="12" name="334E55B0-647D-440b-865C-3EC943EB4CBC-20" descr="wpsoffice"/>
          <p:cNvPicPr>
            <a:picLocks noChangeAspect="1"/>
          </p:cNvPicPr>
          <p:nvPr/>
        </p:nvPicPr>
        <p:blipFill>
          <a:blip r:embed="rId8"/>
          <a:stretch>
            <a:fillRect/>
          </a:stretch>
        </p:blipFill>
        <p:spPr>
          <a:xfrm>
            <a:off x="9064625" y="4105910"/>
            <a:ext cx="1276350" cy="419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局部性</a:t>
            </a:r>
            <a:endParaRPr lang="zh-CN" altLang="en-US"/>
          </a:p>
        </p:txBody>
      </p:sp>
      <p:sp>
        <p:nvSpPr>
          <p:cNvPr id="3" name="内容占位符 2"/>
          <p:cNvSpPr>
            <a:spLocks noGrp="1"/>
          </p:cNvSpPr>
          <p:nvPr>
            <p:ph idx="1"/>
          </p:nvPr>
        </p:nvSpPr>
        <p:spPr/>
        <p:txBody>
          <a:bodyPr/>
          <a:p>
            <a:r>
              <a:rPr lang="zh-CN" altLang="en-US"/>
              <a:t>在$|a|&gt; \Delta$或$|b| &gt; \Delta$的范围之外，我们可以设置$[\mathbf{V}]_{a, b} = 0$</a:t>
            </a:r>
            <a:endParaRPr lang="zh-CN" altLang="en-US"/>
          </a:p>
          <a:p>
            <a:endParaRPr lang="zh-CN" altLang="en-US"/>
          </a:p>
          <a:p>
            <a:endParaRPr lang="zh-CN" altLang="en-US"/>
          </a:p>
        </p:txBody>
      </p:sp>
      <p:pic>
        <p:nvPicPr>
          <p:cNvPr id="4" name="334E55B0-647D-440b-865C-3EC943EB4CBC-5" descr="wpsoffice"/>
          <p:cNvPicPr>
            <a:picLocks noChangeAspect="1"/>
          </p:cNvPicPr>
          <p:nvPr/>
        </p:nvPicPr>
        <p:blipFill>
          <a:blip r:embed="rId1"/>
          <a:stretch>
            <a:fillRect/>
          </a:stretch>
        </p:blipFill>
        <p:spPr>
          <a:xfrm>
            <a:off x="2685415" y="3415665"/>
            <a:ext cx="6820571" cy="1171575"/>
          </a:xfrm>
          <a:prstGeom prst="rect">
            <a:avLst/>
          </a:prstGeom>
        </p:spPr>
      </p:pic>
      <p:pic>
        <p:nvPicPr>
          <p:cNvPr id="5" name="334E55B0-647D-440b-865C-3EC943EB4CBC-21" descr="wpsoffice"/>
          <p:cNvPicPr>
            <a:picLocks noChangeAspect="1"/>
          </p:cNvPicPr>
          <p:nvPr/>
        </p:nvPicPr>
        <p:blipFill>
          <a:blip r:embed="rId2"/>
          <a:stretch>
            <a:fillRect/>
          </a:stretch>
        </p:blipFill>
        <p:spPr>
          <a:xfrm>
            <a:off x="2337435" y="1318260"/>
            <a:ext cx="1228725" cy="395288"/>
          </a:xfrm>
          <a:prstGeom prst="rect">
            <a:avLst/>
          </a:prstGeom>
        </p:spPr>
      </p:pic>
      <p:pic>
        <p:nvPicPr>
          <p:cNvPr id="6" name="334E55B0-647D-440b-865C-3EC943EB4CBC-22" descr="wpsoffice"/>
          <p:cNvPicPr>
            <a:picLocks noChangeAspect="1"/>
          </p:cNvPicPr>
          <p:nvPr/>
        </p:nvPicPr>
        <p:blipFill>
          <a:blip r:embed="rId3"/>
          <a:stretch>
            <a:fillRect/>
          </a:stretch>
        </p:blipFill>
        <p:spPr>
          <a:xfrm>
            <a:off x="5502910" y="1318260"/>
            <a:ext cx="1185863" cy="395288"/>
          </a:xfrm>
          <a:prstGeom prst="rect">
            <a:avLst/>
          </a:prstGeom>
        </p:spPr>
      </p:pic>
      <p:pic>
        <p:nvPicPr>
          <p:cNvPr id="7" name="334E55B0-647D-440b-865C-3EC943EB4CBC-23" descr="wpsoffice"/>
          <p:cNvPicPr>
            <a:picLocks noChangeAspect="1"/>
          </p:cNvPicPr>
          <p:nvPr/>
        </p:nvPicPr>
        <p:blipFill>
          <a:blip r:embed="rId4"/>
          <a:stretch>
            <a:fillRect/>
          </a:stretch>
        </p:blipFill>
        <p:spPr>
          <a:xfrm>
            <a:off x="1750695" y="2844165"/>
            <a:ext cx="1662113" cy="414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局部性</a:t>
            </a:r>
            <a:endParaRPr lang="zh-CN" altLang="en-US"/>
          </a:p>
        </p:txBody>
      </p:sp>
      <p:sp>
        <p:nvSpPr>
          <p:cNvPr id="3" name="内容占位符 2"/>
          <p:cNvSpPr>
            <a:spLocks noGrp="1"/>
          </p:cNvSpPr>
          <p:nvPr>
            <p:ph idx="1"/>
          </p:nvPr>
        </p:nvSpPr>
        <p:spPr/>
        <p:txBody>
          <a:bodyPr/>
          <a:p>
            <a:r>
              <a:rPr lang="zh-CN" altLang="en-US"/>
              <a:t>The price paid for this drastic reduction in parameters is that our features are now translation invariant and that our layer can only incorporate local information, when determining the value of each hidden activation.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0psWjJsdWUyRnNhV2R1S24wZ1hHeGxablJiWEcxaGRHaGlabnRJZlZ4eWFXZG9kRjFmZTJrc0lHcDlJQ1k5SUZ0Y2JXRjBhR0ptZTFWOVhWOTdhU3dnYW4wZ0t5QmNjM1Z0WDJzZ1hITjFiVjlzVzF4dFlYUm9jMlo3VjMxZFgzdHBMQ0JxTENCckxDQnNmU0FnVzF4dFlYUm9ZbVo3V0gxZFgzdHJMQ0JzZlZ4Y0lDWTlJQ0JiWEcxaGRHaGlabnRWZlYxZmUya3NJR3A5SUNzS1hITjFiVjloSUZ4emRXMWZZaUJiWEcxaGRHaHpabnRXZlYxZmUya3NJR29zSUdFc0lHSjlJQ0JiWEcxaGRHaGlabnRZZlYxZmUya3JZU3dnYWl0aWZTNEtYR1Z1Wkh0aGJHbG5iaXA5IiwKCSJMYXRleEltZ0Jhc2U2NCIgOiAiaVZCT1J3MEtHZ29BQUFBTlNVaEVVZ0FBQmV3QUFBR1JCQU1BQUFEbFllN09BQUFBTUZCTVZFWC8vLzhBQUFBQUFBQUFBQUFBQUFBQUFBQUFBQUFBQUFBQUFBQUFBQUFBQUFBQUFBQUFBQUFBQUFBQUFBQUFBQUF2M2FCN0FBQUFEM1JTVGxNQUVFUXlJbWJONzkyN1ZLdVpkb2tuWVMwNkFBQUFDWEJJV1hNQUFBN0VBQUFPeEFHVkt3NGJBQUFnQUVsRVFWUjRBZTE5ZTRodDJWbm5ydGU5dCs2anFrdzA2VVI3NmlpWkFUTkNYZU9ENkIvV1FSeTdFNGJVVlVGVURLZDgwTjNPcU9mYVpsSkpzSE5La1hTSGRuSnVpM1IzQnVRY1lZSUpPS2xTTUJFUnpnME9JU0ZDVldCSUNFaFhDVW9VQW5XVDdyNVZ0MituMTN6ci9kejdyTFgzUHZ1Y3NyOE5kZlo2ZnQrM2Z2dTMxMTdyVzJ2dnlqSThFaEI0aUtRZUw3clNheERoaXNRNElqQlJCRFpTV1UvdXUvYlVJTUlWaVhGRVlLSUk3Q1hUbnF3NUJ0VWd3cEdJVVVSZ3NnaHNwdFArMExHb0JoR09SSXdpQXBORllJWFQzaHU1U0szZjhWTS8rWWtYdnRnM2I0NmJNaytjYXhEaFNNUW9JakJoQkxxYzBUZUsxYnp4MDg4cDVyL2lGcTFCaENzUzQ0akFSQkY0TTZmelMyT1Z2UFVMZ3ZoMzNhSTFpSEJGWWh3Um1DZ0Nsem1aenlLVVBDakdPdGVkc2pXSWNDUmlGQkdZTUFJSG5QZTNJOVFzZkoyVjNYZUwxaURDRllseFJHQ2lDRnppdFBkRzdFR2xYNldGditsbTFTRENGWWx4UkdDaUNDeHkycE4ybEpZVEtQMmFXN0lHRWE1SWpDTUNrMFdndzNtL0hhVmxEZ1kwcDE3SkdrUjRNakVCRVpna0FsYzQ3YjArUEt4enZrZkkwTTJxUVlRckV1T0l3R1FSNkhQZXQrSzB2SW1RYmE5a0RTSThtWmlBQ0V3U2dVMU8rOStKMURFaTNpYk1yQVlSa2RxeEdDSlFEd0xYT08zdlJVcGI4VGRoWmpXSWlOU094Y0lJdk9INzZCSE84MUxuVXdwN3RWTVRVa3hyMHJJQjUvMWhaSHRHM2liTUxDc3RZbzVkZ1ZhazZpeExMQjR0MXlxWVlsU1RGOG95MG81c3Ntdll0aFB6WWxzcGhmT0VSS2VubU5ha1pXSjNnVDkyQ2Jkc21SeDdHYVZGTExBck1INXZoTkRJZmFYUnhUMDc0eEpTakdyeVFoVlluOEt0ckZtYlUweHIwcko1UmoxeXVsWUFxNW5WdjJuR1dMaTBpQlNHZ1Nha3ZRYzlUMGpoRnRLZVkzYkNlZS90T3NpQmVPdGxQNk9zQ0tTOWoyV1psTTNBeUxOUXpsYmtBbVdoa0tqTVZOTWFzK3dDcDMyQXpjRjJyUVEycnBVVnNlRHZkUWpxTkJJWHllUUhPZDRHREVPL0gyenNRdm1xWlVvcXQ2REhiOHU2RXo2bm10YVlaV203QzdLc2Q5MURxcXdJU2ZzQklmWmR0KzR1QjgvSkJLUzloMzRHTG1RK1JMMXcrb0dQUEFMSHMvRDMySk05T2h5OVRIYWVNcEsreFdzM1JxNGkwOENVaGRNUFVPT1l0VTFidHNlNysxMnVkK3p2VVdBNFZGS0VwSDJIRU51RFN1VlpkeGZzYjM2VldkWWc3Uzl5RWdrT2ZadXFQK0VjZ3V2MFpLL043TWthN0RtRlF2K2thTSt2cFB6bHRKY3hkcDRlN1MwekNEVU5EajdLNVZrOHBia2I4aXBYeTJuRmxSZjl6cmY4M0pJaUpPM1h3UUpMNkFnU0RzMFUyQUhCcjFpVHRBY2o5TUZwcitOcW1ORGNoVElCc2NKSWV3dU95RWlmWDh4aFpQRlFzWElpSk8zcDV1V1dLYllIQ2R0bXdrVkM3ckE0MHQ2RVJZUWw3WmQzNE9BWGs0WjJJZnV5VGpxRjRPTzhSbk8zYW9GcFlNcUNzQmFHc0R0Tld5WmNXcFhtaWxzYzdNVHBwcVE5ZlJIOW1EZWIvYkpubnpXeDNDVGtGc3Rxa1BhWGdDWTkzaTVnekJOVS9RbVB3dS9wVHB2Wk0xT0RIR1pSbDlrb2pPT25Ea3NhNnJUbWFjOTBCMHpMNW42OFMrNjliVTNhMXB4bDJSSkRoWGp2eVVwVElzN2xSRWphVTVydkdsclk5eGlzZDErQWJ6ZFlnUVpwVC9XSmR1a3RTMi80R3RqNkx6K3NMaFBTM3JodWdhRHM3VmxXaVBaWnRtZDJ1QTNTUGh0eDNoOEh6STVOS2lWQzBqNEQvZWFENGdLNVMrek5Qd0JZbTVuU01PMEZORWFQQURlQ3ZhTGQ1SVhLdVJyanVOVmgxM2VvYXpkbjh6alR3S1lOMDQzZG5HVlpKbllYaUdtK1JpY2hWRXFFb2ozY05LWUhjNTI4MXJWZWFBSC9wVmd1YUpyMm9sM0hDb290K2R5UktVMWVLS25UT1kvakZ0TGVBWXhIaFI4cGVvTkNRRWdwRVlyMmNGMU1EK1llZWVYQThtQkNGeXZlaEdtYTlxSmR1b1B2MjQ4aEhPUUV5R0FramJzam9lZ2tldnRmYmhzMjVBYVBDRHY0ckRHM1ZHRkdHUkdLOXV1ZzNwQStJaS90V1I1TTViK0VmVG5tYU1pb1UxdFFHY1VsbmpCa1ZJOEFsdXphcXJDM3QvR3dZOU9oL1lKd2dOaTJlREd4dTRENXByM011SVF5SWhURGFPV1cxdE1qZDJBc3NhMFRWcVgvc25uYWkzYnRDMk02Y3BLaGpFUGFLeWdDZ2VuUS9yTGJOd1VzZzZTNUh1dlQ3SlhSY05HODFESWlGTzF0RHlZTUxHNkJvOTd3WUc1Sy8yWHp0QmZ0RWxNUE1NMmNoRkF3a1BaNWxLRHAwNkg5a2x3R0xqSU44alk0N1hmSEZDdktMaUZDMFo2T29MVnV1QWtPbHdreFBKZ25haDdaK0NBSC9HdnNhTE8ydzhLYTdQY2xGa2g3aVVUb1BOdTBGN3NMN29jc2owd3JJVUxSUHV1Wkhrd1lWMXlITnhVTlkvcEVicTF0bnZhaVhic01ocEgwS0dsUWtQWWFDejgwMjdUUHVyeFB1K0ViSHAyU0xrTFRmbVFPSHRaaGZndjl2LzRrai9aZk5qL0l5VEs0NStCZ1c1YkFvK1ROcUpIMlJReVpjZHB2c1d2clg5U2lKamw1NlNJMDdmZE1EK1llOVdhQ1BkZWxBbUNiOEY5T2cvYWJISm9XV0FQQm9UUktucEgyRW9uUWVjWnBEOHlpUitBZGtsQmpnbW5wSWpUdDEwRzNFam9pNEZJYUdSNU04QnBLeDNuemd4ejVaUWk2UWFFdnRqOHJVeUdBdERmUmNNTXpUbnU1UWVHMmEzZENISmhLajNnUm12YlVUZGlTcW5xVTVCM0RnN2xLMU14OENyVFBCbUFjZXhyQjdiY3RqVlJucEwyQ0loQ1lkZG9uZmJrNDBENUlTaGFoYVUrL3RYTXNwTUt3L2lidFJMVUhjMFA3VDZaQmU3RkI0WkRlaW0xaHBENGg3VFVXZm1qV2FVOTlpSENvNVVpL0JXTlRra1ZvMnRQWEVuZUZBdkJmZ3BNUUhQZktnM21paDlUVG9QMDhRNGE4Q08xVEpta3drUFlhQ3o4MDY3VFBqdmpGM2ZaTmowNUpGYUZwVHoyWWNua0tCanpETEFPL0lYT2VVT1Y5SXYyWDA1alNadGtCZytic0FmMUVNaUJCMmh0Z2VNR1pwejBzRU5GRHVreThCa1FrcElvd2FBL01rc3VmNjR6azhQYXM5R0NDLzFMdC9KMUdieTlIYjRZWkJoaElld01NTHpqenRKL3JVZFliTTB1dkNXTVRVa1VZdE4vVEhzdzlSbkxndXZSZ0xoSHEydUhIVkdndnZ3eEI5T3NtMGg3MDVHZ2tRcUdacDczY29CQzZ0S0VHaGRJMjJJMFRaRWVvdUVIN1ZhZ3Bpb3o0RTZlclBKandFSkgreStrTWN1aGNsaDJ0UUN1d3R3K0FvcEptbi9ic1ZUN2Q2U3JMRXdLSklnemEwL0ZSaTJ0aS9rdjIzdW8yVDRCYkFsdzcvSmhLYjUrQjU1SWV3UUVnMGw1ZW05QjU5bWt2TnlnY2hzeVBUSU11bWg2UklnemFhdzhtK0V2dVVHMGJhcElMb1gycGZ6cTBGNk0zTmRTUzF0RHpiTkllWG4vWFI0OWRsS0cydWptYnp3SHR0eGc2ZWtDaFlZb09wWWt3YUs4OW1QREV1RVgxclNwMzRZbjJYMDVwa0VOM0pkRGplZ0NJNWlnVVVNNlRBdHppOWxxL1ExMi9pczF2Wko5YkQvMjhUU3RRb1lCcEtrOEVKdkIyVmV6R1kyWkJ3cjlXZGsyWDhUUVJCdTJwazVKN01NRi9lWU9LZzJHUDhHQkMxcHBVTUozZVBoT2p0MTFwaG5HdVFpRkRUSlZnZ0ZzVzRYbGtxRlZVc0ZtNkxRSUtRZy81Z0duYURCNmFOdTJGZjFxUEtGd0RJK0lISEk3OWlLTDBXM0RTVjg5ODQzd3RhRjBzaFlML2huc3dUZi9sdEhwN01RQTA5a0tyQmxhZ2tKSlJNUkRnVm9DVlE2MmxnczFpN1M0Z1g3MEtwUFhNK21zbTNGS3h1MEE2MEUzelk4TkpJa3phYjhnTjludGlQeHoxWUxhcFd1Qy9IbFJQcWJlbmV5WG9NYVFHMlVjRkN0bUN5c2NDdExlRWRWemJxOWo4V1NZczlIUFdzclN5eURqVG9ORFVlM3ZwbjI3NzVzZW1KSWt3YWI4cU8vY0RZMnh6U05XQ0cwVnZjaTlOKzhYM2Z1UFpwNjRIbXpIM2Y3N3htU2VITXNzMFNxYXhSV042cGJVaEtzdWdVSUdPN0swdmZPbXhENmxLOVFiR2NhdkRTRHJVU2cyYmRlSkVRdU5NQTZWVHAzM0c4Vkc3WThvQWtTTENaQmoxWURKVzlzUkhYdW1YOTI1UkMyQjN6azFsU1duYXMrNDZUSHYyaERxVUtreWpaQnJiYVUrNW8xYUxkWTVCb1FJZDdHVVYvZERTMWVzSWplTVd2eVpEcmNxd1dTZE9KRFRPTkZCYVFQc2Z2YmNXdHVvWFBoeE9GNmxKVTFyV3NkS0xxemJERk1vT1p3b1hkNVFJazJFd2xHRlRJbmhjM09HU04wUm8wOXpMYk5OK29mdE0ySXFsSjQrZGpMYzhDUXFjTkJHOStpaGtxVHZDTkVxVm4rdEJFWG9jcXlRWk1DaFVvQ1A3Zk05WWRKTjFhenFQNDFhSFdtNE8wQXliYXpJaFQ4dzQwNkJlUHUyQkMvdEJ3ZUR1YmdVelJHSWk3ZVhWTFpSWnBFOS9oQ0ZHaE1rd09qcmFCdEZBLzF0Y3c2cjR1UGVKMlVhYjlsdm1DN2U4RnY4OWtvOE1JM0U5MUZmemZPanZWVUhUS0pWSW4wWHM4TDhjWjFHb1FBZjA5K0orVmxMckNvempWb2VaUHRUcUxKdDE4Z1JDNDB3RGxmbTBoKzJJZ2d1T1pUQUF1T0VrV2RGRTJrdi9kSlVOQ3BzTTQ2Z05DaGJEK3R5RENRUVRMWklleks3QlNjZVRjMkI5VE0xb2VVOXRiTk9KNitGVlZscmdvaUhITWtyV1BpRm5jUGZCNFcvTXRpaFVvQ1ByNVZ4RHFhUDhlUnkzT3N6MG9WWmcyYXlUSnhBYVp4cW96S2U5NW9KajJhcndkcGpKNW5yQ0Q1REhqWVdGMEhxQ1dUT1RMOUFGaHJCMnVZSVlYVytGSTBhRXhUQ2dGZlZnNmhaQnYwL2ZjUVNQanZHaFFMdTNId1RZelV3TFRUNDNBazhBMFk1MXcxZGtHU1h5d1d2M291anc5MFdTT2xrVUt0QUI3VGhVbGVvTmpPTldoMTJSb1ZacTJheVRKeEFhWnhxb3pLZjlmTjV3K3lxamltV3VIS2l3cGpvLzQzRWY4Qm90UzJSYUpGNkV4YkFOUHFmWUVQNUwvdjg0MStoL1h6STQ2ZlQyRzNsdk1CNllJMWxoL2tuK0lHUFBXSnEyakJKVjRmMnFHd0pYejd0clVhaEFCN1RqZWhxUTBhWEhjYXZETHVwUXk3TnMxc2tUQ0kwekRWVG0wejU3ZHp2SHBMY0RNZXdqY1QzQnJpdy9mangwa2xPaTRoMjhDQkVXdzZDYnA4dFRKL29PNzdQeGp1Vy9kR2kvK0w5ekRKdi9NeitqeStZT2ZqcWtIQmgzaEdXVUtOMmxjd2k0TCtuUmRpUllGQ3JRQVFOVnAyWnQwWEhjNmpERGgxcWZaYk5PbmtCb25HbWdzb0QyS1FhbHJTYzRrdmxORTFxTmRBcm1SK05GV0F5akxxQTJmWk5LelJvUDVOdUZ1MXFaUGNqUjZSR2hrQnRHVk9zYncyN0xLSjRQV3hOMmxlc2VRdFpoVWFoQXh5VnpyR1pKcUJ3Wng2MVpvZjJBM1g1dWMvZU10ZnFhTnZhbFRtbkYvNm5aZGsxTGlwL1Exc1dJc0JnR1EzbVl6TUlJK0k1VUJ0MHJoTGVJT1pJcFQzdTRHMXRTc25NR3BjY3F5VEtLcDRJaGRIelNaMWZOZGMyYXRDL1FrUlhOZHBYeWNvSHpRdnNSQTlCdDQ1Rys0blh0WjAyblBld0VJMmZleU1rMXRUQWVMY0ppR0hBUHZMUXdBcjRsaGE4eVQvZVJSZGZ5dEljdU82OVpGbHN0bzVncGk4SXZCRGNnUFZyU1BuNDJhVitnQTU3bDZqRm1DNmdlT3krMFAySDR1ZTA5TVZZanA5YmJVLy81KzF6TDB1TFJJbXlHZGVscUxJeUFiMGh0NER1QmRjMkJOU1l1VC90bE5WZVc4dFVaMktyQzF2NDRuZ3EzOFQ0TjBlY1JISTUzMTZSOWdRNll0TnpSU3VvTm5SZmFIekg4M001blpJNE1URFRMZzVUZTIxT2F0Y29yWkRWalJkaTBoNzdnSmZxMmRsdHFCNXFCNjlMeVh6cFRXbGt5NXJ5cTU4cHVjZmhmV1RySk5vcW1IOGdiWnNRdW0rRk9wYm5taFNyUUFYczR0Mm54U1J5TjBuN0I4SWpid1pCLzNESnRrK0hYZGlEb200TllFMDJuWEVJMG5mYlE4M2srdWdTRnRHaTBDSnRoQU1yTE1BS212bnArMEtjRy9RYXNhVS81M243VDkvVktSYXZrTlJtMGQwT3pWQmgzaVZkNWhZL3FVQmVHa0htaENuVEE3WHRzMWFzeFluRUxIcG9VTi9Qb3NLU2hUakp0enJLa25TL0NqOHNrdWo4Mk1FeWRaUnJmbm12WVFZdkFCVzdSTXo5c3kyUnE2am1kOW52VkwwKzBDSnYyc09KOEg3NG1iMHdaK3pDVmhOVXZ2U21mT3ZNRG15Q2pVRG15NUZoVnJHRzNiUlNVMjFMakx1NmpramVCRUdGZXFBSWQxdnpCMGw0OVluR3J5OGhvQ2Uyd3BLRk9NMjBHU0ZOMnZnZ01YTWF6K0MydFFZWXMwNkEvaE9OWTV2R3pOY0kwTzVIdjMva3R1NlNJUGZqbyt6OFh6TkNKeWJTSGU2K1M5eEpVeDR1d0dRWWV6RE1ZVUJnVHZ3TlkySVFCL3E1dWowbjcrZWZlSCtoZVlGbjNLenUvdVdaVUVjRUJselAvTjNlUDNVeHIyRzBiQlVXTmY5SjJ3cTZiZmg1UlFTYUZDblRZVjllMW9GcmM0bFl5N1JOM3ZxVDV4eTNUZ0Jsd2JOdU50UjI3R3MyM2tFZklIOXBGV2V3YStXQlh6LzhDQlNBcG1mWVBlV2FGQlJla3hvdXdHUWFEQ1FJajREdGE5QWE0ZFZidDdrSDM5bk9EdTkyenRpNnNRa2VuejFyaklwSEIvYUFMM2JQbmpJRTh6N09HM2JaUmJGZnFycFJOZlZSdzNKWnhldFlYaXM1RGFGWlFoelYvb1BWcVBDeHVKZE0rYWVkTHF0V1dhZG1Jb3VjOHJvK3NwNmRDYzY2L24zVzlLd1hxQjQvREtOcm9HME1XcGRKK3JoL1liQlVTbkorV0lNSm1HUFZndGd6L0pkdWZjMmZUWHRQWHRIL2dmbmJCN1Rtb1ZjdW5MZkNhdEZ3RG9hY1pRdHJSRS9EQWNCOFMxcDFsRzVWbEhjTUFPdHVBZys0ZFVvZTZVT3c1TjRUMG9BNXIvcUFxMXhPd3VKVk0rNVNkTDhuMldxYkJ6QTBPWXhRTDRnRFNXNFpVaGVZeVRMZENXMHd1d0JiOFJmWEJQS09tR1V5bFBYUm56czFvU29zS0o0aHdHQVlYN1ArcGNUVFZCZjNRU3gxN2VxWnBQemdHYjZkRlFHNGUzWUsvWmJxQ2VUTE1FV0RrczN4L0RlNkpiWjRrZisxaHQyTVVYQlpqU3IxSHJ4dVRKQ3VidlgyQmprbTY3VE9MVzhtMFQ5bjVvbG9kRzdCTUV6c2RyNXVWZ1M1bVhORytzd3NkdXpzUGdJb2p1RW1nZzJ5Yk1yeHdLdTFIMXJUYUV4ZVRrQ0RDWWRnUklYOXJOUWc4bUM4ZjJITU5SZnNsR0dFdm14NFlZZHNWNmw5YzkyL2VLN1NIbU9zZTBnV3hYYnNkTU95R08wSWVqbEhnZmRpWFdlbzluRzJkWXRLK1FBZmNiT2JNM0toZlE5RGlWanJ0YTdBZ1Y0UmxHaVV5SEx0RzZibXVmUTBWN2Z2dExPdlp3MGxhYlo0dXBVSlgxS0tSM0NPUjl0QmRHVjFicnRTaWpCUVJEc00yQ2ZrWXpHcjFBYzE3dFd0YnBHaC9DWjVLRjUwSEpxMjU4ZnZ3cytVUC9pN1MyK2RoR0JQQ3pCazZEUE80WUNsMWpCcFptV0tEQWp5QTFhRXVGTFVuVndkTVduWlZsYm9ERnJkbW12YncvTGJYWVI1MnJvWkVjd2w2TDdqOE4xeW8za3g5eWRCenRkME1LNTVJZTNpR0gxdjEweU1wSWh5R1hZUmQrdmE5M3lkM2UzWXZxV2pmQWU1dTJiY0VOWGF1ZHgxKzkvemVucFpkNkxYWWpqSmF4RGpzUlNiYktIamdXS00rdURYcFlVaVFGd29FRnVnUXMxMURhNDNCODBONzN0My91bW83UEdqTmZvNUMyR2FabDJENENwazhvb3JEbHJGOWlJemR6SnBHZTVqMjBTRkNsU05KaE0wdzJocnhIcUcwNElDbWJNc1lQU3ZhOTRkMDI1eEZTWnEvQXYydHZaR1l4dUhvUU5tTjM0WEEzT0FQV0lMK3NSZVpiS00yblI0SEhtYjArQjFkVzE0b1NDblFBYmdNZFoyYVErZUk5a0JsT1A1SkFQQ2VIaUV3RlRNT2llYjZUZnVkTjFtazE0YlFKWE5WWGVhWTV6VGF4N3NlVFIxV09FbUV6VEQ2N0RMMlgxS3hHelRsMkZRZ2FUOUg5K2IzM09FS1FNVnVoTDU5cjFBQkkzSno2YXhOUTk1aEx6S1pSbjNucDBIL1gvK2dXYU5MVGFLREdYbklDd1h4QWgxOHRpdnIxSHlXdEYrbW43MWs5aEVhMmdVMWwybWd4OUpvNkhHdTJiQzVabE5jY2RJMGxmNU9ac3VmZmk4a3ZQdnpFRGJIaTVBbUxYdjRrRjU5MzJQeFMxVFEyTTJzU2JSUGNEMVM1YUVqVFlUSk1DcU5JbkxMRkx0S1U2NmJLWkwyaS84VHBqZUJIblJwQ0tXdGpjU2lkby84NWNqdVdFUUduV2Z0cWpEMVFuNlR4UllGVzZnSlQvRDhSVVVoUml0dW1MeFFVS1JBUjlFbU5VTjV1YURrRm5oRnpPTW1TR05kaVU0VS9tN0Q1bklhbzJ0SjAzU0Zyd3RyZXV4OE50UTVOR1JhTmpMWGNNeGllLzdVemN4T1hLNkMrWWJZZkdJTFNZaWxpWkFNa3dvR2dNUU5HYUZuT2dQaVh3U1VxWkwyTkE2VFU1bHNuK0ZhdCt3VU9qM3FPeDJMS21HdlAwbWpvSVk2UkUwWXFaaUhTL3NpSGZiOFFhbXVKeUM1ZFM1b24vMjhnYUhMZXBQMjBIbnRoL0V4WDRZTGxranE3V0VrM1FwS2lVOU1FeUVaSnVVZkFTQnRHYUZuT3BJMnhoT1FZdEorM2NsVE5RTlRIcGlha28vOW5DcGhCcHhodHpRcW5mWUZPako3L21DcXJ5R3NhYi96MUNQaWVHcW54M3Q3bmZUWWt6Mi90Nit3OHlYR2NtbWFXZlluK0VBUnJzZ2Z0Y3gwR2paNmU0RFR5K2JGQTJOWW5pRi9VMmlmNG5xVThwMXpvZ2pKTUNsbHk1M1hVK3JaNHp1VDlwMjhaMTFneXNPbXkrVDNlQWN0OWZHek0reVdSc0ZTNE01VEg2RWtlbXBIOWZZaWhTV0swWmUrVUFVNk1uditZQnRRT1JiaVZxRlFiWE9WblMrRktrUm0yTFFmK2RMenZkT1AvdDNQK0JLMFpiQUdiei9vVldGNERCeXFTRENRUXZzOSsyRWZsRGNtTVZHRVpOZ1lxV2EyU2Z1dXZ4YkxpNXJmL3hDVlljUFQ0cWZjaFhHZXQyekRtMnFVdmxBRk9tRCtRUHZlQ1IxaGJoVW9VelpYMnZsU29FQmxwWnFtTEtNZHYraHRsREFSZ0RGc3FQc3lpaVhRSHA3MWpYb3Z3Y3BVaGtFVmcvYndLRGcybW1vRXplOS9pR1IySjN5M00yUG1lV3lSU2RkT05VcGZxQUlkV1M5dm5Lb1ZsdytsY2tzUEpTcnRmSWt4T05VMGpXYklQYzAxNXM3cGxFRUp0SWQzS0haVnZYS0JWQkdwREFPckROcUhWak80M1FFWEFMOFREcHdoRXl1K2FTOTZwUnFsTDFTQkR1aFRicFRETktaV0tyYzA3VHU3MUpGMTdDa1ozV0wrc0xhWGtacVFhcHBHRTNvS01DSjBtTit3QytVbmVYS3E3NzJFbFh2L1czbGh1M2hxS3NPZ2xrSDcvTllIQU9PVC85WFFKSmd1TWhsSHFsSDZRaFhvZ09sWjI5QlJjekNWVzVyMmxYYSt4TFFpMVRTTkpuZFBmeklBMnhiNTloalZTOUU5ZUpyck1hZzJXVVFxdzBDclFYdTJtbkU1OENZQ2pINE9YUVA1bDNENHB2ZDN0cXhjV0dUS3N2OTBYYWFsR3FVdlZJRU90a2x0L3Rla2pwclBxZHhTdEsrMjh5V21GYW1tYVRRWlpCbTlMOTJqTTliUFB1OHZWN3BDUlB3Z3NQYVRVelF2T1ZsRUtzTkFzVUY3UmxlNkk4MDlvR3RWSkJaNVl2Si9nVTFmUmkyckJodDJEMVNOVktQVWhTclN3ZVlQeTFWWFJTeXpqVWdxdHhUdHErMThNU3pJRGFhYXB0Q0VwZGhYWWZiSGQreGMvZ2QxZVVCVFlBenI2bjkwNkthRTQrREZHL2ZrQ0ZmVXFla2lVaGtHdWpUdGdXVzM0ZDh0N0RJRC91THYyWW4vR0ZNZW1TNG0vM3pMWm84WEUzbndiTGdCQzhTcWZxcFI2a0tGZE1qcnhUYk5yZDVSU3VvTnBISkwwWDc5WnBXZEx6R05TRFZOb1FuYkNhR1h1TUkzQkk4c1YzVmdEQnRqU3FqTVJuWHZaYnFJVklhQjRacjJuR1Vqb0N4YnIyM1JNei8wb0I5dWdCWkxnK2t2UGEvU2UzditQa3VTZVRDR3ZDN1RhRWFxVWVwQ0JYUkF4OFFYaURib05kellaNHJyLzBubGxxSjl0WjB2TVExSk5VMmhDWTRjdUNmcGZVa3ZpZWxqRG8xaFkwd0psSm1DOTVJMWgyOS9DUmlVbDZScHYwS2hZRHZTMkwvWVlmandXbnJLczBrb2RuRHcwUTNRSGhhL3hGaEQ1c0dRYUMyN0twWXZvV2hwMmdkMHFPdlZvUnQ5RGxyVWxBa2NxZHhTdEtlMjVBNFp4dTU4aVdsSnFtbWE5a2QwZkQ2NFFaWEFPSUlNYVlBZGdUR3N6RW85Zyt1UnZwNVI1U2doSXBWaFlKNm0vVFc2KzNTWlB3U1ByTVZjUGVWUjZheWJwenRXb2RNVjR5S1pCNzA5UEFiMFhaTnFsTHBRQVIzcWVtM1FYVlU1aTQ1VlFPZDFVN2xsMGg3R2l2dGhDOGJ1ZkFsWHMxTlRUVk5vd25hT1c5azEvZzQ1UE5nTkk0MHhySzByUFFhdXgzWmtyZjl3R0M1WVFrUXF3MEN4cHYwQ25aNGViVE5qOXF5dE83ci9VdWtiZkxDeFFudjdmc3V1UTZDM1A5R05TalZLWGFpQURuVzlWcUczWDZrNmVXSm1oMzVTdVdYU0h2cE9qb2NuZU96T0Y2OUdJQ0hWTklVbWJFTzhtUjJJdnJodnZuV2h4N0FCZlVsSkthNUg5bjZMTDcyTWlGU0dnVlpOKzJ4d21sMmxiMWJDQVMrOEd0K1cwRk1lbFg3Qzk3RE85ZTVtZEdIU3F0TWhoNWU1dzRDbHB4cWxMbFJBQjMwSGNadEtYWUpKeGQ0dURVM2lTT1dXU2ZzS08xOWltcEpxbWtJem0rdmZIZHpsbHpkNzE4Ni83aXB0ZWd5cmtrb0dEc3l4VTdHTXVaek9vWXlJVklhQlpRYnRIeUMvUVg2Rkc3djQzSWVmVW1ZYlV4NlZmaUJXSWg4bVQvZHVPM1d1a1h1RDk2bmE1Y2YyQVIzNmVoMlJqMGMvVDdVdGthRlVicG0wcjdEekpjYTZWTk0wN2JOcnozMXdxRlJjMmxaQlBZWlZTZVVDOEtDTGZnQ3ZHQjJqb2EyVWlHcTB6NzYyODcrMEJSOVJRWHZLdzlQZnhMMDNXZmFMTzMrc0NtYWl6bi90LzU3b1ZXaFdxbEhxUW9WMWlPdTErSVhUejJuRk5ZZFN1V1hTUHZCaUpyZXVuaUYwcW1rS1RRZWlpN2RVQWx1dlViRUtnUTF6eGpCR3psYjRCaWtsSXBWaFlKclIyOXVHZmxCRitmS2VqT3AwbWFMUHdieFVvL0l1bEZCalhDK3R1T1pRS3JkTTJ1c1JvV05VUFVQb1ZOUHkwTnc2VnVaVmQ3VnpVVEFxTUViR1NudzQwQS82SE11SlNHVVlXSlJIKzBVeFlvY2kxb3RNUnJyWG5uQmVxbEY1RjBxb002NlhaMEJkQ2FuY01tZ1BmcXhobHBYYitSSmpmcXBwZVdoMldsSWJ1QWxVV0thVk9xZTRIcStHdDhXVkU1SEtNR2hkSHUyWHRPUGQ4amNiNlI0MjRieFVvL0l1bEZDbnI1ZW52N2FFVGZLejhLWDVTSEh6VUxSRDJxSjBsWjB2TVFwVFRMTXRzNlVQYVBTVGRLaGEyMXZKM1hqdlpYWmtyQnNZaHBVVHNVQmVobXZRTXVRVUI2SHdmN1MzUzZyeXkzY2dlQmsrRndwTEhHUlhKV2NzWFVldFVEZ3Z4YWlpQ3lWVXNldGxxYTAvc2dsK2JhS1lQRWIrbGxXNDBzNlhNWnBvOXFhbHJiaUNiWmxWZHA0K3pLR2Z2MEVsNmg3T0twTVlnYmxMOUI0cG1DNkdwSmNVQVl1WWNBUTJrNFYwMEo0K3YvakdNZFRab3p2blFXaEwxMmZwT21xRndua3BSaFZjS0tHSlhTOUw2d1FpbXd5WWRweGsyK1pKNzN4Sk1jMjJ6R3JOQlRxMHZzQjIxbHIvL01RcWxCWTVpZmRlUW1mL2FraDRTUkVwREFPMVJiVHZya0dCTG5WSVhiSk1aT2toazJseFdzYzdVb3dxdUZCQ0xydGVubzZhRTFLNEJlTjZlclNGQ1pQZStaSmltbTJaaGRIQklVUlhxZGtyZEpXeWhnTTZjUG9FaVRweWV2V3lJbElZQnZZVjBQNHE4SjErWndlZUhDZm03SU9uaDl1V2s1ZGlWTUdGRWpyWjlRcnJuNG5VSTdxY051R2RMOVViZW8xUi9RTHQxVHJtNWEwZ2VTUGVlN25RRDc5NFdJT0lDZzJnVlk5dTBkOHV2RjZ5WlBVR1BKM20rVWRSbmwrNlhBcS9YdVhxTmxLcmlaMHYxUnV5c1V0bHJNQy8wUHllK0Q2NlVHMks2L0VFbm83MGFlTWNOWWh3SktaRzUva2Eyc2xwZTA2dWxUSVJJajBvcmlndldLRk1JcjllWldvMlZLZUJuUzgxdE9ScmZEZzZJQjhuOTlvMXlNdXlCK0wzWG42U0RncTVBWmJxR2tSWTh0SWoxNTVoZFpaaG13SDVFNk82U0RkU2RMQW9UNWVxR0JMWHE2S1VDVlp2WU9kTGZkWmZmdjcwdDl2MWlJdDNQVExXaCtZVE5ZaW9weTNacC9ydi8rZWFSTDFleEV4ODU4dE1BZ21UMURnMzZOeFhhVjlQWU9PdWU5UWd3aFdKOGVrZ1lPeWtxRzNueTNSYU1rWXJETmR2akNuQ3NyOXJ3Rmd2WGxheWF0UWd3cEtIa2FraFlPeWtxR3ZueTlUYVVxUTQwdlg0N2k5dzBvZXdxRUZFa1lXWTF5QUNlaWRGYlR0ZkdyUStYbFdFNjNIdUhmL1lsYVQzdjhUQi92WEMvaGlGNDBTTXFZN1pUU0V3Z1owdlRabWVvbWV4UjA1L0tPOTR4OXMvOGQ0WHZ2U29wanlFL00zMk5ZaElzUmpMVGhDQkNleDhtYUMxNVVXRDZ6SHRZSXVobHI0YVJGanlNREk5QkNhdzgyVjZqVmt5aWtJQUFDQUFTVVJCVkNuUWJJeGU0dWp2YjdhdlFVU0JnWmpWSkFMMTczeHAwdnBvWGVCNlREeThVWHdOSXFMTnhZS1RSV0FDTzE4bWEzQko2U2VKcExlMjlIS2ROWWdvYVR4V3F4dUIrbmUrMUcxaExmTG9WMXpTRHU4RFJ6V0lxS1VwS0tRR0JPcmYrVktEVWZXTFdFL2pQSlQyZGlqWElLTCtkcUhFU2dqVXVQT2xraDJUcXZ4UU11MjlGNkZxRURHcDFxRmNSQUFSUUFRUUFVUUFFVUFFRUFGRUFCRkFCQkFCUkFBUlFBUVFBVVFBRVVBRUVBRkVBQkZBQkJBQlJBQVJRQVFRQVVRQUVVQUVFQUZFQUJGQUJCQUJSQUFSUUFRUUFVUUFFVUFFRUFGRUFCRkFCQkFCUkFBUlFBUVFBVVFBRVVBRUVBRkVBQkZBQkJBQlJBQVJRQVFRQVVUZzlZSEE0bnUvOGV4VDE2dTI5YTB2Zk9teEQxVVZndlVSZ2FZUTJLS2Z6NmxNK3o0SThiK1AzRlFiVUE4aWtJakFXNTRFeGliVzhZdC92a2ZJaTM0eXBpQUNzNHJBT3JsYmcybDljcWNHS1NnQ0VXZ0lnWFgvWTVjbE5QZHEramZwSlZSakZVUWdIWUdOeUgvYVdTaDVMdmdmeXd1cllDWWlNRVVFVHVvWW5zQTN3Q3ZQaTZlSUFhcCszU0hRSmR2VjIzeTFobmx4ZFN0UUFpSVFpd0FoeDdGRjg4dGRJdmZ5TXpFSEVaZzFCT1lELzZ3bjNjWjY1c1hwZXJFR0lsQUtnUlZDMWtwVnRDclZNaSsySkdJRUVaZ2dBc3VCLzdxY3JxNldlWEc2V3F5QkNKUkRZSlc4V3E2aVZhdVdlYkVsRVNPSXdBUVIyQ1N2MUNDOWxubHhEWGFnQ0VRZ0NvRWo0dit6OGFpS1pxRjY1c1dtUkF3akFwTkVZRUIycWZqNXY3bDdUTS9sRHBnWGw2dUl0UkNCcVNCQXlHM1F1OUE5ZTY3Q2pyUUx0V3hubTByN1VlbnJFWUVGUW9iUTdxTW5za1Z5V0JxQTFWcTJzNVZXanhVUmdUUUVyakczL2ZMOXRleWt3aVlGZE51bm9ZNmxwNHpBRlhLYVpYUGR3d3cyaysyV3R1V2tqbmx4YWUxWUVSRklST0FpdVo5bEQzOHJ5NjZRQ2p2bXV4VnVtVVNEc1RnaVVCMkJMZkp5dHRCclpSbnNvU3kvZFpqUGk2dGJneElRZ1VZUTZKQ1hzbzNmQlZWemd6OG9yVkRNaTB2WHg0cUlRTE1Jak1qTnBiTjJSWjE4WGx4UkNGWkhCQnBEb0VmK2N2Uk1WVzMxYkdlcmFnWFdSd1FpRVZna3BQOWFaTm44WXZWc1o4dVhqem1JUUswSUxNRlhjajcyYzFWRjFyT2RyYW9WV0I4UmlFUUEvRGR3L0Y1NUh3N1RVOHQydGtpTHNSZ2lVQmtCZUFkMjhWT2s2cGI3QWJsWjJSSVVnQWcwaHNBNi9YVGxkMWRacWFLbTlzaCtZeGFqSWtTZ01nSjc3Tk9WQjlWZU5RRzMvWTNLbHFBQVJLQXhCQTdZdDZGVzZRNkY4Z2ZNaTl2bGEyTk5SS0JwQlBwc0l3N2ZMdi9PVmtudGJEdmIvSytWckkzVkVJR0dFUkNmcnJ6QVB1NDBhcFhVenJhekxlT0h2a3ZDaDlXYVJrQjh1dklpYytYMHltcW4yOW15MVR0bHEyTTlSS0JaQk1RN3NLdlVuek5mZW55L1FlZkZHK2pNYWZiYW9iYlNDUERSVGJaS1BUbmxSeWtkK3BMSlFhdTBGVmdSRVdnVUFkYk5aOWtsMmwxdjdwWlZ2VUhkUWZDU0ZoNkl3TGxBUUx3RHUwSjcrMzZyck1tcjBOdXY0SDlzS3dzZjFtc2FBZkhweXJuZTNXeTUvRWJNSlpnYTdPMDJiVHZxUXdSS0luQWd2bTMvTUhtNmQ3dWtES2gyUkQ1KzJpNWZIV3NpQW8waThDYnB2Zm5GblQrdW9IanhDNmVmcTFBZHF5S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cjFNRUhpS3B4NHN1VWpXSWNFVmlIQkdZS0FJYnFhd245MTE3YWhEaGlzUTRJakJSQlBhU2FVL1dISU5xRU9GSXhDZ2lNRmtFTnROcGYraFlWSU1JUnlKR0VZSEpJckRDYWUrTlhLVFc3L2lwbi96RUMxL3NtemZIVFprbnpqV0ljQ1JpRkJHWU1BSmR6dWdieFdyZStPbm5GUE5mY1l2V0lNSVZpWEZFWUtJSXZKblQrYVd4U3Q3NkJVSDh1MjdSR2tTNElqR09DRXdVZ2N1Y3pHY1JTaDRVWTUzclR0a2FSRGdTTVlvSVRCaUJBODc3MnhGcUZyN095dTY3UldzUTRZckVPQ0l3VVFRdWNkcDdJL2FnMHEvU3d0OTBzMm9RNFlyRU9DSXdVUVFXT2UxSk8wckxDWlIrelMxWmd3aFhKTVlSZ2NraTBPRzgzNDdTTWdjRG1sT3ZaQTBpUEptWWdBaE1Fb0VyblBaZUh4N1dPZDhqWk9obTFTRENGWWx4UkdDeUNQUTU3MXR4V3Q1RXlMWlhzZ1lSbmt4TVFBUW1pY0FtcC8zdlJPb1lFVzhUWmxhRGlFanRXQXdScUFlQmE1ejI5eUtscmZpYk1MTWFSRVJxeDJMbkRvRTNmQjg5NHN5ZVR5Z2JKekcvMUlEei9qQy9oSlV6OGpaaFpsbHBFWE9zblMxTGdSdHBESXNZWTZSeGpSa2xGWjdiOHlhalZ6dksvcTJFc2xFQ0N3cUozUVgrMkNWY1o1a2NleG1sUlN5d2RoYnZqV2dNaXhoalpOTWJNMG9xUExmbldhWDlQS01lT1YyTFJMWi8weXRZV2tRTTB4cGpXSXd4c3VtTkdTVVZudHZ6ck5JK08rRzg5M1lkNUNDOTliS2ZVVlpFRE5NYVkxaU1NYkxwalJrbEZaN2I4MlpnVUZ6VW1LM0lwZE1pR1ZGNUZ6anRBMndPVmw4SmJGd3JLMkxCMytzUTFOa0lGckhHU0FzYk1Vb3FPN2ZubWFWOTJ1NkNMT3RkOTY1QldSR1NhU080OHdLRHJBTkNkcG11UmhnbWpmRmFsNVBRaUZFNXVzOVBzcVQ5aGRNUGZPUVJPSjZGdjhlZTdJbVI4c0xwQjJnaVMrSnRhZzdWUGQ3ZDcwWmllUlFZRHBVVUlabTJBUmJjOE5WRDZpRkxiUVFMYVV4MmtWOGhjWUcrVFMwNDJYbUtYNTVIbnV5MW1VbFoxb2hSUXRmNVBTbmFjNUxKWDBsN0dZY3piMk56cUY3bHVsK054SGErNVJjc0tVSXlqZTdpM1BXazBxMzhheXkxRVN5a01kbEZqb2Y0NWJRM2t0ckMwRWFNOGtBNWJ3bXpTL3VzenkvcXNBS2s1VVJJcHRFRkw5K0RDak1Hc1lyV0NNT2tNVWo3Q2p6d3FrcmFMKy9Bd1hsR1E3dTg0SUpJZ2kyT096eWxrVXN0VlRGN2l2M252R2plN3hadlVhSUl5YlE1cU8wL2JFRG10NlNCN1R6RjlhVkxZN0pMY0ZsNnZEMm5PenRQVUEwblBBcS9wenR0b2JMQkN5UTBuc2VUcEQyenZjdGd0SnN4OStOZGN1OXQvS2tPT1EyaXVzUXZxdmVlckcxZllheWNDTVcwUVdoSE0zQk5EQUVid1VJWlF4c3EycU8zS3IzaGF3RFN2L3l3dWp5TlhxQkM2R2M3Y3l6dHMyeVBHTDFsSTVkYVFEYml2RCt1Z0dBcEVZcHBHMkRBME5YZUkzSkZ1QkVzbERITUR0NGVveWVBRzhFZWh6VmlsSXZKdVl0SDBIN0RkR00zaWFyWVhTQ0dGS1dnTFNWQ01ZM09JbTg1ZXVuYWI1dW5OWUtGTW9icEZPMDU1Z2JBNzVicmJHckVLS1grdkFabW1mWjhnVEorZzBMZ0dwUVNvWmhHdnpMbHZxVUxyNi9JZmFHTk1Fd1p3MW9uMnFNNytMNjc5N1FSb3dKSW42K2tLZEgrbDlzeE1CMEI3ZUJ3Tzl5WXFyTE1FWk9RSmtJeGphNTNNVStobEFibmRVTGtxKzJOTUV3WncyMkFtUVVjYXFzUzNJUzdobkVRYk1Rb1crVTVqRTJIOWd0eFBCUzdDMXptcGNCY1JvUm0yc0NmMHg2cEdXMHpETlBHc0dhTDl1d0xERHBxeENWQlFkcExKSXJPMDZIOVpiZVBDcHM0MXlQc3VCN09qa2t0STBJemJRL1V0MncxZlVKdWk1UkdHS2FOWVZwRmU4UldKUmp6dUp1V0dqSEtodVFjeHFaRCt5WHBBeHlEMkFhbi9lNllZa1haSlVSb3B0RTVyZXhZdVJJNnVHNExmWTB3VEJ2RHRkSTdVZGtBNjhpMmVUaklFZGRtekdtMmFTOTJGOXdmMDRpaTdCSWlOTk5vWlh0T0N5bktmVGdWMm92MjdMSTJqNGkzOGJRUm80b0FQeGQ1czAzN3JNdTZ0dENHc0doMDAwVm8ydE01clQyS1dEVVNHbUdZTmthMHVNOGdZYXZINExRM2xsUjRmaU5HUllNL3F3Vm5uUFpiblBiZXhVMkFNMTJFd2JTdTBia3puUjFDN2tqbGpURE1NSWJyM2VTUXRDQUd3U0ZQMUwrTkdLWFZuZFBRak5NZStqTjZlSS95QkxUVFJSaE02NER5dHFrTTdvUGJNdDRJd3d4anVGN3hSUWk2UWFFZjNETFVsdmJoT1JlQkdhZDlOZ0xld1hFN3R3SGpNMFpNUW9JSWcybXJqbTQ2NmxGK3BlblFQaHV3OXR6TE1uRGFiM3ZOYjhRb1QrdDVTNWgxMmlkOXVUZ01mcklJZy9aMEFublRFQXZydHZySjB3akRER09FSFdLRHdtSFdjWjVFTEw4Um93eEV6bWR3MW1rdlZ1UFZzbVFKbEpORkdFeWpkZVdpTEZVTkhrMjllTllJd3d4alJOdkZGeUZlQk50TTAwUnVJMFlKWGVmM05PdTB6NDZBZUhCc1Y0RDRpRW1JRjJFeXJhKzM0RkFMOWt5SFppTU1NNDBSR0J5dzlwdzlvTGFDbXRnMFlwU3A4RnlHWjU3Mnk1eXprUjgvRGw2RFZCRW0wK2d0czZhbERzejFvVVlZWmhvajdCQ2pOdGZKeEhNYk1Vb0RjazVETTAvN3VSNFFENDVXZVlCVFJaaE1Xd2ZWaDBvMWZkOUtHOUlJdzB4amhCM3lpeEJFdjI2aUxHeG1vNUJXZDA1RE0wLzdiQU9vQmtmb0VzZGluaWpDWkJyOVRQNnUwZ1BPUStNZlNFeUw5blF1eTQ2V01rd0hHakZLcXp1bm9kbW52ZmpYeXVDd0szMGtpakJwVCtlUGVuYzdEQy8wakxhWmp0VTBSZ0pBNzBVNGdnTS9wTDFFcWVnOCs3U1hHeFQwVUtPb1BlRzhMdWRKcEFpTGFUMWl2TWl4YWM1b3AwZDdNV296N2tEZGJLUzl4aUkvZEE1b3Y4VTVxL3ZjL05iazVhU0pzR2gvQk5xVjJKSDF6a3NqRExPTWtZWnNnbEZ3WEpkeDQ5eUlVWWErV1FtK2tYMmRQZlR6dG9DSjU0RDJDZjlhT2RCQWxwUW13bUxhT3REcmhwUUw0YUVNTjdUSDF6Skc2aGFqdGwwWk44NnZVOXBMdHdWY0llOElQT1RQQWUyekE5NlFmZVBpcGdhVFJGaE1vOTdQYmFGdXlaclJUbStRazRtQlgyaEQ5dXVVOW1JTno2TThUYmpscytVODBGNzRxZTBkd0g1VGlsS1NSRmkwcHc4S3VRRVUzdWd6cDVFVFlOamllNy94N0pORHN5V1dNU3BEak5xc2tqeHpBa1lwclhtQi8vTENGeC83VUY1bVErbWZEVEtlSnA2MWZCUE9BKzJsbjdydG14K2JraVRDWmxwUGN4M0lKdThBcW5nQ0RGdWwxMG1OcWFnUzJ4aWFRZy94c29scERjK1loRkZDY3Y2SkdsMmxVOHFYUEttY2FyVC8wWHRyWWNOKzRjUGhkSkVhKzFLaEtONmh1SnIrODBMaHdjd09rMkM0NElPbGVLTE50Qk05c29IZ3RsSFBwbjFaTEF5QnNLbnlVYkN6YlNiWnhzaWNUZDRjOWFLWFRIZnZ4VnlqZElXeG9hVW5qOGVVK1V6UDdnL0dGSitCN0VxMGh6NDBQT0NHWloxV1VlTVNhUy84MUs4V2lSeVRseUxDWmhwMDhYSWVDMWQzYU9peGFGOGFDME1nRFY0eUY4UWdiaHNqQ3FzSjNMRkkwS2M0bzNUNThhRWorYzNQZ3FKOWE1OXFRY0VaeWFwRWUzalVCcVlMMERMWXFHZzlxZDNHSnRKZVh1V1dLeWMrbmlMQ1pocjlSQWR2SlowMm1Sb3RocFhHd3BRSTRWVmptWUJtMmNhSXdtS1hrZm9JclVpbXB6aWpqQXBqZzcySUFVeGUvemRXK0pRS1ZLSTlvQjltTnd4UjIwVU5TcVE5Zlh1T0hsVTJLR3d5Q1ZFaWJLYUIrMGE4Umc1UERPdUJZekdzTkJZT1Rwc095V3hqUk9FVGNnWURMamo4RGRuRlJxMzhEMGRkUk5RYndQaENZQTkwbUFnUjRxZFNwQkx0NTIwYTZBWmNEZXdFTjljVGZvQThiaXdzaE5ZVHRDd2FFaS9TQllheWRybUNXSUlJaDJuQUxyNGV1bTd1VXdCVkZzT1NzQ2l3czJQTm1zTzlQVHgyWGhRZC9yNHJxdGlvaXlVZ1BMQkdkcURQRndKZFE5czFaS2JqbFdpZnZUdXZzVzlmYzFzdFJ4bTBqM0tQUTdld0Z4L3dLaTB2SXo0aFhvUkQrd1A1UmxYSG1WVmJERXZCb3Nqb2tUTktkb3hoVmVIOXFoc0NUOCtCVW16VXFuNDNyTWdJSzIvK3o2d29qTU04SVZlY0NZbFRZZmFpMVdpZjBKN0U5UVJIc25pUmJ1Z2twMFRqUlRoTTI0UmI3anJWMUhVZTVUYkRVbXdwS050enBrdU9NYXhtbDQ3L044QXNPTnFPckdLamZNWTYxV09pdnBDTHBNcE93UmlkTlpkcGpQWloybnFDMDB4KzA0UldKWjJDK2RGNEVRN1Q2RkxYYlpCTGZmL1dRNnlZWWZtV0ZPV0FFdnZaNXhoRDY4TFdoRjNsdW9lUWRSUWI1VFBXcWh3WDhZVnNpV0ZnWFAwWktHWFJmZ0FYMW5aV1VBdjN6QStERmFNYTI2RFVLYTM0ZnpYYnNmS0Q1ZGdrTUVhRXd6UTZwNzBERXNGWFk5OTM5V0JoMndxTHd1ekpvbElkWTJnNjlQTzBUSjlkTFd1U0RhbkZSdm1NcFFJVEQxL0luckU1TzFIWWRJcGJ0Qjh4SUYxRGp2UUhrY2FoNmxiTmk2ZlRucm9SejlieTVFV2xSNHR3bUVaZnFYb0ZOSUJYMXQ0RldzeXdLSnU4UW5CdjJXbU9NWkM1S0R5S1creHF1UXNreFViNWpMVzFSY1Y4SVFjbVJhSmtUTG1RUlh2V0h6cXcwNDcycGpheUdGVmRyamlVVG5zNnduaGZzZEJ4dWRFaVhLYU4rR3ZrME1udVdqcnF3Y0lTQ2F0VnppalpOU2JMNFBiZHA1WG9Vd2dPeDZ0YmJKVFBXRnQ5Vk13WDBuY21KRkZpcGxuSW92MFJ3OUh0VTBmbWlud3hxckV0U2FkOU5oaXo4QnVoT2xhRXl6VGdPeDNVajl4aGR6MVkySWF2dTZOazE1Z01OcVFLVHdvWUJJZHpteFFiNVRQV1ZoOFY4NFRBOC9Bd3F1WUVDeTBZSG5FN0dQS1BXN1RmWkRpMkhlUDZiRUluRW90UmRXcm1SdE5wRDlNNHoxZVhLejZjRVMzQ1pScWQwOEpsaFYrN1I2Z0hDOXRZYjVUc0dwUEI2RitNdFlSdnltWmNzVkVlWTIzdGNURlBpRGNoaVpOVFo2bEUvN2hGZTc0OWQyaWJBeXR3TFoxaW9QcjlPNytsMDQzUWc0KysvM05HTkJSTXAvMWU4S013SWRtNWFkRWlYS2JSbGE1ZFNyZjhqalVWaThWLzZ6L2RDbGxLUjhtZjZyLy95eXJQTlFibXJISkZWUGlFY3ljY0FhTTh4bEk5NzNuKzdLK1VQanN3OTVXZDM3VHZkY2ozaE5BSnllWG5UMy9MSzJrTG0yUk1ZTUg2YmZmbmxxL1lvajEvYWVmWUxnV0pSb0ttL1Z2SUkrUVBqUndadkVZKzJKVVhScWE1NTJUYXc3MW5lMUZjaWVQajhTSmNwdEU1N1VzWkxJczYvek94UEJZTEEvTGZ1L2V6SC90dm50a3dTdjV6OGh0OURhQnJERGh3RkJJbjdBTGJpMGZGUm5tTUJRTitqTno5RE5sZmVIYm9HWk5sUjZmUCtrOVpUd2hNU0M3MzdqN3Zsd3hJbkZSU21uL2NvajB3QTQ1dDJ6SjdrcVZRbmV2dlo5M1FVdmZnY1hBc093U3hKZExaMkUwM3FUaitrR2RXY2ZsQWJyd0lqMmtEdXVWKzNmNGFKbWdvajhVSitiL1o0dUFacTBOaEpzTWQ5bStuWDRZbmkvSkx1c2JBeHFCZDJUcnFtNExqdG96VGM3RlJIbVBwS3NDcjdleGQ5OVpEenBqbDB4WjRORnFtZkFoN1F0YkphNE1uMXNEVGZkc3BPYk5SaS9aMDF1WnRQRHFTUTBuV0JvWHE4bXQwY2pYMEduWUJ0dUF2amx1clRxWDlYRCt3NmNwVFhaaVFJTUpsR25XVW4yVWRiNWhWR29zM01ZZm9oVE9mOXZSWi9ReTBZMDkxOTY0eFlNWjEyVkRxbTRLRGVsZlZVV3lVeDloc3Jzc3VZcmNmb24wWGJObnl1aWhQQ09BRFZ4MXUxcXJUTDlXS1NRZHMycTlURkZWSHczUUR0T2JZU0tIYTJjMnlBVG4yN0J0QmFlaXoybDZHbVpCS2UraldBaThTbVJMSGhoTkV1RXlqSG50eWZlQTFxaXdXY0FlMndGNUExbnRhd29pU0RXRXVxU1ZDeHhpb1pIQnJqMTR2WXMyMGk0M3lHSnM5d0ovTVc2SEg2UlU2bVZuM29QZUVuQWlYYXQreVpPd2xtV0lCbS9aOG02THFUYWhkUUJjenJsRHR0N09zNXovVjVzL1cyQVZ0MGJxNVJ5cnRSOWEwT2xkc1VVYUNDSWRwYkRjQU9mUm10SG84a1lqRkpSZ3kwV1BrOURDUUJHanYwNndWVWNUYmdRbGVCMWFBRm1KZnVLZTAzMllSL2xOOGdUekd3bFRobUZhRXNkTnRlcmFPamQrSDZKWTNZdldFc0QxQ1VQUkVkWU1MWC94N1M5S3NSV3phUS84Tng2NWhKRHdEK1RVU2FSTFZKZWdJb09lNVlSUmx3VGRUdndJNFBkcHVoaFZQcEQzY2pVWVhaMG1LamFTSThHZ1BEU1cvNmd3bVFIRlpMRVlDNFk0OVBLRk5XWVhSRkQyV3hObWovVWhsc0hKOWVyMnNLMVJzbE1mWUswcWhQMkNkNjEwSEpYdmplM3RKbVk2aXpoRlJkd0N6YzlaK0hOcXpYZHowMFNhUGgrMHhqcnJVbDJCQUNVL2t0aXduenllMEwvSlcyR1d1UENmU0hwN2x4N0pxeVhPS0NJLzJ0RGU0Nzgxb3kySUJxNnVVVHVBbThRZ0Zzd2crVUllT1k0MjMxRFlHNmxxanZVMGdQUnhjSHFzZ2FSKytRQjd0TzJMbUJ0MUNteXZVdnl0c3ZPVnZQSENGd0lSa3lHcXAzVnQwaWpMR3E2SFZUQ1BrMEo1Mzk3K3VMQUZtOCs1SHBraFUxMi9TVFNybURjSkw5TnB3dnVRUFdtVjlmazZqL1lJL3ZyREZqWThsaWJDWlJvWERUUVBIYlVkUFNTeldKVHJ1MW5vUWZ5SW1sdXJXY0Y0cTNIUWVzSHhVYW01UUtEYktaU3pNd3JaWnEwSTc1aSt5TzZ4dmphRm9ZVmVJY25ITGU0Z09tUUxjWUlwbTQ4ZWxQVFFCam44U3hyMm54eDBMMmxhSjZzT0hkQ2NnNzVwMGJwYjlFbzJBUTh0TTg4TnB0SDlJWGh0ZlVHeEtrZ2lmOWhjWkttMUhXMGtzVGlSc1BYT1l6bVYzQmNlQXppMmVZaHJ6blo4R08vNzZCMDB6dXN3eTFpM3o1R0tqQW93ZHNub1hpU0ZES0ZpaVdYQmpITVBKUEZ3aEYrUjlyRjQycCt1ZWRuZHAxcCtCc0V2NzdKME14ei85WHJEdDNaK0hzRU5naVNvMWZSVHllZEdNdlhGUHVDVGFnK1BEZjJXVXFvay8wa1NZVE9NNllOUVdjTHVVd3dKNGRJZEpEVTJOSk1lZ3UyeHgxZEtZeFowZU5ZSWRUL0NzeFowZG1RaWhIVDdTQ1JsMXJTY3FtcWNQVVNIcjBvZTZsVGQ3Z3VGV2k2bkxGN0lxU1RLUzE1Mk9sZjJSQUJNekd6OGU3Yk92QzJ4NjdIdzJ0TzAwVUlYcnQyOW55cGcvSEpRNTRweEVlOERRWG45M2hFVkUwMFJJcG1uQmRFN3I4NkljRmpCK3VjVWtRNkN0VmJBUWpNV0dMQURkWlpzRjFDQ0htY0F1aWVxS29MUjVlTFJYRjRoMnZ0N0JhTm1SN096WWN3YXVtLzZxZVZxK2tFMzUrT3BMSWRBMEh5NHRjL29obi9iWnp4c0l1YXhYMHppd0hOcldDamZBSHc0NjVaSm9mNUNyeDVHYUgwMFQ0ZE9lZlhQeWppdmZvSDBDRm5BTDNtQ1NBc05wR051c3NieFZHYWhDZTJYVTBtTlBpYU5QWk9pcFg2V0tCcEtkZ1hrR00wVFAwL0tGSE1sRkJ2bUpDYlpiOVJhdlA1dS9BZHBuUDhFSGpNRCtQMnE1Vmh1WCtrTGVXaXowTW9kdVBUdWVRbnVnUXBQZVN6QTBRUHNPZ0hIYmJvTjJZRUo2QWhiQTZEYVRGQmhPTDhzUjhZYkNWaG9ESzk4N1QzM2tFVGllMmhFRHp3VWlVbGlpY09jVVh5QjNXSzRjUTRGNUJtK3V0eFBhbjlJT2hOOFMvRGMzZWFWc3FSdmVwaWl5cDM0SzBUN0xmdVJMei9kT1AvcDNQK09iWjZDNkpZZDBiaWtZRGw1MzAreDRDdTMzQW9TenBZMk5KWXFRVEJzbnR4d1dtd1hEYVhVbm5LaVZyRmhqcExIRlJqbTBoMkhTSFZZeE5NL2dFcjJkMEQ3dDVTMEQ3cERiMG93WlA0ZHBuMiswZ2VxSkhNbTVwV0UrNWlZNThRVGF3NVdwT2psS0ZSSEx0SEpZYkVpL1IyQTR2U29mYkgwNU9RdzllaHd3N1dpeFVRN3RvWC9lWnRWaFBOUzI1Y2hZd0cvaENJRVhFVzZ3MGpENmI4bHFNMzZ1UUh2MzB4YXFwU0YvdnNwa2dRVGF3N3NVdTNibDVGaXFpQkswVDhDaUl4K1NCMnBJb0ZxMEx0Z093MFE1WElnMVJzb3dhQjh3eW1Fc3NQMllWYnlxQmxWU2pqeVBGd0xHdGxqcDlWd2hVdGpNbk12VEhucUtZWlo5c3UwM1pmem5JeEpvWDkxN0NkdE8waHlnc1V6VERFdkJvcU43OUZ0WjlxOFdmRnZpQVFyRGhVT1JFV3VNbEZOc2xFOTcyVkhESTNWbFZ3clJaeGo5U0V0VW9pTUVpclJaM2duNXRpb3o0NEh5dE9lT0NMb0x5ejNVWXAyYm9lSkwwVDE0bXV0UktUQUR5U0ppbWFZWmxvTEZubkQzOFlsL3o3UVUzT2gzV1B5aTdqZGpqWkZ5aW8xeUdBdXpzQ0dyeUNhdUY3bHlLWW1kNFhsdzNVcUFpQ01FR3NKTDlOUWp5cTB4Yy9IeXRGK25zNjRGdmhaMytSOU1iQUxEUWFmZDg5NkN0MU5BUlEva2hWRXB5WUZrRWJGTTB3eUx3VUppdENrR01veFFDM3pyc2N4YkZiU1h0d2EwTmRZWUNVdllLSm5yTUJabVBTMld4WHFxelcwVy9ndHo4MlJvbnVZSWdiRTlxNmZ1SVJhYjdaL3l0R2RUL0N2Y3Q2aVc1MWhqQThOQkY0UkhoMjVLT0E3ZXk2b1B6blFSc1V6VERJdkJRbUswS25wNzJQQUEzN1RsclpONXk4SURicnkxSDJ1TXhDOXNsTXoxR1R0a1dUMTZ2eDBkMHJCZUlLYXgwRHpORlRMZ2l3MlhsUGVKVnB6dG96enQyZWR6MW0vUzVrR25ZZnh6N3RCd3NDd0lHOVY5WXVraVlwbW1HUmFCaGNMb3FyaVJCeFN6QzkrMDhGdmk2OUVyMHRuRHNHVkZvZ0VNR3FWcXU0dzk0Q04zR0FmQ2hleXUwWExnWUdVWGxkY0p6ZE5jSVIwK0RqcUpmb1FyYzZZV0tFLzdJOXJLd1ExcU9YU29Zb3hJWTZIaElFMHZjYVM2SGdNcVNvaElwMzBFRmdxalJlNlFoVTRWQm9pYis5UmtsWmYxWHFYeER2a1ZlbUpIckRHeXZLYTlZWlRNZElmbHNPaCtpK2FOcUx0czRUNHJkbVM5V0JDYXA3bTB2OGpjOVV2azdwclNNK3VCOHJUZkJNU3VpYUVwMEo1ZFA5YmEwSEN3SkF6Z2VxUXYrRlE1U29pSVpacG1XQVFXTVBJVkdCM1I4ZlJpOTFkcGJ6K0FJSHN0UitUdFVhZklaWE9sSXRZWUtvY2VRYU40RnZ5NmpMM0dKaG8vZlhjRGV2aGx2a04rei9wSVJXaWU1Z3E1elB4UGUyS3JrZEkxeTRIeXRGOEdwQTRFS2Z2RWVNQ0Zob01sSVFEWFl6dXk2bjg0REJjc0lTS1dhWnBoTVZnb2pLNlEzODNtanU1REY5dGFFU3R4S204RnZuaTRPREI5aHJIR3lOYUhqWks1TG1PejBlbjE3RUd5ZndYb2Y4STZmdGlFWXd5eHN0QTh6Uk55QWxmcFhaVW5ZZExHSnM3bGFUL1h2enVRajdWMzdmenJyckkyTkJ4VW1VbUJGTmNqZTYzTGwxNUdSQ3pUTk1OaXNOQVlIWkdudS9BbGpxdmtYbGNNWm5SZWh6emRKMzlpdENQV0dGa2xiSlRNOVJoN2paeDloanhPUDRMeHJMaVlpODk5K0NsWm5MNDM2bmNubmhCNEJmSnZ5TDIycWpYN2dmSzB6NjQ5OThHaGF1Q2xiUlVNRFFkVlpsTGd3Snd5Rk5lY0U1NDR0MVFaRWJGTTB3eUx3MEppTlBlVjN0TkRNUFEvOXo2bXpEWHlQdnBsbFFxQldHTmtuVHlqZUw3SDJPekJSOC8rRnZMbVAzdDJMRVZrSDFHaDREd3RLT1JQMTFTbGN4Q29RSHVyZFJmNUU1S21qVXhQZ0ZVb01RS1lSM3N2VjhJdjg1UVNFY3MwZzJGV3kvS3dNTkt0OGpTU214ZHJqSlNZWnhUUDl4a3I2NW5uRDZwSVlITzBQMEZRcGM5UG9DN2FieDJyTmxmM09RcFJHM0lTcUVUbkI3YkNOMGdwRWJGTXkyTllIaFpHdXRlUTNMeFlZNlRFUEtONGZoVHRGMStUd3VCTERzeTFwT0lzRUNYRXJqSnJzYnBvMzJuSmxvSExRb1ZsV3FrempDdTl6eWZsQ3VvSHZkdmxSTVF5TFk5aGVWam9kTDhadVhteHhraVJlVWJ4L0NqR0x1bVBIZ1JmRDQwU0l1Mlp6WE5kdEIvUTVuMlNlbjdWcXhKVkc1emllcndhOXA2VkV4SEx0RHlHNVdIQjBuTlF5YzJMTlViS3pUT0s1MGN4ZHZrT0ZMNE0zemdGQnl2NDg3MGpTb2hYYTZZU05zblB3a2Z3NDB5YWg1SWQ2bGoyai9uWElBMzYrUnQwbFU5M0ZuN0JoSlJ1dlBjeU96S1d5d3dWNVVRc2tKZWhwUzFEamg4c2dRWER5SmZFVXZMellveVJRZ3VNRWtYOGZ5a3I2eHJualdPSTdOR05vckRXMXpJeVJEQktpRjl0bGxJMllSV0ZoS25zbWJtVlg1WXRzc09YN0E3cGZ4Szc3ZFVza3dDclh0RnZqc1BNTmFTaXBBaTQySEJZbjJIeXBKZkFnbTlFOENTeGhQeThHR09rekFLalJCSC9INGpMdXNhWmJWTG9VbmRDZUp0TmxCQkQzZ3dHTjlrbDVRRjhvZ0FBQmpKSlJFRlVia2RaVm9EcUFmQWQ1ajl3LzZ5WVM0eFJZbk1LbmNSN0w2R3pEOHk4Nk1lV3dnK0JrRVpEUkF6VFNtREJNQXFwaHJUOHZCaGpwTkFDbzJTUmlQTlY0RHY5M3kxdzM1K0V4NDRSUW1hOFNEMjB2OFpXR3kvUURxSlRFMUxRZ2RPQlU5U1IwNnVYRlJIRHRIeUc1V0hCMDhQdEtjaUxNVVlLelRkS2xvZzVIOTJpcGJydzVGNnFxd3VMVVhzT3kyenNVcVBweXZyM3hKTzF1SjBiOGQ3TGhUN2RTZVVmTllqd2hZNU55Y09DcDRlckYrV0ZhMHd1ZFo2dmdNQ0dnN2tEY2p3NVBmOE9KSDl0alRWaVFENWUxeHAxaXV2eEJBWnFkSkRsSERXSWNDUkdSZk93RU9sQkdVVjV3UW9UVEx6MkRCTytUTzROckYwU0UxUjV6a1hEdiszNjdYWTliWGdnZnUvbEorbjBoTjkzbHU0YVJGankwaUkxWXBHbXVLN1M4SS9qL3JrdVdTZ25Fb0Y0MXlOanZkakphQW12UVlRbER5T0l3SVFSZ0VscW5QZC83cXUwcnllditQYlVJTUlYaWltSXdBUVJnT0g2alJqeDN6VmdyQTl0ZnF0QlJJd0ZXQVlScUF1QlNOZmp1Ny9BU1IvYS9GYURpTHBhZzNJUWdTZ0VJbHlQYysvNHg2NGtmZUJiTHZTZmF1NlAwVFZPeEpqcW1JMEkxSXJBWW8rYy9sRGU4WTYzZitLOUwzenBVVTE1Q1BtYjdXc1FVV3VUVUJnaU1BNEJjRDJtSFd3NTNaSmFnd2hMSGtZUWdVa2pZSXhlNHVqdmI3YXZRY1NrVzRueUVRRVRBWEE5Smg3ZUtMNEdFYVpGR0VZRUpvN0FTU0xwQTV2Q2F4QXg4V2FpQWtUQVFJQitTQ250TUw1RXlPWFVJTUl3Q0lPSXdPUVJXRS9qUEpUMmRpalhJR0x5N1VRTmlJQ0J3RVBKdFBkZWhLcEJoR0VRQmhFQlJBQVJRQVFRQVVRQUVVQUVFQUZFQUJGQUJCQUJSQUFSUUFRUUFVUUFFVUFFRUFGRUFCRkFCQkFCUkFBUlFBUVFBVVFBRVVBRUVBRkVBQkZBQkJBQlJBQVJRQVFRQVVRQUVVQUVFQUZFQUJGQUJCQUJSQUFSUUFRUUFVUUFFVUFFRUFGRUFCRkFCQkFCUkFBUlFBUVFBVVJnR2dnc3Z2Y2J6ejQ1bklabTFJa0lUQTJCVmZvRm5xai9rakkxRTFFeElsQTNBbGZvVi9IYmRVdEZlWWpBakNOd2lYamZ5NXh4aTlFOFJLQXlBcXZrZm1VWktBQVJPR2NJYkpLWHo1bkZhQzRpVUJtQkR2RStFMXRaSmdwQUJHWWNnVkhvUDlqT3VNMW9IaUpRRVlFZXVWVlJBbFpIQk00YkFvdUVISjQzbTlIZTF6c0M3M24rN0s4cVlRRC8zT2Q2SlFGWUdSRm9Hb0VmSTNjL1EvWVhuaDJXVm55VmtOSjFzU0lpTUEwRVZzaXI3ZXhkOTliSm5kTGFMNUY3cGV0aVJVUmdDZ2pNZGNrUTFIYjdGV2kvVHZ6L1Z6NkZwcUJLUkNBV2dRZkl0MmpSTFVLMlk2dDQ1ZmJJaTE0YUppQUNNNHhBbnh4VDYrRC9pOSttNTFMSEFUd3BQdFYvLzVkTFZjWktpRURqQ0Z3aFowem5FbUZqblhMNisrVFduNVBmNk9QbTQzTHdZYTNHRWVpSThjbTFDbHVINXdqNXQ5TXZaNWZKcTQyYmp3b1JnUklJQUdPM1diVXJGYllPejhOMisyZEF5aDUyOXlVdUFWWnBIb0VWT2JhNVdHSHJNQWhoKzQ0dmtXODIzd0xVaUFna0k3QXVGNXEyS213ZHZrRElQdFc4UWw1TE5nQXJJQUxOSTlDUkMwMVZ0ZzZ2cW1reG54NDMzd3pVaUFpa0lEQ1FuWHlWcmNNYjVCV21FN2JtcktVb3g3S0l3SFFRSVBMOWtCNGZwNVN5NGtRczhJSVRGSGVrbFVJUUt6V0t3QUlSaklXdHd6ZEthKzRLYnhBNFFWdWxoV0JGUktBcEJNRDF1TTEwUVVmZExxMlU4SVZldXRMYktpMEVLeUlDVFNFQWJEOW11cTVXY052REkyUEloRnlxY3U4d0NmaURDRFNBQU5DZWoyM1kxdUdWM1ZJcVlXekRaN0x3ZFRRZUtDVUdLeUVDRFNFQXZwY2hVOFcyRGwrOFUwcnRzdkJmWmhzVkhobWxOR01sUktBTUFqQSthYkY2Ykd2TzVuWVpHWmxhNEQzQlRUbWxBTVJLVFNNZ2Uvc2U5ZWdjSFpaU3Z5cDkvMzIrZGIrVUVLeUVDRFNId0FILzVNRXlvUis2NmE2VlVyd3UyQTdiMmtBSUhvakF6Q093eFQ5d015SmtOMXNvK1IzTExiSGtCVHZTeWowdVpoNGxOUERmR1FMWFdFLzkwM2Mzb0tOZVptOFhwamRRdm54K0VXZTA2ZUJoamFrZ01EcTluajFJOXE4QS9VOXVsYk5nVmF6MDdvbXRPZVdrWUMxRW9Ea0VycEd6ejVESHMreUFQSHUzM05BK1d4YmI3UHNWM3NadHJzR29DUkVBQkI1ODlPeHY0VFQvMmJQamtuZ3M4ZmNTVjhqZGtnS3dHaUp3RGhIb3ZVcU43cEJmT1llMm84bUlRRWtFOXVnMnRzdnloWldTUXJBYUluQytFRmdoNzhzV0IraTlQRjlYRGEydGlrQ0hQTjBuZjFKVkN0WkhCTTRWQW5OZjZYMFVQNG5XMENYNy8wS0oyeE94bEpoOEFBQUFBRWxGVGtTdVFtQ0MiCn0K"/>
    </extobj>
    <extobj name="334E55B0-647D-440b-865C-3EC943EB4CBC-2">
      <extobjdata type="334E55B0-647D-440b-865C-3EC943EB4CBC" data="ewoJIkltZ1NldHRpbmdKc29uIiA6ICJ7XCJkcGlcIjpcIjYwMFwiLFwiZm9ybWF0XCI6XCJQTkdcIixcInRyYW5zcGFyZW50XCI6dHJ1ZSxcImF1dG9cIjpmYWxzZX0iLAoJIkxhdGV4IiA6ICJYRnNnVzF4dFlYUm9jMlo3Vm4xZFgzdHBMQ0JxTENCaExDQmlmU0E5SUZ0Y2JXRjBhSE5tZTFkOVhWOTdhU3dnYWl3Z2FTdGhMQ0JxSzJKOUlGeGQiLAoJIkxhdGV4SW1nQmFzZTY0IiA6ICJpVkJPUncwS0dnb0FBQUFOU1VoRVVnQUFBMGdBQUFCWUJBTUFBQUE5OThydUFBQUFNRkJNVkVYLy8vOEFBQUFBQUFBQUFBQUFBQUFBQUFBQUFBQUFBQUFBQUFBQUFBQUFBQUFBQUFBQUFBQUFBQUFBQUFBQUFBQXYzYUI3QUFBQUQzUlNUbE1BRUVReUltYXJtZDEyVk0yNzc0bEtWa3RyQUFBQUNYQklXWE1BQUE3RUFBQU94QUdWS3c0YkFBQVN6VWxFUVZSNEFlMWNUV3drUnhWdWU5ZTc2MTMvaVF1SlJEUWpKQzRJeVJaWGtHWXVTQWdpYkhGQ1hNYmloQkloTCtMQUJXa000aENFWUh6Z1JvUUhDWWtja0diaFFpSUlZeVFPZ1JETktvSURTVGJqQXdkdVl5Q2JPUEY2aSs5VmRWVzlWMVhkbnA4ZFoxdWlKWGZYejZ0WDc3MnY2dFdyNmg1bkgvazRYVm5wdFRnR1RTbURPVmN1YVBucVkvY3lJZm5ZZk9kRzJGQjBOVXY1YjQ5QlU4cGd6cFZYdEh6dmpOdkwxY25JeDJVN1I3ckdHQUQ4SDZRNUFqQU82LytETkk2VlBtU2FodG9ZUzRMdEMxemlXRXptUkhSRi9YdFN6bGZWMk41eFV0WnpvTTlCdWdhdmw5RDB1bEtucHRNcWdEUlE2cjR3VVUycGMxR3dZQXNxQ2RJaVFKSUthdVhXbFhxL09pQzFsSG9nTU9sQnF5MWVjbE9wOTNTK2tpQmxIVGRudUZMUU1wOWZWWmhKbURpS1M1L3RvZUNBbDhCaC9LZkNJQjFDSHpIb3RDNTlwWTZNa2xVQTZRWjBxQnR4elgySWdqdThZRldwRTUydjVreXFRWi9iWEI5SzA0NmliZ3FyQU5JYXhEMDI0dXE3M2orSmxiWmhCMTAxUVZxQmduZVpnam9KcmUzQ1d3V1FDSlI5cGdPQnBqNWdCZGxJcVIyZHJ5WklGRGtJZlVnWGVJZUh1WTVWQUNtRERqeXl2cVhPbEhvM1YwQS8rdlp3cFpvZ1pjTXdOSUpXbTE3cFNvQ0VRSUdIcURYMXNPOWNBWUdFQ0R6ZlVWUVVKSGlDYUY4THBZOUlPVnlWQUtrbEIxcFBmZEFXNGRDUzh3d1ZCV2tiSUIwWVFPd2RBMDkxODB3bFFLcEJZQ3M4bm52cW5aNVF5a1hnQ0ltNFgyUnRIc3VrT3haS1JBN0xQbTZveGt5NkJaRHEzc3hEZFlLaGQ4Y1hyTnNJdktvZ1lUT2ViL1NjVXRoM21QMDVTaW94azJRTWptRHZDS0VQaThFYnpuMVhkQ1pSNUNBaW9TeURUczRwVkFJa0dZTURzZ1A0Qnhhemptd0VYdFdabExWVkdEbWd4UG1LU29CRUE4ME5xd3pPYndzZW00MjhqdE93cWpNSjdqdmY2VmwveHd1cUFkSWVqOEZyaUNJd3QreDJuRWZnbFoxSnRPcTZpVU00SVdEMXNWSTFRT3J4R0x4SForTFFZY3NPT2grQlZ4WWt3c1Q3Q2lnRzFGemNVSTNBSWF2eGNiV244Sm9GYyt2QWdvUUkvTDk1dXFydWpnYWRCd1hLd1A5Wm5Tb1MzZEc0OGpINGtNUnZNZmV3N284bkt3dFNtL3R2Z0RUaXg1WFZjSGVJRTl3NU9KYWp1M3FrdVJoOFU2bmRxcytrQmpUczVrclFZOGc4UlVYY0hiMWIyYzlWUUFTK3E4K0lYUXlPVWRmTkt5czdrK2lkMlZHdUJCNjB1OTF3MldyTUpCcFlkdUxBOVhXekRGOXBPQi9lOFFwVkZpVHlGVlpEZ0lOOUlOdGlWQVNrdG8vQmF4b1NERFViZ3k4b2RXWUhYV1ZCZ2hJVUQ5a0xTcHJ2QVhSQlJVRHErUmk4cHlFaHBmSVlIT0dyVTYreUlGRzRtcjl1SVZ3T2ZTeUVYRVZBV2djbWVsQlI4SzFmV1BiZHlnclg0S0xWNm9LMDZVY2RGTzA0N1VqcmlvQkVaL2wxa3BmaUhnM0p5TVhnQUJEaG5ybXFDeEtPakYyTVNnY3FMRzZvQ2tnK0JvZjhKd1FJUmw2KzBDSzFheUNpVDJ6RXZ0MFdQNmJQQmtPQ05OU0trYXpZbmo5Z01sZGtKdmtZSEJINEVjbVArWlBINENNZmdWY1lKRnBrM1RjQ1hqa04xZVdDdFBCcC9SdWkxSzJweFJFMy9pMTR4MDRjUk9BN1JBVUhtTWZncU5xdzdhbzdrN0lCQzFKYnpJTkR0Y3NGNlNrTWw0TExCV2pXM2hrOHM5ODV0TzNFcWVVZkJpR21NekU0aHFDTHdDczhrN0llRE5QTWxlLzdBeFlxdVZ5UU5pRkl3Y1Y5Y0M0cUJ3a3R6ZTZ1bDBlcTVCNmFSTWdqOENxRFJKSERNU2xrUGw1dDZwUzV6UUdrei8zc095Kyt3YnBneVd2REFvaVUraDRqeTVNY3BIVTdjZHJNeXgwUUlSWlpIeXc4L3U2T1c0Y0hEaGw5STNEWGFJNmtkdzRvbWdOSWhJTmJBazJ2MDkwNVNCU0RieEdib2QyS2ovSUlBaU13MXcyMWp6OUkzRG9DSklxTjhsQUlLdVVwWXpnSjBtY2ViSmppOFA2VnQ4T1M0dnl6UXo2Mmkra3VyT0Vnd2FucEYwaFE1Y1EwaEFQVXFRYi8yRjJDZEtYL3gzUW5Tejg2amlzS2xZOUpDMHVTakFVMXQ0NEFLZXU3dU51cVpoc0trR0NCWFZzaG5namk2NktnUE5OaFk3dWNzclNXZzBUajdBNm9BZGFSYVFRSHFJKzNNS1BxcGdSM0NkSTJQNlYwTkVnYzJ1bklDZ3VWWnpRWEpsT013MGJlT2hLa0ZsUTBjMlNQanpzMEZ5RGhhUGtvWktuem1IODd5WXAwWVJIV2FlckNVZzRTSFpSUXJBZTNsMHRpWTNBTVFNOUJndFFXVzBKUEJaOForK05DNVZtN0M1TXB4bUVqYngwSkVrYWRlZHRNTWRFV2J5VkE4aGJnSkVpamZUTW9Lc25pVUdBU1NBczVDWkJHeGs5N1NUQ242RVFTR3JIQVVJSTBTR0NoZTB2NTQwajV0YjhYU2xaWUVUR09tVERyU0pBd1NzeExzMXd6MzRrQWFkRkdUcjdlcEs3TGhTeXNEdkxvcEJrVVRaVVZJRzJhemV0bUhvR2JPSFZEdng1ald5d0owbWI4MHl3alNGdDFJNGtpNVZkRmhCWFJKd3NpeGpFVFpoMEpFdEF6eDVMWXI4dUpMa0RLdnRCTWRwMWxuNFE1eHI2dXFmT3hhY3NJQlVpWVFzUjE1TWRSUjA5WUVZRUhhOUxWWHhTd1gveDVvaUpVZnAyOU9raVFKNHNpeGpFVFpoMEpFbmwwZllpeWJVOVhiQmNTSkZzNjIzT1ZPNkFaV0FtUUFBYk56NDVmOHR2YXVXTzUzUGQ5eUpua3k2ZEp4ZmFkZ2t2TWhGa25BS2tGRmFrTG94anJiQjRnYlN2bWdGaGZreVlGU1BBU1dPbXdBcDFZTnBzNmpXRjMyNWFFMFowdm55WVYyM2NLTGpFVFpwMEFwQnBVN0tLUFlSQTN5T2h1Q2lGU1RYcitKVnlxZXV3eUFSS0ZQTHYwZ2NhUmJiK3VYZmdoajhBRGQyY3BwM3ZHOXAyQ1Q4eUVXU2NBaVp6RlVaYmh4NW1CbzUzSFRHcjcwVDZGV3I2SkFJbjJlbmZwKzVNZFM0QndERE4yd0NQd0tvREVyQk9BUkQrZHhUWURXQVdlYUI0Z2RmeG90d2FkNmlsQkdsRjRpeStmbXBZWEhDQ0NieEdCVndFa1pwMEFKSW9jQUE4OGhELzkxOHJPQVNRNHBnTnJ5UEE1OWZzay9ZT2QrMW1OZVFJNmhLQVh6VHhjZmZ3REIyNmRFS1JEN2VoNjJ1bHh5ODBCSkt3Ylc3d0xscDcrZlpMK0hQSmR2SFJ4WDl2cHJ6WG9OekI4MkQzK0lISHJoQ0RWTU95YTVNRHJ6R1pJTXBBK2RlOGxXWmZubm56NXpXK21LcjcweXVuWFV1VllON0ticjV5L3RCRlhia0tLZ29zZEc5aDIwdDNCVlo4aU9tV2ZvN1V4WmJFdzdWdDZQQmxJaTYrOW1aelFDeis5OTl0WXRJVHk4WnFQRG9xVVJsV1NjY1NFV3ljRUNjcW9ZMHcxMmhEeXk0UDBNZlU3OVgxZWxhZVgxVnQ5djFwN2dzK3FzMmZWN3BWWHU3N0lwRzZvQnplSFo2OElONVRUWEJzV1FIVGgreVR6NVMyaWh4UGZIU0EvV29kYXZvU0J0REE0NjU4MldaVk5IcDYvR291V1VqNnlMemdVS28yNkpPT0lDYmRPQ0JKRkR2dFlhaDlhV2ZPbkEybWhzNXYxVXdjaGc5ZnhQb3FOMzd6aG1ucXZtVDM5b01hdFpxcndieFlHLzlpQVo3b2Q5RFZwVnM0a2lzSHJ3bDBEb0pPRzlLMStKajN4TG42TGNTZnVjdVc4am1PTHVxeElLaC9aTjRNaGlwVEcwVytLY1JZeDRkWUpRY3FHMkZWZ092bVhtRVpNQjlJSzRJdE9ua0J6QzYrWXJrWVRNRnZvNjMxWHZ4T0RoQUdPTnRqUzhCVmRHbVc4bkFTSll2Q2ZzQWhjbjRpLzB4SVJPSnRKZzJQRTZ4L0VIZEVycHUzd1ZVcFMrY2krWlVwbldaSnhEQkszVGdUU0NPRWRodDVSSUxZRHFiVlBlNDdqb0JvZmpCN3BrK1ptVVBHRW1WemI3aE5GWDQrZWRpblg4Ui94K01wSlVnRkloMG85d3lKdy9XN3BmbHUrTW5JemFRbjd3WlhJYjJBVFFtdGZMUnlyU2VWamtFcVVMbUFjZzhTdEU0RUVjNTV0S2ozOHVhRWNTSjBtblVkRUhtcnhGSk1Dd1c2ZE4wSzZZL0RFYWg0MTZlZDJHeVVnRDdpVVp3T1FHa3I5bUVYZ1dxejMrbksrT3BCdXdHV3M4bEF3NzJyenUwaHNoKzQ3cVh3TVVvblNXWnB4REJLM1RnUVNSUTU3c2R1eUlDMWhoQUdMbmRCc1Q5RTN2UWdibTdMaVdtNHRySEpkV1VQYnkzMWQxTXFmWWYzWStRQWtIS1dleWJuUlVXZERFWUY3ZDljNklpd2loN3N3M0VMM3ZXQW1wWldQUUNwVE9zMFlPMVBNYUhGeDYwUWd3ZEM0MkM3RE5MVWczWUQ3eGtjcVRjRVFtZEV1YmhRMnlxdVZIODlobTlLVU5YVDAxTlZGUFdtL2dHeU1iQUFTcE1qZm1OdTJiU3E1WTNQMGRET3AwNlhYR3VFS25LM3A3OExZeVl4dW5GWStzbStKMGdXTVk1Q0VkU0tRS0hLSTR3YTNUNnJkSmZkQURsdGV3eWJ5TjlTWkxFV2taV3pEWG81WUNrQnRrbFluV3pIeE13QkpEN01UemdYdVcwYmdEcVNGYzlBTm94VTRXOVd3ZFNTeVdWcjVFS1F5cFFzWXh5QUo2OFFndFVrak1leElYenVUUG45QTM4QmpPZ1hYVnltUHNGRVdvNnV1TGxtVjZ6YVY0Yi9SNmFwc25JOHlER1hCUFFDSmZxRXR6YjVPSlZ1OHRaMUpWMytnVDVPN3ZJN1NTMTNjWU8xalBQeVZWajRFcVV6cGJLa0xkaEhqR0NSaG5SZ2tSQTZKTmNlQ2hDN3d5eDh4VHFuSVhMMXdvYTNaMlpKdysrc1cwYjJ3bFdVMzdqTUVhUkFxUU9zc1RSbC9XWkNvQkVHTnIrQXBUTWs2eit1MFZYNTVDS2JoOVFhUjFDeS9oTktHbldOY3pFUllKd2FKZm1ZZlM4MUF3ampZTloyRjk5Q0haeTNyR0Z1eDIyL1krZGlKNjBMRzVma1FwRU1vME9STjZPY2k3S2VscU9JZzFZSTYxekplWXZVazJOVUU5QXZqNk5MTFFKblNocmRqWE14RVdDY0dDWUZZSERjNGQ0ZGVRRkEzbllYMzBJZGpRNVhIVFh2aHRoQ25Jelpla0VlZkljOHg4aUZJOEFVeVZrSTRha2RFem82RDFDcWF5ZEVTaThaTythVVhuOHV2anJLcDUzNUQ3TXVVTnQwN3hzVk1oSFZpa0F5ZjhNNW0wcTNBZFRoU1RER3NXUHh5RWNnd25ueURQUEpHSEhPWHQ1azhIWUkwQmdjT1VyK28vNXA2UDJLVlVENWNrOHFVTnZ3U2pFTW13anBUZ0xSdEY1TlFBN2hhc1RwbmVJbGpWcS9VenNyaWhuWDJkc2hwc3Z4c0lFRzI0M1IvN0FXMkkwZ29IOWkzVkduREo4RTRZSklKNjB3QlVtSmJZZnFPVm1CTWtqdTZDazZpYVdqODNVWW44TXQxWHpwTmFqYVFNRWlhNlY1dGpNQnJFOG9IOWkxVjJyQktNQTZZSUVMZDBiVGFPbE9BbE5oV21MNmovUk93T2RaVjEyTVBDZDlZMTNXMXVFNlhqMytiRGFSSWF0ZHhTdEZFV1dEZk1xVnoxaGN6a2RhWkhDU3pGMzZoNlhSeENmWVJraW1EdkhZOElPNVoyM2VVU01ETE5IVitwR0xQendrdlRzOEdrdDcxM1V5OElZT0VCMkhuS2VWamtBcVZOdXhTakFNbTBqcVRnMlFPRCtpb01ieWlvd01zVWwxTnBGZksxUlBlQUdQRlpJZEY2emFuTGszUEJwSU9QT21jTmJ3d3hMYkNzcFR5Z1gzTGxEYnNVb3dESnRJNms0TlVvd0Q5aW9seGIzNmJxK0ZkN1MrL3BjWEJHbHJYQ1ExZjQ0NU81M1h3dWpycmROSzVxVzR6Z1FSejNNYlhLL3U2Wnl1YnpyQWwxcFZ6NWEyc2dYMUxsUTRaV3g3UkFhdXd6dVFnNmREa210bi95TU1DNTJxaFhsMTNiMmZTa0tLOHd3TXFjM1VEOHhycFJtSlRwdHVPZjVzSkpCT1M3dTBJMlhUZmZyRnlNdU5jSEtmOXVmSld3QUFrakw2dXJrb3BIVEMyTE9KaklXR2R5VUVha1h1cTRZOSs5czBYZmU5cUczYnIwelplSGNjeW9POXZVQnRYMXpMT1pCU2ZFeExaSk5kTUlLMlJDdnFjbGNtbWUvZExySk1aQitaT2VTZGhDRktaMGdGanh5T2FTY0k2azROMFNGWWQ3QkIvT203cHVvNjhxejIwRy94dGM5QzVSeTlIcnBpREdWZTNxcmRIUytwTVkrZTRUSkdZQ2FSbE91ZGRNWTdCeWFhRjhFdXNMMmZLTzBGRGtNcVVEaGc3SGhGSXdqcVRnOVNBNFplaEdDNjRDbmFTQUtlUWQ5cXpSMlhMK3NUbGkzalZlemRiTVIrcHVMcWIrc2l1WjJETUcwNzNtQW1rS3dxQjV5SEdIUzRubTg3NUpkYVhNK1UxRGQxQ2tNcVVEaGc3SGhFVFlaM0pRVnFCd2R2MGNobFh4KzVXS2VOOU9IWmdCc1ZzNzN3cmUxTHRYZ05Zb3lNaW9nK0E4N3JST1Q0am1qbitCc3VaUU1vRzU5bDFldmN2WktPY1cyS1p6Rng1b3FFckJLbFVhV3JnR1ZQT1hCRVRicDNKUVZyb25BMnNpM3I2M3IvMmJUYzRnN1VibnF1dnZmMmNLVjVXcDgrcTE3T3NyVjdOMi9pNkpYWDZkZldnNmRwUG5aZ05wQ2ZVNzlXdlRkOWVOdVQ5RXB2NWNxNjhsVGV5YjVuU2tyRmxrVUNhVzJkeWtMTGwxOTdxT3U0M2pLT2d2UGZoeVB3d3Azank1ZE5ua0Z6OHh1bHhYaUxxL2p6emdnU3VzNEdVUFgvdkwwNDBKN2MrNzk2S3k0WHlwam9DS1N0VE9tU2NkNUZrWXEwekJVaGVjcVJXajF4Vzd3cHQ3aTJiU0R6TDZoTGtGeGJOQ0pMZzcyV1RiL3g5dVNDblRHemZpQVFGbm9Ga25OT1dNcGtWcE8xakp4RS96Yjc2MEJWSGliSzZpSGljZ2tjSUVwTnRuVy9nV0hra1VhbDlMVFZqSUJqYitsSW1zNExVcXR0dUVPcTVkTFlVZjI5czZVcnJITkVraVVjSUVwTmJmQXZBeWlQSlN1MXJxUmtEd2RqV2x6SnBxQy9qdjhwWjB2UnpFUlN0Z3ZQOEFUVjVnYlpBSy94MTZNcEptaFdWbHRVVnR5cXB1YUx1UThKNkNZV3NBdkVuQ2w3WmE5bHU0bk4zZXNHNjc1dVZ5VnhxWDh1aWlMR3RMMlhTd0ZiSG5rZmJCdUZ6dTVobWtkd2E1dEFPYmRmWjdOazhEcG40ZkZtZHA1b2doWU1QWElrajBqUVBoRzJGNUZxMkhyMzBkMGR3bWttWnpQRy9ZRWowVzhUWWtwWXlhV2lKbTVZMitTd0I2UmI5TWd1ZnJoelFudW0yYjIyT2dIeWVwOHJxT04zWTZVY0lrcGF0VDNzSmVhWllKblA4ejB3U2toY3h0cVNsVEdZRXFRMTB6RCtyV2FPZHU3MnUyeDJUTFdEUHNqcEdOa0h5MFlGa1pOT3pjcVNPdkFnenkxekUySGN4djlTeUJ1WVdqYndXVitxUUtSajJYbFlYMGw1MjNzaldoMk5ZNG1NdW0xbm1Jc2FYb2VEbVB2V3lwdjZXZlZTeG9IdFJmbEVsSkNtckU0UWZRaWFYRFNjeUMyMytkY3JNTWhjeHZoUWRuOS9RM1F6VVg4WDV6akorZ0ZWMGxkVVZ0Ym1zOGx5MkZmVmdvUDdFT3AxWjVpTEdySSs1Si9IejVEODA1OTdMNVhYd3E4NmIvNXhMYjlNeC9oK0xwcXFXSHRIV29nQUFBQUJKUlU1RXJrSmdnZz09Igp9Cg=="/>
    </extobj>
    <extobj name="334E55B0-647D-440b-865C-3EC943EB4CBC-3">
      <extobjdata type="334E55B0-647D-440b-865C-3EC943EB4CBC" data="ewoJIkltZ1NldHRpbmdKc29uIiA6ICJ7XCJkcGlcIjpcIjYwMFwiLFwiZm9ybWF0XCI6XCJQTkdcIixcInRyYW5zcGFyZW50XCI6dHJ1ZSxcImF1dG9cIjpmYWxzZX0iLAoJIkxhdGV4IiA6ICJYRnNnVzF4dFlYUm9jMlo3Vm4xZFgzdHBMQ0JxTENCaExDQmlmU0E5SUZ0Y2JXRjBhR0ptZTFaOVhWOTdZU3dnWW4wZ1hGMD0iLAoJIkxhdGV4SW1nQmFzZTY0IiA6ICJpVkJPUncwS0dnb0FBQUFOU1VoRVVnQUFBa3NBQUFCWUJBTUFBQUFYVHE0dEFBQUFNRkJNVkVYLy8vOEFBQUFBQUFBQUFBQUFBQUFBQUFBQUFBQUFBQUFBQUFBQUFBQUFBQUFBQUFBQUFBQUFBQUFBQUFBQUFBQXYzYUI3QUFBQUQzUlNUbE1BRUVReUltYXJtZDEyVk0yNzc0bEtWa3RyQUFBQUNYQklXWE1BQUE3RUFBQU94QUdWS3c0YkFBQU9za2xFUVZSNEFlMWNUWWhzUnhXdStYbno1cjhITnhvMGRDdW9vTUlNYmcxMGJ3VFJrQjVjcVNEZHVCS0Q5SWlDRzJGR2tVY2d4cDZzRmJ0M1pxSDBVMEVTbjdFbjRDTHlERDFFRjJveTZka2xpMENQUDhtYmwzbnp5dS9VMzYyLzIzUDczamVqRGE5ZzdxMDZWWFdxem5mUE9YV3E3dTFoNy9zSUpUWTJ6V1pvTTViQkpWZk9pUGxWc28weVNkdUVZNVZUcWlXRVNLNmVvVTJrMjVXUjVzVDgvcE5wdlBrSjJsb01xeGtnZUFnVGV3aVRwVFBwMlNyZlNLKzBhdW9YR0tiVjlNcXpjL3lmRTQwNXo3TVpxTVZVd2JRQTI0dU1kWjN6VTluNElVeUV3eXhnZXNkQ1QyVkxuTitWMldtQWFmSDhiMC9mdW5Yck52NmVmMlo0YU1ScEhCSDUxbE5Id3oxQnk2OU5yRzMweG5CSHBtZDBiQ3BnRXN1UnZsZ3dhUkl2REZNSHJMWnNoRVMrei9tQkpENkVTZUJRQmt3N0VwSGtTa0ZHUlJhbkFhYVZvNk9qSWFiTStUbHllMGFPcndvYUxrYzNCYTJBMGEyQ1M2S21hb1IxREtpeTB3QVRUWFZOUU9LNzJmbVBjMzdudzBvVVZnQW04dUh2YVQ3NmpqSHZxL3kwd0lRbmk2U1daeTBIWTh1Y0g1dFNBWmpZa1BON2hwSEtiSElUWVV3TFRETUNKdTBxakVBd2xnMVRLQUxUQ1B3VFRwSmx5M2h3Tmkwd01jd1o2Y0JnSWpOMWZpZWhGSUdwRHViN0NTdkswWlBwS3RMVXdGVEZwQk1qVUxObnU4WXNRQ2tDVThTSEx5VWVmSHEwYVVYQVpPa09JWVVIZmtCM21ZckFCQ2ZILzZVWnlmc2lsZ2RObVJwdElqbVFYUCtCQjE3UmtoVFRKdkxoN3lhc0tGZTFsSGRxWUtMOUJKTHJQOWFjdGErSU5zRjgvV2NBeWswTjNQVEExSUFjZmd6WWN6YXNoV0FpSDc2dFVSRjNtekE5TUpVSUpTOEc3RHVoY3lHWXlQY1o1U0dZcm9GZ1lKc2VtR1NBZVdabWpneE9nWSt0Y2lHWUNCWG51QXE0R1E4K1BTdWRDR01neXBhRkMwN1ROcXhpSVpnWWVDZXdnQ3VzOE4rRytmUm9VeVRBckx1TFV6R1lkcTB3aWVBWmNYVStRNFVwZ3FtSzUrMGF4c2g2M3BDbEdFekV2a3VRcURTMGw5VXBnaWtNTUQybld3d21SSk4yckVweFdtTFJVd1NUQ2pEMTB4WnJVVGNwRmRVbWhLcjJhd1BzWHF4d2M0cGdva0FaYWQ4Z3MrZ0VsMFZob3AzdVhjT2JsWjNOeXpUQjFJRWdkb0RaczhXQ2dNV01qcFlJNnp3TGd4MG1vRTBUVEdWQ3lRb3crL3drRWFRNFRKdGd2bVVZdG0yOW5hYVZqdUh0SXBJSk1CRmM3aGlwS0ZOUW0rZ2N1YWtaMHZjTEc3b3dWUUVCWUJCSlAzRUVsN1ZFRU9RS3drUSsvRVF6QkhQNzBIZWFqSTROQkV4TkpVclpFYVE0VE9URHpUdUprbTNkVjYxTk01OFdueUhGTGpVbHZIVUx2aUVnNzVHczJsNXdXVmliNkNrWWkyNDRIdnlLZmRPalFzN294VnFMTlZJQlRCUUJKaStGaHU2T3ZqaE1QVERYVDZ2djdxcXYxdWlrT3BDc1FiSTlnY0lwZ0lsMjhXYm5oVUpYQXlydkJYMlRlQmQ0ckZrbGlCSGxFbUQ2N00rKzkvdy81R2orZFdFb0JJMWRmdUMzcFhNUy8yTWEyWDFiTkYwMHIyUjF6Mnd3elgvNXpkdlBkRldmcXIyYzBWSE5vYXhBMXRnZlVTNEJKZ0xCdUVJMW5WeTNFS1lPOFZZYjkwMHZ1TXhxZENWaUlaR204KzZOWkdxMGtyNG5pd2dPVkU2V1haZytjOC9xbGZSbjdFdHYyS1h4K1NlSDdqNStmT3N4dFNGTVpRaWlOeEdEUU5leWFkUENpMkJSVThNNk1MRytpUUxnSFU3c21Ua3dBYzZtWFdueTdoc01RMDdMdExYdXBqWElSZzloa2dHbWNHT1k2NDdISmh0TWpGbm02c0xVQUlCU1Qxb2Vkd2Ntek9MQUcxb1dvWVBiMFlvNE1RM3RlT3RVYWdpVENqQnI2SUs1MHMxT1dXRXFKWHQvRnlheXgzM2lTQ0hVbHMzYWdRbUhCM0UwMEw5bTl4cWZSNkFmWnpPK1cxQWJ3cVFDekIwMERZTExyTDZKSEpKeG5TNU1wS3g3TkEyc290WXVHQVFIcGxuM05KZzZ5SFRkZFdpYW5ITEhJTFdVcW9uSUVaamdNNUJvQWV6NEwybXp3OVJJM2cyNE1ORkdUcHgvNHdUUUlDbW03TURFUGw5TGtlTVRHeWtWTWZJQ1A0K1JKNlpGWUVvQ3pLRmE4Q3l1V1kydWxiaE9GeVo2WlNwZUc5U1RXRi95ZDJHeXhpeVFYZk0zV3psNVJXQXlBU2FPTWdQRHpnclRNUEhBSGt3TnFCTk5kdGYzcnBjQlV6MklhUExoRklGSm5XQnVzNVdJeG1hRUNldkF2cDZRQjFNWk1IVlJOL1E4dU91YmRPZUM5NTc3d2lNM3R4aE1Jd2hDZnJacXZ2ZEwyR2VFQ1lxNHBUdDVNT0g0aERRTm54aTZIdnhTWU5wMVF6TTlwWW52TVpqS2hCSzhkeXNJTGpPN2NLeG5aaW9lVFBRSkp0WUhvT1h0eEMvRDZOcUo3WnY1NU1uRVlLTG5qVmdaaHRNTVdHYlVwa1hMZFhvd2tROEhRQ1hmZzErR05pRTJNN2J2aTFMc3ZBbmNhTTFHZXNJeUhETkdScGpLbHFyNE1IV0V1ZldFNlJtK3lGeUNOdG0yYncrRmZNSHpKdUxXSjVSNGk1OTVyRkhNQ0pQdE9uMll5dUJkb3lDMjRySzNZUHJVMFF0dW5Tbzk4dUpyMzRwVlBQSHk2ZGRpZExMOTVaZlBYOWdJS3pkSnhIaktjdDVFRFBHa1JYSTI4SElrRjZiNXQ5czNLckxDdlpMci9FWDd0V2VKNnNORW4yQWV3eHo4d0MrQjZVUDhGditoeTFDVWx2anIvVEJHWWV3eGZ2WWtiODdkN3ZwOVlQdkx3N09YdlRoV3RGb1lTaGtqMTB6blRXQWlBMHh6TUdRUDdzQTBOK0MvN2IvTEh2dWQzVUxrNFRwL3lYL2ZGakw1TUpFUDMwTndkdC9yWldDYWFUZFpQNkxKYlBBcVd3ODNCcURkcWJISDc1WERWYTNNN3cvK3ZvSEh2dU9OTldreDVzSVp2ZitnRkhGL0Rrd2ovaDAyUDNqSld0WFU4TkNWdDgrZnhZZjNGRy83TUxFaHRpdFFLZWRMSjdRek1LMEN3RjBSVzduU3JPQUlhajVRUWpiVEYyMzc3UkFtV0JZZFd5M0gxTW5sZlVFcENoTjloMFFwWXRJMlRCOFV1OUNWMHhBbVVwaVhNSEtQMUNtQWFZU2xyaFI0OEFTbXhoNkQ2em9PWnQ0NkVPY0tOYS9pQTFMQjZ0NUhJZFFLSXpYcDNvNkpRaFZaVXh5bVhRSXB1a2UzWUpwcEN5ZU11Q0V3RUp6ZmltOG9GaWxDQ21DQ1FHZWJNaFMzcDJtMHFWMmpHSDNIcnFQODdDa2VHMGFyZUJWdGllaUNkM3hGcmZycU9HY1VBZDNqTXI0WWh3bUNJUGxXUVp3c21CYVZkMm1GZUdMMzM2VFc2OVFrZ0lsOGVDczBIZzNUTmF3MFFBTjY2S1pINldBQlMzek5KUytvYUI3ZXJ1dldNRmpGbmlBMTFOMnZ6MXlPdzRRbmczUVE0V0xCMURKemVNOXZXREpUeDRZa2dBbWlJamxmRnhJRERkTWkyRUVkYXo3VFVSTVVPN3lYRFJwcTJ3YUhXcE1VYzRYdGQwV2hGOWxQbUZaWk1uR1laSUJaaVRCSVlNTFQyeElOT3FIYWJRcXZKWjc5UmdnVCtmQ0lybXFZeW9mMG03VXdlQm5XTU55aWIrRllMVzZLYVVTT2xnQzJxR0lhU2xuS2NZM0RCS01PZHFhU2VRSlRXVS9ZT2xyU0V4aXBSVWRBR1dnVGxqRWtLWnp1Z2J1RzZYUDdqR21jcldyMkZTcGdpYmRwUXUrNmdyS1dIQ3ZyRml0NmlwSHpSZDBtMnowRnBoN2tjTThXRmJzRXBwSFNHT2hHMHgrcnIwQVFyMEZDbUlUcjIvWTdhWmlJM2dvWGQ5bTg1OGROWmEweDlYRENKWTFweSsvbGozMVJPUVVtK3NEbU1OYlh3QVJsUHhFTll0NFdZYmFvZzQrclJJeE9mT0VaY0xkZ0F2Tm1VQzhJd2NsSVE1dG5JN1Q5cW42UzdiQXV6ajZObWdJVEJaakhzVDRHSnRqVGdXaUFUTTFyQ2RmV0ZTU0U4N1VJVE9nU2VuQmpkT2lKQmhYQklMaTBmV01kYUNXSzJINUhlKzdnTkNMZ2V3RWhCU1k4enZPTldGY0RrM2xERkhHZEFGbDJMbEVtTkxvWTQ4UTNvVFoyYmlvNllWNzdibSt6RmtSc2Y2RFdZcXg0aDI2dlNVc3BNTEZQbnY4bXlzckFCQVJxb2tYRWRhNnFlQUNlK0R3U0VFUVpPekRWdFZQeG13WW5JMURjRTlFb1p2c2FPYXg0T3o2bnljcHBNS1Z4TVRCVng3aE9nOXlJYkN1SE5vM1NmTW1DSGxYUEQ0cHlVK1FqdG8vb2NsdlV3ZllydWtPK2UyNllOdlZpRzNHZEplMHYyclRDNUlCcEdBMXRJV0VRVHdHZFl5SDVkVkpjTjhGQ0s0SlNEdXZjbGhlV2NzUFUwSGF4RzlwOVdhMi9tT2RoSHBoazlQeGNMWng5OEVJSk1HbU5RVUM2dm1kM2dSMUtGaU4rMTZibnlCZUFTY1ZWNGxUK0xXZm91cklaK0lUOVBEREpWWUYyd0g0S3dtazRxNjVvSkk2VjEwN3NEbmhLc2pnTW42VGRMa00rTjB3OUZaUEl0V2ZvREtVUHlOYUVzazl1ZEdWeWFYUFlEaUl0ZjNmTDRwMkVuVC8vdGlERGhWZEVSZ0JZdlNueXFnNitTUlFObEtLVTY1SWJwcW95TEdqOUZwczdrL05SSXBYVTZpT2huQndtY1pLK0lMWFZEYUNOMDRJdnI0Z3h0VFlOYWN6T1B0Rk0zVURHSll1UklFMzB6WDdKRFZOSmFSUGlkY2FXcE8xcmtWWlZXTmNXNi9Ea01JM0lTTXI0RTI5NUxOY01ieU9BSUV0V2hyUXJLUWpqMEw2L1FYMU1YVU51emtkK1NFcU5Ka3U1WWJxdTNPS0FER3NGcDIrV1NOZmsyY2E2WEF3bmg2bERjZzIyaVNkdEI3cVVFVW1vcnNoMTlCZUpkYmtvdGpoQ3lUbjVleXBUdHlZZTB6VitKdEJUUEhMZGNzTTBML2RTVUhENGtHcVRCazlFR29yRHBBYi9GWkVuaDZrSzBaZVVIUU9tSm5FUkNhT3BYRS8veG14SkdQOFhjQng2eUZibFA0TXdkY3RpS2VsSklGWEhmTGZjTUxFT09ZZjUvcTlKbXdiSWl0TWxKVktQVnVKbENXUU9tRlloOHU3M2lTVWRZMXNtazRSTmlCZ2xqcXgxdnNVZTRjMEZ3RFU2RUYyU3V0RTVYcmtVamdiQU5EOU1DL3d2YktiekxzNDhLdXNJV1NnWmtkYjVYOW44UVBtUnliVnBwbjAyMElieStORmJlNEk1WFpLd2FmNlZONTZTNUNWKytpUi9sYkZkZmx2MVNlcXU4ZE92ODNzMTJiRElOVDlNVUtjYi9mTUtqbDN2OVlWeE1aYUkxT0EzMnZ5UGNtS1R3OFNXWG5tOWE2UmFoS05TeVFtYm5sYkVSMTQ4L1FheXM5ODhQVllVeHF5NlB4VjJUT0JhQUthWm53eHZkTUhpWThNZm0rbHBrVkQzbzJjVk5RZE1oaDlsMWc1TTBUa3NlZDJRdzh5NHVyRDF4WlFDTU1XWVd5S1o2cUl3MVk4TkszdW5QMy9ma0lQTXVMcWdjUmJDQTRiSkVzbU1YaFNtUmtXelFqaHQ4dXlhOXorT2RDTzZqNnV6MjJYT1AyQ1lFcEdTR1ZUNUYvR3J0YVFjeTgyaVJZT1d4MGdhRU8wNUNvbk1PUlpSVmsvb0drL2o2dUk5THFETzhYY3d3OG9GclZRMVduNDA3U1JJTmhFaWVjeXFDSDE0Q2dTNmFUMjl6U3daRi9Sb215SXdTNE0yajNYbjhENnVMbXlkZ1lLdEkxTHMvVzdZR1Z1RkM5b0trZnlPVmRHdDVwT2Q4aGlZUklTUGx3ejdGSERzSkwza3hpUXAyN2x4ZFhhN3pQa0hDNVBjdEhpREY0UnBGL2pRSjRnMXZBcFc4UmtOY1AydU40eFZIRmRuTlpzZysyQmhFaUpOTUhxR3Brc0NtaFVLcFJ2MnJxTnprTjU1WEYxNnJ5dXJrU0k5Mk9FMjk0Z2ZoZlh2NStTbFZKcVZwMUc2Nk56SDFUa04vMGNGS2RLREhmeW5HNExmZ1AvWjJYVXMwZWRUS1dsY1hVcVhLeVVya1M1alRIeG8rb2ZhWlREK2YrSDVYeHlCWDNCU25vQ09BQUFBQUVsRlRrU3VRbUNDIgp9Cg=="/>
    </extobj>
    <extobj name="334E55B0-647D-440b-865C-3EC943EB4CBC-4">
      <extobjdata type="334E55B0-647D-440b-865C-3EC943EB4CBC" data="ewoJIkltZ1NldHRpbmdKc29uIiA6ICJ7XCJkcGlcIjpcIjYwMFwiLFwiZm9ybWF0XCI6XCJQTkdcIixcInRyYW5zcGFyZW50XCI6dHJ1ZSxcImF1dG9cIjpmYWxzZX0iLAoJIkxhdGV4IiA6ICJYRnNnVzF4dFlYUm9ZbVo3U0gxZFgzdHBMQ0JxZlNBOUlIVWdLeUJjYzNWdFgyRmNjM1Z0WDJJZ1cxeHRZWFJvWW1aN1ZuMWRYM3RoTENCaWZTQmJYRzFoZEdoaVpudFlmVjFmZTJrcllTd2dhaXRpZlM0Z1hGMD0iLAoJIkxhdGV4SW1nQmFzZTY0IiA6ICJpVkJPUncwS0dnb0FBQUFOU1VoRVVnQUFCUXdBQUFDMEJBTUFBQUFqbFh5T0FBQUFNRkJNVkVYLy8vOEFBQUFBQUFBQUFBQUFBQUFBQUFBQUFBQUFBQUFBQUFBQUFBQUFBQUFBQUFBQUFBQUFBQUFBQUFBQUFBQXYzYUI3QUFBQUQzUlNUbE1BRUVReUltYk43OTI3Vkt1WmRva25ZUzA2QUFBQUNYQklXWE1BQUE3RUFBQU94QUdWS3c0YkFBQWYxRWxFUVZSNEFlMWRXNGhreDNrK2M3L3N6aVYyWWlraG0rbUVYSWhqbUlrVEV2UTBUUWhXNUFmMWtJZmNpT2lSQTFvNXR4NXZGRThVc0hzQ1FWcWprRjZCV0NrUFlUb1B4Z29FenlDSUJIN3BEY21EVFFJemVwRXdNWjU1U0xBRmh0NUk5czZzZHFYS1gzOWRUdDI2dTZyTzJabjJkQjJZNmFvNlZkLy8xMTlmMStXdk9xZXo3T0pmajVMUTZ6M1RLQ1ZBbUpBcFBtSVdXQTFsSWJsbldxZ0VDQk15eFVmTUFudkJOQ1RMaG9sS2dEQVFVM1RVTExBZVRzTkR3MFlsUUJpSUtUcHFGbGhrTkxSR1dtR0hIL25OMy9qeXQ3L1JVc202SmU3eHp4SWdETVFVSFRrTE5CakROdnBYL0tOZmZWa3k4WDB6YXdrUUptU0tqNWdGSG1MMCt2N0Fhdi9FMXprUjc1aFpTNEF3SVZOOHhDd3d6OGgxNmxIdEszeHNYalB5bGdCaElLYm95Rm5nZ1BId2xrZkZKNzZEZWZmTnJDVkFtSkFwUG1JV21HVTB0R1o4VGpPOFRUUC9uM21yQkFnVE1zVkh6QUtUaklhazZsWHZMdVQrME14WkFvUUptZUtqWm9FNjQrR21WNzNIWUFBK3NYS1dBR0ZocG9UUnNzQWxSa09yajNOYllieEpTTnU4VlFLRUNabmlvMmFCRnVOaHhhL2VIeU5rMDhwWkFvU0ZtUkpHeXdMcmpJYWY4NngxaDFpSGJMSVNJRHlscDJ3WDFRSUxqSVozUGV1M2FCK3l5VXFBOEpRK2d0ays4alAwOHF6NGVFaG1UOHd6eXJiTGVIam9LYTVqSGJMSnNtaUlNVFJieFU5MFNGNERNVVRPa0RYbE9qWlAxYWhRajJndEpITVBqSE5LNXJ0eDlsanIxbWVPSEZzM29pRW0wR3lEOXhLcFJPWVk4c3RyYWhnaVo4aWFjbFJvT0k1VUlDZkxadHYxaUxlMnJCdlJFQ0gwU0RTMDdHNGxETmxYeU5LdlgwS1g4ZERhcGV0UnB2WUQrMFlzUktLaGJVc2paZDB4Q1RLeTZOR2E1MTZFWHVyOFk5T01oZzUyT1hWYmRCeUVpSVdZc1BjR25USkY0aVNKSFpTdFBVZ0I2Zndjb3FZY0dScUc3Y1psV1hQTmFycFlpRVJEeTVSbWdxRGg5TWxmUGZjVVhEZmg3K25ubTNSbU5FKzJyeXRKNzdLaVEvUVZNdXZTUDc3SHVzT2Qvcm5rM1NQSDhCMEpJV2c0eTJ5c21KaEpxMjgvUisxOGZidkpsQ3ZjRzg1b2dqNmdVcnFzTFVITTg4MHFUWUJyaUpwUzBwQTFrdmpQYUNoaStQbkRUc1BMckRiM1dSTU0vRDllc2JORVFrZ2FhdmFrSm1aWFhhYnZZRUp4R2twQUdtQTBWSktxVEd5aUliZkQyWDYwV0V1MEMwaU5nMGcwSEdoeTBSdk9iY1BGMm9tR2RxRGdmSjUwQXNGckRHdUlldktCbGRNejFGajE0cWIvb3ZLSUVRZ2hhRGdOVm13aUFMWG5qdFR1ZDVsaWhHeHZZbHJoM25CV0NpSWc2UXNVdEN0a1FFb1ZwUXpsb0l5YU5WQlhyaVQ3cUdOU08wLzc0YVhoRkdzSjZ6bVR2RzREUTNFUWdvWVVmZ2FWTU5mcms1OGc1UDVQQy9HRmFVaUJ1S3I1THZwSHZnbWkvL2RYbDRXVVJNUGNFbWNhNmpBZUhoY1FHZ1doMHBBOWFtcDVnK0JabDF5dFVtaVlNVldWTHgwUVU5OUVHcUllUlF6SzJEUVh1emZNK0c0Y1gydEZrVEVLUXFYaEdQc3FWQXpwYzBUeDM1WkRRNjdxc1pRRWs1SU5HYUdCUkVQTkhHY1ZZYnNaL2h0NkRyMmlJRlFhOGs3cWhvRmRJOG9Ldmh3YWNsWHpEckJsSGh0S05EUmFvWEQwRDZzK0VFZXNLekk1NEZOVTVJbUIwR2k0ampxWWk1d0RkZU9rSEJyeVZZbmNSWWZqNHp1aUZ1d3owVkMzUitIWUJQR2lGdCtOUTBkYXBNd1lDSTJHREVEcCs2Z2lNRlFyRlNpSmhselZmVjdUT2lGVkh1UWZpWWE2UFFySDVzMHZ1aHR4cklsZEVWbHozL1pKallIUWFNZ2Z2Ri9XaE1HUjJrcWVVQklOdWFwOFZRNWp0TGsrVHpUTWJWNUthSXBzZWVHc01ocnVlR1YyWjRxQTBHaVl0VkNIUXcxOWhxaHI1NUpvbU8yeDJsWlJGRHhvdmEvSlRFc1V3eHpGbzc0MDVMdHhQVi91NWFGSkJJUk93enFTUS8vYTdHazlWVmswNUtydVlLMDZHdE14S2ZXR0h1MGRrc1dYaGxtRGRSQWJJZUJHM25BSW5ZWkxxSUwrQm9tRzFwdVhSVVBlOGVJOEZKeUc1cklvT1d5TWxpMGM5YVpoamRIUWFwRUFEY0loZEJveUI3YmlWczR5bUxjZEt4cVVSc04xVnRzS1lFT3dyWWpBWU9vTlRZc1VqSHZURURvRmVxa3pzVkRSNFJBNkRia0RlMDJSQzc2VVpTVmFHZzM1dzRSMFE2K2xPaWE1ckVSRHhlaGxCTDFweUwzSDVGWUJxUjFrY2dDRVRrT0hBN3VtTzVaTG8yRzJpNnJDWTdGQTlFMnJ5b21HbGttS0pmalRNT2pOWEc2bGdpRU1HcTRqTjlSNVFWZmY3QzJQaG54RDd6Q3JXMDVEcUZ1aW9idUJvMVA5YWNpM3VPVGVRb1RJWUFpRGhyWUQyK2lxeXFQaE9ES2V2QWNxNjJzaXJIYWlZVVRyOXl2aVQ4UHNpTFhNWmorNEFmZENJUXdhY2dkMkxnUm1tKzA4UnA5VlZydEs5VTcvc0NHSFpqN0EycDQrcksrQk9FeWlZWDk3c3J0VEw1Kzg1cE1QOGdUUUVNNnkwTXZ6NVY1TythRVFKajJhcU1HaHhKNDFsa3dsMHBCUElBalJWdVpjY3FLaGJJTGVnWW5HU1ROMy9FODFuK3lkTllTR1k0d0U2dVpaSDJEbnJWQUlrNFpIU01NdGliM0hIaGVSOFJKcEtCNG1KUG54VnlrbXpRMXpVL1FPcmQ2dlR1VmVocjA4NkNnUzBCdG1xMGdDWjdzNGtKMUpnUkFtRFZkUWczeXkxaUMzTlRFbDBwQ3VUZkNxYUJKWUpQV0dEcU1ZU1JOMHZrVGtLWVNHN3RNd01vZlFrUC9VanUvTHZReEpHQTJFTUduSU50bmtNQW5yaDF1YWxESnAyTy90b0ltR210bWRrWWZvZVpDV09QOEVQbC96ZkloYUtvU0dZa012bjV1cFNIN2hCdXRpUENGTUd2S1JjbzNMQXFaVU5iRmwwcEJQSUp4bjI0YWJodkJZVjM0MTBlRHQzRXhucFh2bkJzZ2tZcThWVnBmNU1lSmNHUkVLb21HTmNhZ2Zuc0R0OVJrR1lkSXcyMFVOOWpuNkNqRjY1akpwU0hmeDZDVTRyOWJvckpwU2xka2o3SGdXaGVtdC9XL25wWXZvL2xGOGVaL3IzOC9tQWxob2d2WVEwRzN3dDdMQU9IYmJ6S0xFZzJqSUhTWkZOdlRDSUN3YXNya2xyeHFja2phK0VhWFNrRThnZGhScmlXQ1JwaFFZSlgyZUpRM0ZDbE5qT0k4Y0d2V1pveDRWYUcxT1BuQThiQm81MUdnUURia3pMVitGcTBpZTRRT205cjVYZG91R3pJMGlmRVpOczJxbDBwRFBRVnhuMjBhVWh0eW43MktobUFQS1psMm5mUVgwZ1Zzc1pjWHBmNVc1dzJqSW5XbjlKcHNTdVVjZ0NNS2k0UlNhZ1Avb0JVVGF1cFJ5YWNnbkVJWU1Lbkc0YWFqWnBJNFdVK3BRUlBjM0VNejE3N1NpU1FYMy93MUlnR2ZMNlFkY2U5b3BlWmFtL0Eram9YQ21WUldFd0dBUWhFWERySWsyMkVDaHM5YVBzUGpSY1BLSjc5MTh2cTNxYmN1aGQvbmhWOGZHVEpHbVZPV0doRzJ0c2JSalVOWlE2Mml3ZHA1MlJycGpEd0Z6S0M2NVMwaXVnaDBLbzJIR0t1WDMvSW90REZOQ0lHeDZIS0ZWZHhCcDFYQmUrMjdtTFZFTXhtU3VveTJIM2xoSFdhNXRsRE5xU3E0ZCs3QzF4dlNDTlB5MXU4dWFGQm41dlMvS1lFeGdBbG5Ya2VScnVNeVlBd2ZTa0R2VDhGaHlEaElVQ29HdzZiR0MxR0RQN2UrS1paaVU3OWNiWHJvS0lGVlpDQUsySEVpVUUvSmpOU3VHZFJyMmJFcXJYTytFcWVlUGU5L0VPN2JXbUZ5TWhqQTI3VHZsNm8rYU9iUDBUVnhFaXNDTFhYaXVBWnZBZ1RRVVRWUHBxMFBmbXlFUU5qM1lRSWwrR2pEaExVT1NIdzJ6ekJ6T2JUa0F6RGZBQ2JGZlZxSFJzR2RUR3NyMWpSNDVwSmdGVEszeGZqRWFnamx2bUdJd0RyTTZiYnh3WnVxVE9QNFMzSVNGTXJjZExHNXNLeXJGQTJrb0JpclhScXVDMmplNGpoMmExNTZnVFE5b2MzcFZRUUtZa0g2b2x5OE5sNHlkSlZzT29IYkpLY3hvNExMUHRtazA3Tm1VcW1hRHdzMittd3lzdEtrMXBoYWpJWHpWM0d5REtVQjFrTTRENzhQQXQ4VXlnZk5MZU5sa0tkVUorUWx5VGZGR1drNUlXVVlFK09sNHVaOG0wZ00rQXlBYzlOaEZadHdDZVpiejJuZHVTR2Q5K21MZklTZURML0I3dkVQY04ydW4wZEJxeXNXL05QTVBqdHZQWFgzSDRvZXBOYUlXbytHNEhEVU5GUys3amxrYWVRWkdnY3UzV0tacDIyMG9Sa1ZzVCtQZjRVQm9Sb01peDJ6NFZvZ1BoSU1lcTZneC9XbzV4akhmM3JCdW5FdDB5S0d2ajlyZ3B0STVDNkkxR2xwTk9SUHhKVDBRUzByWkFNMU5HZVFCVTJ0TUxrYkQ3Tk5WVXdxUGYzeTV4NDJBNUQzcHBRRkNIaHNGUTV5UVJsR0k4dFB4YmZ1T2Q0by9oSU1ldVFPN2FTL1lmV25ZRVlNRjE5a2hCNXpYNExobXBMZkdKNDJHVmxNdVJXd3pqZitUYVQ2N2RxYldXS0lnRFUycHBjWjNwVWNON0ZneG9RT2NrR2JSakk1VmNFRUx4Vi8rRUE1NlRLRjhjR0REL05jYXRueHAyRFFtNWc0NU1KdlprYTVEQ0dtWFRrUHRGa1JpYUdoaXdLbUFIVFBOMUJydkR6RU40VlNOV0NoM3BlZkdyQlNMaHk1UitFdDROOTFvbnFtZ2xEMVhjSlYxMENOcklnODNzbW41VmN0TGV0SVExam42N01NaEI3Ni9hd0RjUW1uQ21rTFN1ZERRMGhxMUdXSWFRbzhoOXZ3SHVBMURUbC96Tm9EWkpqa3RObkh3aG5EUWc3LzFiUWVXR1I4S1ZzaFBUeHBDUjBvcGxsKzJuRW0rZEswaERjMFI1VnhvYUdtTitnOHhEV0h0dHNWdFBNQnRHRUZENmpKNUptL0JtSkEzaEUwUHVrQ20xN3RaeDNZQitENFNCUzRXWFcxYkRueFQ5bWtlTmdjd3ZVdm5Ra05MYTZ6REVOTndTUzZVWVJyVzEyMFlRVU82MEsyZ0JlTC8rVUxZOU1EbjE0R0dkNEhLeUJOTkNjL2VjTlk4cDJqTE9SQVBXM1ZBR0lqVHhPZ3JaZjBXeEI3UTNORFNHZ1dmS1EwbkZPZWVIblM1K3RibGpqSk10RzliWmxJVHd1ZUdBR2s1TUZSRWo3QTNoRTBQZkcwTkpjYmo1c0JLNVhyU2NJVjhvR3RweVlFQmtFOXIrTEwrVUN0d0xyMmhwVFdxZEpZMDVQNHJhbjdyMGcyRXFoMFI4V1lYR0ZzMk5RT2FrWEFhN3RrdUlCTjBVTndid3FJSFJXNmdDVHF1dlhKUEd1NEpqZ2xGTFRrMXVReG55M3Fqd0xuUTBOSWF0UzlDdzEvYy9qTmhBZTN6eXRYUC81dVd3Q1BjRmhZRmFjSU51OEN1R0ZHeUpjYVpiOWw1ZUVvd0RlRXhwRUxlR3BEckQySFJnMm9OSk1icmZWNEY1VU9uNGVRN3JSY3F5bDBaUElBaDRwOWJuMzlUSmxoeVdua2x1eWhNZHdVcU5IUTBwWE5RZnZ5VjA5ZWtQRDB3OXRiMm55N3JTUkN6SERhVzFsaWtBQTEvbkR4Ri90YVNtMlVMNU5tRzdReWpHY05jZmJrUlYzRWVOOGJQaVRwRUJ0UHcwVUg5cTBPSWtlUVBZZEdESXZHRHMzSVZwcUJyTkp6WUpYL1N1SmM5OHNkS0JoYUU1OFcrUWo3YnlrMXR5b0hOMEIxUmlpN3I0Ym9sNHZRenA2R3JLVjAwZklUY2VaM3NUOXhzcXpBOGZIUnkwekhQeVRYZzJTeXRNVDJlaG1PdC9hemgydkRadlpZdERsaFNPR3BoSnpXbEwrTUloK2Q1WTRhdGxBaWw0VmpMc2RPdjRIa0VBeUJNZWlBNjM1TTJYSDk0UzZOaGwveEhOcm43b3JrcXh0ZTJ2M1B5SnZpL3BUdlFsRk5YSnA1MFdRK1gxdmRLR2pxYjBrSERSWEsvbWoxMmQ4VTFVNTg3cVlBWHFtSmF6cVFoT0lNTnJiRkVQQTNwMHlMMkhtS1dUY01SeEVtSFU5WlVjR0E4WDBTdzRmbXlNU05YQUVKcENIMkQ0elN5QWpnNEdBQmgwb09CTTE2STZhOHFVS1hoeDVBNTA2YzJEZWtVNTBVb3RpZTdRME1PTUU5WmhmRkpnRHBzU2hvNm05S200VmdEdDR3YkxSY05HNkJMemU3YlRScmFXbVBONDJsWTM4bkE2M0dNS09xL0RrenpnUE5WTlMwcW5IOTMyVVJ1VmppemJiUlFHbmFLZTJzQ0lBeDZjUFVQa0lleUsxTXFwZEFRK3R3SzNBRkdXZU1PTE5UdjBVS3owdk5veUlGaGY1OW1ZQmMvcDdzcDR2QXBhZWhzU3B1R0Q3TXhydWFhMEZ5aVE5V0svZVUyYWVqUStodi9UZzhMS2QrUEJscEdVVFRMNnBqVXp0T2s3cTFxbGpYMXlRYk5OWDRLZ0dDMkNvMFV1cHBpWkFlL0ErMElhMXM5NFFKcENBT2kway8wUk8xM0l3VENvQWVIaGRhRXk5VXBLelNjNVJPVFRqNzBDcTJnTzBhV0xmSXMxdW5yamx6aVlaRVd5b01oVEY3OW05S21ZWXQxT2tEb1d4SkRCRmIvQmtJMTBXSWkxVjZpMkZvZjBmVm5OQTJuZ1A3QXRvMWNJZ3M5UlBzc0lFN1Z2QkVjYjRpWkRIeXQ2WnltaTFaM3dnVFNjSSt0dkoxUW5va2hFRzRhc3U3cGhrT2VRc01PNzAzcXdoWjU5aVhPc2luSk5sME83SnhvSEY5SEdxcjdmNEtHN3FhMGFIaEpDc1N4T2RjRVFtUE5OZmkvcDB1a09jemUwTkthanRMdnh0TndGcGdCUFd5VnlsSXZKSXQ3eDBiTjVoSHVZaDhJR1R2TUM5dXM5Q3dVUmtOd3RkQWhwTWdWQktIVFE0Z0ZDTGdxSXFwODVqUUVLdEhtcGFjU05VclJwRlhPVFBqS0w5TzQyUnV1RzMwRVh4TjlqdVdsL3dVTjNVMXAwYkRPM1k0QVZNMUJXR2p4SHYya3poampNbWxvYVUyL2pYZmphYml5UlIvZ3RKdXpXUVZGWnUycGpLR2VSM1NkbzArZE51bjBaN3kzdnlad004L2YxZEpUeXlBSU53M1JnYTA3OHJpNG5JWXJ3bzZPUTNwZDN1YVNxdG9qVVQvNlZXamVmLzFsdFFJTlNOSGNwWUtHN3FZMGFRanovVTJFdStSWWY4N2d0NlRGY3loU1RScGFXbFBIMWFta1lhOWZsMjlTMVFsOXA4MDFCaTUwLzYzRC9BdXBpTTMrZ0VaVzVIeEZ2UlVZaHFNTitEV3ZmeC83Z3VrUGVwY1A2ZzBEWEMyOUpJWkI5S0Foak92dUtXcE93NjRZaTV2cWFvTnAxZUJ0RHAxVGhhVUlPWlA4Tit4cHkzMkIzWnFFQm16U09HdkxOVXp0MzVRbURXSG9hMk94bWR3cHpzRGgvMVFiL2dGUmorRkR1MHdhV2xyVEp4VHkzbkFhVlpUL29LdWpFenoxNG9jTGhPNVVXTWZ1aEprT2UvWmNsZDBJK1E4enozM0lmL2xrYllVMjE5Rk83OEpCTklTSzkxNXo5NWFoM2dtREVQUlFFU0E4QTlhbGRyWXVTVU5vMTl0NDF6VUpGMjBPbzFxRlFRZzVrRnRlSDRwYk1vVUcxakRWMVpRTFRTMGppL3cxemI0aWZFWTE5NWNIQ1ZOQjRPeHRCOGhKbTk2enRJYk9IUERFRWlXR2htQWx5aFBINVpna09ISU5TdnAxY3ErYVhXaytBMmVsVDVjWDFNbTFXVEtJaGdleTNVd1k3M2dZaEtDSEFVOG5hOGRHR2tZbERhR0pibUFLQktwR1RwaGF0akVKUmpWK1Q4aUpvS0ZzU2pwR1doZE92ZXBpQmxhMzU2bE10M3hGMExJZ0lJRld4YUYxaDk3SmFiaDkvU2wrWGQ5dWJrR1JlWkluUGYxODArNE53VGdWcG9ENTN6RkpNTE40eE1jNjVLU0Y2NVJmSUtkOSs5Y1FHa0xybjZXM0J1b3A2R0ZVR1pyZWZtaVQ1cEUwaEU1M0F3czVwbU5RaldXOHR5UUNVZzVzSG14ZmY0NDI1dlZ0MlJ2eUZFeTBlMFBabEZOUFgrZFhpNGpROWM5UVFidkNiSTU1S2lxaXJBaCtSeFlscHlMNFhBVnlPYlNlYXNESkJFRkRCdVR4WCtuSlhRZllFUUVNZk9nQk5UREw1SDlmUGZsSE5QYnZ0LzZPR2QxZEpvU0dlNFRjY3FONHB3WkM5S0JoOXZNbmYrUVVLV2tJREt0aURzZDBiSTd3NWMycVhESDBrdU1VQW9uOW05S2NHMHIvajJPZXlpUzR6bkFaYzBPSDFsaTJDQTFyaEgvWHpIckNySExOVEh1ZzhRQWF3ckJnTCsvRGxBdUZDS1dIcE9GNm4rbVlaR1pYZXJaRDVTZzBkRFNsUVVPbzlHMDBrMnVleXV6bk9zTmwwTkNoTlpZdFFzTnVyMGtDekpyREdyWm83Z0Fhd2dIUW5ZTGlRaUZDNlNGcHVDcjhOWTdwMkpJWUkxdHl1aElxUjZHaG95a05Hb0tiZVJQdDVwaW5jbnU2VnF5R3NSMWFZK0VpTkd6eUNUVFhJdjl3K1JQenV3OGdGRURENG1kcjREazM5NXl1VjhWQzZTRnBXQmZEellHOXBGN2g3SU1KMEJZWEhDcEhvYUdqS1EwYUF2dU9VYzVsT1FrdzYrc0FNWGRSSEZvalNnRWF3dmVqbldXdlZrMXQ2S1RqQXp2eFFhWk1HVis2M3JMQ1hDMU9uR0NJVUhvb05PU0xLWHdWL1hjMWJXcDhLQUozM2lHL0VTb25wNkdyS1cwYWJxQWNmSmhrY1VkVEJpTXdXZ3ROOHB0R3d6aTB4cndGYU1pV2IvU0VnM21KYlI4ei9ZSEZ4MjMzZlE5WkI4TFAwZU8rUjNJd1JDZzlKQTMzeVB1b0QxdnlOVFhkVnZoVWJTYnZuRUxsNURSME5hVkJRNWp2dDFFQlhJak0zTmFVd1FqMGwydFdxa0ZEaDlaWXBBQU5WK2pjZUlLdDErYi9TOVhBTlVtd0ZDdzE0V3JiRHc0Y0JrVTc2bkNJVUhwSUdxN3pnUmNiZUlJZDlSS1dYdUkwRkZTRitvZkt5V21vTnFVd3BFRkRXS0pVOEJiMk1ldWJHUDRYT0tNbEwrZUt3S0NoUTJzc1g0Q0d1REM2eElhTmpwd25VMVRYSkVGcWU2NkIxZUxlbW5DSVVIcElHaTd4M2hEMlc4RGx4cjQvd3RKei9KaGhLM2MvaGNySmFhZzJwV2dmZzRhdy85SEdXMDNLLzZOREdzNDNjR2pNdVNJd2FPalFtaFl0NGpmczBybnhDdnloYzF3NWVPQ2NKTkJzNTM2RnVsb2NDa2RBaE5KRDB2QXk3N3J4WlQ3VGNMeERzZlFVMjVGY0ZJdHB2SWRaSEVxN2szSWFLazBwczVvMFBHQXpQNWdaUTVNM2xtaytjQ2hoODdNeXpoV0JRVU9IMWxpNFFHOTRSQ2RrdXhzVUJnWXEvbDJoTWVja2dkNDQ5d3RjTGZSNFpwRXJBaUthaHBQTXhRbWREa3g5MXZlcDJybWxtekFsb3NlU242UWZlSVhLeVdtb05LVUFzeDZYcnpHL0NPeTk3V1FUOXpEYlVYNUFIdUxPRllGQnc4eldHcEVLMEhBZDlGcmdFeGFnSVZvSk1aMlRCTHh6M3YvQTFWTDExT0duRHQwWkl5QkM2U0Y3dyt5SXpzY21HNStoeTVCZENMTHpKc3pTZTNTSFpWNzF4WWZLeVdtb05DVVZncGZaR3k3Z3ZPdFRkMWFoQjV4ak83dDcycmt4NTRyQXBLR3ROUW9yUU1NNTBPZUFkeTR0UXJ0R2Zqa25DZUxtZVg2R3VGcDZuUFdPZ1FpbFIwN0RTK1F2c3JHamUzQ1VxYkxJOTM2a3BSZmhIVHlUdTZxUEpGUk9Ua08xS1VVRG1UVE1PaWRyMlJXeWZ3bm8yTDJCdWVBY2hQS0lqSE5GWU5MUTFocVJDdEJ3ckhWbjk4NHkwL3F4N2UvdXNCRDhkMDRTNU4xekRCeW9VNGYrZW96eGRhR1pLd1lpbEI0NURhRTdmS0Z4VW9FWFpOOXQ4TUUzdDNTZHZOQWlMeWtLaHNySmFhZzJwUUMwYUxoQVRsOG4xK2daNjV1ODJTZGYvdUoxa1owK0VlSVlRRXdhd3RCdGFJMEFCV2lZTGJ6OGJGdHFNYnNwZzg1SmdyeDdmZ0dZczNwN2F4YjV3UUZEMnlpSVVIb29OQng3cS9sQ0czVDRwZWJmUzAyRXBlSGVsOTZVcVJBSWxaUFRVRzlLaG1uUk1MdHk5ZlJyY0cvOGpkTmpsZ1grUHlkRFlKbzFHWkVCaTRhVzFwaTFDQTJsTEJxWVlmMDBEZlk4Q1VSdm51TzFxazVnQitoUmN4TTJDaUtVSGdvTlhWb3FsdFp2aDhwUmFLZ0RZY3ltb1NOVDlxeE1kQnhHZzNzV0RXVitMVkFhRFd2SEVyZTRiMDVDbFJtQVVVT1p5UXhBYmpsOUgzRVFvZlFZUUVQRjBub2xRdVdVUU1QSkQ2VUtTd1NYN2pMT0FtZE53M3BGS0FEYlBqSXMwb2JoTThUVmN0bDlhaU1PSXBRZUEyaVlXOXF3YXFpY0VtZzR4UTlEZ3lidUJ6KzhhZmpiOEtaQm96NjlvdU9RdFU3OUJJNXJsNmE5ZWcvK3lhT05qbHpubWRUdzk5YkEwcUR0VWpVT1lvTDhBQXhYY1FIYWFaRHo1M29kb0dPNTBkSjJRVG8zOUpmVHJ5a1p0dGVnUEhjYk1zL0QyNHpBb2VSa25EUFJWbjRkUEg2a0I3T3MzTFhlbWNkcDd3ejk0QWIxcmVkZkVRdmkvQkxBbStuOUpCUk10MTJLUmtMQXhndGMxb1BHTGdsMHZUa2dMMXJhV1RaRVRwK201TmhldjR1eWVneTU5K2pSUnhCZTRTWFZqK2FtR3VzWlhzZHFWM3ZlMTI3MDBSMjNtcVp4emE3c2NtcWx6em5TOWZmV1FHZm9tdWZROTZhM2ZXdWhRSVRRWXpBTjJhYWVTNDBRT1gyYWtrTjcvVW9VYnVvMXFBTmkxbTB5KzFlaVhKclRiVUc0cXM1N1ZtSWYzUThPSWZjU1JWcFVIZnNXeExrbFFBZEhPMnl2cTBldkZ3c1JRby9CTkVSTE82c1JJcWRQVXpxeDNZbnNKV3ZZMDNmZHMybDN1UWVWdW9BKy9tbjZ0YWdQZ3o1MlBWZjl2VFVUTGZlREFpVkEySHFGcGpCTGg1WjZRUG1QYmxEZ0J2aXRwNGFpODFuZG9mclFuWnFmOU85MGFKR3p1a0pjTFYwWUgyam5ibHdsUUJpSU1WRm02WmlTNVpjWlp6Nys3a2wxN0lBY2w0OGZqUGpOWlN5eVMvNkIzSzBHbHo2REFnLzduNjE1bFU1VFdIMDB4VXFBMFBEaUl0elNjWVZMTHJYd0lnTE9rYnU3MnE1aXlXS0M0ZVpmT2ZuemFuQ3BzeWpnNzJwQkZ2SnpCSnBtSlVCb2VCY25BaStDLzUrTFU1c0hXQk5ZZFBoNWtjYmVwbjBoZWQvV3BRUUlHelNsakpRRllMcTM0VlBoSDl0RkZxcUhpa1d4RWlBRVZQb2NUUXQ0dWxvKy9YVkdRdGVtZUFrUW8ybjdWR3RwQVE5WHk5Z252OVVRSkhRZFdTb0JRcXFUQWlOcEFmZzkxNU5mNlhWOTh1TmZmdUxiLzNrMXB5Q0U3TU9HSlVDTXBPbFRwWE1MZ0tzbDdBSXZ2SEdWQUdFZ3B1aW9XVUFaYmYzb2FCODJMQUZpMUt5ZTZxdGJBRnd0Z2RlK0RpQisvamdFeFlJd0lWTjh4Q3pRRGFFUDVxMllGaW9Cd29STThkR3lBSnlDREx5VU4xQXdVNVVBTVZvMlQ3VzFMTEFTU0VMSGliQVNJQ3kxVXNKb1dlRFJZQnBhQjZWTGdCZ3RtNmZhSmdza0N5UUxKQXNrQ3lRTEpBc2tDeVFMSkFza0N5UUxKQXNrQ3lRTEpBc2tDeVFMSkFza0N5UUxKQXNrQ3lRTEpBc2tDeVFMSkFza0N5UUxKQXNrQ3lRTEpBc2tDeVFMSkFza0N5UUxKQXNrQ3lRTEpBc2tDeVFMSkFza0N5UUxKQXNrQ3lRTEpBc2tDeVFMSkFzTXFRVW1uL2plemVmYlE2cGNVbXRVTExCRW40RDJlb3ZzcUZnazFmTWNMSENKdmhXeGVnNkNrOGhrQWRVQ3M4UjYzNDE2TzRXVEJjN0NBa3VFL21acXVwSUZ6dFVDNi9USE05T1ZMSEMrRnFoNy9qN3QrV3FacEY5d0MzUmN2NkJ5d2V1Y3FqZDBGbWdPNTgrbERwMmRra0lQMGdMd282S0hEeEkvWVNjTGVGZ0FYa2E4NXBFdFpVa1c2R09CeDE4NWZhM1A3Y0czTGhNeU9GUEtrU3pRendLUGtEdXZrLzJKbSsxK21mcmVteDJLMzFUdnEySzZPZVFXV0NUM3E5bGpkMWZJN1doRlY0ajllMUxSWUtuZ0tGcGdyRUhhVU85R3F3QU45OGg3bzJpNlZPZnlMUEF3KzZIdkdpR2IwYUFIUUdINGFmVTNvd0ZTd1ZHM1FJc2NVeFBBTDVuZG9wOVJWNHZjK0FyNWJDc2Q5b3F5WGlwRTZjZCtyUlorcnJzZGE0OHhRdDQ1ZVRPYkovZGpFVks1RWJkQW5VL3JGZ3FjR0J5SDQ0WXZnaDMzVW5jNDRteUtyVDUwWkp0WTlsS0JFNE9MaEozem1pWDJMOS9HS3BiS2paSUZnRUZ0ck85TWdST0QwNFRzVTVCRjhpRmlwWC9KQW1FV1dCSDdIN1VDSndhWDVQeVN6VFBEVkVpNWt3WHFZditqeUluQlZmSStXaEsybHBlVFNaTUZ3aTJ3S3pyQklpY0d1OXp6RGF2dGRNSWh2QTFTaVl5SVk5Tk5OcjJMTWttREwzTmd0VjJKQWtpRlJ0c0NFNFIzWkhCaWNDUGFGSVI1d0trTHZCSU5rZ3FPcmdYQTQ3ZUp0WWZ4dEJwckJ1QnlHOHZPRmdDSkZaN0tYUUFMQVB1T3NScVhDN2dOWVN4bUt4TjRlME5hb2x3QVZweDVGWUNHYkN6R0U0T0xPMUVLekhGL1RiWmFnTXRSa2xPaGkyRUJjTEcwc1NaNFluRG1kbFN0cE9lN216YVZvd3c0OG9WZ1dsZEJJK0RXOHZwbWxFR1doTk9ueGM2TVJZR2tRcU5zQWRFYk51bUsrZWd3eWhRcm5IMndQNzBWQlpBS2pib0ZEdGlUblhQSW9NWnlsRGxxM1BjSSs5TnhQSTZTbWdwZElBdlUySFB1SFVKMnNvbkkxeUdKcDFobTBncmxBakhqVEt1eWdBUHFwKzZzd25nNjkyNmM2Q1h1QXQvalc4dHhLS25VS0Z1Z2M3S1dYU0g3bDRDTzNSdHhocGpqeHd4YkJSNGppSk9jU2wwVUN5eVEwOWZKdFN3N0lEZnZ4RTBOc3lsMmdIdVIzTGtvUmtuMU9ITUxYTGw2K2pVUU92N0c2WEdzN09aOVdySk9ub3dGU09XU0JZcGJZSS91UjgrTGs0dkY4UkpDc2tDRUJSYkpNOW5rYnZMV1JKZ3VGU25SQW5YeVFvdThWQ0pnZ2tvV0NMZkEyRnZOTDZWWE5vVGJ6U3p4LzNBYzBnWGJzWjVlQUFBQUFFbEZUa1N1UW1DQyIKfQo="/>
    </extobj>
    <extobj name="334E55B0-647D-440b-865C-3EC943EB4CBC-5">
      <extobjdata type="334E55B0-647D-440b-865C-3EC943EB4CBC" data="ewoJIkltZ1NldHRpbmdKc29uIiA6ICJ7XCJkcGlcIjpcIjYwMFwiLFwiZm9ybWF0XCI6XCJQTkdcIixcInRyYW5zcGFyZW50XCI6dHJ1ZSxcImF1dG9cIjpmYWxzZX0iLAoJIkxhdGV4IiA6ICJYRnNnVzF4dFlYUm9ZbVo3U0gxZFgzdHBMQ0JxZlNBOUlIVWdLeUJjYzNWdFgzdGhJRDBnTFZ4RVpXeDBZWDFlZTF4RVpXeDBZWDBnWEhOMWJWOTdZaUE5SUMxY1JHVnNkR0Y5WG50Y1JHVnNkR0Y5SUZ0Y2JXRjBhR0ptZTFaOVhWOTdZU3dnWW4wZ0lGdGNiV0YwYUdKbWUxaDlYVjk3YVN0aExDQnFLMko5TGlCY1hRPT0iLAoJIkxhdGV4SW1nQmFzZTY0IiA6ICJpVkJPUncwS0dnb0FBQUFOU1VoRVVnQUFCWmdBQUFEMkJBTUFBQUNwUmY5NkFBQUFNRkJNVkVYLy8vOEFBQUFBQUFBQUFBQUFBQUFBQUFBQUFBQUFBQUFBQUFBQUFBQUFBQUFBQUFBQUFBQUFBQUFBQUFBQUFBQXYzYUI3QUFBQUQzUlNUbE1BRUVReUltYk43OTI3Vkt1WmRva25ZUzA2QUFBQUNYQklXWE1BQUE3RUFBQU94QUdWS3c0YkFBQWdBRWxFUVZSNEFlMWRYMndreVZudldYdTl0bmZYTmdSeUI4cGhFd0VSSVpHdFJBTENBek9naUNONWlGZEVCSUk0alFOU0xnZUNjUzZuMitTRmNTU1V1K2dnNDVPaXV3c1NtbmtnSWtFUnR2S1FTTHlNRVFnbEFzbStseHdSSWZaYkV1bVFOOG5kZWpkN2wrS3JmOTMxcjN1cXFydG54NTZ2Skh1cXE2dSs3NnRmLzdxNjZxdXE3aVRCb0NPd29oL1dkRFFlTFRVWmoyTFBDUUxOMThaaDZIaTBqS01tcUdPQ0VlaVN0VEZZTng0dFk2Z0lxcGhnQks0VHNsTy9lZVBSVW44OVVNTkVJN0JLeUt2MUd6Z2VMZlhYQXpWTU5BS0hoSnpWYitCNHROUmZEOVF3eVFqTWtoNGhSM1ZiT0I0dGRkY0M1VTg0QWd0M200Ujh2MjRqeDZPbDdscWcvQWxIWVAyVnE0VFU3cHdiajVZSmh4ck5xeHVCemtHREVOS3FXYzE0dE5SY0NSUS80UWdza3BYa2xKRGRlczBjajVaNjY0RFNKeDZCSzY4bnlSVkNmbEN2b2VQUlVtOGRVUHJFSTNDOG5TU1hDYmxUcjZIajBWSnZIVkQ2cENQUUlBTXdFWnh6TitxMGREeGE2cXdCeWo0SENGeTdUWTFjSndRYTZQckNlTFRVWno5S1BoY0liTExPOGh3aDBIV3VMNHhIUzMzMm8rUnpnVUNmdVRGbXdEbTNVcU85NDlGU1l3VlE5RGxBWUVZNG1JZUVITlJuN25pMDFHYy9TajRYQ015SnFiOVZRbDZweitEeGFLblBmcFI4TGhEWUU0c3lsZ2k1VzUvQjQ5RlNuLzBvK1Z3ZzBEMFNablpKamR0TnhxUGxYQUNPUnRhR3dQVjBJWE83eHUwbTQ5RlNHMGdvK0h3Z3NQb2phZWQ4amR0TnhxTkYxZ1IvcHhTQnd5MVo4VXMxYmpjWmp4WlpFL3lkVGdSbWxYNXlwN2J0SnVQUk1wMVhFR3VkSW5CVjhXQTBhOXR1TWg0dGFhVXdNcDBJTkJYZmNuM2JUY2FqWlRxdklOWTZSYUJ6a0VhVCtyYWJqRWRMVmhPTVRTTUNkUHRIRnVyYWJqSWVMVms5TURhVkNNeHJLK1hxMm00eUhpMVRlUUd4MGhrQ2RQdEhGdXJhYmpJZUxWazlNRGFOQ0RTNkE2M2E5V3czR1k4V3JTSjRNSDBJWERQMi9kV3ozV1E4V3FidjZtR05OUVQ0OW84c3FaN3RKdVBSa3RVQ1kxT0p3SEJYcjNZOTIwM0dvMFd2Q1I1Tkd3SnkrMGRXNzJFTjIwM0dveVdyQThhbUVnRzUvU09yL0dvTjIwM0dveVdyQThhbUVvRzlPNTh6d3ZNMWJEY1pqNWFwdklCWTZRd0I4TVE1d2xxV29aTFllTFJVWWlvS09iY0l3RGRHWEdHbjJncU5SMHUxTnFPMGM0ZkFBeTRxVjc3ZFpEeGF6aDM0YUhDMUNNQVVpU3ZjTzQ5YXFyVVpwU0VDaUFBaWdBZ2dBb2dBSW9BSUlBS0lBQ0tBQ0NBQ2lBQWlnQWdnQW9nQUlvQUlJQUtJQUNLQUNDQUNpQUFpZ0FnZ0FvZ0FJb0FJSUFLSUFDS0FDQ0FDaUFBaWdBZ2dBb2dBSW9BSUlBS0lBQ0tBQ0NBQ2lBQWlnQWdnQW9nQUlvQUlJQUtJQUNLQUNDQUNpQUFpZ0FnZ0FvZ0FJb0FJSUFLSVFENENzMTNYQzR3SzB6YnlwZVdkZWJoUW9PdmtEL05FWVRvaWtJY0FmT2s5Tk96bnljcFB6M25wVjRIbWl0OEhsbThhbnJrNENDd1dFQ3JuMVBmRGE3K1hJNm9nZVNWY0M1YVljZ1RvRjBzQ2cvYk5Tei80bW9FcUlQdVJuMlRNaFFoa0NKeHludVgxSFJvLzllNjNQdkx5Q3lvWno3TEN2ckVsWGo2MzcvQVQ3Lzd0ejMvNzZ6MVZ5N2F2Yk15SENFZ0U0TXRvTkx3cWo5Mi9qZC80WHBmbG8vOEc3anhGcVIxZStFWlJuaVI1d3ovREp5ZEUrRkZ4Vmp5TENOZ0lOTHFjUFMzN2xKN1MrSkpzT2JmMEV6NUg0dTNpcjR6TSs3TmZFMlMrUFRJclprQUVUQVQyT0h0MnpIVDd1UEhmUEd1RTIweU1NNDJQdjlvcUlPVWhjYzlzT005aUlpSlFnTUExenREWENyS2twMzZ6U3pQbmRuM1RmSGJra0dzNXNNOVlLVFBmWVhuemV2Rldma3hBQkZJRVJFczRTQk1LSXRlN2xHZ3JCVGx5VHMwemdoSy9udkJMTkhPRUJ6QkhOeVpQRHdLYm5HZWorN01VRXVhWE9Ba0haNVlySVMydm9xZVErOGRlT1RFVElxQWljSm56ekhQRTlTYkl2YTBXOTR5M3VaWXRyK3dONkpWRWVBQzlaR09tQzQzQWtQUHN4SytTYnlHZW5RVmQzRld1eExPOXZkU044Z0RxS3ZGb0NoRVEvZGtmK0ZXOTBTR2VqYmd1VDNUTjEvVFV2S00zRXJLVmR3N1RFWUZjQk1TVTlwbm51QTdhMkkxY1dma25tcnhwL21oK0R1M01rRVI0QURVSmVEQ1ZDQnh6bnUxNlZ2NlU3SHZtVkxPSlR3emZWZE1LNGt0UkhzQUNnZE4xNmlmZlRJTm5uUytGWlBhVWVkK3lMWEF5KzY0Z3Vocm5OdXR6TFVlZTFSem1ld0FiRFB3MVAwRWhlVTJKSVpRb284ZlVXLzY0eWNCdStRbmkvaXpQekg0aTcxOHVPYVh0MjN2b2V3N2o5QnFKS1czZjNzTUNPZEhMWjBlOFgrVG5TK1ErUWIrOG1RWVJDNkJFS1QyVzR0SUpBWllueVlVaWM3TE83bVBpMjUrZGozS2JpWDBBdmwzenBMZWRkMG1SekhuSXBPbFRUT1pSU3pSVGpIaGtsdHd3VXJ3T1Qva3RzKytWR2RxTDNKVjhTT2FSRURiek8ybnVzcHVlODFudTBoT1YydUU4OCtYbzZVNk05WDZyVFZQSlM3bkxrbVlDTysyekpMcWJzWkthNHhHSjF1TWhPekRMTkpPWjk1cThyL2tWMzQ2dmRnbkNwclNUcEx1aEZjOE9rTXdaRmpreFNlYTVzNDkvNnNNUW5vTy9qenpWM1lic2krVG0wMHFTbUY2NFFDMXp3QkpOaXQ3MW1JVnpTYkxIMi84ZEtzSWpITy9uWkpKa251ZFhTcmxRdkVENzVxZm8xWHI2Wm5lSEpVUzNtSklTU1pkZC84ZTRWTGFsYTBtd0JEaHlVN2I3MFhweTZsa2lXVm91bm9ZY2VMNFF3ZGoyZWZISW5Cenk2aDU0NHVmcndkVEZoYXcyaFpLWDF2VGk2VkZLWm5tTjJDOXRkWGhvcCtrN0xDR2FaSklTU1RlVlNDTkhJRlVNTTFnNmtwbmpQaW4vZzVab1JodmQ0NXdZUkF2Z0JaSE1Jd0dVdCtIQ1RRZ2NkUnJiZ1lLTFdkSVpSQi9uc2k1UU55TUo3YytPUk5PWkliQnI3cFFCaVpMTWMzQXR1dXhLMGF1eWsyYi9BMzcxQ0xtNXhkTEt0OHhQZ1h3aEZHSkd5M3p6Q2FFNVdrOXFlV1VSU1dZbXNNTk0xMlMzV2RJZ1M3dElaRTU0N1dwZTNSTzIyalJEMm9oSk10UGtLK3lxbUY2ODJiY1I4dHJQeTJMUkpOTW93UkhLM09TTnQvZGgxZlg3ZjB0cVNhQkZrQjJPTE8wK3hUVExwNDdNWVVzMFl5L1JrRkV2ZjI3UFQ2NUtadDUzdGJ4NE1NbzVTWVZGazB5amhFQm9LeFZMRzRDTjdBakpyR0p4WCtOeVNudXRWaXZFbExibmF0TThVMVF5Ti9qdFlab055MDFXMHVMVmtGa2dsRTNsUTlkTWZ5SkU2MGt0clN5aTNZWlQxekluVGM0SzN5bnRPTmdEVjV2bUtGSEpuQXlaM2J0RzFrMmk3TkNOSnBsR0NZbFEyaGpEb0hsZlV4dXRSNU5TeVlGbStma2w4eCszNHRBSVhLSVpweVE1NXJlTXliMHdhUnFabTB5aTJWazlWTHV2MFNUVEtDRzljZW50UGlSRzd5WmFUMWoxZlhKcmxwOWJNcytRV0tMd0t0ZjhramZoeFBkZGJlcStiaHFadVVTbEhhWmxvUE9od0JCTk1vMFNTY0lSa2hOR01KbzFicUZvUGU1cWxrblZMRCszWkY0a081RWdpUDVzMUV5MXQwclpOZC93THVISXFKRlpUR2l0YVBuZ01iT1dKVVNUVEtORWtnaUVibkRKOEVnUU1ha3BXbzhVVU4ydlp2bTVKZlBscUwzVEZFV3hSTk40ZEZhSEw1ZTB6dnNaTzJYa2FtUk9la3ppa1Nid2l0WURpQ2FaUmdtNnFvRUYwUjczckwwdzBYbzAyeXM1MEN5ZlFqTExLZTM5U3RETUV5S210T1d6T2k5YllicE81alpqMkxaV1lrL3pNMFNUVEtNRUtEaGtxdmp0RHA2NkhVMG51dVlNT01vZnhyZk1pZWpQNnU2bThoWVpFbmd6WVQ2aGpVekZoenFabHhuRDlIY2xkYlRuVTJWa0ZwUCtCOVE4dUlkYTlGY0owWG9VR1JWRnRkdHdHbHZtY3pPbHJaT1pUNXRvcno4QUQrQ0p3b3Bva21tVUFJSENzMGpkNUJEVjd4OUlpOWFqMkZwUlZMTjhHc2xNR3hzYWRpb0MxQzBHbkFBMGxPbWE2MlFXMHlZYmlqcm9BcXdvaDlFazB5aEJCUjR6MittVU5qVFNCNG9LRm8zV1l3b3FmNnhaUHBWa0ZoTzJocHVyUExLNmhDRWpoRTBGUFZmUmtVNW14N1RKcGo0Mml5YVpSZ2xxa2RqSHZwdUFVdTFad015TjFsTlUyYmh6bXVWVFNXYmhHQ0NET0FBOVM1VmZiV3FRdWNudUR0WG5lNnEvUVNhYVpCb2xhUFdFWi9IMUJKNHZxa0plOVdnOW5zZ0ZaTk1zbjA0eWMxcDQ3OUlPQUZmSlduNUsyeUN6UFcxaXZOc3JtbVFhSlZnVjF2bGpaUU9RR2loMTR0Rm9QWmFrMGdtYTVkTkpaakdsYlQ5QVM0T3JDamptaE5oUzA0TGlCcG1GK3pjVEFjM21JRHNxTVREVEtNRWtDcy9pSjN1dVYrNGltVlhVOCtLWG56LzdjdDQ1STcyRWF3NGs5VG5QVGd5aDFSNktqbWUyL0N4VXZFRm1zYW5wS0JVemJ3d3ZvMGxtazFuMnhJeTJuNnVPMXBOYVhsbEVzM3lpV3VhWnpsazNXNkIxdWZ1aGdqcVhJM00xU3pRTHpLT25STWRUblhBZVVjSTRiWktaTi9YYmFhNDlvcS85aUNhWlJna3VmcFBmN2lSYnBKK3FSZGRjQmtWK2JQMjExdVZzU2VOZUZuVVVLVWRtTWFYdHVsSU9YYkZKb3VPWkxqOExsV09TZVpVUkxIUDdkc2d0VFdTVlpJWXVEQXV1SmRuUmVqUnJLem5RYnNOSmFwbG5hQTh3MjlUUTBmMU9SdDNMa1RrNTVaY0tmRTgxQnJHejJmZUZvSllsSnBsNVJ6YnQ2Y01JODBBckUwMHlqUkpDNUpBamRLSnA0QWZSZWh5eVNpWnBsazhTbVIrZ0U4dzl1YVlSNWdpS0pweExrcm1TSlpvakx3UkhOM3ExcVVsbU1YVzVJZlNDdTd5bG1SQk5NbzBTUXFUb2lSMXBHdmhCdEI2SHJKSkptdVVjYnRpSm00VXV1eVVIbVpaeGJXZ2Qwbll5L1pJSWpOMkxWbW1XSkxPYzBwYkV5R3BiWld5VHQyNUY5U2hTWjVKWmpGdjNSWmxWWXJUNTBTVFRLQ0drQzgraXkvWm9QVVdWalR1bldTN2FEZzY2K24rUUNTOUQ1amV3MS9tNi92MUNwb0RIWm1nN0F5VDdQaitFWitvdE00dHlYSkxNb1c4ZFVqUUhSSVV6TFhaSzJ5THpPcnRDQWlEb0tobE1peWFaUmdsWnYxT216R1Y3dEI0cHVycGZ6ZktheVN3SDlPcHRJdU5IUnBVV3FBOExMcitnTUV5Z2JSazUxTU95Wks1aWlhWnFqenQreUNzcjIxSjNwdHhVaTh4OFVsSDYrcm9tUU5FazB5Z2h6UkU5TVlmdDBYcWs2T3ArTmN0ckpyUHdHa2orYXIrN1JwV2F0TVVCam0zejlGVjlSWmlSR2VaWlJUN3poTzl4anh0end6ZC9WRDR4cFYzVStTK1FhNUdadXhqRVc2UGhZS0FYOWlQWjdDTXZQL2VVWGxLamhKUXBlbUtaODBTZXVDK3VPWWZWMUI3TmNrN20xRXdhYWJPclBNalN5blF6dnNvcDQvaC9aeTNUd0dLSGxOM3dyaFA2QTJGUDJ4SEUwNVQvcGNtOHlXMnlWeDRvU2twSFpkZThGU1hKSW5QU1pVYnpHM0RlK29TZ0g1bVhxUXo5SHRZb2tacDZ5SlFaZzB4NjFrOVBLcWVTaU1OcUtsZXp2TU1NMXRTMVdkSWdTOVBKL0t0M1Y3SlRhdXdQLzBvOUNvK3pkbVk5Ylc1T0NTbVNVWnJNdkpVejV0Q0tORWFkNDJCR3JqYTF5WHpNcnMwT00yWGRtREx4SmRuVlIwRklTNnVOUmdsNVJvd0F6YjRNbk5iSlBOTjVWaGFKL3gxSkhvZlZWSnRtZVRDWm9hM1pkOXFzNzYxMFppbE1uR0hjSGFZVUh2RVp2dEprRmlzcURWZHRvWWtSSjB1dE5yWEp2TXJJekNjeStuS29uSnFsa3l4TnRpSldtNjVSUW1ZWHZqbkg0Z3hkajdFT1ZSWVArdlVoajJVMTFhQlpIa3htNk5UdU91MkVEb0wrN0hMbXlrOWNZc3VMNGRWcElzdUlyMHFYSi9Qa1QybmJaT2JEVnVhUmcxYmx3RUJUSjVseFVqbGNOcWVqTkVySWpIMTI0OEMvTlpraWYzVTloNmFIVUdZTCtQVWhqMlUxbGE5WkhreG1XRDNqNXV5eStld0txQXZOZXVtejhBK2NHV0wrRklhT3JwblVWR2g1TW92SGFNMVQyazFPaVkrbWhnZEViREtMUG5nTGhBQ3Y2WThhZEpLcFovUjQwNXlPMGlnaDhzTDA1V2R5Yk5mMTlFMXAzM0VUUkxkQlA3TEpZd3V4cktZaU5NdUR5WHdwYlRwMWN3QmN4N2pYeURQeUVKN0syendUWUNuOXFXa3AxV245TnZLNDRyMjJuTlpwbVlMSU1iOVdXd1ZaeXA4cXM5clVKck9ZTmprQXU2d3BFN012bTI5NzIxeHdyMUZDbEZ1SGhRVjlocEMxdzF3bjg3cjVoT2h1NWF2T09XT1R4eFppV1UxbGFaWUhremw1Ynl2SG9MZXU1SndJU0lZNzlJQm5uN1BkekkwdVo1L3IvMUdBRXBsVkxORXNmQURJdlBHL2ZXN3VXb1FFQjVtQlloRG9iWDVzUDdsMGt1VXJITW9XUTJiUktNRVRBZXhYamJmQnlOekdBSEQySDlJVFBCSXozTFhJWXd1eHJLYmFOTXZEeVd4WVh1M2hYdHBEQTFxZkdMSkRuTlpHVWVlaHVEa3FlS0E0eFl0RTBUVWZGT1hKT2VjZ2N6WnQwclV2dHkrWnUrYXdSNk1FTndZYWszMzV2aHpUZlRsQ2oyMVlUdjJLa20waGx0VzB1R2I1aEpHNW4vcE8xMU5hWjFVT2NGcG5oUXBpb0FQQ2ZrR09Dazd4Vy9CZWpDUUhtYmxERWFaTllIUnh3NVE1Z21ReU8zUzhqUWVaUmdtZTdaUTVMUThaUXVhVTlnZzlOZytsNW9CZlM0aHROWldtV1Q1WlpJYVZjdEtaY1pyNjZOd0lsQjhBaW8vUHBDc3EzWHJLcDBKTjdDNlRsMWdIbVpNdW85ZU5aQzY5N1ROUkkwZ21NOEo5c0NIai9GZWpCRXVDVzVBdS9CQXptQWM4bS93L1FvL0ZRMWt1NU5jU1lsdE54V21XVHhhWm9kMlJhMmRHdUpuTFQyZFRLR2p0UDBramRRWjRZSk03S3pFYVhHUm10d1pjNmVaSS8yK3VSdkNER09jMFNyQnpEL09HWDNoUGpHSEZmU0d6YlRVMVZMTjhzc2dNUTdKdGdmTUlOM00xWk40azVLd2xGTmIyUXdueFJKUjBGNWxYUVJyMVdnNXRaNDh4TU10Vk9XODVoalZLc0hKeVowU2JxVFBjbC9lRnpMYlYxRkROOHNraTgzTHF6SURIbk5FY0dOZW1pbTRHZmRkSnNSWkRhZHhoMzlIOTk1TGtJak9mVXJ3TGQ4aStKV01FeVdUK1ZXc2VYS01FelFiTjRBN0xMbVl3ZDltQi9EZENqOVZEa09WQ2ZpMGh0dFZVbkdaNTNXU2VVWnpCZXRUbEdtNm1LelBBelh5cnNPNlZrUG5VTVlvcTFCcHpFcXBTMWFvNVVDK21ldDVuOVh2aDNBaVNTZVAzMHI2Y1RORW9RUlAzcEhqaDhYbGQ1bVMvSS9SWVBOUUtleDVZUW15cnFTVE44a0F5Ly9MTnYzQWE4OUNqVC82cjY0VEFnajJyekg5SGRvRmpJdCtkTmpkcXpGUUZtV0ZNSWRjRzI3WlVsZ0xFT0lrVDVtcVp4V3Z0WFcvTk1zZzgrNzNlTTJzdXhZZlFUbnl4OStTTDJUbU5FcEFNN2I2OC85YjVaZHZJTW1zM3phWG5uN1N1bzhWREtqSFBHRGpuSkk4bHhMYWFtcVJaSGtibW55RWZKbjlOWlJqaE92bEV4L1lVUVNidWx6SnB6STkzRFNGdzJFOFhzUzF6Qm56THppTlNxaUJ6MC9Xc3p0VVllUUthMG52UlJhMUowUFREM0s3NVZxM0ZuT21UUCsvY1M5NzFaNVp5MkdiNWorU3hubkxCTkVwQWZuQmk3SXRpOEZ5aFlVZVZrdWxwOUc5MzdyVFVjeERYTTdPVCtjYkFCOHFkNUxHRTJGWlR5WnJsUVdSdTlQYVRqc3VWMVg4Y3Z1cmk3SDJHdVlaNzZYV0hCbUVOM2p3aDFxRXpRUFIvRlpCNXR1dDRLYUN1cFlJajhBdHNSWXB4dHN6Q1c1YU9sQlhaR2NrZzhaVDhlekxiZjlieVhORHZvSHp2N0VWd1ZFc3ZxRUVKS0t0K2tvY3pKTXNMcHpNOUQ5NUw1cXpxV1R3c01BYWt1Y2xqQ25GWURXVkxrSmx1YkRwa3k0NnBuQ3pNd1JMbldZZmZNOHZoR2V1bWovMWpRanNjaTJ4OW1MTndCV1Ira05UOHRqbHFlS1BuZkkrS3MwNW1vcFBNWXJHSE9lOUJ5MllrUzVJM3NxWjc3bzVOWnZxMGZCWnk3MlZOczlhK0plQXBVbnJWbTdSaFRzY3l6TVJNVC8vRXNTYkg1R0dSTVVtU1F4NVRpTU5xYW90bWVWREwzTjZoUFlFVEtrUUxkRnMxM0RrdExUSG1JT3VxOFE3SE5YM2dvWXFzZ014UTkvSW1xemE1NG5PdTEyaTZNanJTbkdTRy9lc3N3TDF1aG94azlCNWFnOVBRK2JXZXBOQnh1RWRMem1mT1BZMFNTUUw4dlVGenNBQURDeHJVRGsrcTV6TE1EUzZrRFpBc1lmS3d5Qmg0Q3JqSll3cHhXRTMxYVpZSGtiblhTcEt1WEFra1RZZU9NWjBTQU5qV3NxVElXUGFXZGc3NHZKeENzZVdWSnpONG5adzlJMXRYbVpSaENWemNaRDVrNU5LZSs4TEFsR1NVcWZBVWhUQlVPaE1pRjl4ZSt6UzZsTEZRb3dSOWR3bGp1OGdQTllDZzNoT3BubmxZdFhIRjBtRHlzTWlZWFBLWVFteXJaNzcrYnlYSWZCa2Urc0RaN0tZVnRYMkFVZzV1NEpZNGp2L3BTbnFCTk5vb2IyN255aXBQNW1OSFZYTFZ4WjZBVG9IMEM0U0xjSk1aMmswSTV1SWZLajBsR1NYeER0UFh0Z2VLeTJLVWZUa2RiZXZ0V3dKM09TL01KTkRSSUEwbi9JaitUL1cwZDJremJsWlFLMDN6RnhpVDVKSEhGR0piZlV4dDBtN0RrSlo1SHRhWFFXdmZvdmFwNFpUZTZPN1pSaldiUjd3am9RY0E2V0kySnRsZHJqU1pKOTB2QjlWMms1blBZd0NOckpDU2pQWjZOOWpwWTV2MTZ3SmtBR0JGaU5Bb2tiVDFheXc4MjhwRE10WFRHOUN4blhsZm1Ud3NNb1pmWWdkNVRDR1cxYlFUL1lONE1xOXUwNGVLUFNicnRnQ1RlZTFCSkVBSy9UbGw3VEdVR3ZJaFNIY3RWMEpwTWpmejluL2xxb3c0QVVTdzhmS1c0eVl6SjllYVEwcEtNbGk1TDdvRmprWEFwMkk2S3VXWThiQUcrWHBiZXd5MGdYbC95ZnlzWldiT0pudGxwc25ESW1PU1BQS1lRaXlyNlQxOU41N012M3VVSlBJR1VhSDhJM3F3bXZYQTFITmg4YWE0OUpmdmRPbUk0MUsrWjY3MDJveUo5OHNCY200eXMya1RHSG5aSVNQenFYekVkVk9IY1pxOUkzeHB5aVpTcFdWdXZQY1V4aXZ2ejVnTC9nWkdaa1dRMURQN3Qyd21ZWkNLNWhHYmgvUXBDOEZoVEpKSEhsT0laVFh0L2R4SnlieEFYeS9IN2FTeEhkQzJTQ05kbGtaamoxTUxhSytveFg3cHYySGVMUE9lN082bVdTTWlzRmFDb2RoK2hUMGU1MTdQbDFHMlpaNTR2eHhVUFlmTWUzQ0I5TFpUd0NSSlJsMUx0MWlhYTRnanU3L1F0SzJKZ3BMTUR3cytnSUl6YUxsb2VCaDR3QWhCemlEMk1aYVc2b0Vqa01MU2twZDRMdTMvMlFET0ZSckR5NmJreVJVQ1Bwd1RsamUxbXU0VHlscG1jY05KN2R1UUY3cFJhaENEZllYTVlOZysxMi8rcDdPTnBRTmdUOFZmTzl0WXBaZnJlQ2RmWWxreTkyV3ZNbDlGK1RNQXVOTFZESmFYUStZcmNJM28xYkpDU2pMb1FleXlzeEJwR2RtZ0Z6RmdTZEMweVhPU3pIeHN5U2x3d2pKQjA2Y0dYcHRVRDJSWmxaNlBucHBQeHFrVlJjWndIVEI1Y1l2SGNvWFlWb05ZNElpMFBJYk1JR0ZOR0dEODlLeUpJQ09EMStHdmtYdXQ1S0h1RThrbFdBSjgzVnhEcm9vb1NXWVljb3pCTDNlWUM1ZGFsZHg0RHBucHRNbUpxMUJLTXJpSmJyQU1WKzJwTENpOXdzNHR5MGpXWjk2VUpNdzBOSlVrZVd1bWVrQk9XK0w0Z2FkbElIZGs3Rk5ya0tQSUdHWUk5UVZ1OFZpdUVJZlZRM3JIWm1TKytmU0hSWGo2Wm5jYnhDMlNMT2tqVDNYdGx0bTF2NEdaQVUzMkViZW4xUC9Ha0p6MTJDandMZVNPaE1rcHNTU1pqK1hsZGdxdktCR3VnTE03NENzK2g4eUF0VElhVTRTbEpBT2V0bGo2RmRsdVpya1dvS2ZKd25wR2RFbUpUWEx6NDR3VGNQRlBlSzdtR1U4Qm9rQ2kzVExySHp4bVpZenVicEV4WEllTFBJWVFoOVdYTzdEb1RWck9CWG44VjdvWm0zbkRQT2lnYkhpSUdwbGw5bjhlUGZ0NzFuSjhzUGMzN0RlblNEa3lnN211V1ljY1hiSEplNFFjeEphbDVYTEluUHpTMlo4NnhhWmtodWFVWjdDZHdPQ1B1c2ZQbldZUUJGSWkxY1BtSFU1TVd3d2VGaG5EaTdySVl3aHhXVTBMQjFxdURRQnRwNktvU1RvT0VNZTEvNVFqTXdDOFc3dUowTThyNFpjRDgvTEluR2Q1U3JKMTZabHJXMDdnWkZrK0xYclpreStRRXFrZTk3eUR3Y01pWTNoTlhPUXhoTGlzcG9VRExkZkliRHNWQmJBdS83TTRWYzlQS1RJM3V2SlpXNDl4WE9vRHhMZ2lvY3FpeWR5V0Q5QkRlNlM0S2pnTXovWnRhVkFnSlJReXU2NjdVZXNpWTdnQkhrSmNWdFBDZ1phclpJWlpsMEdTZktGRnhlaGhrM1YwOWJSYWowcVJHUWJ5SDYzVk9pYTh4SG81Ymx3Sk1vdStPdnRDekhlMXFtNkt4aHJtY28va2lVQktLR1JtOHc2TCtocDNpOHo1eG5BRFhPUXhoTGlzcG9VRExWZkp6QWZIZEwyUkdkcWxmRkNtTkkvankwWnRQWXBrV2ZvVjlmQXppWTVZU2I4Y1NJd204NTZZTStFanE2NW0zS3B3ZzEzSnhuK2hsRkRJekdZWTZYb2pKUmhYcHNnWVhzcEZIa09JeTJwYXVBU1pWK21ZWVlhUGhoZi9hME9wd0ZCNkNwVzBXcU9YcERjblFndjQ1Y1NjVkVSaDd5S0gwcUhyWGNMTUdFM21wdWhLZ0NkMUk1bmhNOXZ5ZWkyTEt5VTVScFVHVWlJak05d3RCMUI4aHdwSmc4SERJbU40R1JkNURDRXVxMm5oUU12VmxwbHRLcnpLbnhyRGJQd0FRbk03MDl6Y0d2NC9Pb2dXZXF3OFlhT0ZqQ29JZnJtQ0NjeFJwZG41YURJdmk1c1ZwbGRnV3hJM1ExNnZCYkUwdWFkNFdnSXBrWkdaK3lHR043VHFXRHprTFlmTEdGN09SUjVEaU10cVdqalFjcFhNcDNUTXNBcC85QkdvUEtaZ1VXRFdBYU5uSnpwQXozOE1mcm4xa240NWdEQ2F6TmZFZmRTbjEyaU9yYXRQcjlkbDNpRmNrZzRQZXFrQ0taR1JlWWtxTURlM0dUd3NNb2J4eEVrZVE0akw2Z2pMVlRJZjAyZDduOTJIMFBDSWFWRXFrejNQYU9ROGhQUGhsd01rbzhrOHkzMkM0UEtDTG1Gem4xNlU3SHAxMlozY0pzcVh5YVBKZkozZUVndkd6SkRCdzBKanFHbE84aGhDRW9mVnRHeWc1U3FabStDZHZTNjZZRUJtaGhJVm1TMDNZVWVUL1kvNjVWWnFOeEg4Y3FWZi9CVk41dVNZcmpxWTdmd0piVGo3RU9YTGJ2ajEycU96ZzR1YUN6eVFFbG5MUEVQRkhHOVJCVmt3ZVZoa0RDM2xjak5iVzd3ZFZ0T3lnWmFyWkY2QWJzYWh1RVk5UXB0cEVWeWVRbmx1MG43QkwvZUVwMDJOLy9QTWFHY0R2MXpMVG5XbS9OeVJNN2xFeXd6OCtGalNPTDRIaXh6WGxzVEVUWHE5bHFENnMzMnRXeGhJaVl6TVNmOHN1V1kyRFNhWmk0eWhOWGVTeHhUaXNKcVdEYlJjSlhPamQ3dC9XN1JxNzduNTNSMHFqZ1dYcDFDZW03VGZ2cjlmYnVsZXJQRWhmcm5jL1RUeExUTTB6YzkwenRaZy84L2RqdWhPWk5lclRaN3BrYytxTlF1a2hFTG1COGxqYW4rRkNUVjVXR2dNbEhDU3h4SmlXMDJWQlZxdWtqbTUvdnduQmxRR0MvTmJJa0xYVHBWWjZwaUtHVWNreEMrM0dyMnlMc0F2MThoYmlCamZaNFpCMlRlNnp3d0F6bC9wZmlZRlZWNHZPUGZwRjlOVUdnbWtoRUxtNUpzMy8wNFRCUWNXRDR1TWdmeE84cmlFR0ZaVHZZR1dhMlNtNWROd1pUZU5PbmJucE9jbUxOSU9jTHljN2tRYUQyTWFiNy9ja2xqRlpxc3EwVExid3VCeG5sMHY0M1FnSlZReUc1TG9vY1ZEUng3VkdDZDV2SVJVU09iTms5VEs4bTZvVkZUTkVmREwzZk5WTWF0MUxIMUwwWHpnbDl2M3piK1pTL3VLeWF4Y0w4TzIrMEJteFJnbmVjWk41dmFheEFSODUybGNwazNvNzZZNmJoMWg0M3k2ZlhsRVJ2TTBlRTY1ejhjODRUcnVNVCt3NjB6RlpNNnVsNm5zUHBBNU04Wk5ubkdUdVU4eCtRSnQ1OUtsMHlaS0UzY2M1SmM3Rkk2QTRGcUUrT1d1NVM5R3Jaak03SG81NjNJZnlEeUtQTjVrL2oxNFU3S3pVbmJpSmNqYXBvNUpPMXo2TWFUQmJYV0Q5bHlpUjBxMjNGcFQ1dno5Y2pEUEVMdUNvK1B2bDRPaC9pQ3Z4alBrVllCL0xlKzBuZzQ1ZjlGZXZhemtZZGRMT1ZhaVRlSlBpWkY2a3U2V0lqb25PcEk4UGtKQU5reUFRV2psYURHUzRhbWNsNWxOa3dJNWp1Z2VyZ09qM0tRZUR2MzljakRLdmhWWERaZ0Y4SGJ1d0ZBeFZ3bE1RVVBRbDZUbFpZYWV6WWk4ZkZyYldiN0pDcmVjNTR6RTBYb1MrK09xaGd3NEhFa2VIeUVnSjhCeTZzbWdvV1ZiQSs4REJSYkR2Z1U0dWFSTko3bnlUa29hTE9MMWJtMWhBdmdnenU1VGRhWi9oSWhqOGxwdWptckp6SzZYVzFjQUpUekk3TmFocDFaRm5nRExpOGg4blhVbzU4anIxRkc0cTVzNnNmT1ZBVUlBQUFnV1NVUkJWRWZ0bkgzTkxvT0hBWTI0Vmg0YVc5b0Q4d3FGalhpbFpPYlh5MjFVQUNXcUlmT2trV2Q5aHdKRFp4bmY1SC90M0ZpT0xUWEVML2ZyYkpWT2pHbnIvbjY1bVY3WnJWWGVCdkxyNVoyOTNveVRScDV2cnJENjlzbm55TjFXdlZXdlRQcW12MThPT2lUMG9STVJvTzN5OXN0Qmh5VGFseDFvbXJoZWdhVnF5ajZoNUZsODRld3ZXelZWdVdxeDhBWnVjMUZNbm9wRmFESzFGMnpuWmJUVDRjVmZ2dXZsdmdCS1luM1p0dUx6bDNLZXlETnA2UHI3NVJpWEkwY0MvbjQ1eHVWWVgvYWtnWXYyakJlQm9lOUU1VU5kMm1UbU80Q0x6SVloblovVHZmRVNVK0x0WFNsU2l1ZW1EUUhvQmh0N0l0d0lORDdJV0VZWHRrY0U2QWJmOENuMjAzMnVaZHNuTStaQkJIUUUybDUrdWRrdjBlNHlEZmtPWUYydWR1VHBsM3Z2MTdpT2FGKzJwaFFQcGcwQkg3L2NHOTcrSDVKa0FiTjRLcExyby8xeWpYZDhxNU5wMlZCTFl4d1I4RUxnWVVJKzlzNjg4T1ovK3YzL2Zma3IzWXhqRU52eEVxdG5naGZ5bitYcGVPYzczdnI1Ujc3OW40OXFTbklYTSt0eThRZ1JVQkFBdjF4Z09GSksrMGJCTHhjVzRuelp2dVpndm91SkFQamxBc05LQkJCSy84RlBXKzVpNWdqbFdHUmFFQmo2a1N2TFJSZHFod2J3eXdXRy9WQVZtQjhSb05QVFljSFBXNndqZXhxbUFuS3Y2UUx3Q0JFWWpjQmVNTTIyUndzMWM4QldoY0FRNThzMjllTHhWQ0hRQ0NRWlpEOEpCMmcxV0l2M1d0RndZN0RFUlVVQVhHYWhvUldPQlhqL0FvUGZOcEp3UzdBRUlvQUlJQUtJQUNLQUNDQUNpQUFpZ0FnZ0FvZ0FJb0FJSUFLSUFDS0FDQ0FDaUFBaWdBZ2dBb2dBSW9BSUlBS0lBQ0tBQ0NBQ2lBQWlnQWdnQW9nQUlvQUlJQUtJQUNLQUNDQUNpQUFpZ0FnZ0FvZ0FJb0FJSUFLSUFDS0FDQ0FDaU1ENVFpRG01VWFoTlJ5SGpsQ2JNUC9GUTZDWjgzYmIyVWRlZnU2cFFUWDF6ZE5SalhTVWdnZ0lCTG81THg1YXBpOFd1RkVOVEhrNnFwR09VaEFCamdCODNuTEhpY1ZWK25yYWx2TlVhR0t1amxCQm1COFJLRUpnTmYvN0VmT1JINHV3MUJYb3NQSmlBaUlRamNBaHlhWHNNb2w1V2FqRGtnSWRqdHlZaEFqRUlUQkxlcm1mbm16NmZmTm5wT0lpSFNNTFl3WkV3QmVCaGJ2TjNBOWN0a2sxYjRzcjB1RnJKK1pEQkVZaXNQNEt2RU04eHprM0pCRnZ2blZvTE5MaHlJNUppRUFjQXAwRCtrTGNsck53Ti9JenJxYXdJaDFtWGp4R0JHSVJXSVN2VzU4U04ybmhvKzlIc1hMVmNrVTYxSHdZUndSS0lYQUZQZ2gxSmVjYnd2Q3EvSTFTd2tYaEloMVZ5RWNaaUFCRDRCaDZ4ZkRkVmVjSCs2NFJVZ2xLUlRvcVVZQkNFQUZBb01HK0J3L091UnNPT09iSlhVZHFjRktoam1CcFdBQVJ5RUhnMm0xNllwMDQzUmFycEpLUFVoYnF5TEVMa3hHQllBUTIyU2ZVNEpPWUx0cnVrUjhHQzNRVUtOVGh5STlKMDRiQSsxNjQ4K1VLNnR6ZnBVSm13RG0zWWtzN0pMZVNML2FlZk5FK0U1UlNxQ05JRW1hK2tBaThpOXorQ3RtZmVXNVFybll6d3NFOEpPVEFsdFFqdS85SUh1czUrOU4yN3J5VVloMTVwVEI5YWhCWUlxKzFrdmZjWFlXbXMxU1lFMU4vcThReGNRMlRLZDg3ZXpGWnpKc2Y5TlJjcU1OVEJtYTd1QWcwT3N3SjBlbVZKZk9lK0ZJN2ZLN1lkbHhjZ3M3SHN3RGlYcm1tdVZESHhiMUdXRE5QQkI0a2JOeTJTY2dXSy9FUzBNNE1ad01QWWQwamthbnIrTTQxTUp5dEFKMG5sUEwxNlBDd0ViTmNiQVI2L0d2QnNFTG9nRlVVL01SMllFTzdZaHl1cHgrM2JqdTJtNENQWTUrV1h5TDBzOEgxNkNpMkQ4OWVmQVN1aWdrN21Ma2JzTnArNEdrN2ZIcHROQkNyUDVKNTVoM2JUWlpUTlhSK3NCNGRVai8rVGlzQ2JlSC9oWjExclZJWUhHN0o0dEEvVGx0cG1iWk9PTmRoaWNhS1RBdi9MZFlSTGc5TFhDZ0V3TXV3eFNwMDFTWmdVRVZubFczWkhYdUYzS2tZWHNJRFlDTklycHA1aEE0MUs4YW5FQUVZbUExWXRhK1UzS0ozVmZGZ05PM3RKaDF4ejhBRFlDMGE1aEU2b3VWaXdZdUJ3S3BjekxZNWVvdmVvajF1dTlPU01EU1ZUVkdPN1NhRUR6TVRPTFVtaTdoK3kraHd5Y08wS1VLZ0xYM0NIbHYwZ0loV09KSllkUTVrakM2Zk16dmdNTWM5WU9kaGNOaktNdHF4RWpwc1laZ3lYUWowWllQc3NVVnY1Z1hMei9HTUhNM1JEU0JaT0RXM20wRHZncDlmbHBFc3N4WXJvVU9UZ3dkVGlFQTY5ZHpsZnVCWUNPYTFsWExXZHBNRnVXSi92Y1E0YzRTT1dOT3gzQVZCQUI3L3QxaFZZSXZlalRKMW9odEFzbUJ0TjBtSGw2Y2xGbWVNMEpHcHg5aFVJZ0F1NFMxV2NhQmZxd1FDamU1QUt3MURSZTNlV0phOW1SNmZQTmN5ZXg2TTB1RXBCck5kVkFTQXd5ZXNidGZTeC84WHJZN3gwMCtQbkFHOFJ1ZjFsTEJ1YkRkWkZSeUdvU0Z0d212Um9hakg2RFFpQUdUbUxTamJvcmUwQXhoQW8ycUgzUkhnOEEwZ1dTWnp1OG1tV0JVS2J1Mmp1blJrMmpFMmxRakE3UEtBVlp4dDBidHlDK0xPRlcyYzhma1FEUTIybTl0TjVHTHBLL3dCVUl1T2ZPdnd6RlFnQUtSYll4VmxTelNhVzVHVmxodEFzdUpEdVFpUEp5MkxjZWFlV0tLUlpmU09qZFRoTFFrelhsQUVaTXZjcFd3N1BvcXNwZHdBa2hWZlRYMStMRzJCTFdPbWZaaURMRTlZYktTT01IR1krK0loY01oZm1yWEFCbWFkbGNnSzd0MzVuQkdlMTdlYlhPWnI4NVlJZXh0QmxKYVJPcUtrWXFFTGhNQW1mek1jOUFwMmtwbm90NEU3QjQzYUlvenVheFMwTnZsUU5IYWpkVVNMeG9JWEE0SHJ6R2YyTzdmWHdXVzJ3UFpQUmRRTEpxdGRZVWNSdFVmZDJJdHlJWWh5d2pmcW9jTlhGT2E3cUFnTXp6YVNoOGorVlNEMXFlR1M4Szd5QXk0cTY5dE5sc2dUeVd5ZjkybTg1YW9aUFhTbzJURStqUWhjSjNlK1FoNVBra1B5M08zWUxqTk1rYmlDMW10cGsyZDY1TFB4Q1B2b2lKZU9KUzhHQWc4OWV1ZGZvQ2FYdm5ybnBNNEtOYjdSL1hUWjF4blZhZDlGbC8zL2p0emVhVDBqZU1jQUFBQUFTVVZPUks1Q1lJST0iCn0K"/>
    </extobj>
    <extobj name="334E55B0-647D-440b-865C-3EC943EB4CBC-6">
      <extobjdata type="334E55B0-647D-440b-865C-3EC943EB4CBC" data="ewoJIkltZ1NldHRpbmdKc29uIiA6ICJ7XCJkcGlcIjpcIjYwMFwiLFwiZm9ybWF0XCI6XCJQTkdcIixcInRyYW5zcGFyZW50XCI6dHJ1ZSxcImF1dG9cIjpmYWxzZX0iLAoJIkxhdGV4IiA6ICJYRnNnS0dZZ0tpQm5LU2hjYldGMGFHSm1lM2g5S1NBOUlGeHBiblFnWmloY2JXRjBhR0ptZTNwOUtTQm5LRnh0WVhSb1ltWjdlSDB0WEcxaGRHaGlabnQ2ZlNrZ1pGeHRZWFJvWW1aN2VuMHVJRnhkIiwKCSJMYXRleEltZ0Jhc2U2NCIgOiAiaVZCT1J3MEtHZ29BQUFBTlNVaEVVZ0FBQkZVQUFBQzRCQU1BQUFEUTJNNjNBQUFBTUZCTVZFWC8vLzhBQUFBQUFBQUFBQUFBQUFBQUFBQUFBQUFBQUFBQUFBQUFBQUFBQUFBQUFBQUFBQUFBQUFBQUFBQUFBQUF2M2FCN0FBQUFEM1JTVGxNQVZOMUVtZThpcXpLN3pXYUpFSGFtUTRSWUFBQUFDWEJJV1hNQUFBN0VBQUFPeEFHVkt3NGJBQUFmcWtsRVFWUjRBZTFkVzRoazIxbmVQVDNUYyt1ZWJvUVkxSVJxajU1RVRVeE5qR2p5SU5YQzRJT29QVGt3aDhTWVZJTTVCRUtreDRRRVJLUUtpWWd2MWlBSmlKSlVKeEFmOGxMOXFxRFZYa0xRbDJxRHdSd1Q3RllRZkFoMHB6MmRrNW1UWlB1dCszWHY5ZStxN3N4MDE5b1B0ZGRlNi8vLzlhMXYvK3U2MTk1VkZQbFkrUFRwNzJjV01nTUVCcFpHWmJkOEgwRXdpOHc5QXkrVmJ5cit1SHc0OXp4a0FwSU1MSFhMcmFMb3ZKb1V6QUp6ejhDdDh2dEY4ZUd5WEp0N0pqSUJLUWFPeXZ2RlNsbVdPeW5CbkQ3dkRDeVY1V0Z4RmI1eVBPOU01UEtuR0xoZWx2dkZMZmpLdDFPU09YM2VHUmlVajR2aVptNVg1dDBQS09VZmx0OHFpanZ3bFhXS2RKYVpZd1l3WEdFRGxYWlo5dWVZaFZ4MENnTVkxVDZDM1BMblAwR1J6akx6ek1CcVdlN09jL2x6MmVrTWpOazBLQitaQVFJRG8vS0VJSlZGTWdOc3dmYVZURU5tZ01MQTdiTDhQNHBjbHNrTVlCSHVlNW1GekFDRkFVeUQxaWx5V1NZejBDckxqY3hDWm9EQ1FDL3ZXNkhRbEdYQUFKNEQ1ZVdWN0FrVUJoYkx2THhDNFNuTEZHeVBVOTVubXgyQnhNQzFzbnlOSkppRjVwNkJRZDRPTi9jK1FDWGdxTVRHN0h4a0JnZ01ETVh1RllKa0ZwbDNCakJsM3B0M0RuTDVTUXhneXB4ZklTTXhsWVdXODFKY2RnSWlBM2d0NkpRb21zWG1uQUU4WmNiTFFmbklES1FaNkpUc3ZmZDhaQWJTREV6eXJyZzBTVm1DTXpES3UrS3lKeEFad0RRb0w5c1N1WnB6TWJhODhtak9PY2pGcHpIQWxsZjJhS0paYXM0WllGOWRXWnR6RG5MeGFReGdlWVY5VmpBZm1ZRWtBd1A0U2xJb0MyUUd3TUJSV1Q3SlJHUUdLQXdNODh2TUZKcXlEQmhBRjVSMzIyWlBvREJ3QTc3eUhZcGdscGw3QnRnSEJZL25ub1ZNQUlVQjlxSFNkWXBnbHBsN0J2QnlVUDUzajduM0Fob0IyL0NWUTVwb2xwcHpCc2J3bGJ6RVA0MFRMUHpFTkZva25hWHFQLzM2b2J0MUZtb1U2OVNJYVQzNHloWlJOaFNyUnQ0WWRiV3BNTnZwWXhyRHFzNXE4OFhxdEZsVDJvOHFMRnc5M2FwSUVkR1ZpclZheE1RdWZJVW9Hb3JWSVcrSXVzNVVtUEgwTVExaFZXZDAvVHkvTWY2VkovdnhuSHVKOVkxS3hiaTVSckg0dXZvTVMveDF5QnVpcmpQVnFFUUo0WWF3cXEwTnovTnpqRXZkbjQzbWZMT3M3WUtLb2tveGFxMWhKRDVCT2YzM1NtdVJOME5kYTZwaG1XckZtOEdxTm5Vci9xWHhyLy9aeVdjcm1vUnFXNUdVd1VuVXlpaTV4RjZoR01taWNSVDdmNmxrL3NKcVNFTTk4a2FvNjAwMUxsYU5RaDJzcjczOW03LzNCZHFuZm52ZmplV0JsYzNueTJoS1RMb21iaUg2RDNIWDA3dlM0b28xT2RHVHJzQlhFbDJnTkJiU2tFRGVCSFhDRkwwOGFja2FXS3ppRUw5YnRCemZkenBFYS9QMTdzTTBpcVRFSlBiNXBBbmhSYTZvWWpJN2lnRGI2WFJNRVN4Q0dsTElHNkJPbVNJaEpBcFZ3Mkxya3NSbXRoUDl3dDVOVnU5KzlFdytMSDBsc3VxMVNQa01jVXlSeUV4Q3JBTnkxaE15UERta0lZbWNqanBwaW9LUUtsTU5hL0diWCs3U3ZsdTAwbzEyM0p0WUFzZis1VmlUUUVXbjVKWWl6ZjFYNDJNa3BTTE9NVVZYWXRvcjdIU2lMZkdITkNTUjAxRW5UVTFidkpoZUxTdzBMZmRqU2w3Y3JlaHdBcy9zMXdyVVBrSlA0ZG1MWEI2RmY2Y3hJbTFLaXloR3pFOFJOWVN2SEJMMElqU2trWk5ScDAwUklKSkY2bURCVnlpampYRjAvUkxiM1BmUlY1L0o0TGE0Rm94amI5UCt1VFJVSkROVEw5aUZyOXl0RitHcElRMEU1RlRVQkZNRWlHU1JPbGdIcEgvZFdvbXZNd3pZdDEvYlovVEs3KzJnRXpxZ2ZkMDhWQ1F6VXl2SWx1S2lWY1RYQ21rZ0lLZWlKcGp5OGN4eVhRZXJSYUxqZW55UTJXTXUxS08xVE9rQ3RQMGVweGNkVDRlR0FzVlFaSnFZQmVZckZNV1FCZ3B5SW1xS0tRcElxa3dOckUzU3QyZ0c4UnBlc24rai9VcTh6YUZpTTNJdDc1bnVEYXBoWDlHWW5DbkVYanIwM1RkcU1LQ0JoSnlHbW1RcWltckt5QnBZYmRJa1poaXQ0WGpibC8wVit0djNwNFRscVYzeFJ0azM0NDJacDRWTFh6R1VtQ3FHdlhSSVdhY01hU0FocDZFbW1acXFlQlZLMWJEd0QyM1J5YkJycU1LNVVmR09YY0dacnU1NG44V3BhTXpDUEh6RlVHS3FHTFlVUnlDSExScDROSkNRMDFDVFRFMVZ2QXFsYWxqb2sxblRrRGo0V2xNb2c0cjNLSXlkT21iRjZ3NkhaWjlteTFla2FTV2xCdkFWeWhKL1NBTUpPUTAxeVZTeUtBMEVxbUZobGY5KzJ0QkJmUGtTRlc4dnJVeVg2RGtEbGhYNkgyeTRpdlFNNnlYSDhCWEszOWNGTkJDUlUxQVRUZFVYcEZscUpTdzhIbnVZTm5VVTk0bnQwcm01YVRzSmlZNno0SGVIdm16aktpWnlJU2YzNEN1RWlsUUVOQkNSVTFBVFRaSExSQkNzaEhWQVdsNXB4NWNaeHFUNU5nR2VGRmwxK3NNcnpsV3RGVmV4VnJSQllodStRdWxqQXhxSXlDbW9pYVlhbENvcFdnbXJSYm5kTjhyNDFIR1R0dnlRUktjRWJqb3R5Y0JwWlpSTTlPd3FSa1dhUjJMWVQrdGpBeHFJeUNtb2lhYWFsNjVhb3hJV2FYbmxxbk1QVFM2akNoOHlFczFDdDUwUnltYTg0NHVaZEJWakVsUEVZU3BNNjJNREdvaklLYWlKcHFZb1hxVktKU3pTOHNwcXhhWUQydkpESmFnZ0FZdnFmUk5KZXhiRDVWMUZZMkttRUZ1S2kvZTludG1BQmlKeUNtcWlLUS9SVEpkVnNORE9FajcxMi9IWER3UVdQRjZ0VzM1WS9JM0drTnZXWTExVWE3cStyVWpYcXBka0w2aFNJQVEwa0pHblVaTk4xUmVsV1dvRkxDeXZFRllRSnZHUkE3WXUxeWtQNkgySUtrdlBHa3N1TituZ2JFVmxiTmJ6S2x3bDNDWVJXZzFvSUNOUG95YWJDbUZOSDFNQkM4c3J4Mm1qby9oZFR5aVA0eDZtc2x2NmwrNTdEOVdGUEk4dE5MZXNRZEt0MHdmUGZmR0xuMy91QWQvN3RGQ3lxK2NlV0RmU1Z2UnNUbjI1RFYraGJPSUthTENSRjN5RXpGb29lWnpzR1VBaDZvOTg0ZlN6SnIwb2JGTkpFbXpGVkxnUnJOYy8vK1JqN0VtS3FNa0hxaWp5L0ZZbnI4Z1FiN21yTmVKenBLS285NVhGWVhuYVBWMHJpbmRhV1Eyc2htcVZQWmVVQjNzeUk0NWR4UERudjdpMGZNVldWRXF6bnNmSUl0VkJSMm13a1Jmby9kM0RxcHNCNm5lVjVZUHkzVVd4MkpmZ2JWTkpFcG9VdUFHc2xmOHBUOXZsWjRxRFVvd1FXQjF5RGp0ZmRKb0t1NDZHaytsRFI3cUJsdFdodUNtNFdocVZQMTZzVEY0clhyS2xWcTBCVU1meW15Uk50bUtRMTVRUm1BcFhqT21Od1NnTk52SUNveG4zdUcrMGZkUWZMay9XaW0rVXUwdmR4MUxJTnBVa3dSaE9oeHJBT2lwZjJTcCs3bVMvSmQxZzRKYkhmVENEQ1VHUStlSS8zYnZYSzh0UDNidDM3MytEUkJIUmllOWpFSWxqM3NQY0tOZTZsa3VnbVRPTi9zVHFqMjQrZU5CbENFOGZvQ0VxNEx2OHNCbzBXN0VDVHVQb05qSkpMZkZIYWJDUkM3QnYvZUY5WkM4YzY2NEI0cUhHd0djUGlZTnZZYTlpWDBqWnBwSWtDQlhhTCtlUUJPdmw4b1NCR2U2ZzduRGJIZkJ5OHZlL3c4S01JcmMrM2JSYmV5NHVmcURVdHk3OTRIWjhsTVBGTU1mZ25IWGVYZHErY3QxeTBtRzVibHRrN3dDcUhRSkxnUDI1dnAxcUs5cnhzNFJaaHZjSkJqbytEUTV5MW1IS2J3WUF0YnZkMUVNOUZMUXZucmEwUmNkVVVkU1RRTUNxUmNpd0ZydGkySG5sdFhZcFdqdWdPeEVPajVFYWpqMXRGSUZyVXNpT1krR2pTSHRqeVJ6VWJNSWZ5c0VJbTVjZUd4MWtyaSs2ZHVlRTJBbkR0U3VTaDlhNGw4ZllpdHJDYkFGZTgzWUlOZ0lhSE9TNHZZLzN1UlV4ekxJdHVxakJ4Um9YSEtLZ01sL0hGT0pxU1pBNnBCTVpWa2RPUnhrZFl2UTJMakY0NFVjTGNUSlpaYnFxNnJPS2tPZGVSWHRUL1Bldk00bFZVZlMvK1FOUERaZWdSZHgxaG1ESHBPUDF2UzExVlhwZDJIVUdUTHhTRFk0ZktqRnh0aFZOeXRmZVVYWDhnaEdxQ3NHa1YyY3FKQU1hSE9RdzgzNmh1TTBNbmdxL0VURXU2bUVwVjZzNjVnWTRwcUJVUzBJRnZtZzBGUmJHTmZKRjg3YnFBWTVVSWNUNFdKWk81ckl0SGNyUHRHck5kNkU4dlF2WmE3eWJlVG5XS0ExMUpCRHNHYnVvZWt5VEhRQnl5QVA2WjhTNDNtS1hSMXBkSlZxS0txb29WcnBNSTM0Y0dyR0tFR3Z5U0kvUmZScGM1QmpzcllrY1VGVGw3REpMQnpYeWV5VGlNYTc1cmdpNXBsaGNIUWxDaC9aTGhUWFFkK1JJOVFBVE5VRU54bC9JdXFNYzNvVlJ1ZWFMYXMvS2VvdmQyTVd1YmsrTk5weGFiYkRhMUZoWU1yeDRWNHFoeFZGQkdmTlZ4alh6WWxDOEkrUFV5VkpVVVdZTXpQVDhROTRXSXh5RStEdVpXMEYwRUJIUTRDSy9xb1pndkVsdy9kOUJqWHNoY3dOLzhwTVVyaW1XZFIwSkFiU2FDQ29zVXhIZ05ZSzBUVFdLNnpGU3ZWV0ZzWUx1NW8yQ3hMK3lnWVR5cjFoSHM4ODdXRE8xVWZySTlsQ0c0U3NxRm1mVW96MTVpUTcxcnBXQ0lKZ1ZqWE9uREw2cFlDbGFTaDluR3RGRERzNHMyU0I0d0JTRDJEQWlvTUZGZmwxMTRHTm1UNHdPbFJFYk5VcW5hSWV2SEFzUjF4U0xxeU5CbWFXY2liQUFSZlV4QitxbTljb05uZ1BBNFJEK283T2MyRk1WSFZ1Z2RmaWV1YkpEZndJYnU4VlZNUDFoOU5CcmRoSVB0MHU5MWR0N1Jtc0dJbWdrKzU1aWkyRjd5QnpxUlMrRmZlRDZZUkEzVzBRSG1WbXo4a3BqQVEwdThsdXlVZVkzV1JNdnJWbW8wYUFyTnJHUXNpTUVYRk04cmdWWVZTUklxNVFURVZiSFZGNEUrOXp5U0RiNHFQSGUrQXZKbTdySGNGQ2dVYjN2UkpnTE9NdXJ4ZklwbStPZDdKcG9HUUs3dXEzUlhiTkkweXpCMDFTVHJQV2h4OFRSRFBkMW5Bb1lSUlV6Ni9rSW1WRjI4UWMwdU1pdnlJckdPdzhmdUlVYTJTbHZYOVUzeURYRlMxUkhRb01pRTJGMXpWMllxRmEyTFVxeGdqUTEzRFVaOTdUSG16aUVVQk1lT1JIV3hZZks4ajEzbmhTWUlxeFpzVEtJa1lEcXZQd0czSkNIVzdEdnEvWVl1amUydGJhVmJoU3R5Sm1DUStUMUdzRkNRSU9ML0pva2o1a0w3Rm1vdTZiUDdlaWdhMHFBNmNGT0JRa0V0RXFFQmd1T3FYdk5rUXAyeFkzaFkzOS9USWs3cmxwSGxSTS9HL2Qzb3NYRkI4dnl2eDcvVWRSVjJMck11bFJCSTN0c2E1dVVHRTE4bGZ1Sm5sakVGZTNZV2NKZDNKTHZFQXdFTkxqSVYwVUJlWE9nV3c1bDFoUVg2ZnJ4bHE3QmJJb2NWSmdhRXBSWndwa0dDN1ZhUDVUVDR5blp2dUF1V3YyRHluSVk5NVZCOUtZcHBXK1VwNmZsazd2cTBqN2pMbXpJYTlNMWk0aXU3dGJndGdGTksyMkdUNDhCWFp2Mzdjdlp3L3hCN0RIQlRrQ0RpL3pxdlQxbUJGS1dOeWl6cHJpNEs3ckRNMk00MTVUUXFpR0JDZngyZkVucG5SNlpORmhqVTVYUkE4aWFjKy9YV0Q1aS9MWE9ndll4Y3V1K1NvS2hMUldPbkwvUnJYQVZUSG4xRkdkVmQ4M0NnaUVQWGhRYTNZYXFjVFE3M1NqYXNUT0UyV1JPRFRGcnpZeDlHbUxJUmVldUZncTBQWU82WmZwbGpOTy9LeVZpcHRockF6ZzJ0QkVuSU5ZOHVJVDdvM3A5UnpvRnEyMG84SHNBTWY3YWNzemhvc0pYTm1OMzAramVHTEtuNjVFRERhdDJnNDV4R3k3WjFtNFpwWW5md05PSVRUekZvclFCTWMyS09ONXBiRlFrMnRFQkRUSGtvbk5mcy9WWTJLRHVPVFZZM2RpWUtmRTBNa29DTEs2NkhtS3UxSVRjZ1pDQXhkcU9RNmtBS0k5czNTRXpyVHNvblZMaEs2YXAxSkpXQVB0VHl2SXRWb1FPb2poNndEUXhic1BUVFVXTDBsU01ZVlF2d1dpTENCaEZPM2FHTVBQb1lPUVdzeGZRRUVPT2NscWRqRFpqVUNOWjNRcXJCc2RNc1kxQk9QYTBFU2V3M0dhSjRYR0tCYS93U01CaTlXVkxhcTI2V1FJa2pvM0FaTVY0SlZaNHJiczRLdC8yZUxOOG40NHdnWTQxSC9DSjd1cFJiNnlyTHRoTU91Yk56RmZXVFE1bkVlS05lWjlnS2FBaGdweTNoNUVlVGFObUFyc3lNempJamd4R1RDR2xrZ1NwUlQ2bFlBR0picjl3MSs1YWhuRVpYWDZLejRPd0pGWTlwVndZbGEvY2ZyTFlMVCt3YjJVZ2duQm1QYjh3WGJOSTArUkZwd0JxUk5VUGJKNjlyeHd3TXNKOGdwaVFoc2prcGFKek42aFpOVldsc21wd3hCUUFpR0dsRWc4UTBTTlNzTUNCWGdqRFhiTU1Wd3gwaW9vNU00YW8rcFpiVm5od29ZM0hoM2RPaXBmaEM0R3piRWE3Wm1IQ1ZLazRUUyt4T3hoWnRzVjRjTWNITWR0MUIvbm9XV3lOcVpDR0NQSVJRODA3OStYbmZzb3lwbEd6cGtMRmQwd05qcGlDVkNVSnlnTDFuSUlGSkxvNWNIc0F0RGc0MWxoRy8vQmMzOG92dm01cmRhdVdMQS9lYnJNdERteU4vd2d0dE84c1E4MFEreHFGdTNSamVtMnd0K1hiTGVSOE1YSVBqV0tnTkYwRWtKdFpiSTJKa0lZUU9mTUUyZDNmY2lxWVJvM081b25LWkdKV0MwSlRFS29tUVZrZ25wT3d4cVk1d0JLQ21wd3g2NXVzUUNKaXBCdEVsakNKTFpTeVBTanJMRFU4VmtaOERlUTZmT1ZHT3h4ZUlHcFBLbGxkTTQ4Qm9vY3lDZmZncmd5YUUrUW5ET1VqRXlWQ2xxS1ZkQ08rMW9EWTlQNlZIckxSbGNxeTZRZERHa0xrTGRpU3ZxRFdTN2taZ3hxakkzMHJyQm9jbW9KZUpRayt0TlIxRXRaUlZRL0FsajFValpmTHVES3pWbVJ1eExhbjZQdnFnVUlKVC9weVR3SmFVVDA4a21KZHM0YTNhdHlHSjZMejM1TlNnTE1tZytiVUs3L1BuMjVxWGxXU3BhaWladHkvQW85Mm1nQmoxZzJGTkFUSUFRN0grN25lZ1QyM042aGhSYzgvTGJjSlRERWJsU1M0d0pKWGFWaWJ5aDhLNzN0RTI2eEFZdHNXL04zT2FSQ3RZQWVsbm52YndnaGpxcldCMHhYZU9JMkRYcjlyaG5FZHIvSEF3SHhYR3NNQVRnVmxESjhBYklqbXowK3lGTFcwM3NPTmNnWEhJeU1XRHpHTjQzaVNFM3NRMEJBZzUxTXEyVW9POU1JMHJCalU4QlUxK0VPa1dsNWhvMWkvcEd3V1ZFR0NneXQ5a1liVk03TmkyUVA4NGo2M3l5cVNSSG5EYlFzT1RQdG9JZWg0OTlra3JiVDVJdHdxcDJkcHBFc3VKWkRSbGd4T1ROZk1ZMUNQN3NvaytPdWVET3JURVJ1V285RlhPSFVDMi82a0ZFMWs4WEVtR2oyUysxZHdseXI3V0NzSHRoSE16emxBdnNsc3liV3dsdDF4RzlTNGIycFJGNjJ5SHNNRnBwQjFOUWtPcnZSRkdoWWtEcVdkQTNFN1JuMTJMUVk2aHl3STVwM1JZM3kvN1pGM243bW0rRm5pcDFWUko4U0ZsVG8wclZiYmpPaTRBRnFrTFNWcGZGckZnTm9kaE50Zy9uUkxSWXF6cmVpbVRIbkZ1N29OZ25LRUJnODVONldHV0pzcXdFd2IxS2dBeHpJenVNMk9ETEp0T1JzNkxBSTFKSGlTaVVzQ3JJbHAxbHE4U3F5SS9tYU1PMUErRnZhdnFvQzR2T0xkVVJIYmN4dWZFTm0yZGtvM0RRaGtCQ3F2Ty9LQXcyclp0a1daaU95SS9YQXZNYVRlUDFQWml0ckNMQUZlZFhZSkZpSTBlTWkzR1Y2MUo3dHJEL0lNYWpRbXlsY0dkb1BxbVFLZUdoSUlhQzBSQXF3ajAyWnU4anV6d0IzRUh1aGcyS3FYWUpqeG0xR3ZVSytMV05tN3dhb3ZLSGEwUTZBMnVSMlUvU2JTME83Wm1XVkFmSkdkZWZjZ3ZacGRzOE5XRkRFei9xSi9Oc09xT2xzUkdqemtiV1pLamtiUUttd1lhd1kxQmluS1Y0Ym1CdUVOcmlZa0dNT1VFQUhXd0ZDQUI4RXdlcDMzcEdLZzB4ZVp0UFRLd2ljL2hTZzBsZnNpd2Y3MTJ3UTdqWWM3ZGhXeVVsZDFSek8ydW1ZdWNFMW56UHBsM1cwTFphd3k5bm1vQmU1dHloRnBLd3JwR1g4QlVydDByYWtJRFM1eXpBUnhIQW9qR01QS0VMdTJVT3Z4Q3VzYUROdXVLYWpVa2NCTWtnOEtMSkN3Smd5aUJXUmJKcTd4UVZXUEZVaU92NHF1Q3NGTDBFbWdJdmNEREloMDI0UkFZaHgwSWtJRTdhMUFnRXBtai9TUWVtQm1qdGp4SWV1aU5Jd2xLSmtoRFBockg3WmlBR1NhaUcxa3dXcFM2b2pSNENJZk03U3FuZTZaRVFBc1c2ajFpeFF0TERpWVRGMVRmQjJ1bWdTalJnaU5nU29GQy82MEsweEJtamxINXo1K3hFRG5vVWlBaUZ5RjZzRGVYVGJDa2lvaW5mOUN3NnYzVmlJUEhubU9vTkl4dUJjWnRXQjlROFh5ODBEUEJ0alRkUWxDU3Z5SFFkR0RvanY3c0JVZGk5TmV0SkNETzVhS1c0clI0Q0RuUGFaaUFzODhiTndXNmdONTMxajkwWnVlR3BJUVJ4aVBKY0dDa0xoVERCVzdHNzA5L0F4d29meDVaYWliakI1aUg3RmVVNmpZMmFKVldyZXZ3M0RMSHZMYnlXUGhaYmRMbUYrekU0cXgxVDNmMUY3UFJGYit0SXRkcGxLWUR5YlVISlBIMllwU2FMYlRCQ1hYcTJNMXBtSTBPTWpGODdrK04vRVJHTFdiYUFzMWZHNmZ5WXhmZGZKMVRLVkk0SGtRZjJpdzFHNlV6bXViakkwVk5rdGR3WTFRNDY4bFJwTnMvdHNJcnJORi92c0JCQXh3UWdkeXBLNytKaXpIanV0OG1yWFMreFp5NGdScG9aNWxjOWthVWZPcEQ3QWNjOGt2UFVBUVh5cDU4SUdvb282Y0pkQkRCb2wyazV1UDBXQWpSejNEOFNvZUsvellOei9PZ25hSjdlTDJlTTM2OS9JTlRyNjJxU1FKVGNvN1pGQ1NzTFpGZmJsZEh2TDEyR1UybytEclcrWEgzdkdPdC8vZGw3dk1pcVJwaU9Bak5rOXpLakhIdEdxNmhDWVl1ZXhtK2VmRmpjMlRyWkZxeXBTRnJ0WFpZV3F3cGVLM0dTWWN3bGZnWXVMNHZrckhDR3RYaDg4azBFWU85d21XWWpUWXlCSDJEc3VvalJyckZQM2lrK1diMEdhdUd4SGJWSklFbzVZTUVXSGhiZU45Mk9xOUJnL0JrR3ZBM0tEamxVZE40TWFJeDAxWWpUVEhBNmMxVFlKekJCYTY1UXZzeFNHbmE0WUUra2NHVFI1V0I1V2l5VlZVQm1ZNU0wSWVFUXhFYWJDUTE5MFVGL1hyMk5lVDNnS3V5dzByWDh0VWlnUkxLeG1rd21yaGV5QkxYOElxTjJZV2R4ZTZoekRjWWRUWXg3SElEYU5jMXV4Y2Q0WU9JbWxNbTFJS1lmOTM0YVBsbTlmWTR4QjNTSERIbVhwWUxmVDI2UXMvZ3cvRWRRV3NDZjk2M0hQUGQzVzc0aXI2dVUxeGpkdm96RzRyVFVScHNKQ0xsOVdaTlhsWWt4d1A5ZXZiSjcvTGI4V2FsWnRsS2tXQ3BaVU9qaFNlZWxqNC9OYUpJT0psZkxLTjg4MEhpN2IydXN6dGI1NGNJclJvRFIxa0FoN2hxWG1naW1sOHh0eFg5blZTOVNZZmJDczdIVklud0tWZFJXVmdoak9HbXM2TXBkSlVsQVlpOGlqcWlkTzJvaGJmcjh6N25CSWNXRGQrdGZ2ZXYrVVovZnpvelgxS2psMTdwaWNVUnM1OXBSZ0paTnl1R2NrSGp1OWNVK3NwZ1dJUTRTb0d5YzBqTUwyaHRadFJHb2pJbzZpOU1SelJWUE1TVm10RVlWV0wreWtUYTM0aTAwcm52dm9LcEd1dmEyWkx0UnVXNGpLOTVYSVZMUnZUQnRsZzMrb3RxczFFYVNBaWo2TDJ4bkJFVTlVQW02ZEVZZEhOSEtqQnJsWlpLaXRXWmJWRU90Q3hCbTVjV3I1VkxUV3hacGUySVNSY1JhcFdqZHcxK0lxMUpGWXBHYWVCaUR5RzJoL0RFVTFWQXB3aUlRYXJnWm5yM2lDVWZ5L25zSUdCcUtqWE5SZEx6dEFXVXpWdnBTNXFoRVg2aXBXQzVJUUQrSXE3YkJ4WHhZTG1ZU1NGaER5S09oakRrVXhGSUV3ZEZZWFZ3RnFvanc1OXY0R0JxS2pYTldNTGpmdUVhWnZhZFBtSzBkd2FSYUxKVSt1UnRYb1ZOSkNRUjFFSFl6aVNxVnFNRFJPanNKclkyTFNXcGovMFlJTnRrSng1R29UMlcwOTZPWllEYjBYakt1bDJRZFZYYkZLeXVPd1JmRVZNME9QcGlLMmpnWVE4aW5yYmI2aElwaXBCVHBFUWhkWEVqbVVBUFNwNjhtMnZEU0FiV3h5K1RjcWlUcnBUNW9ubGtFeG14ZDF5VloyRnIxZ3RTVTNwd1ZkMmFvVnJhU0FodDFDLzYrUlFacmJwdDlja1U3VklHeVphc0JwcVN2RmxVOFV4N01QTy9MRzlFdDNFSm1yc29aQkhGZHF6TlZlQ3Bvb0lPMVMwelU0VmJzTlhISENCbFhvYUNNZ3QxTmo2SVZ0WXRMWCswMjJDcVFEY0RCRVdyR210dEhXWDArSytNcVNPTzcwTTJZTG9qb2p6aHl2TFhqUERPcnFIbm5yME1sU01paldKQk1wd1Nja3hVRThEQWJtRmVxRDN5Z1RERlRJSkRyZ1pMaXhZMDFycGFPb21mSXVNTjJVaG0wVVZrcjZDa1B0RWNqdDQvcmRJNitoQ1JUS2NDa0ZVYjc4djhDWHJhU0FndDFBZmFWOUJhTXZMaVdESzA1anAwb0kxcloycmVxMFpKSDBiMnlybHJvV205dGdpMXlGWGF2azFkL1FrTUxicHY0Y1dTTENJaUdKVWpoN0o5dllrbHVJU05LU1JXNmlIcWc5Q3Z1NVVrRUZPbTZJWExDMXB3VW9MVjBpMDFkTFV1RHpad2s3UjNRcTVSRFNlUm9xYmdDY3U3M0ZrYi9zZjlFVHFGV2NoMXhFM0Z6RkZrenBWaU8zU1ZPV3RNSkNnSVluY1J0MHI1ZWh2WEo3MmcveVNwZ0tOR1NKc1dGT2IyVmFUbElPVFBueGREMThhR29TTGZJYXBZUFBkWTNlQjVrRDNjc2JrRXFYNWlpa2FFMU9GV092blBnSVB6Q1JvU0NLM1VZOGxGOWhpeWNseE0wdWFjc1ZudTdKaFRXMXBRYjJTczRDTlN2L21yWVEwc0RvNi9VZjR5TDhPZzI4a0Q5M0ZGbUd5Rlh3aE84d3FxaGlLTllsaFMvenVZQ3JRVHRHUVFtNmp2bFgrMWkraCt2eElHZjlxV3NwVWdHMkdDQnZXOUdhTzFIRGlkZGpTNEUvczZHWlo4LzVDRzRPNU5WZm5hclM3dWFNbVRhNndmUlZYdENXYWgxY0I4bjVDTFVGREFybUxHb09mMCtlUTUrZWllU1pNUlhXbWpIUmhUV21FdlNuL1VPcitkZnNudDZZMlV5ejg4K2U3cHovOXkyaGNuT09JYmFvS2owbXlzNnRRREUwMWlCbmd2cW5TVnFvbGFLaEg3cUYrdzE4OFg3N3dxVGRXNUZWdnFrSnBxbWdQMWxRMm1OSmsrc1lrbmVkQ3hiMVpUaXlKRlZXSzZTeHJKTWJ3bGQyYWRFcFNMZkptcUd0TlViQlFaWnJCcXJGNloyYjZhb3dQcXFZZFI0bkh2WldLTlprbGt6YmhLLzJrVkVLZ0RubEQxSFdtRWlnYUpUZUVWV083TmVXYVNvMUpsYlFpRjEzVXRUa3YxTiswYWtWam9ubG9CRjlwcnVWcDFDQnZpcnJHbEpmcFRKZE5ZZFZrdHZRck5ZbXpKYTE4b2xML2cxdVZTVWlvVWF4VFM2UjE5U2NqRW9LMXlkWElHNk91TmxXTG9HRmlZMWdON1Y5R2NXeEdLMk16K010WTFseW0yUmpBZm9QSVd2dHNOclAyNVdTQVBlQTh2cHhGeTZVNll3YncwQ3E5Qm5qR2VXWnpGNU1Cdk5DZVd0YTVtQVhMcU0rY2dWWDR5dHFaVzgwR0x5TUQyL0NWL2N0WXNGeW1NMmVncFRiWm5MbmxiUEN5TVRCSjduUzZiQ1hPNVptV0FTenhKM1k2VFdzNTYxMDJCakJjK2Q1bEsxTXV6N2t3d0hieDc1eUw1V3owc2pIQVB0U3pkOWtLbGN0ekxnemc1ZG5JUHZGenlTb2J2ZUFNc0MraVhmQWlaUGcvSUFhd2JLdjJvZitBY3N6WlhGUUdCdUVMNkJlMUtCbjNPVE13enJ0WHpwbmh5Mk4rTSs5ZXVUdzM4NXhMMGk2bmY2M3luS0ZsODg4WUE1Z0dIVDVqa0RLY1o1TUI5am1oL3JNSkxhTjZ4aGhndTIyZk1VZ1p6alBLZ1B6RGltY1VYWWIxTERHQTNiYUo5MktmSmJRWnk5Tms0Q0R2U0hpYTlGK292RHQ1UjhLRnVsOVBFK3drVDVtZkp2MFhLbThzeFcxZEtNQVo3Tk5pQUMrK0p6NVgrclNRNVh5Zk5RYndqZG1xN3dZOWExQXpucWZNQUhiRm5kODNpWjV5MlhMMlo4c0F2bGU2ZnJZV3M3WEx5c0JnOXM4S1hsWnFjcms4QmpienU4d2VJL215aW9GdThEZEdWWkk1ZnM0WndQZS93ci9hbUhOT2N2SGpER0FhdEI1UHliR1pBY0hBalkvK0pROWdHcFEvMDVPZG9wYUJsdndDZnl1L0cxVExVMDRzQ215RzQrT1VVUjZ1Wkhlb1o0QnRzbVgvVFlHaDdVNjlaRTZkZHdiWVB4eXl4MEI0bDdrLzcxems4dGN6d05vVnRuT3lOY1BmYU5YbmtGTXZEUU5kUGxkZTZlWXU2TkxjMG5NcnlCSC9mOHFiSmVFUEZzOE5Relo4TVJpNHhmL3RkbGkrZURIZ1pwUlBrWUdWMFN0YnhSK1dUL0kza0ovaVRiZ29XZU1QWHA4dlQzY3ZDdHlNODJreThKK2ZMdCtjbC9kbnV3UC9ENU5PNEtkQWVtVzZBQUFBQUVsRlRrU3VRbUNDIgp9Cg=="/>
    </extobj>
    <extobj name="334E55B0-647D-440b-865C-3EC943EB4CBC-7">
      <extobjdata type="334E55B0-647D-440b-865C-3EC943EB4CBC" data="ewoJIkltZ1NldHRpbmdKc29uIiA6ICJ7XCJkcGlcIjpcIjYwMFwiLFwiZm9ybWF0XCI6XCJQTkdcIixcInRyYW5zcGFyZW50XCI6dHJ1ZSxcImF1dG9cIjpmYWxzZX0iLAoJIkxhdGV4IiA6ICJYRnNnVzF4dFlYUm9jMlo3U0gxZFgzdHBMR29zWkgwZ1BTQmNjM1Z0WDN0aElEMGdMVnhFWld4MFlYMWVlMXhFWld4MFlYMGdYSE4xYlY5N1lpQTlJQzFjUkdWc2RHRjlYbnRjUkdWc2RHRjlJRnh6ZFcxZll5QmJYRzFoZEdoelpudFdmVjFmZTJFc0lHSXNJR01zSUdSOUlGdGNiV0YwYUhObWUxaDlYVjk3YVN0aExDQnFLMklzSUdOOUlGeGQiLAoJIkxhdGV4SW1nQmFzZTY0IiA6ICJpVkJPUncwS0dnb0FBQUFOU1VoRVVnQUFCZzRBQUFEMkJBTUFBQUQ4RW1IVkFBQUFNRkJNVkVYLy8vOEFBQUFBQUFBQUFBQUFBQUFBQUFBQUFBQUFBQUFBQUFBQUFBQUFBQUFBQUFBQUFBQUFBQUFBQUFBQUFBQXYzYUI3QUFBQUQzUlNUbE1BRUVReUltYUozWm5OdTZ0VTczYXd1aDlFQUFBQUNYQklXWE1BQUE3RUFBQU94QUdWS3c0YkFBQWdBRWxFUVZSNEFlMTlmV2hzNlhuZm1TdGQzVzlKYmJyZEpEU3JZZk5YV3JjU0RtMnBhWmhwU1JOaUowZ1VTcWdwSGtFS01TN3R5R25TcFZuTXFMU1FOdjFETjRIVWJzeG1sQkpZMXNHVlNQNHd0eVRNNUkvVXhyVG8ybkZpMXRnZDVSKzNMcmk2bTZ5dHZkclZ2bjNlNzg5ejVqbWplYzlkU2MrQmU4OTczcS9uOS95ZTV6M24vUndWeFJXOVZodlJxeGtwamFoQ1FxNGlBNTIzbXRDcUdTbE5hRUl5cmlZREU5WnVRTEZtcERTZ0NJbTRtZ3dzTTdhVFg3Tm1wT1RYZ3lSY1ZRYldHUHRPZnQyYWtaSmZENUp3VlJuWVkrdzh2MjdOU01tdkIwbTRvZ3dzc2dGang3bVZhMFpLYmkyby9xdkx3TjJ6RG1OdjVOYXZHU201dGFENnJ5NEQ2Mi9lWXl6N3pHa3pVcTZ1bFVpejNBd01kMXVNc1c1bU1jMUl5YXdFVlg5MUdialBWb3MrWS90NU5XeEdTbDRkcVBhcnpNQ0RkNHZpQVdOL2xsZkhacVRrMVlGcXY4b01uRHd1aXB1TW5lYlZzUmtwZVhXZzJxOHdBeTAyQnUxZzVuUXJwNUxOU01tcEFkVjl0Um00L1pUcnQ4NFlmQmJ5WGMxSXlZZWZhcjdxREd5S2djRWR4bUNZa085cVJrbysvRlR6VldmZ1lKOXJ1QUF6cDZzWlZXMUdTa1lGcU9xcnpjQ0NXamdZTWJhYlQ5Tm1wT1REVHpWZmRRYnVxSVhrTmNiZXpLZHJNMUx5NGFlYXJ6b0RSMnBqMFJKalovbDBiVVpLUHZ4VTgxVm5ZSEtzTkp5d2pJZlNtcEZ5MVcxRittVmpZTmtjUE9obFBKVFdqSlJzSkZIRlY1NkJ0WGUwaXJjeUhrcHJSb3JXaE83RVFGMEc5aDdxRWpjeUhrcHJSb3JXaE83RVFFMEdGcDB4d1REYm9iUm1wTlJVbmJJVEE0YUJlODRjVVNmYm9iUm1wQmlsS0VBTTFHU2c0NndaNUR1VTFveVVtcXBUZG1MQU1ERGNOY0VpMzZHMFpxUllUU2hFRE5SaWdCOFNzMWV1UTJuTlNMRjZVSWdZcU1mQUxXK1BhYTVEYWMxSXFhYzU1U1lHTEFQOGtKaTljaDFLYTBhSzFZTkN4RUF0QmxxVHNaZC9rT1ZRV2pOU1BFWG9nUmlvd2NEdDRFeHlua05welVpcG9UWmxKUVk4QnVRaE1SdVY1MUJhTTFLc0ZoUWlCdW94TU5yMzgrYzVsTmFNRkY4VGVpSUcwQXpvUTJLMndDakRvYlJtcEZnZEtFUU0xR05BSHhLenBkWXlIRXByUm9yVmdVTEVRRDBHams0L0UxeWZ6WEFvclJrcDlUU24zTVNBWlFDbVNSTlgyMmFZUzZnWktYT0JTcFZjUndiZzc1V2xycDM1Y3RHTWxQbGlwdHF1RXdNL2tHb0ZjeitVMW95VTYyUTMwblcrRE1DcVdlcDYrekpLbVM5bXFvMFlJQWFJQVdLQUdDQUdpQUZpZ0JnZ0JvZ0JZb0FZSUFhSUFXS0FHQ0FHaUFGaWdCZ2dCb2dCWW9BWUlBYUlBV0tBR0NBR2lBRmlnQmdnQm9nQllvQVlJQWFJQVdLQUdDQUdpQUZpZ0JnZ0JvZ0JZb0FZSUFhSUFXS0FHQ0FHaUFGaWdCZ2dCb2dCWW9BWUlBYUlBV0tBR0NBR2lBRmlnQmdnQm9nQllvQVlJQWFJQVdMQVplQ25VcjllVnhuMzUyNXhaRGlEbE1WSkpjcFU0Z1lTTFdXN2ZneVUvSTVqeW8xVTNDdy84WmhCeW8wS2lDVkpoOWZQdktReGtvR2pFcCtwaUY1RlZ1MWt5eURsZmdYQ2txUTNIRVFVSkFaY0Jqb2xQbE1SZmV5V3g0VXpTT0YvdHEzbTVmMTlkQnh3eW5WTkdGaVN2bFRhMmZrTFAvcjMvL0Nidnp4d1BlNXhmV3B5U09sTFRHV2RuZFpmK3RIM2ZlU2pyN3JBeitzRHB4TFhoWUdoOUpTdGFuMi81Ny9EWDRkUzF6dlZXWk9wUTFsMm5sTGc3OW55Nnp0SmVTYXk5WGMvTmhINStIOWpFMDBCWXNCblFQMUpqamY5Mk1UVFgva2w1VTlQRTRuVG9qSklhVTBrbnU0MDJhMHZEQlR5aDlPeVV2cTFaVUNOTjA4UkJMeWcvR2tEa1RmSWtrT0tHbnp2QktJU2o2My9MUnZDTEZPK2llb282aW95c0NkOVpCZWgyOEkvRjNrUEVWbkRMQm1rM0piQTN3cEZwWjcvMW9SbkxoMEZwWXBRM1BWaTRKWjBKMXl2LzlzODh5enpqem1rRENUeU1jWmV5eE9lZVJXVGxmSmNTd1lXcFRleExrcjdQdVQrTGlxbm55bUhsRTJKZlByUWhrTVJVMWJiUGloNklnWXNBejNwVGc5dFRFV29CUjJjbWVZZk0waTVLWUVqeCszZkM3a2ZWMmhHU2RlY2dYdlNuWkJ2K1J1VDJlWWZjMGdaU2VUYk9BUCtkY1p3blQ5Y2RaVHJxakV3a083VXh1bjFmWXpoUGgxQmRSbWtxRUhIbndXU1NoNWJRNGI4ZEpSVVFORlhtNEdPYkFkZlFtbzVZalBOUDJhUW92WlduQ09Idi9CSjJrRHFTTm11SVFQTHNoMmNJVlZmbW0zK01ZZVVFNGw4SDRtOHp3NlJPU25iREF6OHhSZjVOYVhnRFV5bUtYWGtTajZRN25TTXJIODAyL3hqQmlsM0pYRHNCcnA3ZHNvWFk3T21UWWJBMURRa3BFZkliQjFoalc1MW1VMU1wdW9xc3FXcVhRL1k3czVkdGowTGxBeFM5TjRLYkhmbndFd0dZR3pXdE1rUW1KcUdWTXZPQ1B4RjhWN1dRSjFwd2Zhemk4SGpXdnlvekRta3JJdTNDOE1PYlc2WktWK016Wm8yR1FKVDA1QnEyUm1CLzczZERvcStkQ2RzNzNsenlpYlBFdll5U0ptMm9UdEFzc2kyVkF6R1prMDdIUUpUMDVBQy9xb2ZPOWorOGlaeTBiWmFYSVpVM0I1bUkzZ0pzeXZQNURhQkhGS0dzZ1ZyOXpheVNnTDlIWldBdFZtVEprTmlhaEpTQ1kzcGFJdWZUK1Q1eS96OGhhVzVoNzVSTjEzRHM0NnR0K3VoS0NZYnN5RE9JVVcrSUFQU3k4RTkwR01nWlRPK3VwZllMZ1ZiK0ZSVGI5Smsyby9XQVZTNEpuSUFjWXIwSmlHVk01bEkwZmlMNHJLMmcrSUlhSWJMdE5pRWxtN1V5YUg3aEE1bmtGSmpRemVIdWF5M25DcWI4VEZMb3BPM3dwaWFnMnJTNmJRZjhYZG5NRmJqazg1NlZxeEpTR2pUOG93YS95VnVCM1gyTUlQR045cGM3OXBYRGlsNzRDRnc3U0xCNk9sdGJiT0JlZk83RlVDRFZWK0pKcDFPWXlvT1FLR0hMaDV3TWNiMlZVeVRrRHdRMHg0TS9zdjdQU2pBSC9nMW5xYnJ4ZElIUXNoY3BkVGEwRzNSYTV1ZEFDTFYzN0NKeGRCNFhaTk9wekVWZkliWnpQQUtXQVBuQzlFa0pJZVQ2VUdEL3hLM2cwMmdIaTUvY0ROZDlabzVNa2lwTytoUWlMWE4xa0RwM1ZBTFhtZGJSamJwZEJxVGNDTU5RTURnSDFJelltZ1NVc2hNNWJQQmY0bmJRYjA5ekpWMFZDVG1rTklESDRITDcwZFVZSkJKMm1aOFJmcHhtQnM2NkhxaG9VbW4wNWlLZ24rbDNEV1JkWGplMVNpYmhLUmxvdTRXLzZVZEp4ZkZDS2lHYXh1bDhjeVpSa0xJWEtYVTI5Q3RrV3ViOFlGeXRCdjdnZTJXTk9sMEdsTlJjSjJjN1Y1ODJkeE9WVGNKU2RPRnVsdjhsN2dkcUYwUDV1dUwwcngycGd4UzlONktkaTB3eG1iZ1lvN0h5VHJnOWFzN2lFMDZuY0ZVaU9IYXNWR0lmN1EwSUw0aTJ6VXA3Nm1BeFgrSjJ3R0hEbGN3WHpkdm5uTkk2UWpnWGo5aU9teGpzejZVWGczeWo4d3d1VkduTTVqazdnTzkxQ0c3U1ZzR0k3VURRMFdPQU8rVHdyV2ZvMjViWndZcE5UZDBTeXpHNXpaQjUyT0xqNGRhRURWV1VVMDZuY0ZVRkh4WnhMeVMrTXREcjNzQXJDWWhLUlp3TjR2L0VuOFBDclhyUWEvVzRGU3ZuU3VIbENINENWekhkY0FZbXlVR3l0Q3c5REM1VWFjem1FQ1JQVkRvVUNuRXA0WjNySExVRGl3WEdVSzZuNzJSb1c1YlpRNHBOVGQwQ3pERzUvaWJOeGdVZ2QrWkgwVnEwdWtNSmtESTN4ZDZvWnUzQ2NjcVRVS3loa09FTFA3TC9EMG8xb0Z1dUp3M0QwTDMybGt5U0ZFYnV1Mk1DZ0tVdGRuRTYzVHdvaDFuVk5xazAxbE0wRGNEV01yNWVVdDF2OUpOUWtJd2FiTlkvSmU2SGFoZEQwNVAxS280djFBT0tmeUZDZGRoRFpUV1pyendxbGNTWWg3cWlDYWR6bUlDNmZ4OUlWOUovSE8zci9IQXZVbElqdGpwUVl2L1VyZURZZ2lFdzdVMVhlT0w1QmdLSVhPVlVuTkROMGR2YmJZWnFleEdOT2wwRmhNQWhMVThOVGcrY0liTUhIcVRrTGc4OUdYeFgrNTJ3RDBDTGp0VGpXYWdUc1lNVW1iWVcyRnR4aHVSZWYxelJmaWl0MUdvU2Flem1MaDRjSDh4YThXbnc3d0JUSk9RREErWWdNVi91ZHVCMnZWUXE1K040Y2ZQazBOS0Qzd0ZMdG1QOE1XVlBGbWJjVHhlMDRlR1lZYkpqYjU4TFNZT21uZUhPSzRPM0xkNWhMNm9IV2dtY3QxSFFEbGN1N25xbC9XT2hKQzVTbEY3SzZ6N1R0WEE4VG1BNHhXRUQ1WmR3bXJTNlJ4TWdKKy9VL2tyYWNDQ254OXJFdEpVSHQwTUZ2L2wvaDRVTSs1aGRybEFoSE5JQVdmaDF4Z2hYbWF4TnVOVDlXYTVnQ2YyM1E5TGswN25ZT0k0ZXFEUWJzSG5GYnpQVmFPZktJNERmVm44bDd3ZGNQaHdtWVZNTkFPMU11YVEwaEhBYSt5dHNEWVRIWSt4bzhIRVhaSjdodTJBZitUZUVTY0ZYWFEwVG5aTWxTdDRJdDNKR3piT1gxWUdLV3B2eFZNMFdLY2Q4Ty9UdmkzSXArdFh6ZU16YkFlOFIzVCs5eVo2MnVpWlFESkNNUUhMNlNYL0hoVHE5K0g4czFBWUNtcmx5U0hsQUx3WHJtMHNFR3V6Z3JjaDU2dytvSE9XVUo1bE85Z0VZTDhPLzRMaGY1T1FzSFNLZkpiVHk5NE85SzZIZGkzOTYyYk9JYVh1aG01ck03R3R6bG12WGZPbUtadDBPZ2VUb0pSL21maTE0UlBjSkNSZjhwUW5pLyt5dHdPOXQ4STlDelZGK1ZtUzE2Vjk1eWxGN2ExQUQyMnN6Y1FSSkdldUdIcHRqNjFTVFRxZGkwa2c2QXVlbkRZcVlwdUVaSWxBaEN6K1M5OE8rQ29tWE5ISkZBUUxOYkxra0NKOXh1M29Wd0t5TnBOYkdPdzdkK0FPa3h1ZG5IRXhDZkJ5blh3L1VPU1N0QVBoU041L3BuLzNudFhBTWoyVXlJOXRUSTVRQmlscWIwWDQ4aXhENy9vY0hNTzBlNVA0cTJ6VmxtclNaQzRtZ1VCMElLTlBYSk9RTEJHSWtNWFBTWXl2eTlRT05pVjh1NUNFMEw5K2xneFM5TjRLKzJLdmhHVnRCai91QlRvLzBibGh0dEw5R2picGRDNG1DV2Nka0hsN0tuaDBrNUEwSzZpN3hmOHMya0hyL2VJdks2VCs2NkxnZTVuVTJNenBMM3ZKYzNySUllVkl0bUR6MHFtR2FtMG16NS9wdmY3RmluOXV2MG1uY3pGSjlIeG03V0dvU0pPUVF0bVZ6eGIvczJnSGFxWkVlb0gvUDdhVDRHcTNKNnM0ZE9QbUg4NGdwZDZHYm1zelVPN0EyYnJRODRiSmpiNThQVXlDOHlNd2htbWgyZ3JVRHY3bU4vL2JKLytscGtQZjEzM2ZkNS9jRDd6T1B1MnVkajFFN0U4clZ5ODloNVNCVkgwTGhjVHpPZTV1WFZWczZDOUM0Snp1SDN6emx6LzVkWlRjTU5QQ1IvN1pheTl0eUZnUEU0K1NFOHdxMVpURVFUTFo1eEpBS1dqeDgrK0IzN1htYjZrZERlV0NHb2d1c0Y4OTFIeHZBaUxTMTg5cHdUWHV1cC9kclZHbWZ0WWNVallsQ2Y1bW5ESm8xbWFRZ3crVXQyVk9EcXdyZytKL25NbTQ1Tm5lSEFKMFdUdVFZLzl3ZWhrSHlkRmhEa0dVZ3BaVDNnNThPL0Fwd3BKMjhIZk9WdE1JZi9wUDB2R3RWeWZPZ0M2ZDUrS3hQVUFNbHdGOThScFROZlNFa0xsS3FiV2gyOW9NMEhFalBaWW9JZWh0enNBNTNhTkphUGVVenFtNDcvOEV5RllKSGlZZTF4Y2toVjkxSDFLcEY2V2tsY1RkL01SMlNZcU9SaWxvOGRkcEIvRG1PZFJpdkR0TVg3UzlDUHNBdnlpeWI1L3loT3J2WVo0RlJ3NHBJK0UydUEzZDFtYUFubjhFM3BGYXdLZEJoZVN6NzNUbG1nNTBReXJQVXBLeVp1YW5QRXlRbTN2VFYrSGZzVi9TZzFUcVJYNlo2cWVUZUZJcUtvQlEwT0t2MHc2Z3g3UWZTZU1SWUlxdFpJS1kyVGd1U1pwYmRJNWREekc0SEZMcTdLMndOdVBZaG1heWREMzQ0bnBPRjZ0aFlzcGVhaVpEYVdETkhNTDNNY21UT0Q4STdTQ1lPZlVnbFhwUnFieEV3Z1RScVVNb2FQSFhhUWN3SjVaMjl4Vy9oK3JpaHZuR3R2dWNKZHdCNnVFS3U2VnpsdFVSUXVZcWhiTVBWN1R3bEVKdWJjWlRlMUJzVldRYkJjZVFQS2RMVlNUalFIVGFtT1ZGZE1xUjhYTWZrNWpHZW92LzVHK2drQWNwOHFLbFA5WVY0KzlScHk2dUJLT2d4VituSGR6d1QwRloxTGY5TDdOTkVCMVo5ekZQdVBZZTVwbGc1SkFDUHNPdmh3aEExbVk4TTd4NlpPK0QvNVRkaGx2Y2N6bzN3US9EMktUcng2Q2YrbVlOejhja3prbnZpQjh5OGhYeUlFVmU5TUFiM3VCUTdJVUhtT0pLTUFwYS9IWGFRZkdUWmN5OWI3VU0vaDEvRUZlVzdZTHhCOXlac245NU1ramh5MDV3QmYySUpCdldaanpaek9xQnVmMGxSTS9wa2pXSnlIdk1POUpXbmpGT0dacDI2Mk9DcFF2ZUpua0gwdDhINzBNS3ZXakZ4eC9MUzhUYytJTWdNcTRFbzZERlg2c2RCTEl4anlzQkpaZ3k5Zk9vZnZhNGZzazZKVEpJVVlNT2I2QmJBc25hakdmZ2RoTVQwakJUNmM5LytrNVhVaGtmMDRXek9xVlp3d1F6WlZ2NG1JcUIvUG11SThBMmRndFZRNHBkMkMyTERNZVZZQlMwK0hPM2czWFV1dzZwYkdrMnVZZlpPWXhTbXZNaUNUbWtySVBQSUFaMEFOdmFUT2d3VUdmMTRSMzhocWRVdGRPWnJKdG1zR3Vpa0FHZ29hMnkrcGo0TjRwM2lQamRtNHV2aGhTN01CS0lteTJ1QktPZ3haKzdIZGkrcEl0Njd1RStVRysrMW5PdlhWZVlRUXBmQ01CMUhhM05CSndlbE9PQnZiQVZWVHVkVmdWT0VVZnJteWF0T2dDUWRRWWYweEZBNnZLa1FkQlhxNFlVdTdDdXZzWTlyZ1Nqb01XZnV4M1l2bVFOcGVwbjVldVlwNldEbFByMXBVdmtrRElFNUI5UGkvTmpyYzFFL0JxVUcwTm9FZ3lUc2Z1TDlzeGcxeGN6L2NrWjhubVkrSnFHN0tKMUlIVG9WUFJNMmdGR1FZcy9kenV3ZlVtSGwva0h1UTIrTXY5cWd4cHpTTm1FV2NadUlDZjVhRzBta3ZteTNqNzhQZHpnMVl2ZTVEd29XUXRLeXZZaW5TR2ZoNG0vSmFUMzg1azFkOUR5VE5vQlJrR0xQM003Y1BxU0hwZHpmeml3bmRhNTEyMHJ6Q0FGWm93d3MwWFIrSUFQVm1CZ0FNM2hYWXVQaDZxZFR1ZUY2ZFpqSGE1NWQ0WjgxbytnanI1ZE53Q2UzTW5jYWtoeGw2WW1JSjQ5cWdTbG9NV2Z1UjFBWHpMUlc1bnIrUU5CR3NoeFgwQXpFSWtwa2tNS2VNOFdSblpoYlNhekQwUUxXQW1IeWNoMkFPdWJHeWl4Y2FhK0haaTdtSGpEMUMyYXo2dzVuYjFuMFE1UUNscjgrSGJ3VjcveEd6RW5FUFBDSzYvL20xVENqNzE2K2p1d3BwS1lIRmJ6ajhCVmRBWHZ0bFM5eWJpalJ2cGZHYVNBdWZ5NTlxUjZQTkxhVEdZNUVUMGlnTFF2bi9YL3Z0TUpLK2drNXc1ek9zWDlWODkvSS9HV0tvcm5IazFlL3hrbnN3NHVmbXp3Y3JzWTJyMkdMaVp1MVYyVms3ZUpNMTNLKzBRbHZDaDZsZk9DWmJnaHFmV3RiM3dxZ2gxVmdsTFE0a2UzZys5bi81bjl2RlhOaEpiWjE0YXBOOW9IMk5OSDdIQWx0UVM5SHJtL2lYRElNeElRQWRBaTk2UXBvTWdocGFQNzFGTzF0RGFUV2RlQXRDNC9rTlAyaTNydFFGcGg0Yld4bjZlQUg4UTh1ejk1K21yeUsvb0JkdjdwVnhMR1hqaGdueDYrWFZoMzk5b21JTEh2dkQwQWQyeGtXa2dwTDRwY0dNcVY0b2Eway9QWFl0aFJKU2dGTGFmWWR0QWFIQmJEMUFMNHdaZGhFN0QrSGhyTkllNnRidkhCcy9YVWpvdDdFMkFwZmYyY3JhRk82S2NhbURRdGlneFNGaWU0U1ZNZ3c5cE1Nc09Yb3JlaEZ4d3VDMXVuNDd0YWhCWFc0cm1oTmZiZGcvKzFDck9udXhIUEgySm43YUw0b1hqMDNtZi9ybGc4K0M5eW5rb1VjekR4c2JHZGllV25sdXlUZ1pUMG9zaUZxM0FYeGQzek5neEZBS0YzUlpXZ0ZMVDRzZTNnTG55OW8wMGRnT1RPMlNwc0FnNXRVYlNHWWxKdk9MQjlTUS8yZkI5YWczQm4xM3pybDdYbGtQSThmbmVndFptRXcvc2VPN0NySXV4V0dhZURIb1N4d3BPUUVQZ21nK1hncjF4R3c2cjc3SHdNdVZ1VHc2RE05NGwzMnAxVFpvZDhEcVlPd0RrMkpmak1tdDFzWnlBbHZTaHk0U3Jjc05QMk4zbEg2N0VSSlFOUkpTZ0ZMWDVzTytqdDhOMkUyNEgwb2hqdGk3M1YzU0RoZWZtSjJNeCtPa2JJaFJrN2IvMHlBRE9ueHh4U2htcmxDUUhSMmt4bG5zQXJGejRLb2ViRzZZckNXdUZoS0tDdittTUQ2OVFxeTRrYzRmWkNWNFBYUUJ1eWdJZmI3bytEYWVBdkIvYVk4NGsya0pKZUZMbHdGZTdpSHU4NnIwVmFSNVdnRkxUNHNlMWcwT1ZMTnJ1QXdidHU4TVVyb0tidHhmSVZ4VzBlQTdONnUveWUrUnJGQURKSXpDQUYrSW03bENYUXJjMVVCckQwdXl2Uk1ObWRMNnF3d3BDOUxhcnBoKysySmJtY0FUWjk0Z081cGI0OEkyZklaekh4NVF5M1JmSm44NlV5N1NEcFJaRUxWM3JQT3ArSDJveG9peXBCS1dqeEk5dkJUV2lGUU0yV1R3MGN2T0NkUUpqejZQb0o5OVE3QXo3Yll6OGx4eE4wVGFPdisvemw1SkJ5a3FDMERMbTFtY3F4Q1cvZzlaaGc0M1R3RnBKdjdwUVY5SWU2WnlkL1pMVTkyYThIYllOdnlFamw3SW51a2N4c01SMkIzNDhWTUg0VEd3amJLa0pEU250UjVNSlZ1RnVURGFqMHlHdHpYRXBVQ1VwQml4L1pEbTY5STQ0U2RMbEk5K29md2hPZm92SXZSU2IvdmFsVlB5WEhFOWhnTzBlOWZwMFpwT0FuVFFHS3RabkN4UWZLbzNob3BwMk9uOVdSUTFXd1F0ZlhwWURCeFZoRUhRVURPRWpZNVFuUWRyWkVCdjBmUkhBUGhPa2FwNFRCQk85STlZSFIrYUdGbWhWK0RTbnRSWkVMVitBdWxzUm5MTjR6RVZhQ1U5RGdGL3QzM2UrWmNIZjdqdEFhckQxTzc5U2RkRUh2Vyt5cDFsN2VZUmJqb1FqcGx1MG56L2tKbWpMdk0yYStja2pweEwyYWNpMnN6VlFlYUVWd3ZSV1cwQ2JqdjRxdHJYQWVabHJTcnk3dGN6b0RUUFNzaXZEb0YzU1V2SzlwSSt2dkFvODJtUGllaWk5NUJVQ0NMbUc2YW1rdkNsMjRDbmZ4UURqcklQeFlSZDhEbklJR1A3WWQvUGd4LzNGWitDZ0Uxei9oenpCRjVVY0RpTEdJZVJDOEpQeHNjM3JLTUoyWlFKWkJ5dUxFZUVwQ1lCaGxiYVpUSnVCcVVRZkJPQjFNbXBaYndleVZPd2w2MmllaExiV3d2cmIraEIzcXVNSmc2Z09TdG9rV2dTRkU3Y29vM1RSLy9EamxSV0U3cU1KZDNCeERsZEJTdHVIbVhtRWxPQVVOZm13NzRDSkg0Y2hKNHpnS3VJU0dvVHBLbXcxMDNGdlhZZElVcUxZMjA3enZnYWRGTDBiYkRxcXNZUGJLalFMYlJkczBsREJ3dlNjaTZJMFNOU2JvaFVUdFp4UGkxSXRUdHdOZWdmYWk1UW1raDlmWGVZNjFxZDREWDhJMnoxbVVWNEpUVU9PWDU1b1EvU0tRQ1V6WUY0RkFvZitMZW1zOTNWSHB4YThyWFdodWQrZ20yeFdidWRVYVZwUkR5b0h1Y29mQ2tzL1daanFaZTFyUWk0Y2s0M1JWVnVob0Z4MzRGZ0lQZTZpcjkrNHdQTmdYRVJEb21oU05pZStwMkRHeE1pQzZiVEtyZ2VSNEVYVEE0a3YwYjZ0d3k2ck5nTFM4RXB5Q0duK2RkZ0FFdENXTThQK290M2FnUHdPamNCSTZMRHFINTcxU1hIT28zRlNSUVFwWUV6MXBDamlzelRRbzNpa1BaeWljZGxCbEJUUFlEZDcvME55UGRmWGVIUksyUklSMzdGZGpnaGJ0dEE1VmNBU1JzbkU0N2NCNDBjMVB2cVN1QWRPaGwzNlZGNjNDTGFzMkE5THlTbkFLYXZ4MTJzR2RlR3BDb29JUHhiRU02ZjlOcjlYdFMrckVPZDl6VEdmR0VITklPZEd1Rll0THhWaWI2VlR3cVhpWWJMOEhWVlk0VUI0S0hackh1anArWDBuNHMwZzNDZDZRVDJFQ2R0aTdialVpekYvV2NwSENhUWNKTHdxNzlsVzRwWkMxV0ZwWUNVN0JtTk5JQ3huaGFMQVo5UUJWR2ZnQWJuakZZV3JsaVlqdytwSmVsdms5SEpuUjJQenFqR3ZLSUFWb2krWjZZc0UyQm1zemJiSktLK2dYRkl4SmQ2MEkvakdKUHpBaXZhTVR2Q0VmRXBPR0JEVWx2Q2h3NFVyY0Vtdml5R1ZRU1lGVEVJbmYrY2p5WXhiK09NTFFCMHVISml3QzhKSjVLQUplWDlMUE02K25ITk9aTWJZY1VzQ3o5bU5KNVRGWW0ybW5xN1NDL2hUQk83dnRpbHd2bThFeUNUM1hEWkNZTkNTUWxQQ2l3SVVyY1V1c2VxenRJQThxZ1UyeFd5SzFXa0VrZnE4ZFRNck1GdjFBQnJqL3RnQnh1NndyNVNod3dTQ00wSFl1V0FXaWVBWXBzT0JxOStrZ0lDVEdCK2xTMnVtcXJBQmQyYllvdlJaWXFGZjJqZXJwM3NDZTI1RkMrcEdHQkNJVFhoUzRjQlZ1cGZIMFNwQUtJdkc3N1FDYTZiZ29QdDlWVUp4YjlBTVpvSWx1ak5BL1hNcnFwNDFNbWhZWnBNQ0x5bDk0Y2hoTkJyRTIwMDduV0FHbVlYd3JRSWUxSzRUMGc1NzJrWGIzRUVKUFQzME0rS3poejZwa0pDWU5TUnluSG9kZUZMY0Q3VDBSYmlrVzBCOHJBT1lXVklKVUVJbmZiUWR5bm1EUU5aSk5JRnlTNVB1TnhpSjFqWlAzNEluSk9mOUFqdW5NR0dVT0tRZmhxQ29XNjhkZ2JhYWR6ckVDakdGOUs4RHJVbFkrY2QvdUVOWFI3dTdMNWp0NjVGb0FsQVF2bmFoa0pDWU5pVys4UEllaXZoY0ZMbHlGVzRxRkZyNFI0Z3NxUVNxSXhPKzJnelgreFZ5UW4vTDcvOTdGWVh0clgvaTNBaDcwcHRzaUlGcEk1MkdJZVk3UGU3ckp6YkhPdUtvTVVtRFNWQzB5eGVMU01WaWJhYWRMV2tGWkNMclBRb2p4T1cxUnMvd0V5Yi9McytpRWpwcmpGVDY0OEZTVVRzM2xxZ1QvcGlIeE5UTHJSVHBQNE1LVnVFV1phRUFLc1VFbFNBV3huTnBKT0hnaHdHclZQYm12MDErRU5MMDF3TmNXUUxWelR2aTgwY214aU12eUgwell3YnN1OTVWRHlrbmkyMTZ0QjlabXh1a1NWakFXT3BDN2lHNXh0K1NYdHVoZE5kTUpVWGZFWmhtZHNLS2E3UVBlZ3BZMTZVaE1CcExuUlVJdy9CZTc4RmdrT2Q1amNJdUVhRUNhcUFTbklCSy8rejNvOHkvb0d2d1Rhdzc4NjZZdTIxdURHUkNSRGdmWGpua2lkQ2ZnZWJpcU1tYTRyUWZUZmhsRVFKVVpwTUJvUzNrZ0dqTFdac2JwRWxZd0Z1ckpua1ZmVGV6Qk8xaGFkTUVNM2x0RFBud3hDYmZWQytlQVo3enpoa0tOeEdRZ3dYUVJlSVQwSXFONDJBNnFjSXRDMFlBVVlzTktjQW9pOGJ2dDRJUlRkckRGZ2ZCbGt6RVBpTXYyMXVBZEo3LzFtM0pxYWNUbmNoYmtVb3JPUGRjN1dBbUdVcm12SEZMQUlmZHI0c2JhekRoZHdnckdRZy9Fc3NGTjlsUytwS3hGUjlxeVAzTGVCWUFtWVZFeURTOW02QnAzRGhWMkpDWURDVFp0R3k4eTZvY3VYSVZiRklvR3BCQWJWb0pURUluZmJRY2RNTnl5N0JkQ3I5TFphZ1RVS0pXTzlQcmhzdWhNL2dTY0VubGMzSzJ6ZDhCd2d3dkFkT2JIY1RrdmtpdURGRDVwS2owUUR3eHJNK04wQ1NzWUM5MFhxd0JIdWpGYWl6NnZackUreE9BWXNEaGlwVXg5d3Z1OGk4TmY1ZCtEQXdpS0M0bkpRSUp4dVBFaVZVWHN3bFc0UlNFN0lEVjFSTzBBcHlBU3Y5c083b0pQN3ltdkcraUZNbzdEOXRaZ0tsQU5vRWJuRzhVTDdQQWV0SWYrdmdVNzd4Qk1aM2FSZGY3bFkyVEdPRnNHS2NEVVYySkJ5WmpXdjFEUldKdFpwNHV0WUMzVUIrWSthQWRYeHFLdDRXa2IvUDNEN090U3JFbTR4LzZvYUoyOERTT0o5dEtaUm9yRVpDRzVYcVFyQ1YvbFJSVnVYbWlpbTYrdUFlNVJKU2dGa2ZqZGR0QWFQRDFRWDlIaWc5LzQyUjJEd2ZiV0ZqLzdKeS9KNkdWMitvaDltZi9DeFd1NmpNay92MENkNlV4eGNHNG0wVG1rSENSbS9rckF5UU5Za0lpMW1YVzYyQXJXUWpmWjZlZllXVmNMdFJaZFp1ZS8vWWl4WDFNcE51R0V2VHc4YjhQaHc3UGhyK2hpU0V3V2t1dEZ1cExJaGF0d1F5RTdJTlUxd0QycUJLVWdFci9iRG9ybHozNXRiQVRmZ202ZXVyemUycjlXa1MrOGN2cDdFTHp4KzZmYktpYkRiYzhkcGxUWDMxSXpXZFc1a3FrWnBOU1pORjNUL1Vxc3phelR3VThOeGxad0xQUmYzYTZac2Voem41dDg5VlBPbjV2UkNhMXZUVjRlQTBOL2JmS3ZERTlJVEE0a3o0dGtQWkVMVitJV1IwWTNEQUlkU0ZZeVZVRWtmcThkYUluaS9tRGZQSTZndzJTdXI1bFEvZ0FNMFBYODNWUmhTL1gyTURqMTVaRFNxekZwMnQ5UllMQTJjNXpPVWNNRXl5emtXTlRrRllIU0JFaEZZcXFHRkx1d0QwQStXZHplem0rZGRYb2xLVDJRK012YndlYTJCZ0FyRnJzbXZCZ2MwRFFKT1FMcjdtaDlpb0JOZElzSks4b2dCU1pOMFpOb2kzSUtHbEJoYlZidGRLVVdjaXpxVTFDYWdNZFVEV202QzRNa0IzZnl0MEtuVjVMU0E4dXBzNDdtazlOcjZ4ZTUyQmdBQUF0OFNVUkJWR2VZYWpEaDRxYitpT3ZVakhmb0pxcFJPVUxJNEExRXBsU1dIRkkyM1dtR2xGQW43cGI1d1Erc3phcWRydFJDMXFLT2RCNHNUWUEwSktacVNOTmRHQ1E1dUtOandCemw5RXBTZWlEeGwzOFBEcmpzei9PMzJsMno4c0lmbnZENFpxNDYwNW0zRXpNTU9KUVpwTlNhTk4wNzB6aXhOcXQydWxJTENZdHFXZTY5TkFFeUlURlZRNXJ1d2lCSjRMNC9PSVNnUG1MamdrUzBnNVFlSGZZUFgzenhSYStpK09FR1pPbXhicHdBNDEvZS80RXZ3UmFud3ZrR3JHK25jdWVKRytJblRXSDVaandqaUF4UzREZ2xkdElVMXJIZTBjQXhOcXN3bWFxbXpFTENvbHFVZXk5TjRKa1FtS1pEaXYvMHNTdGZoUVh1STc0TEVKWTEyM0dHcVpVazllZ3dmblhqNnR3WStIeVhaUklMNjJEUFkvNExqcnUyVU00OUZGYUtDTUh5SGZwNFBveDFnOUxZeHh4U1J2aEowNkpuZnlPa3c2MHh4V1lWSmxNYWwxbkliSlVJbVNsTjRCa1JtS1pEV3ZyalVHYmlXZUFlOG9rUnN5Zkt5elcxa3FRZUNQeThUOFN2cmlkT1Bld2RRMkNGSnk3SjlYWVpmeHRnTm5YMThaT204RG1vdTVsSGE1RkJ5cExlZmFKbFZOeGhXOE91VHNiWXJNSmtzcHBTQ3dtTGFsSHV2VFNCWjBKZ21nckpGVllhbHJqRnllWCtiSDNjcEI0SS9GWHRZRmwwV3UvdzF0bHpVWjNzbHlveTd3UjR4YVBucHVxODFIMmNPYVQwR052MnBaUS9qWnhQQjhabVU1MnV6RUxTb2drZ3BRa2lMd0xUVkVnSm9YR1V4RDJFRHNoTjk4VWJaeXlMcWRhanJOU1UrSFV4cDcwRTNkenZkYjN4eHN5VDlGUGtKWkxYOFpPbUN3TyszMittSzRPVU9wT21mOXY5amZXWkZBZ0tsVnBJV2pUSXpSOUxFeEo1ODBVcDNMQlhvcldIZjR1NGVMTG84WDlYaFlnRDlobDIxclhTbHNYV0xQdWNNVlJuT3JQUHhFQm1CalE1cE1ENzhTRVNDdlNnK0NkM2psZXBoWlJGWTFHbENYSFdqREVLOTExMmRzQitheVk1T2ZXQXZ6UDNuN296b2Jwd0lmZzdNbXJQMzlTcVBnL2VaQ2JocCtiMk1tU1EwaHFnZDVyZUh3RHdXZGM5UEQydXpNTVhCNi8vMHl1anpEd1V3VTluaW1aZ0p1SHJ5YzRnQlQ5cEtwcUJPL3FxaDUxeVh3TUdZT1RyckZwVUtOejZOdjhhMkVuNGlxeHhVZzRwbytUc2R5eTdlR0VDdUd2TWlTV3FvS2lyemdCMCtiY3dPajUzSUp6SjNRbUlLYWJ5WkpBQ1hYNTV4SHNLak5hSEpmRHpLZmtvK1RvemdKek8vTWxma3M3a1RNTFhZUzJIbEI1cTBuVHhDd09GZk5aMWp6cDZVdDdMeXNENjlFblQxdnYvejFENUV0dzJadEUwZ3hUTXBPbjMvSTMvWUlHamw4eG5VWkRLWEc0R0ZpZnMvSWZMcnZlLzd3OC84czMvK0lwMUpRak50SzZSUXdyOFVaMC9LZ1Ard3kvK2ozLzAvejc2YU9JaDM3bmNsaUwwT1JtQTZjeDYxMHlUOEJta3RBYjFjTSs2N3BHVGZLcjdQY1BBc0s0M3pUUUpuMEVLVEpyV3ZGYmZNNlFUa1BjYUF6Q2RXZk02bkVHRkhGSkdOWEhqajYzTm9DQVZ1ZVFNd0hSbXphczlnOFlacFBCOUV2VXUzQ0xKRE5wUmtVdlBBUC9OcVhyWExKUHdPYVFjMVlNTnVSOWZlbXVSQXJrWVdLdnRUZWdOMmc3a0RGTGd0OGpyWHRzT0lnb1NBeTRETVBkWTgzclRMWTRNWjVBQ0U3RjFyeTRTTFdVakJvZ0JZb0FZSUFhSUFXS0FHQ0FHaUFGaWdCZ2dCb2dCWW9BWUlBYUlBV0tBR0NBR2lBRmlnQmdnQm9nQllvQVlJQWFJQVdLQUdDQUdpQUZpZ0JnZ0JvZ0JZb0FZSUFhSUFXS0FHQ0FHaUFGaWdCZ2dCb2dCWW9BWUlBYUlBV0tBR0NBR2lBRmlnQmdnQmpJeDBNUXZ4RFVoSXhNOVZPMzFZS0JUOGt2cWl4LzU2R3VmR00rSGd6SVo4Nm1kYWlFR0xzN0FoTFdUbGF6d24xVFpTaWJWaml5VFVic2lLa0FNNUdFQS9qRDNUckxtZS95WDRydkpwTHFScFRMcVZrVDVpWUZNREt5Vi8xMm1XMnlXMzM5TTRLeVFrY2hOVWNSQTh3enNzVkp2WDVuWHIwdFh5R2hlWVpKSURNUU1MTEpCNmQvVzZPRCtnbDljYVJCVEpTUElTby9Fd0ROaDRPNVpwL1JQYy9mWUxMK0RHcXRSSlNQT1RUSEVRUE1Nckw4SmY5NmpaT1owTktkZldhK1MwYnpHSkpFWWlCa1k3dklmWCsvR0NSQXptZFBmcnErU2tSUk1rY1JBc3d6Y1o2dEZuNlg5ZmJGMDRGQVBZNVdNZWpWUmJtSWdEd01QNEE5blBtQXMrZGVXNEEvZ2JNeERhcFdNZWRSUGRSQURGMlhnNUhGUjNDejVjOHEzR2J0bzlhSjhsWXdLQWM4OW1yeitNeFhwbEVRTXpJdUJGaHREVlRCem10by9jWXVkelVOT3BZeHlBUjlnNTU5K2hmMThlUVpLSVFibXhjRHRwN3ltOWZTZjMxdGpNLzIxOFJCYnBZd3dzM24rRUR0ckY4VVBuWGROREFXSWdWd01iSXFCQWZ3eDc1VEhIN0UvbjRmY1NobGxBdTZ6OHpHa3RTYUhaVGtvbmhnb2loOTc5ZlIzNXNERHdUNnZaQUZtVGxmajJ2YllrK0tMZzlmL05FNnBGVk1wbzZ5bUUvWnhudFNiMHdwR21SaUt2OXdNZklBOWZjUU9GMTRiWDB5TkJiVndNR0pzTjY1cHdQYi9KL3YxUVhMc0VPY3VpNm1XVVZKcWlZa09FY3pjUGluSlFkSEVRTEhFM3VvV0h6eGJ1NmlYM0ZFTHlXc3NzWU1DMXRjK2R2Nm54ZjJ5MVdha0hTcGxsTlhSazEweTJLLzlzQ3dMeFY5N0JscERNYzB6SEZ5MEhSeTlJYmxjWW9tcG9SdlFXL3BOU0QrNjJBZWhVa2FKS1VIMExrK0NHZDJ0a2l3VVRRdzhMOWU5TnZYYjh0dmdzZUVsaHBuVHFKb2NxeHdURmg5S2c4YnhOaysreFhocnlTTkRpUTl2dC9SNFpmUUxZUkk5RXdPYWdRSGI1a0hZSUxmTDczeitQNzcyUlZMbGY4dm1tRTB2Y1NnTlpwRU9lZkVsOWwzNGZ4QkxZT250R0w3SWFobCtYdk4wSWtTYVJ3b1FBd2tHN3JGVEVRdTlockVJL09PWDR1c1gyeUtwOHIrMWQzUXl2SUMvbzhQNnZtTEVjSEY1WkdoWndiMTBKM2lRang2dk13TnFFRm5BS0xKN0lSNzJ6Q0FVT3VUbTI2Q3JYR2V5bWNBMm8xVWRWLzllTFNOZEgwZzB5Tkk1S0pZWWdIa2M2U1gzWXQrdHhjNmlNeVlZeG50TCsyb1VEcCtkalZyMXVwbW55SEN6MnZEZEdJeE5wQkF4SUJpQThldFlCQjdJY2V6TXROeHp0ZzkxNHE3SVVEVTMrT3kwYzhsSTE3dHkwUTlkdWxxS3ZWSU1yT2x0b0p0eG56NVU5UDZBaGRkcFYyZnFPS2N1RTRmU21CeU44K0Y0V3hkSjNTOGlJMVZmVWNCRVdEcUJZb2tCdzBCUHovVWpqZytERDBmWHNhNXB1S3REc0pFSHNuWHRJNFJnczhWWVJNQVl1aXNDSmY5ZFFFWkpqZXZzYVVrS1JSTURtb0VEL1JsQUhCOWVlRFdhU1hwWkQzcjVNVEY3OWNOWlVPZ095WFRvcGJnWmJSRVZ1b0NNcUM0WjBidmdFblpKdFJSOXBSZ3dleUFtY241L1Z1VnV2ZXVXakE2bDNWWFRwckFyTzVwS2NndFdocWZJS0NsN1JNc0hKY3hRdEdFQStpdFB4QU5zUXRzeXNUTUUrREV4ZThHc2tGeVYwRkZtRk42L3dOdDVpZ3d0SzdqUDYzZVRnbXJwOFNveEFGUDlENFUrNExuZEN5aldtb3k5MG9PZ1dhM283dGNnZlhyWksxenlNRTFHU2JFVjUzdnd1eVY1S1BxYU13RHV2eTBvdUczNksxK01CZ0V2dlRSMVBmbTIvL3FQRHFXdEtmZUhFVFQvY0dTUlVXTEt1M1pDK0E3ZjAwRVhNUkF4QU8xQWRvZkU4ZUdsSGNnQXIvTDQybzlLK2hIeW1KaU5DdytsYmFxdDJMQmNjUXk1c3NpdzByM1FndW1pdFlaZjhsTG9nUmhRRE1DbWc3RUlpdVBERDU1QU9Ma1hWRFlXVlNoeEcrMzdrZUdoTkgyNDRZSDg3R1NSNFNPd1R5T2xZdkVqZEQ3WnNrSWhsd0h3MTdaNEZ0dU1PZy9kdEJwaGZVek1GaG5wN2FzeWFrVU54NC9VTmlPYkVSMmFLcU9zcHVlWi9BeDhTQnlBS010RjhkZWFBZjA5bUhCSFBUbWVrUXQ5VE13V1h6TVRzaUx1cmpoMndEdEV1elpQdmRCVUdXWFZ0WWFuN2FKWS9ERDdlbGtPaXIvMkRPeUovbm9CbTlFZUY4VndkVVkrams0L0UxeWY5UStsM1pSSEk1Y3VzTFk3VlVZcDltVjIvdHVQR1B1MTBneVVjTzBaMkpUSFg2QWJzMU1zdkQwckhjbHhyN2VSYUNJT0wvZllyOHdxSWoyMjltU1VWdjNjNXlaZi9kUWZsQ1pUQWpHd0xDWTBmK0xwT253UDdpWi9tQlRCRWV5YVNGMDdUdEVqdmp4eFgyOW1jaEt3UVlRTWJGV1VqeGlJR0JpZGJ4UXZzTU43MEI3NisxRXFMdUlIVXEzQVA1UzJ4TDVTTEI3SVRoaXUwaUFYUWtaUWdoNkpBVHdEeSt6MEVmdHlVZXl4MTU3T09qeFlUN2NEcjV2Vll5OFAyRy9oY1lVNU1UTENNdlJNREtBWmVPR1YwOStEekRkKy8zUWJYV2FHaksxdlRYN3hvajltTjROWUt2SU1HZmovVTcxczYvZVhGNlVBQUFBQVNVVk9SSzVDWUlJPSIKfQo="/>
    </extobj>
    <extobj name="334E55B0-647D-440b-865C-3EC943EB4CBC-8">
      <extobjdata type="334E55B0-647D-440b-865C-3EC943EB4CBC" data="ewoJIkltZ1NldHRpbmdKc29uIiA6ICJ7XCJkcGlcIjpcIjYwMFwiLFwiZm9ybWF0XCI6XCJQTkdcIixcInRyYW5zcGFyZW50XCI6dHJ1ZSxcImF1dG9cIjpmYWxzZX0iLAoJIkxhdGV4IiA6ICJYRnNnS0c1ZmFDMXJYMmdyTVNrZ1hIUnBiV1Z6SUNodVgzY3RhMTkzS3pFcExpQmNYUT09IiwKCSJMYXRleEltZ0Jhc2U2NCIgOiAiaVZCT1J3MEtHZ29BQUFBTlNVaEVVZ0FBQkZRQUFBQlRCQU1BQUFCRG1VN0lBQUFBTUZCTVZFWC8vLzhBQUFBQUFBQUFBQUFBQUFBQUFBQUFBQUFBQUFBQUFBQUFBQUFBQUFBQUFBQUFBQUFBQUFBQUFBQUFBQUF2M2FCN0FBQUFEM1JTVGxNQVZOMUVtZThpcXpLN3pXYUpFSGFtUTRSWUFBQUFDWEJJV1hNQUFBN0VBQUFPeEFHVkt3NGJBQUFSQVVsRVFWUjRBZDJkYTRnc1J4V0FlOSt2bVozOUovNmFKWG94QkhTQ0w4d2ZaOEhnSXdwemlkNGtDR0VHSlgvOE0xZDhRQ0l5Q3lxU1gzY1JvaGlRWGNRSHhNZGNVQVFGczR2NEFCRm0xWWptSXM3K0Y1bjFKcHZrYmhMTFUxVmQzVlhkVlQybkh0MFRwdUhPOXFQNm5EcGZWNTg2ZGFwbWJoVEYyOEpieE42OC9YM3Naa0NMNWhlVEJHa0tzYzVEVXRtNTJsMjhFOUNjK2NVa1FTb210a2IycGJKenRWdHYvU1NZUFhPTVNXSlVUT3p3QmFub25PMCtkdnMwbEVYempFbGlWRVJzazRUczBDV2x1dDM2VjU3OXc5UGRQZDJsVXM2dGs3Y0hrbHNwSmxibnFsbHhVRVhFQnE4Rmdva1JNeUIwdTQ0cEdxWk04ektNbktoU1RLek9sYlBpcE16RWF1UWdFRXlNbUM1dEtWVzZzVnFnZGxrdEpvYXljbGI4QVpxSnRVbXczaHpSVnQ3L3B5OUFVK2toU3JvV1diK21TbS85ejFXU2NsKzFtSmpxOGxseEM3SEU2dDFYRlNUbEgzVEpSWmxLMm1SSEVkOFBNcjZySGhNem9tUldIQlNXMkNZNVVzaVdmOUFsTDVlbzVEbVNhU3JiWkRlQXV1b3hzVXFYeTRwelFSTTdMclUzMER5a09pRWwrckYvUVFldmVwV29HeUpzcnh3VEkxY3VLLzV3ME1UcTVFWE40eXp6MUFJaHI1UWxmL1dYRUFobG04cHhnQjZvZWt3TVVabXMrRE93SUxaR1hpL3J1Um5rTGhOeTFYREo3L1RDL2QrZ0RTWFhWQllEZExIVlkySXNTbVBGU2RzUnUwSDIvQjZROWQyTHhIMTAvdk5lZ1RyZ1NpNStQOHcxbFFYeTM0SzdjSmVxeDhUcTVjT0tHeGFRMkdHbFEyVmEvVEVoWjl3TTY4LzF3a2EyL09BOUg5MlA4azBsYXZtUHVLckh4T0I0c09Kd0F4SmJyenhVaVpyRU9YWllRQXhtTkUxbDR0dzJSV09lQVNhbTJvTVZyM3BBWWh2bGhaZ0NjL1p2aDVEc0tlenhGaUxLMFRTVk1lSzI0aXJNQUJPcmtBY3JibEJBWW1QRWUxcE0wZnBxaXppdklYRTBmTTA3V0prQkpzYlZnNVZYVTlFUm01QVQ2MmZ0ZHdPa0Nwd3o3WTVOWlluNFRobFdqNGxCOW1IRm4xSkFZcTJxRTNDUlQ2ckEwZkRJZTlLcGVrenNTZnV3OG1vcUdtTHIzdThicjVIRkp3eHB6eTJLSzBWZG04cWhwKytjQVNabXR3OHJEaTRjc1dVU0l1bXRQTTVwQno2cEFsZkRqL1VSV2YzZnVjcCtOVE1wd0F2TUFCTlQ3TU9LMXp3Y3NRYXBmSzBrcEFwT3VCbjJuNjZHOS9YanZMWGNVcFlsZmU1NkJwZ1lIQjlXbkc0NFltMzN6c0QrUWZNNzJvVGM2M3F2cStHTCtraDZMVGZGM2RZM2xSbGdZb2g4V0hIRzRZaU5Ba3lQV0Q3M2tYdGFKWEkxZkUwL1BxOFBNMjVseWJBK2J3YVlHRlVmVm41TkpVOXNxSFlHYjc3MnZYMm00czhQZEIvOEVsY1crbk1vSXVuNnI3b1A5K3lrdXphVkxVUHovRXZHcmJRTnl5Tm1nSW1COFdIRnlZWWpwazZ0clpFdXovUERZcGZiSHVtUG91Y1BxWUk0a3U2UUIyMVRZNjZHcnh2bUVqSnV4ZVJVWU9nb1I3dFZZR0lJdlZqNU5aVWNNV0N6THozWHdkM1JpRTdJYlpOUDdFZEwzY0s1T2VrMnExMVF5U1BwOTF6OE9xcFpablZjbXdvODY1dmFXdDVTZWlhVFU1a0JKbFpiTDFiYzNtREVhb3BqM3JvNGpWWm9BRGhnNmRSK0tUT0pvUEtjV2xHRHhRLzFQMXEyUm1mRFc1bWdoSE9NSW5BcjhHckVHendaZllPYUFTWldKUzlXM0toZ3hEYkliY0VKL3E3QXNvNE5hRHdibHoxNmRrMTFPZlJVZ0cyVDhFaDY4RWdVZmMwMkcrZHMrTUEwWVNpN2xhYXBQNXdCSmtiYWl4Vi9Wc0dJclNqK3Q3a2JSWkFmM0JueUZ3Mnl5dGNEdEkyTWlEaFZzRUcvSDlvbCtyRnA1cGIwME5ud2ppa3BJTGtWc0hjblZTWHZ6UUFUVSsvRmloc1FqRmhENldNT3o1Z3IrZEFkcmdVaW02dDhMK1JubkNvWUhFUXc5TFhWNEd6NGhMeGtNQ0oxSzBhbkVzMEFFNnV0Rnl0dWJ6QmlmVGsxVmFmcjRjRG5pVlFMeE44bExMdUZWQUdvV2FOVHZkQVZXL290WjhPYnhxeDA0bGJNVGlXYUFTYjJvTDFZZVRhVkxERWw1TitpM21RRkhsK1BhMWtseGxlUkYzRDZITEx3cUhNRU4xT3Ywck1TNHR4VWJoZ1NKcUQ5VnB6bk1UdVZhQWFZR0JZdlZoeHNNR0xIOHN1MitTcEk3NU1FS25SQWlkZGVmZmEzVDkrMXo3WDdmUkxhNXkzelg3STRKSGN6WVdqcHpvYjNSVEluWDNsd0swZHd0c0NwUkdoTWVlbGVaM1NzTEFVR0l6YVNwOUVhdEdFMGsvNkh2dlRub21MUWdzS01oMkJBQ3VPc0R2OGhpNldmY2ZsbzZjNkdOekpwV1dFWC9idkozRXFCVTRGazB5dnBEVVdZMGxJaDlyU3NMQVVISTlaSi9VWVV0YTlDTlRwcGk0REIwSzZvMlBOWG9LbUlBNSsvRUorOEh0VXlQNCtEbHU1aE9BMk9EQnQxSzBWT0JhQWs3clVZazBHQjQya3RLMHRad1lnTjVNQjFkQUxWYU1VOU4reENoSHVRVm15Y1hraFAydStCMEYzaFZLUzdrZEtER1M2cFptN2xOQnZGS1FVc01DbjNlUjRZV0ZsSkRVWk1ZWEJmRDdLWHlReE5CRU5FZVM1eGJPN3RiZW9PUXZkdVhjSVlTTjJRMGowTWwzT05xdTRJdmpyMG84S1ZFUmFZc3FKOWpnMnNyRVFHSTNZb2V4VmFCZkREeVZxbnRvS3ZuVjdJMS9YVDc5SnU3OHMxQ1JoTWtHYzFJK1FDNmYrUVJMK2JmRnc2ZW0rK0luQm1xTXVrclJUK1RnZk5FQ1JtYTRSYVlOTGNuVG5selNvakwzOVlDckZoR3JoeWpmSml6bzRTbll5eVJhVXF3cm8rL1piblA0S0NtcStGbXFYWHUzclI5T3laVklkazE2R3AwT1oxYnlJZ3YyT0JLWDl6NW93L3E0ekEzR0U1eEhJTXdKQWpvVnNLVytBVUgxS0thK3JmaHVscHNtbEhwU3c4RlBMV1h5aW42SUZaT2d3RGpKc1VTcVVTdFUwRjdFcEw1UGRHSkJOb3EwVXNNS2szYW83OFdXbUVLcWZLSVpaak1FN2pFOGpBeVU4NnZhRFVpeDNVV3ZxbmVmR0RYRmxlOE01TzVrS0JkUHA3WVBydHR0WVRhSnRLY1FlMERmS0xmb2ZTQWxQR3J2eWhQNnU4ek15WlVvamxPdUZtNm9raHJTSmxFNkNwYWg5TXBwYlREa0hNQzMvOURmeGd3WmxTRWl2ZE9VaGJVYWJRRmQxd01DR1hoVzRGanlrcjJlZll3TXBPWkRCaWcyeFkyMGtkTlJ1cUpmV0NNWDZ5NzdFRFlzNmo2T3VFcUlNZ3JQUmdoaXNtYkpPTC9XR1JXOEZqVXVSNkhoaFkyVWtOUml6SFFJcFAra3Fuc0JFc3JYSUV0cll6RGg4cjNkbndSbEgxSitRUlNDSVZSQ3Q0VEhiUHNiZzB2S3M2VnNVM1phOEdJNmFrSVVHTG5GYVpLSE41aldCcGxSUFFBOU5MeWk4SFlxVjdHQjZ2ck1paWhHUHFWS0xvc01DdDRERnB4RHVmYXZCM05jdktUbDR3WXFOTU9rRk9xN1NVN3YyR2JvaHJWMnRhR3R3SkMzbWdvK3RKZDJPbE94cytWcHVtcERxQ0daNUg0QmhXdXAwcXA2VURQQ2JwSnU5ZEF5czd1Y0dJWmVmSXBMUUtESUJlazJvMXlVWTEwaldMM1JGYnJSSkZOOVJsckZqcHpvWVh6Q3pYbUZNcGRDdDRUQllvcGhZMXNKcDZuMUlnR0xIc01vNjRlNlRLSUtpaWMyUkwzK1NhRDJIcVp1bUI3aWYvd3c5ZFAva0tqR1RTb1A0Qk8rbk9oaXNyVHRUS2o4aEQ3RVNCVzBGanVxLzc0MWo0d2o3ZGVhZlN6Y2FYc0gvMHJDeFZCQ09XblhvWnA2RXNKSzEyd2FqTmVNQU1VemNMcmN0dmQvVVpVcXoxOENVTC90T25EYTVvTzNaY1dPbk9oamN6UFcxYVlYQXFQWDVramxhd21KNG56N0RPRE40dzFsK0RaejVKTmRudWFWblpxZ2hHVEYwMG1vWVNZQlYwRVdmd3B3OWpXOWdndHRycFFFWnVJMW40eEU3YmZrQ3FnR2YxKzd3RDJ1U1pmN1IwWjhNbjhqSUNwZGJDcVJSRkswaE05ZFozb2lHZmx0eGtyNFRVbnlzNlVRZGFWdFlxZ2hGYnpJd2hSZmNJdHNCdWovNDVZSFpCUHZNekw5T3dMNDQxMkVuN0QralYrSExkT0dRYjg0YUlsdTVzZU1jMGc1VTZsWUpvQllscEF6eG1oMytWYU14ZUtmaDZqUHZxWkMwcmF4WEJpRzFrSmx4Rjl3aU5JTTZ3dEhaWWcxZ2pGOE1UdW5mbzFRTWxhYjFqM3VTT2o2aE0rTVlSVXJxejRUVFUwbTZwVTZGdVJmUkZtYUpJVE1lZ1l3RGZoSU90eWJ3WWVNdjhoQ205ak5tMHJLeFZoQ0MyL3BFUDA1U0MrcXUxb251TUl1aG02VkxiOWZnWFgyRjFOZzh5T2h3RnhsWk5tWWJvdkNlOGpSN2VaSVhRMHAwTjd4cXFMVHNWK2g3d0NEZGJjeVNtVm8vT2UxNm5kOGRlckMzUGpXU2xUam5Xc3JKV0VZTFloRDQxYVBiN1VvMlQ3cEhHWmN4M2JrQjhRcmMrenh6U3QrYUFuM0g2RktrQ091c0NBdGpYU1d5a0l3M25EVkNxSWFRV2Q2VERkRmQyS21hM2dzTkV2L0VBaXM2bzlCYkhWUFBvZ0hTczdGVUVJQVpOZ1RwSE5iMlJkSStzcVp5RHlXeTlMZnlOTzR6a3JhRTRITGFSbUVscXNwUllqWHNxdkhTTTRhMzRhY25WZzJmZGs0L0Z2dXBVNkl1Z2R5c29USXNRc2NNY0sxVWtXa3hrQ3BGRUJRcis2bGpacXdoQURDSXVBbS9Cb2JJaUxla2VXUWQwQkhhMDRoZDBJRVkrWFovaEg3aG42a3hnNDluVDhVdjhDQzBkWXpnWXRzZkZwcDlibVpoTVhGR2RDZ3VhZXVLYS9CZUZhWHhWclA2bml3bjMyZjNESTFtTTFiNk9sYjJLQU1RZ2JVSVQ5eU1DOWlWYlE2TGNwWTJvQnEySmJkMDRMSVRYSlc0OHlVMDJPMGtHZUpPMjAyZ0VLdWlHbG80dy9Fa3c3TlZUTGpmNXpQK1NGN3NFc3orOXBBemJNWHdOSG9YcFUyZjBGYUFSSHYzbU54TVhEZmI0WDRkUEhTdDdGUUdJd1M4ZTBLZlZacEc2TU9TR3RDaGxRcWMxSi9HQ0h3aHl6MWdoY0xEN2JNZnBBL3FCVi9pTlMvUTFYNEFmNmFBYlhucXg0ZlUvM2YvNFUyQVh2QVRmK3Z6SDVDYTlJcHdpMXk0K04zTDl6WnJDUTVURFlxSXJYMTZuTnlXajZ6aHVUd1RoZHd5c2JGVUVJQWJQbk9KcktMT0F4OUtBYUJPZTZwUGlwWXU3WU9haDhkYm1Tb0tZOC9qa0JIcUpTVHlTeEV1ZllqaHRKY2wySUttL29ROHZsKzdoYlZVcTJia3VIU1M3U0V3MGxHTnFrL1J1dDVmSXNOd3hzTEpWRVlMWWdIM0xSL1hNYldtR0VMNmZlWVY4T2JadldmVDFLd1V6dE5OWlFDeTlGNWVDOFdlTHp2M1REUzk5bXVIWDducUdiOSs5MHBXYkNuT1JYSm5USnhJVDlZODNxUUl4ajFCMy85OWxES3hzVllRZ3RqWDhLZGpFT29LRVh1M2FTYklmTFR4MThUbHh0Q2hhQ0hhMWdMZ3g4L2QzNzBoTy9MTjFLYVllOGRLTERVOWs1M1lPdlNJc05DYWFwMks2UjdIMzNJcUhlTGtLSVU3b1dkbXFDRWlzaTFveU95Wnhmc1dZSUVmWWJpeUNsKzVvT0FUanAwYnRxQXM0VExDV2pvOER4QmNRTnVJdUZxVURWOGhTUlVCaUkyVzBiS3B0VTRTamJGeGtLdVY2SGkvZDBmRHRPTlhzV2tFNlVyeU91YmtmaDgraW8yMmNZKzZ5S21PcElpQ3hjUkpvRmxWWU9CUG9RSGVLeXJsZHcwdDNOSHhSdEhTMytzRmRPRXp4MUErYmgyZXFtcWdHWmxVclBydUVWaEdRbU83L0NNcFhQYzVUeC9tQ0ovSUZ2TTdncFcvRjZSMUxkWDA2OFBmYWNKakErVEEza2d6cEJ2dGVXblUzVzZvSVNHeFY1RTkxMVJMbmtqdzErNW1TMWFKdmlvdGJMUDVhU0Y5eWUrWWRWRUJXVkdVVUpqcEx1RXVsaU9pMkhwZ1VsVzJwSWlTeERpS25sdVNwMlNCdytUVmE1WENiamZUdnUvUi85VGpZOUtreUJoTjlqZ2RVQ1V3dE1WMDF5RnlGM214VkJDUTI1dFlWV2dUVGlQdzZ5M3V2c0lSazRRMVdGOHVWRGxXcGVZY3FORmhoaldDS1lYSCtSaVNLNkpSTjZLMENGU1ppR0k1aWdBWno2M3N3eXd6L1FtN2xTb2Vham5IRGwwS2JNSmhvNm0yWFN2bGIvR29OYmhiS2RMcFlnUW9qc2RiMFZlVU5rVllad2xSUVhUK2Y3MlEzdTZsYzZhQmk1SnRWb2RWRVlLSy96OG5teWp0OExvMzlaQ2N6TWVCSEJTcU14TnJUWTc1a01kY0lzcDZiY1RZdW1QbmxTcWV6a1NGQ0JnUW1Hcy9TOTI3aDlqSHJydHFQQm1PVUNxcEFoWkhZc3JJT0lhMlR0QmNQME9oaXVMM1YxblhwU29qZGNxWFROU1JIQWFxSndBUmFCdVNMMEVNL3VreGVQSTFxWW80cmdIWkpSQVVxak1SYVV5Y3FPcUt6WHlCM2hsTkxTMmFoZHN1VkRrOHVYdXVBcW95NTBIUk1jTzlXbC96d3Fjc2VyT3U3Zkp6a2YxM0dMQjEvcFFJVlJtTDlxY1BsV3crZnhxWTgxM3JiUHQ0cVhNbHlwVU5zRldZaVpqb21hdTdXRTkxTEdzeSs2Y3J0eitMTXR5NVZ1Z296c1lXQzN3Q3d0dU9OZDhOR3ZDckx0Mlp6amtuQ1UwQnNjaW1WbTd2ZFRxZ2VjNzR4U2MrOWdGaE5oQ0pTOGJuWjNVYmx6akRtempVbUNVQWhzVkhnVkwya2QrYTd6ZWxwSTJ3ZDV4bVR4S0NRMkxibklqRkp6eHR0ZDUzbWx3TnRjNHhKSWpTRldETmVTQy9kTVNlNzQ1QUp3L25GSkQzdEtjUldQeWlWbmF2ZHYvY0Ntak8vbUNSSWVtTC9CL29ybTNDdzNhTWFBQUFBQUVsRlRrU3VRbUNDIgp9Cg=="/>
    </extobj>
    <extobj name="334E55B0-647D-440b-865C-3EC943EB4CBC-9">
      <extobjdata type="334E55B0-647D-440b-865C-3EC943EB4CBC" data="ewoJIkltZ1NldHRpbmdKc29uIiA6ICJ7XCJkcGlcIjpcIjYwMFwiLFwiZm9ybWF0XCI6XCJQTkdcIixcInRyYW5zcGFyZW50XCI6dHJ1ZSxcImF1dG9cIjpmYWxzZX0iLAoJIkxhdGV4IiA6ICJYRnNnWEcxaGRHaGlabnRZZlNCY1hRPT0iLAoJIkxhdGV4SW1nQmFzZTY0IiA6ICJpVkJPUncwS0dnb0FBQUFOU1VoRVVnQUFBRVFBQUFBNUJBTUFBQUI5Z1pDZUFBQUFNRkJNVkVYLy8vOEFBQUFBQUFBQUFBQUFBQUFBQUFBQUFBQUFBQUFBQUFBQUFBQUFBQUFBQUFBQUFBQUFBQUFBQUFBQUFBQXYzYUI3QUFBQUQzUlNUbE1BNzkzTnUzYUpJbVlRUkRLclZKazJ5dGVlQUFBQUNYQklXWE1BQUE3RUFBQU94QUdWS3c0YkFBQUNRMGxFUVZRNEVZMVZTMDRiUVJBdEVVUmlJSkdHRFVJc2JFQ0tsSlVSazcyNWdYMER1SUh4a2dYQ2V4YkFEZGhrYmQvQXZvRnpnM0FETkluQ3o0YWl1cXE2dTZZOVdMUmt6NnZxVjlVOTlSdUFlcmFiNS9sUCt1VzdHWFlBWUtYWTJITmluaDlrRHlSREhlMWlpbEY4bExLVFpabWFFVXE4Wkp2dUlMY3VtVk5jaVFSUSs5Vkd2TDg0OVRJOTE4WE5mbFNSMFRCS2hHcDE1dHdINVdmRXh5QUlHSW1iWUxpRU9FNG9LMExaOHVvSi92VXdQRnZNbWFuOEJaRURFcllkdUJZM2ZWR09FQldKelA5ZmhhSzJUZlQrREFYdW1DTTNvQmcwN0o1aWVnZTNicDFJUVRsUnRYMnNDZVdaZEFSZjdGYkFSOHh4U1NDSHQwRnR3Yks0T1FTWTREKzdFYkVtNFQ5VUJrVjRBM0V6SENIK2pwWWw5RTBvUDVvWTAxa2lrTkFVRHVKK3VoUGtjNlhFMGdwYkh0QTllYm5ZdkxjbVFqbCtiNS8wbXU3T0Fvb21ZYnFBQWwwK2FiN2dqTTBudWN6WXFGSkloZTlXZFo2VmZDZWNrOVEyeW5yZkJlSDFiNzBnU2RDV2N4QnZvdWN5b29iN0xxVFFjMlVDd0lCNlhSeFY5WWhqVTkwOSt1djBVM09SS1hCaldKV1Q1dnVWT1YzdWRRbE5kUkxJM2lYUTlseDZXazk2WFpOUVdWY3Q3ZlZMdmsxVmRWSUROTml4RHI3RDlCU0FQMzRBaHA1TE9XWUFVZ1RkR3FZVU13QjE4RFZTaWgyQUxmYnltbENvaDJKVm56TWw3V3pTOW9PVkRyNm5vR0JRSG9BVGRsT2VNc2tBMUNRY1d6Y1VVVnZTRlQxSHF2Slg0WWhQaWttb25YVVJaeGRYeG0ycDUzcitrNFpZZElUVUM5KzVndEEyME51R3BkY2JCWVVEMDQ5UnNnMzNvYzRQZHVyZVN5RWFVVTdmQU5mMFZvKy9ydTZZQUFBQUFFbEZUa1N1UW1DQyIKfQo="/>
    </extobj>
    <extobj name="334E55B0-647D-440b-865C-3EC943EB4CBC-10">
      <extobjdata type="334E55B0-647D-440b-865C-3EC943EB4CBC" data="ewoJIkltZ1NldHRpbmdKc29uIiA6ICJ7XCJkcGlcIjpcIjYwMFwiLFwiZm9ybWF0XCI6XCJQTkdcIixcInRyYW5zcGFyZW50XCI6dHJ1ZSxcImF1dG9cIjpmYWxzZX0iLAoJIkxhdGV4IiA6ICJYRnNnWEcxaGRHaGlabnRJZlNCY1hRPT0iLAoJIkxhdGV4SW1nQmFzZTY0IiA6ICJpVkJPUncwS0dnb0FBQUFOU1VoRVVnQUFBRVVBQUFBNUJBTUFBQUNTUS91Z0FBQUFHMUJNVkVYLy8vOEFBQUFBQUFBQUFBQUFBQUFBQUFBQUFBQUFBQUFBQUFCNEdjbzlBQUFBQ0hSU1RsTUF6ZS9kdTFSRVpoMVl2ODRBQUFBSmNFaFpjd0FBRHNRQUFBN0VBWlVyRGhzQUFBQ2JTVVJCVkVnTlk1QlFNaFlFQWhFUVlhelV4QUFFRVUzS2hnaWhqZ1FHaVE1a0FGR0RMTkpCcEJvbkpTVWxEYkRHSmlCTEdXUlhFRnlvQThoU1NnQ0pNVENDMVRTQTJWQ0NIU3pVaWhBYVZUTWFQc012YlRTQk1nRWNZRS96WUZGVUFpTmZvRXFUYjg1b0dodCthV3cwVGdjNlRwMkFPVndEbkNtYmdDeDRQYWdFRndMV2c5U3FjeVVnbFRtb2VoYzJRcW5mUVVMQUtyOGpBUUJKK3FuMlh3ZkhJQUFBQUFCSlJVNUVya0pnZ2c9PSIKfQo="/>
    </extobj>
    <extobj name="334E55B0-647D-440b-865C-3EC943EB4CBC-11">
      <extobjdata type="334E55B0-647D-440b-865C-3EC943EB4CBC" data="ewoJIkltZ1NldHRpbmdKc29uIiA6ICJ7XCJkcGlcIjpcIjYwMFwiLFwiZm9ybWF0XCI6XCJQTkdcIixcInRyYW5zcGFyZW50XCI6dHJ1ZSxcImF1dG9cIjpmYWxzZX0iLAoJIkxhdGV4IiA6ICJYRnNnS0dzc0lHd3BJRnhkIiwKCSJMYXRleEltZ0Jhc2U2NCIgOiAiaVZCT1J3MEtHZ29BQUFBTlNVaEVVZ0FBQUowQUFBQlRCQU1BQUFCMzZoZ2hBQUFBTUZCTVZFWC8vLzhBQUFBQUFBQUFBQUFBQUFBQUFBQUFBQUFBQUFBQUFBQUFBQUFBQUFBQUFBQUFBQUFBQUFBQUFBQUFBQUF2M2FCN0FBQUFEM1JTVGxNQVZOMUVtZThpcXpLN3pXYUpFSGFtUTRSWUFBQUFDWEJJV1hNQUFBN0VBQUFPeEFHVkt3NGJBQUFHVDBsRVFWUllDWjFZelc0alJSQnVKNDRkeDM5NzVwSkluQmVIODRMc0V3aHg4SXJEQ21rRjlodkVFdEpLbk93M2NIZ0NXMGg3aE5rSFFNUkNTQndkSVpDUVFOZ1BzTktFUVBoSllJdXYvN3Q2Wmh3bmM0aXI2MitxdTc2cTZva1E1aW05YnFtNy8xYWVabTM2VDdLOHJUbWQwMWkxU3BPWWRZZjE5OWZua2Ziczk0aHhwMlZsOEpEckg5QUx4L2pwMGN0UG4vL2hsb1ZFNWMydjN2MThNRkh5NlNVUGNQeXZNNnVTZlA1eTZ5S2lNbENLRXlVdjBUelVhNUEvMEQybGRoT0tjK21TMGlNalc3SUF1dVREM1gzNUhkNzhaNjRQeHZ6NjI0VG8yckIyYU8yRnpRRVBCeUUrOXRKaXFrNWt6NmxDZjN1OUE3NTdBWDhqTHkybXNHVUhpL1RTNjUzUjBDOUFyU2hJTjVQd1JZdm93bkwyYUdISkprWG9PS1R0MEYwanY3RzYzM0NWL3JPdTlXK2ZyamlqWU5VbUg1VG8yTlNJS2ZXNFFZZis0WXlDMVpUbzJJa082WUdoWndGYUpLdEo5TXFwYlNKU3N2Q0QxbzdGeEg1OGZFaGJrUHdORG1jT2ZsQnEyU0Jxc1hVNVNOc0diMEo0K0VHdGFROTlSVWZjYW9lQzh1TWl0dG9QNEFmQjJCeGdHaVJKNlFOK2EyWllzQWpoQjVXdUFVOG5Rck80RC96Z3I2Mkxmajg4VkJWSlAweGJRV3lTemVBblJFMFhjOW5WdERXOUYveUVxSk1xNGJhdmFlMFE4TE5kdzc0aC94ZndPdzhrRlYybFhWL1RXcmpMMHhaWVJDU0RIMlFkbGNhbHIybXQzN2dYL0dBN1ZqQkxZcmdjdUs3eDgvT3JaMUZNd1RLQ254Qm5hcWZrNnRqb0FuNExSWmJwcWhNTEEzK0FIKzlMVTFsb09LMUpvQVN5YTdyRzd1RHB1VmdXRHhKMHZ5Tm0yU2FNRFp3V1l3cXhOSndsdXV3dlNYSG5Bdng2ekhSSFR0bWFSazBnU0RUQXExY1RzVC9Jdk0wclR1T1Rxc3FPc0JmM1RndS9HYTRRY2hhSEVQUE9RRVh3RXdKOVNSWk5ORHdNL0tweW8yZGtteER6cEJlemVHZEkwRkNjMkRab0xYQ2dNbTNqT2Y3Z0tObmN0enJxbCtKSTBJZVBrVTAreXdYZ2Q0VFkxWFJCZklYNUJmeCtZLzRGT0Mrd0pUZVN0VlNucmE4dVlFaldoTnY0VlFaK0FnVzh3SmFpV2RHVmFTdWIrOWNqUDcrOEowMWw0Q2Y3LzBqMDR4M2h6QURqNkg0WU84TmE3NE1KWktHT282SVJDZEptdzJQYTBXSWF3MC9HbCtNUGFXc21YMFRHT2NzMEMwMlp5VmtVSCtCM2t4YUR4RHZPd0UrSUFVWjZFclZUd0MrN0VlL0ZVeG40NWZzRC9PankvYUczSzZDeThKTU4raUlUSDlJbW44OEszRGgyRm40NnZ2ajh1a1J2djlVaCt0aFo1aE01OE1QNUhXWHdzcFJOWW45TWRFdUtzWTllL0tZOGY3cjdJY3ZSRjBwc084MjVFMHY4eGZWaGhpL1VSN0VMdGs1bGM0b2VlWTlhOG41Z3VwOUFieXpzTE1yTExOc1owWWxIdVB5d3JtTzZuK3c5VVIvTHhKSUJ2ZW92VTI2bnV4OXN6YjUvS0dndzVuMk5kZkFhN08wRnZqWFlaY1dsemZoTEY0RkJRQUorOGp4TzVnRlA5ZWRvZmdCK0Q2UUtZbGY3VFFyaUEvd2VReTN0U1dYenFQbXhvNmVqNVMxTjF6QjVhY2JEMmVxWlQ3SkV2ZHd3MVh5cjhUeko3aWNmZk9ySnFWUlhZd1RFN251ZlNMWjdUalQ4MkRSVm94eEJuanN0bHdiYy90VithamJKaUhzUnFHR00wVVNJa24yZEV1M0pnWWRFUVdBZkN6L3BidzdtU2dhSkIzeU9xME4xY2FpOTBtTDlkNlZVV04wQWZoZEtpRnlOUUN4N1dsWCtFNERGTWxYK1ZnenpVNVh5V1ZoWTd1Nm5zSTV2bEtIMmgwOFNYbDhyNVM4OTFXTDk5MHdkMFZMOU5meTJPNlpFWGpZYnRnWUFELzVSQWdZK2lRYkhvYit4aXF3YkZpcTJNZEVxWGZtYXc0K01QdExOKzVNNmRuWEg4UjRINml1OEhSNzBtZHFHVkdraFdTMy9PVG9qR295OHFieGR6WnZqSnlFSHJ6akh1aHBlZWJyK2pwUFNKWDNvOUZ2Skc2dTVXNEZBeEoyclljaHA2WXp0aG9CdWZMQzJLczF2NkV2NVB2ZTA1NDZVeEsvSjlab3hhcnBDMGZXUEdiOW9zVG90a21qK1NsV1V2T1NOTmlzYTZiUzNXUzBscmJDS0pucVIxZUc2U0tMNUhRT05hcGpnRFNiOXpjZFNzUVhraUEyK3BHaXdXVjUyZzZodk1ielJZSi9WYjFaMXBiN2VKTjlUV1MzUEtkOTRPbzlhdXFnYThaVTNUMTM4ZUpITHRzeG1VQllkVy9aV21QZmJYK1J4SGE5aDBDY1ozUzBRWGJrNmQ3WjV4SWxxQmxwU0RsdFduako0QjdjY1h4S21xeE45YytYNDdKL21NRDJyVHJhMVNkNkp5NDNYNEZUOWx1MnUySkdWNkNFM3o2eTYwVmRQckRCamswbWs0ZTVqWGJsK2JaakhkYnl5NlFXVzBkaXl4MWo5K0RlVlg3ZmhzMlMzb2xDeURWM0toTk1LNExPTkI2NHp6ZUxqOEpZRDV3NzRxa2xyenNDcThrNkd0VFdqK2N5cC9nOE9UbUgzUEF2UU13QUFBQUJKUlU1RXJrSmdnZz09Igp9Cg=="/>
    </extobj>
    <extobj name="334E55B0-647D-440b-865C-3EC943EB4CBC-12">
      <extobjdata type="334E55B0-647D-440b-865C-3EC943EB4CBC" data="ewoJIkltZ1NldHRpbmdKc29uIiA6ICJ7XCJkcGlcIjpcIjYwMFwiLFwiZm9ybWF0XCI6XCJQTkdcIixcInRyYW5zcGFyZW50XCI6dHJ1ZSxcImF1dG9cIjpmYWxzZX0iLAoJIkxhdGV4IiA6ICJYRnNnYXlBOUlHa3JZU0JjWFE9PSIsCgkiTGF0ZXhJbWdCYXNlNjQiIDogImlWQk9SdzBLR2dvQUFBQU5TVWhFVWdBQUFVVUFBQUJCQkFNQUFBQzB2S3ZNQUFBQU1GQk1WRVgvLy84QUFBQUFBQUFBQUFBQUFBQUFBQUFBQUFBQUFBQUFBQUFBQUFBQUFBQUFBQUFBQUFBQUFBQUFBQUFBQUFBdjNhQjdBQUFBRDNSU1RsTUFFREpFWm5hSnE3dk43NWtpVk4yVEJvUCtBQUFBQ1hCSVdYTUFBQTdFQUFBT3hBR1ZLdzRiQUFBR0VVbEVRVlJvQmUxYVBZOGpOUmgyUHZZeit4RWRDSjJnMkVnMGROblRuYURnUkk1ZmtLMnVvRWs2SkFxeWlBWWhwQ3d0QXUwaVJIUE5CQVFTRGN3V05FaEl5VCs0N1NpejZBb2ttaXl3ZkZ6MnlNdnpldXlaeVdUR1Rwd0JiWUdMK2ZEcjkvRmpqLzM0dFJNaGtHN2N1Zi9PZ3l0K3VyWnBqVGo5ZVczNU1iRk55Zkh5V25NczNYL2RKM3FTSThleTkwbU9hQW9LWGRuTEViVkxOTWdSTG9BQ3g4UDhRTXNZUEFmNXdTbWtQYUo3K1lGdWdHT09jSXJZa0tpV0g4ZGRjQnprQjZlUStqVE9FWE9kNkk4YzRSVFVpUDdLRVhUTHA3WUJydnk5d1pocEtoRDlubWwwTUpSdW1aenFUdjJ4VGZTckNUVmYyM0RpZ2xjaHVuRHhjL05wT28zOUhhSWp0L3Bjdk53NFFoN3oxOXhNK200Yzg1WEhUSExLNE1heFQyUUR6dEh1eGpGZmViUTF4NGtqNVBGZldCY3lxVHB4TEJIOWxvbVl2OEdKNCtwL0tvL0NpU05pcVpPZ3U1NStNSDV2eVk3Yi9tRDh0aGxpSG80Ly9QeDRHZ1h5Mkphd0ZScVA2TXhjZzhWYTlBQnhhQ3hrNTFoNGpZbThMOFJUVlkzVUlOcm41NUwvUlZWMG51aHNwM3ZqYWxBbTh6N1l6ckZGVndQeHlxUmFpZVpKUjhsakI5alBlRTVSaVc1UGtUK0RKV0MyY3J4Smt4b0FqMCthVWNqbzBXT3VZMjFjRTBYc0VQblpOVzMrRGMrUmVmVzNjU3o1d2ZUWXVZeDBXOHZqOFkvQlhqc2NBdzVFKzZkd3Ntd3liUndiUVpjSlNHSVkxaXA1WE9PUDNLVFpYY09OMjFucGJySVZSVUlEMGVaZmtvYjR1NFZqa1FpZHhXa1U2VGJra1RHN0o3aGdhQ1lQVlFyNC9GbnBnS0ZpYVozWEs3VDVJcFkzODJqaFdGY3pXSWhXQkFSNVBCZWlJc2RrYy9iQWdyczhLeDBsQ05SWkZIQisxRXZrVDcxYU9JN0NYZ0piN2pkT3UwU25RdlJsQjY4SFV5b3dxT3U3V1F4cHNqOVZFQ0JIeUFBZTN6S1RtU1AyQko4cDF6MnQyMEkwQ0lKUm1WU2w1VTZ5MnN5cTBneitHWEtIakdkSVpvNWcwMWJPZU5Sc09vU1IzbEhqMUlCdE54V2xiaDFiNU12TTBZL09EMEJNMStuUkpPeEduZWQyWDdtQ0g2WTEzN0tUa2VNS3plZzJJd0d6NEgyY2pUbS9wZlFoeXFJVzgwYll5QkduWTd3TXlCU0Z0WmkzbDYyazRPaGlEbmRzTXMrVGJvWG5ZeExiSDhkZWJnK215ellqdlZHNnpYYklvMldRVDZQWTNoNm1iREtmNVRyU1UrS0FaQlRwVFN5czVaTzR5YmNEVzlWejJ6SFNaOEFhNmZ3NGR6cUV3U0lUYnFPanNKYmxqTk5IYzVPd0ZQVFZjaHN2dHVZSGxhUmNIOFhMOFdBT1d3aGliV1ZzRU4xNmNVVDA1VlJoNXhjZTNtWm4wNXhCMzRVbkxTQVdrMGNoaWwyaVhLWTJyNFFYN2h6M1l2RkNKeTZQdkZLaitXcWxNVmRndGVJTEhab0xtZm9SZlJkK0JSWFdNcGhTb2JvVjIxeXp0amFqTDZTekVuY1RSM2hyY2RWaExieTFDbUV0NTZBbEpSWGpjamIxZkRlbHRCY05xQlFyWjVrNHRxS1Jvb25CQXlva0kxTE0rckNYcDhBWGlSK0YySW9XaHltVTJJdUpZejlMSHM4bGdBSi9UczhsallyMlpLWWpYU2k4UXp6NGM1VGVDbk5tSGt3Y3V6Sk9sQzVLSGwrcTZ1Z1J1WXBqcTUwRVhTQitGRUt0aER0NlZDWEI4RzdpMkk4a2ZDK2c2OVZVOUFoUGZDVDVyYjFrUDZiVVlzakMxRHVBdWQ3TExtUGkySWwrZlJyS0ZickE0Umx5MFp2aDNKRjUyZmhXQ3pxQzRUcUgyU1ZOSEZ1UktnUkkyN3hXY3ZUSUNUL3k4ZHdweTIyTnpIRzYrTUVDN085bmU1czQ0alBVbEtjdmlhMXh6S0huSVFaN0Q2L3I2Wk5iK1ZsdmFzU1V3Z1V0eGNQRWNUY013YUNGSERCdVlnYUdLZ1NPSjhqYmswS1VnanhmRnVBWVlNUFVVaE5IcktUM2dwcWF3UUZBb3lmbDhVSm00bmNrSGtPZDA2Q0k0eFVvUGJnTytaS1ZUQnloMHN4Q0NBREpPZHh0bzhWYU5MSDB3Rm9JSXlOWmN1RUw2amlDMCtqTTRHbmlpT2x4SVYwYmwzM2VORWcrR0FEdEFNOWo5TlZsTncyeXBaWHB3RFhBRDY5R2pnK0Q3VXlaRHVyY2o2dU1GRTJrQm4rbG9kNS9oNGdMUG5TNHBlYU5zSkhqTm8ycnFMSjdLZFo1enNpRER3eE54V0lGVzg2Vk1LcGNrRnBZZkFkTDRRdm1LTS9JRVNjSWo4VFdHemdCS1l4b2Y5cy9BSElqMmd5M2FFS2ZoNVU1UGhROEdwRmhzUWFzbWVNV0JEdFlxMjdTMkpjN3N0VnZtS2xNaFRmcFUrN241Vko1MlRQNzRuZitWNjlLRGk5N1A5V1dJK1BzYmU1SFo5aGNIZi9ubUU5M05wMytxNUJQM2ZPaU5KWU1yZWF0WjVseUcxOHY1djBQRVp6b1BUV1hEUXdBQUFBQVNVVk9SSzVDWUlJPSIKfQo="/>
    </extobj>
    <extobj name="334E55B0-647D-440b-865C-3EC943EB4CBC-13">
      <extobjdata type="334E55B0-647D-440b-865C-3EC943EB4CBC" data="ewoJIkltZ1NldHRpbmdKc29uIiA6ICJ7XCJkcGlcIjpcIjYwMFwiLFwiZm9ybWF0XCI6XCJQTkdcIixcInRyYW5zcGFyZW50XCI6dHJ1ZSxcImF1dG9cIjpmYWxzZX0iLAoJIkxhdGV4IiA6ICJYRnNnYkNBOUlHb3JZbHhkIiwKCSJMYXRleEltZ0Jhc2U2NCIgOiAiaVZCT1J3MEtHZ29BQUFBTlNVaEVVZ0FBQVRZQUFBQkxCQU1BQUFBSVdiWXhBQUFBTUZCTVZFWC8vLzhBQUFBQUFBQUFBQUFBQUFBQUFBQUFBQUFBQUFBQUFBQUFBQUFBQUFBQUFBQUFBQUFBQUFBQUFBQUFBQUF2M2FCN0FBQUFEM1JTVGxNQUlrUlVab21acTgzZDd6SjJ1eEREc25ickFBQUFDWEJJV1hNQUFBN0VBQUFPeEFHVkt3NGJBQUFGMmtsRVFWUm9CYzFhdjQ4YlJSUWU1eHd1aWUvczY1RFN4SUtDQnNtaG8vTTFkSkdjaGgvZEhUU1VQbEhTMklwRVFScEhLQ1hnQUEwRnlscnBVdG4vZ2E4RWhHSTNvWWlReksvQWVSUHkrR1oydmJNenV6dXozaDNIdDRVOTc4MjhiNytkSDkrOFdac3h4aXF2di9QeDU5NElwVzFmOVFjMzN2L1JPNVkwS2g3eDZ6eHc2d2ttSjVMYmpuQ1FkR3l2RlBUU1lZekFqZmNHUkdjeFI1bGk1ZWN2aTRlLytlNm42S2dEQmFCSzlGUnhGRGZhUkpQaTBZeDU1S3ZoR05ZL1ZVOVJxNDdudmxNMG1NY1IvYWVHN3hIOXJucUtXaGdCNmhjTlJseUY2TGthdmw4T01BYjJDcmpkak5uckZ2RnN6OVNZUmpuQUdCaXdsekZ6N2VKdVlnVEhSTTIxWWRJRFp2UW92U0x3Vmo4MDFUSjJtZWhVYlRFbFovSldlMHVGMXF5eE50TzFhclpJTFBPWk0zblQ3NlhiYmN1SXR4TWJsRHQ1MDdub2RrZFRMNzIrcTQ5Z3pabTg2YmRLMkRadXc4M0pXNEtMN3JCd2czUnZUTjUwS2duYndnMGIxTWJrTGNGRmQxaTRRYnExRGNxaHZPbGNkTnZDRGZMV1YwTWdiM1BWc3pITHdnM3lwdTE0TDAvZW1JVWI1SzJwOXN2TGt6Y2J0ODNKMitQYi9pZnFVeWNzUzc4TitRYjErS2ZsTC9Nd0V0bmJpd1JJQWNldjVIdm1uWjVaK2czeTlwUzl5bUgrQ2UrUDdPMU9BU3A2U00yN3kzWm9PZGY5aW0zdU41NS9WK21IZVdWSzN3UmhEYUpqQmFDWTBlSkhqcG1lNG1oWVptNlF0eGM5dmpGY0lQOUFSRUxlcm1zUUJjeWFBRG5TZFYxRE1uT0R2SDNsTjNuSUxOUTVOL0wyUkd5RUhjdUJ6Y3dOOGtaZmk2ZHBoZnZxTERXTnJqOTRMZXNLdWx0Z3lJL0JLUzkzOUR4Q05oQWxNemZJV3ppV1Y4S2pJRVdySWc3MEJNK1FjV21wZ29pcStuUCtmWlQ2bktLRitEQnpnN3c5QzlwaWRQazhRL2IybHd5T1NxME1ZbkNuNWRXTDRJRGJzMlRRWm03RGFPWkRPL2c0Wk1qYnJwZEo3b3ZvQVdTaDJ4ZmxJZjByZlNrbEl6ZkkyeW9hSy9ZZXdwM0lXejNZQjVPNW9jYlB5QzMyZWdGbndUOFEybkFoYjN2QnU1NWticmdPdDFqMmhnN2prMlFjRGJLR3M0NTVPWmh1TWZUMGFHTy94YkkzRlBraW1MckkzdlltZ2dzZ2haU2tFNFBYeUcwaHN6Y001dDlvbmk1dm1lakdDcUJQOUFhS1VIYjl1R2dlcUczYk1uc0RFQitKZEhsVG8vSmFRQi9wYmZNTFpWZU9ZRXNvWFlhODZYZklad005MFJDM3libzBvUnhJNFQ0U2VWdUd2Q1Z1a2N1Uk9Qb2lLcjlReGtad0pnNWNUdVF0Skc2Vk4rTmF1QkRib05EVGZVZnlGbkt6eXB1UkcwYVE2eTIvOFBxU0w2b3gwU0UzWFZ4V2VUTnl3d2plQzFtQUpsOVVVLzJsZVFtU1Zua3pjb3RGWDBLeUJCNnpNRk5LVUZvemYrUHhpeFI1VTNGTjJudEZrVjUrbXBGN3Y0cVNYNVprWER0RjNtUXRMNW00TmFUMEFnaFREL0xHTjRlTEV4NFp2L0xMa296cXBzaWJyT1VsRXpmMCtqeHMzU002RWRrYlh4elgrcUUzK3NvdlMxRUlTNU0zV2N0TEZtNWhZMmdSLytVb1hCelQ0OUJkNXNzdWIwWnVqV2ptNDVjQW5tUmlBcUwzMk9CNkdWSmhyRjNlak54VzV4ZkdzRXp2QS9OYUlHL1JTSmVoYUpjM0k3ZjlxTjg2d2FyQWxCOHh0aE9rcldXSUlUWW1VRmxJcHZsMmNiV1M2dUg3RUt4VzRPeW5IZXV5OERQOVdHaVR6TXFnd3NRTmtqRVhyZEQvZlY0WUMyNkwxVVltNm9wKzREa3hCc2JMeEEzTHZDbUNXM1EyNXdVOEt6Nm5wN3hjOXVvS0xDT0trVnRITEVzdXVjR0xCMmdJWTNXdmFVVE1XV21YTitOYXdQSVV3M2MxN0RaT2NzUjJ0UVEwSnhldFdRNTVNM09yZUh4SlZyM29mZlNVK3ZWZStDWk91OW1hWmc1NU0zTmpWK2tXcTgzbzI5V05vY0ZELzJCbGxmbk9JVzhXYnZVZUxZbnVTaEsvRGM0bTBpcFJ5aUZ2Rm02czhvSDMvVWNsS0dTRzVwQTNHN2RNN0xJVk9lUnRhOXh5eU52V3VIbXBMdzNWMGVoWWZoTlhXenV6NHNmTFROQ1drNlFpRXo2ckl2blhqcFNXbDc1TGNXN1F0VGU4eGRFYkx0NHh1cVk1Q0U2NEhmTG5ycUhMNHZFeitBUWduaml3bFVWekc0L3RnTCsxd0k1MTRoYllBUnJtR1Qrd3RXazdTOUQ0Qk9DR1h3Q2hJSStNemJaU2llejBKZzdGcVQ4OGJZVlE3S1lWZWo1bmI5T3lHZk9kbStKRFdnNXBlWGh1K0NoRTNyanRmelpTUEU2TS93Rmo1dkhNTTU1NmxnQUFBQUJKUlU1RXJrSmdnZz09Igp9Cg=="/>
    </extobj>
    <extobj name="334E55B0-647D-440b-865C-3EC943EB4CBC-14">
      <extobjdata type="334E55B0-647D-440b-865C-3EC943EB4CBC" data="ewoJIkltZ1NldHRpbmdKc29uIiA6ICJ7XCJkcGlcIjpcIjYwMFwiLFwiZm9ybWF0XCI6XCJQTkdcIixcInRyYW5zcGFyZW50XCI6dHJ1ZSxcImF1dG9cIjpmYWxzZX0iLAoJIkxhdGV4IiA6ICJYRnNnWEcxaGRHaHpabnRXZlNCY1hRPT0iLAoJIkxhdGV4SW1nQmFzZTY0IiA6ICJpVkJPUncwS0dnb0FBQUFOU1VoRVVnQUFBRFlBQUFBNkJBTUFBQUFKcWJlVkFBQUFNRkJNVkVYLy8vOEFBQUFBQUFBQUFBQUFBQUFBQUFBQUFBQUFBQUFBQUFBQUFBQUFBQUFBQUFBQUFBQUFBQUFBQUFBQUFBQXYzYUI3QUFBQUQzUlNUbE1BcXhDWjNVUm1kbFF5emJzaTc0bEdzTnV4QUFBQUNYQklXWE1BQUE3RUFBQU94QUdWS3c0YkFBQUIvVWxFUVZRNEVXMVV5V0hDUUF4VTdqdWhBOXdCZEFBZFFBZW1BOXdCZEFBZHdDZHYwZ0YwQUIxQUIwRHVoQ1RLeU5yRHU3WWZYdTJNdEI1TFdsR2RtUk1xUFMzbU5xWGdlaVdLZ0daMGluZTd4RjBDVGVnQzc2OFNkODE4SURvRzkxTGlsc3h2QU9mTXZ5VnV5N3dDbUNKd0dKTnI1ZzJ3TzNCUEVYY0diQUhzSHV0enhCM2xVb2h1d1gxRVhJUDVNNGZtWlRFRGxVSTBRbUEzRE93d04zTkV4TlFDN2dySUlrZE9ZSVZpZ0h5cnM0aDVEK0llUERCemJzYWp6N3p6cGpuZUFIQldLVVE0d3RuQ3lrZkd4azNFckl3dEN6TDFhcmNpV2RPZ0NIN0tKNnBqMG1lY1I4Vi9HaUF3c2Fma0ZhMjVYUU5jNW5iU0NWMjNRMGtLL1lRT0tqU0NsTkwzRXpyUFN5RmFNKy9kS1pPaUZLSUJBaDFYRDN0RXhQUXNDWHRvYmF3MzJFL04vanlRUWlRdC9tTTR0UFNmTVhWWmUyRHAzWlRiK29OZ1RvTTRPRnNCT0dJWWNQaUlhVzdKUTBBUnhKbCtRdjdpYXdWT0U5VW9wazhQYU5sYTk0dHBWMjZDd0xHWXMwS0dsTXF2ZlJPMjlGRmlNTHVJbUIwMjZDdGZFVU5Lc2FXZjBFZStramF3cnYyVWxxWG90VStJNEpKWmQ3ZktEQUtLTnp5aVIyWlFXNHAxaUFoc1JjeVBGRmxtVHZ6TXBZVEkyQ29tc0U4bGE4allwb0tUYXo5RzhLS0NreG1VVlVyUlRENkdsODJmZ1BQMjFWSjBCb1dYMjhlSm1Hb3BlWG5pWWVJQ3BhelJFSEtjdElPYk9SNVZDMGtKNXN3L3l3R0JUa1NuVTBzQUFBQUFTVVZPUks1Q1lJST0iCn0K"/>
    </extobj>
    <extobj name="334E55B0-647D-440b-865C-3EC943EB4CBC-15">
      <extobjdata type="334E55B0-647D-440b-865C-3EC943EB4CBC" data="ewoJIkltZ1NldHRpbmdKc29uIiA6ICJ7XCJkcGlcIjpcIjYwMFwiLFwiZm9ybWF0XCI6XCJQTkdcIixcInRyYW5zcGFyZW50XCI6dHJ1ZSxcImF1dG9cIjpmYWxzZX0iLAoJIkxhdGV4IiA6ICJYRnNnWEcxaGRHaGlabnRWZlZ4ZCIsCgkiTGF0ZXhJbWdCYXNlNjQiIDogImlWQk9SdzBLR2dvQUFBQU5TVWhFVWdBQUFFUUFBQUE2QkFNQUFBRDdGZUl3QUFBQU1GQk1WRVgvLy84QUFBQUFBQUFBQUFBQUFBQUFBQUFBQUFBQUFBQUFBQUFBQUFBQUFBQUFBQUFBQUFBQUFBQUFBQUFBQUFBdjNhQjdBQUFBRDNSU1RsTUF6ZS9kdXpJUVZFUWlxM2FKbVdZdFdOQ3NBQUFBQ1hCSVdYTUFBQTdFQUFBT3hBR1ZLdzRiQUFBQlhrbEVRVlE0RWUyVVBVN0VNQkNGQjBHQUxCRVNFbjJROXdBTGJFR1pGUldpWWNVRkVnb093QUc0QXhVdERZZWdZK0VDUzBuRkRaQjJzK0ZQQWowODR5UjJJaGQ3Z0V4aHp6eC85aVFUWnloV3d4MXR1endNVlU3R1VuWEFBa3N6aXVGYWpWaHhLZVJZS1RXUVBibjIrbVdpY3lOcFhlMkp0Q0xJckZ3dXA4c3I0T1MyMHJ3SWJRQTNGVUYrWkJQSU9nUm9WWmU2dW5UM3BmNHZ1c3V3eEdWWTgzVXBia0cydi9TOHlCWlFWNW9pTHhLaGFyR2ExTHkyVDd0SHZCN21WZ2tFK2JHQ2VLdjRjNVNFbVM5SFlEZkZ0Nk5NR2ZsMUJIYW5qVjZSTXVKa0ZqakJTR1l6bUxlMmpaaFYvUTVqQjFublUvRGlLRVIzS0JyeEl5TWZEU2x1eGZJSkZpNXlBVXpjbU9pTWp4bFpMVXhhZVlqa21MbDlZRjJHZmJ2QmVLWTBtUW5DWjZBb2ZhUHdHQ1NjcW5qUUMrRjFyTjBKcTAyTEJzd0F1Wm1PbXFzbTJvN05vb3hlUXVkNnFwakZxKzhNMFlMMyswUDBUOTh5bC9nSGhyME8zKzhhOWNBQUFBQUFTVVZPUks1Q1lJST0iCn0K"/>
    </extobj>
    <extobj name="334E55B0-647D-440b-865C-3EC943EB4CBC-16">
      <extobjdata type="334E55B0-647D-440b-865C-3EC943EB4CBC" data="ewoJIkltZ1NldHRpbmdKc29uIiA6ICJ7XCJkcGlcIjpcIjYwMFwiLFwiZm9ybWF0XCI6XCJQTkdcIixcInRyYW5zcGFyZW50XCI6dHJ1ZSxcImF1dG9cIjpmYWxzZX0iLAoJIkxhdGV4IiA6ICJYRnNnS0drc0lHb3BJRnhkIiwKCSJMYXRleEltZ0Jhc2U2NCIgOiAiaVZCT1J3MEtHZ29BQUFBTlNVaEVVZ0FBQUprQUFBQlRCQU1BQUFCK0FiaGJBQUFBTUZCTVZFWC8vLzhBQUFBQUFBQUFBQUFBQUFBQUFBQUFBQUFBQUFBQUFBQUFBQUFBQUFBQUFBQUFBQUFBQUFBQUFBQUFBQUF2M2FCN0FBQUFEM1JTVGxNQVZOMUVtZThpcXpLN3pXYUpFSGFtUTRSWUFBQUFDWEJJV1hNQUFBN0VBQUFPeEFHVkt3NGJBQUFGMVVsRVFWUllDYVZZdlc5alJSQmZPLzVLNG8rcmtLQnhKRW9FenhKSUp5cW51dFluQ2lnUWNocnFSRUtpZFVSSjg5SWdxcE1qb2FOQ3NsdG9uUC9BRVlJR0lUazFFbkl3bUlNQU44enN2bjA3czd2SmUxRzJ5TTdNenN5YjNmM056RHBLWmFQeXVxWHVPemMrREMxRzc0ZXlrcExrekZkc3dxa3ZLczEvZjNQcDZVNS85d1QzWUJ2ak42WDJIc3lsNEY1Y3VwSEJUZjY5bDdtblhJRnpMbWxEY0pCOHVaQmV2dUFxUTVDaGZuY3o0TXR4dXZIRlczYWhDbGVXVktvei9zY3hTRFVCL2hTQ0tOT0gzRWNEL25JcWUzTGZhZ0h3MHEzZVFuVUE0TUN1clRlV1VtaDk1QmlrWmdBeVdMR2FNZnZvN2R3dTFPSENraDM0dzVKbVJyM2luZFpRSzNleDc3YmFoUCtrdHluVGt5dU13OWpZOXBJYnU1VENvU1hOL0RHVWdkOFVuam16UGp6S21LbUhENlhlbG9CeFJweHF2Y0s0S2p3MVhNcy9OcVpVbXV4YUZPeTZFeXh0SENoMllHdGtLd2ViUUttOFlKSWQzTnBkZEhualFIT1lnUy94c0Jzb2xoTDBERVJia0VPbGxOa3RTcnNHVmJWUzRMckZoeFB2R3l6MzRBRkYzSGxyZ080c1E3aDJzZ2RRaWE1UFMxY0pIdUJMcVltdTN6TVBJSytPUHhnVXV2MzUrZllUVDJtaDl3aDV2dXJseitFOUVGWGVNOUxzRDdBZDg1d25ZVW9wdFdOT3o5cnN3Qk1zbm9lV2pjK3Q4UnVxQWw3YjYxR0ZiUU53ay9RM3BYcEZpVHVrZ2pYMStseVZ0clRMYTU1UzQwZEtWZUZ2L29HQWJ1bXpXWHJmYkZMZTE0VnBqV3A2ejlhRHdJOFIvS2hiME1KRFBWWjJNdVZOSWFXYXZvS2dmQXEvc3pOaUZ5SU1wYnFBK1g1c3k1dzJtRjdnTkpSSHFSZlluLzN0SlhGTGVVUjRMVEJBVTlic1dycWNUTzdlNmNwazRzU3JGaTNBbDlHQ3AybE5Iejk0ZTJCeEVUazYxNExFZ3lVbTZnVUd6SnArSGZGQklkTjAyK2pnaG5CZ3EvZmVBd0FuYXNRYmNYcU5lcnR3Wngzb21uS0kzMlJoa0g5cS9SUGVtdGVIS01VcnBlbTJVVFhIaG9DZ1Q3TVJlSHYzQ0ZmWE10ZVl2aWE3VjNxcWdwY0xHTnNCSmdoQmpJL0V1M3ErNW1qY3daWGppQnBqZzU3NUFlUGRlTWNyalRLdUgrd2c2ZzNMUVBFRENYRVNRRHpCdUlMWTZuU2F4U01KUUVteEJlZUdlVFV2ZGhiQ0RjL3RRQ0tFdkV5Q0xjUjhoM0NMZXdNdlkySytsQXJocHRFcmNnRXQ4Y2xZcHIrR2NFTnZaNWluMG5nUDdMc3VIbFFtRGVHR0ozbWkrbDZLSDFNcEtCNGgzSFFOU1hsOVF5K1lWMGM0UGI2ODIyTUlOMngrYzh4eGFrQnVaSG1WbkRwUmpBcmhocmM4OFBxQ3dncEtlZFhLM3AweFJ5U0x3RTMzaGFvc3lIanpWQVhhQmUwK0FqZTBwTm9vd3NDOE9rTnZkWHZSNzN3NW9GajhFWUdiYnN3WUlEOXd2Tkk1bWc2Zkduc3NBZkpZTTdjUnVOV3BsZUpCbldZcU5HR1drdk1adWNTQnJIejBHREhlblYvZFVFVGRSQ1o1WDIrOFluYy9RVy9ubVFjKzlXVU10SlRxUWpaRkNMdVI2a0pUdFUwclFXK3hhaGZDRFZzcG5jNVNaRkpQNS96b0xQTS9SVyt4U2h6Q1RVMTBWRVB4OFRiRjFzNmZaZ3YweHQ4cDJVY2ljTU9DUkdmZGs0bUt2MFZhMC95L0pkaGJ0eEhvUmVDR3QzbUozcHF5bnYwRUczaEJjak4rMmZ4NlkyazNSK0RXTlZtd0krR3J2dlZmMFJGdkVianRadFZqYkI0VzdzdVM2dWlYanBTdFluQXpmWGtwSUNMTmtHdEZicUVmd20yZFBUZFdmbitXRGlzUmhFVGdsbVFwMVpTWEtuMWhQN0VGZ0MyTWcyYmFzS1VvSjVnNkkrdlhqREVrbGxtYkxIYXRscmVYa2NoN3UyN245TnhTK1l6L1ovSS9zY3BmVEk3SzlSa3htanVtbTN4RlRDOTg0UzN6aU5yK0s5R1owLysvR0RjekxXZ0I1bG51Vmpvc0JaSkk4bGpOR3F1V1dGbDFXUnRuU0xVNjlQdkt2UUtIZCtEMytDTm5neWxBcVkxNWRlS0VtanJXS1crRU5WR1VwS0t0d2lURjg2Sm0yN2RvY0pvem5uNUpCTzlHMWZ5Q3lNelFHKzRiOGZITStkSFVQckFkNE0ralUyL2RzZ3V1aHZYcGduNWdCZDllaWFPcVFGN1JyQnN6NzRqUE5PRGxwWG9OTmdPcGhMOVZaZmF0K2I2WmJ1VnJ4aWoxR1d6d1pjRUFhRlpyY0NqVTJzRXRpZVdjZWZ4OCs4MXB6bGxpN1JldEpZT1ZWU283VjRKUXVnd3daYjFZdlRTNEZkWDNmb05aMWVLNUU3UjlwUnBQaXUzaUdwMVBjL24vNUVmbHY4SEpmdW9BQUFBQVNVVk9SSzVDWUlJPSIKfQo="/>
    </extobj>
    <extobj name="334E55B0-647D-440b-865C-3EC943EB4CBC-17">
      <extobjdata type="334E55B0-647D-440b-865C-3EC943EB4CBC" data="ewoJIkltZ1NldHRpbmdKc29uIiA6ICJ7XCJkcGlcIjpcIjYwMFwiLFwiZm9ybWF0XCI6XCJQTkdcIixcInRyYW5zcGFyZW50XCI6dHJ1ZSxcImF1dG9cIjpmYWxzZX0iLAoJIkxhdGV4IiA6ICJYRnNnWEcxaGRHaGlabnRWZlZ4ZCIsCgkiTGF0ZXhJbWdCYXNlNjQiIDogImlWQk9SdzBLR2dvQUFBQU5TVWhFVWdBQUFFUUFBQUE2QkFNQUFBRDdGZUl3QUFBQU1GQk1WRVgvLy84QUFBQUFBQUFBQUFBQUFBQUFBQUFBQUFBQUFBQUFBQUFBQUFBQUFBQUFBQUFBQUFBQUFBQUFBQUFBQUFBdjNhQjdBQUFBRDNSU1RsTUF6ZS9kdXpJUVZFUWlxM2FKbVdZdFdOQ3NBQUFBQ1hCSVdYTUFBQTdFQUFBT3hBR1ZLdzRiQUFBQlhrbEVRVlE0RWUyVVBVN0VNQkNGQjBHQUxCRVNFbjJROXdBTGJFR1pGUldpWWNVRkVnb093QUc0QXhVdERZZWdZK0VDUzBuRkRaQjJzK0ZQQWowODR5UjJJaGQ3Z0V4aHp6eC85aVFUWnloV3d4MXR1endNVlU3R1VuWEFBa3N6aXVGYWpWaHhLZVJZS1RXUVBibjIrbVdpY3lOcFhlMkp0Q0xJckZ3dXA4c3I0T1MyMHJ3SWJRQTNGVUYrWkJQSU9nUm9WWmU2dW5UM3BmNHZ1c3V3eEdWWTgzVXBia0cydi9TOHlCWlFWNW9pTHhLaGFyR2ExTHkyVDd0SHZCN21WZ2tFK2JHQ2VLdjRjNVNFbVM5SFlEZkZ0Nk5NR2ZsMUJIYW5qVjZSTXVKa0ZqakJTR1l6bUxlMmpaaFYvUTVqQjFublUvRGlLRVIzS0JyeEl5TWZEU2x1eGZJSkZpNXlBVXpjbU9pTWp4bFpMVXhhZVlqa21MbDlZRjJHZmJ2QmVLWTBtUW5DWjZBb2ZhUHdHQ1NjcW5qUUMrRjFyTjBKcTAyTEJzd0F1Wm1PbXFzbTJvN05vb3hlUXVkNnFwakZxKzhNMFlMMyswUDBUOTh5bC9nSGhyME8zKzhhOWNBQUFBQUFTVVZPUks1Q1lJST0iCn0K"/>
    </extobj>
    <extobj name="334E55B0-647D-440b-865C-3EC943EB4CBC-18">
      <extobjdata type="334E55B0-647D-440b-865C-3EC943EB4CBC" data="ewoJIkltZ1NldHRpbmdKc29uIiA6ICJ7XCJkcGlcIjpcIjYwMFwiLFwiZm9ybWF0XCI6XCJQTkdcIixcInRyYW5zcGFyZW50XCI6dHJ1ZSxcImF1dG9cIjpmYWxzZX0iLAoJIkxhdGV4IiA6ICJYRnNnZFNCY1hRPT0iLAoJIkxhdGV4SW1nQmFzZTY0IiA6ICJpVkJPUncwS0dnb0FBQUFOU1VoRVVnQUFBQ3dBQUFBbUJBTUFBQUJOTVdSVUFBQUFNRkJNVkVYLy8vOEFBQUFBQUFBQUFBQUFBQUFBQUFBQUFBQUFBQUFBQUFBQUFBQUFBQUFBQUFBQUFBQUFBQUFBQUFBQUFBQXYzYUI3QUFBQUQzUlNUbE1BWnJ2dnEwUXl6UkNaSWxUZGlYYjVwYUx4QUFBQUNYQklXWE1BQUE3RUFBQU94QUdWS3c0YkFBQUJwVWxFUVZRb0ZWV1N1MDVDUVJDR1J4SEVDeHlpRHdBUFlBSlJZMlZ5NkV4c0pMNEFkSmI0QmxyWWEybHNEazhBdmdFbU5uYndCcERZMkduRSt5Vy8vOHp1SG5DS25aay9zN3ZmenF3SWJTM2VicWovYjBmWXdrc3FyYitmV3B6RmxaUng0ZlVWK0xEOUxSTGh6Y3VMUUYzRGZGd1NXY1d6bDg4QjVpSUxLa1NZZUxrUHREUnNmM0hwQWFlYWlDU0ErZXFRampXV2lBendybEhPeXBKd1NCNzRWWG5KN29yRGxlUjdWVGtpbm1RQmRiUUM4S1MrcmV1Q1QwU0lmYXp5NklKTEZKNm0wVkRsd3c0WGdqUTBFV21tRVpPREFDS2o5QUdVZ1U4dHBaMDRiSXNERlJPUGJmSThVTE5BU1EzYk1uWk5lV2dCMjVLeTc5b1UyK1JxQ2hLd1RaNkN6R0xuMG80b3RoWHFVZ1ErZkRLTFRiNGJMenZzb25HdCttRmJneFg3M0Y2UjhWMUxqK3RYZERPcFN1cEYvSEhKV0JQSzErb3RxdE1OV2x5RWh6VFVXOS9ISXN2dXozQlF2bnBnVWNIOVUvYUhOVFNPVkw5VXhqV1JyNnlvS3VWYm0wMnpacGxVM1N2bjBBVTZuTkRZeVQzMzY1TWQvcW1TRkgrY0tya1krNUsvbjNRNCtEdDVERjlkem9CZHV6Y2JZeEJvdWFlN0YyOCs2TjY1alo5THVqKzN5K2lzV0F6YTVnQUFBQUJKUlU1RXJrSmdnZz09Igp9Cg=="/>
    </extobj>
    <extobj name="334E55B0-647D-440b-865C-3EC943EB4CBC-19">
      <extobjdata type="334E55B0-647D-440b-865C-3EC943EB4CBC" data="ewoJIkltZ1NldHRpbmdKc29uIiA6ICJ7XCJkcGlcIjpcIjYwMFwiLFwiZm9ybWF0XCI6XCJQTkdcIixcInRyYW5zcGFyZW50XCI6dHJ1ZSxcImF1dG9cIjpmYWxzZX0iLAoJIkxhdGV4IiA6ICJYRnNnVzF4dFlYUm9ZbVo3Vm4xZFgzdGhMQ0JpZlNCY1hRPT0iLAoJIkxhdGV4SW1nQmFzZTY0IiA6ICJpVkJPUncwS0dnb0FBQUFOU1VoRVVnQUFBTU1BQUFCWEJBTUFBQUJMcHV6TUFBQUFNRkJNVkVYLy8vOEFBQUFBQUFBQUFBQUFBQUFBQUFBQUFBQUFBQUFBQUFBQUFBQUFBQUFBQUFBQUFBQUFBQUFBQUFBQUFBQXYzYUI3QUFBQUQzUlNUbE1BRUVReUltYmQ3ODI3bVlsVXEzWjNJdW1XQUFBQUNYQklXWE1BQUE3RUFBQU94QUdWS3c0YkFBQUZ3a2xFUVZSb0JkV1p2MjhqUlJUSEo0bGo1N2N0S2pwYlNKUW9hYWxzMFZINXhCOXdUblVuaEtJOUJEcW5jNkRnY2hMSVB1a0tPcDhRMVRWSmRkTFIyQjJpY3Y0RDV6cW9jc0NSY0lCNXZCOHpPN083NDJqaldTRVlLYnV6dXpQem1UY3ozemR2SFBYR1c1UlV2c1JsRy9uSzJsSk5vTlN5TDY3SmxianNxMnRLZUQ4MXVWckwreTM5OHIrTXFLVTdlKzF6Q1JZWXFIOE5FWFh2SEI4ZlA4Uy80enZkcTlpUTFhdjc5T3FMdTkxTGVSZGdSY1RUcmk4T0luNzl2MEE4NkhhNzBtUE0zTGNEMVRPR0hRWVBGRFVnemQySzI1Zk1leWNBMzhSckltQXVxTGtSOTNoZldyYlhDZnhwSHdJUmRVYjhZdHVUM0JCK3RxOENFZHVNZUczYjR4eTZqU2YyVlNCaWhSRnBuN2lSOEpLQkNOVm5odE5uNm4wZFhMdENFUk5HT0NOUGlBdHdaeWNVVVdiRTM5U3dUVDNZdHc4cUZMSEtDT3MrcU9rdEFGY3BvUWpGQ0JnN3ZWWnJrRUFHSTBiTU9ISVJUVmQ0S25pZ2NQVlErdFZGVEYzaEZZRElpZytGZCtZU2d3Y3FLNzVOZ0wxQ0VWbnhWZUYzbHhBK0YwckU5OUsyMm9HLzdBUG1nZ2RLVlhpK0hmRkZDZUVWZ2RoaGhGVUNDdSs4WUN1V0dHSEZ0d2FRSUJRd1VBcDNVVXhIcHQwbS9HR3ljZytmQzlWbVJDeSthVHI0S3dDeHpvaVo3anFPMjZCd0s1WVpBVFZwT0MyOElsYVVVaEV6VGdWUlNRbXZHRVNIRWZjRWtSWmVNUWdSMzIrQ2lFQ3o1Qkd2K2FhN2RQdTdyKytPZGFXbUdYYlRpSWhQZ21TY21IUHpYdC96SWFvMEZMZDBsUXhDaTY5QjMzRjUxWFE1Yzh1SDJINkFpSmF1azBGbzhRM29lenN0dkx3RHBWVFo3c2RaaElpUGoxc25hZUhsUjFUQmFFdGxFU0krOGh0WjRlVkhORUd2R09WQldQSGh6RGRvdk55VWJ5NlU2dGdCeUZwaHhWY0JmZnB5R0hrUlU3dmNQWWdPclRncU1iSEd4cEM4aUo1MWJoNUVMTDYrN2NsTkVSaTRuSnM2SGdUNlBreVhDc09SVTFNc3Z1ZTBBbmZMUFZQSGd6RGl3NkNxWm9yRjk1d0lQSlRFVlR3SU5XVXpCbTI3dE9QaU9YMFVLczhlU255SUppTmVqWktScDJCeVdsRUhHOFg0RUJnVFlKbzVXL2lOclpnNDNmTWhjSzRralczVEpwZTBvdlE4T21pWVQrNzlCRjZxSDZMREYvVE9oOURpczQ3TXFaeEFyQXpocS81TXZmdWxVMEN5RVF5K2g0Y1JPM1F2NGtLTXNNTnBtMGdnUnZDdEtnMGZPYXRIRjhSRitmenFCWjZ3eU5WNUVieWpRUEpnb1N1N2lEYzUzbDI3ekNMSXp6M0NHaE15dzR2QVZVM3BpVzdXdlRtSXBZaTlKQW81R2J4amNWUXYrL0l5ZGRPTHdGcVVXbTdiT3U4Z3l2cUlOczF1WExnbXo2akNKaFh4SWtSOFZqd095a0ZNZGRDZURWTlVWZnZvVmJyN0VVMHl3ajNSeHhDTHdCTzB1S0VMdXpXWVlydjZWSUxMdnpZSHdlTGJOeFhjdTBYVXpSUTRXNE1wT1VKWlVPSnUrSzFnOGVGaXlDYUxHSm56VXk5NTRLUTZmUjNiODc3cFI2Z2VlSVhuN04yNDlLV251RFl5blRIYkFEcnJ4cHlCd3Q5VzlISkoyeEZiZ1dNdzRJK1lhYVZLNFU0ejVsZGwramJIaWpyQXg2bDY4aGdqTUZDUnptOW43Y1h4cVhGeDFQQzg2VmJML2NPOTZ4Rll1OFVsS2pCTGwxdzNjY1V1NGVkWWthNFVQOGRXTkkzYmFHZURpSmc2SWxVdWpOZzFhOWFKbUV4SHFvWWFrYmdXUm5UTWVqakp4aWwxTFZ0Y2RmZUNFUEVaWktEVU0yTUEzOXRhNytnTnp3TVFFNjA4N0NrMjAwc2c2bG95RlY1c0N3OVVVdzhHKzRnVmNlZGJUMlVaVmpWQ3VyRXdvcXF0d05oUnFSM1pJS2NhdTY1M3M0aTNuSVVSR3pxTUdkSmdyUEVQcnlocStmVmtWZUtQVFZsMEN5TktFb3loRjZJdDRZem1nbzZKWTU2VUh1M1pxZ09mMFcxaEJMcXhCbnJGL3VmVTh5Rm0rZmRXN1hRbnBQd3RIUkV1anRpR1Q5VFN4UXgzeU1hbTNpQWowRTU4RXo3RjBJU1dHcWJGRVdqR1FmK3FvVGJnZFo4SFJLbjN1OC8ydVZVY280TUlIa3MrQUxIMFkrOWdqSzI4MC90STJzSnIrVWl5K08xRERnWHhNUUFoalNXdkZWUjZPaFdNYUorbUFZVmIwV240RUIvYzZQL2RiMmNqR3JmUm9mdWc4N2l6WUdwNXZtUmZTWkI0M2I5eGx6SDR5NlJpRWVKSVVwQmlFU2ZucWVZTGY5enhoc0dGWW5iM0MyM08xOWhQTmMvYmZ3Qm9GblJ4UFNSWGdnQUFBQUJKUlU1RXJrSmdnZz09Igp9Cg=="/>
    </extobj>
    <extobj name="334E55B0-647D-440b-865C-3EC943EB4CBC-20">
      <extobjdata type="334E55B0-647D-440b-865C-3EC943EB4CBC" data="ewoJIkltZ1NldHRpbmdKc29uIiA6ICJ7XCJkcGlcIjpcIjYwMFwiLFwiZm9ybWF0XCI6XCJQTkdcIixcInRyYW5zcGFyZW50XCI6dHJ1ZSxcImF1dG9cIjpmYWxzZX0iLAoJIkxhdGV4IiA6ICJYRnNnVzF4dFlYUm9jMlo3Vm4xZFgzdHBMQ0JxTENCaExDQmlmU0JjWFE9PSIsCgkiTGF0ZXhJbWdCYXNlNjQiIDogImlWQk9SdzBLR2dvQUFBQU5TVWhFVWdBQUFRd0FBQUJZQkFNQUFBRHl5dFQxQUFBQU1GQk1WRVgvLy84QUFBQUFBQUFBQUFBQUFBQUFBQUFBQUFBQUFBQUFBQUFBQUFBQUFBQUFBQUFBQUFBQUFBQUFBQUFBQUFBdjNhQjdBQUFBRDNSU1RsTUFFRVF5SW1hcm1kMTJWTTI3NzRsS1ZrdHJBQUFBQ1hCSVdYTUFBQTdFQUFBT3hBR1ZLdzRiQUFBSU1FbEVRVlJvQmVWYXZZOWJSUkRmK3o3ZnQyZ2dFc2dXSlVMeTlTRDVOVWdJSW55aVFqUzJxQkFSOGlFS0dpUWJpUUtKd3Y0REVIWkhPcWNrUXNHbUN3cVJUeEVOa01RdTZSd0lFSk83eS9LYi9kNTl6ejc3VG40cFdDbmUzWm5abmQrYm5aMmQzUXQ3NWtVcWJHSlpuRUptNGdSbk13dWNTalJSc0RpRnpNUUp6bVlXcGxEeGY0S3hkN2JKSUZFOFkrR21tbVM4VUlFTEdLdFltei9pVW11Y2p5UTFIUmlMZ1BGM0hNWXU1LyttQ1lQVnpYZTdZTnJHUnVsWWd6VmhqbjBYZ1doM09POUtZa293c29CeEdNSllCakdYS293dGFEd0tZZXh3ZnFwb0tWbURmUFJ4Q0dPYjh5ZnB3bUI5ems5Q0dIbk8vMG9aeGhEbUVDSEV3Vkl4SHBwUytLSXd5WG5EZ1lEbUFrZ3RSVXJKTjFpQ2oyYXNoNlptalExOCtwKytOZFk1ZjZRcGFWbURmUFFmclZUV0JldWhxVm1EVldFTzMwZEJ1YWFCcFdZTjh0RURyVlhVTGlFMUdKdlFhajZlWUt5QVlHQ2xCb08wNm1BbHRBT1g4ZEQwZklNQmhsVUxJRmlsaCtsYmczeFVIMlJDKzVEejJsT0FVWUE1V2tZdm94M2NNTjNVZklNaFd1a2toN1JUUE50N0NqQVF1OTIwR05IZENXZnBXWU5PTXBVQWt4R3lYbkJQRHdhcmVHbHgwMHZIVW9TUmh6bjJqVGZVWFE5Tk1XNHc1SHk4ckdFc29XTTlORTBZNUtNUE5BemM0OXlrTU1WRklSODFWN2RkUDBWT0VRYnJjWDZzclZIeVBEVE5SV0Z0bUNOU09EcWNEelFrMUdsYWczeFU2YVlMV3pSZkdLOTkvZW0zdnlvVkJYYzc0SmFtcjI1b212VWgwVGxZQThxTUszb3d5QVRxNmdiRHFKYkU2OE40NWNUWnkrcURSUFhPZmJjM3VYMmxieE1jRHdicm1GMmFkL1l1emViQkFOeHlvZ3BzK1Z3aUk1bFkxN1puUG93U3pDRy9zeEpjOEQwWWVBVHFKazRNR3g0a01wS0o5bXQ4R0x1QTBhQWhGRUwyM2JFZURCeSt5ZG93UG5KSFRXNGpVT3RwZkJqNFRKbHhJVEZWajE1cUpnL0dvcDh0V21WcnZrTlpSbUlMU2lMRjhHSFFRU0x5VDZUREpwNEtTUThHZTBNUFY3T1k2cVU5MHp5N3NjcFB0WkFQZzU3QVJGcGM5RElnQ1BzdzlPaUwxZHYyMUFwZ2xHQU9tcnRxdlVlcW1nZU1vczJ5QWhoWndHaEJjVC93MExsWW8yMHZJQUVNZXFidE1vWW5LTjlENXdLamF0T0tBQVk5Z2VHMUdHaWNySlNXWlI2TFVyZlJKNEJCUGdvQTJQL0IwL1VjWUNBMk5lZ0xxWVF3bW1JNTJtSnBwSVQ4blFNTVhJVDJ0WW9RUmhhckVsSCtrOU1TTVJndjM3dnU4MVR2MG8zZlBrcGl2SFZ6OUY0U0hiR1NiZHc4dlU2aEpvUkJUMkFEbU1zRUZqV0J0Y2J6L0R2K2VjSzBHWDYzWTRLenczK1ZIMS9oNWFWYkxZY21tdXY4WktOL2ZGUEV5UkFHK1dnTlVWWS95K3F4QnNaQ3ZjdzZYaXFpUkhwMzJFNzRlZ2JXRG44VXNjc25XYnNyOUpSWi9xVDN5eDVTdnNPNE5TaGlQSVJKdkpjT0REUXd0Z0N3S21LTG5rN1dtMGhCbG1OR1pBc2RJZHVweDJIa2tWVmdRVGJJSEtFMTJCQmJaVGZtb1JaR3FjYmdPZ01mQTNxVnJqaVhvNER4bkRSUU1YaEpJaWxvS2xOZFIyNFJnNEVCeDNrWlNrbEdGMk9OZWtReEZuYjB5K0lJSDRaMEtPZVRvV05BbE5VZ2ZTRmFSMTNWaHhDSndTQWZyY1NOcTJHczRBNEZiUWMwajF0ZW9JTVpXekJ5aWFSZVJtTjRXOHZuTUx3dTFRU3BoRG9HZzU0MWd0Y25FdFl3MWgrVDE0WGFZT0V5aEdnTCtxV2tqZzFraDVIUG9RT2pKVWh0aE1vWURQTFJ1SWNhR05ramhydXVlNjJVcy9jajFPczgyRUxZK2RjRTMwa3RwTHo0R05ra3FIRVlWWUloQitzUnFMVTFYbTh3bHVjd1NWRGVwVDYyb0UrRzNWcUNzdTArMlVpWlRZMjVDUytPdzRDUEpxeTloa0ZUVk9LYlQ4N2NEdU5HVnE5U01Vam1JTCtyTVZjU1lkQXpiYmpFMWhvWUQwdVhwZHJ3MXptNUphdWtsNjhVQzBRd2dMSnBIYnk0TmVEVUNSbXZZdzBJNUVJQXNsOFBGN09ualZBeE54SXpzcWtQY1RyTjR6Q01uTmR3WUd6R3Q3TVVoWm5nT1c0eHZ0NlBHN0NuOWl0MnpORjVZQlQxb3JvS3FlMmUzSUtIUlArQmFDUkZHbzBNYm54NEhoakQrRG9MWFJRcVpVUC80a1BsbHNNNlJwcW9hNzBQOEJ5Yk93K012czNkOUpTeWpzVVRhQjhJMWxwOEhiR0NPY0hMRW05MjM1RFI3Mm9rNXZCK25JUmYwZ0hqUUxTUVdpQmUxVnhwckZNaytrT09ySE4yR0RJZzBna1hGaDI1RFIzTzBoS2RMS25hbG42aXVMQ0diUFZwRTgwT0kwdmJlVW1lV0J1ZjdLdFpxYkpoN1p1UEJSa3VtaE1OQWJCd1RiUVZEeWViNkVxb3M4TVFsNXhWZWNPbEFHaUxjWnBWclY1Ym8wODdwdGtnVWNQcnlTZU1kUkdrWm9jeEpDTm04UTgyOFhKV3JMWlFSQ1ltR1pTcXBDQjVRTCt6UnlUREs4bThmQ2cyMCt3d21qU3VkMEJUMG50dWl4cWl3Q0gzWmF1cFg2eUtjbE5WS0xWWWtuK1BNTHh0a1R1dDhHTkNOenVNQXFiT3lBT2RjcE95MUl4Zm1GdTEyL3B2SUJteGFHOGluVHRpVzNMOURHOURoSisyQkRvN2pDMU1XZjFNS3F6citFUmRHellRa1ZUaVVUbmRaNWQ0ZVJWd2hsMHh4dktHcDBqWmFRdWh6QTVqb1g3Y0U0YkU2TXYzZnEvUkxLTFlzTEY4Ky80WGtwYmhveXY4RGpuSkxUWEc4bGI0NkgxK0VnbkIyV0d3ek8yN0xha0V2K3R3RkZXOHNQR2xJbDY2TWZvQXpjVVBSd05GWWN6aC9VaU9nWElPR0hLZyt0M3VtcTUzbU44MTVIZ2pnWGRSR01XQlVlUGVBWmFmR0hLc2tjUzdLSXhTVHF2QnRqRnR0dUtHTlMyaDZpUmVnYjg5MWY4WExjVlBhakZyajM2dlVralljaCtJdGg0SWJ1SlBFcStBcmEvUHVzUkJJQmJIeXl5UzhXR0hBL0l5eHdMNXdiakprTmduOEFyalZaaUpKc0RZcEVjaEpORU51b29lbWhFcWNOdSsyNUpCM2FYUU4xQ0pmR0xRbXdDakN2MzBSQlhoS29lVVFwYzFHWlIwMTZzbjhUekI2VHNab1hxVFFtR0pkKzI0cHRPMlZObWF4QXRscCt6bmF5UzR3MzltejNKbml5N0tiQ1J4a2ttOHhBRlRFTC9hRTBJOS9wT095cUtmK1dIODJFbTg4YU9tNHVBaDdmdG9Lc2t4UXY4QlF3ZityNy9BTGtRQUFBQUFTVVZPUks1Q1lJST0iCn0K"/>
    </extobj>
    <extobj name="334E55B0-647D-440b-865C-3EC943EB4CBC-21">
      <extobjdata type="334E55B0-647D-440b-865C-3EC943EB4CBC" data="ewoJIkltZ1NldHRpbmdKc29uIiA6ICJ7XCJkcGlcIjpcIjYwMFwiLFwiZm9ybWF0XCI6XCJQTkdcIixcInRyYW5zcGFyZW50XCI6dHJ1ZSxcImF1dG9cIjpmYWxzZX0iLAoJIkxhdGV4IiA6ICJYRnNnZkdGOFBpQmNSR1ZzZEdFZ1hGMD0iLAoJIkxhdGV4SW1nQmFzZTY0IiA6ICJpVkJPUncwS0dnb0FBQUFOU1VoRVVnQUFBUUlBQUFCVEJBTUFBQUNHeEJTRkFBQUFNRkJNVkVYLy8vOEFBQUFBQUFBQUFBQUFBQUFBQUFBQUFBQUFBQUFBQUFBQUFBQUFBQUFBQUFBQUFBQUFBQUFBQUFBQUFBQXYzYUI3QUFBQUQzUlNUbE1BaWUrWkVDSlVxOTNOUkhhN01tWkxOVktxQUFBQUNYQklXWE1BQUE3RUFBQU94QUdWS3c0YkFBQUYyVWxFUVZSb0JlMmFQMndqUlJURzN4Mk9remdrT1oydXZ3Z29rSzR3QlZmUW5IMGRFa1VPVVNBcUxCcTRLaFJ3b2tGSmdTaVF3QkVGU0RTMkVFSUNJZm1FNk8wYUNYSVNCUTFTTEdqb0VzTEJPVnk0eHpjN08zOTJkbWRtdlVGMjR5Mjhzek52M3Z4MjlwdjNaamVoQzA5UzVMajhUTVRnbk0yYkhIUEF4ekdMODdWdmN6dnNvTWIzd3diVHRXN2NjTzFmNVZ0dVZmWjZpZi9LVnB6dmFzaGp4OEdzQ1pxOE5WK0NOZWFIOHlXNHlId3lYNEloTTkvTklzeFlCMDBRYk0yVEFETElDV0cyY3dBWjVJUXdXNExob3dNZ2pET1BZYllFemEwQkNMSkNtQ25CR285WFFmQm9mbk53OFlRYU9TSE1kQTZHaUljOUlHU0VNRk9DSmhTUUUwSkZnc2FkekxNc2Q3RW13bUZPQ0JVSk52bGF1VkZ0SzhpQThrS29TSURROGtmYjlsNm1MR1NRRjBKRmdpVkVsajhqZTVzY2xKQkJYZ2dWQ1dnZENBL3U1UVlKVld6SXJPZ0tvU29CTGUweW4wMkZrTWdnTDRUS0JGUnJNWjkyUWpmdHRCMmx1eU1uSWxRbm9OcGw1c25ZR1Nad0tXVWdoYkJuN0Z5Qytqdk5UL3VtbVNpMFYvNFdxUlpMdk55UnlpQVhFUnlDRjVyOE5KKzFxZmFGY2hzaW9OK0JjRVZaUnM2cERJanFpTXNUWTV3bHdCN21Palc2NzFHTCs2bE5rSUJ1dzl1enhsdW9wR1JBMUVXbnNUYk5FTlFPK0VPMFBINjZ3VHhLVGNJRTlBMjh2YTI5aFFwS0JrUTc2TE9uVFRNRW4vTnAwdERGN0k1U2t3Z0IvUXgzUDJoMy9vS1dBZEVLdXZ5dExXMEM1Tzc5cEdFQUU2V3dHQUc5Qk9QUHREOXZRY3ZBRllKTmNNaVRkdUpCUVBaVFgxRUN1Z25yOTFOci84bklRQXFobzB3dGduWG1mMlMxMkZRcmd6Z0JZUUh4UjhyZWQrNXVtWmFNRUN3QzNQbWIwZ29zVWhDNExFRkFHMEM0MWpZakZKUXNHVGhDc0FoYWZKSjZxU0gzS2k5bENLamVqV1hyRmZ0MU1STVJEQUYwcUlaRk1YMGU1ZVlBNmFZWHlkYTJETEpDTUFUWWRLaHZGUmZZZkxvcE5RY1V6ZGJkWXpXcDRtd0x3UkFNVFF4QUN0OVhIVW9TMFBvdXNuVmY5WExQZGI1a1Y5a1J3UkJBVFozVWFwTk5oN0lFdE5RS1pPdVY3T2NxeEZ5ZEdqU0JxRlNZQXhNT1NxMEYyYTkyRlc3N3lrZjJ2S01rbGxaM01WcEhsalVCSmthdlFMalNEa3JQQVhvZ1c1dG9xejJJUXRmNUlIY0VnajFwb1FrT3JSZjdub0daWWc2SVhyWjhTUGZwcnlPRFRFVFFCRU96Rk1pc3k3S3JNUmxKSkttM01pT3JDMGNHUkpZUU5FSFB2RlhiNFdDS09mZ0ZBSjRzNmNxQXFBbmpUZ0tvQ0JBR1ZVd21PeHlVSi9nS0hxNnJtM2JPcmd5SWhCRGtpbGNFdUcrOWI3SERRV21DTitEQXQySEx5WUJJZk0rUmNWY1JpQWR6THlYZnRzSkJXWUpmc1dQOHpybHpmWm1UZ1JTQ1hIdUt3RTdJQXlzY2xDT29pVjN6V0kvb0Z2SXlrRUxvQzBORjhKZ25ISlFpU0dKUlI3Z3JQdkl5c0lTZ0NKYVIyMVIzR1E0YWNtR1ZpRWhKUE82cjN2bHpnUXdzSVNnQ3pFSDZVa1ZZRmdKbTlkL0VWNXdneVVsS1EvbnhSZmhwNTZ1RjhCSWhLQUtzUVBXSkMvc0hFVnUzajVOdVVZTEdBZDZpYitXSE1EVkZNakJDVUFSUW90cVVZRHJ1by92T0tQRVJJNmozSW5zVGZMTVE3bkxIRUpPd2oxcEZnSzJoblBYa0NlMmhaZmR1MGlsQ3NOR043Yy93M2VaUzRzbjVVUkZCRVNBWHFMVFdrdEd4S1djMlRMRFd4QjdWY2UxZXJoYkpnRWlzZnlFRVRiQ3JkQ0FrZ3R0dnBGdkxJTUZOQUVUMzZZT3pyNHVPTHpFTzl5MkNRMzRnNFhmUU1DWmFUdmNVSVFMeHJ2S0o3Qlg0N2NIS2QreGJCRWdHaVpjRy81WmtyZTEwMnhvZ0VPOXIzd2VHbGswaTQzZ1BxRjgvaGFVMFd4NDloQ2pIUkZkSDBvR2ZRR3dIM3BWR29WL2NtditBRURRQmR0QlB3ZEV5Umo5QW5sNVhmNGYwRW9qM2RsODJ0b2tHL3ZIUjByY0k2bUtiK1dMekE2TG5FUnBlVXhIU1IzQWIzYS9ZSS9uS3ZTREJ5Q0tnVjVpN1NXakdoNHduWW0vdjJBNzRzM0VHQnNzbGNHelpCUFRUeHljL3RrWHZ4bk1UL1lDTDV3Q0pMSkNOTXdTeEM2TURqMlV4d1NaUE9wNE8wMVpYSkZnKzYwODdrcysrSW9IUFhZWDZCWUVka1R3VFdLeEVqM0dWNnNWVFdEd0ZvWnVGRGhaenNOQ0JqS0R6WHd1ei90ODhlZC8yNy96L1A3Rit4K1lwS3IvZUthcjkzK3IrQXdUYWtKTlp0cWJaQUFBQUFFbEZUa1N1UW1DQyIKfQo="/>
    </extobj>
    <extobj name="334E55B0-647D-440b-865C-3EC943EB4CBC-22">
      <extobjdata type="334E55B0-647D-440b-865C-3EC943EB4CBC" data="ewoJIkltZ1NldHRpbmdKc29uIiA6ICJ7XCJkcGlcIjpcIjYwMFwiLFwiZm9ybWF0XCI6XCJQTkdcIixcInRyYW5zcGFyZW50XCI6dHJ1ZSxcImF1dG9cIjpmYWxzZX0iLAoJIkxhdGV4IiA6ICJYRnNnZkdKOElENGdYRVJsYkhSaElGeGQiLAoJIkxhdGV4SW1nQmFzZTY0IiA6ICJpVkJPUncwS0dnb0FBQUFOU1VoRVVnQUFBUGtBQUFCVEJBTUFBQUN2NXJ3ckFBQUFNRkJNVkVYLy8vOEFBQUFBQUFBQUFBQUFBQUFBQUFBQUFBQUFBQUFBQUFBQUFBQUFBQUFBQUFBQUFBQUFBQUFBQUFBQUFBQXYzYUI3QUFBQUQzUlNUbE1BaWUrWkVDSlVxekpFWm5hN3pkM3o5Q3BXQUFBQUNYQklXWE1BQUE3RUFBQU94QUdWS3c0YkFBQUdHRWxFUVZSb0JlMmFQV3djUlJUSFg4eWRrN01UTzRvczBTREZBbEdnRk9jQ2FsOW9na1RoQUFVRmhhK2pBcWVBaUFMSjdtZ2l4VzBReUtmUUlreVFlMU9TNnF5QWtLak9GUVZDdXVRQ0pBVGJqLy9zenNlYjJadlpQV2NoamJmSXpjN1hiK2Y5NTgyYm1aaE92VVNKNThKU29yQ0dvbmxPZGNMM1U2VlBYN2JDblhnbkRmNGpYamg1eVZlOXNNMHFYdzJ6M0h1VC8zUXZUNTJhNVNkaEg0TCt4dWQzUHIzM1VGYW9sejdGSTltNVNqdjZhVmJQSTFtaFh2b3U4N2V5ZDQ4K2xkRTk0OVJMYnpNdlJ1bXRPOCtqM0JPNlZ2b3NSdmRQbEk0Q0ROLzd1bHJweXJhaDhFNTMwT2VadjhlUGZXcWxRL2FDOEI1OU5TaXVsUTVaQTlQS09ZOFJiek52MklFalVTZDlscjhHM1p2VUFYMmQvWFczVHZyVXFBVjZJTHhuK1NFZnlLSFhPdmJkSnpRQXZ1Y0JKTDBSdWtTZFkyOHYwaGJvaTFINk5QTmpyN0JHK2l6V3VYT2crOExMc1QvSFFVU3RrVDRGeFl2Q1MvcGM0TzRSM1Z2WFBRTlZlOWxWeTl3QWcrL0orcEsrRXJoN2hEN1BsMlFQMWRLUW5ZckNTL3BhNE80Uk9wYk1CNTFxVEZ0THlVNUY0U1Y5T1hEM0NMM1paMzZZMkpOWXBFZ28yY2NJTCtsRFBoUU5rSXpNdWpQQVA5cndxNWE4YmVmUkxSUmUwT0h1RC94T0luUnFyak1mVElUUFpDOEtMK2h3OTcrcjBha0JrUTY3ZnVYVTI0emUxWVFlTCtnRmQ0OVpIcHpHQmVhalhncm9sZVd5NThJZmlSSkJoN3Z2VWVPRjRlODdwanhtZVZYK0hVSkd1RTB6N1FxL1d2YUN4d3M2M1AwOEZIMlJlVWszVDlIcEcrQVhDcHp4R1ZwMklqZzE3N3M2Z282U3plM1JEcjNISSsxUFNUcDlnSjVlZFQwbFVrWjJJdGhYTHZXQ2pwbDBKWnNkVy94eTNsV2FUbCtncTQ4VFVGdGtaQ2ZDekdZaHZLQVArYWovaW1weDF2aDlDWjArUTE4L1dFWThZV1VuR3FKSjE5WjBkTGc3SDNWVUFXSlJQcC9LNlBRTzJ2eGkrNG9tck95aDhJNnVqS0l0M3RhYmdGSTZYVWFqWDZOVVhlQmt6NFgveXpad2RMaTcyVk1PT2E5UVRxYzMyOHkvMmQ3R0orYkViczRYM3RFeEhjMUg5ZlgrcmdLZFpvQy8xQm1QMWJsQzlrQjRSMTlodnFhckwrdTlaeFU2VFdNaXBTUHVjRkY4M0JwTXZHL2VIUjNabXpwM25mTlRmU1U2dFFicGlDdGxENFIzOUdVWDNmdjZRNnJScVNUaXpubUhCRTk0UnhmUkhiYnNLak5VcE5NWkdPdkFHRTdiei8ycytYRWJuVnVQdDNRWjNWSGVVNjJyMHFrSncwVWo3dEMvL05sRzcvdXFkenlXRG91WTZLN1duV3drbGVuVXVJaWxhdnpvcC9sOGp0TC9xcVhlT0plbHc5M05ONnA5OTRhcVc1MmVSVnpUcDhib243bmdWbXdHdlp1bDN0S3g3ZGpYOVUraHZLUFNrOURmRFk5aHVqTUtaUGM4M3RMblhWZy9DM3JXZGdLNkNqZ2ZHYUQzRzhpZW5kUE5RQzE5eTgxRWZFaSt1YTFPdndINCtHZ1h5cDdkenhqaExYMlg3YjNocWpGaVpmcVhnTC9tamRpK2hMSVRLZUgxMXQzUysrNWtqdzk1bkxXdVN2OFEvUzFZbnA4b3lFN1VSdlhjUHl4ZDNCd011SEtFelVpM3NjUGI4Wm51clNCN0x2eGVWc1BTMis0b2dVOWJ5Z29yamIyaGRyYzloL05UUmRsejRmTzF4ZExkWXFOVzRxdVY2ZGs2MC9XUjRxMG91eFRlMExHK21jVUdGN2I2dHJiQzJMTTFOaGRSTUYxeWpPeENlRUcvcjl1czJQdlNjbm9XWHpZY3JKQWFJN3NRM3RESnpMU3M3RnJlU3ltOTFZZWRjcFVLM0N4am5PeENlRXMzTzBsMTJobDFxdEduNFIzcGsveTVZSkhQKzFVWHhwbkhXM3BmZTVsYURFeXdLeG43ekxCc1QwVmJmbXpQNFU1NFM3OW83cXRlTi81V0ZtVm1zV3FVM2VBTXpGUTIzUHgzRjRQZlE5TFNiNW81djJ5V3dSTDZaY0RMOXRJdHZudHIzTE1HdWpLd3BjOXBleU80LzJRK05HVjVkWTc0MlZTTS9hcmJndGlqaExmMEdlM2tOemsvVHFrT0UzUjFocm9iZzlyOHJSaGE1VzhLT3FhNmNwMW0ydzA5UVZmaC9CTUxpU1lHaWhKN0lMd2RPNzJkellQYmJybFBqRjJkblNNUlZYNkoycUxGSHdqdjZNMzI0U2JkNEJFTVlwNlk1ZFc5d1lLcGxQaE55WTQ5dUtUVEZXWWM0WHVpdHdnZDRUd2VVVVZ6OWI5TWlRZG5TemQyb3JmdWpYNFVJNDlaSGxFb0hsRWx2RHd0NllYYTQ4Yyt6MGZkUXRYalpSeURmanArYUpyMEc0NUJueFNScUg5Q2p4aG4vS3lMVkQ1TzlvbmxJMVk3c1h6RU1IVmtuOHk2aUJWUFpsM0VNSFZrUDl0WjkzLytqVm5SV3MvMjcrdW1yeGUveU9XODMzWHAveUQxTDZCTXZtZnRMd3BlQUFBQUFFbEZUa1N1UW1DQyIKfQo="/>
    </extobj>
    <extobj name="334E55B0-647D-440b-865C-3EC943EB4CBC-23">
      <extobjdata type="334E55B0-647D-440b-865C-3EC943EB4CBC" data="ewoJIkltZ1NldHRpbmdKc29uIiA6ICJ7XCJkcGlcIjpcIjYwMFwiLFwiZm9ybWF0XCI6XCJQTkdcIixcInRyYW5zcGFyZW50XCI6dHJ1ZSxcImF1dG9cIjpmYWxzZX0iLAoJIkxhdGV4IiA6ICJYRnNnVzF4dFlYUm9ZbVo3Vm4xZFgzdGhMQ0JpZlNBOUlEQWdYRjA9IiwKCSJMYXRleEltZ0Jhc2U2NCIgOiAiaVZCT1J3MEtHZ29BQUFBTlNVaEVVZ0FBQVYwQUFBQlhCQU1BQUFCVlNvdFdBQUFBTUZCTVZFWC8vLzhBQUFBQUFBQUFBQUFBQUFBQUFBQUFBQUFBQUFBQUFBQUFBQUFBQUFBQUFBQUFBQUFBQUFBQUFBQUFBQUF2M2FCN0FBQUFEM1JTVGxNQUVFUXlJbWJkNzgyN21ZbFVxM1ozSXVtV0FBQUFDWEJJV1hNQUFBN0VBQUFPeEFHVkt3NGJBQUFJbUVsRVFWUm9CZTJhUFd3Y1JSVEh4N0Y5ZG1JYm42Q0FBdWxPQ0Vwa2Q0anFUalFSbFMxS0pMQ2JKRUxJT3ZPaE9GWE9nRVJzQ1hTT2hCQ2RMVVJGWTRzaVVtanVPa1RsZEpSM0VRMVVOaERzQkFpUC83ejUySm5kdVdTOGQ5NEVLU1A1OXMzdW01bmZ2bmt6YjJiVzR1a1haQkp4aVhXcmNicW5wRlVqbWVwUnRZK3g3cDBvM2ROU3FqSERFOTdUczIvNVJGV1AwYVAyaC84bmIyUHQ0c2JHeGliK05pNnVIVnVUang5ZmxyYyt2YlIycE80OUx2WnQ4TGpUUHc2dnZmMkUxM2JpZzRXUk43ODgzdnpaNk5SSStlKzF0YlUxWlVzSWw4MVRNZDQwSnIraTdoWHVENlBiUk9qOEN4cko4TXFzWWx2VVQ4emx0VjJpcisyZ0xKcDNwRXNYeXVMNUZuMmllRnplTnR0eTJZQ2E2ejc5YlVRaGl1WTlULy9LeHFlYnBPem84bGFZOS9jRVRrbmI5RnR5cTJEZTBTWjF1SEhOTFZ6ZUdlYTlsOEN4aEZYRFRuS3JZTjVubFhtRkdDVUY3dkxpbmt6MWhFNUs1N3c3QmZPMmFGM1RITkFmVW5KNVJZdDVkN1NHdmxUSXRYaXh2RThSVlRYR0JOMlZrc2U3ejd5T3QwcU5BM0k5dWxqZUNkSmhTZ2lnZDlLOEplYmxBU2xKVldyU3NoRnhMWmEzYmR4WE5reXJhTit6N3pqekp0RlljazZUbmtsa3BtamVwbkphYnJuQi9lenhDdVpWQTVGMThETkpIbitoOWoxRGRHZzR4QzdkaCt6enRobDQzZXF3Z2hNdENyWXZKdGlFNVlDSWNXeW9SYTdDdkR4eElNZXA2MGFMZ25sbmlXNFpEb0hKWURGdDMyekVnSnNuUlZDMlVIOEE0bzdsclRHSjd3L1ppREZGTkcrTEZNM2JKdHF6amFQdlY5UDJ6VWFNV1RWTjIxS0YycmRGMUxNdHd6a1FHWHo3U2lkQk9yUktZb24rU1RLUUN1VUZTc2UyRGw0RXJoVHZCUE02RWFQaFJZdGllVEYyYkRnV0FtaVlxVks4aUhwSXlZeUxhTkd6YnlpRkl1Mkw2ZGNaUENXU0UzQ0tkNFI1azE2WTVFblBJUzZTVjRiYnVtMGJ2UGN5dklnaU1xMGJyUnI5WlVSMUxaSlhkbmJkTmc5ZUxINVM5aFVMekdzalJqZDluRk1rTDFiZVBpLzhOTTE3bG5uaEtKemdIbHYyQlZrb2tsZEdyN3B0SHE2SmdKem1sVDZPVkZacTZXZ3hqUEgyREo4aWgzNWV0R3hLa0xhcjIzdGhYdEZnM2oybHBoZjF0c3dRZUVlYTNFRHdwK2MwQkRITFc4N1lGd0ZDcGxWVk1oMHRoc0NyTzVCYlNmK2tmRS95Nm80R2pyUnZnRmRGakQ4VmI4T0FxeXgrNC94MzdPM3Z2N3JVc1lVODRhYzBwYzBmVlQxRlRXanU5ZUZWRVVOdG0yQ0xubEhYMXpoZXhFNS9XNUtxSlM2ckNJMnV6Tld6L3FBalJsV3FvVU9TL2xEbDRuaG5ybkhscWtqdVgwVm9pdmV4cjQ0WTdFb0w2V2dSNnc5Q2xKeWdibG84NlRWcXZPbUl3YWYrdStsb0VjODdTMllPUHlsbG9oL0hLN1dJRFp1TkZ2RzhOZEpETm1uK3hKTFBXd0pWTmw0SWtVUU1ETDFxdXBFNC94V1lGZ2YvTHVQSHQzNjhTY1J3VGxjc2RpeHZOek1UMmlxaUJibCttTGZhZlhtWG9NWVJZei9RcDdHOHpmVEN3N1liTDhpcDFlTU5yTTlRbTQwWXJZQ05Jbm14TmVqRmcvWFJsT3Rmai9kdXlIOEZGamxJUi9MSWRTOVRVeVF2OWlWSlM1bEtJbS9Ja1ZTMXVqQWpwcHhhSmlJSUV6SGc3bVdyYllSSVhyaWVLWkgvS2s4WE9yWTRZbVoyLzhaUHU5RER3bmNoTklWRzhwYmszbVhnQklwRld3bDRzVlVQMkJmM1pMclRkZzRIYmFsSTNrcHlFR3FMYW1FMHRQVGxlK24xcnp3TjZkbmlGU0NGZVdXa2hyTTQyemhiS0hKOWhuTU11NlZLeXJKMGd2V3ZhTHNqcU1ibklpSDdZckNvMUVtMWhheHYzN0dialpWcVZrbGdFWElvZm14Y3VaMTlwc09SYWNLN2JxWFU5OTNETzJUV3cvYlZFU080WXZGNDhlM3g4OVo5OGVwbnFYWUVhdGo2Z1RZYmp2dFpsZmoxcjZpNFhYekF6aEd5THo1WmNIS09lV3hySG0rYnZoRmoyOWV6Y3dHbW1Kdkh0M0UybnpvTnNOWEVDWERNVmF1NUs1ZS93ZkVtWmhWdjZzTUxsM1I1bitPenRjbWpMSy9zOU92UTN3OFoyQkk4VkVDQVN4Z2FoSEFSNXBXQkcya25VS0hETzlMZzJSeWhURmJrSllRY1hrNlduUFk4aGJnTXVpazViU1JlSFFUOVFSNjBJZFVEdFRxOEpUbC9JM1d6dlk2T3ZDVWZUV2tWS2VkSjZwc0ZsMFNYU1ZzSGVZR0FGSnp4SGQ2dVByck1icUxoVUdvRE9KNThQOHVESy9jT3BoeWliYTh2YjAzeXVwOEpUU2xuUHNOcVpKNXZIMlNYdW5PNkh6RXpsbTNSSEFMOGFsRVhxNmhYRDl1WEk4WnlxSUhFdmhYanRvR2xibHNmZWR0M0NsVVZjNjlCNzJtMXJySmZtSmNqaG5renI5NkV0MjNHUXRQL0lpUFZ6V2ZxMEE3RnErNWhtZk5tRFFQMzdVbmxNSzlvdW9mV2JxV1dGMlAza0I5Z2NHYmV6TVJST0YzVkxYMWkyYTVwemNGdUgxNUVERFg0MHkxWVhuVDFGaitFVUU5cG9aVU8zeXBsbjZWVUg1WjlSVTArNlBBOVZ1M0RXeUhyT0g2TmxoZWJWMlhXbVd6Y2hodVV1UmdDanhMOFNrNlF3Ly92WEsyTDZSYTlyd3IxNFQzVHVqSWZyTlh5QXFYT0doUEd4Ukw5czJZYW04dStTNklWSjUzWkpycEVkRlZyOStIdFc1ZmxyWm1wY1NHN0s3V3YwTTZHa3I0MTkzc3c5dGExNDgzdnpOUGN2SE5tT2d1Y05NeWFWMUQvQTJEYUdzWTFOKytTR1pDN3pocEtFMVYwck1FY3Nqb01TS2VPQVhqdEdmR1dFRGVjS2dYQ3FEcmNRWGpxZVE4R3orVG0zZGZoQWpZRVU5TWpxZWlwZVdMdzRlYlZpMHh1M3BydWN3NjVvM2U1M3VsdjFhUXlxM25OTzZVYkhTQ2ZtM2RXMnhmSEdQam5KYlVWMFRFZTU5eHFtZDBJTHFFSG9CM0F2dWYwam4xYjl2a2s4eUdzcVMvUDQycDNQR1dta0lFSS9jSzU3VHVtMXNkWUljaFR1RnV5Vm5rKzErSHFtN3h2VzZLUE9EZk1uOXk4MkpSV3NiMXZmU3h0dWcyUi8vVkxMOVgyWmV5YkRxLzRwV2IrbEo5M2hqNFFJd2YzUlplcVUzb3IwaUI1UklBMFJSOWk0enoweVF3MTUrZUZnVmRheDFYOFAraTlsdTczMTlkdUxFdGNlYnkrMHFBdmxEelUzd0Y0UjM1cHJuUUE4M0x6WFl0VVdsY2lucjBUT055eGVybUZBWGhEYlU0ZzFwMXFHakx2d3Q2cDBnN2t2eUd5cFdybzdoRHYxZWdObkwxR1Znak5sN0tiZDdmd3RwczVEUm5MYnFSNlZOWHEyT2RCMzlYT2hEZDlVYlhIS1EyWFY4WGx1SmJ6YVEyWGQ3ZVhqK0lSbFhvcWVPVDJpR0FpbXAxYmpsQjZqRlIrTFo4MnpIOFBzMkdDZWdQaGt3QUFBQUJKUlU1RXJrSmdnZz09Igp9Cg=="/>
    </extobj>
    <extobj name="334E55B0-647D-440b-865C-3EC943EB4CBC-24">
      <extobjdata type="334E55B0-647D-440b-865C-3EC943EB4CBC" data="ewoJIkltZ1NldHRpbmdKc29uIiA6ICJ7XCJkcGlcIjpcIjYwMFwiLFwiZm9ybWF0XCI6XCJQTkdcIixcInRyYW5zcGFyZW50XCI6dHJ1ZSxcImF1dG9cIjpmYWxzZX0iLAoJIkxhdGV4IiA6ICJYRnNnWml3Z1p6b2dYRzFoZEdoaVludFNmVjVrSUZ4MGJ5QmNiV0YwYUdKaWUxSjlJRnhkIiwKCSJMYXRleEltZ0Jhc2U2NCIgOiAiaVZCT1J3MEtHZ29BQUFBTlNVaEVVZ0FBQWQwQUFBQmNCQU1BQUFEWmlIS1VBQUFBTUZCTVZFWC8vLzhBQUFBQUFBQUFBQUFBQUFBQUFBQUFBQUFBQUFBQUFBQUFBQUFBQUFBQUFBQUFBQUFBQUFBQUFBQUFBQUF2M2FCN0FBQUFEM1JTVGxNQUVHYTczWGJ2aWFzeVZNMUVtU0k3d3F4UUFBQUFDWEJJV1hNQUFBN0VBQUFPeEFHVkt3NGJBQUFLOWtsRVFWUjRBZVZjejJzc1NSMnZ5ZTlKSnBPdzdENVEwVVFVd2RORWVPcXF1Qk1SRnhXV2VZc0hFUSt6dW84SGl0Z0JqeW9UVVR5NHdvVDFEOGg0OGVJaE9heDczTWxOWEpRSkxIdFFqRDBvdUlLSGVlNGJ4N2N2NW4zOVZGZFhWMVYzZFhkTjBoazdiQjJtcTZxcnZwL3Z0MzU4di9YOVZpZU1sU1c5L05VZnYvS2xzakJ6L1h6VUNlbWQ2OGNwQzBMbHRrZDB2eXpjeklLUEN0SE9MSERLZ2dGNTc1U0ZsMW53c1VwME1ndWNzbUFzRTVXRmxabndzVWJuTThFcEM4Z0cvYWNzck15RWp3SDlkeVk0WlFIcHZMdk1MK3ZUY1ZtR2ZpWjhFTzNOQktja0lMVjNuL25kTE1uUVh6Y2JiOTBlLzV5dDBmaTZjVXBDL3hkMC9oTHRiOURGLzRHZkoyNlBQejdqWmJWTUYwUDJ0d2NEZWpSN2VSZUpuaTMwbUZON2x2dnhVWnJjL2VSSFkxSlYrdFJEVmI5Ri80cTl1Vnd4SDFHajI2UnQ5b1MzcjlWY01ic2VpUnBsSG43UW9QbWtPRmFOaUhhTitzc1c4aEVWNVhrZVVmbDFrZWU2NnF1UWMzSVBpVDlEbWYraUVCbHJDYk83UW5TcVYxODZuNCtvU1B1MHorQ1dQVlExQmVUZUVndlZHLytTc1pmN2djalBLTElyb1ZxZW8yQlpxeGRYeUdVaktzSlZqamtnZXFDcWlzaDF1Ujh3SjVacnRVVi83ZXFpTmNJZ0hUUkhjWG95RTFHSnRNWXhtMVNvd2dMMUJ2Znoxc05nemZ2b3ROSlJwZ2RCbk9PQUFUblBpcHNyNUxJUU5iS0hmRzIxcU1qOXk2a2ZjY082RWdacjZwalBlalBhcTlnOVBkNkdMUlc1aTdJUUF6VHgwK1hqanRXMnI5VVZrQjBJZVE4RXFRNW1lNW4rSGRMZGtrR2NFYjFkQUZSSUlndFJReUY2eE5pVGFyRnByNjZTTmRGSEU5QnFVeWg5UXlxTEJqMitDb2JaTnd0UnRZU0h3akZmTDA1dkNOb20raG9OR1p1WHZtNVRUbXVYWGhDdGkvak5RbFQwc1pmdXExSnhPUk45blcvWVNxaVZtUmhpWUhsRjdxSXNSQ1VYMVBPT0toV1hNOUhuZ3ZPRkwySnpzSUJpaUhGOXREMFRSQTFrNDVvaURLYTh0V0FpRDg4RFlHeWg0eUNENDhaUVkrV0syUXhFamZKSTJnYXRyb2lzaVY0TkZ0R0dpSzFEekwwQVlwMjRHaXNxWlNCcUVJMUN4MWdSTnRIcmdieEw0alFGZWJlRGhndmMvQzd2cWs1NXVlcEJSb3NNUksyWEwyMmhWbGRFMWtTdkJDczQwTktNNGM2b0YwQnNjVDI5SlBheUUyYW9BT3h0TXhDMUR2MXJ1dEF3MGV1aHZKc2NHZnJxSk9BZ09FWWZIZ2Q1cDU5T1Z2UW5BMUVqVG9XZk5BVHhPUG9PcXBmQ3V6RTV2eDdYMCswN0dqYzUyVUdXZnN0Q2pPaGlyQXM4MGtWa0dUUFJoYjdhQ3RXVEw5eUllZUxIamY2bTFpc251NUYxV1p5RkdOR0Y3b0MzZnczSlJLOEZ2c0lSMUJOUEkySHljV2pmWmRXd1RyekorVjBMRFptMVdSWmkxQUdCRUt5cDNGVC92dmZpRk9zTzlFejB4V0JpbWppcDg3UVlPR1AvUEI5Z2Z1ZTVuK3lhNXJMQ1hWbUlBY0N5RjhRZCtJODRDS1RDMXBvMDhTWTl4bjZYYkRMWC8wMnlNaTV2Y0o2c1JVUGJuUnl3cDJoL0JYSjNkbXk5MCtxeXZIUlQzaGdpSjdnUWladGprK3A5K2pLcmRONW1meGNMMGVBR3E5TEdzb20rd0MzdnJlaXVhSkhHTDlGM0dQUHBNK2Q0NFo2NndvSmJPMlFpOGg2MUg1NmRnZHZQbnAyZGZjMUtRVlkyZ21HdFVzOUxibllZVTZ2R005RUhNQ1QxbHJJbVQ3MDYvaG5uNEtmalBRbmk5QnhGUTVac25vMFl0aCtRZEVxVEJHUU45T2dKencrK2JWRnVlQ205V2RrK2VKcm9mYmo2SDBrT2x0SERwYkNlc1lHZEVOczVTNWt6MFNTaFo3aG85K05jOFUyaDVrMjlOZEJYb0pnKzdEQ3lxbnRLcm1JZFc5SFlDYkZyWmRaQWc1amJRUVg4bXFROVFBalp5b09PdnRxaU41dEVyeGxrTDFmb3BGdGdKOFJXZnNTc0djblRrbzZOeGlzZkJKdEppZEEvOFBwWDBBVHBtMXF2UzJmWDBqZUZDeUlpb3pLSWxzWUNZc1NQdzNkK3VKR05wbTNMSUtCQmlNNEZGZW5UUnEvTEZpcmVaSmpTMXdVUnMyT2JISjNpb2ZyaXo3ZHQ5dW9iZjlhYnkzd00vVG5jTXhTU0J2VGRGRG91aUppOHZBczZMR0pwSXFmeHBVTDBleDZObjM3VG4wZ1NLYnk2Vnk4U3ppclc1SUlJYmZPQ3RYTlVpUkdKVHJqVFhFS0U2QWR6OUEyR2EvelRpT0JWTTIycnVRZFZGMFJZazUxc0JwYlVpbmRZL0lxV1JHZDlERmMxZDllb2puazVUTUNQckcxY0VEZnN5a2FqMStaT2pFaFRoVzRqOUJFL3JIUUtERlFkU2ZzWXNpVWZMb2hRUmozWjN2NzAxQlV0UXJmSDlrYVcyZ2g5a1kvWHdqUUwrajIvejB5L3haM3k4NWRFYkJBTkxWMVZGVDhlbjRURi9NV2cra1c3Q1hkeGlEclgwczJtMWtka2d6OXFBR3htMmt0MGMwTDBiUlpHSjhXUFQ3SThVS0xMcXZSbk5ML3NrSi9RZmR1WjA5NGJJWWo4WkxFcUxvaTVGZ1p6R2wyRWQ1VG9kazcxV29XK3pCZjBVb1pqbzNkRHZ2S0pmSEVmRG1PZFVIUkJ6STNXWVU2aitGYnU0T2c4S0hUV3doRnVkWW9GclpPeDVESC9GME5MdlFNaXRrb2tqWVVDcWpDbjc4ZzMwNWhmYmJUeHNjUVFOOHp1QzFyaXBUeDllZ0I2eWFUSm00WUliUlJKa3lUQWEzemxBazVsZm5WNTE3bGFWOEVOTzVCejdUenh3SklsYWZLbUllWmIxS2F5UVdoczBSSVc0S0JLUTY5NFdFU0ZMZWdtZmM2TzZZQUkxM2JYM2xuV3R0U0JaQ3J6cTg4dk8rSW44Q2swdEFTM1BWZVUvb3k5MXVSTlE4UmhjVC9XSzFiMDFJRUVxdHBpOVdMdG82S092c0lQclF0NVVGSFh6RXc3bFl3RDRwYnk5VkpBSU85QitHb3dqZmsxNXJmaUlTQlVEYU5DS1VDTzFkWFU2WFZCekJlaHBRNWdVTlZZbHE1SkgyM1c0UDVnTytjbzUwVDVWdm9HZEVCczU0b0FmU1g1YU9WRjVXWEQ0R21nei9ORk9KL09xdEV6cytCSHl5M1J6QUd4bTN2Qmpra05DZU5tVFh4K2tRQ3lWaGpvZGU0UFZyem9wR2J0NFZKWnp3Zy9PU0MyNHJ2aEQwK2ZtTEJZOFdFRmRMazE5Rk45NDQ5bUYxRXkwRm1iKzRPRGFmU2RqV2IyR25GQWpFOFpUR3hzRGplaS9kdElNYi9ZRTNzVzVrejBJTUN4ZUhXTmRaamh2dVlqWW9tYVU0YlpqQkhFQ1BRQ2FiaGp1R3VSS3kwZWUzU0J4dkw3U1NobmZvN3JwbTgrQzJWYlZmUGNWaXZxOGhGeDhqWlBURjBJZFd4UVJNQjJQNmc0d3F0VDQ1VW9wTVhidzY5VmUyR1hEajgrcjhXR04zem4vcWhrSGZmekVYSDV1MnVBdFNDVUREYUhMeHBpU09ZSVk5RXpHb3RDMm4xSytEWHlmdGhsZ2Q4TFZGcDBFcFl2OTFqTWlpN21JNExYZlFPNENYbGo4WGR4ZnF0MEgzWHN0Z3RxTEs3ME9Fbnh0VG5VNmFZQXFBYmplSXN1d3JJQjYxeklDZ3M1SUc3RUkxOE5NTS8zblo1OCtoU3IrdU5objZ3ZUhZOUd4SDNLNm0xVXlyOWZ1UHRNUU0wbi9EbURwd1YzZFF6WC9GYmErbkJEUEZTSFJZR0l5Wm9nZkdxa1ZZL3UwbmdiSDNuR1IwSTB3enJmTVRyd3o5cjFKRFEranVvaUhjUWFUMU04a3NZeDNza05FZE1aNi9qMThmTUpEYmo2RS9waUR4RTNlaFJyTElxVzd4bHFMU2tjZjRyL24xTEQzUEwwb3BXSVk2V2ZkbUp4US9RcFBwbkFUY2dyZUpuTyszWGtmOXBtYmROOFR0dTluOWg1MEtFcFF3anZkM2RhK21Wckh6ZS9uTCtxZlpleURidjVMWnRJV2Z3Z1duZWNlTDhhczBleXdjQnVmdVhybS9ERUVmRk9ncy8xbEMzU3NadmZSUDhTVjBDSmJ5YllTL3M4TjhYOEp2cVhzK0lmOTA1NVJNbWluZytUUzV5TGdMV2ZzdERMS2FESkZZd3AxTkxJZG56M3Q3V210ZVlYd2hMV2d1bGFhSzNLbjhWaEJ3NTR3MkpoS3A3T2ZUdmE0U083bDZzM0xuSCtLSkMzYVhGNDFuVi9ILzZ4MU9BM2UvdEMyV0xyMnVKdkkzeHRFU1Y4T2hES2kxek1UNHdhM1lRTTVIMk1yNUI1ekNHVyt0dGFCZmYxaE1YQ2dqalJYdHkwYklQR1ExekpiaWY0WGpkT2s0aGRDQjhRVHQrM0VtMXZVTVhXK0FBWE9oWnIxTkNYTS80OG16N0dwYXJnazhMTkd5UmVndFZWK1BEdlQ3aXQvRE1MaklPVytwTWZRTTczTm1uUzAycHZZUFpYTkk1SFhya1VxNitac3NBSnBMc3RmTzdmTSt0dlh1bERyZWVHRGx5dmZ1OFZiL0w1UDkzb3hjelkvd0F5dWVYK3hic1JBQUFBQUFCSlJVNUVya0pnZ2c9PSIKfQo="/>
    </extobj>
    <extobj name="334E55B0-647D-440b-865C-3EC943EB4CBC-25">
      <extobjdata type="334E55B0-647D-440b-865C-3EC943EB4CBC" data="ewoJIkltZ1NldHRpbmdKc29uIiA6ICJ7XCJkcGlcIjpcIjYwMFwiLFwiZm9ybWF0XCI6XCJQTkdcIixcInRyYW5zcGFyZW50XCI6dHJ1ZSxcImF1dG9cIjpmYWxzZX0iLAoJIkxhdGV4IiA6ICJYRnNnWEcxaGRHaHpabnRZZlNCY1hRPT0iLAoJIkxhdGV4SW1nQmFzZTY0IiA6ICJpVkJPUncwS0dnb0FBQUFOU1VoRVVnQUFBRFlBQUFBNkJBTUFBQUFKcWJlVkFBQUFNRkJNVkVYLy8vOEFBQUFBQUFBQUFBQUFBQUFBQUFBQUFBQUFBQUFBQUFBQUFBQUFBQUFBQUFBQUFBQUFBQUFBQUFBQUFBQXYzYUI3QUFBQUQzUlNUbE1BUkxzeWllOFFkczNkbWFzaVpsVHF2Z0pEQUFBQUNYQklXWE1BQUE3RUFBQU94QUdWS3c0YkFBQUNDa2xFUVZRNEVXMVV5WEVDUVF5VWovSnRGeGxBQnBBQlpNRFBMMWVaai85a3NHUmdNbGhuQUJsQUJpWURrNEVMMjVUQjE3cGJNNXBqWVI2TTFLMFpwSloyNUtEQ2FraTJEZ0c5RStuRHVNMG9LUUFOQ1RGb2szRkhRTjRVT2JtSDJVdkpjd0QrcGk3TVZjcE5BUGdNVG1HdUI1RmtkbC9tenVDMHpCRjVnRHMybC9kL21pUFNoanMzOXdwTzFUR1BmL0ZyanNncjNGQmlGODQwY2hkd3Y4MHRxMnByTnZkSGtBc0hNRTcxTXA2cGVZRDNEdzNuenBMY1JWVEo2Ulg0UGtoTmdPcUd0QnhONkk5bUFhTVJqcWloZ3M5RjJJS1BuQkxwQWh5TFVLSlJuYnNHQ0lFbjJIQzh0bVpBbHpmNDBiL05TZDUyeHpvMTNaeWo0SnUybFpsektqajRUQzhMT1FhQk5UUS8yeDlKMWZTeUFDWlMxOHU0ZlJOdUhBY2xIK0xBQ0F1M0RrZlVXZnAvZTB0d2c1RU5jVHpzNjJ0RkpGcGRUSDZaRFhIZzJOMFYrSHJYR2NDcGVPSk0xNmFGM0l1MkFMcnRsc2dXSVgvVzBXTm91dGhhdEdCdjR5ZitNdXoxZ1dIOEQrL2hlY3hidXA0QkxRaHdRTU1uNVNLUW4wY0tpN0tqMU12WHhUb3p3WnNBR2k2USttd0hka2lFZm5nMUdOZUtITzhKeWZIRFRWNk5BbTRuaEphcHg3eVRTTllUQks5OVdQeWtndUF6T1BOd3BRajludk4zOUdVei9NUEkrNmZKTVgwMTFuTkZvTmQ2a0hMNlRJK0lVSy9zYVJVNUE2UmFOR0gwR0JTWFBveExwNWQ3a2lLbjN5bmFTYjIwcXdrbGx3QnhvTUEyVEhHMVM2RFRmNisvcTFORmRLUThBQUFBQUVsRlRrU3VRbUNDIgp9Cg=="/>
    </extobj>
    <extobj name="334E55B0-647D-440b-865C-3EC943EB4CBC-26">
      <extobjdata type="334E55B0-647D-440b-865C-3EC943EB4CBC" data="ewoJIkltZ1NldHRpbmdKc29uIiA6ICJ7XCJkcGlcIjpcIjYwMFwiLFwiZm9ybWF0XCI6XCJQTkdcIixcInRyYW5zcGFyZW50XCI6dHJ1ZSxcImF1dG9cIjpmYWxzZX0iLAoJIkxhdGV4IiA6ICJYRnNnVzF4dFlYUm9jMlo3V0gxZFgzdHBMQ0JxTENCcmZTQmNYUT09IiwKCSJMYXRleEltZ0Jhc2U2NCIgOiAiaVZCT1J3MEtHZ29BQUFBTlNVaEVVZ0FBQU5nQUFBQllCQU1BQUFCbHZpUUdBQUFBTUZCTVZFWC8vLzhBQUFBQUFBQUFBQUFBQUFBQUFBQUFBQUFBQUFBQUFBQUFBQUFBQUFBQUFBQUFBQUFBQUFBQUFBQUFBQUF2M2FCN0FBQUFEM1JTVGxNQUVFUXlJbWE3aWU5MnpkMlpxMVIrWUNoU0FBQUFDWEJJV1hNQUFBN0VBQUFPeEFHVkt3NGJBQUFHOTBsRVFWUm9CZFdhUFd3Y1JSVEg1eHpIbjNGc1VVUUJnWHdDaVE3c0VxVzVwWUFHS1dmUkluR3VVS1FVNjRhSzRnSkNJWUxDcnFEMFZZU1B3dVpEdEd1RVJJVjBwcVB6OVNrY0FvU0xUVmorYjJiZW16ZDdaenQzM2kwWXlUc3piMmJmYjJmbXpaczNKNXVubnFka1Rrc1RaM2M1N1hYVjFzZ3BKVW95VUd5ZTNXWGduZUdDeHRtYS9yZXdwZUZEanFYTjAyYzY3bnhpclpFNzJBcW04MEdoVndyWnFwT1ZDNXVHNG40OHlGbUlIbmwrdVRCRHcraEVRMnRBc2w0TjdDcFUveDNCTWpYV2trZDJBYkM4cm1pWFVKZFZMQmxtdHFIOGZRVWprOW5qZXRtd0JTaC95TXFOcVczbStiRlV5NGFaRExRdFVUK0YycDlTS3gzV2hQby9SUDAyYW10U0t4MTJHZXBscTVHOVBCYVdLUjFtdWdEc2U4QTh5cnRWd3VZQStNc0RDTHhhSll3TTBCTm9TdGxWRWJMOGFUUXJRTGk1STMreUhnWldCWXk4c2JPS1ZObEtSU096M3JnSDVlVHd4VlZWQmFQWm81M2NRTDVCRUU0VnJKbWgzVVUrS3N2ekkrYll2QXFZYVlHMlo4amhCMWRGdEVwZzVJMy9OWWQ0OXV5SStGRUpqQ2F3L3lyMm0zSlZCS3dHMXNTZ1BzZWZjbFhWd2NoMVVGS3VxanFZYVZ1V2RsVVZ3c2dieDY2cVFwajF4bktzRVloU05RWmlyRGVPWEZXVk1BbytPZ1RRcWFxUjBZN21JMVI0RmNIc21oVXR2Nm8xYzlhb28xVWEzdGdqZSsyem43LytqaWVJcjB4YzkvdE1SYXUyWlZ6WUpPMGppUStMTURwa1BzSGZsdENId0s0OVhJcWJ1ZmJXUjF6eWVlMG0vT3g5RmhaaGRIeStnTCtDOFVjancrZnU4L3RSamdPK0hnbFFxU25iTHNMU1BQL0hiQmNpa01LYTRiaGJMK3EwOVJrZFJQc2VnRzF3NXdMc0lnYTFhOGhJT3R6RDV0SElzQlBYb2xhdUxBNzVrV05DamJZQWF3S3phbTh3OGNVd2drMWc4RVBUSlJ5OHhZU0lUVVFGV09aaTAwTXdlOUlIaFFobXJpZTZUWlZmWGxJVlY1eFQwVXdNbytDamcwNERRVWdNRzlCNGltQlJYWjVqR0kwb29UY3h3bkFUUkgxODJJb3k3QWhHVzlDNXhRWksycnpIaDdYejMrbnJiWXBnWklVT1FTR3g5c2JqdzFJVnprU3dkdGhmS1dpci9FWG5tVWIxS3dBQzdXQkEyQkl5d2VSSnZpa0JCdmZYRXpVYVJvQTkzMEpnNVkzSG5rYXNSeGlOaG1IcWdnbDJRZHVTYjFLd0YrOThLV0pkZVBxTGozL1VkVmVlOGlwZnl1N1NmVVhBWkJSeUdoaTZWSWRhZ0YzSnY4cS9IMVNLVzlidG5TRmViTkY1bTJ2NUQ1c2REV3RFWTZGdEVJSXNnZFd5ZmJNVDMzQWNPZjNBVE11S2g0OXBXQTgyMjk4eXpVY2Fsc1gzcEJab0hYNUxZRlB3bVYyMTV0eGhEa2ZjWk43bnF1VGJkcHVsditKTGpoU01MakQ2bmtSMThjWUNhKzBhM0U4M1JCa1hEdGJ0MFpWd25mT0QvSll4enlEQVBzVGloVFVqVjlYalBzaHQ1RlAzQW9GbGlUR2JZck8rMVppSll5dzlacDc3UzhNbXZNUmtCdkVCakZ0Z3RFYnhQV2tGa2cvOVd3eTdpTzJBbm11aXpCZXVraTNoVXBJVUdtemZWK2pZNzhMY0JFYXVLbzZwNkxjRE5nV0d6ZVBBZ3J5bzA3VDNvUTluUllGbGNCZ25FLzFWaUs4YzF3T3NEZFgxdU84T1JIdE94TERsVzhiTTZOM3UzOWhNVUppWGIvTlNZeFpnTXkzWktUd3k4aGhpRHI1dkV6S01oQkxEM3RpaXk0QVh1aWI3Zkp1ZXl3TWE4R0dQbnd1aEdNUElWZTJxdDZsb0w0YUpGVEtNS2djaE5yTnQ4amdjM0dmTi9GaVpMc05Td0JKNXpSY081QXNVRE9FU0xkQ1ExQjM4aWhZODRMdTBaRFo1R0xrcWJJWkNJcGZsTEZUQnNPYjFRajlmellJVDRBNWRhTWo3UC9rcWo0eGJUOGdWYkc2SW43QnZZY2hZMFRobCtmcDFUTnFlazQ0T2F3NmFnVk9GSlpZSjgwakxyOUYrdG1sMFdEdHlhbDRyWmZCdnFtYUxqby85MTdQVjBXR2JKOFRldy9hZjMrWnNVaVBEc0NIeG1mY1MrNm5Sb3psb1l2TnVBbmZJY2k1OEd6eEk5TjVBSlJnSStRVEVsY2xBRi96SUZnNWIzN3JzK0RzMEdRc1BSb2N0MDlGN3dZVVBsMy9SRmhFMnU4Z1BIZDhlRXpQM1I0Zlo5eGRjVEhrUXVZeXdtQ0p2dTIxdTk4VEsvdWl3TnAyRzVJOHhQdXhYeWwzQ2FlSzNXWkRiK1RQR0xuTzZPanBzbXhZN1hTTUF1WjBlRld5Q1ovR1RHdVNlbjZHRlpuNWthMnhnc1dlUHJIcHkxUHNlcGJlWnlHRzVkV3B2NDV2bWNZS09ESnZDTkhaOXJKemx5aHVxWTQ3bGZCRzhpbTdweGhpd1duYVVIaTI1OGJ4KzU3MWRWOEpUYlRPV1gvS2ViVEk3L2cwMlBQckl6T3lOMnowaHpIZWtHRzB6SjYvdCtGbStlT04ySFIxSG5rWlJiZ3N6NjFLM1FSdlhsSnhGeU04SmEySWxmSktEaE9wS3p1M0l6d2xyMVZrWFRGREt4Z1E1dDFQZXlOOThrdjhIYVEzR0RGWkxTczk3ZEpyemRjV0tqWlc3b25vMnNGZUdSQitxQjh6c3hDNFRGSkJoVEd2MDFlb1hLQ3ZYT2x5NWNiSW03bndLYkk0dTV3aHZ0K2ozaFQxK0FhSndhUTlDK2lCS2lSWVZ5NmZBdXFDWVJYcC9tbzkrKzdhVkYvV2NzejVyWTRzNU9yUmFkR1J4Y25LdWxaU3Y3SktpYVZ3L25vMmlJQ2N2Q2NKcVBsMnlwVFIvSjMrWXNCQzVseXRKZWNYTE4vdDNreWRROXg4dUZJUzdoVnR5QVFBQUFBQkpSVTVFcmtKZ2dnPT0iCn0K"/>
    </extobj>
    <extobj name="334E55B0-647D-440b-865C-3EC943EB4CBC-27">
      <extobjdata type="334E55B0-647D-440b-865C-3EC943EB4CBC" data="ewoJIkltZ1NldHRpbmdKc29uIiA6ICJ7XCJkcGlcIjpcIjYwMFwiLFwiZm9ybWF0XCI6XCJQTkdcIixcInRyYW5zcGFyZW50XCI6dHJ1ZSxcImF1dG9cIjpmYWxzZX0iLAoJIkxhdGV4IiA6ICJYRnNnVzF4dFlYUm9jMlo3Vm4xZFgzdGhMR0lzWTMwZ1hGMD0iLAoJIkxhdGV4SW1nQmFzZTY0IiA6ICJpVkJPUncwS0dnb0FBQUFOU1VoRVVnQUFBT1FBQUFCWEJBTUFBQURtSi9SbEFBQUFNRkJNVkVYLy8vOEFBQUFBQUFBQUFBQUFBQUFBQUFBQUFBQUFBQUFBQUFBQUFBQUFBQUFBQUFBQUFBQUFBQUFBQUFBQUFBQXYzYUI3QUFBQUQzUlNUbE1BRUVReUltYXJtZDEyVk0yNzc0bEtWa3RyQUFBQUNYQklXWE1BQUE3RUFBQU94QUdWS3c0YkFBQUhHa2xFUVZSb0JkMmF2MjhjUlJUSHgzYml4SFljVzBpUmt1cE90QlRuUHlEb3RpRU5FV2RSSTUwRlRZU0ZMaElGRFpLTkJCSVN4ZmtQUU54UlVaNGJmaFhSbVFZRlJjZ09GWVFmWjRtRzdnd0Jjc1ErRDk4M3YvYk56TWJlQzU2R0xXN2YvUHpzbTMzdnpkdXh4VFBQMGlWT3ZLWkw5RGx4QXIreEx1bksvTXFnMUNqUkp4aHlVckZlWXJyL0EzTDVwRVZ3YlkxVEZ0OTFQRjJvUzRXY3hmcitIdmUrSU9WSTE1NDljaHJJdjJMa2twVC9wRUtLdHRPSGczdE85N1BYVW5TZzVncW5LYmt2NVk2dVRJQ3NBSGs3Uko1RFpUVVo4aEptM3d1Umw2VWNtN29FV3BMOVBBNlJpMUllcDBPS2daUkhJYkltNVo4SmtVT29xVnlVY1Z2T2VrU0NoY1djVW00eEhNUXBWSFZOVlFwa2dmM001ZGFUUk10NXFQU0hyK1ZGS1IvWm1oUmFrdjM4YlFINlhzK3RKNG1XWWdOcSt2YURtbTM3RUVtMEpQdFp0UVIxNXhWSmtBc2dPS1VJZVI0VjdoR1NJSWxnSFYrUjhBek9ldEs4U3dGa2pnQVVLLzB3clpaa1B6YUlLOUpReXMzRXlEclU3RHFHSUsvWmNzVWs3MUxBOCsyR1RDU0tEY3VKa1lodlBPVkNCR1NoSVkyV0ZNVk5ja1hLVmJ3QW1BWXBXbDdLMWZIU2hFVElHdFJjY1crdnphMG5rVjhLNUIxeXpTSm5VTWl0SnhXUzdPZkFJcEcvODhRazBjS1MvYmlVZmNsUHZ4SWh4YTZVaDFiTHBtYzlxUlpXOUtCbVpwaDlLZmN0SHZkVVdwTDlHQTRsNnRuRXlCYytldnVMQjJ4VW9Wam5ab25zM0tic0VOMGEwOEJ5V21KOGJnMkZQRlI2U0ZMTnBPeFEyRWg2WkRuaytpRFljNHV3SGxMMG5XZlVtTC9RdUhKSWdZL0d2U0lNci9PUlRhaXAvYjhWZklpVlJiSmd3akZjOXBGTFFHNVJNN25vQ3U5WEVvbVl0Y3FIRmNrK0VtY0RPaE5BSW1RT0NjeWdra2lNeTRvd3ZNNUhVbUJWK1E1U0xSZUhWUGVTeUZrL2wrRWtKL3RJT2pKUUtWZkQyNjNSdXlSeTBRdk1qdUlKQWJJSk5hbDlJelNEa3NnRzMrUTlVRjRJa0JVZ3UyZ2RCTlpUVnNzZXkwTnppQzhGU0RweTJoRUNuL0crOVpSRmJ1UzduODlocFFCSlJ3WTQ1UUtaWlVIVXZlVEN0bm1PeURCY0RKQmtQNERCUDRQanRYSkl1TE55YTA2STVCRFpVVXZhVTh2TE81ZERJdmYxQWdpZndja2hzb0tWeldpdnJyb3VTdkNSTDkwZHZlcTM2eEpDaVppL08vNXl1YWp4eXZyZ3gxL1JFQ0xweUdBZjZ6TU9Cbm5JNi9Kd1hhN04zT3NHblpEd0g4MFBEdThHWVVUM3VpN0huOTJSNzhaSXNwOU5oQzE3eEdRbjVjakw4bEVtYmg1Vll1dXN5T1BkSDVhUlhkeTI0OXo5aGp5cUN2SGNPSXUwSkk5OENGVzlMMDJNWThpcHZuTGRmanRHMXJENVlWSG5ZelhuNWJpTGFhWUdhekZ5Q0pOZGlxeUhJNi9xazVORzhOR05DUVVHcjlHOXpYTU5xaEFkK1E3ZG10aE93M2VKdWVWaFRZY2c2bU12cG1WYjUwZXp3WTVLUGZ2bXkybW91OWpCUWx5V1dGRWhrSFljeEVpeW4xWmtQVXpMV1JPWThNSzcrWnhhTWxzZmxObjBtNW82RUNJNTM0NlI5RmtaZk1IVDZGeExNMXBnZU9iUFMzR3lxNnA2UVNSQmd6SW9QT1pxakNUN2lhMG5SOEtCdHRXMEJWc2owa0w5RVBheGRFblExektzQ2xmcnZkaEoxTDVsWjdVamNIZGFZdHF1cWwva1g3eTY1NEkwaVdnbk9KdnJjS2VMekFlVDQxclZjK1MvRGxteG1qUmlUMWl5TTdjQ3BCZXlZeVFkT1puMXlZbTVsazI3N3pjajM4VmJlcXlIdFAwMjJJZCtHYW8xUnVJVisrYy9xcC9UY3RjcTE0b3oxbzYxR2s4ckllQUZXL25qeDhpOGpVc082VXhya0gvKzJvNjd4amRnb0h1Mmp1NUxubkZQaWtRT2VLQm1nMWV2OG1sSnRrOEJFN3ZOMjJBZXJEZ3BFZ3BzcStGWS80ek5vMFQ3RlBDSkttK3JXVXRXbFpNaVFkcFhBeS9FRVFvdVcxVnRsYUN0NlJuSFV5RDFlbUpyUk9qY1ZBanpnN1hPbERnTU1xZWVkUjdWT2lrUzl0NVZBeXMwN2VLQmtzMFB0TlRTd0xjZU9BOVAvU2RGd255cWFsNFYwK3I2dlg3eXBrWVpwSHVzK2JkV1ZJTUxFU2k5VmhCajllandsemxKVjdVTnlISTdXeVRQMnNmWTFaSDBvbjExTmdoZHltUGp3dkhreUEzdDFmRHVQZXlQeTRTc1d6ZHM2dnh1YUl3YUt6S21kakZqOWp0a0JmMzdreU1iT2psdTBkWTRvNDh5Ty9ZamYxRzU0M2w1cUo2RXRqZno0bHZtTHA0Zlo1TWo1MVRFZmhHWnc1NjRwUCtXMDdQSHFQTXF0UFpzeGs1Yjc1cFM4NnE4cis0MzVGZEZtNWRxaTM3Y3V4U3Q4WXE0SnRkbWdSN3VxSDd3ZkxOcERhSEV6ZHhEMmpadVRQVkhWYVFocjhnSEdEQ3B4UW9zMTJoZGZrZjc2ajJ6Z09lKy9lVjl4Y2JmT1VhMzVGR21DMExjL1BtM1RTM1B5ZkhYNjFKK1NxWEprZUxhbmRIckdEbjl4bWlmWmxEWEIrYU90bS8waTlRVkY3ZE53NVZiZys4Ly8xZ1ZuZ0pwSnZGdVAzbWx2TEM0azh0V09odmt1V003WDNCdjdBY1ZLSjROOG56d1owakhhVmFkNklTNmZMblUvL3MwNDYzS3pZRnQvNEFWdUxqTEMwWkc1TUNWRmJUa1ZkaGhUK2xUMjg5N2MybTZhTUhycDA1SENTVmRHWjhya0hYZ0N5cFJYQWkreFZXUCtxblRsVUJld0Q1V2VHMXNGVmFmUVdWbnAzaVNPZXppYWE3cDBSUG1yVzArb2VFL1Y4OGhWaGRlSC9KQVpIdjhDMzFHYkQxclluSjFBQUFBQUVsRlRrU3VRbUNDIgp9Cg=="/>
    </extobj>
    <extobj name="334E55B0-647D-440b-865C-3EC943EB4CBC-28">
      <extobjdata type="334E55B0-647D-440b-865C-3EC943EB4CBC" data="ewoJIkltZ1NldHRpbmdKc29uIiA6ICJ7XCJkcGlcIjpcIjYwMFwiLFwiZm9ybWF0XCI6XCJQTkdcIixcInRyYW5zcGFyZW50XCI6dHJ1ZSxcImF1dG9cIjpmYWxzZX0iLAoJIkxhdGV4IiA6ICJYRnNnYmw5b0lGeDBhVzFsY3lCdVgzY2dYRjA9IiwKCSJMYXRleEltZ0Jhc2U2NCIgOiAiaVZCT1J3MEtHZ29BQUFBTlNVaEVVZ0FBQVNBQUFBQTNCQU1BQUFCZUNZb2tBQUFBTUZCTVZFWC8vLzhBQUFBQUFBQUFBQUFBQUFBQUFBQUFBQUFBQUFBQUFBQUFBQUFBQUFBQUFBQUFBQUFBQUFBQUFBQUFBQUF2M2FCN0FBQUFEM1JTVGxNQVZMdnZ6Wmt5RU4yclpuYUpSQ0lHWEdMMEFBQUFDWEJJV1hNQUFBN0VBQUFPeEFHVkt3NGJBQUFHVzBsRVFWUllDY1ZZUFd3alJSU2VPTTQ1ZHV3NG9xTnl4Q0hSa1pNT09HaHdDaWhBQ0tlNGhzb1dFblhNa1pQb0hPbE8vRlFPNkNRa0pMQjdpcVJEb2trYWFxT3I2T3lDZ2k3aDRvTWNmNC92dmRuWkdlL3V6SGw5MFRHU2QyYmZlL08rOFRkdjNzeXNVazlRU2ora09uK3drUkk5UlVHWkRoSm9OZm9qSVhtcXIyVjZsTUFiLzc4REtyVVNGTldJaG9raEx2TDZ6UFUzTzlMdnc1dk5WNy9PNCtIakJFVmorak9yZTA2QU1qWHBJZnU1VFhSQjlGZVdTNDhzUVpHSG9Md0FnMC9VaURhVldxT1hPNnJXNU9iY1pZOGVPTFllZ25JQ1ZNNjdhcGw1R1FnM3A1b3RCeWJVQkVXYnNkNURVRjZBNWQrVUtoQ3B3blRDcnN0RUhhN25MQzVGRFlLcmRNa0wwTmhYYW9Wb283VXB2cFlvc1hMU0NLN0VvUWc5TTdOaVhvQ3RJNkhsdlNnWXJoQmRjeEVmMTdZVWVRaFNPUUZLMUZXcVNFVGJHcnBFK1hKYlRKR1BvTHdBRldabUdRT2E2QUd0RS8yclczTSs5MmdxbGo2QzhnSVVPWldkVXB6Uk1HWHhnTmEvKy9INXp6cVBHUmdvMm9hSmp5QVZBc2h5WFdmNFJqeGpxa0owWnV3d3pqbldYRkVvOGhHa1FnQUd5SzNISE1KdGk0c0Z0Mi8wdCs1Z1FPYkZYek5GWG9KVUNDREw1K2dFMG40VUIyZ2l2amRSUmFWbkZVYVVya0ZSdDBIL3BCVWlDUU9rTzkyZktJV1Y5YmZSMUlsT1RGdXBubFZZWWFyVm9yZUpma3FKdFNBTWtOMEpmTWYvYnp6amVtd1YyVjFGeWxramRwQmw1d2ZJc3BaRUhRY3l3c2t4R3RrSWQ2U3BabXZtWDZUVXZCTjRBTksyTEZrbGhHVlVuSENDUkM5cG8vUFdJN3JvZXBWUStBR3llL1ZzM0NBdnlxWWZHVnBGZGs4dFhjT1VmUm95OEFOazkycFl4cEdHZnJkR09GRDRZdFVhS1hWTTB6QkZYZ0RYaTlOdTI3aEJmTzViVGRVcXJERFZXcVB6VGl0SWtSY2c1VXNMbkxoQmNqNnhWb1Y1MGhBSWVnWHBLeFJGWGdBTDViYmNOSFFjNzdKc1VaOG5EVEZCU20wRktQSUR1TU93YlRkTDlPbkNLdFJ1OWhuUXNVQnpCSUw0ME9tbnlBOHc2OG04T1ZrQ2l5ek8yVkFmejNFMnFncEJRWXI4QUdZSXN6VUNlVHVTSUlwNTk2KzlxTiszRU9HMW04Mlh2by9VV2RXSVhoZHhnQ0l2d1AzbU81SExwUTQzZnRZMzRaNE5aR1N3ZlNpSzBkSW4ybG5xVDU5cjBoR2JaeFlRTk5FS2Z4VDVBRzdSR3pMZFlFQmlBL056d3I3R050dnNrbUNmbmdrR0Rtc2JiZVRKUW54OEUvSE13eEFVaWlJUFFLbi9nbXJwa0MzSzVjdE03WWo0WEMwRnpRa2FvMDE1UXdiKzVSR3JySUhJblljbEtCQkZIb0FDN3N0dC9UR2dKMzhaVnpENWVOS3lLeXRLR1AwTndTelRlZXVFVzF2ZU9iTUVNVVZtOXFTM2ZYZ0FEdmR4TzZVZHRtdEk2R0pHNU5CQThXVVZrOGhIN0N2bmJDUm5mN24wNDM5SU55MTFueTVCUEc0ZDM2NEZ0ejBBL1FudjNnZHMwZGFuZ2JIc1c5aXd6STBUVGVhc2dMamhjbXFXMzhBOVJXcWRmcm9FZVNueUFQQjFCQ256aUQzMU5VQlY0TEhVeldjdmREMkRXbzdCcUE5TjdDUy9BN0VQTHJNRThRUmtVZVFCV0FVTjJNc244R1BHcFFUZTJVOHhaZHZROTRkNG9Bek02bXE2RzV6V3lYT1dJTDRCWjBXUkI2QjNqVS93Y3FsREt1K0l3OVkycWpxeWpiemgwZVFwclpwUExFMUpTdklIaHNiQ3JiR0xUZHgzL2d0QVNSWVB3SzlIZkdhWEwxeFk3N3JUZ0VleWE5TVE5b3B0YkJqUllRdDhvUThLaU8xSUkvRW9wR2FvTEtzbFllWUZpUGVtVlUwVWxzVVFmUTlOcEtCZFJKaS9iLzUyTk1FeUV3a00vVnE3MjAzSzJ3ZEpTUUNBRjlrbTI4ZVhtK1lFYjJOblA4VzkrQTU5eFRZb0t4UXZmNzNIYUhIdXB4ZEFZUTZHN0s2aDg0OHFDV0QxK2drTGRWbTZldjZOYWE5U05JNjVUaUdtVjdyMkF1QXJvbzRkYzdtcDZMU1hkcUVsUFlyeVVaUzJmSGFMeTR2UkowcHp1U2xJb3ZiNmE1anp2cXc5cjlrVEtFNmp2R0xXZWYwczZNd1FnM1M1RVRSY1dLbTNNTVduQ3ZIUnlGZ1Nqdk1vbi9POUU5SjdqdWF5bWxIc3hNdDUwQWw1anZONW5ZTjdYUjljUWgzeTY5bzY4NXJZTG9VeDRud3VpM0xGUFd2bmg4N3UwVFo3cXM0dlZVbmIyYWFReHJkRTJRK1d6UWJzdFY5QUlSdURUWGk4dXdXS1daTTRHK3dnM2VKMzZhV2hwK3lqS0IwTmhrR0V1a2xETFd4cEpUa21CTzBYVUM3cnJhK3RkMVA1WGh2d29vOXZNQmdodnhlakhCbXdYMEMxSm52QjBzV2h4Tkw0UnRpRnllYzRPTzZzOThNWkl1ekpyeDNRdDRpR0d5djBzS3VxNXgyL0lXdmErcmpMbjZBZnRNS2JUTmhSUUZ0cDBsdFhweE9jT0taZjByc0JRMWJ0dmRhTkxHNzNQKzlFemN1dUt2ZWEweUdjUG52bjRndngvUjg4NU4rZjd5bGhKUUFBQUFCSlJVNUVya0pnZ2c9PSIKfQo="/>
    </extobj>
    <extobj name="334E55B0-647D-440b-865C-3EC943EB4CBC-29">
      <extobjdata type="334E55B0-647D-440b-865C-3EC943EB4CBC" data="ewoJIkltZ1NldHRpbmdKc29uIiA6ICJ7XCJkcGlcIjpcIjYwMFwiLFwiZm9ybWF0XCI6XCJQTkdcIixcInRyYW5zcGFyZW50XCI6dHJ1ZSxcImF1dG9cIjpmYWxzZX0iLAoJIkxhdGV4IiA6ICJYRnNnYTE5b0lGeDBhVzFsY3lCclgzY2dYRjA9IiwKCSJMYXRleEltZ0Jhc2U2NCIgOiAiaVZCT1J3MEtHZ29BQUFBTlNVaEVVZ0FBQVJFQUFBQklCQU1BQUFBalROdzJBQUFBTUZCTVZFWC8vLzhBQUFBQUFBQUFBQUFBQUFBQUFBQUFBQUFBQUFBQUFBQUFBQUFBQUFBQUFBQUFBQUFBQUFBQUFBQUFBQUF2M2FCN0FBQUFEM1JTVGxNQUVESkVabmFKcTd2Tjc1a2lWTjJUQm9QK0FBQUFDWEJJV1hNQUFBN0VBQUFPeEFHVkt3NGJBQUFHdjBsRVFWUm9CYlZadjI4Y1JSU2V5OWs1MnhmYko0U1FJcVQ0ZW9vWUthS2hPSGRJTkU2QjB0NTFkSnloU29Hd1d5TEJHU2tJWkNIV0lDaVFFR2NrQ2lyT0JUVzIrQU80Z0VDSTZnSUVpTStKSDk5N003TzNQMlkyTzVaM2l0M1pOMisrZmZmTmUyL2U3Q21GOXRTTlc3ZjNUcmxYUlF0QWJ4QzMvNnF3QXBnaDZFdGl5WU9LTEFsQnI5OTZkVWowcUNKTEF0RmgrSDVGbGdBMkJCMjZXNVZhVWhwOWpXaWpPa3RDME1kRTdlb3NDVUVmMGJRNlExUUkrb1FlVm1oSkFIcU42Si9xTEFsQlh5YjZxenBMUXRDYlJQZXJzeVFFZllWb3B6cExRdEFSOERlcnN5UUVQU1Rnd3kwT1FSOFJoYitnOUl3UTlJQ0F0Kyt2dldKNzhmMjU0N2liNmdTZ0krRC9UYzB0OGRESWJabDErdE01THdTOVR2UzNFNlJBMk1nVmVSMlBKU0hvbDgrUlRtcFJoaFM4Y01OcGVRajZJdEd1Qm5sNmIvcW1FeTR2dkpZaHBVT2Urak1FZlkyb0o2OXEwblJDSHIvTDJwSWh4VXVKQ2tIdkVLM3ppK3JEejFxcVg3YWd2WnJhdjcyVXFCRDB2a2tuZlp4NW5vbksxZ2NnWlNjbXlrK0pDa0dQNklRaEc5TzJ1b1FxUDRaL1FpZEp5cGdlKzdRRDBHM0FEMzZXTXB4YVBzeU1QRUVLTm42ZmU0V2dtNEJ2OExKc1VrQWRPU09sZ0pJUWRBUThaOGZ0WFZ5d3FPV1BwVEVwQlpTb0VIUUUvRDJsbXVJcjRLUnM3TUR1cTlyQlZBRWxLZ1I5bGVoQXFSRzhSS2tGT212elhYMS82OXVQZjVGZXdRV2tNSkZGbENnbnVnY1RBWCtzbW1jdEdiNnhMcmNyaFBiazJuWlJTQ21paE5OSkR0MWpDUHNHRXBwUUVxdlUzaDJXMm95WWxFSktuT2p4YXpLZGlNNWlTbVpEaUQ1bS9na05wTFRHaFR1NUc5ME5TM1JhaTk3TGpzR1NYbGJtZUk3b3J0a3JISU1zY3FNN2xSSHdEN3I1MElWWXU0eHpVaXhFYUJSUzRrR1A1eWM3Q0hoWGhvUTRxZVh0UjhVV2U5Q2RjUHlyenI0NXpJN3BzTWhLODg5OU1sR1hIMktKQjkycGpJRG45azVtY0xWY2JUdVBxZW13UytONDBOTks1cWxEOVB3TEU2TFAwNk9kd3VXUGRidDBVa2lLQnoyZW4rejAyU0V1YlJPbHc2ZGY2cWc4VDlOMlZFU0tCejFwUU56WDlRTjhQTDNlZ3pMcFJIWHBVN2hDZW1hTXpCMFBla3JIUHBqRHp2WE1SNzlTNllRcFVXcFFRSW9IM2I0OGVRY1pjdGpCdDRYa0xuekpGZG5KZWRMdmd4TFpOdldtbFJ0WEh2UzhJaVFJZURtNzRkWEpZd0ppd29jK2c3a3NsQlNSNGtHZlFTUjZ1bjZBd1BENHJNNnNLQStVZW5GdituNlJQWDM2VXBDZzdGRnpvOWZ2blBTTUNUL3l2VDdad25WVnFoTjBqQ1hkSHZvc1BsVS8wWWQzaWo3QWdaSkRVZlo3aWhPOU5qaUoyTC9RT2xML0hrbnVRc0Fmc3d3VmlheE90TTVQNmpvOWJ2TG5uWUhuak1rNmxwSUNUM0dpWDN2WVd1UXlFUzNpSWsyTlpHZEJ3TGRZWm55clpuYWJMajJLWG9kNDFYUHV4dENNRXIrbk9ORUhCNnFwZnpZMi9BMGdiWXNOWEQ5d205T2VPeWZsTEE5K0lWOHlGdnpMTTZPRVNiRUxKV0R4eFlVK2h4YzJzUGhvS0xJT2NidE9oSlV3N3FFUUxQc1FMcGdBR2hyM2Flb3BHTW0ySkNWTWluYmVqSllMZlFYWllsRWZJWkE2ZUFMV28yMFhSYkVsdXhDdVNVaXoxMmh5R3FuVGIvSTlTVXA4cE5oMGtrTGYzTUZyTk5VckJyMFBEMEhBM3hkOEVMV0ZUdjlBbnN4YXhjYUxNSFZKVThMTDZTREZpVDQ1NWhNZWlJa05namRLL2JBcmI0RHp3Skthckp2OGU3Y2g0aVZmY1pDbWhHYzRQQVhwSklkZTR6OHJ1QkpIRzV2end5SVdZSldveHpJZTNFRThtREp5eWZneGFFeG1YbEdVQzNhY3c5a1Q5N2JGejlJeUYvcVYzL2dINitRd01ndlNnUC9DYmR0NmRvZVJ4cC9vaHlNYk1wdWVVODlDYmpFYW1uQTkzMXc5Nk93MkxWYVpHTW80VGpiamNuVWVVVExQMGNUTnJLUDdsN0pDL1ErQjRxNXRveTNiaSs4ZWRJU09mS1VCTlQzUlhYckU2VllDbTUrN2RDWmJLL2RIbHVwaDVzTWVENVp2SG5SMXBOY2NVYUovK2RvK0hPT3JteGE0OWhyRis5M0VHRkN1T0xBSXVic0hIVC82UHVzaXRQU1V6WVBjVkNNQWJkcEFrM3A4ZXVlVlMzUnc0T3FrcFFiclBpVFExcGF4cFlEUEtUNnd2Qng1YzRPbHZPRkxNOVRvaDlRMXBxTGovMzZXbWhEMllMWWIzdkJsNG5MK0NHb0JiUmFHNTJKQkc3dFdma0YzNng4MlFodis3eU5tVytEOWNVdXBvM3NYWklHRmFacThhUnhYcmZsZllMT3dEck5SejBKYzBMMFpiM3o3Z3RqZjhBTGJZeGMyRStnTVcxN0Y4dzNNbTVneFdVdDJJZytTaVRLMXdzNDlGK2MrajNhd2VGbXZUbTJvMDByRHZiVUpyRTBuaTd6OXJDRVZYM0FieXBhUENKV2pGaGNzbmlZMUZJOWQ1cXdjM2ZTb25WL2NsUlErL2xYOHBUNzFyNzZOTXBSdXArb0hmN0NmMnhUOFkzYW81cWF0RVgyTjRvelBrWjdXakRQcm1ONldjNEJIOGR6aWwrbms5dkFqaGRMd2c4SEpvUittdHNjSERHNjE3ODdlMEwwTHZyNjBSM2NCdWZ6VzhQZGpnZjRmUSsxSDRUMU1qSklBQUFBQVNVVk9SSzVDWUlJPSIKfQo="/>
    </extobj>
    <extobj name="334E55B0-647D-440b-865C-3EC943EB4CBC-30">
      <extobjdata type="334E55B0-647D-440b-865C-3EC943EB4CBC" data="ewoJIkltZ1NldHRpbmdKc29uIiA6ICJ7XCJkcGlcIjpcIjYwMFwiLFwiZm9ybWF0XCI6XCJQTkdcIixcInRyYW5zcGFyZW50XCI6dHJ1ZSxcImF1dG9cIjpmYWxzZX0iLAoJIkxhdGV4IiA6ICJYRnNnTVRCZU9TQmNYUT09IiwKCSJMYXRleEltZ0Jhc2U2NCIgOiAiaVZCT1J3MEtHZ29BQUFBTlNVaEVVZ0FBQUdzQUFBQkxCQU1BQUFDRlBXUUpBQUFBTUZCTVZFWC8vLzhBQUFBQUFBQUFBQUFBQUFBQUFBQUFBQUFBQUFBQUFBQUFBQUFBQUFBQUFBQUFBQUFBQUFBQUFBQUFBQUF2M2FCN0FBQUFEM1JTVGxNQU11OGlSRlFRbVhabXU5Mkp6YXRwRlM4NUFBQUFDWEJJV1hNQUFBN0VBQUFPeEFHVkt3NGJBQUFENUVsRVFWUllDYTJYTzB3VVVSU0dEN0NPSUM5RGFVeVdhR1dRREMyRjJhMU56QkliSzhKMGhzU3d4RUlUVEJ5aTlvc1dXQzZsVVpNbE5pWVNNM1JHRzRnRlZyb1VXc3F1NndOaFhZOW43bXZtbmdHY1NaaHM1cjcrNzU1N3o3bVBXWUFNVDk4ZGQreExCcjJVWGtkOEZlQ0ZqRnpPYlU4QlBNS3RiRndGdHdsd2dyYVhoZXZGanBBWGNEVUxOb1BmaGJ3WGYyZkFITVI1SWFmTVJIcHVDUEcwVkRmRUhGT1NaVVNsckdJekpVT3lLcmFWT0k5NzZUSGZZQVhjVDQvVmxQOEJockdWSGd1TWplRXNyb3l3YnNTcDFPYmlnOFQxMUZnak5qY1YrRFJzRklBQ1pvaDMyZml2aXJpaURZMmMxem1kemk0RTQwL1VlcUs2VTRpZWJHb2diaXBSRG4rcW5FN09JTGJwdDZUTFBZZ3lUMHRaYngzSDU5Z2N0cGZCbWNhT3NlY3I4UUQxSnEwNTk1QmhQUzR1aG5hdVJ1dHZVTzJ6MGpzMXQ4a2EyYlVIT2FMS0dxY2VuTHFJY3E0ekdPNjhhd3NCUVF4emxER0FmTlRmRU81NjRQaGIvVWpoOWdtNWVJbGhneWEydldaM0FsekJ6azU5MXhPTDYrYmFoNGRBZHExQlZ2QkhPTFB3Y1kyM0FjNit4NWNUdEFOMEtEam1haGNEVk93T3FhT3kyWGtNRzBEcHg5QmF3YXlPc0JRK003Z3JNM3lRTkhvVExuSkFVYWxVc21GbXdLeVZ6SEVEY0RLeGNPdG10Z3lMTmdrQXViSXB6T1FlU0d1MHVLYVVYWVloL2xVTkFDZFFMUlJmYlpjQjR4RTJOMUxxU1FOMHFUN0lpRHpNdS9HYjd0TzJSbzc4bzF1QTVPS2dJbHpLTjZJandjYW9GTHNkYUJWNTFBbHRuTkd3cjV3NXdZQU5rcFpCYk0wUVZnejF3ZjVFbUl4RVc1dGhCVFNSSVowYnJseDZxcUtydnBneGhsSFl6S3pKaWdyY0VINzJZRFpRZXp6c2lHRlY3VFRSUnRpS3lGUVFYeURlRW5uNXNsMUM3ZExYb3BHd1ZaRnhIajlyZmRLUkZqVTI1bk5zVklpU0x4dHJXRmhkcjY3L1liVmp3bjRsRFlrYWU1QmtMU2FrUWNaS1ZnYzJaZ3Z0VWhZc0ZvNmpzWmd3dGJXRUo5UE43Vml3SUcyNEcxYTRVMk0rM3poTnkzOVJ3WTViaFdOeUIwUnluYk94S3NjMnRZNmxObGJpaDhJMmsrdWlqZVg1RWJTdWRTeTFzV0Y5RUFzVlJvYzNvOWhaUXAxRTV5UWRyNGQrRzl2V3JGT1pUbVA5dGN1Tk1XdDBCMWhYaC96K1QwRDh3S054UlVxNnFLSVJNOVFlSk5SakZ5OWRpN0ZkWkhNTW8yWGlhUUZkd29kRm04Mk52Z1hNaFJsK1RpenBMbmpLck1YdjYxTE04Z0hZWHF5TzdyS21MallPOXdqUUJDeDNiWmdQTy9McXF1NGhrZElFb3R1YVd2dXg1VWtSL1NNcXlsenkzVldqcGJBY3E2ZnZ3VzFaTE5uRE1Kb2JiKzQrZFltaXY2czd0OS9xNnJ5NjlHbHB6ZXM2S3kwTFJMM01mNTR1VjhwbkZHNGhZYUhjR252OVVUNXI1d3dHYzlpNkR6Q05yV0tDT0xMaU1uMld1OWhhUEZKMFFPUGtWM2Y4ZWZHQWhyRHFIeVFqMHBPTk55Rk9BQUFBQUVsRlRrU3VRbUNDIgp9Cg=="/>
    </extobj>
    <extobj name="334E55B0-647D-440b-865C-3EC943EB4CBC-31">
      <extobjdata type="334E55B0-647D-440b-865C-3EC943EB4CBC" data="ewoJIkltZ1NldHRpbmdKc29uIiA6ICJ7XCJkcGlcIjpcIjYwMFwiLFwiZm9ybWF0XCI6XCJQTkdcIixcInRyYW5zcGFyZW50XCI6dHJ1ZSxcImF1dG9cIjpmYWxzZX0iLAoJIkxhdGV4IiA6ICJYRnNnVzF4dFlYUm9ZbVo3U0gxZFgzdHBMQ0JxZlNBOUlIVWdLeUJjYzNWdFgzdGhJRDBnTFZ4RVpXeDBZWDFlZTF4RVpXeDBZWDBnWEhOMWJWOTdZaUE5SUMxY1JHVnNkR0Y5WG50Y1JHVnNkR0Y5SUZ0Y2JXRjBhR0ptZTFaOVhWOTdZU3dnWW4wZ0lGdGNiV0YwYUdKbWUxaDlYVjk3YVN0aExDQnFLMko5SUZ4ZCIsCgkiTGF0ZXhJbWdCYXNlNjQiIDogImlWQk9SdzBLR2dvQUFBQU5TVWhFVWdBQUJZTUFBQUQyQkFNQUFBQjJDNFZsQUFBQU1GQk1WRVgvLy84QUFBQUFBQUFBQUFBQUFBQUFBQUFBQUFBQUFBQUFBQUFBQUFBQUFBQUFBQUFBQUFBQUFBQUFBQUFBQUFBdjNhQjdBQUFBRDNSU1RsTUFFRVF5SW1iTjc5MjdWS3VaZG9rbllTMDZBQUFBQ1hCSVdYTUFBQTdFQUFBT3hBR1ZLdzRiQUFBZ0FFbEVRVlI0QWUxZFgyd2t5Vm52V1h0M2JlK3ViUWprRHBUREpnSWlRaUpiaVFTRUIyWkFFVWZ5RUsrSUNBUnhHZ2VrWEE0RWRpNm4yK1NGY1NTVXUrZ2c0NU9pdXdzU21ua2dJa0VSdHZLUVNMellTQWdGZ1dUZlM0NklFUHN0T2VtUU44bmQycHU5Uy9IVnYrNzYyMU5WUFQwNzlud3QyVk5kZjc3dnExLy91cnJxcTZydUxNTkRSMkJSUDYzcGJEUmFhaklleFk0MUFzM1hSMkhlYUxTTW9pYW9ZK3dRNkpEbEVkZzBHaTBqcUFpcUdEc0ViaEN5VmI5Um85RlNmejFRd3hnaXNFVElhL1diTlJvdDlkY0ROWXdoQWdlRW5OWnYxbWkwMUY4UDFEQitDRXlUTGlHSGRkczFHaTExMXdMbGp5VUNzM2ViaEh5L2J0TkdvNlh1V3FEOHNVUmc1ZFZyaE5UdVZodU5sckVFR0kycUc0R04vUVlocEZXem10Rm9xYmtTS0g0c0VaZ2ppOWtKSWR2MUdqY2FMZlhXQWFXUEtRSlgzOGl5cTRUOG9GN3pScU9sM2pxZzlERkY0R2d6eXk0VGNsYXZlYVBSVW04ZFVQcDRJdEFnZlRBTTNHbzM2N1J2TkZycXJBSEtIbHNFcnQraHBxMFFBbzF4ZmNkb3ROUm5QMG9lWXdUV1dDZjRDaUhRSmE3dkdJMlcrdXhIeVdPTVFJKzVJcWJBcmJaWW81V2owVkpqQlZEMDJDSXdKUnpDZTRUczEyZmthTFRVWno5S0htTUVyb2hwdVNWQ1hxM1B6TkZvcWM5K2xEekdDT3lJeFJIemhOeXR6OHpSYUtuUGZwUTh4Z2gwRG9WeEhWTGoxbzNSYUJsam1ORzAyaEM0a1M4VWJ0ZTRkV00wV21vRENRV1BNd0pMUDVMV3pkUzRkV00wV21STjhIZWlFRGhZbDlXOVZPUFdqZEZva1RYQjMwbENZRnJwLzI3VXRuVmpORm9tNmJwaFhYTUVyaWxlaUdadFd6ZEdveVd2RkFZbUNZR200Z3V1Yit2R2FMUk0wblhEdXVZSWJPem53YXkrclJ1ajBWTFVCRU9UZ3dEZFNsRWNkVzNkR0kyV29oNFltaUFFWnJUVmFYVnQzUmlObGdtNmJGalZBZ0c2bGFJNDZ0cTZNUm90UlQwd05Ea0lORHA5cmJMMWJOMFlqUmF0SW5neUtRaGNOL2JMMWJOMVl6UmFKdVdhWVQwMUJQaFdpaUtxbnEwYm85RlMxQUpERTRUQTNyWmUyWHEyYm94R2kxNFRQSnNNQk9SV2lxSzJlelZzM1JpTmxxSU9HSm9nQk9SV2lxTEtTelZzM1JpTmxxSU9HSm9nQkhiT3ZtQWN6OWV3ZFdNMFdpYm9zbUZWQ3dUQWgrWTRsb3NNUXdtTlJzdFFURVVoNXd3QitQYUY2OWdhYmpWR28yVzROcU8wYzRMQUF5NENEMzNyeG1pMG5CUEkwY3poSWdBVEdhN2ozbm5VTWx5YlVSb2lnQWdnQW9nQUlvQUlJQUtJQUNLQUNDQUNpQUFpZ0FnZ0FvZ0FJb0FJSUFLSUFDS0FDQ0FDaUFBaWdBZ2dBb2dBSW9BSUlBS0lBQ0tBQ0NBQ2lBQWlnQWdnQW9nQUlvQUlJQUtJQUNLQUNDQUNpQUFpZ0FnZ0FvZ0FJb0FJSUFLSUFDS0FDQ0FDaUFBaWdBZ2dBb2dBSW9BSUlBS0lBQ0xnUTJDNjQzcDVUMm5jcWsrV1AvN2hVb0d1eEIvNmhXRUtJcUFpQU44Smp6MTIxZkpoWWM5cnJrbzBEL2tOV0dGbVlxN3ppTUJjQ1kwOFNkK1ByK2VPUjFSSjlHSzhGaXd4a1FqUUwybEVIdHFYRmNOQWEwYXFnT3lIWVpJeEZ5Snd3dG5sNngwMGZ1cTliMy9rbFJkVUNwN0dnemJQeTN0N0J6L3gzdC8rNG5mK282dHEyWXpYZ2lVbUV3SDRKaGM5WGl1dmZlTTNYdTZ3ZlBSZnZ6eXZLM1dERjc3cFNpdmkzdlRQOEZFRWNmeW9pTVlRSWxDR1FLUERPZE1xeTBUVEdsK1JyZVQ2b0t4MnVuZ245cXQyaWhIenM5OFFGTDVqSk9BcEl1QkRZSWR6WnN1WFhzUTMvcHRuVFhCNGlWR2o4V0hSUXJRU2VramNLYXRLSEFZUmdSSUVybk5ldmw2U0pVLzZ6UTdON08zUzV2bnN3QUhYc20rbldERlQzMlY1ZmIxekt6OUdURHdDb3RYcmh3QnhvMFBwdFJpU1ZjOHp3MmhKd25xNEw5SE1DYjQ3WFNXZVRRd0NhNXhkZy91cEZCSG1XemlPeDJhYUt5R3RvS0lua1B2SFFUa3hFeUtRWlpjNXV3TEhUMitCM0pzSnNMVzVsdldnb2czb2R5VDQ3b0prWTZZTGlNQWVaOWR4V05YZVJnSzdBN3E0YTF4SllOdDZxWlBrdTlOVjR0bkVJQ0Q2cVQ4SXEzQmpnd1EyMkxvODBlVmUxbU45WjI4bVpOMlhodkdJZ0lHQW1HUStEUnlsUVh1NmFrZ0lPVzN5WnZqaklYa2h6eDVKOE4wRnlzWnNGdzZCSTg2dTdjQ0tuWkRkd0p4cU52SFIycnRxWEVsNFBzbDNWeUp3RXBKKzhxMzBDS3pwcFpqTWdUTHZXN1paVHVIUTlUdlgwaHhlUGE3bE1MQ2FlMzdmWFlPQnZ4d21LQ2F2S1RHR0VsWDBtSHBUejVzTTRsWlljZTZKQ3N3Y0p2TCs1WktUektIOWcxN2dvRXl2a1poa0R1MGZ6Skpqdlh4eHhucytZVjVBN3MwTHkxdG9FS0VJU2xUU1l5bE9qSWl3TjhzdUZJV3pGWGIza3RCKzZreVN3MHVzcmcvdGNtZmRUZCtGUkFwN2tKbGdDZzlhREdrZ05rMXVHakZCcHlmOFJ0a055Z3l0aEhmMUhGTFlBMkhUMy9seWwxZ0xuR3R5bHg2cjJBM09ybEJtbm15bFdCKzJyak9YUE85ZEZEUVYyUm1mSnNrZGljWGNuSUJBc3A0QTJVRlpKcG5DdkY4VWZLV3ZoblpvTmVEakpwbXpyTE9xRlM5T2tNSUZGbHBJVXZqSzZTYy84MUU0bm9PL2p6M1YyWVJNYytUVzAwcVVtQVM0UUsxd3hHSklpdG1ObE1WcVdiYkQyL290S2lMZ09OcjFaSklVbnVGWFNybFF2RUQ3MW1mbzFYcjZWbWVMUlNTM2pwSVNXWWRkLzhlNFZMWXBhbDZ3QkRoeVM3Ynh5WG84OVl5T2x2YUs1eDJIbXk4SU1EWkpYandLWndlOHV2dUJxSVg2SG5WeE1lczZvZVNsWmIxNGZwWlRXRjRqOWt2YkduNjA4L2d0RnBGTUxVbUpySk5McElGRGtDcUdEeXdlS2N4eHY3Ly9veFpESnB2YTVVem9Kd3ZnQlpIQ0hnRGxMVGQ3Q3c2T05RMXRRZmE1SXVvVWdvOXpDUmVvSTVIRjlsTTlHQTZJanV4eSs2UkpDbCtCYTlGaFY0cGVsYTA4K3gvd3EwZklyWFVXVjcwVmZncmtDNkVRTWxyaFcwOEl6Y2w2Y3NzckJpU0ZtWmdOWnJBbXNjMmkra1hjUmFKd3htdFg4OXFhdUhXZEJkSkdTRktZUmw5bFY4WDB2MDIvZzVEWGYxNFdTNmFXUmdtT1VPSFdicnl6QjZ1YVAvaGJVa3NHN1lEc1VoUnhJdzFwOWs0Y2hlTVdRNlplbUQxR09QKzhXNWhjbGNLOFQycjUzMkQwY3B3TFM2YVdSZ21CMEhvdWx0NzJxOFVaVWxqRjRqNkU1U1R6Y3EyNnhTUno0THBPbnlrcWhSdjhwakROaG1VZmkzbng0VkJZSUZSTXJrUG5TMi85ay9Ya2xsWU1hTGZjeExYQ1daTnpJWFNTT1Ezc3lIV2RIaVVxaFdGVkpqMjJqYXhyUk5uUG1rd3RqUklTb2J6aGhTSHdycVkyV1k4bXBjS0padS81cGZBZnQ5SXdpRndNbWFZa08yS0VzeGdYSjAyamNKTkpORHVoQjJxM05KbGFHaVdrSHkyL3lmZUkwWDlKMWhOWGZYOXV6ZDV6UytHcFpIcndLdGY4TWpQaGRBOWQxK20rV2hxRnVVU2x6YVZsb0h1aHRNdkoxTklva1dVY0lUbXRBMk5UNDhaSjF1T3VabnlzWnUrNXBmQWMyWXF2T2lzaCtxbEpjOGZCS21XWE8zOGFCNWRVTW1vVUZ0Tk9pMG82VEI4U3NseEVKRk5MbzBTV0NZUnVjc25RL0l1UTFKU3NSd3FvK3F2WmUyNHBmRGxwZnpIRlRpeUdOQjZPVlZFMXk2L3duc1NXR1I5enJsRTQ2ektKaDVxQXE5b3pQcGxhR2lYb09nTjJpTGEzYSswclNkYWoyVjdoUkxOM0Fpa3NKNWwzSzJBNHVLaVlaSlpQNDhFRkhEbDBDcmNacnphMWZEdWFyeUNaV2hvbFFNRUJVOFZ2Y3ZDeGJXazYwYWxtd0pGNm10NEtaNktmcWp1S1V1M3dsdU9OZy9rTTltWjNKZWdVWG1DODB0OFR0S0U5aTRaR1lURU52MCtOZ2p1blJYK1ZJMW1QSXFOU1VMdmxKckVWUGplVHpEcUYrZVNHOW1JQThOMGRLMXhJcHBaR0NSQW9mSUxVclExQi9hNkJ1R1E5aXEyVmdwcTlrMGhoMnJEUVk2c1NqSU1LdzBDZUhsVzYzRHFGeGVUR3FxSVlIdktMeW1reXRUUktVSUZIekhZNnlRd044cjZpZ2dXVDlaaUNVczgxZXllU3dtSUsxWEJRcGVMcEs3ZkhhR0FUd0pmZmp0Y3A3SmpjV05OSFdzblUwaWhCN1JCN3ZiZnBleTYwZHA4Wm1hekhybUphakdidlJGSllETzVKUHczQXdGTFYxM1VhRkc2eWUwTDEwWjdvNzFGSnBwWkdDVm85NFJOOGc3NklUbFhJcTU2c0p4QzVnZGswZXllVHdwd013VHVaQjBMcXpGQjlrdG1nc0QyNVliek5LcGxhR2lWWVpWYjRJMlFWa09wYnRVdldZMGxLak5Ec25Vd0tpMGxtK3hHWkNLbTcyQkdud2JvN05TRFdvTEJ3MXhZRm9ZbnNGMmNWaGxrYUpaaEU0UlA4ZE5mMThsaWtzSXE2SHI3OC9PbFg5Ump2V1FXbkdzanNjWFlkZThVUEkwRjBLSXNsWDdGQ0RRcUxiVUdIdVpnWlk3Q1lUQzJid3JLdlpiVHpYSFd5bnR6eWlnSE4zckZxaGFjMlRqdkZvcWpMblkrVTFMUWFoWWV6R0xMRVBKb2tPcFRxRlBDQUVrYXlTV0hlckcvbXVYYUl2Z1lqbVZvYUpiajROWDZUazJMcGU2NFduV29GRkdabzVmWFc1V0x4NEU0Uk5EUENlVFVLaTBsbTEvVng2RXFORWgzS2ZNbFhyQnlUd2t1TVZvV2Jkb1BjMWtRT2s4TFFTV0dIYThsenNoN04yZ29uMmkwM1RxM3dGTzNaRlJzRU5uU1BrVkhqYWhUT1R2Z0ZBcTlSallmWS9SdjZra3ZMRXBQQ3ZJT2E5K0JodkxpdmxVbW1sa1lKSVhLUEkzU3NhZUFueVhvY3NwS2lOSHZIaWNJUDBDbmZybHc5Q0o3OHNpbmdpaFFleW1MSWdmQnpkSlBYZFpvVUZ0T0txMEl2dUxkYm1nbkoxTklvSVVTS3Z0YWhwb0dmSk90eHlFcUswdXpsSU1OdTFlTG9zTnV2WDhnZTFmYlBQZG9tNWwrNGdQRjMyWHJJaWhTV2s4eVNEa1Z0aHhsYTR5MVpXVDNLMUprVUZxUFFYVkZtaVJqdGV6SzFORW9JNmNJbjZMSTlXVTlaWldQU05IdEZPOEdoVnYvM0M1RlZLUHdtOWpwYTE3OWZLQlR3MEJSdFU0QmEzK2VuOE5TOGJXWlJ6aXRTT1BhTk80cm1pS0J3ZzZWT01sc1VYbUZYU0FBRW5TR0RYOG5VMGlnaDYzZkNsTGxzVDlZalJWZjkxZXl0bWNKeVVLN2VIREo4YUZSa2xucWY0S0lMNHNMazFycVJRejJ0U3VGaExJWlU3WEdIRDNobFpidnB6dVNOdFNqTUoveWtsNjVqQXBSTUxZMFMwaHpSMTNMWW5xeEhpcTc2cTlsYk00WEZ5Rit5VnZ2ZE5pclNwSzBMTUd1VHh5L3BxN0NNekJVOUVpQ3R5NDI1YVFvZTZybVlaQzdyMUpmb3N5ak0zUVRpcmNkdzB0Y0xoMUZyK3BGWG5udEtMNmxSUXNvVWZhM0NBU0lUN290VFRiTmFzNWRUT0RlT0J0cnMydmFMdUNvZGlhOXpvamorbnkwWEdsam9nSElhM3ZnaHFMMmo3YWt4OGxaMXFvRzROVzZUdlFMQVVsVWhRbmE1VzBreUxBcG5IV1kwdisxbXJFL1doVkY0Z2NyUTcxeU5Fcm1wQjB5Wk1XU2txV0Y2Y2psRENXaFdhL1p1TURNMUpXMFcxUy9pZEFyLzZ0M0ZJa2tOL2VGZnFXZnhZZGFtck9STnl3a2haVEtxZGlTZ0dXZUhxNjlYcGpjeWpZT1p1SzdUcHZBUnMzbUxHYkZpVEd5RVV1dmFveUNrcGRWRG80Uk1FZU01czdjQ3lUcUZwemFlbFVYU2Z3ZVNSN05hc3plYXd0Q3U3RG90MVhjaU9yT1VSazR4eHU3bHhCM3cyYmZLRkJackZ3M1hhcW1KQ1ltVjFuWGFGRjVpRk9iVERUMDU4TTNOMHFtVlIxc0JxLzNXS0NHekM2K2FZNUdFcnNkWThTbUxSLzJHa0VleFdyTTNtc0xRV2QxMldnZGRBUDNwNU16bGo1eG55M2ZoRldFaXk0Q3ZFMWVuOFBoUE10c1U1b05RNWt1RHRtVGZRRk9ubHBHb25DNllrMFlhSldUR0hydGQ0Tit5akpHL3VwNEQwN2NuczBYOGhwQkhzVnF6TjVyQ3NIYkZ6ZFFGOCtrVVVRT2E5ZExuNFI4NEpNU01KZ3dFWFhPYnVkRHFGQllQeXBvbm1adWNDQi9QRFk4STJCUVdmZXNXQ0FFMjB4LzEwS21scHVqaHBqbHBwRkZDNUlXcHhjOTViTmYxOUV4cDMzVVRSTGRCUDdQSll3dFJyTmJzamFid3BieVoxSTBBU0IxalZ5UFB3Rk40N203eVRJQ2c5SC9tcFZRbjh6dkk0NHEzMlhJeTUyVktBa2Y4Q3EyWFpLbWVWR1ZkcDAxaE1ibXhEM1paRXh0bUg5VnZlOXRjeHE1UlFwUmJnYW4rSGtQSTJvV3RVM2pGZkJwMDF2MnFQU2syZVd3aGl0V2F2ZEVVenQ3Zjhwang5a1ZQUWtRMDNJMzdQRHQ0SmRlTmdvME81NXpyLzZHUk4rUlVMSVlzYmV4RDVKVG42WEZ6bDh0ek9WTWRGQVppd1VGdjdpUDdLYVZUeXltU1JlN0pka0ptMFNqQkl3SHMxNHgzb3NqY3huQnUraC95QkI1SUdieGE1TEdGS0ZacjlzWlQyTEIzdUtjN2VjOEx5SHhzeUk1eE1odEZuYWZpbGhqQ3c4TXBYa1NLTG5lL0xJOG56VUhoWW5LalkxL2tVQXAzek9HTVJnbHVERFFodS9LdE1hYmpjWUFlMnpCUC9jcWliU0dLMVpxOVkwYmhYdTdyWE1uSlhGUTB3c2xjRkNvSmdRNDRka3R5RENHSjMzajNVaVE1S014ZGdUQzVBYU9HbTZiTUFkU1MyYUZEYlR5ME5FcndiQ2RzT2YwQlE4aDBQQTdRWTdOUGFvNzR0WVNvVm12MmpoZUZZWFdhZEVpYzVONDFkNzJyRCtmRXAxRHl0WXR1UGRWam9TWjJweWhJcklQQ1dZZVI2aWE4ejhYK05Pa0Fha21kd1A1VkdlYS9HaVZZRk54NGRBR0dtRjNjNTluay93RjZMUGJKY2pHL2xoRFZhczNlOGFJd3RERnk1Y29BdDNEMUNXYUtKNjM5cDJPQVRjbEwxeHFjTGFhVWRGR1kzUkJ3ZlpzRC9iVmVqZURMTU5JMFNyQzBoM2tqTHp3Z3huRGh2bEJZdFZxemQ3d29EQU9zVFlIdUFMZndjQ2k4UnNocHk3aWNReitsTkhnaVNhcUx3a3NnamZvYjkyeUhqVEhNOHFxY3NSeTVHaVZZT2JuZm9NM1VHWTdIKzBKaDFXck4zdkdpOEVMdWtJQUhtWEhyRzFka0dCMEorc2FQY2kyRzByVFRucU5iSHlUSlJXRSszWGNYN290ZFM4WUFhc244UzliTXRFWUptZzJhdkMyV1hjd3Vick1UK1crQUhxc1BJTXZGL0ZwQ1ZLczFlK3VtOEpUaXZOV0RMbGR1TTE4aEFXN2gyNlUxSGdxRlR4eGpvbEt0S1lsUWxXR3RWQVAxWWtMbUExWi9GdElHVUVzYXY1UDMxbVNNUmdrYXVTUEZDNi9OR3pJbit4Mmd4MktmVmpqd3hCS2lXcTNaRzBuaFg3NzFGMDRUSG5yMHlYOTFKUWdFMk5QSS9IZG9GemdpOGgxaERyZXdubjBZRklZUmdseDdxd3NmNmhuUTRUaE5vS3NWRnE5Z2Q3MG55cUR3OU12ZFo1WmRpZytnZGZoeTk4a1hpelNORWhBTmJieTg2MWI0WlZzdE1tdTN5cVhubjdTdW84VStLdEZuREtRNXlXTUpVYTNXN0kyajhNK1FqNUsvVmlzandqZklwelpzSHc4a2NvK1NTVjUrdm0wTDZqRlBEbzFmNE5mOTIzWWVFVE1NQ2pkZFQyT3Z4c1FFYURidkpSZTFKaWp6RHp5NzVrSzExbkdxUi81ODQxNzJuait6bE1QMnhIOGtqM1dWQzZaUkF2S0RJMkpYRklObkNEMjJWQ21GbmtidnpzWlpTMDJEc0o2WkpmcU5vVytxZDVISEVxSmFyZGtiUmVGR2R6ZmJjRG1oZW8vRE4wYWN2Y280VjI0M3Y5cHc4eS9EbXhoc3g1R0Vhd2dVbnU0NFhua241US90RjhiMjY0bkNuSzJ3OEhQbDQxNUZka0V0aUR3aC81Wk45NTYxdkEvMCt4d3ZuNzRJam1YcHY4ekF2YkdvaUtIdkFpeGN3WndoUlY3SVdPaDU4QjU0OTlhMXNrNEtlNDJCb203eW1CVFdyTmJzamFJdzNScDB3SmIxNmtaZmdTWEUwdzQvcFo0cjRLeVRQOWlQQ0VWMWpxM0pjaFljQW9VZkpEVy9WWTBhM3VnNjN5YmlySk1aNmFTd1dIUmh6azdRc2dXMXN1ek5ySm0rY21aVG1ENFpuNFhjTzBVenJGR0NiaWRRZXN0cnRCSE94eWpNeEVKUDc5aXhOc1prWDVreFdlWWhqeWxFczFxek40ckM3UzM2S3FkalZnMzFIOTE2REhkSlM0MUxDaGRkTU42bHVLNFBJMVNaUTZBdzFMMjZ5YXBOcmpCMDZzMzVXVmMyWjV5VHdyREhteDE2dThuS0Y5U2lkODR5eEVHbjFucHFRdGZnSHMwK1U3amxORXF3RFMwM2FRNTJ3SUNCSG1xWEp0ZHpHUnJyMmJ6WmtTVk05cFVaQXkyK216eW1FTTFxemQ0b0NuZGJXZGFSNjNDa3dkRGhwWTU3QUd1NWlFb01GVzhVNXpEUHlJa09XMTUxQ29PL3lObjNzWFZWaWRtcmdJdWJ3Z2VNVXRxVFhSaVlVNHZ5RTU2WWNPd3AzUVdSQzI2cVhScWNMN2luVVlKdUsyUWNGL21oQm5Db2QwS3Vad2J1enF1V0JwTjlaY1o0eVdNSzBhelc3STJoOEdWNHJBTlRpeHRVMVBFQlNqUzRXVnZpUFAybkkwa0YwbWdEdkxicGxWV2R3a2VPcW5qVnBTYkFZMStPN2VORnVDbTh4aWpsYXRwemFsSHFiakY5Ylh2WXR5QTZ1cGVMRHE5R2lRenViVjZZV3l3NjM4ZjhqUDdQOWJTM2FaTnRWbEFyVGZPWEdKUDV5R01LMGF6VzdJMmg4QXlzNllMMnZFV3RVbzhUZWxPcjgzOXFZbFI0UXdJT3NORUZaRXl5VzBKbENvKzdSdzJxN2FZd24yMEE4bGhIVGkzYW0xMWx5VWQyTjJaRmdBd0FMQW9SR2lXeXRuNk5oU2RhZVNEbWVycDlPbXcwN3lhVGZXWEc4RXZzSUk4cFJMTmFzemVHd2t1YjlMRmhqN0E2TFVCaVJudlVDR2hpZjA1WTJ3dWw5dmlBb3JQc2xWQ1p3azNmRGlxdnlvUUV1UHcyWHNGeTNCVG1sRnAyU01tcEJldmh4WU5mV1dRckM1eUlTYU9jV1laSEF1VHI3ZW9Sb1ljeXlTejFNSWVSc2daU2FERFpWMlpNNWlPUEtVU3pPcG5DdjN1WVpmSm1rSGpRM3oraS81YUtuaFU5VFR1YTRvSmZQdXZROGNNbHYwK3Q4aHFKc2Zlb0FZSnVDclBKamNMcHBTQXRxVVdiUnZvUWc2T1RPM2o1T2Z6ZkVGNHdaY3VsUW9uRyswOWdIUEpCMlQ3VFV0QU5wY2R1TGtIcW1mNWI1dm52NXdrOFlMUFBiNHlYUEtZUXpXcHA3eXg5alJxM2pvYTJRUDhjRFhSWUhBMDl6azFTTitIditlWjlkMlEzbHBkSit3OXJGaGgyN1ZmWkEvQUs3UTk3anFxdDhOaDcxS0RlSGdydndBWFMyMG1Ca2FRV2RRL2Rabkd1b1FzUlBpWG9rQ3lMZ3BJU0R3cytnSUxUUTU3Mk1QQ0FFWUtjUXVnVFFtclJkd0FwUE9OTFBKZjIvN1FQYWFYRzhMSTVlYnhDd0E5enpQSXlxNlc5NHVhU09qY2hCM1NQMUVNTTJCVUtnem03WEt2NW44Ny9WVDRBY1NyKyt1bnFFcjFJUjF0K2lWVXAzSk85UmIrSzZpbHdTeXBkeUdoNUhncGZoV3RFcjVaMTVCU0dQc0kyUzRWQXk4Z0cvWVEraTRMeGhreVRsRmhUcnY0eHk1UTFsU2habTF3UFpGbVMzb3V1bGxHY1VDdktqT0U2WUxMaE5nOTVoZWhXUzN0VEtBem1MQXUxeGsvWG1xUXhNZ1NkL2hxNTE4b2U2anlSWFlJbHRqZk1sZG1xaUlvVWhnSEVDRHhxQjE2NDFLcDR3eDRLMDhtTlkxZWhuRnB3Njl4a0dhN1pFMDVRZXBHbExjaEEwUmRlVTJnb05EU1ZLQmVGMnhMSER6MHREM0ltUTU5WkJrMWx4akJEcUJkdm5ZZThRblNyQ3dyZmV2cWo0bmo2Vm1jVGhNeVJJdXBqVDNYc1Z0aTFWNEFwaCtiNWtGdFI2WDlqajV4MjJaanViZVJNZ3VPVVdKSENSL0lpTzRVUEtSSndkejd3UThWN0tBeFlLMk1yUlZoT1lXQm5pOFZmbFcxa2tXdFcrdEpXQ25wTFNxeVJXNTlrbklDTGY4eUxORTk1REJBRkl2a3pKZGNEV2ZSUDZMSXlSamUyekJpdXcwVWVRNGh1dGJTWEZ3LzRyM1FrMW55RE51aUNyQWFJR3BobCtuOGVQZjE3MWtwOHVQczM3TmRUcEJxRndWelgzSUJIVjJyMERpSDdxV1ZwT1ErRnMxODYvVk9uMkp4YTBIVHlETGJURm54SzkzamFTUUZCSkNWeVBXeWU0TmkweFdCZm1URzhxSXM4aGhEZDZraDdxZk82SmEyMG5ZQWlKZS9WeTV4MS8xYWpNTUM2WGJlRndNQXFIalV3ejBkaG4rVTV0VmFrVDAxNTk0SXN0Q0NmRE4zaUtSZEppVnlQZTU3QVlGK1pNZHdvRjNrTUliclZrZlpxRkxhZGdBSVpsNzlZZ2xiTGJ5VUtOenJ5YVZxTGJVTG9BOFM0RHJIS2tpbmNsZy9MQTN2Y3R5U1lDMC92VFdsUUpDVVVDcnV1dTFIck1tTzRBUUZDZEtzajdWVXBmSW1OWnIvVWtsVXZmdGRZQjdZNHJ6MVVpY0l3R1A5NDdSYkNJTVhkWlEzV1hJSENvZy9Pdmx6eVBVM2htcGhOZzNuV1E1a1FTUW1Gd215ZVlFNWZRMjVSMkc4TU44QkZIa09JYm5Xa3ZTcUYrUUNYcnZZeGozWWw3NUVwTGVEOHNsSEhnQ0pGbHQ2UWV1NkZSRWVvb2tjTkpDWlRlRWZNYlBCeFVrY3pia2s0c0s0V296bnduSlVOTzdUaTlFU2hNSnY5bzZ0OWxNTzRNbVhHOEZJdThoaENkS3NqN1ZVcHZFUkhBRk5uVFBIY2Y2MHFadTlKejU0U1YydndrdlRESkdnQmo1cVlMMG9vSEZ6a1FEcGdnMHVZR1pNcDNCU2RCZkNCcm1aVGZLNVpYcThGY2FVa3M2alNTRW9VRklaN1pCK0tiMUVoK1dHd3I4d1lYc1pGSGtPSWJuV2t2U3FGMlJhOGEveTVzRmVNQnNBUWJ5YzVyOWl3QTQvMmt5VWVLYy9RWkNHRENvSkg3WTFCZVFha0oxTjRRZHlpTUFrQ0czdTRHZko2ellxbHYxM0ZXeEpKaVlMQzNKZXdkMU9yaU1VKzNsNjRqT0hsWE9ReGhPaFdSOXFyVXZpRWpnQ1c0STgrNUpRSEVUeGFpbzZWVnAxeFBJRWUvUWc4YWlzVlBXb01ZM1doK1dBb2MycGRGM2RQajE2aksweElmcjB1OHk3ZnZIUmFVTEdSbE1qMXdNSkZVR0J1RHpQWVYyWU1xNU9UUElZUTNlcEllMVVLSDlHbmQ0L2RjOURJaUlsS2FnWjdZakY3enNHLzgrRlJBeUNUVytGcDdzMERaeFYwK3BxNzlKb1UxNnZEN3Q4MlViNXdIVW1KZ3NJMzZJMHdhOHpmR093ck5ZYWE1aVNQSVNUVHJJNjBWNlZ3RTd5cE4wVFhDaWpNc0tGRzBGWFM3UGM4L0tNZXRjWGFEUVdQV3VWWFhTVlRPRHVpNndDbU4vNkVOcEk5Q1BMbEwveDY3VkEzLzV6bXNvNmtSRUhoS1NybWFKMHFLQTZUZldYRzBGSk84cGhDTktzajdWVXBQQXNkaVFOeFpicUVOc25pY0huMlpOcTQvWUpIN1lsQW14ci9GNWpSemdZZXRaWWQ2NHo1dVVObmRJVldHRmp4aWF4eGRBL1dYUy9QQThub2tWK3ZlYWorZEUvcitFVlNvcUJ3MWp2TnJwc05nc20rTW1Pb1pVN3ltRUkwcXlQdFZTbmM2TjdwM1JFdDJQdHVmVytMR3NBT2wyZFBwbzNiYnkvY296Wi9MOVg0R0krYWQyOUtlaXNNemZBekc2ZkxzSmZtN29ib01CVFhxMDJlNlpMUHF6V0xwSVJDNFFmSlkycVBoQWsxMlZkcURKUndrc2NTb2xvZGFhOUs0ZXpHODUvcTUzV2ZXYytETHM5ZW5qaGVnUmlQMmxMeWFyWUlqMXJEdC9ndnZTOE1RNnh2ZHA3cEEvQy8wdmxjRHIrOFhwRDIyUmZ6V0JxSXBJUkM0ZXhidC81T0V3VW5GdnZLaklIOFR2SzRoT1JXUjlxclVWaXo5dXAyZnVyWTM1S25qVm1nSGVFOE9kbEtOQjVHS01FZXRYbnVaM2RvcXRBS082Umx5dlV5a2lNcG9WTFlrRVJQTGZZNThxakdPTWxUS2lUU1hqK0YxNDV6MjZvN2tISlJOUWZBbzNZdlZNVzAxbUVNTFVYemdVZU5qNTBDQ3ExNXlUNWtDaXZYeXpBcmtoTERvTEJpakpNOG82RndlMWtpQVI3dVBDemp4dlIzVFIyRkRyQnhKbTdldFpBR25rN3V0eW1pL0tHdTEvazdaQW9YMThzMDVqNVF1RERHVFo3UlVMaEhrZmdTYmRQeUJja21ObU4zSHVWUk94Q0QrZWhheEhqVXJ2dVhmUTZad3V4Nk9ldHlIeWc4aUR3REtQeDc4S1pmWjFYc3lFdVF0VTBkaWZaeDZjY1FCN2ZRVFRvY1NCNzMySEpyamJrUzdsR0QyWURVbFJRYjRSNDFHSzczZlRXZUlxOEIvTXUrWkQwZWN2Nmk5VW9ITlF1N1htcEVFVzZTY0VvTTFKTjExZ3ZKdnRCQThwUUtnY2twT0ZvKzRYbzhQSGQ5bWRuRUpWRGlrUG9jOS9WaVkzdTJGKzVSZzVIeTdiUjZnSzgrZU5jbkRQeThTbUJTR0E1OUdaZ3ZNL1JkQnVUbEU4M084azFXdU9WTU15SUg2OG5zRDNjYU11QjBJSGxLaFVUWVM0ZHk5R2paTnNBN0xvRzc5RDNBTFpncFQzM2l1dVRXR1FlTFpJTmJWcGlTM1UrejVVU2RleDhnNG9pODdzMHhYQXF6NitYV0ZVR0pBQXE3ZGVpeDFjZ1RZVzhaaFc4dzJsNGhiMURIM3JadTROaWV0VDE3ZjEwRzcwVTAyRnA1YUZocEh5dm9LRzJ3aDBwaGZyM2NSa1ZRWWpnVUhnL3lyR3hST09pODMxdkNyNWdid1pIRnhualVmcDJ0a1VreGJTWGNvemJWcmJvNUtkaEFmcjJDczllYmNUekk4NjFGVnNzZStRSzUyNnEzd2xlaVJvOEFBQWUyU1VSQlZFT1R2aGJ1VVlNdUIzM0FKQnpRVGdWNzFLRExrZXg3ampSTlhLL0lValZsSHl2eXpMMXcrcGV0bWlvNmJMSHczbWh6U1lwUHhSdzBqOXByb1gwWjdYaDQxVlhvR3JVdmdaSlUzN090K1B6Rm5DZnlqQWU2NFI0MXh1REVIbjY0UjQweCtMeU1oTWZqRWs2NkZYdWhrNGdQZFdqejZIZllsZ0VKQTdRd0ozbmpKYVlrMkVOU3BoVFRKZ01CNk40YSt3dmM5VzU4bUhHTExoZFBPS0I3ZXpPazJFLzN1SmJOa015WUJ4R2dDTFNEUEdyVFg2SGRZSHI0SGJZbGVBWjYxTjcvRGE0ajJmZGNZZ0ltWFZRRVFqeHFiM3JudjB0cVJjeXdxWWl0RFBhb05kNzE3WTFDeTZwYUdzT0lRQWtDRHhQeWlYZjdqcmYrMCsvLzd5dGY2eFRNZ3RCV2lUQmZFcnc4L3RTbjQ5M3ZldnNYSC9uT2Z6NnFLZkV1RnZacHdQaUpSUUE4YXBISFlRSlc0RkdMTzlKOHp3bVdZWkZ6andCNDFDS1B4WVE2S3oyRU1HM2V4Y0lKeXJISXhVWmdMNHhTUlM2NkVEcjJBSTlhNUxFYnF3THpUeW9DZE1JNDdnano3dXA0bnNTcGdOekx1Z0E4UXdSOENPeEVrMnZUSjhvZkR4c0FJbzgwMzdQZkFreTVzQWcwSXFrRjJZL2p3VmlLMWhLOEtqUGVHQ3h4c1JBQVoxZnMwWXBIQVB4MmtVZllsb3g0UzdBRUlvQUlJQUtJQUNLQUNDQUNpQUFpZ0FnZ0FvZ0FJb0FJSUFLSUFDS0FDQ0FDaUFBaWdBZ2dBb2dBSW9BSUlBS0lBQ0tBQ0NBQ2lBQWlnQWdnQW9nQUlvQUlJQUtJQUNLQUNDQUNpQUFpZ0FnZ0FvZ0FJb0FJSUFLSUFDS0FDQ0FDRnh1QmxCZjd4Q0l5Q2gyeE5tSCtpNEpBMC9PZTF1bEhYbm51cWY1d2F1blRNUnpwS0dYQ0VlaDRYcnF6UUxmYzN4d09PRDRkdzVHT1VpWWJBZmlJNHBZVGdXdjBSYXN0WjFKc3BGZEhyQ0RNandqWUNDejV2M0F3ay9nNUEwdEppUTRyTDBZZ0FwRUlIQkF2VVJkSXlnc3dIZnBMZERoeVl4UWlFSVBBTk9sNlAzRFlEUHNDelVCMVpUb0dGc1lNaUVBNUFyTjNtOTdQS0xZRFAxUmZyaUhMeW5RTUtvdnBpTUFBQkZaZWhUZGZlOXhxZXlUaEhhNE9mV1U2SE5reENoR0lRV0Jqbjc3YXRlVXMwa244UktncHJFeUhtUmZQRVlFNEJPYmdLOGtueEUxVitHVDRZWncwZCs0eUhlNFNHSXNJQkNOd0ZUNUtkTlh6VlZwNHJmdHFzS0NTakdVNlNvcGhFaUlRZ3NBUjlIYmhtNTdPRDhSZEp5UkV4TUE4WlRvR0ZzWU1pRUFwQWczMk5YRndxOTEwWkpzaFEvbVFmYWtPaDFxTVFnUWlFTGgraDJaZUlVN1h3eElaeXFjUFMzVkUySXBaRVFFSEFtdnM0MTN3NFVVWFdYZklEeDFGb3FOS2RVUkx3d0lYQllFUHZIRDIxU0hVcGJkTmhVeUJXMjNSbG5aQWJtZGY3ajc1b3AwU0ZWT3FJMG9TWnI1QUNMeUgzUGthMloxNnJsK3RUbFBDSWJ4SHlMNHRxVXUyLzVFODFuWDJrKzNjdnBoeUhiNVNHSC9CRVpnbnI3ZXk5OTFkZ21heTBuRkZUTXN0RWNkVU1reDV2SHo2WWpibm03c0wxRnlxSTFBR1pydG9DRFEybUNOaG8xdVZ3anZpTzkvd0FWemIrWEFKdWhmUEFuUTcxWnJoVWgwWDdjcGdmUUlSZUpDd1VkZ2FJZXVzeEV0QU52TTQ3UWNJNnh5S1RCM0g5NUtCMTJ5dDVReWhSSzlIUjRDTm1PVWlJdERsMzUrRjlUbjdySHJnMTdVUE5sQXJyLzJOL0NQSmJjZldEZkJUN05MeTg0UitpTFllSGVYMlllcEZSZUNhbUV5RFdiVStxK09IbnJhUHp5NFBydjdTajJTZUdjZldqWVZjRFoyN3EwZUgxSSsvazRWQVcvaHJZVWRhcTFMTkQ5WmxjZWozNWkyeWpGc2huT0d3VkdKUnhzWC9sdXVJbDRjbExnQUM0Q2xZWjlXNFp0TXVxbnJUeXRibERYdFYyb2tZTEVKanZ4b2xWODA4UUllYUZjTVRnd0FNcy9xc3NsY3JibTI3cG5naG12YldqUTF4cDBCanY1d003Z0FkeVhLeDRIbEdZRWt1SUZzYnZMVnR6aDZGbmJWazVadXZ5bENXT2JadUVENW9wRW5MUlVZN1ZFV0hMUTFqSmdDQnR2VGhCbXh0QS9wWng2SEVhR05maHJMTTNyb0JzODU5bGc1RHZWYVIwUTVWMEdFTHc1aEpRS0FuRzkrQXJXMVRMMWkraW1mazJJeHVwaWlPRTNQckJ2UWZlUHFDREJTWnRWQUZIWm9jUEprWUJQTEo0QTczMjZaV2ZFWmJuV1p0M1ppVjYrQlhLb3dhQitoSU5SM0xuV3NFNEFGL20xVUF0cmJkckZJVHVwbWlPS3l0Ry9sZzhhVENJb2tCT2dyMUdKb2dCTUNGdTg2cUM2UnJWYWgzbzlQWFNzUEFUN3NqRm1SL3BjdW5zN1hNZ1NlRGRBU0t3V3dYQ3dGZzdqR3IwZlg4QWY5bHE4UDc5Tk1EWitldTB6azM1Vmd4dG00c0NlYkNRSTgyMTdYb1VOUmpjSElRQUFyejFwSnRiWnZmZ3BwREEyb2Yyd01nNFpzcGlrem0xbzAxc2Y0UzNOQ0hkZWtvdEdOb2doQ0ErZDQrcXk3YjJuYjFOb1NkcThnNHovM0E3QmtjTjdkdXlNWElWM2xqWDRzT3YzV1ljb0VSQUtvdHMrcXhwUkxOOWNTcXlzMFVSZkU5dWZDTlJ5MklVZU9PV0NwUlpBd09EZFFSTEFrelhpZ0VaQ3Zjb1J3N09reXNtOXhNVVJSZnlyMTFMRzZXTFJPbXZaVDlJazljYUtDT09IR1krNklnY01CZkV6WExobGtiaTRuVjJqbjdnbkU4cjIvZHVNelh3ODBUdGs4L1NjdEFIVWxTc2RDNVIyQ052d0VObnZ0YjJWVHlPNnlkUTBCdE1VVG5kUXBWbTN3a0diSEJPcEpGWThIempNQU41dTM2blRzcjRPeWFaVHVRRW1vRDA4ZXVZMHNSdFVQZHpuTnlRWWFTRUJvTTBCRXFDdk5kTEFUMlRsZXpoOGp1TmFEeWllRldDSzdvQXk0QzYxczM1c2tUMlhTUDkxcUM1YW9aQTNTbzJURThPUWpjSUdkZkk0OW4yUUY1N2s1cVZ4Z21NbHlIMWk5cGsyZTY1UFBwdUlib1NKZU9KYzh6QWc4OWV2WXZZUCtscjU4ZDExbU54amM3bjYzNktwODY3YnVZc3Y4ZnRwckJDdlhvbnQ0QUFBQUFTVVZPUks1Q1lJST0iCn0K"/>
    </extobj>
    <extobj name="334E55B0-647D-440b-865C-3EC943EB4CBC-32">
      <extobjdata type="334E55B0-647D-440b-865C-3EC943EB4CBC" data="ewoJIkltZ1NldHRpbmdKc29uIiA6ICJ7XCJkcGlcIjpcIjYwMFwiLFwiZm9ybWF0XCI6XCJQTkdcIixcInRyYW5zcGFyZW50XCI6dHJ1ZSxcImF1dG9cIjpmYWxzZX0iLAoJIkxhdGV4IiA6ICJYRnNnWEd4bFpuUmJYRzFoZEdoaVpudElmVnh5YVdkb2RGMWZlMmtzSUdwOUlEMGdJRnRjYldGMGFHSm1lMVY5WFY5N2FTd2dhbjBnS3lCY2MzVnRYMkVnWEhOMWJWOWlJRnRjYldGMGFITm1lMVo5WFY5N2FTd2dhaXdnWVN3Z1luMWJYRzFoZEdoaVpudFlmVjFmZTJrcllTd2dhaXRpZlNCY1hRPT0iLAoJIkxhdGV4SW1nQmFzZTY0IiA6ICJpVkJPUncwS0dnb0FBQUFOU1VoRVVnQUFCZFlBQUFDMEJBTUFBQUJycG1NT0FBQUFNRkJNVkVYLy8vOEFBQUFBQUFBQUFBQUFBQUFBQUFBQUFBQUFBQUFBQUFBQUFBQUFBQUFBQUFBQUFBQUFBQUFBQUFBQUFBQXYzYUI3QUFBQUQzUlNUbE1BRUVReUltYk43OTI3Vkt1WmRva25ZUzA2QUFBQUNYQklXWE1BQUE3RUFBQU94QUdWS3c0YkFBQWdBRWxFUVZSNEFlMWRiWWhrMlZtK1BkMDkzVDBmM1cyaXlTcXVYVXIrR0lWdTR3ZkdIM1lobW1Uekl6MzZRMFFNMVFtUzNhaXh4alZta2tCU0xVaDJ3b28xQzJHeS9naFYvZ2lKSU9rbTRFYUMwQ09LSkVUbzNqOEpBVW0zb0NTQlFNMW1rK21lM2MwYzMvUHhudTk3NjV4YnQwNVBEK2RDMXoyZjcvdmM1ejczM1BOVjFVV1Jqd2dHM2s1aWo1ZHQ2dzJZc0UzbWVHYWdlUWJXWTZWT1hyVkJOR0RDTnBuam1ZSG1HZGlOMWpwWnRWQTBZTUt5bUtPWmdTa3dzQm12OVVNTFJnTW1MSXM1bWhtWUFnUExYT3RPeHdSZC9kaHYvOVpudi9YVnZ2NUVYTWM4Y1c3QWhHVXhSek1EMDJDZ3kyVjhyZHIyNjcvd2FTbjNWK3lpRFppd1RlWjRacUI1QnQ3SU5meURzWlovNml0QzdmZnNvZzJZc0UzbWVHYWdlUVl1Y1FXZkJsaCtYSFJsTnF5eURaaXdMT1pvWm1BYURCeHdzZDhKc0QzN2JWWjJ6eTdhZ0FuYlpJNW5CcHBuWUpGcjNlbUZlejE5Z3haK3ljNXF3SVJ0TXNjekE4MHpNTWUxVHRwQnBrZFErb0Zkc2dFVHRza2N6d3hNZ1lFT0YvdDJrT2taNksrY09DVWJNT0hZekFtWmdjWVp1TXkxN3JUV2ZrY1hlb1FNN2F3R1ROZ21jend6TUFVRytsenNyVERUYnlCazJ5blpnQW5IWms3SUREVE93Q2JYK2w4RUd0NG56bGJIb2dFVGdkNXpzY3pBQkF4YzVWcS9IMmhpMmQzcVdEUmdJdEI3THFZeDhMcWZvNGVXVUJXOEVGTzR5bEJRWGd5MGxNZ0dYT3lIUVJkUkZQdk9Wc2VpcUcxaWh0MkJWcVhyWkZ5RWdFR2t5VUNoUTg5NWs5MjR0aWZIazdRVlU5aFRQeTRwQmxwS1pHS1IzKzJhK0M5dmlSdzdHYlZOekxJN1VMMUZJUmtYSVdEdzBwT0JRb2VlYzR5Z2lyU0FZNkNsUkhhQjZZMmNySHJvOUNYMXJ6dXB0VTJFeUNzWkZ5Rmc4TktUZ1VLSG5uT01vTExXT1lFakxuWm44ZDlETDAzYStxR2JVZGRFaUx5U3lTb0VERjU2TWxEbzBIUGU5UFFtUGNWVTBsYmdrcUdxVVRjVUN5MFpzb3RjNng0SmV5OTEyYk5Ucks2SldYZkxnZGRuRWk1Q3dTRENKS0RRbWVjY0t5aG8yOXNlTTlOSWlvV1dERm5jSW45UjlEWWNldXFhUUhudHcrUG02VU1kRUxMRGZDWGhBc0U0VjFlU2tBUlVpVythaklLNmVQTGhUN3dQanR2dzk5UXpQZHJGdkVSdTNOU1N2cyt0cEFOY0FRMmd6SjU4bUlKamFGTWoyK1VOK3c3M08vYnp5TlBicVdrQzViVU9DSzY1amlIMWtLVW11VXNJcGxqZzRoSGErUkZGTU9MYWdmdnpUSy9OSUVGbkxsa3pLUnhhSnlrb2Z2dndrMnNkWSt4OGRsbzNZQkFLRFE3ZVdlUlpQQ1VkbFZlNDI5ZTQzN0dmRjFwdWtab21VRjUwcitTT1k1VnVqVjlscVVtNFFEREZBdWREZkhLdGEwbHRBVFFKS0ljVWxaQzFycmdJRC9YNW5SeUcxM0JLMWpPQjhxS3JVZTZrSjR3Q3hCSlhFbGtobVBPbTlhVWJjUEE3U0VNN2NHOHVxYVFUQ0Q3TmIxY1NGcGtyZkF3OTBDQi9WcUNGallRM1VpTVRFMUtrZXA2Ym95cjczT0prUjVwQWVjMUFiZmUxQWpaVHZuMFJUTEVJOHVqeDZ3R2xmSXhlOG9oSDRmUGtSbHR3a0U0NndxRjFRa0d4NUM0RGFKVG9zS1NoU2tzSGVCeTBZdVkzdXVUK20vaExHd0NtUTFiTU0xYUk4MTFTUmRQWVVEMFRVbDREMzJaaEVKam80U1hoUW9LaEZ5dXVSMjBUZXQwM2dhVC8reFY1ZTVMZUlDLzk0d1RWWVhkMXFPb21ZWkc1R3djTkN1M3FUV3M2WkhUaG54M0hpcGZvVUMwVFVsN3I0SDlvKyt3UlhLTk53b1VFdzNEdzY5RWVmMUMvMmMxS0Fzcm1SSXVQRTFRSE9EVllUUWQ0SERTNGluVjl1amtkc3FJUWkveWl4NkR4R1I2c1pVTEtpdzRIYjFuTzZHcHNtNmNsNFVLQ1lUN0Y5Unh6QVBDNVpVOFZKUUVsM2J1QmNZTHFBSDlaNnc1dlloWW9lSitBWTBCT0pNV1prUEtpUDZsa2Y1TVZ2Z09DdXkrVHlFcUNZVmNuS0ZGTmVkL2U0WmtFbElkcFRNcGFSeWJ3L0VkdERGV2RqMmdUNERhdFZWWHN2Q05td1dtZDdXSkdYTXFMTGtheHlUMHRlNDBRL001M0VsbEpNQndEakJiZ2tNOHVQSGs3R2pnSUpnRmx1alJpV2VzR0hiUzV0YnNHVmdFZUZZdjh0dHk4WlVzUzY1aFE4aHE0ZzlNak9UUk5JeXNGaGwyaHVKNDljYmtkMmFIQzY4OWFSeWFjODdqSEVDcE1vYjkreVc2TkhGd3NZYVpIMkxIaHp3NUpyV05DeVdzWDNMZE1OMzFDN29pVUpMSlNZSmhYY1QxaW14QjBhZXdOUTBsQW1aUVlzWEdDNnJBN09sUjEwZ0VlQncwd1RVSHI4emh0cHk3WkcxcG54SVE5R0Y0REZEMDdka3F5ZmNsS1huUndpazBvTDBrN3pHMVJLY2xkVW1DNFYvcjRTUXl3c212Q3kzMFljVzk4cDRkYjYyS1IvMVVmOHNDMEdpYVV2R2hsYzNBS0tYTEc3MHkwTHE1bmgxMytQbkcyZHlZQlZjSDlPRUYxNkpPcXorU21BendPR2x6VkdiYnJSWmN4NDl1QlZVRzNtUlZ2UW1tZERrN05Uc0tLbHBEa0xpa3c0ckw2akJLMm5ndVQ2ODZTY0JKUUpzTkdiSnlnT2d6K1VOVkpCM2djTk1CMGxscmZZc3k0ZDFSUk5UWVViMEtUVjFkcnhwa251RlYzMFdXU3U2U0I0WDQzT1NVdGlFRnd5QlBWWnhKUXlwMFRHaWNvSUJDT29hcVhEdkE0YUlEcExMVU9MUmM5bkRlMW9tcHNLTjZFSnE4T09HL3JMa0Q4ZHpDZTVDNXBZTGhmOGZzSWRKOUEzN3RkcDQzNHp1UThUbENVMGF4MTc2M1paOVFvZlhrTFZTZEdtOURrdFFMdTcyam1hYWRHemdxZGpkYUxBV0JnQzFvd3ViNnRZZVBCSktBY3J5b2hhMTF4d1VLaDh6QkZFZlY3dTVZWEVZMDJvV21kamdTdmEyWmhKVlc5WTVMSVNnTWpjSWg5QW9kRngzcm5zUHdrb0RSRzdHRFd1c1ZJdU5iRm9yaGNLTFFNaFVTalRXanlvblZ4bVpUNmdrbEl0YktWUkZZYUdIR3g0dmNSWGdac09qU1Jtd1NVOE9VN1phMWJySVJydlRnQ3RjR3hiVm1JaVI0eEMrRW1kSG4xMWZZWDZuSlhuNE5NSWlzZGpMam9BM1k5cDQvSkRaYzZHVWxBNlE2dGNOYTZSVWlFMXBlNFVBTi9zdGZ5dzZPeEpuUjUwZWRrVlZrZDZJczNTV1NsZ3hFNFJLZk1uaUxpdVVsQUtVS2NVTmE2UlVtRTFtZDZvRFk0V3BhSmlHaXNDVjFlYStENlVQcWkzMVJTUUpMSVNnY2pjT0R2SXhEMW5RMkpNTTBtSGVYT0NXV3RXNVJFYUIwWCtYMzMxYkphR2wwSGljSVJha0tYRi8wWjl4MXBHT2I3dFA5cWNGWmFwNE5TZHJRa01CVklBa3E1YzBKWjZ4WWxNVm9YLzVmM3ZtVWlKaHBwUXRjNkhRaXEzZUxRZTFCRDB6Uk5xQTRHcjVrK2dIQjQrM1ZaNjhpU2N4NzNHRUtGczF4TG9uaTcvTTZxbm9SekVXTVQ0a3dZOHVvUjdkc1FtL3JROU95MExqcGwybU9uR0hnSXRRNWZDbGNIOEFuSDhDd0Fud090YnpGMnROWlY4UlFhaWpOaGFQMEl2RXMzKzhZWFI1TEl5Z0NEUURZQkZCd2JHTmZPU1VCcC91eWdSMUFjclBFNVZOVW1BZng2OXV2aHZvODNLUWN5NUlFbTgwVGdyTnYxaVAvTGEwUEhlSndKUTE1cmNJK3VvUjBJRHpHY2FQdXNBUVo5aTA3WkRzYTE4eVRTMGN6VURub0VaYWljUjRiSy9nU0FjZExCNDBDYlVKQ3VQTkJrbmdpY3RkYUxBMzR0ZXphd2lIaVVDVU5lZE1KeVczaWFONGFtWjllSHdYNmRiNi96Qk5LSjRMTzhxRWRRSGlrT2xZRUpBSXRWTlk5OTQvMkx2anpRTUF2UFo2NTFNWjlzYnE1RmRHSG5LQk9HMXVrckFUZk93aGZnOVBIZ0JIY3BERFV0WllDUjFVU25iQ2dUWkNBSktPbk5EWXdUVkljcGM2Z3FUZ0w0UzE2WjA4VFRsdktBb1hIUW9OeVpheDNuazlzSU92NGNaY0tVVjA4SkhCU0dzcWNRSnJsTEpaY3c5Kzd2M1g1bXFHZWFZREJIZkdORFJ5T3lwZ0FLblphZWYrZGJYMzNxb3lKM25LQTZWSW5KZTRJTTNEaG9VT2pNdFk3enlUdUN6am9uVHJFMlZWNWh4SlRYU0hWY0lMaXQxWnVDckZhb0VPVHdnUG95d2FEM1RWck91M0E2QlZEb3RQUk1vZUJiZDV5Z09yVHdlZFQ2cjkxZjlSUHdCeC8zcDR2VW1QbDFxQ0xtazErcnRGbWRHV1BDbEJjMDVuaHJlakxFbkpteXFzdUZnZnZ5aytDdHJTZVpZRVNPSEpRZDYwVlpPQkNVVTY4OFlmNlo0L0pNbHZNQ0VJT3ZtRWRWNjlBejhBOFlZWDJ4VmNWUHBOYngxbGJhclBKWEZERW1USG5SWDZtNHhZelRvWkR1eFpCVmJTNTBpeEJlMUZkbUlXNkNFWVhGRGgvNUs2cWFqVEJRV29XeHdTUDhyZGFLa24yNTgvbFIxVHIwR3JrS2JCWmc2K3MxTzAyUFIycWRmdG1NSHFHTC9Mb3JERzh5QzBFbVRIbk5ROFdYbUJWNE54aXZGa05XdGJsQWdPSzhvaTFkMFNRVGpDZzBJcWZRbjRMRDNlc2NCa3JZQ1RyMVpQK2t2TGhxOUI1VnJVUHo0cGMwZER2Yk5qSDZ2UDh2a3FlMUJRRGZ2TDlaVzN6dlRINkQzOHdOaWtXWXNPUUZrdUlybEd2NmRnRndhc2dxaW9zS3hKdVdzaXd3ckNhOFlGNFdUZnVlYmFvYTFQSmYyZVhIeDFYL1JKUjFqY0JXZWhUQ282cjFDMlk3cDJpN1FsNVJFUjdDVGdSdGplemowQzdzeEFlOFNzdkpDRThJTjJISjZ3Qy9pOVRSdDRHQlkwTldNVnhVZ2U3SW5pOHZaWUZoaWZETnBHdUNUeHdTU3BQVm9CWnFOQmNIT0Z4Qkg2NFJlUGUxUmU2anF2WGluWGlGU0FPZTM3eUtJVHhIenZ0ak5YRVczenNiV3NreDBYQVRscncyNFRuYm9KNjZxdlZpamcxWnhYQlJCWHRmOW54NUtRc01TK3pTZnM0NndJS2piUm1yQnJXaXZrRm8xU3VQWHZnSEs4ODFjbGtOTWg1WnJWc2tWRWJqNXYwdFUveEo4YTBUV2dYTG8rRW1MSG5SZGFnN1lKZk8wUnVQc0NtcmNzOVJPVDFyQ0dTQm9iWmdoOEJPVVlncGRnZ1pSelVvVjZaRzViQ0lhMlNCeUcybzUwWHJBN2liNWxRRHZmaGQvYWV2cXFrTTQ0citmNGpyb1VWRnVSRkZ0aDFaeVN3ZWJNS1NGeDJjM2dWVElDN3pZV3VHQ3hNa1BGQ0hSb29GaHVaQmk3NEJwejZseE9sRlZvTnlaV280QzR1NFJyYkVpQWJxbnhldDd6UDI3QXMrVXIvK1kvVlI3WkxCOFhpdDA1bS8wOVZnQjc2Q3dTWXNlZEV2STlIaEIwd3VxWjNzMUVHMXJId1F4cWZCbGdTcVkzVllZQ0JqVGt5TWJMRzdaVS91Vm9OeVphbzhCWWRjSTd1S21mT2lkZGJ5R1ZQSTlQcEhlaU5jVFdVb1hmRmFweDJJRDRhYTk1Y0xObUhMYTU5L3Z4cWEweDNEY2pOY0dDYnB5OE5Nc01FVUJUeXplN1FNZmQvQVlVM0VWb055WldwNkM0cTVSZzVVYzNoZXRIN0V5TE5iejMyOTcxQk5aUkJWN0RaZER5Mks1UVpqbHFld1hNVTUxSVF0THhBNTdhanYyOTJMWnJnd0FTK3FuaS9Qc01FVXNPMVREREFCRUJ5eXA4ekxWNE55WldxNkQ0cTVSdnBxa0pGVTY3UGF6TFVaOU0xakc5QTJHWGx0NjRMN2JHUW1FcXVwdEdxV1J1UGJkUmlQT2ROcnBlYjlHY0VtYkhuUndlbGhVY0NuMlF3MHc0VUpkazMxZkhtR0RRYiswemwyR01UTUVrRFRqbXBRcmt5MXFxRkJ4d2owOGlRSVExQmRKaWpEYm9jbERWV2FDVGhxcDRXWWQyVVc3UThKU0hreW9QR2RyeG9PV2c3V0NWcjB6QThUR2FiR251TzF2dXY5TVpRb3Y4RW1iSG5SWmFnZHFyR29KalFLbXl5czlYeDVtZzBHUmdtNGJpT21jV01HRVk1TXBlT0lnR05FSDJRWWdvcldPdlF6OTd4SXZMdE9CQUcyekZuOGxtdkdnTWEvN25Kc2xvSkVMVUhUK3MvZitJQ1dvWUtQUC9taGYxTXhieWhhNi9EQW1YTWdYck9WaWVFbWJIblJ3ZWtQQ2xpb3RQNGozd1JjekgyMy8yekxCNWYyZlAreC82RVhaWjROQnFaZkpCTWpkbGZOS2ZOcVVJNU1xWjkzUFgvNlJlblBETXg4L2NhZnJacEpSZUVZb1lPTVM4K2ZmSUNXTkFRVnJYV3c1QkVwbVBYdk9vbWJ4emFnZ1J6ZzJEYXZ6ZXhCS2lwL2tyeVAvSTFabE1XdWtvOTBzZVh4WkxPa2FLMi8zWUZWWnJvMFBkeUVJNjhCM2NLK1p2NnlJL2lwejhYc2dQeHA5OVhpclgvaW9JV2U3K2ZJKy91S1FCc01iTXJad1ZwMFpnbU9PeGluNTJwUWpreWh4bHZKdlJmSTN1enRJYTF1SFVjbnQ5MitvMk1FSkhLcGQrOTVWdElRVkxUV205cHBZVjBHanhyUTZQREwyZjF3aE4xRFZrRlNPZFBmSzdxK0ZlZkIwN0RZWWJXQXR1dFlyYy8wUGJ1Y2JLUFY4UWdUdHJ6b2hQWnAwWEY2VWZXNUdKSC9LT1lHenhsdlRBWWZYaUhmUFhrUitrdHlrNWtOQm1CczRKWFNtU1U0alAwWTFhQWNtZEtWcWRmYXhSUDMxOVJVQ3BvdmlxV1RGa3pEdFZRQ0N6bEcxc2lEd2NkV1lTSG16cVR0ZWxNN0xTekVQR3BxZlkxU0oybG1KWUJQL2EwaXFWeDZRR2NFaG83Umk3Q2xmVTR0R1R2NUxDRlc2OUNBNGY1b3Y4SHhxUkVtYkhuUkZ5alpHRGpyOGJXNWVBT1Q1OFZUVit1MEIvb2NYTXl1Yk5ndE1IQTd0REg2TGhTSGcvWWQ4S2dHNWNpMG1PbXltOWp0KzdUZUJTeGIrcFF6OCtJWWdiWUE3am84b1FETkVGUjB1OTdVVGd0a3d6Z2IwQXErR1ZDMkc3UWthRVNQU3lvN08wVXhJTWUwaUhIczM0TE40bzRzakNMeDY2Yjd4dmpZTWhZV2pUQmh5WXN0eXBORFoyaXF1Z3VSWE1BcnBnV2dRYmJPZXhFR1I2dzN2aWpYcWkwd01IMndweTVZZkFObFc2V01BZVhJdEhpTXY0TzNmSjNFeTNRd3Z1WTBNNDZSa1FEVmg2Zk9FRlM4MXJVcmFUeG9RS1BxaFdOSDh3S1BQVFRnNnBCYTc3ZUxvbWQyRldtcEM2ZXI3QzYyYUtUMGlHelg0UkhVR3JOU3ExVVpNU1lzZWZHZE1PKzErZ3JnckM0WGk0TFNmZXNWQ2lhaFpXRlNYcGFzVzJEMm9UZWxIWDE2djJSWm1sRU55cEVwREhXUGFUVjRhdTdRczNHcy96VkV0NXdPcVdPRTdVV0RvaU93WlFqcW9kWTYyeFZObjJZODNtRjJZU1NWODFBSUdxWnJXQTdQYjZRellEQUgxY1lFN3psUzY3dE9WOWxydFNveHhvUWxMekE3Z09iV0daclc1bUpmdENZZHM2ZE40YThJS2M5TFNadGdZSzNVNk14dFVxa2JiMTdVdXY4R09USzlMQjI2L2RHWjNnWkEyalU5VXBERzR3WUoyRHgyNE1MT2o5WjV3LzdIZ0o4ZjhFNDFMd3lwWElRQkVXUzJzU0NlUjdSWmNoYTZNUmZQY1ZxZmRic1BhQ2owSEdYQ2xCZDFBVThLSEhjc2J6VzVBTDFTRFJYRmthTWlHQVVEcjNCQWE3SEtBckM4OFJJUHNNOU5xM25oblU1OW4wQTFLRWVtSFRIekFJYmFtaDhXWEdiZEtXMzlYeFN3amNBZ1k4aXk2QzdCYzZSMTBDOGMveU91NmwwOVBsUVNVVGdobFd2WDZaeW4vZ2JnWlhwdE9DKzZIVkdlaTU5eFdnK2ZMVVQ3empuS2hDa3Zhb3NPVGwweDFPUmlEZG14dDZxRG81RVlJY3Jud2RENmozOEJVUHp6TCtsWHgzc0pUSlE4dVJxVUxWTVlXVzJ6ZXRvT2RHbCtnYjFDK3ZZa3ROT3VnMlo0SGZyZ29OYVg2RTg0TXRvSURlMUFpVXMwMEdOcE5QUTByNFNBZVd5YW53aE4rdmgxaHVVelB3c0o3L3hQQ0J1OWRhWDFkeHpTdmFXOEVaSjFJZkNITkFKelVIcWFHNDdTT2d6bDNLOVZ1amFyVXVKTXVGcUhGNVZuSUlsM0taS0xFZExXMDRlWkhINVhDQXVhMlJaUFFUQnpRaVVVeWNkNDFweVVEcE1UZjFsVWc3SzFEaklkTW1NTFJIdGV1UGxpZmdnQmVCcU80YVFmdHBHTCtQRFNiMkdqb0M1U29PcUFwcEcrclBSRHpFc2pZTjNEZE1JSVRWbi90c0RUWStmVG9jcWhJUjNadm0rYWloYmFkWVl6TkZVN29yUU9Zd2h6R1Z3ekZCaU1NNEh5VXNaaFpPSVpIdGZqQXNSemwxbjJEWGRRV0RCVWJISDNDSVpCWUxkRXRqL1FNZE1QVSt1ME50NmdxejI5bkFoL2xKWll3eVo1cTJ6MER3SnQwWkpGdVpFVmJOcjJ6NXZXaTkvWGlMR2xybXNkYnRvZVk4SDVjTHQ0VnBFb3JSOGcyNWFSaUdpY0NaU1g1b0IyRmJoQ3RVUk42eEZjUVBma0ZqTUNnYlptalFaQnZVT1dCRk9MYlJhUWZaZ2FXcGVnK0Q0bjdiYlNJT3QvZHJBYjJuSEhEdHkvSEh1Vkc5bkVGMVVmakdEamVaSGN1UGsrY2R5ODBic08xaTVwU1U4OTAzUGI5UWwyblhDdzFaOElUUy8xbTd3VENIejhiVXRQcDJIdC9zSzljcko1Y2JlTHg5UGxaNHpXWTJZTHBRTXpFR25Dby9VT2tISEhORnFYQzNqSFhHT1dQRjFrQUxySzhsWXdvR245NU1iTlQxRHgzTHp4Z0NPWkJlMndGSllvQnJ5K0d6VC8xRTF4OUFtR2JyNlhHaGxnYys0Wk8zQW5jdXhWYnVRSWg4LzB4MFY4Z3VLV1NqNFY0RWwyblpRWU41TDkwSDcxYTgvM1RqNzVyNzlyRkdVUmhRem1nclgvcDZLWGhQYmtVSSs3NFJpdDczcFU1bHFzVElrMDRkRzYxM3c5TGtER2JXYk8wMFZld2xtdmRjbHRLQmhFV0EzSzdtckxLVXpQMklGYmREWVp1M09PQTVocXBBZk14MXlmUU9zVDdUcGhBTVo4K0xWZVhrbWpjZ3U3YVhacDZPSnQyR2xtUEVMclViT0ZwaGVNeFpvSWxWYzlMallydXNoUy9pTzV6QlFLQmkrMkdwU2xkV0RtTHF2b0d6dHdpODRtWTFmcitKekFRUGZPQkZxZmFOY0pYbjdWZVFLdGo4cTZlREN3cW5JSmVSRmFoeThrN0l5eE5pNDcxa1NvdkRSWlJYQ3hqck1Xbmk3eUNuWXArbkowSHdvR1NhZ0daV2tkV3VKdFZ0RXpkaEFHY1h5TDl1RnNHWUdscEdzc0YzcjByUW0wM3RtaGZhcGpaa3IvQ05wMW9sY29DMCtnOVo2eEtVeHo0SnQzMTdJaEdLSDF5U2NjWVJrOGJzNHlWRjZhckNLNDZPRHI4TURaVkFYVEluekFCcjNBNjRLeFVEQkljRFVvUzZZZzhXTlc4WXJzTTZFZFBIdXV6RElDWUZ1czlCbzFFaXNvTlFLY2FOY0p3cTA2eDBKVFZQTFZzcyszWGV2YUx5aTRtU3hsUHJpdGpwc3Q5THFMTmhFcXIzcGNkRlRiZmFzb3ZtTkEzaEt2U3VnTkhJcU1VREJvcHhxVUpWUFFPamJKTUMyenZJTkcxQms2TjRoRUpscEdvRWliNVkzSWp5YlF1bjlUUTFHRTdUcVI0Q29DOWJYT3B4SG93MmdmdU81c3A2djRCV2N0VHVXWm9RT2NoVE9UWTJMUkprTGxwV1FWdzhXdW1LSGpJL2llY1NWcm92dThvSnJaVURCb3B4cVVKVk1ZV1ExWlJUWUNYYmlMUnRRWm5vWU5GZU1oeXdoY0NFL3YwWmRScktCa3V6N1pyaE1ib3k4ZUMwMVJ1VWFIVDdOOHQ4eWwvOUlKOFhUeGJOZFBEdTBVZnh3bTRhQ3RtT2lJTnhFcXJ6Z3VrS05OMFU5aEtwcmx1M294YjBWb0haOEh1UEJRTU1pUkh4VG1XaktGc1dtTFpiSG1hWE9iaGYvcDM5bUpmL2pHWHBZUjZLK3pzdnpCaVJXVTFQb2FQQ2krM20rdkRkYmx6Q2RIVmU4ekZwcWlrZzNRTC9POXRuVEJUQjJlTHA3S2pBdXRUejdoR0c4aVZGNXhYQ0JISzZKZFg2QVN1Y3FmWk14YkVqUFYyazgzaElKQlh2MmdNTmVWNlpCbDllaERkblJJdzJySmxzWjg2ck9ORFBpaXdDS2JPNG9WbE5SNjVFNExDaTd5aUlXbXFHUS9rVVFmUnJiY3AwMjErN3A0a2Fpd2VPeHNJZGJUempWTWhNb3JpZ3ZBd1RtNkl0NVVBeHEveURZeHlyeDV2aHRpR2FkcTREcEN3ZUFsZTBGaHBqT0Zjc0I3NHpDa2dSdlpYYVhsWUU2VTNWUmV4emYyc3JYZTRkMmNFZXVZeGdwS2FwMzZLKzBSak4xMXd0RldmOFpDVTFRZTBVc2JYS1Btb1pzZytuMDA1dXZpMGZRYUI4d1cwcThMVEhMVU1CRXFyeWd1SkVkemhLM09RL01KL2IvTlBYcHRNcS9vUWIrd0tEcmtQZlRFamxBd1dONExDak1kclcveHViUjlPckU3K3lvcmRtUjhLY1UzOXJLMXZzQ1dsT2ZKUGZxc3hBcEsxenIwL0JrZkVxNE1qTjExSWt0V0JHS2hLU28zZ2Fhcm9yc0pXbGNnZlYyOENnUlZXVEJiMks3SzEvSis1bENMYU1FYUprTGxGY1VGOUdZRlIwZTBqenpYZlM5dDF3Y1E1QnNBT1grN3BFMmo3R21nT1pPMDY5b040cWJnMDVicFZkYjVmTnU5ZFdqTGwzZy9kTmY0ZVJKZlMyc2J1Y1JtajNiNVl4TXJLRjNyMEVxMkpGUWpNSGJYaVZHNkpCSUxUZDNmSmFEblFMUzZmY0xlWDl5SHI0dFg0bjFNY3N4c0lmdVNpR3V2am9sNHJZZHdJVG02VFA2eW1EbDZGVjdZcldVaGFwbTNERDlhT1RmUXAvbEN3ZUNsKzI4UTV0b3lMZlpQTm9ySHlkNWwwUHpvRmlzRkswTGExMkI5WXkvSHlBaGFwQ2RFMXl4V1VMcldKOWgxZ2hkWWRZNkZwcWljNmQ4YnNMY1dtSC9peG5kMnBCZGZGMDltUmdVTzlLNVJkYzJaa2hhaGpvbFFlY1Z4b1RnNklzOTJUMXJ3N2EzN1hkRlhVWGtkOG15ZmZFcTcxbEF3V01VUENuTWRtVjRscHkrUXArbFBRdHdXTjNQdTB4Ky9pY1hwMXl6ZDk2VmpCTDR4K0Mva2ZwdlZpaFdVcnZVSmRwMUl4QldCV0dpS3l1THFwejh5bEpZWHQyWFExOFdUbVRFQmVLVUZUemd1ODhsUDIzd3RFNkh5aXVVQ09acjVldS9aSVNEOWhkN2ZTYnhhM2lkZmxLa1FDQVdEZGNwQThYeEhwc1hqVDU1K0dmSXVmT24wR0UwVW41QWg0RzlEUmpEZ05mS1pWWjRkS3loZDZ4RTdMUkJMekRrV21rYWw0V2FCdndCcDJyNCtqamNLUlViV3NZY2JVRy9MLzFUVU1oRXFyMWd1Tkk2Y0t5ck5Dd1dERnN0QThYeFhwbGhQUDM5RVJqejdqdDFPdnl4TkE3R0Mwclh1NnpBeDQ4MTBpMk9obFZHNWRjeEEwWS9KcDhTNUtYaC9haDFIYWQ0ZjZMUEpPenV2bm9sUWVjVnlvWEZrQXkxSzgwTEJvTVV5VUR3L1NPdHpEOUFZL0s0Qm14aVNjUmFvTkJJcktFM3JrK3c2TVJINlk3SFF5cWpzdE5BK1REaklNS2JWT3NmTUZsN3g3ME9yWnlKVVhyRmNLSTVjUGtyelFzR2d5VEpRUEw5U3BtaGlYaTBNZXVlMUs0MXNrdCtEWDBKSFUyUE9GNkJvaDA0OXNTTm1wNFdvRW5XS2dXWWlNOTBNYVBUemRJWldmdC9BTEJBZjY0WlBPQlpIMnZ5KzVxbWVpVm55UTdnSExjMk9HNnpEQmVQSU5jVlNTdk5Dd0tETktsQzhUS1ZNMGN6U1hRaGRndC9yaERsUm1IZDNqa29qbXpDM1NxUjhuYnBtd3BaUmVLSmRKNlpoYjJ6VDhPWXRJaE5OWkRLWkJpNDhnQTlvMGEvUkRwdHFGb3d5a1JHWXBnLytTalVNb1h6V2E1cUFaVXc0ak44Y2Nxelg0SUp4NUJqaUNlVjVJV0RRYUFVb1VjVDkxNlJZVnp1dkgwTmtsMjdIQk9jdExVTUVLNDFzTXZMYWJpMWZpZ2w0MnJ0T1lxQ1p5QXpzYkszN0lwdWcwdlp5R0VWaUk2UHdDVWRvMWozZFN2cHJLLzdtM2dkRk14RWlyeHBjOFAwQVB0KzRWOENYRndJRzYxV0FFa1hjZnptTmRiVXoyeXZRcFhOZ2ZJdUxsc1dDbFVaaUJBVjlkWHEwaFlOcDd6cUpnV1lpTXhnNE9JVG9Db1c5ckMvNkdXWGlJdEJVMDNkRjBGSFNmdGMxRVNLdkdsd3dqa3F1cHp3dkJBd2FyUUNGUlFMT1YwRGtkSVlCWG13ai96QW93RWlkSWtkMFFYTEt1MDdxNERMclhHWHJmeGRwVTlCcGlKNzE4QW5IMlQ3ZHp1RWVEWmh3alk1TktlT0NwL3VyVitYNWEwd3g5ZWdXTmQ2RlJhVDVodHF0UUxEYXBnYTFvNExXYlhEWFNTQ1VpbUxyT3pTVExuRC9kSGhyWEdHUC9TNXE4SVRqQ042RDlMMWlIVEVUamlVbUxJdEIwVEl1ZUxyZlJGV2V2OGIwVWkvd1ZUbFk5NTg1SU1mVDgrTmFEdGxwNGRaS25mTE5WZVp4UVA0ZWw0b25SZkJZK0E3SHo5TStId2RnZUczQWhHRXZNRkxHaFVqM1dxbks4MWFZWXVMVjU1anhKWEovWUd4V21LSkxZVHJCcnBQbUxnTCtQOVNmdDVzeEZ6NWJ5S1N1YlF5VS9oc3dJVzNGQnhya0l0NTVFelhnUDVUOWJ4TjJJbXhNZmRkSkJKWjBSYUdIRmpaek9mTU4ycXFUVjF4b0RaaHdqZWFVWkF4b3V5WWEyM1dTREh5TUkrZy9Yd3NwL3hNREpuWGZEcHdHVElRZ3lHV214SUMyYTZLcFhTZFRRanFaMmNEWnduZCtoU3ZkeDBVREppYTdobHg3TWdiVXJvbkdkcDFNQm1oS3RkZkhUempPdk9XL3U2aDAzOGJUQmt4TTZlS3kyU0FHcHJEckpNaHY0a0p6UFhMeXkyWEhXOTc4MlhkLzYydFBLcDFEeU4yODNvQ0p4QmVkM1JrTVRHSFhpV0gvWVluQWJHSGN3VmI2RFBRTm1ERHM1VWhpQnFhdzZ5VHhGWVM1MHpvbllacDNONjgzWUNJTWF5NDFIUWFhMzNVeUhad1RXb1had3NoanovYllnQW5iWkk2blpLQnNwMFZLRENsOGpTS1Y3dGw0Mm9DSkZGZWFmWlF4VUxiVG9xejhPVTJuKzM3aUR1MUh4L2cxTjJEaW5BUW53aTBBQUFReVNVUkJWSkwzcU1BdTIybnhxRnlmdUk2MU9LRkRhV2Z6YndNbUhqRlN6K25sblB1ZEZtTjRmM3UwMXAydkVEVmdZZ3pJbkowWnlBeGtCaklEbVlITVFHWWdNNUFaeUF4a0JqSURtWUhNUUdZZ001QVp5QXhrQmpJRG1ZSE1RR1lnTTVBWnlBeGtCaklEbVlITVFHWWdNNUFaeUF4a0JqSURtWUhNUUdZZ001QVp5QXhrQmpJRG1ZSE1RR1lnTTVBWnlBeGtCaklEbVlITVFHWWdNNUFaeUF4a0JqSURtWUhNUUdZZ001QVpTTUxBM0x1L2QvdVpZUkpYMlVsbTRFd1pXS0cvUEJQMC96ck9GR1oybmhtWW1JSEw5RmZiMnhPYnlRWXlBK2VBZ1VYaS9QYmpPVUNkSVdZRzRobFlJYS9HVjhvMU1nUG5rSUZOOHNOemlEcER6Z3pFTTlBaHp1K2N4aHZKTlRJRDU0Q0JSL3Uvd3A2REc1QWhKbU9nUjI0bDg1VWRaUWJPa0lFNVFnN1AwSDEyblJsSXhnRDhiNW1OWk02eW84eEFmUWJlOWZ6cEYrdlhocHBYQ0ptb2ZxNmNHVWpEd0Z2SnZSZkkzdXp0WVcxM2krUis3YnE1WW1ZZ0dRUEw1TFYyOGNUOU5YSzN0c3MxNHY2SDY5ckdjc1hNd0pRWW1PbVNJWmp1OWlmUStpNTVlVXJvc3RuTVFITU1QRWErVDQxdEViSmQyK2dCUENmLzJQL1FpN1VONUlxWmdRUU05TWt4OVFML2ZmME9QZGM2K3VUVzU4ajcrM2xmYnkzMmNxVkVERndtcDh6VFBHRmRtVnBlWndqNTdzbUx4U1h5V3EzcXVWSm1JQWtESGRIVnZqckJEdlFMc0gzOU9VQzdteHYySlBjc082bkZBRFRKMjZ6aTVRbDJvQzhUdnFWM2tieFVDMFN1bEJsSXdBRElkTWpjTEV5d0EvMGlJWHZVeURKNXdHemxqOHpBUThqQUdxNTRiazJ3QTMxRjl2bDUzLzhodk00TUtUUFF3UlhQU1hhZ3I1TlhHSk93TFdZMVU1b1plRWdaR0dCelBza085SkZZaG9LNW5Md0Y3Q0c5MFJsV1FmQUxSVDNlNWE1RlNWZU1iMkV1cDFYTFFLNlVHWmc2QTdORU5NbXdBLzFhYlcrRUwwZlI5YWhXYlNPNVltWmdxZ3pBelBnMmN3RGRqM1pkVC9EQURGbmR4UW1NMUhXZTYyVUd3aGdBaVIremtsY21tRjZIcmdzZmtzTHZmK1d4YVJqeHVWUnlCa0Rydk92Q2RxQXY3OVFDc0NTbUhJdjFDUjZZV3A1enBjeEFNQU13U3poa2hka085SVc3d1JYMWduSVphcFEzeE9pODVQQkR4UUIwdFZzTUVOc1dzN2xkQzl3S3psdjIrZmJnV2taeXBjekFsQm5BZHIxSDUyT09EbXQ1V3hNU2g3MDExMnNaeUpVeUF3a1lPT0EvZHJIRVpOcGRyZVZ4Uzh6Unc5NmFlZzlMTGErNVVtWWdqb0V0L2lORys0VHNGTE0xZjM4VXY2bTZrSWVtY2VUbjBra1p1TXI2SDIrN3R3N2RqeVgyWmJ4NDl5dGlQV3BYYkl1SnQ1QnJaQVlTTUxCL3NsRThUdll1ZytaSHQrcjVXeExiMXZzVGZJdXZudWRjS3pNUXdjQlZjdm9DZWJvb0RzanRlL1c2NjhVOC8yclRNcmtYNFRjWHpRd2taK0R4SjArL0RFNHZmT24wdUs3djNtdTBab2U4cDY2QlhDOHpjRTRZMktWN2FTN2hUdmh6QWpyRHpBelVZR0NaZkxDWUcrUUp4eHJVNVNybmpZRU9lYlpQUG5YZVVHZThtWUY0Qm1hKzN2dGsvdEd2ZU43Q2Evdy9RN0k5cUw4TEFsMEFBQUFBU1VWT1JLNUNZSUk9Igp9Cg=="/>
    </extobj>
    <extobj name="334E55B0-647D-440b-865C-3EC943EB4CBC-33">
      <extobjdata type="334E55B0-647D-440b-865C-3EC943EB4CBC" data="ewoJIkltZ1NldHRpbmdKc29uIiA6ICJ7XCJkcGlcIjpcIjYwMFwiLFwiZm9ybWF0XCI6XCJQTkdcIixcInRyYW5zcGFyZW50XCI6dHJ1ZSxcImF1dG9cIjpmYWxzZX0iLAoJIkxhdGV4IiA6ICJYRnNnY0Y5b0lGeGQiLAoJIkxhdGV4SW1nQmFzZTY0IiA6ICJpVkJPUncwS0dnb0FBQUFOU1VoRVVnQUFBRkVBQUFBMUJBTUFBQURMeEJwSkFBQUFNRkJNVkVYLy8vOEFBQUFBQUFBQUFBQUFBQUFBQUFBQUFBQUFBQUFBQUFBQUFBQUFBQUFBQUFBQUFBQUFBQUFBQUFBQUFBQXYzYUI3QUFBQUQzUlNUbE1BTXJ2djNhdG16WWtpRUhaRVZKa1ZwS09QQUFBQUNYQklXWE1BQUE3RUFBQU94QUdWS3c0YkFBQURQMGxFUVZSSURYVldUVTlUUVJTZDBoWm9nYmIvQUJKTVRJeEppWm9ZZGZFd01YRlozWklZK0FlZ21HamlvdjBEcHNRWXR6VFJIWXQyNmE3OEFrdlVQY1RvMXFLdlNGSGdlTzU4dlNubHpXTGVuWHZQek53NTk4eTBTa25MTEE0ZWEyTnlNWDY1cGEyVXJobEh1TWJZVGhUWGNOUktRZEU5RSsvT1lkQlNtV2k0cGI3Z1Z6cHkva1NwS2g2cDdqbVhLd0NWVkdpMW8xUVRKOVBZRTBnVGQ5T1FCVEN5am1IVGJOdkdVUnF5ZE01SUYyN1hDV0FyQlZxV3RackFxWW1YZ0lNVVpHK0pnVldnWWVJemdEZ3VhLzBEZWlQRU5qWUprQXUyZHgrL1BiOXZuZVpUNDVHTHdEL3JKUEpNVE5LRlVXNkxhQ2sxNXhaU2F0cE9LbDZKZ0VNN1hYL21mdlBEWTdqazhzRFF4TG5SUm9qTVhPY29COWJJTkxJa3RMRVIyZEJHMkxXQk5Udm1KTHZtTExBYmdyUzluOUROU1g5TW5CbVBBVlhmazZSNnZnWlRPQjVIVXBiT3lXcFozWlZkR2k3RUwzTzNPNHIrSERjOVYrQUFTVHE5ZnNuM2dnazEzWlFBR2RDWklYTE5oS3FqZEdvbm1Wa3dVU21SVTEwS25SMkw1S1NCTWJuNm5uVW1IOUpac1NQU3FRWENpd2hSeElYV1R6anVBc3NtT2lHTGY5cU1YN1VDZEEwaUU5MXEva0JsMXY4cm5pMTZQVEllcUpQSjJUVFZQTTVLWVBwVnh3V1JBWjNreXpIYnhVbDloZEV5L3VyZHBLTWtEKzFnTzZGbUZiZTFxQ2FDN2JPSjR1dUpLaUo3U1V0T3IxeU1DOW15TTQ4N2RuWGVJeU9sZkhKY1BpQnVwZmVJdHl5U044L2tONVhvVEM2N3FXQ3g1czhqeWEvcFNkbEFmQkdPbXh2aS9ZQzRvcVBzc282dXRrdE4zK3hoVG03WmJFMC91QWE3N1k2OG51ekRqRTRMMFZPVldVMW15K3RubmhMbXR1VDIwWFMrd1FDNDEzSSt4YXRsQVpHLzRNeElKUHM1dXZVa3dTbFZzNEJRZktTekUySzBUUzBZSit2cmc2U3o0Z2ZPWUEyTU16dEtwNHNuWDc5VXp5bWJzU2dvbDRmbW5MTXY2c2x2U0lBRmRtK254eW5WZGs3OXRtMHZTMGpvRENEVzNMZDhNOTlkVXRZUXQ2WlRqSkhtbm9XOGZyR2lsZ1FOblNNd0R1cjJCY2lKT2llbDFscWREVzJNZEk3T0tjbTNiUXBMT3ZkR1FETGdLMnZvbkJZdDFEc2FRSFcydEJGMi9wVXRjUGUzNXNuazdFdVFKVitaZlZ6VlAzbzdQK3BFM3ZqNU9seVFkbkZ6eFhxSzM4MGZpajV4dWwxQWpnL1g0MXNQWHp5NDZmY2FSMWpQZjkrRjJCamRoNE96QUFBQUFFbEZUa1N1UW1DQyIKfQo="/>
    </extobj>
    <extobj name="334E55B0-647D-440b-865C-3EC943EB4CBC-34">
      <extobjdata type="334E55B0-647D-440b-865C-3EC943EB4CBC" data="ewoJIkltZ1NldHRpbmdKc29uIiA6ICJ7XCJkcGlcIjpcIjYwMFwiLFwiZm9ybWF0XCI6XCJQTkdcIixcInRyYW5zcGFyZW50XCI6dHJ1ZSxcImF1dG9cIjpmYWxzZX0iLAoJIkxhdGV4IiA6ICJYRnNnY0Y5M0lGeGQiLAoJIkxhdGV4SW1nQmFzZTY0IiA6ICJpVkJPUncwS0dnb0FBQUFOU1VoRVVnQUFBRnNBQUFBMUJBTUFBQURjNW9xQUFBQUFNRkJNVkVYLy8vOEFBQUFBQUFBQUFBQUFBQUFBQUFBQUFBQUFBQUFBQUFBQUFBQUFBQUFBQUFBQUFBQUFBQUFBQUFBQUFBQXYzYUI3QUFBQUQzUlNUbE1BTXJ2djNhdG16WWtpRUhaRVZKa1ZwS09QQUFBQUNYQklXWE1BQUE3RUFBQU94QUdWS3c0YkFBQURYMGxFUVZSSURZVlZ2VzRUUVJCZUovNkpIVHZKR3lSU09vVGtBR21BNGxMd1UxQWNJRm9VUzRqYUlNUmZaYjhBT29zWHlFbWtTK0c4Z2YwR0NmQUFjVU5EZ1VQT3dZNElHYjZkbWZXZGlYMXNjVHMzODgzdTdMY3pzOGJZa1ZrZlBHSWh2eDY5YTdHVTlna2lqNjRBc09kRlBwMkdhVkRZRnFOdWhRYWh5WGlqbHZsS1AvOERYejB6cGtvUFRlY0NDeGVKVnRMeDFYMWpBanBib0VPTEMraFdLcnhJTU5kcEZFZ1ViVHBOaFM5ZHdOd2hGOFFjVVNzTnYyeFhEWWpPQmJSRTFFdURIMnpBdWszVUZOQWlrVlhNSFAwZVRCNUZDc2dUZ2FuWnd3Y2hKYUxmTWZ6UGJEQ1FvVEdWZU1tRjJIT2FWK1VFV3B6UEJad2pHazNEcVM1ekZVS1djS3N5UUtSbE5uVzBpV29LZ0dmYTZvdzZpdThHbnI5U2w0YXhQK2JSSEl3dmJMWVQwdHdaY2IvL1MySFFQZzZnU25Uc1hHZk1vSDI4SW5KdGJRYk1xUk8wWndDdk9mMk1HZVN0cVFtWG1wN0F3SUc4ZllYRGM2RGl6QW0wcjZnUm5ta1p4cWcrMlFMazBTSGFZcUc4UG15eVlNeG5PNWQ5bHliR0o1dG5QSHc5YWFrNmJFU3k1UUhYL000NE54TFpEbUlrOU4yVHNLRDdOTGdhNHdnU3RJTlN1WUZxRDFuTmQ0ZkZhdGg0bTJ4aDJJRVVQeGJKN0dqTjVyRkhUaklaaTdWZ1hTWHFDbWcrcnFVR0RWbVhSYjBXSkpHd29WV1Z4K3hoU1UwWnJIU1Q0ZlUxZXh0Y3YxbmxJWERCMUVuWE5KOG9zaHNiWSt1OUxpMUJ2Y3l5SXh1bmtJc3YrWHJRa20wakRYcGhQWTlVVjVBd2JaTVpCbXpaSmFXNitJQ2JTYzNDKzhwRFRrc1lQWHFVdFhMWjUxZkJZakRRemtJNys3S0ptZFB6b1crZEY3MlhKclB0VG14UklJYXZHclEzK1g5ZW14dlQvcEVHUkxkRE5zaG5SNXhCVnBjVjdRM1JnM1pFL3NYYmZDci8rdTFJekNnQVVkUjdNb1AyZllVa3A0YVVUTUdSWE8yS0ZiU3ZKSEVpZzRDYWxaWWxGWXhKMEM2SWlhK21DbkpGeXFYaVdvc1haM3ZDd2NXc2QydHkyaXV3cSt2dENUVFNWeEpmVDJ6YVcySzF0Q2R4S2krTk0wc0lER3BpU0dSNzBtdFJHZWxMNStjc3NuYWhQWWxrR2UrK25VdWUwSjl6WFJHME54bnd6OGZqTEVWeGNLaTJBSGlBOWtNVko2WU9QeWhIOS9nTTVTaFVJN0xkaVJQd0hKMjJURDRLKy9RZHovUTF0YUVHcDhQTk14bys5dDRiTVBlNk9td3hmTzliQS9EclB6NU1MS3cvejEvUkc0aVZKOTVkRFJmTlJzWTArR1ZkUGRxOC8vYk9qZml0dVF4SmFQNENXbHJRQWllNXdWZ0FBQUFBU1VWT1JLNUNZSUk9Igp9Cg=="/>
    </extobj>
    <extobj name="334E55B0-647D-440b-865C-3EC943EB4CBC-35">
      <extobjdata type="334E55B0-647D-440b-865C-3EC943EB4CBC" data="ewoJIkltZ1NldHRpbmdKc29uIiA6ICJ7XCJkcGlcIjpcIjYwMFwiLFwiZm9ybWF0XCI6XCJQTkdcIixcInRyYW5zcGFyZW50XCI6dHJ1ZSxcImF1dG9cIjpmYWxzZX0iLAoJIkxhdGV4IiA6ICJYRnNnS0hCZmFDd2djRjkzS1NCY1hRPT0iLAoJIkxhdGV4SW1nQmFzZTY0IiA6ICJpVkJPUncwS0dnb0FBQUFOU1VoRVVnQUFBUW9BQUFCVEJBTUFBQUNWRTFSeEFBQUFNRkJNVkVYLy8vOEFBQUFBQUFBQUFBQUFBQUFBQUFBQUFBQUFBQUFBQUFBQUFBQUFBQUFBQUFBQUFBQUFBQUFBQUFBQUFBQXYzYUI3QUFBQUQzUlNUbE1BVk4xRW1lOGlxeks3eldhSkVIYW1RNFJZQUFBQUNYQklXWE1BQUE3RUFBQU94QUdWS3c0YkFBQUlsRWxFUVZSb0JjVmFQV2hrVlJSK2sweCtKcG5KcExPY29DeFc4cGJGeG1wU1dZZ3lvdmlESUM4STI5Z2tOb0lMTXRPSWJKVVVMcUlnRXl3VVJKbHRiWnd0eEVxWUlJcG9NeW0wRVNReEduYzN1K3Z4Ty9mZWMzL2UzSmZaSFRhVEMzbnYvcHp2bm5QdlBYLzNUWkxFbE5KalVwdmErL0wxRVZhdGwwZTZ6cnBqNW5hZXd3SjE4bDFuM3E2bFgrVjRkUC9PZFV5amVmbG9MMkN6UktObkZCQ2NTV09SbmdqbWJkOE5tdE5xTkU1OFRsWGE4WnRUcTFkcHkrUFZwUENBdktHenJhYi91ZmxyMlIzWG1HcHQwelBOSmRxZEttL0hiSVhXYktOUEc3WSs1VXBtemFKRy8weVp0MlBYdDBleVFQZGM5NVJyTTFZWnRtbDl5cndkdXhMOVpScmQ4N0pUNXA4ZWF5a1d6MUV0a3VTQTlwVVlGYnFseFRtWDU1Q2VWM3lIbnMxT1g1QUZveGdIZEdQNnpDM0hXZElSTFQwL244V3lrR0svYUlTeDBrMjUwbFZIVVNiclJLZk1YN1BySzdXczAza2tlMjdCbThwRW0zVG91czZoTmtPY1l3eXNKejhIRWNCeWdmaEMwQXNOOVdyMmVFZUo4M1gyMm5lcThnQ1BTY0RMUk9CQXRPcnhxZEpMZEJ2cFgrMTNlb0hvWFcva1Bxb1RnUmNKd1gyV0g2NGN2SmcwT0Q5L2o3NUxTbGt3NUlpS2FwT0JDYmVRcXRvUW1YY1JMcVJDTjVNVmVnNWRXbjFsYk94N1FuQ0tSTHhDUjk3MEZlZ3I1Tm9ZcUtoZnBXTWN6bjJYQ2NGdHhMTTVwYUxDYVJOV0MzWDVYaDlGallMN2doQVZ2U2NFdCtBcTZrRjIwVnBQY0Jva3NiNUwveGF4alBSUENENEFrMDNsTkdSTzNnT2NDRjNVSGExQVJDRXFlazhJYnNCNU4rbU9tM1dXMDY4RnNwSGxnRXcrNWtpS2E1T0N0eUZCM3c4alpiNFN6SkZKZnhJTTZxZy8vODIzSHovYUtSWkFqUlNCeDhCd0duZmh3TDE4YjRaTlkwZ21GVlJTclBJa216Z2tyYkNuVEZrRVBnV2lodXJ3REMxZkFZZDhNV21ZRFVCMVlBVDY1UUtrR0RkYkVYZ2NybzRFcCsxZmlSbzdnTFNjTXJSSmdzeHdmQzVVREQ1ZGpoRXByckp0cE5naFU3b2tGNmFoMVZnWkcza1hnMGRJZzQ0Ni9HYlgzd3NlaGF1eVZwUGF2V2o2U2h4TUVqVGk0SUJrcERHSHZlL2xrNXdTV1UzQm5QSzlhNUFuRzVsTWRjVEJjVnJwalVwUmRvYUtlQ3YrcTNkL3VWQWNMUHppN3hrby9zaGVvSFBMa0xNWDdlaTZQWnI0VE5JYkI4dG8vTTE3TWFJWFEzc0tpTGRpbjlnVlZ0eXhKUW9lZzVxRGRnYVd5dlFOdTM1RU9nbTRZUlpTUEcwVVhFeXVScUpTZU81aTI1cExaYnk3VUROR3dXT2tZSDhSK0U2bVQyWDl5bldheUY0Zjd5NFVyeWg0ckJTMzRhVERTeEdzays4SHFzQmRyT25hdHYza290c0Z6emk0Z0ZpNmgvQ1NqZHo4c0hnSmIrd3VWalh0UWQ2M3lSVGhPdzRPYVVaYUhGTTV1dnNGRm45bzJraTZKQ2Z0WWxObW44bGUrOU1uSGExSHdVOWxYeHJLVW9jcmwyeUEwTjJjNGVRREJDeCtSNDhtcUlxRWlDZWw5T1Nqek1aOFE1Sjd4Y0MvMEJmMHFxS2JWZHMrbjNjOW5HdUZlV2VRWGNCRTFqUWIzRnhXVzFDWGloVXJ4OTQwNFM3MlRWWEF0ZlNUcEtlM2RFbmxqOTUrYVZMT08yZHlOdWhaZkl2RWMrSnMzcnk1QnhDZC9qa3dBcTRnZld2cGFEUlVhMEJDeVZtTUs1eURWMXcyb1FiYTRpNFRiSjE4MlZpZzQ5NE5IdTdhdGFMeDVJY1h1YzhyRVhCL0xZRm5YR2VpaGdxVDJOZlFLbG5uc0V4ZXBDMFo2VlF6U1piSVJqQ2tvdm9qZFV2eURkRERuNHFVZ282QTB3MitrRzh4QlM4YXBXbU5rRnRKa21GT2RWblZUWDVpQXlTWU4raDR3d3hzaWtCdHE3bzhtelZrUXhZQkwrT3pBQ3grbnlsU0RhNkdKNExSVlQ3cTYyWVNmdUZpWm5hZ2xwSDljYk12RzJaV3BRQnRTeXI0Q0poVFluUnZnRVNFU2F3clVEaHNBMGE3TnBCekozVEhKRGsvV04za2d6VW1tMGtlQ3RMVWtqS1FTd1E4Zko2UDlvUkg0ZEk2L0U1NnUrcGxIc3RLTVFmMjlzSGQwSUF2RmFhV0dpdm4zc3lZTEpiak5xNExLV0M5WG9tQTM5aG40MWRyZ0lscTJ2YTZoNEhvN01XYVp1MTZCQnB3STJXcVM4UWZVM1RCZWUrckd2YTJvN3Z3N0VPSzhJZVZLSmcvZGQ5amtQVUpYYmNTZE04cEdldEJJTUhVRnkrZmRKTDMvVldiZytVdDkyNk15SUdPUTJjY0JiT0o3TEFVMWt0bkc5eVVzcTFrMURzaWZXMXMyM3lYVWpyMlFrWlptTSs1U3dJQWZ4ejlxUTVQc0ZDZkNKak5UaTJlUFRXWG1yY1NOQStVTmN3S0MwV1NzU2FWcmgwL3ZxcWErakVqekVjQ2ZDaEZGTXdlU1UwamFmeHllSXhkTFdQbXBaU1FPMVE0aFI5S3AvRTdWc0FhdklFcmNUQk1SRk5KR2w4SlhDY1VmbytuR0hpbUNnMjQ1YWFWV2tNNk00K1VCeGVEWmNYQnVHcHJNeWZqZCt1SE1pKy9WNHlHRHowdkFvc1BhRFM5YkFFeWNmK2djSFRCeHNYQmlRNGY3S1ExdUxIbFN6RmpWaWkvay9BWUxIN0hwOUYxNDNvVGJmRlhIRUU1Mk53NEdIdDl5QWhyYU8yT200QS9TdXlxNXJ4MmJhb09pOTlYRmY5aFhTOS9hVWptSmY4Q3laeWFYMmlqWUE1aWEwd2hTbHJ6OE9odWlWYTJuQ3RpaTJkSVVLenJWYlpXOWdMcDlxNVBHQVV6SDdXOStHeXBpS3RhU3d5d1psU1gzWWtpNDM2MitKRmlyMFQ4WlRLWlU0NVFFN1d1KzhSUnNEZ0VIS2VXZ2lPTEsxVlJmQ1FLMWk2VXhUc2FYUk5UUS94YWgrUEdueW0xVEdycUhRVW4wTTQxSHY3SkxMQWRTRDUwVnBlS0k0YkZlL3V0cHNhakx1NmlCNldwY1J3MnhUOGNsWnBFd0t6eDZtclYwb2ZOQ1lkWEJpN0hhb295UUkvbEIyZVAwaVpIQTdpNUpjODROMS8zcU5nSUltQldTMTVrNmFpdkRyNFpZT2FOTCtGNXloTGNZZkgzL0lsMVhWd3ZyR3A5UHQxeUJMMWdjK05nVUxmcGJSems2Mlg2WnkrcEhuY2NubE9QWGRkTWpROXNScVZveWRtVjZIYlA4NWJsY0hQallEQlp6dWp6YXljYlNBVk8zcUhQSEZmVSt2N25mdldQS2JYZnJoQ0M5UWZQcmdhRVNmTHJLM3VtNThmVS9KQ2sybjF2Y3d2QlRMbDhKVHZoYlh2a3d0RmJDaW1QV3BDT2wvaUhHWGhHWFE2RjZQVDNySE16RHc3V1UxZENIM21BRUwxTUx6MzZ4YWNYOGhHclVKU1N2N2tQQ3RhenRyenpSVS80ajFPRmpCL3l3SXB6bDNybVFkVFVIekxYL0hRTjhWTXlzS0l6SG1sTzViMUk2M2srRGV2Rjh5Tm4xaDU2RHRBd21YLzZ6TGdWVGZ6emhvejhEM2M5SlczL25RdmNBQUFBQUVsRlRrU3VRbUNDIgp9Cg=="/>
    </extobj>
    <extobj name="334E55B0-647D-440b-865C-3EC943EB4CBC-36">
      <extobjdata type="334E55B0-647D-440b-865C-3EC943EB4CBC" data="ewoJIkltZ1NldHRpbmdKc29uIiA6ICJ7XCJkcGlcIjpcIjYwMFwiLFwiZm9ybWF0XCI6XCJQTkdcIixcInRyYW5zcGFyZW50XCI6dHJ1ZSxcImF1dG9cIjpmYWxzZX0iLAoJIkxhdGV4IiA6ICJYRnNnY0Y5b0lEMGdjRjkzSUQwZ2NDQmNYUT09IiwKCSJMYXRleEltZ0Jhc2U2NCIgOiAiaVZCT1J3MEtHZ29BQUFBTlNVaEVVZ0FBQWI0QUFBQTFCQU1BQUFETW81TjFBQUFBTUZCTVZFWC8vLzhBQUFBQUFBQUFBQUFBQUFBQUFBQUFBQUFBQUFBQUFBQUFBQUFBQUFBQUFBQUFBQUFBQUFBQUFBQUFBQUF2M2FCN0FBQUFEM1JTVGxNQU1ydnYzYXRtellraUVIWkVWSmtWcEtPUEFBQUFDWEJJV1hNQUFBN0VBQUFPeEFHVkt3NGJBQUFHMzBsRVFWUm9CYldhUzI5YlJSVEhKdzhualp0SHYwRWpCUWtKSWJsQUpRUXNicEY0TEZpWTE2b1NpaVhFMm9YeUtHTGhmQUhrQ0NHMk1hSzdMcElsdTJTTFZKSHcyQ2RDc0dHQlE1MlFCTm9lL21kZTEvRTlFOS94dlo3RnpYam1uUE9iOFoyWmM4NDRTbkdaV0RsNlMxZG1WbnAzMW5XdDVNZjRDWHJBQVV5N2w5QlRFTGlYOU9wMDNDbDVibXh1L0FROWFCbHp1YmV6UUVjZE5aR2NycXRmNk8veTV6ZCtnaDV6QUhQMVRLa2F2YW0ySDNlVW1pTzZVdm9FeDAvUVF3NWdhbHRZUUhSMmlmWllxazB2bGo2LzhSUDBrR1hNSEtHelNhZHRzekEzNmJqcytZMmZvRWNjd0N3K1J1ODJ1WFU1U2JTZVo0TGYzZytWSHdiVlJ5Um9NOFV4Uy96ZTJrUVB6YkFXaVE1TTdjSm5OY0UzRWloWTcrZkthQVJ0b2dUTTdqVllXaVZhTTJPNlRNUU53OHA4WUc3Y3ZEeWdQQnBCR3lrQjB6MkFwWVI2ZGxBelJEaFBVYjc1L3JlUFg3YU53cDkzZ2hNODJoa1FEeEVHeE1TUHhUSDFQYVdxUlA5Wjg1amZJNjdDVVZCSnZqQkFFT2RUb0ZIR1ZLbWoxSUo3YVVwZHNsT3RQcEVRSFJiQWVkVVF3UXVVVXdsZ0ZoN0FQQTRWdCtrcVJLY0dpSmQ2cXd4MG1GQ0dkVzhqZ0psNEdoTFRoUGpGRlBnSGRoZ29tTithcmhSOGhBa0ZEWjlYdndpelNkU3cwcGlxZlg4NHUzYk9teWp3U1NRVXNCZFFEV0QyVTZjT2lYK01Nblppd01vSXpTSmhCRHREVkFLWXJuY1BhdGQ3K2xrNkdXSXRvbHNrUk9qbkZBMWdrUFk1QTIzdkZaYmNRblZkUmY2S2hDSUdaVjBaZzVQRXJrbk9sSnhYMkhVaG0yd3FxbFVtUkpuSUl4ekF3UDM1ckpaOGZOVjJFODFqZVlpTVRCaWlGTjhkd1BTNXZ3bk1yMkVNMThweGY5cVlUSWlmd0JDTkFBWStZZGxxNHRCMCtWRko3azhibGdsRFJodmZIY0RBSjJ4Wlk1QTRNbFc4eWIwTENCT2g5TzkrSnYrREZaRndnWFhmVlFvR1h1T0t0WWlCNlBCYUtTUktIWS9KVkdJU015aUxoSXpSYkVNNW1HN3F5YmVKYmhqTUpML0lIMi8zdnVoa3NVckZKR2JRbHdqekt5ZHIxdlJQL0hlKzdtSkUyOHB0MkM2aHNweUt1WnFFUVYrZE9NaldwZTZQbHlYRW9iL1NSeXMrYzNJaTVtOUVZZ1lGZ1ZDdG5iUjZadG5zNnAyd0lmbmJ3aGpBNFRWYzlvZE5aN2VmdWtxUEZubGIxdHg1ZW41K1VaOGt3dDBIblZtN1ZscjZTcVR2eTQ4eW5ncExHUFQyZVEwY3NNNFRidE5aNnlaNmwramYxTUtJTllsUU8wQmFwc01LREtzQnc2c1hidmc4WkFrRFBhUjhoMVo5STNVS3EvUzhUaVFtL2N2Tmc1QmxCTUlNMWtuRnBHSVkxanIwcmhiT1Z3UU1qMmNxemQ1YmFVeWRrRjQxK0pKdFBpZ1BQVmVyUUpqR0xjK3NDWHV4YU5nS3poS3pIWE9abElRRURJdmhwZG53RTkva0MxWVI5eThtZmFpa2g0OWtNMWViUUdndXMxZlUrMzdhRXRvWE9hUThIQUhEYWswM0ZmVWQ5WGlsY01FOWs5bDM5a3MyclNNK0JRTGZCalhOVloyZEpuYjZpT2FkbW9EaHJsV3lNVm0xN2s4WDNwUU5yVGNsSGR1NkovOGpTNmp5ZldUTFJMajdsanBiTk4vTVl2UVFFenBwMytMYVhiSU9DZlVwNXlnMjNlTFZzcU05c29TNU43UmZhckM5cmozZUtrVTNlaGJENXJIVFRxZlo5SHhkLzh6SmJid3ByVTlzcHUvVTlNUS9aWUtQQU9zMlVabjBTV2c4Z2pVQ0dPeTBoM1BKaDJwaXRmOU4yYjNCcS9mYWFMaFVTeWJnK05SaEU5emZtcGFkTWhmbnFWNWtMWURSWHVNck9pSjZxWk5hN0xwcEpmN3FNTzJNck1rRUxCSDl3bkJvNzJpRG13Vy95QUFHWGdPNzcrZmsrbnY5dzY3YmFRMUprL3BWZ25XWmdCL2xEbG5GMzlNMUQ0SVdjblVFTUJ0cDlwZWF3YUxaMHArczgwMTdScWlKQkQ0K2w5bVl2NmVyN2ZESDBVc0FBNjl4SldNVWk4WTBUcVZYYXhtaHZBMGlnWStEQmx2Z1JFV1hFdHhmZGlMYS9SbjcvVS8vMm5aZHZ0dmZHMW1IWHhJMGJOakppWXJ1WGZCM2xJSnduaVlab3hJcEFITXhrM0ZPbFZ0NTdBZGxSSUxmZCs2a3Jyak1KV2huU0llTXdUSngyVitmdm91WmxQN2xaZU5HWDFkMFZTWWdjRGVwcGoxbTFHWWhpSFovd2tRNDBIeVlIYktMbWN6aDNWM0xTdVJ2a1FtWW43azFhRnRQMUc3a055bEpCakRhYTJUazNlVnVSZjh5a1hReUFoRU5NZ0hoaTRrM3JhZlZFV21FMVl4b0FHTzh4cUMwUGJ2eHl5QU90eGw3d0EwSzVmd3NFM0J0b05jbnJzZ08yVkNsWUhUR2FheDBUTUJyckdVSDZ0emZMRy9PeldLQmswemdmMnBZQnhnbnRkNGZuQkFXS2dFTW5OTmV4cTdQcFM5eEROWGF5Z2pFTklnRUdOaldJZEwrYTNvZnp2YzZNVFlGMlFBR1hpTnIyY2RNYzFpZlh4ZDBUQ0lCQTZ6UThicWE2WFc2OUNmK3crZ1pZY2hSVFRLR2IxQ3o4MXYwVWNzK1BXbnVZYUpZL2NJeWdTWGVwNU8zazgvNUJQK2tkc0pydFVnUk1mZithR0Yrei83MTVZRGw2dTJidHFYNnUvM24zZ0dKdkI5REJLMy93VzM2RkpXRmQ1TlhzM3NrTDBITEJUQmR6RTZYS0dNeHd1TW42TkVFTU0zZTlkYy9lK1U1dnhwalJwNVBkdndFUFE0Wjh6L0ZnR2ZRSWVJRUFBQUFBQUJKUlU1RXJrSmdnZz09Igp9Cg=="/>
    </extobj>
    <extobj name="334E55B0-647D-440b-865C-3EC943EB4CBC-37">
      <extobjdata type="334E55B0-647D-440b-865C-3EC943EB4CBC" data="ewoJIkltZ1NldHRpbmdKc29uIiA6ICJ7XCJkcGlcIjpcIjYwMFwiLFwiZm9ybWF0XCI6XCJQTkdcIixcInRyYW5zcGFyZW50XCI6dHJ1ZSxcImF1dG9cIjpmYWxzZX0iLAoJIkxhdGV4IiA6ICJYRnNnY0Y5b0lEMGdjRjkzSUZ4ZCIsCgkiTGF0ZXhJbWdCYXNlNjQiIDogImlWQk9SdzBLR2dvQUFBQU5TVWhFVWdBQUFSOEFBQUExQkFNQUFBQ0tPZkthQUFBQU1GQk1WRVgvLy84QUFBQUFBQUFBQUFBQUFBQUFBQUFBQUFBQUFBQUFBQUFBQUFBQUFBQUFBQUFBQUFBQUFBQUFBQUFBQUFBdjNhQjdBQUFBRDNSU1RsTUFNcnZ2M2F0bXpZa2lFSFpFVkprVnBLT1BBQUFBQ1hCSVdYTUFBQTdFQUFBT3hBR1ZLdzRiQUFBRjQwbEVRVlJZQ2ExWlMyOGpSUkR1UEp5SE42OS9rRWhCUWtKSVhtQWxCQnhta1hnY09KalhhU1VVUzRpekErRXBEdllmUUxZUTRwcEI3STJEYytTV1hKRldKRHp1aVJCY09PQ3drK0FFZHJmNHFydTZaMkozYTZlOTdzTk12NnErY25mVjE5VmpwYmhNYlo2OW9TdHptOW1uWFYyYjhDTVNvWk1sOUFSTStDN0o2blNlVHRnWVZoZUhjQzA3V0thelZFMGxGMTMxQy8wOWVZTWlFZFl2bGFyUjYyci9RYXJVSXRIYXhDMktSS2p0WVUzcGNvR08ySklPUFQ5eGcrSVFGZ2tHTk9taVkvYXFSK2VUTmlnU1llVUJETmdudTFYVFJOMHlGbjF6SjFSK0dCYVBSRmpsbGVrUTNUTjZWb2hPaGpWNjJ0VUVQeUZRNEFKWFNpVEM0WFZJYnhHMWpaSnJSTnp4c0xJVU1JYTdONGFFSXhINko1QlBLQk10YzBTSU9wU3Z2Ly90d3hlbDAvTjZLMmpSMmNIUTlCREMwRFRickI4cFZTWDZUOW93NkQ1WEVmODBJVTRLSUZnRGh0NVZTcFZhdHN1aTFJTFlWbjBzSVRvZG1qeFdNNFFRVUxaOEZ3UHdaT3M0RmFJTE14WEx0aDBRaXVvT0kzalZURDJKN2xrQ1U1dUNzR2NlUUlGQmJWMTV4RWNZSWF5NFI5U1FVZGdtSzRSQU9naUxSSTU0RWNJNmpuTTJoT1EvWmlLOEtTd1JPK0pGQ0N2cHU2aFhoNDRpNTJrUWxvZ2Q4U0tFbFNBTnNvTWRGK3lyZHUvczBLTzh2UWhCaFhCZjJTWk9SR3l3SDlyVEpDaFhmc0NQRUpRSERibTBESFM0WVNaMnJHVkJ1ZklEZm9TZ2ZJR0dwbUJRdzB5c1RZYUd0REkvUXRBZ2hQcUdEQ0swYlBveElSclNpdjBJUVlNUTZuc3lDTWt6VThWYUhRVWxjRlVKcFVOM1J2SWhhUEVpaExXREpOWmtGSkw2YkZVS2VVZ2FGb25KaDZERml4RFczczhwY0ovb3BwazR6VXYxNDA3MmVlb1RqTW1ISU85RFdOb2N0RVgxVC94ZXF0dmpTOVdKVDFoZDZzNm5WM0dtL1VvZmJMckV4RTR4NzRoOENBSWVoR3B0ME1yTXhoeHE1OWgxdkFlU3NOa1FIRWRjU0szVC9SVjJyWnFOdXFzR1JiVjhDTGZ2cHZPeUd5MmROZWVyV0NBSmhLZGxwSDI2Yk4wQzdDcjlHd1h1bSt4RHFKMGc2OUY4REhNYmtOcHlUb3NVNkZUVTdPYXh2a1hQNm1OLzJpMmZENnBjbndkaERqdFJNWmtPek8xQ3o3ckxMbWJ5ZkxHVkg2Z0o2WVhFejVEOHFCeTJkNVlIWVJhWis3dzVRckV0TElVNE1TNmxzQ3h5bE1IVzUwUWpjbXB6MkZkeWovZUNsZW4wSURRM21KMjA3ODRLUXNmeVROTmlxMjhwNDhYamdtVGYrSTc4RE5NNzV0T0R3SmwvMDF4d3hDNTRxNmpmSWprdXFuWG4wdGhmaWE0WkY0MWpXZ094VVlRcVg3dGE1clE4RnRSNW0zOGxOT2hzTTlwdEVtSkFmY2JHZjgvdUo4OFlzNHdpTEw2bWsvWUdLK3hMVEZYRVdlRXRGN05jWDZycjcxWThSOEd4aEp1YSthcVprZmluSDhFZFRuVkpLNmJGaytFdDl4YVQ5OVhVVm5FdFpIOTV1YS9IbTNCVndvK0FJTk1IQkdpb3JlZlBtQ3N6ZTh1cCtwTE9pRjVJYzBWOWEwZmlia2o1WUdUTmo0Qk4wRXVDMEQ3UUNudnl5MEVTOEtDZmt4dnZGSEhxWXNkRHNwQ2lTTER1UjhBM29GTVdjYmViNW9uUkFKTFlNN1hDRSt0b09vVzFDa1B4VlM4Q0I5a0c2M0szbTlvQk41a05MRU9hdG41aUhkZDBaU2Eva0JTRzQ2cGVCUDZjMFdBOW5GYm9VcUFoMDFGOHVvVTV0QWxiY1RTeURocnlTTWdSeG1tRkhsMjJWN0hFZHpaWU9qY2tVZG4yS0N6ZjVVVnd2bVBqdVNKNUJsYk9aa01GQ0V2blNuK0cyTDFaR0lxdStoRndhcHZVUzN4YjlRU0VTV0lVdzlLNWljbCtlM1JHK1I0L0Fnd3llV3BIQ0tiVE1DbzFTWXhvdDdmRWlyNzFKK25JaElnT1B3S0kycHhkd25qNmRHT3RoaVNHOVV0STRzc1JRbUJPd21CNFVzbTJId0dmN2ZTVzRmNXl5b29xY25Bb2tFUjdWTE9sb1hsMnNKNXcrdWkwVWoxK0JQN1Myb1U4NGxtN0RDZEl1b0FranFTYXYxejJ0c0QwM3RyTFI4YW9lUkdnWjE4ZkJzZXZhRjlheWxKUkRaS3dWZW5CeTlINUlyYnNLMHNRK1hoVXpZc0FEUlU2NzZxNUxPM1RuL2gwLzVUbzVCdGZPcUoveGZIek1UMXVjdXVST1dVNy9BZ3MvUzROM2t3KzQrVDBvOXFBdHcvLzJmM1Jna0ZQLy9XRmJ1V1A2czR0YVZSL2w3OGI4OEdvV2doQkszbHZoejVHWmZudDVHVnhtejdNMFNVS0pHWnlKRUl6dS9IcUp5ODk0ellvQnFyYzNEaUUvd0cyblhQL0dlNGFWQUFBQUFCSlJVNUVya0pnZ2c9PSIKfQo="/>
    </extobj>
    <extobj name="334E55B0-647D-440b-865C-3EC943EB4CBC-38">
      <extobjdata type="334E55B0-647D-440b-865C-3EC943EB4CBC" data="ewoJIkltZ1NldHRpbmdKc29uIiA6ICJ7XCJkcGlcIjpcIjYwMFwiLFwiZm9ybWF0XCI6XCJQTkdcIixcInRyYW5zcGFyZW50XCI6dHJ1ZSxcImF1dG9cIjpmYWxzZX0iLAoJIkxhdGV4IiA6ICJYRnNnYzE5b0lEMGdjMTkzSUZ4ZCIsCgkiTGF0ZXhJbWdCYXNlNjQiIDogImlWQk9SdzBLR2dvQUFBQU5TVWhFVWdBQUFSSUFBQUF6QkFNQUFBQ3BucG8zQUFBQU1GQk1WRVgvLy84QUFBQUFBQUFBQUFBQUFBQUFBQUFBQUFBQUFBQUFBQUFBQUFBQUFBQUFBQUFBQUFBQUFBQUFBQUFBQUFBdjNhQjdBQUFBRDNSU1RsTUFFR2FydTkzdnpZa3lSRlFpZHBsQ1VRTktBQUFBQ1hCSVdYTUFBQTdFQUFBT3hBR1ZLdzRiQUFBRnlFbEVRVlJZQ2JWWVFZaWJSUlNlUDV0TnNwdmRKRWhWVkRBQjhad0tyU0lLcVlmV1E4SHNwUXNXSk8xQkZ3LzZiN0d0cTFqK1BTM29aZmNnZ3FmTm9Zb1VNWlVpM2t3bzlDaFpFVVJQcVdCUEhyTFZKdEYyOWZsbTVzMzhmNUovL2tueXIvOGhtWG52ZTIvZS8rYTlOMjkreHVUalBIVVMxajZreWYveDk5Q3hXbjlqeDY1NW9RcHdCdUNzSFRrajRtT0FYZzE2ZGF2NE5wd3VzS1duWWRPS25BMlFnWHRmTTNhejlwZE4vRkY0VlVBNi85aVFzL0VkcnljMlpobjJMQXE4UVVFZ0VpRC9MZkNwMldtNElHWEtkNk5sNStBOEFUeWJ6ZEdLVE54S245NHdiWEY2UXpsdEMwNllsQTNSSDd0bWVyNGN3dEZrRWNpQWpIc3ZqTy9UUE5xVUpNQzZUeldQSEJlTVQ1aFQwMENiVW9XQldTdHlGcUFuK1EyQW81RklZaTRhN1lCUXArN0NpcEJFdVQ4ajllZUFmTFlOVUpMSW16Ly9ka21tVTZqa3MwWlRldlVRZ1M3Wmx3SDRJNFR0aythVno1cktPVXQ4cGI5OVJNeFJqVFk5QytRY2s3NDhRRXZ3TW0vOEtqSE9TWXlFZlJOK2FqckFnWlRaZXJzUUtZeVdySThDbkJEYUtHYmlPU2luMnlSU0FQMGZSa0JveWVZSWFmWXBPdml0YUdlUTdqU1BpbzM2MEVvWTVzT0VJZTZVRXcvMUR6NmFRR2laVzRLMjdBU3dHT2FCV2N4aFIrZ2YySnNPVmFnR2RYL0Y5S1JiNjR1WVI0OElTd0RlTjBPSTB5QWsxV1JPellQMUFMZXExUUJkQ2ZjMHlUQll4SkFTejZZR05PQytIc2NmZkU3NjdXKzNUS2I0cTI4ZllqbkJOL21KVEtsYjN5cDdSMERwL0VGNGRiekVXSlZFQWI2cmlRVldvakRFZTN5TFErc0tlWmpsUk9oMHZ1Qis5NTJ1RmdyN3Y0ckkyOFJZQUxnZWhsRnNVM3R5TGJRL2tWS0xWWUIvSTVRR1dCMy9UTWNTVXdod1JvWXE3ZEgwc1NjaVBWQnBkS1AwcVZwbnpqOXJrdnhVL3VweS8wcW9QVG9yeCt6dzMwVXB4ZlpuUjQwcnVraGRkVGVJbUJYY3ozamZVb1kzaVloYmNvS0dlZlRqTjNEeEZBUktETEg0M3pUOVNRTDZ5cFJkNVpNajhDNnR1Z2dQVUI5Mklac01YYVk3T2o5TWQrRkJqamUzVmRVNkJjeVljdGp4UGEzS3BWTjdpWGt5VDlNaWRISzhCMm1qaDVWdVAzYzZjT0E5ZytTODZrQVZaT3AvM25UdGsxU2VjaWVKZ2R1VjcxZ1VYUnpHeFYzY0hOV29vWS82YXFFS3JJbDZtRFJzajhMWi94Tm95UXJCMm5CT2pNcElxTWc4YllvbUN1UGlQdHFtRjh2cUVYTXBvWE9UNXAzUkpIUzh1c093Sm8xcUxjWTgyYngzcGNNYTJLdFcvRzFNNndzWXVsUUd6NXlLTWVOS05nWTZYc2VoSnk5Z0NjeGw3TVF3REJtcnlTVEo0TzVzdzJ0S1dWTlhNM1NwdktHa0xkY0NKV3IrejBCUExJbUlyTWdUeHVZeFhYQ0ZGcEtVUVF4ZHMwdk5MazhsWFFIeFJVcUlZeXdWdXpsWW9HNGRsYldwaEJmUE1VYjlEM2I3TzN3ZDVxMnpKRjNPR2Z1RWdFaFBxU2lXb1Myd3MvNVVMNURrZ2t0dmVndWRSSW94aWlTM2NwczV0Yk55L0dUZzlkc3Fkc3Z4YnowUDkrcGlBYWNiN05FN2N2djFWYXRhWXV3SVhFRUhPVGRnSVAzRXhjcnFnbEtodkJPNlp2dHhxb05mVVBLSkNyd1hVT0RKU0MycTEzZGJ5UHdXNFBWVlBKeXUrOEN1TXNDZDdLTHNTNGFNc2g3MHoyQlpPQjNnWVhLVytMUkp0YzZSbGV6NzQyNy80dThCSE9iV1VURzFOQWRCa1lqeDBvK3JzUFpLNEVVWlAyT0VnR29ORXpwWmh2WG8zTklCTmN5UFAwdFRuZktvTlV3YVdpaWRXNm5ZNWNSZ2RKcytHbEFwWi9uOWNLQjJSWU5xVVRnc0JsVWVOL2psaG9wcFUwYkRtTVo1VmVQRnFUQzNQZ2FJVGFENG9FcUw1K0ZPdU1xaUtpZmlHMU43SlJ3Vmg5cVY1N01LWE1lL1ZBeHJiVkk5dzNpcFl5ZXhPY3c5akJsOVpjcFFINUl4ZldwU3VUVW5nRzdoTU5ZZTF0R1JPWk1qUy9oSkZQcFFBV1R6L0V3MHBYcW81S1RFcHR3ZHZMb0xpVXJKSUtoNm16U1BsK0tCQVJXSG5KTEhDYlpwZFZUREc1YlFCeThSTXBRelBPdTl2VkJRUE9LeUtGVFpYbGtjUHczMWlYeFVxZjZLd3p1V1c5RmZVRWRsSjUxWDRFVThhTTlqZDFwZ0dYME5HWlhPNmNyYWhKZjlwbVVVRm11ZWNPR2RVNE1XbnZxRFkvQ0JTWlZ6bVY4dytPUGM2VDB2UjRmK20zak9IWlJRNjQzVjNndEMrWDlUcklUNk95NkF4d0FBQUFCSlJVNUVya0pnZ2c9PSIKfQo="/>
    </extobj>
    <extobj name="334E55B0-647D-440b-865C-3EC943EB4CBC-39">
      <extobjdata type="334E55B0-647D-440b-865C-3EC943EB4CBC" data="ewoJIkltZ1NldHRpbmdKc29uIiA6ICJ7XCJkcGlcIjpcIjYwMFwiLFwiZm9ybWF0XCI6XCJQTkdcIixcInRyYW5zcGFyZW50XCI6dHJ1ZSxcImF1dG9cIjpmYWxzZX0iLAoJIkxhdGV4IiA6ICJYRnNnS0hOZmFDd2djMTkzS1NCY1hRPT0iLAoJIkxhdGV4SW1nQmFzZTY0IiA6ICJpVkJPUncwS0dnb0FBQUFOU1VoRVVnQUFBUVFBQUFCVEJBTUFBQUNMMm1UQ0FBQUFNRkJNVkVYLy8vOEFBQUFBQUFBQUFBQUFBQUFBQUFBQUFBQUFBQUFBQUFBQUFBQUFBQUFBQUFBQUFBQUFBQUFBQUFBQUFBQXYzYUI3QUFBQUQzUlNUbE1BVk4xRW1lOGlxeks3eldhSkVIYW1RNFJZQUFBQUNYQklXWE1BQUE3RUFBQU94QUdWS3c0YkFBQUlsRWxFUVZSb0JjVWFTNGhiVmZUbU0vbS9aQkNoVUpBTWxZSWJtMEYwVVJBeWRpRjBJU21pSW9YNmhrSlhCVk1WeEFvbDJRaTZtbW14RzBFU2xLcVYyZ3h1WEdaQUN0MWwvQlNwTHBLTjZFS1pNUnB0MDlianVmOVBYbVplcHM3clhlU2RjKzY1NTl4Mzd2bmROME9JR0xGSEpSVE44OVRhaEo3YVN4T2tQU1hFYjd2aTA5QjBTWHVMZTVVdkhBV3RQeDNDbnFPbmhodVdqaHhNSG8zRjhQOGpHWGpjRXRxNGE2R1JJT1d4cWFZQXF5WWFEVnlBTTRhaUt0am5Za3p0SVZqNVZ3djMvRHNhaVE2cUcxR1lnM1owaXJXbUlpd29wQXZMQ280UzhGVVFlUEJYbElxMXJxNDZpVFRjMCtRb29iaHlnQlZZaWxLeDFoV0RQd1RTZWlBaFNaVlhSbndMbVFmbENvUnN3b0R0SVF1MytGNmkvKzNETWFhMGI0Um54THRJQzJmWWhQV0lOU3QxQ2VDbHF2S0FFaFBkQ0REZEdiRVR0YlVvZ1JZN2dTU29OQm1sY3E2cnkveXdCSkgzYlBwVjZ5d2FxN0NsU1ZGRGNhQTlRMDhsNnFqMW83NDAwRjYrRXhDVDNsY1g0UGoxM1czcHA3T1YwWlZteUxWNUFPUUVtSGY1TXkyQUF3Qzd1bCs5QnpDc3dIRFJsUm1NWndEcmRZTCtPS01INXpkSTZzc0E4emlNazJnQmJqOUN5T2xLMkNnRHZEMFVtQ2tzV1QvQ1l3emZwSzR5Mi9BNnd5WmRVUlQxWjhmVkZXeWpzekIwK1RyakRVYkt6MTdFY3lDdWFkMlFYVkFEQzlVYzgwbHpGMms0SWRET3dLU0hnUnNqdm51U0MybkJHcWFFMGtTM1VKVkd2RGJ6QlNmQndoejNXdkJwc0lVWW0vQTNxY3RWaXI4ajdKK0ZtVE5HVG5haHJiQ0ZwNHk1dVFwM2xISUdaS1J6Vk1HNmNkbGN3ZGdLUy9tRWh0ay93Und1ZFFYVmQ5MFNrWlRPMGFNQnc4YnAzNDUreElQRWxlRGdOWEYwR0diT2l6bU1DcTFqa2V5NWJWdGMyckFzelpFQ0hLR2F1NG80dWhnSWN5aFYwNEFTbXF1Ry9tQ05FbThqMEtWZWZJNVBlQmQ4Q0ZmTFFBcTc5b0tJREV0MEFGTENGMjVJRDVMenVJVzJoT1hUQzZESk9mTUowb0ltY1ZzNGNBdHpBS1BmbldXNGhYV0hGSWlpdFY0SitmcGlmUWxQdStWYUlVZFAvc3FpcFFJOTNDWllzeHJwNE5MeDF4cmZHWnFERWRicUxadXhTTGVBbTJnYTVJQkNZc3hxY0pNdEhWL1hsSjJnd0MxNFBwTURZK085Y3lIUCtBWmZDaC92cEZuTng3RktUbGdCa3hVZlJwWXZoV3h4OGNENEdDZ2RPd0RVQ2hPK1FCSytrTE91bGxmZC9LVm1IT0Fwc1RSc3U0QlZjamdabEZqc3hSNTBaOTF6SGNiUnJOR2Z4UjZNVTlTVEFkQ1VMWkRZRVNaSU54S3R5VlFSSUk2UkhxNnd0UXZUNWgwNnpRc1QyWkh4ZkhlTkNsS3ZFakl0c0tYZTB6NHUxUlowZERwb0NTdFNid3IzWVpTekpQaXh5WngzbG02SEpsb3cwWVJNNCs5ampTaXJqeTBPRjhiNHFpQmhxdGh3WnJkRmtUOWt4NEx0eWwxQ0M3WTUzcFZJR3BRRHNQN3l5VXVqcTl0dkpOT1VheHNxanh6MnJ3aGlqTTArNGZRUnRGM3AyeUhmaFpmRkVyUyt0QUp0N2g2Q3l4Y25HaXlwa2ozek1HSmFFRm1SVnJnSm53dUJDV1p0clB2cmpGbiswSzdKN2gzUmhHTTVxN2xYNEk4a2JTaGJzb2VSTE5ZVFQ2NHRDREtWZVpVUFNZY0hWbzY1UjlLdCtyUjNWQjBLVzExSEo1UnlkVVFnWCtjY2trdHVTWk9zOUVrYm15MUJrTGYxTEg1VHJmRjk5OW1CNCtuYTNUM3RvTE9ZSWZYbzRuVk1ZQ2s5MFlEakxOMWx6Wk5JSEgxRHIwTUlyNGVxVmFxTHoxamRCWUs1YjRueWxWazNnNmRyaDJzTDE5amVYZ09sSmFZZzRvdjRUSnF4MXRNSFJWVVF0TEhzL2xIZmdORXF5L1RhZkliQzlIVnhWSjBPME1jTjRyNmFkSTZQaGo3UG5MclJvSW01Zy9Dck9PZWtGVWwrTzJVVXRMRnlvdzYvMGVReE5MSGJHZEQ1Q25mdWduMFFPRHRQYjlaclRBVDc2Y0VoaVpSVk9rSVQ4d1BNR2EwNWF0UXE2Wm9DREFkaXJmeXdHOGM5NHVKbEpNdWRFT1V2akJjTmdMTXQ4N2F3b25yWmxEWTZhdU83bkRNQ0dBczlGODVFNFUrR3FXSlluUjgvNlI4alJMUWEyRk0zMlZ5bnpSN2lCd01ab1o1d0hVYk1paHN0SWU4SU1VaW0xWXdON3RVY3hydVdQbnRHYW9rYkxjbjQ0bzhMSndjRTh3NUxmZWdwZkYxamlULzViNXJadFNvYmIwcjBLdUs3eHZmR0M2czdYOWZ3SlJvQWVwZDA3YmZpdTRaWE05UFBKajlFRmZzdDQ5anAyOUVObGl5dnVnbFhtN2lUZlRER2h4aGR1VWw2RTFlakJlQ2ZVUmdDWG12OEt6NithY0JuQnJuRDNWQWxZWC9abU1RMGVnOVJiZ3RGM3cvdy9FRXNNL09LZ3ZFa05QdW0yeFE3aC9wdHpZUlFyQU9qQXo3QWVZT0swYlJHVVpxSTZmRE1MRVEveGJlUm1OQXBpUEtRVjEvM1I1ZWZZYUQ0b1Y5QzZFRDNOVGFHaEZLYmt2VkkvWElRanI5djhXRGFZZk95NzhyYmY0TVNLZC9YclltV1prQXFucFJMeWNuK3FvU21Qbk9pWUhYWTZ4S1N0WklqaXQ2Z1MzdW1lUU5rcVhpYU05SUM0MXRaQ21DM1NYVWVFSmg5T0c5cHk1d3Zpc2p2MjluQ1pHR3dldm1xNWJnNFZ4NU1NTHNFWGhyMEdaYlBtQnh4RVdMeTd4TG1uQW5IaFMxNW1rKzM5Vnh0VWNOVElPRURJa2RpMFdxYWpIVnhQQ2s3MFpvc0RPN0xlc1crdXRRWE5JT3Z3V2xRalZkUDZaV2VyTU9jdnliZHNDWnk1eFF4WldFdDlBbDg2OXE2WXN1TUZUZ1ZFTjlkQ2lMc0NpeFZTbTVQMmhkejZLb2tCajFsUEtXWkdIOUQ4U1F0ZVlwc0FUendzWkx6ZkVDcmhoNEZsVzAxcEdjTlNPUTM3Szh3cHMyNHZyRmxjRTBCeS93ZzhMN0xHQnBySmw5ZngyTEZhV3ROTmxyTkI0eVFvejdSVjZYVU9oTjdoWUhOOGVTT3JkQWlVbWtEWVl5ZXZodFVwVmNZMHdyRTNxVEprQUlOOGM1QVRhVGtsMVpGQ1FDS0xKZkVobDEyMk5VVEprdEs1QXhLUzhvaVlESklXSDNlb0IzRVNjTmV1UkN1Z0ZFSWJ4TFNQWUU5M3dZcHFDNmZDYmYrYmFKaVoyNnBuVDJUS2llVzRRT3pQTmRXTGI0cFNONkhUeStPbC9INzV2Z3NmR0l4ZFUwem12L1NZWEVoNGwwNkowamVrZUZiZWpadkN0RGtDU2ovdGorbVRyanY0UEExYTlLem11bVk4ejlHRnVzVXBIcHJ5a1JZY2xhNHVlRGZESkZsSE5IN2x4M0NyR2pOUG4zN2Y0eG1GYllyL3FLYkVIdDNkeVhuUGhhVmplQmlZb3FpVDc4UG1iTXR6WmpCeFplVzc5ZTdadHNCNldPcWRVYnFXWWV3eCtnUHkxTEJmMTNVUm5IbXdSUDRBQUFBQUVsRlRrU3VRbUNDIgp9Cg=="/>
    </extobj>
    <extobj name="334E55B0-647D-440b-865C-3EC943EB4CBC-40">
      <extobjdata type="334E55B0-647D-440b-865C-3EC943EB4CBC" data="ewoJIkltZ1NldHRpbmdKc29uIiA6ICJ7XCJkcGlcIjpcIjYwMFwiLFwiZm9ybWF0XCI6XCJQTkdcIixcInRyYW5zcGFyZW50XCI6dHJ1ZSxcImF1dG9cIjpmYWxzZX0iLAoJIkxhdGV4IiA6ICJYRnNnWEcxaGRHaGlabnQ0ZlNCY1hRPT0iLAoJIkxhdGV4SW1nQmFzZTY0IiA6ICJpVkJPUncwS0dnb0FBQUFOU1VoRVVnQUFBREFBQUFBbEJBTUFBQUQyTjNlY0FBQUFNRkJNVkVYLy8vOEFBQUFBQUFBQUFBQUFBQUFBQUFBQUFBQUFBQUFBQUFBQUFBQUFBQUFBQUFBQUFBQUFBQUFBQUFBQUFBQXYzYUI3QUFBQUQzUlNUbE1BemUvZFpsUzdSSmtpTW9tcmRoQzhicVNNQUFBQUNYQklXWE1BQUE3RUFBQU94QUdWS3c0YkFBQUJha2xFUVZRb0ZYMlR6VTNEUUJDRlh5UVNDRDhSRWVLTXRKdzRnQVcrNDNRQUZSQTZnQTVJQnlBYVNCcEFRalRnZEVBSkFTb2dEcjhLMWpBenU1dXM3Y0JldlBPK25mSE1QaHUxek1UdDlsWnNxQU9nVGhMRlpnTFV5QzhMYlBRZmFCZ1R5YW5NbkhLcFpaYys1ajJ3Sk5HWGJ0RzhKdG9lMkQyUUN1blk2SUttWGdiV0JYeHF2RUkwbkFQc0NMa1JZVVFmZ1k0WEFRZXMxSWsyUTdBcVFEcTVvc2xUQ05BVk1rU1RhSytnWTBQQVZFb09pZ0NQUXM0UzExc0E5Y3JHUkRKK1liVVNTYUc4SUdyUVY5Q3JBcjIrcktvREo1Snl2NER3TFJHOUx3QTZmV1VNUG5nckdlWEJXWGY5c3RtbHhST21rbkplMHZsT2NyVTQ4RStQY0U4OXNOOHppMzNpaUg2QWhnQnJzZGVkY3dtRFRDMzJ3RG1uTFI5N2taL2VPUjB5L0JwbXpuVzVGbmZoRncvblhya200TTNyZUo0M3FSWmZXdEs2aTlodWQwb3QvcGJBM2gzUnE1SUhJN1hJbUgzMGRlZEI2aUkyLzIrUTdSN3lUeGZaVXFuK2tmRlJsUDhDVHJZK1BCNzJQdjh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3422</Words>
  <Application>WPS 文字</Application>
  <PresentationFormat>宽屏</PresentationFormat>
  <Paragraphs>171</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Heiti SC Light</vt:lpstr>
      <vt:lpstr>Wingdings</vt:lpstr>
      <vt:lpstr>Heiti SC Medium</vt:lpstr>
      <vt:lpstr>汉仪书宋二KW</vt:lpstr>
      <vt:lpstr>Calibri</vt:lpstr>
      <vt:lpstr>Helvetica Neue</vt:lpstr>
      <vt:lpstr>微软雅黑</vt:lpstr>
      <vt:lpstr>汉仪旗黑</vt:lpstr>
      <vt:lpstr>宋体</vt:lpstr>
      <vt:lpstr>Arial Unicode MS</vt:lpstr>
      <vt:lpstr>Office 主题​​</vt:lpstr>
      <vt:lpstr>卷积神经网络</vt:lpstr>
      <vt:lpstr>从全连接层到卷积</vt:lpstr>
      <vt:lpstr>从全连接层到卷积</vt:lpstr>
      <vt:lpstr>从全连接层到卷积</vt:lpstr>
      <vt:lpstr>不变性</vt:lpstr>
      <vt:lpstr>多层感知机的限制 / Constraining the MLP</vt:lpstr>
      <vt:lpstr>平移不变性</vt:lpstr>
      <vt:lpstr>局部性</vt:lpstr>
      <vt:lpstr>局部性</vt:lpstr>
      <vt:lpstr>局部性</vt:lpstr>
      <vt:lpstr>卷积</vt:lpstr>
      <vt:lpstr>通道</vt:lpstr>
      <vt:lpstr>通道</vt:lpstr>
      <vt:lpstr>通道</vt:lpstr>
      <vt:lpstr>互相关运算</vt:lpstr>
      <vt:lpstr>互相关运算</vt:lpstr>
      <vt:lpstr>卷积层</vt:lpstr>
      <vt:lpstr>感受野</vt:lpstr>
      <vt:lpstr>感受野</vt:lpstr>
      <vt:lpstr>填充</vt:lpstr>
      <vt:lpstr>PowerPoint 演示文稿</vt:lpstr>
      <vt:lpstr>代码</vt:lpstr>
      <vt:lpstr>步幅</vt:lpstr>
      <vt:lpstr>填充和步幅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500</cp:revision>
  <dcterms:created xsi:type="dcterms:W3CDTF">2023-04-12T05:18:30Z</dcterms:created>
  <dcterms:modified xsi:type="dcterms:W3CDTF">2023-04-12T05:18:30Z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