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media/image2.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7"/>
  </p:handoutMasterIdLst>
  <p:sldIdLst>
    <p:sldId id="256" r:id="rId3"/>
    <p:sldId id="295" r:id="rId5"/>
    <p:sldId id="296" r:id="rId6"/>
    <p:sldId id="297" r:id="rId7"/>
    <p:sldId id="298" r:id="rId8"/>
    <p:sldId id="299" r:id="rId9"/>
    <p:sldId id="300" r:id="rId10"/>
    <p:sldId id="301" r:id="rId11"/>
    <p:sldId id="302" r:id="rId12"/>
    <p:sldId id="303" r:id="rId13"/>
    <p:sldId id="304" r:id="rId14"/>
    <p:sldId id="305" r:id="rId15"/>
    <p:sldId id="306" r:id="rId16"/>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cSvAS9CKuQ0pB3WUWpV0Pw==" hashData="8RWBx/M+lSJx7tOoAfAo1BZYKPo="/>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86374"/>
  </p:normalViewPr>
  <p:slideViewPr>
    <p:cSldViewPr snapToGrid="0" showGuides="1">
      <p:cViewPr varScale="1">
        <p:scale>
          <a:sx n="127" d="100"/>
          <a:sy n="127" d="100"/>
        </p:scale>
        <p:origin x="1952" y="184"/>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customXml" Target="../customXml/item1.xml"/><Relationship Id="rId21" Type="http://schemas.openxmlformats.org/officeDocument/2006/relationships/customXmlProps" Target="../customXml/itemProps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2400">
                <a:solidFill>
                  <a:schemeClr val="tx1">
                    <a:lumMod val="75000"/>
                    <a:lumOff val="25000"/>
                  </a:schemeClr>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4400" b="0" u="none" strike="noStrike" kern="1200" cap="none" spc="0" normalizeH="0">
                <a:solidFill>
                  <a:schemeClr val="tx1"/>
                </a:solidFill>
                <a:effectLst/>
                <a:uFillTx/>
                <a:latin typeface="Heiti SC Light" panose="02000000000000000000" charset="-122"/>
                <a:ea typeface="Heiti SC Light" panose="02000000000000000000"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buFont typeface="Wingdings" panose="05000000000000000000" charset="0"/>
              <a:buChar char=""/>
              <a:defRPr sz="2800" u="none" strike="noStrike" kern="1200" cap="none" spc="0" normalizeH="0">
                <a:solidFill>
                  <a:schemeClr val="tx1">
                    <a:lumMod val="75000"/>
                    <a:lumOff val="25000"/>
                  </a:schemeClr>
                </a:solidFill>
                <a:uFillTx/>
                <a:latin typeface="Heiti SC Light" panose="02000000000000000000" charset="-122"/>
                <a:ea typeface="Heiti SC Light" panose="02000000000000000000" charset="-122"/>
              </a:defRPr>
            </a:lvl1pPr>
            <a:lvl2pPr>
              <a:defRPr sz="2400" u="none" strike="noStrike" kern="1200" cap="none" spc="0" normalizeH="0">
                <a:solidFill>
                  <a:schemeClr val="tx1">
                    <a:lumMod val="75000"/>
                    <a:lumOff val="25000"/>
                  </a:schemeClr>
                </a:solidFill>
                <a:uFillTx/>
                <a:latin typeface="Heiti SC Light" panose="02000000000000000000" charset="-122"/>
                <a:ea typeface="Heiti SC Light" panose="02000000000000000000" charset="-122"/>
              </a:defRPr>
            </a:lvl2pPr>
            <a:lvl3pPr>
              <a:defRPr sz="2000" u="none" strike="noStrike" kern="1200" cap="none" spc="0" normalizeH="0">
                <a:solidFill>
                  <a:schemeClr val="tx1">
                    <a:lumMod val="75000"/>
                    <a:lumOff val="25000"/>
                  </a:schemeClr>
                </a:solidFill>
                <a:uFillTx/>
                <a:latin typeface="Heiti SC Light" panose="02000000000000000000" charset="-122"/>
                <a:ea typeface="Heiti SC Light" panose="02000000000000000000" charset="-122"/>
              </a:defRPr>
            </a:lvl3pPr>
            <a:lvl4pPr>
              <a:defRPr sz="1800" u="none" strike="noStrike" kern="1200" cap="none" spc="0" normalizeH="0">
                <a:solidFill>
                  <a:schemeClr val="tx1">
                    <a:lumMod val="75000"/>
                    <a:lumOff val="25000"/>
                  </a:schemeClr>
                </a:solidFill>
                <a:uFillTx/>
                <a:latin typeface="Heiti SC Light" panose="02000000000000000000" charset="-122"/>
                <a:ea typeface="Heiti SC Light" panose="02000000000000000000" charset="-122"/>
              </a:defRPr>
            </a:lvl4pPr>
            <a:lvl5pPr>
              <a:defRPr sz="1800" u="none" strike="noStrike" kern="1200" cap="none" spc="0" normalizeH="0">
                <a:solidFill>
                  <a:schemeClr val="tx1">
                    <a:lumMod val="75000"/>
                    <a:lumOff val="25000"/>
                  </a:schemeClr>
                </a:solidFill>
                <a:uFillTx/>
                <a:latin typeface="Heiti SC Light" panose="02000000000000000000" charset="-122"/>
                <a:ea typeface="Heiti SC Light" panose="02000000000000000000"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469127"/>
            <a:ext cx="10307927" cy="4093347"/>
          </a:xfrm>
        </p:spPr>
        <p:txBody>
          <a:bodyPr anchor="b">
            <a:normAutofit/>
          </a:bodyPr>
          <a:lstStyle>
            <a:lvl1pPr>
              <a:defRPr sz="6000">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10307926" cy="647555"/>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4400" b="0" i="0">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744961"/>
            <a:ext cx="5157787"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400" b="0">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3200" b="0">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44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svg"/><Relationship Id="rId2" Type="http://schemas.openxmlformats.org/officeDocument/2006/relationships/image" Target="../media/image15.png"/><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sv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a:effectLst/>
              </a:rPr>
              <a:t>权重衰减、Dropout</a:t>
            </a:r>
            <a:endParaRPr lang="zh-CN" altLang="en-US" dirty="0">
              <a:effectLst/>
            </a:endParaRPr>
          </a:p>
        </p:txBody>
      </p:sp>
      <p:sp>
        <p:nvSpPr>
          <p:cNvPr id="5" name="副标题 4"/>
          <p:cNvSpPr>
            <a:spLocks noGrp="1"/>
          </p:cNvSpPr>
          <p:nvPr>
            <p:ph type="subTitle" idx="1"/>
          </p:nvPr>
        </p:nvSpPr>
        <p:spPr/>
        <p:txBody>
          <a:bodyPr/>
          <a:lstStyle/>
          <a:p>
            <a:r>
              <a:rPr lang="zh-CN" altLang="en-US" dirty="0">
                <a:latin typeface="+mn-lt"/>
              </a:rPr>
              <a:t>网络空间安全</a:t>
            </a:r>
            <a:r>
              <a:rPr lang="zh-CN" altLang="en-US" dirty="0">
                <a:latin typeface="+mn-lt"/>
              </a:rPr>
              <a:t>系</a:t>
            </a:r>
            <a:endParaRPr lang="zh-CN" altLang="en-US" dirty="0">
              <a:latin typeface="+mn-lt"/>
            </a:endParaRPr>
          </a:p>
          <a:p>
            <a:r>
              <a:rPr lang="zh-CN" altLang="en-US" dirty="0">
                <a:latin typeface="+mn-lt"/>
              </a:rPr>
              <a:t>任课</a:t>
            </a:r>
            <a:r>
              <a:rPr lang="zh-CN" altLang="en-US" dirty="0">
                <a:latin typeface="+mn-lt"/>
              </a:rPr>
              <a:t>老师：章</a:t>
            </a:r>
            <a:r>
              <a:rPr lang="zh-CN" altLang="en-US" dirty="0">
                <a:latin typeface="+mn-lt"/>
              </a:rPr>
              <a:t>乐</a:t>
            </a:r>
            <a:endParaRPr lang="zh-CN" altLang="en-US" dirty="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Dropout</a:t>
            </a:r>
            <a:endParaRPr lang="zh-CN" altLang="en-US"/>
          </a:p>
        </p:txBody>
      </p:sp>
      <p:sp>
        <p:nvSpPr>
          <p:cNvPr id="3" name="内容占位符 2"/>
          <p:cNvSpPr>
            <a:spLocks noGrp="1"/>
          </p:cNvSpPr>
          <p:nvPr>
            <p:ph idx="1"/>
          </p:nvPr>
        </p:nvSpPr>
        <p:spPr/>
        <p:txBody>
          <a:bodyPr/>
          <a:p>
            <a:r>
              <a:rPr lang="zh-CN" altLang="en-US"/>
              <a:t>希望模型深度挖掘特征，即将其权重分散到许多特征中， 而不是过于依赖少数潜在的虚假关联</a:t>
            </a:r>
            <a:endParaRPr lang="zh-CN" altLang="en-US"/>
          </a:p>
          <a:p>
            <a:r>
              <a:rPr lang="zh-CN" altLang="en-US"/>
              <a:t>bias-variance tradeoff</a:t>
            </a:r>
            <a:endParaRPr lang="zh-CN" altLang="en-US"/>
          </a:p>
          <a:p>
            <a:pPr marL="914400" lvl="1" indent="-457200">
              <a:buAutoNum type="arabicPeriod"/>
            </a:pPr>
            <a:r>
              <a:rPr lang="zh-CN" altLang="en-US"/>
              <a:t>线性模型有很高的偏差：只能表示一小类函数</a:t>
            </a:r>
            <a:endParaRPr lang="zh-CN" altLang="en-US"/>
          </a:p>
          <a:p>
            <a:pPr marL="914400" lvl="1" indent="-457200">
              <a:buAutoNum type="arabicPeriod"/>
            </a:pPr>
            <a:r>
              <a:rPr lang="zh-CN" altLang="en-US"/>
              <a:t>方差很低：在不同的随机数据样本上可以得出相似的结果</a:t>
            </a:r>
            <a:endParaRPr lang="zh-CN" altLang="en-US"/>
          </a:p>
          <a:p>
            <a:pPr lvl="0"/>
            <a:r>
              <a:rPr lang="zh-CN" altLang="en-US"/>
              <a:t>在随机标记的图像上训练深度网络</a:t>
            </a:r>
            <a:endParaRPr lang="zh-CN" altLang="en-US"/>
          </a:p>
          <a:p>
            <a:pPr marL="914400" lvl="1" indent="-457200">
              <a:buAutoNum type="arabicPeriod"/>
            </a:pPr>
            <a:r>
              <a:rPr lang="zh-CN" altLang="en-US"/>
              <a:t>通过随机梯度下降优化的神经网络可以完美地标记训练集中的每一幅图像</a:t>
            </a:r>
            <a:endParaRPr lang="zh-CN" altLang="en-US"/>
          </a:p>
          <a:p>
            <a:pPr marL="914400" lvl="1" indent="-457200">
              <a:buAutoNum type="arabicPeriod"/>
            </a:pPr>
            <a:r>
              <a:rPr lang="zh-CN" altLang="en-US"/>
              <a:t>泛化差距：90%（ 假设有10个类别）</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平滑性</a:t>
            </a:r>
            <a:endParaRPr lang="zh-CN" altLang="en-US"/>
          </a:p>
        </p:txBody>
      </p:sp>
      <p:sp>
        <p:nvSpPr>
          <p:cNvPr id="3" name="内容占位符 2"/>
          <p:cNvSpPr>
            <a:spLocks noGrp="1"/>
          </p:cNvSpPr>
          <p:nvPr>
            <p:ph idx="1"/>
          </p:nvPr>
        </p:nvSpPr>
        <p:spPr/>
        <p:txBody>
          <a:bodyPr/>
          <a:p>
            <a:r>
              <a:rPr lang="zh-CN" altLang="en-US">
                <a:sym typeface="+mn-ea"/>
              </a:rPr>
              <a:t>函数不应该对其输入的微小变化敏感</a:t>
            </a:r>
            <a:endParaRPr lang="zh-CN" altLang="en-US"/>
          </a:p>
          <a:p>
            <a:r>
              <a:rPr lang="zh-CN" altLang="en-US"/>
              <a:t>在训练过程中，在计算后续层之前向网络的每一层注入噪声</a:t>
            </a:r>
            <a:endParaRPr lang="zh-CN" altLang="en-US"/>
          </a:p>
          <a:p>
            <a:r>
              <a:rPr lang="zh-CN" altLang="en-US"/>
              <a:t>扰动的稳健性</a:t>
            </a:r>
            <a:endParaRPr lang="en-US" altLang="zh-CN"/>
          </a:p>
        </p:txBody>
      </p:sp>
      <p:pic>
        <p:nvPicPr>
          <p:cNvPr id="4" name="334E55B0-647D-440b-865C-3EC943EB4CBC-11" descr="wpsoffice"/>
          <p:cNvPicPr>
            <a:picLocks noChangeAspect="1"/>
          </p:cNvPicPr>
          <p:nvPr/>
        </p:nvPicPr>
        <p:blipFill>
          <a:blip r:embed="rId1"/>
          <a:stretch>
            <a:fillRect/>
          </a:stretch>
        </p:blipFill>
        <p:spPr>
          <a:xfrm>
            <a:off x="3234055" y="3957320"/>
            <a:ext cx="5343525" cy="1185863"/>
          </a:xfrm>
          <a:prstGeom prst="rect">
            <a:avLst/>
          </a:prstGeom>
        </p:spPr>
      </p:pic>
      <p:pic>
        <p:nvPicPr>
          <p:cNvPr id="5" name="334E55B0-647D-440b-865C-3EC943EB4CBC-12" descr="wpsoffice"/>
          <p:cNvPicPr>
            <a:picLocks noChangeAspect="1"/>
          </p:cNvPicPr>
          <p:nvPr/>
        </p:nvPicPr>
        <p:blipFill>
          <a:blip r:embed="rId2"/>
          <a:stretch>
            <a:fillRect/>
          </a:stretch>
        </p:blipFill>
        <p:spPr>
          <a:xfrm>
            <a:off x="5314950" y="5758180"/>
            <a:ext cx="1562100" cy="4191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实践中的dropout</a:t>
            </a:r>
            <a:endParaRPr lang="zh-CN" altLang="en-US"/>
          </a:p>
        </p:txBody>
      </p:sp>
      <p:sp>
        <p:nvSpPr>
          <p:cNvPr id="3" name="内容占位符 2"/>
          <p:cNvSpPr>
            <a:spLocks noGrp="1"/>
          </p:cNvSpPr>
          <p:nvPr>
            <p:ph idx="1"/>
          </p:nvPr>
        </p:nvSpPr>
        <p:spPr/>
        <p:txBody>
          <a:bodyPr/>
          <a:p>
            <a:r>
              <a:rPr lang="zh-CN" altLang="en-US"/>
              <a:t>输出层的计算不能过度依赖于$h_1, \dotsc, h_5$的任何一个元素</a:t>
            </a:r>
            <a:endParaRPr lang="zh-CN" altLang="en-US"/>
          </a:p>
          <a:p>
            <a:r>
              <a:rPr lang="zh-CN" altLang="en-US"/>
              <a:t>学习：重难点_Dropout.pdf</a:t>
            </a:r>
            <a:endParaRPr lang="zh-CN" altLang="en-US"/>
          </a:p>
        </p:txBody>
      </p:sp>
      <p:pic>
        <p:nvPicPr>
          <p:cNvPr id="4" name="334E55B0-647D-440b-865C-3EC943EB4CBC-13" descr="wpsoffice"/>
          <p:cNvPicPr>
            <a:picLocks noChangeAspect="1"/>
          </p:cNvPicPr>
          <p:nvPr/>
        </p:nvPicPr>
        <p:blipFill>
          <a:blip r:embed="rId1"/>
          <a:stretch>
            <a:fillRect/>
          </a:stretch>
        </p:blipFill>
        <p:spPr>
          <a:xfrm>
            <a:off x="7769225" y="3009265"/>
            <a:ext cx="1638300" cy="352425"/>
          </a:xfrm>
          <a:prstGeom prst="rect">
            <a:avLst/>
          </a:prstGeom>
        </p:spPr>
      </p:pic>
      <p:cxnSp>
        <p:nvCxnSpPr>
          <p:cNvPr id="5" name="直接箭头连接符 4"/>
          <p:cNvCxnSpPr/>
          <p:nvPr/>
        </p:nvCxnSpPr>
        <p:spPr>
          <a:xfrm flipH="1" flipV="1">
            <a:off x="7453630" y="2341245"/>
            <a:ext cx="798195" cy="458470"/>
          </a:xfrm>
          <a:prstGeom prst="straightConnector1">
            <a:avLst/>
          </a:prstGeom>
          <a:ln w="101600">
            <a:solidFill>
              <a:srgbClr val="202020"/>
            </a:solidFill>
            <a:tailEnd type="arrow"/>
          </a:ln>
        </p:spPr>
        <p:style>
          <a:lnRef idx="1">
            <a:schemeClr val="accent1"/>
          </a:lnRef>
          <a:fillRef idx="0">
            <a:schemeClr val="accent1"/>
          </a:fillRef>
          <a:effectRef idx="0">
            <a:schemeClr val="accent1"/>
          </a:effectRef>
          <a:fontRef idx="minor">
            <a:schemeClr val="tx1"/>
          </a:fontRef>
        </p:style>
      </p:cxnSp>
      <p:pic>
        <p:nvPicPr>
          <p:cNvPr id="6" name="图片 5" descr="dropout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05050" y="3556635"/>
            <a:ext cx="7200900" cy="298608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实践中的dropout</a:t>
            </a:r>
            <a:endParaRPr lang="zh-CN" altLang="en-US"/>
          </a:p>
        </p:txBody>
      </p:sp>
      <p:sp>
        <p:nvSpPr>
          <p:cNvPr id="3" name="内容占位符 2"/>
          <p:cNvSpPr>
            <a:spLocks noGrp="1"/>
          </p:cNvSpPr>
          <p:nvPr>
            <p:ph idx="1"/>
          </p:nvPr>
        </p:nvSpPr>
        <p:spPr/>
        <p:txBody>
          <a:bodyPr/>
          <a:p>
            <a:endParaRPr lang="zh-CN" altLang="en-US"/>
          </a:p>
        </p:txBody>
      </p:sp>
      <p:sp>
        <p:nvSpPr>
          <p:cNvPr id="4" name="文本框 3"/>
          <p:cNvSpPr txBox="1"/>
          <p:nvPr/>
        </p:nvSpPr>
        <p:spPr>
          <a:xfrm>
            <a:off x="1115060" y="2019300"/>
            <a:ext cx="9961880" cy="4399915"/>
          </a:xfrm>
          <a:prstGeom prst="rect">
            <a:avLst/>
          </a:prstGeom>
          <a:noFill/>
        </p:spPr>
        <p:txBody>
          <a:bodyPr wrap="none" rtlCol="0">
            <a:spAutoFit/>
          </a:bodyPr>
          <a:p>
            <a:pPr algn="l"/>
            <a:r>
              <a:rPr lang="zh-CN" altLang="en-US" sz="2800">
                <a:latin typeface="Consolas" panose="020B0609020204030204" charset="0"/>
                <a:ea typeface="Heiti SC Light" panose="02000000000000000000" charset="-122"/>
                <a:cs typeface="Consolas" panose="020B0609020204030204" charset="0"/>
              </a:rPr>
              <a:t>def dropout_layer(X, dropout):</a:t>
            </a:r>
            <a:endParaRPr lang="zh-CN" altLang="en-US" sz="2800">
              <a:latin typeface="Consolas" panose="020B0609020204030204" charset="0"/>
              <a:ea typeface="Heiti SC Light" panose="02000000000000000000" charset="-122"/>
              <a:cs typeface="Consolas" panose="020B0609020204030204" charset="0"/>
            </a:endParaRPr>
          </a:p>
          <a:p>
            <a:pPr algn="l"/>
            <a:r>
              <a:rPr lang="zh-CN" altLang="en-US" sz="2800">
                <a:latin typeface="Consolas" panose="020B0609020204030204" charset="0"/>
                <a:ea typeface="Heiti SC Light" panose="02000000000000000000" charset="-122"/>
                <a:cs typeface="Consolas" panose="020B0609020204030204" charset="0"/>
              </a:rPr>
              <a:t>    assert 0 &lt;= dropout &lt;= 1</a:t>
            </a:r>
            <a:endParaRPr lang="zh-CN" altLang="en-US" sz="2800">
              <a:latin typeface="Consolas" panose="020B0609020204030204" charset="0"/>
              <a:ea typeface="Heiti SC Light" panose="02000000000000000000" charset="-122"/>
              <a:cs typeface="Consolas" panose="020B0609020204030204" charset="0"/>
            </a:endParaRPr>
          </a:p>
          <a:p>
            <a:pPr algn="l"/>
            <a:r>
              <a:rPr lang="zh-CN" altLang="en-US" sz="2800">
                <a:latin typeface="Consolas" panose="020B0609020204030204" charset="0"/>
                <a:ea typeface="Heiti SC Light" panose="02000000000000000000" charset="-122"/>
                <a:cs typeface="Consolas" panose="020B0609020204030204" charset="0"/>
              </a:rPr>
              <a:t>    # 在本情况中，所有元素都被丢弃</a:t>
            </a:r>
            <a:endParaRPr lang="zh-CN" altLang="en-US" sz="2800">
              <a:latin typeface="Consolas" panose="020B0609020204030204" charset="0"/>
              <a:ea typeface="Heiti SC Light" panose="02000000000000000000" charset="-122"/>
              <a:cs typeface="Consolas" panose="020B0609020204030204" charset="0"/>
            </a:endParaRPr>
          </a:p>
          <a:p>
            <a:pPr algn="l"/>
            <a:r>
              <a:rPr lang="zh-CN" altLang="en-US" sz="2800">
                <a:latin typeface="Consolas" panose="020B0609020204030204" charset="0"/>
                <a:ea typeface="Heiti SC Light" panose="02000000000000000000" charset="-122"/>
                <a:cs typeface="Consolas" panose="020B0609020204030204" charset="0"/>
              </a:rPr>
              <a:t>    if dropout == 1:</a:t>
            </a:r>
            <a:endParaRPr lang="zh-CN" altLang="en-US" sz="2800">
              <a:latin typeface="Consolas" panose="020B0609020204030204" charset="0"/>
              <a:ea typeface="Heiti SC Light" panose="02000000000000000000" charset="-122"/>
              <a:cs typeface="Consolas" panose="020B0609020204030204" charset="0"/>
            </a:endParaRPr>
          </a:p>
          <a:p>
            <a:pPr algn="l"/>
            <a:r>
              <a:rPr lang="zh-CN" altLang="en-US" sz="2800">
                <a:latin typeface="Consolas" panose="020B0609020204030204" charset="0"/>
                <a:ea typeface="Heiti SC Light" panose="02000000000000000000" charset="-122"/>
                <a:cs typeface="Consolas" panose="020B0609020204030204" charset="0"/>
              </a:rPr>
              <a:t>        return torch.zeros_like(X)</a:t>
            </a:r>
            <a:endParaRPr lang="zh-CN" altLang="en-US" sz="2800">
              <a:latin typeface="Consolas" panose="020B0609020204030204" charset="0"/>
              <a:ea typeface="Heiti SC Light" panose="02000000000000000000" charset="-122"/>
              <a:cs typeface="Consolas" panose="020B0609020204030204" charset="0"/>
            </a:endParaRPr>
          </a:p>
          <a:p>
            <a:pPr algn="l"/>
            <a:r>
              <a:rPr lang="zh-CN" altLang="en-US" sz="2800">
                <a:latin typeface="Consolas" panose="020B0609020204030204" charset="0"/>
                <a:ea typeface="Heiti SC Light" panose="02000000000000000000" charset="-122"/>
                <a:cs typeface="Consolas" panose="020B0609020204030204" charset="0"/>
              </a:rPr>
              <a:t>    # 在本情况中，所有元素都被保留</a:t>
            </a:r>
            <a:endParaRPr lang="zh-CN" altLang="en-US" sz="2800">
              <a:latin typeface="Consolas" panose="020B0609020204030204" charset="0"/>
              <a:ea typeface="Heiti SC Light" panose="02000000000000000000" charset="-122"/>
              <a:cs typeface="Consolas" panose="020B0609020204030204" charset="0"/>
            </a:endParaRPr>
          </a:p>
          <a:p>
            <a:pPr algn="l"/>
            <a:r>
              <a:rPr lang="zh-CN" altLang="en-US" sz="2800">
                <a:latin typeface="Consolas" panose="020B0609020204030204" charset="0"/>
                <a:ea typeface="Heiti SC Light" panose="02000000000000000000" charset="-122"/>
                <a:cs typeface="Consolas" panose="020B0609020204030204" charset="0"/>
              </a:rPr>
              <a:t>    if dropout == 0:</a:t>
            </a:r>
            <a:endParaRPr lang="zh-CN" altLang="en-US" sz="2800">
              <a:latin typeface="Consolas" panose="020B0609020204030204" charset="0"/>
              <a:ea typeface="Heiti SC Light" panose="02000000000000000000" charset="-122"/>
              <a:cs typeface="Consolas" panose="020B0609020204030204" charset="0"/>
            </a:endParaRPr>
          </a:p>
          <a:p>
            <a:pPr algn="l"/>
            <a:r>
              <a:rPr lang="zh-CN" altLang="en-US" sz="2800">
                <a:latin typeface="Consolas" panose="020B0609020204030204" charset="0"/>
                <a:ea typeface="Heiti SC Light" panose="02000000000000000000" charset="-122"/>
                <a:cs typeface="Consolas" panose="020B0609020204030204" charset="0"/>
              </a:rPr>
              <a:t>        return X</a:t>
            </a:r>
            <a:endParaRPr lang="zh-CN" altLang="en-US" sz="2800">
              <a:latin typeface="Consolas" panose="020B0609020204030204" charset="0"/>
              <a:ea typeface="Heiti SC Light" panose="02000000000000000000" charset="-122"/>
              <a:cs typeface="Consolas" panose="020B0609020204030204" charset="0"/>
            </a:endParaRPr>
          </a:p>
          <a:p>
            <a:pPr algn="l"/>
            <a:r>
              <a:rPr lang="zh-CN" altLang="en-US" sz="2800">
                <a:latin typeface="Consolas" panose="020B0609020204030204" charset="0"/>
                <a:ea typeface="Heiti SC Light" panose="02000000000000000000" charset="-122"/>
                <a:cs typeface="Consolas" panose="020B0609020204030204" charset="0"/>
              </a:rPr>
              <a:t>    mask = (torch.rand(X.shape) &gt; dropout).float()</a:t>
            </a:r>
            <a:endParaRPr lang="zh-CN" altLang="en-US" sz="2800">
              <a:latin typeface="Consolas" panose="020B0609020204030204" charset="0"/>
              <a:ea typeface="Heiti SC Light" panose="02000000000000000000" charset="-122"/>
              <a:cs typeface="Consolas" panose="020B0609020204030204" charset="0"/>
            </a:endParaRPr>
          </a:p>
          <a:p>
            <a:pPr algn="l"/>
            <a:r>
              <a:rPr lang="zh-CN" altLang="en-US" sz="2800">
                <a:latin typeface="Consolas" panose="020B0609020204030204" charset="0"/>
                <a:ea typeface="Heiti SC Light" panose="02000000000000000000" charset="-122"/>
                <a:cs typeface="Consolas" panose="020B0609020204030204" charset="0"/>
              </a:rPr>
              <a:t>    return mask * X / (1.0 - dropout)</a:t>
            </a:r>
            <a:endParaRPr lang="zh-CN" altLang="en-US" sz="2800">
              <a:latin typeface="Consolas" panose="020B0609020204030204" charset="0"/>
              <a:ea typeface="Heiti SC Light" panose="02000000000000000000" charset="-122"/>
              <a:cs typeface="Consolas" panose="020B0609020204030204" charset="0"/>
            </a:endParaRPr>
          </a:p>
        </p:txBody>
      </p:sp>
      <p:pic>
        <p:nvPicPr>
          <p:cNvPr id="5" name="334E55B0-647D-440b-865C-3EC943EB4CBC-14" descr="wpsoffice"/>
          <p:cNvPicPr>
            <a:picLocks noChangeAspect="1"/>
          </p:cNvPicPr>
          <p:nvPr/>
        </p:nvPicPr>
        <p:blipFill>
          <a:blip r:embed="rId1"/>
          <a:stretch>
            <a:fillRect/>
          </a:stretch>
        </p:blipFill>
        <p:spPr>
          <a:xfrm>
            <a:off x="8080375" y="2757170"/>
            <a:ext cx="1038225" cy="400050"/>
          </a:xfrm>
          <a:prstGeom prst="rect">
            <a:avLst/>
          </a:prstGeom>
        </p:spPr>
      </p:pic>
      <p:sp>
        <p:nvSpPr>
          <p:cNvPr id="6" name="文本框 5"/>
          <p:cNvSpPr txBox="1"/>
          <p:nvPr/>
        </p:nvSpPr>
        <p:spPr>
          <a:xfrm>
            <a:off x="8710295" y="3954780"/>
            <a:ext cx="1605280" cy="521970"/>
          </a:xfrm>
          <a:prstGeom prst="rect">
            <a:avLst/>
          </a:prstGeom>
          <a:noFill/>
        </p:spPr>
        <p:txBody>
          <a:bodyPr wrap="none" rtlCol="0">
            <a:spAutoFit/>
          </a:bodyPr>
          <a:p>
            <a:pPr algn="l"/>
            <a:r>
              <a:rPr lang="zh-CN" altLang="en-US" sz="2800">
                <a:latin typeface="Heiti SC Light" panose="02000000000000000000" charset="-122"/>
                <a:ea typeface="Heiti SC Light" panose="02000000000000000000" charset="-122"/>
                <a:cs typeface="Heiti SC Light" panose="02000000000000000000" charset="-122"/>
              </a:rPr>
              <a:t>均匀分布</a:t>
            </a:r>
            <a:endParaRPr lang="zh-CN" altLang="en-US" sz="2800">
              <a:latin typeface="Heiti SC Light" panose="02000000000000000000" charset="-122"/>
              <a:ea typeface="Heiti SC Light" panose="02000000000000000000" charset="-122"/>
              <a:cs typeface="Heiti SC Light" panose="02000000000000000000" charset="-122"/>
            </a:endParaRPr>
          </a:p>
        </p:txBody>
      </p:sp>
      <p:cxnSp>
        <p:nvCxnSpPr>
          <p:cNvPr id="7" name="直接箭头连接符 6"/>
          <p:cNvCxnSpPr/>
          <p:nvPr/>
        </p:nvCxnSpPr>
        <p:spPr>
          <a:xfrm flipH="1" flipV="1">
            <a:off x="8778240" y="3275330"/>
            <a:ext cx="390525" cy="543560"/>
          </a:xfrm>
          <a:prstGeom prst="straightConnector1">
            <a:avLst/>
          </a:prstGeom>
          <a:ln w="101600">
            <a:solidFill>
              <a:srgbClr val="202020"/>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H="1">
            <a:off x="5687695" y="4481195"/>
            <a:ext cx="3073400" cy="831850"/>
          </a:xfrm>
          <a:prstGeom prst="straightConnector1">
            <a:avLst/>
          </a:prstGeom>
          <a:ln w="101600">
            <a:solidFill>
              <a:srgbClr val="20202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欠拟合和过拟合</a:t>
            </a:r>
            <a:endParaRPr lang="zh-CN" altLang="en-US"/>
          </a:p>
        </p:txBody>
      </p:sp>
      <p:sp>
        <p:nvSpPr>
          <p:cNvPr id="3" name="内容占位符 2"/>
          <p:cNvSpPr>
            <a:spLocks noGrp="1"/>
          </p:cNvSpPr>
          <p:nvPr>
            <p:ph idx="1"/>
          </p:nvPr>
        </p:nvSpPr>
        <p:spPr/>
        <p:txBody>
          <a:bodyPr/>
          <a:p>
            <a:r>
              <a:rPr lang="zh-CN" altLang="en-US"/>
              <a:t>如何才能确定模型是真正发现了一种泛化的模式， 而不是简单地记住了数据呢</a:t>
            </a:r>
            <a:endParaRPr lang="zh-CN" altLang="en-US"/>
          </a:p>
          <a:p>
            <a:r>
              <a:rPr lang="zh-CN" altLang="en-US"/>
              <a:t>在患者的基因数据与痴呆状态之间寻找模式</a:t>
            </a:r>
            <a:endParaRPr lang="zh-CN" altLang="en-US"/>
          </a:p>
          <a:p>
            <a:pPr marL="914400" lvl="1" indent="-457200">
              <a:buAutoNum type="arabicPeriod"/>
            </a:pPr>
            <a:r>
              <a:rPr lang="zh-CN" altLang="en-US"/>
              <a:t>不想让模型只会做这样的事情：“</a:t>
            </a:r>
            <a:r>
              <a:rPr lang="zh-CN" altLang="en-US" b="1">
                <a:solidFill>
                  <a:srgbClr val="C00000"/>
                </a:solidFill>
                <a:latin typeface="Heiti SC Medium" panose="02000000000000000000" charset="-122"/>
                <a:ea typeface="Heiti SC Medium" panose="02000000000000000000" charset="-122"/>
              </a:rPr>
              <a:t>那是鲍勃！我记得他！他有痴呆症！</a:t>
            </a:r>
            <a:r>
              <a:rPr lang="zh-CN" altLang="en-US"/>
              <a:t>”</a:t>
            </a:r>
            <a:endParaRPr lang="zh-CN" altLang="en-US"/>
          </a:p>
          <a:p>
            <a:pPr marL="914400" lvl="1" indent="-457200">
              <a:buAutoNum type="arabicPeriod"/>
            </a:pPr>
            <a:r>
              <a:rPr lang="zh-CN" altLang="en-US"/>
              <a:t> 当收集到更多的数据时，会发现之前找到的明显关系并不成立</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过拟合（overfitting）</a:t>
            </a:r>
            <a:endParaRPr lang="zh-CN" altLang="en-US"/>
          </a:p>
        </p:txBody>
      </p:sp>
      <p:sp>
        <p:nvSpPr>
          <p:cNvPr id="3" name="内容占位符 2"/>
          <p:cNvSpPr>
            <a:spLocks noGrp="1"/>
          </p:cNvSpPr>
          <p:nvPr>
            <p:ph idx="1"/>
          </p:nvPr>
        </p:nvSpPr>
        <p:spPr/>
        <p:txBody>
          <a:bodyPr/>
          <a:p>
            <a:r>
              <a:rPr lang="zh-CN" altLang="en-US"/>
              <a:t>模型在训练数据上拟合的比在潜在分布中更接近的现象</a:t>
            </a:r>
            <a:endParaRPr lang="zh-CN" altLang="en-US"/>
          </a:p>
          <a:p>
            <a:r>
              <a:rPr lang="zh-CN" altLang="en-US"/>
              <a:t>用于对抗过拟合的技术称为正则化（regularization）</a:t>
            </a:r>
            <a:endParaRPr lang="zh-CN" altLang="en-US"/>
          </a:p>
          <a:p>
            <a:r>
              <a:rPr lang="zh-CN" altLang="en-US"/>
              <a:t>训练误差（training error）：模型在训练数据集上计算得到的误差</a:t>
            </a:r>
            <a:endParaRPr lang="zh-CN" altLang="en-US"/>
          </a:p>
          <a:p>
            <a:r>
              <a:rPr lang="zh-CN" altLang="en-US"/>
              <a:t>泛化误差（generalization error）：模型应用在同样从原始样本的分布中抽取的无限多数据样本时，模型误差的期望</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模型复杂性</a:t>
            </a:r>
            <a:endParaRPr lang="zh-CN" altLang="en-US"/>
          </a:p>
        </p:txBody>
      </p:sp>
      <p:sp>
        <p:nvSpPr>
          <p:cNvPr id="3" name="内容占位符 2"/>
          <p:cNvSpPr>
            <a:spLocks noGrp="1"/>
          </p:cNvSpPr>
          <p:nvPr>
            <p:ph idx="1"/>
          </p:nvPr>
        </p:nvSpPr>
        <p:spPr/>
        <p:txBody>
          <a:bodyPr/>
          <a:p>
            <a:r>
              <a:rPr lang="zh-CN" altLang="en-US"/>
              <a:t>可调整参数的数量</a:t>
            </a:r>
            <a:endParaRPr lang="zh-CN" altLang="en-US"/>
          </a:p>
          <a:p>
            <a:r>
              <a:rPr lang="zh-CN" altLang="en-US"/>
              <a:t>参数采用的值（当权重的取值范围较大时，模型可能更容易过拟合）</a:t>
            </a:r>
            <a:endParaRPr lang="zh-CN" altLang="en-US"/>
          </a:p>
          <a:p>
            <a:r>
              <a:rPr lang="zh-CN" altLang="en-US"/>
              <a:t>训练样本的数量</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欠拟合还是过拟合</a:t>
            </a:r>
            <a:endParaRPr lang="zh-CN" altLang="en-US"/>
          </a:p>
        </p:txBody>
      </p:sp>
      <p:sp>
        <p:nvSpPr>
          <p:cNvPr id="3" name="内容占位符 2"/>
          <p:cNvSpPr>
            <a:spLocks noGrp="1"/>
          </p:cNvSpPr>
          <p:nvPr>
            <p:ph idx="1"/>
          </p:nvPr>
        </p:nvSpPr>
        <p:spPr/>
        <p:txBody>
          <a:bodyPr/>
          <a:p>
            <a:r>
              <a:rPr lang="zh-CN" altLang="en-US"/>
              <a:t>欠拟合（underfitting）：</a:t>
            </a:r>
            <a:endParaRPr lang="zh-CN" altLang="en-US"/>
          </a:p>
          <a:p>
            <a:pPr marL="914400" lvl="1" indent="-457200">
              <a:buAutoNum type="arabicPeriod"/>
            </a:pPr>
            <a:r>
              <a:rPr lang="zh-CN" altLang="en-US"/>
              <a:t>如果模型不能降低训练误差，这可能意味着模型过于简单（即表达能力不足）， 无法捕获试图学习的模式</a:t>
            </a:r>
            <a:endParaRPr lang="zh-CN" altLang="en-US"/>
          </a:p>
          <a:p>
            <a:pPr marL="914400" lvl="1" indent="-457200">
              <a:buAutoNum type="arabicPeriod"/>
            </a:pPr>
            <a:r>
              <a:rPr lang="zh-CN" altLang="en-US"/>
              <a:t>训练误差和验证误差都很严重， 但它们之间仅有一点差距</a:t>
            </a:r>
            <a:endParaRPr lang="zh-CN" altLang="en-US"/>
          </a:p>
          <a:p>
            <a:pPr lvl="1"/>
            <a:endParaRPr lang="zh-CN" altLang="en-US"/>
          </a:p>
        </p:txBody>
      </p:sp>
      <p:pic>
        <p:nvPicPr>
          <p:cNvPr id="4" name="图片 3" descr="capacity-vs-erro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231380" y="3663315"/>
            <a:ext cx="3931920" cy="273177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例题：多项式函数拟合问题</a:t>
            </a:r>
            <a:endParaRPr lang="zh-CN" altLang="en-US"/>
          </a:p>
        </p:txBody>
      </p:sp>
      <p:sp>
        <p:nvSpPr>
          <p:cNvPr id="3" name="内容占位符 2"/>
          <p:cNvSpPr>
            <a:spLocks noGrp="1"/>
          </p:cNvSpPr>
          <p:nvPr>
            <p:ph idx="1"/>
          </p:nvPr>
        </p:nvSpPr>
        <p:spPr/>
        <p:txBody>
          <a:bodyPr/>
          <a:p>
            <a:r>
              <a:rPr lang="zh-CN" altLang="en-US"/>
              <a:t>目标函数</a:t>
            </a:r>
            <a:endParaRPr lang="zh-CN" altLang="en-US"/>
          </a:p>
          <a:p>
            <a:r>
              <a:rPr lang="zh-CN" altLang="en-US"/>
              <a:t>加上一个正态分布的噪音干扰</a:t>
            </a:r>
            <a:endParaRPr lang="zh-CN" altLang="en-US"/>
          </a:p>
          <a:p>
            <a:endParaRPr lang="zh-CN" altLang="en-US"/>
          </a:p>
          <a:p>
            <a:endParaRPr lang="zh-CN" altLang="en-US"/>
          </a:p>
          <a:p>
            <a:endParaRPr lang="zh-CN" altLang="en-US"/>
          </a:p>
          <a:p>
            <a:endParaRPr lang="zh-CN" altLang="en-US"/>
          </a:p>
          <a:p>
            <a:endParaRPr lang="zh-CN" altLang="en-US"/>
          </a:p>
          <a:p>
            <a:r>
              <a:rPr lang="zh-CN" altLang="en-US"/>
              <a:t>执行</a:t>
            </a:r>
            <a:r>
              <a:rPr lang="zh-CN" altLang="en-US"/>
              <a:t>代码：over-fitting-regularization.py</a:t>
            </a:r>
            <a:endParaRPr lang="zh-CN" altLang="en-US"/>
          </a:p>
          <a:p>
            <a:endParaRPr lang="zh-CN" altLang="en-US"/>
          </a:p>
          <a:p>
            <a:endParaRPr lang="zh-CN" altLang="en-US"/>
          </a:p>
        </p:txBody>
      </p:sp>
      <p:pic>
        <p:nvPicPr>
          <p:cNvPr id="4" name="334E55B0-647D-440b-865C-3EC943EB4CBC-1" descr="/private/var/folders/ps/swk8gj2x4sb8ss2k90ytdvb40000gn/T/com.kingsoft.wpsoffice.mac/wpsoffice.DjUmcBwpsoffice"/>
          <p:cNvPicPr>
            <a:picLocks noChangeAspect="1"/>
          </p:cNvPicPr>
          <p:nvPr/>
        </p:nvPicPr>
        <p:blipFill>
          <a:blip r:embed="rId1"/>
          <a:stretch>
            <a:fillRect/>
          </a:stretch>
        </p:blipFill>
        <p:spPr>
          <a:xfrm>
            <a:off x="3040277" y="3256280"/>
            <a:ext cx="6111148" cy="1489710"/>
          </a:xfrm>
          <a:prstGeom prst="rect">
            <a:avLst/>
          </a:prstGeom>
        </p:spPr>
      </p:pic>
      <p:pic>
        <p:nvPicPr>
          <p:cNvPr id="5" name="334E55B0-647D-440b-865C-3EC943EB4CBC-2" descr="wpsoffice"/>
          <p:cNvPicPr>
            <a:picLocks noChangeAspect="1"/>
          </p:cNvPicPr>
          <p:nvPr/>
        </p:nvPicPr>
        <p:blipFill>
          <a:blip r:embed="rId2"/>
          <a:stretch>
            <a:fillRect/>
          </a:stretch>
        </p:blipFill>
        <p:spPr>
          <a:xfrm>
            <a:off x="6345555" y="1584325"/>
            <a:ext cx="1924050" cy="342900"/>
          </a:xfrm>
          <a:prstGeom prst="rect">
            <a:avLst/>
          </a:prstGeom>
        </p:spPr>
      </p:pic>
      <p:cxnSp>
        <p:nvCxnSpPr>
          <p:cNvPr id="7" name="直接箭头连接符 6"/>
          <p:cNvCxnSpPr/>
          <p:nvPr/>
        </p:nvCxnSpPr>
        <p:spPr>
          <a:xfrm flipH="1">
            <a:off x="2715895" y="1814830"/>
            <a:ext cx="3413125" cy="186690"/>
          </a:xfrm>
          <a:prstGeom prst="straightConnector1">
            <a:avLst/>
          </a:prstGeom>
          <a:ln w="101600">
            <a:solidFill>
              <a:srgbClr val="202020"/>
            </a:solidFill>
            <a:tailEnd type="arrow"/>
          </a:ln>
        </p:spPr>
        <p:style>
          <a:lnRef idx="1">
            <a:schemeClr val="accent1"/>
          </a:lnRef>
          <a:fillRef idx="0">
            <a:schemeClr val="accent1"/>
          </a:fillRef>
          <a:effectRef idx="0">
            <a:schemeClr val="accent1"/>
          </a:effectRef>
          <a:fontRef idx="minor">
            <a:schemeClr val="tx1"/>
          </a:fontRef>
        </p:style>
      </p:cxnSp>
      <p:pic>
        <p:nvPicPr>
          <p:cNvPr id="8" name="334E55B0-647D-440b-865C-3EC943EB4CBC-3" descr="wpsoffice"/>
          <p:cNvPicPr>
            <a:picLocks noChangeAspect="1"/>
          </p:cNvPicPr>
          <p:nvPr/>
        </p:nvPicPr>
        <p:blipFill>
          <a:blip r:embed="rId3"/>
          <a:stretch>
            <a:fillRect/>
          </a:stretch>
        </p:blipFill>
        <p:spPr>
          <a:xfrm>
            <a:off x="7150100" y="6000750"/>
            <a:ext cx="1119188" cy="280988"/>
          </a:xfrm>
          <a:prstGeom prst="rect">
            <a:avLst/>
          </a:prstGeom>
        </p:spPr>
      </p:pic>
      <p:sp>
        <p:nvSpPr>
          <p:cNvPr id="9" name="文本框 8"/>
          <p:cNvSpPr txBox="1"/>
          <p:nvPr/>
        </p:nvSpPr>
        <p:spPr>
          <a:xfrm>
            <a:off x="6345555" y="4368800"/>
            <a:ext cx="5458460" cy="953135"/>
          </a:xfrm>
          <a:prstGeom prst="rect">
            <a:avLst/>
          </a:prstGeom>
          <a:noFill/>
        </p:spPr>
        <p:txBody>
          <a:bodyPr wrap="square" rtlCol="0">
            <a:spAutoFit/>
          </a:bodyPr>
          <a:p>
            <a:pPr algn="ctr"/>
            <a:r>
              <a:rPr lang="zh-CN" altLang="en-US" sz="2800">
                <a:latin typeface="Heiti SC Light" panose="02000000000000000000" charset="-122"/>
                <a:ea typeface="Heiti SC Light" panose="02000000000000000000" charset="-122"/>
                <a:cs typeface="Heiti SC Light" panose="02000000000000000000" charset="-122"/>
              </a:rPr>
              <a:t>多项式曲线通过每个数据点，训练误差为0</a:t>
            </a:r>
            <a:endParaRPr lang="zh-CN" altLang="en-US" sz="2800">
              <a:latin typeface="Heiti SC Light" panose="02000000000000000000" charset="-122"/>
              <a:ea typeface="Heiti SC Light" panose="02000000000000000000" charset="-122"/>
              <a:cs typeface="Heiti SC Light" panose="02000000000000000000" charset="-122"/>
            </a:endParaRPr>
          </a:p>
        </p:txBody>
      </p:sp>
      <p:cxnSp>
        <p:nvCxnSpPr>
          <p:cNvPr id="10" name="直接箭头连接符 9"/>
          <p:cNvCxnSpPr/>
          <p:nvPr/>
        </p:nvCxnSpPr>
        <p:spPr>
          <a:xfrm flipH="1">
            <a:off x="8166735" y="5313680"/>
            <a:ext cx="1120775" cy="525780"/>
          </a:xfrm>
          <a:prstGeom prst="straightConnector1">
            <a:avLst/>
          </a:prstGeom>
          <a:ln w="101600">
            <a:solidFill>
              <a:srgbClr val="20202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权重衰减</a:t>
            </a:r>
            <a:endParaRPr lang="zh-CN" altLang="en-US"/>
          </a:p>
        </p:txBody>
      </p:sp>
      <p:sp>
        <p:nvSpPr>
          <p:cNvPr id="3" name="内容占位符 2"/>
          <p:cNvSpPr>
            <a:spLocks noGrp="1"/>
          </p:cNvSpPr>
          <p:nvPr>
            <p:ph idx="1"/>
          </p:nvPr>
        </p:nvSpPr>
        <p:spPr/>
        <p:txBody>
          <a:bodyPr/>
          <a:p>
            <a:r>
              <a:rPr lang="zh-CN" altLang="en-US"/>
              <a:t>学习：重难点_权重衰减.pdf</a:t>
            </a:r>
            <a:endParaRPr lang="zh-CN" altLang="en-US"/>
          </a:p>
          <a:p>
            <a:r>
              <a:rPr lang="zh-CN" altLang="en-US"/>
              <a:t>缓解过拟合：收集更多的训练数据</a:t>
            </a:r>
            <a:endParaRPr lang="zh-CN" altLang="en-US"/>
          </a:p>
          <a:p>
            <a:pPr marL="914400" lvl="1" indent="-457200">
              <a:buAutoNum type="arabicPeriod"/>
            </a:pPr>
            <a:r>
              <a:rPr lang="zh-CN" altLang="en-US"/>
              <a:t>根据估计值与观测值之间的差异来更新$\mathbf{w}$</a:t>
            </a:r>
            <a:endParaRPr lang="zh-CN" altLang="en-US"/>
          </a:p>
          <a:p>
            <a:pPr marL="914400" lvl="1" indent="-457200">
              <a:buAutoNum type="arabicPeriod"/>
            </a:pPr>
            <a:r>
              <a:rPr lang="zh-CN" altLang="en-US"/>
              <a:t>同时也在试图将$\mathbf{w}$的大小缩小到零（权重衰减）</a:t>
            </a:r>
            <a:endParaRPr lang="zh-CN" altLang="en-US"/>
          </a:p>
        </p:txBody>
      </p:sp>
      <p:sp>
        <p:nvSpPr>
          <p:cNvPr id="4" name="文本框 3"/>
          <p:cNvSpPr txBox="1"/>
          <p:nvPr/>
        </p:nvSpPr>
        <p:spPr>
          <a:xfrm>
            <a:off x="6858635" y="441960"/>
            <a:ext cx="5085080" cy="1383665"/>
          </a:xfrm>
          <a:prstGeom prst="rect">
            <a:avLst/>
          </a:prstGeom>
          <a:noFill/>
        </p:spPr>
        <p:txBody>
          <a:bodyPr wrap="square" rtlCol="0">
            <a:spAutoFit/>
          </a:bodyPr>
          <a:p>
            <a:pPr algn="ctr"/>
            <a:r>
              <a:rPr lang="zh-CN" altLang="en-US" sz="2800">
                <a:latin typeface="Heiti SC Light" panose="02000000000000000000" charset="-122"/>
                <a:ea typeface="Heiti SC Light" panose="02000000000000000000" charset="-122"/>
                <a:cs typeface="Heiti SC Light" panose="02000000000000000000" charset="-122"/>
              </a:rPr>
              <a:t>但这可能成本很高，耗时颇多，或者完全超出我们的控制，因而在短期内不可能做到</a:t>
            </a:r>
            <a:endParaRPr lang="zh-CN" altLang="en-US" sz="2800">
              <a:latin typeface="Heiti SC Light" panose="02000000000000000000" charset="-122"/>
              <a:ea typeface="Heiti SC Light" panose="02000000000000000000" charset="-122"/>
              <a:cs typeface="Heiti SC Light" panose="02000000000000000000" charset="-122"/>
            </a:endParaRPr>
          </a:p>
        </p:txBody>
      </p:sp>
      <p:cxnSp>
        <p:nvCxnSpPr>
          <p:cNvPr id="5" name="直接箭头连接符 4"/>
          <p:cNvCxnSpPr/>
          <p:nvPr/>
        </p:nvCxnSpPr>
        <p:spPr>
          <a:xfrm flipH="1">
            <a:off x="6315710" y="1628775"/>
            <a:ext cx="1069975" cy="594360"/>
          </a:xfrm>
          <a:prstGeom prst="straightConnector1">
            <a:avLst/>
          </a:prstGeom>
          <a:ln w="101600">
            <a:solidFill>
              <a:srgbClr val="202020"/>
            </a:solidFill>
            <a:tailEnd type="arrow"/>
          </a:ln>
        </p:spPr>
        <p:style>
          <a:lnRef idx="1">
            <a:schemeClr val="accent1"/>
          </a:lnRef>
          <a:fillRef idx="0">
            <a:schemeClr val="accent1"/>
          </a:fillRef>
          <a:effectRef idx="0">
            <a:schemeClr val="accent1"/>
          </a:effectRef>
          <a:fontRef idx="minor">
            <a:schemeClr val="tx1"/>
          </a:fontRef>
        </p:style>
      </p:cxnSp>
      <p:pic>
        <p:nvPicPr>
          <p:cNvPr id="6" name="334E55B0-647D-440b-865C-3EC943EB4CBC-4" descr="/private/var/folders/ps/swk8gj2x4sb8ss2k90ytdvb40000gn/T/com.kingsoft.wpsoffice.mac/wpsoffice.fHHWfWwpsoffice"/>
          <p:cNvPicPr>
            <a:picLocks noChangeAspect="1"/>
          </p:cNvPicPr>
          <p:nvPr/>
        </p:nvPicPr>
        <p:blipFill>
          <a:blip r:embed="rId1"/>
          <a:stretch>
            <a:fillRect/>
          </a:stretch>
        </p:blipFill>
        <p:spPr>
          <a:xfrm>
            <a:off x="1415891" y="4080510"/>
            <a:ext cx="1466850" cy="333375"/>
          </a:xfrm>
          <a:prstGeom prst="rect">
            <a:avLst/>
          </a:prstGeom>
        </p:spPr>
      </p:pic>
      <p:pic>
        <p:nvPicPr>
          <p:cNvPr id="7" name="334E55B0-647D-440b-865C-3EC943EB4CBC-5" descr="/private/var/folders/ps/swk8gj2x4sb8ss2k90ytdvb40000gn/T/com.kingsoft.wpsoffice.mac/wpsoffice.NgjFJswpsoffice"/>
          <p:cNvPicPr>
            <a:picLocks noChangeAspect="1"/>
          </p:cNvPicPr>
          <p:nvPr/>
        </p:nvPicPr>
        <p:blipFill>
          <a:blip r:embed="rId2"/>
          <a:stretch>
            <a:fillRect/>
          </a:stretch>
        </p:blipFill>
        <p:spPr>
          <a:xfrm>
            <a:off x="1415891" y="5073650"/>
            <a:ext cx="1466850" cy="333375"/>
          </a:xfrm>
          <a:prstGeom prst="rect">
            <a:avLst/>
          </a:prstGeom>
        </p:spPr>
      </p:pic>
      <p:cxnSp>
        <p:nvCxnSpPr>
          <p:cNvPr id="8" name="直接箭头连接符 7"/>
          <p:cNvCxnSpPr/>
          <p:nvPr/>
        </p:nvCxnSpPr>
        <p:spPr>
          <a:xfrm flipV="1">
            <a:off x="3225800" y="3938270"/>
            <a:ext cx="1188085" cy="152400"/>
          </a:xfrm>
          <a:prstGeom prst="straightConnector1">
            <a:avLst/>
          </a:prstGeom>
          <a:ln w="101600">
            <a:solidFill>
              <a:srgbClr val="202020"/>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3225800" y="5226050"/>
            <a:ext cx="1188085" cy="222885"/>
          </a:xfrm>
          <a:prstGeom prst="straightConnector1">
            <a:avLst/>
          </a:prstGeom>
          <a:ln w="101600">
            <a:solidFill>
              <a:srgbClr val="202020"/>
            </a:solidFill>
            <a:tailEnd type="arrow"/>
          </a:ln>
        </p:spPr>
        <p:style>
          <a:lnRef idx="1">
            <a:schemeClr val="accent1"/>
          </a:lnRef>
          <a:fillRef idx="0">
            <a:schemeClr val="accent1"/>
          </a:fillRef>
          <a:effectRef idx="0">
            <a:schemeClr val="accent1"/>
          </a:effectRef>
          <a:fontRef idx="minor">
            <a:schemeClr val="tx1"/>
          </a:fontRef>
        </p:style>
      </p:cxnSp>
      <p:pic>
        <p:nvPicPr>
          <p:cNvPr id="10" name="334E55B0-647D-440b-865C-3EC943EB4CBC-6" descr="wpsoffice"/>
          <p:cNvPicPr>
            <a:picLocks noChangeAspect="1"/>
          </p:cNvPicPr>
          <p:nvPr/>
        </p:nvPicPr>
        <p:blipFill>
          <a:blip r:embed="rId3"/>
          <a:stretch>
            <a:fillRect/>
          </a:stretch>
        </p:blipFill>
        <p:spPr>
          <a:xfrm>
            <a:off x="4668520" y="3566160"/>
            <a:ext cx="1000125" cy="847725"/>
          </a:xfrm>
          <a:prstGeom prst="rect">
            <a:avLst/>
          </a:prstGeom>
        </p:spPr>
      </p:pic>
      <p:pic>
        <p:nvPicPr>
          <p:cNvPr id="11" name="334E55B0-647D-440b-865C-3EC943EB4CBC-7" descr="/private/var/folders/ps/swk8gj2x4sb8ss2k90ytdvb40000gn/T/com.kingsoft.wpsoffice.mac/wpsoffice.KlYuVwwpsoffice"/>
          <p:cNvPicPr>
            <a:picLocks noChangeAspect="1"/>
          </p:cNvPicPr>
          <p:nvPr/>
        </p:nvPicPr>
        <p:blipFill>
          <a:blip r:embed="rId4"/>
          <a:stretch>
            <a:fillRect/>
          </a:stretch>
        </p:blipFill>
        <p:spPr>
          <a:xfrm>
            <a:off x="4669155" y="5038090"/>
            <a:ext cx="1000125" cy="598805"/>
          </a:xfrm>
          <a:prstGeom prst="rect">
            <a:avLst/>
          </a:prstGeom>
        </p:spPr>
      </p:pic>
      <p:sp>
        <p:nvSpPr>
          <p:cNvPr id="12" name="文本框 11"/>
          <p:cNvSpPr txBox="1"/>
          <p:nvPr/>
        </p:nvSpPr>
        <p:spPr>
          <a:xfrm>
            <a:off x="5923280" y="3801745"/>
            <a:ext cx="6021705" cy="2245360"/>
          </a:xfrm>
          <a:prstGeom prst="rect">
            <a:avLst/>
          </a:prstGeom>
          <a:noFill/>
        </p:spPr>
        <p:txBody>
          <a:bodyPr wrap="square" rtlCol="0">
            <a:spAutoFit/>
          </a:bodyPr>
          <a:p>
            <a:pPr marL="514350" indent="-514350" algn="l">
              <a:buAutoNum type="arabicPeriod"/>
            </a:pPr>
            <a:r>
              <a:rPr lang="zh-CN" altLang="en-US" sz="2800">
                <a:latin typeface="Heiti SC Light" panose="02000000000000000000" charset="-122"/>
                <a:ea typeface="Heiti SC Light" panose="02000000000000000000" charset="-122"/>
                <a:cs typeface="Heiti SC Light" panose="02000000000000000000" charset="-122"/>
              </a:rPr>
              <a:t>L1 penalizes weights equally regardless of the magnitude of those weights</a:t>
            </a:r>
            <a:endParaRPr lang="zh-CN" altLang="en-US" sz="2800">
              <a:latin typeface="Heiti SC Light" panose="02000000000000000000" charset="-122"/>
              <a:ea typeface="Heiti SC Light" panose="02000000000000000000" charset="-122"/>
              <a:cs typeface="Heiti SC Light" panose="02000000000000000000" charset="-122"/>
            </a:endParaRPr>
          </a:p>
          <a:p>
            <a:pPr marL="514350" indent="-514350" algn="l">
              <a:buAutoNum type="arabicPeriod"/>
            </a:pPr>
            <a:r>
              <a:rPr lang="zh-CN" altLang="en-US" sz="2800">
                <a:latin typeface="Heiti SC Light" panose="02000000000000000000" charset="-122"/>
                <a:ea typeface="Heiti SC Light" panose="02000000000000000000" charset="-122"/>
                <a:cs typeface="Heiti SC Light" panose="02000000000000000000" charset="-122"/>
              </a:rPr>
              <a:t>L2 penalizes bigger weights more than smaller weights</a:t>
            </a:r>
            <a:endParaRPr lang="zh-CN" altLang="en-US" sz="2800">
              <a:latin typeface="Heiti SC Light" panose="02000000000000000000" charset="-122"/>
              <a:ea typeface="Heiti SC Light" panose="02000000000000000000" charset="-122"/>
              <a:cs typeface="Heiti SC Light" panose="02000000000000000000"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$L_1$ &amp; $L_2$</a:t>
            </a:r>
            <a:endParaRPr lang="en-US" altLang="zh-CN"/>
          </a:p>
        </p:txBody>
      </p:sp>
      <p:sp>
        <p:nvSpPr>
          <p:cNvPr id="3" name="内容占位符 2"/>
          <p:cNvSpPr>
            <a:spLocks noGrp="1"/>
          </p:cNvSpPr>
          <p:nvPr>
            <p:ph idx="1"/>
          </p:nvPr>
        </p:nvSpPr>
        <p:spPr/>
        <p:txBody>
          <a:bodyPr/>
          <a:p>
            <a:r>
              <a:rPr lang="zh-CN" altLang="en-US"/>
              <a:t>例如：</a:t>
            </a:r>
            <a:endParaRPr lang="zh-CN" altLang="en-US"/>
          </a:p>
          <a:p>
            <a:endParaRPr lang="zh-CN" altLang="en-US"/>
          </a:p>
          <a:p>
            <a:endParaRPr lang="zh-CN" altLang="en-US"/>
          </a:p>
          <a:p>
            <a:r>
              <a:rPr lang="zh-CN" altLang="en-US"/>
              <a:t>考虑：</a:t>
            </a:r>
            <a:endParaRPr lang="en-US" altLang="zh-CN"/>
          </a:p>
        </p:txBody>
      </p:sp>
      <p:pic>
        <p:nvPicPr>
          <p:cNvPr id="4" name="334E55B0-647D-440b-865C-3EC943EB4CBC-8" descr="wpsoffice"/>
          <p:cNvPicPr>
            <a:picLocks noChangeAspect="1"/>
          </p:cNvPicPr>
          <p:nvPr/>
        </p:nvPicPr>
        <p:blipFill>
          <a:blip r:embed="rId1"/>
          <a:stretch>
            <a:fillRect/>
          </a:stretch>
        </p:blipFill>
        <p:spPr>
          <a:xfrm>
            <a:off x="3604260" y="1584325"/>
            <a:ext cx="3119438" cy="338138"/>
          </a:xfrm>
          <a:prstGeom prst="rect">
            <a:avLst/>
          </a:prstGeom>
        </p:spPr>
      </p:pic>
      <p:cxnSp>
        <p:nvCxnSpPr>
          <p:cNvPr id="5" name="直接箭头连接符 4"/>
          <p:cNvCxnSpPr/>
          <p:nvPr/>
        </p:nvCxnSpPr>
        <p:spPr>
          <a:xfrm flipV="1">
            <a:off x="2002790" y="1883410"/>
            <a:ext cx="1341755" cy="254000"/>
          </a:xfrm>
          <a:prstGeom prst="straightConnector1">
            <a:avLst/>
          </a:prstGeom>
          <a:ln w="101600">
            <a:solidFill>
              <a:srgbClr val="202020"/>
            </a:solidFill>
            <a:tailEnd type="arrow"/>
          </a:ln>
        </p:spPr>
        <p:style>
          <a:lnRef idx="1">
            <a:schemeClr val="accent1"/>
          </a:lnRef>
          <a:fillRef idx="0">
            <a:schemeClr val="accent1"/>
          </a:fillRef>
          <a:effectRef idx="0">
            <a:schemeClr val="accent1"/>
          </a:effectRef>
          <a:fontRef idx="minor">
            <a:schemeClr val="tx1"/>
          </a:fontRef>
        </p:style>
      </p:cxnSp>
      <p:pic>
        <p:nvPicPr>
          <p:cNvPr id="6" name="334E55B0-647D-440b-865C-3EC943EB4CBC-9" descr="wpsoffice"/>
          <p:cNvPicPr>
            <a:picLocks noChangeAspect="1"/>
          </p:cNvPicPr>
          <p:nvPr/>
        </p:nvPicPr>
        <p:blipFill>
          <a:blip r:embed="rId2"/>
          <a:stretch>
            <a:fillRect/>
          </a:stretch>
        </p:blipFill>
        <p:spPr>
          <a:xfrm>
            <a:off x="3344545" y="2430780"/>
            <a:ext cx="2419350" cy="338138"/>
          </a:xfrm>
          <a:prstGeom prst="rect">
            <a:avLst/>
          </a:prstGeom>
        </p:spPr>
      </p:pic>
      <p:cxnSp>
        <p:nvCxnSpPr>
          <p:cNvPr id="7" name="直接箭头连接符 6"/>
          <p:cNvCxnSpPr/>
          <p:nvPr/>
        </p:nvCxnSpPr>
        <p:spPr>
          <a:xfrm flipV="1">
            <a:off x="2002790" y="2783205"/>
            <a:ext cx="1290955" cy="831850"/>
          </a:xfrm>
          <a:prstGeom prst="straightConnector1">
            <a:avLst/>
          </a:prstGeom>
          <a:ln w="101600">
            <a:solidFill>
              <a:srgbClr val="202020"/>
            </a:solidFill>
            <a:tailEnd type="arrow"/>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5144770" y="3277235"/>
            <a:ext cx="6783705" cy="3353435"/>
          </a:xfrm>
          <a:prstGeom prst="rect">
            <a:avLst/>
          </a:prstGeom>
          <a:noFill/>
        </p:spPr>
        <p:txBody>
          <a:bodyPr wrap="square" rtlCol="0">
            <a:spAutoFit/>
          </a:bodyPr>
          <a:p>
            <a:pPr marL="514350" indent="-514350" algn="l">
              <a:buAutoNum type="arabicPeriod"/>
            </a:pPr>
            <a:r>
              <a:rPr lang="zh-CN" altLang="en-US" sz="2800">
                <a:latin typeface="Heiti SC Light" panose="02000000000000000000" charset="-122"/>
                <a:ea typeface="Heiti SC Light" panose="02000000000000000000" charset="-122"/>
                <a:cs typeface="Heiti SC Light" panose="02000000000000000000" charset="-122"/>
              </a:rPr>
              <a:t>L1 cares about reducing big weights and small weights equally</a:t>
            </a:r>
            <a:endParaRPr lang="zh-CN" altLang="en-US" sz="2800">
              <a:latin typeface="Heiti SC Light" panose="02000000000000000000" charset="-122"/>
              <a:ea typeface="Heiti SC Light" panose="02000000000000000000" charset="-122"/>
              <a:cs typeface="Heiti SC Light" panose="02000000000000000000" charset="-122"/>
            </a:endParaRPr>
          </a:p>
          <a:p>
            <a:pPr marL="514350" indent="-514350" algn="l">
              <a:buAutoNum type="arabicPeriod"/>
            </a:pPr>
            <a:r>
              <a:rPr lang="zh-CN" altLang="en-US" sz="2800">
                <a:latin typeface="Heiti SC Light" panose="02000000000000000000" charset="-122"/>
                <a:ea typeface="Heiti SC Light" panose="02000000000000000000" charset="-122"/>
                <a:cs typeface="Heiti SC Light" panose="02000000000000000000" charset="-122"/>
              </a:rPr>
              <a:t>the less informative features get reduced</a:t>
            </a:r>
            <a:endParaRPr lang="zh-CN" altLang="en-US" sz="2800">
              <a:latin typeface="Heiti SC Light" panose="02000000000000000000" charset="-122"/>
              <a:ea typeface="Heiti SC Light" panose="02000000000000000000" charset="-122"/>
              <a:cs typeface="Heiti SC Light" panose="02000000000000000000" charset="-122"/>
            </a:endParaRPr>
          </a:p>
          <a:p>
            <a:pPr marL="514350" indent="-514350" algn="l">
              <a:buAutoNum type="arabicPeriod"/>
            </a:pPr>
            <a:r>
              <a:rPr lang="zh-CN" altLang="en-US" sz="2800">
                <a:latin typeface="Heiti SC Light" panose="02000000000000000000" charset="-122"/>
                <a:ea typeface="Heiti SC Light" panose="02000000000000000000" charset="-122"/>
                <a:cs typeface="Heiti SC Light" panose="02000000000000000000" charset="-122"/>
              </a:rPr>
              <a:t>Some features may get completely eliminated by L1, thus we have </a:t>
            </a:r>
            <a:r>
              <a:rPr lang="zh-CN" altLang="en-US" sz="4400" b="1">
                <a:solidFill>
                  <a:srgbClr val="C00000"/>
                </a:solidFill>
                <a:latin typeface="Heiti SC Medium" panose="02000000000000000000" charset="-122"/>
                <a:ea typeface="Heiti SC Medium" panose="02000000000000000000" charset="-122"/>
                <a:cs typeface="Heiti SC Light" panose="02000000000000000000" charset="-122"/>
              </a:rPr>
              <a:t>feature selection</a:t>
            </a:r>
            <a:endParaRPr lang="zh-CN" altLang="en-US" sz="4400" b="1">
              <a:solidFill>
                <a:srgbClr val="C00000"/>
              </a:solidFill>
              <a:latin typeface="Heiti SC Medium" panose="02000000000000000000" charset="-122"/>
              <a:ea typeface="Heiti SC Medium" panose="02000000000000000000" charset="-122"/>
              <a:cs typeface="Heiti SC Light" panose="02000000000000000000"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补充解释</a:t>
            </a:r>
            <a:r>
              <a:rPr lang="en-US" altLang="zh-CN"/>
              <a:t>$L_2$</a:t>
            </a:r>
            <a:endParaRPr lang="en-US" altLang="zh-CN"/>
          </a:p>
        </p:txBody>
      </p:sp>
      <p:sp>
        <p:nvSpPr>
          <p:cNvPr id="3" name="内容占位符 2"/>
          <p:cNvSpPr>
            <a:spLocks noGrp="1"/>
          </p:cNvSpPr>
          <p:nvPr>
            <p:ph idx="1"/>
          </p:nvPr>
        </p:nvSpPr>
        <p:spPr/>
        <p:txBody>
          <a:bodyPr/>
          <a:p>
            <a:endParaRPr lang="zh-CN" altLang="en-US"/>
          </a:p>
        </p:txBody>
      </p:sp>
      <p:sp>
        <p:nvSpPr>
          <p:cNvPr id="4" name="文本框 3"/>
          <p:cNvSpPr txBox="1"/>
          <p:nvPr/>
        </p:nvSpPr>
        <p:spPr>
          <a:xfrm>
            <a:off x="647700" y="2494280"/>
            <a:ext cx="10515600" cy="2861310"/>
          </a:xfrm>
          <a:prstGeom prst="rect">
            <a:avLst/>
          </a:prstGeom>
          <a:noFill/>
        </p:spPr>
        <p:txBody>
          <a:bodyPr wrap="square" rtlCol="0">
            <a:spAutoFit/>
          </a:bodyPr>
          <a:p>
            <a:pPr algn="ctr"/>
            <a:r>
              <a:rPr lang="zh-CN" altLang="en-US" sz="2800">
                <a:latin typeface="Heiti SC Light" panose="02000000000000000000" charset="-122"/>
                <a:ea typeface="Heiti SC Light" panose="02000000000000000000" charset="-122"/>
                <a:cs typeface="Heiti SC Light" panose="02000000000000000000" charset="-122"/>
                <a:sym typeface="+mn-ea"/>
              </a:rPr>
              <a:t>In general, when a </a:t>
            </a:r>
            <a:r>
              <a:rPr lang="zh-CN" altLang="en-US" sz="4000" b="1">
                <a:solidFill>
                  <a:srgbClr val="C00000"/>
                </a:solidFill>
                <a:latin typeface="Heiti SC Medium" panose="02000000000000000000" charset="-122"/>
                <a:ea typeface="Heiti SC Medium" panose="02000000000000000000" charset="-122"/>
                <a:cs typeface="Heiti SC Light" panose="02000000000000000000" charset="-122"/>
                <a:sym typeface="+mn-ea"/>
              </a:rPr>
              <a:t>weight</a:t>
            </a:r>
            <a:r>
              <a:rPr lang="zh-CN" altLang="en-US" sz="2800">
                <a:latin typeface="Heiti SC Light" panose="02000000000000000000" charset="-122"/>
                <a:ea typeface="Heiti SC Light" panose="02000000000000000000" charset="-122"/>
                <a:cs typeface="Heiti SC Light" panose="02000000000000000000" charset="-122"/>
                <a:sym typeface="+mn-ea"/>
              </a:rPr>
              <a:t> has already been small in magnitude, L2 does not care to reduce it to zero, L2 would rather reduce big weights than eliminate small weights to 0. The result is that the weights are reduced, but almost never reduced to 0, i.e. almost never be completely eliminated, meaning no feature selection.</a:t>
            </a:r>
            <a:endParaRPr lang="zh-CN" altLang="en-US" sz="2800">
              <a:latin typeface="Consolas" panose="020B0609020204030204" charset="0"/>
              <a:ea typeface="Heiti SC Light" panose="02000000000000000000" charset="-122"/>
              <a:cs typeface="Consolas" panose="020B0609020204030204" charset="0"/>
            </a:endParaRPr>
          </a:p>
        </p:txBody>
      </p:sp>
      <p:pic>
        <p:nvPicPr>
          <p:cNvPr id="5" name="334E55B0-647D-440b-865C-3EC943EB4CBC-10" descr="wpsoffice"/>
          <p:cNvPicPr>
            <a:picLocks noChangeAspect="1"/>
          </p:cNvPicPr>
          <p:nvPr/>
        </p:nvPicPr>
        <p:blipFill>
          <a:blip r:embed="rId1"/>
          <a:stretch>
            <a:fillRect/>
          </a:stretch>
        </p:blipFill>
        <p:spPr>
          <a:xfrm>
            <a:off x="6149340" y="1339850"/>
            <a:ext cx="742950" cy="485775"/>
          </a:xfrm>
          <a:prstGeom prst="rect">
            <a:avLst/>
          </a:prstGeom>
        </p:spPr>
      </p:pic>
      <p:cxnSp>
        <p:nvCxnSpPr>
          <p:cNvPr id="6" name="直接箭头连接符 5"/>
          <p:cNvCxnSpPr>
            <a:stCxn id="3" idx="0"/>
          </p:cNvCxnSpPr>
          <p:nvPr/>
        </p:nvCxnSpPr>
        <p:spPr>
          <a:xfrm flipH="1">
            <a:off x="5501005" y="1825625"/>
            <a:ext cx="404495" cy="617855"/>
          </a:xfrm>
          <a:prstGeom prst="straightConnector1">
            <a:avLst/>
          </a:prstGeom>
          <a:ln w="101600">
            <a:solidFill>
              <a:srgbClr val="20202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101600">
          <a:solidFill>
            <a:srgbClr val="202020"/>
          </a:solidFill>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lang="zh-CN" altLang="en-US" sz="2800">
            <a:latin typeface="Heiti SC Light" panose="02000000000000000000" charset="-122"/>
            <a:ea typeface="Heiti SC Light" panose="02000000000000000000" charset="-122"/>
            <a:cs typeface="Heiti SC Light" panose="02000000000000000000"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334E55B0-647D-440b-865C-3EC943EB4CBC-1">
      <extobjdata type="334E55B0-647D-440b-865C-3EC943EB4CBC" data="ewoJIkltZ1NldHRpbmdKc29uIiA6ICJ7XCJkcGlcIjpcIjYwMFwiLFwiZm9ybWF0XCI6XCJQTkdcIixcInRyYW5zcGFyZW50XCI6dHJ1ZSxcImF1dG9cIjpmYWxzZX0iLAoJIkxhdGV4IiA6ICJYR0psWjJsdWUyRnNhV2R1S24wS0lHWmZUU2g0TEhjcEpqMTNYekFyZDE4eGVDdDNYeko0WGpJclhHUnZkSE5pSzNkZlRYaGVUVnhjQ2lZOVhITjFiVjk3YWowd2ZWNU5kMTlxZUY1cUlBcGNaVzVrZTJGc2FXZHVLbjA9IiwKCSJMYXRleEltZ0Jhc2U2NCIgOiAiaVZCT1J3MEtHZ29BQUFBTlNVaEVVZ0FBQmtRQUFBR0hCQU1BQUFBVGd5TnNBQUFBTUZCTVZFWC8vLzhBQUFBQUFBQUFBQUFBQUFBQUFBQUFBQUFBQUFBQUFBQUFBQUFBQUFBQUFBQUFBQUFBQUFBQUFBQUFBQUF2M2FCN0FBQUFEM1JTVGxNQUVHYTczWGJ2aWFzeVZNMUVtU0k3d3F4UUFBQUFDWEJJV1hNQUFBN0VBQUFPeEFHVkt3NGJBQUFnQUVsRVFWUjRBZTE5YTR4a3gzWGU3WG4xdkdkRVVFeWtoSnd4cEFpRUJhZFhOaVBrSWJsSE1yV1dQRlo2OHNlaVlRUTlsSmlsYlFyc0JTSUVDT0NrVzRFUklEYVFYa2hJZ01BS2Vtd0pqSU1nbWhGQTA1SGtwRWRSb0IrRXhCbkRRaElEbExxRkVGUVVDNTRsZDlnaXVkeXRuSHJlUjk5N3EyNi90L3U3UDdyclZwMnFVL1hkT2xXbnpxbGIxL053QVFFZzhCS2pxM01RQW1LMXdpTWZEOFhoWmlZUitNNXpiUCszWnJMbGZxUFB1RFN3UFQrQ1FoY2lEaUlTQW1VbWI5NGplc0tUMnpQWmVOUG9oejVITU53MHR6endMR04zWHZoQktBbzNzNGpBUyt3akwvejRNNHk5T291TkQ3YVoxZGtid2Z2OHE0elZnaEVJenlZQ0sreGp2T0hsbWU4T202d1JIaVlhbjJEc2FEWTdCVm9kUk9EbFcwTERXbUhzOVdEMDdJWG5ibSt4TzhGbTc4OHpOdVBhWnhDTzJRMDNUMlRiYWIyNk83c29VTXVYN3l5d1d3RUU4bmUzMkdYZ0hzRVpSV0JWRDVUTGpMMHlveGpJWmkrOXVjdzZBUVFhQjQzd3JCSklRM0NHRUpqWHVzVW1ZNi9OVUx1N20zcnh5bUpJc2RxbjlkbWIzV1NJbVRVRWR0aVRxc25OR1ZjckNudnJqSjJhNTUrLzZ4Vm5mRjQxV014Mm9NSFlnVVNnR2hwRFp3K1YramxOcEFvTGFuM2p3SXU2RW1jUEU3U1lFS0JWdWxxdkZ4aHJ6eklrbFNPU2lYT0R3TDVIUmo3LzFzVDNGbGo5NWQ3eUplVGEvR1JDQXFJSGp3QnRzcmdpU3owT3FobURaelRwSlc2UzNhS3Bod3ZQSXoyTGxpWkhnNnAxNitsQmxTVExLYW1ITnRoU1VWb2NBZ3VtSDlBc2NpT09Za2JpNXNqQTIvSjNvSkNlTlVDM3lQS2dvYjMvOXZhTVBKZnhOM096K0dGVkNmS3Z0OGRmbjdIVllKbE1ld1YyVi9QZjk3d0J1a1dLYitseUIvUy9XZm5RZ0VwQ01lNElGRU5lQWZkOFUwSzVSQWJlTTJQbEpUM0xTM0tMM1BmSTVkL0tOb2F2RGQ0cjI3ak1Wb1VwZVVyamJRWnRheDF2QmNiTC9ZSWNwenZHTlVSNlZwSmJoSllvVjlsUE1sVzJubzNjcGV4VmY5bmtRZzZhQVNCQVQ5NW9HUU1vN3A0cm9yRG5lVXRtbnhycFdVbHVrU0pOQ2ZkVmFoa2FtTmNXa1F4NXJLVFZHZDlTWndWbzhBUkxBelJ4RHI1Mnd5K3hmdTdSQWwxdHl0cmdvMFc4VzJTZTc1ai9UeXpMNHVKTWIvSVpaQ3NXQWo2Y1FaYUxzaElSS016MlVzUWp0NGlYWjB6aXcvV3NCTGRJaTk0aElib01ZM2l1TW94WGNUYkRMN2NrUGxja0RBb0I4aXdQMkhRL3FKcU5waHp1RnZIbXRGR1A2MW54YmhFU25DUHVidzN1Q2JiVWNHMDR5NFl5dGlGYmdCOXc4dHBzZTBVODdoYmhFOGNSeDFYb1dmRnVFY0pwbTFZcFdkYnJoZUVZMDVmWWRWNVhYS05Db0pWSnV4NVZyVWJIaDd0RitQSkRkTHV6WFFvdnhXcWVEYjVjS2JFTWFPV0daQ21jZzZiRkg5bklya1hXdVRFeVpwUElpTHRGZU4rL3d2KzRua1Z1a2JqMVJwMTMrSHFXdDVpWGg3VmZ1SFNiVnhQWGlCQW9zQm4zMW5LM0NPLzdoL1FyOUN4eWk4U3RzaG4zTHQ2ZlpXSm9ERzR6SksraWZ4MUxyZENQR0Z2b1o5clR6M3JPWWZrNUFoem12ajgycUxsYnhQT3FZcE9XMExOSVhHTDhSUFJLQ1k5OWZwdFR1MTNGWVpoOE9lc0ZJYzl1bFJncTFjb3cvRDV1TlI0ZDY0Sjk2VGVLeWpReTJJbmNJSFNtNG00Unp6c1crdjFUSWxjbHJnZVN1ZmVtYzVtQ2NDWExqSk9wNkVXekZ5QlR0c0VUcjdLOXdSZnFWdUxJV004NXJENUhVWm5qOGRreHVWdUVuNzlJeXBYVXM4Z0tYdU5SNFlzTVdtSzFFbzVOdXhPdXhqU0NudE55c2ZhRW5vdnJQZU5jM0dEU2UzRlpjbzZNZGVHeWJhM1hLQ3BUQ0I2dllLM1JJQW1FVzRSdjdxWEZ1TlN6eUVleTI4MWhTOW04dWxPU1luYUdOOFRXSjJReE1vcXVrUUR2cUZndnN2ZUpHcVN1TmtaUm1mR0ppSENMZU40YUl5dVIxTFBvUkpoMjkzTzVVSjZUN3BTa21MSmRoMDNLYW9zL0c0NVAwc2EySzMwVVhhT0xxWXdZRmV1eXNtNlcyZ2tWNGRHanFNejRSRVM2UlR4K1RKRFVzeExjSW9WWXdVbUJqZXpJN2JUa2Z0SzI0Z3dLL1JUWVk5NVJkSTJFcW8ySTlhSWU1OVFHcGZqYWpLSXk0eE1SNlJiaG0wNjJwWjVGeTVJNHQwaEw3K0tLQjZrN2RvWFBTME82NXJQNCtJZFVCMTdzS0xwR1F2Vkh4THFzN1A4cnFROXpGSlVabjRoSXQ0aEhOdDF2U0QyTDNrQ01jNHMwcy9iNGpTRjI0em05TVRtaC80d3FlaFJkSTZFdG8yRzlxQStQeXNjTm02WnFvNmpNK0VSRXVrVzhIR09QS1c5SXJGdUVkcWpRZWo3THRlVmdMTXhTWHBDV2pHNDNndmZqQ28raWF5UzBiVFNzeTA5TDlybXoxTk1ZUjFHWjhZbElzU1pCcUxEU3JnNGR5a0R3bC9ZNXhzMHRRWkpJK0N5ckh5V1NQL1cyTkJudmpJeWlheVRnTUJMV3REdnJHcitZWld2ZUtDb3pOaEZaMGN1eHB0NW1FTzhXSVV0dzZCTWtDUTh1RUYwZHB0V3BudFZKRTZqWUFJT2o2Qm9KMVIwSjZ5ckpocnBpTmx6NE5SdEZaY1ltSWkvcGp0elNSaUphdUIvNGpkZWhqY3pPOWFZV1BsMkU5OE5ITG45VzNQeXdkUGs3SnJZN01QZit6ci9xaXYzOFUwSFZxakNBS2VwZGxWOFBGaWs0cnJ6L3ExMmNVeUpzWFNNN2k4MS9YUHFGWGM1eDh6UHNvMGM4a0hBTm5uWDM0NkVkRmVhNm1WQVBFVzJyVEZwZTF6U0xpRGgwR2p1bmJnaThkenhNcjBoOVdXUXRTSDloN2tkbHhqNFEvb1pidm1LQVNyVnJoS3ZRNVVmNVBHTVZzWE1renpveUVNNmc3MWFhbEh5dTc2cHluYmdhUG1DZ2tYVk8wOFg1LzcvSHJ2bkxxenlyaVpUamJLWnRTOWZJem1LRlR1T1JRMVNWcWhjM1Z1a0dESngxek9OcG1PZk8wdDNBbHNyb092ZjFueTRpTHAzR3lqNEdBcG93K0NVV0dYS1hHRzB6RVZmSWZrR0g4cG5MeWtZVGtJa3NQRWJQc1ErM2N5MnVJQlUvdWUxOTB4Y0NuVVAvbjkxcHo1bk9TMVhjNVFrNzRUZUN0N0t1akhUaDVuK2RmWjlzZDFvUzFlWm1NbG9vV1RGMHFZSDBydEVEaThMbDMvUWU1Q3J2Zk9lbnZQVmlpb1ZrMEt6akhnOE5HT2FxcFFHUlhwbTBuTzVwNlNMaTBtbHN2T0lneUxOcis4OWVyYnpGOHk1OFJmeDJudGovK3FQWHd2YmE5WC8ydmUvVkdmdmc5NzczdlYrMXNUSHBORW1ic0FpMHVDUXVrczlsbVU5RjcwMmNCbGI0NWhJalgxdHFLT1ZQU3hRamZ4WmlmVGNCQW11d1FWdjd0MHdsMVBjemFLN0twTUdsZDQzc0xEYkVlRkFtTWEyZmtOZWxHUmxsZ28wYU5Hdlh4eE9zZ3dtblY4YVE5UlZJRlJHblRtTmozeGNFNHBEdzhLUmc0MmZPVkZHRStVNmJoeXJzcUVwUG41WTJTU2RzUFVCOVY3L2h4Vi92a3QyRWk4ZzJMMEJlNFc4RzZkZ00vem0rZTlOOG5JdnNkY0lZd1VWRXZEN2pXRkpxMStpQlJWWFlXSmZZbTNrK2pMVFN0c1VObUxYejQ0bEZKclV5c1RteVI2YUtpRk9uc2ZEc0R3SisrbHh3RUxjdzQ4bEwya0ttYUF2U3d0NWlIMk50dnZjK2NSb1FtL1BOZm56TjkzN3F2QUVaSlJGVDVmYjRKL2JkbURlUVNaMjd5UXZLbGJJWjdsSzdSbllXYzNJWTJXQ1hEVElnY1htdEpUWnZ3S3lkSDA5c2hWSXJFNXNqZTJTcWlEaDFHZ3ZQL2lEZ2J5Vm0zSzRmK2NMb0pqc1ZOU3l6RGxld2k0bXp5QXFmTEdoTm9BYnpvbkxxYjFaQ0lrSjl1aTNLQy83a3Z2RHRwS3VMdU1ITDM5RXpFeDFvY1NKS2VubUFJcEtkeFlWUWVmbG1vTW81UDl1czUxa2tNMnZueHhQRTJ3K1BXMFRjT28xZjM3aFFueEJ3elNlMGdvL2pFWTY3Q0wvMnRLYjBxb0swVEZHSGw5MGhuSW51NWpraHJmWEZxTTRYSldySjJ0RGRXZVNnRWZaVUJJSS9EMUNmU3JpNmZNUEY2NVR6VE05RlcvcTBRZEs0QnFab1pXZlI1SlVTSnpieEFXQ0oybkxLNzJPdjFGNlptYlh6NDRtdHkwajJxcVhOSW02ZEpyN3VPclpQQ1BpdzN0WExkTm54LzJkaG0xUGhVSktWNVp0WnhVUWRncXNZZktraTZhbkw4cVVKWGVIbFA4WHZpdWpnRC9YNHBDdjZVdWVLbUlSYSt0V3NockZRVjdWc0JndE9ES2YxMCt3czV0UkxRelNMOFByU0xKSXlMQTJXdGZQamlZY2lyVEx4T2JMSHBvbUlXNmRKNTlrbkJIeFlUeGoxay9nV3doa3F1NUt3SlVmR2wvVGswSlc5ZFlXaWFGU3ZpUlRxTFdwVUQ3OXBTRnNBNUlnYnpMOWNTWklRRnYxVTFvYVFHZE1IeTJhSzJsR3lHU3czT1p6V05iS3pXRkpiZkdpQTRHQnZsb3hOT3FZR2cyWHQvSGhpYWtKUmFaV0p6NUU5TmsxRTNEcE5PczgrSWVEcWNVZ0JlWWwzeHM1QmlPbXE2S0dQcTdpcXRCR3B1MVg5Vm1WUjZUYlB0ME41L1J0dTh1V3JlZjRuUnRJOUVhRGxTMmdtMERLa0VyUCtiZkc1aWJRMU5VVVZ6VXByUHRQT2xyU3VrWjNGOGFGc0JrMGZOM2xvL2N2eVB2WjNvS3pkSDA5c1hjWXVJdlpPUStNTlhmOG9YUDFuZUZ4blcwVDJDd0c5Y1JVZVhjOTQ0UkdQNjRXSTB5SmlOclNJQ2dobGtZZVlXbjZMMkppZkZXR3BxbmN0RXVpTWxwQ1ZXSyt2WTRwd2lXcndQa2lORWwweHNPSWhmZTY2ekgvZmIxZCs0VVZiVVduOTFNNkN6QkxOMHdBTHNZS2creTJYeHZYSCtqdlBzZjNmOGxrN1B4NC9TeWlVVnBrUVlSODNLYk9JUTZjaE5ZaXVzTW1KVkJHNmxJajBDd0Y1RUNLajYwT2ZvOUpWQjFQdGZwYVcxaStZclN2MTBMU3p4VmNZZEZHdDB0YzBlYkU2TnhwUVEwOG45Q0V0TmVMTGdseDZrYVNNL2EyZVV6UjF4WnBJOVZjOE5CNGVpYWdIV2VlL05LT2pqa2dKL3FSMURTc0xLdWgvaExhWWlQVVJ4ZEpZY3hEa0VodnVpL1Y3ZU45Z1QyN3JrcDBmajg0UStVK3JESkhPTmY4b2tzRjc3KzFvRTJPSVFwbFNSTVNsMCtSK1ZLQW1oMHBjS3pIMjRsOHFFUHFGZ1BlbTY2SGlhZVN0aDFRcEwvK3E3bkdDTUN3aUd5bzM2VFpjelU2KzFuK2Uwbnlxc2xra2VHY2hUUzg2aFNXWEdKdnl6VFpGSDJ1TFVVQ05YSmNPeXZYSzdTUFAreEw3KzdHNVRXUmExN0N4b0VLK0dKYUYvNlhLTmZVeWZHSUMvYkIraVgza2hSOS9KdkI2Zy9Qamlha0lqMHFyRENYWG93TXNuOEJEZW5Nc0VTL1p2MUpFeEszVGJMMGU4aHVRWGxJSTJFUDZoY0JyK0tPNXF2UW1hNFJ0Vm8xUGhHaUtvVmxFdDVSV29qZDFPUG5mVit2OFJZS25MUTR5bS9FdEpwZGlUYWxyZ3hZcC8zdUtXbG1WenVTSVVBKzZLeFhGT3dLK2wrK3dUd2Z1WHVqbW1NTGlvZi8rUDJsWU8rak93NzNxTWJFVU5TRFdLK3hqdkh3YWZtcjhQM0M1UFI2WndiMHlOT0tGdTRvWW5TSW15UmdpTCtUb2FuVUNVSCs3SGFpMURGbzd6Y1ViWVRQb3ltdFZ2UllORkpZRmdrQTIvcmxRclFYbzZMbmJFZWZnUG5XMGJaM3EwV2VxNDJTQkZMWVRueVlwdEtYZEZMNWJoR1MrRmlRZmhJZ1luNHZQejVNdm9HNHFnOXR5OTNjMWNoVjY0QWxYZDM5UFprRlBsSDAwWGtSS0NldTFRYkYrK1paNFRxUmVSbzNLYm85SFBJY01sYUdPRVowemloUjFKZmc4aGFNME9yRmtjWFJ4UmVkY2xtaEFEM2Vhd29taEVIUUxKM0hEZUFZSVF2V1BHZGlXNzVnZFRvSTBmemY4bmQxNEVkbnBWdGpDak1UZHNaNFJhWkZsVmlERjNTQmxLVllDZ3hUV01JMWJiMGlpTTMvK214ZUcxelVtclE2NTdzNHExMzMwaEdPdThFT25zbE5ZTEYvNzZLOVNKejNvcmliNW9FS1dDVU14S05iTkU5UHNYVk80Q093NFBSNUJtcUV5MU9zaUMyWHlSUHNUdDZ4Q0RCRjM3U1pkVVdrU0U5TU5YYlBZVGxNL1YyZTdTNFpldFIydEEwL1ljWWRBbGFQK3VnOTNXSG96dkpXd2NkQlFRNi9NRWk4aTFQbFB3eVhIM1puZEx1UXZOQ3VROERRMmdGbUV4dkU5eWIzcXozOXkxYWIwTEJxRnVxdjdMNU9lR3JzOGpUWW1oUVVualJjUmtxdUU5ZHBnV0svcXlaNXFaOUNWTlhkN1BKTFd2VExFSnpxTDFDa3FQS0RFRUhrWkhGMkJMVkpKbmFaeVZHZUhzdTc4ZCtVMWd2L2N2MWVoTEJDRU1nZm1MaFYvOFFvdGNyZDlvbjNTYlkzd1VuVGNKQ1kyci9wWkVrTm1HS1hYVnc0VjFVcllZRmZSM1R1eEVHdkNsaGt2bW5wUjRubU5QWjZ2cWVXeGthNFhXcGFwQVN0SEZ3dk9KbDVFM0xUaDNsblAzK0c4NmVvMkw3YVNWa0V5UStKdmVtWDRoQk1SK2pPS09nMFZGME1VU3ZkU2x1dUMwTlpwNk5qUmNuQklXRGloRG53VTVrRjN2VUpBWUNyUHJ5bXlzRWVOT2pXMzlMbjJzRkNFTFZxYUxrbk4xdW5pMzFkUHFCZlhWTktpZnJEeWZnQWlRdU9GbkpscHhXT1U4aklmVjZobGlxdmxHSmYwcmhHWS9MdFlpUExqUmNSTkcrNmQ5UTU3VXJXdTJhMy8zRlpKMmY0c2xTbWJ3VWdYUzcwenFreDJFMmxpK1c4UkVXdW5vV05IejRLU1dtMkhGOCtLbTFNUERkZE0zUG44VFdMOW5PVG13TncyRHFnWDdKbGJQdTlGSm5HZWxxaG1CeklLbDk2aGpLREJabGNsellmSElhZGx2OHFhOEdlc1RTUVJaZ0FvbmhMMWhsbUNySVdVeDY2Q0xGMkRRRkM3Q3JwWWlLTGlSV1NucTBOMThhV0kzbGszekhPcmh2UUExOGNUVXh0TFpWYis3TVZvcG4vL3dkTklWQXhSaU1JaUlxU29IVXI2aEU1RDd5WUV0OWF1dkVaemZGZ3o0ZG5kZXFoa0ZQb2w5ZTVtS0lMZWpUb2ltZUJEcnJ6Mm85L1pEWHZYRlZXeW1xM0w0Zi8rM0VIUHNLMVNkc0lWaUtxeWlpckxuNWs3cUhWM1ZjYWNtRDc4ZHhxWFkxQU04TEIwRFgvdTZHSWhDb2tYRVpyZFRnTThFb0s5czZZdWRDSUxMZmp3aWdpM3h4TlRJVnRsWXJKa2pyS0lpTFhUMExHalFSdnN3b2tYWGp6TEN2VU1BVTFKZStFMjhRUGxteHBxMm9kN2wyL2pPZ3JRVklPVG1vNG5OVHRtYnRHcCtwK0d1U01aTHVwUm1Nek9WM1F5L3lkaHJ3WHZaVGpEK3lKaUlhRFdUdFM2UTFYWW5MQ1VYQmd0Z0NyY1ZrbHhmNWF1UVNLUXhFS1VGaThpcmNqWUhzZllPb3Vrc0w0d3c4dHhSQmpkSGs5TWZTdzR4T1RJSG1VUkVXdW5vV05IeGRudWluTzFIVms4eS9pZUlWanE2cEg4UVBtV1A3V1FuaFhSN0k1MTd3aUNRV3IyWHZBK1BsdzJmYVRpTHhLS1IwRmlVdkt1Qis5Rk9KTVpQYkF6TTlDNmVkR2xqODB1bVlqY1IxbGF1Z2JsVmlOQ0Z3dFJVcnlJbE5KbkxsV0gzbG5UUXppU2hkQXNja01WSi83Y0hrOHdod3BiS2hPVEkzdVVSVVNzbllhT0hhWCtyL21TbmhWWlBNdVVuaUhZTWVxclpzSGZPaTBZL1lSL1JqU2kyVVY4N3pJZmxYTXVRM00xWFZMM3Y5SGdhYTdRaXdTcEFSbGEwdTEzelkwT25MSEVxOXVNSHRpWlNiWFNoVWwxcm1yWVVpYy8wTVhIL0Z1NmhxOGZkN0VRaGNXS0NEV2FzQlhYdytvLzdxOTMxcHZGRDZzQ3k1RTVrbXJwOEhoaWFtT3BURXlPN0ZFV0ViRjJHbnAzbDg1TGJDdkdwR2RGRnM4eW9XY0lxUE9kcXJMVkh6OVEvc3hNRktSblJUVzdIYU9zQkRMU3pINGtieU5MaXdBTk43bXFIazJDOElaS21YczlSRUlxNDJrb2d0OWtNcVBUcktzdDg5UzZHNnF3UW8wSDZrWkVDRlFSdzJOakxrdlhTR0VoQ29zVkVXcWFtTXE0TmhuRFVrZjF5Vm9VRTlCanhiM2I0OUUxQ1B4YktoT2c3RDFvRVJGcnA2SEZNL1duSTFVQjByTUlmVFVnQkNyVk13UTAzR3dIeXFFZ1AxQit4K2dqcEdkRk5idmcwc2hrYlpseXlpY21zaXRRMGRKRnZVV3ZveGZDQmkwYTNkdGQrYkpGa081elhlWWdXSFJocFZNZTFkU2RsSTg3S1JXbDVFTk9uM1Nsc0JCWllrWEUxNFlYMHl5d2ZiSVcvUDM1U3JiQTdmSEV0TlpTbVpnYzJhTXNJbUxyTkh6eFRCTTBkVlIrY1QyTCt0Q1J1QW4rOUF5Qm1jVk1hZnhBK1NXbWgzYlNzNkthM1lJeG5QSTh1Vy96WDlwM29NMXNKVlZYRVIzNU1Sdm1xWVBlVkdsbmh5R2lnRllaaXM5d3MyWHdLaGdWZFYzYWFFdEJFZGxMS2RQU05WSllpRUlqSXZMWFQzbXNydzB2cEwwMzBDZHJ6b242aUJxQk1qMGVualZ5V1NvVG9lN3QxaUlpdGs0anZzWlcwVG9CMTdQQ2krZCtJU2hwMWNlMGpwL0tZbzdLRXArM2lxekU1MzFqRkdXcXN0K2dYK29TV29WU0w3SjQzbmYrOXFrcFZBVktXcytoV1VTTFNIRTNSR1ZZaDJJejNWQlhWR1hTTEtKeXloMWFKTWxLMWVHYnJQWlNTclYwalJRV290Q3dpTkE1cmpjb3V1RXJnUHIxdExnYTlNbWFGMG1USEQxRmZpVS9IcGx1KzdWVXhwYmRLZDBpSXJaT0k0NXNLdXFuMldwSEY4LzlRdER0QytVbnRaR3hYemFPNjFuMHVCWGVNbzZHcUcwWm9sK2k1RW9EamYxcUpicW1CMGhLaWJwWlNjOVJxWlI0VTVheG9sL3NWVVV1NllMVWZROS90RkNnYXZPcnF0dmhOUTVGUk1VWXJFbEVaSlNJNy9xeGRJMFVGcUtvc0loUU5VNG9tcWI2Yzhtb3Flclh4WlpIOU1tYUYxSFFvMWp5NCtGa0RwZWxNZzRsMkVrc0ltTHJOT0pyYkZYVm43aWVGVjQ4OXdzQlBjcndVb0MyOTJ6enA2UjBlSzVuUlRVN3luUER0UHVDaVY1SXc1YnEvRnhQRTljWnBSeXBzUDVyNmY2L1k0eW1hOXF5cFdoMnpEaXZNMlgrSjNtVlhaRTBWQzNOelYxUmpOL2Mva1FraFlYZ0V4SVJzbU9MQjFqUm9xcysxSnJRTUV1dnRMR21Vb25oMDdMdzVNZVR3RHdhYmFsTWxMeW5lNHVJMkRxTitCcWJ0c0Z5UGNzckIvdFF2eENRTEVROGZ1THgwUk0rNHEwVmVsWllzNk5ZbzhkUXVDQjNRNWNycXZQclk3M0VDMmxkQytJenZXS3BHb3VXRVNuT2o2NkcxcUxsYlMrL1pON1lFL2xvQUZIU3JEdmxvRVFraFlYZ0hCSVJBcGxYYUxHalJmY2lNaXlKTE9iSDBpdHRyS2tjbXVQVUlKYjhlQXk3OUlDbE11bVpIVk10SW1Mck5LSUhOWlJVY0QwcnZIanVGd0lha3ZiQ0RSR2FIVW5CZFI1OXRrcy81dkJQSHNPdm9sNGFVYmdscG85TjlyQmFpOXh2bEtzU2RZeTdndDcvSVJXK3plOVdXRXRwWVN2NllXcWlRcXIrbzZuUy8wdUtjZU9PdG0wMWxJbTVZc2FYL21ZUld0VEl0bld6RUZVTGlRaUJ6RFcvaTFmVjU0VnlKUUZ1VWh0c3ZkTENtb3B0R2RVZytmRWtjWS9FMnlvVEllL3AxaUlpdGs0ampqVGRrdjFwWGVna29mY3Arb1dBMk5mQ3paTGYyVld2cUhBOWk4YjExOE1rMVVBdkxvc2w2UHpyTkxkdkUxV3VWTk8wUldhVUx4M0Z6ZGZuL09hQm55eW84eWxlanVoWjVMbW9HZkplQTJkeVNzdFZycGZrRzFTYmxWMVpWa2hFOWxMS3QzV05aQmFpMEpDSWtLYktiUm5GMm9XY3N1K1A0Qm1wUnArc3VXWXNyQU84Mk9USEUyR2FkR3VyVEZLK0xQRVdFYkYxR3I1NEptdWhNQmNKUFl2QXIvbjgrNFZnaTJuamp5NVRhSGJVVVE4cFFuNnV2YXpOVUpya0xEQTdYTENQVUhSOWp4NUdqUUxmVW5ZdEN0SUVKM3NxaGMxVkZVdVd6ZVlKaWRRVmlsMnRSQWZVU3JSQ0pxOTdnQlNzQTZMK2k5dTBBMVJVNkJrOXQva1dMZEorVGxKS3RIV05aQmFpMEpDSWJMSkxxczd5SmZWZExoenJsU3NwakszTGRXNGhTV2lkS3JiQVBxUVpKRDhlVFdINXQrRmd5ZTZVYkJFUk1ycndkVzVTcHhHTFo5cFJJY3crclRaUjBwQzBTMy9xNmhlQ2h0RmFkWWx5YlNBTkJFTFBJbkdST29XbW9BMHAybkxLcS9NMU9rL2tjcHNlM092YnVTOXFueDNSMGhLbTB6VmNVdTMvanBjcjNONzIvaTI3ZmVxdEZOVWkzNVJOZld2YjNQUWNLTE5iTjd6NzJGZThsUXI3RTgvN3ZPaFR2TFJCdVE0OUdoSVNXSWhLaDBURUs5OCs4bFpMMUcrcjdMUGVPNHRhWGhPYVorMlY2YXpKMXVLUFU4bVBKNEY1Tk5wYW1XaUdIdTV0SXBMZWFlUXlrOFlONGl6MUxOb2QxUGFyMFM4RU5OVDdoWW1RME96b2xCMnV2RDhsWWtLYUhZOVpEbXBlejdCT2lSNjg1NzJIWFlyK0tQTHduMSs3L0FlM3pZME8vQjhTSFBFeHQxeUxzVWZaN1JzNlFmMHZzdTQ4RVJLSDI4MGlVeDl6ZTVETUNTWDJWWjJuYUdaRW1rVnFPamJtMzlvMUVsbUl3c0lpUXFkWlBrRWpDRTBRRlhhVkR3MnBWNStzYWZxKzdwZWYvSGg4bXJTUXRUSnBtUjNUYkNMaXBYWWF1WGltcFNWMXBhVVR6akt5ZU80VGdsYXd0NHNXQ2MyT0ZCUmFJMGc5aTFTaW1rZ3hQK3ZhNmk1aS92QzV5ejhYZ1hkVlBpVURodENMNmU1di8rM0s1VC9sRkxuL2ZMWHo4Vk9mVm9ibVRSK09wbVM2enoxMmxmMGlZZVo1Ny94dTVZa1hUZDdRTnNaQVR6SUVPbUR2R2trc1JBbGhFZkZXZjdmeWNWRWIrclRsQjBWQTg0bjU3NVAxbkZtcmk3TFRIazhNODJpVXZUTFJITm52clNMaXBYVWF1WGltWHJwTGRvbzI1MzRSNmRUOVFkQ005a2lwMmNsWFZLU2VSY010TVE5ZEZYWWF1ays2eWZremZoSkpOSDRuYW9TT0V2UjNYekR1VEpxWmoxTEs2ck5yUkVRa2hWRjNVcCtzQzVmdDdqSjdqdW16TWs1ODdTS1NWb3hjUEpNTjlsenBXVFNOUm0xQWFmbHRhZkZ1RVc1WnB3bEE2bGxoelU0VVdJM09Ld2xzVnU0a0pDUkhsNVhYTDVtaXI1U0dzU0NRSmJhZFVsU2ZYV044SXJMSTNpZWE5VE5wclV0cGVDU3BUeHdpcGNYZjlpY2l5ckhHM3dLVWVsYjM0am1lclZzc1RVOG5ZVXFwMlFrRGdkU3pvcG9kSjkvUnUwZkNlYnZ1VnFPTDhTNktyb2hTMUUvU1JkRlhoUDhSdXZCT3M2NUMrK3dhNHhPUnNqS1JsTnBkYmVvbG9rOGNuRmoySnlKeThTeHNzRkxQb3E5dUhqcnhkU0tpUmM1Qm1GQnFkdHh1dGkzMXJDN05qdWlYQXlhdGNQYnczY1piNFh2NzNTYWZ2WVo0K1crc1cvYUN6VVZkcXRrcTFaK0k3R1ZqRnFSZTFHdjFxQmttU0pRaDNDY09UcHdLZXBPNEUzV1VTQzZleWNMNGlyUm44ZTAzdFNoUjcvZWtiV3lIY3l2Tmp0dzEzNUI2VnB4bTU5cVJsMjZHQzdmZmJZVFhtdllNR1Nsb1RGQTVMSWNFclVlbjEyeU0raEdSdmxpWGxScStNcUNocHEvS09HSjIxazlkMWVLWkh4UDBnTlNJWWhiUGpoV0prUDNmYStmY0o2bW1aWk9vTkR2YUFQaVk4b1owdVVXSXR1V21EalZrblUzaDlzQ09mbC9RVHRvYlJVbGJHczRzMDhSelI3MHhrTG42RVJHdkQ5YUx1bm55Qk9OK21xRHk5bEVaVis1cnYrbEtHVU9uZDkvdHNOZnFiWkVlczNpT3lXZVBvbW1DMXRJWFhZTjJzU2J6VmxocFY0Y09aU0R3NjlpVFc3dUJQRTdCcXB2c09aVVZTMVRRNW9CNnFrRXJObStHeUw1RUpBT2ZLR241YVJtVE84dStESXlXZFcvY3o2dEJmb2xkcWdrMDRoYnB1Um0wZTUwODlvWG9VTHFpVmRtbWR0SEdhblo1OCtaNVdnVnlsYlRVdUxSYzE2d1dSOVZQM0lJeUt0T21rSDZLc2VXbEVlakFSak9FZE5xZGRZMWZ0UGNuOHpKd0NOVVpSWkVOdFZmQlAwMGc2aGJwdFJiSFFrU0swYUgwSmEyQ3QvU3VFMXE0eHp6c1VsUkJpNnZIaG1XblJYZWUvSEM5SXNSd1JZbittcE9RZDlmUU1ZWlFxem1TRHBLc1NyS2hMcVVtRDdMMFNTeHJzNlFXTXI0UnY2eGZYZXF6dmxWeFltSEVmdlNPaHhtNzlXVlJja0g2QzNNL0tqUDJnUjkwTVR2VE9tOVhTaURpNHZIQWpWUHdRbkoxb3UyUjZGajIzV0hxV1c5NzZBc2Mzdi80ZzdmMVdNZGVzNUU3MUZ3M2V5M2tYc3FYKzF5ZHNiL2I1bFdlVS83Q2gvNE45ZUVYdGdmUUNucUcvSmpGTjRKRjBkREhMNkhTTlc3eEZKcTl4TlUxWjJ5NG1KNmJ1OEhTWGNKTk5TUzQwUFpJczFxNVBQSzhkN05QOTVqZm5vMlVMSDNGekwvMi9MMVRORFJmK3QvcnZaaDdKMmRaTm5pWGFyd2lEVDFOR1RPSU9iekFMdHZrRmVTRm15dlBydTAvZTdVaXROaUZyL0RvaGM0VCsxOS85SnJadFdGSXZSSXQ5aTJYL0R5NWhTaVVQS2UranhPS0hQVE5YNlhQZ1Q0bk5oVU91bVJWSG0xaHUvYm8vck9QWHF2RXFhaERZaXFLSmUzWlhMVmhNcHFVc3F1ZEozajNQT1gxMlJjelIrbmFvMStuUHF5WDFQMVVkT2Z5QnRsdXUyWUg1eUl2N0thblFtWTlhOGRGZlhPdVloSWg3WWw3NGw4TVlpWk9Zb0Q0cVVCZ2xkN2JlTEFQSjhTcS85cE9BaDdyZGlHSzV1eDZleVJLZ0hzZ01Eb0VubUdYTWZxVE8vK3liZG13K3QvY0M1T1VHemhrS3g0QUFCWFdTVVJCVk5wbmtUVWo2SUhBTUJCNFYrbmo3VDdLelE5aVJSVG1YeFltZ25BYzdvREFQWXRBTmJQWHc5TFUxY0VMbllVamtvSEFNQkZZREp2RCttZlZzQnZKK21lQ0VvREE2QkE0RGpsVit1YWJHN1dKdE84YW93QWdrSTdBNXZmVDB6T201djUxeGd3Z0J3SkFBQWdBQVNBQUJJQUFFQUFDUUFBSUFBRWdBQVNBQUJBQUFrQUFDQUFCSUFBRWdBQVFBQUpBQUFnQUFTQUFCSUFBRUFBQ1FBQUlBQUVnQUFTQUFCQUFBa0FBQ0FBQklBQUVnQUFRQUFKQUFBZ0FBU0FBQklBQUVBQUNRQUFJQUFFZ0FBU0FBQkFBQWtBQUNBQUJJQUFFZ0FBUUFBSkFBQWdBQVNBQUJJQUFFQUFDUUFBSUFBRWdBQVNBQUJBQUFrQUFDQUFCSUFBRWdBQVFBQUpBQUFnQUFTQUFCSUFBRUFBQ1FBQUlBQUVnQUFTQUFCQUFBa0FBQ0FBQklBQUVnQUFRQUFKQUFBZ0FBU0FBQklBQUVBQUNRQUFJQUlFWlIrQWxSbGZuSUlUQ2FvVkhQaDZLd3cwUW1GRUV6cmcwc0wxUTZ5OUVIRVFrQkFwdVpoYUJoejVIQW5FejFQeG5HYnZ6d2c5Q1ViZ0JBak9NQUt1ek40TE56Ny9LV0MwWWdUQVFtR2tFTmxtRHZScEVvUEVKeG82Q0VRZ0RnWmxHWU83MkZyc1RSR0IvbnJIdFlBVENRR0NtRVZpK3M4QnVCUkRJMzkxaWw0RjdCSUhBakNPdzlPWXk2d1F3YUJ3MHdyTktJQTFCSURDRENGeThzaGhTclBhOU1udHpCbkZBazRGQUFnS0Z2WFhHVGsxaS9xNVhaSytZV3dTQXdNd2pVRC9mWk14M3J6Y092S2dyY2VZaEFnQ3pqVURsaUdUaTNHQ3c3NjBFYjAwOEFrQmdSaEhZSkFOdms1M28xcE9lUlV1VEkzMkxmeUF3OHdqTWtZRzM1ZTlBSVQwTGJwR1o3eFFBSUlqQU1ya05DK3l1anRyM1BMaEZOQmo0QndLRXdCSVplTStNbFpmMExBOXVFWFFNSUJCQTRJSU12RHZzTlJWRGVoYmNJZ0YwRUFRQ1htR1BaaEwydWtLQzlDeTRSZEFyZ0VBUWdUclplK2YxcHF3TnZpYUJXeVNJRDhJemp3QzVSYnc4WXhJSHJtZkJMVEx6ZlFJQUJCSGdiaEZ2anJHMmlPUjZGdHdpUVh3UW5ua0V1RnVFVHh4SEhBbWhaOEV0d3FIQUJRUVVBdHd0d3BjZjEvbmYyUzc5TElXMnh2Tm9YRUJnaGhIZ2JoSFBLN0VyL0kvcldlUVcwZVl0Zm9jTENNdzRBdHd0NG5sMWRraS9RczhpdDBqb1RYYWVqQXNJekM0QzNDM2llVld4U1V2b1dTUXVaamZLN01LQ2xnTUJqUUIzaTNqZXNUZ202Q2tSV1JFemlrN0hQeENZY1FTNFc4VHpMcmh5SmZVc2VyK3F4cU53QVFFZ1FBZ0l0d2pmM0V1R0xhbG5rWTlrRjlBQUFTQ2dFQkJ1RWM5Ylk3YzlUK3BaeTlxTkNJeUFBQkR3UE9rVzhmZ3hRVkxQZ2xzRTNRSUlCQkdRYmhHKzZXUmI2bG0wTElGYkpJZ1F3ak9PZ0hTTGVIUk0wRGVrbmtWdklNSXRNdU9kQXMwUElpRGRJbDZPc2NlVU53UnVrU0ErQ004OEFzV2FoS0RDU3JzNmRDZ0QrQVVDUUlDMitJcnRpeDRkRTZST3ZvWmJCTjBDQ0FRUWVFa2ZvTlhTdTA1bzRYNFFJRUFRQ013eUF1OTRtTEZiWHhZSUZLUy9NUGVqTW1NZndEZmNacmxYb08wK0FqUmg4RXNZc0JwQ3oxcVRNVEQ3K2lBaE5Nc0k1Tm0xL1dldlZ0N2lHQ3g4UmZ4Mm50ai8rcVBYMkU5bUdSYTBIUWdBQVNBQUJJQUFFQUFDUUFBSUFBRWdBQVNBQUJBQUFrQUFDQUFCSUFBRWdBQVFBQUpBQUFnQUFTQUFCSUFBRUFBQ1FBQUlBQUVnQUFTQUFCQUFBa0FBQ0FBQklBQUVnQUFRQUFKQUFBZ0FBU0FBQklBQUVBQUNRQUFJQUFFZ0FBU0FBQkFBQWtBQUNBQUJJQUFFZ0FBUUFBSkFBQWdBQVNBQUJJQUFFSmdxQkY1V1I1SzYvNzB4VmUxSFk0Q0FCWUV6ZDluQStiNFdMSkU4bFFnY1p4WVJ0ajJWUUtCUlFDQWVnVVoyRWNIblJ1S2hST3gwSXBDWElwTDRVZHkzL2VXUC8rQVRmMVlLQ3RMaGRDS0JWZ0dCZUFTYXN2ZnZ4cWZxMkhmOGgvY2JLWGxUUitJZkNNd0NBZy9JcnE4K2o1dlM0bmQrVnduSjdSU2lBU1M5KzhrQkZJSWlnTURBRUZpVkhmL1NvY0MzSzMzcmhnTnR6eVQwcWF6VG5qTWpJeEFZQWdJdEtTUG5Ea1d2L0JOQlczTWc3WmxraWNtdkxQWmNBRElDZ1FFanNDQkZ4RzJGOFN1YytKVUIxeUJVM0JaajdWQUVib0RBbUJHZ0Q2dUxxKzFVanlyUkR2WExoeHZNVFZpZGFnc2lJREFJQkFwU1JFNmN5c3ExR09zNFVmWks5UHgycnptUkR3Z01CNEZsS1NLT2M4TjZoYkdqNFZRRXBRS0JDVVZBR2FwTzNhcjMxeGh6bTNEY2lnTVZFSmg4QkJweUdubmNzYVoxaHMyK2psQ0JiRW9RSUZjRXYyNDVOaWZQRXJlck9KWUFNaUJ3anlGUUZDTENEaHlyWGNkbVgwZWtRRFl0Q0toTktLNzYwenk3UGkwdFJ6dUFnQk1DNjNJVzZiaWFXMHVIVHNXQ0NBaE1EUUpWS1NNMXh3WmR2T3BJbUpYczdjODk5YWRaODRBZUNJd0FnVFVwSXE0OVArK3k2YkdIYWkreVR6V3hRNnNINEpCbDZBaGsyNFRpZVpVYlE2bFM4ZE5lbnIwMWxLSlJLQkRvRDRGak9ZM3NPWlpTcmprU1ppSmJ1N1h0YlE1NWUwdW1Db0VZQ0JnRU5xU0kzREVSNllIMTAvVDAzbExyVnp3dmg0Mit2WUdIWE1OR1FHMUNPUm8ybjVUeTF5L0pva1lxMzJrS0RaS0F3TGdRdUpEVGlQMzkzT0ZWOEFIdWw2R1hJTnZEWTRHU2dVRFBDTXhKRVJueWUrbXAxYXZXS0prMHZsUWlKQUtCY1NGUWx6SnlmVno4eVV6V0p0NExiSnhTT3I3R2cvUGtJNkEyb1l6UjVQclRIS1NkNGI3VE9QblBBVFdjV0FSVzVDeml2QWxsU0EwNWhsOWtTTWlpMkw0UktFc1pJY1ByT0s4V3V6bE85dUFOQkpJUlVKdFFYa3VtR0VWS0NhODBqZ0ptOE9nRmdWeEZUaU0zZXNrOHFEemtPVHdZVkZrb0J3Z01HSUV6S1NKN0F5NDJVM0hrRmhtcmlHYXFMSWhuRFFHMUNXV3NiOTNTYVN5ekJqdmFldzhoMEpUVHlPNFlxN3prL0FiOUdDc0oxak9Md0FSc1FybGdZellYek96RFI4TmRFRkNiVUliMHZwUkxEYndDRGlCeXdnbEVZMEpBYlVJNUh4TjdZbHVIVzJSODRJT3pIWUZNaDhUYmkrdUJvc0t1OUpBTFdZREFpQkFZK3lZVWVsc0VicEVSUFd5dzZRbUJzclJwbmZTVWVRQ1phRFYwWXdERm9BZ2dNQ3dFNXFXSU9CNFM3OWZpWFpWZjcrcmFLKy8vcWs4UURmM3drY3VmRlhFL0xGMytqcDhJdDRpUEJVSVRpWURlaEhLYXJYYS94NjR4ODlwN250VkU3dU9VOXdjL3oxaEZtSGZ6ckNNRGtpSGNJdG1BQi9Yb0VWQ2JVRndQaVpjVlhHZmZKMnZ0dWFwdG1Zbmp1R2kzbFpLVjdsYk1zUSszNlZzK1Z6eXYrTWx0NzVzbXF3ZTNTRGRZaUprc0JQSlMwM0k5SkY1V3ZrR2ZYdHN5RGcwbXZYLzhTN3czRXhyWDRrSzBTQWZNTC9OWEROOXJzc0l0a2dBWW9pY0lnYWFVa1lNTVZjcFZqdmdMdFVxc3lDb21qcy9tSXBMdzNkQjhwODJMcjdDajZvbDRXOTJzZmVyc2tLZmdBZ0tUaTREYWhDSjZ1V010bC9reVpFa2ZFVWNmS3hHVFI2NmtaS1c3bE1MVElxN0ZQc1pQTzZFMWk5azV5WHlkcXpzYllvREFvQkRJZmVIYlNWZmJ4b01QL25SbDJZVFM0SlBGRGxNZkhTR2pHRTBOZEwyY0pDS2I3RlFRbEZtSEMxZlIvd1F2TVpkSkloMC9RR0JZQ0tpVEduaFhqMTcyVFlJdG1hWG1Ycm5pZGFLbGRiN01zYVZuQXRLNDRoV3ROYVZYRlJqangzWlZHSDlkL1V0OEpwblBKSnFTSDM2QlFIWUVxTHNtWGZaMXVOcUU0bnBJdk9ldGNHM0phMmxGcTJFK3FGdE5XSzRYRG1XVHlrenNOaWx5eXhmTkg3dWUxOERaRGhJYS9BNFpnV1VhbUJPdVg3YXl6bnBJdkxjaHhNNHNLTXBhNHlMZDZ6Q1dXMlZYUnJla1d2VVNkNm5RaS9NSG5sZkNVaVFXTVVST0ZnS2svL0JyejdWV1cyVHk1Yk1BLzZPcmFKU2wrZENXeEhjL0tkTzkxWTRLRkpWdTlueWIyNHhwTHNwcnE1Z2l3QjhRbUVnRWFCTUl2L2hLMnVscWNBTVdaZUovZFBrNTg4RlBJcEtoNjFTa2UvUGF4TXNDQnkrdWNXZEtJU1JUa2hxL1FHRGlFTWk2Q2FWNlRrMmdXYUFtV2tLTGREV2RlSFBzU0VTSm55V3gyT0RCTFhXME5tbDB2dkVnejU3MkhzUkJqRDVlQ0UweUFnMHhpekRYVFNqZmJGTmpqdlVrUWJPRnRtT3RCNzg5TFRRcDBlcU42N0x4cEpzRlRrY3RzcDlqdDNoSnVJREF4Q05Bdlp4ZmZHK0k4MVhYQmkxeWkreXBYSE42MGNIdk44emtvbEw1R2ZCS04rTXhxNDkwL3JpdGsvQVBCQ1liZ2FJUUViMTJjS3FyV1lIUWJNRVZMMzdsamRPYzN6Mi96WDhERjFtWFR3SzNDQUtCZXdjQjVYbzhjcTh4S1UxdlNPb3o0eGJ4NXROOUt6c3N1SngzNXdWS0lEQjJCTmJGTEJLYUF5eDFJb1BXbmlTcEdyZUlXWmNuNURYTGw0UjBSQU9CeVVXQStuazJMWWpVcSt1eU9VMjlLQ0ZmK1Y1cUMxdDZ5MG9xRlJLQndDUWl3QStKNTkvbWRMNW9ScmdoaVkyWDNmUEs1Nm41UzlrTUFxbGxJUkVJakJZQnZnbEZibGgzNUdzTVdxU2ptUlZJOFRRdE43MlZxSDJJYVdSSUF3SVRpVUJSdXprY2EyZm1EbnByVVg5ME41ZCtnSFhZTGVMSUIyUkFZREFJOVBHK2lLZ0FkWFF6RjdqVXlIZXBrMXZrVU9XWVM5OVZURzRSN1dOMFlRRWFJREJBQlBwNlg0VFhnNVlXYXZYdFZpdmZwVTc3VEdvcXo3emVpT0o1YjMvdXFUK05sa1J1a2Ixb0hPNkJ3R2dRT0tPbFJNS1ZQcktyNnRHa2tNWGlLell4SHNxOE8yWXJscmR6VTdkMmtYMnF5VjhIQ1YxRXFaYnpjN1ZRQW02QXdOQVI2T3Q5RWFyZHk5a3N2dUp0anl1eVZTU2ROMVQ3Q2pVVjhJcWZwbjN1Z2YxWUlwNW1xaU5KNE11U3pvQi9JRERSQ05EQkRCay9MVTNxMVhYWkpPcjRiZFc0MHFrS3JOM2E5alo5ZDRtS2JSa2ZZL2xFUmVFUENOd2JDSkJYUkZ1bEhDdThaVTZyTGhoLzRMclp4RmluR1laTXZHMVZXTzdiSWxBeXIxNlZEaHpaZ0F3SVRBWUM5WXdXWDM2SWxsNXEwQ3lpR21GMmFLMXpKeVI1V2s1VlFwWDlCb1ZvdmFQV1Jlc1pweXhWRFA2QXdMZ1FJUE5VSm9zdjFWTytlYzRyWERVaTBqams5M1E5d0RjNGtoZWt6VzlvLzYvY1prODIzenN5WXMxL3NVcEc0QmNJVERZQ05CRmN6MWhENnUvbklndnBVL285cXVhdUtxUmFvd0JScU5zTElxRWdMVitVYUJUMlZBcitnTUE5Z1lDdkFibFhsN2FkN0FscW1pS1VSV3ZPSEZaWGFWUFNndG1RVlpEbjJKVXJhaGJSQjgrSi9QZ0JBcE9QUUdhTEwyOVNTUzN3RzNmMEZOUlE3NDk0M2s5emdoMnpJYXNscG85TjlyQmFpOXlQblZvY0lGejNEQUxaTGI2OGFXZHlTc2hWcnBma08rK2IrckFzMWZCajR4Y3Bpd1BtNWwrbkJUd3Q0NzFjcWFaSThBY0U3Z2tFYUpPVkdmL2RLMHdLMWdGUi84VnQra0tJTUZROUU1a2JXdVk5OVF2MkVhS3M3M2xsc1ZYbFcwNytmdmVhZ0JJSURCa0Iwb05PZTJCUlpyZHVlUGV4cjNnckZmWW5udmY1NkZjOVMrWTk5VVgyTlRyQmx3ekJlZmI2ZHU2TG1VMERQVlFPV1lEQTRCRG93ZUlybUc4V21mcVkyNE8wSEMreHI0YXJSSll1UHN1STZ4bldLYkhQVXZBOTdGTElrNHJISHhDNEZ4QWdpNjgwMzJhdGJPNnhxK3dYYi9CYzcveHU1WWtYSTluSkxTTFNSUFFmUG5mNTV5THdyc3FuWkNCQ2pWc2dNTEVJOUdMeGRXa01IZi9nUWdZYUlERHBDTkNiSm52RHFDTytoRHNNVkZIbUdCREl2TWZYc1k3NEVxNGpVQ0NiY0FSNnMvZzZOS3JRaXlYWm9WeVFBSUhSSWtBVzM2T2hjS3didDhoUWlrZWhRR0EwQ0pERmQwaTdiaXY0Y3Nob0hpRzREQmVCczE0dHZyWnEwV1lUNHhheDBTSWRDRXdzQXNPeStIcjBNWjZBVzJSaTI0K0tBUUVMQW1UeC9aQ0ZwTWRrdUVWNkJBN1pKZ3NCc3ZpMkhXdjBWN0xwVFhDTE9PSUtzb2xHSUl2RlY3eEo2TjRhdUVYY3NRTGw1Q0tRd2VLYnk3Z2JHRzZSeVgzc3FKa3pBclNrZHJiNDVzMWJ0MjdGMTltaEd5R29nTURrSWtBVzM1cHI3UzZjaFVtV09DeGpzbXQ5UVFjRStrZUFYQmUzblVzcFpUdlRuYmJDbnpxWERVSWdNSmtJWkxINGJyajd5ci9FejgrZU53Y3ZUbWJiVVNzZzRJQUFmYU93N1VBbVNNck9PN2xvL3RpbGp4NmFzeDFjT1lBT0NFd2FBdVRjZThPMVRyU3dkeVdWeHpTV2VueVQwWlVMNklEQThCR29adGpqVzFhSHhEblVhb3VmVTVyWHAvYzZaQUFKRUpoTUJHaGlpSnpxazF6UExCUE9HamNrRjl5WExzbGNrUUlFeG9wQUJvdnZTaW5EeTd0NSt2RHVnKzdTTjFZTXdCd0lKQ09ReGVKTEtsbUduZTFGOW5Qc1ZqdVpNMUtBd0QyQndQM3VlM3kvUkJLaUQzOTNhTnZxSTUwL2JqdlFnUVFJVERRQzdoWmZJU0U0WTNTaW55WXFOM2dFYUFIK2xsT3B1Vi9oY3doNzA0a1lSRUJnYWhDb211K3dwVGZwdmlJWEVJWTlpZWt3SVhYcUVIQzArUDYvNzBvQndaN0VxZXNCYUpBRkFRZUxiKzRMLzdDcEJRVHZvVnZ3UlBLMEliQlpZWjEvbDNSOTRmay8rQnVmK04vUCtlSkJvWXd2aTB3YlhtalB6Q0ZBRnQ5c1Y4YVhSV1lPVURSNDJoQm9aaE1ReHJLOUxESnRjS0U5TTRjQVdYd3pYcldad3dnTm5ta0VxaGtGQkc4UXpuUjNtY0hHMDB0UEdhL09ES0tFSnM4d0Fqc1pCU1REcnZrWlJoVk5ueUlFWHM0c0luZW5xUFZvQ2hBQUFrQUFDQUFCSUFBRWdBQVFBQUpBQUFnQUFTQUFCSUFBRUFBQ1FBQUlBQUVnQUFTQUFCQUFBa0FBQ0FBQklBQUVnQUFRQUFKQUFBZ0FBU0FBQklBQUVBQUNRQUFJQUFFZ0FBU0FBQkFBQWtBQUNBQUJJQUFFZ0FBUUFBSkFBQWdBQVNBQUJJQUFFQUFDUUFBSUFJRjdBWUc1cTlldDFjdzlmUFh5ZzZkV01oQUFnV2xFb0d6L21GdXV4Wjc2WGRZNW1NYm1vMDFBd0laQWhiMXFJL2tXKzVybnJaWXUyelpDcEFPQktVU0FNZHN4aSt2c0o3emR5K3lOS1d3K21nUUViQWkwMkpHRjVJS2RDNHA2cDIyaFJESVFtRUlFMW4vZjFxaG1aMXVRN0xBVEd5blNnY0FNSXFEMExNL0wyeGYyTXdnUG1nd0UxdlJpWllYZEJocEFBQWgwSVhER2JxbzRmS2lxQ3h4RUFBSFBhNWtsU0ZPdDI0RUtFQUFDQVFSS3JLYnU2bXd2RUk4Z0VBQUNISUZOeHE0ckpGcDZWUUprZ0FBUU1BalFkME1QMUUyWnZXbWlFUUFDczRCQTd0ZXUvZGR0UzBQempPMHFrako3elVLTVpDQXdYUWlVTzMvUHVrTnIyUmVSQW50OXV0cVAxZ0NCZEFUbU82ZGVsWjJtRTYweHMwT2xBTWRJT2xaSW5UWUVtdS96dkF0Mm1ONnNoYUNJWEtiVEloVUlUQlVDeTdlb09UdktTclZZaWZrUSsyOFNRVUJFamhsRVpLcDZBQnBqUWVEc1EwUndvVFpla1NSMFgxeUdsbnlmK2pIcldJcEVNaENZSWdSeWxSdlVtbU0xaTh3OSsyajM5UUVpMklLSVRORkRSMU95SUpBWDVxbVcyWUdWa0JjaWtnQU1vcWNlZ1NYeHRtSEo3TUJLYURBcFdrY3FDWXBXQWthSW5rNEU1bzZvWFRsL2UwbENLME1pZ3VWNkFrcUlubG9FYUh2SmFYcmpBaFl0K0VYU29VTHFOQ0t3d1ppbFdYQWRXZ0JDOG5RanNHQjFtTTlqQThwMGR3RzBMaDJCSGV2T3hOQTJSbkZhVUhxSlNBVUNVNFhBTWJNZGpqWG5MK2lyMkF3L1ZROGZqWEZCb0c1emkzZ3J6THlPaTFlcVhDQUZ6WFFoVUdGWFpJTldIK2wycmovS3ZldWVJZkdLdGkyUDA0VU5XZ01FeEZ1M0J4S0h4RDFhbnYvR2VzWE1KOEFPQ013SUFyVFE0QnUxNklyZDZmdEpubkpzZERHckQ0V1Q0d0lDMDRRQXZWSm9iYzZDUG9SeEhYdmhyV0NCWU5vUVdHSjh2M3Y2TmNmdVNJSmxHTFRTa1VMcUZDSndZWFdMVUtOTGJGczAvUUxIYUUxaEYwQ1QwaEVvV04waWxMK2hyRjVOdlc1Skx4T3BRR0NLRUxDN1JhaXhxL0xnRStoWlUvVGcwUlJYQkh5ZlIxcU9aOWd2ZWQ1Y3FYT2FSb1EwSURDRkNOQmhwTW90a3RxNFhKMCtCMXBobjAwbFFpSVFtRUlFZkxkSWV1TnlqMTN0ZlBTbjBtbVFDZ1NtRUlGbEhHa3loVThWVFJvZ0FsdmE1VEhBTWxFVUVKZ2lCSTYxNDN5SzJvU21BSUdCSUxCYXFsRTVSVGdEQjRJbUNwbENCSTc1aWZEMEtzanBGTFlOVFFJQ0EwQ2d5WGVlTEdBcE1nQW9VY1IwSXNENE9hVlYvVDdWZExZUnJRSUNmU0RRSkovaG5NTTIzejVZSUNzUXVKY1JxSGJhdVpiNXp1ZTkzQkxVSFFnTUJZRjVkcXZJZm40b1JhTlFJREFWQ0h5eDlOUS9uNHFHb0JGalJlRC9BeWwzUk8xck53UkJBQUFBQUVsRlRrU3VRbUNDIgp9Cg=="/>
    </extobj>
    <extobj name="334E55B0-647D-440b-865C-3EC943EB4CBC-2">
      <extobjdata type="334E55B0-647D-440b-865C-3EC943EB4CBC" data="ewoJIkltZ1NldHRpbmdKc29uIiA6ICJ7XCJkcGlcIjpcIjYwMFwiLFwiZm9ybWF0XCI6XCJQTkdcIixcInRyYW5zcGFyZW50XCI6dHJ1ZSxcImF1dG9cIjpmYWxzZX0iLAoJIkxhdGV4IiA6ICJYRnNnZVQxY2MybHVNbnRjY0dsOWVDQmNYUT09IiwKCSJMYXRleEltZ0Jhc2U2NCIgOiAiaVZCT1J3MEtHZ29BQUFBTlNVaEVVZ0FBQVpRQUFBQklCQU1BQUFBallCNXpBQUFBTUZCTVZFWC8vLzhBQUFBQUFBQUFBQUFBQUFBQUFBQUFBQUFBQUFBQUFBQUFBQUFBQUFBQUFBQUFBQUFBQUFBQUFBQUFBQUF2M2FCN0FBQUFEM1JTVGxNQVpydnZxMFF5emQxMm1TS0pWQkJoek1yN0FBQUFDWEJJV1hNQUFBN0VBQUFPeEFHVkt3NGJBQUFLRlVsRVFWUm9CZDFhWFloa1J4V3VtWjN1MmRudXZiMzV3UkNRZEljOHVJallrMnlVTVlLM01ZS2dhQThiOWlrbVBRaitJRUlQR0ptZ2FFOHlhbFpRNytDS1QwSVBTL1JoZy9aQUJCVVdlaURFUUY2NlRYeVFRTkl0RzBJd0R6T21OMDd2SnRueU8xVjE2djcwN2QxN2QzREl0UjV1L2R4elRwMnY2dFNwYzI2M0VQL2pjcnoxcytRei9QUHo3dEpqcnlXblAxektqcFRyU1djOExWVjVJaW45NGRMbG9OeDdDYWY4bzVTUG5XK0I0Vk1KR1E2WDdCZzBHeWViTXUrT1Q0RHlEbkI4UEJuSDRWTE5RakdaYk1xQkpDUkN0S1VjcmFqV0IrdEJ1N0tmU0tXOC9LU21JNXY4ZENLV3d5VXFRSzkvSjVyeTBtamIwQTJ3TGNORVBJZExWSmF5bG1qRytqdE1OZ2Y0eVhpWTQzRHEvUGt2Slpvb0w3ZVl6Z0VVaTRzSE0xVFB5cUhWRm5kUnN2TmxPVDVRamRKbFg1MG10b1VQamorYW1kWkE3bSt5c2tjQXhYWjRNRHQxMEtqb01sck5qdXBSVGF0US80UVpMS0s5RnlYSVRyOEY5U3RHM1JtMHIyVkg5YWltQklXTjZqamE3MFlKc3RPdlEvMmFVWmVnL0NjN3FrYzFiVUQ5WlRONEFBTzcxYjJmcFVSblNOLy95a2wzL0wxbGtYdUFXTjk0NU1OUG43eGZDU2w4N2M0WFA3TFJSL3VWamRHVGYxVmpnUWZpeml2Y1RYanNMNTRjMzYxWUxucGpFMUo4UXk1Si80STY5elpMdkpuYWVVN3VmK0d6M3VqRVFJbHhzZFpHOW9DYUVsRE95WkVyNWMrajByLzlzVzBlSW1lOGFEcUZGMEFjTE9ObDgrYXJVcm9LZnBFRXFuWEl5V2RFMlVaQVdKRk5GbmtUOVVEK0Rsek91YkVPUFpRYWVwa0dTcCsrK05NSU8vSVAvMkRFVEVKWDVKWWVkK2dNaFlzQk9TT2YySFk2NVBXcTl3N0ZhY1hRZkYrSWtqMW1FR09rYUZucG5rWDVmYzFRMTFCK2N4NXFhQ2dYbjI2aDNTKzRmeUNLbHJ3NlhYS1RDUFhyWjlHTWxEMzlwa081d3dLRXoxRzhkZ2NCY0Z4d0haVnNWbDMvcHRJc3FaNWxUbjduT0NCOG5hRUlVV2hCdzB0WU9KUmRLVmRVSSs3UlE4S2l4eWtOaTVZZDlhcW8weHRYOW51clF1Q2s0UXZDSEMxUGlYbGhhdGVaUTh1Zi9uVDg0Tnd6c1MwaWRuc09zZHI5MXJKaVIwNnlQbFdPYTlNMWNJek9yajB1MTFCYUkzcXVtUU5lMW9sbVIvNkVJcytCbXFWSjkycFhjb3hkbjB6RjN6Z3pyVHdjMGFib3h4dGxEdE5kSDBwSnlsZU5tOEp5dnh0aHRsMjZWdFpWejNIbDNWQjBSc21hRDJhakJlTzUyM0pFVzFGVnUxTGRRYk5oQWJqVzFKUXdQQ0J2YXRsa0lsMGZ0UmUyS0RFVUx3VGx0blZOaWMyeXZqY3NnNnlkTFdOZS9waGV6cXJQVDZYZ3JUbXZoZ1FaRVMySlM4bGFYbVVHSFRZdzVPTFJLZUxzbGJGVmFDYS83UHBRWmhsS3k0Y0NsK0wxRGJXY2Z1NmhudEdoclU5d1NlV1V6VDEvSWxGZTFKMjJqdHl3S3pWeHpQaC9jK3h4MFFiQksvb0hXZkdKMnZwNE0wblRON0JpUEJSMkMxaEhkalFCQlZXVHJLQ21XZ1VUWURZVUNOWmV2WEpQcUVwMGRJendaMXFZRW5rVUxMeDJMQUxITVFoZTB5ZCtObms1MmI3QkdkNFZZeGRDZU96aUpvUkRCYk1Nc3daNFo1V0k2aFdmOUxqeGNIUkkxT2dqMjBLb2JZTXZNd0JnQXdFT256ZFphOWZlQnlMSGZpc014WDUrOEtaK3RHeEkrUXM5WGNONEJuZUgrcDU2VW90UER4b1dOdHE5TFR3QW9JWUtwWHVneXg1eXJnNlZIQ0VlTlhVWUNybExWYVpDY2ZCbXFHbnFmVlhudGJleW1Sa0dTd1prNkdpZnhzNlFBMXZXM0dWMkhycWI4a2x4NFA1ZFlhWXdGTFA1WkdEMjJJVHBaNlg4b1JsNVM5ZEZaVU01RGdCbzhOaU9mZ1cvYmZkWmo5VFpnWW02OWNyNlRib25mY0dTOGtjZkNuS0ZvU3p5cTZsUWVuSi95RVM2UHFLT3pnS3ZkdkNsZnpKNDFQL2hZTHBqWWRycjFtV0ZSZTRIWXZnd2xIVm05K3pxOFlpdXNjNlY4SWhvS0Y4eEoxY2k0K2ppQ2xvTmpZTGRlT0NRN1lWb2tuVVdOSlJnREo4U1N0Ty9obmpLanJLaG8rb0M1REZUdzgvc2hJYjhnQ2p1V2dtUjNxanpNbU5oZTQ4NDQzVVdNR1ZYQ201RU45QnI3N3JMb1JWTG9IcGdEN2taTFZsc0FHVVBacEFsY2R2bUY2TVZ3NU51Vnk1TmZ2Yy9ybTJvRWZjelRTZDZ0SUhOVEh5d2E0V1VkMzVwOW9XRGhsUlE0SW43Wmdsc05hdjNxUjBIWmVLaXJkb2oyRDNRdGFKbkw5enVFUnIydGFtZ3pQUHZSUllJcFRiTDFPdkVRSUhIdE9HRDV2QkR1NEhkbjRDczFFM25GY0t5by9sU1FhbmEzNHY4U1hzYVF6VUd5c1Mxa3JjUkdFVm52Z3h1NWFlbEsyY2VacEpvUGVQYVE1Y0d5akVPV1VUdU5TdlMxUkdaRjNQc2NhMWNzM1RVZ0FmbEFTOG1YazJScjF6YVljSHdIeVpUU2dPbE54NGFBU1hXU013WUc0cXpGMXdyNnp5anFqSHRvaDZJVFloUzVDdUJsS0xPK1VnS0tETTJaQkZkbzVFUTh5WTBpYnBkMG5oWHlpMnQrVXhOMWNDbUc4Sy9LeldCZmo1SWxoOWJvdmxLd3crSWp2RCtwb0F5MkIveXZJTlZicGtjQ0t1OHlVTzJIdGhJZkhkUERjSURHNnJKa01aeUpXbzBLTS9XcGNndUxEbVVYQ0FJVVFHN2tsU1hGYW9CcFVaMXFPQm9EL1ZBVzBNdjJlOUYySjlLaURabHA4RVprY0FHbS93cE9aUm1JSzlzOFJid2JpQ2swdG9xbFp3enF2SmpVay9UQTBwZjZ3emJZeEVwUVdqeUJsKzErT2pGc1ZSaUtBVzNZaWQxYkJpTXZHR0ZoZ0Zwejc0V1BYWC93UFVhOUxuUlVMMkVnUzFycW5hY20vQUYzTERWNEZNbzhQbmppaVpQRE9WTnpqdkJ0OENHZzZ4UTd6U2crQWNSK0dqUGNSNk1SYytieWVaNVY4anQzbERkNnhFMHJGZUhnWmxFTHpHVTFyMnZxdkszVys1OHNXWDFLUFB1V3JXaFFGY3FSYkVIQmtKNVhhdGx2M2dqZ1F1WTYvVjBudkt1d2ZQaW95ZWJkaUFEZ2lVdk1xZHJneVV6Z3NrRHhSdzB5amJmMXdUQlVMcXM0NksyYTNhRlAvREJGc3hoNzFtVVBHSEt1bUVkaUdpeTBRWStKT0FvV251SDJzT1E5SG9BaUxSTGdrdnRtaWFyQm95L294UXR5TnZOMHI5cEk3R3FKcWU4aWVQWjBDeUpPNEJpMXREeGpIUVNhazRpRGlzYkJFVVkvcmtpK2ZSWklGQ000UWpzMWFxZUhzeGJ1cVgrWjFYQlo1ZkxjR3REakRsZURVOVZubFdMNE5TWEFxdkc3MUxWTURDNW96aStxVzZCd29Yekx2UWJmZTYzUW56cndqMms2bjBYbmhFOC9ORUxLMWI4Z0Y3NmhZOTQxKzV6SXhDa2RPVlB3VmhmRjIwMXpVUCtzY2k3OG91aThOd1lQMlpVck95YmFUVGs1a09qWDhNVHY2U1gzOFk4V09RQjYva09mVUUwcFc5bmFmR1FybzNQb0cvQ2hxUVVVRzVCL2dBL055RmdLOHJMUStjbHMzeUs4SFdKMy9Ea1p2ZUExNHBvdmllUVJvNDI0RzIyU1hCT25scDZhdTNzaGt0UVJxZk9ycTJkUGVVU0ZCcCtmT01VMzJjZzljSlE5cFJlOUZrTHJLckE4eTZicGhBdnk1RW52NHp1YlhMc3l1L2FjVFF1M2lPZnZJdVdZQ1U0bXJwTmtiSHpLMi8wMU8rSHFYbmpHWXBMbSthRlV3MXEvUGZ2ak9tWFFpRnVkZS9URFVObUtqK2JESTluc0RlUlhtWVFnMVk1UHNUUEVoem42MFpiK1BCS2xoU2YxTFhEdVZ2em9LZCtVdmJoamlBZE51RmwvWUFSMk9IcUhUUGJnSU1raEdLZmlYbWZvYUU2aDhNMjFzK1E4bUZWV3h3Q3R0blF3dTh6MUVQRXNFWHF3cjVxVkdlNDFGV1VLWVFPanpNTUJHSGVvbEkvNXdiankyd2ltbjk3U0lyMzVDZXlxWDlBYThlN3NpM3lQWGwxR0JqTWFQTmZLc0Y0NFA4QWlSQi9RYkx5ZkViM0lhRDJmd0VOdXVsbGFVUERHZ0FBQUFCSlJVNUVya0pnZ2c9PSIKfQo="/>
    </extobj>
    <extobj name="334E55B0-647D-440b-865C-3EC943EB4CBC-3">
      <extobjdata type="334E55B0-647D-440b-865C-3EC943EB4CBC" data="ewoJIkltZ1NldHRpbmdKc29uIiA6ICJ7XCJkcGlcIjpcIjYwMFwiLFwiZm9ybWF0XCI6XCJQTkdcIixcInRyYW5zcGFyZW50XCI6dHJ1ZSxcImF1dG9cIjpmYWxzZX0iLAoJIkxhdGV4IiA6ICJYRnNnVFQwNUlGeGQiLAoJIkxhdGV4SW1nQmFzZTY0IiA6ICJpVkJPUncwS0dnb0FBQUFOU1VoRVVnQUFBT3NBQUFBN0JBTUFBQUJvR21ESkFBQUFNRkJNVkVYLy8vOEFBQUFBQUFBQUFBQUFBQUFBQUFBQUFBQUFBQUFBQUFBQUFBQUFBQUFBQUFBQUFBQUFBQUFBQUFBQUFBQXYzYUI3QUFBQUQzUlNUbE1BbWUvZEVDTE5WSGFKcTd0bVJESXhhMVFQQUFBQUNYQklXWE1BQUE3RUFBQU94QUdWS3c0YkFBQUY0a2xFUVZSWUNhMVpPMjlqUlJRKzJkaDUyWWtESFV2aEtNdERvc0NyWFVHSGJOTFFnSklhQ1Rsc3NRVWdKVUlJTFpValFlOHNEYVV0Z1dnb0VrRUQyOWdGRWcxUzhnZVFneEIwS0ZtSHpjSm13K0U3ODdqejhDYmtYdDhwUERObnp1dk9uTytjbVlSSXQ2ZFp0ZU9HbWJ1dWVFc3Z2ZWhJK1kyMGF1Yk5FWlZUWnVudmtaVWNDSjljL2FZbStyZEdkTzBKK2VUZU0vMlJsWlNFTjc2dUgzKy9OaUpVNWpyellrd3VuTUtkUERiNEQzR2ZqL2RqQS9QY1psNlBxYVV6TVBkamF2cjUyOHdmL1A1T2xVOGJrZXpzc01tOEZCR3A5VFBNeHF3eDAvL1A1NWxmQmxleHg4OUh6Rk9QS3N4SEViSHd3aHhPTmlKbW1PN3hTVVBFNW5nWUhXL2w4UlhtQjVIS2lRY2cvaE1SMDA5bm1KL1RVaHZ4NXg0K0FGYk9JcFdEYmV4OFRJeDRMakVkTUp0WWFzWjcxMTZhWUk3UmVaTUFvSGpuTDJFblpDblcrTDZod0VZL1dPeDFzUlYyMWF6TW50SE9FOEk3a0x2RUJOdG9UNitZYkxlUjQvNDA4Mm1vcExsSU5lYnRrSmgrMXZKY3I0ZWhzc0JyQzRCenFQTldBOTdaWXdtWDBzenFudXRWSHZxaU0wTXF3SVJQb3ZKREtzZTBnT0Z5RTREV0pmdFcrQm1sUnlRYkdxQnFkWmNRQW1QREZqcWMza1BtcnVkdDVUSFJSdWdKOWRab01nZllBdm91MGEweS8rV1pQVVNzN1lUUlBRMDRnV3RzMkRaOXN4WG1oNTdaOWhKUnh6dDZMSzJzRTdWeWdPMEFaaE5MTU90bnZWNlhKRFhnTjJuVkE2S3FGL3ZKUXNvQlhIZG1zZU0rU2lWNUhBWTI1c1dyZXJnQktRMXE5clp2RnNIaUlRaXdWUWZwSmNMSkpWS1kyczlreXhQcVJHWmRmQkZnUzRSOTk2S3NBM3RJWEc1L1BFMnBoc0hYSWxGNitVZGdLMmo1TjFGWUZFb2VzSld3ZEw2TDJhM0VpTUNXU241d1QwbUZ6QU8yTklqTmJpZG1CYlkwNjFlK3ZUNG9xem5BbHBxK1dYeUlkMUVVMkVvQ2xwMVZyYURDdkpVRGJDbklVb2dmRDZXOVhSaER6azRTY0VsVnlHb0FLZU9SZHV2UFg4NXJhejRmeGtGT2JzS3MyTkpOSFRPcVhJS3AxcFlzMU0rRjdRckV6Mm54RlVYZ3NLL05xTFRucnNVTGZDQjBySnZsd2pVWlNDbE1CTXlLNlFaWU9xZXA0L0c1YTE2dXIwSm8zUzdPYUhQMXBFSk5LQ1NKbnczTEUvWnowSFZPZXkza0pHcDdVU1JpMXkxRFNYdllTK3J4WUZHV2NvRXRTVXd0R1V0UzhwM1pLL284cWdtVWJ5aTJYR0NyY3AydG5xVkhNTHR1ZktCRG5aMlMzY0NWVWRxcW56OHNiNGErbWlCa2NCZG1kNjJLOXBFYXRTeXAyYlZ6TDBsYjV2UTlNbUpmU1JXV1g0ZlpydFdnWUV1U1QvUnhielRVU3RYT0xWL1dmc01rKzlKRHZLbmNEYmkycFJSV1RGSXFTNFpHcTNzaHFDa1pmMkZzSDZMRitpTHl2c29Sb3Fpb1lTc2hwNUxUNnJwUUZXdzMxV2pzbncvNTlDTjZhK2MrU1FXeU9zc21TNENtWWdsWFJta1h3RGExSDUvREhBODNwYVlsdDljNWsxaXdGN0s5MCthU0JkaEd6NFRVMXB6QXI5L3hTMzJGNFNRQkc5Z1NIbDlpY2VXNjVvWm4wVnZNYWNrNndqa21WYTVwTGhYWVZhRlZEN1RTdkdEcnV3aWRPaldCdUhla1YvVGphOEYrWWl1NFcvbkMyY2NENytLMHM2djE2TWZYcEhud1UrY2kyRjYrM2dZK3RsMStKZ05iVmZrYTFOazBqQnNYd0RaRnZRM003b3pDVmoyK0RvcTJYc3EzV3c4Q1VabGdzODVyVm41RVJnaDFWMG90Yk5YamEzUEtwbUVwVW8wbnlvS1lwdDU2T3ZBcFNTQmIySktjNXJhNk1nb25McEk1d2ZiVGszMWpHaEMxTlpBc2JOWGo2NnZrRm9lY1pXUGE4emZERUZuSVBpNlJDa3o0NHNsbFlLdE83SDJWbFVWNXhYRm5zT1dKTk4zVmNPQlNJM1dPTE04cWpuUGJUc0JpajltU3N2VXRhRzFvMFo1TEZsUmJzdXJ3Z2U0NE94ZkIxa3BjcHQ5THpDSU5YcmNTcys3dmJOajY1TVFsMXJ1V1o2eCtrRno3Z2ZZRHE2cnRUS0VJZHkwWm1kSmNSU3dsYTQramUwWEw3cGhiQm1ZZjQ4RDdSdU1FRHh0bVNML0JiTmRPeHVwTC9JV1dONWNNb3BsbnNaV3crNTVlS0p0SUw5KzkrcTJpMzN2S1NJeGpkOEc0WCtoWklNbHBxNlpyNzRKQlZjdFFwUnZIb0pGdEgvOG9vemFmckduS2dKZHYzcjU5YzFtVmQ1QmViU2o2SVErdkNmM0dzc3RsV2lEVEwxNndQL3gwcCtlcVFDWXQ2WVh3SHdxMDRXZnBKY2VUZVBQTDJ2RGRmYXZqUDJlR0gwZllQc1F1QUFBQUFFbEZUa1N1UW1DQyIKfQo="/>
    </extobj>
    <extobj name="334E55B0-647D-440b-865C-3EC943EB4CBC-4">
      <extobjdata type="334E55B0-647D-440b-865C-3EC943EB4CBC" data="ewoJIkltZ1NldHRpbmdKc29uIiA6ICJ7XCJkcGlcIjpcIjYwMFwiLFwiZm9ybWF0XCI6XCJQTkdcIixcInRyYW5zcGFyZW50XCI6dHJ1ZSxcImF1dG9cIjpmYWxzZX0iLAoJIkxhdGV4IiA6ICJYRnNnVEY4eFhIUmxlSFI3TFc1dmNtMTlJRnhkIiwKCSJMYXRleEltZ0Jhc2U2NCIgOiAiaVZCT1J3MEtHZ29BQUFBTlNVaEVVZ0FBQVRRQUFBQkdCQU1BQUFDd01uWFNBQUFBTUZCTVZFWC8vLzhBQUFBQUFBQUFBQUFBQUFBQUFBQUFBQUFBQUFBQUFBQUFBQUFBQUFBQUFBQUFBQUFBQUFBQUFBQUFBQUF2M2FCN0FBQUFEM1JTVGxNQXplL2R1ekoyaVptclZCQkVaaUxEV1g1aEFBQUFDWEJJV1hNQUFBN0VBQUFPeEFHVkt3NGJBQUFHOVVsRVFWUm9CZTJhUVd4VVJSakhCNkVJM2JJRjRlWmgxNjJKMGN0YmFPSkJFeGU4Z0tmZGVETFIyRVpqOE5aZURFMDBiaEdNaXlaQ2lacWdpYnVKRjZNeFc3Z1pRbmJWZy9GZ0Zqa1lFdzh0RU5BWURPMVdCU3J3K2Y5bTVwczNyK3kyM1JjaTc5QTU3SnMzODgwM3YvZk5OOTk4NzdWS21aS2gzTkRPYmR1MkRlL0swVisyTFJtWFB2TEtRaktZaEdML2tUMEdic2VKZDE2UnhzUmNONER0UmlreE9EN0lacUR0OWh1U1UxOFB0RnB5Y0h5U0J0RDgrd1RWNjBUekNjTHhVWTRTWGZQdkUxUXZFTjFNRUk2SGtvS3J6WG4zQ2FyMkEyMXJnbmc4bEUxQUcvZnVFMVRsc05aTUVJK0gwZ0NhZDV1a2FpdTVZYTJjM0xDV1dRdHJ2VHZ4QUhaQlFzUGEvVURyT2F4ZCtuSC80ZTJQd1E3OWg0S2h2YVdvUWM1TUZSNEsyMUpYdm5yMWd3ZnlTdlVkeXUyZGhtVDZoWjhuOXV5cW9mYjVydmJPTjh6WWdZTjM2bEhyZ05ZMC9hdis1UU9FYUZHcGpRSGxpQlpxL3NpZjBFRFVmdDIyY2FKS2xGZXBJa1Q1YVpEb29HRElTOVFPaUo1Z3VTMEYxdE5HbzE4R0llZmZyNll1YU9uTUl5WFZYNkFiM3FEdmFQNVhsZnFCYU5RMEN0cXo4MThpMDRlQkJlMTgreldsUGlNNnBvQjl2YVFHTWt0ZjZWb3h3bHA2WWdvUHRLZ3VYT2NWZ3QwbkRRWitOOU1DcGxmcWEzdFYvUlBISVp0UEJhT3FyTDM2dHlNWk5OVFN3WHNzbDZIcnl1b0JPVEM5QXZrNDJkcDVvS1dDR2l0QzZ2SzNLRXhsUlAxTW1HbDlDN1FOV1A2Q1RYSFNZS3VkUWdOS0ErNlVDczV5RlhxaXlSbkVvZzBzdFhMQkMremlPanV3U3U0TjlxSmJYQ3k2bmhDcXNOUHlNK05Ld2JQKzFacEhnSlpwNmlyV083L09VS29xdFhXYi9GRE1iQTFvOVZHakJENHhhOVVWNFBDMmxOMGpnL0pKaHE4Q1EzY09FbjN4anhGRDdMck4yRnpxMmhkTkhiK3h3eHJSclNHcnBVR2V6OCtLNnZYVW5qWjF6UEU0RythcXhBS2duYk9QZ0ZXODV1bXhrSHBjckxER0l3TmFzT3VnTU5Pa1ZxWm12RTIyeFlWeUxQNXdGZ0xwZ3g4YXNmdUlDalZUVlZnMVQ4OHgyOHFYT0dGTkR3OWtkWlRDVEx0MUcwd2cwK0RlM2ZDSEZkOGNQTUI1Si9SazlXQ3RaNnV0OGdWUFROUGUvYXFyVUNuVElSazFLckVFYzZFQ3R6c1lyUlMyYXdZWEZRck81QXA2OHA1WWE1bXdkbks1clF1MHB0WGpWRGFFVVhlTXlSNEZXblRyd1dwT05kQnFWZzlXTUd1cmZDbDNEMnNEQmJ1TFBQR3dDclJwZStmUVprSUxvR3RFUUlFVy9YUUhOQk5GSUFXMFdhdG5DVnJHZXdBcllTLzlSVm9CVGVRZFdsSHNwSHNhQWdBMGhIeXZBTTB0UE5Da1p3a2F5WGpwTjlmVWxWOWdsdVhSM0NJNU5DZzdHK29abEgwQXRGdGhNMnBBeTBwRFY3UTd3OW9aUGFhS1BWUmRBYzF0TXFEcG1WaFpUYWJVQU9iY0I1cTNjU0VBTk9mdmhkQVBZVFZuVEgyR3VJMW1sQlpMZkQwKzlGRnBwRmMwUkRLM05hQUR4T1l6RDlDYzErdEpWb1VHVUY4YkVqNjM4c3BEUThDU0lyWkN5TlhUR0lZczF6bDhON2xpQ3RDTVNEdzArSVBiYUZyaEpyTUdYTzhaamI4RGFKczdOUE9jUUhPcGllNWFsZFZhOG1SR0cwSndhUHFlMFRocnZIdG81YVg3ZWlZcmtQR3MxblREMmRuTkpvNW50Y3pTelZNWWQ3cDlxK0dQSHJic3NQMGRmRzBqckZaencva01kTDRXWTBHaHpNVmxWdHJucllpSEZzN25haDNRZUlmV25BQ2ptVU1nbHRVd0tJd3dySFNEMjNhUmJSRE81Mm9kMEZqYldTZkFhT1lRaUlYR1N6QVpLbE9xNVIwQVBWdU5NK3pRSHpoek5Ic3FGaHBlWXZ3bHdHSHJMVy92YUVjbGNkTlBXNWZqS0JiYUlOQ21QYXR0OVAvczBqdGFTMkMweXJLOHZNVkNHNUZOWlBGYXZnMTdSOFBaNGxrOUkrbE9MTFF4OFZTRGxnckNZeXJHTnVCM29OQlgwMDUzTExSaU5LeGRvUENZaW9PbWltRWF3U2VxTldFc05MaWF0d0o5UVNSRDZIMUIxU2t2ZWx4MU93eG80ZkhINjdPS001UVRyTHgxTTd6WWx5TmVySlpIazFQSXpKUTFXZ0J4Vy9SbDNBY0xUQk5GRy9RbUNzSXNGNm5Lbkl6bTgzaFNidkJSS1JLV2xrZmpORWxHWWlheGZkMmxTbGpQWTFZQXAwUTB5MjE0RE5Bak1RSjY1TUZTWTJnZnRlUC9MT0xHTzZaVzhEWE96V1FvMUVqdVB4RFFVMFpoMVJsTm5ZU0ZtM1lhZlNtSDI0V0Qvcmp0Z3g3dDYyY21UbVRRVEk5V0RodzRNREZWNExwN1pDM2JmVUg3S29jRFNMZjNWV2JWNzVXbmVlVERsYmYxb0l1VytCdnh0QzBWL3VCRjdXY3FieHFDNTJUQSt5cnQ5SlI4UFZVZXNMU0VXeDlxdXFPWlQzODh1S2xhb21QUnpIeU82TjNuLzNpWjZCTnp6MDVqaXZXM2VualB2bTVLRGJQWmNrdTlKVlgvK3FCUlozNlhRK04vRHRtT2Z3MEJXanMzakg4VHlRVVdUWUdLeTZkVzFXYktEVU4yT0NkYm9TNERiaUlPaWg2Z1NYUFVMWDJnc040ZExaVHBWTHM4RlF6dGEzYnF1V3R0Y2RIdUdrQjNSV3RvM1czVHZXZk5hdDF0MDcxbnpXcmRiZE85cCtYbGhkMmw3a25QV0NTeHZDY0luU1pObmI3MFBVNmJqMTg4TFJsTEo2bDcwdVlPN2VRdGFnc0g3N0QrMzg1SU12Sy9tT2svZm1pREY3cndBdGNBQUFBQVNVVk9SSzVDWUlJPSIKfQo="/>
    </extobj>
    <extobj name="334E55B0-647D-440b-865C-3EC943EB4CBC-5">
      <extobjdata type="334E55B0-647D-440b-865C-3EC943EB4CBC" data="ewoJIkltZ1NldHRpbmdKc29uIiA6ICJ7XCJkcGlcIjpcIjYwMFwiLFwiZm9ybWF0XCI6XCJQTkdcIixcInRyYW5zcGFyZW50XCI6dHJ1ZSxcImF1dG9cIjpmYWxzZX0iLAoJIkxhdGV4IiA6ICJYRnNnVEY4eVhIUmxlSFI3TFc1dmNtMTlJRnhkIiwKCSJMYXRleEltZ0Jhc2U2NCIgOiAiaVZCT1J3MEtHZ29BQUFBTlNVaEVVZ0FBQVRRQUFBQkdCQU1BQUFDd01uWFNBQUFBTUZCTVZFWC8vLzhBQUFBQUFBQUFBQUFBQUFBQUFBQUFBQUFBQUFBQUFBQUFBQUFBQUFBQUFBQUFBQUFBQUFBQUFBQUFBQUF2M2FCN0FBQUFEM1JTVGxNQXplL2R1ekoyaVptclZCQkVaaUxEV1g1aEFBQUFDWEJJV1hNQUFBN0VBQUFPeEFHVkt3NGJBQUFIckVsRVFWUm9CZTFhVFd3YlJSU2UwQ2EwY1d3M3RCSUhEallPQ01GbDNVYmlBQkxiY21rUkIxdWNrRUJ5QkVMbGdPUmNVQ09CY0VxTGNFRnFFd1NIQ29sWTRvSkF5S0UzSkNvYk9DQU95S1VITGh5Y2xsOGhJS2xkNkE5dGgrL056SnVkZFJ6aGJHdHBEOHdoKytidCsvbm16WnMzejlzS29VZEc1cVoyVDA1T1R1L0p5WXVHRjQvSHFIUkdOeDZZR01YQlkvczB1RjBuWDMrT21iRjViZ1cySzhYWXdIR0JiQWUwdlM0alB2UVdRS3ZGQjQ2THBBRm83anhHZEYzS0N6R0M0MEk1SWVVbGR4NGoycGZ5V296Z09GQVNTTFUxWng0amNoelFkc1FJandObEc2RE5Pdk1Za1ZUV21qSEM0MEJwQUpvempSUFppbTlacThTM3JHWCtMMnViVCtJSm5JS1lsclhiQVczVFplMm5idzRlM2ZrQTRqQit4SnZhWHd3SDVQU2lmM2ZBUy96KzhmTnYzNUVYWXZSSWJ2OHlKRk5QZnplM2IwOE4xQWQ3T3J0ZjFyb1RoOWZiRVNPQTF0VHZCLzVMRjRpVVY0VVk4MlJPeW03TjFmd1dEQ2s3THhrZU5hcFM1a1dpQUZGYURSb2RES2c4SXp1ZWxBK1JYTkluT3gwdzNaR0duRHNmaEdab3FjeDlSVEh1eXl1TzBwZnl3dmNpOGJXVU01ckowSjY0OEJFNmZRU1lvWjNydkNqRSsxSXVDTUMrWEJRVG1kNmZkSzBJWlMwMXQ0Z0ZYUlhuTDlNT0llN3pHZ2IrYnBkZHVCZmlVL01VNDNOdlFUYWY4R1pFUldYMUw4Y3lZTlJTM3Bza2w1R1hoYkVENUlEcERNaEg2ZGJPQVZyQ3E1RWh0QzUvc2NGRWhzMjNnMDdyQzBEYml1MzNUWXVUQXJiYUtUQXdHa2luaEhlR1NOZ0pOMmNRQ3pOSTZyOEhmc0JlSFRHS1M5TCtndjNCYmk0MlhUbUVLWnkwZkh0V0NHVFdQOHB5Q2RBeVRVVml2L01qR3FWWWtoM0Y0ejh5WXJjR2FQVVpiUVE1c1dMTStVaDRNeXAyeVVENU1JRmZBZ3oxTWkzbGgzOXJNZFN1R3dTYlJsM2xvcWJ4TjNKWmsvTDZsTEhTa0U3T3I3RHBMYkt6ckduNGVKQUNzOHExQU5ET21pVmdGeTg1ZGd4SXBSZXBySkdtSjd0bUh3UTh6U3Rqb3UwY3NxUXQ1ZGo4NlN3RVVvZmYwV0szU2VuWE5DbXdhNDZkQmNPbFI1U3lwdFE5M2gwaDRHbXY0aUVFN0Faek82RVBLMjQ0U01GbUoreGtsYkt5czhPUTlNQ0s1Ykl6SDVpRVNYYUhabFNieEJhc0JRYnM2U0JveFlDdk1OaXE0TnVRQzlqSk8yS3RqY29hcm83dW5VMUhzb2NFTkg1clRUWVlvNUl0OHhrRnRQRFJROVJzVlFDMG1qR05IY3dha2g2VkRjcGFFcTZkNjhiUk1DVGVMeHZTUW1zSEVjQ3JFZ01GdFBDbk8wRFRWUVJTZm5DOGU2QmxuQVVZVC9SSStkMFgvdndLYW1jY1pvZ0VOSjViYUlXUWZJTUJBQnBLdmpNQWJZMm44TUZrRHpUSit2eGVQMHZxdWhuRDE2MHdQNWg1d1NaWmFERG1MQ1hONXdEUXJnZUtvQUF0eTR3Tm9hMHZhNmRKSitVOXJsUkx2ZGNhRzFURmd5ZUFsaVdhak5XSTBBTUE5TUlBelRtNGVJazNlWmJ5Z3lVaWFqYVk2ZzZ4QjAwTEY0cDRqcGp2TTNBV1hpOGI3QXNObGN3ZURRZ0NzVFlEYURicmxZR0JvQUdvYXcwTm45cjVPbWZwa2s1MkZDd2VYSkJRY2hrblI0M0tkNU9aQ3BvV2lRWU4rV0FQbWpLNlRlMUJZZDU0V05WMzBHRFE2RHNBeGR3TUlOWVpEbWkyTlZIdkJvcGF5Nm5MU2l0Tm9VL0l6cXkyajZqbUZRTnU5T0JZOVlrYWRZMjNEbHFsOTF5M3MwQ0NaWnJHQUh0RWV6dDQxSnFRTmdPeDBaVTJXdFF5dllmSHAzQWgrODA1UUdiZkFDT0JmL1F3WTVkeDNDZHFxRFh1Q1VXeTJGeUxzS0V3eGhtdlhJNnFIVW5aOG8xV0szeTRETEFOVDJqTkN0RDFyQytCU0ZHRFVsQmh5T2hXdlU2ZkN4R2lGbDZ3OWR3bmFtVHRqQlVnYVBvU2lBU050bUErTUNaRVMrZllqMTNqQWdLMG9YMUdIMmpVWVZNK21MSEtFWThFRFQ5aTNPekFaUnZhWGtUUnVWTFlwWDcyZzNhQ0d6Y2xVbWZkU05EU2dMYnN1Qnd6UGFGbFFXRGVUa0pFUDJndEJxTWtLM3pMUllKVzRrTmt2TGJDTVJTaUhMUXNJV0I5andHMXpFN1VNNndiQ1JvOHUrMUt3ck1OaWdIaWhkNjc2UHBGRFVYSDFFTkk0cGdiMjVHZ0ZjSmw3YnhwRlN3RUhOQ3NuWVNKZnRCRUlXZ2o2TmVuQ1dFa2FFZzFad2RHdmQ0aXRpbzdLMkZFZHRZWDJpbW5lcXphRXdabzRlSTR3QjFLRFZiZU9rdFUxc1VvczFGVm85OUx0dCtIcDZ5MkFoQzIxbVRzQnd1NENVTkxXd1hLV1p0RTZBZldHQTNkeC9NOHdVZWxVRmtDSDYxRTA3NE9FM1NyTWdlZU9QWjEyeXBoUHhlTUFOSWkzUFUxSEF5d3d6VUNkbmhoaVRMNE0wYi9qd0ltYnVNQWZsbmVhOTZ1ZTFCdk5tTzRNTU9IYWNLVGoyanVrZzJhK0FRUmJocFo5YWdFeDRXSy9xeDVCenVxSlRzOWR6SUR0cnkvZXVqUW9ibEZuMmk3WkMyYmxGMWVrR3NZblVuMXFBZnB6b0hxaXZpMStpaHAzbE45VGNuOFlCQi96cG1Xck5JSEw5bDVyUHFLTnZJa0t4d1hLV3VuNk5wWklvWGVFUng5TXRQdUxjRGFOajZUV3IybWFERnQydit6VXI3eDFHL1BTdm11bHFhazBjUGtXejJZVTY3clVSTWxKcStMVjVsMG4zZXhjM29tZ3kxeDJhREgxWDhPMlluL0dnSm9uZHcwL3B0SXpqUFFCRkRSZU0vb2JKZTU2ZDJUTzZkemZCVHFySEFOelJmOUp4T3lBMmpNRHFkbGoyY3piVzk0QnZyTE0vZm5SVy9xUUpObnczZ21PYUdIWWZ6bWJKWXZxak9RUEg1elpvYWdQV2JLMGhZdU5VUHdFZEZrMlh4bVNxOUZOREEwdFRGdXBVczdodVlqb3VFeTMzcVZoWWdXaHFVMnhoM0haL1k2R3Bhcnpkb3R5eHdOdW82YW05VWRyanhkM2p4V2h1dHFzOVlyakF2UHplb09WeDRkb1IzOCtXVzRIZ2UySG5RVy9HRnhZTlZiSVBndlM4VzlGUEZXWUFzQUFBQUFTVVZPUks1Q1lJST0iCn0K"/>
    </extobj>
    <extobj name="334E55B0-647D-440b-865C-3EC943EB4CBC-6">
      <extobjdata type="334E55B0-647D-440b-865C-3EC943EB4CBC" data="ewoJIkltZ1NldHRpbmdKc29uIiA6ICJ7XCJkcGlcIjpcIjYwMFwiLFwiZm9ybWF0XCI6XCJQTkdcIixcInRyYW5zcGFyZW50XCI6dHJ1ZSxcImF1dG9cIjpmYWxzZX0iLAoJIkxhdGV4IiA6ICJYRnNnWEhOMWJWOXBJSGRmYVNCY1hRPT0iLAoJIkxhdGV4SW1nQmFzZTY0IiA6ICJpVkJPUncwS0dnb0FBQUFOU1VoRVVnQUFBTklBQUFDeUJBTUFBQURGUTR3ckFBQUFNRkJNVkVYLy8vOEFBQUFBQUFBQUFBQUFBQUFBQUFBQUFBQUFBQUFBQUFBQUFBQUFBQUFBQUFBQUFBQUFBQUFBQUFBQUFBQXYzYUI3QUFBQUQzUlNUbE1BSXU4eVJLdFVFSGFKWnBtNzNjMW1EOTlRQUFBQUNYQklXWE1BQUE3RUFBQU94QUdWS3c0YkFBQUlma2xFUVZSNEFlMWF6VzhiUlJTZnhFNDNuMDJvVUcvZ1VBbHhBUnlKSGxIdEU2ZEt6bjlndzQxS1ZTS1FDaFJLckVvY0twQWM4US9ZUnc1SURoTGNxQnpsQUVjSExzQnBMVUNDQThJbFVDaTB6ZkRtMDdzN3M3dHZ4blpPbm9NOTgrYTk5NXQ1OC9iTnZOa2xGNmhyK1pQNGxab3JFTDN2QjBSMm5KSG9yaDlVeFIycDZZZTBKSkJTVGZMV0UwOWV1L05sR0IzUHBoOFNHUW9sbld6eE4xOC8wbUIvWjdPbTlyNGhOUHlSeXFBNmJ0eVZXS2VLNHZoL1RzZy9Sb2k5SFFyZUxRU3ZqYVVueEE5c2ZRbGE0V1BPdTUwZ1k1dHJBZ2xuL2R1TStSK3M2Z1RmbkVDaUd3bTZ2ZGtHN24vdFhmblVyb0FhNUhNQ1I5Q2o5QVRGYVdGYUVFaklrUmJMbERZc1dsQ2tVRUJWVWN6a2ZVb0hPRTZUcXlLUW5qTjdySlE2OVEzblpGRWdQYkxxTllsTDN1R2NrTDZBYXBwYXJaUzZiemduUkVZa3JGRlc2YjUxQkFoaVVjenBaQmZCeTFqQ1RTU2p5ZFlXVU5nd1UvclBWSUdrbkJkSVdBVkxtSGhzaDNhTFNJU1V0K3g2RU5RZE1hbGpCQ3RqYVdIdGJPcGJFVWdQelI0cnBWaTFrbEhFVUVBMVVNeGpNWlVFVXY0bVB4WUtFMTRXU0w1bkJCZjh1b0RhZDVIeDQ1VVI2UzgvYVJlcGdwZ1RPaUs1NkU3d3RnVFVZWUk4aGFhTVNBK21vRHFoTW9BREFpditnU2FoTUwxWkUwallpSlN1S0xkSFJxVFV0Q05YQVo1aEtDYlZ3VXY0Y3BZRTB0bEZKUDl0RGovRnVwalVBVjdDbDlNcDdmQUY0WEpuSDVFR1k0MFhKYndxRmdxWmRveFVmbHArMWdndGhhT2ZSZ3hHVFVXa3F0R1RTYmhDTDFGOUJGbWkyNXg1aDJZbWZ6SWlZZE1PZ1Yra241RXVWUjdib3Z6WUdJQjVCS1I5a1BJaUJKdDJDQ1VWeUpIWGRhcERLZDhPMkozQVBUdUlvTXFJMU16aVNmUUY1UVloYTFTT0R2eVhaeElNS1RQMUxnRURGR3phd1VBWDJCTE5xK3dYa2pFK2xTRE0wZUp3RWNKUVdLbXdvZTlSbVZTQit3NFlsVnpJUVNJOW1CR1VyTVhraWtZLy9YMm9neXNKeWpxVnZnRm16TFFlR0p3WGJOcEJTSUU3YzA5WnI2SlQrM2EyUnhEWHRJT3NjRmVnS3ZsdEtUT0NRVGRIRTdmVnVtSlN4N1krRzIyZDNRUEI4c3Jyb0Q1VnU4NHFQYlR4ajJqeUlrUS84Nk1lZTYzQ1hBMkUyQjhVcXFQRmtrNkhDOE92UldmODF6VWl0UTlBSHZ4Z202c0JQMUIzWGN1MElUV1hsR2xsVy8zQm1yS0NqVWhYTjBCd2g5SXFsNGZIU1hsY1VWOG05TlJqclNEa3Y3d0ljVW83NnNyMTRIRTZsbnFXOVUxV1g0VENCQTQwKzJKU1ZiTW5sYUpYQjh6SXJNbktrajdQMVRSTjlPaGZtWFkwTkNHM0FxNG40MWROUDA1a1ZUK1RjNittYUJBWElYcEVLVnhSTXJpZXRGbGJQMDVrSFhHY0EzWVZ2YUw2MHV0Z3MzM1JPMVFMQnZGUUxWaTZIR0ZweCtQZERJWmsxNDVPSEhTc2dLdUVneVNiMldZUjZSbVRuRTdScmdlRzE2dlRyNllMNko2K2VqdzBKYnVpWndKN3RscWRRQWIzVEVuZzF5UExaSlNkbzhBQWo5T21KQzVqamdoZ2RybkFHQnpDTGoxbFlKaFhVWW1RVlJXVk1uVEFFRjFjbk1kWE9aTTlTanRTODk0OVVTa2V2ZGlVSk9NUDl1V0JRY3dpZ0s4ZWl2NmFka0xTM2Vha29IODZmTHhobDRhemh1TmRBZGhNV2h2c3JyU0dWYTcrMW4xNGFBWjJKQmloOGg4N2cwRmRwN1FwaUYxMW5DQkZHVi9obExHaU41S0VaTjNSeGRsaFQ2ME96RWxxazFGdkdYYmcxWlEzSWVCSVRpNE9tc0VLVFFIUTFraVZUVTVaQS9QTTYyMVlNS2xmR0pZMHVxTGsva1BXZjhDWjJHRjhWN0FQTy95L2UwaEl5VDUwY0hITUl5ZlV5VitJUWNlOHlvNzFXN3pHck1aSzJDQ2tiVjkzWnhmbitxU3V5a05sa0lyWXJ3TG1GMlgxRERCV1hkeGRuSW5XeEVvRTVmMVFuRC9teWgydWN1NTdRbURHRGQ2SS8wRGdjam45UzJHd1doT3FUNS9DbW5EYnZ4WkpLMkdiakdPSVZzL1p4YmxjaXo3YUlqZnBMNlJRcGo4VDhyTHlSZGE1WjQxdEhpN09rZWI2VkdhZzc4SW1HdEpvaXR1bHRvdFFjSEhocjF6ZTRTZjQ0RnY2QTNlN0czZkxMM3dlbFJ6cWpTUkM5WEh4aUxpMUNodjR2dGtCNTY5amt6b2VCYnhsdzlUZ0hNVk5GUVpsM2hZSi9GemMwQjBuMUZna1AvZE5uQWd1M29oVEp0Q3FNNGRnZ1RaU3dNVWZSSnFUcVVMUVBUQk9tVFZmRjg4YUV4elp0d2lwZDZJODAzQnh5RGpZOFprSDJoRVd1UGgzbzlha2FvdjBGSGJkK040S0xtNXhmQ3ZpTzAwcjJVWXNNQ2R2RGFKZExpN2UzbzVLWnRmN0oyUWxuazQ0dUhoQXE5bmFvNzIzNkc4UTR5TUZYcXFoWGR6dGZlNUhsNzZLNFBDTEg3UkpTdWd4eFNCRUF5SXUrQWl5aE9vaUFNa2ZZM054OFJYckNTU21McU1CK1NuV3hVbHJuT2dJcHdyMFFRVjhKMlBJZVYxdGh5amVTam44NW1Id2ZoaG01TmlVTGVJeWZWTVRSSEdzaXhmQ2NVNEFMaTRPZG80ZTVzeFJaMUp1NGFQNGRRQlM2VVNtVG5zbjNzVTVFRDhQMnpYbFVHR05iYWRNVXlxNHpXYVVsa3VhL0FhbHJaTkhveXRHdUFsSFlsWTJZMVNIQnRMRkw2cnZMRDNQMHpBaWhJc0hsejhjaXZtdzN5MkhhVVJaNThyMDVLVzBjdm1WYTUvYytlTEhFUXJVWkY0WjFZR3JnNHU3RmUvTktXSVdIS0x2NWdRdTdsaXdjU3RwMHJZampsOTJDcWh3bUhVcytyNDlPZWFjOXA0ampzUDJra0NHaXc3SEVzOVBFdXBtelprRlpoYVlXV0JtZ1prRlpoYVlXV0JtZ2ZFdGNPWFI3dmhLTUJvZ3BmYzlnMlBVUjNqZzlkOWhwRG5GS3R5WGRxYW9QcUs2T000RlVVUVBvbnB4QThFMFk1bFpZR2FCZkF0Y3ZmUnJQdE1rT042anY5UEVhOFJKcURWMUJPRTJHZUxmUDVnSzBKUlZ1Tlh1alhQWGowYnFIck52RS9mUi9QNk1JUVRYc3YvdEpCNllmVDRHVzI0SEwrSEx1UVp2c08ydjVuMDFwc250YmJMUGhQd3Z4dFAwbXZTbm11d21HUEZkbkNucVFhbXJUNUU5WkoxRTROWDh0cE9BTnpOYzJGZTloWjBFejQrK2JIV1NjMmN1NFYrenVTdVBTYVI4Tnhiam1VekQvdDNZWkhUSHRJanZ4cTVEK0p0MldlQU93UUx0dE1zZU81UVh2Ti9MT0F4dmg3MjBYb2gvRmVJZzdzRGFaaS9wV0tDZGVtblJBZXk2bmFuandMZElrQTh1bnMyUkJhelhtOEpYUWFhUmd2QzBmN3ByMHFkQVdUeDZ2akZCdGY4RGRGYkIyNGF5dW53QUFBQUFTVVZPUks1Q1lJST0iCn0K"/>
    </extobj>
    <extobj name="334E55B0-647D-440b-865C-3EC943EB4CBC-7">
      <extobjdata type="334E55B0-647D-440b-865C-3EC943EB4CBC" data="ewoJIkltZ1NldHRpbmdKc29uIiA6ICJ7XCJkcGlcIjpcIjYwMFwiLFwiZm9ybWF0XCI6XCJQTkdcIixcInRyYW5zcGFyZW50XCI6dHJ1ZSxcImF1dG9cIjpmYWxzZX0iLAoJIkxhdGV4IiA6ICJYRnNnWEhOMWJWOXBJQ2gzWDJrcFhqSWdYRjA9IiwKCSJMYXRleEltZ0Jhc2U2NCIgOiAiaVZCT1J3MEtHZ29BQUFBTlNVaEVVZ0FBQVNrQUFBQ3lCQU1BQUFEc1lTU0ZBQUFBTUZCTVZFWC8vLzhBQUFBQUFBQUFBQUFBQUFBQUFBQUFBQUFBQUFBQUFBQUFBQUFBQUFBQUFBQUFBQUFBQUFBQUFBQUFBQUF2M2FCN0FBQUFEM1JTVGxNQUl1OHlSS3RVRUhhSlpwbTczYzFtRDk5UUFBQUFDWEJJV1hNQUFBN0VBQUFPeEFHVkt3NGJBQUFNbWtsRVFWUjRBZTBjVFc5clIzVWNKN21KNHp5SHA2cTc0dkFraElvQVI2SkxWSnNOR3lvNS9BSWJkbFNxRW9GVW9QQndWSWxGQlpJanhCYlpZb1VFa2xNSmRsU08zZ0tXVGdHcGhRWFhLa2l3UVBnUktKUytsd3huUHU5ODNJOHpsbTFsNGJ1d1o4NmNyM3ZtekRsbjVsNmIzS2VoMTcvSThxOTJxRkwwL2VVclJVNkN0YUtueTFlckdhN1YyZksxMmhWYVpVN0xOejd5ek10di9DbzJkVDljdmxaa0pnUU84MFY5L2F1UHRHTC95VWRkeU9qWGhMUi9Gako3OVMycDEyMGg2bndJWDN5UC91bEhrblJieUxwQmNQcG1MSENQRUxqaEtEL2h6SitYYTJrc1JGMGcrSlIveUhHUEVhakJLTS9SZHovL3pJOHAvVkJRN2d1dGNON3lPa1ArYjdESVlvSXkvUjFENmxNcTdya2t0S0lIeGFTQU1RRHMvNkV3dzVEdVB6MWxCR1dxb3ZSSXFEVkZzWW5HbEY2ak1NT1FabEo4bTlJaHA5d1NXaUV0c05tZ3RNdnBGdm14clRJR0tDTWRKQlpxdFhCaXZrdnBGSWNaZ0ZWOUlwSEJuejRRemFiUTZoTklMaDI2K0xLaFI1K1gwbWRVQnFrZG9kVlRwRmE3eWlHUitCZzBNTXlad0J0UU5aa1RvWmFFRjNMcEtMcENURFFDT1BsVUlJK29pZ1l5NjJBbnBrclBIWEhidjNjQVJkM1NKMjJNT3FXWEFuSkNhVXUwTm9XdHJubklFS0Rjei9qUUdSNS96QUVVZHVOTEN3VkNlVmNBd0ZaSGNnZ21rMTNIRm1aMnB5N1Rnc0xZMG93VXBQRDc0YTFsZ3RMa2o1S2tyMmVRM0JOYU9jSXlXZTg2dVh6eTcwelVySUZTNDUzMG9Va1NwTU95RGlFTlpXVE8rWjRNeCtsaU1xRE5HOHRZR290U0ZicUlLdCt2OUdCK28zOXNqbmVRYWNHa0lkdHEwVmxRQWxFcUtmWDJ4QlFtYXRxNGJtK3paVUIyMWZJeFlJam1JTFVxMzZEMElpR09oVnJkQklKdXRlY0xYL3NxYmxxQ1JvbGJBYnd1dEVxc1orSG1kYUlHZHBIWVhFcHBpUXNjM0F3eUZhSFZIRFg1dlhRSHNWVkk2L1dkbGN4d0lCZ2NtYmdkb2RhNUNVTzFSeXBEb0xBTnBBMHZSUkF5cG5hUWtWbkhCaG84c3BxUnNaS3pjTkxoRlg4S2QraTFaU3BXbTdJTG5YV1VwQzFWcFNrQS9qdjIvR1ZFM2RnS29aNWRsM2l1SExOcHJ1UXcyaE9WK3hSWmhYclZsTXc2c2hKVWlJWGZrL25pQXVPN1R3OXQ5aVBmMDZLR01KWTlzVGFaM3l2UDdWWUU0cmh0Z29yajZseGFXMmgxNVl2T2dWUjlsODNCdG9jaUsySVNNcm81c0JGWVQyYWQxRVRnWTB0SWo0YmRoY1dvWXpuV0R2ME5ILzJacmR0TUdHdG9VUlowK3I0ckZGQVl3MjByQVBlbFBXSmJxN3JRS2lqcnhQUEdVS1pjemFnUHdNdk9oY0xVMEJ1YU11dWtKQUlieitpVnFSZHpqTkdpWnRVOEhPakxkRnAyT1hhRXNTNkt1Q1hqZXliZkJJeHNWZFRlRC9CMzFDWmkxM1hzb09NWkxybVd0cGlST2hFQ0ZjS1JRdTdMV2lGcTIrR0NuNGd3YXdWa25UWjlyTmpPOHgzckdnc3k0QU4yZ1hndkZjdXNNMFZMR0ZpckNFMm1FRHM2d1EyWU9jVGxyYmFxZ09QcjhKbGFPRkxPenhzZjEzT2lSSmNmL1ZrMTNlK1JNclU4eXViaVBldXJyTk55eWJQNmVuTXBFRjZrRDVJTXRDdjNseWZKRHM5bDAxU1pvU25Nd1QrdlhDd2lzdzcyZUFZMjNhWnBOdW1iWktScmlMNDQ0NHhBMUxFblNBQnE2aGdVTk5lWGp5d3Q2UlVVR1Z3QjNSeHB3dUZxVGQwK2tTZFI3SkQ2c1lsbHRQZVJ4enN6b2ZLWlFaclRyQm9CaDVDbzBXWGxpYndsS0NQNWNRclRLdXQ4ZDh2SnoxbWk2a0lyNVBITWhsS0JzOXRpMjhrTkpRajJtOXhFVVN6VlN4RUpCVUVLMUFjRlBCUUE0bHJpMjlCck1wUDAxS2tZck9jcDlBbTVuNjBWYUg3QWNZbyt4c0pZdnN1bEVkYXR1bTF5RGppd1hnUm1UZTJDWVNxelpoQnMwRXJqNjhGazFzSHRQTnRxRFRFMlpYN2ZZeldEVFIwMUJwbmVEZ29QUFEzU0FFSEhNeU16UGV4eE45ZkgrSDAxbFRDcGgybVNBQWJDbUgwUjEwaE00UlVDbFF4MEdBRHNHbnZvQW5NaW43MU05UHFzNnJ6aThjd09aUTZxZkNpQU9wNFptMlZiOHpGd0FtcjJCVmR5RUxXckRWS2VpU0pZWUhDa3FXN25Oa0t5VHNmMDQ4RUY4QVVmUCtic3dXWFVBNnVLTHMvcmJ0UlU2elJYSXo0SWJzb3VUTmF4dEhycEFNaFAxS3FDUmE5VzNxYmVNbzZ0K0Fib0ZMMFpBWDdzY2d2VnROdVphTWxxdEtPV0lJU3JLd21zNk1kUkUzUE5zdEZHNWtKUURQWDNSS2pWMG9ETXhrdzVrY2JRM2dSVHlXYVVYVW5OMjlZd01SS2lsVHllNlVyS25DOVBLMWlDTWxtMWRiZ2lWUjM4U2w5Mm1NWGViVGtJU1ZjOEZIQ0wrbVE4YVhsYXdSS1U4emJRNFlyVXZPcFNjd2lZUVFoRGNFMDFhWGJEOHl1WXQzT0JQbE1PQnZsUk9aalBxS0Z1d2gveUlPeDRKdU00M01hMTFpQWJPdEZsb0k3eDhEQlpPWmhOekhvaFdyR3NZeDZhK3R3a3hOTktMMEh3QXUxTmsxWW1BOXlVU1BLSmlqcVo3TVNBRmRzWlNGc0lxbFRsVFZGT0RSVnlpZ2NzOVkzbTZqVXdzek5nSmdFZHd0V2hKSzFrMTl0UTB4L25DakFId1R1a3o1clFsUGFKemlwaU1Bbm84SXhCeWF1cXpPTXp3TmNNNWtzRlBoOGIwblJzQ29IaFVHRDBxSzZjZW84RmFQUFJaODVFUzMrQzl3MTFwNkFCSmUyMEFFVU85NXpERDFpOGwyS29yUmNqR1FtalJaUGIyYzJCelJkZGk4SldKVWFmTk5oMU85dEtxS2tISjFBYXhDMnV5c1AzNGNuRDFOWUtYYmZ6cHhacStkZzgvTjYrazhOclZCMW5qRlQ1VGpabGJvYXFmczl4UTNibzZUTk5oM1NRWVFHb3Ewa0E1N3lnNkI4S3BtQXIwVkJac0FLSGRkWXBHaHUyOTVPU0lQVUxySW9MQzBBTnVLY21FL0NyTTlFZmFLMmFoeHl5RC9iZnNEWnFBUFlBZ2pqbEUrN3lQQVdjQ29MNGRHUU93SXhjOEQ0N1hKRDZ6b1ljTXJwa2ovdWMrKzI1VThwUlV6NUFVSGJVOC9EMWpJa1JXT2xYdk1YT0s0UytiT2JZRlhjSlpIM0hZWnN1Z0tPbWZPRERBaU9lNkZncFdNVlNUUE9Kc25oVDFGc1I4L21HaWhzQ0djNzlWWGhUZ0l6dmdMREFPQXdjdG0zaE9WSGpQQmFGZjZreDVKSks3eElDbHV6eWp2N29PRGVsQjV3RzVDL2t5UWNuYkR0VEFETjNCZ01mdlFVZjRvN3dGZVBjRUNLL0k2MmhscXdEZDd0amZGaGdwRFhYWGZ2MDZSRjVqZjZWbEJ2MEw0UjhUcTFKaHR4ejkxM2d3M0pKc09Ic0t5UXNNQzVicnFEU2hNcFR5RzlENVJoVDgwalUydjh6NmgwbkNETlkyZ1ZoNFNJTm5nWGJkTUlvNUt2di9aYitnUysvVjk5cWZQb1hKdUhNY1VJSW9rNmtNTEdUZGxoWVlIUU41RkVQb1BwbFM4L2JUaWFxR0MzWWMxMFpYVVJ6Z0Z4RndBcFd3b0hOc1krYkdIeTFvTmozOEJzNis3aVNNWWp0ektCNE90K0JZWUZSYjdtTDBHRnBkTnNNZGZ2dEJGTENPVHVFaFc1Q2hHb2hPVE5lSGVic0xFbXJhOCtwK2hYYy9vYXc4SUVOUWZUR3FGa0FScEN3WVhtYk85YWVtNEJTeGJVRHd3Sm5nbU1OcUZBTlE4RG9EQlBSQTh3TmhZY0ZKbUFYbTZGMldXampTVnJxRmJrUk9OSFhhRUZZZU1mb1lwc3g1cGdFbVBGQW5oelBzUHRSeDI1NW9pQXNPUEVrRS90Ylo4bFFHeGxIeXl4ZDk2Y0pZUjJUbWtQQ3d1QTRZYjduNXBGa3lHNU5yc25leldrQ205MG03Y3hXUUZpSUxQUEVUeko1V2dNUDZkK2hsdEJYQlhQeUNxOE5vTU9DL2I1b0hiT1VtREkvZVBCcnJST3JhMXBHTDZNSlljR1lsZ3drQ2E1YittL1B0VWpJeEdLU0xoQVNPbWFhQlhGc0w1NCtuaklSdm9mSnpDRmhZYytKeWVvQmN5SVMwZXJ6QXJvQUVZNHhzV0VCZnA3U3Ria05qT0xjSHNuc2JXUDhCUXA5OUNZQzFvVWpiQWNUZVd5YUptYmhEZ0txaGI3WVhabFNUdEMzSktraWM1ZGhjakxiY1B2b1NVZ3phK2xOa3h1aUhYMEpnUlFRRnNweGNCV05VQ0FOSlNRc3dGeGpySjhtSmhEMkVGOHR2QUpLNGJhV2dUcjQ2UGl3d0pYQ1JCcGZTQ2dFL05kNzV5bVZSL1E2c3hSKy81REtCQXNjT0tkUVdYU3ZUYmhTMk1vbGl3ME9qZ3dMejZyZnBXSVNHRTV5SGhZaUxFUXZmSDhtN01RK2ovSzRMV2lzMUtEWG44MjZYdmpDeXo5OTQ1ZnZKUnBCNjJaQmduUFpRRmdJdXhCMVVhNUExS0F4TlRqdDdPSUtKU01ZQ2NKQzRJVXVXWU4xU1FnR2dUcUZuVkFtY29KYXNNOE92UFFyRTBGeXdwQjdnVG9GbER4aGlsalljT2dmZUJsSFBSYW5kV2R0Z2JVRjFoWllXMkJ0Z2JVRjFoWllXMkJ0Z2JVRjFoWllXMkFPQzd6NDlIUU9xaVdUd05IeUtzNFVBdThDM3RLN0RDUlpBVG84OHgydVFFeWdpRTMvZ1UwZ2g2V2dQM3V3RkxacnBtc0xyQzJ3dHNCaUxmRFNnNzh0bHVFaXVIMkgvb08rdlFoR2krUVJ4Y2NFOVNyU0lvVVc4cXJDbXdSajl4MlBRcXBsSTR5dTJDdjE1OHNXRThnL2hzVGNXTTFUVTd4bTdCZGpVSW9POFJTcndOeUhsM1A5dDVsWElUbFBSdStRL1ZobU5TOHU1T2xoanoxM3h2N1RJUHNuZGpiMktuc2QvRXZpcTFNTDNtWStYcDAwckNSNCthS0Z4VjBkM2ozdmh4cXJrNTB0cVk1L2ZTMmJ5Y0pIdkorS0xWekNQQXk5bjRyTncyVFJOT0tuWXE5QU9yeExsL2l6SHBhazc5TFZZNGNNNVpXOFB4UncyeWZzWmR1dER3TW9Wb0U2WUMvS3NTUjlwNjQrblVJMU9yeFRPc0hQZWVDY2IrZjJqaWtGdiswN0pPTjVmZ216MUJ1SjR0dko3ZWxTUmN6RGZPZlJwN3J6MEMyQTV2ODZ3cmRoRXQwd0JnQUFBQUJKUlU1RXJrSmdnZz09Igp9Cg=="/>
    </extobj>
    <extobj name="334E55B0-647D-440b-865C-3EC943EB4CBC-8">
      <extobjdata type="334E55B0-647D-440b-865C-3EC943EB4CBC" data="ewoJIkltZ1NldHRpbmdKc29uIiA6ICJ7XCJkcGlcIjpcIjYwMFwiLFwiZm9ybWF0XCI6XCJQTkdcIixcInRyYW5zcGFyZW50XCI6dHJ1ZSxcImF1dG9cIjpmYWxzZX0iLAoJIkxhdGV4IiA6ICJYRnNnZDE4elBURXdNQ3gzWHpROU1UQWdYRjA9IiwKCSJMYXRleEltZ0Jhc2U2NCIgOiAiaVZCT1J3MEtHZ29BQUFBTlNVaEVVZ0FBQW84QUFBQkhCQU1BQUFDVW1yQzRBQUFBTUZCTVZFWC8vLzhBQUFBQUFBQUFBQUFBQUFBQUFBQUFBQUFBQUFBQUFBQUFBQUFBQUFBQUFBQUFBQUFBQUFBQUFBQUFBQUF2M2FCN0FBQUFEM1JTVGxNQVpydnZxekxObVlsVUlrUjJFTjBwUkRieEFBQUFDWEJJV1hNQUFBN0VBQUFPeEFHVkt3NGJBQUFOM2tsRVFWUjRBZTFjWFloa1J4V3UrZW5NenN6ZTdTRW9lUW85WktPSVNIcGdaTkc0N20zL1FkUVpkc0VISS9TUVJRWEY5QmlWRlFWN1JFUkpIbm9na2p4SmQxeklpdzg3NWtVeEQ5M2d6NE1RdXVORVlqQ2Jucml3Q3VMMjdIYmNYUk16NVZmL1ZmZld0YnZuOXUxWjBNdlN0K3JVcVhQTy9lclVxVk4xN3c0aGs3N09QUmpWK01LanZWUHZXWTlRdmNRSXowU3J1ZFZHUkY5d3p3UDloMzhiSVU2c3Vrai9GZEYxbHRJRC9GdHl5RjZpd3pIcFNwTnV1eXB6UlVwN2xMN21VaWRWQzZwUklGK2tCL2VTNEVsNjAvWkpMM0ZTTm5yMXZFUWpRQVpyOUxVT2VibEN2K0RsejVnWS9KcEdnRndJYVlzcGZZSmVON3E5Uk5OOEJLVlh3aWlRRittL21SM3pJWFhuMGtTTWV4cXpJUUxrT1ZsWDJIRTd2TVNKV09oWHNuQTM3SFk5TWhmS3VnVFUzekVUNmxPUElxTGdjbUprSUIyU2tMSnA4Qkl6c1drWW9mTVhIdUIydTBEdUNvY2tKQmRCZUJpUjZYaXFNT2Q5ejBTQXZJdmVsRktQVTZxaXBKZVlUbm1LM25Pd3UvOVlKWUpYaFc1SW1XMzZ6eFRTRDlIMTY5ZSs5SFp5VndUSU5uMVRpUW90MHp4RXhUYngrOXlacTE5Ykp4RWdNZXc3MHBJWjdRdVROQzBLWkVqM2xQcTJudHRlb21JN29uc0V5Qmw2b0F3QnB0dXFQTGw3Qk1oalZLelp6SUJMdEMvczhCSW5aNkpmVXdUSW1ncVJoQ3hRdXVMdmt5VTFBdVNNQ1l6a2hKb3RYbUtXUmcwak93SmthQVhHbmdsUHcwZ2FEMDhFeUNhbFdpNkNlb2xYdkVUTmRrUUZGOGhGU3ZlMUlWWDZ1aTVQckJBQmNzMEsxSWcxd2pndmNXSVdKaWh5Z1p5bGVtVWtwRzE1UTBMdjhaTWpRRkpyTU9lcDNOeDRpZU0zWlRTSkxwQjVOWHVZa0RvOWdzMk5DeVN3dTZXZkI1a3RueUplb3VZNnFvSUxKTERiMUphVWJWUTFOZU9DQ3lUVzU5dGFZWUM4bDFXOFJNMTFWQVVYeUJxbFc5cVM3bEVzMnk2UXFQR2R2N0NKVXRwQnlVdlVWaDlWd1FVU3RaYTJKRS9wVzdveXFZSUxKRXl3ZHQ0QWNnZDJlSW1Uc2k5UkQ2RGJObzB3MWRSZ3NOeUozUjIrZDkwd2lWTHVaQ2JuYkM2UWw3UUpUR2tvNW91WEdEV1AxNmRPOWo4V2F6aDdLdllzTVo1REVCd2drWVBySFNJaHlIdEZnUG9zWFRVeC81aE01dXFVTmc2aGIxQVhGOGdtdGZKYTBoTkIyMHYweWMxVitxR0orVFdSekdHcGVzUEhuSmJtQUlrMFVwK3dFTGFUNExvWDZiZEpRUnZVRmprSUlyOUVOSzBGYm44WHlJTHoxQUJ5R2R4ZW9pdEYxSnEzR2xQYUE1Q0ZMakZ5MTA2ZWZMME9TWE9BbkFJNkRTMElRTjVnbFRMQ1ZGNTdoZ3ovR0ZncmQ5ZDlVaGRjSU50UklQZWd3RXYwS002eE1LVTlJeS9EZngyR2U1aFRreHdnTVdvdWtPd0VJd2hoendtQktUK201S2RyRE1nc2xpSVh5R29VeUJVWTVDVjZnTmhsNjFTUE96RUtaUWxwbllxMTM5TWhGY2tCa2gxUk5yUTRlQ1RMMjJaWlNqeWpUbDdVUGkzb09lRkxkMHBiY0lGY2M0Q0VyZnVRN3lWNjlLNXRnaGlxazVlMmRNUlg4WXpySHU2MEpCaTNyV1ZnaDJnQmlXZGlrNkRNSEsrcmhuRmFiU0l2RGdOazhOQnpTVmREYTNVS0xwQkZINUJlb2lPRVYzSXM2VVFvbC9PbUtIZnRDK0V3UVA0eHllem5maFhYeENrT2tFQXBEbVJ4QzR4TkZWanlhdStERGR2Z3FiMExnUW1YbFdqYnBnMEFrcW1NQWVtM1k1cWxIT1lVUm04Mnk4b25iTFdSTWw0S0pWNnRDSytzRGdDeWczYzNEYkJXMWRTR0dkS0RhME1zTnMxRWMxVE1qVm9WQTlKQ0NiWktJT1BFcUJ6TXBEZEFRN0JhNFUwWWQ1bmFZNGNaWjQ1UVdQcVNkQzFIZUdVMUJpVG1nN3pZMU82UU9iNXk2NXlocmNlenE2S1A0dmZjWjhNa2MramZQZXdndVVCSzZDU3JySG1KY1duVlpkRHlsSlo0RTJLN1JEOVFQc0hwQ1Q4ZlNiVDdZTWZmQlZaSkQwTzdnRTR4aWxxZURTVFdhRG1lUmYwdVlscXRoNHAvTFBjQlFESXZpd0hKaVBHTFAxZGRQUjZpMXA3a0tYTFhrSlhjcXZHY3VJd1JLQU9BYkpEeVBxUmhGV0kzWERyVTRCQm1pMVBJTDgvVE01OXFpSExxM3hpUUZrb1NRZHppeEpqaUhKL0FhMm9lNTFWc0o2Um1EcFFJMlIzWEVnNnJYSTgwaUFpUHJHM0NScGhSNHFhYVVFT21aTWZ2MDRQN1FucHpoN2VuL25HQkxQb3c4eEpqaW8veGcwd2Rrc3JtT1F0eWN2RXVSV3RQSEpNeENzRUJNcjVxZDhpekRZakREQkZBbVZDREJiSERGSjJqMzhTTHNpcTl3V3VNa3VvYUc1Q0w3NFlkQ0VueTNLV3RZenRwV2tzVjluSmo4b0NCUUhKWTFsU0F0a0xORkQ5bFhhU2ZaaHhZNXY3Qk9kUCsvRGNnZXlMQUZCMDNsVVMvWG9Ta0ZkRmlZanNwU0JKcnVEUUpJTEd6VVltQ2pveDVFMnFPOFJPTlhSbHcydFpiS3Y5RERVZDFnVnp6WWVZbCtxVWJjL1VUSUVhV0RITWxHeUF4Z0xTaHRSZ2dNVVBrNXl0TkUycW0rV2QydFlNVzc5QTFEVnJBWVFvdWtGV3RtTW5xQ1kvMEV2MjY2bW9YZ3htakkyTnhTVE1md3hlc1dVeHR0dGRlMTFvTWtBQjRUNUJySnRUaytkSVp5bmNCQUdCRDkweFJjSUZzUjRIY2cyZ3YwYTl5VFNWcnlNSjFaTFI4cGZ6K2JJREVVdUlDeVU1L2NPWDFxNXlLQ3BiWU9leXhKaXFuTkxEZVovVzBsd3RrSVFya0J1UjdpWDY5Nm1pYVpjZ3JraVVuSHdyVklId29HeURaZWFUamtmS1R1cm9tNjNRQ2pySEpMTVBIM2R6QWJJQnM2bFdYS1FsRkV1WWxjaU9pUHlZa3dSVktzdlc0ZWNFN2V4dFRmaWZhNjNEMWloM2IyQmJUeU1XckJuRTZqNE1yK2ZrU0dQUUh5RVhPdVNhbnRyV2NIODRRMmN2MXlMSVYydGlnOFQyQWwraFZpdEZkRVExTjg0NStXaVpFYUtodlpBUWswbTByUGNjb3lpVlpJNHBRb3pZVmdWalJYMXJkNHFZaW9KWjRJZVdQQ3lSTTBBUEhnZHlHZUMvUnF4YWNKZEZRTTZ0b2QxL3hMdEJHUmtDeU1WOVNhcGpCWXFVejJ4bjRuUnhpTW1YdldQbUI1WTd1YVFvcHp5TUJxemx1WTYrSkdoRHRKUnFWVnFtcy9hS281aFJDN0xMaXVPczZ5Mzk5WnBOY3V2TklkaDdRVW1yWVlhNXdQN09kd1d3dnlmWnBuVTV3UXMxN0xwYjJQTkw1cUlMTkY2YkxTNVJXdWJlMnpqRkNGYVZ3bkxtdG1OcWxKQ0NERUxvU3JwYnE3dDRCblJhTVhGVXZ6K0FxcTRYWWhKcXU4Vmd6UTVoQWFQWjlLTjFNTUFaazE2RzFVZTdVeG1vaHd6UVlVT0dMbjVlb0JkZ0ZIZHZoekNwRXlKQUV0bHkva3dRa0hEWHhXclkxbUxJTFpOMTRITjlnYjNCR1BOeXk2TkhVeXpjcGxBUkovQUpyYXp4MHkyeVlhTTlRNTVFQVFIMkxUd2dtQnAvblhxSldhUmNxYXJnQWpCcm5LVDB5SjdEcW9NRTd0Vk9lUjdMWnZLRXR3Y1JvOFFvbTlKYWcxazNNN2prR1ZLbFpDd1hySVg5ZGowU3NrZmtDeEdHN0lFS05sK2pURjZyVkVrNnNGa2tHbjdpcVc4bEFLcDdoNzY1SDRqRldkTitxUWkydkVHVzVzR3hlTkE4SXlwUDBSa1AzUzFXSUFJbkI3Q2g1U0F3MmVObExWRnoyWFM5VlNKRDNaVU5UUGVBOFM0Q1RQTktXTWx6WkJkSXNLK2pkVTlNS1Q3QWtwTUVqcFZpeDArYVZINyt6UjE5ZmwvUzB0d2lRWFN0a1lEeUZHVjRpSWIrNGZ5ZWl2YWNpSXp4eVg3YnBuZll1ODlHc2dFVDRNWXV4RHRCNHVKWXdvNmFCTEs5SXcvaDdabnJ6TVYxTlY0Z0FpZWxjVWdLYnlqdTlSSGN4RjMwcUtubkNRaStCek9tWnhCSE5Da2hTTmFza2RMd2w3SUhobTd3RW5OVk1xeXlwNThNOStIeElQMm5WVXhRQnBGcGZtUlI4MWlVUllBTW1jMG92a1FEbjZJSlhWVi8rZFBXeklIY1UxM0dlTm93VlNCdVNTOXJsMkh1YWx0QUpiWHU4aElHVmUvRXBzY01XN2ZnRjFyWVlUUis1Z0RBaTRSSmRheHBYak9LZUZPY2xyc0c0RGNrZ2IwMTErSU9aSkZmdHdwNXN1L1JCVmhnZmtEME5GMWNBcUJRZ1hXVUZpNVppelN2ZlV1dDNXV1VUMGl5NHN0eE9Lc0loNzNuckJKYUpPRUdSN2ZFTEE3c2pTbjRpbmtRdnpacVBObGd4UjVWNU9YMG9JN0tPOFFFSjdadFNMYi8xS0I4cGxOZE1SdE1VVXlRSXQyVHpRcWpnVm4zaFNTMVZUbkZuLyt1ZTNtc0pXQWhwU1ZTYnhsVzlSTmJUY1didWIvemhkbStyOGJpb1p2YWNPQU1hRzVENGl3YjBlc2N5L0tJS2tsRFJVblQ0S1NzL2N4UHZPSGhvZVNMbWZsZ1hvMDZxZWc5Ny85TVB2M0ZmQ0hzby9jdEhMM3hQOVNwTFY4Y0cwWXk0ajFoQVIzTkNKcnFMLzhpMlVObEFXRjBHYVQ3Y0VnMmt1Y2NMNHdBeStOR0ZENTlrWnRPRCt6L3hMZVZoc0Zmb0t0dFd0ZW1OZGZJQy9TckpoZlFyaEp3MUdFdTd6QW12Sm94YzZISmo1SS9lUVVJakI3QnV4dzRmRVFjcWZiMXJrY3FSenIyREJJV2JIYnpzeEF2alhGRzViQkN1YzVheEFHbmJyZmFBN1BVcUgxWjQySmFCWWdIelJueitqRC9kY05Eei9aa0djQWpiVEs4UlM5MyttYXRmRk5lMVZRMGtlWkgyZjg5Uy92Nk9KYzlIL04zQjgyWS9LWGwvQ25UNVNBUlZTcStadjRzeEt4RWRENUNyMTZUZGoxd0psNVdWK0pzV3B4dGt2a0kvb0Nqc0h2em1DdjBiQitybDc0Wm52bU0zeVhMTlFkN0RjR2pTc3hpN2tQWmJqZ0F2a2NTQUpLOThKano0QWVzWlBIV2wvMWM5Rm9VTklXMGNRQXBKOGQ5RitOWVZTay9IVzN5VW55czNiT3VURFI5Ykt0clRIdzlQdlV0aklFWDVpSUh4NHdFSzhZeld0VHlBKzVETkMyODczMy80OGVFNnY2b2phU0dXeFEwbllaeGN1ZWhpa3loOElrQW1hdmMwVkhWeUJ5Q1hQUXdUSmMycnRXU2cxc3Z5K2dPbFA3bDh1VE9RUDNPR2lvNk1OV3RYbkxuYUJBVnpieVkwSkpLdExEK1JaeUlOQUxJbEZLM0Zkcm9UTWNCUk1yUHZWSWVvM0RGQUFqNDVMMEt6U3gvaUFiSmhLVytNS3ZlT0FiTGVaMS9QNFVJaVAzU0FFajB5K0swdWpTcjBqZ0h5aE5wTFlGK3hOK3BUakpzL0NFZVdDTE4zUnU2VVJZZWMyZ0RYYWIrUmhZSlJaTTdGVGdBRzlqYUgvd05aTTJab0h2RHBoQjNsZ3hsckdpeGVIREVPNWxNY3dlV2ZJY2FmL3R4bFJUaksrMEtsLzNpSC9MbW9EbzJPMGhibjFINElRMmFvdkxhR1lNNmNCYnR5bkdldzA2R2p2c1QvQ0JyQmlobTZldTNxSTFkVzdlT1pFYnFQbTNYaG52UDAxSWM2NHhZN3VyeUNPcElldmV2L2UxZ0lMS1k5eHJOay9VOFg1Nzk4UnovK2Z3RGZHN3dsZjRoNW5BQUFBQUJKUlU1RXJrSmdnZz09Igp9Cg=="/>
    </extobj>
    <extobj name="334E55B0-647D-440b-865C-3EC943EB4CBC-9">
      <extobjdata type="334E55B0-647D-440b-865C-3EC943EB4CBC" data="ewoJIkltZ1NldHRpbmdKc29uIiA6ICJ7XCJkcGlcIjpcIjYwMFwiLFwiZm9ybWF0XCI6XCJQTkdcIixcInRyYW5zcGFyZW50XCI6dHJ1ZSxcImF1dG9cIjpmYWxzZX0iLAoJIkxhdGV4IiA6ICJYRnNnZDE4ekxURXNkMTgwTFRFZ1hGMD0iLAoJIkxhdGV4SW1nQmFzZTY0IiA6ICJpVkJPUncwS0dnb0FBQUFOU1VoRVVnQUFBZndBQUFCSEJBTUFBQUFRQnVnaUFBQUFNRkJNVkVYLy8vOEFBQUFBQUFBQUFBQUFBQUFBQUFBQUFBQUFBQUFBQUFBQUFBQUFBQUFBQUFBQUFBQUFBQUFBQUFBQUFBQXYzYUI3QUFBQUQzUlNUbE1BWnJ2dnF6TE5tWWxVSWtSMkVOMHBSRGJ4QUFBQUNYQklXWE1BQUE3RUFBQU94QUdWS3c0YkFBQUpLa2xFUVZSNEFlMWJYWWhiUlJTKzJmWjJkN085bTBVUW55U2hWUjk4TUFzclJVVjdveWlDZnh0YThNRWZzbEJVVURUckh4VUZFeEZSS3BpQzBqNUpvZ1ZmZkdnVkJNR0hMT2g3b3Z0UXhXNnp1RkI5MEdiYjZMYis3ZkhNejVtNVNlNXVKcmwzcnluc1BOdzdkMmJPenpkenpwbVpzMW5MaXJEWU01VUlwVzBxNnVCdG0zWnZTV2NWam00SjMvNlpUc0NmL1JNRnBEZ053d0xmS1VRUC80dzdMUENkcnlGcStQR3JBTXRRR1A5SGFkUWtTdU1mUDN3VEF6OE04SSsvME9TYVJBbC9GQ1cyanVTSEFYNEJWYm5sazJoWGYzVC91ZWV6MWxEQWYvSDhVMWRidTZLRkw3YU1vWURQVmRtR0g2WHZiNjgrenNDMjhRL0Z2bTl0aDc1SWp6M2J2ci90Kzl1aGJ5aEQzMVh1elZuaG52cHA3MzFDZjRSVE0xajkyTjdXUFYzQ0R1enIwcTVyVEg4TmJhZStoMkVHTGhIOUdHUjR0UXhRb2JhUTNyM2gyL21XQy9Na3J2UTdyNDBEL0VWTkliMjk4Q2ZnVlN1cGhOYmdBcFBoNE1Vb0U1SXdZdE1iZnZWU0phWldZamZBRkNOdEFJaDVJRDdCMzE3NE9UeitKdUFQeVJUZ0gxYkRLWWZWNEhMYU9QU0ViN04wQ0VCV1VDVUFGbGdON1JCRVMyaFBEM3pIUlptVGNGSHd0a0ZNQklQL2IyamlCS09lOEJmWlBhUUpLVEU4SnllQ3dhK0xwckNlSHZnN21kdnZnSlpnalJhM3ltcE9VODZEYUE3bDJSUCs3RHpLY1dGYVNLdkpSVCtMOExPaEtLQ1llT0RuMkNJM2FJSkhBT2I0cUJQUnc3ZlpJbVBRa1ZhWGhqV3VTZHpkU3ZqcElncXBrbnNsUUFaQjlJS29qWC9rTW1veW9XSU9VQkRNMGRydzJRampvVmZmNXZ0YmdZd2ZSUjBWQWtxUmg3NGMyOTh3TFNpTUgrZGZwaVRHYUczQ1FNNTVhUGlqUE9hcHZRVWREaTJRbFFiNW9QZ000ZG5MOXdzcEZJTG1sK0d5TUFwSjgzTm9iWGg3R0E4TlA4R21HT084bk9rMHJFditJeFNCdzVESGVmU0N6KzJ1VE9hSFVXaFppazdMYllsLzJqTnlmV1RuSUM4TlA3ZUs5RHU3SGM0YWc2TGcvT1VoMlA5QVJkUURQWHZBdC9udVBrdVdqbVl3TDhXVldGQ2dzaGpDTnFEaGw1Z01GSlhoN0xYRFdURVpCTjZFOVQwdXJKMGk4WU8vZThBZjR3ZHY1WVk2Q2xsSmFacGNkQnFDcTZMaGYxNUJwbWh4Z3FkMk9BekJkU2J1SUx4c1dmRUNYT1JmckdYZzBnUCt4STNJR2Qzd2J5R2dwcUtRVmZYc1FURlNkV0Exa0ZERDUxeG1LYmg0SEM3R0QwSVQ4Q0FiZ2R2UmIzeGsyeVArbFg5NXZHMlUrdWdCbjQ5RE41d1dCRG9LV1VuWnhEcE8rc1AvMUYrVEwvd1hyUU8rMm1JVDJ1SEcrRDFqVWJwZFRaNUJoR3J5MllRTnlxbTJZZlJoQWw4cm9IU3lyRktHV1BCMHNRLzN5UTBVSVZQUzlMeldEaDh0VHQ1NHFoUjNMV3VFMy94SzZ3dWNvS0U3Tkt1TlpJS2cwUU5GelFSK21VNTRhRy9LNDlOVGl0WFl1dS9xNDZ6NUYzNS9VOVJVYVllUEZyY3Nla3JhNFJMOGt1MktDeUR6bGpraVZ1LzMvRVhDdm9vYTRxMll3SitsalJmUE9zcmorY2xNY01yZDZndC9yT212U3V0cHJ3S3EzZzRmNTY0b3V2SVVCQ3dydDh5YVFCcTkzaHJGd0VHZUp2QUJwTGVoaHROU2lFMUhFYndSdUkvNnd1OVRuWGI0WmJJNFJLc3lDN1Y1eGhQa2FrUUVYN3NoTGtsR2d0cXRVbEhXenN2b0ZENitMMGVhdnRyaHE4Q1B2TG5ITXpacExtVldHcjluU3pDVjBUWE9ZUFYxNEsvS1hBOXlHWkZiSVZiTGMxc0FYNjA1T2h6M2VCVGtpQXpMNlpraWZyQjhpRm9NL2ozSXd3QytYdk9TempVMlZrbGFIQ3JodzlkSFBWemphU2txNWoxbjg0UkFZSnN6Z0o5VEcweGFSNkZraXVEdnVzQk9JSUVWYVQvMjZLUGVEcjNHSTJyYjRiSkxsQTBqVFFaNEc4Q3ZxWjNIMVZFb2ZaU0UxVEpiQUY4N1hFTTduTFk0SnR0eDZXUkFtZ3p3Tm9Ddm9oQW1mU2dLU1RkRWdYYXJ2Z1h3TVE2bUJCcU1OMW1KSzVtUkZmN0NHVkpMNEczdnEyNEFQMDlHaGpaT3VlZVkyb3dtTVFhR2IveG84a1dCbzZ6alRiUE53d29ibkI3RGh1L1N0bzg3SUFWaEJscVVRbkVyNENlQVRxbEp1bXhiRXpMeksrUWVnNHNWVVF2eU5GaDkrVmNHQzYvYkt0ZFduWlpDeDlueEovelZ4MDF0U2tqQTFaZWl4SW1mZjN4d1F4Tit6OHIySUs5TytCTXYzTi9KcmtrZWo2dS9LanZWaVgrUjJVUDQ4TkgzRjRTb2tvS2ZveW0zckZuQWsrOFJxVXVRVnlkOGxGYnM0SmVYcHl6TU5SRjhXOWtobjRmdzRXTnlkWjZyd2Y2d1Z4Y0s1YWM4aWptUHVYQ2Y1M3ZBS3NMM2NrVWcrbEluV1JZb3VkMVFOeDdjNjBYWnpVOGlZY0VucnR5ZWxya0VuSElaK1dQNmxzRjdjSWE4bWd0OStuMDJsWlZ4U3R4TnVwSUlWYnJ3b1dYSXlKOWNsbkpPM3NFcW9jQkhkL2ZjaEpzeXl1WXVrVG5tYU5lUm9xMENoV1JxR09DTmNPYzlaS2lEM21oa083WlZXTlVHRW1pcnJWanNSYUhBVDNoeUtleHZQUHhPNWJqRkp2QXBqcnVkYTQxNkxUQzlBcFFEaVBaQ1hUUEFFM1lYVXdUSFoyang4aVRnR1FmTENiTFNVWEh2Q3dPK25VYkoxeXBOME9nWDhPT1ROY3lrY1FkN1gxNjYxUWlXZ3V3MENOM1pzK2E4Yy9pdXZRd3RyRjkzN3l0eWFuRnZhemNIeHFiRXJUS2VuNHVMczlpNFc1VGNxOHU4RWhUKzkyKy90TWRsa3VHbnV3Ky9JWGpYNEdMVytoYWV0V3dYbnJHc0F6NHIzZTJuVWkyVEY0dXB1cVFrQ2E2Qm0ra2d4L3ZIOVphVFhLdGppaG1UNjNhYWZOUnhzM3hvVVBnTnJRZlFFVE9PbW9nZnVPRC8yNnczd2VkblBUaEN5Ty9RMStqVGdabnpUNHJ5M0lxYmtqUzc4NzgyNWpycFA4WmYvcnZNQTV3Q3dIbFlJNkU3NVR3RWh0L2FmMDZxY242R2JyWE9OeXZ3QzVmMHcrdnUvdGM2ZGNMdkVrVkZuNzdCbXhKelhiUm5IbkxYMzJLdHp2R1YxcytucUQ4NUoycEI0Uk0vcy9kbk5QczFkUzh5SXpRYjFVaVpqY1Brazlkb3daak1sTDMvdUxOMERNRWZQOEdjLzVnZ3JibDVVK3IvQlQ3Nm56US9oSjh5VmRWOFhIbkJkT3lTTE44QmZMaTBWRGNsQ3pZdXJ6eStwQk5Cd1ZpMlVSZms1TFkxYnZxQlo4VythVFpsdUZrbndsOFEvYk5oSkR5NlJMbGRMYjBhSW9XUG9LV2R1ZW95MkV2QlB2cHQ4ZU9sUGlqWVR4R2lXLzF5aS8zVkdRdG1nK1hHSzc3RGVZN1NpZGFjWGFUd0p5blBoZ2YwWlhNZFRVY3VycHFPVk9OUWtlaFczNlk3V2hsYUZhVkNhQldXdk91ejROMXJxaytTQU1PcjYxd1kzbmh1QzhCbEE5SzR1TlJ0ME92VDdDeDlpdEhvOWtlV2ZQcTJwQ21lYjcxYnQzNU02ejg2aENoR0pYSk1lV0pPV3BTaUtVWFFjZU80OTgzZzNTZ2JsSkVQZlNIbDA3aFowdzY4T3AxN2JtV21LMGU0R1ZHd3Z2ZzFoMkRmbmZWZ1RIeXBZLzNhdmkrWEs3YXhHaUNCY3NXQzFvb2ZxK2o2LzFUN0QxVjIrMDRISERleUFBQUFBRWxGVGtTdVFtQ0MiCn0K"/>
    </extobj>
    <extobj name="334E55B0-647D-440b-865C-3EC943EB4CBC-10">
      <extobjdata type="334E55B0-647D-440b-865C-3EC943EB4CBC" data="ewoJIkltZ1NldHRpbmdKc29uIiA6ICJ7XCJkcGlcIjpcIjYwMFwiLFwiZm9ybWF0XCI6XCJQTkdcIixcInRyYW5zcGFyZW50XCI6dHJ1ZSxcImF1dG9cIjpmYWxzZX0iLAoJIkxhdGV4IiA6ICJYRnNnZDE5cElGeGQiLAoJIkxhdGV4SW1nQmFzZTY0IiA6ICJpVkJPUncwS0dnb0FBQUFOU1VoRVVnQUFBRTRBQUFBekJBTUFBQURMT0NNeEFBQUFNRkJNVkVYLy8vOEFBQUFBQUFBQUFBQUFBQUFBQUFBQUFBQUFBQUFBQUFBQUFBQUFBQUFBQUFBQUFBQUFBQUFBQUFBQUFBQXYzYUI3QUFBQUQzUlNUbE1BWnJ2dnF6TE5tWWxVSWtSMkVOMHBSRGJ4QUFBQUNYQklXWE1BQUE3RUFBQU94QUdWS3c0YkFBQUMrRWxFUVZRNEVZMVV6MnRUUVJDZUpFMlRKbjF0OEI5SW9TY1Bra0xGbTc3K0J3MGV2TDRpZUJKSnp3bzIvMEVMM3J3MElIaTErQSswU08rcEovSFNCTHlJQ0lsdGJmMlo4WnZkbWMxN1NWdmN3OXZaYjc3ZG5mbG0zaEpoM0lodk4yVk9qK0x5by9SUzdBZTh5aGNHbG5uTm1idk1IY1A4WE9XblZPZE5CYnY4VGF5SVdUY29UcFQ4SkZyazc3cG0vaVBXSEhqRFFCRWppbmVJRnZqRWcwWDJPNFQzTjhPYmtkQUtmT3JCZVQwbUd1aUd3RTFrVzQvNXlDRjU1ZzFudkpya05kckE5NW1kRjRGcVJnZ2djMi9ScGI5bDl5Yk1DRmZHZGphUGtrdUErY3g3dXhZQVFsbnhrUDh1UWhWUlFTYU1Cbys4UVhsZVVzdE55UkRUVEJDTFEyWEszRlplc1hVTFlXeGloZWpYSElqbzlXREtXYUQwUm9KNjJ3RmhsM25QOFNDZlpWbFZwWWkyckFpMGJ1bEN2cjdiUUpSVDVTVm1WM0xnSWFvZ0gxRlpGUkJ4SlRZTXBLdHRBTDEzUEVaNU80UXFMeFZDdW4xdmJnZjVhUEdYZXNjVGJtdjdWY3NDUmJ2MXh3UzFrRzdUbTZFdVJGME5Lc1VPNlZZNXBFYU52UlJqNHBReXMwVVZhUU9seU9NaVFMNFZkZVMwd1ZPOGNSRUtWaitpdk5WdlRJUXNla3FQdWFaNGIraU42dktkQTRWbTJWb0lNamNWcks4NUkycWN0MFlkaitHMnRyY2drR0kwMkhQUThSbk42aDhqWFhYZ2VYWDdUYWlxWFlDL3AyU3R0aENpd25sK2cxVTNoKzdPOHc4UElqNDlEK1ZWWHJMaWpBWElXYkFXTDltL0tJL0trU2UyYW02dUx4SGFXVHNIMWVvN0ZPWFFmT1UrR1lNZCtVR3RSZ08xa2d2TFBQSDlHRWsyc2FtR2huWFBYeFMzQjN4WGpxbkUvdHJLVnlMY2hrUGR3SDBITUY2Zkl4WlgxaGVhb1hoUkxabmM2UEpKazk3ekV5ckcvSmpvdnVVdnpwNDlGYkFyRGRhMzl3UHphTURwcDduT3Y5MVo3aE1kZnVMUFRURS9Qby92UFJzN2lGcldKR2x3MnE2WUJOT3VESUljT3huZ2lrVWhQQnBYRUJUZWwyNlorM0k5Q2Q1MVNVUGE0ZnFCMXRpODlKK2YySWFuQjNLdDF5YmdxV1ZaSGhMWERsT3VERERQNStqbzhIUmxmT2xGVVdUcGJxU2h5KzNHS1pWR1I1ZjcwdWd4UDBRZi9jZDR0M29Uckg5NUNuTmNoS0ZnWGdBQUFBQkpSVTVFcmtKZ2dnPT0iCn0K"/>
    </extobj>
    <extobj name="334E55B0-647D-440b-865C-3EC943EB4CBC-11">
      <extobjdata type="334E55B0-647D-440b-865C-3EC943EB4CBC" data="ewoJIkltZ1NldHRpbmdKc29uIiA6ICJ7XCJkcGlcIjpcIjYwMFwiLFwiZm9ybWF0XCI6XCJQTkdcIixcInRyYW5zcGFyZW50XCI6dHJ1ZSxcImF1dG9cIjpmYWxzZX0iLAoJIkxhdGV4IiA6ICJYR0psWjJsdWUyRnNhV2R1S24wS0lDQWdJQ0FnSUNCb0p5QTlDaUFnSUNBZ0lDQWdYR0psWjJsdWUyTmhjMlZ6ZlFvZ0lDQWdJQ0FnSUNBZ0lDQXdJQ1lnWEhSbGVIUjdkMmwwYUNCd2NtOWlZV0pwYkdsMGVYNTlJSEFnWEZ3S0lDQWdJQ0FnSUNBZ0lDQWdYR1p5WVdON2FIMTdNUzF3ZlNBbUlGeDBaWGgwZTI5MGFHVnlkMmx6WlgwS0lDQWdJQ0FnSUNCY1pXNWtlMk5oYzJWemZRcGNaVzVrZTJGc2FXZHVLbjA9IiwKCSJMYXRleEltZ0Jhc2U2NCIgOiAiaVZCT1J3MEtHZ29BQUFBTlNVaEVVZ0FBQkdJQUFBRDVCQU1BQUFDZTg0NC9BQUFBTUZCTVZFWC8vLzhBQUFBQUFBQUFBQUFBQUFBQUFBQUFBQUFBQUFBQUFBQUFBQUFBQUFBQUFBQUFBQUFBQUFBQUFBQUFBQUF2M2FCN0FBQUFEM1JTVGxNQUVESkVabmFKcTd2Tjc1a2lWTjJUQm9QK0FBQUFDWEJJV1hNQUFBN0VBQUFPeEFHVkt3NGJBQUFnQUVsRVFWUjRBZTE5ZlhBa3gzWGZMSEJmdUFNT3NJb3FTZ3hMdXk3OUlZY3FCMGpac1dYVDFFS3BraFJSVlZuWWY5QXBseU5BL3NjVnErS0ZWSFpaWjBtMVNGeFdtY2NVQWFXaVNHU3NXOWhLVFBMczNFSjI3RHNaa3JGeGtTcVp0QWxVUGhSSlRta2hPemJGaTN4N0lzT1BXeDdSK2IzK250bWV4Y3hpWnJBZk00WGE2ZWwrL2ZyMTY5KzhmdjB4RGMvTC9Qb0FXOG04ekx6QUlkYkFOeG5iR0dMeGM5R3oxc0JYV1k2WXJIVSsxT1dkQkdEWTRsQlhJUmMrU3cwVTFnR1l6MmRaWWw3V2NHdmd4d0dZMTRhN0NybjBXV3JnQkFEVFdjaXl4THlzNGRaQUZZajU3bkJYSVpjK1N3MmNBbUJlemJMQXZLd2gxd0NabUxVaHIwTXVmb1lhSUM4bU56RVpLbnpvaTVvSFl2THAzcUZ2eHV3cVVHaGdvRFNYWFhsNVNjT3VnVE13TVM4T2V5VnkrVFBVd0RJUXM1SmhlWGxSUTY2QkFnRFRHZkk2NU9KbnFZRnplYWVVcGJwSG9LeGRJQ1lmS1kxQVEyWldoWFVnSmw5U3lremR3MS9RTkFCek1QelZ5R3VRbVFab1RlbWx6RXJMQ3hwK0Rad0ZZbTRQZnpYeUdtU21nVElRczU5WmFYbEJ3NitCSFNCbVpmaXJrZGNnTXcyMGdaaFNacVhsQlEyOUJtakdsdzE5TGZJS1pLZUJTUUFtSDF4bnArL2hMeW5mVFRYOGJaaHREV2c2Wm1nL081bCs2Ly84MElYclcrbHByUENuLytPQmoxNTZJVklCRVdpRnZLdVIyQTBzRWExRER1MEVYZ3ZDTTVZaVlrN3pBcUloSmdKdG1iTWJjc1JRUFhQRWhMM1FFVkNnczBhZ0hYWEUzSEd0L2NTdmw3UkdqaTh3VS85YmQrRmYyYTREOENuYW1Ka1AvU29LaUdaandtbTEvRUplWldOMHRMdHlneHBMYjhiL2N3cjNBeGhFNFcvUm1aaHA1RTc0ckRSOUw1NGlZbEROZTZJaUpweldrcjlRWTB3aHhvck9WSjFITEN3VU1YZXlnM2Q1aFcrd1c2VWpsbkRrN0RRQjhISVlGK3p1U1JjeEdCcEVzekdRMEUzcms3K29FZU9MRHF2ZUFNYUhJV2E2d1paSTNHK0dXS0FNcTBMT2VlaVUwV3phaUptSmdSZzNyVTkrTFB4S0crT0x6bENkUnkwcURESDNzTmM1YTRXY281WnpoUHowcllNMUxWM2ZzM21samhpWWdzZzJ4azNyay8rOFJvd3YydlA4MWJLck9HRGhFTVRnR3ladVlqeHZYa0xuK09TbWwvR1dLYjd0UXd6ZTJTMlRsa0pvSWdaaTNMUSsrYWMwWW56Um51ZXZWZ29WU1lwbENHS21kQnZoOEtwU1VvWDF4NGQyQ1ZyT2VXUFlFT09UM3lER0YrMTUvbXIxcDZsTWNvVWdadGw4ODlZNDluM2pGZjFla2tyWXNDSEdzK1UzaVBGRkI2dVZTZHYzVjBnSVlocG1sOVh5c1hkTEU5YytZU28zUFh5SXNlVzNFR05IZTRGcW1mb09YTWlOR0F3VGw1U291NFAxL2R1SjRVT00waVRkTGNUWTBWNmdXcjYwd1hwd0l3YitaRW5KQ2U5K1FZVUg0SDU2TkJFVHFOWUFLRHBNQkRkaXl0WndGajc5YWxqdVk0Zy9PNXFJQ1ZUckdCUWJ0VWczWW1wNnFPUjVHQ3pkak1vdEE3cnlhQ0ltVUswTUZObHZFVzdFTVBhS1pvaUpUR3RzcTZPUEs3QSttb2dKVk91NHRCdWhYQ2RpQUJLenl3clRVZ1krRVRpbVN3SnA5dXdTaG1BR3p4WTN6UE1OVnN1WFo3QWVuSWpCVU1rcy9XSHYrQUFkRmdJL2ZCUVJFNnpXWUlIRUo0MFRNUmdDV3J1c01PVTY1OHR6bkErMTBVUk1zRnJIcWVKRHluWWlCc3Q3WWgyU1p3WmlGZzdoa2xreWlUdUNOcWFyV3BrcE5INUJUc1RzK2c3R2F4enZSNU52dU84OVZ4OStUTlJzcGgyQ21Ic2Y3WHpuNTl5MXYvc0gzLzN6RDdaTG5qZnp4Y2FWVCtJdXJydnZlL2ZWQjY4Zy9QYnJqMzlRUlhyZUhSZmFUeGdpeE12VnhmZGU3M3ptWncwWmhYN2s0Y2FWWDIvYWNVNWFXMzVyQnMrTzdxNld6ZFVkbnJoNDhCR2VjdUppNTk4MzNUU3B4RG9SVS9hdDE2S1ZWbE1wV3pLdFhyN3h5Q09YcmpkZThGb1V1bkc1Z2VKT2RxNDgvOGlseXpqUkVZQ1Z2dmYwK3drdzhpcUozTUx6dlo5MVFQWjNUaWxyUEVQSmV5Tm5kTEFraVhnMHR0MjhDVms3ZXlybisvakd3NDRGSVk2Q1FwVVg4SDhVR2QxL2diRXJnVDJLVGxvalArWFNjNzRtT2xDdGlsUUhIMjVNQ2pWOGo3TDZyeXBxL0s4UTljWkdwODFlbWZNbnB2bmtSRXpGZDl4RE8rVUR4YXNTQTBDTURCRmlSTkNIR1BxMlNsOGxvUldPbUQvcndMNThLd1RZTlo2bE5NTnUvZk0vLzBjTnB0REJvdys4aWNibjV0YjFEcGgzc2x2WWVQaWoxaHFKc0RITFZNQlhHdXl2VFZOOGsvMVMwNXNHa2pUYXBEMEswaHBvVUdZSFlnTFZndkw1SlJBand0MklPZGxabUdFSGM1RC81U2EydlVYZXdtTXEwRy9JaVpqbElHTDIrMlVmSmQrOUY3aGFudnVTOTdZSFNiMmRoeFk5Yi9JaVJSNTgzUE1ldUlhQVVOLzI5dlk2WXcvaHRyMHQzeXBDekhUakMxUk8zWm9Tc01yOTJuWWJERW83cjVRUWlkYVJwNk4vN1NyS092RHVlb24yV3NydE42ZlpBUkY1MkxISzd4UW11M0ZhbkdWZ3ozNmZZcnhNN0RNMjh4QnVXaU0vc2RPSU1kR1QvbXJkZTQza1pZLy9GMTQ2VjhPcnZDeDYxdGY4YmM5Ylo2dmU4bXRRQkRaT2xIUksyZ0VuWW5hQ2lObE1Wd3dTNHE5NEVXZzl0UVphQVU2YVBQSk9hMFlJc2RaTDdYbUVtS2VGbTE0TTA5czBtdUFkTXRzOWpIMUtWbWF5QWNTczcza1kyWW90Zm9VNm1vQmZGYlBaQTRoNXNmNmJLdnFXQktwWGtVTURpTDRoK1hGMHVXaHQrVFZpQ0pkbW9zdFhMUWhtY0Zoejk3YnJTNTVYWmJkUGlXcFYyVzlwSWRJT09CRURLUUZoZGRYVFh5WkFreTZLNHRwb1JYRmhHaEZhb1FzelFub08wYWRhcEJGaTJndWNERlhaNTRHdW4yWEdHcjh0WWdFQTJISnhWZG5CQ2N3N2dZV1lQbmhXRjRPeUZ5VVJNblRVRGtCWXFHK0w2R24yNmFZSXRVM2prbzF4MFBya3R4QVRYcTBXWTkrVHhRUFAwaWlxQ0g2ZkpveFgyTXRWMFIwVnRlUStxbFFlbkloWnp4b3h3TUdLcUY3TFRCYzJ0TDF2R0lVNEVQT0hjdTRJdTJ3dG5OdmFRZ3RvczQzd2hreHJzWVBpdnVkQkJRS2xiWU80cWpZeVFJRjVnWGRVODZHRGtrYW1iQms5TnkwNTd4cnhGbUxzYUgrMVFLUWRrMU5HS0t0SzUwZzN5eEN0eENPeFo3akpBeG44UkVPTVJueEtFczFxODRBWHZpUUxXZGVsWWpDZ0N2YXJsaHVJWDkwWGlYaG5yWGxIbFlIdTg5YlNHQ3FzNXJQTDdHQjVqM3NCL0pCOXBEUlZydk9zSXkwUm9hQ2tvaUhkQ2c5cnUwU09pVUlnMlJnSExmYndHdmx0eEZqUi9tclpxelFualZCS0N0eG5DVkZWUFFrQ0FHOVpxYWtHd3hDalc0czhTbU1qVTVJRlVranpnTHF2eUVMYUtnQUplaUZHZWlqWStHaDFFRDVCZ1pnMUZVSGJheGZFd3p3N3VFNmhaejVUb2x0RkdSQ0UwZjlJSEFBRnBsdkFDRTY4L0xQZ3NraVphRkNuTFp1YmxqU281YmNSWTBYN0VVTXpDcHc1Zms3cnJDcUc3dVZOL05TMHJpQUVSV1J5T1JIang0ai9LUldwOEZMSkZ4K2hUVkhFdEhtNXdsVkxUc2lCRXFsaHRhMks0M2NnWmtsSDdHZ3dJRnFaRzZUQ1JNbU9oa2oxQTFCZ2lFQnppek9hWllvbDB2WFN2cHUyRDhSVUZSNWhUVFFlZWNIeVo0ZE1DcVlLNUNNQTdpU3pzeVFWam9hWTFNWFI3UTRiSTd2d2s2SnRxS0s5RWFNYnRLMUd5VUhsK0JDREI5NEo4YzVLdXd2OGc4YWJKbU5OQWRHSEFneG9oWUdpOGRVQ3B3YUl0TC9scHZYSkg4M0dGRFdxdmNxR0VjcUU2RnNWcXhjR1lpeTBHN0kwUW1HSXNUQlNUNzlYOG5hVUF3Q2JJUnZndkg1MUQwR01iSDl5RjdTNThhdktoeGcwdHNRaW9qY05vZFZLaUZ4V2J6bFFZSGxIaU9ZdENGT28raXBtdWh3M2JSK0lnU2Vyc0V6WTZMb0tOTGlEREtxVk1DbGhDZGxGbm1pRUV6RjRrNVFzS0t5ZUFXTEt5blZEUUpyYVhlTks5Yll4bWk0YVltaktCL3JHQmNTczhRRC9xU2dSK0JQU09EVEltN1VhQTlHaXVHOGNyTWlzQmp0aHREYmlvOW1ZU2YzZVRLaU9SNVltYmpNRVY1ampUUm1MVnRTV1ZrYWxkaHNReE1DMGlOclhmbEdaKytxYXJuUnZ4TnhVZE5FUWcxZFQrc3BvL2kyVmwyWlFwUy9MbzRvS0duN0V6SGFiLzFERUdGcEwvbWlJSWRkWG9QcTBFd2tUdndZaFlTeFhwZml3U2Jwck5EVktKeFFCTWUzMFovRG9mUkdkQzN0SzZjSDZTTkRTZUVVMXQxU0hoaHFlb3lHR0JrdEMwL00rakNCNjBlaDRWa0hEanhnVUZ4eTdoQ0xHMEZyeVIwVE1zaEttYUJsN0l4MFBBZFJLWUlESGlheEFqa1FlbllpcCtYcWxMQkNEZHVFdE1YT0FCcjFKTlp2UTQwdWZIK0JBekw1U1JGdDFhQ3BDM1FHTkpSV21ZWkNjRkVQMG5vNUdSMkE5MFJoTVFNT1BHRFNON1N0Ti8rQjdyb1lpeHRER1J3elFzTTlGVzE3VEVnWURMVE4vQkhMajlRWHBFbjUySW1iSE9GNG9MZ3ZFVUNGVXN6TXZvZE4vblVMbnJIZlowbmpGMTY1OEJtK2Z5T21LaUJoZG4zblZBVkptRERmVVBBMDlvcm1GZit4SERFeUVRZktUWDhRVEx1VURCL3dZUTJ2Skg5SEdvRm1FNit0MGZFbEF6OXN4TDBoWm1XaVJrdXF2RXpITFNsNWVORFM4bjZvTXhMd3FrQUFqTENmU3p1b2hVTkkycHE1NldSOWl5Q0ZlTU5YVUJzS1BHRHJDUXhHOUQwNzZMLy8zWmloaURHMTh4TURpOFRkbTB1bjRDZ21zS1dOb1Q0MnRsSFNwM1oySXFmZ0VhS3RoUTJwQ2dQR3VjQzR3KzFBVVRsOTUweFJuYVJ5aW1aNEVGT2c5OWhWaFJCdXpydnJjZVRXa0p3YndwTXdNUDdjeEFocmRpR255OGdvN2pQME5CWHNpUnRCYThrZTBNV1J6NThEYzdmZ2lnVS9INko0SVZickpJelA0Y1NLbTdETnlEZVVwcGlrT05FbkQxdnFpaDFkekVhSGFsaW5PMG5nbExjU1FJa3FtU05pWTNvaFpadXh6bkR3ZHhJRDlFdGozY0h3eDV0TjJCY0t1R2RuVERUa1JNNjhHQ3J4c2lMT1NyaERnanBVUnZERTBNd1ZOYkNEQ2JyNWtFVk5YTHlTcVdkSVZJeHV6b0ovSWRva09vZHZHY0tJLzA2T1Rub2dSREMzNW85cVlvckNkUFJ4ZmF6b0dNdkszeklpZllzaUptRm1mNncxeDlsS1VRTERHbERjY3lKUGtSSEpyTTJOMzRKYkdFN0F4YlNkaUFGbTdtbERCQVpmTWp4ZzBPRGM5T094TjRTc1VNWXJXNTRkRlJRemFoUnk1aGdWaW9TajlDeXU0SmgvSUIydnFoSlFEVHNTZ1dtYWVFMjJaaFRqcjFIR2ZmeDNWclZIaForejVCUWRpVHNuMFB2d1kxR2VmYTNYZXRqRTBWckplRENDRzBNdjMxUmxkMEJDS0Era3UwMjhyd2xEYU9JaFIxYUpoRjhydjVmZ1d6WlNCa29vTG5QYVBFekhBckdrd01ubHBTd0grRlZMQTdrMkV5alN1OVhYZ2lTS0dadkMyZUlWOGlBbFlkaURtTlU3a3R6RXFldDAwVnloaUZHMWZpQkd1THlZYlFxK1d3VHZBUTY5YU5wY1RNWEFsekd3SUhzVE1STG9Db2RZYlhuVVZoY0JzTkwzS3ZsVmNvb2hCZmFReG1UYzZSMkVObjd1MnE0eUlIekd5YlJDcGUwMkJtQjhpY1oyMGlMZmtQNlJYMGphRzNxQVZyNmpYeklpOS85b3hML0t5c3BwK2luU2VuSWhCUjJSQWdnNitCOUlUa3dxQzNQYjRqbDI0ZEN0ZWZjbmliR2tjaXR5akZLWGErTDBTdWJpQzk3d1BNV2lCTlJGUHZ5M0dOdm1USHdWbDRRTmhQS2Qxd2hFendmc3FKeTI0V1BKSFJreVJCT0J2RUJlais2Y3R1MDJrdEROMGZHbVRxMk9DdVc1ZUlacW9DRi9iNks1SXZ6RjQ5VjhTQzdYUSszNEJac1pjbHNhUGpoaGdUQnBRUDJJQWhrMVRaRlZOS2ZoUklLTjNqVTZFeSs1Q2pHYlJGMktnOXRkN09iNG9WNEVXSWdvdjNZaWZZc2lObUdXMWRJcVM0Vlp0cENpQVpvMXE4LzNPOU1xOFlHMm5Bb0dGbUphME1hZWx1cUxhbUJWZERwQWgzNEI1bjQzQjIyLzFBWFhxR3VsQ2N4aWZEcEx3YVBDNHlWTjVPbHhValpodVd0Qlo4b2ZZbUZhZ1dvTHZUQThnNEExVDB6RUFsd3BLb2RLOHVSRlRWRjA5aXA3TnlPVFZHTHRIVkx6S1hwN1MwNWxVZVV2amFPVkZpcHFTcmw1VXhHeFJKbjZ0SzhlWDlzZVVaQ1J1aythbDVidkZoZU5MaUpFaDBLaUhpckZINkxSdHhIVFRJcHNsZndoaWd0WGltZGhYbFJYQlkvQkN3eW5RN2xJMzN2c3E5RTZPaytwR0RGQzdxcmpnZlpwVDRUVHZLS2UreVF2WVpSMXJPeFdpTEkwcjdaeVhiMVZVeEd3bzBkSG9xajVvcHBLS3huM2Q2b294V3BRR0IvVG1UWWUyZVBTeWFTNUF3RVpNTnkwNFcvS0hJQ1pZTFdTcU1GYXpqSjRsS0EraTRzcFpxRnRlWjVCTVBCZnFyemJkS2ZGajNZaFJXdzZJWDAzM2wvRzV4OGtCRmNoWEJWcXRyOWxaTFkyRGlpZk5TbVZHUll3ZWZZSzVDZ014QzFZeG1HTlpWSTlvd1QwUkpvUjFSYmRNYzVWNWUvRk5jV1NDdW1uQnhwSS9CREhCYWlIVExKaXRDaGxjdjVCUTJtSDBUNy9ub3JEaTRLbnZXNDlIQ3JvUmc2VmsxUzNBdzBxc3NKNlN3cTVKMXlFdy9Vb0RYN3pHNGdMVkpvWEsrL1RMOWJySkEvaHBXRVpDeGZFN29OR1prekhMQ3BjMDhlTkRETnBidmJWb1krV1FFQXAwZzdSbE5KcExkUmczWUJFeFdjMTdJeWN0RjB6TEQyaHNLTmw2VkFza3BJK1NJdTIrVi9SNDlpN1dhWGFuKzJLZ2dNUThuUkRFbUMrOFFMRGdLejJ0QjZoYm1uU0ExRDlucUpYRHZRMitEYUsySXVRb212NkJ0a29wWFBpRmhNTHFzcDN3UXVxcEppaDkwU1pzS1FFOGRFcXJNZ1ZpL2JUcWFxQUxFVTFhRTBXZGVSMGpnd1Z2aWd2bHBBVWZTLzVaNndXMG9pZmw5SStxRmpJWmZkZ3k2bkFOSWpUcHFZQ0JnbzROQ1ZUVjdGSkllcHpvRU1SZzNVU3FyS3pmcGpocys2RnQ2NUxXVGFzU0k3STVDNHJqT3JjMzB3b2IwSVY2MjRsc1M1SDU3dk5vZGZtV3Q0eUpLZFFaKzd4Tmh5L2t2eXVlYTlyRW9PRU92UGFuZUhSaFhVWFRzaEwvQXJ1d3ZnSU03bnV0ZmFKdzB2cmxYemFkWXE5cUViZTZ0dlAwRkx3YTdGWjFneUxmd2pxbFlHTHd1VzI5VjhHMHVNOGhpTUU0UXBobElOM2RDbkVMT3B5K3FweE5PSDM4bGVWWnByZXZvWGxZNTFmK1FIQ0F0N0VDTlhIcDNyNTlFVW5zOGUwdmVZcnNvZTJTb0xOL2daaWxkWDU0QkV6OTZ5TGwvVmZyUE8vSC9xaXBTWitWYy84L3ByMFlRc0dMM3BzN0MwU0RFMnIySkMwNGRpajhNNUFESHZNMTBYKzRhSlZnSlA4elF0N0h0citnNVhWVlM1WlIwWU1oR1dIZjRHbStmSjY2d3NrMlAzaklUdXNLMDhMSVNsZHNueEZoaUpsb0NLUzAxR3ZWSi84WTJYWjFEejhyZkJXZUYvWmFYTktVNEdpUFYzL2l5Y1lhSmJaVTJvdWVKdE9OeW5PTEgwTE1PWWI5OTA4MTJHdHpJcTZtOGhyejVYbjNNL2JsNy8rTER6RDJZWjE3Z2p6dDJxMy83YjNobnpKeFpnd2x3ZHl3emgrK1o3Mno2SGx2QmlkaHExeTBXakRJWDFabDNqYnlPcXBGQmVBNjIrdGR4Y0xwaTlPTmYrdE4xSHBhSXNHSnJKbXN0b2c0eW04WVluQzZTZWRuUGU4YlRMeGVSeWtpYXQ0cDdWV2N0blExeVM3amZMTWIxeHVxOC9sN3BIYmhpN1E2OGhnMFFneVJYYnArT1F3eDNqc1pqdjlpanpXbE9MWE9GVHBDN1hyRFJvd0hzTkQxY1NQekJIa0wvS0E2MXJHaUp3RVpYQjhrd3ZkMS9wMmdkOUhhOHBlVnZJU1k4R29KWm5COVN6TGt1S0hkYm5wZnBmLzkrcDhPeHdJR2FOcDVjL0NLRnhXS0dPOGQ4RVF4K2xpS3grOEkxSk4wamlHL3BxLzAwc0lkRHphZUswbkthRGV5TVRqcEVLY3J5cTR0UE50VEZ4cFhIbHJvU3AvOEY4SG93dGN1Tkw3enJpNUNSSFRUdXFpNjRycXFkZUpXRjQySkVHT3VyemV1Zk1MRUlmU0dIMzdnbzQveWNac2RYVXh3cUJTeXJzU0xlL0pDNDRsUGRpdlBGbVZJd2dJeFF5S3NGdFA2akZqSDZjQ3VkTGwwQkEvUSsrK3dKeTNmSXFzL1MreW5jQnNUbTlYZ1poaE94TXpmN0tIUmluT3lCcFlIbDVwSzA5bHIxbGhUUi9ZYnlCSFRyK1pTejFmYjZsRUVRT0JJblh6ZzV4dldQS1NpMEROZEt1SW85eHd4UjlGZW1ubjlHejZDSlZuenhmNGttSmxOZnd5Tnk3ck1Ub0FreGlOOWhwVWd1eGdsWjBnNmxMMlNmOE5IUUZ1WVlWRmp4MEFLRUxNYWlGSXJLNEhvUGg5enhQU3B1TlN6blpWVGpjNkNhRHJHbWVBVkEwc2ZvQUtJbHR6RS9jVG1pT2xIYTJubUtmenhZM1BFdjdYWm94UTRFemZkeWExdWx4Z21sbk4wWjRnYmk4bWRNTFRHWlRXNDlFUFZLNkZGOWttVnZwM09RZDNDYkd3RTQ4VHpUcmRMWExYMmhMa3p4WWxGMGV4Mm5BekRTQXZFckF5TjNCQ1craVBmSjM1ZHd1K0cxZ2lMS0VIcWVxSXRQQXZFaE5pM1lNSEQrMXpPYmpuMTZFcXFDS2YyYklobkt3b0EwWjZ6S0d2RHVFcEgxS29LSjNBdkFqSDdDZkFaYUJiUWI1STZTN2V1TFdGanFqMWJwUmJtbWxnYnhwV1k4SkpMS3B6QWZSZUlXVXVBejBDenFBOVR6MXZrci9CTXA5bERwYlFnUHVkTXgwajZaaURoektIYmdBTVplai9pOWJNV2ludlREbWZxKzdjQkdNYWUyMTRaRHZuUHNkOEZHRm9oZzJlcXd4djUxcDdIdC8rbG8wTFlFYmdXaUo1Vlc0SUM4WDArMXFETXZUN3pEa2MycWlHL2d1L2VvSXBmLzgrZTk3WmVqYklqSytSYUp5aDJ6NzIwa25VN0dpaDlVRldYakZ4OEk4eWxHNWU3ckhVeTdKUG5jb28yOG9oL04rVm1YcUYvQllnS3VmYTh0THFkbHByZWQrUm1GeStXOXZOMWpjYmlzY2lwazliQVZ5NGUrSGU5eENoZ3A5c0FORG94OGg5S0N0ZDY5SmVWRHRYQ0NCRjAvMitHaVdUMzNkSWlRWThQNzBaSWxlTlJGY3k5cUErdFZJVlBKZHZBUlNCbVZmSE83ME92QVF5N2c0T3M4OG1PaFplQm1PYlE2eW12Z05JQVBzMExEZ21MeVRZd2hrb3VqMXNKa04rSFRBTll4dHpBbXRTMTlwVmZVcEtmZkU2RmtyalRoeXdqdnc2WmhLS0doVWVSVmlpLzBtQlg4RlZLS2pMakE4UGNqVWxGczhmRXRJdzk0Q2ZZNzVTOEdmMFpkTEtTMUt4REQ1TGxuSE03RmcxVUdTdlUvaU1WclQ2RFRsWU1XdEFLdXRiSmxwQnp5MVlEZFhacjZ0VTVLaE1lVFRQNXNtazcxVmJ5YkhPT3g2VUJUTWU4dHI3S1M4Y2VoeFNhZGlmUkQxbU9TMDE1dVZvRDZEUTZjdXlMNEw2T2R3VUtiLzJoc0t2cG9xYzR3SkQ5VmxoaUhqK0VHc0Iwak1JSmpuRzUyYk1HTk9vSnVVSzMvNVdCeUdaUHJubmljR21BOXZuTEZvV042YjM4ZzlZUHU4TFdwb0hDdzgvREdpNk5qYnUwcytiRE4zUWd2UkZ6bWphNnVLKy9EdEhqMHpBeHBaQzBQSG9vTlZEV25SSWQ1YmVaY0Ixb2FLMFBrVXlZZDg3dWVEU0E2WmdGV1RLK2dkdElXSWdLQmtwekNmUE0yUjJ2QmpBZG93VEFodDlWRlU3bVRzZkZiaVhES3VjeUtCcXdkc2NVdXpmOEhrMUtIRUNZN0Jiem80bVQ1MDVDQTNBMDlCUSt1cEJTRWp3MWp4YjI5emIxVXg0WUNRM1l1Mk5xM1J0K2oxWkhPREVMUitPUTV4NDREWWpkTVVLczBDT0orcFU2SHlmMXE3a0J6amRMdTJQRWhjbTJoQStTYWlUdEdBMndJc2RHdExJWlhLT0RTbmlyM0xONXR6UjZRS29hM3dYYkV2WVRydUJPdnNNM1lZMGVQenRyT21ZKytUNkV2bTJULytuaitLdWFTNUNJQnF6cEdCaUVaaUk4TFNiM1lGa3BIeTVaQ2huNm9EMGRnMyttYzFoOVl1K1B3WDl5U3RxZFBrekdQRDFWRFZqVE1RQlA2Q1lYS1VNZisyUGVnbjVwS2RVcTVNd3oxWUExSFlNMUlOcnJNUFBoY0FIS2FQNlFLMngvVEg5RzVza0hybDNxZFZSRnVJaDVTc29hbURYVE1SZ3FyYUcwOHoxRzJIM3NqL0hJTHUzRnJBVWRINUx2dzRxcHRJekl5Nlk1RVZ4RXFmT2J5UlpObS9EMHlsVkUxb1dIRzRkdElJM0lLU2RMV2dOVmN6aGVUUVIzdGhJdW80WGgwbHhjbnZqQ1lTTnVucHcrQ3czVTJZRXFScDRqMVNpcGlJVHU5STlQMXVMeUFtSlc0dWJKNmJQUUFENVdrc1hBZDZCVHBDYzFncElxSG8wZmY0Q05nZHRDVWdMa2ZCTFVBQnFHWUVJWGdqZHhtMHA0TVJJc0s0Qk1FL2M0RjBiOWNjaHoycXcwZ0laUlh3L3cvOEY5eUQvRDZFOHNiQWFOM1MxTkhUNmIySjh3ZWE2amFRRFRNZnVTQTJ6TUdvTHQ1RHNEV2x4NlFaWVM5VGJiZGRKYTFKdzVYYW9hd0hUTWxpcUFCOCtsY1poVW04VzJHT1hZSTNKVmpmeWVxZ2JtelhTTVZ5VWJVLzEyQ3VXUkl4UFRkRlVQK1o0M0JTbHpsbEUwZ0xhY1UzVG5zWi9xNzZmeWNkRXNFTE9oaW9sMlg0K2JJUnJibk9xb0dpaGJSeG9XNnF6TmVpd3E5VjhXbmVmYlkrM0J4VGlmam5GcFpRRGlUbDVlTVZMTVhPeDh4RHdsR0NMWE4zaGtjRy8yV0ZyWTYwMlJwNDYwQm9DWWVNZlc0M2hPM1Z1T3RHYnl5cmsxVUFka1N1NGtkK3daV3J5NDk5SE9wM1BjdUJVMDZyRTdRTXhTbkVyT1l2SGlXK3l6RncvZDR4V0hhUVRhUDczdmdhdVhmamNDWVU2U3JnWmFRTXhxbkNMbTJldm5DR1ByZkFOR25KeEhvaVdIeTZ5MEhZbFZudmxJR3RoRk8yekc0YkRNYnRkcDJEYXJGekhpNU82Yk5rZE0zNnBMT0NOTnlLajFxMGlzYSt3SlByZzZrMjIzTlAyaEw2WmxZMmJxZnh1cDVqa1Ixd0N0UmNaYVdXckkxWXR6ZWpOR1ZwcDhVMHE5MG81WndjdXFLc05jRHAzT0dHZm5KdmJxaUE5aFRyT3dIZWRwcVFORnF4MURTUmFCZGQ2WVUxSkpsajU4dkdqU1YrM0RpU0s5UHNKeHlwcVRqcEl4QVpwMEVFT0hkU1crVnkyQjJnNHFDOXE0R1dlbkZ1Z1hlVjNPWnZCaVR2bXhuQTVpNkozSjk0aEZ4MmRjeEp4VjcyTXhGdENpQzJSVG52Y2pwcEZLcjBRMjV0QXZUbTJweGp3Y0Z6Rzdhb2hVaWVjdzk2WG1zMWtnaHI3QWltTmwrNnJKQ0dXS2k1aUtXdXF1eFp2RzZVdGxzMWtnaGpZN3g1ckQ3S3NxbzVNcExtSjJGRkJTK2g5aFBzM3Vab0tZaVd1ZjhKV2FQL1RVUUZ6RXRPWDdtTW1taDBvbWlPbXBuend4cUlHWWlNRVhUbUxkRXY1aWtGWHl6N1VjTWNrcjlhZ2NZeUlHeXpzbFh1VFpMS1pqR2psaWp0cSt5ZWVQaVJodFdzcXg1djM2azNzeVVFWTZvK3YrWkJ2ZlhERVJjMTZ0RGV6UUZ3V25OMUpWM0prY01hbnF0ei9tTVJGVFZOTXhmRVM2dTk5Zm9SRnpZU3VPanpLM01UNTFITk5EVE1TMDVMd2QvSmtGejl0WlNWWHFkbzZZVlBYYkgvT1lpRkdmdDUzbSs4a2JjLzBWR2kwWFJNdHRURFJWWlVrVkV6RjErV0gvZVZyaU9aSEc1Z05UK1ZxT0dLT013UW5GUkl5YWpwa2lmNllZODl1NDNyVys0MEw3aVUrV0RNMjNzTjdqc2pHVFgyeGNzZW1Rby9EZVJ6dWYvVG1aOWU3NzNuMzF3U3Q0ZVB2MXh6OW8ySVdGM25EZmU2NCsvSmhPL1pHSEd3Zi9ZY0diTkh2UWZjdzEzZmdHNGlFR3U0OUtYRmVuYVBHdXZwU2czdDZIWFNyNGRrcTE4Wk4vQXNESVMrMFI1Sjd2aVFhN0ROSTlxK2pKZGRhNXp0amZpS2dhNWNLR2x6ZXhUcU1Ec3VybEc0ODhjdWw2NHdXdlJhRWJseHVybm5leWMrWDVSeTVkeGw0eTdDazA1KzBYZm9IZCt0aEgyNTNGbHQ0dTVtZHVsVHF1d1hpSTBhY05UYU5YZWpiSnd5YmV5VzY5eXl2OHFMSmgvQ3drYWt1NmJNUk0xMytuNU0yMDdmbkQ2WFgyY3RPN284SEVvYkUxeW5MZ1RUUStON2RPV2F2MGpBdUk0WGMreXNOM2VuUUZFZE5pdnc4Z0ZIN21RTzkvQ0RBZlY1aFk5WTZIbUhPNnBWcnNRWE5haWNXdnorQnBkbENpckhmS3UzZnY5dlkxSFArM1RkY1hKRk95TVUrL05vY243RFhka3BGMDBOWXJGSWZKeFQySys5cFZtSTBENzY2WDZCLzRZdVBMdlJjNE9KNzdrdmUyQjhtZ2RCNWF4TEZmRnlueTRPT2U5d0NLVWJVNnhYNlRPSGhlVFNNbXdGd2tqL1Z2UE1RVUhsWG5CUlQrNU9BanlTa09SeEdzQ200VnMrc1lHMFM3L0pqcEJrY0ZscmVVNGZGZ0xsWjQzaDFGUHRrQVl0YjNQTnIxVGlsVVIyRi9nQ0gxUFY4Rk9HbnlmSGRxeEZUVTdzM1RDakhkekhtV2NmNkpoNWkwTlBXc2VzczlUUFFzeWxKY2lEa3ZkN0hYeUZNUjE0N0tDOFBURkZGVmRuQUNuOGpnNEd6eGpYaGJNMjNyZkNob1NWQURmdkQvQ2Q4QUFBdVhTVVJCVktKL0xSaTB0dVd1UEFkemtXbDhmd2NETVcxOWdodmNEdlZwZ3dzeHk3S1Z5eG9kYVBsOTBYellnTEVoUWkxMlVFUWs2aVp3Qlh1eW9sTDB1UVFOUFRmUWtJZzVaYzVTcWdqRXVKZ0xSdVA3T3hDSWdSQk4xUVRuV1dkT2hCMkllWVZHelhRVnRZWFlOYWVUckt2ZGwyVjJzTHpuZWRpUEtkQTNxMUVGczFQaURQQVpzUDZ3VC9uUjV4WGk4TVduUUl5THVjdyt0cmVCUUV4RnJXK2lHWUFUYVNrY2lGR2VDcjdoVmE1dlhmY3pHQXZKcm1xZUhWeW5GbjNtTXlXNmtiRzV6UVBrSHErSWtOZFdBYTh1YlV4UmxleDVad1JpWE14bDlyRzlEUUppNEVoWUxxNStjQ0ZtWHpZVWJNVWFENkxmMFA5SUNEQXE4Y2o1d0RkcklKTEhLaUcweVVsZ2dKb2lnSGtsaVpoNTB5dWQ0b2h4TWxlNXh2VStDSWpCQ09hbTBYOU5XUW9YWWxZa0hZWkJ3aExCM2RXakpueDV0TVhUZ1JnZHlTT1k0Z2tiSTFOT0NpdEN5UVl4R253bmVLcVRPV2M0eGorRGdCZzRKYklqb29aWVZnTWJGMklXWkZNQk1mczhDQmQ0VThiUi9JdmdBOFRvU0o2NG82d1BiSk4wZU0rYkwwNFVZaURIbnVRMXlVZFBUdWFxdEhHOUR3SmlLc28yOEVaQWM0dDJkeUZtVHJhVFJneXdzS2JhRHAzSVRjVkNSL0lJTlAyV0NzakIwcTUyZkxXTklUaXBBdjRoa1R1WmN6NWovRE1JaUZsWFZvVzNRMUVkVCtKQ2pHb3BqWmlHd2dKU0psV1hBOUFKZ0NoeVlHR1RoMnUvcU00dnJxNnBSSTBZbXQvRFdvVzVuTXhOOG5pR3doQXpDKzMxZTRrWFBibytVYzZpb1ViSndnOTJJRWJhQi93N085a3IwUWVOU3lvdkptVEVhQnFJc1JnaUdlNkxTR0ZQcWMvWnhPUXh6NnA2SlhqZ3VKNzd4NHFmbTdsS0hkZjdBQ0FHcGtIN0QyZ0cyQU14QmV0QWpCdzljOFJzVXBPQnh1VFZZeTRnWm85UzlRVXNjWjR6QjBBQkIvU0U5ZkdNUW94YS9yd2xOMDY0bVd1bVl4b1lBTVJRd3l3WTljTjhpR0ZNRk1SZzNZZDk1emZrOWFENmdCcUlzUmdTNjdaWVlUcnpFcm9nYnNIcy8vS2dFVVBjK1BWM1hCdzNjeVBwZUlZR0FESGtQbGdORE1RSVV4SUZNWlRYdm42YnQySTNZcXJDNmhSdnc0NjhTalJuMVZvRXdob3gzamNWcjA4UmpaczVwWXp6RllhWURIVUNKMFBPdlBGQ2dSalJZMFJCRElsZjZwSVZpQWxFN2dyM3BiTGhGY1hxWkhuVDVES0lLZFRBajY0TzVYY3pOL25HTXpRQWlBazBUQ3FJd1Z3Y2phYnJpeDZtK1JZUnFtMlo5amFJOFFyL1RDQ0d6L01GQkRNWnhqbzBBSWdoRzJQMVN2Qjh4WkFvaW8yaGpxUFUxWURkTmdZdUNXYnNDdGo4Z0VtYkRXU3djMW1Jd2ZMbGU5c0VtZ1BRdUpsM2xUWm1FUU9BR0hJdzk0emFaK1A0TVpUWFFwdmswbzBZREtQZ3Zwd2tGNFpibXhrOVRrZU1EekhBMVY4U1pGWkE3bVF1eXhqYjJ3QWdCcllrZ0JqdW05TEltUTlydkNwYWp5N2FXaWN2ZEYyYkZJVEY0SjJNakphM2JzVGdpSFBZRjM1S1dvMldMcy9JbFVtZUlZQVlqTmtiZkF6dVp1NHZhdnllQmdBeG1DeXhXMzFXTGYxRVFZeHZrazIzbmdNeEZacnAyNzBKa2pJTjNqRm9NcGRDekYwcktnNWFRU2ZtWnE1b3h2VStBSWloRDBCMFczbmVycHFmallJWW1taFo3V3E3K1c3bnBranVTNVZJNFNjMXZjcStsVWtoWnA0QUphNGFYN0IwTWxjazQzb2ZCTVRzV0t1SitDZk5hZzBvRW1LcWFoSGJia0FIWWxEUDIrSy8rY0xSWHZGL2FxVVFVelp6TkdmNXJJMlR1VjNRT0lZSEFURmxoUkhlQUdnbVlUVWlJV1pYclZ2eXZCTWY1amNIWXVDVHZEVEIzVjEwZ3ZzRm1CbHphY1RJalJCSU9jVmRKaWR6azI4OFE0Y2hwbEJmU0YweGNySkVsbE5YbTM3UnlNTHpyUzJKSklmblM3TnNacU9MTjZWWElrdEJxVEVDT3ljUTBXWXZXTnVwUUtjUll3WlFNM3lsd3NrOHlIamNuZzlEekR2TjBuQnFxcG0wZGw2U3V5bGZkUmdEQVliNm5pamFoUmlRNndHVTUwbFB4R0ZqdkJwajk0anRkMVgyOHBTRk1nc3hacEptbXE5Y09wbW5wb1loWVh3SVlyNXViU1pJcjBiNGJsb3p4N1FaemM3aVFudUpNWEM3eEo5ZG8ydSs2OGxZd2ZWVlR1bENETHErK2laUDNXVWRhenNWb3JTTk1idHFKc1R1NFIxN3RrY3k1enpHK0tjWFl1Nys0VDltbVNEbUxtdDREZDlCbWhRZ1JFek1xSDlsNnJJeHRGTm1RN1hmaEhSUGdCaURJcG1JSVpJY2thRVRySytwTEhRM2lKRllwWGtlUHZ4Mk1iZHpqbU80QjJJbzZibE1FSVAraHplUWFENDl1YllqVE0razZuYlU4Z0hJMFA2Ym9ybW1HK283QWMrN1MyWXRPeEJEYXhGTm5pVXd4MHd6Z3dLWlpia3hCMVNuQlF4ZHpFV3g0L3ZiQ3pHWG4vc3B0T1ZTQnNwcGFXY0VuZEtxS2xBMi9HbUpBOW9pcDVKbWRkK0ZHVGx0bE9yUzJsUXNtNlZ5b0NZU2VUWWZucW8yNUlEVG9pU2ZsMGJLd1Z3eEhOZDdEOFNRU2pKQ0RMNnQvNjVvZ1pxeEdMVE12SVpZNVhRQVRCcSt5OW8veHJFZktzdGJEdVk0azBLZHNjOExkdFp2VzMvWXRHNXNDYVhyNVNQQVF3ek92RUpib3JTYnVjVnhQSU9EZ1JqdldRbUdIek1HQTB1Q0hBc0YvdkhpeFBhMUJoRFRlV2k3NlQyemZSRkI5dmoyNy9NMmV6TmovNW9DSjltMzZmYitxM1dlK3JFL2F0S2p2cXJLbzhhbUtqTlZOeTM1L3NvZjBQckJLOUxWK1FmYTBBV1lhMjdqR3hnUXhIajNNL2JsNy8rTER6QW01dUJFZ3dCSHYvYm45M01uZzFZRnhiVkEvWkM0cEVWQTNrLy94TjEvS1VmbE5aVWE4SDUzdFljOHEzd2dsSUtSdmJpd1BGbG1Tei9lK1NrTTByNnV6WkZIZ2xuTXh4Y291dWFEZ2hnUFlLSHI0MW95QkFvN0ZNWDltaGwybWM0aHUzNFpPQ2gzNVBGa0VqRXk3NnNsbnJmV3VVS0hsMTF2QkJBenhSWjVPcm0xV3pKRWlDRytvQVppNWwvMkNqVitRTnByVFUzZ1oyNml4elkwTUlqeG5yclF1UExRZ3I4aEN2L2swVWdIR3lIdkU3ODg1ODhiZkpwVTUwSjQwMWZjcEhldEFLUS8zZTQ4LzJWZmVoVG13Y0pHK0hsd0VEUENTaDZwcXVXSUdhbm16S0F5eVNEbVZQdi9saURzLzJvLzhaTVp5SndYY1p3YVNBUXhoZlpuYVU3a2Z2YVp0bll2ajdOU2Vka3BhaUFSeEV5OWhIMVFLM2QyRnJFZUl4ZWVVeFE1WjMyc0drZ0VNYTFWSERQMlF2dFRxRWtyTnpMSDJwN3BGNTRJWXRaTCt2djY4M3BtTlgzWjh4S09Rd05KSUdiNkZnNm5GR3RBT0hkRHJzZ2NSMlh5TWpQUVFCS0lPWVg1MGlJNzROTmVKOVVLY1FheTUwVWNod2FTUU14NWJHNHB5OVU5clAvNEpreVBvMDU1bVdscUlBbkVGUGZwUDR6YzVHTGlBNEJTbXZMbXZJOWJBMGtnNXVrbDJ2bTR3YXR5eXJIOTdianJtSmVmcEFab015UGNrTERMdDZQcVc3U1M3TC9rUGlpY21pQjNsZ0NCQzJITTh2aFIwQUJzUXE5Sk54OWlhbjYwMEpNQ0c3YVpDS0JnTDNWekZQU1MxeUZNQS9BNy9Ic1kvWVEreFB6QWphNUw3WDhDOEVSR2pMTG4vQ3p5cDlIU0FDRFJhenpzUTB5UG1rL3hid2hCVUxZK1BlcEJueWNOcndhb2J3bTNDbEVSTTZzbTdxcTkrcmpoMVZJdXVkRkFIWWpaTTQrQlVGVEVsTlV1L0xhMTZ6ckFLMzhjRFExVWdaaXQwS3BFUll6YXFJOHZYemREbWVVSkk2R0JYU0JtUDdRbVVSRlRsenpnQVMrRk1zc1RSa0lER0E2YlQxaTdhaFFWTWNwT25jMGQzeTRkamxvRWZSRVl2Z3NxSW1Jd0hTTjhvWmJ5WjBaTlRYbDl0QWJvSzJUOU9iT09WWUdJaUVGbkpCRFQ2T0VUS1o3NWZjZzFRSzd2WWxnZFlEeWkrQ1U0WUdPTFdKeFMwekpoL1BMNEVkQkFFWWpaRDZzSCtxelZzRFFySGpPOTM2UEhDcU9kbS9rMTJocEFqNkttM3dJVi9iNjczd29EOU1wLys2L2ZGMGpvZXNSTUwvMy9vaFB5SUphdTlEeGlwRFRRQm1TYWpocWhSMUxYWVQxVGxiMVEvN0EzdlI2cEMzTVVsVWNObFFibWdZczFoOFNUREYvRVAzL3B4dVhHb1VDb3M4MDMwY2RLLzhiQkpvOGFPUTBjc2tVbVNuM0oyM2xIK3pzL0dZVTJweGwrRFZDM3RIQ1VhcUQvV2p4Sy9qenZrR25nYVNBR203djd2K0E4Ti92UG5lY2NPZzFnbW81MWp0TGtVL25hd05BMSt0RUVMZ015djNjRUZyTTkxaG1Pd0RiUE9yQWFvSzJiUnpFeWVuZk13Tll3Rnl4aERaQ1JlYjEvbm1wM1RQOGM4cHhEcGdHY2pjM2s1eVA5U040T1gyYm9oMTJlWndnMGdHTnIyVUdwUDBFTFR6SDJWNGN1SlBUSE84ODFzQnFvQWpMcTQ2T1lRdEowVG8vRnpKamNjdkloMGNCRUhhMGVaWm02dXo3dHk4OWZ1dXhjWitpbXpXTkdSd00wWHRvWW5lcmtOVWxmQTNmbWlFbGZ5YU5Wd2pPL3NUZGFGUnF2MnZ4L3JDOEpSOUlnbll3QUFBQUFTVVZPUks1Q1lJST0iCn0K"/>
    </extobj>
    <extobj name="334E55B0-647D-440b-865C-3EC943EB4CBC-12">
      <extobjdata type="334E55B0-647D-440b-865C-3EC943EB4CBC" data="ewoJIkltZ1NldHRpbmdKc29uIiA6ICJ7XCJkcGlcIjpcIjYwMFwiLFwiZm9ybWF0XCI6XCJQTkdcIixcInRyYW5zcGFyZW50XCI6dHJ1ZSxcImF1dG9cIjpmYWxzZX0iLAoJIkxhdGV4IiA6ICJYRnNnWEcxaGRHaGlZbnRGZlZ0b0oxMDlhQ0JjWFE9PSIsCgkiTGF0ZXhJbWdCYXNlNjQiIDogImlWQk9SdzBLR2dvQUFBQU5TVWhFVWdBQUFVZ0FBQUJZQkFNQUFBQmxtM012QUFBQU1GQk1WRVgvLy84QUFBQUFBQUFBQUFBQUFBQUFBQUFBQUFBQUFBQUFBQUFBQUFBQUFBQUFBQUFBQUFBQUFBQUFBQUFBQUFBdjNhQjdBQUFBRDNSU1RsTUFadDJyelJCVTd5SXl1MFIybVltS3A4UkVBQUFBQ1hCSVdYTUFBQTdFQUFBT3hBR1ZLdzRiQUFBSUZrbEVRVlJvQmUyYlBXd2NSUlRIMTQ3djdJdmpEMUVqblNWRVFYV21RQWdhdTBCUW5pVlNKQTFHRUFrcFVuQUloWXVnN0xVMDJKR0NLQkR5Q1lGQ1o5TWhFZWtNRFFWUzRnNHBqUzJsUURUWWNRSVhFcExIZjc3ZjdNM3VYYkxqQU5KdGNUdTdNL1BtZDIvK00vTm16azZTR05kU0RDTkhiT01rZlhQRUxVUXd2MG1IRWF3Y3JZa2FFYTBmYlJQRjFpdmZpMnVyc05BMElFV0pTVm0yc09qUlpBb3ZFZDByTkQ2S0VxTEFtaXpiS2l4N0pKbURRQUx1a1dqOFB3MTVnK2lQZnhsU3RsL1lTMDJpZVZOZ2pWb20rZlR1TmVVazFXRGw4MmR2ZlpYdVpGcXZRSXJyNWwwTXlOUGZYbi8xallmR29yZy9JOVhlODNGSGwvRWdGMlF4NnpWZHBFcDBYeWVGTGxzMi9ZU0pZN0lWQXlDTm9LK0MxNUpxd29OTVpjblpUT013K3NDK2lnQTVMbHU1YlUwaWNVYTB2SXBMM21RK2RWZFQ0eEFQOHRydkw2TkFpMWRIZW9ab3pyNktBRGw1L1ZiYU0rdlZOdVdpdG5sZk9PL1V0YXRFdDVQakJzV0RSSDVLWFF1a0V4MGk1OXdJa0RBTFo1N1BORE5PQXMrT2tMTVlyQVdRbmxpRXBWM09IUTF5UGdONVRDeHFOV3FiMTFmb2JoNGtSckluRmxFbHBiOU56U2dEQjhhV2VlY280MVAwZHBKVTNWeVgxT20xbk83R1NQN0xFY2tVMWlRMmxjYng1QXFiMUhSejB3SnloUGIwSXlJRk56d3ltcHdpT3JERlZBTGh4WTU3RlFkeVZ3VUR6bXlTYU1odDl3NWpvYVdlTXBDSUpkcXVtRXlOMmJMaU1RNWtnODI4dXJsZVNIaW5wVEl6a0JETHRxNWxic3ZFaDFJVVNDaWZ5VncxMUF1SndkQlNlUm5JZ0ZqcW5rcWpRQWFVSCtqdTVFWU9aRUFzbTdTb3ZvLzhqQUlaVUg0RzhyUm9iRGtITWlBV0VzUE9YbEVnQThyUFFLYWl6ZkV3WkVBc1ZYOFRGZ1V5b0h3ZnNpYW5vdU55RVFLdHI4bUFXSTc1czNzVXlJRHlmY2dST2FtUG1CWGFod3lJWmR4ZlphTkFCcFR2UTA2cmxlZFRyVElmRW1KWjFCbm10c0VXQWJ5TEF0bWd1OGE4dlh0VDBIRzJQS0tFRHdteDdObHFLckZ2aEtFZVkwQkMrWEpqNTdYa1FZNFhRWGJVQnB2WGJuaHhmaFJQWWxWK3dKdVFhUTl5cFFoeXYyZE5yV1QyNURFOGlmVXVHeUJrMXU1bUVXUlRpdVhjbDkzblpzMVgvWEhlcE9ROUJpU2lnVVdFWlRjYkYxNTB0cmtuUjlqMlZKVHdOQ25GTXZFcmRSdlUzWGIxZVNvR3BGVCtKeWxkSVBySTJ1YVFHMFdRVWl6MTdtOUo4cDRYVlZoTGNVYTNVUDRJWFZwUHFxbnJWZ2FKMmRxOUYyMTduaFJpZWJNcmVocVI3cDdJN3JsaWVCTEtyeXg4SUV4dnVHSHVJR3ViOUhvQnBCQkw4MnNKMXN3TUdFTWJBeExLSDVPN3dvVEZxZ2J5NDNPSUh5WUxJQ0dXbXpwNHJKTS85VVNFaFBJZmJxcmhpQkd5b3kxclNQUTBkV2VMSUR0RXFSN01IVCt1TUl6aGVmSzBQTGdNZlh4bks3b0VsTi9WcmtCeVRtY3d5RWZZMzJnTWxlbHBFbUl4NTg0YlBUT21LaC9xN2txS3I1OXpiV3NHZG9QeURScWtmNkJ6R0NSZExJSnN1b09GRHZuTG9Xa2tCQWwvNUY1dFU5SGRJVVFUS0tLbTJZa2FUWjY2L0F2Unp3V2VSTzF0YmF6K0dKQ0pPSndKWDRkYkRzNmtadHdPQjVyTVFxTFVPM1EzSHhMZnkvUjJzcytQTFl4NTNFT2VaTm1ESkR1MnR4R2YyVURRZUZKWVdDaVlKMUhGTHZ3TGdXaEsxSThBQ2VVYi8rTEFibEZZeGNVaDhUcDM0S2cxVmRWcDVDdzVFU0JWZ0NDYlFmeHFhRGhra3RyWHNoZ2YzUkRMbmtKTUFwc2RsUk1Ca2tXVHkyNFFlSkQxZkVpSXhmUURGSjA5RTRvRkNlVmJVZFhkbVpBSFdSRDBRaXpha1FsVWNXRFMzcjI4SjBXQVlFeGloSmlrQnptVjcwa21GcHh5dGsxMTcxNGVraXMvZFdkQ0hpUS9Ba1R6WEpOTUxCdTlCNGlLdFR3a1V6NFdISHNhNmtIVzdKSXVXMldRWEN6bytaYWl5bnlXaDJUS1I4L2ZNL1k5eUlwZFZHUTJnK1JpU2QyMGJxeW9lM2xJcG55SWFzNlk5eUNUOTVmaysybTFxMlNRVEN6b2g1Nnp1VmlRVFBrUTFYWVlVcitkVVdjWURKS0pCU2NadGgrTUZYVXY3MG1tL0YwbUt0K1R1dEVWZFlqQUlKbFkwQStMUHB4NUNrTFdRcUdrZk5jYlQzTGxwMnp0RFVKdXFyaVRRVEt4Z0hmYllQbjNFT1JqeFpOTStlQjFvZ3BCMW5RK2cyUmlRVDhJNWI2cjVNc3hRNUJvTFBkcTg4b2l6WlFQVVlsQXJmcVNlQitDSE5OckU0TmtZdEdUYktNbHFudFhDUEt4NGttbWZMMWlqRXI1aHlBWDlNaHdrUERIbjVvSFNUSEoxc3o1SU1NTVFyTDh2c21PT3psR2NoYmxOODZMU2dGSXF3d0hpVmNtU3NiS0xaSlRnUTFqYVVnbzM0aG9RU1YzZDhLUUZlUXZpaXkyTEVJc2MvS1YvRjIyamVSNElCQXFEZGwweTRUK0hUMWRGODFLVDFacFQ2VFY5UmtkNmpqRGVSSmlrVjhKSmRaVWwzVG1kSEYyS3cySlRiYzJONkgwTmFtMkxQSzNSYjVMZkl2b0J6M0hPRWhmTE1KUWM1YlI2V1JaU0YvNUI3QTZwbUlNK1N2dGhJdTlUaEJkbk5MeHJZTmtZbG1SWFZJTmpKdlNleHltZkp4THpRRnk1Yno4L3BuZnU3K0F4NWZNYjhrT2tvbWxJOE84VVJ0QVN5dnFvNndubWZMaDFEYU1OcmFFNVlrRjlwY0RsY3ZZSkIrdTQ0Y2NrY1VIamhNTC9xQkI2R1ozWHBid1A4cENNdVVuY2hCTWlaWHZUSVBNMzJCMFYvRzNGK0lTQ1gzK2J6Mkp3TWRNa3hocDl6SGNEcGQ4UHZsVUZuTERUWlBZMjdlVFpQOTUyRzFLck40UGZXUmtJZGxoQXJxQVdyV21xTjF6bFlXc3Uya3lHY1dDY2tXNkl1ZnZndWdGMWI2RmhFSmM5NTdFRkhVbjVNalNBNmZEOXZPVkpqVklMdHc5dnZCZldNamtwMHNzNTJ6NjRUcDdkTW15bmp5eHV1ZU1WYTkyWDNGUCtTa0htVitHNTVTRjVMWUdUZzhoQjNaVm40SkRUL1p4ME1EWlEwOE83S28rQlllZTdPT2dnYk9Ibmh6WVZYMEtEajNaeDBFRFp3ODlPYkNyK2hUOG4zanlOZzRTdC9wOEZaVXQvaCtubm5PV1BwQ0JKeTJFL1JldW5HUGRqTkUxV2JhVmVmc1VIb2VRZ3pyNUg0ZXZxWVlpdDFiVEFBQUFBRWxGVGtTdVFtQ0MiCn0K"/>
    </extobj>
    <extobj name="334E55B0-647D-440b-865C-3EC943EB4CBC-13">
      <extobjdata type="334E55B0-647D-440b-865C-3EC943EB4CBC" data="ewoJIkltZ1NldHRpbmdKc29uIiA6ICJ7XCJkcGlcIjpcIjYwMFwiLFwiZm9ybWF0XCI6XCJQTkdcIixcInRyYW5zcGFyZW50XCI6dHJ1ZSxcImF1dG9cIjpmYWxzZX0iLAoJIkxhdGV4IiA6ICJYRnNnYUY4eExDQmNaRzkwYzJNc0lHaGZOU0JjWFE9PSIsCgkiTGF0ZXhJbWdCYXNlNjQiIDogImlWQk9SdzBLR2dvQUFBQU5TVWhFVWdBQUFWZ0FBQUJLQkFNQUFBQU1LMUZYQUFBQU1GQk1WRVgvLy84QUFBQUFBQUFBQUFBQUFBQUFBQUFBQUFBQUFBQUFBQUFBQUFBQUFBQUFBQUFBQUFBQUFBQUFBQUFBQUFBdjNhQjdBQUFBRDNSU1RsTUFFREpFWm5hSnE3dk43NWtpVk4yVEJvUCtBQUFBQ1hCSVdYTUFBQTdFQUFBT3hBR1ZLdzRiQUFBRnpFbEVRVlJvQmUyYVBXd2pSUlRIeDNIdVNNN1pPRWVIQkZxM2ZFZ09FaC9GRmJib0VFVkNjeElGU2dRRlpRNEVFa0k2YkNva0tPeUdnZy9KQWNGSmw1T3lFZFVoQ2dlUWFBa05iVXhMY1Rad2NQbkNqemM3c3pzN3M1NzEyeVBlM1lJdHZMTXpiLzd6ODN5OGZUTTJZM2c5K05UVnR6ODU1YWxjTHhMR0E4Q3ZlN21DWXVNMGpFcys3TjI4WVdrWTVhdXZlUUJuZWNPU01mQmJiZWNOaSszVE1ORHFXakZnQ1JndVFMTUFzRFNNUTRCYUFXQnBHSDJBQXJBeUdzWVFqb29BUzhJb0FmeFZBRmdhaGdQd1J3RmdhUmdWZ0ZFQllHa1l5d0R0QXNEU01GeUE5UUxBMGpBTy8zZXpxY2VLNm1hUFV5dlBvTUlRQ0JqbzMvNmVRZHRwSldrWVpZQS8weXJQd0o2R2NiRVlicGFHc1FqUVpjeTVQZHg5Y3dZZFJwYWtZYUIvMjJRL2VyQUw4QlZaK3Z3TmFSZ05nTlY1dUZGampwZm5ob0dHc1FWUWFuM0p1NnFlcDF1Z1lmVGdlUEZvaGNQaXRObm45MXd1RWdiNnQ5UE9OWjl2SG1BdkYxQnNsSWFCL3UxRW5zZGdjcEFYTEEwRC9WdUFPSmVqeDZWaDRFUU5aaXArdTkvejZsa2FSbFh0d0hETzVnWkx3MEQvRmt4VUhJcnR2SHFXaG9IK2JWVVM0ckZqTndyN1VJWUJ6bVNNaFZja3o3T2JmZ0w5V3dDSXV5RGh3MFJHZVpqaERuMHloZ3UzbnZ1T1BmeDBSMjY4SXRHc3EyM0duRTZXeHdtVE1aQklYT0lVQmoxQU9OaHJhak5XK3VFRlQ2MjhvT3RuZDdkZ2hMRGlaUlVOSTF2cXpBdVQ0MWFHUFd2QkNHRDkwTVdQQjhKRjVha3pyM2QyMzZyVk00UVYwYXdZdVFpR2hMMnhJa3FxUEpvVkY3N0F0SjhXc29TMVlMaDN2d0c0K2FvRVpBM2x1WEFvdEo4V3NvUzFZTGlqZ05PL2I2bDVpcWYxZzJoWmxyQVdEQU0yNHQvcW11ZmlzWGgyZnRhQ1ljQkcvRnMvakdoRS8yWUphOEhRWWFQK3pWUHZNcDgyUTFnYmhnNGI4VzlZUVIvMkRHRnRHRHBzeEwvaFlTNFBFSjNYZzBXV0lhd05RNGVOK0RkMEJtM2tYQTdkVjRhd05neUVMZjN5N2N2eW5ZRCs3VUQySkNhYm1LeHZ5K2NzdllFTnd4MDVQUUE0Rm96bzN5UTJhNGxrZnk4SFdCdUdlOWE3OVhQcENoenRjNmdlakFNMkVKR0JWd3N5ekdsdzVmM1ZvRWplNTI1L2JlU3d4eitzR1ZrVGpHSktOZ3hYclBuSDRBc3Vpb2NHVW5zSjRCOU1sa040Y3hyZ2lqWFBjVGRVWUNGVkxsQ000a28yREZmc1lwQnRIOUVFSVc4Smt5TzhMYXBZeHVqWkJxajV6U3Y0VlZRd0xMSzRrZDcvcUR2SjZFRFlpMDhyUmxYK1FMZkJBd0g4anNGK0ZuOHp3d3gydUkwZjRqSmdXOWhxTnlqejcveXZJaUtFRDdPNVVUdDg0Z21Ma2Faa3hYQnFRc3ZsZzRyK2JTQWVlYysyTVRsVS9XTEFEcEVqZEd0K0pkeXpxU2t2WkxqUlFDVGxwOFZJVTByRTREb0xmUEZYSTZkYmZySVMrV2VQQWR0QkR2MFZoeEptejNLanRzUVVONHVScHBTSXdXV3c2OWR4RFlWdWxtM3hWclorRlUzd1R3TjJEVGxPVlNtbThGQkVEOWNaNDBaTmlwR21sSWpCMWJDbEx0ZGVDYVNYY1pBZkhZZVBNVmpzb3VBRUw2alNNcnVSejFCakZuUC8zUTRxaUh0TUtSR0QxOEVGTldLTnlCKzZTajBZUWhnWW9JWFJzK3lsOFl2aEVZTm9kYjcza1Vpb3orZVAxOVdEbjVwZ1pDb2xZbkFSWEZCbjdNTE9waS9vZnpnZm5MeWhudUt3V0diQVJxMVRwalVsRzhiRlQrVkE0L1l3UERDWTNKRFpzM2ppYXc3eDVJcUVYSnBTTC9BczJMTlQvaElSaDUzVGxnV0J5V3BDVWxMOWlYTlc4M1Z4M1Rpc296bWNlQTE2RGtrSkVlWDcxRjlnaWVweDJNcVVpWk1vcHhXU2xMQm5aWDlpeU5IVzZzY2U0ckNYUmpHais4d2dLWlZndkNyMDBkazFrMXVLdzlhN3lUWG9wVFNsem9GVXJNTEpGTzA0Ykw4NXBRcTVtS1owT0pDQ0czNzRtcVRlTUVJQlZ2S1N6Tk9VRVpVV3BmY3BlZE9tTE51SXZONThrb29aZktmaDAyeUpTa3Zlbmw5dHdUalIwTFRRL1YvKy9obU1TYTQvY1hsRmxmejB1VXIvdHhSVnFlRnZ2cFo2OEY1U2V3MGtGVmZFdGZhYVNWWFNsRkdWNW9iM25tUkxmWE0rR2swMVlHZjN6c2QzZnR1SjJGWE83V1ZMVjhKQTlnUWowOGp3R3FDMng3Vnptd1VwbEI1NTE3dDVQVDFyR1dxMnI1RXkvL3lVckEwN24xbUxVaGJjbjlLLzEwb0ppZ25VaWtJQUFBQUFTVVZPUks1Q1lJST0iCn0K"/>
    </extobj>
    <extobj name="334E55B0-647D-440b-865C-3EC943EB4CBC-14">
      <extobjdata type="334E55B0-647D-440b-865C-3EC943EB4CBC" data="ewoJIkltZ1NldHRpbmdKc29uIiA6ICJ7XCJkcGlcIjpcIjYwMFwiLFwiZm9ybWF0XCI6XCJQTkdcIixcInRyYW5zcGFyZW50XCI6dHJ1ZSxcImF1dG9cIjpmYWxzZX0iLAoJIkxhdGV4IiA6ICJYRnNnVlZzd0xERmRJRnhkIiwKCSJMYXRleEltZ0Jhc2U2NCIgOiAiaVZCT1J3MEtHZ29BQUFBTlNVaEVVZ0FBQU5vQUFBQlVCQU1BQUFBV2lUUkFBQUFBTUZCTVZFWC8vLzhBQUFBQUFBQUFBQUFBQUFBQUFBQUFBQUFBQUFBQUFBQUFBQUFBQUFBQUFBQUFBQUFBQUFBQUFBQUFBQUF2M2FCN0FBQUFEM1JTVGxNQXplL2RpVVF5cTVsMnUyWWlFRlMyREZNWEFBQUFDWEJJV1hNQUFBN0VBQUFPeEFHVkt3NGJBQUFHVGtsRVFWUm9CZVdhVDJ0alZSVEFiOXRwbXJGSm1obEJZVFlwRlJjalNKaHhwU084TEhRbk5BaXVYS1NJS3pjWkY0SzRhWkZoTENxbUMzSGhKdEZaekxKRkVFV0VodmtDRFFWQk43NzRDZHFtNnN3NDZ2SGM5OTQ5OTV6NzdudEp5M09qV1RUbm5IdnUrZDEvNTk3N1hxclU5TThQcituUGRMODhqeWhFTzgvRGxIVkJmNFpHUGM5M0pRcng1eXhWLzl1MDBTeERNTTJuQWpPT1pIRzBCcXc5ZCszU3BjZXZyOEd2Y2ZOZVJZczJORTlpdlF1RjBVclJhb24vM0krajk0eHBVamhOZmZyQm5TajZ5ZDFiMzhmUjMzeTdHVm1ldk8yalZiKzlNN255V1Z5Uy83ZTBOdVFPWnQ3bU1QaERQbHFMQWNDRERlTXFSckswQzRDbE4weGh6bmNIeHJ6VTBKYVF0c1VMMUNHY0RzbkFhZFZOdURGU1B6ZmdDU3JPRW40RVAyMGVhUnVpMGhJOGEzVk91d2NQZFVHdENYdld3U3Y5aE5NeDVpV21id2RJNDNhbExzQ09OVEJhcVpsRVNLald5WkVxMzJGTVAyMGY0QS9wdmNRWFBhTWR4bDFUQ3BmeVdGWmhXbTA3WG5qU3hmU3RoNHVFT2FPNGtLUmFaR1cwQnRRVHh6NzhMcXN3cll6ZG1yelNjQnBrYUFHNFZVTk90N1NMQU8wazZqendCakVVaXVXbnJuMjBvVEpvVld6S3NmUS80ZzIzdEhrNE5YNElIaHZaLzUxQnF5RnRJR3YwT04zUzF1Mkk0NG0xS3V1NFdnWk5EL09POUEwR1RMZTBKaHZ4QUg1alBoNHhnN2FBdEEzaFhoVjBvaTN5RWU5QnNxMktta3pKb0lWSVkxNG8xZ1NkYUxqbjFNbXg3MWFpa2tUSW9CMmwwcTBzNkVSYkFiaEpNYkhXSGlrK0lZUG1TVGVSN0VSRHdCYkY3WEkwV1ptUVFRdnkwMDBSYlIyZ1JlSENhWXZTVDV1V2JwYUc5ZTNhWFFINGk5QSt3VStibG02V0JqeWprWmFmQW43YXRIUWptcjZDdHFrWGVFd2w5eGd5U2NGUG01WnVSTU4wWTVtQjFmSVR6azhMTVloc2xVdzNvaTJqNDVBOGtTWldMaFVZd1UvcmdMdWR5M1FqR203RWtrWmJ0QUdJYno4TjE3VXpBUXV5MFNZRDlBUVBLU0QyTGJrQmtra0tmaHBhbmNVVjh0Tk5VZC8wWmNuUzlFVk5obmMwUHcxckhVdEhjYnBaMm1NRjBQUktxMHVhT04zeWFDTlpUMnJldmwxQVdrdjZCWkp1NWszM3pjYlhJMmsxR1NEU3ZEUmRxeTJjcXc3ZDBHUjhxWWtBc2VLbDRRN2t6SGJOb1dmVGhoNEltYnkwenJSMG96V3BlMlBqbjY5dm5uUno3bTZtYitrMWVmWjV3dzY3NmVZa2U1RTBISjVqR3V0SU9ITG9mcHJlekdVOVI4TnVqTGxKMzVYMXMybWRHNVZ5MG8zbVRlNGw1NkxwcmJZbGFVNjZFVTN2a3h2a2VpNmFudnI4ZENPYWJwaWduZjBNU0tmYnNrTW5tajdmQk0xWnU5VHRXR2g0NXUwQTdKTkU3RFhuSGlSbWxlZ2QxUTREM2hUT2ZuWjNVcFhDQjA0akRVMHZxREdWNGFBNG1VSkZzZURyMjM3cVNYSGZTUUFhU1lXMFBRcUp0TDlKOFFrK1dqOVZLVmgxNnBxKzZlZS9IU29MQWZNbjcrT2o3YnVWbGxuNzQyQkVXK2ZKMGszdENnN2FSK3U0Vjk3NTFMb20yaEcvK3FOU2QrSkwxVWRMTmJHZm1nMmloUnpRNThNcU9iSG1vMkVFY1owdnBWdE1ORHhrVmlsdWp4OC9aR1dDajRZYmtKanNCWGFFSlZXSmhwdUpiVm5nM2tJWktCSjlOTHlXaUtIYkZGcFVqV2o0TkdSTEFSNGw4UmMvZk1jbGFkMUh3NVRsMlZ4bVQ1OG1CTkVVZTliR2pjWDBjNTB2VlZQSlQxTzc0c3Jiazlma3FLNmxIZGdqRFkrZkpQZjBobWE3TEdoMkwwQno5QzRJRjZVMWx0TnJ4TjRuOWNzMjhnMXBlOVhIbm05L0RxZzljUXNpR3A1YTlIYXdFdmlxMmI2cGdIdzM2WDZoRDdyMDBsSjZuOXV5UFUzNmhrTkppTDRzVDN3WjdaN1o5M0g0a29GVStvUWt4WVovQzYyUFJsYVBSMUpoRnIwWUc3L3lqci9kbGFNWGhhM0l0MnZYbGo3MlpDdXJMMjIvOTZXMnd1bmRkMitaZVVyZTRXMENmSXdoRnQrSGsyRVV5dm5EK3FiZWlDbjRyTjRpcjEyQTVrM1NVTkR2RGV4bmtCUWxOSHh0Qzg5c2Y0RnozZVoxU09hMDZpWmNIYXBhQTU2bVluV3g4WHhZdDZxbTZSOFVvZy8rcWpCSWloS2FXZzZpbHR3Zjh5cFc1alMxaUQyNURuRFZGbXRwUmRCa21kRU1UVlUrdnp4NTRSTmpkcjhGVFZXK3VUeTU4ckxqRXc0Y2cwY2xtcWVNbVNTTkZWaXh1MlhsTEtrNDJ0Rk9Gc1BhaTZQMTJqWnFsbFFjclptRllQYkNhQ1hhalZoMFZ5eU1WalpIblV2Z2VtRzB3Mk1lTmtNdWpOWnJaUkM0dVNoYVpUTGlZVFBrb21oenMweGJjdUprTk1XYXArNGx2WUYxenBZSzZ0dnlUQU5aVk44Ni9DZW1mNzF2dnd5ekVheWtvSkZrRWZQRW1XbGZGL0gvSmEvTFI0Q3NodUdORXovRHJPSlo3UCtEL3kvNUI1TDFHRXZNaWpFbEFBQUFBRWxGVGtTdVFtQ0MiCn0K"/>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1928</Words>
  <Application>WPS 演示</Application>
  <PresentationFormat>宽屏</PresentationFormat>
  <Paragraphs>110</Paragraphs>
  <Slides>13</Slides>
  <Notes>1</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13</vt:i4>
      </vt:variant>
    </vt:vector>
  </HeadingPairs>
  <TitlesOfParts>
    <vt:vector size="32" baseType="lpstr">
      <vt:lpstr>Arial</vt:lpstr>
      <vt:lpstr>宋体</vt:lpstr>
      <vt:lpstr>Wingdings</vt:lpstr>
      <vt:lpstr>Heiti SC Light</vt:lpstr>
      <vt:lpstr>Wingdings</vt:lpstr>
      <vt:lpstr>Heiti SC Medium</vt:lpstr>
      <vt:lpstr>汉仪书宋二KW</vt:lpstr>
      <vt:lpstr>Calibri</vt:lpstr>
      <vt:lpstr>Helvetica Neue</vt:lpstr>
      <vt:lpstr>微软雅黑</vt:lpstr>
      <vt:lpstr>汉仪旗黑</vt:lpstr>
      <vt:lpstr>宋体</vt:lpstr>
      <vt:lpstr>Arial Unicode MS</vt:lpstr>
      <vt:lpstr>BatangChe</vt:lpstr>
      <vt:lpstr>Apple SD Gothic Neo</vt:lpstr>
      <vt:lpstr>STIXGeneral</vt:lpstr>
      <vt:lpstr>Consolas</vt:lpstr>
      <vt:lpstr>Courier New Regular</vt:lpstr>
      <vt:lpstr>Office 主题​​</vt:lpstr>
      <vt:lpstr>权重衰减、Dropout</vt:lpstr>
      <vt:lpstr>欠拟合和过拟合</vt:lpstr>
      <vt:lpstr>过拟合（overfitting）</vt:lpstr>
      <vt:lpstr>模型复杂性</vt:lpstr>
      <vt:lpstr>欠拟合还是过拟合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lezhang.thu</dc:creator>
  <cp:lastModifiedBy>章乐</cp:lastModifiedBy>
  <cp:revision>327</cp:revision>
  <dcterms:created xsi:type="dcterms:W3CDTF">2023-03-15T03:23:04Z</dcterms:created>
  <dcterms:modified xsi:type="dcterms:W3CDTF">2023-03-15T03:23:04Z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2052-4.6.1.7467</vt:lpwstr>
  </property>
  <property fmtid="{D5CDD505-2E9C-101B-9397-08002B2CF9AE}" pid="3" name="ICV">
    <vt:lpwstr>A30B96C402276615375F0C634AAD5DF4</vt:lpwstr>
  </property>
</Properties>
</file>