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314" r:id="rId5"/>
    <p:sldId id="316" r:id="rId6"/>
    <p:sldId id="315" r:id="rId7"/>
    <p:sldId id="317" r:id="rId8"/>
    <p:sldId id="319" r:id="rId9"/>
    <p:sldId id="320" r:id="rId10"/>
    <p:sldId id="32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BE8fRqTtEQcUxeZ1ANZORw==" hashData="AIjE8Z8vrIg1CG68w7CrQ+LZ82s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Heiti SC Light" panose="02000000000000000000" charset="-122"/>
                <a:ea typeface="Heiti SC Light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深度学习计算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从考虑单个人工神经元的行为转变为从层的角度构思网络</a:t>
            </a:r>
            <a:endParaRPr lang="zh-CN" altLang="en-US"/>
          </a:p>
          <a:p>
            <a:r>
              <a:rPr lang="zh-CN" altLang="en-US"/>
              <a:t>通常在设计架构时考虑的是更粗糙的块（block）</a:t>
            </a:r>
            <a:endParaRPr lang="zh-CN" altLang="en-US"/>
          </a:p>
          <a:p>
            <a:r>
              <a:rPr lang="zh-CN" altLang="en-US"/>
              <a:t>关键组件</a:t>
            </a:r>
            <a:endParaRPr lang="zh-CN" altLang="en-US"/>
          </a:p>
          <a:p>
            <a:pPr lvl="1"/>
            <a:r>
              <a:rPr lang="zh-CN" altLang="en-US"/>
              <a:t>模型构建</a:t>
            </a:r>
            <a:endParaRPr lang="zh-CN" altLang="en-US"/>
          </a:p>
          <a:p>
            <a:pPr lvl="1"/>
            <a:r>
              <a:rPr lang="zh-CN" altLang="en-US"/>
              <a:t>参数访问与初始化</a:t>
            </a:r>
            <a:endParaRPr lang="zh-CN" altLang="en-US"/>
          </a:p>
          <a:p>
            <a:pPr lvl="1"/>
            <a:r>
              <a:rPr lang="zh-CN" altLang="en-US"/>
              <a:t>设计自定义层和块</a:t>
            </a:r>
            <a:endParaRPr lang="zh-CN" altLang="en-US"/>
          </a:p>
          <a:p>
            <a:pPr lvl="1"/>
            <a:r>
              <a:rPr lang="zh-CN" altLang="en-US"/>
              <a:t>将模型读写到磁盘</a:t>
            </a:r>
            <a:endParaRPr lang="zh-CN" altLang="en-US"/>
          </a:p>
          <a:p>
            <a:pPr lvl="1"/>
            <a:r>
              <a:rPr lang="zh-CN" altLang="en-US"/>
              <a:t>利用GPU实现显著的加速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层和块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块（block）：只需要考虑前向传播函数和必需的参数</a:t>
            </a:r>
            <a:endParaRPr lang="zh-CN" altLang="en-US"/>
          </a:p>
          <a:p>
            <a:r>
              <a:rPr lang="zh-CN" altLang="en-US"/>
              <a:t>可以描述单个层、由多个层组成的组件或整个模型本身</a:t>
            </a:r>
            <a:endParaRPr lang="zh-CN" altLang="en-US"/>
          </a:p>
        </p:txBody>
      </p:sp>
      <p:pic>
        <p:nvPicPr>
          <p:cNvPr id="4" name="内容占位符 3" descr="blocks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09775" y="3390900"/>
            <a:ext cx="8172449" cy="3143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1165" y="3029585"/>
            <a:ext cx="587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多个层被组合成块，形成更大的模型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414780" y="3678555"/>
            <a:ext cx="516255" cy="64960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自定义块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7900" y="2446655"/>
            <a:ext cx="985520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class MLP(nn.Module):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def __init__(self):        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</a:t>
            </a:r>
            <a:r>
              <a:rPr lang="en-US" altLang="zh-CN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</a:t>
            </a:r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super().__init__()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self.hidden = nn.Linear(20, 256)  # 隐藏层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self.out = nn.Linear(256, 10)  # 输出层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def forward(self, X):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return self.out(F.relu(self.hidden(X)))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顺序块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将列表中的每个块连接在一起，将每个块的输出作为下一个块的输入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55370" y="3401695"/>
            <a:ext cx="9700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rgbClr val="C00000"/>
                </a:solidFill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net = nn.Sequential(nn.Linear(20, 256), nn.ReLU(), nn.Linear(256, 10))</a:t>
            </a:r>
            <a:endParaRPr lang="en-US" altLang="zh-CN" sz="3600" b="1">
              <a:solidFill>
                <a:srgbClr val="C00000"/>
              </a:solidFill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顺序块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6900" y="1370330"/>
            <a:ext cx="1099756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class MySequential(nn.Module):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def __init__(self, *args):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super().__init__()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for idx, module in enumerate(args):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    # _module的类型是OrderedDict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    self._modules[str(idx)] = module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def forward(self, X):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# OrderedDict保证了按照成员添加的顺序遍历它们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for block in self._modules.values():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    X = block(X)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return X</a:t>
            </a:r>
            <a:endParaRPr lang="zh-CN" altLang="en-US" sz="28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6940" y="456565"/>
            <a:ext cx="46405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OrderedDict </a:t>
            </a:r>
            <a:r>
              <a:rPr lang="zh-CN" altLang="en-US" sz="3600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  <a:cs typeface="Heiti SC Light" panose="02000000000000000000" charset="-122"/>
              </a:rPr>
              <a:t>preserves the order</a:t>
            </a:r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 in which the keys are inserted.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527415" y="2171700"/>
            <a:ext cx="1800225" cy="117221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块可以包含代码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700" y="1825625"/>
            <a:ext cx="1062926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class FixedHiddenMLP(nn.Module):</a:t>
            </a:r>
            <a:endParaRPr lang="zh-CN" altLang="en-US" sz="20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0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def __init__(self):</a:t>
            </a:r>
            <a:endParaRPr lang="zh-CN" altLang="en-US" sz="20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0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super().__init__()</a:t>
            </a:r>
            <a:endParaRPr lang="zh-CN" altLang="en-US" sz="20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0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self.rand_weight = torch.rand((20, 20),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requires_grad=False</a:t>
            </a:r>
            <a:r>
              <a:rPr lang="zh-CN" altLang="en-US" sz="20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)</a:t>
            </a:r>
            <a:endParaRPr lang="zh-CN" altLang="en-US" sz="20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0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self.linear = nn.Linear(20, 20)</a:t>
            </a:r>
            <a:endParaRPr lang="zh-CN" altLang="en-US" sz="20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endParaRPr lang="zh-CN" altLang="en-US" sz="20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0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def forward(self, X):</a:t>
            </a:r>
            <a:endParaRPr lang="zh-CN" altLang="en-US" sz="20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0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X = self.linear(X)</a:t>
            </a:r>
            <a:endParaRPr lang="zh-CN" altLang="en-US" sz="20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0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X = F.relu(torch.mm(X, self.rand_weight) + 1)</a:t>
            </a:r>
            <a:endParaRPr lang="zh-CN" altLang="en-US" sz="20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0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# 复用全连接层（共享参数）</a:t>
            </a:r>
            <a:endParaRPr lang="zh-CN" altLang="en-US" sz="20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0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X = self.linear(X)</a:t>
            </a:r>
            <a:endParaRPr lang="zh-CN" altLang="en-US" sz="20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0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while X.abs().sum() &gt; 1:</a:t>
            </a:r>
            <a:endParaRPr lang="zh-CN" altLang="en-US" sz="2800" b="1">
              <a:solidFill>
                <a:srgbClr val="C00000"/>
              </a:solidFill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800" b="1">
                <a:solidFill>
                  <a:srgbClr val="C00000"/>
                </a:solidFill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    X /= 2</a:t>
            </a:r>
            <a:endParaRPr lang="zh-CN" altLang="en-US" sz="20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 sz="2000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return X.sum()</a:t>
            </a:r>
            <a:endParaRPr lang="zh-CN" altLang="en-US" sz="2000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一个块可以由许多层组成；一个块可以由许多块组成</a:t>
            </a:r>
            <a:endParaRPr lang="zh-CN" altLang="en-US"/>
          </a:p>
          <a:p>
            <a:r>
              <a:rPr lang="zh-CN" altLang="en-US"/>
              <a:t>块可以包含代码（</a:t>
            </a:r>
            <a:r>
              <a:rPr lang="zh-CN" altLang="en-US"/>
              <a:t>控制流）</a:t>
            </a:r>
            <a:endParaRPr lang="zh-CN" altLang="en-US"/>
          </a:p>
          <a:p>
            <a:r>
              <a:rPr lang="zh-CN" altLang="en-US"/>
              <a:t>块负责大量的内部处理，包括</a:t>
            </a:r>
            <a:r>
              <a:rPr lang="zh-CN" altLang="en-US" sz="3600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</a:rPr>
              <a:t>参数初始化</a:t>
            </a:r>
            <a:r>
              <a:rPr lang="zh-CN" altLang="en-US"/>
              <a:t>和</a:t>
            </a:r>
            <a:r>
              <a:rPr lang="zh-CN" altLang="en-US" sz="3600" b="1">
                <a:solidFill>
                  <a:srgbClr val="C00000"/>
                </a:solidFill>
                <a:latin typeface="Heiti SC Medium" panose="02000000000000000000" charset="-122"/>
                <a:ea typeface="Heiti SC Medium" panose="02000000000000000000" charset="-122"/>
              </a:rPr>
              <a:t>反向传播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01600">
          <a:solidFill>
            <a:srgbClr val="20202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lang="zh-CN" altLang="en-US" sz="2800">
            <a:latin typeface="Heiti SC Light" panose="02000000000000000000" charset="-122"/>
            <a:ea typeface="Heiti SC Light" panose="02000000000000000000" charset="-122"/>
            <a:cs typeface="Heiti SC Light" panose="020000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1432</Words>
  <Application>WPS 演示</Application>
  <PresentationFormat>宽屏</PresentationFormat>
  <Paragraphs>81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Heiti SC Light</vt:lpstr>
      <vt:lpstr>Wingdings</vt:lpstr>
      <vt:lpstr>Consolas</vt:lpstr>
      <vt:lpstr>Heiti SC Medium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主题​​</vt:lpstr>
      <vt:lpstr>深度学习计算</vt:lpstr>
      <vt:lpstr>目录</vt:lpstr>
      <vt:lpstr>层和块</vt:lpstr>
      <vt:lpstr>自定义块</vt:lpstr>
      <vt:lpstr>顺序块</vt:lpstr>
      <vt:lpstr>顺序块</vt:lpstr>
      <vt:lpstr>块可以包含代码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404</cp:revision>
  <dcterms:created xsi:type="dcterms:W3CDTF">2023-03-29T00:16:26Z</dcterms:created>
  <dcterms:modified xsi:type="dcterms:W3CDTF">2023-03-29T00:16:26Z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