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406" r:id="rId5"/>
    <p:sldId id="407" r:id="rId6"/>
    <p:sldId id="409" r:id="rId7"/>
    <p:sldId id="410" r:id="rId8"/>
    <p:sldId id="505" r:id="rId9"/>
    <p:sldId id="411" r:id="rId10"/>
    <p:sldId id="506" r:id="rId11"/>
    <p:sldId id="412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537" r:id="rId21"/>
    <p:sldId id="538" r:id="rId22"/>
    <p:sldId id="550" r:id="rId23"/>
    <p:sldId id="540" r:id="rId24"/>
    <p:sldId id="541" r:id="rId25"/>
    <p:sldId id="5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ustomXml" Target="../customXml/item1.xml"/><Relationship Id="rId30" Type="http://schemas.openxmlformats.org/officeDocument/2006/relationships/customXmlProps" Target="../customXml/itemProps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61F65-2EA5-6D41-AB37-38C5CF4DE35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3EC47-0C59-5E41-B348-031EBBBEDBA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同学们好！我叫袁春，来自清华大学深圳研究生院，欢迎来到统计学习方法的课堂。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15C7-921F-421A-AD27-C7BCBC510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iti SC Light" panose="02000000000000000000" charset="-122"/>
                <a:ea typeface="Heiti SC Light" panose="02000000000000000000" charset="-122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iti SC Light" panose="02000000000000000000" charset="-122"/>
                <a:ea typeface="Heiti SC Light" panose="02000000000000000000" charset="-122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>
                <a:latin typeface="Heiti SC Light" panose="02000000000000000000" charset="-122"/>
                <a:ea typeface="Heiti SC Light" panose="02000000000000000000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>
                <a:latin typeface="Heiti SC Light" panose="02000000000000000000" charset="-122"/>
                <a:ea typeface="Heiti SC Light" panose="02000000000000000000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latin typeface="Heiti SC Light" panose="02000000000000000000" charset="-122"/>
                <a:ea typeface="Heiti SC Light" panose="020000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>
                <a:latin typeface="Heiti SC Light" panose="02000000000000000000" charset="-122"/>
                <a:ea typeface="Heiti SC Light" panose="02000000000000000000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latin typeface="Heiti SC Light" panose="02000000000000000000" charset="-122"/>
                <a:ea typeface="Heiti SC Light" panose="020000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>
                <a:latin typeface="Heiti SC Light" panose="02000000000000000000" charset="-122"/>
                <a:ea typeface="Heiti SC Light" panose="02000000000000000000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iti SC Light" panose="02000000000000000000" charset="-122"/>
                <a:ea typeface="Heiti SC Light" panose="02000000000000000000" charset="-122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iti SC Light" panose="02000000000000000000" charset="-122"/>
                <a:ea typeface="Heiti SC Light" panose="02000000000000000000" charset="-122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 sz="2800"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 sz="2400"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 sz="2000"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 sz="2000">
                <a:latin typeface="Heiti SC Light" panose="02000000000000000000" charset="-122"/>
                <a:ea typeface="Heiti SC Light" panose="02000000000000000000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iti SC Light" panose="02000000000000000000" charset="-122"/>
                <a:ea typeface="Heiti SC Light" panose="02000000000000000000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iti SC Light" panose="02000000000000000000" charset="-122"/>
                <a:ea typeface="Heiti SC Light" panose="02000000000000000000" charset="-122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iti SC Light" panose="02000000000000000000" charset="-122"/>
                <a:ea typeface="Heiti SC Light" panose="02000000000000000000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D0E6-0228-2145-A968-16267A1106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5A09-4257-A945-B617-39714650FA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-stat.stanford.edu/~olshen/" TargetMode="External"/><Relationship Id="rId2" Type="http://schemas.openxmlformats.org/officeDocument/2006/relationships/hyperlink" Target="http://www-stat.stanford.edu/~jhf/" TargetMode="External"/><Relationship Id="rId1" Type="http://schemas.openxmlformats.org/officeDocument/2006/relationships/hyperlink" Target="http://www.stat.berkeley.edu/~breiman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67399" y="360019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</a:t>
            </a: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五</a:t>
            </a:r>
            <a:r>
              <a:rPr lang="zh-CN" altLang="en-US" sz="3600" dirty="0"/>
              <a:t>章</a:t>
            </a:r>
            <a:br>
              <a:rPr lang="en-US" altLang="zh-CN" sz="3600" dirty="0"/>
            </a:b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决策树</a:t>
            </a:r>
            <a:endParaRPr lang="zh-CN" altLang="en-US" sz="3600" dirty="0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7" y="1171646"/>
            <a:ext cx="2777692" cy="933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755" y="2282190"/>
            <a:ext cx="10989310" cy="4434205"/>
          </a:xfrm>
        </p:spPr>
        <p:txBody>
          <a:bodyPr/>
          <a:lstStyle/>
          <a:p>
            <a:r>
              <a:rPr kumimoji="1" lang="zh-CN" altLang="en-US" dirty="0"/>
              <a:t>分类树的生成：用</a:t>
            </a:r>
            <a:r>
              <a:rPr kumimoji="1" lang="zh-CN" altLang="en-US" dirty="0">
                <a:sym typeface="+mn-ea"/>
              </a:rPr>
              <a:t>基尼指数选择最优特征，同时决定该特征的最优二值切分点</a:t>
            </a:r>
            <a:endParaRPr kumimoji="1" lang="en-US" altLang="zh-CN" dirty="0"/>
          </a:p>
          <a:p>
            <a:r>
              <a:rPr kumimoji="1" lang="zh-CN" altLang="en-US" dirty="0"/>
              <a:t>基尼指数：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分类问题中，假设有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个类，样本点属于第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类的概率为</a:t>
            </a:r>
            <a:r>
              <a:rPr kumimoji="1" lang="en-US" altLang="zh-CN" dirty="0" err="1"/>
              <a:t>p</a:t>
            </a:r>
            <a:r>
              <a:rPr kumimoji="1" lang="en-US" altLang="zh-CN" baseline="-25000" dirty="0" err="1"/>
              <a:t>k</a:t>
            </a:r>
            <a:r>
              <a:rPr kumimoji="1" lang="zh-CN" altLang="en-US" dirty="0"/>
              <a:t>，则概率分布的基尼指数：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二分类问题：</a:t>
            </a:r>
            <a:endParaRPr kumimoji="1" lang="en-US" altLang="zh-CN" dirty="0"/>
          </a:p>
          <a:p>
            <a:r>
              <a:rPr kumimoji="1" lang="zh-CN" altLang="en-US" dirty="0"/>
              <a:t>对给定的样本集合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，基尼指数：</a:t>
            </a:r>
            <a:endParaRPr kumimoji="1" lang="en-US" altLang="zh-CN" dirty="0"/>
          </a:p>
        </p:txBody>
      </p:sp>
      <p:sp>
        <p:nvSpPr>
          <p:cNvPr id="8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黑体" charset="0"/>
                <a:ea typeface="黑体" charset="0"/>
                <a:cs typeface="黑体" charset="0"/>
              </a:rPr>
              <a:t>CART</a:t>
            </a:r>
            <a:r>
              <a:rPr kumimoji="1" lang="zh-CN" altLang="en-US" dirty="0">
                <a:latin typeface="黑体" charset="0"/>
                <a:ea typeface="黑体" charset="0"/>
                <a:cs typeface="黑体" charset="0"/>
              </a:rPr>
              <a:t>的生成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2" name="334E55B0-647D-440b-865C-3EC943EB4CBC-17" descr="/private/var/folders/ps/swk8gj2x4sb8ss2k90ytdvb40000gn/T/com.kingsoft.wpsoffice.mac/wpsoffice.IUYkUp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3261" y="4460875"/>
            <a:ext cx="6381750" cy="8572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598545" y="4338320"/>
            <a:ext cx="730250" cy="322580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334E55B0-647D-440b-865C-3EC943EB4CBC-18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90" y="5318125"/>
            <a:ext cx="3309938" cy="395288"/>
          </a:xfrm>
          <a:prstGeom prst="rect">
            <a:avLst/>
          </a:prstGeom>
        </p:spPr>
      </p:pic>
      <p:pic>
        <p:nvPicPr>
          <p:cNvPr id="10" name="334E55B0-647D-440b-865C-3EC943EB4CBC-19" descr="/private/var/folders/ps/swk8gj2x4sb8ss2k90ytdvb40000gn/T/com.kingsoft.wpsoffice.mac/wpsoffice.sxALIT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70" y="5713730"/>
            <a:ext cx="3737438" cy="90678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6338570" y="6222365"/>
            <a:ext cx="752475" cy="186055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276600" y="5525135"/>
            <a:ext cx="321945" cy="203835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69276" y="2305399"/>
                <a:ext cx="10193215" cy="5373216"/>
              </a:xfrm>
            </p:spPr>
            <p:txBody>
              <a:bodyPr/>
              <a:lstStyle/>
              <a:p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样本集合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𝐷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根据特征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是否取某一个可能值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𝑎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被分割成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两部分，</a:t>
                </a:r>
                <a:endParaRPr kumimoji="1" lang="zh-CN" altLang="en-US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则在特征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的条件下，集合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𝐷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的基尼指数：</a:t>
                </a:r>
                <a:endParaRPr kumimoji="1" lang="zh-CN" altLang="en-US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276" y="2305399"/>
                <a:ext cx="10193215" cy="5373216"/>
              </a:xfrm>
              <a:blipFill rotWithShape="1">
                <a:blip r:embed="rId1"/>
                <a:stretch>
                  <a:fillRect l="-3" t="-6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黑体" charset="0"/>
                <a:ea typeface="黑体" charset="0"/>
                <a:cs typeface="黑体" charset="0"/>
              </a:rPr>
              <a:t>CART</a:t>
            </a:r>
            <a:r>
              <a:rPr kumimoji="1" lang="zh-CN" altLang="en-US" dirty="0">
                <a:latin typeface="黑体" charset="0"/>
                <a:ea typeface="黑体" charset="0"/>
                <a:cs typeface="黑体" charset="0"/>
              </a:rPr>
              <a:t>的生成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2" name="334E55B0-647D-440b-865C-3EC943EB4CBC-20" descr="/private/var/folders/ps/swk8gj2x4sb8ss2k90ytdvb40000gn/T/com.kingsoft.wpsoffice.mac/wpsoffice.cveBvK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23" y="3951605"/>
            <a:ext cx="6065410" cy="746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9570" y="5196840"/>
            <a:ext cx="3460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统计学习方法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- 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图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5.7</a:t>
            </a:r>
            <a:endParaRPr lang="en-US" altLang="zh-CN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7589" y="2199892"/>
            <a:ext cx="10515600" cy="5373216"/>
          </a:xfrm>
        </p:spPr>
        <p:txBody>
          <a:bodyPr>
            <a:normAutofit/>
          </a:bodyPr>
          <a:lstStyle/>
          <a:p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CART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生成算法</a:t>
            </a:r>
            <a:endParaRPr kumimoji="1" lang="en-US" altLang="zh-CN" sz="26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输入：训练数据集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D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，停止计算的条件</a:t>
            </a:r>
            <a:endParaRPr kumimoji="1" lang="en-US" altLang="zh-CN" sz="26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从根结点开始，递归地对每个结点进行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以下操作</a:t>
            </a:r>
            <a:endParaRPr kumimoji="1" lang="en-US" altLang="zh-CN" sz="26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>
              <a:buNone/>
            </a:pPr>
            <a:r>
              <a:rPr kumimoji="1" lang="zh-CN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1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. 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设结点数据集为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D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，对每个特征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，对其每个值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，根据样本点对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A=a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的测试为是或否，将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D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分为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D</a:t>
            </a:r>
            <a:r>
              <a:rPr kumimoji="1" lang="en-US" altLang="zh-CN" sz="2600" baseline="-250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1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D</a:t>
            </a:r>
            <a:r>
              <a:rPr kumimoji="1" lang="en-US" altLang="zh-CN" sz="2600" baseline="-250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2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，计算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A=a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时的基尼指数</a:t>
            </a:r>
            <a:endParaRPr kumimoji="1" lang="en-US" altLang="zh-CN" sz="26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>
              <a:buNone/>
            </a:pPr>
            <a:r>
              <a:rPr kumimoji="1" lang="zh-CN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2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. 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在所有的特征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以及所有可能的切分点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中，选择基尼指数最小的特征和切分点，将数据集分配到两个子结点中</a:t>
            </a:r>
            <a:endParaRPr kumimoji="1" lang="en-US" altLang="zh-CN" sz="26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>
              <a:buNone/>
            </a:pPr>
            <a:r>
              <a:rPr kumimoji="1" lang="zh-CN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3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. 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对两个子结点递归调用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1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2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步骤</a:t>
            </a:r>
            <a:endParaRPr kumimoji="1" lang="en-US" altLang="zh-CN" sz="26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>
              <a:buNone/>
            </a:pPr>
            <a:r>
              <a:rPr kumimoji="1" lang="zh-CN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4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. 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生成</a:t>
            </a:r>
            <a:r>
              <a:rPr kumimoji="1" lang="en-US" altLang="zh-CN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CART</a:t>
            </a:r>
            <a:r>
              <a:rPr kumimoji="1" lang="zh-CN" altLang="en-US" sz="26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树</a:t>
            </a:r>
            <a:endParaRPr kumimoji="1" lang="zh-CN" altLang="en-US" sz="26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黑体" charset="0"/>
                <a:ea typeface="黑体" charset="0"/>
                <a:cs typeface="黑体" charset="0"/>
              </a:rPr>
              <a:t>CART</a:t>
            </a:r>
            <a:r>
              <a:rPr kumimoji="1" lang="zh-CN" altLang="en-US" dirty="0">
                <a:latin typeface="黑体" charset="0"/>
                <a:ea typeface="黑体" charset="0"/>
                <a:cs typeface="黑体" charset="0"/>
              </a:rPr>
              <a:t>的生成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80705" y="1391920"/>
            <a:ext cx="35026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统计学习方法</a:t>
            </a:r>
            <a:r>
              <a:rPr lang="en-US" altLang="zh-CN" sz="2800"/>
              <a:t> - </a:t>
            </a:r>
            <a:r>
              <a:rPr lang="zh-CN" altLang="en-US" sz="2800"/>
              <a:t>例</a:t>
            </a:r>
            <a:r>
              <a:rPr lang="en-US" altLang="zh-CN" sz="2800"/>
              <a:t>5.4</a:t>
            </a:r>
            <a:endParaRPr lang="en-US" altLang="zh-CN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83532" y="2488406"/>
                <a:ext cx="8424936" cy="5373216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两步</a:t>
                </a:r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marL="0" indent="0">
                  <a:buNone/>
                </a:pPr>
                <a:r>
                  <a:rPr kumimoji="1" lang="zh-CN" altLang="zh-CN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1</a:t>
                </a: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、从生成算法产生的决策树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底端开始不断剪枝，直到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的根结点，形成</a:t>
                </a: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一个子树序列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,...,</m:t>
                    </m:r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}</m:t>
                    </m:r>
                  </m:oMath>
                </a14:m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marL="0" indent="0">
                  <a:buNone/>
                </a:pPr>
                <a:r>
                  <a:rPr kumimoji="1" lang="zh-CN" altLang="zh-CN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2</a:t>
                </a: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、通过交叉验证法在独立的验证数据集上对子树序列进行测试，从中选择最优子树</a:t>
                </a:r>
                <a:endParaRPr kumimoji="1" lang="zh-CN" altLang="en-US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532" y="2488406"/>
                <a:ext cx="8424936" cy="5373216"/>
              </a:xfrm>
              <a:blipFill rotWithShape="1">
                <a:blip r:embed="rId1"/>
                <a:stretch>
                  <a:fillRect l="-1" t="-9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黑体" charset="0"/>
                <a:ea typeface="黑体" charset="0"/>
                <a:cs typeface="黑体" charset="0"/>
              </a:rPr>
              <a:t>CART剪枝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83532" y="2293676"/>
                <a:ext cx="9347176" cy="537321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1. </a:t>
                </a: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剪枝，形成一个子树序列</a:t>
                </a:r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在剪枝过程中，计算子树的损失函数：</a:t>
                </a:r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对固定的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𝛼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，一定存在使损失函数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𝛼</m:t>
                        </m:r>
                      </m:sub>
                    </m:sSub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kumimoji="1" lang="en-US" altLang="zh-CN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𝑇</m:t>
                    </m:r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最小的子树，将其表示为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𝛼</m:t>
                        </m:r>
                      </m:sub>
                    </m:sSub>
                  </m:oMath>
                </a14:m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marL="0" indent="0">
                  <a:buNone/>
                </a:pPr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532" y="2293676"/>
                <a:ext cx="9347176" cy="5373216"/>
              </a:xfrm>
              <a:blipFill rotWithShape="1">
                <a:blip r:embed="rId1"/>
                <a:stretch>
                  <a:fillRect l="-1" t="-1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黑体" charset="0"/>
                <a:ea typeface="黑体" charset="0"/>
                <a:cs typeface="黑体" charset="0"/>
              </a:rPr>
              <a:t>CART剪枝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2" name="334E55B0-647D-440b-865C-3EC943EB4CBC-7" descr="/private/var/folders/ps/swk8gj2x4sb8ss2k90ytdvb40000gn/T/com.kingsoft.wpsoffice.mac/wpsoffice.qDgdHL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13" y="2488565"/>
            <a:ext cx="3714750" cy="39528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7113905" y="2667000"/>
            <a:ext cx="509270" cy="0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334E55B0-647D-440b-865C-3EC943EB4CBC-21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055" y="1284605"/>
            <a:ext cx="419100" cy="3952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53425" y="64071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子树的叶子结点个数</a:t>
            </a:r>
            <a:endParaRPr lang="zh-CN" altLang="en-US" sz="28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872730" y="1303020"/>
            <a:ext cx="667385" cy="203835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138535" y="1472565"/>
            <a:ext cx="92075" cy="821055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07123" y="2094384"/>
                <a:ext cx="9724292" cy="53732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kumimoji="1" lang="en-US" altLang="zh-CN" sz="2400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r>
                  <a:rPr kumimoji="1" lang="en-US" altLang="zh-CN" sz="2400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1. </a:t>
                </a:r>
                <a:r>
                  <a:rPr kumimoji="1" lang="zh-CN" altLang="en-US" sz="2400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剪枝，形成一个子树序列</a:t>
                </a:r>
                <a:endParaRPr kumimoji="1" lang="en-US" altLang="zh-CN" sz="2400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具体：从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开始剪枝，以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𝑡</m:t>
                    </m:r>
                  </m:oMath>
                </a14:m>
                <a:r>
                  <a:rPr kumimoji="1" lang="zh-CN" altLang="en-US" sz="2400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为单结点树的损失函数：</a:t>
                </a:r>
                <a:endParaRPr kumimoji="1" lang="en-US" altLang="zh-CN" sz="2400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以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𝑡</m:t>
                    </m:r>
                  </m:oMath>
                </a14:m>
                <a:r>
                  <a:rPr kumimoji="1" lang="zh-CN" altLang="en-US" sz="2400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为根结点的子树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的损失函数：</a:t>
                </a:r>
                <a:endParaRPr kumimoji="1" lang="en-US" altLang="zh-CN" sz="2400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endParaRPr kumimoji="1" lang="en-US" altLang="zh-CN" sz="2400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endParaRPr kumimoji="1" lang="en-US" altLang="zh-CN" sz="2400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endParaRPr kumimoji="1" lang="en-US" altLang="zh-CN" sz="2400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endParaRPr kumimoji="1" lang="en-US" altLang="zh-CN" sz="2400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endParaRPr kumimoji="1" lang="en-US" altLang="zh-CN" sz="2400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endParaRPr kumimoji="1" lang="en-US" altLang="zh-CN" sz="2400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7123" y="2094384"/>
                <a:ext cx="9724292" cy="5373216"/>
              </a:xfrm>
              <a:blipFill rotWithShape="1">
                <a:blip r:embed="rId1"/>
                <a:stretch>
                  <a:fillRect l="-3" t="-3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黑体" charset="0"/>
                <a:ea typeface="黑体" charset="0"/>
                <a:cs typeface="黑体" charset="0"/>
              </a:rPr>
              <a:t>CART剪枝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2" name="334E55B0-647D-440b-865C-3EC943EB4CBC-8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0" y="2320290"/>
            <a:ext cx="2947988" cy="395288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7848600" y="2488565"/>
            <a:ext cx="339725" cy="237490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334E55B0-647D-440b-865C-3EC943EB4CBC-9" descr="/private/var/folders/ps/swk8gj2x4sb8ss2k90ytdvb40000gn/T/com.kingsoft.wpsoffice.mac/wpsoffice.HaFYcK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3865880"/>
            <a:ext cx="3967163" cy="39528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6318885" y="3763645"/>
            <a:ext cx="475615" cy="102235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334E55B0-647D-440b-865C-3EC943EB4CBC-10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30" y="4072890"/>
            <a:ext cx="2609850" cy="395288"/>
          </a:xfrm>
          <a:prstGeom prst="rect">
            <a:avLst/>
          </a:prstGeom>
        </p:spPr>
      </p:pic>
      <p:pic>
        <p:nvPicPr>
          <p:cNvPr id="14" name="334E55B0-647D-440b-865C-3EC943EB4CBC-11" descr="/private/var/folders/ps/swk8gj2x4sb8ss2k90ytdvb40000gn/T/com.kingsoft.wpsoffice.mac/wpsoffice.sYgvhJ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830" y="5015389"/>
            <a:ext cx="2609850" cy="394970"/>
          </a:xfrm>
          <a:prstGeom prst="rect">
            <a:avLst/>
          </a:prstGeom>
        </p:spPr>
      </p:pic>
      <p:pic>
        <p:nvPicPr>
          <p:cNvPr id="15" name="334E55B0-647D-440b-865C-3EC943EB4CBC-12" descr="/private/var/folders/ps/swk8gj2x4sb8ss2k90ytdvb40000gn/T/com.kingsoft.wpsoffice.mac/wpsoffice.HbIaak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830" y="5957729"/>
            <a:ext cx="2609850" cy="394970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4" idx="0"/>
          </p:cNvCxnSpPr>
          <p:nvPr/>
        </p:nvCxnSpPr>
        <p:spPr>
          <a:xfrm>
            <a:off x="2611755" y="4468495"/>
            <a:ext cx="0" cy="546735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11755" y="5410200"/>
            <a:ext cx="0" cy="504825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334E55B0-647D-440b-865C-3EC943EB4CBC-13" descr="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5520" y="4476750"/>
            <a:ext cx="3052763" cy="9334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4142740" y="5015230"/>
            <a:ext cx="426720" cy="313690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195570" y="5638800"/>
                <a:ext cx="6299200" cy="831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ym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𝑡</m:t>
                    </m:r>
                  </m:oMath>
                </a14:m>
                <a:r>
                  <a:rPr kumimoji="1" lang="zh-CN" altLang="en-US" sz="2400" dirty="0">
                    <a:sym typeface="+mn-ea"/>
                  </a:rPr>
                  <a:t>有相同的损失函数值，而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𝑡</m:t>
                    </m:r>
                  </m:oMath>
                </a14:m>
                <a:r>
                  <a:rPr kumimoji="1" lang="zh-CN" altLang="en-US" sz="2400" dirty="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的</a:t>
                </a:r>
                <a:r>
                  <a:rPr kumimoji="1" lang="zh-CN" altLang="en-US" sz="2400" dirty="0">
                    <a:sym typeface="+mn-ea"/>
                  </a:rPr>
                  <a:t>结点少，因此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𝑡</m:t>
                    </m:r>
                  </m:oMath>
                </a14:m>
                <a:r>
                  <a:rPr kumimoji="1" lang="zh-CN" altLang="en-US" sz="2400" dirty="0">
                    <a:sym typeface="+mn-ea"/>
                  </a:rPr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ym typeface="+mn-ea"/>
                  </a:rPr>
                  <a:t>更可取，对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进行</a:t>
                </a:r>
                <a:r>
                  <a:rPr kumimoji="1" lang="zh-CN" altLang="en-US" sz="2400" dirty="0">
                    <a:sym typeface="+mn-ea"/>
                  </a:rPr>
                  <a:t>剪枝</a:t>
                </a:r>
                <a:endParaRPr kumimoji="1" lang="zh-CN" altLang="en-US" sz="2400" dirty="0">
                  <a:sym typeface="+mn-ea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70" y="5638800"/>
                <a:ext cx="6299200" cy="83121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>
            <a:off x="4227195" y="5634990"/>
            <a:ext cx="568325" cy="322580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83532" y="2317122"/>
                <a:ext cx="8424936" cy="5373216"/>
              </a:xfrm>
            </p:spPr>
            <p:txBody>
              <a:bodyPr>
                <a:normAutofit/>
              </a:bodyPr>
              <a:lstStyle/>
              <a:p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r>
                  <a:rPr kumimoji="1" lang="en-US" altLang="zh-CN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1. </a:t>
                </a: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剪枝，形成一个子树序列</a:t>
                </a:r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中每个内部结点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𝑡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，计算：</a:t>
                </a:r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中剪去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𝑔</m:t>
                    </m:r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kumimoji="1" lang="en-US" altLang="zh-CN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𝑡</m:t>
                    </m:r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，将得到的子树作为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，同时将最小的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𝑔</m:t>
                    </m:r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kumimoji="1" lang="en-US" altLang="zh-CN" i="1" dirty="0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</a:rPr>
                      <m:t>𝑡</m:t>
                    </m:r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为区间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的最优子树</a:t>
                </a:r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如此剪枝下去，直到根节点，不断地增加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𝛼</m:t>
                    </m:r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的值，产生新的区间</a:t>
                </a:r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532" y="2317122"/>
                <a:ext cx="8424936" cy="5373216"/>
              </a:xfrm>
              <a:blipFill rotWithShape="1">
                <a:blip r:embed="rId1"/>
                <a:stretch>
                  <a:fillRect l="-1" r="-81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黑体" charset="0"/>
                <a:ea typeface="黑体" charset="0"/>
                <a:cs typeface="黑体" charset="0"/>
              </a:rPr>
              <a:t>CART剪枝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18" name="334E55B0-647D-440b-865C-3EC943EB4CBC-14" descr="/private/var/folders/ps/swk8gj2x4sb8ss2k90ytdvb40000gn/T/com.kingsoft.wpsoffice.mac/wpsoffice.HUTMZq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35" y="2317115"/>
            <a:ext cx="3052763" cy="822960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 flipV="1">
            <a:off x="6825615" y="3140075"/>
            <a:ext cx="390525" cy="483870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83532" y="2293677"/>
                <a:ext cx="8424936" cy="5373216"/>
              </a:xfrm>
            </p:spPr>
            <p:txBody>
              <a:bodyPr>
                <a:normAutofit/>
              </a:bodyPr>
              <a:lstStyle/>
              <a:p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r>
                  <a:rPr kumimoji="1" lang="zh-CN" altLang="zh-CN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2</a:t>
                </a:r>
                <a:r>
                  <a:rPr kumimoji="1" lang="en-US" altLang="zh-CN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. </a:t>
                </a: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在剪枝得到的子树序列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,...,</m:t>
                    </m:r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中通过交叉验证选取最优子树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Heiti SC Light" panose="02000000000000000000" charset="-122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𝛼</m:t>
                        </m:r>
                      </m:sub>
                    </m:sSub>
                  </m:oMath>
                </a14:m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lvl="1"/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利用独立的验证数据集，测试子树序列中各子树的平方误差或基尼指数</a:t>
                </a:r>
                <a:endParaRPr kumimoji="1" lang="zh-CN" altLang="en-US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lvl="1"/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平方误差或基尼指数</a:t>
                </a: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最小的决策树被认为是最优决策树</a:t>
                </a:r>
                <a:endParaRPr kumimoji="1" lang="zh-CN" altLang="en-US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pPr lvl="0"/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统计学习方法</a:t>
                </a:r>
                <a:r>
                  <a:rPr kumimoji="1" lang="en-US" altLang="zh-CN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 - </a:t>
                </a:r>
                <a:r>
                  <a:rPr kumimoji="1" lang="zh-CN" altLang="en-US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算法</a:t>
                </a:r>
                <a:r>
                  <a:rPr kumimoji="1" lang="en-US" altLang="zh-CN" dirty="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5.7</a:t>
                </a:r>
                <a:endParaRPr kumimoji="1" lang="en-US" altLang="zh-CN" dirty="0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532" y="2293677"/>
                <a:ext cx="8424936" cy="5373216"/>
              </a:xfrm>
              <a:blipFill rotWithShape="1">
                <a:blip r:embed="rId1"/>
                <a:stretch>
                  <a:fillRect l="-1" t="-1" r="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黑体" charset="0"/>
                <a:ea typeface="黑体" charset="0"/>
                <a:cs typeface="黑体" charset="0"/>
              </a:rPr>
              <a:t>CART剪枝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625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提升树是以分类树或回归树为基本分类器的提升方法</a:t>
            </a:r>
            <a:endParaRPr lang="zh-CN" altLang="en-US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提升树被认为是统计学习中性能最好的方法之一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提升树模型（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boosting tree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）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提升方法实际采用：</a:t>
            </a:r>
            <a:r>
              <a:rPr lang="zh-CN" altLang="en-US" b="1" dirty="0">
                <a:solidFill>
                  <a:srgbClr val="C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加法模型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（即基函数的线性组合）与</a:t>
            </a:r>
            <a:r>
              <a:rPr lang="zh-CN" altLang="en-US" b="1" dirty="0">
                <a:solidFill>
                  <a:srgbClr val="C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前向分步算法</a:t>
            </a:r>
            <a:endParaRPr lang="zh-CN" altLang="en-US" b="1" dirty="0">
              <a:solidFill>
                <a:srgbClr val="C00000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以</a:t>
            </a:r>
            <a:r>
              <a:rPr lang="zh-CN" altLang="en-US" b="1" dirty="0">
                <a:solidFill>
                  <a:srgbClr val="C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决策树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为基函数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对分类问题决策树是二叉分类树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对回归问题决策树是二叉回归树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451339" y="11205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提升树</a:t>
            </a:r>
            <a:endParaRPr lang="zh-CN" altLang="en-US" dirty="0"/>
          </a:p>
        </p:txBody>
      </p:sp>
      <p:pic>
        <p:nvPicPr>
          <p:cNvPr id="2" name="334E55B0-647D-440b-865C-3EC943EB4CBC-2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8075" y="4572635"/>
            <a:ext cx="3895725" cy="1147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80250" y="43199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树的</a:t>
            </a:r>
            <a:r>
              <a:rPr lang="zh-CN" altLang="en-US"/>
              <a:t>个数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>
            <a:off x="8177530" y="4504055"/>
            <a:ext cx="804545" cy="68580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897745" y="5500370"/>
            <a:ext cx="1392555" cy="0"/>
          </a:xfrm>
          <a:prstGeom prst="line">
            <a:avLst/>
          </a:prstGeom>
          <a:ln w="508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60000" y="6061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决策树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339070" y="5500370"/>
            <a:ext cx="135890" cy="390525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743440" y="42278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决策树的</a:t>
            </a:r>
            <a:r>
              <a:rPr lang="zh-CN" altLang="en-US"/>
              <a:t>参数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0833100" y="4642485"/>
            <a:ext cx="195580" cy="407670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197" y="2207456"/>
            <a:ext cx="11966803" cy="5256584"/>
          </a:xfrm>
        </p:spPr>
        <p:txBody>
          <a:bodyPr>
            <a:normAutofit/>
          </a:bodyPr>
          <a:lstStyle/>
          <a:p>
            <a:r>
              <a:rPr lang="zh-CN" altLang="en-US" dirty="0"/>
              <a:t>前向分步算法</a:t>
            </a:r>
            <a:endParaRPr lang="en-US" altLang="zh-CN" dirty="0"/>
          </a:p>
          <a:p>
            <a:r>
              <a:rPr lang="zh-CN" altLang="en-US" dirty="0"/>
              <a:t>首先确定初始提升树：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m</a:t>
            </a:r>
            <a:r>
              <a:rPr lang="zh-CN" altLang="en-US" dirty="0"/>
              <a:t>步的模型：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其中，</a:t>
            </a:r>
            <a:r>
              <a:rPr lang="en-US" altLang="zh-CN" dirty="0"/>
              <a:t>f</a:t>
            </a:r>
            <a:r>
              <a:rPr lang="en-US" altLang="zh-CN" baseline="-25000" dirty="0"/>
              <a:t>m-1</a:t>
            </a:r>
            <a:r>
              <a:rPr lang="en-US" altLang="zh-CN" dirty="0"/>
              <a:t>(x)</a:t>
            </a:r>
            <a:r>
              <a:rPr lang="zh-CN" altLang="en-US" dirty="0"/>
              <a:t>为当前模型，通过经验风险极小化确定下一棵决策树的参数</a:t>
            </a:r>
            <a:r>
              <a:rPr lang="el-GR" altLang="zh-CN" dirty="0"/>
              <a:t>θ</a:t>
            </a:r>
            <a:r>
              <a:rPr lang="en-US" altLang="zh-CN" baseline="-25000" dirty="0"/>
              <a:t>m</a:t>
            </a:r>
            <a:endParaRPr lang="en-US" altLang="zh-CN" baseline="-25000" dirty="0"/>
          </a:p>
          <a:p>
            <a:endParaRPr lang="en-US" altLang="zh-CN" baseline="-25000" dirty="0"/>
          </a:p>
          <a:p>
            <a:endParaRPr lang="zh-CN" altLang="en-US" dirty="0"/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40" y="3230705"/>
            <a:ext cx="343020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507" y="2725869"/>
            <a:ext cx="115727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7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40" y="4929416"/>
            <a:ext cx="570577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/>
          <p:nvPr/>
        </p:nvSpPr>
        <p:spPr>
          <a:xfrm>
            <a:off x="451339" y="11205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提升树算法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6090" y="2275239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分类回归树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CART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（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Classification and Regression Trees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）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en-US" altLang="zh-CN" dirty="0" err="1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L.Breiman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</a:t>
            </a:r>
            <a:r>
              <a:rPr lang="en-US" altLang="zh-CN" dirty="0" err="1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J.Friedman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</a:t>
            </a:r>
            <a:r>
              <a:rPr lang="en-US" altLang="zh-CN" dirty="0" err="1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R.Olshen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和</a:t>
            </a:r>
            <a:r>
              <a:rPr lang="en-US" altLang="zh-CN" dirty="0" err="1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C.Stone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hlinkClick r:id="rId1"/>
              </a:rPr>
              <a:t>http://www.stat.berkeley.edu/~breiman/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hlinkClick r:id="rId2"/>
              </a:rPr>
              <a:t>http://www-stat.stanford.edu/~jhf/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hlinkClick r:id="rId3"/>
              </a:rPr>
              <a:t>http://www-stat.stanford.edu/~olshen/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目标变量是类别的：分类树</a:t>
            </a:r>
            <a:endParaRPr lang="zh-CN" altLang="en-US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目标变量是连续的：回归树</a:t>
            </a:r>
            <a:endParaRPr lang="zh-CN" altLang="en-US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黑体" charset="0"/>
                <a:ea typeface="黑体" charset="0"/>
                <a:cs typeface="黑体" charset="0"/>
              </a:rPr>
              <a:t>CART</a:t>
            </a:r>
            <a:r>
              <a:rPr lang="zh-CN" altLang="en-US" dirty="0">
                <a:latin typeface="黑体" charset="0"/>
                <a:ea typeface="黑体" charset="0"/>
                <a:cs typeface="黑体" charset="0"/>
              </a:rPr>
              <a:t>树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197" y="2207456"/>
            <a:ext cx="11966803" cy="525658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针对不同问题的提升树学习算法，其主要区别在于使用的</a:t>
            </a:r>
            <a:r>
              <a:rPr lang="zh-CN" altLang="en-US" sz="2800" b="1" dirty="0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  <a:sym typeface="+mn-ea"/>
              </a:rPr>
              <a:t>损失函数</a:t>
            </a:r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不同：</a:t>
            </a:r>
            <a:endParaRPr lang="en-US" altLang="zh-CN" sz="28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用</a:t>
            </a:r>
            <a:r>
              <a:rPr lang="zh-CN" altLang="en-US" sz="2800" b="1" dirty="0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  <a:sym typeface="+mn-ea"/>
              </a:rPr>
              <a:t>平方误差损失函数</a:t>
            </a:r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的回归问题</a:t>
            </a:r>
            <a:endParaRPr lang="en-US" altLang="zh-CN" sz="28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用</a:t>
            </a:r>
            <a:r>
              <a:rPr lang="zh-CN" altLang="en-US" sz="2800" b="1" dirty="0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  <a:sym typeface="+mn-ea"/>
              </a:rPr>
              <a:t>指数损失函数</a:t>
            </a:r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的分类问题</a:t>
            </a:r>
            <a:endParaRPr lang="zh-CN" altLang="en-US" sz="28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用</a:t>
            </a:r>
            <a:r>
              <a:rPr lang="zh-CN" altLang="en-US" sz="2800" b="1" dirty="0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  <a:sym typeface="+mn-ea"/>
              </a:rPr>
              <a:t>一般损失函数</a:t>
            </a:r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的一般决策问题</a:t>
            </a:r>
            <a:endParaRPr lang="en-US" altLang="zh-CN" sz="28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对二类分类问题：提升树算法只需将</a:t>
            </a:r>
            <a:r>
              <a:rPr lang="en-US" altLang="zh-CN" sz="2800" dirty="0" err="1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AdaBoost</a:t>
            </a:r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算法中的基本分类器限制为二类分类树即可，可是说这时的提升树算法是</a:t>
            </a:r>
            <a:r>
              <a:rPr lang="en-US" altLang="zh-CN" sz="2800" dirty="0" err="1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AdaBoost</a:t>
            </a:r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算法的特殊情况</a:t>
            </a:r>
            <a:endParaRPr lang="en-US" altLang="zh-CN" sz="28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如下只讨论回归问题</a:t>
            </a:r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的提升树</a:t>
            </a:r>
            <a:endParaRPr lang="en-US" altLang="zh-CN" sz="28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zh-CN" altLang="en-US" dirty="0"/>
          </a:p>
        </p:txBody>
      </p:sp>
      <p:sp>
        <p:nvSpPr>
          <p:cNvPr id="7" name="标题 1"/>
          <p:cNvSpPr txBox="1"/>
          <p:nvPr/>
        </p:nvSpPr>
        <p:spPr>
          <a:xfrm>
            <a:off x="451339" y="11205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提升树算法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6256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回归问题的提升树：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已知训练数据集：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将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X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划分为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J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个互不相交的区域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R</a:t>
            </a:r>
            <a:r>
              <a:rPr lang="en-US" altLang="zh-CN" baseline="-250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1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,R</a:t>
            </a:r>
            <a:r>
              <a:rPr lang="en-US" altLang="zh-CN" baseline="-250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2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, ..., R</a:t>
            </a:r>
            <a:r>
              <a:rPr lang="en-US" altLang="zh-CN" baseline="-250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j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, 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并且在每个区域上确定输出的常量</a:t>
            </a:r>
            <a:r>
              <a:rPr lang="en-US" altLang="zh-CN" dirty="0" err="1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c</a:t>
            </a:r>
            <a:r>
              <a:rPr lang="en-US" altLang="zh-CN" baseline="-25000" dirty="0" err="1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j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，那么，树可表示为：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J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是回归树的复杂度即叶结点个数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192" y="2786674"/>
            <a:ext cx="55283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/>
          <p:nvPr/>
        </p:nvSpPr>
        <p:spPr>
          <a:xfrm>
            <a:off x="451339" y="11205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提升树算法</a:t>
            </a:r>
            <a:endParaRPr lang="zh-CN" altLang="en-US" dirty="0"/>
          </a:p>
        </p:txBody>
      </p:sp>
      <p:pic>
        <p:nvPicPr>
          <p:cNvPr id="2" name="334E55B0-647D-440b-865C-3EC943EB4CBC-25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71160"/>
            <a:ext cx="6256818" cy="395288"/>
          </a:xfrm>
          <a:prstGeom prst="rect">
            <a:avLst/>
          </a:prstGeom>
        </p:spPr>
      </p:pic>
      <p:pic>
        <p:nvPicPr>
          <p:cNvPr id="4" name="334E55B0-647D-440b-865C-3EC943EB4CBC-26" descr="/private/var/folders/ps/swk8gj2x4sb8ss2k90ytdvb40000gn/T/com.kingsoft.wpsoffice.mac/wpsoffice.KFKtsH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618" y="4570730"/>
            <a:ext cx="4448056" cy="9001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4652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前向分步算法：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>
              <a:buNone/>
            </a:pP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在前向分步算法的第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步，给定当前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f</a:t>
            </a:r>
            <a:r>
              <a:rPr lang="en-US" altLang="zh-CN" baseline="-250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m-1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需求解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>
              <a:buNone/>
            </a:pP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得到第</a:t>
            </a:r>
            <a:r>
              <a:rPr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</a:t>
            </a:r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棵树的参数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采用平方损失函数时：</a:t>
            </a:r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17" y="2177946"/>
            <a:ext cx="4242610" cy="135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88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45" y="4430360"/>
            <a:ext cx="4624622" cy="66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88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53" y="5263305"/>
            <a:ext cx="3189874" cy="40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451339" y="11205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提升树算法</a:t>
            </a:r>
            <a:endParaRPr lang="zh-CN" altLang="en-US" dirty="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8557260" y="4070350"/>
            <a:ext cx="492760" cy="169545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334E55B0-647D-440b-865C-3EC943EB4CBC-22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480" y="4446270"/>
            <a:ext cx="561975" cy="442913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4465320" y="4719955"/>
            <a:ext cx="492125" cy="147955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34E55B0-647D-440b-865C-3EC943EB4CBC-23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395" y="5668645"/>
            <a:ext cx="2786063" cy="3952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02545" y="616331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残差</a:t>
            </a:r>
            <a:endParaRPr lang="zh-CN" altLang="en-US" sz="2800"/>
          </a:p>
        </p:txBody>
      </p:sp>
      <p:pic>
        <p:nvPicPr>
          <p:cNvPr id="8" name="334E55B0-647D-440b-865C-3EC943EB4CBC-27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85" y="5855970"/>
            <a:ext cx="7724125" cy="8420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6523"/>
                <a:ext cx="10515600" cy="4351338"/>
              </a:xfrm>
            </p:spPr>
            <p:txBody>
              <a:bodyPr/>
              <a:lstStyle/>
              <a:p>
                <a:r>
                  <a:rPr lang="zh-CN" altLang="en-US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统计学习方法</a:t>
                </a:r>
                <a:r>
                  <a:rPr lang="en-US" altLang="zh-CN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 - </a:t>
                </a:r>
                <a:r>
                  <a:rPr lang="zh-CN" altLang="en-US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算法</a:t>
                </a:r>
                <a:r>
                  <a:rPr lang="en-US" altLang="zh-CN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8.3</a:t>
                </a:r>
                <a:endParaRPr lang="en-US" altLang="zh-CN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  <a:sym typeface="+mn-ea"/>
                </a:endParaRPr>
              </a:p>
              <a:p>
                <a:r>
                  <a:rPr lang="zh-CN" altLang="en-US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决策树桩（</a:t>
                </a:r>
                <a:r>
                  <a:rPr lang="en-US" altLang="zh-CN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decision stump</a:t>
                </a:r>
                <a:r>
                  <a:rPr lang="zh-CN" altLang="en-US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）：</a:t>
                </a:r>
                <a:endParaRPr lang="zh-CN" altLang="en-US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  <a:sym typeface="+mn-ea"/>
                </a:endParaRPr>
              </a:p>
              <a:p>
                <a:pPr lvl="1"/>
                <a:r>
                  <a:rPr lang="zh-CN" altLang="en-US" sz="2400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基本分类器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  <a:sym typeface="+mn-ea"/>
                      </a:rPr>
                      <m:t>𝑥</m:t>
                    </m:r>
                    <m:r>
                      <a:rPr lang="en-US" altLang="zh-CN" sz="2400" i="1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  <a:sym typeface="+mn-ea"/>
                      </a:rPr>
                      <m:t>&lt;</m:t>
                    </m:r>
                    <m:r>
                      <a:rPr lang="en-US" altLang="zh-CN" sz="2400" i="1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  <a:sym typeface="+mn-ea"/>
                      </a:rPr>
                      <m:t>𝑣</m:t>
                    </m:r>
                  </m:oMath>
                </a14:m>
                <a:r>
                  <a:rPr lang="zh-CN" altLang="en-US" sz="2400">
                    <a:latin typeface="DejaVu Math TeX Gyre" panose="02000503000000000000" charset="0"/>
                    <a:ea typeface="Heiti SC Light" panose="02000000000000000000" charset="-122"/>
                    <a:cs typeface="DejaVu Math TeX Gyre" panose="02000503000000000000" charset="0"/>
                    <a:sym typeface="+mn-ea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  <a:sym typeface="+mn-ea"/>
                      </a:rPr>
                      <m:t>𝑥</m:t>
                    </m:r>
                    <m:r>
                      <a:rPr lang="en-US" altLang="zh-CN" sz="2400" i="1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  <a:sym typeface="+mn-ea"/>
                      </a:rPr>
                      <m:t>&gt;</m:t>
                    </m:r>
                    <m:r>
                      <a:rPr lang="en-US" altLang="zh-CN" sz="2400" i="1">
                        <a:latin typeface="DejaVu Math TeX Gyre" panose="02000503000000000000" charset="0"/>
                        <a:ea typeface="Heiti SC Light" panose="02000000000000000000" charset="-122"/>
                        <a:cs typeface="DejaVu Math TeX Gyre" panose="02000503000000000000" charset="0"/>
                        <a:sym typeface="+mn-ea"/>
                      </a:rPr>
                      <m:t>𝑣</m:t>
                    </m:r>
                  </m:oMath>
                </a14:m>
                <a:endParaRPr lang="en-US" altLang="zh-CN" sz="2400" i="1">
                  <a:latin typeface="DejaVu Math TeX Gyre" panose="02000503000000000000" charset="0"/>
                  <a:ea typeface="Heiti SC Light" panose="02000000000000000000" charset="-122"/>
                  <a:cs typeface="DejaVu Math TeX Gyre" panose="02000503000000000000" charset="0"/>
                  <a:sym typeface="+mn-ea"/>
                </a:endParaRPr>
              </a:p>
              <a:p>
                <a:pPr lvl="1"/>
                <a:r>
                  <a:rPr lang="zh-CN" altLang="en-US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</a:rPr>
                  <a:t>由一个根结点直接连接两个叶结点的简单决策树</a:t>
                </a:r>
                <a:endParaRPr lang="en-US" altLang="zh-CN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endParaRPr>
              </a:p>
              <a:p>
                <a:r>
                  <a:rPr lang="zh-CN" altLang="en-US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统计学习方法</a:t>
                </a:r>
                <a:r>
                  <a:rPr lang="en-US" altLang="zh-CN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 - </a:t>
                </a:r>
                <a:r>
                  <a:rPr lang="zh-CN" altLang="en-US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例</a:t>
                </a:r>
                <a:r>
                  <a:rPr lang="en-US" altLang="zh-CN">
                    <a:latin typeface="Heiti SC Light" panose="02000000000000000000" charset="-122"/>
                    <a:ea typeface="Heiti SC Light" panose="02000000000000000000" charset="-122"/>
                    <a:cs typeface="Heiti SC Light" panose="02000000000000000000" charset="-122"/>
                    <a:sym typeface="+mn-ea"/>
                  </a:rPr>
                  <a:t>8.2</a:t>
                </a:r>
                <a:endParaRPr lang="en-US" altLang="zh-CN"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6523"/>
                <a:ext cx="10515600" cy="4351338"/>
              </a:xfrm>
              <a:blipFill rotWithShape="1">
                <a:blip r:embed="rId1"/>
                <a:stretch>
                  <a:fillRect t="-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/>
          <p:cNvSpPr txBox="1"/>
          <p:nvPr/>
        </p:nvSpPr>
        <p:spPr>
          <a:xfrm>
            <a:off x="451339" y="11205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提升树算法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9392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CART假设决策树是二叉树，内部结点特征的取值为“是”和“否”，左分支是取值为“是”的分支，右分支是取值为“否”的分支</a:t>
            </a:r>
            <a:endParaRPr lang="zh-CN" altLang="en-US" sz="28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sz="28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这样的决策树等价于递归地二分每个特征，将输入空间即特征空间划分为有限个单元，并在这些单元上确定预测的概率分布，也就是在输入给定的条件下输出的条件概率分布</a:t>
            </a:r>
            <a:endParaRPr lang="zh-CN" altLang="en-US" sz="28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黑体" charset="0"/>
                <a:ea typeface="黑体" charset="0"/>
                <a:cs typeface="黑体" charset="0"/>
              </a:rPr>
              <a:t>CART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93926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算法由两部分组成</a:t>
            </a:r>
            <a:r>
              <a:rPr kumimoji="1" lang="zh-CN" altLang="zh-CN" dirty="0"/>
              <a:t>：</a:t>
            </a:r>
            <a:endParaRPr kumimoji="1" lang="en-US" altLang="zh-CN" dirty="0"/>
          </a:p>
          <a:p>
            <a:pPr marL="914400" lvl="1" indent="-457200">
              <a:buAutoNum type="arabicPeriod"/>
            </a:pPr>
            <a:r>
              <a:rPr kumimoji="1" lang="zh-CN" altLang="en-US" dirty="0"/>
              <a:t>决策树生成：基于训练数据集生成决策树，生成的决策树要尽量大</a:t>
            </a:r>
            <a:endParaRPr kumimoji="1" lang="zh-CN" altLang="en-US" dirty="0"/>
          </a:p>
          <a:p>
            <a:pPr marL="914400" lvl="1" indent="-457200">
              <a:buAutoNum type="arabicPeriod"/>
            </a:pPr>
            <a:r>
              <a:rPr kumimoji="1" lang="zh-CN" altLang="en-US" dirty="0"/>
              <a:t>决策树剪枝：用验证数据集对已生成的树进行剪枝并选择最优子树，这时用损失函数最小作为剪枝的标准</a:t>
            </a:r>
            <a:endParaRPr kumimoji="1" lang="zh-CN" altLang="en-US" dirty="0"/>
          </a:p>
          <a:p>
            <a:r>
              <a:rPr kumimoji="1" lang="zh-CN" altLang="en-US" dirty="0"/>
              <a:t>回归树：平方误差最小化</a:t>
            </a:r>
            <a:endParaRPr kumimoji="1" lang="en-US" altLang="zh-CN" dirty="0"/>
          </a:p>
          <a:p>
            <a:r>
              <a:rPr kumimoji="1" lang="zh-CN" altLang="en-US" dirty="0"/>
              <a:t>分类树：</a:t>
            </a:r>
            <a:r>
              <a:rPr kumimoji="1" lang="en-US" altLang="zh-CN" dirty="0" err="1"/>
              <a:t>Gini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endParaRPr kumimoji="1"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CART</a:t>
            </a:r>
            <a:r>
              <a:rPr kumimoji="1" lang="zh-CN" altLang="en-US" dirty="0"/>
              <a:t>树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黑体" charset="0"/>
                <a:ea typeface="黑体" charset="0"/>
                <a:cs typeface="黑体" charset="0"/>
              </a:rPr>
              <a:t>CART</a:t>
            </a:r>
            <a:r>
              <a:rPr kumimoji="1" lang="zh-CN" altLang="en-US" dirty="0">
                <a:latin typeface="黑体" charset="0"/>
                <a:ea typeface="黑体" charset="0"/>
                <a:cs typeface="黑体" charset="0"/>
              </a:rPr>
              <a:t>的生成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965" y="2176145"/>
            <a:ext cx="11118215" cy="41275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回归树的生成</a:t>
            </a:r>
            <a:endParaRPr kumimoji="1" lang="en-US" altLang="zh-CN" dirty="0"/>
          </a:p>
          <a:p>
            <a:r>
              <a:rPr kumimoji="1" lang="zh-CN" altLang="en-US" dirty="0"/>
              <a:t>设</a:t>
            </a:r>
            <a:r>
              <a:rPr kumimoji="1" lang="en-US" altLang="zh-CN" dirty="0"/>
              <a:t>Y</a:t>
            </a:r>
            <a:r>
              <a:rPr kumimoji="1" lang="zh-CN" altLang="en-US" dirty="0"/>
              <a:t>是连续变量，给定训练数据集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假设已将输入空间划分为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各单元</a:t>
            </a:r>
            <a:r>
              <a:rPr kumimoji="1" lang="en-US" altLang="zh-CN" dirty="0"/>
              <a:t>R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R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..., R</a:t>
            </a:r>
            <a:r>
              <a:rPr kumimoji="1" lang="en-US" altLang="zh-CN" baseline="-25000" dirty="0"/>
              <a:t>M</a:t>
            </a:r>
            <a:r>
              <a:rPr kumimoji="1" lang="zh-CN" altLang="en-US" dirty="0"/>
              <a:t>，并且在每个单元</a:t>
            </a:r>
            <a:r>
              <a:rPr kumimoji="1" lang="en-US" altLang="zh-CN" dirty="0" err="1"/>
              <a:t>R</a:t>
            </a:r>
            <a:r>
              <a:rPr kumimoji="1" lang="en-US" altLang="zh-CN" baseline="-25000" dirty="0" err="1"/>
              <a:t>m</a:t>
            </a:r>
            <a:r>
              <a:rPr kumimoji="1" lang="zh-CN" altLang="en-US" dirty="0"/>
              <a:t>上有一个</a:t>
            </a:r>
            <a:r>
              <a:rPr kumimoji="1" lang="zh-CN" altLang="en-US" b="1" dirty="0">
                <a:solidFill>
                  <a:srgbClr val="C00000"/>
                </a:solidFill>
              </a:rPr>
              <a:t>固定的</a:t>
            </a:r>
            <a:r>
              <a:rPr kumimoji="1" lang="zh-CN" altLang="en-US" dirty="0"/>
              <a:t>输出值</a:t>
            </a:r>
            <a:r>
              <a:rPr kumimoji="1" lang="en-US" altLang="zh-CN" dirty="0"/>
              <a:t>C</a:t>
            </a:r>
            <a:r>
              <a:rPr kumimoji="1" lang="en-US" altLang="zh-CN" baseline="-25000" dirty="0"/>
              <a:t>m</a:t>
            </a:r>
            <a:r>
              <a:rPr kumimoji="1" lang="zh-CN" altLang="en-US" dirty="0"/>
              <a:t>，</a:t>
            </a:r>
            <a:r>
              <a:rPr kumimoji="1" lang="zh-CN" altLang="en-US" dirty="0"/>
              <a:t>则回归树表示为</a:t>
            </a:r>
            <a:endParaRPr kumimoji="1" lang="zh-CN" altLang="en-US" dirty="0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6539865" y="2608580"/>
            <a:ext cx="290195" cy="361315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34E55B0-647D-440b-865C-3EC943EB4CBC-1" descr="/private/var/folders/ps/swk8gj2x4sb8ss2k90ytdvb40000gn/T/com.kingsoft.wpsoffice.mac/wpsoffice.YdRxOQ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6873" y="2092960"/>
            <a:ext cx="6291263" cy="395288"/>
          </a:xfrm>
          <a:prstGeom prst="rect">
            <a:avLst/>
          </a:prstGeom>
        </p:spPr>
      </p:pic>
      <p:pic>
        <p:nvPicPr>
          <p:cNvPr id="11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15" y="4979035"/>
            <a:ext cx="4281488" cy="11477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黑体" charset="0"/>
                <a:ea typeface="黑体" charset="0"/>
                <a:cs typeface="黑体" charset="0"/>
              </a:rPr>
              <a:t>CART</a:t>
            </a:r>
            <a:r>
              <a:rPr kumimoji="1" lang="zh-CN" altLang="en-US" dirty="0">
                <a:latin typeface="黑体" charset="0"/>
                <a:ea typeface="黑体" charset="0"/>
                <a:cs typeface="黑体" charset="0"/>
              </a:rPr>
              <a:t>的生成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965" y="2176145"/>
            <a:ext cx="11118215" cy="426339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平方误差来表示预测误差，用平方误差最小准则求解每个单元上的最优输出值：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err="1"/>
              <a:t>单元</a:t>
            </a:r>
            <a:r>
              <a:rPr kumimoji="1" lang="en-US" altLang="zh-CN" dirty="0" err="1"/>
              <a:t>R</a:t>
            </a:r>
            <a:r>
              <a:rPr kumimoji="1" lang="en-US" altLang="zh-CN" baseline="-25000" dirty="0" err="1"/>
              <a:t>m</a:t>
            </a:r>
            <a:r>
              <a:rPr kumimoji="1" lang="zh-CN" altLang="en-US" dirty="0"/>
              <a:t>上的</a:t>
            </a:r>
            <a:r>
              <a:rPr kumimoji="1" lang="en-US" altLang="zh-CN" dirty="0"/>
              <a:t>C</a:t>
            </a:r>
            <a:r>
              <a:rPr kumimoji="1" lang="en-US" altLang="zh-CN" baseline="-25000" dirty="0"/>
              <a:t>m</a:t>
            </a:r>
            <a:r>
              <a:rPr kumimoji="1" lang="zh-CN" altLang="en-US" dirty="0"/>
              <a:t>的最优值：</a:t>
            </a:r>
            <a:endParaRPr kumimoji="1" lang="zh-CN" altLang="en-US" dirty="0"/>
          </a:p>
        </p:txBody>
      </p:sp>
      <p:pic>
        <p:nvPicPr>
          <p:cNvPr id="10" name="334E55B0-647D-440b-865C-3EC943EB4CBC-3" descr="/private/var/folders/ps/swk8gj2x4sb8ss2k90ytdvb40000gn/T/com.kingsoft.wpsoffice.mac/wpsoffice.XmnDbe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6080" y="3202305"/>
            <a:ext cx="3800475" cy="1068705"/>
          </a:xfrm>
          <a:prstGeom prst="rect">
            <a:avLst/>
          </a:prstGeom>
        </p:spPr>
      </p:pic>
      <p:pic>
        <p:nvPicPr>
          <p:cNvPr id="11" name="334E55B0-647D-440b-865C-3EC943EB4CBC-4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75" y="5504180"/>
            <a:ext cx="4692015" cy="474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77365" y="2176145"/>
                <a:ext cx="9559290" cy="4434205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问题：如何对输入空间进行划分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启发式：选择第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𝑗</m:t>
                    </m:r>
                  </m:oMath>
                </a14:m>
                <a:r>
                  <a:rPr kumimoji="1" lang="zh-CN" altLang="en-US" dirty="0"/>
                  <a:t>个变量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/>
                  <a:t>和它取的值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r>
                  <a:rPr kumimoji="1" lang="zh-CN" altLang="en-US" dirty="0"/>
                  <a:t>，作为切分变量和切分点，定义两个区域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7365" y="2176145"/>
                <a:ext cx="9559290" cy="44342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黑体" charset="0"/>
                <a:ea typeface="黑体" charset="0"/>
                <a:cs typeface="黑体" charset="0"/>
              </a:rPr>
              <a:t>CART</a:t>
            </a:r>
            <a:r>
              <a:rPr kumimoji="1" lang="zh-CN" altLang="en-US" dirty="0">
                <a:latin typeface="黑体" charset="0"/>
                <a:ea typeface="黑体" charset="0"/>
                <a:cs typeface="黑体" charset="0"/>
              </a:rPr>
              <a:t>的生成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2" name="334E55B0-647D-440b-865C-3EC943EB4CBC-5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5" y="4122420"/>
            <a:ext cx="4100513" cy="471488"/>
          </a:xfrm>
          <a:prstGeom prst="rect">
            <a:avLst/>
          </a:prstGeom>
        </p:spPr>
      </p:pic>
      <p:pic>
        <p:nvPicPr>
          <p:cNvPr id="4" name="334E55B0-647D-440b-865C-3EC943EB4CBC-6" descr="/private/var/folders/ps/swk8gj2x4sb8ss2k90ytdvb40000gn/T/com.kingsoft.wpsoffice.mac/wpsoffice.Jufodg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95" y="4798060"/>
            <a:ext cx="4100513" cy="4714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77365" y="2176145"/>
                <a:ext cx="9559290" cy="4434205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然后寻找最优切分变量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𝑗</m:t>
                    </m:r>
                  </m:oMath>
                </a14:m>
                <a:r>
                  <a:rPr kumimoji="1" lang="zh-CN" altLang="en-US" dirty="0"/>
                  <a:t>和最优切分点</a:t>
                </a:r>
                <a:r>
                  <a:rPr kumimoji="1" lang="en-US" altLang="zh-CN" i="1" dirty="0">
                    <a:latin typeface="DejaVu Math TeX Gyre" panose="02000503000000000000" charset="0"/>
                    <a:cs typeface="DejaVu Math TeX Gyre" panose="02000503000000000000" charset="0"/>
                  </a:rPr>
                  <a:t>s</a:t>
                </a:r>
                <a:r>
                  <a:rPr kumimoji="1" lang="zh-CN" altLang="en-US" dirty="0"/>
                  <a:t>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对固定输入变量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𝑗</m:t>
                    </m:r>
                  </m:oMath>
                </a14:m>
                <a:r>
                  <a:rPr kumimoji="1" lang="zh-CN" altLang="en-US" dirty="0"/>
                  <a:t>可以找到最优切分点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kumimoji="1" lang="en-US" altLang="zh-CN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7365" y="2176145"/>
                <a:ext cx="9559290" cy="44342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黑体" charset="0"/>
                <a:ea typeface="黑体" charset="0"/>
                <a:cs typeface="黑体" charset="0"/>
              </a:rPr>
              <a:t>CART</a:t>
            </a:r>
            <a:r>
              <a:rPr kumimoji="1" lang="zh-CN" altLang="en-US" dirty="0">
                <a:latin typeface="黑体" charset="0"/>
                <a:ea typeface="黑体" charset="0"/>
                <a:cs typeface="黑体" charset="0"/>
              </a:rPr>
              <a:t>的生成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2" name="334E55B0-647D-440b-865C-3EC943EB4CBC-15" descr="/private/var/folders/ps/swk8gj2x4sb8ss2k90ytdvb40000gn/T/com.kingsoft.wpsoffice.mac/wpsoffice.UpKfJC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140" y="470853"/>
            <a:ext cx="7401917" cy="91059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6570980" y="1381760"/>
            <a:ext cx="390525" cy="577850"/>
          </a:xfrm>
          <a:prstGeom prst="straightConnector1">
            <a:avLst/>
          </a:prstGeom>
          <a:ln w="508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334E55B0-647D-440b-865C-3EC943EB4CBC-16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60" y="4424045"/>
            <a:ext cx="44958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/>
        </p:nvSpPr>
        <p:spPr>
          <a:xfrm>
            <a:off x="369277" y="1162843"/>
            <a:ext cx="10515600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黑体" charset="0"/>
                <a:ea typeface="黑体" charset="0"/>
                <a:cs typeface="黑体" charset="0"/>
              </a:rPr>
              <a:t>CART</a:t>
            </a:r>
            <a:r>
              <a:rPr kumimoji="1" lang="zh-CN" altLang="en-US" dirty="0">
                <a:latin typeface="黑体" charset="0"/>
                <a:ea typeface="黑体" charset="0"/>
                <a:cs typeface="黑体" charset="0"/>
              </a:rPr>
              <a:t>的生成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9405" y="2188210"/>
            <a:ext cx="8425180" cy="4127500"/>
          </a:xfrm>
        </p:spPr>
        <p:txBody>
          <a:bodyPr/>
          <a:lstStyle/>
          <a:p>
            <a:r>
              <a:rPr kumimoji="1"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最小二乘回归树生成算法</a:t>
            </a:r>
            <a:endParaRPr kumimoji="1" lang="zh-CN" altLang="en-US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kumimoji="1"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统计学习方法</a:t>
            </a:r>
            <a:r>
              <a:rPr kumimoji="1"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- </a:t>
            </a:r>
            <a:r>
              <a:rPr kumimoji="1" lang="zh-CN" altLang="en-US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算法</a:t>
            </a:r>
            <a:r>
              <a:rPr kumimoji="1" lang="en-US" altLang="zh-CN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5.5</a:t>
            </a:r>
            <a:endParaRPr kumimoji="1" lang="en-US" altLang="zh-CN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 cmpd="sng">
          <a:solidFill>
            <a:schemeClr val="tx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UkQxY2V5aDRYekVzZVY4eEtTd29lRjh5TEhsZk1pa3NYR1J2ZEhOakxDaDRYMDRzZVY5T0tWeDlJRnhkIiwKCSJMYXRleEltZ0Jhc2U2NCIgOiAiaVZCT1J3MEtHZ29BQUFBTlNVaEVVZ0FBQlNrQUFBQlRCQU1BQUFDQm9KOGdBQUFBTUZCTVZFWC8vLzhBQUFBQUFBQUFBQUFBQUFBQUFBQUFBQUFBQUFBQUFBQUFBQUFBQUFBQUFBQUFBQUFBQUFBQUFBQUFBQUF2M2FCN0FBQUFEM1JTVGxNQXUrL2R6YXVKUkJCbW1TSjJWREorUmloTUFBQUFDWEJJV1hNQUFBN0VBQUFPeEFHVkt3NGJBQUFkbVVsRVFWUjRBYzFkYTR4cjExVSs4L2FNNTlWQVVacis4UFJlVmRCQzhXMGVJdEFLanlpUFNvQm1pRUFObE1vVGtDaENRcDYyVWdJTjFWZ0pVZEpXWktZb1JSRkk5UlFSb0sxVUR5a0tyd2E3VlNTUWtQQnRTLytBaEtlQWlnQUozOHpjcERlM045bDgrM24yWG51Zmh6M0hOdWVIejM2dGI2MjE5OXBycjczUHNSMUZrN21lZitET3MxUEM2bXY3cEdCYzJXZVBoa0NlbUZUbHR3d2hWWEZOMTM2Z09Ld1JrVHpONTgvdS9zenBpR0NqazVWZVlJeWRuN2dBSzJla3dLMHVNRGYzWW42d3lVa1YxVGJ6aTFWY3kvYjNGb2MxS2hMVmZLSEcyTm5uUjBVYmxhN0gyRnNmcHNUMTEyakp1UEtsMnJ0elEwOU9xdWpSNjgzY1loWFdjSUdkRm9ZMU1wQ3YrWC90TVBiR2tmRkdJdngzeHQ3bUVjNndmYTlzWEFYUG5qZHpRazlTcW5MMTNweFNGZGlzOHEwQ3dVYUZDbWkrWG1Gc2IxUzhVZWpXR0h2SnA5dDV4UzhiVjhrNnl6ditrNVFxR3VTZUxJVjF6RHc3S2d6ckFrQUJ6V0VsTnluaWJRajhyT3Y4eDk1UFc0eWVIekIyN0ZFdlRIUm05Szk3QWdRTEppdlZHdHNPU2pIR3d2ckxZd1RQRHgzUy9NQXprNUpsa1NyNVVtRUxiSlVGYktJeHhBNGt2N1pKTFJmWmJsS1ZVejVacWFKR1lBMXg1Q2s2czhnMmk0WWNEUytnK1NwamRLZnhlOCs4cnNyTjhZN1A4dXRuYWtoZVB4bU5JYVVDTnorV1dXSTNhTHV4NW11MzhzQlBXcW81MXMwalZuRnREbGl6T0xDTElJVTBEM3F2RlZqaTkyaE9IMGJHVytaMTVYRDNlY2F1ZUJTUFREaSs2ZVRhZWs1YXFyTG5IYnlPS3JTZ1ZKMWdNSjhxZVVqekJndk1HZmcwYStyeTNIWXFjTjdLRFM5ZUFPVk9ZRkhQQ3poS3U5WEF6UEJ4SmkxVjFEdjNoUmhqeVh4QlExcUFpQUhOc2YvWTk1QVhZSWZXb3YzbldNT2JYcU1SQ2c0RFcvNWw5dTBSa0M1Q1VzMFI1azllcXRtSjd2bWlsajNBRituTmk5TUdOSWVoSEhuQXN6aGZ0d3NyQlRsTE1PdmF1RHg5R05pVjB6YkY1bHM1bHZESlM3VTgwU1c4VkZSUVZzRFFCRFFQR1VyVUljZUtpQWR6K0pkc0FVUE02b0VJSWh2cElpM21jaXhlazVjcXFrMHlrbG1ZOEJZemRieDh6VU9HQXZmT25GaVlueGI1NjN3cXAyQmxnTm42NUNmdEduczFLSjFWT0FXcG9qNjdha2t3NXVSZzRpdFVpa0srNWdGRGlhSTZJOEZlSTdSNVR1R1RVQlZnTmpPRlNWdHp3cE9Rck5PUWFvNXRoVVFaVDFsbDRpdFVpaDYrNWdGRGlhSXFJejMwQ012Mkx5bHNkVldBMlRRbWJjK1BicldFNmo0TnFWWlpyb05VSXVsbzJXbXNCY21TK3BvSERDVXFZOEhlZFVCd2dGbEUxQk5nVnNteDlYQkVLU0J6U09hY0R6a05xVXJ1RHRNWHFzQ1NtWWx1cmJJRTl6VVBHRXEwREt0ME4rWjRYbDZFOWZqTVNteXl4M1NpZ3hheUhQOVVwRUxjTkxIQThqRFhtVzJXTlJWVzcybnVHMG9Va2VOS01PZmJuYjJMQytFeld5MW1jeitjYUV0WmpuOHFVa1VIT2M0R2hsTTBzWFd2aU5GTVJCKzZ3dFBjTjVRb29zZVY0RkpqUlhTWnoyeU9iS3VHVm1na0F1Y1pRUUJoT2xKdFRLNHZhdjkvenRCNTkzdWErNFlTZWNlVm9OdGg3RnBnK0lZczhwa05pakQySWFXSW9rcUdxNWlPVkRNVFd6ZldzeGFMb1h2MFlnU2U1cjZoUk41eEpWaldRMi83REMyS3o2eWRZUjlEczhoRjBNb0lxNllqMWZMRVl1eVZpZGwvcnVIQVJvYnNMbnhEQ1J4WFJsR2JuS3ZuNDBaYitjeUtPWjJuZkxMeW5Zd3Q2SFNrd3RISGFaYmt4ZFJ2QkY0b0xBWjVOQlJQYzk5UUFzZVZ3aXB2amNiUnB2S1lMVEZtMTA4cVBaZCtORGdscVJDOGR5ZlRBd2RGaEdORmlrbzE5d3dsQ2h4WEN2ZFp3Sk53ajluaWRBS2NCWmI2K3Z1VXBFS1l0Rm5rVUNkak5hWVN6U2ZMNDJudUdVb1VPSzdrKzRNaW5sZDd6T2E5QUtmOFFPM3Q0cXkwL012c251SE83ejVSZmZOK2l1WldGUTVrclp5WExGU3E1ZHZPM3VOeENCZTBKdVhDZHJ4by9ybnZPSCtERU9xNTJ2bjd3dExsS3MwL0JnNGMxZHd6RkhsY2Vlb1FpWk9oQXI1WTRqSGJvT2ZaK05ibG1YemRyY0V1eVFTUkpESDdIK3l5OVFYS0w2ZDV3L1gwQ0s1SXFkWjN6bXJ4ZzdMVmFwbzNIR1NFdTRtcUQxdkI2SG45TnhpcmlxaG1rWjNKeExDUXN2MFFZK0F3b0pwN2hoSThydVJQeGd2NGxvVEg3SUNPUSt2OEQ2S1A4ZlYxNXV6cGFLa3lCTThsOWprY0hod3JaUmZUTFpvK3UzSzZDTWZaNUx0TW8wc1ZIZHc4V1k2N3JwRWEwRzR3NTAwdFY2Z0NjNGliVHgyNFpmYURKNlUyang4cWIybEdIekM5NkRUS2tSbHFER3c4cXJsbktPSzRram9hL214bkhIRmxnNnhaSytKSlp3L09wYjZOVUdLSDlKNnRDRTBQWHVXbnNkcWM4Q0RnbUxhdzhwYjdza3Axc2tDcDFybFhpbzJnR2h1b1ptYmQ1eXhmYnhVWG5zU1VkVEhiZkRhc2d2c0NmOXZoS2RPTGJxdnMzRkJqWU1OUnpRTlcyV0xlak1iczhzcHMxSnhwajFtRkhCdzJ4Qy9mekxKWEYzbjN0SmtYL3lReUtsVXgvSE5tRjlOSjk0YjExUGN6aXBNcWVnUnpCWHRydFc3akJDVE5HeTVNNlAyTUdYSTh1Q2gvNXFuS3JqYTJvd2h2NG96b2dJWWJBM3NvcWVhZW9RaGowQzVIVS9JdmxQSCt2ZUFGVytrNkVGVTlYckowV1hiUENqc2Y0TXM4L0pXUVhhZDVTbWFCTC9ZYlpsaGJzWDhLRWJXSmozYmJGQ2RWVkQ4R05OTnpBTHNzMnJNMlo5aURuUjFiZXRaTVhzbWlKWDhGcTgxK21EK0k3Sk12SXVRWFk3Z3hzSEdwNWdHcnJQbFBGL243R3Q2WHZwNThLT2w2Mk9ab3BRZlVnNUYxdGlPL0xZNDVVRDFHYUFtbWV4WjFhbkp3QTlVZHBsOW1yYWNQY00vWHhrSXZUcXAxTGc4OEpCY09GN3J4bWt3RlA2RTNyR0w4MTRZYlI1VFY5d3g2N0l4UDdjckl2bks0TWJEMXBKcHZlQ1BQWThoTm13VHBPWlRSL2l4VlVaaHdkUW05eXZiSlF4T01sOU55WjA4MDVHL1NZWGdRRytiL1hrYUZreDRZVzZ3U2R5Qnc0NDkrMnNPTkFxV2E0V3Nod2gvVmQ5Q0k5bXdzazFnYzl1Mzh1TklkTnhxYlZ3dDJTM29lREt2L1V4SzVSQmx1REd4SUxJdU81dWlvWGJ0ZUxweGR0d2hMby8vT0VJODFrNjZFdm04YnE1SDRnRGl5T0MycmJ5NWc1dkR0Rm54bDd0T29kZUZsMm5vRmgySGRzb0M5NUNBdHZpdE9xb2dISWp4UTI1SVNkTWdzSkhMaHdNcnVEbEpiWFBiQTFiNjFKYUY3Y3M1VVBJdkl5WG5JTWJCUnFlWllWSlJRdWhVNjBkdjZEbEMycHh2byszMG9ERi9uKzdxTmM0Y1g1a3RFZk1FcDJpMW4xVllBRXZEWldxNng0N2h0ZW1wRm5Cb1lENWtSd0dHcFR3bm9pNU1xYW05QzdOaER0dnlldGRYQ1hOcXo4K05LdDF4bldGVlRBVDZEajhZWHlDRGxsbUxJTWJCeHFlYnduY1JmODlYYXB1RHBCc3BPYWVIUWVjd0FGV0FwVWh4UjJLajlMVmtPSjNtTnA1YitSZVp6Zkc3d3ZSaWNuTnFTWlFSdzhQMHBYcmc0cVNKeFduMWdEcTNyZnM4NnVvM3FwUnlRN0V6RDJYT3Q2ZS9XVlpSMEh6a3hFRi9GdU1jUGhRZG5sKzkrMTUySk15ZDVETEpocU9ZNzVKZ0FQeHZneDJRMThyTUZSdXloRXJEdHF3NEJuR0xjQTRpejkyVHRoaDh1Uk5Gdms4bmpBRVVEYnNhQTR6ZGNzWHZDZS9RNys3TFErdHlJdTlvcVZjbmNVaTM5VWZYOHgzM3dHSEZkVE8rMnNVWGp5eE1vUTNySGFJV2wyczVlVDhTK0hOdXlQODJxeDYzU3hQNTlrVXUweXVReHlJYWhtajlMelJTOGIybXAxSjF2Z055MWx6VElsY1ZvcXlWYU40ZExhK28wN3RwRU8zRkhtTnFsR2hYS1ZQRkU0eGdmY1l4c0kzekk5Q3B2S0s5VXE4d3IxWElWM2NMT2ZsV0QrdmRGMFdsVjdaaE50SnRFU2NmR1J5eWtwTzRzV1JzODlzVmxwSk5aK2Zua1I2RGlsaTU1dnNMWXovK0d6dEY3eWhoa3dsRE5FV2k2cXhtbTltdUVJZDhVMHpMU0pEdTdWR1BucDI0ek12NS9yR3I3YnJqSlM5Y3EzbFJ4b0Q1d2d1eUJvV3ZGb2NGWEFpYU9GWnk4Wm1xRDVaU3FYRHYvdTc5NXNKYTJRMWw2STNBUlZ5ZzNyNlBkUk1waXZuVnY2eEpNdTFhNXNpY2IrYkVjTDRkNVdMNWtucjFETmc1OUpvOUJOb3luK1JjWWMvNVlBLzJzMWtIRGVoNmliWnZjU0lueWcxVjIxaVdrQ0NDYnBJaG5NUytjMHRKZi9EN2NVcXF2Rk8zcmVnc2UxUlhDeDMvekR5RjYxMEhqbVZuVDBxc1NlLzltb0poS05SQnpET2NGN3FUMktHSGtXN0lRS2RHemlaUlYzZElES2JTZzR2aEtEUjNIUDdxRTMxZXYxNnkrV25UMkFYWTduZmJIUU5Sa3dmaWE5eGo3dnRndGg0NHJPeGphcTVydlNIZHUxeTk1RUNnTm9kVkkxRmZIZjZIVWMxaGxmUHlyQWppWUFidG5hS3ZNSjFXNWVydVFmVUFqSUtyUkJ0T1JtSXAya3luOXNhRmdoZVIzUExmRFliSEwzZmJoWjE3dVc2dkJBbjFCd2lQd3hrQzJ5SUlKYVA1MURONmJUaFFET0hMUHVUUmdGaDcvb1FvV2FvaWxuNllrNGZISHZIRFBiZTY3L0l1bmcyeXJoT1Fxek5BaDBzS2xlLzRSUzFDWDh1VWo0SldaZ254U3pmTW45Yml3UUw4aVV3bWZHTlZUV2RXUm9pUlQxb0xta29BN2VuSFlLZy9ON0xHUk43NkZ2cnFpUytiU1ZSV0gzV1FNSkdrV1RFRHpMOEprZE0veGpheEphMkdxNXNoRmx3eC8vNnNLWS9jVHN2RDRCd09jSEZZSno2aTZUd2R3bkYzUUtsTlg4SHhTOVc4b1plcmhNTVNvV2pjenVpVjdOcGt5NERFTVRJR0pzRlgyVFZSdXN4cGNRMmVxOHpiOHJLUGFHZGt0bkhSNERDS2NrYVREK0pwL0EwZEJuMnBxY0V3TjZrY0FHSEx1bWlMbnZWenh3b0J3WEJrTWNISllaYnhVNmdDT1M1WmdsU20rUDU5VWxXT2xkeWZrakZVZHY4V2V2eTU3TnBteXFxZVZSVDZHWkRpdWJIdmp6bG4zdHZGdXJlbXMvbGFHT09FeHlJYnhOSWNSM0d6R3pBNzk0MHJFUTU3N2pBbHlwMkRjWkFHQTlWaWNOUkRteGJaT20zc09xK3diS1ZVQUo0aUh0OHBjVXVHM2NmYWtjSEN0Wm9VejRzYUpPSzdBOFBLd0xJWFNHNXNZcHNpVXV3Zlh5RFNhbCtXVnZhZ1ZlNVAycm02ZGNBK1BnVGlLVG9XaG1wZklnUTF3Nlc0WGVPTGdMVUdTM01XQXZ1bzBEbzgvNXNXZTA0eG5jbGhseFd3V081YjdDbHJsTU9lVlNoUWlGV0JWTitGUmtGN01QYWxSQU0rN0pjdFZ0SnRDR1pxT0ljd0xsZ1d0MG92bUpSTThoTVFjMzFZY2EwY1pyTU5qZ0FVakF5Wm1JUm5BTTVtL2krQWxiYk5uTUFKVTA3MkJhWmVWZ0ZkMnh3OEZKejRSakhmZks4MWhsZkhjQWNLcFJraXd5cFROWkM2cHNNbFIyeDBzQVduUjFnWmp4MUlXNVRWVEtOTmZLZElhWGZqdVB0dFJjTUZvSHZFUGYwbGRIN2lXUXNQbGlCTWVnMndZcWprT21CekxxSG5IbFJpbG9EVHJTYTlYUHZTd0k2bko0TjAzOTJ3UGJzYTNQejR2bW9aR0o3S3RFdWFubzNJZ2FMcHdYSGxJQkRHdGVTS1hWSEI4eXJERHcya1FCMmFCUUQ5ZVEzRXlKZHpWcnFFYlk2S2hyY3ptQWVsY2x5RXFWL25VTS85K1l4NloyNFIyT21FTWNPcVpEa00xUng4NXh6Q29wKzhBSG5qeG9CQmtoUGNyYld2aEdCalFxd0xMK1VCSTRlUkZKdHNxTWFWMXQ5YTB4WUEwNkNzN3J0SXV1M3hTMWZRY2dLOVVoeUV1ak1yMXpCekRxclRKQ3hNcE1SWjdpbXFzdDc0VzNlWUM2YTdZZVprV0Q4bWh3cjdJcnJoT3hXK2VNQVpSRmd6Vm5FNFJEQWs5MzZ1Rk93c3JVZUlsZXQ4WHVxL1ZVMVd3bUNPdkZlYUZqbUkvR1ZkbVd5V0MxQzNaSGdoeGFCeTB5Z082NzRvWkNUdk9JZFdmbmF0R0dJbTBGVHgrMkhHb2VqYVJFajNxTTdZbEt5Z2RmTHNVMGgxTC9PWGRtTThHZjFpNm9SMVY1bkZsd2hoRVdUQlVjMHlSN1ZnSThkNU5ISk9KQ29UcjRTRHN2a1NqVEhpL011b1Ezd2p6MmJPWml6VG1oVnFKUy9FNm5HTzNBMDFVZHdJaDlsNUJxK3lIMWpBdHlSQlNjWko0TzZNQm5Idk5CQXVZazZkT0ZhV0UzUHRPZ3pGbERrTXJCYVM3S3ZrZFhvdjVpdmVBRU5MSS9zdzhya3dZQS9sS1Z3b00xUnp6NERnV1FuNFh3czZMSDNQWmRFdEd6bUUrSGpuRWhMbW9pNzIzaUVaVSsyeGZpYTFpVnpaV0Faek1CSzF5cU8vdENKeXdWTHlLOXFCa2F6NnJ4bSszcldoWFZGTktlTjBUUXpmR0JQbmVqdVFFNlpveWhTTktjNGswcHFuMFMvMHRVeEZPSkl3QlAvVVVQODJiQkVNMVB5VHVDbm5YTTJJNDNJS3dQTGxLQWQ1MUd0WWNSLzM0UHErTUE1eTVlQjNPNFNzM2pNa0RJWjVIUWF0TS80NWpmcW00dkwxMFc0cUQ4aHJ0U0VxSnJ1YUFZNy9tOVBHQjRGUjZTTnppYUw3V2pTV283UEYwUTNuNXpPUEtoREZRYjg0bXcxRE5ENG1od0pGYnRnQ0o2bVpoNVBKZDdLTE1vb29PQlRrdWZrM2tGTGVCc2FrRDY4aUsrc29QdjE2WU1LZFQxMGE4Qk5rNkJhMnlFa2YyUzU5K2owYlE5L3hTY1FyN2x3Y0NZRlk4UW5yV29lUkk5dmUwZmYzV1AvMTUzc2krL3Z1T1V6dUxkS0NSanpSakRuWTVkWU45UHljMHptZnByTW1MNVNWRENvemJMcytUNDBvZk9XRU0rSEVscmdRWTFOaWFxNVpkZnRkWDJ4eE95Ukw4aDZOcnBicmhLSGVJMVhYb2VtYmJqT0tHREhFaHdiRnN0Tk9WZC81SnJCSXhpbk4wZ0JaWVBaU2g5dXdBTG1pVlZjMUNjTjNqREt3cnYxUWd3aFo4eTlCQ2hUMlRrWW1xRG1HeFNzbm9URGR3S0huaExMdXA2d0w2UWFzOVhTM3ZRS1NkNERjS0lJR3VhWkJRejQ5dDRLMFU4M2xydk1VM2gwVWwzOUNSNDhvQWN1SVlDSDdnRVlEaGtsaWE4eXkzMzY1SXFJK2FlMXlKbmp1alRzbHVQbHlhTW9PdHhRT0Ywd0Z4bmxmVkVpM2JCMFRFS2cvUStLckxIRS8rWkFrL3NvcXJRbGFKUUVrVDg1TUV0Ymt5TlBtbEFrbkhPdThOZ2UxbytFZmNublVwQmU5RDNWUzh3R3hFbEhKeGJQWDJzQmFVZDRJN09BbU50TEtLRUYxeXFqRWd2K2d0MkpPeXh0WVZVeWZQR1VWRXlNK0V5SEVsWjArUUU4WkFiUkRRN1FFWXpzM1NYREFuaHNKTlkxdFVpSStsSGNadWo3TVhUUkZtZktmd2lzSEVCT0RyNnVxWjlwVWRleENJVmRaZE9Ua0lwbTVYZ0xtSEJpR3JSTm1KYUNwL2dFNDlwRkVsdzBnRmtoMXJZdUZneEFuWk9HSkRqM2JGUkNhS2tVMHBpZ2J4RVpPdkg4Y21BVDV2dEtuQTVDMmgwYmJUaUw4d2NtUktXa3djRC9kMElLSi9zMEEwME4vcGFZc09JOGVWbkQxQlRoaURWQmpPeU5KYzhDV0dBdWR1clJOckZjYmVKcG9WODBHWThYaUNUeDU1d2I5enMrcThVcGRkWGFydHFScCtJMVpaUTJPK0dsZ1hURTBPVWNOTWUxNGJzc3JsT0xEQ3ppZzJVWVdXWHlxeHVPMGJJVUpnQTJWTEdEQjNWWUsrTWFXQWFNV3hRQTJ0WGYwNHRyMTRnSUkzdW1LWTgwUkNJeGNKNzByb016U1F3T0RnSk12c2swck9SKzJnWUZZNWhvN3dGT1M0a3JNbnlBbGprQXJENWJZMDUxbTZndmZCNlVoVXdHLy9jOVVaWDFWOGdadG5sZGpnR0RoTUNPNExLcnNkR1d3K0doc3Npb2xWVmlDblduRU1RRVhTOFlrVnh3VkJxMXlJSndNY0s3RVdzZTB5b09sUzhSMDQzeXVvS3dTR3NpYXY3b0hQS1Uvb3k2RVVoZlhZV0NwbzdlckhzWW12NUkwMk5aeTRKelJ5a2JqLzNqSmtrQXNZTXk5aGxXeWlzRlRiTlZYbzlSc3lBeCtNRkRtdTVPd3BjbmdNVW1FNEIwdHp3ZEF5bEkvKzJzL3RnQkY3ODJkL0JkY3ozMWxGK3AxU3FvSStMV1lTRVhIUWljWXVzL011VnRSejhaTjFlTWZiL1FGU1lwVXR5R2EyQmdyaFdXRnJwZnBsSjRBTCtjcFpaZ0lISGpmRVc1OWhwZUwvZnRCVTdIRUxnWldyd3RZZXc0K3JXdEV1YjJ0VENveXFjUWh3SGxRL2ptMmtsaXg1bzZPWXV4SWcwSWoyMUlIbDR6cGlqT3RYTUcyNFBYN1FzZnplRlFrUGt3VkdmMHZtMUNkblQ1SERZNUFLdzlFc3pRVzRaU2h0Y0hHdnN6OVJBaFIwczVncFJEdGU3bDIvR3EzVjd1VlQrZjdvZHlyMlN1TDVTamlGTThlWEFtKzl5dDRibFgvcC9GbkhnNFNzY2lDOXFwQ2hncC9hNHNOaFg3bWxndlZzMm9RaHNIOWpMNTFFejFYZlliNE1MZ2tJSlFvaGFWT0RCZlNyTzJyeGh2QmdqZzJoeUc4VVFFSTRIMi93VnRsUFI5SFhNRU1XMlV2TjBsZllIa2ZXVitWWXBZRGJqTWh4WlFnNVBBYXBNT0JnYXk0WVdvYnlaZVpjWjNkLzVsVEpWTlROWXFZZ2JkZTlWdVcvSWQyRUc2bXlPOW4xZlljcjhaWFJDK2QvVHpjcDBXTU1BS3piY1pia2tGWDJyQ2g5ZGVlZGg5c09LM2RCU1pWcW1Sek5oTUJLZUJKZVk3ZmdidXpsamxKQ2dsVjdwK1RydDd6elUwVE02S25yWFZJVWFPUWp3Wnl0R2YxVkx0Nzl3UGxkZGw1bFArRUE4aDhGRmRlQXdWeHJSMDVsL2pGSWh5R2FjeDYrb2JpY0M4MzV6QTZzQ0NkYSs5bnFENTF5aHZpRit6dEVnbWZrUmEwU3BaNVZScy9keHQ3K05GLzlUaFVWYmlHcnJMZ0wzOFoyM0Z5a2NrdlZvaHNXYk9BcFdGUitvSHIraGlaV1lDdmFoWkR1ckFQZkdiSkMrL29STVhObktkS1NGYzVIMGRkLzVGeWV6MytpK2lhWjBNQmw0N3poRjIrUTQwclJpQ0pIb1RISWhLR2FUOXNxWitrWm5PNFFldmV0c2tSWEwwMVNjZm84WUpVNE4ydnF4dngrdUdubmtNNHIxWExnUy9zZW1NTEd1RzdGYklLVVZseUJsb242eFNnNVV6NVMxWjhUSWF6NHhCaTkrREk1cnVRRVByS0NjY1lnRStiUTFYenF2aExCVEtnNy9ETGZLdGRwcEsySjNDY2VBYXRjSlVINjRGaVRxbnRlcVhvdk5qbkY4dWNVSGI5NVlLcHVnNitCNWdwUjl0aXhxVWNpVVQrN1VhNjBqOVNJZC90cENPTEhlMldEQ21PTC9sRDV5QXJPR1lOTUdLTDUxSzBTYml1dFcrSTYzeXJYN0RBdGJzaGZKYmFYeW9CVnpqa05zTGZzV3VROG1WT3FWVFcyYzkrMjZEMHdWZGUzNDRvZ1pjME9QUEFrSlVFL2kxZk9wSTkwbU8rTDU3UHhwdWlBc1JmSTdoN2NmV1Fwa2pzR21UQkU4NmxiSlRhTk9xQk83MkxmS2xmVUNhK2lLLzJ2U21DcHRGZmtnRlYyck0wT0oycDdJVjQrcVhycW1HRGptbUlkQUh2eVZOVlY3UDF5aUxKc2IzWkFSUFJUTUtQY2ZLUUZheE9lZ3RpNVlTcnhMTEZxVHo1WlFaQVR4aUFMaG1vK2ZhdWtGbUs2Z1NSOHE1eTFiWUUvbzNpM0pNRjI4ZFFpRGxobG0wUlZWYXU1VE9hU2FsWHZtUWJiRm9BTHRzS3VOMFVseElnOWVKQnloWVRZUkQrTHhiQkpIOG0zZ3lDbTlVaWNQMkhmOGhvUjVJUXh5SUtobWsvZktsZXN3ZktVdGdwOHEzUnNnWi9kcVRpemJqdWwwQjY4NURhSTF2Mk5aQzZwZXRwWk4zWmpRUWxZbmFsZ0VmSnRtbFpCeWtPckFXL3A2bWRvUjBnRWtOck96RTNDckIvSE5Uc3NFSXU2eUVsamtBVkROWisrVlZJVGlidkJUZmxXMlQ2eVd5QnNrOFlGcDJTOWxobXl5a1V5RVZiOGVDbVBWS3Y2dTZHUHMyNHNpUXVHK0VwRkN3TjIxdFN0d3BRTllpaXVmcHAybEhzQXlUZUVFTEJlREhnZE90anBjTkhlUlU0YUE1c3dCRU0xbjc1VjRrSE9xVkF3NCtQQU9ZTkc0NUs3Vk5iMWN3N3pNcFVDeE5MVGRiRVB5YVIvNUpwYnozTTVwT3F4Uy95cU11Y3RDeGNNM2tONVFQTkNHOENEbENWeUdrSDA4MFhNWFJKQ29qTXpDTFpzUnpwejFzTmgzWm9nSjR4QkZnelZIT2lIM3FCcGxtTzRid1NZelJFYlNXRGJJNE1XcmJoUEpMSEF5QTFqVDYva0NnaXZWK3k2bUEzM3RESnE3N24xUEpjdEZYOEhTRjhuTVlBTGhpa2lkM09RNGxnM0NsTXVzaHU2Z2JnVC9aeTY0VEpCcEpwL3pPT2hIdGp6ZWMwNUJaWnRDWExDR0dUQlVNMkJQV21yM0tPNkw1RWduOVlqWDNyaWJ4L0U4TDd2ZjU1b3hyVWRaNTNtYjNVZDgwb3M0SllSUHZIeC8yemdWZE4vL2NzbllzSXljMWZzY3J5MHhvMnlwUUt1dVdJNkFnWUhjMU5VRHF4SkZhYnMyT3NjYUloK01ZdWhVMEdrQTlzUEJpRWZmd3JDUHh4WEJleVlJQWZISUJ1R2FnNldnMUM0RUl0U2JBcURaSm1Nd203SEw3TWxjRHN3dzI4ZDRlMGNPYTNyNnZVbStkS0txdUliUjNWMVRldDVjaTQwN3hxcGFwY2xGYXpmWE5acmp3UnNnWjBMeHVyRklZR2RRTGxEOWx4RVB5UCs4SWtnMGtwZ1IrMUFjemVQS3o0TmF2bjlSSkJEWTVBRGhtb09NVnBPVk9USVZYd0dZZFkxRDNVdVh0dThPbGx3d0M1ZHZ1dEg3N3J6a2hWYnlqOTNpUW42V3lLOVZMV2ZvT0I1NzZXNzduN1hYUWordXFacGkvaEc4Wjg0cGxZbnNxVGkreGg5V1lzaEFkTVA2VDVvdmNVUnBseG1ydStuK21tNWhyOG5JTldrRTAvRW0yZjRHNU5MMWx2Rk02NkFJS1RJb1RISWhxR2FjNG5xNUpsd29wUkZWTUJOK0JPdVRMYkUrUmkxU0IvTnY5amtoQTMyM1JuMEpSSXhMQk1qVmVTalNlV0I3ZHpPOGZCeTgzNkdXSWRrUmFYNlpaQ25WQ2NnZGZMdE1sT0FJNHFjZXd3Y1VLbzVLdFVYZkp4bVk4emdvWDNUZys5N3I3OTZUYnlDSmRxbnBkcXRrMmk5d1c3NitDN3hqT1UyZWMzQmEyNjl6bzBpbFEvMktQdUhLUG9tWTMrcVlaUHVGU3M0UVJ0UHZ5UzZ6UElrcERWMmJ5WnRlZ01QT2ZjWU9MaEVjMTZITlRXT0hKekdZOGs4eWdKOXNVb0N2VHljMTM2U3R2b1lPN3VUc2JjMmFUbk50OG5LOVU4bnRJWE1qeUpWNUlHVjJ1d3kvandqMHloWFNCamo2eGVXTXJzMEVhbEhBdGxzS05MQ1I4NDdCallRMVp6WFlUOTQxVzR6NW5RSnY5RGdXMEhEQ3N4R0YrQ0xlTG55L1pua3ErUUpTakpCTVZLVnYxUTkvNjZzNVJ0SG1FbXY1U1hMZDlHYXhjRE84NktZK2NiQTRSTFFISzdTRC9RY29vSXpqK0djNXBSaUx0bzdGRnBaY0w2ZmV3Wk1VcXExTVZoSVpzYzFYczVzTXY0R0FjMC9paDlpUHgwL1o1dkRoL0JrOE5lcHUreE5iR3FzazVYU0ZvMm1KeWRWTkNCaEJSVmxMSG56anNoWTBIT0NlcG8vL3lYR3pybzVxUXRyOXMwYURsVElrclpHOXk2RmNhTkFoKzZtZ2xZNytjbEpWU0k3TUVlTThXWDZDUnU5OFhIMGtEM05jYVFkK0xzd2o2N3dndEp2UGZONjZpei9taFlVemxVQlBqWU1vNGxKVlhydnVQUk54UzNiNzlDbnRoeGJwYWY1NHV0KzRWTTJ0LzhEOE95eGhTcFZLSmNBQUFBQVNVVk9SSzVDWUlJPS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WmloNEtUMWNjM1Z0WGsxZmUyMDlNWDFqWDIwZ1NTaDRYR2x1SUZKZmJTa2dYRjA9IiwKCSJMYXRleEltZ0Jhc2U2NCIgOiAiaVZCT1J3MEtHZ29BQUFBTlNVaEVVZ0FBQTRNQUFBRHhCQU1BQUFDRHUzK2VBQUFBTUZCTVZFWC8vLzhBQUFBQUFBQUFBQUFBQUFBQUFBQUFBQUFBQUFBQUFBQUFBQUFBQUFBQUFBQUFBQUFBQUFBQUFBQUFBQUF2M2FCN0FBQUFEM1JTVGxNQUVHYTczWGJ2aWFzeVZNMUVtU0k3d3F4UUFBQUFDWEJJV1hNQUFBN0VBQUFPeEFHVkt3NGJBQUFmR0VsRVFWUjRBZTFkZTR4c1NWay9QZStaTzYvRjVTclBIa013cU1HWndMTEJBUGJJWG0vV1hMRUhUVmlJZ1I1d3ZWbEJQVmNsL2lWMm8wZ1FnejFLMEdqUUhwSGdNOHcxckdCY3RkdVlRSUpBanhFRnM3bDBrNUFGRE5LenU3UGozYjNzTFg5VmRhcE9WWjFYblg3ZGJtNVZNdFAxK09yN3Z2cDk5ZnJxdkR4dnNzTlhDTUxabnFia2lrOHozNnpsdWNURUl0Q20xaUs3bW40OWx1ZE1xSUV5d1lubi94NE1kcUlwK0NBaFQzL3V5MXFXUzB3MEFxUk9ubFFWWEh5TWtKcWE0ZUlUanNBNmFaREhWQjBiOXhGeXFHYTQrSVFqTUhOamd6eXQ2bmhwbHBCTk5jUEZKeHlCcGFmbnlPT0tqb3MzTjhpcGtuYlJpVWRnNGFrbGNxWm8yZGhyNktOU0tYUFJpVVNnOStpOE5uRmU4aXJrcVluVTFDbVZnTUQyN2lvaExWbTRlTk1ya1VkbDBrV21BSUg2OFRvaDRmRk1ZODh6WGYwcGFNVHRyYUovQ0pzZFN3d3VlY3RxVXVhN3lNUWlzQTRIb2ttdUN2MHdqMkpwUEJSSjl6c0ZDTXpBZ2VpRUoyeVlSNTFiT0FWbVUxVmNnbHUvVFc2S3JFdWU1OXhDQWNhVS9DN0FnV2hMTHdMenFPZmN3aWt4blZDekJ3ZWlTSjRJa3BoSG5Wc29vSm1XMysxZHoxc2cxd04xTVk4NnQzQmFUQ2Ywck1PZm1CV0hvbXQwVFhSdW9jQm1TbjdoRm5xTGhIQnQ2VHpxM01JcHNaeFFrN3FGM2d3aFhaWkI1MUhuRmdwc3B1U1h1b1YwNEIxU2Zkazg2dHhDQ3NVVUJlb1cwdVh2Q3YxcGIrSGZnbmJwaVdhN01ORUlVTGZRODhwa2gvN1FlUlJ1b2RpZTBwUUxFNDhBZFFzOXIwNzI4Wi9ObzNBTHRUdHBhTEVMazR3QWRRczlyOG9PU2RrOENuUEswN1pKVnR6cEpoQ2dicUhuSGJIYkVOL0dNbjAySWtXNSs1MTRCS2hiNkhrOU9ubnllUlRYZjJzMHk0VXBRWUM1aGZUaUJEYW1mQjZGajdnMUpjbzdOU2tDekMzMHZIUGtodWZ4ZVhSSnVQa09vT2xBZ0x1RkhyME5rYytqemkyY0RzT0ZXbksza0I2cWJmSjVGTXVpY3d0RGZLWWd4dDFDRDdjaC9ndWZSM0VGMzdtRlUyQzRVRVh1Rm5vRlFsNGZlSVBPTFF6Um1ZcFlxY2JWOUVsNVM4VDJlY1Q5bndvRWx2bnh0b2ZiRUlNblk1eGJPQldHQzVYOGlyaUJ0Q05PMWJDeDJRdkxYV3pDRVhqV2l3aDUvS05NeVczdXp4ZStYaUhrbGU0WjdRazNuRlFQQTQ0R3RnRnRzSG4wSE05eGJvWEVhTUlqaStUeXBRY3YrdCtpYXM3OUxmdC9kditsaHk1Y0p2ODM0Wm83OVJ3Q0RnR0hnRVBBSWVBUWNBZzRCQndDRGdHSGdFUEFJZUFRY0FnNEJCd0NEZ0dIZ0VQQUllQVFjQWc0QkJ3Q0RnR0hnRVBBSWVBUWNBZzRCQndDRGdHSGdFUEFJZUFRY0FnNEJCd0NEZ0dId0xRaDhFaHd5NzM5ai9aUnRXbHI3cmVqdnZ5TGsvWUdKTzc1aWtuckJrZDVyTWRwTnlldERiZTVQbzM4Sm5TUEcwNVduOEg3ZjJsSWZLbkZIZC84eG9mdSs0OHlwK0wvOXllckJVNmJKcmZMVmpvU3ovcnp1NlVWMmRzdTA4bGQ2VGdST005TmsvMnl3MmQvUGpBaTNndmx3aVFoc01JTlkvT1owR2NHOCtuQkpPbnZkS0hmWjJMaDJBS0w1VjlocERVTFVrY3lSZ1RtdUFudFZyalhVV0wzUGNveG1zZEdGRjRzdzBMWGhoaXZDeWJ1eVhzcnBNWkp0TTFOZU5WS1pxRkQzQXZ6clpBYUp4RmVPRXFENVZzdFZuMzNRY3B4V3NkT1ZyRFJiTmxSUDRlSU4wVFowVHVxTVNEUVlLT1F2TmxTVkoyOWV0MlMySkdOQllIZ3JVL0JlL015UlM0bUg4ZGwxblVFSTBLZ3hJZWg3Zmwxblg2Wnk0VlVCRlorTEtWNC9TMHBoZjBWQllkc3RoZHpaOFViTC91VFpsbnJ3eTFMd3ZHUTVZUzk4d3RwYXBWMzBrcjdLY05ybkdrNHN4MWM1ZjErcE9TcnMzYld6VmRoMU5TNVlGOGlCMm42M0huREZ1bzBMbHBabFpuUStwTWl2VEc4cmJ0dU95ZG9EUmxoSWhmc0pmWXV3a1J0MXYwZlRpenJzeUI0YWFXdFpSWnREc1g3VkNXb05rdGFnekVZZXUxazJKOXgxK25MOUZGMUx1dnJMSTFUdmNMZzJ1WTdaUE04UDNXYUdGd2Z2RmphdGpzTlE1Z2RqeVRZc2FHL2FCeU0xTFBPU1ZhRzcxc2Y4WmwwMTY0eFhxVm1TWmhKOWtseWR2K0ZoeDU2Nk1KRlgzVk1sMGExWTFyQzRWSVk3dituNzgzVVVCSWt3VjdDa0h1R1g1TjA5RlBJTzBvcU5scE52RThpbHR3aWM0MDNpMzFCMUlKOHRXVkJaRVhTQ2ZGVXI0QlViWjFVS3lFSzBZWWlqMFd2dDVUUzlHZzg3TFAwcE9PdmlicjR0Yk85cnJuaHYvRThPR1E3VEcvRThFdi80TnB2TkJtVTk3em5QMFBocTZvNWh5cDA1aDFjM2dQdnUzYnRQUytsclQ0TnhXWklpb2U5ZzEwZzdrQlNSbFhCejE0RjFvZC94TlZqT0lyWDRtZTBaYmpGQlIreWYxSGplVDVyTzZCUjUwMTBRdi9wQTAxQ2JuUXRHY1RDenI1YzNjWnI2VU1tNTJ3V3VzclF0NFQ0eEIwTnQrUyttTHJXaHlrVXpaSHFVVkV1eXl3M2lUWUhob2FJaWNYQmpzMzhwbGRTT0hyNFJGSTNwcktSdFREODFSNDQwbkRGa0RTT1pOTkVjV2Ewc3dHYUdqcWQ5Rkxib1dVcjQyQnZFQXluc3RxQ0F2MzJZMmFZVVhUSUpMWWpDQTdaMUZYWnJ1TGdWQUR4Uk9OU0pNZGFlc2dKbjVEOWtDVTYwTTB3bFJxTGc3MU9EWVpPVVpNMWwrd1c4dkxRWnhyTTZUUllIN0pKalFlTzBPTzlIWTNMYU0vUnFSTmNDK1UxY2l3Zk1iQVRncnVPN2xRSFhzT3VBeDVaRC81UTE0eFlCUzFEME1ITXFET1VZbnBEK1o3S2FWa0ZSQzBZVHB3dSsxc2hLM3I3Vnl0TXBzYWlzS1AvMFRIODZjMndYaW5icGFERWMrcFVFTlllSkJZY3NqMHhDSSsrNmxMQkIyck5XYnVaU0syU0owNVhQMFVlVGU1WTFvL0NqdjUzb2xlMjdZRHpaT2hRczcyOTNqcGR0MUdsTmlCVTQyMDVFMmwxY2lRV2RIbDBFakNza01nc0NqdjZuMkYvNXVvbmNnZ0xDaU80amF5TnRpRHNobExHRTROY3hhbUN6Skk2U0lhdlEwK1hSKzlac0wwek5nbzcrdDhWWGNXaUxZTDE0UytHd1NHYmNzeWc2emFxVkpYb1UwcUJidFA3QzUrNnk2ZTlFT0dCWkFiYnVqemE3TkRIU0s3R1NpS3dvejhjNm5VcXBrMzE0akRWdGprQkNNbXRZazNhZG0ycHQ2bzJLRkhUZ0hEZU9QYTM1ditNRWxVL0NLM0VhblZkM2l3cTJIb1ZYZ1IyOUlldUxxbHNadWpGWVdyRFhteFlLU09HSGtXRGRYc3kyTmtXUTZTMkZzMzFxY0hYbVBiQnZ4VG5xS3pMbzB1akpqOU43d2pzSFdNZDk1YXRUN2htKysycUtRb0doMng5VDJNcHJGT0tJbTVobzc4SjVua3d4ZG43ZnVtdldQaWIzMDJVaUM5TmF6c1EybkYzRTZtTmdnanNUZE5pYTlhR21lbC93VEMwVXBKMXRBYmhXTWthZlRUaUZuWnNGeE5OTjlyL1h0TFZzdUlUOUdtOFBhVm9HK2tyU2pvMUdvR2RtRDdzaHZXUks0NFlEbEtGOVZPWTZ5R25mZ1RFMVltNGhmYWV0c3F1UThpWDFIUmluRzVmV2twcEUrbE5KWjBhTldISG1aWnhZYWx0UHl1WHRhNlVLdGU2OEpZY3NtMEFRbFZEVEt4cTBqS094d1QrM1k2VTlsT0Zrclk1eHliY2dCMWozOWpOVnUyWGdibzJvU3M2RFJLdG9EMElWd2Zoa2JkdVczZlRjUG0wai9OZm5FdjhuS1hnb240bVNnOW5iQjlGZ0FRRGRnenBFMTF1TXpJcmYvV3UwNWN3bXErV1Q5K3JFbStiZGRYQ2Z1TjBnNDJRZGZOT0N2dkM2eStlM2ZPbUZJSklVVlYzMDd4ekVmSHJ2MXkrWjR2V1czODd1ZmVRUmlKaGpqeHVPeGtlNmUzcm9iMEhFWDZKR1Fyc2l6N0ZpZ1dsMDBYOHhQY1Q0alBIZDVHYzhZaGczakJIc0NnWTVGY2Nzclg2WlRKVG9yZHprUi9LVWI5cHpFVWI5T2hmRGNzbGNzWjNJRlZ5V2QrS1NMS1NldTFCNXNaR091cTFQWG9VWks1bXNiVkVwZ0o3c0hNZ05JaGlEOHVBM2lGbXlLdTdlQ2h6QjVMZXN1bjlxN3BYM01nbFdZcklpTFNaUW5sbUZvM2hqRTlldmVuaGtmeVdscDJhZ01RVGxhQnQ5czN0MHgvd25rZlA0R2JQdnR0YkxlSHlYQ1NzR1VkMEVRSWxvNnpKby92aFE2VTBLNnJBdnZxT2E5ZnFoTHpxMnJWcmI1RFZ3RS9HV2FSRHR6dnpXRzZYNkZEOWZyVnhjM2tXWVoxclNvcTJDRUUvczB5aDE0dVdtNFEvOE5FeDFuaWRURXRGM01LcWJsRnZqV3loUWdYRHJIN1Y4MmFhUmk5bnpISzRrdFF0QkI4UnFzUjZFV1ZWRE5qUjVROEVLL1k3YXpoN2kyZGRtdStUd3lxa1l1bFVGcW1sRVJ4MFExWVRMVVRZbzNKemg0cm9WbXZLNHBEQkplSVdsZ3hIdThvZU1Ga2dUeTFTcHAxWUo2NXBlNmpsZWRRdHZDSjF3bWJtK3FaTVdVUU0yQ3Ztb0Zzd3V2ODJmenltUTM2VXFuaWs3WDVoVUF1SnVVbDZhQ0dDL1NoU0pFQ2xZNWI4bW04UGFjUXQ5UFd0OWd6dnhtdmt0SEdURzZDbWlPVFJsUnlMQ3BRTXAvbDVQOGM5aUV5V0FYdmRHSFRlaHU3cXJ3ZXlLdVNNTGdBbGJSVGlHa21YTjBEOS82elBKSVhQcVdUSjhSeHZFb293S1FXenhMcWZZMzNaQUtRYUo5RVBnc3dldjVzSHpmWFJQK2lXT1J4RG90NkNPaldLeklSZnVna1I0KzREUGpuYlNxQkx5RFpnTDR0NVI1RDM5S3N1NTRKNWM1c2ZQUU1ZNWVZa1lOMFM5ZVN2MkZGQ3pVallrMVNwa1E2dldFc2xpaTJVVnovcHdEcU1KWW5KYkJzckw4NC9ORTJiM0dMMC9LenJlUXY0YVVXNEhNWGtSWWlDakNKdS9tWFJyMy9vdnlENk1Ja3VJVitISFF1cmNlbTlyVThJMi91Y1Q0V2Z5NVlJbG5RWmNLcXdKUk1pUXZjR1NXRkhFS1gvQmx0bDQ5Z292UTR2N1loN3AzcFFvV3RUZzlKVURSVFFoQzJsN3N3WlQ2RDMwejBXUnVGMXBUU0kxZ09pYUVrMDUwakI1K3pYTjZNRTZUazY3RkJXR1ZXMDVyYWU0Vzl4ZGgzZTg3NmlUYlBvcmJ4L2NwcmcvN3NWQmZYb2FVc2pURXlBTHd2ZFJJcUVBb3lUd0tIRHdMSy8ydEUwRmw2d2FTa1NGb0sraERXSWdyVmVWaDByUVdjT0JaRWY5OXVCY2hkb1FDc2ZQNGlqU00zVFlVZkhlbFFucjVJbmxZd1YwYmRLd1dyeDZhNVM2bWxqVWkwWU1MNk50aUhzNW1YVGtKdjFvbUdWVkU0UWRhSVNZSWVxQW51MHp3c3gvQmpaNmtkVlloNWZNWEdNa29RNVpTbnZzN0RoWmxoZ0dkTmd4NFoyWDYvWDBTNTJ6Z29YUWovVUUxVWtZaUpqU0wvMDBCQWh6b05PbFFCc0RqbkJERGxycFpJcWhSRzNFTU90cTVTWHJ2REVSa3B6MTNMME45VXQvSzZjUGlIVFJOTURxODZPb2l5aWRhMDdiV0FUVFFQR3JyRm1zbXlORjhzWnpqK3hKV3JsWTRjSlVNd2Ezbk83MW5VamJpRjZrRG8waEQxN3hpNUhGWEJPM1NPb0JURnh6UzJzeTE0WFE1bVFwY0dPamhWME1VR3RtM0F0S0lWVVk4MWs5SDNNZFVKTyttK0RqY0s4aDJ6WUs4WjF0SFJSSGc2MTlZblRNMHo0aFlEQmtiNUVhbXczOUQyc1ZtWW1NTWpEdFJhREtCZ21KbGx5V29NZFVCM3FwQ1Z0RklveVNEMFJjZVhYTjZkaHBXeWdLTlpvR3VoWlNJNVFpYXpzVnBYUmozVzNFSXVlT2dvRms0NUJKdkxwN3diNTFZZzNmS0FTS0hGWUxaU0htU05uSytsUjJYN0libHVmOVZIUWpMVVZwRjROYThtWXhrdm1EaU5TUWpNUldybDQrZkZhWnZGb2MyY2hKTU93REJOaHJKd0NkcEdwcS85THV2MEp0S0hWNk82N0c4cXdpbW13ZHlMS3hwc1FVcS9FY0MvSDJqdUdNSGRXOEpEVFlaNks5T0wzWHA0S0FXM1ZuSC9qVFloZGlOamNSWVVBb0dob1JlbG9EcnFNd2dqVjRxQ05yOHB6TmRpYlNuL2d4ZkVtUElvZkVGcDNTQk9hdTR3ZkVNUzQwQ21jNkxha20xS2VWTlEwSFpCNEV5YnNCempYSW1TYkllbFc0S3Eyc2NEVVVVdlNMQ0ZmZ3oyNmNZOWZDenVSMGNxNCt6bTIwZ25xSkdXam5YbW5SY3oyY2tPYXhEWXVINEpPdFB6NHRUQmhQOEJyYnBoN0NvMmhubWlxOGxRUFF5ZExUcW13WXlJMlQ3SDBIYWxnazdBTXFMd0U2WkIrNlRZeDU3dHRlckVuWDVuNjBQbDNSNk15ZHFSQldjSitnSmZHUFh5cjhWUVNrSGRWSnFuME1DV3pVeU1xN0pnYjFMTVlXaS9XaEVuTFFIN3BxYXFwaFhTWjU5ZTUxTnpVT05ZWXMwT20wZ2VGZFBlN3B4SEdtN0NZdG1qTkdyMUE0NmNuNkJweFJXWmhSNXA3SWxWaHgrcHhJcG54aUg0NkV4UW1MUU5tOXpWNERaUXN4UysvS1R5eFlKc2RNb1ZhRm1IYTFNN1QySVh0cml5V0ViQnZ5WVFaV1ZUMytXYWhucVpMZGt0bW9idkVIYm5LOHJpSUNqdTAzelZvcW5FK1BKWUI0eWlWMWNMZ3JCblZrVnlPT0VnaXcvSjZJV09KaHVZZFVwVm9oNHhxRjgzWkFJaDZMbVMzOUJ5YTZzUjdpNXd3OW1VaVVSNDBoeTRSWVFtOWRCV095VEEvSmFiQmp2bzFnL1pJblBXcitWZ0dkdFYwRU1ka0Y1VXVEc2VnV2lUc3hUQkp5RUtmai9KT29BMnlPekZhdnYzMGQyanBIMy84N0JOZEd2bnN4Yk8vMjZTUk1EUk10NURlR0hFWWxvdFlPZlhhUjlsNjk0d3VjMFB3OUx3ZVFOcVNTUXQxMldsbkNFM1JYQVU4cnhIWCtVRjN6TVhNMUtRNGo5N3R0cVVrZVpTN0ExQXNKdXhFcUpNeXNNcGJZeUo0Vk5VSmhtZmVlYU5FTlg4L3VlZGQ1R2xrL1J2NTJOM21JVnpGZEF2eFpGQk11OUQzS1FjYVhzUi90UC9WMkFNZGpTUkl0RFczY0Jzd3RRU1pqYm9HN09BbXF3ZHNpcXJiS1ZnZnlXNVpQQkY1K0VWdmJTbkpJRHI0OVVJd2VrUmRzcU15WW5OZ2k1cFJVTnBiUVh2bTZZM3lWUlN1a2RmU0RkdWVSbFdLTEtHdzFoV05oQ2JRMktkNFprR1pCeVZadytBcUN5S1JxdVlXZG9qaXpOcW9hOEJlaVU3dnhyMHpYQUhJMmVTeHlsVkZKZXpsdWtweWlORkNXVngrejhFVUhlMVlKMS9GU0licTlYOUc5amtzOHFWM0lySmduQ3NEd3hPOUd1b1lqRkFlN2dmbWxYbFFWbHd5dU1xQ1NLU3B5U3REL0daQVk2VXV2U05VZ2IwZTlZWG4xSW5hSzN5R2NRK1hnZktlb2hKYXBhU0dHY1dTZnpNM3Y1Nk9mR1BMbXdVVG43eVkzWktLbCtyUHNwbHdTWjlub200aGZaUFNWVVg2YzFzMEVlNEg1dUl1aDZ3YmQvNHA5WTBvYktad1IwcUNhS011bUdtd2w2TnlaeldyVnNuUG9nNWFHZHlZdTZvZDNacjNuQnE2RHBDc3gwN1JHUXl4T2RzSlNkYjlMYThIckhEYkdjdkZSZURPTVMxZTAxZlpxRnRJYjlUYkR4bmhPWVFEcEJxU2V6djJFWllxMlFycnBNUjB0NUM2di94SWFhWnJwUzQ0YTdCckN5c1hpeFp0U2dXd3U2YVRCc3dlck9UbnRBNjRJTEpsaFNGRm9FUmVqNEtydVJzcWNCNmFWL2M4ckd1ODI4bXJPa3ZhUEVQdlpqTGNRbnJmdHVKRFZmbW82Y2d4M3R3THBZU3hoVGh2TEN5V01kMHRwQWJsTi9sc1g3RlNGM3hVMkRHNnZpVlpCeEhrMFQ3SEE2WW1Pc3JSdlFQVGJlOEdKZXluS0JaNE5YTVk4YU80L1VRbVkvVG9FMGxVS09QdDRlVXUzVFh6TmdJNlBqZWZFMU1LcDkzZ2JaUVZhYVJCbnBScE9rNG9XMS9zM21maTc2c0NjQzFaS1NXaXU0WFlKQVU5cW5sb3BTNDRxN0NqWXlxOUxSQkxsQWxobTNlUmloOE1OM0ZqY0VEYTZHUEJTbW1jTEFvbmJwbGxGYWtyUGZLVE9HQXRBR3hZYm9kVnhqSElIb3VvblJnWmJZR2hJa0o1OE1TakoyQzcyRVBneWFaalJ0S0xkSHRlczYxSVYzaVowYUltajNZUXRrZ3RFenQxd1U2RkhSUGtyaWtCNjBCTjVuWFk4RnNuTHdvNjdwM0tkUzRRYmF0TGhxdzBlT1FSYmNHMzUzYytIRi96MUhEclA4UE9RcnFNdzRKWTVJdGlTdUdNNjNLVkNBWE5Lc3NsUUtLMjd6MFdQSmxaS0Y4SkNkVVliSjFRb2xJQk5HMzVFU2FjZmNKT1hmQlNZY2NtcTZheHA0bXFZcGNLNjhLejE5RlhObEZVS05jb2hRejFtT3F5c1A5SVh4NEZGWWRKODVDTFhTMkx6cllock5FVEc5RWpaWmIwdkdjS0RIbEYvaDg3R0puRXVreUhTYW5XNDFQV25ZbEhEaFZ5MnBYVmtpTDBTUUdWUXlrWWxNR2RqbG5xVXJZcTdCdnFwQ2xrdHBYWnNVZCtoRmJaeGZwZVErU1R3YjVVa1ByS25DdnlodkNMRFVhNEZPWGlkeFRNWlRQTkc5MmdZa09zMTlKeUhibGlydDczeFZmQWdnRHg1Vjk0a3lvSWZVSFV4ODE3cHhpRVM2ZHd4eWowcTN4L3ExS0xPRDZyZVAxQUpHSi8vK2lGYnl4VGVaLzRpZThUaEEyK0kxMFBPbCthdW9LbENqdXFDMDZpbU43STg1Uk16Sk4vOEx3UFkxV0JVN1ZaK0ROam9zQ1N0U2xKaHhqcFdHNE1vaUlCNG04QjVaOGtOdzVGb2R4Y1NzdUZqeTBWU1JqVWtVRTlFY25BcTREWkN0MGNWY2s3dldlWHhQQVdBcFJmdkMvaDhUOVYwbVlVQTFxR20wRWgzYURDQ0w4ZmJQblQxQTFxYUxCaldqYWxvTCtwNC93ajVLd014VDN2ZThpcFQvNVJwNTRQOWxKNjdzQXBOTFFQajRLTFJkM1RpM2o3V1V0cVVSTExmVG5ZMWdDQnJhRDBQRG03Zk9IU1F3OWV1T3lUdDhvYU5LTE9WU3MrdVI4OUdJK0crbmdBL0VaTEk5UVRyNE05UHZHWFg5WXp3eFExbHdqN0lydEt5SS9qQ2VKam5rNVRONmlod2Q1UnJTVllyaXJyZ09mOXhjZFAvNXVWdk1EL2FSNFJkTlRGN0J2cWtFazBkaVMyZnRHaTdKelZoOHVuZi84R2hVNHdnMys0eDdLQkk4eVJFZHJLaHNCYitXMy9OUWUwd3N6ZFo2OWlrY1RhMUlZeVJPK2QrZWFYNzJCVjczaitOeVdMNVJMQjQvc0NTUXQxTmRpYnNxWmtpSWhQV21veU9WNk1jVW1TcVcxTCt2VW80dmxqSTNiSVN1Q0FjZlROWjJCajY5bjY2V2Jsd2s5SkF5TFNNb3RqMCt0NFFjZkxnaEliZFRYWVNhd05xcmI3eklvWS9iR2E5WnVKMnc5Mys2MGJyWWVkUGg5ejhtQXg5bXFhV2JIL3I1USsrMTNTaU5waHBDa2hQbTJqcmdvN1RINDFobE5SN3RoaUN0V3Njc3htU0Mzdkw5N1BOWXBrU1V2aU9xMDhrK25RZnJzVzEzQ0ZDNlpkSlpVdld2aEc1bXYwRWhuYXFLdkNqcmxsTDRiWmtySWxqU21XV2VzajJjMzA3MUZJeGRTSVBJclpFRzRoMjVEMmRsV2ltSGprdmEweE5DUElzbEJYZ3gxekM1OWtkRjAwR3IxSVM2M1pIU2hwZGJJVEhiRjRaWlBhVVBSRWZ4VEhYOXo5cng1blZPN0ZUbEFabFFZdnRsQlh3UDYxeTJpRDhmNFNxVURIYm9Jc3FwZDJaT1VCSS9BS3RJc2hBN0xEWVZUZ2dGV0Q1WUd2aVg0M2cvRmF2NmNMR1h3emlpM1VEV0JIVjRRcjJVc1lScGEycWRwWk9rTnBvN2d0ZHRWR2ZyL0p1dkFPbXNHd09rY2RxUlhka1k5aFhnaVBXMk5LUjVabG9XNEFPNjRlNFJCd08ySHJ0MmpWQXd0eFR1V2diUnV1UndGdGZMRzlGbWZRczNTVW54ZG5JOG42anFTREpvc0xTckxWRmJERGU0WUpTOG9wa3NiYzZvYTZ4VmlQUk9PVFB3R1BBaWRad3d2WVdSNHlidWdiTFJaWnBDWXN4VzNqV0xIOE55ZHNMM1BHRUxGUVY4QmVaYWZsaVR2S3RvMVQycFBuVkVOc0d6eUtyaVc3Nzh3MkE3dlphNVB4d3hyTCtSYjhwNzNuWk02ajlLckh0eXdWR1NJWmZJUXNkUVhzTU9GTm5Mdy9tU0I5VFN3Z0NlVXN1M2tqcmJTL3Nqd2VSYlZtSVdOR2ROUFFWMitUVjFnZFNYVEM2MDBXZ29aRFlxR3VnSDJiWHRsYVNCNUdaV3gyTXNKTTNnZmhNL2l4NGh3ZVJjRm1wdkM4ZDlNemVvVEMzVFgyaTlqRHA3aWFrUjNtckF5ZHpTY1hSYWE2RXZiaTZRR2VFVWllVG5yWm04MmlIWVM1R29EakpXdVBZdVRmdGMveGxFU3VSZzVHTEdGZklUK0k2eHM3aWR4V3NqY1ZKV3V3RTZWRUN1QlIxQ0taQ1JtOUVjalhSUjNsZkx4UnJ6MmlWQWo3UjhpcE9IQ0tsVlhKV3VqV1JqRE40TXcyUzJ5b2JEbDY0MVpZT0pUWS9LMDVvRW5WWFlYOUJlWFhkRk9JRjdPR1E4VzRCeU9GbDNWUkhvOWlMV1VPc1JhWVFWaE5YbWt5YW82c09BL3MxWlQ3QzZEZ1NwYUorMmxFMDk2ajhDcEpQbTAvZ2hQcUxCbzNtaVNRalRFN0Yrenp5ZHRWcW5JamU4dWF1Mlc0MFRQSnk0bnd3c1lua2pmOGpJcTRsajU4MXYxeHpBZjdVUnFjaGRpclZQMnBKV3ZCV1QyVWlZeEloWjd4amp5c1pHL01SNjZES2lBbjdPdGZVaXNiOFFKN2ROYklIRENKZ1pVK2VTdjg4d3hZcFZydTZQOTJjMWNaWllWUndENU1mWE40Rk10bGtuQkNQMHlGSEsrY0NPVHhLRERsam1JbXo2bXhJemNRdU5QK0dzV0hZY0hZK3cwTWxpNDVYZ1RzUFFwbXdSRzRwZU50NzdlZk5HeFE3Qzd1RlBqZHRrOTkrMEV3N1MzQzhyWmwwd2J4eGVwOUcySkhNMFlFTEQySy8vazhYUVpwT0I2amNrNlVEUUlXSGtYaGcyOXNVdVB4Z0l0bExrd1NBbmh1OHV3UGs4SUhQLzJoRjk3M3hZOEw0N0hmK01mZEo2bEp0NXN1OENqeWhaRmZMTHpkTERCd2U1djVEQmovT00vQVdqZ0cvU01BanlKbnFQVXZ6TlVjQlFMVm5BWWtJN2h2WnhUdHVuMTQwdGZuNUF1MzRQN0EyOGNjL2JTMG1NOStvTGErS3RXUE9xNU9mZ1R3cHFDYzRXWitJYTZHUThBaDRCQndDRGdFSEFJT0FZZUFROEFoNEJCd0NEZ0VIQUlPQVllQVE4QWg0QkJ3Q0RnRUhBSU9BWWVBUThBaDRCQndDRGdFSEFJT0FZZUFROEFoNEJDWUdBU2VZL2RBNHNUbzZ4UXhFVmd0dXdjclRFeW1LNzFTc245cjRuUzE3UGJRdHZDTkYvczVYbng1ZTRBeVhhMnM0d05wZFRjS3A4dG91cmJ2dnY4M0R4ck9oRG9vMDVkeUpwdytteGthT3hNYWdFeGYwcGx3K214bWFPeE1hQUF5ZlVsbnd1bXptYUd4TTZFQnlQUWxuUWtudzJhTDVYdTcwR1Q1WWY5dHYwWTFXdjI4LzdiWDBraDJjQ2JNeG1nTUZJWHl4K2hMdHBkTHB5OHYwOWVxclRadnZOUzNmRnVzTStFWURKUXRZdllKN3doZkVxZzh2ZW14NzJKMW50ajBsaXhQWFp3SnMvRWRBMFc3NW0yUVI1ZHVkQ0dyU1ZxejF6Y1I4UWxOWmdabndreUl4a0ZRb3Q5dmU2eXpRMlZWU2EyRXVkVHo2c0VYUHVaeE1TSVMza29wV0hBbUZFamN5dDkxZktKcGc1enhselJ2azUvbjM1N29CRitpbVl2WUR4bmhDNTJkQ1crbDZZVHNSVngzTDVMZ1E0amJKUGpNVlQzNG5YbndRalM4VXRUMW5Ba2xGTGN3TW9kWEFMWEZDOVdxSkZnRG0zWmYxSEltdklXV2s2S0x1M1FKRE9aR2VRblh0M3Ryc3pPaHhQRVdSaDdab3h2UjRHMWNQdGxucXVDcjBzak9EczZFMlJpTmg0SUVteGQ4TGVZS2s0ajNJaDdZaUhZbXRFRnBERFQ0M3Z3aEV5TXR0MmI1WFR0bndqR1l4MFlFdmplL3llaWs1UmJFNHBoUjNaa3dBNkJ4RmMrUzRHWDNjOEp5RFdMMzRVZG53bkhaS0VQT2h2aVdaRkVjalZhSjNZZVduUWt6b0IxWGNZOEVYMTg2RWwrQjllM2NRdWZhajh0RVdYSzJ4Wmpya0JOR2kvM05GcSswY2xmMGNPYUNPNTNKUW5UczVYWHhPVkJ4Sm9OdERmWTNEME1SZDBZNmRtdjBKVkFleFFpM2tHMUkxK2tlSi9aS3hWdWtGTGNXU2lodWFRUU8vU0ZUWUZVY2xiYnA0cmpJcjFta3F1Wk1tQXJQMkFyeDBic3VFN1lvSEhxMkppNEVoMjVwZWpnVHBxRXp2cklsRW53MTVCekJ0VU1hbXZUQTdRaC9XYUV0dkpBc1FsYytVZ1FXeUhYT2YwTjhQcVNFUSs2QzM4MldXaEZWczBrZHhRZ1JLQXEzc0NFKzVWdUZDWEZYVkhvbzNQSDFUK0VTL252LzVBNStPcGRPN1VwSGljQ1JjQXNyZ1Z2b25TZkhoV1l0UXlhdUV3Y2h5OWdaakZ6eHdBaHNCemRaMEp1Zk9MTlY4bmd6Y3ovYUpwZnZ2L0RRaFl1WDNYbzRzQWtHWmJEMFFEQVRmc2NEZ3RYem12Y2VpTGo3VFVMZy93RUJidEM0bkVGQUdBQUFBQUJKUlU1RXJrSmdnZz09Igp9Cg=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WEhOMWJWOTdlRjlwWEdsdUlGSmZiWDBvZVY5cExXWW9lRjlwS1NsZU1pQmNYUT09IiwKCSJMYXRleEltZ0Jhc2U2NCIgOiAiaVZCT1J3MEtHZ29BQUFBTlNVaEVVZ0FBQXBrQUFBQzdCQU1BQUFEY2VwaDFBQUFBTUZCTVZFWC8vLzhBQUFBQUFBQUFBQUFBQUFBQUFBQUFBQUFBQUFBQUFBQUFBQUFBQUFBQUFBQUFBQUFBQUFBQUFBQUFBQUF2M2FCN0FBQUFEM1JTVGxNQUl1OHlSS3RVRUhhSlpwbTczYzFtRDk5UUFBQUFDWEJJV1hNQUFBN0VBQUFPeEFHVkt3NGJBQUFZSEVsRVFWUjRBZTFkWFl4a3gxVyt2ZlBUcy9Pek16Rll3ZzlXRHc1V1pEdDJEd2tpaWNETUVGa1JFcEZtSW5CNENlNGhFa2dvbUJrYldYSGlyR1lVWG9KRTFFc1VDU1FIOWNnSWdZaVYzZ1Nlc0VpUGpBUVJ5UFFram1RVEorNkp4YzhES0wxdU1Oa2syMXQ4OVh1cnpyMTFiOTN1V2UrNis5Nkg3anBWcDg0NWRlNnBxbE9ucXF1anlQTlU2cXpvcytFaFZXWkhzMFYxeWRoT3FUYWZCdWFMYS9QN1BscGwva3h4YlY0dHRlYlZRRXVxMDlkOXE0Kzk3UU4vK2ZRTHRzNEhYbHBsd1FXcHFCOW1hNkw2czErSXA2dmRiTnhwTHEwcUxhM2xLYUg2c1o2eTBOTTgxTWtzLytYWDJLdWZ6MnZhbnRUUlNSNWVGRlUvSzFIL0p4OTFBakdlRVkyL1p6KzdhVXRTUlQvS3hwS2w3eE9HL0VZSTZxVGgzTWxlL3NVZi8xUEdjb2JFcUNmVnVSdlMvZ1doenB6M0UwTG9yWVl6dzE3a0lqZHozZTJhMU9iclFRMDh6NUV2QmFGT0ZOSnQxNFFKd2FITTZabUxVcHZYdzFyL0ZMRFh3MUFuQ2F0L0tsdXp6ZGhSZHJzYVVwMkJGdmQreHY0dm05NEVsczR6TmJyTk1aYXpGbHlSMnZ6Zk1DMVUreXpRak1Qb3ZTV3dsdlVrWFdFc1p5Mm9WcGNEcGY2ODV1SDFiT1RoVEZyNUFidEhOYW5QaGptTncwekZuK01jTkYzY21yNHcwaVpqaDdMNUxhWTd2VllIL1Y3bXVzdzFZVk5yTG0vb01KZ1RrOERrY3lvYjAyWnNMYnRaZW5VWjJvRzdQOGltWjBybnYybVNOeUZSZ0h2bFhsYytDdGRNejkxamJNdkZUVUJRUFgvZWtTaEl6MWdKRFNOMWZqS2R3SnVUVzRSNzc5aVZpY0NZcUhjbEFtd3p6K2lFVDU3cm1CcCtsVHlmUzJITzVUSTJKRzlBb2hEM2k5ZjNIUkVJWE9sK1N4VTNjM3Q2RlBXbGNSNDVGUDFBNjhSZlpwVjBBNTB1cThvWkpndHhyOVJmY2xoVDJCUjJXWDdIckVsdGhxMHVvK2hjVUJqcFFxQUpHMG5IU0h6eWhlSFhYT3NxeUgxejZGYW5zSmFOTWUxNjZwemt0OW9leW5PbGRNV0ZuTVdxeEd1RVRsYWE3T2pmQzR4OWc3bnNDbktmMTVPMkVvTENLaHVNQWt5dUk0M3pjbUNESGdyQU84K09BN0RPQnFXTGJ2REorbzVGckREM0ZyRVFDa3ZhNXhnTDBKRmFYWjdsQ253N3o4MjEyajVtY3BsaDZQbGRaZy9UaGJtdmFQOWN5VUpobWQwT0dEYWpDT3RQOGF5TjJhNjRlclgrd3hpNHdha09WbWZ3U3l6cktzNjl3dCtJOVZCWUZFRk5RVTRmL0NqK25GcjB4a3RlT0VOYU9aSWcwTEFiYlROMkxjWWJnWHVUekJvVTVzU3hKN2tSTS9HbkVNdmdqenVTKzlIelM5cDVLN0I4RXFFWWFPTisxSFdFSDRIN09SSUZwekNYcHVPTUpuNzU5T3B5eTQ5U3FLUWE0RWtVSXBpQnZNbmpPajFtdFhRVTdvdWtxMU1ZQWl5d1FaQnBSdEVtTjgzdzFXVkc0MFRSbXhrYWFmQTMxN0MzYkViaTNpTnhXd3BIVVp1NVByNWZDZkNrK0dPTlBYN2NnSkxORUU4aWdFNElpdGdOdUdoM2hwRzQ3K20xdU9KSjRXaXhnSGJVNnZJd1JQNThuTzZiNXgvaG5CLzNxRCt3SDBzMUV2Y1ZzdUZGWVpqbXBaaEZUdXB4YVp5dW41QlR4MXM4WTF1S0YrdHNDdUFiWFhFcGpjWjlnV3hTVUhqUkdwaGRmaW1RT3NwSi9JUVV4SkFzNFUrSElKNEJEcWIwWTVmTWFOeXJ4RE9uY0h1NDVyTEpoRHJTT0hjeWtRSUxEOWhKSU9iNGFLdUpIZjRSdVRmSXdPbkNDK3dmaGF4ZkROTnAySEc1c05ZM0N3d3hZUlQ5V0RWR3RJQWpHWmY4NlA2U2JiTGdjT0dtV21yMXdyUjVscXZMM3B2bnUyTnlvTXhHNUw1SzRrTU92S0RmRVBPL0RxY0VZdkhuRFByb3pKdTU1OTVocElHamNsOG1TMEVIYnFxd3d3enhTaDBOMm9CYVhlYUhRKzFLcWVrbElsY3EwbGxsSm81TGpNcDlrZXlWMi9BQzI1THlucmRpSzlrdDZISFRUSXhDMlhWU1MxZUxPQk9wRkFwa0pzTGhvM0xIVUxkaDg3WGhwb29kVmJldjJpaFo2VTJoek9DOVN6K3BiZW9CK2xISExrRUVpY1QrUnViZUl6SE9HTVlLL1M3K1FFRjJGRFZUZUxXNkRCMFovTFJhWkhiMFk0NWZnak4rWk1VeE12Y0djVnhqdUNYdGpIOEc3R1NvUm5WbHBaSDhDMXN2ZlQwQnFzeG42M2R2MmVWbm1jYmg2Q3N1UGNvOWl1NTRZZmhQQXVlTzN2RERMcklOdFFrbEE2c3RjcUVkd3N5dVQ5SnFkUmxzektTNkFjblkrd3ZzZmlzdy91bXppcXhFMGZtNmZQMzR0RG9VNFI1RlA4OVlYU3diejdPQlRCaEpuY1Ftc1hJRGJ4bzJSVndldGJvTVBTN25pR0lCSUdNUDU3UHN5M0FLTHlzRXZPZERDM2VzcE5yT0VtMDFoQWozQ0xHZmI2MVZPN3dYZCsvZGp6NW9KREUxZEdLVmpNQUczck8wdWFPeDg3OWJzdHB4UG1ZV0JoUm1GMjlpODI3VnZQYXdiVCs3dmo4OSsvUnp6elVZKytmbm5udnU5dzBXNFk2SU9aK2xGdEE3NXJnQmY4bElZbXJveElyVmczZ2VoVFZlNkxkYVhRWjdBZWwwbHgzSHJWcmY1WUxwL2wzTFBleWNUdFNYdSsxMmhDaHl1V000R0t6eHVuVzIyenFOSWd5ejN1MmFPUkwzb0xCUEJGKytYbDNhSGRXSDY4OC9aMVRIY2ViNGNtRFZDTnFtcmZmVENTcHB1aDBCSjFFYzdvaVlTMWV4dzE3a0sxQjBXcS8vRFUwN0xDbnNGSVlBWU1hZmt4QmNMODZxRTkzYzVDZkZhK1lVYVlPSTdLVVNXTkJ3T2dJcXVkeXh1YjBsS0RYWmdML1dib1p0d2tNVVppenc4VUZoblIvOGpkZkJIKy9yQ3lKVWMrS3UzVXVvdEcxMFdDZW1FMFF4QTZsSGhYVzVSeGRVeDI1TFY3R2U0WC9qQU5HV3pZbkNkbGxZdWllMHlZN0NzTk94dHUyNWNVYTg3NDd1NlJoTHhoeVZYWjdWQkQySE96cjZ1cXpRWk1JMzc5cTdjUzZwQ011cUl6dUx3blpaV0xvbXRSbnU4YWVRYmR2THJ5VXgvUmlMVEM1ZFVnZ1V5SUkvUk54amh6dG1ueU5KclNNTjcwNW5GSElaNFUzemZtUWVDcHVDNElUNk1kWllHeG90MndsWjVZZWIwR1oxeGdtQnFpdkJ3Z1FnWW13anYrQnh1RWZ6K3J3bGpGS1ErNEF6TkxvY3FOMVMyTVVPZ1JyU09DK0g0SHB3T3ZaaWRwTXJEOE94MGlIY3pXTlZiYVl2OXdZOFZNS3k4WGJXWFV5SGU3U3MvU0ZudVNSckpBUmdKTDVBWVpkUkNIUUdxOHVHYlM0dC9sNmd3eDNKdkJZdmhXcDAvZ2dSaitKZ09YVHM1am5jbzFVMVpxV04xd2tCcVBZbzdESUtnVEQwOG1lYzFhWFRuZyt1Z2V1Mm1TM2JzYnZaT1l2WmZaV01kZnpVaDkzMWx5N0pSbU4rSnVNclAxYWtseFJLTWRRMXBIQ0kvZ2hPVTZyemxHUVhBTHRPZTNqRmhwN1NrVEllY3RlZStoWDV5a1BwejN0ODdEY1oyM1hMa3R4NWVUeld4TmdKQWVwazFLQndYRFU0cFg2TWxYaVR3UVR3bzRRckJEbDJtYzNremczMk1rRVRoN1BreTZTZld3bFVtUUZiNThadlBVbnV2QkFqd3FtRkpKSUpBYWoyS0V3SkJNRHF1SnlhZ3dNcUpGQVM3VUUzVXhGZGUvaXEvRWFpWmtTVmFPRERKSzdJNmNTMnJqQVMzRVgrUVdKRXdCbGdLa0NQbUFHRlBUSmtabStMSnV4azRtUVdKdHFEaWZkRTFzaHpOM0haUStyekFERkF3eit4eDViU016anluaG01VGRWa2d0b2loWk0xOG5ORXBObUt2dWJYSUJpSmtXdlZHQWIwZW9WZ2p3Y205dGl3RXJkbklVMjlrN0JoWFdKOTEvVkxWM2tVdGxERGszMll4MHZoNkFsTWQxWkZNUXhqUTJKWjdtYWkyaWdaR0RuSUhodm11VFJ0OXV6b3ZJOFQxUjZGZmZVeTgydHdrSHc5SzdPaUtreTBKLzRGR0VnZmhwQUl4WWxIWkZNandaMlhZRG12M1hpRG1FelFtWXJDeVJvQk9aalZ4NWpSdVI5SGx2bHhkNHl0TkVDT0FCU01TblRrU0hEblpOTGN6U1I1dWhLZ2NMSkdRRTZMeEZJQ3FqZ29MZkl5c0NEUUhrSW5aUGh5aUdVRGVQRW5CSU55RjhWd045UDZ2MXNWQnJ4ajUxRFlMZ3RPNHowRzlJb01jbnRHZVJMSmlrejA2UElqZzB4SVVieGtOZGlVdXlpQXUwbTFiaXFZQkkwWlVkZ2dGa2xza2xkVXBLN0EzU1F6QXlieWRVa2tqa2JPUHYvQW9jd2I2L01nT1E1VDdvSSs4QzVMUm92Sy9GSUVRS1RyeUphR3duWlphTHBTRDVuK3NxZ2RFTnVHWWFnbW1FbWoycjNlTDNSVzE4TnZPK2xHVXU2aUpzYnJYVW5pNElyNFRoTUEwbTFKSlBsSllic3NOSDF4N04rNWtKMFpIa0U2bE56TmF2bmlHL2hoMkdtb1NINjhwdGx2TWppVXV5akFlTDB2TVpxbjRqdE5BTG9QUkdGSm9OaG5QN0h5TFZhZnI0bGQzMy9WOUNBVFA4Tm0wUklaWFl0eUVmaHhPTVZVZDdsWDVlK1ZlMHpIdjN1SEFqTk5BTHhyUTRVbktPd1VoZ0VZNU1aeWo4QmwyVVNNSkV0b2MxZW05REMzaUxZNWgwMWxjZkhQbEZuTjVkNWlid2RWZUJVcStEWXJRNDJwQXRDZGVBb1hGNC9mNDNjMFFqVzdDbnFJNmxZeUZ6MTlTNlpBZklPblZ1Q1FubU44UjNiTUo4WDljTGpESCtYOUJGYW1tRjJRZTN5cEFsQ0pLRnhjMXJIZEk3Q0VKUWlkYWU0NFFiSXIwanc4SlJMdFk3N0ZUdGVFb3FqUUJ6Z2xPcExEdmNZRVI3eFBxY1dvZmVJWDRJQ01QUlF1SkpwQTNqd0wvNStZTnd6a1VCQ0hyeTA3WEc4M2lscDB4U1JRaW4wZ0pKVjB5bTN1YlNZR3pHWmQyYVkrcTVBcXdDYVJpTUxGWkFQMitPNFJaOW5WSHBIa0QyczVGcW1XTXBFcTMwaXMwdzBkaVZ6b0V6MVkycHBkeStiZUVSd3I3TS9WYTd3bzF5WHBBclMxVzZ5b1VkaG1FcFFlM3ozaWJGcEVMQlVrdzRnbW84YVZsOFdtOEc2UVNGbElzU2RyWWRuY01WQWZZOEo3QTh1YWZhQlVlenNDTVYyQWhtc0VpRVpKYkl0MnNXU1hESG5GYW12c2JkSmxiaE83azlYRy9WYU1BcjZEUmgvOWU5WHUxWnFNemIzRzhPS2l4Z2ttVjY2Wjk4dUJSbUFtQmFpVCtaZkNta0hvTjNwT1lsUVByV3ZoclpMaGZLYk9QaFJWUGplOFRYZDU0QjZjeGY0dlJ2a05pNjlNMnR3WDJIOUUwYVBEZmR6NzhjWis5WGZzc3h3SkFUQWc3ZHZFS0d5WEJhWFJNWTZDRUxPUjVxaW1ubUE0ck0wT2EzbzZRblZ5d0NXYm9LKzBuV2JnRHZlUHNrR1AvUnJxUDhPR2RmWnZGcUdFQUF0azBVRmhxMjVRRXU3UkdmaUFmRXpVNTFVMDJ6dWVaOS8rQy80alBtTktmVEsyYXN4QzN4MzYybmh0bC90dnZqYjhhMEh6MmZvN1pVSnhTQWl3ekZ5WGpjS3FYdkFYT3M1eE1ISVdZbDI3Nnk1U0hJUG5kd1pkY2d0SGdmcEVBWktHaDd2TElDbkFBZkcyS096V3o0WGdYT3ZWYkM1dU5rSXJmVGEwVmk3d1FkZXlhWVNVcHJtYjNLWFl5YStjRktDcGczYXFNb1h6YVRvWThEZEM3K0IwNmlXQmc4VCtBc2ZCUUdKK0tFWFBVeWRwQk9UQXZrNVQwTks1RThTa0FMMTRHQks0RkNZRThzQ3VOYXpsNFdhWHo5bVRldlhkQ2hsTG9XTmRiNXRqekg5ZGc2Tjk0L1VjcHRSMHVLZVVpNnlFQUJVeUNWSFlSOGlURC9kSWI5OTRNSUt6SFVrNjdEOWxSZHVmYWZCSmlNY2V4bmtnOFg1S2ZZZDdTcm5JU2dpd1JKeERDdnNJZWZMaEhoMTZpZ3BuZCtKZUF5OVpPUW9OSFJZVE83S1hjUW5UU1dIQ3VzTHRkNkcrN3djOUZuZU5UNyt4cDBJRU9JZzdqa0NtTUtXUURXTVg1RXpjSXlyS25qNkhDbS9ZRE12b294dFlveHhsaStRdmxjTFdpRGxwL0FCRkpBVm94UVlnNkZCWUV3LzdQalAzaUxNN0g4ODNEUjA0TW9FNVVRNlBWTVFld29TaldBaXhnVUE3SmViQk1TM3V0S0tHOFpOTFY0QXFjVjBwckN1R2ZYUDNhRDhNTlFTclozNGswOWZEY2RPeWZiSE9XSGE5NVJDeUdnY0dEMjEwMmE3T2NMOWo3bTUrRENVRU9FKzhUUXJIVlVOU2NJL1UvUUM1Mk5VL3lVWEI0Y3d0aGRSVG02L282RHVtM2d3ZlF0V0dsOGtza0dneGJrcGtGbzdyeDl6alBEZVZFS0JHMXRRVWRxdm5RVjB4a3VWaGlmS1F1eTJXek1LeEljSTRVU1FEU1pwQmR4QXRqZEVYb00zWDhWc3o0NzVxc3VvNzVrNEtZcEFLMEw4ZWwvRVVoZDNTSEtpSWUzUVFFbWZxNlNsdGIxMnducTA3UzhtTDdMKzE0NVFqV1dweG13M1hzTE4wbEZxSVRNUGRoeEFSQVJiakdWSlVvYkNYVG1wQm00VzdSNjJUVkJKdVprMVBrUmV1aWVHNHhYN0tRZmpEdS83QmdZc0JCOE1ObkI0elkzT2lzdUdlS0RFWnJnQUhabVNTQ0JRMjFVSVM4RGo4b2hFQ2xTQzl6K3Nqb05YZTFiVm9wc1YrSkpSS2FJMEt6ck8vajU0aURxSk55M0MzTTdQUzNhdHVLWVhkMGh5b2xyN2lUYTIxa3JvQVNhQTI5VUQwRkJ0OGc3SDd6bEtaVWZSUk5tUS9TUENNTXd6M09Dc3J0VVFpSGhUT3Fwc29LK1FlZGF6dGdBU2xPT084bWNKL0FzSE56OGNGWjVONnR2ZktXZ2FsbUhzR1VselVKRzJpY0l3WmtJSmpIZW9lWVNZTlhNMjNzbXduUUtqeFVBcHhuemR2WGpLbGNERlJHdUh1RVJZZ1Y4S0lML2luM0RBQ1kyRVY0cjZwSFJERmtzS0ZKRUhrTk5EZXhJVUNsd09KNy9uY3djRDY0NkVWNEY0bDh5cUZpd2tDOStoU2FJMENabHo1Y2lqUkc0RlhnSHYxUTY0QUZIWkxjNkFpN3RHRDhpaEtEc1ZwTGk3Z0htRk0wT2VqcGxsakdXMnY0cWpvZmthNVZUVGZnemFUNTZnc2pLbFBocnRIUXBrWks1Q3BWeVVVMEdCa2plcFR5cE4xV0NienhSUjl0YVlySDBOaFVOUzIrcXpRWmVJWXgzUnBLNisxWWU1UjVXTTlxVXhHSE4wODh0TlZIdUllL2Q0dmZWV3BFbDgzMVNXLzFkOE5UZ0crL2QyKzU2SGYrcXZQUFAySUhDNjFQazl1OVJiZFJQbmdIaFY4RG0raXRMYzZhN2hIQlo5QTEvUldiL2dOa2E5UlVKZmhJZm9iSXU2dFRaU3ZGSXM5SVR0c3QzYWJiNXgwZThWVUNlejFHeWZNVzUweXpqWVZmWUpEZDI5MTNSU1hIeisyS3Zxc0ZlZFMxaWcxVUdxZzFFQ3BnVklEcFFaS0RaUWFLRFZRYXFEVVFLbUJVZ09sQmtvTmxCb29OVkJxb05SQXFZRlNBNlVHU2cyVUdpZzFVR3FnMUVDcGdWSURrNmVCZDVrZDk4R3JmMXZ1cG8vNWdwM0ROZGVQeHFRMjlkVWZleDl1alhuUHh6Lyt0cC81WW84TlNuV09hUkM0cmswZHo1N3RseWNPeDFRbXYwMXZYZEd3cjRJYmwreVUxc2NOS2p1cTZUaFVSNjVzbUZLZEJEVjcvdWwvK1E1Ly9zdkd4bFZKUnhwTytXTUtYVlIrRXcyb0gxakJKOXF5U2c2c20wZGI1Vy9aTE0xa0pwOHhydVgxZlF0eHovcjlXclBBVFQ4V2lTbE00cmZuZC85WmluOXUzN1hjS2JVWlpobjQwd243QnUrNFVzLzZJV2EvN09teFlySlNIZlppYWpIbWNYT0hLejhvbjRwVVpyb2FXUEw5SHRWeU4zRjlUK2FkVGk3RmFZYmFzUnZrcXNGeU42UEhDOXpwNVZLWk1Pako1NGUvaWlaOW92L0FINlcxYk5icmxydnU1akJsbWtxak45bDV1QXoxZWZiMWFMYit6aTY1L1VlMmU4VjdpYzlCN0c3Q1ROWDkySk90ck56V2RlL0ZGWXVEdFQzY2s5QkkrM1ZmZStnakVidWIxVVk1YWdvdGlWc3dWOWgzY1N2bUVpTlgwQW1FZXBxS1JZbHhONnVmWnRjMmZEcWZxdnpPS1pxTGk2UVJzOWhMdSs1MzBYK1ZqSEkzSC92dFBydXZWQ2EzbWxseDR4SDg4M1YreDB6S3hhWEwzcXRrNHQ5aUR2NkdreXFmYUVYY3VnZHY4UkNqcDQ3OVFpL0cxbFp4NFhmNkEzZno3b2NmZnBqZlIzRlQ3NFZMbCs2bTVPNmRjTGI0azRYOUtQclU5UzB0dzIzeW4wY0JicWZZcThUQ1BINVpwQkFUMlpWWjAvN1pPT0lhdU1ESXhOMDMrbWw3ZzhCd04zZDVaVDVFZUpFa3dyUjhQaUlhbXZqNzVycTVncmpsbmRMaGJzS2crUU85YnNoVStRa05pUC9Vc1RYeDZEYzExRUE0dzNxcytPYWVNV2dNdXpzYXYvekduenA2N3lmc1dxcmt5UzJqcm82Smh1Qy9HZFpOZHBub2V2N3pCSnJwRE1SK2tQNzQ5MWhaUFhNTEw2NzF1aExuVDMxS3o4NHBpdkNPbTNBM3RVR2pwNWZhTkxwRFQ5MDFBRW0wZmRlSnd5QlBGQzRjckhWU2JZcEIyTmFhci9tYjF6d2x1REZwUnhWaFR0ZUs5U0JQVS9heXRmZUlkbGYrYnZqSHB2bm50QnRrY2xRQ1Y2TWRxZVFCTTR2NTZsZXVIK0p2NTc5YWYyVVhmeUgxaGQ2M05ZNUNuWUl2L1JlT0QwSURlUGJ1YTVtbEVBSkxoeUl6OFFFVmFvUGVpODMwOFhzNncvMUsvNVUvNk1HbU8zZC9wanZRU0FrQ2s1cFJVOUhKN2k1djRmeTEvU1hUaWFNWjM1QzRIUnQwSjc0V3ZyODJ4NDczc0N0M2dWMjZFeUhUaGFrYUF6NTdEL1RYbHI1T1JlNDZQbjRDZzF6bmVoVlAxek1OdGVLSUUzWi9ENEg3WG9Ta3JrSi9WL25TZnBHOWZqL01zbXBGVWdTNVNmN0FWTExGL3hSTzdPUXVTYjAxTnJCVVBEYXRybmxXamRZZkZ5T0t0QXY4L2thMC9IMGVRZGtCc01nR0wzRWExcFk3QnlmNldlWGF4REhNSzd5VjJ5ZWlyZGY1U25OWEpQbkhVdnEvdU5pYjZiRE5MVXc5aU4wZEhPTk5nQUFQUUl1M01HTmNmSjQ1NFUrTlJ5NldCOEkySzNMVldQMFZHS3NkMU96SFU1S2xEUVNZeFN2Z1dSZzNkekZTWXBoOFlpTlMvNGV0L21SOGNacDYrZ0UzbmVaM1JVVHRYU2FzVm5FaWJCZkpINmR4L1ZWL3JJbjd5Mzk2bjZlakNPL2tFUCtuZmNyVDJBODU1RityN0pSL0xWc2pNSWNuK3BtRFVTME4xdG93eS9PeEs3Umsxb3k4OGJqdjhCSlJBc1pHK1d5SUF0anBPNklubEFsMzVGeTJLYjNSVmZKUFhJVFFaSUhWN3ZBajlaZHc1SHI0RVdhQ2NMQ3JIYnVabjJLRDJKc1hCWE9EKzEvOTN2ZStjNWNlQXg1bGcwZjBoanAzTlBHMHBOZlAzOVAwUERPL1B1Qi9lUGprYThNUHg0MXVrbW04eGRqWHBCWEdPRzdxNTE0VFpKQlpWYU5FZnlndzFKZUxQVjFRRDdQeTdXdHhteXNOOUdzWm1YTk9hc2NZY1dwZVRUc3krRG5EZGZ1bHVIUUtVN044YW1wWTJvd3FYNUhESkQ2M2NoUXlKNmNkUVlPN1Y0amEzWlZUWmJLTCtVcW9Ja2MvMDlEM1B0SVRDcjIrYjdMU0UrZmttS3YreVhrRjBLTHhGZEpyVEhqdUJhamdnam5uV3JDeE5UbVhYNUFPMGlvZ3JGU24rVm5DdXJKeE5LSUcyakt5dENxOXFoVjJWT2x0akVocU1xcmhEM28vTjNMdjdNaGwxS1ljWUdmWXl3MzNUNU1uUTBWRld2R0ozdDMySEZTa2F2U2dQQ08vekdOVGVHN3YvV3ZlU0NzUkorRHovd0hXM084bzNyRGxTd0FBQUFCSlJVNUVya0pnZ2c9PSIKfQo=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WEdoaGRIdGpmVjl0UFZ4dFlYUm9jbTE3WVhabGZTaDVYMmxjYldsa0lIaGZhVnhwYmlCU1gyMHBJRnhkIiwKCSJMYXRleEltZ0Jhc2U2NCIgOiAiaVZCT1J3MEtHZ29BQUFBTlNVaEVVZ0FBQXpVQUFBQlRCQU1BQUFCVWh6UUZBQUFBTUZCTVZFWC8vLzhBQUFBQUFBQUFBQUFBQUFBQUFBQUFBQUFBQUFBQUFBQUFBQUFBQUFBQUFBQUFBQUFBQUFBQUFBQUFBQUF2M2FCN0FBQUFEM1JTVGxNQXV6S1o3MllRM1NLclJJbFVkczF1VzVtOUFBQUFDWEJJV1hNQUFBN0VBQUFPeEFHVkt3NGJBQUFWNmtsRVFWUjRBZFZkZll4a3gxRi9PM3M3Ti90OWdRc21Vc2hiRTRtL291eENCSW4vNE9aQ25CZ2o0YmRSUWtSa3lUUGdTdzRROHF5alMwd1F6c3dmQmhJc00wY3d0a0Vrc3hHUmlBTEtySkQ1VUNRMFF3Z2ZDWWpaSUl1UFAyREdra0dCWU05ZGJwTHh4YjV0ZnRYZDFhL2Y1N3czTzNlejE5SzkxMTFkWFYzZFZWMVYzZjFtejNGdXE3VDJ5MU94Kyt6T1ZNM20wYWowem5uME9vcyt5ejgrRlJWeFphcG1jMmxVUHpPWGJvL2Q2YkxZbW9aR1VYeDdtbWJ6YVhQeHFEcWZqby9acS91ZHFRaVV4TXRUdFp0TG81TDNrVWkvQzFzUjBFa0RiSWpkcVZpNnJXVGpiSStyNFZHNjN3eERUbHk1OWNwMExNMUROazhLSzQwKzlzTmJtVmxmRTRNUTdvS1l6cGFIeU56TTRxcVkwazNPUXphV1pGVDI5ekpQVGVkNkNOVVY0cVF2bkxhb2hwak9XSnlIYk82LzZ3MGtrOUh2dnVVdGQvM1dIWlQ5bFl6Y09xZkZZUUIxUVZ6elJsc0IwRWtyRkwxdlRjblNQR1FEVmhjaGtIY3BsZ3YvaWZ6WE03SmZDcTBTVit4ZUZOTnRIakwyZUd5MGpZZ2R6a3B5VHJKWmh6d09tTWMzbzdEUGhRbnYvdGhHV0JhSVR0MVJ3NGFkdEh4RlRNdmVuR1N6REhGc21WbHNDZkdxS2FSblR2a2lCV0tMN05ueWlWNDRSWEV0ZlVUSnRYT1N6U200RzUrcERVaXE0UmZUY2t1MlVWc1djci9UT2NrTFozbjZ6ZjJjWk5NVXdvcTRDcEROSUUwaVZsMzl5QyswcmxhcHNIU1NGODYyMlBFWnpwZWJrMndxUXRqUlMxMlE0OGlVZXFMTGVNdmlzc3IyVHZEQ2NhZU5vQjFuVHJKcEJiY2xLRjdsR1ovd1BpM09NOFpqdk44dWVJY01PMm52d3ZUdVpsNnk4VVRnL0xzamhNZzRxK3ZpQm1NV2RqbjNCR2RPM0h2QjlvODV1WnZQdWlsQkZtY3NUdnNvVjYxeVNyWm9CeEVwZUNla3FpYjJwdVprNXJMNW96dXdKbVM2TjVtcEpTRFlacWlNOGxZeWVxQ201VHVjQVB4a0Z2cUJtRDhmanpPV3pRZGN6REtuL1VSV2d0c2JiQi9ScEpHSUhheG9adzdwZ3UzbVU2cG5IbGVVdjluSzVoTXNGbnFQcXRIdU5PUTBxdTFLV21wMk9TMi9lVHZkT0JXRUZmS25qU3F1YnFheWVaQWs4dHQvK284eWZmVUg0dnBUc0Zvd0xpUDNFemlMU1c3cE9BdUN3N00wckJOU3QzZ2NabWNwRy9JaXIyMWttWldlOEtNdDRGUER6Qk8rbEYyTVdWaTV1VGlibWZkdE1Yek1ValpsSWQ0VzAwVU1DSmoyWHBQT2JESi90b0JGdGhWRDhtU0Myb0d0UWs0ZVp5aWJoNFQ0a1l5OTE0UGJtMjNJNW5MR3BvNVRENFI0bVp2TkJiRnpuTUJsZHJJcGV1SW5NbzYvQ0ZrTUxOeFdhdUJnSWNwc3k5NGFGZi85MHVqaGZ3dWp6THFNamNFOTM5ZVlUTFg0L2hkR3ovK0poVGNNaGREdjl1N2R0NnJUczhteWVmeU84V3RsMjhmcjQ5OVBKeUpyVHd0MThwZ0JkUTJ5T2ZEeEtCVEljYkZjc2V6RWtpdkVKU0crMXlkMk0zTFBDbkVQb3BWZFJYdHBkTS9IWG5ycGtidlZVbS9mL2NoTEwxM3lxbFMzNG9vUnVIbFU0ZEZUQkRkamJ3YWQ2NmIydVFublZJbXl1Vk1JVHpyc1ZURlNHVU16UHVObU4wdDA2N252VThIM0dIbStFdHIyQmJua2lROVhuY0t6TmpXZjdxeHlYeGEvMDNCS0hUSHFTb29VdWNna3pYQmI1YXVvS3JuaWxZYnpBVTk4U09MaHNSTDBqU3Z3eHhWekxyMGEzSDl6Ry8rZEpKc2w4ZUZHc1V6V3czMW4xZm1NSWVpM0RPVVdNNTlXT3JqMUQyeG5PdG12MXFqVFRYT0VYUmdLOVJsdU9jZXlDL0U5dWJpcTNHalIxY2VXSzNlZEpYbU12bHV1b3pzOUtyeXVDam9WY1oxZTBMd3VYcFF3L1Nxam50dTRRZHcwbW9VN3JCMjdOcEpQa2syWmp2RFhzUUNYYWZQMGdDRVlJY0NBN1lBSFlXajh1eWJzTFJrR01OcVBSNHlGbmpabW9jKzV4V1BzOEdMN3NJRVZ6Q2dsSEdZTVpNWnhhTEVjNkR4RU1lNVNIdmZzQ2xZMnQ3Z0xnWGkvNkFFUHBwK1FrWnFUckVXQ2JGWkhEV3J1aVc1bklEVmg0dlpqbU9Od29oZll6clNFZUlvNnk1cVcrYlFUczZJVTd4TmVqczZ6ZHNONEpmRmlRK1hyNXJ5ZkhDYlhPME1kbTVSWlU3QWwwQzFPR1VFUTlqTGRUbTh5OTFobUV6WURDYktwcUc5WHl1SkQxQTNtMHZkZzFFczByUmxERTYyTFFNcjI5dWE1SEo5QVNVb1FpYUlJOHk0ekpVOFlLeExwS3hid3M1OVBTcCtMNEtNN3ZYRGFmamQxTS8yTzAxZUhVNURYbm1xTWE5eUJ5bTBhYVZKNW0vWndUWFBpM3VKeEtOem9NMTQySmUxYysySkVzbllEZWg0bEFzZ3BaaWUyTmdURXlJaE5TZ1dJSnVkUE4yQTdHdFFVNm5tRzNwVEpKeHVFKzRucFVKSzBIbkFMb2lyTDZHZWdLL3BzdjFDdWZFY0NNZWxkWGV1eW9qWUR4eC91QWVvaFlJM2xCUmFWQnRxdmVObHNLSVdrWmZjeXNERVUxYi9kTXBqdmFXa0dvZkVsMnQ1SUZTdTk2VDBnL2ZwNHJFUW9GSFNmS3N0Q242WmlWcFMwRXB1RUtoQStKU1lsYnF2QkpsQjNaUmxLUWJOQnFTYjg2OWZ5UUlLR3ZtL3BjYmJOUWlLTWdtUVNYRXQwM0dvR0JLZUFnV2U4YkNybkZWSmZxYVk3ZWR2ZXNqNmJDWFFRVXlCcmJkSzk3NHZCU0FYQlpOQmNMZG0ySnZOSnFhTDhwT2srbkJudmgvc20yUnhLSURybWp4d1FGMmhEQjgzdFVpMEdaUzVrMFdTTFlOQnRTNmNYWlJCZ1ZndjRueEJkeHN2R1U0b0MxWlFxK3VzQnN5bDdEVDk4eHNJMTBUSXN1SGlFVWgyWjc0cldUNEJBNFE2QXNtMHNESlI0d2lnblVFeXRwb0IvWDJKZ3ZmTzNabGg1SEc2dEthMkV3VE5NWU1PMkkxdDBmQmlpQUpJbUdtcWhRcnhYSkZMaUkxWTJ1anZwYUdUTFAyNGtFbEFWYThhQlRFQ2thbjk3czFJVzRuc3l0QWlpcUZVTXdYWVZmRW1NOW9NWXN5eGhRYkFZckpBSXZUZFVMd3ZLL3JjdEs0ZGR3VUJXbG8wUlJIR2JSQUc5MUJLQkh6c2prV0R0aHJHVEVDc2IzUjBkT1VRMkR2RjBGamxHMGIybHZxRG5UTGJZbW1KZTVjaGhFb3daL1lWR2FuL0hyUHluOFlHbTRFdko2WnRnb0tsOEVMU01wNXJzbXhKQXkxYlp6ZzdJUUNLWEZiVW1tMHFLM2E3SDhSZ3JtMDN0OHVMY1ZUeWREZTR4cm84d3JHZUZmYmJoRHVNbGxhVnNNRWhqMzVNUVp3MjNaQVA5T3EvSWR3Ynk3YkVkUXdtR1M5bTNnR3crMDBCVm13MGtmSkhaM3BUTnlwU2srQkVybThVRFZRMzVXNzVNd2VMcGJPWTV0NGVLK1dUcnhqZ3dTeFBmTXNyciszSDR4QWF6UXJCazQrdVVDZ1hvdlBhUSswSFFvQWJvMnV0RzFzSk9hS3lXQ2FheFIrRVlneW5JZDZ4c0dNTTNqZ3doRnhSSFoxTjhNYktiMi9JYkJYTVF4eFVEcWJCdE5wQ0pHWTlVRm5vNm1JZzVRNFRTbSs2L3k1S05DUWEwYjRhSlpmZm5PQWdhbE1NZldnTlZ2UGdtd3dSc3RKaDI0amhObFEyYzlpRGNLSjRPbG5nazZkMUhtQUJ4YnBGdCtwdUdDR1lDZ0dRRDFmVDFOQUZ2aHVCZlBhZUd4MUVCM2ZDcFlHQkJoVzdZKzRpSFg2TVRmdnFsRkRnaUcxZ2lIYzNaL3FMMDk3R3Nwc29HTTY2dG05ODJuazZjYkhUazZUZlZPYWljUlhiVDE2UUlaZ0tnRG0xRUtNU0JVZ0xXTE1FUElQRDQxRmNiMXJveHdZQU9CWWdmTy8yWTdENGlHNWpDUGNVWUZwcUp1Uk5ZVFpWTnp6aXVoTllHSENlYmUwMXRNRVBEMkRjZytQVFlJTVVnUkRPMGJyQ2syWEJIRVdZTXdWMkplTFFCb3Jac01PTHoxSThPQlREcHhyVVRXS1dJdjRFbWFtMUhneXVNbHZCT2xRMTRTbWdXQm0vNnhqWmNGU25UOFpjUHhCZzVvUGFCNlRrUHV0Zk1MOUowb2ltMWZTSCtUMWJic3NIY1NuK3ZRZ0c2UUlpUlRTQk9JeEk5Z3dXZFBKUFNKMVdseXFhZWVkcUNQeWRMN3hPNlkwbGpPMUJLYjZsclNUWnROdW1aV2h3TDZUZU4xYlZsbzRPQkZiMTZ5UmhzUmJxSnlNWTFxNzA1MlYrbXlRWk9XKzE1STMxR0FBc1RsY0J2Z21tMXlGYnlMd0FLSlhxVHpiWGY0N0Z5ZEFPeHJ5allzcUZnb0lvdkdmVXBEc1VDR2t2aHltZmdYSUFnL3FrUEJyQWxjWklmYWJLSjI5NGtVRnBWeGplaE5nanVjUFF2d1MyZjNTQmFjb21zUVgreXVVNG00QlFpQVQ4RG92YzNGM3gyQTdJQkI0YzRrSDVaZFlPNWl2bm1vYVBzbnVFRTBhVStUWFBLdG1FM0NJRk1tbXl3dmVGcmxrQ2JtRUw0dCtVeEtBWTBERXdydE5KYVJRWXBKWVBsZkptR3RwZUNrMTZWNi83RzlZMVBRRFkxR1F6MEI2cXJ3TjdUOU40em9sQWdyQzZlMFhyOFdZQnBpa3lhYkJBTFpSNS9QWHV3QlEwYkdCWm9USEdiV1lNUXphREpnZE9KY2FWL1BuNkdzTi80d3VnYkRjcjh3YVhSaTFYS2hCTkY4VWtwN0tDaDZpWWdWTEw1dkNLbmdnRStzU2NUZHpuY0Q4N0tnMk5EbS9NS0NRcDJRK1ZXenQ1M0dHa29BV215Z1dic3FGWkx1dHRrT2gweXZwbFNjSHREKzJrWjc4aTJxL1dQTnBBcG5QUHUrd3NDckx6VnUrOWZLR01uRU5nbG14YWVpb3RITHZGN3AzajRhWG1XL3dYeC9GbWVBTHM5OGpudWJ4Yk1KT29ZdXFEdmlpQzBxemc1WThxZE9FV3VoV3dDdEYxemJUYWhSZmRvT0c0d2xjQTdUVFk5Y3d4UnV5SWJwZERaenJ4TEQyNXY2QzduWmVhb1dIK2Vaclhnamw5WHAybGVHUjY5eG9zUXhyRDJLUllBUWlDNWgydVlpblg2WXFtREtWZ1VrR29yMGpyUUpFT2g2Zk1IWGNlNUFNdEdCZ01jQ3NqdkFOaGNnV3JoS1VrNitMMkFQSVUrVkgyYTQ3Q0wxM0duUGxEQTBETk5ObVVaaVZDRC9rQTJTNkd6N00rd1JFMStCTGMzMENSamdwMkZHNWp6QTZkL3JZcDlQNHhrK1VZVkd3ZTk5ZzFGR08wRzdXOXMyV3p2T2l0b0FJWmJYd2ZpQnRhaVM5TnpLak5iaG53bzAvYTlvMXdwdm16NmNFUWNDc2d2cEN6N3RhRnN3V2w3dHdEQ215Wmd3TGpQeUo3Y0EyZ1JCd2pCdm1ObFUxUW10YzdYM2s1ZFNUdVZqbi9VRk93aFhBSi8xdllHSlg5LzNMNE03cis5Zk5SQW02SFlYN2hlUlNieWZSTlVUbXFnR2hzdzREVmg5aGV3L0R6eEhza0dKS3MwZWpsa1ZDUjJya2ZGdUFqNkFNMWVOelZZTWEyMHhFTGdKMFR5SG8xK0syUjhsZXdVbysycTN0Rll6dWtTTEdUU0w0cGlaZE1SZEJ5azFJUklyYWhqeXpRNk1DTzdxdGRKejNZZ01HdENOdWRsazUvR0dYY0RpdjZ0c3B4MG1DVjNoeXBhV0VtQkpEL0lnNEQyZk9nRlNMczVvSFhqeWNhNENTM0x4b3UwL0k2VnNEcXVhQUpZOGJac0tCaW83eHJpWlRLMW5OekxNZ2RwVmhsRTcxTUdCMlMzQ0hJYUduWEtYSFVUeEU5eHNvRkhJTTNHOFBYR2FrT1psVFE2NkVBdFk1OTBRcTVqTzMvYTM2dEpYbnJGS2FGWGZGcW5GbUJGdkVQMVhtYjN5ZlRrVUtDbVBHVTRrNjkvQkQ3bWtFNjR0UmJ4Mmx5MjF5Z1R5UFh1K2Y2bVBTUnFhNG8vcWJ0akV3ckltL1lCVTFhZjFFaVVMWWJSRzlMdHlqSkY4VEpUT1VPdXlyS0dFcW9lY2JJaFhVWXRoS3hOZldWdkloMWFaZnVLNUlUbjBKNVY4dWxpUUMwMlhuVlcwVjJOLzNaWFJjT3hibVE5NGFoVWsrYTVaZW5DWjhkVng2azM2TDVSS1FpMEMvcUl0RUdhZnF5RXlkQ3o0RHpTSkJPMXJoVVdQUnJscFI1d2ZtQTJhaGM0Wi95TDRnRjhIY29jb2ovRldMMExyZExNS2h6L0dTY2JUQXZGaVgxUHJ4ditrakNORGwwUVpWbzQwRzE3c2pGMDVSUmhvV2xkdGxuRUhmTDRsUGlUVmxtZ3g3WWN5Z1YvMXRlSlFoRXNZK2pJSWNIY3FEbElNaGNTSzlNRHBMUmRXbmdWRG56ZjBXNGVqZnZCY3lPdzN0VWtod09kY1lPTEhncXNHTVRvcE1TTDVJODhEZFJ0ekN0T05tWFpzQ1RlcjRkL1VXbEJLaDM1dmRpQkladWNvUTNOamwrOWlhSmsxejEwYW51a1ExclJXNnl1bm8xT0RTdmlQSjVZSTEyOGtGYnF4Ri9wSjZYSmFCQUVTMTc3NEJwVGtlQnBIblNjQm9zSjRic0hpTjczbkI2NFZLa1cwREtuWUJiT1JWckhNblVrcjdxQWw2dUNVdmdoZFh0VGV0UWVpWThuYzNHeTZjdnBXcmdPbTE0RlVyRitXYUdtMFFGR1g0d2JFakgxOFJqWVV2UWtHaGEzWEVaMHRmdllJYTBTWll5Z1RPY2xBdFlad0hacXFmWTl2VTZYaGtjTlhiM0puci9KNXFVMzhRTExwaHliMzRZVDY2TG1PV2dBanBGL1VQbHdRc1dTMnFVM3A0ZjAxM2JyU3BnRWJ2TndOTTVqa3NOaTZ4N0xzSU1NVXdpKzQyVFRsTCs4YXUxaHRta1dQMnVaN0VRNndGdnh4UFd0SVBWUXFmQTMvL0ZXeUVJYy9lVlBmVWxYWVpWTElUUjFpTStDa3djemhBTmQzZEs0K3VXcEdVRjNuMFNuWHhOSFhhN2ZscDRJSlNPU3NoVXhNRmJPZDlHRmNINzBmbmNFT1dEMnJSOU9ndmNncmZjSzhlTG5mdTZ2T1lSQzVTWnpwQkd4dHA1eFNzK09vYUZudUcyTk5Zb0IvSTZUelRwZEpmMGQxaVcyQ2RYaVg5a3hiQ0lkb2dmT3IvNHRFNDU3OXpFMFRnMk4wSkdydStEdHlES0cyNVVaSXhKRWl4cFR2NEJTbFZrWWh2RWxJYXdmVVBaNUcydEVrbVRLZ3lUVFN5dXU1UG5QQ091QjBYOVp5RU1URm1qZ3Ywck1xMXNHWnprODd6OHZmNTU0MkxTc1FVVWJBTk9JTTNHeWNiNHNSblg1bTVqM2lyRW4vcGR4OFU2a0kzR2VBMnZmK05LdldmakJiRWV5TGgvYUgwai9QVzRVeTNxVVprTmdSQkw4Q1F2b3JadXdlT1ZjZmZ3Ly8yeDE0YXB3bkNJb3BaV1E0NjVWUDJXMitBK2Y5aDUrWDB6alA1U095SzU0NHRQZWZaK3ErcEFWZG53RzlQaFpBVm9WeXhvTXRmVTJLSnlKbFkzemxSZkdQeVF4M3UyOVhXVTBmaUlkVlUvQ01TbjZ2VURwNHgrc0VtTHhneDl2MEZ1bU8yRXl0Sm1pTFRKRmlFam01MTNobzF5Z3hPOEcwSWlqRE9PakVMaFZpZHI4a29mSUxpYkJjVEhVV0c4R21IZThiRXgxS0pOTVJ5RVc2ZThKbTdRZmFwMVFmT0pwNysySHVzNGNEcG9BcThOMmlsdlh3Z0N1b0dPVHJpd1lneGhaZEFiM1ZtVTZkdURqZDJxZGpVQi9HbjZGbmNzbm0yUTZUUE1YbnphaVVWdDByc2oyYnJMdk5ONDg0akg2NFpqYVVFWjRYcFVGWXhBamk4N2czcXBNTFRZWWdmSjhremxJMXA5OHNrbW13ejNCWVAzRzVMODE1R09IY2hWZUZPek5veDZqSG83YkRJbGxOb2ptTktCTTVCWUhCdVBXWjVaWjJhanI0dmRyQnJCelVBNFI1VFpoclAyU3JyRmYrV1NUVE1lbWVZeDhpNzA1bndaZ0NWUWQ1NXhQc21SQ0FSK21jK1lRWUpPM04zTFJOZmNpbUxjT0VHQzNMUDViOVl3OTB4YnowS0pRZ0k1RUlpbWZiSkxwUkFoUEJ6Q0hBUHlOblZ5cEpSMGdFTTNGcElpVHpneWhnWlQ0K0VpZEhYUjJGSFErejdJdkJXd09kVGphNHRNUHJDVVp3R3pINlU4dTJhVFFtYzNBalRmSHJPNUxrbktscmxyN2lKcHZEY0o5Vm5nVDN0RkdYdmtkcnhGR3ZKVmxpOThlbjQ3RFVMK0xlVkJ4UzJ1WHk5WTdsMnhTNkZna2o1R0ZOMi9JNWdnNkZCbnBkMDVaSzc3ajYyRzRJN21xQ1RnVUExbTNRVHUvTmZ5YlkxcjF2WDZMRDUvTlZRSDR3cCtrd2VJeEViWE5hUzdacE5DeGFVNmZOMy9XWVlPOXlwQmkwQjcrNlZRTWI3UzVBbStQNDFVMmlBdmlodU5jc0FScklkK3liTjNveHBDL1R1dXpiUU1UY2l1OUVMdGx5eVdiRkRxekdlb3Bubm5qelYyY2RCWXRxN1RLZ1Z5MFExamNyb1RDWk96THpDckpCZ2ZjYzAxdHMvdXM2NzB4K1BPVnJVQ3VweitJWXpHWGJGTG94TkhPRDZ1eE45OW1qOStCYlBDSmgwbk41RU1ZV055cXhNUEJqOEl2ZXRlY2g0emFHaHEzTnJOSWNaaE1MZjNYdTlSaHRBYml2NGh4RnNkVkx0bnZYTEpKb1dQVG5EN2Y0MVhSNXkzYkJiRlRIUHBhNWd5UEVxa3ZzUjJVMytoSXRMWjRRK0pPTlpIT3JDdnFITW4wemt2U09FQS9zUHE0S0o3bjBOcUNVamFmYkpMcGhNaE9XYXhvSis2WW80NFZjZFUrN1YzeUE1eG9GMDgrcFdERnN5ek00cm54SjZONHR4alM1T2hsNDJxVnV1NVkxd3hVL3RyZHI2ZFhOT1dUVFRLZEtPVnBJTXYzVmxXem56RUhwUThPUDdybGs2b1o0KzNEVG5wdWphL2FpdlViRGFmUUVkZXEyVmpPS1p0c1JHOGVsbXU1bnB2WHk0d3A5OWtPUHlqL1pPUTdxaG5wMzE2eVdaeS85OGc0cnpiYXFnbkxuc0RselJmdHF0VDg3U1didm5VOW5qcXNrMVhab1k5TjhxZmJTalpyUmdIekQzU2VMZGFUQS84MHRtNnIvNGQ5bTZQUnRCR2R4THFldWEzSnhSMXZKSEkxbWc5eU1mdzExSHpZbUtMWDB0dW1hT1E0WCtsTzFXd2VqWXJQbUY3L0gvOGswZUZ3a0NDUkFBQUFBRWxGVGtTdVFtQ0MiCn0K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VWw4eEtHb3NjeWs5WEh0NFhHMXBaQ0I0WG5zb2FpbDlYR3hsSUhOY2ZTQmNYUT09IiwKCSJMYXRleEltZ0Jhc2U2NCIgOiAiaVZCT1J3MEtHZ29BQUFBTlNVaEVVZ0FBQTEwQUFBQmpCQU1BQUFDU3pYY3NBQUFBTUZCTVZFWC8vLzhBQUFBQUFBQUFBQUFBQUFBQUFBQUFBQUFBQUFBQUFBQUFBQUFBQUFBQUFBQUFBQUFBQUFBQUFBQUFBQUF2M2FCN0FBQUFEM1JTVGxNQXErL2R6WmxtTWtTSnUxUVFkaUxJd0pZSkFBQUFDWEJJV1hNQUFBN0VBQUFPeEFHVkt3NGJBQUFXSzBsRVFWUjRBZTA4Yll4anlWRnZ2bXpQMkdNdlJ4QlJFdkRlN2gxSUllQmxOeHduN29MbkJ3Z0NBZThKQlFSRWVLSVRSRWhSWmdpSUFKR3dCWCtTRStEUmdSUVVBaDVJSXFUa0ZHK1VoRWdRWWVjdUNRazU1SVZFUWtLSmJCMDZ2cUxFZTU1TnVKdjdhS3I3dlg2dnFydGV2OWN6NW1aWDhmc3hyN3U2cXJxcnE3dTZxdnFOZzJENWVNM0F5QXQ3aVh6R00xQzZreG5BK2c4endDWG9WcGlCdmU5alJsRVNYUWE2QkozOURHek1wOXdnZXM5ejBDWHN6R2Vnem0ydklDaUpnek1mMm5JQTlneHNpSDBDTEZ5TzlMVDNEUUpmVm02TkdaZ1lhcG1JcDhPQmJTeFBzRnREUTJRVVpYRkk2a0ZEYUFVMi81ZTJMR3Uzd0F3OE9oL1JVUWp4UWdUb0hOR1daZTBXbUlHNjNrMTZMRzF4TFNwdWlPc2F1SHpmSWpOUUZwZU1rWlErb1FHVmVLZHB5UEo5MWpPd0d1OG1aaVQ5WXdhNEJKM2xET3k1enFpeDRlcWY1VUNYZmFzWmFMcXlHQ3VtNzdpY3RET2VnYko0empHQzB2SUFjOHpPV1RTdHUzZFE0K3RuTVNpL1BqL1M5Y01uMkUvc2t1b2lLbDk1OStYNWZuNUdtM2ZueHcyQ3NkaDFvYmZucnRhVHRxM1BYLzJ6SGhLNXUwbkpWcnVKNHRhMVJYdFVsUzhLSVk2bWNRZVpoWnJJUkVFSUV6RkZOYXM0L0g5SlNhMDBoWmovbk5YWnlRRDFVeVZoS3MzWG5hemJOS3FKRUhmL1VWb2pCeCtMRVFkT2diV29lMWo1NG9VZnhlUmpjVFdGOEhUZzMyd0o4YUhUc1lpb3QwNjVvcDQ0R2kxa0hCR1RYeGZpZS96NHpkdzd4bUFtNkFFMW1iOHZ6aDVLekhWeDNpQllVTFU0RUl1NXJtbVo2Um5QQVJiRi9aNFVMdlN5RUUrNTJwazJMMzJWQkhIbnQrYmRvSThYN0liVGZXUjZ6dzBDeWVoU0Fjbzd3UFRIVDc0emJ1WFVXaC9lekQzbWJNU084RFpJWHZyYTFuY240VkJhandUQkRHOHBvejE3d1BreGVyWm9zYTUwNGFXWjdFNmZnZGtVNXpKN3lZM1FFTjdhOTlMWEZnbXdWcVN6Tk1hZ3NuZ205MWc5RWJlRk1EMkZYMzNnZlZKVDgyOTUvZXNmZU5sN1pmRytES1lsYnYvL3o4WHJHV1NrMlpreElKaVpGWkFwdWp2TVJJMFJ2UFMxSm03RWhFSFFrNlo4aHJ1c2VwdGp4QzZqeUs3RkRWRFNxMExDb3ZTTWY5ck41RkVtSEFGTFM0eThtNE1VZUQ4TEpXLzd1ckN5NTVta1h2cXFZZjZWaGh6NEVPK3Z3SDkvWnc1UUkvUUY0OG5DQ2sxT3BOK0FTbGVqcys4V1kzN0dFUCt3eUNuQWJUd0hLVGc1d1RYYnhtZFNldWxyak1lNnFWeWJOdGx5d2l0Zy9tOGZROVRobExFQ0trcVdlMTJJWjEwQ0Y4amFpakQzaE9jaWF5ek01c05TT1hDTmwydnowbGRIN0NROFZ0VzljaE9EQXVFVGZUL2tudDJrSjFVQzRYWU5VQkNzd3ZHVkFNRytPS01UTmp4c0M4OURkdyt0a0tUdms1UkFKSjhWcTdydzFOZGhNcTdDTlNoWDZCSnBNRFlyb2FDbGp3b1N1OUZHdThZS055TUJUQkgwdFdOVHhwQTZON285MzBOa3pkbEgzRm1PQWl0U0JwMlh2bnFXTXd1bmRSZjEwT1JtQkxXajRvTXd1VDZyaXhVT0poc0h3RTJudzFXMFF6Z1l6NVk0SHFGaFpSZkxYbWJCeFk4VnlVVUFiVjc2R2xyNkFnY05kOUJ5MmlPTStTOWd5ZDZEQVZsbFZyZzY5ZktoNmtqSWJuSGVmQkM4ZlpyVnRkSGVSQ2JZYVBLcnNpSmxzUERTbDcyLzF1aGhuWGQvVlI0R2RmbnNMaG5vTWR1eElZaTcweGQwK1ZEWk85N0pCRXF2YXhObUlMck42ODJLbE1IQlUxK0hCcnN4RFY0YVpMY1p1RW0xMmdZbmVqZXA1eWx4d2xWQlA0ZUllQUwxRWFyVDRtQkJqc0lZcDNSb0YzNDFUcVFzRGw3NjZwRFprYXlITk91UVQxL1ZPdmpRMGx2eGVUamhDcUFmdkV2YlVOOVBZMXJ4aTdQUzJBVEJ5cUlPTUU2azlHN0RGaTk5alMzWHFFN3NVWUM5NjlTZVpiTDl1SnZhbk5MQUNVZkRyeUFBeHVrSDZMWjRKb1cxSjdoRXp3QlBhb1RPaVlTYTJhS1h2a2grUTdGcjBCMlhad21YV3VDRXArNENkcEFTeUFtM0J2ckJCQTJqanR1Q05TNWFKaGg1SzQ1RmtaZUZ3dU5FeW1MZ3BTK2FQd1RXY0lCZ2U1UW5mMWh1d3RYSU5HdFlkanNuSE1Dd1B5aVBzL1RjRWduMmJmNGVrSUYvV29MbHpvbkVJaUtnbDc0c2p4Z09FTHhUalBzeDFFMWNMRFFnbnpDS3Eva0xuSEJEbXF1VngxbTZ6V3N2YUphRFlBK241ZkpMWUdGeUlsbElCc0JMWDV2VXU1QkhMN0ZIQlp5c056b0txLzhFNnZwZXRpVUx5QW5YcHZHeHpFYzlsOHFIUnZhcGFEa2FadVkwNUtEaFVEaVJPRHdNODlLWHRYOVdpVDBLTXUrWFB3Y3plZy91UG4rWkU2NUp3NjhPY0QrWHhyRkVsMVlhV2g3NEdnMWk4cEN3T0p4SUxDSUNldW1yWXQ1dnplakkxeklpa3lkaFFuOFNkZTVUWklTRDVDVnhXT3NRaEkvU2VHNHV5cXVUVmdXZm1ta2Rac01aa1RLSnZQUVZHTjlIZ1NVbmw3NDFkd2JoMTJCK2Z6eHpSQ2tJakhDUXZNUm5rblEzeUhBSXAzWG1hS3Y4U2VQT0xzRmlLcDk1V1hQK1dueEtCM0JPTW5qK0lFYWs2cnViUDdRck9WWC9XSHovTllabHFyNVl5b21SUGpEQ3J4NUovcHE5UFFUeitkY21rSzlYM3ZoZWNkZTdTQnNqbkx4ZDdpWklXMURkVGFwR3FXWkh1WlcydUpDWjdmMGQ4RG1iNHFpTDJNRTlBTkVmYXZJcTJpSkJhRG9QWGU0K0RJMzQzaEhuTkgzeGxETmpRb3p3cSszS2hNTDlpZmpPZlBMSWlQcUtFUGRpYkZzNGlLaklRdTg3cnl0Nzl0NTc2OUV1SkdqdXg3MVk1VTF4L0lrZytJOG04VHRkNjhMaWtBNndSZG83ZWt2d2FXbHR0K1p2RGtvRDY1T3c5UHc4VDJsOFAyK0VYNEhyKzNsNWYvS0c5TEdUbHI3NDRDaW9Qb2lOSFJjdmc3em9nbjhUVHE4dVlVTXFmWnFKZ1RiMUN4UnduVUxRakVxbGRhUzIwalpaNjgxMHQ4YWdkMVl0ZlcybzdUQUI3dldkSUNpMG1HMmNzcjlTS0F2VVh6YkNyNklqZytCemYvSXA4WU5LenNuelNGeExPSm04eEdkU1hZaFhJSHl6T0xDQ3BvNzhlQUMwN0xKdDZ5TDZBSHZ2T2NTd251RlhJVlJYMFJLcHIzN2FaRlU4dXluWFladWN6aEdqRkgybFVUYndGSUtqUkF6Z2hqaE1HVjZsNzNOLzBybzVVbndLK0xTMGhGTUNQUjEzQ0F2aXZyakNGQXpURFZmampldUFCa3Z1Z01IV29McDJPTmV4NEcxcnIycDhyL2ZNT0tFSzg2bWszeEJIblJlQ1FIcFQ1eXgrdkw1U0tTY2szMU9qTjdaamZQcmpudnp1VDFiMEoycEJTODVvOURENmFpYmhjUkhVOVYwYWxYMWIzeUt0SzBNSStqcGs4UlV3RGpnM0c5aHNUamhEOGcvdlNIdlMvcUdoWTV5RHMzRDF3VWRmamF2eTRwdGJTcnkrVWlucC95OFBhVDVqZ2s0VFBBZmdoL25jbi9UMFdmRXduc3FhTlhvWmZsMlMvVlRmL3NzTklUNkl1N1RLNWxFTFdTWDE0U0xZUThYRElsQ0FkVzMvQi9pa0JFT2M3R3ROV0lFaHBEMW8yV2wwK1I0Uzl6WUlXZ2VxRlphUW1LcHZpWmoxeitzcmxWTC9Qa0M1ZVE1NEcyZENJeVg2QVQvdXVLdUdrdXRQS3pLRHNNQjJFb0pWeXpwSWd4RS9kNzQ1UWVWS2tON1lKZkJLT0JtUVVkc2hjRkxwUk1vRWF2eVBDUjN5MVVoSUFTaXB6eUZoR2xmYXhMME5DdEhoQXZ0TGJtWVFIL2NaVWJINmNsQU93dTliaG5MRUVJZDA0ODdsMFgwVjFWQVJ0c2E5cUpwUkxPb2NlNDlvQ0NiMlBLV1U0ZGNWK1RTaGtCWFl3YUx0RXZLTjBCakFXcElyTCtWcFJ6c2NkbUVvZDRnM3czNk9KcjBEUnNFL0pIalQ2T3JiTXVLd3IwWmRnRnh5KzFhYjNIeXkrbkpRanNNRHVDWGcvRjJqeDllTW5HM0p1SUl5bUlyN1VOMWQzTkFlZHA5c0NkaE5oaEZLd3E5U1c0aEgzRnd0UDNBY2Noc2JaejdsMG93MkgzUitDYlhVdUpXUDJ2TVZZUVZpcHpNWW5nL3BZR1Bka0tYUzM0ZDE4cGZWbDRPeUVDNUg5U3RFZlh5K2dIVk1NWWRCSUxQeTk1QnVIWlg0RTU2aDNtZ2hjb3RXMVEybVBqQXJkVHYyK2hSUkx5emFLZWwwc3FPcVE2Yy9ILy9ZMHNOM2p4QjFqWnhtcU1HckNPdnhHaVlZSElTMW1zdEVzL3B5VWZiVnJtMkJUMURRR3lIc1pwUDJqa2NTRkpwd2pUSWlvTlFLREhlcUdqY3Z2QUVqUFdGYUxwanFPT3NBYS9WWmpBeXJzd2tXSUhrQVlaVFVvTlRzcW1xYm5pRUVKWUR2bGZXS0lBMEwwUmVzSUd4am9iTnAyTW5NdGVWWmZia29WMVI4Mlo5UHdldUxGa1RZamZNSFJ1V3RjczVyeXJUbEJhY2xQWDlocXArT3B4SDRSK0tHb1BKQVd1emtzZlQxNWJDdFNSZGRRcUJLRFg2WjFjeXRicERscVpZZ0tibFBFSDgrcWczTm94WmpzZnB5VWc1a0VBNXBuQUg5bCtJaTFSN3VRNVpMZzd5ZkFZQWpPUCtTU1M3ci8yNkVXS0NpR3pIZUhqWWlsZitTRGo3UkZ4d0tveGc1S1VCTVFOQ1NGbFZxQ2RoaGYyb0FwYXROOGdSV2V6YWcrczVHNmdlWWJkZVdaL1dsKzJNcFYxUVUvcmZOdS81Q282bDNoL2c2cEVsVml2V2NuOW5JVzJMeDJxN05JWmpBYXYrREdFNXZ2MmJ4VVFNSTBOVlJuU29DdU1hVXFBQ09ST3FwQzJqUUl6dzMzNFVvWlBIVStwSXlQblhONEtxclRkNEloODFPZmZHVUU1WGwwdHlqZDFGbGR3d2dxVmJiSUhtWGdOZ0toQi95b1ZkT0llYUhBZjdLYVVRbEE1NkRtRU1OSFdiQkhSZS9ZNytUUzE5d2lDUjdOR1lXRng2Vkk0SEh1TFVEenpSR09WRmhwUWx6a1JJeHdqcDhKcDJwUzE4cGxHVjZqSVM4MSs5Tjd5TnFxZlJoMmFjdHFvUmFKd29ZM1g0VnhJelRzK0NobzVBS3JDZ2RWajU5d2N3ZkpsMWJwVGdJdms2YVRyMi80SVpta0phZWhpMmZITXVrVzFseDZTdU44bkdMQ3dSL0RNd0VWU0RKZDdSclFxMTZEeFFoSCt0Z2dhdkQ0emVOTkw2MEticE1uUHNRYU9ncjVmd2F1M3d4WVBSN2FpVG1pbDlkZ0w5UkJZV3hpOWU5NVYzNmNsTW1jNVcvOUdDYUw0RlpsQnJSSkIxZ3FNeGJpNitQRWxBTlRFcFM2NUFhd0ExOVdmNWhTRHBNOW12Q0M1ZGdpYW1uaTRHTDBKZThHYUQrZk5RRGJQa2QzQmt0dS9UbHBxUjhjdGJrSmZON3NuQzNJNFZSczFBeEhPQWVXZlY3R2ZZd1JWOXR2RWZaY1gyc3FmUjFDVGN1SlA0S2h2d0dHK05qR2ZlcXlpNTl1U2t0VnJrQUQ0SDB2NVNGV2Y0Wk5VYzB2d1dyNTFXWXNFL3NmTjM4UVJWamY4SG1uR0xxcU93T3Z4UlNCVnh2MGxVUTFKeEJHOU1OQzRJaGtYeFVoRFRFeDdKRjZOS1htOUppbFE4Z1A1TDY5a3pVeno0TWFNaWRBQUpJT1UweFhZdTRkakNuMUtzeTlBWGVTUmRUaCtXTThDc2lVTEVqSmg0YnZvMXFLNlpkZjcwajVmNExIQ3ZxSW9WZHRQbElNZXJmcFM4M0pSYkFwL3drS01Md2p6bHl1Ukd2b2dhNHdLSUtnZmFkdUIxYWpkUEEwQmY0VHN6cERsQlgrS1haUnpjY3VncE9HaDJLYk5CdUxRekVlcTdIbEtUUVpvMHhtSDJDUlNzdWZia3BLUitQMnVkQW52dXk4U2ZVMVRhdEJ3Mi81QjBmUGU0TWZVRTJhOWZ1RTVqZXNLRWFVdHpYcFRwMmJlQ1hZb3kxSWRGaTF4OUdZajZIbWc5OUQ3azlEMXRlWng3ZVNORlZ6YUd2REVxR1dVNlFNMTMvTnMwRVBJUWRYWWEzNmZ6UThBc20zcmlqTi9RRndod2dibEVSbUI3YTBBaFNFUEVQZjNib2dUVTAxb1lpOEw3L2dtM0s3SG5ZOHMrR0E2aWdjQ1VlcEVOZkdaUXhDLytDSTEyL0o3NDc0Z2M3NGhDeHJsSHpDTC9kaDYwSlRMeHhlQnY2Z2xUN1ZjUXRLbzVkNGRja1dUQTFhZ0FueHRxd0dlZUNRTys3Rm1KaVI3WlJ1QktqT2ZTVlFSbXpPRUdoM0lMVGFNUVF3a2tSajVMdUNCQ09iSkFhd3BRZW0yblpUSDAxeVc2TnVoNDZ3aTk1Sk42SThHcDBRN1hqQmthRS9DQVE2VHJDL214WFZtRGxYUXFCYTgrSGIvS1gxVmN1U3NMR3Q2SmNycWxOTllOSjBsQnEzUTNoNEF6QmExN1NuVmVFYjRuSVRYME5vbmJOWGIzYlNXOUI2UmRlU3Rya2tSak5IRml1ODdqTitHNEZOL21VcVVpYm9mbnR4R2FsUjhLWGlER25yM3lVUGlPemNXVzYvbmhxd2ZjZ1l4VUJxL1RTZ2dvWEJIM2lZUFQwNUJhMDUyYnFhMkxZUzlVTERyK0E0UUVlanp3UzlmSWZ4aVdGMGVCc0s2Yk5WNllpUWY4N1FOZU9EVGYrbWk5bXlPa3JIMlhNNG1TRktnek05cVVCcUsxQU9TNnBEcWh3OFBGWFlxMmdmU2hDYVlQMTZMQTI4MUZRdDN2RDRaZjA3elN0NmhEOG5kZzB0K1lqQlF2L0FOazFWRDF4a1lpa3pXOURyNUtDWHJpRVA2T3ZuSlNFelFrcWxUNVZpR0pSajZZZEt1czBuVUdFVXg4WHFlVVlkVHlEMlQ2VTVjNk5DR0x1cnhyamcrUHdDOVNUNkVmeTJCUkhlbnNaUDBFRW50QTA2dVZVTHlKU1pINjM1M3AveldoOEV2WEU2Q3NuNWFtR3FvaS84RHFMUjErOFJzT0dkQkVUNGRSMzFOZ28xYlMrQm5xT1RYMXRNY2tFTUhsYXZmS2NwMm9vSmtxWjRhNWszNmU5WGc1bEpDSkY1bmYyalhxNDhDck5BejBUK00zb0t5Y2w1ckt3Y3VjRnphb2FoNDBoaEFnWEJFL0E3SjdUdU9ISHl6dFFMY2N6YWVvTER1VUVQU3FCamc0MUVDNWN0Q1dLUUFPOW5JckcvOTJzTUtyWGJIemVSS1FvaHpJNE53c1Ayc2U0WEJWNy81V1QwbWRrdVhHM2JvNGkzTGZTTlkzL242ajROMTlXQ2VHYmYvNHJINCt3d1VRcEYyNFdIMEdtdnVCOG1rYkk4UXRQbUxRcXRNdkhqcm9LczlLbWpnaDhEc0JlaE1Sczh4Wnc5L0RUR05MOHJod0YyMm8xbEJxSExCdG1mK1drWk5tZEZsaHAzaHV5K0RUMjFpVUlDVGVSVXhzOTB4QmR1b3ZnVHhUbFB3cUVqNmt2Q0ppdjZUYjlIdUx3YXdEL1pvQjJMQnlSZzV2L0NwaWZyNHNmMHdUaHU4TzVtaFFsVncySkJQZ1QrSW1tY3ZOKzZmbStJdmo4UVB1NUJpZEdYemtwRFVZTHF2NmorS2w5bUtvUGk1dnd3ZzhTRG5Tam45akdRWHJxQ0Q2eDA2azM2NzVTNXZlSk5pVHZOZ3EvZ3UzV2E4WTd1TWNBb3ZyNWxZYjlueFFUN09rUUNyOEtFZ2tJNFN2b2krS3BFUnlQRFhGWjNPenl2RGg5NWFQaytaMGFDamVhRnk5RGJIYk40SVNFcTM3dDhaRnNyVHordGFsOHF3YytGcGczVUg3SDJsODlHdk5LSWh4K3lYcHRSLzVObnVvL1h4WjN2ZDhjQ2Z5YngyNkNjNG9TRWtseUtiK2s4UVA3c2xENHEvbjdWVUZXaklmVFZ6NUtnOUhDcWwvOTFzYjhKMzdSWW1jSVo3VUhRUGZLNnduWTB0Y3F6U2tCSmc2L0ZPSDRNS0ZQTHdIWktMM1ZveVZUSklZWHF5OEc3OHhCdnNKWit0cTB2RG9jZmluNU9sZnppTGx0ZUs1NWFGZ2NYNUVrazI4ZWZjRzJNR1lOaDErcWFZajJwNEdMcW10TXBnUTE1eTh1OVlYbXl0cGY0SEJjUSsxUVhFWGhsMnBwZHlrQ1g1c3R5TjNBTGkvZkV3UDk1dGxmWUVwMjZBVDBUQmUvUWR0VGFtM1JUV254QkMvM0Y1b3dlMzl0bUhhc2JsaklZcHpmUlh5c1lrVWNXN0NUQVpiNlF2Tm02eXVaNkMvYzdFck01RXVKa0c0alY5ckMrbEhCa1BnRWY1ZjZRcFBXczdQLy9lamJlL2lVUUtZcElRTkZid1FmdllIb1U0dGpPKzVPeFhVMzNLcjYybTdxZEFSOXp4OXh5ME5hZllXYldPNDdwT0RQS1pZVG9YUUo3c1l1NmFKOVFLb3BsZjZDb2kvMUVjUDFsRTVTd1MrR3YxR2pha3BxejZjT3kyN3cwVmZsOGY5OEovVHk4dDhOOHlDYVdTbUttSnZodDRwdFE2TlZjaW1waWN4M2RVSEpYdUFMODVKcmhlQWh2Qmo2VWxkTGlaYVNFbnNqaDBlSHloMXpONkEyczlpTHU2QXJvaDJtRzZFVjdDRkV5enVFY0QzWDhiVnVVQkVXZmhXWWwzRERlNUM5R1BvS2Z1dnYyT2ZqSTQrQjd0SFBiNXlVUFhIaDRwVWZ1WEw1Z25HR3JZVVhKcUF2V05jOWNVejdieDg2bVVhTmU3bDJZUjVPOFBOYnlYVnBMZ0pBZWxIMGxYY3dMcno2QXJKMjFkQ2pIOGk3R3ZBMnJwTCtDcmtVVWJHeWtJU0pWd1V1N1hKdGFjejBkdEVYWkpQNEMxY3NUR1o1ZURRQ25KbjRrcndyaVc3YU5GRVA3cyt5bnkzNnBWUTJnUXNEZmsxMDVHcG4ybTRYZllIdGtENzRLWjl0ZGZnVW0vTFhTKzh4ZUgxMGFnRFlLcnBoWTl1OWdJK0pqRjgzdGJuZEx2cnFtN2tqVzVROGtMN2FwS1dYTkl4ZkI4NURLM0cya3c4KzhwSTQ4T1MvSUU0ZDdVelRiYUl2MkY3ZXBwNlJGajVTOC9hZ0NadmhBb3d5WXZoSnNQTDdxSjVkdkQzMDlabUcrV013MlpMeEdKTlRxYjFvK0NoOEh4N1EzNGVQSHY5czZrRXdYbGkwN3RHcEorcFgvZzN1K3E5N0VxV2dsK1BmZzBoQmNJTEhOSjV6NHVaci9PMm04QWhVWkl5ZGorOFpZc2x3Ty9YSFlMekg5ZVRVbXlRaCtPUnBpQk0ydUZUNXd3Ziswb05yK2VXWStKWXNiMzdnMjk2RUIvWi9Bb09zQnJuOFc1WUFBQUFBU1VWT1JLNUNZSUk9Igp9Cg=="/>
    </extobj>
    <extobj name="334E55B0-647D-440b-865C-3EC943EB4CBC-6">
      <extobjdata type="334E55B0-647D-440b-865C-3EC943EB4CBC" data="ewoJIkltZ1NldHRpbmdKc29uIiA6ICJ7XCJkcGlcIjpcIjYwMFwiLFwiZm9ybWF0XCI6XCJQTkdcIixcInRyYW5zcGFyZW50XCI6dHJ1ZSxcImF1dG9cIjpmYWxzZX0iLAoJIkxhdGV4IiA6ICJYRnNnVWw4eUtHb3NjeWs5WEh0NFhHMXBaQ0I0WG5zb2FpbDlQaUJ6WEgwZ1hGMD0iLAoJIkxhdGV4SW1nQmFzZTY0IiA6ICJpVkJPUncwS0dnb0FBQUFOU1VoRVVnQUFBMTBBQUFCakJBTUFBQUNTelhjc0FBQUFNRkJNVkVYLy8vOEFBQUFBQUFBQUFBQUFBQUFBQUFBQUFBQUFBQUFBQUFBQUFBQUFBQUFBQUFBQUFBQUFBQUFBQUFBQUFBQXYzYUI3QUFBQUQzUlNUbE1BcSsvZHpabG1Na1NKdTFRUWRpTEl3SllKQUFBQUNYQklXWE1BQUE3RUFBQU94QUdWS3c0YkFBQVdsRWxFUVZSNEFlMDhiWXhreDFGdnYyWm5iMmRuRGhORWxGak0rUXVrRURQSEdZeEZuTXorUVJBSXpGa1FFQkJsTmtRUUlVWFpJeUFRNU1lTWdCOUpCT3pLSUFVRnd5d2tFWWhFekVVSklLR0ltZGdrMk1Sb0ZvZ0VRb2xtTURJL0VzVnpON3RKem1mN211cjN1dnRWOWF2dTkzcDNmSHRuN2Z1eHI3cTZxcnFycTd1cXV2dnRSTkhwRXpRQ3d5RHFVK0lUSG9IeVhVd0hsdC9FSUU5UnQ4SUliSDhQMDR1eTZETFlVOVRKajhES2JNSjFZdWNsRG51S08vRVJxSFBMSzRyS1l2ZkV1M2JhZ2V3SXJJaExCRm02b095MC9RMkNQeTNjR2lNd3Rzd3lGdGVTanEyY1JyQmJ3MEtrRit0aWo1U2podEFHYkg2VDFweVdib0VSZUh3MnBMMFE0b1pDZEE1b3pXbnBGaGlCdWw1TnVpOXRjVm1CSzJKZkkwL2Z0OGdJckl2elZrL0tuOUdJaWxscEduUDZQdWtSV0RTcmllbEo3enFEUEVXZDVBaHMrMkxVeUVyMVQ3S2pwMjNISTlEMG5XSXMyTG5qNmFDZDhBaXNpeGM5UFNpZkJqRFA2SnhFMWJKL0JUVytmaEtkQ212elU5MHdla0w5ekJZcHpxUHcxUTlmbUYwcUxtanR2dUswVVRRU1d6N3k5c3hYZTlTNjVkbjMvWFNBUnY1bUhLZlZmaVpUdXpUdmpLcnlSU0hFd2NRMGtBdlVSQzRKSWhpTENTcGx3TUhMY2lTMTBCUmk5ak9aeG82R3FCL3JFS2JTZk12Um1uVnhqWVc0N3c5Y2xSeCtKSVljMm9GcjBmU3c4c1c3Zndpemo4UkZCK1B4MEwvZUV1SnZqaWRDY1o4NTVveDY1bUE0bDM0b0liOHF4SGVIeVp2NlY0d2xUTkFBTlo1OTFKd2VTc3BsY2M1aW1GTnh0Uy9tYzEzVHNvOW5BanU0S2g0TzVQQ1Jyd3R4MVZmUDFBWFpxeXhJT245bTFvMTZlTUt1ZU5OSHB2WENLTkNNVGhYZ3ZBTmN2M21LeGJpRlkxdDljRmk0ei9tRUhSSHNrSUxzdGFIdlRwS3V0RDRSUlZPOHBLejYvQTRYcDlqSnFtWnNwWUZYNTRvNy9nbk1tamliMjBwaGdvWUl0bjZRdmM2UURkYUNUSlpHR0xVdW5pL2MxMERDRFNIc1RPR1hIL21vdE5Uc1c5NzYxa2RlOHhFSnZpRkhhSmxiLzErNVp6K0hqVlI3VHd3SVpXNEJkRkozaDdta2hpRElYa3ZpaW1HTW9oM3B5cWU0eVdxd08wYmlja0IyTHE2QWtWNmZNSzdLelBnbi9FSWVaN1lqNEdtSmsvZExrQXBmeWlNcFdyOHNNcWZudWF4QjlxcGgrWldHN1BnQXI2OG9mSDNuZGxBVDlBU1R5Y0lNVFNQU3IwR2hxOG5aZDR0eFB5UFkvN0RFRHVRR0hnTUhUVUYwTGV2amN6bUQ3RFhDZlYyTFU1czJXWExpWmRrd3gwcDBPR01zZ0luUzZWNFg0Z1dmd2lVeXR4VGx0Z2ljWkkyNStYeVlLcnUrL25KMVFmYnFpTTFVeG1KOHI5ekVxRWdFN2I1VFdRVWdVRzRyUTdZSTRTdEZnbi94N2s3WTdXRmJCQWJkYlRSRDByYVBBb0ZLKzZGOGdmYmFTK1dYTGdOY29WT2t3ZmlzbE9OWUVLdmNsR3hnVnNGZW01NUc2bHp2dGtPRHlKSzNEVS96bVNwV3BRd1ZSUVRaYXllVHpFSzA3aUtCVFc1RVVQMHhRRlk1R0d5OEFXNTZFNjdWN0JZTytuTkdYQjhHZFd2ZDczUURaTEVxNWZBSDJXdVFzUmNrYUxpQmx0Y2ZZY3BnbUZXdVRyTjhLSG9PWk05dzJYd1V2VzhTMkpjbWNzR0JySlNjVlltU1pFcEI5c3F1cnlVYXJHLzIrbW9Ja3U3MEJKMCtWTnRPOEdFQzVkZWxjWGpVMGF6MGZSUHN0VWRiaE8zeVN4alRJS3NOMXh3YjVwU3JnbjMya09ReGxJZW9UTUgrbkJLRkVUN1NvVTJFbFRpVjhpUUVyYThPR1IwcGVrQlBIVzZ5dlVwZ0g1eGh0YUY4eWFWeEpXeWY1UklUUlF2ekNtQXZ1NzFHbWRTb1R2eFJoTFByVk9IeWExUDR5QkNuSE4xK1JWRWY3RFZ4dGJBaG5uZFZoZUhMTkFhRU1XTnFUaVZjejhGQjY0dWNiOFRTR25URjhWTzRKdTdubWc3RGNjb3RnWDJ3bElaVnhuWFJFcmRiSmhSRkM1NUpVVlJFVE1lcGxDY2d5RjcwL0JCRVF3REIvc2h4ZmdpNzJ1ZUhlUjNKcStlVUF4ek9CMlU0YzU4dGtjMStYbXZlK243NHNRUXJqMU9KSlVUSUlIdGxNbUlJSURoZVdQZGp1cGxxSDI2dkpycDB4RGVuM0lDZTFjcHc1dlo1N1RtTmNoUnQ0Mk81STZvajJUaVY4c1FGMld1TlpoY3k5QkovVk1LSDlhaGxlVDE4RlJzVzFSVUZPZVhhZEg4c3o2TmVkTXFqTzNzbldZR0txVDBNQlhnNEVrNGxqZzdqZ3V5VldUK0x4QjlGenZ2bGFoMDgxL0VNeGluWHBOdXZEdGpyTEZZT3cyVTZ0WEJWS0x4RU56R2g3SWFlVThsVU9vQWdlMVhzKzYwcDdmbVNjMmRTYWNNeCtHVkhId3FoR2VYZzhKSWtySFU0L1IyNmhLM05LNnVUWGdWSFRWZUQrWGhHcFZ5bUlIdEYxdmRSNE1uSnBXL05mWUpRZVJSeWdhM2M3cmdKR09YZzhCTEhKSmx1a080UVljdE1hS3Y4VWVPdUxxRmlDcDkvVFhQMlp1SWJJRTR5ZE9Fb1JxWHFoNXMvdUNVbFZmOVFmQzgzdjUzMllqbkgxdkdCdGYzYUlZZS9sZ0wvRHJOLzM4SzVpcFYzZkVUYyt5RlN5eWduYjVlN0tkRVpLRzZsUlF1cVpYZTVzT2p2emozdC9TMllaMDF4MEVYaTRCNkEyQTlWQllGWmxTRFF6NUtVdXdkZEk3bTNrdXl5Rjg4NXRRYkUybjYxdlNlaDd3U0RQVlpJSVptZlBDREVRNWc0cXh6c3FNaEU3M212SzNleWErKzlCMXR3UVBNd2JpVURyNG5ybjRtaS8ydVN2Tk0zTHpJUzNJaXNTdHNINzRrK0o3M3RtZG03bzNJLzgwbVkvQnhod2dya09hM3Y1NjN0VjVUei9meW5ZWHpmeHJabUlYdmk0OE9vK2s3czdMamtGL1JGRi94ck1CMjZsaUJVN05HVEdLaUpmNEVDcmxNUVVRYXN0QTdpcGJSQjVuclRuZFprSkhnUUdYdXRpQzBnSDRQMCttWVVsVnJNTW5iWXk4Rlpvdm15dGYxYXpUdEIrQ0FZN0RzOENxaXFmeEkvRUVOamZKYWNVVTRlWHVLWVZCZmlUby9zZm1iVDFIa0J5TUhLUHQrMkxOUUgyTnN2SXRsMVoxNkZpUExCakVxOStLZE5Gc1VMYTNJZXRrbDBWdUljOW5KeE52QVFRcUpFSE9DSzJNdnA1SytBd2Y0eWh5YUtXb2ZEbUthRW8yVkd1VmloYTBZWWhNYzNtQUlEV0s0YnJzWWIrMEFHVTI2WG9kYW91azQ0bDdIaTdjeGExZlJCNzZrVm9VcXppZVJmRVFlZEcxRWtzNm16R1htOHZaeWNZM0xlVTZNM3RpTWMvVE10eFlobm9STS93bGNaN0lMK1JDMXF5UkZWRDJPdlpybzlYZ1Z6ZmFjbVpkK1piNUdXWTBjSTl0cGo2V09rMlhDdU5iRGJISE9PNUovZjczcGMvOURRc2VMZ05KbDk4TkZYNDZLOCtPYW1FbTh2SnlmOS8rVUJQYzhZbzJqaUdvT25vQmZlZFFEZk5lcFk4U2dleWxxbTkzTDdkVjYyVTMzZkx6YUUrTGlyeVJodmgxbzRWWW8vWEFSL0dNdmdtWmUxLysvalNBbU9PRjNYbXJFQ1hYQTlhTnBwY3ZrZWtQUVcvTXB1WEF0VFNDWVZpL0RxeGdqOGg3ZVhrMVAvUHNCNjh5eElzV0pDdzczN1NadjhWOURyd2JUSVFDM2xCbUdDYmFiVjBIM1pKSHFrd3pEUFhlOUdOUXdJeHh0YkJGMUpCZ05PMURZSm5oUTZ5cGpBamY4eG9VTytHa2s0Z01UNTdCR2hwdEFtNlcxVVVzRUYxcGRjektBK2JsTnhzZmJ5Y1BhVDcxc0dzc2V3RCttYXhtWG92b2hLVHJBRUJydC82S3dHcWNybjdoQUx3Y0NlbzB4eSsvV0FmSm9BNUVWRm1MUmR3cjZTT0FQWUUxalRBRk8xMVFxSFZaam9uVlJPY1o2ajZlK0FYdkFQMmJ4cDh2amJNcEt3TDZvbVFDKzVmS3ROYmp4WmUzazRSMGtBYmdtSXYwczBmRTFKYkV2N1pVUHJUZS85eW9yT3NIdGtTY0Jxc3B4UXV2MHF0NFg0aE4wTUxXZnl3RkVpYldURmZNclZWSXNQR2orUGFtcmN6RWYxeFVDWWdUanBqQWJuRWo1WVdGY2tWUDdIcEV6K3N2YnljSmFTNlJqL0NsRVB4eGZ3amtYY1lkeVJsdTkreFh6Q005QUxMZWx3aXhiajZ3Z2RNQ3QxYSs5Vi9xbkd3WnU3U0ZPWXRCTlVoRjNPWmx3Y2VQTjU4Mk5Majk0M1JOdzFFczFRUlJBSTgvRXladWp2SnFXYXowV3o5dkp4OXVKVjI0S2NvS1FYUXRMTUdtMGQ5OFNHdmZjcjBOMUp6TEIyOTlzdzR6TzI1NEtoTnFjT01GZGZRTVRTNTlMVEZDQVlJb0lvYW5iallwdkdFRUlTd2ZmS2VrYVFpcm5ZQzJZUTlySFEyQ1JwWk9wYjhxeTlmSndMOGY2eU41dFUyblRuRXZJRG82dDFpS2xkTWdhbTRKcGVFQzFwL0lXaHZtYTRtdHJLRWxOdEh2elhjeDhBMUphcHo5anJ5MGxWazA0NlE1OEFZSFl1MU5ic3BXNnhGU21XNFZEeUVpSDhXVlVhMktFV1U3SDI4bkwyNVNZY2puSDY5RitLVjZuMWNCc01YSVhCZHR5dlFDSTQreExERXYydnRjVUNlOFIrUHFiZHhrNmtFNDhFNUZtcGdTRW9EQm1oc0NlQVFPeDhXZ0s2K2NlWjZrVjZUcENwejBkVVA5QndubjdEMExnRnNQYlM1Q3puUXJ3TC80Zm12WCtteWVKM2grUTZwSW9yVkhwdzd0M2xhdVF0c1NDeFIxT05ZYmIvbmk3SVQvZFZOaUJSVXhOcVlIazFrdVNqZ3p3b1NEV2NDSUJFd2hkMW9VVjREaitFT0NSNGJIdEpIYStTNElWYWFQSk9PS0h3Mm92bkhNZW5YS2dCQ2E3R3B6c1cwbHVFRXdrY2Nnd3RMQXY1MEN1bnBQYVRnSC9kUkZIS0RZK0swSUNwb1dDMnJJSU9VSmdJNGJBWEJKRjBqU3JCNlBXNDdBazgxcEVNWkthSTZBamdRaE5tZ1dQSENQUHdlYmRJbjcwY25PdXBsMG5sTGorVXdzV2cvM0c0SW4xUWNOak55UGthcUdtT1p5RkRSMXNxOEtLbVd3T2RKdGRUSitpd0Y0ejhYcWFaRkdFMndmc3BEcUJqcnkrNG9lbTdqcWRoeWFkaG1UUXJDejU3dVRpZnpraUJ6UitEODZMazBlK2RMTVVPMU1nbkUxamc2dkQ2dTRhYVIvb1VEWlBrUHVwZlZIaHdrbnFnSGZGcmxGS2tzaEQwMjNGUDdCbS9PSWQ4UTM0MGRobTFaRUQva3ZmWnk4OXBHamdTQUdQdk9wTW9OOVFnN1ZMSjBKMnZEMU5VRFZ4S1d1cWtwWXFZS1U0dzZYbEZrc2tQRS93Z1hhK3BMQXlCMTQ2ZkxrYk93MTd5WnNCNGF5d2NsdndtTGxQWVp5OC9KNVVUV1BwZEdJUzN1M2cybE1Hb1c2aFlDZkFPbWZYYnFUK0V4Rjh0VFhDWjJqVTY3TlhHYTVUdHo5ODJZM3RwdThjMGM5bC9SUU4rZ1kxd1dNNTB5V2N2UDJkR1ZBRGlVekFHajducDEzOHlIaU42dmdXejUvV1lwVWY4ZkQzOVFSVUlPbXJod1JTK29WaGdjVTR3dDRMOTI2K1lxQUtwTjJsS0pqZnlRUGE0RDNSSnp5WXNhb0RETXE2SVlaKzkvSndaVWNVUnYrRGFZaGtSVHo0S1k0VFNDYWlBSTZlSnFRZWdSVkk3R0ZPZFZjSFZpUnBPRklCaHFYVXhkd0xuYkw4VVE3bWZUb1lZTlVwem0xVG1xdXY2Ni8yTyt5OUlyRXlLbElxSjJtbVNoTEFhOU5uTHo2a2xCTDhyRUJObVczbHNId1I3WFVSRVlBVnRrQVFMOVp1bUhtclRhTkFVYXFNQTYwdnZyc0IwbHcyMUFRQ3JDUXlPQVdDTFFSWVVkejZ2MDFyb1NPYlpaMlFDcXMwNlkzRDdQSG1NOWRuTHora1I2cTJxOUdDbnpJeWR6VFNtcWJidFBlajJDeXlUWnNGZk9kaEtoTUU0YTM4SVFVMGhjVHNnOUFvdVUzajFraTdYdFlkTkVEdnAzTkFVOFBXTys5a3pWQVFZY0dzZWxydytlWGdIb1U0S0hudmxjRExDaXFDcWJRZ3ZYVGZsYitncXlCQTJOUXh2Ty9taDJ5OFllR09hbEFtUytIT3FCTXJzcGhVYUFxRjdHczY4UzhMODhHZUhycTlCT2pkU3JqdWM5anJvcGxRWW1uSnJIcGE4OGc0VnRGMHhiQjU3NVhBYUVVRkFmTkpyNW0yV2RWdDhsMExDaXRoRDlUWHFIdUczKzdBM2dZRm5namZtc2RnVHlTUGY5bXVjVHBnYTljVmpabTZncmhZRm9mV3RERzNxUnpiUWRzV1FlZXlWdzJsRWhBQXlkRitkdURuQWc1bGUwaFVCeXBFRlVrT1U4WEVVNDlsZ3hFMWJUYkphVlE4R251MlhESWxYRkYyTkxxaTJxWEJyVXFBR1ZOcEhaRTkyWlFGbTN2a0V1YVIySlVsSi9XWHRWWWlUaUNsWVdHK0JkNTU0aUtjd1NMcWFlbmRMT2ZncUI4OTV5WGN1Wm55UFpvZDN3NFFDK2ExSlVvK3FhY1F2Lzl5clNaME1pV3JrNEJTSU1GdmZyUkMyZ0FKVmFTMXh2eDNqVm5iSTlrWEo1ZXhWakRPZ1k1cTAxSVJCSHVvUzk5NkdYRVRocS9UU2dpb1hSVDJVWU1odnF0VGdsbEFTQ1NOK3pqUXladnhsaExkZklIRFhVQU1nUTZLZS9nTUR4UlFOa3JsaXBpQ1lxZ1R0YndKNzJ6aHUvRFdma2N2WnF4aW5FVkVZa09jVzkvdXBvYmZhQzZ3YktHYWh5dG5icjRGSXRJMldWYkNXUEZPOFkrc3dtVHZlZnNuOER2SEcvNHRvWEhOck5vdzdrZndCdHN1b2VHU1FxS1RkTDR4Uk1rdEtldUlTK1l5OUNuSVNNVVVLVDBGWEhzd2hyS3RoQjdKbGVweEJsSXMvTHNJQmFRcWp2U2RsZDY3SXY4blR3aWFxTVRrNDNuNUJPcHFHVHNtL0pnNzA4ckorZ2dneW9VblN3dkgrRXBXVSs5Mlk2ZlUxdmNaSloreFZrSk9UNXNNOUJRUHlZejRDV2RjVGI5UWtBenFKaVhMeGQ5VFlLZFcwdmZwNmpHT0gxdFhDNUkxNDlqQUJYSjR4cjh3d2lSbFcwOUlVTnlYYkpwK2hwMjBFUWtRbDVYNm4zNmduRTYvUzNPWEVNZllxeU1sSjgrQ2VoZUg0SzA5OVV0VzVvVW1xS0ZlUU9LSmNGRDBENHM1cTJ1VGo1VTBvcnFPUkhKdXRnYVNEb0N4ZjVBRWI3V2tFN05XMEoxS28vbHNVc0dyOTM4MENZM290SnVSTlZGSm5LUDJ6MHlUUVBwR2RYbEkyWTYrQ25DRTlpeUo1M2ZYdCtTeG5Eb2VLNkwxMFRtTjdyZjdkbCtNRDRjTS8vYVcvVjlUZ291TGNZcHFHb0pJNDBMSWtFY1NuaVh6akJ3K1k5Q3EweVNmVVByZlNwb2tJWEZleUZ5RlljaUVZTnc4L2pTSGQ3OEpCdEJIUGhuSmpqNVhCMktzZ0p5dk9oWlNuZ1c5M1ZTSjhwZmxRVXZvY3p0WWxDaWszbGtPcm5rbENMdFBGYjhxdkVpNnFzdnpWaFQwRFM0QkpFZ1o0KzlXSGZ6TkFLeFpDWlAvd1A0SHZDM1h4dzBSUTFPRlNUVXBTcUlSVUF2b3hmSCswM254WXhvUTdveS8wVVo2TGhUSDJLc2lKcGVUQjhqLzFIc3NqaXV2L1JmejRKUmlxVDRwRGVPRUhLUWUyMFkveGNYQThkUUNmMk9tak54bGtMSTNyMkg4bWt0dnBaaStLTmxwdkhHM2lGaVBZTGM0ZWFHVC9rMktNTXgzQ0VWWkFLZ0hqZWtQY0k2NE9vZWNOY1VFY2RubFpuTDJLY2ZMeVdDeGNkL0dmcURIVVlOcDdMc0I1K0dXckRpbFhmZTdwb2F5dFBQM2NSTDdqQnk2c1p3MTB2ck10dXFwR3ZYYlFaa3loOFBaTG9tcWJxa0s5cXY5MlFkejdNYnNuc1BYZW9uUkhMQ0dWcElUMVZ6VytQNTZrcGIrWWZTd0dHTG1jdllweE1zSWNLRWlWOCs5UERPL1h2clV4KzlHZk4wVU5XTXBwZFBvR3Z0ZnRtMkpKdk1uQUNiQkl6NVFBaWJkZk1jMW9MeUgxL3dXMm9aK2lZRzJ1U293YzFsNE0zWEZROERsc1pvNEd5d3RVYm54OUtKc29wVUZ6TFpQVjRlMVgzSi9PeGZpVjgyZkR5bHh6eU4zVmdTckZnbTZHdlJhdWQ5MmRMbG9UcHR5R0NsWkxONHg4V0JZR1RnQzgvWW94ZzNSOVdxUzR1SVMzNGJnaUZBNVRLWkYrTSt3VnFnZExINmJjV0NVYnRTdXBzRHJkZ01mL3diaVhWZ1BVN3BLaW96Q2RVN3FCVTE1SFUxbjBLOU5lR3pvajZHeW1LbWZHZWNkTzhSc3BzUWRxMjVtTWg5WmJGVFlGRTFHdlRIdU5yNm1CNnAxTlIyekY5bU4xeTBPdW12UGRsQ2tMVmNUMUxQSkltRk43cVdIYjBGOVNQWW52UWRLQi9vL0RycVJNdjVSSStGWUtIVnRrZmxRd1lUN0MzMU43cVVFYmk3dmwwNEJkZFJlTlkwOTlldytmRXNnMEJFNmc2STNnNHlqWUlUWUxIR1gzM1JaRjBlS3B2WktSa3AvaTZHZUNCbTlKamZRNHVXUmJGRHJLS1pyMkxpSjJncjA1N2I3aWp4ajJuYzA0S2w2SjhhdW5qUVZ2ckhaWjdaaWJ5YmVLYld0RFZpV1hrcGdSdzlVNUhmYUN6SnAxbzQyYmNjRzNqYjA2OW1wd2FTUi9ac0k4OUk2Mm5SdzNRaTM0UTlndGJ4SVp5NFhDMTdMRlJVU0VGZUE2NTJ3WUIzdWZFaXJpNXRCdjAxamthUlFNWVI1NmliU1VYSmhBTFhpK0haRWNnUmhKN1QwRGVvRHRRcXZRSXlDdGduTzZLMm1wR0hUYnJLLzZIRTd0cWtsRzN4ZXdtNFpzNHlJWm9sSWhRMVF5cDVCRVNGQUJIRUdoSlkyRjNpNzJndE1rdWxhd0VvWGhRWHlGT1JWZmtuY2w2cVpOTSsvQS9Wbitjd2J2RVBMSi9SVHdhNkpEUDBXbTluYXhGL2lPOUNnd28wVlJ4RVljZkZhYjh0ZExIN1NZUGoyeEVHd1IzYkN4OVVISUowVE9yNXRtcGQwdTl1clpaMGRaVllwZ2V2RWlMYitxWWYwNmNCRmVTYk5oWFZvWDVlUHBLdkFmSlJPK3lvVzlUZXdGeXl2WTFYTXFyMW1mWW5BMFB0eGdEazRaeWY4c2VQbExxSndQM2g3MituekQvakdZZk0xNGl2R3h6TDVxNVNoOEd3SFkzNEdQSHY5a0VzQXdtdHR1UGFEUlFOS3YvamRjVU84SE1qbkkxODN2UVRnSXZPalJTOTdxSTFUK1psTVUzcWhJOFRWeUFuQ0VCbDkrRnRoV3VuOE1Kcmo1WnlmQkxDbkRaNC9EbklyQlVPWDNIL256QUtucnI4WE10eVM4OXRmZjlpN2NzZjhINHpTS1ZMb1pmTmNBQUFBQVNVVk9SSzVDWUlJPSIKfQo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UTE5Y1lXeHdhR0VvVkNrOVF5aFVLU3RjWVd4d2FHRWdmRlI4SUZ4ZCIsCgkiTGF0ZXhJbWdCYXNlNjQiIDogImlWQk9SdzBLR2dvQUFBQU5TVWhFVWdBQUF3d0FBQUJUQkFNQUFBREFZWjMzQUFBQU1GQk1WRVgvLy84QUFBQUFBQUFBQUFBQUFBQUFBQUFBQUFBQUFBQUFBQUFBQUFBQUFBQUFBQUFBQUFBQUFBQUFBQUFBQUFBdjNhQjdBQUFBRDNSU1RsTUFJbFNKdTkzdnpYWXltV2FyUkJDMVJ4QllBQUFBQ1hCSVdYTUFBQTdFQUFBT3hBR1ZLdzRiQUFBUnhFbEVRVlI0QWMxZFgyaHNSeG1melc3K0o3dXBEMjJ0MG8yZ29pQnNwTnBTaGVZK0ZQV2haWU40YjZGb04waTlsUmJkNjRPS0tFMVVFTVhpUmlsRkVVbEVhVVdFUkZEd3lVMmx4Vm9MbXhkQkh6UXIyS0pVc2xGdmN0dnJ0ZU0zYzg2WitlYk0vN01ubCs1RDlwdVpiNzc1emZ4bXZtOW16dTZHa0RGZmJ6dndHcWc4NGxVcFd5RUFGYmx4cit4V1ZYdlZoOVcwUFhYN2pyMHNyR1R1ZE1tdjJEbm4xeWxWSXdqVjVPVlMyOVNNTmFpV1pjbWd4NWFDNE96QnF3R3FMMTRaQm1pVnFCS0VxdDU1dE1RbWRWTWpPdFF6VFRsMStwb3BPeUt2Umc4Q3RDdmRCd0sweWxNSlEwVnVQQm1XMTZadXFVa0RIQVdyVnFIL3l0ZCt3M3N1MEljK3RKVmtWeS9saS9QcGpmL21jNHpwN2JQb3NCMXFJS3BaZXFhem96Z05FMDlTL2pyWjQ2TzV1MlljVkptNVFGZlN4T0xYTFM5dWFZSmVrcFhLa1J4UVExR1IxcFZ5c0ppdElCcithQm1jYi9LYStkVndDK1Bnd2VlZjZkRFRBMUNvMGgxekF5SjNWVVM1UTA2ZjRjKy91ZkxxTlZHbkhNRUZOUmhWbGU2WGc4Wm9SZEt3YUJpWEpHdVoxY3pSOERnVVBmd1h5SysvbFY2RnR6NWRocitPMTZLTUxRTmJTMGtJbjZTYkRqdnhSUzZvNGFoSTU1WDRwb05yU0JvV2JJTkR0NWcxbFFiV3RYdlRSdjRBQzJHQytrTDlTNVM3SEZZSDZwNzg1SjAzSEIwZGZSZkV5Mys2NGVpdmIvek9ZeUMreGkxV2FNaU9LbTNjLythRUdvNktOSk54OERkWVJFUFMwSUJ4dVA4cjM3NzE2T2dmUFJEdkJlbUc3NzJEemR3aE02elFVSVhjcDBWemcydmtrSjZJcEZuWUVMNFZLTHU2bENqTmdwM2pWSDlPaUQyZkxYTUw1bHczMUFoVU0zVE4zRUladVpLR0ZxVS9UQzF1dytoa3huZFRFZE93MktIMEM1a0NJUXYwR3pDeU1tMlM1dVZHYTRGZVNWa2c4OURRZnFhK21zWG1LUkhNczZMaTcyNm9NYWhJOXovRllmaHFTaG9HOURPWmNwOVNFU2FyTkpuR21JWlZTaFZIMlRtbE5BbXZtUVh0ZlNSRGVJTSttaFV6UjdpY0phWXlSdVpMOUVwdXFER29JUHh0WlZCTGY1YzAwQ3ZEekRwNElqbXEzWVFSUk1QZndMY3JpTFpoTkJPL25sblEzZ2N5ZHJST1JVTlRVRkVrRmtSbzdnZ0hwdG1KelBCQWpVSTFtYTNXU0F3aDZvS0dDZnBwb2QvRm96cElKcjZrb2RLaGNqN3pPdURXUFk1ekZqbXR0cVM0Q1lTS1ZtZkV3bWdKU1JRV0V6eFE0MUJOb0xscGhqT2ZlWFZ6c1NOWDBGQ1RYYThvbzlwTFJrM1M4QVJ5V1lsbFZtSEgwUWdoTmJSYTZEbWgyc2N4WlY0YzZDZnB1bEFaUy9CQWpVTkZPcWNlTU52aWFPUlIxSW9GRFExcGdnWE9IYUhaVHk0eEJBMXNkM05PbENiQ0JuTHh1YUlrdVMwTlRpQVhxM2kvZWJFdG1GRkRqOUZpU0tZUGFod3EwaE5lMDlKNFN5NXRpNFl0VzlEUWtwdDFKWENTL2pHdksyaG8walJvSTVNOTVPSlJ0aFRiY3V4cmttK2llTCtxNkVTZCt1YWR0T3lTZkZEalVKR1JiNUgyQzhNV05MVFBpUTRwZ1pPc3J2R0NqSVlLREoyTUltbWRROCs0MVZFSUdQMVBOS1I2dnpuSnowQjZTS0VjTC9pZ3hxSmE4QVdIOFdtb28xdG9tRVJpWWhLeWU0NFBRRWJEaTVRaTFYUnNHbktEYXh5dEdTcjMzUDJFVnFhbmVyK2ExRGtzWlZQaWd4cUxhbEYzQTJwdng2ZGhIZzE4SHdkTzBsN2hiV1UwdENrYTBnekZGSFZmWWsvS3d4dHBiMmExNE55SFk4cTB0TkZBK2tJN1d2QkJqVVVGdHpCTFRoRGowMUJENTdFQlBqYVFqVDNlZEVyRERJemNKUTBMN3BCV0NCbmJzazRkZFVYMWZsUFNXOVVNVkp2c092TzhVR05Sa2JibmVEOCtEU1AwVUFlOC8ydXlnOTBETHFjMGJBTU5XN0l3bGFZOXdXdFg0cDlIUjdNbXBTaW9OV1NqODlncmFxMEZabmloeHFLQ2MvU2FzKzN4YWVqTEtjNEM1N3BzTGozbXBqUjB0RU1EMDZ4bDl4Q3ltaUtoY0ZLVHJnZTZSYTlLdmVhNmtBR0N6clVvRFJTOFVHTlJ3U1dyM0U2YVFJeFBRM3RQMkZVRFp5V2Ryd2tOYktHamRaUFZxY2xiN0N3THY4T2pESkdjV2hjaUFlK0hTR251eTVJTzNaU0pZcElYYWp5cVNjOTVabndhTHNxK3NzQXBTYWxjUzBvU0dwcFF0aU5WTTJrYU9md3NENzFuMTRNc3F6NlVCZUQ5RUtjVlZETFFUb2l5VnFEa2hScVBhb0hLUGJVSnhmZzBIRW16TEhBdXllU3RpWmpRQVBNWGwyVmFrOGpGWjNub2Zkb2NjWFBlRDFVQWQzV01rMFZrTDlSNFZPQW5uRWhDYUtnL2R1SDBvNy9PbXhISE4xa0EwOGd3cXB3R05uQ21DVEdGWEx3MEpLU0crZHpEdk4rK1VGS0ViWThYVnBTTkNUL1VlRlJ3T2JKbGJDek5ES0Job2szcEJmek1MS2xxb0tGdmpNS2NCdWF2NUxaU0lwcjRscFFOMHFGNVVGWHZwOVJyNEtDaGxJUW0vRkRqVWNIQlFYcHJBeEEvRFJOZCtza2w4bmZOam9FR1dNMG9jR2F0Y1JwR1FNTmFsaFArdm1wMk1UbnZoKzFOZW83bFdOY3MrNkhHb3lJZDIrcE5NSGhwcUxUcHg1bnFUZm51R1dqb0tvRXo2eVNub1FjMHJHUTU0ZTl0TTNkTm8vZmpaaGRNZmpHOFFkRDBRNDFIQlZ1N2RSY0lMdzE5ZW5uSUROUzc2VVpuZXA4bENXeUZseEpCL0xVRVRrNURCMmpJNjR1S2RxRnIzdmYwamQ2UG00RUhTWFp6UVNWK3FQR295SzU1V1dlQWZEVEF4eFAyRTkxV0dpMjNMeVZwblFaTDRHUTBzUHQ3ZFBlVXRlNTlOMjV5U2U3WW9GaUJUYjlPZC8wSGY3YTlOT1VBcVBHb1lJbWhEYllDbUNkOE5Pd0tYelNaUGhsWVhVbXM2RFJZQWllamdYM1lSRjZENmpBc09iQytOazFGWnUvSE5TZlFDVmRVZlFtYXQ3elFqVmlpN29kYUFCVnBHVGNvQXFDSEJoalpkUElUbUdhYnJGcm5JS21zMDJBSm5JeUdhUmdFMDBZcE1XWDlDOGZWUFVPaHhmdHhUWmpNZXBWREN3ZVFyZTJpL1ZBTG9JSXJTc1BtUlhiTlE4T3FYT0xROTNXb041dWRESFFhbXViQXlXZ1lRWWVQWmF1aEVyaTVsSFNsaHNYN2NSMkF1YUlvczhRQ0xCL0w2Mk41WlQvVUFxZ2dranFkZ1pzRzRGMlMyT1hCb1pxZHQzUWErdWJBeVdqWWhrRzRsTyt3UHcwT1lzdWdaZkYraWFZSVpvYUtJVmwrcUVWUWVSNXZ1V2xvSmlzZ1FkL21sNXJpYmwrbllZQkprejFtTlBTQmhoMlpGU3JCdG1mSm9Hdnhmb2xtSWI1UkkzNm9SVkExM00vZjNEUnNZRWU3U3BrL09seFBJZXMwd01vM2JRY1lEYnRBd3g3cWE2QUkwMzVvVUcyYXZWK2lPUzROZnFoRlVJMURBL2lrTEJKQUYzdDhhb29ua1JvTnRzREphR2dERFNiM1loaGpuR1hwY04vcy9USWExckNKYU5rUHRRaXFobnUvN2x3TnNFZEYrN2tXaTVjVk1UMDFHbXlCTTZOaEdEMGk4RkJJTkljckQ4emVMMUhwdXMrcjJJNVJaalFNalNWWlpoRlVVM2hDYzBQS1dXYjNGSjlyY280WVpoM3lNb2ZzS2Z4Y0ZxSDFVelJNRXFQallUUnNRRm5XaTRoMzJEeWF0THNLcnB6R3VEVDRvUlpCcGRNUWZwYnBLTmR4aDJ5VW00SVhiVFhZQWllakFTd2g5eVlIN2kxU05Fbm1EdHU4WDJLaFUyUm5qQnIzUXkyQ0Nod0xhb09KTUp5MmwzcVdZZDFka1pXMzJmbHRzSk5sYURRMExVT2RyZ2JUWGNhTVdGdVpWZlhkM0dHYjkwdnFsckFhUEZDTG9OSlhRL0JaaGoyVFJYRVZhRmlabFJ0SWpZYStKWEF5R3NDYnF4UW5RNFkrWUtTT2Y1b3llMkgyTWZBOW96N0w3Sm92WmEzNitRSS8xQ0tvcG9xSGFGaEkySk13R3REbjR6UWFkaTJCazlFQVpTWWFtdktUTGZuUjRHbnpuZ1J3eWRtZzFSdVhCai9VSXFqR29HR2tqbDBUYU9pdmlXNXJOSFFzZ1pQUjBETjhpaGdzN2U0TGMwYkIzR0hBaGFkSHJ1YTQ1d1kvMUNLb3hqZzN3UFJIKzFVQ05Md2JYZkhrYWFoVGZPUkdZOE5vYUJsSERuLzhGVldRb3ZtOENzYXVTWjI4cEg5NFA2L2hUdnVoRmtIVk1Ib0RnYVR2bUZjQUNOK0tBZzEzb083bmFZQWI1dXpSaExET0JVYkRDQXJWWEphcW9zL2g2YVZNd1hpMXQydnhmdHdFeklaOTNWYkU4d1kvMUFLb1lBRFEwT240WERUMDFGdFJ3TmVWUGdrV3g1Sml6aG80R1Eyd3VUQ2NpZEFuNVJWVElnSFVMb3VFRURvVzc4Y1ZZSHUzSWpReklYeVBUZ0tnRmtBRm8xWDRoaFZtSFJwMlBxTzNzbzdwRDBHdGdaUFJ3RFpkQjdKdUtxRnZSaER5OG0rN0Q5MlpVekUrUExCNlAxN1orRERnRUpxM3ZMU2RneDlxQVZSd1NwQlgxYmxPc3FSck5heXEwUTVXQTJZMHZ4cWcyT3pnR0Ezc0NMS1RiMTUrWlExS0hxZW45MnpnNzB3emJSaHhmV3BidlIrM0Q2VTYzOEY3ZEREaGgxb0ExVGhQMzNxcW0yMm9peU5QUThzV09Ca043RzV2blE4VCtqTkNFK1ROOU5vV2dVK0JiTEx5dWxBeWtFZXMzby9YZ3NtOEpLb1hFbnhRMlc5RzdHaVczYWpHZVJiZFY1c0RHbkRyZVJwMmJZR1QwOUJVd3ozdlJXZGZkR2FDbnJBNXZKQnN6UVppSUR1R2gwVlc3OGV0d1hBSXE4VUVEMVF3R285cW5FOW1BSjRkMUJPZ1lRVWw4elIwYklHVDB3Qjc3ZnkycUlZeWV1bHZQM1c1UjVFRDJkYlhFSXRSWnUvSHdkWGN4MVhVQVp2b2dRclY0bEZCbFRWYmV5emZGUnZncnU0Y3F1dW13UjQ0T1EzTTR5NGpZeUJ1UENEU1ZYb3k1SWxWTnV3VGtwOGUxYy9aTFp2MzR4YW02RlgrWHZ5UEd5cXpHNDhLcmxoMlhJaGNOTUQ2UmhUV045VEZrVnNOOXNESmFTQ0grYStCM3BTT1BFUFhaK0dEdlVac1E3RWdZNGJwZzhFRG0vZExMY2lmRXVBWjhYK2NVSm01ZUZRd1NaZGRRRncwd0xRNGxuWGhlL1BLd1NoSEF5eGx5MzFiUWdPRVRqVHU3THVjY2pIQURuQW5hV2lhdVM3MEhTclRCNE83bEw0cVllV2w3WXpSZkVGNDJnV1ZXNGxIQlQxY2NnRncwUUFPVFo2aVoraHR5ZjcxOTZtNUhBM3NhY09Xc2FXRUJuYTc5NmdzcjdmUnFSS0M3akFwZ2dVNEpMMTlvVmZURDU5czJlbWVTdFRvRzZLSktBd1VIRkM1aFhoVTg5UVJ6c0NtazRhWDVFWEk3TWFuWUdHQmo1clB6anM1R2xvd09rTmpOMU1hNEFxQS83WmVvdk0xdkhSNnlRWUpTdmhIZ0xxU3pxb0d2OUtEaGw0eHQ4Uk1ENVFseTNMaVh3Nm8zRmc4cWdWOU9pbXduRFRBeEZ0T3RDc0RtTHh0dHQ2bk10ZXIwbkF6REE0MWYxY2hwWUZGaDJ2cHlxemZMbitDQ1Jyb2l1bk56c0NDYUNpQmRGb0ZFck8vZXQ4TGQzZFpRL1RrbnVkLzlQNEVXdTV2Ri9PYkt3dE8ycUZ5RS9Hb2ZGLy9kdElnem42TDdTc0g3UG9DWXVmZ1hOb1pRY1Azdi9xelp6N0FCNGQrNUlXZjNyYVg3MnhHQXh6TzZPV2ZzOUkzdGVtSGtSYXdmU2xOZ2cvZG5FckROYzhTRXdGUzdNQ0FYNUlnYVF3TURHV3FxR1NGbWhxTVJRVkIzZUZId2FpYmhzVXUvUjBjNzM5QkdRdmdNVTZHTjUwT1V5aUNoZzRlR3NQaElhT0J6RzZBNW9QUC8vaHpsRDZTR3VGdjhEUnJNMDNEcm1CemRUOU5zRGZzWTJyMDlPTDU4NStIMS9uekY3cmFPWVRYbWpGbkk0dEJvZzFxV2prV0ZXeHhzNGxtYnQ1TkE3dHBQb0V2WEQyOHhXdjM2WWtNczRLR05yMzRpZlAzd2VCODl2ejVpM0ppaS9ZRURXVHh5WVN4MHp0RklSTWEwdk5BL0xrVHVTSDI0SHhkMGZVbGFtekZsdkN5UUUwdHg2SUNmNzduQk9XaGdTdysxVG41MHBkVEUvVTdMbjVSV0JNMGlCeUxJR2tnNU9abjRGZWhuMHRJRmVwTmRQOUE2Yk92aUFJUXB0Qm1EZWZiNUpGbjlkdnE2ZmxHcUtsYUxDcVlYVU85QlpUam93R3A1c1JDTk9Sc0pNbEQ1RWhndVNqTHQrclpZdVFOOXJJVFNMNmcxSFFzcWhuZjBmNzFRRU1mZ2V4U0VYejR3TUU4aWhyQWp1WHdFbVhFcXh5TGF0SjE0R1N0dlI1b2FLSG5HTjA4NExqZnFhcWdoZVVkekRFVTRsREJIbE5aNG5yRGZkTkhvM1ExUTA1NVRta2JoZFZPSHJDM0J3cTB1Y2hRb2xTT1NNU2hnaHVFQTdmeFEzbWI2VmJVU3N1am9ZRld3MForWnpTWFh4NGFFSnd4VXU2RWNVbTVjaHlxdXJ5TnNNQ1k1bDk2dGhRNnM4dWpBVjNSd0dYR3NkcXF2d3RZZi9XNmhBYjJkRGE3MDhHdDIrUnExRlN5V1RIbmwwZkRySHhTTTlCb0lERWpXNC9jVjVsN0ZwSWJnd3F1Ny9kRGJCYlNLWThHT0NydkpSRGVmcG5mVXorRkFVMUc5S0ZhMnFrQkl6REpNYWhnSmcxTk5rckpLNUdHeWZTSFFYOUpOK2NnWEM4cWw4S0xFVkczbWZGWlNnOWRSbUpRVmRBV3hHV3pVRm1KTk5RMzJBY0NGbStuZDhISFV5NlRHOVg3aUYyRkZTZldqY0liRHFkWlUyRUVxdW44N3M5a3IyaGVpVFRBMWRYcFBSK2tKM2NCbGlmbzNlS2lMNEUyR1h3d250ZC9icmRvNzd6MXdsSEIyV3pvTlZkWW9Vd2F5TXZQZHU5N2JvbGhxYi8zQkM1MThTdjhYOFdNZk50emJIWk1PUnhWUGNLcnhvTXFsUVpuOHkzbEliWkR0YTNjQ2pvVXl5Z0tSbFhMcmU0eUdwYzJyaDhOTTRHK2RTN1llOGxlRkpkQ1VaSGRxOFViOGRlOGZqU1FWWGdDRy9EcXhSeXBBdXg1VkFKUnpaenR3ZjQ2MGxCVlBpNW9HNTJKaUFPR3pVWk1maGdxMGdxYlF6RXRZOTNyU0FQcHFWdFlERVBLMjJlNitHVTdRZ3BDTlh2R25uSVVlalFjL3ova0V2eC9UTVFvNUlUNm1VYkNYR004R1lLS2pNNTQyM0E5LzE4MHVZVnZaazFqSWZMcVR3dnhlZ2tCcU1nLy9jakhnanZ4bTlEcTcxcitQMGoxUWZPQ2NRc2hBQUFBQUVsRlRrU3VRbUNDIgp9Cg=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UTE5Y1lXeHdhR0VvZENrOVF5aDBLU3RjWVd4d2FHRWdYRjA9IiwKCSJMYXRleEltZ0Jhc2U2NCIgOiAiaVZCT1J3MEtHZ29BQUFBTlNVaEVVZ0FBQW1zQUFBQlRCQU1BQUFBeTFGMCtBQUFBTUZCTVZFWC8vLzhBQUFBQUFBQUFBQUFBQUFBQUFBQUFBQUFBQUFBQUFBQUFBQUFBQUFBQUFBQUFBQUFBQUFBQUFBQUFBQUF2M2FCN0FBQUFEM1JTVGxNQUlsU0p1OTN2elhZeW1XYXJSQkMxUnhCWUFBQUFDWEJJV1hNQUFBN0VBQUFPeEFHVkt3NGJBQUFNcVVsRVFWUjRBYzFjVFd3a1J4WHU4WXovN2JiRmdVVUJ5VWJpNXpqbUw5Rnl5UGlBQkllZ3NUZ3NGNUpaVUVSUUVMUzVJQ0VRWXk1SVNJanhJY29OalpGUUl1MkJXU1M0TW82VWlCQU80d3MzWU9hUXJKQnlzQUhQYkxLWWZieXE3dWwrcjdxNnF0MWRIcWFsOWJ4NjlhcjZlOTlVdlhwVjNiT2VWL0w2K0ZtNmc4cTMwN29iMXN3SmpMeGVyazIyTmFhdGZZM3lKbFZ6QWlPM2k0UDNkYWJ2UEJ6cDFEZW5teE1ZZVIyc2dXYU9lbDRsZUM1dkQwN3MvdTh3UHZEWk8vRENsNDVEWjZxSE5xZmEvOUZiZE1jamZVVVpiVGEybWNKSXU3RHdDc2hyZkYvVzlRN1NKa3l6QVh1c0hCY1d3TXA0Ykp0VE1HQ2JKUXdOMmljRVo4Ky85WG9MSm1kWVhZVVRqUkZWTlM1cGljcU5LMXB5SUp1d3pSQ0d4cE9Ya0xRWC80NFYvc2ZnRVg3MFlWZGpSVlNiOEppVW1MZ0lSNnhjdG1EQ05rTVlHamNFc2k5SCtyL2dRRnNBR0duTWlPb0IzQ2NsSmxaQXU4UXltMnNVak5obUIwT0R1SXFzdlJickIxZmVFTVp4VVMrMEgrcjFRdHV4TmM1dW1xNHhZNXNaakRRd2I3TUY4SU5FdndFL0F6bFRFMVZLV29kL01wMC9lRFlwTDJXdEZvbEpic21NYldZd2RIZ2JBTzlSZldzQzhDK3FTTXZueXBLeENKQVlyVHVjcFdac000T1JPQmRMYndPTWorTVNDbDJBN0lBZkdnNlUyRmRud2JCbG1NSDBSbmJaZ20xV01EUkFLeTJBSHpQOUd0SjJ3RFJxWVZXZHhFMFdET3UyZFZqdEw2dHN3VllheHZxdnN1NXMxYjhNb0NSYUZhVHR4Tml1cG81R0hnd1g0YTZ4ZWU1S0M3YlNNTHFaeWFjTjRpcHl0SzhZdGNFeVhMb0tyZGdKRFlZclBGWXF2ZWN2MnJDVmhsRXZ2T2J2QUtRaVVZZEZLbzJiVFdEQjBGdmh3ZENIaWFiUjlWVTJiS1ZoOUl2aXJBUUEzMVVkR2xyYzlsa2t3OVkxSlJnT0xLTlZ2YUcrYk1OV0hrWmgydDdCT1hxbW90NVNvNTFpc0FMLzVwb3RKUmdPbld6bmJkakt3eWhNV3hOVUNwQ1FKY2c0RklySVdsU1NYWkd5N0ZJaXQxUURXcGxidG1FckQ2TW9iUmlVTkFNamhVZnh0S3UyNlNqQnNLYjVMcFErN0VVcnR2SXdpdEtHdzBTSjdzS2RaVXNDMFZOM1R6eHQ4N3gxTmZqWlNVcGJXTEdWaDFHVXRsWXFhUlB3YTNDYTlvSm9VdUV3Z0Vla0drL0dkVjhHczhoUnNHSXJENk1nYldJZThEMjVkS2VXZlNvazZqZnBCbFFvbExRTk5hM3laMjVXYkE1Z0ZLUnRCMms3RVk3emF4bTJ1WUtYcW1xbWh4NCs1aWFEVkFyTjYzT1VyTmdjd0NoSTJ3QnAwekMwYU00Q2w5V0FyNlp0NG5UNElnY3pSaE1yTmdjdzh0RG0vL3pPNUd0L29GREY1bE8zSzF2aWtZbzJFZklXMlVsdEJOaEhkRTJPWTh0dTZiTWpPellITUhMUXR0QUV1RU5QY1QxdkEvMzliK3hxSWl6OElwRTEwcEJ3c2pYbFRIeWV4Y1pibHN3dk5zd1U3Tmdjd0xEVHRoREF0N2E5ZndDTjl1Zm82a0VtOE15S0JwbUI2NSsvZCs5ZUd3RC8zdnQwMG1MUnNzOUlMTE1rT3pZSE1LeTBWWnJ3RFlId0Z2V25nN1R0WmVITzFqZFZydFcwVFl4amMzak03bnhhWThmbUFJYVZ0ajVjamdRaVA0aVd6dVZUa1Nab1Z3UmhaN29DZFpua3AyMmlLWjUwbW5ySVVXZkg1Z0NHalRaOC9uTWFZcTFIOGJ4N0tOS3RRdG04bXJTazB6WnhrclNkNHNiLzVkK3lycFJ4RG14RllSQmNOdHA2OGR4Y2pMYVBqVDE4OUs3Yng1TmU5U0t1Y1Vlc0pwMjJpUWV0Wjh4R0ZCN2cvVEl1OWdoSTJOcXhGWVlodW84dUMyMjRMQjFHbHVqamtSQmJaN2oxMUMra2tXWFdCMmJuOTFsZE9tMFRBNW5iaUFiRERNNVFuVXFEN05nS3d5RFlMYlExa2ptRFg5SmRiTGlLSVZzc1ZoZWtrNXppdWpxU3R0VHBJamVsZTZudWFJNm5NUGlzYW16SFZoZ0d1WldaTnZ4aWtnTzBRQWEzS21hMFhjUitTRHJKS2VMOE9XYW0yTTh1VTJBaGpxVnFSYzZ5SFpzTEdHYmFkc0lSRmlKdWd0Z0RMR0dhMjRmME1NbmhGYTZTMjh3TWM0VVJVMkNoMEJkQ09yRmpjd0hEVEZ1YlJwb0dpSlJxZU5memVramJmUUkxcDRpQmNzUk0wMmxiZWRyczJGekFNTktHYzVRa256ZzJjTEEwai9BZjBzYW5HMk1qcTVEQ3E1NjJpWWFGdGgva2puWnNMbUFZYWNPY2d5endkUkhSSzJMQUNHajRjZDBMRjA3V1NwTzJlVjVnT1NDMjNkU09yU0FNbGp6MkpqU1I1S0ZIeERCeUZqa1VBWHhOeExjMjBtYURyNm5IM0lCcE5XbGJlZHJzMkFyQ3lKODh0dGlNR1lxQXRpTjRSRDJadkFrVkgwMUVuYVRpMWFSdG91OExYZHZjT2p1MmdqRFEvYXlMSjQrWXFkRU5lMWZrdTRNVGRLQ3QzMXV0aUpGb3VGUzhTN3IxdU93a3RXTXJDQ04zOG9pVGlFWitwRzF2VmFZUUEwMTJqblF0SnptZWxqdzFxT3hvMGphTWJRZmF4bm1WZG13dVlKaVdCRndSNkZ3VXROWGtVL1dlbnJZZDVibUE2cW02aFBXVkpVTGFsNlhOanMwRkRCTnQ1NXdkSEJ4N2ZUa1VPcHEzWnREbjNxbEtGQytyZUFlNlk1U3k2YTRkbXdzWUp0cHdlSkg4dzBQYVBoVWVUOVQ1TUl6SThUVm5GNHczTlQzWHBXMll0KzJ6UnRjdDJMRzVnR0dpRFJIZ1RpcStrTGFucm1UcEhKUlVRbXFycWZlMjRxYWhnSnZCTTZMQ0ZZZSsyeGJXK05vOTZUWE8yK3pZaXNOSXdKdG82L0J6RGdRVWhPRWExeUtldU1yK3ppbkh5UjBTQ2MvU2RwTVN2cmhBczhLb0FybmNJemFobUQ5bEV1OVQyTEFWaGtGd21XanJzYlJOSGhjZHk2WmlpYVhqSnV5dnVVLzZmZmVQd1F1M1NWbUl5bGtheHBpNzBtTGxSSDdJUDZuRE1LRWQ0djB5THA0eW9hMGRXMkVZRW1ENHgwUmJnNGRuSEczUjIya2lvVHNoblVoeG5SNXZ2QVNUWjlyME53dkNCQ2NnSFVtWXRwM0tsdDI3OGtQK3dhR1Eva0p5cDB6WWhSMWJZUmdKU3M5RUcwN1NVMks2bFF5KzVuU2drT3B6a3JWOUJLNk9QWHptZFNUcS9kaUlrNzB6UFVacEVqSnhzR3pIOW9VRUd6WnhXbkJDZWk0RXcwUmJuL2VQdEUxdmg3ZEtCYkxXYVl4bEFjWml5R3lFQy9FZzVxSEZEamZyRVVNVlNoUXVjM0UzeFFRTE51elVBUXdUYlFqZ2hFQkgycWJEQXNPU3VteldpS0lEejhsMmdaeHdDUTlOZHJyUmd6Q1ozbmhFYmxMVDVYS2szaTVhc0dFSERtQ1lhTVBnczA5Z0V0cEVBTmtsVlNpMlE2YUVzZ3Jqa2ZqMEdvS21oWVRQRGp5Vyt2QlBFNjZrMEtYS0phQWtFdXZjb2htYjZNWUJEQk50T0dFT0VyUittd3krb2ZxYStLMklLV0hmbnlZVzUrSkp4RVlTOC9oN01lMW9oV2tmSlRmQjVUcWR5NUhxUEtJUm0rakFBUXdUYmZpOVhTUTQ4WWNseVFxQmtadndKRjRlVFFZYkx2QW5ZYk5sTVpXM2tzSEUzNHNaaEtHUFo4bmRLZVhKamE4cm1iREp2aHpBTU5HR1FTQUovQ3Z3bVRBZitiTzhkWS85M3Nwdmh2Tk5WdUVKd0VnSzRzMkVrZGM1RFF2NHR4Wk55MURSQ1dtcmZ6MnVSNkhQd2grdHlTOGJzTWxPSE1BdzB2WWdlWHE3MnY0TzVqczRaOWZEQkJOM0tQSzM4YUV6UDZWUFpDSTZzRVkra1F5T1k0ZXJRRTlVZHVRazNlUjUyaUFaMFhHejZ3b0diTElyQnpDTXRDWGJrTW9BaDFOVFRLQ2xLUFpnQkxuYURoM3luNFR2RWRlQ09QQ0xsRCtpV2Raak9Xb2lpaHR5TmU3d1dCYlFMNEIwZWkweEc1dnN4Z0VNSTIxZVBacWxtODJIWng0ZWdXQjBIK3lISG1BeUM1ZS9GZktIbS9DVlVDZi9JdGVIVVJHajNOR1NPRVdmWG16OTlWdXc2MytTdkVtSlZ0aGlORFV1L3BtSkxlcXlQQXd6YlpzQi9BbjNLNzhEd1pyNDBjRG8xbVFVM1h1MWpXdkU4Mi85K3ZzQTdIOTF3c1BUbzhnRTE1U2p4bWxVRUI5OENyNE5rd0IrUTZyRmpqSkpWMWpGOVFwWjJLSmV5c013MHliZTN4bmpDNmd2SHNzYjltRk1mbmk3K1FyeWh0ZmtOdk1KMDd2dFNJSFI4SFpjRUxvaEQvaC9EY2JLejFscllrQTd1REt3UlQyWGgyR2h6ZHQ4dFRYKzBVK2kyL2xQZmZPSDFLY1B2WTcvUzgrYklhV3hmb2RzandEZWVDK3VRR0dKTE0xVUg4dm5jVnlNVlFVRkxiYW9yL0l3YkxSZEgvU1F6RE1jaTRlMGh5ckxRR2hOSkhlbUtaK216cDJxUEF6M3RQWEo5aWlBT0JSS3AzSFdtcDF2MFVkbFp0TVN0ZVZodUtldFBqMlZRNzhDZUo5N1ovbVpiWVdNVk43UWJhazBqSDdoSDMxbk9kSWxVYjNGNTZqSVlkaWtWZnRZczhVK3RVSEJjbWtZUXljTFBrVy9SVVpibTYrYzRrVndaZmpSbHVJMXpYMnV1S0ZTYVJqTDhrY0hMdEdSSFI5dXJpNTQxMzZ5WGVNVllha3hrOUFtanVkVHp5QW9uRm5Cb1BkY1RRNGFCeW5hOEFoT3lWZG9VOSsyMEZMalV2S2N3S0ErREtiYnlrOWN5bU9nVjJubElwelNJcGVyenJJMjNtKzZOQ2N3S0xERjZEKzYrRDBjcmVIeXNFbFBQZkNYdU1sWkZHMGs1WjBwNGFrYTE0bzVnVUhkOHR2aUFjem1rL0EwUG4yNzlEN0l0MHM5eGlKdGh3ZnJ6dGNuM2o4cHpRa01nZ2czc3BObnZnampwMUgzTW53aDN0aUhKb3ZaKzREMTlQL0hRcnQxS3M4SkRPYlR1MjhFWDMxelc2ajh6NDN4Q0lWZWh2OUo4WnlmV05KV3p1VTVnWkhmcnpwN0NFSGJOZG0ybjliY2dEd25NSEo3dHBLMVVWakxucjY1Tzg5dk9DY3c4Z051NFBtNjd1b1lVMUJkaTFLNk9ZR1IyNGRxL0hDZk5Wa3daWFRNMGsxaFRtRGtkNmJEVTVLb1lmZFIvaDZjV000SmpOeStMT2cyV0w2U3FPVHVyYkRobk1ESWovOEptWnh3ZS84MVhwNUJhY1l3L2dmQTNiSW1WYWNHbEFBQUFBQkpSVTVFcmtKZ2dnPT0iCn0K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UTE5Y1lXeHdhR0VvVkY5MEtUMURLRlJmZENrclhHRnNjR2hoSUh4VVgzUjhYRjA9IiwKCSJMYXRleEltZ0Jhc2U2NCIgOiAiaVZCT1J3MEtHZ29BQUFBTlNVaEVVZ0FBQTBFQUFBQlRCQU1BQUFDckpSSG5BQUFBTUZCTVZFWC8vLzhBQUFBQUFBQUFBQUFBQUFBQUFBQUFBQUFBQUFBQUFBQUFBQUFBQUFBQUFBQUFBQUFBQUFBQUFBQUFBQUF2M2FCN0FBQUFEM1JTVGxNQUlsU0p1OTN2elhZeW1XYXJSQkMxUnhCWUFBQUFDWEJJV1hNQUFBN0VBQUFPeEFHVkt3NGJBQUFRVVVsRVFWUjRBYzFkWDJoc1J4ay9TVGIvazAzcWcxZXJzQkZVRUlSRTFGdXEwTnlIb29LVnZZajMrcUxkSUtXVkZydnhSUkdsRzE5RW9iaEJTdkZCM1lqUytwWXJLUGprcHRKaXJjTG1SY0VIelFxMkZBclpxOTdrdHRmWThmdk9uNWx2L3V4OGM3TG5OSHNlc3ZQbm16bS8rZjNPekh3emMzWVRSU05lN3pzTXIyRGlzWERiZ2l6SEN0N2x2Ynl0bW5vMGJ3bkxmdUYwMVVvYm50QzRNanl2bEp6eGdpZHU1bTNraXNoYndyTHZ2V0VsZVJKZXZ0MzM1SmFRTlZid3F1TE52RTBjaUZFSnE0Z2NnMXdVVFRRZnpJdHhKUHZ4Z2pjaC9wVzNOVFZoRFZGdis4aDE4Y2luZHBPYXByYTVHbHYvNVN6MC9NNUpYMDhvSWpZYzgxakFrMDBzUXFISlowUjhuZHlJcTkyL0ttdDNCNWJFUnBxeC9OMGhWMUpUVm54U2JHZkJvajQ5bU1jQkhta21VU2lRcnNqc1EzZWpQQSs5OUh4RG5CNUN6Vk5pajlUdkNtN2V5bEtQWW1VZGYvNmRXU1NmbTJkNmZPU1lEL01Zd0tQdEl3cUYwbVVvOUJRUS9PamZvYzdxZThVZCtPaUtOWG9ETzd5c3ByNmVRNXc0eWZBa3BzV09YYzhJS1Q3TVl3QlBheGxSS0pRdVhTRnM3R2ZTS3Y4TTNXZFNjSTdFSzBLT1lWRDI1QmNmdU92NCtQaUhFTHoxMTd1Ty8vSE9IendKUWNOOW1SQ0daRm9iY2tlOG1DOGVudDRlb2xBb1hacENVMURxT1ZsbDd5dzZFaWN5Nmc2MGJtZnBvT2FkMVNReUQvWGNUTk1YVkRDemJIT1Zab1lobjM3TUZ3N1BhSUpTS0pndXF0QnlRNGh2cUNxWHhQZUFkQlYzaFJhVjk3Z2ticWNDUll1ZzBFRm12bWw1QmpQU3VjaHN6di9weDN6aDhNeUdLWVdDNmFJS2JRcnhPcTJ5Y1NxRU1jdlRiQXdQbENleElwN0ljcGRBb2JVc01xUEVTcE1XQ3h6bS9KZ3ZIRjVHUXZhcEZBcW1peWowVDVoSGRyT3E4TE1EUkJ0ekNNM0djRS9OVSt1bi9TeDNCZ3JLeUpMdEdEVGswSmlWT084bmcvbWk0Vm5OVWdvRjA2VVVtbWdJMVF2aXFtRUtFVmV0bTlDRWVUSUsxbFYzcTRIVzBteE9kYWNzYmQxT3lyTHlmVEtZUzRPMytOTjhPS1cxVWlpWUxxWFEwMElZQzVVSlVHaFBWdTRLVkVnZkUxZWtSWmZPWDR2MnJzVzAySksySXdVWXpLWEI2OGhGWUU3NFNxRmd1cVJDNkg5ZE1lN1hJdE9Ka1pWRU8wckJTYUZHU0hEMVZZZGF0UGRtNS9UNXpsbDFTQ0tIdVRSNDYycUlDTUdwYktSQzRYUkpoV3BDV0xORG0wd242aTRrVkZleVZNaGoxYVR6MTVUZG1xbzRKWldjUDhoaExnMWU5N3o0cFVMaGRHVUtUUUNyajV0Y0hURk1Wc2wwTS9pZkxJMmpvNXEvRm9oMG1VbXZrSW1JdzF3ZXZORVZDcWNyVStobFlQVXdJekQ3WERGbnBpd2ovWndULzVFcFhhVUpMb2YyWkVaRjJjaTBJMnVOSkxOeUJEak01Y0ViWGFGd3VqS0Y2b0t3bmJFMEkvd25DOU5xdlJyVmQ3SlNrYlljaW1ZZGRheVFnckpZN2dDSHVUeDRveXNVVGxlcTBCdzg5dHNXUmJTSlZpWWtkRlNaS3ZIWXRPVlFOS09HUDFsSHhmRTR5TXpRQUl1NVBIZ2pLNVNEcmxTaERpaTBhMUV6eTNqRisycjdacEc0R1RVaHlFeTY0bGowTHBJSnpMcHJhQUtMdVR4NEl5dVVnNjVVb1lhMUdFS2VLdGFHamM0ZW1ib3FaQ3pyMHVWUVZOdlNDMkVNZkFuN2ViRE4vQ2tzNXZMZ2pheFFEcm9TaFhEQWNCeWdWOVRSZ291c1phR1dPak5ieXFJbjZQeFZPMUE1TXRTd3Q0SmtYbUNBeFZ3aXZKRVZ5a0ZYb2xBTkZOcXptWmtsazR1ZEN3ZXdhbWlyOXBVQk9PNUU3Z21TSTIxNjF1cFlab1VHV013bHdodFpvUngwSlFyQlUrOFNZNXBNSnc3aVp0M3pQUzZIdGh6bU5La3J6NDlvYXE0d2k3bEVlQ0VLVlorOGZ2cUYzeHBOa2l0V2xjN1JGU3VFUm81MVpUUnpSMVhrQ0syUXZSMlNyWjBPa1hRYTdJeDhBTUZqTGhGZWdFS1RkU0d1MHdQUnVQa09oVGk2WW9Wd0FlUHdpYVBKNzFOV3JmQ1JtMmFzN1labHJDZXMwSmxLendxTThaaExoTWNyTk5rVVgxNk5YaldaY0NqRTBSVXJOQUJPcndZeVE4dzIzVU1WTG9kV2laa3JPTTNzVnJqSzZHazg1aExoc1FwTjFNV1hFTzhsbzUwT2hUaTZZb1hhd09tR1RrQklyTzZXdGFZdGg5d1ZMUW4vRk9jdVJWTjV6Q1hDWXhYcWlsdDlSRnR0cGg3WTdBRkdZWmxCZktnNEJkNkg4M01SSzlRQWhiaW5QcWxPKzl0ME8yUmQ1OXBLS3huQjRhQ2VrRHZHWXk0UkhxY1F2TjV5a0xSb1BaMnJPOXR4M0tFUVJ4Y3FoTWNzOWhFQno1blRROGVUY1g2U2djV00vVWhVZi95M1laZGxISUM1YUhpRUVFNmhmVG00VGFjSE9Kc2J3eFRpNkVLRjhJVW14d1kwUWVRTWdqZTE0OHBvYXNzaGwwV0VMK0lkV2ptdkFJNGhsL2FHQ3hia01SY09qK0JsRklMSmZ6dTFoa2R4QjRPTnBMbU9Qc1RSaFFyTkFpMHVWeTY5eWJBUFdMUGZjT1NoRzd6bFNOZVNvQXZZWlkrR3lBUEoxbHFBeDF3NFBOSUFScUZOTlVJQUcwakdmRHJ0MmdxeGRLRkNBNkRnSnJsL1lCQWMrZVRCME8wNS96NjJCbHdiZWpHSUxjSGpOT1Q2b21uTVl5NGNIb0hnVndpZURiVkwyWXdub3FsMFpXa3J4TktGQ25XQWxtMXkvOEFnRERTN0RsUE92MCtLeUtuVVVVTklFbys1VEhoK2hXcDBFS2tMRkNjN2dyRVZZdWxDaGJxZzBGNElMYm9OK0dPcmVrb2M0L3o3cE1pNW5nbHlOeDV6bWZEOENyWG9FTDRwY0lBNzJrcXcyd3F4ZEtGQys2RFFEZEw2d0NDbzMzZVkxaGovUGlreXFrSTg1akxoZVJXQ1FZNHM5dHJ4YzV3ZHFkb0tzWFNoUW5WUXlEVmVPZWluU1VNbzZMcVdRMVZhRU1QbjJzUWdsZkNZeTRUblZRZ2NiT0o2cnVOc1BaRTl5N1pDTEYyWlFuM1Mrc0JneGQySGVuU2VUS3VhczBiUkp1L3ZlV0dnUW4ydlJjSHd0TVhhL2lsZHVCbGpQWEJPTmc2TzhKM0RoZFJSY093cHNIU2hRaTFvcmJleDdreHdlRjBaVFExZ1l0RWg3NlltS2FNcXhHTXVHRjc0WXEyaGpROUhPSVBVTXNuc1BzVFNoUXBCbFdUZ1ZLeS9Sd1ZkSVRjRlR2OSszL0xtRzFhSzZ4YkQwM2pNQmNNRHBvZGQrbUlOQ2RoUXdEdTRaTzN0cFFtV1FqeGRhUjl5YmZyTVpWMVQzVTRMdVNsdyt2ZjJGbGtCZllqQlhEQzg0TVVhbnM2VFdSMFUycGlIYnBCY2xrSThYYWdRRElYNlk1RFU1bnJSalVya0h1anhDeE0zcUJtRTRVSFpNWkthN24xeHcycDRsTWRjSmp5ZnB3Q09BaDJSVUNIMVVxZWxFRThYS3JUdlZxam1lSTJLVXVaMmxnQ2dmR0l5YTNoUXlGTVZwNDZxRUkrNVRIZytoUVk2bXpWUVNMMWdhaW5FMDRVS3RSMHYxUU9OK3djWncrNVBOd1VBa0Q1Q2NWSEhhZENvNnlFZWM1bndmQXBCcHlIT2RnUUtmVWp0amxrSzhYU2hRdXNPVXVId1NkWHJWc2k5YUlmS3prejdHVHZKL2lxTVdjZ2Y1ekdYQ2MrbkVDQ2oyOUNnMEQyS0VFc2huaTVVYUNCY2Z2T1VldFhLVFJac2ZCM2FPZnVPNVZDTjdDUW1KYXJPZmJrYzUwTTg1dUxocWNiNkZHcnIyOUFBdEhsVmxyUVU0dWxDaGNEcmNheitCdlJKa0xjZ0FUampXU1BSTk5od0xJZTZkQWtYMjRIdnNHR1ZEVjl5UkFHWUM0ZEg4UG9VQXM2Vkl2aGRiRG9KV3dyeGRLRkM2Qi9hdmFGK2hVQjY3ZmZOUis0bGNRdzZ6M2lnYzlpN0JUMHJ5WGw0Y3dSbGgxeVdyOGxqTGh3ZWFiNVBvVTE5aWdXRnlPbW9xVkFBWGFnUXJwcjJ5UDNqb1BiMTA2ZkU2UU10K2xzTGFBSzEyLzBBbnR6c2lENnA4UzhaNTlyeUJjenNaeUo0eVFFMTg1Z0xoNWUwSi83clU2aXRFN0NpZFNsVG9RQzZVQ0hjT3QwaTk0K0RBM1VJRmIxYm5PMUc4SUxSRHVhb1RWQ0hydmlLaUw0Y0FzREpwU2tFWFFEdU84ckZZY2JOMlQzckJnWEI4eW5VMWU4TENoRVlwa0lCZUdLRmFycjdFYmVyY1NDYk55bE84SUZmU3J6SW5xUzI0VGozcy8zNzQrTlhoZmpKOGJHc0RnT0FUSXZuanpDWW9jSVM0ZmtVQW1CN3BEbWcwSWFLbWdvRjBCVXJCRXNIMDNHcmtJUzJlREMrUnpNZW1SUzFkYnZuNGNRWXNoeXFuT3ZsSXRWU2ZGNjhtTUcwUkhnK2hlQkk3Z29CNmxjb2dLNVlJUnpVMTBpdEVHd2xvbURpbERqcDQyZTBpWXBNS3VuYTFvNTFoR3VyczlpWS9IRXNoMmJFSFdKd25xQWZNOVpZSWp5ZlFqQThYRlVOcXJhMExtWDJvUUM2WW9XaUkvT0w0SmRTVWZCVzBsY2U0TEptU2MxUHJ0ZmplODdsRUYxa3grZ0g3cGZ5VmN2NGtCY3pGaThSbms4aGVIUnVLdlR3bXh6VWN6SVZDcUFyVVFnbWJpSkpCRDl1cGJvUWVLMTd5UjFuY1Z3aFgzcDB2UjdmRk9JTmhTOEpkZTJranJWQ01ndXhjUi9tdUhDSjhId0t3ZWlxVnBKejRzT0o4LzNIcEQybVFnRjBKUXJoNXVrVGlwTnFuWXhVTUpuMWt5em92LzJvZlNEdEt2YUFodDdqbTlJZ0RkakxJZWlYVzZaVjdyZ0hjMXhYaWZDOENyMmlUZ3JtVzE4QnB4OEd2Y1YwUVdjb0ZFSlhxaEJza2NTL2E1clE5QjNxTUxjVEZ3NXlZSXY2TUdydVNpcW5oT2tVVExSQm9kZjcwaUlKMktkRGNPQnhZQmpsajNvd3g1V1ZDTStyRU5DK2xyUm1vZ2RQZWgySGk1bjBWM1IwaFlMb1NoWENtZWhzTmFtM2VsbDhOUW5GZjV1eVUrQkdRUFl3WUJiRTB5SVFtZi9OeC81MFAzUmF1RTRlZU9sbkg0L0x4bjlnWU41UnNTVFVwTStBbVJrYUg0NDVycUZFZUY2RndGdEtocm5sK3UzRENEYTNZZWJ1WFVrYUpSVUtweXRUQ05hajR0WXZzWnAzMWNWbmsrcml2L0JFYktkUm1KRjJacklUZDB5VER3dUUwYk9ubDlMT2NUb0VOZld4Z3RHdW9aalRhc3VENTFkb3VTbitBTHNldnhJb0VJdzhKLzFMcC8wRWsxUW9uSzVNb1dpK0Jmdys5TkxQdnliRVkya0w0dzg0cXR4SjQ5Z1pOZy9TQ0g3UXNhb2lUaCsrZHUzcmNGMjdkcjFKMXlxTzFla2N6U2NWNWd3T3c1eFdVeDQ4djBMNDJ2OEpmRVB5MGQwWVNGZWN5RWxlS2hST2wxUW9XbjRtNlFLbjkybzhyYWloRENhOWU4bTRGc0hRdUtYWnVpUFRhdWJNRENyWTh3dTRobUJPYXk0UEhxTlF0UHhzNCtSYjMwNWhWTzk1K0p0Wlc2VkNXWUw5YWRLbEZJcWlkendQLzA3Z3hVUjRXYkpHOW1lRWVFRmIyY3dRdjFJV3NBSUQ2V3JJcklHYzIyVFNPUU5PekdsZDVjSGpGQnJhbUFDRlRMcW9RczU2ajhpQUJKMXNteHBOMmU0MnpVN0Q2L1p5cUowdHNSem14U1dWQjY5TWhVeTZXSVc2WkgrbUtiSVpMNkVSaHIwQVB1Mlg1YUtHOVdaSlFEMjVUY3FEVjZaQ0psMnNRdXZrQUtwcDlvYWdYL0pySkR1Sm4xWU1UNUIrcVZLTEQ1VUdyNnNkcGVRQUhqREttWFN4Q25YSXBON1FCem4wOWJWUnp3MDFjUWFueUVualF0RDg1YTR0VDJwcDhJN1U5bkVlUE03dmdwc1ZtSFN4Q3EyUVB0UXlmYmNGczFPWnQ0TTRySDNRK1JpUWhkUkEyNTkzbENrb3FUUjRzL0dQSlp3REpkK0hMTHBZaGNqdUZpdzliK3FvcXJZanJSdEFERXBoMnY2R3l0bDhTNlloUEtlMzNtOVFJTkxRV3d1UFY4akN3eW8wcjg3YWVwWkNjR1NFL2NON0xRamN2VnNtSTNjMXlBWDBWaHFZT1hid2VJVXN1bGlGWU9QZ1JzTEgrMi9GWndiUFVuYW0rUjNRWlArZ3BuYmtZY2x0YlgvVE9nc01qeDA4WGlHTExsNmg2ZlJYbm44dGRoYkFhMWpXOXJPWCtUay83b1R6elZSbXBMK1dhVjZnRnU2cXhnNGVyNUJGRjY5UXRZWHZrU3hmRnZmQksxQzNvcmZyK3pYN21tQk9ubkNvYWRPOWlOWjVQU0ZuOWQ3RWNZUEhLeFJQSEpRdVhpRVlsRTRmK0tRNHVRK29lRnJjTC9kUkUyYW0rZDJCSlhIMkNYTDRCSzdENDE1V2k4d2NOM2dCQ3BsMEJTZ1V2ZlpDOC9NdnJpSngxWStld0w0NnZVTCtaZHFQR3A5YkkyVUdqcGNaU1hhaHdYR0RGNkJRWk5BVm9wQ1hzM1h0QlFldmFacFpweU5lU0lGUmJNWU1Yb2hDUm5OSFZtZ3VaRnVCM25TQkh4ZXArWWpoTVlOM0VRcEZtM0FXbitkcTg2dklQTlZ4dHVNRjcwSVVtcUp2dlhKODRlK1dIZkJHQlZxTUY3d0xVU2hxNi80M3cyN25EbU5RZFBaWXdhdm1YNndQUm4rbGcvNDdLcGJlcXVHdHN3VkdOaGd2ZU9iT0p0KzhsWkF6T0thYXUyTlBuREZLczZ2UGhka1ZhRFZXOEQ2NGxyZGxrNytML2cvMUZwT1VBQUZocVFBQUFBQkpSVTVFcmtKZ2dnPT0iCn0K"/>
    </extobj>
    <extobj name="334E55B0-647D-440b-865C-3EC943EB4CBC-10">
      <extobjdata type="334E55B0-647D-440b-865C-3EC943EB4CBC" data="ewoJIkltZ1NldHRpbmdKc29uIiA6ICJ7XCJkcGlcIjpcIjYwMFwiLFwiZm9ybWF0XCI6XCJQTkdcIixcInRyYW5zcGFyZW50XCI6dHJ1ZSxcImF1dG9cIjpmYWxzZX0iLAoJIkxhdGV4IiA6ICJYRnNnUTE5Y1lXeHdhR0VvVkY5MEtUeERYMXhoYkhCb1lTaDBLU0JjWFE9PSIsCgkiTGF0ZXhJbWdCYXNlNjQiIDogImlWQk9SdzBLR2dvQUFBQU5TVWhFVWdBQUFpUUFBQUJUQkFNQUFBQmRaUUVUQUFBQU1GQk1WRVgvLy84QUFBQUFBQUFBQUFBQUFBQUFBQUFBQUFBQUFBQUFBQUFBQUFBQUFBQUFBQUFBQUFBQUFBQUFBQUFBQUFBdjNhQjdBQUFBRDNSU1RsTUFJbFNKdTkzdnpYWXltV2FyUkJDMVJ4QllBQUFBQ1hCSVdYTUFBQTdFQUFBT3hBR1ZLdzRiQUFBUEpVbEVRVlI0QWIxY1RZaHNSeFcrL1RlLy9UTng4ZFFvOUFocWNEV3owQWRSU0w5RjhBY2ovUWkrQ0lxNUV3eUpQNUIrdWxCY21KNVZVQkY3a0JCRWdqMFNTU1FMZTBRQzdub0NTWXdoMExPSWdodTdOVVlDQ2ROUlorWWxMOCtVNTlUdFczV3E2dHlmcnRjdmR6RzM2dFNwVTErZFcrZlVxWE52VHhCYzUvV1JvL3dDQ3QvS3ozc0RPWXRmWllTZk8yQ0lYcVMxczQwNStvVVg1bUMrWWF5RGV4alJsUk9HNkVVYXZUVlB0MWV1VE9aaHZ6RzhWYkhIQ0s2SER6SlVEMUpaSE0zVHE5QzVleDcyRzhQYi9oOHI5OXpwaEtVSDcvbjRYZUwrejg3VVdMck1NMmxxOTIxZHpsUHFKNDJicDNNU3ozeVlsOFVCSzJoVnNJK3IrTGlRMTJuVWEzQ1I3YXlKVmJFOXE5UittSENaNHhmRlpkMTdNYVY1TVkvK216RHUxaFdtNFdiVXg3MHZQQk9Lc3lOb0xvbDlob21TV3NvbmphVXFtVC8vb2Z4QjBMcG0xcSs3TmkvbWtyaVFNR1pKSERvdEQ4T012dmszSU5jL0xLN0NiU2cySFI2RFVCUHZ4UFVSb3cxSnN0eHZSZXpHWFJaeW54dnpXRXlTQmc3ZnRGdFEraGRteEQvREFpbUs1TjRSMjcrMFdVTGYwOTk4N0tiajQrT2ZRL0hrcnpjZC8vMzlQL3NKRkpYU29pNEZZZW5JUmpGZmZXN005VTZ5OTJ2YVcxRUo4RCt0QUkydUJXTnhxcXA4b2F1c0Q5UjNkU05pV2dVNWI4ejQxM1F4bHRETEVob3o1cm5QajNrNXhabXRpSXZHb0xWUWlPOXJTbFg4Q0dhcDYxeHBYZnc3SmxmRmxabEdnblZReVdGTWJ6a0lscFJIam5uODd4NlloeUxHR1EzNyt1bVJIcjlqZXQ2V0VJWXBoV2RDV0s1Ujk0MUtVKzErRytMQnVMVUtLdG1NSzB0YU96UFMrZ0l0WjM3TWRmc3hoMnBGQTc2aFlUbi9CRit3RjA4RTczMlltZVVIYURPV1I5clhiSjFONHRZbDZLZ3FWZGViaHNyYTRoNitkdy9NVld0T1lQQmtraFc2cGd1aDBNOVpRZ1EzWUptV2pYeVZhTHl0RjFRVGxLdFlWL1NDaVdsYkxpbHVtdS91ZzdtdkY3WWNyR3hNc2tqdDRoRWhySUNoQUNyWlQ4VllKZ29tbS8yUStxQjF5M1JCWUVYc3BJck4zZWlEdWEwWHNCeW5ZVTR5UEZPajR5NXhRZFdpUWxka1BFNmk4U0l4UW9oUTlKSlpGNWJVSUZneGZaYlRucGZnZzVrdWJEbE8zNXhrVDl0NVV3akh3bnZFSmJBdzIxb1BaUlhGQmtHSG1tZEoyMUFzb3k3MG80aHBQbmNmekdYYnQxdVRuS29WWElCcFBHRERHbWRBcnhPWE1kV0hTelM0aTByV0d0RlZUQnhsckw2WWIzYi94YlpGaUtwZW1LY0VtaFRUSnBNQVFsVXQ4RmRnR21SN2pzWnMyTjRsSXF1L0swTHY0a090QkF4TDloVlRXZk1vMnBqNmRVVk5LcnlVWUdkZW1IdDJVRVQ5SGlDb0tXTnBDeks5R051U1NBNTlrYWVpQTdXZ3ZSdjNBa1ZUODF4bVpEUklSOVV0cVhBTDlVeVV5UXR6YUhsNzhFZmE3NkYwTVdOWWdWbGNwc1BKTXAyeTB3aUV2dTVUSnlNWllVbXdwQzFLeVNneitsZU5WdUVwSWM0T0xKcXNlbUZlVll0Z0poS2t2R05JYjgrV1VSOVVzbWUwWUdWWnVScW5TUklHZWhHdUU5L2NoRW5vRGcxelJObXdidHF2Wm5aTER5VnBSRWFTYzJOZXN4K0dHWmJBK01PWnN3bWRvQVRCbFoxWTNJUk0zRStabU1mUU1NL21qdGtKYStDQTNjbTRiSkNqYUVIVXQ4bTFCSUVYNW9hd0ZpMHM2WDFEZmpQYWtuQU5xdk9iWmlqcms3OG02bEpONkpCamFVZlRSNEw2b09haGJsR2xVTy8raXNZVUNnTUlEWTZZQmlENVlSN1RBdzBLN2xPL2g0Uks1TXlib0pKOXJKdlhNbkVRWm91c2xZaGQxaWVhb1dQb3QwQmFGTS9JQ1F0VkV5a1VRTGtuU2N2SkQ3TnpMdS9ac1ZkVnlLZ0JodVptWHlFdWdTQ05pOHUyWFVZTkdKYnN4RHdKOTZIOXNEaSsxVGFZOHdiWGdqUS96RjN0L2lMQlZsZ1NZR1lEV25BU1RFQVZMRjJOdWlYOGJWamIxNHpOeUpZa2RPM2JNU1REVit1Q1QwclVpQ2RtYWliUHdiVGo2eHNLQU96S3NEQXhrTEM4anVRby9sUXhjb1V4UHkrVWRzRHhFMXFEZWh0Q0o4VmlDS0hTaEJETW9oOW1jSDh3MzlrVnF3UHZaUG9TL1JSb0YyUEcvUGNXdi9veExObklrRkxKaUl0aC9YYUUrSHFLRkQvTUpiSWpCTDkvOHNrbm40Q1ZDTGZITnZWUUllNnpQWmpFdHFibExiVjVQVGFOc0lRWFZxV1JDOGZ5S21qa0sxeERUUFBEWExZRElpY3NRU2UxSTNmNHpPY2FReUgzRHI5dEROa1loL1NESW1TblRJSlZleGtlMG5jc21sa05nU05yTFpvOXNMWmsrOHlHdTlVT1lQRmoyc0U5d2J2eWJJb3JUWEtNakxERTdoVFZJYWhJbXcrK3JQb0IzM05HOWNUY0VOYU8wYWYrTnBMZGd4QU5ESXpmVGxOQjRUNjF5M0hBa21mQ1BwTVRFcDVISm9YV0hnVkFuNk1FdCt5SnVXa2Zxc0grSnBiMExmQzF5NENBZUZ5TEk3RUszdnVBYWN3VGx1REM1UHBHNGw0Q1BQcDFFak1Fa0R3eGorMmR6Z2xMTUo1OU81Z0NoRGY0a2RPb0VIOXdUenBQV0lJcmJEdEo5aTBBNTdkSmpUSGRFL1BRZnZiR2NTd1MzZ1NUNlFPR3kvRlkrZSt3ZHZjWTdqeGhDV1lsRHBtK1NNSmt3RzBKYlpyc2libGxoVkt3V3Mxc0NZeUFpYk1ocUdSZmo1YTNCTHZHQnNPYkp5eEJsU1E4aElkQUk3dU1XSXZraVhsZ3VUbHc4MDd1b2dGSHR3R281TUFhTWtjVmxzT0VZV3ZtQ0VzU1ZWSnZ3ZWFYQjRzbjVwR2xBU1lzZ1ZWeUpXaURTdmFZeVdXUUVsUXk1TUtTdWkyTEQ1ZGxNbURUNXVYcW5waHRsY0NTM3JmRk55QWlRZkVUdXlHN0Rocm1lbzJZc0dURkdiakRIWmJyMFBma0tIdGs0UERFM0xaV1NkOE5TeUNjT3d1Nm9KSmNPRXdtMkFkTlFsVHJNR0ZKMzBLQ3IzcDIzTTd3eks3bFhLNmVtTHZXMXRwakhpdXFKRXl3L2crNW9DbUZWd2tibG1DTWJGNmhRNEgycVJCM21teUpOVS9NdGtxWXNBVFNhZ0pYQ1JmUHIxaXhydzJQVndrYmxyaW5JWGFWWU4vVXM1Nkc0SW5aVmtuSER2QmhCRndsSXo2QnhMMkEwWmd3V2MzNUV2emM0SUN5UVprSi9UdnNLUnJQdjJrWkFTM1hFN1BsU3dDWUU1YUFTazV4RStaeWFrMW54OWFJc01Udk9MRHNuSEFGbnI3dEluaVZ5Q3pKMXlibU9Hek5FN08xNHdBd2Q1S29raDd6aGh4d0RBNVpNSXJJcTJUS09DWW1PNUlVcWhWRENMRW5hb3pFZ2lkbVN5VXdoWXZPRUJpWGJER3pnRmNvN0FtR0NPQ2pWeEIyalRESjRwSkxFbnl1QmQ3SmdwZEl6a0VyeVo2WXJlaVZDMHNnVkR1Unh6NDFsaXFVeVBzN1JhUUZPT01jMFhwVUhqQmhTZE0rZjRLK0U4ODRNaTl2MjVrenpoVHMweUVHbVpoYjVyR3Z5WVFsb0k1cjhxQTljZVNUcnlPY05rbUFuTWVtMndJTDM4bVdEQjFTMmttNE1Nb1JzTUYyeHpqM1RNeGJwanNkdW40dkNQQWtqTy9OM09mZHZrRG0rOW9mTy9mZlN1cFlaSE1lOFBqZElFeG1NNDNlQ2JtV2lDZFBXTytKR1hNaDVCckZLZUFmRStJWWVEQzYyaWMwV1RRK01YdFluTjNScGQvRUlndk1mdHZ1aGQ5VG15YnhGeURJeXdoOTByTnE5Zk9aaHo5UHpGTXpmZGlaT2JsVitnNFBzMnA0WU5peEp6Y2w2dnlnZ0RpNzBJN3lpdm9FeHlnUzg4eG1XTktiYWNTTUJ1RWhiOWdqMG5wMmlzQVBzNWw3QmIxR3N6UStDOExjSzFpUDZYVVFYSGlvSUJhRi9INjRLdDVFMGtqTkpXUnlIbTVZY256OHFoQy9QRDVXNHJBQW1qUHFUaVV6a2VTSHVVSmVZd2U0cENPLzE2VHVUNTQrWUh1MnQ1Y3lJZlJtdjl6cFNJK2o1OUoyMXhidVhuUVJ5cWt5WVluelBzWFJ5UzJ3dW43bFVEWEJEM1BaUUFjUFprZEtITzFyd1dBekY2TjN3cHVFQ01YdTNhcGVFcWNUV1dtaGdLTFdWWThKL2JieWhTVkx6TmxDRFJnVk1wTFM2RXcyelM0NU1JUEJUblFuT0pJY1ltMlZFdUdRdmcrMHNmMDU0M3RuV3NBT2FndWRvdVZWdFkvaDNuV1BZdlBFbnJQTGVWT0FaMTczYkJHengvZU1WeGRlbUdHWDNJdmx5elQvTnRhV3BVZVkwV0hYMklRaUtJL29BRDhvMElzRXBPeEgzTXRvWHVRN0srNWRkMGRZQ1Yvb09uUkpmU2RTaVlZdy9xYS80UExEYkRoL01MNWRITEYxbVl3TDg5M0E2c0Q0ZnI3ZXZxWjV3R0ZPb2hxWTNpVG9IYXFtOG13TFV3VHBzRnhyY3NNUzBOSU82WlZVZkJtTTQ4NmtSai9NYlJvaWdGWjNRWHpSK0tIeitzemRRSEF1ZjhzWGpmOFEzVWQ3MFVZRExYQnVQQW82ZXVHVkRGK0ZYUXM5bU1TYkV5eVN5ODJXUUQ3aWtEQWtGbE5mbG50aGx2NHdIZy84RVJyTzJIaXZWNDBmTkZobWZOaUNRT25iY1NlNGQ5Ump4NUJ6bmFRUm9DNlhtR1JlL2NNblg3d2R6QWF1MHp0ZWVPeFRXZ0lNdkt0clVhbERsVzQza3ZwNm1KSkFHWHRnSGhzV084SXd3dm9waVByWUZ3SXhjZkk3QlBPQnRyRllZZStHYnZJQ0s5dGRvanM0OWZrWWtOQkxLNHZKbG9Da3lVeG94cTBZSm45NDQ0UFovSExxRmZEeS8ranFMNUFRak00VHIzWmhRdmUrOE92dkNtSDhwd1RZcUhabnNQRnh0dzVuRmJ6UjVRODcvbjJYTG4wUHJrdVg3dXJRT0ljSnkxWm9PeEhJRkd1QUt5bUI0b0ZabVlVY3F0NFc5OW5TZTJvSkJMWEhRU2R3bmQxcUFHdG82NER0NlZaaUtyaDM3eGk4ZktYaTV1eks0bTJlbDZGaXN1QWVobzZrK1RIWFRQOVhlMDU4V2E5bk9VcWIydlQ3bm9GZjFqKy9adzdmSktHM0VNL1NIUnl5bElaak1qdXEybFQ1WjBKNlI1VXpDNUFzTUVZMU9zeU5PUXJCRFJsR0JaNzd4Q0M0bFRGWjQ3Q0dZcjhpR1V1eGMzYTdFY3FXRzViMDRsQ0hzQ1VYNitlVFZrbENuelRNcll5OWJpVTdyaDRTbG80NG0xQVVvRkZhVFNpN0wzR0NrTWFRQ2QydWc1eUdlY3E5UUNKalZkd0hTRnBsY1l0a0dEbzJlNjZmR29YaUFrcjZ2QlFuL3hUSXl0UFV4WlhTTU91ZklQSGpOVTFENEpob0hpcTAyWFAweDQ4RWRrRndpZnhTYVMyWEQrTFE1S09sWWM1NkhBTW13V2lOMmlDcnBHdnZNR3Yyc3JFNll4VmlFUFRZVXhMUVRLTjF3ekF2aHBTS2VaQnF0SFYzZTNRd2tZTU14Rnh2bU8xNUJFQXY3RFRZMWwxYnFhZzBuMjhwRlhQNjh5amxlc2dxYVRweVZCTGttTnlhakFScVNnb21iY21wMG5mYWFmMVdkVmJUeFp3KzZXbkdoaVNISGNXaHkwZFA1SkgrQ1FxbWtpMGhpbFNiSklJcHFWTVRGYlhJY2lybU1PMkJ0REtqRXNCWm1mMVk5aW14dXdaQlo4M0lJOWF5SGFWOFpLdWRBejNsWnF4a1RWcHdLUlh6T01XQkZuS0YxZlV1SnFOcjU4VnQ4SGJqSkRobmh1SURRMFBzek5DNGVqVCs3T3BjSmR2aCtvbXBtTmZzVFlLTWwvYS9UUWdicEVYdStJdzR2UTFJajRqYjFTRXc0cWhreDZGdzB2bzBTY1pBMnVVQkl2M0dGRk14aDFjVEJ4MmFzV2dpMzJ2UGRyNzAvQVkyMXo5eCtpZVRMYzkvOFhrMC9PSW02VFZOV2JpRTdmcUthWmliaVJ0ZVBkc1A1SUMxWlNSdGMzUUkydFNJOG5SWU5FK1JaSlpOMldYTEJzeld2TFVWTzZMTjZyaVdiV3BaSXE2M3ZaZmt6QWJKSmpYUG1LMjBQWTBSMUNPcFNxYjUzU0J4L3o0TngxMVpVRlJkWWw2V3A4eXJtQjNKcFBSZVVGT0xITGlJeUswNW55N3BhaFo3NXJac05qcTEvbUxXcGlOM0xzSUtHeG10THN5azZmKzN5UVJXWDRnRHl4d21pMkhyTFlaanVqaS9mN1Bjb0preEdGTDlhWWI0N3BNSzNCdjQxOVU4L2c4TS9ZWnY2bEFTc1FBQUFBQkpSVTVFcmtKZ2dnPT0iCn0K"/>
    </extobj>
    <extobj name="334E55B0-647D-440b-865C-3EC943EB4CBC-11">
      <extobjdata type="334E55B0-647D-440b-865C-3EC943EB4CBC" data="ewoJIkltZ1NldHRpbmdKc29uIiA6ICJ7XCJkcGlcIjpcIjYwMFwiLFwiZm9ybWF0XCI6XCJQTkdcIixcInRyYW5zcGFyZW50XCI6dHJ1ZSxcImF1dG9cIjpmYWxzZX0iLAoJIkxhdGV4IiA6ICJYRnNnUTE5Y1lXeHdhR0VvVkY5MEtUMURYMXhoYkhCb1lTaDBLU0JjWFE9PSIsCgkiTGF0ZXhJbWdCYXNlNjQiIDogImlWQk9SdzBLR2dvQUFBQU5TVWhFVWdBQUFpUUFBQUJUQkFNQUFBQmRaUUVUQUFBQU1GQk1WRVgvLy84QUFBQUFBQUFBQUFBQUFBQUFBQUFBQUFBQUFBQUFBQUFBQUFBQUFBQUFBQUFBQUFBQUFBQUFBQUFBQUFBdjNhQjdBQUFBRDNSU1RsTUFJbFNKdTkzdnpYWXltV2FyUkJDMVJ4QllBQUFBQ1hCSVdYTUFBQTdFQUFBT3hBR1ZLdzRiQUFBT09FbEVRVlI0QWIxY1hZaGtSeFcrL1RzOU0vMHo4V0hWS1BRSUt1U3A1MEVEcTVEZWg2Q0NLNzJJRzBGSTdnZ2hRWVgwK3FMNGtwNG5VUkY3a0JCOFVIc2trc2krOUlnSXZ2VUlTWXlMMFBPaTRJTjJLMjRJSkV5dk9qTzcyUjIzUEZYMzNxcFRWZWYrMWZUbVBzeXRPblhxMUZmbjFqbDE2dHpiNDNubnZENTJtRjFBNFJ2WmVSOGdaL0ZKUXZpRmZZTG9SRm83M2NqUno3K1VnL21Cc1k2L1NvaXVIQk5FSjlMMDNUemRidDZlNTJGL01MeDF0a3NJYnZyUEUxUUhVcGtkNXVsVjZEK1ZoLzNCOFBiK1I4cTljREluNmQ3N1B2RUVlL1p6b1JwTDEyZ21SUjNjVStVc3BWSGN1Rms2eC9Ia3c3ekM5a2xCcTR4OFhNV1htYmhPZ2w3aksyUm5SYXl6cmJEUytGN01wWTlmWk5kVTcrV1U4bUtlL2pkbTNNNXRvdUZocm8rbmI3enFzOU5EYUM2eFBZSUprN3JTSjgyRUtvay8vOEg4bnRjOTArdm5ydVhGWEdLWFlzWXNzUU9yNVFXWTBkZi9EdVRtUjlsZHVFM1lwc1dqRVJyc2ZsU2ZFdG9RSk1QOVZ0aE8xR1VwOTl5WVoyd2VON0IveDJ6aDByOFFFdjhNQzZUSTRuc0hiRzhxczRTK0o3OTY1S0dqbzZPZlFQSDRydzhkL2VPRFAvNGhGS1hTZ2k0Rlp1aklSSkd2bmh0enN4L3YvZHJtVmxRQy9MK1hnS1puM295ZHlDcGRHRWpyQS9YZDNRaVlWa0hPclpCL1RSVWpDY00wb1JGamxudCt6Q3NKenF6R3JtaURObnpHdnFNb2RmWjltS1dxVTZWMTl1K0lYR2UzUTQxNDY2Q1NnNGpldFJCVXBVZU9lTnp2RHBnbkxNSVpEUHZPeWFFYXY2OTczaTVqbWluNXA0d1pybEgxRFVvTDVYNWI3UG1vdFE0cTJZd3FWYVdka0xTK1JNdkpqN2xwUG1aZnJtakFOOUVzNTEvZ0MzYWppZkQ3Q0dabStBSGN6TXRUNVdzNnAvT290UW9kWmFWdWUxTmZXbHZVdy9YdWdMbHV6QWtNSGsyeWd0ZDB3V2ZxT1F1STRBWU0wektScnlLTjk5U0Nhb055Sld0TkxaaUkxckZKVVZPK3V3dm1rVnJZWXJDeU5za2l0b3NYR1RNQ2hnS29aQzhSWXhrcEdHMzJFK3lEMWczVEJZRVZ0cDBvTm5PakMrYWVXc0JpbkpZK1NmOVVqczUzaVV1eUZoUUdMT1Z4SW8wWGtSRkNoS0tXekRvenBIcGVUZmRaVm50V2dndG12TERGT0NOOWtrTmw1MjNHTEFzZklwZEF3dXdwUFpSbEZPdDVmV3llSldWRGtZd21VNDhpb3JuY1hUQ1hUZDl1VEhJaFYzQUJwdkdjQ1d1V0FyMkpYTVpDSFM2NXdWMlJzdGFRcmlMaU5HWDFSWHpKZHlmTUN3Uk5pTytoU1FDaExoZjRUWmdHMnA0RExDM1R1eGdRYTB6dDRoT2xCQjZXN0VuV3N1S1J0Qm4yNjVLYXQrQ0VlV2dHUmRqdkFZS0dOSlllUTlPTHNGVlpmT2pMZVNvcVVQTjZPMUV2VURRMnp4VkNSZ3QxbE4xeUY1d3crNGEzQjMray9CNkh3RUtHR3N6aW1vVUpUOWxxQk1KSTlXbWlrYlN3eEtzcWk1SXl5b1QrWldQV2doUG1WYmtJd21GQXluMXR4RjY0akVhZ2tsMnRoVmRXcEt1eG1nUmhyQmJoT3ZMTmJZWjlVRXNmVVhSYzErMlhscDVHZGNLOFpqNE1QU3lCTVNlaHMvR3RvSVFES2x1eHVBNFR1Wjh5TW8rSlpwN3RiYjBUcjRFRHRoK0F6WlpNY2NMY1lzYWloU1c5cDQzVERyWWt2Z2JsK1UweGxOWEpYeEZWcWNGVXlGSGRWdlFwd3o2b2ZhQmFaTWxYdTcrazVTeTRZWjdoQXcwZmNZVDlIaWRVZ3FDcERTclo0M1g5V2tFT1FtOFJ0Ukt5eStaY01jQitqdlJiUUMyU1oycUZoYklwYThFTnMzVXVINXF4VjUySnFBR2VLelg3U25KRXRXTGFaVEFiSHBac3AweHNZajZzRkg2aTJRM3pRTG0vUUtZUmxuZzhzd0V0ZkJKRVFPVlY3eEpRRktsbGJGOWhpNVl0VWR4YWFXVEdrRnBybG9valptd21yOE8wbyt0cmNrellsY0hQOFVEQzhEcUNvL2dqeVVnVlp2Uzh1TFI5aWgvUld0amJJSHIyb2h0bWNIL0tyMGZxNEhjMGZZRitBYlFyMmRGRW5GMTY5Zk93WkNQaWlibFhVdUxpbUc2STdJWVowcEpLeG0rdVg3LytDdXlPY0h0cFU1Rjl2czhPWVJKYmlwYTExS1AxMk5iQ0VscFlIVWN1TkVzSzFRMXoyUXlJckxDRXA4VzJQYy9QOEZ3SmhIMTYyNWlRTVk3ZUg3SlRPaUYzelExejFmU1pMWHVySGNQaTUya0grd1NmRHRLV0p2cE10YkNFRmdOQmhXMWJ6Wi85TGU2eW1CMHh0NWl4WTR5d3Z3MndEaUdFQUFPanQxTjZPaEVWZlA1T1ZNYjN2aGFXNEJaVmhvVG5vYXFGcFRjQlI4eWxwY2s1dXlQbXRwbThBdnViaDhOSHR3NzQyaFhBZ1R4dTFKUjJCKys5VC9Ca0NVdjR3clQ3em1MMEFXUXJSSERFUEROM09pc3M0ZkhzUFc4Qlk5NGlKcGRDZ3ZqRGZ0SWkxRWs1R29GYzBOdVdKYjRPNnl2bWV0Smtkc1E4TVorOWRod0xCbW1EeVl3QXh6Vnp6UFE2ck4xZGdpdExXTUt6RWdkRTMrd2tSOHhkSTVTQzFhcG5Td0FCVDV4TlFDVjcyZEZFbkxCcmJFUmxkTThTbG5DVk9Ed0VOSW9qNWpFK2ZZRTRLMXNDdEJZYzNjYWdrbjAwWE1ZaUxJYzV3ZHJPRUphY1h5V09tS2RHdm9nSVM0UktlcUFTeWdTSStXSlNqRXJnK1oxaE5sRnVtaFNuY0JrSmNjUnNxZ1NXOUI2U0tvb3RpRWk0K0xuWmtGNEhEVk85cGtSWVVyTUc3cWNlbHBNQk9HTHVHYXRrWkljbFhoVWk2d0dvSkJrQTJRcjdJRVh2RTJISnlFRENYL1ZzVTUwejB4d3hENHl0ZFVnOFZxNFNQOGI2UDVJTWtGWUpHWmJ3R0ZtL2ZJdWl0NmZWSERHYktpSENFa2lyTWI1S3FIaStac1MrSmtwYUpXUzJ4RDROTFdHVnVHQTJWZEkzQTN5WUpGOGxZUDFXZEFoTjFBc1lyQmJhbC9EUERjenRpd2o5Ky9RcEdzdFBMRHRpTm53SkFMUENFbERKQ2QrRUtaVzBpYmNOR0NhOTQ4Q3lzOElWV0RubWpuWmVsVGhpTm5ZY0FHWlBrcXRrU0x3aGg3bVBEN0FDN0RLdGtnWGhtSWpzeUhsRE5VZk1oa3BnQ2xlc2lmRlFyVVBNQWo3ekpFOHdTQUFkdllJd0t5eXAyaVJHNTFxUStPU2lJMllqZXFYQ0VnalZqc1d4endaUVF1L3Y3RmFnd0JubjBHNFlFMkZKMnp4L2dyNnBNMDZPZk1rQzdOTWVQQlZ6VnovMnRZbXdCTlJ4SnBJRGMwcysranJDYWhNRXlIbHMyaTArRVpaTWpKTkZ6RWs0VDc2RUp3Zm0xdWlwbUR1Nk81M1lmcy96K0VtWXZ6ZXpuM2Z2RWhyeDdULzBuNzJJNnJ4STVqemc4ZHRCbU1obWFyM0pYTXNNK3NaY2x2dDN4TXh6SWVpYVJpbmdIeURpREhoNGRMV0hhS0tvZldMMkFqdTlQTURmeEhJV21QMlcyWXQvVDYyYnhGK2lTV3BoQkpsVnk1TXZjY1M4ME5PSC9kREpyZUozZUR5cnhnODUyK2JrRmtpZEgyWm51MTZoRitRVjFRbU9VS1JuaFNWRFVpWHdrRGZNRWZQVjNURHJ1VmZRYXpCTDdiTWdubnNGNjlHOURnZm5IMGlJUlNhK0g2NnpPNXcwbFhQeGlaeUhIWlljSGIzRjJNK1BqcVE0WGdETmFmWDhGVGZNRmZRYTIrTkxPbmg1M1VidnNDRk11eVhlOXBuYlN4a1JodUV2ZC9yQzQ2aTU5T3kxeFhjdnZBakZWSW13eEhxZmtsc25FRklnaUtKN0JzeGxEUjA4bUczUmM3b25ic0VmOFhxS0crWW1Ja0p4OEpTc2w5akpYRlM2WEVCUkFSa1NvVjhuVzFoU0pjNFdjc0JNQlRmTVlMQnpKUjZPSkFlOHRvcUpjRWpmQTlyTS9KengvYUVXZUFlNWhTNjQ1ZFdWajZIZWRVOGo4K1E5dzh0NlUrREJZckxQRmhGN3hyc1RadGdsZDVWODJNbTNlRzFGZUlTUURydkdKaFJCZVVnSFBNdXVGZ2xJMlF1NFYvaFNSZDlaVWUrNis4eEkrRUxYaVUwYVdaRktNRVNPdjI2WXRUTXBHTjhPSDdGN0RZMEw4OTNnMWJIMi9YeXpkNlo0d0dIT2d4cVkzdHdiSHNpbWNyaUZTWUp3V0xZMTJXRUphR2tiOVhJck9tSHU0UkFCdExvRFl4ZTFIenF2aCs0R2duUHhXNzRBM0hmeDhYNFliRFRRSWw3YzlOWENLMm0raW5jdERNRXIzWm56SXJyc2JBbmtJdzRRZzF2UkNiUHdoOUY0NEkrNDRjeTA5M3IxNkVHRFpaNko5UUloMktQc20xRW51UGZsWStjaDV6cUtJNkVlZGdHMjFkOTk2aytQZzluQWRYTDV4a3VmVmhKZzRCMVZDMHA5ckhTek1XdmRCZk5NczlncER5T01uNExJajMwaEVHUEh2K1pnUHRSalgwU2dZTytHYnVJQ0s5dXA0aDA4Y0VSQkl3OUk4S1dVUldSTFFOSTg2SGFldnk2WTlTK25ib0tYLytkQWZZSEUwYWc4OGVvQUp2VDBqVjkraXpIdFB5WEFSclVUNHVhUHUzc1FWdmdOTDMvWThaKzVldlhiY0YyOStrUWZ4d3hFV0ZiRDdVaGd6cUlEWm1rV1lxaG1qejNEN3M2MVlZZHlDWGlObDRPSGZIcFI0MmdwNjREdDZTSXlGYjUzYjJ1OGRLVmk1K3pLN0I3Tm01T2FIM05EOTMrTjE5bFgxSG9Xby9ld1RYL2dWZmhsL1J1N09xdzJDcjBaZXczdjRKQ2wxQnlUM2xIV0Z0SS9JOUo5V1Q1ZklUZm1JQVNQSHhTZSt6eStWYlRNMEJxSFpSVDVGZEZXaXB4em9veU9IWllNbzFBbnNhTnpZeExtYnNwZVYwdVBxeWVJcGM5TzV4Z25hQlJYWThyMlN4elB4ekZrVExkemtKTXdMMUplSUZYc0IyZ2k2YUFNUTk5a3ovUlRJNTlkNGtJL3J5UVgwTXBUMU9XVmtqQ3JueURSNDdWMVE2Q1ljQjdLTjlrejlPY2ZDZXlBNEJMNnBkSmFKaDlFb2NsR1M4S2M5ampHUklMUkdMV0ZWc25BM0dIV3pHVmpkT1pWaUVHNHgxNmdnR1lSckJ1Q2VUbWtSTXpqUktOdDJ0dWpoUWtkWkNEbXVxVzNaeEVBdlhpbjhaYnEyazFFcGZoY1M0bVlrNTlIS2RORGxrblRxYVVTTDhQazFrUWswSkJTZU5JV25TcGRwNTNVYjFXOTQ3WXhKMDk2a2JJaGlXR25VZWp5OFdOeHBIOEZnNm1rU3dnaTFUYUtZRXJ5MUlSRkxiT2NpTmxQZWlEZDFLZ0VjRmJDSDh2K2x1MnNRZERaMFBLSWpYUkhLUjdaYW45ZlRia2RLVm1SbGx4S3hEeExjS0NGVEdGMWM4Q1QwWTFIMldQd2R1UFl1NkNING1OTlErVE11SEVOY2RRN1VMbEtzc1A1aVltWTE4eE5BbzJYOUw5TkVCdWtSUzUvbHAwOEJxUVgyZVB5RUJod1ZOTGpVRGhwZlFZbFl5RHQ4aHlTL21DS2laajl1N0dEVHZSWU5KYnY3ZGY2WDM1amd6YzNQM255UjUwdHkzL3grYW4vcFUzVWE1R3djQkhiK1lwSm1OdXhHMTR6M1E5a2dOWFJrcllaT25nOWJFUlpPaXlicDRneXk3cnNzbUVEZW12V1dzMk1hTk02cnFXYldwcUk4N1lQNDV6Wk9ONms4b3paVGRyVENFRkRsS29rbXQ4TEV2WHYwL2k0dFNWRjFTWGlaWG5DdklycGtVeEM3eVUxZGRHQkM0bnM1SHk2cUt0ZUhPcmJzdDVvMVViTFdadVczRnlFR2hrWnJTN05wUEgvdDBrRjFseUtBMHNkSm8yaDh5N0JzVmllMzM5WWJOREVHQVNwcWY2VkhkSDZucEVLdnlDR2VrZk80LzlPVXFWWVBHZnEyUUFBQUFCSlJVNUVya0pnZ2c9PSIKfQo=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nNnUTE5Y1lXeHdhR0VvVkY5MEtUNURYMXhoYkhCb1lTaDBLU0JjWFE9PSIsCgkiTGF0ZXhJbWdCYXNlNjQiIDogImlWQk9SdzBLR2dvQUFBQU5TVWhFVWdBQUFpUUFBQUJUQkFNQUFBQmRaUUVUQUFBQU1GQk1WRVgvLy84QUFBQUFBQUFBQUFBQUFBQUFBQUFBQUFBQUFBQUFBQUFBQUFBQUFBQUFBQUFBQUFBQUFBQUFBQUFBQUFBdjNhQjdBQUFBRDNSU1RsTUFJbFNKdTkzdnpYWXltV2FyUkJDMVJ4QllBQUFBQ1hCSVdYTUFBQTdFQUFBT3hBR1ZLdzRiQUFBUE0wbEVRVlI0QWIxY1RZeGpSeEYrL3B1eFovd3o0YkJBaU9SQklrU2NaZzRRYVVHSzl4RHhJeFo1aGRnZ0VaRTNTRkYrUUlvWERpQU94RDZ0QUNFOFFsSEVJY0tEZ2hLVUF4NkVncmg1UUVrSUs0VG53SSs0WU1PeUtGS2k4Y0x1elA0TjIxVDNlNis3dXJ2ZWozdTkrREN1cnE2dS9ycTZ1N3E2M3ZONDNoMSs3dC9QcmlEM2xleXlkMUV5LzBWQytZbGRndW5FV2psYW02T2RmMm9PNGJzbU92d1NvYnAwbFdBNnNjWTM1bWwyNmRwMEh2RzdJMXRsMjRUaXV2OHN3WFZnRmRuK1BLMXluY2ZtRWI4N3N1My9rbnBQSEU1SnZ2ZXVEei9DbnZ4a2FNYkNPVnBJY2J1M0ZKMkZHc1QxbTZWeG5NeDhtSmZaTHFtb3dzanB5ci9FeE9jd2FEVThRelpXekNyYkRBdTFiOGQ4OVA3ejdKeHF2UmhxWHN6akt6SDlibHdqS3U3bDluajh3bXMrTzlxSDZnTGJJWVF3cXlWOTBrU1lrdmp6SHl6dmVhMWp2WHpIcFhreEY5aXBtRDRMYk0rcWVRNUc5T1cvQWJ2K0FYWVR2a1pzM1pMUkdEVjJPeXFQQ1dzSWx1RitTNndYTlZuSTk5eVlKMndhMTdGLzNhemgyajhUTXY4RUN5VFA0bHNIWXY5UzJ4TGFIdjcwUS9jY0hCejhFTWlyZjczbjRPL3YvY0gzZ0pSR0M1cmttR0VqRThWODVia3gxenZ4M3E5cEhrVUZ3UDlyQ1doODdFM1lvU3pTUkZmdVBqRGZ6YlZBcUFKNkxvZnlLNHFNTlBUVGxFYUNXYjdueDd5YzRNeks3SXpXYWMxbjdKdUtVMlhmZ1ZHcU1rV3RzbjlIN0NxN0ZsckVXd1dUN0VYOGxvVmdTWHJrU01iOTJ3SHppRVU0ZzI3Zk9keFgvWGQwejl0aVROdEsvaEZqaG10VWJRTnFwdHh2Z3owYjFWYkJKT3RSWVVsWkoyU3RMbkRuekkrNWJrNnpMMWMwNEJ0cE8rZWY0QXUybzRIdzd3R016UEFEdUpyVFkrVnJObzZtVWUwU05KU0ZxdTFOZmJuYm9oYXUzdzZZcThhWVlNT2pRWmJ3bXM3NVRNMnpnQWh1d05oYUp2SUtzbmhiTGFnbUdGZUtsdFdDaVhnYk5pdXFtdS9iQmZOQUxXelJXVkViWkI3dmkrY1pNd0tHSEpoa0p4RmpFUmtZSGZZajdJTldqYTBMQ2t0c0sxRnQ1a29YekcyMWdFVS9EWDJRL3BIc25aOFNwMlFwSUxvc1pUcVJ4Zk5vRTBLRW9wYk1Lak8wZWw1WjkxbFdmVmFHQzJhOHNFVS9BMzJRZmJYUG00eFpPN3lQWEFJSnM2M3NVSlJSck9kMThQWXNxRDBVNmFnek5SVVJ6K1hiQlhQUjlPM0dJR2R5QmVkZ0dNK1lzQ1lwME92SVpjelU1Wkp2dUROUzF3cXlWY1FjMDZ1djlwdElJTk8zRStZWmdpWjZhYU5CQUtNcUYvZ2xHQVk2bmdOSURkTzdHRWpMVEozaUkyVUVIcGJzU05HaWtwRzhDZmJya3VzMTJGT3FrRTQ1WWU2YlFSSDJlOUJuVFc2V05rUERpOUFzc2ZqUWw4dVVWS0RtdFh0Ukt6QTAzcDdMaEk0R2FpaWJlUjRjM2xlbXFKeENPbUgyRFc4UC9rajVQZDRoQ3dYS01JcHpGZ0k4WktzU0dBUFZwbzU2MHNJU2IwbnRLS21qU05nZktuTXd5T2hTSUdWakNTZk1GYmtJUXIyZzViYldSVHRjUmdNd3liWld3d3ZMMHRWWVZZSXhWSXR3RmZubUpzTStxS0gzS0JxdTZ2dFhhcStBVFk1dEhMSmVJNXd3cjVpVG9ZY2wwTUVvZERhK0ZaVHczb3RXTEs1aGdqVzJIekdLYUh1TXRPM1ozSXBrMURjNFlIcmd1VEhjb2VrcTFUcWtuREEzbUxGb1lVbnZhS3Fid1pIRTE2Qzh2eW1Cb3JyNUs2YWlha3lGSEV0YmlnL0RRZ1pxN3FrYVNmbXNKMm1OcUE4aEdGalhXREVGTjh3VGZLSGhtZ2ZZNzNGR0tRaWFtbUNTSFY3V1A4dklRZWcxb2xSQSs3SStWUUlkemI0NVZDTmx4bFpZR0ZYVkg0VGJ3RzVVU3ZoMncyemR5L3RtN0ZWbEltcUFlYVZHWDBxT3FKYk5mUmtNZ0ljbFd3bGo0VlVqYzdLUS9IbHdSVDFVamlIZE1IZVYrd3YwR21HSnh6TWJVTU1IUVFSVTN0TE5HRGdCdTJFY1g2R3dsaTJKVVRBd1kwZ3M5eXJZNUNITW9HaEh6SGlidkFIRGpqNVB5ejdnVkFabnhnTUp3K3NJaWZ6M3BTQkZUT2h4Y1cxcEs3K0J2WTJsK3dIUThET0xxelBjTUlQN1U4NDdNZ2YvUnNNWDZHZkFPNlAzbUtYVW9sYy9EMHZXVXRxWGt1UGlQNElLbGZFa2RibGhoclNrMHZhTFYxNTU1V1U0SGVIcnhYWEY5dms1MndjRW00cVhsV3JUZG14cVlRbXRySW9qRjBMa0JVRDBLWUt2V0c2WWkyWkFaSVVsUEMyMjVYaytBRWliVndWR1VoMzYyQmlSTVk1c0pRaklUdWtNczhTZnpYekxaT0t5RytZbDAyYzI3S04yQ0l1ZnB4M3NHenp1bjZadGJVSnVySVVsZEZNSUtsTG00Q0tBK2l6ZG1ITWRNVGVZY1dJTXNMOE51dXREaUFZYmpENU80eEh4R3ZENVBVcWlvNFVsbElUSEh4RHQweldTK3hib2VWU1dUTUlSYzlOTVh2WE5zTVR6TnNEWExvTkprTWMxZTQ4cmcvZmVKZXF5aENWOGtxbTJtcnBWc01sVFU0MmxDbzZZSitaSlo0VWxQSjY5NWMzQUpKZFZiMWtwaUQrb21jNFNsdkFWdHBuYVQ5NlBUeFk0WWg2WmM2OWR4d0pFVGRneUF6REp1VlNBbGdDczNXMkxHUVE1dXdSZlo3R1VHNldRcm5Wamt3V09tRnRHS0FXclZjK1dRTDg4Y1RZQ2srem9pTE9VNE5SWUkrU3loQ1U4VVpObEV1S1RCWTZZaDhidDFzcVd3SUFhY0hVYmdrblM1OVVhUGNTUFU0dnBlYzBNWVVsV2szaVZNVncxOW9sZUhER1BqWHdSRVpZSWs3VEJKTnRFdHltc0dKUEEvQjFiTGVzbUoydTRuSU94VThrQ1I4eW1TV0JKNzVqUUdoQ1JjUFZUc3lLOURCYW1XbzJKc0tSc2RkeEp2U3lIQU9vdENKcnNkZUtJdVcyc2tvRWRsa0FHK01qcmdrblNMV0JKd0RsbzhZRFJJY0tTZ1lHRVMyMVJqU25lZWNJRnVtTHVHa2RybjVoV2JoSS9admUvbndLb2VMUkp5TENFeDhqNng3YzRlajBxM1dlODBDQ3FIREdiSmlIQ0VraXJNVzV4S3A0dkc3RXZRaWxJMmlSa1dHTGZockt2RW40RC9JUFp0eXRtMHlRZE04Q0hqdmdxZ2QxUEpaQ29CekFZV3BGWWRKN0hYemZZeFdKQUU2Ri9oNzVGR3cyaHlOKzdJdTdFanBnTlh3TEFyTEFFVEhMSUQySEtKRTNpYVFPR1RKODRzT3lzY0FWV2pubWlaVFhKWDBEZGozR3ZJZTJJMlRoeEFKZzlTRzZTUHZHRUhIb2U3aEZRRUlzMnlZeHdURVIySkZ1bzV0MFBGaUZ6am82WURaUEFFTTZnRVFVa0Q5VTJpRkhBYTU3a0RRWXBvS05YVUdhRkpVczJpOUc1RnFTZWs3OEVaSFN5MHhHekViMVNZUW1FYWxmRnRjL0FBc1VDZW41bjEzSUI4dG8zSk1LU3Bubi9CSHRudU9QVTRmZzlNdjFTQ0dVR3k4ZEdsWXE1cFYvN21rUllBdVk0RnNtQnFhVWZ2UjFoMVFrRzVEelc3UnFmQ0V0R3hzMUNPTnhOdTYzT0VVRWEwWU9RZ3VPT0NCUlRNVy9vN25Sayt6MStJN2tDTHdWUjg5MCtoUkMrL2R2T2t5ZFJtWk5remdPbTN3N0NSRFpUYXgyVGE4RXlJcFRmeHh4TU8yTG11UkQwR2NONUt6N2ZSY3dKeVBEb2FnZnhCS205WXZZY096cmR4ZS9FY2hFWXZUM1RzSFQwTGZGbllJaVBGdnFrWjlYRWhXL2JSQ1hManBobmV2cXdFenE1Q242R3g3TnEvSkt6SlRzTGlSa3k1MzNzZUp1LzZkRGpkZW9HUnhqU0RrdjZwRWxna3RmQ2p1aXZHbUE2VGhKeHc2em5Yc0d1d1NpMTE0SjQ3aFYyais1MU9FcC9UMkxOQi9ldUtydk9XV01KMUNkeUhuWlljbkR3Rm1NL09qaVE2amlSbHFIUGQyT1RSNkVlTjh3bDlCaGJaSUNEbHdPYStCMEJjZnVBNDlrOFhvcUkwUTkvdWRNUng3Snk5RzE3YmZIVEN5OUNnWjhJUzZ6bktlRkF3NjlWUHo3RkdJcTRZUzVxNkdCaXRvUzY4VTZvbFgrSngxTjhZNjRqSnBEZHgyUzV3QTZub3REaUN2TEtWbjBpOU52SUZwWXNFWGNMMmFGWDdrQWlXaFZKeWcwemJOaXBVZ2RYa2oxZXFtQW1YTkozZ0RjeFgyZDhkMmdGM2tBZW9UTys4NnJLeDFEUHVzZlI5dVF0dzQvMXBNQ0R4V1RmTFNKeDd5Slk1RkZaaWlPY01NTXBpVncybk9TYlhQMnk4QWhoUjNCcXJBTUp4a00yNEM4VXFFVUNXbllDNldXK3ZkQjdWdFN6YmhqTmpVQmEvUjNacklFVnFTanhpN0JtdjZhS2NaUWJadTFPQ3B1dng5VzN6cUZPWUx6Q1d3NjE5K2ZyN1dNbEF3NXpHcFJnNjAyOS9wNnNLb1pIbUdRSWgyWHZKanNzZ1pXM2hWcHBKSC8wR2YxTVNxc3dDMDZZMnpoRUFLdjJRR3RlKzZIemF1aHVJRGdYditVTHVqMlByL2Y5NEtDQkdyZzM3bnNkdGZBS21xL2lUWE45R00vMUtTZlJ4ODZXUUQ1aUR3bGdrcWRIZm9jWnNiUVRadUVQSTVYZ2ovakdtV2pQOWFyUlJFOVVHQUN2Um4wMWFnVGZIVG50UE9SY1JXa0VLSXNsSm9RcnYvcm83eCtHYlFPZnc5TVhYdnlZMGdBZDkxUXBvRHJZNkxpU3YwWkJKUU93VEVSUEhEQlB0QjA3NW1HRThWTVErYkl2QkdMczZzOTVaKzlyYTQrbkljNkVadUlEdTZ5M2hFL3d3QkVGbFR3Z3dSOWxMQ0piQXBxbVFUUGo3d09nNGlHREYxdDB3YXkvT1hVSnZQdy91azlyUGFnOGNhVUxhQjYvOEpPdk02Yjlwd1E0cUhwaEV6N2RyVDNVSGk5L09QR2ZPSHYyRy9BNWUvYVJEbzV6aUxDc2pPdVJRa2lQeENRRGtKQWlIVERMYlNHMDFOdnNDWFp6cWpRQzFaZEx3S3U5RkV6eTBVbE5vcUYyQnh4UEo5Rlc0V2YzbGlaTEYwcDJ6cTdJYmxHeWNBTEVKUU1vY1hqaGZXN01OZDMvMWQ1Z1gxRHJXWFRTeG52NlBhL0JMK3ZmM05aN2I2SzhCR092NHhNY3NwU2FZOUlieXRKTSttZkV1aTFwUk1CRHBYVlV6RUxPalRrSXdlTlZ3N3hQNDJ0RnpRU3RjVmhHa1Y4UmRZWElPU2ZxMkxERGtuNFU2dWdOcStTelRsMG1TeWtKY3l2MnJBczBseFBqYWlFelFpSWRkalRGa01DaXVCaEQydzl4UEIvSGtESE43b0NkaEhtVzhnQ3BaRStnaVdRRFpSZzZwbmpNVDQxMEhUNDd4Um1mVnR3Y1dubUt1emdxQ2JQNkNSTGRYMVBmQ0pRUXprTloyWUFNN2ZsTEFqMVFYRUMvVkZySjVJTW9OTmw0U1pqVHBtT1lsb1huYjF1b3NYVE5FMmJGWERZRVpJaEJ1TWVlb1lCbUZxd2JRbmd4ckVUTXc4Uk5XN2VQUndzVHVzaEF6SFZacjgraUFGcnhSc05OMWJTVmlFckp1VktKbUpQbm81QnBrbVhTZEd5WnhNc3d1QlVSQ2RTa0ZwNjBSYmRLMTJFbnRhdW9aOXcyNXVSQnoxSU9KTkh0T0FwZFBuaFZYT2xmeG1CSzZScUNTTFdKSXBpQ3ZEVmhWWXVrRXpIN1NSUFNTbzFLQUdjcC9MSHNxNnkzQWtGblRjc2oxdElkcFppeVNtZFhEYmtaR1ZteEZrd2xZcDRrT05BY0hWWWI4T3BkL2hKUTdVRzRqdVhBOTV6UVEvR2haaUdqYVZEa202dVBvOTZ1eWxXU0RlNmNtWWg1eFR3a1VIOUovOXNFaVVGYTVQUW4yQ0cvb0Q3UEhwYVh3RUNpUk1laHFEbjh0T1g0NHlnWkEybVhaM0QxWGFFVE1mczNZL3NjNmJGb3JOemJyM2MrLytZYXI2NS81TkJJNzJUNUx6NHYrSjliUjhwbkNRc1hpZDBabVlTNUdYdmcxZFA5UUFaWUcxclNOa01EcjQwM1VaWUdpNWJKbzh5eXJydG83QUc5Tm11cG5CNEE2NnBXMHJlYTNtRHhwWDZjTXh2R2I2bDVVTFNTempSQ1VSK2xLb25xL3dlTCt2ZHB2Ti95Z3FMcUF2R3dQR0ZjK2ZSSUpxSDFncXBhNnBLQ05XN01PYnU0clViMzlXTlpxN01MZzhXc1RWdnhQSnd5R1JsVkZyYWw4ZiszU2NWVlg0Z0RTKzBtVFdEakJpRXhXNXpmdjFjYzBFUWZCS3VlOHNOT29zbmRZT1dvQnlQdnlISDhELzllaDBqWVRYNVdBQUFBQUVsRlRrU3VRbUNDIgp9Cg=="/>
    </extobj>
    <extobj name="334E55B0-647D-440b-865C-3EC943EB4CBC-13">
      <extobjdata type="334E55B0-647D-440b-865C-3EC943EB4CBC" data="ewoJIkltZ1NldHRpbmdKc29uIiA6ICJ7XCJkcGlcIjpcIjYwMFwiLFwiZm9ybWF0XCI6XCJQTkdcIixcInRyYW5zcGFyZW50XCI6dHJ1ZSxcImF1dG9cIjpmYWxzZX0iLAoJIkxhdGV4IiA6ICJYRnNnWEdGc2NHaGhQVnhtY21GamUwTW9kQ2t0UXloVVgzUXBmWHQ4VkY5MGZDMHhmU0JjWFE9PSIsCgkiTGF0ZXhJbWdCYXNlNjQiIDogImlWQk9SdzBLR2dvQUFBQU5TVWhFVWdBQUFvRUFBQURFQkFNQUFBQVNkK1o5QUFBQU1GQk1WRVgvLy84QUFBQUFBQUFBQUFBQUFBQUFBQUFBQUFBQUFBQUFBQUFBQUFBQUFBQUFBQUFBQUFBQUFBQUFBQUFBQUFBdjNhQjdBQUFBRDNSU1RsTUFFSGFyM2U5bVZMc2l6Wm1KTWtSbHFYWVJBQUFBQ1hCSVdYTUFBQTdFQUFBT3hBR1ZLdzRiQUFBV2owbEVRVlI0QWUxZGIyd2t5Vlh2OForMVovMC9DVW9RUkdOeUFoVEJ5Ulloc09pRXhvaGRpQkxCTENnTHlSMjVIdmdFRXRKWTRRc0lrQzN1TGlBK01FN0VBWGNJelVZSkNFNUN0b2lDU0RaaS9DRkI1SExSK0VBSEFRblpvUEFCSWZCeVo0ZGxMNWZpVmZkVTFYdFZyN3A3dHRwelo3djdnK2RWMWF0WHYvNTEvWGxWWGRXT290Zjltdmx4QnNMVGJTYnl6S0pZQ0w3U3hndk5od0xIOXorSVEwTjU2aDRUZVdaUkxBUmZhZU9GNWtPQjRpZkZBUW9wc2RiNnVCTFAvcGVINEN0M3JOQjhJSEI4OXhzNHBPV25UNWExZk5hQ0I0S3YySEZDMHhqcXYvWmtmUHFuRHcvRHordjRLTG9xMmloa3hBWHhReVpRaHZUN2YzdERQUG9idy9vK2Z4dVo5RUZBS2tRc0hScXh6Z2QrTlJiSjlTTko4dHdKMG1wK0hRV3d1SFVmaDBMbG1VK25DRTdhaWFYK0JqSm9JUHpiTy9qck81QTJpT1ZDbzdiWlVMMFA2RStmK05TVFFqd3VGUWF2R3JWNXNXMENSSm9YNnlRY0ZQaER5ZDhISHJuV0VxZEhZR2hlN0JsekJzS2kxR0t2VGFPZVpDOFJHckhNQnhhNndOOWZMMFBpVzdzUytSWHh2MGJ4V01nRTltcTl6RVkvU09SWGdKYkgvaFZ5MW41WnlNZlhFWnZHaklFd3liSW5JdytNdXBSS2hFWU5zeUZKNEwyak5HbXhCZmkzeFA5b3hWcjhOUzNiUXMvR2JTc1VEa3NDZjJlby9WVjRpRE1DUFRjRVlRbjAzdmVkLy9UUmxaVzNyOGtzSUQzekx4OXVnbWc5NXZLZ0ZibUhnUkN2N0NqRlNiRU9UV1ZEQldFY3VhMWxXNWhBZW5iYVNPRjVvT0FIZEk3bUs5R3hRRDB4Z3JBbHhHZUdlb2VRUjJYcEczRVlWUm8wVlVUVzcxZUZ1SS9hUVBObHdMYW5NM1NFSmplSmUvUEprVTZMWXQ4Z1kxU0tTSXN0SWY3Y0tFNktoMFhTbElkUkNFSlQvSm5TNjhCelYvSzhjQWExa3FDcEVySis1Zk5mUlFwVEloYW1FNnJoVzVGYUxYSFhLSGZLYWNiUUNFaVAyam9WcUNmR0VNVDlaVlY2RSt2RW1reVZYQkkwWlM3anQ5WVY0c2R3K2dJd2FucVZTZFFsU2kzb29Fd2ZHVTFsTkhGc00xdCtteEFuQjFqbEVCQ1lVaENFR2ZFVFdpL0dPazN5QktST09kQjBhUm5DNzBJYjFzODEwZXZERGVrTWg2aEJ5OGhaM0VjQ24yalExbmxHRk9yUWh1a0VjUTRZM05CV0VJUlowempxUkdmTndWRUtOSTBoUTFpQVI3bE8wM3U0RStxYTZwaG9MUWxDYWV1VTVuMlEwRXVvUTB2elMzYjJ0Q2tFWWNtc1psd2hPcDMvMCtwS0tBT2FzcFgxZXdpT2pKVitGWFV3QzNZM0NQcWJTSCtOZEtFb29iZ29lNDF0UzMwWGxZSWhiTDJtRmFWbmFKQjA3dW9FSlpRQVRabksrcFZQKzdhbE1JRTZtRmxoTUNkcWE2aVBoSWlHdUdubEhqbllnMjdFem9STHdSQzYyMXB6R3BBdjY5QmdRNHRLS0FHYU1wWDErelJNUmd5T1ZCUGNRVTFMQS9WSFNXb1g5WkVRTVJuY0VkWmpnWWFISWRaallYb0hCS0Vtam9ZS1VRVEVtOTQ2Nm0vckJDV0VRMU9Xc241ckxTSGNwU3ZVTTY2SmZab2Y5NUdRc3VqV0g2cWZHM29MMUtValcydkp1SG9SZ25BRmNkWWhTTHI3dG9rU29Ea21tUWdZV1cyS1FDczJ5MWt0eTUrR1RvdU9lc0pTWUFySmp1b0s0YnJsMDhKTUpSR0VXZVN6TkFtUzNiWmJTakEwMTZRYkEvMk4wd2RKcDNsbnFMcGdKK00rTXRIcE1rL0FMY2NmQXdhZGpsZzZjM3BzeFJBYU9sWStadVF5UnZHUlcwUW9OTmVpR3lPSFFXdWtrRXE3dWhPYXMrc0hkUWRCdDJOM2xHNHBtVEdIQU9IQTBiaHFlbUlNb1hOYmE4b2hVUGZXVVlRR0ZhMFNDazBieWhDbUFNYTZtOTdWVTZRbHU1ZUVFWENQWk9oeGo0Qm9aQWVnSTlhbEdjMVpBd3RENkxhMUNuVUg2L3FaYXdVNTFqQzFBNldYSVVJajFnMFcyZXZxVHVnWVQ0S2x4aUYyd21URUZKM1J5cWhSTHRtSVVkTlVXV2ROVDR3aDNGTHAwZ2tRUmllcU0wOGhGSm9weXkvSmxpQlhNKzFyVjkvVHdPNmpnUE5sb2o3cE9PUWtPUy9RQXdpMFVpYzVycG9IaXlHc0dIUFNIZHd4d1k4YVVVdUIwTFNkREVFK1IwMFcwbXZkVklGZHNhL0U5TmR5QitWeXRsNmtvNXJGUWsxS2hNbzBaVnFsQXlIVjZZRWpxN1E5djRIUVBGWkpOS0J3NWxOU0lkYTFBcmZaZDRPMnVqNms3Y0JnZEtBREl3dXlGZGlUU21sazJqUU5EQUhaNzdEOUoxS0lvakJveEpRdjBBVDhSMHppaDVlSGtUQTdNZlFvOXVRdjhzSnhkOFRZeW82U3JRRFowc296MzZaRUFrRkZ3bTlUSUpjUnhXTXhDQm8yNUpOckFCODUrWXdhTEw2YTJGKzhjK2ZPWjZIamhKL1BiWnJvbGhrMlRXUlJxUUVRTmpLVkNRU2tHZk1kRU5LUWZ1MDZDWmNla09PZ094M0F4Y3phRER2dW9Ld01OM0dXMFdUcERPeG5abkVncE5xV084aWJDSUxHbTZTeDBodmtCaEtqTlcxM1VrdnV5Tm0zSFI2VFBWOXFBWVNkVERVSFFxb05vMFIrQlF1Q2xvbHFtSGdJS0RZeUZaZHNad2V5b0FhYzVGM0xlUXBaQmNnNVVYWS9FamtRVW52VUhmU1VFUUxOWTVKR0R3RC9QbzJ5UWozYlhZWld0MnpwYkxGRGdhWGtDY3FYWE5uOVNPUkFTRTFaN2lCdlB3UWFiOUdLM1FYOFIxWWNEUjdiNDUzakRzcFppcDdCME13RlFyQWFuc2UvQXlFMTI4dDNCOE9nRlVBZnlhRVlEYlZjbG81OWY4d2NwcGRYaXpqRHc3Z0dJTGlia1E1SkRvUlV2WlB2RHNxSmNVNEZ6eTQ2TjFWMlFzelNGczQzc09ibWtJV3VEb0l5WGd6RmVZdklod0RoZHJhaURXR28zU3pnRGdaQnkwYVZwc3JoekxqK2JJNitOVW80cTRPUWF5bnZNYkNXMDBpb1NkeXNHT2V3SVF6VDRqdzNRdXFGUU1NWWZMSjhLWnZUaFRYeElpYllZZHpCSUpoOWdORDI0VXZqYlFocExPOE8yb1BjV1RNb1YvaHpGdEJzK003cUlOelBVcDQva3NGUUZ5QWNaS1JEa2cwaDFXYmR3VFc3UllWQXkwYVZwa29HemRZS05rZlhVamgwM2NGb21sa2pxZjgzZjcxb2xTSVp0Q3VPbzhKaDVOeEI2S1F0V3h3MHkzeFFVTG9TZDdNdDdGb0thdzVJV0VaaEdHeUJhZlk2b3VYdGdoS05jVUkyaEZTQmN3ZWhWN0p5YzlBc2xhQ2duTlRkWkN6TTdPaElHejdqRHNKS3NBMGMzbHI0cmxWdE9oR0FhWGFSNzFlTW1nMGhUZWt4R2QzNUh3Zk5XQTZYWkIzY1lNeXM3ZWxJRzM3TURON2NnLzY4aDhGSHpjTkp5b0E2eUUzcUpsQ0haa05Jc1hVWWQ5Q2R2WERROUwyVklNaStaSnV4ZzE2OVd2MGdqSUNPT3dpdG1DT0JzY3RFTmZuMTFhdklSYkFnREkzMEdUZWk0NHlMSWRBWXRFNlU5R2EybmRpb2p2cGpheUNFRWREdDFrTmdBaEhjQ25VUGxXSkJHT0tGNXUrc0tybHJXU0hRWEdMY0dQNWRkelNIWG50WjhLSFdiamgyUXB5dU5YNVcxRjgzcFZnUTBnUTVJYjFwZEZJcGRwYTdRcURaMXJrdzdFWjFZY0J1TExUcWJrMElPSGNRL0VHdUduRUZ1bkZieklBQTV5SHdlb2NGSWJVaG9TT1drMGpvWXRwV0NTSFFMRk5zVUQ3SXUyN0s0TGFKRzlDVmhSN2pEc0wrTjFScFRkWkNVZ01ndUlyemVMWnVRVWkxWlFmVXRqSkNGN05qUllWQXMwenhRUmdKVVljejFDRVZZSXVPSERBQzJpRERGa0NrTzdEc2dNT3RJTElncE1yZ3BqaElKbDNINkt6WFptQmJHYTFpQ2JwWjNDYXR0YittQXZsZDZLNDlDM2hJd3kvS3J2aklTVWJiTEQxcmZBMnI5Uy9HWUNpNU5yQzFFR2pZamxmdWNXc3pIVHpHTmVnQ1d6eHNzQXZZRFE1WkNKWUxCSHMydml1a2Vsa1FVdVV0eXgyVVR5SzlOckMxRUdqWWpsZUdpVEdtSXRHcmtmNkZ2cVNBKzAwZHRkbXZJNXRCTHlPNnpHRFdRTjZnWExoQTdyVXF0cStRcUlqYXlzcWFlRzFsaFhZSlFkQ1U2YXhmV1FPT0xJVXBNaXhNa2JVL0dBSFRDdHJEOVRUb2hWaVA2VWhhNnhnVGhUQk1hU2trU05OMUI2TWdhTWkwWDJ5Nks4VGQyMWg5bGxSU0dBRnZKcWxOM1BLNmpJK0liV1RLNEdIaWdWZnF6dElJQ2lFMVZ0QWRqSUtnWmVKV2lWQURyRm5hVlhyd0gvb1gxQzZnMVNmVll3RkhSckhia3luNytiK3lHV3hTdFYxNmNKNUNTRlU5N3VBcU5RVDdmMEtnMmNiWU1PeEpvUnY1NnhaOFdISTdNRG5COTlpWG9hdG9ON044WDJWUllESVVrSTd0amZ6UDBtZkliaC9pVmdmQkhVUlFrNUlEb1JWQUgwbC9oanp4amdVZmxxbmF4aEFBWDVVaDdIUExPOXd4S2lOTFVNVkltVmNvSUxCSElLVDI1ZXFnVFJmakRnWkNLM1F2MExQZFh6YWFiM09tU2wwY0EzZTdDc296cDVpeUs2U3JOTGFLU24xeXBxNW1OaUFyQXdSQ0dya0ZEQ0xZU2FTN09naGJHeDFYUXhrdDczY3cvSzVDWW5FaUpuNkVqQnZnbVROMFd2c1FkNHdtem5JM0xobTlaYWFSTHRpMmNIcWtjM3c3cnZOcExJR1FSSDBNQ0JSNmU5d3dyN3M2R0F4Tm84b1NvQ2ZVWjh1L05iNlBLMWVTN1hqb3Y2UTJtdkxsN2dUdDkvREpqNnlTdkduUUU2b0Q5clV2bVBQWFdwOUErSWZ2L3RTMXB5U0JRcnpuWFhkZWFHc3RlRFB2dkRVTGhtYXNaMGgvQUZnK0lvbXIvN3c0MlhRVWw4aGcvUllJdlhYM1EwVHJrSmxiRTRXOFFMMExpNFMvSUxWK3J5dCsxTlVtRUZvSmVmb1A4a3NaM3k4WW1ndUdpL2xuZ0hQNnhKM2Zqc1ZwMjAybmJSUU9jOThTcjlJZWFFM1d5NkJyWVJjZ2ZPQ1J2L3BqSVg2S01VUWdBSUQzWDMvdmM4ODk5OG5yMTI4UmI3YmxyaGFIUTJQZ01GSC9HYWVQOUdjT21NUkYyaGt2dmx1OFQxWllkSFhkbmd1bEZoSVhQNTBpT1AweXAyNUI0RlFnRGp5WFZUdXBCR2kyU1Q1Y2Z3ZytGL1dKaC9uRTJKbjNVVDFBVHVza1RTNFkrdGcxK0Z6VTkzQ1BFQXprUVVqS0FDZmJ6bDRPdElKMzRGY2JZSGVHVVp2Z0p2Nk1Ya0JVSG9URU5QaGxkaEZqZ0dZWHlZVWIzREkyVXB4eWgwQ1VXb3FZQnlFcFpFb2s2NXF6YlZQa0dLQ1p3dnhTM2pIblh2QkE0aTk3bUpJSElWRmJTbmZiRHZhTnVURkFNNFg1cGJxZ1N5VzJaaitubjdUMUh5Q2NCeUV4ZVppMGhScWVZWTRCV3FHNzZUczlOTTVXU3hzUGppcGZ6b2FRbHRkSmVwczV0UFE3Rm1oRmJyYmgrbGtvMi96WmQ0UHlheGpicUVoZTdDZlR6K01Oa3pvV2FLWTR2NVFOcEpFelZQdnRqcENTRFNFMWxIalBkZHlsakFWYW9idG9aYTBjRE1yd0JuTmhaRUpJY3gvS2xmS1g4TXJJZUtEbFlnZUZZL3hnclF6MTRhc25LN3JzWUJhRVlWbXluazdnYWNtWW9CVzUxVG04d0dWbFFCOEd0RkpLRFdaQlVBVTF4Ylg0Y1JXQTN6RkJReVg2UmZsUlRNL1ZvUzhKUEZyaDBSa1FsUEdGN3ozNVRTWEwzM0ZCdzJYNjVKN1huNmt4ZXg1OFZvTGkvUkI4WnNjR3pRY0F4ODg0cnk1VTZpenVlRlRrV2Z6NklmaEtHeHMwSHdBU3YrYWJsdlQ5N1pzWUNBOTRJZmhNancrYUR3R085MzEyZXFLQXA0dnRCTWcrQ0Q2VFk0VG1nMERpQjJpeWhCSzJzanhGcEZlRzZJSGdNejFPYUQ0TU9INkNYWWRlT1BNZEFRZ0REd0VwRU5FSHJmYlFqZE1mL2xtaU9xYkFsdk1lREFwdTRLMExadzZFaGVBcjFRTnRCbDVxM1RBdkozMjV6eUsrL2huRzZwdXROeWFNU29sUkxBU2ZmUjdhVEN4K2NpZDZFN01Kd21lbmlpY013R3ZWbjVZUnp3YnVFU0JHTDFXZ0krNGxMOFZxYWt2WDFmVkxkZi9CTnd2YlM0YU1xYzN0aDdlRGpWNHFBMzNkZU9Fa1FGSVo4VXVWaElxMzgyZDZJZlkvTGhWVi9NM0MxcjNidzVUaEhyU29kVVJWb1hsN3IxV3FlaGxEQTdQUEVmYWczUVFLeUlrRVNZbmNodVc3dHFYQ3BiNkFIYk9BSFNmN3FlYWRXVDMrUGlDbDh1VG9Vck1uYjc2bmR0SExRRmRJOHFhL0llWHFLc2dBN0E5cmE5VkJzcC9xV0RibDZpcklBRFJpdENONExla1R1NnNGTTFkcXdBQTRNR2dXdnlYZzdSaytpVjV4bE10QWh4eUNPcFluT09hY2dTVFhDbFZZb29QTlJRN2RsZDhUbGUrVDFRVU10aU55dEUybGpQSjdxUmlVUjZmMkRUdUhjc05yYzg5RVBKQjBxUmlFV1FoKzRRZ003aS9nYlY0VmcwQlF4blZYRGlSb0tJNE9nVUZ5d3ZlQkdMeFVtUnIwcXl3OVlMQ3pjYWtZQ0wxWnFIVEltWkVUbEM5bTdBWUtMZTBpNXQraUI4R0J3ZWZIK0o3eElqQzZKc2lHK29ZUThRWnpYd3ZWK2lERFNoTFZKKzRnYklvbFE3UEtWYTBQS2liYzM0RlpYcFdKd0NDM2g2QmFIM1NaVXpIUWl0ZVZETC9nQzIrZ29CYXI5VUZOaFMxMEJObGZBUXlHVGtqc0VpNTZ1RWNwQXdiM0wvb3RsM3gvMDRKc002c1lISmxmT0xlNFlUTFZkbW1WTkNtVjVHTUExbVpnaVV0ZEw0RXpnd2NXRlYvOVpqRFFSVHUrSjhRTHFYUHpmUmtacWlTTGdXOHk1LzhXZGgrSHM5c2I4SC9pN2xsS1l3cCtZV1EvWVA2eE1VSExLQWFPd0crbXlmVW16SWk3QXI1eE1XMTlNU3NqZTZsSnVFTXBabmpKT1gxZUxGK3BXdXBUaEl2ZCswZnk3VEc4Zm05dWwxcENVV08xMFQrTzBoakwyYnVjRzFpTXhROG1uNFNSQk1MWGtFNldueDNUYVNJYldGM1cvOUd1WHZCNittamw4ZHF3K2UwRWRnQS9kcEFrZDhTSitEaXZlTmF4NTViQmFQR3pyWk5QdkhQSVQrMzVXMzl5MWxSNTdDTUdGOS9odWRvMDd4dWpEbEpNcjJNSU1YZ01qaWw3V1dOY3hTQjVYb2pCSmtzZlJMNUdjc0RBdDBNakhpQzBjQ3ZjeGdNVWV4WlpFSVBBMWNsZi9Qb3pLeXNyZndmaXZmOTZadVdiLytnZkh3TFIra3g0R1F3ZUszZnVMTzVwdkRZTmcrQ2t2anFzR1BDeFNlMG13aVQrTG9WVUFvUGZvaDFpYXZvOGhneURrK0srYWxuay8wNE45SDdsNGYyRk0vaW0rRUl5dUdRY3FrbW9nNXVxUGt6YjZ4NmhETUtYRWJGOVZjNTUvVFYxY012NDlMQ0FhZVlkay9heDdTQUdaKzQ4S2ZsRFQraThNcWR3R3dhN3htbnA0WCszWkgxbFZFNUNWV3RYUmtiNGhXNVZuSDRSbGtSMUhSOGg4eHRTMVRDSTFzMDcrRjhrMEg5TUFEY1J4dUQ3My91WEI5R0ZaSEFHYlNkcjRtK3JYN0dYWW9JWVRLdlJoV1FRL3grVEdQdUE4L2EvRHFzWUpMMkpic1VOY3hwRDdoRGQwRnB6OXRKdnhhRG1SZ3FhUWJUL1RycURlMXJMMmRwWU1haTVJUXlpMHhqRUhZend2K3RMc2xZTXNnemlyMDBTZDlBOWJGVXh5REo0QlgzRnAwZDJLUzlaQ3d0aDNreGErRVVjaTJmTlNVbjRKSDV5MG0vSWRPOG1vVHpRSDd5NERFNGpucHI0NUduVVc2OFl0QmdnUVRVVzE1Wk5kRXlPWE5WUlNxSlQ5WU9HS3BBVWd5aFN1b09vUnFLVVZLd1lKSlF3REpMVlFhSmNNY2pRd1RBbzNjRTJvNnFpcWpxb21FaCtHUWFsTzdoRGxHaWdZcER3d1REWUkrNGcwVTRDRllPRUU0WkJjQWN6RHdoVkRPWXgyQ1R1SU5HdTZxQkxCMU1IWStJT3VsbXFPa2c0Y1JuTWN3ZXJlVEVoa1BHbzg5ekJpc0U4QnZQY3dZckJQQWJ6M01HS3dUd0c4OXpCaXNFOEJsbDNzSVp5VldNeElvTmJtK0hjd1FuMDVvbXRnM1hQYWZJWFNXRTZjQkhYcVBYTlJadzdTUDduS0ZjSFc4SnpIUm5EU0xyUURMTHVZQi92SWVRWTlQQW52MFhFWFJlYVFkWWRqTkdtR3JZVmY5NUQ0YVA4SXMrRlpsQnVybXBiOVFicTVhcUo0dXFnU1Mwa1hXZ0c0WU5NenVvZzFNc0R3MHpGb09FQ0pHZGUzR0JXQnlmSlY2NHFCck1aM0dKV0I2ZkpnbUhGWURhRGZXWjFNRGs2cWJOVkRHb3FwT0MwNGhhek90Z2h4eGNyQmpNWmhPUGk3c3ZpSm9tcUdNeGtFTTdsME5NUC93NFJ5YVczc2xZTVpqTG91SU5yRllPRU1DZGc5NE91TzdpeUF2L0g1OFdWRloyMXFvT2FDaW5ZRERaeTNVRjJWa2RzNWdjdThweGtLOWNkckJpa05jU3VnMDNXSGNRZlBTMkp3VGJGY1g1RE5vT3hjeUFiL3ZFdFBhTmRRajhJVHVmcStlV01JcmNZbE02TXZXODZvdTVnR1hVUVN0bWpPTTV2aURKWWw3N0x5OHZXN1pEVndUTDJVWDhGU3ZtYVhZcFY2TGtKYWdZWGZ1NUw3L3F0R0c0TnpuVSs4Y2puL3NiY0FWMGRER1N3OXNLZGEwL3BVdHFtbEhNcmFRYWxJNGl2SFgxTGRIVXdsRUZjQmw3NTFzV2ROMEV6T0N0T2IxMi8vaHhjMTYvZmlBVTZYZ0xURkhKWFFTTkpUZHhLQ29GeVBua2ozaWFHejJkQU0raUhQMlcrVkpjb0JUSG9MK2E4cGhSZ3NFRytnUi9ZaXM4clQzN2NCUmpjb3U1Z0dkNk1IOC81U3luQUlIbFpESGRZdFdMeW1Bc3cyRXFIekkrb2ZCV0Rpb25rdHdDRDZReHNYbi81dm1Kd1JBYmhFMUlIa0tXaHYvUllNVGdpZytCUXl4ejlmWld2WWxBeGtmem10K0s1NUhYN29uNU5VbzBraEVCbmpacW15dEJFTWovcG1VK0JWSFdRa0pSZkJ4Y0VWTCtGdUsyelZReHFLcVNRejJBMGdKRmtEYTFTVnd5T3l1Q2tlT1dwMHlPVHEyTFFjQUZTZ1RvWS9YM3JQWnNvVThVZ0lxTVlneVJETmF1ejZDaFNCNjBzVlIwa2hGUU1Fam9lSUZBeCtBQ2trU3puOVg5RGtKdDRmUVA0cEVneEpHK0kvMDlTRE9wWXRINEpPeXFGU3B6NS9rSnFaNmowLzBoa2NCUkY4MkN4QUFBQUFFbEZUa1N1UW1DQyIKfQo="/>
    </extobj>
    <extobj name="334E55B0-647D-440b-865C-3EC943EB4CBC-14">
      <extobjdata type="334E55B0-647D-440b-865C-3EC943EB4CBC" data="ewoJIkltZ1NldHRpbmdKc29uIiA6ICJ7XCJkcGlcIjpcIjYwMFwiLFwiZm9ybWF0XCI6XCJQTkdcIixcInRyYW5zcGFyZW50XCI6dHJ1ZSxcImF1dG9cIjpmYWxzZX0iLAoJIkxhdGV4IiA6ICJYRnNnWnloMEtUMWNabkpoWTN0REtIUXBMVU1vVkY5MEtYMTdmRlJmZEh3dE1YMGdYRjA9IiwKCSJMYXRleEltZ0Jhc2U2NCIgOiAiaVZCT1J3MEtHZ29BQUFBTlNVaEVVZ0FBQXRjQUFBREVCQU1BQUFDbWZSQnlBQUFBTUZCTVZFWC8vLzhBQUFBQUFBQUFBQUFBQUFBQUFBQUFBQUFBQUFBQUFBQUFBQUFBQUFBQUFBQUFBQUFBQUFBQUFBQUFBQUF2M2FCN0FBQUFEM1JTVGxNQUlvbk43N3QyUkZReTNSQm1tYXNjWmFQekFBQUFDWEJJV1hNQUFBN0VBQUFPeEFHVkt3NGJBQUFhRDBsRVFWUjRBZTFkYjR3a3gxWHYyYiszTzdlN1oyeitCQkhOU29RUFFiSG1vZ1FKWk1GdUhFZEFJSnFUOGdjcEdQZCtpQ0paQ004aUpVSk9oR2F4Q0ZKQXlhNUVpQ0paWkJaaEMxaUNabVBoS0dRbHp3U0pTSWdQY3hnbmZMck1Jam1JTC9ZY2VNL1lHODdGcSs2dXFsZFZiN3FycDNybTVtNTdQbXhYVmI5NjllclgxYTlldmFwK0d3UjMwKy9TWHhIU1B0QWpDaWRXOU1lN09WaFBWN1FjZ3JtUUR0NUhVSzNlSWdvblZiUjJkaVVINjZtS2xrTXVGOUoxZGtDUVZUc1BFYVVUS2hxK21ZZnhWRVhMSTVnRGJmaS9KTkVENThkaytRUUtGMWtlTFJJRVV4UnRyTjVXbnZwNDQrem5Iay9xL2pUaU1jOTZLS2VTSyt4dlZhYUkxRS84ekRQcy9SOUwzcUs1cTRqbDF2K2hqRU95Y05FYzJzeEI4b1VHaTM1ZmkrcXNuYU9xdy85QkdaemNmdzNuZk5PWFhvb2xPTzlGbkFhSGl1RTYyMHd5eTU4Yzhlc3BhcDRxVmpTZHQyK3VNb0NPbmozMi9ZOHo5c3VjVi8yMjRqakhycW1NbHBwanAxcmVLL04yRHZVSFh2bEJoNTF4bFRISHJpdDJkVGtYdHpnVjlYdERVZk5Vb2FMcHJIMXpLeUZBL2UvSHdPYWJJZS9rWllaa2J6RitnL3gxWGllTHh5bjhNMER3UTUrRm10WFBNZjZrKzJ4UHNsbG1QeFRwSVFVMEx6TW4wQUpGRTIwWGMrVlkzOXFOZVMxM29LdjdxbmRCdFRGYVg5WklNMlVjb1RqV3Y1RlUvQXc4NzBzTVBlSy9WNU1Ha0oxLzcvUDNuWnljZkJtU3Q1Njg3K1RyYi92S0U1Q1VqeU5oVXB4bzQzUW5wVTZkc2JldWlQdnI3SFNac1VPUkRlYlpWWmsyRTB1SXpyeVhLejhIY1AySHJERjhLMmd4Tkd0c3lia0Juc0h0Uk5JVnFISXpxYktta29KSllhSUpoZ1ZkUDhQWWF3ZUsxL0QxTmtNS3M4K1MzaVVVTDV6dkt0ckdxTGxUa2Jpa2xqdU0vWUlpWEdlUEE2Z3lmNW45dDBpdnM5ZUVOSmNCN0ZOUlhyZEhSRUdpaVJZS3V2SlJ0WU40clRJd1RQWkVRUlgxT2lycnlQRUUyWDR4ZWdSZUxVMzdkODRZbWpXNjZ0RnZzSWVFWU9zZzlwN0lMQ2pjUlZGQm9nbDJ4VnlySVdOL2cxbng5MU1wekhWREc4S0xqTlRqcWoyaU1Ddkg5UE9naU5HckZRUnRrRUMxTWxUUzdKOGRDNTRMdXBRN29seGNpeEZOY0N2bytwT2dSR1FQSXA0RDZMdGszbGJES2lwYnhQb2M1akZrdHNnNk9STVZVQ0p5d0VaMVFRZXIyV0FGdlZ1aGFxNkdwVnhTZzF3MFhvaG9nbGxCMXhYUUdhYzZMK2lHVXBpaEdsWVIxUWJXNTBIUU9kUHJqcFA3RXN6UGVyMEtnSDFkRkMyaVFZNU0vajZXOHJJeHNmQzZSWWdtWkNqbzJnWUR5bUExanhRbUhsWVJHZER2SWZxbXB1N1JEZmNrVjF2WERQSXQxQXA2dHk2aEtXS0lwSVNGZ2NFQXNnV0laalAxS3VGajZLckJZUWtwekVWenRkQkUraHpxZGRtMlVUdDN0Z1o2ekt5RVd3a1Z3b3RvWERTUWxNR2MwbnVTVlFHaVNWN0ZKQjZBcGFPdXNZTUF6T3h0d2IycmRHZGNGQ0o5RGlYcjNrcTdBcWo5bW1oT1hGdE1xcWNxYXJDcjNJOThsQndLOG1BTlBRVlI2QythNEZUUXRkcGhUSFZBTUVWYXZDbGRRTWxOckNtaGFOa2VsWUtMNC9WYmdOcXVTYnVodFBnU1U3WjgvMUFTY2pQN3Vzd3RLaHBaNWkrYVpGVk1BbXdMRTAxZzNGREw0NDR4ODRDQ1ZRWUJsNEVaQkxubENobENVOVJlWU5KSHNLcVdORUc0SXdqZ2xVSnFQWmlYNUpLZ0FORVFyeUtTb0JzdGZRbnp1QVJ3eGJ5TjlYa2tRRWc4ckR5U0FVTnIwZ2dDaEhCYjNhNUt1WUpBTTdPREJmdjFEQUpmMGZKMHc0R1dHd0ttdXd5cWJVbUZ1V2FPT3QzTUJ0byswcHdPTFZva2JSRGh3Q3FkVjdQR1FEM055MmhnMUdDeVVkVTIxQkpJRmZxS3BqZ1ZrbHFGbnA3YW5NSzNSTm1HcWRGaFFDbE55YWxxMU5NUzFSMnVNR25JMWhUNW9oSUxhZlJGcEN6NjJ1UlIyMVoxWmNwWE5NbW9tQVJvRWZSbVNwNmg3RlFMTzBMNC9UYldsTHhnVmZkcThLSThQNjVGcEp0SlZWeVVzd2FZUnJKNFlWc21neUZUYWgwZSthbTZJMU9lb2trK3hTUzQrWFNiWUxVbHUyOTUwK0R4SEdzMTFxMDFrWFk3SzFNREVmUlhKYW94TDhmQUhKbzFxcWpwaHZhUUt1aU9iTkpUTk1tbm1BU2YwU1d1aUdWblcyUzJsTUtNaXd3em0yL3FxSkVuYXVXNHdnQ1Z1S0pxcTFJZno1dXpSa3pGeDhrMnFrQWxQVVdqV0hxVTFVRGlhMFQ5aGh4cldHbThETlRpOTZ1eUZzeXhCektUTzhFeEk5WWp3WUo4NFRZTVV6TnBRdk5tajJqV1Q3UVJUTWN1NXNOcWw2ajlSOGRKSVNoTWhhUUFtbCtScGNXa2VpVTRaUlh4ZHd2eGt1U1hmbHNrVy9RRXpDdjJCTTJvcXdQSnFLcUZsMWRCWU1LbmdOcUJmUVdWKzhjYk4yNzhHeWg1dUx5NHA0bzd5bkJRaGE2cExvaHdtRXBjTjZmb21KcWIyVmRTSzhKTkw5R3ltT2U4enkwQllwbUx1Q3lhRDhNeXN3TXdDN1pSalp4Sm1HL05XY0hnRU5JUG82YVoyVVlka2ZVU1RUQXA2TXF0YkdwK1ZPd1hUSVc2WWRzT0Ezcm9LU1pwcVE2SWtENUFHK1NzQW1zcHlqdzNtdklTemVEbG0yMURUdzlUbVd5WWxpRlUyVE5xTkRNZW1FR3VaZmtLTmwyUmdlL2x1bFlseVF3MU01dWlnRElmMFVhd0hMdTREbDNkVEsxZE0xY3NUZFBNNW1kTXFCa3VsYTI4eWZlYTB4VVptQ3M3a2h3bEdsa3ZKYWYxRVEyMVZVaHlDN3E2bThxcGhWZHBuTkl5cy9tYVVxNDNVM2xSTjJGUEtPTlJnVDNVSTJxNm1ObCtvaEdOK2hSeFl3UVpHeFNydmdrRnNlS3NaWXhOaXE4bzY0SUVOMFdHdklJOVRZMEhGek9iKzIzU1h4dXl4Y2tVY29XSjNHaFVJM1hEeUlVcWI1aDB5TTl2M3NyTXQwR0VxNmxVb0dnT0NBSW5NenZ3RVkxbzFLZUlqdzY1VUtNWkRZekp6L0ptUTdXTnJDZEdzNDVLK3lEQzlaVDdRUUNIR3E0UUJFNW10cGRvUktNK1JmeHdSb2E2SFRMZFQweVkyVjQ5R29BSXZkUSt3QkErSmdocWxKbGROUWw5eG9ISnl6TVB5Qmxhd21Kb2dtMTVzNkhHUnBieFpuRlZCU0dJUUdrSlJURUNiSGdsTEMvNGt2V1MrSWltUkNna3hjSFdCNjdGTmpRSTJyYVpEZnRUMGtNbjYxZCtqLzQ5TFNuaUJBZWJHcmlLRElTa0NJYkVTOWsyaE9WYlo3Wm9pdlZVVTl6dXVwbmU0cFpCMENTNlR2V29BNnpKMzY3ZTNoWVE2U1ZtRG9RMGkzaStRWmpaOW5xUkVvM2lOb1V5dmxyZkp0cTVkRVVXbW1BVFpqWnMxZGh3a0VEendoM0pPa3JBUXlISDNoOUlNaHBzMHN5MkYvYVVhSkx6ZEJOOFpCOFNUVGF2eTBJVDdBWmh2bERENTJkSG9QMSs5UnlqTnJibzFmcVNNcEpvc0Nrem0xaHJVcUxKdmswM3dXM1ZhMFNUV3oxWmFPaHM2STlsWm9OaXpQQnVTRzUyWWtodkhhQlRJTFRPNW9hVWtqTG1Ddy9nd0dqQlJ6U0RsVytXUzB5QVhVRXprbUdOUUgvc0dkV25Sd01hN0pwcWhiWkd1QVkwWGhJNHRXTnBKQi9SZk5FMTZ0UEhZNEkxWkZNWllFUFBEdzBtZm91YUpyMkdIWnpLVm1pd3U0U3VYN0NOd1JteXMrRWJBbXFDN0NJbm5yR0NwTXhzc0xPcFRVU0pWbXBpbndBTlBzNUQ3aEI2QlFuMTBKQ0ltNmpaS3pRZjBWTGx6bitUTzZKdTJ0WHFWMVZaWFhkRTFRZ3pHdzROVy8xV0RESlNNRUp0VXlhWVF4NGI4STNzMmt3R2hKbmROMXdMVU10SE5MdFJ2NUl0U2dYallRVU9ZVzFDN051YTBzKzF4ZzJpWTZzVCtOMkMxMi9QSW9ETlJSdFpZZzlzaHJ4K3NKR2hEOXlvVS9pOGVkRFdYODJobUlOK0IvVy9wZE9nTzlsSlBtM1lBemU4cG1xQ243R25ja21LdjVQYnVQUlRVQkQ5ZE1QSVJ6VE12b2gwamZMNjlmR3VaRmQzQ0RjU2piR0M1MzJmN1JDK09MbHVka1g3UGdadzNUUUorT2UvN0JTWHdyQ0pmenJZUHFKaDlrV2t3WWJGcUVVc3E5cEEwdmNnQVpyWVM2Z2RQZmZhNkF1TkljcGw2R3F1U09KcGNMK3JKbVlRbkp4OGc3R25UMDUwV0x4RTAxbDU1L2k0TWwvaVZXMjJXOVY4MVRDZzRtRmZ3NlBmZGtua0VLeEdhTExPS1diUUlYWVhITTNzd0VzMExFUVI2YUc5VHhKZXhZd1h0YUVQQTJvN3VqdkVyMzVJMk42WVIyb2F6R2hrZWtTa2kzcEJxR3ZuaUtSTHZKS0VtUjE0aVpZcTl4ZzNZVnhwMWtZUXpKOGZZejR3Z2FFOHFKMVRmbmNGRjRJRERrT1BhenVrK2N1MXA5TnQ2ZUY1bWt3dEp3WGhQbWxtYXg5a1I2UmVvb25HaXJyQzFyWCtxVmpGNkNuWUFnZXFNVERVTm5sdUhuY0xackE5WGpqbXIyVitLbmEvL3JqQklIclRZZzF2cEtiWE9VSGZwc3NoMmpSaTZjRXNybzJqdnRGVE9DTFRVMTJGZDM2SDUvQ3lCNGE1NWFWUU5iSlQ4TzVvYlY3V0JlTGVBQXRYN3MyMm5nQmhadWNRYlJxeDlFQUw0Ky9XbjljTktvQXF4Q1VBekE2VVhkSkM3RjNXMUhvMnVpYkZRUHR1dlJwcUV6UVFMeWJtSnFySExUOUx0OWplYkRnNmJobGJpQXRPVGllV1hqMkpDUlcxdkdUSHpLbmo2UWtVN0NZUXRwRHpoSDkxYXNLRGU1R2RodlY0RkJNcXB2d0VmcE9pb2prTHNRcThqK3gxTkpkd09wQnRKNkpIZjl4RkM3VXVTUllGQjZ3RHJTMGoyRHpYa0lGVFpITXRiVms4NUdhWUVRQUJmYkVvYStWS3RHQzJ1eExYcUw2RHZkdXNDeEltZCtIT3luY2VmUFdqb0VUZ2QvN1lLeSsrU3hFVDNtend0TnNhU05WQXFXbkYwdnRSa1B0UjNwdktQN0h6UFNSQW5OVFAvWDhMakpkdmJxbXZEamhOMjM2akxTNnBCWlVRbk5yZjVpUS9GYksvdGtueEJNd05iUHhUandFVW9sWFZXYlFweGRJTGdqOEY0YzhldS9IaEJqdnJXZUlhU3FJYXNrZlk3V09OckVrc09qU0N6TXpLRm9qd2dWZSsrMTdHZnAwZ0hxSnBBK3orUjQ2TzNnTy9vNk5uR3RoRVh5VWN2YTZpVFNtV0h1L2I3OGV2Slh2NGdPanBzcTR4bDE5bWY2ZEdVMFFmV2xxV1lKTmV0UHhTUEZyUDNrblJ0ZkMwUVJGRVpWM3p2QzJVdW9yVzB0WU5XaE9GQjZ5clBBRnhRWC9wY2EwUm1XbFlDM3A1SzBxQUxhdVBkUDIyWSs3SGZnQnhRZitUZXRyODhBYzllK21zOTIxajBGVzA2Y1RTMDhXbGMzWDBFbE1VUyt3MlZWeGcyWnlUdVVPNFFWeEZtMG9zUFNkQXV0Um1EcXE1YW84b2RMZUlKQXhRQnphZGVPLzZVVVRxS3RvMFl1a2hzVktTV1JGU2F0N3pZMHJqOGEyaGl6OGdOclBuOEhsc1I5R21Fa3N2czVNUlFRVlArVVNWUVlaT0o2cmtMWElCTFhIaWRIWGY3NjVMVTlPSXBlY2lCNmNaWUZlVVZhbEtXRndXa1dmQm1vT21nalVOYjJXd3FkcHlGYTF0ZUMzQnQzbW91RXczWUYyWE9zZ2poWmx6QUVJU2o1bHdRVzB0TWxHWDhhNllxMmloWVU1dDZIdERVdzFZbHk1ek44TllHUk5mdlZvOTllV0thSmNpYlZmRFJxS2phRk9JcGFmM0pqWFhTWE0wMVkxaGtjcHAzSnVyMlU5MGhjR2dYbW4wVUJPT29rMGhsaDRTS2l2WlNwa0NLNjZ1bnF4R1V1OHZPeXhyK09odjRrME5WOUc2V0VOek1ZeGowVm5tV0tya3VXK3VwU3lYMDlZRHVSc2FYV0dRN1pjR2QrcEhrS3NXdHBNY2JkTEp4OUliM1MvaVRtZjBHckd2NzZvUmxRc3BXalVNQm9ycFZ6dlA3dUZ5VjlGVXBMZTROaGlSYjJBKy9ySDBORzVabWRySSthbnE4SDVuY1hlNVg4bHY4N2lLTnZsWWVpNGRWRFNYekcxQmVXdlIzaDJSOXdwTjdHdjdsQzZzWFVXYmZDdzlGMmtSVFZNL3lhSHVERVlyR0VWVVJHckpVUUdydGx4RjJ6QmZUdXRZZEMzL2E2WEV5SjhhOVQ5ZmxsTFhPL25iU2FsUlQ3TS9pWHJPb3JWTVIxc2I3d3h4enRNT1dGZkgvaDNWdGYyY0NLaWF1Vk56YkROWEhXZlI2dVk3MHpRZDlOTU9XTGRFN3Nhc09OZ0l1UkJLSTI0Njd0M0dQRWFMOWlQdlBmc1libWZMZklxR21lMGRTdzgzNXBiZXQ4N0VRTDB1WGtPNDhSbWZDc2VFeitZeVVyUlBNOWhGL1JXSVJDMTJoYkRTZURuZW5ZditxbDN0eEtHWTNXaFJGSlYvSlRpOWNJVW9uRmpSMi9PME5rcTArL2tKZ3VkWXI5Skl2Z09DZ3hJQ2RoNENXdjJRbDRXUjcvWEVPbnF2TUFaSDdDYjBwZjBHbUJ3eHhuQkVTSFZ1RXJIMEZQZUxsZ3BqTzIvNWJGK0FQZkZZZWhjTll0bGYyQmJZaXpJaHFJdTRkT0t4OUdUakZ5MFJDaDlsU3g3QjE3OWpBVURhNG9Fb2NNaVBSZjZCanZFQnBiK3JhbDdnRkF6c2EzSDM0UlJic25JWU41WmVOVG5aQksrSTlkdTV3QmpMcnNOeUpiRm80R0JnWW0xWUgrOVpaallmN0xhTnp3K2tqdm9sVDFTMmV4RVRZQytMaFFHQWZUT0dvQzlRRjRnUVh5dVNuNjVpbTF4SC9YeFg4THJBVjlBZDRnVDlQQk9MOUVuSDBydW9lSU1XT1UzNnZoSGIyNUF6SWlIQTRYUDVSQ1JPTXhUYlFjbzA2d21ZMHNRTDNwSkpJOFlIZkZSaWJrbjZ4ZmlZZFZBbUpCLy9Va3F3cmdzekc0Si9DOVVTMzdPODJWQThRd0hyUkFkbS9Rb3d5cTJPTFhtbUxqVEFialA3WUdFQmthWkFiMTJVWDJSNTdFdHpqM3VjaElOK1M1Z2x5VmhwbXQ1c0tDL0J6ak5RSXJDSDB0d0x3RWdXVGowVGJNTE1KbVBwNVh5UEw5cklocWR6TFlFSVhIMFIvcEExd1hhTnBWZUNQV3EwYzJUNWtxK1hRS1RNYkRqK3BFMlE4RFdsZm1pRTE1aWhHR3BKQjJiOUFxTlpiaFBBUzcyWnlHdFlJNFhIMHB0MVdDWWpINnpRNVRaQlM1clpwdWtIWCtjZld1MlhpeG9Ma293Q1dLM0kweTkxWlhJWUswakt6UGFLcFpjaDFUMTZXM2xWK2F5SWNCZDJTZFR2R21GbUIyVEF1cFhTbnoxNnBNQ1lsVk9mTXJQSGpxVlgrck5IUTgxTkNubUtESm5acHEvYU9aWmU2YzlPQXh2VWlQaVNEQXdUYWU5MTVWb3lxdXdlUys5bG1IRHBYK25QNXU0OHNaQUIzSytLNTZMdlFZS1pIVy9LRkJkTFR6UjBvYTVvMWRoV1pqWXN4ZVZjQ1hCTUlKYmVoUUpaZEJhVXJCalpvVEt6WWNEakwwakFHTitPS2hRWFMwKzBmN0d1VW1mREtsRjk0Z1plN21PRkEraWFVNTRyTUphZVluNlJVblZoK3UyalhRUWV1KzFBb1FCT2swMmVLektXbnVKK2dWSmlhY0pEcDhsZEJPN2E3aWtRSmhGTFQzRy9RQ25RSHBIQzZMK0ZsamY4cThkVEJRSW9sUjNJRlJ0TFQ3SFBuM3JIOWJ4MTVqNlV0OFpFNkllUlAvc0Y5aFF5c3lFZ1pESWxSazJDNmJjSmlaYTJoSGNQV0ZlODJISlNkMmE5SWQxdHpsVW1RYmpHYmgwRWY4NytBaFR6b2VMZmttc2RYamFSV0hxcXNieXBxbHA5dVZidDRnbmZ0ZElFNlA2UW5YWFkxOENKaHo5UG1VSXN2Zkc3VXRGR2doT2ZtamhpNTBROVFhSXZkczcvQzVTRTV0blRsY1JrWXVtTjNhVzdHZXk0MDhpYkRRVlRpYVUzTHRvSTdPVlBqdmoxZE9Zek03SmpzYmJVWVIxZU1KMVllam9pcmprRU5yeVA5RTg2am1PbU13YTJabVp6YytRMHRlK3VBZXRTbVl4NUU0RTlwS0ZXanVPa2lTTEEvdEw3eHBUWHFnWk9FbTB3ZERQTUs5ZUFkVlpEQlJRZ3NBSHI4Kzk5L3I2VGs1TXZRL0xXay9lZGZQMXRYM2tDa3RKYkhMZFhBTmpMT2tBKy9jRGViTTRuSzNpTFMrdzFIM25TNmlxd1lkMTcrMHBNQ2g0R09UN1VRWFBCeGgvczZxQTRzSFV6bXdmZXhrNVdJYk82RHVUWlYxVTJyWlFDZTUzSmNOdmNrWFlxSkxDK0J2Y0d1L29KNDlVWFRZMXpyY1ZMY2xWMWdGMVJxamhKdVlSZXN5b1ZWYURBM21BUENhYmd3R0Y3SXJPZ2NJK0xmTUdHc05yZVlILzZmQ2VSYjZBNVZhSHd6c2ZTU3lTekx3cnNmUld5Q0haVDFTcHhQWExtb0pwZVlIL2h1eDFnN2dzMmVKaVM3Mm5BL1NGT3NDWWl6a0FzUFFTV2xsUmdoMnBTcjJFWHNSR21uLzlidlVTMWE0d2NNd01BK3VIN2ZjRnV5eU02cHNvR01UcHZwY2ppR0xBdWhZUEhMUVcyUEJUSy8wY01jaEZyLzRlTnQrUUY5a3RIdi9qUEVNbk1jNEpzU3JBaFpUNzZWc29VNkJxd3pnUFJsS29TYkJ5VFlvakJ1R3c2K2J6QWprVHhCanNVYWdSTUtNMS95dG5QUUN5OUVZQkxzUEgvald4ZzIzcE9mcnFTc0pnQnNHRTBIRWJTOU5uWmdkV3pPeDlMenhJcExwQmdkOVVJZ1VrSHVZalh6SC9wT3dOZzk5bXRZeTcvODR6OXB0Mngya2pqenpWZ25jMnprQklKZHY5UTh1Tm05bldaMHc2NDhOSVpBSHVlUGZ4WitFZk1uMk04aW83MW00RlllcFpNVVlFRU85eVJCSnFaSGFEL1VCOVR6QURZNEc1aVowY3dKbjVlQ28wVGR6NldIcFpHcFFYWVZUU3BhMloyc0tEMFMxeHRGc0FPbnZyd00reUR2L1VucWlNNE5RT3g5TEE0TWkzQXZvdzhDalVZTnBJZzJQaWhTa2VwbVFEYmtNbkkzdmxZZW9aQWNWYUF2UmlmUUl3Sys5ak1EbXJiUnNXN0FPd1ppS1ZuZ0JabEJkZ0xDRkl3ckJEMHRWT2ozbDBBZG5Eblkra1pvRVZaQVhZMU1xVmlpb1k4UjhmekZYUW51bjgzZ0QwRHNmUmlMTFcvQW14VXlNM3NiWlEzazNjRDJLYk1zNUVud05hODJZU1VKZGdFS0U1RkJOamN6TzZsVkM3QlRnRW45UllCTmplenI2UlVLc0ZPQVNmMUZnRzJibWJidFV1d2JVemNTZ2l3d2N4T2M3L1BnbS9Fclc4elIwV0FyWnZadHNUbHlMWXhjU3Nod05iTmJKdE5DYmFOaVZ1SkRYYVdtVjJxRVRka0NTb2I3Q3d6dXdTYmdOR3R5QVk3eTh3dXdYWkRscUN5d2M0eXMwdXdDUmpkaW15d3M4enNFbXczWkFrcUcyelN6SzZpcXFVMWdzRElsYlRCcHN6c0piUUJUSTdzSDZjRDBUeHB1bWRqMmJ6UGplVHE0dXdRMjJCVFpuWWJuOUVtUmpaRW9hQi81djVsQ2JiMjZFa3pleUNQYXdNdEFmWUdEYlU0dDZRMUFKbHlaQ2VJa0daMkF4MEVwTUNlNjlCb243M2J4RG5LbDJBbnNQQ0FlVDBESWhqdE82cUlHTm5xcGxPcUJEdUJpYXRmMDVzTm8vMUFvVmlDcmJESWw3SW15SzUyYUNSbXRvN1BrVkJxSkYrYnBjNFdlTzBUM3V3RnpjRmRqbXlCVmQ2ck5iSUgycUdSbUYwTm55TXBSM1plakNXOUJUYllGU0pnbmlUcWEwWGx5SmJBNUV5WVlGZGhmdHcyZVF5MW9oSnNFeC9YdkFrMkQ3bDBpaXQvQ2dxaW4vd0FvUVFiNDVNbmJZSnRtZG5ORXV3OGVLYlNtbURiWnZiSnlUY1llL3JrUkxJcFI3YUVJbWZDQkx1YmFXYVgxa2hPaUJXNUNYYTJtVjJDcmRETG1UTEJIcEptdHZoZmdCSHpRdFFJT2dDZVUrSzdtTndFdTJIRmN1RWYvTDZKZStnUE5rd00ydVBEM08vbHRBRTJ0L3pNYjJnZ090NDJoc0FmN0EzdE94TE0rOTVPNjJCWG1nRDI2K1plbHViTkpqY1A4bUcwRWtJci81S3Z6ajFCTGNGZStjNkRyMzRVbEFqOHpoOTc1Y1YzcWQ3cDNteFBzSjk3OFB0Sks4KytlZ00xb3BxN2gxTVNiSE1iVWZtMGRXKzJKOWpkNkhFbWY4d1B0ZTlobktPdVNiQWhwdm9qUjBmdmdkL1IwVE1OSEdnSkZwVWFDbDQ2dTN2MndiL2tqY0R2NkpFTEM3YUdwNVpaWlRvb1htQnJuQzlhUm83czBSM3ZHblphQ2Zab3JOTHZPSUM5cjV2WkJhd2cwMFc2ZCs4NmdLMGRHZ0VreXBFOTduQndBTHNUSHhwNVZEUlJnaTJReUh0MUFEcytOREluSTdxVllPY0ZXZEJuZzUzOE41S3UzSmtzd1JiZzViMW1ndzFyR3M1MHNDbFlsMkFMSlBKZXM4RmVpMDdvTE1zdHlIS0N6SXV4cE04R2V5bGFUZGJVNGQ5eVpFdjBjaWF5d1Y3aFllNVhHajNKdUFSYlFwRXprUTAyUkJvN0NKckkyVitDblJOalNlNEFOdncza28rYzdjb2FwYzVXVU9STU9ZQWRmTFh6N0I1aVc0NXNCRWF1cEF2WUJzTVNiQU1RNTJ3SnRqTlUvb1FsMlA0WU9uTW93WGFHeXAvd0x2NnZlZjZkbnpvSC9JV2pXK016OHY4ZzNZU2RMYW92N3VXVjV4TDhYOEE3Ky90L0oyZGllNHRHTXRRQUFBQUFTVVZPUks1Q1lJST0iCn0K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YRnNnWEcxcGJsOTdhaXh6ZlZ4aWFXZG5iRnRjYldsdVgzdGpYekY5SUZ4emRXMWZlM2hmYVZ4cGJpQlNYekVvYWl4ektYMG9lVjlwTFdOZk1TbGVNaUFySUZ4dGFXNWZlMk5mTW4wZ1hITjFiVjk3ZUY5cFhHbHVJRkpmTWlocUxITXBmU2g1WDJrdFkxOHlLVjR5WEdKcFoyZHlYU0JjWFE9PSIsCgkiTGF0ZXhJbWdCYXNlNjQiIDogImlWQk9SdzBLR2dvQUFBQU5TVWhFVWdBQUI1WUFBQUR2QkFNQUFBRExPU1ZiQUFBQU1GQk1WRVgvLy84QUFBQUFBQUFBQUFBQUFBQUFBQUFBQUFBQUFBQUFBQUFBQUFBQUFBQUFBQUFBQUFBQUFBQUFBQUFBQUFBdjNhQjdBQUFBRDNSU1RsTUFJakpFWm5hSm1idk4zZTlVcXhDdGJoVGNBQUFBQ1hCSVdYTUFBQTdFQUFBT3hBR1ZLdzRiQUFBZ0FFbEVRVlI0QWUxOWU0d2t4M2xmeno1dTM3TXJTMUdZTU1HT2JWZ0dwY0M3aG1CU2lRM01Jb2dqR1lLOUZ4c1JaQXZJckNWRUVxVEFjNG9DVUk1ajdScUJFOGcwTk1jRXNFaGVwRmxaVVNEZU9aeVRaVWppYmNqWi9CTVpncVU5eDFCQVNpSm1wSUMyZVl5NEordkIyeDJTbGErcXVxcXJ1cXU3cTd2bjBkM3o5Ujh6MVZWZmZWWDkvZXJYOWE1Mm5LRmVyMzIzdkxhSHFoaVZvUVhRQWdZTHZFMFM3dDJHMEN4ZWRTS3Z2U3g2TUM1YUFDMWdZNEdPSkJ5eEVVOGdnMXhPWUN3VVJRdGt0Z0J5T2JNSlVRRmFJQmNXUUM3bkFnYk1CRm9nc3dWR3llWHZaYzRkS2tBTG9BV1NXbUNCREwrL2pGeE9pZ0xLb3dXeVd3QzVuTjJHcUFFdGtBY0xJSmZ6Z0FMbUFTMlEzUUxJNWV3MlJBMW9nVHhZQUxtY0J4UXdEMmlCN0JaQUxtZTNJV3BBQytUQkFzamxQS0NBZVVBTFpMY0Fjam03RFZFRFdpQVBGa0F1NXdFRnpBTmFJTHNGa012WmJZZ2EwQUo1c0FCeU9ROG9ZQjdRQXRrdGdGek9ia1BVZ0JiSWd3V1F5M2xBQWZPQUZzaHVBZVJ5ZGh1aUJyUkFIaXlBWE00RENwZ0h0RUIyQ3lDWHM5c1FOYUFGOG1BQjVISWVVTUE4b0FXeVd3QzVuTjJHcUFFdGtBY0xJSmZ6Z0FMbUFTMlEzUUxJNWV3MlJBMW9nVHhZQUxtY0J4UXdEMmlCN0JaQUxtZTNJV3BBQytUQkFzamxQS0NBZVVBTFpMY0Fjam03RFZFRFdpQVBGa0F1NXdFRnpBTmFJTHNGa012WmJZZ2EwQUo1c0FCeU9ROG9ZQjdRQXRrdGdGek9ia1BVZ0JiSWd3V1F5M2xBQWZPQUZzaHVBZVJ5ZGh1aUJyUkFIaXlBWE00RENwZ0h0RUIyQ3lDWHM5c1FOYUFGOG1BQjVISWVVTUE4b0FXeVd3QzVuTjJHcUFFdGtBY0xJSmZ6Z0FMbUFTMlEzUUxJNWV3MlJBMW9nVHhZb054Y3JuUkowcXVXQjFRd0QwRUxJSlpCbStnKzVlYnliRkltRTNKVHR3L2U1Y1VDaUdVY0V1WG04bXB5THI4U1p6RU1uNHdGRU1zNHU1ZWJ5elBKdWZ5RE9JdGgrR1FzZ0ZqRzJiM2NYSGFhbk14aERlZnF0MTcxY3ovL250OVRHVCtJc3hpR1Q4Z0NpR1dNNFV2TzVTVk8wKzlIVzZINkQ5N2JsWHcranBiRjBFbFpBTEdNc1h6SnVWeDFPYm9SWXdhbitxV095K2JMY2FJRkRiL3ZDbm4wWFFYTk84czJZaW5STTJOWmNpNDdKNXloaDlJTW9ZN3FyM0hSdndtVktIVEFXOW5UZmI1ZjRJZEFMRjN3UXJBc081ZmgrZWoxb2swUmZsMlhpcjVzSTFvNG1iOUxQdjNUcjM0ZklURzlqVncvRjJMSjRRbkRzdXhjZHR5bTg3Rk5LWjFuWk83YmlCWk1ab2I4SWMxeG85ano1NGdsQlRFVXk5SnplUk9xV3JpK1M2MFFlMTJnb251eFlzVVR1UHRPbjJZYTVuV0szT3pZcFBBZ2xtRllscDdMY3h6L016disvUlZJWDdjVExaUlUyeDNScXhPeVU2aU1hNWxGTEtrNVFyRXNQWmVkSGlmem5sWXFRbTkrbHBDWFFnTUxHN0JLK2p6dmE0UVVlV0ViWXVrNDRWaVduOHZMbk12ZnN5Tml0VTBzcTNBN2ZmbVFXaFJqZnhWQ2lyeXdEYkYwbkhBc3k4OWxkKzNmb0c5SEs2aTVhbmFTQlpJNkpaOTNjOXNtNXdYS3R6K3JpS1hqaEdOWmZpN1R3VnQ2SGZnTFJzaDlzNFJicGJZSXVjZ2Z0MGxFY3p2azhmUHQzV0JRSXBZTUpUK1dVOERsUlk2L2JkdHlyZEE5U2pNVjY0UzRnMSs3aEd5WVpRcmhpMWc2NFZoT0FaZkYycithWldsdC9kQlNNRUpzOVZNUmdhTVBxdnlKbnNhbWJKYWNFTEt0aHhYcURyRjB3ckdjQWk3VE54bTluclFzdGN0RDJDcTEvMW5MeEVZazFqblFGTU9ZMFRIM2dIcTVwZ1VWN0tiT29FUXNLV3grTEtlQnkyd0ZpUDBxaVVyMktkaTFTUlBtMWxsZkpXbWw5Vi9kMjBheDI5Z09ZaG1PNVRSdzJXbnpsL21PV3J3ajNNM0RpRUNyb0pibERKaVZzalJDbGU1ajVtZ3RNb1JXaDFuMWVId1JTMmxuUDVaVHdlVk56bVc3ZFp5T3M1SjFxOVJTOXBwZEFwYlNzWFhlTjhhMDNHWmlqSnNMVDhSU3d1REhjaXE0dk1xNWJEdXpPdit5TkZjNlIyOElvMmZwVXBheFZzWEF0ZlJoam5uYjFjeDZ0QnpkSVpZQ2pBQ1dVOEZsWjUrVCtaSXdROHovRzJQQ1k0SXZXTTkveGlqS0V0dzB2cEJXQ0xFMVFwYkVSeGtYc1hTdEc4RFNtc3VyN2Y5bWgxQ2RKTzBzV3F1Mnk0QkJ5bDM3TjZhVjF2VThMTWRZRnF0RE5IUHNqcnE3akZocTloN09qU1dXMWx5RzErR2hWYzZTYzlsYXRWWDZKaUZZaHN5dXNTeVRxSGJ6c09HL1FneTlmckREaUNmTEVFdFQrY3ZvWjRtbExaZnBTZU4ydmNERVhMWlhuZDRrTUJWSHI4dnBOZGpIWEJwUE1uRVphaGlHQitENHUxcGN2RXpoaUdVbTg0VkZ0c1BTbHNzZ1o3a3FQekdYN1ZXSFBXcThQK3lZb0pmZDJ5aGVYYVRFYmo1V1NhNFlEbFhZVDl6L2lYelNZQ0JpR2JUSkVIenNzTFRsTWxzSWE1V3J4RnkyVjIyVnZsRklyUDNiTm9ZTzFiTnFkN2pZVU5NMEtac0xOckxueWFCbUVoMmVIMkk1UEZzcW11eXd0T1V5ZmVIYWJleE56R1Y3MWNyVEpYVnVzWHJaZXUxZlV2V0tmRzcyWm5RQ2VPMlNrQlVrU3Zhek9SSExiUFlMaTIyRnBTMlg2ZWlSM1pCT1lpN2JxdzU3VWd0L21JeWoxeDBMMFl3aVczbVo5VGtSYTdERkE4MVpQUDZic3cwUElwYkMyTVA5dDhMU2xzdDBJZmROcS93bDVySzlhcXYwUTRUYWpNdkdpWnFRR0NtOVczbVlrYUo1WC9hZlhMWnI2RUg3SG5JbTY5UzRkVEh4Slp6b0ZyRUV6dXdGVEdiTjVaa1BmVE1RMmVpUm5NdldxbzNwV1hvK3o3bHNtS2l4VkdBcE5wT1Q3ckxqelB1T0E1cXpHUGhhdFp4NEREVUdZaGxxbWl3QlZsaGFjOWs2SjhtNWJLMDZpeUNkTFlITE1GR1RSV3N3N21Kd3lDa29OQmFmcW05ZHlPNTVmUHQ1emwrWGp5V25TUk5CTEkxWVRnMlh4VHBPdTQ1QzB0TGx5WjltcmRrOFZWbGRQYTNEUEU4K3loUkc5b2lMd1dYRTBvamw5SERaN2pPQldma0RwNHZ0WmRZeEpBVjFiZEZLdzEyZzNZbXFuUXZDWmNTU0Z4RWR5K25oTWgxaXBWZFVVUjRDaVRxalRzQStqK3ZxMXpybXhUdUdSQ2tvQ0pjUlN3NmlqdVgwY0prT2w5UHJNS29zWnc2YnNaeUZ6NXlRaFlKRmRaMWJ3NTFSbkFuTU9xdWFDc0pseEpLQjVzTnlpcmpzcnVNVXg3NnJSWGg0N2dXVlA4TlRtMHJUbkRMU055K083THRnM0FzcDlCZUZ5NGdsUmN5SDVSUnhPZEVuSDBYaFR2cS9iakh4azFSbldubG9pZFpFM0lhN1A2cGFqenhidUNoY1Jpd0JXRCtXMDhUbGNhempySlBiZ2o2VC8rL0lwVEd3RXZ1SVh0REhpTnhkWGhndUk1WkJMS2VKeSs0NnpzZ09ZMVlDTnJXeDQ2emFNc2J2eVZWY1RUWlV3SDRpVHowckRKY1JTd3FtamlYbGN1WEhmLzQ5SDdsMkRBWG5TOWNHajc2TEY2RFozK3plK0E4MTduYWNiLy9jUC8zdDMzdUMzV25TbjNtbmtKRC8ybG9SVFRpemFwbEdTa2VMbCtpOWxORnRvclhGY0xFci9KYnVFOXMyOFpMTFBQdjE3bzNmalI2VTN4V05CUGNrV3ZiNGtlMkdLQzRqbGpuSGtuTDVoR0Y4N0RqdklJTXVJWDlFeTlWY2gwQWxQZ0JQZG9HM09HRGFKTzFLc1QrTnl5Ymg5S3JWWk5LNDNYV2NrYTNNTkhxVk9QSlFlZTUzRDdtaGZMMzhIVVBjMnZFV1dNUFdKWGNpeWJ3bDFxQnRVZmpjNjFESmJjQVp4V1hFTXVkWXFseitPd09vWmIvTTlsQlVXeS9Xbk5tMjNGalRwUVdCajRBS1NCVnByVWdZdWF3SVoxQ3RwWlBpeGwzN04raW5pR3NYQlZLb0taS3o1QU13ZlhMSjlZSGE4YUlTbU1uNVZuTCtTNDd6dW03a2UybGRiRzNqbUhFeTM0eEsxNGJMaUNWWU1JOVlVaTYvOXJmYkFQTnhwZnRoQ25PYmJnNjQrOFUrT0dGbnVZdjgyejRrdVd5UXB0SGtwWEhaSUp4QnRVd2pyYVBKaS9OQjJ2aXg4UUJpVldickpjZFpGNVdqRXpnNFVSVk41cjZIREhab2pBWHQxZUhYc2F5MENmeGg1dnNvTGlPV09jZVNjdGx4S2tEbTQrZWg0TUYxQ2w4UHEzWjNxTE5LdkZIUDc0aDZPU0JkbzZMZXBYRTVJSnhKdFpkSVNwZTc5aTl5V2lhbGFoNXRVWm5TQmZ0MWorbldROUd5M2lSa0o1TjJHUmxHZnR5WDdQNWw2UmwwclBsMlZ3UWwvRDVSWEVZc2M0NGw1N0t6QlZ4dWJ6TmtZUnIrY0luVDJ1bDVoUUY0emR2WUlPU1QxZ3VFajh0KzRTeXE5WVJTM0ltMWY3VVVjYTJpckVqaVV2RTF1aTVsWGRwd1YyK0FXeWswQysyN0d5c3IzL0FOWmVyaUxyaTZaK1JkTkpjUnkxeGo2Y0s5VHNpZnViVVZkUG0rdTd2SEVUOVJTbC9YNDdKUFdpOGRmaTc3aExPbzFoTktjd2NQUksvRE5IRnQ0cXhydTVlM1hvRTRtMFFjVHREVEcrQTIrc3d5MFBmWll5RjNFK0srZFkyQ1VIMXZHQU5DUFdPNGpGam1HVXVQeTI4OTVBaERCZnpER3k3WXA2TFF3SDFINDdJaTdXdXhHcmlzQ0dkUzdlWXF3eDg4THIxa0N5T0RLbVBVVFczL2Yyc1BoT3FTd1REc2JJeVUyRk9PU2JhanVRemZhK0Z0TGVzVTRybU1XREpqNWhGTGw4c3dMTk01ZGhHSHNpNWU5dkFldmluS1FkdGpnQzd0VytEczU3SXVuRW0xeUVxRy93NDhIVnc3R1ZSRVJhMkxrV01xTk1OcXhYM1JMb01HdnUrMUY2VXBJZ3d3ZTVJRjB5NkR2bHhBanpXVCtFRmp1SXhZdWwvSnpDV1dIcGZQUlRub0VubTRCR0IzV1hqclhGYWtmWldOZ2N1S2NDYlZJaXNaL2plaCtNTVZ4WUFNMm1FQ1Nwa2tXbUNXa1cvd09TSkh0TE1rd2I2aGZjdzAwRG0yd3doZFVPTDJJb0lOUWZGY1JpeXAyWEtKcGNkbGVRNDhWRjJYWEpqaE8weUhyaFBtcW1UTEZDaXVTUHZXUkJxNHJBaG5VaTJ5a3VFZlFLQ1hMSkVaVkptaU5sVzZydFBtRGZETmJlWEFvT0p0VTV5a2ZsRGJ1aWFIN2xEa25KU2pOS3ZzVW9ubk1tSkpMWmxMTEQwdXl3b0Z1SHpzSWc5ek9OZGRwNC9MaXJTUEZ3WXVLOEtaVkl1c1pQbnZVU3A3YjZzc3FneHg5OVVhZjR0U0Z3enNNaGplZ0FkdWxKbjJSdzJSTGIzZ0JTdjZRTHZrY3pMU2M5TEswZ3U0Zk5tN3NYSEZjMW1ta3JHWTJPUW1UcWJIb0pUVlE1eDR3dkJKWVFtcnA4Ly9ZRHVRMlhnc1BTN1RNVmQyQVVnYnJqT2N5NHAwUEpjVjRVeXEzVnhsK251ZTR5K0xaQ1psZ2NnOUlwL1ZjWnFYSUJ3WWZKT0xiWHJMdmphOU5rNUFSYXpIcnZlQ3JmNjBsSjd0R0RyajhmakwrTndSejJYNWZCbUxpUy9oVkxlbHhIS3VTMHZvNERmOEZvbkgwdVB5YlJFWlFCTE9jQzRyMHZGY1ZvUXpxUmJaeXZJUExWUm1xMzRXSmFGeE5TNi9hUVBrNm5Jc0dUaFljeVB1WnhuUjducnZCQzhmcXkzVHdKclNSZkpFbzF6eFhFWXNxZjFHaDJXbGMvNHJyN29YT0xqand5a2VTNC9MMTBWY0t5NHIwdkZjVm9RdHVLeEkrMVNMSEdiNmIxQXF4Ny9rMHFYUlV1dGxwc0piYnRQejNwRXRkYmpiVGFueVJ2UDFVNzZjME4xK2ZkMnYrdW8zZDQyRDVGMnZpNlRIVU8rK3JhUjdIL21jY3VmVitxNDhORElVZEJCTGFwWWhZN2wxWGdPbEFMSWNuYUtKd0JXUHBjZmxReFlEZmpwaUVzVnhvRjYrTGJ6MXNTK1ROSmMwOUpkTndtbFVpNnhrK21lZkx5UHFlSE1tZFhya3RtY3ZOOEFiSnBRRDJyU3l2cVRIZ3p0NGhacXZiVjBVK09RYmJYUjZNSmpYTTlYTDhmalRoYWJtWktudlJUMXAybUU0RkY0Wmk0bFFrK20vZkZoV3Vud2taVXQyellTQjRyR2NQaTY3WlZjTUh3bFREZWMvd0dWWXJ1RitLa09ka3F6OHoyQnlvWXp5RVFwUTl2ZU12M0hqYTdXdGdDOGswUW04V29McDBvbXRzT3ZBSjU0M0xwY1B5eVgzUFEybytEN2ZGby9sOUhHWjltRGh1dWtycHNPNURYQ1pybTducXVPbUpOL0hzaFg4ZVh4RHoxclRQRHR1NUhMOHV4eDBmeU9ZcHV0enZxMG5uYnQ2dVh4WW5vaXh4WjYvSnhXUDVSUnkrUUl0cWY1bXFxL1FwcjBOOUpmWDVYS05ZVTFKZG9qWFoxV3lHY0xsUTBYRXdoay85aVVWNXFHTlRiY1Jsd3ZMMWlVWHBVMS9ENmNyS29WUUdLZVF5ekJUVGtiMUlXSnRISnNhL1VRT1hrUDc5Q0FVQnZzQWFLb2IyeFRUeWVXeVlRbmZBTnZqWlFIR2t3NjFVb0ZjMXN6aDNzQXJiK0JydUpyRTB2Z0Z1TnlTQTRtUTZzVTBLbjF4YVBkMngrZEhiNDFjVGp4Y1g3UjYyU2tabGpCajZnNkdRSXRETkxjNTJ2RllUbU85REtPZkkxb3E0bWhyaFNnR1JHNkM5R3BvamszS1h4aE1rOVBVcW9vUUxoK29Ndkh1d25HNVpGakNtOXJ0L2NId2lyNXBJTDVaTjQxY2JwcHJ0dmlTSGkvUjlMMGw0RDByQnN6M3ZlbmxlRDNoRW5SNjJSUnE0aktzMTc1cGtnMzNLeHlYUzRZbDlLRGNyVXJ3enRZcUhBc3NwNURMWUNXNVFTQzhWS2NMT1pIVTVmR0JlYUtsMUJFb3BkTXNZZ0ZnNThLdC9wdTREQ1ZqVDVXSmR4ZU55NlhEc2lNS2tIL2F3d0xMS2VUeVZ1TGFLcDREUW1MTE55c0lnOWZYZVJpOFY5MmUwT3dEajJmb09FTS95bjF6aXpUNXY0bkwwR0xiMGFYaTdvckc1ZEpoZWRlNWl4alVBbG9iMndMTDZlTnlwU3U2SkhFRk8wWDRxYS9LaHoxTmJpc1hhaEMrYUtUYU9tdWZiNlRRemFNWVZ2ZXhBQk9YSWMzdFpBa1ZqTXNseFpKaUJnTUIxMVhzTExDY1BpN2ZFcWR5cUpZYWxscy83NHZ0a3JySWRZT2hielBYclpkaGFlemwxQWtDcHI2RFhMZ3FFNWVCOXh2SkVpb1lsMHVLSmNWczNiY3Yxd0xMNmVOeU8zRUJUMENIWlYrZEQ0anM4T2hRUXg4d0Z4d0N0aUE2UlR3bzBTLzBtMVF1ejRpVmZpWXV1K0FtMEY4d0xwY1VTd3BZdzFkTUxiQ2NPaTVERDFZYkgweFEwQzFFRitWME1oY0dMaDl6MTZrN3ZUd0hJMWZhUjg0dHRHb2l5aFlOOEw4N2lzdjZhZDJhbHBDYlluRzVyRmhTY0xyYUs1dVdHZU9RcDRyajFIRVozbmM3cWdHRzY0YVdVRi9WQ0l1OXR2azlwRnVqcm1VWTBWang0Y1FsTEgvM1ZWQ3JYZEZhTjlYTHlkTXBGcGZMaWlXVUJCakd2cTRWQ0Fzc3A0M0wwTjBjMllRVTJCN21rMnNxQkxBUzc1amRWN3Z1dFBEdUFUMHlXOVNtcXF5bGUxT2RYNzUxM25lam1iaDhtcmd0WHlndWx4WkxnSFRUdnpUUkFrdVh5OUFXbEs4QlVlcEFJM1R5YnJ0bEJTcDlPUmVpU3crRUJQK3YrOXF3dXJCYzU1Qkd0WjVRcXJzdDBXMU5GVHMra3EvV2h4bWtpeXdTREV0eTg5R2ppNXY2ZEVPOFZsVUNHcGJiNG42Mis1aHdtcmk4bFRpZEdDNGpsdFRjSThjUzBtaUxyYklldnRvVWxmQlcvMTB1bnlxa0pWNDdFYkNUR3VUcU12YkpLVWx4UlpycjlYTjVpS3JWaktkemozUVNnMmFwSmVhZ2VQNmduajVncnFZN3ZWeWxiNzZ1NjhsbEV2NUNEWDhnb2pUazY5VzRIbnZYZTBHTEdESC9NVnhHTEtuOVJvNGxPL0ZSdnJBNVpCWll1bHdXMllONDBPV1RxNFVhM2xFbDFGdW85MGxmNHFtNXYzNHUrNFQzWExFMHFyVjBVdDJNZEJLRDVxanBvNCs3Q1pKYWowMHZWejdOanRrOVRwVjdIcWt1Vzg3L1NBSmwzbHZSMDE4c0ZtbkdjQm14QkJ1T0hrczZpdjNIUHJRc3NLUmMvc243SDRDaVJyNTQvd2VjeXYwZjZvSno4Qi92cnpsL1czai9hK245ekFlZE1HbVp0TWJsNGFxV2FhUjJ0SHo5MmRTS3dpTFd2WVlNRTdtYnZBei8xZDROcGVFRHJlU3c2RGIrMEUza0w5VmZJQTk2OHFZMmRqZnhNRjhVbHhITGNXRUpJMTl5SEVRZ2JJRWw1ZklKWlRLOXZrZFBabmV2WS9wUlAzNTkzL09HWllnaDBpSk5SK055aUhCSzFUS050QTU0MmhGT1NORmNyY3RLaytkeHBrdiszS204L3h5KzRuYkFmV2dYaGZJNy9mV3o1T1dhNC94TWkvd1hSWWVCeTlEQTd5c1NOczRvTGlPVzQ4SVNqdms4OEtGbGd5WGo4dURvNnNNUFh6M3FVaTRmM1hqMDRVZXVIY0h3NjVid3BseW0zbGV2ZFNtWGhiY3VMZFBXdVd3V1RxbGFwcEhXMFNDSmE2cUVTYTM1ZWZvZFFxQk92cmdwQnNGQW4vYWhtb1Q2bVRnOHh0VXVHZnlGR3RmQTVYbmZ3aFZWUE1RZHlXWEVja3hZemdYbldteXdwRndlN3FWeGViaXFzMnFEMXFtNlppcXJPbFA4V1RMd2ViLzJBZktaWDFJUFZJWXh5dXMrbWFTMzl6MUNIdjFhVFl0bDRQSmk4cW12S0M1cnlVMzhwc3hZN3NxUktXbG1HeXluaXN2UXREK1ExaG1Sb3h2RWdhYmtuUy9pV094ZVM1RTNBNWRQNVg1TGEzM0Y0WEtKc1p3am53d0Fab1BsTkhFWlpuTmkxOEVGakpqVW8ya2VPMWFXcU1DYzgwWlNyZkh5Qmk0M0RLZHd4eWdxREpmTGpHWGpUcC9DTlBjQkJTd2JMS2VKeTdBODVVbkZQS054bm5xcmE1UUVvRVhvSHBOTlYzQjZzOEtLU0Vhbmdjc2RmUTJhVFFLRjRYS0pzWngzYXdPNjJsZGVObGhPRTVkYm81NlFvcFpmVXdleXF6L21nZ0ZMaFE1Y0p3ejB2K1E0cThGbWxBaFA5eC9rY2lYNTBCZE1oaHltUzM3Y3NVcU1aY05kWkx4KzJ6T3FGWlpUeEdWNFZDRFJxQy9ONnZ2a0V6dzk2TjNWUk1vOU92U2x2WFJGU0piL0lKY1hVc3kveldiWVdaMGw5MG5qbGhqTGVUSFZzblhaczRvVmxsUEVaWmpKdWVoWloyU3VmWSsxc0NqRUhUZnZlZTFxT0N6b0VpelRPaHh5Qm9KY1B2V2FBdlpwWFRtMmw1MmdaSW14YklnVkVNMmJub0d0c0p3ZUxzTXltRkZQU0RIYksyWS9FV3ZZWWFiL1NRRU1kSjFyanRQYkVmZEQrZzl5dWVtOVZJYVVSbTdVbEJqTCtjRUdOL1AvVldzZUt5eW5oOHZRekQwWVIyRzg0STF5OWNUbUtMbjFFVEp3Z2M1QXN5MFdRODFOWFJ3TktMUlcvYXRXUkVBSi9rdU1aWU1jMGF0THhFcGRDcGNkbGxQRFpUcUowUjlMTWU2OExKSnBpeDU2UTJrU3NCVThpeGsyTUF2dCtuL0RUOTBMNUJWZG9qeDNKY1lTSml6bDVWYlFnSnNkbGxQRFpaakUrS3hsYWE3K1MwdEJzMWhkcmhicHVPZXZRUlBiNi92TTBLNXo0N0k1YmpyZjZncy9jaStVZ0cvKzZBdDlUOEVtMmZGdXl1VXFNWlpOeVdSMVFhWWRsbFBENVpZeWtoeFRzaS9JaWpWRzBCeThJSmRvOWdqc2NJU0xiNVlTMHEyQnN6RGNKa0pkRmdEM0NHNmFWTnY5bUlsSXRrVC81Y1VTM3ZyeVV0WTEyV0U1TFZ5RzU3U2VrRG9WSTRrcGkzOUhqTEdkWEdjYVpydGtUMUYxaXp3a3Bxb1UzeXpPT214OXVRcGJYNDZVUHZPY045cVdSWFVlNDVZWVN4Z1lsWmRYbzFoaUdjWGx1V3Q3S2FETTU5NkszUVFUVXMzREZJK3RSTmtVQThoTGZERmVrM3hPQ1hXY3R4Lzl2blkva3B0VDJkSWZpZnBKS2tVc3pkYVA0bklqeFdJRFI5Ky9iRTUwL0w0d2llRzk1bUtTcjZpVEFUR3l4dUJWOFhYbmF1Y0hHODVNazd6WU44cU4xTE9sTkxkSG10RFlsU09XSVNhUDRuSTMrWjQ1U0NXWDlmSm0vTmRycFlHV0UrL2dsMUZkUjBOMFZmK0tESzRSOG9XK1gyRDA5d3ZKOTFXTVBsUERTUUd4RExGakZKZVZnL3RDWXB1ODg4amxSSk1ZKzVtM1BseVF3OVovQ3pZdnY4dGtwVkg3TlRJL3hLaHptRlkvWWhsbXVTZ3U3N3RuTzRmRk5mdm5rY3V3VnNOMlFncU9ack1lSkRNYkFIeWJvenlET3pSVkpXQlZ2azBVejNJNEVjc3dIS080UFB2VnNGaFIvbm5rY3M5K1FncE9BTGtkOVhoV1lYSjl2SlgwQ0lTMnhGRDZDSFJQV0NWaUdRWkFGSmZENGtUNzU1RExzSmpHdXE2RkUxTXZSVCtnVGVpSjNLMXNJejEwbVdyVzRidWg1MmhvQ2hITFVGTk9CWmRoRW1NdjFBSytnQ1N2ZlY5VTViYWluZ21oK0kvSldmM3pNU1UwL21RUXkxQ2JUd09YazB4aXZKNk00UnloVURRd0lNNENpR1c0aGFhQnl3a21NYUFGcDZ5ZENqY2Joa3pJQW9obHVPR25nTXZWRHJGZC9yemFBUzZYZG50UmVDa29UQWhpR1FIVnBMaGMvY1VyZ3orb1JXUnNlRUgya3hpTXl1UFo1VHk4eDV1OEpzUnk4aGpRSEV5SXl6TXQ4dmpUM2ZPTmNSaWhwKzdxamtydzJTN1V5aVRWcEhxVTJyS0hJWlk1UVRpTXk5VmZQZnBZMzVUSHIxd1pmSHpiRkNEOGJPYWtLajN5NytGN2gyM3JCUnhDZVlwLzZBSmJiZnl2dm9VeG1aNzZnVmNDQ3lDV0NZdzFVdEV3TGpjR0h6RlNvRWsrODFSbmNCeVJKeHN1bjVEL1FUVThiNzNmSVNLOXVDQzdTWXpLbDJoWG1WN2xYV1VSWjZsMDRZaGxPcnNOUDFZSWx4Y0gyL0FwNFdEOWU0dDgySEVxKzFFYmZDMjRQTThIbytiR1VRZmFUR0o4KzJkK2svT1kvazUybGNmd0VSNnhSc1J5eEFhMlZ4L0M1ZlpISFdkVG5vOGgxVlU3YlAzVUJlWElBeGttSEJaY2J2TFYwWnZxTVNnaStyRC80V09wZi94allkY2IvK3lmL1BQM1BOMmxGSmJYNGJCelVHNTlpR1Z1OERWemVZM3Vzam4xZlJZY3ZOYjQyc0M3b2o2SUZNL2xPWGQxZElPSXZZSE9id1diQU1NeEVVeGlKTHd1RGlmaEtkSGl4M0wxNjkwYlg5c1l6Y01qbHRGMk5YTzUvaGpFMmd3ZVJWQm5GVExzT3F1RmE0M25jdDN0ays3S0h2ay9ITm42WVppUVNuajF3eDhOUXdJVzhHRTUzeVh3OGp5ckJlU0c0WUZZUmx2UnlPVnFsNEp4RXF5WGUyeXdDZzRsaWxBYXorV091eHhqN1h5SDZYbjEreE1jNEJPUnNpbW9sNURKOXNlUG1GS2JQajhkeTJyNzAzM243M1dDbndJZmltRVF5Mmd6R3JuTUQ2TGNEMjcrNjdKRzhVemtXRzhzbDJFbjBwNlNLZmdtQzd6TFI5U3lwV3N5azExUnczcEtydEhKTE9ERGNvbE5Ba0M3KzlJSTdJTll4aGpWeU9XVjc5SlluY0Izd29CMmpIUDM3VVJvamVYeU9pRjlKWDcxMGYvejFaTlJjZmtrR1pGQitycVNOWFRHV2NDSFplTW1pN0FiN0ozRktiSUlSeXhqakdUazh0d3h4QUxpN3ZralExZm9sLzErL3Z0WUxwOTRRMTRpN3FpNFRPdjhoTmVleUJQK1cxakFoMlgzOHl6T1loQmhDMTB4SW9obGpJRWkxbkJDcjNqYkg3c054RGo3b045WHY0L2xjaXU0RTJsVVhLNTBFektaUkkzUTY4K0pkMkFCSGNzSzRRdGdvZWhzRE4wOGlHV2NTWTMxTW90a0N1SE5IUDd5RGRNY3kyWERrWUNqNG5KWUh0Ri9TQmJRc1FRdTcxSEY4QitvQm9hVUlLb0p0NENKc1Z4NjJkQlFjb2NmUGhtdUwvNU1YUUQ2dGo4K2N0bHZrV0xjKzdIczhub1ptc1BIeFhpQVV1VXluTXVud2FhdzQ3eVZ0VmtIL1FnYnhOWExzS2p5c2o4NmN0bHZrV0xjKzdHOGgzOC9DNzZLaFBYeStCRU01L0tKY1dYeXZROVFOdTlGWkRTT3k2WVpDK1J5aEVGekhHVENFcklMM3YwYzU3cXNXUXZuY2kvWUZHWkdlRTByZXVJbWpzc3dNTExudHlaeTJXK1JZdHlic0lTY0wrR0ttMG5nRjg3bGJ0Z0JHek9kRUpiei9NZHhHUnBnTy80blJTNzdMVktNZXhPV2tQT1Q4bjVqTXMrNGhISVpoalV1K2pKK3oxbWYrWnhtNHJLajFNdHJOWjRFY3BuYm9YQy9CaXhoWlVJSGg3NG1nV1FvbDZIUFU5TXpCT3kreEh6V3lLRWVvdDNGMWNzd0ozbFRSR2p2Y1JkeVdWaWtZUDhHTEIxblVlNlpLZGpURkR5N29WeGVreHNvVnUrdnNZY0VIMDdDdGNqbHRyRmMzcEt2Z3VmRWdEaHl1YURGeUlDbDQvU3dXcDRJbktGY1hpRjMzQXoxM05XMXk2S2p1K0t2c2JXY3gzSjVqYnpFSTh4MHhYbGZ5R1hOaE1XNU1XQUptOXovc0RnUFVLYWNobko1VTB3dncvZ0dQODV1V1d5UGFrUWUweFhMNVdxSFY4ZVYzcDIrYTBya2NrSExsQUZMcHhWWlBBcjZvRVhJZGlpWGQ4WDBNbXhyNDIybWhmTWFlNktaNkZIS1dDNDd6NUZQZ2FMWHRBYkhUQi84SUplRkpZcjJIOFR5Vm5DYW9tZ1BWZEQ4aG5KWlRpL0RIQ0x2SjgrUVBmYVFKNE5hMU1QR2M5bHBrQzgrMHlabk8xSU5jbG1hb21nT1A1WXpYYnJDdDFxMHh5aERma081N0UwdmQ4U2l5OTJ6Ylhqa041RUhJeC9jZ3N2Vlg3dzJlUFRmOVQwMXlHWFBGZ1Z6K2JHc3MrTUlHclNrNERWZUM0UnhXWmxldnV2b2ZZY3NVN01kOHRCVGJmSW4wVG0wNEhKQUFYSTVZSktDZXN6eC9saXZYOUQ4RnpuYllWeldwcGVYTC9OSG5IbnZsY0ZENzR4NVhPUnlqSUZLSGR6a2piWnVxUjh5cHc4WHh1VTFkL0NhWlh2bElFSHVrY3NKakZVMjBVWCsxWTluejhyMllFVjRuakF1cjZjd1FrOEFBQTNrU1VSQlZJc0pLUG9RbTNzSkhnVzVuTUJZSlJPdHRtR2dsRjc0SVo4SklCdkc1UlAxK0xYZEpDTVpLYmhjN1pGUFRPRFpNY2xoV3dBK0VzS3ZId3hiTStxTHQwQ1F5NnVkbXhDdEpSZGEwcHQ0UFo1RVlpNC9mYlVMQmVER28yNm4zTk9Fcm9KWm9FcUJaQmVlVER3QjZJSmNQcUVyNDdXVElXWi9tQ1JqaWJuY0prYzNyaDRkNFdtMlNheWNTMWtvTmU3MVNpN3pWL0pNQmJuY3BvczM1WHBOK3ZoTGlaQkp6T1dTV3hnZkR5MHdIZ3NFdWN5T1ZteVNBeS85L1l1ZU85NVZmQzczNHg4U0pRcGlnV25DTXNqbE5weEJNQ2MzU1FGazgyTERsQjE4aGVmeTdCTjJEOHFrSHRsSUlJeWk0N2JBVkdFWjVISnpzRkhkZDVkZU05UFhEeE1oVUhndTc0cWRtRGFQWGNkUkhoc3pUVXBtcXJBTWNubVIzR21SMzFHTS8vYStjaFB2TERxWEZ3WkpxdHJad0VsSzhSWkNpWEZaWUxxd0RITForZFBPNDcrZXdkaTU1UElieEFBckdUejZiNks1Mmt0U0xjUFIvb2tHK1RQWUZhTzZGa0FzUTRxQ2djc2hrcmJldWVReS8zaU9TMmhsczJYd29SWjhoNmJNWGRzTENpaytjN2hkVjdIR09KeUlaWWlWcDRUTHpyZGVSOGlkbjNyaGhWZjkrSnM3WkxBVFlnM3dic0RzdW5vMTFBVndhb0J3NzJPUFdaaGlUUCtJcGRuUTA4SmwrcjJ5ditFbW1HMUhITVcrcWs3R1VmbHUzS0dTeTc2SzNHeG45QjJpQlJCTG96R25oc3R3UE1wMTF3S0x4RTlZenpUUDg3UElQQS85UzRhZXYzVE5xS3RkcFM4NlJtZ0J4TkpvM0tuaE1qem9UZGNDOEJuQzBMWC9QVjhUMjlubm0rdU54dU9lKzZIS0lpSmhVQVlMSUpaRzQ1V1J5NnZ2K2NoVmVuMU1mV0o1SWpCNDl0VE4yYXFRc3hxb1pHZS9xZ2tZYms1SDhPRndRekxUNllWWTJ1TmVRaTYvUmM0L2JTdDJPQ1VlNVpydXlhSktzT3RjaWEyRmczRXVoTGZZZzhMb2s4Z0NpR1VDYzVXUHkvd1QwWlRQWjMzRkVDZEtYZHdJZml2TGxkdzlWNkpZT3F0aVVNMVNIc1dzTFlCWVdwc0tCRXZINWRjVDhzUS9OcXdHMlZjR3IvZER1ZHhKMC9mdEpWdXduZ1NlNlpaRkxCUGhYell1dzVtRC85bG9nSTR5dDlRT2EyT3Zra1RiTzkyRTZsN3IzWmcwZXFhekFHS1p6RzZqNERJMGIvbTFseXd2dzVEZUQvbVlFWXhkZjFmb0J6Y1JidjEvS1ZYWGR5WHlXM2w2Q25obmJ3SEUwczVXSGNHM3NHSnRwOFlnVmZjMDd4bUNSK3UxRUhacW5ESWw2Y0JYZFVJV1VaK21XcEM1SUdldVIvdHdVNllkc2JRRXZLUmMzZzBqSTdRL3hQU3k4N3o0RUVmQVZvMVVyZVhWdUdXZWdYVFF3OElDaUtXRmthaElRYm44N0FQbmZ3RzUvOHUyZVN2WGJPZ2lFSDE2K2R3d09FYXQwdGFIc2F1L2V2U3hQdlgzWDErNU12ajR0dlNzaGpVR3BBUTZEQlpBTEExR1NlTTFPaTYvOXQzeThvcDdtaXdhNHN5VHN3ZklKNTNaN2hkYnhuM0R5K29aQ2xyOFUyOTZHYXJvVDJoaDNvMlBsSTNCUjVRUk0wK3NTVDd6Vkdkd0xEM2FBK2xFaDYwRkVFdGJTOFhKdlUwUzd0MXhvamtLYjhHM3JQWUhHeWV3MExKbjJwNFVQajNzVFM5WGUyRzlaY2RYclM4T3RwMG1DYjZRYnBFUE8wNUYyUisxVC9vNU1sSkJzb0pZRmdTbzBXUnppWDU4ZlprOFNHb3dMMjZhMU8yYUNNN3lJcWVYcSs4Z2Qyb2gyWnZYTzc3dGo4SW5PNExqV3RYT1N6VCtCYTg5M2pBUVBpUUo5SFl0Z0ZoT2QxSFl2d3pQZjRFTVlFSEhDVGtMMm1JdWZFckpuVjcrMXY5cWt5L1Vnakc1ejZJM2J3VWVhL1J0Y2FwNU1iRTEzcnkveXhzbk93bHQybk85K0J1MEFHSVp0TWtVK2N5ZTkrRnBZUVhCZGJvOTR1WGdreStHcnFhbVU4cjhHbnd3R0UvNExKUGJ3Z24vOWNmZ1oxT3ZxbWx3blZYSThJMkdHcjJqMTZZM1JzNDk4RGZPQW9obG5JWEtIYjdNMnJZd08zd1JlczJtUmREcm9XTlFNTDM4eERQUFBQTjBsNUFQaEJ0cG5SeDZnZFZ1RFc1T2d2VnlqNzFGUUtPVVhTZTB3WUJYQWdzZ2xnbU1WVUxSazBQNlVHdUVqalQ5OWRrMnZXRlh6ZjEzNm9hNm1vZkIyUFVsNW9MVitzZENuUDR2ZkU2NU8xVzVmSUVwMjllcWFpYmJaYTM3R1dYTWV6M1lxVmEwb3ROZ2dlRmorWlZyZy8vK3o3eVVFRXZQRmpsMDlYWm9wcGFJTitqRU1ubjNvTS8rSFdjM2RHY0VUQzhmYzZHZU5nVTkyMWFqYktuMTZ3cGI4OWxSdlpnR2FLNUR1OEJ4N3R0aHQvUm5QVWg0R1lZT293V0dqdVU3eURsMG92NlRUQXl4bEtiSW8rTnBsaW50eTlEVXB5MW82alJEaDdGaGVyblBZc013dU5mUHJkemIxWmk5cFk2ZHpSMURCQ0R1SG8vbi9jSm15bC8yN3FockpkV1dERjNIbE4wTkc4dm56ditGVS9teWdoWmlXWUFTVlNlczIremx0Q3RvQ2dOaTJuWFdsMEluc2pLSDd2Wk4xeHNJZnE1eHVTNkRSRVRvRlh0dGVkZXpEWW1jYVNOb3k4aGxZYkJrLzhQRHNzMjZVTHRleHdleFRBYkZSS1FiZnVKOCtWTWlIeTJOeWlvTjl5WEk4RjNSNjY3OHJZLy9xLytuY2Zra3dHWG9ad3ZsOHYrRXBmSjVlVStiL1hJUGx1S0x6bGdMREEzTGVUNVNBbk1jNHRXTFdNWmFmL0lDTFhXQVNzL08vb0NkOHlWK1B1NkZkbVJsUGt2VXp1MnF4dVhndTN5Wm5IbEtYTmNGL3NiNHBCZUE5YkpuaTBTdW9XRzVNdGhqQ2JmazhBWmltUWlKeVFpTEVXbEQ2cUg5WmVqMnZ1TEtReHY3dGhmVnorVURMNGk1VGpXdXU0SDg1Qm81NGtiN3k0cEtud2E4amJEQTBMRGNkTi9WM2hSaVhSMzdZRmxBTENPUW1FZ1F0SkdQd3hMZURkbVdEQXV0WldVT1UxcWlqUTFxZEM1cjR5VXNrUlBUTkxaejd3TzBhdDZUMlVBdVMxTWtjZ3dQeTAxM2piMjN0QWV4VEFURlJJU2hYdDBJUzNqclRrZ0lOSXR2dWtFd2puM29TZWxjUHBVdE5DSFJDNmx4WHdOZGMrK1ZnUFBMd2w3Si9vZUg1WXBiTDUvS3ZoUmltUXlMU1Vndkt1ZHArdE5ma1NQYXZwQWxRblpjTHhpOFB2QkNkUzZ2cXpSblFsMVYySXZtT0RNZGhlWEJlS29vdXNNc01Ed3NaeDY1eUJMWmtrdHVnNWdnbG1FNFRNcC94ZDBnOWZwamxvUEt2ejMvRFptVkJlT21aZ2dHQW92S0hFYWhSUlVOQVRxWDlmWFlFQXdmTHVKbFJDYmgzT1BPZEowcVhONVVWWHFpNklxeHdIQ3hwSW50eW5FUnhETEcrRGtJRmoyajFqSEx6TWtYbXQ0ZzFJelM3dFd5V3ZjcTgzMjFvK3ZqOHFJc0NXNXNtT09vYVlvb3V5OHhueldsRHE4SEdLOUh3anV6QllhTEpVMmpMZCtxaUtYWjVqbngvVFU2cDd2TGUwUVZQdSs3ZXFlL0lPRnpuRmJJNEZmVDIxWFY1bFh0VC9CbjB1dmxDLzZSTGhnb2M1OTk5ZjRhYzRFUHI5YlhYRTVUMzEwNXE4bGs4Q2ZlQWlQQUVoSmRKZkxGamxqR2d6QTVDUmpBMmdhNjhuVVpDNXkxeng4NjZpbVltLzVxMU0xdDJ6dnFwOHZId2RzMUZxUnoyWGV1Q0oxc0VxTnBQYmNqQmtObk95em1pcExVZmxnL25VbmlUOUFDbzhBU1Vya2xoNzc4WjhRZ2xrRVFKdWl6VHJrTWJkemJOQS8xUTVhVFhnMFdXQjh3Si8xWklKK1Zic1VCMDh0eVlSYlV5L0JHbUJud1lKM0xWYS82NXNHYllub1paazk0akdXeGdLekJWeG94dVk2clRVa1NuWkVXR0FXV2tHQkxEbkhDU25vRklKb1h4RElTa2ZFR2JoS28vaFlIakpZVnQxVUxxN0xxNm54elc3YXgxTHhCdDVlOUFLamZQcXVYbDl4UHMrcGM5cC9EQ1kxbjkvdnJNSHZDazFrNHJ6SE5NK1JKOXM5K0JMODlIM1JGVzJBVVdOTHRzQzk1eWJiUFBUZDFJWmE2UFNaNngrWU9Hdyt5cXZJTmZLdGk5WC9EdTFpdEZHOFJkVDh5ejI3MVJ4cUVmUDlIKy93T1N0RkZ4MmxlNW5jK0xqZDhqV1U1dlF4N0xIZy9lWWJzc1pnbmd4clhBTCt6Y2lKRWVxRWoyZ0tqd0JJT20zRmZ0Q3h0eERJYWdvbUdya0hOdUREWW9BTk5GN3lCNDRwb0JyTzhWYm91MTd5Y3dtZ1Z2MnJNRCtyb0o1M3ZpT3JieCtWTnI0M0doTDBweVk0NEgzLzNESnJvenB2SWcweUEvYWc5ZHM4WFhSRVdHQVdXenFJeUNrcmIxRHRhQmhCTHpSeVR2YW0yenAvcVBnWmpsZWRQRWJrMUNycklyNmpaK21zeThPYWJXY0RhNE1hakR6OTg5VWpROTh0azhMUThJTnZIWmQvM3BKVHA1YnVPM25mSTFNMTJ5RU5QdFFrYzdpc3YvSjZVTklXdFl4UllWanR1eDRsbkFyRzBCV01TY2pOZkgvdytwUHZzbGZOdmVzbXZheTlqYUQwVDhyczFMOWpnK3NrclRBMEw4WEY1VG44eGFOUEx5MjZ6Zk9hOVZ3WVB2VlBWdXlVWG9xaSs2STZ5d0Fpd2ZNUDVCcVRZRjZraWxzSVNoZmx2S0hORE5OT1ZIclNvK2Q3SGo4VS9oSS9MVGxjOU1nakdVcFMrK01wQm1McDlNWEVWSm9EK2RoYkloT1VzbS9DZjk0NldRU3p0cko0ZnFRNE1aZjk5K2tJV1YrVzMzUDZ4dHk5ZEJBWC8vVnh1YUlPZjJuRkVtM3ZCNk15bmlrTmZJWlpKNnAwSnk5MlhhSEpyWG84THNVeHEvd25MejlKcGlKN0taY2Y1aWFkaHBBcXVzMzVzNXZ4Y1hsRW51T0JBWGU4dDcreHVoMmliRCt5dUNoRkU3MmdMWk1MeXdoa3JCQ3UzWlJxSXBUUkZNUngwRExtU3ZvM3I1L0lxT1dUUHZkcTVDZjh0OTQ1NXRkaXY0VWRkQVdZSVJpOWJDMlRDc25XSkpsTnRYSmFwSVpiU0ZNVndMTUhRMTVKYzFKVTR6MzR1T3kwK0ZucENGMzNDWXE5dHFYRTJaS2szakxhOUtJWFFrY1VDV2JCOFRuU3NHS1Y1TGhETExHaU1QKzRDT1hCNk82blQvWTYvSVg0NjZGTmxiVHByTGRkclVwOGxyeU5HYjcycm9sYmVuamU2RWxzZ0E1YXdyc0M5TG5ySklwYWVMWXJncW5aKzhINXQ3RGxCcHRjZXVRWUZZSEQxWVNYT0hKL2lZZ3U0bS9DZWtOZStVa2lrSjNVcytnYlN0VUM4U1dDQkRGZytMNmlzdEtUZ3kyTTNhZXFJWlFJTUppcjZsNTBuTmxKbVlJa01qcTVlTytvcUUwL1FZbWFON0RZc0xKc2pTajk4WG5IcnlUWForS251aDNlcExKQWV5eTNKNWI2U01tS3BHR01Lbld1c21tME9OcXI3Wk05Ny92cWg1OVpjczhCNnZQSnBBY1F5bjdpTUxWY3R1bTF5a2R4cGtkOVIwbng3WDdsUm5WdWhZMktxRkxvbllnSEVjaUptejAyaWF3UGFadi9UenVPL2JwT2xHZVY0RVJ0NWxCbW5CUkRMY1ZvN2gyazFhTVZzZTdtYkwyM0ZVVzY4RmtBc3gydnZ2S1cyNmp1UUlqSi9qMnhIQm1QZ1pDMkFXRTdXL2hOUC9ZVUVPZWdua0VYUjhWdGd5ckQ4LzVGSVM2bzUzb0ovQUFBQUFFbEZUa1N1UW1DQyIKfQo="/>
    </extobj>
    <extobj name="334E55B0-647D-440b-865C-3EC943EB4CBC-16">
      <extobjdata type="334E55B0-647D-440b-865C-3EC943EB4CBC" data="ewoJIkltZ1NldHRpbmdKc29uIiA6ICJ7XCJkcGlcIjpcIjYwMFwiLFwiZm9ybWF0XCI6XCJQTkdcIixcInRyYW5zcGFyZW50XCI6dHJ1ZSxcImF1dG9cIjpmYWxzZX0iLAoJIkxhdGV4IiA6ICJYR0psWjJsdWUyRnNhV2R1S24wS1hHaGhkSHRqZlY4eEpqMWNiV0YwYUhKdGUyRjJaWDBvZVY5cFhHMXBaQ0I0WDJsY2FXNGdVbDh4S0dvc2N5a3BYRndLWEdoaGRIdGpmVjh5SmoxY2JXRjBhSEp0ZTJGMlpYMG9lVjlwWEcxcFpDQjRYMmxjYVc0Z1VsOHlLR29zY3lrcENseGxibVI3WVd4cFoyNHFmUT09IiwKCSJMYXRleEltZ0Jhc2U2NCIgOiAiaVZCT1J3MEtHZ29BQUFBTlNVaEVVZ0FBQTdBQUFBRFFCQU1BQUFETWo1QTJBQUFBTUZCTVZFWC8vLzhBQUFBQUFBQUFBQUFBQUFBQUFBQUFBQUFBQUFBQUFBQUFBQUFBQUFBQUFBQUFBQUFBQUFBQUFBQUFBQUF2M2FCN0FBQUFEM1JTVGxNQXV6S1o3MllRM1NLclJJbFVkczF1VzVtOUFBQUFDWEJJV1hNQUFBN0VBQUFPeEFHVkt3NGJBQUFnQUVsRVFWUjRBZTE5Zll4a1IzWHZuZDZkM3RtZW5ZK0F3VVE0NmJIRUgrVEZvcGZ3UXA0VmhWNG5TeFluaXU4Z0NDSnk1TzZneFFzb1lRYTBacDBvZGpjdjVpTXhaSmJJSVlvRmRKdm5KeEJHbWdWWnZBZ2w2WUdRT0U0aWVvd1F3VWlrSnhIaGhSQzJkM0UvMmdaNzYvMU9mVmZkdW5lNmU5cmJiYW5yajc3blZKMDZkVTZkcWxPbnFtNTNSOUhVcDBlYW80ajQ4UEZSYWsyZ3ptanFTVUh2V1hjbDluRzNkTHF3UTczNktBS3hTNlBVdXZwMVJsUlBDbnJrc2l1eGo3dWwwNFUxdmorS1BIbjJnMUdxWGYwNm82bW41TXpYdnExQS92UnhwM0M2a0RuV0hFV2dCZmJrS05XdWVwMFIxZE55M3RPdmFwZ0FIMGZXM0JvK3BpOTEvOTlJTWoxWEREdWllcnBQY3V4ZEdpYkF4NUZWSE1ubE9WeWZCZVFvdXpBUzEwa1k5ajVtcGQ3ZFA3dTJ2K1NqcW1jNHQ2OFltQ0FmaitZWVczTkpwZ0pyZWRIQm9FSk53ckNXV1FWNC83N1NqcXFlWWJ6SXpoc0VrSTlIUmNhbWNNb1dSbzJCSm1IWVcyLzhTVEpvNzg5ZjhZb2JQM1F0Z2IvdjlIa1NDYXIzN2xPN1NjcjBuTm96YnBtSHo3RW40dDZhU3pJRjJHbTJQcG9Va3pBc0pEMEVhLzZ5a0RqM0w0RC9JMXY2a0hySEdQTk1sYzFqeS9PMEhsNWs2MmZZYTdKWlRLQzA2NjBnQTRzd0ljTXV3Wmc2S0hnWmtHYW14Q0gxTmhqcloxYnlDcGZZcHBQajRrZlpEeEUrOWVvT3llU1IrWkUzTFJNeTdGSFljazMzVzRPeHB6VVNBSUxxVlJnYmJqVEhQM0paTzNpRDNQRFJxWnV5Ryt5NEsvVEEySVFNZXhoTHJKRnhHV2F1R3pRQkJkVXJNK1paS2xIUHphaFlRNGxLYlB5bzJBMjFwbTNLTmxqVlZXSmdiRUtHM1dMc0tTTmpEb2JkTTJnQ0NxcUhHZXY2MWtRMUwrT0kxNGFOTnk1WGlYcCt5cVpzamozaEtURXdPaUhEd2lyMmdVcU4wUktYbHNMcXpURmhqTFJhaWZ4am5yKzM4S05xTDlTZXJpazdOK3BtSjRvbVpOaUd1MmtFbXJFUFQxSHZobnJDZHRrWk5jdjdFNlhCNzFGT1BSZnZadk80dXFXbGtaZllTUmsyWnM2dFVvc3hsdDVsQjFEUFlkcGhydFVNbmx0WGhCOVV3RlE4aTE1WU1JUlFrNW14Q3pEa3FpVmxCM2pWd2wzd0FPbzVqRGJZaVV6Y0tad0dKRC9jaHM0UmVleUdMWHptTEt4RXFYZmVhY2xHNWxGc3o1NHk4RFdid0lZUG9wN05CN3NaZDFQbDR3N3hOQ0JMUThiOXRzeGpObXordFRDUlN1bnhrTHVOeGNrQXF0UnRzV3o0SU9yWmZLSUNjemUrUHU0UVR3TnlaT1RqaVhFSFR3c05aVlI2eWpQRFFCY2RRYW1kalNYWHdlMnk2Q0RxT1l3aWYvVDR1RXM5ZWF6a2JkQ0drV2lzTXpaZmhvRnUvdm5mL0NlZVBsNU5GUVRIZ1hZVVRFdHUrdkhnUWRSekpTaWFZMHhlNE9NdTllU3hzaWZ2TUJLTjFiQVYyT3VOZzdUZWRnL3dhY2xWRzQ1azlZT281M0tyZUVjYVB1NVNUeDdiN3dnOVM4SnhHaFpYTmsvVXN4clRaV1gzUUlLT0ZOTmZ2VHFJZXJwRkRteDVONjQrN2xKUEhDdGtyRS83Q2pkR3crYTc3SW5xdmcxeWdwcTdqUzNCc0traDlJSFVjOFU1NGwzMCtiaExQWEZzMFF2MmhoSm9qSVk5elhyTndkck93NUI3Rm1rRGU2T3FoVHZnZ2RSek9HRy9ZNi9zZEp0ajRmbkh6L2JlOFhXM3dsaXdoNjZOVC8xRWZRQldiLzVZZk11TDF3emhzcmMrelYvVHU5K1U3Z09sRy9iZWEvc3Y0Slh2cmZVL3NnOFhYbHhqTHh5RUREUzRJN2ZEQW9xZDB0OUs4ZFdqTnZKL0hkL2NKQ0FydmZsRHRkNTMxMndLck9VMmlqTi9nODhYR2NNTy9FVU93VGlRaHhrN2hkaHdYZkNhNzUyNisrTEZjeWVGaDlvK2VlN2l4Yk54bFpjOUFNS1k5YzMrZnNYZGQrZTZ2WnB4YkV2eGFxWjBxWWE5bnJHWWU2NUYxaE5BSmgrOHZXbmYxMlRUMHZzVFRVT0MxOGd5WGdEeDFLTnFpTDVQN25zRkFBWDZOZGEzMnNHcmllNHhpSVhQeCt5T2FwUjcySmJMU0hnQTZFdnNUK3ZSUW92MWRqZ1RpaE41NGt2UHRvQ3JWUFJ1eHY0aXlyK2U5ZGNJbzdUdER2ZnRKK3J6NXJhbjVTMHJvb3I1VERQc1BMdWpqdjdEcUNpK3VobzlNTUJoTkNjMmpMTWdieHZieXJ4bjk5UWp2aS9CK0c5Nzc1UDY3UzJ5eTM4WFJlK3BPZEcyUDRBMG51dXlWM01PNVhUWDRiY3dFTDdJWGtsMCthSTBTZUhHYThpWXZlZXZVL2IxTVNFL1hnVUlpMytZc3NwbW1yYWM4L1FjMjRtd0UxOGpJcVRZMkZoa2VKOXBoaTNUcmRvU0p1RlJPcTI1elIwN0hnK081b1pZNlRlY2x4OFdvV2N6eEZMa3VlcFJYb0g4T0c3dDB1dWdKN3RpNUM4NVI1ZVdLK09WTmQ1Ujd1YVFlemlWMWNSQVpSVjVpb216dGoxWmdhWXBGT0FKdnF1L3c2R09YRkNSSXpMb1BHNlRGNG1QMDhTcHBvN1lzWHpaOTU0V25RUlRETHZZcXhOQnpIWmFlL3pWTTJmZ1U1R2Zsb2M0L21vNzI5YUdIS3MrUjRtNzZsRm1pVlRFY0ZnakpDVXRzMitMa3NvUExJcUdkdzJnY1BUbWNVNzJoM0g2MGFiRloyQndnWDJ2TG9ocmVvWlJoS0VaZEtXbElNRjVrZG5WSFJrcksvS0NCa25JbEFLWTRObStKY1d3RmZHK1hwbTlreFNGSWF6M0hVVDcvbWM3WTVuMGFjdjJOdmFyKzd4OTZxb0hWbmwrWndyTkx2aDhMYnlod3V4bCsxWEdzdVBjeU85ZDRuV0tjcm9zeEdhK1dNeGM4RTJmU2t1ZmRBbUJ3VjV5eW1LZTdzamlHak9qcHlQbGJMTytMQzFwMTZkR0d5L0lzU29kQUt2OVBqeUFFRjNXU2p6Q2hsMlFNVVNIOWVqZGpLSXp3eEk4ZUVZOGhBK0RabW9lNVdCWHNicUYyZElncGFGcXBXWHVnMkhZVlN2VEF3c3F0RmlNYlkvZDBiTkIwRXNjQnlTQ0Y1MlU3SGlzZkRRUDQ2ZWxYWjhZNzNhUlFaREFlbzhEVWRTeHhtVGxoendURnBNREFHdU1uQ0xJcy9qTmtjL0VudjZTWUFMR1FtVEpNL0VJRzNhWnVDQlZHTzhKcUNMYUY3bWh6MlA3VXBoYXRJM2RKSFRoaHRlQjlYV21KQUM1NmhGQmhWOHV3QlZ6SG9FcXlGcFdJNmVveHo4UnRqMHBKVjVXMitndFNGWW53b3lFemsxTmliNWVBZWs2WjRZWGJwK1VYRGUwUTRYUDJPT1pNTHZTQnA1YWdHaElWT1VVSmFvTkIzQ0NZeEVrM1JWUXltZllzQlZadlNQR1JWRXZBQ2xjYUs4dnE2UlNtQUphWkhTNitRMm1JQVM1Nm9FaUw3eUpGWTBFcXBWTTU5aUxTTW1MT0FTT3lTK255elppbVFBM04rcytMYnNQT0hzclhva01Ld3lBclpXS2RpQzZtcDVSdk1QcDJvb01tRm85SVZhVEYvS1A4aW9lWnA1V3NrT010R3U3V0E2VnN1RDlQcjN3bTRZOGFHV2ZBV1NUWTl5eGM1UnFBSjVubHdSZ1Z6MFF5TGdWVzZiekFYS1pWWmFPQ3ZOYWRTZVZiTW0xVkZVVWVFbDd5UTNWcVlyZ29FL2EyRFU1RTdncDljWWh4cXBhSDQ3SjE3QzZscDNVenNnTkQva1NzYTFYaW9ZVmdBV0ZETTVZMVJ3dHJyeldwK3ZCeWxabW0xVXRMQnNrYlFWRm9jejJPNjV5MVVPMURiRXF3QVppS2dUYnFza0ZUZnMxUWJYQzdQa2JSUUt2NmU2YXR6WmUrVzR6eUhxb1RMU3ZiR2dGb0dpd0x0andsWk92bmVaRnU1WmNQVEQrSlJWb2M3ekgwRjJpSHZZcmltLzBzc3RWbVdrL2dvYVZ6WkZYU0lSRXVlNEw3Zm9LTHUvdndoUnBCSnNvdHZtRzFaV1M0TzNDY2hKejFLTzh6aDR2YVZ0am5HYzRIM3BCZS9pWHFsYkJpbTVZWkhJY1BrSDM2dHZxbXZvVFdRTkhVKzBIZkxsL1FaSVlFMXZSMHhhdG5IenQxSGFpUFFqUGhNZXVjb0ErRnZsMGo5WEFST1Nob24yQUlkY1ZOT3lLYUk2aWExVmR0N0NsZU9zY0RuVGRxZUFXZWhna2w4RVpyYzFtdlJGa2haclRwcU1lVWRTYW5NNE1YbzU2SDJib09BVkJ3MkxoY2xvVU5iNlE2UkVjcm9NaGxtRXhzaytJU3EwOS9vUUl5ay9UU2FMWW9UdWFGMTRFUXZod09lZ3hHTlUyRmlOL1ZUQnpQb09HUFNSSEdSeUpNM3VvWnRuNEFKdFJxRy9zY2h1R1RReGI0NVlFeWJHaXk4cFJqMGkrS2VocVlUbEVJVHdWKzdXcWhLM0hpaGNiY2J4ak5sK0s5QzMvKzcrelo5R3daalRMMkduTEhsc2x1U3hqMytPcGdIb25oSWlBTGtsaDlmWkk0dklSTkt3aXdXQlExVlVXbGwwN0d0SFo3RWVKWGZ2SGRhRUh3SmFHYlVWSExxREsveEh0ZjV6NWsxU1BjME1zNHBCNVRYUmhseXVmOXpJcHF0Uk9sNWR4SEMzdXVaVG9OdmE3NHpUc3dnMjMzbWpOV0IwOXFXQUduYURqWkZxcGRrZ2ViSUZjc1JBU3FFTVpFeDVqR3B2SmJ0Rm5HaFpSenA1Rnk4RnQvN3lBNTlMV05KSDRmdE92VC9zVm0rMldYZzVCMmNCMm8rRmFMS2tlNXdobm9ueFJzZ1YrQm9CV3JueldLd3NaRnZzUWZ6VTlldkozdjRMc1hhLzJxT2g3WG9VbWtNd3lXcE54MFp5MFNRZDYvNWhLWGJsL1RXcmUxbkVGZWsxTDk0RjZTTEJNdzI3b0VXS3FMdnk5Z1EwVU5Lenh0NFlRRU1hckduakFWcXdGTjdydjFFZlhTZ01aTnVSTXJGWk9vdzFLLzJubEFjUklkVElJUjlodFJaKzZlSHlHdlEzQjJVZi9vVzRidGlON1FNWk9VUXN5V0ttM1JtSWtEZHZRSzBsRm0xZ0w3QUdaaHNVSWFYcjBLV2pJc0drdmpGTlBHclp3S203Y05aaGhZWkxWRkZrb213WVBUM3BjYytMUWpBVW4xejhMdHVNeWJMN00yRjExOExRTml4bHpncHFSc1JONXFxVC9TUzVDWmc2Z0F0WFBTSm1HaFV3WlZaMGlhNDF3OGdNSVJxTEZGanFxdlkrZzlReWJWSStUb1pwck02K2hCOUVJSlIxKzgvTERlc2dMY3NLMy9KRWxpc1psMkE1ai84VTUyb2JGSXM3ZG1ZeWR3b1lGVVZYSUlqK3Q1Y2ZheGpva0JzazBiTTNyYzFNdEFUbGZEMCtVT2hrcmppbExEZ1pDejdBSjlRU3Y5bjYrQ0pjTFBEWHR0a09HM1hZUHB4VDVtQXo3eDNwczJZYVYwVk5CdVlwV2FNWW1OTWNZUHlIRUMrMURsZUR5bVdWWStGZDN3SHQxYmJSb0lnTTdPd1NqSnkyMkZYL0NER2JZc2ozclE2MUVmMU5qbERidHd0QStGa01rNlFicHFDZmJKZGhzMDJHNkIyeUtZdHV3RVdTcjRtVUJGYzkyN0EyZzRvWXdvcTVnL2x6UkYxM1czSFVvTENUTHNLRnRyRlhWQVZ0cThEbTVRYVRsYU5HdzkrWkU3eGsyb1o3Z1diTml6R0FyaUw0ZlFxOEtsNmNvVnJ4YWhLTlRMNmx5NjVsdTJGeGlZNmN5a3ZleENPSzR6d1ZqeDdCb0ZDdkp4cE95UVF5dTVDWVNzVWpURW9oNlJ1eUQrRWxWU0dhYk9zdXc2Rk4xYldwWENjTGVqK3NFYVdSbTErbEpkTDQxZjBIaUdUYWhIdWNDWjVLMWpaVXRGWXJlcU5ud0FqWEN5OTZzbG5WVERUdlVmU3dFZ0FGNWNneTd3YjFxWjArV2JZWFV3Ynpha2VYaWdkRlFGZEErb1NNUlpSa1cxVGNGby8wL2p3UVBMSVAxbUwyTnhXcmhEVmJQc0FuMU9NOEJmQkhSNFJMVVdTSkN0enV0Y0h5ZGFsZ2RjRU55UDYxNkNvT0o5bVJDbEU4SkNoRTlxVXMwMm9hNVd3T2lRdVYxaDE5RE04TzRrT1BsZ1pQZmMyZzBrbVZZVkQ4dUNPZlBpMmZobWxza1E4MUFBb3NEVDI1M0c0dERUKzJzQkN2UHNBbjFPQldjeVNWZkJJUG4xaFRjY01PL2JXOFFFZDRKSDZLbkdqWWE0ajRXNFk1MkxOeXdPWGxYQXU2WHNTZFRZc0l0SlM5UjRKVXVLQUwrckducnQxWG8rRnZzSXJ2VElWSklsbUZSZlVmUWJZaGV6QmV2ZFB0MVZkVjU1b3dHVG40U2NiZXhzQkJUSzQyZzlReWJVSTlUWmZvaVhMNnR5WFpMN293TnZVRUJMWTlMYXZ1UmJsaWJhaDk0eXlnSFBlQThsR0Y1OUtSako3cHRVVjZXT1A1VWxmUDFCWXQxSDVkbDZKaXZuWTlDUDI2RzZsbUdSWFhSZ3JvcU8vTVVqa1AyZUtPSmo0WVh3aVVJVklhN2pZV0Z2TG51R1JaQlI2RGZON1F2VW15dFo4ZjQraFYzQWU5NGc0aHdkTDdkUUdsZGNCcUxZYmVOWStGejFCZ1dNdTdxMkltZnBjcDJxWFY1RTF6eit0b3NXalU1WHVsK3RheG1uOVVEQUlPR3pZdVZvS2I5UTIyWDF5cGV3RnMzVDdzTUZMYVZlUktrcVBCY2NUYXV3RHluNmh2V1Y0K3phaXRmWkRGV0lBMy9TeEpaY2YxOFdSZUljc0lQTzJ2c2dscjN4bUxZQ28rUmVGdGl1ZGN6ZGdQeFMyZFBTa212ZGxqaGpMaFVwM2NJVDJnQ0F2Uk5BV2EvOFBDVlRhSzY0RkJKSkdqWUZ2dEZGSXN4Um5TRlhwVWU4MWdINXR3cFFOa2lMWHJMbDhwUFBMZWRNQmdhU2ZIZktDbDl3L3JxY2JLeXRZMHR2UHgrcHhGYXRxRXdUMXR1M3hSMWdTZ21ISXVCb2tibWFYVU1OaGJEZHN3UWc2T3lYVEZGVDdWMUlRVStJWVRhRnFHUFpTRFY4WHhackdnd1NNVFd1MWFuZDcrUGF6WVdFRElzVmtGU0Q0M0pEYlI4Ti9mSWszVHhwVGJWRmhNT3h0NnV5eTlYZU12V2dXNlZSYi9PcTAyUGIxaGZQYzVIK1NKQ3dQQ0NZazVQV3JaM1pVWmJRenpEN3dUQ01jRXZTV3JzZld2dmt2QllETnMyYSt4Mmx6cjFtQXJTd2I2dll5YzBXZU5kTHRvdW9aOHBsYnlUazY3eWx0Z2RjNUhud1EzaXJ3dHk5ek5rV0pwRm9JS1BFaE0rcW16eVNwVlY4aG5KbmJUZ1dGTGp5VzBnZ1hYdGpxVDNRTmdlMFN3ckYrOGIxbGVQaUxVdkFreFJ0cXBMWmZSU2hwcDJVVmY0R3A3UHErMUlrRC9BQm5qREV2ekJmbFVTak1XdzZFblpoZEc1TGRxc0xPbHBVZFBUaGpkNGp4bWQrZmlDa0dIRjYrdVdZbGFVcThjUjZJMVpXSmNpTzQrUVlTc2krTzZvNy8ybzE4ZHJPelE5NUhCeXVCQ0NEbTRtTXBNWjZFeGhTVkZFZ3dqakJjUHprcVQxRGV1clIyVDJOaFoyTklha3drWHpWVVRyVi9Xb0JNYXEwMU1sZ1o4MmtmT1NDUlRHWWxpU3JjcGJtM3NhWVdJeld0WU90NlBjcVJBR3ZhZEc1N0lhbHY3M0YxV0lUL3VLWGFxMmNZS21uM0lDZ3BINkRCbTJ6TWZaQXZzTldlZU04Sko1Mm1zbnZuQ2hHTkhiNWNxYm1yd2tSQ3ZnY1pPOUFwUWJ0c2hGUllGdldGODlxZ3R2ZTBueG9MamFzVmZPWUZ0MlUvU05ObjFjd0dzTEhIMjZJNWdWYWthRHNSaVdqb3E1Yjg4WEwyQXdia2J0VFNYMmhqTys4UTFDTldYTmFvQXZzQ3BxL3NTdXVFcEFCd3F2RWZBKzlObTJIaENVWTFMSXNLaTRTa3M0M0hjVmxMUlpvclJ3RjUrV094d0pmR0JKdnpPUTdXWEI1OWlIVkJDV1QyRDFra2pTc0w1NnhBL0doSVFpRVFkM0pTM0s3Mk5GdVZoN1BrNTdsTW13UkZhVnVOcmR6bmV2MUdVSm45M290b09tRW82ZWRzRGtxeGd4UmRaN3VUQUljY1ZrWHFlblN2a3V1N3hHU0tkZnBRY1NSbHlkQS9JRHcrUTh3TGZpKzg5bWVXNllJVzdUQnJjN1d3d21qQnFiR0JyRTZFRnJya01jcDdxRFBNalluemdaUHBMNzIyLytISm5oeWwvOStoZGxHU1lHT3dGNFN6bWl4SXoxMWFPS0dPNjc5S1JFTHNDZG1HZjZUVjZTTDd0UkZkeVdHeUJJdkJDVDNJWEgySlVkWG85L2pHWEdSdmtpTFBzTHR4Wjc2MUgwZHNqNUs3b0I4TmN3Qi9EVjZ5dmZlTzhIeXBZdTJwVkl5cGV3cCtyUnZmR2RzWEcvV05uSVJza1VtckZMZERYOENBYk9JbnVxbXYrQzNUditLYnJERUlPT1hWZDFzbHlrQTlWVXFzdWlGbDlyY3ZGeFJlcTdZbXpmZGxTWmVyYWxMK0o0RWQrOWQ1VERBZGxYVVBMYkRmWnZxb0o0bHJ6OWc4TGhhL3BuOFF0VlRZdDhQSWFOQ3BBTzZYUEUrYmJldjFzTmRGMXZnc0NxeGttZloyZ2FudEh5T0MydXNXZmdTWjlSUkJqV1RRVTd6NUJob3k5Ui9RK0REbCtjajUzM2hpcE1yLzRPRzRFc3haaU5mL25TYXFDSVo3VzQ1UHhEcng2SUJQcjFmTmxvbVRDc3J4NVlsZTNodnRTOWEyUFBhZkpZbC9YT1FaYnJuRnhhbkZ3NmpSZGVWZXQvaHdhRFNXTXliSlQveDQvRjczaUQ0YXVoVC9ERlY2TUFGaDcvVnU4N1g3Tnl0cmt6c3pJV1BoUDNYMUNGTWIrdk1wZTlkVmpsQjExeEZEMzZyZjdQY0pMWHhqY0pRRmJvK2sxcFJod2d5K3FVZk9kcDRmMjNWNGt1Zi92NzYvVGs2WG80cTloYWJ4S0dUYWhIdXo1cmVRQ1hsVDNCUzMwdVBINlczZkw4SFlXcVo5RnFodko4WE5IUmMxeUd0WGtPQ3g4T1Q2TTVzWHB4YnY1OWxXNGlPR04xcVEvQUNWenc4eHo4ZDdyYXJzNDVoRVBrSVIvOHMvaW1YWk9YTUd4U1BTd3MyaGZ4aWh1cnBuNDZoR3BWdTlUSDdiS3BNQ3lXUWtjbWlheFlWa2pkZmc1bjJMVGRzR2srLzJoTm16Ymx2V0pESElRU2hrMnFaMjlqT1kvUzhTQXJMM1BKT3pYemNZZDhHbVlzUnA0amswVGFWb1NSdXYwY3pyQnB1MkduK2JkOGV0OGZ5WFRvUFNSaDJLUjY5amFXMTI1Yk05NWpaNkZIek5MRWMzM2NJcDBPVjR4RHNSMGoxSnZXSkZ3MEM1SFlnejlTTjFRS0dzNndmRGQ4YklEZHFtSS93ak5oV0ZjOTRualkyc2J5RnNwTi90am5ZOHVMblh6Y3FUNE5NeFlIdUh0YXFFUHNTcFVqa0V6SFRrZDU3RlNyYXlvTkRHZllCc1ZPZEJmd0xLYWtZVzMxZU1QYi9nNG9Ia2llc3JjejhIR0h5VlFZOXBBeElZYTMzT0hpTEVHSEZCdTB1dWk3UUZ1Qm9Rd0xwNGpGckxScE14ZzduRFNzclI1dkRqbzZ6ZWJVNmFxVDZ5TjU0OEY0a1krNzlGTmhXRXRFeEJWeStwYVl1ZGxvaytXUHVzY3VRbytoREF2bWF6aVNXbmU3WU14WTByQkd2WCsrMHFUVzNJc1JIQjJITkV1SXRXZ05meXIwY2JjQ1ZxOWROMmNTV0V1ZlFXS2V5b21xYis4Z1VJdGNLTjBGSk5KUWh1WEh0dnd1SU1GbmZCbmIzbFlHbkpWNnVLeW1aUUFiZERmZ1BuMXBrT1kzdkhNY0gzZDU0RFRxdkpzekNjeTgvRWx2Rk8yUUNCRHN1QmFGSDdFVTF6VnVnS0VNdThUZzgrWUdtaDZtaFdHaFRuTHpwdFRyaVAwcllpZFhsZktGUVJwcHVidFlESmRxV3JYYjMvTGZXbmdqOUl2dnZUMk40aXJsRi9RUkJlNDl4T2xjeWU2ZkVtYnhVbkFoR3Nxd09WcWxPbnZQbmxMNTIvL25ReGlaSDNtcE9LRlNEU24xYXVKMXJyS3RHbWdXekpxamFnU2VDOTROZ0k5YlZlQ0dWZHExc2ljQmx0WFo2MUY1eXl5dmVLUXNjM0RGNWNUWkpCVU9aVmo4d1dwMFNOOHFQUXQ2SXR5VjZSbUh1MVFQWlhERldPbjNuTkxsZ1h5SS8zNmxqMXNzQzZ4Mzh0emQvL2ZjeVhqaTYrd1I1WGZWdmVhRHpxMTN2bmFsZUtWcWlhN0I0UXg3aHYycit2Rkp6V0djd0RZN2VlcmN4WE5uVDNycnJGUVBob1hUM1dhWHEwNmo1VlVIVFVFcTNyejI4WlJxRTg1ZTBCR2YrTFVlaERsTlc2U2xhMjdhc1hFTkQyZlk2TEdUL28ySjV2UnNBbEs5SW8xV2hFN0huYmJtUFlzNWhScko2OVZLWlBtNEpwd3lvSzA4NUJuMjlTajZhU1orLzNoL0lZYzA3UDRNbngwS29kNFcrMXFFSzduZmM5dlkxdWN3YnI2THpYbGUxY2RkNnVuQmx0UzZnOWNHVHNXczk4b0JSWHVPR0Zhb2w2dXhjNHpkNGFuMjVicVhFVVN0RzE5ZTd1UEJTdE9RMlZJM1BBdVB4ZjBYTndjVjZUbGkyRWlvVjhEL1hIeDJVTlVjT3V2OVE1N3Y0dzd4VkNHTCs5eVVwZ2o3WERIc2lPcHByZHRxM01zY0g5ZUUwd2QwQmdyNmZibnozbXRBZnZuVTRLT3BwOFRQZVFHWGp5dTZhWHdlMDhlS1EwbVg4dmJpVUR5dUJ2R0k2a25STnR4OWNlVGpWME9Ea2R2NGcvb29WUi9kR2FYV0JPcU1wcDRVOUsxMVYySWZkMHRuMkt3SFpqMHc2NEZaRDh4NllOWURzeDZZOWNDc0IyWTlNT3VCV1EvTWVtRFdBN01lbVBYQXJBZG1QVERyZ1ZrUHpIcGcxZ096SHBqMXdLd0haajB3NjRGWkQ4eDZZTllEc3g2WTljQ3NCMlk5TU91QldRL01lbURXQTdNZW1QWEFyQWRtUFREcmdWa1B6SHBnMWdPekhwajF3S3dIWmowdzY0RlpEOHg2WU5ZRHN4Nlk5Y0NzQjJZOU1PdUJXUS9NZW1EV0E3TWVtUFhBckFkbVBURHJnVmtQekhwZzFnT3pIcGoxd0t3SFpqMHc2NEZaRDB4WkR6elNIRVdnaDkyZjZ4NkZ4ZFdwTTVwNlVyWjcxbDBoZmR3dG5TN3NVSzgraWtEUGxSL0pIRkU5MlNWSDNQK2JqWHg4bEo2N1duVWFBLzJDdWkvTmMrWm5iVWRUVDZtYnIzMWJnZnpwNDA3aGRDRnozai95RFNqZGMrV0hxRWRVVC9mQ1Blby9FMlNPanlON2JnMGYwNWU2SS8wTzlaRC91ek01dFVkVVR3dWNZKzdmRHZrNENJc2p1VHpkd3JNRUhCM3RsK01uWXRqNzFMOG0wYk4zOTgrdTdkOG5vNnBuT0xlOVB3cno4UWovZkQ2QUlJYmhWWUphWG5Rd2FMT1RjTVcyWFRsOC83N1NqcXFlWWJ6by9RZWhqMGRGNi85MlRiVkpRNFZSZjlwL0VvYTk5Y2FmSkh2Mi92d1ZyN2p4UTljUytQdjc5RjlRdlhlZjJ0Mm5tbE5jODM0OTNzUG4yQk54YjgycE1RM0lhZS8vR1FlV2FSS0doWEQ0bDNYMVY2RzVmd0g4SDlrQ2g5VERYOXg1cHNybXNlVjVXZzh2c3ZVejdEWFpMQ1pRMnZWV2tJRkZtSkJoOFNlb0ppaDRHWkJtcHNRaDlUWVk2MmRXOGdxWDJLYVQ0K0pINlIvU2lxTWRCVGhzeDR2TTh6L01IWVhuaEF4TC8xKzhwdVZ0TVBhMFJnSkFVTDBLbzMrekhTTEYrR004T3psNGc5encwYW1ic2h2ZTM4clk4bWZERXpJcy90dTNad1NqZnpPdUd6UUJCZFVyTStjUE54T1ZFaGtWYXloUm9ZMGZGYnVoMXJSTjJVYjZueGNuOUhNekptVFlMZnlmc2hFRWYzU3YvcHJQWkZwUVVEM01XTmUzV2hXQzRCR3ZEUnR2WEs1U25ma3BtN0k1K1MvUFFYMnlNeWRrV0ZqRlBsQ3BNZTlQUUIyaHcrck5NV0VNaHpRTE9lYjVld3MvcXZaQzdlbWFzbk9qYm5hRy9jZm5ySDRicXF6aGJocUJadXpEVTlTN29UNVVrMUZVczd3L1ZUWDRQV3I1emNXN1F6SjlWc2xMSXkreEV6bDVRbC9FekxsVmFqSEcwbnZvQU9vNVREdmVYOGdhUExldUNEK29nS2w0RnIyd1lBaWhKdU9LRjJESVZVdktEdkNxaGJ2Z0FkUnpHRzJ3RTVtNFV6Z05TSDY0RFowajh0Z05XL2pNV1ZpSlV1KzgwNUtONE8rNG5kbFRCcjVtRTlqd1FkU3orV0EzNDI2cWZOd2huZ1prYWNpNDM1WjV6SWJOdnhZbVVnbGIvcFRrYm1OeE1vQXE5UlRhNkNEcU9Ud0x6TjM0K3JoRFBBM0lrWkdQSjhZZFBDMDBsRkhwK2N1cG5YTUVwWFlobGx3SHQ4dWlnNmpuTUlyODBlUGpMdlhrc1pLM1FSdEdvckhPV1B3L1BHTTMvL3h2L2hOUEg2K21Db0xqUURzS3BpVTMvWGp3SU9xNUVoVE5NU1l2OEhHWGV2SlkyWk4zR0luR2F0Z0s3UFhHUVZwdnV3ZjR0T1NxRFVleStrSFVjN2xWdkNNTkgzZXBKNC90ZDRTZUplRTREWXNybXlmcVdZM3Bzcko3SUVGSGlqL1FoVDV3RVBWY1hsdk1mVW5DeDEzcWlXT0ZqUFZwWCtIR2FOaDhsejFSM2JkQlRsQnp0N0VsR0RZMWhENlFlcTQ0Ujd5TFBoOTNxU2VPTFhyQjNsQUNqZEd3cDFtdk9WamJlUmh5enlKdFlHOVV0WEFIUEpCNkRpZnNkK3lWblc1ekxEei8rTm5lTzc3dVZoZ0w5dEMxOGFtZnFBL0E2czBmaTI5NThab2hYUGJXcC9scmV2ZWIwbjJnZE1QZWUyMy9CYnp5dmJYK1IvYmh3b3RyN0lXRGtJRUdkK1IyV0VDeGsrc2piVDYrZWxTVy8rdjQ1cVpORklMZi9LRmE3N3RyZGduV2NodkZtYi9CNTR1TVlRZitJb2RnSE1qRGpKMUNiTGd1ZU0zM1R0MTk4ZUs1azhKRGJaODhkL0hpMmJqS3l4NEFZY3o2dTdyUkZYZmZuZXYyYXNheExjV3JtakFFcEJyMmVzWmk3cmtXV1U4QW9lcFczcHg5WDJQbEIwQjZmNkpwOHZFYVdjWUxJSjU2VkEzUjk4bDlyd0NnUUwvRytsWTdFVzZSMXFpK1NoWStIN003cWxIdVlWc3VSWGFnNTVmWW45YWpoUmJyN1hBMkZDZnl4SmVlYlFGWHFlamRqUDFGbEg4OTY2OFJSbW5iSGU3YlQ5VG56VzFQeTF0V1JCWHptV2JZZVhaSEhmMkhVVkY4ZFRWNllJRERhRTVzR0dkQjNqYTJsWG5QN3FsSGZGK0M4ZC8yM2lmMTIxdGtsLzh1aXQ1VGM2SnRmd0JwUE5kbHIrWWN5dW11dzI5aElIeVJ2WkxvOGtWcGtzS04xNUF4ZTg5ZnArenJZMEordkFvUUZ2OHdaWlhOTkcwNTUrazV0aE5oSjc1R1JFaXhzYkhJOEQ3VERGdW1XN1VsVE1LamRGcHptenQyUEI0Y3pRMngwbTg0THo4c1FzOW1pS1hJYzlXanZBTDVjZHphcGRkQlQzYkZ5Rjl5amk0dFY4WXJhKzhzOGRjQUFCUktTVVJCVkx5ajNNMGg5M0FxcTRtQnlpcnlGQk5uYlh1eUFrMVRLTUFUZkZkL2gwTWR1YUFpUjJUUWVkd21MeElmcDRsVFRSMnhZL215N3owdE9nbW1HSGF4VnllQ21PMjA5dmlyWjg3QXB5SS9MUTl4L05WMnRxME5PVlo5amhKMzFhUE1FcW1JNGJCR1NFcGFadkk3SFpVZldCUU43eHBBNGVqTjQ1enNEK1AwbzAyTHo4RGdBdnRlWFJEWDlBeWpDRU16NkVwTFFZTHpJck9yT3pKV1Z1UUZEWktRS1FVd3diTjlTNHBoSytKOXZUSjdKeWtLUTFqdk80ajIvYzkyeGpMcDA1YnRiZXhYOTNuNzFGVVByUEw4emhTYVhmRDVXbmhEaGRuTDlxdU1aY2U1a2QrN3hPc1U1WFJaaU0xOHNaaTU0SnMrbFpZKzZSSUNnNzNrbE1VODNaSEZOV1pHVDBmSzJXWjlXVnJTcmsrTk5sNlFZMVU2QUZiN2ZYZ0FJYnFzbFhpRURic2dZNGdPNnoyQktrVm5oaVY0OEl4NENCOEd6ZFE4eXNHdVluVUxzNlZCU2tQVlNzdmNCOE93cTFhbUJ4WlVhTEVZMng2N28yZURvSmM0RGtnRUx6b3AyZkZZK1dnZXhrOUx1ejR4M3UwaWd5Q0I5UjRIb3FoampjbktEM2ttTENZSEFIMGpZVjNsV2Z6bXlHZGlUMzlKTUFIalZRR2xmSVlOdTB4Y2tDcU05d1JVRWUyTDNORG5zWDBwVEMzYXhtNFN1bkRENjhENk9sTVNnS0N5cFI0UlZQamxBbHd4NXhHb2dxeGxOWEtLZXZ3VFlkdVRVdUpsdFkzZWdtUjFJc3hJNk56VWxPanJGWkN1YzJaNDRmWkp5WFZETzFUNGpEMmVDYk1yYmVDcEJZaUdSRlZPVWFMYWNBQW5PQlpCMGwwQnBYeUdEVnVSMVR0aVhCVDFBcERDaGZiNnNrb3FoU21nUlVhbm05OWdDa0tRcXg0bzhzS2JXTkZJb0ZySmRJNjlpSlM4aUVQZ21QeHl1bXdqbGdsd2M3UHUwN0w3Z0xPMzRwWElzTUlBMkZxcGFBZWlxK2taeFR1Y3JxM0lnS25WRTJJMWVTSC9LSy9pWWVacEpUdkVTTHUyaStWUUtRdmU3OU1MdjJuSWcxYjJHVUEyT2NZZE8wZXBCdUI1ZGtrQWR0VURnWXhic1dVNkh5Q1hXV1hwcURDdlZYZFN5WlpjUzFWRmdaZTBsOXhRblJyOXIyK3h1eit2eUVaLzBzYXV5YXZEVGRHcVJnbGpWYTBQeCtScldGM0xUbXBuNUlhSGZJblkxaXRGd3dSZ0w3dGM1V3pkaitDTVZjM1I0c3JKUDEzWHRYTGRGMnJZQXRxc2FtSFpJR2tyS0FwbDVoMVhGVjRWOTcvYnRPcTc2cUZnNDRlOEZEWVFVOEdpTldCTkxtamFyNG1pRldiUDN5Z1NlRTEzMTd6YWVMMGVJakwycTFYRGNUUUk3U3NiV2dFb0dxd0xmbnpsNUtZMkw5cTE1T3FCOFMrcFFKdmpQVlpXSFlmOWl1S0x0U28wd29PR2xjMlJWMGlFUkZ0ZTN3Z0JvL0wrTGt4U3dqU0diYjZodWxLVTRnQUlxZmM1VFV2TFN0MWdnRHA3SEcxYlk5d3A1NGhlMEI3K3BhcFZ1dUxwdzNINEJOMnJiNnR6NnZleHV6NzVSLy9IbmUwV215SEFML2N2U0dwallpdDYycUtWazYrZHlrNThEOEl6NGJHckhLQ1BSVDdkWTlYNXNLYUs5dEZCcTVyTUFFSERyb2ptS0xwVzFYV05zaDRxT291QXJqc1ZuRElmZ1UxK3BQTHM5UVlMUTYzL2pmYy9oQUc5cnNxeGVGdnFVVzZ0eWN2TTRPV285MkdHamxNUU5Dd1dMay9MSEhzblZldUU1NExEY1hERU11eUdqb0ZhZTV3QlJGQittazRTeFE3ZDBiendJaERDaHd0M1JlZFUzNWRONnloYTR2SVJOT3doT2NyZ1NDUWpVNm5vTEZvNjMrOGJYUkFBWUJQREZsYXNhNXBTZncwd0FrZ3pUQnoxaVBDYjlFRm5NR2FNaXh6N00yYnMxNnAyaG9CWHZOaUk0N0RmRDF6U2U4U3FoWGpIeU9GU2pJQlpoaldqV2NaT1cvYllLc2xsR1JhcnV1MmczZ21SQStpU0xDdFlZOElpRHhwV2xXT1dxK29xQytQcHVJWXRnUDBvc1d2L3VGWHNnTENsWVZ2UmtRc21iUHhDVGdqVnpxc2FTZlY0Q1dJUmI1cXBDdnpaWlppem4zZXlDRGxzbkM0djQzaHNTU0JxZFBmRWM5dDJIU0pydE0rRkcyNjkwVEtzanA1VU1JTk9lRnB6M21Cc2h4QnNnWFNlQUZiMEJ0aUV4MUgwZ2JwSHh0Rk13eUxLMmZNckxmeTluME00YlUwVGllODNrOVJFdTZlenQvUnlDRlhraWc3RmRTeWJWSTlYaFROUnZraXpzb0FPRitiS1o2MHNBa09HeGJ6MHdyQmphcVpnWG5oejJlTTNHUHFlVjNGcExCZFRrMjVxVGpyZ0RyWlpQNlpTVnc2bnBPWnRIVmVnMTNhekc4ODA3SVllSWRsTVVneHIvSzFUSFdhelRnTlhyQVczcmJxeFlieFFVajNPTE9STXJGWk9vdzFLLzJubEFjUklkVElJUjlodExRWlVyTG83R0dNNDlRZENia053OXRGL3FGc3psbGJ2QzFSWHhrNVJDekpZcWJkR2hVbk5HM29scVdnVEUyVW9aUm9XSTZRWnFwVE1DODNZdEJmR3FTY05XemdWdlpBVmowdk8xb0JNcXNkcFlKTFZwQmc2aHdZUFQrNjREczFZY05KQnNhaS93WDVWTXVycW50U2Nod1h5WmNidXFxT1diVmpNbUJQRVNNWk9VU1BrZjVLTGtKa0RxRUQxTTFLbVlTRlRSbFdueUZvam5Qd0FBbE5aYktHajJsTGxXWStQWXo1WU4yWE5wSHE4QU5WY20za05QWWhHS09ud201Y2Y5Z3hGT0FhUkhsbUNTVW56YmhuUDRmRWZHTzB3OWwrYzJEWXNmRHgzWnpKMkNoc1dSRlduR1d2NU1kdFloOEpDTWcxYjAzMXUxUWlEenRmRHd5UXFkOFdZRWxub1JXVllySFl5SU1La1ZsNDVvWjVnMDk3UEYrRnlnYWVtYXBhZUljTnVXd3U2b0VYT25vQXF2cGNXMlVOOC9yRWVXN1poWmZSVVVLNmlGWnF4Q2MweHhrK0lwa1A3VUUrb0xNUEN2N29EM3F0cm84V3N6WWROeVBkcEZsdjBuWm93VUZmYUdOdTBKMldsaEhvaXYyelBlcGUveFA2bXhpaXBtYzl6US90WURCRXZETnZTYmg1bHpTRHpRVFBwSGxCeXNBMGJRYmFxdFpoMzdBMmc0bzB3b3E1Zy9selJGMTNXM0hVb0xDVExzS0Z0ckZYVkFWdHE4RG01UWFUbGFORXdlM09NUXprOHJKWVQ2Z21lTlVVYWJJSm41aDlDcndxWHA0aFd2RnFFbzFNdnFYTHh4S3E3STZCS3lDL2tFaHM3bGZGSmx3OHdCSEhjNXdMVXloRVJHc1ZLc3FGR0x3YVEzZ1pRTVU5d1cwMEppa2RKeTRWTzhXUjJDQW5KTWl5cUs0ZVlxT2RuZUQrdTR4ZmJlTmVSQ3AydjUyOU5yZFRXd1VwQ1BjNEt6aVJyR3l1Ykt4VE5xT0ZaRzlvN0NBckN5OTZzUnA4VTc1QU0wUDkxQ2VySFVQZXhFQUFHNU1reDdBYjNxcDA5V2JZVlVnZWplMGVXaXdla3FRckloSTRQblB5ZVE2T1JMTU9pK3FZbTVFRGhtbHVVbkc0Qk5oTG52WnhVbE9rbERDU1lwV2F3dmx1OXBHbGRYaWJVNDN5UjYvblBZSFBnNHl3Um9kdWRsbmE4U1JaRlAyQUdpUTY0SWJtZlZqMFdpQnEwSnhPaWZFcFFZSUhCVEZhWGFMUU5VK3VSNFlESzZ3WUQxTkRNTUM2RUhYNkxYV1IzT2tRS3lUSXNxaDhYZFBQbitUTmZ2Tkx0MTFWVjU3azQ4T1NtanJtZzYySnVhbWVsTStrdGdoTVNTNmpIODdOOVVXNU5Wa1pmcU1pTTUyeWJRYVR4am5YTXBhcXBwemZoUmZZUTk3SFFRenNXYnRpY3ZDdUJWcGN4UkZRN2NFdkpTeFI0SmROUFJGblQxbS9MSlNKZk94K0ZmZ01MeEZtR1JmVWRZb2pGNEJKL25Ia0t1K1k5RHZvZk9hT0JYK1RoVU1KYU8yQWhIU2Nad2hVOXBPaE15MVdQVXhsZlpDcHBDSmR2YXhJcHVUTTI5QVlGdER5dXE3cUE1VGpjZ2tHeExhTWM5SUR6VUlibDBaTStDT0YrcTJxWS9wU0FmY0hNNjkxbEdUclNOVnhaR2NuVUp5akxzS2d1V2xCWFpjVUx1RVY3Mm1XZ3NFWnlOVkpGN3RQZHhzSkNnYm5lc2RZMlh6M09iVVA1SXBlM3dGQjdUK2F2bUFXY2NqcmVJQ0ljblc4YnRyUXVxK0p4MkMweUJZTkMyeWFjNEhQVUdCWXk3dXJZaWJ5czdYYTdUZDVBVGFzaDJqT0xWazJPMThvbXZaQjJJU1JPMExCNXNSTFV0SCtvN1ZMZGViaUxPYmVuRE11dHpKTWdRNGZMYmRzOUFnc0VlUGJiMEw1Nm5GVTdGSzdLUm1qWnZpVGhGZGZQbDNXQktDY2MxbHVWMUhnczZIVVBTRVV2YW9aZ0tLaGlsaFN4M09zWnU0SDRwYk9ubVczWjRZeTRWQ2VUbmRBRUJPaWJBc3grNGVGcmRYcEYrTGhESlpHZ1lWdnNGMUVzeGhqUkZYcFZlaHg1a2dheHVUaWtQSjBXdmVWTEYvakF0aFVHMDhzcVN2YzNHa0lzdkNjMDVxdkhDOHJXTnJidzh2czFNUUcwYkcvS25DMkxFYktLdWtDVUU0N0ZRRkVqODdTMUptT0V2RWJ5R2ZIUk1VTU1qc3AyeFJROTFkWTFXd2lCWUVxbU9SbElkVHhmRmlzYURCSWVPczZESTRRMGJCUUhQRU9HeFNwSTZxRXhhVVQ1Ym01bGxReVIzSEFKZHJHMWNsb05KTUNXclFQZEtvdCtuY2R5b2RJVzY5VVZEUGNaMkhNcFgwUlVZSGhCVXdPQTNIcVAwZFlRcC9CSE4rSG9tVXU2ZXI3MkxnM1RLZnlhd1VhQjJtYU4zZTVTcHg1VFFUcG1UVi9IVG1CZDQxMHUyaWhoQWxFcWVaRi9WeTJEcDZYSVI3QXN3bGgxVHUxOWhBeExzd2hrOEZGaXdrZVZUVjZydGtPOUtGdjErSkFZWnN3bENxMk1ydDJSOUM0NjI2UFNaV3Z0N3RvYStlb1JzZlpGZ0NuS3R1clNDNU9tazdyQzExQWRKRlRiNFlEOEVIakRFdnpCZnRVUWxLMENrenNNaEo2VVhSaWR3MmpGT3dUYTM5WDB0T0VNN3pHak14L0xjYnJpVGFLV1lsYVVxOGZHQ2JLU0dpdXVZQ0hEVmtUdzNWRXJuWHg5UEU5YnNzUjcrWm9kT3JpcGtYUUFuU2tzS1Vob0VLMFNXRExUQmxPdUtVcnAwMWVQOHV4dExPeG9ERW1GaSthcmlOYXY2bEVKcGttZG5pb0ovTFRwbWlWN3VWMHl3YldxTU95VFpLdnlTbk5QSTB4c1JzdDY4SGZjblRoNlQ0MU9kU3VOZUViNlpObXNDdkZwWDdGTGVlL0Q1N2F1SjZua0kyVFlNaDluQyt3M3BNWm5oSmRjdUl0UGp4MlhnY0VxYVhHVklRRkVLK0J4azdNQ2RKWFFJaGVWRjNUNEVxOW9mUFVvSDZhL3BNclJZYTY5Y3NaNlczWlQxTFkrTHVDMUJZNCszUkhNQ2pXaHFjQXErM3lmVDFCbGZ0SlJNZmZ0K2VJRkRNYk5xTDJwNkRlYzhZMXZFS29wYTFZRGZJRlZVZk1uZHNWVkFqcFFlSTBBU2czVEV5SkRmb1lNaTRybzY3bW5zUHBVUVVhN1lKVXdCQldZZUdKSnZ6T1JtY2lBejdFUHFTQXNuOERxSlJIUXo3TisxYXJtcTBkRk1DWWtGSWs0dUN0cFVYNGZLOHJGMnZOeDJxUGVGSkM0MnQzT2Q2L1VKVk04NXMxRU5wbkRRaVVjUGUyZzBsY3hZb3FzOTNKakVQVGt1czBOUC9Sd2VZMHlPbHA3akxnNjVhaUVZVUtXZUN1Ky82eXRBQWRJZWNrVU11d1d3OXlNR3BzWUdsVHBRY3VKKzRldERzTUhHZnNUSjhOSGNuLzd6WjhqTTF6NXExLy9vaXlETjJRbkFHOHBSeFJoazdGcVYvVFZveklNOTExRlF5N0FuWmhuK2sxZWlEdnVDNHFLUHc5N2k1YkVDekhKWFhpTVhkbXh5Q3RlWmF0b2NEQmZoR1YvNGRaaWJ6MkszZzQ1ZjBWWGhlSWE1Z0RldkwzeWpmZCtvR3pwb2wySnBId0plNm9lM1J2Zkdac3hCKzJiTGgrSmhReTdSRmZEajJEZ0xMS25xdmt2MkFwV21GNGtrdXd3Nk5oMTFXUyt6dWxBTlpYcU1yZkYxNXBjZkZ4Unpmc2UzVmNQaEczTEYyRW1zUGk4cWsxUG5IeCtCWS9mYnJCL3M3TXB2bk1EYklYRDEvVFA0aGVxbWhiNWZKYW1GdDArWUFIU0lYMk95RzdyL2J0RjNYVzlDUUtyR2lkOW5xRnBlTE14MzJDWXJjL0FrejZqaUpZOWQ2M3lnOXVkNkV0VS84T2d3UmZuWStlOW9TNmZYcnEyQnl6Rm1JMS8rZEtxbDYzUkZwZWNmK2pWQTVGQXY1NHZHeTByL2hEMDFRTzdzajNjbDdwM2JlenBOZ2c0MW1XOWM1RGxPaWVYRnFjOUowZmpoVmZWK3QraHdXQlNwVjgzeUFHZy9EOStMSDdIR3dJTVB2RXVQM1BoOFcvMXZ2TTFLM2ZiNysyRno4VDlGMVF4UzcrdnFQeHJEWlVmTm16MDZMZjZQOE5KWGh2ZkpBQlJBV1BGZFc2YWp3RElzam9sMzNsYWVQL3RWU0xNMy83K09qMTV1aDdPS2picnpYeGlvVTZvUjdzK2Eza0FsNVU5d1V0OUxqeCtsdDN5L0IyRnFtZlJOTU96ZkZ6UjRia2t2M3J5dXJxVmViWEJ3Mkd2TVNkV0x5NU42dll6NUlyVDVVL2JEZXNhdjlQVmRtVmhxVFNwQmo3NFovRk51eHJyWEs0U1BQOC9kRTVTUFVRTTJoZHhzbzFWVFowQm9GclZMdlp4dTZ3amR4cTF1cDE3bFdFc2hhRVdWNnpwbGJyOUhNNndhYnRoMDN6KzBabzJiY3A3eFlZNEFDM0paWVdPTDJWS3FtZHZZemxSNmJnaXpub3VxWk0wU2VUalZ0MGw1Wm04Q01jaXVRb2dSbDZvbGJhSk1NUlc3WkY2a213NHcvTGQ4TEU3azJ6c25MZDhldDhmeWJUSlhiZ2pkNUlybDNSK1VqMTdHOHZKMm1iRzYycEo0SWhabW5paGoxczFPdkxnTklkandBbW1odHBoa3d4dldwT1NGTTFDZEpUSFRpRzNNcHhoRzdTYVc1Tkp0alMreDVKYUJVdDdocW1qSG1VZnRyYXhuS3pjNUk5OVByYTgyTW5IVGZVbEZjQXRCbjJoSVh5V0lWdkNRK3hLbFRlSGpaS09uVGJJQ2VrckkxdWFvUXlMdVFPZlY5cTBHWXdYN3FqZFZPdThZV3lyeDNPM21UMlNrUlViNGd5b3JNd2xhWHpjVk8zSVc1Mzh0cnVXRzRxckF4MHlKc1FSazl6aDRtaGpWVFhmSm9Lam9YdVpvUXlMdFcwTkp4ZnJpdTNZbjB1OXV1RDVObk1BUVFlSWVvU0tVdWpvTkQyWXc4d2JEOFpyKzdoaGlWUGlrNVFRTGFpQlpncXZKbVNKaUw2WERxZkV6TTFHaTF3bzNRVWswbENHNWFkNy9DNGd3V2M4R1IzR096U0dFazNEMGFqM3oxZDR0bnN4QXN1SGhxeXBMNkZGYjN6NHVLblFRdnN5bVJqT0ZGOUZxS1hQSURGUDVVVFZ0M2VRZysvRWk2R1pOcFJobHhoaWlibUJlbkVrNWVuYVFxVzZ4VUdwaHd0UzZtaHMwTjJBKy9RbGl6Z1YzUERPY1h4Y1Y3VEZHSWl6cmpsMndMejhDZDNGK29OanN1TzZuUktNdlJRTThJWXliSTZjV1dkUHN4MDMwRkpXeGRQbXJkVHJpUDByWWlkM2pKWXYyTlJwY012ZHhVWStydXVWTERFMmRlNUVnSUplQzNEdklVN25Tc3dLNk9iZ2lzdUpJeXdTZFNqRDRuODRvMFA2OG1Ic210S0ZnRXA5bTd0U3J5WmU1eXJicXBFT1pzMnhhM253Z25jRDRPT0dIUHRFbmM2YjdJbEFaWFgyZWxUZU1zc3JIaWxNdm5hbEtJTmxUN3poREh1Ry9hdjZqVUtQenpoUWlnOVVza1lsV0V2MVVBaFhETEk5cDdubGdSWUgvOFZaSDNkWVRnMXlSUGxkZGEvNW9IdEhzblROVFR0QllZY3piUFRZU2Y5Z1BjaDEzSmxTUFJnV1RuZWJpVk5IM1VoNVZZTVpRTVdiMXo2ZVVYV0NSUXM2NGhNL3c0VDR0VG1RT0VNYWRpQ2U0eWVTNmhWcHRDSjBPdTYwTU85WnpDblVTRjZ2VmlMTHh6WGhsQUZ0dGZTZFlWK1BvcDltNHZlUDl4Znl1V0hZU0tpM3hiNUdWM0svNTZxMTdlMXkzVktGemRrN1kyVDZ1S0tidHVlU1duZncyc0NwbVBWZU9hQ0F6eEhEQ3ZWeU5YYU9zVHM4MWI1Yzl6S0NhTm5jK1BKeUh3OVdtb2JNbGdvM0ZoNkwreTl1RGlyU2M4U3drVkN2Z1ArNStPeWdxamwwenZ1SEtQRnhoM2lxa0VWMTBUU2NWTThWdzQ2b251Nk10aHIzTXNmSE5lSDBBZXFtYVRqSjh0NXJRTVBWdm9yVW82bW5CTXg1QVplUEs3cHBmQjdUeDRwRFNaZnlXdXBRUEs0RzhZanFTZEUydkZzYUg3OGFHb3pjeGgvVVI2bjY2TTRvdFNaUVp6VDFwS0J2cmJzU0cvei9BMCs3cXE2YmsrZEZBQUFBQUVsRlRrU3VRbUNDIgp9Cg=="/>
    </extobj>
    <extobj name="334E55B0-647D-440b-865C-3EC943EB4CBC-17">
      <extobjdata type="334E55B0-647D-440b-865C-3EC943EB4CBC" data="ewoJIkltZ1NldHRpbmdKc29uIiA6ICJ7XCJkcGlcIjpcIjYwMFwiLFwiZm9ybWF0XCI6XCJQTkdcIixcInRyYW5zcGFyZW50XCI6dHJ1ZSxcImF1dG9cIjpmYWxzZX0iLAoJIkxhdGV4IiA6ICJYRnNnWEcxaGRHaHliWHRIYVc1cGZTaHdLVDFjYzNWdFgyc2djRjlyS0RFdGNGOXJLVDB4TFZ4emRXMWZheUJ3WGpKZmF5QmNYUT09IiwKCSJMYXRleEltZ0Jhc2U2NCIgOiAiaVZCT1J3MEtHZ29BQUFBTlNVaEVVZ0FBQlR3QUFBQzBCQU1BQUFCTFp2NjJBQUFBTUZCTVZFWC8vLzhBQUFBQUFBQUFBQUFBQUFBQUFBQUFBQUFBQUFBQUFBQUFBQUFBQUFBQUFBQUFBQUFBQUFBQUFBQUFBQUF2M2FCN0FBQUFEM1JTVGxNQUVGU0pxOTN2elpsMnV5SXlSR2JVK3k1MkFBQUFDWEJJV1hNQUFBN0VBQUFPeEFHVkt3NGJBQUFnQUVsRVFWUjRBZTFkZll3a1IzWHYyZlhlM2U3czNwNFNZOGNHYVNkSUpCWi9zS2NBMGhFU1pvMzRFb20wbStBN0ZJTXpoOEFIR0NkemtXVkFDdEZzaEpXY0hNaHVaQUdKRkdVWFpCOG9FcG9Wa1lFa2dwbDgyQkFVdEN0RXZrU3MyU1FTQ2haaUQ4enV3Ukc3OGw1OWRWVjNkWGRWZC9YYzdicnFqK25xcWxldjN2djE2K3BYcjZwN291andwbWFYdUtiaDRkWDJ4cEk4WUY5NFBlWmNqWk9RcFVLbWdjQUtnWUI5SVV3VDd1YjUvVUttZ2NBS2dZQjlJVXl6N3ViNTQwS21nY0FLZ1lCOU1VeHRacDlMR1pTTkYvN3RONzV6NWpIVmlBOHlTRU94S3dJQiswTEVqalBMZXk2ZnNQSDN2eGpQb1ZyNXRLSFdGb0dBZlNGU0RXNTJXMFdValRzNmZBeTlXRVFhNnUwUXFCSDdmMzgvZWVzdjIwbHhZMU10TXFOYktaYXk4VEZHK24vRnBJSENDb0hhc1A4MnZWTHZQR1VseFExTmRJTFozSTlzaFB3SE90VCswSVkwMEZnZ1VCZjJqNVBmK05hWFhrbElnY3RtSWVIMUora3crMnpaU0RKTjdmTUkzSlEyeW82QnBoN3NaOG5iVWZhTkl4R2pIakR6L0luVjFaaEU0dE5XcElHb0dJRjZzUC84TlRxQVFPRHFDRHpvVGpMenZGb01KbEw4REZDZnR5TU5WSVVJMUlOOTd5THJlRVRJYnFFSU56ekJNck5QeXpIeFh3bjV3UTJ2MHFFUnNBN3NKd2dkUEtQb0prS093QkxmRkRQUForMnVhYU5ITEFkYU8zN1BiNm82c0o4UjA5d21JVWRnaVk4dnJoM3dlNjdJWHVDZUhCYlJoSHBMQk9yQWZvRzhrL2ZlSS91V2N0eklaQnRzK055MGxMRWROaTFaSW1WQlZnUDIyNFNzczU3YlJEem5MU1M1WVVsbW1IbmFQZ2h1T2dvZXpZMXlNV3JBZmtUSVJhYmVIaUZiTlNyNmtwMHM1czNmenFvcFVTNFcxNGFXYmZ2UFdCSm1rbVVybHRuRVE0VlgwRHpJZ3l4cXdINUF5Q2FUYnBHUVRBdGlGRlYrVHh4azIzNkhTMUNGdjJ3TDl4dW1kOGlDL014VTFVMUxlWXJsZDEydDFpdG8xVVNSclVjVWVwL1l3M1NyeGRqRDZEbVVIWG5QTE9lc2JyL2c2aWwvL2RGZ3UzMFF0MWsxbkphbm1EK3QwcHk4Z3BabVg2ckVQL2JOL205eVNUYnFmTGpQNUkzTXplNnZsVUxEM0tqSGJ1RmRjMjJxdEwyU0tuSXB5RlhNaFpFcnJWL1FYSHZQb0s4Uit6NUpQT2QrNmhYbnlMMGYvRmtteWFUdDA5SXNlQzkzUlg5NzMrUHdPV0RtYWJld0dVWEhjb1oxc3k1YWFiNWlHcW5uRTYrZ2VaS3RSdXdKRVNGUUttdmpFK3d5azAvUjAwWGJ5MjFVOUtiOHRlMEpNVDB6Tm5ZczVLKzkyRWJKcGl1dDVSWW81aWk2RTdsWDBKeDZ6aWF1RC90cFFsUUxuTzJEZFI0OCt0RDdDZms5RUtmUnJUVEl0SzlscTRRMTdVbzJrdUM5eHU2cjFVUngxdWxUV1JVMjVVV0syZkFvUytNVnRMSkNKTnJWaHYweFFsYmp2cWgxZmhRZnVYL2R3WkZ2aGtqem5PaTlKYVl6NTM1K0g1b29hYTRvdWpnbGdxOUtvOUpadnJnMmp0WDB0R0pQdnErMDNLNE52WUkyZTJITHRYOFRmVzNZNzJtdVo1dVFxeTNXLzBUbjZsYTBGNXNuM0NBckpzbmlNdGlacWo5YWJ5bWFIamRqOWpHYnNqbFlucVhKQzk3NVFxUVVteHZqSGhPdm9JMUVBQ2RmNGFMYXVyQUh2c3A5L3dRODJIZUZLTlBrZnFnVm95ZStjRjhReWg0QmlUWjg5Z28zWG16bzlpeTZMbmZjbzlicDA1L05raU9wV0dOdGpPWVplUVFOOWhhMnNwUjBLcThKZTNqVGJpamx3SzE3ZDhxemFFVCtMVFpQM0xSZllFdm9nS2dEN0VuTnE0MzVLcmxqdWowck5TV3lzTkVEVThGTlZJSnhza2xTc2NiSHg3cER6eDlvdDNWOW1XZE4ySzhSWlJOYVczKzFZeGFFbDZNblhWaE5YaWY5dkEva1Y1U2lCZFdyVmNxVjdFbkpYeWtzbXhXTGF6dGxHZGkyU3lqMlpWUjhIQzR2bDg4WGFNMm5RVzVQbzJjOTJFK1RnNkc4S0RoQXR1UVpaTGFoUUR6Y3NiTGdXYjBHSkJlVjlzc1dlMDA2QlR3VmRzVlpsQmRTdFZCdGNUZVJxdGdkRDNkb3AyTTB6OGdIYUJPWEhxTnk2MWZjUXZrTWtscXczeVBLd2sxYkh6eWpDQi8yd2p6UitYMHVRelJlUEFDUzNaaGtWZytveGhWcWJ0RVhQTWdVZ21TWUNxSlphdmVsOHBwaWVFKys4d3RqSFQwakg2RGhjSFB3Nmw1aVFDcUZCMjFVQi9ZbjFVdUp4bmhhbHcrd0YrWUprL2lpUFpMQVFJMWp6aFNGbGJDdktYSmU3N0xTR2FDTmFiMFNrOExHbW1KL2NQYUQzNDNBZ3gvbjZPa0R0QlAzdnZXUGgxSFBtM2tpSzB3K3NkOVQ3UkdHNStUY1owRXh6OW1IWDF0MDRiNzZhRXNoMlM1MlBYSEFzOTJpcVhET3pONUNFWXB2cVV6Q1NoVnB4Y1pzbnY1QTYva3pULy9ZbjFUblJlamN5cUdTWHo0WXNaTkY5aGUycjhRRU1sczF0TEJySnBsbEJmL2NaUEl1czJ4dFM1WldiTXptNlE4MGorYnBIL3U5L2EzNGtxQXpzaFNmc2x5M3ZIazJVbU54a2prOVgvYnBmRWJnaldCYU1uYmxxZENnMkpqTkUrWm1MVC9LOVB5Tm50NnhueWFmcEVyK0x6VlNlTGFudDgxdmxEZlBhYnNBNUVpYjdGY0ZIZXdFVThFY3Jsb3ZCc1hHYlo3ZVFPdDVORS9mMkcvd2lVeUhtaWRJbXA3eURzcWI1MVJ4VUI3TlpONk96TktpNmxwY1U3czNLRFp1OC9RR21rL3o5SXo5dEpnWEVRUWZYWWYwN1BONGVmUGN0aHNXWit3R1dkVSs4dko3b0Fha2xUeWFpblVHeGNadG50NUE2M2tjUFRHMmc4a1Q5aHY4RVRoTEkrTTROSjlQWGJnS0N4UnJ3dnBUVExXQ2szWXVxdFltNTRRdnJtbGJXSFBJeTFRWkZCdTNlWG9EcmVmVFBMMWlQeTNlczVpa3ovZ0JtT2RTNm1wVjJCMWorWVlkUEJLR3FXNHJGSFJBRDBpdENpd0ttaG9VRzdkNWVnT3Q1eFdwRGlMdmllTUczNm5VR05ISVl4djQ3cVl2VE9tSE96Z0xhVzZta283WFNDNWRpQVZWNmx2WU5DazJidk9NZklIVzgyUk03TUxpN0JxU0QreGh0ZjBDSm1EM0xETHZRb1pPa1hRVDZwZU5lMDRXcmRDTGZwYkpwc2o2T1BMRk5aOUwrYnBZSnNYR2JwNitRT3Q1TlUrUDJMZkJISG5DbHpud1F6bUpWK0xvVldsejgzelJOLzdub2NmZVJZdWFYLy9PbVUrZmEwSCtqbk1IZC84U0xZT2Z4dGRmZHViTjU1YkU2WEY5eWpON2VmOVhhZFhKeXdjUGFMZkJucmJMU1RRdmYrd3pyVTY3Y2ZoYTk2NGhiZkYwOTkydnptMmFVSXpTZWpCUGV3R3dSMStnOWJ5YVoxUU9lNE50OEZlVDZhVzhBdnFpNFp0R25CSC9mQjBPcm54RmZaRTJha1hSeDhrQkZQODZ3Z1VKM2dxQnRFVHo4RE92eHdIYVFJcFIxdHU2QngzeXcxT0NDbzdicGYwSGhZbVM1WXRyOUpHZ0ZPZG5KOGtGY2cya2dwMmI5MnA3WHRQTkVvcFJndXJtNlNBQTl1Z0x0SjVmOHl5RmZXU3dqVzFxVE94bkJmVEY3WnltNmU3Y0RzV2ZQdnNUNXZtRkF4ZzVYeUl0TW1HZUk4M3FwZzkySmdpOE5qemJmV1lyK2ptdGFwNzREYUx6eFRYYmo5VXg5VForQzdZQndlYXRKOG1ybzRsdTdtUk5WNHcxcjI2ZURnSmdsNzVBODJ5ZXBiQTMyUVliQXBsNUxvRythRngwaW9US0c5SWpEd01CQytQLzFVT2dGR2sxdTcrUGREMWgxZE5uK2xDOEpOcTJ0V2YyTmpnUWZhamMrQkVNVWZxOGM0cXpGUTBySDlzZ0JxUk5CMGF6NEhiUGdCelRCSFhLWDR2UUZXT2RWRFpQRndHd1MxK2c5ZnlPbmxFYmtYZkRQc3F4RFlZdS9NNEQwM1JVWGxaRDVtWmhubUJmUGREcUZrYStFQWVHR3N1S2VmYTE4R3gvSGQ0YUpqK1paQUdmdGpxNXU4bm84Nm85TytiQlZqRGwzV3hKampOQURPN09WcHZxTkVueWhsNWRNY2Fwc25tNkNJQmQrZ0t0NTlrOFMyQWY1ZGlHdkU0RHVLRDU3bG9qTmsrTTNyUjY3TEVQc2RnVndXVkJNYyt1T253MU1jaTBSNTdoRTYwRmRjQ0VyU2lpdloraldGd2Iyck1iWEtGN3IxL09udXFnNlZKMlcwMHhUbGJaUEYwRXdENTlnZWJiUEV0Z24yY2I4aXFBd1JXWUo3aWZmSTJlanJVdjVxTVR1QnM0ODZjSlBJUWxubzBJV1JWWlFCUGQyZzNvWWtqTHdOSGRrcFV3S1l0UFpPbUxuc3BLMzVJMFdabEY2QWlTdkd1eTZPTHl0VlUyT2VSaGluNnNVa3dqY3BwaXZMQ3llYm9JZ0gwYVFXdDhQUXV6cHd3SVU5Rjdua2RQOE9CcGNzQSt6elk0dkJHOGxVbTBDWXVzaURNZHpUeS96U1dBb1lZYktucEUwanpoTmxxUG04N2pkVy9MR3dEdS9WVlpDUjlBMlpFbklpUGVyS0s2Sm40VXZvSmNQK0xXUUVqeVp0SnJUV2Q0MjJBc2d3dXlKdnhwQTYydUdDZW9iSjRPQXRBdWphRHhlVE5WUHZFakwxRkNvNTV2ODNUSFBzODJwTFJvOVhJVWxLVmFwaGRmY0JnbU95MWVxY3o0NFNvdDhWSVlWSGQ1Rmc2ajgvQ3pMTjhWZ1hzZkMxaUNpT3V1eU1zam53SW1RR2FubTVJcUs5TmhoTHRaOWNueU9ZejRncGNpWGtIZXlIR0hkY1U0cDZybTZTSUE3ZElJMm9pcGJmcE43MFZqa3ZkOG15ZXNaOUcweTVFcFB1VFpobXlONW9sRFhFN1N6VlB1U08vRysvQVU4NFQzanBReEVaOWQ0QnlJdUQ5VXhyY0NERWVuMDcyK2dXbHArTjFYK0tiYjBaSUJheGIza1VFbml1bnpCVzY1ODd4Z2ovc2JUVmgvT0RzVVZPeW9LOGJycXBxbml3QzBTeU5vTjNVTmNMR2llM1FsNUZuUHUza09XSWZXMkVkNXRpSGxIQUZYSi9NVUl3M2NMaktjcjVnblBDcUhrbm1FUTYzaUJjQWxWcUlFOFpBYk42aVdBLzZZNUIxVXhHMEtwVm1JM1JFd3p4YTJHU0NYSWViaXBDdkd5NnVhcDRzQXJFdFBvUFc4bTZjcjl2bTJJWERmaGd2eHJEZ3hIL1hSVXhKM1lqTlF6Qk44a0MzSnBvRXZ2SU83Skc0cHVNU0tNNlMvSEM4YlZja3NvMTJwRG00K3N3VmNHbHVNSlc1elM3MzlIREJKTk5VVUUzVlZ6ZE5GQU5hbko5QjYzczBUZlRoTXF3S2JnbU8rYllqR0ErQ29qR2lpV0QzcTVza1hPeU1ZUGVVb3BaZ25lSEpna2p4Tm9Pc0QxL1U4UDFmY1BDanhoRFRuVFErT2kydUxtOUJxVGZvZWlwZThFRDhhT0g5Tk1WNVcrVVZpRndGWW41NUE2L2szVDBmczgyMURBRHdQNXZtY09ERWZkZk84SW9nc3pIUDJzMENzVE9zaHNLUXNvRHFGZ0VTditVZkhmNEw2Mmc2dzY4UXp2NzY4K1Jma2RFbDBXSXQ1dWdqQUJQRUVXZzNtNlloOXZtMEkxTUY0dENzeDk2cS8rTzhYUTNyWjkvN3NrZE9NU0RmUDg2S2wyVHpCQXVQUms1SXV4RE4wNkV5NnJqaGxrcndFejhySERWQUgwa1Y3UnVBYXk5dXpJMmRybzVUSGsxWU0rc2g4dURjeklwRi9seGJNVmdEVzBoTm92YXpSODB0bXdmOHpjVkhUYXJENHRodjIwVUtXYlFqK01DakVvd2NVWWhSUXBDdU1TRGZQRmRHeUV6OFVsWWM3WkFVQlB5cSszWUppQ3ZXWUp4Z1JKdWtnSjJReG5DcXVNUmlLaUhXbEY5alRpZ0V6S0RSN1JoMlV3cFIyVWlMWUNzQWExbXllT0ZvWmt3V2k3dGlyZnYrQ1poc0NKWnh3eVJrNEZQbzNUOFczRzJtRzB5SGMvb1VzSG80OHJHKzJHU04veFRYR29DczNuMTVxQUhZelQrQmtUdXNwSVd3RllBMDlnZGJMR0QzUjF6TW1aVXFiMG9BWHVHT3YrdjBqelRaRUh4QklTNHgzalJmK1V3OEwvL3dVcDZrNGVuYmkwYm10QmJFOERRUkNFM1ljb2Voa1NTL01PNFB4UWxEanJUbGt0UElwTDV1Nm1lY3JxUmpwbjNkdlNZWWlZeXNBby9jRVdpL0RQQ2M3YVpteDVPQjNoYmc1eHhGdHU1UkRrYXd5MmNhWEgzbjR3YmRMd2c3d0hNb3psb0ViV29rQU9abG55a1ZUWFN1WWVseUp1K3E2ckk3SHpmSnpkUFJYSHdmNTVEVHN1Y3RwOE9uRXNqQ083aVFhcGhURCtzeUhlNkp4M3VtQzlDam81bHRHYWhDQVZYZ0NyWmRobm5tQ0Z0WTVZMit5RFRwZXhwSDREYmdtNjRtZThTa1hPeHRPNXBtYTRJSnJKVHNEdHB0eFY1NlFqaG5TWEE4NmdmM0YxZ2xjNHlFbmhpY2JYd1FFb0U4bE9LUVV3M29mNW1rckFKUEhFMmlBVW9zeDlQbnJpcjNKTmhxUGRkVkJiQUV1NTJaQ1Jvd1JTSnVLcXBtbjRsb2gyOTI0SzZjSmR0eXNJRGVBSjlGV0FZMWFyYmpHMjlJN240bGp1b0syTnZPMEZZQUo0Z20wWGkzbTZZcTkyVFpnVEwwb1VNY2RFYW52Y2VJQVc5SThvVWZkT01DMTJ1U2Q0ZUN2Vk1ZVlVoZ1BHWGdJeHdPL0JiK09HREhwMWlxK3ZqVlBsUGdzWTVKU0RJdDlqSjYyQWpBeFBJSFdxOFU4WGJFMzJ3YVk1Mm1tTFB6aWtDWURmN3kwZ25tQ0NlNUkzcGhaaUgwSGtFWXVOTkcxK0NXTmtwN01tdU51VVBxdE5MR3BwSzJOMENZS3JReXdrSlBTam94NWI2ZmpSU25Ga0kwSDg3UVdnSW9OMUVzMG8vM2NBUHM5cVR5TzJHZllodTUzOXpXam9kMVVNRTl3SjFvYWRJcHJCWmFxUkh5Z2svZ21FVTE0Y0lLWTByb2d5anRDLzBya1A0K1MxU251RDF4NklmdEc2b0dDV3dkYUtYWWV6Tk5hQU5xNUViUWJZYjhuU3VlS1BZWTloMVF0T29vSjI0Q0JnQmZpWVFCWFJSL3c4SjIxc2c5M0dJeDNGZWE0cEMwNzI1Q2pFMUxBVGFKVDhrTG8yNXcya2FBb2JSdUhsK3hXOE15K3dtdGhONm9ZM1Bzc3FERDMrcXZ5RGtvcGhxMDhtS2UxQUZSS0kyZ2pNMTVZeXFkNlhNUDQwRFBkYkhGMXVad3I5aG0yY1R3VmlMK295MVBCUEdFSWtsZVVNbFZjcTQ1bWtIQ3Y3ZWpkNGxtbC9aN3dzbDVYMHkzTlAxbWl1RCtRRlY0T1czdWY3ZTFmbGpHcWxHTEl5WU41V2d0QUpUZUNka1BzOXl5QmZXUzJqWG45K1FkM2toaFgrY1ZEZjdUazFFaC8xMGpiN1FsY3hlaUUvUmhmbStFQ2xENjh3UFZMUHd1eGF3dzMvd3JyR0NSdFFXN2p2ZkFjV1JleXlPMGlvZ0NPSHN6VFhnRHMxeGRvY00xYnlNOW5jc1llN25qaDk2dTJNZExudGdNSXhaelM1SVI3dExSNWRwU29BREFGVnNMUTRURW1zdGdibkdxZGVqa0IyTGVjR0MzRzdzK2F6SUlSQUNBejhGR1RkcXhOUWpIYWl3Znp0QmNBZS9RRldoM202WXg5aG0yMGRjY2ZqWEdUb2kxKzRQSW9sdVFVOTRTUExwd1hiUEFJY2Fzci9IeWdQL2NOc1VXMVlhazg5T1lVVmFJdlF2R2V3S01Sa3lyNk5ubWp0NDQzMTRvUUpLRVlMZlpnbnN2eUxpMFNBSHYwQlJxWVVvdHE0Ty9ISGZzTTIrQ092NVJzUTl1R0NjVzR1aGNQZEc3bW1aajB3cHM4UEpZWTlYUzM4QmhKeFJhbFJHVXpvTW11Vzl1dUhHN0IxQzd5dHNkd204RGpZT2dBNEtiZ2wxQ01GbnN3VDNzQnNFZGZvTlZnbnU3WVo5aEcwb3ZDd2ZLMHVBcDRIRUJCV2ZOTWZLUUtXUEg1Qm94RTcxTTdXVWg2dkdwbHVUeDBJUVpBU3dZNENkeGx0SXZ4YXRNQVpKN3Q3dEJuNlZCd1NpaEdpOEU4dVhhQ3l2WG9JQUN5OWdWYVQ2cnRLbkFXdlR2MmFHWUcyK0NPdjlMUFJtTDRoQWVPWXA3S0s1bnpKSDUwZCtQOW5uQWJiQXAyaVk5VTdjbjllcmZFbDUvU2JzdGhWVFN0Zk54VzVMQmpodnNKMlpnSkVWZDU5K3lCYUtQN2dVT2pmNC9razFDTWxzTzBXemoza3M0dDR5QUFNdllGV2llZUVickptMG50amoxOFBrWThUMVhiWUk2LzJnOVlQdmxRWERCSlhxdWFwMlNDTjYvMEpHR0tMcmROekl0ckREendpMXBLV2dheUxUeHZkQlNMeDRLOTJOTHgxRU55amlyUnB6ZS9TMkRlT1JReUxKUHpKOVcvZnFMbENjVm9HU2hlMFVNQjk4RldBT3pSRjJqUTZ5clZ3TmRQQ2V3anMyMEk5L3FiblFlRWNJK0R1UEhqdmIxL3FoM2JFajc2NFRsSFV6c2VMYkI0bFJkdktETVMrSTRXTDZVSGlFTzI2ZkQwQW5Jd1ZDdEF1Q1h0dlBxSmMyU0RmcUR2QVJyYWhMc0hoMHVXdXVUT1pmd29xWllTaW1IZGJCOUErQytOeXZVRUhqeTJBaUJyVDZCOURlUis3cFNyckhuMEpiQ0h0M2xNdHNIM08zeUYzTjJsaG9POXRpRzQ5Q2U4K3lmSTcwQUFnL21lelVzUGQwR1ZnOWQ5TklxK2V1a3laTWw5bC80b0VzV2Z1VFNNdnNpSzMvV21IZG9lMWpXMk9DTTQ0R3gwQ2dlWXVRNy9yeTlaMXhWT255eXBtZ0ZqR1RyeUdNQnQyVm1GUnY5Q3JzbkxCVUozMGo2c3JsajAwMmNlK2t1RWhwQzdYM2ZwTlk3ZHh1UU9BbUNqNnFBMVhuN3B6ZlE2a3YxSDMvVGgzVmlTYXJrUzJHZllCdHZ2TUgyd0hnMms0OVFFOXVSVGFGZk5qOUhuMVJxYmI4TTFZUWtvRjBYK1dmcG5TT3lzRlkxRThUcFRrSkJXckNtNFZzODJ1eCtLWnBlRkZ5enF3QU9XOWlES3FoMGhKdWdZVmNLSEpkbjUvTlZoOUkvcVZBSDl3YmQ4TnlXTXBoajZPWEhLV2p0TThVZ1Z1QWhBOSs5VUJRMWk0VXJhVEFsVXJxQU05aG0yd1NJay9Udmh2U0s1WklmMkE0UGtvNWMrRFJPaElZaDRrbTNwblNNWDduM3JCODZlNjZKNUhsdzQrNEVQbkwzUVJmUEU0Z2ZQWFFCVEhHSHhnMmN2aVBVVjdma0RydFdWNkcvSVBpSHZUZUE2clhSZURwSmtxdzNWeEpLVkdlZWdkUVMzWmlkK2RnQWhZQTNwUGNORUcwMnhhT0VBRUdEcDdJWHk1dWtpQUM0YXhWY3NJWjN0YVlQZ1ZhVHB3WFBkVGR0bUJYUmxzTSt3RFhEOG8raFdPaHdxaTR5TlQ5Q0xBcTdRc0VDVWd1cVJPdVVCMStwaUZMMjBlMi9xVDdkbmtzTnBBZHZDYXBqZnVVOVQ2Qkw5eE9XRHUxb0sveWx5cmZuU05EZE5NWVc4VXRaRkFKeDM4a2hNcFQ3OU55NkZmWVp0ZEdGTzB1enNvSit0M2ZWenIzZy9lZmVicW5uNm9Qa3g5UkU3eUF4Z0xPaExWOVVoMjNhT0tsSFhXUG8zc1FRTEdDMkNqMEp2eGtXWTB4VFRxMHFmZ2Y5bEx3QkdUcjVmdXFzNkc1YkJQakxiQmlDeUd6MkpYdG9hbi8vNEZYeFNqU3p0WmM1V051UzgzMC8zamE2MjRjU09LYmcvYkFxb2tTL1N3clhrc29HbW1OYWcvSW1UQUxCSnhUTm81UVhYV3BiQ0h2MytvY2FHbmdBaVczTUhXSEc3eFRjSjArMkxTc0QzamttVzFaTzRHSElkazJ3YWhkc0pSTWpmNGRZQ3FLbjdrMnExUm9PNzgrcHRoalNhWXFsRzVRcWNCUEFQV2ptaFU2MUtZUThQYjhWUUpFL2M3N0QzTm5ucVA3T3NUTjJWRlNlOW8yWjFKMTluMkRmZWl6cE42Z3pjbjgxVUlkdzVXTWgyeFQ0QlRwQklxbUtpck9MUlRRRHZvRldVWGpRdmhUMEV5VFRma2pPRC9RNDN4ekUrMFlQSDQwQnVyY0N3cDhHMXdyNU9xQjZxaDg1aHRwM1l0R3JEMU9qK3dDaTVEbzJQVS9TV0ZmTlVGTE5oYmtQakpvQnYwR3drdEtBcGgzMkdiUXdnekhQYW90UFNKQ0trRHd3d3RHWG1zMkFhdHN5a1ZxVWJtWE93dk9aNzhZSllUQWJUMENHY3NjMUIzYmhjcmxVb1JWV3piZ0w0QnEycTlMeDlPZXd6YkFNUTJYL04wSk5rSmphTmVOQTJ1MWJZcU8zWDlZVGxBL2Vva3JyYlUxR0V2NG8xandQL25McUJRRkZNSWErVVhUYjVYNWtDZUFhdGt1Ung0NUxZWjlqR0dvRjA4SkdZdmZkY2pDSUxiUms2YUNUbkhRWWFsNkp0VW1vMHBsSEhaRC9zcWM3K0hIUkdtOWpIaWlYYmxEMTNFc0EzYUdXRlRyUXJpWDJHYlhUSTV1ZjY4WGFPUkY4K1RxY2dzTXJTUU4xcG9yS2U5QnZBdzhqR0taVy9YUjdjbi9UYU90Z2w5WmVuTUx5MHZhSnlpaFZUU3l2azNRVHdERm9GdWRXbUpiSEhzS2ZCeDZTT2Z5TVJrVmU3cTU2Zmt3N25ucjVPSGJNZVFPelZZNExJaHR5c1djQzI4YXFZQU53ZnczeHF4TVNmeERwY3ZZaFRyRmhjVmlubkpvQm4wQ3BKSGpjdWlUMkdQVnN4RjVGampqOU10Z3gxZ3FicWNVM3NxVnZPMnZmUnE3eDJyTWtJVDRPaFZwQjlNcWw0aytEK0dGWmgybXhQYTZON05acEpESzVTc1d6K1RqVnVBbmdHelVuU2JPS1MyR1BZMC9EQUE4UEVyb2g4QUdkM1hMcG1paTl1NEg0bmd3ZzRvM2NQb2VkSTR4TFpXRkJDQ1NPamVhN3hoODdqNUs3dXF0NnJVRXd2TFgvbUpJQm4wTXBMcmJVc2kzMkdiY0IrQjJUZncrRGs3RDFhVDk1T21uUlY4TGFIZW1DZTkxMzZoVFRmQmJuQk9WMVhvbVRQSWFyVVh1RWROUDcwalNEZXdXYyszRXIwZUtzWVg1KytnSC9kb0NhbW1GcFNJZThxZ0dmUUtraXVOaTJGZlpScEczUy9BNXJuSnF6cEtTT0oybVhsL0NKT1ZOYmc2dE9VWnRlbms0OTBlYmtTdUJHRlJSVXlpTCtyQUxjOVMxY0tHOFVFVkxINHRGTE9WUUMvb0ZVU1BXNWNEdnRzMjJEN0hXQkZhUlVpenk1WEpoYXBPRGVOWS9NZTdvaUVmYUJwMHpuaGQyZkRnTzdhSzVZS0thYWt0M0VTTno3Q2xrY25MNGNxWnRkVElaV2pBSjVCS3hUUGpxQWM5dG0yd1IxLytqZ2NMZG5KNEU3VlR0dWt3bVNEK2hkS1FhV3NVMlJqcldMWCtZcFYwcU9nc1YvUUNqcXpyZmFPUFgycTQ5U29GVVg5b2EwWXJuU1RwcGlXWURMaE5HQ0pWcG5INC9aUkpkaHVib2drWlhJMlZPUXFacUQzVnVRWk5FOXllY2VlenlJNkVJbVpWVGJMZXhKWHN0bDRUbVpUbWUweTY0OHBMcklBSWhSRGVWS1EyV05Cb3dLcXZPbzh4ZkxhVmEzekRGcFZjWGg3MzlpREs3dURyTnN3ZWs3Vk5UTUMvaFBaSnRNUWJ5VnhGU3NlWUlYYWVrU0V0NTlYSzNhWG8xaEZ6cm5OUFlPVzI1ZDlwWGZzK1hhRDZCYVl2UFJQMnd2aVRQbkZyYXdtalYvSnFpbFZEcEVOYXoxY2J2WXNZYklWeTJyaG85d3phRDVFQWg3ZXNUL0JWNW1ibmYwMytIM0dldExZbFkxTFpPTUovUXVqcmwwRitnUUMvckZ2OUpaWUh5Y3YzMGVmOG9rZUQ5MnBRMlFEbmh4c3Q4ZWhVL0lHRlRoZ1gzUmhHaDNydlVvVEhUQlB3eHA3VVJlaFBnT0JnSDBHTUhHeGZXU0RXaWV1bFlYa0NZR0FmU0dRTU5teDgxRnU2OExZU2FPOWhUd0RnUjBDQWZzaW5NQ2R6QW13eHEwYlQxUGoxTCtlRjFlSFhBa0VBdmFGb05sRk5wcDNkSmgxbG5vaHFWQ0k1eWxCd0w3b3d0dEVObDcwSDMvSWJSTU8ycXREUmR4RGZSNENBZnM4ZEdqZDV3bTUvNSt6MGxNdi90NmZuWGtqY3ptRmdhNFVzZ3dFbGdnRTdJdUFnc2lHWTFvdllobnFMUkVJMkJjQ0JaRU54M1Nxa0djZ3NFTWdZRitJRTBRMjNGTHVMdFRDN2dLQmdrREFYZ0hEbU1WRlNyZFU0eFl0bzRSSHR6QmdYM2h0Rjkxc0U2alBGL0lNQkhZSUJPeUxjSUlQU3JpbTAwVThRNzBkQWdIN1FwemduNTVjMDFZaDAwQmdoVURBM2dxbVFCUVFDQWdFQkFJQ0FZR0FRRUFnSUJBUUNBZ0VCQUlDQVlHQVFFQWdJQkFRQ0FnRUJBSUNBWUdBUUVBZ0lCQVFDQWdFQkFJQ0FZR0FRRUFnSUJBUUNBZ0VCQUlDQVlHQVFFQWdJQkFRQ0FnRUJBSUNBWUdBUUVBZ0lCQVFDQWdFQkFJQ0FZR0FRRUFnSU9BUmdlWjN6bno2N05Banc4REtIb0V2UC9Md2cyKzNKMzhlVWc3dzVmZmg4MUR4RzBEbEptSWZ2cUdhZHlWdVB3Y1E1UkdFdXRvUWFEd0duOGE0VWh2N284RjRnVnc5R29vY1FpM2c2ellYRDZIWTR4UjVnZi96M1RqN0RIMHhCTUE4dzRlczhvMWhSTUtIRXZNUnFxOFd2amkvVXgvM0k4RzVIZHlmNjNZZDRidWYxNjN2UTlKeEw3Zy8xKzFLSFE5K2Z4SDJ3ZjBwUXFpKyt2bmc5eGVBRzl5ZkFvRHFyQTUrZnhHNjRQNmNLcUlKOVRVaDBBNy8rVnlBN0F6Wkw2QUkxYlVoMENjcnRmRStHb3pud3o5blhyOExTY2pxOWV2OFVQUzhUWDV3S09ROGlrTE9ocjhrTDdxc0c4SDlLWUtvdHZycDRQY1hZY3ZkbjduWFh3M0xhMFZZK2E0WGZ2ODNPdy80Wm4xVStESDNaN2EzZnpuc0RCbjNOZVYrLzFmSTNkMkw0Kzc3Y1BUSDNaK045MFpOc240NFJENDZVaksvZi9wZ1BScjgrT2hvNVZNVDV2N00vUEJVMUE2TG16NkJ0ZUhGL1A3K25kRmtXTncwNDNVVE9ZaWlSbTg5bWlBaEJtZUdxTDdTWmZ6YjBsdGg0RndNd1djenlzY0kvQzMyNDdDbDdpWkNOczBrb2JRdUJMcGtLV3AyZHFKb21WeXJxNC9EelhkQW5vdG11NERRaWZESzBiaXZKTHhydEJzOWlidHQxOElyUjJidzk4aFBvdEg5VU5mbzMyT21DS1YxSVhDU2tLMjVneUd3djMwZkJvaVEwZ2lBKzNOeWZ5dGRIa3JxUndEOS9yMjMxZC9QSWU2aFMrNWMvdVFobHY4d2l3NSsvODNYVGgxbURlcVdIZHlmempOMWR4TDRteEVZa1Azd0pwd1pHbDRLN2c5NXkzZHpTVUpsWFFqc0ViTC9tbUZkM0k4Q1g1aXZReVBZQXhVQUFBR0NTVVJCVkhwUHdPaDZYTXcxeFA3Z0k5ZWo2MFBTNXhTNTFud3BDVnMrcjh2bDZwRE56L1hEbHM4YzdCY0lyRm5jSENMeU9SRFZWZ1hmWUZpUEdpRWlud1B3SW8wSHI0VXR5VGtZMVZVRnk4aER1aHpTcXF1SFE4OTNqWDZEWVI1WE5rTWFNd0xnOTJPUEJGWTJReklqQU80UFZMQ3ZBVHdSVmk3TUlOVlVDbjQvY3FhZndaZ05TM1lHbEtuN2crYUpRQzBIOHpSQVZGOFI5ZnZSUERkaFF3NnV2SWVVUUlDNVA5RXhPblh2SmlyRGFiMElNTDgvNnVMYm1zZXUxTnZYNGVUT1AwRTFqL1AzdWVCL2p2Y2k4bSt2NGZ3OUdpMk50Ky9EMFJ0N3FrZnpPSE9mQ1orUkh1OUZvMDkxbkJxMW9xZy9IRy9maDZNM09teEcwUlNHbDdaWERvZk1SMFpLT214R1VRZkNTN1BoU3kybXk4by9RVFdKb3lmdTJnNXBmQWlJYjYrMVlmU2NDak1qRS9EYy9XbDByMFl6WWVPU0NhSDZ5c1NuWjIrQlZ4RDdwK3ZyNXhCelh1TWJ1aDRuZDNWWEQ3RWVoMUgwRS96Ym5zM08vaHQrZEJnVnFGL21XOFZzL2VrTG42Mi90OUNEaWtDanQ4Uk9UMTYrejQ5ZjlmL1RnN3FHeUhBR1BnQUFBQUJKUlU1RXJrSmdnZz09Igp9Cg=="/>
    </extobj>
    <extobj name="334E55B0-647D-440b-865C-3EC943EB4CBC-18">
      <extobjdata type="334E55B0-647D-440b-865C-3EC943EB4CBC" data="ewoJIkltZ1NldHRpbmdKc29uIiA6ICJ7XCJkcGlcIjpcIjYwMFwiLFwiZm9ybWF0XCI6XCJQTkdcIixcInRyYW5zcGFyZW50XCI6dHJ1ZSxcImF1dG9cIjpmYWxzZX0iLAoJIkxhdGV4IiA6ICJYRnNnWEcxaGRHaHliWHRIYVc1cGZTaHdLVDB5Y0NneExYQXBJRnhkIiwKCSJMYXRleEltZ0Jhc2U2NCIgOiAiaVZCT1J3MEtHZ29BQUFBTlNVaEVVZ0FBQXJjQUFBQlRCQU1BQUFCMytUTDVBQUFBTUZCTVZFWC8vLzhBQUFBQUFBQUFBQUFBQUFBQUFBQUFBQUFBQUFBQUFBQUFBQUFBQUFBQUFBQUFBQUFBQUFBQUFBQUFBQUF2M2FCN0FBQUFEM1JTVGxNQUVGU0pxOTN2elpsMnV5SXlSR2JVK3k1MkFBQUFDWEJJV1hNQUFBN0VBQUFPeEFHVkt3NGJBQUFRR1VsRVFWUjRBY1ZjVzRna1Z4bXVudG5aM1ptZXk2THVRakRRNDBJMCtKQlpKQS9yQlhzTVFZSUtreWk3Z1R6WUsyWlhqTUVlQ2JtSWtWNWgwV0VsekVnd0lvZ3pocGlJSUQwZzVpTG85RXRDZkFnejVNV0hLRDFlRUFUSlJEZlRHNVBkSEwvLzNFL1ZPVlZkVlYxalBYU2Q2Lzk5Lzllbnp2blBxWjZKb3FxdW0zWkNsdXRmRDlVY1FIbVkxb2pBRDhLN280UE5JTnZXUnJDcTZvbzBXaVBDUGdEdmxxNkZ1UjYvZWl4Y1dXMU5HcTBSSVZmdjNSUUx6Z3BSVkcvZk5TSkg4cHBKcFpYWFdLQzkzN3YzM0hxV25YL2tBNkxQK0pjQ2ZZY3I3cnliMW01Ny8vODBkTk5wcFZIT1VlZnhydllqSnE0bnVaMkZkM0tZU3pROXhFNGx5cXlDTWJaczVRNHVtVUZyUkVTUzNrMTNJZTNncVVzUE1mWnRnTlRhS1hObU5vbm0yK2x0bW0rbTExZFVtMFZyUkxCeDc3aTJqOUhEK2tLTFJ0MFUwK0tPZGI2UUJmcWhmWGVnenJCL3AzZVpZR3ZwRFlhdXJmMzlvY0hkdHhIeDdDdEo2Nld2WmZmSzN5THVYWk94cS9QQ3pGanI2bWEwWjhSZFplek9kSUNqak8wN0xVNndYU2VmeU5TTitVUmRyb0laZXVBQXZ6dE1yd1N0R2ZhZllmcmxiUlB6N2tWTUNacmZKTHUvenJUM00rQitKZDE4SDAyY29kdTVtdDRoaXRiZGJ5T3JlYWkrdnNTdTN2RU00QWZEUEFseFdyWFZhc1IxdlpzRnZVOFpCL3JzajBaY0RNdll1RFFOWlFwajJ4bmNzeXh6TlR6c2Zoc0prME1Xdk1TK2lKYXpIY2JlenA0WjRyUnFUN0NLeEhXOGF6Sm1oMDdUYmFpbDV0d3BwRm02ci9Sb3ZtRTFhYkNMVnM2Ym5OWDJ2ZFZERm81SjJwTWdjSDltbnhpdDN4UHRTcWFGeVBhT0J1ZTh6VzBiQlVwY3FzeDR5bGZSWk5ucXY4U3loMUVydzZabExwemNIdlJFWlI4VHcyYTRuYWl4YWQxOHVRWFNWWWtiV2Q0MTNZR0w1d3l3U2x4TXY4Nnc5cml3aFNhN3BueWF2V1V5b2RTQyszV0dtcVdXMTlwcXNSOERnNnhkajBPTHhzT1huNnRNWE9NZFNYbks5UUxZU2x3RURtelJyWTNuWU1DT1c2ZXlBakhxUDhIT3hjM2t6aDh5ZSt3bGw0TFBsRVBydTJjZStWZDBwREp4alhmYnlSV3JZWWs3ZmZrMkgxZTc3T1duNXEzc2R2YVVHMFdUN0w5V2wyTEpiZk9FZ0xCUjJtOHRTYXM2Y2JWM3RiYWxwT1NGRlVLUFhEL1ZsTkl1NjZYVXlxb2FHMlEzeW1qUk5Wc1ZXaG1XMDVzbmFWVW5ydmFPZUMzR2ViV0xpMXZMaXR3RTFsTDVTZGVpUFEwbjB1TS9ENjNxeEkyVWQ1Z1ZXR0tsWFM4dTdtVFdua09JMjg4YWFmSHZPNUhIS3ZaTlhZakhMMzJlOGRDcVVGemxYUWNSdU9hb0VsdkZ4WjNJR0VJU1ltNjRab3FRNSs1TUJkMnNnTkZEcTBKeHBYZTB2VTJHMGtlS2k3czkzSkNjR202QWUwUlZSYlM5MFh1ZkpqS3F3bnYzMEtwUVhPa2RFRHhSa2IzSDhISU5GNjdHNHpwLzA5bmhwbVovWjE1S3pQVXp0NGZNc1pUR2tZZFdoZUpLNzdiQWFqSEJLbmF3azZoUEtjaU1pVVJmYkU1NktWYUdxQ0p4OVQ1dkFabkV5bUViOGRDcVVGenBYUk9zZG0wV0lsMTRXc0EwazdUbUsybVZQZE05Qk9aNjgwTGk5bnd3c3N4SHEwSnhJK0ZkRzZ3OFgzbTNhSnc3YmtaVGlxK29XbUliNlEyeWFtbTF1SzRhWlUwTFBscFZpc3U5b3dEUkY4NDNwYmczdnZxM1N6Ky9sN3RRZitXZnA1ODVPNC8weldjSDkzeEN1VlY3NVpiVG56bTdxTEpIM0lWcSt1bjl6L0dxMmFjSER6aGY0cDV6a3FhNjU3bXZNalA0bS9CRDlQVWp4bWp4cHVYRjlXT1JjZTRkbmRicGlVdXc0NTk5dWZ1aGdTMGZ2Z1ZLVXVqL0JCdWcrUE95OVdGZXZDaHowWndiZXpUUjlHZW91NkU5YUxFMzdTVm51L0RNbzZDbVAvWnhsWXk2ZW96NEVXTzBlTC95NHZxeHlEajNqdUlaczBYWFhLT1pIWkgyaVB2Y0FLUDJKcjBNeHNUdE81cE5EbmJHR0Y2a1Q3ZXZiRVlmZEtybVRCeGxZQXVud0ZPNEVVQjBhUW1ZMHVJR3NNZzY5NDZrU2R2YVBINFpEY1N5OGV0TEhhVG42KzN2VU8rTytrNG1UMlBVbUlDajZUenQyOWlUZGxHNS9oWUdyUnNnVEpqVmlPeVZ1MmgyRTlGNkFOR2xKY0JLaXh2QUl1dmN1em5OS3VUZCs1UzRVS2NEY1U4SUp4cG1kYTR0V2VKMm5UYyszYlVvYXJKM3hzVkJRdE0rZEQza25ldERMRExLeCtIR09kNG1nT2pTRXRaS2l4dkFJdXZjdXkydzBrdXV3SXg5MW95NG1FbllmRWRNR0FpRTdsUXRJZlNpU3JmdElLQk9pOHdldTlJVXkyUERIcXpZdmFvKzVlLzBBTzZTbVJDaVEwdmlsUlUzaEVYbXVYZVFLMFBjcUcwa21XUHNwSnhFRUFqcFl5aTR0aWdKUjR4ZFZFbEEwRHk0RG9nZUw4TUV2Nmtyc1pTYWpDNjk4YytoNnpYZHhwTllVR2ZTSVVTSGxqUlFWdHdRRnBubjN2WGh1UmhXSHNxaXFPV0krdzg1WGpHZzlWdzlZY1RGdkxwbUxNMlI2YWIrK3ZCMVh0U1ZPTlRhMFJtVm9NUGwwR1haVmMzMXZhVzhDQ0M2dEdTM3N1SUdzTGgxN2gyK2NqTUNOVmNuMFRIaVlvaTI1bVdsV3A2UkJjdEZXWW9CdlN1VHVQWFA0V05KdjBYQzEwa0Y0c0lhdEt2UytrNGJnOUMxb1ZzbEV2U21TbWdmUUhScHlmNWx4UTFnY2V2Y094TDNXb0tzVStDS3EzL04wVGFuSnBhNGNOTWFqNnNYWWFtdFZ5NVU2cW1FWW9kVERnN1BmRG9rTGR1MzdNYjduV0JxQUFRUVhWcXllMWx4QTFqY092ZXVuMWRjL2V1Ymx0bDhXT0ppMmU0WjEybVlXL01IWExST044MXdOeDBLcHZCd0xJdXVBVVNYbGtRcEsyNEFTMWduNzdZaDd2VjBsOXlScXh1M3pKbWhKUzZtMVUxdHJrYW5nSmg5MUhDRmkzcWVqckQwU1VGMCs2SUpQUFR5Rjc4aFJJZVdnaWtwYmdoTG1DZnZ0aUN1TlpvVXJuMTN4ZFV2QmYzaUlrS0RvUElhbytOVytIVk81bEdwQi80b3hUM08yRjBDSW9UbzBKSnN5cjVhRDJFSjh5VHVITVI5VjZINTc2NjRiNmhHUTRnNy9TczB0a0lKaEdJVW04bkxDcFJWVWNGN2w2bS9zZ2doVmlGdUNFczRRZDdCZFhzMFJUTWYvZWxmVCtLNjVmVWZQMzVLTkhQRlBhY0U4SXNML2N6STVVMGJKaW9BbURWeTIzcEVLNU1GNzVodHZtRjM5U0FtYWFGRGNGcjRuVC9XL2xQTU04TDBZQWtxNUIyK1VyWFE4a0lRMVpjY3BLNjRkNHErVWRUU1FZQWRpb0d3YWlEdmlFYzJaYkxoUENVakUzZkJ4QzBjeUlPWXBJV1dJWEZwd0hrdnZkNUlmM0R6WUlsSzhnNEx1Rm4xVVR4NmNWZk5sOUIzRnMrV2M4UmorT1pOSWFSY2RQcDRFSE9KUzFPbDk3SldZd1hvd1JKVjVCM2lzZGhZcTczL0R4MHEvSWw2Q0VxTzNKWjVNcHBPVEQycWtmdXNQZGVRWng3RVhPS090OGovNURYNGxwTFUzRDFZb3BKNzE0S1JubW5NVTFqZ3JaZ3BsN2lKeVExaHJsNHd1OHdlckcxejhoUER6NVhGam5uWDZlQkRUTkNpSHFGcHdiR1dudkZoaVI3Y3UzVUl1UmF6UUp0UU03L2tFamV4TENQTXZhYk13K3lHU3RQT1RjL2ZwakIvNm5nOGxQUWhKbWdSemdqRTlXRUpGN2gzRGRkalhrTkh6MXFScUp5NFZwaExabmNGTkgyT2FCUFJHZlNNVFVyNUVLc1MxNGNsMkhEdkFKdjRQUzFOeEFYRkJkcW00eXVXM2cxWlFJdWxWV2txbkE0NU0xTk0vUUphZGZRaEptaFI0eEdNWEIrVzRNRzlvK0drSjBYSnI0UzRFSEJIV2hHM2hwbDF3RVFmKy9BemgwV25KYzlNKzBOTWxMNldiRXdscS9wUFhWODlKbHI0RUJPMHFPa0l4UFZoY1JhWWpCZVJ3Q3BqdWN4clNvaUxTV2llMjFBZkNBUjdNZzBtMWs0YklLZFVJMzNQZlo0N3JqYSttR2FrdUQ3RUJDMUNISUc0UGl6dWpQUnVpOFVIRzQvUENrNExlQkIydVhYMXNXb2l2WFZudytzOVlxV2xOSFJ0S0pQMmZVOXRmS082K3ZtRkR6RkJpMnlNUUZ3ZkZxY252YU9aY05ubXkxL1RGcDF6OFRpNDQ3SEY2UFNHWHkxSGVBeW1IVlZqN2puUGM4Zk14bmRNL2Z6Q2g1aWdSWWdqRU5lSHhaMVIzbldjcDVXcWFCNHVPSExkZDJqT2FTNnMydk9QL3gwYVp6YjhSMThwaXIybFBCT0NqbW9uWlNIYUw1aVUrZkxpK3JISXZ2SnVDejlXa2RPVmhJWHNoY1Z0dVk4QlRLbXZDU3UyU2hJT3NoS3UrRzFhUnlJWWgxSlNQMktNRm9jc0w2NGZpNHdyNzBqS0RZNm1QaUM3cFVPdU9CZnI0emxsaHU2STlONlFlWHlKOW93eDVZeGp1OC93NldmMWxCTkZEYm50OFNQR2FIR0k4dUw2c2NpNDltN2RPV2JsTmNYRlhYZWpacnpTVk84aE9zNEpVWFNZeWVlWU8xcm9vOVphTlAzVzVURytIekZHaTNjckw2NGZpNHhyNzJpZzJtTXF3aGdyUEhKanY2K0RLUmxGNHdGeHd2MkdIWmNaamZLa2pnejQyZlBKazYrLy92ajMxQlBpUjR6UjRpZ1FOeDdoNTBGSFd6OFdHVEhlcmNlRzdoS3p4YlZlODg0eDg5Q2JsN3I0bXN5OEV2dDkzWjQrMFR3UisvUGNiVDJrYzNwa21uZkIwMXpMb3NLUEdLUEZtMkpUbzVZK1l6Tlh5bzlGSm94M05PcythcXlPczl0c2NiVTg5SDJvOFVGSEF5cHFwM2RGMGpPYWJQU3Z2Y25pRXBwdFVxTFdzaDRHS3RnejN4TmxDMXlZOGV4clVaandJOFpvOGFhZ1hYSm04bU9SY2N1NzM0Q2ttUmlhKzhlYVJnbWFOSFlFNzZocHZtc3F2aWlMMTYxRHRIRnpOazYxYlhhMXlZVS96Z1k5MlZ6Y2x2aiswQ25LbVFFYisxb1QzZjJJTVZyVWxQL3JtYi9reEhTYis3R29qZTBkZUE1K0lEdStpTUQ4cUJTM3ZuSzVEUWNHdHo4V1JTK3ZQRTIrM0xmeS9VZ1YvMktsRnowdml1KzlRM3dEMkpwc0dnYllCVjZab09FeDArSy9nVFkxa0gzWHloVkkwdk5tWHdJL2dPalNpdDU3K3RJdnlUSEc3cmw5NVpNRndIbVhBQmJWMmQ3VnU4QjVrbFNwLzVBL0s2dGlqZGZiVVV4T0M1d01QcTVIdWhnSENYMVZ2TVlCTVYzTWl3Ujk0aTNTOVhyNzBXaDZLYjUySU1BL1p0b1ZTV0U5Y2k1aUgwWjBhTkg4Wmk0cm5zdkhZMWp2NEQwRzZGTXJ6MkQ1NmhGSDhVT0FHWGJoL04wUG56bmJKbkVIRjg0OC9QQ1pDMjBTbDRvZlBIdUJ4S1hpQjg5Y1VFZnU5Z01od3R6ZnNuM0d2aHFUY3RJTnpQSjV4VnRqUFhJdVlZS0huaDVFaDFiVUdJQy91TTVjS0N4dUNJczJhR2JyQ0Y3Nm43WTkwQk1zaTM3MjdZVUtjY1J5RkgyNGZUN3hid1dtNGtPNUtGNnNYd2pSb1JYclV6UWJ3cUpsL1YzWDZNeXREN0d2M0ZGdWhvZkZ3OVliSWdvRTExd1VsV3U0bXcxVlhQb2VRblJvbFVZUkJrSllGRmJKTGMySWtKU1pjVHNXMnpPbnVhcGUzdGQxckJHcktKa05JVHEwU21LbzdpRXMrc0gzUmRWb3BIZWNGQmw3bU1sTnhrbTFXTS9KanlvVFFuUm9qUWdzaEVWdjk2dnhEaUhldkNadjdlNTBHVS9VM1JuZnJTeVRDeUxhdE1vQVdIMkRXSlY1aDNrV2E1aTRFQWdpelBCZFIrMloyZGVnWUZrWTBhSlYwSGE4V3hpckt1L29LUE9hb2tHQm9FcTc5NFk1alhBclN1YkNpQmF0a2hpcWV4aXJLdS9vNVlNT0hIa2dxTGc0OTJaRmsxSVkwYUxsTUNtZUNXTlY1UjI0R3RNaUVQVFFyOWtoaGFlK2NGRVEwYVpWMkxyYk1ZaFZtWGZBbjlCSE1nZ0VUN21FWkc2OG9qaVFBbXMvb2szTFN5bC9ZUkNyTXUvQWNVWlB0QWdFNTcya3Q4cWUybml0b2pDSWFOTUtkYzVaSHNTcXpEc2l1S3ArUW9CQThKaVhjY2ZaZW51YkZDc01JdHEwaXBsTzlBcGlWZVlkVVppUSt4TTZQUE9LTzJ2L2hYV0NkSW1DSUtKTnE0Ujl1MnNRcXpMdk9McjQ5ME0zWE9wQTNQdFdQbUl6RXVtR1BuNVAxcFVvU1VFa3F5WCtLMUtTVkFwV1JkNHBEZ3YwNjdoVlNNc3ZWV3J1M2NEV3dyUW9sRXBCNVBZNHJVS1drNTFTc0NyeVRuR1lwRTNhSHAyWjRwelhlYWZHV3h5dDZGZ2pqQ2lJY1ZxS1k4bDdHS3NxN3pUaFpsSlJYWWN6STczTHNBb1BJcGxPYTBRTUt2ZHVQQmh0d29NeEhRZVB5SjJoemFUU0d0cEtlc01EOEc0OWRoSnZFN0wrcWJCZGZCRHBORm9qd2o4QTc4YkNad2UxME11SkVYbVhaaWFGVmxxM0hIVUg0dDN6bXlGR3RjK0dhZzZnUEV4clJPQ1dkLzhEOFRMS2w5Yy9HN2NBQUFBQVNVVk9SSzVDWUlJPSIKfQo="/>
    </extobj>
    <extobj name="334E55B0-647D-440b-865C-3EC943EB4CBC-19">
      <extobjdata type="334E55B0-647D-440b-865C-3EC943EB4CBC" data="ewoJIkltZ1NldHRpbmdKc29uIiA6ICJ7XCJkcGlcIjpcIjYwMFwiLFwiZm9ybWF0XCI6XCJQTkdcIixcInRyYW5zcGFyZW50XCI6dHJ1ZSxcImF1dG9cIjpmYWxzZX0iLAoJIkxhdGV4IiA6ICJYRnNnWEcxaGRHaHliWHRIYVc1cGZTaEVLVDB4TFZ4emRXMWZTMXhpYVdkbmJDaGNabkpoWTN0OFExOXJmSDE3ZkVSOGZWeGlhV2RuY2lsZU1pQmNYUT09IiwKCSJMYXRleEltZ0Jhc2U2NCIgOiAiaVZCT1J3MEtHZ29BQUFBTlNVaEVVZ0FBQTlVQUFBRHVCQU1BQUFERk1UbmZBQUFBTUZCTVZFWC8vLzhBQUFBQUFBQUFBQUFBQUFBQUFBQUFBQUFBQUFBQUFBQUFBQUFBQUFBQUFBQUFBQUFBQUFBQUFBQUFBQUF2M2FCN0FBQUFEM1JTVGxNQUVGU0pxOTN2elpsMnV5SXlSR2JVK3k1MkFBQUFDWEJJV1hNQUFBN0VBQUFPeEFHVkt3NGJBQUFnQUVsRVFWUjRBZTFkZTR4a1dWbS9OYk85T3pNOU05MUJRWG5FS2hGMDlROTZJb2lMU3FvaEdNanlSL2VLT3hzVXJGYllFV1cxMmdpczhaSGJ4azJjWUxESElCaVMxV3JJTGhBVHJUWm1GM3lRcWtnMjRvTlVoMFRFSUtsV0VpTEUwSU15UGU0dXkvWDMzY2U1NTMzT3JicFZQWFNmODBmM2VYem5PK2Q4djN2TytiN3ZuSHNyaWtJNDNoTDQzTHVTKzE1NXZJY1lScGRKNEVzSmhiY3NCM2tjZXdrOGxyeng4NS80b1NUNTVyRWY2WWtmNFBua1RTU0RYcEtzbm5oWkhIY0JQUDVVdW5pZlQ1S3ZIL2VobnZqeHhadVpDTVpKc24vaWhYRzhCWEFxeVhXeTI1TGthOGQ3cUNkK2RPZitMeGZCWXBJOGVlS2xjYndGMEV6ZWtnOHdUbTRjNzZHZStOR05rdVJhSm9SMlVpem5KMTRveDFRQVVNbHk1ZXdnU1hhUDZTRERzRklKREpKa0p4UEZTcExzQmFFY1p3a3NKRWtyR3gvbTlmQTRqelNNYmJIL003a1FlbUVOUHpHUFF6ODVQREZqUGVrRFRaTEMxRDdwa2pqMjR6K2JKRThmKzBHR0FhWVN1RDFKdG9Jb1RvWUVEc0oyUFRlZ0wzYlhaOUxXd21ITGh5L2M0Vy8zb1FzME5VaWdYZmcwYXVERnN6am5kNlJ4UjdDdWVhbk5OSDQ2dWNuemYva1duNm9ZUC8wMnZrS2NYT0tUaHZoMjhveWhKR1RYTFlGMjRaYk9HQ2ZYcDJoZ0tlRXJQOXZIbGpxYkhBNzVTaUUrT3dtY1NXNHVjOXdiVTkwYmFBb0hWbzJ1aDRKOWtOekROUitpczVUQXRpanJ4YWxzM1lGNFlQVzQreWJaeGVTcFdZNHU4T1lrY0NZNTNPV1NrUW5yeGU5NXRIdjQ2dy9ucEQvTVYrSGlFdGE0TnJqRmxlcWlCMTU3dXE1bXlLc3FnVjd5RGFHS0Flczd1MGthc3VPS002WjdKQkxXMFRqNVg0RzdrcmdZRkRORkpyUEtPTVVPRnZNV3RGZ3ZiZ1BvdzBjZWVqUkpmb25vMmliL3RZdzEyTy9ualBYL0RtNElxNHFlS09UV0lvR3hiQVByc0Q3ZkI5THZJUTN1V1gxYWxDOG0vMk5vWE1ZNmFodEpVdzVua3crbS8vOHJJRzZRYUgzWjhGbXRpdHcwV0JQVVQrMWxaQmM2bU5JclJsMWR3ZnBjSW1wclltTlJMMzhMb0JPd2xpUlRmL0k1eWcxT0RkWnR2SmpCc0xndFdiMlFKT3VHcmloWXcreXltRlJuQzhWTU1Nc052RVAyZEJMb1M1cFpwTkhEL3lWSmJnN0xadGFlSEptMWF3WHJhR1N6cVhyNVczdm5CYzlkMlZhSTFTZUIwNnJxcE14cjBCUjNlOU9HRjVLdXJNK1ZIVkt4dnBnVWM3ZWtLbUpuaXl1RnA4TUxYWVZNWnZaL3JQbzZaS3diMkt6VDF5bUxUc0JtTmwvblZyR08rbWFycXBlZmJ6WEc0YjJQUXJ5eitvL05WTmw0WmF3Znd3cStMSFJnTzFFMmVWYXV3WHFRSElyMUdURTg0VmNvNE5rSnB4OU1Lak9LNERSeFQyWXRZWDBlQy9hcVNET3dYQS9UWUkxRmZFZGtVS1RhQURrUFR4ZDU0ZitNSk5CVGwzQlpOeHZCM0pKYXh4TmlNcThqRGRaWXhITU5UT0pEaWtBUnJrdGxJVm16QkdCYy82ekNVcHpYSUJGUFBFR1BxNERHVjJoMVdEOG4wWnZZZUl4WVdGZjZFVEpxbFFBbTZMN0NVTVQ2Y1RqTTVOMFc1dldHVWkzUDBHR05SWHhUUjcvQ2tGYTJDUjE1eUp0R0FqM3hRa3JHU3NDNjBkR3BUUlpvZEZoSEhjTWlQazNmUTkxS0VzRDZyRkdKQkt6aDRkUll4MTNOY3BDM3JNVjZiTGJSS25VNEVFOHNBU3pobDlUS0F0WTlHRndxU1VlLy94S2hGbXM4TWFzcWw1QXpSd21zYUs5bDgxaVQyMFE4M1U2N0Y1dmZ2dEppalFVazJNOXpCRmJUVkZlN2pmSlk0NjFaM1l6c216MmFXcXlqYmJQelJkT3ZrRlc3QkdEZWJtaVk4bGhqQ2RjdDEzMjl2VXpNOUZqRDZ0clhOQld5NWlXQnBoNEFEbXN5cm5GYXJZUllvOUxsUkhxc1laRnZLRnhDeHZ3a3NLYmRybm0vR2I0N3B0UFVvNDRaT0QzV1VkZDE3V3grd3o2SkxVSHYwaTdGM0x3ZUFPc2RqV3k2VzVyTUxNdUFkUzlZWFVhUnphRUFodENHcmhrTzZ6Vmd2YWVoK1g3WmsxYlNHTERHVzdlckpWR0l6VmtDOEVaZjB6VlpZdDBBMUthN3dicWFsR2ZBR25xZ2VZODM4UXI1ZFVuQTlJMlNFbXRvVkpXM1dRUFdlR3gwU2w1ZFl3bDhyQkxBZHEyL0MxSmlUZFoxMWRsb3dCb1d0dkNpbDdWcm9iQm1DVURIdnE1bFdXS05WVjY5dHFLdFUyYWFzQjRreVZaSkZXSnpsWUJSK0NYV2JXQjlxV0tuVEZoREV6U2VlVmRzSXBCWGxRQVcxYUcyVG9sMURLejN0RFJwNXVLWDcvckl2VElQRTlZNDg5WnZHV2Irb2FRdUNSaFZiSVkxcWVHMksvb0RLdmZGR21mWTVnT1R1c1lVK0dnbGdMc2lobm5Hc0taRExzMkJKbVAzdk1zZ1lLazhZcHJYVVM5SldqSnhTTTlGQXRDeERmc253eHFQZzhOUWFxclBnaEhycHVFaTBseEdlN0liR2V1OW54QUt3L29Nc05aNlVabmttcXI1YmNRYXl0azNXTVVRbWFjRStrYTFpMkVOZEJ6d2pOVXJDRWFzc1VvRWIwbzFoQmU3UUtCYUdHcGFnTjVsVXBVRXJBM3JmTTZ4clpyb1Jxd2pjNHVhL29Vc1NBQzJTOVd3cWhFY1pwbnAyeFlNYTF4SFU3RVVlTVhxWFdBejFtdEJPUk9FNTA2Y3FvcTBYZ2NEanFiZGsyRk5MdElOVFk5TzdSYVpHbGVMR2V1eFVVTW8ySVgvb2dUSUVLb1lkTGJWUUE4anRjV3dwbm05THJhZXBucGJlU2JXR01YVllzWWF4NXIySFVIVDFBblBhbWRJcnhyRTBIaiszM3pteTNjOW1oRmxmM1ViTTdoc0dUZ3dyT2xXeW82R0tON1BNM0ZRdVN5WG03R0dXbS9YNm1WV0lVMnpEY0VodHNiZi9VaXB4TFZVcVhYTW15ZkRtbXl1SGJYcUlnUDRuT1owMjR3MWRoK2JaMFp0S09UZ2xlazBzRTNUSkpMR25RQTBEWnNLQ1YwYVZETHpESVkxSFYrclZhTXo3TUx3a3NhS01tTU5SWnc5SmFhMlE3NG9nWlVVUCsxT0toSkdqZmRscEtvV0JoamxGMjFaWFlZMXFZRWJMSnRGbXV4YS8wanphcTRGNnpoSjlobVhFUEdSQUMydENGNk9pVSttaXdDYmlJdzlOZ0xqSnNDd3ByT1A2NndLaTdUWlhPOXBsQzBMMWozdGxzRDRob2hHQWgxZ2dORFNGQ2xaWjFPd2wrWDhwdVhDQ2NNNmluV2FjNlBVdmZ2WjRuTGh4MjllWWcxWXNCNXBIeDFXTTBRMEVoZ0FhQVMvMjBIUWxUVlc4SUhlbWtvYks3SHU2VjdET2xjdS9wa3VmejYrOGVGUzZiSmdEYVBMK0RrR3pUQkRGaVJBNTA4SXBYeXRVdmxPa0c3SUZIME4vZ1ZOaWZWQXQxTWNzR2NNcG40TGxYcS9BSlA4V2xIYmdqVnNPSytOcDJBVi9rTUNhd1MxQlMxUlNKL1ZUQ2ZVM2hPcHlsU0pOUTQvRk51OFVlcFhVUEN3T1p6NytuTFVMdlYxQzlaNFJxdmVRQzU3ZFZKajVMeEVZUHF3WFE2TldGa0N5UGtHbVBTaHhKb3NNL21SV0NnVnZkdm9TV2pFMXlJbzdPc0ZMd3ZXcE9zWld5M3FoLytpQkhJL3FmSWRFNUdLcGJCMkRsa2lqV0JHbW1kWWlUVXRJSnRpemFoZlp0eE9IMUY2REU4Y0d0Z3B5Q3hZUngxUGhiTGdGZjVEQWozTUVJUWRUMkcwNWZkcllIS1YwMU5td21FOVVKYi9PMjZVTTNNQXUrMThkeStLWUFVT0N5NDJyUEhvYkJWMDRiK25CT2dXQVlMdVVFUEg0VGJaRGw2eW1OZmwyVWQ2Z0NvdUhvdnhQV1VEQnpBRnhnOGczZWkvbWVYYXNPNXhhejJyTUlmSWkvRThlb1hGWC9ZaW15dFI0U2NkZXJiYWw4NnF4K1lUVGU2Y0M4eUJEZ2R1RkIxdzB4b3IvTVpGNWFQK05xeEhPbnZkY3doVGtKMFJmOC9FeHFtell5czltaktBUlVIOUVKMitPd3VTT3QyMmVUVzROWnhXWi81YnBNOFROb051OHFxMTdLUCtYS3MyckxHY0hJV0J2YWI2aUxrT0M5Rm44Nk1WU280dWtYcEliSnV1MkxYRjBsQktDL3FxemxWVzRMR0dOWlg5dmtkYWZMYkxPMWFocFhlazlRSlVOcXhoUHh5QmdYMU9zU1hLc2NxeHhhNndqTW5GUjVPT01hc1I5ajFiYjY4TGhGMmJjUzVnVFZlZVhwL1gvYmJ1elYyT0RibDAzdkRmWEVZYXRXRU5mZDJzL2d1TW52V3l5OG45di9iZFdkNXAzK1ZMWU1FU01mK0FzbHhEWk1SdlVnYWFlV2NQSUdnRTVzTnl0SCs3c0l5UjNkd3kxaEN3anY0YXRIOU9FQzkrSmJraFZNck9ZTjQyRkJuWnNLYW5ZMWtrMTZZYWZ3UkNDaDlLaTFkOFI2bGxkcHY0U3RxSE04N0YzeHZ2ZUtWUTY1UmlaQXJGUjVLZzgwWUV6MmtTblJWTUxLck16MUJ4QkNMVzBkK0QrUENScXgvcEpvZjdBdUZDOHRUaUR5aXJzZzFyOGd2c0NUeTBDZm9sR2ZwOXFIY2x5VytCb05FVkhsUnRGVXRtdS9UZkV6T3dsc0xYaFM2MUJVbForTTZ4YUR2cjhaWm5rMS9nNldpMzU5TmlYTUk2K2h4V2ZBcHZHWXAwVGJMNXZsMjI4bTFZMDIyRmF5SVRUU3FGT3YxOXFML3EwSnc4bHpDc1Q4VnYwRlFRc3I3dkJxcHc0WUprYjM3eG9UOU54L1BScXhUdTdxQkx3czYwNE5GRGpyMDlldjdLcnAzQXJ6VDNrMDZrMThLVllsa1FaS3lqeFQvRWp5dSs0Mkc1WHlzcEJ0dVNhbTNGR3BMZGt0a282VGFrMzhweVQzV0F3MEdKTlI3d2RZVmV5TURHSWc3dE9hcE9RNXNQVXdFK2h3U3ZNQzZXclFtTUowcU1MVnRsQllhMDUxS1k1TUZac21yd0N0YUdYbTJuRnhtV0pBK2NGZXUrVGYvUG0za0M2L2QrMGVUWjVBRU10SmpYcENpcW1uOUJtLzRmZzBTWTJMRjZIRWgzcTY2eFdwVGFaQ200Rk1SbmhTdXBITVVSWTZ0eUpWMkZBL1JSNnFhT1RKZlh0SXJNRit0TzZxTzlJejFZZVdLdmFNZUtkZHRtMTJjY1NIOTdWY0VzaXNiSnY1WlkwNFIwSUlHWkwwejlpeHIxRmVZQVAwVStKdm9RYmhlZmxiSXJsV1BQN2RhRk5mVVl3ZkdjYXpzNHR2bzBQTEdHbGtPVDQ0NkVkSjgxUDZ6eGZINU4yNk15c3kyNmIrblhSdGk4VGwzREpha3UxZ2Y1ZGE2Z3FkazBjR2RDOEMyaHptWlo1U0pycnN5YkpBYTdCYUUxU1ZXbFR1RW5aVkpXS0l3WkVIbXhMR3BvUExHR01qOUU3ZHZUM2E3TCtGam45ZGg1RUV0VHQ4V1lJVEpDUnRGWktsU1haSjZhUHNIREF3Yy83ckpRVG9tQnRJVkJmZUZuVE1mUmhNSlBrM0hxNnFQb0NFSkxVemhCRmtrQmdXa1ovaXdnRVA3Wmx5cDZZZzFsbmlvdWtUWitvVFJVckZnUG5PYzFiWEZhWjVkd0NxeEpSL21tMUZzcGlSWjRaZXk4b0hmbHRBY1NGN0xEdUJtelVnTkE5RlFlL21oY0c5YWtWQ0FJNXFNMGNrTXlUcElOUXhHeVBiSE9GbTlnRFZQZ1hJR0czVWNLWXAzc3VhN1FibjJKU3lPS0I1TnhCMHFyWXFtY0FvUHl1U043VGJObnJNaytxTGF3eHkvWWhDTzNaMGlmdWYrKzN4OUdrSFBMUUZBMUc2d29YS3RhRHgrQ0ZkWTVxYjRuMXVtRWpxSUZRbUswem5oWTV6VU1SZnNDT1ZLVnJ5YUg5ZmwzdjVvMVpJaDg2cEVXVnpMU2JOYzAvQTJPSm9yd3hXdk9kajNyZlZZc01ORWs0dnF3UmhjcHNLZGUwNW8rQzVWVzlTV1U2NGwxL3A3OWFSSlRwMXdDclZoRHVSSzBJcmtUcElQSXc4SHlKV2ZKMWN6cGZxcFRpT1cwRTZ3S1dWaHh1VWV3WWUralVOT2VpT3ZEbXN4TkJJY1ZvbmFIQmlzdGxEeVJKOWJ0Yk05dmRHOUc1empWeG9vMWJXUExmRnRTbk1wWHBUeE13NG14YnVpRVEvdkV2dEFJK1l5SFpjNWFYU3R2WEIvV3FkS3BrMDdaYlcyTTNOTFh0Q1ZwcGlmVzIvbno4bGp5ay93bnBxMVlrNG94TkxlY0t0Mjdjbmx2Y3F6UENncDJ6bGd5cjVGTHlobjM4STl0TzV6Y08xczZyaEZyR0FzVUhLcXAwaHQ2akZ0S0xzdnd4UG83Q2gzb0sxZitqTlYxNkdhT2xrbVpVVlhOd2VSWUwyZzhLYkFTbFVXNkl5Z3dTN3BhM0JDOW94aE95NXZZUVVpTE1RVmxLdGpyT1dhWEo5YUdOcXp6bW5hZGZVTkZaRk14cHlUbGhIZE1qdlZJTjBNSG9xcE9yY1NDRVhwT3R4cmtuYW4wRDJ4YmxTcllpQThnSElSMUc0MWFSc2RjbHNkamhsZzdOQVZhcHphVS9rN2h5Q3IyR1lFbmhDYXZoR3VDaitlaWJwY1hXSGdtNGpxeHBxMEhnVCtuOGVnRzFiS1F6UkJyMmhpM3pFMFBVTHlxRkU5eDhpVDRTQXJHQVBicElwNy8zeGJneHhNNWxBZ21TOFoxWWgxMUlCMkVWcVcrWVByWUxKOFpZazBIMkR2bXZyWlJ2SzhXVDd5R1kwOVF1YW5tZGVxdmVaS2o3TmhVVjQ3T0ZZMnJJbU5sT0lKMEVLcjVTZUhSc05scE04WjYwenlnTG9haTJWejZrOXBjcDNtenVXaVc5cEhWSXBIL3gxVG56RVk0MFhja2dzbVNjYTFZNTM1U3poUGcwYXNsd1hXZ1ZHam8vSW9LbFNtamFUV2dPN29OdVdCRnRxQnV3V25uV0wvZ00xOTg2TkczcHRTTG44YjNyQyszRUwvejh1RlAvVmpCb2ZIcGw5eDE5K1hWSW5tSGdHQ2VxNXJYRVg2TVhkZ0hEMnpIQlFWemovLzFZazI5cEhESm8yVkcwdFJaTnF3MGlxWWE2Wkp1MldUTVkwSGhaZGxaaEI1YzNWTTd6bjNhWFpUbjN1NFZpdExXOWY3a0VOay9rWE9DT1lXd21xY3lYMzJSS1A2VHRqSXNFdm4vVHNFM1M0OG0zalZFdm5HdDg1cGN1UlNlRVJ1eHB3Yml5QlRpRjdXVUxQK01VMWFQTlI1TnpXRkV6cDJPcDNWcTVvVzlqRUNEOWNjT01hZGZ6T0NWc0I3ck1OT1kxN1NGOHcwdkpiS2k3ajkrbmpLdUYrdmNUeXErZGNXM3A0bVB4WkZwS0dhV3RhYnF3R1ZiaEJTdklwVWxXZXk5N3daQjVzSDV5NGNneDZTMTJQMXRLb29McE03ZWhZZXBuTmU1RzFma00xQlhOVElQK1AxNlFUZ3JFNnRYU2NYMVloMjEwVStFblFwOVdCRkhWcUhtMUtUYnRpVm9DZU5RWFNsOG03aTFXbmpyRm1NSThqa1plYk5jbFJ0ckhOYjU5MXg0RG5nbFRYMmdhTUx3RDFuNllybFlhNklVZFhHaWlvWkt1WitVNzZxQmttVnJSc3ZLWmh6cDJkQWNRT1QyelFnVHNNQ2FmT2V0T0Z2ZHNRV3ZGeDF2Y2xoM2RWTmdXejAzSTBXQmY4aHdCRk93bStwL1hEUFdoWjkwNk44cllGM1BmdVRmWkVIWkU0VmFaR2YvZ1o0RGEyeXNET3VsSkhsaC9vUmpYakx2Q0RhQzFZS3QxbkhUVWRWRFV0Y1lBMVFHOXJzRkQvYS84ZWt2bUlKS25OV0thOFk2V2tGSEVkaUR6VHBualBSc0FqZldxcVhBK3BpTk1ReUhLZDBSc1A1U1BtaE1kN2F1d1htd21uY1YwK0NhMG12YW0zZWtYTlFSYkE4YzBleEpKT21GQnBCcEEydGNxaFRYalRXZCtTS3c1MTFxVDVQc09hZVBwbEk5V1ZhczZhbmxwNWVteWJnY0p5WndwNVdUY01vbTlyVFZQQmZUZlQrUGx2L29xRTErQXBhUXQxbVNSREQwMVlwakVCbkNVMXhkUGhyWGpYWFV5WHFnOW81dmxvKzNqeFJyMHlTSTBoWEtNYTlGckpuM3Ixc2VoWEpZdzJ1aVRrK2FHa05lR29pUGtIZUp5OE9Dd0Nlemt0dTZtWncxZjkvTTFlV2pjZTFZRDdMV0hUT0M2MFBidVZSeXhQVkdNWFhOV0k4eGtFcFlNenVwVS9wZ09LeHhuamRVdWsvcnRad0pnWWlVNWRvZ2sxWkt4N1ZqVFU0L0JQYVFPN3V6N1JTcGs4V2tCTUNhQWFUd0dHRVV6eWk1UW9ZNHJ4bHhweHc5aHpXbThLNVFteEpOMWJ5bWxWSDB6WXBMdXNMRE55T3VIV3U0NnRPdzVkdUZJOFI2Yk1ONmdHSHdwbzltUENMV3pBV254eHJxOWJMQ0EwK2J2TEtRdXNhN3plQWxGclp2aFlkdlJsdy8xbFg5cEhnMkhFdWw3MkFxMDQxbHFmSWNsaUJ6aHpFb1luMjlxRjBCYTgyRFRndWpLSkJLWmszUkNmWC9ETENtOHlFRWJ6OHBzUGJmM05VUlRKTXp0bUZOV3ltL3dsOTR4Wi84NXdzUlh2TFZEN3czMTVWRXJEZUtydWl4aG45ZG5kY2QwYndpRGxqMnBYbmNUUmpyb29sSi9zZW1lZjBKdmFYKzcycDNsV1o3NkN6Q3BsS2d6K2lic2M0WTFmRDN1cjdwVVZJYVRRb0Z1VFI0MDVIdVNoVWg1eWRpdlY2dzZKVDdMYmRmSTFvUXNQODY4M3FBUmxxTWdpSXp4cG9lYW0xZ0NvalFHeUZCQjBRSUhwUnB0VnNWYTFwTCtUUE5XV0N0TTYvYlNhbmFaWEx0Q0s0VlFkWlZFckg4RE9XVmx6QlFiWkExQ1UxajlMb0Vna092WVJYakk1M1hKc2NEdlhDQ3dIcEprY2J6L3dHZFRaS0hsL1BzcWVlMXpyeUc5Q1RSelhoZW4rN1FvTlJ3K0J2QzZQV0pjVnB2VlYrbzVONnE4NXBzSDlIT1JkY0puUEp4cjRTMWJyK201Vk1TQ0Mwbm0ySmV0NHJMV2F6S3AyTER2T1pwS3NmVDFZNWYvcXdjTEZoYjY5VlFPQkozWklsakQxSy9KdVhSZVdPNU9WWENXbWR6TlZYekdzNVcrUW03bGJHT1l2VDNIa2xLeHVTYWJHSVlLV3N2QU5haUpTdTBBQ0NVY3dreU1rcURhR3FzVi9oVkltdjhRTzJUTXRHRmJub240bG5NNjJnQWsydlh0dzlIaVBWWWxTdlhhMUxFbVg4a3o2ZE5mRUtzZFg2emJaNWIxa1JYdGFiVlI0N3JwWDgwbmduVzJKcktoYzdWR2MxNFhWWHFLZ2ZXdkFVdHNhVTVMRHRUcHNBYU85dWUxQUtwQk5mRlBGSUlwR2tDdzJ4VkpLTFVMWEIrblhhcXJUdUZVN3ViNVFCci93ZkR4R1N5L0xFVmE3b1ZLN3YxcDhBYTlsVkw2cWJHdkVhWE5NL1hKYW5pclhGK1RaM0NxQ3pUUmU0MkhveWp3bnBGM1M3NTNnMFNaU3BPZ2JYbUdGcGpYbmZVQTB6dHdmY1lmVE1Fa3hrWnF3OGJQOXJKNGlQdG9tUGkxVmJzU1JObDdmbkFXcDVFZkJ0a1QyenlHWm5SUGVGK2pVa3NUMC9Wdk1idXAwQ0ZKMkpQN0FWU3Q4VDVOZVRSRmZ4TlNqZWxqQ1BFK3NDT05ka1RrbHRqQ2owY3gxVmIwdEJWODNwTm80ZHA3NXRKbkh5U0dFM0xoNjRLemJPcnZkSFZVd1JhcGJHcGFJRzFoS1hJYnFBYzRkQ3FPK0c4aGlJbUxSTHE2VFVtdWpLdHlYOGpkbXZDMUN5d0JzL2RDdDNwT1NaWEJWWlZTZEcwRld0Q2RrZGdTdmQ1SjhXNm4yd0l2TkpyVHFVVGpzb3dyVmNsR3ZwU2xxd2hLaVJlR1hIOTh4cG1hU1ZkeTdXUWVvMWpNcUsycTZzOTJRQ25jNTFKc2U0cDF2cTIxRDYrUlNwaW53NHIreGJqWkNQa2E4MEFhOGhubjIvQ0ZWK3BwTFc3dUZVcWwyV3RWS1pwTENoVUEyUk1pclg2RGw1SE5LL2hDajlVdFRDczlOYkZSK20wS1NPdUNJeUpUNW1QZGErQ3dZVjZJM251bEx4bUhWc3pIN0hsVGZla3pxRUdoelYzWVhRcEtWZG8vR1pCMFhONHQzZUt1UElPSGhsdzNCWitBV0I4c0NEbS9vOXF1c3ZSVWQzN1hDdVRSQUhkVHFWNkErc0JSQ1ZXVlluN3FoTlVZa0U3OW0rV2VhZVRWL05ZY3dmY1RXNktvczV5WGdlUEFFUHpuSEQxQVFUaXFuRUt2Zm01c3FreWRsQStSV1htQkRGMGEydUNhdVlxRlEwdU1JSTRWTjFUYmVEbFcycWVKZWYwMnl5RlJWSE1BVlRrU2Y4Zmc0UXVzYnoyamVWMk9hOEpxNzI4ckYxdXRaUzlsV2YzdUIzNWREbmRzOUlWRU83bmhJMDd1eVdIUEMvL3Q2YlIxMFFLcjlRL29yVnZGcytnVncwWFVVV0RDK3lBdFkrZUtUdU9IUjJ4djJTZlYrNm81d3dLMnpZMjBUL0ljNTlJZmdVV1VMWmZMMTU5TjlCSkRsL3puaWo2MU5VUEk1cjg0dFhmaTRyc2oxNGRSaC9Qc3QvNnV1eUJnUDlybDdIL3JydGVFMU9kdDE1OUtjSkQrSzJhSkhrakt4VWlYZlpBQ05rVkVvMlhYcjA3N1dGeTQ1SFgvYzUraFpwVzByNXkrbW9sUnlFY0NteDdNOU5XL1pTRy9lTVplVHNROEthNXlheGtFU05LUGtRZ0xiNHZvUlBRN2FmVEFqckpUZ00wNTVVaS9rejZVYlFzMVlyR1JmYTFqQlZ2ODJ3WFplei9JUjRhWFlEN1psbVhYeUdQL081bDJLbFEwMFlLdTcrU3dRVmV1SFBuNFN1bytvbWNBVGVIakIxR3k2dkd3cUxnL0JySXNwK0plbXFJekl2WnlmeUY1TXI5OXoxNDcrVXVZWDE0NWQ0SEg3ejNTcGV3cHV4M1hyNENIOVdZc3Q5NTc1WGl4Z08vR0wrL2xEM0ZEdW1qei9wd3RwSVhVc3Vqa1ZELzB2RE95OTBkTFUzMXpGNjVBL2xXcG1OaU4rMHNzS2JIL1pLN2FmWmJiTDg2ZEJQYktNWVRLVm5uckQ1N1czdXpMWVBhU3N0Y3BVQUhBTzVGU3NZNjIzNVFOUXZ5RDlaRlB2T2FuTnY1OG1ydjhZV1h2U3Y1K2RmOWg1M0lYWHA3NVRXUGVEWVZGNHk3cFhsUWpLb2FYT2dVcWExRForY2tyTVVkS01WYi9NRTZINnpKb0dvNVc2NlA0TFJzZEhteDdqR2wzb3Q4WGtTNExleWpVb3Zkb1l1VGUyS1dKaVZoSGJsK3NNNEhhMnA1cUdsclZsbDRRQ2RnM1psckg3MDdDSlc2MmpjTGlUTXB0UHZPSm1Tc1VZRVdmOWFjL0lOMVBsalQrZlN1cytVYUNTYjU3UHZpOUtwWmpTTW9XZlVubVNma0tieFU4akRFTkZqVDRsOXV0NVRhTEN2N1lPMm5GWlk4cDQ0TitCNTZjanN6MFNidnlYeHlNa3kwU2J6MEFHbkgyYWdHYTRLS201YmlEOWI1WUUySFZzNkc2eVFvL0RCVmVEWTloRk9GWDAyMFBYNmUrZk9NUGJ4WHVwOTR3Ym1DNElUQnFsSk9iQitzc2VWNHY3SGdQeHdMWmNQTEd5d3lhTitTMnpVMjNzb0dGNDBMdm9ycjR2ZzBLYzI4SGtpSEpuREtsQ2RzUGxndlNRdzB6ZGFjVlIyNHhrUzZlODNkVnRtTmZOWml0VnFFNVVDK2NxOVNhYkEra0M2MGtCMjJWOVQwd1JvUHk1TUYvWHorTDNqNDZjU2VuUGFRalZoakhpa3l1SlluYVdqTUh4T2FHR2l3eG5xUXVhYUxPbTF1TS9EQmVtVXkvYUpvYm9ML0Z5b3JXZ01QRzJXQ2preFpCYnZmMnoxWk5GN0JFMko2dVZVNkRkWmQ3bnBBeWc5ZjcyQ01mTER1eVE4TDM2dlp4TGNGRGNPampYaStHb1ZIajRpazcyOXduZWEvVjBDSG11VSthMnBNeFpwc3RWV0JISFlBazR3UDFtcytpb0xRd3RTSmhZcE9zSXVsQjJIcXR1dGpVTVhnYWdwbllWZ1FCT3kxZlZLeEpxL1h2a0JMUHM5aG51T0RkY3l0K1FLajJTV3EvakpNczlSQVp0ZXB5cHdQS2hoYzdYV2VQZXhrTmgzNWZDR3VZaTJaMTZEbXo2MThzTWFqc1NVME1vZkVTaldkcGo5bjVkRkxBakM0M0pNejU3VEl1YnVRUlI0dlp4c3Excko1RFJhZDBzTDJ3Sm9lalgxbnd6VVRuT1Y4QUc3V1orYi9NTG83aFRORS8wRXNpR2VZNUJBZnVwcFFzVWFMOHRNVmx4dXdCOVplN2JyNlZibThMWGZheHFIbmN4UFB4bUFXWlpVTXJtMXhCRjd6UzhVYW00Yjg0aDJVclVJVDhNRGFhejJwWFZpblBaei9SYU9uSk9XenlEL2EvL0JaK1JwY1dMT1paWlIxdXVPeGI2cFlBMWpSdkU1L3hLeUEzd05yTHoyaGZySDJpaTY2V1k4bThrTzYrVTVIQWNFUGZUa292emUxN2JIK3ExaDNaZk5hK01FNkQ2eXg0UitGTEU5NVM2b2g2alcrOHAweEhVNkNwYmxxYmhCTDU1Wll1bEp1czJJQmwxS3dWczNyMUxOZVdPb2VXRGZWVFlCcmNIYlJqKzk2OG02ODNwTndybVFIUGtmUWVZL1dsQ1VBUXMvdVhGdjZyR0N0bXRmQ0Q5WjVZSTFIek8ySHQzVHBaQlpWTWJpZVVLLyt3NW5pM01NVXJNbThIa3JpeHNaZmFMa2VXTGZuNzBxUit2dXRtQng0YkxqNXVPamV6NVBTR09GeWMyNmNDdFlhODVyL3dUb1ByR05sTTVINkZaS3FCQm9kN3hPdVV4MWdMYStjOEcwNnJ5UXFXQS9VMThESWVLdXdYNE82cFE0bTVGZ2w0Rzl3cFZBcmwyb0lJOWRwcUlJMVZBUjVmU0RuU0pIbm50ZDBPOXpWcW5YWUo3SVEydGFlMThDZjI0VjhOYk9wNDNaV0tsaHZxd29kT1VjS2M4Q05OWlE3NTJyaU5hcVRSSVF0MktsYWtUd2FYeUdncFV0aXFhQ0EyMm9hTWY5UnNPNm9oaHFwYTRWN3hZMDFxSXNGMzl4c0tCRWxjT0JsY0MzZUNYVFNvT3BoSzZwYlJHeUNQaXhXb0ppVjBMcS9JeEZCbjJjMzE5eFlMNVVPVllsUFNKb2s0R053dmVEZmZqZkRtZjZxdGpURXJtYUs3Y2xZMDFuMU5aR0VMajJ3QXhnMzFtUDNBeWJ4RDhuSGsrU0JmemFGTDd6d3F4KzQ2N1ZkZ0ZDR2RVVm11S2hkNkZSS1daNGhZdzA3TFJsS3hDUGtYY3J6M0ZodnV6Y09pZitKVDhMZ3Foams2WWhYbXQyM0ZXU3NhYjJXWmQ5RzNqRFBkR1BkMFNpSk1zZVFGaVFBZzZ0aVdCYnFVNEkyWHlWVHpKQ3hicXJtZGRUaDlENG4xdVJQVjNzaU5ocFNvZ1RXSUxOS29mQmk4bXhpcDlVbVk3MmlMdnYweERDOXo0azFERFR4R0ozdlQ0anJKRUErejJxaHVFM0FjenR3dWl0bHJMSGJ5dW9jbllhd1BDZldXSThLVzV6dlNZaWJKWUQ1VlRGc2FKZzFuVHF4akhXbk5LOEtmclNiYkJZSko5Wm84bnBCSFA3N1NJRFd6YzN1TVU0QUFBWDVTVVJCVklyaGtvWXYvQnFPU1NaaHJUT3ZCK2hJcTJEdXhCb1A2V3BCSFA3N1NBQ2ZycXNhZGpWOFlTM3J0bkdPVXNKYVoxNjNlYWVuRSt1K1UwWGdXZy9SR2lXQVIyYlp5azdDV21kZWcwZTVPTGl3eHNKUTlYVWJhLzlDb2JjRXRsMm5IeExXR3ZPYVZMTk4xcUFMYTZqaHdSdk9wRFhYeUlESFNkZXloSFZUdFpod2VZRjVVcUxJaFRVZUZ2a1lYZGRzeUt0ZkF2Q1NpbWNiY2hNUzFpdXFlWDNBV2RkdXJFZEJOWk5GUEs4MGRDMjdSMXpDR21zK002WHpQbmFGNjJPdWVRMEdlL01hWEdoSGxJRHJ5MmdTMWgzRk9pWnRqVlB4WFZqek9ydllrNUNhdFFSNmpua21ZcTB4cjhmaWpRa0gxbERrdk81WHpIcllKNUovVTcxNklNaEJ4RnBqWG5mSzgweXE2TUFhUHJZTmdYOUl6RThDOEt2TEc3RFF1SWkxYWw1RHVST09NaHhZRDlTYkRrSnpJVEZEQ1dCVnRuck9SS3hWODNwTldoY2NXSzhGVDhvTXdYU3hobUpzODV5SldHUEZGMll4Zlp0VXpMQmpqY1ByNEVseElUSzdjc0MzWmVFdVlyMGltMmlZMXF0Q2JUdldPR3NKbmhSQlhuTk5ZR2JheEM5aWpVVkFPQVpYZjdET2pqVzI2MHR6SFYxb2pKY0FObXliTjBYRXVpT2ExN0NnNUIrc3MyUHQyREQ0Zm9YNERDVFFzNnBMQXRaMFYyeXo3TUtGV1AzQk9pdldqdWVxNUJ4aXM1RUF6aTRzNjZxQU5iM01VOUpxZjdET2lqWDJpL1haRENKdzlaSUFGbUxMaGkxZ0RkVXMyYytaR242d3pvcDEwK0drOCtwdklKcENBaDJiaGMydzl2ekJPaXZXMjVLQk5rV25ROVdKSkREaXo1OWxEZ3hycUZWUzBQNWduUTFyYlBmMkExUzU4WkN1V3dMWVJUbUZTK0xPc1BiOHdUb2IxdkNuYmtuc1EzSytFc0QzOE1yN1luTFRER3U1d0pDMlliMFNYcncyU0cxKzJUWU1hc1FhejVUZ2lKbmZBSTlmU3l1SDl6MklYdy90NXUvYkxOQVBkOTdyODNQVVdGdXZtY1JSSTliWUs3Wk16WVQ4YWhMbzVicFRqblV6VGJJWHJTeThNT0dNT2xPTldJL0NFbTRCb1dMUjh6OEZuK1hEZjFIVUd1T04yeDljTGxLMi95dm1ENG5YaUhVbkxPRTJFQ3FXNFZNTG5KYlZUSjRhK2pIQTZtcGF4T3ZER2s2M1MzN2RDVlFlRW9BNHI1ZGs4YzFobWJESE9zWkZ2RDZzUitiRnc5NjVVS3FUQUpTc0haYi9HSE5uc2l4anhMeVYxb2QxNTViOHVSU2pTRzcxZ2lWdUxiNllmTkMvdS9DSkc5YlgyckRHTllVOS93NEZTcGNFNE8wczVObm9WN3FidTIzU20yckQrc0I2VE80YVdTaVhKZEFyUDMveTJadTdjcWt0amJ1OGV2cTZzTWFYS1hkc0hRaGxGU1hRWityUEdkT2FiT0FJRTN0ZFcxUVgxZ3VzYTlwbVFtWlZDYkJibW91ZE4xV3NPekljYk5hRmRUKzVwMktQQXJsTkFsZ25jNGZ6Z2ZYT3Q0NEhUUE5ydXZ5YXNENlRIT3IzQ0YyYkljOHRBV1plUCsrdzVhYVdLRlo0TjB4WlZoUFdQZnZiSldWN0llWW5BWmpYbTBSNW9WdkIzQ3BZdyt6YUsrTGMvM3F3eG50Z091WmNPeUZhVFFMRkxjRnQyeVZnSTB2OTFLc0g2N0YrMFREMkpSUzRKSkNiMTA5TU5vY3VhcmZVV3JDR0loR210UXU5YXVXWmVZMWRlMWl0WGs1OW9Qc0p2NGJ0a3FtbW1hYnU3YkJSb1ROcUtvU3NpU1NRbXRlTnZ1MzZtSTN2S2UzRTVrOVRiTFh6c2lYTngyelBkOE8wOWhCZEpaSXV2UVQ1dmJpaU1PRlZuN0hPbi9LaVZxVStuSHExU241NzhvQ2FHWEtta1FDdTVENkRsMlQvMlAxUmNFTXI1Ky9lTXBSTWwzM21rZDNwR0lUYXNnUmdOVjAvMy9ucENJdDQwSVJrNFJ5ek5FNE5OM3U0WHdaMWZQT1lEUzBNUjVJQXpPdlgwaXV5Y0tsTXVHRkxERVB5bHBYQUFGb1pPY3hnemQ2OFpUc1pPbGFMQkE2S2I0ZUZEYnNXZWQ3S1RQQ05vVXpmRFJ2MnJReFRMWDFMeld2aTVQN2FmeTN0QlNaSEpvSFV2RTViUnl6OE91bVI0VENQaHJudkk2eHhQOEF4ajZaREczT1dBRmJ1OWJ4SmFPUkZkTTZkQ00zTlJRSXdyN2Z5aHNLR1BSZUpIMTBqbU15dHZQV3dZUjhkREhOcEdlYjFjdEhRZG9sN2tSWCtIeU1KckhIS2R6TnMyTWNJV1hVbzNmSUhUT256djVWZThWRzVoWnhiV0FMWW84dDNyL0V4eUdCaDM4SmdUZGsxWERQalBqL1lNYjU0T1dVem9mcVJTNkR4dHoxOEwvaWZjdVdzOGNrRW4vdi8vSkgzS25SZ0JoS2dueVZPdzE3S3ZKOGxyRC9rTVlOZUJKYnprRUQ2ZmFzSDc3MXlPRXhiaXcvdnZ3OGZ2L3FXZkZ2dS93RzNNcEp4YnpKaEFBQUFBQUJKUlU1RXJrSmdnZz09Igp9Cg=="/>
    </extobj>
    <extobj name="334E55B0-647D-440b-865C-3EC943EB4CBC-20">
      <extobjdata type="334E55B0-647D-440b-865C-3EC943EB4CBC" data="ewoJIkltZ1NldHRpbmdKc29uIiA6ICJ7XCJkcGlcIjpcIjYwMFwiLFwiZm9ybWF0XCI6XCJQTkdcIixcInRyYW5zcGFyZW50XCI6dHJ1ZSxcImF1dG9cIjpmYWxzZX0iLAoJIkxhdGV4IiA6ICJYRnNnWEcxaGRHaHliWHRIYVc1cGZTaEVMRUVwUFZ4bWNtRmplM3hFWHpGOGZYdDhSSHg5WEcxaGRHaHliWHRIYVc1cGZTaEVYekVwSzF4bWNtRmplM3hFWHpKOGZYdDhSSHg5WEcxaGRHaHliWHRIYVc1cGZTaEVYeklwSUZ4ZCIsCgkiTGF0ZXhJbWdCYXNlNjQiIDogImlWQk9SdzBLR2dvQUFBQU5TVWhFVWdBQUJqZ0FBQURFQkFNQUFBRFFUVFVNQUFBQU1GQk1WRVgvLy84QUFBQUFBQUFBQUFBQUFBQUFBQUFBQUFBQUFBQUFBQUFBQUFBQUFBQUFBQUFBQUFBQUFBQUFBQUFBQUFBdjNhQjdBQUFBRDNSU1RsTUFFRlNKcTkzdnpabDJ1eUl5UkdiVSt5NTJBQUFBQ1hCSVdYTUFBQTdFQUFBT3hBR1ZLdzRiQUFBZ0FFbEVRVlI0QWUxZGZZd2tSM1dmMmIydi9icGRJMktKR0RFYkFnb2lpRjNKZ0M0UmFEYmdZTXNSMmlQQlBqa0M1c0QyeFRFaHMwNXNZNGxFY3drWDUyUUNjd2dCUWtLWmhmQmhvVWk3S01KQUJKcUpGQ0lTeWRwTkVNS1NCYnVKRlFRU1lzNk9iMjJmc1R2dmRYZFZ2WHBWMDkwMU16c3pQVlA5eDNSVjlhdXYzM3UvK3U2ZVFzRmYwM2YxaU1HYnp2ZVlRSTZpZTdCeXBLdytGSFV4NkRHUjRIS1BDZVFvdWdjclI4cnFRMUZMd1ZKUHFSU0RKM3VLbjZ2SUhxeGNxYXZud2phRDdaN1NtQXVlN3lsK3JpSjdzSEtscnA0TDYvWHRBS0VIeXdHc01SQmwrcDZ0QnRwMTVtMjd5WldjNUo3RGc1VnNHN2wveXNoUjBxZ1JldDZSV01kSkpvY0hLOUUwOHYrUWtlUGtxWnUvakpTNGVoR3ZDMTlDOTRlVGFqbko1UEJnSlZuR0dEeGo1TUFhMVlQZ1FDeGhMWUFuT0o5UXowa21od2Nyd1RERzRaR0ZISTBnZUU1VkRYelBLSi9obW5SeWVMQU1reGlmQUFzNTFnTzZQRHRYQzRKN090ZDMwc25od2Vwc0c3bC9ZaUZITlFqT2tuck5KbllkazA0T0R4WXhsWEZ6bXVTWUM0SmdqVllUdW81VjZ0ZmNFMDRPRDVabURXUG1NY2x4RXNpeFQydFpDb0lYcUY5elR6ZzVQRmlhTll5Wnh5VEhFU0NIZHFSa09naXVkS3oxaEpQRGc5WFJNc2JnZ1VtT1k3Q1NxMVdzQ09QcVpTMkVlQ2FjSEI0c1lndGo1elRKMFF5Q3AvVnExb05nUXc5UnZna25od2RMbWNMNHVVeHl0SVBnUmIyZUswSHdTejFFK1NhY0hCNHNaUXJqNXpMSnNhNXRjMkNOWVViK2Y1MXFQdUhrOEdCMU1veHhDRGZKVWRXM09hQ1NSeE4yT2lhY0hCNnNjU0JCcHpvWTVEQlc3Z3VGNDdCKzFTbitaSlBEZzlYSkxzWWkzQ0NIc1hKZktPQjY1VzZIMms0Mk9UeFlIY3hpUElJTmNoZ3I5NFhDQ1NESGZvZnFUalk1UEZnZHpHSThnZzF5R0N2M0VUa3VkYWp1WkpQRGc5WEJMTVlqMkNCSDA5am1DSWRWcXgycU85bms4R0IxTUl2eENEYkkwVGEyT1Fwd0xyZmpDMCtUVFE0UDFuaXdvRU10REhLc216dCtzSlNybjlNbGFVMDJPVHhZeEJUR3oybVFvMnBzY3hSZ1pPMTdEbFM5QjJ2OENKQlVJNjV2WExuZlpCRktFT2JuSEFDS0I0dFp4cGg3dWI1eDVaNnZUTzFad2dRc0V6MnM4bUFKTXhqUE95Y0g3bW0wV0ZVYkVMYk13b1Izb3NuaHdSSm1NSjUzVGc2Y2ZQT2F3clJUZi8ySkNFdzBPVHhZeEJMRzBNbkpVWUlQdXZGcVZpeUVFVElUVFE0UGxqQ0Q4Ynh6Y3F4b0g2Mks2Z3pjNlBqcHFva21od2RyUEVraGFzWEpVVGUzT2VhQkhQNTlEZ1RNZ3lYTVpqTHVYTitWd1Bpckp2akFBbmtUc0ZqYnBjaE1kTStSQXRaajl3ZG4zakt4WU5HSzU5VE55RkVFSW15eXF1QzA4NndNKzRHKzBqdko1RWdCNnllQVd4RGN2aVNoSzB3VVdLcmF1WFV4Y2t5Qk92azJSd25Dem9zS3ZwWTlueWg5TzRIMTllQzJ4Ny96UnUyazJrU0JKU3dteDNlbWI5dktmUnZJMFFxcmVOMlBIK1RrbVNoOXU0QTFIN3diTVd2UVkya1RCVlpvTWZuK1lmcTJyZHpYeEdJVnZ0cnpMdDl6U0lVbmd2WEkxWEE4QmFzWjZrTkhuaHdTdTF3NEdEbEs1allIbnJaNktxekxrWFB2K2h3b1d4dDJUWlMrWGNDcWJVVDYzeU52VVU0VVdMa3cvK1JDTW4xYlZ1NXhzZXEwVE1TVFEwSlJTQUpyU3Z5Rk5YUzM4cytvUFRrVWVIbHdNWEpZdGpud3dQcXlySW9uaDRRQy93S0xmK3hPZ2pYN2JDd0hIYS84S3lCUERnVmVIbHlNSEJWem02TXRwaHhoZFR3NWxGYVR3Q29GdDhlQ05mVVpiazhPQlY0ZVhEbzViQ3YzVmExOTlPU1FXazBFYTBmT3pjcUJHR0g1ZlE2SlhUNGNPamtzMnh6NHpzSjVWUmRQRG9sRklsaDc4dVBiMFBOdXgzRjh6eUhCeTRWREo0ZGxtd05HMGZUZk9UdzVwRm9Ud1dyS2t3WXI2b3Q0bmh3U3ZGdzRkSEpZVnU3cituZWxQVG1rV2hQQmdvZkxrU1QwSEswNGppZEhERVJPYmpvNVNzWTJ4d0tNcXZaSlhUdzVKQmlKWU0xdHZUY1diUGhobFlRc1p3NmRIREFFa091T1VVV2dCZFNPcTN0eVNBV25neFdLYnFrL3l2STlod1F2Rnc2ZEhEQ0dZaXYzVzNMc0hGWEhrME9xTlIyc1VEUUl4SmFIWDYyUzJPWERvWk9qd3JjNVlIOVhmMnZXazBQcU5SMHNGSjBoY3piZmMwandjdUhReUdHdTNFUHJ1S25WdzVORHdKRUJMQlNGMWI3eklvb25oMEFpSDNlTkhNYktQWFFjNmt4cFdDRlBEcUhYREdDaGFGdE5PZnl3U21DWGs3dEdEbHk1M3lVRm42dkpmVjRSNnNraGtNZ0FGb2pDMGFvUGlCaWVIQktKZkRnMGN2Q1YrM1lRZkpCVnc1TkRBSklCTEJDRnY0eHJpUmllSENFU3I2YnRyOFNtTDQ1SDl2dVNqRWhFSTBkVE8yTlkrQ0hNeHBlRVlId2ZFam1tM3NQS2tkMDc5NmZaWlZNa1hjR0M1T3JCQ3lyUkFjMDVlZ0NyejlhbHFxNWNKdzdFYVJvVjFpL1hVWDMxcU5ka05YMDN0RTBOZUYzOFlKbW5QeVJ5MU5YWWhKY28xVi9aVEJYSktPQUtGcTVWSGJSVTRnTWlSdzlnOWRtNlZOV1ZhNTF0RnFnblhicSt0eW9qRml2M1NIY2ZIRlRmT01WOFVhVDVrZ2ZCZDBuNDVIMDQ1RGhDeGlheUtGa2R2L0xNVWxiUkZEbFhzSEE2L2s2UzVtREkwUXRZZmJZdVVuZmhuTlZtdFNLMGgvc2M3WnNmdWRJdlhXT0poTDZMVDF5NEVkZ1FITnowa2V1dnYvN1V6ZmVEKzRySmpjSnd5TEZGeGliT09NNVZxWUU2UnljUlhNRXFuTlIzaVFaRGpwN0FzbHJYUzk1d2EzRG5BNzhXSVRIOVBvS0l1N01tbTEvM3VOWVlzNnBCTDRCNTlrdlhtSmZRTjY2OXNPdXVYVXRoTXBPaitPdS9XejA0ODljeGtkL1VFNkdQYThlN0xLVktEdHJwVjNQaUNoWjBIS3UwYUIzSk1UcGdXYXlyK0puWU1MNFExbVhsZVZvbFYvY1JIWkV2NnpaMzVWN3RJM2laRWwvUnpqZXRkUHh3YmFiRWRDR2g3NW1xWHN3N0gvaTVMaGo3c3BMalpiVW92YXZMR0hGS3Z0SVFKK04yVzllT2Q4MnlvcDU1bTQzRkpJZXBZSVA0ZW5DNmduV1M5dmlRYnlkeWpCSlloblhOYjRFbUQ3NTRBY1lTZndsMUtGWjdtak9VdFNremJxU3k2K2tVWlJycXEycGJjZFBCbWlIUmRZRFFkOVlFTXBMalA3REtkOTkwWXpWNEJpdDdiUzl6aHNLMHZrdGZZbkNDOXgzSnhTK3puY3hrNmM1UFhjRnFYOW5XRXV0QWpwRUNpMXRYeUkyUExVRTl2bFhCVm45V25iNmJxdjJCVmoyTDV6ZXVRQlJ5TGFpdlRZU2hUMXo0YXRqVVBYd1JyNXNyb010bmRNeElaS3NUdnYraDhhM0NUczVhSTJVTWROVjNObktndXAvOVR5akMzS2ZDVG05TGtZUERaWmJUd0h4UHZtY2FDcDg4ZFhQWUcxOE5BYjN3SmNncitMQ1pEQWs1YWxsWklJOHpPeDNCbWdrK0h5YjlVNkZ1T3psR0RDeG1YV1V3MStVSW9ha0tHRzVia2FOT1AwdGpCUkVHNi9STk9Xd2w5N2tnRHVqbE5PWXg4TWh6bWx6UzZtK3lMSnJLMUt6eUxvR08rczQySWNlditmeFpYSXBYZytIQ3E3YXQyR3ZBWlJhV1kxNnNtbk00a0RsWWlxTXVnRWVkWHpMVHcrRk1UME1CbWFRaldJMjR3Nm9ra21QVXdOS3Q2N3NBOUw0QVlDYjRFOWp4RjFqaXF6N2FlRmVJcWZzZWlLd3FiNkZRTTZjRWNES1R0RjNvMjZBeDB0eGJVRUFxTTBPK0kwWER1M0U3NmpzVE9lWXJRYUIyM2hvSHJhWWl4eDVVWG9QTEtMU0IrWEVMV2czdHhSUHdtYURUaEJ0NiswVWZ1Ympkd0pvUkZaVi9sV1hyT1VZT0xNMjY4QXNDdjZNZzJndGdZMWlRQTV2OEZGeXgyVHF0b2tNcmFjN204VHVhMjBybUc2RExKZVZOYzZHMVNIeEQ0V29LWWROU0pNL2Q5STFyWllUbWtJNU4zMjA0cnFqcXR4QzhVRlBrNEhDUm9zUk9BL00yeFM0V1dpY0h3YUVRa01FOVprb3E1Sml3VXhYVWpjc05yRWJjNGMxTDR1WURMR3BkWmJMekJZak5WOEVVQlRsbXdhM2JwWUhwRmtoY0pxRWxTdzhQeDVhMXBoL2liSkFvS1U0OHhLT1B1dHR5bEpJU05mMnhtNzR6a1FQSENmc2s1My9EOHJmaUFBNFhrWXVkSFBPaWJSQUtTanBMb2tJY2FZRWtXRHBQU28zS29HNGNUbUROaU4ydWFia2NZQ0hIQ0lKRnJBc2JxbVdLMUE0RUNITGd3MFRVOGZDTWJ1bnJ1aDJIS1RmWnlXODRqZWJROWpjZ0IybGNZWHBIWGJoRjYyYTZuZlFOMFRQMEhJQkk5RzNkT0RlSW9zclA0VEpMeERFL3doWTRNQVordjNlTlJxMmxETllxS1Zxa2FYVjJPNEhWaUUrOEZQZWVFeWxheURHQ1lCSHJLdXNkUndGbmo1SWNxQVJ6TmlqcUd0NmJJTEt2UXVadDdWeWJwWUxMdTdzcVRyS3JHUHd0RjUvU3JTODVmdkpUSjMxRFVqREd1MFJUTlBYTjIwSThRNkhJMFFUM1BrM0FjSFBNZHl4ZE1lcElTNlVVc0MwRmx1eUszZ0N5cCtnOStWRkxJQXR5QVF0T1ZaM0RDMHI2Z2tnbUgyQXA2MEtZVjBYaG96dVFXZlFjcU5jMS9TbjNRUUt5MjRSbnM1WjJyckN1alpCQnFxelBVM2lhbXY5SThLdFF4bjB0cktLTjByUkhqaDRYZldQU3NKcXdSck13OVEyUXNXNFIrNEpXSEluQlJaTVNib2I1bHFVclpwTzRBbXlGSk04TmoycWpNSkVUdmU5b3ErWDBpWEs3Z0FVcUZwZWNoT1lFTEdsZE95YXFKVUtPK1lmZXFyQ3h1NzczeFdYeXdOYk9GYW9CMDgyMWJPUkJFakNjZXkraWNla0VidWpOdHhFbmU0Q0x2Z3ZYWFBkb0dkcUMxMzN0R3BtQm9XOGNSSjJXajBNSGRwUXRFYVRESlVMcFhjZmMyaFh6U1J6czI3TEJNVTBRM0RPQkhOdXdKOEs3a3JMd2duSU9ZR0gvS2E3TElvK2NnQ1dzQzBHVjNVUmNCMmdjZVpDb1hmcWRiSGRKWVdPRVhBQnp6endJcnB4R29NL0wxTkJSWW1UVEhqcDVIUFNOUXlweFhSS1pHUG9HM2lzbXhGSU5NMGpFVDcyVEhWa2wyOVM3YTNoUTEyZCtTalJ5RmZVVkVmNFkvTzBNbmJFRFdEc0NLYmpMdGlJbllBbnJ3a1o1alVOVjdaNGNSVnZ2Ym95UTRheFJabk9aQ1ZvWWYxTXI1SkcrVFRvYzlBM2tPRGgzeTVuN2JqbFhWUjJYb1crd1Vqck1ESXNORFgxTEs3K0RwNlJzUzhWcXMwbGNBZjhySTdGRlcwK2JkUFNaSEZBZWVhMkpndWNFTEdGZE8xQ0RiVkYyY1c4azR5ekViUGNaUHQ1R0lXT0VYTUNCeHFvdHZobFdlanBzc1RlMEp3dlpPeDR0bnVseElZY1oyOXpud0ZHVkhHT0xDTkFYdDRUYjlkNndBYlZ1WkZJeVpqcDZSbnRwQzN4OUpvZWVlK3pqNUJoUnNJUjExZGl4cGJBV3plN0pjZFMwalBEckxMelByaVNQQWdpMDYwL2k4aWtmUmxrb1RlSTRPUHRORGxpbFpyMGNGQWJHbFMySE1tbWlGYlB4S3BpVHVBSnNCaVVPVkJkdGlxRVpEWU1jb3dwV1pGMDRpdGJXNUVPNGpuZFBqaDFiQTlVMFJ4bzFmZWVRYWtsM3o4TUlCdnVaeTNyd2xxMDkxVVd5K2ZwTmpqMG82N0tSZGExcmNzemJiTjZjeE9HSERCSjNhMmR0WFRvdDV6RElNYXBnUmRhRmtKNmxFSVh1SHZaVDZ6YWpiUnNqWkZ6Y2xhdmZSdjQwNERndW9rQXBuNlNCdUhWd1dnL28xdGR2Y3RUWVlZQ29YR1RUMWJHZ0oyeEdiVTdpd3FIcmJrTGFKMjJUUVNvL0RIS01LbGlSZFRYQjdOWW9SS0c3aDBPYzFzMDljNFNNaXlzcG00dHhxZHJJb2FveHhPNWg1S2RYdDgva3dEYmRtSS9qR21oTHp6YXpiOUhXaUppVE9Gei9ZM3RCZWhhcEk3c2hrR05rd1lxc3EyeUh0T3RoRlF6VGRKMkVQckR0c3l3WXlQRWNDN0o2aTlVMUNLOFkvY3pSYk5HdGFXcUJmU1lIcmpwYldML1lOVG4yK0lBU1MyOXNjeFJDY2x6U2FzWThGYlhDeHA1RTNpR1FZMlRCaXF3THpOWTIzOXRLWEJXMFloc0ZUbWNjSWVPd2ltMGoyMU05RVc0UGJ4a1dkMFIvL2NrZU9VdG95YkwvbkNXZWtDbnFBejR3Vzl2TWQ3WnJjcFF6VHVLd00xa1ZoYkxkMTgxMUFrMHNDemttQmF6UXVuQVppSzhqSVdMbG1Cd3YvNjhuTG56cGpoRER1VWQvZHVvcnR5NkQrelczSHZ6aG04TXcrQ2srK3ZwVE45KzZKcnpIYlNadkdTRVh3TnlmRlpHUzdqdGgvd0pVWXYwTXBKa1VMZnV6eFY3VDBWdjJIVUQwckpuN2RFd09DdGUzZi96SmgrNTdQOGhPL1UzMXpuOW9pVWdFY3d5cTJVeStiVFFXY0d3bllCdWxJc0g0M3RZTHlwNW0yd1NjRkxCQzY0TDFkMXRUWDlpTHA3OVZlQjRQb1ZmUWllc3dudzRPSVBqM1kzQ3hwU1RUbGtYTDJsYzRWMnd4WlZSRXVpeWNlMnZodkx0c1VBbG96WlBrVWJQNXAxS1B4NlNrODZwbEt0QUFORFpvUU9SZWlQc25BaGZ1ZzRaTGhmQnBoM053aGtja1F6REh1TGExTCt4M2VkK081L3JYTUVLbmE4ZUlva3RtNlRrbUJhelF1ckM1c1RYZ0M3c1JjRVJSSzZoS0lNYzNEcURYZUxWVUJORTJSdG16YVFCa2pPNEpVclpsck9zTFR3aUhKV21ZVkVxZWZ2SjBCdWJmQXBET1czTDdVUlJHNEJMa21LdmQzaXBNVmVRMG5tQU9jV0FTMXpLVEE1bXpMQlJUUHMvQ05PK2liUzVFSkxLUWc0ajN3em02WUtGMUlhSnN2S0pWK3BNUGdVQzArUEpQRjJyZ1hwNnIvaFZLMUlScHo1ekNHcTZKV0dWYjM5MDBOeHB4NXlMTG5PUGFLUE1WczRPcnFFeEY1cU53QjdOTm12Z1N1T1pPM1FpeVR4VWVlWFlKQ2c1cjZ1ZWo4aFBNSVFEbXJGRXcvY1ZWbmswYUFPNFNoSzJ5TU0xN1ZOSlBDNWFlSVpCamRNRkM2MW9NMVNQeHNUaGVLc2dSdll1NWZHMjBaUWlxYU1YU3hYVkNqaTNiOWtQYlpDQnVQaWF4VXBTay9uem8yakdQRHE4YmJhZUlNOVE3MUF2SG5wMHZDaGU4THZ4VXNScUtRMnNoQjBvRWM1aEtXQTdMNGlUdUVzdGl6eEttaVJ3eHUyL3QrUkRJQVVVZVViRFF1cHBRdWhjMGlMZ0hsQlkxM3ZBQVRIUzVGZzV6Y0JweFdvaVdDRG1xUm9zR1VuV2krRGdTVG5iTW5YbVJvcnpQeFRhQTVaU0JrYU51NjZPWXpPQzkyS2Fudk1aVlVuREIwUGFwNHpIKzY0b0ZGUE5qdGxVNTNOTm9zY28xSUd5WmhXbGVpS1Q1dVdmdzVCaGhzTkM2d054VHlBSDdiNUljaTBId3lyaTVoNVkvYXRNQlloaWJyUW1rNWVCQUJPQzlZaHorQ09mb01nRXFxN3ZEN1hFSWdweTVaaHVxQUNyT3kzL1U2WHBjQ1IybUM1Zi9Vc2lody9YVVN0d0Y3SkUxZFExenk5UU1KOSs4RnVzUXRzMERxUi9hbzhUbmd5ZkhDSU9GMWdVYVViMDVSVks1MVV3UlRmUW5jWDhCalpzY0ZZR3ExbUo1YUF0aVhhc0V3cE5SbThTUFRsVHZaUlptOGE3RXpTcVNnMmwyeGNKcWZEbWwwMldXeTVKZnowRTRYRFFhZFQxVkFoY3NSYjE0Wi95MFJLQWptRGNWemlvWmtMMnFmSkdyQWhuek1NMFBDd0M3V2dEekRKNGNJd3dXV3RjS0lKclNnTmRVendGdFhtVTVocFFzTnNGY2NpME9oZXJ1eDA1MXcyVVpicHBvN1J0S3BKT3J1aGs5UVM0eHplNEVMeHF4UXJSQjFIYkZLUmx4K2hzUUxrRnRKNlpKNElKdStZb1lYQUlpNTBVOGd2bWVwWnFvTnRrMGlUaFE1OFJUdVhpMGVWOEkyKzZESjhjSWc0WFdoZVNRODBBYllyZ3VKWWRWUUE0NU82eXF0b3RvRzJhS3pJWWhVZHNJZVFjeVhyVm5TRUtuUlhjQldmQUJkZE8yMnZWMmtMTmZWOHh5a1l6NjVnejEzVXBNanNBRjVKQlROd0IzVThRam1MY3RIYVJ0RW9kRGxPVGxQK2pWRXhFZkVqbEdFeXkwcmoyQTFJa2NFditLYXFlSXRtSGgwYXdzTnZ0QzdlSmVoakJUVWp3Vjk2YklEdWIvdlBOWlZLUVY0aU53enpCU0lIQWhPWVRCQWtvYm9nS0VIR1diZmlybW1CU1BLYVZvVW5Yd0loL3RQbmh5akRCWWFGM1lnTWZEZWcwbzRpR0tnc1pOQ2xkVUowSzBEWjNFTm9rYk9VdjJFYkt4TDJoRUxHeWRqY093OHhGV0ZBY3RLbmFhRVljV2ttR09TZUJDY3V6R1pRVnluQmJGSnBqWExjTmVtUENwWGtaRmg5VkhjUlZySWxrUkFuZkNQaElxbllNbngwaUE5ZGo5d1ptM1NCQ0VBNjJyQ1RDTFFhOElaM2VpS0NDSGZLdkNUZzVvNFpkWS9QRHRaajVDUnZWYVZtRlkxQ2s1bE1LVjN6WDk2V2lTSTF5ZFhOWkx5bnlNSEFLdkR1UllWNURMZEhEc2RrbjZJa2NKd3M3THNCOFl6K0hSeUpGakZNRDZDZUFXQkxjTExRZ0UwYm9XNFlFNXJ4VVM0VjBueDJYeHpJRWNkYlBEeDEyc2xFRUFaSFJNTHNtZ09XeUtyS1A3b3VxNjlBZkQ5VUZCaytlOXVCZStKc29JUFlkd09wREROb2xyUTc0dGtkWnJUZkxBSTlJMUNVRjZIM3pQQVNVYU5saGZEMjU3L0R0dk5FbUExZ1VhMGFaeEM3LzE5Ly96U3JoZS80dlBmbkkxUWs0bngxa0JwNTBjY0ZhTGM5QzZ6UUVHb2tiWUlrbmpYcFlMYVRnNlBhMC9QNWF5NGF0TFczM1lOUFR0aW5Pb1FJSXhjbUhJOXovN0N3VDBsYi80MldldmowUjBjc2pCWlFkeWJGbDZEdFFhcjFCTkxsWmQ5K01INGZrbExvQnZqSjFsZ2NWSHliWlEvWUI0ZnJUTlJNTjJGTkx0enhVblhvSFVoZ3JXZlBCdUxFcUR0RmRSMGRDNmNLSXJGNk1nR0tkMTRyb2NpZW5rT0IwRm9zVkx0Ukp0ZzFNSXlMdHRoTnlFVEphbFJBZkhYUHc5eWZpYmttZDFzUkVseHpyVWJJMlV0QXgrY1VYQkJDNndWN244QnhaL1ZzUWptTmNzMjBFbGN4S0hJNVJvZkl3cWZWZEdjdUFudGpwY2ZDQjhLT1FZT2xpUFhGMUN6R0h5UTFrQUlXaGRPTHlocStPSFFRN2JDTGtjS0tzUUZtSGM4Y2d3dVdLeUNqRXdKdUhzOW40WVBVY2JTcnhCQ2xRbU5ZaUNleWZIaXJuTmdZcUxHcTRqNTk3MU9WRDJKVktHMkZreGVMWkhDc2VjY2tRcjBobExzR3F4cWdDSWZWSFI4STdXRlU2SnRORGlkZjllUTV3K3R4UUhrMVlNSnVTUkF1QlI5cDdETmtLdWluWk95NXQ1OXE3ZUlDOG9rUnhqUldJajJuTTBvYVNYdFlwYzgrM3d6MGlmKzVjNHRIZHkxTTBKRzZpR2RNVjJjcGpEcWlPZ2h3N1hlN1E2Z09jd3lOR0V6SWNKMXBTWUJFQjNLNWVhd29xSDFsV0I0clVZRG1qTnFsZDFJb2R0emdFazVHMDhkbGdiTEZmVFc5bFVZYUJGTm9FL2xxSHZVZkVINXNMYXNwSkcvOUp3U1JUQmpSeTJPVWVGbTFUNEhYY3lBdWhFanRPaURMYjdFQ2Jrd3daclZxeVlRaWVoTEI3QkNhMnJBYnFVYW9zaHc5bnZDeEkrSjNMWWxuSkw1Z2daMjdtV3pLR0RZNFp1bWRTTXJtWkV5WUdMempyT1VMMDlDTndWMVhRamgyVXAxemFKMHh1UHZKQmoyR0NWZ3R0anJkUllVeHRhVnduVXRpblVGdDhCV3RMNDlVeU9GZE5hMmxsMk9VcGlleHlMdFdXc3RvM21Qa2Q0eXRJWXIrOEFvcTBZWGJhVW16WWh0NURETW9uRHJ2aTh5TUQ4ZzUzb1NVcHZQWVNlQTJrK1RMQkFMM0hQVUdiTHJLRjE0ZHFHUHRxSy9qVklqUXljeUFFanNtMmxvOGhWcDFTTGdxcGs4c0xGcFgvOXJIU0dBeFBLRlhpeWFNSks1SWZuWEFkRWwxajJUUWhyaVRDM25zT3lRMjZaeEVGWExGa0crZGg3RHJNWkZFVUs3ME1nQjc0TFAweXc5bVI3MFdhR0cxb1g5aEo4RnhCbjZWMlNBeFpONVBCQklGOHhSc2lvWFlORFFsemNGOGdFczFBb0czMU5pYSsrWWNSNXVsU3Z1UjhYNlI3MmZRY3F0ODh5YVVKWVM0UzVrYU5NUnJoeENwWkpYRjFmcjdDU0E1cnBOVkVHMjMwWTVCZ3lXS0NYelFpS0ZXYTRrWFZ0NlcwT2l2WkFEdWp4bDZQYzVLOWxoTHhuRWxLS1M4ZFJNc0VNSjV5cy83V2R5aDMrK3h6NHoxWm10d2hLNkpZY0srYnhucEl4RnNGWjRyNUVya1BQQVdwZEpUS0djeGprR0RKWTBNd3NSemkwaVlJd0pMSXUxQnRyN0hzZ0J6UlorMUZ1OHRjeVFxNmtxQ21NMjFDZEYvaUIyUnBaY0pMTGU3endVeDFRSGZ1MUtVdDB1QTVFVHkxblJIazFJYXdsc25Yck9TeXZyUUFXejRuRW9qc29XUnQwV25zT1lOQytIazMzRFlNY1F3WnJidXU5TVFZTk5wYUpyQXQzanpaMGxIb2dCM1FUdkhVeVI4alFYTEJlUU04LzlCWHBCRE44ZlYzdXlFZlN0amNCQzIrSDJ0aXZBYjNQQVdVckd6eUdkcWhyY3BSMHM4ZTYxK21vTndSalN3NFBRcTk5emdHdEZHc0ZJMkh4T3d4eWpBSllNWUs2ZWNYV1ZUTVdTWEVlb3BwdHB3azVIQ1U3TDhDTzcrWUllWjJwa2tXSXZFY09sbWc0bWhmMTQzbVk1L1dBVWZGQnp5QTZhMUdrSFFocUNZOWJ6N0VZUENzaWludUZUK0pnVlVWdmJhdzl4K2k5UXc0VkdnR3dRbGo1bERhMnJpWjhjVTJ6dy9Bdnlib2xSNFYzUTRVUzF4eDBKYm9xaGRLMSs1NCthRm9FODlKTE9acGZINEU2WU1mN1BxMHU0UXVYTFJIa1JvNmpmRGhwZVNXL3psc2JLemtBZDFFRTYzMG9QY2NJZ0lWZ1FNT2hON1d4ZGVHY1lGTkRDN2RtdWlYSFZuQldTOHZ5TmdkMEhHdWF6R05mTkx2N1l2VzBKb1BrYUdraDFpOWthUkxEOHF3WTdHL1EwcnVSWTFZZDhJenJZMHppb09OZ3grYXM1TEIrQVl0Z05CUnlZTHZCbXNwQmc0VVFIT01qSG1GZFVCaTk1OFlsaEc3SjBUQjJUZXBzZmdvZk10T25rekRyMFdhVG9iNk9zSkVKRHM1MENsV05BUnhSOUZDZDJMaWMxMHF3QlNFdEVlSkdEa2hNN3pIRFYvSXBGSE0xdVpVbHNyQ1M0eGhUc3hBVzkrR1FZL2hnWWYzYnZBa1Mxb1hGV3hVSTRiMEpBZDJTdy94YWNVVWZJY05lN2dGVmJYUzJZcG5tais0Mkd3S0FSZWxyTFREMU55THhSSWJsYnpDNjQ5aWhXM0tBbmJmMGV2QkpYRHNJUHFoTDJDZmtKWE5SV0lzMkhITEEzRkZ2R3djT0ZvQUFlWDVBdzBKWkZ4UlA2enJXUVpXS0hPUXpJNHVCR2pSVkZkZWdUOW9VU1J0Zks4YTZib2luc05oYUM0TFBLeSs2TURzaUVUNmM0U050M01uWEdBeEdzNjJuTXpvKzNocGk0WldKVTdpZ3BSREZodUN6d2swd2h5V09mUkVjM1p2NmF0Z1BZVnl5cEV2WXliSERodFVzVHFiL0llZHgrdUFmT2xoUUIyaDZXMXBWbEhYaElQWXYxTFBwNEsyVUhFUVZKZElKUUJ5aEV1RE1ob2creTRlL2VyODB0UlVFK0k4VTlLcEFVdnBzS0Z5dHBDTFJSK0RXYU5CSlpWWTB1QWYzbTg0N1JaNitxN1A0Q29EV1VvL0xUME9BOUJPNG9JR1NQU1FFeTNNOEJITTRWYmFtVWtKWFEydHFYd3Y4V3RZRk9td0N0aFg1dUh6b2QrbzVITUZLRWg4MldGRDVPdCtaSXRiMWRkRFJxZ1NzZkdXcHJIb09OTzdkK0ZsWlRSY28zMEZiY3Rkcm10c3NWRjAyZmNYWFZGVUtNcjh0a0hoTyt0QlIvRFFFYWYzTGZBMUNOQVlkNFN6VVV1akd3OTRzU0VzaTZYOWM1aXJVZ0tlRGQ4SzhxaVVTYkNpNElGaWNmRU9iRi8wM3hieFFaamFOVFpsY3lYdkpneVFGa1VFSGNxeHpsaW41ME9WRURrZXdrc1NIRFJhdVZSMjBkRENvZFpXaCtmbEUvUGk3d1QwdzUvdGw2SnU3K0JDWWMzQnd3OGNLaGU5ZC9ESTRnN3N2ZnJRZ2doKysyQ3A4TXdxKzQ2YUlRYkFOdXkzemVjV3BHMm9ZNTQ2TDE4TjE0U3VZMW0zeXFYQzBJVlNZQllZdC9IWUZRb0xnZ2VWWW92aEVXSW9ndVBmaW0rTWdYRitRRmlMRGVuS3d2eTlMVGFza2UwNkxLRnI5SHk5RkQrWXJ6eXhCMjlRS2ZRU3UrUmpjaHk5dUN4VHZ2dmgzRWx6RUhLODkwaWdVbjdod0kwSnpjTk5IQU5CVE45OFA3aXVYSWpuNmE1MlFWMlVqUlVXVjI0VWNqbUFsaXc4WkxKemd2bFBCRUxxb2RjMWg2LzBGdE9xNVQ0V0dHbi81SDgvc2hOZHo0WkpzNUg0Qi8xQWx2cFpCZC9FVjY0ak9rK3ZpbWJ3ZnhCcW5aWUhGc1FPNkZMa29wTS9HVWdoZWZLbFZ2eDAxQ0tHSmRlK2VJMGFZSlpVbWFRVk0rWCtHQWwvOVRRei9WZ1dYcms3RTBudWlKcGZDN2FUSXQ2dFFmRXFCQzVqalJmOHJDMDhic091dTNVaE0rN1dSQThLV05DSHVjU0dISTFncDRzTUZDOTRWVjJZVmc2SloxL3c2WUg3d3hZdlF1Rjl0Z2NESmlFb0x3Yms3ejN6b2xsdXJTSTZEYzdkODZFTzNuS3NpT1RENHZsdlB3WUxSSGdiZmQ4czVNVHlnblRlT2pzaDFjT2JqbUxaeGZlYktKK2k1cWVNQnBuaXJXRXpEZjNlQ1BLTDhWRy9SVVBNY0k4R3VBbElVYUtTWlRJN0N2MkxGNzc3cElXamMveEhqL205a21RU3VLWWtpa0VPQWkrUlFtR05FMnNQREg2UnAxNTBQL0J4RmpNdEdEbU9OZzdDZklWZ0FBQXNPU1VSQlZNY2FIam1HQ3haMEhLc2NDOTI2aXVGN3pvRDhuN2U0b0p0L2p3MlJzOFdtNU1nV1l5dGxrSkF0RlNMRnlSRU9JcFVwWHJuM0xVUVluQ25rS0x5c0ZrVitSZzBGOVFReStoYjRMQzVEUEJzNVp0UEdvYjJRSXdVc2pxMVJoV0dDZFZMTm1HVzV1SFV0dk9IKzRJOXUrbS81dkV2SE1VdFdxVWtWalg0dExRcXM4eVFQRXRJU01KNHpCVUlHL0hwNmwwWktJMGVoOFAwYnF3ZjNmcnpuWWxibGdnak5QdEZ0STBjcGJSemFBem5Td0dMWTJzbytQTERhVjdaNWdmcHZYVkVPMDkyc0lzM1RDVGt2cWRVL284M2hyU0tPZ1Z5QlQxejRhamlJZWZnaVhqZFhnQ3JQVUJUVHllRllnRTdpNVpSVkprczhHemthYk5mZWlOWURPUW9wWUhGc2piejdGdUFPMWt5OEx2cFRvdHorVzFkVVFTQ2RlMDJuNHNsbjlwaEg0L1cwN0RIU0pDMEt4UG12UEVMNEdIZ29od2RHamxMU09xaTlWalp5VklLV1hWaUU5a0lPU0NNSkxBdTJJdGMrMzkzQmFzU0xRUlZDanY1YlYxek5kWmlsdTE0bjVENUoxcGpOZnMvSDRRaUJ0bytDQmNIOWhrdXlST2pia0w3VU9ZZVM3TkYxSk9YWWh5VjVDem5tK0prREkxcWJ2b1Z1UE5VREhNR3lpT3ZwOWMzbkROYU1tSTNUTnIzLzFoVlhzSnVFajExMlJhZnVQaEJQeWNLaVFEejJRZG9UT0RJSk94YmlHbGpQa1c3V29ranliaUhIaWRTNTRKN0Rxb2dqV0JaeFdkYitPcHpCYXNRTG9QTzA5djIzcnJpV1lnUFJwZEk3cEVYT0ZLOW9MazFuaXBjZ1pGSGdNVmplcGpHMmFOY3hNSExJRFVSYWxHUzNoUndsZGY2dFE5emovRnhQQnprTWRnVExJcDZRZUUrUHhHNXJ4a1JtUkNNN1RiYmFEc0c2NHVKMGszSjlQMk5kaE5oMDM2Y2NObjAzMllzU2NENU5IYTRmSERuUzdWckFJdTRXY3BUVHBod2licWE3eGRxVHdMS0laOHFtQ3lGSHNCcnhhZHppSHBuMkhvSjFpWnE0cTZGWUZYR3oza3Z1S3pocFNWc1UyQ2FubURBNnJsanVpblFHUnc1M1hjRVJoa3Vpbk5HOTJNMGlvcDRFOVRtQ1pSR25xZlhUN1FZV25LckNiL2lmQThXU2FlOGhXSmVvNGxGbnd6MmgybU9SU01xOTNPOWREdXRJWVowZGRpeVV5VmQzQmtlT1FvVjArU25BUkk5aDdXQk5GNXhPMitYUXhkTjhGbXRQQXNzaW5wWkQxOCtkd0FLRmlvc3N4eHlDZFlucUxGQVNpc0RFZTFPdWx5YUtxWWR6YWJ1OVNqU3p5NkxBYXNDMis2OGxINk1ZSURuMlZIK1ZvVHJYWFBjbzZQenAxMzN0R2lMYzdPK0JBa2V3TE9La2JQMTF1b0JGVHUyUjlmTERzQzVaeDdvMmk1WEJuUjIxL2M3UHJFK08welZWcTRSN29LbEFmRTlyVFVzSTF2TGxvc1lBeVhHQ2NWUXJFL2VvVTZGMGFGV1Q1ZWJ5WGZrZHdUTEZ1OG8xVXlRWHNIWkV0d0gzMHpMMXc3QXVtZmpSdEwxWUtSazVUamdmSG1tejc2V3dCTHZ5bWdyRXJ6UHZhMm5odXhTdE9HU0E1Q2hVNk82alZpTFRBMmV4NEpnbUhBV3RFbktjVkp1Wlpvd3VRaHpCTXNXN3lETnJGQWV3VmdnNTFtVDZoMkZkTXZFNXg2V2t0dXVvcXVnOGNKTmw2K3d3RmNpMk9TQXF6c2hYNHlRR1NZNm1wR1RuOGljK0tUa056QktUQ2g4NmdtV0twMmZSdFVTdllCMktkYW5hckZ4WlVwNVUxNEt6NW1kSm01aWFmRllCVTRGOG13TlNxcWlkamtHU1k4cDRHeWRycldLNUxiSlE2UmpWS3U0SWxpbHVUYlUvZ2IyQ2RTaldwYW8yNHpRbG1QcXdpcG5OVlhjWVpXUkxFYVJNQlRiWk5nY0kxZFJiOUlNa1I2SFIyNVRoaE9OQU54VTBSN0JNOGRRY2VoRG9FYXhEc1M1U25iTHIyaU9KbSs2Y1NkM3NUVS9EbERBVjJHYmJIQkJuWGEySEQ1UWMwMnhsd0N4K1lrakRlVmFYbUp5dEpVa0V5OFEySmYyZUh2Y0cxdUZZRjZuUXRCeVprOEMrT1ZjT2hYcW1Bb0VKWlBFN0xINWQ4V1dnNUNpVW5iZUNDTnhUdlZHTHBDU2NqbUNaNGlLaFE3bjNCTmJoV0JldHB6ak9SY1A2NVo3djl4Z2hLcGlwd0NyZjVnZy9HU1JHNzRNbHh3eGJOM01DYzZmdncxQkhzRXh4cC9LN0N2Y0MxaUZaRjYzQ2xQTWttOFpPZHBlRWVTYUx1VDQxRkdodWM0VERLdEdFRDVZY2haVmZ1bFpJeWhmN3YzN2hDSlloTHN0Mk9JNGV3RG9rNjlMcStjMXR6ZHRQejBzUEoybERnZVkyUi9pL25hSVZIakE1NWo3YU5ZYkYzK3M2YXFlSWptQVo0cDNTN1ZONEQyQWRrblgxcVdMRFNzWlFJRzV6dEZocFlDbFhUSGdHVEE1V2tDRjdIY0V5eElkY2ZKKzlJd0tHQWkzYkhBV1loZ3lwNTNDc3pTR0xPNEpsaUI5eThYenlmVWJBVUNCc2MvQVZVTndoSDlLY284KzE3VEU1UjdBTThSNno5OUVIaklDaHdEYi9oRy8waDV4aU9jQVBxNmlDa3NFeXNLVlJ2WHYwRVRBVVdLZmZtby9Lajk5WWVDcXVpaWNIMVdreVdBYTJOS3Azano0Q2hnSmg4bjJaRlJ2bjZHSmYwSk9EZ3BNTWxvRXRqZXJkbzQ4QVZ5RE9Melpac2ZGUGxRUmhQRGtJT0NsZ2NXeEpUTy9NQXdKY2dmanV4aVZXOEVVSTI0akRQRGtJT0NsZ2NXeEpUTy9NQXdKY2dmZ0Z2eFlyK0E2RXJjWmhuaHdFbkJTd09MWWtwbmZtQVFHdVFQNi9sRmlITWlHTUp3ZlJhZ3BZSEZzUzB6dnpnQUJYWU1uYzVzQjNuZVQ3OFo0Y1JLc3BZSEZzU1V6dnpBTUNYSUVyNWpZSFRqdkZCdm5ndnBVN2l1QTVnc1hGUjdGS3Zrd0pDSEFGV2xidThTaWlQQnpyZXc0Q1pncFlIRnNTMHp2emdBQlhJQXloeEtxdEtENThEbFF1VnZtZVE2Q0M5eFN3T0xZMHFuZm5BQUdtUU52S2ZSUElzU3lxNG5zT2dVVDBWWlpONVExZEZDeUdMWlAwM3BGSGdDblF0bkpmaGo4Mmx2WHc1SkJRaEgrTXkvZUVLRmdNV3hYUnUvS0JBRk9nYmVXK3FrNVdwZjloWmo1cTNXVXBIY0ZpNGwxbTZxTU5EUUdtUU12S1BjN0h4ZjY0SndkVlZCcFlERnNhMWJ2emdBQlRZTW5jNW9DM244aWV1UjlXS2EybWdjV3dWUkc5S3g4SU1BVmF0am5hWkpmRDl4eFVxMmxnTVd4cFZPL09Bd0pNZ1hXeXBSRVh2MG8veGUyWGNvbFMwOEJpMkpLWTNwa0xCSmdDSzhZMkIwN1J0MVZWL0xCS1laRUdGc05XUmZTdWZDQ2dLOUN5emJHbnZuYUlOZkxra0hwTkJVdkhWc2J6anJ3Z29DdlFzczBCemVNcXFZd25od1FqRlN3ZFd4blBPL0tDZ0s1QWM1dGpsaTFmZVhKSXphYUNwV01yNDNsSFhoRFFGV2l1M0srenQyWTlPYVJtVThIU3NaWHh2Q012Q09nS0xMRitvZ0N0by80VkswOE9xZGxVc0hSc1pUenZ5QXNDdWdKWCtOc2MwSEdzYVZYeDVKQndwSUtsWXl2amVVZGVFTkFWV0ZmL1VoTlc0QnVjTEg2MVNpazJGU3dkV3hYUnUzS0NnSzVBV0pxNlRBb094Nm9PZG9rZm5MN25rSGlrZ3FWaksrTjVSMTRRMEJTSS84MnhvVXErVUF1Q3p5dHY2UExrRUlDa2c2VmhLNkw1ZTM0UTBCU0kzLzFVbXhwVFcwSHdmbDRUVHc2QlNEcFlHcllpbXIvbkJ3Rk5nVERGRFBianNoZGZVelVtSFBESWswUG9OaDBzRFZzUnpkL3pnNEJVNEN0TzNRQ2pxQ0M0NCtMMWNGMzRDbEFqdU0yc2h5Y0hZcElOTEltdENhTVB5UU1DVW9GMVpJWjJIWHpNVWdGUERnUWxHMWdTV3d1T1BpZ0hDRWdGZmxvalJuQnc1dU10Vy9FOU9SQ1ZiR0JKYkcxQStyRFJSOEJWZ1o0YzJYWHFpbTMybEwza1FCQndWYUFuUjNhMXVHS2JQV1V2T1JBRVhCWG95WkZkTGE3WVprL1pTdzRFQVZjRmVuSmtWNHNydHRsVDlwSURRY0JWZ1o0YzJkWGlpbTMybEwza1FCQndWYUFuUjNhMXVHS2JQV1V2T1JBRVhCWG95WkZkTGE3WVprL1pTdzRFQVZjRmVuSmtWNHNydHRsVDlwSURRY0JWZ1o0YzJkWGlpbTMybEwza1FCQndWYUFuUjNhMXVHS2JQV1V2T1JBRVhCWG95WkZkTGE3WVprL1pTdzRFQVZjRmVuSmtWNHNydHRsVDlwSURRY0JWZ1o0YzJkWGlpbTMybEwza1FCQndWYUFuUjNhMXVHS2JQV1V2T1JBRVhCWG95WkZkTGE3WVprL1pTdzRFQVZjRmVuSmtWNHNydHRsVDlwSURRY0JWZ1o0YzJkWGlpbTMybEwza1FCQndWYUFuUjNhMXVHS2JQV1V2T1JBRWlzR1RUdm1VZ2lVbitiRVNkZ1RMVVh5c29CcVB5bWlmT0V5djBtS1FMak8rRW81Z09ZcVBMMjU1cmRtcmxwMUtQdlZXSi9FeEUzWUV5MUY4Sk1ENmY5di9qa1k2enNRRUFBQUFBRWxGVGtTdVFtQ0MiCn0K"/>
    </extobj>
    <extobj name="334E55B0-647D-440b-865C-3EC943EB4CBC-21">
      <extobjdata type="334E55B0-647D-440b-865C-3EC943EB4CBC" data="ewoJIkltZ1NldHRpbmdKc29uIiA6ICJ7XCJkcGlcIjpcIjYwMFwiLFwiZm9ybWF0XCI6XCJQTkdcIixcInRyYW5zcGFyZW50XCI6dHJ1ZSxcImF1dG9cIjpmYWxzZX0iLAoJIkxhdGV4IiA6ICJYRnNnZkZSOElGeGQiLAoJIkxhdGV4SW1nQmFzZTY0IiA6ICJpVkJPUncwS0dnb0FBQUFOU1VoRVVnQUFBRmdBQUFCVEJBTUFBQURwZk4zRUFBQUFNRkJNVkVYLy8vOEFBQUFBQUFBQUFBQUFBQUFBQUFBQUFBQUFBQUFBQUFBQUFBQUFBQUFBQUFBQUFBQUFBQUFBQUFBQUFBQXYzYUI3QUFBQUQzUlNUbE1BaWUrWkVDSlVxMFIyWmpMZHU4MEpBTjhOQUFBQUNYQklXWE1BQUE3RUFBQU94QUdWS3c0YkFBQUNjRWxFUVZSSURlMlhPMDhiUVJDQWw4UTJFUUtaOEFlSW5KUklSb29RcFYyNFMyRUtLRkxoRHFWeXFsQkZSNXN5VWhRcE5QZ2ZtSWFHRkVGS2F4Nmlvak5OdXNnZ0NLQThZREs3ZDdzN2V6ZHpNcFNJTFh3ek85L3Q3WDBlMzhscTVMa2Fja3pOcWpJTXlTbzRWVTJvRDBjWDRKZGFob1hoNENKYzNCbis4SVVmNitiUzRjcFBRQm90VFlmd3FNVENaaFl1SS96OTg5WmlvL0ZxQThNampKYSt2b2t3ckdmaE5zQ2Nuc1h4RFlrNFVxcVdoT0UySXZoaGdTN0FsWTFINE1hRUlRdzNkUXRFQUpjMlZ0WDR2QUF1d1F0ZkIveTY3SWgrbXlpQUo2Qmx5MFhjOG81TjFFWjhrUUF1WDd2eUdNS3pMdXRlbURDQTIzOWRXUnR2dWF4N21vWDdCNjc4Q09HNnk2WjNURWhYTHNDYUt5OEQvSE9KcXNXclVIaU1sRkh6dVlmN2t5YW04RVFzeU14SFZMTTY2V1RnWm56UFpyNUtOYXZxV2didUhwc3AvYUUxUDNPWlN1NlZicVBmY2VWUWMvRXNMbEM0NGxpbE5mdFRpMGxMVWJqaFlhMTV3YWVMY1VoaFg4VGZNQ1NYSnBPcG41V3IwRzUya3hJY0FmenhrSTJFYmFCbUlqMGZUbW5PaDdYbXR4YnhSMzRib1daSDgzQktzNlY1bU5jc3FPTTFDekN2V1lCNXpUd3NhT1poUVRNUEM1cDVXTkRNdzRKbUhoWTA4M0NON2ViMEN5aHBnbjIybTNtNEFNRkR3N1lSRDVjUVpycVpoeDhqM1BIcitZaHIwWEdFeVVNakgyNnlEdzA4aDF1NVRWNkJmbGtCcmdtYTJaVWx6UndzYXVaZ1VUTUhTOTNNMnREZHZCbFlzQW1qRHMyUjk2VUY5VEVMdjBZV1BsSEd4UUc4L1hIKy9hRm1BWFpYWHo3dE9Db0pBaGdGMDVGNVFnZHdIeW96dmIzQllQQ3oxNnNBSE9ldW5DNm04MkRsZERHZFA4RFV5SU9OKzJEalZ2L2FidlYvc1BTTytzbUxWMXIvQVp0Q2VJbFk5SVFyQUFBQUFFbEZUa1N1UW1DQyIKfQo="/>
    </extobj>
    <extobj name="334E55B0-647D-440b-865C-3EC943EB4CBC-22">
      <extobjdata type="334E55B0-647D-440b-865C-3EC943EB4CBC" data="ewoJIkltZ1NldHRpbmdKc29uIiA6ICJ7XCJkcGlcIjpcIjYwMFwiLFwiZm9ybWF0XCI6XCJQTkdcIixcInRyYW5zcGFyZW50XCI6dHJ1ZSxcImF1dG9cIjpmYWxzZX0iLAoJIkxhdGV4IiA6ICJYRnNnWEdoaGRIdGNWR2hsZEdGOVgyMGdYRjA9IiwKCSJMYXRleEltZ0Jhc2U2NCIgOiAiaVZCT1J3MEtHZ29BQUFBTlNVaEVVZ0FBQUhZQUFBQmRCQU1BQUFDQzRvL1hBQUFBTUZCTVZFWC8vLzhBQUFBQUFBQUFBQUFBQUFBQUFBQUFBQUFBQUFBQUFBQUFBQUFBQUFBQUFBQUFBQUFBQUFBQUFBQUFBQUF2M2FCN0FBQUFEM1JTVGxNQXV6S1o3MllRM1NLclJJbFVkczF1VzVtOUFBQUFDWEJJV1hNQUFBN0VBQUFPeEFHVkt3NGJBQUFFdDBsRVFWUllDZTFYUFd3alJSUWVZMmZQVHB3NFFpZm8yQ0NnSlJHNlExVDRSSUZvWUU5QTd4VS9paWk0Q3hMWElJUmQwRURqRTBKQXQ1RW9rQ2p3RlVpVWNVR0JSSkZVdEJjUUJRS2g1TWdlSnZ6YzQzdXpPN016czd1M1hxZTlrYno3M3B2djdadDU3ODE3WXlHc2NiL0YxV0lhdEZFTGI0Sjkrc05rNjlBTm9vVU4rM1NCbnFsakxNTTI2TFkzakVlWm9BWVYwYTVvMEhNMU5EUzBJOWNiTFdRNG1vWDR6c29paGp2MGdGekNZQUhEMFdteSttNTl3KzNnUnFJckh2MHZKZVovUGFhZzdRTkYzWHZmODBEaUFlLzdCNFA0dll1akJmengraEZSUE1UdnFkcktyeExkK2s2SVY3NG0rcldtTWxUVEkvQTQwVSsxbEpjRE9nbFRqVytKdHVvbzl3bTFTZzJmWmlORlY3K3ZrRmxiTzBSL1YrdWtDRzlJOGNoQVl4VlRnNzBydVUzMGx3bUE0WDlOL200MEludlpuUGNDYy92bVRJNkdtVnUyY0VMekZyd0IwYk8yYnBQb2ppMHA0ZHJrTEZrSUQ2SWJKWEJMdklZY3RnUmc0T201T3ZHK1RzZnNDK09jQzdJNWt4b1MvV255VEdNdFJxSzVzNXJ2QXJhdXVaUmc0YUVyelBOc3dvcXVoRUE0eDRZM0FRdHpuL1NKMHQ2V216SUVmYUtad2Fia0FGL01TMTFKVUdpQlY3UHJRbDMrUG9BS21tWVA0aTBYNi9LckFCV2Mxbk1RNzdoWWw4ZEI0UENHcHR3TGNkOHBpTHFKWVpvTkhJdW10ZXdlQkJBWExNZlc1bzFkeXV2eVZtN2J5RHczQm1oSE5FKy9OTWIrc1ZpQytKODgycFp3TUE3bEVrR29jU3c0S1N1VFl3TFFlckd1VTB4c204enRGK3N1UTN3VzNjcXljNVkxbjhWWFkyd01mblp6ZzJOMGt2ZU9MZWtCVkpJYjF2ZHNyWVJyUWZkWXJGNHo1ODRoV1NDdXpNbVNwR2V4MWFQTWJ5dWFFN2VnTXZFUnVhUXdaVzlPZ29La1p6ZGNMOVBSY29BS0hNcWh5MWRQclpRU1VXSGZHa0EzZEtFNWZsS0l3aGNyMDFrSUR0STA5MFVJSzBNa0JEczY1eFgyWUdXcGc4R2dJSkpjQWF0ZEpjU2dvTHBjTlpyRk43UFBlRXVQL0J6L05tTGk4N2ZqMzBNbU1EZ05FaXA3M3N5MnUzM0g1eXIvTUwzMXFRem1WL1RqZWQwTnVETzQ2OE0rZ0pmRFAraWk2cTNTazBMc3dURk4ra0dJaUE3UzJiMml1NHJxYjh1b2VBaDE5QXZBYS9DOS93bUlsczUxZEdDbkpDTG1Lc2NiT0JFQnZTU0R2VUtuRFptREhWMS9jU1cwSTh4M3MybTZxUEVoMnczV21WMml1QyszMHN5TXZlOUVDUWRRbi91OUE3NHh4V0dpbTE2N090bjFxeDNZdDk0K2FWK0k0VWdnVVpJY1cxRTIxb3lFM2JidWdFZ01mU285K0F3cWNza0NFNGwvVytiUmk0aDJlVlU4dkNPS055U0ZSL3Q1ZVdFYVNiNmxMbkZYc3owSjBRM29OSlR6UXJ4TXhISElSazk1WnF6Y3U2L0R3S2czNEo1UXdyOGdla2NTK3JHcGJ0TmFwWS95YUl3UFVBSmVETVdIRjRqZU5jUk0zbFQzUHEwU09MZTVONDlJanZnSlIxWDQ2amdPVXhWazhXVWJKUC9UdlhCeFpFdkJxZHhHbkJNM3cvRmhEbFVvd1AxNktpZlF6emNrMFRMQ0t3V2xEN1NtVUU2aVZ5U2d6U3orcFZySlJFZmRHWFUyOWRsNXpjTUtQWjdXU2RSVDRaVnVIdS9Nb1R0VzRaMmthWTM4bnFJUWJNMmhPMUFIZlMvTmlHVGZ3V2dPM1VnMXRTTTBlUjVybktOZC9LcEhvTXEzK3QvVDRKUHdXbVdIeFplUkVWTnBBTm0wSzRrVjF2V1ROSkdDMGdjeUlwU1RhQ0FKeUF0T3hKVzVscnlrNmdzcVhXcGdRZy9wRXB5S1NsNGZwNmZaTzM4OVJYaFB6ejRDK1Q4dmJ2eTRFaTFQSndBQUFBQkpSVTVFcmtKZ2dnPT0iCn0K"/>
    </extobj>
    <extobj name="334E55B0-647D-440b-865C-3EC943EB4CBC-23">
      <extobjdata type="334E55B0-647D-440b-865C-3EC943EB4CBC" data="ewoJIkltZ1NldHRpbmdKc29uIiA6ICJ7XCJkcGlcIjpcIjYwMFwiLFwiZm9ybWF0XCI6XCJQTkdcIixcInRyYW5zcGFyZW50XCI6dHJ1ZSxcImF1dG9cIjpmYWxzZX0iLAoJIkxhdGV4IiA6ICJYRnNnY2oxNUxXWmZlMjB0TVgwb2VDa2dYRjA9IiwKCSJMYXRleEltZ0Jhc2U2NCIgOiAiaVZCT1J3MEtHZ29BQUFBTlNVaEVVZ0FBQWtrQUFBQlRCQU1BQUFCNWZJN1RBQUFBTUZCTVZFWC8vLzhBQUFBQUFBQUFBQUFBQUFBQUFBQUFBQUFBQUFBQUFBQUFBQUFBQUFBQUFBQUFBQUFBQUFBQUFBQUFBQUF2M2FCN0FBQUFEM1JTVGxNQVZMdnZtU0pFM2MycmlUSVFablk2YlFjOUFBQUFDWEJJV1hNQUFBN0VBQUFPeEFHVkt3NGJBQUFNNFVsRVFWUjRBZVZiWFlna1J4MnYvZjZhM1RtU2h5Z0lPM0NCQ0tKenVPb3BKdlk5WEZCUW1KR0FraE9jVFl5SCtESkxUcjJIUkhzMUtDcmliamdPSHd6T2dtSWVaemtVQklVWlNPQVNUTmpqeklPQ01BTStLc3ladlRoM09YTi9mMVhWMWQxVjB4L1ZQVDNjcmxldzAxWDEvNmlxZjlYL28vN2R5OWo5WEthK2s3RDZ1Y2NTZ1BjVHFQYnhwTlc2bFNUb2ZRTmJvdjJrdFY2OTFVMEMzeSt3Nm44U1Z6cm5QSjhJUDJMQU54OFpmcVJiL0p3VzZWb3kwODV3QXFNbUQ1a2Z1a1owZ2Q3TlR4OUgyVXJqT1VYYmNiUkhyNytLUFgvVDJTMTZZc3RVU1dQWnZwMkdjV1RnMDNTSHNmZFJzZzNKTWRzbWRkT29GcWlmaG5KVTREWGFaY3RFUlc5cnlYa3ZkWVZ6ZklPT1JWa2hPc0dhUkc4WFBOdEZHNk16R0JZODZxVFlMUkkwbzBxRm0rOGUxZE9uUEVONzZVaEhBYU5EMkUrWGlyWkxKYnBwc2JyVjQ2SnlMYjZjRnNFNEZWcVc2TDgyL054Yk5sajNIb2ZvMzR4ZHRkcjVMSlB0MEJrYjlIVVl4V05RNW9uZXdUU2Y2aFk4MTJwNkhNQkhYS0JUQlE4OEVYYUlBVzVNZ1BHSzVlRmNvN3NUR0wxd2xuQnhsY0taTWlaQ1ZRdStKVHEwd0xybktHV2FpRE0rb0MyN3BiV09oV0ZxOEtDeStES3dsWDNUSnZnc2ZuNFpPZmJJSnZyTHlKUUhZSFU3bXJKd0huYTQ5dzZyUmpTQndWZklOZzZhTGp6b244QnkySTcxZXJLTVBtdTk5bFVlK2gvNVFwWXVPOXRDeXRZWG5qbEtUbzVuRzNkQzJNZ0lwQ2M0c28vZHRBL0MzR09RWTFxbGlkdzMyL2FlcStYRmF3OXNQQ3dNL3Z4bm5aK002M1d2TzUvYXpMNjE4UlN6a3dtOWQwWUNnWE9QREQ4c3BuSE9IYjRZbms5UEhydFoyaEMyYkg2SGhuVEwwa0dHK1lUcWY2RFRvYVRpUDhiTG5DMDdwSXF0UndwTkpiRTZFb1JkSVhMRVpXU1pEbVZGMFhma1lhNDl4OXI4Z2x5NzlRRTJ2L09vZ3VaNXp0UGpyT2RmdG5FRjYrZmhvbWdXbEl6d1ZIM0ZQSEdGM3RjNHJkSjM2NlVhMTYzcVkxMzJ0TDhFSUpXRllady83TElaMUpZT054bDdNblFTTkRaMmpRNlNIR1hma014UWVEUTdEbUdzK2QrY1Bkc2lldmpzMmJQL0RQZVBYOGYrNlV4cTc2Rzloc1V2OFZQN1YzOEphQ3dJa1N4Z1pkTzQwMVYveGhoa1BNN2xydVRBckMzNEdlb0dwYjBXMUtjYTFVTENXOS8xS0tUTWZkTkdFTFI4V09jOEhEclIzbVlNdHZEZGdPV1NFTW42bHVoL2hnZFByK0JzZHdPRXJMVWxuaVF0KzRMdUZiRENnYm5yV2VjVWlUL2o3NlFFOStSWEZUVjZqbDljMXJVWE5wQVprS3A5eHBhSVhHNlFBRGVPSW1OL1BoOVh2aTZIQ0g0N1BFbmE4QVhkR21VVzRGcldXc2F1VzVLbG9KWDFVSFdPTmdYQmdBNzVQbGUxczRRM3kzVTJ4dzhQa2pnQ3NUMzZRcWZrQUJaVCtvSjM4RlBkUXgwNjR2VTR4bzRGaVBZMVYxZ0ZlM3c3eklhZVcxdjBGS3duODZLTzlpcGlpb3Rtalh0cjJGbnhSbUZkb29XSGdxbUtMWlV3SW1NcjRwNWRVeHFIMkg3c1BGK3BBQjc2SkVXcktmeVdEK2lka2xXb2R3VTFuS1ZkSDRaVndib3VjdXZlSU9MS0FzMGI3Z2R3V2JzVUs2VGhwbzQ3SzhJai93UVZFVFpqandwLzg0MUo5M1N1empXNWtKclVxQzlyK29qTjNtTmxubnRmNXpWZXZqZ2lKTkZ0OTFPR3QrUnVrajlRWU94dXlGcitYeGdGc1gzNU9VUlN0c091bmswcHY0NURKTkNmcW9lcCtNbHFua0lQaEJqdXoxbnZjS0VFVndxb2NTVW5KNThNa3Viekc3KzhwaDNKbXBaYW0xWitueUt6TklRN1gzc1BVM0FMc0xPTXRjK0FGV1N6aXdjSzFMZ3ZLbVA4TEJRZ2FUNzh2S3VaeUpaMlFvVTZBU25Ha0hJcFBWMW5yQ0FieVZseEY3ZUpCMHF2Z0hDcHJFeUJaSm4zZDZwS0NWS2EzWk44NGMyMEUrZU5SdDZMQklEdjVKMkFTZGRTTG82MVJ0VjRMaWIwK3BQSlJiVTdJOWRTQmJGL2xyNzBsbU80eXFwMmxoU3J3RmlvSHZGMFBLV1BBV3U0dG8wZ0l2T2RYVURxVWt6WkRIQzBXcStBZHdNdG9tRkxQMHM3a1g0RjZyMnRqUzRiU2tveDRBaUsxSzdnV0VacGVZeU00ZzFZRVc3bDB1bGY3WGRzcEhRUXJkNnVKOUlZY0twSUloRGdsTFprZDFTNDlIS01tRDdKTFZwVUtlcmRnSldVMW4yVHFrMUZuYVVZc0lacjJRak1iUkhoRWl2cTNZQWhwV2k3RkhOd0hXL2ZZOENXZ3RIUUlQQjkyVkZFdUFTdDVWZUQ4WXNoSlQwU1VPemR5SEFKK1JTcEhURmdSWjNsV2ZWZFhDUGUybGd6REt5Y05VazBvbzJVRUErcDhGSmo0dG4wT0xDR2E5a0lWQ1E0Vlpha0VXaUZmWlpqU0VtUHZiMkJZOElsYUgyRlk4U0JKZlZLVEl4ei92eElmb21uQmRRdHJwQmJ6N1R2QytSY2N2OGFVbXBIaFkrSWg2THVqRGhEdTN6Y0dMQ2NVcGI4RWs4ZCt5TVZjZXNKcmp1NTVTTUpEU210KzNzWjRvdDRTQnFnVUIrcXNJMTd2Q2N4WE1xUVh3S3I0SFpheUswSElVcWZ6MUNXbDRlWGVlVjNMeHordE00cnoxdzQvSG1YVjlLTElhVk9sRlBBWUdja3AxVnhlRHl1RU1BMVhnVjR6K3VLZU5qbmwwQU1nWHNqRkdKNG0rRUk1dXF0S2wvR0ZYcjJGeUlCOUEzNndVazlXSXlZdmRkbFNPa2d5azdEa0o2UTZBYzNRcHl3a0UzZTFPWVNndWVvUWtYNmtxeVFXOC9BejZHRGFiVS9oY1d0MFJlUWZjQmV6TksvK0JmTzNuQnkwTmhmUTBwRzNsdVMxZnpCQnRzaFJpTHZqWGJiQjRlQSthcGwvK1VTVGxVbEg0OFFWWEIxUnZMak5vTzc2YlorQ1BnaXJHLzFKVlJtdEVSUmlOS29HbEphb0ZzaGhOSjUwWEQ5RnhGdVB3VEZkb3RXVWRjQU1JT1UxS24xVDFWb3hLelZzQWVZUmxMVm9iZEUxbmlaYmsrTFJQMVNsT3BFakdKSWliOS9ERXFiUG8wRzNMUDN3cDYveHcyS2VuY1hFMDBGaVBZMWFOeW14Qjc0UWJnOTlRaG1lR2FOYlg2V25BcEhXcVhEMmhsZW1TV2NNSXRpU0FsYTFQV3BFSlR4azRVekl3U1BrNnJsb21aa040eDRWUExKNTVLbGdsZFc4aXp4QUNJTFlTUXV0amVZV2J2UHM0VnltM0dUbGlxenBLbE9KQlBSYVVnSmpQZDlaRndTK0ZTeHdaNTBlbHMrREpVREdUVkFsbEhSVkJqVHVnNWVmWUdNZU5BN3Y5YTBvNGdRUmpBenQ4N2ZQRWlwWVJqb0g4cWk1U2lHbEhBb3IvbkQ5WkIvUW1QZ2VHZEp2Y1AwRURweUtPei90azh5WmdXYlZCRXM0QkcwYzV1TEw1VEEzOVlTVmdMaFNPNEl5L3FDbzZjT3FkeE5LVlZWd0FMS21wanFIUDNOay9oVi9UYlhrNmxLV055OTFHRnNFYnljQkJTL2dDUnhFSDBoQlA2TWVBVmRGeE9aVWRiM3dISXZUQ20xUTY5bVlFRXIrS0RrTm9Mc0xyaVgzRjB4aHZwcFNZRjJmSXVyQUdNOG54RG10TlE2WGNETE9PNHhBOFhBcE1yS1ZqZVVhMXYzOStJaDdJdFJ2aDJzdzVSU014UkJOT2g3UUd4dHNZR1F4OWNNUytISU9mVENCajlnbksrMjR0QmxOdmZyNFJOS09mS3hrVlNkc0pGRlYwZGR2M3poMVB3RWRzc1FFWnAzZzdGTktaVVZKNkNzMGZjWmUyalloVUxmN3BZZU1CUUxOcVRMK1RUVnh2REcyT1Yxd2tlRDFHOG95ekVPdzU3aEp3ZkttUHZDY2JpeWlITGw0a2poWWFkWFRDa3RxVlBKNFEvU29Vc2MrUzgwZE9oSEhvbjNXQ1BwVFpjMzluVEFlSzF6SituWnZ6TXNjSDg4UHFDdWhkZUNkbFVaYzljVERqWmFVOG5ZRVUwcHpTdkRKaWplLzhMdzg2SnkzZm1vckFTTXBxTXV4Z0Y0dkZxUXN4eUR6NDR4UTNWcFI5elVGMnpoOUxwVy9FMHBJWXJmdENKRXVCUUVJM1lVR2JEQ1VYTUdNaDAxSEM0QkFpZDBRaURnbWk0UHF2bE5tMDRlYW8xSWlkK1hyY3BBcFZPc3NMTWhGWkkzZ1ZTMnc4TWl5T3lLdHJxQXdweGJ2andZa2RLQmIvYkRJMFRVM1FJc2g4RzI5RWV2QTZGM3hZQmxiMExVL1RBVnZxNlNUVC9pcm5GMW1OMld2VW0vSTFKYUNqbTVKTUk1ejNnbjRXU0YxUWdmK3ZMU1VUb2htL2wrY1dTNllVby8wQzRycnl4Y1hHTXJqQlJkSDVHUzdlcG5RemZKYU5hWmUzRng4SzdWTGN2N1Zkd1FUMjZjVVY5YUJ5Z050ZjlOYitxNDE4RlFpUStDQXF6STJvaVU0RCtsYVl0RUR6b1BDdENKZ0p1b3JhdXJPanowb3dZc1V4UExoN2dieGo3MlZNRGM5b3lLdEU5T1BaMzNxSlFzbDkrMkUyYjZEQUtNbGtvRStBbVVBSmFwaGl3RzBtUTlGUjU1dEMxMStkcnhyUG9pajZlbThKZGFtblRYd0ZuMjd6WUdRR3VXK0FnRmx4MzFObTZnTkMvbkFEaVVrRkpWNVQwOUxvN3kzdXA2UHMzWC9vck1vU1NQTkJoZHJXdXovdVVKUkV1dUYvWkI0WGFUWjUwQ2JZdXY5dzMzZ2xnU1ZnZ0Y3RGRGWlpsTGlYL1ZuMWhLYjN6bG0wVDA0dS9mNklieG1oNlRjTjlJdldFWjI0OFFKblMweE8yYU1aa1lTRUJNQTBGSzcrQVdla2ZEUTJEUUZSMUl5MGhBeWJuSlhrczlFazJJU0JaTjYyYVYvbXFER0kwZGVZa3plc2RycnA4UzlQT09jYS9PekxWSHd6cFNyTmMwd2xWMXRuQjM5d0JOK21CNmFOeWtqZE1YZjN6eHdvWmhtMXpQSDJ1RDZJM1Y4WnlRemt5MUZ0L3U4bXFiUHFGNmNqNFArTWY1TlNVTHhlVFNTN0pXT3JucmRaVStOL3lsZ21aK050TGQxNEdOVm1ZZHVPVGVyYk9WTnQzc1pxVTA4S2ZvUSt4VnFoaTlCVGVuNlBrMGpsVk5SOU93YmVHdjB1RUZvbzkxYmZGajhSN0VQOGZxNmVkWTFQeUFRWnJSbVUxWDUxeWpmeFhKcGQvbW9qU0lycnZmcWh0ZGhUZVgwenp4d0VqdUZqNkRZOEd3blh4Y3A5S2tlQ3dXT2ZZazF3d3ZhakRzcER0QmcrTC9zN211UjJUNklrdDYza1lIM2srdHVjY1RWbHU2N0FQL0I5ZllaZGxPNVVJTUFBQUFBRWxGVGtTdVFtQ0MiCn0K"/>
    </extobj>
    <extobj name="334E55B0-647D-440b-865C-3EC943EB4CBC-24">
      <extobjdata type="334E55B0-647D-440b-865C-3EC943EB4CBC" data="ewoJIkltZ1NldHRpbmdKc29uIiA6ICJ7XCJkcGlcIjpcIjYwMFwiLFwiZm9ybWF0XCI6XCJQTkdcIixcInRyYW5zcGFyZW50XCI6dHJ1ZSxcImF1dG9cIjpmYWxzZX0iLAoJIkxhdGV4IiA6ICJYRnNnWmw5TktIZ3BQVnh6ZFcxZVRWOTdiVDB4ZlZRb2VEdGNWR2hsZEdGZmJTa2dYRjA9IiwKCSJMYXRleEltZ0Jhc2U2NCIgOiAiaVZCT1J3MEtHZ29BQUFBTlNVaEVVZ0FBQXpJQUFBRHhCQU1BQUFEaWo1K1pBQUFBTUZCTVZFWC8vLzhBQUFBQUFBQUFBQUFBQUFBQUFBQUFBQUFBQUFBQUFBQUFBQUFBQUFBQUFBQUFBQUFBQUFBQUFBQUFBQUF2M2FCN0FBQUFEM1JTVGxNQUVHYTczWGJ2aWFzeVZNMUVtU0k3d3F4UUFBQUFDWEJJV1hNQUFBN0VBQUFPeEFHVkt3NGJBQUFlT2tsRVFWUjRBZTFkYTR4a3gxVytQZStaM2UwWkIyTmhvbmhhUktCSUZ2UUtRc1FqVVRka3NZeVcwQU5LQ0lFZlBRUm5GUlFsdlZKQS9FQ2hHNEVpWHFLWEJJU0NDRE5Td09LaE1CTmlnb1FoUFR5U0h5YjJUQ1NFUU1icGpoUWM4aWU5VHNiRE9wdmQ0anYxdUxlcTdxdHUzNTd0TVZNbHpkeDZuRHBWNTV5cVUrZWNlL3ZlSUhoNXAycUxJYjNESk9KeHFqdlpNQ3Q5NmQ1eTRDSUpnUjBiZzFaNW5aZU13WlI3WDZoOHFRNUJHT05ld0Q3NnJ5LzdMV013WlJhRjlWdU0zZEFIN3RiWkxiM3M4elBpd1BnbHhtcmEyS3N2ZHRuWHRMTFB6b29EOVgzR2pyVEJGL1liN0FXdDdMT3o0a0QvcU1VdWE0TjNSNHcxdGJMUHpvb0RuZDArMjQ0R1gzMXgxZHhEVVpQUDNWTU9WTmxHVzlkZUMvdUxqTzNlMHluNHdSSTVNSGNjSExLdlIwM2QwVHhqM21TT0dES3ozTXFkWU14ZURJZGZmVEZZdHp6UHNNMW43aWtIbHI0R1Vkd0poMXpZRDNhMFlsanZNL2VjQStNWGdndnNkamhzZHhTMHZUc1RzbU9XbVhvenVCU0ZaNkRNQXUvT3pGSWUwZGo5bzJDT3NaR3NnRElMdkRzVGNXZVd1YzV1Z0lEenJwd0NsSmwzWjJZcGptaHN1RE5CaGJFdFVVUEt6THN6RVhkbW1ZTTdFd1FkMWhOeklHWG0zWmxaeWlNYUcrNE1uZmxOVVRNY0JkNmRFYXlZK1grNE0wSFFaVGY1UkVpWmVYZG01aklSRTRBN0V3UjFkcGVYU0psNWQwWXdadWIvNGM3UU5oRzN5a2laZVhjR1BEZ0xDZTRNSFMzL1MzTzUrQlg2MzlIdkNWQ0ZUelBoQU55WklGaGdYNlhCdVRLRE85T2pnayt6NVFDNU0wR3d3azVvR2x5WndaMnBVY0duMlhLQXV6UEJNZytjQ1dXMkVvVnFaanUxY3o0NmQyZUNOZjVjMHhKWlpzR1MyRC9ubkMreko1KzdNd0dleXF4SlpZYmJhTGRtUHkwL2c0QzdNeFJlUHBLV0dYd2JicUY1M3N5WUE5eWRDWUlCMncrRU1ndjYwdXVjOGNUTy9mRGNuUWtnam0xaG1YbDM1cXdzQ2U3T1VFVG1CV0daMFpIVE95dVRPOC96RU81TVFNODFQY0F0TTdxL1dUdlBIRGtydEF0M0pnZzIyWXY5RVorVWQyZk9obXptcFlXOHhJNmxSZWJkbWJNaG1SMGV5UXp3WEpONjZOeTdNMmRDTXRXV2ZOQU16eldOeEl6YTJ2T2FaMktPNTNFU2xRLzBHZnMrTHBFNTZWNCs5UHVNZmZVWkNuTDZORU1PdFBrdlpia3B0aXFVMlVEVWVMdDVobEtob2Jzbmp6MTU1Um83b1B4VnZrOWExNjQ4K2NRakhYYWRxbnp5SFBBYzhCendIUEFjOEJ6d0hQQWM4Qnp3SFBBYzhCendIUEFjOEJ6d0hQQWM4Qnp3SFBBYzhCendIUEFjOEJ6d0hQQWM4Qnp3SFBBYzhCendIUEFjOEJ6d0hQQWM4Qnp3SFBBYzhCendISERqUUxVam40OTF2OXh3dyt5aHluRkFmQWpJWFN5QTdKVWIwZmQyNHdCZXlWQTArYzlxdUxHMkpCUmU5MU0wUmE4L0x6bTI3NTdKZ2E0UVRDOEZxUExRbDUvNjF2ZTlWcGNlZjFkUUNyaXZuaDRIOExNL1NqbXZ5YWo4NFhzalUyRjNlcU43VE9rY3FFaU9qOUpCUkV2bG95MGhSTHhkdzZkN3dZRTl3ZTltL2xpVk53dlFsL0pCUGNRVU9JRGZ5bEtLUHA2UmdmTVArQWJ6cjI3S1lORTBtNlNTMm5YQnVjaEZ3MzhvNkFMdVlVcHhZQ3cyelYwbkpIaFpJUE8vMm5SaVZYa2d2RmlHa253UlFCNitWd0YwT3cvSXQwK0hBMzB1R2RlZDhHbm12eE0wSGI3blkxa1FrdEUrT3BmVnB6SnczVjVaV0h5YkN3ZGtoTWIxVytaNGVaTVBON3Z3ZFFvd2JiRnBManVpNnZwd3N5T25Tb1BoQXpPVVhFT1ZLL3AzVUVzUC9ySkNzUFlqR2RPdHZqMmpjYkltRmFGeFZWSU4rYXF0U1ViTHBHMFNoRGw5bnEvbEFCUnFIcjRuQzd6bHFuV3lrSmh0aDJMVC9JeFptMXBhS0JGdXpxWXRkY2lKR3hiNEJ3NG03bTUyWE1rK1llKy92V0hDbHk5eC81RTV2ekc3T3ZtYk5YTm9LMCtLamFIUytwaGROWG01a1cyL1Zqcy9NRG51bEo0RHNXbHFLYzEyZGJkcDE3aVdjMmh6UlZNQTd2bmpsSVg4aXRjZWYzZEtVd3I2QzNrcmNpZHRyQlNFRHRXRklqVDRWTUNrNGVaYzJyTG0rczN2ZllROTlnL2ZrUVdTMExiS2toY3lQaEh5aVBqS1RrS241S3ArM3ZtNk52MDdKUEp4QVBvc29FdGFUQW8zZitvdHllbkhOWXk1dEdtd1ZyYnlNUGIxWS9oNzk4aHF5U251SmNlZEd0Z0FyK2owY2pycnpjdnExYUo2cFpudkpqSEdCQ2xhR2dwMWR1VFk3ek54dVBTbmNIWkRZQWZhUWxnclU4RU04U0xKQ201RTNENncycktMeTRudTF6ekR2djlMbG4xd21JZ1ArYWQ1ekRxcnRLQytRMnJWbHlqS0NJMzR1dGxFZUJBYVNFazNRbndPdElXd1pvWUVzOFdyVmhFZGlqQ2FVTW1sVnBLak5vUzhZUGdVV09PVlRzNHRlWXhlSlhsUE4rRWQ4enlOSmthN2p2NXYrcWsvL3Z4OTl6M1lSdmIxeUgzNVEzOUswZElOaGRPRk5nVnJYUkZIL2F5c1d1dTQzZVlMTVl3VGJGMUVwSGJ4SW5meDBiQVFNak56d2VVUWFic2VDSmxER1kxMXNCQnAzNmdzVXRoajdITVNmZ2VJVk5kaGxNVkxvQ2RGanh1dmtkNUJ5T0pIRlhxWDZ5SnJ4c0R3WU1vR1BucFl4QVNvczFFTVRheGl5VFZrSCt1WldpR1ZVWjcxa2RvZlg5LzRwR3FFbEVNdHNheEZwcDFvVTBqMEsrTGJKNW9HNnpOMm9EZm41VHR4cW5ZWUZuZExsM2Nla29yVFRwMmJ2anBURVpwQ0pPdlVzTWdCQnVlaUE2c1RDc21OTmgybnl0L1BtQjRXd1E2SzhDdVlqR3M5cnM3NnhHZk1zNWZSeld4eWpCYXFWNUdiblV1VlNBVWh1VVpvN0xIV3RKNGRwc1U4KytINTYwaWJqVGtJS2xqY0k3MGFMTjNWeXpuNWhiZ1c1Yks5MzJrYlNPUTcrSXFWUTlvck5ETUhoUHhiOHlTWlNjTk04OUdNeUpwb2htTzJ3K1h0U0Z2WU04emdVREROb2dlS3FLRUEzOU1MNXlCeHdzUy9pK3hURytFWXVabEdaTWxrd1M2dzdhem1pZG9HSkJobG14YkdzQjZKbEI0c2lOWlhuVmpBa3lOdENqeTZZb3RjamtySWdiRW5JNk1tdTlDeVE3Q3dsMjltZDdGYlZ4MzMxNkx6elJSN2hQUXlGaUtsQ1EzeXZhZ2ZHUk83NFRoMXhRSlgyc0tlS2dOSjIvZGJoOFdzeUxidEFHSVhtckpXWTZWZXVXZWEyaG8xVkU3aEc1ZlNpWi9RSUc5RWxDNUJNaHZoWEx0Tm1YV2xMZXlwTW1OYm1kR0hpNHJZdXdEZlZzakVkYjN3bzFtYm1vSTJjVm1sdnJZcXJhYUppMWlJbEhxVElLaG9kaXc0cVlsM3FFVG1USnM5L29EWmpBM293ZEliTmx4NmVjVSthRERGM1hUd3BKYTJxNk55R0RjM2t2QVZxc01XcDJRZXRvNFkxRmU0Q0x4dVBJdmJ1QzVST05ObURVblIxaTJyam93TUpYR3JLYWw0VVhPcWVEdW1PRW9DVEs5cnVYWllQNFdQWEphSjBNeUh0akYzRXpSYmFGQ1Q1RHJUWnJHSFFub2JWbDB3S0dhZDJZSVlhcEVKRzNWaWVkV1diU0lVVmM0WDByT3BhTXdHckNSS1RiUFdxYlFaV21EMEFVN05uUWs2QndLQk8yM1dnSHRKcGp3cWIxdHdXY1dHcFlzS1B6TjN5Wm5mYzdvcXo1cFRrVFlab2JsVHBJK0VyZStIbldqcmJZZWxRSzEzZDlxaXZqdzNTRkt3Nnhqa2hnV1lVYXhieTgzUXR4bjl3cVoxTFc0WFZpWm1RSDZCaVNXaVNLaHNnVjZrM1lTbW5LcEdMUVF3M1ptcWNpWGNhUXN4OFF3OXB4ai8wUzQ5aU5VekFiTktZOU1aQU02Q3ArbWh1Ly9UaXAyS1dUTnpiTnNCdlVnVFJHaXVSU1BRenF1Rnhhb0tteFdnTGV4TUdUTERta1lORlVqOE4yTzFxUlVMcHYrSDNwSDdsZHBKYitpNlcxejlJcmFKUGtaV0h2ZkdLUlhSNEJMZGZSRmFjbWRHVWZIek1sdUF0cWd6Y29TdVo5UlFnWGJTMTJPMXFSVXJadFFKMGk0Z1ZzSTZzQTZxSVBqaWE0Ky9rNC8zeGRieGIrb0QxNHZpMWp1bjVoc2dHT2w2S29CRHd4Z3Vld0pZQWRxTTNqdVl6NVpSd3d1b0xYQWVZcE1vRk1zZGRCV3B3QXFNcWZnUE10YmhHM0dabllpTUdtQ242SDVVSFRPdk1rSlRZRFhHMGRXMXV6TmFxeU50RDkrMnhOQUdGdzgwUERLTEkxRnpaK1B0WmcyMjJBMVpJKytyYzltWVFCa2x4RWRVZndFMXgzNXdoRHZnbDRPZzhmYU40SisxT0dHd1h2UU15eGczYXBJUkdqdE1GUUU0NVBxSng2c2piVGlrb3RBb0h3em9ZTjVWaklHaE94dTgycWpOS2tSSDM4WDNQZmNjY0w3aHVlZWVlMXRXRDZNTkVWQ2pIQXpKZ2xoa3Q0SVYybmdQNjl0a0FiV25rTG9nR0FsclllTFVFUkYycTc4amJYc1l2R1owYmFFbUNJWmJlaVZWb1BwQXI4dk90NHl6NnREZUF0bWR5WDAwTitpeUNIVjMyRzUzbnhzcDJsM1RsVVJsbmpkQ2JydU0wR2dlZlc0WEM4QnlaMVNySTIwTk1OeGNGcWpBc1JXVFRCdjFOWVU4LzlyWFhhd0FuZk83NkJCTDFrNnVpMXVzUS9iRFpPeGdPV25iQk9hRjNuVmFlUldodVRFeFFySm5lL0hlanJUUkRtbnF2V2xDV0svRDMvNU1sSjRDNlhYVVg5Y0JzL05EdzJEcVcxc2d1eTlhMTAxem95cTNhNXVka0JuU01DTGZNSEJIY1lRUFJ0TzNjcy9FZ1JOcklIOUt6Y1JHbDByVG5RbDdPTkxXeDlqR25pSHpHS3A4aUl1VytEcE5XZ0RoZUZhbXplNXFOUzE5ald2MXFkbXg2UTlka01vTHk0UFFkZ3dMSGhIWWd4Z2k5WmlGUmtPWTNZcEJKMWFRWTRlazdjNUVzUFJLeTUxUmdJNjBIV0xzQTlXSHJtU1R3Q1lZNHFJbElSbERoSHFuZUg1UDkzNHE3ci9pa3BnT1RYdXJ2aTNxMjJJWk5Rd3RnYlZVazkyaWl6U3ROQktpckNzWkxkRWxqandhSmpNM1RuWm5IR21ES3RBT1V3eEU5d0NTSkVNaWRDVUphSFowMW9KTmhsL3dCU0w1eEZ5NmVONFFTVVZENm1hSFRrMndZQ2lXMFJjTVhRZjllMTAwNi8vZlQrZ1MwL0dCRHBlUkIyY3A2WnMvQXpyZVZFL2VjSzYwZmZnTkJ3Yk9MTW5zRzVDWmhiRXVjSWpmaU1TUmxHMEZMdGlnSk5ObEwybm8xNVFuM1pDSC9WTWpyVFV3ZHBEZVVESlBKemlTYVNVV3dObFBkR2VDUXJScHcwMUptNjNyK2hsSDRiWTJSQkE4OUFGUWZOT29lZ0l4aG1kVVpBbktWRitwODJwYkp3ZXlpajJqWUl5YVhRQnJLUjFsUTZXMmRwTDNXeUhhTk9SVHNnRFd5WXhRQ1dHQXl5b3ZyNnh2N0lwZytTdkd5dThibTJ4ZGlnbDZLOG05T0RYSmxJdlFrSlc3YlpGTnhVSzBhZjBKSDlsbVcxcGRJSzNtQW92SGtNeDY3Q1NvTXVNZ3dybjBWaU9hWk03KzBuVXhHV2hhNDd5U1U3UVZvejd6VW5sYXBVZ1RSbWhTM0JsTE1qbTA2Zk9ucVNSSXBvMTZRMXA2bjNoK1hWZlBPd2JYQ1hqdXRtWFZYOFVOb0kwSVRjUFlNNm8rSldUZFNWeWFxbE9aS3hHTnREOFJqaFIzQnQ2WWNlaEszQ20wNlNORE8yS0x2TG1tMTEwUlp2U0JYcGVkWDlKREp2V1lMN2h5WjhIdzhwZnZHcUlNQnRZcEpBYURWa3hpMHVsSmh1NFhJaVZ0MUd6eXFUWEZuU2xHbXo1TUExUFJWcTlxb3VxUkt1UmZEY2tNWS9HVHBhK1owYTZkclIzREVrNld6R1pNSy9LSnRCTEZtRC9IZkFqcHIyclB2K1QzQ1NIR3llNU1pbVJTYUF1eElkTm1pZUhIVnNvNGVsY3RqK1VkbFFhNk9jQ3J4eS9Ba3Ria2Z4WEQ2dlFuUzJiUDhvcmxDS2UzWitpM1dFaTlpSlFDdVhxeU81TWltUlRhOVBGb01qVzlRdVJSV3lST1lleVorRTIzZWhQVytVRTR5dkpkUy9zbTYrS2hMdTZ3TTRJMXphZ3czUndpOXNtV3VzTXdtRzNpd3crRmFOUEhXY2RjanZRS25pY3pKWEdjR0tTb1dOSXNBSmg3ZHRmK0VTcTN3cjQ3VzNBWG0ySFJ0aXhWUXl1MjkzakxLVW9HQzV5bC9JcGVUU3IxMmtwMlp5emJUSFZQb1UwMTA1Vk1pbjI5Z3VmblVKdGtVc1FBWllVdUdSaTd1a2RQRUoxZGlDS1MvMVY2emlBcXBrZ0c0VGZsY2hyREpzM1hBQ2hSR0VPSmp5YnFqOWttMjR5bVJ5QnhwOUdtRDAxQmdMZ01TRjZYZGJDY3ZPN1BRQ1hjTk1Hck9HTUdrZnloekhEczdHb3dwcDhzRzFMY0djaTR5TXkwVVJ5eXNNNG1zOHg0QUxLWE5FSWgyZ3dFbmFUZi9wR09PekRBc2d2cm1sRU02cG9tTkQyVlBZekVCV1ZtdWpPSUxTWHdBeVovZk1uZ0YzS0pSL1NxZFZjbUtycmVuK0ZUN2lZZXVpWTF5U1c2aVZCTGFpcENtOW0vblhUV0h4YU03RzFxOWdJTSs1NDV4TW9kdWhVWGhzYXUwcTB5STNDNFoxaHFzalBzdmFhSmg1ZHdZbDJQVlUvaC9nemh4RFpOVktDeDhlSVZtRzJ5bTFHRU5oTnRvb2ZVajA3eDVkYWpJL1JZZmJienJsK21uaGYvcmZPdUg2T01udlJZODZaKzJIT2dKVmpJaHlIem9jd0MwNTFCMGJZWjBBOTRqc1FZY3oxeDVmK2hmbXRhVVdSSko2ZWxBcnB2Sjdhb1lpT2xWV3ltdVJsRmFET1IwMkZ2TDBJNnpwb0NyTkw2T01PU1gyMGNmMCtMT0hWeGNQdTdPcHFkSmFEMDIwUFlid2VpVnYwZlF5dHRodEZKS0RQTG5VRmp3bExkQzgraXpac0tFNjVZMXdkYVVXYmZqeGtucCtNRTZIaC9Yb012YkdtQjJSU2dsR3JNTnRuTktFS2JoYnNWTzdIcGdGYms0L2NoZTVCYys4NEczbGFDc1ljdmJzQ2VzMlBBK2ozTnR1RlUwbUQxSmdVdjFNU2h6Q3gzeG40T2dQcndBTkdHeUxYM3haWC94OXhHV25HYVdmejZYdDB4S294MkdHa1pzNjhWTVJTTmdFNml6ZXdKVlJMVEpkQncyQ2M4SGZiQXR4ZFdibzlRR3JDRCtWdUVzV016cHgyZElqRGcxWjB2amdELytrZmFnMHVYNkx3SnQ2UUFXVERXYWtXOEVLa1Zua1d0TFlVSlZ4eTFXbW1xMlVFSm9XTjlFMkh4VklRMnF6ZXNYRHZ3RFpFMkpWUmpoT1grbGVGbEtuWlpyd0Vtay85eG5TNVIwaXl2b0tYWmFRSUM3Z3cybkdRb0tUUExuWUdwcGd1enkzNE8vUUFqSDFxOGFFelBmbjRybWtUWkhGeUZCQlBSRFN2cC8rMUVVRmZhbm43RGpWaC9MSldlVVVubnFRU3JRdkd1c3hQQm96cDd0OWhLUTZzRHRGTXp4QkN6YjhpZG9WOFhqRGdJS1RQTG5hRXlRR1NDREVuYlkyL0lmWHZCMEoxTHFsckJUKzNhVHJJdEhMSGo5TE41SW5zNjBnWnk5VWlpNkF6MWFsYmk1cDZxV0FaWE5wWDZyU3YzdXgrNWpRSkZSNWxSZksxYks0Ly95QlJiWUpkZ3VUS3ozQm5hSDlHQ0dZTklBRUtqU29uUU1SV2x6WEJ1VWQxVWNpVk1aaEZLcVNWT3c1RzJRMUFkclU2SmlUNzZPZEt4TmlLN2R3SEtFNTBPZUhOWHdRMHNOeHg3ZVZjaHdPYXdIRVJ5Witob3VVNlh3eHIrR1FGUXF0VlhhMTM0VXUyTzNCenF1VUNDUTlwSjBlZWl0Y1QvblRMQkJhd2piWEVaczNDanJROEVXMFkvS2p4dnZqY0xHeXZVSDV0Tk9sNmt3dStyZW0yTGNHUllGeU9ld1QvMGJxcTh1Skk3UTI5dXVrd1hVbWJnN2kyNlJLbWhxWUloSDc3S1hpT0h2ZCswcU9zcCtqeENObG11ak1rc25zK0xMWGt4RVRmYVdwQU1aNUF4KzByTGlPTkJmRFhWL2p6a09GQ3JWTjBad1JaQnRaYm10Qk1jem5CUGEwS1czQm15R3JieG55dXpvRzFiZzEyTjNXMCt4ZmxiY1BhSjFrcXJoLzlSNnR2b282WlN1VEltYy9EZjRDdUwrZDlpUG02ME5ZQmdPMDZBWVpXOGtuSGJLSUpTckE3akl0RElONkptNUZhMFBiQ3V5VlVBaVhPaXl3Tm5YSmxCU3BhRmVhaFZqTmtQb1YrL0NmbjFrUG0wM0xBQ0YxbnNOWldkNmhXc01ZbHl4UDZCdC83SHI3NE9iRVY2NDY4Lzk0dnh5Ym5SVmtmL213bERQczdZcjhqcXVRN2pQa3NJcGM1dThyN0YzS0d3d2xhZWdWMGRWdXdvcUxDRzNCbmE3eS9oLzd0NHJkcDh2RUQvMXJWamZaSDlYUkQ4Q1Y3TkRNOTJvL0lSeTBESGJEYkNibFBNZ0thdlQ0U08xSkNXckNYblRCdjlTc1E2bi9sMEt0QmdZak5laElOM1lFd3hOUHRDZ2RnL1BNQzVFU0dGOEkzdS9PNE1hc1lrUGFITXNQbDZKb3krNllMSDJVbUxMNVJ2WThjZDl2Y201Q0s3YlZaTXFkU09iWFZIeEExMjdiRXJWNTk4OHNrbnJseTVwb3hYdmE4amJiOTAvTjY0VklHbkN0SDg5ZThHMWFjNzdIaFh4NnQ1NytIekw3RWdYVnV6b29lYVp1T0l1RHREMndJbW1sQm1NTjlxNWhnWHRZTXFDUDdzRThmL3lkdGYzZmxaa1ltZzU3WHRHZFdXemtFZmNBdXlOS0k0QW1mYTVxUGxyV09wL0xUY2t1OFdHaXRxQ3dNL1lWQ3lxMjBSRHRmUU9EMndXU2ZmbVhPQkZydFFaampXUmhGK251dEl3OXlxamhjMzdiSGpJSlBVN0NSWlJwTWdTdWpqU3R1Rm13bWRxWXJlUG44dDRlM3pZM1VHaUpNQ2tCM0x2b090RnVuK21Mb1U3Z3lzaEJPcHpPTHVEQS84cEV6THFtNUhQcTNWVXFhSSt6dkdEYU15dUdKOXU3YnVqa0dJaXFVMHlhVEE0NTZYM0dWRGFUemdFSzRad0l1YUpzQVpzbTgwQnNLZDRSRVlvY3h3NUZqdURNVVpIS2ZWbXN5Q01xY1VLOEhVbnpqS0hFTm1WN2pTdHQ2MGUrYVUrOHB6SE1pdEFrc0FXK1RacU5zQ043dEVHUXA3SzJxaG5IQm42RGRVL3lpVUdXUWRtWElTTnZhS05CTkhXS3FlamdIUWlCbVU0WWpsTTY2MDdSd1ZIQ3QwK05VZE5tNmFWYlhkUDlhMmlSQ2JQb1FNZTBIbC9hUTBQbUx1REwxWDNzM2t1alNoYmF0UEtKN0hwSG1jSXQ0eWpScFgydXExWXFOQlBlM3lIbGowQnp6RGJ4d3ZhNmJNVURUOHp6VUlQZjV6L1VhUDk4THAxS3FwM0xiSWFQK0hibHBxMHpyaU5Bd2xzakNaclkxZUFsbThxeU50alZHOGExWk5HTDRQNzdEdzgyWkpybjkwcllnQUZ5UUhhWTN0UmIycVhNV0JDci9GM1JrZ2NXUjUxMDJBV1FURjI4VE00L1hUcW5HanJlS21OYUpKaGMrS2M3T1g2Z2VzQjVjZWZ6SXRpMk1HNFZiYy83SmZkUlo4UWFtNklaUENoT3NhWDZFU2ljS1pjcTNFYlljVXlDTFZwMmt5MHp6Y2FGdU9IYjQ1TklRMzhOZlZZeFFOTUxiU0dZWDlOa2xTUE53S3lUU2s3cE90RDc0R3R5Yi9paGZxd3FLcmZBbTY0L1hoRHdFbEhHTFJNWHN0YklveXk4cE9qS3JLNThoazNpaVBKZ09ERTIxTHlZNW1PdHJ3VHRXTzBsTmRTRVovc1dkWGVETmQvdlNJZVpKamUxRGlxMkdIaHlibFcwVGlhLy9ReGRjY0MrbW16M2FTRnBqTTczSHNWL2tGUjBBVHpJbTI3bld6VTI1cFR5M1R0bkk1SG1CSGxVRXY3RmlWTm5DWG5sRlkxQXhvUUN5emExZWZlS1REWTRVTEg2TXVDeWVQWFgwU0FTYnpwZ3NhTGlVRndhbUhuZ1pGZGJIZU9TM2ZjRGVabDEwMmRud2NGOXFxeHRNT2NSenhtcm82SjdwQ2FkSGJIYjQ2MEN3ejlkbWJPanVtcHpscWNSUnVOUzBOWjBxUHVkUHdCNHVZekp1VHhhTURCOW91RkxiYlY5NHBkZkEzdkZQeDYxV0RSMitvUE01OEtlek5ZMVFPSjF0VWhDM3AyMC9SS0R5MzZhTHhyRDY1UlFUSHQzS0JKRUMzNlFwcHdqblFOdXlaWGNxWEt1cjRXV1BmRzd5cWhMdXhsdi9MbFVaNEY3ejh2QlVHbU16T3E2bnFMa09GWGx6emFUTWYzVEo3VDFpYUQyZjdPRHVPSHg4RnNMYnpEcEZMcHhITkhNY0NmZWxUWHRBaXQrbFFTUzI1dEszeFV6aXA2OFIxdytoNGVIWHJUYU9KOFpDNTBNdnUzYlp1UEdkRHU3VVdNcG1IRTA4Z2x6YTMyUmFCV2l5aHYreHh1akdEellCWXk1T2NBZTFZZ0JYdmFqTEQ4Q3g4U29lenlLRXRoSnRlWnM5WlNlZVB1Wmh0Mk8xRXV6TWZseXNFN3VWcTFreDJyekl2Sk02aExYdmdTVnBYcDZyNjkxN0ttRU1sUE5BeWdJbzJJUmpvdkEvZ05oOFZ4Ui9CWjlJV2dVMHR0emxWYTZuNnVZeUpWWDRubzNIU0pwak0xMTM3RnRsZWNaeVp0TVhCUzlkODA2ZzBpbGtpS0dJeS8xN0JYMGpPa3E2WC85Z0ZUR2JvUGZYdzhNdWY3ak5QQVI0YmRvMHlyN1VnbWFMUjREUFBnRE03UVhlVG1RdG1pZzdDbVdYSkdaa1l6dlFEcDZsOFl3YzdSdDEyZCtyaGdjcHdBRWVIMDMzRXlxdTVYSXpuU011TTYvdm1jYUR1WkRKWFAwcEhES1hUOEhUejVuZ3UyMTFNNWdjLzlheVFDdjNQOG9QUEpRZFBpK2puOFVPaEQ2V2x6L3pGdDd6bGZiOGxqaGNsbStacHpjVGpOVGdBazdsZ2NyN0Jab3pqQzBVNW9KNFZjUmZQUnRFaFBQeEVIT2k3aTBSQVRqR3FQdEdFejBzbmlyWVVTeE0rblhGZUdEbzFPdmVLaVFYUTIxTWIyeVBLNEFCK21sQTBPZDh1eUJqV04rVnlnRjRjVWpDTmNwRjZBTThCendIUEFjOEJ6d0hQQWM4Qnp3SFBBYzhCendIUEFjOEJ6d0hQQWM4Qnp3SFBBYzhCendIUEFjOEJ6d0hQQWM4Qnp3SFBBYzhCendIUEFjOEJ6NEh5SEtnTURzb2o4UmhPZ1FQL2Noby9mVCtGZVo0N2xCOHA4RjZuYzhlYzJSSDgwRC85TzU1UTh6OEltSjBFVWtiRzF3ellvMTR5S2R5WlpmWEt0VWZmaGhmdit6MHpTeUdranUwbGs4cWFHVGQ0eWN4WUFLbkRlOG1rc21iR0RWNHlNeFpBNnZCZU1xbXNtWEdEbDh5TUJaQTZ2SmRNS211bTB2RHp4L3oxZ2gvK3hNbmZqZ2poMDQrYy9NMkdFMll2R1NjMlRRcDAvKzBHdlJEemcreU52OFpmSmZPdjdPT3ZjM3lwbkpmTXBFeDM2dGZZV3NNYnZ4ZlpaOFVuQ1MvUk4xNzdicjY5bDR3VGh5Y0V1b2czTHVBYmV2MVBvdjhGdkRxL1FkOUZYbEtmTGNwRzZpV1R6Wjl5cmZOMzZZdWczODVmVjQ1UFE4L3pkMk90cVBmbS8wVENENTVQZHRXSVhqS0tFNmR4SGUvVG51bGNKdHh6N0dTSUk0ZStmaVBmWFpMNG1pQU9TMkJlTXNTRjAwcGRmQXNNbjJUYklQejR2Sjc0VE1TS3ZBWVBYNG1uTng2b3VYakpLRTZjeHJVMW9xK3VpcGZJNE9VejBHMUlGNWpUeHhpOFpFNURJaEpuQlo5b2hVQ0Vnc0xkc0MxZXYrVDJLa1l2bVZPVVRQVWR0RVBZU0FvRW56T2tGSDdIWFJUVC9udkpwSEZtU3ZYcjZyd2ZLNU1zL0k1NzlnaGVNdG44S2QyNm96NmdFUXFFZjFjM0g2K1hURDZQU2tHMDFYdmtRNEYwM041ZjdpVlRpdS81blJ1c0tZQmFVaURnZUMyL20vZG5YSGhVQ2taOTRnZCtqVEROWUt4eC95WVBxOTh6ZVJ3cTE0NlByZTl5REd2cVUxcExidTZNandHVVkzeHViM2orWW9mZzg3TUNlQ2Y4UU1CSDRpR0FLejRHa012U0tRR3NNSGlibEVMUGYwZ213YVY5VlBtNEdlZk1qUDZGRHYrNmNtZTRhVFp1WWo2SnNlYWFtcWcvWnhRblR1YzZWdTdNb1F5ZklZNjJpOXRvUjduRGVjbmtzcWdVUUYzZEp1dXlteHlST0c4Nm8xeXNYaks1TENvRjBGY3Z4UjR3T2xyb3ZNSGRtVFY1aHlZTE5UYlhWbGE3Ynl2SGdZNzZ6TEQ2TXRBOFBhRHhnTGdma0lrYUh6dnRaUUw0eGpJY2dIKzV5L3RETngzd3pESkpwcEczRys1NzZJKzYrR1Q5bjMvK1B0N0ovNXM2QitCZmJuQ2syQUVDZWFWekozaGxuaktESmxNcFQ0WlRuL0k1UVRpbjdpemorUXhKOGlINy90eHZNbDlrSjlldVhIM2l5cldPUDJ0T2E2VzhuNTVqUXFxOHJzZXZ5RDE3L0JzeSsvL3Y4bjl3ZGxGOXdFZVBFZ0FBQUFCSlJVNUVya0pnZ2c9PSIKfQo="/>
    </extobj>
    <extobj name="334E55B0-647D-440b-865C-3EC943EB4CBC-25">
      <extobjdata type="334E55B0-647D-440b-865C-3EC943EB4CBC" data="ewoJIkltZ1NldHRpbmdKc29uIiA6ICJ7XCJkcGlcIjpcIjYwMFwiLFwiZm9ybWF0XCI6XCJQTkdcIixcInRyYW5zcGFyZW50XCI6dHJ1ZSxcImF1dG9cIjpmYWxzZX0iLAoJIkxhdGV4IiA6ICJYRnNnWEZSb1pYUmhQVng3S0ZKZk1TeGpYekVwTENoU1h6SXNZMTh5S1N4Y1pHOTBjMk1zS0ZKZlNpeGpYMG9wWEgwZ1hGMD0iLAoJIkxhdGV4SW1nQmFzZTY0IiA6ICJpVkJPUncwS0dnb0FBQUFOU1VoRVVnQUFCU0VBQUFCVEJBTUFBQUNTZDkvVUFBQUFNRkJNVkVYLy8vOEFBQUFBQUFBQUFBQUFBQUFBQUFBQUFBQUFBQUFBQUFBQUFBQUFBQUFBQUFBQUFBQUFBQUFBQUFBQUFBQXYzYUI3QUFBQUQzUlNUbE1BRUZTSnU5M3Z6WmxtSWpKRWRxdXREUVJHQUFBQUNYQklXWE1BQUE3RUFBQU94QUdWS3c0YkFBQWNwVWxFUVZSNEFjVmRmWXhrV1ZWLzFUTTkwNS9Udlgrd2ZBaFVKMFFObXRpak1jUi9UTFdHalVZRFBSaDNDUVpUZzJGWEJkMXFKQVN6ZnRURXJMQkFRclVmQVhWanFpQzQwZVdqTzZDaVJsSmxDSVFRU1k4SkViK3JOVUJRWkh2VTdaNWgyWjNyT2ZlOWQrODU1NTczVmZXcTYvM1JkYi9PNzV4ejM3bm5ubnZlcStvb212MzF3ZTkvNE94UXNQbjJrV2lZYmZXSi9RcjQ1eXZieXM5WEVLMitvUXV2cncrckNsS2c3dVd6MTc1TFdrY1Z3T3BqRzE4eXhwd09PT0hTbVdqZzNiWFhGcDh1RDNuZXNyVjN5c3RXMzhqZW0rckRxb1FrMWIzU051YnNQWlVncGh3OE51Ym5QaTh4VHI0bFcyWmJiN1RmVXByQmVjdjJ2TnVicFdXcmJlQVZjNzUreVFzZXF2dVhYV04rekErWWRlblBqUG1aZ01kRk13cmFadHZ3eEduWjIzN3VzcTEwWGpOYjNUWDAzV2UxMXZOb1U5UmQzVFhtcXNLNzhiTDdPckNuRDVTdXlac1dqTGtiVW5lL0diYk50bVhWbEwzdDV5L2JzUFJxcVcyT0xwdjkyckNxQWlucWdwWGNDV0ZlQ0w3ekRQZjBkNGQ5azdjTWpia1JVRi9oSytLcmhseXppbk8zYndkaXFBMXprRzNCN0ttaXpMRHg1UDhvK0pVT3VRSG13VjkrbkhiV1h0YlVQVkxNNUFYR1BQMWRVZlJ0cnpEbVYyc1VvbU1VUzJqeGN3YWREbHYrN3hvRlNLRXVtT08wbVBzNUQ5bGF5amFTSytTMG5SZk1Eb1hZa0hmZzdvaDIxMTFXMUYwM1JwNHN3Q0NmaXpsLzBwaGZxVTBHNEJRR0xHdm1meGlEMzNudmorQ1VuRDMxMkdQdi9mSjlXUHdKMWw5UHBaM29sNDgyRjlrV3pjMThxZXJ1UFRLYkZITDVCNzdjeFdsLytHdVBQZmJVSzl0UU90MmkvVFdYTlhVRHo3WFdNWGRTSWI5RDhhQ1R5blRabUdzQjdiMWhFTE1Fcy9DR2VPQXFab3NlQ1lpbWJqZ29kYnFjaTJ3cmdZT1lXdHRjZ0VZbmpPTjc0QklTQy9oVTE1amJnMXlFcVRvMWRWdUdMNUlJNUJrNUxydEIrdEIxVlMzQWZuQWpvT21HR3puNFVoOWJncGNtMGdUa0V6YXNLMnNqaEpxUGJPUFRVSkladGx4V0F0ZXhNUzYyWE8xcVcxdDlBaW5xRHNVdGY3NHhiL1lNcjlRblQ1TVlXc3BnMlR5VEZ0MG5zQ1F1N01TWS8zVmR0UlU2YnNhekllY2syeVcvSExObHE2K25id1lCR015NWorVHdkbXdGUTJwclVOUUZROWtuK0kyMlljOVFlclhKQTR4dUVrYTIyRlRjNWlYWU0vdzQyT3VWT2ZQOWs1WDZ4T2F6RU9ZazJ6S3hoaXpSNm10dmFLbVdqakhYUFl1dVVkeUc3NTZ5cEtnckRPVjVnajhza1pwOGxHQmtOVGtSRVFNMkhyQzA1U3BZNU42VVdvZmtpeVV3NXlWYk93eGtRZ1hxYXJraVRwYUl1d0pUZnV3WkRDR1M5TFhhUzZHNndsQzYzR1ZHRFZnd28xckVFSXdRYzFWYm9YMWphTERkcmk5dThHb3NGQyt6dWNtMlBjdE4wazlCWEJvcW05U3lZVGF3Q05XUnBLdXZIcXJiWkpzcHVFU2VJSXlPakhsVExmdzVJd3Q1VVZtaDBRbU5ZaUtzQ29ucWtLWk5BZ01kYjI2eUxkSXRVNWV0dnRaZFpaUGlnWHlFMVozNk9FcWtVRjF1S0gyWGVVa3BJUmxUajlQbWpDeTh0a0lqY01xM1V1YncyVExHa0dwTnhYRVkwd3JrdWNtMm5tYURoVUN6cUtvYkFRVHlkTVl2UUpYZWtKcmxDTlZ0VWgrSkljUStaOW1BcHF1OGFiSWFZeFJEN0NvSERCUmhoM0FZUTMyVDFPc3BOZ3NkMGR4a2E5Q0RYVDNhWnFKYzFJNVJCM3hYd213Y2Y0eVJDVGRKUjZodWsxb2tuR3lEN2F6SGQ5Rkp1Rm9heHNpMk5JeVNlOE1vNWlaaEF1d1Z1eVVESmlwZUtRb2s1eWpieWZrRmtrMHRNZHQzeit6czFPSVRDNThNbW1pMmM0a0NkWnZVQUxhNU1CWkpMSmxjOUx4T3hzZ09YUGVKV0U4b29waG9GeVprNEx0cktxMFZoU0p6bE8yb1JDS2dwbWtZYTl2ZkNiZkFpM0FEd3F4eFRRSUFUS0F1TTVTMjRxQXhJemlxUVFER3lPSXRhcHJpMFk1eTY0ZzY3WnVpWEdUbWM1UnRRNXVXS1ZUTklXMXJpNzNONDBZTUsyL2xZRXpiRmFqYkpENFMzazFqTVp4bGhvMTcwN0lGZXNvb2hodHF1RENNbnEweHJGVDI5cW5sMmRXOEEwR2RvMndYdGEyRGlGWmZjVlhiS2ZEZ3NFTjR3QjZwN2Uxa3hIVEZRRjJ3QUJlMm9UdmNEL0Noc1k0NGdqS0tlZlEwcTlqbWdRT0dsU1VlK1FWQ0Z6WDBDMlo1anJJdHoyUUphaE95cEUwdGVpQm5FVURWaC9wVmpicW10a0RkSnVFL0JPYWJBYU5kOWhBbDZDN2JRQm5GTkdvMDBPTVpjVndrc3pqcEhSU3Nzam5LQnR2Q1lkbEpuVzdjaHZKK1lJUW5tUkhCN1VJOU5Bb3lZTXBpb0c2VFdDUllnN0pEOWtHa0tia2lPV1ZrNGRaVTJEYVBXb2JBL05nT3IvZlBZbjdXYjY2eXRabVBxbGR2aG5ha0JZZ2lrTWZIdUxOOWkxaXEyeVFXMlZHWm8xR01tQ1lUVlNnakMzQWhLNHJaSS9nbi9sMDkwanA5OFFxTFZnTzh1Y3Ayd3VLNFFMYjZHbG9aZ1R4OUpJSzVqK1IxMWZvWU15U3BMakVVWEE3UHNjRzJzZ0hOTjhMbXFpMkVVVXg2T1N1S3VlcWg4V0JUUFloOXlWYzZENzVxNEZHVUVzU25TcXRybXF0c2ZjMTFPZEZxTEhTMUFIR2JCKzRIY0FjbUN5SWEvL2JBMlUvK1U3RzRVbDFpS0ppZEQ3OTRFS0VidjFZTVhEU0NNSXFIYm1oWmFoSEZZREpzdndoWjl2OHVCQjhkOC9SQXR0TTZyTDY4ZVo2cmJNTUpGaUhWclhSWmZkT3d4NDFnbDcvNFVobzdXZ2JLQjhwOCsxcXFTd3dGSFRTY0lqWXAxOFptaEZaUncrR0NNSW9aSEdrVEw2S1kxZ1F2dzczUG5QNVdGSDJpb3l3dW9sbStwYzlWdGczelRTTG83SW9RTEN1cnNzMENlWHlxdlRXSkNNc2Q4N3JOYVBVVnhRR2ZWSmNZQ2xyRHJXaUpiZHdiMEFETitYZTNsTVNFVVR5K3BXMU9NSXBFTVRBZlo2TlM2SDdRSjgzWlB0YVd0T24ydzlxNUI2YTV5clk0NDZORU9na3d1Mm5SZjJJNmNzOVhXOGI4Z3ErVkw2MTJUZndqUnIzQ29FdXFTd3hsQTRTNUhsb2tidVkxTEZyQ0tGWnNWNHNGdGxrVWMyTE12NWVmQlRzU3BEMk9TWHBrWWtPUUUxQTErNXFyYkZmQ2x3dXlKWjJpNTZLV1djRjA1RlVIQ3R2bTNVMVhxMUFZcDZ0cWlUZ1luVjZxU3d6bEFJUzVGaTNkL1Z0eWJkK0tha3BTQS9wTkpsSkhPMUwycUQvKyt3bStITnRMM2dKZStXcit3N2llNXFHZGZIT1ZEVFlsSjhnc0M1ZTBmQU1MNU5jN1pySXZ4d0xLRFN2Nnh6cmFnMHFtbFZTWFdPUVFMSExQYnRKUVNLOWJFYTZhSUNQVitHdGl0cnc0WVB4Y1pTZ2p0MVJvTndJTGJSK3pyb0pCVnY3NU9naDY0eFgrUkVFRU9zNDEyTG5LQm01K3dDWmxScFdOWlBFeWVBemRVcS80cVU0U0FiRVJaU3E3U1I1bHBWTWNoa3AxTjlKYmlHOWg0Qk5OWENUa2lpMlNQbXEyRXQxTGhvZ2lpME85K05zaXF3bUpIZTR6Y1NoR01kZXdzUEx4M3dObGZoaUxsYTV1dXU2N0JSYTVuUmNiejFjMmNBR2pTa3BQT1BoQXkvVTEwNmNrSDM3NU8rQVZnNjJKc09GSjI0NGx4RWR1UlJCU1hYaTE0OWdTUnhIWWpHYVJjQ1JMYjNNeUVEN1Flak91d0hwanFwN1lpd0IyMytNbEpmVEg3bm9ZanN3VkwxaE9jVG9YRTVuUDVCRVA4MkxqK2NvR21hbHdadkowbWJEdlNKc0NOSUwwT3Z2UHpjbWdlK2xQRUJ3QTFLQUFRNm9Mc2V2MWhBU0ZVWHdrV21RUW52SmZMRXBWc0ordlZ5VUE3M2VIZFVCNE9tSU5XRUVIZlQ5ZWJTajhlTkJkMk5CUGx5UUtiWjF0RnNtQmxwOVBCODlYTmxoTlYxTkpadm5aMTdZSmNCeW45ZzdBQkQ1OU9CbDdtTDdrQzZ4SHFjZk5BWkxxZ2xkNk5oa081SnBGb3QvSzhIczVmR1FYV0Q1UGFrTHVJVlRZcHlQWFlHcCtTSUlVMVdHNUpXc0h0LzhRbnRCdmhMR3g3NTJ6Ykg3YjhpTE5vTlRTRXNKdGw0NzhITnoyelpEdGF1ZWgrOS8rOXJjOTBOa0wrNUtXb1VzZ05ma2pONTFXcXR0MU9RQUFLbjJ5eVpRbXE2T1ZlcTkwQUxqRFFWcDJuNkJCNm80YkoyRXU4dm5wNG5FRXZBQUduWDY3dkUveWFCclpobVBFSVd5dHNteHI3K3ljdm5Xa0lQa21UYllNTW5kRFBmVXNTajBscnFIcHlKZXF1VWdYV0dWYlpOdmQ2MlYrRDNWYXFTNGNTbzlqZlE5aWkzeU9hZzhaY3N6KzhBMlhEaWhaaG5zc2NwcmdOTU1WdUUzU2tUQWdOYStFeVZxYnlSYXk3dnNRcFBGNTE2MlM1VnBrVmRuZ0FRVmNaOS9yV0NvRlJiWXNNbm1MRkxRNm1rN0Vyb1dZYUROWFUvQVRaMWxwQzM0Mlh2VHhYV08rL2dIYXhzcGdNTzdiV2k4ZXNDNlZWcW9MTzEyUzI5a0FhVEl5NUFXV3dMaHFsYlcyT1Qza0hlcGQ3L2tZd21hQ0JwUm1ZZGNVeU5IUnp1ODYyWWJiR2lpTHBGeFJ0cFgyNmI4OCtlbDIvb0VrbEMyVHJDQUVWZ1NlcUVtelNQQWNQcndIdDY2ZkR2dmU1QlRPY0ZqT3VVOGhiYUR1SDZWcFAwQ0N0UEg2NnlpVFJVaVpRM1BCYmtrcGxQTEtweUd4ZFZOMFFPWXc5SkZ3VjIrNWNYMjZlQm9md1hSUWpxWkFoaytYQkdZbTJhVzhTYTBvMjlDdU51QWVwRzJkTHBwc21XUWRjQXpuY08wcVBoS00wS2Zud2RtbE1SUVhwNVduYVRTV1J3WkdITktHNmdMQ0wvNE5VR1c4VW9ITitsSmhuTElybUpTNnV5WDdvVlUyMlhUa25tczlvSHhQNE5SMlVtQ1JzS1RrREdhUzVWcGtOZGxXT3ZFUmJPamlINmVDTDRTeVpaT0Z0OGpqMUZqcWt0V2Z3amJwRkdJS2JaRDIwTSt1RE1Gb0ovNEdoTCtKckFjcklhMmk3dmNBNXpjTzdESldub3Zqc3JrZUFGZG91TklHTllQY29uYlhNV2R6MVNGdmtLQXkrdXFEM3pnY0ZsamtNSFNpbVdTZ2xXTVVGS3JKZGpsWkJpQzlpSlVKY0NoYk5sbGJNUlVDVlZkUnM4Z2pPdWNSdXgyRUxYVVZwRGt1UWhpb1BQdHd3MEphUmQyUHRnSGtNRUo3VUtZVURDTTkrempZaW9VLzJRMWZtZER1T21SZGZCUVRnVnZoMjJDUlJiWkNiVkZRbGF5eWo4eVdiVHROYTUwRVFZT2ZwMUMyYkRMRmFYaWcra3FhUllLWUpFTHI2SGNlRE9WNnRoZzRVWVBNYm9VMlZQZFBJZkgwT01aZkFLVWNxb2ZRdkovSm9WekhDcGprRmgrcXhXcGdwY1J6TmVrT2dzU3FhUkhVdGo1VEt0bWx2Sk5OTmRsMmJ5UXlIT1E0aDFDMmJMSk9mbktmYUR4VlVZc2p1NGI0WjVvS29wekE1bzVwblpkaDkzRkhiZDZETllVMlVCZE9MbmZRSHUzdmtNazRERnI3Sm1mcFc3b1NmeUJJRnU1WE84OXVNQnNjc2hvd1VVM0xNOGV3NTloWFhVa2x5N1hJU3JMQkw5Y2trUVlzcUd1T0t5K0VzdVdRQmJlSVk5VlYwODdhTUlWN0RoLzNYMTl6elJIb3VlOXJzZ1Rya205dGJJQkNLOVZ0K01UTUVVaXd5ZWl4Y2xMSEl4dDhhTDdGb0xXN0RnS1FMMmYzcFdxcWFYbFFqRHEwbVZMSkt1Y2pNMldEKzVha0FHRDlweHU0bHlvdWhiTGxrT2wySUNHbnJpc1dpV0plZGNEZ1J0UWx2cEczTGVNckQ4TDVPRUFvS0xSU1hYQ3liMGhJTVAyelJjbHRHUnBKYUJGMGwyd0FUOHp2RmpRTUpHMkxzVHFSUVlScVdoNERzN3VIdnVwS0t0bEczcFBSU3JMQlhVeDJGcmlEV1VtSlVMWWNNbU4yblBBekxDalBiR0JOa1VBZW5FYnltaU9YNGlodlcwYmZvNXlQVXdTRlZxb0xEK3NHeVhETTV4Mm5wT2tuTHB0cmFjVi9WbjAvRW42c2wvdHlVSDdrNGVKU2wwWXhtRVVnSGhOR3FLYmxNVkI4WC9NbGxhd3B4UEhEb1ZSSk50aVFrOGYrWUhaWmF6ZVVMWnNNd3JkakpzNk1LcTFRV2g3SW80ZnlIdE5MMGNxYk8weEgzdkpqWlNta2xlckN4UGpiRGpZUUxISmNLUHNTTjZyK2ZtUlBtQXZjdmkwSkM2ejJYQnVHWHR6OXE2Ymx4bU1xWC9rQmhBeER6bjMzcDVwczdmUnBKL2pJTE8rZ3lKWkpCb3ByZHVBVnJhbTBuY3J0OFRhY3Y4ZTJBL1hXYXlsRmp4RGh2NSs1UnV1ODNCWDMxUDd1T1ZNWHBzcnZwbjFxbmdsU1U3M1BSeUJzeHBYeG50QzI4SWtRUisxellXMzZ5UXVIVVF4M09RVVdDWjVONWEyU3FTOEhwdkpVaysxRHA0a2k0QWlEQloxQUtySmxrc0d1SkdjbUZheld6MkZnSEJnRGV2OFU5ZUVPakJTVzJXcmk0SmJjaFJsQ1NDdlZoVEJ5ejVGQUpkajN4dEl1N09qSzcwZmlndHR5aktBQXp0cGJYOXdCdDQzTUFLd1ZjWU5WMC9LWVlCQThNRWk2VkxMY2Q4Z25rQTE1UWRMb2VzSlRmbVRKaHVNa0dYam9rYVNmUmIxSnJTOW0wR0kzdXdkM1lCQnlCaE82SHJhNmxuRmUwS0hRU25VM2FQQUt2aUZZbmgwNndMR3RYbWhLNkJDWFJ6RzRQTHo3Um9hcWFYbEpRTFU3dnVaTEt0bFlXTHNmanFYcXNpRVZtMHRzOEZlV2JEaENrb0gxRGp6bDdFcks5Mnk2TEFac3d4M1lEUG1ENHpnT1cxM0xkamg1cms5TFIwcDFtOHhWdGZ6Qk8wRlJBaUNQWDZVRWpHNnk4VzNpbk9NT3VEVWtId28xRVNLcnB1VXhJZjZpRnJtYUJxRXFXZjUzRWF2TGhtS01zMDBwU3phTkRLYmNLelhEMGlLZDdaZ1BUTG5mTWZHSmlTYUprbEtrVWg1d2l4enUwMDZGVnFyYlpJWUNCR0xqTzhxTzFpbW40akpuQk9OM0E5OFB2RWdVQTVvbEkvNGdRWmVtOWJsWGp4aGYrR2tWVW44aTF5SjNmZmk5OW1qd1A1T3J5NGFNNFgrY092NGxaWk5rV0tmZm81WXcwUDBYUDNxSW84aTErdWg3U0EyTFlVc1VJbDBNa2ppd3A1SlFDbytXOGRPWDVRSEYzK0FMVDA0Zm5OQjMvUENWRHJOSVFZdmpxTHBZNTRZQzZYSVI3WFZFQTlKTWRIRkdBREVXZTdLTmlaLzEyRWN3SWRld3VweWFxYkJJMkQzU25waXFSOC9hRGZmYXZTQ0x4M1o4cHExRmIwUGNXMTAybEROZFFWQXVLNXNnczl3dmVjTU9ZT3dyZDF4cjY1dXZXa3IzWnh5b3BDTnRPZ3BiZ0VFa2hFWDdqSk1YZlFZdlVvcHkrc0RuMmRzV1E5OUxkajFvRWJRNGhxaHJTWnJNUjBaUGlOTUVSTjM1N3lSYWtESi9CQ09NQ21XcXBNdTI2VzJUYkNHWDAxZkpoV21oeVc1UjFnZDBrM25lYVRyZGdzeFN3TmtsSmNXSlR6bWthTlZsQThvRGN6WklBY3JLSnNnc2VkT0xFOERFM3dJZHBXenNKeXBBVmpLMGhTMTRpbllhSjlSd2FqaGtRUGg0a0d6VEVQc20rM3AzaTQ3aktjVmcrc0MxM25MREcrM1h1RElXT0szdEl1b21kUmJld1ZlK1R3ZTJJLzdUNHdaTGVxb1dteEpKL2dJUm5yNXBGSE1BMVIza01rd1ZGS1oxd3NkSCtPK3BSa2lBMTFySFRZVWdzOTF3TndhMllLbUNnS3E2YkFEV0pVdXNyR3lDeklvME5NOGtvdUVUWERvbDJJeE5PMm0vL2NTTU1RMVhZcFY0aTRZRWNlSStBOElOazdnMDNMVXR5aW94VXlEZ0tVWGtUb2lnLzRTc2o4ODZ2eEJ6NHJTMmphaHI2eURFelhody9CZitWU2Y1cjNQQUxvM0c2S0JKeXBJUnhBOTNPUTRtSUcvNHBnMm83bUIxTnhWUW1GWWJCcmg3aHdQaHVkQU9mdUkxOW5kRWtObHUrRXFTL1lRL2VLWjM1cGswVnBmTmZyTjNsR0pHWldVVFpKYSs3d1BzQU1aKzE0UHVpa0NCQ3ZCSEEyRkxLQkFRN3NvemM1K2ZEUUhYenVMRjU1eGVXT0N6anJ6NDlOM3IxOGU2dnlFeEJLZTFiVVJkVzI4S2k4VEZOSXFwNFJaM3pkbGhXcG55TTJCMHdSdEZEQTBSQTUwaUNCaXNmMWh3dGlOTWF4Y0c4TGs2Y3Z2ZFowaUVMc2dzc3l0K09TQWZ2aW94REhSTVM4cUcwZHliL1JTVmxVMlFXWUFUUHdzaERKaVI5SkdvZ0Y5L0NCRzJXREkrV2JpRlhyY00wei80bXlqVVN3QXI2LzIyMlREWXBtazluRDRZc0JWRHJyVkZ5Q3RvN1NpaXJxMDM1ZDFZZ0FmUW16Rmc5TDd3UmR1a3AvcEh3QWlrR3ppWTFaZi82Mi9DeEpyYlAvajczNTAwWW5MME9wUVBYSkFuVEtzUEEvemhGcWtnOGhuaFovUis4NGo5dEg4RW1XMjc1SDAvdW1icW03Ry91bXh3cnFFYlZGblpCSm1WcmVNMzB4QW13cVo5T3k3OWd3cnduU3hzc1dSOHNqQWtmU2JGaUtLUC8rRS90QUhJdlBVZmZ6dDFRc1A0ckwyU0dsZzhHSTQveDU3TWZsVlZURi82OUdHNWUzdEFSa0pSME5wT29xNnRONlZGUnZBMTNlZGlrL3lNTWEvbmlGUFVRa1p1S1FIcTJQaHJrSEJwMmNUVGF1ZEdVb2V6RUZ2bHNEclA2SktHWVo4MWQyRTZ2N0JyZmltbGdVOUJabnVHNUtBUHJxQnpUTVpqc2JKc2NNdDNDRVpaMlFRWklzQktqS2NmeWdvTUJGTGNJZHJRY2djcC9YVWkvYWlHQktsNXQ5anRWMXJTVzVEYUtkZ1BubjMrbkZzeUhILzJQU2ZjKytYMHJYWE0xMkZWZjlIYzNxSURvU3hwb1ltcWEwYzNBNHVNUGdhdTZ2SE42Q1B2bU9ESDhvUUVwQm95b3U2NkJjb25sOXN2WVVKT0I0MmVudzlwV2w4Ni9Uc2VVMXZMdnI5anpsaUNVWktoVUdOeVlGanYvblJ6ajBpS3hjcXlMWXRNVkVuWkpCbXdYcWNIQlFYbS9iZHZDbUdYdTc5VzJCSXBTQ1IwUWUvbHJ1c3BXc3VZbjRwZUlEeGdrKzV0TUZLWlBuZ01jL3FBTVErUFVxRDBVOUlpT1ZVWHg4RVlxV0Qwa3E2eDE5bDdVcVFhUGtOR1J5UWVXWG55bmsxazByam55WUZqQmwrM09LTStYVEV0YVpIUjU5NW1YdnVOUXdlQkJZVU1GdlkrSGJPeFIydFFyaXhiMzBmZktWUVoyUlN5aTJJTERtQlMvTXFmRW1tTlJzdFBmdUFlQzNqUGk1NTB3S3ZnL3g0UzRtZ3B4V0Q2MXQ3WlB2MzFmM1k0cnFDa0k2VzZxa1ZHalpmZDF6bjcyWGNOSEZJTmhkQWlMNWxuQzNBLytwWE9HMi82TWFGcE5lUUc1Z2Y3VWtnV1FhSnAwdytBZGJsRGExQ3VLdHN5T0JOeGxaRk5JWU03d3A3bWw0RVJuRE9xSVZJblhFYWNkZ1grMzhLcmVKT2FVdHdSWTdLcWFqcVNxYXY3eUN5OHFkcERpN3pBRG5ZbHdFUFRXdlZiZWpaOVNBWmJCU2NjM2hEa1ZXVWJ4ei9hdFB4dWoxTkdOb1VNQWdvbVRCa1l6elN2RkNLMXpIRWVnZDZucFJSdjZFT0RWb1ZXcUR0WGl3UkhGWWljMnhDYTFnSTc2bVFRaDJTUXd2c1dHN3hOUExIdHFDamJlbkpyRjlOREFZQ1VrRTBqaTlyOFNVb0pHS1pLZGlWRWFwS25LOWwwU2MvSEh0ekhFc3dNVVRMdUM2WXZJWEVmT2JSQzNibGFKQndmdHB6TVpRcWhhUzBWN2ZzSUc1TEJBNzg5eHJBM1lsV29WSk50bk9UZDRJZTczRlZDTm8xc1JVVDZKV0FjeS94Q2lGVDRqKzhKWUtNVHIrSUZubzYwSThMcEk0UlF6S0dWNnM3WElxVmRjRFhDV21oYWw0Z0ZoT09UbHBBTTNyd2ZzZUVkVnNOS0pkblcwM1BTa0JoNnNXd3EyWktJcm90aEF0a3pHa0trMEJ3eVNLRTVmWHdIQ1p5cmNsUTRmWHhFRHExVWQ3NFd1U1QyVHE1R1dBdE5pMXBBT0Q1cENja2FJcVczS2sraCtIQ1A3K3VaNk5neFRsMTE2OWlQSzVaTkpXdXl2Q1o0ZUdMa0hueVNrb0xVNHhGQ0h1cWw1SFdPQTVIOEFScGwramhTRHExVWQ3NFdLUTJEcXhIV1F0UHE3WWVqZ3BhUTdJSXd0eVgreUFNUnFzaTJucjd6ODJLYVNTdVVUU2RyQ1NNcGhBbjB6V3BRa0VKN3lDTEdOOTN0MmpnUmlWY2dVS2FQdytUUVNuWG5hNUdRU0Rqa291Zlhqb3c0eURTS3RndUxGNUJCZ3VXWWNicjNGcXZhU2dYWnh1WWh2RHFReEIwNW9HTFpkREtSZ0NpR2NSd0xDaHFTWEpvNUVQQUY5MDNvaGdlVTErUW9iZnJZbUd6YWhsQVh5TUtrRE1PcXJ3THI1S1pFV3hTV0lmdEZmU3pGWHhJUDhzWDRwQnFRd1VyQXlmVlg3Nm92cDZYeXN0SEhIWU9VUENxVVRTZTd3TE9SeFRDT1lWRkJGYWd0SHNObWcxeThPOERPWWZwdkdNaEliZnBJTnp3TXphU1Y2Z0xaZVZwa2NOL1hSQlRQMU9DVnhqMGYvalQ0b1AvNHEvalpUdHg1a1A0YUJ4OUxhaXJaaW5nTXNYTEdEZFRTbDVldEJYS2xsMmRkS0ZzcnBZRlBRcFlla3BLbVFoaFBXbEJTa1k2SVY4K25YN1g3R1R5eWZvc2NwMDRmRzVSTmV5RFVCYktoZUc3T2tPcXNMUEpYUm1Mb25udUlYY1RxeU4wL3NuTjM5eWNpdXh4SFJJNzJjaGhHUWw5WjJmQWRwZlFpcnlrV3laWkZKZzVaUlRCT2ljS0NpclJFbnVRV0lJenZiRWFOWGhoRlJ2cjBNYlJNMnE1UUY2ajZOUFpoS0RWWElBTndLNEJjTkRlQ05yM2h5RHowNFAxdnYvK0JoMGdzdVZUOERGRWppL3JDSi9aMk5KNWxaWU1FbmJ2OEhsZ29tMDYyN0g2RUtSYXBFRWFUWEczTFFHcmZVVWNyalF1ZDA2ZTY1czRnNk5Lbmp3M0xvcFhxSXRHSmVNTExnT3FzZ0U4SVhkR0tPUFJXWTlndjNMUlZ2SWFJRlphRmdTWkVjNUd0S1hiUkNWVlU5TTVBT2loL3VGeDR0UFBnYjRUSUdkUEhCMmJRU25XQkNKNEorWFhOUWVxdTdTb3hjYlJOWDNPdHlIR3QvR1F5NUl2aWlIV1VrWG1jaDJ5N0pDWUJvU2RWa2VscksxbElDK1kxNGVCS0xWblRWd1pFcUlza3NKY0dUeW5MUUUwd0JyN0JFeXEvTGtLNktyZ0xqMVFaN2NlU055NXQ0M2NPZkI4dHpVRzJKUkhGVEtvaVZTTXVaeUtOdzBndXBNNXJ5WnErUEpxa1Q2cUx6UzFUOGRseUNUNFpReHB0ZUFFMzZHdWRsNHQybklOdkk3a2VXVGgvMmNiRmtiRVVjdHI2aFdvWnVHblpNWHBGM2ZTQkl4czNxd3A4WGVMdW9RUy9FRDRsbFVOcXJtK1hYZ1BuTHR2Q1BLeWpWU3FwVy9OTnNIQ0t1aStFYjJjSE5qSUwzakVtZkcvbjl2Y05CUDQ0UE8rSUVmVldWOFhHbUlkKzNySU5TeDk4ODZTdTJPZmU5NmhJTi8zd1FOMFBmaEcrTlhCemV1RHlDSjlvUTU1a3hNY3ZUSGcrNFNqbGEwMStkc2dsUEdmWkd1TElsU3RiZlozYkdTZTcrampvU0lHNmtMSTJkN2Ywd2JOcWJYemh2YThlQ1BBL2xnMml2K2JxUzZ1d08xL1pHdjlWczY3bDRGYklpKy9sS09vWkZhaDc0WlZmZTV4Qy96K2dwUXA1ek9qYU5BQUFBQUJKUlU1RXJrSmdnZz09Igp9Cg=="/>
    </extobj>
    <extobj name="334E55B0-647D-440b-865C-3EC943EB4CBC-26">
      <extobjdata type="334E55B0-647D-440b-865C-3EC943EB4CBC" data="ewoJIkltZ1NldHRpbmdKc29uIiA6ICJ7XCJkcGlcIjpcIjYwMFwiLFwiZm9ybWF0XCI6XCJQTkdcIixcInRyYW5zcGFyZW50XCI6dHJ1ZSxcImF1dG9cIjpmYWxzZX0iLAoJIkxhdGV4IiA6ICJYRnNnVkNoNE8xeFVhR1YwWVNrOVhITjFiVjk3YW4xalgyb2dTU2g0WEdsdUlGSmZhaWtnWEYwPSIsCgkiTGF0ZXhJbWdCYXNlNjQiIDogImlWQk9SdzBLR2dvQUFBQU5TVWhFVWdBQUE2WUFBQUM5QkFNQUFBQlNWWDBkQUFBQU1GQk1WRVgvLy84QUFBQUFBQUFBQUFBQUFBQUFBQUFBQUFBQUFBQUFBQUFBQUFBQUFBQUFBQUFBQUFBQUFBQUFBQUFBQUFBdjNhQjdBQUFBRDNSU1RsTUFSSFptVktzeTNaa2lFTHZOaWU5LzZCWEZBQUFBQ1hCSVdYTUFBQTdFQUFBT3hBR1ZLdzRiQUFBY05FbEVRVlI0QWUxZGZXeHN4MVcvOXZwei9md1JWQUgvRUZ0RjVVTVViSVZTQkVpc0VWVy8rTEFsRkFoUWFVMFVnWVFvZGxYUWc2UmtUUkVvMEtaMi8yaEYra2QybXpaTjhoUTlQNEdxVUZLeEJnbW9VSUlOL1lOQXBlNnJJSTJBa0RWcGcvUHlYblk0NTk0N00rZk1uYms3OSs0K1A5dVprZDdibVRObnpqbnptNjl6NXQ3MVJ0RlpUOU5kVVRSdG5QVStuM2Y3UjRxT3FCRHI1eDJUczk2L3NlSmordHBaNy9ONXQzK2krSmkrZk40eE9mUDk2eVNENnRwUXEwODg5S1k3bm51S2puenZ6UGY1dkhmZ1FqSmMzOGp2Wi9XZXIyaG5haldmTjlUZWFnU3E2Vmp0OWpPayt1NUd1bHIzKzdHRytsdU13Rm95VWx2OXphaCtkOEw2Zi8xWkE4Y3RSV0FxR2FoWGZZeDRmN3lvWC9GaERUeTNFb0ZHTXFpclBqYU14b1BhOG1FTlBMY1FnV1l5cHRlOFRKaEY1a012MXNCMDZ4Q29KR042dzgrQ3g0SDdxaDlyNExwMUNOU1RRZlZjZmJjTDhjMWJaMnZRN0lmQVpES20vK3ZIWFQwUW5rdmFUMTdndWhrSXBQZUR2WmFmOEhFaE52dzRBOWV0UTJBNVdhaFhQQzNvaEVjem5ramRRcmFaWkV4OUwrZkhSWGcwRTQvV3V4YUdPMmpUL3o0OGVmSitjTU5UWlB0MVQwWnZ0bUdqNDYxWU1qNjhJblArbjFPOVhYOW1MODZHNzFicElXMHhXYWovNWNHS0xKUERmalF6ZkhROGU2TFlKcStyckhlbVB2Ukwwc2R1dEx5MTkyT01ieEtFOEwzMG14WWxabldlRGNOSEowK2JyYTdhK0FjYk9ZODJJeGJ5cXN2VVRYZnZMZFBNM3VZZ1dhaStROVhac29zcFNiMEo2QlMyNU9IalZzRTJCMzJlVCthSnEvN01VOTNlaC81ZzErVFpMR3lGS1VHWG04bVkrdDBQUnRIY2NIZWRRZERSZlJnc055SElFaGw1c3lPUlNUOCt3QlhwWjJBTjlScnc3NDhObzhmRXZrRXBYMHhmU3pyMmxERHF1MHR6ZWJlTDNnc1huM25tbVl2M2R3VTV1d2RCaHlzd1N1UHhFNGRrdWdyeHdwZmVidFN6NGhxNVNWbVViY3hQY29QV0tYRUNwd3JoZnZYNmU2TG9jMThWNHErWkRWSFVLWWVzSVNVcDdpVFdiMXNyczhUYnNpUVBTcW9rVmtYQ29RSFF5VmM2Ync3Skt3dnVCck1rNnE2YkRXVlo3MDhqNVFNNkdOSTBiUHdOSWY2T1d6UXBsamhoZ0ZKNlAwam00UURDWEUzZi84QXZIOFRvM0hmbmgxY1Ywd0RvS0JuMlRPVzVSTi96ZHozd3dKMVBOMEQxc1ZhYmFkTFE4VGx5ZnZpZEQxMjZkT2x1eUY3LzFvY3VQZkhKZTk0Q1dUMFRMNWYyRTBlNjR0VldxdjFuaGRobWhrd0xQVzFZUlluQ05CaU1LWE5xbDVDVjF5UU9oZitOY1pSSGg0bHhGR0J2a0plZWQ4T0V1dUh1WUZOZGVjSko5R3JLaC9lbVI2bG9lSHRBWnFQb2dHelZEdFVPTWxpMG9LcmE0ampWbEpLV2ZjOC9KY0tkcWVHSWlpRWUwUTVWOVV6SVZCNGRod3BHWGhaQzNaQk13S0M2bjFTTWlxMjA1YmdlZW53UXVTNEZkalE4RmVIclQ4ckc4dk5KSWI0dTgxRUVsK2Zjb3JrQlhDOHROc21CY0V5cS8yYjlzTW9aV011ajQyVlNYWkRkRER1NTZteldsWjJmRnlwWVpTM205UER1R1h1bVU2aFpVVzBJZHYwRXE1WlpWQ0htbW0yTGx1WDlvTjRXaWtydzR3ZFVqeGhuYVhTWUZHZWh5eDdodzR4eXI2K2EzSHpYNUc0TlVSdlkyNUxDeDdVRFU5ZFVXZXYzK1poaEFVd2E3c1EwU20vcVdRTTJ3WHBJSk1iSThneE93ZS9uWEdGaVNxUERwTGdLNkNlb3ZUT0tvSk51eUNibDF0cldLRGZCVzFLeVI5V1NtaEJlNytTcGxqb0RzMnBGbDZJSTE5SUNKYXdwSlpSYUxqOEt2WWQwdlZ4cjMxWjRDN2xFbWN1alE2VTQ4M2dlRWd6UnZXY0kwb1pqY3NXUVdWY0RkMG54VkpRTE9VTThZRlh0azRGbGFTQzhLTVIvMHBhVHczdzFDR1lRcGlXcVlPaDVmTzEvZzBvdGpRNFY0czdqZVVqMFlmR0trN3ZSaTZ2R1NJczYzUm9yUWpiZExIdWMxakk3SVhqVGJPc1lsY0dyMURYSTUyWG9MNlRoeFVjMlkrWkJBNk9YUm9kSmNSYndQQ1NWdUUwY2tUTFBMaWNUZW9hc0pOZ1pkVXc2cTdiaE5obDJMaU8vaEVjQjJUYVF1UXFrUTlLcUtwS1pSVWpscytsWFVaWGQ1U1hsdEZ3MDk1Nnk2T1Rvb0ZWTnJnOFBHRDFHbEJIemU4bTJ0NmVqQ3h5RExjVTJKUWU3U2c1WlZldVRnVzBxTTJJN3hqcXFEL0ZBalVBNHBuVWY0OHJ5ZE5TOVdDS2hORHBSOUIxUHdTS0swL051YTJwY0gyeDBPUnZSZUhLZzF2UW80bkc4cmFUUHZKNW1SOHZHZkd2Y25GaGNrMCs3YUZHNmFrcnZBQms4NnlBTjhBaXB2L0lEQTlQUzZIeW1IUnViL0xmZ1ZGem4rdkF0SFhjd001S2NiTzBsSlE3UDMxVlZ1aUNobWN3Um9yaHRtWVpsbTBEWWFRZm15d3EzS1R5SiswR3cvNGpxTG92T0owQ1FTcjBXRmNueURhNFBqMWVtbnpGSDhkMW9WWG0zUm5nYXpjbE5lYlBrVXNMSFgxZTR5aWhDNGo0aHpwVGRCSWdNbmEyQmRFaGJtakxzWENZOExZa09QTm9RdmJ1Ky9JNDQvY1N2TzgxRUI0U0MyTXp2WGh1OWxRcHhRNEdmbkgvejhpamVZVjZOVTN1bUFwZmtTb1lLUk9xWVZzb2UxaG5CU01DZEJwSU95S3hjZ3hBejRXazVkUENZKy9OZEQwTndEU3dSdmhxVVlkaGNxWWJ6ZVVidXNNQUYvQVNONXRXMElkOHNYZEt5OUUxUTM4cVEyL3dLSExiTGpReFBlVUlEZEVKYUxTK2hUMHVjcUJ1VXB4dzZPMEtZYndoUW9UcVBQdEdDTGtad25GdEFWUXhOWERCelYxVTVxalAzb3JtZTFNQnVvMW1LNU1CdVMxaFJBNk9vbEFhYmhyU21UQjduRWFTYmR6ODREOUtwWWVYUWVWS0lQNkZTM0htOE55SzErT1FzNzBXQ1NZejNxeTNkb3N0Y3F1bTBaamJ4cFRTYmJ3N0VXZFFqNm5UaTFkbHg0U3ZieFpmZUQ1SUR4Y1Zaa3I1bytPMmwwSUVyMHE5NTZ0L2pselI0dU9STjJISGo0ZzY5eHF0WlZSY3lYc3owVnhyM3JTRGo5TCtJMzE3TnRrZ29PS1gwZzNmRk5RL2tiVlhDRGYrSWxBYk90a0U4cE1NeWdxcHZ1YjkzMy9mbXQrd1luU3FGenFTNDNzcFhvMnJYK05QREp2UnRRMVZtTTNCT015S2UyK3VNRWhmbTVjV3dySnBvaTE1eWNIZkVTK29Fcnh6OGpXUklQbkhKU05lWjFPQm1za1hLbTh4bEloWGxzdW45b0VWeFgzbVZ0aEQzQy9HRlhNWUQ3dUpGbnVod21XMGJ6cHhGbG5ZNGlHQWljWUFray82RWhiU2hTNG5UdUVJSlNYN1JCTDEyL0NQUjQ3akdaM28vR28yMFU3ZXF6bjN1UkJ5NHppMHFFWFo2REpxbFI0MVY4L2xHMHRZK2VZdzFJT1VFZkM0cGxhNzRZQ3VhK0NvN0dUTE1JUHVJRWozUm9VMmlLV09EWkpWR29jSDBvZGU5YW5Ed29oRnFZRGk3eXptdzFPR2RBSXR3NEpkaHF0WDNJUlk2U0NZRyt0eDhCdUdDUElxbTJQWTdEd1FnMDFVMGFUdDBVVy9KMUFINWtLNFViUTZ2aFNSZjRObWhvWllwQmFjTUUrMkhEaGRUSUtURjhIUmZ0KzZJZmdkeGcyOEJUUmFlS2tGdHRsWENHTWNQeStiRU4yZlJFNEc5NFJCWmNmbkIwaVZwSGloWHMyT0tXeklkL0hGQlltTFN2R3dXZ3cxSWJDcjV5RnFXYzJzS3UrVkttZkRVRHgwdTdzQzJkRGlMTE9GU2lmR05DZUFodmRLU1ZmYlBPbmVKYWxZL05lcnlpVm5wN2FLMEtYRzhlUzI1RmxySE1xNUtIcmswZ2JJVlRiMXlHMGxyUnhHZTJ2SW1PUkhFVDNXa0RaTGsvZUJHTVNHd2ZXekhMVDdSelVNOEU1NzZvY05zR1dOem1sVmxDaXc4aGI4WmsvY3FhTng0aCsrcWRiNkFwSHpaMmJUY1REWk9XRzdkN1dSNXh2TUluV3krVGplQnNoOXZ0WkNSNlNpK0hLUWhEZ2lLSjRsVUYzOVdmNFZNQko3Tk1yT1dVYlNXNk5veXlIMks3WFNpNFo4RFhuWHo0dWJEYXYzUVlVM202RzdLYXJJRlhDcXRsSHgzVi9SV3NpeWNzc3p2ejZFM3NQTE1CUE4raWRJT0R1TVNMamVBRjgvZ0JTVGdRVU9QeVNoYUJNb1YrNWpTd1lmZEpSWkFkVVNwOXdvU01xbnZwb3BUR3hLZE4weTJ0UURyNzBwY2dRdHgxY29TRXhlTm1ldUpEaE80WnVrd1l5Q0ZQYm43ZmZJblB3YXFWMG1WUGJ2R1JzRVJuc0pnclpEbWxmVDBnK1dGSXdQSGFBcmVNdDM0c2NFYW9HTVpVeHg4T3FiZ2ZWUDVpU3FBenBWbzI0VFovTCtSTk0xS05SbEplVWYwV25HeENZMTNTWVdSN1JnbnRTODZWRXk5Z0FPQklNclUrN2tXRldQUGI3S04zUkdlQW5tQk5KOUwvUnRZRGJnc3B4dGlPNm1kK01qdkV6Ykk1b3dwOVVKZ0toM3lobERpMy8yUm5Zby9QNUJoTmduTmhOK3k1NWljcWd5ZFROKzBXNVFMUTlXeHpJRVJudnFpUTRVVThkOTJ3SnlMbUtCUDF6ZW9GRWUreVp3VlBCRXRjeHM4UFNwcjdXb2lEQmJvRWVaRzNwT1VzLzhET3JaMWlwNGNXMnZXaTQ2c09IOEtUazVJM0dQTGI3NkpSMytjOW94Qk05cUIzTGpia2x3Q25URVdua3RCanMrRzB2ZnRBRnZMd1VYSTgzTGZqR21POEJRVzVDNXAwejVNQ3ZNS0JWTEpzb0FUQUpXZWJwQ1BVOVpIZ3NlNCs2emQ0SVY2b212YlgxSkRIYUlWMFZzZzdYNzRmMGdoOFJxdVVFb0pkS2FNMkpDS00vTTBQSDNVR3BzYUJzSVZEdDBFbS9id0ZKWnZpNmlTQXd6Y1M0UnN5UUlIamluemFlRE9BVmRSZXZXVU5CcittS1llRm5mWkxCWXFFdGlrenJoUDB4a01YZ01kNFNnVG5wWkE1d0svRlZCRzJESXNQSzJyaWFkWlRRT05NYTBwZDBjM2daeGg5WU5wNVpyUlc5WW1Mc0JLZHQwNXNISG0xNzlaT2NVcCtQUUFVdXIxZUxTSExZcVpwSnBBeFlvcVFDWVRucFpBWjc3ZllpQUtjWmRUa3dyaW1tdWtMczZhQnNLWTBqT25iZzlQNGVCc21aS2d2R1BFYVZrV1VBZG56K2dIYWMwa1hFSUFtYTJnTHIvNW9PeGw4OHVnQTlLK2IzdmdwMWZRdWhuTVM3cHNBVEdqMnlYUW1SZi94Q051S0cxb2xTeUg0YWtpd0c1Qzk5V1liaG9Jd2FYYWNZQ2hhNWtHUUlhcHFhU1NUQ01ybjlSaUZycHJRd3JKYkxyZGhERkZIWkRZMURHc1kwWG8rajRqeU1LVWRJZFR3cUxoMzVWQlp5KzJqZi9uMmxLQVZ3OGpCcHRzaG9GUnBvRjhUQjNocWNOcU9MenBCWi9FZ0g3Q1ZtOCswY0ZxbkhwWEtWK0RlNUswcW13Ky9ZcWIvaUpRdmlEY3E1ZnNMRzlxTVhySDNLVHRNejRYSGR1WTZnMldxY043R3dJem1Ibkk2NlBJTUJEaDFTem91Nnpyb3NyWnJZYkR1OThxd01zRmVsbWZTcHczOWR5RWRZcFltR3BVaDdJWjlIek1CWkRsUXNxQk9VMUxvR01iVTljNzJ4MEdjOWMrUXN4VXR2ZmlPYmZDcXBPQy9jUUE3aU1MTXlPQlFPYmdKcFdicHA1dUFkK2V5YzhwNENpUlhTdUhFNnRnYnROREtJY2JwUEp1bDBCblB1L3UwZEFOYzBqcm80R053YWVMYzlSSGdvNVpKNnZoMmFXdGdYdGZDN0xuNmxaWWE2Q25SUnZjakRHTlg2KzdsMnJKeXpmdEhuKzJDVzdTVnhpNUJEcEZ2aHNQK3ZhVlB0U3VTNHJNTTJ4TVlVdXdUbGE3MWNCOXlJVmxTNHRnUXl0RHJwdHVob2VoR1NGOUNVM296VzVmcnBRQkRMVWNFcGJXNkNJc01Yb0pkR2FNYWNIazhRSWVYeHBtMStuSTJyQTdoelhIWklWZDFnSU9jQzh3V1pZQ0JqT3JHVG9RK1Vsc1R2MU1peklFMkJPNWxqd2gwSm04ZHh0MFUvU25OM1FSY2lYUW1lVXVJaE5uRlBBSTBUREQvSkdYNndZZktjN1RpOWNkeDJRRnVWcXNhZ3pjTFZWd1pIQldyNXQxT1BXMktCRk9pUXhURkEzdy9EUVczckU3QjFTeHppL1RVMHVUczdsNU1KNVRTNkJUNEE4SWdRZEc5T0VhT2VUcXM2VTlldC9iTU1KR3lRNGU3cXJNNjg4R1BZbzFtZWU2RnBFNDJWWW9tL1c1ekdYZ2NpVDdoUStWQ0hrd21zUUFSbVdtQ0JPVVRiTU1neVJzbXVjR0tscVZ0Zm96SDUyRzk2TmRtRU02UEkyYWdBaURUaXZVT2ZwY0JwMnFxN3BLNStCa3pnb0NidW5TL3BCbU5YTTFDN0o3NWdNVDR3bGtJbU1SckhFazlrekgxQ2pMQVA2NnpQZi83TmkzLzBmKzhVWGpaZmxsTXp5TnlxRFQ2Yi9GcFRZdk1nQnJnTWdDN1UzV1FId1RRYnNHTU9Ic01NRHdIVkpCY1I2NDA0QytTallIa3cxZGFaTUdzUENERGtReFErTUdBejAvaGFlNlhUcS9UUk15WmJESk1nTkd4WDhmR05PNW5UbDR5NkN6YWZoWkdYc1VvY1BBMmdFNGQxVmRGRmtNeEtmV0dsNVhlQnJCczdCdElpakpBdmRyU1c2VWJBNG1HenJmS3dheGE0cURVNWNhYXJDWEt6Nlcvd1VFVStpYWFWUE0wUDRhUEliUkFDRU4rbk5rTkxZMTdZUE91TGhtQ0hFVkQ1aStCcWh2RVZhTGdmaU9yaGFPYThxT2JZTUZSWjllUUtuQXZaVkluOHc3M3pvWmJLRzc5TGtCeUFCS0ltbUkvd01XOXI3WWRUVDV3R3l1SU51RjY2MW9tb2QzT0VldkdDSktvRE10dk00UFVBVDY5clUrS0ZHb0xBWUNMMzF2Y004Um5rWlJtNTZ6czZLM0FTMDNWZWNXNVRkeVJqN3lSMXA5bWdPL3pmQUhGak83MTR3NXlCa3BoUW5naC9IMTFVY0NPSlJrcUthNzhaaldnUVE3Nnk1cG13MVB2ZEVoVXZBdCtGZ0RvOWtLUER6RkMvbmtCcUVTRzJVeEVJUzA1V0tEL0ZvR2ZxbGxXVzZ6U09na00yZEh6ZXlEcFpRUFNLdHBWbjFVR3dZUkw5Y05yam5sYmFsbWcyYVdzMXQrcmtqWUtyWTB3K1g0TkJrNWJzRzV6TS82YkhpS2UxMTZDS0VBTnpwYVBPVG1QS2NjRDA5eGhKTTlybllJUW13R0FybExUc3E2SXp6Rk5ha0RjcHdyUjNITDlKeXZ5SjBVTlpMZUFRK21oNDFvQmxBeDkrbzk2VzBsTFlid1AzaGRyeGNTQTczQ1RpV3AycmdYTTVleDB5QnBONkhHLzg5REgwa3h6dnFodzF2QkhyN0FLZllTRDAvQm1OVHpPMWdGZnB1QjhjNkNsVW1DQmFTSFRoTGpUL29sSmJ5ZTJnS1BDNzdYdGgxWE51VW1oM0duT1Z5eEE4cit1dXVPZWJlR1UwWWY2a3h2NmNJbTIwcDl4TlRKd3JrZEZ5Z3N1WFg0enpqckZ5V295SkFtUDNRa2QvcTVTUFFaVmJTNHgvVGhlb29QNG9sNFl0a01qREMyVXJNUUowRjJtY1VLWnNpWkNKM0VCZHI4UmowNWdhcU53OVFJOUxFc1J6OTRvUEhYYXhJdUdIZ2RQYVVOYS9TNFRta0RmUlFNWkZEWFpXMzZhSHEwZGhHYVNSNFMxWFZVcml6MFEwZXhKeGxZR2hJM280WVZhMXlmUkhnbVhqczJBK0VyYWRxcm0xNkdCaSszbUVSWkFMZElaaUVraW52ZlhtOG1NK0F4NVFMaFdhUDVWSU9vVHZZWitFSEQyTVBTdFpDcjIySkR4bEd3QU5OSSttMitMZUhnV0UxNFJ4cnB0djAyTE8reFRmd1JDV3JDbXZ6dmh3NXRnZmxsODQ5VG13eFl4cTk1S0h5aDNFNlhiZkk2cnNWQTRCbVBXMHpjOGR5ZFQwTnJTTWVmdit2Qkw2TTBscUREYWpsUGkrTWxhSGdNZzR2YVJycFhKQ3Z1eXBuREJpckh1dUtWVnNyMDQwTDhrdVJYbjExUEoxQTE2SmRwQytPZXZWOERxSmVSZXVYZ2h1b3JJVU5Qdi84UHY0ZzlGRGMrL3lEN0pya2ZPcVlKOEJmbFg5a3dpYXg4engzZjAwQjl6MzduMnlUalpySnFwdVg4QTM1cHQybzZGMitFdUduU1JQdVVzS3BKRE1YbEc2dlJHSG9SSFJpZXo3YlRTWTE4QnlDa2hSa2pQYW8yZ0c4VDRnTkdaWHdBdERMRVFRaHdQTWd6M2w4TVlQenpNSERmSjZCN0pPbGdiNDlBUk5jT3hwQzZpUnNkSWpUT1Bna2IzbnROSWluRGhxaVM5RGZRRGQ2SW90K1V0N0xBcmcxTTIyN0crK2VNNkwxMEVYOHo1Wm1MK0tzcGxtc2h1anZDc25zaFhuaVZMbnhQL3NhQ05tUDI0UGZhMmZrQTlmQUh1MjY4dlJWOS9HTkMvSlptbDdsUm0wWlpXZVp6dVdBZ2srZ0FESS9oZS8vUGt3NUJoYjVRdUl3b2ZlaVp2Ny80VWxmOEJ6UExEeDNXQkFzL0FBUDA3RHMvbGFHbkJCdy9tYTVLcG80UXZ3dmYwTitXWldwZ1NsdW1seFNhTDVOYnBGN00yUHU2djdPQkxKVy82djFGbk1GQ2t0b3RtV09maitBU2h0VExYa3JnMjRVWnI0azFMbG9BWjQvTVkvL1dJeDl0SFAvdGQzRit1SEpZNGhSTHlSc2RveTBPcWtyWjk1RWUrdFNsdU1HbEp4NVNEU2ZhQXY2QUJzRXJhMkRiOHlUekRaR2pBNldkWitMZjlub3grOXRleUxYbmNyZTVDTy9TWnVGQXhpMGE1c2VHdXphdDhVYkhrRlI5cXhwUnlQRDl3V0JWeFduNHd6Qi9wa3B4L0x4QmluRjQybUlFVjJHV2VWOHVMcUIzYytwY1ZjdDBLM0V4K2RQaG9rcmVndmczY25GQzZPV3EwblJ2ZEhTVE5QZlpYMUNqMm10bGFuMElHUU5IZlRjcFdPRStDcUtvREpvTmo2WGdwejNtQW8rdmFDRGpsajZudzFZM2t6YzZGaEhWai9mOUc1S1dWcHFVTVhEU2RYR2syNlM1T25IdE1wV2FNRkhpSUpzZXNvc0VKODZHdG1qQVhOTnlNNVlWNllsT3R1SGdsSXlCVFU4WENhNk4vRGdyNVBUMnRYZXFST0NSSXhzQ21mUlpmUTZUZDFYTmE5WjdvdU90dFFCanhzQWR6NE1acnowZFY4RmMvY3cxWHZZcDdhVlhjVDY4SGp3UXlDeDVzSG15MU1uVnZydUpKenB1QWVWclRBT3JQb2RGb3M2VGRXKy91SFdkSVc2VmNHbFFNcEJ4MkczOG5Sd0hseWM2anRZRGtVMERaLzBXWDZ6VEQvbk9TbUVEcTc0dXRaL2tZUVl5OGRQVEpSKzlmdWo0U0NySUEwOXF1SUY3QmU3T0o3MTR1NjJDTmtYd3dzOXJoZHU0RzJBZ1U5d0dwenk0d3Q1d1ZwSUtQM1JJZzJGbE13WjJyTGV6ZG5ValBwN01MTG44dFl2SlVwdWUxeDdabGpZS0JETGt3WjZOUTlHcS82eXl6a3dtK25Od2VxSGphRHNRMlRSd210NHg5Wlc4MCt2TEVqVkxCSWJEL2VYUUFvSE1MTCtJdC9ZdUUvMVp1WURvZzQ2cjdTQjAwOEFMZnZGSnFuTFM0N1luZnFPaW1JbVZJVjRReEc4bGVBY3k1SmVTbkNabm9qOFhwdzg2cnJhRDBFMERhNFd1b3p5KzR6SGxNZlBORHV4NWgxTm1TMXU1WnJvTU5xYVUxdG5LcVV5ck10R2ZxNGtIT3E2bUE5RU5BNnMrSnlSUnVOYlgrVmdzc2ZXMlh5WXFCczFDSU9NOXJhWU5oOUdxdTA2ZlIxazVKTEUvT3BKenFKK0dnVE0rblNJR2pQYmRxbis2UmRqOXNsTWVPN3FmSk9ScWlyNDJLbUdUUGc2aThEYXZQenBLOHpBemhvRTdSZTltTzk1cndOL3E1ZXYrdkgwNUN3VXlPeDZhNFVtYjN4TXdNTzFtb05PM3g0YUI4dTI0dnUwVXc2elhtMjZLM1NjejVoWDEra2hDSG5nWjFqZVFnYmVwOHAycGQrRUVMdklGZ1p1QVRtNi9iUWF1RlY5MXl5VnU2SFB0aWphTDdoVzU0dXFlTndRb3BKWi9rUXNMQUs3RU5vdTRITU5ISjYrek5nTW52RThLTFpuK25yR21EcENyRmp6UzgxWEJDeno1YTQ4MGg1ZVB0a2t4azRVbHY0VHYrdVF5OFZaRFI0ZUxOMG8yQS9mSytKdC91bXRJSHJCWS9jVUJCYkRtRU1nY01rSk9vZCtTbnNlM1gyZUZ4NW1ybFF3YkhTM1prck1aK09pUWg4ZWk5b1JKUlFLWlg1UGZKWExaZUFHZmhkZUcreFRRcGFzVS9kUWJXS3BYWnFNQ2dReStacG0vVDgyQ3QvVzRLSEY5YlZwMXM4cW4zc0JoZEJ5K0ZIbmM4aE0wMW9BeDdmTTBxQzJlRnRkUDgxNTI2ZzMwRzR0Y0x2OUFKaDdTZnR2cTJGTzlaMC96a0VhbjNzRGMwZktyclB2ZUR6elNoVlZLdnc3aEp6OXduVGdDY0VSNlJjL1ZINHRIVlBSTzNNS2dzQ2dDTmE5QVp2cmRqV1JJZlY5c0xtcEc0QjhlQWo2QnpPZSs1YVBwZ01LSDEydVF3N012U0NxT0FQelZpSy8vcWl2ZDlvNGZmUE56NzB1T1VUbXFXOFYxaEJZbmlnQUVNZ1hUMG9uYUY1UVZSd0FDbVlLcFZWeEphSEdpQ05RTGpxai82eEFuMm8yZ1RDTkF2MUx0TjdyRi96YUExaFp5SjRIQW10OUFFcTZySjJGVzBGRWVBZmorWjlGMFdGNWJhSGtTQ09CZkVTcVlUdlZWN2tsZ0ZuUUVCQUlDQVlHQVFFQWdJQkFRQ0FnRUJBSUNBWUdBUUVBZ0lCQVFDQWdFQkFJQ0FZR0FRRUFnSUJBUUNBZ0VCQUlDQVlHQVFFQWdJQkFRQ0FnRUJBSUNBWUdBUUVBZ0lCQVFPQ01JVk80UGIvT2VrYUh5Tm5PNXlGOGo4NVlhR0c4bEFsMi92d3B3SzAwTXVnc2lZUHhJZmNIV2dmMDBJckRqOTd0a3A5SDBZSk1EZ1pIM09pb0NPU0FRRUFnSUJBUUNBZ0dCZ0VCQUlDQVFFQWdJQkFRQ0FpZUVRUFd0TDMycGRVSzZncHFUUVdDNTk4VncyM3N5VUorVWxwbmVRdFR4L3kybmt6SXI2QmtBZ1lPL3hCOXh1enFBaE5EMGxDRXdqcjhQc3lldW5US3pnamtESUxCNEx6UnVoa2ZpQTBCNDJwcFd1eHRnMGxwWXA2ZHRZQWF3Si9uRjhKMzhYOXNiUUg1b2V2SUl6TVVIYWNQL2QyNVAzc1Nnc1NBQ2xWVm9BSDgwTkx3MldCQzQwODV1L0pUdmFUYzMyT2VCd0pRUUhseUI1U3doTUNsdW5DVnpnNjBlQ096MStWVk1EeEdCNVpRaHNCWis4dW1VamNqZzV0UkRlRG80aUtkTVFyZmZMNTJlTW51RE9YMFJtQlppcVM5VFlEaFRDRlNFMkRoVEJnZGoreUl3SHNMVHZoaWROWVk1Z2M5UVF6cFBDRFJEZUhxZWhqUHVTeTJFcCtkdVRFTjRldTZHTkFyaDZia2IweENlbnJzaGpVSjRldjdHZEZ6MHpsK24zdUE5bWhldnZzRVJPSC9kWHdzdjk1NmpRUjFyckVOdjJtTHJIUFhwamQ2Vk5mdysyNFFJWDRBNlJ4UGhBQzhGSjhOeGVvNkdOSXIvSWwwblBCQS9UMk42QU0vQ0srR2h6SGthMHFqVDI2M3VoRmZ3ejlXWXpvanJiZkdGYzlXbDBKbWZhcno0cjI5VUZQNGZ6Q3BqRjR1VHdod0FBQUFBU1VWT1JLNUNZSUk9Igp9Cg=="/>
    </extobj>
    <extobj name="334E55B0-647D-440b-865C-3EC943EB4CBC-27">
      <extobjdata type="334E55B0-647D-440b-865C-3EC943EB4CBC" data="ewoJIkltZ1NldHRpbmdKc29uIiA6ICJ7XCJkcGlcIjpcIjYwMFwiLFwiZm9ybWF0XCI6XCJQTkdcIixcInRyYW5zcGFyZW50XCI6dHJ1ZSxcImF1dG9cIjpmYWxzZX0iLAoJIkxhdGV4IiA6ICJYR0psWjJsdWUyRnNhV2R1S24wS1RDaDVMR1pmZTIwdE1YMG9lQ2tyVkNoNE8xeFVhR1YwWVY5dEtTa21QU2g1TFdaZmUyMHRNWDBvZUNrdFZDaDRPMXhVYUdWMFlWOXRLU2xlTWx4Y0NpWTlLSEl0VkNoNE8xeFVhR1YwWVY5dEtTbGVNZ3BjWlc1a2UyRnNhV2R1S24wPSIsCgkiTGF0ZXhJbWdCYXNlNjQiIDogImlWQk9SdzBLR2dvQUFBQU5TVWhFVWdBQUIrc0FBQURkQkFNQUFBQ0JQSTNWQUFBQU1GQk1WRVgvLy84QUFBQUFBQUFBQUFBQUFBQUFBQUFBQUFBQUFBQUFBQUFBQUFBQUFBQUFBQUFBQUFBQUFBQUFBQUFBQUFBdjNhQjdBQUFBRDNSU1RsTUF6ZS9kdXpKMmlabXJWQkJFWmlMRFdYNWhBQUFBQ1hCSVdYTUFBQTdFQUFBT3hBR1ZLdzRiQUFBZ0FFbEVRVlI0QWUxOURZeHNTWFhlbmY4MzB6UFRiekd5aWRlbTM3NDE4VzRJN3NjK0lDQit1cjA0MGVJZjlVU0NHSVdZR2R1S1VVeXNmZzRyZ1JUSFBSdmpzTWdSUFNaT0ZINUVEeit4WkVWS0Q3dEdBcDVKZHhDeFZ3alJzd2hGSUV0MGE0a2hEZzd6M3N5Qzk0ZWxjdXJlK2psMWJ0MTc2M2IzOUV6MzFKWGU2enBWcDA1VmZYVk8vWnlxZXljSS9PTVI4QWhjQ0FRZWV4NTc2ZTljaUpiNlJub0VQQUlSQWw5aC9QbnBBNCtIUjhBamNGRVErQ1o3eFpmLzVoMk1QWGRSR3V6YjZSRzQ4QWdzc1pkekRPcU03VjE0TER3QUhvRUxnc0FUVDRhcit5WEducjRnTGZiTjlBaGNlQVJLbHlNSWVvd2RYbmd3UEFBZWdRdUJ3Qm9MSi9zZ1dHWHMyUXZSWXQ5SWo4Q0ZSMkR4S1FIQkptUGZ2L0JvZUFBOEFoY0NnUTc3YWRIT0VqdTVFQzMyamZRSVhIZ0V0aG5iaVVCb01MbmV2L0NnZUFBOEFyT05BSGp5aEUrdno5akF0YTFycjNIbG5DamZ4N3NweFQweFFZOWxha1ZTNmpoazB1Wkx6SXlVTmxPSG9jNXBoMmMySmJVakpxZ1JrOGFQYWdDbGp4aXJSdUMxR2V0bXdpZ1ltai9qeWpsSnZrdkhnNVRpRnA1TVNSeHZVbnBGeGx0V0tLMVNOWVZTMmt3ZGdqcWZIWjdaa1BTT21LQkdUQncvcWdHRVhtQnNQMElQWnZ1dFRCd2pobFZuVGtlQjQyRnJmUzlOVHFGeVoxcnlPTlBTS3pMT2tvU3NSMitMODVnRWV0UWl6Mm1IWnpZcnZTTW1weEdUeHk5REl6WnJyeFhnMWQwWCtiVWZaQUorQmd5TEdhdVZKMDVNMnppMUttWlZaUHdGYjVaZmJRaWx0SkU0QkhFK096eXpJVmtkTVRHTm1EeCtWQU1vcmJDcnNXTVZUZy9NalhheDUzT3ZQL2xIcDJHQXBlZlNxNzNFVE50STV4NGhOYXNpYWFJLysrQjk3TzRYZkNPTnhaYTJUWVkwU3R2eXVNZU4yT0daQmMyNlJveUUzeWxyQkdQeUNEOElTdXpxM1MrOTQ0NDdydDkzbGNXM3hLMi96ZXpJRklabHh1NWpJMG13QzE5bE4rd0pLclo5V3dXSERhei9Sc0p6cUNWbVYwVHprbERoY2NiWTNmRHZuZ0ZKeVNEWHBHTlc4RkU2STN0RzhtZ2RuaUU4Q0taYUkvNDhRU0YrQ3pWN0JQeE9XeU1BK3gvS21zSUZmZjNFVHZOWFdGVXlEdk5iZzdYQzU4cDd3MlJOemRPSWowK0VmMlgwdDQzZzRNUCtQS1BMeXE2STVqVkRoU1pqUHo4SUNyOWNacmU3WmxJVzFTQnZWRkE2SzM5YStvZ2RuaVk2VEp0bWpWaTNxd1BFN3F0Mmo0RGZxV3ZFUEdPN3FxSnZlKy9QUnMxNS9nZmU4ODlWckFqMFJqcmZYMlRnZVBzb0c3dDNZTjNoYm5GbDVIdUlyYVJlMXQ1RWw0cFFTQ09hOS9GT0dGd3FzZHRiZHFhRTJBV1JVeVpUV3NZUDh6dGFoMmVXT05VYUFYZmFFeDdkZjhQamQvb2EwU2RiKzBWb3pkTzY2cnJ6Q3VXTVBiUm10WVdhTU9XdW5NTHJmbzg0T0J5T1JqNkJBRkJPL3QxLytlN05temYvQ1FTZi9KL2Z2Zm5mLytxZi9nc0lQcXZhNmxJUnhXd0VQcy9ZSDRpSXRUTGFjaGxNQ2NRbUgwM1JRMm1VbERjNFlvZG5GamZWR2xHRXZuL2xiNzcxT3pkdmZxb093VitFMEhmZjlNY3RDQjdJaG8rQTM2bHJCRnpKTjgvaStUQldsVFhIdjNOa0c0blRzc093ZjlnUGVtQXgyYXo1T0VvT0cvZGxkaTJmVU1xOUJnNlFRUlRKTjBLM1JQb2xIUVMvaUVORnFOeVFCaWw2RFFTajd1dXNYRW1SZGJJWm8zUlN2dXo0MFRvOFUvNTBhMFNic2ZlSkptNkRSc2pXTm5Vd0dCNi8wOWVJT1hwcUR3ZjZhSHNpbXdPL2ZmZkxmQ2lYREVJNUIwR05qZDJudDZFOUU3SW95Mjk1UkZmaUtyczlFR0kzQUo4OVdVUkRENFZ1RlpFWjBXK2h4STYzTk4zS2NYdUs1NW9uSGsxS2E4bDVRNk4xZUdacDA2MFJMZlpDMmNJK1dzT3VNRDM0RDQzZkJEU2lpV2Fhc0IwZFVHdlpJUHhieUxuNnhIa2h2TTFmK0tuZ2VZMHdERWwya0djaVdVUi94RlYra2QwcGhmUFYwTDRrNXZVSTRGWVJtUkg5UG1xdXQyQ2tmd2FsWmdZM3lDcWYwcGtDa2hoRzdQQWtzU3ArdWpXQzZZdFNMZHhqWmVWaUhSNi8wOWVJWldPbTRWMENxeGM5WUtrKzR1L2w2MjBzaW5ZTnR2aW9BUUNwaWRJMVl3WmZTKytsVWpnWDlLeWN3cFdjMUQ0K2tJbmdBdFZGcm1xSG1sdEZwQlQ5VzZnd2N4a0ZJTzNyNU94UWhYUVhwYk1sMkRsRzdIQzdVQlE3MVJxeHhsNnNtbExHSHA2VzhoNFBqZDhFTktJZnU4b0N1eFByaW5qYmFWcFZXTkJBT0NJK090cUtnY29FZXNsTjRscjJETG9odDJxV1VvS2Fub0NQd0xtbldKYVZoVHBXUk9WVUFWanJtcTdTUjNJdWlkcXFEcEZNU3F1U2NnWkc3UERNMHM2OVJxUzFZRkdERHQ0eDVEcXFLMDBaR3IvVDE0aU51SXNOSmgvdFlFSXRyK2s1RHNXNkJ1R1lrOThPK0tLYU5GMHpadkF0T3E1QktwazNFYmZUbkkzSXlkbkgxNXMyMUVUdFdwRlllMkJ5cnhxUkFOWHh3SWhKSnhiWUZZT0Iwa1ppRG1LMERzOHM2UHhyUkZvVGlscGJ1TE5uVi9IMnVacUh6OUQ0bmI1RzlJay9LQWdLMEloYnN1Ym9kK2paTEpJQlIzYzJxYWlBNFlLdVEycGRyOFlUQ21yck9UekdzWVpjQTlBcGFrQVBOcFFieExVaVZEWW9qZDVBUkltdzNycE0yVkxvWmZKMUpFcW5aRTFMR3JIRDAwU0hhZWRmSTlLYTBOYkhwb2F6SitoTE5SOGF2OVBYaUkzNHhBNUhWVmFsQys5V3BBR1JuZ1lMbDJvNngzQ3BOV1NRYVJJNlpFcU04L1pUMWdPTGVtd1BqSjNjaWhvclhDdENDNFk5ZzduR0Q0Sk93amFMWmhWMGdWeThvSFJDdHF6b0VUczhTendjYjUxM2pVaHJRcTJxVWcxblQ5QzRKaEtHeHUvME5hSi9NbEMxRndGd0pNZFdBRHlwZy9Zdk5JOERYYlJMZGNpWnlsSkErK3hVeGxVMFJkc1owOHkrbzdjOTVrN3VraHdQbkN0Q0N5K3gySURFdTJDTDhxWFFMYjNQRExrb25aSTFKV25FRGsrUkhDV2RmNDFJYVVJQnZmUUpacW9HL3lCb1ZrVzJvZkU3ZFkxWVpyOFExdkZyQTFGVitPSEg5bDFOcWxEZE9oaW81S3dBWUxPZnhUTkUrckxkL1JpWHRHNC9ua0NNYVdiZmwwTjRBTXQ2dkpOYmxONVA1NHFnRW5tUUw2NTJTQndmV2Fva0xvM3NrZVVacGRQeUpxZU4yT0hKZ2tYSytkZUlsQ1pzSUVQdlkyZFBVTHNoc2cyTDMrbHJSRjJjTVZZR3VvVWQwRGxONlZCRk9hOTBYSTRRWURQSXdlN0t1aEE2Q2wyNE04dFBNL3ZhamlyQzNNbk55UVc2ZTBXVXBEREFSOWtETTRxL0J4bmZmRkVlUkJjSkNKUkdyRG1DSTNaNFprbm5YeU5TbXJDb2p1bkNVMm50N0FsS2h5TGJzUGlkdWtZc3l3a2MyM25QZm15L2xEbGJwb0FFU1UzN1lKS2VLVHQxbTB4MHlUbHFzckZKTENsbVgwQkRscm1UbTVlcmYvZUttT1czYmRlVklaS2N4WnVaQ0xWSWxqeVVKdXh1NUtnZG5sbksrZGVJbENaMGxMOCtNSjA5UWJrYlpSc2F2MVBYaUxxWXFwYXdqalhzL3FSTFJMVlNJTEVtd1p0bDF2Z1JJNXRaeHF6azk3TjhFeWxtdjRIcWZnU2VkeVUwS01vclRPNFYwWmw1Q0NaMnVXRFFDVVdXYTNPL2dmZVdJSVhTV25DTzBLZ2RubG5VK2RlSWxDYjBMNnRFdmlXN29xaEFydDJHeHUrME5XSlo3dUZYeEZvL3JEdVVLbWN3M1pZZ0tGcGpNVWQ2Mk5qL3BMUG1TYlg3SVd3U2pzZ2QxaGhQaXRrdklzdnNHeTA1dWlMa3VGZkVLSmkvMXlOSERwM0FYNExjMDJSV0NCUnZDL05RR3FjNWgwZnQ4TXlDREJ3enVaMFozRHNpVXlOU3lxekpwVHgxOW16S09XRlkvRTVkSStyaXpidENEMjFVa283dGU2TWR1ME5qa09tazRKa3ZDYTU4dUdaWUlLZmJzWHdwWmo5L1JYTzNqSlljQ2V2TVVSRXRDa0xjYVgvTmlPRUVkeHZlaXNVbVIxU0lWNURTeVRtVFUwYnM4R1RCSW1VS05DS2xEVmQxR25mMjZFRmdVMDZodytKMzJob0J0L0d2OGdkcWphWjMwRi9yZHJsaGpkV056d2lCSXV2N0RSbThPWkx4KzA0WjJWYmo5eEhOSENsbVh6alFyR1gwTWFJZzJCUXBPU3FpUlVHSWV3cjJqQmhPOEJFZjlVa3NuVWEwV05XSW9yU1I2RWlNMk9HWnBVeUJScVMwNGFaTzQxMDQwT1IzUkhCWS9FNWJJeHBRWGZFZy93VGNuYkp1bDBzazlxdmxlN3U2clpraEdNTnVaVExsWjVpTGVSdzJINnk4N0pBTDJud0hlOVUra2docWhpaExNTVhzRVRmWnljbVVIQldSV2NMZmJZQjd4NGdKQ1loOUtoNmJHTk1uNEZJNk1XTkt3b2dkbmlJNVNwb0NqY2hzUThoZ09udFVIb3BmRUh6NzlTZS9GQ1ovdTNMeVFjVkhBNmVzRWR5KzVZTXNFdTVPeVMyL1VTRnk3UDZQNFh1UGNqa1RCTDhtTDYwWVdTU3hBaE9rZUpCclRLYU85RnRrNk9pRVMxcUN6d0JIaHRSZ3NJN1owZEpoQnQzU2xDWGtadlo4L2IwWHorMVlrWTNTajVwNTZ5Q3VhMFp4cW1MY0FJbW5rNWh0c3BTaU5HRjNJa2ZvOEV6NVU2SVJtZTBJR2Zyb2JYdVVnK0FYQkc5a3JCeHVORmZZY1JUZzNJL2Yza0daSUhqS0dyRU5DaWVmYTdya0lzUnBTb1ZnN1krTlpoMitMTkpYN3gvQUNMS2pPT01CZmhBcG4zanFTREU5b3U5Qi8rUWJ3YWY1Y243eCtDK0Q5UnFlTXZFT3pGYW9tOW1iT3prbHg3RWlMUlpianZOais0S1N3d093Z0t3QlhnZEdaQ3BSSkk0VFNxZG10aWVPMHVGMmlTaDJTalFDMVRnbENIMXFjVnNSL0xpLzVyVUQrRUplRlRyM0pRZkJGNFR4Z0RxUktSUEVuYVpHdEVHOGZORDAxYk1mR1lObDQ1WnZ3eVJiVkNZSDI1RmRuRXJDNis5NitPRVdZdzg4L1BERHNhOXlFdGE4WklPc2JpK0Z6cFU2ek1ldHk0QjBDWTlWRmRzc2pRcDBNM3V5azVQNTNTckNMMkNaS2xLQkdMalVzQ1BsOEY4ZUFkRmRISmNlWGtBckw4NUo2ZlRjMXRSUk90d3FFRWRPaVViZ0tpZUh5NGF6Ui9JUi9LQkxlY2N2UTBldDhpWHY0OEo0dUJVZXlqemg3OWxvUk1OK2JMOW9IQTBYeXZ0Y3QrUTRkVVNyYnJRakpIcm1haUhPTUZ4TWpiakJHK0hoeER4N1pvVmoyelRjRkMxOHVtb3B6czNzb2EzeWlBYkxjS3NJUDVpVG9FVzVJUUxFeGN5K0R2R21OdURDWXVGVlVpZEt4ekprUjR6YTRaa2xUSUZHWkxhQk15UTRlMHo4Z21BbGVwZTZ6UFliTUNHQll5TzYxVjJEanE0YTVaeU5ScFRzUHVSNVExMVgrZUs1cUhTdG4yM1RvTWRHNDhaRWxFM01OaUpzTDdHVGJmQlM4cmwxVHhmVUpDc0RuUktGK2paenBreXd0U0V6YThUaFZoRyt1RVdYdVNPZGdZam1oNytrbnk4Q1VsQUtjYUhHS29JalFJc3d5YlhLb0ljZ1J1M3d6Q0tuUUNNeTI4QVpFcHc5Sm43UW85RnBlWk85bkx2OTIxS0xLdERSMTNBNWZCUTVBNDJBVW0vaGFvaHcwZkFzYno4TDBVZHErOW5LMXJLV3FlNldFb2FLSXJ1TG94K0VVdUFQZnBSM1lYc1BiYm1oeGRZWk9yRFEwU3JrWnZiUVZuT1pIdVYzcXdoM0RCaXpQVCtwZzNWSkUzN1FFNm9GSHJGVUhSTUMwT0FCVHFKMGxQWXBQYlNRMEpkeDVpZzhhb2ZISlpLWUtkQUlVbU03bWVEc01mR0ROVUUzekY1bngzektyTW5admdYZFhnMVR4SDhUMVFoVmNOS3gvWkZ4MlNWOHk2aW5qTDFzNnJJU2hnSVY2eHlKR0lZS3d0QzRnek9XSWl2bkEvQWdPaFB2NnVRMml3WUZIV09HM015K2JOM0pPVmFFbzJ0VWdrZkFPR0ExKzZwWnZUUUsxalZkbkU3cE1LMEFWVTk2ZG5EdU1EeHFoOGNFMG9ncDBBaGFaU3VkNE93eDhRdm14SnVhL1VoOW9Dc2lQZWhCajNTeDNFbHFoQzRYUEJGNGhsUUpQVHpITFlWelMxTXU4a0huMFRVL2xRVUg0TzVmRmd0bWR3MERSb2VJZDBNczAyR3k0M01xelBaUG85UnQzQVFVTDROT1pzL1hZRmRrRHYzcldwRTZRWmZ2UTJ4bXo3V2hxc1ZuaFdDS3dEanc2ejRHSGVibkNwWDB4TXNhc2NPemFzdy80blR1TlNLekVaemh5TzdzTWZDRE5mNlZTQmdvUUJWQ05ibjlCRldWcjI1SERKUFVpS2hFL24vU3NYMGZ6MUxSdHlYVUhBK1RhOVlOUEZBNVk1YlRCWTRVZ3BLN1NNQzhXSDdEMXBhWHRsa3hEaGlPQ01Bb1l4aDBNdnVFblp4clJaYmUvZStOWXRNNitiTEJtVXJBWUhRRE0xQTZTbnQva3RHemt5N09IWVpIN1BDWVBCb3hEUnBCNjJ5bCsrYmtJbmtNL09BdFBURU1OeU9OL2FiYU03LzVnYTdNRXY1T1ZDTlV5VVZRalFORjZVQURXM2FSMzVHQmZoTlhaV0IzYzB0eldrTXdxSEYzd0xnZldKdHNJWm50S3hFQjAzeFlvZlgvaGhMQkJZbm5mcHdTaFozTVBtRW5sNnNpcUdnK0E5dG0remJFVnhGZlZsQk9IcEtQMGpMZS9YZkVEczhzYUJvMElyTVJuS0ZsZC9ZWStBVnIwbDBNMDN3bzlZdUQ4Q2YrMzlsb1JNOStiQSs3VCtRUDIrWkdCVk9xTUhiWTNWVGo5VGRpd0ZxdUdCSERFcDgwRmcxUWh3R1NKRDlzQW1QWFpSUXRnc1dNVjMrZHpENWhKNWVySXFocVkzTGdCTFRCbEVaRk9nWkg3UERNVXFaQkl6SWJ3Um5LVm1lUGFUQ0IrZ2hUZ25ucGtzNUdJeHAwcnlFcTFNS3pkV01YWXNFQTlxTEVJOFoyb2xEaS8zQnlWVTFNekpHd1hqRTJoS0E3QnlpM0hBUHNGUnFMMllOb09YQ2pndUZQaCtTb0NNcklYUVhjazcrRDR2aDFuVDdFNytLNGpEQTFjMHBuWkxja2o5amhGb2xtMURSb2hGbGpPNVhnN0lGRkFGN2VGc1drQ2R5R0FzZGxubzFHbEJJMjRVWXJ2akNBNnZiVXZocDBkQ3RlZnlPbVNEYWZScUk3c1ZZelVTUFc5aDRocWEycWhrVVhNODRRbldaN2FLdHRxNUNySXJoU1lONHdqTVRNdmc3eE81Z3ZJMHdPZjJIMnY1YVJJeXQ1eEE3UEVnOWJMdE1ka1puQnpuQ3FHbUV2MG94TmNQWVFzNzkwSThvRk8zZGp1V3JLQ3FrejBRZ29GSTlTcWxxMVdIUkxUWHN0ZFpLbjJHbGdPL1ppQXVYSXBndC84N1V5R1N4aEU0OW5leW1qYWEzUXZLcXc1QXNLL3d3ZFlEZVBFZkdsZ1dJeUF0Qlc0VGMwb25OVkJPZUVGc0hrL3V1SE9PNTZkS0xYeFhFWjRUTFpRMUU2STdzbE9XZUhiMkxzVVBndEZ0RmgxRG5WaUNCdlEyREF0NXlhY0YrOXpZNzB6amdKRjc1cG1MaEdjSWZDWmFOR240dW9rdHpJcTBTOUcxQXVmWlVXQy9UTlRYZ3MzU1dpQmRlWFd1WnNEK2NPdHB3VjZ5N2VZdmJ3WjZlU25vUzFHSFFLY25Lb3duTlZST1dDUUEzS3Q0eGNQSHFBK1RMQzFNd3BuWkhka3B5end5dEpPSFl0c25sVVAxOERyVkphNDllSUlHOURFcHc5UVJ3LzNnVFkycGptRlcvWFdXaEUvTmkrdGhYV0xOWUtXSzZJVTd2cy9VbzRlOFVibURQbS9YZi9wNjF0RjdPSEkySHpMRFFxQ0NDbkpmYVNsRFU2K0tmc2lSZXcrYmxubkptZlRkc3Fnam5yVUlNSVlSekxsYy9tUWpCNE1GRWhvektsTWE5Yk9HZUhKd0s1azFCYzA0cFlBbk5DOUNsb0JHeVBFcDZFaGh3bDlGUU12N0FObmV5dHpWbG9CS2l2Y1JJT0Z6OGl5R090Z01YTnRTZ0pkamRaeC9Zdzl2RlhZMFovbk13K1lRTmxtZTFYeXdsOXpOaHJySlZOMnNuWnpUNmhJbGh5RHlwd2lDT2lNTVRhWEFoeFJoRkRaM2RLSjJaTVRNalo0ZTlJQVBLdVFVSUo1MVFqZ3J3TjZTZjBWQXkvRUljMk1TOExPR2VoRVVYb3ZRTmNsMHRDKzJKYkZlQzhFVEhDQUhBTFo3R0Y4MzBzeGlZaGlpTm1iOTlTSjJ5ZzVzZmcwZ1BSTml2bEZ3SU4yS0xhSmxRRU40OER2b3Nqd2pBL3hiRzVFR0tNTXFJc3gyQVJRV25KNS80N1lvZG5GalFOR3BIWkNHQm9KdlJVREw5UUdIQm5DVDBMamVqQmJzbW9WMUU0SGczSEx1ZG9xOFdwdzdFOTdBTnlhYkZSQlV3UXN5Y09kTUdac0lFYWg5bURhT3VlTzFkRmNJTWdvMlczeHhjVk5vOFF6bW1FcVpsVDJtQjJJa2JyOE13aXBrSWpNbHNCREJXN3N5ZUk0UmNLczN1ZGpITE9RaU1hZEJEdVg0bnFGR3NGZkx4SzFQWW8rNnhKT3dLTUZ1WW5uTXkrb3hZaVJnSGpPTGNIMGJMWmhteTcyU2RVQk9ma1B0UzRnZk91cjJLMnJEQWRPeWlkbFQrZVBscUh4K1dSbUtuUUNGSm5Hd251RzNLSUlyaGkrUEY0QjJjUHYvMDZjWTBvcVJ1M292WVZzWkkzTG0zeE5EMCs2SGxmNUluL2dLY3djeDhRejJXSklXWVBxK2hCbkFzcTFJM0h3a2t4Zno4bitlbGJEZHJrQjlIV1BYZXVpaGdpeXhSeG5scUVydThhYkJrRUhTVW9uWkhka2p4YWgxc0VtbEZUb1JGbWxhMFVERi95MXBxWkhzT1BKenM0ZThKcmYrUURrWkR6ZERXQ2pqUkwwczNjSU5jTVlQY3A2OWJNM3EvQTF2ZWFpY3FRRkRGN1VKNXVYQkpVeUxMUkRqcDJpMVg1WGN3ZVJGdDNLN2txb2tya2dicHRJT25SdlphUkpVN0FMTEtIWXlrZHBTMmg4M1F6YUhuZmZyUU94NVd4aHFkQ0k2dzFOeU9UbkQwQnhTL01CdHp4cFowcGNLSWFJWXJtcmlURFBoZmxUcit0ckR4aVJXOVNWREptVWNpZ0wvTFNOdWFraWRuRDZMa2ZsMUFoL2duQk1ZNDM4Q29KTzdsY0ZURnFiRDMzYlNXTUxrWk9STUJPK1FZaStZZWVERHBNeS9lKy9XZ2RqaXRqRFUrRlJsaHJia1ltT1h2QTl5V25SWlFCdUEzelFrazZPRG1Oa0dXQ01adCtaZlgzY3JiSkxBZTd6eXRSTHBoWkVxNjJTS2xCMERHMi8rODQrUWhQZXZQempuOXN3QU9QM1hmOG93YzhrUDBRczRkaDZqQ1dDU3IwbElqOE9rNGtiMERqcEREc01OdURhTmxzTTN1dWloaFp1ZmZ1aGhFVGJnR1ZlcXhVWGpXQTVLV0h5bmY5TG1kYi83M3lYVy9uQWZ6QWZ0REFnZEloTDk4MEpqMVZMQzBNajliaE1YRTBvak1OR2tFcmJhR2hIZmE5SWNVdnpBdmN1NUdRalQyTE1KRUVuVFFaalpCVmdLV1hPWDFXNUpxa1F5NmV3TGdsS2c0VFhlYXhQU3hhdTdLTTROSGJOZDc0TjdLWC9ZZlFQdjhIZS83OTJTTkhsSjJZUFpnaEJTamNRSW1CdG1DY2xvemg2enJRVnRsczFad3drS3NpWnRaSzNPL0JSOTl1eEZXb1BKK0R0RlE3ZVVPRm83WmV1djF6NWRoMWZhaVg0STl5VVRxS3pmVysvV2dkSGhXWTh2OVVhRVJLL1dWUzI3Wkg0NGtVdnpBRGNPK0hnYUJ6Sy9xMS9UODVqUkNsRjBIZkRsQk5scFUvbVh3YWpDL2JkeUpHMksra05DSGlxV094dFowMUdFT1cyUjhFc0FIYWd4ZDRZZkpxU1dtb2NGdVFtRDA0Rm5kamJIb0R0V3pjRWFwYnI5WHE3QTZ6ZmVKT0xsZEZkSkU4dEIxZjBBTzRjcjBDZjBlOURVTmIvYW1EWUlYN0pwcmZQNERYL2VqeUNzYUpBWlpLYVp6bUdCNnR3ek1MbVFxTnlHeEY4ckU5K09Ca0Z5SXBUV1VIOWNzb21nUW5yaEZRb056TWgxWHB5Y0VKTGhNYkpzUTlpNGRSYldIZXI1SjZ4OGdXV2dtdGcvSkM2MXN2Qks0NTlvT2c5aUVJekdlWXBKUkl6YjVpSEhyL1daZno2UTNVZ21FZVkvaHlMb2cyN1V2V0s4aFRFWlVwRElBMzhCZ1B0UkFKMm5GTk1QWDJBT3BuVjI4UGdDNng3dUxUbkxWTUt3SERrZUNQZmlodEpMb1JvM1Y0WmhsVG9SR1pyVWcrdGljR1UvaFNLRXQ3blNvN3ljSW5yaEV3QnVNeENweEFzbktMeUhCNUhKajlmcFRXVWZNK0xFSGYvZUVva3Z5UHZYNkxQK1I2KzdYd01BMG1zTVd3d0ZXeWh5RDVGVW5OdnNhdXFEU1lEbyszZ0lLeHF4cEY5bDZzRS9sYkw5S1djS3dPTzh6MjBGYjdUZzZFWDlHU2tpdXkvdTdmMTJ3aVZLSWJCNzRKNXczaFQyMEFRK0p6elNvUHc5cW90c3NETGJxMW9SOWxwelRQbFBOeDYvQ2NRalg3VkdpRXJtNVNLTkhaQS9jMnNhWTAySXRBQkhpQXhCbnl1aHJwSDN0QWRyVXVZOUlhVWRQSGNyd1NUL0JsWmZUQXN2RkFodmt2ckVPN0VRMURoYXA0dzdiWEJqYjhTc3JSWlU2WHF6ejNCanR1N3ZMQUpWMFNKeE1mYXZaMTlxem1oZEpCTnA4cmQ2UEkwazcwRy8xZmx0RTRFb1Vkekw2ZHRKT0RjemluaWtEZDlsR1JZZkJSRS9RZ2dQY0NueEZNbTdER2dyOUhFQ2xMbjkwVERjcE42bUNZTjBacjNqdDQ5S1lGT3RGdUhlNGt5c1kwRlJwaHE3Z1psK2pzZ1Uwc01oaVl2L2xpR1JaaG9sL201RG9Vb21SZmE4bVQxZ2lZWnBEMkxwVmhEUzRlR0tpVWNmTW9lUGRrUDB6aXgwSmhBUDdqMDFTOEVlRW9wd1FGalIxK1dTa2E3Y0NOSGUwZFZza2VRa3FrdjlUc3Q1RTdFVTZ0UWk4RFZHZ256TGRoYkZpZzBIMHF6cUFkekw0VjM0Y0xFVzRWNFFBaGdLTzhtMURoQWE1SlRUWUEvcFlLcUVlSHNXalYwcGQzNzFyRzFnYXlkZ2pzbE1iU0hjTk9IZTRvSzg0RzBxZEFJK0wxcGpIOE91VWhqUXhwQTc4allJTlltQ3VGdWZldmlVdzlTRG1nQWlhc0VWd3JaWDNnR0ttQlQ2dEk4MkQ4MmdsckM4NS9kZm1OZzJDNkFLSUdnWFZyWmE4TStQQVFkVHBJZ1NVL1BITmFTSlFsNFg5cTlrVjByc2lQd3FEMnk4ZU03WWJaeFIvTEVLS2dId1lpYVA5eE1QdHk0cW1GVzBVNFFIS2MxNVY0Z3JIWGFZclBDWXBuQWVBQnplaUd5ZEFmZ3pCUWtydVlrSUwvdG9scmhOS1NMOCt2UzRmbmtXZndUb2RHR0ZXMkVtREk1blNvdVRCKy9jaG5WaStMMlY3K3NReStYNU9HcEhQeVpmWWtOWUpyNWE0cS90ZUF1cUdvbXJtd0JDT3FobWtOcktTUXcyWmJvTWhxTkNuQUZBeldIbVdHQW5kQ0thNnJVbXIyaTJoekFLVndhVWZQdFNMcGhZcXVQUlFDRzRxd3FNVC9zczJlTCtuMCtHVUljcXNJZHdtcVFWTGxMMVRZOFVCUlhCTU9KZFVCM0JveVMwc09CN0h0U2g5N0ZpQXZwYVc0UEw4dUhaNUhuc0U3SFJwaFZObEt0S0ZERDZ3cDRPM1pVd25OMEVnMjJkZEZWejZxUHNOUUFRRlZ4U2NERTlXSVFoM3FzQ09LL244MUlOQkkxaUNhSlY0c2hDMk1YbWZEeks4RnlDYkFMMmk3Z21Eejc0WTdoRUdZckY2QjcwaU5ScmxzUVdyMjREeFRiRkFWYmxLMXZhUElOaDlWam9tUVpSV05FQ29QRG1TYS9TYkhCdzdRYkk5YlJUaEF1c0pLRG94KzBlcUh4M3lTaGU2ZktQR0pIZTdBaHltZlAvSWxldGl1N0lRUjZyK1d4amVNbzdSaXpCRnc2ZkFjNGt6VzZkQUlzODRXNmx0YzRkOXVTWUFvakI4b1RoWCtYTXZUc0EvbDZsT29LSFBnVm5ZRm9zZ3pNWTM0M0xzK1VPS051UGZoZDc3em5lLzZ3d29QNDlPOG5sUStVY0hJM1ZkbzNZMk83Zmt5R3kwWFZGT0thUDdpa2VxTDllcStiRnVOSFIvbk1zem5kVW9RckdiVitqZU1oTzNDUUtadXNwT2RJRmc5QVc4S04vajF5R3NvVTJGajlad0tXd05wWnIvMHY5NzFBYmdtdzUrVE4vem45L3libUFDM2lvUUF4ZklHd2NjWSs1Q0kzaWl6OEpCT2M4a3hVOTI0aFVYSGxrN21vYkplSDRRSmxEYTUzU2lYRG5lVFpPR2FEbzJ3VkZ4Ri9jcmIzdnRIOTBkNitySVBQUHpPUTVVZ0F4aS9JL1lLaUc1ZEE4OHZOL2pQNnhWZkgwVGNrbG5RNzZRMG9oVTF3ZndmMlZpUmVJM0EzL2VSWVBOZm5UeUJGeWt3ZHBWNXU4aXpUZlIwVzhwUzFxN1AxQzMxUUxXZ1pnOW5BdnVxc1BydC9XQ3Q4bW8rMEg0bytHeE5MYVFpaHUyazlibk1uMmIyTURzWnowQm1Vcjl1RlNtQmxBT1ZSd1VLTFRscHJNUFJibGZGOHdCc3AvYkRDR1h0c0VJT0k5Ui93R0lJcGJSaXpCTnc2dkE4QWpIdjlsUm9CSzR4RFZlZ0o5RWpGbVNJQytPM3pINDhDRDUrRWw2NU9paDhBdTJkK2Vlc2JQdkdTV25FdjBWdFVNRTdkVE5pYStUUE1BWXovYzRSWG5FdWwxN1J1YXp6eUZDZjZLazY3VkxXcnY5TzlCdXZ4eDQ1RVlLNG1Obmo1ZXhhR1dyRXAwcVlNZTlqdDd1eStPaTNUdDNmWmpKc2lDM0xiOGtEcDdCWHIxKy9BNTdyMSs4cjIveVdiaFZaS2YwRE9JbVBQNXN0eG43eUxjSG1ZMlYyc204bXE1TWdaZTMwYnlqRDhzWjBwRkxhRk9oSU9YVzRvNndZMjNSb1JLemFLS0xHcnQ1OS9hV2dFRDl5L2ZwVmVjU0MwdUV1SmRwa2Zvd2RWOElGM1ZmWVNabjlCT0w3N1pNSDQwTUdwSjhUalZpUGJVcS9mVDk3MlYrQzk4aGNjUll0WnQvRUNFQ1QxTVdaaW5CbndQUjBpS0JJRHNiTXZvZDNSbXQvV0g3bEZzKzhjZjl4N0JaRUxhdUlOTE5QcnBGTWNhNUlEY2FsK0ZQNFZSWTk5NFFOUUF6cTZzMkNkTzNGM3ZKWUpQc1hTaU5wN2tIWERuZVhpRGluUTNGZXVlUUFBQnMxU1VSQlZDTlFoZk1IVGZ6KzVIa24wVVd0cjVaL2l0ellXclROOXVBQU9COGFVUmJIU0FRQS9aV2RLS0ZUSlF4QWxvaGFTZ2VBOGsyQmE5OXFEREZSTWJPZlI4NndHRGVPZ0xJeWloak43SjByVXNLMVF1SFBQbmdmdS9xQ2I2Q1lLS2d1ZDNla1g2TkJsNFVkRWtIcG1FeW5DTWNPZDVKRm1hWkRJMml0ODlFSitNV0V6TjJLUlVVUjUwSWpHc1JiTE9xS3IxdnhxTzFka1lCK3lQWUZmRlA3WWFyYXJjYVdyU2l6RVl5WmZmaCtpc0dTUUN5TEk5T0VaSWdlemV5ZEsxSk9yb0UxNVlnOUU4VXJSNGplRVlrTWRiWnJaS1cwa2VoTU9IYTRzenpNT0IwYWdXdWNQNXlBWDB6UWZKTFp4emhGeEVRMW9tUDFPSUxsbXEvZHRuZGl0UVV6djR3andaOGRUYnhxdHhwYnRtSjJISTZaUFV6aU9EMDV2RURxR2VjY3pleWRLMkpjSFl6WEloYlRsMU81ZElURWQwUVZjNThWVURvbTB5bkNzY09kWkJHbUtkRUlVdXVjcEIyL3VKRGl0WGhjYXN4RU5XSlZ6anE4U29VM2lZckJTWFJWQktPZlp0Y2dPUUZEd3c2T1hKVUhnK3B1WHBPcjlpVmpiTUFaZERobTlrRkxyQncwanoxMFpBNDlGcVorWG9NMFpUaFdaT2twTTFzbTFaSlhuVW9DYVJnc1lkUjhTR2ZjSkI0OVNtdk9YQ0hIRHM4bFV6QlBpVVlNMHpTZHg4QlBSOGRDdHZWeGpBbEhURlFqREdWcXNqdWppbXdUajE1Z1djTkdlcW9ycnE3a0ZlVjdkK0d5OWNoaDFJdWJmYlk1UndVMzdhNEpYYXVnWjdyRFVZcFQwTEVpRzg4NVNkTk02a3FldkRNWjdvZzIwUmgxaWZnM0tLMWw1UW81ZG5ndW1ZSjVTalJpbUticFBBWitPam9XNmgvR290SWpKcXNSVGIyVWhFdEVZdEpxU2ZleXFPbVNhVHQvZlhXWFg5SkRSeG5BcC9ZbVBhR3ZjTmRsSDA3YmdUWHJpWnY5cGN6RmV5aXpRT3BwS1dqdTcxa2kzYU1jSzhMZk84N3pLRWNJZ05RTk0vYjRzbXNGTFJvNlpNRkY2VHpGWVY2bkRzY1pYTUxUcEJFdTdVbmhRZmlsY1BGM3EzTTlFOVlJcEUxdCtjb043RE9qdDhOa3hTOFpreG1vS3FqbkVabU4rdkxDWDBPNEM2STlmdG1oK1hHemQ3Qm5YcmNWdDlGQk5tT0lYOGVLMk80MXBKVUdqcEJCbUE2bkhSRmZ1TWVmUjZOSFE0L0hJUWVsbzJ6NS8zZnE4SnhpTDVKR0lQeFNVQ3FZRTJVS3AwaWFzRVlneTJuSk4wcmdrdEcrVWRGSGJtRnlQcnlDM3BlN1U1SFVrbWZ0SmJIZm51UExnVFZ6U1lERjZIQlBIbUxwS0RjbDc5alBJYlNZMFVOdUZXbmtYTkt0TW5HTGFFN3U0RXU4S1czNEo1NENXVXhSV3ZMbC9uWHE4SnhTTDVKR0lQeFNVRm94SnNvVVJwazBhWTJvS01Nc3lmZnE2M0t4TCt2VXZDRkQvQmRXQmFDME5USTBsS1VKeXQzcUlqZm1SOUQ4aFdVWTRUcFJjVWhja05JTVJrbzBzazd0YVliOHRGdEZ5Z2Y1Sk0vTEZpdEhTQTBjcEFXME5GcVJybjRobU5MNXlzUGNMaDJPK1IzQ0Ywb2pOSDRweU15RE56dlhNMm1ONkluTlpmZ0ZzVjFlVlZqajYxbUhSMnlxandWeENpN0hjNldWMDFRWUJhY0Fjb1VBdWJ0aDNBbzMrOXFPU0UvNktkejhxNzlnakgzd3JUY055MWtuV3docjlrMldkMHkxaWttTmRLcklDbmxUSUZVaVQxUmZ6TmlXN1d5QTJjT1hOZFZ6Uks0ZlVsb3g1ZzQ0ZEhoZW1SZEtJelIrS1RBMWpJa3loVkVtVFZvakxzbkZPWnlhdlNLc0JQcnFWbFNwT2RPNm9KTi9DRGZHelpOOU9MMko3Qlp1bTBlNUN1V25naytxcFlSc0h2M3RnYzFIRDlKNVlHcW0zS1dYTXVZeWorOGs1d2kvTGhVNU1sMGgyYVcxNVZ4ZWwvY21IbUc3aFJJYWJVdGtjMGpwN0RLU09CdzZQQ2xyVW56akltbUV4aThKanRoRW1jeW9VaWF1RVJYcFBtNWZDU3V4WGtidkVvVXgwYmNlVlEzNzdJUi9BdkpRUmZEQWhwejk5Y1cySHZ0WnRtc3dXWWdlZi9uaGp1djNYU1g3KzRYc3JIQURMeHBwTEdMSEYrVlNrZEorenZMNmNzQlNsNzdXMlpNbDJSRWdiSU00VlNtZHN6eURQYnZERFhZSDRtSnBoTUl2R1prNU9KYko5MHhjSTQ2a3kzanV5ZENLR3V6dm16WGVJTmJWT2RtQzJaak80Ky8vVUpTcmNQK2V5RjU0Nk9RL21wSnlVSnRrTldISldwQUxaRXZhK0tJY0tuS0pZcEZaK3VxOVlzRDYwM3NsNzZkTHJ3Slk1ZE1STzZVa1dzWVA4NXZaNGJtRlhpeU5VUGdsNDlTVU5wRE1RbEltcmhGcjdOVlJGUXFWN3crQ3BRWjdTcWlrckZqUFhNN0QvYngvR0h5YVZXWHlLZjIyNFVYbTlHZlJ2Q2FZemp4OGFuWkZ6RTk0RDE4U3lsa3p0endCcFJGcjdtQm1odzhoOFNKcGhNSXZFU2Y5NWV4RWx0d0pWQU1vblZ0Z1hXNGpQODJPNzJQc0htcHVIeDBRa1I5akovSW1Ia2taSTdrczE4R0pNcHRvVVp6SU5IcENka1UrU2hFYnVkQkxaSXRENmRFS3lPcncvTkl2bGtZby9KS0FXcnN6S1dYb2VLb0JsTTR2ZUVVNTdyOEZMOXYvam9PQXIxWmVPWEJnRzQybGtiRjAxbi9UYTdSeU1uTm5WU1JUUUg2R3V2NUFVNWlaMHZrbDRoejVPeHpudG9ZdmxFWm8vS3hZbkVvazFRQktEMUZvSSsvNTB4Qmw1TSt5UWoyTFJFUTdZMWdnN01PVFdSVVpYbkpTempVMUVFY2NsRTdLNXhwL1BqczhzL1paSFRFeGpaZzhmbFFES0oySm5ZVmhtWGpsTFN4bkVWVTN6dzFKRlpiSU9wZ2tqNU5NcjhnNFN4S3l0c24yaGRLakZubE9Penl6V2VrZE1UbU5tRHgrVkFNb25RbWRqYUZObkhZMm5zbkhyY2tqQm12UkhlTDBzaktOSnpLOUl1TXBBMHNwRUY4bHBUSHZjT0h6MmVHWmJVbnZpQWxxeEtUeG94cEE2VXprckF5Yjc3TkduM1hrL3htazFPQXphWWtwK1laSlNxM0lNQUxUOHhRK1lxWlQya3dkaGpxbkhaN1psTlNPbUtCR1RCby9xZ0dVemdUT00zZ0VQQUllQVkrQVI4QWo0Qkh3Q0hnRVBBSWVBWStBUjhBajRCSHdDSGdFUEFJZUFZK0FSOEFqNEJId0NIZ0VQQUllQVkrQVI4QWo0Qkh3Q0hnRVBBSWVBWStBUjhBajRCSHdDSGdFUEFJZUFZK0FSOEFqNEJId0NIZ0VQQUllQVkrQVI4QWo0Qkh3Q0hnRVBBSWVBWStBUjhBajRCSHdDSGdFUEFJZUFZK0FSOEFqNEJId0NIZ0VQQUllQVkrQVI4QWo0Qkh3Q0hnRVBBSWVBWStBUjhBajRCSHdDSGdFUEFJZUFZK0FSOEFqNEJId0NIZ0VQQUllQVkrQVI4QWo0Qkh3Q0hnRVBBSWVBWStBUjhBajRCSHdDSGdFUEFJZUFZK0FSOEFqNEJId0NIZ0VQQUllQVkrQVI4QWo0Qkh3Q0hnRVBBSWVnWmxHWVAyaDhzbVBkV2U2aWI1eEhnR1BnSUhBUnBuQmMveXZqVWhQZUFROEFqT013R2JsNUY5Kzl5OHFqQjNPY0NOOTB6d0NIZ0dNd1BiSkZwRExqRDJOWTMzWUkrQVJtRjBFTnN1L0VEWnVtN0c5MlcybGI1bEh3Q09BRUppN0hSSHJqRDJIb24zUUkrQVJtRjBFMnMrS3RyVVlPNWpkWnZxV2VRUThBaHFCMnE0SUh6RzJvNk45eUNQZ0VaaFpCQXJzK0ViVXVEbkdyczFzTTMzRFBBSWVBWTNBRW1QZmo2Z1Z4dVI2WHlmN2tFZkFJekI3Q0lBblQvajBOaGo3NGV5MXo3ZklJMEFRV0hzTmlaZ0VPZWxDbnpnMFcwWG9UY2FlakJqV0dQdUJ5ZW9wajhBTUl0RDhtVE5vMUtRTFhSQldMWnRLNlFwN0prcUMyZjU3a3NuL2VnUm1GWUZWdGpYNXBrMjgwRUxsVHFPVmxQN2ZKMkk1QVBmMC9DTGZnTW9UczRoQTdTeld0Sk12OUltVEE2UDNLQzBURnhtN0lzUCsxeU13b3dqTW5jVzdKeU1WK3RrSDcyTjN2K0FiT2Z0amliM2F5RUZwbVZoa2JGZUcvYTlIWUVZUmFQM3RtQnYyNTc5aGYzNExsVE5Db1lYSDRmWFl1K0hmUFFNazBDSFlGcTU2eVVwcEVWOW5iQ0JaL0s5SFlEWVJXR0hWOFRZTWpzSVNubjFWMEFpRkZwcU0vZndnS1B4eW1kM3VLb0V1Z1JYeWpnMmxoWXd5ZThwRm11ZnhDRXd4QXIxeDMwQmZUVEI2aGp5SHd4ZktyWDRuaEh1cHhHN244MFZXeElVYzJWdVVEdVBCa1g5Rk12aGZqOEJzSWxBb2ovdDlNOWdiczFmKzVsdS9jL1BtcDJDOXpINFJRdDk5MHgrM0lLaGNhaU1VK25uRy9rRDB4RnJlZWZrSURUeGNCcVZEdVVmc2VCQUcvSDhlZ1psRllJNWRIblBiMm95OVQ0amNCbHVYMG1HV2xzRmcrRUl2NGJzMDRITi9uWkxwRUZnbWwrMHBIWW9vK1ZON0J5Zzl5M1FqMEIrNy82ckZYaWdoNmFOUDFhekl5NitRT0hTaGhSSTdSZ3Y3Rm1OZFdaYkxiNWw0THlrTk1tQmN5U1hTcFZqUDR4RTRYd2dVeHUrL1lyZlZZaDdNVWx4OWcxYVgxY2VxaGkvMFVjYndqVUt3VVMzZkFkZytXZVZUR2tUVTJZc2NCSGtXajhBMEk3QTY5cmZOMXRpTEZTQmwvREpiU3puVWhpNjBVR0htNGdUR2xYMVZXblpnZ2V4b0tCMEVHNHhjNnNrVzZqazhBdE9Hd1BiWXI2WXNha09FMTF2UWJycXVKdWFoQzRWWDRVMEg1Q040cTUrTi9ScFpIRkNhYnorcTJXSThoMGRndWhHb2FmZjZtQnBTMUsrOHdGa1lHbFg2UDVRbERGMG9UTzVWS1NUOGhUc0N1Znp1bFdNamUwRHBEVVoyL3lhN3B6d0NzNERBMHZpMzltMzkraG8vd2Q5WE1QVnZpZURRaGNJd2NxejhCcEV3T0IrNHJFcklEdFRGbWIva3BIVGYrL01rTlA1M2RoRllIUDlwVmEycTRKb0hzOWRtMnJnbUVvWXU5SWl1OFlPZ3czTE56eDF5RllmUUcva09CRlZEZmNBak1FMElkTkRlZXp6MUxxRDVFc3owUkV0dFZrVjQ2RUpMOFF0MDRNc24zbmxkb0NXMFNqYjNoSzQvR1k1U0cvTGVnVVdDai9JSVREMENkWFpqekczWVFJYmVaM2dQVVpORkRWc29mUGFHck5HRGdIc05xKzVOV0VlWEIzZ3VrMTRXbC9ZWGxCZkNYYkxuOUFoTURRSVY4enhzRFBWZVZNZDBRZEF5anRWTGgwTDhzSVV1Z0ltSHN6R3VaaW1mTDUrUkJodDBYZmp6aXJkd0NUN3NFWmd0QkpiSTVEZUcxblhRVEdrYzJ3ZmxiaVIrNkVMYjZuTjNxSjRRU2Q2blJZbnhZSTBzYnpDOUxEODhzSDA1bnRISGVBUm1CWUZMdWZ4aFRxM3VhNVBoQy9Bck9wT2NxWWN1RkNaMjg5U2V5eTVDSVZ1NmtLeFFuemd6TUYyWFh4bHE3R1dKOGVrZWdlbEZvRGorYjhUV0RoVWM1ckg5cGp3eUg3WlErSks5NVVvaHZJNURYcU5YNWRzQ1IrVG9BdEhMOGdiQW44VThDRFpKUHM0ak1LVUk5Tml0Y2RmOHFoYklqKzMxSUxBcHIrUVBXeWgzMmwvVDBrV0lqeTA1R3JFZy93aUd5STdvT3J2S0g5aVpvTU9JV0hrK3dpTXc3UWcwY3QxMWNXcnRUYzNGaiswSG12eU9DQTViS0JlM3A4V0pFRjhEeU1WNUxERWVzU3EvaGkrU05BMS9ERWM5ZzNoR0grTVJtQlVFU3FhRDZ4TlhIeGp3cHEzL1h2bnY3UFBBYU04UlhLcXpTQ0NGQXNlM1gzL3lTeUhqdHlzbkg3VGtpS0syd1NwMzRxa1ErMVE4TmlrR0ZnZEdrcVliSUVnK0Jvc25QQUt6aFFDK084dGZOYjhhdXZqV1MreUUzUjZNM05RK2V0c2VDVE1MaFlRM01sWU8xOTRyN0RnS2NPN0hiKy93SC8zVXdTaTdtcFNoaW5FblNNWW0vY0xpWUF1bktacXZHdVNEcmg1Z1hoLzJDTXdDQXZBaUM3YUI1c3VEQm45MXBubjd2d2JySmYzNjdMQk5iZGs4NzNCRHhpaVV2K3Y2MmdGOElhOGFCTFdYSEFSZkVDL3ZnR05BdjlNVDFnREV3V0ZBd2FnTmJDbHFZYlFSbTBaZ2R3UG5relMvQ3lRZjZZVklrK1BUUEFKVGlnQnNaMUhOMStFMWwzazRJbHM5N2diQlg3UFJkUitjWStnUVg1WmtGZ3F4VFg0cXR3emxyZklEK01lRnE3ME5ObmdvODRTL0ZZZ0I3aDBjeVNNZ3Vvdmowc01WNGgrZ2RIcHVuK29SbUhvRUZ2R1YrV0FCM29kZmhOMTQ3VTUrYWRXNkxjL1ZZbkpzTC9PYWhRYkJTblJ1Vm1iN2pjdmhONjJpcTNKOEVxL0tQT0V2UklDcklHYjJkWWczeHdjakZ5VmErQ29CSkZLYThudmFJekJqQ013YjYrajJ0ZERxSHVNN1cvaDhoYnhkTTNTYitkSGFYankzV1NoODJDTDZTbGFUdlp5Ny9XR1NqNVlaRmNnTkZkSVBIMFdnYXMwUGYway9YNFRadmcveE56UmJWcWhKanZzb25aWGZwM3NFemg4Q245STJRVUpmamxlMmFQakFhenRCQUR2cUN0L1VnL1hoOVg4OHEwT01lV3l2TXBpRndyczAzVENwem82NVF4NG0rV2kyYjBFTnFtR0srSS83M0dBWDBJUWY5RVJWdFl3dU9Dc08xOG5HZzlLWTE0YzlBbE9CUUtHTVRJSUVkMkl0T01KM1Z6YjU5QTVmclFyTnNCRnpxTVV5WjBhUVkzdkpieFFLSllyWFgvcVJJd0RxSDUzQzkwUk5aRGErNytDTEU2dlpWeFZYWnFCTlR2a3BuU25BTTNnRXpoc0MzRGFTbm1xc3NqMTh4MzJaTzg3QlZNTkQ4TGJWR3hjVGtCcHhaUGNQR0lYQ0d2MUtKS1FlVGU0MXVUR0FQemN0QmdSUkNIZTEyOHkrQi9GVndlUHdzNDNiRFB5VWRoRGhXVHdDNXd5Qjl5Y1pQVHZweHFyYXh6UGZISGVvZzZrK3k5bFcyY2xXakQxblJGOXUwODE4UnFId0dlM0RLTGtaTFRPK3FmWWRiMzZnYTJSTU0vdkxCbWNxY1VSR0UwcW5admFKSG9IcFI2Q0IzMHNwOHNPMnRuU1AvZCtSclo2L2JjOUhFdm9ZaFFacjhoNWZUVGdUdmppZ0dRUTlwa1YrVWJnTVpTbVVsdkgrMXlNd293ZzBzWHVyZHdWYUNYUHUyTnBhdG04VWpFS0RSYm1TejN4dGZrd3V2U0o1UFovU1kydStGK1FST0o4SXRQQ0xySTBiVU1tS2NhUTNVcTBUanUxaEVSQnVJNFRzY0kwQlllQkduK1d4RmN6bGNVLytEazRVQjNpN09DNDlUTTJjMHVtNWZhcEhZT29STUN6d0M0TWdLR1FhbjN1YkU0N3RpZGxmNG9NTlBMQnp6M3FQRHN3KzZick9UaWpENmIraWNVV0pmNmJEMzhCM0FzNHp6UW9DTldQaWhWYUI4ZW12M0pOV2JwSjdBSko4QytHVFpNS3hQWnpNNDlsZWNzUEw5TGRrT09FWE5nMHd1Zi82SVU2K0hwM29kWEZjZW5pZVhEK2tkSHB1bitvUm1Ib0VTdFRVMG95dkFsWm5mYnAySEJLTzdZTllvV0gyaGV3L2N3Rk9QOXZOUVI0OXNGZkJGa3ZObk5LMlBEN09JekJEQ01Rc01NMzRyQ2JQSTNmc2lCelpqKzBUekw0amp4RHN3bmhzSGNyYWlpZFhFc3FKYzRZeDBFUWpoZEpHb2ljOEFyT0hRTXpzMDR6dkhXQjF0dWV1Z1IyWXZ2M1lQc0hzMjlHeHZWMVVGTnVEMG8wVmZoUU5zZEV0L3JTOE9vM083cFRXbkQ3a0VaaEpCR0xiYkFmamN3YWlhVCsyVDlqYkEzZVc1Q0lZK0c2TWlaL3IyYTRIeEJoRnhEeHg0VkU2S1orUDl3ak1DQUtHSjUrM3ljSDRuSnRlc1IvYkI3RkNRNGtWY3B4dUtZYjdDQy9INHZtQmdjMUhHR01VRWRUTUtaMlV6OGQ3QkdZRWdaZ0ZPaGlmYTlQaExKQzgyUzV5eGdybDhjQXQ3KzBrRnNDdjZjVU5uQThHMWNRODhRUjZUay9wZUE0ZjR4R1lLUVRNQzNOdXh1Y0tBTDlDdjJkanBvV0dQQTdIOW5COTMvamJXa0kyWC9wM2JlVWt4QlhKaFNSS0oyVHowUjZCYzR6QWtqeE9qLzFhM3JkdmtDc3lUc2JuMkhqK1ZYdUxBeTZBei9WWjd1VUFkM3dpcHlYVmJjNjdYcTR2YVBLL2pHMDZBQ2xOQy9XMFIrRGNJNUR2ZmZzMitiUFBUc2JuaUFFY2pObVAwMm1ob1R6Z3ZwWXAySG9Ub0tVOWVpdVZWdzFBeU5KRDVidCtsd3VENzM3ZjlYWWV3QTk5NDQ3U21OZUhQUUpUZ1VDKzkrMjNpUThjakMvdU14dXkzWjJrNDNSYWFDZ2Z1SGVqZ2phc080TXdqWHZ2YmtSYzZuL3VRaEFEUnFIeWZQN1c3bEx0NUEwVkxtMjlkUHZueXJGYkJlUjEvNERTU3JJUGVBU21Cb0ZjNzl0M2lCOE5qSSthMWRBTmI5dFc1RndhTFRRc0FiajN3MERRdVJYOTJ2NnZNSHF0RUw2NHE3YjI4Q2UyMjFELytsTUh3UXBmeVRlL2Z3RGZEYUF2K05DdjZWRGFWcTZQOHdqTUVBTGtzM1l3OCtYeWpxVWkwZFNMYjVPUEZocW1BdmRCeEZhL2JMSmphanN1RXhiKzRlZUFnSzIzQisvVlBMc2EvbDJQRXVzdVBzMGxsdWxPbzQ1Zk5nWUdTdVB5Zk5nak1JTUlMSkREOG9ZeXZ0RWJDek16LzI1SC9ERUxMWHdwNUtpb1N6U1ZuWGdXR1FPZjJJZHYrUnNQakJmWFJFUnR3RC96MzZ4eXNzSDJhcnM4MEtMckYvcWxYRXJ6VFA3eENNd3dBdnlyK1BncGtXRUFwK1VNSng3Ymg1L2kxOElhN0VWQXdGVTcvaVUvZVBqZjZJaWV4eDdZRWlIOVU2S0hndHlYSWRnMjRXWDhJanVPNVBUWlBkRWlvRWxQRVd0cW1JakVVbG9YNWtNZWdabEVBRGJHMHNqQzlqbmNtWEhGSWZIWW51L0dkYUV3Zi9NL2hRTkhDR0twUGlmMzRoQUZmNjZEUEkvU1NQaWV2K1JhZ1p3ZHh2am52c09QNTE4T0F5M3FwQ3hMMzJHWXpIY0J1eUxrZnp3Q0Z3SUJtR1RGVkJrMkY2Wk95NUg2Y0Vna3ZXMGZ6dXk2MENPWXJhRUEyS0VMYys5ZkUrWDFJT1dBbHIxWkpxZUNOZjBDNEFMc0tTQlROOHpUa0h3bGNvVVBWaUg3V0NxbGNab1Bld1JtRWdIelJnMU12YytPcTVsZ3lNYVFndVRpUXZ2UlpadDZXY3oyOG85bDhFMjV0bWlkK1FuR1hxY3B2a3FRcTRPZ0F3TkdRKzRWV2pLZVR1WXcwZzJRQUw2OU1HaWM1c01lZ1psRW9HYnNmT0Z2WTF3ZVZ6UGJZTFd4eVRvU2pndHRobmE3eWI0dTdQVlJkVE8vQWdLcXNkb1VLaXo2azNsUlNnc05JVS9zQlBCU3IzQWpsdG1Wa0FNbWM0aEd6d1p4WjFBYXNmcWdSMkEyRVdnSTY0aGFWeHpmc2YyM3dHaFo3SVpjVkF3dXRCN2E5dUxUOEgxTVBrZ1VLbnNTNkJvSXVDSUovUXViQjcwUitTUUxIWUk2VlhyOFFOeU5NQlpjREZzNkdVS3IvRVFmUFpSR1NUN29FWmhOQkhweWRneWJ0eTEzeGlNMTlsZmU5dDQvdXA5YlBXTXYrOEREN3p5TUNjT0ZIckZYUUhyckdoeWZjNFAvdlBEblE3QVArVy9GOGdiQnh4ajdrSWplS0xQd2JGNXh3WXA5UHlTVXRjTXVRS1dHQWY2WHZQRkRhWnptd3g2Qm1VU2dxUHpndkhsZ2FRZWpON01DOW9vZXNlcEdjbkdoeSt6SGcrRGpKK0c5dW9QQ0o5QWhPLzlyZkRaUFE2RWxseEhyY05qZlJYSURmVWlnckozK2VkMWdtd2lsdENIUEV4NkJXVVRBWE9MMnlGM2Q0VnBjWTFmdnZ2N1NPKzY0NDBldVg3OXE4eFlZaFg2TUhWZkM2ZnNyN0tUTWZnSVYrZHNuRDhhSERFamZCTHYveWJjRW00K1YyY2srNG9mZ29yejBzeUJkZTdFWEFPckVmVUZwVTZDblBBSXppTUM2NGVCYXVYcGpFbTAwQy8yVDU1MzhmbGpxVjhzL0ZRVlVIUlp0c3owNEFINVZMQ2J1MlZLc1VVRGQrKzFJUjM2RFRPN3dTYTlESXhPbGpVUlBlQVJtRW9IeStDN2h1K1BqV3VqY3JRU1puMzN3UG5iMUJkK0lwUjdKUFV0YmZ1Ni9URTREd0xOL2dMTlJHcWY1c0VkZ1JoR0F1K3VUYjVscm9mTkpacDlVNWI2YzIrVkZlL0R4SFJyTXkrSitnSXlrdEl6M3Z4NkJHVWFnWS9XV24zS0RYUXN0WHN0WmtaYThieS92NW9Gcjd5QUlIdEppRnVReVFFUlJXblA2a0VkZ1poRllsY3ZpU2JiUXRkRHQzWnkxVWxmeTVMRjk2TWpmUkgvazdvaDQ5Q2lkczBEUDdoR1lSZ1EyeC9mT25YdnpYUXZ0bXd2MHpBTGdrczUreUFRdkYzVERRSStQYWl2aUxSOGUweVMrREVxSHVmeC9Ib0VaUjZCSmJyRk5wTG1PaGNJTDlMa2UrT2hXbEFOZUxvZ3lobnY4ZVgwT1dKQUhlMEl1cFhNVjU1azlBdE9LUUllNHVpZlNEcmRDQy95VjNEelBxanlPbkpOcm1CTDNXTGJobjNoV3lOYWUwcExQLzNvRVpocUJNMUY4dDBKWHpHdTAyZDB3TCsvYkYrVzlveHE4aUZNb0QxVFdEam00b0xSaTlBR1B3RXdqVURGZlRabE1XNTBLbmJmZjFrbXVZVWY2SjdmbDZ6b05NSHY0c3FaNkd1YXBQYnlvQzQ1Ky8zZ0VMaHdDUGVMa21nZ0FUb1UyYnVTc1Mxc2UyOWZsc2VRamJMZFEwbXY4VGZJZURxVnpsdWZaUFFMVGlzQWxkbVh5VlhjcGRGTjlWYysxZm4xNU9xZnVBNjJ6SjB2SWp6OG5HWVJFU3JzVzVQazhBdE9PUUFYWnhjVGE0bERvSEp5OTVYdFc3eFZMOWorOVYyYjhkT2xWV3pJTXJ4aVNrWVRTbXRPSFBBS3pqY0RSV1J6aE9SVGExSXZ6TVhWQVFXNzVoVHhLajZrWUw4WWpjUDRSV0dPdm5ud2xzd3ZWWDg0ZVcrMFd3Y0dISDByak5CLzJDTXcyQXZXODUrUGpnQ096MExVN3gxR01JYU5KdGpPVU5wZzk0UkdZYVFSV3lHSDJSQnA3Qm9VdWs1dEpsSjVJdTMwaEhvRnpna0JEZmE1MmdoV2FmS0Z0Y2tPQjBoTnN2Qy9LSTNEbUNDeVRsOUluVXFHSkY3ckVkbzJHVWRwSTlJUkhZT1lSYUgvdkRKbzQ2VUk3NkxZZWJ5Nmx6d0FDWDZSSDRBd1IySHpmR1JRKzZVSS9NekFiU1dremRZYW8vdzhxTUt0eE42UittUUFBQUFCSlJVNUVya0pnZ2c9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2426</Words>
  <Application>WPS 文字</Application>
  <PresentationFormat>Widescreen</PresentationFormat>
  <Paragraphs>203</Paragraphs>
  <Slides>23</Slides>
  <Notes>97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Heiti SC Light</vt:lpstr>
      <vt:lpstr>DengXian</vt:lpstr>
      <vt:lpstr>汉仪中等线KW</vt:lpstr>
      <vt:lpstr>PingFang SC Light</vt:lpstr>
      <vt:lpstr>黑体</vt:lpstr>
      <vt:lpstr>汉仪中黑KW</vt:lpstr>
      <vt:lpstr>DejaVu Math TeX Gyre</vt:lpstr>
      <vt:lpstr>宋体</vt:lpstr>
      <vt:lpstr>汉仪书宋二KW</vt:lpstr>
      <vt:lpstr>Heiti SC Medium</vt:lpstr>
      <vt:lpstr>等线</vt:lpstr>
      <vt:lpstr>Calibri</vt:lpstr>
      <vt:lpstr>Helvetica Neue</vt:lpstr>
      <vt:lpstr>微软雅黑</vt:lpstr>
      <vt:lpstr>汉仪旗黑</vt:lpstr>
      <vt:lpstr>Arial Unicode MS</vt:lpstr>
      <vt:lpstr>Calibri Light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章乐</cp:lastModifiedBy>
  <cp:revision>194</cp:revision>
  <dcterms:created xsi:type="dcterms:W3CDTF">2023-05-18T01:17:32Z</dcterms:created>
  <dcterms:modified xsi:type="dcterms:W3CDTF">2023-05-18T01:17:32Z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8C8C05D16DF507FE08DC516472946FE2</vt:lpwstr>
  </property>
</Properties>
</file>