
<file path=[Content_Types].xml><?xml version="1.0" encoding="utf-8"?>
<Types xmlns="http://schemas.openxmlformats.org/package/2006/content-types">
  <Default Extension="xml" ContentType="application/xml"/>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46"/>
  </p:handoutMasterIdLst>
  <p:sldIdLst>
    <p:sldId id="257" r:id="rId3"/>
    <p:sldId id="657" r:id="rId5"/>
    <p:sldId id="576" r:id="rId6"/>
    <p:sldId id="472" r:id="rId7"/>
    <p:sldId id="480" r:id="rId8"/>
    <p:sldId id="481" r:id="rId9"/>
    <p:sldId id="617" r:id="rId10"/>
    <p:sldId id="482" r:id="rId11"/>
    <p:sldId id="478" r:id="rId12"/>
    <p:sldId id="577" r:id="rId13"/>
    <p:sldId id="483" r:id="rId14"/>
    <p:sldId id="578" r:id="rId15"/>
    <p:sldId id="579" r:id="rId16"/>
    <p:sldId id="582" r:id="rId17"/>
    <p:sldId id="580" r:id="rId18"/>
    <p:sldId id="583" r:id="rId19"/>
    <p:sldId id="581" r:id="rId20"/>
    <p:sldId id="584" r:id="rId21"/>
    <p:sldId id="585" r:id="rId22"/>
    <p:sldId id="586" r:id="rId23"/>
    <p:sldId id="588" r:id="rId24"/>
    <p:sldId id="605" r:id="rId25"/>
    <p:sldId id="606" r:id="rId26"/>
    <p:sldId id="607" r:id="rId27"/>
    <p:sldId id="608" r:id="rId28"/>
    <p:sldId id="609" r:id="rId29"/>
    <p:sldId id="610" r:id="rId30"/>
    <p:sldId id="587" r:id="rId31"/>
    <p:sldId id="589" r:id="rId32"/>
    <p:sldId id="590" r:id="rId33"/>
    <p:sldId id="591" r:id="rId34"/>
    <p:sldId id="592" r:id="rId35"/>
    <p:sldId id="595" r:id="rId36"/>
    <p:sldId id="593" r:id="rId37"/>
    <p:sldId id="596" r:id="rId38"/>
    <p:sldId id="597" r:id="rId39"/>
    <p:sldId id="598" r:id="rId40"/>
    <p:sldId id="599" r:id="rId41"/>
    <p:sldId id="600" r:id="rId42"/>
    <p:sldId id="602" r:id="rId43"/>
    <p:sldId id="601" r:id="rId44"/>
    <p:sldId id="65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99"/>
  </p:normalViewPr>
  <p:slideViewPr>
    <p:cSldViewPr snapToGrid="0" snapToObjects="1">
      <p:cViewPr>
        <p:scale>
          <a:sx n="87" d="100"/>
          <a:sy n="87" d="100"/>
        </p:scale>
        <p:origin x="1536"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customXml" Target="../customXml/item1.xml"/><Relationship Id="rId50" Type="http://schemas.openxmlformats.org/officeDocument/2006/relationships/customXmlProps" Target="../customXml/itemProps1.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A90B4-C8BD-E64C-ABF3-98E05190948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BF313-F4B4-B748-8557-B1FFC60A9C6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ym typeface="+mn-ea"/>
              </a:rPr>
              <a:t>同学们好！我叫袁春，来自清华大学深圳研究生院，欢迎来到统计学习方法的课堂。</a:t>
            </a:r>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2EE0B78-CDE1-F84E-94F3-ECEA9486AD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2EE0B78-CDE1-F84E-94F3-ECEA9486AD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2EE0B78-CDE1-F84E-94F3-ECEA9486AD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1pPr>
              <a:defRPr>
                <a:latin typeface="Heiti SC Light" panose="02000000000000000000" charset="-122"/>
                <a:ea typeface="Heiti SC Light" panose="02000000000000000000" charset="-122"/>
              </a:defRPr>
            </a:lvl1pPr>
            <a:lvl2pPr>
              <a:defRPr>
                <a:latin typeface="Heiti SC Light" panose="02000000000000000000" charset="-122"/>
                <a:ea typeface="Heiti SC Light" panose="02000000000000000000" charset="-122"/>
              </a:defRPr>
            </a:lvl2pPr>
            <a:lvl3pPr>
              <a:defRPr>
                <a:latin typeface="Heiti SC Light" panose="02000000000000000000" charset="-122"/>
                <a:ea typeface="Heiti SC Light" panose="02000000000000000000" charset="-122"/>
              </a:defRPr>
            </a:lvl3pPr>
            <a:lvl4pPr>
              <a:defRPr>
                <a:latin typeface="Heiti SC Light" panose="02000000000000000000" charset="-122"/>
                <a:ea typeface="Heiti SC Light" panose="02000000000000000000" charset="-122"/>
              </a:defRPr>
            </a:lvl4pPr>
            <a:lvl5pPr>
              <a:defRPr>
                <a:latin typeface="Heiti SC Light" panose="02000000000000000000" charset="-122"/>
                <a:ea typeface="Heiti SC Light" panose="02000000000000000000" charset="-122"/>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2EE0B78-CDE1-F84E-94F3-ECEA9486AD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2EE0B78-CDE1-F84E-94F3-ECEA9486AD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2EE0B78-CDE1-F84E-94F3-ECEA9486AD6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2EE0B78-CDE1-F84E-94F3-ECEA9486AD6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2EE0B78-CDE1-F84E-94F3-ECEA9486AD6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E0B78-CDE1-F84E-94F3-ECEA9486AD6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2EE0B78-CDE1-F84E-94F3-ECEA9486AD6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2EE0B78-CDE1-F84E-94F3-ECEA9486AD6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EE0B78-CDE1-F84E-94F3-ECEA9486AD6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AB5BC-4567-8249-BFCF-884D0EC7188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iti SC Light" panose="02000000000000000000" charset="-122"/>
          <a:ea typeface="Heiti SC Light"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iti SC Light" panose="02000000000000000000" charset="-122"/>
          <a:ea typeface="Heiti SC Light"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iti SC Light" panose="02000000000000000000" charset="-122"/>
          <a:ea typeface="Heiti SC Light"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iti SC Light" panose="02000000000000000000" charset="-122"/>
          <a:ea typeface="Heiti SC Light"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iti SC Light" panose="02000000000000000000" charset="-122"/>
          <a:ea typeface="Heiti SC Light"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1" Type="http://schemas.openxmlformats.org/officeDocument/2006/relationships/notesSlide" Target="../notesSlides/notesSlide11.xml"/><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2.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44.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5.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6.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47.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47.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48.emf"/></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29.xml.rels><?xml version="1.0" encoding="UTF-8" standalone="yes"?>
<Relationships xmlns="http://schemas.openxmlformats.org/package/2006/relationships"><Relationship Id="rId9" Type="http://schemas.openxmlformats.org/officeDocument/2006/relationships/image" Target="../media/image60.png"/><Relationship Id="rId8" Type="http://schemas.openxmlformats.org/officeDocument/2006/relationships/image" Target="../media/image59.png"/><Relationship Id="rId7" Type="http://schemas.openxmlformats.org/officeDocument/2006/relationships/image" Target="../media/image58.png"/><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1" Type="http://schemas.openxmlformats.org/officeDocument/2006/relationships/notesSlide" Target="../notesSlides/notesSlide29.xml"/><Relationship Id="rId10" Type="http://schemas.openxmlformats.org/officeDocument/2006/relationships/slideLayout" Target="../slideLayouts/slideLayout2.xml"/><Relationship Id="rId1"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image" Target="../media/image64.png"/><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61.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image" Target="../media/image62.png"/><Relationship Id="rId1" Type="http://schemas.openxmlformats.org/officeDocument/2006/relationships/image" Target="../media/image61.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68.png"/><Relationship Id="rId1" Type="http://schemas.openxmlformats.org/officeDocument/2006/relationships/image" Target="../media/image6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image" Target="../media/image72.png"/><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69.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73.png"/><Relationship Id="rId1" Type="http://schemas.openxmlformats.org/officeDocument/2006/relationships/image" Target="../media/image71.png"/></Relationships>
</file>

<file path=ppt/slides/_rels/slide36.xml.rels><?xml version="1.0" encoding="UTF-8" standalone="yes"?>
<Relationships xmlns="http://schemas.openxmlformats.org/package/2006/relationships"><Relationship Id="rId9" Type="http://schemas.openxmlformats.org/officeDocument/2006/relationships/image" Target="../media/image81.png"/><Relationship Id="rId8" Type="http://schemas.openxmlformats.org/officeDocument/2006/relationships/image" Target="../media/image80.png"/><Relationship Id="rId7" Type="http://schemas.openxmlformats.org/officeDocument/2006/relationships/image" Target="../media/image79.png"/><Relationship Id="rId6" Type="http://schemas.openxmlformats.org/officeDocument/2006/relationships/image" Target="../media/image10.png"/><Relationship Id="rId5" Type="http://schemas.openxmlformats.org/officeDocument/2006/relationships/image" Target="../media/image78.png"/><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image" Target="../media/image75.png"/><Relationship Id="rId11" Type="http://schemas.openxmlformats.org/officeDocument/2006/relationships/notesSlide" Target="../notesSlides/notesSlide36.xml"/><Relationship Id="rId10" Type="http://schemas.openxmlformats.org/officeDocument/2006/relationships/slideLayout" Target="../slideLayouts/slideLayout2.xml"/><Relationship Id="rId1" Type="http://schemas.openxmlformats.org/officeDocument/2006/relationships/image" Target="../media/image74.pn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72.png"/><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image" Target="../media/image82.png"/></Relationships>
</file>

<file path=ppt/slides/_rels/slide38.xml.rels><?xml version="1.0" encoding="UTF-8" standalone="yes"?>
<Relationships xmlns="http://schemas.openxmlformats.org/package/2006/relationships"><Relationship Id="rId9" Type="http://schemas.openxmlformats.org/officeDocument/2006/relationships/notesSlide" Target="../notesSlides/notesSlide38.xml"/><Relationship Id="rId8" Type="http://schemas.openxmlformats.org/officeDocument/2006/relationships/slideLayout" Target="../slideLayouts/slideLayout2.xml"/><Relationship Id="rId7" Type="http://schemas.openxmlformats.org/officeDocument/2006/relationships/image" Target="../media/image91.png"/><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image" Target="../media/image84.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2.xml"/><Relationship Id="rId4" Type="http://schemas.openxmlformats.org/officeDocument/2006/relationships/image" Target="../media/image94.png"/><Relationship Id="rId3" Type="http://schemas.openxmlformats.org/officeDocument/2006/relationships/image" Target="../media/image93.png"/><Relationship Id="rId2" Type="http://schemas.openxmlformats.org/officeDocument/2006/relationships/image" Target="../media/image86.png"/><Relationship Id="rId1" Type="http://schemas.openxmlformats.org/officeDocument/2006/relationships/image" Target="../media/image9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image" Target="../media/image103.png"/><Relationship Id="rId8" Type="http://schemas.openxmlformats.org/officeDocument/2006/relationships/image" Target="../media/image102.png"/><Relationship Id="rId7" Type="http://schemas.openxmlformats.org/officeDocument/2006/relationships/image" Target="../media/image101.png"/><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 Id="rId3" Type="http://schemas.openxmlformats.org/officeDocument/2006/relationships/image" Target="../media/image97.png"/><Relationship Id="rId2" Type="http://schemas.openxmlformats.org/officeDocument/2006/relationships/image" Target="../media/image96.png"/><Relationship Id="rId12" Type="http://schemas.openxmlformats.org/officeDocument/2006/relationships/notesSlide" Target="../notesSlides/notesSlide40.xml"/><Relationship Id="rId11" Type="http://schemas.openxmlformats.org/officeDocument/2006/relationships/slideLayout" Target="../slideLayouts/slideLayout2.xml"/><Relationship Id="rId10" Type="http://schemas.openxmlformats.org/officeDocument/2006/relationships/image" Target="../media/image104.png"/><Relationship Id="rId1" Type="http://schemas.openxmlformats.org/officeDocument/2006/relationships/image" Target="../media/image95.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xml"/><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image" Target="../media/image10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5"/>
          <p:cNvSpPr txBox="1"/>
          <p:nvPr/>
        </p:nvSpPr>
        <p:spPr>
          <a:xfrm>
            <a:off x="2755270" y="3600190"/>
            <a:ext cx="2206625" cy="1198880"/>
          </a:xfrm>
          <a:prstGeom prst="rect">
            <a:avLst/>
          </a:prstGeom>
          <a:noFill/>
        </p:spPr>
        <p:txBody>
          <a:bodyPr wrap="none" rtlCol="0">
            <a:spAutoFit/>
          </a:bodyPr>
          <a:lstStyle/>
          <a:p>
            <a:r>
              <a:rPr lang="zh-CN" altLang="en-US" sz="3600" dirty="0"/>
              <a:t>第</a:t>
            </a:r>
            <a:r>
              <a:rPr lang="ja-JP" altLang="en-US" sz="3600">
                <a:latin typeface="DengXian" panose="02010600030101010101" pitchFamily="2" charset="-122"/>
                <a:ea typeface="DengXian" panose="02010600030101010101" pitchFamily="2" charset="-122"/>
              </a:rPr>
              <a:t>八</a:t>
            </a:r>
            <a:r>
              <a:rPr lang="zh-CN" altLang="en-US" sz="3600" dirty="0"/>
              <a:t>章</a:t>
            </a:r>
            <a:br>
              <a:rPr lang="en-US" altLang="zh-CN" sz="3600" dirty="0"/>
            </a:br>
            <a:r>
              <a:rPr lang="en-US" altLang="zh-CN" sz="3600" dirty="0" err="1"/>
              <a:t>Ada</a:t>
            </a:r>
            <a:r>
              <a:rPr lang="en-US" altLang="zh-CN" sz="3600" dirty="0" err="1"/>
              <a:t>Boost</a:t>
            </a:r>
            <a:endParaRPr lang="en-US" altLang="zh-CN" sz="3600" dirty="0"/>
          </a:p>
        </p:txBody>
      </p:sp>
      <p:sp>
        <p:nvSpPr>
          <p:cNvPr id="10" name="矩形 9"/>
          <p:cNvSpPr/>
          <p:nvPr/>
        </p:nvSpPr>
        <p:spPr>
          <a:xfrm>
            <a:off x="10181131" y="5523423"/>
            <a:ext cx="318257" cy="318257"/>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矩形 28"/>
          <p:cNvSpPr/>
          <p:nvPr/>
        </p:nvSpPr>
        <p:spPr>
          <a:xfrm>
            <a:off x="1277248" y="2255492"/>
            <a:ext cx="7050146" cy="385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8328711" y="2255408"/>
            <a:ext cx="2302809" cy="38599"/>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12727" y="1171646"/>
            <a:ext cx="2777692" cy="933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a:spLocks noChangeArrowheads="1"/>
          </p:cNvSpPr>
          <p:nvPr/>
        </p:nvSpPr>
        <p:spPr bwMode="auto">
          <a:xfrm>
            <a:off x="3719514" y="1988841"/>
            <a:ext cx="49815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TW" sz="8000" b="1">
                <a:latin typeface="Arial" panose="020B0604020202020204" pitchFamily="34" charset="0"/>
              </a:rPr>
              <a:t>AdaBoost</a:t>
            </a:r>
            <a:endParaRPr lang="en-US" altLang="zh-TW" sz="8000" b="1">
              <a:latin typeface="Arial" panose="020B0604020202020204" pitchFamily="34" charset="0"/>
            </a:endParaRPr>
          </a:p>
        </p:txBody>
      </p:sp>
      <p:sp>
        <p:nvSpPr>
          <p:cNvPr id="15" name="AutoShape 6"/>
          <p:cNvSpPr/>
          <p:nvPr/>
        </p:nvSpPr>
        <p:spPr bwMode="auto">
          <a:xfrm rot="5400000" flipV="1">
            <a:off x="4580255" y="2281555"/>
            <a:ext cx="224155" cy="1943735"/>
          </a:xfrm>
          <a:prstGeom prst="rightBrace">
            <a:avLst>
              <a:gd name="adj1" fmla="val 72243"/>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en-US" altLang="zh-TW" sz="3600" dirty="0"/>
          </a:p>
          <a:p>
            <a:endParaRPr lang="en-US" altLang="zh-TW" sz="3600" dirty="0"/>
          </a:p>
          <a:p>
            <a:r>
              <a:rPr lang="en-US" altLang="zh-TW" sz="3600" dirty="0"/>
              <a:t>Adaptive</a:t>
            </a:r>
            <a:endParaRPr lang="en-US" altLang="zh-TW" sz="3600" dirty="0"/>
          </a:p>
        </p:txBody>
      </p:sp>
      <p:sp>
        <p:nvSpPr>
          <p:cNvPr id="16" name="AutoShape 8"/>
          <p:cNvSpPr/>
          <p:nvPr/>
        </p:nvSpPr>
        <p:spPr bwMode="auto">
          <a:xfrm rot="5400000" flipV="1">
            <a:off x="5672455" y="2402205"/>
            <a:ext cx="196850" cy="3813810"/>
          </a:xfrm>
          <a:prstGeom prst="rightBrace">
            <a:avLst>
              <a:gd name="adj1" fmla="val 161213"/>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en-US" altLang="zh-TW" sz="3600" dirty="0"/>
          </a:p>
          <a:p>
            <a:endParaRPr lang="en-US" altLang="zh-TW" sz="3600" dirty="0"/>
          </a:p>
          <a:p>
            <a:r>
              <a:rPr lang="en-US" altLang="zh-TW" sz="3600" dirty="0"/>
              <a:t>A learning algorithm</a:t>
            </a:r>
            <a:endParaRPr lang="en-US" altLang="zh-TW" sz="3600" dirty="0"/>
          </a:p>
        </p:txBody>
      </p:sp>
      <p:sp>
        <p:nvSpPr>
          <p:cNvPr id="17" name="Text Box 9"/>
          <p:cNvSpPr txBox="1">
            <a:spLocks noChangeArrowheads="1"/>
          </p:cNvSpPr>
          <p:nvPr/>
        </p:nvSpPr>
        <p:spPr bwMode="auto">
          <a:xfrm>
            <a:off x="1851070" y="5357516"/>
            <a:ext cx="77171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omic Sans MS" panose="030F0702030302020204" pitchFamily="66" charset="0"/>
                <a:ea typeface="PMingLiU" panose="02020500000000000000" pitchFamily="18" charset="-120"/>
              </a:defRPr>
            </a:lvl1pPr>
            <a:lvl2pPr marL="742950" indent="-285750" eaLnBrk="0" hangingPunct="0">
              <a:defRPr kumimoji="1">
                <a:solidFill>
                  <a:schemeClr val="tx1"/>
                </a:solidFill>
                <a:latin typeface="Comic Sans MS" panose="030F0702030302020204" pitchFamily="66" charset="0"/>
                <a:ea typeface="PMingLiU" panose="02020500000000000000" pitchFamily="18" charset="-120"/>
              </a:defRPr>
            </a:lvl2pPr>
            <a:lvl3pPr marL="1143000" indent="-228600" eaLnBrk="0" hangingPunct="0">
              <a:defRPr kumimoji="1">
                <a:solidFill>
                  <a:schemeClr val="tx1"/>
                </a:solidFill>
                <a:latin typeface="Comic Sans MS" panose="030F0702030302020204" pitchFamily="66" charset="0"/>
                <a:ea typeface="PMingLiU" panose="02020500000000000000" pitchFamily="18" charset="-120"/>
              </a:defRPr>
            </a:lvl3pPr>
            <a:lvl4pPr marL="1600200" indent="-228600" eaLnBrk="0" hangingPunct="0">
              <a:defRPr kumimoji="1">
                <a:solidFill>
                  <a:schemeClr val="tx1"/>
                </a:solidFill>
                <a:latin typeface="Comic Sans MS" panose="030F0702030302020204" pitchFamily="66" charset="0"/>
                <a:ea typeface="PMingLiU" panose="02020500000000000000" pitchFamily="18" charset="-120"/>
              </a:defRPr>
            </a:lvl4pPr>
            <a:lvl5pPr marL="2057400" indent="-228600" eaLnBrk="0" hangingPunct="0">
              <a:defRPr kumimoji="1">
                <a:solidFill>
                  <a:schemeClr val="tx1"/>
                </a:solidFill>
                <a:latin typeface="Comic Sans MS" panose="030F0702030302020204" pitchFamily="66" charset="0"/>
                <a:ea typeface="PMingLiU" panose="02020500000000000000" pitchFamily="18" charset="-120"/>
              </a:defRPr>
            </a:lvl5pPr>
            <a:lvl6pPr marL="2514600" indent="-228600" algn="ctr" eaLnBrk="0" fontAlgn="base" hangingPunct="0">
              <a:spcBef>
                <a:spcPct val="0"/>
              </a:spcBef>
              <a:spcAft>
                <a:spcPct val="0"/>
              </a:spcAft>
              <a:defRPr kumimoji="1">
                <a:solidFill>
                  <a:schemeClr val="tx1"/>
                </a:solidFill>
                <a:latin typeface="Comic Sans MS" panose="030F0702030302020204" pitchFamily="66" charset="0"/>
                <a:ea typeface="PMingLiU" panose="02020500000000000000" pitchFamily="18" charset="-120"/>
              </a:defRPr>
            </a:lvl6pPr>
            <a:lvl7pPr marL="2971800" indent="-228600" algn="ctr" eaLnBrk="0" fontAlgn="base" hangingPunct="0">
              <a:spcBef>
                <a:spcPct val="0"/>
              </a:spcBef>
              <a:spcAft>
                <a:spcPct val="0"/>
              </a:spcAft>
              <a:defRPr kumimoji="1">
                <a:solidFill>
                  <a:schemeClr val="tx1"/>
                </a:solidFill>
                <a:latin typeface="Comic Sans MS" panose="030F0702030302020204" pitchFamily="66" charset="0"/>
                <a:ea typeface="PMingLiU" panose="02020500000000000000" pitchFamily="18" charset="-120"/>
              </a:defRPr>
            </a:lvl7pPr>
            <a:lvl8pPr marL="3429000" indent="-228600" algn="ctr" eaLnBrk="0" fontAlgn="base" hangingPunct="0">
              <a:spcBef>
                <a:spcPct val="0"/>
              </a:spcBef>
              <a:spcAft>
                <a:spcPct val="0"/>
              </a:spcAft>
              <a:defRPr kumimoji="1">
                <a:solidFill>
                  <a:schemeClr val="tx1"/>
                </a:solidFill>
                <a:latin typeface="Comic Sans MS" panose="030F0702030302020204" pitchFamily="66" charset="0"/>
                <a:ea typeface="PMingLiU" panose="02020500000000000000" pitchFamily="18" charset="-120"/>
              </a:defRPr>
            </a:lvl8pPr>
            <a:lvl9pPr marL="3886200" indent="-228600" algn="ctr" eaLnBrk="0" fontAlgn="base" hangingPunct="0">
              <a:spcBef>
                <a:spcPct val="0"/>
              </a:spcBef>
              <a:spcAft>
                <a:spcPct val="0"/>
              </a:spcAft>
              <a:defRPr kumimoji="1">
                <a:solidFill>
                  <a:schemeClr val="tx1"/>
                </a:solidFill>
                <a:latin typeface="Comic Sans MS" panose="030F0702030302020204" pitchFamily="66" charset="0"/>
                <a:ea typeface="PMingLiU" panose="02020500000000000000" pitchFamily="18" charset="-120"/>
              </a:defRPr>
            </a:lvl9pPr>
          </a:lstStyle>
          <a:p>
            <a:pPr algn="l" eaLnBrk="1" hangingPunct="1"/>
            <a:r>
              <a:rPr lang="en-US" altLang="zh-TW" sz="2400" dirty="0"/>
              <a:t>Building a strong classifier from a lot of weaker ones</a:t>
            </a:r>
            <a:endParaRPr lang="en-US" altLang="zh-TW" sz="2400" dirty="0"/>
          </a:p>
        </p:txBody>
      </p:sp>
      <p:sp>
        <p:nvSpPr>
          <p:cNvPr id="18" name="AutoShape 7"/>
          <p:cNvSpPr/>
          <p:nvPr/>
        </p:nvSpPr>
        <p:spPr bwMode="auto">
          <a:xfrm rot="5400000" flipV="1">
            <a:off x="7150735" y="1818640"/>
            <a:ext cx="226060" cy="2875915"/>
          </a:xfrm>
          <a:prstGeom prst="rightBrace">
            <a:avLst>
              <a:gd name="adj1" fmla="val 10557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en-US" altLang="zh-TW" sz="3600" dirty="0"/>
          </a:p>
          <a:p>
            <a:endParaRPr lang="en-US" altLang="zh-TW" sz="3600" dirty="0"/>
          </a:p>
          <a:p>
            <a:r>
              <a:rPr lang="en-US" altLang="zh-TW" sz="3600" dirty="0"/>
              <a:t>Boosting</a:t>
            </a:r>
            <a:endParaRPr lang="en-US" altLang="zh-TW" sz="3600" dirty="0"/>
          </a:p>
        </p:txBody>
      </p:sp>
      <p:sp>
        <p:nvSpPr>
          <p:cNvPr id="9"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a:t>
            </a:r>
            <a:r>
              <a:rPr lang="en-US" altLang="zh-CN" dirty="0" err="1"/>
              <a:t>Boost</a:t>
            </a:r>
            <a:r>
              <a:rPr lang="zh-CN" altLang="en-US" dirty="0"/>
              <a:t>基本概念</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4" name="Object 8"/>
          <p:cNvGraphicFramePr>
            <a:graphicFrameLocks noGrp="1" noChangeAspect="1"/>
          </p:cNvGraphicFramePr>
          <p:nvPr>
            <p:ph idx="1"/>
          </p:nvPr>
        </p:nvGraphicFramePr>
        <p:xfrm>
          <a:off x="2651737" y="2310364"/>
          <a:ext cx="2663825" cy="639763"/>
        </p:xfrm>
        <a:graphic>
          <a:graphicData uri="http://schemas.openxmlformats.org/presentationml/2006/ole">
            <mc:AlternateContent xmlns:mc="http://schemas.openxmlformats.org/markup-compatibility/2006">
              <mc:Choice xmlns:v="urn:schemas-microsoft-com:vml" Requires="v">
                <p:oleObj spid="_x0000_s1069" name="Equation" r:id="rId1" imgW="951865" imgH="228600" progId="Equation.DSMT4">
                  <p:embed/>
                </p:oleObj>
              </mc:Choice>
              <mc:Fallback>
                <p:oleObj name="Equation" r:id="rId1" imgW="951865" imgH="2286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737" y="2310364"/>
                        <a:ext cx="2663825"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9" name="Text Box 13"/>
          <p:cNvSpPr txBox="1">
            <a:spLocks noChangeArrowheads="1"/>
          </p:cNvSpPr>
          <p:nvPr/>
        </p:nvSpPr>
        <p:spPr bwMode="auto">
          <a:xfrm>
            <a:off x="3683611" y="3678789"/>
            <a:ext cx="338554" cy="84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30000"/>
              </a:lnSpc>
            </a:pPr>
            <a:r>
              <a:rPr lang="en-US" altLang="zh-TW" sz="4800" b="1">
                <a:latin typeface="Times New Roman" panose="02020603050405020304" pitchFamily="18" charset="0"/>
              </a:rPr>
              <a:t>.</a:t>
            </a:r>
            <a:endParaRPr lang="en-US" altLang="zh-TW" sz="4800" b="1">
              <a:latin typeface="Times New Roman" panose="02020603050405020304" pitchFamily="18" charset="0"/>
            </a:endParaRPr>
          </a:p>
          <a:p>
            <a:pPr algn="l">
              <a:lnSpc>
                <a:spcPct val="30000"/>
              </a:lnSpc>
            </a:pPr>
            <a:r>
              <a:rPr lang="en-US" altLang="zh-TW" sz="4800" b="1">
                <a:latin typeface="Times New Roman" panose="02020603050405020304" pitchFamily="18" charset="0"/>
              </a:rPr>
              <a:t>.</a:t>
            </a:r>
            <a:endParaRPr lang="en-US" altLang="zh-TW" sz="4800" b="1">
              <a:latin typeface="Times New Roman" panose="02020603050405020304" pitchFamily="18" charset="0"/>
            </a:endParaRPr>
          </a:p>
          <a:p>
            <a:pPr algn="l">
              <a:lnSpc>
                <a:spcPct val="30000"/>
              </a:lnSpc>
            </a:pPr>
            <a:r>
              <a:rPr lang="en-US" altLang="zh-TW" sz="4800" b="1">
                <a:latin typeface="Times New Roman" panose="02020603050405020304" pitchFamily="18" charset="0"/>
              </a:rPr>
              <a:t>.</a:t>
            </a:r>
            <a:endParaRPr lang="en-US" altLang="zh-TW" sz="4800" b="1">
              <a:latin typeface="Times New Roman" panose="02020603050405020304" pitchFamily="18" charset="0"/>
            </a:endParaRPr>
          </a:p>
        </p:txBody>
      </p:sp>
      <p:sp>
        <p:nvSpPr>
          <p:cNvPr id="9230" name="Text Box 14"/>
          <p:cNvSpPr txBox="1">
            <a:spLocks noChangeArrowheads="1"/>
          </p:cNvSpPr>
          <p:nvPr/>
        </p:nvSpPr>
        <p:spPr bwMode="auto">
          <a:xfrm>
            <a:off x="2835887" y="5213901"/>
            <a:ext cx="331216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2800" dirty="0">
                <a:latin typeface="Consolas" panose="020B0609020204030204" charset="0"/>
                <a:cs typeface="Consolas" panose="020B0609020204030204" charset="0"/>
              </a:rPr>
              <a:t>Weak Classifiers</a:t>
            </a:r>
            <a:endParaRPr lang="en-US" altLang="zh-TW" sz="2800" dirty="0">
              <a:latin typeface="Consolas" panose="020B0609020204030204" charset="0"/>
              <a:cs typeface="Consolas" panose="020B0609020204030204" charset="0"/>
            </a:endParaRPr>
          </a:p>
        </p:txBody>
      </p:sp>
      <p:sp>
        <p:nvSpPr>
          <p:cNvPr id="9231" name="Text Box 15"/>
          <p:cNvSpPr txBox="1">
            <a:spLocks noChangeArrowheads="1"/>
          </p:cNvSpPr>
          <p:nvPr/>
        </p:nvSpPr>
        <p:spPr bwMode="auto">
          <a:xfrm>
            <a:off x="1120741" y="6063213"/>
            <a:ext cx="546354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2800" dirty="0">
                <a:latin typeface="Consolas" panose="020B0609020204030204" charset="0"/>
                <a:cs typeface="Consolas" panose="020B0609020204030204" charset="0"/>
              </a:rPr>
              <a:t>slightly </a:t>
            </a:r>
            <a:r>
              <a:rPr lang="en-US" altLang="zh-TW" sz="2800" dirty="0">
                <a:solidFill>
                  <a:srgbClr val="CC3300"/>
                </a:solidFill>
                <a:latin typeface="Consolas" panose="020B0609020204030204" charset="0"/>
                <a:cs typeface="Consolas" panose="020B0609020204030204" charset="0"/>
              </a:rPr>
              <a:t>better than random</a:t>
            </a:r>
            <a:endParaRPr lang="en-US" altLang="zh-TW" sz="2800" dirty="0">
              <a:solidFill>
                <a:srgbClr val="CC3300"/>
              </a:solidFill>
              <a:latin typeface="Consolas" panose="020B0609020204030204" charset="0"/>
              <a:cs typeface="Consolas" panose="020B0609020204030204" charset="0"/>
            </a:endParaRPr>
          </a:p>
        </p:txBody>
      </p:sp>
      <p:graphicFrame>
        <p:nvGraphicFramePr>
          <p:cNvPr id="9233" name="Object 17"/>
          <p:cNvGraphicFramePr>
            <a:graphicFrameLocks noChangeAspect="1"/>
          </p:cNvGraphicFramePr>
          <p:nvPr/>
        </p:nvGraphicFramePr>
        <p:xfrm>
          <a:off x="6252186" y="3175551"/>
          <a:ext cx="3890962" cy="1092200"/>
        </p:xfrm>
        <a:graphic>
          <a:graphicData uri="http://schemas.openxmlformats.org/presentationml/2006/ole">
            <mc:AlternateContent xmlns:mc="http://schemas.openxmlformats.org/markup-compatibility/2006">
              <mc:Choice xmlns:v="urn:schemas-microsoft-com:vml" Requires="v">
                <p:oleObj spid="_x0000_s1070" name="Equation" r:id="rId3" imgW="1625600" imgH="457200" progId="Equation.DSMT4">
                  <p:embed/>
                </p:oleObj>
              </mc:Choice>
              <mc:Fallback>
                <p:oleObj name="Equation" r:id="rId3" imgW="1625600" imgH="4572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2186" y="3175551"/>
                        <a:ext cx="3890962"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4" name="Object 18"/>
          <p:cNvGraphicFramePr>
            <a:graphicFrameLocks noChangeAspect="1"/>
          </p:cNvGraphicFramePr>
          <p:nvPr/>
        </p:nvGraphicFramePr>
        <p:xfrm>
          <a:off x="2615223" y="2894564"/>
          <a:ext cx="2700338" cy="639763"/>
        </p:xfrm>
        <a:graphic>
          <a:graphicData uri="http://schemas.openxmlformats.org/presentationml/2006/ole">
            <mc:AlternateContent xmlns:mc="http://schemas.openxmlformats.org/markup-compatibility/2006">
              <mc:Choice xmlns:v="urn:schemas-microsoft-com:vml" Requires="v">
                <p:oleObj spid="_x0000_s1071" name="Equation" r:id="rId5" imgW="965200" imgH="228600" progId="Equation.DSMT4">
                  <p:embed/>
                </p:oleObj>
              </mc:Choice>
              <mc:Fallback>
                <p:oleObj name="Equation" r:id="rId5" imgW="965200" imgH="22860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5223" y="2894564"/>
                        <a:ext cx="2700338"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9" name="Object 23"/>
          <p:cNvGraphicFramePr>
            <a:graphicFrameLocks noChangeAspect="1"/>
          </p:cNvGraphicFramePr>
          <p:nvPr/>
        </p:nvGraphicFramePr>
        <p:xfrm>
          <a:off x="2597761" y="4478889"/>
          <a:ext cx="2735262" cy="639763"/>
        </p:xfrm>
        <a:graphic>
          <a:graphicData uri="http://schemas.openxmlformats.org/presentationml/2006/ole">
            <mc:AlternateContent xmlns:mc="http://schemas.openxmlformats.org/markup-compatibility/2006">
              <mc:Choice xmlns:v="urn:schemas-microsoft-com:vml" Requires="v">
                <p:oleObj spid="_x0000_s1072" name="Equation" r:id="rId7" imgW="977900" imgH="228600" progId="Equation.DSMT4">
                  <p:embed/>
                </p:oleObj>
              </mc:Choice>
              <mc:Fallback>
                <p:oleObj name="Equation" r:id="rId7" imgW="977900" imgH="228600"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7761" y="4478889"/>
                        <a:ext cx="2735262"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0" name="AutoShape 24"/>
          <p:cNvSpPr/>
          <p:nvPr/>
        </p:nvSpPr>
        <p:spPr bwMode="auto">
          <a:xfrm>
            <a:off x="5531461" y="2383388"/>
            <a:ext cx="360362" cy="2592388"/>
          </a:xfrm>
          <a:prstGeom prst="rightBrace">
            <a:avLst>
              <a:gd name="adj1" fmla="val 59949"/>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Text Box 25"/>
          <p:cNvSpPr txBox="1">
            <a:spLocks noChangeArrowheads="1"/>
          </p:cNvSpPr>
          <p:nvPr/>
        </p:nvSpPr>
        <p:spPr bwMode="auto">
          <a:xfrm>
            <a:off x="6346166" y="4453806"/>
            <a:ext cx="350774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2800" dirty="0">
                <a:latin typeface="Consolas" panose="020B0609020204030204" charset="0"/>
                <a:cs typeface="Consolas" panose="020B0609020204030204" charset="0"/>
              </a:rPr>
              <a:t>Strong Classifier</a:t>
            </a:r>
            <a:endParaRPr lang="en-US" altLang="zh-TW" sz="2800" dirty="0">
              <a:latin typeface="Consolas" panose="020B0609020204030204" charset="0"/>
              <a:cs typeface="Consolas" panose="020B0609020204030204" charset="0"/>
            </a:endParaRPr>
          </a:p>
        </p:txBody>
      </p:sp>
      <p:sp>
        <p:nvSpPr>
          <p:cNvPr id="12"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基本概念</a:t>
            </a:r>
            <a:endParaRPr lang="zh-CN" altLang="en-US" dirty="0"/>
          </a:p>
        </p:txBody>
      </p:sp>
      <p:cxnSp>
        <p:nvCxnSpPr>
          <p:cNvPr id="2" name="直接箭头连接符 1"/>
          <p:cNvCxnSpPr/>
          <p:nvPr/>
        </p:nvCxnSpPr>
        <p:spPr>
          <a:xfrm flipV="1">
            <a:off x="3225800" y="5735955"/>
            <a:ext cx="457835" cy="340995"/>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1500"/>
                                  </p:stCondLst>
                                  <p:childTnLst>
                                    <p:set>
                                      <p:cBhvr>
                                        <p:cTn id="6" dur="1" fill="hold">
                                          <p:stCondLst>
                                            <p:cond delay="0"/>
                                          </p:stCondLst>
                                        </p:cTn>
                                        <p:tgtEl>
                                          <p:spTgt spid="9224"/>
                                        </p:tgtEl>
                                        <p:attrNameLst>
                                          <p:attrName>style.visibility</p:attrName>
                                        </p:attrNameLst>
                                      </p:cBhvr>
                                      <p:to>
                                        <p:strVal val="visible"/>
                                      </p:to>
                                    </p:set>
                                    <p:animEffect transition="in" filter="slide(fromTop)">
                                      <p:cBhvr>
                                        <p:cTn id="7" dur="500"/>
                                        <p:tgtEl>
                                          <p:spTgt spid="9224"/>
                                        </p:tgtEl>
                                      </p:cBhvr>
                                    </p:animEffect>
                                  </p:childTnLst>
                                </p:cTn>
                              </p:par>
                            </p:childTnLst>
                          </p:cTn>
                        </p:par>
                        <p:par>
                          <p:cTn id="8" fill="hold">
                            <p:stCondLst>
                              <p:cond delay="2000"/>
                            </p:stCondLst>
                            <p:childTnLst>
                              <p:par>
                                <p:cTn id="9" presetID="12" presetClass="entr" presetSubtype="1" fill="hold" nodeType="afterEffect">
                                  <p:stCondLst>
                                    <p:cond delay="1500"/>
                                  </p:stCondLst>
                                  <p:childTnLst>
                                    <p:set>
                                      <p:cBhvr>
                                        <p:cTn id="10" dur="1" fill="hold">
                                          <p:stCondLst>
                                            <p:cond delay="0"/>
                                          </p:stCondLst>
                                        </p:cTn>
                                        <p:tgtEl>
                                          <p:spTgt spid="9234"/>
                                        </p:tgtEl>
                                        <p:attrNameLst>
                                          <p:attrName>style.visibility</p:attrName>
                                        </p:attrNameLst>
                                      </p:cBhvr>
                                      <p:to>
                                        <p:strVal val="visible"/>
                                      </p:to>
                                    </p:set>
                                    <p:animEffect transition="in" filter="slide(fromTop)">
                                      <p:cBhvr>
                                        <p:cTn id="11" dur="500"/>
                                        <p:tgtEl>
                                          <p:spTgt spid="9234"/>
                                        </p:tgtEl>
                                      </p:cBhvr>
                                    </p:animEffect>
                                  </p:childTnLst>
                                </p:cTn>
                              </p:par>
                            </p:childTnLst>
                          </p:cTn>
                        </p:par>
                        <p:par>
                          <p:cTn id="12" fill="hold">
                            <p:stCondLst>
                              <p:cond delay="4000"/>
                            </p:stCondLst>
                            <p:childTnLst>
                              <p:par>
                                <p:cTn id="13" presetID="22" presetClass="entr" presetSubtype="1" fill="hold" grpId="0" nodeType="afterEffect">
                                  <p:stCondLst>
                                    <p:cond delay="1500"/>
                                  </p:stCondLst>
                                  <p:childTnLst>
                                    <p:set>
                                      <p:cBhvr>
                                        <p:cTn id="14" dur="1" fill="hold">
                                          <p:stCondLst>
                                            <p:cond delay="0"/>
                                          </p:stCondLst>
                                        </p:cTn>
                                        <p:tgtEl>
                                          <p:spTgt spid="9229"/>
                                        </p:tgtEl>
                                        <p:attrNameLst>
                                          <p:attrName>style.visibility</p:attrName>
                                        </p:attrNameLst>
                                      </p:cBhvr>
                                      <p:to>
                                        <p:strVal val="visible"/>
                                      </p:to>
                                    </p:set>
                                    <p:animEffect transition="in" filter="wipe(up)">
                                      <p:cBhvr>
                                        <p:cTn id="15" dur="500"/>
                                        <p:tgtEl>
                                          <p:spTgt spid="9229"/>
                                        </p:tgtEl>
                                      </p:cBhvr>
                                    </p:animEffect>
                                  </p:childTnLst>
                                </p:cTn>
                              </p:par>
                            </p:childTnLst>
                          </p:cTn>
                        </p:par>
                        <p:par>
                          <p:cTn id="16" fill="hold">
                            <p:stCondLst>
                              <p:cond delay="6000"/>
                            </p:stCondLst>
                            <p:childTnLst>
                              <p:par>
                                <p:cTn id="17" presetID="12" presetClass="entr" presetSubtype="1" fill="hold" nodeType="afterEffect">
                                  <p:stCondLst>
                                    <p:cond delay="1500"/>
                                  </p:stCondLst>
                                  <p:childTnLst>
                                    <p:set>
                                      <p:cBhvr>
                                        <p:cTn id="18" dur="1" fill="hold">
                                          <p:stCondLst>
                                            <p:cond delay="0"/>
                                          </p:stCondLst>
                                        </p:cTn>
                                        <p:tgtEl>
                                          <p:spTgt spid="9239"/>
                                        </p:tgtEl>
                                        <p:attrNameLst>
                                          <p:attrName>style.visibility</p:attrName>
                                        </p:attrNameLst>
                                      </p:cBhvr>
                                      <p:to>
                                        <p:strVal val="visible"/>
                                      </p:to>
                                    </p:set>
                                    <p:animEffect transition="in" filter="slide(fromTop)">
                                      <p:cBhvr>
                                        <p:cTn id="19" dur="500"/>
                                        <p:tgtEl>
                                          <p:spTgt spid="9239"/>
                                        </p:tgtEl>
                                      </p:cBhvr>
                                    </p:animEffect>
                                  </p:childTnLst>
                                </p:cTn>
                              </p:par>
                            </p:childTnLst>
                          </p:cTn>
                        </p:par>
                        <p:par>
                          <p:cTn id="20" fill="hold">
                            <p:stCondLst>
                              <p:cond delay="8000"/>
                            </p:stCondLst>
                            <p:childTnLst>
                              <p:par>
                                <p:cTn id="21" presetID="26" presetClass="entr" presetSubtype="0" fill="hold" grpId="0" nodeType="afterEffect">
                                  <p:stCondLst>
                                    <p:cond delay="3000"/>
                                  </p:stCondLst>
                                  <p:childTnLst>
                                    <p:set>
                                      <p:cBhvr>
                                        <p:cTn id="22" dur="1" fill="hold">
                                          <p:stCondLst>
                                            <p:cond delay="0"/>
                                          </p:stCondLst>
                                        </p:cTn>
                                        <p:tgtEl>
                                          <p:spTgt spid="9230"/>
                                        </p:tgtEl>
                                        <p:attrNameLst>
                                          <p:attrName>style.visibility</p:attrName>
                                        </p:attrNameLst>
                                      </p:cBhvr>
                                      <p:to>
                                        <p:strVal val="visible"/>
                                      </p:to>
                                    </p:set>
                                    <p:animEffect transition="in" filter="wipe(down)">
                                      <p:cBhvr>
                                        <p:cTn id="23" dur="580">
                                          <p:stCondLst>
                                            <p:cond delay="0"/>
                                          </p:stCondLst>
                                        </p:cTn>
                                        <p:tgtEl>
                                          <p:spTgt spid="9230"/>
                                        </p:tgtEl>
                                      </p:cBhvr>
                                    </p:animEffect>
                                    <p:anim calcmode="lin" valueType="num">
                                      <p:cBhvr>
                                        <p:cTn id="24" dur="1822" tmFilter="0,0; 0.14,0.36; 0.43,0.73; 0.71,0.91; 1.0,1.0">
                                          <p:stCondLst>
                                            <p:cond delay="0"/>
                                          </p:stCondLst>
                                        </p:cTn>
                                        <p:tgtEl>
                                          <p:spTgt spid="923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23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23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23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230"/>
                                        </p:tgtEl>
                                        <p:attrNameLst>
                                          <p:attrName>ppt_y</p:attrName>
                                        </p:attrNameLst>
                                      </p:cBhvr>
                                      <p:tavLst>
                                        <p:tav tm="0" fmla="#ppt_y-sin(pi*$)/81">
                                          <p:val>
                                            <p:fltVal val="0"/>
                                          </p:val>
                                        </p:tav>
                                        <p:tav tm="100000">
                                          <p:val>
                                            <p:fltVal val="1"/>
                                          </p:val>
                                        </p:tav>
                                      </p:tavLst>
                                    </p:anim>
                                    <p:animScale>
                                      <p:cBhvr>
                                        <p:cTn id="29" dur="26">
                                          <p:stCondLst>
                                            <p:cond delay="650"/>
                                          </p:stCondLst>
                                        </p:cTn>
                                        <p:tgtEl>
                                          <p:spTgt spid="9230"/>
                                        </p:tgtEl>
                                      </p:cBhvr>
                                      <p:to x="100000" y="60000"/>
                                    </p:animScale>
                                    <p:animScale>
                                      <p:cBhvr>
                                        <p:cTn id="30" dur="166" decel="50000">
                                          <p:stCondLst>
                                            <p:cond delay="676"/>
                                          </p:stCondLst>
                                        </p:cTn>
                                        <p:tgtEl>
                                          <p:spTgt spid="9230"/>
                                        </p:tgtEl>
                                      </p:cBhvr>
                                      <p:to x="100000" y="100000"/>
                                    </p:animScale>
                                    <p:animScale>
                                      <p:cBhvr>
                                        <p:cTn id="31" dur="26">
                                          <p:stCondLst>
                                            <p:cond delay="1312"/>
                                          </p:stCondLst>
                                        </p:cTn>
                                        <p:tgtEl>
                                          <p:spTgt spid="9230"/>
                                        </p:tgtEl>
                                      </p:cBhvr>
                                      <p:to x="100000" y="80000"/>
                                    </p:animScale>
                                    <p:animScale>
                                      <p:cBhvr>
                                        <p:cTn id="32" dur="166" decel="50000">
                                          <p:stCondLst>
                                            <p:cond delay="1338"/>
                                          </p:stCondLst>
                                        </p:cTn>
                                        <p:tgtEl>
                                          <p:spTgt spid="9230"/>
                                        </p:tgtEl>
                                      </p:cBhvr>
                                      <p:to x="100000" y="100000"/>
                                    </p:animScale>
                                    <p:animScale>
                                      <p:cBhvr>
                                        <p:cTn id="33" dur="26">
                                          <p:stCondLst>
                                            <p:cond delay="1642"/>
                                          </p:stCondLst>
                                        </p:cTn>
                                        <p:tgtEl>
                                          <p:spTgt spid="9230"/>
                                        </p:tgtEl>
                                      </p:cBhvr>
                                      <p:to x="100000" y="90000"/>
                                    </p:animScale>
                                    <p:animScale>
                                      <p:cBhvr>
                                        <p:cTn id="34" dur="166" decel="50000">
                                          <p:stCondLst>
                                            <p:cond delay="1668"/>
                                          </p:stCondLst>
                                        </p:cTn>
                                        <p:tgtEl>
                                          <p:spTgt spid="9230"/>
                                        </p:tgtEl>
                                      </p:cBhvr>
                                      <p:to x="100000" y="100000"/>
                                    </p:animScale>
                                    <p:animScale>
                                      <p:cBhvr>
                                        <p:cTn id="35" dur="26">
                                          <p:stCondLst>
                                            <p:cond delay="1808"/>
                                          </p:stCondLst>
                                        </p:cTn>
                                        <p:tgtEl>
                                          <p:spTgt spid="9230"/>
                                        </p:tgtEl>
                                      </p:cBhvr>
                                      <p:to x="100000" y="95000"/>
                                    </p:animScale>
                                    <p:animScale>
                                      <p:cBhvr>
                                        <p:cTn id="36" dur="166" decel="50000">
                                          <p:stCondLst>
                                            <p:cond delay="1834"/>
                                          </p:stCondLst>
                                        </p:cTn>
                                        <p:tgtEl>
                                          <p:spTgt spid="9230"/>
                                        </p:tgtEl>
                                      </p:cBhvr>
                                      <p:to x="100000" y="100000"/>
                                    </p:animScale>
                                  </p:childTnLst>
                                </p:cTn>
                              </p:par>
                            </p:childTnLst>
                          </p:cTn>
                        </p:par>
                        <p:par>
                          <p:cTn id="37" fill="hold">
                            <p:stCondLst>
                              <p:cond delay="13000"/>
                            </p:stCondLst>
                            <p:childTnLst>
                              <p:par>
                                <p:cTn id="38" presetID="12" presetClass="entr" presetSubtype="1" fill="hold" grpId="0" nodeType="afterEffect">
                                  <p:stCondLst>
                                    <p:cond delay="1500"/>
                                  </p:stCondLst>
                                  <p:childTnLst>
                                    <p:set>
                                      <p:cBhvr>
                                        <p:cTn id="39" dur="1" fill="hold">
                                          <p:stCondLst>
                                            <p:cond delay="0"/>
                                          </p:stCondLst>
                                        </p:cTn>
                                        <p:tgtEl>
                                          <p:spTgt spid="9231"/>
                                        </p:tgtEl>
                                        <p:attrNameLst>
                                          <p:attrName>style.visibility</p:attrName>
                                        </p:attrNameLst>
                                      </p:cBhvr>
                                      <p:to>
                                        <p:strVal val="visible"/>
                                      </p:to>
                                    </p:set>
                                    <p:animEffect transition="in" filter="slide(fromTop)">
                                      <p:cBhvr>
                                        <p:cTn id="40" dur="500"/>
                                        <p:tgtEl>
                                          <p:spTgt spid="9231"/>
                                        </p:tgtEl>
                                      </p:cBhvr>
                                    </p:animEffect>
                                  </p:childTnLst>
                                </p:cTn>
                              </p:par>
                              <p:par>
                                <p:cTn id="41" presetID="2" presetClass="entr" presetSubtype="4"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9240"/>
                                        </p:tgtEl>
                                        <p:attrNameLst>
                                          <p:attrName>style.visibility</p:attrName>
                                        </p:attrNameLst>
                                      </p:cBhvr>
                                      <p:to>
                                        <p:strVal val="visible"/>
                                      </p:to>
                                    </p:set>
                                    <p:animEffect transition="in" filter="wipe(left)">
                                      <p:cBhvr>
                                        <p:cTn id="49" dur="500"/>
                                        <p:tgtEl>
                                          <p:spTgt spid="9240"/>
                                        </p:tgtEl>
                                      </p:cBhvr>
                                    </p:animEffect>
                                  </p:childTnLst>
                                </p:cTn>
                              </p:par>
                            </p:childTnLst>
                          </p:cTn>
                        </p:par>
                        <p:par>
                          <p:cTn id="50" fill="hold">
                            <p:stCondLst>
                              <p:cond delay="500"/>
                            </p:stCondLst>
                            <p:childTnLst>
                              <p:par>
                                <p:cTn id="51" presetID="12" presetClass="entr" presetSubtype="8" fill="hold" nodeType="afterEffect">
                                  <p:stCondLst>
                                    <p:cond delay="1500"/>
                                  </p:stCondLst>
                                  <p:childTnLst>
                                    <p:set>
                                      <p:cBhvr>
                                        <p:cTn id="52" dur="1" fill="hold">
                                          <p:stCondLst>
                                            <p:cond delay="0"/>
                                          </p:stCondLst>
                                        </p:cTn>
                                        <p:tgtEl>
                                          <p:spTgt spid="9233"/>
                                        </p:tgtEl>
                                        <p:attrNameLst>
                                          <p:attrName>style.visibility</p:attrName>
                                        </p:attrNameLst>
                                      </p:cBhvr>
                                      <p:to>
                                        <p:strVal val="visible"/>
                                      </p:to>
                                    </p:set>
                                    <p:animEffect transition="in" filter="slide(fromLeft)">
                                      <p:cBhvr>
                                        <p:cTn id="53" dur="500"/>
                                        <p:tgtEl>
                                          <p:spTgt spid="9233"/>
                                        </p:tgtEl>
                                      </p:cBhvr>
                                    </p:animEffect>
                                  </p:childTnLst>
                                </p:cTn>
                              </p:par>
                            </p:childTnLst>
                          </p:cTn>
                        </p:par>
                        <p:par>
                          <p:cTn id="54" fill="hold">
                            <p:stCondLst>
                              <p:cond delay="2500"/>
                            </p:stCondLst>
                            <p:childTnLst>
                              <p:par>
                                <p:cTn id="55" presetID="26" presetClass="entr" presetSubtype="0" fill="hold" grpId="0" nodeType="afterEffect">
                                  <p:stCondLst>
                                    <p:cond delay="1500"/>
                                  </p:stCondLst>
                                  <p:childTnLst>
                                    <p:set>
                                      <p:cBhvr>
                                        <p:cTn id="56" dur="1" fill="hold">
                                          <p:stCondLst>
                                            <p:cond delay="0"/>
                                          </p:stCondLst>
                                        </p:cTn>
                                        <p:tgtEl>
                                          <p:spTgt spid="9241"/>
                                        </p:tgtEl>
                                        <p:attrNameLst>
                                          <p:attrName>style.visibility</p:attrName>
                                        </p:attrNameLst>
                                      </p:cBhvr>
                                      <p:to>
                                        <p:strVal val="visible"/>
                                      </p:to>
                                    </p:set>
                                    <p:animEffect transition="in" filter="wipe(down)">
                                      <p:cBhvr>
                                        <p:cTn id="57" dur="580">
                                          <p:stCondLst>
                                            <p:cond delay="0"/>
                                          </p:stCondLst>
                                        </p:cTn>
                                        <p:tgtEl>
                                          <p:spTgt spid="9241"/>
                                        </p:tgtEl>
                                      </p:cBhvr>
                                    </p:animEffect>
                                    <p:anim calcmode="lin" valueType="num">
                                      <p:cBhvr>
                                        <p:cTn id="58" dur="1822" tmFilter="0,0; 0.14,0.36; 0.43,0.73; 0.71,0.91; 1.0,1.0">
                                          <p:stCondLst>
                                            <p:cond delay="0"/>
                                          </p:stCondLst>
                                        </p:cTn>
                                        <p:tgtEl>
                                          <p:spTgt spid="9241"/>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9241"/>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9241"/>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9241"/>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9241"/>
                                        </p:tgtEl>
                                        <p:attrNameLst>
                                          <p:attrName>ppt_y</p:attrName>
                                        </p:attrNameLst>
                                      </p:cBhvr>
                                      <p:tavLst>
                                        <p:tav tm="0" fmla="#ppt_y-sin(pi*$)/81">
                                          <p:val>
                                            <p:fltVal val="0"/>
                                          </p:val>
                                        </p:tav>
                                        <p:tav tm="100000">
                                          <p:val>
                                            <p:fltVal val="1"/>
                                          </p:val>
                                        </p:tav>
                                      </p:tavLst>
                                    </p:anim>
                                    <p:animScale>
                                      <p:cBhvr>
                                        <p:cTn id="63" dur="26">
                                          <p:stCondLst>
                                            <p:cond delay="650"/>
                                          </p:stCondLst>
                                        </p:cTn>
                                        <p:tgtEl>
                                          <p:spTgt spid="9241"/>
                                        </p:tgtEl>
                                      </p:cBhvr>
                                      <p:to x="100000" y="60000"/>
                                    </p:animScale>
                                    <p:animScale>
                                      <p:cBhvr>
                                        <p:cTn id="64" dur="166" decel="50000">
                                          <p:stCondLst>
                                            <p:cond delay="676"/>
                                          </p:stCondLst>
                                        </p:cTn>
                                        <p:tgtEl>
                                          <p:spTgt spid="9241"/>
                                        </p:tgtEl>
                                      </p:cBhvr>
                                      <p:to x="100000" y="100000"/>
                                    </p:animScale>
                                    <p:animScale>
                                      <p:cBhvr>
                                        <p:cTn id="65" dur="26">
                                          <p:stCondLst>
                                            <p:cond delay="1312"/>
                                          </p:stCondLst>
                                        </p:cTn>
                                        <p:tgtEl>
                                          <p:spTgt spid="9241"/>
                                        </p:tgtEl>
                                      </p:cBhvr>
                                      <p:to x="100000" y="80000"/>
                                    </p:animScale>
                                    <p:animScale>
                                      <p:cBhvr>
                                        <p:cTn id="66" dur="166" decel="50000">
                                          <p:stCondLst>
                                            <p:cond delay="1338"/>
                                          </p:stCondLst>
                                        </p:cTn>
                                        <p:tgtEl>
                                          <p:spTgt spid="9241"/>
                                        </p:tgtEl>
                                      </p:cBhvr>
                                      <p:to x="100000" y="100000"/>
                                    </p:animScale>
                                    <p:animScale>
                                      <p:cBhvr>
                                        <p:cTn id="67" dur="26">
                                          <p:stCondLst>
                                            <p:cond delay="1642"/>
                                          </p:stCondLst>
                                        </p:cTn>
                                        <p:tgtEl>
                                          <p:spTgt spid="9241"/>
                                        </p:tgtEl>
                                      </p:cBhvr>
                                      <p:to x="100000" y="90000"/>
                                    </p:animScale>
                                    <p:animScale>
                                      <p:cBhvr>
                                        <p:cTn id="68" dur="166" decel="50000">
                                          <p:stCondLst>
                                            <p:cond delay="1668"/>
                                          </p:stCondLst>
                                        </p:cTn>
                                        <p:tgtEl>
                                          <p:spTgt spid="9241"/>
                                        </p:tgtEl>
                                      </p:cBhvr>
                                      <p:to x="100000" y="100000"/>
                                    </p:animScale>
                                    <p:animScale>
                                      <p:cBhvr>
                                        <p:cTn id="69" dur="26">
                                          <p:stCondLst>
                                            <p:cond delay="1808"/>
                                          </p:stCondLst>
                                        </p:cTn>
                                        <p:tgtEl>
                                          <p:spTgt spid="9241"/>
                                        </p:tgtEl>
                                      </p:cBhvr>
                                      <p:to x="100000" y="95000"/>
                                    </p:animScale>
                                    <p:animScale>
                                      <p:cBhvr>
                                        <p:cTn id="70" dur="166" decel="50000">
                                          <p:stCondLst>
                                            <p:cond delay="1834"/>
                                          </p:stCondLst>
                                        </p:cTn>
                                        <p:tgtEl>
                                          <p:spTgt spid="924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9" grpId="0"/>
      <p:bldP spid="9230" grpId="0" bldLvl="0" animBg="1"/>
      <p:bldP spid="9231" grpId="0" bldLvl="0" animBg="1"/>
      <p:bldP spid="9240" grpId="0" animBg="1"/>
      <p:bldP spid="924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2236256"/>
            <a:ext cx="10515600" cy="4351338"/>
          </a:xfrm>
        </p:spPr>
        <p:txBody>
          <a:bodyPr/>
          <a:lstStyle/>
          <a:p>
            <a:r>
              <a:rPr lang="zh-CN" altLang="en-US" dirty="0"/>
              <a:t>两个问题如何解决：</a:t>
            </a:r>
            <a:endParaRPr lang="en-US" altLang="zh-CN" dirty="0"/>
          </a:p>
          <a:p>
            <a:pPr lvl="1"/>
            <a:r>
              <a:rPr lang="zh-CN" altLang="en-US" dirty="0">
                <a:solidFill>
                  <a:srgbClr val="0070C0"/>
                </a:solidFill>
              </a:rPr>
              <a:t>在每一轮如何改变训练数据的权值或概率分布</a:t>
            </a:r>
            <a:endParaRPr lang="en-US" altLang="zh-CN" dirty="0">
              <a:solidFill>
                <a:srgbClr val="0070C0"/>
              </a:solidFill>
            </a:endParaRPr>
          </a:p>
          <a:p>
            <a:pPr lvl="1"/>
            <a:r>
              <a:rPr lang="en-US" altLang="zh-CN" dirty="0" err="1"/>
              <a:t>AdaBoost</a:t>
            </a:r>
            <a:r>
              <a:rPr lang="zh-CN" altLang="en-US" dirty="0"/>
              <a:t>：提高那些被前一轮弱分类器错误分类样本的权值，</a:t>
            </a:r>
            <a:r>
              <a:rPr lang="zh-CN" altLang="en-US" dirty="0"/>
              <a:t>而降低那些被正确分类样本的权值</a:t>
            </a:r>
            <a:endParaRPr lang="en-US" altLang="zh-CN" dirty="0"/>
          </a:p>
          <a:p>
            <a:pPr lvl="1"/>
            <a:endParaRPr lang="en-US" altLang="zh-CN" dirty="0"/>
          </a:p>
          <a:p>
            <a:pPr lvl="1"/>
            <a:r>
              <a:rPr lang="zh-CN" altLang="en-US" dirty="0">
                <a:solidFill>
                  <a:srgbClr val="0070C0"/>
                </a:solidFill>
              </a:rPr>
              <a:t>如何将弱分类器组合成一个强分类器</a:t>
            </a:r>
            <a:endParaRPr lang="en-US" altLang="zh-CN" dirty="0">
              <a:solidFill>
                <a:srgbClr val="0070C0"/>
              </a:solidFill>
            </a:endParaRPr>
          </a:p>
          <a:p>
            <a:pPr lvl="1"/>
            <a:r>
              <a:rPr lang="en-US" altLang="zh-CN" dirty="0" err="1"/>
              <a:t>AdaBoost</a:t>
            </a:r>
            <a:r>
              <a:rPr lang="zh-CN" altLang="en-US" dirty="0"/>
              <a:t>：加权多数表决，加大分类误差率小的弱分类器的权值，使其在表决中起较大的作用，减小分类误差率大的弱分类器的权值，使其在表决中起较小的作用</a:t>
            </a:r>
            <a:endParaRPr lang="zh-CN" altLang="en-US" dirty="0"/>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基本概念</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07768" y="6319530"/>
            <a:ext cx="1800200"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651086" y="6208088"/>
            <a:ext cx="146925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12024" y="6319530"/>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a:t>
            </a:r>
            <a:r>
              <a:rPr lang="en-US" altLang="zh-CN" dirty="0" err="1"/>
              <a:t>Boost</a:t>
            </a:r>
            <a:r>
              <a:rPr lang="zh-CN" altLang="en-US" dirty="0"/>
              <a:t>基本概念</a:t>
            </a:r>
            <a:endParaRPr lang="zh-CN" altLang="en-US" dirty="0"/>
          </a:p>
        </p:txBody>
      </p:sp>
      <p:grpSp>
        <p:nvGrpSpPr>
          <p:cNvPr id="3" name="组合 2"/>
          <p:cNvGrpSpPr/>
          <p:nvPr/>
        </p:nvGrpSpPr>
        <p:grpSpPr>
          <a:xfrm>
            <a:off x="2853055" y="2219325"/>
            <a:ext cx="6264910" cy="4316095"/>
            <a:chOff x="4493" y="3495"/>
            <a:chExt cx="9866" cy="6797"/>
          </a:xfrm>
        </p:grpSpPr>
        <p:pic>
          <p:nvPicPr>
            <p:cNvPr id="218114" name="Picture 2" descr="http://img.blog.csdn.net/20131103130244828?watermark/2/text/aHR0cDovL2Jsb2cuY3Nkbi5uZXQvRGFya19TY29wZQ==/font/5a6L5L2T/fontsize/400/fill/I0JBQkFCMA==/dissolve/70/gravity/SouthEast"/>
            <p:cNvPicPr>
              <a:picLocks noChangeAspect="1" noChangeArrowheads="1"/>
            </p:cNvPicPr>
            <p:nvPr/>
          </p:nvPicPr>
          <p:blipFill>
            <a:blip r:embed="rId1">
              <a:extLst>
                <a:ext uri="{28A0092B-C50C-407E-A947-70E740481C1C}">
                  <a14:useLocalDpi xmlns:a14="http://schemas.microsoft.com/office/drawing/2010/main" val="0"/>
                </a:ext>
              </a:extLst>
            </a:blip>
            <a:srcRect b="22850"/>
            <a:stretch>
              <a:fillRect/>
            </a:stretch>
          </p:blipFill>
          <p:spPr bwMode="auto">
            <a:xfrm>
              <a:off x="4493" y="3495"/>
              <a:ext cx="9866" cy="5328"/>
            </a:xfrm>
            <a:prstGeom prst="rect">
              <a:avLst/>
            </a:prstGeom>
            <a:noFill/>
            <a:extLst>
              <a:ext uri="{909E8E84-426E-40DD-AFC4-6F175D3DCCD1}">
                <a14:hiddenFill xmlns:a14="http://schemas.microsoft.com/office/drawing/2010/main">
                  <a:solidFill>
                    <a:srgbClr val="FFFFFF"/>
                  </a:solidFill>
                </a14:hiddenFill>
              </a:ext>
            </a:extLst>
          </p:spPr>
        </p:pic>
        <p:pic>
          <p:nvPicPr>
            <p:cNvPr id="2" name="334E55B0-647D-440b-865C-3EC943EB4CBC-1" descr="wpsoffice"/>
            <p:cNvPicPr>
              <a:picLocks noChangeAspect="1"/>
            </p:cNvPicPr>
            <p:nvPr/>
          </p:nvPicPr>
          <p:blipFill>
            <a:blip r:embed="rId2"/>
            <a:stretch>
              <a:fillRect/>
            </a:stretch>
          </p:blipFill>
          <p:spPr>
            <a:xfrm>
              <a:off x="5617" y="8664"/>
              <a:ext cx="7965" cy="1628"/>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46076"/>
            <a:ext cx="10515600" cy="4351338"/>
          </a:xfrm>
        </p:spPr>
        <p:txBody>
          <a:bodyPr/>
          <a:lstStyle/>
          <a:p>
            <a:r>
              <a:rPr lang="zh-CN" altLang="en-US" dirty="0"/>
              <a:t>输入：二分类的训练数据集</a:t>
            </a:r>
            <a:endParaRPr lang="en-US" altLang="zh-CN" dirty="0"/>
          </a:p>
          <a:p>
            <a:r>
              <a:rPr lang="en-US" altLang="zh-CN" dirty="0"/>
              <a:t> </a:t>
            </a:r>
            <a:endParaRPr lang="zh-CN" altLang="en-US" dirty="0"/>
          </a:p>
          <a:p>
            <a:r>
              <a:rPr lang="zh-CN" altLang="en-US" dirty="0"/>
              <a:t>输出：最终分类器</a:t>
            </a:r>
            <a:endParaRPr lang="en-US" altLang="zh-CN" dirty="0"/>
          </a:p>
          <a:p>
            <a:endParaRPr lang="en-US" altLang="zh-CN" dirty="0"/>
          </a:p>
          <a:p>
            <a:r>
              <a:rPr lang="en-US" altLang="zh-CN" dirty="0"/>
              <a:t>1. </a:t>
            </a:r>
            <a:r>
              <a:rPr lang="zh-CN" altLang="en-US" dirty="0"/>
              <a:t>初始化训练数据的起始权值分布</a:t>
            </a:r>
            <a:endParaRPr lang="en-US" altLang="zh-CN" dirty="0"/>
          </a:p>
          <a:p>
            <a:endParaRPr lang="en-US" altLang="zh-CN" dirty="0"/>
          </a:p>
        </p:txBody>
      </p:sp>
      <p:pic>
        <p:nvPicPr>
          <p:cNvPr id="22119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81205" y="5193509"/>
            <a:ext cx="2930625" cy="378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9861" y="5013905"/>
            <a:ext cx="2831952" cy="72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算法</a:t>
            </a:r>
            <a:endParaRPr lang="zh-CN" altLang="en-US" dirty="0"/>
          </a:p>
        </p:txBody>
      </p:sp>
      <p:pic>
        <p:nvPicPr>
          <p:cNvPr id="2" name="334E55B0-647D-440b-865C-3EC943EB4CBC-2" descr="wpsoffice"/>
          <p:cNvPicPr>
            <a:picLocks noChangeAspect="1"/>
          </p:cNvPicPr>
          <p:nvPr/>
        </p:nvPicPr>
        <p:blipFill>
          <a:blip r:embed="rId3"/>
          <a:stretch>
            <a:fillRect/>
          </a:stretch>
        </p:blipFill>
        <p:spPr>
          <a:xfrm>
            <a:off x="5511800" y="1756410"/>
            <a:ext cx="6251664" cy="395288"/>
          </a:xfrm>
          <a:prstGeom prst="rect">
            <a:avLst/>
          </a:prstGeom>
        </p:spPr>
      </p:pic>
      <p:cxnSp>
        <p:nvCxnSpPr>
          <p:cNvPr id="4" name="直接箭头连接符 3"/>
          <p:cNvCxnSpPr/>
          <p:nvPr/>
        </p:nvCxnSpPr>
        <p:spPr>
          <a:xfrm flipV="1">
            <a:off x="4957445" y="2152015"/>
            <a:ext cx="339725" cy="20701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 name="334E55B0-647D-440b-865C-3EC943EB4CBC-3" descr="wpsoffice"/>
          <p:cNvPicPr>
            <a:picLocks noChangeAspect="1"/>
          </p:cNvPicPr>
          <p:nvPr/>
        </p:nvPicPr>
        <p:blipFill>
          <a:blip r:embed="rId4"/>
          <a:stretch>
            <a:fillRect/>
          </a:stretch>
        </p:blipFill>
        <p:spPr>
          <a:xfrm>
            <a:off x="1161415" y="2979420"/>
            <a:ext cx="5505450" cy="395288"/>
          </a:xfrm>
          <a:prstGeom prst="rect">
            <a:avLst/>
          </a:prstGeom>
        </p:spPr>
      </p:pic>
      <p:pic>
        <p:nvPicPr>
          <p:cNvPr id="6" name="334E55B0-647D-440b-865C-3EC943EB4CBC-4" descr="wpsoffice"/>
          <p:cNvPicPr>
            <a:picLocks noChangeAspect="1"/>
          </p:cNvPicPr>
          <p:nvPr/>
        </p:nvPicPr>
        <p:blipFill>
          <a:blip r:embed="rId5"/>
          <a:stretch>
            <a:fillRect/>
          </a:stretch>
        </p:blipFill>
        <p:spPr>
          <a:xfrm>
            <a:off x="4574540" y="3908425"/>
            <a:ext cx="937260" cy="474345"/>
          </a:xfrm>
          <a:prstGeom prst="rect">
            <a:avLst/>
          </a:prstGeom>
        </p:spPr>
      </p:pic>
      <p:cxnSp>
        <p:nvCxnSpPr>
          <p:cNvPr id="7" name="直接箭头连接符 6"/>
          <p:cNvCxnSpPr/>
          <p:nvPr/>
        </p:nvCxnSpPr>
        <p:spPr>
          <a:xfrm>
            <a:off x="4108450" y="3995420"/>
            <a:ext cx="319405" cy="18669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36256"/>
            <a:ext cx="10515600" cy="4351338"/>
          </a:xfrm>
        </p:spPr>
        <p:txBody>
          <a:bodyPr>
            <a:normAutofit fontScale="92500" lnSpcReduction="20000"/>
          </a:bodyPr>
          <a:lstStyle/>
          <a:p>
            <a:r>
              <a:rPr lang="en-US" altLang="zh-CN" dirty="0"/>
              <a:t>2. </a:t>
            </a:r>
            <a:r>
              <a:rPr lang="zh-CN" altLang="en-US" dirty="0"/>
              <a:t>对</a:t>
            </a:r>
            <a:r>
              <a:rPr lang="en-US" altLang="zh-CN" dirty="0"/>
              <a:t>m</a:t>
            </a:r>
            <a:r>
              <a:rPr lang="zh-CN" altLang="en-US" dirty="0"/>
              <a:t>个弱分类器</a:t>
            </a:r>
            <a:r>
              <a:rPr lang="en-US" altLang="zh-CN" dirty="0"/>
              <a:t>m = 1, 2, ..., M</a:t>
            </a:r>
            <a:endParaRPr lang="en-US" altLang="zh-CN" dirty="0"/>
          </a:p>
          <a:p>
            <a:pPr marL="0" indent="0">
              <a:buNone/>
            </a:pPr>
            <a:r>
              <a:rPr lang="en-US" altLang="zh-CN" dirty="0"/>
              <a:t>	 a</a:t>
            </a:r>
            <a:r>
              <a:rPr lang="zh-CN" altLang="en-US" dirty="0"/>
              <a:t>、在权值</a:t>
            </a:r>
            <a:r>
              <a:rPr lang="en-US" altLang="zh-CN" dirty="0" err="1"/>
              <a:t>D</a:t>
            </a:r>
            <a:r>
              <a:rPr lang="en-US" altLang="zh-CN" baseline="-25000" dirty="0" err="1"/>
              <a:t>m</a:t>
            </a:r>
            <a:r>
              <a:rPr lang="zh-CN" altLang="en-US" dirty="0"/>
              <a:t>下训练数据集，得到弱分类器</a:t>
            </a:r>
            <a:endParaRPr lang="en-US" altLang="zh-CN" dirty="0"/>
          </a:p>
          <a:p>
            <a:pPr marL="0" indent="0">
              <a:buNone/>
            </a:pPr>
            <a:endParaRPr lang="en-US" altLang="zh-CN" dirty="0"/>
          </a:p>
          <a:p>
            <a:pPr marL="0" indent="0">
              <a:buNone/>
            </a:pPr>
            <a:r>
              <a:rPr lang="en-US" altLang="zh-CN" dirty="0"/>
              <a:t>            b</a:t>
            </a:r>
            <a:r>
              <a:rPr lang="zh-CN" altLang="en-US" dirty="0"/>
              <a:t>、计算</a:t>
            </a:r>
            <a:r>
              <a:rPr lang="en-US" altLang="zh-CN" dirty="0" err="1"/>
              <a:t>G</a:t>
            </a:r>
            <a:r>
              <a:rPr lang="en-US" altLang="zh-CN" baseline="-25000" dirty="0" err="1"/>
              <a:t>m</a:t>
            </a:r>
            <a:r>
              <a:rPr lang="zh-CN" altLang="en-US" dirty="0"/>
              <a:t>的训练误差</a:t>
            </a:r>
            <a:endParaRPr lang="en-US" altLang="zh-CN" dirty="0"/>
          </a:p>
          <a:p>
            <a:pPr marL="0" indent="0">
              <a:buNone/>
            </a:pPr>
            <a:endParaRPr lang="en-US" altLang="zh-CN" dirty="0"/>
          </a:p>
          <a:p>
            <a:pPr marL="0" indent="0">
              <a:buNone/>
            </a:pPr>
            <a:endParaRPr lang="en-US" altLang="zh-CN" dirty="0"/>
          </a:p>
          <a:p>
            <a:pPr marL="0" indent="0">
              <a:buNone/>
            </a:pPr>
            <a:r>
              <a:rPr lang="en-US" altLang="zh-CN" dirty="0"/>
              <a:t> 	 c</a:t>
            </a:r>
            <a:r>
              <a:rPr lang="zh-CN" altLang="en-US" dirty="0"/>
              <a:t>、计算</a:t>
            </a:r>
            <a:r>
              <a:rPr lang="en-US" altLang="zh-CN" dirty="0" err="1"/>
              <a:t>G</a:t>
            </a:r>
            <a:r>
              <a:rPr lang="en-US" altLang="zh-CN" baseline="-25000" dirty="0" err="1"/>
              <a:t>m</a:t>
            </a:r>
            <a:r>
              <a:rPr lang="zh-CN" altLang="en-US" dirty="0"/>
              <a:t>的系数</a:t>
            </a:r>
            <a:endParaRPr lang="en-US" altLang="zh-CN" dirty="0"/>
          </a:p>
          <a:p>
            <a:pPr marL="0" indent="0">
              <a:buNone/>
            </a:pPr>
            <a:r>
              <a:rPr lang="en-US" altLang="zh-CN" dirty="0"/>
              <a:t>            d</a:t>
            </a:r>
            <a:r>
              <a:rPr lang="zh-CN" altLang="en-US" dirty="0"/>
              <a:t>、更新训练数据集的权值分布</a:t>
            </a:r>
            <a:endParaRPr lang="en-US" altLang="zh-CN" dirty="0"/>
          </a:p>
          <a:p>
            <a:pPr marL="0" indent="0">
              <a:buNone/>
            </a:pPr>
            <a:endParaRPr lang="en-US" altLang="zh-CN" dirty="0"/>
          </a:p>
          <a:p>
            <a:pPr marL="0" indent="0">
              <a:buNone/>
            </a:pPr>
            <a:r>
              <a:rPr lang="en-US" altLang="zh-CN" dirty="0"/>
              <a:t>    </a:t>
            </a:r>
            <a:r>
              <a:rPr lang="zh-CN" altLang="en-US" dirty="0"/>
              <a:t>是规范化因子</a:t>
            </a:r>
            <a:endParaRPr lang="zh-CN" altLang="en-US" dirty="0"/>
          </a:p>
        </p:txBody>
      </p:sp>
      <p:pic>
        <p:nvPicPr>
          <p:cNvPr id="221193"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36475" y="3354968"/>
            <a:ext cx="4990899"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6471" y="4164698"/>
            <a:ext cx="1500554" cy="562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127" y="5464466"/>
            <a:ext cx="4307145"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4632" y="5325669"/>
            <a:ext cx="3715943"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5348" y="6035234"/>
            <a:ext cx="3770782" cy="76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算法</a:t>
            </a:r>
            <a:endParaRPr lang="zh-CN" altLang="en-US" dirty="0"/>
          </a:p>
        </p:txBody>
      </p:sp>
      <p:pic>
        <p:nvPicPr>
          <p:cNvPr id="2" name="334E55B0-647D-440b-865C-3EC943EB4CBC-5" descr="/private/var/folders/ps/swk8gj2x4sb8ss2k90ytdvb40000gn/T/com.kingsoft.wpsoffice.mac/wpsoffice.yOjnMMwpsoffice"/>
          <p:cNvPicPr>
            <a:picLocks noChangeAspect="1"/>
          </p:cNvPicPr>
          <p:nvPr/>
        </p:nvPicPr>
        <p:blipFill>
          <a:blip r:embed="rId6"/>
          <a:stretch>
            <a:fillRect/>
          </a:stretch>
        </p:blipFill>
        <p:spPr>
          <a:xfrm>
            <a:off x="7164705" y="1762125"/>
            <a:ext cx="4766310" cy="474345"/>
          </a:xfrm>
          <a:prstGeom prst="rect">
            <a:avLst/>
          </a:prstGeom>
        </p:spPr>
      </p:pic>
      <p:cxnSp>
        <p:nvCxnSpPr>
          <p:cNvPr id="4" name="直接箭头连接符 3"/>
          <p:cNvCxnSpPr/>
          <p:nvPr/>
        </p:nvCxnSpPr>
        <p:spPr>
          <a:xfrm flipV="1">
            <a:off x="8285480" y="2446655"/>
            <a:ext cx="492760" cy="21717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5450205" y="3547110"/>
            <a:ext cx="373380" cy="11938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4669155" y="4531995"/>
            <a:ext cx="339090" cy="153035"/>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 name="334E55B0-647D-440b-865C-3EC943EB4CBC-6" descr="wpsoffice"/>
          <p:cNvPicPr>
            <a:picLocks noChangeAspect="1"/>
          </p:cNvPicPr>
          <p:nvPr/>
        </p:nvPicPr>
        <p:blipFill>
          <a:blip r:embed="rId7"/>
          <a:stretch>
            <a:fillRect/>
          </a:stretch>
        </p:blipFill>
        <p:spPr>
          <a:xfrm>
            <a:off x="681990" y="5824220"/>
            <a:ext cx="523875" cy="3381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506345"/>
            <a:ext cx="10515600" cy="3442970"/>
          </a:xfrm>
        </p:spPr>
        <p:txBody>
          <a:bodyPr/>
          <a:lstStyle/>
          <a:p>
            <a:r>
              <a:rPr lang="en-US" altLang="zh-CN" dirty="0"/>
              <a:t>3. </a:t>
            </a:r>
            <a:r>
              <a:rPr lang="zh-CN" altLang="en-US" dirty="0"/>
              <a:t>构建弱分类器的线性组合</a:t>
            </a:r>
            <a:endParaRPr lang="en-US" altLang="zh-CN" dirty="0"/>
          </a:p>
          <a:p>
            <a:endParaRPr lang="en-US" altLang="zh-CN" dirty="0"/>
          </a:p>
          <a:p>
            <a:endParaRPr lang="en-US" altLang="zh-CN" dirty="0"/>
          </a:p>
          <a:p>
            <a:pPr marL="0" indent="0">
              <a:buNone/>
            </a:pPr>
            <a:r>
              <a:rPr lang="zh-CN" altLang="en-US" dirty="0"/>
              <a:t>得到最终分类器</a:t>
            </a:r>
            <a:endParaRPr lang="en-US" altLang="zh-CN" dirty="0"/>
          </a:p>
        </p:txBody>
      </p:sp>
      <p:pic>
        <p:nvPicPr>
          <p:cNvPr id="2232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55840" y="3032956"/>
            <a:ext cx="241586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4716" y="4780412"/>
            <a:ext cx="4542567" cy="728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算法</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410" y="2188210"/>
            <a:ext cx="8425180" cy="4594860"/>
          </a:xfrm>
        </p:spPr>
        <p:txBody>
          <a:bodyPr>
            <a:normAutofit/>
          </a:bodyPr>
          <a:lstStyle/>
          <a:p>
            <a:r>
              <a:rPr lang="zh-CN" altLang="en-US" dirty="0"/>
              <a:t>步骤  </a:t>
            </a:r>
            <a:r>
              <a:rPr lang="en-US" altLang="zh-CN" dirty="0"/>
              <a:t>b</a:t>
            </a:r>
            <a:endParaRPr lang="en-US" altLang="zh-CN" dirty="0"/>
          </a:p>
          <a:p>
            <a:endParaRPr lang="en-US" altLang="zh-CN" dirty="0"/>
          </a:p>
          <a:p>
            <a:r>
              <a:rPr lang="zh-CN" altLang="en-US" dirty="0"/>
              <a:t>步骤  </a:t>
            </a:r>
            <a:r>
              <a:rPr lang="en-US" altLang="zh-CN" dirty="0"/>
              <a:t>c</a:t>
            </a:r>
            <a:endParaRPr lang="en-US" altLang="zh-CN" dirty="0"/>
          </a:p>
          <a:p>
            <a:pPr marL="0" indent="0">
              <a:buNone/>
            </a:pPr>
            <a:endParaRPr lang="en-US" altLang="zh-CN" dirty="0"/>
          </a:p>
          <a:p>
            <a:r>
              <a:rPr lang="zh-CN" altLang="en-US" dirty="0"/>
              <a:t>步骤  </a:t>
            </a:r>
            <a:r>
              <a:rPr lang="en-US" altLang="zh-CN" dirty="0"/>
              <a:t>d</a:t>
            </a:r>
            <a:endParaRPr lang="en-US" altLang="zh-CN" dirty="0"/>
          </a:p>
          <a:p>
            <a:endParaRPr lang="en-US" altLang="zh-CN" dirty="0"/>
          </a:p>
          <a:p>
            <a:endParaRPr lang="en-US" altLang="zh-CN" dirty="0"/>
          </a:p>
          <a:p>
            <a:endParaRPr lang="en-US" altLang="zh-CN" dirty="0"/>
          </a:p>
          <a:p>
            <a:r>
              <a:rPr lang="zh-CN" altLang="en-US" dirty="0"/>
              <a:t>误分类的样本权值放大</a:t>
            </a:r>
            <a:endParaRPr lang="zh-CN" altLang="en-US" dirty="0"/>
          </a:p>
        </p:txBody>
      </p:sp>
      <p:pic>
        <p:nvPicPr>
          <p:cNvPr id="22221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38547" y="2226997"/>
            <a:ext cx="3900895"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7059" y="2082981"/>
            <a:ext cx="131567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504" y="2997609"/>
            <a:ext cx="2437997" cy="948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275" y="4211926"/>
            <a:ext cx="3960440"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0223" y="5909881"/>
            <a:ext cx="1640711" cy="68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6573" y="3100128"/>
            <a:ext cx="2792285" cy="799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算法说明</a:t>
            </a:r>
            <a:endParaRPr lang="zh-CN" altLang="en-US" dirty="0"/>
          </a:p>
        </p:txBody>
      </p:sp>
      <p:cxnSp>
        <p:nvCxnSpPr>
          <p:cNvPr id="2" name="直接箭头连接符 1"/>
          <p:cNvCxnSpPr/>
          <p:nvPr/>
        </p:nvCxnSpPr>
        <p:spPr>
          <a:xfrm flipV="1">
            <a:off x="5959475" y="6263640"/>
            <a:ext cx="417195" cy="17018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36256"/>
            <a:ext cx="10515600" cy="4351338"/>
          </a:xfrm>
        </p:spPr>
        <p:txBody>
          <a:bodyPr>
            <a:normAutofit fontScale="92500" lnSpcReduction="20000"/>
          </a:bodyPr>
          <a:lstStyle/>
          <a:p>
            <a:endParaRPr lang="en-US" altLang="zh-CN" dirty="0"/>
          </a:p>
          <a:p>
            <a:endParaRPr lang="en-US" altLang="zh-CN" dirty="0"/>
          </a:p>
          <a:p>
            <a:r>
              <a:rPr lang="zh-CN" altLang="en-US" dirty="0"/>
              <a:t>初始化</a:t>
            </a:r>
            <a:endParaRPr lang="en-US" altLang="zh-CN" dirty="0"/>
          </a:p>
          <a:p>
            <a:endParaRPr lang="en-US" altLang="zh-CN" dirty="0"/>
          </a:p>
          <a:p>
            <a:r>
              <a:rPr lang="zh-CN" altLang="en-US" dirty="0"/>
              <a:t>对</a:t>
            </a:r>
            <a:r>
              <a:rPr lang="en-US" altLang="zh-CN" dirty="0"/>
              <a:t>m = 1</a:t>
            </a:r>
            <a:endParaRPr lang="en-US" altLang="zh-CN" dirty="0"/>
          </a:p>
          <a:p>
            <a:r>
              <a:rPr lang="en-US" altLang="zh-CN" dirty="0"/>
              <a:t> a</a:t>
            </a:r>
            <a:r>
              <a:rPr lang="zh-CN" altLang="en-US" dirty="0"/>
              <a:t>、在权值分布为</a:t>
            </a:r>
            <a:r>
              <a:rPr lang="en-US" altLang="zh-CN" dirty="0"/>
              <a:t>D</a:t>
            </a:r>
            <a:r>
              <a:rPr lang="en-US" altLang="zh-CN" baseline="-25000" dirty="0"/>
              <a:t>1</a:t>
            </a:r>
            <a:r>
              <a:rPr lang="zh-CN" altLang="en-US" dirty="0"/>
              <a:t>的数据集上，阈值取</a:t>
            </a:r>
            <a:r>
              <a:rPr lang="en-US" altLang="zh-CN" dirty="0"/>
              <a:t>2.5</a:t>
            </a:r>
            <a:r>
              <a:rPr lang="zh-CN" altLang="en-US" dirty="0"/>
              <a:t>，分类误差率最小，基本弱分类器：</a:t>
            </a:r>
            <a:endParaRPr lang="en-US" altLang="zh-CN" dirty="0"/>
          </a:p>
          <a:p>
            <a:endParaRPr lang="en-US" altLang="zh-CN" dirty="0"/>
          </a:p>
          <a:p>
            <a:r>
              <a:rPr lang="en-US" altLang="zh-CN" dirty="0"/>
              <a:t> b</a:t>
            </a:r>
            <a:r>
              <a:rPr lang="zh-CN" altLang="en-US" dirty="0"/>
              <a:t>、</a:t>
            </a:r>
            <a:r>
              <a:rPr lang="en-US" altLang="zh-CN" dirty="0"/>
              <a:t>G</a:t>
            </a:r>
            <a:r>
              <a:rPr lang="en-US" altLang="zh-CN" baseline="-25000" dirty="0"/>
              <a:t>1</a:t>
            </a:r>
            <a:r>
              <a:rPr lang="en-US" altLang="zh-CN" dirty="0"/>
              <a:t>(x)</a:t>
            </a:r>
            <a:r>
              <a:rPr lang="zh-CN" altLang="en-US" dirty="0"/>
              <a:t>的误差率：</a:t>
            </a:r>
            <a:endParaRPr lang="en-GB" altLang="zh-CN" dirty="0"/>
          </a:p>
          <a:p>
            <a:endParaRPr lang="en-US" altLang="zh-CN" dirty="0"/>
          </a:p>
          <a:p>
            <a:r>
              <a:rPr lang="en-US" altLang="zh-CN" dirty="0"/>
              <a:t> c</a:t>
            </a:r>
            <a:r>
              <a:rPr lang="zh-CN" altLang="en-US" dirty="0"/>
              <a:t>、</a:t>
            </a:r>
            <a:r>
              <a:rPr lang="en-US" altLang="zh-CN" dirty="0"/>
              <a:t>G</a:t>
            </a:r>
            <a:r>
              <a:rPr lang="en-US" altLang="zh-CN" baseline="-25000" dirty="0"/>
              <a:t>1</a:t>
            </a:r>
            <a:r>
              <a:rPr lang="en-US" altLang="zh-CN" dirty="0"/>
              <a:t>(x)</a:t>
            </a:r>
            <a:r>
              <a:rPr lang="zh-CN" altLang="en-US" dirty="0"/>
              <a:t>的系数：</a:t>
            </a:r>
            <a:r>
              <a:rPr lang="en-US" altLang="zh-CN" dirty="0"/>
              <a:t>	</a:t>
            </a:r>
            <a:endParaRPr lang="en-US" altLang="zh-CN" dirty="0"/>
          </a:p>
        </p:txBody>
      </p:sp>
      <p:pic>
        <p:nvPicPr>
          <p:cNvPr id="2242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7478" y="1430070"/>
            <a:ext cx="878632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494" y="2729331"/>
            <a:ext cx="3298990" cy="86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90" y="4592416"/>
            <a:ext cx="2697249"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3983" y="5405627"/>
            <a:ext cx="31849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2011" y="5977455"/>
            <a:ext cx="2868319"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cxnSp>
        <p:nvCxnSpPr>
          <p:cNvPr id="2" name="直接箭头连接符 1"/>
          <p:cNvCxnSpPr/>
          <p:nvPr/>
        </p:nvCxnSpPr>
        <p:spPr>
          <a:xfrm flipV="1">
            <a:off x="2240915" y="2952750"/>
            <a:ext cx="577215" cy="169545"/>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89405" y="2199640"/>
            <a:ext cx="8425180" cy="4255770"/>
          </a:xfrm>
        </p:spPr>
        <p:txBody>
          <a:bodyPr>
            <a:normAutofit/>
          </a:bodyPr>
          <a:lstStyle/>
          <a:p>
            <a:r>
              <a:rPr lang="en-US" altLang="zh-CN" dirty="0"/>
              <a:t> d</a:t>
            </a:r>
            <a:r>
              <a:rPr lang="zh-CN" altLang="en-US" dirty="0"/>
              <a:t>、更新训练数据的权值分布</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分类器</a:t>
            </a:r>
            <a:r>
              <a:rPr lang="en-US" altLang="zh-CN" dirty="0"/>
              <a:t>sign[f</a:t>
            </a:r>
            <a:r>
              <a:rPr lang="en-US" altLang="zh-CN" baseline="-25000" dirty="0"/>
              <a:t>1</a:t>
            </a:r>
            <a:r>
              <a:rPr lang="en-US" altLang="zh-CN" dirty="0"/>
              <a:t>(x)]</a:t>
            </a:r>
            <a:r>
              <a:rPr lang="zh-CN" altLang="en-US" dirty="0"/>
              <a:t>在</a:t>
            </a:r>
            <a:r>
              <a:rPr lang="zh-CN" altLang="en-US" dirty="0"/>
              <a:t>训练数据集上有</a:t>
            </a:r>
            <a:r>
              <a:rPr lang="en-US" altLang="zh-CN" dirty="0"/>
              <a:t>3</a:t>
            </a:r>
            <a:r>
              <a:rPr lang="zh-CN" altLang="en-US" dirty="0"/>
              <a:t>个误分类点</a:t>
            </a:r>
            <a:endParaRPr lang="en-US" altLang="zh-CN" dirty="0"/>
          </a:p>
        </p:txBody>
      </p:sp>
      <p:pic>
        <p:nvPicPr>
          <p:cNvPr id="2252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1900" y="2847963"/>
            <a:ext cx="6547532"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1339" y="1120513"/>
            <a:ext cx="10515600" cy="1325563"/>
          </a:xfrm>
        </p:spPr>
        <p:txBody>
          <a:bodyPr/>
          <a:lstStyle/>
          <a:p>
            <a:r>
              <a:rPr lang="zh-CN" altLang="en-US" dirty="0"/>
              <a:t>提纲</a:t>
            </a:r>
            <a:endParaRPr lang="zh-CN" altLang="en-US" dirty="0"/>
          </a:p>
        </p:txBody>
      </p:sp>
      <p:sp>
        <p:nvSpPr>
          <p:cNvPr id="3" name="内容占位符 2"/>
          <p:cNvSpPr>
            <a:spLocks noGrp="1"/>
          </p:cNvSpPr>
          <p:nvPr>
            <p:ph idx="1"/>
          </p:nvPr>
        </p:nvSpPr>
        <p:spPr>
          <a:xfrm>
            <a:off x="1883410" y="2446020"/>
            <a:ext cx="8425180" cy="2161540"/>
          </a:xfrm>
        </p:spPr>
        <p:txBody>
          <a:bodyPr/>
          <a:lstStyle/>
          <a:p>
            <a:r>
              <a:rPr lang="en-US" altLang="zh-CN" dirty="0" err="1"/>
              <a:t>AdaBoost</a:t>
            </a:r>
            <a:r>
              <a:rPr lang="zh-CN" altLang="en-US" dirty="0"/>
              <a:t>的起源和基本概念</a:t>
            </a:r>
            <a:endParaRPr lang="en-US" altLang="zh-CN" dirty="0"/>
          </a:p>
          <a:p>
            <a:r>
              <a:rPr lang="en-US" altLang="zh-CN" dirty="0" err="1"/>
              <a:t>AdaBoost</a:t>
            </a:r>
            <a:r>
              <a:rPr lang="zh-CN" altLang="en-US" dirty="0"/>
              <a:t>算法</a:t>
            </a:r>
            <a:endParaRPr lang="en-US" altLang="zh-CN" dirty="0"/>
          </a:p>
          <a:p>
            <a:r>
              <a:rPr lang="zh-CN" altLang="en-US" dirty="0"/>
              <a:t>前向分步训练算法</a:t>
            </a:r>
            <a:endParaRPr lang="en-US" altLang="zh-CN" dirty="0"/>
          </a:p>
          <a:p>
            <a:r>
              <a:rPr lang="en-US" altLang="zh-CN" dirty="0" err="1"/>
              <a:t>AdaBoost</a:t>
            </a:r>
            <a:r>
              <a:rPr lang="zh-CN" altLang="en-US" dirty="0"/>
              <a:t>编程</a:t>
            </a:r>
            <a:endParaRPr lang="en-US" altLang="zh-CN" dirty="0"/>
          </a:p>
          <a:p>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13510" y="2106295"/>
            <a:ext cx="8425180" cy="4629150"/>
          </a:xfrm>
        </p:spPr>
        <p:txBody>
          <a:bodyPr>
            <a:normAutofit/>
          </a:bodyPr>
          <a:lstStyle/>
          <a:p>
            <a:r>
              <a:rPr lang="zh-CN" altLang="en-US" sz="2400" dirty="0"/>
              <a:t>对</a:t>
            </a:r>
            <a:r>
              <a:rPr lang="en-US" altLang="zh-CN" sz="2400" dirty="0"/>
              <a:t>m = 2</a:t>
            </a:r>
            <a:endParaRPr lang="en-US" altLang="zh-CN" sz="2400" dirty="0"/>
          </a:p>
          <a:p>
            <a:r>
              <a:rPr lang="en-US" altLang="zh-CN" sz="2400" dirty="0"/>
              <a:t>    a</a:t>
            </a:r>
            <a:r>
              <a:rPr lang="zh-CN" altLang="en-US" sz="2400" dirty="0"/>
              <a:t>、在权值分布</a:t>
            </a:r>
            <a:r>
              <a:rPr lang="en-US" altLang="zh-CN" sz="2400" dirty="0"/>
              <a:t>D</a:t>
            </a:r>
            <a:r>
              <a:rPr lang="en-US" altLang="zh-CN" sz="2400" baseline="-25000" dirty="0"/>
              <a:t>2</a:t>
            </a:r>
            <a:r>
              <a:rPr lang="zh-CN" altLang="en-US" sz="2400" dirty="0"/>
              <a:t>上，阈值</a:t>
            </a:r>
            <a:r>
              <a:rPr lang="en-US" altLang="zh-CN" sz="2400" dirty="0"/>
              <a:t>v = 8.5</a:t>
            </a:r>
            <a:r>
              <a:rPr lang="zh-CN" altLang="en-US" sz="2400" dirty="0"/>
              <a:t>时，分类误差率最低</a:t>
            </a:r>
            <a:endParaRPr lang="en-US" altLang="zh-CN" sz="2400" dirty="0"/>
          </a:p>
          <a:p>
            <a:endParaRPr lang="en-US" altLang="zh-CN" sz="2400" dirty="0"/>
          </a:p>
          <a:p>
            <a:endParaRPr lang="en-US" altLang="zh-CN" sz="2400" dirty="0"/>
          </a:p>
          <a:p>
            <a:r>
              <a:rPr lang="en-US" altLang="zh-CN" sz="2400" dirty="0"/>
              <a:t>    b</a:t>
            </a:r>
            <a:r>
              <a:rPr lang="zh-CN" altLang="en-US" sz="2400" dirty="0"/>
              <a:t>、误差率</a:t>
            </a:r>
            <a:endParaRPr lang="en-US" altLang="zh-CN" sz="2400" dirty="0"/>
          </a:p>
          <a:p>
            <a:r>
              <a:rPr lang="en-US" altLang="zh-CN" sz="2400" dirty="0"/>
              <a:t>    c</a:t>
            </a:r>
            <a:r>
              <a:rPr lang="zh-CN" altLang="en-US" sz="2400" dirty="0"/>
              <a:t>、计算</a:t>
            </a:r>
            <a:endParaRPr lang="en-US" altLang="zh-CN" sz="2400" dirty="0"/>
          </a:p>
          <a:p>
            <a:r>
              <a:rPr lang="en-US" altLang="zh-CN" sz="2400" dirty="0"/>
              <a:t>    d</a:t>
            </a:r>
            <a:r>
              <a:rPr lang="zh-CN" altLang="en-US" sz="2400" dirty="0"/>
              <a:t>、更新权值分布</a:t>
            </a:r>
            <a:endParaRPr lang="en-US" altLang="zh-CN" sz="2400" dirty="0"/>
          </a:p>
          <a:p>
            <a:endParaRPr lang="en-US" altLang="zh-CN" sz="2400" dirty="0"/>
          </a:p>
          <a:p>
            <a:pPr marL="0" indent="0">
              <a:buNone/>
            </a:pPr>
            <a:endParaRPr lang="en-US" altLang="zh-CN" sz="2400" dirty="0"/>
          </a:p>
          <a:p>
            <a:r>
              <a:rPr lang="en-US" altLang="zh-CN" sz="2400" dirty="0"/>
              <a:t>    </a:t>
            </a:r>
            <a:r>
              <a:rPr lang="zh-CN" altLang="en-US" sz="2400" dirty="0"/>
              <a:t>分类器</a:t>
            </a:r>
            <a:r>
              <a:rPr lang="en-US" altLang="zh-CN" sz="2400" dirty="0"/>
              <a:t>sign[f</a:t>
            </a:r>
            <a:r>
              <a:rPr lang="en-US" altLang="zh-CN" sz="2400" baseline="-25000" dirty="0"/>
              <a:t>2</a:t>
            </a:r>
            <a:r>
              <a:rPr lang="en-US" altLang="zh-CN" sz="2400" dirty="0"/>
              <a:t>(x)]</a:t>
            </a:r>
            <a:r>
              <a:rPr lang="zh-CN" altLang="en-US" sz="2400" dirty="0">
                <a:sym typeface="+mn-ea"/>
              </a:rPr>
              <a:t>在训练数据集上有</a:t>
            </a:r>
            <a:r>
              <a:rPr lang="en-US" altLang="zh-CN" sz="2400" dirty="0">
                <a:sym typeface="+mn-ea"/>
              </a:rPr>
              <a:t>3</a:t>
            </a:r>
            <a:r>
              <a:rPr lang="zh-CN" altLang="en-US" sz="2400" dirty="0">
                <a:sym typeface="+mn-ea"/>
              </a:rPr>
              <a:t>个误分类点</a:t>
            </a:r>
            <a:endParaRPr lang="en-US" altLang="zh-CN" sz="2400" dirty="0"/>
          </a:p>
        </p:txBody>
      </p:sp>
      <p:pic>
        <p:nvPicPr>
          <p:cNvPr id="2263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89794" y="2913336"/>
            <a:ext cx="2912708" cy="856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647" y="3918027"/>
            <a:ext cx="144016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647" y="4426080"/>
            <a:ext cx="1440160" cy="32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84" y="4642619"/>
            <a:ext cx="5635706" cy="98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cxnSp>
        <p:nvCxnSpPr>
          <p:cNvPr id="2" name="直接箭头连接符 1"/>
          <p:cNvCxnSpPr/>
          <p:nvPr/>
        </p:nvCxnSpPr>
        <p:spPr>
          <a:xfrm>
            <a:off x="4566920" y="5075555"/>
            <a:ext cx="582930"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8974" y="2199892"/>
            <a:ext cx="8424936" cy="5256584"/>
          </a:xfrm>
        </p:spPr>
        <p:txBody>
          <a:bodyPr>
            <a:normAutofit/>
          </a:bodyPr>
          <a:lstStyle/>
          <a:p>
            <a:r>
              <a:rPr lang="zh-CN" altLang="en-US" sz="2400" dirty="0"/>
              <a:t>对</a:t>
            </a:r>
            <a:r>
              <a:rPr lang="en-US" altLang="zh-CN" sz="2400" dirty="0"/>
              <a:t>m = 3</a:t>
            </a:r>
            <a:endParaRPr lang="en-US" altLang="zh-CN" sz="2400" dirty="0"/>
          </a:p>
          <a:p>
            <a:r>
              <a:rPr lang="en-US" altLang="zh-CN" sz="2400" dirty="0"/>
              <a:t>    a</a:t>
            </a:r>
            <a:r>
              <a:rPr lang="zh-CN" altLang="en-US" sz="2400" dirty="0"/>
              <a:t>、在权值分布</a:t>
            </a:r>
            <a:r>
              <a:rPr lang="en-US" altLang="zh-CN" sz="2400" dirty="0"/>
              <a:t>D</a:t>
            </a:r>
            <a:r>
              <a:rPr lang="en-US" altLang="zh-CN" sz="2400" baseline="-25000" dirty="0"/>
              <a:t>3</a:t>
            </a:r>
            <a:r>
              <a:rPr lang="zh-CN" altLang="en-US" sz="2400" dirty="0"/>
              <a:t>上，阈值</a:t>
            </a:r>
            <a:r>
              <a:rPr lang="en-US" altLang="zh-CN" sz="2400" dirty="0"/>
              <a:t>v = 5.5</a:t>
            </a:r>
            <a:r>
              <a:rPr lang="zh-CN" altLang="en-US" sz="2400" dirty="0"/>
              <a:t>时，分类误差率最低</a:t>
            </a:r>
            <a:endParaRPr lang="en-US" altLang="zh-CN" sz="2400" dirty="0"/>
          </a:p>
          <a:p>
            <a:r>
              <a:rPr lang="en-US" altLang="zh-CN" sz="2400" dirty="0"/>
              <a:t>    b</a:t>
            </a:r>
            <a:r>
              <a:rPr lang="zh-CN" altLang="en-US" sz="2400" dirty="0"/>
              <a:t>、误差率</a:t>
            </a:r>
            <a:endParaRPr lang="en-US" altLang="zh-CN" sz="2400" dirty="0"/>
          </a:p>
          <a:p>
            <a:r>
              <a:rPr lang="en-US" altLang="zh-CN" sz="2400" dirty="0"/>
              <a:t>    c</a:t>
            </a:r>
            <a:r>
              <a:rPr lang="zh-CN" altLang="en-US" sz="2400" dirty="0"/>
              <a:t>、计算</a:t>
            </a:r>
            <a:endParaRPr lang="en-US" altLang="zh-CN" sz="2400" dirty="0"/>
          </a:p>
          <a:p>
            <a:r>
              <a:rPr lang="en-US" altLang="zh-CN" sz="2400" dirty="0"/>
              <a:t>    d</a:t>
            </a:r>
            <a:r>
              <a:rPr lang="zh-CN" altLang="en-US" sz="2400" dirty="0"/>
              <a:t>、更新权值分布</a:t>
            </a:r>
            <a:endParaRPr lang="en-US" altLang="zh-CN" sz="2400" dirty="0"/>
          </a:p>
          <a:p>
            <a:pPr marL="0" indent="0">
              <a:buNone/>
            </a:pPr>
            <a:endParaRPr lang="en-US" altLang="zh-CN" sz="2400" dirty="0"/>
          </a:p>
          <a:p>
            <a:pPr marL="0" indent="0">
              <a:buNone/>
            </a:pPr>
            <a:endParaRPr lang="en-US" altLang="zh-CN" sz="2400" dirty="0"/>
          </a:p>
          <a:p>
            <a:r>
              <a:rPr lang="en-US" altLang="zh-CN" sz="2400" dirty="0"/>
              <a:t>    </a:t>
            </a:r>
            <a:r>
              <a:rPr lang="zh-CN" altLang="en-US" sz="2400" dirty="0"/>
              <a:t>分类器</a:t>
            </a:r>
            <a:r>
              <a:rPr lang="en-US" altLang="zh-CN" sz="2400" dirty="0"/>
              <a:t>sign[f</a:t>
            </a:r>
            <a:r>
              <a:rPr lang="en-US" altLang="zh-CN" sz="2400" baseline="-25000" dirty="0"/>
              <a:t>3</a:t>
            </a:r>
            <a:r>
              <a:rPr lang="en-US" altLang="zh-CN" sz="2400" dirty="0"/>
              <a:t>(x)]</a:t>
            </a:r>
            <a:r>
              <a:rPr lang="zh-CN" altLang="en-US" sz="2400" dirty="0">
                <a:sym typeface="+mn-ea"/>
              </a:rPr>
              <a:t>在训练数据集上误分类点个数为</a:t>
            </a:r>
            <a:r>
              <a:rPr lang="en-US" altLang="zh-CN" sz="2400" dirty="0">
                <a:sym typeface="+mn-ea"/>
              </a:rPr>
              <a:t>0</a:t>
            </a:r>
            <a:endParaRPr lang="en-US" altLang="zh-CN" sz="2400" dirty="0">
              <a:sym typeface="+mn-ea"/>
            </a:endParaRPr>
          </a:p>
        </p:txBody>
      </p:sp>
      <p:pic>
        <p:nvPicPr>
          <p:cNvPr id="2273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58403" y="1551308"/>
            <a:ext cx="2580715"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326" y="3101296"/>
            <a:ext cx="1506381" cy="39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110" y="3640803"/>
            <a:ext cx="1538846" cy="297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9947" y="4126705"/>
            <a:ext cx="7632848" cy="35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6011" y="4668516"/>
            <a:ext cx="6480720" cy="408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3234" y="6016764"/>
            <a:ext cx="7704856" cy="364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cxnSp>
        <p:nvCxnSpPr>
          <p:cNvPr id="2" name="直接箭头连接符 1"/>
          <p:cNvCxnSpPr/>
          <p:nvPr/>
        </p:nvCxnSpPr>
        <p:spPr>
          <a:xfrm flipV="1">
            <a:off x="6503035" y="2199640"/>
            <a:ext cx="441325" cy="390525"/>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7" name="Picture 1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9613"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0189" name="Line 13"/>
          <p:cNvSpPr>
            <a:spLocks noChangeShapeType="1"/>
          </p:cNvSpPr>
          <p:nvPr/>
        </p:nvSpPr>
        <p:spPr bwMode="auto">
          <a:xfrm flipV="1">
            <a:off x="6108700" y="4187825"/>
            <a:ext cx="3227388" cy="381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30190" name="Text Box 14"/>
          <p:cNvSpPr txBox="1">
            <a:spLocks noChangeArrowheads="1"/>
          </p:cNvSpPr>
          <p:nvPr/>
        </p:nvSpPr>
        <p:spPr bwMode="auto">
          <a:xfrm>
            <a:off x="2875394" y="3544889"/>
            <a:ext cx="12897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0" hangingPunct="0"/>
            <a:r>
              <a:rPr kumimoji="0" lang="en-US" altLang="zh-TW" b="1">
                <a:latin typeface="Times New Roman" panose="02020603050405020304" pitchFamily="18" charset="0"/>
                <a:cs typeface="Arial" panose="020B0604020202020204" pitchFamily="34" charset="0"/>
              </a:rPr>
              <a:t>Weak </a:t>
            </a:r>
            <a:endParaRPr kumimoji="0" lang="en-US" altLang="zh-TW" b="1">
              <a:latin typeface="Times New Roman" panose="02020603050405020304" pitchFamily="18" charset="0"/>
              <a:cs typeface="Arial" panose="020B0604020202020204" pitchFamily="34" charset="0"/>
            </a:endParaRPr>
          </a:p>
          <a:p>
            <a:pPr algn="ctr" eaLnBrk="0" hangingPunct="0"/>
            <a:r>
              <a:rPr kumimoji="0" lang="en-US" altLang="zh-TW" b="1">
                <a:latin typeface="Times New Roman" panose="02020603050405020304" pitchFamily="18" charset="0"/>
                <a:cs typeface="Arial" panose="020B0604020202020204" pitchFamily="34" charset="0"/>
              </a:rPr>
              <a:t>Classifier 1</a:t>
            </a:r>
            <a:endParaRPr kumimoji="0" lang="en-US" altLang="zh-TW" b="1">
              <a:latin typeface="Times New Roman" panose="02020603050405020304" pitchFamily="18" charset="0"/>
              <a:cs typeface="Arial" panose="020B0604020202020204" pitchFamily="34" charset="0"/>
            </a:endParaRPr>
          </a:p>
        </p:txBody>
      </p:sp>
      <p:cxnSp>
        <p:nvCxnSpPr>
          <p:cNvPr id="1330191" name="AutoShape 15"/>
          <p:cNvCxnSpPr>
            <a:cxnSpLocks noChangeShapeType="1"/>
            <a:stCxn id="1330190" idx="3"/>
            <a:endCxn id="1330189" idx="0"/>
          </p:cNvCxnSpPr>
          <p:nvPr/>
        </p:nvCxnSpPr>
        <p:spPr bwMode="auto">
          <a:xfrm>
            <a:off x="4165170" y="3868055"/>
            <a:ext cx="1943530" cy="700771"/>
          </a:xfrm>
          <a:prstGeom prst="straightConnector1">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cxnSp>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Boosting  illustration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417"/>
                                        </p:tgtEl>
                                        <p:attrNameLst>
                                          <p:attrName>style.visibility</p:attrName>
                                        </p:attrNameLst>
                                      </p:cBhvr>
                                      <p:to>
                                        <p:strVal val="visible"/>
                                      </p:to>
                                    </p:set>
                                    <p:animEffect transition="in" filter="fade">
                                      <p:cBhvr>
                                        <p:cTn id="7" dur="2000"/>
                                        <p:tgtEl>
                                          <p:spTgt spid="1024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0189"/>
                                        </p:tgtEl>
                                        <p:attrNameLst>
                                          <p:attrName>style.visibility</p:attrName>
                                        </p:attrNameLst>
                                      </p:cBhvr>
                                      <p:to>
                                        <p:strVal val="visible"/>
                                      </p:to>
                                    </p:set>
                                    <p:animEffect transition="in" filter="wipe(left)">
                                      <p:cBhvr>
                                        <p:cTn id="12" dur="500"/>
                                        <p:tgtEl>
                                          <p:spTgt spid="1330189"/>
                                        </p:tgtEl>
                                      </p:cBhvr>
                                    </p:animEffect>
                                  </p:childTnLst>
                                </p:cTn>
                              </p:par>
                            </p:childTnLst>
                          </p:cTn>
                        </p:par>
                        <p:par>
                          <p:cTn id="13" fill="hold">
                            <p:stCondLst>
                              <p:cond delay="500"/>
                            </p:stCondLst>
                            <p:childTnLst>
                              <p:par>
                                <p:cTn id="14" presetID="12" presetClass="entr" presetSubtype="8" fill="hold" grpId="0" nodeType="afterEffect">
                                  <p:stCondLst>
                                    <p:cond delay="1500"/>
                                  </p:stCondLst>
                                  <p:childTnLst>
                                    <p:set>
                                      <p:cBhvr>
                                        <p:cTn id="15" dur="1" fill="hold">
                                          <p:stCondLst>
                                            <p:cond delay="0"/>
                                          </p:stCondLst>
                                        </p:cTn>
                                        <p:tgtEl>
                                          <p:spTgt spid="1330190"/>
                                        </p:tgtEl>
                                        <p:attrNameLst>
                                          <p:attrName>style.visibility</p:attrName>
                                        </p:attrNameLst>
                                      </p:cBhvr>
                                      <p:to>
                                        <p:strVal val="visible"/>
                                      </p:to>
                                    </p:set>
                                    <p:animEffect transition="in" filter="slide(fromLeft)">
                                      <p:cBhvr>
                                        <p:cTn id="16" dur="500"/>
                                        <p:tgtEl>
                                          <p:spTgt spid="1330190"/>
                                        </p:tgtEl>
                                      </p:cBhvr>
                                    </p:animEffect>
                                  </p:childTnLst>
                                </p:cTn>
                              </p:par>
                            </p:childTnLst>
                          </p:cTn>
                        </p:par>
                        <p:par>
                          <p:cTn id="17" fill="hold">
                            <p:stCondLst>
                              <p:cond delay="2500"/>
                            </p:stCondLst>
                            <p:childTnLst>
                              <p:par>
                                <p:cTn id="18" presetID="22" presetClass="entr" presetSubtype="8" fill="hold" nodeType="afterEffect">
                                  <p:stCondLst>
                                    <p:cond delay="1500"/>
                                  </p:stCondLst>
                                  <p:childTnLst>
                                    <p:set>
                                      <p:cBhvr>
                                        <p:cTn id="19" dur="1" fill="hold">
                                          <p:stCondLst>
                                            <p:cond delay="0"/>
                                          </p:stCondLst>
                                        </p:cTn>
                                        <p:tgtEl>
                                          <p:spTgt spid="1330191"/>
                                        </p:tgtEl>
                                        <p:attrNameLst>
                                          <p:attrName>style.visibility</p:attrName>
                                        </p:attrNameLst>
                                      </p:cBhvr>
                                      <p:to>
                                        <p:strVal val="visible"/>
                                      </p:to>
                                    </p:set>
                                    <p:animEffect transition="in" filter="wipe(left)">
                                      <p:cBhvr>
                                        <p:cTn id="20" dur="500"/>
                                        <p:tgtEl>
                                          <p:spTgt spid="1330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189" grpId="0" animBg="1"/>
      <p:bldP spid="133019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9613"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29" name="Text Box 33"/>
          <p:cNvSpPr txBox="1">
            <a:spLocks noChangeArrowheads="1"/>
          </p:cNvSpPr>
          <p:nvPr/>
        </p:nvSpPr>
        <p:spPr bwMode="auto">
          <a:xfrm>
            <a:off x="3432175" y="3646488"/>
            <a:ext cx="113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eaLnBrk="0" hangingPunct="0"/>
            <a:r>
              <a:rPr kumimoji="0" lang="en-US" altLang="zh-TW" b="1">
                <a:latin typeface="Times New Roman" panose="02020603050405020304" pitchFamily="18" charset="0"/>
                <a:cs typeface="Arial" panose="020B0604020202020204" pitchFamily="34" charset="0"/>
              </a:rPr>
              <a:t>Weights</a:t>
            </a:r>
            <a:endParaRPr kumimoji="0" lang="en-US" altLang="zh-TW" b="1">
              <a:latin typeface="Times New Roman" panose="02020603050405020304" pitchFamily="18" charset="0"/>
              <a:cs typeface="Arial" panose="020B0604020202020204" pitchFamily="34" charset="0"/>
            </a:endParaRPr>
          </a:p>
          <a:p>
            <a:pPr eaLnBrk="0" hangingPunct="0"/>
            <a:r>
              <a:rPr kumimoji="0" lang="en-US" altLang="zh-TW" b="1">
                <a:latin typeface="Times New Roman" panose="02020603050405020304" pitchFamily="18" charset="0"/>
                <a:cs typeface="Arial" panose="020B0604020202020204" pitchFamily="34" charset="0"/>
              </a:rPr>
              <a:t>Increased</a:t>
            </a:r>
            <a:endParaRPr kumimoji="0" lang="en-US" altLang="zh-TW" b="1">
              <a:latin typeface="Times New Roman" panose="02020603050405020304" pitchFamily="18" charset="0"/>
              <a:cs typeface="Arial" panose="020B0604020202020204" pitchFamily="34" charset="0"/>
            </a:endParaRPr>
          </a:p>
        </p:txBody>
      </p:sp>
      <p:sp>
        <p:nvSpPr>
          <p:cNvPr id="103430" name="Line 38"/>
          <p:cNvSpPr>
            <a:spLocks noChangeShapeType="1"/>
          </p:cNvSpPr>
          <p:nvPr/>
        </p:nvSpPr>
        <p:spPr bwMode="auto">
          <a:xfrm flipV="1">
            <a:off x="4675188" y="3106738"/>
            <a:ext cx="3276600" cy="914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31" name="Line 40"/>
          <p:cNvSpPr>
            <a:spLocks noChangeShapeType="1"/>
          </p:cNvSpPr>
          <p:nvPr/>
        </p:nvSpPr>
        <p:spPr bwMode="auto">
          <a:xfrm>
            <a:off x="4675188" y="4021138"/>
            <a:ext cx="1905000" cy="14478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32" name="Line 39"/>
          <p:cNvSpPr>
            <a:spLocks noChangeShapeType="1"/>
          </p:cNvSpPr>
          <p:nvPr/>
        </p:nvSpPr>
        <p:spPr bwMode="auto">
          <a:xfrm flipV="1">
            <a:off x="4675188" y="3868738"/>
            <a:ext cx="3962400" cy="152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0189" name="Line 13"/>
          <p:cNvSpPr>
            <a:spLocks noChangeShapeType="1"/>
          </p:cNvSpPr>
          <p:nvPr/>
        </p:nvSpPr>
        <p:spPr bwMode="auto">
          <a:xfrm flipV="1">
            <a:off x="6108700" y="4187825"/>
            <a:ext cx="3227388" cy="381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Boosting  illustration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3430"/>
                                        </p:tgtEl>
                                        <p:attrNameLst>
                                          <p:attrName>style.visibility</p:attrName>
                                        </p:attrNameLst>
                                      </p:cBhvr>
                                      <p:to>
                                        <p:strVal val="visible"/>
                                      </p:to>
                                    </p:set>
                                    <p:animEffect transition="in" filter="wipe(right)">
                                      <p:cBhvr>
                                        <p:cTn id="7" dur="500"/>
                                        <p:tgtEl>
                                          <p:spTgt spid="10343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03432"/>
                                        </p:tgtEl>
                                        <p:attrNameLst>
                                          <p:attrName>style.visibility</p:attrName>
                                        </p:attrNameLst>
                                      </p:cBhvr>
                                      <p:to>
                                        <p:strVal val="visible"/>
                                      </p:to>
                                    </p:set>
                                    <p:animEffect transition="in" filter="wipe(right)">
                                      <p:cBhvr>
                                        <p:cTn id="10" dur="500"/>
                                        <p:tgtEl>
                                          <p:spTgt spid="103432"/>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03431"/>
                                        </p:tgtEl>
                                        <p:attrNameLst>
                                          <p:attrName>style.visibility</p:attrName>
                                        </p:attrNameLst>
                                      </p:cBhvr>
                                      <p:to>
                                        <p:strVal val="visible"/>
                                      </p:to>
                                    </p:set>
                                    <p:animEffect transition="in" filter="wipe(right)">
                                      <p:cBhvr>
                                        <p:cTn id="13" dur="500"/>
                                        <p:tgtEl>
                                          <p:spTgt spid="103431"/>
                                        </p:tgtEl>
                                      </p:cBhvr>
                                    </p:animEffect>
                                  </p:childTnLst>
                                </p:cTn>
                              </p:par>
                            </p:childTnLst>
                          </p:cTn>
                        </p:par>
                        <p:par>
                          <p:cTn id="14" fill="hold">
                            <p:stCondLst>
                              <p:cond delay="500"/>
                            </p:stCondLst>
                            <p:childTnLst>
                              <p:par>
                                <p:cTn id="15" presetID="12" presetClass="entr" presetSubtype="2" fill="hold" grpId="0" nodeType="afterEffect">
                                  <p:stCondLst>
                                    <p:cond delay="1500"/>
                                  </p:stCondLst>
                                  <p:childTnLst>
                                    <p:set>
                                      <p:cBhvr>
                                        <p:cTn id="16" dur="1" fill="hold">
                                          <p:stCondLst>
                                            <p:cond delay="0"/>
                                          </p:stCondLst>
                                        </p:cTn>
                                        <p:tgtEl>
                                          <p:spTgt spid="103429"/>
                                        </p:tgtEl>
                                        <p:attrNameLst>
                                          <p:attrName>style.visibility</p:attrName>
                                        </p:attrNameLst>
                                      </p:cBhvr>
                                      <p:to>
                                        <p:strVal val="visible"/>
                                      </p:to>
                                    </p:set>
                                    <p:animEffect transition="in" filter="slide(fromRight)">
                                      <p:cBhvr>
                                        <p:cTn id="17"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p:bldP spid="103430" grpId="0" animBg="1"/>
      <p:bldP spid="103431" grpId="0" animBg="1"/>
      <p:bldP spid="1034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2"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9613"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453" name="Line 12"/>
          <p:cNvSpPr>
            <a:spLocks noChangeShapeType="1"/>
          </p:cNvSpPr>
          <p:nvPr/>
        </p:nvSpPr>
        <p:spPr bwMode="auto">
          <a:xfrm flipH="1" flipV="1">
            <a:off x="7759700" y="2757488"/>
            <a:ext cx="838200" cy="3048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4454" name="Text Box 13"/>
          <p:cNvSpPr txBox="1">
            <a:spLocks noChangeArrowheads="1"/>
          </p:cNvSpPr>
          <p:nvPr/>
        </p:nvSpPr>
        <p:spPr bwMode="auto">
          <a:xfrm>
            <a:off x="3750107" y="4660901"/>
            <a:ext cx="12897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0" hangingPunct="0"/>
            <a:r>
              <a:rPr kumimoji="0" lang="en-US" altLang="zh-TW" b="1">
                <a:latin typeface="Times New Roman" panose="02020603050405020304" pitchFamily="18" charset="0"/>
                <a:cs typeface="Arial" panose="020B0604020202020204" pitchFamily="34" charset="0"/>
              </a:rPr>
              <a:t>Weak </a:t>
            </a:r>
            <a:endParaRPr kumimoji="0" lang="en-US" altLang="zh-TW" b="1">
              <a:latin typeface="Times New Roman" panose="02020603050405020304" pitchFamily="18" charset="0"/>
              <a:cs typeface="Arial" panose="020B0604020202020204" pitchFamily="34" charset="0"/>
            </a:endParaRPr>
          </a:p>
          <a:p>
            <a:pPr algn="ctr" eaLnBrk="0" hangingPunct="0"/>
            <a:r>
              <a:rPr kumimoji="0" lang="en-US" altLang="zh-TW" b="1">
                <a:latin typeface="Times New Roman" panose="02020603050405020304" pitchFamily="18" charset="0"/>
                <a:cs typeface="Arial" panose="020B0604020202020204" pitchFamily="34" charset="0"/>
              </a:rPr>
              <a:t>Classifier 2</a:t>
            </a:r>
            <a:endParaRPr kumimoji="0" lang="en-US" altLang="zh-TW" b="1">
              <a:latin typeface="Times New Roman" panose="02020603050405020304" pitchFamily="18" charset="0"/>
              <a:cs typeface="Arial" panose="020B0604020202020204" pitchFamily="34" charset="0"/>
            </a:endParaRPr>
          </a:p>
        </p:txBody>
      </p:sp>
      <p:sp>
        <p:nvSpPr>
          <p:cNvPr id="104455" name="Line 19"/>
          <p:cNvSpPr>
            <a:spLocks noChangeShapeType="1"/>
          </p:cNvSpPr>
          <p:nvPr/>
        </p:nvSpPr>
        <p:spPr bwMode="auto">
          <a:xfrm flipV="1">
            <a:off x="5016500" y="4357688"/>
            <a:ext cx="3048000" cy="6096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Boosting  illustration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1500"/>
                                  </p:stCondLst>
                                  <p:childTnLst>
                                    <p:set>
                                      <p:cBhvr>
                                        <p:cTn id="6" dur="1" fill="hold">
                                          <p:stCondLst>
                                            <p:cond delay="0"/>
                                          </p:stCondLst>
                                        </p:cTn>
                                        <p:tgtEl>
                                          <p:spTgt spid="104453"/>
                                        </p:tgtEl>
                                        <p:attrNameLst>
                                          <p:attrName>style.visibility</p:attrName>
                                        </p:attrNameLst>
                                      </p:cBhvr>
                                      <p:to>
                                        <p:strVal val="visible"/>
                                      </p:to>
                                    </p:set>
                                    <p:animEffect transition="in" filter="wipe(up)">
                                      <p:cBhvr>
                                        <p:cTn id="7" dur="500"/>
                                        <p:tgtEl>
                                          <p:spTgt spid="104453"/>
                                        </p:tgtEl>
                                      </p:cBhvr>
                                    </p:animEffect>
                                  </p:childTnLst>
                                </p:cTn>
                              </p:par>
                            </p:childTnLst>
                          </p:cTn>
                        </p:par>
                        <p:par>
                          <p:cTn id="8" fill="hold">
                            <p:stCondLst>
                              <p:cond delay="2000"/>
                            </p:stCondLst>
                            <p:childTnLst>
                              <p:par>
                                <p:cTn id="9" presetID="12" presetClass="entr" presetSubtype="8" fill="hold" grpId="0" nodeType="afterEffect">
                                  <p:stCondLst>
                                    <p:cond delay="1500"/>
                                  </p:stCondLst>
                                  <p:childTnLst>
                                    <p:set>
                                      <p:cBhvr>
                                        <p:cTn id="10" dur="1" fill="hold">
                                          <p:stCondLst>
                                            <p:cond delay="0"/>
                                          </p:stCondLst>
                                        </p:cTn>
                                        <p:tgtEl>
                                          <p:spTgt spid="104454"/>
                                        </p:tgtEl>
                                        <p:attrNameLst>
                                          <p:attrName>style.visibility</p:attrName>
                                        </p:attrNameLst>
                                      </p:cBhvr>
                                      <p:to>
                                        <p:strVal val="visible"/>
                                      </p:to>
                                    </p:set>
                                    <p:animEffect transition="in" filter="slide(fromLeft)">
                                      <p:cBhvr>
                                        <p:cTn id="11" dur="500"/>
                                        <p:tgtEl>
                                          <p:spTgt spid="104454"/>
                                        </p:tgtEl>
                                      </p:cBhvr>
                                    </p:animEffect>
                                  </p:childTnLst>
                                </p:cTn>
                              </p:par>
                            </p:childTnLst>
                          </p:cTn>
                        </p:par>
                        <p:par>
                          <p:cTn id="12" fill="hold">
                            <p:stCondLst>
                              <p:cond delay="4000"/>
                            </p:stCondLst>
                            <p:childTnLst>
                              <p:par>
                                <p:cTn id="13" presetID="22" presetClass="entr" presetSubtype="4" fill="hold" grpId="0" nodeType="afterEffect">
                                  <p:stCondLst>
                                    <p:cond delay="1500"/>
                                  </p:stCondLst>
                                  <p:childTnLst>
                                    <p:set>
                                      <p:cBhvr>
                                        <p:cTn id="14" dur="1" fill="hold">
                                          <p:stCondLst>
                                            <p:cond delay="0"/>
                                          </p:stCondLst>
                                        </p:cTn>
                                        <p:tgtEl>
                                          <p:spTgt spid="104455"/>
                                        </p:tgtEl>
                                        <p:attrNameLst>
                                          <p:attrName>style.visibility</p:attrName>
                                        </p:attrNameLst>
                                      </p:cBhvr>
                                      <p:to>
                                        <p:strVal val="visible"/>
                                      </p:to>
                                    </p:set>
                                    <p:animEffect transition="in" filter="wipe(down)">
                                      <p:cBhvr>
                                        <p:cTn id="15" dur="500"/>
                                        <p:tgtEl>
                                          <p:spTgt spid="104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nimBg="1"/>
      <p:bldP spid="104454" grpId="0"/>
      <p:bldP spid="10445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6"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9613"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77" name="Line 12"/>
          <p:cNvSpPr>
            <a:spLocks noChangeShapeType="1"/>
          </p:cNvSpPr>
          <p:nvPr/>
        </p:nvSpPr>
        <p:spPr bwMode="auto">
          <a:xfrm flipH="1" flipV="1">
            <a:off x="7759700" y="2757488"/>
            <a:ext cx="838200" cy="3048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5478" name="Text Box 15"/>
          <p:cNvSpPr txBox="1">
            <a:spLocks noChangeArrowheads="1"/>
          </p:cNvSpPr>
          <p:nvPr/>
        </p:nvSpPr>
        <p:spPr bwMode="auto">
          <a:xfrm>
            <a:off x="3792538" y="3648075"/>
            <a:ext cx="113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eaLnBrk="0" hangingPunct="0"/>
            <a:r>
              <a:rPr kumimoji="0" lang="en-US" altLang="zh-TW" b="1">
                <a:latin typeface="Times New Roman" panose="02020603050405020304" pitchFamily="18" charset="0"/>
                <a:cs typeface="Arial" panose="020B0604020202020204" pitchFamily="34" charset="0"/>
              </a:rPr>
              <a:t>Weights</a:t>
            </a:r>
            <a:endParaRPr kumimoji="0" lang="en-US" altLang="zh-TW" b="1">
              <a:latin typeface="Times New Roman" panose="02020603050405020304" pitchFamily="18" charset="0"/>
              <a:cs typeface="Arial" panose="020B0604020202020204" pitchFamily="34" charset="0"/>
            </a:endParaRPr>
          </a:p>
          <a:p>
            <a:pPr eaLnBrk="0" hangingPunct="0"/>
            <a:r>
              <a:rPr kumimoji="0" lang="en-US" altLang="zh-TW" b="1">
                <a:latin typeface="Times New Roman" panose="02020603050405020304" pitchFamily="18" charset="0"/>
                <a:cs typeface="Arial" panose="020B0604020202020204" pitchFamily="34" charset="0"/>
              </a:rPr>
              <a:t>Increased</a:t>
            </a:r>
            <a:endParaRPr kumimoji="0" lang="en-US" altLang="zh-TW" b="1">
              <a:latin typeface="Times New Roman" panose="02020603050405020304" pitchFamily="18" charset="0"/>
              <a:cs typeface="Arial" panose="020B0604020202020204" pitchFamily="34" charset="0"/>
            </a:endParaRPr>
          </a:p>
        </p:txBody>
      </p:sp>
      <p:sp>
        <p:nvSpPr>
          <p:cNvPr id="105479" name="Line 17"/>
          <p:cNvSpPr>
            <a:spLocks noChangeShapeType="1"/>
          </p:cNvSpPr>
          <p:nvPr/>
        </p:nvSpPr>
        <p:spPr bwMode="auto">
          <a:xfrm>
            <a:off x="5011738" y="3984625"/>
            <a:ext cx="2743200" cy="762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80" name="Line 18"/>
          <p:cNvSpPr>
            <a:spLocks noChangeShapeType="1"/>
          </p:cNvSpPr>
          <p:nvPr/>
        </p:nvSpPr>
        <p:spPr bwMode="auto">
          <a:xfrm>
            <a:off x="5011738" y="3984625"/>
            <a:ext cx="2819400" cy="1676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Boosting  illustration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500"/>
                                  </p:stCondLst>
                                  <p:childTnLst>
                                    <p:set>
                                      <p:cBhvr>
                                        <p:cTn id="6" dur="1" fill="hold">
                                          <p:stCondLst>
                                            <p:cond delay="0"/>
                                          </p:stCondLst>
                                        </p:cTn>
                                        <p:tgtEl>
                                          <p:spTgt spid="105479"/>
                                        </p:tgtEl>
                                        <p:attrNameLst>
                                          <p:attrName>style.visibility</p:attrName>
                                        </p:attrNameLst>
                                      </p:cBhvr>
                                      <p:to>
                                        <p:strVal val="visible"/>
                                      </p:to>
                                    </p:set>
                                    <p:animEffect transition="in" filter="wipe(right)">
                                      <p:cBhvr>
                                        <p:cTn id="7" dur="500"/>
                                        <p:tgtEl>
                                          <p:spTgt spid="105479"/>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105480"/>
                                        </p:tgtEl>
                                        <p:attrNameLst>
                                          <p:attrName>style.visibility</p:attrName>
                                        </p:attrNameLst>
                                      </p:cBhvr>
                                      <p:to>
                                        <p:strVal val="visible"/>
                                      </p:to>
                                    </p:set>
                                    <p:animEffect transition="in" filter="wipe(right)">
                                      <p:cBhvr>
                                        <p:cTn id="10" dur="500"/>
                                        <p:tgtEl>
                                          <p:spTgt spid="105480"/>
                                        </p:tgtEl>
                                      </p:cBhvr>
                                    </p:animEffect>
                                  </p:childTnLst>
                                </p:cTn>
                              </p:par>
                            </p:childTnLst>
                          </p:cTn>
                        </p:par>
                        <p:par>
                          <p:cTn id="11" fill="hold">
                            <p:stCondLst>
                              <p:cond delay="2000"/>
                            </p:stCondLst>
                            <p:childTnLst>
                              <p:par>
                                <p:cTn id="12" presetID="12" presetClass="entr" presetSubtype="2" fill="hold" grpId="0" nodeType="afterEffect">
                                  <p:stCondLst>
                                    <p:cond delay="1500"/>
                                  </p:stCondLst>
                                  <p:childTnLst>
                                    <p:set>
                                      <p:cBhvr>
                                        <p:cTn id="13" dur="1" fill="hold">
                                          <p:stCondLst>
                                            <p:cond delay="0"/>
                                          </p:stCondLst>
                                        </p:cTn>
                                        <p:tgtEl>
                                          <p:spTgt spid="105478"/>
                                        </p:tgtEl>
                                        <p:attrNameLst>
                                          <p:attrName>style.visibility</p:attrName>
                                        </p:attrNameLst>
                                      </p:cBhvr>
                                      <p:to>
                                        <p:strVal val="visible"/>
                                      </p:to>
                                    </p:set>
                                    <p:animEffect transition="in" filter="slide(fromRight)">
                                      <p:cBhvr>
                                        <p:cTn id="14" dur="500"/>
                                        <p:tgtEl>
                                          <p:spTgt spid="105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8" grpId="0"/>
      <p:bldP spid="105479" grpId="0" animBg="1"/>
      <p:bldP spid="10548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500"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9613"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01" name="Line 12"/>
          <p:cNvSpPr>
            <a:spLocks noChangeShapeType="1"/>
          </p:cNvSpPr>
          <p:nvPr/>
        </p:nvSpPr>
        <p:spPr bwMode="auto">
          <a:xfrm flipH="1" flipV="1">
            <a:off x="7239000" y="2852738"/>
            <a:ext cx="152400" cy="31242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6502" name="Text Box 13"/>
          <p:cNvSpPr txBox="1">
            <a:spLocks noChangeArrowheads="1"/>
          </p:cNvSpPr>
          <p:nvPr/>
        </p:nvSpPr>
        <p:spPr bwMode="auto">
          <a:xfrm>
            <a:off x="3743757" y="4575176"/>
            <a:ext cx="12897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0" hangingPunct="0"/>
            <a:r>
              <a:rPr kumimoji="0" lang="en-US" altLang="zh-TW" b="1">
                <a:latin typeface="Times New Roman" panose="02020603050405020304" pitchFamily="18" charset="0"/>
                <a:cs typeface="Arial" panose="020B0604020202020204" pitchFamily="34" charset="0"/>
              </a:rPr>
              <a:t>Weak </a:t>
            </a:r>
            <a:endParaRPr kumimoji="0" lang="en-US" altLang="zh-TW" b="1">
              <a:latin typeface="Times New Roman" panose="02020603050405020304" pitchFamily="18" charset="0"/>
              <a:cs typeface="Arial" panose="020B0604020202020204" pitchFamily="34" charset="0"/>
            </a:endParaRPr>
          </a:p>
          <a:p>
            <a:pPr algn="ctr" eaLnBrk="0" hangingPunct="0"/>
            <a:r>
              <a:rPr kumimoji="0" lang="en-US" altLang="zh-TW" b="1">
                <a:latin typeface="Times New Roman" panose="02020603050405020304" pitchFamily="18" charset="0"/>
                <a:cs typeface="Arial" panose="020B0604020202020204" pitchFamily="34" charset="0"/>
              </a:rPr>
              <a:t>Classifier 3</a:t>
            </a:r>
            <a:endParaRPr kumimoji="0" lang="en-US" altLang="zh-TW" b="1">
              <a:latin typeface="Times New Roman" panose="02020603050405020304" pitchFamily="18" charset="0"/>
              <a:cs typeface="Arial" panose="020B0604020202020204" pitchFamily="34" charset="0"/>
            </a:endParaRPr>
          </a:p>
        </p:txBody>
      </p:sp>
      <p:sp>
        <p:nvSpPr>
          <p:cNvPr id="106503" name="Line 18"/>
          <p:cNvSpPr>
            <a:spLocks noChangeShapeType="1"/>
          </p:cNvSpPr>
          <p:nvPr/>
        </p:nvSpPr>
        <p:spPr bwMode="auto">
          <a:xfrm flipV="1">
            <a:off x="5029200" y="4757738"/>
            <a:ext cx="2209800" cy="152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Boosting  illustration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1500"/>
                                  </p:stCondLst>
                                  <p:childTnLst>
                                    <p:set>
                                      <p:cBhvr>
                                        <p:cTn id="6" dur="1" fill="hold">
                                          <p:stCondLst>
                                            <p:cond delay="0"/>
                                          </p:stCondLst>
                                        </p:cTn>
                                        <p:tgtEl>
                                          <p:spTgt spid="106501"/>
                                        </p:tgtEl>
                                        <p:attrNameLst>
                                          <p:attrName>style.visibility</p:attrName>
                                        </p:attrNameLst>
                                      </p:cBhvr>
                                      <p:to>
                                        <p:strVal val="visible"/>
                                      </p:to>
                                    </p:set>
                                    <p:animEffect transition="in" filter="wipe(up)">
                                      <p:cBhvr>
                                        <p:cTn id="7" dur="500"/>
                                        <p:tgtEl>
                                          <p:spTgt spid="106501"/>
                                        </p:tgtEl>
                                      </p:cBhvr>
                                    </p:animEffect>
                                  </p:childTnLst>
                                </p:cTn>
                              </p:par>
                            </p:childTnLst>
                          </p:cTn>
                        </p:par>
                        <p:par>
                          <p:cTn id="8" fill="hold">
                            <p:stCondLst>
                              <p:cond delay="2000"/>
                            </p:stCondLst>
                            <p:childTnLst>
                              <p:par>
                                <p:cTn id="9" presetID="12" presetClass="entr" presetSubtype="8" fill="hold" grpId="0" nodeType="afterEffect">
                                  <p:stCondLst>
                                    <p:cond delay="1500"/>
                                  </p:stCondLst>
                                  <p:childTnLst>
                                    <p:set>
                                      <p:cBhvr>
                                        <p:cTn id="10" dur="1" fill="hold">
                                          <p:stCondLst>
                                            <p:cond delay="0"/>
                                          </p:stCondLst>
                                        </p:cTn>
                                        <p:tgtEl>
                                          <p:spTgt spid="106502"/>
                                        </p:tgtEl>
                                        <p:attrNameLst>
                                          <p:attrName>style.visibility</p:attrName>
                                        </p:attrNameLst>
                                      </p:cBhvr>
                                      <p:to>
                                        <p:strVal val="visible"/>
                                      </p:to>
                                    </p:set>
                                    <p:animEffect transition="in" filter="slide(fromLeft)">
                                      <p:cBhvr>
                                        <p:cTn id="11" dur="500"/>
                                        <p:tgtEl>
                                          <p:spTgt spid="106502"/>
                                        </p:tgtEl>
                                      </p:cBhvr>
                                    </p:animEffect>
                                  </p:childTnLst>
                                </p:cTn>
                              </p:par>
                            </p:childTnLst>
                          </p:cTn>
                        </p:par>
                        <p:par>
                          <p:cTn id="12" fill="hold">
                            <p:stCondLst>
                              <p:cond delay="4000"/>
                            </p:stCondLst>
                            <p:childTnLst>
                              <p:par>
                                <p:cTn id="13" presetID="22" presetClass="entr" presetSubtype="8" fill="hold" grpId="0" nodeType="afterEffect">
                                  <p:stCondLst>
                                    <p:cond delay="1500"/>
                                  </p:stCondLst>
                                  <p:childTnLst>
                                    <p:set>
                                      <p:cBhvr>
                                        <p:cTn id="14" dur="1" fill="hold">
                                          <p:stCondLst>
                                            <p:cond delay="0"/>
                                          </p:stCondLst>
                                        </p:cTn>
                                        <p:tgtEl>
                                          <p:spTgt spid="106503"/>
                                        </p:tgtEl>
                                        <p:attrNameLst>
                                          <p:attrName>style.visibility</p:attrName>
                                        </p:attrNameLst>
                                      </p:cBhvr>
                                      <p:to>
                                        <p:strVal val="visible"/>
                                      </p:to>
                                    </p:set>
                                    <p:animEffect transition="in" filter="wipe(left)">
                                      <p:cBhvr>
                                        <p:cTn id="15" dur="500"/>
                                        <p:tgtEl>
                                          <p:spTgt spid="106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p:bldP spid="106502" grpId="0"/>
      <p:bldP spid="10650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9613"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525" name="Text Box 19"/>
          <p:cNvSpPr txBox="1">
            <a:spLocks noChangeArrowheads="1"/>
          </p:cNvSpPr>
          <p:nvPr/>
        </p:nvSpPr>
        <p:spPr bwMode="auto">
          <a:xfrm>
            <a:off x="2667000" y="3952875"/>
            <a:ext cx="277653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eaLnBrk="0" hangingPunct="0"/>
            <a:r>
              <a:rPr kumimoji="0" lang="en-US" altLang="zh-TW" b="1">
                <a:latin typeface="Times New Roman" panose="02020603050405020304" pitchFamily="18" charset="0"/>
                <a:cs typeface="Arial" panose="020B0604020202020204" pitchFamily="34" charset="0"/>
              </a:rPr>
              <a:t>Final classifier is </a:t>
            </a:r>
            <a:endParaRPr kumimoji="0" lang="en-US" altLang="zh-TW" b="1">
              <a:latin typeface="Times New Roman" panose="02020603050405020304" pitchFamily="18" charset="0"/>
              <a:cs typeface="Arial" panose="020B0604020202020204" pitchFamily="34" charset="0"/>
            </a:endParaRPr>
          </a:p>
          <a:p>
            <a:pPr eaLnBrk="0" hangingPunct="0"/>
            <a:r>
              <a:rPr kumimoji="0" lang="en-US" altLang="zh-TW" b="1">
                <a:latin typeface="Times New Roman" panose="02020603050405020304" pitchFamily="18" charset="0"/>
                <a:cs typeface="Arial" panose="020B0604020202020204" pitchFamily="34" charset="0"/>
              </a:rPr>
              <a:t>a combination of weak classifiers</a:t>
            </a:r>
            <a:endParaRPr kumimoji="0" lang="en-US" altLang="zh-TW" b="1">
              <a:latin typeface="Times New Roman" panose="02020603050405020304" pitchFamily="18" charset="0"/>
              <a:cs typeface="Arial" panose="020B0604020202020204" pitchFamily="34" charset="0"/>
            </a:endParaRPr>
          </a:p>
        </p:txBody>
      </p:sp>
      <p:sp>
        <p:nvSpPr>
          <p:cNvPr id="1330189" name="Line 13"/>
          <p:cNvSpPr>
            <a:spLocks noChangeShapeType="1"/>
          </p:cNvSpPr>
          <p:nvPr/>
        </p:nvSpPr>
        <p:spPr bwMode="auto">
          <a:xfrm flipV="1">
            <a:off x="6108700" y="4187825"/>
            <a:ext cx="3227388" cy="381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7528" name="Line 12"/>
          <p:cNvSpPr>
            <a:spLocks noChangeShapeType="1"/>
          </p:cNvSpPr>
          <p:nvPr/>
        </p:nvSpPr>
        <p:spPr bwMode="auto">
          <a:xfrm flipH="1" flipV="1">
            <a:off x="7759700" y="2757488"/>
            <a:ext cx="838200" cy="3048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7529" name="Line 12"/>
          <p:cNvSpPr>
            <a:spLocks noChangeShapeType="1"/>
          </p:cNvSpPr>
          <p:nvPr/>
        </p:nvSpPr>
        <p:spPr bwMode="auto">
          <a:xfrm flipH="1" flipV="1">
            <a:off x="7239000" y="2852738"/>
            <a:ext cx="152400" cy="31242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Boosting  illustration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1330189"/>
                                        </p:tgtEl>
                                        <p:attrNameLst>
                                          <p:attrName>style.visibility</p:attrName>
                                        </p:attrNameLst>
                                      </p:cBhvr>
                                      <p:to>
                                        <p:strVal val="visible"/>
                                      </p:to>
                                    </p:set>
                                    <p:animEffect transition="in" filter="wipe(left)">
                                      <p:cBhvr>
                                        <p:cTn id="7" dur="500"/>
                                        <p:tgtEl>
                                          <p:spTgt spid="1330189"/>
                                        </p:tgtEl>
                                      </p:cBhvr>
                                    </p:animEffect>
                                  </p:childTnLst>
                                </p:cTn>
                              </p:par>
                              <p:par>
                                <p:cTn id="8" presetID="22" presetClass="entr" presetSubtype="1" fill="hold" grpId="0" nodeType="withEffect">
                                  <p:stCondLst>
                                    <p:cond delay="1500"/>
                                  </p:stCondLst>
                                  <p:childTnLst>
                                    <p:set>
                                      <p:cBhvr>
                                        <p:cTn id="9" dur="1" fill="hold">
                                          <p:stCondLst>
                                            <p:cond delay="0"/>
                                          </p:stCondLst>
                                        </p:cTn>
                                        <p:tgtEl>
                                          <p:spTgt spid="107528"/>
                                        </p:tgtEl>
                                        <p:attrNameLst>
                                          <p:attrName>style.visibility</p:attrName>
                                        </p:attrNameLst>
                                      </p:cBhvr>
                                      <p:to>
                                        <p:strVal val="visible"/>
                                      </p:to>
                                    </p:set>
                                    <p:animEffect transition="in" filter="wipe(up)">
                                      <p:cBhvr>
                                        <p:cTn id="10" dur="500"/>
                                        <p:tgtEl>
                                          <p:spTgt spid="107528"/>
                                        </p:tgtEl>
                                      </p:cBhvr>
                                    </p:animEffect>
                                  </p:childTnLst>
                                </p:cTn>
                              </p:par>
                            </p:childTnLst>
                          </p:cTn>
                        </p:par>
                        <p:par>
                          <p:cTn id="11" fill="hold">
                            <p:stCondLst>
                              <p:cond delay="2000"/>
                            </p:stCondLst>
                            <p:childTnLst>
                              <p:par>
                                <p:cTn id="12" presetID="12" presetClass="entr" presetSubtype="2" fill="hold" grpId="0" nodeType="afterEffect">
                                  <p:stCondLst>
                                    <p:cond delay="1500"/>
                                  </p:stCondLst>
                                  <p:childTnLst>
                                    <p:set>
                                      <p:cBhvr>
                                        <p:cTn id="13" dur="1" fill="hold">
                                          <p:stCondLst>
                                            <p:cond delay="0"/>
                                          </p:stCondLst>
                                        </p:cTn>
                                        <p:tgtEl>
                                          <p:spTgt spid="107525"/>
                                        </p:tgtEl>
                                        <p:attrNameLst>
                                          <p:attrName>style.visibility</p:attrName>
                                        </p:attrNameLst>
                                      </p:cBhvr>
                                      <p:to>
                                        <p:strVal val="visible"/>
                                      </p:to>
                                    </p:set>
                                    <p:animEffect transition="in" filter="slide(fromRight)">
                                      <p:cBhvr>
                                        <p:cTn id="14" dur="500"/>
                                        <p:tgtEl>
                                          <p:spTgt spid="107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p:bldP spid="1330189" grpId="0" animBg="1"/>
      <p:bldP spid="10752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152999"/>
            <a:ext cx="8424936" cy="5256584"/>
          </a:xfrm>
        </p:spPr>
        <p:txBody>
          <a:bodyPr>
            <a:normAutofit/>
          </a:bodyPr>
          <a:lstStyle/>
          <a:p>
            <a:pPr marL="0" indent="0">
              <a:buNone/>
            </a:pPr>
            <a:r>
              <a:rPr lang="zh-CN" altLang="en-US" dirty="0"/>
              <a:t>由：</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定理：</a:t>
            </a:r>
            <a:r>
              <a:rPr lang="en-US" altLang="zh-CN" dirty="0" err="1"/>
              <a:t>AdaBoost</a:t>
            </a:r>
            <a:r>
              <a:rPr lang="zh-CN" altLang="en-US" dirty="0"/>
              <a:t>算法最终分类器的训练误差界为：</a:t>
            </a:r>
            <a:endParaRPr lang="en-US" altLang="zh-CN" dirty="0"/>
          </a:p>
        </p:txBody>
      </p:sp>
      <p:pic>
        <p:nvPicPr>
          <p:cNvPr id="2283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11725" y="2152999"/>
            <a:ext cx="3716127"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3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702" y="2873079"/>
            <a:ext cx="2296807"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3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2141" y="3593160"/>
            <a:ext cx="4867757" cy="76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3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636" y="5234190"/>
            <a:ext cx="614192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的训练误差分析</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24790" y="2117831"/>
            <a:ext cx="8424936" cy="5256584"/>
          </a:xfrm>
        </p:spPr>
        <p:txBody>
          <a:bodyPr>
            <a:normAutofit/>
          </a:bodyPr>
          <a:lstStyle/>
          <a:p>
            <a:pPr marL="0" indent="0">
              <a:buNone/>
            </a:pPr>
            <a:endParaRPr lang="en-US" altLang="zh-CN" dirty="0"/>
          </a:p>
          <a:p>
            <a:pPr marL="0" indent="0">
              <a:buNone/>
            </a:pPr>
            <a:endParaRPr lang="en-US" altLang="zh-CN" dirty="0"/>
          </a:p>
          <a:p>
            <a:pPr marL="0" indent="0">
              <a:buNone/>
            </a:pPr>
            <a:r>
              <a:rPr lang="zh-CN" altLang="en-US" dirty="0"/>
              <a:t>证明：前面部分很明显，</a:t>
            </a:r>
            <a:endParaRPr lang="en-US" altLang="zh-CN" dirty="0"/>
          </a:p>
          <a:p>
            <a:pPr marL="0" indent="0">
              <a:buNone/>
            </a:pPr>
            <a:r>
              <a:rPr lang="en-US" altLang="zh-CN" dirty="0"/>
              <a:t>            </a:t>
            </a:r>
            <a:r>
              <a:rPr lang="zh-CN" altLang="en-US" dirty="0"/>
              <a:t>证明后面，由</a:t>
            </a:r>
            <a:endParaRPr lang="en-US" altLang="zh-CN" dirty="0"/>
          </a:p>
        </p:txBody>
      </p:sp>
      <p:pic>
        <p:nvPicPr>
          <p:cNvPr id="22835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8886" y="2081827"/>
            <a:ext cx="614192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723" y="4214543"/>
            <a:ext cx="3712137" cy="352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7278" y="2912076"/>
            <a:ext cx="3843526" cy="3750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2922" y="5932743"/>
            <a:ext cx="740935" cy="75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右箭头 4"/>
          <p:cNvSpPr/>
          <p:nvPr/>
        </p:nvSpPr>
        <p:spPr>
          <a:xfrm flipH="1">
            <a:off x="5257618" y="6309599"/>
            <a:ext cx="905503" cy="1882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的训练误差分析</a:t>
            </a:r>
            <a:endParaRPr lang="zh-CN" altLang="en-US" dirty="0"/>
          </a:p>
        </p:txBody>
      </p:sp>
      <p:pic>
        <p:nvPicPr>
          <p:cNvPr id="2" name="334E55B0-647D-440b-865C-3EC943EB4CBC-10" descr="/private/var/folders/ps/swk8gj2x4sb8ss2k90ytdvb40000gn/T/com.kingsoft.wpsoffice.mac/wpsoffice.KiEBglwpsoffice"/>
          <p:cNvPicPr>
            <a:picLocks noChangeAspect="1"/>
          </p:cNvPicPr>
          <p:nvPr/>
        </p:nvPicPr>
        <p:blipFill>
          <a:blip r:embed="rId5"/>
          <a:stretch>
            <a:fillRect/>
          </a:stretch>
        </p:blipFill>
        <p:spPr>
          <a:xfrm>
            <a:off x="451485" y="2097088"/>
            <a:ext cx="4233863" cy="969010"/>
          </a:xfrm>
          <a:prstGeom prst="rect">
            <a:avLst/>
          </a:prstGeom>
        </p:spPr>
      </p:pic>
      <p:sp>
        <p:nvSpPr>
          <p:cNvPr id="6" name="文本框 5"/>
          <p:cNvSpPr txBox="1"/>
          <p:nvPr/>
        </p:nvSpPr>
        <p:spPr>
          <a:xfrm>
            <a:off x="451485" y="3290570"/>
            <a:ext cx="4638675" cy="953135"/>
          </a:xfrm>
          <a:prstGeom prst="rect">
            <a:avLst/>
          </a:prstGeom>
          <a:noFill/>
        </p:spPr>
        <p:txBody>
          <a:bodyPr wrap="square" rtlCol="0">
            <a:spAutoFit/>
          </a:bodyPr>
          <a:p>
            <a:pPr algn="l"/>
            <a:r>
              <a:rPr lang="en-US" altLang="zh-CN" sz="2800" i="1"/>
              <a:t>1 / N</a:t>
            </a:r>
            <a:r>
              <a:rPr lang="zh-CN" altLang="en-US" sz="2800"/>
              <a:t>恰好为数据权值的初始分布</a:t>
            </a:r>
            <a:endParaRPr lang="zh-CN" altLang="en-US" sz="2800"/>
          </a:p>
        </p:txBody>
      </p:sp>
      <p:pic>
        <p:nvPicPr>
          <p:cNvPr id="7" name="334E55B0-647D-440b-865C-3EC943EB4CBC-11" descr="wpsoffice"/>
          <p:cNvPicPr>
            <a:picLocks noChangeAspect="1"/>
          </p:cNvPicPr>
          <p:nvPr/>
        </p:nvPicPr>
        <p:blipFill>
          <a:blip r:embed="rId6"/>
          <a:stretch>
            <a:fillRect/>
          </a:stretch>
        </p:blipFill>
        <p:spPr>
          <a:xfrm>
            <a:off x="9191625" y="2666365"/>
            <a:ext cx="2795588" cy="1152525"/>
          </a:xfrm>
          <a:prstGeom prst="rect">
            <a:avLst/>
          </a:prstGeom>
        </p:spPr>
      </p:pic>
      <p:cxnSp>
        <p:nvCxnSpPr>
          <p:cNvPr id="8" name="直接箭头连接符 7"/>
          <p:cNvCxnSpPr/>
          <p:nvPr/>
        </p:nvCxnSpPr>
        <p:spPr>
          <a:xfrm flipH="1">
            <a:off x="8999220" y="3406140"/>
            <a:ext cx="593725" cy="837565"/>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9" name="334E55B0-647D-440b-865C-3EC943EB4CBC-12" descr="wpsoffice"/>
          <p:cNvPicPr>
            <a:picLocks noChangeAspect="1"/>
          </p:cNvPicPr>
          <p:nvPr/>
        </p:nvPicPr>
        <p:blipFill>
          <a:blip r:embed="rId7"/>
          <a:stretch>
            <a:fillRect/>
          </a:stretch>
        </p:blipFill>
        <p:spPr>
          <a:xfrm>
            <a:off x="451485" y="4464685"/>
            <a:ext cx="3242310" cy="922020"/>
          </a:xfrm>
          <a:prstGeom prst="rect">
            <a:avLst/>
          </a:prstGeom>
        </p:spPr>
      </p:pic>
      <p:sp>
        <p:nvSpPr>
          <p:cNvPr id="11" name="文本框 10"/>
          <p:cNvSpPr txBox="1"/>
          <p:nvPr/>
        </p:nvSpPr>
        <p:spPr>
          <a:xfrm>
            <a:off x="248285" y="5607685"/>
            <a:ext cx="4114165" cy="1198880"/>
          </a:xfrm>
          <a:prstGeom prst="rect">
            <a:avLst/>
          </a:prstGeom>
          <a:noFill/>
        </p:spPr>
        <p:txBody>
          <a:bodyPr wrap="square" rtlCol="0">
            <a:spAutoFit/>
          </a:bodyPr>
          <a:p>
            <a:pPr algn="l"/>
            <a:r>
              <a:rPr lang="zh-CN" altLang="en-US" sz="2400"/>
              <a:t>$e^{-\alpha_m</a:t>
            </a:r>
            <a:r>
              <a:rPr lang="en-US" altLang="zh-CN" sz="2400"/>
              <a:t> </a:t>
            </a:r>
            <a:r>
              <a:rPr lang="zh-CN" altLang="en-US" sz="2400"/>
              <a:t>y_i}$可以从$\prod$中提取出来，形成对数据权值分布的更新</a:t>
            </a:r>
            <a:endParaRPr lang="zh-CN" altLang="en-US" sz="2400"/>
          </a:p>
        </p:txBody>
      </p:sp>
      <p:cxnSp>
        <p:nvCxnSpPr>
          <p:cNvPr id="12" name="直接箭头连接符 11"/>
          <p:cNvCxnSpPr/>
          <p:nvPr/>
        </p:nvCxnSpPr>
        <p:spPr>
          <a:xfrm>
            <a:off x="5693410" y="4629150"/>
            <a:ext cx="469900" cy="2794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3" name="334E55B0-647D-440b-865C-3EC943EB4CBC-13" descr="wpsoffice"/>
          <p:cNvPicPr>
            <a:picLocks noChangeAspect="1"/>
          </p:cNvPicPr>
          <p:nvPr/>
        </p:nvPicPr>
        <p:blipFill>
          <a:blip r:embed="rId8"/>
          <a:stretch>
            <a:fillRect/>
          </a:stretch>
        </p:blipFill>
        <p:spPr>
          <a:xfrm>
            <a:off x="2555240" y="5147310"/>
            <a:ext cx="1138238" cy="290513"/>
          </a:xfrm>
          <a:prstGeom prst="rect">
            <a:avLst/>
          </a:prstGeom>
        </p:spPr>
      </p:pic>
      <p:cxnSp>
        <p:nvCxnSpPr>
          <p:cNvPr id="14" name="直接箭头连接符 13"/>
          <p:cNvCxnSpPr/>
          <p:nvPr/>
        </p:nvCxnSpPr>
        <p:spPr>
          <a:xfrm flipH="1">
            <a:off x="1941195" y="5386705"/>
            <a:ext cx="548005" cy="22098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5" name="334E55B0-647D-440b-865C-3EC943EB4CBC-14" descr="wpsoffice"/>
          <p:cNvPicPr>
            <a:picLocks noChangeAspect="1"/>
          </p:cNvPicPr>
          <p:nvPr/>
        </p:nvPicPr>
        <p:blipFill>
          <a:blip r:embed="rId9"/>
          <a:stretch>
            <a:fillRect/>
          </a:stretch>
        </p:blipFill>
        <p:spPr>
          <a:xfrm>
            <a:off x="41275" y="6475095"/>
            <a:ext cx="280035" cy="331470"/>
          </a:xfrm>
          <a:prstGeom prst="rect">
            <a:avLst/>
          </a:prstGeom>
        </p:spPr>
      </p:pic>
      <p:cxnSp>
        <p:nvCxnSpPr>
          <p:cNvPr id="16" name="直接箭头连接符 15"/>
          <p:cNvCxnSpPr>
            <a:endCxn id="11" idx="1"/>
          </p:cNvCxnSpPr>
          <p:nvPr/>
        </p:nvCxnSpPr>
        <p:spPr>
          <a:xfrm flipV="1">
            <a:off x="120650" y="6207125"/>
            <a:ext cx="127635" cy="18923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xit" presetSubtype="0" fill="hold" nodeType="clickEffect">
                                  <p:stCondLst>
                                    <p:cond delay="0"/>
                                  </p:stCondLst>
                                  <p:childTnLst>
                                    <p:anim to="" calcmode="lin" valueType="num">
                                      <p:cBhvr>
                                        <p:cTn id="6" dur="1"/>
                                        <p:tgtEl>
                                          <p:spTgt spid="228357"/>
                                        </p:tgtEl>
                                      </p:cBhvr>
                                    </p:anim>
                                    <p:set>
                                      <p:cBhvr>
                                        <p:cTn id="7" dur="1" fill="hold">
                                          <p:stCondLst>
                                            <p:cond delay="0"/>
                                          </p:stCondLst>
                                        </p:cTn>
                                        <p:tgtEl>
                                          <p:spTgt spid="228357"/>
                                        </p:tgtEl>
                                        <p:attrNameLst>
                                          <p:attrName>style.visibility</p:attrName>
                                        </p:attrNameLst>
                                      </p:cBhvr>
                                      <p:to>
                                        <p:strVal val="hidden"/>
                                      </p:to>
                                    </p:set>
                                  </p:childTnLst>
                                </p:cTn>
                              </p:par>
                              <p:par>
                                <p:cTn id="8" presetID="24" presetClass="exit" presetSubtype="0" fill="hold" grpId="0" nodeType="withEffect">
                                  <p:stCondLst>
                                    <p:cond delay="0"/>
                                  </p:stCondLst>
                                  <p:childTnLst>
                                    <p:anim to="" calcmode="lin" valueType="num">
                                      <p:cBhvr>
                                        <p:cTn id="9" dur="1"/>
                                        <p:tgtEl>
                                          <p:spTgt spid="3">
                                            <p:txEl>
                                              <p:pRg st="2" end="2"/>
                                            </p:txEl>
                                          </p:spTgt>
                                        </p:tgtEl>
                                      </p:cBhvr>
                                    </p:anim>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24" presetClass="exit" presetSubtype="0" fill="hold" grpId="0" nodeType="withEffect">
                                  <p:stCondLst>
                                    <p:cond delay="0"/>
                                  </p:stCondLst>
                                  <p:childTnLst>
                                    <p:anim to="" calcmode="lin" valueType="num">
                                      <p:cBhvr>
                                        <p:cTn id="12" dur="1"/>
                                        <p:tgtEl>
                                          <p:spTgt spid="3">
                                            <p:txEl>
                                              <p:pRg st="3" end="3"/>
                                            </p:txEl>
                                          </p:spTgt>
                                        </p:tgtEl>
                                      </p:cBhvr>
                                    </p:anim>
                                    <p:set>
                                      <p:cBhvr>
                                        <p:cTn id="13"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fill="hold"/>
                                        <p:tgtEl>
                                          <p:spTgt spid="13"/>
                                        </p:tgtEl>
                                        <p:attrNameLst>
                                          <p:attrName>ppt_x</p:attrName>
                                        </p:attrNameLst>
                                      </p:cBhvr>
                                      <p:tavLst>
                                        <p:tav tm="0">
                                          <p:val>
                                            <p:strVal val="#ppt_x"/>
                                          </p:val>
                                        </p:tav>
                                        <p:tav tm="100000">
                                          <p:val>
                                            <p:strVal val="#ppt_x"/>
                                          </p:val>
                                        </p:tav>
                                      </p:tavLst>
                                    </p:anim>
                                    <p:anim calcmode="lin" valueType="num">
                                      <p:cBhvr additive="base">
                                        <p:cTn id="53" dur="500" fill="hold"/>
                                        <p:tgtEl>
                                          <p:spTgt spid="13"/>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additive="base">
                                        <p:cTn id="60" dur="500" fill="hold"/>
                                        <p:tgtEl>
                                          <p:spTgt spid="16"/>
                                        </p:tgtEl>
                                        <p:attrNameLst>
                                          <p:attrName>ppt_x</p:attrName>
                                        </p:attrNameLst>
                                      </p:cBhvr>
                                      <p:tavLst>
                                        <p:tav tm="0">
                                          <p:val>
                                            <p:strVal val="#ppt_x"/>
                                          </p:val>
                                        </p:tav>
                                        <p:tav tm="100000">
                                          <p:val>
                                            <p:strVal val="#ppt_x"/>
                                          </p:val>
                                        </p:tav>
                                      </p:tavLst>
                                    </p:anim>
                                    <p:anim calcmode="lin" valueType="num">
                                      <p:cBhvr additive="base">
                                        <p:cTn id="6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13535" y="2018030"/>
            <a:ext cx="8964295" cy="4618355"/>
          </a:xfrm>
        </p:spPr>
        <p:txBody>
          <a:bodyPr>
            <a:normAutofit lnSpcReduction="10000"/>
          </a:bodyPr>
          <a:lstStyle/>
          <a:p>
            <a:r>
              <a:rPr lang="en-US" altLang="zh-CN" dirty="0">
                <a:latin typeface="Comic Sans MS" panose="030F0702030302020204" pitchFamily="66" charset="0"/>
              </a:rPr>
              <a:t>1984</a:t>
            </a:r>
            <a:r>
              <a:rPr lang="zh-CN" altLang="en-US" dirty="0">
                <a:latin typeface="Comic Sans MS" panose="030F0702030302020204" pitchFamily="66" charset="0"/>
              </a:rPr>
              <a:t>，</a:t>
            </a:r>
            <a:r>
              <a:rPr lang="en-US" altLang="zh-CN" dirty="0">
                <a:latin typeface="Comic Sans MS" panose="030F0702030302020204" pitchFamily="66" charset="0"/>
              </a:rPr>
              <a:t>Kearns</a:t>
            </a:r>
            <a:r>
              <a:rPr lang="zh-CN" altLang="en-US" dirty="0">
                <a:latin typeface="Comic Sans MS" panose="030F0702030302020204" pitchFamily="66" charset="0"/>
              </a:rPr>
              <a:t>和</a:t>
            </a:r>
            <a:r>
              <a:rPr lang="en-US" altLang="zh-CN" dirty="0">
                <a:latin typeface="Comic Sans MS" panose="030F0702030302020204" pitchFamily="66" charset="0"/>
              </a:rPr>
              <a:t>Valiant</a:t>
            </a:r>
            <a:r>
              <a:rPr lang="zh-CN" altLang="en-US" dirty="0">
                <a:latin typeface="Comic Sans MS" panose="030F0702030302020204" pitchFamily="66" charset="0"/>
              </a:rPr>
              <a:t>：</a:t>
            </a:r>
            <a:endParaRPr lang="en-US" altLang="zh-CN" dirty="0">
              <a:latin typeface="Comic Sans MS" panose="030F0702030302020204" pitchFamily="66" charset="0"/>
            </a:endParaRPr>
          </a:p>
          <a:p>
            <a:r>
              <a:rPr lang="zh-CN" altLang="en-US" dirty="0">
                <a:solidFill>
                  <a:srgbClr val="0070C0"/>
                </a:solidFill>
                <a:latin typeface="+mn-ea"/>
              </a:rPr>
              <a:t>强可学习</a:t>
            </a:r>
            <a:r>
              <a:rPr lang="zh-CN" altLang="en-US" dirty="0">
                <a:solidFill>
                  <a:srgbClr val="002060"/>
                </a:solidFill>
                <a:latin typeface="+mn-ea"/>
              </a:rPr>
              <a:t>（</a:t>
            </a:r>
            <a:r>
              <a:rPr lang="en-US" altLang="zh-CN" dirty="0">
                <a:solidFill>
                  <a:srgbClr val="002060"/>
                </a:solidFill>
                <a:latin typeface="+mn-ea"/>
                <a:sym typeface="+mn-ea"/>
              </a:rPr>
              <a:t>strongly learnable</a:t>
            </a:r>
            <a:r>
              <a:rPr lang="zh-CN" altLang="en-US" dirty="0">
                <a:solidFill>
                  <a:srgbClr val="002060"/>
                </a:solidFill>
                <a:latin typeface="+mn-ea"/>
              </a:rPr>
              <a:t>）和</a:t>
            </a:r>
            <a:r>
              <a:rPr lang="zh-CN" altLang="en-US" dirty="0">
                <a:solidFill>
                  <a:srgbClr val="0070C0"/>
                </a:solidFill>
                <a:latin typeface="+mn-ea"/>
              </a:rPr>
              <a:t>弱可学习</a:t>
            </a:r>
            <a:r>
              <a:rPr lang="zh-CN" altLang="en-US" dirty="0">
                <a:solidFill>
                  <a:srgbClr val="002060"/>
                </a:solidFill>
                <a:latin typeface="+mn-ea"/>
              </a:rPr>
              <a:t>（</a:t>
            </a:r>
            <a:r>
              <a:rPr lang="en-US" altLang="zh-CN" dirty="0">
                <a:solidFill>
                  <a:srgbClr val="002060"/>
                </a:solidFill>
                <a:latin typeface="+mn-ea"/>
                <a:sym typeface="+mn-ea"/>
              </a:rPr>
              <a:t>weakly learnable</a:t>
            </a:r>
            <a:r>
              <a:rPr lang="zh-CN" altLang="en-US" dirty="0">
                <a:solidFill>
                  <a:srgbClr val="002060"/>
                </a:solidFill>
                <a:latin typeface="+mn-ea"/>
              </a:rPr>
              <a:t>）</a:t>
            </a:r>
            <a:endParaRPr lang="en-US" altLang="zh-CN" dirty="0">
              <a:solidFill>
                <a:srgbClr val="002060"/>
              </a:solidFill>
              <a:latin typeface="+mn-ea"/>
            </a:endParaRPr>
          </a:p>
          <a:p>
            <a:pPr lvl="1"/>
            <a:r>
              <a:rPr lang="zh-CN" altLang="en-US" dirty="0">
                <a:solidFill>
                  <a:srgbClr val="002060"/>
                </a:solidFill>
                <a:latin typeface="+mn-ea"/>
              </a:rPr>
              <a:t>在概率近似正确（</a:t>
            </a:r>
            <a:r>
              <a:rPr lang="en-US" altLang="zh-CN" dirty="0">
                <a:solidFill>
                  <a:srgbClr val="002060"/>
                </a:solidFill>
                <a:latin typeface="+mn-ea"/>
              </a:rPr>
              <a:t>probably approximately correct, PAC)</a:t>
            </a:r>
            <a:r>
              <a:rPr lang="zh-CN" altLang="en-US" dirty="0">
                <a:solidFill>
                  <a:srgbClr val="002060"/>
                </a:solidFill>
                <a:latin typeface="+mn-ea"/>
              </a:rPr>
              <a:t>学习的框架中，一个概念（类），如果存在一个多项式的学习算法能够学习它，并且正确率很高，称这个概念是强可学习的</a:t>
            </a:r>
            <a:endParaRPr lang="en-US" altLang="zh-CN" dirty="0">
              <a:solidFill>
                <a:srgbClr val="002060"/>
              </a:solidFill>
              <a:latin typeface="+mn-ea"/>
            </a:endParaRPr>
          </a:p>
          <a:p>
            <a:pPr lvl="1"/>
            <a:r>
              <a:rPr lang="zh-CN" altLang="en-US" dirty="0">
                <a:solidFill>
                  <a:srgbClr val="002060"/>
                </a:solidFill>
                <a:latin typeface="+mn-ea"/>
              </a:rPr>
              <a:t>一个概念（类），如果存在一个多项式的学习算法能够学习它，学习的正确率仅比随机猜测略好，则称这个概念是弱可学习的</a:t>
            </a:r>
            <a:endParaRPr lang="en-US" altLang="zh-CN" dirty="0">
              <a:solidFill>
                <a:srgbClr val="002060"/>
              </a:solidFill>
              <a:latin typeface="+mn-ea"/>
            </a:endParaRPr>
          </a:p>
          <a:p>
            <a:r>
              <a:rPr lang="en-US" altLang="zh-CN" dirty="0">
                <a:latin typeface="Comic Sans MS" panose="030F0702030302020204" pitchFamily="66" charset="0"/>
              </a:rPr>
              <a:t>1989, </a:t>
            </a:r>
            <a:r>
              <a:rPr lang="en-US" altLang="zh-CN" dirty="0" err="1">
                <a:latin typeface="Comic Sans MS" panose="030F0702030302020204" pitchFamily="66" charset="0"/>
              </a:rPr>
              <a:t>Schapire</a:t>
            </a:r>
            <a:r>
              <a:rPr lang="zh-CN" altLang="en-US" dirty="0">
                <a:latin typeface="Comic Sans MS" panose="030F0702030302020204" pitchFamily="66" charset="0"/>
              </a:rPr>
              <a:t>，</a:t>
            </a:r>
            <a:r>
              <a:rPr lang="zh-CN" altLang="en-US" dirty="0">
                <a:solidFill>
                  <a:srgbClr val="C00000"/>
                </a:solidFill>
                <a:latin typeface="+mn-ea"/>
              </a:rPr>
              <a:t>证明</a:t>
            </a:r>
            <a:r>
              <a:rPr lang="zh-CN" altLang="en-US" dirty="0">
                <a:solidFill>
                  <a:srgbClr val="002060"/>
                </a:solidFill>
                <a:latin typeface="+mn-ea"/>
              </a:rPr>
              <a:t>：</a:t>
            </a:r>
            <a:endParaRPr lang="en-US" altLang="zh-CN" dirty="0">
              <a:solidFill>
                <a:srgbClr val="002060"/>
              </a:solidFill>
              <a:latin typeface="+mn-ea"/>
            </a:endParaRPr>
          </a:p>
          <a:p>
            <a:pPr lvl="1"/>
            <a:r>
              <a:rPr lang="zh-CN" altLang="en-US" dirty="0">
                <a:solidFill>
                  <a:srgbClr val="002060"/>
                </a:solidFill>
                <a:latin typeface="+mn-ea"/>
              </a:rPr>
              <a:t>在</a:t>
            </a:r>
            <a:r>
              <a:rPr lang="en-US" altLang="zh-CN" dirty="0">
                <a:solidFill>
                  <a:srgbClr val="002060"/>
                </a:solidFill>
                <a:latin typeface="+mn-ea"/>
              </a:rPr>
              <a:t>PAC</a:t>
            </a:r>
            <a:r>
              <a:rPr lang="zh-CN" altLang="en-US" dirty="0">
                <a:solidFill>
                  <a:srgbClr val="002060"/>
                </a:solidFill>
                <a:latin typeface="+mn-ea"/>
              </a:rPr>
              <a:t>学习的框架下，一个概念是强可学习的充分必要条件是这个概念是弱可学习</a:t>
            </a:r>
            <a:endParaRPr lang="zh-CN" altLang="en-US" dirty="0">
              <a:solidFill>
                <a:srgbClr val="002060"/>
              </a:solidFill>
              <a:latin typeface="+mn-ea"/>
            </a:endParaRPr>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的起源</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9340" y="2163210"/>
            <a:ext cx="8424936" cy="5256584"/>
          </a:xfrm>
        </p:spPr>
        <p:txBody>
          <a:bodyPr>
            <a:normAutofit/>
          </a:bodyPr>
          <a:lstStyle/>
          <a:p>
            <a:pPr marL="0" indent="0">
              <a:buNone/>
            </a:pPr>
            <a:r>
              <a:rPr lang="zh-CN" altLang="en-US" dirty="0"/>
              <a:t>定理：二分类问题</a:t>
            </a:r>
            <a:r>
              <a:rPr lang="en-US" altLang="zh-CN" dirty="0" err="1"/>
              <a:t>AdaBoost</a:t>
            </a:r>
            <a:r>
              <a:rPr lang="zh-CN" altLang="en-US" dirty="0"/>
              <a:t>的训练误差界为：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证明：前面，</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2304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9363" y="2695449"/>
            <a:ext cx="7965885"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2522" y="3577766"/>
            <a:ext cx="1235199" cy="623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4835" y="4286508"/>
            <a:ext cx="4122314" cy="2385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的训练误差分析</a:t>
            </a:r>
            <a:endParaRPr lang="zh-CN" altLang="en-US" dirty="0"/>
          </a:p>
        </p:txBody>
      </p:sp>
      <p:pic>
        <p:nvPicPr>
          <p:cNvPr id="2" name="334E55B0-647D-440b-865C-3EC943EB4CBC-15" descr="wpsoffice"/>
          <p:cNvPicPr>
            <a:picLocks noChangeAspect="1"/>
          </p:cNvPicPr>
          <p:nvPr/>
        </p:nvPicPr>
        <p:blipFill>
          <a:blip r:embed="rId4"/>
          <a:stretch>
            <a:fillRect/>
          </a:stretch>
        </p:blipFill>
        <p:spPr>
          <a:xfrm>
            <a:off x="7898765" y="4526915"/>
            <a:ext cx="4046219" cy="316230"/>
          </a:xfrm>
          <a:prstGeom prst="rect">
            <a:avLst/>
          </a:prstGeom>
        </p:spPr>
      </p:pic>
      <p:sp>
        <p:nvSpPr>
          <p:cNvPr id="4" name="文本框 3"/>
          <p:cNvSpPr txBox="1"/>
          <p:nvPr/>
        </p:nvSpPr>
        <p:spPr>
          <a:xfrm>
            <a:off x="9424035" y="3751580"/>
            <a:ext cx="995680" cy="583565"/>
          </a:xfrm>
          <a:prstGeom prst="rect">
            <a:avLst/>
          </a:prstGeom>
          <a:noFill/>
        </p:spPr>
        <p:txBody>
          <a:bodyPr wrap="none" rtlCol="0">
            <a:spAutoFit/>
          </a:bodyPr>
          <a:p>
            <a:r>
              <a:rPr lang="zh-CN" altLang="en-US" sz="3200"/>
              <a:t>直觉</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30404"/>
                                        </p:tgtEl>
                                        <p:attrNameLst>
                                          <p:attrName>style.visibility</p:attrName>
                                        </p:attrNameLst>
                                      </p:cBhvr>
                                      <p:to>
                                        <p:strVal val="visible"/>
                                      </p:to>
                                    </p:set>
                                    <p:anim calcmode="lin" valueType="num">
                                      <p:cBhvr additive="base">
                                        <p:cTn id="17" dur="500" fill="hold"/>
                                        <p:tgtEl>
                                          <p:spTgt spid="230404"/>
                                        </p:tgtEl>
                                        <p:attrNameLst>
                                          <p:attrName>ppt_x</p:attrName>
                                        </p:attrNameLst>
                                      </p:cBhvr>
                                      <p:tavLst>
                                        <p:tav tm="0">
                                          <p:val>
                                            <p:strVal val="#ppt_x"/>
                                          </p:val>
                                        </p:tav>
                                        <p:tav tm="100000">
                                          <p:val>
                                            <p:strVal val="#ppt_x"/>
                                          </p:val>
                                        </p:tav>
                                      </p:tavLst>
                                    </p:anim>
                                    <p:anim calcmode="lin" valueType="num">
                                      <p:cBhvr additive="base">
                                        <p:cTn id="18" dur="500" fill="hold"/>
                                        <p:tgtEl>
                                          <p:spTgt spid="2304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9065" y="2163445"/>
            <a:ext cx="8425180" cy="4135755"/>
          </a:xfrm>
        </p:spPr>
        <p:txBody>
          <a:bodyPr>
            <a:normAutofit/>
          </a:bodyPr>
          <a:lstStyle/>
          <a:p>
            <a:pPr marL="0" indent="0">
              <a:buNone/>
            </a:pPr>
            <a:r>
              <a:rPr lang="zh-CN" altLang="en-US" dirty="0"/>
              <a:t>定理：二分类问题</a:t>
            </a:r>
            <a:r>
              <a:rPr lang="en-US" altLang="zh-CN" dirty="0" err="1"/>
              <a:t>AdaBoost</a:t>
            </a:r>
            <a:r>
              <a:rPr lang="zh-CN" altLang="en-US" dirty="0"/>
              <a:t>的训练误差界为：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2304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9362" y="2695450"/>
            <a:ext cx="7965885"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2521" y="3577767"/>
            <a:ext cx="1235199" cy="623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0674" y="5272865"/>
            <a:ext cx="3152991" cy="5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的训练误差分析</a:t>
            </a:r>
            <a:endParaRPr lang="zh-CN" altLang="en-US" dirty="0"/>
          </a:p>
        </p:txBody>
      </p:sp>
      <p:sp>
        <p:nvSpPr>
          <p:cNvPr id="2" name="文本框 1"/>
          <p:cNvSpPr txBox="1"/>
          <p:nvPr/>
        </p:nvSpPr>
        <p:spPr>
          <a:xfrm>
            <a:off x="1337310" y="4445000"/>
            <a:ext cx="8909685" cy="583565"/>
          </a:xfrm>
          <a:prstGeom prst="rect">
            <a:avLst/>
          </a:prstGeom>
          <a:noFill/>
        </p:spPr>
        <p:txBody>
          <a:bodyPr wrap="none" rtlCol="0">
            <a:spAutoFit/>
          </a:bodyPr>
          <a:p>
            <a:pPr algn="l"/>
            <a:r>
              <a:rPr lang="zh-CN" altLang="en-US" sz="3200">
                <a:latin typeface="Heiti SC Light" panose="02000000000000000000" charset="-122"/>
                <a:ea typeface="Heiti SC Light" panose="02000000000000000000" charset="-122"/>
                <a:cs typeface="Heiti SC Light" panose="02000000000000000000" charset="-122"/>
              </a:rPr>
              <a:t>$1+x\le e^x$，对于实数$x$（等式仅当$x=0$）</a:t>
            </a:r>
            <a:endParaRPr lang="zh-CN" altLang="en-US" sz="3200">
              <a:latin typeface="Heiti SC Light" panose="02000000000000000000" charset="-122"/>
              <a:ea typeface="Heiti SC Light" panose="02000000000000000000" charset="-122"/>
              <a:cs typeface="Heiti SC Light" panose="02000000000000000000" charset="-122"/>
            </a:endParaRPr>
          </a:p>
        </p:txBody>
      </p:sp>
      <p:pic>
        <p:nvPicPr>
          <p:cNvPr id="4" name="334E55B0-647D-440b-865C-3EC943EB4CBC-7" descr="wpsoffice"/>
          <p:cNvPicPr>
            <a:picLocks noChangeAspect="1"/>
          </p:cNvPicPr>
          <p:nvPr/>
        </p:nvPicPr>
        <p:blipFill>
          <a:blip r:embed="rId4"/>
          <a:stretch>
            <a:fillRect/>
          </a:stretch>
        </p:blipFill>
        <p:spPr>
          <a:xfrm>
            <a:off x="236220" y="5348605"/>
            <a:ext cx="2446973" cy="480060"/>
          </a:xfrm>
          <a:prstGeom prst="rect">
            <a:avLst/>
          </a:prstGeom>
        </p:spPr>
      </p:pic>
      <p:cxnSp>
        <p:nvCxnSpPr>
          <p:cNvPr id="5" name="直接箭头连接符 4"/>
          <p:cNvCxnSpPr/>
          <p:nvPr/>
        </p:nvCxnSpPr>
        <p:spPr>
          <a:xfrm flipV="1">
            <a:off x="1969135" y="5028565"/>
            <a:ext cx="390525" cy="244475"/>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42670" y="2148205"/>
                <a:ext cx="10844530" cy="4407535"/>
              </a:xfrm>
            </p:spPr>
            <p:txBody>
              <a:bodyPr>
                <a:normAutofit/>
              </a:bodyPr>
              <a:lstStyle/>
              <a:p>
                <a:pPr marL="0" indent="0">
                  <a:buNone/>
                </a:pPr>
                <a:r>
                  <a:rPr lang="zh-CN" altLang="en-US" dirty="0"/>
                  <a:t>定理：如果存在</a:t>
                </a:r>
                <a14:m>
                  <m:oMath xmlns:m="http://schemas.openxmlformats.org/officeDocument/2006/math">
                    <m:r>
                      <m:rPr>
                        <m:sty m:val="p"/>
                      </m:rPr>
                      <a:rPr lang="en-US" altLang="el-GR" dirty="0">
                        <a:latin typeface="DejaVu Math TeX Gyre" panose="02000503000000000000" charset="0"/>
                        <a:cs typeface="DejaVu Math TeX Gyre" panose="02000503000000000000" charset="0"/>
                      </a:rPr>
                      <m:t>γ</m:t>
                    </m:r>
                    <m:r>
                      <a:rPr lang="en-US" altLang="zh-CN" dirty="0">
                        <a:latin typeface="DejaVu Math TeX Gyre" panose="02000503000000000000" charset="0"/>
                        <a:cs typeface="DejaVu Math TeX Gyre" panose="02000503000000000000" charset="0"/>
                      </a:rPr>
                      <m:t> </m:t>
                    </m:r>
                    <m:r>
                      <a:rPr lang="en-US" altLang="zh-CN" dirty="0">
                        <a:latin typeface="DejaVu Math TeX Gyre" panose="02000503000000000000" charset="0"/>
                        <a:cs typeface="DejaVu Math TeX Gyre" panose="02000503000000000000" charset="0"/>
                      </a:rPr>
                      <m:t>&gt; </m:t>
                    </m:r>
                    <m:r>
                      <a:rPr lang="en-US" altLang="zh-CN" dirty="0">
                        <a:latin typeface="DejaVu Math TeX Gyre" panose="02000503000000000000" charset="0"/>
                        <a:cs typeface="DejaVu Math TeX Gyre" panose="02000503000000000000" charset="0"/>
                      </a:rPr>
                      <m:t>0</m:t>
                    </m:r>
                  </m:oMath>
                </a14:m>
                <a:r>
                  <a:rPr lang="zh-CN" altLang="en-US" dirty="0"/>
                  <a:t>，对所有的</a:t>
                </a:r>
                <a:r>
                  <a:rPr lang="en-US" altLang="zh-CN" dirty="0"/>
                  <a:t>m</a:t>
                </a:r>
                <a:r>
                  <a:rPr lang="zh-CN" altLang="en-US" dirty="0"/>
                  <a:t>有</a:t>
                </a:r>
                <a14:m>
                  <m:oMath xmlns:m="http://schemas.openxmlformats.org/officeDocument/2006/math">
                    <m:r>
                      <m:rPr>
                        <m:sty m:val="p"/>
                      </m:rPr>
                      <a:rPr lang="en-US" altLang="el-GR" dirty="0">
                        <a:latin typeface="DejaVu Math TeX Gyre" panose="02000503000000000000" charset="0"/>
                        <a:cs typeface="DejaVu Math TeX Gyre" panose="02000503000000000000" charset="0"/>
                      </a:rPr>
                      <m:t>γ</m:t>
                    </m:r>
                    <m:r>
                      <a:rPr lang="en-US" altLang="zh-CN" dirty="0">
                        <a:latin typeface="DejaVu Math TeX Gyre" panose="02000503000000000000" charset="0"/>
                        <a:cs typeface="DejaVu Math TeX Gyre" panose="02000503000000000000" charset="0"/>
                      </a:rPr>
                      <m:t> </m:t>
                    </m:r>
                    <m:r>
                      <m:rPr>
                        <m:sty m:val="p"/>
                      </m:rPr>
                      <a:rPr lang="en-US" altLang="zh-CN" baseline="-25000" dirty="0">
                        <a:latin typeface="DejaVu Math TeX Gyre" panose="02000503000000000000" charset="0"/>
                        <a:cs typeface="DejaVu Math TeX Gyre" panose="02000503000000000000" charset="0"/>
                      </a:rPr>
                      <m:t>m</m:t>
                    </m:r>
                    <m:r>
                      <a:rPr lang="en-US" altLang="zh-CN" baseline="-25000" dirty="0">
                        <a:latin typeface="DejaVu Math TeX Gyre" panose="02000503000000000000" charset="0"/>
                        <a:cs typeface="DejaVu Math TeX Gyre" panose="02000503000000000000" charset="0"/>
                      </a:rPr>
                      <m:t> </m:t>
                    </m:r>
                    <m:r>
                      <a:rPr lang="en-US" altLang="zh-CN" dirty="0">
                        <a:latin typeface="DejaVu Math TeX Gyre" panose="02000503000000000000" charset="0"/>
                        <a:cs typeface="DejaVu Math TeX Gyre" panose="02000503000000000000" charset="0"/>
                      </a:rPr>
                      <m:t>≥</m:t>
                    </m:r>
                    <m:r>
                      <a:rPr lang="en-US" altLang="el-GR" dirty="0">
                        <a:latin typeface="DejaVu Math TeX Gyre" panose="02000503000000000000" charset="0"/>
                        <a:cs typeface="DejaVu Math TeX Gyre" panose="02000503000000000000" charset="0"/>
                      </a:rPr>
                      <m:t> </m:t>
                    </m:r>
                    <m:r>
                      <m:rPr>
                        <m:sty m:val="p"/>
                      </m:rPr>
                      <a:rPr lang="en-US" altLang="el-GR" dirty="0">
                        <a:latin typeface="DejaVu Math TeX Gyre" panose="02000503000000000000" charset="0"/>
                        <a:cs typeface="DejaVu Math TeX Gyre" panose="02000503000000000000" charset="0"/>
                      </a:rPr>
                      <m:t>γ</m:t>
                    </m:r>
                  </m:oMath>
                </a14:m>
                <a:r>
                  <a:rPr lang="zh-CN" altLang="en-US" dirty="0"/>
                  <a:t>，则</a:t>
                </a:r>
                <a:endParaRPr lang="en-US" altLang="zh-CN" dirty="0"/>
              </a:p>
              <a:p>
                <a:pPr marL="0" indent="0">
                  <a:buNone/>
                </a:pPr>
                <a:endParaRPr lang="en-US" altLang="zh-CN" dirty="0"/>
              </a:p>
              <a:p>
                <a:pPr marL="0" indent="0">
                  <a:buNone/>
                </a:pPr>
                <a:endParaRPr lang="en-US" altLang="zh-CN" dirty="0"/>
              </a:p>
              <a:p>
                <a:pPr marL="0" indent="0">
                  <a:buNone/>
                </a:pPr>
                <a:r>
                  <a:rPr lang="zh-CN" altLang="en-US" dirty="0"/>
                  <a:t>即：训练误差为指数下降</a:t>
                </a:r>
                <a:endParaRPr lang="en-US" altLang="zh-CN" dirty="0"/>
              </a:p>
              <a:p>
                <a:pPr marL="0" indent="0">
                  <a:buNone/>
                </a:pPr>
                <a:endParaRPr lang="en-US" altLang="zh-CN" dirty="0"/>
              </a:p>
              <a:p>
                <a:pPr marL="0" indent="0">
                  <a:buNone/>
                </a:pPr>
                <a:r>
                  <a:rPr lang="zh-CN" altLang="en-US" dirty="0"/>
                  <a:t>注意：</a:t>
                </a:r>
                <a:r>
                  <a:rPr lang="en-US" altLang="zh-CN" dirty="0"/>
                  <a:t>AdaBoost</a:t>
                </a:r>
                <a:r>
                  <a:rPr lang="zh-CN" altLang="en-US" dirty="0"/>
                  <a:t>算法不需要知道下界</a:t>
                </a:r>
                <a14:m>
                  <m:oMath xmlns:m="http://schemas.openxmlformats.org/officeDocument/2006/math">
                    <m:r>
                      <m:rPr>
                        <m:sty m:val="p"/>
                      </m:rPr>
                      <a:rPr lang="en-US" altLang="zh-CN" dirty="0">
                        <a:latin typeface="DejaVu Math TeX Gyre" panose="02000503000000000000" charset="0"/>
                        <a:cs typeface="DejaVu Math TeX Gyre" panose="02000503000000000000" charset="0"/>
                      </a:rPr>
                      <m:t>γ</m:t>
                    </m:r>
                  </m:oMath>
                </a14:m>
                <a:r>
                  <a:rPr lang="zh-CN" altLang="en-US" dirty="0"/>
                  <a:t>，这正是</a:t>
                </a:r>
                <a:r>
                  <a:rPr lang="en-US" altLang="zh-CN" dirty="0"/>
                  <a:t>Freund</a:t>
                </a:r>
                <a:r>
                  <a:rPr lang="zh-CN" altLang="en-US" dirty="0"/>
                  <a:t>与</a:t>
                </a:r>
                <a:r>
                  <a:rPr lang="en-US" altLang="zh-CN" dirty="0" err="1"/>
                  <a:t>Schapire</a:t>
                </a:r>
                <a:r>
                  <a:rPr lang="zh-CN" altLang="en-US" dirty="0"/>
                  <a:t>设计</a:t>
                </a:r>
                <a:r>
                  <a:rPr lang="en-US" altLang="zh-CN" dirty="0" err="1"/>
                  <a:t>AdaBoost</a:t>
                </a:r>
                <a:r>
                  <a:rPr lang="zh-CN" altLang="en-US" dirty="0"/>
                  <a:t>时所考虑的，与一些早期的提升方法不同，</a:t>
                </a:r>
                <a:r>
                  <a:rPr lang="en-US" altLang="zh-CN" dirty="0" err="1"/>
                  <a:t>AdaBoost</a:t>
                </a:r>
                <a:r>
                  <a:rPr lang="zh-CN" altLang="en-US" dirty="0"/>
                  <a:t>具有适应性，即它能适应弱分类器各自的训练误差率，这也是它的名称（</a:t>
                </a:r>
                <a:r>
                  <a:rPr lang="zh-CN" altLang="en-US" dirty="0">
                    <a:sym typeface="+mn-ea"/>
                  </a:rPr>
                  <a:t>适应的提升</a:t>
                </a:r>
                <a:r>
                  <a:rPr lang="zh-CN" altLang="en-US" dirty="0"/>
                  <a:t>）的由来，</a:t>
                </a:r>
                <a:r>
                  <a:rPr lang="en-US" altLang="zh-CN" dirty="0"/>
                  <a:t>Ada</a:t>
                </a:r>
                <a:r>
                  <a:rPr lang="zh-CN" altLang="en-US" dirty="0"/>
                  <a:t>是</a:t>
                </a:r>
                <a:r>
                  <a:rPr lang="en-US" altLang="zh-CN" dirty="0"/>
                  <a:t>Adaptive</a:t>
                </a:r>
                <a:r>
                  <a:rPr lang="zh-CN" altLang="en-US" dirty="0"/>
                  <a:t>的简写</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042670" y="2148205"/>
                <a:ext cx="10844530" cy="4407535"/>
              </a:xfrm>
              <a:blipFill rotWithShape="1">
                <a:blip r:embed="rId1"/>
                <a:stretch>
                  <a:fillRect b="-63291"/>
                </a:stretch>
              </a:blipFill>
            </p:spPr>
            <p:txBody>
              <a:bodyPr/>
              <a:lstStyle/>
              <a:p>
                <a:r>
                  <a:rPr lang="zh-CN" altLang="en-US">
                    <a:noFill/>
                  </a:rPr>
                  <a:t> </a:t>
                </a:r>
              </a:p>
            </p:txBody>
          </p:sp>
        </mc:Fallback>
      </mc:AlternateContent>
      <p:pic>
        <p:nvPicPr>
          <p:cNvPr id="2324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150" y="2732256"/>
            <a:ext cx="4896544" cy="825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的训练误差分析</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410" y="2325370"/>
            <a:ext cx="8425180" cy="3677920"/>
          </a:xfrm>
        </p:spPr>
        <p:txBody>
          <a:bodyPr>
            <a:normAutofit/>
          </a:bodyPr>
          <a:lstStyle/>
          <a:p>
            <a:r>
              <a:rPr lang="en-US" altLang="zh-CN" dirty="0" err="1">
                <a:solidFill>
                  <a:schemeClr val="tx1"/>
                </a:solidFill>
              </a:rPr>
              <a:t>AdaBoost</a:t>
            </a:r>
            <a:endParaRPr lang="en-US" altLang="zh-CN" dirty="0">
              <a:solidFill>
                <a:schemeClr val="tx1"/>
              </a:solidFill>
            </a:endParaRPr>
          </a:p>
          <a:p>
            <a:r>
              <a:rPr lang="zh-CN" altLang="en-US" dirty="0"/>
              <a:t>模型：加法模型</a:t>
            </a:r>
            <a:endParaRPr lang="en-US" altLang="zh-CN" dirty="0"/>
          </a:p>
          <a:p>
            <a:r>
              <a:rPr lang="zh-CN" altLang="en-US" dirty="0"/>
              <a:t>损失函数：指数函数</a:t>
            </a:r>
            <a:endParaRPr lang="en-US" altLang="zh-CN" dirty="0"/>
          </a:p>
          <a:p>
            <a:r>
              <a:rPr lang="zh-CN" altLang="en-US" dirty="0"/>
              <a:t>学习算法：前向分步算法的二分类学习算法</a:t>
            </a:r>
            <a:endParaRPr lang="en-US" altLang="zh-CN" dirty="0"/>
          </a:p>
          <a:p>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算法的解释</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34E55B0-647D-440b-865C-3EC943EB4CBC-17" descr="wpsoffice"/>
          <p:cNvPicPr>
            <a:picLocks noChangeAspect="1"/>
          </p:cNvPicPr>
          <p:nvPr/>
        </p:nvPicPr>
        <p:blipFill>
          <a:blip r:embed="rId1"/>
          <a:stretch>
            <a:fillRect/>
          </a:stretch>
        </p:blipFill>
        <p:spPr>
          <a:xfrm>
            <a:off x="1968500" y="2961640"/>
            <a:ext cx="3895725" cy="1147763"/>
          </a:xfrm>
          <a:prstGeom prst="rect">
            <a:avLst/>
          </a:prstGeom>
        </p:spPr>
      </p:pic>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760772" y="2142265"/>
                <a:ext cx="8424936" cy="4839816"/>
              </a:xfrm>
            </p:spPr>
            <p:txBody>
              <a:bodyPr>
                <a:normAutofit/>
              </a:bodyPr>
              <a:lstStyle/>
              <a:p>
                <a:r>
                  <a:rPr lang="zh-CN" altLang="en-US" dirty="0"/>
                  <a:t>加法模型（</a:t>
                </a:r>
                <a:r>
                  <a:rPr lang="en-US" altLang="zh-CN" dirty="0"/>
                  <a:t>additive  model</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给定训练数据和损失函数</a:t>
                </a:r>
                <a14:m>
                  <m:oMath xmlns:m="http://schemas.openxmlformats.org/officeDocument/2006/math">
                    <m:r>
                      <a:rPr lang="en-US" altLang="zh-CN" i="1" dirty="0">
                        <a:latin typeface="DejaVu Math TeX Gyre" panose="02000503000000000000" charset="0"/>
                        <a:cs typeface="DejaVu Math TeX Gyre" panose="02000503000000000000" charset="0"/>
                      </a:rPr>
                      <m:t>𝐿</m:t>
                    </m:r>
                    <m:r>
                      <a:rPr lang="en-US" altLang="zh-CN" i="1" dirty="0">
                        <a:latin typeface="DejaVu Math TeX Gyre" panose="02000503000000000000" charset="0"/>
                        <a:cs typeface="DejaVu Math TeX Gyre" panose="02000503000000000000" charset="0"/>
                      </a:rPr>
                      <m:t>(</m:t>
                    </m:r>
                    <m:r>
                      <a:rPr lang="en-US" altLang="zh-CN" i="1" dirty="0">
                        <a:latin typeface="DejaVu Math TeX Gyre" panose="02000503000000000000" charset="0"/>
                        <a:cs typeface="DejaVu Math TeX Gyre" panose="02000503000000000000" charset="0"/>
                      </a:rPr>
                      <m:t>𝑦</m:t>
                    </m:r>
                    <m:r>
                      <a:rPr lang="en-US" altLang="zh-CN" i="1" dirty="0">
                        <a:latin typeface="DejaVu Math TeX Gyre" panose="02000503000000000000" charset="0"/>
                        <a:cs typeface="DejaVu Math TeX Gyre" panose="02000503000000000000" charset="0"/>
                      </a:rPr>
                      <m:t>,</m:t>
                    </m:r>
                    <m:r>
                      <a:rPr lang="en-US" altLang="zh-CN" i="1" dirty="0">
                        <a:latin typeface="DejaVu Math TeX Gyre" panose="02000503000000000000" charset="0"/>
                        <a:cs typeface="DejaVu Math TeX Gyre" panose="02000503000000000000" charset="0"/>
                      </a:rPr>
                      <m:t>𝑓</m:t>
                    </m:r>
                    <m:r>
                      <a:rPr lang="en-US" altLang="zh-CN" i="1" dirty="0">
                        <a:latin typeface="DejaVu Math TeX Gyre" panose="02000503000000000000" charset="0"/>
                        <a:cs typeface="DejaVu Math TeX Gyre" panose="02000503000000000000" charset="0"/>
                      </a:rPr>
                      <m:t>(</m:t>
                    </m:r>
                    <m:r>
                      <a:rPr lang="en-US" altLang="zh-CN" i="1" dirty="0">
                        <a:latin typeface="DejaVu Math TeX Gyre" panose="02000503000000000000" charset="0"/>
                        <a:cs typeface="DejaVu Math TeX Gyre" panose="02000503000000000000" charset="0"/>
                      </a:rPr>
                      <m:t>𝑥</m:t>
                    </m:r>
                    <m:r>
                      <a:rPr lang="en-US" altLang="zh-CN" i="1" dirty="0">
                        <a:latin typeface="DejaVu Math TeX Gyre" panose="02000503000000000000" charset="0"/>
                        <a:cs typeface="DejaVu Math TeX Gyre" panose="02000503000000000000" charset="0"/>
                      </a:rPr>
                      <m:t>))</m:t>
                    </m:r>
                  </m:oMath>
                </a14:m>
                <a:r>
                  <a:rPr lang="zh-CN" altLang="en-US" dirty="0"/>
                  <a:t>，学习加法模型</a:t>
                </a:r>
                <a14:m>
                  <m:oMath xmlns:m="http://schemas.openxmlformats.org/officeDocument/2006/math">
                    <m:r>
                      <a:rPr lang="en-US" altLang="zh-CN" i="1" dirty="0">
                        <a:latin typeface="DejaVu Math TeX Gyre" panose="02000503000000000000" charset="0"/>
                        <a:cs typeface="DejaVu Math TeX Gyre" panose="02000503000000000000" charset="0"/>
                      </a:rPr>
                      <m:t>𝑓</m:t>
                    </m:r>
                    <m:r>
                      <a:rPr lang="en-US" altLang="zh-CN" i="1" dirty="0">
                        <a:latin typeface="DejaVu Math TeX Gyre" panose="02000503000000000000" charset="0"/>
                        <a:cs typeface="DejaVu Math TeX Gyre" panose="02000503000000000000" charset="0"/>
                      </a:rPr>
                      <m:t>(</m:t>
                    </m:r>
                    <m:r>
                      <a:rPr lang="en-US" altLang="zh-CN" i="1" dirty="0">
                        <a:latin typeface="DejaVu Math TeX Gyre" panose="02000503000000000000" charset="0"/>
                        <a:cs typeface="DejaVu Math TeX Gyre" panose="02000503000000000000" charset="0"/>
                      </a:rPr>
                      <m:t>𝑥</m:t>
                    </m:r>
                    <m:r>
                      <a:rPr lang="en-US" altLang="zh-CN" i="1" dirty="0">
                        <a:latin typeface="DejaVu Math TeX Gyre" panose="02000503000000000000" charset="0"/>
                        <a:cs typeface="DejaVu Math TeX Gyre" panose="02000503000000000000" charset="0"/>
                      </a:rPr>
                      <m:t>)</m:t>
                    </m:r>
                  </m:oMath>
                </a14:m>
                <a:r>
                  <a:rPr lang="zh-CN" altLang="en-US" dirty="0"/>
                  <a:t>成为经验风险极小化即损失函数极小化问题：</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760772" y="2142265"/>
                <a:ext cx="8424936" cy="4839816"/>
              </a:xfrm>
              <a:blipFill rotWithShape="1">
                <a:blip r:embed="rId2"/>
                <a:stretch>
                  <a:fillRect l="-7" t="-8" r="-2099" b="-11842"/>
                </a:stretch>
              </a:blipFill>
            </p:spPr>
            <p:txBody>
              <a:bodyPr/>
              <a:lstStyle/>
              <a:p>
                <a:r>
                  <a:rPr lang="zh-CN" altLang="en-US">
                    <a:noFill/>
                  </a:rPr>
                  <a:t> </a:t>
                </a:r>
              </a:p>
            </p:txBody>
          </p:sp>
        </mc:Fallback>
      </mc:AlternateContent>
      <p:sp>
        <p:nvSpPr>
          <p:cNvPr id="6" name="TextBox 5"/>
          <p:cNvSpPr txBox="1"/>
          <p:nvPr/>
        </p:nvSpPr>
        <p:spPr>
          <a:xfrm>
            <a:off x="4313292" y="2650715"/>
            <a:ext cx="2031325" cy="461665"/>
          </a:xfrm>
          <a:prstGeom prst="rect">
            <a:avLst/>
          </a:prstGeom>
          <a:solidFill>
            <a:schemeClr val="bg2"/>
          </a:solidFill>
        </p:spPr>
        <p:txBody>
          <a:bodyPr wrap="none" rtlCol="0">
            <a:spAutoFit/>
          </a:bodyPr>
          <a:lstStyle/>
          <a:p>
            <a:r>
              <a:rPr lang="zh-CN" altLang="en-US" sz="2400" dirty="0"/>
              <a:t>基函数的参数</a:t>
            </a:r>
            <a:endParaRPr lang="en-US" altLang="zh-CN" sz="2400" dirty="0"/>
          </a:p>
        </p:txBody>
      </p:sp>
      <p:sp>
        <p:nvSpPr>
          <p:cNvPr id="5" name="线形标注 2 4"/>
          <p:cNvSpPr/>
          <p:nvPr/>
        </p:nvSpPr>
        <p:spPr>
          <a:xfrm>
            <a:off x="6333747" y="3367616"/>
            <a:ext cx="1244925" cy="504056"/>
          </a:xfrm>
          <a:prstGeom prst="borderCallout2">
            <a:avLst>
              <a:gd name="adj1" fmla="val 18750"/>
              <a:gd name="adj2" fmla="val -8333"/>
              <a:gd name="adj3" fmla="val 98783"/>
              <a:gd name="adj4" fmla="val -35030"/>
              <a:gd name="adj5" fmla="val 96457"/>
              <a:gd name="adj6" fmla="val -1438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基函数</a:t>
            </a:r>
            <a:endParaRPr lang="en-US" altLang="zh-CN" sz="2400" dirty="0"/>
          </a:p>
        </p:txBody>
      </p:sp>
      <p:sp>
        <p:nvSpPr>
          <p:cNvPr id="7" name="上箭头 6"/>
          <p:cNvSpPr/>
          <p:nvPr/>
        </p:nvSpPr>
        <p:spPr>
          <a:xfrm flipV="1">
            <a:off x="5474335" y="3163570"/>
            <a:ext cx="159385" cy="24320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818746" y="4450915"/>
            <a:ext cx="2031325" cy="461665"/>
          </a:xfrm>
          <a:prstGeom prst="rect">
            <a:avLst/>
          </a:prstGeom>
          <a:solidFill>
            <a:schemeClr val="bg2"/>
          </a:solidFill>
        </p:spPr>
        <p:txBody>
          <a:bodyPr wrap="none" rtlCol="0">
            <a:spAutoFit/>
          </a:bodyPr>
          <a:lstStyle/>
          <a:p>
            <a:r>
              <a:rPr lang="zh-CN" altLang="en-US" sz="2400" dirty="0"/>
              <a:t>基函数的系数</a:t>
            </a:r>
            <a:endParaRPr lang="en-US" altLang="zh-CN" sz="2400" dirty="0"/>
          </a:p>
        </p:txBody>
      </p:sp>
      <p:sp>
        <p:nvSpPr>
          <p:cNvPr id="8" name="上箭头 7"/>
          <p:cNvSpPr/>
          <p:nvPr/>
        </p:nvSpPr>
        <p:spPr>
          <a:xfrm>
            <a:off x="4117340" y="3895090"/>
            <a:ext cx="207010" cy="4343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燕尾形箭头 9"/>
          <p:cNvSpPr/>
          <p:nvPr/>
        </p:nvSpPr>
        <p:spPr>
          <a:xfrm rot="1991081">
            <a:off x="5935718" y="4114220"/>
            <a:ext cx="718042" cy="332347"/>
          </a:xfrm>
          <a:prstGeom prst="notched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949735" y="6265541"/>
            <a:ext cx="2339102" cy="461665"/>
          </a:xfrm>
          <a:prstGeom prst="rect">
            <a:avLst/>
          </a:prstGeom>
          <a:solidFill>
            <a:schemeClr val="bg2">
              <a:lumMod val="75000"/>
            </a:schemeClr>
          </a:solidFill>
          <a:ln>
            <a:solidFill>
              <a:schemeClr val="tx1"/>
            </a:solidFill>
          </a:ln>
        </p:spPr>
        <p:txBody>
          <a:bodyPr wrap="none" rtlCol="0">
            <a:spAutoFit/>
          </a:bodyPr>
          <a:lstStyle/>
          <a:p>
            <a:r>
              <a:rPr lang="zh-CN" altLang="en-US" sz="2400" dirty="0"/>
              <a:t>复杂的优化问题</a:t>
            </a:r>
            <a:endParaRPr lang="zh-CN" altLang="en-US" sz="2400" dirty="0"/>
          </a:p>
        </p:txBody>
      </p:sp>
      <p:sp>
        <p:nvSpPr>
          <p:cNvPr id="1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p:pic>
        <p:nvPicPr>
          <p:cNvPr id="2" name="334E55B0-647D-440b-865C-3EC943EB4CBC-16" descr="wpsoffice"/>
          <p:cNvPicPr>
            <a:picLocks noChangeAspect="1"/>
          </p:cNvPicPr>
          <p:nvPr/>
        </p:nvPicPr>
        <p:blipFill>
          <a:blip r:embed="rId3"/>
          <a:stretch>
            <a:fillRect/>
          </a:stretch>
        </p:blipFill>
        <p:spPr>
          <a:xfrm>
            <a:off x="3994785" y="6057900"/>
            <a:ext cx="3429000" cy="691515"/>
          </a:xfrm>
          <a:prstGeom prst="rect">
            <a:avLst/>
          </a:prstGeom>
        </p:spPr>
      </p:pic>
      <p:pic>
        <p:nvPicPr>
          <p:cNvPr id="15" name="334E55B0-647D-440b-865C-3EC943EB4CBC-18" descr="wpsoffice"/>
          <p:cNvPicPr>
            <a:picLocks noChangeAspect="1"/>
          </p:cNvPicPr>
          <p:nvPr/>
        </p:nvPicPr>
        <p:blipFill>
          <a:blip r:embed="rId4"/>
          <a:stretch>
            <a:fillRect/>
          </a:stretch>
        </p:blipFill>
        <p:spPr>
          <a:xfrm>
            <a:off x="6739255" y="3944620"/>
            <a:ext cx="3681413" cy="114776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9775" y="2216150"/>
            <a:ext cx="10514965" cy="4330700"/>
          </a:xfrm>
        </p:spPr>
        <p:txBody>
          <a:bodyPr>
            <a:normAutofit/>
          </a:bodyPr>
          <a:lstStyle/>
          <a:p>
            <a:r>
              <a:rPr lang="zh-CN" altLang="en-US" dirty="0"/>
              <a:t>前向分步算法</a:t>
            </a:r>
            <a:r>
              <a:rPr lang="en-US" altLang="zh-CN" dirty="0"/>
              <a:t>Forward </a:t>
            </a:r>
            <a:r>
              <a:rPr lang="en-US" altLang="zh-CN" dirty="0" err="1"/>
              <a:t>stagewise</a:t>
            </a:r>
            <a:r>
              <a:rPr lang="en-US" altLang="zh-CN" dirty="0"/>
              <a:t>  algorithm </a:t>
            </a:r>
            <a:r>
              <a:rPr lang="zh-CN" altLang="en-US" dirty="0"/>
              <a:t>求解思路：</a:t>
            </a:r>
            <a:endParaRPr lang="en-US" altLang="zh-CN" dirty="0"/>
          </a:p>
          <a:p>
            <a:pPr lvl="1"/>
            <a:r>
              <a:rPr lang="zh-CN" altLang="en-US" dirty="0"/>
              <a:t>因为学习的是加法模型，如果能够从前向后，每一步只学习一个基函数及其系数，逐步逼近优化目标函数式，那么就可以简化优化的复杂度</a:t>
            </a:r>
            <a:endParaRPr lang="en-US" altLang="zh-CN" dirty="0"/>
          </a:p>
          <a:p>
            <a:pPr lvl="1"/>
            <a:r>
              <a:rPr lang="zh-CN" altLang="en-US" dirty="0"/>
              <a:t>具体</a:t>
            </a:r>
            <a:r>
              <a:rPr lang="zh-CN" altLang="en-US" dirty="0"/>
              <a:t>地，每步只需优化如下损失函数：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p:grpSp>
        <p:nvGrpSpPr>
          <p:cNvPr id="6" name="组合 5"/>
          <p:cNvGrpSpPr/>
          <p:nvPr/>
        </p:nvGrpSpPr>
        <p:grpSpPr>
          <a:xfrm>
            <a:off x="3583305" y="3821430"/>
            <a:ext cx="4572000" cy="2385060"/>
            <a:chOff x="5643" y="6660"/>
            <a:chExt cx="7200" cy="3756"/>
          </a:xfrm>
        </p:grpSpPr>
        <p:sp>
          <p:nvSpPr>
            <p:cNvPr id="4" name="下箭头 3"/>
            <p:cNvSpPr/>
            <p:nvPr/>
          </p:nvSpPr>
          <p:spPr>
            <a:xfrm>
              <a:off x="9070" y="8317"/>
              <a:ext cx="323" cy="5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334E55B0-647D-440b-865C-3EC943EB4CBC-19" descr="wpsoffice"/>
            <p:cNvPicPr>
              <a:picLocks noChangeAspect="1"/>
            </p:cNvPicPr>
            <p:nvPr/>
          </p:nvPicPr>
          <p:blipFill>
            <a:blip r:embed="rId1"/>
            <a:stretch>
              <a:fillRect/>
            </a:stretch>
          </p:blipFill>
          <p:spPr>
            <a:xfrm>
              <a:off x="5643" y="8964"/>
              <a:ext cx="7200" cy="1452"/>
            </a:xfrm>
            <a:prstGeom prst="rect">
              <a:avLst/>
            </a:prstGeom>
          </p:spPr>
        </p:pic>
        <p:pic>
          <p:nvPicPr>
            <p:cNvPr id="5" name="334E55B0-647D-440b-865C-3EC943EB4CBC-20" descr="wpsoffice"/>
            <p:cNvPicPr>
              <a:picLocks noChangeAspect="1"/>
            </p:cNvPicPr>
            <p:nvPr/>
          </p:nvPicPr>
          <p:blipFill>
            <a:blip r:embed="rId2"/>
            <a:stretch>
              <a:fillRect/>
            </a:stretch>
          </p:blipFill>
          <p:spPr>
            <a:xfrm>
              <a:off x="6804" y="6660"/>
              <a:ext cx="4878" cy="1452"/>
            </a:xfrm>
            <a:prstGeom prst="rect">
              <a:avLst/>
            </a:prstGeom>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451339" y="1137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mc:AlternateContent xmlns:mc="http://schemas.openxmlformats.org/markup-compatibility/2006">
        <mc:Choice xmlns:a14="http://schemas.microsoft.com/office/drawing/2010/main" Requires="a14">
          <p:sp>
            <p:nvSpPr>
              <p:cNvPr id="7" name="内容占位符 2"/>
              <p:cNvSpPr txBox="1"/>
              <p:nvPr/>
            </p:nvSpPr>
            <p:spPr>
              <a:xfrm>
                <a:off x="1883410" y="2171700"/>
                <a:ext cx="8425180" cy="464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a:latin typeface="Heiti SC Light" panose="02000000000000000000" charset="-122"/>
                    <a:ea typeface="Heiti SC Light" panose="02000000000000000000" charset="-122"/>
                    <a:cs typeface="Heiti SC Light" panose="02000000000000000000" charset="-122"/>
                  </a:rPr>
                  <a:t>输入：</a:t>
                </a:r>
                <a:endParaRPr lang="en-US" altLang="zh-CN" dirty="0">
                  <a:latin typeface="Heiti SC Light" panose="02000000000000000000" charset="-122"/>
                  <a:ea typeface="Heiti SC Light" panose="02000000000000000000" charset="-122"/>
                  <a:cs typeface="Heiti SC Light" panose="02000000000000000000" charset="-122"/>
                </a:endParaRPr>
              </a:p>
              <a:p>
                <a:endParaRPr lang="en-US" altLang="zh-CN" dirty="0">
                  <a:latin typeface="Heiti SC Light" panose="02000000000000000000" charset="-122"/>
                  <a:ea typeface="Heiti SC Light" panose="02000000000000000000" charset="-122"/>
                  <a:cs typeface="Heiti SC Light" panose="02000000000000000000" charset="-122"/>
                </a:endParaRPr>
              </a:p>
              <a:p>
                <a:r>
                  <a:rPr lang="zh-CN" altLang="en-US" dirty="0">
                    <a:latin typeface="Heiti SC Light" panose="02000000000000000000" charset="-122"/>
                    <a:ea typeface="Heiti SC Light" panose="02000000000000000000" charset="-122"/>
                    <a:cs typeface="Heiti SC Light" panose="02000000000000000000" charset="-122"/>
                  </a:rPr>
                  <a:t>输出：加法模型</a:t>
                </a:r>
                <a:endParaRPr lang="en-US" altLang="zh-CN" dirty="0">
                  <a:latin typeface="Heiti SC Light" panose="02000000000000000000" charset="-122"/>
                  <a:ea typeface="Heiti SC Light" panose="02000000000000000000" charset="-122"/>
                  <a:cs typeface="Heiti SC Light" panose="02000000000000000000" charset="-122"/>
                </a:endParaRPr>
              </a:p>
              <a:p>
                <a:r>
                  <a:rPr lang="en-US" altLang="zh-CN" dirty="0">
                    <a:latin typeface="Heiti SC Light" panose="02000000000000000000" charset="-122"/>
                    <a:ea typeface="Heiti SC Light" panose="02000000000000000000" charset="-122"/>
                    <a:cs typeface="Heiti SC Light" panose="02000000000000000000" charset="-122"/>
                  </a:rPr>
                  <a:t>1. </a:t>
                </a:r>
                <a:r>
                  <a:rPr lang="zh-CN" altLang="en-US" dirty="0">
                    <a:latin typeface="Heiti SC Light" panose="02000000000000000000" charset="-122"/>
                    <a:ea typeface="Heiti SC Light" panose="02000000000000000000" charset="-122"/>
                    <a:cs typeface="Heiti SC Light" panose="02000000000000000000" charset="-122"/>
                  </a:rPr>
                  <a:t>初始化</a:t>
                </a:r>
                <a:endParaRPr lang="en-US" altLang="zh-CN" i="1" dirty="0">
                  <a:latin typeface="Heiti SC Light" panose="02000000000000000000" charset="-122"/>
                  <a:ea typeface="Heiti SC Light" panose="02000000000000000000" charset="-122"/>
                  <a:cs typeface="Heiti SC Light" panose="02000000000000000000" charset="-122"/>
                </a:endParaRPr>
              </a:p>
              <a:p>
                <a:r>
                  <a:rPr lang="en-US" altLang="zh-CN" dirty="0">
                    <a:latin typeface="Heiti SC Light" panose="02000000000000000000" charset="-122"/>
                    <a:ea typeface="Heiti SC Light" panose="02000000000000000000" charset="-122"/>
                    <a:cs typeface="Heiti SC Light" panose="02000000000000000000" charset="-122"/>
                  </a:rPr>
                  <a:t>2.</a:t>
                </a:r>
                <a:r>
                  <a:rPr lang="en-US" altLang="zh-CN" i="1" dirty="0">
                    <a:latin typeface="Heiti SC Light" panose="02000000000000000000" charset="-122"/>
                    <a:ea typeface="Heiti SC Light" panose="02000000000000000000" charset="-122"/>
                    <a:cs typeface="Heiti SC Light" panose="02000000000000000000" charset="-122"/>
                  </a:rPr>
                  <a:t> </a:t>
                </a:r>
                <a:r>
                  <a:rPr lang="zh-CN" altLang="en-US" dirty="0">
                    <a:latin typeface="Heiti SC Light" panose="02000000000000000000" charset="-122"/>
                    <a:ea typeface="Heiti SC Light" panose="02000000000000000000" charset="-122"/>
                    <a:cs typeface="Heiti SC Light" panose="02000000000000000000" charset="-122"/>
                  </a:rPr>
                  <a:t>对</a:t>
                </a:r>
                <a:r>
                  <a:rPr lang="en-US" altLang="zh-CN" sz="2800" dirty="0">
                    <a:latin typeface="Heiti SC Light" panose="02000000000000000000" charset="-122"/>
                    <a:ea typeface="Heiti SC Light" panose="02000000000000000000" charset="-122"/>
                    <a:cs typeface="Heiti SC Light" panose="02000000000000000000" charset="-122"/>
                    <a:sym typeface="+mn-ea"/>
                  </a:rPr>
                  <a:t>m = 1, 2, ..., M</a:t>
                </a:r>
                <a:endParaRPr lang="en-US" altLang="zh-CN" dirty="0">
                  <a:latin typeface="Heiti SC Light" panose="02000000000000000000" charset="-122"/>
                  <a:ea typeface="Heiti SC Light" panose="02000000000000000000" charset="-122"/>
                  <a:cs typeface="Heiti SC Light" panose="02000000000000000000" charset="-122"/>
                </a:endParaRPr>
              </a:p>
              <a:p>
                <a:r>
                  <a:rPr lang="en-US" altLang="zh-CN" dirty="0">
                    <a:latin typeface="Heiti SC Light" panose="02000000000000000000" charset="-122"/>
                    <a:ea typeface="Heiti SC Light" panose="02000000000000000000" charset="-122"/>
                    <a:cs typeface="Heiti SC Light" panose="02000000000000000000" charset="-122"/>
                  </a:rPr>
                  <a:t>    a</a:t>
                </a:r>
                <a:r>
                  <a:rPr lang="zh-CN" altLang="en-US" dirty="0">
                    <a:latin typeface="Heiti SC Light" panose="02000000000000000000" charset="-122"/>
                    <a:ea typeface="Heiti SC Light" panose="02000000000000000000" charset="-122"/>
                    <a:cs typeface="Heiti SC Light" panose="02000000000000000000" charset="-122"/>
                  </a:rPr>
                  <a:t>、极小化损失函数</a:t>
                </a:r>
                <a:endParaRPr lang="en-US" altLang="zh-CN" dirty="0">
                  <a:latin typeface="Heiti SC Light" panose="02000000000000000000" charset="-122"/>
                  <a:ea typeface="Heiti SC Light" panose="02000000000000000000" charset="-122"/>
                  <a:cs typeface="Heiti SC Light" panose="02000000000000000000" charset="-122"/>
                </a:endParaRPr>
              </a:p>
              <a:p>
                <a:r>
                  <a:rPr lang="en-US" altLang="zh-CN" dirty="0">
                    <a:latin typeface="Heiti SC Light" panose="02000000000000000000" charset="-122"/>
                    <a:ea typeface="Heiti SC Light" panose="02000000000000000000" charset="-122"/>
                    <a:cs typeface="Heiti SC Light" panose="02000000000000000000" charset="-122"/>
                  </a:rPr>
                  <a:t>         </a:t>
                </a:r>
                <a:r>
                  <a:rPr lang="zh-CN" altLang="en-US" dirty="0">
                    <a:latin typeface="Heiti SC Light" panose="02000000000000000000" charset="-122"/>
                    <a:ea typeface="Heiti SC Light" panose="02000000000000000000" charset="-122"/>
                    <a:cs typeface="Heiti SC Light" panose="02000000000000000000" charset="-122"/>
                  </a:rPr>
                  <a:t>得到参数</a:t>
                </a:r>
                <a14:m>
                  <m:oMath xmlns:m="http://schemas.openxmlformats.org/officeDocument/2006/math">
                    <m:r>
                      <m:rPr>
                        <m:sty m:val="p"/>
                      </m:rPr>
                      <a:rPr lang="en-US" altLang="el-GR" dirty="0">
                        <a:latin typeface="DejaVu Math TeX Gyre" panose="02000503000000000000" charset="0"/>
                        <a:ea typeface="Heiti SC Light" panose="02000000000000000000" charset="-122"/>
                        <a:cs typeface="DejaVu Math TeX Gyre" panose="02000503000000000000" charset="0"/>
                      </a:rPr>
                      <m:t>β</m:t>
                    </m:r>
                    <m:r>
                      <m:rPr>
                        <m:sty m:val="p"/>
                      </m:rPr>
                      <a:rPr lang="en-US" altLang="zh-CN" baseline="-25000" dirty="0">
                        <a:latin typeface="DejaVu Math TeX Gyre" panose="02000503000000000000" charset="0"/>
                        <a:ea typeface="Heiti SC Light" panose="02000000000000000000" charset="-122"/>
                        <a:cs typeface="DejaVu Math TeX Gyre" panose="02000503000000000000" charset="0"/>
                      </a:rPr>
                      <m:t>m</m:t>
                    </m:r>
                  </m:oMath>
                </a14:m>
                <a:r>
                  <a:rPr lang="zh-CN" altLang="en-US" dirty="0">
                    <a:latin typeface="Heiti SC Light" panose="02000000000000000000" charset="-122"/>
                    <a:ea typeface="Heiti SC Light" panose="02000000000000000000" charset="-122"/>
                    <a:cs typeface="Heiti SC Light" panose="02000000000000000000" charset="-122"/>
                  </a:rPr>
                  <a:t>，</a:t>
                </a:r>
                <a14:m>
                  <m:oMath xmlns:m="http://schemas.openxmlformats.org/officeDocument/2006/math">
                    <m:r>
                      <m:rPr>
                        <m:sty m:val="p"/>
                      </m:rPr>
                      <a:rPr lang="en-US" altLang="el-GR" dirty="0">
                        <a:latin typeface="DejaVu Math TeX Gyre" panose="02000503000000000000" charset="0"/>
                        <a:ea typeface="Heiti SC Light" panose="02000000000000000000" charset="-122"/>
                        <a:cs typeface="DejaVu Math TeX Gyre" panose="02000503000000000000" charset="0"/>
                      </a:rPr>
                      <m:t>γ</m:t>
                    </m:r>
                    <m:r>
                      <m:rPr>
                        <m:sty m:val="p"/>
                      </m:rPr>
                      <a:rPr lang="en-US" altLang="zh-CN" baseline="-25000" dirty="0">
                        <a:latin typeface="DejaVu Math TeX Gyre" panose="02000503000000000000" charset="0"/>
                        <a:ea typeface="Heiti SC Light" panose="02000000000000000000" charset="-122"/>
                        <a:cs typeface="DejaVu Math TeX Gyre" panose="02000503000000000000" charset="0"/>
                      </a:rPr>
                      <m:t>m</m:t>
                    </m:r>
                  </m:oMath>
                </a14:m>
                <a:endParaRPr lang="en-US" altLang="zh-CN" baseline="-25000" dirty="0">
                  <a:latin typeface="Heiti SC Light" panose="02000000000000000000" charset="-122"/>
                  <a:ea typeface="Heiti SC Light" panose="02000000000000000000" charset="-122"/>
                  <a:cs typeface="Heiti SC Light" panose="02000000000000000000" charset="-122"/>
                </a:endParaRPr>
              </a:p>
              <a:p>
                <a:r>
                  <a:rPr lang="en-US" altLang="zh-CN" baseline="-25000" dirty="0">
                    <a:latin typeface="Heiti SC Light" panose="02000000000000000000" charset="-122"/>
                    <a:ea typeface="Heiti SC Light" panose="02000000000000000000" charset="-122"/>
                    <a:cs typeface="Heiti SC Light" panose="02000000000000000000" charset="-122"/>
                  </a:rPr>
                  <a:t>      </a:t>
                </a:r>
                <a:r>
                  <a:rPr lang="en-US" altLang="zh-CN" dirty="0">
                    <a:latin typeface="Heiti SC Light" panose="02000000000000000000" charset="-122"/>
                    <a:ea typeface="Heiti SC Light" panose="02000000000000000000" charset="-122"/>
                    <a:cs typeface="Heiti SC Light" panose="02000000000000000000" charset="-122"/>
                  </a:rPr>
                  <a:t>b</a:t>
                </a:r>
                <a:r>
                  <a:rPr lang="zh-CN" altLang="en-US" dirty="0">
                    <a:latin typeface="Heiti SC Light" panose="02000000000000000000" charset="-122"/>
                    <a:ea typeface="Heiti SC Light" panose="02000000000000000000" charset="-122"/>
                    <a:cs typeface="Heiti SC Light" panose="02000000000000000000" charset="-122"/>
                  </a:rPr>
                  <a:t>、更新</a:t>
                </a:r>
                <a:endParaRPr lang="en-US" altLang="zh-CN" dirty="0">
                  <a:latin typeface="Heiti SC Light" panose="02000000000000000000" charset="-122"/>
                  <a:ea typeface="Heiti SC Light" panose="02000000000000000000" charset="-122"/>
                  <a:cs typeface="Heiti SC Light" panose="02000000000000000000" charset="-122"/>
                </a:endParaRPr>
              </a:p>
              <a:p>
                <a:r>
                  <a:rPr lang="en-US" altLang="zh-CN" dirty="0">
                    <a:latin typeface="Heiti SC Light" panose="02000000000000000000" charset="-122"/>
                    <a:ea typeface="Heiti SC Light" panose="02000000000000000000" charset="-122"/>
                    <a:cs typeface="Heiti SC Light" panose="02000000000000000000" charset="-122"/>
                  </a:rPr>
                  <a:t>3. </a:t>
                </a:r>
                <a:r>
                  <a:rPr lang="zh-CN" altLang="en-US" dirty="0">
                    <a:latin typeface="Heiti SC Light" panose="02000000000000000000" charset="-122"/>
                    <a:ea typeface="Heiti SC Light" panose="02000000000000000000" charset="-122"/>
                    <a:cs typeface="Heiti SC Light" panose="02000000000000000000" charset="-122"/>
                  </a:rPr>
                  <a:t>得到加法模型</a:t>
                </a:r>
                <a:endParaRPr lang="en-US" altLang="zh-CN" dirty="0">
                  <a:latin typeface="Heiti SC Light" panose="02000000000000000000" charset="-122"/>
                  <a:ea typeface="Heiti SC Light" panose="02000000000000000000" charset="-122"/>
                  <a:cs typeface="Heiti SC Light" panose="02000000000000000000" charset="-122"/>
                </a:endParaRPr>
              </a:p>
            </p:txBody>
          </p:sp>
        </mc:Choice>
        <mc:Fallback>
          <p:sp>
            <p:nvSpPr>
              <p:cNvPr id="7" name="内容占位符 2"/>
              <p:cNvSpPr txBox="1">
                <a:spLocks noRot="1" noChangeAspect="1" noMove="1" noResize="1" noEditPoints="1" noAdjustHandles="1" noChangeArrowheads="1" noChangeShapeType="1" noTextEdit="1"/>
              </p:cNvSpPr>
              <p:nvPr/>
            </p:nvSpPr>
            <p:spPr>
              <a:xfrm>
                <a:off x="1883410" y="2171700"/>
                <a:ext cx="8425180" cy="4643120"/>
              </a:xfrm>
              <a:prstGeom prst="rect">
                <a:avLst/>
              </a:prstGeom>
              <a:blipFill rotWithShape="1">
                <a:blip r:embed="rId1"/>
                <a:stretch>
                  <a:fillRect/>
                </a:stretch>
              </a:blipFill>
            </p:spPr>
            <p:txBody>
              <a:bodyPr/>
              <a:lstStyle/>
              <a:p>
                <a:r>
                  <a:rPr lang="zh-CN" altLang="en-US">
                    <a:noFill/>
                  </a:rPr>
                  <a:t> </a:t>
                </a:r>
              </a:p>
            </p:txBody>
          </p:sp>
        </mc:Fallback>
      </mc:AlternateContent>
      <p:cxnSp>
        <p:nvCxnSpPr>
          <p:cNvPr id="2" name="直接箭头连接符 1"/>
          <p:cNvCxnSpPr/>
          <p:nvPr/>
        </p:nvCxnSpPr>
        <p:spPr>
          <a:xfrm flipV="1">
            <a:off x="4040505" y="5608320"/>
            <a:ext cx="2258695" cy="24003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 name="334E55B0-647D-440b-865C-3EC943EB4CBC-8" descr="wpsoffice"/>
          <p:cNvPicPr>
            <a:picLocks noChangeAspect="1"/>
          </p:cNvPicPr>
          <p:nvPr/>
        </p:nvPicPr>
        <p:blipFill>
          <a:blip r:embed="rId2"/>
          <a:stretch>
            <a:fillRect/>
          </a:stretch>
        </p:blipFill>
        <p:spPr>
          <a:xfrm>
            <a:off x="5589270" y="2846705"/>
            <a:ext cx="709613" cy="395288"/>
          </a:xfrm>
          <a:prstGeom prst="rect">
            <a:avLst/>
          </a:prstGeom>
        </p:spPr>
      </p:pic>
      <p:cxnSp>
        <p:nvCxnSpPr>
          <p:cNvPr id="12" name="直接箭头连接符 11"/>
          <p:cNvCxnSpPr/>
          <p:nvPr/>
        </p:nvCxnSpPr>
        <p:spPr>
          <a:xfrm flipV="1">
            <a:off x="4758055" y="3013710"/>
            <a:ext cx="543560" cy="26797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3" name="334E55B0-647D-440b-865C-3EC943EB4CBC-9" descr="wpsoffice"/>
          <p:cNvPicPr>
            <a:picLocks noChangeAspect="1"/>
          </p:cNvPicPr>
          <p:nvPr/>
        </p:nvPicPr>
        <p:blipFill>
          <a:blip r:embed="rId3"/>
          <a:stretch>
            <a:fillRect/>
          </a:stretch>
        </p:blipFill>
        <p:spPr>
          <a:xfrm>
            <a:off x="4758055" y="3564890"/>
            <a:ext cx="1600200" cy="395288"/>
          </a:xfrm>
          <a:prstGeom prst="rect">
            <a:avLst/>
          </a:prstGeom>
        </p:spPr>
      </p:pic>
      <p:cxnSp>
        <p:nvCxnSpPr>
          <p:cNvPr id="14" name="直接箭头连接符 13"/>
          <p:cNvCxnSpPr/>
          <p:nvPr/>
        </p:nvCxnSpPr>
        <p:spPr>
          <a:xfrm flipV="1">
            <a:off x="3616325" y="3759835"/>
            <a:ext cx="882650" cy="13589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4963795" y="560070"/>
            <a:ext cx="6899999" cy="1886268"/>
            <a:chOff x="5695" y="846"/>
            <a:chExt cx="10866" cy="2971"/>
          </a:xfrm>
        </p:grpSpPr>
        <p:pic>
          <p:nvPicPr>
            <p:cNvPr id="4" name="334E55B0-647D-440b-865C-3EC943EB4CBC-21" descr="wpsoffice"/>
            <p:cNvPicPr>
              <a:picLocks noChangeAspect="1"/>
            </p:cNvPicPr>
            <p:nvPr/>
          </p:nvPicPr>
          <p:blipFill>
            <a:blip r:embed="rId4"/>
            <a:stretch>
              <a:fillRect/>
            </a:stretch>
          </p:blipFill>
          <p:spPr>
            <a:xfrm>
              <a:off x="9299" y="2338"/>
              <a:ext cx="2633" cy="623"/>
            </a:xfrm>
            <a:prstGeom prst="rect">
              <a:avLst/>
            </a:prstGeom>
          </p:spPr>
        </p:pic>
        <p:pic>
          <p:nvPicPr>
            <p:cNvPr id="5" name="334E55B0-647D-440b-865C-3EC943EB4CBC-22" descr="wpsoffice"/>
            <p:cNvPicPr>
              <a:picLocks noChangeAspect="1"/>
            </p:cNvPicPr>
            <p:nvPr/>
          </p:nvPicPr>
          <p:blipFill>
            <a:blip r:embed="rId5"/>
            <a:stretch>
              <a:fillRect/>
            </a:stretch>
          </p:blipFill>
          <p:spPr>
            <a:xfrm>
              <a:off x="12957" y="2068"/>
              <a:ext cx="2736" cy="747"/>
            </a:xfrm>
            <a:prstGeom prst="rect">
              <a:avLst/>
            </a:prstGeom>
          </p:spPr>
        </p:pic>
        <p:sp>
          <p:nvSpPr>
            <p:cNvPr id="6" name="文本框 5"/>
            <p:cNvSpPr txBox="1"/>
            <p:nvPr/>
          </p:nvSpPr>
          <p:spPr>
            <a:xfrm>
              <a:off x="12343" y="856"/>
              <a:ext cx="2528" cy="822"/>
            </a:xfrm>
            <a:prstGeom prst="rect">
              <a:avLst/>
            </a:prstGeom>
            <a:noFill/>
          </p:spPr>
          <p:txBody>
            <a:bodyPr wrap="none" rtlCol="0">
              <a:spAutoFit/>
            </a:bodyPr>
            <a:p>
              <a:pPr algn="l"/>
              <a:r>
                <a:rPr lang="zh-CN" altLang="en-US" sz="2800" dirty="0">
                  <a:latin typeface="Heiti SC Light" panose="02000000000000000000" charset="-122"/>
                  <a:ea typeface="Heiti SC Light" panose="02000000000000000000" charset="-122"/>
                  <a:sym typeface="+mn-ea"/>
                </a:rPr>
                <a:t>基函数集</a:t>
              </a:r>
              <a:endParaRPr lang="zh-CN" altLang="en-US" sz="2800" dirty="0">
                <a:latin typeface="Heiti SC Light" panose="02000000000000000000" charset="-122"/>
                <a:ea typeface="Heiti SC Light" panose="02000000000000000000" charset="-122"/>
                <a:sym typeface="+mn-ea"/>
              </a:endParaRPr>
            </a:p>
          </p:txBody>
        </p:sp>
        <p:sp>
          <p:nvSpPr>
            <p:cNvPr id="9" name="文本框 8"/>
            <p:cNvSpPr txBox="1"/>
            <p:nvPr/>
          </p:nvSpPr>
          <p:spPr>
            <a:xfrm>
              <a:off x="9299" y="856"/>
              <a:ext cx="2528" cy="822"/>
            </a:xfrm>
            <a:prstGeom prst="rect">
              <a:avLst/>
            </a:prstGeom>
            <a:noFill/>
          </p:spPr>
          <p:txBody>
            <a:bodyPr wrap="none" rtlCol="0">
              <a:spAutoFit/>
            </a:bodyPr>
            <a:p>
              <a:pPr algn="l"/>
              <a:r>
                <a:rPr lang="zh-CN" altLang="en-US" sz="2800" dirty="0">
                  <a:latin typeface="Heiti SC Light" panose="02000000000000000000" charset="-122"/>
                  <a:ea typeface="Heiti SC Light" panose="02000000000000000000" charset="-122"/>
                  <a:sym typeface="+mn-ea"/>
                </a:rPr>
                <a:t>损失函数</a:t>
              </a:r>
              <a:endParaRPr lang="zh-CN" altLang="en-US" sz="2800" dirty="0">
                <a:latin typeface="Heiti SC Light" panose="02000000000000000000" charset="-122"/>
                <a:ea typeface="Heiti SC Light" panose="02000000000000000000" charset="-122"/>
                <a:sym typeface="+mn-ea"/>
              </a:endParaRPr>
            </a:p>
          </p:txBody>
        </p:sp>
        <p:pic>
          <p:nvPicPr>
            <p:cNvPr id="15" name="334E55B0-647D-440b-865C-3EC943EB4CBC-23" descr="wpsoffice"/>
            <p:cNvPicPr>
              <a:picLocks noChangeAspect="1"/>
            </p:cNvPicPr>
            <p:nvPr/>
          </p:nvPicPr>
          <p:blipFill>
            <a:blip r:embed="rId6"/>
            <a:stretch>
              <a:fillRect/>
            </a:stretch>
          </p:blipFill>
          <p:spPr>
            <a:xfrm>
              <a:off x="6716" y="3194"/>
              <a:ext cx="9845" cy="623"/>
            </a:xfrm>
            <a:prstGeom prst="rect">
              <a:avLst/>
            </a:prstGeom>
          </p:spPr>
        </p:pic>
        <p:sp>
          <p:nvSpPr>
            <p:cNvPr id="16" name="文本框 15"/>
            <p:cNvSpPr txBox="1"/>
            <p:nvPr/>
          </p:nvSpPr>
          <p:spPr>
            <a:xfrm>
              <a:off x="5695" y="846"/>
              <a:ext cx="3088" cy="822"/>
            </a:xfrm>
            <a:prstGeom prst="rect">
              <a:avLst/>
            </a:prstGeom>
            <a:noFill/>
          </p:spPr>
          <p:txBody>
            <a:bodyPr wrap="none" rtlCol="0">
              <a:spAutoFit/>
            </a:bodyPr>
            <a:p>
              <a:pPr algn="l"/>
              <a:r>
                <a:rPr lang="zh-CN" altLang="en-US" sz="2800" dirty="0">
                  <a:latin typeface="Heiti SC Light" panose="02000000000000000000" charset="-122"/>
                  <a:ea typeface="Heiti SC Light" panose="02000000000000000000" charset="-122"/>
                  <a:sym typeface="+mn-ea"/>
                </a:rPr>
                <a:t>训练数据集</a:t>
              </a:r>
              <a:endParaRPr lang="zh-CN" altLang="en-US" sz="2800" dirty="0">
                <a:latin typeface="Heiti SC Light" panose="02000000000000000000" charset="-122"/>
                <a:ea typeface="Heiti SC Light" panose="02000000000000000000" charset="-122"/>
                <a:sym typeface="+mn-ea"/>
              </a:endParaRPr>
            </a:p>
          </p:txBody>
        </p:sp>
        <p:cxnSp>
          <p:nvCxnSpPr>
            <p:cNvPr id="17" name="直接箭头连接符 16"/>
            <p:cNvCxnSpPr/>
            <p:nvPr/>
          </p:nvCxnSpPr>
          <p:spPr>
            <a:xfrm>
              <a:off x="7379" y="2084"/>
              <a:ext cx="401" cy="669"/>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4" idx="0"/>
            </p:cNvCxnSpPr>
            <p:nvPr/>
          </p:nvCxnSpPr>
          <p:spPr>
            <a:xfrm>
              <a:off x="10053" y="1710"/>
              <a:ext cx="563" cy="62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2"/>
              <a:endCxn id="5" idx="0"/>
            </p:cNvCxnSpPr>
            <p:nvPr/>
          </p:nvCxnSpPr>
          <p:spPr>
            <a:xfrm>
              <a:off x="13607" y="1678"/>
              <a:ext cx="718" cy="39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4963795" y="354965"/>
            <a:ext cx="7086600" cy="2183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5" name="334E55B0-647D-440b-865C-3EC943EB4CBC-24" descr="wpsoffice"/>
          <p:cNvPicPr>
            <a:picLocks noChangeAspect="1"/>
          </p:cNvPicPr>
          <p:nvPr/>
        </p:nvPicPr>
        <p:blipFill>
          <a:blip r:embed="rId7"/>
          <a:stretch>
            <a:fillRect/>
          </a:stretch>
        </p:blipFill>
        <p:spPr>
          <a:xfrm>
            <a:off x="6033135" y="4022090"/>
            <a:ext cx="6057855" cy="806768"/>
          </a:xfrm>
          <a:prstGeom prst="rect">
            <a:avLst/>
          </a:prstGeom>
        </p:spPr>
      </p:pic>
      <p:cxnSp>
        <p:nvCxnSpPr>
          <p:cNvPr id="26" name="直接箭头连接符 25"/>
          <p:cNvCxnSpPr/>
          <p:nvPr/>
        </p:nvCxnSpPr>
        <p:spPr>
          <a:xfrm flipV="1">
            <a:off x="5534660" y="4574540"/>
            <a:ext cx="376555" cy="203835"/>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7" name="334E55B0-647D-440b-865C-3EC943EB4CBC-25" descr="wpsoffice"/>
          <p:cNvPicPr>
            <a:picLocks noChangeAspect="1"/>
          </p:cNvPicPr>
          <p:nvPr/>
        </p:nvPicPr>
        <p:blipFill>
          <a:blip r:embed="rId8"/>
          <a:stretch>
            <a:fillRect/>
          </a:stretch>
        </p:blipFill>
        <p:spPr>
          <a:xfrm>
            <a:off x="6379210" y="5393690"/>
            <a:ext cx="4255770" cy="316230"/>
          </a:xfrm>
          <a:prstGeom prst="rect">
            <a:avLst/>
          </a:prstGeom>
        </p:spPr>
      </p:pic>
      <p:pic>
        <p:nvPicPr>
          <p:cNvPr id="28" name="334E55B0-647D-440b-865C-3EC943EB4CBC-26" descr="/private/var/folders/ps/swk8gj2x4sb8ss2k90ytdvb40000gn/T/com.kingsoft.wpsoffice.mac/wpsoffice.DwvKYcwpsoffice"/>
          <p:cNvPicPr>
            <a:picLocks noChangeAspect="1"/>
          </p:cNvPicPr>
          <p:nvPr/>
        </p:nvPicPr>
        <p:blipFill>
          <a:blip r:embed="rId9"/>
          <a:stretch>
            <a:fillRect/>
          </a:stretch>
        </p:blipFill>
        <p:spPr>
          <a:xfrm>
            <a:off x="5709285" y="5843905"/>
            <a:ext cx="4401420" cy="918210"/>
          </a:xfrm>
          <a:prstGeom prst="rect">
            <a:avLst/>
          </a:prstGeom>
        </p:spPr>
      </p:pic>
      <p:cxnSp>
        <p:nvCxnSpPr>
          <p:cNvPr id="29" name="直接箭头连接符 28"/>
          <p:cNvCxnSpPr/>
          <p:nvPr/>
        </p:nvCxnSpPr>
        <p:spPr>
          <a:xfrm flipV="1">
            <a:off x="4753610" y="6170295"/>
            <a:ext cx="835660" cy="17018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3140710" y="2171700"/>
            <a:ext cx="1358265" cy="144145"/>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798" y="2142265"/>
            <a:ext cx="8424936" cy="4839816"/>
          </a:xfrm>
        </p:spPr>
        <p:txBody>
          <a:bodyPr>
            <a:normAutofit/>
          </a:bodyPr>
          <a:lstStyle/>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7" name="内容占位符 2"/>
          <p:cNvSpPr txBox="1"/>
          <p:nvPr/>
        </p:nvSpPr>
        <p:spPr>
          <a:xfrm>
            <a:off x="962625" y="2142265"/>
            <a:ext cx="10909826" cy="483981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a:t>定理：</a:t>
            </a:r>
            <a:r>
              <a:rPr lang="en-US" altLang="zh-CN" dirty="0" err="1"/>
              <a:t>AdaBoost</a:t>
            </a:r>
            <a:r>
              <a:rPr lang="zh-CN" altLang="en-US" dirty="0"/>
              <a:t>算法是前向分步加法算法的特例，这时，</a:t>
            </a:r>
            <a:r>
              <a:rPr lang="zh-CN" altLang="en-US" b="1" dirty="0">
                <a:solidFill>
                  <a:srgbClr val="C00000"/>
                </a:solidFill>
              </a:rPr>
              <a:t>模型是由基本分类器组成的加法模型</a:t>
            </a:r>
            <a:r>
              <a:rPr lang="zh-CN" altLang="en-US" dirty="0"/>
              <a:t>，</a:t>
            </a:r>
            <a:r>
              <a:rPr lang="zh-CN" altLang="en-US" b="1" dirty="0">
                <a:solidFill>
                  <a:schemeClr val="accent4">
                    <a:lumMod val="75000"/>
                  </a:schemeClr>
                </a:solidFill>
              </a:rPr>
              <a:t>损失函数是指数函数</a:t>
            </a:r>
            <a:r>
              <a:rPr lang="zh-CN" altLang="en-US" dirty="0"/>
              <a:t> </a:t>
            </a:r>
            <a:endParaRPr lang="en-US" altLang="zh-CN" dirty="0"/>
          </a:p>
          <a:p>
            <a:r>
              <a:rPr lang="en-US" altLang="zh-CN" dirty="0"/>
              <a:t> </a:t>
            </a:r>
            <a:r>
              <a:rPr lang="zh-CN" altLang="en-US" dirty="0"/>
              <a:t>证明</a:t>
            </a:r>
            <a:r>
              <a:rPr lang="zh-CN" dirty="0"/>
              <a:t>：</a:t>
            </a:r>
            <a:r>
              <a:rPr lang="zh-CN" altLang="en-US" dirty="0"/>
              <a:t>前面部分很明显                      </a:t>
            </a:r>
            <a:endParaRPr lang="en-US" altLang="zh-CN" dirty="0"/>
          </a:p>
          <a:p>
            <a:r>
              <a:rPr lang="en-US" altLang="zh-CN" dirty="0"/>
              <a:t>   </a:t>
            </a:r>
            <a:r>
              <a:rPr lang="zh-CN" altLang="en-US" dirty="0"/>
              <a:t>后面部分证明损失函数是指数函数（</a:t>
            </a:r>
            <a:r>
              <a:rPr lang="en-US" altLang="zh-CN" dirty="0">
                <a:sym typeface="+mn-ea"/>
              </a:rPr>
              <a:t>exponential loss function</a:t>
            </a:r>
            <a:r>
              <a:rPr lang="zh-CN" altLang="en-US" dirty="0"/>
              <a:t>）</a:t>
            </a:r>
            <a:r>
              <a:rPr lang="en-US" altLang="zh-CN" dirty="0"/>
              <a:t> </a:t>
            </a:r>
            <a:endParaRPr lang="en-US" altLang="zh-CN" dirty="0"/>
          </a:p>
          <a:p>
            <a:endParaRPr lang="en-US" altLang="zh-CN" dirty="0"/>
          </a:p>
          <a:p>
            <a:r>
              <a:rPr lang="en-US" altLang="zh-CN" dirty="0"/>
              <a:t>   </a:t>
            </a:r>
            <a:r>
              <a:rPr lang="zh-CN" altLang="en-US" dirty="0"/>
              <a:t>假设经过</a:t>
            </a:r>
            <a:r>
              <a:rPr lang="en-US" altLang="zh-CN" dirty="0"/>
              <a:t>m-1</a:t>
            </a:r>
            <a:r>
              <a:rPr lang="zh-CN" altLang="en-US" dirty="0"/>
              <a:t>轮迭代前向分步算法得到</a:t>
            </a:r>
            <a:r>
              <a:rPr lang="en-US" altLang="zh-CN" i="1" dirty="0"/>
              <a:t>f</a:t>
            </a:r>
            <a:r>
              <a:rPr lang="en-US" altLang="zh-CN" i="1" baseline="-25000" dirty="0"/>
              <a:t>m-1</a:t>
            </a:r>
            <a:r>
              <a:rPr lang="en-US" altLang="zh-CN" i="1" dirty="0"/>
              <a:t>(x):</a:t>
            </a:r>
            <a:endParaRPr lang="en-US" altLang="zh-CN" i="1" dirty="0"/>
          </a:p>
          <a:p>
            <a:endParaRPr lang="en-US" altLang="zh-CN" i="1" dirty="0"/>
          </a:p>
          <a:p>
            <a:endParaRPr lang="en-US" altLang="zh-CN" i="1" dirty="0"/>
          </a:p>
          <a:p>
            <a:r>
              <a:rPr lang="en-US" altLang="zh-CN" i="1" dirty="0"/>
              <a:t>   </a:t>
            </a:r>
            <a:r>
              <a:rPr lang="zh-CN" altLang="en-US" dirty="0"/>
              <a:t>在第</a:t>
            </a:r>
            <a:r>
              <a:rPr lang="en-US" altLang="zh-CN" dirty="0"/>
              <a:t>m</a:t>
            </a:r>
            <a:r>
              <a:rPr lang="zh-CN" altLang="en-US" dirty="0"/>
              <a:t>轮迭代得到</a:t>
            </a:r>
            <a:endParaRPr lang="en-US" altLang="zh-CN" dirty="0"/>
          </a:p>
        </p:txBody>
      </p:sp>
      <p:pic>
        <p:nvPicPr>
          <p:cNvPr id="22118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22466" y="5099661"/>
            <a:ext cx="4501681" cy="83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213" y="5924007"/>
            <a:ext cx="2641840" cy="42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214" y="6402007"/>
            <a:ext cx="3578396" cy="414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p:cxnSp>
        <p:nvCxnSpPr>
          <p:cNvPr id="2" name="直接箭头连接符 1"/>
          <p:cNvCxnSpPr>
            <a:endCxn id="15" idx="1"/>
          </p:cNvCxnSpPr>
          <p:nvPr/>
        </p:nvCxnSpPr>
        <p:spPr>
          <a:xfrm flipV="1">
            <a:off x="4991735" y="3092450"/>
            <a:ext cx="3169285" cy="112395"/>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7419975" y="4067175"/>
            <a:ext cx="814705" cy="17018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5" name="334E55B0-647D-440b-865C-3EC943EB4CBC-27" descr="wpsoffice"/>
          <p:cNvPicPr>
            <a:picLocks noChangeAspect="1"/>
          </p:cNvPicPr>
          <p:nvPr/>
        </p:nvPicPr>
        <p:blipFill>
          <a:blip r:embed="rId4"/>
          <a:stretch>
            <a:fillRect/>
          </a:stretch>
        </p:blipFill>
        <p:spPr>
          <a:xfrm>
            <a:off x="8161020" y="2633345"/>
            <a:ext cx="2945129" cy="918210"/>
          </a:xfrm>
          <a:prstGeom prst="rect">
            <a:avLst/>
          </a:prstGeom>
        </p:spPr>
      </p:pic>
      <p:pic>
        <p:nvPicPr>
          <p:cNvPr id="5" name="334E55B0-647D-440b-865C-3EC943EB4CBC-28" descr="wpsoffice"/>
          <p:cNvPicPr>
            <a:picLocks noChangeAspect="1"/>
          </p:cNvPicPr>
          <p:nvPr/>
        </p:nvPicPr>
        <p:blipFill>
          <a:blip r:embed="rId5"/>
          <a:stretch>
            <a:fillRect/>
          </a:stretch>
        </p:blipFill>
        <p:spPr>
          <a:xfrm>
            <a:off x="8261985" y="4234180"/>
            <a:ext cx="2743200" cy="37719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p:sp>
        <p:nvSpPr>
          <p:cNvPr id="3" name="内容占位符 2"/>
          <p:cNvSpPr>
            <a:spLocks noGrp="1"/>
          </p:cNvSpPr>
          <p:nvPr>
            <p:ph idx="1"/>
          </p:nvPr>
        </p:nvSpPr>
        <p:spPr>
          <a:xfrm>
            <a:off x="1811524" y="2157013"/>
            <a:ext cx="8424936" cy="4839816"/>
          </a:xfrm>
        </p:spPr>
        <p:txBody>
          <a:bodyPr>
            <a:normAutofit/>
          </a:bodyPr>
          <a:lstStyle/>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7" name="内容占位符 2"/>
          <p:cNvSpPr txBox="1"/>
          <p:nvPr/>
        </p:nvSpPr>
        <p:spPr>
          <a:xfrm>
            <a:off x="1883532" y="2133713"/>
            <a:ext cx="8424936" cy="483981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a:t>在第</a:t>
            </a:r>
            <a:r>
              <a:rPr lang="en-US" altLang="zh-CN" dirty="0"/>
              <a:t>m</a:t>
            </a:r>
            <a:r>
              <a:rPr lang="zh-CN" altLang="en-US" dirty="0"/>
              <a:t>轮迭代得到</a:t>
            </a:r>
            <a:endParaRPr lang="en-US" altLang="zh-CN" dirty="0"/>
          </a:p>
          <a:p>
            <a:endParaRPr lang="en-US" altLang="zh-CN" dirty="0"/>
          </a:p>
          <a:p>
            <a:r>
              <a:rPr lang="zh-CN" altLang="en-US" dirty="0"/>
              <a:t>目标：</a:t>
            </a:r>
            <a:endParaRPr lang="en-US" altLang="zh-CN" dirty="0"/>
          </a:p>
          <a:p>
            <a:endParaRPr lang="en-US" altLang="zh-CN" dirty="0"/>
          </a:p>
          <a:p>
            <a:r>
              <a:rPr lang="zh-CN" altLang="en-US" dirty="0"/>
              <a:t>即：</a:t>
            </a:r>
            <a:endParaRPr lang="en-US" altLang="zh-CN" dirty="0"/>
          </a:p>
          <a:p>
            <a:endParaRPr lang="en-US" altLang="zh-CN" dirty="0"/>
          </a:p>
          <a:p>
            <a:endParaRPr lang="en-US" altLang="zh-CN" dirty="0"/>
          </a:p>
          <a:p>
            <a:r>
              <a:rPr lang="zh-CN" altLang="en-US" dirty="0"/>
              <a:t>现证使上式最小的</a:t>
            </a:r>
            <a:endParaRPr lang="en-US" altLang="zh-CN" dirty="0"/>
          </a:p>
          <a:p>
            <a:pPr marL="0" indent="0">
              <a:buNone/>
            </a:pPr>
            <a:r>
              <a:rPr lang="zh-CN" altLang="en-US" dirty="0"/>
              <a:t>就是</a:t>
            </a:r>
            <a:r>
              <a:rPr lang="en-US" altLang="zh-CN" dirty="0" err="1"/>
              <a:t>AdaBoost</a:t>
            </a:r>
            <a:r>
              <a:rPr lang="zh-CN" altLang="en-US" dirty="0"/>
              <a:t>算法得到的</a:t>
            </a:r>
            <a:endParaRPr lang="en-US" altLang="zh-CN" dirty="0"/>
          </a:p>
        </p:txBody>
      </p:sp>
      <p:pic>
        <p:nvPicPr>
          <p:cNvPr id="22119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97165" y="1562461"/>
            <a:ext cx="3578396" cy="414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2778760" y="3513455"/>
            <a:ext cx="5302250" cy="1255395"/>
            <a:chOff x="5312" y="6100"/>
            <a:chExt cx="8350" cy="1977"/>
          </a:xfrm>
        </p:grpSpPr>
        <p:pic>
          <p:nvPicPr>
            <p:cNvPr id="2222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 y="6100"/>
              <a:ext cx="8350" cy="1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 y="7493"/>
              <a:ext cx="4523" cy="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mc:AlternateContent xmlns:mc="http://schemas.openxmlformats.org/markup-compatibility/2006">
        <mc:Choice xmlns:a14="http://schemas.microsoft.com/office/drawing/2010/main" Requires="a14">
          <p:sp>
            <p:nvSpPr>
              <p:cNvPr id="4" name="线形标注 2 3"/>
              <p:cNvSpPr/>
              <p:nvPr/>
            </p:nvSpPr>
            <p:spPr>
              <a:xfrm>
                <a:off x="4410075" y="4897755"/>
                <a:ext cx="6675755" cy="504190"/>
              </a:xfrm>
              <a:prstGeom prst="borderCallout2">
                <a:avLst>
                  <a:gd name="adj1" fmla="val -1004"/>
                  <a:gd name="adj2" fmla="val -706"/>
                  <a:gd name="adj3" fmla="val -20759"/>
                  <a:gd name="adj4" fmla="val -2464"/>
                  <a:gd name="adj5" fmla="val -23584"/>
                  <a:gd name="adj6" fmla="val -10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不依赖</a:t>
                </a:r>
                <a14:m>
                  <m:oMath xmlns:m="http://schemas.openxmlformats.org/officeDocument/2006/math">
                    <m:r>
                      <a:rPr lang="en-US" altLang="zh-CN" sz="2000" i="1" dirty="0">
                        <a:latin typeface="DejaVu Math TeX Gyre" panose="02000503000000000000" charset="0"/>
                        <a:cs typeface="DejaVu Math TeX Gyre" panose="02000503000000000000" charset="0"/>
                      </a:rPr>
                      <m:t>𝛼</m:t>
                    </m:r>
                  </m:oMath>
                </a14:m>
                <a:r>
                  <a:rPr lang="zh-CN" altLang="en-US" sz="2000" dirty="0"/>
                  <a:t>和</a:t>
                </a:r>
                <a14:m>
                  <m:oMath xmlns:m="http://schemas.openxmlformats.org/officeDocument/2006/math">
                    <m:r>
                      <a:rPr lang="en-US" altLang="zh-CN" sz="2000" i="1" dirty="0">
                        <a:latin typeface="DejaVu Math TeX Gyre" panose="02000503000000000000" charset="0"/>
                        <a:cs typeface="DejaVu Math TeX Gyre" panose="02000503000000000000" charset="0"/>
                      </a:rPr>
                      <m:t>𝐺</m:t>
                    </m:r>
                  </m:oMath>
                </a14:m>
                <a:r>
                  <a:rPr lang="zh-CN" altLang="en-US" sz="2000" dirty="0">
                    <a:latin typeface="DejaVu Math TeX Gyre" panose="02000503000000000000" charset="0"/>
                    <a:cs typeface="DejaVu Math TeX Gyre" panose="02000503000000000000" charset="0"/>
                  </a:rPr>
                  <a:t>，</a:t>
                </a:r>
                <a:r>
                  <a:rPr lang="zh-CN" altLang="en-US" sz="2000" dirty="0"/>
                  <a:t>依赖于</a:t>
                </a:r>
                <a14:m>
                  <m:oMath xmlns:m="http://schemas.openxmlformats.org/officeDocument/2006/math">
                    <m:sSub>
                      <m:sSubPr>
                        <m:ctrlPr>
                          <a:rPr lang="en-US" altLang="zh-CN" sz="2000" i="1" dirty="0">
                            <a:latin typeface="DejaVu Math TeX Gyre" panose="02000503000000000000" charset="0"/>
                            <a:cs typeface="DejaVu Math TeX Gyre" panose="02000503000000000000" charset="0"/>
                          </a:rPr>
                        </m:ctrlPr>
                      </m:sSubPr>
                      <m:e>
                        <m:r>
                          <a:rPr lang="en-US" altLang="zh-CN" sz="2000" i="1" dirty="0">
                            <a:latin typeface="DejaVu Math TeX Gyre" panose="02000503000000000000" charset="0"/>
                            <a:cs typeface="DejaVu Math TeX Gyre" panose="02000503000000000000" charset="0"/>
                          </a:rPr>
                          <m:t>𝑓</m:t>
                        </m:r>
                      </m:e>
                      <m:sub>
                        <m:r>
                          <a:rPr lang="en-US" altLang="zh-CN" sz="2000" i="1" dirty="0">
                            <a:latin typeface="DejaVu Math TeX Gyre" panose="02000503000000000000" charset="0"/>
                            <a:cs typeface="DejaVu Math TeX Gyre" panose="02000503000000000000" charset="0"/>
                          </a:rPr>
                          <m:t>𝑚</m:t>
                        </m:r>
                        <m:r>
                          <a:rPr lang="en-US" altLang="zh-CN" sz="2000" i="1" dirty="0">
                            <a:latin typeface="DejaVu Math TeX Gyre" panose="02000503000000000000" charset="0"/>
                            <a:cs typeface="DejaVu Math TeX Gyre" panose="02000503000000000000" charset="0"/>
                          </a:rPr>
                          <m:t>−</m:t>
                        </m:r>
                        <m:r>
                          <a:rPr lang="en-US" altLang="zh-CN" sz="2000" i="1" dirty="0">
                            <a:latin typeface="DejaVu Math TeX Gyre" panose="02000503000000000000" charset="0"/>
                            <a:cs typeface="DejaVu Math TeX Gyre" panose="02000503000000000000" charset="0"/>
                          </a:rPr>
                          <m:t>1</m:t>
                        </m:r>
                      </m:sub>
                    </m:sSub>
                    <m:r>
                      <a:rPr lang="en-US" altLang="zh-CN" sz="2000" i="1" dirty="0">
                        <a:latin typeface="DejaVu Math TeX Gyre" panose="02000503000000000000" charset="0"/>
                        <a:cs typeface="DejaVu Math TeX Gyre" panose="02000503000000000000" charset="0"/>
                      </a:rPr>
                      <m:t>(</m:t>
                    </m:r>
                    <m:r>
                      <a:rPr lang="en-US" altLang="zh-CN" sz="2000" i="1" dirty="0">
                        <a:latin typeface="DejaVu Math TeX Gyre" panose="02000503000000000000" charset="0"/>
                        <a:cs typeface="DejaVu Math TeX Gyre" panose="02000503000000000000" charset="0"/>
                      </a:rPr>
                      <m:t>𝑥</m:t>
                    </m:r>
                    <m:r>
                      <a:rPr lang="en-US" altLang="zh-CN" sz="2000" i="1" dirty="0">
                        <a:latin typeface="DejaVu Math TeX Gyre" panose="02000503000000000000" charset="0"/>
                        <a:cs typeface="DejaVu Math TeX Gyre" panose="02000503000000000000" charset="0"/>
                      </a:rPr>
                      <m:t>)</m:t>
                    </m:r>
                  </m:oMath>
                </a14:m>
                <a:r>
                  <a:rPr lang="zh-CN" altLang="en-US" sz="2000" dirty="0">
                    <a:latin typeface="DejaVu Math TeX Gyre" panose="02000503000000000000" charset="0"/>
                    <a:cs typeface="DejaVu Math TeX Gyre" panose="02000503000000000000" charset="0"/>
                  </a:rPr>
                  <a:t>，</a:t>
                </a:r>
                <a:r>
                  <a:rPr lang="zh-CN" altLang="en-US" sz="2000" dirty="0"/>
                  <a:t>随着每一轮迭代改变</a:t>
                </a:r>
                <a:endParaRPr lang="zh-CN" altLang="en-US" sz="2000" dirty="0"/>
              </a:p>
            </p:txBody>
          </p:sp>
        </mc:Choice>
        <mc:Fallback>
          <p:sp>
            <p:nvSpPr>
              <p:cNvPr id="4" name="线形标注 2 3"/>
              <p:cNvSpPr>
                <a:spLocks noRot="1" noChangeAspect="1" noMove="1" noResize="1" noEditPoints="1" noAdjustHandles="1" noChangeArrowheads="1" noChangeShapeType="1" noTextEdit="1"/>
              </p:cNvSpPr>
              <p:nvPr/>
            </p:nvSpPr>
            <p:spPr>
              <a:xfrm>
                <a:off x="4410075" y="4897755"/>
                <a:ext cx="6675755" cy="504190"/>
              </a:xfrm>
              <a:prstGeom prst="borderCallout2">
                <a:avLst>
                  <a:gd name="adj1" fmla="val -1004"/>
                  <a:gd name="adj2" fmla="val -706"/>
                  <a:gd name="adj3" fmla="val -20759"/>
                  <a:gd name="adj4" fmla="val -2464"/>
                  <a:gd name="adj5" fmla="val -23584"/>
                  <a:gd name="adj6" fmla="val -10107"/>
                </a:avLst>
              </a:prstGeom>
              <a:blipFill rotWithShape="1">
                <a:blip r:embed="rId4"/>
                <a:stretch>
                  <a:fillRect l="-10111" t="-24937" r="-95" b="-1259"/>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pic>
        <p:nvPicPr>
          <p:cNvPr id="2222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4339" y="5531019"/>
            <a:ext cx="153017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9308" y="6019769"/>
            <a:ext cx="1390712" cy="370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flipV="1">
            <a:off x="4516120" y="1977390"/>
            <a:ext cx="391795" cy="153035"/>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 name="334E55B0-647D-440b-865C-3EC943EB4CBC-29" descr="wpsoffice"/>
          <p:cNvPicPr>
            <a:picLocks noChangeAspect="1"/>
          </p:cNvPicPr>
          <p:nvPr/>
        </p:nvPicPr>
        <p:blipFill>
          <a:blip r:embed="rId7"/>
          <a:stretch>
            <a:fillRect/>
          </a:stretch>
        </p:blipFill>
        <p:spPr>
          <a:xfrm>
            <a:off x="3548380" y="2608580"/>
            <a:ext cx="6675258" cy="922020"/>
          </a:xfrm>
          <a:prstGeom prst="rect">
            <a:avLst/>
          </a:prstGeom>
        </p:spPr>
      </p:pic>
      <p:cxnSp>
        <p:nvCxnSpPr>
          <p:cNvPr id="8" name="直接箭头连接符 7"/>
          <p:cNvCxnSpPr/>
          <p:nvPr/>
        </p:nvCxnSpPr>
        <p:spPr>
          <a:xfrm flipV="1">
            <a:off x="3038475" y="2996565"/>
            <a:ext cx="334645" cy="22098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11524" y="2245503"/>
            <a:ext cx="8424936" cy="4839816"/>
          </a:xfrm>
        </p:spPr>
        <p:txBody>
          <a:bodyPr>
            <a:normAutofit/>
          </a:bodyPr>
          <a:lstStyle/>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mc:AlternateContent xmlns:mc="http://schemas.openxmlformats.org/markup-compatibility/2006">
        <mc:Choice xmlns:a14="http://schemas.microsoft.com/office/drawing/2010/main" Requires="a14">
          <p:sp>
            <p:nvSpPr>
              <p:cNvPr id="7" name="内容占位符 2"/>
              <p:cNvSpPr txBox="1"/>
              <p:nvPr/>
            </p:nvSpPr>
            <p:spPr>
              <a:xfrm>
                <a:off x="1883410" y="2222500"/>
                <a:ext cx="8425180" cy="4421505"/>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a:t>首先，求</a:t>
                </a:r>
                <a14:m>
                  <m:oMath xmlns:m="http://schemas.openxmlformats.org/officeDocument/2006/math">
                    <m:sSubSup>
                      <m:sSubSupPr>
                        <m:ctrlPr>
                          <a:rPr lang="en-US" altLang="zh-CN" i="1" dirty="0">
                            <a:latin typeface="DejaVu Math TeX Gyre" panose="02000503000000000000" charset="0"/>
                            <a:cs typeface="DejaVu Math TeX Gyre" panose="02000503000000000000" charset="0"/>
                          </a:rPr>
                        </m:ctrlPr>
                      </m:sSubSupPr>
                      <m:e>
                        <m:r>
                          <a:rPr lang="en-US" altLang="zh-CN" i="1" dirty="0">
                            <a:latin typeface="DejaVu Math TeX Gyre" panose="02000503000000000000" charset="0"/>
                            <a:cs typeface="DejaVu Math TeX Gyre" panose="02000503000000000000" charset="0"/>
                          </a:rPr>
                          <m:t>𝐺</m:t>
                        </m:r>
                      </m:e>
                      <m:sub>
                        <m:r>
                          <a:rPr lang="en-US" altLang="zh-CN" i="1" dirty="0">
                            <a:latin typeface="DejaVu Math TeX Gyre" panose="02000503000000000000" charset="0"/>
                            <a:cs typeface="DejaVu Math TeX Gyre" panose="02000503000000000000" charset="0"/>
                          </a:rPr>
                          <m:t>𝑚</m:t>
                        </m:r>
                      </m:sub>
                      <m:sup>
                        <m:r>
                          <a:rPr lang="en-US" altLang="zh-CN" i="1" dirty="0">
                            <a:latin typeface="DejaVu Math TeX Gyre" panose="02000503000000000000" charset="0"/>
                            <a:cs typeface="DejaVu Math TeX Gyre" panose="02000503000000000000" charset="0"/>
                          </a:rPr>
                          <m:t>∗</m:t>
                        </m:r>
                      </m:sup>
                    </m:sSubSup>
                    <m:r>
                      <a:rPr lang="en-US" altLang="zh-CN" i="1" dirty="0">
                        <a:latin typeface="DejaVu Math TeX Gyre" panose="02000503000000000000" charset="0"/>
                        <a:cs typeface="DejaVu Math TeX Gyre" panose="02000503000000000000" charset="0"/>
                      </a:rPr>
                      <m:t>(</m:t>
                    </m:r>
                    <m:r>
                      <a:rPr lang="en-US" altLang="zh-CN" i="1" dirty="0">
                        <a:latin typeface="DejaVu Math TeX Gyre" panose="02000503000000000000" charset="0"/>
                        <a:cs typeface="DejaVu Math TeX Gyre" panose="02000503000000000000" charset="0"/>
                      </a:rPr>
                      <m:t>𝑥</m:t>
                    </m:r>
                    <m:r>
                      <a:rPr lang="en-US" altLang="zh-CN" i="1" dirty="0">
                        <a:latin typeface="DejaVu Math TeX Gyre" panose="02000503000000000000" charset="0"/>
                        <a:cs typeface="DejaVu Math TeX Gyre" panose="02000503000000000000" charset="0"/>
                      </a:rPr>
                      <m:t>)</m:t>
                    </m:r>
                  </m:oMath>
                </a14:m>
                <a:r>
                  <a:rPr lang="zh-CN" altLang="en-US" dirty="0"/>
                  <a:t>；对任意</a:t>
                </a:r>
                <a14:m>
                  <m:oMath xmlns:m="http://schemas.openxmlformats.org/officeDocument/2006/math">
                    <m:r>
                      <a:rPr lang="en-US" altLang="zh-CN" i="1" dirty="0">
                        <a:latin typeface="DejaVu Math TeX Gyre" panose="02000503000000000000" charset="0"/>
                        <a:cs typeface="DejaVu Math TeX Gyre" panose="02000503000000000000" charset="0"/>
                      </a:rPr>
                      <m:t>𝛼</m:t>
                    </m:r>
                    <m:r>
                      <a:rPr lang="en-US" altLang="zh-CN" i="1" dirty="0">
                        <a:latin typeface="DejaVu Math TeX Gyre" panose="02000503000000000000" charset="0"/>
                        <a:cs typeface="DejaVu Math TeX Gyre" panose="02000503000000000000" charset="0"/>
                      </a:rPr>
                      <m:t>&gt;</m:t>
                    </m:r>
                    <m:r>
                      <a:rPr lang="en-US" altLang="zh-CN" i="1" dirty="0">
                        <a:latin typeface="DejaVu Math TeX Gyre" panose="02000503000000000000" charset="0"/>
                        <a:cs typeface="DejaVu Math TeX Gyre" panose="02000503000000000000" charset="0"/>
                      </a:rPr>
                      <m:t>0</m:t>
                    </m:r>
                  </m:oMath>
                </a14:m>
                <a:r>
                  <a:rPr lang="zh-CN" altLang="en-US" dirty="0"/>
                  <a:t>，使式</a:t>
                </a:r>
                <a:endParaRPr lang="en-US" altLang="zh-CN" dirty="0"/>
              </a:p>
              <a:p>
                <a:endParaRPr lang="en-US" altLang="zh-CN" dirty="0"/>
              </a:p>
              <a:p>
                <a:endParaRPr lang="en-US" altLang="zh-CN" dirty="0"/>
              </a:p>
              <a:p>
                <a:pPr marL="0" indent="0">
                  <a:buNone/>
                </a:pPr>
                <a:r>
                  <a:rPr lang="zh-CN" altLang="en-US" dirty="0"/>
                  <a:t>最小的</a:t>
                </a:r>
                <a14:m>
                  <m:oMath xmlns:m="http://schemas.openxmlformats.org/officeDocument/2006/math">
                    <m:r>
                      <a:rPr lang="en-US" altLang="zh-CN" i="1" dirty="0">
                        <a:latin typeface="DejaVu Math TeX Gyre" panose="02000503000000000000" charset="0"/>
                        <a:cs typeface="DejaVu Math TeX Gyre" panose="02000503000000000000" charset="0"/>
                      </a:rPr>
                      <m:t>𝐺</m:t>
                    </m:r>
                    <m:r>
                      <a:rPr lang="en-US" altLang="zh-CN" i="1" dirty="0">
                        <a:latin typeface="DejaVu Math TeX Gyre" panose="02000503000000000000" charset="0"/>
                        <a:cs typeface="DejaVu Math TeX Gyre" panose="02000503000000000000" charset="0"/>
                      </a:rPr>
                      <m:t>(</m:t>
                    </m:r>
                    <m:r>
                      <a:rPr lang="en-US" altLang="zh-CN" i="1" dirty="0">
                        <a:latin typeface="DejaVu Math TeX Gyre" panose="02000503000000000000" charset="0"/>
                        <a:cs typeface="DejaVu Math TeX Gyre" panose="02000503000000000000" charset="0"/>
                      </a:rPr>
                      <m:t>𝑥</m:t>
                    </m:r>
                    <m:r>
                      <a:rPr lang="en-US" altLang="zh-CN" i="1" dirty="0">
                        <a:latin typeface="DejaVu Math TeX Gyre" panose="02000503000000000000" charset="0"/>
                        <a:cs typeface="DejaVu Math TeX Gyre" panose="02000503000000000000" charset="0"/>
                      </a:rPr>
                      <m:t>)</m:t>
                    </m:r>
                  </m:oMath>
                </a14:m>
                <a:r>
                  <a:rPr lang="zh-CN" altLang="en-US" dirty="0"/>
                  <a:t>由下式得到 ：</a:t>
                </a:r>
                <a:endParaRPr lang="en-US" altLang="zh-CN" dirty="0"/>
              </a:p>
              <a:p>
                <a:endParaRPr lang="en-US" altLang="zh-CN" dirty="0"/>
              </a:p>
              <a:p>
                <a:endParaRPr lang="en-US" altLang="zh-CN" dirty="0"/>
              </a:p>
              <a:p>
                <a:endParaRPr lang="en-US" altLang="zh-CN" dirty="0"/>
              </a:p>
              <a:p>
                <a:r>
                  <a:rPr lang="zh-CN" altLang="en-US" dirty="0"/>
                  <a:t>即</a:t>
                </a:r>
                <a14:m>
                  <m:oMath xmlns:m="http://schemas.openxmlformats.org/officeDocument/2006/math">
                    <m:sSubSup>
                      <m:sSubSupPr>
                        <m:ctrlPr>
                          <a:rPr lang="en-US" altLang="zh-CN" i="1" dirty="0">
                            <a:latin typeface="DejaVu Math TeX Gyre" panose="02000503000000000000" charset="0"/>
                            <a:cs typeface="DejaVu Math TeX Gyre" panose="02000503000000000000" charset="0"/>
                          </a:rPr>
                        </m:ctrlPr>
                      </m:sSubSupPr>
                      <m:e>
                        <m:r>
                          <a:rPr lang="en-US" altLang="zh-CN" i="1" dirty="0">
                            <a:latin typeface="DejaVu Math TeX Gyre" panose="02000503000000000000" charset="0"/>
                            <a:cs typeface="DejaVu Math TeX Gyre" panose="02000503000000000000" charset="0"/>
                          </a:rPr>
                          <m:t>𝐺</m:t>
                        </m:r>
                      </m:e>
                      <m:sub>
                        <m:r>
                          <a:rPr lang="en-US" altLang="zh-CN" i="1" dirty="0">
                            <a:latin typeface="DejaVu Math TeX Gyre" panose="02000503000000000000" charset="0"/>
                            <a:cs typeface="DejaVu Math TeX Gyre" panose="02000503000000000000" charset="0"/>
                          </a:rPr>
                          <m:t>𝑚</m:t>
                        </m:r>
                      </m:sub>
                      <m:sup>
                        <m:r>
                          <a:rPr lang="en-US" altLang="zh-CN" i="1" dirty="0">
                            <a:latin typeface="DejaVu Math TeX Gyre" panose="02000503000000000000" charset="0"/>
                            <a:cs typeface="DejaVu Math TeX Gyre" panose="02000503000000000000" charset="0"/>
                          </a:rPr>
                          <m:t>∗</m:t>
                        </m:r>
                      </m:sup>
                    </m:sSubSup>
                    <m:r>
                      <a:rPr lang="en-US" altLang="zh-CN" i="1" dirty="0">
                        <a:latin typeface="DejaVu Math TeX Gyre" panose="02000503000000000000" charset="0"/>
                        <a:cs typeface="DejaVu Math TeX Gyre" panose="02000503000000000000" charset="0"/>
                      </a:rPr>
                      <m:t>(</m:t>
                    </m:r>
                    <m:r>
                      <a:rPr lang="en-US" altLang="zh-CN" i="1" dirty="0">
                        <a:latin typeface="DejaVu Math TeX Gyre" panose="02000503000000000000" charset="0"/>
                        <a:cs typeface="DejaVu Math TeX Gyre" panose="02000503000000000000" charset="0"/>
                      </a:rPr>
                      <m:t>𝑥</m:t>
                    </m:r>
                    <m:r>
                      <a:rPr lang="en-US" altLang="zh-CN" i="1" dirty="0">
                        <a:latin typeface="DejaVu Math TeX Gyre" panose="02000503000000000000" charset="0"/>
                        <a:cs typeface="DejaVu Math TeX Gyre" panose="02000503000000000000" charset="0"/>
                      </a:rPr>
                      <m:t>)</m:t>
                    </m:r>
                  </m:oMath>
                </a14:m>
                <a:r>
                  <a:rPr lang="zh-CN" altLang="en-US" dirty="0"/>
                  <a:t>为</a:t>
                </a:r>
                <a:r>
                  <a:rPr lang="en-US" altLang="zh-CN" dirty="0" err="1"/>
                  <a:t>AdaBoost</a:t>
                </a:r>
                <a:r>
                  <a:rPr lang="zh-CN" altLang="en-US" dirty="0"/>
                  <a:t>算法的基本分类器</a:t>
                </a:r>
                <a14:m>
                  <m:oMath xmlns:m="http://schemas.openxmlformats.org/officeDocument/2006/math">
                    <m:sSub>
                      <m:sSubPr>
                        <m:ctrlPr>
                          <a:rPr lang="zh-CN" altLang="en-US" i="1" dirty="0">
                            <a:latin typeface="DejaVu Math TeX Gyre" panose="02000503000000000000" charset="0"/>
                            <a:cs typeface="DejaVu Math TeX Gyre" panose="02000503000000000000" charset="0"/>
                          </a:rPr>
                        </m:ctrlPr>
                      </m:sSubPr>
                      <m:e>
                        <m:r>
                          <a:rPr lang="en-US" altLang="zh-CN" i="1" dirty="0">
                            <a:latin typeface="DejaVu Math TeX Gyre" panose="02000503000000000000" charset="0"/>
                            <a:cs typeface="DejaVu Math TeX Gyre" panose="02000503000000000000" charset="0"/>
                          </a:rPr>
                          <m:t>𝐺</m:t>
                        </m:r>
                      </m:e>
                      <m:sub>
                        <m:r>
                          <a:rPr lang="en-US" altLang="zh-CN" i="1" dirty="0">
                            <a:latin typeface="DejaVu Math TeX Gyre" panose="02000503000000000000" charset="0"/>
                            <a:cs typeface="DejaVu Math TeX Gyre" panose="02000503000000000000" charset="0"/>
                          </a:rPr>
                          <m:t>𝑚</m:t>
                        </m:r>
                      </m:sub>
                    </m:sSub>
                    <m:r>
                      <a:rPr lang="en-US" altLang="zh-CN" i="1" dirty="0">
                        <a:latin typeface="DejaVu Math TeX Gyre" panose="02000503000000000000" charset="0"/>
                        <a:cs typeface="DejaVu Math TeX Gyre" panose="02000503000000000000" charset="0"/>
                      </a:rPr>
                      <m:t>(</m:t>
                    </m:r>
                    <m:r>
                      <a:rPr lang="en-US" altLang="zh-CN" i="1" dirty="0">
                        <a:latin typeface="DejaVu Math TeX Gyre" panose="02000503000000000000" charset="0"/>
                        <a:cs typeface="DejaVu Math TeX Gyre" panose="02000503000000000000" charset="0"/>
                      </a:rPr>
                      <m:t>𝑥</m:t>
                    </m:r>
                    <m:r>
                      <a:rPr lang="en-US" altLang="zh-CN" i="1" dirty="0">
                        <a:latin typeface="DejaVu Math TeX Gyre" panose="02000503000000000000" charset="0"/>
                        <a:cs typeface="DejaVu Math TeX Gyre" panose="02000503000000000000" charset="0"/>
                      </a:rPr>
                      <m:t>)</m:t>
                    </m:r>
                  </m:oMath>
                </a14:m>
                <a:r>
                  <a:rPr lang="zh-CN" altLang="en-US" dirty="0"/>
                  <a:t>，为使第</a:t>
                </a:r>
                <a:r>
                  <a:rPr lang="en-US" altLang="zh-CN" dirty="0"/>
                  <a:t>m</a:t>
                </a:r>
                <a:r>
                  <a:rPr lang="zh-CN" altLang="en-US" dirty="0"/>
                  <a:t>轮加权训练数据分类误差率最小的基本分类器</a:t>
                </a:r>
                <a:endParaRPr lang="en-US" altLang="zh-CN" dirty="0"/>
              </a:p>
            </p:txBody>
          </p:sp>
        </mc:Choice>
        <mc:Fallback>
          <p:sp>
            <p:nvSpPr>
              <p:cNvPr id="7" name="内容占位符 2"/>
              <p:cNvSpPr txBox="1">
                <a:spLocks noRot="1" noChangeAspect="1" noMove="1" noResize="1" noEditPoints="1" noAdjustHandles="1" noChangeArrowheads="1" noChangeShapeType="1" noTextEdit="1"/>
              </p:cNvSpPr>
              <p:nvPr/>
            </p:nvSpPr>
            <p:spPr>
              <a:xfrm>
                <a:off x="1883410" y="2222500"/>
                <a:ext cx="8425180" cy="4421505"/>
              </a:xfrm>
              <a:prstGeom prst="rect">
                <a:avLst/>
              </a:prstGeom>
              <a:blipFill rotWithShape="1">
                <a:blip r:embed="rId1"/>
                <a:stretch>
                  <a:fillRect/>
                </a:stretch>
              </a:blipFill>
            </p:spPr>
            <p:txBody>
              <a:bodyPr/>
              <a:lstStyle/>
              <a:p>
                <a:r>
                  <a:rPr lang="zh-CN" altLang="en-US">
                    <a:noFill/>
                  </a:rPr>
                  <a:t> </a:t>
                </a:r>
              </a:p>
            </p:txBody>
          </p:sp>
        </mc:Fallback>
      </mc:AlternateContent>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692" y="2849442"/>
            <a:ext cx="5302130" cy="75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p:pic>
        <p:nvPicPr>
          <p:cNvPr id="2" name="334E55B0-647D-440b-865C-3EC943EB4CBC-30" descr="wpsoffice"/>
          <p:cNvPicPr>
            <a:picLocks noChangeAspect="1"/>
          </p:cNvPicPr>
          <p:nvPr/>
        </p:nvPicPr>
        <p:blipFill>
          <a:blip r:embed="rId3"/>
          <a:stretch>
            <a:fillRect/>
          </a:stretch>
        </p:blipFill>
        <p:spPr>
          <a:xfrm>
            <a:off x="3028950" y="4008120"/>
            <a:ext cx="5361231" cy="922020"/>
          </a:xfrm>
          <a:prstGeom prst="rect">
            <a:avLst/>
          </a:prstGeom>
        </p:spPr>
      </p:pic>
      <p:pic>
        <p:nvPicPr>
          <p:cNvPr id="4" name="334E55B0-647D-440b-865C-3EC943EB4CBC-31" descr="wpsoffice"/>
          <p:cNvPicPr>
            <a:picLocks noChangeAspect="1"/>
          </p:cNvPicPr>
          <p:nvPr/>
        </p:nvPicPr>
        <p:blipFill>
          <a:blip r:embed="rId4"/>
          <a:stretch>
            <a:fillRect/>
          </a:stretch>
        </p:blipFill>
        <p:spPr>
          <a:xfrm>
            <a:off x="4421505" y="5066030"/>
            <a:ext cx="2575560" cy="3505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15135" y="2176145"/>
            <a:ext cx="8568690" cy="2788920"/>
          </a:xfrm>
        </p:spPr>
        <p:txBody>
          <a:bodyPr>
            <a:normAutofit/>
          </a:bodyPr>
          <a:lstStyle/>
          <a:p>
            <a:r>
              <a:rPr lang="zh-CN" altLang="en-US" dirty="0">
                <a:solidFill>
                  <a:srgbClr val="002060"/>
                </a:solidFill>
                <a:latin typeface="+mn-ea"/>
              </a:rPr>
              <a:t>问题的提出：</a:t>
            </a:r>
            <a:endParaRPr lang="en-US" altLang="zh-CN" dirty="0">
              <a:solidFill>
                <a:srgbClr val="002060"/>
              </a:solidFill>
              <a:latin typeface="+mn-ea"/>
            </a:endParaRPr>
          </a:p>
          <a:p>
            <a:r>
              <a:rPr lang="zh-CN" altLang="en-US" dirty="0">
                <a:solidFill>
                  <a:srgbClr val="002060"/>
                </a:solidFill>
                <a:latin typeface="+mn-ea"/>
              </a:rPr>
              <a:t>只要找到一个比随机猜测略好的弱学习算法就可以直接将其提升为强学习算法，而不必直接去找很难获得的强学习算法</a:t>
            </a:r>
            <a:endParaRPr lang="zh-CN" altLang="en-US" dirty="0">
              <a:solidFill>
                <a:srgbClr val="002060"/>
              </a:solidFill>
              <a:latin typeface="+mn-ea"/>
            </a:endParaRPr>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a:t>
            </a:r>
            <a:r>
              <a:rPr lang="en-US" altLang="zh-CN" dirty="0" err="1"/>
              <a:t>Boost</a:t>
            </a:r>
            <a:r>
              <a:rPr lang="zh-CN" altLang="en-US" dirty="0"/>
              <a:t>的起源</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11524" y="2230754"/>
            <a:ext cx="8424936" cy="4839816"/>
          </a:xfrm>
        </p:spPr>
        <p:txBody>
          <a:bodyPr>
            <a:normAutofit/>
          </a:bodyPr>
          <a:lstStyle/>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mc:AlternateContent xmlns:mc="http://schemas.openxmlformats.org/markup-compatibility/2006">
        <mc:Choice xmlns:a14="http://schemas.microsoft.com/office/drawing/2010/main" Requires="a14">
          <p:sp>
            <p:nvSpPr>
              <p:cNvPr id="7" name="内容占位符 2"/>
              <p:cNvSpPr txBox="1"/>
              <p:nvPr/>
            </p:nvSpPr>
            <p:spPr>
              <a:xfrm>
                <a:off x="1883532" y="2207454"/>
                <a:ext cx="8424936" cy="483981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a:t>求       由</a:t>
                </a:r>
                <a:endParaRPr lang="en-US" altLang="zh-CN" dirty="0"/>
              </a:p>
              <a:p>
                <a:endParaRPr lang="en-US" altLang="zh-CN" dirty="0"/>
              </a:p>
              <a:p>
                <a:endParaRPr lang="en-US" altLang="zh-CN" dirty="0"/>
              </a:p>
              <a:p>
                <a:pPr marL="0" indent="0">
                  <a:buNone/>
                </a:pPr>
                <a:endParaRPr lang="en-US" altLang="zh-CN" dirty="0"/>
              </a:p>
              <a:p>
                <a:r>
                  <a:rPr lang="zh-CN" altLang="en-US" dirty="0"/>
                  <a:t>将已求得的            代入，对</a:t>
                </a:r>
                <a14:m>
                  <m:oMath xmlns:m="http://schemas.openxmlformats.org/officeDocument/2006/math">
                    <m:r>
                      <a:rPr lang="en-US" altLang="zh-CN" i="1" dirty="0">
                        <a:latin typeface="DejaVu Math TeX Gyre" panose="02000503000000000000" charset="0"/>
                        <a:cs typeface="DejaVu Math TeX Gyre" panose="02000503000000000000" charset="0"/>
                      </a:rPr>
                      <m:t>𝛼</m:t>
                    </m:r>
                  </m:oMath>
                </a14:m>
                <a:r>
                  <a:rPr lang="zh-CN" altLang="en-US" dirty="0"/>
                  <a:t>求导并使导数为</a:t>
                </a:r>
                <a:r>
                  <a:rPr lang="en-US" altLang="zh-CN" dirty="0"/>
                  <a:t>0</a:t>
                </a:r>
                <a:r>
                  <a:rPr lang="zh-CN" altLang="en-US" dirty="0"/>
                  <a:t>，</a:t>
                </a:r>
                <a:endParaRPr lang="en-US" altLang="zh-CN" dirty="0"/>
              </a:p>
              <a:p>
                <a:r>
                  <a:rPr lang="zh-CN" altLang="en-US" dirty="0"/>
                  <a:t>得：</a:t>
                </a:r>
                <a:endParaRPr lang="en-US" altLang="zh-CN" dirty="0"/>
              </a:p>
              <a:p>
                <a:endParaRPr lang="en-US" altLang="zh-CN" dirty="0"/>
              </a:p>
              <a:p>
                <a:endParaRPr lang="en-US" altLang="zh-CN" dirty="0"/>
              </a:p>
              <a:p>
                <a:pPr marL="0" indent="0">
                  <a:buNone/>
                </a:pPr>
                <a:r>
                  <a:rPr lang="zh-CN" altLang="en-US" dirty="0"/>
                  <a:t> </a:t>
                </a:r>
                <a:endParaRPr lang="en-US" altLang="zh-CN" dirty="0"/>
              </a:p>
            </p:txBody>
          </p:sp>
        </mc:Choice>
        <mc:Fallback>
          <p:sp>
            <p:nvSpPr>
              <p:cNvPr id="7" name="内容占位符 2"/>
              <p:cNvSpPr txBox="1">
                <a:spLocks noRot="1" noChangeAspect="1" noMove="1" noResize="1" noEditPoints="1" noAdjustHandles="1" noChangeArrowheads="1" noChangeShapeType="1" noTextEdit="1"/>
              </p:cNvSpPr>
              <p:nvPr/>
            </p:nvSpPr>
            <p:spPr>
              <a:xfrm>
                <a:off x="1883532" y="2207454"/>
                <a:ext cx="8424936" cy="4839816"/>
              </a:xfrm>
              <a:prstGeom prst="rect">
                <a:avLst/>
              </a:prstGeom>
              <a:blipFill rotWithShape="1">
                <a:blip r:embed="rId1"/>
                <a:stretch>
                  <a:fillRect l="-1" t="-4" r="6" b="1"/>
                </a:stretch>
              </a:blipFill>
            </p:spPr>
            <p:txBody>
              <a:bodyPr/>
              <a:lstStyle/>
              <a:p>
                <a:r>
                  <a:rPr lang="zh-CN" altLang="en-US">
                    <a:noFill/>
                  </a:rPr>
                  <a:t> </a:t>
                </a:r>
              </a:p>
            </p:txBody>
          </p:sp>
        </mc:Fallback>
      </mc:AlternateContent>
      <p:pic>
        <p:nvPicPr>
          <p:cNvPr id="224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4235" y="2248680"/>
            <a:ext cx="404781" cy="39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2894" y="2216582"/>
            <a:ext cx="4726212" cy="1937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5169" y="4163032"/>
            <a:ext cx="751601" cy="38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0785" y="4597866"/>
            <a:ext cx="2120367" cy="829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4235" y="5432698"/>
            <a:ext cx="5211756" cy="1395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4" name="TextBox 3"/>
              <p:cNvSpPr txBox="1"/>
              <p:nvPr/>
            </p:nvSpPr>
            <p:spPr>
              <a:xfrm>
                <a:off x="8265580" y="6130496"/>
                <a:ext cx="3824605" cy="460375"/>
              </a:xfrm>
              <a:prstGeom prst="rect">
                <a:avLst/>
              </a:prstGeom>
              <a:solidFill>
                <a:schemeClr val="tx2">
                  <a:lumMod val="50000"/>
                  <a:lumOff val="50000"/>
                </a:schemeClr>
              </a:solidFill>
            </p:spPr>
            <p:txBody>
              <a:bodyPr wrap="none" rtlCol="0">
                <a:spAutoFit/>
              </a:bodyPr>
              <a:lstStyle/>
              <a:p>
                <a:r>
                  <a:rPr lang="zh-CN" altLang="en-US" sz="2400" dirty="0"/>
                  <a:t>与</a:t>
                </a:r>
                <a:r>
                  <a:rPr lang="en-US" altLang="zh-CN" sz="2400" dirty="0" err="1"/>
                  <a:t>AdaBoost</a:t>
                </a:r>
                <a:r>
                  <a:rPr lang="zh-CN" altLang="en-US" sz="2400" dirty="0"/>
                  <a:t>的</a:t>
                </a:r>
                <a14:m>
                  <m:oMath xmlns:m="http://schemas.openxmlformats.org/officeDocument/2006/math">
                    <m:sSub>
                      <m:sSubPr>
                        <m:ctrlPr>
                          <a:rPr lang="en-US" altLang="zh-CN" sz="2400" i="1" dirty="0">
                            <a:latin typeface="DejaVu Math TeX Gyre" panose="02000503000000000000" charset="0"/>
                            <a:cs typeface="DejaVu Math TeX Gyre" panose="02000503000000000000" charset="0"/>
                          </a:rPr>
                        </m:ctrlPr>
                      </m:sSubPr>
                      <m:e>
                        <m:r>
                          <a:rPr lang="en-US" altLang="zh-CN" sz="2400" i="1" dirty="0">
                            <a:latin typeface="DejaVu Math TeX Gyre" panose="02000503000000000000" charset="0"/>
                            <a:cs typeface="DejaVu Math TeX Gyre" panose="02000503000000000000" charset="0"/>
                          </a:rPr>
                          <m:t>𝛼</m:t>
                        </m:r>
                      </m:e>
                      <m:sub>
                        <m:r>
                          <a:rPr lang="en-US" altLang="zh-CN" sz="2400" i="1" dirty="0">
                            <a:latin typeface="DejaVu Math TeX Gyre" panose="02000503000000000000" charset="0"/>
                            <a:cs typeface="DejaVu Math TeX Gyre" panose="02000503000000000000" charset="0"/>
                          </a:rPr>
                          <m:t>𝑚</m:t>
                        </m:r>
                      </m:sub>
                    </m:sSub>
                  </m:oMath>
                </a14:m>
                <a:r>
                  <a:rPr lang="zh-CN" altLang="en-US" sz="2400" dirty="0"/>
                  <a:t>完全一致</a:t>
                </a:r>
                <a:endParaRPr lang="zh-CN" altLang="en-US" sz="2400" dirty="0"/>
              </a:p>
            </p:txBody>
          </p:sp>
        </mc:Choice>
        <mc:Fallback>
          <p:sp>
            <p:nvSpPr>
              <p:cNvPr id="4" name="TextBox 3"/>
              <p:cNvSpPr txBox="1">
                <a:spLocks noRot="1" noChangeAspect="1" noMove="1" noResize="1" noEditPoints="1" noAdjustHandles="1" noChangeArrowheads="1" noChangeShapeType="1" noTextEdit="1"/>
              </p:cNvSpPr>
              <p:nvPr/>
            </p:nvSpPr>
            <p:spPr>
              <a:xfrm>
                <a:off x="8265580" y="6130496"/>
                <a:ext cx="3824605" cy="460375"/>
              </a:xfrm>
              <a:prstGeom prst="rect">
                <a:avLst/>
              </a:prstGeom>
              <a:blipFill rotWithShape="1">
                <a:blip r:embed="rId7"/>
                <a:stretch>
                  <a:fillRect l="-11" t="-45" r="11" b="45"/>
                </a:stretch>
              </a:blipFill>
            </p:spPr>
            <p:txBody>
              <a:bodyPr/>
              <a:lstStyle/>
              <a:p>
                <a:r>
                  <a:rPr lang="zh-CN" altLang="en-US">
                    <a:noFill/>
                  </a:rPr>
                  <a:t> </a:t>
                </a:r>
              </a:p>
            </p:txBody>
          </p:sp>
        </mc:Fallback>
      </mc:AlternateContent>
      <p:sp>
        <p:nvSpPr>
          <p:cNvPr id="11"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前向分步算法</a:t>
            </a:r>
            <a:endParaRPr lang="zh-CN" altLang="en-US" dirty="0"/>
          </a:p>
        </p:txBody>
      </p:sp>
      <p:pic>
        <p:nvPicPr>
          <p:cNvPr id="2" name="334E55B0-647D-440b-865C-3EC943EB4CBC-32" descr="wpsoffice"/>
          <p:cNvPicPr>
            <a:picLocks noChangeAspect="1"/>
          </p:cNvPicPr>
          <p:nvPr/>
        </p:nvPicPr>
        <p:blipFill>
          <a:blip r:embed="rId8"/>
          <a:stretch>
            <a:fillRect/>
          </a:stretch>
        </p:blipFill>
        <p:spPr>
          <a:xfrm>
            <a:off x="4640580" y="210185"/>
            <a:ext cx="7449749" cy="2004060"/>
          </a:xfrm>
          <a:prstGeom prst="rect">
            <a:avLst/>
          </a:prstGeom>
        </p:spPr>
      </p:pic>
      <p:pic>
        <p:nvPicPr>
          <p:cNvPr id="5" name="334E55B0-647D-440b-865C-3EC943EB4CBC-33" descr="wpsoffice"/>
          <p:cNvPicPr>
            <a:picLocks noChangeAspect="1"/>
          </p:cNvPicPr>
          <p:nvPr/>
        </p:nvPicPr>
        <p:blipFill>
          <a:blip r:embed="rId9"/>
          <a:stretch>
            <a:fillRect/>
          </a:stretch>
        </p:blipFill>
        <p:spPr>
          <a:xfrm>
            <a:off x="7953375" y="2639695"/>
            <a:ext cx="4015740" cy="906780"/>
          </a:xfrm>
          <a:prstGeom prst="rect">
            <a:avLst/>
          </a:prstGeom>
        </p:spPr>
      </p:pic>
      <p:cxnSp>
        <p:nvCxnSpPr>
          <p:cNvPr id="6" name="直接箭头连接符 5"/>
          <p:cNvCxnSpPr/>
          <p:nvPr/>
        </p:nvCxnSpPr>
        <p:spPr>
          <a:xfrm>
            <a:off x="8659495" y="2117090"/>
            <a:ext cx="237490" cy="329565"/>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9" name="334E55B0-647D-440b-865C-3EC943EB4CBC-34" descr="wpsoffice"/>
          <p:cNvPicPr>
            <a:picLocks noChangeAspect="1"/>
          </p:cNvPicPr>
          <p:nvPr/>
        </p:nvPicPr>
        <p:blipFill>
          <a:blip r:embed="rId10"/>
          <a:stretch>
            <a:fillRect/>
          </a:stretch>
        </p:blipFill>
        <p:spPr>
          <a:xfrm>
            <a:off x="9730740" y="4055745"/>
            <a:ext cx="1119188" cy="290513"/>
          </a:xfrm>
          <a:prstGeom prst="rect">
            <a:avLst/>
          </a:prstGeom>
        </p:spPr>
      </p:pic>
      <p:cxnSp>
        <p:nvCxnSpPr>
          <p:cNvPr id="10" name="直接箭头连接符 9"/>
          <p:cNvCxnSpPr/>
          <p:nvPr/>
        </p:nvCxnSpPr>
        <p:spPr>
          <a:xfrm flipH="1" flipV="1">
            <a:off x="9730740" y="3729990"/>
            <a:ext cx="236220" cy="22098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28037" y="2171761"/>
            <a:ext cx="8424936" cy="4839816"/>
          </a:xfrm>
        </p:spPr>
        <p:txBody>
          <a:bodyPr>
            <a:normAutofit/>
          </a:bodyPr>
          <a:lstStyle/>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7" name="内容占位符 2"/>
          <p:cNvSpPr txBox="1"/>
          <p:nvPr/>
        </p:nvSpPr>
        <p:spPr>
          <a:xfrm>
            <a:off x="1699895" y="2148205"/>
            <a:ext cx="8425180" cy="3861435"/>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a:t>每一轮样本权值的更新，由：</a:t>
            </a:r>
            <a:endParaRPr lang="en-US" altLang="zh-CN" dirty="0"/>
          </a:p>
          <a:p>
            <a:endParaRPr lang="en-US" altLang="zh-CN" dirty="0"/>
          </a:p>
          <a:p>
            <a:endParaRPr lang="en-US" altLang="zh-CN" dirty="0"/>
          </a:p>
          <a:p>
            <a:endParaRPr lang="en-US" altLang="zh-CN" dirty="0"/>
          </a:p>
          <a:p>
            <a:r>
              <a:rPr lang="zh-CN" altLang="en-US" dirty="0"/>
              <a:t>可得：</a:t>
            </a:r>
            <a:endParaRPr lang="en-US" altLang="zh-CN" dirty="0"/>
          </a:p>
          <a:p>
            <a:endParaRPr lang="en-US" altLang="zh-CN" dirty="0"/>
          </a:p>
          <a:p>
            <a:r>
              <a:rPr lang="zh-CN" altLang="en-US" dirty="0"/>
              <a:t>与</a:t>
            </a:r>
            <a:r>
              <a:rPr lang="en-US" altLang="zh-CN" dirty="0" err="1"/>
              <a:t>AdaBoost</a:t>
            </a:r>
            <a:r>
              <a:rPr lang="zh-CN" altLang="en-US" dirty="0"/>
              <a:t>的权值更新一致，相差规范化因子，因而等价</a:t>
            </a:r>
            <a:endParaRPr lang="en-US" altLang="zh-CN" dirty="0"/>
          </a:p>
        </p:txBody>
      </p:sp>
      <p:pic>
        <p:nvPicPr>
          <p:cNvPr id="21811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00246" y="2794799"/>
            <a:ext cx="3489405" cy="449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0859" y="3340417"/>
            <a:ext cx="312514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p:pic>
        <p:nvPicPr>
          <p:cNvPr id="2" name="334E55B0-647D-440b-865C-3EC943EB4CBC-35" descr="/private/var/folders/ps/swk8gj2x4sb8ss2k90ytdvb40000gn/T/com.kingsoft.wpsoffice.mac/wpsoffice.ivmovvwpsoffice"/>
          <p:cNvPicPr>
            <a:picLocks noChangeAspect="1"/>
          </p:cNvPicPr>
          <p:nvPr/>
        </p:nvPicPr>
        <p:blipFill>
          <a:blip r:embed="rId3"/>
          <a:stretch>
            <a:fillRect/>
          </a:stretch>
        </p:blipFill>
        <p:spPr>
          <a:xfrm>
            <a:off x="3592195" y="4190365"/>
            <a:ext cx="4495800" cy="475615"/>
          </a:xfrm>
          <a:prstGeom prst="rect">
            <a:avLst/>
          </a:prstGeom>
        </p:spPr>
      </p:pic>
      <p:cxnSp>
        <p:nvCxnSpPr>
          <p:cNvPr id="4" name="直接箭头连接符 3"/>
          <p:cNvCxnSpPr/>
          <p:nvPr/>
        </p:nvCxnSpPr>
        <p:spPr>
          <a:xfrm>
            <a:off x="2936875" y="4295140"/>
            <a:ext cx="373380" cy="169545"/>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27848" y="3284984"/>
            <a:ext cx="8424936" cy="4839816"/>
          </a:xfrm>
        </p:spPr>
        <p:txBody>
          <a:bodyPr>
            <a:normAutofit/>
          </a:bodyPr>
          <a:lstStyle/>
          <a:p>
            <a:r>
              <a:rPr lang="en-US" altLang="zh-CN" sz="4400" dirty="0">
                <a:solidFill>
                  <a:srgbClr val="C00000"/>
                </a:solidFill>
              </a:rPr>
              <a:t>END</a:t>
            </a:r>
            <a:endParaRPr lang="zh-CN" altLang="en-US" sz="4400" dirty="0">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838200" y="2506345"/>
            <a:ext cx="10515600" cy="3801745"/>
          </a:xfrm>
        </p:spPr>
        <p:txBody>
          <a:bodyPr/>
          <a:lstStyle/>
          <a:p>
            <a:pPr>
              <a:buFont typeface="Wingdings" panose="05000000000000000000" pitchFamily="2" charset="2"/>
              <a:buNone/>
            </a:pPr>
            <a:r>
              <a:rPr lang="zh-CN" altLang="en-US" sz="3200">
                <a:latin typeface="Heiti SC Light" panose="02000000000000000000" charset="-122"/>
                <a:ea typeface="Heiti SC Light" panose="02000000000000000000" charset="-122"/>
                <a:cs typeface="Heiti SC Light" panose="02000000000000000000" charset="-122"/>
              </a:rPr>
              <a:t>	例如：学习算法</a:t>
            </a:r>
            <a:r>
              <a:rPr lang="en-US" altLang="zh-CN" sz="3200">
                <a:latin typeface="Heiti SC Light" panose="02000000000000000000" charset="-122"/>
                <a:ea typeface="Heiti SC Light" panose="02000000000000000000" charset="-122"/>
                <a:cs typeface="Heiti SC Light" panose="02000000000000000000" charset="-122"/>
              </a:rPr>
              <a:t>A</a:t>
            </a:r>
            <a:r>
              <a:rPr lang="zh-CN" altLang="en-US" sz="3200">
                <a:latin typeface="Heiti SC Light" panose="02000000000000000000" charset="-122"/>
                <a:ea typeface="Heiti SC Light" panose="02000000000000000000" charset="-122"/>
                <a:cs typeface="Heiti SC Light" panose="02000000000000000000" charset="-122"/>
              </a:rPr>
              <a:t>在</a:t>
            </a:r>
            <a:r>
              <a:rPr lang="en-US" altLang="zh-CN" sz="3200">
                <a:latin typeface="Heiti SC Light" panose="02000000000000000000" charset="-122"/>
                <a:ea typeface="Heiti SC Light" panose="02000000000000000000" charset="-122"/>
                <a:cs typeface="Heiti SC Light" panose="02000000000000000000" charset="-122"/>
              </a:rPr>
              <a:t>a</a:t>
            </a:r>
            <a:r>
              <a:rPr lang="zh-CN" altLang="en-US" sz="3200">
                <a:latin typeface="Heiti SC Light" panose="02000000000000000000" charset="-122"/>
                <a:ea typeface="Heiti SC Light" panose="02000000000000000000" charset="-122"/>
                <a:cs typeface="Heiti SC Light" panose="02000000000000000000" charset="-122"/>
              </a:rPr>
              <a:t>情况下失效，学习算法</a:t>
            </a:r>
            <a:r>
              <a:rPr lang="en-US" altLang="zh-CN" sz="3200">
                <a:latin typeface="Heiti SC Light" panose="02000000000000000000" charset="-122"/>
                <a:ea typeface="Heiti SC Light" panose="02000000000000000000" charset="-122"/>
                <a:cs typeface="Heiti SC Light" panose="02000000000000000000" charset="-122"/>
              </a:rPr>
              <a:t>B</a:t>
            </a:r>
            <a:r>
              <a:rPr lang="zh-CN" altLang="en-US" sz="3200">
                <a:latin typeface="Heiti SC Light" panose="02000000000000000000" charset="-122"/>
                <a:ea typeface="Heiti SC Light" panose="02000000000000000000" charset="-122"/>
                <a:cs typeface="Heiti SC Light" panose="02000000000000000000" charset="-122"/>
              </a:rPr>
              <a:t>在</a:t>
            </a:r>
            <a:r>
              <a:rPr lang="en-US" altLang="zh-CN" sz="3200">
                <a:latin typeface="Heiti SC Light" panose="02000000000000000000" charset="-122"/>
                <a:ea typeface="Heiti SC Light" panose="02000000000000000000" charset="-122"/>
                <a:cs typeface="Heiti SC Light" panose="02000000000000000000" charset="-122"/>
              </a:rPr>
              <a:t>b</a:t>
            </a:r>
            <a:r>
              <a:rPr lang="zh-CN" altLang="en-US" sz="3200">
                <a:latin typeface="Heiti SC Light" panose="02000000000000000000" charset="-122"/>
                <a:ea typeface="Heiti SC Light" panose="02000000000000000000" charset="-122"/>
                <a:cs typeface="Heiti SC Light" panose="02000000000000000000" charset="-122"/>
              </a:rPr>
              <a:t>情况下失效，那么在</a:t>
            </a:r>
            <a:r>
              <a:rPr lang="en-US" altLang="zh-CN" sz="3200">
                <a:latin typeface="Heiti SC Light" panose="02000000000000000000" charset="-122"/>
                <a:ea typeface="Heiti SC Light" panose="02000000000000000000" charset="-122"/>
                <a:cs typeface="Heiti SC Light" panose="02000000000000000000" charset="-122"/>
              </a:rPr>
              <a:t>a</a:t>
            </a:r>
            <a:r>
              <a:rPr lang="zh-CN" altLang="en-US" sz="3200">
                <a:latin typeface="Heiti SC Light" panose="02000000000000000000" charset="-122"/>
                <a:ea typeface="Heiti SC Light" panose="02000000000000000000" charset="-122"/>
                <a:cs typeface="Heiti SC Light" panose="02000000000000000000" charset="-122"/>
              </a:rPr>
              <a:t>情况下可以用</a:t>
            </a:r>
            <a:r>
              <a:rPr lang="en-US" altLang="zh-CN" sz="3200">
                <a:latin typeface="Heiti SC Light" panose="02000000000000000000" charset="-122"/>
                <a:ea typeface="Heiti SC Light" panose="02000000000000000000" charset="-122"/>
                <a:cs typeface="Heiti SC Light" panose="02000000000000000000" charset="-122"/>
              </a:rPr>
              <a:t>B</a:t>
            </a:r>
            <a:r>
              <a:rPr lang="zh-CN" altLang="en-US" sz="3200">
                <a:latin typeface="Heiti SC Light" panose="02000000000000000000" charset="-122"/>
                <a:ea typeface="Heiti SC Light" panose="02000000000000000000" charset="-122"/>
                <a:cs typeface="Heiti SC Light" panose="02000000000000000000" charset="-122"/>
              </a:rPr>
              <a:t>算法，在</a:t>
            </a:r>
            <a:r>
              <a:rPr lang="en-US" altLang="zh-CN" sz="3200">
                <a:latin typeface="Heiti SC Light" panose="02000000000000000000" charset="-122"/>
                <a:ea typeface="Heiti SC Light" panose="02000000000000000000" charset="-122"/>
                <a:cs typeface="Heiti SC Light" panose="02000000000000000000" charset="-122"/>
              </a:rPr>
              <a:t>b</a:t>
            </a:r>
            <a:r>
              <a:rPr lang="zh-CN" altLang="en-US" sz="3200">
                <a:latin typeface="Heiti SC Light" panose="02000000000000000000" charset="-122"/>
                <a:ea typeface="Heiti SC Light" panose="02000000000000000000" charset="-122"/>
                <a:cs typeface="Heiti SC Light" panose="02000000000000000000" charset="-122"/>
              </a:rPr>
              <a:t>情况下可以用</a:t>
            </a:r>
            <a:r>
              <a:rPr lang="en-US" altLang="zh-CN" sz="3200">
                <a:latin typeface="Heiti SC Light" panose="02000000000000000000" charset="-122"/>
                <a:ea typeface="Heiti SC Light" panose="02000000000000000000" charset="-122"/>
                <a:cs typeface="Heiti SC Light" panose="02000000000000000000" charset="-122"/>
              </a:rPr>
              <a:t>A</a:t>
            </a:r>
            <a:r>
              <a:rPr lang="zh-CN" altLang="en-US" sz="3200">
                <a:latin typeface="Heiti SC Light" panose="02000000000000000000" charset="-122"/>
                <a:ea typeface="Heiti SC Light" panose="02000000000000000000" charset="-122"/>
                <a:cs typeface="Heiti SC Light" panose="02000000000000000000" charset="-122"/>
              </a:rPr>
              <a:t>算法解决。这说明通过某种合适的方式把各种算法组合起来，可以提高准确率</a:t>
            </a:r>
            <a:endParaRPr lang="zh-CN" altLang="en-US" sz="3200">
              <a:latin typeface="Heiti SC Light" panose="02000000000000000000" charset="-122"/>
              <a:ea typeface="Heiti SC Light" panose="02000000000000000000" charset="-122"/>
              <a:cs typeface="Heiti SC Light" panose="02000000000000000000" charset="-122"/>
            </a:endParaRPr>
          </a:p>
          <a:p>
            <a:pPr>
              <a:buFont typeface="Wingdings" panose="05000000000000000000" pitchFamily="2" charset="2"/>
              <a:buNone/>
            </a:pPr>
            <a:r>
              <a:rPr lang="zh-CN" altLang="en-US" sz="3200">
                <a:latin typeface="Heiti SC Light" panose="02000000000000000000" charset="-122"/>
                <a:ea typeface="Heiti SC Light" panose="02000000000000000000" charset="-122"/>
                <a:cs typeface="Heiti SC Light" panose="02000000000000000000" charset="-122"/>
              </a:rPr>
              <a:t>   为实现弱学习互补，面临两个问题：</a:t>
            </a:r>
            <a:endParaRPr lang="zh-CN" altLang="en-US" sz="3200">
              <a:latin typeface="Heiti SC Light" panose="02000000000000000000" charset="-122"/>
              <a:ea typeface="Heiti SC Light" panose="02000000000000000000" charset="-122"/>
              <a:cs typeface="Heiti SC Light" panose="02000000000000000000" charset="-122"/>
            </a:endParaRPr>
          </a:p>
          <a:p>
            <a:pPr marL="514350" indent="-514350">
              <a:buFont typeface="Wingdings" panose="05000000000000000000" pitchFamily="2" charset="2"/>
              <a:buAutoNum type="arabicPeriod"/>
            </a:pPr>
            <a:r>
              <a:rPr lang="zh-CN" altLang="en-US" sz="3200">
                <a:solidFill>
                  <a:schemeClr val="accent2"/>
                </a:solidFill>
                <a:latin typeface="Heiti SC Light" panose="02000000000000000000" charset="-122"/>
                <a:ea typeface="Heiti SC Light" panose="02000000000000000000" charset="-122"/>
                <a:cs typeface="Heiti SC Light" panose="02000000000000000000" charset="-122"/>
              </a:rPr>
              <a:t>怎样获得不同的弱分类器</a:t>
            </a:r>
            <a:endParaRPr lang="zh-CN" altLang="en-US" sz="3200">
              <a:solidFill>
                <a:schemeClr val="accent2"/>
              </a:solidFill>
              <a:latin typeface="Heiti SC Light" panose="02000000000000000000" charset="-122"/>
              <a:ea typeface="Heiti SC Light" panose="02000000000000000000" charset="-122"/>
              <a:cs typeface="Heiti SC Light" panose="02000000000000000000" charset="-122"/>
            </a:endParaRPr>
          </a:p>
          <a:p>
            <a:pPr marL="514350" indent="-514350">
              <a:buFont typeface="Wingdings" panose="05000000000000000000" pitchFamily="2" charset="2"/>
              <a:buAutoNum type="arabicPeriod"/>
            </a:pPr>
            <a:r>
              <a:rPr lang="zh-CN" altLang="en-US" sz="3200">
                <a:solidFill>
                  <a:schemeClr val="accent2"/>
                </a:solidFill>
                <a:latin typeface="Heiti SC Light" panose="02000000000000000000" charset="-122"/>
                <a:ea typeface="Heiti SC Light" panose="02000000000000000000" charset="-122"/>
                <a:cs typeface="Heiti SC Light" panose="02000000000000000000" charset="-122"/>
              </a:rPr>
              <a:t>怎样组合弱分类器</a:t>
            </a:r>
            <a:endParaRPr lang="zh-CN" altLang="en-US">
              <a:latin typeface="Heiti SC Light" panose="02000000000000000000" charset="-122"/>
              <a:ea typeface="Heiti SC Light" panose="02000000000000000000" charset="-122"/>
              <a:cs typeface="Heiti SC Light" panose="02000000000000000000" charset="-122"/>
            </a:endParaRPr>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怎样实现弱学习转为强学习</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2058670" y="2338705"/>
            <a:ext cx="8075295" cy="4095750"/>
          </a:xfrm>
        </p:spPr>
        <p:txBody>
          <a:bodyPr>
            <a:normAutofit/>
          </a:bodyPr>
          <a:lstStyle/>
          <a:p>
            <a:pPr>
              <a:lnSpc>
                <a:spcPct val="90000"/>
              </a:lnSpc>
              <a:buClr>
                <a:srgbClr val="0066FF"/>
              </a:buClr>
              <a:buFont typeface="Wingdings" panose="05000000000000000000" charset="0"/>
              <a:buChar char=""/>
            </a:pPr>
            <a:r>
              <a:rPr lang="zh-CN" altLang="en-US" dirty="0">
                <a:cs typeface="Heiti SC Light" panose="02000000000000000000" charset="-122"/>
              </a:rPr>
              <a:t>使用</a:t>
            </a:r>
            <a:r>
              <a:rPr lang="zh-CN" altLang="en-US" dirty="0">
                <a:solidFill>
                  <a:srgbClr val="C00000"/>
                </a:solidFill>
                <a:cs typeface="Heiti SC Light" panose="02000000000000000000" charset="-122"/>
              </a:rPr>
              <a:t>不同的弱学习算法</a:t>
            </a:r>
            <a:r>
              <a:rPr lang="zh-CN" altLang="en-US" dirty="0">
                <a:cs typeface="Heiti SC Light" panose="02000000000000000000" charset="-122"/>
              </a:rPr>
              <a:t>得到不同基本学习器</a:t>
            </a:r>
            <a:endParaRPr lang="en-US" altLang="zh-CN" dirty="0">
              <a:cs typeface="Heiti SC Light" panose="02000000000000000000" charset="-122"/>
            </a:endParaRPr>
          </a:p>
          <a:p>
            <a:pPr lvl="1">
              <a:lnSpc>
                <a:spcPct val="90000"/>
              </a:lnSpc>
              <a:buClr>
                <a:srgbClr val="0066FF"/>
              </a:buClr>
              <a:buFont typeface="Wingdings" panose="05000000000000000000" charset="0"/>
              <a:buChar char=""/>
            </a:pPr>
            <a:r>
              <a:rPr lang="en-US" altLang="zh-CN" dirty="0">
                <a:cs typeface="Heiti SC Light" panose="02000000000000000000" charset="-122"/>
              </a:rPr>
              <a:t> </a:t>
            </a:r>
            <a:r>
              <a:rPr lang="zh-CN" altLang="en-US" dirty="0">
                <a:cs typeface="Heiti SC Light" panose="02000000000000000000" charset="-122"/>
              </a:rPr>
              <a:t>参数估计、非参数估计</a:t>
            </a:r>
            <a:r>
              <a:rPr lang="en-US" altLang="zh-CN" dirty="0">
                <a:cs typeface="Heiti SC Light" panose="02000000000000000000" charset="-122"/>
              </a:rPr>
              <a:t>…</a:t>
            </a:r>
            <a:endParaRPr lang="en-US" altLang="zh-CN" dirty="0">
              <a:cs typeface="Heiti SC Light" panose="02000000000000000000" charset="-122"/>
            </a:endParaRPr>
          </a:p>
          <a:p>
            <a:pPr>
              <a:lnSpc>
                <a:spcPct val="90000"/>
              </a:lnSpc>
              <a:buClr>
                <a:srgbClr val="0066FF"/>
              </a:buClr>
              <a:buFont typeface="Wingdings" panose="05000000000000000000" charset="0"/>
              <a:buChar char=""/>
            </a:pPr>
            <a:r>
              <a:rPr lang="zh-CN" altLang="en-US" dirty="0">
                <a:cs typeface="Heiti SC Light" panose="02000000000000000000" charset="-122"/>
              </a:rPr>
              <a:t>使用相同的弱学习算法，但用</a:t>
            </a:r>
            <a:r>
              <a:rPr lang="zh-CN" altLang="en-US" dirty="0">
                <a:solidFill>
                  <a:srgbClr val="C00000"/>
                </a:solidFill>
                <a:cs typeface="Heiti SC Light" panose="02000000000000000000" charset="-122"/>
              </a:rPr>
              <a:t>不同的参数</a:t>
            </a:r>
            <a:endParaRPr lang="en-US" altLang="zh-CN" dirty="0">
              <a:solidFill>
                <a:srgbClr val="C00000"/>
              </a:solidFill>
              <a:cs typeface="Heiti SC Light" panose="02000000000000000000" charset="-122"/>
            </a:endParaRPr>
          </a:p>
          <a:p>
            <a:pPr lvl="1">
              <a:lnSpc>
                <a:spcPct val="90000"/>
              </a:lnSpc>
              <a:buClr>
                <a:srgbClr val="0066FF"/>
              </a:buClr>
              <a:buFont typeface="Wingdings" panose="05000000000000000000" charset="0"/>
              <a:buChar char=""/>
            </a:pPr>
            <a:r>
              <a:rPr lang="en-US" altLang="zh-CN" i="1" dirty="0">
                <a:cs typeface="Heiti SC Light" panose="02000000000000000000" charset="-122"/>
              </a:rPr>
              <a:t>k</a:t>
            </a:r>
            <a:r>
              <a:rPr lang="en-US" altLang="zh-CN" dirty="0">
                <a:cs typeface="Heiti SC Light" panose="02000000000000000000" charset="-122"/>
              </a:rPr>
              <a:t>-Means</a:t>
            </a:r>
            <a:r>
              <a:rPr lang="zh-CN" altLang="en-US" dirty="0">
                <a:cs typeface="Heiti SC Light" panose="02000000000000000000" charset="-122"/>
              </a:rPr>
              <a:t>不同的</a:t>
            </a:r>
            <a:r>
              <a:rPr lang="en-US" altLang="zh-CN" i="1" dirty="0">
                <a:cs typeface="Heiti SC Light" panose="02000000000000000000" charset="-122"/>
              </a:rPr>
              <a:t>k</a:t>
            </a:r>
            <a:r>
              <a:rPr lang="zh-CN" altLang="en-US" dirty="0">
                <a:cs typeface="Heiti SC Light" panose="02000000000000000000" charset="-122"/>
              </a:rPr>
              <a:t>，神经网络不同的隐含层</a:t>
            </a:r>
            <a:r>
              <a:rPr lang="en-US" altLang="zh-CN" dirty="0">
                <a:cs typeface="Heiti SC Light" panose="02000000000000000000" charset="-122"/>
              </a:rPr>
              <a:t>…</a:t>
            </a:r>
            <a:endParaRPr lang="en-US" altLang="zh-CN" dirty="0">
              <a:cs typeface="Heiti SC Light" panose="02000000000000000000" charset="-122"/>
            </a:endParaRPr>
          </a:p>
          <a:p>
            <a:pPr>
              <a:lnSpc>
                <a:spcPct val="90000"/>
              </a:lnSpc>
              <a:buClr>
                <a:srgbClr val="0066FF"/>
              </a:buClr>
              <a:buFont typeface="Wingdings" panose="05000000000000000000" charset="0"/>
              <a:buChar char=""/>
            </a:pPr>
            <a:r>
              <a:rPr lang="zh-CN" altLang="en-US" dirty="0">
                <a:cs typeface="Heiti SC Light" panose="02000000000000000000" charset="-122"/>
              </a:rPr>
              <a:t>相同输入对象的</a:t>
            </a:r>
            <a:r>
              <a:rPr lang="zh-CN" altLang="en-US" dirty="0">
                <a:solidFill>
                  <a:schemeClr val="accent2"/>
                </a:solidFill>
                <a:cs typeface="Heiti SC Light" panose="02000000000000000000" charset="-122"/>
              </a:rPr>
              <a:t>不同表示</a:t>
            </a:r>
            <a:r>
              <a:rPr lang="zh-CN" altLang="en-US" dirty="0">
                <a:cs typeface="Heiti SC Light" panose="02000000000000000000" charset="-122"/>
              </a:rPr>
              <a:t>凸显事物不同的特征</a:t>
            </a:r>
            <a:endParaRPr lang="zh-CN" altLang="en-US" dirty="0">
              <a:cs typeface="Heiti SC Light" panose="02000000000000000000" charset="-122"/>
            </a:endParaRPr>
          </a:p>
          <a:p>
            <a:pPr>
              <a:lnSpc>
                <a:spcPct val="90000"/>
              </a:lnSpc>
              <a:buClr>
                <a:srgbClr val="0066FF"/>
              </a:buClr>
              <a:buFont typeface="Wingdings" panose="05000000000000000000" charset="0"/>
              <a:buChar char=""/>
            </a:pPr>
            <a:r>
              <a:rPr lang="zh-CN" altLang="en-US" dirty="0">
                <a:cs typeface="Heiti SC Light" panose="02000000000000000000" charset="-122"/>
              </a:rPr>
              <a:t>使用</a:t>
            </a:r>
            <a:r>
              <a:rPr lang="zh-CN" altLang="en-US" dirty="0">
                <a:solidFill>
                  <a:srgbClr val="C00000"/>
                </a:solidFill>
                <a:cs typeface="Heiti SC Light" panose="02000000000000000000" charset="-122"/>
              </a:rPr>
              <a:t>不同的训练集</a:t>
            </a:r>
            <a:endParaRPr lang="zh-CN" altLang="en-US" dirty="0">
              <a:solidFill>
                <a:srgbClr val="C00000"/>
              </a:solidFill>
              <a:cs typeface="Heiti SC Light" panose="02000000000000000000" charset="-122"/>
            </a:endParaRPr>
          </a:p>
          <a:p>
            <a:pPr>
              <a:lnSpc>
                <a:spcPct val="90000"/>
              </a:lnSpc>
              <a:buClr>
                <a:srgbClr val="0066FF"/>
              </a:buClr>
              <a:buFont typeface="Wingdings" panose="05000000000000000000" pitchFamily="2" charset="2"/>
              <a:buNone/>
            </a:pPr>
            <a:r>
              <a:rPr lang="zh-CN" altLang="en-US" dirty="0">
                <a:solidFill>
                  <a:schemeClr val="accent2"/>
                </a:solidFill>
                <a:cs typeface="Heiti SC Light" panose="02000000000000000000" charset="-122"/>
              </a:rPr>
              <a:t>   装袋（</a:t>
            </a:r>
            <a:r>
              <a:rPr lang="en-US" altLang="zh-CN" dirty="0">
                <a:solidFill>
                  <a:schemeClr val="accent2"/>
                </a:solidFill>
                <a:cs typeface="Heiti SC Light" panose="02000000000000000000" charset="-122"/>
              </a:rPr>
              <a:t>bagging</a:t>
            </a:r>
            <a:r>
              <a:rPr lang="zh-CN" altLang="en-US" dirty="0">
                <a:solidFill>
                  <a:schemeClr val="accent2"/>
                </a:solidFill>
                <a:cs typeface="Heiti SC Light" panose="02000000000000000000" charset="-122"/>
              </a:rPr>
              <a:t>）</a:t>
            </a:r>
            <a:endParaRPr lang="zh-CN" altLang="en-US" dirty="0">
              <a:solidFill>
                <a:schemeClr val="accent2"/>
              </a:solidFill>
              <a:cs typeface="Heiti SC Light" panose="02000000000000000000" charset="-122"/>
            </a:endParaRPr>
          </a:p>
          <a:p>
            <a:pPr>
              <a:lnSpc>
                <a:spcPct val="90000"/>
              </a:lnSpc>
              <a:buClr>
                <a:srgbClr val="0066FF"/>
              </a:buClr>
              <a:buFont typeface="Wingdings" panose="05000000000000000000" pitchFamily="2" charset="2"/>
              <a:buNone/>
            </a:pPr>
            <a:r>
              <a:rPr lang="zh-CN" altLang="en-US" dirty="0">
                <a:solidFill>
                  <a:schemeClr val="accent2"/>
                </a:solidFill>
                <a:cs typeface="Heiti SC Light" panose="02000000000000000000" charset="-122"/>
              </a:rPr>
              <a:t>   提升（</a:t>
            </a:r>
            <a:r>
              <a:rPr lang="en-US" altLang="zh-CN" dirty="0">
                <a:solidFill>
                  <a:schemeClr val="accent2"/>
                </a:solidFill>
                <a:cs typeface="Heiti SC Light" panose="02000000000000000000" charset="-122"/>
              </a:rPr>
              <a:t>boosting</a:t>
            </a:r>
            <a:r>
              <a:rPr lang="zh-CN" altLang="en-US" dirty="0">
                <a:solidFill>
                  <a:schemeClr val="accent2"/>
                </a:solidFill>
                <a:cs typeface="Heiti SC Light" panose="02000000000000000000" charset="-122"/>
              </a:rPr>
              <a:t>）</a:t>
            </a:r>
            <a:r>
              <a:rPr lang="zh-CN" altLang="en-US" dirty="0">
                <a:cs typeface="Heiti SC Light" panose="02000000000000000000" charset="-122"/>
              </a:rPr>
              <a:t>   </a:t>
            </a:r>
            <a:r>
              <a:rPr lang="en-US" altLang="zh-CN" dirty="0">
                <a:cs typeface="Heiti SC Light" panose="02000000000000000000" charset="-122"/>
              </a:rPr>
              <a:t>    </a:t>
            </a:r>
            <a:endParaRPr lang="en-US" altLang="zh-CN" dirty="0">
              <a:cs typeface="Heiti SC Light" panose="02000000000000000000" charset="-122"/>
            </a:endParaRPr>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怎样获得不同的弱分类器</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1986280" y="2157095"/>
            <a:ext cx="8219440" cy="3945255"/>
          </a:xfrm>
        </p:spPr>
        <p:txBody>
          <a:bodyPr>
            <a:normAutofit/>
          </a:bodyPr>
          <a:lstStyle/>
          <a:p>
            <a:pPr marL="0" indent="0">
              <a:lnSpc>
                <a:spcPct val="90000"/>
              </a:lnSpc>
              <a:buClr>
                <a:srgbClr val="0066FF"/>
              </a:buClr>
              <a:buFont typeface="Wingdings" panose="05000000000000000000" charset="0"/>
              <a:buNone/>
            </a:pPr>
            <a:r>
              <a:rPr lang="zh-CN" altLang="en-US" dirty="0">
                <a:cs typeface="Heiti SC Light" panose="02000000000000000000" charset="-122"/>
              </a:rPr>
              <a:t>也称为自举汇聚法（</a:t>
            </a:r>
            <a:r>
              <a:rPr lang="en-US" altLang="zh-CN" dirty="0" err="1">
                <a:cs typeface="Heiti SC Light" panose="02000000000000000000" charset="-122"/>
                <a:sym typeface="+mn-ea"/>
              </a:rPr>
              <a:t>boostrap</a:t>
            </a:r>
            <a:r>
              <a:rPr lang="en-US" altLang="zh-CN" dirty="0">
                <a:cs typeface="Heiti SC Light" panose="02000000000000000000" charset="-122"/>
                <a:sym typeface="+mn-ea"/>
              </a:rPr>
              <a:t> aggregating</a:t>
            </a:r>
            <a:r>
              <a:rPr lang="zh-CN" altLang="en-US" dirty="0">
                <a:cs typeface="Heiti SC Light" panose="02000000000000000000" charset="-122"/>
              </a:rPr>
              <a:t>）</a:t>
            </a:r>
            <a:endParaRPr lang="en-US" altLang="zh-CN" dirty="0">
              <a:cs typeface="Heiti SC Light" panose="02000000000000000000" charset="-122"/>
            </a:endParaRPr>
          </a:p>
          <a:p>
            <a:pPr marL="914400" lvl="1" indent="-457200">
              <a:lnSpc>
                <a:spcPct val="90000"/>
              </a:lnSpc>
              <a:buClr>
                <a:srgbClr val="0066FF"/>
              </a:buClr>
              <a:buFont typeface="Wingdings" panose="05000000000000000000" charset="0"/>
              <a:buAutoNum type="arabicPeriod"/>
            </a:pPr>
            <a:r>
              <a:rPr lang="zh-CN" altLang="en-US" dirty="0">
                <a:cs typeface="Heiti SC Light" panose="02000000000000000000" charset="-122"/>
              </a:rPr>
              <a:t>从原始数据集选择</a:t>
            </a:r>
            <a:r>
              <a:rPr lang="en-US" altLang="zh-CN" dirty="0">
                <a:cs typeface="Heiti SC Light" panose="02000000000000000000" charset="-122"/>
              </a:rPr>
              <a:t>S</a:t>
            </a:r>
            <a:r>
              <a:rPr lang="zh-CN" altLang="en-US" dirty="0">
                <a:cs typeface="Heiti SC Light" panose="02000000000000000000" charset="-122"/>
              </a:rPr>
              <a:t>次后得到</a:t>
            </a:r>
            <a:r>
              <a:rPr lang="en-US" altLang="zh-CN" dirty="0">
                <a:cs typeface="Heiti SC Light" panose="02000000000000000000" charset="-122"/>
              </a:rPr>
              <a:t>S</a:t>
            </a:r>
            <a:r>
              <a:rPr lang="zh-CN" altLang="en-US" dirty="0">
                <a:cs typeface="Heiti SC Light" panose="02000000000000000000" charset="-122"/>
              </a:rPr>
              <a:t>个新数据集</a:t>
            </a:r>
            <a:endParaRPr lang="en-US" altLang="zh-CN" dirty="0">
              <a:cs typeface="Heiti SC Light" panose="02000000000000000000" charset="-122"/>
            </a:endParaRPr>
          </a:p>
          <a:p>
            <a:pPr marL="914400" lvl="1" indent="-457200">
              <a:lnSpc>
                <a:spcPct val="90000"/>
              </a:lnSpc>
              <a:buClr>
                <a:srgbClr val="0066FF"/>
              </a:buClr>
              <a:buFont typeface="Wingdings" panose="05000000000000000000" charset="0"/>
              <a:buAutoNum type="arabicPeriod"/>
            </a:pPr>
            <a:r>
              <a:rPr lang="zh-CN" altLang="en-US" dirty="0">
                <a:cs typeface="Heiti SC Light" panose="02000000000000000000" charset="-122"/>
              </a:rPr>
              <a:t>新数据集和原数据集的大小相等</a:t>
            </a:r>
            <a:endParaRPr lang="en-US" altLang="zh-CN" dirty="0">
              <a:cs typeface="Heiti SC Light" panose="02000000000000000000" charset="-122"/>
            </a:endParaRPr>
          </a:p>
          <a:p>
            <a:pPr marL="914400" lvl="1" indent="-457200">
              <a:lnSpc>
                <a:spcPct val="90000"/>
              </a:lnSpc>
              <a:buClr>
                <a:srgbClr val="0066FF"/>
              </a:buClr>
              <a:buFont typeface="Wingdings" panose="05000000000000000000" charset="0"/>
              <a:buAutoNum type="arabicPeriod"/>
            </a:pPr>
            <a:r>
              <a:rPr lang="zh-CN" altLang="en-US" dirty="0">
                <a:cs typeface="Heiti SC Light" panose="02000000000000000000" charset="-122"/>
              </a:rPr>
              <a:t>每个数据集都是通过在原始数据集中随机选择样本来进行替换而得到的</a:t>
            </a:r>
            <a:endParaRPr lang="en-US" altLang="zh-CN" dirty="0">
              <a:cs typeface="Heiti SC Light" panose="02000000000000000000" charset="-122"/>
            </a:endParaRPr>
          </a:p>
          <a:p>
            <a:pPr marL="914400" lvl="1" indent="-457200">
              <a:lnSpc>
                <a:spcPct val="90000"/>
              </a:lnSpc>
              <a:buClr>
                <a:srgbClr val="0066FF"/>
              </a:buClr>
              <a:buFont typeface="Wingdings" panose="05000000000000000000" charset="0"/>
              <a:buAutoNum type="arabicPeriod"/>
            </a:pPr>
            <a:r>
              <a:rPr lang="en-US" altLang="zh-CN" dirty="0">
                <a:cs typeface="Heiti SC Light" panose="02000000000000000000" charset="-122"/>
              </a:rPr>
              <a:t>S</a:t>
            </a:r>
            <a:r>
              <a:rPr lang="zh-CN" altLang="en-US" dirty="0">
                <a:cs typeface="Heiti SC Light" panose="02000000000000000000" charset="-122"/>
              </a:rPr>
              <a:t>个数据集建好之后，将某个学习算法分别作用于每个数据集就得到</a:t>
            </a:r>
            <a:r>
              <a:rPr lang="en-US" altLang="zh-CN" dirty="0">
                <a:cs typeface="Heiti SC Light" panose="02000000000000000000" charset="-122"/>
              </a:rPr>
              <a:t>S</a:t>
            </a:r>
            <a:r>
              <a:rPr lang="zh-CN" altLang="en-US" dirty="0">
                <a:cs typeface="Heiti SC Light" panose="02000000000000000000" charset="-122"/>
              </a:rPr>
              <a:t>个分类器</a:t>
            </a:r>
            <a:endParaRPr lang="en-US" altLang="zh-CN" dirty="0">
              <a:cs typeface="Heiti SC Light" panose="02000000000000000000" charset="-122"/>
            </a:endParaRPr>
          </a:p>
          <a:p>
            <a:pPr marL="914400" lvl="1" indent="-457200">
              <a:lnSpc>
                <a:spcPct val="90000"/>
              </a:lnSpc>
              <a:buClr>
                <a:srgbClr val="0066FF"/>
              </a:buClr>
              <a:buFont typeface="Wingdings" panose="05000000000000000000" charset="0"/>
              <a:buAutoNum type="arabicPeriod"/>
            </a:pPr>
            <a:r>
              <a:rPr lang="zh-CN" altLang="en-US" dirty="0">
                <a:cs typeface="Heiti SC Light" panose="02000000000000000000" charset="-122"/>
              </a:rPr>
              <a:t>选择分类器投票结果中最多的类别作为最后的分类结果</a:t>
            </a:r>
            <a:endParaRPr lang="en-US" altLang="zh-CN" dirty="0">
              <a:cs typeface="Heiti SC Light" panose="02000000000000000000" charset="-122"/>
            </a:endParaRPr>
          </a:p>
          <a:p>
            <a:pPr marL="914400" lvl="1" indent="-457200">
              <a:lnSpc>
                <a:spcPct val="90000"/>
              </a:lnSpc>
              <a:buClr>
                <a:srgbClr val="0066FF"/>
              </a:buClr>
              <a:buFont typeface="Wingdings" panose="05000000000000000000" charset="0"/>
              <a:buAutoNum type="arabicPeriod"/>
            </a:pPr>
            <a:r>
              <a:rPr lang="zh-CN" altLang="en-US" dirty="0">
                <a:cs typeface="Heiti SC Light" panose="02000000000000000000" charset="-122"/>
              </a:rPr>
              <a:t>改进的</a:t>
            </a:r>
            <a:r>
              <a:rPr lang="en-US" altLang="zh-CN" dirty="0">
                <a:cs typeface="Heiti SC Light" panose="02000000000000000000" charset="-122"/>
              </a:rPr>
              <a:t>Bagging</a:t>
            </a:r>
            <a:r>
              <a:rPr lang="zh-CN" altLang="en-US" dirty="0">
                <a:cs typeface="Heiti SC Light" panose="02000000000000000000" charset="-122"/>
              </a:rPr>
              <a:t>算法，如随机森林等</a:t>
            </a:r>
            <a:r>
              <a:rPr lang="en-US" altLang="zh-CN" dirty="0">
                <a:cs typeface="Heiti SC Light" panose="02000000000000000000" charset="-122"/>
              </a:rPr>
              <a:t>   </a:t>
            </a:r>
            <a:endParaRPr lang="en-US" altLang="zh-CN" dirty="0">
              <a:cs typeface="Heiti SC Light" panose="02000000000000000000" charset="-122"/>
            </a:endParaRPr>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Bagging</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838200" y="2446020"/>
            <a:ext cx="10515600" cy="3803015"/>
          </a:xfrm>
        </p:spPr>
        <p:txBody>
          <a:bodyPr/>
          <a:lstStyle/>
          <a:p>
            <a:pPr>
              <a:buClr>
                <a:srgbClr val="0066FF"/>
              </a:buClr>
              <a:buFont typeface="Wingdings" panose="05000000000000000000" charset="0"/>
              <a:buChar char=""/>
            </a:pPr>
            <a:r>
              <a:rPr lang="zh-CN" altLang="en-US" dirty="0">
                <a:cs typeface="Heiti SC Light" panose="02000000000000000000" charset="-122"/>
              </a:rPr>
              <a:t>多专家组合</a:t>
            </a:r>
            <a:endParaRPr lang="zh-CN" altLang="en-US" dirty="0">
              <a:cs typeface="Heiti SC Light" panose="02000000000000000000" charset="-122"/>
            </a:endParaRPr>
          </a:p>
          <a:p>
            <a:pPr>
              <a:buClr>
                <a:srgbClr val="0066FF"/>
              </a:buClr>
              <a:buFont typeface="Wingdings" panose="05000000000000000000" pitchFamily="2" charset="2"/>
              <a:buNone/>
            </a:pPr>
            <a:r>
              <a:rPr lang="zh-CN" altLang="en-US" dirty="0">
                <a:cs typeface="Heiti SC Light" panose="02000000000000000000" charset="-122"/>
              </a:rPr>
              <a:t>	一种</a:t>
            </a:r>
            <a:r>
              <a:rPr lang="zh-CN" altLang="en-US" dirty="0">
                <a:solidFill>
                  <a:srgbClr val="C00000"/>
                </a:solidFill>
                <a:cs typeface="Heiti SC Light" panose="02000000000000000000" charset="-122"/>
              </a:rPr>
              <a:t>并行</a:t>
            </a:r>
            <a:r>
              <a:rPr lang="zh-CN" altLang="en-US" dirty="0">
                <a:cs typeface="Heiti SC Light" panose="02000000000000000000" charset="-122"/>
              </a:rPr>
              <a:t>结构，</a:t>
            </a:r>
            <a:r>
              <a:rPr lang="zh-CN" altLang="en-US" dirty="0">
                <a:solidFill>
                  <a:srgbClr val="C00000"/>
                </a:solidFill>
                <a:cs typeface="Heiti SC Light" panose="02000000000000000000" charset="-122"/>
              </a:rPr>
              <a:t>所有</a:t>
            </a:r>
            <a:r>
              <a:rPr lang="zh-CN" altLang="en-US" dirty="0">
                <a:cs typeface="Heiti SC Light" panose="02000000000000000000" charset="-122"/>
              </a:rPr>
              <a:t>的弱分类器都给出各自的预测结果，通过</a:t>
            </a:r>
            <a:r>
              <a:rPr lang="zh-CN" altLang="en-US" dirty="0">
                <a:cs typeface="Heiti SC Light" panose="02000000000000000000" charset="-122"/>
              </a:rPr>
              <a:t>“组合器</a:t>
            </a:r>
            <a:r>
              <a:rPr lang="zh-CN" altLang="en-US" dirty="0">
                <a:cs typeface="Heiti SC Light" panose="02000000000000000000" charset="-122"/>
              </a:rPr>
              <a:t>”把这些预测结果转换为最终结果。 </a:t>
            </a:r>
            <a:r>
              <a:rPr lang="en-US" altLang="zh-CN" dirty="0" err="1">
                <a:cs typeface="Heiti SC Light" panose="02000000000000000000" charset="-122"/>
              </a:rPr>
              <a:t>eg</a:t>
            </a:r>
            <a:r>
              <a:rPr lang="en-US" altLang="zh-CN" dirty="0">
                <a:cs typeface="Heiti SC Light" panose="02000000000000000000" charset="-122"/>
              </a:rPr>
              <a:t>. </a:t>
            </a:r>
            <a:r>
              <a:rPr lang="zh-CN" altLang="en-US" dirty="0">
                <a:solidFill>
                  <a:srgbClr val="C00000"/>
                </a:solidFill>
                <a:cs typeface="Heiti SC Light" panose="02000000000000000000" charset="-122"/>
              </a:rPr>
              <a:t>投票（</a:t>
            </a:r>
            <a:r>
              <a:rPr lang="en-US" altLang="zh-CN" dirty="0">
                <a:solidFill>
                  <a:srgbClr val="C00000"/>
                </a:solidFill>
                <a:cs typeface="Heiti SC Light" panose="02000000000000000000" charset="-122"/>
              </a:rPr>
              <a:t>voting</a:t>
            </a:r>
            <a:r>
              <a:rPr lang="zh-CN" altLang="en-US" dirty="0">
                <a:solidFill>
                  <a:schemeClr val="accent2"/>
                </a:solidFill>
                <a:cs typeface="Heiti SC Light" panose="02000000000000000000" charset="-122"/>
              </a:rPr>
              <a:t>）</a:t>
            </a:r>
            <a:r>
              <a:rPr lang="zh-CN" altLang="en-US" dirty="0">
                <a:cs typeface="Heiti SC Light" panose="02000000000000000000" charset="-122"/>
              </a:rPr>
              <a:t>及其变种、混合专家模型</a:t>
            </a:r>
            <a:endParaRPr lang="zh-CN" altLang="en-US" dirty="0">
              <a:cs typeface="Heiti SC Light" panose="02000000000000000000" charset="-122"/>
            </a:endParaRPr>
          </a:p>
          <a:p>
            <a:pPr>
              <a:buClr>
                <a:srgbClr val="0066FF"/>
              </a:buClr>
              <a:buFont typeface="Wingdings" panose="05000000000000000000" charset="0"/>
              <a:buChar char=""/>
            </a:pPr>
            <a:r>
              <a:rPr lang="zh-CN" altLang="en-US" dirty="0">
                <a:cs typeface="Heiti SC Light" panose="02000000000000000000" charset="-122"/>
              </a:rPr>
              <a:t>多级组合</a:t>
            </a:r>
            <a:endParaRPr lang="zh-CN" altLang="en-US" dirty="0">
              <a:cs typeface="Heiti SC Light" panose="02000000000000000000" charset="-122"/>
            </a:endParaRPr>
          </a:p>
          <a:p>
            <a:pPr>
              <a:buClr>
                <a:srgbClr val="0066FF"/>
              </a:buClr>
              <a:buFont typeface="Wingdings" panose="05000000000000000000" pitchFamily="2" charset="2"/>
              <a:buNone/>
            </a:pPr>
            <a:r>
              <a:rPr lang="zh-CN" altLang="en-US" dirty="0">
                <a:cs typeface="Heiti SC Light" panose="02000000000000000000" charset="-122"/>
              </a:rPr>
              <a:t>    一种</a:t>
            </a:r>
            <a:r>
              <a:rPr lang="zh-CN" altLang="en-US" dirty="0">
                <a:solidFill>
                  <a:srgbClr val="C00000"/>
                </a:solidFill>
                <a:cs typeface="Heiti SC Light" panose="02000000000000000000" charset="-122"/>
              </a:rPr>
              <a:t>串行</a:t>
            </a:r>
            <a:r>
              <a:rPr lang="zh-CN" altLang="en-US" dirty="0">
                <a:cs typeface="Heiti SC Light" panose="02000000000000000000" charset="-122"/>
              </a:rPr>
              <a:t>结构，其中下一个分类器只在前一个分类器预测不够准（不够自信）的实例上进行训练或检测。</a:t>
            </a:r>
            <a:r>
              <a:rPr lang="en-US" altLang="zh-CN" dirty="0">
                <a:cs typeface="Heiti SC Light" panose="02000000000000000000" charset="-122"/>
              </a:rPr>
              <a:t> </a:t>
            </a:r>
            <a:r>
              <a:rPr lang="en-US" altLang="zh-CN" dirty="0" err="1">
                <a:cs typeface="Heiti SC Light" panose="02000000000000000000" charset="-122"/>
              </a:rPr>
              <a:t>eg</a:t>
            </a:r>
            <a:r>
              <a:rPr lang="en-US" altLang="zh-CN" dirty="0">
                <a:cs typeface="Heiti SC Light" panose="02000000000000000000" charset="-122"/>
              </a:rPr>
              <a:t>. </a:t>
            </a:r>
            <a:r>
              <a:rPr lang="zh-CN" altLang="en-US" dirty="0">
                <a:solidFill>
                  <a:srgbClr val="C00000"/>
                </a:solidFill>
                <a:cs typeface="Heiti SC Light" panose="02000000000000000000" charset="-122"/>
              </a:rPr>
              <a:t>级联算法（</a:t>
            </a:r>
            <a:r>
              <a:rPr lang="en-US" altLang="zh-CN" dirty="0">
                <a:solidFill>
                  <a:srgbClr val="C00000"/>
                </a:solidFill>
                <a:cs typeface="Heiti SC Light" panose="02000000000000000000" charset="-122"/>
              </a:rPr>
              <a:t>cascading</a:t>
            </a:r>
            <a:r>
              <a:rPr lang="zh-CN" altLang="en-US" dirty="0">
                <a:solidFill>
                  <a:srgbClr val="C00000"/>
                </a:solidFill>
                <a:cs typeface="Heiti SC Light" panose="02000000000000000000" charset="-122"/>
              </a:rPr>
              <a:t>）</a:t>
            </a:r>
            <a:endParaRPr lang="zh-CN" altLang="en-US" sz="2400" dirty="0">
              <a:solidFill>
                <a:schemeClr val="accent2"/>
              </a:solidFill>
              <a:cs typeface="Heiti SC Light" panose="02000000000000000000" charset="-122"/>
            </a:endParaRPr>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pPr>
            <a:r>
              <a:rPr lang="zh-CN" altLang="en-US" dirty="0"/>
              <a:t>怎样组合弱分类器</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5460" y="2446020"/>
            <a:ext cx="8641080" cy="3825875"/>
          </a:xfrm>
        </p:spPr>
        <p:txBody>
          <a:bodyPr>
            <a:noAutofit/>
          </a:bodyPr>
          <a:lstStyle/>
          <a:p>
            <a:r>
              <a:rPr lang="en-US" altLang="zh-CN" dirty="0"/>
              <a:t>1990</a:t>
            </a:r>
            <a:r>
              <a:rPr lang="zh-CN" altLang="en-US" dirty="0"/>
              <a:t>年，</a:t>
            </a:r>
            <a:r>
              <a:rPr lang="en-US" altLang="zh-CN" dirty="0" err="1"/>
              <a:t>Schapire</a:t>
            </a:r>
            <a:r>
              <a:rPr lang="zh-CN" altLang="en-US" dirty="0"/>
              <a:t>最先构造出一种多项式级的算法，即最初的</a:t>
            </a:r>
            <a:r>
              <a:rPr lang="en-US" altLang="zh-CN" dirty="0"/>
              <a:t>Boost</a:t>
            </a:r>
            <a:r>
              <a:rPr lang="zh-CN" altLang="en-US" dirty="0"/>
              <a:t>算法</a:t>
            </a:r>
            <a:endParaRPr lang="en-US" altLang="zh-CN" dirty="0"/>
          </a:p>
          <a:p>
            <a:r>
              <a:rPr lang="en-US" altLang="zh-CN" dirty="0"/>
              <a:t>1993</a:t>
            </a:r>
            <a:r>
              <a:rPr lang="zh-CN" altLang="en-US" dirty="0"/>
              <a:t>年，</a:t>
            </a:r>
            <a:r>
              <a:rPr lang="en-US" altLang="zh-CN" dirty="0"/>
              <a:t>Drunker</a:t>
            </a:r>
            <a:r>
              <a:rPr lang="zh-CN" altLang="en-US" dirty="0"/>
              <a:t>和</a:t>
            </a:r>
            <a:r>
              <a:rPr lang="en-US" altLang="zh-CN" dirty="0" err="1"/>
              <a:t>Schapire</a:t>
            </a:r>
            <a:r>
              <a:rPr lang="zh-CN" altLang="en-US" dirty="0"/>
              <a:t>第一次将神经网络作为弱学习器，应用</a:t>
            </a:r>
            <a:r>
              <a:rPr lang="en-US" altLang="zh-CN" dirty="0"/>
              <a:t>Boosting</a:t>
            </a:r>
            <a:r>
              <a:rPr lang="zh-CN" altLang="en-US" dirty="0"/>
              <a:t>算法解决</a:t>
            </a:r>
            <a:r>
              <a:rPr lang="en-US" altLang="zh-CN" dirty="0"/>
              <a:t>OCR</a:t>
            </a:r>
            <a:r>
              <a:rPr lang="zh-CN" altLang="en-US" dirty="0"/>
              <a:t>问题</a:t>
            </a:r>
            <a:endParaRPr lang="en-US" altLang="zh-CN" dirty="0"/>
          </a:p>
          <a:p>
            <a:r>
              <a:rPr lang="en-US" altLang="zh-CN" dirty="0"/>
              <a:t>1995</a:t>
            </a:r>
            <a:r>
              <a:rPr lang="zh-CN" altLang="en-US" dirty="0"/>
              <a:t>年，</a:t>
            </a:r>
            <a:r>
              <a:rPr lang="en-US" altLang="zh-CN" dirty="0"/>
              <a:t>Freund</a:t>
            </a:r>
            <a:r>
              <a:rPr lang="zh-CN" altLang="en-US" dirty="0"/>
              <a:t>和</a:t>
            </a:r>
            <a:r>
              <a:rPr lang="en-US" altLang="zh-CN" dirty="0" err="1"/>
              <a:t>Schapire</a:t>
            </a:r>
            <a:r>
              <a:rPr lang="zh-CN" altLang="en-US" dirty="0"/>
              <a:t>提出了</a:t>
            </a:r>
            <a:r>
              <a:rPr lang="en-US" altLang="zh-CN" dirty="0" err="1"/>
              <a:t>Ada</a:t>
            </a:r>
            <a:r>
              <a:rPr lang="en-US" altLang="zh-CN" dirty="0" err="1"/>
              <a:t>Boost</a:t>
            </a:r>
            <a:r>
              <a:rPr lang="zh-CN" altLang="en-US" dirty="0" err="1"/>
              <a:t>（</a:t>
            </a:r>
            <a:r>
              <a:rPr lang="en-US" altLang="zh-CN" dirty="0">
                <a:sym typeface="+mn-ea"/>
              </a:rPr>
              <a:t>Adaptive Boosting</a:t>
            </a:r>
            <a:r>
              <a:rPr lang="zh-CN" altLang="en-US" dirty="0" err="1"/>
              <a:t>）</a:t>
            </a:r>
            <a:r>
              <a:rPr lang="zh-CN" altLang="en-US" dirty="0"/>
              <a:t>算法，效率和原来</a:t>
            </a:r>
            <a:r>
              <a:rPr lang="en-US" altLang="zh-CN" dirty="0"/>
              <a:t>Boosting</a:t>
            </a:r>
            <a:r>
              <a:rPr lang="zh-CN" altLang="en-US" dirty="0"/>
              <a:t>算法一样，但是不需要任何关于弱学习器性能的先验知识，可以非常容易地应用到实际问题中</a:t>
            </a:r>
            <a:endParaRPr lang="zh-CN" altLang="en-US" dirty="0"/>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a:t>
            </a:r>
            <a:r>
              <a:rPr lang="en-US" altLang="zh-CN" dirty="0" err="1"/>
              <a:t>Boost</a:t>
            </a:r>
            <a:r>
              <a:rPr lang="zh-CN" altLang="en-US" dirty="0"/>
              <a:t>的提出</a:t>
            </a:r>
            <a:endParaRPr lang="zh-CN"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08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V1Y5TktGeHRZWFJvWW1aN2VIMHBQVnh0WVhSb2NtMTdjMmxuYm4xY1ltbG5aMndvWEhOMWJWOXRYR0ZzY0doaFgyMGdlVjl0S0Z4dFlYUm9ZbVo3ZUgwcFhHSnBaMmR5S1NCY1hRPT0iLAoJIkxhdGV4SW1nQmFzZTY0IiA6ICJpVkJPUncwS0dnb0FBQUFOU1VoRVVnQUFCQ1lBQUFEWkJBTUFBQUFPRGl6VEFBQUFNRkJNVkVYLy8vOEFBQUFBQUFBQUFBQUFBQUFBQUFBQUFBQUFBQUFBQUFBQUFBQUFBQUFBQUFBQUFBQUFBQUFBQUFBQUFBQXYzYUI3QUFBQUQzUlNUbE1BcSsvZHpVUXlWSWtRWnBtN0luWmVDS0I1QUFBQUNYQklXWE1BQUE3RUFBQU94QUdWS3c0YkFBQWdBRWxFUVZSNEFlMWRmNHhrU1YxL003czdPNzB6c3pOQ2dqazU3R0VQVVVUb1llOVFOcm5ZNDkyWlFPNmdKd1FEQnJUSHlCSDFpRDBCb3dRd1BZR29NV2g2MkxzZ2FHUkdpUVlDWVlid1E4a2Q2V0VoSWNZL2VseEJpWXJkWHFLQmlPbmQzb1hiWTQ4clA5OTZyMzY4OStxOVYyLzZ6VXgzdjFmSnpLc2YzNnI2MXZmN3JXOTk2MXYxWGp0T0VYUUtuS3VzNk1sSmo1OGFiRXo2RUljZlg0dnREOS9JK0xRd3o1NGRIMlJQQ05OWmR2T0VlajZoYm10czg0UjZIcHR1VzJ4MWJIRE5CTkZIMmUxTTJwbmNSdWJZemEzSkhaMXBaS1VLMnpQbEYzbUNBbTEyU1VUejhyektydWRscUljYTV4d2JIQnlxNGhoWG1tR0Zvb2hqWDU5OVA2NTRNc3ZxN05aa0RpeVRVWjFsTEllN2RZeDZKeFB5VFdRajlYeHUxbHZzcVlsa1p4YURXbUJzS1l0MnhxMk5lY1p5WjBYWjh1Z3l1MkVMT2xGdzJJN21icmRseThCT0hpMU1JazZEUFdOTG81ekJ6ZWJXMWpySENnZTNXZGpyK1hYZWROajN6RFRKZVM1VzFaVzhrcURMQmx0NUhYdmN1RTh6dGhaWFBzbGxXRHoySjNsOGh4MWJQNzlMaCtOMDJBOE9TN2NKcmdmbnhFc21lSGdKUTd0Y3VDZ01GTUxTc1dQSXpra1dGby9WbkF3MXhURDdlYnRnNWFkTnRWZzgvQVJCQ2t2SEQwT1pPY3FvTTFic1BBTDh4dEt4R2NqS1ZSSm5Ia3U1R3JERllKdHNZQUUxdVNEUWs0WGJLc0RlU3Q3WDAzWk9Ed0FEY3FBbGNkYXhyQ1Z6R01WdWRDZUh3NDRaOG5idUtYSSs5N01pS0I3bG5Kc1RvRWVsdUpicGt3cmNYYzY5YjdkZjdFWjlNb0dkMkxJdkk0ZUo2V0kzNnVONmc3R2VMeU9IQ1pqWnVmYmFCVm5lS2N3SnA4U0tOMGMxdVlBNVVieHg3N1FMZzBLVGlTbkdybW5KbkVhN3hVdUNHdWNMYWhBeFlHZy9yUkVsNTFGb3pmV2Nrd0REUDFPc29Kb1FzTUxYVDlTb0ZwYTJGQXBjTWlwTVRGQURYcXNOU1pTY1IwNFZDeW1YZ08zaUFwNmNDZlhpSmp1bkJZek1ISDUrUTRxQkw5TEo4WnNkT2lHd2hoYmZPM01KQWdkZTZJN1ZWWlkyVE1JTU14QkNsNWtjeFRFOVFoL3Z3WEtTTWt6Q2g4TEtoWkhweVQydTU0WW1lVE9sUkFCOEFxNDkxd3ZEeXBPSnJ1R2dIQWVsYVVOdi9GVXJqc3NMVHlablk4dmc1OGZCTVlYSUJlRWozL3JHdTcvOVJKVURlZitXeDE4bTVvcXJSUjRUd2Rtd3E2Ym1jbm9ubnRFZmV0Y1ZLUllUOEowd2ZBRXZaMThiajJBdjNteGc0U0pjWTZhUWZNdmt6ejdyUWs0RU5UR1VDVENMd3R4TW00TUx5NGF2T1dIS1VMRDU2TmxIcXh4MEVvN1JvQjEzMHRKdkV1R3g3VERkejIyN2pONnpHUExNK3pqc2tnWG9pSVAwaTQwSDU5QzJlWVhBSVFnRk95dmhTUUtkQUpPOVVWd3U0akt4eTR6ZnNTSXpnOEtCMWRSdUFUTGsrTEtxT1ZKQTJJemFUWUtSd2pwN1pEb1JiNVJEVmlpc1d2VllhaytFWHhpWEVJc1REekFjZkY4ejhSMzBvV0E1Kzg5VVREdGFVN3VqbkFjM3Y0MVZQY3BEeUFJMzNObU8ySDlWU1NRaUJDYmM4Mk8yS2lWY2RYUnljQndZUVl6UndmRVlNTUZXTkdKcU5MaElXSC81ckJ3K05Ua0c5RFB1b2pvSjJtNW9tbUFyR3VIQmhyUlFNRGd2akozT1JyVmpoQjdSekxMQnp6K2lxQjRoV290bTl3VDEyT0V5WWYzV1lIa0MxRzdmdkFrN0xQM1B2aksyNXRXZDJPSVRLNndiVHNvOVpEei9kdWdnUFFMWCtkSDRJdFpRZk1CNm1hV2JwZjJ5Q0ZxNTJhZHNkWEJzSzlrWHRxTGROSGpoZ1lMMXA2aXJ5OW1qbDc3Rm9maXdtS21EWWlyQjMxK3F2aWI5K0k2aFJpZG12d0I1b1dEcnRPNmFmT1RITUFSZkY4UHhBZDdiREIwVW5hVFBwbDI5c2VWRGZrUVNsUWlYRmFFSCs1T0NMYXRuSXpZd3h6clM0ZmdBcDB4Mmd6aWRlS0EyTTVJL01FUXU3STBvcHFYemIrUHpQK3RSTFIxYi9wQjhnTk9LTE9VcE5yanJuZ2NldVAvaUJlMExpVE1WeXJ6L292RW93RFRBY3JLL3J6bUs5elhvVFB6QU5DQ2UxMFFwd2tva2dMK2d2K1JQbjBCcVNENlFCMi9OY1dCV2lLRE9QN3k3WjlaVzZDemJUeVRBclBYQ25OaFVkZ0EwME9qV2NCbU5ndTBTZXdia1BOa3dOQjh3MnA3am5QdkFuVmhURVY3MC9CMDVvSVUvY2ZNZTNKQlpzWkc2emQ2OGVqUnZaWjZ0dlNvV3Q5aENtQXh4QzJpVlV5WjZkWWx0K3dRS2grWURCcnpIOGVhWGlwU1M0SGxrWDczOHdISllwWXFOSGRaTjJKcFlkaFlFYTlzcjkyQlZyaVVqM0pnY3Rnc3FJQ1Jmd1F1M2ZCSTV3L09oSTdkaExZeDd5VDhJV0JzLzdjK0pTWjIyT2xJK2I3MHd4M1FWS2lJdlFySXhFNnJtWld6SFZ5YWJDMkVVTFNIVGlJYm5BeVRobXR2eU5zYTk3TzlramoyejVjK0pTZTNHMkdsYXRjcmhlYWUxRW9qU21oK24vZ1BnZ1dROXdVbFRSdXNJbTRGcUk1b2NuZys3MG9URUc4WEJVNzJ1dDY3WWpMNWthWVh0SHNYaVFiakhtSWtKK0lNR3NiNXJ6NytkNUh4SjZPV1lpalBnUTExK241OE1pb0J4WFVzeHA2Y3NuZVNuckphWWxBUWtQWEY0M2Q2V3V0TGNMVzNPRUt6OTIrWldqaWszQXo1MDFmZFphTncreE9mU3FNdUdwVTQ1ZXhTMy9jaXhaR1BoK29ZbkU3WFFvaW1MM0VpZlNETW0xNWt6NE1PaVVnNWxESHREcDBZL2hackFvYktsNlZFTnZkU3Y5M25JT05ULzBpR3IwcGZIRTNTWDU5OCttbTMwb2RFMlY4eUFEemp3RUVxM0hwZ0taOU9RZVNhNDdwZ3hSbTZmOVNMTERsMHc4OFNQSHJvdTNjYU1GeWo4UERFUDY0ZnY0N2hxWnNFSFdHZGkzdUlTdDg4bWFBaGhzUm5QZkx5WnBqV3hIZHpkYUdVbkVxV0Zaek8rNXpvWGlTUFpSc2QzbkxvMEN6NlFkZVlwZlhMeGF1cXhWTG1VQXFOdGE0Sk5IWVZCa1FMVEVDaVprTDFRcmkvRDgyL0hlYlo4OENlWHlJSVBkT0Z3M1IwQ3pSZHRrMzlxY0pCaWFQMmtxU2JiT2lNWEs1bDFzaEhhY0cwa29GQURETUpPQXRqSkYyZkJCNTBnTkhBbEI1M1lQWHR3OUZXdFpyQXNrTlk3Q1JTZFNGS2JGcEg5ZDBraXhzRy9uUVVmeUN1ODQ1RmlGL0ZOUVphNXhMa2pJT2s1azJMeWQxUW5laE1uRnFjMVUwMEZNeHFlZjF0VG8yYTRrODdOaEErNmdiVUk0aXlMVWZVMTAwTGtSVC9uVWh3MzdGcWJIdEg5WlZsQ0wzc2x0bGNHRU1KZUl1REpBbVRDQjNyclJ3eVVpQ01jdUdkbHJ0VWdGMlhGWlBDdTlSWWx1YTBzSU9COUVGdXY2T1pTdldJZTNjeFJsMlREQjhqQnZvY3ByU1BDdEc0OGt3cjl1amhKczZoMVN0L2RXTUFmTlFqWW5id21qSWwvT3hzK1FBNVdCZFVyU0xqeGhjcUt5TFI2dGxRamlmQlQxcTlWSlRhVkNQQ20reDlNTWhYb2twbUZKNllQMmlDc0puWjVvZ0RaOEtHcTJSQXRESHFIaituUmxBYytOYzF1ckYyZ3U1MTNYM1R2MkRUZFM1MmFqTUZlRzU1dWIvcEs1Y2FEYTg2WmwxSlRIM3JqeHovemxSZXFSaGMrZFpHOTRoTklmd3dEZXJIakxEejg2UTk4OWVJR010NXpjWER2SHlwQUh0dTJldmVQSDczR1g3UUl0S3NsUC9yY3lsMC90cVZsMkVRL1ZYbmhtZzJjRHBNTkgycmFvV0FYSkZ6bFhkUlNiVVRwWlgyaXVCdlFvaHY0cVZUVFM2eUlZdXhSaEVkRVpxV05sTjdIYmo3L3p1cGdwOG1YdUFyMUlWWTliSUk2dk04N25NZlk1MHRWNklBbVR3UERKOWtBc0Qvbjc2NnIxL1VYYVNuaDMwN05KclR4WHF4T0ZYYjlRR3N1T2ZwV2RwYzJwaWZ0MXZKcytBRDZ5VGZCNkt6bmg0VHRsUGx6REpFRGdTV3lMZ3RybkFQNEZ5RVRFS0FkQ1h5NFNKTjlBUlZMVDk1d3RUNzRyUE8xeks3L1p1blhHUHZ2eWhjZEtLVXRLUk5mSDBCSHZETjR1bEZYeDRCeDJBQ013a3ZpWU14bDcyQ0QvM05LZlpjZVpwQnc3aG4ySldkWEd2cllML2ZDTUtHY2pQaFExand4dEF2blc5QVdaMmVveThnTW9LektybHk0UU1SakYzNlM4dW84THZRUGg2b21IRG1wcGlKaXMreTFia25abFlsdlA0Rk9wSjc0WnpaWVIzR0QzNTRDWmdmT056OURjcnF4QUJsQnFBV082NXAyS3dLNU1SRHM1aXYxSThKL3NBRlVsTE5RU3pYc0J1N0dMc29kR3M2aTlrUjdNYytNK05CVyswLzZlVWx1Z3AvVHJJTVlERlRSZk1CeTN5WHFlWVA0ZDVod3Y2dEFFU3NyTDRndjN6cXhLL1lKVThJNi9LQ1NDU2g1L3RZcTVzeXFkS2FCSVd6anNuc0ZlVnRYYXVnVHlGcjVZa2l1RUhyV2FMcUFtR2ovd0dPWGhTeitna1VMcFFyazZKU1V3SzZkYnMySUQzMzlNbUlaWTE3SDNKWnp6Z0o3QXBtV3lMc1YrSnp5ZEEyTXMwMDNWL3h2cDlpNGlqcjZzNlNjSVdRdFVJQTBDNXl4dGR6aGVWaEM4UHlOSGs4MElCTzFOUjZGRzJhRlI3eC9rQWtydFFpK1VFaHBhVGt0Z1JtT0VjQm5pS25GTHNlWnVnM0lSZWs0QVk3clZEY2haTVFIbjB3ME1lWTlaeUgxam10UlRBR0JjeGtOZVRaSlc5QkVsT0VHQlRkYVpKcEhTZy8vVWxRNDhFTTZzMHFtZGdWOVljSjVVSDFCU0lpQkt3UlVzTWpZNzNuYUFBckUxNytQQW9HdTlDUWREU0VJSGFVWHhjUnhwTHJrRlZkZHkyMzJWZ3k0S0dxUWtkZVZaOVpsZlhFV01PRm5CbnlnUm5mMVdVSlhLSzQ1bDFPLzZkc05hbCt5VmwzSzQ0UnBQNEI4VTgxelZlSmRoS1Y2d1JEVTdOcVZ6a1VoRTFVaEU5QVlOTVVRTUpnVk40Yi9rSW0vOWxLQThMVUltUkRlV3dsdWpMUmR4QVNMalRDaFRNL2tvZnkrMis4cG05NDZtNmhRbDVKUUNTaGlhczRRTXVBRHRlcVRDYm9uOEpSVGkvK0toQUdYZWxENzhwMGI5M0UweFpLdnFqV0MwRlNFOFVlRm9GbTNyZlRZdkpDSm1wQUpMTi9lU29BMVF1a0RDRWgxdzBOQlNvMmJidG5LaE9mZnRscG92SzZnMHhRU1hWZUROWlpGWWZSemhwL0t0WVhLdzZtVVQ0eWpLbWJBQjJvYU1xRzZJdy91TTJrM29yeVJvT3czaU1Hci9FZE1MMUUzZXVpYURzeW1LbEVpd1Y2cFYwYThvZGFPMlpCTXdIeHhUVWxpaHhvWlpFSXEvY0NrZzB6WTJRaDBYa2poSUlCUFhMTE9QT3NHUU1DQnhMSzFGMWZCTFp2ajgwQWlDa0czUW5FM3BQRlM4NEg2YitxVWM2b1ljdG1qcWNCOGdUTFp5MFhTZmI2RDhxU3pzeFZDbVMrK1dPSXhOMElrWEJSejJ0K2tkYXFoZUgwdUpCT1l6SjU4WXRVU05nYm5oMXpHcTM3VjFiWWtPSjgvTk93VmEweGhtb21wampvUVZ4S0h5bHB5L1VYaUFRd2ZqeFZRZWRlU0swSGNzdUZEMDdjNzc5T1lOLzNkQXpVRU9jdDRvVHRscEV5MGxZSVVkZDJXc0lhRUJYelJ6eE5Sdy9xNTdSbndxSEJHY0YydUhZdVN3NWhjUW1LNFRFaFZWdlVQcGkxckpHRUExbER3N0pVa2FDcUhYYVdXR2lpdVphQ2NmQWdMVlVnaWdKWGNrd1JvbUgxa0pJYU0rRkQzeWNRMmhpeklMREVvL2NzdXNtV1NJcWVyakgzK1cxc2lyNng4b1NLTDArK3BSM1hiWHhRTkt4T2cwRzNSOVM5N2pWckl4Tk9pLzRCTWxLMWxJcjEvdTg3RndPc1lpZ3NHenJ4YTBBUkM0U2RmWHpET0piZW9hK2tXeVlnUHdGcVRlOW92cklaUlhMd2UyQiszZG4yaVk4QUY3a0tFbXRCK2VwdUwvbm1xRjFuRnlmdHhrNDY0dENCbElucnQ4T1ljL1NhM1QrbVZOVE5RYTlFVWJkQ1kwdmkzcXpvenNaNUNWM1dsYkpwNjhQTGVjb0JJWFU0b3pNbjFHR2habEJFZjBMRW1FelM3RGIxM3Y2K1pTc0JnNXRtV2o5bWRzSjV3b0NJbzlDVENNakt0cmJFeU0wV0UzSzJNdmVKdjlTcFNKbncycGpRaHlMNWJGdkFCbWVqWXl3UmQzVVJRUzVKb011S0o1VXV6U0YzN29MMFhBUnpLTGtzNmxRTnFPZ1RxWldURUI0aSt0bGlBZEtibGJuZFZ1cXA1NzZkVy9iM1h4TUtuSWV1YUhKcTh5YkpoWllMMlNoUnVhcWZlVWlZd0dUM2xqT1ZZMlRJWTJJcEFvT29mWXdxWkVKOVFYUk5OSlR5aHREU1ZCSm40QWF4T1VnRldRYTNxY2dPU1VDOGpQdmhsb3V1VEVJbEJlYS9xTTNKYUJ4cUpBV1hDaFZTZk5qbGxXK1RHOXhzbldwRmQxSnV1K3FtM2xBbWN1bnIrREhRanhjRG53QXJJUk0xZVR6aWVaMjNERGs4SDVGU3FpaTRKUE9zNnJhMnFRN285bWNiMHNqRkNNdU1EWk1LaklTRzZxOXZKQ3ZQS1JsbXBYbG82TUx3OVZXeVdDVktjT2tray9OQjZ3dUU3WVdyK05hSlJKUk45SVhGZHVSd0RLQ005Z2FtT29DbFcwYi81Q1Z5VXFpS1p1T1UwbEIvTlhFZm1ZaDMzWk5yV1BaRVZIeUFUMmhETHhqbXp3TGI2dXNWd2FoVXpWWjhyL3BWRWpLcE45TlBCdklKcFhhRUs0RlRQRXZEa1liRHUxVk15QWZYUTQ1bHRmV0FaeVFROEFBaXJYcWVKajZwUFVYS1o0RTdyeElvRXNDaTlBcENPYTFaVk11S0RYeVlxdmtFSVBNN2R3RUlndC9kd2pSekFrdHNTcFhpYTdGMStnOEUzVDBTRjRXWENLWDJYaTRScVhzbUUvNnhjOVNrbUhlMDdmRFpUV2JVaW9LT2Z0REd6UGc0aVkzaGZ0WVVsNEJaSWFSdWEwdHlIUUd2TnhOVFBpQStRQ1dVSGtsMjRGTzRUQjdkZGJVV2JlUll5N0J1YkVaY0ZDQmhNMW9OUWU4UDZKM2lEQzM5VnBlWUZHa29tNEpubFRHdXltNXJZeHVpSmNocVpJQXBaSHdkQk1lajdMcEtKcmphMVFvVHhaM1NrNkhaOXpmaWhmS21NK0ZEWFpZSk1nQjFmTHp3eC9SU0VRRW5PcVZVY09hZ2tRTnBoUDZZak5xTXJvZllXZFFzbVZHcWRVWG9Qc0dXYkxyd21FNVV5dTNWUWVvc3M0Z0F4TXRGT0l4TzA4MWl6UlJGV29nNU1NbEZic3EwTVkxblF1Q2sxUmtMbGpQaFFCNkt5SnpvWFBaQXBHZWsrRFNldDJwUzNEbkRzNnpzVWFla3JpNmhXWTdmUW5JSC8yL3BDTDZBZCsvc1Rzc281YUtKcmJrckp4UGxiTStBYndnc2tIQ0x4TW1FL2VlRXZVODVxdlFOVG5QWkhXajZXa29IUWExcDJSQlJLUnRDNDdXc21BcDZ5cytBRG1xbnJNZ0g3ekxmVWV0M3ZycER2M1V0ZzEwRS9kZUx6eGpVbCtnS0k3dm15M2k2SUltYXlLdWxxVWloelU5eWZ1THdwYXFFUGowTktKcWFmZGhhK1d4M3d1L3dDTGxZbVd2TFVUSUZIeHBxRzhVUUNnMmk2REpCNW9XMURJcXU1QlJBb1FlT3FZV0laYTJmQUIyb1hnMVI3MzIzZkprUjJXOTZqKzg5Q2dXRHBnRjVia2FXSW1HNUV0S0g2U084SXJpbjRlamdyMWYwSmZrRGtObGNXK2xYSmhQbDZRb3llZ0V5SUNhbHdqSWhoOG1xN3RBZ2dtUTJsb3JRcnZ5Q29UWkQzMytDSzdKSDdCcS9tbEgzenhjSHJ0bVJWUHFlVzNTUmt5V05SVXAwTStFQmRRaWFVTXZRbFhJVG9QKzZMWW1PKzRXVmc2UUJwOWxTeDQyeUhaejdFZk1uNzZhUTFIUlR4cG1tbG1hcVEvQmpES3dQMTYwclZ5d3VJU2liNkt3Rnduc3hJSnE2bTJJZzZEbWpna3lCZGJUeDZzME0wZkR1Nzk3bGNydC9BSHJvaVdNOHhoczRHQVNsSTUxVmluUXo0UUIxQ3ZTdVphRWU1SitnU2JJL0F5V0hGQjd2aHB0ei91Z1hxNWNQc1J3d0RDOXZweHZ1WWVuTUo4YnF3dlJ6Y20vR1VzNUtKOWpWVDlSaVo2TnZyaVJLMnNWdW01czE1VUs0S1ZZRG95VTd2TENiU2VmWkZzZ0tXb0ZHL1ExdjZubW9JR0hzcGFGdDNUSWwxTXVJRFpFSnB6aXBqeXdvckVlTjc2b3FRV2xvNkF1NEpzRjdYa1ZRUGV1VVNIbncvR3R6UHQ0VmhTSUNIQ0hWbDg1d1ZIU3VaS0JzZGhmRXlvV1pGUERxbmpYTW1zZzQyR2dHWmtPWThYZnlBajZkTUw2cWNodDdzM0lISXRMNTlXMlJzeDIwWkUydWZZc2wxTXVLRFBrdklDT0s5RXdZcThIdmxIV0ZCdEEvSXhhYmJUaVFqaWsxdXZhN25tR2lRb3RoWGJWRk1OdVhQdGs3VjFkSHRnbERPU2liYVBuVXRHbzJSQ2N3S1c1a28rL2FXb3Uzb1orRHNTalBuNXlHNUZmWkpmcXlBWDZDYzU3SXpCYzBoQTJSaXcwMXNleG9qdVU1R2ZHaHBWamZ0cDNzU0tSbUJlNElVbkt1L2FPa0l1aWRvNGR5UzRCU1I5NnVvU2Y5a0lWcnMrWURUSnVxcS9veFlncFZNOUFVcGZjM0d5RVJUWTVXdlRpaUJZZHBLajF1MzdaczcrSmxpcVRhNnE2UW5LdnNFZDQ0TjJwd2ljMExDS1JjWXI5R1Q3bnU3a3lDNVRrWjhhR3N5UWR1RWRZNkc3MS8zYVNSM1BiMUdTMGZRUFVFMjV6cXlWVkQzcXlCelVnbTY1ZEJHR3dyeUVMRTZJNFI0T0N1MHJaS0pManhXb2xnOVkyU2lvYkZLVlRERm1veHRtdklqODdwcUJ3OURyS0tabkswZW1XaXVjUUt6dzExNjVXdHQxQ0RXS1pkTWRMdUw5NUJjSnlNK2xMVWxFb1NUWGdodG5IQlBrR3B3elE1YU9vTHVDUkw1SGEyQ1U2ckpDUVVYZ2laMUJBVEVEVXpUcXlmRTYybzZUYkZWRjFocGFkQnljUGZkRHp6dzBQUC9TT3RtVWJPVUt2NlZycXV4S3JabklNNTFmU3lRcnhCMjE1ck02TjlxY2Q1UDdTQ3Jla0FtbDd1QndwWVZLd25DYWIxOTVQWjRMaHB4dTAydWt4RWZPc28xQXI0TGs0MGpJLzZWOXhCYmROZTZNMXg1Vm9LbWFFZFlvTHpPaDU2RTRicmxWYStSVUdqY0lWVXBXajdjczY0a3NDRm9yakFINTJUNG11eGdXOWp1eUVHeFFJN0tJUzUyckU2M0VhV21NY1gzNlVuaHJZTzFiYjZVN082akFQWVltSTRZQW5uM2VHUmFyUzE4NnV6ejNKYm5uckNvZzhtNnhPdTQvdzdMQjdEc210Zk1RbFhmUUt1MjZYVldiQzA0NGZqU0FiTHJYYU8wcFlURVBmb0MzWGtEc3hjcWlMTEJoUXM5bnNhL0tUWE5SVmE2WjExdWxVcFZ6eWpEUWlxa0E3aW84Rk9pWlVGWXBBbDJUK1RqdVdnZXRRYmhSa3ZWVkJ0Ulhxa3BOM1gvQkpKaHhoOXdiNCt6Z0Zjam9OQ1FRcEQzU2JhRmRjU3pQVjh4b2N1OW56WjFzdUZEMVhOSmZ2enhPeEVGZWI3ODk5Z3A2d0czSjVERVR3dFNacHVHQVRSM0tLRkNYYXpyMkg1U0t4UjRLU2FERjNvQ2VscXVLeUluNVJOcmg3ZXUvenFYellYSG42aWdrOEdQZko0M1JFU1U0V2NwNjVISHIxREd6enorSlVmQS91UGo2eHdZLzdEVnMxSmM0S2k5WjlwckhDYjJHbysraGYwaUo4Mk9NeVdVMHFLWUc3Q0FYUENtcjRPcnZMeFV2a3ZOV3NpdnQ2dUtxSk1OSDBETlZXQ0V4VTBHNWEvZ3FMcEgvbUF1Z2ZHbEE4ck9sWEJlVHY4VzVYeElsb21HTWhGbC9WU1JPdXU5ZnZBL0lQRjczWGtsY2FjdGtZTnYyT2hoSFZsTmtmRTliWndiQkV3Qjg5VmtSYm1GMnYrMjRLK1dseGg5UGJ1Kzdqai8xaUdSSUVQOTBrTHRKVjRsWWFFQlBVL1cvSTRiMktRdmNCYmVkd05MMXI1WFJWcDFVWFd5NFFNSXNvUWVzUnhjdUJ1L0pubzNkUDBsZ1lINzVPNEpjckN1UTgydE9naFMyVkdDQjIwOVdFQkQvSmRLZWNFc282OWJvVmx2eVVSbVg5aUZidFgwL3h1M25GS1pEUzVpdjhCRjh3enZBeC9RNGpMUmRuL1dydlNSYjN5eWhzR3RvUDNtQUNnOWdLR1JUSEI4OEVPcVVpYklDclpBQXVxSFR3Z0xVQjJreGRqZE1HcS93UE93dzZqS1d4MTlNVGVrS0dqV0I0SGpveHJRRWIwdS9uaHQvRXVxa3drZnlFMjFLWG8wUDdsN2dxYi9qcmQwT0YyaHdXU0ZNM2JxbDhOM2dndVBiTVV5Y25rVDJ1Qy9xb043L200clhPTlJkbDNtbGo1bTQzcWdIYmlzRW01UTVEVDlWb2pJVG55KytYNTJ6NDhmZUdBZnZ1OUZPNktHZE4xVlBUMkFlU2tMT2RBM3I3QjdQMEduRCt1MmRUTGhBMW5wUGRHaitkbDltdWNUU2R5bEExaUdaa3hGbW5qbVJsUXVwTkNDQXdvK1pVei84aHRrMktJenNqL1dFM3NCb1lRaGtBaHJCeUJrREFUcDhScFluazJVVWZldGFNdTB4MEVqNjJUQkIvSXpic1NQZ2JzbjZKNzRxak85eWtITHlxTGthZnlqY3h5N2NGN2ZjTmxWU1FGMTN1YzVwTVA2bmFUYVVPZ1dBbjA1Y0QwZ3FkWEVjaWhlbC9EdXFneDRlY2pycjZ2cHV1UTZXZkNCQ0xMdXh5R1k0dTRKT3JSYmRuY2Q1SnhlRGdKdHl4MXRzQ1NZUGlVc3FtQkJKdW50UU91QkpkclVCNW1vTzZZQ1g5NGhOcUsrK3FFRUtML0ZNeUczYnFIcDlvTjJVZzZnNURwWjhJSDJpZ2NoZkgwWjNEM0J6UnR2NllDMGhwU0MvUysxZEljMU1YM0lCUlBOZ0xpMkEra2dQTklZVHBKSnhVK0NVMjlFRFgxcFdWTkNvMG52Wlp1TXpybFZGNmIwTmc4V1crQjlMd3FIZ0hmMmFLNERzQ3o0a0d4MHUrNEp4Nm16NzExZTVjaEJXbmQ0UlB1M1lQU0FhZ0F5MnJaUTFCSTRkYVNsQ01qcjdscm9MOGpFZmxKSGJhSHBrd0N0eTZYVDB2TVFrL29GR3QwVnQ0VzJlSitwb1NueWhEcW9tUVVmSUlVSkd6SHhSZ0tjYkdWWG8wQ08zSWcrL25iU0V1UUJsN0kyMVhRa2FJVmI4bVUwTFdRQ1cxYVBFYjZxZWdKMjZMTjZPb040VjdoME1ObDRjMWpETm1DWTdmRUVhSHpiN2FTc0VTeStEb2ZQZ0E5dzRnV3Z3N2lveVAvem51Y01iK3A0dTQyd2V3TEEyOGx6alRjNUcxandaVC9aUklMT2ozNGl1MG1PRWdXbkxneitiTENrVnNSQnM3eUY0Tm9WbFFQZVJWUHdCZnNkNGVSS3FzTXJac0NIeGNSRFFYaUllSUM3YjkrTmhkMFR5TGZsOVhaZ0lydE5adlpmYys3eU5tdStvdzF6TjMzdEdOQU1rZjFHMUxYWlBSUlgrZk0wZVgzT2VqTVFjdXB1ZlVGMmFBOHZrSjNQQTIwQ0tmanE4SndNK05CTlVvb0xWVStQUUl4ZEVZWXp6YVJIcTk1b09HYlIvMXJHUFhnMGZNb1NUaVJWQi9yWVExcmxoV0pRQWduMkl6YWlsMExWaHN5b2lNa2hMTng1SXV2bEg3ck5ZajF6anhqNllnMmgvUGc2YnMzaCtRQWRGVGplY0Z2Mi9wZCtDd0w3TlU3V2M1Nmo2aTkvR3lMOEsxcytNRXJVcld6SEJhK1ZVUFdNTWpDamQ3U21ydW9VMWZKOVVjeUxPQm9BRmh2UlpORnkyL3h3ejlkMlpBSmVwdzFlQ0l6WGVHU1daS0xUYzJ0VXZjVUtwVXR1RHY0bjFISGhodWNEOUtZbm1iSm5QWUppQ2p2SW0zR1hEZ2d3RHdwVEQzNU82RFc5ZmloKytraDNvdWl1cVNzeEhDUHRoMUFJWlN4cVhxRlFJV1drT1JGdGhRaGpiTktCcDJxTGw4QjhkU0ZLbGR2T1kwTFpsdG5QODF6M2NOUnJJcUdPQ3pVOEg4cng5bFZyY0JmT2pseEJ2b2VQb2NwUHVDcUdIWDNWTTVTOUFaZ2Z1Mm51d3B1YmlNL0ZSdmtPQ2RFUEhjeklJaTBDTzF1d1FzdlZvbTB4cDdXOGlHakpTbHVpOGpsaDIrT0dydGRXblgxVldqL05aWjU1eGtmb2hEcGVNMFB6QWROK3hXdHIyRWZYWWplcWZUNTkyTzZpNm4rZHNUOTF5K2dJYkNNS1RNdkh2aTkyN3dVeGcxYTNDN1ArQysweGxaN2ppVzdweXBJSFZmcmNqZWVKQ3FlZjRUT3d4WDVDNU5BenZvNEhPVFFmc0E3czZiME9FVDlyWVlmTkp4MjREZEcvcVBvN2pMM3E5N0g0L2lvT2ovNVlaTVk5NlJBc3JyeXVyK2x4Z0NqcldrdFBmRU9sNnJONDNhN0ZiblBSaUljTmxBN0xCMWd0UHBzczBIeTZaRDkydHZHMjJqYnJTN3BldzlDUFZEQXErcnUrRXk0MDVHQnpFcWZpNFB0T0hwaG90dnEwaUEzNS9BdCtRZVNsNlVVQ3B4REo2TWJ4SVlFYzZjWTFxNW5JNXBybmJVdytjOVUwdVF2ditzb0ZkdGVEZjJOWkoyRmlwTm1Jem1VM3dQL0U1WWsvc0J5QkgyeElQaVNwVFg5blNhbVc1OTZLaEdzS2N5b1M0a1FLcXJFTGFNMStJd3JYemNhSmpNRGY2WEI4U0RLdi9IMGxwYzRuckVNem1ka3VTWmlrSzIrN2QxTE5sVUNpQkkrV3FnZHJWQ1ZPTGpZY0g2YmxVVXNtSTJqR1UyODdJd01zRTF5MVJwcHhHL0tXM2VhRk4rZHpPbW9kSEhkMEtENXNIKzdpYWRRWUY3NFVWY0x6UDNnUVczeGloYUJDcERCajZpZXRpQkx2TkNwRlZqcUt5RkI4d0F6SnlsQStpckVkVTV0d1d2MGdxcXU2L1VaMHBwcWRzeWNLbldQSWgySmNPWVp1UnJ3TEhPOUY3WkhUYkVSQnpHTnd2eHc1TFd1eEZ2ZVJkejhpSGVBY0ljcjlpQmZrTDFsaStVNkl4TkVlK2xvaU1pUVlSakVLbTZjaFJ6RnNkWEpRYkprYnNkK0ljcEZ3N3p5WW14cVRYSnpFUmhGalRFYVFEWnJWS0c4dXJFYjFRYlc0dmtwUGdwU0paKzV4TFl4S0dZenFLS1U1S2lnZUN4N3RLRU1TSnNLT0RRWi8zdUVpd1padGdFY2JCdFBBZXFNMTJpTVpEcnNtTTNQVGNtdllNc0FBQUFWVVNVUkJWQ1A2cjU5MUpXSWlqTE5GVzlVNEhNbEh2amJvWUhSUTFLUDBoeHBSNmVIL3JRbUppRDFLVTFWR080WXhMNDgyaHNlREhTNVNtVnlzK0x6SzRHMVI0ZUUzdnZ2VDMvN01mVW9lRUp1RWhiaWRQQStPaHlrbjNBdldDTlA1TWphaTZZSkpzRTU0YUttN3J4WmJVVTR6Mm93YWlLY3RDbmF5TVFFK1lYcFRNbUpmYnFEUUpHZUIrMnVoOGNFQ1R4bVdRbTJNWFFadVQweUFreVVMc3UrYXRneXRsQkpoa3Fzc2tEdldOdkNPVWNLTERjZUt6Z2wydG0wd3R1SHhUaG1zUHBWMmdxTzA2UnFVdUdZRE4va3dXQ1pDc3dQVVNSa213ZGZUTExZZG5yaERKNFN1QlY1TktSSHhiMCtOeTd6cVRNUUttQW0xSzRXMXplbUlIZGdrcklDWnlFVGI4bUFqazg1R3VCRnNPeVpoQmN5RXd0MjRhN3FaOURBZWplREsyUVE0V2JLaE5iemJjZTlTWjlQSkdMVFNLRXhNeVNVWW1aUGdtSmJqT1d3RWEyalllWGZZeHNhOVhtVWlEckNHNXNKa25PTU5UUWEzZ1g0eFFVQUlIQVpHM21EUGlOQmoxTXkyL0Z6WEdDR2RPYXJ3YkM5bjN1allOb2lQeHhxdjFZenRnQTZGT0xaZnZVTlZuTWhLY05hRVBKa1RPZERZUWVFbk1HTExjMVlJaTNzclowTU9EUmVYSndxUGxVWVZHQlI3V2pLWFVSd0ZGaDRyamZONFFURDM5SUE1c2FtUkpQZFJHQlM1OTFvVjYyZGdHdlJ6YjE4VjB5SWdFdmlabmJ3clRpeWZLMEdxNURzTkgxN09EUXFZMmNWaGgzOFNWUFB1b1dnWFY3YjlFdUhRejdXdkIvUHlsSVozb3JndkVHQTRsdFBWUUZhdWtyaERrbnNQVFpEaHBVcjQ4bllRWnBMVHplSzZRSmk5K1NZS3BvVGQ5MWZDaEp2Z0hDalAzZ1FQTDJGb1dEcUxwU05FSTh5VUhCdFpqV0xwQ0VrRU1wckdUdzZZSUNjd3Ixb3NIU2F1UW4zMlRQbDV5TU9iSFp0NUdHZnFNVmJ6dTNnMDhxd2o0d1FseDJ0cVZmdHQyemdTNWE0TVp4NmJ1UnMwSHpDdTB4Um5IV2JXdC9OcWFPMFd0MGZNRWtFLzltenh3OFZSbGNjNEgxOVUzaDlqOUk4VWRiZ29WbzYwZ3hGdC9GUmhZVVp6cHBIUEEvT085YzhQUkpOdVlrdndTNHE5aU1HOS84WUxxT1NSK3dhdlBxRElteThPWHJkRmtmRVBjeWwrQjIvOFI1dDZCTTJvdzlGSGIzYm9RT0R0N043bnN0dG85ZzNzb1N1VFlwajFpNWZnNGdRRjI5RTFZM21uZHhadnhKeG5YM1NjRm41SmRZNTl4M0hLa1VyRjJNU29adUpMQytZeGp5ckN4NDFYeEp3NWcxY0g4YXBZK2JYQTV6UjJySjA3RUptZURMOW5QVW8zSGpmdFI3Vy9jK2ExZFI1SHBoWDJTZjZSMlZsMmZaNldEMmNLbW1QOEF6YWloWnFJWitNdWU1a0JvTHRLZXFLeVQwVVFtelpNQ3djTHlDUzhlTnpJcTZPT1dHZ1h6aG9WUmF2bjBJY0N0NmdOMkJ6dWQveW5KbUZiUDFNcDFFU2laTlJOZnF2cWdZTjlxbnM3RFIrcmNDL2ZuSjZFMisvVDdNV0pKTWs5d015ZGZHSHcwYUdFMzJ1QktPenpUQndZOVhoa211OUtlWFI4LzgxOStXQjhrVDlKekJkZXJoMkdUSXRYUzdjbnhVRnhrcVFkNjc0WGhVWFpGZHVOWnVIckdXdU9Ebzk4UTJ6anBTaTBpeDgyR0o2c1k5MUNYN3hrTEVXaFVwd3dqelZIaDBlK0kvWWpWVThVNE96WkdiN1pvb1V4cG9CNEtRWitpaDRmQmpZaTNGOHh4bU1xVUIrS0FuanZlb00zZ0NPamRSNlpuZ1QzeEZBMHlYdGxlQzlkcllEWFFGeGFOSW92RWVkY0tLYkV5M1BTZTlrbW8zTnVOZWQweWZQd3BkTnlVYmduK0xhanU1Sm5vdVI4N0YzaG5xaDd4eDQ0LzRDQjBkckxPVjN5UFB4ZGNZR201WG1xWEx1aWNwQm5vdVI4N0dYeE93WTF0c3BKY1pwODNXY240UVpGempsNytPRlhjQXVUQi9FQzRUeWRnRjEyVDgwUDMyeFJjM3dwQUU4VnJBY0VlVlZ0bG1TaTArT1p4Yjg4VWdDZXFpMCtibnlwd1IxL3FYTGJlYXhZT3ZJb0RONll6NGw3ZHJpaDYyWFYyVmVMYjBEbFdDUWM1emwzdU1NdlhmSHNDcWYwdVJ2UG0xQ1MvRDk2L0xkSDRhdEh1QUFBQUFCSlJVNUVya0pnZ2c9PSIKfQo="/>
    </extobj>
    <extobj name="334E55B0-647D-440b-865C-3EC943EB4CBC-2">
      <extobjdata type="334E55B0-647D-440b-865C-3EC943EB4CBC" data="ewoJIkltZ1NldHRpbmdKc29uIiA6ICJ7XCJkcGlcIjpcIjYwMFwiLFwiZm9ybWF0XCI6XCJQTkdcIixcInRyYW5zcGFyZW50XCI6dHJ1ZSxcImF1dG9cIjpmYWxzZX0iLAoJIkxhdGV4IiA6ICJYRnNnVkQxY2V5aDRYekVzZVY4eEtTd29lRjh5TEhsZk1pa3NYR1J2ZEhOakxDaDRYMDRzZVY5T0tWeDlJRnhkIiwKCSJMYXRleEltZ0Jhc2U2NCIgOiAiaVZCT1J3MEtHZ29BQUFBTlNVaEVVZ0FBQlNBQUFBQlRCQU1BQUFCOXRiVHFBQUFBTUZCTVZFWC8vLzhBQUFBQUFBQUFBQUFBQUFBQUFBQUFBQUFBQUFBQUFBQUFBQUFBQUFBQUFBQUFBQUFBQUFBQUFBQUFBQUF2M2FCN0FBQUFEM1JTVGxNQVJIWm1WS3N5M1praUVMdk5pZTkvNkJYRkFBQUFDWEJJV1hNQUFBN0VBQUFPeEFHVkt3NGJBQUFkUzBsRVFWUjRBY1ZkZll4a1MxVy84ejNkc3pNOUJDTVlJdE9hK0cyYzFRU0RRT2lOaVJDQ09vdDVmb0RHbm1lTThic1hDS3g4NVBXZ2lRa1E3TUUvUURUdmRVUEV4OXVZMTVzUUFtcWt4NDhFSmNnczBRU1RsOUNyUkI1bzJGNGZQT2Z4ZHBueVYvZldyWHZxMUxsZjNYZTY3eC9kOVhIT3I4NnBPblhxVk4zcW1TQzQ4S2YyVXgrZmZJbTFzdnA2Vm5CUjJkb1hTeURQVGFyZ2tjc2x4S3FPOUpXNzFXRk5pZVJwZnZya1AvM29sRmpUc1gzb1ZDbjFGc2JiK3dvcnVMQnM5Mlp4NlBsSnRYR3Z1RlRWVVc2ZUgxY0hOaVdTcC9uUHd6eStmRGdsMmhSc3kwcWR2NFAzdzVxYW13U1AzaDhVbFhxT1V0VzdueTRxVllWMDdmK3JFR3hLS0YvejlaY3BkWTlieUpUbytXenJYWFYreFNNYi9hOVhkRkVGdGNsYmkwTFBVYXJna2JOQlViRXFvOXRTdTVWaFRROGthUDViU24xemVzQnluQWRLWGZVNExxbkxYdG1GRlhTS0R2MWNwVnBYaGVkSlpUMXorclhLb0dZQWtqU0hsUndSeUtYdlRIbG1ONXQxcFo0aExabGtlMjd6QVEydXFoTmZBcWxrcmxJRkIvY2xHUzZ5YkUzZHVrajR3dGlDNWt1dW1ld2hyQlNmcnhkdUpJMXdSd25tc0sxdXB0RmZSUG40NlVLb2M1WnFXMWc1Q3NrNU5kRjRJUnNwWDF4SjgzMUZkeFZ0MFJwUk9Ic01qSVoyUFpIMjFNQXJ1OENDRGRVc2dqNW5xWUx1VTBXa3FvNW1TVDFiSGRoTVNJTG1ydU9DNlozOS9pcytjT1BHalY5Qjh0NjNmdURHWSsvNzFlOUNjbllOVHRXWkozdDlNdDlZcGxab1lzMWJxcUJQZllMWFNkVVhQRDdQd0QxVGZFSHpiV3BzcTFqQWp5TUVoSHpxcmdIYlRKS1o4Sm1WYm13UWtWNFNWdkZNa0ZrcjkvMUo0VVBPWGFwbGRjMlg0Z0pMVHVjZXRLWXBJMmdPdzBzT1h0YlVmV09Qd1FvTThtcU1NNTdkY09yU2ZyNmw0dWJpbGk3NGU2ZElORDkzcVlMSlBMZDJHTnB2WEhBM0Y0ZjNOWWVoSk10bVE5bEQyalVZNUpVWWVDZXh6YmlvN0RmYThTS2x1clR2TGd0Y2luNmx3Sm85ZjZtQzFselg3S0Z6c0ZLcS95b245alYzRE9YZ2ZCQTNpZGd5MlhDc0Zkc014THpTdDlPT0lWaXJJRFNWMnNvbzYrYXZWZ3VRYW1QMkZTaERaMTdWVGdhV1Y4MDk3MnZ1R01vb09kM3BZM3RqeFZ0T25LVXRLNWx3MmpHOG5mbFAxWU44VFJZZzFhcEtPcjVrdjVZblg1Lzd1cFFobzYrNVl5amtWTEJGTnlFcnM4ZDZUanRHd3RIOHArcUd1cDNSUFdIVkFxUUt1dWQ1VWxWWHZ6WC9kU2xEZUU5emFpaXJKSlJwS3pKclYxUUdaTEVxMm83aFdNUlVYZllqV1NiL0lxUUs5bWVQaVpnYTZka0ZyQURwd3ZpYVUwUFpJZ2Y0RTNvY3RKMnMzaG5ZbVZXMEhVTzRWV0NIa1lrNVJXVmQ1Zm1pUlVnVkRQTWQ5eFRLeWl3ajRuWmtpbm1XZXBwVFF4a21CMEExN0dtU3c3Rk5ZcWxUU2t2Yk1SQkQwc0tVcU9YWjJubEI1RUtrV2lQTFVYbWRTbkhVeWQ2Z0ZPUEZFSHVhVTBOcEpTYW9qeUdQckFoYjM3VEphUk8wSFlPeFgrUlFjTnIyMHZqMjhqYTBDNUZxU2VYdi90TTBLbG0rckdZZnpKSk5acEY3bWxOREdUVXRxM01NR1Z4S2ppb3RSY2tFYmNld2RtZmZLcFVVQXVTTnZGUGhoVWdWcUxuMXhVWmVCNVR2MDVrNHVPYkVVT3FrVTV4anlHQW5XY3VuYlp5MFl5RFc1K2NWaU5CYk9RNWlNVklGbzdtdEZwMjhKWUowMWp5U1hITmlLQ3RrMmVqajV3YUpPSTNaNzFhUWRnenVabzVwSk0xWG1WckpDYUVXSXhYZTFTVGhVcFhxK2xpOXVabSszN1pVd2pVbmhySkZGdVlXUFlZTStyY2xxRkpscEIzRDF5QXYwVXRCelVTTTNkcGhGc0JpcE1LRm45a3YrR1dwbGRSSnR3Q1Qydm1udU9iRVVIWnVKK0swNlN2dW9IODFxWmt5UmRveENIdjJOdEdVa05PeGRiT1AvQllrMVVidStlaDAybnBjdUpIdGxTMjBnR3RPREtVK1NDVERNU1M1RWxJak5RbE5xUlJweC9DTkZ4UE10TW5yS0VHREJVbTFwbVkvV1JPMDhZdTJGeEs1KzNMWUVxNjVieWlhVkI5RDNyWThWU1Q4ZGs2OVlPYmhqNTk5Tkd6cjRlN1pBNlVhWGZuaytXc0tNclN5SFhPVlVnVXZuZnpYYmpHeGNNeFdqSEJXcWt0ZTVGNTdvdnUyeXhxMjlubjFwaXZUNDVjWUE5b0kxOXczRkUydGp5Rm5YNlpwdTM0N2loOVI0eWVRazNEbDJsYm5VWUlDWktYWFQ4KzdpYnpMazVzWnhKM3NhSzFDcVlMZlZrK3E1RmM4UDVUbEEzRXQ5VEJENk9xcUd2d0lmbjJremxVWXhvelZuU2d4Vld0bHhvQTJ3RFgzRFVWVDYyUEljTlpRMXBuU1hqc0laZzRkeEJYMXh1TjZUeStvb3k4T2doZVFjM21IVE1yc1BYTzhrdHhoR1dmR1l3MXkvOVBIcWxLcUpmVk83SjZQVENPNG10LzAyN01sVmZlM0JXYUpQVDRmVzJjL0ZueEVCd3hiNXk4SmxrYlBNUHJDMlRKajRJQXl6VDFEQ1luMU1lU3h3elpyeG1zSEErUmk5dlFtZnhrdVpVMGZQNzJNZDV4TDdPVFd0YTlON0h1UzJLWkRGbVUyaU5QeXF5dVVLdWpnVGxuRHFvRXVQZkxic3lYRXc5dXlpMGlNV2NTeUdUcWVmYXd2N1JPc2pLZk1TeFFXb2RRWU9LaE1jODlRUXVLK2N3enA4RStaOGRyWllnZUMyK2ZoREppb0srT1RJTURQZUlxLzRYcGMzeWJzeHBzVnhML2svTW9UZDAyUkExYXZ0a0twNnBNclFiQmhOeXZvMHF3MXAxMXh6TzVwWmdwRzdNQnpIUDVwcFIzMTlXM3RCbnJLQyt6VGdGaDVxVEZ3ZUpubW5xR0V4QzJWNlVjY3dHSVptSW43RTRZZE8xUVJRQ3Y2bzFNOTlXYnRtdy9LQ05BK0FvU0tSeFR4YjlhWkhrdzlRK0lLcFZyVHExL0Rtais2OURDajRSN3pYQm1rTTFWTjRua2JvYXhFYm1CVG5YVndxb0lmK1NXaGVMbG1TbzJCQTgwMGx3MnluZTFsZ3ZxRHowbDdVbFo2eEs2dTMycTRDMnZOL0dwN1g1M3JnUnlWOEpEcitwNHZETjY4VGtMOGU5ZlIyTTBzWndZajFVa1ZkTFE4ZmFXRjB3KzZORXJJbi92MG1FMG1xYVNVQlE3OTZLVXdPbVZ5aERCU1Rlc2h5NDJCb3duWFhCeDU5eGpTNFE4emowUHlsTWYxZzVZVms4OTlJZDUzUGVZbHMwSzNvZ05RQ09DU1d5QS9FZDVGd203RW1DR0N0WnMra1MyQklMczI0eVdxa3lvWTNRTDZualhEQ1ZzUldOTUh4ZlZsbktXeW1MZE55bkNxaFl4T1ZZNkRRRzhkTWpxSE1ySjB1VEZ3bUxubUUyRnhodGp4QXVqdzJnejZPZTNCZmsxNnZOOTI3N2tlczNVNzR0cVB6R2xVWXUzUWk0ME9PZzFDbi9WNWhHcy80YW92MjR5WHFFNnE5WEJYMkl1WGJDOWtZVTEzM081Z3RaVmxNVytwOWlzbW5vYUgxT01HRDVrY1U1VnFzOXdZT05CYzgzYmNaWVFxOXhoeURSNHM1WGs5d1NISklWc3JjQ0RpdU1DSjZhZGVORWZmN3k3b0JNaFA5bTZpTFBHTHJleGdEWlp4eThlSVM2cVRLcnJVYlAxaVRtU0x0YjM0Smk0V2RvcHZpTEZMMkhaTUdJWHByRWVqMWxWSHBMWkVzdHdZT01CYzh3Tlh4SkMyK21OSUhVSU5IRG5HenRaak5kNzZqc3dhOXkzSERuVldSaC82NkxWUmYrRkJTMUVpNVRQVDkxWW5WVU52L2VHUTlCY2VkT25kS0NWL05xYjFUVEpjV2ltT3RRNUozY0h0S0FQWEdFcTM5Q3BidVJyNm5CT1RYMWQzcm4vbXV2K3ovcGc4ZFF6eVliam1seFE3Q0VBYk9wWW9iaEN4VUZuZjZBZ3pNakZWejRuaTdaMTBwZlR4Zy92VVQzZmRBaWUzSHRvZlBLc3B0VTRKK2I5MHZIQkVvTlNKb1JTK0NrdjEvTStxdDM5T0FMQkZIVDNDU2FDU2VIQ1pzeUhvYmJHcVMwQWdPckJobkF2MGh0OHBXTVh4eERzQ3ZmL0drK2JGMDhjZ0g0WnJYaE9DeUg3bHg1Q3dsOHR1dDdialhYRlkzTkJ4SUI0eDFIcWVHNGhIbFBaelcrL0tBNnNGUlZqcXhoMXFxZlg1MEFuSnNXUlJxVjRlanM5WEI0eWRaTWRIeU1BTXIwWmw2TkptbUVyaDVNTVNjVlgrQ1VjOUlLQ3hkVnJwU0YzOXdRTmlCclZYSTc3OFljcExTSU9NTWNpRjhUVHYyRTZ6VGJTbURtNHRoSnQ0bmxKdmRrdXdzdXBqa2ZqWnZCV2x2TTA0aXRFVnpaaE8rRjc2S3hSaWJUVE9rQVJycXlNN3d3bWZzQ0lrdFFXbGVyOTZ3N2U5OS9QOEpDdUJRZW9GMmhQdDJYZ0lYWHFvNjlNNEcrdzlnYWE5Z0ljWjVIdE1FekM5WGI4MVdBWnhJNmRuV2lQNVNSOEQwT2ZBZUpvamtqMi83TGJUenV4cWw3WkE3cjFmVU9vL09kM0lNY2k0TmxualRNbGp6LzBqZEVzenJrLzdSa2ZmanVxUXVxdFQ5ZmUrZUpJc09WRmQrRG1KS1VtWlRSYVRhajJhWHZ2K1ZMWkFVU0xaTWFKTGRWRXE1NDZ3dDJSZ1ZXUVJMQTRFbko0TmVHamwvcWRzcjZKNG5QVzZRYlA1WXhDQjVjRDRtbU9aUC8rT1FjUWNmV0lrelJKS1M2ZE5uOEtpSHZDWVQ4VWdmNE10cUZCU3ZhbUFRVGJzM2prTzFtQUJaMjNKUTJZYVpER3BIcmszMFByZ0JDbm5sQ1NKdWt4a204cnBENHZYWTFVVVlNY2d3WFRGQ0hiMGI5UXh0VzlLbktUTUg0T29NZ2RHMEh3VmczZXVGejd6SUF6TDhpSXhXZEZ2L2U5SC9tSEFxZVdoSDFyRGl1alg3cnpwdXpIdVRjN044d2RtUlF6ZmpZVFV2L3prenh4MkpJUHNpalBCQUJhVDZ2UWtJdCtqUzVwQm9GOElRSXhiaVNQYlZFN01STXA1VVduWklQRzZUdHF1cU4wdUNTUzZiQm4xUlBUSElDTEpnUkUwcjMwUFRJWTRaSVJoY1N6dXRUcE5RZTJsY0NVRHhpa1BQWlRhWllUYUVUVjVHYyszYmMrMXJHbnE2RVhZMUV6aElabFVxL0d5Qi85TkEyRXVsRjdFcmtXRkpySk41eFQ4aEFkWFFZRnNrRkxrcmhlQUFKMTV4YlJLZjVNcUN5S1BRUzZNci9uNlNLbVAvaVpwQklFY0NXWkp4ZFRKUC9OT2ZRSTVXdXNKanFLSVFTWlR2RTBRVWd6U0dJbWtUU0dwdHNKOVBkaGp2eWNoNmJLRzlmY3d6YnNvU09mY3NUTXFEYXlTY2ptRzlDTDNzSzNsKy9xVUlPNHNlMUtjS29jOEJrRWVqSzg1ak9CZFRpdHdvdkY1Z0ZNK1E2YmxtWGhiZEM1U01GUEFJSk8xRWVjL3ljdkw4Z1paU0txaCtxcnBDdWtQcDVOZWdtYzlqTEltc2szbjlJZUY0RlNYeE1RWStHZ1k4Qk8vRkdmRGNPeng4ZkZtVHJpc3J3ckZxeXdkZ3lBUHh0UDhVZTlJWm9pUTBwZHZwaEpJRzJ0bWNNU2hGNE9aQWdhSmlYODd3bldjbG1pUVl1Zkh5aFdTcW1OamlMRTR2akVZVm9HNEgvc1JTenFuZHhwblFTcE55QWFKQWIvbE45UEFRZHJFN25ZMjNNdGFQbm5LR0FSNU1KN21YWFUrY09FUGNuZVBMbjJSWEk4UG5mdE94RURBYnYxM0t3VU1zbUhmbEpONW1oSkRabDRHS2lUVm5yVnBPUDdqRE8yVEg3ZWpTdzlCbU03WklJNDlBM0hXS3ZhbXhzQkJ1bDBmV2I5cjJyYzF3N3h6bDVReENQSmd1T2FZTTlIVjJFU2lIdDN0SjhVMFZmbys1T044bnpRV1RFKy9hdk4zQ1FVTXNtT0RieWNja2p3a25QQlZxb21iTGlRVjNOM05pTzNBanBjTEUrVWdlTHdzb0V0MVdUcm5NTzhFU1dxZ2ZCbGU0UXFtQitrR1B0YitTZmlxQ1ovNmlWOTdSem5oTTJVTWdqd1lyam42NkJhRDcrWWVROEs4MGg1aFg2dmhIVVBSQlFkMnNIVE9QQWhtcnNWcCsxM0FJUGR0andMQkdBdjRKWVBFbXM3MXRTMFZsQXB0WElsNFdqWklKQmcyaVFQZWVIcDFJd2VZenRrWEQxNHNWRlVKTENCWGZDeDZ1cFBVNmhmZFVNRXNXYjJyU1kyWVNobUQ4RjVvRmd6WDNKOGQ4Q0Z4UkNhMmpNSzlOSE9NN3RVSmJONWl6Sy9CaFR4RHUvU3VKUG9YTU1pMkRkYUEwTFROU3diSmJnUmEyaWhSU0tyYTZJMkdEWU53ekJCSUZvdlA3U2lMTGcwbmFqcm4zbnp1UTZJdkx4TUpyWFR4dWNHTFNHWG9TKzJBNWg1RHBveEJrQWZETmZmM3RiQ2RyRlZOaTF6K1BpUWNVN3g4UlRvUEpaZHdZQ2Z3OEs3dG1nSUcyYlVMSGhBT0xhZGtrTkJ1MXhKNGllSlNoYXpKcnNWRFFnSDg0ZFdvSEkzR08xQkR5RG41dldrSnI0SXl6SXhiSGd5a00yTlRKNmZ6MFEyZXNlblAvR1BJbERISWhlR2FKNEYzTENoV1YyRWF4YlZUZnFNbjNHMGErL1ZLQk51elM2K09QTXhUd0NBbjlnUWNDREdmdkdSajlUaE9LSGlxdUZRaHA5OTVGQkJuUGMwbzd3VXN1SE1VTzZXSVlsL2xiUm9vOHZScHV3UVJDRWhuUWd1Y0dkb25TZzlOQ0pSL0RKa3lCcmt3VEhNWUNuOXJoSW1kTldaVzRsS0plTkd5VEJ1S0tCL1VueE5XSk1GTXQya3BDeGhrWXUwbVdJdVlKUStKM3JmSWZxSzRWSm9YeHAxbFJnMDdzZEdsTjUzR1BNNWUxZ3ROaDNXMlROYzVjZnpncmthRGROY2kxQTJ5QTRpdXFHSVhGUHIyM0dOSVRMSFk0emhqa0F2RE5QY01KY0JmWUxjUjJXektVMjZ2blMybmtiSDZFcWhoZXVaVWU0a2NSWEdEWEhyM2F5aXlUcE0xeC9wS0ZFc0dTWDk1L2Z5UGhRTkMwSXBMcFpuZ0FvOHNzdzhHZzd3U1ZhTkxtNVpRSnh4T1hUQ0tiUUpYNlh6OWZ2MFRoNXFJUE92di9rT1NDNU0ra1lBMGlzTmF6WUsvV1hPSXI0NmRMbnYvcll1alI1OGY0dEtVT1FKa3g1QUNjc29ZWk1Mb0Zvam1wa0V5SzNSSnVkOUVoeHdGUGp5RGhJOFlXRDdNUSswdjRiM01RbmFKQ01VTkVtSE5MY3NaSlNieFhoQ29KRmlUREhJbmJrS1BoN2M2RkpkS045d2lrMG9BZzlVWmc5K25rUzNuREZXWUpLYnQ2d2VwK0RJR1JOWUpBcEdQaElQRmVPT1BabEYvZ3ErZW5WZW5UV1RORS82TU42dzhSZ2s3aGhTUTA4WWdhZzl0Q0RDNkthSzV6bnFHRXY0b0pYYSttcUtheDJzSFpuWm9vZnNxWEVneGdzWVFXOWRzbmZhYnpTU243K0xHTWJndFBZMUxIamUzSWFNYXlTQ0hNV2wwVm5ERllvU0o0bEtCSEJ1MTVBaDNEMkl4TU54a2lFcnFFeFluT0p5NllYUlB6Q3pvcDdGM05abDlOSkU1ajRuTFpDSjNKNm05WVRKaElVVVlLRUM2Wm9peVF2LzlpNG5paDlIT3pEMkdGR1FNVXNZZ0MwWTNTalFQWmZBTVJac3NFVG9rcXVERGI4Y0dXRUJ2cWZCdXdmN0V1Sy80endhRURUT0R4R0dLRTM1cW1uRnN5Q083K3VoaXlTQTdTZGpYQnRLSnBpTlBZYW5BQTRNN3RLd0NHSnhtTTZ6SFc3VjdsbEFuSEU1ZEFCMjFBOUdQb0ovR3ZoblZtazlONUVJR01oRU4xRFZ2dzBaNjBhK3hNZkdYOGRmUGprTGNQclZ4ZlF5SkI2dVdqcFBkWTBoQnhyUXh5SUxSK0VSem5SVThwRDcxSVc0OXBKcjl3emZJVVh3bUF2QmU2QnByNmtXbWx4K2xLeFF6U0wzbnNxTm5CT3NZUHBnQTlhYVNRYmFTSUtvTGF0M1o5Q2tzRlpoNjFFa0pZQkE4TXFPeDlmeW1LWWRUbDYyb2MxT2x0eGhjUDQwTnl5R1BKcUx1REZVeUVlK3BMWHRBRnRxYTdxMysxOXFSblBWdVpJTlJPNVBkOEJ0dVZJZFI3akdrSUNObWZ6UkQyQmhrd2VnR2lPWmhlNTZoMVBhaDYxT0RzTExDRDY4ZHpLamJGaDl0WXVpMm5vYjJBeFRXdTFkdFZUaUhtaVFMZCtOWW5hNUMyVUIvYTlrUGRTSjZKSU5zSi9OZ0JHb1NxNFk4aGFYU2UrenpROU1RdmlTd1VUU3pFZDI1YTQ3THFUSFdFanNSOU5QWTZCL3lhQ0xtSVdVaU9qODFQL1l4RmdaeWFZelIxWDRrNTZQMFFrLzR4MUUwYVZ2M0xUdUdGR1JNR1lOTUdBMVBOTmRaeDBPdS84aS8vK3pmVEtBcVp0L0hmdUU5L3hvU1ZQVGhHK1FlOFU1OTlRYTAwNzRHaTlLbStFS25yNW1IMU5lSDFaRXJGbjQ2cWZrK2pMOWJTZzkxSklPY0pHZXNMUUNaVFpTRkt5eVZqalBlYXRuQ3FNTURleVEwczNyN1NTZXk1WndhWkNkWlNRWDl0S0NYU1Z2UmFzc0NmWm1JOXhTaXYrTVlxYWJPbXJDSU0wd3RiWXBMemg5NlhZNGRjRi8zTmp1R0ZHUU01REhJaE5HQ0VNMTExakhJMEJGRDkvaXhrb2VVczMzNEJ0bElkaGZva1g4TWdsZWVEVENCbng3VVgrMXVJSmxCYWw4MDBlWkhuOTlWVHg4SEQwL2VNbkg4aG1DUUFCdkVqSmpuNTlRcDZQTENVbUd0Y2FhTkJMWStVYThOYWw4NGU4UjFjSXhUTjl1SmZKUk9Ddm9oWkhQYUFsSGJoVVNKUUNUMVZMSjd3b0p5LzBxdzJzVzBHcXZYQlg4K29uRlNjcGNZdU04Ry9CaFNRaGJId0Y1SkZtRWdOdFVjV2NjZ2NRaDM1L3IxeitDNWZ2Mmg1Q2FjSnB2NThRM1M4ZFUvcmVEY1hvZFdYcTdPSnVydm5PYTRRUzZmdm1GNDRsQkFqYllHZUFwTFBsMkRCWU5jcGh1aUh6ejdmaDcwRjVZS0R2S1dJNFFBRm54WTRhODZxMmJmalRFNEoyRDJ5ZTVLME85bDk1dE9XM0NScDMvUFNnS2ZTRUFLU01nU3JFNzBINTBlQUcyaUhsTDNkeW5pVHJ3L1IvZC9NMkRIa0lHRUxJNUJOZ3dhcEpycjluMURvVkpWbC9iYldTTFJUQkQ4eEdmUG9wUGVsMDcraHgzNWNvT0VVSTBUTGxudGljblpSd2RZU3BKVERYR1h2WldzalNFRU44akNVcTNRSFkyUmhvTUZ3Y09mVkc5N0NXeVhScllTNThoZGtuMzl1TDVGOHg3U0hnbmRnOVZmbXZ6ZW9ZYkNYNnovUkpqUW1mRHBQeHVuNEEwSDdCaFNWM25JZ1RRR3VUQk04d1VhSkk2WG5Da1o2Kzk5Q3dZNXZPbFJoUVZZTjIrVEdzRkREckgra0tmT2w4TENVclg4MzgzN1lLYWxrVFAzSkU2TU9aRXFTTk9QMGhSTGUwZzd3a1NTb0pLVDRBN080TjFqeUpEZVF6WW83aGprd2NCUkRaem1mYy9sVkZlV0Vkb1pKL3ZkekdZRWcrd2N5UndOOS8yRllKRDd5bUZkNTVzYWhGTlhaV3kzZEZuOWRWanc0dU9rM0FjemRjNkxGb2x6bWUySDB2UkwyaXFhOHBBUXBSZmliUi9GWkxDd3UyTy9VenhrUSsrT1FSNE0xM3lSSG5KWThENkJZSkFIemJpMzNPOERaMjFFd0V3anlwQzBTeGRQL0JGamo2Q2dWUHRtV0x2RUlIMndTRHIzOHBuRXVlRkVHbmg3MjNUMW1qN25JY0V6RkVMVGZ5RTllckF4ZityMGNweXozeDZ5cVhISElBK0dhNzVJZy9UK2Q3ZlYxVTBJQnRuYmRVais0dEJrUis1dTFEZklHdDNUZ0dtVHZwc0lRWXBKdFJ6dmFPam9NckQ2cnhtcDRHSnVtcVErdmJ3VnBTbG5uK3hwZEMzVHp6S1hUL2hJYlhXbEFFeU5yS1NuK0U4Mnh4NFBRNWJISUJlR2E3NUlnK1RHNGFsc0NnU0RuRGkwbStyK0lDd0FKZDNUQ0I1eWswVlFPM2NkSkdTS1NiVnZEZ0hYNlQ2R2dmWFVweVB3RHZYYkltZVBoZE91Zmx6RU1ua2Z5VE1CRVk2KzF0N0Q4WmhQNUNLbmpFRXVETmQ4a1FhSlYyK0h2cDUraVcrUWpobUVaM0pISVJ2T3VoSlhoQkxmUXc1ZGdxQnpFakxTanlKU0xjY0d0RTBETWhjTXdwZ0F0VTM4dHNoWkp3UmFGS1lmbGE1a1drRGFkQ2R0Q21ENFB5Uk1IZDY4VXpXalVvYmNWaVk0ZDhjZ0Q0WnJ2c2hqSDMzeDBqR2ZsSzdScjkrYmJ0Mm04NUpDdjN3L0NRazY2bnhBS1gyREhMTTUwTHRNNmNOMEVhbjJ2eEt4MWZkb0RPcUNJWmFLM0Nma1Q2NFppcHpiekVaYy9Ud0pTeFFJU0w0TlNIZ04wc1hvWUpJejFDNXkyaGprd1hETkYydVF2alJTMStqN1prMjM0bkZub2NXY05KWnRiMEFaOGoyK3FhbXpxVjUzMTUyUXJZQlVlQmQ5Uno5b21NU2dEQXcrNDE0SWFHK2hJU2R6RHRuTzN0WFBLRFBWbDRURUo2VUkzQ0tLQlYzMURZL0lSVTRiZ3p3WXJ2bjhEQktYdXFremlmVHIraXVCcDdnZVJEWmVRZThXSmNPQVIzRTZDSTlvQmQ0Q3NBYTIzVlBJWU5ONVcyWjQ4NlVhbzBYemtKRmlZS2Z4dGMzOWVPa0cvamptYys0Wmpja09RZ3ZoNm1mRW11cExRdHJnM1NrZ0x6bWpkZUNjN2tia0xuTEtHT1RDY00zbmFwRCs0Ty9Gb1pqUUphYm94bU1QWWhDZmZzV2Yza2hvYXU3Q2pGZndVYkRXb2ZaWHYvRytiOGZvUC9BYk53WUpaOTk5SVJMMGs3VTBJY3FWU2wrd2loL2lxeGxZMTB3UHJOaFhZM0NaczhaV1JLWmZ6RHpGdDRpMFJOMjZDRnAvTG1iVE80NXRuV0RDREZrY2czd1lyamxhUkhmNThZR1ZwTUpFOGl2SkJIUlRtSGxKclU1aHVZNmZwcTI1NUVxOHB2U2xGZXlQb3lzL2htd3Y1cU56L1pSdWlrRW9ISy9wYTRLM0RVYktGM2JOOXJtVzBEQ3dkbmlES1FpaUt6OFJtY3g1eVlUQU1SVFRMeTZlNGx0RzZnbDdaZ2NjNXFnZmE1RXJiQjZEbUNHTFk1QVB3elVITU43KzBtakJrYXZTVEZzNmtPMUdyaTI5SWJ4YXZuUDk3Wis2Zm1kQzRzamVUWWNodmhyMVFsd0NTSjQ5ZGVkSi9DZUxoKzRRZzF3aHV3dE5HZjB2bVlUSHBQS2tPZ2lISy9xNGFyazVtSG5idGpTSkR4NUJLWE8yWEk4Zk1QMXNDK1VUTXRJR2kydzgzTlB6NjU5NWFCTGZQMFAxSndlY2hpR0xZNUFQd3pWSEs0aEduK1dOWFVpK3c2LzA2VmI2Yk5OYnFPVVZObjdCYWZnV0QxZFBkM1A0aHl4RWFFa3I5cFJTQlJ6czByMkJGbWVzL2lOSHFqcHpDWjUrT2Z6cDFTbElOYmFwVHdkSXJmR1FDNDhCaGVTYTY3b2hpWEFvYmVWcHZLN3doMy9WdWVOYXNNMDk1L0FiVEkrcTd3dUMzK0YvNVZKQUc3bjdxcVdVNlRDVlZCNVl2ZnZVY2JBK1ZzOE1CRWxvMFJaeC9ycmMwNDhTbDBxbklSMmNEVXJoK01RZWN1RXhvRmhjYzEySGxkU0dDcFMyOG5RZGZ3Umc0S0h1czZET0l4QUtmcElMWE8rcEp5ZnEvRjBDclZPMHlaYXExWDkycXBQTU5GTDVZQjlSNXc4cDllVkJnaXVuZWl4dThmU1QyUXFVcGlFdHM2QzFBQlFqOFpDTGpvR0R3elZISmJaOThVVk1oL1FDTW84cTlSWVBkanZaZ1hwMXhRdHFQekE1Kzl1ODlScDNRZThWaEt4R3F1Q1BjUm55YzdsTkxoZDdQWkNMVTRaZ3pJN0R5dkNtMEJZY0E4b3RhUTRIZVpuU1hHQzZqclorenNNZjA0MklWMXRwd1dweDQ1K2pWTUZCOWNhUjIyM2JaS09WUzN4aEJMN205WmQ3Zjg3NXdsckhFVTVYcVg5NUZXdGdlVzRUSXVpd3BaRkpRck56bEdxZHhSRlVqSXRMeDFjOExxNkZmR1JQODlxUGo0VC9zSlVQTkRYRk92NFpHOXRSNGlTRWIxR21oczlockxPOVF5YjUzS1FLaHU1R0sxT3E2aXBYVS9aejFiV1FqK1JwRG9jbC9JZXRmS0FaS0Q3NHZiLzRXc1plZXljcnVLaHNuYmVjMWREY3BBbyt6TGRvV1dKVlYvY25pMm1XS3VCcC9zVEgvdUNRRVB3L01wOUl4VzU5bTVRQUFBQUFTVVZPUks1Q1lJST0iCn0K"/>
    </extobj>
    <extobj name="334E55B0-647D-440b-865C-3EC943EB4CBC-3">
      <extobjdata type="334E55B0-647D-440b-865C-3EC943EB4CBC" data="ewoJIkltZ1NldHRpbmdKc29uIiA6ICJ7XCJkcGlcIjpcIjYwMFwiLFwiZm9ybWF0XCI6XCJQTkdcIixcInRyYW5zcGFyZW50XCI6dHJ1ZSxcImF1dG9cIjpmYWxzZX0iLAoJIkxhdGV4IiA6ICJYRnNnZUY5cFhHbHVYRzFoZEdoallXeDdXSDFjYzNWaWMyVjBaWEVnWEcxaGRHaGlabnRTZlY1dUxIbGNhVzVjYldGMGFHTmhiSHRaZlQxY2V5MHhMQ3N4WEgwZ1hGMD0iLAoJIkxhdGV4SW1nQmFzZTY0IiA6ICJpVkJPUncwS0dnb0FBQUFOU1VoRVVnQUFCSVFBQUFCVEJBTUFBQUFjaU1HQkFBQUFNRkJNVkVYLy8vOEFBQUFBQUFBQUFBQUFBQUFBQUFBQUFBQUFBQUFBQUFBQUFBQUFBQUFBQUFBQUFBQUFBQUFBQUFBQUFBQXYzYUI3QUFBQUQzUlNUbE1BSW9tNzNXYXJWREx2ZGhDWlJNMzc1blg5QUFBQUNYQklXWE1BQUE3RUFBQU94QUdWS3c0YkFBQVlJVWxFUVZSNEFlMWRmWXdreDFYdnViMjluZHZaTDVsUDh6VUxEb29RQ3J1UmJBY1RvVmxra09KRWVEWXlBa3lpekVReENsR01aaEVvZ1NDWUlRNFNDY2g3d1k3eHhmSE5JUEpQaFBCTzhEbkVsc1VzZ1NCUWdtYnRCTVdPRW5ZVExJR0ZZUy8yeEREbjh4YS9xdTZxZnRWZDFkMDEwN00zZDdxUzd2clZxMWV2WGxYOTZ1dFY5NnpuWFF0WFRBdDh6dzIzRFZ1WDM5ckQrMS80NWN0dnhUVUwzRnVnOUFoamJMRGluakh2SEhmQmprKzA4dFk2amZwZU0zZ25OK3RQbmgrKzBKcEcrMXh0MmtISFBlV2FhU0x5eFhjdzl0SVVZSGtpbFNOS3p4OVYySzduM2NOdXZZdTlUUGhYS3ZraHh2NXNhbXkvaDdFWHA4YVlpUmxTNmN5aG12UHNDNTYzeHVvVEsrYTRGTSt4cVJvSVRjYkg1ekdHajl6WXZtK0xsTGQ0MTMzanpJT0hXSXhwR041KzgxOTFpWHBPTG1MbVlhemIrQWJvSmZacUpIVlMwUTgrUDNoaFQxZmVqekwwNUt5eDdlUHVzMlRERmhtN2xDeVJiK292OFA0bWkwbWh3dGdyWXhRUmhSQlhQM3kzcm5EbVc1N1habTkvaVhOUDBNSjFzWHhqL3lZczZWQ2w4OWcyUk9GTjA3UFNiWGFVVmZSWTVMQXpheDFMUWFLUVozbkRNcmFxU3VTTWNUQnNnaEF3cWczLzhnR2ZoZHJydk5CWk5sQmxUNUo0Vk5TVEhhMlFRcGJCZXd1SmowZ0NpYVBNcE1XejFKWVJ5L1k4ZzVyVGpCMk1yTTgxNDRMZnNBelRnaDlLYlhERzZkUmJ6cDQ5eTNWZzdnRVZrSXdkdFdRSmVLNTF2QkxTdTV5RjlpY3BFeU1MVldFVFkvOUhpbWlDbDhQOHNjVFlCdEdhbGR4blcxbEZrK1FNYWs2TXQ1QWtsUlpQcTdCTDcrRnRxN2J3cFgvbTBiaWc1Q3plY0JzWGtPR2NjU0NoVFJFNklrL3BEMFVCMm9wUlhmR3dYdnNqZDRFTnBlNUpQai9NSHZ4WFVUVTZ4YTl4TThmdlIweG11KzYyUDVsSDBaNW5VbE9VamV0dWxYT09VNHh0ZWpXMFl6anZpR25JcHFod0IyOTBHam9tVVFvaHBJdGRDSHRRU1paUUdnYkt1bURNNURFUEtOVldvc3I5ZnIvRkxYOG9sQkVRT2dqakkxSTl1aEhJcXVPSmRpNFFNcXJCRlAvdHJIYU1LOWZrMDg4c2I5aXVVdFdrZ0ZKY1FSUWFYRlFMZTdxRUg0dEF5R3VLTEZ0U3RQQnhmaEJqNkZPRTA4ZXluUzdldDhrTDQ1Z2hSNGU1ZjBEOEFrOFlLL1Rrakp0ZGl6OFdWWXRrejZoTFd0UUFRaGQxd2NuRktvTTlLSytpSVZ1cWtESloxaFJURUtVK0JHLzkzQys5UHd4L3JFc0VzU2lFNERkQjBMYWN5N0lyeThjM1lJTFJRanZ1M29oWnh1cWtNWHVPRUpyNzRvMmlRY1pjUSsxcWpoTkNIMmp4NXRsQmhjSjJSWU9jTVRjYTVGNzZjM09Tem8xQ3lPUFlZOE11a2RwbS8rdkhkc0t0UEVtZUZGbURIUnRVZVVYYVFabU9kTThSUXZ3TU0vemhROXJvYVNXK2ZTVXVZVmR6bkJEeTdkcEdsVmFWaVlqdHFRZ2xzSEY2a2FLQXB1bDBERUpvWklRRElyVWpuVThWRzJDSmNINGs2cURQZW8vcjBaRks2cmxDNlA3YlA5L3lYQ0JVRERhT21ua0xWalhIRDZGbHRHdGRXZGUzakVzY2l5OWxReERmNkNCMGxNcUFRYy9URlRrWmpIU2FDVFc3VXRYSVR1L0VaWUNRYjdNTGhPWmthOFdyYTFKei9CQTZpZjQra01iaHRMMGxhZTE1UFJ1Mk5JWTlFb01Remw4SVpDTUx6K0t1eUkrOWZNdXVLUCtVSnV5Z0JSYjBMZHBJQmZhMDRaSlZoYW52YlhsbjdWTzFTVTFlRUhyNnhqYWFpNGNIYkpZRmZENjdiMGlaSmpsOVN4NS9scXJzalRTZVJNY2dKQTU5MU4xVWtFQ2R5YzB0Rkhxc2huVzdjZHcwTFRtSHJWanY2b1RRWXhXMGxRem12WTFxWno1SFhBaGl1RzlZVVFtVVdISzQ5b2hCeUQrU2tlRVBUSFdGOWw3bzFhU2xPZE1sNnJGNjFaNmRXeUxyS3FUYVdzeWVNU0dsZDFWQzZMc2xldmhUT3dvWm1vTFBFYkloRy9vWURhV3RDYUdJb21JUXd1ckl3NWFTT0NXZG1UVis0ekEvOWtXVjdyRjZTSlVUSjlxUlkzeTRoTWRsTTNKNlZ5T0U0UFZtdzd0LzFQZmYvSjdaZVJPMkQrL2c0SkxzUTdiZDVhS0xFemtHSVhqY2VkaFVaWjZXYzlvaFgwS1hKWUJWdWlNaFBGWVBTSS9WTTkyRTdHdjZMWEtSbkVVVGNpVW05YTVDQ1BGcDVhYVZ4R3JUUkd4TWd0dkhlZHN5NXAya0Z3TTBzNG1PUVNnMkM1V0RZeDgyZnF1ZTExdzNhWEhnMWVDeGVtczIrYkorSkpzbnEyczJCWEdwM2xVSW9UNWpmeGV2cVpXRGZ2Ujd0RmkxanNrYVdZV3NpbVJDREVLeHZWQXRtUFp3VHcrb1YvWmt6dEdlY0xKZHlqcGlUcU95M2JDWXBSd3VlYTlDQ1AwdDQyK1VPZ1MwcXJoVDZiTTMyWEsxajJ3cEJuNE1RdjZKalBSV0l6aWxMdkE5VVRHODVEVW9TMmVWRGpON3JEeVArM1FKWXN2VTA1QmVsRkhpNm9NUTd0b2ZObGJWeW16NzEySy9ZejhkelFZcm5WV0ZsaENEa084WEltK3l0WU5kdTNobjhXUncxNkhwY0lnOHpvWUVGQ2taK1lUWUNXWFdFazV2b1ZReU5mMFF1dTdHd1UyaUR0ZFZCNUUzU0kxVk82bTltMk1VaVREaG5zSmdmSlFOV3BFRUZaMXhPcmpFSU9RelhsSHFzSFJ1aWNnYzMxYXYxVlZDbkxpai9VQWFQaHc4VnZCdkFVS2t2UFpHdkVoWHp0UkRDTjkwdE1VNmM0SU5mU0tsaWhYYVJDbXlmbklGdTFIKyttREhLcjFNVGxOV0laVVFnMUFaL1ViVll5cm8rdExWSSs5VTBocDVMN3VmZUxVL0pWNjNWdVg0eEF3UmlDU1pvbFhpUi9YbUV1cHN5bXprOVdqVmpCSW1Kc2F0UDR4TWlSSGVlTjdwV2Zaekt6aXpybVBUK2JHdTk2WDA5K01XQUFmSGdPMzNvSGpJWG0vUDFwUmRiaGNoS1RFSU5UaUNpRm16eWtWd1BmdDMweFdpVkxhSWMwRk4xUm5yWVVlbWhFL1JPR0UwallJdDRYUzQ1RlF2aStwcGgxQ2Z2MzgyajRFbUJ1czcwdmNrMjA1cmptaVZOWGlSMWhJL3Btc2t6UlN4bG8xQ0NCTWNBa2FCQ3U5NXJ5Ui9ZdmpUa2pROHQ3Rk5XbFoxeG1scU55WlVWSENNSlJrWk85S0R3VlAzYzloTmUxTU9vUlBERlY3Vk50dGFPeERIQ2ZXV00yZWJ3bUh3T3FBcHpjS3I4UjVPdklhdllzdVNQVVFoQklqcWw2eFpWWlhhbU91eHR3dmt5OVE3S1hVc1NiZW9aS1E4OXdNUGhoQ3J3RGMrZHVnWko4YzB0WWZIdFpEVlBpcE13WEdiSTZPWjNoTnpOdjl5UXBXZ2xoMjFFZ1E4ZGpFcE5ab1dnZENkVU0rR0FJTnpPTVdSdTZ4dVltdjZMYnV2cnVtMFRmUDRuS0ZlTERhK2grTnNaWG1xSVZRSWZCZzdiTWhiczJKOUtWWFYrN1Q3T3VadE0rRWtWanJpaE9VZG9yaWc0QkFJbGI3M2FRdzNoQiszeUNheXQvbXVwYXoyM2cxNjJTOHpPbm1za0dtWnRPR1N3VGY5MmEvYndsT3l5TWdUemJjWllXV0lvbGt5anlySDdUUmVwUWtYcTZXQXJQbTNXTzNJSGFIQjBpWjFuQm5TVFN4MFVuS3VrdHRiTlQ2RW9GU0ZRY2RVYmlxdnNncVJmUVdjdGxyU3dweHpicWJ4ZFRFOHdkWGtFaG5xRTErd0tMdDFvaE9LVWFxWjBucFVOcVFuQ2FGMldFV3Zkc1l2YzhmZmpWWTBuMFpvRHFFYXhBZE0yRWxrQVdxVHgxRko3V2lUOUtpMEdJUXVycWcwRjZJb3RuVjl1WkRoTGkrK25wNnl2NDFsTG1xR2ZIN1lqbStGZ3VzOHRFZzhySnMxOWhYR3plbG03aVFoMUpCTmhxTGJtMzc1c0hJUDFIZHlUMXh5TUxSeWNnYi8weGpUYVpua0cyVWhJMTB3MkNLNnNwTUxZcEpRY3crdVNlSmR2cHhpZWF3MDNIRElDNVVUckI1TDl2d3ZKNG54aWhTZnU4UXp3Rm1aMml2eFhFN3ZUcnN1Wk0xd1hweVRVMG9sQVBwWFZnekdVTlljY1hwUWZnTDlaZEZHdXdrUytBSmU3VUFUeFlKRXVoZjZTSldySDdTeTVJdktMUE9iRDB3THdRVUkzcTY4RUJYQkNhTWI0eVV5NEdHUXJWcDJ6V3RVRExOQ1I1TlJ3c2ljNUN5RUR0Z0lDcDJSdXlJeStVcDdpb2R2bENSNUxxaThoSmxJZmdjN3VoZWRYRThVcWtwREVxVmtJb0VRSU5EbUdITEtML1ZzYzhSZzFnaUFBN2ZRdWt4U3o3NmNVaFFuaGVCWHZvSElZWHhkVE1sc1NsNXoyQmVUL0pPRVVDSGNEQzEveXkvVHRBc29reTFUYU5sU0NoWkN5WUNDeDNlVHZ6eDlFRXVoaklxVEMwNkRrSWNYQnhEcVZGMUdlbTBYZ2dCTzNaY3ZtdzdQaDA2V1FSRy9aL1gxblhBZWJuNCsvWDlBM0dtS2xya25DU0YreHE3N0JTMnMrazlVKzFXZkN2L3ZHNDRuL01qYUNVVXlVSXRWOWw3eEFzU1pST0VkT1hBVHBXU2lEaUgvakhOSkpqbzh2N1FDNFgyMXJ0ZE1iaUhudlIvZkwvczJiR2MvVmR1TlJnTU9XdlprZThwRUlZUXZ0b2FiV3RuaFpCNnlLMGJ3TDdQWHhkd2FyVEJUbENvMTJNK0xIMmlSaTBWVUlJaVhuVnBiaDVCd095a2NXQXF3czhQVFJVUDJQUlZtTDhicSt3eE5qOUg4SmR5dTRGYmpSL3FZZEFxajhIU2JEVHNSb1VMTUlwK2h2NENjQmlIcW4vb2FlOWhYSWY3WC9GTVdOWHpIcC8yNkhId1pCeEU3TVRwM295ekVlMmlnYUJqNkxXYVE5dnhYaFBqMklIbEg2TFkrUmlERTE4bHdmMmN5STRrWDdxUFUwWXlJODNjM1l1RWhJaEFqc1Nud0liVGc4aTV2VEkxZzhJcSt2QlZOcThZTUNoaDdWTkxTOTFJa3EzL0twbWF1QVJDOVhtb1R3RmdOWXo1VitJMG9oOGQ3SnZNMTAybXVSLzNmbCtWemU3RHJvcW1FbmsrQkdCRUZHWUdRNzJxSnJjUjZIbHNNYTNod2tqZHRDTVhyUDdFcUp4YkZRU2ZHVkRQWm5Xb3ppUEpQQVMxSGI2TWNUc2Zza1l3T2xiVDFmU0RqTjVyTXFUL1hpUjZibXNJbmtTZG9PUzdlekx3TzlQVENST3dCVXFKR3pnWUxKaCtZaWMzdUZaakxYaVlDSVgrbWNGRkFyTVFVdHVGSGpXNGgweXcwckpQOE1aTG5XQUhYclVveE5RSGp1eW9NbTBrOXZFYTBldnkvYzd4WUZXeDlMd1V5K3Fjc2FvcXc2eWE2Y3ZaTnV3QlpsdlpjZHRpMHdDdnQxNTYzYXNyTHAzMlgrLzhJaFB4aDZYcjREcXExcks3dkFLWUxXbDFGSk0xd1F3NGZRdWNsTk9NU0xodzBva09URTgyV3ZpY1NJZW5xV3ZUNGI2bDhJY3dQcXByNW5aalRiRlhMbVJUWjRWdHBFUUNoRkJkSnorQ1NzZXFPUXFnSy9aa0hRVVJyVXgzRGpHNGhyKzNzY1lJcGZEcW9zRmFrcU5HaW1CeW43MUIvbmtXK3BNQXNrYldoWnJKMzlRK0ZqcVYycW85K1ByTUY2QWd6aExScFBITjNWWWd2MmVTd3FEZ2Zxd0NoTHZkWVptM1NORk1COHEwMEdVUDZSR2Nobk9sUlJ4Sk1iaUdTVE1rVG1XOGRvVlRWSE5WSjg5QlZRMmxhbnBFMlEyalBLSnZHRE1HTnJtckZwZGZrYlVVOHljTHhJVlRMUHRZc2VpUWJIcGRYSk8zd25DU0VzT1ovVkRmRndjZ0MzWVhyV2lLeE5mWmZpdE13WEtDb1JKKzRQbVhEVGNXakVFSnJJV3hTa2F3MHZEaHlsOVkzcm9WbEU2NFN0Y01VZnZNMjBJZXB5bElrSGhpZGZFckphQVNPMzJualQ1TVBJcE9FVUZsdElHWEpjQXR0U0RydFdjMVluVWZwUkk3ZVNSdk02TXZNR0RCRGFEWE5kRk02WEdSeWlGZU43dmlUckc3S2w4QVRFTnEyZVRHeSttTklBV1pzRXdFak9Va0l3YUxJQU9reDZVYWNyZnZtTE41eXJtTTBERDlxR3Nsc0ZpdTI2Y1ppUnpTcldWSnltOW5QOVdZSTFhVW1seWVtNURPK1BEYUVwaTMvQ1FXeHJHcDVYVEVndHN6eVdmMHhKSGN6czh1RlpKcm95eDd4NHhkc0RDcmN1eUNzS0ZXT0RpMi9BN1JOb1VGTjF1bDk3UmlCQWxJUDdUaDUvS2V1d3hxTFFxZ0M5UWIvdWpVL1NjQUVYUGVqMkxzUlQ1a1NLUnFCcFpMakJLQTQ5SzZuYzdBdWs5RWZRektWVmZjUVppbzV5VmtvM0VCS004SjVhZWRBOE02L2pGT1BUMG9aK1R4bG02R2xnSGhpckswVHhqWjZlSlBFamVTSEdmdEpZMEtNYVlhUWovNlljRElESi9tT0wyRzZKK1FwalZUdysvbmwveHhDZUJtQ1ZsOG1qZmpzWldpOHVPb0pRZ2hWVk1mTjB0ZEYwYmdNRGt5b2RnU0JkNG9YMURZelNBb2VCZU9PUVpmeE1BbzE3ejRhUVE3MnFHUVlMMVhnOE95R2NUc1ZoVkFENnVXZTVxLy94WjdQa0xLc3VnZnprYkhieTJhMlFaZlBRdnNPSGxjTmFoVnpTT2dwbUR0a211UkNoaXFxTlg5Ti9QQWhGdTdBK2JFNEZGMDRDMFROaEVEVERWOUxuMDg4Ym4rTFpFTkgrUnYyeDFZSk4wck90bkZ3ZSsxVDZTaUtRbWdINnVVeTFFOTZiV1R4NzM4OVVpZ3MyL0paUFV0SHVmNW1LMjV6aHRVOC9nQ1FzdFJtbVJJd0V1aUNvR1orOHRkdTNqUEtjYWFqZDVwQUNLK0Q4YTlJTVlVSEYweExQcmhPNGs1VS9VNVl0TnpUR1U3ZjJGZG9zeEJHdU5ob1BKbThONTF2UTA0TDUxYWl4Zk40RkVMN0lvOC90eDRtYmZmWFlvZFJMR1JCeXdLSExWTmgrRXpUM3ZhR0RQeEMwSHFpTjhpbnMzb1djQ2ZuakVBSWZhMFduMWpHMFNGVVJtV2hEczBZekV1MURhRzl0czYvcnJLNDFURm5wVFlwempseWl5RVU4amdtdW1MYUZtRWU5ZFpEUitTUC9CZUZVRS9rRVl0eEtjbDd3RTlEMGdzVXFJU3FMVUh5dzNha21DQzZuV0hNa0p4b241ampqU1NQUVBiMHhzeW9BVTI1U1VUM1laVmZVOEtVWkRLRXFCcVJnOHhDTmY5amc1MTJNQXZKRHhPcktHdk51bTNlVDI5UzNzZlVmU2srZXE5NytLR2VyclRhL0N5OXI0cXNKT3laNUtJUTRnaEZXSUhzbkZ5VFRmbTRISjkyU2NEZzdJZ292dDJ4WEdVQWVFWXJpQlpLY3B3T3VTbTVoWjYwMFVrakdySkRNalJnMWdHSmEyUUNoQ0pxUkRZQ29iNllmZ3JzRjRQV08rOVBkU1h1QnJSUEdEaDlyMm9HeENOODRhSy9wU2NtOStIZFZjdHZUbXNLQ2w4Si80ckwrK25yQktGVUZFSkN2YjloUHhtZFpzSmM0aXZCcUhNQmM4YTZFRmxUVXpITkllaGF3aElRRXhidlRwdThBM0hKckp6UklJUWUyQ1VsQUFyV1NTRnBMeFJSSXpRU0NPMkk5cHQ1R1YzUVJWcXBXaGNTaFRlTFQyTzJSTVR3MzQ3MVJ6ZWxNSWEwYm5DRk16RG5qVDg2YjFGL0NuRUk2bU4raVUyaG5hKzhmZnRRNDBjRWhJNDAwbjlXL08wWm55ZHRIWSswbjlFenhXS2ZEamtZWVpaTlZTampSdlZpUm1mSWZ3L00rRGJ2MVNCVUVMOG9JOUduZlJhS3FoRTVDWVRLREdEeEdodjRXejExRU0rU21SeHp2cEEyL2JlSVM1dVdLVUh4eE1LMXFhSjhaeVhDS21HTlNCNzZtb0wvZy8wYUxPTGgxMHI0NjNZdHUyTGV1OXJRaE9qMTRnS3ExTGpmK0xhUXIrdFpxTFpyUlVycFhKaU1LZkxCTUpZSDFYT0VVT2xIdnZpdVczaFYyZURtdXo4WGRFTU4wZURRRkxmSkNDR2pHcEdYUUdpZS9RZitsQi91QS9HVGhOM1NiOUwxcVpkMHRZZlBibDc2M2JnaGhJTnA4MDBrS21aM2JXbWppVTYwRVVMOHp6OEc0ZFVrYlJYOG9sdGRGeWkyMlR1OXdvOE40TWxhMTFQQ0dINnZrNzJCak9nd0phQVdRdmNqLzdaaEpTWXdGcVBuQ2lIWkZ1SVoxQW96OE5CNnZXbUdrRW1OcUFpQkVONk9od3VEdjFsNEp4dTAyWCtUaXRZUzk4eWZndlp2L3ZiM0Uva0krWm16YjlBNVAxQ04vUkYzWFNCcjdQRHMvYmYvangrZXU2MnRUbzJQQmRBNlN1eSsrY00zOXc0aUpYMkc0YmZ5V0tlYzFFL2MyM0QwMmord29tZzVISDNOWFA0b3RHWmpMOGswVGRLUGxOalpudzJiS0lDUTk4amdMNDhNd29KbGdaQkpEWmVuRVBMZTkvemduNFNTTzlyMytZU0ljZC9nbVlBeVBqaUdWSGpBS0hMTXpOSlgzL1ZjZS9ETlJBUnhrNVlQb29aZGR3dTc5VzFlTFhFSjVCaFNZVmlQcXRoWEgydkF4MGEyQTFHNTBlSTlSd2haUzNHRGtGV05EaUdiR0RiWXE3WTB6aTg5b2hvVXhGNlM2SlNsOWVTb2pOaFZTWElvZWQ0VGRBR05MWlkxaVJ0OE9DaTJsUkhsNDBYemdsREpDbTdqTEdRM1dwdUZiR0p3bDZTTTU3KzVTNEVvemRsaksrU3k4TGQzemNVbU9XOTVEdXF4ZWlpcW9obHNwUERscFpNRElLckhITThMUWtXMzdiVFpHTTdOQktIVGNsalo5WGlsSDh6NFoxd1NkQngvVXJOakxCTlhNcll6dlpML2RPQ3hlcWFyV0FGUnh1Rm5DMDI3ZzJHMUdVMGNPNTRYaE9aR09OUWJqYzhFb1gzdW9adEw4NFlZOVU4NXM3OUhEU3o5VVJERGdXV2RKcmpST01nejlsTy9Vc0gvRDd2bHpDTGR5Mmt2dEJCYmdHWHBzMnhEa2xtZW1TQWsvb1lGdjIyOTZrSmJxMUZmdnVDOW5iaWIxdklZSXBqRGd2QlMxNUE4SmlzdkNKMitZRE5ra1IzWWtrejhMQkNDeks3bmJXK1k4bC9adktKMktvRUROZGdmTkRLczNBazFyMGdJZFJLRVJrM0tDMExiQjFZTG50K3lKaGtTc2tBSW82b0Z0L1dtSWZzVnpscFFuaVJla2FhOGRzVlZXV3lQN0ZMVHh3TUlmY01sVTFiWnZDRFV6NnMvczBBSWY0NERtMFA4TzY1UThoM3lRVWVFajNNck9WdncrQVdxRUFjby82Q0x6Y3dXVFhDbDRaUG1RY09ucXc2cmZDK2Z2VkJKWDhPdHhhVW5aSUhRUEg4blltWXlEV0swVU54ZWlWNkkvTmN4aW8vTzdLL1N2SWZ5L2FFZHVhRFJWQmNhTGtYRy9yVHJraVd6N0hJK0VGcXd2M0tXMlJSZk1BdUVpbnh3N2h3NGFoNURYTHluRlVHUGlPNk5vZFNRdGFEN3NEQjM3SElwRkYvbnp6SENFODhOZm5XTTdFbFpBYUhWcFBTTWFlV3hsbXBhQ0pvcmZYcXBETDBGMitlWVZGbHU5R2ZKUzBLRU5MOHZOSHFwUzNyVkcrSlZCWGxkUDdyYXllYkUyMWYxSEVvNDNNeEJpVkNCTmNQcUgxQmxuTWZmWUFxL1oxYnNLNTdvcjJ0VmFKNFIwY1YyTHNOY1U1MWpCT2ZHQytPcjgzOWtlM3c5MEFDRFhrbFg5QmZScS9iMExGZUF4S3kram5sTHZodG5iUklPd2Z5YUk5TzZrVnBjTGJkMXpPdmxNeTJtbWp5TkF2dVJTNHhTOWVLS1YxeGpsN3JUYUsyeUNWZkFZeHU0eUZwSzM3aEVJL1VHZGR3U3BqZi83NjlFYkh1U0RXOWo3Qk5qZDFCRWJjNVIvQ0RVVzhaVk9aZWZ5d3AzOEpIdllNWTE3b3JPLzMxNFdlaDEwMTZERWo0M2pvTC9NdHFNU1dqek1oWi9yZWhSV2dCdlZxYThyVDZLMXRIeWxPNk12TlE4bXBwcnVZNjVCYjdNWDd5ZGhvbW84SUVLWXg4LzV0cGZLeTZQRnZnZ3ZLRFQ4SFlvTitQZGVWVG9tbzVqYjRIU1YvL3g1aW1ZaG02NCtmTXRVdmYvQjdTQUZZbWZyM3dxQUFBQUFFbEZUa1N1UW1DQyIKfQo="/>
    </extobj>
    <extobj name="334E55B0-647D-440b-865C-3EC943EB4CBC-4">
      <extobjdata type="334E55B0-647D-440b-865C-3EC943EB4CBC" data="ewoJIkltZ1NldHRpbmdKc29uIiA6ICJ7XCJkcGlcIjpcIjYwMFwiLFwiZm9ybWF0XCI6XCJQTkdcIixcInRyYW5zcGFyZW50XCI6dHJ1ZSxcImF1dG9cIjpmYWxzZX0iLAoJIkxhdGV4IiA6ICJYRnNnUnloNEtTQmNYUT09IiwKCSJMYXRleEltZ0Jhc2U2NCIgOiAiaVZCT1J3MEtHZ29BQUFBTlNVaEVVZ0FBQUtRQUFBQlRCQU1BQUFEakRMSFRBQUFBTUZCTVZFWC8vLzhBQUFBQUFBQUFBQUFBQUFBQUFBQUFBQUFBQUFBQUFBQUFBQUFBQUFBQUFBQUFBQUFBQUFBQUFBQUFBQUF2M2FCN0FBQUFEM1JTVGxNQU1sU0p1OTN2elhhclpwbEVFQ0pKUS9TUEFBQUFDWEJJV1hNQUFBN0VBQUFPeEFHVkt3NGJBQUFHM1VsRVFWUllDWlZZUFl3YlJSUmUvNTdQWi90T0NHZ29iRVZRd2wxRWtPaDhEUWdweFY2QklpRVVPUlFoUlFRK0dqcmtpeWhJNXlzUUZQellva3NrY2ljQkJkVzZvL1FKaVNBRWtrMFRCQlErSUhaeWw0VEg5M1oyL25abmJUTlN2Ry9lKzk2Ym1mYzNjL0c4NWNjemd6bllPLzA1d2pUUjJteWNKZ0svY0hlT01FM1UreXROd3Z4cTY3MTVZcWNzVHdNblh6THZUSThrYVg4Zk8zZUJycnl5SVppNVhVUFlPVFVtRGpKREZ4MWNML3NSaFdQYUQ2WEJqZ2F0MHBhZU9Lbk5ldzcyVTJ6dnlpY2Z0bWpXZ0RoSGh4clVYT2orSE8xcmVFUjlCNE5YbjhXaytqUTl3T2VBR3BIRTh5cjBTTkZwUk90K1hQSTRMSDRhTVovQWlsbWlJNFc1VFgxRnB4RVQyckJGYTdENHVXTDFUcndoVGRYVTY3Z2NwY1VoVmFJZGkxTnBFNzJqT1d0MGpjTFRDMWFaL3RXeVZLcjlqeVZxRWxtdTZNeUkvbGFJa1JrcHhZMFRCOWJKZnlTYVdwNll3QTg2SWozRHJYRkRlbDZnWFQycDRkaDJRYkZybFdzeWhnKzBVb0xLR3VmeW5pU0s1VjBOSmcrbFV0N1lzT1M1dnEyWjRsYWd2NjFtZ3VpUVRzdTZ0aDVEMmRNdTdVbEduU2lSSkYwakxYM0w3MUlyK1IzUnBZakpubndyRHFqcnRLeHFNbzZ5NTZ2S21iZHg3b0V0OUx4MUhaSVMyUWtYaDZwNVJSMFdia3ZxRk5XS1htR3BSR2ZEUk9QUWZnNmJWUGtTY3Zpbm9LTmNOL05OQVZ5RUg3WEFJVXh1SkFCNXZVeXdzRmRLN1lOSUNjRTVrVHo5emV2RWNYaGE0eXhxUXVFRnhYWGlhQXA1bFpiSVdrdHZ6cVFnR3NVRUpsV2RhUGlLS3V1Y2lxT1dwbENyb2doOW1EeEtRZ3FxVzY0azhxRjJydlZxbjFWcUw5QnJEU2FpVVE0UGxJRkZoeXU5b3NxcmRaMU9RalBqRTFyZkhpWk5lbE1Ra1VrWVE2RHpNT202OURPTkNJYjJIcE1mVEc5NVAvTVI4N012dllyUDk1UWN4QmNLdTNKSGNwemZKaDFiL0xYd0h1cmlldXJ0ZWw2NVkyWmdpNi9KSmt6Qzhwemh4NVpzdnMxZ1ZGZU9lMDFBWnRiMnVIRWdLMTNSWWExb3RPM0dWNTZOV2JCRzB6cHlEL2VvZVg4SE9CRzN5a1JqaTJ4Rm4xaU9UUjZHL0JKUisxQ0VZa3ZqdTBoeExuQVZXeTB5S1BUM1BXUHFkWVFGNUF2M2lDSStBeTNlcElmb0R1NkFheFRPMGRjenJ4eGRCdGdsM3kxSUdETUY2M1RxaldEeTJOQklrdGpPd09BV1Q4VUVkY3dlcUxXczBwdmd5RU9ZM0RFMGtpUmNzMkZ3TnkrSkNiWVhicVh5bkNGRTR6N3h1akM1YnpJVE5MWXpOcGorbHBpc2s2dUxyaVBXQVV6dUdScEpjdFZPTW1sLzR0UmprejVNRHBKMkRFN001RmVSYU5PcHQ0NmJyd09UUjRhQjh2TXZYci81eFprek42Ky9mMWF3NFRRVElMR0JzNHNXYWVhMUNEL0dxR09KYUVUdmp4V25MaFJkRlJLWlZJMlJMZU1wSTBlVUxXNlRWWGVGSU0zWmw3SFZxci9lWUtObjVXbmRKbEhib2pDTkU0TGtYZllTRHl3SVlGRTNRYmN2a1ZySHRyVndWa1I0QW9kSkhNcTQ0R0lSait6Z2hMc3BKcnQ0cThaRjNKMHVLYWJiNU1ocWt3ck1lVG1NUlp5RjNKME9GU3BXUFJIZm5aWW95THY0bDh3UkJFUmQ0dUVDQTJWZkVZRTdXMGVvY1RoZmxwaUM4ekl5M21IZmJpaVJJbHBKZjdHTU94SGFudFVPbVYrMy9JdUx0TTljYXlDQ01pZHVtSUloK2lXL3liZE5KdWl1eG1NRzdhMFlJTng2OUNkTTFYcmRjRmZueER5T2Fmam1uenljcFRwV0VvbVlQUkoweWFvVXZudjRIbzhxVDhJNUxTTjh5R3BaR2ZqTGdKbEl5NTFRNkJYdWk2LzREWGgvV00vcUd5S0hJbnlJODQwa1JZTE5Oc0NGdTdlRmthSDF5Zy92L0dvNzdpdCt1aDhLZlBqYk5mZmNGRlVUS0Vobno0RGlWY0NhV05CdUFIQ2xrWllNMEc4aWp1WXhsTEFQWWFwczFSNTgxb0NVTDJRK2l4eGNPMFphOHQ4VzJ0a00zdkc4RWw1dXZCMkV3dG9PRW03TTNJRG9EZjVHSTdoN1lLZHhIaFVoQnp6UDI1dWM5b1F2cTYwdEtlSnZPWW9MWnp0ZzBmaU50bGRVR29jOFJFUUt1VEs0MmZ2N0UrSGdIL1JxakZtVnF3L1JoaHZNd2ZnZHpJenRYRFNtY1NqRFQ0Mm1lOUNjd2pZYnE3UzM4YXRIVWZxb2hvRE1yckVnOHdITkJuREZzVWFCTXFQVnhlTFoxa1YrUkg3bWZlL0hubE4xbFJ4NEtXT2o1Nzk5Q2NYZGg0MzhObjcwNkJtUGgyeWJMdFBKRWR6V3BndDBiNkJSVEhWMVZXUytnVTBlVnpkc1REZ2Jtcm1lL2JqOWVnZ3F2enc3SDBmN1pvZjU0K3QzNmZMNVd3NkRmRWRabWVMRWhFeWtKZmEvek1qSk9DNENsK3hVbVFQSDRuT2tocWhnMUpuQmRwRTlxMEJkQ01HYjZPaWtnLzRmTkZqd1lqUFdXVnZ1UU5Xd3NneTlPZVNTMk54eUs0dUZtbGF2U2x0OFpKUkVHa2J4QzB1Qm04dG1KZHV0TEpQc05ka3oxRTdtRW9IdWI2bTRsZVZUaUcwVXJOdkliZlZndG1RMUN2WGE0bUJXbDNHT3Vabk50UCtKVjZDOGNUVW81anlpdE5CUndZTjUraTVaMDc1bEVwQ1NmQ3NrSkttTW5PT3haWUkzRnl4cFlpWGQxYmU1WkJuZnpCSXBZY0FGbVoxYmxDUHJ0WlZRVG1IOE9VNFJNUHNuSmZ3UDRBYXRrL0Q5V21rQUFBQUFTVVZPUks1Q1lJST0iCn0K"/>
    </extobj>
    <extobj name="334E55B0-647D-440b-865C-3EC943EB4CBC-5">
      <extobjdata type="334E55B0-647D-440b-865C-3EC943EB4CBC" data="ewoJIkltZ1NldHRpbmdKc29uIiA6ICJ7XCJkcGlcIjpcIjYwMFwiLFwiZm9ybWF0XCI6XCJQTkdcIixcInRyYW5zcGFyZW50XCI6dHJ1ZSxcImF1dG9cIjpmYWxzZX0iLAoJIkxhdGV4IiA6ICJYRnNnUjE5dEtIZ3BPbHh0WVhSb1kyRnNlMWg5WEhSdlhIc3RNU3dyTVZ4OUlDQmNYUT09IiwKCSJMYXRleEltZ0Jhc2U2NCIgOiAiaVZCT1J3MEtHZ29BQUFBTlNVaEVVZ0FBQTBJQUFBQlRCQU1BQUFCQUVxcmtBQUFBTUZCTVZFWC8vLzhBQUFBQUFBQUFBQUFBQUFBQUFBQUFBQUFBQUFBQUFBQUFBQUFBQUFBQUFBQUFBQUFBQUFBQUFBQUFBQUF2M2FCN0FBQUFEM1JTVGxNQU1sU0p1OTN2elhhclpwbEVFQ0pKUS9TUEFBQUFDWEJJV1hNQUFBN0VBQUFPeEFHVkt3NGJBQUFTakVsRVFWUjRBYzFkZll3a1JSV2ZtWjNidmQzWm5qME5uSCtjWmliNEVZM1JQUUlZbzRtek1ZTENKY3lTd0dHTU1LZHdvS0RPSVhvYVA1Z2xma0NpWkU0RGx4amxabFFDQWFKelJ0RHdPYXNSaVlFNGEvUUFnOG1NNFF5UmtNeWg3SnpIQWVXdnVydTZxNnFycXF0blovYW0vN2l1ZWwvOStyMnFWNjllOWM2bFVpTzdNcDgwaU1wZlkwQk9CaXIvMW5Pcm41b0FWV3A3di83VDhhalIvb0pKYm1YSmhKMEEzRE0xUXNqbEU2REliZERqMm0xalVHU1dHS1VlT2I0MmhvZU9UdVJXUWdZUDkwWW5id09TMG5jUjh2SVlWQ20vYWxRcVg3M01pRC9GeUhTRkRJcW5XSWZ3OGFjUjh0K3dKN2JlZVBadWN2WEgvTmt3dFU5RW1ub3pwR2xDcDFLRjlVbWVSSXVFSEREcnY2bFlxSE5ZK2NETVFjUkFYT3RORjkxZVZsSXBnUTJ0MDMzeURObW5aTFFDcHIrOWUvQmhudkpQdXkva3V4dHRwd2s1dVZFWm8rU2YxK2l6ZzNybjZoL2Y2cy80S1kwZlZhcE1rU1VWbUllVlR2QzlSTzI1Q3RYc1FNaHpGTjIxc0x2aDFqVFp5UGpaOE9PakF1cEV0YXcvanRlKzlqMmdkdDdtanFnV0tVWlpOWkJPdk1HMmtCVU5jeHg0dmtvZHhJVm1GM0E0amkwQkhnWlpUVURPU0xjYjAxZEdGWHRQWDlXVGFaUkRCc3NUK1lsUGVUb0diQ2JCTUhXcXI4alBpUFR6NUtVSXpBN1FwdjdCMVdQa1Q5SGVNdXVONEY0ajYwTkltU2YvR1lJcnl0S0pUb1VwUWw2VENYTjQ2VU1Cc0hFaTFVbWc5WXhOa0tnUFl3Vm9sQ1hrQVhjVzdXVHFQVXU3eDFodkJIZE4yRGRMZHRxajhkQ3pKT29oTEl4eWJrd0R4M1doUmpseVl4S3RXK0g0RG1YSXJXa1NtRmhHR2ZzTjhrcHFUcHcxZEJLTjBFTU9IMEtOdW5CSTU3dGtKQjU2QnBZdmNuTGRKalNTbzFLSmtQL3haTFZCZ3VjN1ZwblEzSEJoRHRFV25tM0JKK0c4QjJ5VVVRNzJFRjZlTjRTdS9VSVpPbXc4eXVYdmdCaWxoeVNObmthS3ZZMVhwZysrMENJOFJ0R2V0U090SEZmd3hvS3loQmI4dGtDZmNCM0xvemZjaEZRK0xyR0gzbjFmQlJwczJFT1poODUxeFZoNEtJK1o5azFCZWJvc0xRc1FRNmRnbDVjdlJqVXhDR1dvekkyMGhhb01OMkpoMGdIRGorQ2UyRU50YUhQRjg3eEdzVnJjMjR1U1VDTVBQbFN6bVVQYlVRa1NCZEJSZWxnRTZYdmwrRnliTW04aGUvUXlZakJZT3JsMFc3R1F4dkFiMFlrOTlKdExVSCtlU2VLaE5GbUtxcERiZSttRDIxSTJIc0lXTmlKQXhSZDloZ3RKV3kxRGRCNUlzVlVqVHdtR2l1R1dGNE92cUtRYURwallRKzVqRW5rb280OUlLa3ZMR2hVSWlTd1JkZnZ0VUpaYklVd21jallTbWlxOGpoMHU0cG1lYUltVDdXSEhsc2hEYy9yNFllRWh1Z3A5WHRhcVlMOGQ2dXJIaHlpMXNZR1IzMEF1dzZSbHlFQklheGg4MlB2RWU0anVMbGJsdDF1d0RGM2dxOXZtVlIyYmphMnNpTjh2UVVtR2FvMzRxRzNpUFZUakYyRm1oV243UUZJaFBjWmx2aStRMTgwRUJtd3I5TkFzdHlJWk9FTFVHOEttc2pYcEhrSU5TQkdtdHRqdGNmREc2ZWdpcHJRRHJkL0VuVkZvR0FIdVFNdWVpMDVYNHM2aUpDbTV1RGsrNlI2aTd4NE42MW1GMTZRMzk3czVhN3ZQaFV1SldwUUIyZyswckNlTmNWTnhyekxwSHFyeWVXeGdvNnoxZG1naFV1UUxoRWdOYkxLaVEwR2kwWFc3OEZDUklrKzNIaEJNMUh4Y2NKMXdEOUdOcldKNXlGcm5YUjM3SW1abDZET2kxQUxVWElITmMxSjVpcm5CZEkvYmgwMjRoMmo0VUZRUFp1enFCREJNeVQ1RGEwUTJ4aWJEQ2ppY2FkSGxKRk9OVzFRRUxxOVRpK3oyUktJSjkxQVpyNzRtYWt4N1c0TGRSeFFuUW1vUm16MTM3dm9GTHMxemxmVWY4c1F0KytuR3M5RTI5b2M0Vm5USzVDSVpFOTl2cVY2UVk1dHNEOUdDVjFoT0NkV2V0azY3L1BVaFpNVnBiZFVOTEZOazREVVlycUNwUHR4MWZJV1I2TzQ0eDhNRXJNY0ZMQ1g3UW1RTWlXU1Q3U0g2NW1GWlA5UThYUXpieGhhS2V1THlQMGMrMFhQYU5KNlZyMWxML1lFUG9RdVJjeWxYOUd5a2NCdDlvbHRzZnhONXVSZEZ4VUxpVGtjbTIwTjBHVnFPZlVjREFiWlRJclpOVHdlM1ltTE8wdkIvRisvL0xjcnBtbHFFRGsxUlNLUkhkMjFYa0VFeGdyQUE1R1BTdjhuMlVNbkNPa1lqWktWTnp0U2dSK21ycEZqYVIxTXYzanF6NnRvcFhRcVhLSlBoY3MvQnlTTUdDZ09xYlY2SUp0dERWVmhIa1NnWVhsZENUVXRIU3kzdkU2VTJ1WWpXQURBOXVGVU8vcEs0M1c0Rk9zVE5ZM3J3elg5Sm9aS2poWFhOQXdEN3RDSE9SVGFwdGsyUGhtSnlVZTE3ZXdpcHhKcjNpN0IxTXFDZmNXSjZjQ2tIVGtwN0NuRU5LTEdrZ1BNZzhRaVB4MWkwcDh3ZWdHejV1dzBMb2VQMFVDbzBHdzN2bkFrdEZKTkordUxiei9qU1d0NCtHRk9VKzZ3SUUyRlY1a2UvQXlWVWNKNlVIdnB5a25pVVJic21aVE1pQzlRYVF2UllQVlFOUW8vNGhZYW91RjJ2STQ2LzFoNlByZTVOaTdMd05TOEdhMU1oRlZNcmRwUWNoWWVHR09qKzA1NGlwczlERVh5UEtkU0tBWTNWUTQxZ3hlN2l4WWZRamxPK0pZNi9hdFBEdGIxcDhTL2htQWtUWVNmSEdqUjM3Rm9OMnVvR25ldmlaRlhUYWFEenhNdGYxT2l1c3FxaXBnMmhZL1hRWWhCVmFJQ0pXNlJEcFZTdEVwOU9wekxzR3h4TUhwZjY5ejJlU1poUlBDS21QVitCbm9Lell4aGtkSjBZL2dLeU1WU3lORllQUWJqdmxqcGUvSUQ4T29uNmJhSHVtbVhoU3AyQURQazNCdmt5dWE0bVpJV0pWQVF4QW1sVHg0UDVPY3luaVdQMUVMNU04SFBnTmp5MG9sUGRDdDRncjNGMEMzNlpYSlBBRHVtaEVwYWdodHJuM0xPTnpUbzVzYVloZ0EyYUdwUUpQRllQcFFwczVpQVl4YVpSSmpWVHNCenZvZHhPajFxVEhnVnoxeXhUd2o1R3JRczdzZ2dxb2EyNlVFaVRhRHhHaHFuR3VyVmMrNm1YOEZ1ZlZDcGZJWU1tZmJNYVBNU1ByYm16M24velBUODc0NHg3YnY3V21WWnZqaDBQN3lIR28wbVBxdnFQa2hobjlQNTNzcjVLdjFkUmIzY1p2ZlBtSjQxWGlaRFA4Ry9xODczNFBzQ1pESFovVVMzcGR3Si83Qno2Q3lmbENmSTVydmRuOWlCNmh3dUtmTjl2SXk0UHZvOEhWcVNSV1NEQkpYMkZxaERpZ21yS1hCQlovRDRGeHpBZThvK0VXbEJNc0pBa3ZoOG9ybSt3UlRKa3JZRllPQ0NoS0xvRlVWN0NyaW5PUTA1VktjTUZyb1FhNkR5VXlqVGdtd3VwaDRTRElId2Z6QzVOVU9Ca3UwMjFoN3JxdkxxaWRLY3NVdWpqU09oQ0N1aEFyNTZBRVR2VWc3Rlh4TVgwMXd1K0prTVhkSEtFMmxDY2gyaTVSbmN0Y2JyWDFITW9sZjhPdUYraVZSbXA2T1A4ODI0cTkweFpiVTZtMEZSN2FGRzl2QTB4aDFyRSt6MlRQcFJhRlo0c2R2NVdwV3FicjBNaUMrM1JQdytSYzRpcGlsck00QWFlUDg1RHFZTnFLWURTcUIxY05iV0gwbkROQlcraDY3eFUrS1NNa0VGcmFuYVhlaDFxcXhlTktzdnk3V1NENmlpelh4ZGFGYTNab29RdFFoNk5RZ0U1T2x5eW5lekwrc1NaQXMyTUhxSDY0aDVaYjFDTUo2OHJYMFlGRkhNNVJsR1JwNmFIU095aHJjRjRXNEJXSzB4ODhqdFNGemRZS2pqaHU2WUNIQWVLblVPOGdNUWVPc0l5ekxxMERsR3BOSUR1NGNVYjIwb1B3Y25SVlJsaTFQbURYbjYrRnV5bjZhY2toL1dVY1pneStiU09CSW00ZmRvY0NobXZoNUJzZSt0TVI4cmxxQUxZWXlld2hWaFQ4RjhBTHkza1BleTl2SElxNjhYZkYwUGJ3U0NCdCtJWlpRcWNNK29YMXJZNVM1UmwrZjJ4ZWdnZkJ2aTFYaG83WkEyb0xZb3lVTnN2cVh5Qm1LTGFKV0ZxSGRBS1VpQ21TUGlEVGRCWm1jQXIyQlNnQmxsU1FIMFEvclFna1ZvZTIxZzkxQTl5NFN6ZXV5ZnBUcjJtSDNBU01VNVJGU0VDTzRwbG1SQjlYVzFiUVVwQlNMUjNCaWc0UFVIc0RkaThCdjFzUW45cHR0ZDZCaGN6VmcrMUF4ZGc1eHBaSmd2QzJuVE8raUdxMEk3OWcrdDd0UEhFN3NGWGVmOFZWTldVYmhBbjV3NVFKdi9DQ3Rka2JZdjdkdjY4Z1dwNnpJSkpTVkl3VFNINjR4N0ttS3dVRlFESDZxRXcwNkpIbDB2QlE3MUduVSsyanh3djAwWHBOSEx4Ylc0Sy9qajUwbm04NFZKZFZVNndHTVRKTG05Vm1HSlZlcGloSy9vVHZBa3lURkdzVXhXMjVTTFNuZHFLT0NCVHlmMnhlb2h6UVNNNk1zdDhibE5leWNBRlcybHVYa0swenBGYjZDWnFKVlJYK2s3QlE3U0RTVnJmRjVMU000QWUxNDFwZG9TTkFNNW5WYk0xUm9hSHpnbG5XQkVXTEkrV0JSU2VkWndlNG5QaGZrUTdZTU5sZmg3eEc5WnUzQURkWmhBTHlyZWpNYzBQNWkzQ3pzZDUwbjJKU2xCTHFxeTRBTzhmQkh5dUY5UEVFUWtmZTZoYXBzWEVKSzNQRDZrb0lVUUw5WndvaFFveVpnOEZHc0ZvVWxHZkp0dkxUS1VzdHE1VmNxKzdxNTBpSjdJbktXS1dEMnhaZ2Iva25tVml2UHY3NEhrL3EvZmt5ZC9Xc2FmczJMV05OY003TENCOERBdTEzRmpsL0R5a3NXeVZqVUV1TlNJUFBYSCtxbGFmaER0V1hpTmFnZDBwQ0VidUdXNkgrZ2hTK0F4N2lWTE1rVUg3TUczaytNR015TFZHZ2U0Rjc5SXlIOXp1dWhMekxoZ0tGRC9Od0M1eDhBOUVLUGEzV012NE9VU0x2UFNMSGFmTlBTOFFZV3lrVmVrbXg4SGJnd1BITk9VNWhIZFh2SVV2WkFNZVNoVWtROUJpYXJnZEtxM1FFZVpOQkh6MjZWVlpaL25BaHZrQ3UvbFhIN3hvWXYvdmU2YTF6RkQwM2xXYnFnT3VWWjdPYlRjQ0lSNEtmWnJVYkdmVE04S2dCV1JqTmxKRGUwaFl2ZWhiRkhVNm1EM1VsTmtFamVqbnRxR0p2WXBDT0VvclBWb0U4c1l5QmdsaUhxNFp3VWg4QnQzeUlsRzk2azhXOW4yanIwR0JYOEI4R0c2KzdVT0EyNnBoWlBRNFdCMktua2hoemtkK1dZQWpVamE3TVRtK1lBK2xCQlVRZXo0aFFOQzMyS2NpcERDRGh5b2t1a3FLR3JXSjhCMU0rK1ZXc015bkhBUndPR2JKZlRCMjlTdHVRd3hXWlc1RERsblFPay91OW4xNFJKejNMYkxIRlNEOUF4M0RsUy9BVWVqSlh0Qk45ZEVubjcxL2lOOVNxRXNyYlNqVGE0bjJrTEc2L2tJUXlqMEtxcTgzZ2hVY0JnK0I3YkRNSVdwRXQ0SXJBY256WkduR253Q0E1WEZBakhqYmM5SFRMQ2ZvQ29PbnhKa2Q0M3dKZi9OOUF0dXNOZkE0bFFNdUovdW53VG1Ud1hBdlE0TWxydTgxS2RSL3NndWc1UTk2WFI2aGpBTlVUcG9wUkh1WWFRTXNQYjhodndpNjNsc0lrNHJER2VZUS9XM01WNml4K0V2U3FJUDFwZWpqLzQxQWtoWlg2QVdXRi9UWlNyZ29KRmtkYnVUMHljY2hxTEdNcndxb2IvNG9uV3hVMWVHbUJTV2J2Z0xoclU1VkQ3dTBaRVF2Y1ZaeWVHM1RFZDhuU2lmWkkwb2dRLzc2d1FjK1VuVzF1ZmhIRDMzQXg5SzMwQTRGNVJ4eXpucm8xdk5jTWV2bi8valhUZTRwa2tiNEdvME0zTjhJUzk5RUJxczRORHJHRVNPVjhEZmNnV1BhUXZsbGdlSEJ0SlY4TVpWNk84ckl5TXpYOEl1Mk8zbEJjSDI0d1BFSWhFL0psUlNMT0MvKzV0MGlmUmsrN3ZFeURPMk1vSzZDVUxLSGdrSUNkVjJ6K3Y4dzFUSEhCOW9ObTlwRHZCZ2hpc2dhdVJQMitLNEh6b1ZObWxBbXU4UnJWQ2V2ZWQzQU1WVkJtdkFUSWU4Z2d3cTVIZlIza3ZVcStRWXZoL3BQT25GbmFPVmZTVG9Icnl3eUF2ZWV2NTljK3JBQXNldmtCSFVWUExJOUZDUWlxRHZZZStsWHZPdVNxNWlIVWpldDM2SjVQMDJtNEpDckx2SEZmSG0zdDZQeG54UFJLSDIvNzAzVmZ3bFJacXQ0eFg5VFRJVW1wekcraWVaNjc5cS8vaXUzZTBmMVNxOFJJck5DMUFyaFkyNXRWYVR5d2lNajloQ3dTVHJKUEtTWHJORG9oZnYyazcyN2ZxbmlZYWtHdUZaY1BKSzdOWjZ3R21jQlJ0eGxzNUVCSnVTdXNNZHdtam5CZkpMNWxWRk9KZ3I3aVRUQ0FsMTBXVkZjM3VZMjVMKzZveFZWcTZzZVRTdXQrTVpObE1nZUptWFN5VElGdmFoRUdtRkg2ODJZb094WmtJSlZOMjRsWnBwVWhLMHhnNTc2ZXlKN21OVE5ESkZ0SytVbDBtaVc3VitEU2tLYkJxdmN2a0QwTEpmTUJVQkZJNjlMRkJTMG13cEtaQStUWnJsWGRkZzV0cGpyQ0VSNElvMkNBc0lDMjRxNHFWeC9PWkJwYS9sYzNMNGtrTGpKalVUMk1PazJmVXlIbmRjWGhGUXNpVFRxc3huUzhRMk1PbDBSeDNtSFE4bHR1K2pWamN0NlE0bWIyMHBrRDVOcWhUQ3d5R1Q3aXpMRTFFK2tVWXVWREVyK2N1T3RSOVZlK0FSTDA1ZnNIQm5LM2F4V0ludVlsR28zVGRnRXVFUWFOY2dlVDNUTm42Z3p0QXFVNFhmUFUwSVZTS2VJdzZwSE9vSlRCazlrRDRPV1R0V0FUSVJLcEZHVjVkTHNwQzlMNjZaUENWWGNDdTh2blNwVEU3b2JncjdTT1lMdURlTGd1ZVExUTQzSUpCNENiZEVWZzByQ3F0dHdmejZpdk9LMi9YODZQb3FIUmRwOW9SSVJRWjlLd0REMVdJVysvY1FuVndvaExnakdma1dIaytIWXA2NjVNQnhTZURpbmVqTDF0RGhwY2l3U3l0eDh2Nll0aWZCVXA2UmRHVTBBcmpWSHBUMDJvZHJFWFg3R0hOdkVvRnJ0NHpya28zSnhJTzRFQnB4enljOUdaVjNHMW0rdzBiZWhKK1MwTlovRVlsSHR4NTdUOGpwNHUwZm9uSGZBNTNCK3UvNERpYmtmbjZaMWJTS2hKSGF6dWdXeEZqemtZMXNqQzNLcDdsQmZrcHYwenBETFRHaUtLMnNySW5HYzQ4ZmphR2ZqMXAyUEg2WFdiNEpKM2JNbXRpT3N4eTB5T1RrdzJzbmRIQ3FuWXZyakZVc2RNamRZRXNhVDRmUmdpTStVelhLbldFNnVJNnVQTGtqckhyRUJPUDdpN2ZJTnNJK2FGVk9vT1dxWnFaSjVMNUNKOCtESUZVb2swSUZONUxVMWtZQlJFanQzc3IrUUhLVlVuSEEzVGZJSzJwTVRFOWZtNGVZcmhGei8zczE3bnY1SitYZmlzNUhJYjNEbzZlMHhpeThaYUIzL2VOWkFjb3BSNlhOSWdqM0lHSlhGVUluK0JzZElucGQvMUNER09XUkFUZ2pxSDkrN2RSSzBQUHY4QjdkeEZ2ay9Kdzdia3hiek8rZ0FBQUFBU1VWT1JLNUNZSUk9Igp9Cg=="/>
    </extobj>
    <extobj name="334E55B0-647D-440b-865C-3EC943EB4CBC-6">
      <extobjdata type="334E55B0-647D-440b-865C-3EC943EB4CBC" data="ewoJIkltZ1NldHRpbmdKc29uIiA6ICJ7XCJkcGlcIjpcIjYwMFwiLFwiZm9ybWF0XCI6XCJQTkdcIixcInRyYW5zcGFyZW50XCI6dHJ1ZSxcImF1dG9cIjpmYWxzZX0iLAoJIkxhdGV4IiA6ICJYRnNnV2w5dElGeGQiLAoJIkxhdGV4SW1nQmFzZTY0IiA6ICJpVkJPUncwS0dnb0FBQUFOU1VoRVVnQUFBRzRBQUFCSEJBTUFBQUFVMW04MkFBQUFNRkJNVkVYLy8vOEFBQUFBQUFBQUFBQUFBQUFBQUFBQUFBQUFBQUFBQUFBQUFBQUFBQUFBQUFBQUFBQUFBQUFBQUFBQUFBQXYzYUI3QUFBQUQzUlNUbE1BSXUvTnE5MjdtVVF5ZGxTSkVHWUYvc2hKQUFBQUNYQklXWE1BQUE3RUFBQU94QUdWS3c0YkFBQURoMGxFUVZSSURlMVhQVzhUUVJDZDJDYUo0NXh0MFZJNHRBanBESWdVQ01rQkNTRUs1Q2dGSFVvVUtxcUxoQkFWU2lRS1NsT0ZNdGRTb09RZm1BYmFXRUhVcEtNa09ISENSMkI0KzNXM2U4azZaMnEydUp2Wm1iZDdPMjkyZDQ1SXQvTjhvdTBiMjdCMyt3U01jK0ZDaVJ2TTNuMG0yMU9vMzRmTm8yMWxBVHQ4azNoMm9XNGxtbCtZaHQvbFhtSVh3L3hNdENIQ09lWWp5eXlpdEdMcFhySEJ2SllhQTZ6Mk1GV0hTSnY4dzdKaWRtNWF1bDlzMmROUnhEeElGK3RIVWVCRW9ZVHBMZzd4VGswVm5rOFYyZ2J1bGFYN3haTHRWd1VzRCtjWXJtWkhyd3Zjcm44TzI5S3h4cy9OT1FaWXRaYVhtM1Bnd2ppWlBUL25SR1ZPMmNyUE9WSFZDa3R1enZHRjVjZkpaK2JuUElGSUlUL25EbTRFemgzY0NKemJ1RkU0dDNHamNHN2hSdUhjZ2xFUkdkMjBPM0xLbzNCdURmbWZjeXNZaWZpdm5DL21QZHVUbWFUZ2NwN3YrQlJBaC9QeWdUdW9YM001THgzN1BWMkx1ODlyOXUza09ycGFacDkzWjF5elYrdTRaM3UwNHZWMERKbDlIamkzb2VQcEtobk9wL3F1MmFjRkdjNExkbzNnQTZIZjVaeW9hMTFQUTJBdTUzQnM3V252OTROYlFucDl0WCt6TG9TWEMvMGJQU0hJNW5LTzY0TG5sT0hUZmlUS21IVitjRWVXTnk5NGR0bXFCRnpPaVhaTWlSWEZGVDZtS1g1T3VQUG5hSUxmRXJVNVZvTmkrTXg5M21abG1VU1dNdmZhVjZBV2NlVkg5eUVVK0p2R1pUakhzUHBhRzRkSHlGK2tOczBINHpMS0pYeUJiSUp6SjQwMytZK3lOSnBpdm5CSmFGWHVyMktwaEZIMVhzbHdUb2pTYitHQU5jVW9pTGd2QTRqRnFEcTJwTjlaemllUkEwc1NSb3QxbWpSTFI2R3AxbFhVcThod1hnVk1WeS9CZ0FqdWFoQjhSU3hISytpQ003SnJ1QXNmZ0VJSXBjZllKWmxKZGUydWMvYXpJbkFDYnYxcnNsMWZrQ0N6RU9sZU0xRm9tTmgxVmNWWjA3NzJ5NnFRTi9pWHhKTjJSNG5FZTZKbnh3Wm8rYUZ5RmM5TkUxdnRMZ2hkU3MxZUtUSUY1cUoyQjl1N1h1L1VZTXB6OEJqTFhnUllSUzMxT1VVYU0zOFJGVlBKRmt3U251S2RkaUZMMU9nSXUrcmRNRW1ZT3AwaWxSamNpMmF5Qk9GRUVrNDBWYS8zYVpLRGFvWStHYzdHdkJlaERBMURYd2ZiVHpUazZ4WVNma1dadmMrdlpwTnVLN2F4aThRNnc3b1hvUXh0bmxGQ1M5YzFSWkYzbFROdnF4Q25pbXpNNytSN1hHVDFqamtwbE8za0UyeGpOV2pJa2pVcFRBdGNGRXZaL3dEYlBXbWRNdlFGNFJGOVBQTXpxK1lmRjZlU0hyM0RqOFNSZWthN0xVNCt0R0I1VHJ6UWdpZURlM2o5QlZYN1FaemN1dkJuQUFBQUFFbEZUa1N1UW1DQyIKfQo="/>
    </extobj>
    <extobj name="334E55B0-647D-440b-865C-3EC943EB4CBC-7">
      <extobjdata type="334E55B0-647D-440b-865C-3EC943EB4CBC" data="ewoJIkltZ1NldHRpbmdKc29uIiA6ICJ7XCJkcGlcIjpcIjYwMFwiLFwiZm9ybWF0XCI6XCJQTkdcIixcInRyYW5zcGFyZW50XCI6dHJ1ZSxcImF1dG9cIjpmYWxzZX0iLAoJIkxhdGV4IiA6ICJYRnNnTVN0NFhHeGxJR1ZlZUNCY1hRPT0iLAoJIkxhdGV4SW1nQmFzZTY0IiA6ICJpVkJPUncwS0dnb0FBQUFOU1VoRVVnQUFBVzhBQUFCSUJBTUFBQURMekdrZEFBQUFNRkJNVkVYLy8vOEFBQUFBQUFBQUFBQUFBQUFBQUFBQUFBQUFBQUFBQUFBQUFBQUFBQUFBQUFBQUFBQUFBQUFBQUFBQUFBQXYzYUI3QUFBQUQzUlNUbE1BTXU4aVJGUVFtWFptdTkySnphdHBGUzg1QUFBQUNYQklXWE1BQUE3RUFBQU94QUdWS3c0YkFBQUhJa2xFUVZSb0JlMVpYWWdjUlJEdWRYZm5kdGY3d3djUmtTUWFIK0pGbU1NWEZhTzd4QVF4RUhKRVJFalFtendaOHNQNUI0cUN1eWo0b01pZUVSUVUzZmlEWUh6WWk2Z1lqOXpjVTFSRTlnZ1JJU3AzQnY5ZTlPTDZFM09idmJLNnAzdG1aNlpudGpjejJjMUIrbUc3dTdxNjZwditxYTZxSldUbEZPMTVmYVpBaVBaMS9mdlJsWU1ha1piaHBONFlKUnZyaCtDL2xRUThWNThrZmJBMkRaTmtFSERsVjB5WmZ3K2htczM4bjRRVTRlQ0tnVTM2bWhSckRmUVNTUVBNQ2VCWHJCV3RpN1hlOWdsRlZvRTZ3Wk1DQ3h4bUN2N2hyWXUyTXNjb3RESzlsMzBBd3haT3JkaEQ0TWt2VkJZcjNXQmNpL0F2R3NUcUNZNzdHZWdkOEZRVjJGcTJRVDk0bGpITXc1VERlR3NWZWdjOFBROW8zOXFYd1RuR0EvQVE1NzN2U1JOaDl3eDRGclYzOEpxa3dONmVJb0srOFhZVjRLK090bCtYVGpreU9tbzMxR2RsQUFUM0k5UGZ2a1FHRklBbkxvRFIzNGU0MTZuREppUUgxaDBWYzFTQXAxdXZoWmdZcmI0WmQvdElSeUtHNEl5TFh3VjRGdGE0NWtUdjNJRzR2K2xNekdxUDllc0o4S3NSOTd1ZDRjYjM1eS9YakY0QTM0cTRmM1NoVU9oVVBkdmVBK0E3RWZlakNsRGRMTHBsSVJJZmMzTDNnUjlBM01mY29CUjZTWUJaeXBZVG5sVzNnV3ZvWTlSTEZJSnl5WHc0UzBpV3Z6LzUwM3hlbDRGck5ZREdwREpteGxpRHY2a1pCL1lLRnZFaldPa3U4R1FSb0RuR1ZhdFdRSUhuQVNoL3luNkZ1Z284c1lpNEM2cUFPUitlYnZSbnF6cGI4VHgrZzFYaUFiN2hnOGI3VE40R3MvR3pFTzJyMFkyRnBXRWZXVXE0NVhkOS9XTnNSS09uTzlQTVE0bVFCRVp2dk1RQ0hCOFVuWGw2L1ZDM0drSjhhMDNkMkdWMlVGdXAwcmIyRlY0RmdJL1k0Q0lha3VMYUxEMHdOY2VkakFONEZvNk1ZaVIxRURmMEJvTnNzZjFtTnlicXhwNHgzTFNBSGdwYmVwa2t5NWE3dmdkbTNtNFlaQnhtcW8yQ1BTTU80TVd6S0M0RHkyU1FodU52QUdZUi9LVVRON1lHVFhxaU5OT1N0TW9jd1F1dHZhalBZQ1ZLRE1ENzYyei9kUmlyemJGdzlwd1EzbEx2QTNVM2RqL1E4NHhsTmN0THNLYnZKd2JnRlN1L1VZVEQ5T0tQNDBIMmFTR2R1TEVwWFRpQ2c1YnQ5b3REU25UZ1NaNFVLME9kZXN4b09md3IvaUN1dDdJYnU4ME8wakoydE9iSEhoMzRBTWRaQWVaNDZ1eTk4Q2d5TzNCakU4NlhweThvOE1vYUMyVVptUCtHSzc3Z2dVMElHcmVDanhoQXVNbkpzbVg0WnNvNG82KzRQbW5KTFFKVGM1c254R0tEMnhINW1FeTloSVpiTnN6Sk9mYk1TM2lRRkJsNEdqTjZyT0JTczNvejNsQnZvVDZob20vVjMzSzU4NUpyTGtSSEJwNFRWeEhkRUNGVVVyK08zdXh6RXJxUGxMZXVDcVBQUzE4RWEwcGs0RU04RkVSZnlIbVBmWEFJb1hHUFN2eUFHemZIcCs4SmVJUFpjR1RnZmJPV0dzeGNvek1SVXJZZzh2WVJHOW9VL3ZxUWxMNFVJaTRJK0s1TlRya0xybmM2bSs2VVM4TUU4R241aUtDdVFreHRZMlJNZ0lQQlp1dzJZVlpNbGRRQndEVzgyMEdsSkJGRHlPWE9Ga3ZIa1VpZnp4TkJnNXcreEs2S3R1dnVwd0RlQ3VNTkFJNHB4c0J5VUNwdmdrZXowa0ZPcEE2TGlOSUQrTGJaYXBlZURXQ3h5QUhBeVNsYmdMY1I4SlNNVzJZOFZCblpqUnQ1SkpTbGlIWnpldnJrcjAvY0U4b1dneDBYOGxHamFJYlUxQ2xmWjRRd3pMZTlLbnh5MElxM3lsYktIWnFoWnR3V1I4T2djNGJkOVRWd1M0UTE5STI1Q0hFQng4aFF2RVF1K2I0T0RUelBTQjVYemdqT0h3KytxUzVDWE1EYm1uRmJLdzMxbDRmdHJydUIzNi8wOTBwOFp4ek5PQ1lSbEFwTHJoVGtyUGorMmk2V25FTlE0MXB4Tk9OVFFtYTdtcVd6eHFSY0ZMaDB3RWVNQy9pRWZUYXpDejRsWGtLd3M0aEhSWGliM2ttZWZsekF4KzE0YStLMFI0V3NHK2dzb2htWDhmdHBjUUV2Q2hlRGxPZjhXdnlVKy9GTXlKeEZSYXNhdytYVU5qRlVwcjFTWnNrUFUwSUpjQmFMdGh3Nkp4bnMya1JlOFJwY2l4clFHK1UrYUtwdVVKWHRDM1VXMy9HeFZWeVhjMit3aXg4Vk9FWmFOUEJCYThqL3pSc0kxdVZCU1ozRllRK040Q1UzYkpwbVR0bHRid09Cbi9YU3ZQMndKeitQMnBIL01qditxUVRyOHNwRlo3SGtwZUVLRkd6YWZpdEhadmRiRzJoLzJ5NVJHSERjV21vR3lqcGZjWkVlYXRVUjJNNGNOYnhqYU1nWEJDMWhXamt5MFhmVlEvWWV1OGl1VGhqd0l2dndKTHpKei9oZU5ZL0ZKZC9WS1RzdmNLVnB1SVphTzRrcWJ2VXJyUlJKT3d4NG1hV0Jjc3U0VWdaTzFjd0ZpWUJPU0FOMjZuRnJVS3k4Ny9PbkQrbUlHK0N6UHg3L01rUjRHUEE4ZklvekY2ZnduOThGYkd3TWkyOURWRGhEMmp3UE5YZkFZWWZxYWswdzBQd25UR0VZOEF4Tlp1NXNHS1FmbGcxdEIxZnEwdE5oSndmTkFpRlhuUW9PbFNicTY0LytZSlhwNjg0WE9Oa09kUk4rUVhBSG9LRzNqWVZWUGdJek1PdnhKUHlrd2h2T0U3YmloRHh3dlBFd20vK2FQbUkxd3FXMUg3M21Pemo2bTgvQ3Q1L240d2dIN21PL2VBaVhnSGQ3TDdMcXdVMjNvWVhyU3lsbURNS2w5R0wwK0ZndnRGN1NHV0VGWG1oOXBGdmFJMFlFb2QyWTJvTFYzU3gxUTNzRUhhWWJydE1yUkJEYWphbUp6ZmRLeTVYbm8veC9qUjFRUTBKVGRPc0FBQUFBU1VWT1JLNUNZSUk9Igp9Cg=="/>
    </extobj>
    <extobj name="334E55B0-647D-440b-865C-3EC943EB4CBC-8">
      <extobjdata type="334E55B0-647D-440b-865C-3EC943EB4CBC" data="ewoJIkltZ1NldHRpbmdKc29uIiA6ICJ7XCJkcGlcIjpcIjYwMFwiLFwiZm9ybWF0XCI6XCJQTkdcIixcInRyYW5zcGFyZW50XCI6dHJ1ZSxcImF1dG9cIjpmYWxzZX0iLAoJIkxhdGV4IiA6ICJYRnNnWmloNEtTQmNYUT09IiwKCSJMYXRleEltZ0Jhc2U2NCIgOiAiaVZCT1J3MEtHZ29BQUFBTlNVaEVVZ0FBQUpVQUFBQlRCQU1BQUFCa1BWalZBQUFBTUZCTVZFWC8vLzhBQUFBQUFBQUFBQUFBQUFBQUFBQUFBQUFBQUFBQUFBQUFBQUFBQUFBQUFBQUFBQUFBQUFBQUFBQUFBQUF2M2FCN0FBQUFEM1JTVGxNQUVHYTczWGJ2aWFzeVZNMUVtU0k3d3F4UUFBQUFDWEJJV1hNQUFBN0VBQUFPeEFHVkt3NGJBQUFHSWtsRVFWUllDWTFZeld0alZSUy9TWm9tVFp1a0ROMUtDZ01pdUhoRnhvVUxTUlFVQk9WMTZ5cmpDSUliMy93RDh1TFdoU240QjZTZ0RJS0xkT1ZDaEFxQ2kwRkl0eTdxeTBJWWR4azF4bzUxNW5qdWZmZmpuSHR2R3UraTczemY4ODc5M1hOZUtzVG0xWHI3QnB2T3ZSdVVvYXI0S0pRNVNYcms2STFVRTA1dXNqbTQzcjlKelhYOWZ6bnZjWjNzTlU5aTJGdDNsaS96ZlhiaDBDamp6OG1TT3hpck9zQ2I4TGZoMUhQTVdhWlRUQXZPUWlGSytwakVyV3hFZEEwNElseVV6SzlpNGhvOEVlSnJvQVdhUWZ3TmlQc1dIQlBPa0FXTVJBT0E3RlBKL2pES3RjK096TUJmT3dDbllnYndwMVBzcmltR3MwQnF1R1NzWW5ZQlg2Z1B0UGdKekVNN1g3SU45MzJSbUFCdWtBS3BWd1dlQmxhaG9CcDV5YkgwSEFNV3phd20vRzdJbTU3cGRhQUYrRWVJQTVyS0JDNENxNGhnaW5YbWF3L2dHVW9lRWhEME55TkN4dGlDdS9KQkZxTGhNV0dSM0tFNWNoWGo2dkFYNDRYQVl6emlJb1ZkTG9weUZWaDU4aTc0Wjl1RGdXZXpoaDM3QlZ0SXFMSTE5SU16TFdGbVBxUVQ4SUdaK2dMaXpzaXVPalVpS2dBSWgrUU9oTGpoRm9hcjBic2loZWUrYTl1M01LN0JzeXB2REYzZ0k2QkxiaE0xRE9rTzhLR0FYY0xyTHpNZmIyRVFJMGw1RDZ1Q2YwVnovM1NNWi9nY2MyaTJBOWlmQjVCNGRHZjVrZ3IwS0YxK1NpTW03aFVhR1poRmppN0EyK2NBbWJvdURWaVZoSWszY2UrMFpTTGgwNmdGM3ZVVHkwaWlDcS9QSzRWOG0vNjlmZkVEN1NGZFYrdTlqeTh2eHdDdlhsNWV2bXZkOGE1YldoR0ZQSnM2am9PbVRQNUZsNHJzRkdSSUNObm9lUm8xRHpTTjFWeUd6T0EwUHhNQ3kwc21aNVBmN3FHZnhqWWRJaGdrS2I5UkNuaExYcTBwbTFjWVdlNWoxdGhMUTNRNWRqdnd2VElkd2tvT2dUN0xDd2YrWEduTFB5bC9aU0VXdk1QdDZsZEt5dmFiMFJraldxQjNVckVxd0YxbEFkazlTTzZXZTJJdDhDUmxYcU5TSVAvaXBUbDBIQ0tBem41VUpGeVFhZU9pVE9GWFZnRzhrUGRkTEh4amIzN2w5TkJGeTdSaFRFaDVQWnc3WnlGWWxrM3doMG5CR2x6TklBRDgxcVJDQXIyN0NIMVpCckxHTE5HdW5IZTQ4RzM4b1NQRkxGYVh2YkZVODFodFhRODhNYSt1MGhaakRkUlQvWmtFTjduUDhqS1dZVHRSbW94V0NHRXpOL2JsODl6MUVhTEFXcHdSMXBBc0ZoNjFrZXRuUEZZdnFJVXlUK25Hd2VUQVdmTFlpeTdaS1VPNE5XQjVCWk1Ea2UwQlRqbUcrU3R4Um1xUFI4MXVEQnJ3Y3pRWnBGRjRZU2NhR0F0NU9mMHYyR2dzdkxZR3ROWlhFdlJFd2c4bXdYR3ZQZGZBQzJNNXBOY1kySlJqSGdNbHdpdFdSVXgzcEhjVFlwc3lwWFFxUHpuOWhmQWErRExrV1o5QTJCeDdOcFBnTk5BQTdTNUt1K3FJMkdQSE9yVHNMSVJOTDFabGhOZHA2ZFNqNkdOOWRTaC9KL0RsOWZ0U2lmRFNkc016WXM3Ni9aZ1BKV20yeFpCVStVbTVwbmJDcE1ja0ZwdERxVGZBMEs3R3d1ZndJY3F3cit0ZlMzc3IraDVzbGtZZ2lIazdjOFNmSE5hNC85TXluVjNXRWJlTnVOd3Y2SENZdzBucGgzOFhvUG9JUWtmSFNBWldoMFNQNEFjL3ZrSUkwbk5PUUJWcW1Pa0V6T1RWQVNka05tRHViQjlsMGlkWXh2UERoRHJ3Z3E3WEFiK1ZDV21yQ09lUjNzSTljbUtBbURuQzQ3aENnTXNpVmxKdVBpYnVYZm8rSnRxTUpMNkFOMUE4SG9paDh2cVIvUGFWNWhtQi9ZVFcyY1Rxa29MVzRWc2h2c1IvUlRUZ2FyL3lCWjNTYUk3SDVJNGNTMnNpdUdlVGZxMDhnRlVLbjZEeWVWaG04SjJ6a2xSZEFVYkxDdXBtN1BZWVdMLzZadm16MHR6TzNpOEpZeWRoVFpyeU9XV3NUVVkvaEt3MFF2UW9vbUx3RWlJbnB4T0o0RVJEMDRoUWhDZDk1alNXNmtXbm1sVTdJaVUzQk52UHNkTllxa2tPMGdvalJJZVdIbUh2enRRWk14c25EcWkybmd5L2ZYQVJmSjViNDRMa2JvVWgwU3VIRURacWJDS0wyTWhCSDIwVWVuTkpYbTZKVFFRL0hwUEl6WmJtaldBQTh5QWxWOUhnbktwWWZUTVFmTk9VL1RUeHRacHZhSFRsNnVjRFBRZm1NUHMvYUYzb2k0MnhudUYxZXNJaU9LWk4ybzZUZXRUNWRTbElZRG5Ib1gzb3FTMmI2dlp1QlNGUmhmZEtZVzk1SWtTeHZpcUx6YWpvbVRxMDRCWHhIUGxHOGJkdHdicC94VnJMdnAxSUQyQVptL1hXY3FpTFlRVSswU2IzK25iNnp0elhFNzZ4cVZjTXZYWk5mQU15NXhQSDE3YzI3VVVkNnVzUFdacE5OaDgwaVRaZEJ6NXBVNGsySytMTnljNHZuR2RjNVRQTC9nZlI1QmxOY3JCZ0JnQUFBQUJKUlU1RXJrSmdnZz09Igp9Cg=="/>
    </extobj>
    <extobj name="334E55B0-647D-440b-865C-3EC943EB4CBC-9">
      <extobjdata type="334E55B0-647D-440b-865C-3EC943EB4CBC" data="ewoJIkltZ1NldHRpbmdKc29uIiA6ICJ7XCJkcGlcIjpcIjYwMFwiLFwiZm9ybWF0XCI6XCJQTkdcIixcInRyYW5zcGFyZW50XCI6dHJ1ZSxcImF1dG9cIjpmYWxzZX0iLAoJIkxhdGV4IiA6ICJYRnNnWmw4d0tIZ3BQVEFnWEYwPSIsCgkiTGF0ZXhJbWdCYXNlNjQiIDogImlWQk9SdzBLR2dvQUFBQU5TVWhFVWdBQUFWQUFBQUJUQkFNQUFBQTdKVUx3QUFBQU1GQk1WRVgvLy84QUFBQUFBQUFBQUFBQUFBQUFBQUFBQUFBQUFBQUFBQUFBQUFBQUFBQUFBQUFBQUFBQUFBQUFBQUFBQUFBdjNhQjdBQUFBRDNSU1RsTUFFR2E3M1hidmlhc3lWTTFFbVNJN3dxeFFBQUFBQ1hCSVdYTUFBQTdFQUFBT3hBR1ZLdzRiQUFBSjJVbEVRVlJvQmIxYjNZdGtSeFd2bm8vdCtld1psaFhpUStpUmlBZys5QkFTeElmUXJhSWdxSGRlZmJIWCtBRVM4ZTQvSU4yUjRJTkNlaUNRMXg1UUZpRVBQVThoaU5BTkFSL0NZaS80SkRoMkkwSjhtMVhiZHRkSmN2elZ2VlczVGxYWHJiNzlzWHNKZTAvVithaHpxODc1MWFtYWpoQ0xQbnZmREdoVVhnMHduekZyOU5QUWdORnBpUHNzZVR0MEhocnV6czF4aVAwTWVmV1Bnb05WNGk4SCtXdGozbjVwOG5Kb1R2YnBKRHhXZHhKU0Qrc3V3TjBtK2pyOU42RFFDVEdsM2g1ZEJ0VFh4cXBqd203SDdWeDdaVHJONVNsRzYvRThpVFh3TittSkVPOVFmaGdPYWU3Q2J0SFpHanhKVE56K1UvVGF5K2MrYXlOcWl6SlI3cHlVNG4vNTFLeStpdnpZdFR4dkVVM3czOG1zc1YyaUN6RWsrdmNzSyszWkx4S0F6VW1lK21MOXo5SGtNNkwwRHQzTXp1aytZV1hybEo5Tk5SclBIK3dXM1pzdk5GK2lFcWN4ZEo5bVY3RkxtSXlJY21PMFJCL1BIMEJzckdmdDM2Yi9KWU5waC9uSUhlbEloeENvL21lSC91bG4yTDNSamQxZXFsVlNFeXBFVjNuTXpKRHN1cE0vYlYxNnlLUnp5UjRpZmVWbm4vVG5BdHVkS0QwZytnUURmSENjTjBwOVBqaEoxUzI2bTJlaGVIL1RCR0RzcGpDQTZWSEkwbTcrWEZ0cTIvUWZxNzFVSTZhRzFtdTZhNCtrUDlWTTN6dlpEbndNcDY5RVU2ZG44U1ltN1V4clhidjJqaWdNTEZYemtkcUcvOTFaUFVodnNjRGNJaHBZQTExVGVJQm0rRHVNcmFFYlZJWlZsQm9TWmFLSExnN1ZLSXpuVVppZEdSWkhTVkthOWhKVUowdDZJWkQyZHU2TTJGZDRiTzh5WFErYmRXM203MjFNS2tqeWdtT1BuTTJwSC9ia3NQRHdHM0tIVyttQmIyWVRSQWxpbDBtYzZSbm15Q0NiaDh1N0tpd1RlSDl4R2tsdkt2UVMyV2tQeDJlM2YyWjc2RVFLWTdsa1pMREZaUlZyQXlrWkZwTXNsc3l6UWVGcW9sVThsenRoUURaajVsRkFTdXptK29HakEwM2pEUlN3azR2eEpObWZRYWNQWDVxOG1BaDlHRTEreWFWcllVdGMxRThES2RreEl6WUFYd2F0SGwwTHpGaVlRVmxVNEhHeVFtV2Fwb1RXNlliWFJvdmx2NGZXNmtZR1NBSCsyWk9qanBMbDNHSnQwRmZHcFpGYzVQcXJ4K0o5WGxrZGhhUGRNdU50MU5MNlNQSGdLRVpKbm9PZlhWMTFpRjY1dXJyNmp1cHlYMGhFdTJza1UyOGJ5TEVqRitFTGZCSzNIRHl4RlF1MG1xNmpEYVkwZEtlTThVQnVPdUJZbm82bFFFd1hyY3Nrd0EyZWlCMGJUNlRjWXMvSWRmUXUwOGRYc05ZTWVjczU4OVhTeTdJUmZVUHVyRDBMbEpHWE0vb0xkV0IxWldtc25yNmQ1aDFueXJTWWVoK3h2UUpkRllVWVRacktQYVRPRVZydXptT2x4bDZmZnBEMy9KRkpKU1RNNVRzYWhRUHJta093RVB0cXBXdXB5ZGpDRSt5QUEzZHNnVk5RN25QbVNNODR5ZzVyMktqWVp1QW9vam0wTTdsMk54VnBwaGtKeSsyMFEvNkxUZTdFdEJRRjJNaDlkRkpySlpoanJ2V3RGdXd3ak5VYTVsMnoyZkZKeWhxbGsvZDNLekN3MmQ4em1wcjZSYTZmazRHV1VXL2JOYnVGdUdJZjRTaWkyZUw0SS9iMGFhT3U4dWFETVZleDVwY3pDdEsyYTJpeGlOMGg2L0I0KzQzNHEzL2haa2RjV0d4cU1DSnZiVWpGNndJK1JrYmJydGx1WTNOaWtmSThUZC9yMHc4elRYa3h3U2Y4U0gwaUZ0a1gyYXM2V3JmbTBIYjBpTWZWUVh4ekljUnY2TnZHVTl2UlF4V0R5RzlmWkZQUmM2Q3hiMUVoUjd1ODZCaW15ZEJoMjN2ZG1sRnROcWZraXEwdzBzTEYzN2Fqa1FYNE5RYlNGWlhETzVSdVAzS0V2cmQwUThCY2VzWmYxZEdPdGZTMm95TzI3ZTNUOTVMUlN5eFQvSTVXZWNBWWp5UHZWeG4rUEFyT1BERXl0cVA4YUtkV1htTFNRTXY3SGUybE1LcUY5SHZWR1cyNmpqYTBaU0g0MGE2dnQrcXVXVmgvalBKMU1MWlFVekhMckw4b1dYTWROZkVGbk1tT2R0aWtsRVYyOHJTelhvOFlzZURRZlhpdjZ1alFBcE9ZN3gvQW1Td3FEclBSOTgzTzZIVVVCWUpHZnVhbVhCNHpCUmFqWUtQckh1NFVHa0tkM3ptYUFuM0hsSDcyenFRR3pJRlJPSHBhMENXLzJCRmJYL25aN0ZKc2sySDBkVFpOZ01teE10WHlJVHY0ZkwvU28yS2kyNW8yNzkyOGN2VEJURDFxbmV0aExmTkNDTnp6WmJaNzJiYUlTdVZDamRRamR0TFdvd05HRzVwbWIyLzF0RWc5YXQyVW9HalVPWU14cXV6bXRKWGxGUnc5VXc1MHMwN21FYlFlcHMyTk51dEdOcDZ3WmtvdVVvOGlwQjVuQnRDUXgwZjFJTThHbXU1a1B1SDJwSzE2cTFrOGFERzhlOW1NVngreGJwZ2VzS1lpRjZoSHNkckdOOHdXSzN5YTdINm5uNjB5SEwxVXd6aG5wclIzbEdrMXRaeGt3UFE0RlZqMjN6NDd4eUlSV0RuYVlaeUlPOXBRWTIyeGJ4U2k5Q0RwampKVWlNNllUekROV3N1UWZON3NlaUppcDJIaktOYXdvY2JaWkY4aTk5WWZveDlocnY1dWVqQTladjY0ZHdDTVZaQkU4RjlvVVdEVmlhWWxWaG5rampNa2dxTjNsUXlXMC9pQ3JKUXhoSm43T0dYdnN5aVNFS0s2bGU3aUwxaHVheTJranhrWmMyTUtZRU16UnlGeHJsWEZOU1dMQzB4VER0WWFHUTlFTllzZDNyc0lEWUI3cE9VN2VoRFpnYXd4eU8xMUZITitvbFZGRFg5SFI2TVpxNm5UMXhGS29NdWpQMU5haURBUUNRUm9HRlZNdFduRjJZU3dHUlYxc3hnQzJZNnByTkRuVll6ZU1YRWpiZGF5Z0RFakxFaHRrWTU2bkRvSFJobVoxYzVhbHFNTjNkMWlveU1wVDNGdjloZ3JKTU9uRkxXMVZQTHVNR01XbzNnRGYvMXVwOUpEdnZMNDB4QmJXSlAxREVkeFZXTFE3SnErQml1ZGhtZ201djdnL0dZaVpzYUsrMlpMZGxWMkl6Y2VNazZYcDRvWDhQRXRaclBmcHQvaGtJcWZPSlhwOFhIcDE4NjlDR3pMZVY3dDJZMVRCM3NNam1BUjJXSHMxbjFiS0M0OXpmWXI3dE0wb3RlaDhqbWF4UFI3b3l1cGJicXhPNVpxUFVmVDc4cmZERTBIWEgzRXZUQVpCL0M4cDhVT0xNVC83YnVUUHllY0YrTHZwNFNXazNlKzJXSEJkQzVPdlE5b2lXbDZabW4ydWUxYU50c0E5b3RNTHViWmwvVjZpQ3FET2crN2NOZmZmaFcvOXNXQkxjNWhGTC9pMEJzTFVHdWNDYlowSG1ZOU9VVFRDdjhjb2VXNkFUT1hSdFBjZ2xzYmZOVnNGa2JXUjBWc0QvUHhWK2dEc0xOUU1DY2xhOVBlWVdrZkdxdXlsbHp5ajRBbFBqWWN1SzBhN0xnc042Sml5WHpJeWdaamRHWHFIejk2S0g5WXc2Qkgva2hya05vZHNvMVZZT004THpKY2RjVWpxSDhNbkdTUU9kZjJKTlIwTnRpL0Rpbm9RYXZZOS9qOXllMUZwWVpiN3BvMWM1amd0SlNxWkFWOG9sODJkeFM1OXJEeDI2c1RrRnlJMVVzY3JUTzRoUHF1S29yMkhjOGlLMEJ5eGltdkNVVWQ4NjNrWU9xbVNTK0ZUSHZsNVo5d0JvNjZwM205aG9yRVl4YU9mb0xOK1luTjJvc25GMEo4bG41aWR4K3lTcy9tc0ZhL0dEWXdqVUpralNaam5IRk9IR0ZVQk8rOWk4ckk2WTcwbHVYMHMrYUd1Z1JtWFdzaHF4TkF6bWcyOWo3MVJ2eURuN3QrQWgzbUFsUzFTSGdzNGZvZWZVazhYeGo0OW1qdS93OVF0ODZqUzNpVXAzSWZ2M2kyVHp4NWtySy9PUzhBRHpVRWg2d3N4M3NoK3RhNHNHWTVoWU44K2FaektzbVhmTXFjVm5qMjkrWjl5Rk4yejVqZm5nRUl3d1BWblE4TGx2eFRiUFFjeUxXR0t2RnEwZUk4KzBibHI0RXhTMjhHbUN1eC9nOFd2T001R1kvV3BBQUFBQUJKUlU1RXJrSmdnZz09Igp9Cg=="/>
    </extobj>
    <extobj name="334E55B0-647D-440b-865C-3EC943EB4CBC-10">
      <extobjdata type="334E55B0-647D-440b-865C-3EC943EB4CBC" data="ewoJIkltZ1NldHRpbmdKc29uIiA6ICJ7XCJkcGlcIjpcIjYwMFwiLFwiZm9ybWF0XCI6XCJQTkdcIixcInRyYW5zcGFyZW50XCI6dHJ1ZSxcImF1dG9cIjpmYWxzZX0iLAoJIkxhdGV4IiA6ICJYRnNnWEdaeVlXTjdNWDE3VG4xY2MzVnRYMmtnWlY1N0xWeHpkVzFmZTIwOU1YMWVUVnhoYkhCb1lWOXRlVjlwUjE5dEtIaGZhU2w5SUZ4ZCIsCgkiTGF0ZXhJbWdCYXNlNjQiIDogImlWQk9SdzBLR2dvQUFBQU5TVWhFVWdBQUE1VUFBQURTQkFNQUFBQW9NL21wQUFBQU1GQk1WRVgvLy84QUFBQUFBQUFBQUFBQUFBQUFBQUFBQUFBQUFBQUFBQUFBQUFBQUFBQUFBQUFBQUFBQUFBQUFBQUFBQUFBdjNhQjdBQUFBRDNSU1RsTUFNdThpUkZRUW1YWm11OTJKemF0cEZTODVBQUFBQ1hCSVdYTUFBQTdFQUFBT3hBR1ZLdzRiQUFBYkQwbEVRVlI0QWUwOWJXeHN4MVd6M3Evbmo3Vk5pUGpSMEs1NVJRM2thNjJRbEkrb1hWUFJQMVhWOVI5RXExVGF6U3NKSWUrbCsraWZTb1JtVFJBS1VrUFhGQVFJaWRvOFFRVlVzTTRMU3FxNDVWcUJVSkdJMnFTSUlvVmtqZmhVb25SZnQwM3k4aHhuT0ROejU4N2N1M1BuemwxZmUzMTNaeVQ3enNlWk0yZk91VE56enBtWnV3Z05odXZlTzVobmMxTEpnUngrUFpWMFc2SUhPRkJvV1ZrT01DV2RHWVZIc0pWbE9rVVhwUHFuTzlqS01zaVVOS1ovNFZjZGtLU1ZaUnBsRjZTNUJYSzg1UU5XbGtHK3BESDltZTF2L3c0cVdWbW1VWFpLbXEwc2xXeEpaYWFWWlNyRnBpVGF5bExKbGxSbVdsbW1VbXhLb3Ewc2xXeEpaYWFWWlNyRnBpVGF5bExKbGxSbVdsbW1VbXhLb3Ewc2xXeEpaYWFWWlNyRnBpVGF5bExKbGxSbVdsbW1VbXhLb3Ewc2xXeEpaYWFWWlNyRnBpVGF5bExKbGxSbVdsbW1VbXhLb2xNdXk5dmhiRVMvSVhvMkQybThLdElURlV1NUxPK3FnT3pXaE1SYUlOcGJsMFY2b21JcGx5VkM1Y3Q0MDVOWS9rMzhqcGVZdUVqcVpWbC9HRi94cEhidW0vaTdYbUxpSXFtWFpldmorSHVlMUY2YWtnVHI1VTVLSlBXeWRPN0JiM0ZoemIydktrMjRQSGRpbm1tWFplRUFpU1d5dHJvaEswSVRJMFMzbzJtWFpmNU4xRDF3KzFLNEVmWHc0cVJKVVBUWFFKYkVob3NYVGxEL0tMNk9kbkdEOVdkbUMxWDZvbXNURnpPUVpTMmVJQUU2QWJzZ3AybDBTNUxTN0J1b3hwMEQ3ZVZzRWsxTDJFODQyamhhZXdheXJHdllHbEowUktLZ1MyZENNSk5zZWRnM3QxQVQ3MUFlWk41QzAwSVBvbG5wK3BlN3pZRGUwaE9oUUFheUxHdllHbEswRnRxZWFRRVpsd2ZiVWpncm1ucFRRbEsvaUdieEhzMlkzVWZ6a24waUFhVWt1bUh5dFlFY1hnbnJqb0VzNXhnWFF5Zk8rMzdpams4ODV0Ny9jeG0rRk5hY2VmNHV4dDhQUU4veDhWY1pmaW0vdFlxS3JrMzVLa0pUZUVrcUcyMzAzdWN1NDF2L250THdPU05LaXYxbEU3amExVEFvQTFtaUx1UGdlaGdPbG4vUEp5KzVra3prNnRnTWVGWUgrNVo1bnJRaFVlSTBZR0tsays0MC9LL2lmVDJSSjFaYStDUEdqQitERm91SFJzMzJUSVlsUWpsM1NSbkVhU0xMYzR3czRWNFpSTU55N24ySVFXSXo0c1BRc0h3SDR5MEZ4TWVnaVQwdkg4eExsTVgwVGEydUliUWhpOWtER2tFa0F4Zk9iL3U5OTkveDIvaEhFTnA5MjRTQ29xazV0ZUg1UmdKb1RXU1paeExpWmx3QWd5OTVQMGlBaEVWZjdsQUpNSVdVMHpyYy9oVnZGWmlYQ0ZXdWtRYWVocjhlWGliUmtZZHNEL2QvZzFMeGJyeDZabUN4VU5MWERoTlJFTG9ZdG1LYXlCSzFxSHp3eFNCV1JUcnpESVhkVnhURnpDTGF6NDZxemhleFVIN0F2RVNvUTR6SzR2dmczeWt4THdzdGZMRHFrcjc3ZXR2SVI1dzM5ejQ2c2lMdk5rTWVScktjWmJJMCt4RFFJd1Q0RGFtSllhUHRrSFUzNndpSEFKaVhDTFhKYUt5dmtObFdPWktISldEb2V0ZEplNnJFdU5vendIU3UzekNBb2lEbGtCblNTSlpaSmt2RENRdzBVR3kwUWtUUVRzNElnSkFHdzNudUhFQUl6RXZZd29SVk1rdGFQQ1htSllqdmNVRTFySnc3SWhVYTY1bE9zVEFGNFRVbEdpTlpnazVCZzhuN2hSRE1NRmlNSEdXclpwbGRqSjlVUVJZcW16d2J6RXVFRm1EMkx4SGFUb2w1MmNOMEFYZHByT0t3OVkxM2dqenpTa1ZQaGhEeGdxUXdpRnpET1JhWVJJUGhhTXRWa2psemN3NzdtQ0xJcm5uS1QyOFZja3ZBaDJjYUVEa2Q1aVVNajMwZ2hnZmdIWTlxbmxOaXJ0RkF1VVc3OHJzaXdNM0dKWEtZTUZkRVJWM3NRYk1sUW9lQ2xHV2dVVEx1QmtMUmU2a3FEU2ljdzIvazZGcCtPc3pMam4vVnpodFphQnNoYStCQTMwbEdVMjBuR01xeXpHUkpkRVdUMFBQNVRFMXFLR0hxV08xZnpmSXBQRXM1a01QZlAwZGxmaXJNU3hpSFpMNzNRc0ZJZVhCQ3ZUa2VJaEdaVit1OGhySjBYZDNxc1MwYTRiRTUvNnZKcytNK2lmZHdVVlhwUGpkem1sb253SzJ2MEl4VFlWNkM2cmZzbzdrUzlFWDZTbGtpSDB2eno2a1hUSkNsa1FJRjJoZ0phd282VkZrOTNGQmx4ODJEVnJWVFFZblI3cmg5T3czbUpaakZBWVk2QmdaYVNUM1N3dmhWRVJhMkJBS21vOUhvQmoyRWhCQXJWVUxJb2pONFp5QnZpSXp6V0x2WVpEcUhEWUsxeFZ4MzB5R3EwaEFORDE4RkdMcmxyOTMxVGJuK01wNXF4bk0rdHZnaXcrdlQ1d0tXdkNpK0VuK0NlR0VnR0J1MHpwSy8vbkFwWXRqdWgxWjloaEJFdHZNMmlJdGc1akpKUGhVS2ZVSUZNTVd1K3B2cVh2U25WU25xN2xBVnFQUHFLak9IK0lEeDc2c3IrSE9CUmhMMi9ibWhxV3Bnb2drRjFCZlVkTk5HOSt6MjVRcVpnODl2d3I5bS8yWklEdVg0S1h6cGhmNi9MK29wRWFXNVM0YzdidXJPWlpITll2RDJCVFhTeWtvUWFERGQ5Vlc2LzlMQmZ3SE1oZTZ0ZnpjSVNuS2FRZjMrd2pjZS9zc0tGZERUMy9uc1A2b3JpVnhZV0Vrd0ZkR2NqemlCSm1hTTZGd3JNZXZFQm9jWCtxYlg4S0doTUF1ZHcyNmZ3ZVlIMXh6WXFndXk2RkVEZ255VDR4bDhlQWsvZ1hLVm16cDRUVm01aEpmOCtVMHFIUGRmcElZYXo0OEhibTVEMXZocEdrajE1RjJSZ2RKRU1tQlQ0ejhRK2hsWGIyaEU0VHgvclVHY0V5Uk1EZW9hVlJ4a2N4UStVcDd6SWVyOE9LZ0EvZVU2dkJROXRRNWNES3E5TUNsOS9TVVd0czlHeWhMVm1kUlpMNklKYk85SHd4aEF3SFJ3MERDQU93SklIZjhOcWQyalkyRGVjeW1GWWV4Y0JJY29HM3ZWd2UrYnQwTGNHMkhZV0w1dlc2eDByWUhnNE11M3dCd3JobWh6UG5nOWFtVnBrY2xTcVEwckt1UldGSm54c3dxd0NtekdyeGFqeGhuM1pabWkyNHdMVnlLcVRzUGlNZTlPaWUzZzhJRHBhRUQxaWNCSGkyZGtnN0cxQjNsenVBLzJSVDFFamM4YitSODBMVHRNbUtzYWtHTW9LaWV6NlJKTzJhN3J3QWZ1QVZDZE1GSVhabUhnbGx4WFNDZG9mbEMzbzY1MlNObXN0TVdaby9QUU5KMnJlMjVEd1dwSDN0eXJNbGxHVGtMQmhvK1doazRGbGZ5aklRelVCdnpMTkt1QWlZM1hnejl0Mk5na2FpU01HUWhpUHMzUU5EMEtHcjFhdWJEU1kwRjZLV2FwYXhtVXZqVmlPQXVEZmxHQ1J5SGpWUWJSeGdsWElSeHFnWkl2YkpsN0tJWnB2T3lwa0YzaVI0MzBWem1yNUZnUmZhSEI5KzlLUGt0TkkyZ2VuTEZNelBGSWFVcXlyRytSdW9Db2dkQURoeXNrUWNMdFB0UCt5SnVLb0ZPU3NFTnhuOWcvY2lDdmNYeXRPZDZhMTRMWW1Tajd0RUFtNGk1alBZeWRaVVpZaVN0Qmh1N3RZSGZLNURWeUE1c1pTa0V6dGV1Ym5ZejIwVGhHMWRQMTQ2blZaRldGUlBJS1RtRGpJUkdzSEFtYnkyaHFBNVNmS1RHbmNRai9NL3RWY2hTRm1YMHozdWlZNGk4RWVQQ2lNUGp4c1ZSWjB1OWVvMWtMM25UaHdsZDhNNFkvcFVJWmtVZjJFeUVrTkVydVp0amsvMDhvQ2FnZXAvWXpSZWN5Mm00TkxBMnlHa1lHUGg2blBNMGt2NzNDYWdFNjRVbmZ4ZjJ6Mjl0blJRdWhtR3Q0UDFCVzR5T2Q1OTlORFNlZWNueVM1Ymx4bm0zRytNMDRkVUpoM1JsYmxxVjZxWUVqbmFhR1VHaGpvUVdTMWwrR3BhN2lUcHFoOEtSZzF0VVpxcTZaS1FIRHVMemlKWGZkdm9FVkV4SHFBN0pVbURzeWppNmYzZVhNV0hIWGo2ZG1lU3hNQVB3dTZiS0lHLzBmTlk1ZGFRWlNRd3lmMnhHNlNoVmZuWXRhTG1sRFhJYXVDaVEzRGh3U3NrVG9VeDhCWGZHSFpBQjFmSEJjRHBvN3ZwcEhINWZFY0NkaDBZZjMyQk4reDNPeXpVa3V3aVordTJ4a2NPMjY4Mmh2MEYwSDZxY3NTemdaS0hzQlFrbXZEYnl0d3R4UlZxcVluQ0ZTMXZReWEweVdXMTdHU1VSbTlQdlJSeUlCMUJpUDl3djRIV2ZOQkp2amNyNHlNRE9TcTRhKzF3RmthOElzV2ZlaEZJQnFzcW9qSlFGWnVuNDhvNWxJUjBxc3NwN2lqbEFzQkJwZzJKYmQ0OFVMaHJZelYyUGh1YzdyOGlmaytmUlkwSVYyZUpubTJSUlVNQ2l1WG9YVjhUVG9NQUNEL0M0Ym1BTjlNS2c2TE1pY256dkRvbEhYZ3pud0lpOEJ2dk1ES1lYUEhLN0JPY0RQVlo1YWhmTyt6emxQeXgwR1hXeVIxSUc2OUlsKzB2bGFnMlNRNE9DM1dZVDlyMkp2eTA2SFUvYjcwSXJDM0tISjdFTUgveUNqUlVIcjAxZG9tQURhU1BETkk0WlZod1hiME04MjhkQVdmOVFQRDNMWjRUa2dTeVliaE03ZDBqcG9aTHRQUGVaY0EwZmFiYi9Wa2FjR09GRkdxOEFrUlovNS9xOTVMd0hjaC9CcHJSdkNJTkhobFAyeEZPY1Vob1loM0xCS0gvVWJkMzJXNEpIOXNRU3I2OGZ6MFV0Yk83Wi8rVUhGZi9pMmN0MkFEaTdjY01MVUFQVGRaVGkyV0grY2VORjM3bnFMdUZtM1JLUHpycmhtWFg3WHY0eGEzcW9qdlJDa1JrZUlWb2R6UnJKS2FVTlZkM2gzcUN6ejF4cEYzOXJzMys4VXBNV0w5ZWk0RkJOVHZOcERRSmZGd0JtaXRxOUs5cU1WWVlHNEpkSzRMSG1MVU80cVNPOHFrYzgwL3Q3Tnl6RE55dlA4dkN0RDE4TmV1Sm5zSFBPR1lLQkxZZ2Z2T3plTnRUamxkZVR6dHdDdURlWXF5TEtSZjI0TGRqS1hlQlB3bkRhN0JpalZVRVhCR0NiQjdNcVhDa0hNdk94d0ozaFVyVFJoVzN0QWxoM3h2bTk0VHM2Wk40aHZleCtRVE9QK2t3U1hQRGtVWFhkUG13bDRIcFFkTWhXN29TVXZtS0RDY0U1cGNVcmpER2J3RlRLZTZUTG1IdER2TFlKL1lwTzNBTStCY3dWU21YazBXVDllZEx2bmZIMklodGRBbkgvNTJYc0haRm4yaGhGSWo0MEMyTlBhNUw0ZDRPd2lvTXg0SW9IRUdUWXVnUk5YU0dzTGV5Z25GY05Xd0E3SnBxRXVYSHBhbkFYUEd3Z1huVUNXb0E1VDNEVTJ4bUZyeXZ2d0RjVTc2eHVsYm1QeEgyM29Nb1M5K0RXSHF1RkFQNUlMK1FGWnp2TVJsNi84Q2RuMktKS09mWG9SdGlpcFgzV0dGYnVmUkdDRVpOaGNmQjZ6MXd5QVoyVFd3bldTaGt2eEJTemNOM3FjWFU4RHFSSnRhYVpQeDJVV3hBcWhBTWVSNkgxaEZ5MjcyZVlsaG8vQWUwZUNUL00yeFpiOXdndjlwMVpNb1FsY1NYMXJMdzRLR1haUWxzaGhDdUswY3hWMmZ0ZFJiWW5CMS9FYWlTeXdsOVluTE5RbExDYmJOeFFFb0twZURCSXdyNzdkZ0NkQzkxZmVtcEUxQ3czT3R1Y3JiNUl4M3Y0V2ZlbXU4elExOTVzTUZDMzhxekVoOCtTd1QrN0hXNG1QNEFKMDM4RUhjV29tN0NkUXlQSkJlbkxyb3hYZ2Z4VnZaaXZyckY4dE50K1dtVHVBM1BBVTRSejVvTVFYRDRVSjAvSWtRWURlQlQ2SFozL3dVeDkrSGw5YnpzcUhZelU0cTU3YllSNU1NUGc2ekFaSWEwNjhJb0VGVXVoYWdxcGhZalV5TElWWmJZN2lsekQraTJYMFUzeFNNNmtvNjNjU2ZHRmJTc1NKS21RSm45Tzc2WlV1L2xvRFZzWEt0UTRmQ2E0MnM4dWtSRGdyUXJhTFg3N1UvNWkzdkVwZnlxUkE3MkVjd3Jjc0kvUWVVWTFyU0NxYzRqNUpvWFB3U3VWSnVGdDc4QW83SDBnUkxBZ1ZqYVRWOTBta3BneWo1UElWQktHNW1kZjdad0o2M3JQSW95dTJmVHowNENOMy96M0lRRVFseThLWExoKzh6RDc2Y2NINTIwVldvK0F1ck4wRG1uWWZIRnZ1dGNwTjY5eWNKN01xcUxKeXlEejNJcjc1Mjc4clowRmNoM05hR0ppWlYvdC9CdEQzdjNEdzN3SkIyOGUwVEdMT21pNlZwUmovb2tWZHJOQjEyWk14MTV2Qy9BUk5kclJCNXhWVGs2S1NwUktTbjBobjVtR0drUDdIQVVDeWRjMEMrWWhiOWo4RHhZTkpMYzRLbnhBRzY1RWM1eENoRDhJd1o2R1ltSEpmWmJJTXZJdThuYkRuaHp6UGY4L1lBMWdMZVdFNlM3U1ZVSy9ZTC82Y1Avd3NKOHBZbHZOTU0zV05EYnBhbmVWSTNHZkwyMkVoOWtMMEdXa3dXWmRJVlRYT05wc0FYTnpCQjYzVDgyVFpWRTlYd1ZvR2FYQnRrS0J0ZkFBTmJFaHdxN25OSXdOQWdZeXM1elR4RnhSZEN5N1VLK1pRQXFWL3F5NENZMWxPc2ZVSmJzK1Rtck9RbXVZREorOThtZVRCRWN3ZDhvUkFOSkhxSm8zcS9tbHdrdXNNbkVZVkN1TDF5WXBWclEyak5LSFFZbHphajRPdUxMcGVONVZsbUorZ3hRNUloSHZGZXBJWVNkUzl5a08rMXNFbEVrRzdxMWVXMkhxd0FGb20rTkZZcURGN2JKNVptU1N2K3c3eDRMckY0UThOenFqdmlKVGdaU3FKNmF3U2MwNE1wd2xlVXhyNGNxR0I5SXF5RmV5OVMyM0RnM3dGc2tnb3dnTXVLcTFYVEZFUHNveGx1Y0ZlbHdVMjltYnhldFpaZEZGMjJHeFJGeTdSMWpVMGI4QU1EVTVBM2RGaElBdWtPSVU5NTdPUTFEMDF6UVVQRXczUnI2S0hFYllQdkhlcGM4WEwxa1pDL0FTd1ZjTzZyZldLcVRFYnk5STE0TXBzWWNyZ3IvYTh6YklLRlNMd1lKMjNjUjQvVmxuamlmQ25CaWRVYXZZYjRWVUx6dFZueEl4U2piZThoYU1sSlJ0TWxsdDZLTGwwRjhNc3dVTFdpOGtBaXJqYVQ1RHZjaCtuM2l1bVFCaGpYTjd3T0swL1EvWXNJSHpRdDl1OEF6bTNTN04xNGZsK3RCWUxlNUhoT0FIaHRKWXRGNXpieE1qcGVNTUM2aDAxRURjMEJMNmRFNDJPakdST1M4bG5Lb1hYTFlxUkxBSDljQVZRN2ZPTU9sTjBsWjQyRGlNL2pjZWxYQ2tRYnowQkdmQTVxcFZBL2xHVHU3cEpWa1krcDFXVFpFaVRlR3cvSGpoeCtkcFg2QmkrQWdvL3dUMmY3SUlrc1dDanhpdW03RWNTc2p6L3pqS0M2N2RVbVZVMk1tVG12T0U3am1wWGgyeEJYYTFNV1NwT1JxaWhSQzdBY3dJK1pHam41bkgvTzNKNDVhOWVKRU9TQkcvalYrY1ZFNDFMc1NSa21lMkNrdzMvcVlRMW9Xam52VWFJTW5pSHdURm1SUDJQeEFsN0FTVHdzUllKRDBZQ05kUlE0Zk9tT3l3MTFvVHF2emV3ZFY0eEpVMUp5QkxsWHNOUE01K2ZzbzJoTStmbFEwWGhXTXE4K3lyV0RPYUZJK0lsSFZacGhhY2puZ0M5aDlCOTEvK0JnNjh0UnNDeVlxNHJEeEluYWNSaFhyR2orMzJNYUV3YXFHMHlNRE9leXF4aXpXQmVOSkhuV0tYVmFFZ0NBVTRmSHY2Y3EwQVJOVjNuRXEvbWUyN3h1bUZlTVQ0WmU3WFczUnFKakV2ZWV1TFBQUGdjSWtQSnV5UGs5VTRiaVVUb1NzZWtiWUtMSEpIZTN2NzZYMy8yTncwbEdVMEFoUWp6aXNHVTdndngvVDZHQkNRTWRwOEJ2b0lCVEV5UVhjS3NQY05LNUU2UklXZ3NNSzFYVElYcGRJOUxGY1Vua1VmRWM5QXdiQW04UHNacWtpRktDcWIzaWlrd2ZSb2ZOaFRaRTU1RmRCT1RwWnF5YVNHT1h5RUdZL1Zlc1NDaStSZnBGL08yWHdvV1RIeTZJNW5zVWN4b2NoZHFGR0RNY3IxWExJZ016akxEQi9UT25vWVBrd1pKRzIwYVRvcVkrcHhnYzAreUkwWkx0bTFkd1lHNjJJOVVsQWF5UUpaWEFsazJlV280QUllMlRRMFNvQm5tMktWVFE3b2xKTUFCK0xFdFU0TUVhb0x1c3hWQVlKT25oUU53YUZ1M2RSb2tFdzRpeEpCOHNMWk5IeXNId0xvVXAwK2lXd0svanp3dVA3QVNYY1ZDbkJRSGVqRU1FcUFKam5WY0VhUVZuRFdSc0xFUmN3QzJ2TXdORXFBVnpoK3lMUzlLOS9ra2o2dU1tQlBwYno2V1FVSzYyeEtIMWxDaGErd3ZTaituVG4wUHdDQVI1MjZOcUsxS0Zzd05abHV1Um5ndDBGRTVFTThnSWEzQnBOeHdXNTNHLytyRzdHUDBISWhwa0ZDQ3UvenNYSzdManppTXZpT1dBcmpSclR6dHFPWE1nKzR4bjN6bllGRUxhQXRQbEFPdGVBWUpvNjJEL3dVdXEzNmhjckIrb3JUYXhyUWNpR3VRTUdSNThCVEI5dUU3SzFyY3RuQUlEcFFxbUlRRHdkcUNRMzk2Qmo1RExMdG9GS2pyMGlma0ZNVmhXWmwvY2c1ZS92V3dVcHMvUEFmS1JKSVFoTnpFV2JrcldyVHhEUkl0T2x0NFpBNmMrY2JEWHlHeUZOZm5Dby9TREh6NHZ5dGE3SENhVXJ3QVdraGJlSEljYUlNc2ZUYi9CeUhqVjZMYWo3ZERFb1hObGlmRGdSYUl6cnQ5UlZGMnlJZHI5R0VZZzBTUDBaWW13QUhuSVpEbFJSbFIzUzlhdVlqSDRRVlk1WEg3UEMwY0tPQ2ZCMW42RkozbzIyQmdrUEFMVzZlbEg1WU9ja2U0QVlhSmIrOXFJM0tEdVJZWXlaYVJwNElEeFFQNGZKai95eTZ0dlFqS3JFRVN3YUFSRmMrK1NjN0grUzdqUm03NGcwSHk1SWpJdGMxcU9OQjhuWHk4bU85ZkVNQ0NUN0NxcW1DUUxLdnlGWGtYMWhTWk51dDRPRkIvZzk2OGt3NXY1S011WThVeFNIYjNqNGRzaTFYQmdkWVdmRExQOTFIZm9zOXpvS3BpYnBBVXhBY2lGSWhzVnJJY2NDN1NEL1dJRHptZzJRaHpBNDdUUlVBSUN1ZnNBUzNCak9PT0ZZak52d0FMSmp6YzBJejRCaEFZSlBzY051cFpOWlo2RkNaYkhza0JNQy9aNWZNOUQ3Uit4WXVxSW5EbDB2eEdyQ090d3lwa05pOUJEdEJKa055SUZZT3h0YW5GSDhjZ1NlNXJ0VnFTYkNIbFFJbWVvZXJJTjVZanpNdXV1VUVDUDJzbHBtN0w4T1BtQUppWEVPb3dNQnR1VXhHcUp4aWpZZ2k3VmNJZW9DV0ZGZG44NURsUW93dmFGTWh5elVVZVlWN3V5bXBTQkQzdEdOODlqRUJsaTZNNXNMdEZZR0Rmd3pzbVVOUnFOakRVM283R3lpRGlER0ZUbkJZdW5BUGRpNlFNYnUxNDUwUm10YktLWVpCa0hQR0NoQk5nU3hMamdLdWM5TVE1RWZlWEl0UXR4REZJWURiMkptNDFOcHViSkFkeXJzcFRCcjR2TThSYTgvSzgrUTdKM1lEU1U2aVNwTm5pVW5PQSs5akk5N04yR0loMjk5TGNJS0dpalBMc3FvbXl1VU54Z0ptWDlNb3kvOGFIc3hPT0NiUVpjZnd5SEF3VzRFZklxUFIraTBRSGFzc1M0c0FDUHh4UzRlZEV0T1lsTElIckppMy9jb2VLa3I4ZUpsVXN6RkU1VU9OSGUwQktiRXREWjE0YUdpUjNrcE45TkZBbCthZzAydnBtSE5oZGN1R3F3UHRGRXRlWmw3WG9IWkxDOVk5MnFSanBQNHJSYmNFK2pwa0QzWDIzQVRncndIYXlOT1lsL09wUC93ZkN3dlVmL3NRZlB2YndDMEtPRUdNai9aaTdZTkc3SFBDV1AzSW5pTHJ6Tk9ZbEdDVHhndDI4UE1FWExjZU5TbnBPaExKZVkxNTI0MG5TOXdXWUUrelVoRFkxSjQ2R3RESDd3WTl3ODVJYzE0c1g5aWVVclNQcGRrbDhaYklKWWxvRklzTE5TMUIxWTRhVmtYUnFRaHYxekV2dm5FaTRlYW43ZVFtMWpNV2duMUQybm1pM1BmTVNQZ2dCOGdCak05eThKQU0zWHRCdXVKeG9QeWVoTWMrOGhNNTI2VG1SY1BNU1BzMFVNM0EveENSd2N2Ujk5TXhMSUtVT2ttb2dqWGs1ZW5JdEJSb09lT1lsd0xCeklocnpVb1BIRm8yY0E1SjVpUkQ4cEFHY0U5R1lseU1uMXhLZzRZQmtYdkp6SXVIbXBRYVBMUm85QnlUekVvanBrWE1pNGVibDZNbTFGR2c0SUptWEFGV0RTZmI5OWw2V2hsK251YWpzc3hwbVFaYlAyc1BKcDFsZ0d0cmFTM0loN0RUakc3V0hZMlZvR3o5ZEhPanMrK2dCV1pvZlpQYlZ0SW1SYzBBMkw0R1lGc2pTN0dqV3lDbTNCQVE0a0JHN2w3U2tDcks4RW9DeHlYUnd3R2RlQXNua25NaGVPa2kzVkFZNE1CczRpa3gydFhZQ01EYVpEZzZVZzV0U2xXRStvWjZPdm80N2xRTy9LOUcyZDE5VEt2TUhCbjd3c0JuanF4SXA3ZlI0a24wL3pLandBeE55bUxmbXBjeU9sTVN6Mzd3RWlnN0d0Lzdmc2tSeHhwcVhFamZTRWhYbkl5L0tKSGV0ZVNtekl4M3hPVXgraG1UN2NxVy9JaE44blUreWNvbU5XdzVZRGxnT1dBNk1qQVB2dnRZWVdkdTI0VVE1QUo4WDJVOFVvVVUyTWc0VU1kNGNXZU8yNFVRNUFEc3M2NGtpdE1oR3hvR2MvZkRkeUhpZmVNTjNMaWVPMGlLMEhMQWNzQnl3SExBY3NCeXdITEFjc0J5d0hMQWNzQnlZTkE1ODVPeS9UVnFYeDdXL0QrQ1g4QlBqMnJuSjZsZkIyVWRkZXoxc0xJUStBeWVtVy9iM2djWkNsaHRiQ0hYczNZV3hrS1VEYnZVS3ZqZ1dmWm53VGt6REJTTTRWckErNFd3WWkrN1B3bys3d2FlQllIRGFrSFlPTkpmSUo3c0N0Ly9TM3FrSnBmK3VOZkkxR2ZyTGl4UEtnZkhxZHM5ZWpSOFhnY0t2OU8yUFMxOG12Ui93WWFDVlNlZkJ1UFMveEw2NlB5N2RtZWgrVk8wVjNMR1IveTc1VUxzTlk4R0JpcjJBTUJaeWhFN0F6MGV0SW5TMzlmeU1nVURucWVwRFhPdzJwSjBEVFhLWkpHTi9VeS90Y2lUMDEvRjNFWnAvYXh5Nk12RjkyQ1UvSlV4YzdEYWtuZ050OG5ITHpucnErMkU3Z0ZBWlRKSXo5dkRXV0x3S016REh0cDRjaTY1TWZDY0t6bUhuc0RIeGJCZ1BCcHk1ZE5QcWVQUWtoYjM0ZjF1VjFxZ0ZrRUN1QUFBQUFFbEZUa1N1UW1DQyIKfQo="/>
    </extobj>
    <extobj name="334E55B0-647D-440b-865C-3EC943EB4CBC-11">
      <extobjdata type="334E55B0-647D-440b-865C-3EC943EB4CBC" data="ewoJIkltZ1NldHRpbmdKc29uIiA6ICJ7XCJkcGlcIjpcIjYwMFwiLFwiZm9ybWF0XCI6XCJQTkdcIixcInRyYW5zcGFyZW50XCI6dHJ1ZSxcImF1dG9cIjpmYWxzZX0iLAoJIkxhdGV4IiA6ICJYRnNnWlY1N0xWeHpkVzFmZTJrOU1YMWVUWDA5WEhCeWIyUmZlMms5TVgxZVRXVmVMU0JjWFE9PSIsCgkiTGF0ZXhJbWdCYXNlNjQiIDogImlWQk9SdzBLR2dvQUFBQU5TVWhFVWdBQUFrc0FBQUR5QkFNQUFBQ3Z5WnlsQUFBQU1GQk1WRVgvLy84QUFBQUFBQUFBQUFBQUFBQUFBQUFBQUFBQUFBQUFBQUFBQUFBQUFBQUFBQUFBQUFBQUFBQUFBQUFBQUFBdjNhQjdBQUFBRDNSU1RsTUFJbmFyemUvZG1VUVFpYnRtTWxScHNNdzJBQUFBQ1hCSVdYTUFBQTdFQUFBT3hBR1ZLdzRiQUFBUGYwbEVRVlI0QWUyZFgyd2NSeG5BNStLL0cvdk9waXBRS3FFN3FFQUNWQnlnRGY4ZTdxU0dDRlNoQzZnMjVBSE9iWndyVU5CWm9KS3FDUGtxV3VDaGtoMW9qRUlWMlJLMEZYMnh4WitnU2xBYmlZakhzL3FBcW9Ka1V3a2tpSkNEazdzMGRacmhtOW1kM2JtOW1kM3grdTY4OW43emNEdC92dDJkK2QzTTdMY3ozK3dRY3FCY3FrTEJmYkc1VFA5a2NmVzU1c2hFaHdZWkVkcG9ZcERpY1loSmhtSzl1d1pVNUJqU0N6WHNzYmRoWldxQ1FrYXVVcm9tUnkzVjZGVTVqSDVHSVBzV3Bhc1NpdlRXRXIwbGhkSExDZFFLbEU1TExQb0xLL1NHRkVZdko1Q2ZydEJsaWNYU0tLV1RVaGk5bkVCcEkwOVBlQ3pTVytubTJ1VWxKZG1Yb25OamNpUHJMeHlpZENQSlJKUmxIMjZRV2ZxR2w3UTBPa1RwbkJkR0h5ZlFjNTFrNlpZTEk3MUZSbnpxcHB1V1pFL2ZMZUJ5M1NYUVh5RHJVdENOVDdvbmU0UDAwbXN1aGFWUk1vWnFrNHZEOWRRbXlZRDN0Z0p0anFEYTVNTHhQUGxwTWt6cHFCTUJiWTZnMnVUUmNYMmxEUUxEQkJ0T0dOb2NxazB1Rzg4RGFoT3hLTTNaTWF6Tm9kcmswWEY5b0RZUlVxSkg3QWpXNWxCdGN1RjRIbENiV0tjOWFjZk1RQitGYXBOSHgvV0Iya1RJRXIzQ0kxaWJRN1hKWlNONVFHMGlwRWIveDZOWW0wTzFpYVB3L1lEYXhDcVFQUTdIMmh5cVRUNUNQQWhxRSt1TzNtU0J3WnZzdHlRUHE3QUlkQUJsQXlqMDAyM0dncmM1VUp1T3NBQTZpUUJUbXdqcG9YVVd4OXNjcUUyckxJQk9Jc0RWSm5LWXY5VFpiYTdIZTNPUjVCTHU1V29UeWZBcHFMNENnOUZuMTZ5RWMvRVZuNnROQk9aNVY1MDJCMk4wT0Vubmd3U1RkUFpVRTVza3NOc2M2RkQ4ZWRjaW1lZ0lyallSVXFRRllyYzVrbmRVelVSajhSZWVxMDBFMkp5d24zT29OdmtKOFRCWG05Z0x5ZzJuelVFM2hXcVRINVd0TmhFMkJYV3V3Qk5oSkhQVkw1WDRzSzAyRWJKQXQvS2puQWFxVFlwS01lUTgvUHRvdzNtK29kcWt3TFRPWDNrSlRFRUphd3RVbTFveHBTck9CQjFNUWRsdERqcHpid2E0OVlRa3hsaC96MVA2TXNjejdPaVVaMStoZFB1SnVTVFMwSlo1akp1aThnZGIybTV6UlRzR1ZRS1oyVko5NGxoNW5GWlozQlN2UVpYeDhySGpwMHQwa1VXaFF3SklBQWtnQVNTQUJKQUFFa0FDU0FBSklBRWtnQVNRQUJKQUFra2c4SFlZTzVTWHRjTmNrR2ZYbmdRQVptVjhSd213NUR6WkdhRDJnRE9TNzhXaWo2eWZGdk5BQUNOekhVMW8xSFZpOHp1T2dUWkxQdmNMK3BaYUxPbXhNNjlMVmpQSCtpUm1TU2ZUVlA3S0JjOEc2L0RKck5RQ204UVNIckFheE91T1pqZHFjbitlY0RSeThUUFhTVkY4L01iNkV0aG1yY21wNkhjSUROeUNSVGJPelBUUUpDbHhZMjJrNHlmUWZ3UHNzVGJzMkxIUmxOY0EvWUs3Q20rQ2RyWVQxN1hIcmYwdEtYWFdKcVVpTDB5Q1BkWWlqMGpmaEJXNG5UR3BqUzBtV04rZ2RmSi90VGtOcTBjS0hGUC9FVmdoWWEvZTR1RTIvc1FXRTZ0TmpiTGt4ajFxM29jU3dINTlBOWE2WCtGRWpqSnoveE50aE9OZEtyYVlvR09XdjBMQ2Mzekg2MGR0Vmw3K1NXVU9XaHF2WHNQd20rMlEvY3lkWnk1Ni85TFdlMVVPOGl2Y3FUTy9rbkxZV1Mrc01xNlB0dHdpL1R6THk2b2JEMm9UTEl2Z3htclpIRnN5NlNXNU11M3gySGRtZDFkWDJCR1d4TnhEcmJsdVR3N1VWNmxRT3FsSStRSGtwT0RHZzlvRTF1dDhaZHNqNE1zTE96OVhvSTJlUzV4Q0dLYXZ0dkdPSnBlQ29TVGxncG5icWRSUGc5b0VTMGlac2pSd0VuNDZxalpaSlp0VFlHMXF6Sm1VclkweXJCTmZWRjN2a3ZSMUcxQ2JtTDAvMVBQTkttdCtTckNxaTBTSnl4cGdZbjlXZDkwWVZYL0dKbFh4VkcxUW05anE1RldTWW1iSW5WS2JuSEtEN1M1emdiVXA1OGgyNzhBR2JLR2F0THA1b1haREhacUc1QkZZc3RWYkFFK24xQ1luQzdDa2w3bEFUSE9PYkJjUFJVcS9ycnFkVlZvVzBma044UFZDWC84Y3kxK24xQ1p4dDNCTTRpMWNuTkdONHprd3VGYmVaOWJWdFV1TXptRllpOFM2OG82cFRTSVQ4UEFOcVUzcS9JcnpPM05rbFh4YWRla0IxaEV4bCtMLzNpQ3NSZUp5SFZTYitPMmdlb2RnNnVnamhPZEI4Yk5KMWEreUtkR0hEL1AzRm91K2VaR2YzVkcxQ2U0UVUweXdpRjA5ekhiZVlkcHJEd2hVSEUycW8ycFRmREhCdDBkb2tDS1NYcm5HK2lZeUF4b0J1R0ZOVjhiUzJ1SmlXcHZJUEpVK0NOaFMwdWVnc3RVZmhPZ2E2eEtHVHJQZ3d5MVNiWXlJS3laWVJSdnd6bDhjTDU4dXNkbzJ2d3cvQy9VSkNIYTBENDBySmhqQWpkTmF0ZGhpWW9PWTFUWTJtOTFkS3JhWVlHaEVHZy9ZWFNGM2YzWjhNY0dLMnE2UFRXaDV4aGNURytSaEhYUXNYSHd4d1NnSkZhOG1lNDRxeHBqZ2t4SGV1TWtlZzRveEpsQ3hZMk96RkdkTWJJcUZ2NUxzY1ZXQzIrOEZwbjlCYS9JNTl1TFI0cXlLUEpYU2t0ek5pTFpoeWtDWmZLNHhxaTVKM2ljSFFmWEhJYkt4NmNUYmhva2JIUHZLbjFOaitwczA4KzE0UDZtVWhJL2R5ZFBoU3BudVJMWU5VL3BpUytGUDdicGpXWXFMNXRRMlRCMzVWMTF6dUk1Y2ZRY1hqVFdtb2NDaHVSMlVjdGVpc2NhVVY1aGM3THJFa1M0UVoweUhBN1hMZEZoNUg2MkdTWmlueHhsVExlaGRKY1ZITHdNSytpVE5CYVR1TUNuR21ETHFPU2luZ0wxcU13TlIvRHRndUR3bkFycy94aGpUdXRvc3hTbHpINzJoTHoxczhrRXJ5Y0NVQ3A0RXlKU3JBWmltUHZYdnpXUmdPcmRMMVRJaG1NUjNBZlYxSmpobFAySkszZldaK3NNQnJhUzF4TDFxMDUxV1FWMU1mRERkZGs5cDRqRmROdVg0bjFkWWw5cW95bkVoL2wycmxuSEJaSUVKY29QU3I0V1VGNUovUnVrZlJzbHRnUTk0MzFVMHFxVlY5c25wZ3pIQlpNM1E3VCtSMUpodDdLRFBMalBXb3A5bjZmTnFJeFBscVdQcXVjeER6aFQ0T3l2ZkNCdCtpQW1tSlhwdERVcG9WYmlsdjdLc2RxUlZkRWJkMHBKWmQ0QThTOUtwbGd0djhCTXo5Y2VkdDJMcnh6N0g4c1JkUERBOUk3VGNkVzhyU1pIRDV1TlQ3Z1JKM2pVSmJKWm9EYzFxbEo2VkUxeDI4eVV5WTllcmZ0OUlvS2VieHdMVFlFbGtxRWR0ZE9zV0hheThiem1CTWVGeEV6V2VsR2JVY3NCV3pLMEpzR3l5N2VaYUJrMi9JaTZweDNUQlZ3Rzk0QlBpWlA4eDZzdktyRnRGRGdXOW9NTHQxajFiK0UxVFREclZjc2IrUzNxZ25WZkNiRUsxbU1TYUFYODlaT0djbjQ4VGpvZ0piRWpGakd3bUdGT3E1Tmx6amRrOWl5WXJYclNsVVMyZmRTNDFVb0FkTE1PUWF6RUZyV3RjOWpMUjVJdUlDWmFWRkp6ckhGSS9rOFJkK3FRNXlaVXJJamI0cUZFdFlScll0cmo4NlJwc3htajNVdm9MYVRHUmUxWDFpTWRwTmJ1SW1FcWVCZWtRMVdjVlVwWThxN2RVZ1AxYjB6WFVxbVVHOHVxT0NtUzE3VU5jU1k5SlNPemdHQTBUYUVLdURWL1c5YWx1eTR3RFI1MkVYa085YVVBNWF2a2EvRFVlNXhteGFGeDFVeDRYQTB4WnlVU3JDUDJwM3NFRXQxQVlyQlhEU1RlRmFubmhQL2IvV1JWMzh2NG1FZU0veGdEVGl0YzFQYXRlRGlBeXZlN042RDVsT0RLU29mV1B5ZTdUdnoxZW9yWVR4dk93blc3Z244UHV2dmVZMkZxSm5BMWkwRjRnYVFjVXYzblJuMWp2ZDUrTkNqRTVhdFpob2ppNDFaR3RHVTk5Qk02S3N4Yk9kTG81WHJLZlZBSkhZdG1XM095UmVQN1Z2MVRvOXBvTVErdG52Wm5PdVZXSWZhaWhoK24wOENCdGR2YXpFRkwydmphTjhBN0h1dkQwZHluOW83YThMRUhTVVg0dGV2TEFFOWpybk41TmluT1pEcDVkaGxBVUxWeGNaQWZIU0U4NnIxbHN2eWY0WG14Wlk3azg5WnN6SHphRUZIdzVON1VJajlkaThDWDN2amJOOEE4cTNQL3hiLy9EemJmR0ErYTR3V3FWNXJ5dzZKbHQwdU0yTDZXd2xhZWZVeVpFaW94VW0rQ2tLMlozZzY1RDZBTm1KeGhLemRNUGxuSUJzdmVVUy9BSFRVd1ZBbVIya2hRSkUyVEI4UDRqSGJKUXNwNnZzK2VjMWhYcCtFUjVmRHowalVaN0FWOUNKRXp3UjAzN3JxTUpMb2pYTUUzNmZvbU9nb25OcWE2YUZUQXJ2ZmlhbmRFRnFiUTN3T1R6dFhXOGlXazJhMmJGQVV5R3Zaalo5ZG9oMWEzeEpvYkpNTDhMdXNYN2h1ZDNRa3pTNWFBZ3pXNVpjOE9JamM1OXVkSmNWa1JERno0cC9MRTVkbXU4Q2RRbXd6TERpSDdCVURUV1lsRnFFNmtZSzBPZ2hVOUs1Yis5S2dYMmt6Y1NwcG1tMnBUNnJMN0FNQzRyZGVGV0phY1hqWFZLSkV5MXBpNThYcjFFZ0JjYmRBZDNYQmFtZlUzYmF1eVFSY0swSU1aUldIR3N5bVJBcVdhb041dGlGYjhRSUJucnBFaVlvTWVwdXFWNkp0QXFXZDdTOWErQmt1NEY0K2lKaEFrVXB5T2lNT2xLWUJXQkJlQnpqdWh3TzEvWnhlMjdkSXlFaVcxT0x2SlhzNy9DSVlJdHg2SWdPbGgwaDJoYmhHSWZFUTFUcnp1eDhXVFlTL0F6emhCNFpxV3hGbnNhMmd4R3d3UzJPSXY4a3BmcHQ3U1hkaEpXS0NnTTZidEtqZFV3eVJpblI4TUVjOVBYcW9TOGNpLzlabWpaWUQxaS9UUk1mNEw4L25VUk1SRllpRHBSb3ZRVEJpVlAvN0xTdU85dUE4RVlpMFRGUkY0N1RxYyt1bzk3bTUzOUo1RXg3ZXcyKzEwYU1SbjlnNGdKTVJrUk1CTEMyb1NZakFnWUNXRnRRa3hHQkl5RXNEWWhKaU1DUmtKWW14Q1RFUUVqSWF4TmlNbUlnSkVRMWliRVpFVEFTQWhyRTJJeUltQWtoTFVKTVJrUk1CTEMyb1NZakFnWUNXRnRNc0pVNFphc1Y1U3lZTVlFTG13aHUvTFVneGJKU1hqMkpVM0ZXK2VKKzliQ3Jha3N1d3V3ZFpiZzFHdjZ4K3pFdWQzZDRpQ2N6ZlphQXFkdVdIYURGTXRWRDBKeG81WWh5eW5KTm9MZWxjQUtsN3VUWGxSQ2ZlekQ1ZHk1aTJnbEVMTk9Xb2c1bkhUR1FmVmVja2k0QzhHbGdqcnRFU1MrTE1VbTBKdUNyNTRKVi8rK0Q4Q1BTaUtwNjlzZiszS3lwOEU3WHpqcWNXQyt4dTlmckRvNUduenhlNkkxT2pMM1BmNkJQYzN0bnQxOHN4a1NEeTA2dVdsWnRRNnBxdDVyenpMZnZSc2pKaVBXaUFreEdSRkFJU1NBQkpBQUVrQUNTQUFKSUFFa2dBU1FBQkpBQWtnQUNTQUJKSUFFa0FBU1FBSklBQW5zaEVDNitKS0J1RldzR2tnZFlCSDVVMTM2WXY0dzZSWk9zSFdhbm81SXVhd3lWeEdKaVRpdWhHNnNkL2JwUjhGK0lKY0lHdHBDem9aOXlvdlpYSnhLUEtaVTJFZjJlOFpQM1ExV3JBbXZUZHBxSmljZ0pwbUcxbytZdEdqa0JNUWswOUQ2RVpNV2paeUFtR1FhV2o5aTBxS1JFeEtPYWZCM0QrUmtIRHAvc2pGWks5ZUtqVkVkR3lrKzJaam1yNUplbyswWWtvMXBaWkVNMEZ0U3JkRjVFNDFwR0JaZERqbmZxSDRmWDJMUS9GUGZFTmdTamFrZmRsVHNjM2IyOXExUHNYa3RJeVlnVUFNTVdXZTQ2Yy9sVnZkSUZURUJnY29HMjhBWnFsU29TM0tqczlnbVRpV2pqWGFUakNuMUVOOGxkU08wTHNIMzlSTStMQWNqdUFhVUVvOXB3ZDNlSXBCVzBtdFRUZHAzS0FCVTBqRVZ6ZllwVFRnbTJLRm9NYUFTdVVrSnh3VGZHVEFaSUVoNkY5N256b3hmYmxYQ3k2aUZPODFwbG8wUFpCNkVFTDdUdVQxTXF5ZlBlbkQyQmt5VUl3U3I0b3hrOTAyd1hlTTBJZXVUZ29iMm1HeE1HYjdUYzM1VmkwY2tKQnZUWVFwdnYvd05XUERRSEdGVDVad21LUUhSaDlqZXZFTTN3MHNLMnpvZUNaYzZxQkpwcGcrTUZVS0tkLzdzcTB1d3Q5eC8zM1UrUlBEQUpxL1V5VUJqTHJoNDBpN211V0RKQTVzNlQrOFAzUnAxa05iSHkxUEh5K09sNVBaUEh4cC91ZE4xNFArMWV5SDRXdnc3SkFBQUFBQkpSVTVFcmtKZ2dnPT0iCn0K"/>
    </extobj>
    <extobj name="334E55B0-647D-440b-865C-3EC943EB4CBC-12">
      <extobjdata type="334E55B0-647D-440b-865C-3EC943EB4CBC" data="ewoJIkltZ1NldHRpbmdKc29uIiA6ICJ7XCJkcGlcIjpcIjYwMFwiLFwiZm9ybWF0XCI6XCJQTkdcIixcInRyYW5zcGFyZW50XCI6dHJ1ZSxcImF1dG9cIjpmYWxzZX0iLAoJIkxhdGV4IiA6ICJYRnNnWEhOMWJWOXBJSGRmZXpGcGZWeHdjbTlrWDN0cFBURjlYazFsWG5zdFhHRnNjR2hoWDIxNVgybEhYMjBvZUY5cEtYMGdYRjA9IiwKCSJMYXRleEltZ0Jhc2U2NCIgOiAiaVZCT1J3MEtHZ29BQUFBTlNVaEVVZ0FBQTFNQUFBRHlCQU1BQUFCYVBvSjVBQUFBTUZCTVZFWC8vLzhBQUFBQUFBQUFBQUFBQUFBQUFBQUFBQUFBQUFBQUFBQUFBQUFBQUFBQUFBQUFBQUFBQUFBQUFBQUFBQUF2M2FCN0FBQUFEM1JTVGxNQUl1OHlSS3RVRUhhSlpwbTczYzFtRDk5UUFBQUFDWEJJV1hNQUFBN0VBQUFPeEFHVkt3NGJBQUFkRUVsRVFWUjRBZTFkZjJ4a3gxMS85dHArdHMrL3VPWUhDQzUyVEFPVTVuaEdoRDhLYWRlTlZDQW95SVpLVU5IQ0d2b1BxVGpaU1VWRDBpUmVXZ1Uxb3VDalFtcFJhSGYvaVlSVWhFMUVFUUhDbXFNb0tDS3NjKzAxVktudldTbFZHNGxrTDRZa2Q1ZXpoKzkzZnIyWjkyWjM1ejN2MjF2Yk05THVtL25PNzgvM3pYZSs4MzN6NW5sZUQ3cFRCTnh1V1d2WlVJREVIOVZvTG5EZEVWaEFycEF0clIzVGxPWllwWUhTQTRIN2ZnWVljMGxyeUt1RXZQMytteldTQy9RRUFxUkUvbGR0eU1oVlFoWlZndlAzQ0FKOXBFaXVxbTBwUGs3SWtrcHcvaDVCWUhSL2tyeXR0dVhpR0NFcktzSDVld1NCd2JmSHlUV2xMU092VDVJOUpleThQWU5BLzV1RFpGZHBUYkZjMUVlWkV1ZTgxeFdCNmJlR05ZRjMwVnNqYjE3WEZybktteUN3dmpWQXlMeU1ISG5kcTVPM1pOQjVlZ2lCMGtZZklXWFpvR0xaaXkrSlpaenpYRjhFZ2lYZ3pZWnN3MFd2b0FZbDNYbXVPd0o5b0pnM3lJNW9COGcvbUxxV1JOQmRld2lCVVZETWE1RmxDZVNmVzFiMUVIdlVwZ3pDOG5lZHZDNUlGejNQTGFzRUdEMTI3UWZGZkVGcTV5RC9QTGVzNmpFV2llWk1nMksrU2k3eklNZy90NndTMFBUYWRYM0w4L3JKRzd4WklQL2NzcXJYV0NUYVV3STlmVXdZL1U3Z25PV1dWUUtiSHJ2Q3Nzb2JJWVMxQ3VXZlcxYjFHSWRFYzNCWjVZMFNNa1VKS1AvY3NrcGcwMk5YWEZiaFFGckNkbEg1NTVaVkNFVVBPbHhXNGZSMEZpOExWZmpyMXg2SklObTVua0FBbDFXZUY1Sk52S0Q4ZzJXVlVBY3g1RnpQSUlETEtzOHJrUm40cC9JUGxsWGFUZ3VNZHE0WEVNQmxsZWRWcUJHUXlqOWdtN1F5OVVJRFhSc0VBcmlzOHJ4bHVyM3NKeWd4b0NOTXhMdHJ6eUNBeXlyUG0wYWh4K1FmUEdkYzdKbld1WVpFQ05CbEZSclRRUkZrOGcvV1dOVW8zdmw2QmdHNnJQSzhDYkx2ZVV6K0RZcmxjTSswMFRXRUlzQ1dWUjV1TDJQeXp5MnJldlhPWU1zcU5DYXRNUGtIMDVaYlZ2VWt0OWl5eW9QdFpUL1A1Qjg4RVhiTHFwNWtGVnRXZVQ0aGovSFZsRnRXOVNTajRERWlWOHdERWxaWkU5MnlxamRaVldCbVdnKzJsL0UzRE55eXFqYzU1WjBTR3dCcndwb0VDa2E1Unh0N25KdjE4U2NKdWZaYkZJRjF0dTcxMzdGR3lGZmR1Nlc5ZGxmQUFFSkhGYjRpbFg4VGpPTFU5VjVqMVFpWnZmanErZUQvc0YzajM2WC91NmN2dnJZOVM2NzBXbE5kZXh3Q0RnR0hnRVBBSWVBUWNBZzRCQndDRGdHSGdFUEFJZUFRY0FnNEJCd0NEZ0dIZ0VQQUllQVFjQWc0QkJ3Q0RnR0hnRVBBSWVBUWNBZzRCQndDRGdHSGdFUEFJZUFRY0FnNEJJNGVBaWY1UG1QN2kvWUZuQTRCTW1SZlBVczUxNkdLcjJzeGZycmEyV2U5MGlDVng3dWV4NU5WZDltYzhERHhnbURvY2hvdXNiUXJJbS9ucnNlU1ZhTzdVeFlJRHNpdk9CVFRzNnBzVVVIS0pFZUFWZjY5endlN3I4eGp4MC9zNEg5YlY3dTFiUkpNc0NETzhJWERMTkUxbFdvUGZOOE5IM3Y4bjBLYWlQL05XTldRS2xIZkUyb1ZuekU1K05hWWNIc2ZmanFIa1oycXdZbkVEOVZwNitqSFBHczdpV2dEWWRCcVVIbncrdnBabnJ2QkFLZ2FDbE5JSDcvM25BQktIcXF0UkhmQys1NlExNkIrRFVrcFdOUy85d2NLc1ZlOGQ4SW5WMy85L2ZmOVFtTjNEbzV5RmRpMmJGM05WajliRjhjTDNNOGdhSDh5MkNlZTRXREJJUzI1dU5HQVZkQ2FWYnRMdVZSK3NFSnZKT1RINk1SVGFMd0pKK0xOVzVRMnpON0p0RWg1UXBUSHB3azhnN1NkKy8yUVlUblhMbUhHZUg3WHRHYlZpeGtMenpQYkp3bjVCaTkvaFB5T09CKzVkWTNML0ozMDFxbG9iQ2pHWDQzaHYyR1JwL0E1bW5iUkltbVdKUEFtUGJxV3JOcGR5Vkp5dm5rS2dUeStIdy92eDdPaDJqby9zUC9HY1ZHTW8zRUdFRDJFdEcwTm44TEU5QkRNdGtrekpLalJwclJrbFZDSE1wU2VXNVkxc2hjSkdqZ1IyZVpkMkVGcitRY2FwVGhnZ04vTC9LanNkdjJwQUpvMlRXbFhqakcrMko1VnVkMG14Z1paRWVGY3RjMG9JY0JKMzJTT0tFYmZzaGdweGxpZDZJdFRJZUFFSStwMjlQZ21JYi9XVkVJMXlaR0NQTm1lVlZzcGl1dFMwb2ErMUNsRlgzTnEwWURBVG9xeEVpcGlYb083QXAzbFdCa0FQVzJwUlJzT0VzVmtjVXNCdUhtUThuUEpDeEpQbTd5WHhSRXByV29iSldudXVWVWlCR3hJV1NWVXdsWTFZTnlqeEtZdDdVb3h4ck16S2xxeVNrUEZXRWkzaWFXWUdyRnFzNndhRjlPUFZXc0hwWVF0TWxiWnFpU3h6OHRiVldhWDZEQ3lDc3c5K3BxMDMrYWVYMDcxN2ZBQldRVS9na1VJeEhhd2p1aXl1VjN5RlBHSGtWVUw4WE4xeDIyNDBMQUZtNkVYd0RHK3pOWFpzQ3FMY0p0cnlhWXhiY293Umg5R1ZvWGk0MDJpUnhNV3l5by81Vm1VTlRrcGNET0JXQlNMU3B0ZHgyeWtjYlBNcmVpSGtGVWcvMks2M0lRY0FjMjdPaXdsV3ZNMGFzeXlGS3B3OWlnNmEwdEFPS09XMHpsL3QxamxQL255N2l0Q3FXcmIvSHVDVjNpYVBuYWttcHBqT3ZFUnRINkxaZFdFcGdENm53MHV6SHVlLzZYZFY2YlVzaVAvYXZTUjVBcHlLcVowUmdrVHZtbGg2MDNFSEl6UUpWWVY2dVQyM3lUN2xyeDZtTHhHZnBqMWExa3F6YktmTUhkVVpZQjZoamYwc0NrMEdVRVAwV3ZrZjRLOUtlK3UzZjlRREZSYXRna3lJOElNSTJzQk9wSmlxUzJxc0xsMmgxVjlKZkpCei9zaERzdEttNGI1NGJOZWcvYzNTS2pZWUp1UTAwaWJndFRvQmJXZ3NkMHEySTV1SFFLZUQwcEJwNlpHMDVLMDBxUXpMbmxlWUhsSDZoVzJEWFdIVmN2azY5aVNFb1ZyVU5lMGswMGNnNm1ueGtZT29MUVVTM0NDNERjV1VqdnRPVW5qV2NnZjdrK0RxbENUQ3lpOXlHSEZXTFhNSk9DV25xSnBhRzJ4YWRSQklyckNxbUd5UjBkU1ArMys1S1UyRGNienFVdE1Yc0dpaHVaVWN2UW50QW9sc3JtM3JsaGNUMUNOc1VLQ3NnY1BwSGFNbVlZVVd4TGNIZWhzNzVDQmVXT0pCeVYyaFZVVjhpSnQ1d2dWWGNzN2JSb2RUdUdCeDR1WVNuNVVOY3BTSkZZV3Z5Z0Q4NFg4azU4WVdxRE5XY2ZXZ0ltUFZoUlA3dldwUzlrUU9aVWM0SWxNdVJLNndTcjV1VTA0eDcwS0F3WityZHdvckZVaFpSblQwQS9LNkluWE5LdTZIdGNpcEs3RndpVk11SVpUSnd5WU9YTXUxWGcxVFRtVlV0MDNGNXVkMmcxV1JaOVliNkMwU1lpMFdPdkhZZFVrdUZ1TTlDNkJhSWx6TVphclRkQlhXRFhFVkpZU0tnNSsvYjlsem9MMG9VZFZYcUE1NkN4VzJsb1JuUTEwZzFXaFZLWnE0QnR1dWxXTDkyeDFCci81dytCY2szZnlTYkVFYldRU1JBVUY1OEdydEthR3R0THl2RDc5S2JHMkNhQkVXWldYSGNLT3BWMWdGYWdHWmQ2WWRkQXIrdHRaYUU1QjZtbXUxOWZsNnFZaFZNR3dxY2hxMWVNQ0FiSEszZUFPOVJCdHBZVzNoMllFQ2RUUno0MUxGa3R0VVVubnI1MWoxUmwyNDZuL0w5RDJnc3Eyd2h1K0FQSnNmZE9pRjJJMEJYTFNsOGdGVVhINGZmRFowOXZuQXpsc214WTlvR29KTkJYWWk1YTA1UDE2S2FGc05hU0NUeWFqRXlOYnk5ZXRRT2RZVmFLZDBmNWcyZ2EzSE1tZUlneVdZTXFpYnlGVG9XRlpWZVdwejlDVkdRUkNSVElCcTVqYmFsZm1VSUpWaVhYQTBQYThXa3BEMGU3cFZodXNhVk5OMFdWLzUxaDE1M2JDL1JydFRKMExNd2lBWEJ0cE4xVmhIc0Vpb1YzUWN2Z2Z6RlZLMEwraFRzaTN4YWhWSW1MZTVLZ3lyQU8wUE5xb0F1bElIYnY1dEhSZEMzU09WVTJickR3SVhDVlhpdTFzRlZnT2pCYUtQbjZtTHU1S0dxczgzS2RpTVU0SGxMbUtsV2hZQjJoVkJlb2Q0ZmtnZDlITmFXbTZHc2lmVlRCQ0xva3VUWkkzd3JJSXRMaU9jMkQ3RTJLTGlpS05OU1ZGRFc5ZXBLcFdzRlJGWFl0SVpOVlo1UzB3Vm0wbDBuV05rRCtyWVByZUVkMlp0RnliQ0FXUWZ2MVdaT2JYNmRpdEhTZ1dvRmhTSmVoSEV5YW5DczFGU2FSNVl3T2FHNWRzeExkV1RPY0MrYk1LNXBzTjBWNVFCcTIyazdCdlNhTndTMnIyc01mcXJDZ1ByakJvclZUb3hOaUwxZ0ZLYVlvM25xSEJobFZWU2RKZGIvNnNBb09vaEJaWU5jZjc1eisxWHdZbCtKK0RsNWJBWnZBWDRiZXFQQUl2N0F2dGFQYStSS2w5eit4OVhrU0Q1cllsL0hDRk93R01Ec3g5TXZnZWVINzI1YjIvZzh1RHorODl4K2w0Q2JXcEJ3Z0JVK2NLMzJDSmZqRDg1Z3J6c1gvTkJvZ2tHTTNvYktaYXRaek8rZk5uRlN4SnFxSzk0NUVZdXY5ZHRiMlZ2c1pMajRld05xM2Q5cG02K3U1VGlYTWo1TnJ4OHJzcjBaSW0wSVlhN0FrVW5QTm5ud0M3OEMxN2YvOUZ5SFppOTBPZkpjcWJiM1YxbVFUdGdkRjRGcHMxeHRhOVE3dFA2d04rSU5KYldldTVjWWsvUjJPMHJ2N256eXBQR1ZVVDBRVFFtSUt0ZHN0ZlF5UEIyVk5nNlJtV2lFUC9TNHhGd21nN2RHM2xoRndMd3pwTmhRdW12dzJPMk1Uclh1bmEwTjRjMk9XdjlJVlYwRUNVaEJVNW5yM2g4OEFrUUg0SjgwMWZ3bjl2K1ZtdnBzMURvd201V3FLalN0WkdzM1h6cnd1c3FrY29yMHRGZStBeU1PY3lnak5LWGo4OWhiWjBaVnFxc1N3ZzZ3QjN6N3QvQ3l6Z00raERCeE04UUMzY0dvY2N3Z3Rsc0piVDUzcnI1Q1JhU2xZajlvQUdWeFpaS3NnRkdJMVFLd3hvV3BaL0duemF3a0I1Q3N6enBYb3BSTlRWd1dzWFdGV1U0d1VlRG9rWlkrd3Q4YWhvbE95K2lCMktiT2lva0c4aXFjaVRsK2E4Y1M0S2tWeFhkRDU4VjIwRmllRHFLekFjNmRCWUo2ZVJPQm1KWG1EYklrMEVmMVFSbVdabEQ3Q0JOd2ozQ1VyaXlJMUg5d1luWG0valVoZFlOU2lZTUJUOEs5N0s5QlhyMVUxQWZ4OUJnT1h1SEZ3SzZqS25TSEh5UThMUWczUUxURnhSMUdCQU1Ec0lqTVhLTlNrT2ZVak1EVklWTmtTTFNxWm94eExNVXFDSTFBTTZxcWFaK2ppNUF5OEFhOVphZmRzTXJSY0dNTG9kR3VqK1h4ZFk1WVZNSlJnTkw0TktWL1VXWnFDYnZ6Y0g5emxWM2NZWUowZFZBVGhCSjRwSENKdmEvUThDc3FwMEFzdytUNkh5UDBXcTliYzVhcEFNSmpjNnhPcHNPSzByQW5CWUtvcVFhTWtiM3A5R2lWaUFaL2Jvb0RsaitqQmFJUE0wUnZtRFd3VGRGWVZrNWYycjREYThHVFZYT1BkdExXd1JPQkNyK2g1N2VmZWwrYmExUEVvM3dkd2RYRmtCalhlekw2aXlITXRzOXBoa3Q2bUdsQi9BdTlpalFVT3lyNDh4alZjRlc5WElLeCs5K1laN1EvSXYza2xsV1RYRWszRkZVK1Z2bnhqYm9MVEE4S25kU3ZXR3ltWFplc282R1lyTlhKUXVqRXZ6VVNvYjMvdklMQkczRThnUUpvZVhyY3hoV3ZFSFlkV0RJU0d3S2JsOXl5dms5bzgwQ0s1YkNzRzF1a0NueHVhdEloc0J1c0M1aGV4L0pIaG5TWnFrWXBOOG9ZUzNOenlVK0ZNb2t2V2Q5dW9FeTFEZ2JJa1FndGhvei9yRDVNSzV2UlhRSkMvVWxjYlg1SnhIaXdva3VqUkkveFpZclZhcmVKbHJnUHdOTE9VM2VIaU5OUTFHZGpSM3lxU3RQUWRnRmJ3NS9keVU5LzNSM2RxMEp2L0o4M3ZmWVFjcVBCaGVtT1BwK0RSZVlSQ3Q2d0xuQXkvdlBpZFdxWkIrTXQ2eDkveG51SHZ4SDZaaVZYTGxZNFFKTzEzZlhvOVk4ZFBoN1Vzd3ovMUpjQUV1d3VubXhvSnByY3VmdWNDY21NSVZZUXhQU3ZIQVpUcHFRNWRTRklKSnM3TUsyazNGN1NQS2hKQ21jcDhMcXdiVHdmaEZMUUdzaDFVZVhyT3JaSlhKVks1Q1JKb0VsdExQNG5pQmljdXdSSk5HblZBMHppaHRndzJyY2tScDYvT0RKZmlJTDllUDhCRWxYWk1ncStoTTNUWi9sQ0F6cS93R2g3cVFVU1VhNHRnd0tWWEEwdjQ2YWhmNllBRWxDQ0VvZ1RmR3g1Q0lqSzU4MnpRWHBrVmd6dWlPaU5YVzJJSVlYY2VoRzMyL0xNT3IraURuOUduR0ttVUZLRE0wOHd5aUlPMFhTMzlZS2RMQkJNcXRmbXMweTY3UU03UHFMdFNqcUN0bE00c05NbzJMNjhoME1wcmxEVHR6YlFWOThIU0xFMmlpVW50V2xaaWV5RFY3bkgzNlozZ1JZUFRUbEhGSjVoN01vK3o3WFlON0krbHdNSUJqY2lBWmJhSVVjZkNzY3MwVUY5NDdOTlhKN3JFS2hKUG8rWnJ3bUZyYW5OYlBwaDgrcjR4RGFCUUdGam9vK3l4ZVMxSjlSbHRGbjhVVUVURGJFSi8rUWdpdGw3RWs2cFpiSW95Mml1bE5uaFQ0YWg0NU5lUlVLbzJnamwwQmZZU1ZQQ25NWUNBSnV5VUFpNUYxWnprYnE2YlpSRFRCYmpNMExJRDlpRHE0OVRiQUE3ZndQQ1BBakxyb2dZV3ZuUk1LZVlNTkNWQjQwR0FrM0ppYytRUkZ2VGFBcjQwcFFSbVJLcHVnc0NzM0xsM1ZxUzFDQmJyUXJna0JDTEF0c2RTVmJxa1ZmUUZmdWtDOWE4ckNwa1dqNDFIcnRCT2dIT0Z0QnhOdnRTK2NZMm5nVWNrOCtKVG5pampKbDZvc3RzVS9tQk5wTEJlYzRWWHZsREk0Zk4xMEhpdW5kczNqK3dNeFlyckpDQVJMQjNXU3A3RlNFc0VUVkJiSWMrcldoQ1FFbVRpVFNOeWFrSEd1QWpRbENQVkxyYXRvRW9zU0IxeVJEWjBDK2EvU08zbktjUW8xM0ExbFR2RDg4UExudUhRVUpOT1YyM1FMM0NoZTNIdHNkMTVKdDg3RW8wSlJ2SStReDdubEFvbDEyVHNsQ1hyWEdhdTJZdVNtd1VrVU9TQWZ1T1NwRTNFUGpFVXFwdCtZMS9LL2owM1ZHZzBDR1ZsVmllUjFYM3pKRTYraVNmaTlYNk1SWSs5aThUZEdqL1pPN09GTmV4Y0huRVkvR042R3REYXVzRDFIVTV3N1N5OTl2eEU5a0VUQ1NDc0o2SDl4TjlML1JvU1lvdVdvZjJoeEJvZHFuWlVyWG9Ka2tBa3Y0S0tjeXJsNHZ4VGRrNWdHUnU0aVh1TXVHNnRRRGt6eG9pYnNsanp4aWx1RS9SQkF1NUdZNzYwVytkcEdsWnFObFhqT2hhWkRPSzF4cWJJQlpZTXl3Y0FIWlVKTTdLUHlidmhkb3JNSzFpaWI4UVpoT0J1cllPSm5NemVzK2FXNTFGUjhOdG90WVBraDErYXpaVzZSYTB4OTB0d2lYVUY5SUJaTFY4UkJaYmxGQkxMZWczZjBNcHQ4OGZtcDFQc0dtUEhrdmw5OENrb3JxNVVBdUZVMUxQelpXRlhrOWhFbzVTN3pMU0RLejNiOVFHUHYzOFdvelZhQ09WZEplWUp2VGtHcHhSYnlEZEJHSis3VUZxVkVVU1doQUFJWHRqaDVsRTdWS0U4dnhGZzFRTXpWWjJOVlNkd2QvaC9MWldyVXN0NzFEVnNOSy9Ga3hOeVBPbkpLREJOemtqaFZ6bEFnQ1RkNEpOdGxQRGg3NGRNZ0ZjdGFqcHZNZDJrMlZrRlRkenp2Z1R1K0RBLy81clJxZWp5d3ZHalJ3SW12dDByRVh3cFphcFZHandNRmtFK1NDM0paNVkzSnRWbUNWWHB1R2NyRUtqQW5DSmVMbkpLdDY3akhYN0VvMG0rWmhuVytsZDRmenc1U2JvdlJLbkpaNVUzS0ZYMnVyTUtkcHR2YkYvL3RILzl3S3Q2c1l4QUd2SVVsejY2M0lQYk9zcFFOTVduQmVwSnpEN2NxeEFSZ2sxSXpqU3JNMUtTOFkwREczdSt0cE9qb010OTRoY3NxT1JyWE5rUUp1YklLYkJXcE5DRFJxS054eFVXbG5TYkoreXNWUUpDZGNvYXF6d3MwY21VVmpHaXpQaWxxUDlyWGVqcjlMeHBMOERSV3pGQitKSlp5WmRXcWNuY2NiYTZZZWdlQXk3Rmhpby9UZ0JYY1JBSExxaGtlaXljK2NKY3JxNmFsOWltcU8wNVhtSHE0bG1EWDY4aEVBUlBISXMvRHQ4cGpTR2ZWUGJQNGlvVEpaVklyZ0ZXWFRJVWRDeG9nSzNVRHF3NkRyajdERW9JMHF2SXNxeEdBR3F2dzBMWVhlSnJZSlJPcm9NcVpXRG5ISndpUDJuZFM5UllnM21RWkZxUXE2SzJMNGFXUEtqOWM5UGlEMFVRZG1WZ0Zhc1ZXb3FSalF2RER0RWNpZ05nN3k4QUIwVG5GWVFybkpWN3FxQnE3QXJ0SnBjMWRKcUdlVEt5Q3g5WTdlakhISndTQUNTM09zdE53WTVkWjBuVzVIQjFnejFVcFdXVVZIdHBXRjV5TmxaK0pWV0N0VUVmVkxmT3hRbzl5c0pSU1U4ZTlDR0tHZ2xIRm9Za3NnTG9BREdIVUJkS2txK09ZaVZYd0d0bWxxQmcvTEVlQm8rNERkUzZWcGc1NEFNUWNvSXBrVlhFbUFrb1pWYWpDd3dxN0drVXF2a3lzZ2gzWHlzNm9SOFIyQWFYWUkrdUZnWEUyWmVkQUJtM1FMTGhSZllWbGJsU2pRaFJXNGFGdHNHeWJpaUlWWHlaV3djd1g3Vkx5RzZtc0xFcmRoOUFMc0VaclY4djJnemxwaXlZRkp2RE5EYVBxM2Eyd2FuVUdkK0kycVNFYnE2YVZwY1Y3clI3WFdYYXIxNU9sMXRTeFF5RlhSSXB2aXlGWlZEZDVLS3c2VmNidG5XTDdSUXlNYkt3Q2ljMUhNcnpLKzkxWWtVYzRtRjVUUnpBV21NWFVEODZHYkN1aWZNV01RcVd3Q3NNbFZRK2dDZmhmTmxhSm8yVmgwM0xqT0JsdXdZaW5qZ2NWeUJaK0VIeGxpTDVsSDNhaFV1SDIyN0I2aXB6T0twalFGcU00MVplUlZZL3lMUlZEOWIwNXRiZ2o3cStsMXRRcElHdTRyZUVoRUQrRmdNRDVxM2NLalpDaHBiTUt0T3Q1TTRvWldRWHJOS2l6OEZpd1Z6V1hleVNwR1RSMWlrTmZIWTZZcEZJUVhoL2NDOWw3YVJJaG5WWEswUjR5QmZOa1pkVVEyRmZPZytGeVBsYmVrUTZDcHI2UnFZUCtZK2ZKTjZuNCtjUXp3ZW0vMWN2UVdUWGRkQXRZVmxaNWhTK0ZlOS81dEY3cEVROEJwazMwNkFOMVhHZFZwYW5kS2pPckR0UzZ3NWtadHBWdDVkQnluVlg4bEM1RFBZNVZCbENha0ZMYjFKdVVFeU5ycklMMThwTG5uWm1LcGNHZ1k1VUJGRE1wbTZadUxrdWxhcXhpUjhDaTFUYmhIS3NTa0RRamdLYSsxQ3p1SUhTTlZhdW9LQlpVdTVNczJyRktRdEhHQTVyNjVUWkpza1ZyckZyR05iYnkrcVJTcEdPVkFrWkw3MEpXVGIxbHFSQUowMU5acHFuZ1ZnaTAyaWFkWTFVU0V5TUY3djA4TkhXb0M0YnJvcXh5RFordjE2c3lySGdjcXhRd1dubEJVMyt4Vlh6R3VBZnV1Nk1DbG9TUDN2d0FLNkFJVzJhRzk0MkZPVllaWVVrU1FWTTNxV1hKaEhEQWNkbEVOZEpBK0FuSE11RUJialh6UGVGWVpZUXdRVXlqcVZjaWVaWW9KMFlZSUx1ejJ4ZGYzWjRWeHduNDRYNTlmeVdXaWdVZHE0eXdKSWcxZTAzZGIyWWFUeFJxSWd5ZncxUFZUTTZ4eW9SS2dnYVBKcXcxOWNQOVhlQkUxdzhiQVRSMWE2azJiYzNVZENpNFVXV0RGMno0TW10bHBzemhXeWJxd1dtT1ZUWVlwdEhVelljKzJ0VFNKbzFqVlJ1QWFEUzh3MnVycWNNWjhVczJSYVpQNDFobGdSbThkbU85K3dVVUVJc1NzeVJ4ckxKQXJXS3ZxY09nQXRONExzNnhxajJzTUZDMDNXQ3RjcVFaZ0szS01jUTVWaGxBaVpGU2FPcUZNSitIK3RnaXg2b1lYNUxCTkpvNmlFcmxpVWF5cklOUUhLdmFvZ2VmSmpIYlQ1TTV6d0NuNUJieFpQVEJLSTVWYmZHejE5UXBwM0o2cWtWZnFjTTd3ZGhlZkI4STNLWXg4dGdRUVZHSTNsQnExV3Y0N0ErNkp1OXh0TXBwRnpkSml6Y1BXbmp3aVc3THJxU2ptcXJTN0MzQ1dJY2ZxbE8wNEhsVFRxN0l5bDh5RlE5UGt0SGxaTkl5MWRpRE5FdE4vYVpuR0ZoNWJjQUFaQ3FzaGswVFNQQytNYnFjRE1XbUdudVFacUdwKzNmOFVZTkJoZjl6T1hVQ0ZGSHFqTko0bmNWRm4zbk5xUkc5WEN5YzlyNzdVODNjSFQvM3NiOTgvQ3N2Y3d6WnhiaUZyeE05QkVXVU9jTzlJSi83SDZQWEVoT1lTb0FFVU8ydWVjbWcwVURVYktpaEl1SjI1eE05T0RZRVJiSUpPRnBmYzVyWmZ5Q01xbjEzYkZ3TlBCWEY3YkV2dWgwYi9rUWRCVTA5cFZ1TU1uZksxL2ZuWHduMVZuenI2VDhUaGQvOXhQTjYzUDZIdjdBaUlvL1R0YUxEWUJHYTd6dzhjS0owd2tuN2NTa1JsWjltMC9tdWRhNUVFMGdHYUJTU2NuWlN4NXBoYW9WalZRemVWWVVKZGw0SllheWtnd1FkcXl6UU8ybkhIeVZWeWxQTkxOcEF2Nm1rMU1DODhwWW9KYUtPcHdDMFF0SWxjZ2c0QkJ3Q0RnR0hnRVBBSWVBUWNBZzRCQndDRGdHSGdFUEFJZUFRY0FnNEJCd0NEZ0dIZ0VQQUllQVFjQWc0QkJ3Q0RnR0hnRVBBSWVBUWNBZ2NZZ1RlZDYyYnUxanRhbnZVK0o3SUlRYTVJMDJIbDJoeTJQVGNyR2wydFEyRWhuY1BtaFY1Zk9qd1hiN043dlhXcXJhaCtqRi9HYTRKUCtEY3pXcVRxQnpJN1d2emIvZ3l2TmZqUnBVQi9JSGNUdWd4VkFZbmZMYzdEd2kyMmU2VkhLdE00SGszVFJuSk9SSGIxdllycHo4MFYzU3N5Z24ramhmcldOVnhTUE1xMExFcUwyUTdYcTVqVmNjaHphdEF4NnE4a08xNHVZNVZIWWMwcndJZHEvSkN0dVBsT2xZWklMMW45bnNHYWw0azI5b2NxNUljZUppOFJsNUlrbk9pV05mbVdKWGdnQjh1ZWczNzd4a2s4cWNqMk5mbVdKVkFkZ3hlY0svbGRmVDlBV3B6ckVxQXQ3NEZYOWtqWnhQMGZBaEtiY1B5VUN6bERJUWZrZFU2Vmtrb2hBZS8yeHRrL0o2OUtNUCtxdFRHajJoVStBVGU2TFJjeDZvNHFxTUFEanlXcmNicCtZVFYya1pmM1U2NnI4cDZIYXNrRk53ekRrY0pqeERTcFljZ0tXcHpySXF6YW5YRzgvb1Z1Uk9QNzJ3NFJXMk9WWEhvVDVVOWJ5Ry9VN3BqMWFXb3piRXFoaDBObHNnbEV6a25tbVZ0amxVRy9PRnpBWXNHY2s0azI5b2Nxd3dNZ09QWDV3M2tuRWkydFRsV0dSZ3dRZkk0VDlOUUVTWFoxdVpZWlVCdzJ2N3JZNGJjYVVtMnRUbFdHWkN0a0R6TzB6UlVSRW0ydFRsV0dSQU11cmtMR294WW02d05RODhualJYYnpscGhZSkFrd1pjZGxqenZUSmZzRlZGdHpnWW9XV0RyR2FSYUJkcFJ1K0dpMm95VzlSK1hiWEFDVUVJaFBhdTRoYnlRMjZkYVpEM01ZMTJiWTFVTU9RZ3U0emVkQjY4bUkzS2hXTmZtV0pYRXY0SWZmME03YWxlY2RXMEw3dldDQkVQV3lBNDhCNjRtNlBrUXJHdGJJMi9rMDRKRFhHb1J0T2ZoL1c1MXdLbzIvNEYzM0EyUGhILzFKeDlZNlZhN0RrVTlZeUFBYTdaZkN6NXdqNnhxVzVCUDhkMmJpeXJpZnJoZjMrL2EzV3RWMndLWlBiMzkydmI1V1RkZnFaenl2T0Z6dHkvcGxEeEQzYTB0ejU3a1ZmYi9BemQ1Q25tcjFkV05BQUFBQUVsRlRrU3VRbUNDIgp9Cg=="/>
    </extobj>
    <extobj name="334E55B0-647D-440b-865C-3EC943EB4CBC-13">
      <extobjdata type="334E55B0-647D-440b-865C-3EC943EB4CBC" data="ewoJIkltZ1NldHRpbmdKc29uIiA6ICJ7XCJkcGlcIjpcIjYwMFwiLFwiZm9ybWF0XCI6XCJQTkdcIixcInRyYW5zcGFyZW50XCI6dHJ1ZSxcImF1dG9cIjpmYWxzZX0iLAoJIkxhdGV4IiA6ICJYRnNnWlY1N0xWeGhiSEJvWVY5dGVWOXBmU0JjWFE9PSIsCgkiTGF0ZXhJbWdCYXNlNjQiIDogImlWQk9SdzBLR2dvQUFBQU5TVWhFVWdBQUFPOEFBQUE5QkFNQUFBQzNxQ091QUFBQU1GQk1WRVgvLy84QUFBQUFBQUFBQUFBQUFBQUFBQUFBQUFBQUFBQUFBQUFBQUFBQUFBQUFBQUFBQUFBQUFBQUFBQUFBQUFBdjNhQjdBQUFBRDNSU1RsTUFJbmFyemUvZG1VUVFpYnRtTWxScHNNdzJBQUFBQ1hCSVdYTUFBQTdFQUFBT3hBR1ZLdzRiQUFBRjNrbEVRVlJZQ2IwWVRXZ2NWZmhOc3RuTlpIK3hzUmNQV1MxNEVEUUtYcVNVQ2RTQUZtUWlSYTB0TXJHMWlUL0k5T0RQY1JkS0xucklnbTNFZWtnT2VoQVB1eWdlaE1vc1ZQQzRleXFDaDYyWFhEZE5zcU5wckovZis1M1paSFptOXM4UGR0LzMzdmYzNXZ0N2I0YVEva0cvczlnNTE0d3I5N2wxVHJCcWY4YVZDZWJMT25EcGVkaVBhZmxyZUJIZTRvcmFFRk1tMks1bXdCbENIb05kUnE0RU02bFYzZjZabUM2ZldsQlU2d01nYlhpWFNobE15K1Q5Q0EzcHZ3Z3BRWjF5YVFEMzZEZ2dUSURMbm5JSy9rWU4rWjBJTlkxbHVzZHJsR3NDSU1vL1ljcXE4QjRqejBBSHgvWkNHQy9TN0FJaEpqeEx1ZElnWEI0aEVrek9BS0FxQkIyb0F3MzhoVUhta0hFV0tVOGUwTzBjbWhLSlA3YVV0QWtMaEVRNUwva3ZJWEt2TGZoSDJIbTBVNGx2VVhEYWNDQ3dFbUlUZXhFS05wY0lTUWdYejRQTVJMUC9MTU1FS1FwYkRjeXVxWWNSaGs4aTk1eW9QQWR3Rnd5c25vN2FobVB3TmhPWjhqSnpIVDNYcUFsVllZTjhVb3ZuR0xKdXM0SU1rakdPMlJXN2JzTys1Ry9oa2xXUXM1RFJwc25BeXJoT3gxRDRZK1VZdk1BRUhMRUJuS0FIWjZKQ1RHV3diOVRwS0hPTTR2MERxQVFobS9DZ0piTWxUTkdNaU00a0svd3d6aEFhN241SGt2T3daeGZsSkdSTUF0WXl3aFRFOFU4UFJkUEE0MFhKZWZEaTNZT2RMY3VrbmxObEhNYmRnNFp4dWlaSm1PQnZDbHovZUw5SVNQWWphL1VlTnFydjdRL3F4SU0yOEpwcmlGSDd4UDNPbzhiRWNnQmJraFVOTndWKzgyTEpyV2ptNmxNMmVyVjAvZ21uNDh2MnFvaE9TWXp0TjZyOU42NnN5RkJxTU9sNTJpeE1RcTM5SVcxU1d5ZXhMMDdBc3RnU0RvYVkyRkNqaTduRFNrb1Z0TWNWaGZtZU9LR3lkSG9YVGUzUzFNbkEvZGZ4WVhYaFZhYk40QWJ4VUNuUytjMWxrbEl0akRIRStuTzh6VFlBaEVqNmdFd0NJMlNnd3c1TmZ4NlZ1QWcyV3hZWm80bStZczhleTZCa2Fpa25vaWxwZUxNbS9ZNDFTN1ZuQVE4bENmUGNURXV3WStkYjcvK013Q2ZERUZMSVdiL1Frem0xZ1BnWFRld203TkJLYzNMRzcrb1djNnh1ODNMV3p4RGkwQ3VFQXUzVVltZTFyS2E5RUp0blpNYmVaVmVwOVNYTzJPWUJ6UE15VC91RG1HQjNwQTFRelZaVEdKVzlaUVBZNEphNW50Ny9OOWhWN3pQclFRV2JkVTJ6NnB5MXhOM2U0bTA1NzFVN1pwclZhWktNWlNvdnBMaDN1T0NYQUxjTDVCSHB5TjZHU1JVdW5UYmgvUXBHMGpwMCtCMFhyMWE4TFZiNVFkdUFzay9ETE95ZnRpNFlxdG5tdlFRbG1CU3ZVTllOMVJOOGd0Mm9mdWVxZS9aeHRuYkx2a0pUQ1VFWDNoTTNhSG1SNWtSeWZiRnptMWdxbGVjOUk3b3BCTE5lS3haQzhZYWM4Q08va0dXcHRsKzdKYkhMMThXS2pZbDlvc0FtYStxcWJjUTU2THBWMHRra3o2WnBYa1lzaUs5MWM2VlU4VEVtZ3huRzNjaTZtNWRJdDFqVWJJcUhiWWFuVFJKbkdSbjk3VU5NQjBKUGI2R0U5aTJOcHdUVzlwWlliUTltZUk3N01jRWpsY2NaZGtZRytGQmJGREZVaFNWd1d3bm1XTTN5MnYwOGZTL3BIeHJZU3hEeTNFZ1M2cHJkNUZyUy9DREZZNjNNRjdCVDE4UjdBSjV2RDhVaWNYWWsxdGRZNHIyb3hiVm40Ykp4UWNpajhqS2l2bHVBYnU5K3krTlE1UTJlY21xK0VxUHp1SEFYajBTRTlFVXVjTUttZGM0Z3lXS0xUaTJLQmRxcnpqUC80RDJLT3dvcENhL0VGTjl3U01xbFJ0WlkyenlpQ2FNZzc4cTZvMTZyampBTlBOWHQ1N0JxZ2FkMnR4Yk1hWm42YTZxN2RMTU1NNXVGS3ovQllUbEFoUUdpYWV0UHFsb0xZQnQ0NmJycC9zQmllbFFEaG5pQmtLOSsvdzFQek9aUjRoam5XT0VTZ2pjMkx0dllSR0ZsNVowZlAzMG0wQi9qTWtzclNMWHY4UmtKMG95dFJWWlRFSGw4YS9nS05QTGlqYlhiVFloeDM0bWxxVSttT2Q4UjBhZm9jT3hvZUdjNERRTktvNnVYQmhRZFRneVRhM2s0RFFOS0oxbkhIRkI0R0RIc1hNcysrZG15YnpKV0ZMOHUrSkpMai9VOVpTUWJ3aGZtQTAvUnhqQmZkajAxc2JDUzcxcWltNi9Ha2hrSjA1enYrOU5kLzFlVGtXZ1BVZUw3WXArQmwwTVlSMDRTWCs0Sm1UYi8zK1BpaHJocTVSeTNPZktuQ2xYb3dFdjRtbjNLY3V1aGJLTW41bXpvWEFYWUs0OWVkWVRHN0RlMmUvYnBDS1lSay84RHdJS3gvWXd5SWtNQUFBQUFTVVZPUks1Q1lJST0iCn0K"/>
    </extobj>
    <extobj name="334E55B0-647D-440b-865C-3EC943EB4CBC-14">
      <extobjdata type="334E55B0-647D-440b-865C-3EC943EB4CBC" data="ewoJIkltZ1NldHRpbmdKc29uIiA6ICJ7XCJkcGlcIjpcIjYwMFwiLFwiZm9ybWF0XCI6XCJQTkdcIixcInRyYW5zcGFyZW50XCI6dHJ1ZSxcImF1dG9cIjpmYWxzZX0iLAoJIkxhdGV4IiA6ICJYRnNnWEhCeWIyUWdYRjA9IiwKCSJMYXRleEltZ0Jhc2U2NCIgOiAiaVZCT1J3MEtHZ29BQUFBTlNVaEVVZ0FBQUdJQUFBQjBCQU1BQUFDTUJQcTdBQUFBTUZCTVZFWC8vLzhBQUFBQUFBQUFBQUFBQUFBQUFBQUFBQUFBQUFBQUFBQUFBQUFBQUFBQUFBQUFBQUFBQUFBQUFBQUFBQUF2M2FCN0FBQUFEM1JTVGxNQVZESWlpWm03M1hhckVPOW16VVM5TkZaTkFBQUFDWEJJV1hNQUFBN0VBQUFPeEFHVkt3NGJBQUFCZFVsRVFWUllDZTJZUFU0RE1SQ0ZSd0VLb2dpT2tDTkFrVDRVUVVnMFNJaHdBOFFWb05vdEl4cEsycjBCMEZLUUEzQUNLdEpRQXlsWWZvUUd4elAyZWh4cnN6UkFNVzVzei9NWFo1OW1iZTFBRjMvV3B2QS9pZDd3dUhxUXQxR3E3VlVMVG9lN1lGcHJ4NFd1WnRPNXR1N2trMDJ2M1hHc25yajI2d0hhWTBKcWliSUlDT2czSUc1Q0FGWWFFTGtnV2cySVFoQ3dtQ2dsQUpsRjZwNzhOU0llRmhMdlNyQUQ2bFdVQ25aS2I2MW1pZk5HczhRNUVmYWFKYUViQUpvbDBnK2FhWlpJVnpSTHBCK2FKV2lhM3JVdUsvVDljRTZFdlo2aW9SdDYxOVo5RCtwWjRuSkZ6eExuUk5qcldSSzY4VHRuU1didWVNUm51VEhQTHEwV1YzRnNFRCtTeElZVm8wb1JWNk5la3NRNS9Wd2h4R1VLeGp2VG1vekVYQkI5Q3VKRVJHblNZVTFVMWRvWlI2Y0o0b20xcnlJUVhYVVFNUStpTk9RL2JMQmJyeTM1Q2lUaTU3NFAwK0J4ekZ1WWppcVF2ZTJMS2pRYmxVZURDVk5yZzhOTWl2Y0haOUNWSVR2YlltSTFvYVhydTM5T2ZBTVJjUUN6MjZVQXFBQUFBQUJKUlU1RXJrSmdnZz09Igp9Cg=="/>
    </extobj>
    <extobj name="334E55B0-647D-440b-865C-3EC943EB4CBC-15">
      <extobjdata type="334E55B0-647D-440b-865C-3EC943EB4CBC" data="ewoJIkltZ1NldHRpbmdKc29uIiA6ICJ7XCJkcGlcIjpcIjYwMFwiLFwiZm9ybWF0XCI6XCJQTkdcIixcInRyYW5zcGFyZW50XCI6dHJ1ZSxcImF1dG9cIjpmYWxzZX0iLAoJIkxhdGV4IiA6ICJYRnNnV2w5dFBTZ3hMV1ZmYlNsbFhuc3RYR0ZzY0doaFgyMTlLMlZmYldWZWUxeGhiSEJvWVY5dGZTQmNYUT09IiwKCSJMYXRleEltZ0Jhc2U2NCIgOiAiaVZCT1J3MEtHZ29BQUFBTlNVaEVVZ0FBQkNZQUFBQlRCQU1BQUFDeEpSdHRBQUFBTUZCTVZFWC8vLzhBQUFBQUFBQUFBQUFBQUFBQUFBQUFBQUFBQUFBQUFBQUFBQUFBQUFBQUFBQUFBQUFBQUFBQUFBQUFBQUF2M2FCN0FBQUFEM1JTVGxNQUl1L05xOTI3bVVReWRsU0pFR1lGL3NoSkFBQUFDWEJJV1hNQUFBN0VBQUFPeEFHVkt3NGJBQUFRSkVsRVFWUjRBZTFkWFloa1J4VytQZjg5UFhkNldQVkZIem9tTElnb3ZXN1lvRUhwY2NNYUU1QlpFMWZpUSt4bGt4VjhzVmVDUk9KUGorUWhQdG1ERHhzUVpWb1F3UWVaVmREWGpzSXFBVU1QV1dOSWtQVDRvSG1jWkRhOWlURkplZXJXLzczVnQzN3VYeGIyUGt6WHJhcnoxWGZxbnE0NmRhcjZUaEJVZVRVZXFySjFhUHZZUWNVRWJqVWY3NEgrUitNNUpkOHYzaWk1d1Z2TkdYcGdBZTBZYWhSZEhIWS9sN1dKVis1cDMvRnNWcENTNUc4Q3JyMjNTdXFMMmMwY20rN1BMclFwdVl5T0h1Mmd6OWhVcmJ6T1RjQjFIaDFVM2sxMTlIQW1EaDlFYit3RXRSNGFZcFF3RTFUaHdzNWNqNkhFZGIxZ2xsdnZGTnlBRGZ3b2s1WU5OTjJHVmhiUTI3aXRyUTM4OS8xNnVYUGRTcGdFeXRSYjVwNVpRK2ZObFFxdnNZWTJNN1N4UjRlWk50b0dGSlFCcVhoUmQ2N3R5Q2FtZDkzN2VIUjlCMjRMbnUwSEtEYVYxMit2NG52V2piN2lmbzlrRFZGM1pJeHVDNEpHd1Y4aVA0NU15cDFySFp2RWpkOHdnR0FFdDFmNFhSR0pzUDFlREhaUWNJdXg1dWh0SzhQaTV4QzlUbEFtQ0pSWmlDdWtiN0NpWEhldWEyQURueERmVzJ3aUdiNC9ObXJQb3hOcXRSZUx0a0sxT1hhM2lzNnlwT3NuOU5JbElqT1BKOXJtdTY0QUpkYjM0THFJMEpzU1EreHhVbldsM0Z5VGgyaER3WHNaWnE4clNrNUpOMjF2VnhjNmJaK1FYTWFwdmMyU0dQczA0OEcxaFNJdmliWVd3dk1wT01JWEtqWVkxUDREVmxpTlRSeDZUeDU3ZkN4ZHg5M1gzdkY1V0NYSmVIRGRRLytWeUlGUnhVZDJxVFNYNUFJU0kyM2o4WXZZSWlxeWlVV0RxbzF1eEUzK015VkRYSnZyc0lMUXdYckIzNkpzM2U3QnRTTVBFMEVQTVljNkc1RVU2VjFwYm9LUkZ4MzlxVk9SVFRUUS8xSjQ0dUJEOGhwaWlZYjQ0c0JzUFp5ai9tWXFtTDd3VldKaitzSmNjajI0aG53VXhBeHdMeFM5TzlWalV6RzB0M3o4d1IvdUJGWFpSTkE5U3UzMitzVno4ZXNya1J1eEJJWkFKV3VRSEcrbXdxUVUxb3VQMUhod2JTak85eGhzb3VDNXNhNjZFN2pES3JPSlBmNW9VNTZicHFpSnVKc2NJdlFzdjlGVVRjOVNleis5cm1lcEIxZGxoeEljcHFMalZjR1M0cjlFaWxabUV4TWNjUEs0V2tnRUxoRTY0NzkyWC9jazRNRFpnMnRUOW85R0NEd21oL1o4cWs2VWdTbEM2RlRrVDhCVW1lNVF6Tkp2SUVYL29jdE96S3BuekMvQkpqeTREcVE0ZGdueHFpRFlROC9FdTZveW0xaVJubTJjVk5yOW9UVC90ZEZSNUdOQS9SZmJkOFBmcDA5T3Z3Y2YvN3c0L1ZZYVJsUldnazE0Y08yZkZjUkxpRmNGUVRjNSsxWm1FNEh3QzBRdldLUkdTRVM3Mm53dURHLy9LMnlNZldENnhGWHdISmVQN3YrMTJWMHZ3U1k4dUxhSHZBOUtpRmNGUVYzejFhek9KbnJKUVl0M1IwcGlGMjl5MEt2THA0NzUxNE90RzQwcCtPaWRkMnJkQXhnU3A2elNyTThTYk1LZGExMWFHSllRcjRMVnAvUVZZejFWblUwY0pwMGJSaXJ0c3lrcDBlRnU0bUFJRTJNVTVqNUV4NzRNOGhQakdxNEVtM0RuS29mZ1NvaFh3WGFSWm1GVG5VMjArTUNmWmdLSnNpWDBCc3VEcGRwck5OM2JEN1pJd1NFNmpuMk1wdEZoTDhFbTNMbld2OG1VS3lWZUZRUUQzb1c4NGVyaUU4R2lFckVUakF5cE91S3p3aGEzaVJCV2NIUWlHUk5UMnpWdTQ1UmdFNW00amxIaDhTcm82akdmZmtXL1Z6ZE9MSGh1K0cyeEVlRDNOM2J4U1lySFFKbnd2Z0FDV0hoOGdCMkNBL3hoM21NcndTWmc3SXJJQklFNzF6TGlWZEJQSFkxWGw1dE5mUGllOXZIdjRxZGhlNEhTc2FwMkVJdm9rNUhjdjlGd0dmek5GUm9qYjlCaGgvclJ2ZlRRT1NCWTJZUWRKVVVQV1NRRDF4RU1Fd2NLY0NFM3V2QlVUallSWG9VTlBJUWVjdUFORVJsWUpvakxGaUxzVExlRFlPWFA2TG1nQmtQTk1ib01XU1lUWTUwdVM2UW9obWhDU1ZuWWhDMGxDVmNWOGVkYVNyd0t1akgyRUNKTjhyR0pzSTl1L0N1bzdUbFp0dm85c0lkWWd4OTNQSUttendIL242SnZzRzJUUmJLbHRVWjIwdGMxN3JUMDVIRFNiQlAybERoMFhNU2JheW54cWlDQWszNmNPMC9rWXhOamRCMS81OE91ZkI2RXR6RWowVlVPYnp0QXZIS20vZUQ5R3hnMXZEcTlqNkpQaUhITWt4VXUvWmpSY3BSdHRna0hTcXloaElnbjExTGlWVUI2U1hqc1RBWHNZeGdkZEZGNVZ1b2FiRnBIWmJzdWg2aTNlSFFCWlAwZ0pFSWpNaE0xeVFtUlhTQzBma0lxVGlhTk51RkJ5VkxFekhVZVpkbktTU283SzJkTzUram5ZUk1yYmJhZnRaQU1uczlpRXdSOWFXbnNDU0dCYnhHbmtoNUQ3OE1pWk80MnFUaVpOTm1FQnlWYkVUUFhEUEdxbDM0ODYvcFJzaE9hT3I4ckQ1c1k4TEZtMVdYUTJXTm44b0dxSjRTa1pKdUVzc1prUmRxRnU4T2hWSnhNbW16Q2c1S3RpSkZyaHZOVmVOYVpkU1U3cEVWWGEwcjM1R0FUZGNURHpRMFhteGdKUDlBWFFxaFNvK3VORHBtOTRDNDhMa3AxS1lOTmVGQ3lGVEZ6SGNOVFZSWmxPZ1gwZWJDU21IbWRUNGdNYUxjcEJSMytIVmV5WFc3QVJXWXo5NnB5d05RQUl1MFErVUtJRnRicG9FUE5zL3RlOENHRHYydXdDUTlLdGlKR3JwbmlWYWRubWdSZXc4ZXVRL0c5RkNVNTJBUU1Wc3ltbHpRckc5RldMTlhpdzB2Z0N5RVFsNG5EV3FjNjdrNS9kYlF0U25VcGcwMTRVTElWTVhJZHdXTTkwSEhPUFkvdUJLaTQyVzBDbHJoOFY2ckZVMm9yMnJzbWwvT0dFTGoxYzhRdUx6d1Q1ZFhPUlBFTFVaNU1wZHVFQnlWckVSTlhtSU4wMDN4U2hldzVmY21uNDJqWmJhS0ZCRzdITUY3elpuR2l5WTl6ZUVNb2VJNDM2VGJoUWNsRFJFOFo1aURwTnhmNk9qbmxidkVmeTBpQW5jeitSRSs0RS85d1VrWFloRGVFcEloek10MG1QQ2g1aUdoSmg5M0Nmdy9JMnkzR0p2QkFOeVJ0ckxUbFE4ZTgzVm1KSm91aCtVUE1ncmJKVDdVSkQwb2VJbnFhYXJ5S3VXcjZ1bGx6ZTA3alJHMUc1T01YTVJwNEtiMGY1YjNjMWV5N3htckx0M09JN2wzNlE4aHdObWs1bnZNVStwaWtZaXllNDBISlEwUlBHY1liOGI2dnVvdUhwc2RMeSsxSWNVTmVyek5yN3VqQ3M5WmUyMXcyU2pRUmRndkNsMzRDTDFRUmg0VFVPdm83YmhQK0VIcmdtYm4yOFJ3UFNoNGlXcUxZdHNUdkFSZkVpV1J0N1l5WmJqYWh0UWVjT1ZScERIakZHNzlVUzB4M2NBYVZWUEdITURVUks3ZVA1M2hROGhDSjBTTzNZK2hRTVdFMFhieDJMVjVxcHB0TndJRUk3WFhIaHRwSUgwYTZjK2Z1dXZlSjM2bjU1anMrVHZoRG1CdFJhMWpIY3p3b2VZaW81TWhkTEY0MXVrMVhLYmM4TjMvQ3R0a08wazFKTnRKenpNZjBoN0JwWmxhZFZCL1RnNUtIaUk0YUhtNE9SRUh2a2tnWGtDcG0zZEVXUzFGSHp0d20vQ0VjVzFTcXA5cUVCeVVQRVlVUHVjR3JsN2RGZnVpeVdTREVyRlBGMkFUbzRHbktQRDdoRDJHdHU2WmlxazE0VVBJUTBiQ0t4YXRXamNkS05SZ09XWVhFTWVHNHREelVPZENCT0NZSloyU0FjR2t1WGpmTkpqd29lWWpFR2NGOVBGNDFKNy92VEZOZmsxV1hWdGhxTXJiZXhySmp1aitrNEhSbXJVV1ZXck52NEwwZ2twYzh1NTZtWkVMM096SkFhRkN0czlKc3dvT1NoNGlHcWhxdkNvTFJXNXBLcVZuMjYyME1NMktub1dUTVBHeEN4bk5JczMxUjNKc09ZbmxWTmRtRVl6djVhTkdUNDFYQW9QTWFwWEYxK25tY2V2cmswV2VqaGQ5VER4emR2VS9MbEEvNzlUWVdrODRyQ0pTc05nRkRwbWJLczlLQW5lZlFRd2lLQmFYU2JFSlBLVlVydllnamR6VmVoYytXYnhLRUY2NzNzTnQyR1gzMVRIUmE3a2wwMXdYWkY1WGFzVjV2WTVtSk9LOGdJTExhQkx3eWdQOVdqNlBhYWNEUFdla2dPRlpoaVRTYjhORXFEeTNHTUdUdVNCby96ODZ0OVlZTmVIcXI2QWZZQmRpRVg0UC9GbDQrSHc4ZlNvSzJ5V0xPWTNiNWpyZmdZYWNCUDQrcGd4QmdSYVZTYlVKSHlhQ1ZUc1NSZXl4ZWhSODdRVmlCWFEvWVZ0cjZGTnpPZzF2WSt4SWs1c1FaQmNkMlJQVkZ6ZFBMZnBhL3I0d1R0VTlEZTVZYTlGbXdTd01oV0JlV1NyVUpEU1dUVmhvUlYrNERHQ1lPSktGbGR0Sis2ZlVBenFLOUdxM1QxdEFiUzlGcVpFRTM3a3ZTTnNrbDNjeWZlZTQ0VkJ6RUYzQzh4VktESG5zQmhRYkNScCtNZFZKdFFrUEpwSlZHeEpFaGpsY3BXMTU3N0FSdDZ3UWVKOXJuTWVBNk91cURhNEZmSjVKOXozU1ZiV3BqUUhabHRvbUpqQnAyendLd3BRWnQ3RFhoU3dOQkNncjltMm9UR2tvbXJUUWlqdnhqOFNyOEJvcDNDY1I0aUg4M1QxN2VCUk1NT1p1K29CdjNIWnNFTTl4SmlIVFUwU3BSYnN5QTEvRnU4MHJYampZZ2JhY0JLSG1GQ0dvZ09HSnhpVlNiMEZBeWFhVVJjU01majFldGRCSDVEU3k4VzJNRC85cVh4Q3JnMkNmTUpIRE5zNW5GclJtMXR1N3hRN3REdFpiakhhekxONWxJdlJ0dC9OdHBBQ2FLRFFndURRUXBLUFJ2cWsxb0tKbTAwb2k0OFkvRnE5YmgwVkR2SW9TbEhaakMrUWdQUm85aGxKalQvWVlyS25INDB4TlBqMHRCdTVmNGpWZGlqdzF3OE11cjYvc0FZYWtCekl1c3ZRUUVLeWp5TTlVbTRPMVlkTmkyMXlvaDRzaStoNlR6VlIvNUN6d1pOaTNYUG81SEJmb1Y0a2NNSmpNQ0ZFN05SdjhyU1pXNERPMitoeCtrL3pYUFhaMG5pWGxaYXJEQTVVQmY1aTFSQ0g4MjlwTHBOcEdnWk5ZcUlXTFBCZGVFdVFjZDNSbGRweDdBOWdDWDlKTnMvc3NIRnY2RnVIUU81MjBHeW9JMi9OdmpYN2dRdFR4OTlON3ZIN2dwSU5VT08vUVk1aC9SMTNpMmhRWnp6S21Ha1VVSHdiRUtTcVRiaEpaU3VsWmFFWHZ5emVoWnFIL3dLbzVldTJ4bmdwc0NYOHV6S2o2ZlRRWWJDWU9QSjEzbmZRQ0p6Qks2dmgwRVB6dU52aTR3TERUWUZhTXp2QVloQ1NIQWlrbWwyNFNXa2tHcmJGbzhMejBObG54WXFNNW5KbTRLYmVhQmlrcnVLV20wQnVFUTNYNk9ERlYzbm5xQUxIM2RJU09KUHlCMHZJM1FGeVZ4Q3czMitLOU1RVTRESWFFVmtqVFloSTZTU2FzaXRlRFJuQzQxQmZEUkQ3SjN6SXJ3NnJLRHlRZy9QNFVldkg5SHpySFFnTDZnamtvbElXUzRJdEltbXdpU2xJeGFKVVZ5WTg3V0FqQzhEeU5RV0loa2N3UUpOZkpQV25Pam1RSmsxZ0IweTBPbEZBNkdJcU5OSk9YTldpVmxjc3FCbGU2VkNLckJva3phVjh5NHQ0YTMxRXE1TERSWXpXTjFuVVVaZDV1dzBDb0xvVlJaaUY2U3J4QXNUMGhGN2RHSFZBeHQ0WVR0T21sTGM4eTAwR0F4ajVWVUZzcnVObUdoVlJaQ3FiSUxiS3VSUnkvNzJFZGZQcEVxWlZIbyszOVVMS0RWS2hZYXRHUVhVNVV1NTI2ZGJjRlpOMmVobFRXV2EwVWV0T1R2ZFkrV0hhMnpya0R4K2pVNUNCSXZ6UFBlUW9PK3RFMlNaOVBXV0N2T1JtbWhsWFhycmhWYkxJNHdvTnNlc1A4QkRzYjRraXRRb241ZnN3dVdxSlJEaGxtRE1JOE5uR3hNVDBLZk9sMW1yWnpnbkNyemYzdytwdk0vOFN2YUcwNG91c3FUUE1JY091QllubG1EdGFyZGlSaGptMXV6VmpZb2ZuWDR5MFE3ZEhpTEl1a050aWZnQnhwSmxmVWt6QnBNeWxvQ1plaXR1S2hacTdoRWZ2ZHQxbCtJN2lRczRSMnc1OG11ZWJabXVqa1lsZ1VEc3diMFBaWVdXTytmS21hdEN1TUswUnd5MDBIMGNqdHFaUTNiUkcrWVE0dURVanc3c3dic0ZaRTVxRlFhaEZtcjRxaEFwR28vUW9mRGNxU1ZzUDFtY0MyWGJ6aDlEVjl4NUNOa3N3Ynp6azUvd1pRdDRNMWFXWUI0VmxsbkswWTRvVXNoQnVpUnJFZGZLRkxYL1FlSTdtcVlOVGprL3hqVUhiMHFDYk5XQlRJN2pVL3Z3eFZlMk1RZmNJV1A4ZjlKUURLOC83WktXWTJhTkFqcEl0dGJqVW9FVFZwVlFpcUhSaHZ3cjFtcnY1Ym8zbDcxVEc0eGdCN1lrODV6VmRZaC9USm1zTXEwdStrYVhtTUwzUXFacjVZVU9xdFF4WnVyNmZFN2xmTWRNZCs1Y2lhM0NFUTlzSnJIa2ExTWZWblBhUTJWaWNRdFlia0hSamtjQVpmeG5OTVRpTURkdXQ1WFBWRDdkc1YwL3A1OU02OWlEUXBvL3YrS3FYcEhHZGR1TEFBQUFBQkpSVTVFcmtKZ2dnPT0iCn0K"/>
    </extobj>
    <extobj name="334E55B0-647D-440b-865C-3EC943EB4CBC-16">
      <extobjdata type="334E55B0-647D-440b-865C-3EC943EB4CBC" data="ewoJIkltZ1NldHRpbmdKc29uIiA6ICJ7XCJkcGlcIjpcIjYwMFwiLFwiZm9ybWF0XCI6XCJQTkdcIixcInRyYW5zcGFyZW50XCI6dHJ1ZSxcImF1dG9cIjpmYWxzZX0iLAoJIkxhdGV4IiA6ICJYRnNnWEcxcGJsOTdYR0psZEdGZmJTeGNaMkZ0YldGZmJYMGdYSE4xYlY5N2FUMHhmVjVPSUV4Y1ltbG5aMndvZVY5cExGeHpkVzFmZTIwOU1YMWVUVnhpWlhSaFgyMWlLSGhmYVR0Y1oyRnRiV0ZmYlNsY1ltbG5aM0lwSUZ4ZCIsCgkiTGF0ZXhJbWdCYXNlNjQiIDogImlWQk9SdzBLR2dvQUFBQU5TVWhFVWdBQUJMQUFBQUR5QkFNQUFBQ3YwQ0dJQUFBQU1GQk1WRVgvLy84QUFBQUFBQUFBQUFBQUFBQUFBQUFBQUFBQUFBQUFBQUFBQUFBQUFBQUFBQUFBQUFBQUFBQUFBQUFBQUFBdjNhQjdBQUFBRDNSU1RsTUFJakpFWm5hSm1idk4zZTlVcXhDdGJoVGNBQUFBQ1hCSVdYTUFBQTdFQUFBT3hBR1ZLdzRiQUFBZ0FFbEVRVlI0QWUxOWZZeHNTWFhmbmUvdm5zR0pjY3dpZWdTSklYR2tIZ3RINElEY0hTbTJRU2p1a2FOZ0VoUjZsTWhBUUVrUEpna2Y5dEx6aHhVQ0MrNGhFWmpkamVoeEVxTGR0OGI5d0VFeDc4bDcyNUVWaU8yb0IrS0lEOXQwUXdLSWZjQThETXZ1bTk3M2JuNzFkYXZ1N2FwNzY5NjUzWDE3ZWtxYXVmVng2dFNwcWxQbm5EcFY5N2JqVERyOGtZZHdSMUJSR3R4NDlLSEh2QU9SenVsenJrMm8vbVNRT3RxVFFUK1llWldhMUFqVXlCUjUrN3o1TGszbG5yRVdLSm5uZ1RHYm8zbFhqQlVZbEVrbXZ2cHl6TWgxUWNGem01NzNKejh0VXJsOUZuNm9DcW9ENUsxQmlyMzFXZjFBM2xWaWtpTXdqeW42dmsvQW12ZWJmanpQa2UyN25yZXJFbGl2ZW5mVjlGVjgwaU93ZEtmdERYd2lsb1BUNWVmbkxWTDhDOCtyS0VUTlAxbjNubEhTVjlHSmo4RHFEMkJaVlFRWlcwK0xXTDZmMVdQUE8xUklYRDl1ZXZlVTlGVjA0aU93L2IxMXp6c1JaS3hMclNpeWN2bnNIYmE5STRXeStvN1NDU1gvS2pxeEVTamRYdlNrRmpuNzdzUUlTZFN3MituSkxZZmp6RDhKVTFHVllJbVFYUUdQWWdScXg0N3IrVnYzcnI5QkhFVmJtZUdjOC9vMVZmV3RIeTk1WGljejlGZUlNaGlCNW9HRHZidVlsTVpwQmloSGoyTHgzQ2w3MzVQdDFIZFdQYTh2MDFleHlZK0F0K2RzZU40eEo2UmRtVHhGRmhSc1BlVVV2U2Q5d1Brbm5XMHBkZjNzcThnRVIyQWVma2FvRWI3NkM5N09CR214YjNyakdYRFNVejc4K3JGVFVwSisvbFZrY2lPd1JBNEtYWEZjdUNrOVdwTWp5YUxsNGoxblRkQU04UHFPVTVNYkVJdjZWeUFqSDRIVkg2Q0ptZ2VGU01MS2xIaXZxeWZPaWp6VGdTWjBydHhZZEFMejgyK2JLTUZ0anp1RnBzZU41Y0JKSXRRMk5LRno1Y2JLRDA5UlNrcTM4VmoydkwrZ3FlbHhZem00NHRDaE5GTk5lT1hHNG1PUm13ZmNXSTVUOER4MmxETTliaXhDOHo0YlJhSUpyOXhZdWVFb1RnamNXQWgxZmxkZ2V0eFlaTWR4eXZwQU5PR1ZHNHVOUlg3K002djl6R096TkQxdUxHS3VuN0JoYk93UUs5RS9QTWpQMk00eUpmUE1YNDB0Rmpra25DSTNGcEd5dCtuTUVVMTQ1Y2JLR3hOVE54WTFzb2lqWVlyY1dBNE9vdGlCT2RHRVYyNnN2REVXZFdPQnFBYmR2RStSRzRzSUtYYXpqMmpDS3pkVzNoaHJnNS9sRk9tdGt5bHlZeEd6aXZoMm5RVjZnOHhWTDlIa2JaQm5rWjRTdjNhNTVaRmJLS054WXkyNkp4a1ByZHNCd25YbUlxR2FFRzZzMDR6Ym1CWjA2d015R0xrTHRSTkdFdDZld3BudWFOeFk5Y0Jkend5R0FMZXhnR1dMWGRXbm1oQnVyRW9HaUtjUnhhcHl5eU5IOURjUE9URTljcDlwSkc2c1plVzBPSnVlNHpZV0FvNEw4SjlwUWdoY1ltbk5aR2psOGoxUXFsVElmSlE4MERjU04xYmR2K3lWMWJ6ak5oYkNKblhxYmh5VCtJYnlvaEZKejFKNElvOFhocGhTSWRNQTEvVzlrYml4VnJ3Ny9Zem5HYmV4RUtDOUs5ak9Va2xWOUlpM1pEWkR3YzNoYlgrbVZNaUV3UHo5d1VqY1dBM3Z0N09lOENMYmNaQ05MTk9FOEdsTnlkdEZXUThGd1hkZkRsY1ZVeXEwdDAzUFd4N0JzbC94QnBsYlA3aU5SVUlMT3BacFFxZkhuYVUwZjliKzVmRm1CMU1xZENiS252Y1BSN0RzYS94Q1RwYXozVHVrMk1nTFlFd1Q0a0Q2ZXBZTlRCbXVNdlBvNVlscXJsUUlTV3VlNTJiL1VpRXM3RTdtSGVZN0Ryd0F4alVoekszVHpGdVpIb1FZNUVyT3FPVktoVkJGdmcyVS9iSXZqOERMSW5ZY2VBSHMxakVkVU53bXJkRElqUDdMMzNjcnVGS2g4OUVhd2JJZmlTZ1JPNDR6NzhuZURpVjlsdDFZWkFDd3BXY0RRVWNqRC8vVWhkNGR3YksvTllwclVxdDhqN0hoblhPamNKYmRXSVNONEhISWZPdDlJZlpjNUMvblVDVDROa2ptYk44Y2dlbnVsT2poTTdVS2oxajNaOW1OUlVlZ3hLK1dzK0dZL1AreXVEWk9TTm5NM251TlU1ZEs1cjJjYTk5aE9IRTdrYStFMmdnc3VjenBIaVZDR0prSG84U2ZEUGYvZlNWT25uOUMxbWx6RlNOekxob3JlNW1qTFB4Vm5HcStqekxVSXZlS2Z1V3Y0VjJRbitoZmxOaXBydDhVNzdMbm9CZndMNUFnWFF6VnJOMVlVUDBuV1hlMFJvbW1nbkNlM1pwb3NaeVpkampnU3hhRGZ0WkRuUmJmbW9kdmI5OVVwbjcxOGJTb0RQWEF1bnVHb3RUWjljR05CNi9kWkhnZjdSTTA3WnZYSG56b01UZFB1aUIxNzFKWGhDNDhTbDE1NmlyV3N0ZUVVemNHNHlLNE9VT25wWEJpWlMwRHh6Vk4wOWZPTFg4bk0zMjBKNlVZbXJDU3RNNFZmTW9SZ0M0OFRsbDE2cXJWTXI4Nk9uVkRNRWFDMnpPakM2RUo1WTV6akNNOG8wMlZ5ZDN5bVFqUWhBY3owZEY4ZEJMbmhhZjVvR1RVVkhTejkrU1BtdVJweGc4Rm9YenRkNXA3RWtlN096TktQMjRreGxQZUdNV0IvM2hJVDlRS3pnbXZKNnB3Qlh5eEVZRERvWEl4RE5OUkcxOUdtb2wrNW1ZMjhOTHVUS3prM3BXSk5XYWVjL04zOVgwRUk0QlhSN0krMHg0QmxaY0taVzBtSEE3WS9jNkVZTTRSYStJSFJtYkE0WUJYOXZkek5PaXpRQXEyU3pQZ2tXNWVtVmpqWm1aOFIxcitDc3k0R3g5WGV6Q3g1RzhvamF2UldXK25NUU5HRmw3SXVqM3I4enoyL2hkbjRNZEFaNkdQWTJlY3VBYkpGNFBpWUthOUhGSjVkOXI3TUhYMDQyWDJTMjkvZUROeWNKVXY1bXRmK2gwVDdqTmUrcldUTDU2aTFOUkc4UW1XWFBVVGIxVmZlbTJmcXdGbnhPQjg5amlIWkdWSVV0bWJwYmVSTWh5NGk2R0M5YzUrSHZCaWFISmN1em1DTndwejNOMjhrQVlMNUhLN1NPRURIdVJsc0dlS2pzbU0rMzFlMHBCV3JtTGw4Qy9DWkRHdGMyNVN1bWZXMWRHYmlQVmVUancvZDFQeUJkNmpTTXVUbWhiSnR3WVRoaGs0NWRjTWxPT1VKMkxiZGhQT0RzRDdXdkpqTTR1WjNwbkJKemFUaGxuZGt1TG16QVM2anBzc1NVUEtteS8xVEErdGNLQ2ROTXlxRXcyZkRKdkE5VXJjMXlIQnFOKys4NnkvOUFldmZudWJRYkgvMTJPRmt4WUFPRHJhZ25TWjRGTVNUUHF0OEpWbnZmeG4zdkJlQnNUK3orcldBY0tkZjVVdTNVaW5yTlZpbzE2SnJ2N1YvL0dBUDBmUFJJTWFTdkdLRy9uOXBNd0NURFlTWXRaaTRXKyswYVZ3NUY4bnM4YW5DeEc2M2g4L3hYaEJpSVQ0YTRiZmVpZURUTW4rZUYvazZTeDdodys0MGJBVGg3VHdhU0Z2aitOQUwybDVheUx2Um5Fcm1QNG9XOHpBZm8zUDBHNE1uTFlZRWlaR3VtaXJtVE83akxGT3pCQ2lwUENQR0dpR20xS0JlaXFldFlsc0M1MEdHL1ZEaXpHYWZ6T0ZOZGsxa1JqT2JLUmlKSVpRSVd4U0VxeTh5ai9tRWxDaklSbkNmTm1TcGNsY3NNVFpNQWwybHROckNXaXF6V3ZWVXo1QW1jblV0UWt0bHBiVGtrdEErNW0wTzNWSTRHK3dtOTFzZTBhc2FoSmlqUlhhYkIyUXFSem96Y3kvTTFNa1ZOdktRYnI3UGNoMjVLWUZHNjZFVzhuMXJQc0RXVUtDbldsYmFLUThla0lMZTlsU2pqTWlFaXkzMHQ4QTZQVnNDWmdXYkJnb0d4TTY4KzZBb1Vtd2xFTUxycVgyQ2RKSkhKcjlZTmFGVXozZ1JEaXdRL1N5eVNnRU8rSkdDb1hqLzh6SDNvcGdicXhZQ3BSdjJncTNRTnZ3Tm1TK2FyaDFhUGtGcUVMTFZyZ0ZDTDhNQ1V4d1p4TDlLTkdGYi8wMTQxNmF3MlI0R3pMZmxQRmpuVUhmYnRBZ21YZnRJQzhiVkMvVDB6VDcwWUUwSWNIV2Y3bWNoa1cyczNaamtlN1ZLTjNXOTFMcnhnTWcrN0dhU2tpTTA4bEVDRyt5Q2RxM2JMeVhRbU9YTTcwMHd3bkZyVnNTYkUrWHQ5STVTaXhISmNkZ1VFbXBYRVFYN2hJLzFySDFUSy9hMnNzS1lmVlJPT25Fc2M2dTBsQlV0R201UVluQ1lWRzIrWjhzZ0xJRnVhOFNoUS9xWWhLT0xQWUx2Vmo1dHNhSzAwNitiNGRRUEk3cWU3cXlNaEZZOXI5MXNUNmVDdzZOajZmcnpRVnFyVWZhTWRqbFRNU1I1VGlRSnlTY1duYXRtUHpVejdWMkMxalNRTUhpTHYyRWNNMTVsVkRPS0pKYkU5Z2pGTm9maWVnS3RpMlpiOGtqbWxPSzdPNmcrQldXRTVOSjNQc2R2MzUya1Jid0lsUXNNZFpQTEFFdkF0YTA5SDljcEkyaHV2ZWQ5NGZ5L0F6aVNvNG85dUd5anlRNzFuRWNkemNoRGVRT3hVN0NPamJnUmVCRmlMLzB3NUJ0eEppUjMvcVM2MzJzWTlPdzQzejFKMS85aFljMUdtYk5tczN0MnJHRG1vLzZBV2ppbDltenc1TTFWSmZPai9XbXREYXNOTmU4QVg0ajhNRUhIN3AyMHgxMkFCQ2RsVFhOQkYrQ1N6OEVmT2t1K1c4TU9QYTU0WHFEaWhGQUtXRG5GUnA4dmZIc0VCUlNhTFI3SjV5anBESDYrMHB5ak5Fa2QxQkExc0l3LzVjWWF4b1lGTG8yc2ZxMDZuNkROWGhvQmV3NEw0NkNXL1Irc09zNEw3VnowK0hLQU1Ld3Niazh2S3FpMnN5c2JEbktRbTZuOTVCdXR2N0xoV2hFMHlSMFVpTlplc01YV2hURm5mZC8vcGQydzJpMlIrQjRwMjBrdXZRVHBpcVlMalEvMlNjNVhhdjk2OEtyLzdtcjA4SGxDVmt6VGp2Q25kZE12eWR2WE5DNVdxUk1ZVzJzQktkRXBFQy85em1SQ0R6UHJBKzVBOVhpRTBtdHd3aU16N25UcDZXYnRudHpDSzNyWVh3RmQxaUloV0ZHa3k1R2JFYnJxYjJJNVAzTkMrbjJaSGRRREVQVE01NExsVWZtb3F1aTV3akhCcExzcytmY1V3N2NqSmdpRmQrMjVzcnZXZ2FVcUczWXg1Y2lMR1FNMGoxN1RDb2tzWkV1WnNUMHlQUmMwTm5VTnJJUGVoYXpJVk43a3lUT2pPaUxyU3JhM2kxL2g5ZTFOSk9LR3BPNE9wTE5yOVdBdUdiSlVrNzlLMkQwMU15cWVSTVFQOWE1aUErRzNQdTVyY2ZmTUpibzRlMXp4YkhPbm4wVlBXVHpTT1NmV1M1dnJKWmRVWWMvQzdacU5GUXZpMlIxaUJvZks1WkFoQVhtZzJraVJHSkY3VGMxVlVKWkNlK2doR3JUSk5uN0cxUlNTMk9PNkZDa3lDdWhWWVRIVTFSVnF5eEpnYjl0ZWJMV0czYWhUUEtjZTkwMCtJNnpuZnBNaDlpd0Y3UWFhMENCY0tTT2RySTQ0ZTREZlJYWHlISjYrQVM1Q1MvOW1EQ1hwSk4xMjFLeHRvZHZHcFc4UTFNREk4L2ZOSzhIN0ozVGloMkk1ZE9Ma2M2UGRWS0tUTkkyMmZvYk5CSktMa2lldVhNdElFZllOMFBZbExSbC9UTTdUeFkwLzlCZ05TZmxiQ0JkYkE5TUhZV2xaQ3d6MWVINTgyLy9zeGlJdUdKaHJPekdBUnJMenpDOStrSWlVQS8wUlJmUFRYanBSOS9na3JLaWkzYUdFalIvZUVNeWIxZFRUOEtGYzJ2R3hVVjBTZi9DK05NaUtLTjFoSk8wOWVGWk5BbGNZc0JKaVpDNkFYMUYvcWtzYVNQcHdhSnpieWs4MHJWVGhaaXQyeUdrcTBPc0ZnSVlhZkpzMkszRzJ5UG13dTVJMjQ1Q1R0Z2FRWFA4RlZWTEtXc1lmV25Fck84b2tObEcwUzRKcHhmQldqK1N0UnRtWTBVQ1VjMnZWS0lsWnhkWWxpcnFkUEV0STkyakhmOVlhbHQwZnRJZnpyZU4zcExScnBpRWwzNTA0MUJRRi9Td0pOSlZjYUQ1dzFLNE5qcUZyeVVobUxsZ1VoZ09FZXFWSVBBNFUwWEdXSEo3bEt6eENEY1d1ZHl3a3d4YkF1Z01qbldXbjVidDRSRENTdmhCOCsvS1dqVFdIbUV2UTAzcGtzWkJIcW1OcTZNa21NZVBkZElhSzJSWkhBY3hpaFJ4ajR2NENKNVZ0aUpPMHFQZVVCekRFSUJXaTZBeDFLZDVvOGhJVDFtU21rMlR3Q1JyL2pBSnBveGhlMnlDVXBKQXhOS0JuaUxNVmRydHJoNWhNSmNmNi9obk1zRlNtMVQ1dW9RcVcyN3Qya05zdEdKbjljdW1NbzVWalNZZXB1WW80OGFTb0x2WUhSUmk2dXpwbXdQaXRISlFqekNVQyt1T2hFNG8yejdaTy9CaDRYWTU4Uk1SRVVpQjhPSGN0cWNJdm9pcW95b3FHamVsR0p6alViVnFnZmRpeHpvd1prMzZidHZvaUxDZ3lnS2tSTmpxSXNjNml2S0RNM0hIb2tseWVUWE1SdVVoLzRNTm91eGcxb2M5dGh3NVZwNGlrN05yMFJaVGpjNVBTdVl1bTdrSFBLZFl4N2JVMk1QeFl4M0Z5V2xmbDBCdUt2SzBOc1F2ZWx3YU4xWTk1Y2pwRzBpZXUyVWM1Wlp1cHp2M2dwOTV3M3NlNjZDZFR6ODJlUFNmc3ZZVzN1SGUrRGU3TEk2TC9TLy8yZnZmKzNzMEZZQis1SjhJQ0xzbmY3VTRMT0x0S3RlSGRZT29XRFM3eDE3aC9wNUJmNHJLTnM4bVd4RUhOckFhbUJWcG5pMTVnMTBOeEhBVzFQdXhVM2hqKzVIWCtXV3RJUnZ6MmU4OS96VmEvT3oyK1ovNWNMR1JlY3p1VzJPaGhnQ3creHJLWXhrWW4zdERSVjA2YUIzSGVhMDNjRDN2dHdqQVl0dTdDWU1ZbVRRZ1cweWREcHBEeFQ5Z1g5Q1FhcXBidzdwQnRGZzJucTcvZGUrRzRwSjliVnE1ZHNGTFArdEVxWDJtN2QzNDBFLzN2QThJcXFPZlo5aXF6UFhJTkJ3S3dDRXI3MFdlNTFMMXRFeW1idWhra2RaNzVaMTlVVjg4TnpHVW5rTEgrblZSRXYyRUtiT3JoK2pwYmxFTFZ2blJBZVRQSDFJblM2SDUxSzZ6MFBJbG4wc0l1VXR4YXFEMWJXbHp5d1JSU21NRjlXNXJrWkpyNUVPR0xvTmM4TjdpVlAyWndiNXlhSkFOR0VQWi9GaG4wQS9sV3liUHNKekphMGFrNy9ycEgwYUVQdTFWQjY5emZ0Z2I3TEJTRUxFYmdGdjAvdk5Pb1VIMlk4My8yc2RiR29lQlVwYkFqamE4bWdvdFFvZkNwYlZUVFVWZGx0RU4ydEF0K21mZjN5S3R6TG52SXJoYVpETjgzMU45UktHNGVJdXZmanNnR0dOcG9FazF5MEJjQmdqaHJ0clVqbkJqZ1hjTTgxVjZobHdXRXVkMHVFU3VHM3ViMXV1TThDTWIyR0dZN3JIakZPOCs3enQvdVczUDJnM1ArelpkQjJYdjR3d2pCaStJdWtGdU1pMWhZcmFJOWZkS3Y1OHFGUGpUcTZnWmp2TXkxaGNQWThPQ3V5TmlNYysyWUlnd1hFMS90M2V1QmNhNnhkbzV3MElwdUJWU0V4dGVmMS95YmNGWWpoT0MzaVdnMWdFdGtiQnZYY0VIakhCakVjYlMzaFlydUIxeTVpYjR1RGcweGo3MnVBZy8xckVWTnlGMGpRUEhBVmNqM0pEVEdZSUpKOXZlZWZOM1NPYXF4emNOcXlHZnlqSVRaYTdYcVlOeFllenJiTmNtR2owSzRDWUhleXpzc3Z4bEpqSUNRUHBFejdUM3Era1p5eW1Cc1ZwN0ZCbEU1OGthNStXZWREdUN5ZnptUTlCNkdneTVSZFlsSVVNTVVMcnNDRGVXWStyWEZqR2F0LzFlZ1A5MmRhZ3Q4c1N4VHJyNmJUSzJuLzdDdi8zOEw4REtyRmcwUjFlMWQ5NG5vQkRWYkIxdStDdUVZYWd5U2Ridy9pTnhZSFNWR1dMbDlIOGJBMzZpcE9tdmRiRkpFUGxuMW9kc0RaTXhncEhWcnV4dHovdGp2aGpSamU5V0R4Z2xvSFZYME9SS3hncEJDd2lySjE4dXl2YmJxaHFBMEdwSUU4aWFZQ3hmdHNwY3h5bmRRNnJvZVgyVzJUTmpVR3RwNHhnTEVrNjBoVEdaQlVFQTRJcVdyOENSZ2VJcTBPVnlZanZvc3Avajd1S2FOeURycDZtWFdEM2dPVkxwSTg3RVAzbWU4OXhmOFhsQnZYbWhRZzdIYXliaXF6NnlZQ1ZNMnF0T1dCWngrTjdncFdmWW1QQ28wdzR3bGdLZFVEczAwQytFVTRIWCtsazJ1N0hJMTJ5MGpOVWs1S01pYjhRTkxYbnJ0Z0VJVFVPQ0w3YVQxTjFVSEdCTFFySEZJQ0R0N1RLWU5sZWZ4YUFodWNZMUh5YVZpQnhYUHdabDRDSHkwZy9yM3FCQ0UxV3VXUXZCY2g5UUUrbnFoOWt4R3JuUS8rME9Sd1JDdUNZa1FzSm5nSlljMHlDMGRORm9LQm5PZ251R0JLM2dISVpXY3NBOE9odUNRcUJNcDF6bnFZKzdJVlFoMUZuQ1ZhQTBqNVZGUTBYTnM0eXZxSVM3ZHJvUTR5U21vY25YUXprNGF0WHJyUGthRTBsTlpiSVV1dURiVlZ0M25JYll3QlRhWG9jQUtxOTVLUFcwMFZLUUFnblROUXd0V01WWFRxNzB6aVA3V0ZRT01wWUNMU3hqQVJqekZNYktUZ3pjVUhGTHZ5SXBYRVBQV0N1VU5sOU93YituWTcraGx2UVpSWThHYTN0RXdVTGRXQ0xka0dNcXNuVFBNOGtuWW1WVWcvTENyYkI2NlB3ZVlzOEpLa29mNXd2ZlRVcjlzQ0I1NDV1TWtnM0J3RDZNTVZJTU1ha1BDTVlLc2k4dkFRZjUrVzI1SjhlcU9SRjFnNHlsUUN0aVhzQkdQcXRzZ256RWtjQktJYW9SaTBrYk1MWTZsdGttUXdhamtZOGM5aVczZWZYNTFxOXJFVVZrWHVEU3o1bG9scUN2YWtrZGFoaFRKUmlpeDA4WDY0R2Ftd05lcDhsVi9jdDNmQ1FSM1ZPK2dsUnc2U29Sa3MrdmJZNXNTN1VWQkNvckRLU1dnTEY4R3dXTTFlRmwySWhkRjJCQnhsS2dmZUVsSUdPZW1GNFNFbXBRd2gvbXBkN1RNMWFKVENpTUZmSkFRQytQYUlTWTBNbU5KVFJDd2lGSGtlQkIzRmgrS05sMXZlRmJoc1FzM3lQVkd3SFRlVlVzYm8zdEdkRzlzakx3VldvWktPOFArVVFhSXRzbUE3RnNtRkFNdVM4TndGZzdISytac1JUb3BJeUZEVGNOZEt3TUhkQmtSN214bkI2elg4UFY2b2ZJUWQ5T1dVRlI3TnZKSENYVTRNQndpOUh0cjZsd2ErWjA0MEFwSzBxclE4a2RpaXEzc2NSUzc4bEpBdmcyVjhvNnl6R2llODBUMmRRNjBUWUxZbXNqODQyeE5JeDFXMkJETjBUVXpGZ0tkRkxHSWs0ekVoNFhyZGc5bzl4WVpFM3JiSitYN2dCMzJkY3BWWCtmaFFySmR3OWtuNDR3Nk5zUnJFQlJONVpJbjhueEZWbWFwM29iQzQxV0NFaVFzVllPU0I3OU50d1FyNXU3VjFDM0RwdkVEU0kybHhSWnpMOXQwNkxBbkdwVkFGYjFkWUd6TFR0dVppd0ZPakZqcGJ1RHNvM2h4VERvUTFQUFdCUzRKemFGUks2SjZ1VTBHcTBHRWhDT0JSTGJaOEZ2bHRSQVIvcnhOZUhHRXV3Q0htT3FzQm1RV0FLSFZQVWloeXltUTVrSXhCYUZaVVp6M1gxWUJiNzJDUUJxRXh2K1dJYUtTMmJHT2hHZ2JWa1pqSFZiWkxja1M0SU5kZEFDTXZZSk5pQmhMeFpRQlNpSFRZbENSUmEzSWhoTG1wWCs5aERIVXI4dksxdkgrS1VmTWVIVzlWUTNGakh2ZkZNakFnUFlSVXc0c1M1M0NXaEx6b1pTRXp1c1l5VkpvK2J1TFFZY0xvMGpXQVduNGRybWRCUmphVzBMQTZ1TWlMRzRzZEl4ZDBCVFVwY013a3BYbFgwZ1dGV25DZ2tnbGo0SDFCa2ptb2JNV2R3NjVIdE1NMXk0Sk9ER0lwWkFQd3d4bk1iUW4vQmNZbDMyU1Z6UFdHZWVkMEJLMDRUeWRjZGhUR3RYRzB5c0IwU25US3J3Uk5RWXZjUWlTOUJBaUNCaStObVN1b0VWMGkwZmg0dGdMSEwyeWFBdTVzWWlPTXFFYnJFVllFaHQvZ2ZjV0FTSlJhVnR1ZjBrZ3BMVzBETldONm5zVjFyZnZ1Y3NhaVdOQXFOR295UldEaGlML1o3QWtQeFdlekFjeCtnSzNjQUtWUkhlODhYU1VFWE0wQUhMVk54WVExQjJHVVIybURiY0VSZ0NiaXo0c1FKbWpxRmVXVHA5MEFQbUs5VGJXQTByUnRVM2c5c0c0c0tCSGlDVXV4Rmh2Q3R1REZscnZLb1FkOTdnNmUvTDVpMWlSTXFkQk9CVUc2MW5aaXdzNkYxV0Q1MDhDbUJJbm1pQml0OU9YQzNneHNJV3dzYWxYSk9XV0ZFY2x3UjNoWUlNeFM4aHNxeWZVTklsYUVQcllHU3NzdG1QZFNLd2oxNFZPckIyeE1tOWFEWHVTWVRGb1FvVTJONDB6SXpWOUFWRVVicXhWRVJKNGtBeDJFbFNnY0kyRHRRcXltbSttaDJLUzdMSm5TQm1KV29aUy9WTGhIREVKeGZ2T2tIaVlxcEUrYkdFdnphQVlzd1N5L2NsQjRpSVRCQWgxMUVoMXRXT05NSUdtSVNVUzBuS0xsbWFNQVp6Si9HZUVOK1YybE9hQVNNOG95Uk5VZVdqYXkzaEMycm9kaWlLWDhLRXk1eS9jTWV4MmFMNkNMWTlnMFZXRG0rdGVKVXhNeGJFVDFML0pBeU40R2FxcEd3S2pkZG1IQWRlVFRHUDRENS9oRkpHNnA1WFNWeFZ2WTJGMTFRVUYwNEVLbGNlM3FMblRGYlhkVnl0K0NVaTBCbUs1czhUMmU3NFRvbldSS2UzREFOK0ROSGVtQmtMc3VOQU5HMzVMQ24zTDJnVjlXaUNNSlpnbnhBK2VHT0Z6ZThMZ1lVSFByVWZBck5MUWpxb2N0S3VrdU9mRmxONGlONVRHbm5UK1dmSjg0VVBEejYwUXlJdmVXend3VDZKMENCRkl4cmxVcVdyNjZSNlVZQlZUZEM5ZVc5ZGpGczBPWnlxb3FuL21GR3RxQmd2WTBHS0dCaWYwNjk1MUtSS282VUxnV3Z6WnNiQ1Z2QTZRd2NkeEJaVm9YbW5kVTduVXROT1pCYTRtekZGSkZTNGNPVmN6U2x5NzhBVGQ1cEVFTDNJZStSTDlGVDZwN3dQUHlDdmk0RllzUjdRQXo1YTJ0dFFaMEtlT1l1TXRpVGRtL09JSjR1RWFISVlEUEczYU5tSFh2VFRsb3lYc2U3VCtJb0Y2YVpuTXlTVDFnT0tFV3duVmw0SUFSWTA1d1dzZktZOW43aUxiZWx4Q000bU9lZGFiZWpDcU5ZRGpGVVh2b1A5VFN6L0plOWQ1TmNjVDNFSDQzWGtNSENmVndaajNlWlJjQTUzL3A3cDVFWFh0ejI1VnlOSjl3b2V2V09MbHBxUjVJZ3VSZDBnMVU3QVdCa0xOeGNIZlVHcTdSUDZRQ3hoV3FVV3NDTEJXTm9GUSs4MjhNbnl6OVF3bGlzbVBvd2s1NG5FSitjVTNabnF0d0xIVVBaZWdCU0MxZGo3QUVEV1lEczF2NHpJaG1BaFVuYWQwMUwxbDBib3pqc3JiL2kyWisyWTVpVHFudEN5Y2VSd1dtcVNRSjdqRitoSGRLeU1CU3ZEZFA0U3BGWkprWnNGSjBwNklkZ1BETDZCc2JaOWN4dXk2NGhnV0lRQVdkV3RmUVc5UHRvUzA2QXZOdVYyMVQwRDJQdVFBSzVpQ0Z6djUranlXUGJ1cmxMMzRwWWt5L1VacStVdncvV0F3Q3k4bURhSXQ4UjR3K3hlVmJMdWljcHg1UEFtR3I0YzVSbmlVWmMyb2NpaXo3RXlWaS9GR1FTNUVVRW5oSk45SzlqRHJ0R3FCbU4xV0owejdzWmF4NVJ1S0pmdEZ0Nyt2em5TbUFlTW5SUytCbkwzYTFkaUxubm5mWklxUXJ6Zy9mZ2pFbC8wQmczYXVSVmhUWkYzYnE2VElycUxGSzJ1K2k0NVVsRDNQb0gvV0hGY2RpOHdOUkR1bnZPU2QrOFNjSDBRVmwwY09ieDJNN0M2RlpRTnc5aU1rN0hBSXdicG9oQWFqcEx6c283TWhMVnpLbE40elN0azJzc3k5R3lQcFdvZW0rRHFFYmxoSUVtb2U5NkJoSStJQVVFbG90aFkxUFl0Sjd3dDZITFBjSDJmdkEvTWVBRWVDT2FNMzVJaXFTNVd6aTI1b2pCeWZiOFZ1R3hJSlVoQWZwYXl4clltNGU0QjRCbS9VamhTRVBaRkhEbThvaHRZM1FxMm5rRUxqWk94dXJZVHFkQk5YeXJzeTR3Zjk5bUY1Ulg5blpPRVlUSG8zUTZOWVVxWlNpS3ZJOVdsTWlablJlYVJaMGpvZnhqL0tYd041TTFUNVplaVlhYnRVbXp0SFhMWm1za2k4QWl6RGRhRTlDRkw1UjVydXlHWkRkS0pWU1lsNkRMcEQyYU9PNUNxSnlUYkNYVVBHem1WSFNtSS9EY25OakZ4NUxBcVdBb2RXVm1OTlVNbXNDamJscllpTkw5dkU4QXN1UzFBbE10TVFXalZOQlhBRVU4cHV5T0Fob293UE1LVVFOblhzZFlESUtBb1lNekxRa3phUGsxQjVsR1FBcW5wZWtjQ0JBcE9UcDNJMUQxTDNFYlRsVVhsYlo2ZitZdzcxK2E4VkVCdlFOb1JyUWdTR0kyS2hsN25nT0Mrai9qWVZaRlpaU05TYzduRTRxK3ZocnVIbmFiQTdxT1JrWGt1ZzJQSllWVXdkenV5c2hwcktaeWk1cDhwK1NDa3o4c3dYNzZaclF5L0FWcEZhSTZuOFRXUWpiaVErTUM4NUlhRkJ3aFYrRTV0SEdOeFJOTjF2clRuUGtwZjNPa0lJQ3dlNDNBSkdQS0U5bVg2U3MyMGlhODh0Y3cwSG9DNzNqbWJtYmxQa3MwZ255Yi9Nc3Faa0Q3RXRNSzJFVUhZWkRUUlZBeUFCdTNQblBmMytKSjZnb25UY1BmbzY1Qkh0TGJtM3dLZjZsaHlXRjBZZ3hva0pLdnQ2YTB2TWVvQUlXYnlBWUZGcUVrTlE3TDNXQzd4YzNQeFM2RVBlYmJWSTVXdndma2FXaGROenIwQ0NYRjVqN2NKN2pCMW1kODFJZlF6TnhhcVFFVDR4QkxyVFRHQy9QeHdCRXJzOFhDZVZScSs3VFlYT3QvMlBRZWtwdjh1bGUvUDdrb1NuUmJsT3JDekZGZ1krT3Qra3pXNllsYnY0a0Mvajh4Qys5UXZVcnRIam1XVldqNE1peXdyb3haTkRvWGZrcHVMRUNKWDU1cDg0ZHNlUU9QZTc3N3RMYzdjMjk0T0VHL3c3cmZ0T2o4aXNuL1p6Lzd6dCtJSVFtUUhvVU1OR1pPWVIzOStqVUNCZ3NMUDN2OUZRdC9nOC8vNjlhOS8vZjBQa1hoNGZXRHhTMVlKMUhidW80TlI2TjFRaExKNjVBWExXWnJId2FxQkZDWm9ONUJobThDM3NlNDdwMVYveFBQK3ZWS3JKR3c3bjU4YTB2SUEzY2VBZlZYQXJpdExCUUliQzZMWDZaMWc5Uk9XZWhuVjh3eTcyajN5OHJ1Q2xRSDQvOWVZV0tUcGFISW95SWF5NTErbE5IUUFBQlV4U1VSQlZQRngwQWdha1l3dGlycGthRW40SHJFbmVlaVFuUllMMzVmWmtCb0dhSUVzN3RtUWdpOE9sSmRqL1duQ2ZxQTJnUWxreU1TODYzM1dtWHZ6T1ZUd2tjZ052RkxjeEs1L2VGQUVxSGhpY3lWMi9TTEw4dGs5Y2ViYVQvOGQ1NnVRdEwrbDFxbEorL3cyeTNjbGlWQzlkL1p3NERQWVU2cHNDMVpFM3BMM0gvQ1p2UE0rVExXNy9jSm5mQzJEb2tEM3lKcTdwK0FJUkxlRkdrQnVORG0wbXIrakNDQkJBbGE5U2dBdjdnNXVYbnZ3d1dzM1hjSllOMjg4K3VCRGo5MkU5VjhTMllTeFNQYTF4MXpDV0NJN0NCMXV5cENHUnBJYmZRTk1LSHZGQmRYaGNLY2ZnTUswKzRaaG9BQUo2QjlJcS8yaW92QmFxbkpZYW4zMDdEaGNhU2hkVXczbm9kS29qTVlCc3dwaEJnYS8yT283aGRxY24yQVBWaVFtMEEzbnA1SkJWTGdpWWY3SUc3UzlMd1ArVmQ2NUd4Q0ZnZTQ1Lyt6OGpiNmhMTEd6V0ZsWkxESGtrQW8xc1lrTTR3SGxOdVpFdUZxR2FjaTd3d3pSQ1ZUZ1Y3T2lldllEM2lNL1QxVENMZ2VIV1hJZ2F0TG5kaXhqd2RlZ3ZYb2JRS05QME50WUMyOTg2TVAvY2pjSUlJWUN5MzJmbG1DYjJGZEFudjN3NERmMmxEVFpkQXlVOVA5NitQeVhhZklWN3UreUNDc2M2dDdxUGFWV0lOcFFXQzZPSEZSc3FveXZJc0x3bUJ3Ukt0am80dUJzeFJiSXJoMWlLQVhuWUFpM2NpVVRFN2dUS0Q4N0NpUTFpWktpU0RYRkVWbkIyMWdLSU9hL1E1T1lsVjBhQ1g5WWpXWUcvcmx4dlNUUVE5MWJ1eDFBb2lUYXNzU0NIS3lBdmxKWmlaTHgzMVhTWTQvZUNsdmRHVkZBYk1OS05DN0ZRekUwZ2FYRDZMckVZVzV3WjhSVXhPdG5KaWNGSnFOUGEwT1BNeXphYXpHQkJzZzlpTmd3MUwwTnlUN0J5Z1ZGdFZtUXMyU1UydURsMEZvTk5qVHlWSnA3RFRaRVlibUZ0RnU0RnNTQ3Z4c3RFeHQ0OHpjbFNIZGZ4clV4dURNZTF4YkVad1pmS2xUZ3R3U3YrdjcyaGdlZHRYS3N3SVNqWitZTm5nUWQ2dDcyaVN3TXhCWVZQclVnWjEwT1lRQU45ZCtZTms4aHlORWtrL3NhYk9rQVl4M3BZQXZQNTdsbzJnZm9FZHVkSE5hSzBOZ1RNY01UTzhkZFExRmNkdkNsUWdYYWQ3UDd2ejN1RWhLTEp3cE1PR3IrS1VvRmNxaDdSb0c4cFloNUMzS0tpb0JUMmtNVW96dFJ4bW9Jc3lKSVZnYXBsa0hITm9SL0VVYlNMbThIcHNJaFhOb25zbGxYUnJVeEtDdkl1SFFoK0ZLaGdxTW9jSmE1SXdQNnZJTmpUTkJtREhPZVNiSEtLc1BkcTFaa2FTQzJvZWd2QzNJYVJnc1BFajJlc0VEVG1TYXdkMVA4SnBtaTd1bTlnUEJ2OGMxY1QrNGFtTEhjcS9nRXpNY05TazNzMi93cTlwSGdTNFZLdmFyd2RvcUxETXpXY25jVW1LRm93MThlUTBVaVk2aDdUdE9Fc3FSc011UEpLY2doRkcySjU3WThvaEZaNDN5V3hZNDIrMFl4OWJCUGhrSlhyQ1JzUng4WHBmaDVFTGowbERGZGlYR3RRWlNrOVRYZ050YUJhRGYwcEJxTDVMVzRobGtqWHFwTi9FV0VNNkl0bzhOUTl3ckdkVk5UdHVqeDVDd2JUU3luT0RxUkVkMVpXam9xWHdOQkRwNzFiWE9GbEo1d2IvaTNaMUJJdjF1OHFqRFRyZHRLRlUwVWF2UklrMjJYRlhpcFVLM2lYeWtUKzQ1VklzOXZLYWFmQ3MzakVaTXJvSWU2dDZ4MFZRQ3haMHRSSVBIa25DbW1maEFQT1k1SmJTdUVVS1ZJd3RlUS9QVjB5M2F3WkhROWE0bnNtaUp6NW9sSXJ4MUx6RWFod2tDSXI2RXZvWlBGZ3QvR1V1ckNGT3JRSk5iYkhvMHNFOFpxN2lzd21tZzdXcUtoeGxEM05uU3luS0pXRnFNRk9YV1RGNHU0NUlWZTE1QTg4aXo0R25Zc0cvbDZ6UEFPb1lHUzE5M0NhM1BsaThrN2xYV2FBMmRGWVpXNVFWK1dhV0t3VEQrdXlkWmxGWDRwbkd0MFk4RVU2bE5nV0o2c1VzRjl5dmxtSE4rVWpRYTAzM0tvZTA3OXdDOEtSdVlWNTBVOE9YTVJoM0hRRExlRHVNZVlTdUpycUN0c1lFVWlKbDgzSlQxNkJRQS9PaFVvZmNMN3NOZ3NFdVJyUmxYQm1tN0tEV1VjTGNPL1NtTjBZeTJLZlJRT2tUbmFzdmVlMkFPdkZmV1lVMDlPcUh2bWRiT2thUGg0Y3FKZW1ZTm1PTkVUTTRiY2hwRDk4VzBsK0swRWpnemJQNTJKMnIxT3l4ZGM3MEJ0OVRVMzM2Y2tHMGRLWWppYXhOZHdwaHpxTWt4R041YnpwMTltRUlVSHhDb3F2T1A4YzhQdGgzTGE4ZnVJWVBmTTN5bmFVZytPWThtcFJnaDJMN1F0Vy9paXg4OHhROVNQSUlrakE4VlVqRzVnT2ZINUNUbUYxdUJjZTdwUGN1dmU3MmdLZWRaaXhJQVJrR29DWDBQOWhDUDFIMFkzbGcrUk1GTDBkcFBWYUFpK0hhcW11ckdHQ3NNWmhZaHJRekRRdklwU1liRjkvdWN0Nzk4cE9TT01sZ05tVG5SRFJXc1dGSGpJWWVHdVNNaG5vZjNrampOZjk1N3F5N3h3ckt6YlRrb2dZQmFxU21ZYVluT3FDR0F3M1NNRGJOcnN6WVE3SVA1V21LNjU3U1RyZDNXNGJ6N08wT2dYbXAvc2s5WGM4UUZHR01GcG5rNVg2VnRzRy9jeGVuaDIwNnlpS2Z5R04zak04LzViWDFNa3N2N25qb2hwbjBYUGVKQXhCQjk4NzU4V2R5dERVQmZNcU5tUEkybHA4eVBHOWtwSjFtOGpRZ1dIOU1WOWRDVnVLbnRPSXdrWEwwamlhMWhSakVyYmxzWCtMd3ovdzdpTXhYOC9QVnhrbFU3a2EyZ29Ea2NyN0dtQWx0VU5iaG9FZnAxU3RNL01oeU1SMWRBUEZKQkUwTUtkY3lzVW9wZEVJTklhYWY2MTdIME44SXAwRWpmUlNDQllraUNIWjlYVzE0REJmeVlKNnJTd2RaMWpKUTJ5bFk1OXJXNlVQYkFST0pxNHhYZlozWGpQaUgzN0prandkTFFwbzFTRW1hK2tMS1BkRVhsU2VscmJUVTlVZFR6T25DV3ZvbTkvaExuemtYNlFzOENGODlZK0k2UVlXU2NqWXV1ZXZSUlN2ZVRXemFOdjFweHJqWlRleHJTV1FyQTBEaE9nVGcvYUhVVlBvOGs1aXpUSHNLcWxWYndzN0lGaVpqcmJUQnVFa0xYOFRpTGNaSXZ3a01iNE9TVnNnbGpWOHc1c3daTUlOMXVjV3JpNXQyaXpSNW41N2NnZERzVEdpZDk2NlhFZUxhVXdsWDBzbHBHeXZhOWh2cTFTYVlsZi9UaUdkUlVMd0NTK2hyOWhmQnZib3FIcEJtbXBzcnBWNFoycGpsNkFKL0UxZ1BzalBDYkdDY0JaMXdnMklVWDdMUUc1OWgycEw0eWtUMzhCdXQ0UnZkajBwNkVuTTBWaDFzOG43TzgxL0NHSU5KK2ltd2tqenQrK3VUaGRDYjRIY0c2SmRCT0NWakUwMHJVM3BiVnd4Qy9IWHA0Z0tabWo2cGk5cjRIeWxiRCtFcEdEaWEwa3FtQUJiTzlyb0h3MUJwdkNndWp4ZzhDQzlzV1UvS1dMeGRFTGNKampRNGV6MnU0WFhndmVGMWVvdEJEbXpJYTlHV2RHRWlycGlhdFNvZnloNU5kY2tLM29neUdBUzUyQitaVmJzOFlCNyt1Wll0Q1BxUHN3bXlvMnFQOWZrMDVQL01VUUhiS3VsNjZlRGhmUGc5bGt0ZE1zdklMUlBZakFkWm1MdGxYQjRkL1o3M203SSs2MHBhL2h1ZTlrMDZQdU1CSlFodDVsN2Q2cFd2a2E1ajdkNW9SSG5LWWw2TWowZ1phVk5UMG5WdGV5cFpiaTNaMS9oL3V4RG85L3E4OGpNUSswZXhvRFVuakJMN2I0N09DeEd3T3RMY1k5d293M1pUYStocS8rclhkSXVyTm1iRzAvYzVqWlVDWjRFYXZycGU3ZzBWOXREdllTa0xwQUZ1Y2Q3aXpyZGF4cXpybmU0UG1tOElLWC84SFB2UHIraCtYa0lDWU5RU3Y4SEFoeThVNFMrSGhZZlBqb0V5YTZuLy9pUC82Ny8rQU5YM1FEaEovRTQ3eVVFR0NLanVqWTF2ZnhtN2FQZkFGWkh4RlpOczhlSFVpMk1uMmhGMU1Sdm9aa0laM2dJZjZHR0VxU0ZjUFhrRERzSjJ2Z3NrQ1Q3eHYwUldjMnZvdXorTS9majdHTDAxS2lCbmx5SGhuMFNRSzhhUlZhQ2FjbnJUY0k3U1FSdnJHMGt5K1dKUXY5V0p5WEVnQm5wTkpCVkx6dUZON3BEVDcyOTlzeUw3N1hMYy83MUh0Y2Z1UmkrZE9jMklzbURFbFlYYUc1bXRMcVYxQUVvcjJFWk50Zk5BMDBNLzBKckVCNVVGOFZzM2RtZjhpSysxem5QNC9MbW05bVZuS3pZalVtOWFUemsxYnVuQ2w3RXl2S29vSElFVTJ5WU9lcmkyNTFHa3N4OExkOXVuc1ZIbDFLc0VudkRqcTBWbzlzS2VmdGJHeWM0U1VNWXIvS0NiUitRRFRLaFdOZHl3allUVWgydG14dEpDdUhCUmdwSWFid0JmMGRUbUhFbHg2Ryt1QitnR1d0a0ZOaTlSMzFJVWlaQVhaT0dLUVRWMkt4aVlHRjc5ckEyY0dRdlVEQ2NHQ0grZEpCTlJYalZ0blJ0YVZGSDlObCtaNVU2eVRtTzA0U0UvYnNDVU9DaTlpeUdSSnpsYzFKc0NSRkNrNlNwRUdzMVJTdFRYTVZMRUdwWlBEcjVTSTBwUTlDWkJtZXE3Nm1JYi9IN0N0VEEvVDRzeHVXSjBmanAreFN0NGhOb1ZReWlxdWdaMzM3U1g1eGNPdXB3R2VBY2pKdVJmdkxVem1oK0ZLUXNhNWVGNEliU3dUNnk4UWlFZmtzOUVYeHdybXpMTGxVNUU3NmlVTWQyYTFKRXpNNzdaZFUyeDF1TEJIYWFTNlF1djN0ZXdKQmJwNnczdE01N1hQVGc2a2tCQmJJbmsrNDc4WWlKaSsyZUVsRHM2TmdTRnA1WlBCdXltUEdrUkUwRTRnRGg3czluNWx3ME5OSjN2L2Fma3R5YWZMcUk2cFJVOWZPaU5xNFFoc2FBUnorSzJkNzdxNG9oazNmRjNIN1ovZHpkdTVSZTR4WlFNSm5kcFFGbmlzY0NVWUFCenJYZmZBNWVROUFmTDMrRys0SFVmekNoODkvRlkrdnYvZjgxM3hnWGFUOEc5eWFTVlpOaHlyRFBKekN6T3FWcUF4SE1TRXE3TVY5OWVjc1NvOFcvNVc2d3MwMzRQTTRQM3Ircjk2RVJiOHkrRCt2aWY1aWdmaDlzWVRWRXRLY0ZCeXVPdW1mUzFyNUNqN2RDUFFVOTZpekpSbXJ5VDdTcy9aZHAvZjA1dmt1UGc3OWc3bDJCWjhyamRSMTRnTzZDYXVsSTkyK0ZqWW9mWHZvSzhnTVJnQTJ1dUo0MnZCVkliYm9Pd1I5ZWQrcGViVlR4S3JlZmVSWFpzNlVDOEtiYjl0RmpocTIrUTR6c3BwYVlUeHhHRm1INDJucHFoVStBamo2Vnh4UEpkL3pjSXViOU0yKzAyTjZwT3JkNktQU3RsZmhWY2t2ZllkdmhHeHprUmRaemE4L3RnZytGNnIwY216TnpuSkRNTEVPWlA5ck1LUm93UFhiQ29rVWNOMnZ6WlJpblJuQUplbUZ3SXV1VW5YU2FzNFpFMytSMVJqa1dQL0R5THB5a1k1MXhKMmc5ZEY4SlQ5UHZvOWZZU3A4anZ5c2I1L1ExR1NzVnBXcUVCNEp5V1dNN0RPMis0cXN4aURIKzc4MnRBVEcyLzdNdFJaYXl1NFBNZTVaOXQrNHdiY3ErV0xuNzdyZ0svUWlrTHQ2eFBwU1F2bTJTSmlyQ1loeFB2RnB1WU54dGpmemJjSDRPSkdETUQ5d2Z2enBQY2Y1TVhkUThYTlgyUDNTZVc1MEtUOFJBaVVaL3I1ci9ValVpNmdtUU1iNGhCdjR5c2dhNDNoamorZWI2MmgyNmE0ejEvQ3V1ZDdUSFVuRU9yTzdsdG5NTEtyMitsKzUrYVlUQ1VoaXJRT1JqcWdtUU1iNWJGOTVzc1k1M0RDeFlKMzdnZHpZSy96aWU5NGYrSnJ3R1hPZ3JqSFJ4aCtpeXZxeGlORm5RZHBja2RVQ2xjYVNLSG5TTmh4TGc3UGRDTHhZNmswbDdjOUJkZG1NYkROUFVBbHN0aWk1YWVNb01JQ2J6UGxGOGlLckJTcU5KUUdkTDZrZVM0c3ozUWl1d0IwcUE2RCthcTJmM1dQV2Vwa0pvd2EyaUJ2WC9jTGlnUjhsa1JYZndlcEVWZ3RVR2t1aTRHYjZxczVZYUo3aVJyckJpMG8xbGN0RXQ5eTdOTVovbEs2TlZIVmZsRG5WUFQ5S0lodnl2Q2V5V3FEU2VCS2hybzZuVWRsS0lZL1hpU1I1R2Nld2pBT3U4MlpudUFIeGEzU3RPN1FNZThQQ0RRblZsRkVTS3pJbVJDeTZtbEpydnZYclNzb1V2Zmk4UURqTDlXQnFablQ1ZjN1aXJZK3VYM3JNTUR3Q01vcDVRb093aTl3SzQwZUs3ZTg3ejVGWFVCYVVjMFpTcmVaZjdZcXNwclpRdE5xdVhYeGVzSWhVYzFJbFlRenh6MHlXcmNmUXcwQVRwYUFtMVA1b08vK0J4WGt1MjBybi8xajV2dEZheURuVTgrY3VzcHBLUkhCZnFwWW84U3ptcGNzOXZBcmFNVVcvOHBPL0FsZnlKT1hsbURycU45TU9hc0tsa1B5aGNQUFhkdW56Z1FQNm1QdlMrYitnRWZxdkVScXQ5blZSRmxsTkFKRm5renRlMWJ4Z1BLTjVnWGdPVVJ0c1ptUXA4dldUajAycThaSDFLZ294enZvTzFQTFZnTUdsbGhqaVM2b1RqTUNFVDNnTTlkVHNjbEFicTBVc250bTh0Q2VrQzdkdWZ1d1hjRjQvR2E0ZUhzOHg1SlJDeW1IN2RzSkd5eWZCQ3ZQU1B4b3NpRWpOL1g1RUlTbktiRjVDaWorbTJXeUxaNHV4MnQ3amdlRzdkUnBJeGlkZTB3L0NMRW8zVnJEZ29xbE01Z1huaFFjWEpTUnQvVXc2a0xieGNkZURqdG5MdHMzTlVWMTZ5bVplR2tHVE10dStSMlBMcGdQUmJlU210SnI5NWJlZEVYVXVtM25CQzBtaklqQ3UzOWwwSUs2VmZKU2pyMGY1b0NTZWltem1CYTZzay9pMlJnS1JUUWRHUWxybVNOZERwbnZtRFdTSU1LTjVLVms1WXpPazIwZVZVUWQ4ZkhtT05QRys0TFNFak9ZRlgvN2ZuMHlYTStyQVpJaFAxdXFLTjVpVXdaR01VQUtkMWJ4MEwzYkY0VTNubnlYVXZQRGh3WWZvMkwza3NjRUgreVFuTm1UVmdkaUdKZzlReThOYjV3c1BmTXBLaEdRMUwvQTQ3S1VmK2lmdTBHK0d2Y2g3NUV2MGd2WlBlUjkrd0hJRGxGVUgwaE0vcnBxYkZ4cmlqS2dzTk8rMHptM2tabWJ6Y3FIbDFOemZ4Rkg4a3ZjdXg2bmpqR0hGZXgxNXRYS3NLeU9qZ1I4aG12TEZsRUkybEQxeDExbXp1dGlaR1dNdFhzQUFXTUNkSUx3SzEvc0FPcjhHbDFqenk0aHMySjBUWmRhQmJBWitkRmpRMFF2b2hLem9haDVnMmVPZWZXeklibDZxMFI4MWlhSmtGVmMzWE8vbjZQbm9zbmQzbGY1WTNKYjRRc0ZyY2RRY0RvT093SmRkQndUR25ENUxrM05DeXhGWnhIM1RWVDR4NDVxWHpmUWlxM2hNSkpaN1JEb0F5ZGM0SkpFVjRjSEFxM0RENFlpQWtEQXJqRFh2NWtGZ3JVTUViUEQzRk1jMkwrWFVUdEw2UG5rcmZOQW5qSUpkQUx0UnV5VzhnYSs4Tmh3ZThiWENyRERXaHZjSk1qd1REdFVqWEdibTE3SEdOaS96WDZDU0prWFgyenNPSEdIc2FoRSs1WVpWZ1NDK1R4ZURiMVlZYStYOU96RWpNWTdpZG9kc3I5Z0VSYmVYaDNrcFFIR0RuNDRvcFRqQTM2Y1JJWEdqNlo4WlZSZ3pET01wTHBEM3lseXJBOHM4TU5iY0o0bDg0c2ZZR3g0aEh1SE16cEdWaHc0d2dtZmcvOXhISGFKYk9oWmR6Y3U4YkF0VHZTZzJnMTA3UDNOZU9tQXgxcGNEQkNyRnBpTjVtUmYrWVZieW5qZC9WYW1oL0NSZlJFL3kwb0VJRWk5WDBaa1FBZEhkeXN1ODFNUTNhM3grc2xQbFZ6Wlc5UHhtWDFxMTg2ZmxoYkdhd2xmUjVxWWhDS3ZZakVwZU9tQkQ2NldBYVNrZm1ZL29VRjdtUmJ6Z0MzOFcyeFJpbTlpUG9Oc3Z5a3NIZklJdWVRUmZ1em13NldKTzVnWGtkaWk1T01MZnBaR053R2VnYUpiMlgwNDZvS1h0TW1aaXdWczUxSEl5TC9DMzkrazA0T1ZYTmgwbC8zWGJ6d3c3M3EvTm51YzlMMHdxRi94VXpNdVcrQ1NCNzI5dkVHdCs1UmpqT2JZenFiek1YYTdwb0pkM05zbnZFa3pGdlBodTltM2h4cUtid3VJSk9xQTlSYStnZ0lhY2lGeEJ6cVYvOW9qdFRzNmlwMk5laXVLT1Q1bHZacGwvdDM0WU8xRlhqQlU3UkZrQ1lIT0ZPZEYrUnpEWVRFN21wU29PTnV2Y0xjcHNMWGNuU0swbWxaTU9hQ2k3bEZsc2M5V3J4SFl1Si9OQ0JTd2h0c1h2dmE0Ui8rNG0vdUlDUk50K0hNeFZlV1lqc0V5T2N1bFpkQXpLbk15TEs3Nm1JN3drcStRSStwYkYvUXg4Mk9jMHBvOVh4ZG1Od0JLNUpiZnFmd1hRakRnZjh3TE4zYUUwUW9EdTBjZ3lZYXhtbkN6NnpsZGVVTWN2SnY3MzUzM0gzTU9ya2l4SFlKNjRGMnZITVNoek15L1EzSDFLSy9pYzBWeHduM0srR2FjSklXNUZpR1BCbUpHNEtyWWRBZnd3ejhwNVB4bzZQL095U0FRc0NYaVZna1djc3ZlZXVBL0g0V3JRNE9hMVJ4KzZkdE85c3JQNHNJMzg4WVQzWWU4ak1hM2thRjcrbEx6d2hWQjQ0SlJGbk1JN3pqL0hvMWVQUEkzQWEyNitMMC9rWE5FeWloSDQvM01SQ0t3ZVltTXdBQUFBQUVsRlRrU3VRbUNDIgp9Cg=="/>
    </extobj>
    <extobj name="334E55B0-647D-440b-865C-3EC943EB4CBC-17">
      <extobjdata type="334E55B0-647D-440b-865C-3EC943EB4CBC" data="ewoJIkltZ1NldHRpbmdKc29uIiA6ICJ7XCJkcGlcIjpcIjYwMFwiLFwiZm9ybWF0XCI6XCJQTkdcIixcInRyYW5zcGFyZW50XCI6dHJ1ZSxcImF1dG9cIjpmYWxzZX0iLAoJIkxhdGV4IiA6ICJYRnNnWmloNEtUMWNjM1Z0WDN0dFBURjlYazFjWW1WMFlWOXRJR0lvZUR0Y1oyRnRiV0ZmYlNrZ1hGMD0iLAoJIkxhdGV4SW1nQmFzZTY0IiA6ICJpVkJPUncwS0dnb0FBQUFOU1VoRVVnQUFBeklBQUFEeEJBTUFBQURpajUrWkFBQUFNRkJNVkVYLy8vOEFBQUFBQUFBQUFBQUFBQUFBQUFBQUFBQUFBQUFBQUFBQUFBQUFBQUFBQUFBQUFBQUFBQUFBQUFBQUFBQXYzYUI3QUFBQUQzUlNUbE1BRUdhNzNYYnZpYXN5Vk0xRW1TSTd3cXhRQUFBQUNYQklXWE1BQUE3RUFBQU94QUdWS3c0YkFBQWdBRWxFUVZSNEFlMWRlNHhrV1ZtLzFhL3FycTZ1N29WMWVLeFFiUkNETVZnVFdEY1lJTlhBT2l3WnNacC9RUDh3MWVBeVdWM3hUaUx4RVpVcWpHNGlKbFFIL2pKQnE0SWJKQ0doeC9Bd0VVTzFNVUtDU0kxaFZjeXlWcEZzaGtmUW10bnRiV2EzZC9iNE84OTd6bjJlVzFYZDVXVE95VXpmOC9qT2Q4NzlmZWQ4NS92T3ZYV1A1LzMvRGs4U2hPTmRvNU1sbjJhKzE4aHppYk5HWUVDRlFIYU1ac2NzejBuR0FPWHNFNi84R09SdzNXajM4NFRjK3NaM2pDeVhtQWNDcEVPZTFkc3RQa1ZJVzg5dzhma2dVQ0ZkOHBUZWRQYzloUFQwREJlZkR3SUxKNXZrbHQ3MHhVVkN0dlFNRjU4UEFxdTNsc2pUV3RQRkZ6YkprWloyMFhraHNQTGNLam5XR3UvdWRzMDVwSlc1NkZraU1MNnhiR2l2aTE2VFBIZVdIWEJ0SlNCUTJ5a1RjcWdLaXk5NGRYSkRKVjFrZmdoMHJsWUlDVFlCdXJ0ZTJQT2NYOS91N0piOUhrUnhWV0Z3MFZ2VGt5cmZSYzRhZ1FvczVENjVJcHVGTXNPeTA1TkpkNTBmQWd1d2tJZkI5Z3lVbVhObjVpY052ZVZWZUprMThvTE11dWg1enAyUllNejN1Z0lMZWFETVpDZ3p6N2t6ODVXSWJIME1DN2xLbmhGSktEUG56a2hvNW55dDdYamVDcmtwZWdGbDV0eVpPVXRFTnQrQndid29OOG8yNkhyajNCbUp6WHl2Y0dlOElpRzhFMVNaT1hkbXZnS1JyVk4zeGxzZ1pNUXlxREp6N296RVpyNVg2czdRYWRLajNXREt6TGt6RklyNUIrck8wS1hsTXIwTXR2Rm54WGdtUUxOZG1BY0MxSjN4dkFZNVR5OVVtY0dka1lZYVRia3dMd1NvTytONUhiS0h2MHlad1oweDNncWd4UzdNQVFIcXpuaGVpMjJjTVdVR0thbXRtam4weHpVcEVhRHVqT2Nkc1BlYUhtYVpQcHMvc3R4ZDU0VUFkV2M4YjB3MUdGZG1lSXpXcGxrdXpCY0I1czdRN1dXWWFGeVp3YmZabm0rZlhPc1VBZWJPZU40Nk9mRThyc3hXcGRmcEFKb3JBdHlkOGVoN1RWeVpPWGRtcnZJSUd1ZnVETjJSMmVMS0RFdU9jMmNDZk9ZWDQrNk1oL2VhL3BFck16emZkTzdNL09RUnRNemRHYTlBeUM4TEw4YTVNd0U2ODR6VjI3eDFuelMyWld5UFI5emZlU0t3eG5jeVBielhKRjQ2ZCs3TVBPVVJ0UDJrZk5Gc0tMZGtZQXZzQnVVdU5oOEVYdllhUXA3K0xHdTd4dDNMd3ZlYmhMekovUkJ3UHZKUXJXSjYwTUJNc1M1VFp1czh4OW5OQ3FQNVJJcmswc1hQWC9DZnA2MHYvUzM3ZS96Z3hTL2RmNG44YUQ0ZGNxMDZCQndDRGdHSGdFUEFJZUFRY0FnNEJCd0NEZ0dIZ0VQQUllQVFjQWc0QkJ3Q0RnR0hnRVBBSWVBUWNBZzRCQndDRGdHSGdFUEFJZUFRY0FnNEJCd0NEZ0dIZ0VQQUllQVF1RTBSdUNiZWo3Vy9HTWRzM0taM2ZUdDBteDhFWkM4WDR0NXhQaU94SHVRUkNxZmRPcU91M2VITmRQTkx4djJjNWt6R0RMNytSMFBpejVmdit0OGZmdkk5MzJ4d0t2NTM3MHc2NWhycGM3aTMwNUY0MmQvY3A0VERQck9WVHU1S1o0REFPWTU0OXVlWVh2NllrQTIrcnVIQ0dTQlE0bmpiSE1yMFkwS3A3WjlCdDF3VDlBd0FGcTVhWUxIMk80eTBiVUhxU0taSFlJbEx4bTcxZURjbGRzY0VUWSs2RFFmODRKK0ZrUTB4UGhaSTNLODJyWkNhQVZHTlMrYUtGYXZDRUtjNlcxRTZvcWtSd0FmTWFMRDgvWExaZCtjRVRRMjVMUU5oY2gzYTBkOUQ1SGMyN09nZDFlUUlkTm1jc1Q1bFBuU3E4K1R0dXBwWkNJaHZaK2puenFaVktTYnY1YVJWYzJVVElGRG5rOFoycTdKejU1N2lYUHJGRkhncjcwc3BuS3hJN05EWVBoTmJsSi9hbXF3MTYxcVBIbHFUVGs1NGJUdFAzZUZ2cFZFM3pxZVZUbEtHYnpQU2NMeGxXYm14WjBrNEZkbkc4V2lxK25hVmwyeVZPR1czU3ZiVHVONTlZb3RnR2hlanJNVWtZLzNGN1BHWmZGbXpZenVIalZ2Sm15ZzAyTGVQN0tyVjJkZVNFbWtyL2xzU3l5WXNFRi9Mc2dXOGFMUC9PV0ZYVkxWRjdleG9sWGtLa1d0SENRUDlSZmNlL1p4WnRKNzFUZkZ1RXErSis1MXZoOGJ6L05SSjdSVStmWUVjZmNTdU40VlB2UHIzM3VoZmpSTDNiY2RKdEdxdW5EVVNQOUJoc1Y0SXVkK2RMRys4Tkh0WDc0Q3JzeDNMZTJxMjB3aXhnM044Z1JBN1M2WERXbzd5V3owak13T25VOFEvY0twamdyekkxenRXNUlmeXBOMTZLL0hoY0ZxdHRMSU5MaGwyWGxNYW5TZ3JINllSMWNqdmUxNjVicmRzWWJNSFlUdkNyNVZuWlk3VXpwTlJqTzNvSWoxTjVETkVYMWdHMmQ3QzB1dy9PaXAyYUhwNWJpbUI5c1hINzZJbEpYcTBRSGI0NTk5OUJKSVpoUW5MWi9pc29TR1BkZFU3TVlTODhKS0VOZ2NLZnJaK3JiRFRZWFErVThmSGJPaktEODVPdzY0aWpaMEQ3U2o3VklaK3pPNzF1WmhwbE1wa2lzSnhqQzNNenVBYjRJT3ZBZDkxbTBXa09YUGpDR2VaMEdBMXpJUE94c1d1eVdIRzlFRWNSVGpQdUg5UjJKOUJUOEx0SktXWHlVNmtDTmJxRmc3ZjFVMkFXblJtUjZyaGZJdkwwY3pwY2pwTU10UHpMU2c3cTZRUHVKVE93VENNcUpPRldjemVsRGJOSWo5cWMzWHBLYnhROGNFNlU2Qkg4bVNHaGRtck03RkRFL1Frc3hQeEJJdHEvdU5zQWRNZGlLOUFqMVdOK0pSVlcwMll3RE5mZGkycXpqcFVEaGl0YmNWcDFXN2xhOHg4c2tPeDBtQzlRNk42SElvMGQxU0c1U00yUExtN3J1cUl5Tmx1bWk1RlZ4QkM4R0xFM2ZvMDZkb05sZ1BTQzkvTXRPa21rMHkyeVo3ZXpwcW1qTVZ4cWVrVjhHbG9FbWwwVFlja3EvNzA1U1VxQmlOZ0ovRUZaSHhObS9SMU93MndSUFlNVGpOSWlCMmFpTXJQeDNvcHFBOXQxcmFwWEkyZVBMQm9wemxzdUZ2Uk5NS3ZOc0JlRHMxajI4R3lIRjAwcmJxUVFsVHcrYVRaVDZISkxtcGVVVFJZMmErcVJFcmtnRVRVdktYbVNHR2FyNmdaZGhBeFRNK2JMR3d0elVLTUMyQnl5cDhhY01uczVLOFoxQ2hvTzJwNCsvTnlVSkljRzhvajd3T1Nla1JXUWRscHhLcGhGYlFaNlhzMXhyU083VXBuOWd1TjJLR1I3a2hzczFtWlJXV1o0VGhPU3d1Z0ViR3VDOVJrUGN1d0dsNW94cEcrTisyR0djNjZqSm9UVTk5S24wK2E3U2tZVlRYN0YrUE9oaE9XbzJCdDRoV1dkUWZQaHNlME5PV3dpMTJMYkJnMU5OTW10Ym5OVTNERk1GQm9vRWJKcEtHbGFlZWF2dW1VekJCS1R4TW5vMXVhcWcvSlRTV1hoQVV4REkrcXRiRHNFbmt0bnNLd0VqczAwMmdTL3pEb2NkOE9YeWk5NjBFbEZ1dWVna0lJTlJGSzFrTzZxaDhXeElZMTNndW5vWW83Yk03WVdWU2hXK1BKc21aOXdpVzRHa3NVeW9RN2N5V1VOUXpoRkNvK2hXUXR0TDZUc0VPMXFlM1RwTGNQazNRL25XS0MwbHcvQzRqanY2cHRRSjJ6SER2VmlCbmtFWElZeC8wVTg4YW1Sc1dHU0dqSGZ4Q1oySW05YVlSTjhFUksrNEtwZDJnMnRUV3FicWZNY09COVdBNlliZlo5bmczbGttbUZSTGZ5V3BHSm5kaHdKK3dLSlZMbUtHaHlkUmJXTHRZY0RuWVVLUjZqSDZwRVdtUVlrVU14ck9UVHFzK21iTlcwM0tOclh6K2lZTDk3NzlIcldPUGZiWmp2UE5Uc3A1ZDk1eGU1WkRTZFpGK1hVZzZEbGFWSmZ0MnVib1BLNFNYNmV5cnJrZFcyOHR1TnQyMVRkcFVQa2dkNk5KSVUxaDczSC94MlVtRnlQaWFKTEN6NkhBVDgxYmFOSS83Tnh3bngyVVFya21NZWtReTZwbWFVMmROZDVRN040WVJzR3FoWXVwY2NYL3pEbDVLVGtSVVR1RE0vOHI1SDd3N2I3anhzaHYyK3RUbzU1cHRyTFhKSjdiSXQ5TDhnYTZocnFVOWgvYkpLTCsycGFHb0VlbHd1MjJLeHBYeVV0T2c1MXJLYzgxa2dieDNoVFpUem5sZC8zNWIzVDdxeHN4bGVvMUpidGkwY3NBNVoveXdneExaQXQyUDc1QkliZGJ1aHdvUWszSm5uRjhqN3R5cE5JdDlNSFlRSFhlM29aNzFYVUgyemVQd1RlUFZEaUxBVDJkdnlDbjNlLzU1c3JObVdzWXdySWR1Q292eEhUendCMW05KzRva25ma1ZWd2c2bmlyUElrRm9JeS9EWVZ1bkUraG05eDB0MmZwekpMek1sUHR5ZzdiRmtWdEVJU3VobGhYejBybGYrWk5TdjE4aU1LRlQ2alE3ZEJDZ1QrYlpzSzZTb054aHFUZEwyT2xjOGI2SFBoeTlFR2htY1grR0NDZWFjUHpJYVMwNDB3RDBJR0tEN1FRcXh4WkNoV2VSOTlVbXZoUzdoSHJRRllQVVU5alRSQlRIb0xBZTgwWHYwa1BhUFRaampodTIrSHBUSDI0NFBLYU82TkgvcUllZWl4U2JUQ25tdVNNZm5VRmpaZEUwTWpTQXFMQjRFcmtYclRjQ09zYWZaREUrUmxWQlROVDYvaCtRZGROUG13SGpIQm5LaXR6UHJNT1ozOXV4RWZKZWVSN1hTdDE3L2huL2ZQeGNaendrY3EyaVF2eVE1a0phcmI1cWRDM3g4YnBDakxveHlpbjZiOHFMclFXaTdBa05kaEIxSzRYbFZWTEFMUTJPZWRzS2NONE5Wa1BLckNMdXpTWTZwYXEwYmN3Wlc2WWdTbWVGbFgwOEszekFKazFKaTJJVnVPWWs2bEYrOW9UTGdDWTlVSWkyQzhTYTAySXJVQXFITmd6R1ZOMVhxaEw3OFFhZktaWnFtUHk4MTV3eDF4Lzc0Tzk0UC9rT3BPWDBiajlaSkRrM0QrMnFFbDRxeEhEV2N3N3BRWGpXK3kranJiM0xRc1hNWWFVamFWdWhpSk94R3FHTXpocnhpTzdZd0kvUGdTa0RRbExvcHlJcU5vVDB4UVRFSmVwUUVRalg2Mm1lQ29DOXlVR0d2NEhKSXlXQXVoWFpNbHNqeE5pM3hhbUxJRjJJZ1lnVFJQd2M2citqMjk4QlVBYlU5enFISmpaQzZtTVk4RXdOa204ZTB2N1MzU2VHOFJwY1NwVW9DSWJRNWtWSkJLeHB5REZuT2lpV0xodklVTUJ0WUgzRVQyeHJUQmJFWGh6bERwd2lvYnZMU1puaGJaeWh0MTRKWTVaYnRwMzVYN3k1NndPZXA2a2JOelBDM2VjbVFqNUluRFYySGthWGhJRms4UWxHTkRVZUhraWI5Q3I0c2pOTEpZa3VwT3lQRGh1Nm55Y3pvRmNOVEFFMHRuRDFLZ01seFNLOGlySWhCZ21JS1Y2VWg4Vi83NXJjbERidVdBM0R2NFJOMkpmemloVUZ2Sk1hNmRZVkJFT2hsUnRhU0U1dWxTbkxqdGk0Vys2K05kR2JHRE5JTHBveERkOUt3azU5TlFiZEpnTysrQlFzb1pUazhzWEN3QlJ1V3UxN3pZSSt6d1dTNVRtUGx6L0owNUsvMjY1YUN6emhKcFJNaGpXWnNxZ0dDTXZSa3p5UVpHc3ZRb3JTUmpXMENWU082ZWE2S3BvclFsUlZCdUhONVdGRjNSZ1ZvMjZzcWtSekJUR0I0Z3dMUU15RWhhNlJWcUYvbWljMnNHeDVvWGE2eHg2U05YWTFQZW5SVG4rTFE2T2ROOG80eGllVEdMZlJMK0hFc3JaYlZVWk8xZlVwYUVZZjJWUVFsYzJka0xmUjZSOFpUcmdEaGlpaEdsR2tmREkwdHJZWVUwemhrR0dna1BGcmZDYktXNkNBcDYzTTRLSXVOR1pMQklMaHNVcG1TMlJDbDJvVFh5ZTN1WEs5aEdlK3lPVFBCRGcxeloyUWpXRUN1eTNqS3RScUFBRHpZa2hLU3pIK0syZ2ZtOGhQaFdkRHRoaElWcnJSdEk2UXhHWnU2QndNRWVpWk4zWmd6c2t5YjhES0xYdjJ3THRRTHA0bGovYU5CVjAxMjdLcUdLQ0tyYUN3VERlK3EwR2JRYW9BMUVvWVpyclcwNFhoRmY5Znp4cUZsUE1KU3kxRE9GTTJybWZvVU9mM1lZYVpOZUkzVjZVbUd1clEwSE9xdDJjUjFkNFo2Sld3VnpxZzRETVF3RUo0TjNzS0xxOFNlRnNRVmlMd0ZRK1VQejJNZnA1MUNIaW95SklOT2hZcmpKVk1OSnJ4TzM0Z1ZvMDR4YVZ6OExLQ1h0Nzd1em5pd0FHeUdiRC9RSWkxUkkxNHkwSTdTSXJMcDEyQVBLL0crRFNXbndmQVBpQ1B2WnlUTUdXM0NCNVZQVVpzeDd6cHdNL1EyMCtPNk8wT1pYRThuWjZXYUVWZ1hOZUlsazdEYUpqV3hlY05iTVBkdWtpaDV2akZudEU2Sld2SHJUSFJ1TVhMZnl2Wko3MDlDS1VadllESWwwRVN6RFhlRytvdDdVWnB3RHVTbnZFSFpadnc2azdEYWhobks5UHB6SHY3Wmg1Vmc3bEpGSE40Q01XMHp5VFpCd1o2aVpEQnFTZjV2RGhqdURQWFdyc2c3U0w3QzJwQ3JFZkRnKzJVaDIweFVUbGh0azFqRGd1L3VKUlhHNU91U3dmUjhOa1FTSzVra0JXdDE1NkVHTEpNVUpQNEF3cklDSXpQY0dicEozODZ1amZteEo2aW9TY2dXaG5qSlZPTlgyNlFtRm01NnhyS1hSQ2Z6ZFg4bStoTU56OXdERUpXU0ZHekVUNVdOek9CYW44QXk4d3gzeGdPU3ZleWVRSDduQlJVbUt0K09DdTBCaU9LRTFUYXBpZktKSjEzVUpCSWpmMU43b29EaHNtTVVlbDZMYjArWXVlaG9uSkdEcWRRMkNXbHFMZW54ek5jdG44OHdsaGcwWVVVYmJTcVNVelc2Q1o4Z1FoSE53SjcrWlpHN0tkZGR0SDRZcFJ3RzVuVzBNSnF6ZHBUTEFNQkFraHVyN0VGRE84VHhJRmdPZ3hJTXE1MGdwV0xRT1BLZVZKNG5kMVpJVE5nTnlMSmlHSjlSM2xtVlBMbjF5QW43NGxhTGpRZEd5TUhiUmc5L2lKYVVIL01mZmhlTnNBQnhISW9vR3VWTERwUkVUK1JwbDRhMlJHdlpTZEUxc2lRTmdBOGVmWlJTL2VVWGovOXVSQ1AvZXVINEMxczBvZ2Q5cnhuVFBReVc4WkJBMWdQZFZSNWZhTXM4WEVOUE1YZ0pNaFBEZWExeWVoU3VTRENBMGtuMTB1R09sc0xBZVo0bUM0M1BrVnNRVFAzb0RXejd2dHcvZWIwZjNEaHVUb0xVa1VvZzlza1RWQVRZc1BBYWNVMjlWQWoxYUdpNCs2Uk9BZnc0ZWR1Zk1CYi9RajUzWDNRalVuODBOZ2lHQzJlQng5Wnh6aFRHVW84VEdMc2ZHRm1Ic2w1d25mNzVESGhkbTh5NGFPd0UvYUFmQnJsQ2s0dlA0UDJGeTE3ejFoYXlJTy9oTTFzdzI1UzdEc21JU29CZUxBeUlYZFk0OFNodVY4d0IwemlQRUNwMmRjR2t2bHNDck12azMraHEwY1pUSU16WVRqQTJCTDMrVExNWkRCZkpQdlFlQU04ZUtyb211MWRCREZObUpPdk45b29uZ3BQODlyeWdyQ3phSFVDK1Q2K0R0cmRKYnF5ZWpCRHZrOFBGbTF1SStLcnJtL0xaUC9WL0lEZ1dsSklRYVhvSlZ0dmxFeTA3T1NyaEtZTXJFT3g4R2FUcm1NZjFEeU95b214MXlhQ3A1WFJVcDJRcExFMjkxY0xYV1VHZ1lJM0hEZWlxcWpmYkNJd2s2V1BrWVZ3eWZQNmhVRDcxRVdCNGl1NWlzU0ZidjBvakhUVXBBdGNicmI2WGxpRTBERS9veHc5cFhyRGFhcitlcGdWSlFTNUxpN2dYbjd5VzdRZGcxaTR5bmJnYVVVNURyZmZSbnlmaTJaRjhqRW5iYTdFM2c2RjF4UzVEMlJqSjRYZlRrbnFZUHg4Sy96Qi9MWXpxWjROYTZEVjdWYW1Db1laNXdlK2dSajdBMTRvaHRBb1B3UjNYZ2xicit1ekRhOE4wOG5XVmVUMlFBaXgvODc4RWw3aUwxSmpqSzNUTytHeG9MSkRqSVJzYUcycCt5cXAxc2lPaklJL3MwRUZEYmFseWFHbzZnekEzeE5LM3JyUXpwVm1SMmFyQ2pDTG94QVFtTXgzVld2L09rZU1SN1U4UmVWQnNIRXlBRDVnUU9tcFM0Q1paRHJVcXhXMTZYbE4zRTFxODBsQ3B1UDR1citFaHF5ZWkwVXRCOG1qdGVsaTQrS0NHeHVSS2FkVlFUclMyTDgwc1dDdkNlTkdaSW05ZnBjZUU5Um9XdjdqajJvNHFRNlFxVjBROWN4YnhnN2dGMklKeDlVZkJteXBZcXZnRVdvSXVHY2paQUpCSGpGRmZ1WmU0WXo0V01RQzUxRURRMVdZZjNZNjRqanhmV3JJTHNoVnFoOTVnN09MK1ZDUzd4b2lhc2N4T2hBMGk5UFM2MUVPeUtvVFhrM0hJTDhxWGtHMVpUaC9mMEU0MDVXQ1M3d1VLZ3U1RWk0SGluaGdCVm5uMmFBTStCMjhKYnU1SktZenFEdFhLZ21GSGpqRnRnRGFFNWh5UUV5NGlNTlJmcGdkTVZNOHM0N2NBVjFsYjRyMUEvaWFnTmt0WllmQm5UU0JaQUlZUXlIbFdnbjJmWFJhSktCemM5VWhXeGlEWmtYRjFyU3NGek43ZlJjTVY4aHB4WTNlYnlxK21LMlBGWVBySWhDWXorbnUxSlZjQW1MaS94SHR5RFVqMDVSaVNUMkV4UURsQW9LbnhPd1l5YkYxaXRSYTFWUUF3VWVMeFUrS1hYSVhHWlhHUHNBbWt5RVdPZmltTHVWaDVQelhKQk96SzNxaktNU0tyWUFXU1VXcHN0RlZDUmxvYTNFMG02Y1dibU05YktDODBUUEpPVEhYSlpvb3I5SkJoYU5pemF2U1d4TEF2ZERSbzZmckxlNjUyTFNDNGZjbDNuWXZ0bWpabE1NWURtTERxMFJsWGI0KzVpcm43cHF5SjNTMk5UdWJLYXpGZ2dUa29LaWxILzBEVGw2ekdxaVJCYWxQWFhKTGZRQTR2Wkl6SkwrQnZad2NMWWh1UnI0UjBqSzhwUGhUUEt1QitOUk1yQjFmOGRxYml2NE5XcUF6SnlXRlFFOU9oeDFKS0lKZ0hxcmppbnlDKzRDczdHaW1zQ3lOSlVDRkhtREtyUjNBVktieGxibVRSVXFybkFqNlNYbDdYbFFUcHV2VWN6MVlDMFcxa1ZxUy9VZHJWQm81a0IzRUpIc2haSm4vdmVZL2lNUW1zOEszQ1grdGRSeW51bDg2a21ZZWhYQ0h5Y2k1Qm9UOUpYamNxZkt4T2pucGFiWXg2M2xNbEVPTW5EOWZJUDNocmRmS2JXZzNNc29CQjg2VG5sUnBRZFMzeVllL2xkVTJsOXlHWlJBdzJ0U1ZJMlhwS0lLRmZHMURoQllzK0ZuaTlNenl1VHlydlV3Uy9Rdmt3Q242S0hQbm92eEdXQ1Ixck13K0FjU0tUV2Z4MjV0MEFpNUMzNyt2OVVvN1hrbHdXak8xQnFMNGpRdDZxMTRCVjNWYnBrazhleE5CazgrcUNNUm1ML2JmWFI0b3VGQmx3YTR6bDF1V0szaENXQUliMXRrbmZsS1ljc29lYVpsTlUrTjJWaW52ZXA3OTR4SDJwVi9tL3hpTkI0ZUtrQ0FZczRtSUgwZ1NLSzB6TjQwOW52dnJHaTIvK2FaTk9iVG1wWmJlbERWQW92ei93SC82MldXV2dMYmRlNmMvOWR6SlJMOXgzL0daRDVsaCtJTEg0TUh3aHlKZjNwQ3dQR0d1aGluVk5WUDFZYUgxaFJBWnNFMkpWNCs0U2lISm5ZekNGbGpOckZ0VkFIWmgxeGxKREt5MGYwU1ZtQmVwRmF5TStYS2luKzNyQ2lEZXVxeVFzang1THFJWE9VS2UwQ0RJTFJFVmlvVzFwODVoeFMvclRESHpXSkpJSjh2RSswODRFMVdnVjQyVXpuVWROM3FqVThsRmRvcFBUdVBXcFVINjRwa3dYTk8wRVU0SERyaFk2UTUzU0tzdmtscXhKMzgrNG9oSkJwS3B0ckFXNU1iRkdZSGpHbEU2YU5iSEpETzE4T2FIUmpoUzI5UHdCRUpCNlBJR2NabU1JcDVScVJYSS9RTXZpMFFWdGhLL0t6VTNsK1EvcFlOblE4Ri9TREZMTXJOMElQK3JZQnNaWlRMSEtxcHlLQVRDeHlZeCtHUyticVg0aW9oeCt1ZXZEZEVrbEVWUmExL0s3ZW12QlNOZGJSSHhWV3plVXc3OHBkeXFaT2gzdkJIWEcyalRoQXljb0V6RmJ4RGRzTlhHa2hiU01vZFRJYVVUeFpZblBzNVNXaDVkeXlPb082T2dySm9KS2FYU2tXSjM0UHd1SmR1Uks0QkdCbVJqdEF3RWFldEtERlg0MVlEcmtYZnZlSmVRbC9aeC9hS2VscW1wUE1HQS9kUXdtcytZRjVHTm52bXltMVlXV0g3RWtEQ0tlemRhYkZjMTIwcWhGMUhpaUVDMldPZlRaUzN6b2FqWnVqUWl5bGxncStIcWpmU3Fnd08wZVNBempaWnd3NkMwaGI5a0pNTDdiU2JrRGFWNG1FYVRrbXkrYmFZVHF1d1hyVWdIMzZScHdnUC9KUVVDVlRNQkxxdHBTWWRJMk5ST3pJMjN3dnRCWjY5UmhLZUcvREVXK3pHQmJId0t0eVhWUmxvcXJJQXJsaHBPRk9HY29USlEzUFlYSkRCMlFaT2V1eUs0cUxWL0hDbHZRUm14Y1ArMUdYbXM3cmk3TjYydVQzNWZXZ0Z6b0ZxbHFPS2ZOdHlxbmdETUh5ZFNwcW9zTERVMldjZVVzcnlndDBVU0tDUXBnTWdmN3ZYbnJWNjhuMUZEUGticFNTN1FnR2J5NGtScVdKSnFwVlA1V1VyRm1hOEhRNnpFeWpMeERGaWxTeWRSM1daejlhWEd6dXNWZVJaQlRPeWdXc1lHTnJ6a20yNUdLVTJmQVpCNVpNbm1KZGx1OFNxSTdjeUFIVVZNNkJPZkkxVUsvbmQ1U1dZb3hqYXlvYmFLWmRHdXlMV1REQ3VZQ3hETEtxUXIrTGU4ZWJRSlVoTk1QeWJ3QTErWlprNWRLYlVpdHFISmlJdjJUbU13cHMvS1l6SzEydUxGRWQ2WW1EZEtXbkFabDhuUS8xVEtqdklmYUVoNXVTNmJINzVXeDhIVlpNNUFXNUNRSS9OY0JlYVB1cU1zamYycmtpTDVQc2gzbUp0T056RjVqQXp5eFQ1SkwvbXNPa3pubTJ4U0o3c3pxUTBMbHZQZ2gyYWRYOUIvWWwvR2s2NUlPWFFKUnY1ZFFBSGRHbTlTUDBGMWhoTUo5YlhaRjdQR2pQeE5SZXFtSkoxTFZJM1JycUUwbWpZWkc0ODUyQ3BGVWJUUmVxRTVXRXRadGh1NFBPRVRQMDB4MFo0SksrV0lXQjRadEpHT291ek9aN1JhazVpeVJuOGRuMU00blZpaGxyOE4xYXd3VFc0a1V3R1J1UnpJVE1zYVI5a3VhbFpwUUtXZjJRZVlQZU5UclRWSE9tNms3RENINlJUWEJQb1VIRW9sckYybzFzeGFSRFl1WkhtbzlNd2xYUGF2WmdFY2pzcTljU3ZUR2cxcjVZc3R5ZlVxczlwbXR4S0p1Wk9na2trSi9CY3ZIcXhydkhLVlF4cC92cUZYUTNTZ3RlNnBvSHBONUkyWEdUOVVKbzNJcldWa1pkSEdKcnVhc3hKWHJlYnExb09mSHhWdHBNNHFhZ2UyNFd0UGw5ZTFOWnErWjVJdE4xNFZRN1dMbytYcW9PRFc1MFVzdE5nb1Bjb3lBNVdURGpmTHNCclBQYUdLYUJON0VTakxqSTJ4aEswVHlUaU9qT1hNTkdkZkx0VnhMdzBFYVNnVzFZTVUxTkdFZW5LeWViZFVtM2ZjN2cxQTZqYjNCU0wrcmVaWWtyL0xmRVFaQlJvSDlnaXBJenlLR2FaQ3VRYlZHOGt3dnJkb0UwZjhaVFZBcGI1V1hua1VqZVRzVjBPY3dtZGNhaE93RU5WM3NWQkhJWXpKRDc1MkdPajNWKzd0OW1kOXR2OHY4S0FRamRnaHYzL3U5ZlhwdWJ6SXp3Y3pjMzc5OWtEcmpubUpOVDNydVpmYWt3Ti9CZk03TWRhbFRRd0JMeDdZTjh4ZlZxU29qTm84cGJOZzVtaXdFTEUzbUh6ekc1VExGeXdKWlBYSGxKZ0lXSm5QaEU3L2FsM0tKK3cyRHlkQ2xab05BeFNmSGY1RVVQdkcxVDc3NlBkLzZZaUFWeFBMc3NNK21pM2NvRjVqTStVS3U3WXc3Rk5TWjNIWS9uMXppMzVTZlNVOGNFd01CbU13NVE5dW83eEtuaFVBcnAxemtTMXVuMVIvSFZ5Q0F0N0Z5Qm92WGpSeTZNMENnbWxNdU9SNFh6S0IzZHpJTGZKZ2haOGp4aVAxT0J0YmR1MFBBSWVBUWNBZzRCQndDRGdHSGdFUEFJZUFRY0FnNEJCd0NEZ0dIZ0VQQUllQVFjQWc0QkJ3Q0RnR0hnRVBBSWVBUWNBZzRCQndDRG9GcEViakg3Z2MzMHpiajZ1ZEZvTnh3THpmbnhleE02RXQxKys4Nm5VbUhYQ01VZ2NJUFgrdm4rT0tXQSszTUVPamdGelRxWEt3emE5VTFsSTNBSXcvKzZYN1hhYk5zb09aQzRTUXpGOWd0R25XU3NRQnBMaVJPTW5PQjNhSlJKeGtMa09aQzRpUXpGOWd0R25XU3NRQnBMaVJPTXFjS2U3SHh3QWdOckQzdVAvd2gybEQ1TWYvaGQ5RklkbkNTeWNab2NvcEM0M1AwZzVocjlhTTNOT2hYUHN2OWs5ZjdsaCtWYzVLWkhQZnNtamhvNUFBZjNtM2VZcWZjNG9QU3oyemhlL3AyZThoT010bjRUazR4YU9NdzRodXJKeU93NkpQRHhadjBrK0Urb2NuTTRDU1RDZEVVQkhWNm9zZFRRM1pBUVl1MDYxQm85RkMreTR6bE1yYVRJK0UzVkd0T01ncUsyVWNxT0FaZ2t4enpMeS9XeUFmNE41aUg0dnZwU3hHeElDUDRTcU9Uek93Rm9qZ1dzYUpVaVRqSXBpYlBYZTJJY3hJV1BuOS9OTHhKVlhhU1VWRE1QcktFTHk0TTVFZGtXa1NzTC9LYzJJejJuR1F5QUpxbXVMcUR3ejZsZ2xKUHd0U0JzZW1zbldUUzhabXE5Tm91TmNuRXAwcDg4ZFZTZFU1N0Jtc25tUXlBcGkwbVlyM0hOODY1U2FiT2FjL2c3Q1NUQWRDVXhUaGdzc2RZS0lHb2M5b3pPRHZKWkFBMFpURU9tTnhpTEpSQTJESGtGbHlkWkN4QW1vSmtVWDVHZGtsYUFsMXg1bWNXVXllWkxJU21LOStVUi94VTVYWlpTeDRZbThIWVNTWURvQ21MeDBSODRmOUFIcVhsVzU0dDV5UXpKZlFaMVd0eWhnekZNY2N3Q2JaNW5kSzkwUzJBKzkwZVFBYWdNeXZ1eU1PWHBPY1BTd0Ftd2VOb3dPMmJ6UXpsU1JncGgxKzZNOHcwcTlDdnk4ZnVOYjlQTmVLMG1ZTGlOQ0x3TDN1TWIxbHVudzNvd2xQa3U4NnBMVHJKcE1JemJTRk9OeGt4SGtWNVFDWmJiMWJFamswYWV5ZVpOSFNtTGxzbDRxUFk2L0xJNWo3ZHJUbkEvNnd3a0daMkZxRXJud1NCRlhLVFY5dVVoMm5XOFlKR3dSOWxNMnZLcXRta2ppSS9BbFhwem5UbE1XY3RTQVl2YnFTSHdsM2YveW9lY0g3a3IrN2lXenZwMUs1MEFnUU9wRHZURk82TWQxSHE0VEVBQUFCTFNVUkJWSTVjTGZUYkdhend1RTJFTEJsbU1ITEZTUWpVeEpObFBFQnJjNW95ZWJxZmFaa055S1VINy8vUy9SY3V1YlVtQ2RscDgxY2ZFdXJveFE5SlZxL29QN0F2NDNmYzlmOEFWVVo1ZkNsL1A2a0FBQUFBU1VWT1JLNUNZSUk9Igp9Cg=="/>
    </extobj>
    <extobj name="334E55B0-647D-440b-865C-3EC943EB4CBC-18">
      <extobjdata type="334E55B0-647D-440b-865C-3EC943EB4CBC" data="ewoJIkltZ1NldHRpbmdKc29uIiA6ICJ7XCJkcGlcIjpcIjYwMFwiLFwiZm9ybWF0XCI6XCJQTkdcIixcInRyYW5zcGFyZW50XCI6dHJ1ZSxcImF1dG9cIjpmYWxzZX0iLAoJIkxhdGV4IiA6ICJYRnNnWmloNEtUMWNjM1Z0WDN0dFBURjlYazFjWVd4d2FHRmZiU0JIWDIwb2VDa2dYRjA9IiwKCSJMYXRleEltZ0Jhc2U2NCIgOiAiaVZCT1J3MEtHZ29BQUFBTlNVaEVVZ0FBQXdVQUFBRHhCQU1BQUFCb29BYllBQUFBTUZCTVZFWC8vLzhBQUFBQUFBQUFBQUFBQUFBQUFBQUFBQUFBQUFBQUFBQUFBQUFBQUFBQUFBQUFBQUFBQUFBQUFBQUFBQUF2M2FCN0FBQUFEM1JTVGxNQUVHYTczWGJ2aWFzeVZNMUVtU0k3d3F4UUFBQUFDWEJJV1hNQUFBN0VBQUFPeEFHVkt3NGJBQUFZcEVsRVFWUjRBZTFkYjR3a3gxWHZ1YjNiZjdmL2JCd2pKMHBtd1FwRVF0R3NrZ09CQ0pvaEhDZEhGelFMVXVMd0FXWmpuRk9JRTJZLzRROFdtUUZFSlBJaHN3U0JCQXJNeWtSSkZDVDJncTBvSWtpekNDbElscFZaZ1Q4RXJHTUdZVG1FUk16WnQ5NmNjN2tyM3F2dTZxN3E3dXF1cXVtZU85KzlrbmE3dXVyVmUxVy8rdmRlVlUyWDU5M1o3aVVHN21SYnllUnlHd00vcklUUlMza0lEQkZ1MWxBRVRIZ1kxWUVDU3BrdmIvc3NJSDVWa2ZBc1l6ZS8rVjlLRUwyVWl3RHJzZGRsQ1F1dk10YVZBOGhmTmdKcnJNOWVsWVgwSDJWc1h3NGdmOWtJbkxxeHptN0tRaTdPTWJZaEI1Qy9iQVFXYjU1bTF5UWhDN2ZXMmJIMFR0N3lFWmovd1NJN2tjVDB0L3RxdjVEaXlGc09BcE5YemloanowV3Z4WDVRamlqaXFrR2cxbGhoN0RDTVhMamwxZGtyNFN0NVpvRkE3MmlOc2NoUTdtOTdjWnR0RnJtNHQyVzA5d0gwb3hDRGk5NlMvQnFHazZjOEJOWkFEeDJ3eTBJQURFVXdQZXlMVjNyT0FvRlRvSWVPb3NVS0dJcklQSmdGN3JLTVJiRFBhdXlXQ0xyb2VXUWVDREJtOVp3SFBYUVlLcU13Rkhsa0hzd0tleUZuQW5wb2xiMFd2TUpRUk9hQmdHWm16MXJEOCtiWjlVQWVERVZrSHN3TWV5R29CMnJwbkZnZ1dzVjVnY3dEZ2Myc25tQWVlQXVNK2VKd0tDTHpZRmJRQ3psb0huaW5HQnZ6QUJ5S3lEd1EyTXpxaWVZQk52MTlGTWlISWpJUEVJcFpPalFQY0FyWXhjZHdFLzdOS3l2WkdFeXVYQVRRUFBDOEp0dkNCdzVGWUI0SUpRbmZ5SldQQUpvSG50ZGpPL0NmRDBWZ0hpaTd5eGhOcmxRRTBEend2QTVmTU9KREVkUkh1SEJScW1SaUxoQkE4OER6RHZqcGxpZDRZSnYzQ1JGUHovSVJRUFBBOHlZNC92aERFV3pvZERHSTNLd1E0T1lCTHBXQ2V1UVBSV0FyYk01S09zbEJCTGg1NEhsbjJRM1A4NGVpUldHdkVVQXpRc0EzRHp3ODNlSVBSV1FlekFqNVNJeHZIdUQ2eElZL0ZNSFVRT1pCaE04c2ZMNTU0TUhwbG4veWh5TFlVeVB6WUJiSVJ6Sjg4OENyTVBhaHdDb2c4eUJDWnphK2V0ZVgwMmJOVGVIYjhUMzBmellJTFBscmRSNmNiZ21PL1pKNU1CdmtJeWt2aVlORkk3RkFBYlB6ZGhSUHZySVJlT2dkakYzN095Nmw1aHRtbGUrMEdIc1AvUXlxYk9SRC90RGswWEUxcU0rSG9yTitDR21uSVVabGV4YllwWXZQWG1qL0VPV2MvZ3IvZi9MNHhhK2Z2OFMrWDdabzRrOElFQUtFQUNGQUNCQUNoQUFoUUFnUUFvUUFJVUFJRUFLRUFDRkFDQkFDaEFBaFFBZ1FBb1FBSVVBSUVBS0VBQ0ZBQ0JBQ2hBQWhRQWdRQW9RQUlVQUkzSkVJdkJ5Y1pqUi9LSitFdnlQTDlFYkxsSC9saEhrTk1EcDdXbmdWSDlqQTc5TnVGSjZKZTV4aDM3NE82T2NJQmJjWitHSVhPdTFQTCsvN3YrODkvZWkvTlgwcS8vOU93VmtnZGdNZjJNMXNKQjc2NHMrRTFjQS9ycE5OVHJGV0NEem9ZNXYvYVpZM3Z4RFVBdnlDbjF5aENDejd5SnBjOVBHbVlFamFLelFEeEF5L2JjM2RrUUVXUzcvTFNic0dwRVJpZzhCcHZ3N01SdmtQSWpGZFNHR0Ryd2t0L0FDWnU3RUpNWHpnaTlHdjA0eVFzaUtxK1hWdzJTaFJaUVMzYVJwUkVwRUZBdkNCSW5TR3Y3MWNhZE9ORkJiZ21wSUc2czZoR2YxYm1QZ3R2eGs5VVprZzBPZjl3UGh1M3RodG1pWVNpQ1lQZ2VEMytmTGRnRmxKRnZRckcxbkpLQzRUZ2JyZkVVd1g0M3Izd3UyWnkrL1BnR3p0c1l4SXQ2aGd2Y0owZDJaT2ZHREhUVnA1cVlyRWJmUTdXZmxzYm1YRnVzVEJsOVBRbld3WUptN3VHQkxPbUt4QTNCYlpYbGJtSDdoaGlsVVdGeVd1dyt2QStGdXlrenZ6QzNkRjRsYm5YMDVSUUpKZjF0cS9LTDhXNFErK2tXTUs3WUxKQ2w4UitiTGo0WXpiL2VlT2YxcHQxMmZ6dnF2YlAxWVQyT1UwamRwdXZjTHoycGtkTlUyQ2NkalNGOCsxVDU3NTlZRCtLZU4wK0YzY3pXeHFIVzZnRjE2SW1haTlQSXQxdVhnajZjQWZqQnJaaFFoalc5M1FXN0RuUzJDR28zc3Y1N3RxMCtHY2NhdEQ1ZDNmbG91MDRGLy9rRlcyam5ick1TdFZWdHlxWDNMbEN2Y00rcFhEak1ncG9wWkdrSStUcjMzckhHTWZRellkMHd3QnJUTnVjL2lOKzc5bDhnUXd6TmUrVHhmL21iOWd2V0lmUzM3YjNNb0FhdUEvY0tCOWN4MXZyajBWWGxkb2tDVm4zRWFnaThDMnV0U3VLKzM4bVhHTjMwNWdrQzl6a29uZkVmSzNOTTFaV2xNdTFRR0pRei9aVWhNd09iRFlxbkRHamQrL05JU1BLVWI1UFdzeTJMZHN4c21JZDRZUHZyQ1A3a1lHU2VsUkk2aUNzWkN5eUxwZ3RqVEVhKzdUR1RmUUNUZmdLa1I1VXE2eGNhNDgrQmI3Ymo2UkhVVVBxeUM0RHNvdVpWSFUzNEFtSU9sYm85ZjZObmRuTytQV3h6c1JtMHlhRHlwNCtVT3VPMVg4WUJTc1Y4Z3pVMjQyQ2lYQWswN2JFc2V6ckcyeFUrR09XdzhSaHhiWURXVXZtZzJCemNJSERSZ1cwUm12VjRRNUxzaFRHVEQyUHBrWHQxazI1SkFzdnp0dURDZitCK1NtMzVkdXNzK1FlY0QyTTJLZG9scFlCU3hmTVhaaW5wOElEb0RIMW1CR1ROeWNtcDhhTG5FN01xQ0NXWDQvUmdhVERpb2l6MG0xWGMvWFRKSEphYmFEanlKZHNGNGhMazR1a3JVQnJ5VVllTFpVdWdtVEc2Y2FsM2h6eGcyR3dLc3F0eVZEc1dmQ1M2YlY5Rk84VlFBRmRIdFQ4SEJQT2xTVVE4NEhHb1haZ1J1Z2RzY05wTVRxbnR0c0JpV3BsSEM0QVdCQTF6QVFYemdKemthWFkxeGhHY2Y0SkpNN2J1c0pYYkJxQ2tFdk1iREZTbUQvR3F4WFNQYWlQUS9YRkRBYkpMUUJxSmVHS1Q5MzNDWUo1YXRscXZnUEU4M0dOTHQ2dWdGMkF3WUxXRE4zT0E0bXRXSUw4OEFkdHhxTEcyVE5lSUFPam5VK20rdGkzY0toU2FDN0Rlc1ZxQS9zSmpMZE51L3I3cmlOeEpYcFF2eVM4V0xCbkd4YmkrUlRQb1AxaXNMWFFmS3oxVWxWUTV0bU9pS3dud0szUVJ6eVZXTmtUMW5venZrWUJCUTlhSTdnam93VEZFU0krOWtwQndycXhxMWhDdHdTQ3ZCNnlxaVlYazZ3SXZmU1k2WUl0VHFDUFlXY2VOSjVxSU51UE5EejZyQ0lZT2JjY1lPSlA3Wk9QWXpiQy9vc05KWEZGVDJkVGN6dFdxOFlRUjJNa3htdEc1c0g3cmpCK0J2cmdSMXpiYWNYTnkyU1piQVBhUUVZNE9LYXVqMGpxeFM0TXBUVzVBZkc1b0U3YnFDUVgxVXpPMGhvQjk4K2Qvd3VUdlB0NXZHblplSmFQSzBjNmVxZjQxVmdQQ21saUtsODZNTEpJeitXRXBFUmhGTFQ0RzQyTWhJcFVXNjRMWUJHSERocENUUmhML3dwZ3hWY1hNSlpZQ2UrUjhqdXgvdVFpSmptS2RZckRsMlpMTmZ4akFMN2pGWDZQZ0RSVFVuUjNrMEpUQTF5d3kyWS9uZzFoR3hCUDFBbjJsUHN2V1A0MWNVV3pFK1BiWGovTEdzczYvRzVKT1F5aldmSU0yUjhCRHN1YXJuTlBqTDIzbVJwNTlWQnFGcHVuKzlmeHRucjNoMXhXL205SzFkQUZmeUZLMWV1aUxNMDJOaVpLbWFFYy9ZWjJHNWV4TTd5VTNMVFB5MXZRcXVwcG5qRGpSUncwdDZxRGJPMXVuOGM0cnRXZWNQcHdGZ0xUYzNPRkxoQm8xT3JmeTZXbDRXVE1jb0VlN0Z6R2E2M1YvWTg4WmJwRXR3QXEwRGQwREtYVW1QWE5wQWFoclFqbnVwc2x6K3kvMkc5eC9URDdBU0oyQ2x3YThXYi9YeXNBZGI4czc4ajlqNVUzUTZVOHhkUUk0bThGQkF3d1JwSTZHdG1qQUhNcms5NXdIeTFzZzlOSjllaGRaQTJKZWNtREFtbXdLMFhhL2JldXFxaXJiRkRMcWJGVGxCMXF5djlBRloyeHp4VytmZlE4enIzVFlWTysyTHhrL0VFajFFNEJNRnN4enRFWnpkQmxBeUE0V0JLYlhnSzNKcGhub09NVGRTZG1iUEJvY2VhdjQ3V1Z0WVdBYXpEUkhtRVhnT2xTcmp0QkhWcXdNaFAyRTJOekF5RTN4YUtaZzhOaEl0ckhtYW04Q003SU5Ha3J2U3MzSEdEdTdwakc0ZERkVnlzN2ZoaVcvNVdUejNzNmhnTU51Mm1IeTM5eDRVWG5kdVM2REs4Z2NMbU1FQjNvcDRKMCt3T3lGZ3ltcktha09POWpCemxSN25qQm9ERjFzeHJha0I3MHhjLzhwdjhTOHBJQmNWTWFUeWYwdFVBT3o3TUx3dFNvSmFDYm14R0hsRkJjYUtLYS9NSllTSE4rbzFTK0Q1b2l0Tk9iZTY0SmZmcU9yTHk2UzJMVmxRUDh2amNXTTYvMGl2a2lDbjlNUEtoYTlpeW1maHQzMDlXNSsxbFB0YkdVbGxpMzUxT05mWGNjWVB4YzBmTlZYaDVOdytlRTJmZzA0OGdScU92eW1UYU44Z1dPcE1tcklnYXlJTmpoMnZPd3gyRkl2MEZtbUo4WGt3bjFJZTY0d1lqYjJ5TTdpazYybnF3b1FXalEyemU0TGtwcXc3RXZINm9MM05hRERSbjBXOGh1c1VIcy9wMkdtVXNETGV4MDhvWEk4dDZkY2R0UFRHaXE3eFdnL0VlTktDMFB1MHdYR1NWSTRyckF5amdQaHlGbVBpZ1JVbElIdUFVdG1hMEQ0WXJkbW5sTXhFYTBMamoxaytzTk5XVmZpQXlrVnhlNVRIdCtFZ202S2Q5NHVBQVRscEtOT0VJMDRpMEVUM0VzcTBhaldlNGw2eVlhRC81NUFkKzdjZS8vT1duMy82QkovZE1KS1BscERBSUVwbmdCcmtlcXpJR3FldlIwTUl1cTNUOHJiUTZRR01RM1dHS1VIMVFVK21YVUFlYjNrU3FGSDFDS0o3U21vS05KSjZGTFgweU9jWWR0MUZDSlV2blZVMk1XVngrTTdYQzVLeTUrb01qMlBzMjZWR2xEY1pPVE5aSEk2MTNaTUlCNjZBaEVlS3BSK0UycGZBTXJ6dHVpUjE5TDUzWFFYcVRMSzhmb0xab3E2dmdBTFlYd2RTSEdsbUtkL01vV3ZiaGZIQlpEdkM4dDMyMkI0SGYveE0xVlAvbWpsdFMvMHNmMTBhSi9zSnowMVphano2RERqRWRRQ0NPU3c0YmFNMlNXb1Q5WURmVXJiT1RvaTY4RlNkWmgwQ2pYc1FUT3VNR3ZUZXlLLzA4cVBPN3lGY3pmWG9zc1E1d21yVDhEWFJWM1hTWVFCM1VHcUlFbVUvVVRSTjFBT3pNZWhGbjdZd2JxSnl2eHpLWHlndHNlV0dzS2VTMkxWVkpuUDJDZzd1L2JKNU5KOFgyRmRYVWd6cjRwT0dranFOWVErTEV2VU8xVzhXalkrL091TUZxKzlVWUw5WGVDeUkxNW9HWDBucGk3TnhmNitsVFVBYkRBMVhKaHpwNDZub0d1UlNGczgrTzlNNjluZVJBSFNlUjNwMXhnN21vSWZGQmJ5Zk5XSUcrbXFiOVF2Zm94cExENjVKdSsrQjV3LzBEemhLYVIzeVlUSXBTUTFwcWk2ckNXWVNHU3FGOWd6cUlOMGJRVG9KZElHMHFPY0ladC9ra2lHTDdTZVlQUDdsSjFCWEd3M2l4cTlEaGkxaG5nR0lsM0hhQ1doc0FqVHJKVzB2TkkwWnFMcXNnZmsra1dHZytNZ2IvMG92dEp6NkpZU3N2dEovNFZmVDRycTVZZDM0WUpJOGFYazU2M0dGTU9RMW1naHRrTXc1TFA2MzVBZDJSbjdGVFhmL0ovME1YM3BSZWZhK3ZWVUlCVXR4V2dsb1hBRmFTNFRnU2NlaW8wMU5WbXNRcXpXZllUYWlDK3ZIUE5yRW9LNE1iNzI1TFpXOGxleDNhYVEzQlBDODlXaU1wM1JheWtJc2JURHVIUWt6d3JLYk52dEFvOS8zNDZsV0pQblVmelp0Ky93QkV2S3ppS1FuVmV3SElyaFM3TG1FNDl4bzAxRjJ2ZFhNRERvNUE1WTVlMi9BV3BjV2xpYXBTSVJlY3B3TUFQUzh2dmVjNTR3YTUzcEJ5amQ3WXZxZ2ZPd3JwV3BjbGVzam1XSG90MEZ0cEpuOFRrOHUrSm9FR3hGQUhJWWJETHJ5K3NuaGpET0VEZGpoM0hZdmRqbktQQmdLRXlBN3R0bjBSa0pkK0N0eDZpbEhEQlo1V0xJSEs4enl3R2U1d05MZEZ0dUFKVTdYMFZxUVhyQU9qaFI1RkpqVG1FSFNJZ0RyWUZmSDFzVGZQWGgxdDRYdUhkZXVjcmhmRm95YThLWWo5WnhXQ05rUlFYbnI4bGFxOHdHaUJXek4ya0FWRXppblYwbUcvRFdFd05BWW5ybGFVWDJ6Rno5U0lIRS8vN0NVSHlYeW1vR0Z3a0FOS3FRN1dBSjkxZHVJWG9zWStBVk1EdUpFMGRJMFN5bWxIMmxyTFQrK09telJyQlJuSFlUQ3NmVHgwaDdVTDdkM1B0WGRXV3AvM29Ha0Z3U0p4VVUvSVJNb01sOGNkc3RtSWFDcURxRnNzUUxhcllqdWlKcWFhbnJRV0FtdUVxaFdLNmwxWXV2ejB6cmhCKy81aGxHbmZCMkY3WWRpRThkRUdHbGlBdldyN1Y5UDBzVER4Rko0RGFSZ3had01EeXRXSStzOGg3OTNnOVRRTWJFUFJ0VHBpRmh0STNRYTFvTU1vTVk0SGtubVFueDdIQ2lmYzRNY0hrUVlzTWlBUGpEVy9QN2JhUVpNUUo3NEMycjdEb0MzRVpEMmhQRTZuVGV0U2t6ckRudlRiK3grQXBHb0RwNEdBWjA4MEtIRWFrbWNGaXFvczIwQk5SZUFZcEljMWcwM09DUDlaNEtaMjNvQkRQV3c5L0g0TzZBQnI3QjFCL2g5USsyc3RhZUNIMlpqRzQ2S1lvcndIQmN3d2hRMCtEbFo4QTc3RGhjaS92STNxVURETGl3VjNpSWRnNFFDTGs2Z2h3L0Q3TG1sa00wanZPZUlHWmx4WDVDRjhkaVJnVzN5V203c092WHdEQ0NwTmxieVhranprNCs1eFVreFJITmdyKzc3WXRkNTEzRjRFMU9lRitTcktHaHIzUUMyQjdrRlpvOGx1YlhBTkt1M0laK2IvejB2dmlOdTYzSCtFdktGb0x4QXdZYjhNLzNzTnlHQVhQTitJalJCdHFmdEJkRkVPaG1KbFdERG5leEFNUml2MUc0ZVllNWpZZTF0K2NoamY5cmt2aEI1YXZoL2wvMGY3L2grQ2dEVnNYWDFsZ3NoTjc0aGJYMjBKZmdiV3BZbjJET2JxODdDTUQ4YmxSdVZ2SW4yYWswSzJzSGNVN2theDZkRmNBRnhPOGNjd2RqN01zQXJnYzRESEc5OFZ5blNvNzRYUXgwOUsvemRVd2tkNHovaXpBZnM0YW9PeTROejBqcmpCMUNHTDhmMkw4a0xORjloSmsvMCtSUHdFTzI2emYxU3B6N0FiYWtBeGIxQmFCOFhVbHczSzlQRUZ4ajdCb1lTcDhaaDlKY2hVYU11Y0ZwTkdZb1VIZnZURjJETlgvckFaZk5yMDNYSjVjdE03NGhZZEZKZWtyU2hHMnBlK2V2enZQUExoOW0vNW5vaDB6aDJyaUVuU2R4RHA5Y25JdkpDVkY1dkhYL3ZOZ0tyeTFLVy9Gd25DTlppcUdQWTdrZDRURVAwVm9JL3VKRjVTaU05Tjc0amJJQlhFdGpJT2lqS2tQS3VKUXFRUVdRZTVLcVk1Z2laaWlEMFFrMDFiTWcrQ3hHdnYvUG4yeVMvOTZ6aUZWMzU2Tjl3a0RWaVMyakhWZGxxcTRpQ3htTVlMRm10am12U2F0RFhSWUVhQklRZDF2YW1oVFF2T1QrK0VHMmhwbDFQRVZXVnJNeVUrREdvcXVsMFlQS1hIWmNYVVFHUlAxS3l3am1GdUJvM2lSWU9rbkNRL3ZSTnVvS1Z0cDJSaFVmVGFsRGc1YUsyVUtkbGRNWlh6bHZTSFJyRllCdUZxMFpyeGlmZjg5RTY0K1MwaGtWMVRiRmVsbFlFRUUrZUFrZERqblRta0pvUSt2ODhqd0F3NDVKNGhOaldqWDRnZ3VVRjZXOXorNTlJUkxubURNWm5pUm1aalREVTVwNlV3c3d3Q3hUU3lWaTNUWnBIRDB0aVl4NFAyNnRQeGVXRWVMR2tqWjVMZURqZG9ERGZSamt5c212TDhHSUxiTWFzcW95S0dSTU5wRk5PUVM5SVQvcFQ2ckJoQkI2aDZITUNma1ROSmI0ZmJQRCsrVkJQVFZDd1hDMEo3aTRXcnJ4Vk5MMUtwTE45S1VreHhxeVBvOCt0aW42QU9rMkdsUFRiTW9FbDZPOXpBRElLVG1mVmdpRXhrbzVrK1JxbDBDMExaVTRPbmV3UEZ0UENMZG5pT3dxMk92dWo4SGFnRDJLbzNkRWJwclhEcjhKTWpvbGNtc2pFMHNkSW1WdXAxUWtaNkFDaW00L1NZUk9pUHB1bDBDU29SY0NCYVRFdG8zZyt5bzhxZ0srTHpua2JwclhDRE9yZ0Z1Mit2YXlTdlNzdlhHaEpZajcraGpYS09zRkZNTzEwYk1UVmhDblZ3R2tDM3dxNE5ZRkkwZEVicHJYQ0R4U3c4YUxDcHkwQXpQM09uYkg4c3BwTWxoMXNvcGhXVHZocnhYdndvR0dUb2Z1U2ovdFB6M2pwNFpFLzRjNTltNlcxd3F4NkQ5SkYrMUova3F6eFZPd3h5QzRrRW9BQWFEOUIzNVAxb05yZ3RzNS96M3BxaDNpL256NHgxWTdTTTRPZEVvSmgyVGFrbkpjZzNsYTJsczhMdEM3Q3lydTROcTN4YmVZUDlhZ25yZFdDTDVvbU5jdGxNbmthSUltK2J6d3EzaDV1L01zN0k2VUplZzJ6RnRqVXplQmxIMlNpbXF4bTkyRmhnOFlTRjR0Yko2aVc0ZTk0dHZnQURjOFhVYStsc20rS3paY1d4U056TzZKVW16Rk0vWDNHeXlqb1N3N2xibmJLYzRBV3pkeUxzamdnb0ZMZURMRHdxcVl2ZVU0SUFSc3UrS1lzV3JuZmRrYTVJM05iK002T0lsYzlrUkRwR1FkUE9IdjhrdmpaZFJrbzJDKy9NY1N1eVVCYUs2VktUc1VhUnNva1hSOEJHTVlWUnE0ekI4SjZ2aVFmTVYwdy9EMVZRenVteWU3d1d6QlZUWGdVbG1DZjNlQVZ3eFRSOVV5K09UT1dEMkF0d0w1aGN3UWgwREUvNzNGL0hHbUFtaStzRjUvQ3VaMmVvbVA3dkMzNE5sTFRwZk5mRG5GbEFBOFcwOHJuZkdJZ2FTRHN2bnNtZkluTVJXR3V6azcvUXVjODk5L1RiSC8zV1Z5UDh3V2Q4TkN0WE5CRUVDSUJpYXVmdXhNMkROM2h0RHV4cUlQMnM4aHNjZzl1Y2ZmeFNnWjNyM3VZYzMzM2lPM1lWQU5TSGR4OEl0N2RFY1A3YjBzbWZEcnk5ZWI5YnBGY3RhOEJpa2Z0dWdhajBjcnhzWFFlM1NzOFRDU0FFQ0FGQ2dCQWdCQWdCUW9BUUlBUUlBVUtBRUNBRUNBRkNnQkFnQkFnQlFvQVFJQVFJQVVLQUVDQUVDQUZDZ0JBZ0JBZ0Jad1RlWXZhREJXZitsREFYZ1pVbUhUck5CYWxjZ3VXNitUZGV5czNKUGNxOThyMTN0aTIrczNPUG9sUnVzWHZ3QzRUd1NwVnlSUkYzRFFLZmV2eVA5dm8wRm1uUW1WMHcxY0hzc05aSm9qclFJVE83Y0txRDJXR3RrMFIxb0VObWR1RlVCN1BEV2llSjZrQ0h6T3pDcVE0S3dqcjNtbnE5SEtvRFBUWTJNZm5YMU91NVVSM29zYkdKeWIrbVhzK042a0NQalUxTS9qWDFlbTVVQjNwc2JHTHErUFY1M1RYM1oyQnBOT0UrRnJLbk9naWhtTWFUZlUwOTNDeWNkTkUzMUtnT3BvRStUSnQ5VGYycFo4OG4zWHZDeEZRSElSVFRlQXl1cWRlenB6clFZMk1SVTIza1huT3Y1MFoxb01mR0lzYmttbm90TzZvRExUUzJFZUxxRC9qTzd5NVBHOTYxbnNPSjZpQUhJT05vdUpSdW54T0gwSWQzcmVmd29EcklBY2c0T3ZlYWVpMG5xZ010TkpZUnVkZlVhL2xSSFdpaHNZekl2YVpleTQvcVFBdU5aVVQrTmZVNmhsUUhPbVJzd3pPdXFWOCtselNUejVPZGJJdHdQbjNHTmZXMFhwUVBYeUVVR2RmVXA2NmJQaFpLcGJFb2hHSTZqOEUxOVRvQlZBYzZaQ3pENFp2N1k1N0UvcHA3cWdOTHJIWGtKdGZVYTlJTzZjeXZCaG5MWUpOcjZqVXNXMHgvOTdBbUNRV25JV0IwVFgweVllVys3L3dMN0xGOStxL3ZDMjZtVHBKUWlDa0NSdGZVSjVuQnRTR0JvOStrSmRHeERERzZwajdKYzhndVBYNys2K2N2WEtJNUlRbU9iWWpaTmZXMlhOOEk5UDhQMFozelhqUG1FU1FBQUFBQVNVVk9SSzVDWUlJPSIKfQo="/>
    </extobj>
    <extobj name="334E55B0-647D-440b-865C-3EC943EB4CBC-19">
      <extobjdata type="334E55B0-647D-440b-865C-3EC943EB4CBC" data="ewoJIkltZ1NldHRpbmdKc29uIiA6ICJ7XCJkcGlcIjpcIjYwMFwiLFwiZm9ybWF0XCI6XCJQTkdcIixcInRyYW5zcGFyZW50XCI6dHJ1ZSxcImF1dG9cIjpmYWxzZX0iLAoJIkxhdGV4IiA6ICJYRnNnWEcxcGJsOTdYR0psZEdGZmJTeGNaMkZ0YldGZmJYMGdYSE4xYlY5N2FUMHhmVjVPSUV4Y1ltbG5aMndvZVY5cExGeHpkVzFmZTIwOU1YMWVUVnhpWlhSaFgyMWlLSGhmYVR0Y1oyRnRiV0ZmYlNsY1ltbG5aM0lwSUZ4ZCIsCgkiTGF0ZXhJbWdCYXNlNjQiIDogImlWQk9SdzBLR2dvQUFBQU5TVWhFVWdBQUJMQUFBQUR5QkFNQUFBQ3YwQ0dJQUFBQU1GQk1WRVgvLy84QUFBQUFBQUFBQUFBQUFBQUFBQUFBQUFBQUFBQUFBQUFBQUFBQUFBQUFBQUFBQUFBQUFBQUFBQUFBQUFBdjNhQjdBQUFBRDNSU1RsTUFJakpFWm5hSm1idk4zZTlVcXhDdGJoVGNBQUFBQ1hCSVdYTUFBQTdFQUFBT3hBR1ZLdzRiQUFBZ0FFbEVRVlI0QWUxOWZZeHNTWFhmbmUvdm5zR0pjY3dpZWdTSklYR2tIZ3RINElEY0hTbTJRU2p1a2FOZ0VoUjZsTWhBUUVrUEpna2Y5dEx6aHhVQ0MrNGhFWmpkamVoeEVxTGR0OGI5d0VFeDc4bDcyNUVWaU8yb0IrS0lEOXQwUXdLSWZjQThETXZ1bTk3M2JuNzFkYXZ1N2FwNzY5NjUzWDE3ZWtxYXVmVng2dFNwcWxQbm5EcFY5N2JqVERyOGtZZHdSMUJSR3R4NDlLSEh2QU9SenVsenJrMm8vbVNRT3RxVFFUK1llWldhMUFqVXlCUjUrN3o1TGszbG5yRVdLSm5uZ1RHYm8zbFhqQlVZbEVrbXZ2cHl6TWgxUWNGem01NzNKejh0VXJsOUZuNm9DcW9ENUsxQmlyMzFXZjFBM2xWaWtpTXdqeW42dmsvQW12ZWJmanpQa2UyN25yZXJFbGl2ZW5mVjlGVjgwaU93ZEtmdERYd2lsb1BUNWVmbkxWTDhDOCtyS0VUTlAxbjNubEhTVjlHSmo4RHFEMkJaVlFRWlcwK0xXTDZmMVdQUE8xUklYRDl1ZXZlVTlGVjA0aU93L2IxMXp6c1JaS3hMclNpeWN2bnNIYmE5STRXeStvN1NDU1gvS2pxeEVTamRYdlNrRmpuNzdzUUlTZFN3MituSkxZZmp6RDhKVTFHVllJbVFYUUdQWWdScXg0N3IrVnYzcnI5QkhFVmJtZUdjOC9vMVZmV3RIeTk1WGljejlGZUlNaGlCNW9HRHZidVlsTVpwQmloSGoyTHgzQ2w3MzVQdDFIZFdQYTh2MDFleHlZK0F0K2RzZU40eEo2UmRtVHhGRmhSc1BlVVV2U2Q5d1Brbm5XMHBkZjNzcThnRVIyQWVma2FvRWI3NkM5N09CR214YjNyakdYRFNVejc4K3JGVFVwSisvbFZrY2lPd1JBNEtYWEZjdUNrOVdwTWp5YUxsNGoxblRkQU04UHFPVTVNYkVJdjZWeUFqSDRIVkg2Q0ptZ2VGU01MS2xIaXZxeWZPaWp6VGdTWjBydHhZZEFMejgyK2JLTUZ0anp1RnBzZU41Y0JKSXRRMk5LRno1Y2JLRDA5UlNrcTM4VmoydkwrZ3FlbHhZem00NHRDaE5GTk5lT1hHNG1PUm13ZmNXSTVUOER4MmxETTliaXhDOHo0YlJhSUpyOXhZdWVFb1RnamNXQWgxZmxkZ2V0eFlaTWR4eXZwQU5PR1ZHNHVOUlg3K002djl6R096TkQxdUxHS3VuN0JoYk93UUs5RS9QTWpQMk00eUpmUE1YNDB0Rmpra25DSTNGcEd5dCtuTUVVMTQ1Y2JLR3hOVE54WTFzb2lqWVlyY1dBNE9vdGlCT2RHRVYyNnN2REVXZFdPQnFBYmR2RStSRzRzSUtYYXpqMmpDS3pkVzNoaHJnNS9sRk9tdGt5bHlZeEd6aXZoMm5RVjZnOHhWTDlIa2JaQm5rWjRTdjNhNTVaRmJLS054WXkyNkp4a1ByZHNCd25YbUlxR2FFRzZzMDR6Ym1CWjA2d015R0xrTHRSTkdFdDZld3BudWFOeFk5Y0Jkend5R0FMZXhnR1dMWGRXbm1oQnVyRW9HaUtjUnhhcHl5eU5IOURjUE9URTljcDlwSkc2c1plVzBPSnVlNHpZV0FvNEw4SjlwUWdoY1ltbk5aR2psOGoxUXFsVElmSlE4MERjU04xYmR2K3lWMWJ6ak5oYkNKblhxYmh5VCtJYnlvaEZKejFKNElvOFhocGhTSWRNQTEvVzlrYml4VnJ3Ny9Zem5HYmV4RUtDOUs5ak9Va2xWOUlpM1pEWkR3YzNoYlgrbVZNaUV3UHo5d1VqY1dBM3Z0N09lOENMYmNaQ05MTk9FOEdsTnlkdEZXUThGd1hkZkRsY1ZVeXEwdDAzUFd4N0JzbC94QnBsYlA3aU5SVUlMT3BacFFxZkhuYVUwZjliKzVmRm1CMU1xZENiS252Y1BSN0RzYS94Q1RwYXozVHVrMk1nTFlFd1Q0a0Q2ZXBZTlRCbXVNdlBvNVlscXJsUUlTV3VlNTJiL1VpRXM3RTdtSGVZN0Ryd0F4alVoekszVHpGdVpIb1FZNUVyT3FPVktoVkJGdmcyVS9iSXZqOERMSW5ZY2VBSHMxakVkVU53bXJkRElqUDdMMzNjcnVGS2g4OUVhd2JJZmlTZ1JPNDR6NzhuZURpVjlsdDFZWkFDd3BXY0RRVWNqRC8vVWhkNGR3YksvTllwclVxdDhqN0hoblhPamNKYmRXSVNONEhISWZPdDlJZlpjNUMvblVDVDROa2ptYk44Y2dlbnVsT2poTTdVS2oxajNaOW1OUlVlZ3hLK1dzK0dZL1AreXVEWk9TTm5NM251TlU1ZEs1cjJjYTk5aE9IRTdrYStFMmdnc3VjenBIaVZDR0prSG84U2ZEUGYvZlNWT25uOUMxbWx6RlNOekxob3JlNW1qTFB4Vm5HcStqekxVSXZlS2Z1V3Y0VjJRbitoZmxOaXBydDhVNzdMbm9CZndMNUFnWFF6VnJOMVlVUDBuV1hlMFJvbW1nbkNlM1pwb3NaeVpkampnU3hhRGZ0WkRuUmJmbW9kdmI5OVVwbjcxOGJTb0RQWEF1bnVHb3RUWjljR05CNi9kWkhnZjdSTTA3WnZYSG56b01UZFB1aUIxNzFKWGhDNDhTbDE1NmlyV3N0ZUVVemNHNHlLNE9VT25wWEJpWlMwRHh6Vk4wOWZPTFg4bk0zMjBKNlVZbXJDU3RNNFZmTW9SZ0M0OFRsbDE2cXJWTXI4Nk9uVkRNRWFDMnpPakM2RUo1WTV6akNNOG8wMlZ5ZDN5bVFqUWhBY3owZEY4ZEJMbmhhZjVvR1RVVkhTejkrU1BtdVJweGc4Rm9YenRkNXA3RWtlN096TktQMjRreGxQZUdNV0IvM2hJVDlRS3pnbXZKNnB3Qlh5eEVZRERvWEl4RE5OUkcxOUdtb2wrNW1ZMjhOTHVUS3prM3BXSk5XYWVjL04zOVgwRUk0QlhSN0krMHg0QmxaY0taVzBtSEE3WS9jNkVZTTRSYStJSFJtYkE0WUJYOXZkek5PaXpRQXEyU3pQZ2tXNWVtVmpqWm1aOFIxcitDc3k0R3g5WGV6Q3g1RzhvamF2UldXK25NUU5HRmw3SXVqM3I4enoyL2hkbjRNZEFaNkdQWTJlY3VBYkpGNFBpWUthOUhGSjVkOXI3TUhYMDQyWDJTMjkvZUROeWNKVXY1bXRmK2gwVDdqTmUrcldUTDU2aTFOUkc4UW1XWFBVVGIxVmZlbTJmcXdGbnhPQjg5amlIWkdWSVV0bWJwYmVSTWh5NGk2R0M5YzUrSHZCaWFISmN1em1DTndwejNOMjhrQVlMNUhLN1NPRURIdVJsc0dlS2pzbU0rMzFlMHBCV3JtTGw4Qy9DWkRHdGMyNVN1bWZXMWRHYmlQVmVUancvZDFQeUJkNmpTTXVUbWhiSnR3WVRoaGs0NWRjTWxPT1VKMkxiZGhQT0RzRDdXdkpqTTR1WjNwbkJKemFUaGxuZGt1TG16QVM2anBzc1NVUEtteS8xVEErdGNLQ2ROTXlxRXcyZkRKdkE5VXJjMXlIQnFOKys4NnkvOUFldmZudWJRYkgvMTJPRmt4WUFPRHJhZ25TWjRGTVNUUHF0OEpWbnZmeG4zdkJlQnNUK3orcldBY0tkZjVVdTNVaW5yTlZpbzE2SnJ2N1YvL0dBUDBmUFJJTWFTdkdLRy9uOXBNd0NURFlTWXRaaTRXKyswYVZ3NUY4bnM4YW5DeEc2M2g4L3hYaEJpSVQ0YTRiZmVpZURUTW4rZUYvazZTeDdodys0MGJBVGg3VHdhU0Z2aitOQUwybDVheUx2Um5Fcm1QNG9XOHpBZm8zUDBHNE1uTFlZRWlaR3VtaXJtVE83akxGT3pCQ2lwUENQR0dpR20xS0JlaXFldFlsc0M1MEdHL1ZEaXpHYWZ6T0ZOZGsxa1JqT2JLUmlKSVpRSVd4U0VxeTh5ai9tRWxDaklSbkNmTm1TcGNsY3NNVFpNQWwybHROckNXaXF6V3ZWVXo1QW1jblV0UWt0bHBiVGtrdEErNW0wTzNWSTRHK3dtOTFzZTBhc2FoSmlqUlhhYkIyUXFSem96Y3kvTTFNa1ZOdktRYnI3UGNoMjVLWUZHNjZFVzhuMXJQc0RXVUtDbldsYmFLUThla0lMZTlsU2pqTWlFaXkzMHQ4QTZQVnNDWmdXYkJnb0d4TTY4KzZBb1Vtd2xFTUxycVgyQ2RKSkhKcjlZTmFGVXozZ1JEaXdRL1N5eVNnRU8rSkdDb1hqLzh6SDNvcGdicXhZQ3BSdjJncTNRTnZ3Tm1TK2FyaDFhUGtGcUVMTFZyZ0ZDTDhNQ1V4d1p4TDlLTkdGYi8wMTQxNmF3MlI0R3pMZmxQRmpuVUhmYnRBZ21YZnRJQzhiVkMvVDB6VDcwWUUwSWNIV2Y3bWNoa1cyczNaamtlN1ZLTjNXOTFMcnhnTWcrN0dhU2tpTTA4bEVDRyt5Q2RxM2JMeVhRbU9YTTcwMHd3bkZyVnNTYkUrWHQ5STVTaXhISmNkZ1VFbXBYRVFYN2hJLzFySDFUSy9hMnNzS1lmVlJPT25Fc2M2dTBsQlV0R201UVluQ1lWRzIrWjhzZ0xJRnVhOFNoUS9xWWhLT0xQWUx2Vmo1dHNhSzAwNitiNGRRUEk3cWU3cXlNaEZZOXI5MXNUNmVDdzZOajZmcnpRVnFyVWZhTWRqbFRNU1I1VGlRSnlTY1duYXRtUHpVejdWMkMxalNRTUhpTHYyRWNNMTVsVkRPS0pKYkU5Z2pGTm9maWVnS3RpMlpiOGtqbWxPSzdPNmcrQldXRTVOSjNQc2R2MzUya1Jid0lsUXNNZFpQTEFFdkF0YTA5SDljcEkyaHV2ZWQ5NGZ5L0F6aVNvNG85dUd5anlRNzFuRWNkemNoRGVRT3hVN0NPamJnUmVCRmlMLzB3NUJ0eEppUjMvcVM2MzJzWTlPdzQzejFKMS85aFljMUdtYk5tczN0MnJHRG1vLzZBV2ppbDltenc1TTFWSmZPai9XbXREYXNOTmU4QVg0ajhNRUhIN3AyMHgxMkFCQ2RsVFhOQkYrQ1N6OEVmT2t1K1c4TU9QYTU0WHFEaWhGQUtXRG5GUnA4dmZIc0VCUlNhTFI3SjV5anBESDYrMHB5ak5Fa2QxQkExc0l3LzVjWWF4b1lGTG8yc2ZxMDZuNkROWGhvQmV3NEw0NkNXL1Irc09zNEw3VnowK0hLQU1Ld3Niazh2S3FpMnN5c2JEbktRbTZuOTVCdXR2N0xoV2hFMHlSMFVpTlplc01YV2hURm5mZC8vcGQydzJpMlIrQjRwMjBrdXZRVHBpcVlMalEvMlNjNVhhdjk2OEtyLzdtcjA4SGxDVmt6VGp2Q25kZE12eWR2WE5DNVdxUk1ZVzJzQktkRXBFQy85em1SQ0R6UHJBKzVBOVhpRTBtdHd3aU16N25UcDZXYnRudHpDSzNyWVh3RmQxaUloV0ZHa3k1R2JFYnJxYjJJNVAzTkMrbjJaSGRRREVQVE01NExsVWZtb3F1aTV3akhCcExzcytmY1V3N2NqSmdpRmQrMjVzcnZXZ2FVcUczWXg1Y2lMR1FNMGoxN1RDb2tzWkV1WnNUMHlQUmMwTm5VTnJJUGVoYXpJVk43a3lUT2pPaUxyU3JhM2kxL2g5ZTFOSk9LR3BPNE9wTE5yOVdBdUdiSlVrNzlLMkQwMU15cWVSTVFQOWE1aUErRzNQdTVyY2ZmTUpibzRlMXp4YkhPbm4wVlBXVHpTT1NmV1M1dnJKWmRVWWMvQzdacU5GUXZpMlIxaUJvZks1WkFoQVhtZzJraVJHSkY3VGMxVlVKWkNlK2doR3JUSk5uN0cxUlNTMk9PNkZDa3lDdWhWWVRIVTFSVnF5eEpnYjl0ZWJMV0czYWhUUEtjZTkwMCtJNnpuZnBNaDlpd0Y3UWFhMENCY0tTT2RySTQ0ZTREZlJYWHlISjYrQVM1Q1MvOW1EQ1hwSk4xMjFLeHRvZHZHcFc4UTFNREk4L2ZOSzhIN0ozVGloMkk1ZE9Ma2M2UGRWS0tUTkkyMmZvYk5CSktMa2lldVhNdElFZllOMFBZbExSbC9UTTdUeFkwLzlCZ05TZmxiQ0JkYkE5TUhZV2xaQ3d6MWVINTgyLy9zeGlJdUdKaHJPekdBUnJMenpDOStrSWlVQS8wUlJmUFRYanBSOS9na3JLaWkzYUdFalIvZUVNeWIxZFRUOEtGYzJ2R3hVVjBTZi9DK05NaUtLTjFoSk8wOWVGWk5BbGNZc0JKaVpDNkFYMUYvcWtzYVNQcHdhSnpieWs4MHJWVGhaaXQyeUdrcTBPc0ZnSVlhZkpzMkszRzJ5UG13dTVJMjQ1Q1R0Z2FRWFA4RlZWTEtXc1lmV25Fck84b2tObEcwUzRKcHhmQldqK1N0UnRtWTBVQ1VjMnZWS0lsWnhkWWxpcnFkUEV0STkyakhmOVlhbHQwZnRJZnpyZU4zcExScnBpRWwzNTA0MUJRRi9Td0pOSlZjYUQ1dzFLNE5qcUZyeVVobUxsZ1VoZ09FZXFWSVBBNFUwWEdXSEo3bEt6eENEY1d1ZHl3a3d4YkF1Z01qbldXbjVidDRSRENTdmhCOCsvS1dqVFdIbUV2UTAzcGtzWkJIcW1OcTZNa21NZVBkZElhSzJSWkhBY3hpaFJ4ajR2NENKNVZ0aUpPMHFQZVVCekRFSUJXaTZBeDFLZDVvOGhJVDFtU21rMlR3Q1JyL2pBSnBveGhlMnlDVXBKQXhOS0JuaUxNVmRydHJoNWhNSmNmNi9obk1zRlNtMVQ1dW9RcVcyN3Qya05zdEdKbjljdW1NbzVWalNZZXB1WW80OGFTb0x2WUhSUmk2dXpwbXdQaXRISlFqekNVQyt1T2hFNG8yejdaTy9CaDRYWTU4Uk1SRVVpQjhPSGN0cWNJdm9pcW95b3FHamVsR0p6alViVnFnZmRpeHpvd1prMzZidHZvaUxDZ3lnS2tSTmpxSXNjNml2S0RNM0hIb2tseWVUWE1SdVVoLzRNTm91eGcxb2M5dGh3NVZwNGlrN05yMFJaVGpjNVBTdVl1bTdrSFBLZFl4N2JVMk1QeFl4M0Z5V2xmbDBCdUt2SzBOc1F2ZWx3YU4xWTk1Y2pwRzBpZXUyVWM1Wlp1cHp2M2dwOTV3M3NlNjZDZFR6ODJlUFNmc3ZZVzN1SGUrRGU3TEk2TC9TLy8yZnZmKzNzMEZZQis1SjhJQ0xzbmY3VTRMT0x0S3RlSGRZT29XRFM3eDE3aC9wNUJmNHJLTnM4bVd4RUhOckFhbUJWcG5pMTVnMTBOeEhBVzFQdXhVM2hqKzVIWCtXV3RJUnZ6MmU4OS96VmEvT3oyK1ovNWNMR1JlY3p1VzJPaGhnQ3creHJLWXhrWW4zdERSVjA2YUIzSGVhMDNjRDN2dHdqQVl0dTdDWU1ZbVRRZ1cweWREcHBEeFQ5Z1g5Q1FhcXBidzdwQnRGZzJucTcvZGUrRzRwSjliVnE1ZHNGTFArdEVxWDJtN2QzNDBFLzN2QThJcXFPZlo5aXF6UFhJTkJ3S3dDRXI3MFdlNTFMMXRFeW1idWhra2RaNzVaMTlVVjg4TnpHVW5rTEgrblZSRXYyRUtiT3JoK2pwYmxFTFZ2blJBZVRQSDFJblM2SDUxSzZ6MFBJbG4wc0l1VXR4YXFEMWJXbHp5d1JSU21NRjlXNXJrWkpyNUVPR0xvTmM4TjdpVlAyWndiNXlhSkFOR0VQWi9GaG4wQS9sV3liUHNKekphMGFrNy9ycEgwYUVQdTFWQjY5emZ0Z2I3TEJTRUxFYmdGdjAvdk5Pb1VIMlk4My8yc2RiR29lQlVwYkFqamE4bWdvdFFvZkNwYlZUVFVWZGx0RU4ydEF0K21mZjN5S3R6TG52SXJoYVpETjgzMU45UktHNGVJdXZmanNnR0dOcG9FazF5MEJjQmdqaHJ0clVqbkJqZ1hjTTgxVjZobHdXRXVkMHVFU3VHM3ViMXV1TThDTWIyR0dZN3JIakZPOCs3enQvdVczUDJnM1ArelpkQjJYdjR3d2pCaStJdWtGdU1pMWhZcmFJOWZkS3Y1OHFGUGpUcTZnWmp2TXkxaGNQWThPQ3V5TmlNYysyWUlnd1hFMS90M2V1QmNhNnhkbzV3MElwdUJWU0V4dGVmMS95YmNGWWpoT0MzaVdnMWdFdGtiQnZYY0VIakhCakVjYlMzaFlydUIxeTVpYjR1RGcweGo3MnVBZy8xckVWTnlGMGpRUEhBVmNqM0pEVEdZSUpKOXZlZWZOM1NPYXF4emNOcXlHZnlqSVRaYTdYcVlOeFllenJiTmNtR2owSzRDWUhleXpzc3Z4bEpqSUNRUHBFejdUM3Era1p5eW1Cc1ZwN0ZCbEU1OGthNStXZWREdUN5ZnptUTlCNkdneTVSZFlsSVVNTVVMcnNDRGVXWStyWEZqR2F0LzFlZ1A5MmRhZ3Q4c1N4VHJyNmJUSzJuLzdDdi8zOEw4REtyRmcwUjFlMWQ5NG5vQkRWYkIxdStDdUVZYWd5U2Ridy9pTnhZSFNWR1dMbDlIOGJBMzZpcE9tdmRiRkpFUGxuMW9kc0RaTXhncEhWcnV4dHovdGp2aGpSamU5V0R4Z2xvSFZYME9SS3hncEJDd2lySjE4dXl2YmJxaHFBMEdwSUU4aWFZQ3hmdHNwY3h5bmRRNnJvZVgyVzJUTmpVR3RwNHhnTEVrNjBoVEdaQlVFQTRJcVdyOENSZ2VJcTBPVnlZanZvc3Avajd1S2FOeURycDZtWFdEM2dPVkxwSTg3RVAzbWU4OXhmOFhsQnZYbWhRZzdIYXliaXF6NnlZQ1ZNMnF0T1dCWngrTjdncFdmWW1QQ28wdzR3bGdLZFVEczAwQytFVTRIWCtsazJ1N0hJMTJ5MGpOVWs1S01pYjhRTkxYbnJ0Z0VJVFVPQ0w3YVQxTjFVSEdCTFFySEZJQ0R0N1RLWU5sZWZ4YUFodWNZMUh5YVZpQnhYUHdabDRDSHkwZy9yM3FCQ0UxV3VXUXZCY2g5UUUrbnFoOWt4R3JuUS8rME9Sd1JDdUNZa1FzSm5nSlljMHlDMGRORm9LQm5PZ251R0JLM2dISVpXY3NBOE9odUNRcUJNcDF6bnFZKzdJVlFoMUZuQ1ZhQTBqNVZGUTBYTnM0eXZxSVM3ZHJvUTR5U21vY25YUXprNGF0WHJyUGthRTBsTlpiSVV1dURiVlZ0M25JYll3QlRhWG9jQUtxOTVLUFcwMFZLUUFnblROUXd0V01WWFRxNzB6aVA3V0ZRT01wWUNMU3hqQVJqekZNYktUZ3pjVUhGTHZ5SXBYRVBQV0N1VU5sOU93YituWTcraGx2UVpSWThHYTN0RXdVTGRXQ0xka0dNcXNuVFBNOGtuWW1WVWcvTENyYkI2NlB3ZVlzOEpLa29mNXd2ZlRVcjlzQ0I1NDV1TWtnM0J3RDZNTVZJTU1ha1BDTVlLc2k4dkFRZjUrVzI1SjhlcU9SRjFnNHlsUUN0aVhzQkdQcXRzZ256RWtjQktJYW9SaTBrYk1MWTZsdGttUXdhamtZOGM5aVczZWZYNTFxOXJFVVZrWHVEU3o1bG9scUN2YWtrZGFoaFRKUmlpeDA4WDY0R2Ftd05lcDhsVi9jdDNmQ1FSM1ZPK2dsUnc2U29Sa3MrdmJZNXNTN1VWQkNvckRLU1dnTEY4R3dXTTFlRmwySWhkRjJCQnhsS2dmZUVsSUdPZW1GNFNFbXBRd2gvbXBkN1RNMWFKVENpTUZmSkFRQytQYUlTWTBNbU5KVFJDd2lGSGtlQkIzRmgrS05sMXZlRmJoc1FzM3lQVkd3SFRlVlVzYm8zdEdkRzlzakx3VldvWktPOFArVVFhSXRzbUE3RnNtRkFNdVM4TndGZzdISytac1JUb3BJeUZEVGNOZEt3TUhkQmtSN214bkI2elg4UFY2b2ZJUWQ5T1dVRlI3TnZKSENYVTRNQndpOUh0cjZsd2ErWjA0MEFwSzBxclE4a2RpaXEzc2NSUzc4bEpBdmcyVjhvNnl6R2llODBUMmRRNjBUWUxZbXNqODQyeE5JeDFXMkJETjBUVXpGZ0tkRkxHSWs0ekVoNFhyZGc5bzl4WVpFM3JiSitYN2dCMzJkY3BWWCtmaFFySmR3OWtuNDR3Nk5zUnJFQlJONVpJbjhueEZWbWFwM29iQzQxV0NFaVFzVllPU0I3OU50d1FyNXU3VjFDM0RwdkVEU0kybHhSWnpMOXQwNkxBbkdwVkFGYjFkWUd6TFR0dVppd0ZPakZqcGJ1RHNvM2h4VERvUTFQUFdCUzRKemFGUks2SjZ1VTBHcTBHRWhDT0JSTGJaOEZ2bHRSQVIvcnhOZUhHRXV3Q0htT3FzQm1RV0FLSFZQVWloeXltUTVrSXhCYUZaVVp6M1gxWUJiNzJDUUJxRXh2K1dJYUtTMmJHT2hHZ2JWa1pqSFZiWkxja1M0SU5kZEFDTXZZSk5pQmhMeFpRQlNpSFRZbENSUmEzSWhoTG1wWCs5aERIVXI4dksxdkgrS1VmTWVIVzlWUTNGakh2ZkZNakFnUFlSVXc0c1M1M0NXaEx6b1pTRXp1c1l5VkpvK2J1TFFZY0xvMGpXQVduNGRybWRCUmphVzBMQTZ1TWlMRzRzZEl4ZDBCVFVwY013a3BYbFgwZ1dGV25DZ2tnbGo0SDFCa2ptb2JNV2R3NjVIdE1NMXk0Sk9ER0lwWkFQd3d4bk1iUW4vQmNZbDMyU1Z6UFdHZWVkMEJLMDRUeWRjZGhUR3RYRzB5c0IwU25US3J3Uk5RWXZjUWlTOUJBaUNCaStObVN1b0VWMGkwZmg0dGdMSEwyeWFBdTVzWWlPTXFFYnJFVllFaHQvZ2ZjV0FTSlJhVnR1ZjBrZ3BMVzBETldONm5zVjFyZnZ1Y3NhaVdOQXFOR295UldEaGlML1o3QWtQeFdlekFjeCtnSzNjQUtWUkhlODhYU1VFWE0wQUhMVk54WVExQjJHVVIybURiY0VSZ0NiaXo0c1FKbWpxRmVXVHA5MEFQbUs5VGJXQTByUnRVM2c5c0c0c0tCSGlDVXV4Rmh2Q3R1REZscnZLb1FkOTdnNmUvTDVpMWlSTXFkQk9CVUc2MW5aaXdzNkYxV0Q1MDhDbUJJbm1pQml0OU9YQzNneHNJV3dzYWxYSk9XV0ZFY2x3UjNoWUlNeFM4aHNxeWZVTklsYUVQcllHU3NzdG1QZFNLd2oxNFZPckIyeE1tOWFEWHVTWVRGb1FvVTJONDB6SXpWOUFWRVVicXhWRVJKNGtBeDJFbFNnY0kyRHRRcXltbSttaDJLUzdMSm5TQm1KV29aUy9WTGhIREVKeGZ2T2tIaVlxcEUrYkdFdnphQVlzd1N5L2NsQjRpSVRCQWgxMUVoMXRXT05NSUdtSVNVUzBuS0xsbWFNQVp6Si9HZUVOK1YybE9hQVNNOG95Uk5VZVdqYXkzaEMycm9kaWlLWDhLRXk1eS9jTWV4MmFMNkNMWTlnMFZXRG0rdGVKVXhNeGJFVDFML0pBeU40R2FxcEd3S2pkZG1IQWRlVFRHUDRENS9oRkpHNnA1WFNWeFZ2WTJGMTFRVUYwNEVLbGNlM3FMblRGYlhkVnl0K0NVaTBCbUs1czhUMmU3NFRvbldSS2UzREFOK0ROSGVtQmtMc3VOQU5HMzVMQ24zTDJnVjlXaUNNSlpnbnhBK2VHT0Z6ZThMZ1lVSFByVWZBck5MUWpxb2N0S3VrdU9mRmxONGlONVRHbm5UK1dmSjg0VVBEejYwUXlJdmVXend3VDZKMENCRkl4cmxVcVdyNjZSNlVZQlZUZEM5ZVc5ZGpGczBPWnlxb3FuL21GR3RxQmd2WTBHS0dCaWYwNjk1MUtSS282VUxnV3Z6WnNiQ1Z2QTZRd2NkeEJaVm9YbW5kVTduVXROT1pCYTRtekZGSkZTNGNPVmN6U2x5NzhBVGQ1cEVFTDNJZStSTDlGVDZwN3dQUHlDdmk0RllzUjdRQXo1YTJ0dFFaMEtlT1l1TXRpVGRtL09JSjR1RWFISVlEUEczYU5tSFh2VFRsb3lYc2U3VCtJb0Y2YVpuTXlTVDFnT0tFV3duVmw0SUFSWTA1d1dzZktZOW43aUxiZWx4Q000bU9lZGFiZWpDcU5ZRGpGVVh2b1A5VFN6L0plOWQ1TmNjVDNFSDQzWGtNSENmVndaajNlWlJjQTUzL3A3cDVFWFh0ejI1VnlOSjl3b2V2V09MbHBxUjVJZ3VSZDBnMVU3QVdCa0xOeGNIZlVHcTdSUDZRQ3hoV3FVV3NDTEJXTm9GUSs4MjhNbnl6OVF3bGlzbVBvd2s1NG5FSitjVTNabnF0d0xIVVBaZWdCU0MxZGo3QUVEV1lEczF2NHpJaG1BaFVuYWQwMUwxbDBib3pqc3JiL2kyWisyWTVpVHFudEN5Y2VSd1dtcVNRSjdqRitoSGRLeU1CU3ZEZFA0U3BGWkprWnNGSjBwNklkZ1BETDZCc2JaOWN4dXk2NGhnV0lRQVdkV3RmUVc5UHRvUzA2QXZOdVYyMVQwRDJQdVFBSzVpQ0Z6djUranlXUGJ1cmxMMzRwWWt5L1VacStVdncvV0F3Q3k4bURhSXQ4UjR3K3hlVmJMdWljcHg1UEFtR3I0YzVSbmlVWmMyb2NpaXo3RXlWaS9GR1FTNUVVRW5oSk45SzlqRHJ0R3FCbU4xV0owejdzWmF4NVJ1S0pmdEZ0Nyt2em5TbUFlTW5SUytCbkwzYTFkaUxubm5mWklxUXJ6Zy9mZ2pFbC8wQmczYXVSVmhUWkYzYnE2VElycUxGSzJ1K2k0NVVsRDNQb0gvV0hGY2RpOHdOUkR1bnZPU2QrOFNjSDBRVmwwY09ieDJNN0M2RlpRTnc5aU1rN0hBSXdicG9oQWFqcEx6c283TWhMVnpLbE40elN0azJzc3k5R3lQcFdvZW0rRHFFYmxoSUVtb2U5NkJoSStJQVVFbG90aFkxUFl0Sjd3dDZITFBjSDJmdkEvTWVBRWVDT2FNMzVJaXFTNVd6aTI1b2pCeWZiOFZ1R3hJSlVoQWZwYXl4clltNGU0QjRCbS9VamhTRVBaRkhEbThvaHRZM1FxMm5rRUxqWk94dXJZVHFkQk5YeXJzeTR3Zjk5bUY1Ulg5blpPRVlUSG8zUTZOWVVxWlNpS3ZJOVdsTWlablJlYVJaMGpvZnhqL0tYd041TTFUNVplaVlhYnRVbXp0SFhMWm1za2k4QWl6RGRhRTlDRkw1UjVydXlHWkRkS0pWU1lsNkRMcEQyYU9PNUNxSnlUYkNYVVBHem1WSFNtSS9EY25OakZ4NUxBcVdBb2RXVm1OTlVNbXNDamJscllpTkw5dkU4QXN1UzFBbE10TVFXalZOQlhBRVU4cHV5T0Fob293UE1LVVFOblhzZFlESUtBb1lNekxRa3phUGsxQjVsR1FBcW5wZWtjQ0JBcE9UcDNJMUQxTDNFYlRsVVhsYlo2ZitZdzcxK2E4VkVCdlFOb1JyUWdTR0kyS2hsN25nT0Mrai9qWVZaRlpaU05TYzduRTRxK3ZocnVIbmFiQTdxT1JrWGt1ZzJQSllWVXdkenV5c2hwcktaeWk1cDhwK1NDa3o4c3dYNzZaclF5L0FWcEZhSTZuOFRXUWpiaVErTUM4NUlhRkJ3aFYrRTV0SEdOeFJOTjF2clRuUGtwZjNPa0lJQ3dlNDNBSkdQS0U5bVg2U3MyMGlhODh0Y3cwSG9DNzNqbWJtYmxQa3MwZ255Yi9Nc3Faa0Q3RXRNSzJFVUhZWkRUUlZBeUFCdTNQblBmMytKSjZnb25UY1BmbzY1Qkh0TGJtM3dLZjZsaHlXRjBZZ3hva0pLdnQ2YTB2TWVvQUlXYnlBWUZGcUVrTlE3TDNXQzd4YzNQeFM2RVBlYmJWSTVXdndma2FXaGROenIwQ0NYRjVqN2NKN2pCMW1kODFJZlF6TnhhcVFFVDR4QkxyVFRHQy9QeHdCRXJzOFhDZVZScSs3VFlYT3QvMlBRZWtwdjh1bGUvUDdrb1NuUmJsT3JDekZGZ1krT3Qra3pXNllsYnY0a0Mvajh4Qys5UXZVcnRIam1XVldqNE1peXdyb3haTkRvWGZrcHVMRUNKWDU1cDg0ZHNlUU9QZTc3N3RMYzdjMjk0T0VHL3c3cmZ0T2o4aXNuL1p6Lzd6dCtJSVFtUUhvVU1OR1pPWVIzOStqVUNCZ3NMUDN2OUZRdC9nOC8vNjlhOS8vZjBQa1hoNGZXRHhTMVlKMUhidW80TlI2TjFRaExKNjVBWExXWnJId2FxQkZDWm9ONUJobThDM3NlNDdwMVYveFBQK3ZWS3JKR3c3bjU4YTB2SUEzY2VBZlZYQXJpdExCUUliQzZMWDZaMWc5Uk9XZWhuVjh3eTcyajN5OHJ1Q2xRSDQvOWVZV0tUcGFISW95SWF5NTErbE5IUUFBQlV4U1VSQlZQRngwQWdha1l3dGlycGthRW40SHJFbmVlaVFuUllMMzVmWmtCb0dhSUVzN3RtUWdpOE9sSmRqL1duQ2ZxQTJnUWxreU1TODYzM1dtWHZ6T1ZUd2tjZ052RkxjeEs1L2VGQUVxSGhpY3lWMi9TTEw4dGs5Y2ViYVQvOGQ1NnVRdEwrbDFxbEorL3cyeTNjbGlWQzlkL1p3NERQWVU2cHNDMVpFM3BMM0gvQ1p2UE0rVExXNy9jSm5mQzJEb2tEM3lKcTdwK0FJUkxlRkdrQnVORG0wbXIrakNDQkJBbGE5U2dBdjdnNXVYbnZ3d1dzM1hjSllOMjg4K3VCRGo5MkU5VjhTMllTeFNQYTF4MXpDV0NJN0NCMXV5cENHUnBJYmZRTk1LSHZGQmRYaGNLY2ZnTUswKzRaaG9BQUo2QjlJcS8yaW92QmFxbkpZYW4zMDdEaGNhU2hkVXczbm9kS29qTVlCc3dwaEJnYS8yT283aGRxY24yQVBWaVFtMEEzbnA1SkJWTGdpWWY3SUc3UzlMd1ArVmQ2NUd4Q0ZnZTQ1Lyt6OGpiNmhMTEd6V0ZsWkxESGtrQW8xc1lrTTR3SGxOdVpFdUZxR2FjaTd3d3pSQ1ZUZ1Y3T2lldllEM2lNL1QxVENMZ2VIV1hJZ2F0TG5kaXhqd2RlZ3ZYb2JRS05QME50WUMyOTg2TVAvY2pjSUlJWUN5MzJmbG1DYjJGZEFudjN3NERmMmxEVFpkQXlVOVA5NitQeVhhZklWN3UreUNDc2M2dDdxUGFWV0lOcFFXQzZPSEZSc3FveXZJc0x3bUJ3Ukt0am80dUJzeFJiSXJoMWlLQVhuWUFpM2NpVVRFN2dUS0Q4N0NpUTFpWktpU0RYRkVWbkIyMWdLSU9hL1E1T1lsVjBhQ1g5WWpXWUcvcmx4dlNUUVE5MWJ1eDFBb2lUYXNzU0NIS3lBdmxKWmlaTHgzMVhTWTQvZUNsdmRHVkZBYk1OS05DN0ZRekUwZ2FYRDZMckVZVzV3WjhSVXhPdG5KaWNGSnFOUGEwT1BNeXphYXpHQkJzZzlpTmd3MUwwTnlUN0J5Z1ZGdFZtUXMyU1UydURsMEZvTk5qVHlWSnA3RFRaRVlibUZ0RnU0RnNTQ3Z4c3RFeHQ0OHpjbFNIZGZ4clV4dURNZTF4YkVad1pmS2xUZ3R3U3YrdjcyaGdlZHRYS3N3SVNqWitZTm5nUWQ2dDcyaVN3TXhCWVZQclVnWjEwT1lRQU45ZCtZTms4aHlORWtrL3NhYk9rQVl4M3BZQXZQNTdsbzJnZm9FZHVkSE5hSzBOZ1RNY01UTzhkZFExRmNkdkNsUWdYYWQ3UDd2ejN1RWhLTEp3cE1PR3IrS1VvRmNxaDdSb0c4cFloNUMzS0tpb0JUMmtNVW96dFJ4bW9Jc3lKSVZnYXBsa0hITm9SL0VVYlNMbThIcHNJaFhOb25zbGxYUnJVeEtDdkl1SFFoK0ZLaGdxTW9jSmE1SXdQNnZJTmpUTkJtREhPZVNiSEtLc1BkcTFaa2FTQzJvZWd2QzNJYVJnc1BFajJlc0VEVG1TYXdkMVA4SnBtaTd1bTlnUEJ2OGMxY1QrNGFtTEhjcS9nRXpNY05TazNzMi93cTlwSGdTNFZLdmFyd2RvcUxETXpXY25jVW1LRm93MThlUTBVaVk2aDdUdE9Fc3FSc011UEpLY2doRkcySjU3WThvaEZaNDN5V3hZNDIrMFl4OWJCUGhrSlhyQ1JzUng4WHBmaDVFTGowbERGZGlYR3RRWlNrOVRYZ050YUJhRGYwcEJxTDVMVzRobGtqWHFwTi9FV0VNNkl0bzhOUTl3ckdkVk5UdHVqeDVDd2JUU3luT0RxUkVkMVpXam9xWHdOQkRwNzFiWE9GbEo1d2IvaTNaMUJJdjF1OHFqRFRyZHRLRlUwVWF2UklrMjJYRlhpcFVLM2lYeWtUKzQ1VklzOXZLYWFmQ3MzakVaTXJvSWU2dDZ4MFZRQ3haMHRSSVBIa25DbW1maEFQT1k1SmJTdUVVS1ZJd3RlUS9QVjB5M2F3WkhROWE0bnNtaUp6NW9sSXJ4MUx6RWFod2tDSXI2RXZvWlBGZ3QvR1V1ckNGT3JRSk5iYkhvMHNFOFpxN2lzd21tZzdXcUtoeGxEM05uU3luS0pXRnFNRk9YV1RGNHU0NUlWZTE1QTg4aXo0R25Zc0cvbDZ6UEFPb1lHUzE5M0NhM1BsaThrN2xYV2FBMmRGWVpXNVFWK1dhV0t3VEQrdXlkWmxGWDRwbkd0MFk4RVU2bE5nV0o2c1VzRjl5dmxtSE4rVWpRYTAzM0tvZTA3OXdDOEtSdVlWNTBVOE9YTVJoM0hRRExlRHVNZVlTdUpycUN0c1lFVWlKbDgzSlQxNkJRQS9PaFVvZmNMN3NOZ3NFdVJyUmxYQm1tN0tEV1VjTGNPL1NtTjBZeTJLZlJRT2tUbmFzdmVlMkFPdkZmV1lVMDlPcUh2bWRiT2thUGg0Y3FKZW1ZTm1PTkVUTTRiY2hwRDk4VzBsK0swRWpnemJQNTJKMnIxT3l4ZGM3MEJ0OVRVMzM2Y2tHMGRLWWppYXhOZHdwaHpxTWt4R041YnpwMTltRUlVSHhDb3F2T1A4YzhQdGgzTGE4ZnVJWVBmTTN5bmFVZytPWThtcFJnaDJMN1F0Vy9paXg4OHhROVNQSUlrakE4VlVqRzVnT2ZINUNUbUYxdUJjZTdwUGN1dmU3MmdLZWRaaXhJQVJrR29DWDBQOWhDUDFIMFkzbGcrUk1GTDBkcFBWYUFpK0hhcW11ckdHQ3NNWmhZaHJRekRRdklwU1liRjkvdWN0Nzk4cE9TT01sZ05tVG5SRFJXc1dGSGpJWWVHdVNNaG5vZjNrampOZjk1N3F5N3h3ckt6YlRrb2dZQmFxU21ZYVluT3FDR0F3M1NNRGJOcnN6WVE3SVA1V21LNjU3U1RyZDNXNGJ6N08wT2dYbXAvc2s5WGM4UUZHR01GcG5rNVg2VnRzRy9jeGVuaDIwNnlpS2Z5R04zak04LzViWDFNa3N2N25qb2hwbjBYUGVKQXhCQjk4NzU4V2R5dERVQmZNcU5tUEkybHA4eVBHOWtwSjFtOGpRZ1dIOU1WOWRDVnVLbnRPSXdrWEwwamlhMWhSakVyYmxzWCtMd3ovdzdpTXhYOC9QVnhrbFU3a2EyZ29Ea2NyN0dtQWx0VU5iaG9FZnAxU3RNL01oeU1SMWRBUEZKQkUwTUtkY3lzVW9wZEVJTklhYWY2MTdIME44SXAwRWpmUlNDQllraUNIWjlYVzE0REJmeVlKNnJTd2RaMWpKUTJ5bFk1OXJXNlVQYkFST0pxNHhYZlozWGpQaUgzN0prandkTFFwbzFTRW1hK2tMS1BkRVhsU2VscmJUVTlVZFR6T25DV3ZvbTkvaExuemtYNlFzOENGODlZK0k2UVlXU2NqWXV1ZXZSUlN2ZVRXemFOdjFweHJqWlRleHJTV1FyQTBEaE9nVGcvYUhVVlBvOGs1aXpUSHNLcWxWYndzN0lGaVpqcmJUQnVFa0xYOFRpTGNaSXZ3a01iNE9TVnNnbGpWOHc1c3daTUlOMXVjV3JpNXQyaXpSNW41N2NnZERzVEdpZDk2NlhFZUxhVXdsWDBzbHBHeXZhOWh2cTFTYVlsZi9UaUdkUlVMd0NTK2hyOWhmQnZib3FIcEJtbXBzcnBWNFoycGpsNkFKL0UxZ1BzalBDYkdDY0JaMXdnMklVWDdMUUc1OWgycEw0eWtUMzhCdXQ0UnZkajBwNkVuTTBWaDFzOG43TzgxL0NHSU5KK2ltd2tqenQrK3VUaGRDYjRIY0c2SmRCT0NWakUwMHJVM3BiVnd4Qy9IWHA0Z0tabWo2cGk5cjRIeWxiRCtFcEdEaWEwa3FtQUJiTzlyb0h3MUJwdkNndWp4ZzhDQzlzV1UvS1dMeGRFTGNKampRNGV6MnU0WFhndmVGMWVvdEJEbXpJYTlHV2RHRWlycGlhdFNvZnloNU5kY2tLM29neUdBUzUyQitaVmJzOFlCNyt1Wll0Q1BxUHN3bXlvMnFQOWZrMDVQL01VUUhiS3VsNjZlRGhmUGc5bGt0ZE1zdklMUlBZakFkWm1MdGxYQjRkL1o3M203SSs2MHBhL2h1ZTlrMDZQdU1CSlFodDVsN2Q2cFd2a2E1ajdkNW9SSG5LWWw2TWowZ1phVk5UMG5WdGV5cFpiaTNaMS9oL3V4RG85L3E4OGpNUSswZXhvRFVuakJMN2I0N09DeEd3T3RMY1k5d293M1pUYStocS8rclhkSXVyTm1iRzAvYzVqWlVDWjRFYXZycGU3ZzBWOXREdllTa0xwQUZ1Y2Q3aXpyZGF4cXpybmU0UG1tOElLWC84SFB2UHIraCtYa0lDWU5RU3Y4SEFoeThVNFMrSGhZZlBqb0V5YTZuLy9pUC82Ny8rQU5YM1FEaEovRTQ3eVVFR0NLanVqWTF2ZnhtN2FQZkFGWkh4RlpOczhlSFVpMk1uMmhGMU1Sdm9aa0laM2dJZjZHR0VxU0ZjUFhrRERzSjJ2Z3NrQ1Q3eHYwUldjMnZvdXorTS9majdHTDAxS2lCbmx5SGhuMFNRSzhhUlZhQ2FjbnJUY0k3U1FSdnJHMGt5K1dKUXY5V0p5WEVnQm5wTkpCVkx6dUZON3BEVDcyOTlzeUw3N1hMYy83MUh0Y2Z1UmkrZE9jMklzbURFbFlYYUc1bXRMcVYxQUVvcjJFWk50Zk5BMDBNLzBKckVCNVVGOFZzM2RtZjhpSysxem5QNC9MbW05bVZuS3pZalVtOWFUemsxYnVuQ2w3RXl2S29vSElFVTJ5WU9lcmkyNTFHa3N4OExkOXVuc1ZIbDFLc0VudkRqcTBWbzlzS2VmdGJHeWM0U1VNWXIvS0NiUitRRFRLaFdOZHl3allUVWgydG14dEpDdUhCUmdwSWFid0JmMGRUbUhFbHg2Ryt1QitnR1d0a0ZOaTlSMzFJVWlaQVhaT0dLUVRWMkt4aVlHRjc5ckEyY0dRdlVEQ2NHQ0grZEpCTlJYalZ0blJ0YVZGSDlObCtaNVU2eVRtTzA0U0UvYnNDVU9DaTlpeUdSSnpsYzFKc0NSRkNrNlNwRUdzMVJTdFRYTVZMRUdwWlBEcjVTSTBwUTlDWkJtZXE3Nm1JYi9IN0N0VEEvVDRzeHVXSjBmanAreFN0NGhOb1ZReWlxdWdaMzM3U1g1eGNPdXB3R2VBY2pKdVJmdkxVem1oK0ZLUXNhNWVGNEliU3dUNnk4UWlFZmtzOUVYeHdybXpMTGxVNUU3NmlVTWQyYTFKRXpNNzdaZFUyeDF1TEJIYWFTNlF1djN0ZXdKQmJwNnczdE01N1hQVGc2a2tCQmJJbmsrNDc4WWlKaSsyZUVsRHM2TmdTRnA1WlBCdXltUEdrUkUwRTRnRGg3czluNWx3ME5OSjN2L2Fma3R5YWZMcUk2cFJVOWZPaU5xNFFoc2FBUnorSzJkNzdxNG9oazNmRjNIN1ovZHpkdTVSZTR4WlFNSm5kcFFGbmlzY0NVWUFCenJYZmZBNWVROUFmTDMrRys0SFVmekNoODkvRlkrdnYvZjgxM3hnWGFUOEc5eWFTVlpOaHlyRFBKekN6T3FWcUF4SE1TRXE3TVY5OWVjc1NvOFcvNVc2d3MwMzRQTTRQM3Ircjk2RVJiOHkrRCt2aWY1aWdmaDlzWVRWRXRLY0ZCeXVPdW1mUzFyNUNqN2RDUFFVOTZpekpSbXJ5VDdTcy9aZHAvZjA1dmt1UGc3OWc3bDJCWjhyamRSMTRnTzZDYXVsSTkyK0ZqWW9mWHZvSzhnTVJnQTJ1dUo0MnZCVkliYm9Pd1I5ZWQrcGViVlR4S3JlZmVSWFpzNlVDOEtiYjl0RmpocTIrUTR6c3BwYVlUeHhHRm1INDJucHFoVStBamo2Vnh4UEpkL3pjSXViOU0yKzAyTjZwT3JkNktQU3RsZmhWY2t2ZllkdmhHeHprUmRaemE4L3RnZytGNnIwY216TnpuSkRNTEVPWlA5ck1LUm93UFhiQ29rVWNOMnZ6WlJpblJuQUplbUZ3SXV1VW5YU2FzNFpFMytSMVJqa1dQL0R5THB5a1k1MXhKMmc5ZEY4SlQ5UHZvOWZZU3A4anZ5c2I1L1ExR1NzVnBXcUVCNEp5V1dNN0RPMis0cXN4aURIKzc4MnRBVEcyLzdNdFJaYXl1NFBNZTVaOXQrNHdiY3ErV0xuNzdyZ0svUWlrTHQ2eFBwU1F2bTJTSmlyQ1loeFB2RnB1WU54dGpmemJjSDRPSkdETUQ5d2Z2enBQY2Y1TVhkUThYTlgyUDNTZVc1MEtUOFJBaVVaL3I1ci9ValVpNmdtUU1iNGhCdjR5c2dhNDNoamorZWI2MmgyNmE0ejEvQ3V1ZDdUSFVuRU9yTzdsdG5NTEtyMitsKzUrYVlUQ1VoaXJRT1JqcWdtUU1iNWJGOTVzc1k1M0RDeFlKMzdnZHpZSy96aWU5NGYrSnJ3R1hPZ3JqSFJ4aCtpeXZxeGlORm5RZHBja2RVQ2xjYVNLSG5TTmh4TGc3UGRDTHhZNmswbDdjOUJkZG1NYkROUFVBbHN0aWk1YWVNb01JQ2J6UGxGOGlLckJTcU5KUUdkTDZrZVM0c3ozUWl1d0IwcUE2RCthcTJmM1dQV2Vwa0pvd2EyaUJ2WC9jTGlnUjhsa1JYZndlcEVWZ3RVR2t1aTRHYjZxczVZYUo3aVJyckJpMG8xbGN0RXQ5eTdOTVovbEs2TlZIVmZsRG5WUFQ5S0lodnl2Q2V5V3FEU2VCS2hybzZuVWRsS0lZL1hpU1I1R2Nld2pBT3U4MlpudUFIeGEzU3RPN1FNZThQQ0RRblZsRkVTS3pJbVJDeTZtbEpydnZYclNzb1V2Zmk4UURqTDlXQnFablQ1ZjN1aXJZK3VYM3JNTUR3Q01vcDVRb093aTl3SzQwZUs3ZTg3ejVGWFVCYVVjMFpTcmVaZjdZcXNwclpRdE5xdVhYeGVzSWhVYzFJbFlRenh6MHlXcmNmUXcwQVRwYUFtMVA1b08vK0J4WGt1MjBybi8xajV2dEZheURuVTgrY3VzcHBLUkhCZnFwWW84U3ptcGNzOXZBcmFNVVcvOHBPL0FsZnlKT1hsbURycU45TU9hc0tsa1B5aGNQUFhkdW56Z1FQNm1QdlMrYitnRWZxdkVScXQ5blZSRmxsTkFKRm5renRlMWJ4Z1BLTjVnWGdPVVJ0c1ptUXA4dldUajAycThaSDFLZ294enZvTzFQTFZnTUdsbGhqaVM2b1RqTUNFVDNnTTlkVHNjbEFicTBVc250bTh0Q2VrQzdkdWZ1d1hjRjQvR2E0ZUhzOHg1SlJDeW1IN2RzSkd5eWZCQ3ZQU1B4b3NpRWpOL1g1RUlTbktiRjVDaWorbTJXeUxaNHV4MnQ3amdlRzdkUnBJeGlkZTB3L0NMRW8zVnJEZ29xbE01Z1huaFFjWEpTUnQvVXc2a0xieGNkZURqdG5MdHMzTlVWMTZ5bVplR2tHVE10dStSMlBMcGdQUmJlU210SnI5NWJlZEVYVXVtM25CQzBtaklqQ3UzOWwwSUs2VmZKU2pyMGY1b0NTZWltem1CYTZzay9pMlJnS1JUUWRHUWxybVNOZERwbnZtRFdTSU1LTjVLVms1WXpPazIwZVZVUWQ4ZkhtT05QRys0TFNFak9ZRlgvN2ZuMHlYTStyQVpJaFAxdXFLTjVpVXdaR01VQUtkMWJ4MEwzYkY0VTNubnlYVXZQRGh3WWZvMkwza3NjRUgreVFuTm1UVmdkaUdKZzlReThOYjV3c1BmTXBLaEdRMUwvQTQ3S1VmK2lmdTBHK0d2Y2g3NUV2MGd2WlBlUjkrd0hJRGxGVUgwaE0vcnBxYkZ4cmlqS2dzTk8rMHptM2tabWJ6Y3FIbDFOemZ4Rkg4a3ZjdXg2bmpqR0hGZXgxNXRYS3NLeU9qZ1I4aG12TEZsRUkybEQxeDExbXp1dGlaR1dNdFhzQUFXTUNkSUx3SzEvc0FPcjhHbDFqenk0aHMySjBUWmRhQmJBWitkRmpRMFF2b2hLem9haDVnMmVPZWZXeklibDZxMFI4MWlhSmtGVmMzWE8vbjZQbm9zbmQzbGY1WTNKYjRRc0ZyY2RRY0RvT093SmRkQndUR25ENUxrM05DeXhGWnhIM1RWVDR4NDVxWHpmUWlxM2hNSkpaN1JEb0F5ZGM0SkpFVjRjSEFxM0RENFlpQWtEQXJqRFh2NWtGZ3JVTUViUEQzRk1jMkwrWFVUdEw2UG5rcmZOQW5qSUpkQUx0UnV5VzhnYSs4Tmh3ZThiWENyRERXaHZjSk1qd1REdFVqWEdibTE3SEdOaS96WDZDU0prWFgyenNPSEdIc2FoRSs1WVpWZ1NDK1R4ZURiMVlZYStYOU96RWpNWTdpZG9kc3I5Z0VSYmVYaDNrcFFIR0RuNDRvcFRqQTM2Y1JJWEdqNlo4WlZSZ3pET01wTHBEM3lseXJBOHM4TU5iY0o0bDg0c2ZZR3g0aEh1SE16cEdWaHc0d2dtZmcvOXhISGFKYk9oWmR6Y3U4YkF0VHZTZzJnMTA3UDNOZU9tQXgxcGNEQkNyRnBpTjVtUmYrWVZieW5qZC9WYW1oL0NSZlJFL3kwb0VJRWk5WDBaa1FBZEhkeXN1ODFNUTNhM3grc2xQbFZ6Wlc5UHhtWDFxMTg2ZmxoYkdhd2xmUjVxWWhDS3ZZakVwZU9tQkQ2NldBYVNrZm1ZL29VRjdtUmJ6Z0MzOFcyeFJpbTlpUG9Oc3Z5a3NIZklJdWVRUmZ1em13NldKTzVnWGtkaWk1T01MZnBaR053R2VnYUpiMlgwNDZvS1h0TW1aaXdWczUxSEl5TC9DMzkrazA0T1ZYTmgwbC8zWGJ6d3c3M3EvTm51YzlMMHdxRi94VXpNdVcrQ1NCNzI5dkVHdCs1UmpqT2JZenFiek1YYTdwb0pkM05zbnZFa3pGdlBodTltM2h4cUtid3VJSk9xQTlSYStnZ0lhY2lGeEJ6cVYvOW9qdFRzNmlwMk5laXVLT1Q1bHZacGwvdDM0WU8xRlhqQlU3UkZrQ1lIT0ZPZEYrUnpEWVRFN21wU29PTnV2Y0xjcHNMWGNuU0swbWxaTU9hQ2k3bEZsc2M5V3J4SFl1Si9OQ0JTd2h0c1h2dmE0Ui8rNG0vdUlDUk50K0hNeFZlV1lqc0V5T2N1bFpkQXpLbk15TEs3Nm1JN3drcStRSStwYkYvUXg4Mk9jMHBvOVh4ZG1Od0JLNUpiZnFmd1hRakRnZjh3TE4zYUUwUW9EdTBjZ3lZYXhtbkN6NnpsZGVVTWN2SnY3MzUzM0gzTU9ya2l4SFlKNjRGMnZITVNoek15L1EzSDFLSy9pYzBWeHduM0srR2FjSklXNUZpR1BCbUpHNEtyWWRBZnd3ejhwNVB4bzZQL095U0FRc0NYaVZna1djc3ZlZXVBL0g0V3JRNE9hMVJ4KzZkdE85c3JQNHNJMzg4WVQzWWU4ak1hM2thRjcrbEx6d2hWQjQ0SlJGbk1JN3pqL0hvMWVQUEkzQWEyNitMMC9rWE5FeWloSDQvM01SQ0t3ZVltTXdBQUFBQUVsRlRrU3VRbUNDIgp9Cg=="/>
    </extobj>
    <extobj name="334E55B0-647D-440b-865C-3EC943EB4CBC-20">
      <extobjdata type="334E55B0-647D-440b-865C-3EC943EB4CBC" data="ewoJIkltZ1NldHRpbmdKc29uIiA6ICJ7XCJkcGlcIjpcIjYwMFwiLFwiZm9ybWF0XCI6XCJQTkdcIixcInRyYW5zcGFyZW50XCI6dHJ1ZSxcImF1dG9cIjpmYWxzZX0iLAoJIkxhdGV4IiA6ICJYRnNnWEcxcGJsOTdYR0psZEdFc1hHZGhiVzFoZlNCY2MzVnRYM3RwUFRGOVhrNGdUQ2g1WDJrc1hHSmxkR0VnWWloNFgyazdYR2RoYlcxaEtTa2dYRjA9IiwKCSJMYXRleEltZ0Jhc2U2NCIgOiAiaVZCT1J3MEtHZ29BQUFBTlNVaEVVZ0FBQXkwQUFBRHlCQU1BQUFDeXZqZFNBQUFBTUZCTVZFWC8vLzhBQUFBQUFBQUFBQUFBQUFBQUFBQUFBQUFBQUFBQUFBQUFBQUFBQUFBQUFBQUFBQUFBQUFBQUFBQUFBQUF2M2FCN0FBQUFEM1JTVGxNQUlqSkVabmFKbWJ2TjNlOVVxeEN0YmhUY0FBQUFDWEJJV1hNQUFBN0VBQUFPeEFHVkt3NGJBQUFnQUVsRVFWUjRBZTFkZll4a1dWVi8xZFZmMDkxVDNZS0J5S3gyNnlZUXdoL1YvcUZ1bEZERkh5REVhTGVhZ0lURXFraGNVR042Qk1PdWhLWGFxQ0Jzc0FZTmhsa1NxamNoc0RzajFCakJyRE80cjAySUs2dXgyNjhzQ0ZpVlJiNTJZR3R3WVhlNmUyYXV2L3Y5OGU2cmV0WDlxcXRoN3MxTXYzdk9QZmVjKzg2NUgrZmMrOTZyS0JwMSttZUN0Q2VsbEE4dVAvekFSVktYY0xpT1N3TTFhaGV5THNUdk1DallaVnpXTU9RKytYTFk0cEpFM05FazVEOWZJYUZ3SGFNR0ptQ1g3eXI1cDhpREtoOHk0OVRBMUY2YkhLZ0dUSk1WbFErWmNXcGc5bG1zS2xYWmd0UFhaUzVjeDZ1QnhXZm1DTm1TYlpqVFU1cEVoZXRZTkZDK05rbklEU202OXgyWkM5ZnhhcUIyTG9ySnZtekRqbkxOSkNaY3g2T0JaajFhSTJSYkNHL3NqcWNWUWFxckFiSWF6Uk55VHFEYlZiYzh3R1BSd0FTSm9pbENudUhDUzJScExLMElRbDBOVE5ITnNWaHVrUzNvU01ZbERQQ3hhbUQyV1lpckVjeG1OTTNjWkpmd1ord2FXS1F6MkNJaG02d2xJWHdadTBGRUE4clhrSmttNVA4WUhNS1hrMklYaEM5UlZDS0U3NytFOE9XazJBWGhDOUlHNGZ1VklYdzVLWGJoQzM2UGtGM2FvaEMrbkJDN1RKQXViY2tNSVhSakxJUXZWQmtuSWJId2hTMHcxRU1PNGN0SnNBbHRBd3RmY0cwUUd1bUg4T1drMkdWZWJNQXNFM0kyaWtMNGNsTHNVcjdGVzNLYUVPUkMrSEpTN0ZMYjRpMHBFUEpjRklYdzVhVFlwWW5aaTZVT2dXY1d3cGVUWXBkNFc3U2tUUEE0WHdoZlRvaGRDang4UVd0bXNjQ0U4T1dFbUNXYVZBZjdlTHp2MlJDK25CUzduTVppTDFLVGtPbHcraUsxTWVicnZIcEFLYW9ROG9idzhOaVk3U0hGTDR2d0JmQXBRdUx3OEpoVXpKaXZhMXVxQVVWaVBOZXZzQ0V6RmcxMFpQZ0M2UzJ4MXorV2hnU2hsZ2IwQStNSTlvM0h4eTJpQUJ5M0JpYkZZekJNTGg0Zng1WnlTQ2RBQXhYMUJoOGFzMkM4Qm5NQzJuYjdOdUVycjhWbTVVL3ErMitIOEVVclkzdzVPTVkwYWQ5NExZUXY0N09HbG55SzRLWHdLL3FWcEdqMlVWMFlja0VEUVFOQkEwRURRUU5CQTBFRFFRTkJBMEVEUVFOQkEwRURRUU5CQTBFRFFRTkJBMEVEUVFOQkEwRURRUU5CQTBFRFFRTkJBMEVEUVFOQkEwRURRUU5CQTBFRFFRTkJBMEVEUVFOQkE3ZWpCczd3QjErSCtNcy80bmM3NnVvNDc3a3loRVU0YVhpUS9EanNneGVQaGszZDQyalg3UzREbjdRWU5xM2Y3am83anZ2SFYxOXBTcDJjbnY2aDUzLzJkZmUyT1JYL2UrazQyblhieTJoeFpWZjdLK0xKZjd4Zm1VYS8zdCsvVGlnOWlnYXVjbjNyTjVIU21IM3JIY0l5NmhjVTB5Z0RQZ2NOTEhCdHEyL0M5R0g1VlRHZHJmU2hDVVY1YWFEQkRXTzh0Si9LZWVKM0dPMXVLa0VveUU4RGVCV2NwbXlyeGhzcHFmNU9TWDZ0Q0p4Y0RlQnJpU3d0dVFWZWVBTzA5TmN1UWhxNUJ0YTRYYzVsRWxScWtQQktmeVpOSFprSW4zMmxLZU1vS01iNmg4ZU9MRG93NktjQjRXYXQ5cVBSWmQvVVB6eW1rU0UzQWcyVTJYZ2hXZC9VNzRqZmhSbEJTd0pMVXdQNGlUZWErSys5bUFYKy9IVDZybzIvUXNBZVVnTk5icGoxak5VNzZvT3hHU3NFc3NOcFFPekZaRDN4bXNWWGxZZFBqMmRjdjRibjdLOHhFbm1GVDluQ1hOZ3VQU3BFUDVlSWRORE55S2g5S1NPaFFUWnpzR1JBbzgrT1NGNTcwMjY2Qzl1bFI0VTJ1R0YyTS9KWlBzUkhsanBaUjJQR05nd2lHNUc4cC9hNmxtUVh0Z3FQRElqUFcyVlY5M1NXWFU2N1ViUG1Wd0R0b3BGQW81SlhpRDlwdGRlRnJjSWpBOFB0eGVDM1lGZUdGZG5LYXZOQmpMLzEzekg1eExha0t0MzVxdDk5YjN4V2d2cWFtenpOa3VmSysxMEw1Y0pXNFpHQkhUNlJiV1ZrVkV2T2VLZkl3WlVMNTgrZmYrRENsVmo4SUtuQjdQU2hYQVdEZ2N4K25aRExNVG1vQ3JqRDJwMXNUVzd5cEZ4MVhWQS81ODFSTHF3SWM4bmdOOTVvMGwrQTc4KzF1Sm9vRjhFcDU3UGxGbTlrRFk3Y2lnNDhTWjVkaWFLN1ZBUVZNM2xWaHdxLzhaaVR2QVJqc0hiTzNGM1lVOFZBTGJRK1prQ0RzMjJ1ME8zQmxDa1VVMi8rZkl2eDJIdi9FNys1NGhBVmN6b2JLRFUvM2FXc2QyU24vYW03dndpaFM0NjRLQzk1TGw4S3o1bmZaZlhBdmpvYTF5REd4eEExT2pXM3pIUnFmTmd5bGJKUFFSTk0vdDFYZnBWVWZlaWhjUzhTM3RDQ01iSXhxeVg0NUNVdndSaUlnck1ONWNLK09ncEhJNUtNRzhTOHppUzN5OUhPN2p0cG16bXRvL0dWdDFXSTVVclNKQ3NTNlpPWmt6d3B3cjdXSEcvVWhXMXFHNkxyaFZQZEpraEEwQ2xOOVVUQkVBaE1oamQ4NUpOSEhJZVM1MVcxL3UwbzF3S3U1UGRrdWJ6bUpVL3lzNi96anBKYzJLYTJJZnpTRVNFMmFnQWs5bUxFVHlRT0lQWVg0NWV1eVRWZlVZLyszbUlPcWJrcG1mVFVnb1dCbm9oWTg1SW5wZG5YU1VlZ0M5dlVOa1RIeTNCekIzNGJpYWFEcnMxb0dJZytXblBPVnlHbmpjNHBQUU1zcW9HSlU3MUVYOGhKbnU5V0tLN3RhTmFGMCtvQlR3UEZJU081R3FvZ2JmYmhPcUNJZG9hNmgyYkNXS1U5eFpsUlpmMlEyNkphUGZIWXlLYkRJUzk1RGxzRjdwQnRsYWNaRjdZS0hXQnQ2QjhJRVhzeGljbmFZZHdIcEUvV3JIcktaOVdrNHlrY0F0VmVWOFE5RmNIMGlPTzMwcCtydTZVSVI1R1pJNWNzdGk1c0ZUckF4TDFmY2pDRHdGSU10U0t0RENKTUxZZUt2R3RhT1ovbFJmeWNOaE8vckliZ1RyTEZPY2xMdmM4cHg5Tnc0ZFNLaHl1b1VLc01HZlpZa3FBaVorYmx4WVpUYTlFUENWdzExdmNkTlk4MWtuMGhKM21welNzNUVaTUxwMVk4WElIWWkzRzJHWWJnQlJYNVlxYlNrQjU3bXNTTlRWM1NVT3QrTzNIK25aYzhMYzNOZFp3RnhvVmQraVBDTFl3V3BPcGgyYlFKOGJuWlUxNXJEUzJrWk02d3lnbURiKzZ1aURuSjY5UEFpdU4ydW5DZnFvY3BXbVptT1hRTW1CYSt6QjJhbzNVVDA4WldKSUtXWFY0STM5eVkzaGd1SjNtV2NCdFlkTzdJaFczcUkwTmlMMFpIQ2NOeHBIcy81enhWeWw2c2g3QS9hdDRZaS9BZGx6ZzFKdDlyVHIyYzVEbGNUWERXbVFGYzJLVE5JOS9oQSticzRYalJWOC9xbnFvTkw5WkQyQjlWdWFUTEs4b2RnMjkrVHVOWkxpZDVEbGNUbkhSV1RCYzJhZlBJMHdBRTZjYmhlTkVBYU5WVDFZLzFFUFpIZGVxcUhDNzlsZ0RnbTJzOHgrVWtUd2p3WFJDMXI1aDRGemJMOHNnZmJTOEdLdktGTDVqZThtaGJKR2N1TU1QdTM1TGdDZC9jNlF0NXlldlg2TFlUeTdwd3Y3cUhLYXRCdFVqdXpKQ05WY1Vmdmt6N2c1cHNQRFhWZ3JIczFiVGYxMGhZUFNkNVdySW4xM0gyZmhoY3VQTlZiMzd2eFcyUVAzYng0T0UzOFdyRlA0Z3Z2M3VGNTZQb3laZS8rcjczL1QyRExPcUhma05TK0s5c0c5b2ZoZmdybU5nTmY4VlR6aUk1ZWYvQmY1alZNdVpuMUI1L05FVU9WbVN0TnJYNjE5NjMveWRkaVhIbFliUHdMZTJIcXJTNDhOdkdJeHVTUHYzNmtnOGZmTndaaklKNHpYRTJHSXloaTdRZFJXOGtCekVoZjBWcEo5dmtDamFEZ1dRSmFQbnV0NDlhVUNVdmNpL0czNW9rdllWcCtjTVh2ZlhMcUNkYUIyM3A1RWJSVkx4cDhVZ0g1cWc3OWs5dGN2a3ZYOUVoSDVCMDhNMmZqWDZVNmtHWnpaRVhSUk5OY3NBMzBUYW9rdFpsWGZNNjJmcWdDYkw4NTZnUzk1WVUvcUxLUldYSE9XZXcxUFNQSEtEM1A4NDgrVkx6dVpXbzJGS2hiMHhaOHNEZFE2MzVKM0lWV3BGa2ZyVGZxbzk2MXl3RUJ5cjJQVlNlVzVyVVN0eElSSVVlRGd6VncxNGtmZWFHTms5SGtnaGZucGtrbis0V2F1U3ZSVTFIWGhTdDdiOHkranBWemV6QkwwWEZwaktnS2FtVDNKWCtKcFZrT0VGVFhKK3MxcUt6V2MvZ0Y5elhBdjEySVg0WHBXblJtenp6WEJkWnpFSzdGQlZGcjdzWEZKeVBoNXJUZVArS3p5d1lJWnlYeklkTUMxODJMR3ROMElHdTNSbWpuL3Q0R3JpZGMxRzBmUFBIbnY3aHR0bmxFYjdjNmxBekZjbkJFcWUyNVVYUkRLbWlvQWJWZE1CaXNtVzdVcndPek90b09pckd3TkcwelVtaWVYM0tnR2N2RENPaFhNQ0ZGc2l2Y25lMkI0ZWtGRmRwWlF4cUZYdDlXOW9GczZwTnZVSkpVeE5vYVZwUEpVZ3RTQXRmbXNxbnBWVlpxOXR5MllTRG1mV1VxRkdQb25uV3RzdUdJdy9QL3FHRFZjcTRLYjBWV3g2ZUsySURhWjdjbU1aS0ZEV1Nmald3ZEYxMStpS2ZaNENYMndrYnUxUU1UNmVkblVzSmwyR1hGbXRPaFBPNnJWUGNSRkZIazhOR3lxUU90V1R1dlM2akpVaXlNVjRhUHpJdGZJbWxFVmkxemxsY2lEekF3QTVEVmtsdGVydVBmZjVQbi9nVkxJSlZ4Z3QvMENzSmZ6QzFJbWMzVzE0MHljZlJETm1ueDJwMFlCajZsV3hvNEdiNGUwRFQwYytUd0plVWE0NVNERk5abFYwbHZFakl2NGhKRmd5K3MxYm5WRHQ2Z29oaWJSZUgydUxvQXJUaFNIWWpYU0l2RENsMll3VVZNVTlmSmtpWEhhWmlzYURKZHdqTVM5eS9KVnBScEdXOVBZVTdGdlBYdk95VGxqek1mWHdLd2J0WE1ib0VIUmgxeVVkZjBRNW52SlRScjEvWkxUd1dFOUVKek8wNWVJU21sZUMrQ0JnNitJVXR6cFo2SkplRmhKNGh0RzNaeGFEV2k2WnVsNUZyb0lsSW5rNWxFUG15RlgvNGdxbHFYWlBQMG9NQWRLVnJISVdKYVZNWDlzc3QwRWxJcENtaWdJWWFjT2p5MjdUY2xvZjF0MDZ4RWQzN1crSXo0U3BEV0gvbzZGQkxBQ3RwazAreEsrcHRzVXpQTEVmdnRiaElHUGZUM21ia2RGSlE4eTNNdFN1d1VVdmJ4YWIyK2lPeUZsM0NXTW82N2V1S0cvN3dCYmRjMVVUc2lCNmovaEpITFZ0RzAyVEozSXg1c2hNcmxtMWhEVFlTTm1rMVd4Nm1NYzRMUFpvdUlCZ3ZOem5DL2xzemVqUXRtVkV1NDFOQ3U3VXRvd1kyUnFvR0dFa1ltbFl6VGF6dWtxNkw1eVM1YlJlRDJsbmZKTDI4b3IreHRDUVJXYTh0dDh2eGl1aHdxNXBGWXhONU5KTmVrTmFNaVpkajB2Nnk4RVVXTnVSdEdxdW9OTFl0TDVvWEhRekZ0TU1YMnVhc0t2a2h4cm4zYlJwQXJxTDBYbXJ4d1Jsdkd3UlFVdDBBNlNCbE1PNU05UjkwbWJPQ0JuMTlTNUxiZGpHbzFSd2dLWjByZEVXVFl1UVVwNEtvSTFZTml3UnUyb3BHc0xtbW9qcDVSeTlKTDczZTFXVEpYTythZ1Z1VDNnTG1Eem05WUlsZ2pxd3RMOXE1eE90aG9EQU94WC9RZlBxSWJPbjU0aXBiU3VTNEU3V05pWWxoQkF5N3lQWkVlaWdqN3BJVEJPWlZQV0J0YWpWMGRBT3RIRjBEa1FaTWQxWVZDbUQra0wzWUtrTkhYVktJQ2VZWk5KUTFZclhhb3NmdEtqSlBob1l2S3BWbDY4Q2NhUnNsVUR4VGlTVVA3bk9kMTFwTXRxNlB5S0xxNm5SbFdnZUxPWHRaZHJrSkdKcFdmUk4yV2VLeSs5akZvQjVrbDFJTURTT3RDcVlaTDJuaEM4emNWU3ltbWJWajJXV2dHWG03VU9lbUl2TmtHblVEdVN4bmNVd1E1d1FlMlJzMGE4bkQ2aXQwczV4Y3lmcUluRFdWMUtZaUt0ZUVISDdSY2kwWWRsRjBzSXVza2o1ZURHcFRwS3hvWGN2TUxNUHV4YVNGTDVhZWluOElTUmhaWXJCakxaRGhDN3A3MVdxRkE3RHdSZUo2OHBhUnFRdmtvZ2hSTFhsUjlIWlJ2SlBzYUgxRTl2UTBoc2YyYUtkdVNUbWNuenZQQ3hoMnVTUUUwbmxNWnRQdFlsQVB0QXRjRjVvR3JVTlNxTGhDTDhiQTBJVzQrNjZHYUE2YUU4MUJUbmFZb3B5YWJGb0psZFE5VWd4a2RWbUpvZTJlc0haU0hxTnNhQzB4R0gvNmlGeFQrZ0xkUE1aMHdibUpXTjZDWUNaZzJHVkxZR0FYNFFyU2ZUMTFuODc2NHFPV0RCTFhKalZMc244bDZDeEV4YlZrcWNySzBTYUxqbW0xemxHNGpVMVplTWVTelBtdVp2aUNXRkZPM1ExcElPcEI4YkdYbE1mNHNmTUFoM082eUxWMWczVG1PdnhteDdzZWkxMnVFcGEyamJZTnptNFlMaUtqbnVWVFZGSlA2T1Fybk45eWN0SlBFV1NGTDlobUY5MjNKUmNhYklPSkpUY3BqN0trMFhjSzY0SG9JdnI5b3B4dkJYVmJEd0NHRWZCb3h3dDFyWWhjbXdjMld4QzAxS29oRUdVK1JTWDExRkhLWEZNV0dpVEZDbC9vMk9BVkRMZXhLZWFLcER4S2FqalVnMFFseTlFSjFqWnQ5RmpHQysxN3JzTmhOOHNEb1laeStsaHhZNWRka3ZPOTdyb2RxVjhQUHh0bGhTOElSL25ValE3RWZEQktLMXVjbEVkTDRYdnhia0tCWVZOck84SS9LOFY2SFdGNEFZOTJ2TkIxaXV4M3JZWU1BdWdZMjdLSWhLUHQrRWVzNjhwSlFZY3ZWazBQWUlVdlVVYzRKZkJRNUtFSVhHNitENWVReDdnWkRyV0grd0JVb3o2aGxuQkJPaDY3MEp0a3B4WURHbXdVMC9EbHJBR3JqYW1FbnRDaEwzRkNJM3d4YS9yeWpicUpsWHV5bWhYZDBlV3JWa0llcTlqVERyWEpLRnQrYmRkZTNsRExuVTRFUE9MeGdrT21ZY05LT3NTMnpkdWNFK3NzWnBBbEUwK2RYR0ZBVFBweTVGZ1VIc0FLWDdDSTgra0xvMkJURUVNKzc5TUplWXhnWitnYk1ocFJPYmNvaDZYRWFzRWNJK0FSMndXZDN3eXNaR1A2WGFGdDI4VXZDNVdEMTZwVnNhd01tSDNTTjA5ZjJKNzlOY1lTYXFnTDNwRFBkNDRTOGhoQncybWRxSlh0VXQ1eWwzMzBqRjJ6cm9SSGJCZjBycm9wTmtNZTJyWUQxdVlXcjRWQnNXM1ZyeWtWNmU1KzE1VVBXalF1c0dETjd4Z2JYQ3N3aHJRNW1zejdkRUllNDlWMldvZHZaZ3dRYVRTaGZFMGRxZ2dzWnVDNlFXRHVKMjlKZlA1eEpVNFRuREJLeWtxL1F0dldUbWRSbm9iSm93bFZWUjkyOTJUNDhnMXluanlvQ0R5Wkdjdm15OUljWU5BVjFCMXBxNFE4U29EK0xGdjNpN3pDUUpHQ0w3MHNQMk4xQzJEZzVWUnBpVXdTSHUxNE9lT3VhbEo4bjJ0VHp2bUNaazVxRENxcFcvWGtvazNmRitWTGRhbTlHN1gyTENJSG1MUHNza0VFTWV3aUNDRkZMR01KZVpRQ2crZ0dweFFiT29ORkNzYjAwcnZ1eHFUZ0p3Y3FvNVB3U08xU3dnanNNbkZEL0lGZXJQQ2xkbDFXVnN1OFFNUnFEN2toMUVvUGx4dk9iQ2RyODJ2UDdMRFF2Rmk3RnNWYXo1WWNPY1JkZVpRRFZqTFJPdkdTNW1DUlJnT1NyN2ZBKzFzeUNOVDUva2p0Z3VuYmRUL01Obmp6bUQyczhLVW8reWZlZGxkYjhieW05aW5rSzNoclcvUXhvN3FYTVVmdXlIRkJRU2o1TEVlclp5MW94UFVveHpueXZzTDZOVmF5TFY0c3psRUdpeFRjNkdWUlZsWTRORUhsYVViQ0k3Vkx4eG1rVmd0U0FCbytDR1V4aXFzNnZHN0tjRVZVTmFZVU1YTGE2SHV4VWYxbjNzK1VhWWhxOEFtUFk4b3E1cDFWNDJWTnQ5bVNOMDBPVmxDcnJQemFDamVmSzdKNDcxc05jVTUyVWE2VkNqL3J1QkVTSHFWZG9PSmhuV1QrL00rMmFuWlVpTFVmV1pOVGlDaU81ZWtMQkxINWFCSlRIaHljcXF3T1Q5ZWR6ODMzR0VxeGlubEJ5U3NCSjlmMXlKSzN3WmRLekppaTE3VFdhUTFYSktiUlB2Tm9UNjZWc29WNFFrR0pZemdKajlJdU8rNUNyVnJUSjdPSThkTFY1Uy9UM1RmeGpIVkxUbkZYeFo3VkhKWmthQmlEaHFjS2VHMUxnRjFMWkdOTElaNGlhdkJnOXV3eVBPYVJjNUxBZkthYmJseGNRMEVzUGIvSmZVYm1pcVM3U0xja2c4UjFXYmdadXFBbjcwR2dKQXcxWEpKVWtDbXptRVpwSzFneTlwNXNhbk1KbGNUR0ZmZUsvanRzcWxqaHk5ZGs4RTNadU05WXEwZkZtMkp5NmVGVzVnMmhIU2pwbk5XQWhmMmVjS2ZZRXkzcTBRYXNKYXVNc0VMMnVyS0dLUThIb25SdG1NTHovR2RaK1RLdjY0ckU1bzN5UmlRZmZTMG41byt5c3dKTHVHY1lBQ3k3Z2djTW9GWnM0NWdxaFZvTE5uT0hjWktqcUtNREJQcnloRGtUelRyQlVGbVlBRU9FejlzdldxZW5Xa3J4VUxaeEc2eHBNODlOSDNSRkkzZkkvcEpxN3hxZkx0R1g5RmRhVFhrWVIxVEc4bmM3WkpOV0tyWHI5Qks1SXRHaGpZN0JTSXcvbGNSUVd0UERndEZKZUVPYmw2NjRkY0drcGdOQ2lsNFZhSWY2ckVCN0w0ZHlrcU92UXBwOGdxTHdHZ0RTazRVTUxMMldKTGtSWHdQVmlpenA2SUZPTitjVU0xNk9hYWY5RVo3OXRvd2ZHWGlLOThNenhuQ3g1RUVMZFBBM2Q1Y0owKzFUMHBrRzBoU0pOam10NU5MNDM0MUxKa1R6SGIxOHNpSUd2K1NlKzhHR1BITFA3MFdGZSs2TktjdjMzTE1TdlZDaTM2clFYMzViRktWUXU1SWtqQmFLNEVCaUJsMUxyNzd2QzdROUIwKzgvZTY3Nzc3dkFacFhiaWtxWSs1ZU1ua0luK0RiZUQxSlRjQUlTWFlWelJxcTI4c3EzbjA1czc5Q0NWNUl5RjhvUWt4cU1aMzZKMlBWTXdHWjhncGtmeDBQRk93andLQVdLY2FiK011VEpaTE9kNm94a2tKZFc3cHRBaGRyTDRWaEdMeERtZEQwREcyRFNOdlVGK1RwdXhxTlBweENyWVE2bVlZZVprNUpHa2puNW1TQ09tUnlWL0dYa1p0TDBRdmlCNDBWRUhwWmxlVDBTYkFEbzE4RHY3T0ZCeVd2dnpKNjhqWGk5VGhGZXdabXd2dGdmNk1ReUpqeWFudmIwVUliazl3RytaL29XMDNEejdORVJpM2NRZGRrWXViNWRHdGdsTDhoY0J6ZVlSOHF4bWVLcVYydVhINzQvQU1YcjhDQktVczB0UXRGWDdnWVU3dEl0RTF0U0RHekdQaUpSYzRzOStSbjRxUlZ6SGtsTWVoTEhZS3g4cjJDTVZ2aFJUQ0Q4eHYyZjkzMmdCcDF2bWpCdVhCZUVBV3ZmVUkrYWxTMko1bUZtRndtTjd0c1RGMGtlOXI0aUVSTmtkT3RqeldYTEM0YUtCcDlobU9OQjljWndvVjEzYnh5R0YxbjgrSWwrVlNjUlJMdm9jYjdmOXhGaDFVejVySWJzZGgyWWFjdnhiYzg4S0hmWDVGTTViWHdXL0hmWWJZMmt5VnY0UXZ4eDFkb0tWNjNmUS9MVUFBcEliTFpaZmprbnhsN0hnYkJyTk41WFRqSjQ0aVl3em5KQTRUT3kwRFNwc04wZFVsaU5yUWZ5VkFseTFXM1QxOWtuZFJyaWp5SDNoVVp0UndDQmM0bFZoNzlkVTFPNU1LcWFsNFpoSHBiZWZGU2ZGSitYMmxSKzVGUlREWVZPYzFNV091Ky9mQ1lSZWdEVXVRNXBLN0lLSFlJRk5pekJ5L3dOV2RTY1dGVk5hL01ZWGFTQjhxRzUrT2p3WlM1SXZCd1g3YnhhcldlNEJlazA4MElFcWZyb2xyS0pVV2VUWjBRR2ZHZEFKdUtRV3UyRXdKY1c3V2NrN3V3aDhtUlVNTTd5Wm5FZGFqV1pYcHlSZVNhT3BManI0M1N2VVNSWnA2Uk9YcTFIeDR6Uy94NVM1NmZCQS9qMG1YZkVHa1BVYk5XeC9XRUNzUWVRUzVzVnM0bDMyRDlOaGRXSnBObFkxdGxScnBxV01yVXN0K2o4Y3FFMFdIbnI1bjE3WWZIekJKLzNwVG5wNkF2ekRvaUoxM3RxNXF4MmtNUnFCbG53WFJoVlRPbkRKeGthLzdJaVMxT0o1UUY0RFNMdVJsaHo2WVVzRU1KVGh1S0taK1RSZlJxUHp4bWx2anpwancvQlhpNkltZGQ3Y3VhRTlvOUVhaWViam5EdUxDc21kZTFJbldXRjBQQnA2Um5MQnk0aXNGVEptckxDMEhmSmZSZy9KZXBVWlU1ZXFYaHl6REprSmRhTFNHeVozVUZvOTZVWXdVYW82NFk1VW5ZS2p3Nk1CSW5tVFZMM3dqZEhOaGtPTFhkRDZoR2JkV3NNano5VTdKOUkrdmhNVVhVSjZQbHBSSzVJcU9OYWdydEtUZmNMemtic1M2Y3d1ZlFhRGpKZWxmMjBGeDhGZWZVN2hmT2U3a1RnRG56ckNJdHcxYm0xNUZ0Qjh4KzkwVlY2cFBSOGxLSlhKRlIzRTJoWFhSR0J6WkdiMW1rTG13VjVnREFTVjdLeU9acjZ4a0pPVmxSTFpUWVVPZWhTZG5zZExPWXh4cEduMWgrMUdRL1pQaUNxbHFleWNmS3V5S25qYTB6aXhEN2pqYU1uWUtxaFhGaHEvRG93REJPc3ZtdGxDeVNHd2VDNmpUYjRLVWJ3V29Jb2FUVTNtdnVkVFdqVmxYbjhWQkRxc3BNS2l1djVGbFlFM0JGMmwzQnBLeFpldzhvYWRsZWNnSTJLK2VRYjJSM2trdUpuYndCOHVma3BDVWZuUHc1ZTBOczZ2NUh0alVMK29LV2tZWU5YMUJWeVRQWU9GbGJaT0pGQ2szZGNYelVTZlhrRGFkeFlWMFR1ZUlYeVA1YkxjeXdBTFlSblFha2N4ajY5eXYxYnoyMS9veXl4Vm5aYWpyN05Xc2FpNFlOWDhCWXkwdVhZcFc0NytrWmhXNzQwbk02cFFzYlZmRzV2djB2dDhpZm02aGg4eFh6YUdwQTVlWE1GcFNNZHZhN1BQc1UrZVVvZWpFaDc1SWx5V3VSckZqSW5VMEx6QVFvZVptb28wZzh2dVNqZG5jTW04N051N0RCZy85TTNZYTUzV0dVWnNyaU5NU1pOdnRVYTkvcVUrZ3RtcEloZjZuQmZuK3lqMW1paFEvWUxIYXFOcHdGVXZLeUVJUG1jOTAwd2duSFRaNlJVN0tvNE1JbW56TTNLYlJnaE5WbWFhYjhNRTd5VENMU0dpeEMvY3BqNGRmaS9YZjNtY1FHczhwRW9lUmxvdTVETk9HY3ZyaHVnQXNickFweGxVRWRZNGZKS002VWJXVjNraEVHYm1maWFSSk5tMGZ3WnNHSTh2bkplNmZWd2dYVGowU0pDNXZFVjhYTzBvNnpJcGswQS9LSXcvVWUxZ0JhZUFnREtIekZOV1A3eTFlZU4yNUU4c3JXeVJDZXNIVmc4elphSXNwYmRxWStrMlpBZmlPN2s0emgwcWN0cVhJV25OVThsVENuZ3RISUt6bXJqUXVialZkZitGdDJ4cGhKMUQrUElaQTVlQnRtYUpsU1g3aGtRcVBQajBSZTZkL3NocnV3V1ZwK1ZFQjB6K2R3YVFnbmVhSTlpclBtd3pYN1pOZFN1eFpyaDUzSGhuR1NNZU01WS9sa2EyZHNyZE0vS05BNWhKL0VtdjFVOXAza3gyRVcwaDNielg0ZkNaWWZUNllQR2g1U1lkbWRaR1lXZS92cSswaFZ4OXJVOGlVaGJqTDdCcGZkUUt6azFuTU9kcWtCbGQ1SVJ3dTVZYUJDTmswRDZwUzE1KzdrcE5WdzhWZ3lxaTdPQi85dms1a2xjZDd0b3cyNFdQcWZuVU5HQ0JtZDVEdmV3YTFpSGpRRzdhZHFvQ0NQbktaOWs5RkxQcnovSlZHMTlLOHBQQ3FEZDVKTGQ3NitKYTJpSDhkTDRSZlFWQU9UQ0w3dmlnOGVmbWZUYzZUeHMxU1pZbnYyZE1xeWdLUERnNTlJUzNlKy9MT3ZldDE5SDlZMlFlNEl1M0Mza2NudzJOVUNlZWp6aVBZK2tyaHIrdlFKMGdvcldKYitnVU1HSjNtNDVKdy9PT3dDeURXQW40dVpJay9jQjd2c3VpckJPM2tzOGYyQVR0VXQ1M0JyT0t2MGUzSFhMK0QyeEdJWWxONUJEajd4cSsxRVdJR0hnZzQraERtSVRUeUpUODRKZFlreE5ZUnhFdmEvUFJVLzRLN1hwSnA2cE82UWRzaEh1L2l4dXBqdG04eW03TE52REdFUlRycnFpQW1nVHdOcWVwcHlUMUFXeUdkWWhkTXM0Q2h2K1dwamJSbzJTZi9QeXk0Z3BRWlUrSko0S25kK2I0a1ROZWhLYlR4bUtxdlNhMjlZczJRL0VEREYzSFo1RmI3UXQyVzYxdTJyeDMxT1lZRXBwSGkzK0l6Q2tPazdscEFBK0RVd2VWUGhtODUyY25OYkZFM0FVemJmWWxBMVFtWmtHakQwM1hIT1JmUUk2WnkxM21JWVdXTUNZNlVCNDljdW04NngyTk9LcUxJVmJkUVZGRExIb0FFamlrLzU2U3cwWXY1VzVLdzl4OUN5MjF1RUNsL29SN2JXVTNReGU4TllobEpvQWpwWERYU1VMWEJJdjUzQ2V1cDdwN0lkZktYVUQraWhOUkN2eUNwNEE2c3I4ODUxNFdaS1ZPblFCVEF2RFJUMG80K25TR0tEVEVvcDdqWFVzSks0Y0IybEJveWZWU3lubjd2ampkYnVLRnNSZUxzYU9LMTNxOVFQbmJzMDlEUG9PdnBNbGdaTS9ocVlWL01ZTmlERmRsajBXT0xOTWQ4UmMvNk5DUnlWQnNycUVmNnI2cHRZT0ZGWlZRUTh3M2FVSFZ3QVI2aUJtbndrR1dlVFZTR25iSHpZaTZOS2lhT1pFVFlwc0lZR21xOFZUMU9jMGF0K0xmSGtYVWtjOFFlVkhaY0c0dWZ4WVRKTjVHRUwvU1NOdTh3WDFTcDBYTzI2emVYZzBQNWwxN0dZdkRnK3FDcFZ6Q1ZlWVZWdnlDaWFrQm1wQnFadVJvVUd1WUF2M201ck9ZWDcvL2FDaG1qdVZPYVhqdXg2QVRxa0JtYXh1cFJlLzk3M3Y4bXAvN0FONjYvYjIvZ0FqVWdEMk1EM3BrZHM3RTQ0KzdVVk1tb29aVHV5NE14YmpXdWpia2pnYjJtZ2R0WUNKVERwN09ySFc3SWtYSTlGQStyUkNsdmFyRDArQ3NsSFpHMTZRQys5M2szZ2tvaHZPZ1pQVWdRTTFVREtObkdsYnFsblNtMEZXR2dUd0tIYXJnbjc4OFYyZUdiY3J4a2JPN0Zud3hKcWRXV09YVStySFUwTGJRTDRBWnRORS9ibUY1cUhmVlBReSs0SEZ6bmxyTy9pVG1lY1hqMm5EeDVpLytBQUFBSnBTVVJCVkFQU2RJR1A5VlhUeWppKzlQeWZqNGY0UkZsL1pqL2dwYlArNmI2MmFkLzM0azBiOWtERmdkOFc2ZUM5Z0U0WUx4N2RKVkdMOXZvdUNJcjZnVDZPS1l1OXpTUURqYmxqU2VlOXVTOWUvcStWY3JDTFZ6Y3U4cXAzclo1aW55bzBhTmU4NWpNSXNtYURYYkpxS2hQZHpub21zc0ZFd1M2RGRUUUVSV0VJMnI2a3dTNTkxVE8yd21DWHNhbStyK0JnbDc3cUdWdGhzTXZZVk45WGNMQkxYL1hrWG5qWGxROW00aG5za2tsTmVSRjlnNXduRDJaaEZ1eVNSVXQ1MFpUYXV4bC9reUhZSlMrZForRXppOTNQUnVxN015YUhZQmRURzZQT3IyM2grVUJTcDJLbXNHV2NTSitoSlN3RnUwaE5ITWVWL29oanpOK1p4YU5ueVhSZE5TTFlSYWxpOUpsSjZCM0hsVlVxYWZLQkM4bjBSNm9Od1M1S0ZhUFB6T0VVWUZxL3BORlBZTEJMUCsza1hFWi9OM0krL1IxQVUxcXdpNm1ORWVkZmhGT0FpbjRib0orMFlKZCsyaGxCV1lkY3k4STEyQ1dMbHZLandTK2o3MmJoRnV5U1JVdjUwZUFMeXF0WnVBVzdaTkZTZmpTbnlPQW5tYWkwWUpmOGRKNkYwM0xHai9BRnUyVFJabjQwR3lUYml4akJMdm5wUEF1bldENEV1L0MrWkxoL0ljVDdXWFE0QXBvaSt4TFQ0MHYwZDRVOUtleVBqVURuV1ZpZVpzcyszYjcwN2lkL1N2RUk4NWhTeFhGa2V2VGg1QW4zNlZtUDVHQVhqMUpHaDlxaFg4UTJQbUNhS2luWUpWVTFveWpZb0orUG9kdVhnMUlsUERjK1NFVjVsdGZvajMybmZJL2NrbE56UDZSaGxRWWdadzNRM3lPZFNubjFUSWtxUGYyOG40YXo5cVVmZjdxcmNDRXpVZzNNWWg1cmZIS0FpSXJ5b0oyMzBRYlVDOFdIMWtDcHZkZmM2dzZvWGlGWExsODRmK0hpbGJER0ROQlVmc1ZUOXoreW5SKzMyNVRUL3dNTjZrU052UWxGd0FBQUFBQkpSVTVFcmtKZ2dnPT0iCn0K"/>
    </extobj>
    <extobj name="334E55B0-647D-440b-865C-3EC943EB4CBC-21">
      <extobjdata type="334E55B0-647D-440b-865C-3EC943EB4CBC" data="ewoJIkltZ1NldHRpbmdKc29uIiA6ICJ7XCJkcGlcIjpcIjYwMFwiLFwiZm9ybWF0XCI6XCJQTkdcIixcInRyYW5zcGFyZW50XCI6dHJ1ZSxcImF1dG9cIjpmYWxzZX0iLAoJIkxhdGV4IiA6ICJYRnNnVENoNUxHWW9lQ2twSUZ4ZCIsCgkiTGF0ZXhJbWdCYXNlNjQiIDogImlWQk9SdzBLR2dvQUFBQU5TVWhFVWdBQUFWOEFBQUJUQkFNQUFBREtMaGw5QUFBQU1GQk1WRVgvLy84QUFBQUFBQUFBQUFBQUFBQUFBQUFBQUFBQUFBQUFBQUFBQUFBQUFBQUFBQUFBQUFBQUFBQUFBQUFBQUFBdjNhQjdBQUFBRDNSU1RsTUF6ZS9kdXpKMmlabXJWQkJFWmlMRFdYNWhBQUFBQ1hCSVdYTUFBQTdFQUFBT3hBR1ZLdzRiQUFBTUNFbEVRVlJvQmFWYVRXeGtSeEZ1Ny9wLzFoNHY0Z1JJWSsyQ1JBUmhsZ1VpcElEZVFBVGlnc1pJY0I0ckV1STRGcGZkQTlKWUNJUzVaTXd4Z0RKTzRNTEpGbnNKaDlWWUtLY0lhUmEwRjhSaFJrRWk0b0M4c1VQSUpydmJmTjM5dXJ1cXVzZnpuSDJIZWZWVlYzOWRyN3U2dXQ2emxhcDJyWDZ0bWwxbHEzTUoxNS9sUEJMejFpenFmeUdyL3VqSzh3bUxGbWVXbUxkbTBJcmV5bWlmUWpXRDhNNDdSNHhjWXRhWUErMUhPZTFUNkdZUXJqZWZaK1FTczhZTW1OUDNNdHJLcXJzdm5IMmJ6OWhNd3M0Wjd5Q3hhdWhyMTc5NDllclZMOTI4cHQ5TlBCbjhMMUZkUUxHbzlVM05HV1lTcnVvTk5vTEVDNXBjWjh3VVlFbTNwT29pdUkzMXVkdmNKMTBxRVBZZUVudUlFdi9vbDk5d0xuLzg1Vi84a0pzcU5kSjhmV1Q3K1hoZS8xZXBWelhkQlJVSUwrdHRSaXN4R3VmaDhjTXRadVZBcmZrNG82MnM2dXQ5ckpFbU0xYUZjTjA4SnJra1J0TUtIRzRSa3lET2lYZ0tEWlVFUk5zQjFvanVqRXFFWFJHWkVpdDFHUTRmNUh3WTYwbE9YVkUzcHhGUWJVMTNYU1hDUzNxSGpTQ3hVa000ekV4S1VOUHY1OVJWZFIyTnFTbzBpZUZxaEdzaUppUlc2bERyZDNKZXJPZ1BjK3FxdW9GNTNvRkdJUHVySW1FaHZKRlk5ZG15ZVhhbE9ubzNnb3RMV24rZzFCMjZTaFVKRDBXQVNzeVhqVGpXZnFxa2RrWHJKeUI3a3lUR2lvU1g5U2J4d3V3eGptc0k0UWZNd29FRk9qbVo5aGtxSkRUQldwVndVYi9IdUNWZWhjTWJ6TUlCbS9jeitvb3FKSWtXTjYxS1dOT25yS1BFeTNCNGgxazRNTlEzTXRyS3FuckNXcGx3SUlKWVlKT0dqek4rZExPUGtUSE1xMDZTNUY2WmNDUldYT0FoSE02TldUelZzYUhHV3ZhdlRGaTMyelg2SlBBb240WVg4c2s1MHN5UWtDeTVSWFhDZVhvNmdrVGdYajROTDR0ZWZQVFpxQ0VmdURyaG1qa2p5U1Z3ZzU2ZTBheE96dFNvclM1cG1SV3JFNjVyL2liSjhiUTBQSkpwdExxdnhoSzFtcWhOTDBCWWlKcVlZWnhJWWxNNnozcFpiV1d2MTdTb1lkUUZDQWNpaFRPTUV5bWJ2eHBDZTcvNXpIRmxkNVZDZGhjSG5TUlU2dTBYenI1cktkOHV6bjVOdWNlaUw4TTRrYkpwV0tUUjcrbnI1TjNoeGZSOWxReTQxQVNudTBqaEpRaVYrcjdXVFhzS0wrbFRKM2lPamxnZGh1dGc5b2JramtqWll2QWxaTmJkVW9OVjJTYU5ValJIa2I5Q215QlVhazEvZlZMcm04VnZQM3VrM2dqazZGRVg4Yy93bERRTW44SllFRG9vRmV2aHVTOXBTay90ckh6bDl0N2VRT3Z2N08zdHhmZGFRYWhVMzJ6S1JTemJpbG1HdndaeWdNdGtNUTBqdzcxOEdwNW51YkRXUEREZGZDQ2M2SmtmV0RBUGRJVk05dWZKZGVsMFlueHA2b1BlaGcxNThnRmpSWlEvRERmeWFmaFM4TTdRcnBpWHBYcWdHVXR2akEyL3VueUZsT0tFU28zZFY4YSsvb281d2cvWjJ6VjJMR05qV0NmYjJkcldXZDd2ZkFnbDV2WEk4UXdFSVdQM0pueEM4Ymptb2NPMVh1NzByajQxK2paYlozd3ltZ1JMQ0JSUFM4TW5ySXB1NzZEYktMalpaTk5QcVlOY2lEREU0N0t5Zks2TUFDeVdlVEZwc25WR2lYNGNtQ0JRUEMwTmoraEdYYkFQM1BjaGdhT1NEVTY1U3hubnB6QmhoSWlJVFdmWjFmYVF3QXp2UnhvY2svY2lzc2Rtd05QUzhKaVdFc3QydDRWNVRVOHh5bTVsTEJ6OVJBVWRJOFNVbGg3MDNXVCtrd1VNWm1TSFVsSmNSd3dmMGNaUzd0RTBVMGRTVS9EQjNIRGhVOUVESjAzOVJkU1pzQ2NYSTFTci9pMElVMnVOM3B3UVc4WG1HdzBFai9MVk1ONzlUV2lWVjhmNEZ3OWJwT0dXYjVweXh6TnQ4aVpHcU9aOUVzc1BMOHNiZ250c2U4WXhCblNHZXJ0b2dKdjdydjNrL0lQT0dPR3dhemxqLzhzSVZiMmNqaW5iZ1Robyt4UGNTSUxOamNENDM1aEFpYlU0ZG0zWTJWdE9tdnBiRjFHbzhBMkl4c2p5anV1Sy9TOWkzZXExZUFFbUdDRk1pWUlIN1VROThFa0NZL084SGpwRm9aT1VPaW1oc1k1eEZ2dENhb3FBaWpoTnczZGR6MGF5cjJMc2hIVEJCbUVBaXpCaENwVVNtbmFFemdhM3N5ZzY2Qm9qVHROdzI2MTJ3by9GSzc4MFQ0azdObTQvV1lTRTBOb1BrOUN4NmtKTVY4UkpHbDRvVnp2aHg3Ni80WHlxa0lZeG42UVN0dDBTUXFzOURCdkRjWmUvY1VhZEltSnNEcDZHbHg4Nmt5VGs0amFxa0lhUk9FMkZRSytFMERhbUsySFZUVDg1SlVQRUl5MnF2bnE1YWZtbVJyL0RrQm9xcEdGRXplTnlMSDlMQ0cxRGtheUVWVWNIWGZlSWUzSXF4cHZPSk9Gdmh5UnhNanNOeDRCM2JQaE5DRTBMU2c1L2dnUkRJOGl0R0hFam5MZGxoNkpNa1B4Z3NoeCtrZU5jbDMzU0cvYnlBNkZOQ0UzN2xEUU1oMXVzZThRSVlaYUdGL3lSMEJNSkhRVlVXVW1ZTC9hTUxRUHdsN1J5aDRaR1NXZ2JrSWJaOEtVMUpuNC9kSVFRTWR6Z3pQTys3RDRNL3JtZXBKb3BabGZEOFJnUDQwcEMyNEEwTEIvTTZHbDF4akhjMEx0RzVhK1JyMkk3WXRmRWFpWXRkWDNuZUIrbVlTNEpyVEhzZGwydk5UcWxPTTd1UlRKYktKYlkvQkgwZ0RZVmZvV0dZamRnTGtyS3pJYWlERlllcGVsVkVsbzdiSWNEMTNuNHdOM3RMNFk0SnBDOGNkVGg4QkZwV2d6QkxsN0JUSzIyN1F5bkhQK0VSYWt1cHpWdGt0RGE5NE5kZDRNUTBIYzRvNDY0STlMd3lEOHdEbmwrVk9IUjdqbEt6SFhMU2ROL1k2RVViRGhoN1MrMm9RaW5RTEVkTEcxSlJCREZtQW1mckl4RnJSbjIvM3hJdTY0ckhENXdFdUp1MjBrSXJwLzkxb3ZzbnRtWG5MQ25QNE1PMlBQbHA0NHJwM1NoNVRlTWlOc3hXWmtCMzlMbHdXeFhnVktZa0RnMkpuYTV0NXlFZjJiSTF5N0lvOGw1Z0dXTmhNalRaZ0VSWGVWOHpmbk5icGt2ZVhVNVRzUUlZYi9MMExiUWpNa1hEeC9jTXQxUUpSMll1MW1Gc0F5bU9QM0FhdmtQT2ovaUdqdWJrZkFFSFdHQVdTZ2RIZCtnOWtQQkdyQVpNRnJXZXZSRkxNU3NZOEtjYkZzSmljVi9zYkwvdU1CRDNSbWpuaVB6NEhTWTlYdWxaRjZoYmZCMm0rVlUrczhxcFVHSHZsQkNGekNTcTgrRFVMOEl0Qk00Mno2Tk9RMG1yV1VsUEZWWVB1dy9yU2ZPZ1A1aXFlTTgrQVpLMkxjazYvcnY1Y1BmNFJFMEZpOGNIdGU2R0crN0pQeFAyNHkrNWVrUm5wdEJOa0paSHBxakp2ekxpRW5qZ1lCWXg2Uk5sSlFRQTdmd2ZmQWhqclFqbU5TS2ZXSm9DcVVNdm52NzVZWVo3NW05VzdkdTNmNVZZZVNRWk5COXBKOHdFcmNoYTRQcnBLN0IwdE1sQ3ZaMXV2eGVTd2xQOUhOUUQyNGdZUnZYL2h5Q3pCazNTZlFZamNVRE01aTh3bUtiUk0rM0UzYmtLMnI5eDJkditkZ3dURmdWOWw5VFJvZXJRNWZLcVRqaG92NkVVci9EdjZndDZZZEh0ZCtUU0RUV0NEOHo3K0Z5K0tmU1dZTS9HWXl3b1VLS2M4by9hZnpWUUcrZjBDQlliRHczM0loOXZEU09pY1NyelBjaVF2aWFQaTMwYjlENE4zM1cxSitLVmtaYUZJZVd4Tnphb3l2aTVNRGZVTDZwdi93UHM4RzN2STI1MXpNTzk2bHYzcGdUL3VGalp6KzNMZmVibjNhQ3R6UGZ2aDlIQUVsaTFoaEIwNThVVVdXaytPYmg5TU9XdTlQZmhoalJ0VTBocEIyZFBCUkpVZUswaDlYMHhGWXR6ZVFoMXRsTisrZlNzRGtXOTFQVG5LWkxjcTFwbHpqWEI3cGg4cFpqREpQaThuRGJxTm1GWkpXSmt5bUVyS2NEQlE4NkpYR21pMUd0MERSUiswRnBoZFRiS2tWMzZ4OHphQUFlYWp0UkNzSk11MWV0aXowbnNiZVRkMmJYOXdta0kvYWNhc3ArdHFZNVNyVjQ4Y2tkNDZuaHNuN0VsQkt6UmdyNmNXVndocGRsMVNCV0V0WjJnVHZ4NzJ1NzRzOXFoSkVRRW0waURzVWFTcHgwOEFwaWVPaS9PeU9IZjg2MzIvc3l5MENvcHZCZ0oyS0tmQWRDNkZXNWV5OU9sRzJXT05mSDZwWmkwVER3SlZxb01uMnZQejd3a3JsZjBpWjdqek9sajJrbGhBWk91V29paVVzOHBadFJGK0ZvYXZpNnQrdER3M2ZyNzNqSjNMRVNjTGhkbHM2MHhjcVJNR21LaWlXUmhTV09sb2swQ2tkSFVkWTRpSWg5WnJiT1htMlFhczMwVE4xY2taQ1JjSEFpS2grSnVUVkR5NkhDSE5qcWlyMURPY3M1RnNMRzRTY29CVUw5eWVoTSt0Z1VtZ3hzOEcyc0pNNTBDYXFpVEEzcWNOUHFyalJGWGFYNnJXQnNoTEUrbXlDUTd6RWxBWUdRNklTNEpuYTF4TUtjd3hPL1grZmVQVEl0UGYxNWJyREdJMElOejdid2Z3VWg5TGt4VUNCTVdvSmlHT0xRcVNRT2hqbGhWVC92MUxYaXZZbGE2T24zcmQvUmRDUVdmMVYvUzcwdTBtaTBObWRnU1VpVlhHNlRtdHkwU015dEplcjZlSHBkbjk3VStyUENYL1hxUlBSNFRaK2xiL2pFSmhBU0hST1hSZUVqTVROT3dWSklDdjlDTWZ5VDFDRFIzQysrT2ttVVVSRUpvNDVKWGZHMkpERXp6b0FlZjUzTldGeFFOWU53TmN5UTQ1VjQ1bWlMMDNmOHpMNVpneG1FSForWHlzNFNaem1aOGxCc0s5YjRVY0M1aERWUmwwcGNZY0QxbHlvWVhjVGtYTUxhSzV5SzRQOER2YmJqM0RVbmhIWUFBQUFBU1VWT1JLNUNZSUk9Igp9Cg=="/>
    </extobj>
    <extobj name="334E55B0-647D-440b-865C-3EC943EB4CBC-22">
      <extobjdata type="334E55B0-647D-440b-865C-3EC943EB4CBC" data="ewoJIkltZ1NldHRpbmdKc29uIiA6ICJ7XCJkcGlcIjpcIjYwMFwiLFwiZm9ybWF0XCI6XCJQTkdcIixcInRyYW5zcGFyZW50XCI6dHJ1ZSxcImF1dG9cIjpmYWxzZX0iLAoJIkxhdGV4IiA6ICJYRnNnWEh0aUtIZzdYR2RoYlcxaEtWeDlJRnhkIiwKCSJMYXRleEltZ0Jhc2U2NCIgOiAiaVZCT1J3MEtHZ29BQUFBTlNVaEVVZ0FBQVRBQUFBQlRCQU1BQUFEcXdrYUFBQUFBTUZCTVZFWC8vLzhBQUFBQUFBQUFBQUFBQUFBQUFBQUFBQUFBQUFBQUFBQUFBQUFBQUFBQUFBQUFBQUFBQUFBQUFBQUFBQUF2M2FCN0FBQUFEM1JTVGxNQUlsU0p1OTN2TWhCMnpabEVxMlkrQytSV0FBQUFDWEJJV1hNQUFBN0VBQUFPeEFHVkt3NGJBQUFLdjBsRVFWUm9CYTFaVFloaldSVytxYitrdWxKSjRhSTNvb2tMRjQ2TEtyVGRDSkoyb2FBeXBzRmhIQmcwcFREaXFKZ0NGUVNGQktWbm9RN3BqUnNSVWl0UkZETG9nQzVHRXhFWHMwb2hLT0ltbVkzT0NKSjJwbFAyOU4veHU3L3YzSE5mOWF0Szk2UElPMy8zM0hQUFBlZmNjMThwbFQzdnVQTDA2VkdHbmdHOWQzSUc0MkxreTNNaFAzcnVsLzhTSkl0V2ZrSkV5NzFjSGlQdW5CYUtNT216d2MxYmd2ZFhUUC9WUEw4TVFmK2pFTTVCWi8vTElhNUFxblIrTGthVi8wMTBLMTMxdDRpK0tDVHowQTJhNUpGWG9GMWU5dVdvYnhLOUpXbHJSUGNacmZMZE56N3l5ZTVMak9MQTBZT1V0aHFsVE04a0EvZUo1Snk5bURURGhoT2RKQ04zNlNDaHJVcll2NU9NckJMZEZjUXVSV0pkWTloY0NDblZraUdiU0p5ZnNKNno4Q0hSVWFSaG0rZ2VKN3o2d2IvQnREMU8wbkNWYmt2U0krQ2R0NVBCVzBUSEVmRVMwYldJb0ZTWFRnVkZxUmRvbnRCV0p6U0VkNkJwbmNUUzYzR0k2Y21RdThtY28yaS9FL1lGQ2R1Sk0xUlo3Sndha0l6cUVsSGk2UnI5OTRKelAxeThteFNIQ2xHYzlqRHNScXlrUnBTVTBrR1N6UEdZaTJLTFpDOWhXT3lPMUxCZG9wdHlvaG4xSmVtUjhFMFI2VXFkdzdCTm9xdGkxbkpTWklUQVJkRTFlbE1NT1lkaHFRL1Zoc2dZb1hRRnRDTVQveHlHN2N0U3AxVHZNWWVZVWtNWjJlY3diRXdrWGRCT1lsVktYQlFmMEdFODVCeUdkWkl5VnFGbHJPWFJzVjBaWk1XR0pSSktiYWM5eWFPYVZvMVA2UE5rSmRvZ1djWTJIM041MWF1UzUzSGlqeVFIZDlJeTFrdXF6cU02VEttMk9IQ0tEVU1aT3hiempvVVN3VjRKWFlqanN0Z3d1UEJBVEVXUHJhdk9GRGRFd0JRYmhqSTJ5Y1pyQ04xbFRIZ2MyS1k0R29zTlM4dll1c3lneDJIWXJpaEt4WVoxdEJuZi85anlFMzAvLzZXa1dwU3VkSjZhYTNicFEvUzVwZ2JPZXI3enM5Tm5KM2xNOURBUnVkQXdDTHlsM2tXbjNlemNyc3RpV0c3VHFlMldXdlNsMERiVlJyK0lwdExJRTJqVDZjNWVvRDhkSURTR1J3RUJVR2dZeXRpOUdqM2ZMdzNwQzI3Z1ZNU3BXaXhmVXovVVc3RngrcnFxdHQzMVpwWjJKVC9RZGxHMnJtMTJVYVM0V1M4MERHWHM5a3kzYkZYeW53UmFvai9iTVNxSHVPck1qcFdxamV6U3NTTFJnNnBxMTloRjFIUkwzR0o5Y0NlK0toVWFoakwyMU9sRUsycjdldFlXSmFkbFhMbEZiNjRqR3RYWWxaY05HQ0h1Q2todysvaWpwSFdpRmR0bkZoL2ppV0dORUNOV0htWE1YWlNuUHFHN2NlTllzNTdjb1dVUER0Q09NdE5oUmVLc1I1bHhqK3NCS3Z4YU9JNzNJVEdzSi9ZYXEzUmJ1T1Z2Y2VJZTFiRDNVRnhJOVpjRTdhZ0R2U1owNU1KalVIMy90WDdwL2RqUXVWbjFPdmZvVUJ6QTh1c0ZESm1ZVWU1bkhNNXd1S0NwaWJnMTNYQk04eG9aT3hUeVhUc0FGMVdyUVB2SG11eUZPL1IxQTBMeW1nRUduTDh2cEx2Ukp4UVRJbDZSZVhkQ3FNSVhWelVKTTg3MTJ6MDExeFREWTlvQmtIS3BOaFJuMlU0b09OZGRYZzZ0ZlZaUlQ2VEt6RytRWldOcm80OFp3SDFLSXo4UHRSQVdQTkZ2OTJ5NTZ4L1kyZ0dsam0rN3l5Ky80bVhNZXhyV1UzSFg1VzZUQ1RSRTJSWmJoOGk0emFSMUxIdC9nMld5RzVmM0l5YXlmMmdSdU9xbWhxcnZzWGp5eTc1YnZXQ2kzdnZhU3RhREJ5d3V2bFcwd3M1Wk51dkdNTE94RWFROU5tdjd3Q3YyNVlReEdWajFuZ1N0WnFKMFU1Zkg4TlRGQ1Z5S2dneVR4aGR6MW8wQk5KYy9lSzRmMUtIMWRGWTJSRTR3RVFOdThIdEM1eGkwcWZHd2w1T0dxUjc3TEZmdDBQTElTNXIzSUl2Z3VqTmFHUFliSnk5aUl0S2lrUUZmOGI2T0Y1Zk9Uckl1cXA2TzF0TzVZWmIraEE5T041eWNlN0hwWUtQWlNteHBQeFl5MkZpMEIxSmtjY2dvVzlqRlVxd21sTWtnaGp3Ly9XbGZLVVFiM1c4R3NnVXdIVmptbWJxS0JqbEhpVjZtUFlvb01iTGdTOTVCWmRueDZXN2xVc1BVMmd5bWZWVHRkdENSdkI1clU2UE13UzJYc1BtR29hNGtuNUtFTG9aV1VmenEvc1MwZElRd0V6Qmc2Y2RrbmZIdU50SGZZeTRyYTJDYWFNMDNqTldWV0VNK2huMVlYSTFZcWNmUTV0R252MjJFU2dDYlhCeFZQbnlHZ2ZYSG1wY2ZZNnl1Y0FWbndhT213aDkvdHJLOWNlUXgwZSs4QktvNlR4N2N1Y1BSaWlQU25wRWlLOTFRVmxlOHNvZTl4d2RsOFgwbk1ldzYwV2N6RmZ1eHkrQ2RROGVFamJiaTV4czJ5T3BLcHUxc2FIR3lJMEl5cVdPb0Z2MU1BWGJrZG9ZcCtPR3FReEZhZG8yaThqczJWalJ4NEhsZTArTTY2MTcxaUxwb2tyQiszOHRyZGlVNkNIUVRjNkRKZU9vK0QzQldUZ3dsK2tGQTlDUEN3NUhlTlJINytDb2RsNDlHTnJWUmhRbVlTbGd6Y1NoY1l0ZUkvR3N5RVFmaXpFaUpaMU42Tnp2Tm1DdTdDN25TZUVzR21SOW0vdWpDUldzZTZ3VEcycVgvSk13Y1F1T2VpSDAxamROT3lZSU5Eell6UlRETUlaalpIZGVBL1BabWduQ2pxeXNWUHlKajVrQ0RXeUwybGV4Z2ZlVDR3VEJsN21FZFdINWhLQ1ErQmtUUGI2U3pwTm5XVjZYQ3B4N0trQmNWUFg5eWtzQXdkcWhsNVJoSitXV25veE0xWGorYWFETFM5NXBseDEyV3BhVy9kUzhlV0VXM3BOaXdqZUN4UlpZRzdWRGJvSFdkekwvMWU2R3VUTDM5MVpkL0cyWk5nRHBmdnVHSzJ5bzhoZzZFUGJGaEtBMldoekp5MTBzTmVhbHIyWU5xSFBaMzVCME9VdE1QU2Q2RHBMaDBXWWNMOFFMRGtJRjlveFF4ZEd3QS9QVFl0d3Q5VU4wRXJlc2pvT2FyaHI2KzhWcnRSOXQzUTBZaURHbHlrUUxEa0xRVEl6NmxPMzAvcms0UFBHaHVrd2l1Ylh6dGVja1FHNmFaQklqS0xUWWpEQUxReTFSWU1seXd4d1dLREZ2WSt6NkdQUk9HYllUOFJMZUg2VzhvMVhnd3MyZFhwWFBnNUpBTzRwQUpDZ0JNcFROcklacXRXSkZobDJ4YVgyWU8wL0VlNXNEUnJxKzU3Wk9HM2JmcnZxYm83b2pKaFFFT2FCMEt5aTVicldZVkdWYnE2bUNvZFhsTlJmUUVyNWRvQ1lmdEx0RWdhWk9xM2F2NE5ROEtuODhjVDJMdjBRbEROTGpGNGtQalJZYXB5L1FyaFZieWExcllQOFRpZEhpbnFkWTYyT2NXbXQvdnRWazlIOEd3dmg4aTMwbTE2SWxNS1RTc01xTWwwZWNqeFRQMmpXMnRTOC9SZlJnQXJ6NU5keWFaNFByb00rM2cyWXhzb0dyb0RUeGptR1c5SVJVYXBrb2Y3bjdsRlQvY3ZxZDBtQkhXL3RGOTlraWp0WStmZnNvQUdhL2R6K0FJMnNtQ3dkSGJOSThraWcyTHhDMnlSZmR5cURta1VRN05rRGJsU1E4NytwSHdTb2F0aXd5S05IS2t5eEVPRDJSOTNhYTduSCtPNEkvRkxZYlY1SkZUbWo4RkVzNGlWQlhIMm1TbmlTR3Q1REUxWTJtWlRKb1J5c0lMR1djbUMzOUR4SDV4dWNpVU1TaFJ3M2dNck1ucEE2OHJiaUpxTE5OME5ZL3RTTWVIR1NOZ1EwN3Z1V1dlMXBwWVNVNnYxUXhMOWZncG8vZmdPRUl6Wk5zZXJCbGhQVm5wYW9haHpJdUtsYzNCb05hY0lSeThKQXYvZ0pWc0s1Z1lWdmVORlZlVXdKdUpva1FFaEc0L2p3cGFYYTZySmFwWVRybUFZUWRucUdQazZubEs3RG83T05sWWdEMVJia3JpQkljSUdxMDRkZEJHbmNSYWNyRngxdm5rOGpXeDRidi9SR0xJL3lVQzdpVlpMUFQzWTdGMk5KNDNFMFVwWVRQdTBGTUJVTVIzSmlZemU1c2hBQmY4ODRsbHdZNjRsMHhjR0t2d1dDbEpJODhKYi9FcE05QUJpREpXRWM3Um9vTms1L0RmMnI3bUZEejd5MzZCUkxqSHBYTGlVcmtoa3hRalpxd2J0UXF1OC9ZKzFla3AyMmxZZUpaN1A5RVhoSUNXaFNIajlPakN2ZEY5Y2dpakt2aHVzeGV3czRHV1BJZlBGcFdjY3R5TkplVVc4bkRZWEE1N0VWOHBqaVF4eGRmUFUxYlNZWWJ5NjRpK255eXg4cy9vTTZlWC9qTStxMytnMkduRHVNNzQwUmQrbDJXQ2w5N1hKbm8rVDg4M09yaEhUUEk0bkxZbXl6ZG5YZ0FlaU5xaDlPeC95VmRRZWZYM1R4YTc3SjNGSXZucVkrcUxVczJWSi85d3hFVCtEMjB6REVMelJiQjRBQUFBQUVsRlRrU3VRbUNDIgp9Cg=="/>
    </extobj>
    <extobj name="334E55B0-647D-440b-865C-3EC943EB4CBC-23">
      <extobjdata type="334E55B0-647D-440b-865C-3EC943EB4CBC" data="ewoJIkltZ1NldHRpbmdKc29uIiA6ICJ7XCJkcGlcIjpcIjYwMFwiLFwiZm9ybWF0XCI6XCJQTkdcIixcInRyYW5zcGFyZW50XCI6dHJ1ZSxcImF1dG9cIjpmYWxzZX0iLAoJIkxhdGV4IiA6ICJYRnNnVkQxY2V5aDRYekVzZVY4eEtTd29lRjh5TEhsZk1pa3NYR1J2ZEhOakxDaDRYMDRzZVY5T0tWeDlJRnhkIiwKCSJMYXRleEltZ0Jhc2U2NCIgOiAiaVZCT1J3MEtHZ29BQUFBTlNVaEVVZ0FBQlNBQUFBQlRCQU1BQUFCOXRiVHFBQUFBTUZCTVZFWC8vLzhBQUFBQUFBQUFBQUFBQUFBQUFBQUFBQUFBQUFBQUFBQUFBQUFBQUFBQUFBQUFBQUFBQUFBQUFBQUFBQUF2M2FCN0FBQUFEM1JTVGxNQVJIWm1WS3N5M1praUVMdk5pZTkvNkJYRkFBQUFDWEJJV1hNQUFBN0VBQUFPeEFHVkt3NGJBQUFkUzBsRVFWUjRBY1ZkZll4a1MxVy84ejNkc3pNOUJDTVlJdE9hK0cyYzFRU0RRT2lOaVJDQ09vdDVmb0RHbm1lTThic1hDS3g4NVBXZ2lRa1E3TUUvUURUdmRVUEV4OXVZMTVzUUFtcWt4NDhFSmNnczBRU1RsOUNyUkI1bzJGNGZQT2Z4ZHBueVYvZldyWHZxMUxsZjNYZTY3eC9kOVhIT3I4NnBPblhxVk4zcW1TQzQ4S2YyVXgrZmZJbTFzdnA2Vm5CUjJkb1hTeURQVGFyZ2tjc2x4S3FPOUpXNzFXRk5pZVJwZnZya1AvM29sRmpUc1gzb1ZDbjFGc2JiK3dvcnVMQnM5Mlp4NlBsSnRYR3Z1RlRWVVc2ZUgxY0hOaVdTcC9uUHd6eStmRGdsMmhSc3kwcWR2NFAzdzVxYW13U1AzaDhVbFhxT1V0VzdueTRxVllWMDdmK3JFR3hLS0YvejlaY3BkWTlieUpUbytXenJYWFYreFNNYi9hOVhkRkVGdGNsYmkwTFBVYXJna2JOQlViRXFvOXRTdTVWaFRROGthUDViU24xemVzQnluQWRLWGZVNExxbkxYdG1GRlhTS0R2MWNwVnBYaGVkSlpUMXorclhLb0dZQWtqU0hsUndSeUtYdlRIbG1ONXQxcFo0aExabGtlMjd6QVEydXFoTmZBcWxrcmxJRkIvY2xHUzZ5YkUzZHVrajR3dGlDNWt1dW1ld2hyQlNmcnhkdUpJMXdSd25tc0sxdXB0RmZSUG40NlVLb2M1WnFXMWc1Q3NrNU5kRjRJUnNwWDF4SjgzMUZkeFZ0MFJwUk9Ic01qSVoyUFpIMjFNQXJ1OENDRGRVc2dqNW5xWUx1VTBXa3FvNW1TVDFiSGRoTVNJTG1ydU9DNlozOS9pcytjT1BHalY5Qjh0NjNmdURHWSsvNzFlOUNjbllOVHRXWkozdDlNdDlZcGxab1lzMWJxcUJQZllMWFNkVVhQRDdQd0QxVGZFSHpiV3BzcTFqQWp5TUVoSHpxcmdIYlRKS1o4Sm1WYm13UWtWNFNWdkZNa0ZrcjkvMUo0VVBPWGFwbGRjMlg0Z0pMVHVjZXRLWXBJMmdPdzBzT1h0YlVmV09Qd1FvTThtcU1NNTdkY09yU2ZyNmw0dWJpbGk3NGU2ZElORDkzcVlMSlBMZDJHTnB2WEhBM0Y0ZjNOWWVoSk10bVE5bEQyalVZNUpVWWVDZXh6YmlvN0RmYThTS2x1clR2TGd0Y2luNmx3Sm85ZjZtQzFselg3S0Z6c0ZLcS95b245alYzRE9YZ2ZCQTNpZGd5MlhDc0Zkc014THpTdDlPT0lWaXJJRFNWMnNvbzYrYXZWZ3VRYW1QMkZTaERaMTdWVGdhV1Y4MDk3MnZ1R01vb09kM3BZM3RqeFZ0T25LVXRLNWx3MmpHOG5mbFAxWU44VFJZZzFhcEtPcjVrdjVZblg1Lzd1cFFobzYrNVl5amtWTEJGTnlFcnM4ZDZUanRHd3RIOHArcUd1cDNSUFdIVkFxUUt1dWQ1VWxWWHZ6WC9kU2xEZUU5emFpaXJKSlJwS3pKclYxUUdaTEVxMm83aFdNUlVYZllqV1NiL0lxUUs5bWVQaVpnYTZka0ZyQURwd3ZpYVUwUFpJZ2Y0RTNvY3RKMnMzaG5ZbVZXMEhVTzRWV0NIa1lrNVJXVmQ1Zm1pUlVnVkRQTWQ5eFRLeWl3ajRuWmtpbm1XZXBwVFF4a21CMEExN0dtU3c3Rk5ZcWxUU2t2Yk1SQkQwc0tVcU9YWjJubEI1RUtrV2lQTFVYbWRTbkhVeWQ2Z0ZPUEZFSHVhVTBOcEpTYW9qeUdQckFoYjM3VEphUk8wSFlPeFgrUlFjTnIyMHZqMjhqYTBDNUZxU2VYdi90TTBLbG0rckdZZnpKSk5acEY3bWxOREdUVXRxM01NR1Z4S2ppb3RSY2tFYmNld2RtZmZLcFVVQXVTTnZGUGhoVWdWcUxuMXhVWmVCNVR2MDVrNHVPYkVVT3FrVTV4anlHQW5XY3VuYlp5MFl5RFc1K2NWaU5CYk9RNWlNVklGbzdtdEZwMjhKWUowMWp5U1hITmlLQ3RrMmVqajV3YUpPSTNaNzFhUWRnenVabzVwSk0xWG1WckpDYUVXSXhYZTFTVGhVcFhxK2xpOXVabSszN1pVd2pVbmhySkZGdVlXUFlZTStyY2xxRkpscEIzRDF5QXYwVXRCelVTTTNkcGhGc0JpcE1LRm45a3YrR1dwbGRSSnR3Q1Qydm1udU9iRVVIWnVKK0swNlN2dW9IODFxWmt5UmRveENIdjJOdEdVa05PeGRiT1AvQllrMVVidStlaDAybnBjdUpIdGxTMjBnR3RPREtVK1NDVERNU1M1RWxJak5RbE5xUlJweC9DTkZ4UE10TW5yS0VHREJVbTFwbVkvV1JPMDhZdTJGeEs1KzNMWUVxNjVieWlhVkI5RDNyWThWU1Q4ZGs2OVlPYmhqNTk5Tkd6cjRlN1pBNlVhWGZuaytXc0tNclN5SFhPVlVnVXZuZnpYYmpHeGNNeFdqSEJXcWt0ZTVGNTdvdnUyeXhxMjlubjFwaXZUNDVjWUE5b0kxOXczRkUydGp5Rm5YNlpwdTM0N2loOVI0eWVRazNEbDJsYm5VWUlDWktYWFQ4KzdpYnpMazVzWnhKM3NhSzFDcVlMZlZrK3E1RmM4UDVUbEEzRXQ5VEJENk9xcUd2d0lmbjJremxVWXhvelZuU2d4Vld0bHhvQTJ3RFgzRFVWVDYyUEljTlpRMXBuU1hqc0laZzRkeEJYMXh1TjZUeStvb3k4T2doZVFjM21IVE1yc1BYTzhrdHhoR1dmR1l3MXkvOVBIcWxLcUpmVk83SjZQVENPNG10LzAyN01sVmZlM0JXYUpQVDRmVzJjL0ZueEVCd3hiNXk4SmxrYlBNUHJDMlRKajRJQXl6VDFEQ1luMU1lU3h3elpyeG1zSEErUmk5dlFtZnhrdVpVMGZQNzJNZDV4TDdPVFd0YTlON0h1UzJLWkRGbVUyaU5QeXF5dVVLdWpnVGxuRHFvRXVQZkxic3lYRXc5dXlpMGlNV2NTeUdUcWVmYXd2N1JPc2pLZk1TeFFXb2RRWU9LaE1jODlRUXVLK2N3enA4RStaOGRyWllnZUMyK2ZoREppb0srT1RJTURQZUlxLzRYcGMzeWJzeHBzVnhML2svTW9UZDAyUkExYXZ0a0twNnBNclFiQmhOeXZvMHF3MXAxMXh6TzVwWmdwRzdNQnpIUDVwcFIzMTlXM3RCbnJLQyt6VGdGaDVxVEZ3ZUpubW5xR0V4QzJWNlVjY3dHSVptSW43RTRZZE8xUVJRQ3Y2bzFNOTlXYnRtdy9LQ05BK0FvU0tSeFR4YjlhWkhrdzlRK0lLcFZyVHExL0Rtais2OURDajRSN3pYQm1rTTFWTjRua2JvYXhFYm1CVG5YVndxb0lmK1NXaGVMbG1TbzJCQTgwMGx3MnluZTFsZ3ZxRHowbDdVbFo2eEs2dTMycTRDMnZOL0dwN1g1M3JnUnlWOEpEcitwNHZETjY4VGtMOGU5ZlIyTTBzWndZajFVa1ZkTFE4ZmFXRjB3KzZORXJJbi92MG1FMG1xYVNVQlE3OTZLVXdPbVZ5aERCU1Rlc2h5NDJCb3duWFhCeDU5eGpTNFE4emowUHlsTWYxZzVZVms4OTlJZDUzUGVZbHMwSzNvZ05RQ09DU1d5QS9FZDVGd203RW1DR0N0WnMra1MyQklMczI0eVdxa3lvWTNRTDZualhEQ1ZzUldOTUh4ZlZsbktXeW1MZE55bkNxaFl4T1ZZNkRRRzhkTWpxSE1ySjB1VEZ3bUxubUUyRnhodGp4QXVqdzJnejZPZTNCZmsxNnZOOTI3N2tlczNVNzR0cVB6R2xVWXUzUWk0ME9PZzFDbi9WNWhHcy80YW92MjR5WHFFNnE5WEJYMkl1WGJDOWtZVTEzM081Z3RaVmxNVytwOWlzbW5vYUgxT01HRDVrY1U1VnFzOXdZT05CYzgzYmNaWVFxOXhoeURSNHM1WGs5d1NISklWc3JjQ0RpdU1DSjZhZGVORWZmN3k3b0JNaFA5bTZpTFBHTHJleGdEWlp4eThlSVM2cVRLcnJVYlAxaVRtU0x0YjM0Smk0V2RvcHZpTEZMMkhaTUdJWHByRWVqMWxWSHBMWkVzdHdZT01CYzh3Tlh4SkMyK21OSUhVSU5IRG5HenRaak5kNzZqc3dhOXkzSERuVldSaC82NkxWUmYrRkJTMUVpNVRQVDkxWW5WVU52L2VHUTlCY2VkT25kS0NWL05xYjFUVEpjV2ltT3RRNUozY0h0S0FQWEdFcTM5Q3BidVJyNm5CT1RYMWQzcm4vbXV2K3ovcGc4ZFF6eVliam1seFE3Q0VBYk9wWW9iaEN4VUZuZjZBZ3pNakZWejRuaTdaMTBwZlR4Zy92VVQzZmRBaWUzSHRvZlBLc3B0VTRKK2I5MHZIQkVvTlNKb1JTK0NrdjEvTStxdDM5T0FMQkZIVDNDU2FDU2VIQ1pzeUhvYmJHcVMwQWdPckJobkF2MGh0OHBXTVh4eERzQ3ZmL0drK2JGMDhjZ0g0WnJYaE9DeUg3bHg1Q3dsOHR1dDdialhYRlkzTkJ4SUI0eDFIcWVHNGhIbFBaelcrL0tBNnNGUlZqcXhoMXFxZlg1MEFuSnNXUlJxVjRlanM5WEI0eWRaTWRIeU1BTXIwWmw2TkptbUVyaDVNTVNjVlgrQ1VjOUlLQ3hkVnJwU0YzOXdRTmlCclZYSTc3OFljcExTSU9NTWNpRjhUVHYyRTZ6VGJTbURtNHRoSnQ0bmxKdmRrdXdzdXBqa2ZqWnZCV2x2TTA0aXRFVnpaaE8rRjc2S3hSaWJUVE9rQVJycXlNN3d3bWZzQ0lrdFFXbGVyOTZ3N2U5OS9QOEpDdUJRZW9GMmhQdDJYZ0lYWHFvNjlNNEcrdzlnYWE5Z0ljWjVIdE1FekM5WGI4MVdBWnhJNmRuV2lQNVNSOEQwT2ZBZUpvamtqMi83TGJUenV4cWw3WkE3cjFmVU9vL09kM0lNY2k0TmxualRNbGp6LzBqZEVzenJrLzdSa2ZmanVxUXVxdFQ5ZmUrZUpJc09WRmQrRG1KS1VtWlRSYVRhajJhWHZ2K1ZMWkFVU0xaTWFKTGRWRXE1NDZ3dDJSZ1ZXUVJMQTRFbko0TmVHamwvcWRzcjZKNG5QVzZRYlA1WXhDQjVjRDRtbU9aUC8rT1FjUWNmV0lrelJKS1M2ZE5uOEtpSHZDWVQ4VWdmNE10cUZCU3ZhbUFRVGJzM2prTzFtQUJaMjNKUTJZYVpER3BIcmszMFByZ0JDbm5sQ1NKdWt4a204cnBENHZYWTFVVVlNY2d3WFRGQ0hiMGI5UXh0VzlLbktUTUg0T29NZ2RHMEh3VmczZXVGejd6SUF6TDhpSXhXZEZ2L2U5SC9tSEFxZVdoSDFyRGl1alg3cnpwdXpIdVRjN044d2RtUlF6ZmpZVFV2L3prenh4MkpJUHNpalBCQUJhVDZ2UWtJdCtqUzVwQm9GOElRSXhiaVNQYlZFN01STXA1VVduWklQRzZUdHF1cU4wdUNTUzZiQm4xUlBUSElDTEpnUkUwcjMwUFRJWTRaSVJoY1N6dXRUcE5RZTJsY0NVRHhpa1BQWlRhWllUYUVUVjVHYyszYmMrMXJHbnE2RVhZMUV6aElabFVxL0d5Qi85TkEyRXVsRjdFcmtXRkpySk41eFQ4aEFkWFFZRnNrRkxrcmhlQUFKMTV4YlJLZjVNcUN5S1BRUzZNci9uNlNLbVAvaVpwQklFY0NXWkp4ZFRKUC9OT2ZRSTVXdXNKanFLSVFTWlR2RTBRVWd6U0dJbWtUU0dwdHNKOVBkaGp2eWNoNmJLRzlmY3d6YnNvU09mY3NUTXFEYXlTY2ptRzlDTDNzSzNsKy9xVUlPNHNlMUtjS29jOEJrRWVqSzg1ak9CZFRpdHdvdkY1Z0ZNK1E2YmxtWGhiZEM1U01GUEFJSk8xRWVjL3ljdkw4Z1paU0txaCtxcnBDdWtQcDVOZWdtYzlqTEltc2szbjlJZUY0RlNYeE1RWStHZ1k4Qk8vRkdmRGNPeng4ZkZtVHJpc3J3ckZxeXdkZ3lBUHh0UDhVZTlJWm9pUTBwZHZwaEpJRzJ0bWNNU2hGNE9aQWdhSmlYODd3bldjbG1pUVl1Zkh5aFdTcW1OamlMRTR2akVZVm9HNEgvc1JTenFuZHhwblFTcE55QWFKQWIvbE45UEFRZHJFN25ZMjNNdGFQbm5LR0FSNU1KN21YWFUrY09FUGNuZVBMbjJSWEk4UG5mdE94RURBYnYxM0t3VU1zbUhmbEpONW1oSkRabDRHS2lUVm5yVnBPUDdqRE8yVEg3ZWpTdzlCbU03WklJNDlBM0hXS3ZhbXhzQkJ1bDBmV2I5cjJyYzF3N3h6bDVReENQSmd1T2FZTTlIVjJFU2lIdDN0SjhVMFZmbys1T044bnpRV1RFKy9hdk4zQ1FVTXNtT0RieWNja2p3a25QQlZxb21iTGlRVjNOM05pTzNBanBjTEUrVWdlTHdzb0V0MVdUcm5NTzhFU1dxZ2ZCbGU0UXFtQitrR1B0YitTZmlxQ1ovNmlWOTdSem5oTTJVTWdqd1lyam42NkJhRDcrWWVROEs4MGg1aFg2dmhIVVBSQlFkMnNIVE9QQWhtcnNWcCsxM0FJUGR0andMQkdBdjRKWVBFbXM3MXRTMFZsQXB0WElsNFdqWklKQmcyaVFQZWVIcDFJd2VZenRrWEQxNHNWRlVKTENCWGZDeDZ1cFBVNmhmZFVNRXNXYjJyU1kyWVNobUQ4RjVvRmd6WDNKOGQ4Q0Z4UkNhMmpNSzlOSE9NN3RVSmJONWl6Sy9CaFR4RHUvU3VKUG9YTU1pMkRkYUEwTFROU3diSmJnUmEyaWhSU0tyYTZJMkdEWU53ekJCSUZvdlA3U2lMTGcwbmFqcm4zbnp1UTZJdkx4TUpyWFR4dWNHTFNHWG9TKzJBNWg1RHBveEJrQWZETmZmM3RiQ2RyRlZOaTF6K1BpUWNVN3g4UlRvUEpaZHdZQ2Z3OEs3dG1nSUcyYlVMSGhBT0xhZGtrTkJ1MXhKNGllSlNoYXpKcnNWRFFnSDg0ZFdvSEkzR08xQkR5RG41dldrSnI0SXl6SXhiSGd5a00yTlRKNmZ6MFEyZXNlblAvR1BJbERISWhlR2FKNEYzTENoV1YyRWF4YlZUZnFNbjNHMGErL1ZLQk51elM2K09QTXhUd0NBbjlnUWNDREdmdkdSajlUaE9LSGlxdUZRaHA5OTVGQkJuUGMwbzd3VXN1SE1VTzZXSVlsL2xiUm9vOHZScHV3UVJDRWhuUWd1Y0dkb25TZzlOQ0pSL0RKa3lCcmt3VEhNWUNuOXJoSW1kTldaVzRsS0plTkd5VEJ1S0tCL1VueE5XSk1GTXQya3BDeGhrWXUwbVdJdVlKUStKM3JmSWZxSzRWSm9YeHAxbFJnMDdzZEdsTjUzR1BNNWUxZ3ROaDNXMlROYzVjZnpncmthRGROY2kxQTJ5QTRpdXFHSVhGUHIyM0dOSVRMSFk0emhqa0F2RE5QY01KY0JmWUxjUjJXektVMjZ2blMybmtiSDZFcWhoZXVaVWU0a2NSWEdEWEhyM2F5aXlUcE0xeC9wS0ZFc0dTWDk1L2Z5UGhRTkMwSXBMcFpuZ0FvOHNzdzhHZzd3U1ZhTkxtNVpRSnh4T1hUQ0tiUUpYNlh6OWZ2MFRoNXFJUE92di9rT1NDNU0ra1lBMGlzTmF6WUsvV1hPSXI0NmRMbnYvcll1alI1OGY0dEtVT1FKa3g1QUNjc29ZWk1Mb0Zvam1wa0V5SzNSSnVkOUVoeHdGUGp5RGhJOFlXRDdNUSswdjRiM01RbmFKQ01VTkVtSE5MY3NaSlNieFhoQ29KRmlUREhJbmJrS1BoN2M2RkpkS045d2lrMG9BZzlVWmc5K25rUzNuREZXWUpLYnQ2d2VwK0RJR1JOWUpBcEdQaElQRmVPT1BabEYvZ3ErZW5WZW5UV1RORS82TU42dzhSZ2s3aGhTUTA4WWdhZzl0Q0RDNkthSzV6bnFHRXY0b0pYYSttcUtheDJzSFpuWm9vZnNxWEVneGdzWVFXOWRzbmZhYnpTU243K0xHTWJndFBZMUxIamUzSWFNYXlTQ0hNV2wwVm5ERllvU0o0bEtCSEJ1MTVBaDNEMkl4TU54a2lFcnFFeFluT0p5NllYUlB6Q3pvcDdGM05abDlOSkU1ajRuTFpDSjNKNm05WVRKaElVVVlLRUM2Wm9peVF2LzlpNG5paDlIT3pEMkdGR1FNVXNZZ0MwWTNTalFQWmZBTVJac3NFVG9rcXVERGI4Y0dXRUJ2cWZCdXdmN0V1Sy80endhRURUT0R4R0dLRTM1cW1uRnN5Q083K3VoaXlTQTdTZGpYQnRLSnBpTlBZYW5BQTRNN3RLd0NHSnhtTTZ6SFc3VjdsbEFuSEU1ZEFCMjFBOUdQb0ovR3ZoblZtazlONUVJR01oRU4xRFZ2dzBaNjBhK3hNZkdYOGRmUGprTGNQclZ4ZlF5SkI2dVdqcFBkWTBoQnhyUXh5SUxSK0VSem5SVThwRDcxSVc0OXBKcjl3emZJVVh3bUF2QmU2QnByNmtXbWx4K2xLeFF6U0wzbnNxTm5CT3NZUHBnQTlhYVNRYmFTSUtvTGF0M1o5Q2tzRlpoNjFFa0pZQkE4TXFPeDlmeW1LWWRUbDYyb2MxT2x0eGhjUDQwTnl5R1BKcUx1REZVeUVlK3BMWHRBRnRxYTdxMysxOXFSblBWdVpJTlJPNVBkOEJ0dVZJZFI3akdrSUNObWZ6UkQyQmhrd2VnR2lPWmhlNTZoMVBhaDYxT0RzTExDRDY4ZHpLamJGaDl0WXVpMm5vYjJBeFRXdTFkdFZUaUhtaVFMZCtOWW5hNUMyVUIvYTlrUGRTSjZKSU5zSi9OZ0JHb1NxNFk4aGFYU2UrenpROU1RdmlTd1VUU3pFZDI1YTQ3THFUSFdFanNSOU5QWTZCL3lhQ0xtSVdVaU9qODFQL1l4RmdaeWFZelIxWDRrNTZQMFFrLzR4MUUwYVZ2M0xUdUdGR1JNR1lOTUdBMVBOTmRaeDBPdS84aS8vK3pmVEtBcVp0L0hmdUU5L3hvU1ZQVGhHK1FlOFU1OTlRYTAwNzRHaTlLbStFS25yNW1IMU5lSDFaRXJGbjQ2cWZrK2pMOWJTZzkxSklPY0pHZXNMUUNaVFpTRkt5eVZqalBlYXRuQ3FNTURleVEwczNyN1NTZXk1WndhWkNkWlNRWDl0S0NYU1Z2UmFzc0NmWm1JOXhTaXYrTVlxYWJPbXJDSU0wd3RiWXBMemg5NlhZNGRjRi8zTmp1R0ZHUU01REhJaE5HQ0VNMTExakhJMEJGRDkvaXhrb2VVczMzNEJ0bElkaGZva1g4TWdsZWVEVENCbng3VVgrMXVJSmxCYWw4MDBlWkhuOTlWVHg4SEQwL2VNbkg4aG1DUUFCdkVqSmpuNTlRcDZQTENVbUd0Y2FhTkJMWStVYThOYWw4NGU4UjFjSXhUTjl1SmZKUk9Ddm9oWkhQYUFsSGJoVVNKUUNUMVZMSjd3b0p5LzBxdzJzVzBHcXZYQlg4K29uRlNjcGNZdU04Ry9CaFNRaGJId0Y1SkZtRWdOdFVjV2NjZ2NRaDM1L3IxeitDNWZ2Mmg1Q2FjSnB2NThRM1M4ZFUvcmVEY1hvZFdYcTdPSnVydm5PYTRRUzZmdm1GNDRsQkFqYllHZUFwTFBsMkRCWU5jcGh1aUh6ejdmaDcwRjVZS0R2S1dJNFFBRm54WTRhODZxMmJmalRFNEoyRDJ5ZTVLME85bDk1dE9XM0NScDMvUFNnS2ZTRUFLU01nU3JFNzBINTBlQUcyaUhsTDNkeW5pVHJ3L1IvZC9NMkRIa0lHRUxJNUJOZ3dhcEpycjluMURvVkpWbC9iYldTTFJUQkQ4eEdmUG9wUGVsMDcraHgzNWNvT0VVSTBUTGxudGljblpSd2RZU3BKVERYR1h2WldzalNFRU44akNVcTNRSFkyUmhvTUZ3Y09mVkc5N0NXeVhScllTNThoZGtuMzl1TDVGOHg3U0hnbmRnOVZmbXZ6ZW9ZYkNYNnovUkpqUW1mRHBQeHVuNEEwSDdCaFNWM25JZ1RRR3VUQk04d1VhSkk2WG5Da1o2Kzk5Q3dZNXZPbFJoUVZZTjIrVEdzRkREckgra0tmT2w4TENVclg4MzgzN1lLYWxrVFAzSkU2TU9aRXFTTk9QMGhSTGUwZzd3a1NTb0pLVDRBN080TjFqeUpEZVF6WW83aGprd2NCUkRaem1mYy9sVkZlV0Vkb1pKL3ZkekdZRWcrd2N5UndOOS8yRllKRDd5bUZkNTVzYWhGTlhaV3kzZEZuOWRWanc0dU9rM0FjemRjNkxGb2x6bWUySDB2UkwyaXFhOHBBUXBSZmliUi9GWkxDd3UyTy9VenhrUSsrT1FSNE0xM3lSSG5KWThENkJZSkFIemJpMzNPOERaMjFFd0V3anlwQzBTeGRQL0JGamo2Q2dWUHRtV0x2RUlIMndTRHIzOHBuRXVlRkVHbmg3MjNUMW1qN25JY0V6RkVMVGZ5RTllckF4ZityMGNweXozeDZ5cVhISElBK0dhNzVJZy9UK2Q3ZlYxVTBJQnRuYmRVais0dEJrUis1dTFEZklHdDNUZ0dtVHZwc0lRWXBKdFJ6dmFPam9NckQ2cnhtcDRHSnVtcVErdmJ3VnBTbG5uK3hwZEMzVHp6S1hUL2hJYlhXbEFFeU5yS1NuK0U4Mnh4NFBRNWJISUJlR2E3NUlnK1RHNGFsc0NnU0RuRGkwbStyK0lDd0FKZDNUQ0I1eWswVlFPM2NkSkdTS1NiVnZEZ0hYNlQ2R2dmWFVweVB3RHZYYkltZVBoZE91Zmx6RU1ua2Z5VE1CRVk2KzF0N0Q4WmhQNUNLbmpFRXVETmQ4a1FhSlYyK0h2cDUraVcrUWpobUVaM0pISVJ2T3VoSlhoQkxmUXc1ZGdxQnpFakxTanlKU0xjY0d0RTBETWhjTXdwZ0F0VTM4dHNoWkp3UmFGS1lmbGE1a1drRGFkQ2R0Q21ENFB5Uk1IZDY4VXpXalVvYmNWaVk0ZDhjZ0Q0WnJ2c2hqSDMzeDBqR2ZsSzdScjkrYmJ0Mm04NUpDdjN3L0NRazY2bnhBS1gyREhMTTUwTHRNNmNOMEVhbjJ2eEt4MWZkb0RPcUNJWmFLM0Nma1Q2NFppcHpiekVaYy9Ud0pTeFFJU0w0TlNIZ04wc1hvWUpJejFDNXkyaGprd1hETkYydVF2alJTMStqN1prMjM0bkZub2NXY05KWnRiMEFaOGoyK3FhbXpxVjUzMTUyUXJZQlVlQmQ5Uno5b21NU2dEQXcrNDE0SWFHK2hJU2R6RHRuTzN0WFBLRFBWbDRURUo2VUkzQ0tLQlYzMURZL0lSVTRiZ3p3WXJ2bjhEQktYdXFremlmVHIraXVCcDdnZVJEWmVRZThXSmNPQVIzRTZDSTlvQmQ0Q3NBYTIzVlBJWU5ONVcyWjQ4NlVhbzBYemtKRmlZS2Z4dGMzOWVPa0cvamptYys0Wmpja09RZ3ZoNm1mRW11cExRdHJnM1NrZ0x6bWpkZUNjN2tia0xuTEtHT1RDY00zbmFwRCs0Ty9Gb1pqUUphYm94bU1QWWhDZmZzV2Yza2hvYXU3Q2pGZndVYkRXb2ZaWHYvRytiOGZvUC9BYk53WUpaOTk5SVJMMGs3VTBJY3FWU2wrd2loL2lxeGxZMTB3UHJOaFhZM0NaczhaV1JLWmZ6RHpGdDRpMFJOMjZDRnAvTG1iVE80NXRuV0RDREZrY2czd1lyamxhUkhmNThZR1ZwTUpFOGl2SkJIUlRtSGxKclU1aHVZNmZwcTI1NUVxOHB2U2xGZXlQb3lzL2htd3Y1cU56L1pSdWlrRW9ISy9wYTRLM0RVYktGM2JOOXJtVzBEQ3dkbmlES1FpaUt6OFJtY3g1eVlUQU1SVFRMeTZlNGx0RzZnbDdaZ2NjNXFnZmE1RXJiQjZEbUNHTFk1QVB3elVITU43KzBtakJrYXZTVEZzNmtPMUdyaTI5SWJ4YXZuUDk3Wis2Zm1kQzRzamVUWWNodmhyMVFsd0NTSjQ5ZGVkSi9DZUxoKzRRZzF3aHV3dE5HZjB2bVlUSHBQS2tPZ2lISy9xNGFyazVtSG5idGpTSkR4NUJLWE8yWEk4Zk1QMXNDK1VUTXRJR2kydzgzTlB6NjU5NWFCTGZQMFAxSndlY2hpR0xZNUFQd3pWSEs0aEduK1dOWFVpK3c2LzA2VmI2Yk5OYnFPVVZObjdCYWZnV0QxZFBkM1A0aHl4RWFFa3I5cFJTQlJ6czByMkJGbWVzL2lOSHFqcHpDWjUrT2Z6cDFTbElOYmFwVHdkSXJmR1FDNDhCaGVTYTY3b2hpWEFvYmVWcHZLN3doMy9WdWVOYXNNMDk1L0FiVEkrcTd3dUMzK0YvNVZKQUc3bjdxcVdVNlRDVlZCNVl2ZnZVY2JBK1ZzOE1CRWxvMFJaeC9ycmMwNDhTbDBxbklSMmNEVXJoK01RZWN1RXhvRmhjYzEySGxkU0dDcFMyOG5RZGZ3Umc0S0h1czZET0l4QUtmcElMWE8rcEp5ZnEvRjBDclZPMHlaYXExWDkycXBQTU5GTDVZQjlSNXc4cDllVkJnaXVuZWl4dThmU1QyUXFVcGlFdHM2QzFBQlFqOFpDTGpvR0R3elZISmJaOThVVk1oL1FDTW84cTlSWVBkanZaZ1hwMXhRdHFQekE1Kzl1ODlScDNRZThWaEt4R3F1Q1BjUm55YzdsTkxoZDdQWkNMVTRaZ3pJN0R5dkNtMEJZY0E4b3RhUTRIZVpuU1hHQzZqclorenNNZjA0MklWMXRwd1dweDQ1K2pWTUZCOWNhUjIyM2JaS09WUzN4aEJMN205WmQ3Zjg3NXdsckhFVTVYcVg5NUZXdGdlVzRUSXVpd3BaRkpRck56bEdxZHhSRlVqSXRMeDFjOExxNkZmR1JQODlxUGo0VC9zSlVQTkRYRk92NFpHOXRSNGlTRWIxR21oczlockxPOVF5YjUzS1FLaHU1R0sxT3E2aXBYVS9aejFiV1FqK1JwRG9jbC9JZXRmS0FaS0Q3NHZiLzRXc1plZXljcnVLaHNuYmVjMWREY3BBbyt6TGRvV1dKVlYvY25pMm1XS3VCcC9zVEgvdUNRRVB3L01wOUl4VzU5bTVRQUFBQUFTVVZPUks1Q1lJST0iCn0K"/>
    </extobj>
    <extobj name="334E55B0-647D-440b-865C-3EC943EB4CBC-24">
      <extobjdata type="334E55B0-647D-440b-865C-3EC943EB4CBC" data="ewoJIkltZ1NldHRpbmdKc29uIiA6ICJ7XCJkcGlcIjpcIjYwMFwiLFwiZm9ybWF0XCI6XCJQTkdcIixcInRyYW5zcGFyZW50XCI6dHJ1ZSxcImF1dG9cIjpmYWxzZX0iLAoJIkxhdGV4IiA6ICJYRnNnS0Z4aVpYUmhYMjBzWEdkaGJXMWhYMjBwUFZ4dFlYUm9iM0I3WEdGeVoxd3NYRzFwYm4xZmUxeGlaWFJoTEZ4bllXMXRZWDBnWEhOMWJWOTdhVDB4ZlY1T0lFeGNZbWxuYkNoNVgya3NabDk3YlMweGZTaDRYMmtwSzF4aVpYUmhJR0lvZUY5cE8xeG5ZVzF0WVNsY1ltbG5jaWtnWEYwPSIsCgkiTGF0ZXhJbWdCYXNlNjQiIDogImlWQk9SdzBLR2dvQUFBQU5TVWhFVWdBQUJ4a0FBQUR5QkFNQUFBQmpmMmFTQUFBQU1GQk1WRVgvLy84QUFBQUFBQUFBQUFBQUFBQUFBQUFBQUFBQUFBQUFBQUFBQUFBQUFBQUFBQUFBQUFBQUFBQUFBQUFBQUFBdjNhQjdBQUFBRDNSU1RsTUFWTjFFbWU4aXF6Szd6V2FKRUhhbVE0UllBQUFBQ1hCSVdYTUFBQTdFQUFBT3hBR1ZLdzRiQUFBZ0FFbEVRVlI0QWUxOUMzQnN5Vm5lMFdza1hXa2toWElNaHFSR3VlRjYyUVV6QWorcWpFbEdnVFVMeGpES3hkZkdodVVNTHQ4VWlXMmtnQTNZTHRkTVlsTVZKMVNOMlBMR2hZR2F3V0ZKdklXWlc4U1k0QlNNZ09XeEZHSGtDM2Z0aFd4R2VVRFpGUk5wNVpYdlh1M2Q3WHpkZmJwUHY4NmNjMFl6MG4xMDE3MDYvZmo3Nys2di83Lzc3OGM1RXdUZW5Sa0NFeUdCYTBmbHo1Rkw1eDg5SDk0OHMrcjRnajBDZHpFQ1MxUVp5UXNSQWhNc1JMdzIzc1VTNFp0K2hnZ1VQMUFpNUVoVW9QQVNRcTcvNTEwUjlFK1BnRWZnVkJGb1lrSzhJa3ZzSE5hazMzczhBaDZCMDBWZy8yT0ViTWdpZTg5S3IvZDRCRHdDcDR4QTYzY0plVTZXV2QrV1h1L3hDSGdFVGhrQnNsWW1oN0xNY215MHlqanY4UWg0QkU0RmdUa1NkQWxaaWNvcWt0cXBsT29MOFFoNEJHd0VsbzZER1VKV280UUp1YjFxVS9vWWo0QkhZTHdJek44TUZnaDVPaXBrK3ZwNFMvUGNQUUllZ1dRRWxyOFVCQ0U1amdnbTQvMmM1Q3creFNQZ0VSZ0xBczJESU5nblpJMHo3Mzk1TElWNHBoNEJqMEFHQlBiYkFWMDQ0aTkxcFEzKzlIODlBaDZCMDBlZ3RSTUV1SzBLZTVXNjZoWi8rcjhlQVkvQTZTUEFiRlJDYnZDUy9YSGo2ZmVBTDlFakVDR0E0MGE0SGlFTit2VEhqUlFGN3p3Q1o0TUFqaHZoK29SczA2Yy9icVFvZU9jUk9Cc0VjTndJdDBnSXV5M3VqeHZQcGhkOHFSNEJpZ0E5YnFRV0ttSEgvdjY0a2FMaG5VZmdiQkJvUHMvS3JSSjJRZFVmTjU1TkwvaFNQUUlVQVhyY0NJZUZJejNiOE1lTkRBMy94eU53SmdqUTQwYTRhVUxvTFJ4LzNNalE4SDg4QW1lQ1FMakdpaTBROGd3OC9yanhURHJCRitvUm9Bak1rVjBPUkozQTU0OGJ2VlI0Qk00T2dTWHgxdjhtSWV2K3VQSHNPc0tYN0JFSTVxbDlTdDBzSWM4SC9yaVJnK0gvZWdUT0FvRVo4WnJ4SE1GSGpmMXg0MW4wZ1MvVEk4QVIyT1RIalFpMHNIRDB4NDFlTGp3Q1o0ZEFkMVdVM1NSa3h4ODNDalQ4MHlOdytnalUxMFdaODRRYzlPZ05BTzg4QWg2Qk0wRWdYQkhGVHVISGNUcFhSTWcvUFFJZWdWTkdvQ0NPRzFGdWh4ejVqNm1lTXY2K09JOUFqTUNDT0c1RVZFWDVyYXFZd3ZzOEFoNkIwMEZnVmh3M29yaHowVnRWcDFPeUw4VWo0QkhRRVZoV1BwK0tuMUpWUWpxZEQza0VQQUxqUnFBYmZTcU9sVk5tcjNHTXUwalAzeVBnRVhBaE1DVi9ZNXltbHBTZmNYUlIremlQZ0VkZ1hBZ1VYOU1oNU50cmt2MGtlK0ZZQnIzSEkrQVJPRFVFb0l2VTFVU0JDOG9Qam9zNC8vUUllQVJPQTRITzBmbEhMNFRLR2NmRDBidU9wMUc0TDhNajRCSHdDSGdFUEFJZUFZK0FSOEFqNEJId0NIZ0VQQUllQVkrQVI4QWo0Qkh3Q0hnRVBBSWVBWStBUjhBajRCSHdDSGdFUEFJZUFZK0FSOEFqNEJId0NIZ0VQQUllQVkrQVI4QWo0Qkh3Q0hnRVBBSWVBWStBUjhBajRCSHdDSGdFUEFJZUFZK0FSOEFqNEJId0NIZ0VQQUllQVkrQVI4QWo0Qkh3Q0hnRVBBSWVBWStBUjhBajRCSHdDSGdFUEFJZUFZK0FSOEFqNEJId0NIZ0VQQUllQVkrQVI4QWo0QkhJakVBaFpGLzZ6L09ua1ptNUovUUllQVJ5SURDVlJ3ODU3VllPOXA3VUkrQVJ5SXdBZmk0MXIzcytNM05QNkJId0NPUkFZQzZ2TGhMdDV4MXpsT1JKUFFJZWdSUUVlbHdkazh6UDRoUC83SnQrNTdHSFZKMDlTdUhva3owQ0hvSGhFRGpIRmUyNXdibUwvK3J4VUdya3ltQmFuK29SOEFnTWgwQXgwckphV3ZiaWk4cVJQcmJUU0gyNlI4QWpNQlFDSmE1anErbVppLytMa3o2YlR1b3BQQUllZ1NFUW1PWXE5a3lXckQ4VFV1THJXVWhkTk1YWDFselJQdTRXUk9EeStpMVlxYnVnU3BFQm1tazF1TVRVY1hkSVZLNHF2MkErSkF1ZjdaUVFtRGtldHBkUHFZSjNhREdiZEw0ajVNdVptcmRJU1hjeWtWcEVoZkJCSzg1SDNLSUl6SkdYM2FJMXU3T3J0VUFWakpEamJLMzhDNUJ1WkNNMXFhNlJoaG5sdzdjc0FwVkRQem1lUmVmVXFUSm1udkZlU2NqVFE5V3lXQjR1MzFDRitVd25SV0NKdEUvS3d1Y2ZBb0ZKcm8xZnlwYTEyTWs2alJyOHJnNXI0UnA4ZlBCMEVLamVPSjF5ZkNrYUF0SHR1S09NbHNrc0djN2liR1cwaGJXNitjQ1pJVEJKdHM2czdMdTU0SDArT1c1bnhLQTNWRGN0WnR3bnlsZ0pUelp1Qk9iOGplUnhRK3prUDgrMThRVm5vaDA1UzRaNWphTkM5bXhXUHVZV1JxQm4yVUFULy9Ec3ExdjRnYk92dzFocklHN0hOVEtXMHJxWmtWQWhLNGEzaGFINkZXdEtuUWQ3ejB3c3hxSVRqdFpNa2xVRGdlb2JqWWl6Q0phejJuQm5VYmxSbEZuaGsyUFc0OERKSVY3ak9IZGJHS3JUUjdYc2VKNlZXSXhISit6V3pCRmoxSjIxSnN2c1lJMk84dXFkZmkrQm5lbG52L0pXSUZkeWc5c2w2N256bkg2R2VwNDd1R2NrRm1QU0NVZHI2a1MzRkZvWnQ5M0gyMitGOEU2L2w5RGhrMk5XSmV1dDVnVWN4dkJ1M2p5blR6OXZpTi9nR3B5UldJeEpKeHl0MmRUdmVaeHpEY0tmK2JHUTNMTXlHS2dScHpidjlIc0p1VzdIQmNGTW5pbUU5Y1UweVhRdFBXTy9GWCtyZk8vZlpxVE5ROVo1TGc5MU1GcXhLSDdsQlhMNEwyVUZQdmVhTDc3bkVRZG9UcDJRdVU3Z3NWc3pyZStxMWczRGxaYUZxMWtYUTNLVWRSZy9RZlhpckJOMytyMkU2UE00V1c5MUx6bGU0K2lRU3hmdmUvVFJSODlmdUVUc2MrUG1VUHV3Y1Evb3ZuMXlHSTdoTHNGc1RwNGpGWXRpbFJ4ZElFVHNHT0pVRjg2QnMwc25kSFNHRE5tdEtSRFZvRmtrMnhibkJYS3pFUVN2ZHRYVG9oMWRSTThCeStpNDN3S2NxdHhVWGM5WWxaZGJkTkVWQXM3RzF1cldLSmVOOCtTNW9QZ2JvKytTbmoyS1dPM1VJa1lwRmwzeXgwRXcxUkpudVRNTVNYdXVkdW1FVnFmaEEzWnI2dXJ3VkZGVms1ZFNiUDBRVzMrVVRuZTJtcnp0RHN1KytuQW5UNzlFdCtOT2NKUDBpdzk4bEt2aXgzL3k5WjgzaTRhdTFzeTQ0Y010N08xTmRIS3Q4YklVTnBWNy9oNmhXRHg1eEV6dkNYSHRjT3FMZnhTNlhxeHg2RVNXdG1XaHNWdWpXalRGMEI0YTNocHRiMDZNZEIyU1d0Y0N5YjFTU3VVNVZnSzhRMnhQVUFOS2hGSENYRzBBVFdvU3ZVVnd2ZUVpbTNjWXJ5NjZUSEhUMUREcUVUR0xaTXFUaGVpYWE1ZGlZTWJSaVVXaC9BbGVVaWsySWpBOWJwakZ1M1RDcEJrMmJMZm1uS0psNSt6NXJ4QnVSV1hSOGZFVTNYNHUyVDdGaWlVVVZZRmk3Q1NrT2FPN3lBRFhkaVptaktSckhYdHRRVE0zaDN6dncxa3daVWEveXV3dXlwa2xVMlRuT0JPWlNqUXlzYmdzN083NWVOeGZkalRSb1JOcWZVN210MXF6cEN3Y3U3WjFjMDF1TXBWRzNoa0RXektUVDdZSDhqcU5STG9PWE0xVEVOODFJSTV0cyt4Y3FMbTc0aVN2a3dObi9GQ1JIVmlVZEJyZUdTcDNZcWFGSWU0bmpFb3NpdUY2VksrSjJJcllKUGI2eUtFVGlRM0tuV0MxcGhpRFhGU21TY0c0SmNmRGZtNGpYL0FZNnJrUUQxbEQ1VC90VEMxSWF5NEZFTGZqMWs1UTB6NEtkV1pIcjY0N0U0YUp4QnAwTmFDS2Y1S3FPZ3J1RDFISFVZbkYvQTFSSVVDMUcvbTd4TEwvWERvaGNwNzhhYmVtSlcxbHgrWGtwZGhlWEI2bDdaT2hJZVg4Wmt3R3JtTWpvWE5qT3hmM0puTEFQWmdyazA1Y1N2cUNBQ3llaGs1NmdoQm04ZlVBZjRSdGR3SldXdGE2VkFNdGVuQmdSR0t4dnlxTGljMkx1ajIyT1hSQ1poeUJ4MnBOU1dwWjB4NnJtdkhIVzVaUFpsVGxybm9wd1FiTHplaDBNc0RLeWJrbkFZMmhUZzdTUTlRVFE0RGIwcDBrUTl4c1RhckFNcFhYWXRtV2pxUU0yZUxuSEtaWWVzNTBzZmhrTFozTG5MSW1pNDNEc3QwWkRwMUk1NTZkd21wTlgxYWhaWTlWNVQzSnVUL3lzVkd5ZG5vbTVaenRUTDdWSXZHeG03eHpSNGVyNDk3d1RTa1Q0cjdKMk14ZG1RR1ZxQkFxdTFOL2Z3REpNRW56UXkxOVVzVmlMc3YreG1UOE1oc3MxUzFlZmZqaTZLaEZEcDBZcHExSmVhelc0RXYwTlVic0dLdVdGR3R4YzZpaExLa2E2ZkZMTmpUcG1jNlE0b01mV2NsWitqV3VqY01mNVVCOEV0YXFWV0tmVmVXc1hVemVzdzI0T0hGNDMzRFRUcXBZVEdUWlROdHZ5M3JqcUdtZEIzQS95dXdMaDA3SWpLUHdXSzJCd2JUSEdDdGJ2YUtnYTBydFNnbEdrYUFkOWJNNFNtTnIxSlViQ2Ivb3B4empwWGxlcnZSNlhkdVpLUnhxM25HeUNvS090SjRTQ0lhTEh1N0lMRlVzRmpMWVZNV3dJZXNNRUhkNEFFZkdCekthZXh3NllWQ2NMR2kxQm1ORG03SHMyNE5LYnpzdXJDclhsM0hjV0gzMTIydmhPQVFXVlQ0NVJvWlNmZ2IwcStVN3Jtem8wMVZYL0hCeFNZdlQ0YmlKWE1WOHR5VkV0aUJOTExKbzQ2S3lXQWVJa1ZHRGJXTkYzbG1CRHAyUUZSbUp4Mm9OaWNiUmZhdG5pK3JHbkQxd2pLUTZ5VXdxQ2VOK2NvN2JMU1hiejFVbHR5cngxQUgyem5weXRwd3BVTzBUM045TExHeHBTRnNyVFN5eWFHTmZzZm1XcFIzZUYxWmlYR2RiSitLMGtmaXMxclFpc012S1BoTXZTUjFDc0VzeDlCZytYTDJYaHpnY0hxNmtzOG9GT1dldU5tUUZJRDd1NDBZYzFVZmovWkNjMVd6bytYaG5YVTA0bVg5eVNLNXBZcEZGRzFXYnJ5czN2RXIyc1pDdEV5ZHJ0SlhiYWsyUFYyZU9LRnMyUE5lTXNtRW5OM3NzaHVPS21COXk4QnhYZmNiQXR3dDFnbHNka25VbDZiZ1I0MzF0U0o1Mk5zZHl5aWJLSDlNYzB2UkpFNHNzMmhpdXhmWHR5RkVCQzRjNG12a2NPbUZRbkRSb3RhYkV0MHVtYmVHdmJNU0ZWVTU1U3pVSUZvWmNXTVIxdnVWOTBlMDRlZnN3WjRWN1NTczZxR2xPVmdQSU1RNjNCeVFQbTFTMUZrYlpPS1dKUlFadG5GSU9ZN0dWdGg0VlhMYm1JNGRPWkt0a1ppcXJOWDAra0M3YlIxZjFIY2tWOTdoV1plQjBQTERqR3FkVDB0bVZVc2JNQ0Rla1dkbEpPbTdFeThHamE5TnlMSytqWXhvRXcxNjBTeE9MRE5vNGV6TnV5RFVKRmM2TGxIaEc0ZENKT09kSWZGWnI4QjRKbFlhS3RiMGJLT1lPVmlLMWtSU2ZnMGs1T25ySmtlVjJJMjF5Ylh4d3FIb25IemZXNVZwb0tNWjZKdFR4aWg0emloRG1wQ0hacEloRkJtMWNWdGJCTFdtbzRxaERXWm14eWpsMFlzaEtKMll6V3dOTFpCM0VQY3NlbVZBRzJIMnJwb244UjVaUXR6YWNSOFk2a2RIVW45ejNIWW1KbzArSWJzZFpLL1pNSmRIenlyYVRNaVF2T09PSGl1eU94VVpadE16Q3JKVkxFWXNNMmxoYWxXV2hBOWFpZ0dOOWJPdUV6RGdxajlrYTFLSU4zaDNManArTzF6Tkw1S2d4ZlBrZmZPVG9hMFdiYzNEcDJyTjFqdHdSNmRUakY0N3UvWnM0M3hQZjlEc1BmUFFpd2grODhPYi9KcVBmL2xCNCtMNWRyRlhMeE5IU0gzbk5GNy9yWS84VXhCUGZGbDc4MWFnbHIzams2RjU4eW9HNzRnZSs1ckgzWE5oaUFZMzZGeG9SUmNLanhTZkhuWVRrZ2RIME01RE9qSmcwOVZGKzRlR2pIeC9JYWxCaWRlaFpiQkRYYzVaWldIaThmTzhWbXFYd2V3TS9pcFlpRmhtMHNib3VhN1pQdmwvNGNWN1VEb3FvQlBzbUFJdTFkZUlkRHgzK1BFdDZSMW41d0pWZ2tmaWNlMTE0OGR1ZHFXWnJNRHdjZ05CZXZVelNMbjFKbVZ6ODFYOVVKNy9pNUpVcDhxdXB4QjNYSk8wRjZSdnNhVm9YbFFiVHUxSVg4WDB0YU5qWHk3UTZyUXdtL1NmSlVYaTBFa1YvaUVhUzY3dkZ6ak5yVjYzNWhsNTVZV2R1U3lHNWhNd3MxNjhqUHlGVVJhbmpIMVhab2w0bk5VMXd1dWgybks0OFRrbzdraDVYcnRuUnVGSnFuRW5NZFlBQnF4eWxYZ3EzWFptY2NYOUFXODVkMjBrd2RLVDFTdEJjaXh6eEE3OGVSWGt2a1hPS1dHVFF4akpRbTNpSUhOMzMrNTlWNUxLUHNhMVFwMld2aTdJdG5ZQ2djTHRqa1hhLzJ3RDU5TEZWZDN6RkJDNVdvY2tOVVFKZUMzOVcrcWtINGdNN0dqM1kwS0tEb1A5OEVKd2pSNmllNHpxdFFUc2crSmMwdjNLQzdQcittVFA3TW5uT0daOGpjaUs4L3FrZ2VFZXNOa0dkMXVVd21BdC9hYmNsZ01EVzVrL3RmcTVPWG5qbE03dEJsNkRabWhQNlZlajhZQ09ZS0xNMTJaUGtPNFBnVytUbERZYzJxdFFhT3kxQXJVMjRyRDlYcGVWZFJrWXRRZ1F3dm1wdHFEeFRXNGkzeEhzSlVpUnlxMDhNWk1JZHFQRW45MWNFK0lKVjkvQlQrRHpoalNDWVAvcHRmRHdxdHNzRWdYaW1pRVc2TmhicDJ4SDQ0bDVJbTdZbjJBWWxqRzFkZkN6blI4bFJqVWRhT3JGQXZyNkdUODF0QjBIckIzYng1YloxbVRuMlFKalFDTTNoTi8rWVd4R3grMXZDRjVpdHdjdWtHSnBoOWtpS3lGTnFCOEhtOVhjKzlYYjB5WjZabURrOEZmS3F5STNER1dVTlBaREw1TW4zSW5wUUw3Z240L0h1N3oyQStod0cxMTZnTFQ1bTVSZkt6RndCRHJTT1BibXNGNVVyUFBaZUpEMGRYR2JNMkRLN0VINFBUVzJKR2k0OTFnSUp3OWhCTFJpNW5qM2tnOXQycGFYRVZVUURURHBqQlRSSG14VVB0bUdzbUdaR0sveXQ5OS8vQUtUci92dnYvOTZHbFhpaWlKNnhESmxtVzBYN3dMRGV4b3FoWTgwTnNyUVVzVWpYeGdsMGU0SDh4Rk5QL0xvMnkxUUorU3lUOHdwNUl5L00wb2txblI2VzBPbXpWSEkrYlE0b0xGY0p2WG1GNXhkL1g0a282dVNWcHJBbWt2QVd0LzdxRDFZWm1ITG5xZm1tdStxT01NRXV4b3gwa2d5aEVxc0kvandiRWZlWTBHYklPWHZpZStNTFlnaW9LM3NHR0I0T2c5WUtlNXVkMWVKYU5CaFdHSkh6VlBwZkFNcGlDS0VPQXJZb3U4Wm43WDVzS2hicjhXVWxuVnEwMjkxaWFtN0N1WTBlZHhZUkMwVTJ0K1I1RW9iblZVR0U1elVxQldXaDhOaFR6MlZ5WUlJWTNBS2xwQnplbGxaRkRJSk1BMmJJMDR0VTBLRVpPMG5NVXNRaVhSdW5LV29oUlIwR1BPdFRWbFNaSExhK2ovcm1oYkNZT3JISUo4MlFyUFRhUVlBeHp3Vi9DM3kzR1VQeGg5dFd0THdHajFwVUZOQnFEYUdENVl3MXZ3YlV2QTVlOUo2ZmU5Zm5jZHA0UmZETytZeE1NVlFsMHZZaXFXVmtnZVptcEV3aTJ6eU85bSt3UWwrWFJEMXl1QUFjcVhXNVN5UExrWGhDaUxlQ1lPN1BKR0hzd2J6NTlMbG9jVmRIU3pvckxBMDVOZ1JSUDlaR2sxcVF1SjVRRHVZYXJzVEJjUjF6czBhUVE4UGJ3bzluZlIxL1pFMXgwUzJYZGtYYkNncS9rWGhEWFdRWHVLQlBrMFA2Z2p1VlgzU0YyNldJUmJvMnN2MlFpUWQrN2lQZjI3Z1dqMHowdkloLzRSNGl1OGVLTm5XaXkwWU1EQlZmUjJXNGhKMEdSdzNMNExPcXhWY1F3MTBVMzBjVGhiTmFFMUpGWExic0YyWmVSNWsyTGZOTmNFdDdObEhuVCswV1hoU0srVnU5L0RvNE0rU2dabE44N3VWSjdsVVdNWVpZcmpZQVdKb0pnUEd3dnhyUWIwdXdBUUxGY0pXQ0VpWHVwaUIvYVkvenJ4RHlkaWd6ZFpBYUtkbFFiaWxBT25XTjBTYjlLV2tkbFVUbGlrZkdBMWM4SFdka1ZUQzgwREVIU2g4dEpkRnNkeTRuS3diVGFrTFNTYUxWNFJGOE5qbnk2SXR3bmM1T0ErWkd0MWpJdXFScll6OUNBbGtBU3kzS1NVY0FybTJZTnpkWXBLRVRoV2pQYko4YzBWVnR5ejAzMXNGbk8rTEpIaEFyOHI1M0JqLzhXbW1VcU5ka3JkWmdpZ1ljbHJGRXpXdmhsc1RrTFNJeVA4dlJwOVV4SksreVRQMUVpVGQ1QXA4MU15NG9obWhjZ3RzenFVTXBneDJsQVJWeXVML0Nlb0pWcFM4Rkl4VHp0OG1IVGkzUFhZeGlRZjhIcTl5UDhUVFN5NEFhdmxzaW4wNjlKNktkVHd5TzFMbUdXU2U5aktSV1IxdUdWTSt5YkJHTm5hZFZCUEVCSjRHcWJuTmZ0cjlxdTdMbHlFSUZOZGhUNlRvN0xBUXBvZXFCT2pxNlBxSjNpa1dVaGtlNk5wYmFNZlcraEpEMlE0TW5sS09oMjlDSmMxRmZkL21XZGVnZXZDdmdzeFlYUUFVait0V01iaVJlUlRYZGFnMjJsdWxWSEhNMXdjeHJ3WFpZVXpYK2NaYXJVUk9WN3dNSjVnbFBEQ3BYckNRcWcwbk9raklRUnEzYWp3ZEJiQ29mc2tPV3QvM0hCbVhmbGNYVUZTS2pZQ2lxbUZ3aDYzSzFvV2dSek1NdGtVbW5YaGZSN21jWi9PRHNwcnJKWlN6MkdCSVdWNXRhQXZ1MkVXUnRnK2RFNHA3a2tjSFR6MG1mZ1NWSTBJMXFneGVpbTZPWUtlaUdKT2JHNU5ISktSWnhxZW5hU1BkRGhKc1JBa0pIVTlIRExWWUpTeWU2RVlMN2ZEeHJLUjB1Mk9HSkpzZ1Jta1ZYeVRwUHhxZUZWcWhQK2ZRYnRWdzBJTEN1b091enJtV2xNZk9hODZITDZyYnc1bnBXWkZuRnpqSExHYklhWldHQzhYUEhwbnMzaE5EdER0ZE1hdEM5d09PYVNxUGhWL0ZxU2VYcUpRdGVLS1oyTm5ETFc4ZGhQT1hxMmlpWER1bFQwU1p2amJLV01KdmhEdFA5SDZ2RmpCUU4zSXZ6VkxmaGo2dlJsVk5BVERMSVYwa3FaVkNtMURSTWdtcmRaNkpCRTRNR3RWZXd5NzJleU1JdEZwSThYUnZaZmtoRVB5MDdzQjhyRjM0dWh5VWJPaEZlNFptcXZPNXZ0ZFoyUFBtREgxWmJobkZIVG5OL3laVm9SbWc5cGJkYUErNTBZMSt1Z0RqVG9IOFFlZWlqYXlVcmlRTzh5aytDWGFNMlNDQkd3UUY1WkZLTWo0eks1eWxMWXdKWXI0dThFRmExclNDSzROdFBMakNNUndZTW92SXdqQm41bksraGpUdFJhYUJ1Ujk2RUI3WE80S0pOcmdRaVIvUXlNdTA2NHVtSHhsVnRaQU55UlE0NTlYaHY3Ti9lY09mWG1BS1VERlJhRm1lZzJJbFFacW1ZMkJzS1dXbURCekFwSGxEZjFJdmpSS3VXeWIxRU02VnFZMUhkR3dUNERWNVVTWW9Cblo1cU5GTFhpUWt4QnJjaUJMK0pFVkhDWUs3emkrenArS1A4NEZ3eFpFT3VtR001c2RtYUtpMjhhdTNUbE5vSzcyWXNnVXBzcW5jcTFnSEF0QWQ2NVd0ZHFibFRCVG1OQXhEZTVqUVEzUzFCRFdHTk9wL0ZFTmtoM2VRQ3c3aXZvRjl5Y092RWh6Q0dOcTVGcFlGNlZSU2M4S3lqQm5EckNjbEowWldrNDBhc09xUkZRazBoeWdCOUhQRmhlM2JNajJGWlloSWxPaDcxdUltTzFPeFIzNnlPRVBSNG9LYmtiZTN3QUxxcHJVUlRyMTFMbTBiTmtxcU42bjRJTlJUWGVlNFlvYUFWZGJhdUUyejlUV2tkdUc4bVc5WVZPWFJqVG1PV212SWhSc2F0VFpsSzE2UEkxTW56TW9KN1ZQTWFtenk1eDI3S1pWN05WVzRqcG5KQTQ3TzV3YkJuNERIUitZYUlDdDI4TFRJMEZUL2lvQWdObnRSTkxqQ01ad2pvbDdRcWs3VnhOeW90Z3paZVF3M2dNdTl1Ulp6UmJUY2pyL0dvcU5xNHlLUWhGT0lDNFk2TWQ2b1JFaE9EZ3hKMGZHUlVTYzNzZllrMlg5TU5iWUVRWlNGVWMxT25va2wyTFpON2lkS25hcU8ySHdJNFZta3VlczUxekQzVXl4ZDR1azZJTno4VUJFVUdESFowdWV0MHJkVTRlcElXTVNYR1JSNXZ0Z2JkMm5Cb28ycGVCMzA1dHNhOE0vajZ6eWxFSmFydjBlYVpFcDNzbFVnbGsyUk5XVllrcnluSFE1WWIySzl4TnZ2SmswVVl0eC82ZFNDS1RkWkdRWkZCR3pFK1U1ZjNkbHduVVlGTDBpeEZMYWIrUGYwamFXR2FDVE1kWnVFVlVjM2taNkxPSjJleFVwNTR6V3ZSd0QwbDN0REcxMGRKcUhuVUY1TFdydVZnc1VqVlJtMC9CTHZpdkRQVjdYSFVsUUdqYStQMERxOFRka0d0Z2JORlZFR1hkWWVucUdJOFFZY2dzVFViVVptdGdSQTJNRHNiYzZObVh1TTRVaHZMMVBJRytUVVRlUWFEY2lFUEczSHVNNmlFakdtby83WWdiZXBTMkpLeTI0c1hoNEpXUE1QWVhzdWtqV0tOUWJmcVZnV1RwT2MrdWgrdW5aVHVqa2NPbzhzRVhVbTJTTVJBK0RlNFh6bHVuTXF5K3NCUUllMXl3UzN2RTJXU2UzUnRoSTVCTUMxWGpRYzlrV2JYMGhZTDlRejZGZVQ3bEFQcFZ3azI4Yk4vRVB1cFpjUkJWSFNNM2dOWW96U1dUckNNbUt3MURqU3lRdFpabXYxSDN5Y0o5M0NXcVBlYTJSb0l3eHB1MFJwRmFPWTFMRlZoVE5nRkRvanBvblRwcGpHYlR5ZnZYRXM2NlRFcktoTnllbjdrYXg2cjY5cTRvbkNBN083eElHU2hvU1NvWHB4WmlDRDBhMFA0TzdIMDZPdEdKN1hJWlQ0aG10UlpJNjVKcDRVeDNSbjYrMWNpdld0cDQ3SWNaK0xOMVNENDRacklrZnpFWENydDhtU3F3U216bCs3NVBMUjZUNkVDV2twSWVoVnpVY1padGJURW9oZ0Npd1MzSi9rSVQ2a3RmSGpDN09UTmc0NEpMYUhJTmlpTnBSTTBrbzZ2YmVaUi9oUmVyQVEwN3dLbW9OalIvZTNxVmh5R3oyek52bE1iTmZPYWJ0UHRha3lHQ05EUGtTdy9teU5qMlJ3aGN1U1ZwSVZQUW1Xb0F4RGNvUzFyd28vbnNreFNka2lWZE9ZZHF6WkcwcFJ2RHJLUEcxdU5xTlpkU3h0TGNweloxTFhDYktjVmRzMEVGbEdHaUV6YXFKcUx5VHd0c2FEcWsrUmtyMHQrMm40SXFzV1ZFTVBEYWtSQ2tXWEM3dGJHdmh6WkpNdk1uc29HWnVPR1JtNjJacDkybFZXeVpsNWpLbmFPWlJyZjFBRGEyTFhSU2M1bURodkpsTWtwZUJ1QXZPbC92aXBXT1hZQXNLWmt3SEh0QVF0aW5FeWNuc2FxalJSZHVDMmxVdWxlaUk4MnFFU2JwelJqeWRMR3VwemF1MUl2MDR1Z0ZDaW1uWTF5TUZVbWJWVE14UUhjYkxISWN3Yk5yMThMOWxCazN2a1FrUFVva3BvcXpHdnBCSXNGdXFyNFJKbXlQWmFmRHhhTS9SNnpOVXdiTFJ1NXoyc1psZEtOMTAzWnluVlI0YTUxZE4zYWxXckhoWEs0c3RNeXh2d0ZJWWYwNXJpaGpRMDFlNWx3YXdMVFFLSkNqRmNiNldoTWp0VTZwZnZSSXQxY2lSY0JrSmNyT29ONEs2YWVjMWhWcEZSbm1UTmthS043M1podEloNHNGbW03T1BwK0NBenhEZGFTU2p5Q29jbThMeXlkWUpUVm5BaXFRSjE3T3NBL3pabXQ2VGxQT0VwdE5WTTlyN0NvbVlXL3VqTW5kemRFM0tDbldkRkJ0TzQwekh2SEt6UUpDRzhMa3FZeFBlaHZWQWtxL1RsZWJZUmxRc2pMOUJMVFFoQWZ1VGhsdE10eVlpK1oyb2c1UjZ3UTR1UEd0QUo0K3FiSksxczJpOHJRUm16czdGbzB6aVdaVFRWWUxOSzBVZDhQUVQzYXJJVDllR01FVGViRGMxMHVKZFZLdU5hMmF2b2dQNVovVGE3OWtzcHNUYytwalpwNWpTT1lQTnN2c2lqZDA5M1NGNk42cWgwU1NOa3BHV01LSFdIakx3L1FSc2dxMVFROFBwSElkOHphQ0FFNHFpVVc3a3hBcnlubnlpRHB5bTZHb2w3UjhtQW1paEpoalhOSjA5SUhCS0RaalFISm1aTXlhV05mZE5kQXRvUEZJazBiZFJIRWxzd1dLNndWRzMvN1l1eHlhbU8ydFcxQ0F4YXVCN3BlMFUzZHRrYU1mdDIxNytKb3g0Mm9nakhCYWh3eUJpcHRjWUthTFlPaVFka3ltRlNYNVVwd1dlSFZOQVJzNWpvaGZ4ajhlWXNrSEtaVHJtUFdScWlMbk5uTVJpU0VPMmFYbEhjRUpScTRKL3pzaWRhdjh3aGxsdFFvRWdPOUU5aGxLbE5ERzJHVDF0Ums3b2ZxcjlteFpvelNsV1lTd21uYXFPK0hRUDlYR0JQbGtnT1E1V09YZmhjbktnc0k1dTJxdUpaVHgvS2lnNGcwVzFPbGdQZU1NdFMzRzJrVFI3RzkyVnpOdFltRElZQ1BXNkxpN0Rtbm5DYnAzbGRwZEFnVVE5bTdrTWR0a2R3MHRIRi81ME9FdXVzMVFXRS94NnlOUFhNMnMydGd4cURDWWt1ZUpjM0ZjMWpmbkdMUVlpNXo5R2JMZ2NscFlMaGwyTU1EaVFja0d0cUlsZkthVFYxMTJxOEduVnNzSkZHYU52WTExTHBpc0FuanNSaklyak4ycGs2d1NDQ29jWkFGWi9ITUhacWJPRlpyNnJSR0pXUHlrM2RrV1NIWVdkdGludDg3L0FuNnhEY1pmN1ZHUGErNGNQUnJ1OVNUeFRVUHlpdWNickY4VHcwK2ZOanVMWDlJWTZhK0xYekwzMUtQNm1CVjdhaGg1cWNhbHVUMkRHck1PTUlzV3g2Z2plRnU4S01Qa1l2dkc5U084V29qeHRzQjg3TFJLaDZFZEpOVk5VVzVoSWpHcnF0SndiNlVjbGhtMnp6cDFaZCtUYU5KQ01ncmRUUTlVN2U1R1JuYWlCWkhvcUNTMjBkTWpsbzZ4U0xta3FhTnBZMllsaDRwUml1d2VNWkQxYUo1MjlRSmxoRUlycW9jSUx3UHYyVlBqMGtNelpGSnc4YTBXc05NNWlaNVR1TXhyVzBSYkVaRDJkWGpGdTNvRDVGN2Y0eXRXcjZGZlB4aEtmRmFmbGRnODB2UkprNngvSEdhZmE1MStCSDI3c3hVNS9qblFzTzZZdGU1cm04ZWhHSUFBQjQ0U1VSQlZGaHM4cHd0TllYSklYWnhwdFlvUDBRM0ZMNlpkcGJHcTQybzBaWlNveXhlN0UvcEtsY1JBNDlvck1LbExoZEZmV0hFUGtrZUpTOVZTQks4R0xwanZ0bTZ6YzNKMEVZRTdiNUZZV0lwL0p1Y2k2dVdrQUE3YTF4b21qWldWMk5hZXZqUHpVNFUvWHdVajQyZFNFTk5uV0FFUUhDZFV5N3dQaXUyamp1SE5SNlY5cmRBS2hzNmpkVWE5bDU4M3hpZEp6VnQ3SkZvejNkdkFuUkw1SHVvYWJzRnV3Y1RXdDFTSTcyOE9OUy9FYzBBOHk5Z0x0NEo5dkVSdGtYYTlPb0x1N2hISEhjN3o0SkJhaTNPTEh3NXpwWmFRdlNFZ0RaWEtSZERHN1dYUDBVcDVuT3MybGdJSTNqTlVnZUVNZS9yczB0WlNKUGp0a2k4QjFlS1JxSmllU3VJWGpnZFVJaDZ3UlZrMmJyTnpjL1FSa2ovamtXSURvOW1qdWdZd2xsTHQxaElabW5hV0Y2VnBPeExpVzBXUkgwT29uaW8yNWU1MTlRSkZnc0VWNkprbnVQcWRSekt0bmxVMnQ4aWFlM29ORlpybURGaWZBTWs2S3RuRWFncjJ5R2ZndWJBNktuL0NqaWV3NmpTZWo4OE02THllakdPMExLZ3JHemh5T0g1MmVNYWlEcGtiZjc2TGp5aHVhN0g4RThKaG5ZWStDUURRTHdOUFZ5bHpBeHRuTTV5cjJHczJuaVZrQWZ6dG5JWmphT29DYmNrTEZCRVFGTlhSVHg3aG5La3EwYnJKUHA2VUZXSWxVYXJCOUFIc1pabjZ6YWRnUWdaMmdneFdoZEo4aGt2eVpiNDRPK3NaWXBZcEdoak1kcWg0WVZDTEJyY0Y1dFJYV21vbURyQktJRmdoUHQrbTBWQXY2YkZLTUo1RGZnYlMyUkVaTFdHTFZvbWplRzVwTW9vWUZxbnVlY3hhSVRra3plb0g1UGFQTE1yWmdsNk5wTmJGa0xTcWtHSG4yTXZwZE01dHJWT3M5ZkpEbjNFRHFYR2dTRjgxS2dWMmFDQlNkbzRLMVZXRUR1ZVk5WEdqdFZIamhvWVVXaVFacjFVRk5VQ2NCc2F1ZndnQ1U2cVdPY0YzVlY2S1hwSG8zSUZZTGJGckxKMW00c05mYzFTTjZISzJuVHk1MnMwVjd3a2k5NkNkZFl5UlN4U3RIRkN6b0cweEtvMGpVUFpUcnlYczB2VGFIMzRvTUJEeFplelo3eTI1ZThwTHFBYnJGOWg1RGtjZi9WT0E0SFZHdFpYODNKcHdYbFV4YUJCZzgzbzIzYWJiVG8zaHRzMGJvRWNWZGVwWjFxWTJUUXc5VjAvVGg5dXR4eDFTQUdOWENaSGtWeVFOL0RGUXRWY081bWZzM1F6VFk3RlJyQ2M0UGVUdFhIYUxOZkZjWnphQ0luUHYyZU9Cb2sxRnExdk1aUUREOXNCanljMG1xcFlnTkVzV2E3UmNYV2RKaktYMUcveHJnOXVXR2ZyTnNGU2Y1cmEySkxTRHpwOFI3K0JCMFlZSmxwNEorSkJsdHVzSll0TUVZc1ViWnptVmg3alJJZUlsM0VmaHFZTjdvUFVpTjdRZGFJbnZvSE41VGFZNGtvN2lSbHFSdTJMVjN5NEVmRjBQS1NSSXRMTTFzQ2dnN1dPR1hOWFVOQ24ra3RXNk9vM3NyVGVIdjI0TDY4RmFzMUhqbGwxQk9tNTFnT0NiejhxWXZHRklJQ053QkdIWWRCbUJQWG9LYWoxTnNyWTdCNDBTWXBvSjFrYmw3S1lHZVBVUmlqV2xleXRpaWhiVXNOWXhHVnRTQlRIMTRKcktBUU1rTEFsQjkxblI3L0h4U2IxMjdMU254bTdUUlNxUDAxdDNGY3NZTmhIck8rcjBuenQ3TkhjVmkwWlMwMzBXWXoySjBVYkoxVjlFTGV3d0tBbjVreTgrNzBlTWRSMEFtY3lWTjR4bDBXajREbElNVngzbTM1d01kNENCVUcwK0dYSitwK2kybXFXWkxZR0JoM1VHMmcxbEp4RjBsdVZRYXhyZUJyR0tsRHpvUU8xUXphNGM1SHhRLzFJSFZDWFRkb2NPRHFjVk1RV0RYcWl4bUk3WW1Ca0lmenBEMkFsYUFZOXNVQVdSdWpVTWV2dkVwQmpRL0Nha2c5U3lVNVpsQ2piTzBadFJEVnYyZ1dteGFCdHo4YzBjMUxmYUJ3ZlgrTlVyTTBqQVlHb0hkQjR1cytPRHF3Sm1zUithNHB1b3BteWRadmdxVDlOYlZSL0RRYjFaZFVLaFRWTHJUODRzNWFjWTRwWXBHaGovMlpzNE9NamJteHNvbnliQXM0cVV6cFdsS1lUbTZna1ltZmtKak0xbytIb29WMVBiSWdnWEFIZExrdHgvQ21ZTTQ0bDVCZ0JhQStwSXlXdWlSMzJwWWJqQzE1Y0FZdG9DUHB3bXhVRCsycVBlVlR0Um1UY0dKYXEvbWxHSTBoL2xUWWdtdkRyWXJBSzVaZ1U1V2txYlZUWlpQWFRUdDdqeEpNdlpldWYvWFVhQkY1clBKci83UkJ5OGZ4OWp6NzZrZGUvV0kzVy9JclJpLzZnZURGWGptZGZSSE5na0tCVGIwVEVDUThJdk15WVFHSkhVL1ZabGRIRkhtdWVETWU3Tmp4Sy9oQk9LeXFyanpxcFg5Sk83TGV1SWxvWnUwM1dRdk9ZMnJpc1RDY3dzMmhqbG81SUpBTFJ0NDdOV25LR0tXS1JvbzJsbDhVTDdMY3FnakFaeVRpQS9ZU3N1S29UUUlMcThYNFl6WTNSdDQ2TGRERVVLajFZUjJQMkpBZkRNNmVZSXp6SmJBMm1WaW9OTFczNU5QM01vbGpMQmlWeVdHTlpDei9FM3JEaGdSbXhLT3NMZFFJTmxobktpTXN5S1g4cTBXaCtlWTl1cGZLWkZTM2gwZ29UR05HcTZ3cFRYbzNNNHdjd1VZbXRGVGFpOE0rV2RWV1F3US9xSU55TkZUZC9WRTRhdmN1U0sxVTdPYjhndWgxbFRxSjI4aTRNY2J6QnZnQ3VERjUvalhyc0tOeGJ3cHFLNHByUjBJZWhsSVA4MWowNktNbnhOcm5mcXNxMlE4WnVVK3FoZUUxdG5GZE1hMGdncmRibWMzVXUxY1hva3A5WlM4NHVSU3hTdExHNjNuc3dxaGFNa3ZqRWRTR3FqOWdpWVRTcVRsVFpwRmdndnhsaGVaVWJOSVZ2WkJaaExEZGxOSWJxazlOTldkT20yUnJzaCs4Z2EwK1RmUmdKNVdpTStLemM4YVVGTEFzVU40VjlWU0xQMGdUbTZDbVlxVlFpRFVWd3ZXTVJnaWttc0IwV0FXd2F6Q1AvMUxYeFFVWm45MXpHY0xaTHlaKzhTWWNVVFBnMFFIKy82L3VvUnpncW84SWQ3WWhZN1NuRkdMSDdzV1ZKVjZaYkVTR2l1UVhCN0FjSkFxTFYzUmFOS3dzTWM3d1JGTUZXRnZIMkZxMTlRMkc5YnhnbzZCYUdBODBsNmVyeEZNOCt0Uy81S1l5c3R3VkVleDNkTmxHbTFkQmNOSXBUaHFZMll1TkdsZ01ZcWFIVTJ0cmtveWRPOEtSVGE4a2pVOFFpUlJ2TEs1UEhESXVnV0JlaXpQaDIyTGlLc1RHZUdqV2RBSGJiMkQyOWpwYlQvUFFvVkRoWUZzSkxaeldpYVZLY0F0OWkzT2dvM216TkREL09ySWpKaXBIMW53OHVIemFvOTIyRS9BY1d4ZjgweFlncWxiQ3E5Q3ExT1pReFc4bEh2WjI0QWVpY0ZaWXFsUkFEcEVFZVd0TzZRWkFXUkNIczkwNlh3aDBxYjI5b1BSc0VuM3lnUSt2NDVuZTl2aWF6VXlFVmpqZGFKbEhQM1AzZkZTTDU2TVAzMTRLMzNmOHdwWHp6L2Q4WkZHUjBRMFMvNlYxclNkUWFSelhRVWhSRWpVLzIvOVZqUDhuYThLYjcvL1JQLy9TeDk1WnBoWlFwREJrckJwYVFNUXI5WitrUHl3cSttTURqN2tqc3QvaHNoT1ViMUczVTJqWGRuaWpOMHNhcDJLb0lDdVFRaExPSDdNZllNTldFMnpLYlZrc2VteUlXZzdVUjE2OEw0ZGRSUmdVc0VOZGtPVUZ3bVprMnZ5SG1HSmFpNnNRbXdTd1kxRmN4R2xQY1hrbkhqOGoxVmJYdUFvTURrV0krenluakRFOHpXN1BNY2RGL2JMYTBHaFRLTno0VmZPNjNDUGtIS2srNUZ5YVZNRlFuNWhZT1FHaGxuVTRaZmVWMmxWUkNkUm5EY3FQbmQ1MXNza2ZpZHh2SkcvN3Y0L1NuUU9pTWVMUUdPQkhGSFFMYy9mZFFSTkVuTk5ad0dEQWl0MGJsbkx1bnFYeEY3a29jdlVkZnpJcWNSbTN3bEVHMFgweXBNaTdGVXhjRnFNOFgxRXg5UmRSWi9FK1Q2N1hnSGVGTGxiY2JvWUFTQVRhaXUvb05iZFR3R05SdGN3K2ROOTA5Y1FlQzA1NWFSUmo1S3pLOGY3d1NUSlJmUmcyMDl3ZWZhWEVia0tYcXRhUlJhV0l4V0J1cGVmUlc4dk8xNHI5clJUOVNMU3BSQ0tHY0gySXlJcUpnQ01iRy9CTDVwU0Q0Q3RoYU9HamZMYjRrc3VnWWFWZnRRdnBOaG1oOUpQbEl6N0xXVFlpMldsUGhOc09zcXVEc0xheWxrSGIzNFI5TFh0VFRJcXM4TEg0UUVQeXU4Qmo2ZDZuempmMTJITlI4VTByM3kyT1d5Y2dNeCtydE9ZMGFBK1d4SGpGRTZOVzBCZVFtRllxRnpsdG9QZXRIRjg4Lyt1ajVDNkdzekRRNStodksrcWtuWHZNNjJsN3ExOXdFdVhUeHZrYy9kdUVTc2xTT0x0SHNsMEtxalNJYTJraWpQM2IrRWlRdWdWcmpxQVQyTmZpVWhHVHZhMW1qakQrS2ZjVVc5MHFmZ0JPc01zeUxMOERLa3VLQVg2MVdpa2pvTnlqRGdVSUZDeU9DSjduYlZITEZEekhaVTRKMFdOeVM0WW1RWElTTW81TkNja0dic3ZSYTBneHBZakZZRzluYmpYU1pUY2czTkdUNXpJTVZHVTcyTmR3MG5maTdGTUwzZy9RM3lHR28yWXNkelRUOWs4UEhveTBSblQ4TlZjeVIxMnJOUGwvWVRHbTl3OTV1bkhyOFl4Ly83b2JPVXhpaU1DSDJXQXFXVklCUmNjdHRKYUI2cCtXT0IxMStScXNwdVFmVU0wZVVlVk05VlY1Wi9aLzVvMGNPZjE2dm41RVYyOXdVWXU3K0NxYmNqZ2ljeGhNejZlQmw1VkNWd0JTMnJtY3NQQjRDQnlqWHN5SmVydnRGaEt2Zk1ITnZpWFQ2ek5CdEtybml0N1N4b29yd3hIdkRyMjFRNm9XSGp6N01QRFFBWjlVU0E0SXhhbk5DK1hld052SzNHNy8xby9kOStML0lITUx6amtlT2ZubE5CTmhUMTRtdmZPVHdPMW4wYjRWdjVoNU9qREZ1aC91aXYvT0pjMlBWMUZPck5hMW9PbzVuQzR5bGhvYkp3bER5Q2d2STlaNWxZZmEzSmJYdW1aUnJGb3B5WkFQSTVhZG04TktNZlZNOWRXNmpDcDNUVmdvUXYwUW9SMVdpeXFkSlZEdGZUVG1KSDZMZmR1WEg0bmxEeFBlMGZRTEV1dm9OWnRjVmtZRStNM1NiU3E3NExXMmNVYzA3aFZEM1dyVk1GWXZCMnRqUDE3dXFUdWdWVTBLWWoycEtFS2JKZ1JaVUFtVXp4Ukx5TUpJLytsS0djUHJIUTBRc25oaGRkMWtRWXN1akxRdXp1YzRUckw5OXhmTHNDcUVYeTAvMDFoVTl4NzQ1dnV2Sm93cnRDOU9iTTZ5bURMMmpLcGJ6S1liQzlCc3QzMUEzTUFYelpXVVV0MFkvVjc4aEErL3VpRU9HYmhObEdVOUxHOW5MT3dhUkhiUnFpVTJVZFp0TWlSbXNqYVcyUXBydVZYVWlrZHFhajJZT0VtaUwxaUJwdGdhelhadGw3aXM5cUg4OFJPRTlLNlJIM3NDcFVyMmE1aXdZWVdsUG9WZTlYV1ZEcVM1MFFOekFnWGFqMzErbjBKZmp6WGdsZHRSZVdOd05sYWNGclpvNGNqL09aeDhjT1ZNd3JBclRRMmRlaWh1TFBjMFY3RXJVWWdKWHYyMGFhL2NNM1JZejFIeVdOZ0o0amNBWnNHdUpNNWVHazFSRUR0Wkc4NnMwSWxmQ1U5V0pCQks2Z3cwN2J5SSt1Z3lXVnhOb0Y1UUpqNU9ZcmNGc3Q4ZFNacFVlMUQ4ZW92Q1dGMitXaFlISFJxL04xWmltdWhiN05WOWRNZmhETWNLSjBacHBRVUhaUWlrWWdxQ3hHbDFnUWxzdTAzdUk2dWJHNk1weGMyckY2dUVtR0RLMm9tM0pmYTRSc1drUnVTOC95OXBKcjJVTDUrcTNVcnpydzhqU3UwMXdNNStXTmdaMVpWUFZwQlpodTVhcFlyRWd4bm5CUTN1eS9SQXRabUJBMVlsRXdqbzEvK20xUWVGY1ZnWkxtelh0UDZzMVdFdGdVb0pUVS9vSExNcitJeGNPbGNqczU2TlhiejBtRFdPdjdndmpDc3ZsSjdKejVXVUREUDg5Slo1ck90TzZRaTloaU5CaUxLQXNOd2FuSWJnTW1RVUdRYnlGUGlRUFp6Yjh1blVjajE4TTVUME1qWGhXUlBmcDd0R2NNdm9Gcm41amhvL0lRa1VrMHFEa2JvdUpkWit0alp1VzJhYm5vQ0c3bHFsaU1UV0lyZjR4VmJzOE0wYlZDVE5OaERISnIrTkMxNm9JNHlMNWxkaXYrV2FNQlNiR2ZtT1RkVm1LWXpXMkFVcHRqVXNjNklxMXY3anp6dGVQWVUyU3pCMUxyKzZaaTNjUTZQS1Q1OEFLbUZPeDllTk1ySy9vaUcwOS8zaEMyaVkyaXBnUUZScFBjVHJYZldHWDZORW5EMkZUdFNHNTFKbTRJSWp6ZVlrcDJ6MmJWYXdWbzk4SzczNERjcFIxMHlwRHQ4bFNEWSt0amRxN1RRYTFDRnExekNBV2o2eUkzUFl6Y1QvRUp1VXhpazRra1VCaUdqaXdVVFN3VlV1Z2JTcGpKQ094aEx3a2gyY2xLZEc4WnJNeVpkU0pocUJ6MUNhYVVGYUUwMG9QYTVWUzMwN25GZ2lTendsN3RFUDd2WVQvd3ZVVWVSSnhZM2lhQno1TFltRThockpNbHBoaHhuQzhRVXZCZUwwalNvTzBSSDNWbE8vUlJoY2greHVDQ0NhNjNtOFZxc0tZQzlkaUNxck9rVGdsZDV0S3J2clIxajAxVE9zb3pXWTlRUW14NjVwcUxYRS9vS0drNS9VbTdvY2tNVkowSW9tRTNmRmpsOGNqaW1MU2ZCVHNteTIyV2lQMUM1Y01wQjJUYUY2SFlyQVUzVDFQVnhiWGxEbnQya0ZDdGM4cDNURWoxalZ5K2RsQ2FsR1pZb3VDSW9IYnFLSWhKVFdWMTdseEtZaGFTT1Fmei9FR1l4NzNLcDBSb3lteEl3ZGVldHUyamFzY1YrSmFHZjBXRXBneUM4YlFsTjV0TVQvRGg5bDZ5NGl5Uk5GSVI5Q3E1UW5GSW5FL3hDNmF4eWc2a1VUQ3h2TjVaU3hiVlB4NnBnNTBSWFYyYTRSYWdhb3NwcmhFOHhwajdncGpCOE5qalhrV3FUYTI5cGlmL1VtY1ZwZVZVYTB2NUtJcERPY2V0QkZmUVpKdWtUd3YvV1Axc0VrNUxrRzltaGpIanNWWHhQSEc3bGc0MC9kUzVJS0VYdFZpbmFiZENXaENRNk92ei9BcTZQMUdKOVFObkxUcnk5cjBibk0zNTZrblB0QWo1UHBYdmZNcE5YM1MwazgxbGZtdFdwNVFMQkwzUTZ5U1JZVFVDUkZoUGVmb0hML2ZqdU5uRWlVM251NDR0ZFVhTEFXa1JGU0VYWkpvWHFPVE9EVjZsak1zaHM4RWZ5bTBHRkVGK1NKV1hEM3VheXJiSXlXaGEvdmlXT1VhV1M4cXQ4cHh6bnpGWkRDZXNINWVXZ2hob0oyU3cvSEdHek1XVmZ5empJU0NqQzBnZUFERmNIdTRxWm9iODFDMjZzc0V1ZFZ2V005RFY1WWpFMWVRcFhlYm9OU2VzRCtFMjFNU3B1SVJRNG5WdkdZdFR5b1dwYmJHUGtOQTZrUXliZXNvbUZhSDFkNU9BdTJjRUhhUmJnbTVhcGxObzRlWVN6U3ZGOFF5THo2N3JaQ1BxZ0o4TG5HYVZvM21ydWhtZWJ3NlJXNTAxRVZVNTFoVWVjeFBEREI3Y1JFL25XRXhFMU9mek5kU3Qxb0dzMXBVeHJ2QmxGRXFiQmN4eU9LSWVJL0dZcURaaWxMeEtKYVBXOGVDQkdHajM2ZzIxbUFvTnVJYzhLVjNtMFl1QXJoZ2R1bjhmYmpHRzZwUTQxVFUzTlFRR2VUVHJHV21yMDdLM0xaSE53RHNkRHRHNm9TZEpHS3VrbytycjJFbHowZnF6Z25MYkFsNVU4eFNOTGtjNlVPeWVmM3U5L002RkI4V1BWdDgzZUZQOFRqMmwzOElUb21RM3JwaWg4NitLUktFSjk4azB2K2ljMDlEK09tZG53Zmp3SGg5WFhaZm1aZmhXTjJNcmZBOHh4dDlhWGRtclU1TGJ1T0lyOGEvVXB3UVIwMTkrTTByQ2pPajMyQXk0VGc3TkliVzFHNVRHR2J3VHFyRHVKdCtTYS9sU2NVaWNUL0VYVHFORlRxUlRCRjg0ZExQS3FubVQ4TEZTYlA2WU9RUThwYUt5R1kwRnVZM3IwV1JDNG1HYXFBY053cnE1R2RmR00zSkpLTktLWFRJelJwbmhrdmora0pwVkdXNCtIUzFTZGxGRWNmMVZtTi9OdDltYkJWMWZwRm13ZGJmV25KV3M5K0s1T3ZvVFFneDVDWm5QRWxLd1Z4SHBUSTdvVmdrN29jTUtGam94QUFTUGFtYUNKcDUzR2kxQmhaTkxXWTJFWDNRcnJRZHgrWHpWWjVOcENlcmlVbDJRa3VaU08zVTBjWk1kTWpoNzlhQzRNKy9RTWdQN282V2R6STNMS1l5bTU4RlkxQk41aXBUbEUrM1h5VjRZK3huQ1AxQWZLS3orcTEwbzFHc21odnlpZG1IVENpcHk2MHNQRTRvRmhORE5Fam9SSmJxVVpyb3c0NHU4bVgxc2dVSXJOWVlueWJlNTZ1MTBoVVhzeXh4WDExTG9wckxJMUhUNm95ZHhIRms4WFAwalVGOElvbVE5NDJNWnlxalRYRUttRXBKUHplVWU1QW94bWVMeFNxNUdKS2pRY29ZV1AwMkVlSnR2NTBNZFRzSnlaTFlQc2pJNUtSaU1XRlkzcG1LalhRaUV5MklKajZSU05uVXB4aTdOWnY2akxVNFB0dGtUcDJFRXlzY0phZzdQbW0wbzBqLzRjY3ZoRWYzZmZmYUtIaGw0NUhyZUdPWVNhb2I2MUxoQytIaEwrUnQyOEpEaDkrUnJTa25vT3BsTmc5WUlhY3RGcXpRMGVsRVV6bVdCMnU3TlhWamZkYTdlUUpzQjJmOUo0T1QxZFNKOFEwS2FqRm42Y2NwWU5iakRienVQc1JxZGw3Y1lUekxWcWFWdlJnUEdXbWtTRDhqc1JpWlRreXZxSTIwV3pObnJsMldUdXVZVDYyWDVXK3FaeDFXNmgwUlVjOSt2SUdEaFlQOGJTNkdOL0puT3ZVYyszbHN4ek1TaXpIcGhOMmFTZXNnb1pTOERYTnFYVlhNczhROHRWcU50Q0NjNTJXZTc3UTdOTmxyVWJvZFVKeUlkdkd6Tk92TXhHSXNPdUZvVGM4Q296RCt4VUlxOHNXZlNDVzUzUW02Skx1TmxtY2FWWENadmgxTTFlQnROYVhLZzcxbkpoWmowUW03TlhNa2o2RXdHQ3VmbWdPQlBNY2IvOXIxSGJzc1pWazNQYkprOGpSbmhrQ0dlN3RuVnJjN3V1QWN4eHYwanBxK001NFZtY25zMDI5V2xwNXVqQWhVVCtzeTZCamJjRHV5eGxjanM1NTdUNVNoamM4UDFjaGltSGxwT2hSL24ybWtDQ3prUEh3ZGFlRjNNN1BzeHh0TUdlTTM5dk9CZHRuYUZjaVgzMU9mSmdLVnJBUDBhVmJxYmlnTCt6TFpEdVAvUjRpWlVieFRtaHVaUXBqNVNETTNiNTloeEFnVTVNOHNqNWl4WnpjWUFTd0ZNKzJlRmZFaktOU2x2bmlVVk54bDQySmtFcDJQUDNzRXJxcnZ0NTE5ZGU2ZUduUXpIVzhVWGtTWGpOUU5mUmVpK083YTNZUHFiZDdTeXp1M2VRTnUwK3BuT2Q3NDNEOStIZGRFK3ZjV3VKQnhtMEx0cTMzYkl6RDFYaEw5L01sNG1uS1prTy8vTjBudTVYL252LzYveDk0YlVpV1ViblU4OWZCY1BRSzNQQUlMNVVQOFd1bC9HbHM5Y2J5UjArMk5yUzZlc1VmZ2xrYWcyUHFoWGZxNVVlMisvU2hyVEwvaGxzK2hQdDU1Qk81R0JDNnpWKzRteHJkWXErZFR4UnlmQ0xnYnU4dTMrVTVHb0JCZVljMnJqK3R3Z041MHkrZHlmNkhxVHU0ZjM3YTdDWUZyMFVsZ0tlUDVmRzVzU3ZsVUVkUWJ1Y3Z3R1R3Q2R3UUNuVDNlak0weGZaa0hYMnZQNjNidUNHQjlJendDZVJGWUZDL01iNDdwWXlENHhuQmVWOHZiQ0UvdkViZ2pFR2crR0RXRC9nS0VkeDRCajhBWkl0RGhlemowSS9mcloxZ05YN1JId0NNd0lYZFM2K003Y1BRd2V3UThBaGtRaUg5RElmNVZtUXpaUElsSHdDTXdjZ1NhNGpSaFljaXZYNHk4UnA2aFIrQnVSVUQrb2xoZi93YjczWXFIYjdkSDRPd1FDR3RSMlhYL0VZdXo2d1Zmc2tjQUNCVEVXL2FMcnAvZG5YdGRlTTlLaE5ObmRqMWdIZ0dQd0RnUldNQmI5cS9HeitQOGs1Ymp0dzZuNkp0UXh6VmVmbDJvNVRpcjQzbDdCTzVpQkdhZnd5K3YzUHNlcUozalo3L3E3QTROZnc5ZlRxSjNNVmkrNlI2QnNTSXc4Mlg4SHRTN0hvQTJibG5sWE9VWDJ2aHZOME50dmZNSWVBVEdpY0RtUmxEOE5uSjB6Lzh1aSt1cWNXa2RRdDd5MFpEd3ZWWjVFaEtuZTU5SHdDTXdTZ1M2WWtyc1d4L05ueVdIdngwRXhUL2c1NUN0SzZNczF2UHlDSGdFTEFUcVFzbVdyRmYvUzBjcmpMeE90MTNuNUFVNmk0V1A4QWg0QkVhQ2dEeHVMQkxUVkExL2haY3dUWDhWY2Q0dkcwZUN0MmZpRVVoRVFOa3BMWk5kald5Qjc5NGdyck1hQkp2NDc1MUh3Q013UmdRVzJBZXFXQUV0NHhXT2VmbHpUMDJjY1VpTGRveVY4YXc5QW5jMUFzcTVSWjBhcElwYlhoV0IyV2VDb3JpeUkrTDgweVBnRVJneEFqaHVGSzVsdkd4Y2xJYnIxR0d3ZUZPUSthZEh3Q013SGdSdzNDaGMyZEJHRVk5bnVMdjh2QkwwWG8rQVIyQU1DTWpqUnFpY1lha3FwYlZXRkRvbDNuczlBaDZCMFNGUTN4TzhDZ04rd1hSL3I3TW02SVovem5WK01VUG00aWlLeWxDT0ovRUkzR29JaEExUm82VUJIK0lvL2RRb3p2NDNTYnlCSzBxMW45K2NQRVhieEQ3R0kzRG5JRkFnc2kzbnJOTi9tUlJVZnZtRk9EQzByenFnQk1uMEpjUnJvd1REZSs0cUJCYmlnNHNta2VlTEZnUk5Nb3BObkZicWo0MC84WnJYNHJXUlBhdDhIK0VSdUFzUW1JMjFzVVhhaVEzdU8xNjNTaVJPVEtna2I5cnlQTE5ReFh1OE5pWUM2QlB1YkFSbXBLVTZRVWd0YXV2RS9ZM0lKeDdMSS9tOW5NS0xCYitFNSt5bGV6NC81N1V4QVIwZmZhY2owSlJxZGkwMkkrdldGM0tXNHlsMDNJaDRiUnczd3A3L3JZckF2dmpwRGZ3VytKV29rdEFIVS9uNnAzY1R4MnZqclNvcnZsN2pScUQxNldqcjVuSzhoNE9qRHVQK2VOQi9kdHdWa2Z5OU5rb292T2N1UXlEOEVUNGxMaEx4WmJnQUg2Mnl2cEZUT1RnMVhMdzJuaHJVdnFCYkM0RzVvK0NuYitDV3pjK0VSOEpPUlFYeHhhcTJYcy9ldGg0ZVk4aHI0eGpCOWF4dlpRU1dyZ2VGS2prZmtoc3JTalgvK2FYZlcxV0M4SFoyOVBBWVExNGJ4d2l1WjMwckkwQmZLQzcrbjQ5KzVQZU5TazYydFlpaXVZN1VVa2NiOE5vNFdqdzl0OXNHZ1ptRUt6WXp1bVU2SVk4aWgyL1oxTU52MmN1UzIydGpGcFE4elIySVFIUFYzYWpOSFMxK1d0NFIwS0x6QklxdDQ4NWhMVU1PcjQwWlFQSWtkeUlDKyt2dVZuWFh0UGlaazcvQmNmVjZjTTdjRzlMS0VBR3ZqUUlKLzd6TEVHaXBtemRLMjF1S0g5N05MRzlDNlZuTVVHc25tSTZQTk0xVUpleTFVUUhEZSs4bUJJeHZOb3FtVHhsWGIvWlAvQzNWQmN5dTg0U3ovV3VjWjVvdStvNHlLdUMxVWZTQ2Y5NWRDTXdkdTl0N3p0amNxY2Vmc25KblNJMmRCSWNaZ2grbmc4TnhwdTNrdHBIWHhsUXdQY0VkaWNDU01RZUtSbGIzaEk4L3l4dDZPSCtvQzIzYmpPNmxmL3E4N2U1ZEV6eTlOZ29rL1BQdVFtRCtTODcyTHBrL0FYRHl0eHZMSzBIUUkxbW1XSytOemo3eGtYYzhBc3NIemlaV1Z2WG91Uk1mL3JOdkk0ZmlmUkdkdXhIeTJtZ0E0b04zQ1FMWHRwd04vY0t1SHIxdzR1UEd3amNHd1pUMVpvaGVTaFR5MnVpRXhVZDZCRGdDRTZQNFJGV0F6MnhrQWRScll4YVVQTTNkaTBCdEZFM3ZaL3Arb3ovaEdBWFdub2RIWURBQ1hldjdIazU2UHpjNllmR1JIb0ZSSXRBaEcxblllVzNNZ3BLbjhRaWNCQUg4c01CT2x2eGVHN09nNUdrOEFpZEJZREgrUXVSQU5sNGJCOExqRXowQ0kwQmdSbjcyL3lYMlZaenovaTdPQ0NEMkxEd0NHUkdvMERjNEpsNEthbjlQTlNOa25zd2pNQ1lFNm5RVGgxNGVENXp2Y0Z3UnhYcExWU0Robng2Qk1TRlFKUFJIT0pLK05hQVU2clZSQWNON1BRTGpRQUFmYVcwRVFWMU9nWWxsZUcxTWhNWW5lQVJHZzhBaS9UVUJkbms4aFIrdXMrNmxrUGhrajRCSDRDUUlMQkc4MlR5ZjRSc0MrTjJCclpNVTVQTjZCRHdDS1FqTTBRT08vWFlLMVZOUGZLQkh5UFd2ZXVkVEtZUSsyU1BnRVJnZWdkWlJNSDI0T3pnL3JGVGg5Z1pUK2xTUGdFZGdlQVN1a28rVFQ2UmtueUpIbDg3Zjk3SHpsMEsvZGt5QnlpZDdCRTZDd0JjdS9leEpzdnU4ZHpZQy94OEZxaEQvWFhBUHB3QUFBQUJKUlU1RXJrSmdnZz09Igp9Cg=="/>
    </extobj>
    <extobj name="334E55B0-647D-440b-865C-3EC943EB4CBC-25">
      <extobjdata type="334E55B0-647D-440b-865C-3EC943EB4CBC" data="ewoJIkltZ1NldHRpbmdKc29uIiA6ICJ7XCJkcGlcIjpcIjYwMFwiLFwiZm9ybWF0XCI6XCJQTkdcIixcInRyYW5zcGFyZW50XCI6dHJ1ZSxcImF1dG9cIjpmYWxzZX0iLAoJIkxhdGV4IiA6ICJYRnNnWmw5dEtIZ3BQV1pmZTIwdE1YMG9lQ2tyWEdKbGRHRmZiU0JpS0hnN1hHZGhiVzFoWDIwcElGeGQiLAoJIkxhdGV4SW1nQmFzZTY0IiA6ICJpVkJPUncwS0dnb0FBQUFOU1VoRVVnQUFCRjBBQUFCVEJBTUFBQUMvakdVQ0FBQUFNRkJNVkVYLy8vOEFBQUFBQUFBQUFBQUFBQUFBQUFBQUFBQUFBQUFBQUFBQUFBQUFBQUFBQUFBQUFBQUFBQUFBQUFBQUFBQXYzYUI3QUFBQUQzUlNUbE1BRUdhNzNYYnZpYXN5Vk0xRW1TSTd3cXhRQUFBQUNYQklXWE1BQUE3RUFBQU94QUdWS3c0YkFBQWIzRWxFUVZSNEFjMWRmWXhzU1ZXL1BkL1RNOU16QzVzbml0QmpWZ25HU0wvQXVzRVEwZ09MajkwZzl1TWZFLzdxSjhvR1hiRW5rZmdSUDdwSkRJbWEwQy95TDJiR1FBaUc2SXhCTURIRW52aEZncXY5REtMbzh1ZzIyVHo0eDh6YjNkblpqOW5kOGxkMWIxV2RxbnR2MWJrOURiczN1OU9ucXM0NWRhck9xWE5PMWEzdWx5U1hldW8vR3lCdmZDalErR3BzK3V4SlFLbzd1NEhHVjY0cEtQT2N4SnFmSWllL0ZoS3BjelhVK3FwcjJ6cWZCbVJhZWpyUStJbzFoV1dlbDFqelV1U2F1QmtTNmQ2TG5WRHpxNjF0K0h4SW9scm5yMExOcjFCYldPWjVDVFV2UmJaZkRFclU2TDByMlA3cWFsd1VKMEdCN3B5OStxdy9Kbk53UVB6R2NrVys1djZ6bjJKUHk0YllEZmQ1OEwyWTR0cDluUWMvRU81M3B0YlJVMkd5ZFRGWDY2OTkvcG80KzZOd2w3cTE5dWtmKzYxMzlHN3BvdjJNeVd3eEx3ZVZLWEpaaUd2aVdTN3ZZUXl6TG82NXZQaDRYWEhXRS90OGZDYm1XcFRuMFFXVEZRZXROaEhuMTRUZ2JRbUdRajZESE4rNHpEbVMyU3JLRk5tR3gzaE5MeTlZWVMrcjRtcGhQYW5zUDBjSzh3RVh4Vk5KN1UzejU5dVA1ck9yQlJxYmVVd3Q4ZHRKc3RubXNld3BlOW5OZFJhWE9VY3lZMFd4SWhjRlVyNHZpSEJXWW5vY2l4MERsd0JMNG5wSnk4elZiZVRZOVZFazE2ak9mVk04R1NYcVBCTkY0U0s4OWx5RjFMcGcrYXgvK3MxUHdHS21Qbk9PekQ3TmpPVmlSVTVnN3F0QzhCWnZyUmNKK0JDdElRMXdycytXbEs1ZjVKd3YxODJWV0M0RzlxZmg3V0FGQVJwNnMzVWtidkhJZXVJOGg4aVJPVWMwVzBXaEl0ZUZPRXpHUWtROXMrcHpnNU9jZE05bWs2K1U2a0M4a0d4aXNVVkRZU21ING9ZUlk2RXZpNzFpNHNxMWQvU1NWQjZkUTE2a0ZZN01ITjRjbkNKRmJnaEVtTFpnSnJ5dHZJUE1kN3dTelNMek5NR2FFZUxHSXV4bFA0aFZ1WEZCdk15ZzZjVVNmQVlQaVZJemU1MDZjM0UyaE1nRlE1N01USkZpYUVXS1BCRHdCaDNCeTE5cTRxVllIMmhmbUhOQWdndmNTNVpnTHllTXppdWdORmx4b1RXbmdMUm9QSGhOTGxIR3N5RHlFOG1UbWNHY2cxS2t5S0UwQWV6ZEJod0dhNHdFRVh3NkREL1A2UzdEV1JOUUxQNW9mMTZCTklnNlpLbHRpUk9DZy8ya2pkMDlneVJUQU1hRElkLzEwWGd5KzFTemxnc1VLWkFiSlBleS9FYVNITEJXWkhMRW13L3VLTGJsL05ZNnZMNjVUSk5rblRmb3VweWc4TFB3N1hDN2JGMG5rWndaV2VGUy9ZeU5LWE5jSEI1R1hwRklJMlVRL3hyTFFTTFBZZUV0aVJzOGVYaFl5TWFuT0xmNE14NDJHMnVSNXl5VFRuNlQ0dlZ4WUVLTjEwQ0tTellWUVR3YWtKWlNzQ2x5SnhOY21VdDVWbXZJS3hJNzZaelBLK1hKdGU3bGZKNVd5cFBSMEJlQ2dWVVpoZWtzazI1T2EzNVhSNHdOWWZmWVVDR1B2V1VLQWVCSTVGSW5yc3dCcmxXYThvckU5dWdxbXdOM0kxZ3JPRGRnZDVKSEhESDNFM25LWUkwOEJPUTh6YWkzYkVVOUVIWkh0ck02TXg1Tjh1dUVLek5uWEF5Y3ZDS1JHK3d6Q0ZPVUp2WXByR2M0MXdTR3U5bG5pV2FRYW5KanlIbldvZ2tNdzE1V1NjamFrdmtZNCtuazFnbGJaZ1ozRmtwT2thZE0yUlgzTHRlMnhuUGFVNmhlNGI2akdTZHI4QzdTTXZQSUNTZUZzZTBldzE2YTVNd2JhOVFWcGJpRU5NZm1QQ2tLVytaaWp0VnJjNHBzcVZ5U3lhaERjdndneVRickpDekl3amJpR0lKenJtWUplTkFTbTJ0MGloajIwaWRSdjhVN0dVRFlJa2FtQnNXWG1UY0hVYXljSWd0aVpDbVQ5ZWhDMDZTTDNMV3JDVUtmY045M1ErMHp0aDJ3ZldBNzVsWVo5dEk3c1dLT2VKWmFNRzYrekxhM1MwRTVSWTdZTnBBa1cyd3JXT0RtQnB6QklDVS81dUJWeEpuRXJNRHdhOFhTdHJpOWJKS01HRWNZdHd6dkFJRGpGMy9jZkprRGZLczA1UlFwZUlkV3FvOXQza3NENENMbHVGbEZyQ0F1d2oxcmZvTk04bzM4MXd1bnViamdjWXZieXhwNUNYV0Z1Wmh3L0xMdmRjU1gyU09jdGVnckVxOW00aGNVZEdkamZsem9STThzTk5QNDU0RVF1M0dzcWhoWTVWeVNwVnplNlZIRzdXV2JaR0J0WGpqQ0tibi93cXlDeko2RU14YzlSUmE5MGlybDNjLzV4MUxVWVlWVG5WSW1XUU5TOHZrNUs5UFpLajhRcitYMnRZWkxDc1R0NVdqUGtPRDY2NGtwaElCOGFsbEI1aERqS20yZUlndHlxbkp1bzV4Ly9NNzlaMjlWK04vcHVOZVlXM3hYVk41ZjFwS2Z0eWdKQTJFamw0dzFmcjN6NEs2a2JIeE1QSFFvZ2V6Qm90Smc4V2ZjWGlZMm9uYkZMeGR6OFdzNzBxSi9nTjdGcnlDenp5ejUweStmdi84a1Z4dXRJSXBjN1FuOXhBNFlVcmE1bzVwUENkRlR2bnBWbktlQTd2OGdGdkkxWXVUek43U0UrZHd2UWhscjN2WVBkZGJiNGp4OVlkTVhqemh2YmhDMHd3NHViaStka3lTcDN5L08zL2U3cnhNWDA1aHNxaDNITDg4bTM1VVRpd3NFNmNPVWVXSDBKVTFoUHI4Z0o1TDBmTTIwaEFHaVNIbWpSRDlob3JRVjBkT2R0Z1h4N2ltdXZGOU5rdmFIZHBKL29GbnBkb1cwS05SM1J3czQ5ejMxMkxmbzF0bGJramZJeUxONC9pTzRsRzJVQlBGaUNWVFVYbXJ5UGUxSVBLSlc2UFhRZ0cwYmpsOWVYQkFmM21sMGhmNUNLVlBtWWY0ZHordlRlVFRubnN2Y3V5RkVrWnUvZC9zMldML3o5dTNiSDdSaWxrTjROZWsyVG1TcXZJekRwelhwbjM2Q0ttQ0pkeVRsOGlzb2ZmWDI3Vy9pVmlKRS9JWnJxd1c0MWFyNlhzVGNVa2wxVnd5UzRUR3VmSTNvMnVpZ052UkU3YVdPQ1dxSVQ5N3p4aC9ObjltV01VYXE4T1JRSHZCdWl2TnBpc1NUR1libXI5Wk5aYWlvUDB3WkpTc2svODZxaWo4OFJZNTluMUZNcFdvWHZYM2dhanFNbmpqc1k0WXhQTEpuWEp2ZkcwZTROZitZTXlBa3U2bnRIYXIwMVNKZUVTK3NTdU9mT0h2WlllU05ZOVJldHVUVUtKMmRkNHpPSXFMQy9UOTRmaUtSMm5xZndaTlozbHdsYjZza2h5TlVxVWZQWkg4Z3F4bVBwOGl1N3pNQ0xGWThLVnFwbTV5SWgrVnJBb2hFZkJ5c0o4Q3BVaFAyRTNjckVmQ1FlKzRPYmlFMS9pMXhkb0NsSjVmb3dQS1pSQ1NJMnN2U2kyQlcvK2JiM3Y2Tm0xZjh0Vys3Y2FFbVpFaS9YRG5XKzNtZXpETFBjRitsWXNsbFQxWmY0NzdZa1c2QWlqWDBPTk0ySDk2MmlaZHNhbVRid3E0NGw3Rys3ZmdYS0hrcWtkem5CeDhyZS83TlJhUWwzRXJjbytVNXdkNGg0S25VcUl5dVFsN0w5aTZYZHlNbkpsRjdhVDVwcE1ZSjJOUVVRZ0FXWUJhSFZyU3o1c21NQ2ZOVzlnSFc4bHQyR244QkQ3ZXJ1cVJ2eTBNeXFBbVpFb3dPZFFxa3ZnZzgxV2FlTm01azRhZVZ2ZzZFTE9tVXExWXMwSk1janhwd3lwN3JPV3hkZ2VVeTBQRDhQcUUycDh2UnZ1S05yYk5VNXdvK1RteG5SM1JvdHRwQVVYczVPamE0U1ZkSEYxdFZDRTFNSE1ZTUhFb1Vwc3pTbXhCVmdMQ1RmUVVYbzl1VGpKS20yNjdxaXYrNGlpeDRaVjVNSm12SHJpZHQzVWhSdTJrMjNuYlVpaTNvYnRwTS9scTNpQkY1ejFXQzU0Sk5UN051NjZ3bHlMSkxhQmV5OXp2d0x6TDB3Nzg4UjFvUDNKR1RsaFNNMnNza3RVYUZ2UkpocHJsM1RIWUthZFQwY0dYdU9zbVhUQzFsQUpEUHZka2hRbmRQRlJsL1hFVkNBcmFsSlMwWHQ3ZWJkamRKbCtJVFJpaFpqYVZBcGloRlRKSlBlRVppaTJjbkdpZjNPWGFXZXE1NXhnb3N0Uk5DdXBLOUZVRzRsaFBTY0MrWG45SlVubEJwTUdvdjh2aEZQMXRDSnRUUkIwdFpteXlFdWlIeHVUS3ZmLzFiRHZ1eFdScTFVZHAzNzlCQkNCUmNSV0k1MmNnYW9GSk5mZkU4UWFuck42N3RMQ1A2MnBTMDRzaGlRSXVYZ0x2TWIrdFU2d0tIQXpjSnhkR050SUNsZkZkQ20zK1psdE8vMjBaMXROYkNNWHVwMFp3UldxYzlXeTR1aEVDZ2x6SVNrcGRsWXlXWkNiZFJ0aGhRZFVVbFQ5cWJFcHhTMEZFa0pMbFJpdWszVEZLcHMrcEZ2WHZHc2FHUGlmTDh6bU9IT3RzcjZLVktWVzEwUXRDeFpxZWsyTTY4NFhhaDNOdUZRN1RrTVh1Unh5L21nWWUvWlFybEFBUlVsZ3NNR0xFeW5Vb3lXODZicEw4RmxiV1I3eXBZdEJMSW1SQmtVbGRMOFBMVlE4Y1g2VGV1Y0ZqK3JVRko2blNUNTFXaEpuK0x0UUl4UWYxSEo4SEZTdGtoamRwNFRndVRwY3ZhaXpwKzBiMWh3dlkwSFBpRWFvNnpab0RxWUxhU3pKYjFJdDFjZHlUVDhWM2JHb09zR01ERWN0cVBFWmgyMTE2Mk1rTGlOdzBtQU42a1VJb3kyTm1ubHlIRjZ6L2pXb0kzOS8rVk1UaHkwNXFzZGp0eTZoRHpMK3I0Ull1SXhJU2pycVpWRGJTa0lrb2xtWFYzMkF6WmNJUmpNcGwvalBoS2R4VjVZSEp3eTc0VWFqditSYU1SdjZtcjVHZXZRcUNqZERrWTdsc3RybHhEbFlvMy92MS9DdGRlNE9OM0NqaE0zT09wRE1NY2dGaUsycWZKVWRMa25CUWVtMXFzREdvNkJzTExHWW5sd25SVVBLb2tzeFZDYjJSVnpRcUNRYU53NkpiQWdSeEZ0dHdvN2lEbUNxUENkVUg4SnFWd3VxRU5WV0draHlyWnEwcEg4YkV3eFVPdXZlQ1NKOFhRc0xwRG9Bdm1zOEJlcm9CbHlaTVB6L1Q0Ulc0ZE9RT2FXSU1lWnljeGxXUTJ3aWV0NnhaT3RuQmNzS1UzWHFTK0ZIUVVDYUZLRVhNTnhmYlN0SDZUVW5RS2pZdGlNT0VTLzhXa1R0SFdIbm5vZy9CVGRONks1eDZ4UXFmeHRBT3NDVnFVTUhSWTluanZib0E4MlNma0VJU3pKeDNaR05qUEtDckpUSHFrb0x4SXZFMzN1YlN4Q0hZVVdlVzJkMUpzTDhSdjB1NGNzNlFOVldGTTBuRlZtaUo4bHIyVUpHTUYvbVd0VjJZdUl2L3o1L1Q0UmY3dzBkMGlBYjA2Y3JHNm5WRVUyMHVKekI0N1UwUXNhbDAxcFRqZ0tKSUlGYWNzemw4bStiVW5XZlZZbTRCNHB6SWx2OFZBaTZKNDlsS2NDNVE0c3hXNzFndjdpZVM3enZHTFBIVzdVY2pGcVlSVm1iUU5scW1XVENXWkhXNmtNRHBNOEIvL29ZcEVLS1c1YzRTSnV6L1N5TVVSZjM3MmNpck02YVR1Y3FaUHoxNjh2VWJHc2lRWnU2UzlPTWN2OG9kc2xQYkRvOEJKcXM1eW9LVTBsRmFTdVl6OVpIOWRuN1NXb1RqMTFGN2d5aXFFc2tKN0tZbjQ4enQvUWJ5NzZReGd4Z0xMWHByRnlkZ2x6MStjNHhmNVExbUQrQmpnUzI1a1dEQ2RkQXFLN2FWRTVySXVXZ05YbkRJOFhVK3R1OUtQZVNUdStXN0dyeXg2VmprSTFLSVZmdmFMNDEwaGJxalNzeGZ2ckRTamhIR2VGRERaOXU0SCtDaVJlT1FjdnlUUTc2SFBJRitHVlYzTmFwRzJwQjZoa3N4NWxtbk4rRmlmdEpaaHVQVldEblhRdk9lMmhrcjk5QlRBUmNFWWlySjl1SjJCaXloTDYvU1l3b0hMNzcrMEk3bER2cGZpR3M5ZXNGUk84b2dUdTRtbGpjM0x2VDlxT2pQVVlpMEEzS2pZejBUWTFsbG1KWm1wL0JRKzJLdVU3anFLaEZBRHlpc01IOWtNekNKaUhlelprb0VRYy9Wd1RSMStBMFdVUHRjdG1ndjFJcnB5c2N0TG5yM0FMeDdta1R2Rnhubko5OVA2WldiYTM0ZzFJQmpKU1NiZmtVNWxLc21jSDF4YWMzQzNjMWpXVmxEdktCS3VrZWpwWTJlZmxBVDRvc3JmVENYd3I5Zk92N1FqZ2V3cHZBVUNGcmZTOW9XQlJzU25kMVVqYlVGbDZYT1ZFRk1ROWszT3YxWTdEMDNSdXY1NDc5SGZsMWliLzlGNzlBTVNpRCtldmFDNG15TkNaeTlsbFcrbWpkN05IOXFrNEVnOG11d1JDaWhBSGRZbTRiRmdYdlhjRC9XcXJpUXo2ZElCVDEvVTZXNVlnSXpJVWVUWUdqSHUwbHkwcGVvL0pSNzhBelZyL3lLKytBRFZGUUp2d1ZrV2pQOHdaZTBjZW1NcG5HUTlrbzhaN3I5QTNuUjZKWnRhNTR0U3RQWDIyZHZWQlpYTjBjWGJldFRrU1Y4KzZOa0xUR1BmUjVIWGRsOUlLOTB0OENYdjEzWDJTRThJS3NleUdCa0w3Q1VqZ3FUWjI5QktNcE11SGJENWRLYkZpQUFaa2FQSXJqVmlYTUM5WG9kQkxJdC9seis5UHNDbExDemNJVldHZDM4M1pUZ3hMTHBxR3JKdWtOTlBNL0J5SDg0Tm5jVm5jSzE4UCttK3RJTzdJRGpVbmp5emcrMHA4VCtCdmp4N3dRWU9pOE43YkRLMmZFR2J1bVp2UzJzdEhQWXZOYlBUa1JRd2hKdnlNektXYlhPTEErYzErdnkraXN5eWo2TEgvS0pMUklDTTFsRWt2VnF5Q2FHZysrSGZBWEVEYTdyOWNRQXJkS0tXQkozRTJtT0tvNDM0bmV0WkYvSURNMDlLbHdDeGg3eGh5TWNESE44OXVYWXhSYzFJbkN3K3R3T2d4N05NMzE0NnppbklENStBazl6cTdzbFBRSTRSVGlJbnNtRjdxVHZVa3l6a1JjWmlqNVN4UGZxRlZDamN3ejNPSVBrUmxwa2dPdUMySG1KRWdJeklVU1M5V3JLSTQ2R2UrRW4xOGdPTGR4RitQOEhpSlNGbzBaaThiT3FycndGREM5bnJrczF6cVR6OStOOVYwdldWUDZIQ3E0YW9QWVVGUHpWUkZmQ0I3VnV5WlZnUVdBeUZCWHg3YVJNN2hMYzZ2d25VQTlQWldLdElNV2pyT2Jic0hDaHNMMXZpZVlzTk1kSXZpVVRHWWllN1pVTTdVK2JOci8rMzdkQ0h0blhJaUFpUTBUbUtwRy9YVG8rbGYra3BYU3lJODRuU2hmcUhRWFNQY0UwN0dzWU1LMjhEODFPR0JaL2tyTWdWWFcwSVpnUzJTWjdSZ0grRG4wNE50Q1UrbXZZOFFmQmtQTDY5ZE9rNVFEOU5LaEJjMWJEaHZhNVRsajFkVFNzSkhMWVg1K2RBcm9qenFhU01qUVh6bTNhQVRXVTJ3MG5DbEJuRE9FeUpDLzQyTXlYR0JNaElxU0l4aFM4YWp2M3JDZktwMUVrZ1pLYWhaeTM3VkZoQXYyblFUNFVhRUhia21aMjA5a3diZ0taT0hHbmxMUENCWFYzSktycHFhdStNWlhlc0dBNGRKMTNhaDI4dkIyVFZ5eFAzdTZEczZmM2lBcjJTSnVmbHNKU3ZiQWpiUy9OWnk2M1d5YnFOalFYaTdxZytzU0xUY2FMRWsxbHVRNTlVdEVWL1RyT2tJaVpBUmtzVkNiT3dmRHRUdVFsTzdRZkdqZWlFWjBOSEcxV2lXMUNvUzg1Q1YxdS8vdmFhUXBRalN4bGt4ZGsvMEU4NmIyQ3hCSjVqYlQ5OW5WR1BTTUFLOU9QYkMva2l1WHdGS0NQT01uNmY0WlppY1dyWEVjb2duYXJxc2o5aGV6bDZselczSjdUNDBiRjBzZzNtV0Z5WUNlREpqSlJQTCtJQ2dRK3lONFpSQVZKYXFraVk3cDdtV0lQMllTWlhWUms5WGxjQTlVYllRUkhQUDFFeU5jU2JNNHU2bHlRNklHM1I3RUQzTWN2bmhKeWdOZmRrMnBUbFMwTTlKN0Zna2ZYcTI4dWkyWFdvN0Z3TytQU3A3TmR4YXAxOUtpdkNNeTNtNGJDOVRHNzFkVGFFM2VuUHBlVFJzYlRTeVliWWFiNGp5WGd5SStYVGs1UVhOUmxuTGlJcVFFcExGUW5HQTgyeDhXSHBUYkoxWkpMenBsYUtRdXNUSStncTIxcDhEcTU4QjQyMWp1R2tVSWVXc3lyUC9JZCtBZk1PZERyU2prdmZ5MEN3UUhYODhlMEZLYTRoUW1ZbXJiQTlPRTBkN3IzUG1TWUpyQkhUY2hwMElXd3ZuY09sekVYVWhvWlRkQ3diNlVEdkVQZUNCYzJSR2E4cUNaNldVWC8yYjZSUVZJQVVqU3B5bXdZWU5KdXYyWmp6N3lNUzVHVXNzRUhtVlB3TUtJWjd5TUVHQVA0NVcvVUExZE1UdXhsMHlRLy94b1UyY1hOT2pTVjdNKzJqM3NGRXVjL1oxSFR2Mnd1Q3IybHNpRFBZM05vWlRwK2twV3ltV2I4aGpYNGpNV2d2K08yWFJ1OWh5YXd4RVJjbmhxdmNYZ3hVcVdBc1FPNWRvSEhCK1ZkeGVUTEw2RnArbWpGSysxUWRCd1ZRR0VqcGRsTUFmdy9NVktkVkJ6cEpOV2JpSGp6UW56ZGFGbitiSkovRlB6V052ZmRPN1RQZW5oYksyVEhkWEFZQUk3SVpWYW5Fb2VKbnpNUWVFTWk0N1QvVzlmajJBbTJsbkNTNzdzVmhVdS9BOGZmRng1TWZhcnV4RmZOazB6elZ1ZjhuYUM5MVJQb254RnVudFQvQnE5TkRRZ3FKMG1MQldJQjJSM3dsV1crTFh5VVVUSmxIbUlYUzZTZmVPQ0tBN0Jnb2xsUExNME96WFRObTR2NkFoT09YUHlmd1V5WWZCOHMzeVg4YStpdDBWUEpiL1hKeHpPSEJXcmxMMlpnOXZURVQreXNqNi9lL3gzOGVzb1BOMlF2MXRQV2UrQ1hZdlZyUDExd25nTjY3ZG9kQ1piRncwRjdVZFpPZlY0YjgzcHVXUnYzMFFTcGV3VmlBaCtCMUpzUzdLUVhPbWdhbVhDN3o2dWk5N2FuQmM0SE5MSTJXdGFISnpLZ2NSVTVNTkUxYjIySXZCVHBaM29zNTNrMXIxRi84MEJFcGZmN0xaK214MEgyOVgwd0IyeWovdmVpNVBKaktBV1Zram8rV2RFcFgrQmFVa21Sd3psN0dKQnRMNm4vY2U3OVM1c0lENSs5MHRBcnl0ak1MQmJ5RDlwTGVmdm5xTzk3M3poOTNTV05qYWZ4Tzc5RnZ1U1JzbWR1cEpiclVzclJsb3pEUzUyeWpYejZaamlKSG5sYjFidEtra05nd09mMzJpSEhtUlNFMXpaZ0hKN2hCRUNuNExrVXc3N0JNSnQ1bmRwV3pseFZ5K0VTN3lNR1lEbWNXY2dqaDg1ZG1XVENiWVN4c21VZDVJZE9hSlpMWk1BUndGQ25jcVViYWRhaVltbmhxZlgzYVdkOWQ3R2xsMGQ5dTVFQzBpS2F3YnR2VDFXa3V4WEpEWmlFVFZabXpGL1hHc2h6ZnRpeUxsMnloRUFyNkYrZkxSNVI4aHJHd1plN1JqaWpjSklrQ1F3Q3FTTmpITVdXRlhDRmRSeWFlK3I2KzZTWVRsTmlGTzNyUDRsWlhMNTE2aVZCTG03aE9zYnlRV2Q1RHpsN2dOc3F4YWN1U20zTFRwZ3dPMnN0a3Y0QkNWczB3RnJiTVdhREo5OXlTRzhEc1lRaEFGUWszY2wyVHlzODFIYzdNcWU1RWFtZkxHbFg4WDQ1SytUVThMZE5lcXNGSHpnR1FmTG00bHpMUXA3cXdiUmo1NDNHdU9Yc0JyOE00R1RCTzNXVlZRTk1xVlErUW5TOGZVZUpaeHNLVWViM1VJdzVKWWhrWHdGRmtPdFYyQk9Zd2QxdS9sVmErL25UUG9EamtwallQYkhGVGd6eXBWNk1zbHRTWncxejlHbEtGekVaSVh4bDEzbDdpZHBDU1RxSloyNWc0ZVNLc0F0MmJWN1IxbHJFd1pWNGdWa0c3eEN1eWwyMDVMb0JXNUhjZnVTVnZleERmQkM0bW5JMHpkZU40NkJCSEVrRFZ6NFFYWjVxOFZ6cWFhK0ZuNHhNZlJYM0h6WmhNaWdYUlRoVFpXQ1kwcTZYTHliTE8yNHR6ejhBaStsQk43OFQ4Qmx2ZStCVUwrNUQ3NVNQU090TlltRExMeXltRnp6clpGRElFeUJTSjJjWU1uM3Blb0NXeVh2cFptcExtTWIycDdabHBDSDJlV1ZtK0JkQlk3dFl3cEJQYWhoUnJxc3JZdWFYMUtvL2gvUHB3M2w0WWhpRDdXSTJtTDZra0pYOUx2KzB6MDFpWU1qZHREdUdLdFV4V01rT0FUSkc0aFlDVGxKYk9CVEtXUTIxN295eGdiMGdIVktkT2lEZDNOYzl4dVNJelN6MEJjZngvcnNuOGV2Q0d6cEJHMGdFZDRmL1lnelZ5M2NQaG1YWFRkWEVlajJqUi9mSVJRWjl0TER5Wis3dWtJd3B1a0VtSUM2QVZlYVRzcGUzbGV6MDlNVG8zV0pUSjVoWEh0WFdvOVZCQktMeXFOekcwc2lLTVpCejJzcWkzenhuMWlyWkVrMksxTVFFMTZnTEwrc0ZoNXNCclc4clZlQWlxMkkrZHZoUVIyYnJtWFFzNzBHeGo0Y25jMjNHNnNvVnQ0dm5qQW1oRjl0VVZZcjFFTTI3WXF4MHFFSjc3UkFHcjBsN2F6cW9jdS9GQm9lWCtuSXJkWEYzVkNnUWNhSFBiMjVxWTJ6c0hPcGIyWVMrNHVSeDU3bm5qcCtXWS8veC83NkdJbTVvSnJmVGhobmVvNmJmSHlxWEhMN09OaFNYenF2Y0N6TXA0UU00UTRnSm9SV0x1WHNiYmcrY3RIMEJZMGFsVllpV21EYlhlUzhuclhZZXlwV09XUStvVlJoZGV4UXhGYVM5VHZMbTU2ZEFlYWMvVjFTZEJWOFN0Mm1qZ0lPVUxpRVg2Y2F4L1F0OXY1TWxVellabnNpVm9wZFdseHk4empvVWo4Nm0rYjVPVHFrdnVFY1FGMElwc0Niem9YL0c4d0lMMk4vWVFjU3plNFIvVWR1SmJrUVZ6bnowbkxyOEN5Umh1RnZXOGZXRkxLNit2UThtbWVIb1VGUWt2dmg1NXovdisrajJQZUY5V1d2SkhWeUJmeTduSFhvQVFxU285ZnBseExCeVpSNGRsUXFsLzhDUnJqQXBnRk5rOHc3S2R1SjREdjZZczN6YmpxVDB3VUorQUhqLzd3d3pVSDZmZWl0ZjE1TFBKaVZrRXZ4Q3NpWWZseTdHQjI3ajJrZFFGSnEvOWlHNTR3K2doMXdmcEJzWm53M094QlNRMVRzd3FvTk5WNWNjdk00NkZJWFBnOThibzhVdFVBS1BJdXZocC9OTlFWL1dZcW56V3lmWEFFcnAyTkowb0lYU3FqNTYrV1pzUTcrazB6cXR3aEFzODRXZVJiQ2pDbU1XdDlia1BJUzZ6KzJVWVJ5NXZTK3kwNVFwV2taL0QxWXJTbkNoSDUxUjBZOG5KRnNQSk94eUxDN2plMGZGdVlSVWpYcVoyV2NlM1VpYVRhTEFySlZVTmRTK2lockU1clhHWnYxQzZDTmFyV0Q5VjVIMmQ5MDg1d3VWeFZ2MFk0YVBRbE1wdnExSmV1UC9zMjFYd1o4THQrMEhaNDBMUHQ3eW1WNndZa3prZzJEcjJFT3huVG9yc2h4MVRQV1pQYkhtL0g0aXJFUmQyRkxHbjc0ZU1maDh4bVgxOFd2NGZXZ2pEODFMa3NyZXY4bm85dUtRRDk5aDlyNHZkWUx4WW4wOXNuZk1nd2pMUHE3TzVLZkxJUGJkeDVhdFZpWkF1NlN0U3FnZjNlODI1cE83ekhsaFk1am4xTmo5Rk5rSnBSVTM5NXRDY1pQNStzUG0vYWFDWDE0VWFBM1RmNDZhZ3pIUHFteWp5L3dITURhbFNVeWxnL0FBQUFBQkpSVTVFcmtKZ2dnPT0iCn0K"/>
    </extobj>
    <extobj name="334E55B0-647D-440b-865C-3EC943EB4CBC-26">
      <extobjdata type="334E55B0-647D-440b-865C-3EC943EB4CBC" data="ewoJIkltZ1NldHRpbmdKc29uIiA6ICJ7XCJkcGlcIjpcIjYwMFwiLFwiZm9ybWF0XCI6XCJQTkdcIixcInRyYW5zcGFyZW50XCI6dHJ1ZSxcImF1dG9cIjpmYWxzZX0iLAoJIkxhdGV4IiA6ICJYRnNnWmloNEtUMW1YMDBvZUNrOVhITjFiVjk3YlQweGZWNU5JRnhpWlhSaFgyMGdZaWg0TzF4bllXMXRZVjl0S1NCY1hRPT0iLAoJIkxhdGV4SW1nQmFzZTY0IiA6ICJpVkJPUncwS0dnb0FBQUFOU1VoRVVnQUFCSU1BQUFEeEJBTUFBQUNxZ0dvZEFBQUFNRkJNVkVYLy8vOEFBQUFBQUFBQUFBQUFBQUFBQUFBQUFBQUFBQUFBQUFBQUFBQUFBQUFBQUFBQUFBQUFBQUFBQUFBQUFBQXYzYUI3QUFBQUQzUlNUbE1BRUdhNzNYYnZpYXN5Vk0xRW1TSTd3cXhRQUFBQUNYQklXWE1BQUE3RUFBQU94QUdWS3c0YkFBQWdBRWxFUVZSNEFlMDliWXdrUjNVOSsvMDV1NURMQ1VQd2JJS0NrQkRNS1JBckNVRXp4STdsNUVDemxwSVFmczJHMkNjUUNiT1NpWlFvSWpNSVpJbWdNQ2RJRkNVQ3pVcEdpQVNaV1dSanBKQXdBMG40QVlaZG9paFI0amd6amh3VGZzQ2M3ZlZ3dnZPNTh1cXpYM1ZWZDFmUDlsbmNkWlh1dHV2ajFhdXE5MTY5ZXZXcXVpY0lmTWlEQXVVR2dYQ3ZqdXF6TkcrNnJXZjZsS2VBbFFJYlZGcklpVlpXWm5sZWhEU2krRVFzQlVyZnI0TEVhTVhyb0puKzY0ZGVDV2xFOFlrRUNteGRKdVFpTG05WHlXV2M5bkZQZ1dRS1RKNG5aQWVCckQ3WEpsZFEya2M5QlZJb1VEMGs1QmpCTEJ6V3lOTW83YU9lQWlrVTZCNDN5RGtFMHg0VFVrZHBIL1VVU0tGQTY2Qkw5a0tZMWVkV2RhMFVGdm1ZcDRDTkFtV3kzY1FMMThMaElpRUhOa2lmNXlsZ3BjRGNTWEJFWGdpTDJ1TjVRdnlPUGlTSWo2VlJZT1ZhTUNIUEthalY1NEt0aUt0UmxmbUlwNENOQWt0WFFHYXVxWktGdzZDSGtpcmZSendGNGlnd2VUcFlKMWRWYVhzY05MMWJTSkhEUnh3b1VLMEhtK0VKQjZ4amdYY0xPWkROZzRRVTZCNEhjNFNNUlFhc1k0RjNDNFhVOFRFSENyUU9Baml1UHhDUXNJNTV0NUFEMVR4SVNBRndDd1VsUW5aNURsM0h2RnNvcEk2UE9WQUEzRUpCMENJZERrclhNZThXY2lDYkJ3a3BBRzRoYWtEWGVjNW9ISGkzRUNlRi8rdEtBWEFMQlVHYlhHTHdkQjN6YmlGWDBuazRUZ0Z3Q3dWQmxieklVblFkODI0aFRoai8xNVVDNEJhaWlvZmZNYVBybUhjTEFRMTh5RUFCY0F0UjgrZEh0TXJHTS9SdkMxLzlvQmsrZUFva1VRRGNRa0d3UUo2bE1Hd2RBN2RRaHlaODhCUndvZ0IxQ3dYQkNwbFNhTGFPZ1Z0b2h5Wjg4QlJ3b2dCekN3WEw3SkNNcjJNcjRXbUhFd1lQVkhBS01MZFFzTVplQTFxaSs3RmdpV3VrZ3RQRkQ5K1pBc3d0Rk1EN3F6dGlIWVA3WjVlZGEzdEFUNEdBdVlYbzRmeXgySStCajRqdHl6eHRQQVhjS01EY1FrRXdJSWNCWDhlQ3JuQXp1dFgzVUlXbkFITUxCU0EzZTN3LzV0MUNoUmVKckFSZ2JpRjZxUEUwMzQ5UnM2aVRGWW1ITHpBRnVGc29vSzhCbldYN01YcURjYWZBQlBGRHowb0I3aFlLZ2dwNXJqdG1sYjFiS0NzTkN3NC9MemJ3UytSRTdNTzhXNmpnSXBGMStEMTJ2QnJBYTBEeXl3emVMWlNWaHNXR0x6ZkVDMlR3R3RDWWs2S0ozbXd0Tm5IODZOTXBVUHBFbDVCZkdsUEFPZUZQdlBVdkNIbjJPL1RrMVFkUGdYUUtOTmxuT2RrR2JKV3ZZd09lNDdmMTZjVHpFSlFDN2VrOVg3bmpBaG5TK0htbWVSb1g3dmpLdzNlMnlEN044c0ZUd0ZQQVU4QlR3RlBBVThCVHdGUEFVOEJUd0ZQQVU4QlR3RlBBVThCVHdGUEFVOEJUd0ZQQVU4QlR3RlBBVThCVHdGUEFVOEJUd0ZQQVU4QlR3RlBBVThCVHdGUEFVOEJUd0ZQQVU4QlR3RlBBVThCVHdGUEFVOEJUd0ZQQVU4QlR3RlBBVThCVHdGUEFVOEJUd0ZQQVV5QWJCY290OGNxeisrTml0aFk4OUUxT0FmZ0p6YXloYzVPVHhBOHZHd1hnRytWWkEvMnhLUjg4QlNRRjREZGFzZ2I2SzNjK2VBb29DclM1QkhWVWhoNHAzZnJEYi83c0I5K014WXo5d0lzTzVWTkZwZ0I4RVkrR2xBL2NsLzc2dnREdVBpZ3l2ZnpZRFFxVWhHaU1qWkpJUnVuQkJwYzIrQzYrRDU0Q2lBSjlMaGgxbEJVVExmMEdCMzArcHR4bkY1UUM4R0ZPR3VoUGk2ZUd2MlFxeS84d1VDcWhDZ1lnMXFjRGwyRXZNaGxpMzlCekFmY3d4YURBaEt1aEY1MUdDeitYU1B5WEY1MUlWU0FnK0pFTkdzUUhwOU1HL21vQTNVc0Q4dVVGbzBDWGlaQ3JidmtHRWI5aFh6QXErZUVtVUdDQmk5QUxDU0NvcURSd1ZWaW9rby9lM0JRUWh4eFRSeXNaZmhySUg5YmYzQktSZlhSTnJvYk9PZFpzKzQvaE8xS3FPR0R6WElSY3owOVhTSEVQNjlmZW5pQVc1WGNuRkw3RVJaOFpKalQ0MUU1QzRVeEY4cEREZFgycWlWK2NtcWt4OTBxSjdISkhrd3laa2Uyajl5ZWhhN2dxOGlRa3VaUnRUc2NKZUJhZVRTaWNyZWlJcTZIZmNheTk4TkljMWllenk3R3ZxV0NaMkw2U2JBYWV1YnFkMnQ1TEE5Qk5QSVVxTmI2WWR6ZVl3NUFRMTVPTDhrdnlhNjBwN01xTEJwbllYa3ZldHBaYmI4dXJXNmZETTg5L2l5Y1d5Vk1udWN2NmdLdWhuZGcyOVlKMlhVOWZsMVFLdS9KcU01N3RMMy96eWMvcmxGNVBtenU5L0ZrVEJHWS9Vc2MrU0xtOHMwcHlsL1ZNaHh4QnNKU29Kb1BnbFI5cGtic09VZ2ZLQUc3NStqcy8vSWpsa0RlVlhXN28wNkhpMkw1SXlKMUV0L3E2ZXRMRXZYWWRic0pZK21FMnJPZXNwUHFKKzQ2SEVUcmVwSlM0UW4yU0JJUEtGcE9YUERnRXVhZEZwanVvUm13VXZFd1FMUGhTMlJXTE1tTkJITnRyb0hKZTN1b2diTXZ5OTJwUlhpVGF0b3drQXBJMWFmWWpGVU03MVZ4ZXp0OHhNMktjSk1lcHZlTUFqeWJCelpFZlhReUNmN1RKaFZsdGlUVnM2bDBIZHBuSVpzdXhzMzJlZ0tyOVBNSEd6eEhSMXpWTGN3dGsxNUo3bWl4TFA5TFFiVGg0WFJxdUxweTB4bFM1T09TNG9qSm1qNVJxOXpKSzk1MlUrc1k3LzdCRmlIbE53SUZkczNkUnIybG4rd2ptS1d3emtGWXB0VXhKMXpFRlFaa0tYcTdCN0VjcStyTnBKaHRnbUNUdkxWUGJNQUhLWEF1UnNWbVVOZWRKc2JOZGM3dkdCcGFWNWV6ZmhWMVpPeFlIYjJVN25Qb2NCT0RzUUV2Q3VzdWNhTG9hQTNHOWllUmIraEdCTUpNREIwTm5rZFROaXFmTHFYSVpPandkRnFoZFZ1WkR6VkhRdDRocFl6aXg2OVI5RlFoc2JJZlhFcmFER3NIMmROVmxnaTJsV3JMWmVtM3BSeHFDT1l0U04rdTAwcllHWnBXVUhHN1dZb3FsVklnclBxdDJWMzFUTXF5VkpzUTBJSnpZWmNVMlE2YU43VDBDNnFSQmtDMVVjdEtxY3ptdlpHWS9VZ2RZY1RKcHE0NFRQTFU1QlNBUE9ZWXFaOFpJN1p5c1dIR3c2aWdzS01DTHNvNTR1ckVyVW1ubXBJM3RYU293WFlJMkxvNUhndzJIVlNSRFQ4MStwRmJ1cGx2OWdHUEJaVmxPYlVzRDZQR1Z6UFdRUTZ1TEVvdWhMYkRsZURjTkdJVVFzS2dqdTZMVlprMWIyTTR1MXAzQmlxZm5OTG1EUHRoUU9RYXpIMm5JVjNHbjQ0SFhITGtUajhFb0FROFdEY2g4TkVCY01ucmg1bXJMY1Zsc21JMDZzc3VsUXk0d0p0dmhjeFYwSU45a2UwdU9vdVkwdVdGMjc3azA2UWhqNlVkYXpYbEg1ZC9JLzZSendFVElORXZTdXF5WE4zWlZ1b0ozeENyWGlKUUlNWHdVanV3eWNNMllZYklkdHZPWGRHU09renRZTkVlakk4cVVNdnVSV3QxMStqVlB5MnF6SjJlNUNKM09yN0dJTElHSnEwWTFMRkJYZHBtRG1DM0haRHRzaE03cHVKaUxUOCt5cGtva3o5bHQ5c1BhS001MDNRaFhjbFdYckFmaVUwT2hMWVA3NVJvL2l5U3c3N2FRd2J1UWtRa2Z1TExMdFZkcGNDYmJ0NHhYblNxdWpwUnVuc2FRMlkvMHNUaHljQ1YvWXlnWWNUWFVTZXRrVW5rYnpkMlJXeC9CTVk0cU1lVE83RXJxU3BZeWcrMFRFaFdFcHF2RDV5alByWTdaajdSaExicE4zQ0RZSUdqRlNNUHFXQTVLazRaMEwzNDh2aExlbnB2YXhWcXhZcnFGbk5sbFJUaERwc0gyS29uNkVSdlJqTGhtdHB3OGUzRzFJL2xtUHlJQVJuTEJ1WGxqaUFhdXpCazVISElzb3cwZHZPTFljZWxEMzNRTE9iUExCYjhMak1IMlVkVFJzT284WitkZDFZQkx4NHgrcEZicU9TdkJtcXRlVFcwekJBQ1JwNkVlNW1TTkxhR0RiVkJxWTVmNm95aTNBbmQydWVCM2dUSFlicndzdCtrc0dIUFVyNTFYTVBxUmluamtMQmpWMDNBNnBoL2lrQVBjc3JPR283Mnc1cEhiaGd4T0VhSnJzanU3d3RaT0Z6UFlibnpxWkFzZGRTUzNCY3I4WWpKRWhsS2pINmwxQ1JtbXduQ0FpYkVUZHF5WUJOWmdXaWhxU0NiVmlKUjE5MVVHbkpqVVZTSWhBbTZoNklHZk83c1M4R1lxaXJJZHpzY2pKdUdSc1cyTWJhQ1JuOFBGN0Vkc3E2SUE5dFZwSUxKOElWY1Bsc0RhNHlJMCt5RUhXcnJnNWJTeDdHelNFeTVNb3RXUFFXWmdWeExtTEdVUnRvTWRoN3dURkZIYjJjU0FrN1hvRGpOTFR6UllzeDlhc1NXeGJPaDBDeERQV2pGUEJXSmhuUXZFSVVkMFlYR3V2NGFzZ0tZaEdYWTBGcmRRQm5iWmNXYlBqYkRkN05UQU1ERys5K2FUbjJNTmZhOXg4cWU0eGFxN3dzTFZiSEd6SHpZb25MZHU2UFR5ZlkzYmR5aEkrUVA2aFhhUVQxd3pwM2lOcTZGd09jcUdkek0wb3hiSjFNMGlBTGZRWVZDQ1lkNnQyc3JBTGxWSFJqNzl5UFFkUTVsd2Z5SzJMN2M0RWVBdm1rdUduK2lUaExUWVNyQk1wandpVyt0Rk5aZ3N5UGEwOXlNTmgzRzJ2Vm9qVSs0MmFaTUxtdjhFVmtrM0ZxVzFxWldMUTQ3b3lxTEJKQ1FXYU1VSEd1U2VMMyt0Uzc2YUFJaUtLb1RzbDd0MGRNY3kxNUZkcjcrNksydW81K2NwKzYrT1ZmcE9GVXVPSUxhTE84QVVVVGhMd2NUUXlUMUhmbVZjR3RFbHEvYnViYmdvcmpvZkJGdFJPeXE1NmJoU2F6L2lnRlgrVVZSK3F5ZHZERjVObDZ6NTZVOEhHN1Z3a2djQmNiZ2dxeEM3UnNRaGgrdEhQcUpvSy9DeS9UcVpnamhZams2andDTGRKMlJZbmQ0ZC9DK1I3L0E2c2d2Mmo4Z0x4Ykc5aXJhTVBvQ1U4cXBKMkNYRTlvMFBQdjU0bDVDM1B2NzQ0KzlTQUhEY3FlSXNNcUxtOWlLNUhLeFFWZlY2ekxnRnlNMGhXUHVSaXJjZFdVVTNtWmcwU1Nmb0hnYkIzQURQaEFiazVoL2FqQVd6Mm9OOTZPWGs4aE12KzUrR3BqRVR1emtpNUJWc0MzTkV4UHZxanV3QzJZdk9vbzBXNzc3YVV5NjltTmgyV0JoaCsxRlU2Y3hIbkQzTFhONWI1S0FOWXdhVEJlMHFWL0k3YURYNkVmWTRKbGFMN0lQYmpLaEw1TW95RlhVZzluNVlzVXYyd2tSdU1YSElZZHkrY0d0Z0JQMWJZbHk4eCsxOEROQTJ5RW50OXlqNmVXbDZPTEtyQmcyZDAvdEZwWW9GdVoxcWQzU0EyRlNFN2MybzBsbUthTHdxRi9jUitUVzY3NFIya2VJQmdZcHRKMk9CMFkvVStpMmRKbk5jMURmSlNROW1FMzFkc0JPaUdFVTBWbGh5bXBnODVMZzRFNUxHRUtvOStPRTMvZG03d0N1MDQ0UUMzRUtFdjBVTTY5Y3VxK0xJcmdiVXJHdHRpR1dZWXVUNUpUZS9BZ0JIMk42VkdDVCtMZDFQV2hiK3V5YVpVdU9pcG1raDJOZU9aYjN3ZWN1amNlRTdJVkEwWnZRakNtQ2trVWxKeXliY3JJVXV0WTdwTE5XMFVOTjJuRmI2VkZ3L0h4MGJyVmt6eEVTdVd3dFRNa3ZvWHQvRTFqMUxmVG94eEFMV0VuclZrVjFkcUtscm9SNG9nemR1bHg5c3lSVU9IOWxaMmtaWkViWTNzRmFoWUJQZERiY3UxcTBxdjl3SURYSldNWXd3cENHTDREOHdwMklEbnprWVdzYU5mc2lDdUNlb0FBM2JZSjlCd3Y2ZGlqVmRJWVpoMVQ3dXRjd1dPeXBiWngzWEpwaU9OQ0M5TEhHblA5Zm9jaXZDb2x5V1pFYk1rN1oza1pjMXhPTG55SzRqcURuVXNEWUkvMFlVRUt6T0NpcUlzUnFra2REWkRxb3hRcTRqZlpkVjNlTVltbHlLYTlyNkFKdmxIYU9CVUVOQ3R5UGhuQUV0TXN4K3hFSEtmR2htUjhiaE9TZXV2OEVNb1ZzUDBFS1lzVDE5VUx3ZUpXdE1NSFl2cUNVY2JmRDZPempQTWI2SmJNckFjU1dEcmVzVmdiNG03QTFIZGdGWmNIdDBNYUtMQ2cxbkJNNW1uU1VkL3Voc0IwWkVoSytxWjdSMk9NNFJsK0luVmNzMEd6UUJuL3NjUnZ5OVA0WXZzT29PTlVDVWlQYmpTWXBqdW9zZ3dMNWg2azBlS01Ec3dkaVd4REVOVEZRNm9ISURPeDlBdGVvRVpIaFhHRDVyWjkrdU5SeWZtUERhWUh4bERzd3RKR3VOM0U0RUt1RUVIb21kakN1N1B2M1dvV3lNUFkvVUJDd051RDVzSFdnQUNRbWQ3U0NkNEo3QW9VMmVSOGsxZWJlMUppem5iNDVSS2ZoYk9qZzVlenphanlQR203cUdrUE5MaWhEc1pvVk9aMEQ5UFE0TDZ1Y1NqVzE4Z2FmNTN5MU5KK0dTMDhYcHNna0JIVlU0NDZ1d2Jncndxa2IwV0J6OWNOcDAyWHBOajZNeXNBc2hIb2dwQjFsbm1VRXIxVGlDaVkxcWJBZVgwNTRPT2RKTXUzazVlelVIdHFwQi9lMjVCS01mdDM0Q1dJT3BIQVFQdzJIK2Q1NlF6WUc2R2NzNFBHdjdQTEZsN2RJV1FaWUhxblhxS0hDU2h1UHNpS2hiU0lXZXB0eFZkalF5Q25mQU5TRk5tZGdWNHR0QVhaNWpSdVZDeEtBSlljMllSbU5ZWGMvcElGMU5MVzBKSFEyNnk5YUVoa3ZIa3kxbDlpTWdYVzJDQmN2UFJJVi9HN1VoNVdrU3NiSTV5SFVUb2RrUE9haGJTSVdKbXlKRHQ0VWFoTHNFTTdGTHRSZk1ZOFhab05KOGRDa3NUWXRwYklkSmk0Y0NkZlUrYllwU01NSWpOaE5yUmxyemFXMm1scHY5S0pPSURkeDdwNkFhUndaNmF4dWgvWGNSNzRlNkhwVnV1YkVJMVhDTWdtVkp3d3lISE13dEpGdXBoT3BGWmxtZXNPZVFpd0tZRU55WXljU3VFR2NsWE1mQTJVZHRtVUZFRGtKWU02YXh2YWV4aFFMWE5DMGtxOE95Y1VuRzBWTjZKMURXYkZHekgzTlhJeTZQODJEbUlLSFJVNnJWa1pVWlMvbTUwVlZMUE5Ja0xCeEdzbE9USmMwcEN6TUlEUzJ1TXBySDFNazRwSENaMkJVaWxodHRsck1FQzB6WnBRT3l2c2IycW01UkFNekFLaXV3ME5pb3BPR1NEY3p5TlB1eGNtMUI4NU12djZpckVqaGRzRFdFZEQwcXZuNGlCSkpNZzAxRm8vYk5LSFlMVVdlY1hJaE55REFINXJIYysxRFB5VVZha29sZElhcnFiaGdQTnNHSHNYa1paYVJGTmJhUERFYlkrMVF4Rmp6V1RNTXFiMms5c0pTYi9WaTZvaC9GOUhaMW05TXVRbGpYbzJaZ0JxQlVubEhoU0pYdUdtZlVtbHNvNkRscElSaHlYVFFBKzFHdU5qS3hLNlozRzdEdDNzSWJ1eGc0bGEyeDNiejBidTlUMzJwaWdFdHNUK0U5VmNUc3grUnAyT2dqN1g0K2FBb2ZHRy9JTGtKSTErUCtYRDh0UkQvdUJhR0RXM09KYTI0aGlzU2gwbGE0OWFQS2o5WEl4SzY0Tm9ETzFYTnhoWlo4amUzbXBYZjc0anF5ajlIeDFyaWxGNUVzc3gvVk9panJvUUpiZmpHeTdOdHRvUmliYmVsNm1kTUIvY1NnM2VHaHVtNk5WQzdoN0txVHJRYUNkaUJxZ1RSeE4wVW1kdUVtY1h4d0VNQS85NERaRG50MWJKcFRKTHFKTDlIYVRRelFRblVKY2FxbnJSL0hrQm11MkwxZDJJVGd4aUk3TXRGOGpNMTJIVVVJckJFeXc3ZXROYmNRRU4zRmI5VU1MYWFKZExKa1lsY2NqMGI3cTlLRkhBZWk1V08yZzk2UHJvSFdQc1dZR01EVlF3MzNyQWxMUDhEZkh1cnRJRGdQNzl3aGQxZ1EyRVdvWXJmWnRweFlORnZ2Z1p2OG5rbW02cHBiQ080QnVWaXp0VkJYZ1RSeHhtVmlWMXdQcXgzZE5JdURrL21ZN2FDRk5ZVUtNTHE3VTFTS01UR0F5ZWNrMmxNOXpYN1FUZVlnRkZCWXg4QTBPa0NOUkx6VG9xU1BGNzhRZWt2YjNJWDVlY1JnUmMyOEg0UExZMFBVTnN6UUt5Z1pGMFdmcHhySVU0Vk03SXBEZkhRb1hjaHhFSG8rWmpzTXY2NlhCbTBiUWRCMkVvUEQwRHM0emVPcnNkZHdZdThMbWYyWUEvZnBLSlJ2V01jaXhnOUkzZEJzZTZTWjRLcThZcDNscDc0dnhQQzM5U3NEcXMzRUNMNHRCTmNNekpsc3E5M1NQSXZIb25XTC9NYXd5NGFUNWZYcW1heHBqZTFMcGd6MGJSTUNUSXk2cFFOZ3Jld2IyYlBjRnpMN3NYS05mcHBTSFlHZnAzZjlzVk9lM2tzOE1OcUdGVUVEa2dEV2svclQzeGVpNktFZnltVXNtMHQvcXVOckJncTd5dzZMZk9EazQvUUpMK2Q4ZVV3ajM3NXorcVZ0R21FaFZIZlFxSEFrWldHWHhHTThlNWNhQnp4enVYSFhHR0tyajdYZTl5YzBaK05mVysrN20wWncwTmhld1JZcmg0b2NLL0JNZ09OQ0g4eDFFRExZTSsyZ0pJOVNyMWRjT0dkQTg0eUswWThsME94SFNwcGhIUXQwdHhBMWpYWU1iREEvUVBSWWVCMHVqTnlxNFVWSGNiMjB2TzJBa2VueG5tUy9ucDJTMnRRa0hjeXBJYTF3NW1xTjB2bVQ1UGFQc0hGOGl6eDBXM2cyQ1lPVG5rVXdCSVh4bElWZHNYMmF2Q0NzNlZMaklkcndhdTNrRjlodG1ZM0IxVGUxMEthR1k5RFlEbFFjUmhCWGJKTUtUSXdERHFkdFJtRXlSS3NEMVAyeHJEbXhRRE8wWmo4bVFLMktJaCtzWXhHM1VBQUUzV2QxOFIvb2tEQXE5QU1FNjYzRkhPNEx3Y0ZBaTdoc3BuQW5hWHhCRTZHMndGSGJYUVBxTDVMdjBrc2NIYmdXQmdxZ3F6Z0lJNzRrOE1DVWcwbEZReFoyOFJxV3Y1Vm5oU0tkZnc1dXgrOEh6V3ZiNEt3QUlSMDl0dzM3bHVnQnU4YjJwbWs2UkU2bWVJTWpCZGM4UkYwQUMzZU1rck5Ielg1VTYvVDJxcGhxc0I4elQ0T1VZa1ROaGtZQS9vNGhGVDlCY1FTYlQvUU1JZklHVXhhRUZieUpCdGw0bmxiZWdPRUNvYnRmaGZnNm1LUzFEMEZrS2V5Nk5LSFoxNmM3VUFZaEM3dDREY3RmOWNXZ293NGdmSHJsNmhpQUJtUTRmM2tiSXEwb2t6VzJkOE50b3NTOG9NMnEwcU1zUHpReDBFZEtqYXY4RWtYMnA5bVA3akc5dlNybTZpWVZnS2c1MWdqM2ExRDZVMFBhYW1pejZkZGZrR0ZPd1hJTWc5bG1VUjk3bzBId1liUXdYaGhtaTd5QjNib0ZKVERQMXVTVmNGVUluY0lEZFRjZ0M3dGloNzFGNnJ5c05nYVJmV1owanFaQUQ5Wll0N3BSZFEvOTVlRDBMOW9teXN4NVRhcmE1TDFRQUhhSHVFMjhvVjFyVUR5V2xXZDltdjJnMXpCaDA4VVIwblVzNGhhaVdta3ZiQTdlMWI0SXFaN2FiaDVwdXFFbWFSVFd5Q2NHUm9sbFI1U09lNFN2WFBiRW16MlRRenBSV3VkbzlUa3lIUjNUeUtaU3hlR0lZUWNuVzNWbDE3ZmZTdWtURTdiRVlsbUdOWG1MVERtdnErVDNtUXdISTJIcnE4b2EyeTI3Q2RCUzJ3b1ltRWhYZWhBN2ppMVkxOWJGSlptdEtzd1lNZnJCN2g0QXBjWU1JVjNIb0Y4SExDSC9OSlZ4Q1RsdDd1MGFxZFZ0c0N2aDZMUEZwem5PeWlmZXRCbjFEcWp4OTFWZ0MvdCtWcVc5U3kwOFBrbGg3SlR5MUlYS254QnRTMXNJOXBKTXZDRFBrVjNBUVdFa1VwelJVQkVzWHdidVZ1VEtYSlVPeEs2bTdxRXVaanZNYkNuTkNpdmtoZkk2SVV3UndKNWJpQTQxVWNKUVNlcFhDSllhTS90QjNVSlU4UnpRdW13ZGk3aUZxTVpoQmdRRm9POEJNUEsyNU02TzFXZEY5QTh3NWtBbDhveUFZVG5EanA1MnFGMVgvUUJ6aWxPOE1ZWXZpd3FPd09UbDV0dTZYQURvaU1XT2JCU0tsU083WUwrQ05JTnFXa1FtUWtvWG9FbUFITExzdHB6QWc2ai9HTE1kUkYxMENpSEY4NnJLcjVZM1cwTGR5QmNUQlhndk5QVVFndXhSc3gvVUxVUzErajU5SE8zQUgrT3dIWDBjZ1BybVNCMm01RlJPejRrMk5ZRE9ZMENSZitpcGhUTWI3cldUaWxJSzhMSUo3MndKcGcxSXpqbUdDbGJJWFJaQlUzNUJBSUtjZlZHMTU4YXVMaENJNDFNVlVhUW5Ea29yZGFycWhNM1NsV3JEVU9HWTdhRGVvRklrMUVoSDVZeVkraW1UMXdtOFovUTVWeVY3Q3ZRMEViTWYxQzFFVFRWR1Q3cU93UlM4VEI5aG1FY1pnSUJTYVBLTStIcFNxYkVmQWpMREFpZHppOCs0b3dlOWVtMVpHWlY5Y2pKbVBTcmZTemRpUXRqVmpBazlHekJST0FtazdjUnF1YkdyQVFSaXRMU08vVWdva3FlQWhnT3BGcVR4RGlvY3NuSEFiRjhnU0Z3a1VCdkpSWk0xUEg4WkZvcHRLQzgxT2hLS1BidVc2aHFBWThMc0IzVUxVWi9JSHZ4bDYxalFqTjRwQUF1YXdyQUFGZ0dkTzdYT2hLdlZNN3E0clNCcEV6VnllY3k0bzRlZDQ1V2dJUlRKS3pRZXFMZVZsRCs5ajlickFaTXZFTnhRQ1lIVzJGTmppV2RYRFVRb2hGTVZSS1NOaW1SM2xBc2FGdXVMZWdYTTlpMnNCU1hZa1JSRHlKaVFYNFcvM1Rvd3NBT1Jid2dkQjFFV1dtUkh4RTczTVB2QmJTNXVQN0oxRE1TSjJ3YXFKVkRuWTVrb2t4T1lLU3NuWUYxUzRkbmd1eHBaQ290ZzlFcUxLanBWQkJnVG9hNGp1c3JUd1ZNbnJPb1BDUGw3VktrbnJVc2xPZGdmOFJRemJGK3IyVjl1N0txQ0NGMUM3ZWpSUVVlbHBmMUpEMjc0MkVERHExSWV3V3p2U1RBTXN5VkhBWm1MNU8rQzREUHdNUWx3VTJ5WEhvZzRDS0M1YlZ4ejVyalpEK29Xb3Q4Um9SYnoreGhlcVZkWmd2M0JObkx6NmtHdzFuZ2JYY28vRkx5eXBxKzNvUjBhVnM0akJzUjlZVFk4L1RxOGIvdnNHNE5iWGtQSXIyTVVhcHVwSkFkL3dLVGN1anFFNDQvcEVGVnhZeGNza0JhelY2SkJLNVhhNFNuSmlYNDdoTzV5UXJhRGJFb3M0VlBUK3A4bDB3WXdKUWhlUzA1YTJueUJQTmV2Q1lTNFkySm1QNmhiaUNwQjBCNThIUU85MnFGWktHQjlDaTlMM3dOU0RtWlBpOXhKZ05CYWFFYTNwVnJwekltbVRZazdZUnZ0QS9WYXdGWnk4a2RhaFpvMFRvVVpTUG0xRTBMQXFnZGVYcFJCTi8xbzBZNW4xeCtmM0JmUjRpSFdEYkVIb3puSzU2TmVmakJPNFRTMmozRHpFdVVHc2pHQzRIT1BuUHdISzNsTjYzZDVSTUxSNW5KYUg0eCtpRmRTbVBlZXIyT3c1OW9KVzJheEk3eTZyMzJzOVk2TE5IdnV0cW5oUmFzWmRTT29aa3FDcXI4MlUwVnhXMmpqdm9jZitoZlc1eENMM0ZFcUd4YTJhREF4VlBqZUk5Ti9HS29ValRpemExN1l6RnB0bHRnTUxZTHd3RVNaOGUybyt0TFlQckRLUUFzSnBka2V5cWxFa2FPeVRGR2pIOEt0czA2dXluVU1Ocm5qQ000bDEyVUUrSUhaRUVFemM3S1h0TWxKeEtyZkZrS2dvR3NQV0ZKWklzWXlncUI1MUpWZDY1ZU1xaUpqQWExRkUybkdLR01NcjZTc2dzWjIrL3JZTnBhTW1MYWJ5a2NhQStDYWJmU0R1NFZBU1UvRk9tYTZoYWdQQmFud3BLWVdaOVlXU1ZqQnFhd2R0eWZCUnNyMGw4aFFJZWhhTHV6S0VqR1dFUVRObzY3c1dvb1ZvUXBNVkJtcVVpMUlZMHhmU1NrWVpqdkkvS0dzaXA2VkJOc2RnVkczelVVdFBXdkM3QWQzQzRHeFJiYjVPZ1pta1NFdm9GemNXbHhBKzJLM0dpNVE0SW5RenVGYzZnaVkySnZLSzFJcWxVOTZSRm02YVdPVGJNK1ZYVnQxV1NQNnJDTFNkcVV4TmhCK0pCRG03U0I0RE5YQmJBZHR1WXVLWk5UMUYrREtkSm5KSTVqOTRHNGg2dTcvR3QrUHdRMUcwKzR5ZmxzdHBqTVQ2MHlKQVhiT3J0bTJzMjYxOVpmSVVCM2xpdDZTRzNlMmpFenFDQ1lhZFdWWDd6aGFVNmE3aUxUS0ZTMnZZN0dWdEl6MHJjWjJMbUFTa1hwcU1DclhqR3k2MmlKbVZUM0g3QWQzQzlHenJkOFcrd2pETFFRb1hFVmo1R3JjNmQxS1RrR24xUmxGTXFSWldybGs1ckVjWllrY0NkckNKRG9BVDBVczk2R1dLN3VxTzZ3Snk1OVd1RmRUeGhnMFBHU2dSM1NZeTJqZklObitmeGVnVjVIdkJ5dmtJN2NGcXBMZ01sZTRVaUl4L2FoMWVMMFdhZXpJMkI2UG9MK2JiZ3RVU1o3Nm9LcW5qemJ0S3R3SnNmNFNHYXBTSllLYmJXRk1nS0JDY1d1TVlJeW9JN3RxY1VoVzBjNFdqREVPQmp0QjNoQ3ppZkFucVFYYlFjWkFyaVl4YXNSUk50cHVrbVlNR1dYRTlHTlYrakFIa3Zzd096cW9Ibzg2eXNheW02UVo2Qk16ZU04VFFlSUxxVnZJR3ZpSkRoUU54TnE3VGszQU5XU3JXS3E1c2FzVWEzVXNJbFdndm1QQU5zTzBzUUVsZkIvK3l5RFlEcmMzNElDcEtrMG5XU3FlYmpRdm1RWnVCRTk2TXFZZlQwcmpaU1JuSlJqV3V5WTZOeUd1V0tUUHhKVXhaL1lkUFRTa3ZVU0dHMjdKcmtwTFpKNGVsNThORnhvTUxPTnU3RnBHQm8rc3laL3JpTFRxcnJFeXhtcFFXa0pxVUxLOXowU29KcHdRT2taSU5aTEZuc012eSsyZlVkMDl3OXFQVzE0SGg2WmZZRWlxWkljK1M5K0haZU9YbjJCWitNK0NwRGpPTk9MdDYrQVZvanY2YmFNbHh3ejkxUUJVQ1d5L0E1YUVuZlNRUlphcENOVXNzNGVWaWo5TzdGcUs5U3h1b2RWRVhRWHF5UldxRFNJRXQvSlZrR3h2czVkSVluZFVSeTcyNTRTelYrR2VKV0xyQnlnY0d0aWs2YkZ6WFhyQVE0TWgyQnR5bkVsdGx5MTd1U1I0cHpMWTBiL2ZDUkRrL3craWdMRnVJZGlhY3JrRUd2QktwZGExNEZYR3VDTUluZGpWM28vVVVza2U4bzMwcFY1b1NzL09XWEpjR25RVU1GZy9PeXpSSnJCQ0xNYmFDSnZJd0FvclIyS0RxNUdNR1pLMmZsQlR0MTBBQUFjMlNVUkJWQ3lUQytjZnZyUEZEakFYMksyR2hlazk1Nzl5eHdXNXowWHRqTUw3SGloWGo2N0xWVkhQUGwycVJ0RFVUVWExYkVoQXJGdG9UazdxMEd0NlJONlM2c0IxWVZkWjNVOHlldHRFOXkrcWtsaHRxZUEzeUxNRHRCOExKTnVyNUlUZTFkOHgwSW1NQnE1a0I1cWIyYkdHOEtYMUE0RmFvd3VwNUFXTEw1NTRWcHd1bVZsMjlCVTJHVERXV0xkUWNEODkwWVpRdXEzRG5oQjc3T1NqSWhyL2NHRFhPbXpOWTBJWExWTXI3eEhMODArOFIwSy9lbkRYUlJtbnQvZUVQN1ZDTDZ1TWpPbWhJQ2ZwYzZ6aXN0Z3BoREdSdEg3RVZGUFo1VmhGcWtCS0xvdWRnbmFNd05XQ1hVZlFvRjJQUXNhNmhhS0FybWtIZG8wNnNjaVFXeWdXUmhVb3RxK1JYNFJmZnp1bkNxS1J0ZlF2NXRTUTdFYXJPNmZUK3BHS3FKOXExTTY3TXp1MU5Ra0FPL3I0NlNlQnhMTnN0dCtQSjN5a3NtTXluVjM2eTFzNjJwaDl1UTRrVXlIYlAwdE9MS2FGaElPanREUkRaOU5oQ1FuUnhjYlMraEZiVVJRc3lyVTdGbkNVdmliSDFvMHJtTmdQRjYzZ0MrWitzTDlqaFR4RlppcTcxcGhSYVcxaDFaUnhLeHpMeEd4L1RlTWQ0M2hJT0FYdkpKUkNFYmJCa2lHVFMxUDZrVndaU3RzcDZnRDd6VktST1FKazJ0R1BrTEhxaUQ4N1dDcTdFbEN1a25GQ2FhUW9DOXZia2J1akVWUnJhU0lXZ2I5dXlXWHB5STVwb1o4aVlqSFZFclBCeWVDNm80ZHRiN3dkbTloSXRzSVVkaVVpKzgvRVVxMHdFOXNYNDdkckZHbnZPaXdQV21lZEU4MVlyeXRGc1pyUGVxdjNwdXUrbzRjVGdFdDY1ZXVUU21GWFhvMW1ZM3YvK1lSMlMxbld6d1E4T1JTdEpXNGVLM2tZL1pGZXdnbWtzMllCSCtGeHBQcjFTU2F5SzY4bU03SzkvTjhKRFpjK25sRDRFaGY5WUp6UTRDdVNDaFBxSlJYQmpuNC9xUnlYWlZGWXVGN21lQ0s3TW1PTHFmRGp4UGFZTHQ0UTJWbDI5SC9PWHlpL0ljYmxPL21TVVNERGpoNldQSHBNNm9PbkFLWkFxZUY4UnIvV0FCR0tQU0RIU0gyOFNCUnczOUV6Q1VvNEFpZ1MxZnhZRVFYQVFCNmlaSHowSjF1Z2crUUZvSGd3WDFJMENvQjVrK2lJa3ZRb3dkdnlORGpjUnBGVi9MTVlGS2c2N2VqTEQxSXppSVlmR3hkc01kaHpBNHpTWlVkL3l6OC94c1dIL2sxeTBONEE0L1ZkekowQ1R4SHkzcitLQzQvKzdjLzg1Z2MveGswZ0tVVDEzTHZnRWQ3UUZJQWRmY2F3ZTBPUDEzYytkd3JJRndIYzVXZzc5ejU0aERjMEJicnVzc01ocjhOVmt4dWFnSVh2UEQyd3lCYU1xL2VGcDJIQkNkRFBKajhBdlZkd2l2bmg2eFNBbDAyekJ1ZGJJWHBMUG5XVFVnQSsrSncxakc5U1V2aGhlUXA0Q25nS2VBcDRDbmdLZUFwNENuZ0tlQXA0Q25nS2VBcDRDbmdLZUFwNENuZ0tlQXA0Q25nS2VBcDRDbmdLZUFwNENuZ0tlQXA0Q25nS2VBcDRDbmdLZUFwNENuZ0tlQXA0Q25nS2VBcDRDbmdLZUFwNENuZ0s1RXlCMG1DWU0wYVBybUFVK0tjZm55OHNGNHp5Tjh0d0g4andxMEUzeTVqOU9QS2p3SzFmL3pkNDljeC8zaU0vaWhZTjB3ckl6MTFlaElyRzlqekh1M0xocm5mQlQvVjZMWlFuVVl1SHk0dFE4WGllODRpOUNPVk0wT0toOHlKVVBKN25QR0l2UWprVHRIam92QWdWaitjNWo5aUxVTTRFTFI0NkwwTEY0N2wxeEI4NFlUOEUrZWxIcGw4ZVU0QnYzem45MHJZVk1wcnBSU2hLa1dLbXoxeXQwUjlaL1NTNS9TUHNaelcrUlI2NnpmSFg2cndJRlZOa29xT3U3YTZSSDhFdmhuODNDTnJ3KytxYjVPNGc2THA1bmIwSVJZbFp5UFFHZklLY2tPM3VWMkgwNitTRm9QWWhpQ3lSRjEySTRVWEloVW8zUGN3OENFdUx2T0ZaT3RCbGNubWUvVVRVQ3VnbEZuN0w4aDNZNlFFdkN3SXZRcElTaFg1T0Rxa1dhcDJqUkpnajB4R1lSUUdzWnVMbkVheS83Y0pnS1pnWElVcUZ3b2YyYmdEZkxaOXVVMExNRVhLVkVXUkZQSVBYMzJHRzI0Y01CdjU0RVpLVUtQU3pNUTdneCt6NEQyckFEM0Z3RzJpZHNJVXRqVEJlaE5Jb1ZJVHkwZ2sxZ2NTUFBjTTFzbDAyNkNXM1g4MzBJbFFFRVVrYlkvbGV1aEVqWXlFNTRpZDdLMjZPSVM5Q2FlUXRTdm1XTko0bmNpUFdkL3ZoVlM5Q1JSR1J0SEgyeUJVT29pUm5SQzZsVmFMbFhvUmNxRlFFbUNaNW1nOVRTVTVMR0VjcG8vY2lsRUtnd2hUWFNKMlB0U0VrQjBSangyWDBYb1JjcUZRRUdFS1BXU0dBZjRodnlHQ0x0dTB5Y0M5Q0xsUXFBRXlaa0FNMnpEVkNMckxJa3B0YnlOdENCWkFPcHlHQ1Q1cnJuRTFDZUlVZWVVYlVmTUIwVHQvaHZkTk9aQzBTMEFvQjl5SU55aWM5b3ZiMTVpRmsrVE15UmhuL0o1a0N5aFc5SmQxQ2JFTTJxVU0xNjBuOWpzVG5iU0ZKaVlJL0o5SXRkQ1NPeXVETTdBRHVueDJuMHNXTFVDcUppZ0ZRbGZmTDJzS2h5RzJpMWpoMStGNkVVa2xVRElBdTJlTURIUkJxL2xDYkNHNExyWWtiUTd6SS9oZlUxYTY5eE9jV2lnSXR1REhOQWlINzdEbFBEMW5QT2x4OVhTU3lLa2ZnL3hhVEF1QlFQR0FqaDJWcHlDTExWSVJxYWZybFpiZCtxazNJNWI5NTRtV3NrdjlUWEFxQVEzR2JqUjUwQ3FkQ3FYVXRlRlhhT2dhTG1BeHB3bFpjMmhaazVIUHlraXRjdmhkRFBpSnZFV2NlOFRUWUlOTUxkNXgvK0k0TExXOFB4Vk9wSUNYMzA5ZCtJSlJ1NjdBbnhCNDcrYWlJRnZEeC8xaHhkckRFYXYydEFBQUFBRWxGVGtTdVFtQ0MiCn0K"/>
    </extobj>
    <extobj name="334E55B0-647D-440b-865C-3EC943EB4CBC-27">
      <extobjdata type="334E55B0-647D-440b-865C-3EC943EB4CBC" data="ewoJIkltZ1NldHRpbmdKc29uIiA6ICJ7XCJkcGlcIjpcIjYwMFwiLFwiZm9ybWF0XCI6XCJQTkdcIixcInRyYW5zcGFyZW50XCI6dHJ1ZSxcImF1dG9cIjpmYWxzZX0iLAoJIkxhdGV4IiA6ICJYRnNnWmloNEtUMWNjM1Z0WDN0dFBURjlYazFjWVd4d2FHRmZiU0JIWDIwb2VDa2dYRjA9IiwKCSJMYXRleEltZ0Jhc2U2NCIgOiAiaVZCT1J3MEtHZ29BQUFBTlNVaEVVZ0FBQXdVQUFBRHhCQU1BQUFCb29BYllBQUFBTUZCTVZFWC8vLzhBQUFBQUFBQUFBQUFBQUFBQUFBQUFBQUFBQUFBQUFBQUFBQUFBQUFBQUFBQUFBQUFBQUFBQUFBQUFBQUF2M2FCN0FBQUFEM1JTVGxNQUVHYTczWGJ2aWFzeVZNMUVtU0k3d3F4UUFBQUFDWEJJV1hNQUFBN0VBQUFPeEFHVkt3NGJBQUFZcEVsRVFWUjRBZTFkYjR3a3gxWHZ1YjNiZjdmL2JCd2pKMHBtd1FwRVF0R3NrZ09CQ0pvaEhDZEhGelFMVXVMd0FXWmpuRk9JRTJZLzRROFdtUUZFSlBJaHN3U0JCQXJNeWtSSkZDVDJncTBvSWtpekNDbElscFZaZ1Q4RXJHTUdZVG1FUk16WnQ5NmNjN2tyM3F2dTZxN3E3dXF1cXVtZU85KzlrbmE3dXVyVmUxVy8rdmRlVlUyWDU5M1o3aVVHN21SYnllUnlHd00vcklUUlMza0lEQkZ1MWxBRVRIZ1kxWUVDU3BrdmIvc3NJSDVWa2ZBc1l6ZS8rVjlLRUwyVWl3RHJzZGRsQ1F1dk10YVZBOGhmTmdKcnJNOWVsWVgwSDJWc1h3NGdmOWtJbkxxeHptN0tRaTdPTWJZaEI1Qy9iQVFXYjU1bTF5UWhDN2ZXMmJIMFR0N3lFWmovd1NJN2tjVDB0L3RxdjVEaXlGc09BcE5YemloanowV3Z4WDVRamlqaXFrR2cxbGhoN0RDTVhMamwxZGtyNFN0NVpvRkE3MmlOc2NoUTdtOTdjWnR0RnJtNHQyVzA5d0gwb3hDRGk5NlMvQnFHazZjOEJOWkFEeDJ3eTBJQURFVXdQZXlMVjNyT0FvRlRvSWVPb3NVS0dJcklQSmdGN3JLTVJiRFBhdXlXQ0xyb2VXUWVDREJtOVp3SFBYUVlLcU13Rkhsa0hzd0tleUZuQW5wb2xiMFd2TUpRUk9hQmdHWm16MXJEOCtiWjlVQWVERVZrSHN3TWV5R29CMnJwbkZnZ1dzVjVnY3dEZ2Myc25tQWVlQXVNK2VKd0tDTHpZRmJRQ3psb0huaW5HQnZ6QUJ5S3lEd1EyTXpxaWVZQk52MTlGTWlISWpJUEVJcFpPalFQY0FyWXhjZHdFLzdOS3l2WkdFeXVYQVRRUFBDOEp0dkNCdzVGWUI0SUpRbmZ5SldQQUpvSG50ZGpPL0NmRDBWZ0hpaTd5eGhOcmxRRTBEend2QTVmTU9KREVkUkh1SEJScW1SaUxoQkE4OER6RHZqcGxpZDRZSnYzQ1JGUHovSVJRUFBBOHlZNC92aERFV3pvZERHSTNLd1E0T1lCTHBXQ2V1UVBSV0FyYk01S09zbEJCTGg1NEhsbjJRM1A4NGVpUldHdkVVQXpRc0EzRHp3ODNlSVBSV1FlekFqNVNJeHZIdUQ2eElZL0ZNSFVRT1pCaE04c2ZMNTU0TUhwbG4veWh5TFlVeVB6WUJiSVJ6Sjg4OENyTVBhaHdDb2c4eUJDWnphK2V0ZVgwMmJOVGVIYjhUMzBmellJTFBscmRSNmNiZ21PL1pKNU1CdmtJeWt2aVlORkk3RkFBYlB6ZGhSUHZySVJlT2dkakYzN095Nmw1aHRtbGUrMEdIc1AvUXlxYk9SRC90RGswWEUxcU0rSG9yTitDR21uSVVabGV4YllwWXZQWG1qL0VPV2MvZ3IvZi9MNHhhK2Z2OFMrWDdabzRrOElFQUtFQUNGQUNCQUNoQUFoUUFnUUFvUUFJVUFJRUFLRUFDRkFDQkFDaEFBaFFBZ1FBb1FBSVVBSUVBS0VBQ0ZBQ0JBQ2hBQWhRQWdRQW9RQUlVQUkzSkVJdkJ5Y1pqUi9LSitFdnlQTDlFYkxsSC9saEhrTk1EcDdXbmdWSDlqQTc5TnVGSjZKZTV4aDM3NE82T2NJQmJjWitHSVhPdTFQTCsvN3YrODkvZWkvTlgwcS8vOU93VmtnZGdNZjJNMXNKQjc2NHMrRTFjQS9ycE5OVHJGV0NEem9ZNXYvYVpZM3Z4RFVBdnlDbjF5aENDejd5SnBjOVBHbVlFamFLelFEeEF5L2JjM2RrUUVXUzcvTFNic0dwRVJpZzhCcHZ3N01SdmtQSWpGZFNHR0Ryd2t0L0FDWnU3RUpNWHpnaTlHdjA0eVFzaUtxK1hWdzJTaFJaUVMzYVJwUkVwRUZBdkNCSW5TR3Y3MWNhZE9ORkJiZ21wSUc2czZoR2YxYm1QZ3R2eGs5VVprZzBPZjl3UGh1M3RodG1pWVNpQ1lQZ2VEMytmTGRnRmxKRnZRckcxbkpLQzRUZ2JyZkVVd1g0M3Izd3UyWnkrL1BnR3p0c1l4SXQ2aGd2Y0owZDJaT2ZHREhUVnA1cVlyRWJmUTdXZmxzYm1YRnVzVEJsOVBRbld3WUptN3VHQkxPbUt4QTNCYlpYbGJtSDdoaGlsVVdGeVd1dyt2QStGdXlrenZ6QzNkRjRsYm5YMDVSUUpKZjF0cS9LTDhXNFErK2tXTUs3WUxKQ2w4UitiTGo0WXpiL2VlT2YxcHQxMmZ6dnF2YlAxWVQyT1UwamRwdXZjTHoycGtkTlUyQ2NkalNGOCsxVDU3NTlZRCtLZU4wK0YzY3pXeHFIVzZnRjE2SW1haTlQSXQxdVhnajZjQWZqQnJaaFFoalc5M1FXN0RuUzJDR28zc3Y1N3RxMCtHY2NhdEQ1ZDNmbG91MDRGLy9rRlcyam5ick1TdFZWdHlxWDNMbEN2Y00rcFhEak1ncG9wWkdrSStUcjMzckhHTWZRellkMHd3QnJUTnVjL2lOKzc5bDhnUXd6TmUrVHhmL21iOWd2V0lmUzM3YjNNb0FhdUEvY0tCOWN4MXZyajBWWGxkb2tDVm4zRWFnaThDMnV0U3VLKzM4bVhHTjMwNWdrQzl6a29uZkVmSzNOTTFaV2xNdTFRR0pRei9aVWhNd09iRFlxbkRHamQrL05JU1BLVWI1UFdzeTJMZHN4c21JZDRZUHZyQ1A3a1lHU2VsUkk2aUNzWkN5eUxwZ3RqVEVhKzdUR1RmUUNUZmdLa1I1VXE2eGNhNDgrQmI3Ymo2UkhVVVBxeUM0RHNvdVpWSFUzNEFtSU9sYm85ZjZObmRuTytQV3h6c1JtMHlhRHlwNCtVT3VPMVg4WUJTc1Y4Z3pVMjQyQ2lYQWswN2JFc2V6ckcyeFUrR09XdzhSaHhiWURXVXZtZzJCemNJSERSZ1cwUm12VjRRNUxzaFRHVEQyUHBrWHQxazI1SkFzdnp0dURDZitCK1NtMzVkdXNzK1FlY0QyTTJLZG9scFlCU3hmTVhaaW5wOElEb0RIMW1CR1ROeWNtcDhhTG5FN01xQ0NXWDQvUmdhVERpb2l6MG0xWGMvWFRKSEphYmFEanlKZHNGNGhMazR1a3JVQnJ5VVllTFpVdWdtVEc2Y2FsM2h6eGcyR3dLc3F0eVZEc1dmQ1M2YlY5Rk84VlFBRmRIdFQ4SEJQT2xTVVE4NEhHb1haZ1J1Z2RzY05wTVRxbnR0c0JpV3BsSEM0QVdCQTF6QVFYemdKemthWFkxeGhHY2Y0SkpNN2J1c0pYYkJxQ2tFdk1iREZTbUQvR3F4WFNQYWlQUS9YRkRBYkpMUUJxSmVHS1Q5MzNDWUo1YXRscXZnUEU4M0dOTHQ2dWdGMkF3WUxXRE4zT0E0bXRXSUw4OEFkdHhxTEcyVE5lSUFPam5VK20rdGkzY0toU2FDN0Rlc1ZxQS9zSmpMZE51L3I3cmlOeEpYcFF2eVM4V0xCbkd4YmkrUlRQb1AxaXNMWFFmS3oxVWxWUTV0bU9pS3dud0szUVJ6eVZXTmtUMW5venZrWUJCUTlhSTdnam93VEZFU0krOWtwQndycXhxMWhDdHdTQ3ZCNnlxaVlYazZ3SXZmU1k2WUl0VHFDUFlXY2VOSjVxSU51UE5EejZyQ0lZT2JjY1lPSlA3Wk9QWXpiQy9vc05KWEZGVDJkVGN6dFdxOFlRUjJNa3htdEc1c0g3cmpCK0J2cmdSMXpiYWNYTnkyU1piQVBhUUVZNE9LYXVqMGpxeFM0TXBUVzVBZkc1b0U3YnFDUVgxVXpPMGhvQjk4K2Qvd3VUdlB0NXZHblplSmFQSzBjNmVxZjQxVmdQQ21saUtsODZNTEpJeitXRXBFUmhGTFQ0RzQyTWhJcFVXNjRMWUJHSERocENUUmhML3dwZ3hWY1hNSlpZQ2UrUjhqdXgvdVFpSmptS2RZckRsMlpMTmZ4akFMN2pGWDZQZ0RSVFVuUjNrMEpUQTF5d3kyWS9uZzFoR3hCUDFBbjJsUHN2V1A0MWNVV3pFK1BiWGovTEdzczYvRzVKT1F5aldmSU0yUjhCRHN1YXJuTlBqTDIzbVJwNTlWQnFGcHVuKzlmeHRucjNoMXhXL205SzFkQUZmeUZLMWV1aUxNMDJOaVpLbWFFYy9ZWjJHNWV4TTd5VTNMVFB5MXZRcXVwcG5qRGpSUncwdDZxRGJPMXVuOGM0cnRXZWNQcHdGZ0xUYzNPRkxoQm8xT3JmeTZXbDRXVE1jb0VlN0Z6R2E2M1YvWTg4WmJwRXR3QXEwRGQwREtYVW1QWE5wQWFoclFqbnVwc2x6K3kvMkc5eC9URDdBU0oyQ2x3YThXYi9YeXNBZGI4czc4ajlqNVUzUTZVOHhkUUk0bThGQkF3d1JwSTZHdG1qQUhNcms5NXdIeTFzZzlOSjllaGRaQTJKZWNtREFtbXdLMFhhL2JldXFxaXJiRkRMcWJGVGxCMXF5djlBRloyeHp4VytmZlE4enIzVFlWTysyTHhrL0VFajFFNEJNRnN4enRFWnpkQmxBeUE0V0JLYlhnSzNKcGhub09NVGRTZG1iUEJvY2VhdjQ3V1Z0WVdBYXpEUkhtRVhnT2xTcmp0QkhWcXdNaFAyRTJOekF5RTN4YUtaZzhOaEl0ckhtYW04Q003SU5Ha3J2U3MzSEdEdTdwakc0ZERkVnlzN2ZoaVcvNVdUejNzNmhnTU51Mm1IeTM5eDRVWG5kdVM2REs4Z2NMbU1FQjNvcDRKMCt3T3lGZ3ltcktha09POWpCemxSN25qQm9ERjFzeHJha0I3MHhjLzhwdjhTOHBJQmNWTWFUeWYwdFVBT3o3TUx3dFNvSmFDYm14R0hsRkJjYUtLYS9NSllTSE4rbzFTK0Q1b2l0Tk9iZTY0SmZmcU9yTHk2UzJMVmxRUDh2amNXTTYvMGl2a2lDbjlNUEtoYTlpeW1maHQzMDlXNSsxbFB0YkdVbGxpMzUxT05mWGNjWVB4YzBmTlZYaDVOdytlRTJmZzA0OGdScU92eW1UYU44Z1dPcE1tcklnYXlJTmpoMnZPd3gyRkl2MEZtbUo4WGt3bjFJZTY0d1lqYjJ5TTdpazYybnF3b1FXalEyemU0TGtwcXc3RXZINm9MM05hRERSbjBXOGh1c1VIcy9wMkdtVXNETGV4MDhvWEk4dDZkY2R0UFRHaXE3eFdnL0VlTktDMFB1MHdYR1NWSTRyckF5amdQaHlGbVBpZ1JVbElIdUFVdG1hMEQ0WXJkbW5sTXhFYTBMamoxaytzTk5XVmZpQXlrVnhlNVRIdCtFZ202S2Q5NHVBQVRscEtOT0VJMDRpMEVUM0VzcTBhaldlNGw2eVlhRC81NUFkKzdjZS8vT1duMy82QkovZE1KS1BscERBSUVwbmdCcmtlcXpJR3FldlIwTUl1cTNUOHJiUTZRR01RM1dHS1VIMVFVK21YVUFlYjNrU3FGSDFDS0o3U21vS05KSjZGTFgweU9jWWR0MUZDSlV2blZVMk1XVngrTTdYQzVLeTUrb01qMlBzMjZWR2xEY1pPVE5aSEk2MTNaTUlCNjZBaEVlS3BSK0UycGZBTXJ6dHVpUjE5TDUzWFFYcVRMSzhmb0xab3E2dmdBTFlYd2RTSEdsbUtkL01vV3ZiaGZIQlpEdkM4dDMyMkI0SGYveE0xVlAvbWpsdFMvMHNmMTBhSi9zSnowMVphano2RERqRWRRQ0NPU3c0YmFNMlNXb1Q5WURmVXJiT1RvaTY4RlNkWmgwQ2pYc1FUT3VNR3ZUZXlLLzA4cVBPN3lGY3pmWG9zc1E1d21yVDhEWFJWM1hTWVFCM1VHcUlFbVUvVVRSTjFBT3pNZWhGbjdZd2JxSnl2eHpLWHlndHNlV0dzS2VTMkxWVkpuUDJDZzd1L2JKNU5KOFgyRmRYVWd6cjRwT0dranFOWVErTEV2VU8xVzhXalkrL091TUZxKzlVWUw5WGVDeUkxNW9HWDBucGk3TnhmNitsVFVBYkRBMVhKaHpwNDZub0d1UlNGczgrTzlNNjluZVJBSFNlUjNwMXhnN21vSWZGQmJ5Zk5XSUcrbXFiOVF2Zm94cExENjVKdSsrQjV3LzBEemhLYVIzeVlUSXBTUTFwcWk2ckNXWVNHU3FGOWd6cUlOMGJRVG9KZElHMHFPY0ladC9ra2lHTDdTZVlQUDdsSjFCWEd3M2l4cTlEaGkxaG5nR0lsM0hhQ1doc0FqVHJKVzB2TkkwWnFMcXNnZmsra1dHZytNZ2IvMG92dEp6NkpZU3N2dEovNFZmVDRycTVZZDM0WUpJOGFYazU2M0dGTU9RMW1naHRrTXc1TFA2MzVBZDJSbjdGVFhmL0ovME1YM3BSZWZhK3ZWVUlCVXR4V2dsb1hBRmFTNFRnU2NlaW8wMU5WbXNRcXpXZllUYWlDK3ZIUE5yRW9LNE1iNzI1TFpXOGxleDNhYVEzQlBDODlXaU1wM1JheWtJc2JURHVIUWt6d3JLYk52dEFvOS8zNDZsV0pQblVmelp0Ky93QkV2S3ppS1FuVmV3SElyaFM3TG1FNDl4bzAxRjJ2ZFhNRERvNUE1WTVlMi9BV3BjV2xpYXBTSVJlY3B3TUFQUzh2dmVjNTR3YTUzcEJ5amQ3WXZxZ2ZPd3JwV3BjbGVzam1XSG90MEZ0cEpuOFRrOHUrSm9FR3hGQUhJWWJETHJ5K3NuaGpET0VEZGpoM0hZdmRqbktQQmdLRXlBN3R0bjBSa0pkK0N0eDZpbEhEQlo1V0xJSEs4enl3R2U1d05MZEZ0dUFKVTdYMFZxUVhyQU9qaFI1RkpqVG1FSFNJZ0RyWUZmSDFzVGZQWGgxdDRYdUhkZXVjcmhmRm95YThLWWo5WnhXQ05rUlFYbnI4bGFxOHdHaUJXek4ya0FWRXppblYwbUcvRFdFd05BWW5ybGFVWDJ6Rno5U0lIRS8vN0NVSHlYeW1vR0Z3a0FOS3FRN1dBSjkxZHVJWG9zWStBVk1EdUpFMGRJMFN5bWxIMmxyTFQrK09telJyQlJuSFlUQ3NmVHgwaDdVTDdkM1B0WGRXV3AvM29Ha0Z3U0p4VVUvSVJNb01sOGNkc3RtSWFDcURxRnNzUUxhcllqdWlKcWFhbnJRV0FtdUVxaFdLNmwxWXV2ejB6cmhCKy81aGxHbmZCMkY3WWRpRThkRUdHbGlBdldyN1Y5UDBzVER4Rko0RGFSZ3had01EeXRXSStzOGg3OTNnOVRRTWJFUFJ0VHBpRmh0STNRYTFvTU1vTVk0SGtubVFueDdIQ2lmYzRNY0hrUVlzTWlBUGpEVy9QN2JhUVpNUUo3NEMycjdEb0MzRVpEMmhQRTZuVGV0U2t6ckRudlRiK3grQXBHb0RwNEdBWjA4MEtIRWFrbWNGaXFvczIwQk5SZUFZcEljMWcwM09DUDlaNEtaMjNvQkRQV3c5L0g0TzZBQnI3QjFCL2g5USsyc3RhZUNIMlpqRzQ2S1lvcndIQmN3d2hRMCtEbFo4QTc3RGhjaS92STNxVURETGl3VjNpSWRnNFFDTGs2Z2h3L0Q3TG1sa00wanZPZUlHWmx4WDVDRjhkaVJnVzN5V203c092WHdEQ0NwTmxieVhranprNCs1eFVreFJITmdyKzc3WXRkNTEzRjRFMU9lRitTcktHaHIzUUMyQjdrRlpvOGx1YlhBTkt1M0laK2IvejB2dmlOdTYzSCtFdktGb0x4QXdZYjhNLzNzTnlHQVhQTitJalJCdHFmdEJkRkVPaG1KbFdERG5leEFNUml2MUc0ZVllNWpZZTF0K2NoamY5cmt2aEI1YXZoL2wvMGY3L2grQ2dEVnNYWDFsZ3NoTjc0aGJYMjBKZmdiV3BZbjJET2JxODdDTUQ4YmxSdVZ2SW4yYWswSzJzSGNVN2theDZkRmNBRnhPOGNjd2RqN01zQXJnYzRESEc5OFZ5blNvNzRYUXgwOUsvemRVd2tkNHovaXpBZnM0YW9PeTROejBqcmpCMUNHTDhmMkw4a0xORjloSmsvMCtSUHdFTzI2emYxU3B6N0FiYWtBeGIxQmFCOFhVbHczSzlQRUZ4ajdCb1lTcDhaaDlKY2hVYU11Y0ZwTkdZb1VIZnZURjJETlgvckFaZk5yMDNYSjVjdE03NGhZZEZKZWtyU2hHMnBlK2V2enZQUExoOW0vNW5vaDB6aDJyaUVuU2R4RHA5Y25JdkpDVkY1dkhYL3ZOZ0tyeTFLVy9Gd25DTlppcUdQWTdrZDRURVAwVm9JL3VKRjVTaU05Tjc0amJJQlhFdGpJT2lqS2tQS3VKUXFRUVdRZTVLcVk1Z2laaWlEMFFrMDFiTWcrQ3hHdnYvUG4yeVMvOTZ6aUZWMzU2Tjl3a0RWaVMyakhWZGxxcTRpQ3htTVlMRm10am12U2F0RFhSWUVhQklRZDF2YW1oVFF2T1QrK0VHMmhwbDFQRVZXVnJNeVUrREdvcXVsMFlQS1hIWmNYVVFHUlAxS3l3am1GdUJvM2lSWU9rbkNRL3ZSTnVvS1Z0cDJSaFVmVGFsRGc1YUsyVUtkbGRNWlh6bHZTSFJyRllCdUZxMFpyeGlmZjg5RTY0K1MwaGtWMVRiRmVsbFlFRUUrZUFrZERqblRta0pvUSt2ODhqd0F3NDVKNGhOaldqWDRnZ3VVRjZXOXorNTlJUkxubURNWm5pUm1aalREVTVwNlV3c3d3Q3hUU3lWaTNUWnBIRDB0aVl4NFAyNnRQeGVXRWVMR2tqWjVMZURqZG9ERGZSamt5c212TDhHSUxiTWFzcW95S0dSTU5wRk5PUVM5SVQvcFQ2ckJoQkI2aDZITUNma1ROSmI0ZmJQRCsrVkJQVFZDd1hDMEo3aTRXcnJ4Vk5MMUtwTE45S1VreHhxeVBvOCt0aW42QU9rMkdsUFRiTW9FbDZPOXpBRElLVG1mVmdpRXhrbzVrK1JxbDBDMExaVTRPbmV3UEZ0UENMZG5pT3dxMk92dWo4SGFnRDJLbzNkRWJwclhEcjhKTWpvbGNtc2pFMHNkSW1WdXAxUWtaNkFDaW00L1NZUk9pUHB1bDBDU29SY0NCYVRFdG8zZyt5bzhxZ0srTHpua2JwclhDRE9yZ0Z1Mit2YXlTdlNzdlhHaEpZajcraGpYS09zRkZNTzEwYk1UVmhDblZ3R2tDM3dxNE5ZRkkwZEVicHJYQ0R4U3c4YUxDcHkwQXpQM09uYkg4c3BwTWxoMXNvcGhXVHZocnhYdndvR0dUb2Z1U2ovdFB6M2pwNFpFLzRjNTltNlcxd3F4NkQ5SkYrMUova3F6eFZPd3h5QzRrRW9BQWFEOUIzNVAxb05yZ3RzNS96M3BxaDNpL256NHgxWTdTTTRPZEVvSmgyVGFrbkpjZzNsYTJsczhMdEM3Q3lydTROcTN4YmVZUDlhZ25yZFdDTDVvbU5jdGxNbmthSUltK2J6d3EzaDV1L01zN0k2VUplZzJ6RnRqVXplQmxIMlNpbXF4bTkyRmhnOFlTRjR0Yko2aVc0ZTk0dHZnQURjOFhVYStsc20rS3paY1d4U056TzZKVW16Rk0vWDNHeXlqb1N3N2xibmJLYzRBV3pkeUxzamdnb0ZMZURMRHdxcVl2ZVU0SUFSc3UrS1lzV3JuZmRrYTVJM05iK002T0lsYzlrUkRwR1FkUE9IdjhrdmpaZFJrbzJDKy9NY1N1eVVCYUs2VktUc1VhUnNva1hSOEJHTVlWUnE0ekI4SjZ2aVFmTVYwdy9EMVZRenVteWU3d1d6QlZUWGdVbG1DZjNlQVZ3eFRSOVV5K09UT1dEMkF0d0w1aGN3UWgwREUvNzNGL0hHbUFtaStzRjUvQ3VaMmVvbVA3dkMzNE5sTFRwZk5mRG5GbEFBOFcwOHJuZkdJZ2FTRHN2bnNtZkluTVJXR3V6azcvUXVjODk5L1RiSC8zV1Z5UDh3V2Q4TkN0WE5CRUVDSUJpYXVmdXhNMkROM2h0RHV4cUlQMnM4aHNjZzl1Y2ZmeFNnWjNyM3VZYzMzM2lPM1lWQU5TSGR4OEl0N2RFY1A3YjBzbWZEcnk5ZWI5YnBGY3RhOEJpa2Z0dWdhajBjcnhzWFFlM1NzOFRDU0FFQ0FGQ2dCQWdCQWdCUW9BUUlBUUlBVUtBRUNBRUNBRkNnQkFnQkFnQlFvQVFJQVFJQVVLQUVDQUVDQUZDZ0JBZ0JBZ0Jad1RlWXZhREJXZitsREFYZ1pVbUhUck5CYWxjZ3VXNitUZGV5czNKUGNxOThyMTN0aTIrczNPUG9sUnVzWHZ3QzRUd1NwVnlSUkYzRFFLZmV2eVA5dm8wRm1uUW1WMHcxY0hzc05aSm9qclFJVE83Y0txRDJXR3RrMFIxb0VObWR1RlVCN1BEV2llSjZrQ0h6T3pDcVE0S3dqcjNtbnE5SEtvRFBUWTJNZm5YMU91NVVSM29zYkdKeWIrbVhzK042a0NQalUxTS9qWDFlbTVVQjNwc2JHTHErUFY1M1RYM1oyQnBOT0UrRnJLbk9naWhtTWFUZlUwOTNDeWNkTkUzMUtnT3BvRStUSnQ5VGYycFo4OG4zWHZDeEZRSElSVFRlQXl1cWRlenB6clFZMk1SVTIza1huT3Y1MFoxb01mR0lzYmttbm90TzZvRExUUzJFZUxxRC9qTzd5NVBHOTYxbnNPSjZpQUhJT05vdUpSdW54T0gwSWQzcmVmd29EcklBY2c0T3ZlYWVpMG5xZ010TkpZUnVkZlVhL2xSSFdpaHNZekl2YVpleTQvcVFBdU5aVVQrTmZVNmhsUUhPbVJzd3pPdXFWOCtselNUejVPZGJJdHdQbjNHTmZXMFhwUVBYeUVVR2RmVXA2NmJQaFpLcGJFb2hHSTZqOEUxOVRvQlZBYzZaQ3pENFp2N1k1N0UvcHA3cWdOTHJIWGtKdGZVYTlJTzZjeXZCaG5MWUpOcjZqVXNXMHgvOTdBbUNRV25JV0IwVFgweVllVys3L3dMN0xGOStxL3ZDMjZtVHBKUWlDa0NSdGZVSjVuQnRTR0JvOStrSmRHeERERzZwajdKYzhndVBYNys2K2N2WEtJNUlRbU9iWWpaTmZXMlhOOEk5UDhQMFozelhqUG1FU1FBQUFBQVNVVk9SSzVDWUlJPSIKfQo="/>
    </extobj>
    <extobj name="334E55B0-647D-440b-865C-3EC943EB4CBC-28">
      <extobjdata type="334E55B0-647D-440b-865C-3EC943EB4CBC" data="ewoJIkltZ1NldHRpbmdKc29uIiA6ICJ7XCJkcGlcIjpcIjYwMFwiLFwiZm9ybWF0XCI6XCJQTkdcIixcInRyYW5zcGFyZW50XCI6dHJ1ZSxcImF1dG9cIjpmYWxzZX0iLAoJIkxhdGV4IiA6ICJYRnNnVENoNUxHWW9lQ2twUFdWZWV5MTVJR1lvZUNsOUlGeGQiLAoJIkxhdGV4SW1nQmFzZTY0IiA6ICJpVkJPUncwS0dnb0FBQUFOU1VoRVVnQUFBdEFBQUFCakJBTUFBQUJBdUNwZEFBQUFNRkJNVkVYLy8vOEFBQUFBQUFBQUFBQUFBQUFBQUFBQUFBQUFBQUFBQUFBQUFBQUFBQUFBQUFBQUFBQUFBQUFBQUFBQUFBQXYzYUI3QUFBQUQzUlNUbE1BemUvZHV6SjJpWm1yVkJCRVppTERXWDVoQUFBQUNYQklXWE1BQUE3RUFBQU94QUdWS3c0YkFBQVVTa2xFUVZSNEFlMDlTNHdqeDNVMS93OW55SldjSU1nSDVrWnlFQXV4MDJNcE1SelljVE5yMk1nSEF0ZWYzQXlRc0JFRXpvV2JYS1JERUE3eVFUWUlZSzVpNWVEWUVNZFdMcm1FRTY5aksxZ29KQVJkYkFqaEp0QWhoZytrYk1DQ0R3RjNoNHBqMmJ1cXZLcnFxbnJ2ZFRlN09KeFplQWJUQjdKZXZWZXZxbDYvZXI5dXpnaHhjWjJJQkE1UGhNc0ZreUlKN0R5V1EvRzJjUTdpb3Z0WUVoajlhczZ3NGIwY3hFVjNrQVMycjB6L0hoRnVIbzBSaEpzN3NvbkJpL1o4RWlqSDA4L0pmVCttbTZmUVFnei96NU5kdE9hVndNZmtOZEh5RXR5VVYzTTU3TXJidWJnTFJKRUU0amZFcmp4eVZLMzdycGx1ZEM2c2RGb29nVDBiOHA2WVNHbXB0MlhOTmpPK1YyYW9ld2I1UlJlU1FGLytXTFRrMVBaODVXaFdGTDBtOXl6aHhmZWNFbWpKeTJJa25iM291bFltbjg0UE1yc3ZPb3NsVUFWYnNUVzFUbTY3UUdYN2Nsek04b0lpUXdJbENVR0h2NWJsZ1FjeVdoc3pUWGpHZ0l1dVJBSTdVZzZRTUViT1dLTk8xQ3pKLzBYUVJUTmNBdXRTWXU4WEY5bmc3aHZodkM4b2tRUzJVQWd0eERhRUlMT3Y0WVdSbmkyZ1BPeUt4Q3E2VkdpQ2wzRzJuc2MwNmQvK1FBSEJ2T2laRE12dnB1dzRUTEVQSEtwSW4zMEwwUy9Nc1RjaEdneTlPdmxWazFBV2xHNDJ3N2hHcVRsTXNROGFHc29mb1NsYmhZWmhHeExKd0d2cnBOUElBb1kzNzJKdkl3U0hBNWU5S05uTDBjOGtMTXIvakhpMTVGc0lxcEtnNDJ0WHBsOEU1TmVydi9obmpxWWtmK2phQlkxNjhDMHBZR1RSQlF6TDBmc3RwZjdtTUVHZUd2QlYrWkQ4SmNPOTV6U3RMczNsMG00aXhYVjU5NHI4b05pSjNsR1hUYmV3cXE4L3ViN014bEtoR2NvY1pqdGYvTkQwSTFSREN4azJwblFBaHkzcjAvd3V4YjhuckxwR1Rtd1JFL1NPeE5GZEhieEw1MmpjdXk5RTF5dG54NGVEVmZuSW8rOTU2S0dIbm5qOEVlSlN6VWE2MlBqUHZUY0lPeDhuN2dNV1VjUndXMTRpODNDWUlFOEpXSVVEM3pFcVZwWXUreXZkK25jcC8vYldMYXNJNjlnQUw3MEIzU3Z5N2FEL20waU9MWmZnckNXM1NYOFJtNk0yc1dBT1dZZkZ2aGpkUU9JSVlOaCtFOUZEazhNVWV5clFhQTgwd2tSbUpFVUJZUjM0Q1ZleHdlNWNBc1NHUEFJbDc4bTdqcWpuVS9ZLy9KdmZNckwrcWMvLzlSODRncVF4OUpyUFVRSHdxc3BBdjRUdnV3aGd1T0xPcXBtQ3d3RVRMMG9TajRXb1NxMGdxNzRtS3FEa2orT01GWG5IVGJTakRSN2dMNnRiNUZWbFlyZ2tkS3NnNlRldnVrRytVWXJBNGh6LzZzQXNHOERhY3doaFdHWUZBZzU3YnFmVjJvV3NCTXBIVGNXL2dqM2VwaS81YTlTZW90RFhpZzc3UVAyYnl1ajRDa2VGR01JdEVIVE5ES0NmUzRTTTRvb2hmZENHRWxrc0VjU3d4U3dZaDR0blhwQkNTYzBxYjhNWG40VWc2ZzM1aWhkMFR6ZEJrSWRDZlBYdXdDMmdRaktXRlJEMGdjT2h4Z2lmRk5RZjFseFMwMEpNaE54ZkVNTmxiOWYwUkJ3T20zMEJxdjVsQVNwaGJqZUpuSmZ4NlJRTnBJYmQyMm8rTzhqUFhVSG1SYVdTNUVnNHNqbkNiVGNHTlJwcXJiRkVOanFNNFM0NmVvb2RoOUVVcDlQOGJsUEFnMEVUdTlXeFN2WkpRTmRBWnVBWnZSSmlaM1RQTXFrNzlTVHlreHB2UHJZSUZVS0VOYnZLdkhVbGNnZUJER1B2dGZWTUhBNmJ2cGpxZVZBd2RuM1FqckthSEtIbGd5djNFVEs4dDRGUmVoek4wRlhYQ2hGaGh4eHZPNVdBczdIdmdmbGJVaFVHYm1KbkVzaXd4d3daaCtkZlN2YUlMcE15Z0M0RmlZMWRnREJhR3dYRG9FWEUxa3NKbXVMVm1DVWNBdExqamRaVVh5aTRnNmNSYndHemI0SjdzRmNnd3hWOFhHRXNoeTI3UmI4LzhVVHEra0xDMHdyWStrVFQzU1VMUzJ0MEhibEhNNEpvTkVReXhHVGI5YTloWmJTZDRkOFEyTjJoMUtFTTE3MWlhUVljcGx4UEJZTEZhd1dobGY0WVdXVmxPbXBzYnBreUFjdFlCdHNnNkV0c2lBSjF2cEhSSDlnRlFVZU5rb1l5TEpIbkdDcW1EUzNOMFBrV2dHeUZuOFlaOU5Fc2RvWjZLcG80Nmk0aWFBakRXVUJsVm9qanhHT3N1WkxpR3N5d3k0dzBoNCt4bWptSDJLQmpJdS83a1V5UWZhNmVrSytNUGJWdWtUaGFoZEVEUnFEQVZxYjRNd2l6dXlhcDREeVk0WkJ0Z2NQWkU1NWtieThKTVVjNDFLUUdHNUxHUFRybGF2cmtFWm8rQ0pxT01GQ2N1ajlaVkxsOW85VDlEV1pZSWI1YTVjSEtyVDdJcTUzWTFnNjJzVFFEQngvTmZOQnlrZ1IvL01BdGRZSWprMkYyR0wyV0hWdzdIa1VOQ0JvcFNUakRWWnhOQWhNT1U3Nm5BWFVUYlNYdWI0bEtaSlVFZTdDS1NiTHMrb0ZiMGhCWHlOclpZZlFtMjYwYkhOaW8wbVVKcU5PaVpId21rMTFjTWdOS0RzOGNmQ0xJcm5Ia3RyUmtlRlpJQmc3MU1sODgrdlF2QThsSUpRNUNsSkdDamJCUnJ1SXMyYkJVbnhXU0J2biswSmFVa0JqaUs1d2hSTEZYOFVnT1k5enB0RHZteUlON1F3dXhIaktaRWoxaGdXaHdJS0N1b3kzY0p0S25Ea3BGOHNMb0lUZEI4MjBKWERSeTJHcnNIQXhqZk9KZ0tJZm5XOG94cUZ0R294dkUvRmtQbWZBcmVRV0hDR3NBbW13a05rUStNa2FCS1dSd3pNa2JSdTNNM3VCRmc0djJKMHVQbW9OaGNuTGRaQngyaU5OcU5IUU9XSXB4alZkWUQya25yYnA2TGtSWWgyTDFTR3QwR1ZzTGZLcEI3VFBqdUNycmZUVjZiR0NuQ1BnR0Y4MmNNbWNveE9zZm1qNnBXYjBlVC84Qjh4eXhzUnpHdEhPMXk1OTUrT2g5ZytJaFM5cHUza1RGRHhoVFo2clhjbmFocjZ4ejYrMDZvLzJZcTVjSXNZUE5MMlJ3K0I2NFJiQXcrS1B5VVg5VXhLZndxMUZ1aUcxc1JNRFRYS2dReHhnSzhRa3BJNzAyZU5abUdwWkJnNTBHRGx1NmViKy9Ia3NaeSttZ2NGd3BPcm9xZHFNcVdVZkVNdXlKS3podFFZWUZQNFFiZ1NBM3NOVWpieXFCZlVGdTBpMEJMQXJ5QTNCdlBndGVkVDlCd3lsb09zcDBRNlZBOW5KWXhsREZFcjg1TG5XVU1heS8rMUM4N0pqRGlBcXo3eHgyVE9kcnZDRGxrMlB4UGNZOGs4ZHI4dTZ6MGJ1NitHU0JEVDRndFA3ZHUxSjkraXk4a0xJdHA4L0tEeUFhOHU3ZE1EdU1CbG1pRWFJQlo2UGk3dTl5dW55Q2lYZWV2bjY5SytWdlg3OSszVC92WlF6aDJacHlsdXR3VExhVTJ2K25ZdzdBQ2pvOGlqR0hWZC84RjZ6Z3A5V29tMFNGY3ZoODQrR2pKMFZrZktJaGdaclFJU0hlOVlIMDJ1ZU9maGR3WDN1WW1zQUd6dm5hMldFMGZUNVdpZzdVZHEzQm1KQXlMWm5kQW5ELzhJbmdEOXpnMmZ6UldORkc4cUI5U1FYWk9NcW1SVE1oT0d3bm1ldTdWRTJxZ212TTF1WnlnVU40MnlNM2VHSWdJbVNPUFIxcWRhekFWRjgxTzR5MithUVp0cVZpNG9yTDVVZGNpb1lLZjdib2lSQ0NNb1R3M3J3OTJaRy9ybTU3anp3dFo4bXV1ZzJZOS9IYUw3bWozdzNNNk9tMHE2eDZDKzdQaFIzWkt5cGhYeWhrS2p6UW8ranpyOGFQb1JQME9EazczZUtOZDFsMkI3ZUpKREEyQ21ySkk5VmZKeHJONjJBY052djYxMWZ5cnY4d0JPUVQxQlBNbjc1YXRrRUlFUEM4ZXU5SVBVeEZ1UWRvQ3I4L1JiOWhXY2RIQitiSG9KdU5wa0gxYTRBWU92Rkd6b2c0ZXQ2SW1abDFqenNUd3FWa0QzQTQxUG9qY3E3QUhBNHdRdzVyWEFuRzVGMU5QTnEwR3o2SzdSVUlHbVNpOWdzUFBDK2JzZUtqZDhjZzlsb0MyYStpWDJVdFkrc0pIb0lGekliTkVQdm1OWFc2NGMyUUpNOEIvMXRrblNEZlpDU0VJVmlPeTJhZWx0VHJyK09IdUFMU3l0c0diVDQ1ckh1Vml1UmROVHhhdDh1Uk43R3RleWswNllBM2l2YWh3OTllMkhBTnJOdUFVQUZRdjg5N0NOekdaemd2akI1aCs3S3BqYnJUNDNUV1IvZ3JBS1RBZGtNWWdnb25rdXdZNWYwdU1TeXdNYTFTbGkySFRmL2Y1WWs1SzFLR1FNbGxxdlU3bG5IMk45QU9BRE54dWdiYWVFbDAweGE1NzE3aHpXSlVKZ1hyQ3F6Mk1JT3M3ZGNGYmxDZE5aQmRjdVRnalp5Q3BVTFk1bU1mdzUwd0ZOdTJDQUNxclBIZkhCc3k4MG4wRzdvNGpHbkQybTNQb295THhGbWpWN1J0aGpQUVRMQ2c0azNxMlF4aWR5YW5WV3c1bE9GRjJadWZ0b05OZjBQSkZYeHdJbDY0NHpWUG1kbUNlM0daSWdoRHNXcmRUUGIwM0c5d21MSU9nT0JNYVBPblNKZUlBRElHYjA3SDBQdVNQNU1iNEhBMjZTRXp3OXF6YkVlYnVBSzQwM2JQWk1vdTFzajJQdUJBdkRjTXlRUnVzR25sZmtKeVdLTkl3bEJVbEFlRUN3VEFiTG51NW9MbHNDYWE1d04wMHVwVHFZNU5aeGFUVXZ5Y0VOK1hKdlJRQkd1d21kNmJHYVN6ZmlqQy9nUk5OV1ZNRFQ4aWw1ZkgwQW02UHpDNFVYRVlYV0ZXVnJsd0ZTTGFhL09hYVlIRFliWmM5MHRpM3BUcDJMTWpqL2ZkOERmMEphNENhWTZ2eWQrNEl0OFllTVRvNkprc2hRWjNtUDlicWdaVllDbUpBQnp2ZXFxN2E0TU9rRmxoL2dBYk8zQzhkQ1BOVUhWN2UwU29JMlo0T0V5SVF3Qllzcm5QcFU5bm4yREs1QnZWNlVmR3FLdjhGMGNmUnFCdmJwbjgxbmU0MXBxT1hCeW9ZcVJMRGxLTkZ3MVV0UWJaSWIyTmNlR0h3NlVhSTI4U0UxeWFvVUtBaWFIVEcyb3VXQTRuUE1PL3pEWnZmZksvb2NSOE5YeFlNV1VyVDZWeHVSVFlwTVBvdWxsSFNpNXd5SlA0S01ldWtrVjFVa3FmWXFqcCt5a1RvN3RqZHBzNVRPWUtBRkRNVFRRMVlHZ0J5WGFXNlZaajNqWWdJMU5oOUZwaUZWSnlnVGhpend3TkNLT2hnbUo5ajUwdXhWQWplczd3V3pyOXpUV1l3NFE0QUFBTEpaOTQ0ajIvYy8yUHhnSFVjNUhjeXFFK3BQM2d0R2dZdlpuY29aUko5ZTR0SUl3Rzc4VmRlNHFoWGtoYTgzVjNaRzlxc2xvTzAwMFVRMHFmaXFsT2sySW9XZkdua2dRQk5FaUFKZlJjcUJFUVJvTjF1YytXbldLbzhYRks4M1UzRnl5SEdlOUNFSmJNVDFqaG1KTWxhSFBWRzEwMkU2VGtVbmRCeDZRNGpQWUczUzAzeFZCaG9DUkNnNkNFbkx0SURqdXVnWTBLMzJiZ3VKTWpxN3E4T3VFWlh6TU5tc2hCbjErcTErM2NkWUNQdmNPUUtZWUtueE5HdzJRMU1wekRCQmtBOU5NbkxHRFVTWktBN2NKNUJPUkFWdzM3Tmtza29JQm1NOHBPc2IyRFJHeVBMWk16MUdod1VtVDZaQXdvK2cwOG5NTUd0NVpYam40bFZZK0dRK2hLU3BqeEEydUQrS2hFVm0ySnF1ZmthaGFEcWtUMGJZZk10ZnAwM2FFNVE0MkFNSnJmRU5VUEp2NmFHNWdCYTl3ODlXZ1E5QjNNOElHM1FYdzBnUm5heWdQNWdSMnN5MWVKMHFYbTlMTGhxRFpaTDJlbzBVQzNiK2gyc1FwRDJIc2JEK2V3eHFIWUdIWkJyeG9lRGUxK3FzYkZDRTRiaENOT1UrWFlubVQ2R0VlbmNJa29NaHhkYXBuRGRIak1HZW94UFRkOUgyc2NUREhBUERsc2NIUFVveXZaSndmUGNicHRXQUFKbzllZEUyS1ArRlR0cm1uV2tsT2VJQXR0VWJZS3h4bHErbzZqYTExQ0RQZ3pRZzRqMHJCbVRxWWZOdmdrcUJvc2pCNDYvVjVoZ1NmY2t1UTB3NkpyUlhQN0FwU2pwQXhMcjJnRXZEYVVFTVJOUjZsTFRRaEt3d1FaQW9CeTdDRzYxd1lJZUNCTjBEeWN3WUYvc2RQeTN3bUFvQThNRHV4ZDAxTHQvT1VYYlpOOFovaEx5ckN0LzhJTCtPTGt6WWNkOGxDSXZsU1NmaWVFekJVQ1FOVUFtYVlTdWFzaDR4ZW1xZnVnVGZINmpuUWxFaml0aDVnOW1JNkJnZUhtWExXWU5nc1BiSDlHSGtJWVFweXRNalZRdE9RK0wxa25yRGtzMis2RUg0ZnROTUhmNE1DdDg0RXhOKzB4Q2g2L01DR1lhTFNBdGNnSHo2QnNUcHhxR3FnV0hPanBWRlNsRy9DaEhQK1BMSUMrWWZBOUJPb21ZVGlCZ2RBTGR5OFI4R2dQMC9jWlZ3NWoyckIyQnkyb1ZNMHJiWWJ4T2dhVkVwVGZZYW1OZ3lCbmt3MWYwTUdtYmtHZzRsNTBncGlQbVhKRERDY1YzVC9UQjluZTdhUUZMeHNZMzlDS0V0VzFyOU1rQkEzOHdCTDZPT3o0QkRjbS9xeUtqK2NXNjRQWnpVdW9CTFh2Qm4wS29Hc09xdFBrREJTeXBuRnRwNFU2NXBOeTdJYTRCdk05cGg4ejdHZ21aZm10NUtiZHBCV1BFWHZBd21FM1VYQURHYTVkK2ZQQncwNklzTlFDMFRZVFp2OVRCd0NaaXpiYmJGTG1oQlg3YkZhRjRZNEJXaFFFSmpjUWFKcVlJVXhjQXgvM0pxU0FoNEF0eFpTOHk0WnpPTVc3dUtOcVdlNVVzZnN2SHJnd3hZdFBmNzZxNVBUWTlhZWVldXJwWjJMVmRzRVdjQi9LdDhnY3hsR1d1bzhpQnc0bUFoOEpSMS9CWnNMMllvWVQrVjdvN3U3QnIwYVZpRjl5eHNnUVI4aktxQjRPRzZxNVB2OGxLUk51MTZkWDV4cTRNSEZYQ1lsZnlQZFhtRU1DVC9tY0tQL0o5RHZXaHFnVndDa2dmd1VzV1ZVREh3MjdVc3h3WGY2Y0VNL0RYM3lDTnlZT1MvK0lMSmFpQmpPbDlOeGRISGFJZVJwMStRdkErVE9SKzN2bTh3eGVoUGJQdVpBVmpLelhGbklmZXA1L2svRHJDdG1jWUdPeFhuMXYvMUo2RlNNZm1IZ2tZZmhsZVJUTEx3RHl2K1EwVWlMQUYveFZSQXpDYTA4VUpzaFFZRHVXUjQvRHk4R0QwQUVQaW03SEZmcnRqSzlma2IvMmJSVXdrTE5YeVJCMGg5OGt4WUl5L0tlSHAzK2xHYjhhdmNNMDdEUXFQN252QVdoeG1DQ0RnYlUvanFjLzYzK0JFRHp1MUFram02SFFtZnlURnRQZnIxRzhncXBNVW9ZaWgyRjZlSjhGaHh4T2p6alRQVzNycCtrdWVOTFgyS2Q0QldXRjBVTGtNRXdQYjhsOTBzbGhnano3UUIrWEI5eDJVa1hTWHRQaGJBT0N0Z3g3SXJJWjJrSG9PNmJHU1hBWWtaNkg1aFlPTzBxL24yd0pRdWNhMlYxblFFQUZ3TTFvcGpyVnM0T3NkRDFOV0dhK2o4UHBFV2U3aCt5dll3T1NCdk9GSWtydkVoTER3M1F2UEtBS0N4NDI1VDB5bXNNRWVSNkFqai9Ca0tzbitWVFhWenIwSHRlbzhMNy95TDdLekYwUmtNZ0JNU1Q5RE9pek04TmhSbjcyUWJUQm5pMGVRZTd3SzJSbm15UVNneW9WM0pBSlUwazdBREcwWFZuZmJYK0ROWnJEV1dQT2RCLzZ5eDlkVzdKejFWSzdzNi9jc1MzMXZTeFY5RDFDSlVHTVJReHhOMnVqUDgrZ01SeG01T2NCakowRnFOcTZjOHVhRUx1L3pqWGJVdCtnK1NEb2VsSzZ4aGpkOWd4VEtOK3h3YUpvRG52S2M5TWF1cFFsVG1wSFlEbHVrTzJWeVNNb0NKV1ZlYzUxZXA0aFlVSUIvMGNEVEQrSEtmVzVnUHhmUWVqcWFodDUxbVYydUVSTXRCTDBXMUNheUhzcnlET2NJWjhxZGErQ3d6T0dubGxVYkV1M3ZjdDZEenNScTdPSlRvMXNiaVRoQjAzTHJNaUpLQnhEMU1lYXU4emJjcGlSbnc5d1l2Mi8vcWNNS29sK0Y5M1lMclVjb3ErS3ZSMW4yaWt4UUk1aEN1TTYrczVlbVM0T084THoxTmlXN3pmYktjVS9HSXUxdHZ6aElkM2VrQm1KYmZsaDhRSUxnL0VJeHhCMzBuWWQxY1FWaHNPVStyeEFMV3N2WDlERjNIY3lPWXN2amRsT3Z5eW4yVzg4SjNTT0lSdm53RTFXVU9Ld0l6eGZqUTBYWkh3UGl0Ri9HckM1VitQM2pXZVFlWVk1UkMzMlZJdkRPY1BPZkhlYlBwNWVmRDhGRExmZG5UVlRjWGp4QmZ5RWNsalBqeUNPdCtJQ2hnMGI1eVRjT1h5OFNjL0NxQjV6ZHd1dmVTYkRFcXV2Y25qaDJYOXlHWlEvZThKcm04bXc5QnlkamNNVWV5YWcvd2NWQVFsLzBxdzFqd0FBQUFCSlJVNUVya0pnZ2c9PSIKfQo="/>
    </extobj>
    <extobj name="334E55B0-647D-440b-865C-3EC943EB4CBC-29">
      <extobjdata type="334E55B0-647D-440b-865C-3EC943EB4CBC" data="ewoJIkltZ1NldHRpbmdKc29uIiA6ICJ7XCJkcGlcIjpcIjYwMFwiLFwiZm9ybWF0XCI6XCJQTkdcIixcInRyYW5zcGFyZW50XCI6dHJ1ZSxcImF1dG9cIjpmYWxzZX0iLAoJIkxhdGV4IiA6ICJYRnNnS0Z4aGJIQm9ZVjl0TEVkZmJTaDRLU2s5WEcxaGRHaHZjSHRjWVhKblhDeGNiV2x1ZlY5N1hHRnNjR2hoTEVkOVhITjFiVjk3YVQweGZWNU9JR1ZlZXkxNVgya29abDk3YlMweGZTaDRYMmtwSzF4aGJIQm9ZU0JIS0hoZmFTa3BLWDBnWEYwPSIsCgkiTGF0ZXhJbWdCYXNlNjQiIDogImlWQk9SdzBLR2dvQUFBQU5TVWhFVWdBQUJ0Z0FBQUR5QkFNQUFBQTFqTnpOQUFBQU1GQk1WRVgvLy84QUFBQUFBQUFBQUFBQUFBQUFBQUFBQUFBQUFBQUFBQUFBQUFBQUFBQUFBQUFBQUFBQUFBQUFBQUFBQUFBdjNhQjdBQUFBRDNSU1RsTUFWTjFFbWU4aXF6Szd6V2FKRUhhbVE0UllBQUFBQ1hCSVdYTUFBQTdFQUFBT3hBR1ZLdzRiQUFBZ0FFbEVRVlI0QWUxOUM1UmtSM25lblZkUHo2Tm5CZ0syZWRnOTNrUUloS0hIQjRRUG1NT01zUktEaUQzTDJpc2hnYmdkaENJYjdNeGFOaHdRZ1c1ZWNlVGd6RnFKckFNWTkwUzJlQ2d5UFFlVGt3TUd6NWdqK1JDT1NVOTBFREVQTVJNU2dra2NlaldtSmUyeTJzcFhkYXZxVnRXOXQ3dTZwKy91N09xLzUwemYrcXYrK3V1dmIrcXYrdXR4N3cwQ3VpNXlCRVpDaG10RDFxTElqaCs1NTBoNDlpS3ZGS2xQQ0J4R0JPYTRyYkZ6VXJVUlFURXl0c1A0cnlLZExub0VTdTh0TTlaUjFTZzhqYkZILzJ4SGtYUW5CQWlCWVNLd2p1RnNVd3RzN2xkMW1BS0VBQ0V3VkFUYWR6RjJWRXRzUGFhREZDQUVDSUhoSXRENFM4WitxRVhXVHVvZ0JRZ0JRbUM0Q0xDbEN0dlhJaXV4UjZuaktFQUlFQUxEUUtESWdpM0dGcVNvRXFzT1F5akpJQVFJZ1NRQ2MyZUNDY1lXWmNLSVhwaE1jbElNSVVBSUhBaUJxYlBCREdNUFN4bmpqeDVJR0dVbUJBaUJiQVRtL3o0SVFuWkdNb3pHU3lYWldTaUZFQ0FFQmtGZy9WUVF0QmxiaXZMdVBqS0lETXBEQ0JBQ0hnaTBOd0krYWNNdnY4cEhvenY5RWdLRXdOQVJhR3dIQVU1SXdwbmsxK3FKNkU2L2hBQWhNSFFFaEFQSjJPbElNRzJ6RFIxZ0VrZ0lTQVN3ellhcnhWaWQzMm1iamFOQUZ5R1FDd0xZWnNPMXk5aEpmcWR0Tm80Q1hZUkFMZ2hnbXczWExHUGlBREp0cytVQ01na2xCRGdDZkp1TnU0OU03R2JUTmh0SGd5NUNJQmNFMWg4WFlsZVpPQlJKMjJ5NWdFeENDUUdPQU45bXc0VkpHMS8wcDIwMmdRYjlFQUo1SU1DMzJYQ05NOGJQanRBMm0wQ0RmZ2lCUEJBSWw0VFVBbU0vUUlDMjJmTEFtR1FTQWh5Qkl0dUpnS2d4aEdpYmpWb0ZJWkFiQW5QcUdlMDF4bFpvbXkwM25Fa3dJUkJNY2VlUlg1T01QUjdRTmxzRUJ2MFNBamtnTUtHZUdpMHl2SnVWdHRseWdKaEVFZ0lSQW12Uk5odUlCaVp0dE0xRzdZSVF5QTJCclVVbGVwMnhiZHBtVTJqUW5SQVlPZ0sxRlNWeWlyRlRMYjZ4VFJjaFFBamtnVUM0b0tTTzRmc2F6VTFGMFowUUlBU0dpMEJCYmJOQmJKTjE2S1dSdzRXWHBCRUNNUUl6YXBzTlVjdkcxMnhpRGdvUkFvVEFVQkNZVk50c2tEWXRIN01aaW1BU1FnZ1FBallDODhackl2RWxSSU95K1lnaUJBaUJBeUt3SlYrcUpjUlV4TUgvQTBxazdJUUFJWkNHd0pqK3dDOVBMUnVmYVV2anBqaENnQkFZRUlIU3p6WVorL21xemowcW5oL1ZKQVVJQVVKZ1dBakExUGhWVmZKbWpLLzlxamk2RXdLRXdCQVFhSGFPM0hOWmFDeiszeUdmYlJ1Q2JCSkJDQkFDaEFBaFFBZ1FBb1FBSVVBSUVBS0VBQ0ZBQ0JBQ2hBQWhRQWdRQW9RQUlVQUlFQUtFQUNGQUNCQUNoQUFoUUFnUUFvUUFJVUFJRUFLRUFDRkFDQkFDaEFBaFFBZ1FBb1FBSVVBSUVBS0VBQ0ZBQ0JBQ2hBQWhRQWdRQW9RQUlVQUlFQUtFQUNGQUNCQUNoQUFoUUFnUUFvUUFJVUFJRUFLRUFDRkFDQkFDaEFBaFFBZ1FBb1FBSVVBSUVBS0VBQ0ZBQ0JBQ1QxUUVDcUY0M1hnL1AvWHpnRld1cjJFdW5ZY0s5Q2dpMS9yMUtKdVNMeFFDK0dwMnY5ZUovSFVkdXpiUE1xNzBxY0ZkMVJ4VjhLdWZwVUkya2FPZUpIcW9DT0JyaC8xZWp3OVZnVlJoVzlla1JnOG5jcVpUOVJDMGJINmx6b08vTHhhLytsa3FaQk45bFV6TUZ4Q0JZcitteHF6UHQrV2orWGpDSEo0V1hsNGZWbG1yWHBZOHh2YUdVR0RwbWJlSG5YdVh1S1R4RFMwdldUK2RaQVlzRmJJSk13dUZEelVDcmNqYXNqeXIwbGYvK1UvL3hYMjNteWJaeWIwK05kY2Mzc0F1cnhoZitqNlFBcE1KUzA0WHQzdzJQYjZmMkc4MEJIQ2RQV1JhM2RBNUUvWFRLWGJBVWlHYnNETVJkWGdSd0NmcStkWGp5OW1sZC8rWFVQRHhuNFdjYXpQTzZuWUp4ZkJzTU1lMjdjaEJxZFhIL0hJTzRjdDB0ekhXZWNlTHZ2cXlacWNlek1iNkorcVhwWkNsUWphUmxaM2lEeHNDSldsRTFWNktsWjVTa2VhMjBZdjFnT2x0MS9KSDJjbGdhMGpmRzU3ei9ycmo2a0ZuYlRjejl2b3F4NkxZZkRob00rRk1jakpSUHg2WmVsa3FaQk9wZVNueUVDSlFqa3hvc2JkcXBXOUhySjVEUTIrQjZSd2pNQzM3YXJHbEFtT243TWdCcWZKcDM0eWo3Z0RybTFIeWZZV3huNVRCV2ZZVGpLbnN5ZnFwbE1UZFVpR2JTT1NqaUVPS3dIaGtRVjVUb2crRW5QblJmR3Z5WUdmSExxREUyTTRjWTR0MjdHQlVLYnpCTjJNeHJjVDdONzJ6aDhaU1VwdXhNeXBqb240cUlYbTNWTWdta2hrcDVwQWlJTDNEQlIvMTVvUzFPY2JnazdFUG5wcnJSYzZ4VGpERHZOMi9ya1ZOOWlGbTlWeFNWTGlSakV1UGFiUDl1azZaWWt5dnR5VHFwN21TQVV1RmJDS1prV0lPSndKcmZMUmk3QkV2N1dZNTY3WVg2NEJNSTRrQlpackI5YXM5ZDBCNWRyYXk4Ymx3T3lWSjdiSnFJaktoWElKRFJrd3kweHVHRjZ4bWdNbjZaWWxBdktWQ050RkZBaVVkS2dRd2FQQkx1em5kbGNOTVpFaExGUm5sVENSV08zZmpVU0VqajM5MCtMQS83NnhwTGpLYnQ3RTFiVys3cHFlY3lmcDEwY2hTSVp2b0lvR1NEaGNDTlc1cjN1UFZsWXoxMFdEN3IrbFdZdXhaMXFOQy85S2NIRFBleG9LTUpaWmNDdkxORDcveGhGbDJtVzFJTWxrL2s4OEpXeXBrRTA0dUlnOHZBcU9Sc1NrL3A0ZWlwYWJ2SU5oRFVFWnk1WnliMEdaRE95RTIydGU1a0ZweTVkTFgyR29PU0x2YTkwN1d6NjJ2U1ZzcVpCTm1GZ29mWmdUa2tTMTNFVEJMWmN4RzZsbHBCNDhmU1ZwV2JYaCthNW4xczdpem5KeTBlUm9icHJiMkhIaENiYk9sMUs4YmFKWUsyVVEzRVpSMnFCREF3alMvVG5vcTFiSTlKTTljbm16VFNUVXF5U2hQWVFtMlpuS3NTdkRFRVJOc0pTYWlrS2V4TGJ1THA2UEt5bFBxNTVaaDBwWUsyWVNaaGNLSEdnRk1NUGlWOE44eWxKNU1EajRabkFORTd5Ylg1cGwyd1FhUVoyVXA5VHFXWm5FSDQ4a2gxZFBZS3N5WmVVNnI5YWVVK3RtRjJwU2xRall4OGcvdGJJZUs2cXBjNGJXMnJpNXRwMTRDbERxeVZmZXNTMFB2R1hsbTZJT3RuWERkOE1qZFFoOEN1ckhPT2M1ZE4xNmtqU1JYWnZ5TURWNmtzNGcwclE0TkpPdlhWUWxMaFd6QzcwbUdyaVhsbDloZHVZcmpVTGwwZm5wZElNbkxZbVJqdm9jclJnOTA4UC9GNGIyeW1vVWZTZGEzNlF3SkFZNGdKK3d2bWMwdlp0cXlsZEwzd3N1WHNPajRwYzY5MWRUOEphWk1SQ2RiQWxUc04yNE5yLytpSXZnZFc1ZUxKaDBFRTJyNXlhN2Z0KzdZL3kwd2ZyTjUvVi9aL0lxeVZNZ2tKdk9jUlN0VkJyMzNVTzZCTXp1V1pKZTJFaThGUW14Vis1L0RLaVJkUFg4VXZzYnVZYStKMk1zcGJjUnAzOUxEWmQ0ZFFWZEY1cTFKV0p0OUl0eXZCbGQyUHBqbFFUY1R2WXByUkx5NDIxam56aWI3dUZGeXc1MnlCWE1yTXRtcTN4dzdjd2Q3VmpBV1h0ZklXaWExVk1naUdzcVVEUjBPVGJDSGNvWHdlWmFxTG0wbFhoSkVNeHJhTmowcjAxcjBaRXl5bFNvZkNWVHZIaVpiMkpqVDdpY2l4WVprYk10bWdWT2RUY3pLcmhsQnp6R3AxZ29kZlZmVnNvYU9UekcybTltajlhQWdyVVc4M3dUblJSSldLaVhZOVd0Z3dyTGFxWlovaUJNeUdmWmlxWkJCVEIrazg5TlY2eG9vOHFkZ1AvRzNrdWRMWFhudHhKN0tyZS9iUTV0TDIrSXVBYXF2STF0d2loNGJ1TTVUOE14V284YUJOcm5neXBsalRxTjc2S0UxOW9PSEhucklaUnlJTnA1ekNZTG1SeUNqY21ZTmRWbk5XTyswK0VXSlNXTWJZZnRMU0pxTWVvbGFGV0djN1U3NG55STM5NG1OK2syZlJqTWJaUi9GQUQvT010WkpMUlV5aUZxT2MraEk3eDhObzA0dk9qTTNubkQxWmUzU2JqMlZHOUg3L1ZGMmwwNFRlbEhIeVZlUitJSTROL2pCLzYxRjlPS1JONGZKbU4ybkFjS3A1QkxHdXJ2WU1EalNEV1AyTnk3V0Ixc3MzTU5DaVBQL1ZpV1VFK3VnU1dOcnM4Z05Dc1hvS0I2a3dYRHNySThvZ1hiOXhNUGJzNnh6TGdqS3ppYTR6bUNwa0U1WXg3aDB4aUVHaXFzd3RjN0hmZ0VQN0wrYWkyMWxkU1VwWlhvbzEzSmFrMHVuU0wyNG96aWN1Rlk4YS9FQ1Q3NGtXNldLTVNYYXFKdHkxOGZCUGFyUEVPcXNXMG43MDJsOUJpcjZvYklnV0JZMnNzVWRQbXpUbjBpVnRKYUlUeGpiTEpOZVVJdnZFNHdJQzE3UGZ2ak9yTitZeUltanFjaFlzNDlTeHRwWUtxUVR5OGsrSzg0L2hOQllFNmIyYzd4Zi9HOE4za0ptTXJ1U2xNSThsSE9QOWJoMGl0UkRGdlgwL2UxK05KSkh0ckk2NUg1RWRlV2RnYmVFNTlQMk9OTjhpck0xbjJqTjhQRk9kUlhaUjZKcDNaVUZuckhOdlQrNGZmVlVLZk9KRVMraG51NEtkdmtlM2lUK3VOQU10NVRYZVZHWE5DclF4dmkreHgxWmVMTnBsNlZDS2xFS1JhRnBtWWNTVjJ4ZzZXd3BFbFdzWUJRcTk3SFA2cU5jd2FtN1N3K2xGbmtLUWZ2eDlRbUZHcGcvaWF1YXAxS1F6UnNZK25KUnpEcHZudEZWVjRGZG96SEt1RVl5U25GNzNQK3hiQ2FjdFdSZ01oTEJVK01OcDlUNFl5MnBxRU1JekNkMnRWMWRjTlJ0SmNveHpSM0JlVWpqdzFUVW0wUUoxcTladi9JaVQ4S3d1aE1FWHpzVDYxbm4wZXF5VkVnbHBoTTlnc283bkR1Y25rZXJTdFFrTzRGOXowVkY5cng3S2RkMm1xcEw5eXpsQWpNc3czUzIrOUZoQ3hsd2JmU1Rad0RlM2FOQk1DM2JmRnY3aHpmcGM1bnJTUTNDaEMvWFI3a3ZNWnQ5MFpnWVJXTVFQTnBGUzFyQmVwSjdQakdvT3V4d2U1VVBoKzV0SjJpZjROTGdkaTFZVW1QQ3JGOXRrOGNyTkRSUERBYVBzbFJJSmJhTWlhZ1dNcndBbnZJNFU0L0ZyWjViMS8xTEhKc1o4bEp1d21tcUxwMHAvWkFrb0R0eTIwVjN6ZERCOGl2dmRhMDM3UEV0MzNOQ2w0WWVONXE2Y2E0bkhERGxkSFpYUHozMXh2dXRNYWJJNE1US2EzSkRCTnlHTTIzTlJ5YjR1R2RkTHFqQ0RSVWNHSytYZ3JET3c1VXN0elFJelByZEt2SWxuT2tZREo1dXFaQkdXRHZkUXVKUWYvZ1c3SjRoY1pxRjJWMkp3UmNGL1pTYmNmeElsMDZJUFdRUkRXQjBxaCtkMUpHdHBYNHlaZk0rR2VVNzE3TVV0eHJSNGlFclZNTkRzSndZeHVDMURLZ1R6SlJWekpZeWxsaUZTQndGczVvenhxM0kyTDdqVklXVG5RVmVuMUNiSTBSdDhobXBpTlQxd1N2czJQRmpSeTVUZk1uNkxWdm1MWEx2Q0NuUmoxSkJVR2xFcmlkVkF6eFF4WjV0cUJPSStZYXBvSm1ZQ0hzcVZ6bGo1M1JwTy9YUVVYeGsyK2hMcS9Xb1FkM1FWNlpNNWxva3pmeU5oalBrcUVTYTRkKzJLZk0vV1orakxTZU1MVzJESUxOWUs2RjB4Yi84OGJKcGJDTUpZMHNJSHpteVpNaVlsbzR1aHFya2RSS014cVlCWm05N0U5RnpOV0RYUXVUaEhPVm5KT3VYZUZvdkJvTUxVU29JZ1duRU9sc1JhZm44M0FRbjBqWXR0Q3huaXRXbFpFL2x5dHF6aVdTNWRKY1NEa1BTR2hxSGFzcCsrcURkOFN0MnRQeXlaWERkZGlSeHZWT3lLaU5UNnlTV2hHVFBQNWw1R3NQS21FRll4cFljMmRKMkh3eEphaVQ1cks0TTIxZkJLN2hWNGpUWm51Ukh0ZlphSndUUk5Jd055eTgzTmhqN3VHeXh5Zm8xWE05VXlwTTNwWUlnMDRoR1BJcmFPWWRCRmNQRXdpcGFsdjgybTZkeW8zcENFU250MHNPb1NvNHkwSktkcmNLZWhhR0o4R3V2SitNQkdkRFhpNWFYYWtYTGlUbmI2SUhzM3pFMnR5dEpUSmpzdWswa1hISEhNdWJsd2lxeXdXbjlvbHlxcUZuR0ZnUmJNVmV5ZnU2czBkWUFjN1pUY1V3S1VleWo2Y2VDZkVQTHlkNFhyOUQyM2lEeVZXNU96dUtWV2k2dDRnL3IvWDEzTHZTcDJvT3dORnlQOVptdGIzWmxQUk5wM1lHNWdCQkpuai9Rb28xbGJPWUNTU1M4eCtrVXEzR0xISTZ4b1p2WDlXZnNGdWtwdDJQakVxbTEyUEZLMUEvZVo5ZC9sS1ZDQ2pHVjV6OE15aVVtSS9DQW9vbXNybmgyd0ZlNWt1Tzl1SFIyQ1JkckNtYjQvUEozeUFlc3FGcU1YSXUzMldKSnU0bC9iZzk3aUxPbWhpeGpLeGxML3hHM1dxdEp6ZXV4ejdac1NBUjJHNUVjbUdEZGxCakcvVVdpZm1pN1ZaUFhEYWR1clFtbUtHWFhNWDgzLzRGb3pOajBwb3dTQkFOY1ZPRmVkMi9sYWs2UDQ5SzlDcnI0MGxlRnNTVldLSVpka2JMc2k3ZlMrbVR6aEVWVXNENmlNWkFlbHJFRmlaNGszbjFJbFo3VXhtbG9XNFlURitxR2ljMjNiVU1lWm5QNjlIRkM0cFRUcVJ2NVJOREtrRUswcmFMYzNBZWpTNkdodVJiVncrL1ZmQWg0SzdlcytpbVoyNlZOb1pkRzJPK0ROZ2V1YTB2T1FsYmx2ZkR5L1M5cm9lYlp3U2hTc1lINlN2aEovTDd2N3YyZncrMmJ0KzkvT09Mbzltc2JtM2syVXVRS295bGlVYjZVLzQyVm54TFRTU1hST29zb0loMWpLOGRqRm5ZQmxBZU8wV3BSaWNBZDgyZnRlQ1hxTnlHbnBPK0puRWtMREM3RFVpR0ZxSFFmR0EwMStnL3lCckdkeUJZNm8xQ0NJWTd3Vm01ZW4yK0lNcnQwTFBKU0NhRUhGbGMxM3dyVlpFdXN5TFdROHErMFlsOWxLbTZYVW91bTd2Ukt4Ky9EQ2ZzMzdmL1NGNUJ6dlBPdTc3RnJlbXBxRzV1N09JWWFiM01SVTlHVWY2VHpUKzJIVkpjVHkwV1dGZkU5YW4zaVRPMW9jSG14M1FucGh1MGw2cmNtemJVUkdac0ZCczlzcVpBa3pFTXhuSDJvVnl0MVVsSHhYdjcwVjI3SzZMUjRGVng2cU5VNkhNSzJJbU5iekZlYldtUms2bVRJeU9tZDhkaDFuV1ZxZUZCS01KMDQvVWhRT3oyeVg4ZDVxTE9GeWlhOGxON3p5N0psTHExNExqVjMyYllZYzBRYlh6c2xTaXQvSkZpMTFuQzNFdnZwanJHWnF6Zk5lUDI2YlBtcjg0YmpaZGJ2MjY5RHFWdlIybDRoV21peHdlQktXU29raVhHbmxZcDZET21IVCtMZC93WkVOM3FqTGhYd1YyN0dBb3ovWTd3TEdWSmx6N3NZZVdUTGZ4dGxJQTFYSSt1QnIxWG4rUjljeEtuN28wcVMvU1F6WWpINDdNbkU1VDFNQXNUcHd5MTJFeitQc2h2YmptUkozR3hqVzlheWdoYWZSMkdick1xenJHN3ozOUl4aEt4SHJLMG5vemxMNEJqYlZMeWlDbWN4TWxsdzRaemtOdWVPcnJheDRHalVEMXNnUzJpNmtRTTFmbGJ3Mm1Ed0tFdUZKREVmVHdlandvYjRPd0ZqTzVHVTEvQnVILzdLNGI5Y04wdHlhVFB0VWdsWG9xRnRJZGY2dEtPUmJWMnVtdGZxT0JWMVVwVllpbHR2RklVekduV1oyTmpCZVhveDhteXhZenVJbk8rOWIyOGIyMjdjZU1UVWZ5M1NZU3pxUmlmUmpWZE95OExFcldLWkhvOXlqSzBZOThBMXc5aGdRcEh4OEN5b1FleDRHZldiNThhR1ZuV0tNeTB2OHQvQUJvUEhXQ29raWVYWXdqbjNVSzlWS0Y1TlNteDRiN1Axb1p4MXJBNWx1blJTallzK0JnYkFyeHR5cmNpNkdNZEtGYmt5Y0liUFMyTHpWdThuVVNxZy81ZkJFdXhBbnZScU1kZ0ZuekhGK1JTL2M3ZU5MWDY3RmhvNUZpMGFvV2hOYTlGaTRmeEdNR1p2MkJwcmpWS3VZMnl3L3MwbzVhbW4xL2tZZFhWRVljaDhwOHhSYXAyT0xSSWVzUGFQWU9rN3dWUkhqR3dGNmE4NllFQ0VwVUtTYU9rWnJTeHVlRGRBWkpXbkpEZjFhbytLeWJyM29aeWNXMmhKTHEwVDhneTg5SzQvcWVZcDM1WU4xNDVmK0pmbmVFMEx6K2NCK1ZMWTB0dlE1bzBCcEIyUEFrS0hLYTBOT0RIUDIrR3hqYWlKYitsQjc4WVhXRmRWWk9VL3RySE42ZVVYU0ZvSTVzNnNjYit5R09JSDEzK3Z3Njg4S29MUnoxalNSM09OYlZUMlRKOWllK1BzaDhHWXFrbWJzV2lKdGZRZHR0a3dISys0ZnJ2Y3NOc2ZaZWRRMlB2NUR4eFpCNHdBMXE5M0RWS0pwdW12Q2huNCtkWXQ0YkYzQ0tCVXpDQjMvbUt6Tkx1cUxQcEtTeXIzNjJvSitkY3IrNzlwaXRseVJtaVhObm45d3krOVBUejJSMVhOWDdyeEdmL3I3WGN2NGovKzh1Ti9xUEVwZk9ZeWR2bm53ZlFwVlBnMW1sa0dmdlZuLys2VmQ3MGF4TWpMdzJQM0xrV3hMN3k3ODV3dktzN1NlNTl4Mzlzdk95RklpL3NQNjRvbC9kNUFlYmkyMDFPN3h4YStlM2ZuSDBsdHVuR1d3azQ5bUFtYjBlZ0V6b0pvYnpMTG1ob3FKRDFoOXE0amtsTWFvRFpTUHBVM3I3aU4yTVpXZ0QzSXE0YVd2bnJOREcvTHJhaWw4d1JoZklyRm5FdXFPTmZZU2szK3VwK3grMkZhQlF6Vk55bjV4UVpqOS83WWI5ejR6QXI3ZytBbXcyRGkrazNDM01jN1ZiN29NY3YyVkFFV0dIejJkMVNscEJMR2RGRHpQUTJMaUNGN3RLb2pCZ3R3TnlkcVFuYitjTnVtczZtRWNyY3hQS0REMGNhTFY4d1BzM0luNVRGTGprdGJpYjdFL1l3ZEF4YWJpajlhazFqRXc4THNlUFEyRmFUdy94U3Vkd1pmWno5ZnFyampESjhEaVBOcGN5SHlzUDBGTHV0VFhIc3RnRTl0SlZLcDNLcjB4RjBlMlRJYVI0SWxLK0tiRmY1QUMyOTZ2YTQzc1ROdkQzKzVwdnV5Y2JNRGRkK0Z2Mlk2ZHVOUm5xSzBHVzJIQlpSdFhodGFCZHZZZ2laYzBlajZHcnY4RHJ3RHBNd3VieGc2V3lzUU9KZTRvdGpWM1RVMjNtenUvQkFUTzRYdlp4K01qYVpZaXhUcTRPMnJSYVBOeHZVck5mYmZqbmNtNHUxY2IyZjZxUWRZVjl4VG9GQkxoU1NCWHFhdVZGUDNwN0xPL3c1SzdiaGZVUWw5M2h1b1FEMGx6N3RUNGxLakVzck5zT2RXUzZ0OGd0NTQ3VTd3WWhQZGVVZGRsMDR0b0Vma1U5azdxa0doSlIrR0FyTXl0dmVmK1hFTTIvVW9PNVlCZnEvME80ejl6L0FYK1k3b2ppMVVtVStoK2JwNk1GSVJTd1pmWTY4SWdwY3d0ZENRWW13bXR5M1BwT1FRRWU5N21ZbGR3L2hJNG9lcndiOXdNRXZQOGpOM2R6NGNoRXBackhNWWpYSEdibXl3QnFQeHlaV1UyU2hPREV2cEplaFl4OWkyWWpCL3AzTGRBaHkzL3hOZWpwdTY3T1daOWVUNlFNTFlnbS9jRWw3eHJpb1hVUHJDL3R1VUlOdy84S0ZLNTRwWFZZMFlIalRxVjd5bDgvdUkrZGJkcGtkbGdjRjcvQ3JQRlYxSklwN1JLcDdnMTZMR1ZXaWFxT3BVL3dDZnN1bjVwWDgyZ3pPaDNDb2Y5K2VBOFNRZlFENXJEbWFqTnZKWU03UDJZQXlwM3NGWjlvdWNGOE9ZOHVKSDduc0xLclZZQ3Zld0dDMG51MjlnOExNNHpyeFRoOFpWRU1aVnVPOVdaSGs0dU9rSDNBcXh5NzhTRkdDVnVCcEt3N243R21BUlRUaUYyNUNWQ0VJSmZwMU1KUFNJZ0pvZjV5d1BxQTZqQno4bUk5cGZiRnQ1UXU1bXhKYzF5ZDVsZXp4RnJuUEV5eDB4dXh0eWpHMGlFdUJ5S1hyTy9QL0R6ZFRqb0dKd1Z5TjF2SC9BcVorYjBRYkRWc0hTUnhESlI0VFFPWDlFeUh4UXRiR1B1VVg0MGZpUGV2V2MyZEpjNVdZN1ZjNGNzb1hXaHRnZU9jdko2SElmQVhGcHhkZkhmUXZXd3krTVp4c2l3SCt1aExIeEl3eHdoVTV4R2lmU3hNa0lOTWNOdUNCeWZzSlQ5UFVtR0ZzcFhPQTBadnAvSHp6SXV3eSs3eVFYdFJCZGl4MXVtL3N4d1pyMXcwL280TEliZkJaekhJOEhlcU1zUmFOaWNYSktDRnRSS3BZN3lqZFhGZVhzVkRkTTh5aEhaam1QL2dYWE9wSm1ObmdvKzNLTWJTNDVNcGw1UjZGOTRhMHFwbVF1VHNqSTd2bFZ6bTUzcDM0dXF3MkdwVUlLb1E1N3hWSmFxc09GQXlRYVNCSG9Ebkp4NytqeFFUTHFQSzV5VzZKWlkrZncyWHo4S0RPbEtjOWdOQWVSMzZWRlpGOC9CZmJKYXBTaG9yb2RrT2hDRnJlMnVjVkhsY014MWszQkJXOFM5dy9zQ2NMNndjbnJoNmZseEtxR3diNHBZT1UyZkZUeDdjYkc1bklybHJRN2R4NzRWVTlMekk1RGh4R3BFTlFleWVZU0tVOCt2Y1B2dTNvblNpeTMxNm9pRVQvT042ZWp4WG1aV0lzVys1YWp3dmdFYTBKWFdPVzM3NDZ4QmFIczdtd3VSWEhCazdvQ2N5a2R4OEdOemFtZktscmVIVEFzRlZLSXhQTjRhS1FucEtoSzFKeG1qZkhES2F3cnVZeFdzTkdWbzFlaW81emEzbWl6RHZmckdreTNBRkJZQjYrYThsdzZTdnNiYTgzWkpGNWtaaFpoSUNILzE2aUpiSnhpMC9ONTNEbXV3ZWc0RzVUaE4rRkhMa1doeEM4RWxmZWlXSWg2czhRVG5aa2V0OUF4S2RRRG03dWFrR1pHbEptNEZzMjRubUVNd3FvUnQxVWdJeE5ZdDNsU1RmY0xmTUd0RUR0c0k3bzlGNXNmeGNBZHA2QS9paHo1VmpUejR1OHczTnJqd3JJdjE5aktYYWNoL1B6STJra2xiU0tseTlIS0thYSs3M0g5MHJJNllGZ3FwQkRxY1NVdHFoWTdRdkpkUktPRHJIWkJIcDlRYkd1NWd3UWM1YVpsSzkxaVltc3h0SjRvUU5PMTJycExpL0w1VXdoWjE1NnJJUitaZDBRa3ZMVU5sWXJtOTN6ZVF0ZWk4dUFYeWdrZDJCY1ZrM09ITzMxTVJ1MHlkcjlrUTFiZGpXRjhOSXpONU41elpOa2tPZ1IrOVRjOVhZLy9MK1VleG9abG9CV1VhSUE1RFVWeDdGRmZqY2duNW9DY0JwL1JWdFRLZlRQeWpEQ2w0Q2VzdWw2dXNVM3BtV0phdGlhcTNheXFsTFMzYkljYktuWGd1NjVmbWdRSERFdUZGR0laR0pnWHZDU041RnJVYWE4Zk5Sbjh3NWpWcEhRMi92bjVXUVZMdVMycFNEdGFFbWdZRFpUUGx1eC9qRXVMY21FcG1kZEpWN041c0c2S1NJeVNHaFRJUGNMMUtGejlOcDZHR2E3VUVWNmhaaEs1NHArUTdhdEd6WVV1eUJURFNHRE9KeFMvemIyaW90UHZIR1Jja1o3cExHNXNJVFQ2VThNNFhENU9vd2Rad20xTlZaSzc2eWVEbWxIY3Jsb0xiVUhxcE5uZnpFZzhaSmRTK1dId0JqMlNwNVVscHE1L2FxV1V1aDZQd2FLRGZKOGtNaFhNb3BXUSt3MUZWVnlmZDEyL3RIdzJHSllLYWNTVzJSZEIzckx4andQU0M0aHFyYVNWMHpNT0hYYzhxKzdKbmNyZ0tCZEs2RmFqRnZBR05hYUl2SmkrYkp0Q1hEcEs0NHVKNlpleGZTUEZjTHZZRTJFWW1MWjZoTTJDMFBWTE8wSTNkVTdtZEc5aFBPZ0JVM1ZzSVRBYXZXMXN1dDJBKzZRcnpLYlhvdHBrbWJuTkhGRVFxaHQ5NDFRYVJ4dzNLaXdGNXJtbjRrcVZjL2ViOVp4UnZVUUQxZDgxdlF1NXcxdVVMV3g5Lzd1ZEpTVWw3WDdyRWVERWpsMnhZU1J1ZFJ1ekgyQi9GKzRwNXFrRGR1eEtqbnZYOVhNVE9HMkRZYW1RUnNoemEwb1NtcWh1Qy95VTlRb1N3cTRRcVp5Sk94OUZ1cnJjaVJ5SkNGdTVFYVZaUXhyeFQxZk5ITWJZSUtKZDJ1VDFDc08xazIwbjloWEZDR3IrVzhFa0J3Y01mMWt0STR6dEUveHFId0VMbWhvZng5aTJwWUxnM3VpdUswWldmbWxCM2JsRmFpdEdwcUFzSlN2YitINFZTVmVxT25LMmIxYXU1WEg2YXNsK3FBVlpxOW92Um5MeFNGMHczYkV0Ym9WYmpLZE9SWXp6MCtTdmJEeCtYTThPZWZKc3R6Rzc5SVhPVzdXTWx2SWRkTXlRQXFwK3FlSXNNQ3dWMG9oVjIvZkJQMTMzNFh6aDdTZ090NmcybmxwYWRpUWFYMmJyeTg1bHBkaktUYW4vWlBweFFMZGR1clFsMllmQVJFVk45NDJhWUdRekFjSHdKNGNKTlB0b2NwS1VIU3FyNWQ5OVVTTWhmKysxbHVRWW0rcmV3TDJZRkdmRjFBQXpyaFVyc2h1Qi9wUlZKY08wMlcra1pTcFYwSnh2WnFkMzBoS2pPUFZkMkhVK1pUdVJ6VGRZU2swUHd0M3pqOFZqYjNmR3ZsTlYvWHBtdEZSSUpXclJpcU9TdEd3c1IvTUZQcmduVTZiVG9QZzg3bnp1UG1CV0pkMVdibDc2U21ndGFYSmQ0M0pwSmRUL0huOWFKalk3UGpkVUpzZ2wrUnFiYXEwd0gxbU5ic1ptY0MvMjBQZEJ3SXlyeDl6TEVBSi9SWFVLcFlZZVpRMEdLL2dtbkpOaXA1ZXNPSWRvWENNaVp0aTFUZFVkT2h3SElLYzZWYS9jNjhNdldwVXI2NmZJekx1bFFpcGh0MmUrVmJ1bnBhRnJ4Lzl3YmNDOU12eFQrMmdDdWxBellDczN2aDJsUldxWmZDTHNEZ0l1bmNqUVI0UmhZREEyczRYQ2VMemNTRlVZK0UrcGNQYklwamc4UmpZK2g4U2xsaWxVenV6N2V0eFhYZGxyUmdncFA5UGMvNk5xdGpTa1RFcDdlR1BsdW5wWHhvRVNhNUVwOThoYjdHTm83eUVxa2F6cWwwaXdJeXdWMG9tR05iTHhHVUJWeThDc0M0N3c2b3FPNkNzQXo4aVNIWHp1cjcvL2YvLzhTVTk2eGw5OC82L3JmcEpzNVZRZURKbTZ2YW80M0VQTDJVL1NCbXZmUWR2WVlrZGJQRDBjTDVCazlhNWg3Qzk2R1p2MkxqMk1EUnQ5NHZybXRWVUFBQmcxU1VSQlZOcndyVlJOL1Z0SzM1YnJoTDQ1cy9qYVh2YVFsYnRIL0p6WDBDWWZldWtoYThCa3YvcFpLcVFUVGF2aDRwOXJUTFZoYkQvRWttcDFNQjBoeTJyK3Nnc1dMZU9rbjBoYk9aVUhnamRVMkxqblpXeUZkMy91RjJ4ak02ZmlHR2FsVDRzK0lHdCtnY1Y4cFNpVVA2ckN6WGkxMXA2enBYS3JYTzZkZXhDNHZQMUk4RzRFd1VQdi9UU2VCNjI3d2dhaVI3SVdoZ2FTNW1ZcW4zQmpVdWk3bGxJaWh4WGxWejlMaFhUQ2JzOXJ4ajZyV0hnN0YweWFUbE0vNm5Oald6UXlGRU5FeUd2VGlPOFN0SlZUakx2eDJwNks0dmVLMVcwa2FaUFhQL3ptcXlPVjlUd05mWWJWcnJVZG9yNkxHWEp6TmJaU0tEUTBlNEFNTlVRMFh5U1dWdy8zc0pzVU8rMGhteHd1VmRyeGtPZkQ0eUVtZzhXcmZwWUs2WVRkbnVHU0dMMHoydFhaWVAyUkRBMTZSZk1lZDhObSt1cS9xU0h5N08vWnNkbVVyWnppSzhkcmV5cUszM01aMlQ2TDJkQzcva0ZWVzVUb2dTeGpBMlNSRnVpb2xreDlqSEN1eGhZc0E5TjROZDhvTmpYSTE2Mk9ITG5penF2K1J6VTFuU0x6UThDZUZsVU1KMGUwcTdOQlkzdkF3bkdpSWpuL25rZmtpcmRBV3ptVmJWVTFieFVSM1VObllIRnBtOXVMd3FOejdQbFZzTnJHWnZSSFlpMS9Ud2hiemQ3b3lOZllzRU1UTHpBS1Zicjk4S2wwdDNSS3l3K0Jtcm1Jd1E5OW5Jekx3aHI3MlJrOWY0amovVUs4Q3pXRVJabDJFVm4xeXc4dVN6bWRxNktYcm5VVUQ3akc1ZElXc3gvUlp1dy9DTTR1eGdZdlRxd1B3RDNieUpLYXI3SHg3OVRpZGFpZUY4NlBuUEZrSmJZaEkyQzFaL2lOeHNvLzFrYllXZmtxb3dGSzVadmFpMjYrWlh0TDJFMTJhRXM1bFlZZUlYWFZ6MjNzTHEzeSs5L2ZwRXZxWW14Qm1lRjVmZjdBenhsK1M3MXlOclkxZ0ZwTkxUZ2xjdDdldWtqaG9LaThFTEFPYVdCcHpaeDNjR05ybmhpMFpENFRQK3BtYnZYMXI3YVVVNkl5dHRuZzZwMVVMT0x1MGxhaUQxRUlOUnJkakMyc3NiUFYwb3ZUVjIyaWNuSTJOc3lPcldsazE4cnRtbWVFdW5KUzRyQVJFSythVlVMNVlLVEN1R01NNlF6c1JmS0pqck0rQ0pId2VIeVh6Y0J0S2FjVWczdjZ1QW9iZHlocjlRc3VIYkVXelVmWXJQQ0xERmxSRUdjelZCdnVZbXh6WjRzTjFKU3h0eVlFNklpY2pRMDkyS1l1cTFkZ3pWb0Q2OFZONmNORW9HdzJmclJqMDdqUVhvM0Z5Uy9zaStiMHZyczc5MWE1QmkrOHJQUEpuVzZxTkl5VFNZb1BFbU5MbWExY1hrVkM4ZXJ3ZXJ6VUNLY3dYeDVlLy85NFFGMldjaW95WTRrZHcvQzJZdUYzbHhacGNwa2NXaVN2UGNGaC9EUmluN3FMc1UwOEhoUytWK2xjL25ranB4dk0xOWd3MUtmNjFhNFdFUTFqTzVXZVFyRjVJN0J1SER6bUo0L055VE0zdG0ybHdBTm5HbndkOFRiMm5GdkVlYVdYc0UvY3djNnAxTFI3TyttdzhFbmhvdUl0VlQ3QkpSVWIrM2RXdU9peDVwa1BodWFjRWErdE1BOXJ5SHk3akRQemE4WWN5dUMxV3QyN1M0c2MzTFhOdWs0S2p2Z0h1dXFUSEpHeHZZQW5JdHBhamZSNTJpOWZZMXQzeHZTNENtbWgzUlRuUG8yUDRvYVB3SzdaSzhLTnRBNERtQU5kWTI4RXJIUDhoVlA4WVlweGhqR29acG1HcXh6NlVMMFZMTk80bjdxaStIREN1UXhqYnVPMVU3TzgzTlZ6TzNqNjBMUmZTem1WcmF5ZnZ0dzF1MmowNzB1S2hkOWRPa3JyNDNrMnpJUzBMcUltUlRIcXU4YldYb3drZC92TjFkZ3d0VFI3eUc1NjhMUjVvN3ZyeFV2cHcwWEFlczBIamtaYTUwVU1jZ3pXZ0xjRTFENks0dmticVJ2dlJHQWlQc0dlb2hYZmFIT2krVWIzZ29wYlBvSC8vT09UWjZxSWFMS2xxVWQzRUFqTm5RRkxPWlZ0VmIyc0lHaHZxRGpjWWNkVmcwelFacHBYR0gzRkk1SVJRenk2alhSald6VXRQa053cnNhR040UGZrRkZ1V2pTODhJMjBlSXJMSDRGUnMxdkVQTWN4TmowWm1FTERDOW1ueFZDRmNXaEs4RTJhdzJKQ1YwaXpQYnNnMkVVVU55bHhOYXF3MWgrdW51UUVCc3ZHQ2cvVU1OYnB5MUl1S0FrM3puamtzcktuT1hONHU5WnlQTG5CYUpacGJEVmxrWVl1YmpCWFkyczZ2WXhidUVOalhyNW9STDFweVNBb21DOEM5a2VDUTk2bzRzdVllYTl0OEpFdEZKWXh3enFySzV4cjNQUTZ4MTc1V3p6T3VEQUdIVFZJQkZ1R1kxcUE4elBQT2xHQlcreFhJak5mTmRjVWJlVmE0ajM2VWNQbllzZXN4MHJjZDB5NnRLMklCN1VWYTQ5Uk05UFk3Ty94cGN2TjA5amdQNmcxMC9UQ25WaDRMNmZpcUpMVlljWHhGTW9EQWJTam5WanVxclVhK1hWam9HdnRpWjBBd1l2L1Z6UkxtRFNIUlJqU2RpeUpoN0IycmtkR2tWSUtEWW16bUJIdEtoY0lMWHREc05STUo4ZFNUcTdlb0dlV28rKzBubEx4bk5ZbkhWSm9JYjJmbjNiY0tuSEVLZFBZMnJGZm5DazlUMk9EbXB1WkJhY2t3Q1YrUEk1K3dGeDlqcU1wbEFzQ0dDanFzZUExYzVaVmhHbm85WkpLbGIrQ091cEQwZXdqMzJuYUdBajVRcCt6aFFiWjlxSUZuN0pwbmxISVdGWU1zTlNxVUtOcGJrMWJ5a0UzUGdYRWNTTnBaRnVMSW9mODJZMGxpeGlYTm5tOXdtVlZTNmpaNUwzS2lCaUVvWk0xa3VBcnk5VmU4bkkwTnF3RDJSMWFMMTN3aXR0WS8xTHptcDc4eERBOEJLeU9FZGF3cEVXM3ovSzNrK0ZKWFBTY0pmU0FzTEdUSWhHZXk1NEltS01KWHc3aDNPYTE1U3lUdzZUaWJuVjNrYnVWb2dIenFacTBvSkN0R0JKTTVTQ01kOFB0VUk1czZwV3RrbjFkTDJkRUVTNXRTUFVMd3JpbFRzRVI4VksvT1RHaTZpNUhTc0dvMXpseTVKNTdQdkhiZjFuTkVteHNJcUN2T0tYWUtuSFhodWdJVzZUWjNFY1ZkL3A5M2NpWXp1SEdyc1U5YVBDZVR0Vk5KanBIQkJybUpLa1V4di96MyswczdZcm12WVZtVUhpOStDaEU5SytaVUJ0UXU3bzVpdFB2YW5UUzJzTGw2OVExaFNuZWh4bGJWUFJOZTN3Uk1ob2lzZllTTlNvNE9ZaldsNm5jcW1qOEJmYWZwWUUrWVBmb1c4NzgwS1cxVE44QTd6MTJCUFBVdzFqQ1d3cWlONGpEaDdZMi8vandyYTdmVDVlTlN1bGwyWG1qdTBGMFZlWkE5SVlNWm5ITFpQdlc1N28vejJ6NDVqUHNUMjF4Uk9XTFFNdHFwR1h0ak4wTUk4UkFWOFVpNUVLa3dienFFdUU1UlRGbFkzK1h1NGlXb1hDV2RqdzZ3R0NicDJGZEsxSFc2RmR0eCtyakh2Q0s2Z2FEcVJ4a3dlcW5IZ1V2dDRGUzVZVEJ5TWZHN3JURjdFT2dIVWRuNlV1TmJhaTFHSlFYZVRaTVpPM1hIN1o0eGVYMXVsVEJjQWswTXFpRkJJKzNlcTB6b3BWejUzRExDV3FxWVA0Wm1yN1cvWVdVcGlwMXJObGRlRWFaRkQwd0FzdHFjQkVTMEtxV1JPREY3SS9Ga2FmTllGSjZlampQSWVkYjJzWldZNWVJdnhyWTJMQ1c2dkNKWFBTUUNvUnhjMWczM0ZSeEdtTkJGVnNYQVl5Rk1xdTRtY3F0c2VjanJyWUlDK1ptZGFWU1MvS0h6anFCUzB1MlBtN3JNQ3V1M25kZ0hRM1dlU1c2Z1ptcitQZWY4RUc5cThUNU1pR00yNHkrbnAyUVg3enFsU0dTTy8vK3Ftcnd4cXZ1NEp6WFhmV0tvS0NqNnlyNjJ0OWVDaks0RTFKVlJNUHVuRlIwMS92WHBibVBOUGJyWFJrcGNkZ0l6Q3NUaWdSZnlSNnRCOEdiRzl6VzhDRUU5cnhDODRZb0JZMWNMbU5wR3pPY1R2R2RpNUJiZ1hYOUd0clc2K3M4NnQ4MjJTL3p6UUl6V1hzMDJzYWM3OWFZeXMxeHMzMHlIbWZCTnQ5TzZXbHMyNVRFVDFIdG1CRXViYVo1aGt0b3laMWYrbHlqc3luR002NCtkeTJqUzQxRFFlbCtGU1h1ZFZjNHVpOTVMZkgxb09oNm1Pc3JyODA0ZW8rZmU1R1h4ZTBLVlRSdzA0cW91TjUzOGM4dGZqZU12NmphT3c5eERBT0JTZVVjU21Id2lvNkVyUE1LUVdLNHFweFJqYmloNWxzVk9iRkRnMEU3Vk5kYzgvbTdHNHJROTl0NDIvbkVWVyt2TVBaY0h2bEJuWUtBM2dzYlZRc2x6bWxJU3psOEVMV0NqK2tHd1gvaUh5RVduVUVzYk01Wm5YSHBtTk0vTk5ZUURmL0xQTWRuTy84UnY1UHMrSkVyN3JucnlQRzRqYSt5MTFlUlVucm94azgzd2I2SXNIV040RDIveUhMWmNZenB5NTNqV0VvNWNqemt4cWFpWVd3OG1ndmx4cWFpTFc1TG9rRzByZitBa2RBMU9GSmhuY3V3MHJ6VWxZc1NoNC9BbUZydFVLSmZlQmVUSDBKRnpEZnZ2bDdiay9JUzlTSUdaaGZLRUtQTTh4dEtTSHgvSDh5TVg5Sjg0d1NFOUhFc3ZkTFNVcU5ueEdjcjk2TjM3MGQ5d0dmQzY2SkFMRzNLWHJhQUhWdkxHREZqUDZIU00yOE5uL1A1cmprZXdEQ3JHRXI0Z0wyYWtLbTRYTzhZQndlYWRSVy9WTm4vMk4vbXFob0pUMFVndEtaUnFTd2lFZ3NUQ3lLQWYzRmRCQnlmRDN2VUowVzgvVlA0OUlmQ3puTmVWYlZqQmFVL2Q2NW5nWlpqQ2g1ZjVZSmQyMG9UZEVycFE0bHFXdTdzcXR2OURLV01UQ0hyWXMwb001a1NEaDBDTGJIZTBGc3R1SlJSSDY0bldJN1BoKzhCcnZRV1kzSnNLUXRSczBEYk1RV3JyM0tZVU5wbHU3Ulo3QkREYzlhUkcweEpUY2Q2aU9Xa2lpb1ptK1dwREJSNTJCRFlOWllVdStrMnFkcVZQamV5eW0xbGZDUE9WTjZMd3o2aG1wcmlxSE1qYUt3dzZLdmp2TDdLNFhoeVBjNkZrRXRiaWNNamRvM05EeTdWSFptSFYxS0tKT3orM1pBU1RWR0hGNEZKZXpreVUxRjlYR1JlVFV4RXkxcGJqSE9zTHNWaG4xQ29oaU1tblRIaG1CYU04M3EreWhXYzlSR1g5dEZtRUo2eXRVdUpaL0ljZWhDWjNua2F5cC8zemtHTUZ4Z0IzM2FwSjFqTGNpa09tMmdMY1BSV1l2M0RPT2dUMHJOQVNJck1kSmtiL3F3eDZmZFZianhlSGhRbHU3U1BPb1B3dE9UQ3JNcTc1ZWttS1A2RDNPRUd5STNQZzBpaHZPY1ZnVlhIQThzb2ZFdnRmcmRrZzRybWJtRlY4eGZkczVFNkpUMkFXV0NVR2N1YUVZZVl1MDNJSTF3aXlsTzVYYWZSdTNTNkFnZVBkYyt0bE0ranNXSGRmKy9nTlNBSjV4VUJ6NFpaVXg1U1V4N2ptK1k3ZE9aSEI4YjdYRzJmVkxzTzA4b0piUExGbWpMKzlPV3BYTXZwTUZ4YXl4dHlvQzJ4VUdMYmFoYXFJdks3d3gwd1hJRDh5aUhKdzBSZzFwbmtaOGdPMWFxbG1tQk5zWE40WnMwWWhoNDhsWkUxSTNwQzdhZnJXV0FEZlhYSkdDdjVvd2FQWmVRMm8wdEtrb3gwYVpOM3FHSHpQQmtYN0p6OUhHcFpqakJhOTNjQXVUaklpbjVxcll1KzJNcGVFTWxZbmw4U2dWbHViSTI5T00vcWRoejJDZWxIenRiVmpLc0ZZM08rZE9xbDNLemFRNURGdXJTUE5nUHhpTkU5em9uUnBocFR1WWI0dXY5T3JpV1E4RHdRV1BiWjFzWldkdlMveFlIR1NJbFMrSVBnNjRhZEZxelhGSGdvV2xZbTBsWXpuUWZaU3NsNUI3T1hjbXZPOXBaTGV5Z3pHSXV6TVhqVCtmUHNzTzUvamFmT3BmL3F5VWhzK1NNd3JtWmozWXFhVWZNcThkbzV3Ym5NUHFUVzdqazkzZWVVRGNlY040U2NlT3Q2akoxMkgvdndVcTdwTE0yNGRGUk1IcjlsUHJ5cnF4ZzY2elFxSVlkN0grditzMGFQbUlNbUpMSXZCQ28rTSsyM3ZET1NXYnJqaEJSZXVuci9iVVk1MFh1eWpJaGV3Y2xycFIvMHRXc1Y2MWVhbDlkVldONDlsSnR4Tm5kZDJwRTRUQklycWhJWFNHMDdVOGRoRnVUSTZtZmRmM2VBSndPYzRvZ2NHZ0pyemxyZVFJSm4rdlVpUFV2eFVHN1g4WU5kMnJPa2dkandxUnY1YkJzL2g3d3drSXdCTW0zMXNlN2ZXaHlnQU1xU0V3SWovcC8zeXRaZzJXZlpNRHQ3Wm9xSGNnM0RsZU55WERwVDlqQVNuczdZVC8wSW5yRjVXWU4xeE5NNHd4RGFTd1pXWXJ4OXd3SlduZWc2UEFpMG5UblBJSm85dlRwSUxvODhQWlViTjJlT0VPalNIbVVjaE9WOUljTWJOZkgzNk9aQnhQU1ZkNDJwK1c3dmJLUE9nMUM5Y3hCSG5nak1xajIwUEFzWlZIWlA1ZHFuYmRFdWJhY09ueW84OC9iajdOaWYvTm53SldkSjdHdmRmOVdCSjBzb3haOG5CRnBuejFOQmd4VFRRN2tScDZkdzZVR0tQT1I1OFA0ODMzVi92RmVJVGxBZXJuL25uTE5SZGFpMDY2SGN1ck9XNnRLSHFpN0RVYWJXeDNuLzgzazJlamkxdStTbGxITmEzaGdLY0YyVkt6bnpmNWNlaWdhSFN3Z09ibnVQVmppRHNISzR0Q2R0Q3Yva0VHUFFWYm5TVzIzTlhkcE92U1NvTFhVODFhTTIvUXlDSHVLSWhSQjRRaUhRejdyL2U2S1h0aitoOEtIS0VnSkRRNkNQZFg4NG5PWjVzcUdwUUlJSWdTY0VBcVdLOTNsL3ZDSFMrTGJBRXdJZHFpUWhNRVFFL05mOWhhMmR2N1BSUTZ3amlTSUVEZ1VDV1BKWThsTGtXeUhHdGZONFh0TkxLV0lpQkM0ZUJEQU44M3FXcWZRWllXcnExUk1YVHdWSlUwTGdzQ0N3NWJYdVgzZ0tuNjd4eTlueVB5elZJRDBJZ1h3UktEM3o5ckJ6cjNBQ3paZmI5bE9vejdyLzM3enM2c2pRK085aFBxM1FUOFdKbHhEb0I0RnZOSVFOZFBhUWFYV2puNXd4NzAyTXZlWmZaMTB2ZU5LZmYvKytXME5SaXZwWmpQTlNpQkI0b2lDQXoyZDEzdkdpcjc2czJhbmpyV0hiQTFVYjYvNTlYbnNEbFVPWkNJR0xHWUdiOFYzSUtxOUFzZmt3M3FEZ3Q2TG9WaGpyL24xZU82NElvZ21CU3gyQnJ6RDJrN0tPcyt3bjFDdksrcTExclU5VDgzK2d1MTlOaUo4UU9Ld0k0TTFiOGNzYjJreTlxNnhQZGZueHEvNHVldGxQbnhBVCs4V1BRSnZ0MTNVdHBnYjlSR201UDBzRDkxRmRLQVVJZ1NjR0FwUE1QRGFGNy9jTU5PTGd0ZFQ5WHR0UERIeXBsb1NBUnFCcFQ1NXE2aDNRbXNFclVBajd0Ylh6OWpwMEwvMkppUkRJSHdINGpTZk1Vc3IrTDhjeXMxR1lFQ0FFZWlGUWN4WkVkZ2ZjWnV0VkRxVVRBazkwQkxDSStJaUZ3Y1NBMjJ5V0VDSUlBVUlnZ2NBeWM5NWVSaTlPVFdCRUVZVEFVQkRBczlXMm5Pa2h2SUxhbGtnVUlVQUlBQUY0a2M2cjU2YnB3UmRxR1lUQXdBaDg0OWJ3K2krbTUxNWpiTkZPbVJob204MldRUlFoOEFSRjREYld1YlBKUHA1YSs0WTdaUXZtVmxJWktaSVFJQVI2SW5BemU3UWVGQnJSMjVsTE5qdk9pM1RzR0tJSUFVSmdVQVJHMkQ1L1pHWXlPbXhjcTFweThKVlFtcUpaaUJCQkNBeU9RRnQrVGpJVSsyZk1GalNSV0IreDA0a2lCQWdCYndSbTFXdFRXL3lVL1lpenJyL09CanNKNlYwOE1SSUNUeHdFdHRRQmtWMyttcmxKNTFWemVIcnQ1Qk1IQzZvcElaQW5Ba1g5V2FacGZnWnkvbkc3c0JwenZtcGxKeE5GQ0JBQzNnaU1NdlhaYXF5RjdBUnQ2NEIvRURUcHJjVGVVQklqSWRBZGdiWis0OEVNZnpWNFdMZlpLMzE4SjlUT1NSUWhRQWpZQ0lSTU9ZNTRoZXJtalB2QitGQVBmT0xrMXZGalJ5NkxjOWlTaUNJRUNJRnVDSXd3L1Nnb1ptOTdFL2JUTkVHQWtVMW4xMi9zV2RSUkZDQUVDQUZmQlBBWTlwN2t4V0dSdlpZelplTnpOa05VNlVhYzN2cjRqaEZEUVVLQUVQQkVZSjdwTjMzZ2pUeGYxSVRLanRWSUZSVDNyWmpmaWllQ0VDQUVlaUN3WmhnVFk3ZkVyNGVVK2RxT2NkWGNwOXQ2eUtka1FvQVFrQWdzR3k4WVlmSDhUZU1EWTZ4ckFvR1FuVFhKUWNLL2U5ckhELzA2UGNnekNMaVU1eEFqc0dXY013NVpKMkVHMkliYk50UWY5S1dSdGdoM1ltaWtxdUJZSlRISXFpUzZFd0lYSndKbFk2UUtXZko3YUhQMnM2UFlpMU03QllQV0Yzdm5KM3ZtSFdubzdiK2V2TVJBQ0Z3Y0NLd2IzOTJ0NkYwQVEzZmJBckY0dVdna0RoS0VpTTN1K1VvM2ZqcGtaR3pkUWFMVWl3K0JlV05rYXhvdjEzL0tLMlJkeXRhS0NCWXZWdzVZeVRIRGNVMFhoUlhRL1JvWld6bzRGSHZ4SWpBVnYxb2NMdUlwVlJHODNuOHBDc1ByMjFheEFUN054aFppYXJEUVA2djJ5UGVXWSsrcXI1T3g5VUNKa2k4NkJJcnh3SVVCUlJ2YmV2d0ptWVl4OXVHOGlUcTJuSE5OeWRoeUJwakVYd0FFYW1vRzlkVFQ2L3pKdHF1RkRoakIxQXZzTU1kNnA5U3IxRG9kMjJhK3VwS3g1WXN2U2I4UUNJeXlHMFN4bjJKNzQxZ3NHWXRlNzFObXNYc0p3L3V5WUNsOWgyMDJ6dE1iU2NqWUxrUmpvREx6UmFEVTVLLzdHYnNmQmxWZ3A0T2JvaWUxc2IybTM0OVFiREIyNzQvOXhvM1ByTEEvQ0c0NlQzdk5aR3o1L3R0SitnVkJZQll2amZ3UTIrZUQxL3ZaQitXeDVNSWRyenVpdFNsaU5zZXZ6bC9oQS9ZbmRIU3VBVEsyWE9FbDRSY0lnVy9jRWw3eHJpb3Z2UFNGL2JkcEphN1FvU0Q0d0ljcW5TdGVWVFZpOGc2U3NlV05NTWsvUkFoY2QwRjFJV083b1BCVDRlY1ZnY0tCRHh5bnF2dmk0NTlNalhjanlkaGNSSWkrZEJHWXlXVWw1R3ZzSHZZc0g5REkySHhRSXA1TEE0RXB2Y0U5eFBxVUtpZUNwbDdtN0NhWWpLMGJPcFIyYVNHd3ZKMURmYWJnbTY1NkhmZ2lZOHNCZmhKNVNCRm83dVNnMk5aaUVEU2lzNVp6b2RoT3NIOWVyY3NrWTlOUVVPQlNSMkE4bDJjM0sxWCtyUGNLQncvYjVzbnJORThSRnhtYlFvTHVsendDN1pNNVZKRy9sUkxQZW05eTBUTjNIVWxlLzA0WFNzYW1vYURBSlk3QW1QUFIrdUZVZHhTSG0vSHl5YXFITkRJMkQ1Q0k1WkpBWU80amVWUmo5MmdRVE9BQXBzZEZ4dVlCRXJFUUFwa0l2R0V2Q0piMXN6dVpiRHlCakswclBKUklDSGdnVUl1ZlVPM0dUY2JXRFIxS0l3UThFTUJybDA5NHNOSEk1Z01TOFJBQzNSREFpMDZXdXFXck5CclpGQkowSndRR1JHQ2FSWStDOThwT3h0WUxJVW9uQkhvZ3NHYThQcWdiS3hsYk4zUW9qUkR3UUtERlh5cmtjWkd4ZVlCRUxJUkFOd1JDOWU3eGtkdVRCMGlPMEFtU2J0aFJHaUhRRHdMNGxQQkNFRHk1U21jaiswR05lQW1CQVJDWUZPc2ovRHh5NnFuLzEycVI1RVpxS0NoQUNBeUV3QzUvMFgvUjQrQWxHZHRBK0ZJbVFrQWpVT1pmcFpxTTNrMnBJOU1DWkd4cHFGQWNJZUNQUUl0L0tJZWZSKzUxTGRPSE5YcEJST21FUUZjRTJ2d1RjSTNOcmp3aXNSMi8vcnczTTNFUUFvUkFBb0YxclB6UDlYcmpUK21oWDMwcG51TCt6WC8xMEU1Q0FFVVFBb1NBSHdKVGNDTlhuOWVEZDFtL0x5R1hkelAwS0oyU0NZRkxBNEZTNVV6alRLL3hhcGtkUDNia25pT1hIYWQ1MjZYeFg2ZGFYQmdFNXU2NGJ1SENsRXlsSGdTQi93K1phNllUcHBSMjVRQUFBQUJKUlU1RXJrSmdnZz09Igp9Cg=="/>
    </extobj>
    <extobj name="334E55B0-647D-440b-865C-3EC943EB4CBC-30">
      <extobjdata type="334E55B0-647D-440b-865C-3EC943EB4CBC" data="ewoJIkltZ1NldHRpbmdKc29uIiA6ICJ7XCJkcGlcIjpcIjYwMFwiLFwiZm9ybWF0XCI6XCJQTkdcIixcInRyYW5zcGFyZW50XCI6dHJ1ZSxcImF1dG9cIjpmYWxzZX0iLAoJIkxhdGV4IiA6ICJYRnNnUjE0cVgyMG9lQ2s5WEcxaGRHaHZjSHRjWVhKblhDeGNiV2x1ZlY5SFhITjFiVjk3YVQweGZWNU9JRnhpWVhKN2QzMWZlMjFwZlNCSktIbGZhVnh1WlhFZ1J5aDRYMmtwS1NCY1hRPT0iLAoJIkxhdGV4SW1nQmFzZTY0IiA6ICJpVkJPUncwS0dnb0FBQUFOU1VoRVVnQUFCWDhBQUFEeUNBTUFBQUFpR2tabEFBQUFQRkJNVkVYLy8vOEFBQUFBQUFBQUFBQUFBQUFBQUFBQUFBQUFBQUFBQUFBQUFBQUFBQUFBQUFBQUFBQUFBQUFBQUFBQUFBQUFBQUFBQUFBQUFBQUFBQUFvMXhCV0FBQUFFM1JTVGxNQU1sU0p1OTN2elhhclpwbEVFQ0xEOWVmYkpTN1pLd0FBQUFsd1NGbHpBQUFPeEFBQURzUUJsU3NPR3dBQUlBQkpSRUZVZUFIdFhlbUNzeUN5L2JMdm1Yc243Lyt1VXdzb082aVlUcnBQZm5TcllGRWNxRU5SSXY3N2h4OFErQjRFdHNlWC9aMUNyVGV2MS9GNE9KeE9od1BsMm9YSk9BY0NRQUFJQUlFRkNKd3QrOUwvY3lCbjY2U0Jmd053Y0FvRWdBQVFXSXpBWTNNM1JIdU1aRDIzZStIZ3kvWCtpQkp4QVFnQUFTQUFCSllpUUlFRytWMFRnazZ2MStHWnVJNUxRQUFJQUFFZ3NCeUI4K3QwWUFLT0hlQi8vM2F2MTJaNUNaQUFCSUFBRUFBQ0tRVDJyNTJHSUJJTzhPVzFUOTJDYTBBQUNBQUJJTkFCZ2Rmci9rOGM0RU1zN1BCS2tIS2NEVmVBQUJBQUFrQmdPZ0lVL3YzMzd5b1I0RzE0OStQMVF2UTNCQVhuUUFBSUFJRk9DRkQ0bHlUSlF1RElBZDRtZzhLZENvWVlJQUFFZ01BZlI0REN2NFJBMmdHK3ZTNS9IQjFVSHdnQUFTQ3dIZ0ljL3FXZk9NRGhTM0FJLzY2SE95UURBU0R3NXhHUThDK2hvSy9DQ1JVUG1DRDhPMENCQXlBQUJJQkFkd1EwL0V0aUV3NHd3ci9kNFlaQUlBQUVnTUNBZ0laLzZUVGhBQ1A4TzhDRUF5QUFCSUJBZHdSTStKZmt5aEkwNzNVTGhIKzd3dzJCUUFBSUFBR0xnQTMvMGptOWEwdy81M1ZqaEg4dFN2Z1BCSUFBRU9pUHdCRCsvZmVQNkpaK2pnT004RzkvdkNFUkNBQUJJR0FSR01LL2RDRjBnQkgrdFNqaFB4QUFBa0NnUHdKaitOYzZ3T01iRndqLzlzY2JFb0VBRUFBQ0JnRUsvenBicTk4a0FtRjNmRUQ0RjkwRUNBQUJJTEFlQWs3NGx3clJDTEIxZ0JIK1hROTNTQVlDUUFBSXVPRmZRc056Z0JIK1JmOEFBa0FBQ0t5SHdGRTNmN0FGUENVQWNkTlRoSDh0TFBnUEJJQUFFT2lPZ0IvK0pmRVhJV0FKQ1NQODJ4MXVDQVFDUUFBSURBaWNYOEdXdjQ0RGpQRHZBQk1PZ0FBUUFBTGRFZGkvVEt4aGtEdzZ3QWovRHFEZ0FBZ0FBU0RRSFlIaksvemtFRVVrNk1jN3NpUDgyeDF1Q0FRQ1FBQUlXQVFvMnVDcy90V3JleE1CUnZqWG9vVC9RQUFJQUlIK0NGekQ4QzhWWVIxZ2hILzc0dzJKUUFBSUFBR0x3Q1VLLzFLS09zQzBHWVI5RDhQbXhuOGdBQVNBQUJEb2hVQWMvaVhKZHdsQW5FK3ZhNjlpSUFjSUFBRWdBQVI4QkZMaFg4cHhZZ0ttcnhIWmZTRDhtM0FHQklBQUVBQUNpeEZJaFg5SnFEckFyK05pK1JBQUJJQUFFQUFDYVFTUzRWL0tLZzR3d3I5cDBIQVZDQUFCSU5BQmdWY214THVWQ0REQ3Z4MGdoZ2dnQUFTQVFBcUJxN3YzdXBmaHdBU004SytIQ1U2QUFCQUFBdDBRNEREdk9TMk5IV0NFZjlQWTRDb1FBQUpBWUJFQ2ovdFZnN3kzZTlMTkpRY1lxMzhYSVl5YmdRQVFBQUpKQkpSN09jakF2d1FEVTJnQzRkOGtkTGdJQklBQUVGaUVBUEh2OFhBNG5RNUhXdVliN0VDcGd2ZkhhR09JUlNYaVpp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XQWVCNS9HMS9tK3pqdTZRQ2dTQUFCRDRaZ1R1NjdQdjYzWDVab1NnT3hBQUFrQmdIUVMyNytEZjEyTWQ1U0VWQ0FBQklQREZDR3pld3IvbkwwWUlxZ01CSUFBRVZrSmc1eEh3NUVqQjQvRjhQdS9iNjNsMzJ4ODhVZTdKY1NYbElSWUlBQUVnOE0wSW5GeWlmRjBYVmVXeDJlNzJxU2Q2MjBWaWNUTVFBQUpBNEZjaThQRDU4cm04a28vdExYU0ZUOHVsUWdJUUFBSkE0TmNoNEQrQ08vU3AzK1BzVXpDV29QWEJGVktBQUJENFhRamN2QWpFclZmbE5qdkhzNTRjV082bEJlUUFBU0FBQkQ0WkFkOVY3UmlyUFk4TWpDVm9uOXdEb0JzUUFBSS9oY0RUYzRCZkhVTEFRMDJHNVJXNzRSSU9nQUFRQUFKQVlFRGc2aEZ3MTRkbER4UGR3QkswQVcwY0FBRWdBQVFjQkM0ZUFmZjFWZThhaE9nWTFuQVV4eUVRQUFKQTROc1I4RVBBOTY3VmVjZ1M0NjVlZFZmOUlBd0lBQUVnOEpNSStPOGhIenMvTFJQM0drdlFmcktCVVRZUUFBS2ZpOERaaTBEc095dktqK0d3QkswenFCQUhCSURBYjBGZzd4Rnc3eDF6MkFQdTdGVC9GdUJSank5SDRINDQ5Sm5iYlE5ekEzL1A0N0tOQTc2OEJYNkQrc0Y3eUgxNjFBZ00wWHZmeDNxajZFODhtbTlLbjFpYlBqcXRoRW1OZTJycGl5dEhqemU2ek8xdXIrUHNwWitIVis4cDYySllJR0FhQXY1VzdMMUR3UDhPcnorMEJHMkpLVTFydGUvSnZSb21OZTZwcFMrRnNCUC8waFJ4dnRQek9MeE9tRjh1YmNtZnZYOTRWMElpRVYyR2RLZEM5SkxIbjVrakxUSWxCN08raDl2YmJQZXFneUxyWVZMam5scjYwc3BSelRxOHRFOFR4TG5SQjY0QWZVanNBQUplMnBRL2UzL1ByU2pqbXV4ZW5mYjJpVVYvMkpXRnByUlNiV2grODROejFEVXhxWEZQTFQwQ25MZFJQZEN5OWVOcGZ3NTgwbDI4anBMZU1Gcit1SVJzYjVsN1FpdVlRTUJSUzM3VmhSWGZRMlljamd2bVY5K0U0MkpUV3FleXRNUzdELzlPWXlldHpMcVkxTGlubHU0QnZyMk11NWJ3VFBEZzh1SnRjQ0lldDV2eE4ybnBrTWxDMXp4UjdTZmtReTk5UEVMN0dNWmpRN3NHeVBuekNLeXlGZVZRclhPZnh4U0R2SGNkeUF0OHgrUGhjRGpKanc2T2JLS1pFSGtIVTFxalp0eTJTeWE0UnFkR2RncHFzRFltTmU2cHBRL3Fib2JOQUkrbnkrMmkzM1E1RHU5dVVvak9NaXhWeVZ5bnQvY1YyQzMxQ3BzOFNHdzZJTG5MeDBZUzBqdG8yS1E4TW5WRFlPaDlQUERQN0V0NVplNGQ3RDh2ZmJVVUh4UkJSdjhrNDIxZFRHbUZ1cEQ3dTlnOWFtY252d0xyWTFMam5scTY2bnMzRWJqamJXdmI5ckdseUltMUJONG54WEt4Wkwxd05ncnNjR0Q5d1Jubk1TQS8rcllGK3NoTk9xTW1YaDRJbVZUaTM4dThQYjBPUzJjcUJkVDg5NUJ0WHl2YzhBZVNOcnNiZVVMR05ObkdYb2Y5NVhJN0o5SHBaRXJkWWUzZy9rNWhKMC8vZDJCUzQ1NWFPaW04RVFJbENnM2NoQTNkSzQ0bFl6andKRjlWRjVqQ2RrU2U3UHlTRnp2bkVTY3YvWFNESEI1NEUwNDRmaGlFcXlmY2phd05DS2d2dHQ2RHJKVkR3QTAxL05nc3d3THBYY0ZWNldWSzNWRWd0bGcydzUzR1RxNytiOEdreGoyMTlILy96RFRua21CUWlqVVFBZk13TW9SL3FZSjNkWGdmajlmTE9yL3oySStHOXNWVEV3R2NJdEhyVVlQYnBILzFXTG9BOVlMMVBPQVZ0Nkw4OWtZaksrUmZNY2JXelpRNmc4WE5PbzhjakNLVDJXbXN3SHN3cVhGUEpkM3MwbmRLZzBTMVArc1dLVjU4OThtZmVEbmVLUkRNLzgrRmNYbEVJejdpdGttUWZweXhmb1hVV0k4YTZzWC8raHpHQ3RZYzVRekxNTlBRRDYwNTlpa1RnUWhtcDJNNkhYVTBKVS91NGhNeXpDWHU3eXgyTWtxL0M1TWE5eFRUS1Q3TXYyejRsTnFlN3FkZkdIUzZtbDV4Q2hPYW00emNaeHRmYnI0bmwzSHhNSnNUak91Q2dJbFEwWVJudGQ4d3paYnUxdU9SK1dxcXZsbXdBbEtDdnFjcGRhM2NRcnVjelU1VWliZGhVcXRqSVYxM1NIMFZ0bkVZNG5LeGowdU9kVXpMRTFxUEhaNVk2Z1FCYmxZS00vVUpaYmhDY1d3UnNQN3ZtaGpyUE11UVRXNlJsVlhvRC8wM3NaK1NHOW5WbEhwQ3U4ajlYY1JPLzk2SFNZMTdzdW4wZmdiL2lpL3dHc3VMd3F2MFBGeCsrN24rTDV1YkY5UlkxTzc4aUhDdUpvc0svaHMzMjJHNHg5UFNMR0l5b0d1dm9yOGx2c21LV0p4Z0E5MkRHdDVCTVFTN3VPeU1nSm9UU0EvUVNjbCtwcFJSWTg1bGJ0RjBZTE5CMmhKMmVpc21OZTdKcFcrVWZzc2QzVmllMzd3UGlmOXVGOFYvZVVyYnpmMzlSOXVzL0tWOVZocTZiOThzUEltcVBBSmFYcUFaMHFXb1FreHNlVUY1Q1IvSXZ3YVZBbzkxTnFVOE9sTlRpR0JtRDFuejJVbTBmQ2NtTmU1SnB6Zk1hN2dtMnZ5dWI3bVJSeVdYWmVzZmVvL1pQTlJtbzloVCt3M3lSd2hzYnZ1TDJ3bWlEQjB1QkNIZ0F1TjBLQ3d0NG5rci9WWjEvOU1LL2Z0bmhxTmM4bHRkdmJ3U3FSUzJ5YmtQMkdlemt5clNtMTVTMVJ1dTFiZ25tYzRhMHE4YTBlT2JYVTkxSTRUTXI4Q1JhMHdPcks3L1BVM0ZtY2VubmdiRzRmWS90TkhnMFBhLzZzRDNQcU9ZMTYrcWEydGw2a1RVMjVSYU5hdm1XK0Qrem1VbnE5TmJNYWx4VHlyZFJGY3k3NUxiYXRCL1FjSXhCYUhmeGUrL3NVcU9VS2U4dVlmc2xLL3RvTTNWRGZjMUltQ2Y4MUZiMG0vMjNMV3h0Sy9JVmczLzlqZWxUcmdzY0g5bnM1TlIvYzJZMUxnblRyZFR2ZEtpUWxNWHRnUW4vRXNqUzdUL2c1K2pwZm00YmZxdThXUS9vZXJNdDZpR1BEK0lnQWwyVWx2eTcwZm0rejlZKzFUUkJwSDhYTEcvS2FYVW1IRnR2dnM3bjUyTW1tL0dwTVk5Y2JwcDFSWUs1S2Qwam1QcDdYOW1yajh2ZGsrMDFtYWlrUFRzMEZDbUREYllxVkdRakNoYy9pa0U3RUlMYmt6Nm9UM3I0ZDhWVEtsTDY3UGpQclA5NXJPVDBmemRtTlQ2YXBodUpqVk5FUUN1UzNLaEFrMFc1ejd4NHFCR2IyZVZRejR0NDBtWHpnVWhLeUdnQ3kyNHYvS3ZxWU91cE1sbmlLMkdmOWN3cFI1VjV4Q0FNMjJlSW5JeE83MGRreHIzQk9tbVVkc2VnTkc5YVRPZ3FNWk1nR1hQaWQ1Y3laYWJWblJLMnlQdkR5UEFzYkx4TjdlRC9YQWwraFZmRGY5eXlMeTNLZlZRbnhWUHVtMVY0Y3ZaNmUyWTFMZ25TT2VRQXYzYW5tOFEvNmF0Z0dZSmJSSml4TG4waHRCemZHUGhpa3hkODJHeXdwMUkraVFFZUw0MS9wekkxeWNwK1RaZHF1RmZocXEzS1hXbzNRTDNkems3dlIyVEd2ZjQ2ZllwYzF0MGh2ZzNiUVR6K1ZkR3VBNk43SXRndzUwYkVQRWw0ZXdIRVpBRk4yeEI4cXN2MFBsQlZkOVF0SUVoVzlJNnBwUXRyamxodnZ1N25KMStBSk1hOTdqcDlobEgycXVORUNhYVRjOGo3b2ZDeGhHUkdQY0NOMDd2OE84L2VlTzcvREtmcThNM0g5OTNwOFBwUjc4cXV5WjYvUEI2L1BYdkoydnEzbHUybVl2bnUvVTZwclM0R3V6K3pvdUtkR0NuSDhDRW8yYjVSdks1aVlQQi9FdXphZ1Q5b1g5VWxTZFZ0ZFo1MHFkQWFjTi9ad25TYzBlanlDSC9GcFk4dW9uVS81a0xkL21RNmZHd1B5Y25HWS9uZlhzOTg5Y05qaVprdmJuUng3MzJxUzIybjFmNUp1cmhjalVOZHVYQmxIN0hlckRsdWJsZno3dmIvblFZdmlXMXBZSmV4OE5wNTA5YTc3Y1RYOTd2WXFHUERTbTc0NDlTSGQxNFUxNTJTc2lVWnJBZFZLdFo2eWhUSkNmelh2ZFU4MHRjN3lqelpuL003Tk1hWmUxMWdhbUVmdmxwWGMyVXRISitXL2RTcmlDSG5kaEdmZ21rMk1adnZEdkZUalZNdU1UcDlCTG82Wi9XdU1kSnQvTTcxNVo4WWY3WnNVcVZmdjZHTSs1UzZaaUd2VmwzdlpkSWtPMTczQlhsKzRPNTNpZ1ZhekFqVzhaNi8zbDdERkpXZWRMN2pxa3AwM25JSlB3cjMzRGl5ZzAwYVpXejIvK3p3QmUvOXNLN1F0M3UveDRrdk9vYXlvZEw1RTZMOTVrMVV4UmZoN0VKaE5MTjVVZ0ZxWXhLY2ZwTXMyeGJrL2IvZHZtbjBYeGQ4dUQzT2FYbThYU1FlcHhUNFg5YTQrUjQybDYzaVRtWlN1aVg3OVdjT3JaaktGMHF4OTNRcllmSlJGMmg1TEdGb2lhZHozZC9lN0JUR1JPdXlCeDZLUUpRNHg0bjNRNHcrVGIxUzlya205ZlAySHdtazZwaThUUmNISzdVMHg4OGptb3YyYitPNGdEeTF6ZGlVNUd5R1hmSFgyN1dwM05HZmlQN3d0cnpLTXM2Ull3bW9SSk9vUi96TCswMWNxSXY3MG5MK0xnSVVWODJqMzhQM1hYalREdFN5MXByR1ZCclBrTElrYy9UNjZnTzdsYkdCbU9WelA0M0tWYy90UldZWlJ2L1ptVFB3dGJNdWhXZ2RiZWlwS0k0a01Od2hyMUs0aUJqZjJKT29WK0N5V2JWc2UwbUxUTy85Mi9abEFxVit5YzkwL28yYmNxMDUxcnUvdnBta0M4NXdVNWxURmpVUEhySkswRXAzRkJqWDRtekR1azJ2dktEUzdXazZXTVZ4eXZVZkxZdWJBVGM1Uy9XMjVPTjM5T3RreG5vUjdsdk9hTGFPVytqNk5kSlE5UGUwblRlMEJxMUEvbDdiQWdDaTYybXFQcmtHZzFoQnVNYTZIQW9tV3UrMkpPS01SNFVPMG4wVnVlb21Wd1h2YnpMTWdiNEhNTUJETzQrOUhNUzJtVFBSRnloMERMdEFEeFRWUGsyd2xUeDVMS0NYaVhGand4bEI3T3l3TDZwUWlVbEFBU29YSm1seXYyVDdoZjJ5NXlraWRlWlkrYUZqWHF3VXhFVHJzbE1laW1DVU9PZUlkMTJiVXR3UmFuckpMSTFsK2gvOXpxT3pNTDlaRXZjWkNiYlBMTG1HcGVkeFIvZmc0ZkdWbi9DSUM1c0tsU2dIMWNoSVBaNkJ6Y1IvVWJNWlI3dVFDSFdhQ1F4R2FlRWpuZmJJM0pNK2JkbG1uYzBVM2VPNXZaMDJla0x3MlY3dS81L2FNVEU0Vis1WHBRZDBKa3ZzSEptUncxUlBSZHdxc2hvU0I0aFlmQjl2MStIdTdFU2xuOXJrNDZHWXB1ekdHTWRCNEh3enBJcGxTckhtMmZSejJuNFVQS1NjK29zTTlldDlHQ25FaVpjcTduMFVrU2t4ajFEdXAxTnZyTWJCWnF6Q241Zjl6SmNYZnFWVnpVT1pBdkt5TVlJUWg3USs0V2JQVkh2UDZGK2ZRcWV1UW12cGp3TjZXd0htZzJwcjJCYVptd1l1ZEUxRVNGQlUvZk5MbStWZnJXVlNMYTBrNmdYU1JWaHhQNG5sNVgxU1cxaUZGTmVqbkN2eVBZVm1YQm0vU0JoaWNnem5TQ29uUFV5QkIwWWZIL3MxbVVZNC8wY2NlZmZ5TWhqMmxwSFpoaktGMWt5cGJGeXJMWmZPUW00ckZVWGJyeld6aGtnWjJ4ZzVyTTdGVmJDaEhMTXBwZEFWZisweGowMjNjeG9HbjBudjR4ZVo5d2RVbnlrOHFuMVhKNFFNNkNKc3lhYWlYQjZjaU5aUjgrNXBDNDkwNS8rYXhHdC9ybmpaNXJ2Ui9za3A2ckpZSEo0MkxtQUVLSTlvUnhhYzdjV3luWXVPbTVxOXBqeGZtMjNnVTFvVDNoYTlyZDM2d2dYVzd4WVJzUy91ajFCVHJhVk9lTy85VFpGZHdlVUdhTHl0eENlWnJUVDRXVWMrdWdlNldydUZNTnN5aFZEa3k5Z2FZclczcGtTaFFJNVE4YVV4c3JwWU9aVnpqeUJDTVcxbnBmTjV6K3YxLzhsckt2QmZMcXdVd0VUcXQ5OGVpbUNVK01lbTI0ZC9EU0RGWXZvbFNqZElUOCtudnpRa1R4b3N1NnZScTE4Z2g3VkVwdHRZaWVhbXMzNTVaVWVsRENDdmM0dVhveHJ5U2EzOUxiRDJWS3ptc21ndjFLQ2Ixd2l2UlM2R2ZSd0Q2U3FWN3ZTemFhby9GM21zczAxL0Jmdkw4Ty9HZGtOY0EzaW93TWR5R3dyeFFWSE44eTRzQis2bWhxK0owS0s5dURYNGM5cld1K083aWVHanZKenhaSXBGU3VuaHBRWFhLN0thdWJUZzUxS21GQzE1dE5MRVpNYTk5aDBNNGw2Nnl3cVVGeDZsVHV0OXRKcGV1Q2R5OEF4aEN2VS84MVlvOWhIVnJBcjFYUnNhOTJ0L3h2NnF4SGxhYUZWaUlkLzBmZHdHT3I3dkoyY1phZzY4SGlDak5jU1MzTHJGaDhyYTF1YUg5S05xcDZ2VG9seU9VWllCcEg0Y2ttMlIxNURzYTBIdHFlcW1qNE9yVExLK1FoL0M2V3cvZEFRZkp1U3JRK08wRU5aWnRkVVEwZjVjYXhnU3NYS21mQnZYbkM1R3F1WmoyM3pKWE9NQWlaVXF3WDBVc1JFdWt1aGs1cDBkWHFvU3hlRnJac294REs0ZVdGWjN0TWdTbFEveUdhWEZRRTV1NWFScjgyeHQ2c1BEQWUxL1R0WUxVS2RuWE1qeWV2WmFzcHg0K2oxd1FkenBQQ2hEalVKQWdqaUNNRnRpVlAxeVNPM1dTOTdwTU0zeStYWVd5L3hieHdmRUNFTncxVkNXM3RKcHdORHkxaW10TWtkL3QrR1lUMHg2T2lnNlR1N2JEMFJYaDBVeVltb2huOExwdVJVTHRFWU9yalBwcm1WektjTE94VXdJWndYMEV1dWxlUjZqWHRNdWgyNUltTXNDdStiS0tONnJ1bnBvNTUrYVVwRDQ3WDdObStKYkt5eGl6YmUrNFlqTTRKN1RLM2RLaDQxRFA5bW9GQkpuaUFOQ1UrdW9oSnROREJwQVpGYWNqbnVIMFgrVGN1T1NYeFNBeWhIV0FLT05ab2tMSlY1WEttaTBXWnZySk4rRnhaS0Y1Y05LcjRhOUhyRTNtZDRQOTNVM2Ivb25oVk1hYXljMnJ4WHVVejR0NmFQVzNUMm1EQUtURGliTlV6b3drNEZUT2hyYWFGdWpmUlNSNmJHUFpxdW8vclBzcFI0dERrU0hhTldwbkdrRHpaYU11ZHR6Qm8yZmE5enRlVEFTS1VPOGNDZy9KdnJySEpURUNkU1NwcGFSZVZmbjhtcHZzcS92bDNTWlNIYVdLa2kvNlpsaCt3MUZXTjlJS2s0WkI4elRSVTY1aWY0N1ltV1pNL2t2eFFiRGs1azI5RlE0OTAxNlVSOG9yaGJERElNSFFXZGFVaW1nN3dwT1pYVEdhUjdtNW5raElKcit2Z2lNbWZjcWVPcFhpWnpjTGtMTytVeG9kSm0wa3NETXR4ZlNvYXA2ZG9XczVlSEJIak5PNVhPbmh2Mng1Q2NDcGVhdDg2NGF4ak0wM2ZhWGR2VDZ4RGFLT3VWY0p5VWYwTXJzTVhKVFIzNU4wSmMrVGNhQ09md2IxcjJVdjROSHZORUpHK1JtdmwvTjY0Y0VLdzlKdFMyQ1Fjbkd2L0NTek1MNTl2RUdIUE5UK25peVJWdE5XOUtUdVZrK1BVcWx3bi8xdlJwcXVvQzk5ZkVHb3MxcnV1UXg0VHVuVWt2RGNod0Y2cnpyN3JidVFVRTljcjF5RkVFNkJad2wvcVRqYWJIR0N3MStoNDFER1d3WGxuK0RYMHNlN1BTbzE5emRSQjhXN0w1OC8vVi80M1N0WURvOGh6K2pZU0k3TVZOb1NRbzZOR2ZtVXY2STkzc2hmdmVqajJKVHBZSy84cFN3bWlvc2VLbS94ZGpMUGlLMGhMRlJicDVVeG9ycDE2MDM0OTBIaFVHdm1yNnROUndpZnRySG5rc1pLYzhKcVQvVEhwcFFJWjdhYW5EYTdwcFVydnNNVWIwdXR2dHp1Zno5WHJkOHU5NnBaTmRZbE9zK003bUsxS1oxbTZzRG51amJDYWFlT2JjZVBPSzJSajdMUC9tREZCZ0N0d3Q5WWlDSWFxcXVQQnZqRXMvL3MzSUxuWEhxdEtTd1U1SUJjQ2llOUVtTDVOTFROYXZoS0FmVlNCOGVwNlIxM2labVRFMytySUlyZlVRSkVsSWJUR2xST1V5NGQrYVBna0Zva3VrVVlSYWxDbDNvUXM3dFdBeUtOQklMdzNJMUxoSDA5WG04aVRsZXh5bUE2UzRZNmpCOUFOQnVmVTJVYmprMTd1Q2FoaTRlZDl5L056SXpvMkNZenpSVE05eHJXTHFsSGtMS2N3RUxmUmI3QjI1LzhLL3NWVUl0RDdyc0FRMWdraVdYSTQ5NzJteUk2bTFDMkpNUXpmMG5iamF2ZTNwVW9EUGhJbExKRzgzK2RsblVZbG40Vm15Zlc4bk1XNlBNbHRNU1dvU0ROblNhbkdITE9zekZwcy9ZcUthSDZIcHdrNHRtQXdWYUtXWE9qSTE3dEYwVThQWUdJMUd0Qk5YNnBmejBZWjZURG1ZQXBBdUhRaDZUN1l3cVYwMjliMEp6K3ROS2pyQUdYZDM1ZDhzcWNpZC9sMVN3V3pqNVNvb2JScmZKY0krbkgvOUVQQjh5ODVCSTlkMXBQTkdOZWFSQkpQc1p6OWFLaXFRVHF5SGYzV3NUTjl0cnlZcWx3bi8yanVXL0tjdUgzZTBab0ZkMkdrOWVpbldvOFk5bW03OGliSkQrWGh1cmpKcjRUNjRvODBQKy82bUFKU0l6QldVcVkxQmhWczdKOGt1YlJRTXVaeTM5NmRPSkgwbTVmSXEvS3VUYjFjeGZSaVpKV3czcTN2OHhmejdUNG1RTytKNmkzYWtyL3Uwb2R3WDlmenc4WTJMY3Zkak0zeDc0MEpRU0lNcEpTcTMzdVlQeTl4ZkcvOWR4azRObUF3b1RxT1g0YmJVUVkxN05OM1Fhc3dGa1VqdDhzWDRWSFJQMjRVcEFackcrSXdwbU92bzIxR2JScDF6eWE3RnBNbXdENDlnR1dPdS9KdTNMeGt5M1FDRW9CSEhBR3JxZnpQLzJrVUFCR0haTEdzZ0ZOS2xlZnc1bGhoeE5EZll2TFYzaVZyakdybFVCUnBNS1ZHNVRQZzNWY0RFYXdUYkV2dnJ3azRObUF5MW1rWXZ3MjJwZ3hyM2FMb1dXSXdwcVhEN0tvcDlSSndxY3VZMVFUbHlMZExDaElLYURhK0dRYnFNM2xmVmJ6MDVrMld4Z2VuOEs1UHZ6UDZUVTVUK2F2NDE4V2d5N01ZdU13VVp5WnVhb1V1TFJTUGRlUTEzSktldmpzNWxVNjJiVXFweXl6Wi95T2xMMXhlNnYzYjlXV3dwWVprbGRxcGpNa3FiUmkvamZZbWpHdmRvdW5tZ1hCK2t6THd2Y2dFU0pVKzlOQUdnYWVGZm1lYzNrL1ZVdFJ2em15MXhQWGRxSnYvcUYyOEczaEZUT3MxZ29lL21YdzI2ZUh1U05qWkZZemJwajM1SDE5NGZQZlhZZXp2ek5ZcWZtODJZcWp2L2lVVFZUVW04UWI5eTY0Vi95ZjFkWkg1ZDJLbU95UURqUkhvWjdrc2RzSTJYS3EvcHpiUnFndi8rUStGVXVkT3ZpUS9lNWxkUGpNOXdIZXVENTNTTko5eGhOaW4wWTdTc1YwS3hXdnlCL0JUcFREc0M2OEhmWFpyNTl0VjM4NitKQ3ZxSVRtaVJhbGJHTlZqWG9MMC83S05rcmxWaC9USklleGRYLzViZWY3TjZTT1VDSzA3NnhQYUdCZjlaN3FKbTZzSk82OUZMRVJvR3VzUTlKcDMvMGE4b2loTWxBSlo0QWx5OXNaNUJPbmRiTzJtNHBOWGxrK0VzbWpTbUZWcHAvMS96dkQ2b25VQWVOMDZOZjgvMHNxdi8vYzJRRWRKMUM2OStOLzhxRjBhK2FGakoyZWZhQ2s2MGlDU2x2RWJlT3l0dXc5bkZWbStVVGxPeDFLb3BwU3BucHZsVkJVb1prdWJ6LzYvWGZ4UDcvdHBMRFoyM3BjNnNWb21kcXBpTTlacEdMK045aWFNYTk5aDBNNnBXc1RCSXRGSmZRcVBzSlJsKy9mNmV5eXZ4bVhxd3hOd3VNMVZ2NHArVDZ5OXJNbld0L3l2T0JhVXNoVGZNSjVKajI2M3g3MUZlazNtZTl3VERjZnorZks1UzJldGZ6Yi9xckRXMWFoYUFZb0pPZXYyT0xvaEZJN241VHBTVnRxTnZuMThHUTlyY1R2UVoreFBQVmN6dmZqdndsYk12V2hQdit5T2wySnlwLzlvNUtveGZOYVZVNVhUakQ3ODcxdlZ4ZFZ6WmZJWmRRZDB5dmVNU08xVXhHU1cxMEVzak1qWHVzZWtteEZKekowenJOMVBmV0tmNmtjaXVLU0JpWk5BSW4zbGNJN3V3UmNyMHBVbXdtZWpVR2RmUDRmZFpXNnp6WDJFTHdtM21SU1p6ODMzMGpUVjNkdjNESnYrYWpGTmt3K0UzODY5aWxHM3lodHJYc2lUQ3Y5cnZ3cDVFVngxWjlEbWlFNCsyT3JmbmFjcGhmMkdETnBOOS9wVDBhYjluN0NPZTVZK3luaWo5TUpLMUkxa1BqYUZHOTNvWnE2YVVxTncvclowcnVFVWZ0OXkxek1mczcxZGRaSzJkSXJQVW9vckpVSk1HZW1sR3BzWTlOdDA4emFneGlXbjlJSEEwYUw3b1FLcmQ1TkNvNytPN3lyNFZlSXBJOXBIZXZMVGdaS1VOVE5QdXI3disxMTNDcE4wb3k3L25UQWNMcWxJLy9XTCsxWEI2NmJsR3ZmcVZIREtYOWUxQitTVnNtS3NYSk40enJYS1A0NTVNNXFKZmx1Ykpyd3dXTkxWVng1Y1owT1U2eWszVXpYbVlvUE82YVZjSzlsOEtzMWROU1R5OFlQUlNxM0pxMTZTUFYvUks1bU9lREZhY2Z2TmxybUdrOHpRamRBbnd0bDNxNnZUU2preU5lNFowR1JHOWtUelFYMDVONi92VWw4bzQ1eG9EMU1Uc3Fmak1PZDlwWmRBb3VCUnpkSjEwanhuY1FoV2tSNWhPTllGL3FmYVRTczltL2w3K3BmNVB2OTRiNy9oQUNUcStPNkNHR1RiandYMjRkRmVhWmZVZXRKNzJaRE16bTVNTHNIOWRiTmlCNWR0VUxkbHNnc2k5TzI5Z2xNZy9YOWZvakxPVVRFa3FGOUMvV3BVanFra2ZKMy82a0pyS0g4WFMyY3BYZTdCVERaTkJnenE5dENOVDQ1NGgzWEJFT0xrYWxKSURaWXpoNjRSKzR1SXpOcXJjeVA5dzV1Y2FxQXBpSUlmUW14alZFVHpIMC9jZm1YbFpXTEQ2dWRvNUovQXY5VVhmYmtPNXJlZmZ5Ny9pbTNaQ0lZY1dtMnZRcDNSN3NPQ0d1eGNPMnF0V0RPM1YrZFNFdkM1eUlmb2RTWkVweGFQM3E1blhzSS9qSmJnRm1pbDJqZEZLcHNUaXFJaG9PMTRaMHh6QlRmcTR1aVdQR1RQSHAwN21xVi9zd1U0bFRLYlJ5d1JrYXR3enBpdnJSekZLRHh0OTV0eHIvdXVKcGhQdWVKbnl1ZUNqYlVhWHQ2d01zZ0xyV05oTHczK1dHN0Qxa1BhV0E3WGJxR295OXMzeWY0T1o0OHhLZkMzL3FqZlVGbEdhaVkzWmh0NTNSOVQvRFNSNmV6ODhqUU5CUGU1MWRQMCs3Z0xIbTBPeCtuWW9BQUFYWmtsRVFWUy9zdHJBYThlREdWQzRXVWFhRGtyVFBoT01DMEVlT2kyWWttUm0vUUluVzMwcnh5ZHUwaWN1T3JoQ3RYRTRQVWhzUCszQVRnVk1KdExMQkdScTNET21tNGVYMlpHWHNMTFBON085b3gzUFZFN3BXMGtXVmQ2M3ZyRzJoYS9FcWRBbGl4MDZwVWp2YThab1FySHF4VTMyZjFsYWZuNGFGbEk0LzFiK1ZUaDlhaXhVYzJhU3RJNURSeVJHdTZFdnozOGF1dE51cUZ6bWVnUTZCTnNlekNKNEVISFA3U28yY2ZXeWxXTjdwWjkxUlh4ZHhyTzhLV2tlYVhwL0FGTlVSOEZ0K294RnBvLzZ1TDhEOVN4aHB6d21FK2xsQ2pJMTduSFN6ZFRHYnhVUFZkUDRmYXpma3l3bm9zRFlBY1lNWnZaaGcxN1NlWHkrdFRPQzhaN3hTSXloQzJHTk1xY2RxZDhVenBmdkx6Rnh0Y0d0NHlWb1EyVGJRZEJ3MWpOTjA4WEpMVGpHRXdPWmgwYk91bGxiNmR5dWgxSUh6NCtUNjlOa1IxSkxGeFROa2lXVzdtNU9rMUhlRytSTjlNMzNFRTdlVTNuakdXbkF5VzFCTlhFM2JzVEF1Wjdod1ppVjVIUXplaG9MKzFiRHY3cUZVOHFVakRCcE5jOG1qRzgxRnRhbXo1Zy9mVVQ5d0sxa09sUEwxZVhzMUkxZUppQlQ0eDR2WGNmby9OaXFmWWg2Z044RExYcEwxajJxRE81Y3FaSGZLR2FvNGt3ek8vcTVwa0dVNUhaMnE1SCtGOXl6SGRyUHU4NlpHVDk4WityZjRTRFhsZW5jTFFSaTYvWFZFdU9obGIvME8vRnZmN250aWp2RytyY1BaNHhpSXVBajZOcXhic2hzUGdzM25wc2p5UjJiV0VsMnpPMlIxTUlGTmNTNHhNSXRzNUtrRmJ6UnlmUi9qOWI4Z2Y5aDRseVMwMU5SUWlaZUIyRGduRDc4c0MzQjE3MWJYZTNOa3dUWGIzYVR4MlBHUDJWS0pvY282S21qdnRWWWNKcytZNEhwSS9ZNU81bmVRbllpL1hLWVRLU1hLY2pVdU1kUE4wRVdyNE9OdUZMcVhsVDFPcVZOcDBmU3M5YzlXaG5jQjJKWHlyeE9hUitHRUduSkxwaGpWK0dGT3dWM2lIVmVadkpXdjluL05XRHBqMXU4YWw5Y1RSazVUczRBb3YwaGJ6M0tRTnlidk4vZTgyZnF1aHAzTHNxb1FxTXhWaTlIeGlTWEl6NllLRHZTSVgvaERTdlBUT0hTT0U1OUNYWXhFTGVyMFRYWFdwNUg1VFFaSVoxYjljT1dYaWNVaEJ3R2ZCNzBSQmcyMjVLbUl6bThuVUVxWjBvbXUzUWh4NExzZG5LalFtMzZaRW9mTHROZ2tqTG9JWDNLd1JKMmtuSnltS2hnTTZHdTA4c1VaR3JjRTZSckRNaWYyaHVJZVA4WWFqRHVXY25XWDdEdWNXZ0VIcFc5VG1wU1ZDM1RYV2dKajY0SEhCakNyTVlieEFRSDNHZTdkWUpBZHVPcDJmMWgyREtINGxteWhFV20wanljYlowSGhBL2ozK1k5ZXVPSUNmVzVmNDR1TlZSVk0xSkdrOU03VEI4SVJabkxJWkRtY3FocldYYXlBMVgxbFF6dldIbG1OQkVtSEZXbENmcE9Ca3duckV2dG1od211VkU4cEdTbTQwRXFUZTl5dHlsVkdEYUR4Y09nbmZlUGh4dHpwbVF6aUxzN1dKQjl3Y0ViVERSclNSOHJMUHVmOWZXR29Xek9sZ1JUKzdERDhxMDFkaEx4T1V4VTdtUjZhVUdteGoxaHVwM2ZoQVB3MDJia2dUTTBOcTdja25XUEFvNEtTYmNYOTE3akh0QmpDK1lyaHN4MjhMdjNvSGtRTmh6d2hDNXBKVU9POVEvRTM2REJ4ZUo2Wm1PbW41akI4VWIveEJTdnQ5dEYyWmQwZmgwcHNIQkxCbnBOVCtSTS91K1FzT2k0ZHB2YjdTWnZZTW5OeHoyZHNwVTg0OHNzcnUzeTVYS1RmakZOZHF4YjVZb0FscUNKeW0yemttVVFzZFpPRms1ZXZ2RG80RGR1VFN1RzBxVzFiVk5MWXN5MjRuU0ZONXEzQkd6UEhwTHY1OTN0c2g5N0JqMjU0NkRUc0pIMGtIRTRFRU11VUo5NEJMYWN4NFdpV2RJWGh2dnRnYmpwTnArOTJQeS9wL3RMaGM1bUoxVTRoOGs4ZW1sQ3BzWTlVZnBUTy9qcmVCNHRlWFBtbGo4cTdWSy9TY0cvWU4yakk0NzdnTmR2VFJyeGplNmJ1NlYzNjJYVVp0dmdwZXlQTFNuc09SYU9PRGtVWXhoSCtqRDVUZWY4d2lML2pyZnpkVWZIUngwUmpLOXJ3WlVoVlRNT2YrUFI3ckhqWnN2OHhtYkwxMHlmWUhrQ3VCVFR2ZDNyM0JobTdIQXZzL0p4YnFHcWFiTHpPcVpUZEtvWVE1TE92ZlNxREhON1J2UkJFMFhaNGxNK3hIVVNCZmpkWXN2T2ZrbHluOWZsWXJibEpoeUlmTHhkWWs5aC9VdzB4MjBCUFM0UUkyZEltWkl0U2lvaTIxUThxVHNkZElZV0s1VFV4OHFvL1djY0NtTkE3Zlk0ZlM0N0dVazVUR2JSU3dzeU5lNUpwWTg3YTUzSU1icndKaS8wT3d3ZTVENXVKUFlMTkFUSVdUMTNsTFdzckh0MFlMWmV0bk5KRDhuVElEbXNpbjEvNk1wWGFDTVRzb3V3dS9wM2N5ZUk0cE4rbHJlYzZVYVJwQXovZG9OMTBoZUpqaWNMTHRYL3lNL1YrS2thL1R0eTlhTGFzUzBmUjlmbjhYZzg3K05INVpMQithQ0N4SkZITGtlTG9VTXRoUmcxdkd6NE43eHMrTmRlTnFwYS9yV1hxUXAwV0pRZEtGWTdGV0o3NDJURzJMdTBnNGxFMkkrWWNGODhaUVk3SG12OWR1RGNudDJJNWRsbWQ2b3RubzV6TG9leU5rRlFIWHNHZDQxaE9oWGVRT2RaVTdKNXllbGxFV0xlWi9PR2J6eWNKUFd4SWlyL1dlMHhmbFBKM0pnOGk1MnM3Q3dtYytpbEJaa2E5NlRUTnpkcEZHNGUvUjF2bVk1bUswYmhlMms2SGFpZEFKbjVwSlRMZnd5Q2V6N0lvQVAycVZJQllFcmFYbWdmcVlPcnlKV20wRFIzcnFuR3hwRG82RzZ4YnpwK2JIZFNpZjExWU4vcEpVc0ExQTVDN3UyUHE3WmFjVExnM3ZCOXgrcGI5emJwSWc2UDg0VUgrY051N0dhUHJXeGdkdEI0UytwdXRocFBTN0VMajl3a3RoRjNnemhPbkpMZmNxMWdTdmIyNTQ2RFVBZnBqdUxOeFhHZFJmcHdIYnU2djZMNERIYXlGUzVnTXBsZW1wQ3BjVTgybmI3U3V5ZStvK0Z4ZjdzMllMaGczYU1GUi81VGtiSEQ1K1dZZWlKZFArN29VOFY4VEg0ZWRuTVVxN1B6WDFSWkgzVU5oSGh1cEovaFE4N0VOTDI1dnd3Y0k0T1RudHpSRXpVUldtNnd0NGFhVGpNbFpvS0U2N05FSDdZOGJ4UnFVTG90eTFSMkdxUk93MlM0TFhYUWdreU5lMnJwcVhLVDF4YXNlL1RsY2EwS1FTMC9jOU1adS9qcjlJS200bnRuNHVyNFUxdTNCQ0hnejNEMlhiWDZIT3NiQXZuSzl5bWxneFR4SmIxUk1Bci81c0lQR1ZxZW85UTBVNkp1bFJyWGwrakRDbmdvektsRjMzdW1ZVklzdXdXWkd2ZlUwb3NLdUlrTDFqMjZZc3pqWC8vU3dqT2VsSHVleDBKNVAzdTdqSmlGNnJUMGlwK3R3ZnpTSmJ6aXhyYm1pMXIzVG82dytjTUVUMW84YjFjSVdjbnA1Z1RqZUlKc25wcHRTNXNBdCtndlhhVWxJK2ZSeUU3VXNaYm93K1YvbXVNekNaTWlkazNJMUxpbmxsN1VJSlhJM2NkelgrTW9TVHdWOHdSeDMvV21ibDdxOUJOV3dPbmcwd1Y4MWgyTVhpWkFMb3F5WFpmU1A2czJrN1NSR2ZKWERLVThDUHJNUXhmOG9ORTRUajVkcXViZWI1clA3dkV5Q1NNdmM5NlVIcHVRYVFWY2I0UVFVVXYwK1VEM1Y1OUtkcUdYRm1ScTNGTkw5MXF6NVVSbVZWNzFZcmFOcG1LKzRONDZjWEhSQ2dLL3lHODY0MDRkbThsWUE1bjZqcWUvNkVqNlRkZWhlUzF3dUF2N2lvcXo1UFpDeDN2YU9WUXQ3cGt5dDdzZjZVeEZzNmJFVVByZnk5Yklla2pLdW1YNVRIMjRMcm5uRkRNcjFPRzJMQ1lUWlRlMVZJMTdhdWtUZFRMN3ozc2hIN0VhVDg0NDhudVhoeE8rSStvSVErclVBOGFweEZkVDVmMTBmaDUydlFsR29KQ01kOEcxWDNIS29iTGNjdHNQcTZDTWdkNHpOQjQxdlZYempsa2NuU1VDanJkeTZiQm1KMk5LM0ljQ0IxMHV4WGF5UkI4dTNLT0N6MmlsRENaVGxXdEJwc1k5dGZTcE91bmJYSDdnaXlNY1hydm1IandNaGZYVmludCtQellmbFB5eEE2YWhVamlGMC8wVytERlZ1eFlzRHFQaktYWVYzbG1ZTXpVMWtqbjg2N1VhWDlCaGRPc09wOXhiTmZ3dzdQR3lSTGUwS1FsMStQcUlVU1lpNnd2MDRiSS96LzNWQjB3ZUljMER1QVdaR3ZmVTBxZHJScGo3TnNLdDRMOGp4SVdXeDhXZWFuSDVKWGR4ZWhWLytBN2hJYyszOGhWaXcvWkRqMzc2bDU3cC9MaUQzYnlqL2p6RDh6c2RYZkRKaU1PdHVtRGVkWC9sclhybGFXOVQ5OWxLSjAxSjNWL1BLK0plNDBkTXRNaHh0SitzejRlNnY3cUg4M0tQckFHWkd2ZlUwcWUzZWh6NGN0eDBJNjRXZnFCczVEUDczWGU2SnZZTzdvQWZPQW15NnMzNFAzcE9xWnRyOUp5NjV3dXVtWlZuMzlHUzRuTjREMEZrOUhERHY3TGJtUEN2N0ZvMXRBQm5sRUdtOERIRElYUExRY3FVaEd3OXVtVXlTWTdhOC9WaEt2aEU5NWRBUzJIU2dxV1hwd0daR3ZmVTByM3ltazRXckh0MDVUT0plTDNWVFp4MHpMM2dsNjJHRlZ2TzFVbGU0ditGN2k5SHNWN0hndHMvcVZmWXpJK2Q5MGFhdmJ6MHYvZ2MzbEFoL09hSk5XL20wdTRmdnFkQmZqSEhIMjVta3hQdm5qa25LVk1TTUYyNmxTN2w2MkhMbXEwUE9kbWZ1Z3duaFltdGIvdi9LakkxN3FtbHQ2c3k1T1NaalI5ODVMSFdtelh5dE1SNHBPNjZ4MEdFSEZDbVBvMUh4WHRoTjcrWTd6d1Q4MDRUaDJ5cDRzSDluVlVNdGViWitncGgvRjFBZm1HeE04L1pDL0Y3SFhzNkFiOHhDZkIrWnNGZ3lTK1g4eTdhL3VxRW1ZcndiUWxURWl0MU9wQzNFMXBRMUZ4OW1GeWNJZ0twUDN5YXdHUzZSbFZrYXR4VFM1K3VrcnhUNlhjb2FnWi9HaktHSDd4MWowRmgxQXQ5T1VGNjR5bFpRdUtoUXVQTkg1dE5aaG1wRFNERXpRcnMvR05yTVVFeEdiTlQ0Y2tKTWhKWktVN1FaNVlWeXI0Y2c5WjU3STlSc3p4dXA5ZmhFZ2Npei92amNlcEcrcUVDN25sc1NsdmZ1YUhkV3dNYmRXLy9OMCtmRDNaL3FYWXhKbDZWRzAvS3lOUzRwNWJlcUlTYmpRYzkzMHg0bFBjNnVWelEySmk3N3RHVndzY3NLZTZhWWE3YU9RZmkxckd3V3NucnB2TmUwMlF5L25UYzdMN2p4UjNYVmVOZDBtVzhXY0diMmdWenRYZlY1NzNsSkV6cDlOcVA0UkgyemMzT3N2MFUrMmozdHhlOUZPR3FjVTh0dlNnOGt5aUc0ckVDTjI3THVzZElJRTJ5blc5RlJNbHRGMmdlOTdGem9MWWE1SEp0aFlFUDlxTnZqL3RacHVqSGNWZkwzSjNmZDEyRzdIRDYzcUVheEJHL3RIZjQ0TVNteEZObjNiNTBJd1o2RzluWXYzWDIyV2U3di9LMjlYSjZLYUpUNDU1YWVsRjRKcEVEUzM3Y2xtbkNDNFh4QloyS2Vlc2VZNEUwbC9adWpITlVyOUMwdFVjUW8xck9qMlRZM0hqYXlELzcvM1hKUFpYN0VRVjdGY3F1MVBLK2tOQ0dTS2c3N3lTSytmbExzU25KRnNaSDJUdWI5dWJ1andLMzJXZDN4aGlUdnUxVTQ1NWEraXh0bUFuOE9CZWJqcmNLaGQwMDhUcm9BYkRuS1VjRjBzanN5NHB5VkM0UXhML3dVWlJUNmVkMnQ1Y2QybytIMCszNkd3TXRWTm5WVnA2UkJmenU3akgybElRcFBTbDRTVlBNL1c2VmJrTVRZZjh4L0tqTHB4d2xNT21vV28xN2F1bXpWT0dRaGgvK2xZVXRYZ3Z6ZkVmNDExLzNtQ3FQc25yVW5jcFR1RWJUcm1YOFhaQ05wTGNoSUlHVzdpdlA5RTM1WHhnclQ3ZkxRbE5LQ3kxY2Zad09udFVYc3Y1WTBwcVkxTGlubGo0UEZKSWFUT21JNXYzd3I3Z3pGQlNJMWoybVNxUzc1MDlpaVBwL2IvQWhoZGJ2dk1ZaHJSNlBZa04wNUZGRmVQSDNuaTh5cFY4S3kzcVkxTGlubGo0VGNPN1Rmc3lXdmQzQUNjMnNlMHdXU1lRK2R4RUUrZUovNHVGS0VyZmZjNUU3VURDbjZsSTVjUXorMHZpOHdKUzZBUDZKUXRiQ3BNWTl0ZlRaV0MxYTk1Z3E5U2xmUlUrbDFLNDk1TU91dFZ4SS8yd0V4RXRkRklWSzEyOHRyenBkMmtkY25XOUtINkgrS2txc2hFbU5lMnJwcTlRVlFvSEFWQVJXV25tMm9aVVA5UHYwSjBSVDBVSitJQUFFZ0VBM0JGWmFlYVl4RGNTbnVyVVRCQUVCSVBEckVPQzNCSHE4aGVNRHMxWG5seVQzWC9icWw0UXpJQUFFZ01DM0lyREd5ck9SZmYvTTR0OXZiWDdvRFFTQXdNOGhvTS9JZWk0amZaeUhWd1hKL2YwemkzOS9yZ2xSTWhBQUF0K0pnRVpwNTYvL0Rtdjl1TW9PR1J6U2tKLy9ubnlZRytkQUFBZ0FnVCtMUU5lVlo4L3RiWWo2V3Y3OVM0dC8vMnd2UXNXQndJY2g4SkJOSTJqWG5wUDc2bjkrSy95ZlViL1R5clBINW42bWJYWlR2N2t2OXZ3TUhpZ1ZDQUNCcjBjZ21JUWY3U3VDdCtDOXhaK3VxSHlSNFhYY1RQL2Q3OXZ0OVhvKzcyNlhreHZ0RFNrWWkzOS91bzFSUGhENFd3aHNOQUo2dkZ6dno4ZnpmaWJIOENodUlNVmFsK3gwMUIxRlhYa1dVbWJYY3p2eWROY2RBb0VBRUFBQ0VRSlBXVkJ3MUgyM05YVkRERXpMQUhnemhKN3JES0tpcDE1SVJ3eTY4aThXLzA1dEZPUUhBa0JnTGdLeTQvYnJFQzY2SXM5M0szdlJ6Slc3eG4yNjhxd3IzWWJDZ2syaDFxZ0ZaQUlCSUFBRUJBSDVNSEpxUnpnaDMzRGJ1cDhGemI0ZkhISm16L09QY3ZkL0ZtNlVEZ1NBd0xvSUNNc2Vrby84TlNiOFFlRmYyVVc2SjljbVpHSHg3N3I5RGRLQkFCQVlFSkFKZmVaak83ckp6ZWY0Zy9JUmxRUmxkcjMwUWNQTjBFZzRBQUpBNERjaUlJK3pzaEZQSWVmUHFiWXVQZXZLdHJHdzhwY0hQd2NNYUFJRWdNQ1hJeUFSaGl6OS91UDV2di9Wa2krdkw5UUhBa0FBQ0h3SUF1TGZGZ2lXSi95WWozOUlZMEVOSUFBRWZoTUN1cHFnTk9HbTE4UStKL3o3bTZCSFhZQUFFUGpiQ09oR0NzVnR4R2hyR3J5TjhMZDdDV29QQklEQUdnam9OeVNLa2s4SS94YnhRU0lRQUFKQVlBNENHbjBJMzNyekpaMWUySXZSUndSblFBQUlBSUhGQ09qaTNzcGVYMGVFZnhjRERRRkFBQWdBZ1FBQmZibXRHUDJsN1hmZy9nYXc0UlFJQUFFZ3NCUUJkWC94c3UxU0hIRS9FQUFDUUdBcUFqZDU4d3Z1N1ZUY2tCOElBQUVnc0JRQi9RQkUrZW5iMGpKd1B4QUFBa0FBQ0VRSWJIVGpnK2c2TGdBQklBQUVnTUM2Q09qZXZwbDl6OVl0R3RLQkFCQUFBbjhhQWYyT0JMNTA5cWM3QVNvUEJJREFqeUNnbjFGRCtQZEh3RWVoUUFBSS9Ha0U1TjNqVi9LckYzOGFGMVFlQ0FBQklMQTJBcnI4SWJHM2pyeVZmRHdlRC9RN1NxNUVwclcxZzN3Z0FBU0F3TzlGUVAzZlJQMmlMMXhXM2xCT2lNQWxJQUFFZ0FBUXlDT2c4ZDlNK3VONTE3ZVRUeHM0dnhtTWNCa0lBQUVnTUJNQlhmK1F2L2txNjROTFc3UG43MFVLRUFBQ1FBQUk1QkhROWI5NWZoVitSdWdoRHlCU2dBQVFBQUl6RWREdGQvTHJIK1RKMjZkLyttMXpldTE3QlVnZUoyeTFPYk12NFRZZ0FBUW1JaUFQNExJRXEvVDg0WjkrRXlYekgyK2VCTWlkOE1EYktKTWdRMllnQUFUbUlpQUJpR3lBUWNPL3ZYekx1VHBXN3BNdDNMcThRcjJWeDQzZzN3cmdTQVlDUUtBVEFoSmh5QVVnaEkreTdOeEpnNlZpUk1uS0J2SzFNbWlweC9XbWk2SGgvOWJBUWpvUUFBS2RFTmp5Q29jY3hjcnFoMC9mSEppLzM3eFFSMTBHOGpySWYvaS9uYm9XeEFBQklGQkRRS2J2NlFpd3JvNzQrTjBobnR2OEFvNWE3VFg5UWkvNlhjNmJmN0lkSi9pM0RUVGtBZ0pBWURrQ01uOVBFYkM0eHEvWGg0ZC9sd013U2dEL2psamdDQWdBZ1hjZ0lBUjhDV24yUWE4Z2Mwb3VOdkVPemQ1ZEJ2ajMzWWlqUENEdzV4SFFPTVBPWmVESG1aNUdYZjhSQVM4TXJYNFZ1T0RmcjJvdUtBc0VmZ1VDRzNHQlg2ZmRkdk9rcFFEYkhTOEwzbE5VOVhuOFU2OGpnSDkvUlhkR0pZREFseUd3TVVzQVpNVUQvVG51OUpuV3B0T0xEZDhCQi9qM085b0pXZ0tCWDRmQVpyYy9rZDk3UEp4dTE2VUxDcjRVSFBEdmx6WWMxQVlDUU9EckVRRC9mbjBUb2dKQUFBaThDWUg3L25nOGRWeXZDLzU5VThPaEdDQUFCTDRjZ1FjOU5UelJEdktIYnRFUzhPK1hkd21vRHdTQXdIc1FlQnhlL0hDUUNQalVxMER3Ynk4a0lRY0lBSUZmamNEK0pTL3Q4ZnZUdlY2UkJ2Lys2aDZEeWdFQklOQUpnYXQ1TTQrWExqdHZUL043STAyL1k0SzB3YitkR2dkaWdBQVErTlVJSEY0YTltVytkZDdSa3czbG13ZzRzV1V3K1BkWGR4bFVEZ2dBZ1Q0SVhGL0tuL0wxQzJmMzMrdnAwUGJiSno3ckFmN3QwemlRQWdTQXdLOUc0R0NDdnJSTDBNdDR3c3ZyQy81ZGppRWtBQUVnOE5zUmVMeU9Xa1VPUHlRaUNmUHFELzZkaHh2dUFnSkE0QzhoOER6b2F4Zjg4WXR1eXgrdy8vcGY2a0tvS3hBQUFnc1JrRzJERnNvWWI0Zi9PMktCSXlBQUJJQkFFWUVIdTcvOXRtZ0QveGJSUmlJUUFBSkFZRVRneXZ5YldNZ3c1cGgwQlA2ZEJCY3lBd0VnOEpjUm9KZVA3WU80SGpDQWYzdWdDQmxBQUFqOEJRUms4YS96OHR2U09vTi9seUtJKzRFQUVQZ3JDSFJkL0V1Z2dYLy9TczlCUFlFQUVGaUtRR0x4NzNiZjl2cmJBZSsvTFVVZjl3TUJJUENIRVhBVy8yN3RKc0RZLytFUGR3aFVIUWdBZ2JjaHdJdC96V3R3ZGplZWYrMzduem1iUmxpTkVYK3dTT0EvRUFBQ1FLQ0VnQ3orMWEzUE5tWXp5bEwyaGpUd2J3Tkl5QUlFZ0FBUStMZmx4YjhiQWVMeVNuaXoweUVDLzA3SERIY0FBU0R3RnhIZzFROGFmaGgyNDFrSWd3U1VPMzdQYzZFNnVCMElBQUVnOEtFSW5JbC85ZE52K3o3dTd6K1cyUEYxNWcvRkRXb0JBU0FBQkpZaXdORUMyWHJ5dlBnTG5JL0g0N201eTNKaUl1RHQ1a2tYbHFxSCs0RUFFQUFDdnhjQit2UWJ4eDl1cjhOQ3NwUzRBL3UrN2c5eGlOL2JjMUF6SUFBRWxpSkFYNkIvbllpRVR3dnA5eC96Ny9GNHBEYzNUdno1SWpxa0MrRGZwZTJEKzRFQUVQak5DSnozeCtNKzhTSGozMXhuMU8xdkl2QS8ySWxkRUhsc25TSUFBQUFBU1VWT1JLNUNZSUk9Igp9Cg=="/>
    </extobj>
    <extobj name="334E55B0-647D-440b-865C-3EC943EB4CBC-31">
      <extobjdata type="334E55B0-647D-440b-865C-3EC943EB4CBC" data="ewoJIkltZ1NldHRpbmdKc29uIiA6ICJ7XCJkcGlcIjpcIjYwMFwiLFwiZm9ybWF0XCI6XCJQTkdcIixcInRyYW5zcGFyZW50XCI6dHJ1ZSxcImF1dG9cIjpmYWxzZX0iLAoJIkxhdGV4IiA6ICJYRnNnWEdKaGNudDNmVjk3YldsOVBXVmVleTE1WDJrZ1psOTdiUzB4ZlNoNFgya3BmU0JjWFE9PSIsCgkiTGF0ZXhJbWdCYXNlNjQiIDogImlWQk9SdzBLR2dvQUFBQU5TVWhFVWdBQUFxUUFBQUJjQkFNQUFBQktOcnJIQUFBQU1GQk1WRVgvLy84QUFBQUFBQUFBQUFBQUFBQUFBQUFBQUFBQUFBQUFBQUFBQUFBQUFBQUFBQUFBQUFBQUFBQUFBQUFBQUFBdjNhQjdBQUFBRDNSU1RsTUFSS3NpbVdhNzd6TE5pVlIyRU4wWnlLYk9BQUFBQ1hCSVdYTUFBQTdFQUFBT3hBR1ZLdzRiQUFBUEgwbEVRVlI0QWUwZFhZeGpWZmwwK2pQdHpOenBDQWFpTHgxakFoSURuUkFUc3RIc2pKSEU4QUNkQjJMaTB6UW1aREJxT2l6S0tsRnVUUXlFRnpwQzRncEJPb21KeGhqdEpENzR0bTE0TXY3UUJwV1ZuOTFXSWF3UzJRNkNXd2FYSHIvdi9OMXpidTl0Ynp1M1E3djBQUFNlMys4NzU3dmYrZjdPdVRPRXpOSmdDalFHZDVuMUdJb0NrVk5CdWorekZxVFhyQStqd05iOVFRaVJlU3RJcitudHM3amQvVlJZczQ5MUF2RmZoTmJDd2ppSmNLTHQ3aTEwSTZTWlpRTXhLU0daOTBKQ09KRmdIcUY3cEI3U0NtTzBHR3lOY2JvWnJPTlU5bXBmSm5IYUNXZnE5ZjhHaFpPN2lxWHBBbjJMckZNYWxCUjkreTNTZk45MnJYRTVLRDlyWTZZbDI2VHZrenJ0aGpMZGM1M0FWbW1TdGtKQk9ZbEE2blNIYk5IQUc3YnZFckpEZ01sZDZRdHFtaHZMc0ZubnVxRW9pOFZoT0s5SkE1bGJVMGhhaTRMQ0R5bk4wLzNna0JhQ3k5M2dRQ2VpWjRUU2xiQW1zaldNUkxib3UySGhuVEE0UzVRMndwcFNleWp4bUwwY0Z0NEpnek1YbGtsS3lDTFlEa09rek5VcVRKZHBhTXlTR2s0NnpvZm1CUS94SG8ramE1cUc1SXNTMGh6T3lZeUI5WFpWcGd6OVgxanJxZysza3hmQmJadStkSjM5bEpoMDlEYytzNi9UdDMxYWhxNHVHd3IvbGUzdUp3REVTK1h2L05RYmtrWGY4VzZZNU5vWDZKUDAyM3lDVlUrWHVrQjVDdTVIOWx1dVFhSWxlcmhOWHlVUis0R0NYMnkwSEZLc3B0K2NRbTZ6MnQ4Z2tuTnN6M1haWVpJMFFuVWJxdkF0UW5LZHRTcTRxRm1mRFo0THozd0xtWEsrNEJLd3NYSmNaVVNwcDJOam5mOHpwWGVlUHgrS1picWt5OGJVWllDNVRKK0F6Ukh6c3lucTRUa1p2alFJdVdHckJSekNMUlZmZ3o3cFRldFJacExRcFhKdUYwQXMwQTR3YnBVZWVvT3JodWNLZXlNSXY3YTlSa2lacmlMZ0JEVlVoNE1yVG9kVDA4N0ludHd5UFZCMWtTNHdLVVMyMFU3SzB2K29laU96enVkbTFFMTJJUTQyUEFSRmFqakx0S002aWxoV0tYYWs0SFBzUGdVSWNiUlVhWmxaWnJBM2FpaDdIR2UrcUhwQUprMTM5ZUlVNUhGWmtnbExLaUI2bTZuZGZkazN5QUlqWlYwaE5UV1NWbHM0Zm83RkQxNDRYSkhBVE9UcHFiUDFtN0RwVW1MRE85Wm4yZFJUODM2N1VsTEIveG45dUczbytKTEdkTmxOSENleEt4Z204clFtS1ZTWGljNmNyQkU0Vk9KOFZGQU1ZWnVXUzlPZ3lqRHJhVkxhTlFhWGFGNk52NG5sTkhIRFcwems4OE9GV1JUdzhXZk9DdU5TZTd3cXNVcnV0SlVtT1B0MzJjYWVHZDN5TVZvR0ZTNDgvc3VYRFpKbUZBNDV0TWZaTlpFdkd5VE5hUE9IN0tvRThrRThzK1pjc0tSRVhKdHZSakJMMlU3c25WN2RXRlp2ZTkrYVJRY1I5S3Yya0dFQThKUnVkWkdNdVl6VnZwakgzUGp3cFo1MHMwQXBTU20xVk85TXNrb2k5TFlOckRGSjJzdWxCVTFoZVFBenVmUXp0eHZKaHdVOHdCeHYxWUlJMmZ2SG1kdWFBQng2Ym02UzVsMFFhUCtJNlB6VXFTZFluNHd2Kyt2MUl4M21tU1RWMVJPajdTRFBiQ3BKS2hYK3VqSkxYWHcwYU5XdTdxNmlTZEttWmtTeGptRHByN2xHR01YcHMwdGgrbFhodUd5SlovU3U3cStNVldsQzF2cmlZWTJRNUIzMmEvdmdkZjJzL2ZwZ2FXYVNWUGVlR0pLRWVhelZnN3huZ0RHMUNTMVVoTFRLaVdmMW14WFRlZEw4MFhNUDVycU5hUG0xMzhPMU01STc5Y2ZDNEp1aUprbDFINS9SWTE2RW9CNkRkd1NwQi9sNmo0bkErazMyVDFhb1hLR0VGaTgzWXVZeVVrNlVxTHcyUi9QVmY2TFBzM2NTb3B4TC9kVTFMdHdrYWNKdGo2MkxZNjBDSTJrdjhveG5ESGV5S1FwQm9Eek9VQVpQenJVZ2VMbWp6em10L05ISUZTRGlGWXdaeGVuYkQ2M2hvSGYxbmw1NWs2UUwyb0RuSG9UK1cveFlLOHB2QmZZaTM1cStlQ2tHZ1ZhUkZLQW5pdmpNRnNFR3lHTk9KcW0vSVB6M1BrWTVWcUVCTHB1K2llMStLZzNiZURKSnFrWDF3WGhiSWFUQVRma1lQNEx0UlQ2RlVYMENseHp6dVBpU2lPQkJLRGhqUmsyay9vSVQ0enlRR3pwZzRKaTlnQ1RuTWF6eFN5WkpMY1h4RUxZRGtvS2ZjWUFqTXkwMnZoZDVlL3JPbnBDV083QWNxODMxaEFVZk9SVE1aVWo5UmNqelJUaUhaN2RGRXB3OTQyb2ZSejlpcEdzWmhmREhKS2s2NThKb0RRUm5FaDNHcFZHK3ZUMlF5eGp1bCt4VFJRVlRaSkxiUDNaWGpiY2NmZlpNNXpYWVdvTlNpZ1ZGTGpoT2Y5VHd5bkZ2N2pvd3FseGRpTWh3UWtsZGwvZnRoTEpjSksycmxpWnllUDBKaHV5Ukt4S0RDM2xFUkd3ZXBhY2xjWEdMckxMdTFRRTJyWVFaMXZPbE5xVnQyaDFNVTh2dUZFbmNMaXVHaTdtMHNxMjdqRG11UjBvOHhKSldUU2ZOZ0FhVERtd3BMcEt1cTlqTUhJZ1grRndIOWM4Q2YwL1kzNFZjYU1vSS9RSW9zZzBHRUVVVnUvVUxDdFUwVFVUenVCNS9vZlNlTmZLNXdlcURrQlAwOEFiN3ZxeHlwdFBtUkVIYzdUdXpSSU1VVW9Veld3Qjk3Q0twY3lmS0tuUnZzTjhFd2RDOWdUckJSQmR5Y1NlcUJBeWRWdTljYktoRklPbUJNN054NTBCOU1EbHpnYXZ4L3VpdU9kTzVoOWhLemRmTk1URHpoaHB2Q2FGUTdySXE4VkROSGhrWFNlUE9Ga2plMHZrYURIamxUUGZUempnWDhoSnpWeTBiWHFxTVJSQndrSm5waGlSbGd0MFpQY2FjVlJaTFQrcHlzQjlDdUpXN0tkcmJzR3R2WFZPZEZ4eExINVVOV3czaGdpMkpXTDZzZW5wbVhDUWx0aEtibnQxZHlITnNVOHpoTFo1NTZicUN1WGVBWTBHaktzYjFoQlZxNWZWcXMyWUQzbVp5dk00SXFvMnNROUtFZUR0c2duTmNIN0UrUXZDZDdqOXpOMG5ybkw5OUJybVFXMXc3bFpBWm0zSzNKS2pnazl1T1JOSy9HU2FLWG5ETUZXZVd3SEpBRnBicU11TzBtcm16ZU9VREo4eU5iYVRURG9seWljbDZ6dXR4OVhrdVp4ZjRqbHVHVXJ3LzE3bU5LR0MyZlhNQ1JzbUZmSWtUcjdBSG5UTHk2QnNNMmcwMkNDVEE2QnZmc2tGdStLUWFBMi84bEp3SVozVUFTWUg2ZXpqV2lkeW5nRTRwd2R1UEhxNEJzZlBZZ1NlaHNGTjhxV2tRRnVkYXNzMzc2ZWJTL2wrVTZNZ0Izand0d20rU0NkU2MzUGl3T3ZGV0hJdlpHM2UvV2xpNGI4cjNESXphanZpcisxemZrb05nRjIxQUhrVDlpcWlLQVFuNWVURDZObmtJL3NrVzZMREZvNXRwL2g2VzZXYTBYUlRqZkI3UDA4T0cwVlJnRnBCUjVSUTA1RmhaWVZjaFkyelBVT2w0MWFVRWdMZTk0d3dkTm5lakwwVTlMTTk1VGNZVUR2cWpncjVJTVMzK2JMV3YvRnhzWnJBYmRrbFdGMzQ1N2xpVk9KbVQ5TjlaL1M1SkQ2cTVaeTdDeER1WG50UmFtbWJvVUd1QnJJWWNTbEhhd3VZMDdqUjQ2V0xERmFpY1VVTGZRTmh6YktuaW1NQlIyTVY5MHpLVG9WSGJNYmJKUysxVGEzd01zSEJOYUFnQjVERUk3RUZLUE1qTHQ3YmZhUENjOTIrS2RrNWZ1bmphMWozY2VOOHBPY2dSRGR2M3BJUnNBZkVhZkVDaXlvOWE0SnVGVi9mNWZaVHJpejQ5QmpUQmR1WGJFL3FsK0tUOFI4UzZTTDdydlUvcUYyQ3Z4UUpPMngrRnU2WFNiK2NiblN1Y0x5c2JVSnVXZkFKS1NiQXJ4TVAyamY0K0JTRElxazlUd0dyZ0xiQXNXYklLZys1bFcrMVBnaFZLdlY5akVrV3B6NVc2Z0pQeDZEWTM2RFhMTWZMUFJseUhiNzBxcFQyWXBWTFBSelFuUkE3eWVJS0JtUGVvSHFJS05LS1FoY0I5QTJHZG9QL1lwcGRYdk9GdmRXNEtuVWtoRG5PL056WjNiZWs5clNZckZUNXdURXZVeDNXQm92VjFaV0hFcHF0cXlHSld2a2JyT1dWczlnRnhUYm43ZFdRRHJ4UzlxM092Vi8zUjZ1WUduMWdoZ3FRd1B6a3lKVUZCQW16d0tySVFiQWRGbFBBVjQ0WitnQ2pkSmVUODkrK0dFR2h4Nk5ISE1hQWVpRTJkaUIvTUNSUStkNFZKUnBtbEpCRlFLbi9XajJVQ0xsYXpZWDI1THlDb2NYVmJETVJkejZ4bytFSGh0M2l4b3N4U2toWWVpZFp2TEZrUXh2VFNwWDk5NWZZL0hQSGRqR1YySE9qNUlMQWJlaWZZN251OFhKWkNGUTRrV25xWDhlVlRRTkx4UWYrZ0lGZXB0Qk9VRndXeDZJM2ptUTc0UTlLR09oNkV4NEpGS1h5UWEwcUNGblRSTU1acHdCWVpaSXlPRWZ1NFFDdmVCQ2RaU2xEcnVIWmpVM3VONDFyZ3NjTjFYQ1l3TW5jRWV2d2NadlNVMUVPa1J2NWFOOUIxWlc2NFc2YTQ3TGhNSU5kV3hVSVMwakVkWldIRHhFdUJwQWVqNEpqb01XQkRDZDZFVGJncHB0b1U2L3gxRjV4cVFuNXdwdlBVR21ZK2VySHpkQU16TEYxMyttbVoxWithclVuZEthOTNoRHpnM0hGVlRYOFJ6Smc4WDBWR3FYNnl0Y3FxTGh3VzBKOTZtTDUrQzlNaUg2TS8ybFl1T2NFdnVkV1hIaHdFLzczUlRVaFY3b21YZ25wcTZVT3ZpanhzOXoyK2tLb1RabXV2c0twQ2JSRWM3eVY2SjU2RnIwTG83RTk0U0ZIajNhMzJLaWtmMVFKYWxxZGRIT2JWOFF0OEltaTBwYXp1Q0ErYVJNQVZBNGNxK3dTc0ZHL09GRzZHakRvd1MwRG9KUmNzQnVoUEtmQ2VXbHJyQ2Y0cXRacHB6QUtmYlBKNUE1ZUtCUWdQUHdFMmxVM3ZadG9mQXJ6NE5Ud0dyRVVVYTZ1Rk41RDJzRzcwQlBmQUQ1elJWcnZtRktZM0I3SlVyS09pU0ZyYVlldFozMFV1dGZOWWdEdWF1UTNNeE9SQkZYN0piYXZRRlRhTmtPQ3EwUHZPc0F0ZEp6L0ZPZGg2RzJ6NmVCR3F3UmRTM21UUFNnMnZHL01ETFdBbkxqZm54Qk5OVndqcTg1NTgyQ2kvT2UzVXd5cmZQd3FJaVJzREprK0xUUXFjSitIc3h3V3pBQjlDS3o4SVZxNVZTbndDZ0Y5eVF5V3c2cEhTdW1SNmdQSllzR2p2a2ZBZHkrQzJjRU5MNzBqZFgzcVhJYmFBc2tDMFBDdUErVnBqbVhuaGxEZDNVRlVkeWN0Q2VPQnBOQmhjbEMwL0VibHBmMlE0alN4N3IwMi9oNHVKMm53M1I3K0xpbDd3b2JvMzFSU0c2Y2thSVJsMS9EYzZFY3BnbmJFVUtWODFBUlJneEJxczZjUWhXZWRNOTF1aDBuR2g2Z01OK1gwS0hQNXhIc1pXNTVvbmxrWkxMd29MWXJIUUxZNEdZUUpIMWZIVTU2K3c2NUkyL1NINlNqVm5raVhKaDRxU09jZnFBZDIxNm5RZE5WZEFwTWxuN1M3Zkc2T0NtYWh4MFFJVmw4dmhObkszemEvUGlobXFEOUFWSlczcHY2THc0MWRqanJhYXhUYnRYSVFJNDhyUndFeldhT3ZaaS9TTklzN3A1YnZzaHo2dlQ2NGd6QUVpUG9mRFc3MkttK0RHaTk1MzFIenlGKzN1NDc4YmRmVFVqZE9NMWhxYlBFamVobHlGa3EreVl2WWNUQUd3NWZkWkx6aVpMcktNYmpkVjFDbkFZRWl6SG9JQ0lDMDVUNEtQeGF1Y3Y4K0U3bWgrUnFsaEtUQkhoU01sZlNhSVBZRlBIdHRGUU9CWkFRdWZYUnNXNkllN3YzU1Z3RDRWeGlyanpQVVdrb1gvZlJHTW5zeFNjQXFzUzdOVS92VWx6cG1WRFFUUlJMY3JLZGc0T013UGVjOHRxWURrM1gwdVUyM0dtY3o2bjFOSC94OXlVZ1ZkdnZwMG80ejM2eUNsTUhBa0xsNVY4Q1FPb3llek5BUUZiT2x4eWlBVisxVHJIRVQ3SWRXUnpJWE5JY0ROdW1JQWVwK1JBWHltRlpaWndEaFVvY2J5SmJDaGxuaGNtcFZuUHdFb0FBWitnM1dEcUNidmJ0bnZrQmZGaFV2OHZqMzNaZ0F3c3k0T0JlTGlVQVFpMFlLTUVDTDlxamhZZ2M5K0RndUhuT1RPa0ZsdUFBVnV4R05tU05iMktudEM3ZzduWDN3dWJUL0E1WUpvbXowSStUOCt5TThpaEtkZW9RQUFBQUJKUlU1RXJrSmdnZz09Igp9Cg=="/>
    </extobj>
    <extobj name="334E55B0-647D-440b-865C-3EC943EB4CBC-32">
      <extobjdata type="334E55B0-647D-440b-865C-3EC943EB4CBC" data="ewoJIkltZ1NldHRpbmdKc29uIiA6ICJ7XCJkcGlcIjpcIjYwMFwiLFwiZm9ybWF0XCI6XCJQTkdcIixcInRyYW5zcGFyZW50XCI6dHJ1ZSxcImF1dG9cIjpmYWxzZX0iLAoJIkxhdGV4IiA6ICJYR0psWjJsdWUyRnNhV2R1S24wS0pseG1jbUZqZTF4dFlYUm9iM0I3ZlZ3aFhHMWhkR2h5Ylh0a2ZYMTdYRzFoZEdodmNIdDlYQ0ZjYldGMGFISnRlMlI5SUZ4aGJIQm9ZWDFjWW1sbloyeGJLR1ZlWEdGc2NHaGhMV1ZlZXkxY1lXeHdhR0Y5S1Z4emRXMWZlMms5TVgxZVRseGlZWEo3ZDMxZmUyMXBmVWtvZVY5cFhHNWxjU0JIS0hoZmFTa3BLMlZlZXkxY1lXeHdhR0Y5WEhOMWJWOTdhVDB4ZlY1T1hHSmhjbnQzZlY5N2JXbDlYR0pwWjJkeVhWeGNDajBtS0dWZVhHRnNjR2hoSzJWZWV5MWNZV3h3YUdGOUtWeHpkVzFmZTJrOU1YMWVUbHhpWVhKN2QzMWZlMjFwZlVrb2VWOXBYRzVsY1NCSEtIaGZhU2twTFdWZWV5MWNZV3h3YUdGOVhITjFiVjk3YVQweGZWNU9YR0poY250M2ZWOTdiV2w5Q2x4bGJtUjdZV3hwWjI0cWZRPT0iLAoJIkxhdGV4SW1nQmFzZTY0IiA6ICJpVkJPUncwS0dnb0FBQUFOU1VoRVVnQUFCNk1BQUFJT0NBTUFBQURLbEZnb0FBQUFQRkJNVkVYLy8vOEFBQUFBQUFBQUFBQUFBQUFBQUFBQUFBQUFBQUFBQUFBQUFBQUFBQUFBQUFBQUFBQUFBQUFBQUFBQUFBQUFBQUFBQUFBQUFBQUFBQUFvMXhCV0FBQUFFM1JTVGxNQUVDSXlWR1oyaWF1N3pkMlo3MFREOWVmYnh0S3NTd0FBQUFsd1NGbHpBQUFPeEFBQURzUUJsU3NPR3dBQUlBQkpSRUZVZUFIdG5kbUNoS2dPaG12ZjdaazU5Zjd2ZXBLQUNzb21Mb1g2ZTlGdEFVTHlBUW1MeStHQUF3VEtKWENwdnZYeDZrcDUvbjZyNnYxK3ZkNXZTblh2UnVNM0NJREEyZ25BQUt5OUJpSC94Z25jYWc5Ti8yOGRYUzlHSEh4MEJ3NStnc0FXQ01BQWJLRVdvY09tQ1J6UGY5b1pWejA5VDVlbitPbkg5ZS9ZaTBRQUNJREErZ25BQUt5L0RxSEIxZ25Rb3JZY1Y0ZWlyKy8zZlhLRUl3Z0VRR0FqQkdBQU5sS1JVR09yQkc3ZjE1dWRkSDhpZlRqY3Y5L3pWdldHWGlBQUFrUUFCZ0ROQUFTS0p2RDgzdFZ5dDJNaS9mZytpNVlkd29FQUNJd2tBQU13RWlBdUI0RjVDWHkvZndlWlNMLzc1YnkvRHNmZFQ0WVFFQUNCdFJLQUFWaHJ6VUh1ZlJDZzNhakQ0U283MHBldXhzZnZGN3ZSWFNqNERRSmJJZ0FEc0tYYWhDNGJKRUM3VWFTVlBDamRtMGhmbkp2VUc0UUFsVUJncndSZ0FQWmE4OUI3SlFSb040b2tkVStrUDkvSFNyU0FtQ0FBQWxrRVlBQ3lzT0VpRUZpS0FPOUcwU0VUNmU3THhyQWR2VlF0b0J3UStCRUJHSUFmZ1VleElKQkVRSGFqS0tWNjQ1QzQ2K1k2YkVjM0tIQUNBdHNrQUFPd3pYcUZWcHNob0hhalNCM0hSQnJiMFp1cFppZ0NBbTRDTUFCdUxnZ0ZnVUlJcU4wb0VzWXhrY1oyZENHVkJERkFZQzRDTUFCemtVVytJREFKQWIwYlJYbko0MWZXSzB1d0hUMEpZbVFDQXVVU2dBRW90MjRnR1FnY0R2VnVGTEdnOTM3U1liejZFOXZSYUNFZ3NIRUNNQUFicjJDb3QzWUN6VzdVNFVBdW1RNWpJbzN0NkxYWEx1UUhnUWdCR0lBSUlFU0R3RzhKTkx0UkpFWjNJbzN0Nk4vV0RVb0hnZGtKd0FETWpoZ0ZnTUFZQXUxdVZEMlJidDlhZ3Uzb01XUnhMUWlzZ0FBTXdBb3FDU0x1bUFEdFJoMWI5VCt5MmwyL29SdmIwUzBabklIQUpnbkFBR3l5V3FIVWRnZ1l1MUdrbE5xUnJpZlMySTdlVGoxREV4QndFb0FCY0dKQklBaVVRc0RjalNLWnJJazB0cU5McVNYSUFRSXpFWUFCbUFuczh0bWU3cTdEZm5QazhsS2h4TEVFS3ZXeTdqcWJreXgyZjlSUGJFZlhXUEFmQkRaS1lFOEc0T2J5WWZ4Qm9XMGNmMks4dTMrMm85ODJhbW13RnZadUZGMytrQ3FXTFdwc1J3L0dpUXRBWUYwRWRtVUEzbDMvSmIvWFZXRUJhZUdqQTNEV0czWDdkajRaYlV5a3NSMjkzbnFGNUNDUVJHQlhCZ0ErT3FsTklGRlJCSjVmdmE3ZFNOVk9wTEVkM1VEQkNRaHNrOEN1REFCODlEWWI4YmExcXI2WGpvSzArRVVIYjJKZ083cURCajlCWUdzRWRtVUE5dUNqY1l2WXhyb29yV3diVDBjcjVaN2lwSS84SEZiOW9QVEd0SVk2SUFBQ1FtRG5Ca0FlWTlsTVU1RDlhUGpvemRTblV1VGEzWTZtNEhvaWplM29qVlUyMUFHQkxvR2RHNEJmKytqajZYeTUzdTZQNSt0dGZzdW9XMHVKditHakUwR3RLdG1qdHgxTjRxdUpOTDI4dTM2WHlhcFVnckFnQUFLcEJIWnVBSDd0bzVXcGxZVkwrT2pVTnJ1emRQM2RLQUtnYnVHL3ZiN1huZEdBdWlDd013STdOd0R3MFR0cjcrdFQxN1ViUlZxOGVHQlhZVHQ2ZlJVS2lVRmdDSUc5RzRCZisrakwvZk1nUXl2SGVVakZPZE5pcmR1SlpkMkJydDBvMGtoTnBML1Z1cFdEOUNBQUFtRUNlemNBdi9iUlVqdmEzTUpIaDl2cVRtT2R1MUhFUWliUzJJN2VhYXVBMnJzaHNIY0RVSVNQcGp0LytJQ1AzazIzRzZMbzE3UGxmSkZHZyszb0lTeVJGZ1JXUjJEdkJxQU1IMzJGajE1ZHoxbEtZR29ibnFmcDVHRi9QQjI5VkVXZ0hCRDRCWUhkRzRBeWZMUmE3TVk4K2hkZG9QQXl1V25jM0RMeVJCcmIwVzQyQ0FXQmJSQ0FBWUNQM2taTDNxUVd4NytyMm5UKy9EbW55elNSeHRQUm02eDVLQVVDUkFBR2dKdEJHVDVhdlRVSzgyaDBUSk9BOHMreURVSi9IRjZhVnNHd0hXMFN3emtJYklnQURJQlVKbnowaHRyMHhsU2hMbHE5MzYvWHU2S244enBmcDFTcVBxdmVpN3czeGdEcWdNQnVDY0FBU05YRFIrKzJCMEJ4RUFBQkVBQ0J3Z25BUnhkZVFSQVBCRUFBQkVCZ3R3VGdvM2RiOVZBY0JFQUFCRUNnY0FMdzBZVlhFTVFEQVJBQUFSRFlMUUg0Nk4xV1BSUUhBUkFBQVJBb25BQjhkT0VWQlBGQUFBUkFBQVIyU3dBK2VyZFZEOFZCQUFSQUFBUUtKd0FmWFhnRlFUd1FBQUVRQUlIZEVvQ1AzbTNWUTNFUUFBRVFBSUhDQ2NCSEYxNUJFQThFUUFBRVFHQzNCSDdrbzgvMzU2djZ2cDhmOVk1dXZLOTd0dzBRaW9NQUNJQUFDSGdKL01KSG56NzAvbVU2M3Z6dnpWOUZnSS8yVmhBaVFBQUVRQUFFZGt0Z2VSOTl2TE4vZmwza08wWi9qKy8zZVlTUDNtMzdnK0lnQUFJZ0FBSitBb3Y3NkQrWlBQODFFcDFlMytxRWVYVERBeWNnQUFJZ0FBSWdvQWtzN2FOdlBJbCtXdmp2MzRvK0JFd0h2aDl0Y2NFUEVBQUJFQUNCblJOWTJFZExjWThPY3dtRWorNVF3VThRQUFFUUFJRzlFMWpXUjhzcyt0VmovcFJwTk9iUlBUQUlBQUVRQUFFUTJET0JSWDMwbi9oaXVWbk1ZbjZFajdaNDRBY0lnQUFJZ0FBSUVJRWxmYlJ5eGQyVmJxNEd1cnViRHV4SG8wbUNBQWlBQUFpQVFFdGdTUjh0WlRrOXNUeU81WXhwSlUwNWs0bDZlODk0eWlWSUF3SWdBQUlnQUFLRkVsalFSNTlrc3R6ZmpTWXlzazhOSDExb0c0RllJQUFDSUFBQ3Z5R3dvSTlXQzlwM2w1N3cwUzRxQ0FNQkVBQUJFTmczZ1FWOXRFeWp2ODZWYVBqb2ZiZENhQThDSUFBQ0lPQWlzSnlQVmpkMWY0OHVLZUNqWFZRUUJnSWdBQUlnc0c4Q3kvbG9LZW43ZGVLR2ozWmlRU0FJZ0FBSWdNQ3VDU3pubzkreTF2MTIwb2FQZG1MWmZPQkpmUUJON1lMTTlYZjhJMzJicndjb0NBSy9JSUQrbjBKOU9SK3R6TEh6dG03YzE1MVNWUnRNby9jLzV2TE9LbC9YQS9rYlpBbVZRR0J0Qk5EL1UycHNPUit0REtiOU9ZMWFRc3lqYXhMNytuK1oxenZyM0oyM1FPd0xOTFFGZ1FJSm9QK25WTXBpUGxvOUhkMzU1RlV0SVh4MFRXSmYvOVUzU2VkMjFMZDlRWVcySUxBU0F1ai9LUlVGSDUxQ0NXbG1JcUJlTUZjNzZjR3Iwc2ZqNlhUNnUxeHY5ODlUM2U5UVoyWCtyMllTSHRtQ0FBaU1Jb0QrbjRCdk1SOTlVRllUYTkwSmxiS2pKQy9UbVg2dm96US9uaS8zcCtzdXRNdW9iSEV4Q0lEQVRBVFEvK05nNGFQampKQmlQZ0pIMjZmMnY0azJ1T2pqNWRPZFVydHZWQnljTXk0QUFSQ1lsZ0Q2ZjV6bmNqNGF6MTdGYTJPSEtlemJSdHlQNWczR2NyelpiaHFQWHcxR2lBdEFZQWtDNlA5UnlzdjVhUFc2YnZmZUlPNFppMWJVWmhOSUMyeFd2RDlUNlhtK0d6UDB3UnZkVTBtQmZFQUFCSUlFMFArRGVDaHlPUit0QjB4T2dlQ2puVmoyRVdoUGVTZmNPNzYxWGhxUFgrMmpMVUhMOVJGQS80L1UyWEkrK3FqbVNzNWxSL2pvU0RWdE9Wby9sVmRQcFNmWWttNW9OYmVOT3IrMjFpVERDUWlBd0s4SW9QOUh5Qy9ub3cvcUZqN253NnJ3MFpGcTJuVDB0WGJQOG4vU0c3eU9laVhOdmNXeWFhcFFEZ1RXUVFEOVAxeFBDL3BvOWVJMzU5YWdtdTg0cDloaDhUdXhVb1R6NjVlZGhQaFpFZ0YxcTBMdHFhZWQ4LzZwQmU4Smw5QkxJZ2RaUUdEOUJORC9nM1c0b0kvV0UyblgxcUNhN2NCSEI2dHF3NUgybHRTMGc2eWpyTjlNT2p2ZmNFMUFOUkJZbmdENmY0ajVrajVhdmZuTnRkaXQ1anJ3MGFHYTJuS2MvVTdBeWpXTUc2RytETlBITjY0UkV1QlNFQUFCUHdIMGZ6K2JKZS9ySmlsa1NkdXhOYWh2N1JrL2Y4SmFkNml1QzQ1VE55VFVxOTN1bDlIbGk4L3R5N25Ia3A4bHJnUUJFSmlNQVBwL0FPV1M4K2pENGNsV3VQY0liUDBZKy9nOVEvam9RRlVYSFNVdG8vYlJYOWRheXhqeGVTWTk4ZVI4akRpNEZnUkF3Q0tBL20vaHNINHM2Nk9Qc3ZIUThjVjA3NzFhNng1L3M5QmdIMzE1ajUrOFd6ejMvdU5VNWIxenUvTk93S2xYcHNrRWpHOWQ2NmxiTk90K1hjM0VKTmJnWS9GOVFYY1pndjd2ci9abGZmUkIzY0JqbVhHNjhmYWpGcnVyMFpaNXFJLytmS3NSaitNZXI0OVg5YTFlOTlGeSsrdW5wSmdrZmQrZXo0L0dGSkdxYXliU1UyOUpIOTVmeHg1TFRLYTF4bzlyMW12Vk9pejNiRXhpRFQ0V0h4WjdWYkZKQnNLakVmcS9COHpDKzlFc2hkekFZOHhweUQxL0R2VjJ4UHZ6dVhkbTJWN0pYUkVEZlRUSmt1OWV6N3c4VXowZmZOdndLejhibHhwRmhpWHFTMHNscjZ4bFpYMVRnbmJUVTI4ZjAyS05OVElzRXZGRVFvMXExaFBKME0vbThoa3hITzVuTnpCa1BpYXhCaCtMSDZoSXVja1REWVJQQWZSL0g1bUY1OUVreGgrdmQxZDM2YkJuS3I2aTFlYmFSN09CSG5QRDBEQWZUVTQyZTZYN3hHT05oN2ptRXp0cll3YzF5MFA1NnFlVThIUjlUOVgzbllWZ3lzL1U5YkhkdnhOOXI2T2ZkV0VoWTVyMWZLcFExeHpUczBjS05pZVRXSU9QeFk5VXJaREwwdzJFVDJEMGZ3K1o1WDAwZVdUMU9OeWJkNkdyTzl2em4vaG9haFBaVXl1K3phM2R5bVovM1RqcHgvZVg4d1ZQTlk4TkhxSXZQVWlSNWFSbmZDY2dxMStOV0RNWmkyL0o2OGMwNnhubHBENC9qWS9tajRTejZhaGV6MXRuK2VydWV3cCtYaWF4QmgrTG41SDZZbGtQTVJBZW9kRC9QV0IrNGFNUGg5UHR5VHU1NzRkZTJMNVY3OWZ6Y2I5ZEwzK25yRG1ZMW03SVBKb2NxN0hrN3NIakNlWXhoZW1IZUxSUlQ4bS9YODlGS3c0ZXBpLzFWNSt4RERMZ2Z0NGVVMDk3Ynl0OS9FcGVsRlpWNy9mN0pRZWRWREs2ZFhlVU1jMDZXRHZqSXJsdTZ4NHlJcWZMZzFWdmo3YzV5djc0bGtybVpoSnI4TEg0RVVBS3VYU1lnZkFJamY3dkJ2TWJIKzJXWlh6b0FCOU4yeC9aNDNyZU9qRmR0RHo0cmU5SnV1VDVwL0c2ejVqRFVIMHBmZForc2pUR3hnRDNudEVicWVIZkJENWlwQWc1bDl0UUdqcWVoOG5HTk9zYzZWS3ZvV2wwMXJqTnpKOTN4dFJSdlI2ZngxT1c0NnJtL2hWUzNkMWs1bWNTYS9DeGVGUExOWjZUZmxNWXhLWitwWmJkbFptUFo2WDkvd2Yzak9VelRyZ3kzVWR6U3ZkRUpGNk12QVBlV3RDV2IzcXBJZjBqZndFOVh2SnZVZ3pYbDZ4bnMvWS9SR2F4dXNvTTA5L0crZzdKWW5OcHovY1ArU056cys3OWZEdytOeWVkTWMxNlRuSVRUS1AvTklMcWM2azc3dkhDdDRKb1c4NnQ5R2RNWWcwK0ZqOG4rL256SG00Z1BES2gvN3ZBeU5ERkZiSEtzR1Fmelkvam1jdGtRN1NWRjlkMUJubHNQOVE4SWQvMUQ1Rmh5YlFaK3ZMV1VtZXZNRW5pbWJla2ttUW9ORkh6QUtuY3dPRVJja3l6OW1RNVRUQVozK3hWSzVGQWJocW1WdlhvTElhY0tXZFpzNUdGMHRwNW0wSXZ3aVRXNEdQeHBzQ3JPODh3RUI0ZDBmOWRZSGJxbzhtblppKzl5V0N2WXcwRUk0ZXRkZGZUMVRaMFdJNit0RCtWdFo4c0kzSXl4ZXJJcnFLQU5xdU40aHNUNlFodUlveHAxbk9DNFdyTkdiTTFNdWxWMEllMWVxVmlpUXN4a2RHNXM4a3R3eVRXNEdQeGphWXJQTWt4RUI0MTBmOGRZUGJwbzdrcE9McTdnMDgvaUcrUDZLM2tTdHZpSWY3MjdoN08wNWZXS2JMdXlOT2VpQm5Ua1pWRnY4bzJFY0pMTlhSMDVwR1dhbU9hdFpYUjFEK29OWXlaUnV2dmkzcmVRa0FtN0NaVHVYclYyNUorS1NheEJoK0x0NFJlMVk4OEErRlJFZjIvRDJhWFBwcTNqenVMMVgweXZoRHFiUDMxYkJuRzArTDVkWlF0OGhVNVhmaEZ4cnlzUWVoNG0rT1hQSDNaTk9iTW5Kb2xYU1ZmeUNOTlIyVVZPZWtLQzhnNnFsa0g4aDBkbGRzWWRNRjhSeElkM2pzY2FQUWlqZFMxSGIwWWs1aU9zZmpSa0tmSllERUQ0UkVYL2I4UFpwYyttZ2RybmNYcVBobFBpT3g3OVJaaFpSeFBScVRLbnA1N2lwczQyQjZtaXVsei9USE1ZYTYrTkJqb1VVcFJSczJJYXFFbWZ5ZG9pZ2hGcHBGUllIZzZPcVpaejZvemVkRDhhYlI2ZmZEMzdSL3hOYnVZamo2OUhKTllnNC9GejFvRHlaa3ZaeUE4SXFILzk4RHMwVWR6TThpZVJ2T2RwUDBodlppSkd6MkRGZHd1N05GZlBPRDhwTWRybzhmRE1IYTUrckp2ZDk1bUc5TlpsczRZc2h6NXRqMVdUaUJlKzhOYWhzNy8zMVJ4YkRKNU9JeHExZ0VhbzZPNFJ2MGVOcEk5dmFXTGorRDdaY1dJT2UrQVdKQkpyTUhINGlNY1ZQUjE3aGVxTG1jZ2ZQb1cwUC9WM1EzUzdseC9sallBZS9UUjdIWU1MK1JyTE81d3FUUnpMVmlTeWNOWGQ3SUl2UmgzTHVzSnpkYVg1ZzE1bjdIUUc2KzZkeGhUK3NXZ2xlaWpOWldBcnh2VnJPZGtTMTQyMjZ5ZGxZc09EOVgwUk5veDdsNlNTYXpCeCtJVHFvQU1USmhFUWg1VEo4azJFRDVCZnQvLzRhTjlkVE5CdUJqWDJCN21xTEcxTWdkOVVibWxQdDc5Q1hZLzVicEM4dlhsOFhDV2crMXNTUVc4MGx3b1Q1L1FrZnZNM2pocHhSU0czbUUzcWxtUGt5MThOVGVFM0tGcndnby9GNjdNZW4vWlpsRW1zUVlmaXc5VGxGaWFpenZ2WFUrNGRLNGsrUWJDSjlIdisvK2hMQU93dzNrMGo2MnpEYjhZRGNkR3F6S2hqZ2hmUzF4SmVMNit2TFNRTjVIV2hsa2hMYzRvL2FiaTRzNXFWTE9lVTZrUjAyajJzWFJFdXhXN1A5ZmEyS0pNWWcwK0ZwOVFCM1RqV1Y2WFNzZzdNMG0rZ2ZBV2lQNXZvOW1maithdWtqOFk1ZHN6WFp2WnNpUzN3VHVjUnVqTHQ1LzBweloyODNQLzB2dUxqSnFPN0hWU2QrYnJESTF1UjQ5cjFqTkNHVEdOMW52UjhXNGx2cnpmcVJkbUVtdndzZmg0SlJUb28wY1lDSysrNlA4V212MzVhTFlaK2MvZDhwMGZyc3ZGUjJmUHpxMHFLZXJIQ0gxNU9CeWRBYm1WdGJla2ZyTzQ3SmJzVjZIUjdlaHh6WHBHdGZLbjBmV2laMnp6aW9Ublh0bmZqbDZZU2F6QngrTGpsVkNnang1aElQejZvditiYlBibm8rbldqZXp0TVhYenJPc3RvcHhycGtNeXE2TzRjNW1oT0p4a2lyNXNPUE0ySXZWTlFKd0JIM21aRk1keWpFQUtST0NUYXVPYTlSalJ3dGZ5QWtCbS9XbExuVEtnNWlGeWY4MW1hU1pjU1NGZFkvRmhraFJib0k4ZVl5QzgrcUwvbTJoMjU2TzVUWTF4cHR6UEhGYUQ3VWxwVzBWbVBXZWZqOUNYZHdNZHFGSkVrUlUwTGxxTy9pcG1TaDViU3FPMzZQdzM5WTV0MW5QQjR1WG0vZ1EzcVRTOXZKOVUrZXlOZTQ5cUxNNGsxdUJqOFZFc0JmcG9XY0p3OVBKeEJoSDkzMmdMdS9QUnJMQ2pTUmxJd3FmY3ovbzdwS3BOaGE5Y1ord0lmUmxLa29WMWtMSGZwWkJwNVIzNXJqUW91aDA5dGxuUHhZVUY3em5QcE1MMHNDVHQ5azVxcGYyV3RqaVRXSU9QeFVlNVVBYkZUUVJHR0lpQXZ1ai9MWnpkK1dpeUdjRjNIcmRvM0djOE9PK1pBOTJpM0Zlc08zU0V2ckppbGJ0SHp6T2o5dWl2WTY2YjZsRHA5Ykt2SHlhalN0aTNIVnJ1MlBRanB0RnloNGRyUE95U2lSeEZmeHkzT0pOWWc0L0Z1elN6d2tyMDBTTU1oS1ZiNXdmNmZ3TmtiejVhUnVlTjlqa243SS90RGRwTDlYMXlTMVY3VVo4eEsrazVBczE4elFoOXVaOWxQU0pOS2dsUWhpcEgvTmJlbVNuOE9IdU53U3ZGK0didHpYcFVSUDQwV2d3VHFSM2EzMjFGSXgvZEc4YjlnRW1zd2NmaVc0WGNaeVg2Nk1NSUErSFdVa0xSL3hzNGUvUFJiRFJHT2xIcWFLYkx1Tkp2Y2tRTWtsMzNYM21yVVUxbDU1M2s2OHU5MTcrRkdwR0diOHB0ajVGMUZpbXI5R2k5N3V0bk9VR3pub01CVDZQek5wYnF1NGI2czJPbm5MVE8wRnRSL3dHVFdJT1B4VHQxTXdLTDlOR0hmQU5ocU5ZN1JmK3ZrZXpOUi9PaVlaclZPTjBlcitwYnZUL2RKVVIreWY5YkIvN2RhVW51enVhQmpRclpVSHFrMDU1azE2QVgvZStWUFVlS2ZIM0pwSVRlakJVUmhqZTYyaU90MGlKWkJxS3ZUNnJzaDM4eHVibjAvS3c4SDBsc2treCt3dTZHRHYrYVJLeFpLKzI2TFhseU9ic1pzblhwK2M1dUl1ZnZ1dklUcjM3Mzk1L2s1V094Vm5PNlArblNwOUZsVDNkeU9lOUhiMWJ1bExJYkdHdndzZmh1ZnQzZmsvbm9RZ3hFVnovcmQ5MEVwT2tuR20wcmcyRS95alVBZS9QUlhPRUovZS9JUFpVTytWczc1S2JPMldSV3o4ZVRMZU5iUERSRjhadUZuOVN1L0lhMHVYN2VrN0RzT1dYbjZpdnJWUWx1enkxVC9YZ3Mxd01kc3pxWU0xVmx4VHVnL1hrYktXL2VJeWpQZ3lhdXdMcjF5Z2psaGthSEh5WEgrcHUxYU1kTjJWUkVpM0dqalpvTWlaSXV5WjlHMXl1ZERvR2RKVmNPR3g1bXd0bWN4UTNJeG5mZGE2V3BXeUhPOGp5QnNRWWZpL2RrMndSUDQ2UExNUkNOWXE2VEpmdi9vV1FEc0RNZkxZdUdmbE9ubThwUnFEeXZ2QmQyNGpVWFk1d3RTWTdYeDd2NnZsK1BtN0ZkeGszL25USVRjelhJeWNLaXN1ZVVsS3N2bThrdXUvVHk5UW92WjBLSHViK1Fua2RhU2lxSlB5akUwNXl1azVZbHQxWUhkanQwcFBxT3RPS2pxVlNoL3Flanc4MDZvQjE5cVkyTzJrRkY1UmlZWVB3ME90cFZ0VVRuL2dBbHpJU3ZvK3ArY3grWExxTUdLczl2ZGVXcCt4OTU3MjVMMEVVRi96SE50ckgwazhiaSsxZFlJVlA0NktJTWhLVmQ5NGZVSUJPVFk4Nyt6eC9SS05jQTdNeEhpMG5xdG9YdWIwblVybWNlYVFhU2FpdTZXUzMrdXl6WlBYTzNWQ3FpVE4xSDU1dnU4ZjFweXNaeldaMnFsdUpiSjZhbTBTTlc4Rk4xTjlOcFkrV2Y3d2FiZFVnNyt1QTVIVG5leUpUUGM4N2JQN0hGWnZlbDlXNTA3d0VLZDNKbmFKQUpYMEdtcjNhblBCRGpZZGVqdmxmbHlpc1huWmJnTEtVVEdHdndzZmhPZHQyZkUvam9zZ3hFVjBINzkxTDl2M0FEc0RNZnpZdGJrWTZ2dmluZldtVzV4WGdsdHl5VkpqdmZJelBtZ1U2OXhrdTU4R0hXaWQyWngvMmlSVFU5RFdNVGFudENXWjAwckhYdG94UDNTY2NKVmwrdGJaVmYvMUN6RG1rbmQxRzBycW91YjZML1ZQdVprNS9hT05jK05FZWdFQlBPNy82dDJrVXdIcXBjS0VqM2M3R0tPZU9MV0lPUHhVY1VIZTJqU3pNUUVYMlg2ZitIVUJjcHdBRHN6RWR6WDdTTmNMZVYvTW5Nd2w0Nm81N1ZkdWZ1QlFYOUxrNzJzYTJybms5UnJmR1JNYkZKcVoxSE01SGt1cmZIRk9ydTBqWVhYbFRoWXlaUjJvTE1zK2gyZEtoWnQ5cXgzTFoyc3JvL2x6SmNlZjVoaGFsZjcxejZJRjArWmlRVVlrSUZYazBYTFU5bHZNa2NxMjZ1QjJJWkd4cXhCaCtMNzVHd0E4YjY2T0lNaEsxZTc5Y3kvWitXVCtxVnBDSU53TWhHMDZQNjJ3QlpGQXpkWE1SbXFxNFBwNmhxV2RGMjBRY3kxSjBRNTdXL0RpeFBkdkZ3WTRZMzliU1Y2eTI2QXBMSm4weXo5Z1ZxczlseUREd2JxMmRYa3IvK0Z0T2lQcHBsb01Pdkg4ZDZtbldyblRKNGxuYnliR3NvWTMrUkhITTgvd1dPZjc3ZmZ4M1JDYzFCcisxYjNNT1NPR0lEVENnMXdURHRoRFRVcW1Zb2xaNjFUaDlyOExGNGh4NW0wRWdmWFo2Qk1KVnpuUy9SLzNtbHUyZ0RzQzhmTFdZcU5MYW42cUtqdTRsR0xXVUZQcnBBMmFXTG1iYlExUStEWWRJK3BWTDRUOGJNSnBpN1JENmIrbFkyekxwQ2lyYmNuOEpzdXpycmtzbC9hSmZsWC84Sk5ldWdkbW83MnA5eFdKWE9qYmROTFVWT1F2MVBGVmd2ZFhmN1lWZ2NPemJFaEZLK21rcVh5OGo1OGFISEQzb2FuOUZ3WXcwK0ZtL3IwUHMxemtjWGFDQjZHbllERnVqL2gyQVhrWGJ4V3dPd0x4OHQxaTZ3eWFVbVNiM05aeHI5WnZUWGJuT2IrWGVKc290VkNQQk9RS0xYbHFXcnpMSnpTakxXVXp2cEROWnFzREpyOWdCTlBFaUM1Sk1saVc1SEI1cDFVRHU5SFIxM21tNVY5TmhCVjAzeXYvaVFvSzd6TVlzVkFTYWtEYTEwV3pySi9MYlpCVlB6Nkp3QllhekJ4K0l0b2ZvL1J2bm9FZzFFWDhWdVNOMFdWUE1hWjB1NmVhdmZ3UzRpRmRhWm9TMXRBUGJsbzJXNEhIQzNhZ0RkTXczVVo5M1ZXMUpvaWJMTFpHYk1iRWk5RzhZdy83VTduWTc4cHpITjhna2ZlNjZ1YkxjOWFlWVZjZHZDVHllTU02Zm9kblNnV1J2YVNRT3hIYVJjbUwrMy90QVRUcU4rNHFlOXR3MzBkTmJQdDQzcmRBRW1WR0QzVFVOcXVsWmJoaE03Qm12dTFKUFJFeEJyOExGNFQ3WjFNQ21WMy9KS05CQzFZdjcvUXF4dFZkUDNmN29Yb2VrVVVvNDFOaXZCQU96TFI4c0lxT2VDbXdhaUppeFdIWEVjTlpOZVdITk5LU2RseXM2TmZpUTc1VWZxWGhxNUtUK2pOdHA5REZtSXRNZk1NcVBxbGttQlRhL09LTEI3Q2IwKzRXbVBBam9wdE82ZFVPTm5vRm0zMnFsWnI3MGt3TGNaOTExaFZDQ2phTzhwUWNwMUovWDh2TXZkVzVZcklzRGtjTGgwWlpONk5nYmlmeGVuTTRpVFlaNmhCaCtMZDZuU2hvM3gwV1VhaUZZMzM5bmMvWjlHNW5XbktOUUE3TXRIaTdiTzNzY3RSQS9aZXZFMGovSDdkVi9UV2ppOFVOblpKUFcyRGdhaVVZNkVjK0lqYTNvVEtKRVdzK3BZaDhkeUZrbldidHphUUYyZy9KZWFDNWwxN2JJQ3d3Si9zemEwazBTTnJrb0V4OVJhZDRPUVFKYjRuaCs4UnBpN01Lbm1MbUZmNXltMkRmWXpvVFR0RHFTK1FPbzUybENqVlhXUXBaaFFQbHhRS0w1VndIVTJ3a2NYYWlCY1duYkM1dTMvZk1kWVhXQ2hCa0NhY2kzajZ2K0xPYXRYckJ6YVNDVjQ1eXhxTU4zdFFVY0tudG94T0VRYkdWU283T05Na21MU3VUVXBVTDA1RE85dDVZcWh0cHdUZTVwMm1GMW5UNWF5SG5uWFFTUCtTdzhNT0dEMUtyRGdZMHorWm0xb0ovN1kwczZ6SFIwVktFVlphbys1MDJoNUVJcTU1KzZUaTN4K0poVGQzb0tnZEZFT0xGcGVBaG1XdTJ0QlRGNnhlRE50LzN5RWp5N1VRUFIxN0lYTTIvK3BlelhXblN2SFhnVXB3Z0JNNnFORng1bi85S3JRREJqbG8xVjlkQzBEUDFJWXNxQm04Yjg3TDFWMmJneWpsaXdacVZaT042ek0xMkw0NnVidldhK2JxSlV1YXdqZzJvM2lUNXZWejJyNE1oMFNMc1l6Tk9XTWJrZXJKNmljUTg5V096VWJ0N1R6UEIwZEZTaEJPNjZ5a0U3QkxKUTdHWG1mWnRCSGZ6cnJJSTZxZDBtWVFDYlc0R1B4cm1MYnNId2ZYYXFCYUhYem44M2EvK20xcjZVYmdIMzVhT2xrVG1OR0xVUjZ0VzEranplK2U2VFRvZjJOS1QzbTVIaHdOQkIwOXNsY2w3aWs3SFdaS2Y5NThwWTluMm9LcUJjLzJjQ0ZweW5OSlJrbnd0QVdWdHBMYjR6UnZTazRveXpqRW5hZXpVamVDRzlPUmVsMlFhNEpiMCtDelZvbmMyam5lVG82S2xCYnNQZU1KT3BoOHlidVJ1aEJpWDhnZEwzZjc3ZmI3WHE5WHZpNFh1bkgvVzd2UjZVd2FRb1dLOWdzZVRiQjNaTUVNckVHSDR1WElyM1BuWk9jbGM5TTFKNm1LN1Q2WGFxQmNFdmJDVjJtLzZ2dVVLQUIySmVQbHQ3ZmFRRE5UMlVMMVVMVmticko5U1AzL1QvdHZ0OGtIM05pUDFDZ2pYRHduejBCNnBXOW9PeTlza01CU1NZcGxJR0tFNFBiOEltd2lHZm5UaUg1Mjk3U0VVVFgzdTMxTUhkdTZhRW45LzFKZFFacUFoeGN5d2syYTUyUHFOSVpiWEx0T0RLT0NGUUxGdmpQTXVkdkIramVZVnRMb3pSN1hpV0s5UlZKWWRMa0tTV0dscWgxeWppWldJT1B4WE5CbmNYZFJzSElTWENwWGwyN2lIRnJxRTUzc2tqL1Y0OTFsR2NBMU43UFZEQWpqV2lTNktDc1lzOENKanpVY2JVdHRJVjhtaCsyQ2hZOUtOSXVKT1ZYc0FQeTZtdi9tRW4yUVlxSzhSdDBoVE94YmJYeXJiOHpjeDJvMWp1dEFabkMyaXZ1bWIrTUd4TEFFNmZ1eCsxdXdWaUpRODNhcjUxbk85cktPZk1IQ1pRL2pUNW9IKzNOZ2I4QzZ6anN0ZlVFSm8xeTZtR3Z6Z0NtaVIxMEVtdndzWGd1ek5tYkhRcDNna0k3Y3M0c1N6QVFhWENYNlA5MHN6OGY1Um1BYVgxMEd2QVpVMGxUelBUUmFyM3IrK2JqOVh4OFByZncvR2FNR3ZycjFKMU81djladmNJcldVdktQa2p2bEdsRFNvYW1qYkh2ZTBxNU9pbU5yQWJhZmtHNXg5NCtRL2VPbzZUc3N4T0pzK25Zams1bUNmN0lvWjFuTzdxVGQ4NVBycTNleUNZOUl6MXJDczlyajZmelZTL2cwbTVVZnpNb2dVa2pVZUoyZEpNK2NCSnI4TEY0eVhyNjU4NkxOUkFCbEdiVUF2MWZMWFVYYUFCMjVxTkRtMVRhRnBvK3BzazJBQUFnQUVsRVFWUXRZelhueGNyT0pzbHU5cGxNOVd5U3NndWI3c3pzNlRJWklkbHpLY0hhVzNJOVQ2TlJxcVFpVjNBN21oNGxvcU0zbExBS2NHam4yWTYyTHN2N1FkekdWTHAydmFGNW9aWkxzN0hYSjFWY0FwTkdPZVhCbXA5alRtSU5QaFlmTGp2N25yRmlEVVJZM3paMi92NWZyQUhZbVkrVzN1OHhadHg3NXZNQWJXdWI0NnhZMmNlWkpCT1Z0akxmdDZmNnpMUTU1NDZWTHRWcmU5UDJXL2dXcjV6Q0E5Zm96ZGVnd3dvMWE1VzFTN3R4TCtzT2lEeHlHcTFza211anZGdG0vVUl5MXlKVG5FbWJteXhBVHpQMml6WDRXSHdybE9zczIwY1hheUJjV2pyRDV1Ny9ycVh1SWd5QWZPZzhQRVozQWlzMVVKWkVBbXZkb1k2cnh1U3VJWG1wMnJaeUZTdjdkTU1lL1E0RzQ1dS9yZnBUbkVuVHNPZk1hb0hOM3Vha29wNkx2cnhkMzlNYXZCOGgxS3dWRzVsVjJ0ck50eDFONW5TVXc5TXF4NmZpZWdXMG81ZlNPTTZrYVRVVGJrZUxWUThwUDY1RFpQdm9ZZzFFVXdteGs3bjd2K3V1N2lJTXdONTh0Q3hxdVViZGRET2xhc1k5aXh4ck95WEVseXM3UXcxT0FkUHhpWnVaenoxSzlkdHpaclcrMW0wdUJEdGQ2UEVwbGRyMnJTemRYQVBOV2ljVjdUcmpUK2ZjdXB0MXhtL09OekJPanVjWWNyM1cxWG9CdEtPWFNoSm4wbVNsUUl3U3VjbUxRWWNhZkN5K3ljaDVrdXVqeXpVUVRqV2RnVFAzZjllY3VRZ0RzRGNmTGREZG5WR1AwNnpiK3B4dHBjREFZbVVYMjJBN3ZseDhxci9NTm9SU1M4cjJqVTZ1eVNkL01pbGtnM1BWODE3SFJwME9ienhIQkpxMXVzNmxuVjVTRG1ZY2kzUitQL3EvNy9kL3ZvZDRLYnc3NW5HVW9WUU82OHlYNmZWUHU5WjBmbEVtYmJscU8zcVNQWlJZZzQvRnQwSTV6M0o5ZExFR3dxbWxNM0RtL3E5ZmxHUTNwU0lNd041OHRJeVk3WHFvRzRSdXh2WFBWZjB2Vm5ZUnpMNFBLeE9zbXV0TWtwVlRBclcrYXR0cDJjVHJqVENlOWkzTGRJdisrOUg0bmZQblZYMnIxNzBKT1B4OTNoeHlzN05XTXZ3OUs0cHh5bE1IcG14SHE2MDBkN05XK2JpMFU0ODQyZU9OQklGcXdlaS8vVVNNZHF6eGYyR0ZPWCs5ZHRCQ05BbzFUM1ZaTHJSeEptMUdzaDBkV1ZsUEpCTnI4TEg0VmlqbjJVZ2Y3Y3h6SFlGejkvK0RxNHVVWUFDb2VtUU11WTVxU3BCU1ZzbmM4MlM1V2l5ZWV5Nm1sb09jVzFzSkJmODJTYkd5UzMyNGVROGpwbHhWejE4T3l5U1UyckVkcmFoMnBhZFFJNS9qKy90aWo2S1dXODkwK240KzJPYnI5ZGMvM3B0OVBybXo5MXdUdndqK1JmSHZrQy9TZTdPOWl3MFo5TXRTdTRLYUtSemE2YzBkTStNa2dZeHM5WnEwOXBUSi8reGhnWkZmYzZxVkRtbkVhZlg0eGUxZEExMjlLVWVkcUhydUxKaGZyYmFXVENiVzRHUHhIZEc2UDNOOWRMRUdvcXVnNy9mcy9kKzFIVjJFQVNBaSsvTFJRdDB6R1JNYjQrN3Z2cFpUVEhpcHNzdm9OekJtU2dYbytUeDk2dVVKNldUWjFQWWV5Z1YxTnordTFrdkdudXg2V1V0dVZPUmFQaktuNDNVNXNmSFV1OVFFbXAyazZRNHBOYmwzVHNOT1BDQ2ZubEoycGJDdkNEVnJTU2t6UmN2cktLbXR4NjdUQkRKTG52NDVYcFc3WGhleXE4TXNXSjFyVjk3eHJqcGRsRW1UbjVxaTJjc1FkSFVUbjFwVmZFR3N3Y2ZpalVKZHA3aytXbTIycnRTNEVZajUrNy9hTjdGYlhCRUdnTFRmbDQrV3R1cnUwMnJwTDJRdVhaMm1rTEFKSHg2WlZDT3hvcUZwWWxwcDVEM29tUGhqR25iUnNxeGxqOTZVN2U1Sy96YnZoL3BUcnBpbE85Skl2SG5UREh0OEdwbzh2NDk2SFpienQ3UFMzMGZrRG1qN0Iwc3dpdVhEQ3V2LzRDU2VaaTJKUmJ2T0dFRjZ2cGx4bWtEOXd1MFFxaXJiMHRuUmFiOWszaC9WV285ZlBQUmlUQnBKRklpNm9sVHd6Um80cFpPSk5maFlmQ09VK3lUYlI1ZHFJTnhxZGtNWDZQL3FRY1FDRFFDeDJKbVA1cmJxOGNOQ3dqZlVQTDBtbUExMm05NTB2MHVWZmFMV0paUGNqb3ViRHA3a3hCYTlNOU1sZzBoSHA1dy82eE1oVHlVVXU4RHJ4L0JOYWlMOU5Qd21leDNMQWx6MWF6N1kwVmdSVm9GNk9UZm05UUxOdXRXdXMzUXNadHZJT0UwZ1N6ckhENFlXbnZRN0x1b0Y2WWwwUitKT01wa3BVM0cyZDIwU2haZ2MvNHp1TENBNkhmOXR0b1VCWkdJTlBoYmZTTzgreWZiUnBSb0l0NXJkMEFYNnYxcHBzSWV4SlJnQVJqR3kwWFJwL3ZpM3JFNFkzYThuRGx0RXo1NnpzMFowQmpTUXM2dXZsL0Z2QTBxVm5YRjNyRjhHS0RXckNsVnJScWFkUzhSUTJ6NUJ6YU03NmF4M2RaLzBlSSswL0ZhR2k1YTNiRllmdzBWTFA3TVdtOTk2ek1IKzNUOEYxc3U1c2NZWGFOWWlQd3ZZbWEwckQyZGtuQ1pRQjBmdko2bGorUDFlZEdxQW1DVmZUOVdacUR0OXZlMHJ3SVN2ck9xUmhCb0cyVUxUU016dy9BUEl4QnA4TEQ3Q0o5dEhsMm9nSXZxcTZDWDZ2MXBHTGM4QU1JR2QrV2l4ZVViM005cUlNbHJPT0hMUjR6Mk5VZFRrcDZYS0huWkFpUmlVbjdLN1QrS2w2Y2xrcUc1NExMcFMrUUE3aTdQbE4rNXE1S2JvbTFaZG1VUnp3WWJ0alBtN2ZvSkxab3grM2RpbTAxSDdFMXVZOWxlZ1dVc2lyZ2R6alo0Q0ZkVTI0MFNCMmpLZFo2eDRtNmN6U1ZLZ3ZtWGN2OERRM2xYdUcrRDRtYWlLcld0RERRZnNYRjdta0h3SW1WaURqOFZINEdUNzZGSU5SRVJmaVY2ay82djk2UElNQUJQWW1ZK1dRYlBIaUFnSzEyenQrUHJPOW5xcmxFYWFrS1pNMmNVeWVMWUxFNVJTU2RSME5tU3RrN01LSkJTQWxxRldacTJ6a3ZxeVBubWxKMWpxM2hLejVTZ3ZZTzQvOHhqQW5LdTk5YlJXVXBvSmJSblp0OUpoQi9aL2habzFwNVlSaUZVUjJnbTJXU1VLMUY3Z1BDTWZaR3JwVEpNVXFCZjVUYWlkNi9Ud3BiTTgwQ2J5TXRFTDZUVlVHYitZUHBrZmdUZUg1QVBJeEJwOExMNlYzbjJXN2FPVm5YZlJMTjY0TGRQL0ZhRHlEQUMzZzUzNWFObDI4RXhicE85YTY1R3FvNXpmeGJ0bzlWN0g0bVFYTStsM1FHNDcxQWxWeG5vYXc5L0oydndwZnRhMHpIb2FiYzhLYmVOOTFLWmMvS3dsb2F6T1dZUHl6Z1RxV00vSE9keTYxQlNxL2twaFBlV3o0cXdmN01nOXpaclRpWVNXUE1yRHRTVW5DbVFWMnYvQlU1NlI5VjFucXBZaWJQeDFIUDlYd3lBcXo3bnl4U2w4VEhUT3VySnZ0RXRCaDJtZHlSQVkzbXdJbVZpRGo4V3oyS0VqMzBldjFyZ3QxUDlWVnl2T0FFaGoySnVQWnR2azhHWEN3cjA2UnYzaTViVURvUTYxYUZ5UnNyTTE5T3orcDhKWjRLa0xKWXBzU0J2K2hXeUQ5QTF6QWs5aDVock1xVkp1VDJhcHhxVUh1VW5VVWx3bVVJYVRQTDNWRHhrYVdCTmNDNHphaWJNY2lCWGYvQWcxYTBva2hxNTF5STJIYXlWS0ZLZ3AwSDFDN3M3WHVkd1hCRUtGZnJ0dDNFbEpzVTl4dHBaWnRSTDVtS2lNOWN5WmZKZDg0dEtBUXp0YlpxVVBJUk5yOExGNFMzN0hEN3JlYWxhT0pMNmdJZzJFVDlnMmZMSCtyemFralY1Y2hBRVFFTkpnV3lRclA0dmVNeWJEYjI4eloyUGJzVEg4RWdwempGMHNvQkpsWnhmVDRUbVEzeEpQWFNpUnBPbTBOVTFyd1hmcHRzWTJNOWtMNTF5VnRMVFZsRW1MYWVmVmM3T21mOWNjeEFuN21CekZybExtaGdQeHBPVlpwYmRaMHpVeWJXNUhtblhHZlltQ0Fua0tiNEk1VzhQS05lRjVKMXJJZGh6UlpuT2kxazVRdU0yM1ZkWkdxek1mRTVXdlprcVB4NmxGcUFZT05UbG5tMDBoRTJ2d3NmaXVDdDNmSTN5MHdPb29WcjV4VzY3L3E0bDAyNXBLTUFDNit2Zm1vOFVVKyt3STdjM1lEOEpjeUxhOSs0YXMyM1ZLK0YyaTdMeUs2UFJxeWNERXQxaVQxK1JMaHlhMDFvUEpDZEFDcy9qYXhrRmUyRzA3RHBta1duTmgyVUt6bW8ybm04bjB1bU00cVlTLzIvM3plSEpqckkvWDgvRzUzM3p0bHE3Z2hQNW85UktJdXFEajQxdkpza0c5SmRzcTVSR29UUkE4bTNJYXpSaVU5aStMTFlXZmFsZkg1STFWNlk1c1BpWmNxM29aZzU1cDUzazRlKzBhenA5MWczNmJaUktaV0lPUHhiZkZ1Yy9HK09nU0RZUmJTeU4wd2Y1dmJ3ajkxZ0FZQk9qVVl6enNSS04vSFUvbnkvVjJKN3Z6bnRYZ1NyZjA5MXJXZy90OXQ5TzMrbkdiMEk5Q24yLzhHcVgzT0IvVDVqei9XWEd5aS9OcTVpYzVBS1IxQnN4d1RwN2VhMlIrOVdUWGVpUmJLUHNiWnphcXFqM3dlejVkVXpwOWg3U2xacjlUY1Q2TnMyOGxvSEljWGtiY0FjZDBqOXFQdEJrMFo1elUzNnhwdFpzbGtQZUtuKzRWdlg2VWZ6b2tjZ3ZVbEJJK1lZQ0JjVUw0WWxmc1Nabm9iM1ZyQnp6bkc0OWRLdFhKQ2JUck9oM0dLcnFZa0p6SzcxL29lUTJwT0I2ZjhldG1qandvZHc3RTVIRzZXRXVNTmZoWWZFQVhGVFhHUjZ2RmxIVVp0MFg3djNyVW9RUUQwR2tIZlhQU1NUREpUOTNYdU5QODJrZlhZM0NQWHRSdDZham9Pd2g4UE1MKzNwUEhyNEpMazUxdGR2eDJwd0F0OFpvalorS0I3THRSMmlWVVhQZDYwZXVvck1TYlc4V3JkUlRXbGR5NDdWMVJUbTE1WkRIT2p0R2V1QnNyTS80aDkxeFhWZlYrdjE5MDBELzZRVmxXTG9lanI0NDBhOHFVVStqNTg4Mzc3V2kzUUQwSm5RRXNkcnRXNkV3eU9KQkhSdXA0UFQrMHRxQ20vKzNBK1dsaDdtVHZaVUlySWhwRi9SNjRLNGRJcC9lOXJDaUZUS3pCeCtJNzh2ZC9qdlBSaDlJTVJGOUJPMlRoL244b3hRRFlGQmFhUnpjOWpYcUN4OUoxNU1yN21UQ1A1aVNobmJ2RCtVNlQvZS83OVRBRzczblNMSDlWV2JKenJUc2NVeklXOWRURjFHWS9WUHp4OW1CRC9iNjNqZlI0a1E5WHZUL2U0UnBwYWZzbW1RZGJjMjVaUjdlbTJpSkZmOTg2SkZ3d0x0cXNhWW40enQvMmVEK3ZKSWpNbC90ZGNaUkFyT1NrMDJoUitQeFJmcGtweTFGOTJzb0pJcEcxY2s5WHZ6em8rMlJ2TTZjcndhbWVab2lWZVJLWldJT1B4VnNsdW42TTlORzBuTEltNDdaOC96OFVhUUNXbVVkZmFIK05SNnA4cFBZd1Z4dU5oU1g0YUxubjFtdHZZd1VnUHAyQXVLcStZMHJPUUNhZjludzArZG9GRTRyMXRtYTQvZTFvYnZ1T0daKzQ3b25jR2hlUjNxeGwwTnozWDJNRTR1cWVaengxdW42ZTVGSnBFZUQ1dVE3Qk5ZeEpzTTJra0lrMStGaDhVQUNKSE8yajQwV1VrMklsL1YrdFNjMXBBSmJ4MFZMeDRrQi83Nk81dHdVMjlzcHBvMnVYaEZlcVJoaHRXZkh0TENLWGlFU21wTlpRcE5lbmZFdmRIdGVkcGVXd1prMVY0OXA0SFNNUUMyQmh5RkpqMG91R01Ra1duVUltMXVCajhVRUJKSEpQUG5vdC9WK3RTVmt0ZjJJRDBNc3UzbEN5VTNDWCtiMlBsdEZzdGc2NE1Ka0FyMUdPV0RTUkpVN2p5YWZrY2hkT3lMdWU5blkwYjExYXMyYnBaS29YZjR3TmVobTBxZ0g0SmZnUjZSU05CalZydFlyWXE1d3hBbkg1STBaa0tTb09Uak9JU1REM0pES3hCaCtMRDBvZ2tYdnkwV3ZwLy9MbDZWa053SkkrV21ZY1k4eDJ0QkZMVjRxdCtMRlJ0Wlltb3RraVFRWUJYZ00ySE5MUUhHUTFkdGJHTWxRaVQzcWVZZG5PaVFMc200UGJTZGpKZE9mY0VQVjZjLzNaQms4WktjSCtabjA4ZDcyeHdMV0dFVkxDR0lFS25FWWZ4SHhPMHRWVHlNUWFmQ3crb1pMSmd0cmVJT0dhbFNaWlRmK1h6ZE5aRGNDU1Bsbzg2S3htTjhsSFQ5QlhWdHJ1RnhXYlcxWnN1T1FYU05ybEdvWlMzSnBzT1h1TlVBS1VxN2diN2x4bWVhcHpueWN3dmQ1bXpTanROK1dwbmI2dTR6Nk1FWWl2ZFQrMDVLL2orV084VEFZV25VUW0xdUJqOFFreVVVc2FNZXhOS0tDWUpLdnAvNDd0NktrTmdMQllxR1pFOXQvN2FMbVh2V2VnRm1Ld20yTFlyUFZuYXFucXE2Y3VySHVqVXk5ZE9KMHNEbGszTXNtV2ppbUYwY2NxNDg1bjQ5YXl4Nmo3MzNWWlhJeWpXZk1Vc0RQVGw2Qis1WXdSaUF1Mzl1Uk1BTDg3OXpBWktsQUttVmlEajhVbnlmUUtQWCtYbE1NNkVxMm4vNnZ0NkZrTmdHRS9acTg5ei9COXduSjdJeGhuM3BQMEZtZk9DR3dJc0tkeWVJd21QbmlpUm5QMkFsTHdndDlGR3F1Z1dnamVqclptT3h5ZzdsSzhtSGNyTWlHMTFOMTh0bUdVR3U1bXJiYWVMWUdrSHpwMitrY0l4R1dYTjQybXA4SkpydjVnWkREbUZES3hCaCtMSHl6VWhpOVlVZitYL1JUN0NZbXBEY0FlZmJTODlTM2JmMnk0YTB5b0dodkg3THZuMVdCdUF0czZvVUsrckhpdjJWYVVBbXgveFZ0cnNpUkF0Nm9hQTI2ZUt5aGYvcHhpR3EwK2xORnIxbW9hYlRrcXRpSDI4cnhTYm9SQWhVNmpQVXg4ZGVrTlR5QVRhL0N4ZUcvWk80eFlVLytYN2VoNURjQXVmVFIvTE1IR3VzT09NSy9LUEd2SVhmdlVUMTNrWGo2dllwM2MyZlRhL2s0TWpMVVJ6eXpFUnordHQ0bHlRaG1IM0t4WmJxZUFJVDlkelZvY3NpV2lyQ082MWlqeUJlSjkzeEtuMFFUUHhXUUlVMG1iUUNiVzRHUHhnMlhhN2dWcjZ2L3FKZzdydnNUSkRjQStmVFN2cFZobWRMc04vamVhc2RIT2ZzV1lldXJDbUhGT29zUHhQc2YydGl3bFc2TUpjWUdXeEd4enlDZlNSdzNzZ1NITnIzbVI3S05mR20xZGsvWEQxYXdGcG5Hbm12cE9wUzFJWFZpMlFEUlp0NWY3Nmh4Ly85L0ZaTGhVVVRLeEJoK0xIeTdTZHE5WVUvOVhYN1NiMXdEczAwZnpiV09sR3BWTjlEMmF2Vmxic2tPVTRxWGhFWHZadnFMdUhRL3BTemNzbkc4WnN6WGxDVlBIQmJLZjRNOVlkU2F2L09HOUYybHIzM1E5ckh3N3RhTlo4MXAzL1pVblRpeGYwK2pJVjJlU0t4QTdvRGtHUUxWY28vNDdtQXpQTDBvbTF1Qmo4Y05GMnV3VnErci9jc3ZZekFaZ3B6NmFsOEE2Rm5PemJmNEhpcEhuY3R5VGxDYUl0RWg3K1RqdHduQXFXcFNlWmVYa1VkWGZaZERsSDU5Vnp3VWVQNi92KzlIYkt6N2NubFgxdEJiS3drcEVZL3ZOK21JUFJ1blRpNkZsNlR5QkNwNUdFN0Ura3loR1I0SXdtVmlEajhVN0N0eHIwTXI2LzJGK0E3QlhIODFELzc3TjNHdS9tRmh2M3FUTmRZZzhNWjFqVm5hZjRCSGtpVEhOa0oyaldiKyt6M1lwamlmNStydU8wNVZlOURSYWZRVjg1cTRlYS9DeCtPbnFZdlU1b2YvM3FuQ3ZQcHIzRWRTM1kzdElFRENXQUsxVzVTNTk4ckp3YjYxNHJEeDBQZm1SWEpFbUtIMjVMUHJObXBkcGI3SzVmMllQL2YyMEhuc2lzY3FlUmg4VzZPcXhCaCtMbjZnaU5wQU4rbisvRW5mcm8vbUwzdlkrUWg4T1FySUlVSnZLM1VmZ0tka3M5VUtPYW5MZmxBVm43b3Y2elZxK2dhMi9pRjVONzZIbFJVdlo5d2ZPalVQeTd6T1p0dGhZZzQvRlR5dk5tbk5ELzNmVTNuNTlORDhsM2RzNGRCQkMwRUFDWkJGekgyMmU3YWtMYXVhNU1nM1UvdWZKSGMzNlJKdXB0R3owdk9kdVFBU1ZvdFhKMGw4aTdXQVNWR2xZWkt6QngrS0hsYmJsMU9qL3J0cmRzWTltSjEzb1E1MnVtbHBMR0syMlpnOTk2TzVYMmkrZCtxbXJBNitaVEg4WFdxa1ZzblN6UHI3ZXMvaitLZm5PeVNUVzRHUHhVK3E1OHJ6US8xMFZ1R2NmemFhNzdFVTZWNDBWSGtaUDhPY3VkTXRyOWVhNGxVL3VReW1jMjRUaW9WbjNZYzdISk5iZ1kvRjlXWGNid3M4Sm92LzNxbjlXSDMyK1AxOFZyYkY5MUcyVjhnS1c4TjNVeDl2alhYMnI5K09hdFhzb2R4d01HTlRURUhmbU96NTd3RGNlUUhld1p0K2JSWk1kT3FaOEZFbkI1bGwwL3NCaGhSV0dadDJ2dExtWXhCcDhMTDR2Nlc1RDBQL2RWVCtmano1OStGRk0ycXZpZjIrZXIwWjk5RVU5dmk1WGZCOFpTNTVEZmZUaDlNa294VTBTb1V6Z21GTnRDcDE2Nm1MNjNZZTVSdWNGVnppYWRiOXlabUlTYS9DeCtMNmdldzFCLy9mVS9GdysraWlEb3RkRlhPQWZtVWw2U0RQaW95L3N6Q3Q1VE9Rb1U1L2g2OUNEZmJTSENvS1hKekRUVXhkbnVxT2JCNG5MSzRRU1FRQUVrZ21nLy90UXplU2o1WFZHeHEwa3B4ZmRDaFQwMFNlZVE3ZGZSNlVMTXU0OWdvLzIxWFB4NFRNOWRhSFd6MFlzd0JjUERnS0N3QVlJb1A5N0szRWVIeTNUWVB0aGwvdTNVb3NaN2cxZ2lUTmVpSFNRMi9DdHU0OWU4ZHVGNGFPOUZWMTRCTDlwZzJhN1dYY2grRlc3cUVrMDVUeHh4djRpRVFNQ0lEQ1lBUHEvSDlrc1Bsb3k3WHBVQ1NScjZmVFJNdDJ4cjZDYlBLd2JpTTRKcnh5QmovYlhkTmt4Y3p4MTBYcm8zVHdjWFhZbFF6b1E4QkJBLy9lQW9lQTVmTFRNb3Z2djhGSTNoRGw5dE5PcHl4eW9uZi9jRXg1bWhvLzIxM1RSTWVxK3JnRjM1RWUxT2Q3VUxZczgwclBHZXRFcmtRQUVRR0JaQXVqL0FkNHorR2h4bE4vKy9kTDhZbms2SFBOb3FhR2VVeGRYM3o3STgwNzRUQU44ZEtDcUM0NVN1OGJEN3hIMHFYUzg2Z0doYW5MMnA1OThGeUVjQkVEZ0p3VFEvMFBZcC9mUnloWGI2OVpLQWpWWTZ2dG9WVU05cHk1M0VUUmZlVDZuR0ZyNDZGQmRGeHMzNlZNWHA4dW4yWVhXTG5wWEQwY1hXOHNRREFUY0JORC8zVngwNlBRK1duSjB6WmI1M1p0MDlIeTBtbmM3SmxHeVdGbS8wdUtlWW1qaG80T1ZYV2lrYWdDdVVkMGdnWS9udnh0OXA5bDE5TnJjb0l5UkdBUkFZRDRDNlA5aHRwUDc2TUE5OUxKNDNmUFI2b0ptdm15SUsrdVY5YTNkVmNKUzl3RSsyc0MzbHRPVGpNV3E4L0RqNys5eXVWNXZ0L3ZuUWUrejh4OTRPSG90YlFGeTdvOEErbitremlmMzBXcEIyL20yS0xlUFZqTWZ4elJhemJ1MTgvNUxXZXFHajQ3VWRvblI2cWtMdjRPZElLYTlxYUZFQUpBSkJIWk1BUDAvVnZtVCsyaGxVcDEzNkRwOXRGcm9jRTJqNVd0RlgzM3oyVFBwTmRDWVI4ZnF1N3g0OStyMEJKNjV6YUo5T0tBODlTRVJDT3lhQVBwL3JQcW45dEhLNWJwZkdlSDAwZXIrSHVkTVI1NlFWa3ZjdENDZVltamhvMlAxWFZ5OFduZHAvZWtNWjZOM3VvdURCb0ZBWUNNRTBQK2pGVG0xajViOHZsOW51UzRmclc3cGN6eXBSVGtvZnk4M2pYMVM3aGpUVnpqbjhFNkJFUGh6QXVvK3doa2NzNUVsR3NUUHF4a0NnSUNUQVBxL0U0c1ZPTFdQVnROaTkwMDZMaDhkU3E5OE5POVUwelM2OTJpV3BZYitnWG0waTByQllXcXB4UENuTTV3NjkxRUtaZ0xSUUdBdkJORC9FMnA2YWgrdGJxL3R2WTlFSkhINGFIVlR0K2NOWXVvYkhMd00va2liUnVPZXNZUWFMeW1KZnEzTkRJN1p5Tko1LzJKSkZDQUxDT3lUQVBwL1NyMVA3YU9WYmJRL3AxSEw0ZkRSS3FqM1BKYTZRdmxvTXJGMGtqU05obyt1VWEva3YzcnN3dkNuYzV5bU5aMlZFSU9ZSUxBZEF1ai9LWFU1c1kvVzgrSmtINjJXdWoycmtZMlBmbm9tMmowRnNkYmRRNElBRUFBQkVBQ0IxUkw0clkvV2F4MXVsODY3MEhUY0Q5ZXZlMys3RHgwK3VzOEVJU0FBQWlBQUFtc2xNTEdQUHFqRlNyZlQ3YTkxcTVteTc5Rm43YVBwWCtxZHVmRFJhMjJIa0JzRVFBQUVRS0JQNExjK1d0L1c1M0hCMmtlL3Zza1B1TUpIOTJzWUlTQUFBaUFBQW1zbE1MV1BEajFMMVo5SDYxdkdQUERVU25pVnZOS041Nk05SUJFTUFpQUFBaUN3U2dKVCsyajEyaGozVFdCOUh5MmxlMzF3ZldkKytsZUxNSTllWlNPRTBDQUFBaUFBQWs0Q1UvdG92WHJ0TEt2dm85VmJadHhQVXg4TzJrY1BlTDRWUHRvSkhvRWdBQUlnQUFLckpEQzFqOVorMVRuMTdmdG9GZUxkYnBZYjBGTHY2V2I4OE5HcmJJUVFHZ1JBQUFSQXdFbGdhaDk5VUo4eGNYNGpvKytqMWR1NjYwOUU5d1FVSCsyTjdTV0hqM1lnUVJBSWdBQUlnTUJxQ1V6dW8yVXE2NzRUVzYxc20xTnNkZWUyMXd1TGp4NncxSTE1OUdyYklRUUhBUkFBQVJEb0U1amNSK3VKdE90TGtsS1cvZDVQZWIyMysybHFraFUrdWw5aENBRUJFQUFCRU5nTmdlbDl0SG92aVd1eFczMXZ3NXhISDZSNHo0N3pVUzJiZTJmWmpqckNmclFEQ29KQUFBUkFBQVJXU21CNkgzMlFKVzNIMDFmNlU2SFdDMHZVWXJlVDNWbTVkUGV5dWZNSzdFZDdzQ0FZQkVBQUJFQmdsUVJtOE5HSEo2OVI5NmEvOWFkQ0x4WW5TV3U1YlIxTk41amR4YXZYVDJZOStFUFNrUVB6NkFnZ1JJTUFDSUFBQ0t5SXdCdysraWd2RzdOOU1YOGdRMDJNN1h2QWpoelkzNUErdjc3Vm4zcEFXcStFWHgycGVwemhvM3RJRUFBQ0lBQUNJTEJhQW5QNDZJUGFTYmJtdlgvVjk2TVd1eXRyUS9vZzArdXVQNmUzbGNsRDB6TExWdC8vcmI2ZFJDN2s4TkV1S2dnREFSQUFBUkJZSjRGWmZQVGhJSzhFTldiTTVKNC9CL1Y4OVBmNy9uenVyY01WSjIydWR2K1JaMzZwQU5tdUZsLy9TSmxHNDltcmRUWkNTQTBDSUFBQ0lPQWtNSk9QUHZ6eGVuZDFsem53bVFxaGxldkdSL04ydGJHOFRWTnNtamFyMmZYcHlsTm43YUZKWUg3SnlmdDRPTkhTdCt0cHJxNUttRWQzaWVBM0NJQUFDSURBZWduTTVhUEpJK3RQWUxFSHJ1N3NZZXQ1TkFXWVB2cWc3Z1QvdnQreVlWMTl6TVZ3ZVJNWjVmUktjZEdZUjYrM0lVSnlFQUFCRUFDQkhvSDVmUFRoY0xvOVg5VzNlai8wd3ZhdGVyK2VqL3Z0ZXZrN2RWenUzK2RGanZqOWV0elU3bk1yNS9IK3FxcVh0YmZkUm5iUE1JL3VFc0Z2RUFBQkVBQ0I5UktZMDBjdlR3VStlbm5tS0JFRVFBQUVRR0F1QXZEUmM1RkZ2c01KMENOM3o4NEt5L0JNOUJYMGNJRjVKMkoyUHJnUUJFQmdJUUl3QUE3UThORU9LQWo2RFFHNWpkLzdwZEpoTXZGTmk2NFgwZzdMQmFsQkFBUVdJd0FENEVJTkgrMmlnckNmRUpER2FOenhueS9FUlo2c2g0L09KNGdyUVdCeEFqQUFMdVR3MFM0cUNQc0pBWEdzaWJjSCtnUThudjZ1SDNsQUFQTm9IeU9FZzBDUkJHQUFYTlVDSCsyaWdyQ2ZFT0JiL25ydmVSOG1pYnc4aDU0UWtQK1lSdytEaDlRZzhGTUNNQUF1L1BEUkxpb0krdzJCMDZYNzZOMVFPUjRWUGV0M094L2tDNm53MFVQeElUMEkvSklBRElDRFBueTBBd3FDVms4QVBucjFWUWdGUUNDZndJWU1BSHgwZmpQQWxlVVMyRkFYTFJjeUpBT0JVZ2xzeUFEQVI1ZmF5Q0RYR0FJYjZxSmpNT0JhRU5nbmdRMFpBUGpvZlRiaHJXdTlvUzY2OWFxQ2ZpQXdQWUVOR1FENDZPbWJCM0w4UFlFTmRkSGZ3NFFFSUxBMkFoc3lBUERSYTJ0OGtEZUZ3SWE2YUlxNlNBTUNJR0FTMkpBQmdJODJLeGJuV3lHd29TNjZsU3FCSGlDd0hJRU5HUUQ0Nk9XYURVcnlFL2g3MGhkSUozeWVlVU5kMUE4Tk1TQ3dGUUl3QU42YWhJLzJva0hFWWdTTzlCTEExNHRlRHpiMkZTYU54UERSRFFxY2dFRHBCR0FBQWpXMFFSOU5MNVMwajN0QWYwUVZRT0Q0L3ZMWHJzaEp2NmFTQmo1NktwTElCd1RtSmdBRFlCQ21EL1k1RGlQQnVrLzVmYS85QXo2NjhGcDlmcVdLZUx4NG1VaFUrT2lKUUNJYkVKaWRBQXlBZ1JnKzJvQ0IweklJWEw5dkVZUy9lbU9NcDI3NjYxWDlRVmNucEhJNGR2am9NdW9XVW9CQWxBQU1nSWtJUHRxa2dmTWlDTHkvYWh1YWZiTHgyU3QzVyszNFovbnArT1EwZkhRUlZRc2hRQ0JPQUFiQVpPUzJlMmFLVlorZjdxN2piOVU2YlY3NDYxZjUyQlA3VytQcjBkZlhPKzE0T2lvWVBucno3UVlLYm9RQURJQlZrVGVYRHpQV0Y2M0UrQUVDQ3hCNDYwM29PL3ZvcVc3c2hvOWVvT1pRQkFoTVFBQUdZQUtJeUFJRVppTncvRllxYjE3cWRxeGE1eFVNSDUzSERWZUJ3TUlFWUFBV0JvN2lRR0FZZ2ROYnZicEU3c2wzM1AwMUxMYzZOWHgwVFFML1FhQm9BakFBUlZjUGhBT0Jtc0NEbDdyckg2UC93MGVQUm9nTVFHQkpBakFBUzlKR1dTQXdsTUNSWFRTL3lXU2FBejU2R283SUJRU1dJUUFEc0F4bmxBSUNtUVN1N0tNZE4yaG5aZ2NmblFrT2w0SEFUd2pBQVB3RU93b0ZnVlFDOUNMUSt1YXgxRXRDNmVDalEzUVFCd0tsRVlBQktLMUdJQThJbUFUazRlZ0pId0tFanpicDRod0VDaWNBQTFCNEJVRzh2Uk9ZOU9Gb2dna2Z2ZmNXQmYxWFJRQUdZRlhWQldIM1I4RHhjUFRsbWZhYXNUZmVNN2EvOWdLTk4wWUFCbUJqRlFwMU5rYkFlRGo2VW45RTJ2M2VXcjYxckhzNDNueUNlVDJNcHBJQUFDQUFTVVJCVlBUR1dnalUyVFFCR0lCTlZ5K1VXejhCZmpaU3YyNnNmc0grSWYyN1Y4Wkx2bXNVOE5FMUNmd0hnZklKd0FDVVgwZVFjTThFNU5sSTljbXJzLzVRNVVnYzhORWpBZUp5RUZpT0FBekFjcXhSRWdoa0VManc2dlZaTG55WW43N0t5RXBmQWgrZHp3NVhnc0RDQkdBQUZnYU80a0JnR0FHK3FWTXRkVGN2MkIrV1FTKzE3RytwRjRIMzRoQUFBaUJRRkFFWWdLS3FBOEtBUUpmQWpYejBTd0tmMDB5akQ1empoSzhXN1FxTTN5QUFBdE1SZ0FHWWppVnlBb0VaQ1BES3ROeWNmZE91T3IrTTQvRjRPdi9KMDVia3BDL25Fd1hrNTRZclFRQUU1aWNBQXpBL1k1UUFBbU1JUE5WYTkrZjdIdWxRWlkyYjU5RG1nVFh2TVhXRGEwRmdkZ0l3QUxNalJnRWdNSWJBa1I2R2ZsRS9mWTEwMFFmMjBWVlYwZHRQWGkvNlE2Y1VBQjg5cG01d0xRak1UZ0FHWUhiRUtBQUV4aEc0UGF2cWVSbVhCNjRHQVJCWUtRRVlnSlZXSE1RR0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Z1V3Q2wrcGJINjl1RnVmdnQ2cmU3OWZyL2FaVTkyNDBmb01BQ0t5ZEFBekEybXNROG0rY3dLMzIwUFQvMXRIMVlzVEJSM2ZnNENjSWJJRUFETUFXYWhFNmJKckE4ZnlublhIVjAvTjBlWXFmZmx6L2pyMUlCSUFBQ0t5ZkFBekErdXNRR215ZEFDMXF5M0YxS1ByNmZ0OG5SemlDUUFBRU5rSUFCbUFqRlFrMXRrcmc5bjI5MlVuM0o5S0h3LzM3UFc5VmIrZ0ZBaUJBQkdBQTBBeEFvR2dDeis5ZExYYzdKdEtQNzdObzJTRWNDSURBU0FJd0FDTUI0bklRbUpmQTkvdDNrSW4wdTEvTysrdHczUDFrQ0FFQkVGZ3JBUmlBdGRZYzVONEhBZHFOT2h5dXNpTjk2V3A4L0g2eEc5MkZndDhnc0NVQ01BQmJxazNvc2tFQ3RCdEZXc21EMHIySjlNVzVTYjFCQ0ZBSkJQWktBQVpncnpVUHZWZENnSGFqU0ZMM1JQcnpmYXhFQzRnSkFpQ1FSUUFHSUFzYkxnS0JwUWp3YmhRZE1wSHV2bXdNMjlGTDFRTEtBWUVmRVlBQitCRjRGQXNDU1FSa040cFNxamNPaWJ0dXJzTjJkSU1DSnlDd1RRSXdBTnVzVjJpMUdRSnFONHJVY1V5a3NSMjltV3FHSWlEZ0pnQUQ0T2FDVUJBb2hJRGFqU0poSEJOcGJFY1hVa2tRQXdUbUlnQURNQmRaNUFzQ2t4RFF1MUdVbHp4K1piMnlCTnZSa3lCR0ppQlFMZ0VZZ0hMckJwS0J3T0ZRNzBZUkMzcnZKeDNHcXoreEhZMFdBZ0liSndBRHNQRUtobnBySjlEc1JoME81SkxwTUNiUzJJNWVlKzFDZmhDSUVJQUJpQUJDTkFqOGxrQ3pHMFZpZENmUzJJNytiZDJnZEJDWW5RQU13T3lJVVFBSWpDSFE3a2JWRStuMnJTWFlqaDVERnRlQ3dBb0l3QUNzb0pJZzRvNEowRzdVc1ZYL0k2dmQ5UnU2c1IzZGtzRVpDR3lTQUF6QUpxc1ZTbTJIZ0xFYlJVcXBIZWw2SW8zdDZPM1VNelFCQVNjQkdBQW5GZ1NDUUNrRXpOMG9rc21hU0dNN3VwUmFnaHdnTUJNQkdJQ1p3Q0piRUppR1FLVmUxbDFuZHBMRjdvLzZpZTNvR2d2K2c4QkdDY0FBYkxSaW9kWkdDTmk3VWFUVVE1eTBiRkZqTzNvamxRdzFRTUJIQUFiQVJ3YmhJRkFFZ2R1Mzg4bG9ZeUtON2VnaXFnaENnTUI4QkdBQTVtT0xuRUZnQWdMUHIxN1hidkpxSjlMWWptNmc0QVFFdGtrQUJtQ2I5UXF0TmtPZytsNDZ1dERpRngxM0NzVjJkQWNOZm9MQTFnakFBR3l0UnFIUHRnalF5cmJ4ZExUUzdhbDNwTEVkdmEyNmhqWWcwQ01BQTlCRGdnQVFLSW5BdGJzZFRjTFZFMmxzUjVkVVU1QUZCR1lnQUFNd0ExUmtDUUxURVhqMHRxTXBieldScHBkMzErOHltYTQ4NUFRQ0lGQVFBUmlBZ2lvRG9vQkFuMEIvTjRyUy9NbGk5KzMxdmZZdlFBZ0lnTUIyQ01BQWJLY3VvY2tXQ2JoMm8walBGenZwNnZ1dDM5dTlSZFdoRXdpQUFBd0EyZ0FJRkUzQXRSdEZBcXVKOUxjcVduWUlCd0lnTUpJQURNQklnTGdjQk9ZbDROeU5vaUpsSW8zdDZIbmhJM2NRK0RVQkdJQmYxd0RLQjRFZ2dhOW55L2tpTzlMWWpnN0NReVFJckowQURNRGFheER5YjV2QTFmeTh1NlhxbTUwMHRxTXRKdmdCQWhzakFBT3dzUXFGT2hzandOdk9ON2RPUEpIR2RyU2JEVUpCWUJzRVlBQzJVWS9RWXBNRWpuOVh0ZW44K1hOT2wya2lqYWVqTjFuelVBb0VpQUFNQUpvQkNKUk1RUGxuWHREbXcrR2xhUlVNMjlFbDF5QmtBNEVSQkdBQVJzRERwU0F3UHdIcW90WDcvWHE5SzNvTXV2TjFTbFg2cytxOXlIdCtzVkFDQ0lEQUVnUmdBSmFnakRK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RXUU9CVWZlYy96bXNnQVJsQllJY0VZQUIyV09sUWVVMEUvdWIzME4vdlkwMUVJQ3NJN0lnQURNQ09LaHVxcnBIQVpRa2YvVDJ1RVExa0JvSHRFNEFCMkg0ZFE4TlZFemd2NHFOdnEyWUU0VUZnc3dSZ0FEWmJ0VkJzSXdUdWxwTWV2Q3A5UEo1T3A3L0w5WGIvUE45V1Z1YVBhaU93b0FZSWJJMEFETURXYWhUNmJJM0F5M1NtMytzbzlZN255LzNwdWd2dE1pcGJYQXdDSURBWEFSaUF1Y2dpWHhDWWhNRFI5cW1uOFprZUw1L3VsUG8xUGxma0FBSWdNQU1CR0lBWm9DSkxFSmlRZ0gzWHlIdWFuSTgzMjAzajhhdHB1Q0lYRUppYUFBekExRVNSSHdoTVMrQmpyWFovcHNyOGZEZG02SU0zdXFlU0F2bUFBQWlFQ2NBQWhQa2dGZ1IrVGNDZThrNjRkM3hydlRRZXYvcDFMYU44RVBBUWdBSHdnRUV3Q0pSQjRHUk5wTDhUYkVrM2VqVjNqZDZiSUp5QUFBZ1VSUUFHb0tqcWdEQWcwQ053dFp6MHBEZDRIZlZDR2g2LzZsRkhBQWdVUWdBR29KQ0tnQmdnNENId3NKejB0SFBlUDdYZ1BlRVN1a2NKQklNQUNPUVJnQUhJNDRhclFHQXBBdmFPMU4ra3hSN2xDY3hKWitlVHlvZk1RR0QzQkdBQWR0OEVBS0JzQXZZckFhdUo3L0NTVVRvZXZ5cTdDVUM2UFJPQUFkaHo3VVAzTlJDNFdhdmR6NGxGNWx2SDhQalZ4RkNSSFFoTVJ3QUdZRHFXeUFrRTVpRHd0SnowMUYvQjRKbjB4SlB6T1NBZ1R4RFlLd0VZZ0wzV2ZGVHZ5M3ZhM2M5b2dSdFBjS3J5M3JuZGVTWGcxQ3ZUWkFHbXZSV3Q3R3BFcTNiVXp6eFFZZzArRnU4UWRKZEJNQUM3clBZRXBUL2Zhc1R6dU1mcjQxVjlxOWQ5YXBlU0lQa1BraVNwKy83bXJWVGJYM3VmZWt2NjhQN3U2UEdyY2EzNkJ5MXJpU0xuZ2hKcjhMSDRKWFJmcUl3a0ErR1RCUWJBUjJiZjRiUUdtdTllejd3OFV6MGZmTi93S3orYnRkUkFvcnJIOS9lVnRhemN2RzlFVnIybjNqNm05eVRrVGZEWFVqMkduS05hdFpIUHhLZVh6NGpoOEdoWlpvTVNhL0N4K05HYWxaSkJvb0h3aWdzRDRFV3o0d2h5c3RrcjNTZmU0M3lJYXo2eHN6YTJVTE5jVk9IVmtLN3VxZnErc3doTStaVzZQczM3ZDZMdmRmU3pMaXhrVEt1ZVVSV2FKK1d0c0V3aTA0eFFZZzArRmorSmZqL1BKTjFBZUVXRkFmQ2kyVzBFdFluc3VSVi9yYVhkeW1aLzNUanB4NlN2c3l5amRvYW9TODlSWkRucEdWOEp5QkNyRVVzbVpWUkNtaFJqV25WYUNYbXA2QkhZYVh3MGZ5WDhUVyttcVY3UFcyZjU2dTU3REg1V0tMRUdINHZQNDFuV1ZVTU1oRTl5R0FBZm1kMkdrMlBOdm8rSUh4VXdIUkcvektxZWtuKy9tME02VEYzcXJ6NWJHU1REL2J3OXBwNzIzbGI2K0pXOEtLMnEzdS8zU3c0NnFiaTVlYmJzeDdUcVlPMk1qT1RLclh2SWlLd3VEL1hldUxxZHZNMVI5c2UzVmpJemxGaURqOFdQNEZISXBjTU1oRTlvR0FBZm1aMkcwL1pIOXJpZXQwNU1GMzNnQUgxVDBpWFBRWlZjQzBQVnBmUlorOGt6ZmFWT28vMmJ3RVg4b0pac0tMVnZvdi9PRFFWQ245MnFaMVdPcHRGWkF6ZFRxSFBEb25vOVBvK252SjJxYWw3elNycTdQMjA2TzVSWWc0L0ZtMHF1OFp6MG04UWVOdlVyemR4ZG1mbDhWbW9BOGhWZSs1VjhHNkhUeWlVb0p1K0F0MjZBT1hLalVrUDZSLzRDZWtMUnYwZ3lYRjB5bnMzUy94Q0p4ZWhLLytRL2pmRWRrc1htMHA3dkgzSkg1bDdkKy9sNGZHNU9PbU5hOWF6a0pwaEcvMmtHMWVkU2Q5empoVzhGMGJhY20rbXZvTVFhZkN4K1Z2YXpaejdjUVBoRWdnSHdrZGxoT0QrT1p5NlREVUVnTDY3ckRQTFlmcWg1UXI3ckh5TERnbWt6MU9XZHBjNVdZWkxBTSs5SUpjbFFhS0xtK2RGNzdhQWNnbzVwMVk3c0pnd2k0enR1Zmk5M0RWT3plblJXUTg2VXN5emF5RUtwaTgwU1VHSU5QaFkvSWVubHM4b3dFRDRoWVFCOFpIWVlUajQxZStsTkJuc2RheUNyTkJ5MjFtMVBmeHZJVVpmMnA3TDJrMlZFVHBaWUhkazE1RmRtdlRGOFh5SWR3VTJFTWExNlZqSmNyem1EdGtZb3ZRcjZzRmF2VkN5QklTanllSzJ6elMwQ0pkYmdZL0dOb2lzOHlURVFQalZoQUh4a2RoZk9UY0hSM1pNNDhQMFJ2YVZjYVZzOHhOL2M3Y041NnRJeVJkWU5lZG9UTVdJNnNySklxc1QxSmVLVkdqbzYwMGhManpHdDJzcG84aC9VSE1aTW8vVUhSajF2SVNEL2ZaTzVYTDNxYlltL0VKUllnNC9GV3pLdjZrZWVnZkNwQ0FQZ0k3T3pjTjQrN2l4V3B4T2czdFpmejVaaFBDMmVYMGZab25RaE1sTmVaTXpMQ29TT3R6bDh5Vk9YTFdQT3hLbFowbFh5aFR4U0pvSzFYcVlyTENEK3FGWWR5SGQ4Vkc1cjBDWHpMVWwwZUc5eG9PR0x0RkxYZHZSU1VHSXF4dUxIUTU0a2g4VU1oRTlhR0FBZm1aMkY4MkN0czFpZFRFRDJ2WHFyc0RLT0p5TlNaVS9Qa3dVWWs5QWVwWXJsYy8weHJHR3V1alFZNkVGS2tWeE5pR3FoUEE4WXBXUzBzVFF5Q0F6UFJzZTA2bmxwa1FmTm4wYXJENEIvMy80aFg3T0w2ZWpUaTBHSk5maFkvTHcxa0pyN2NnYkNKeEVNZ0kvTXJzSzVHV1JQby9sTzB2NlFYc3pFalo3QkN1NFh4aWhmNTM1ZDR2bEpqOWRHajRkaDYzTFZaZC91dk1zMnhrQ1d6cGl4SFBtbVBWWk9LRjQ3eEZxSXp2OVJWUndxTmhRWG0wc2VEcU5hZGFqbzBYRmNwWDRQRzhtZVh0UEZSL0FGczNxMzJyRWR2UnlVV0lPUHhVY3dMQlM5bklId0tnUUQ0RVd6b3dqMk80WWJHcWE1V0F4ek1WZ3VsNGV2N21RUmVqRURjcWZMZitPVEFqSm1xMHZ6aHJ6UFdPaU5WeW5ZTVJvS3lEcFpWSUUrV2xNSnVMcFJyWG95ZEs2TXlNdG1qMnZPeWtXSCs0V2VTRHZHM1F0Q2lUWDRXTHlMM0FyQ3NnMkVWemNZQUMrYTNVU01HbHNyYzlCbnhVMzE4ZTVQc1BzcC9TRTAxSFpNQmZ6cEY0akpWNWVIdzhhYWVicXNuUjJwZ0ZkS3ozTmd5dE1uZE9RK3N6ZFFDRHU1bU1MUUsreEd0V3E3cklsL2NVdklIYm9tTFBHenRNcXM5OWR0bG9RU2EvQ3grSW1wTDVSZHZvSHdDZ2dENEVXem13Z2VXMmRiZmpFYWpwMVdaVU1kRVFPdzBuMGxlVlBQQVdVTVRKcXZMcThzNUdsanoySkxHN1VNQkRoUjhyaXZHdFdxSjVMU25jMklhVFQ3V0RxaTNZcjluMnR0YkVrb3NRWWZpM2ZES3owMDMwRDROWU1COExQWlJ3ejNsWHpEei9kbnVqYXpaVWx1NUMxT0Jmcm9FZXJ5N1NmOW1VMUtHOVBiaTB5YWp1eGwwcFNpMXBJbXVoMDlybFhQaVdIRU5GcnZSY2U3bGZqeWZxZGVGa3Fzd2NmaTU2eUUyZkllWVNEOE1zRUErTm5zSW9adFJ2NkR0M3pyaCt0eThkSFpzM01GdmtBZlBVSmRIZzFISjBEdUZtZnZTUDFrYmRrdDJNOUNvOXZSNDFyMW5IcmxUNlByUmMrRUovQzRWL2EzbzVlRkVtdndzZmc1SzJHMnZFY1lpSUJNTUFBQk9EdUlvbnMzc3JmSDFOMnpycmVJY3E2WkhxbGhYcUNQbGdtS3cwbW1xTXQyTTI4ZlV0OER4Qm53a1pkSmczVUxKd3BFNEl0cTQxcjFqSWg0QlNDekFyV2xUaGxROHhDNXYyaXpNQlN1cEpDcXNmZ1phMkcyck1jWUNMOVFNQUIrTmp1STRVWTF4cGx5UjNOWURiWW5lZHV2TGZNQ2ZmUmhoTHE4R2VnZzFlcnJQNU1WTkM1YWp2NGlwdi9LYmNib0hUci8zYzFqVy9WczJIaTV1VC9CVFNwT3IrOG4xVDU3NDk2akdrdERpVFg0V0h3U2xkSVNjUTkxOVBLUjloQUdvTFI2WGxJZTN1dHd0S2xrRWJpajliZElWWnRLenNTZHNFUWZQVUpkWnBKa1lCMDA3SGNwWkJwNVI3NHJEWXB1UjQ5dDFiTnhZY2w3empPcE5EMHVTYnU5azVwcHY2a3REU1hXNEdQeFNWaEtTelRDUUlSVWdRRUkwZGw0SE5tTTRFdVBZK3J6NEx4bkRuU0xpbDBiaVMvUlI0OVFWeGFzY3Jmb2VXTFVIdjFsekFqS2pVWHJWVjgvVEVhVnNHMjdPSllSMDJpNXc4TTFIbllwUVo2aVA1QmJHa3Fzd2NmaVhZb1ZIemJDUUFSMWd3RUk0dGx5cEl6T1J5bkkvdGplb2IxVTN5YzNWYlVaOWNsZVNTL1JSeDlHcU12ZExPc1JhYW9mNGNsTTVZamYyVHVxU291L1dHUHd5am0rVlh1ekhoZVJQNDJ1NyswTmJmQzJzcEdQN28zamxvY1NhL0N4K0ZhZkZaMk5NQkFoTFdFQVFuUTJIY2RHSTl1SktqTFUwMHlmY2FYZjVJbllwckRyL3N2ZmxpN1NSeC95MWVYZTY5OUNqVFF6dmllM1BVWldXYVNzMHFQMXNxK2Y1UVN0ZWhZR1BJM08yMWlxN3hycXo0NmRndEpDUTI5RmZYa29zUVlmaTNlcVZueGd2b0VJcWdZREVNU3o0VWhlTlV5ekdxZmI0MVY5cS9lbnU0YklML2wvNjhDL095M0ozZGs4c0ZFaEkwcVBkTnFUN0FFc0ovUFJYdEVIQ05Na3pWZVg5QW05R2FzcHdYM0NHMTN0a1ZabjdweVNRcTlQcXV5SGZ6VzV5ZVQ4ckR3ZlNXeVNUSDNDM29ZTy81cEVyRlVyNWJvTmVXb3grL254d0xYbk8vdkpIQ0YxN1NkZS9lN3ZQOG5MeDJMTjVuUi8wcVZQbzh1ZTd1Unozby9lck53aFl5OG8xdUJqOGIwTTV3b294RUNFMWF1YmdMVDlSS01kempFWVc3SUJDQXErdVVpdThJVCtkK1NlU29mOHJSMXlBNE50WnZWOFBOazB2c1ZEVXhTL1dmaEo3Y3B2U1p2clBTZlQrT2l3Nko2aWc4RzU2c3B5VllMWGN4ZGVQeDNMMVVESHZBN21URlZaOFE1b2Y5NUcycHYzQ01vRG9jRkhiTnpxakFubGRrYUhIeVhIK2x1MUtNY3QyZFJEeTNPamZab3hvZ1d2elo5RzF5dWREb21kSlZZT0d4Nkd3dG1jeFEzSXhuZmRhNld0V3lITzh0eUJzUVlmaTNmbk9uVm9PUVlpckJrTVFKalBWbU5sMWRCdjY3VGFSOWtNZTE1NUwrekVheTdHT0Z1U0hLK1BkL1Y5dng0M1k3dU0yLzQ3WlNibWd6dUZqNDZLN2lzOEZKNnJMbHZKTHJwUU9YYWNYdUhsVE9nd3R4ZnNkQlA4b3FMNGsyTTh6K2s2YVZseWE1Vmd0ME5IcXUrWVFEYktRcFhwZnpvNjNLb0R5dEdIMnVpby9kTTB3aHE1ako5R1I3dXFMdTNjSDZHRW9mQjFWTjF2N3VQU1o5Ukk1Zm10cmp4MS95UHYzVzBKdXFqUVA2Ylp0cFYreWxoOC80ckpRNG95RUdIdHBBWVptUng3TmdCaFRodUxGWnNVMDBrU3RldVpSNXFDcE5xS1dOYkIrQWw4OUs5RWQrdmxtYnU1RS9kRFJabTZpODQ0M2VNYjFKU041OEk2VlMzbHQxNU1UYU5ITE9IMzFZeUdhRnZsbis4R1czVklPZnJlT1IwWnppZ3FNeWZnN1ovWVlyTTdvM28zdXZjQWhUdTVNelFJaGErZ0VVVHRUM2tneHNPdVIzMnZ5cFdYTGpvdHdWbUtIUmhyOExGNE83YzVmcFZsSUNJYXdnQkVBRzB5bWhlM0loMWZmVk8rdGNweWovRWk5eXlOOXRHL0U5M2RXUGdlbVRFdmR0RnJ2SlFMSDJhVnVNdkxES1ZGTlQwTll4dHF1MEpabmpTc2RlMmpFL2RKTXlXeUw5T215cTkvcUZXSGxCTXYybm9xdTlUeHY2ajZNeWMvdFhHdWZXaU9MQ0Vvbk4vOVc3V0xZRHhXdVZDUTd1ZXlqcFl4dm9nMStGaDhqcDVEcmluTlFNUmtod0dJRWRwZ1BQZEYyd2gzbGZ5VHFZVzlkRVpkcSszTzNRdW0rejNXUi85UWREY0VNWFh1cUtUUWVqcEZsY2JIOEhsTlVpazBlNnBua2x6MzlxQkMzVjNhNXNPTEtuek1KVXRiVW5zVzNZNE90ZXBXT1JiYlZrNFc5MmZUaFd2UFA2NW8xWE9jU1Ira3k4ZU1oRUpRcU1pcjZhTGxxWXczamNkVU45Y0RzZUViR3JFR0g0dDNvSmd5cURnREVWTU9CaUJHcUt6NDQvbHYrTkYxcld5bmFvUHNWRSt0SzlvdStrQ0d1aFBpdkhaczRFZ2YvVXZSM2FxTGcrdFdnVHVwTzdTZXRYSzFSUmRBM0ZuRVE4azBhMStnTnBzdHg4Q3pzWHAySlZucGJ6RXQ2YU5aQkRyOG1uQ3NwMVczeWlsN1p5a25ENytITXZZWEtUSGhMdm5QOS91dm84Y210SWQ2STNMVTZsVUFDZ2xQTk15N0VLV2xWalZFcWZTY2RmcFlnNC9GUjNpUGpDN1BRRVFWZ2dHSUlpb29RZWN1UCs2QktZYzlrQmM3WlFmWktxcWx6ZTRtR3JXVThuMzBUMFczS2RhL3BJZVpwckNPU1A2dkZoM3JpaDQrc1VrcDZOa3NhaW9qWmwwalJWditUM0cyZloxMXlkUS90TWZ5TC8rRVduVlFPYlVkN2M4NG9za2tYZEpWUnIzVTNlMkhyclMrc0JBVXV1YlZWTHBrUU1OalB2VDRRVS9qaDdmY1dJT1B4ZnVVbVNTOFFBTVIxd3NHSU02b21CVDEyRnAxcHVTL3RnR1NUQUtiWEdxUzFCdSswL0IzZUg4ZFRtN1VQUHEzb3J1VkZhc1F3TzIreWdyVlM4dTZ2c2ZsWldYYy9DQWg2Nm1kR0FSck9WalpOWHVBSmg2a3VYeitrK2gyZEtCVkI1WFQyOUdoTVd0UXUwbTZwS3VFdXRMSExGWUVvRkNSdE5KdEZTd1QzR1lYVE0yak0wYUVzUVlmaTdka212aEhpUVlpUWNXNkxTZ0xzRXNEa0VDcGtDU1BlcE1xMlQ5VHdzNmp6VEpjRHJoYlZVVFBORkNmWFFMQ0tCLzlXOUhkZUdRdU0yWXlwTzROTmlxODlxYnU4ckpDUDQxcFZzODRXYVpaMlc1NzBzd3I0cmFGenlvMythTG9kblNnVlJ2S1NRT3hoNnh5NFlpdDlTbTZwQU9EZnI1dFhLY0xRS0VpdTI4YVV0TzEyaktjMkRGWWl5Y09LVjFCc1FZZmkzZmxPVlZZaVFZaVFUZEIxbHFBUFJxQUJFb2JTaUpUa3A0TGJoUlVNeGJMU0hNY05aTmVXSFBOaENkamZQU1BSZmRRNEw0MUVwM3lJM1VuamR5VDd4RWpHTnp1WThoS3BMMnJJVE9xYnFFVWFQdTZZUDdSU0hyRnlOTWVCZGlYYU4zdFFQTlhvRlczeXFsSnI3MGl3TGNaOXoxaFRCNnphUDg1UWNvZHlOVHo4eTUzZjJHT21BQ1V3K0hTbFUzcTJSaUkvMTJjemlDS2hubUdHbndzM3FISVJFRmxHb2dFNVdBQUVpQnRLSWtNbDUyOWo1WFVRN1plUEUxay9INTlRam9qZlBTdlJmZFFZSlBVMnpud3BQVUZLMGZDT2ZHUk03dng1U3podFB4WXh6dGNsck5NTW5makZnZnFBdVcvVkYzQXJtdVBGUmdWK0Z1MW9aeWFLVm9sdTdlalkvTFlXZmgrOGFwdTdzS2tXcndJT3p0ZnVVMjRId29sYVhmcGRYcXA1MmhMamFQaGZFTFp4T0liOGFjK0tkUkFwS2k1ZHdPUXdtaERhYVM2dlhNV05aanVkckVqQlUvdUdaeE1SL2pvWDR2dTFFZTlJS3ZMMDVQVUc5eTVNNmxlai9TbUh4aHhieXRYRExYbExXWC8wSjVaVS9aVVQvWjhkR0NSZG5KeEpnRVByQ1pBb2FlWS9LM2FVRTZXT2kzbFBOdlJNWGxzNlgyL3FFSG1UcVBsUVNpdWkreU5jaGJLRDRVaTIxc1FsUHpLZzBYTGk2T0orZUJZdkJKbmhyK0ZHb2dVVGZkdUFGSVliU2hOc09NcWc5eTFEUHhNWWNDQ1Rna24zMGYvWEhRUEJqWkpvMVlzT1YrdEhPZEZSK1piTVR3Qzhsc2Y2M1VUdGRSdGpRRmMyOUg4YWJQNllTMXZyZ01peEhvR3BwelI3ZWlBTzJxVlU3TnhTem5QMDlFeGVaSlU0em9MNkJUT1EvbVRrZmRwQnJ2NnA3TU80cWg2bDRoeE5OeENRdzArRnU4cWRZcXdVZzFFa200N053QkpqTGFUU0RxWmJ4NHR2ZG8ydjhjYjN6M1M2ZEJqY1hpZktxVmhldVY0b0ZTQ2FrZmlMbndwMGQybCswTjU4cFk5bldxeXJkYysyY0NGbHhLYlMzSk9CS0l0cmJTWG5zM3QzaFNjVTFoN0RYdlAwRHFOS04wdXlMY1hObWZCVnExVE9aVHpQQjBkazZjcE5uUkNJdld3aGRKYmNYcFU0aDhJWGUvMysrMTJ1MTZ2Rno2dVYvcHh2OXY3VVNsUW1sSmxndHpzZVRUQjNaTTRtbGlEajhYWEpaNThkc0FkZnZiWnREcS9VZzFFTFYvNC83NE5RSmpONW1LbDkvdTBVc1pRTGMwZXlaRmVQM0xmLzlQdSs3NnJrOE03U3pmYUJFZi9CUmZpRmhJOVdjYzZZYXBKcXRONy9vdTliUWpaazBIUEpSbkJVb0R0TFIxQmxQRTllRnZRNEpKUDd2dVRkRDVxQWh4Y3lnbTJhcDJOYU5JWmJITHRPRElPeTVPa0hndWR2eDJnSDdleGgwdEd1ZmE4U2pUcmE1SUNwY2xUU2t6WWxJbWlpVFg0V0x5V1NCTm9WSXVmUkRxRnltQjIyOVlBbmZoa3p3WmdZcFRGWnhmcXVOb1kydDNoYVg3WWFocjFuT1hZcGJwK2hkYmJuVm5PSVBwZ0FHSnJCbC9WdThBZTF1UWIvMTdHWm9CYTc3UUdaSXBycjd4bi9qS3VXV0RhZVh3N1dqNlVISmtFT3BUemJFZW5TUlZKUmYwc2Z4cDkwQjdLbXdOL0JkWngyR3Zyb2E3ZWxWNDk3TlVad1hRVEpmMk9OZmhZdkM3RW9WMGtLRGlFNTkyWi9sR0NnVWlDU2w4bXMycTgxeUVUYzRra2MvU1JFZ3hBUk9yTlJZYzZybHJ2K3I3NWVEMGZuODh0T0wvSlp6UDlVNldMaVQ1VTZjUnBRelJiMDhiWTl6MUZMMDFPSU11QnRsOVEvckczanRpOTR5aTVpSnlFMG1URER4YUVXclV1MHFHY1p6czZSOGJ1TlZ4ZEl3eXBualdGNTdYSDAvbXFWM0JwTjZxLzJKc0FwUkU3Y1R1NlNlOC9pVFg0V0x6T1dYKzl2dTlYUFNIVks3d1hWcXlCOEpPMFkzWnNBR3dRMi84VjJxVFN4dkNIRUxMdkdmdTk2QjVxYkpKc3QrZEpHQXZXczBuS0xteTVZL2tFNHNYODJYTXA0ZHBiY2oxUG8xSkFGRE5LVzJVenFIc2VhdFU2clVNNXozWjBOL09jMzhSdFRLMXIxeHRhT1RMVmNtL25KMEJwVkV2Y2ptN1MrMDlpRFQ0Vzc4OTVWRXl4QmlKWnEvMGFnR1JFRzBrb3ZiODNMMUxLY2ZlWjBRVWtFTXoyMGI4WDNhUGRkQ1pKVzVudjIxTjdIZ0hTZ3gwclhZNzNqbkYrdCtBdFh1a2xKcVhVZTY5QmZ4VnExYW9RbDNMdXA2T1RoSW9rR2ptTnJwKzlDdW9zSXRRdkpITk5JdU5RV2kxa0JYcVN3Vitzd2NmaVc1a21QU3ZXUUtScnVWY0RrRTVvSXlsRGpQMmk5Z0FBR2tOSlJFRlVIVmRjOUpMbXQ4YzAyMGYvWHZTZUxpcGd1bEdQZmdlRDhjbGZUNUc1d2RJMDdEbXpXbUN6dHprcCsrY2lMMi9YZXVoYldvUGJqYUZXcmJLUlNhV3QzSXpiMFdST1J6azhyWE44S3E1WFFEdUtLWlhqVURSaDJ1MlUvbU12b1RTUncwNWlEVDRXUDZ5MDVOU2k0RTl0VzdLb3ZvUjdOUUErSHBzTmwwVXQxNmk3N3FoTDNnM1VvNXpyby9WMG91ZE1lZ1VzSHNDMklUNGRTaEpMM015TTNsSE1tTDNYcmRiWHVzMkZhQ2NKUEUwaXBYYjRQWGVCVnEyRkVPWHNXOWJwZlpoOFdQZklUU015Wnh5NXpUaGNVTWoxV2xmcUJkQ09ZaXBKSEVxVGxTSXhTdVE2TDBZYWF2Q3grRHFmYWYrWGF5QUc2TGxUQXpDQVVBRkpKL2grdEhScWQyZlU0N1FaYkZZeXVsd2ZYWURvYmgzRk50aCt6NTB3SHFyTThYekRFTFdtYk4vbzVKcDk4bHZHUWtZNHJzbXdGR3pVNlFoZUZHalY2anFYY25wRk9aaHhOTkxaSmYvN2Z2L25mb3czNFVsL0tWTHBIRmFhRStyMVQ3dld0TkJSS0RvZC9WUGIwVk5zb3NRYWZDeStsV25TczJJTnhBQXQ5Mm9BQmlENmVWTDc5bnZkaStQLzdFVkNHVEU3dTNUOXN1NWY2am5TUi85U2RIZlpZaHNtV1VOVVU1MUpzbktMcXRaWGJUc3R1M2k5SWNiVHZtV1pic0Y5UDVxNTl2bnpxcjdWNjk0RUhQNCtidzY1MlZrcklmNmVGY1c0QlZLaEtkdlJha2JzYnRVcUY1ZHk2Z2tuZTdnUmw4ZVNkWkl1YWVXb2YrakZneGFpS3hHRjZlN3ZRaHVIMHVZcDI5R1JsZlUwTkxFR0g0dHZaWnIwVFB2b1NmTmNPTE85R29DRk1ZOHJUaStBeGIyeW5jSTJRbUx5M0pNeHRSN2szTm9hSjNqNjFiayt1Z0RSM1VwS25ibHh1eS93aFNwWDFYT1h2dVFaNFk3dGFJVzFLejZGR3RrZjM5OFhleFMxM0hxbTAvZnp3VFpmcjcvKzhkN3M4OG5ldnVlTCtVWHdMNHAvQjN4UnluYTBlbGxxVjA1RFNIVUhkNmRwSysxTW9WTGtNWE4xUDNWcmR6L1hMN3RMV2pucUgxcnJrRXFjVWc5ZzNONDEwTlU3UlNvU25RWHpxOVhZVXRIRUdud3N2aVBaVkQrVmhwMEdNRlhtaStTeld3T3dDTjNKQ3BuaXNXSnBySjdabUpnVGQzK2ZUSWR3UnJrK1dzMG5maXE2V3pFWi9McTNGdHdYZUVJOW42ZjNwTTRLbG1WVDIzdW9VV0YzOCtOcXZXVHN5YTZYMWVSR1JhN2xJM002WHBjVEcwK3JxR29DelVNQTB4OVNhbkx2bklhZHVGOWlQYVBzQ21GZkVHclZrbEltaXBiVFVVSmIyOUZKOHRnRlQ5RWw3UnpWTHozdnM2dWpuMUM3OG81MzFlbWlVSnI4MUJUTlhvZWdxNXY0eEtyaTlMRUdINHMzeXB6MDlQZTJiWnc2K3pVQTQ3aXQ4bXB1ck80K3JkYitBdVp5Zm4yemZmUjB6NDVNcTZRWTBjQXNNYkUwOGg1MFRQMHhEYnR3V2RlMlIyL0tkbmZGZjV2M1EvMHBWOHppSFdtMjJyeEpnajAralUyZTMwZTlEc3Y1MjFucDd5UHlacWp0SDB6QktKSVBNOGh4emtrOHJWcFNpM0tkSVlMYWhEVXlTNUxIU084NXBicUsrVmJQbFVhd3JHcEUxZFlER0ErOUdKU21PTmQyOU0wYU9DV2ppVFg0V0h3ajA4UW5wUnFJUkRWM2JBQVNDVzBwR1RkV2p4K1dydXFiako1ZUUwd0hZeUN6ZmZUdlJYZXJKbks1bzRhRXloeTM0K0dHWEorU2xpMTZaNlpMMVVGSDUrSS82eHNoVHlVVis4RHJ4L0JOYWlMOU5Cd25leDFyQ0hEVnIvbGdSMk5GbUFYcTFkeVkwd3UwYXNtTml1aDloa3JNdHBGeGtqeW1iTzV6aGhhZTlidXZzMFAxUkRxODJDMHpaU3F1SGdiWldjaVkyOVBWRDhjL296c0xpVTdIZjV0dElSMU5yTUhINGpzcVRQYXpWQU9ScU9CK0RVQWlvRTBsWTR2bzJaZHhtbVN0UEEza090T1FPYWhrKytqZmkrN0d3YlE3eHMrZE1CaXFKbFdHVVEybXpvd1VRMjM3QkRXUDd1Um52YXY3cE1kN3BPYTNNbHkwdkdheitoZ3VXdTRkdGxhYjMzclF3ZjdkT3dmV3E3bXh0aGRvMVNJK3k5ZVpyQ3NIWjJTY0pFOEhodU1ucVdNNGZrZUN0Q0J4S3I2ZXFyTlFkL3A2RzFnQUNsOVoxU01KTlE2eWhhYVJtT0g1MDlIRUdud3NQZzNPOEZTbEdvZzBUWFpzQU5JQWJTdVZHRDJqK3huYUthdmxqQ01YUGQ3VkdFVjVUck45OU85RmQyc1U5RC91Uy9xaHlrL1o3ck9mYW15SUROVU5sMFg1S1I5Z1ozeTIvTVpkamR3VWZ0T3FLNXRvenVMWXpwaS82eWU0Wk1ib1ZZNXRPaDIxTzdGbGFYOEZXclVrNG5vd2wrZ3BVRkZ0TTA2VHB5M1NjOGFLdDVsNkVpVUU2MXZHdlFzTWxFVjlWN2x2Z09PSG9pcTJyZzAxSExCemVabEQ4Z0ZvWWcwK0ZwOUFKaXRKcVFZaVNaazlHNEFrUUJ0TEpJTm1qeEdSenVxYXJoMWYzL25lYjJVQXp2YlI2Z25QWDRwdWFOR2VpbVh3N0JhMnFTSm5halliTXRhUkROS2lwZkl0UTYzc1dtY2w5V1c5NUVaUHNOVE5aU1orNVFYTS9XY2VBNWh6dGJlZTEwcEtNNkVsTHZ0V09xd3d4NDlRcStia01nQ3hLa0k3dURhdk5IbmE5SjR6Y2tLbWxwNVVDY0Y2bGQrRTJybEtqMTg2NndOdElpOFV2WkJlVTVVQmpPbVQrUkY0YzBpZWppYlc0R1B4cmZCVG4vM2N0dVVydEdzRGtJOXR4VmV5eWZOTVc2VHZXdXVSU3MvemV4a1h6U3Vrbm5YNEdQQ2ZpKzRVVUt5azEvODRMK2tGS2xzOWpkM3ZaVzRFaUo4MUxiT2VSdHV6UXR0NEg3VXBGejlyaVNpcmM5YXN2RE9ET3RZMXplSFdwWVpNOWNOTjlZelBqTExQQTYyYUU0cUFsampLd2JVRnA4bGpGK3I0eFZPZWtSVmU1NnFXSW16OGRSei9WOE1nS3MrNThzVXBmRkIwenJxeWI3UkxRWWM1UEtQZVpJd05CcUNKTmZoWVBFczl6MUdtZ1VqUmRkY0dJQVhROXRLd2NYTDRZVkhVdlRwR1hmcmx0UU9UQXNyMzBXcnBzaWZsY3FJN09iQXh6QngwMVBrdDhOQ0ZMa28ycEEzL1FyWkJKaC9tREo3Q3pEV1lVNlg4bmt4VGpVc1A4cmtLUzNPWlFSbGU4dlJXUDJSb1lNMXdhODM1djlxSXMveUhHZDJlaDFvMXBSSTcxenJreHNHMUFxWEoweGJvT1NOMzUrdGNuaXY4d1VLLzNUYnVKS1RZSjdjdmE4WnJwL0ZCVVJucm1UTTVML25FcFVHSGRyYk1TaCtBSnRiZ1kvRzIvSlArK3JWdHkxVm0zd1lnbDlxNnIrUGh0MlU5VFhYWTJIWnNETCtFd2h4am04bW5QcWN1N0JVdFZ0YVBSWGVLeHk2bWc5T1p6aCs0eEVNWHVuVHhsbTFOMDJMd1hXNE5OcmFaeVY0NGwyQklUVnRQbWJXWWRsNDlPR3Y2ZDEycWVHR1Ava2UxRVJlWVp6Y1hCbHMxcFpKcGN6dUVxelB1Q3hTU3B5bk5lOEw1V21NVmI4cVVDQzFsTzVCb0x6cFJjeWV2eW8yK3JiSTJXcDM1b0toOHRWT214K1BVS3dZYk90VG1uSTAyQVUyc3djZml1eHBNK2J0RUF4SFhiOWNHSUk1bm15bkVGUHZzQ0cwODJ3L0NYTWk0dmZ1V2JDWTBZM3owajBWM0V1RkZSS2RUYzZaMkJZcHZzZWF1cmxUVGhNbmlhZTBReUFuUUNyUDQybWFHZFdHMzdUaGtsbXJOaFdVTHpXbzJNbmZyWHl2VDY1NUgrTHZkUDQ4bnQ4WDZlRDBmbi92TjEyd1BhbEhjSDMyUTJVaGR6dkh4cldUVm9ONlJiZVZ5eTlQR1I4Nm1uRVpUVWRKWGFSWExZa3ZocDlyWE1YbGpWYm9qbmErcmM2M3FaUXhhcWVBbGIvYmFOWjAvNndiOU5zc1VOTEVHSDR0dlM1dityRVFERWRkeW53WWd6bVhiS2Rqc2RUdDlxekczQ2YwbzlQbkdyMUY2ajNNeWJjNEpaMk44dEpvci9VeDBsM2JpdTVycGlTdEZMRXl0U3ZxdGNPejZZZkV5djNxeWF6MVNUY2oreHBtdHFvTEs3L21zUGJpZHIxeG42ZG4zeUp4UDQremJ5Nm1jdnBjUmI4QVIzYU4ySSszMXpSa245YmRxV3UxbUFlUzE0cWQ3Ulc4ZjVaOE9nWnp5TklYRVRoaEVZS0FRdTd3ZmYxSW0rbHZkMmdIUCtjYURsMG8xQ2dMZHY2b0pZUjFkVUVoTzVmY3Y5THlHVkJ5UHovaDFNMGNlbERzSFl2STRYV0JBd0lYR0dud3N2aEY4bnBPZjJyWThsZlpwQVBKWWJlaXFlZ3p1VVltNkxSMFZmUWVCajhkUy9rR2tHZWVqRDc4VTNVV1RUWGI4ZGlmWGxUcE1uTi9JbVhnZysxNlVkZ2tWMTcxZVFqMHFLL0htVnZGcUhZVjFLZHMrNjI0eldTTzNQTEpZWjhkb1Q5eU5sUm45a0h1dXE2cDZ2OTh2T3VnZi9hQXlLcGUvMFJkSFdqVmx5aW4wL1BubS9YYTBVNTZ1Zkw3ZkxMZC81ZGwzVlRpY1IwYnFlRDAvdExpZzV2L3R3UGxwWWU3azVZVkNLeUthUmYwZXVDdUhTS2YzdmF3b0FVMnN3Y2ZpTytKUC9yTTBBeEZWY0tjR0lNcGw2d2w0QlN5NDYzdSt2OGdTdkY4UFkvQytESlNSUHBvRzhqOFQzUVdJemF2REw3bVNPc1BVUXhkVFczMW5VWFhnOGZaZ1EvMit0Kzc0ZUpFUFY3MC8zdUVhcVduN0pwa0lXM051V1VlM3B0cFNZbi9mdWhaazZQOW9xNllWNGp0LzJ1UDl2SkljTWwvdTd5R01rNGVWbkhRYUxSRE9IK1dYbWJJYzFhZXRuRENtQUpUTGc3NVA5alp6dWhLZDZtbUdXSm1ub0lrMStGaThWZUFzUDhveUVERVZZUUJpaExZYXp5Tm1yNzM5cWRLamZmUlBwZThXTHA2cTc1ZTZ5YnkvWmU3cFdJLzFYdkNqQ0xIZTFoUzN2eDNOYmM0eDR4UFhQWTFiRzlhcVpYYmFINm1Pa29mcmU1NEIxZW42ZVpKTHBWV0E1K2M2Qk5jd0tNSDJrNEFtMXVCajhjSHlkeGdKQTdERFNsY3FjMjhMN096OWtNdTJmRFF2VkkydzJlb3RHL1lhOGcvcnhsKzB6RW10c1Vodk85cTMxTzF4M2Y2eS9ESERXalZWald2ZmRaUThMSUdGd1Mvc1VqSERvQVNsU2tBVGEvQ3grR0Q1KzR1RUFkaGZuZGNheTNDMi9sSFUvMjM1YUY2aVRGMlZkRlNEckhBYUR6NDVrcFFSeEx1ZTlsQ0N0eTZ0V2JNNGJlVy9Qc1lPdmR4NHJHYmdsOUJIcEZQMEhOU3ExU0ppcjNKR3ljTUNqQmlTcGVnNE9NMGdLTUhjVTlERUdud3NQaWpBL2lKaEFQWlg1NDNHYkZTdHRja201c2NuNUtOdFkvOWplVVlWejB2QWhqOGFtcGVzeG83eDhVTUx6RTdQTXl6Yk9WR0FmWE53T3drN21UWE1EVkV2T05lZmJjaVdRdDUzNG03VngzUFhHd3RjYXhRaDVZNlNwOEJwdEhvSmpCdktRTkFKYUdJTlBoWS9VS0t0SjRjQjJIb05oL1FydHJQUVlIMkVWd3VwL0lNNG5qdm1iL3VyMjZrbk1hOHo2ODZ0eVI3eXlaekxWTjJZaE4wTmR5NnpQT1hkejZicnpoUFkyNm9acGYyaVBMWFIxM1hjaDFIeThNWHVoNWJ5MUpubUtpK1VnZG1ub0lrMStGajhRSkUybmh3R1lPTVZIRkdQNjc5bm9TTFhMQkw5Q2oxZXM0Z0VreFhDVnEwL1Uwdk5YajEwWWQwYW5YcnAwdWxrTzlxNmtZbG5sTlpqdTJKdmxGeVZjZWV6Y1d2Wlk5UU44Q3ByVDZ2bUdXQm5vaTlCL2NvWkpRK1hYdGh1TkdQeFFGSEUwdjhtb0lrMStGaDh1akI3U0FrRHNJZGFEdWlJN2hLQU0xRVVPNnJzY1pCTVBJMFo1MFF5elpLTnNRcXE4K2Z0YUdzOWhBUFVYWW9YODI1RlJxU1d1cHZQTm95UjBOMnExZGF6Slk5TW94MDcvV1BrNGNMTG0wYlRZK0VrVjM4ME1oaHpBcHBZZzQvRkQ1WnB5eGZBQUd5NWRwTjBRMzlKd2pRaUVkdkc3SnZuMS9MUWhmRGh2V1piVXdxdy9SVnZyY21hQU4ycWFzeTRlYTZnZlBsemdtbTArbEJHYjFpa3B0R1duK0loZzcwNnJ5cDZqRHlGVHFNOVVBWTM3RGlhV0lPUHhROFdhY3NYd0FCc3VYWVRkYU43Qm0yN21uZ2RraVVTNEZGUTd0S25mdWdpOS9KRUNTZEt4cmJYZG5oaVlNenRhUG1Nb3Zqb3AvVTJVVTRvYzd5Yk5jM05GOHpWcXNVaFd4TEtNcUo5azVzcWNvUTh2TzliNGpTYUZITkJHWXc0amliVzRHUHhnMFhhOEFVd0FCdXUzR1RWZUMzRk1xUEpWeUpoQ2dHMjJkbXZHRk1QWFJnVHpwUVNvMm1POTFtMnQyVXQyUnBPaUErMHhHR2JRMDZSdm1wZ0R3eHBmczFyM1IvOTBtanJtcHdmcmxZdE1NMXRBeGxDMkhMVVplWExRN1AxL2h0UjZteC8rOThGWmJoRU1UU3hCaCtMSHk3UmhxK0FBZGh3NWFhclJtdHpwUnFWZENYS1RVbXpOMnRIZG9pa3ZESThZaS9iVjlTOTR5Qjk2UWFHOHkxanRxbzhZK3I0UVBZVC9CMnJ6dXlWUDd6M0luWHR1NjRIQ21BbWQ3UnFYdXV1UC9MRVNhMHZZSm5YMG5tMlBPeUJaaGtCZFFUTSt1bUFNanlmR0pwWWc0L0ZENWRvdTFmQUFHeTNiZ2RwUnVheFl6RUhYWTdFSVFMOE1oWnJiaGxLM0luam5VMXJiYllUbi9tVDFxVG5XVGg1VlBWM0diUmt4MmZWY2RIay9UNnY3L3ZSMnl3KzNKNVY5Wnp3Q2JOK3E3N1lZMUg2OG1Kb1ZUcFRub0tuMFZRcGZTZzViU2lJSnRiZ1kvRTVBbTMxR2hpQXJkYnNVTDE0Nk4rM21VTnpRWG9YQWQ2anpYV0lQQytkWTFKMkgvOEVza3ZWd3NJY3JmcjFmYmJESlo3ajY4ODZUaWg1MGRObzlSWHdlYnQ2ck1ISDRpZXNpOVZuQlFPdytpcWNUQUhhU0ZUZmpwMHNSMlNrQ2RCaVZlN0tKNjhLOTVhS0p3QkxiaVJYcEFsS1h5NkxmcXZtVmRxYmJPNmYyVU4vUDYzSG5rcXNzcWZSaDBNZnlsU2E2M3hpRFQ0V1A3RTRhODRPQm1ETnRUZTE3SFJ2ajcyUk9IVUJlODJQRnF0eXR4RjRSalpMdFpDam10NDNsVmpCL1ZZdG44RFdIMFN2WnZEUThqSHE3QnNFRjJIWWh6SnBzYkVHSDR1ZlZKaDFad1lEc083Nm0xcDZtbGIwTmc2bkxtT0grWkZCekgxcnhHd1BYWkNWekpWcGJUWG9hTlVuMmt1bFZhUG5QWGNESXN5QVZpZExmODI4QTBwWXB5R3hzUVlmaXg5UzFzYlR3Z0JzdklJSHEwYzl0OUNIT2dlclVzNEZ0TENZUGZLaHUxOXB2M1RxcDY0T0I3S1M5alBNNWVDYVhwTEZXL1h4OVo3SCtVL0laa1lvc1FZZmk1OVF5OVZuQlFPdytpcWNXZ0d5M1dVdjBrMnQ4UHo1MGVPM3VRdmQ4dW1tT2U3a2s5dFE1bGU5bEJMUXFoMDFNUnVVV0lPUHhUdGszVzBRUHlnSUE3RGI2bmNyVG1QY2VlLzRkQmU3M1ZDNmd6WDczaXlhNjlBeDRaTklHalBQb3ZNSERpdXNLN1JxUjZYTkJDWFc0R1B4RGtsM0d3UURzTnVxRHlsKytreS9zaG9xYit0eHgwYzJUL1hReGZTYkQzTU56Z3V1U3JScVIrWE1BeVhXNEdQeERrSDNHZ1FEc05lYWg5N3JJRERUUXhkbnVxT2JqdEp2YWxwSEhVRktFSmlOQUF6QWJHaVJNUWhNUUdDbWh5N1U4dG1JQmZnSlZFTVdJQUFDTVFJd0FERkNpQWVCWHhMZ04yMU0vMUtaaTVwRVU4NzdlRGo2bHpXSXNrRmdCQUVZZ0JId2NDa0l6RTlnam9jdVdnKzltNGVqNTY4b2xBQUNjeENBQVppREt2SUVnYWtJcVB1NnBueks5bmpqcjBmVXgvUTNpMCtsT2ZJQkFSRFFqMTNDQUtBcGdFQ1pCTlN1OFhTUHFoK3Y2dnQydFl2R1owakxySGRJQlFKQ0FBWUFEUUVFU2lZdzZVTVhwOHVuMllXdWZYVDJXMVZLcGdiWlFHQWpCR0FBTmxLUlVHT2pCQ1o2Nk9KNC9ydlJaNXBkQjk1VHM5R21BN1cyUUFBR1lBdTFDQjIyUytBa0c4ZlZlZmp4OTNlNVhLKzMyLzN6ZUptN3oxMDNqWWVqdDl0Nm9ObnFDY0FBckw0S29jQ21DYWlITHJwdWRkTGYyVzhuM1RSNEtBY0NKUkNBQVNpaEZpQURDSGdKdUZlbkovWFJlRGphU3g4UklQQmpBakFBUDY0QUZBOENRUUxxcWF0SlhYSTNzK3hQWlFZRlJ5UUlnTUI0QWpBQTR4a2lCeENZajBEOXJzNnVYNTN5OTVSUFhjNUhBam1Ed0E0SndBRHNzTktoOG9vSTBBY0Raei93Y1BTS0dnUkUzUmNCR0lCOTFUZTBYUnNCK3JqdS9NZjBYN3RjRzJiSUN3SmxFb0FCS0xOZUlCVUlhQUxxcVl1WjNYVDJCNjFSVFNBQUFyTVNnQUdZRlM4eUJ3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NCQTR2NzdQWXlCK1NOVHg5ZjBia2g1cFFRQUVma3NBL2YrMy9GRTZDRVFJbkw1MFBDS0pFcVAvM3QvdkxURXRrb0VBQ1B5ZUFQci83K3NBRW9CQWlNQ0hmZlF6bENJMTd2TGtyT0NqVTNraEhRajhuZ0Q2LysvckFCS0FRSWlBT05acktFVTg3bmo2dTM0cTl0RHcwWEZhU0FFQzVSQkEveStuTGlBSkNMZ0kvSkZmL2JnaTBzTWU0cHkvYi9tUGVYUTZPS1FFZ1Y4VFFQLy9kUTJnZkJDSUVEaGRUcEVVc2VoSFZiMGZ0L1BoakhsMERCWGlRYUF3QXVqL2hWVUl4QUdCMlFqQVI4K0dGaG1EUVBFRTBQK0xyeUlJdUhNQzZLTTdid0JRZjljRTBQOTNYZjFRZmdVRTBFZFhVRWtRRVFSbUlvRCtQeE5ZWkFzQ0V4RkFINTBJSkxJQmdSVVNRUDlmWWFWQjVGMFJRQi9kVlhWRFdSQ3dDS0QvV3pqd0F3U0tJNEErV2x5VlFDQVFXSXdBK3Y5aXFGRVFDR1FSUUIvTndvYUxRR0FUQk5EL04xR05VS0lnQW4vUHFucE4rTTRSOU5HQ0toZWlnRUNFQVBwL0JCQ2lRZUNuQkk3MEZzRFg2L3Q5ajMyRlNhTUZmSFNEQWljZ1VEZ0I5UC9DS3dqaTdaM0E4UzFmdXlJbi9ab0tCWHowVkNTUkR3ak1UQUQ5ZjJiQXlCNEVSaEo0ZnUrY0EzLzI1akl5cS9weStPaWFCUDZEUU9FRTBQOExyeUNJdDNjQzErOWJFUEJuYjhSWkt5QTMvZlVxOVpXTXdOL0s0ZGpoby9mZXFxRC9XZ2lnLzYrbHBpRG5YZ204djJvYm1uMnk4ZG1yZDhBdDIxR09UMDdEUisrMU5VSHZ0UkZBLzE5YmpVSGVuUkc0ZnBXUFBiSGpOYjRlZlgyOTA0N25YNThZZkhTZkNVSkFvRUFDNlA4RlZncEVBZ0dEd0Z0dlF0L1pSMDkxWXpkOHRFRVlweUJRTGdIMC8zTHJCcEtCQUJFNGZpdkZnWmU2SGF2V2VaRGdvL080NFNvUVdKWUErdit5dkZFYUNBd2xjSHFyVjVmODhUVGFjZmZYMFB4VWV2am9QRzY0Q2dTV0pZRCt2eXh2bEFZQ3VRUWU3S056TCs1ZEJ4L2RRNElBRUNpWUFQcC93WlVEMFVDQWw3enBlRXhHQWo1Nk1wVElDQVRtSjREK1B6OWpsQUFDWXdoYzJVYzdidERPekJNK09oTWNMZ09CWHhCQS8vOEZkWlFKQXVrRTZFV2c5YzFqNlJmNVU4SkgrOWtnQmdTS0k0RCtYMXlWUUNBUU1Bbkl3OUhHUzhiTXVKeHorT2djYXJnR0JINURBUDMvTjl4UktnaWtFcGowNFdncUZENDZsVHpTZ2NEdkNhRC8vNzRPSUFFSWhBZzRIbzYrUE5OZU0vYkdlOFpDWkJFSEF1VVRRUDh2djQ0ZzRhNEpHQTlIWCtxUFNPTjkzYnR1RWxCK1J3VFEvM2RVMlZCMWxRVDQ0VWo5dXJINkRmdUg5TzllR1MvNXJyWEhXbmROQXY5Qm9IZ0M2UC9GVnhFRTNEY0JlVGhTZmZMcXJEOVVPUklJZlBSSWdMZ2NCQllqZ1A2L0dHb1VCQUpaQkM3OGNQUlpMbjJZbjc3S3lrd3Vnby9PWjRjclFXQlpBdWoveS9KR2FTQXdsQURmMWFtV3VwczM3QS9Ob3BOZU5yalVpOEE3TWZnSkFpQlFGZ0gwLzdMcUE5S0FRSmZBalh6MFN3S2YwMHlqRDV6amhLOFc3UXFNM3lBQUFwTVJRUCtmRENVeUFvRlpDUERLdEh5VzhxWmRkWDRweCtQeGRQNlR4eTNKU1YvT0p3ckl6dzFYZ2dBSXpFNEEvWDkyeENnQUJNWVJlS3ExN3MvM1BkS2h5aG8zejZITkEydmU0Mm9IVjRQQXZBVFEvK2ZsaTl4QllDeUJJejBNL2FLTytocnBvZy9zbzZ1cW9yZWZ2RjcwaDA0cEFENTZiUDNnZWhDWWt3RDYvNXgwa1RjSVRFSGc5cXlxNTJXS25KQUhDSURBMmdpZy82K3R4bnJ5L2gvMGFrUWtIU1FQRFFBQUFBQkpSVTVFcmtKZ2dnPT0iCn0K"/>
    </extobj>
    <extobj name="334E55B0-647D-440b-865C-3EC943EB4CBC-33">
      <extobjdata type="334E55B0-647D-440b-865C-3EC943EB4CBC" data="ewoJIkltZ1NldHRpbmdKc29uIiA6ICJ7XCJkcGlcIjpcIjYwMFwiLFwiZm9ybWF0XCI6XCJQTkdcIixcInRyYW5zcGFyZW50XCI6dHJ1ZSxcImF1dG9cIjpmYWxzZX0iLAoJIkxhdGV4IiA6ICJYRnNnZUY0eVBWeG1jbUZqZTF4emRXMWZlMms5TVgxZVRseGlZWEo3ZDMxZmUyMXBmVWtvZVY5cFBTQkhLSGhmYVNrcGZYdGNjM1Z0WDN0cFBURjlYazVjWW1GeWUzZDlYM3R0YVgxSktIbGZhVnh1WlhFZ1J5aDRYMmtwS1gwZ1hGMD0iLAoJIkxhdGV4SW1nQmFzZTY0IiA6ICJpVkJPUncwS0dnb0FBQUFOU1VoRVVnQUFCQjRBQUFEdUNBTUFBQUNwcFRRTEFBQUFQRkJNVkVYLy8vOEFBQUFBQUFBQUFBQUFBQUFBQUFBQUFBQUFBQUFBQUFBQUFBQUFBQUFBQUFBQUFBQUFBQUFBQUFBQUFBQUFBQUFBQUFBQUFBQUFBQUFvMXhCV0FBQUFFM1JTVGxNQUlvbTczV2FyVkRMdmRoQ1pSTTNEOWVmYjh2QmFod0FBQUFsd1NGbHpBQUFPeEFBQURzUUJsU3NPR3dBQUlBQkpSRUZVZUFIdFhlbUNnNm9PbnJaMnNkdTU5L1Q5My9Wa0FTUXNBYTIxdGNVZk15cGI4aEZDRXBEKy9iVnJGQUxIL21HdmUxanc5SGowZmRmZDcxMEh1YlpoY250dUNEUUV2aHVCczFVTzhQOGNzSHIwMHBwNkNNQnBqdzJCWDBEZ2Nyb1pQZEJIN0c2T08xSVJoLzN0RWlXMkZ3MkJoc0FQSUFCZUJGMzdCSy8zeDZQYkpONjNWdzJCaHNCUElIQiszRHZVRDdINThQZTNmVHhPUHdGQ1k3SWgwQkJJSWJCN2JObS9TSmdQaDhjdVZhUzlhd2cwQkg0RGdjZmo5a2ZtUXhmejJ6MFNPaVBPMXQ0MEJCb0NYNGtBaEI3Ky92WVVmVGlHREY0ZWp4WjVDRUZwencyQjMwRUFRZy9BTEcyQWlNeUhZeklnOFR2WU5FNGJBaitPQUlRZUFJRzArWEI5SEg0Y25jWitRK0NuRWNEUUExeGtQb1JiSjF2bzRhZEZvekgvOHdoUTZBRlE0QTJVcENrY0ppMzA0S0JvTncyQlgwU0FRdy9BZWNKOGFLR0hYNVNJeG5ORHdDSEFvUWQ0VEpnUExmVGdZR28zRFlGZlJNQ0VIb0IxV3RzVXU2QmE2T0VYSmFMeDNCQ3dDTmpRQXp6REJtcTR2RDNVTGZSZ1VXci9Hd0kvaVlBTFBmejlnVGFBeXpNZld1amhKMFdpTWQwUXNBaTQwQU84Q00ySEZucXdLTFgvRFlHZlJHQUlQVmp6WWRnSTFVSVBQeWtTamVtR2dFRUFRZy9lU1M5WGNpL3NWeFl0OU5ERXBDSHd3UWhjNkVOS0dyUFAvRWtkNUdDNDlrSVA4SWFqRDlaOGFLR0hXdEU0ZG5JN1dXMjViODczSWt3MnZmNEpjU245bXlDWHh6MU8xeEI1NGZWREQ0Q2NNQjlhNktGU2xxNlAzbHBjbFNXK1A5dkxNT244NEhrQ3gxSjZvc2hhWDkybWF3UlI4cG9Gb09jUExtejZob3FaN0MzMFlHSFIveC9FYXJDZTkxZFNYNGNKV05SM3p4K09BQzJsUndWVy9JS1Bnb1Z6M280VjEvNjh2UjUyU1g4a0I0RU1QVUF1NkZhNENQNFdlc2loSnQ5REgrV3RNNW4xWjU1ZWljbW1mM1NhZmlpbGYxRW5YT2hEQ0JpdzRTbnpHbytiMjltcUZScnM4Q2M2NThXVVB6K0NJeDQ4ODZHRkhqU1FYUm9jMXF0N3d5N25PbTlPeCswT2YraWt2Ky9PM3BZNVpHWWJmdUJyT1h3dEpqQ25xZnFobEc2cC9JTC96cjBJZXFiSTJ1a01mZVF1YjYrVEtMbDdoSDdIWUQ3OGFPamhoaG9aZi84SGZnQUlMN2pwNlZWNnhnSzh2dmdYZ280SE96K3hLSFcrSnJ5R2M0c1ZyVmRqQWlHNW5HSWlFa3JwbHM0ditNL0JRdENYNDNuWjJMTFF0V25aaHE4MFE3c0NWQzljS1BFL0ducndRQ01vM0o4a2hMQ1RMS2Q2eDNmWWg1VTRPU2o2KzhHNnJiMFRHR0E5bkZ1WWdkZGpBaTNZNWJVa1pxWDBaS0YxdnJTeEJCV1BIR3Q3V3pydG5JQXJFUWs5K3lVWFhPVDh5WEQ4YVh1Rm9lQ2JYdDN1Y0xpZTNiRHdzVWJqTGtMUXo3RGUrNXVCb0w4ZUxZY1grbGtrb3hQd2VMRzNZUUppblpab2czY3BmYjNkRWxMTzBZQmNYNFM1bzJmek0zbHA0Mk9mTUVxcytmRGpvUWNYOWRuYXdSRkJDL3RFd1BUMnplMUVscFcrT3BubzFTR0l1cDVnNE5GRVJXdnVLV2dXd1FRSGhlWnVsOUpYMmlzcHN2a1VTTUJqMm1TKzRWa2dDZVloWlI2eVlNQUhHSlBzbFJRSHEzekhRUmdkQklCV2RZSlh5VGdTYmR5S1EwTGtBQmNRRElxSkplZWNaVENCV1MvWnVrVzhsRzd6ZmNGL0k2aVRKWkg2T2hrL2kwTVBBQmRIUXlHeStaM3pZcTFBR05zNm1EMUZhVlRjaVFFazhxenhnYUt6b1BtU1V3cXFqak9ibUtuUXcxS1lnTjJXRkdtTGR5bmQ1dnVDL3paNnJPS2g4SWtPUm1wamRTcjBBTlhRd0lBMnYxSHlGWlNDSk1BTXIrQ3QvNGhiMEZNanhNK3p4bnNJN09HVmRlNUJQbGdpRTZHSHhUQkJOWlJXWHd4NUtYMk5IWk9obVhVMTRLRk5aWm15OUJyMVE2SnNLdlFBK2MxaWFrcWhhSTE4VjVvQlFWdVdRS3N1NVgydkc0Z0xtMDFkZnV5NWFGaUMrZVV3Z1NDSTZ0aVYwdGZkUzRKNkhONTQ5WWtPRVJsekQrd3docW5KMEFOa1lnRlpNUFJneGlJekdmMWRrSkFCb2RJVSt2ZUhTdnY3akFmWWM0aVh1bS9aUkNZU3p2K0NtR0JzTkdHK3VCNHNwYnVNWDNCamQwRnFrNW5LSnVqU1dMWGt3dTRVbFY0eTlQQ0I2b0ZWcEdhL1lwL0VtS3E5OFBtSko5WU91cHdaOHlHaEc1ZkVCRVJhTlhCTDZaL2ZHZFVVdW1XMnJFTllxQXJVZWhScEJQY3M0WEZnUllEc29xR0h6Vlc3SXNJTHZNNlNqQWpBbGE5cndZa3lUOFRjS1JVdUZUYkp1ak9ldXhmRkJFMXFiVGlVMHVmRzdwMzF1ZmsxN3hMcTVGMGpUdzJyek1DTDVvT3FtZlcydmlDMVBFNXdvcHphR1o4S0VBNXZ1RlNmSG1sblp6YzJuUmJGQktPZ21wQ1cwaisxRXliUlpmdzlmYlZYcVJuQThsWWlMcmM5endEWG0vZDJLQTdtdzFzOC9vR0NOOThWUXc4b2ZBbm4rODFrUDllOGlUdVVJMXlrUm1MdUY4WUV3NkN4QlROQVVFb2ZjbjdCSFJuOEFNalVZWHZ3MW9tTll3MjE0WlZRRU9CM3ZNV2svNWgrS29ZZWNBS2R1dEQ4TVZ4S1Fxd0htL0U0L2N3b05uSG9ZV0ZNME1MVERKMVN1cy9RNnUvZGNwS21NQlV1Ti91aElBZy9mSklJWHlQaXQ0anhMQUMxN01wVGlOTFcrcE5RL3VIS000TGFPcUZYOHdVK1A4V294QnFsaHdITVFad3NhMHRqZ2oyazlVRXAzZEw5RmY5eG93ZGRHaUpmd2VuN21TaUdIdEM4MW1hdTk3TXdtZ0xqVHlWbmk3QXlWQVJSNkdGeFRERFVvU216VW5ySTFicWYwWmZDNjh2RThoTTdwUmg2d0ZDUUpwbWZ5SlJPazlHSWRlRldHSGl4R2xrY0U1d3dZeklHTmt2cFE4NXZ1TE8rNFpmSjVTZDJUVEgwZ0dxNndrZi9STjR5TlBHR2g4clFGcWlIT1BTd09DYmtieXVyUjZYMERCSnJmVzNXbmI1Tk1EK3dPMURTNGNwU1JsTnRObldOQ1habHJNNXpCZlVRaFI3ZWdBbjZPSm0xZWVxRFV2b2FPMHFobWRlYklhNFkrWDFLb1pZMEdvRmk2QUdkajYveThXemdPN1lKa3VDQmRSV0o0QnN3UVhkYjIrQlpTay95dHVLWHh1aFZNVmtKZS90ZC8rZ1BpbWxvK1RqdCtzeW54VGJIN1ArTG9RZnNCeTMwd015dHlQdkFLQjVlMGFCUFk5c2xmUDRTSmxqVEJvNjFmWFE3YjlGOHM0VXB2anRFdGtpNjNlQXRSZXVEZC81aktkM1ArdzMzTHZ5Z21WUnJZUFFFd2tRbnZNYlRGWXhOZjI4SGZ3QlNaL1BPeGJuUndubmRoU01wTDlIRUhCcTJQaCtHdG5QL2licmR1cTBKZ3BPWTlnbmxxR09DMWZBUlZCVGtzUEtMaXBqa1FIVVNralJnaGRobXZwZUs2Ymw2Vi91ZUI0c095Z3FZQSt2OUNpTWV0WHVvSDhpQkdxWVgzSWtIVjYzY3pzTTd0MWtJUFdURlVtR09md1Rkam8xNWlKMmpGbXM4WkhrS0dqbkZ1cEVjTXJVODlIYTNoMTYvWUp5RGZZTGRvOStqd1hKTHhqcURSaE9QMkZHRHJNUVpTdWx4aVpXL3NTRWtiVUhuNDFrRXJjL3loZDBYaUJTKzhxWVNxdytYNUtrcTlKQlZIaHB6Y0RRNFhLRkdYSkszWkZzMjh2Q01VSkZEbHF6ZHZBVEp0U01acHdCVStBY2J3S0V0L29FZ2FIWFp0SXlKWnBQcDI4SmxaeGJYOUp0dUVCRzhWc3cxdUVobTlrRm1aR3lKemR4QlVxeDZxSFNLWittVVl1Z0JKOXZjVU5LWSsrTnhhRWZKTE1UT1VZbGgyQTNmS1hWcW1HQjlXLytIU0huWDVkWnFCNTd6dEdCT2hpS01QV3FmWlpYU005V3UrTFhWOUUvMTVYdjVINDZoUVRHUjNjdUxNd045OWtmS0I0VXhwTDNxcmhoNlFMS2xWaHRJR1ppRFRBRno1RTFGOXRKUTlsMTNaTk1BdGMvb1lBMFQ0R3Z2YXdjNjZyYURtWUJEU21ZS21ERGhrVjVSVUN1bEswWFhta1RoV0JTOVpjTjE4OEVGWW1Ia2tBTUxRaWpKQy9iWERNMW5oRXVxQndRWHJqekhtSnJ4RUFibVdJOEw1c3hQbU9ZcjFsTXVwOXY0cTBKS2pETmw1M0tkaUZ5cWdna1VBVEQ4ZFJ5YUJIcUxJZlc1dmhTVWFaWHFVVGdzcFdlcVhmVnJ0Smp3OGdmUm1oamF1YkEzeTZXZ25UZ1RRNC9kRFRuTVJKRzVINHFoQnhyNG1maWl5aHlISG5KMlI0a1B0MnhGR0ZYL3lSRHF0V1o5aXduV3ZhdEZ3d1F5M1YyZlV3a3p4Wm1CYll3WFgzKzRldlVic2p1VWNxVjB2ZloxcGpveGVhWTczOGU2c3luTnp5a0k1NEoxZ1l5TEY0TmVNL05TREQyUS9rZ0hFRlRtVE9paFBGN1RETmxKdmxveGNNYXlOckxockdjc05BVVQ0QVpjQzhFVHU1Q1dNclllSnZnV3ZIS1o3Z2xxajhSSlNSZEVmY3NEanlIb2ZFVnZmaTZ2MThGdEova1ZZc0Z5STAwRmRFR2tkTDJXdVdMb2dlYStOUFllY3pRbjJoSEFGUE9rT1hrVUJyK0h5Nk8vOUxkTEUrcEJhTmFPTlcvS3k1MjVWVENCRW4wUUtlTllwS1ZzZy9wSldJeVpScUxYWkxNb3MyUXBQYXJ3SzE1WWEzQ1ZtNnZ0b3ViZkg0ZWtoS2xBRTBtNEtBQXY1VEI3YlNlYUFaZHZoT0JQRC9LQk9aN3JCWE5QaGg3eUJEMlhZcTJTRVBaUnRTcVlZRWNINnAzdGhhR0IyMUVKSUF6WjRqdnNLekcvQkZsSzZVSDJMM2swRTl5aW8yWW02TUQwc1RWeEVNVSswWDhhbXVGRUFxS256QkNpZk0wRGJHcmNTZnRFbERLalJWRklOUGNsNWRsamppZElVWE1tOUZDZ1IxYnhnaWUyMlBSaFZtdzJqd2tVSFFJeXBoN3E1bkxzckl3TVZxVFZVMG92OHJYS0RDNzhNTldQZlIvWDI4R01KQ0VSdXAvZEpqbmwwdWJLOE5VVDlKUEJLVnFWbFJuVFRFR1cxRnBTd1hqTWtXOGhtNkdXdlMxZjNHNkpIa25kQzU1WWtmbDcwU1kwa3NjRUtndFgyZEpBUksxV0lGTWEvcVgwcU0zdmVHR1dpajl3RGIyRTcyMW41MTNtd1RxZ1ZDNFZlcUNmN1VvT3hsSlQ2WFFhRFlwdFVBdzlzSStRcEdoZ2ptMFF3VnhtMTBPSm5qUVhNNzVsUy8vSlNKYXFIcTZCOFpmbytSUS9GY2pnOE5lY29sSjZxdGx2ZUdkVnZvYk5oL05KRWlXZDBtVG9JWXA3UDhjWHRhRkVzMUdpNEZJYW9ScVM2bUVvbEdBdUUzb28wVFBVK2FJNzY2bG1PZHB2dDl2eitiemY3NDk0N2Zmd3NOM0s0RXNOSm81K0ZsNzNtTHVwUUFadE5DbENzckpTdXN6OVJVOTJOU3AwMU5mRElvMUNTWDdpRmZDelZhTlBZeG5HZVYyMkttb29oeDc0VjJCRW9maUJPQWttemNSYUJoUXMwQk5YUGZjYkkwblpVZVlXeW9nbjkwY2FZS1JqYWltakZyV1FBVmRVZ1V4cCtKZlNheWxlWFQ3MjM2Q3pWa2U1SVpndFRERUg4ZENNNGd5N1lGbnNTWTQzYXBpOEhIcW9VUThKNXJLN0huUjZubVMyb3JoUkQxazcxUHl3bnRNTDVrWWFZR1BVQTYra0Jyb3pSV2daR2FJOVZkUzhLNlVyUlZlZVpIYWVLUlBoWnpOSTVyZVVTUjZha1pFYlJyWmV5bGM1OUZDakhoTE1aVUlQTDJXbXFuS3k0ZlVGQVBnS2UzUGFFMU9vSExhbnFJL0dxSWZLMEVNTjhTWHJvSlJlMDhaSzgxQzNsazIwVCtXT0ppRTVoWkNNUlVidVNRMCt6YzJlbVJ1MWFpdjg3QVJ6bWRDRDF0QXlhV2JVUzJjaDJiVEJKalVqVldEaXFxd01QYmo4eWcwT2Z6bkZ5TXlsZEpuN3E1NVFDYTl5WXhUMVFzcjhKdkdUaTRHUTk2eUZDdWJ1VWVOb3EyT0Z4bE0wZi9xVXBKakw3SHJ3aTczbjNrUzVWWmFKTXJ1OTBpNDkrZVNXTVJseVY0WWVoZ0w1dTlMd0w2WG5hMTU3Q3UxOUVLNzdxamdpZVpLV0FvY2VwRThMUE8yVzNEeHU5Z2dwdXg3d0ZCTzRWUFZBYzZsa0xodDZlSHV2R1phMVNaaHA1UDVKcnhTVU1YRjhWb2NlWEluOERmYUVaa0NYMHZNMSt5bTM2eDMwVEhmZnlvVnFQOHZIM2FNbEhnMmxqNk15U3hCMlhMQWl3YUdIY0c0Q2FjcFdNbjhDRGV6Q2RoS2Fia015QlNuRVhHQ0RKeTBLVWVwTkQ5cW9GeVNacUczQUYyY3BZK0txWWlEbUdXa0l0R2IybE5JZFVjck5IazBRYy9WYmRWcFFhbGs0Q2RWMXNxTVdwbU5pYzZuOWthazVGL2RNYXYwL3NmbHNNU01HMlhSTW9HR2lpWGVLT1RvQzVVbE45Nkx6SG1wNFJyNU4xRFphV2FyQ0JEUHh4YzdNTE1PTURKSElHN1VOUVVBVldWUFNoNXpaTy94ZXJEdmZOcHNibnFrTjF5cW1aTFFJTmFzcXk2NU1LTzlxbC9tMXA4dDloQmVRMmg5SldqcnF6SjA5ZVU1cmU2NjBtdEFEZjBxV0hDU0dqQlJ6ZE83aFU1ck83YVFuS2EzK28vcEpSTEN4bUZSN0NET2FKcE1EbTB3Q0RSTUREZnlqVVZaMlpZWUMrVHRhM1pmaGJaRzVsQzR5Sng5QUlEcm53WE8vUmhLYUxQaldsMmdRemhDV3JOalZYczNtRGJxOUxJcTJ1a1RvZ1gzU1VEbUh2Z1hvOE83Z0pQbUVYbUYvMzdvWGY3ZHJoMi9PS1NHKzdYcElzU1NrL3JNQUZQZ2dIUkxTNmRlV1lJNG5zcURpTWoxK3JjWUpxTllMSm1QWjlqSk1heHdoSFVaMXBnZDJFUlBIQ1hkellQanVnekZYaVF4Qm90QmRTbmRFNVc3Z3JETC84ejJHSUtBMVYvWjk3K21FTmFmVXB0TkJkbDVaZmlvYU9OSVVwQTQ5VVFzWnFySmxGditRcTcwd0R1SG95VHUyeE5LRlA1elE3UTQ0SFJseHUwRzk5eDM4d2s1Q1ZWMGc5eDNTdTBHWENKTHdnYmdvaEI1NHBDdHpGcytQZ1JERm9ZY2FlZ1NCTHpydndRUk5pNWFOMFNMQndEWVUwcURYTUhHY01CRFMwQWptZ0dwa3FDN0Z6U3VsTzZKeU4vZkFSR2NaVlJSU3JxSkYzK09BbUlOR0dnMVBWblRaM1BaWEU3MnBWdzlVUUlvVHkwMDRkanZoc2V4dy9zV01XQlRrOVVwR0FnWURhRFNDdW1PekFlZnZnQmpRTEpnSDlVZStyNkFZWHZrTWxJSlowcU9FQ3hKelFmUHNjWHNWVjlIajVYL2hMVms3UmE2TjZwUUQyMUZWd3NSbFRJVWV6cUpQNnBFaGpSVktqR3VKSk9TcFBYVWdhWUVWeWxBRkw3MFdQK0VXTzBvVHoyb2FVUmsrV1pFUnJZNytCME5Db1FPbEtSakF2QTAwS0hNVDYyZzMxZ0pZOWdMcmkzY3JHV2lMd0NTeWV4eHN4K0VJdGFsY3BUbDBBS1V6SStIT2ZwWldUVUFSUEtKMlZuUU1PK21CMXNVeVlvS3VvU2R1K2lWdnpBYjlnT0tnS1hZS292RmljMm1ZWEc3ZURFOUFCQjVLSjBTaEhobFNOWmFDeFA5U2VxS0llTFdMUmdkRFZTL25vcnBsSG5DeUxFbHdKU1hsWGUybGlnNTkzeDNPSi9aTTYyRWpJWkh5eU5aRDBKNzgzbUxIUXg3SC90NDd0NDNXRWc2Z0hRWlZoOXBLR0NkN3M3c09WYXRJOEJzMDluT0pEYXdqMk5YZzE4THFRZW9nSGx4ZXhWWDBpRnBmK01BenVzYVNXYThCMXl4RGhvSUp5bXR2blVaMjM2WDR3aHhnMVRyVVBnSVpiRFJIRU5KWlNzL3dZbDlqcC9XQnNPQk1wTFpwQzcvclB3NGpIODUzMFNIYnBXNzN4RittUmsrRXNzeE82NFdCWFg4U3czQmo1bXpzSWZGYmxXaDQ5RmRQTzlBeW92RCtPMk5Nb0dvWnRFaEFGNG9UWEZhVWcxVDNTRnJFRTJpWFlHN0l1ZkFtVEhqTmlzZXJ1SXFlc09KWFBadEZrV0FraU5ic3Vra091endtM0svVzJtSk5KR3U1QytOaEJESnFad0w1cFhUQllmekFxaXdscFVybng5VXMrb2JNRzAvT0ZtMDgzOWhJOVVCU0lvVEVHSzhTK0xzSXNXeFpqRGlucnlIWkw3RVNpRVNpOWVBLzI5MFRoSjYwV2p5ZVNEa1VuZkRpVDd1UzdoUFdneGxjUTFOMTlBejVYM3pIQTBHRWVZSVdqZWJNT21aVVEwb3NqZWRpOVQ2cFRxRU9uTG5BTFk1QWhnUkI0Q3lKTHFYTDNQRVRCeUo5TWFLankwQktwTjhhbDN6Ykc0amJLTTd6MjhnYTYxd1E4c0l1NUVsR3p0eld6alJzbVhtRmU4MmZuYm1zMzJjNFFuMEx0ak55VFRuOWpENWlYTEZRSzM3eWNJOXFKS3RqakIwdUpoMGVYQjVCVmZRTURiNzh6bnovbXhyZjFMYnBuV3pvZ1hkRnBEQXhOWnUrUG9QWkI1Yy9NWUQrOFB0eUJES2trbktkQ1dTWDBrdW9zbWJ6ZWcwS3NBdnNFMXlxWmRGMEZEVE5DRnlVR0s4eDZnb3hKTHpFeEMwRkg3eXVoZkprVWZpOHdUdGZYaS9HNXlOUkZaMFd4MFVEcy9KaW5SUjhMNHI2cEZFMVVuYjk1T0VlTzBHNExrTVMzaEVXZml0bWNBM3cxTkVqYTMzdGt3ay8rSGg3RFVMcWpzYTUwT2hlQnZielU1aHd4Y1plZ0FGSDM0Vjc0TUI4NS9mNUdHU1FJaTFnVWtvWDlLY2VTRWlsZWNMYUxnTlRxbzVGMzZHZ2VkZ3UycmJhMkZqMVFEUDFNSW1BOWIybEZRSFBaNERkSFdJNjJ2UTh2c2gyOXpRTCs1aENUc2lzSEViajM2YmpCMnBWOXJmajZtSUNreFg0WWkrSTlsd2xmRVBHd3VBbTJZb0hvYXFoSjZqejFZK0dTQTgwMStJR0VBZWhROXlISG5PcDVpYUhDZGRyWkJiV2xuaWJoUVBIckdLNjJzWWdnK284cFpGc1phVjBteS83ZjdON2RFSUViUkJKU0YrMitPSUphTnAwRHRyRm0xY2FIS3NlK01zRks0d2dnT0Rpa1RIbmxOOFJOVWJxQWd5a1ZGQTVrWmRNd0dFMHVscklQbkJQNXVaMjNsNFBPMUk2V0RWYzk5M2h1ajNuWllDMFRENzVqN2F0V2NHOUhCNDlUVVBXL2ZiYVQ5TGpwUzk1YTEyclVIdHU3Q2pETHM1YjFUbE1zSE9NY29hSUVGb2ZxREFzT0RjUll2YllyVUVHVGNGZzlIbzE4S3locFl2TWxRK2srYldwb2JLZVYyU2pNYWlJNVN2YXJLeHp0SHJnWVA0T3gvQUZMTFk3S2owNnQreE9Jb2c3SXEzeWtDUlFTMEtHWTJWQUZxMHNoazlrVkZqSnRNbjBFZ1F0dXNLTXRnRDh4N3lDQkM4TmI0a1IydnU5MmZhd1Q1TWNicWY0WE9Za1BTNTE2UnVZSytucVlaM2FYcWN6cXMyZXRRS2dhdDhuL21QWkZDYWdEZTcwL2dqNzRXbHFRME1EZDZoY2NLK3RVT3V1Mmhwa1NCQ1V1YktVN2hvYmM0TmNLamJVbUtybXprdng3N3orSHRWYzVhNzI2anJIcTRjL0k0NjlGeWU0c0tmYTRXeDdINFJVVUVIV3FwQ0tXQmxrUWd6a09JWUFFcW85Yk4vb3VqdGM4QThlb1AwK0pldUdFanVoQ3NMOEJ6QVpzQXF5R3M3WnN4NlM5UGpWTEh5UE9wbXYrKzRLRmhVYlBZTjl2WXMxM0VCaEZoTXdBdzBVZHRjYWZTTU4zOFpBSjRlOVllcXJRUVlGUVM0ckRNVGdYU2xkNXE1N0l1SDcwSVVMVk9UcEdiWE0yK25nbDZ6ZTFWNnUyT1NZb0I1ZytqZ2ZVRWc2NzFUMHk1RytxZXF1R2JsSjdYVkJLUmFDUzhRa3pFcWFDYXRaVWpLaUpWMndNRGRiL1BTajIrMUJrNUd3aXpBcjF6MGJQUXFwNDVKT1YxWUp3QjlmL1RXanBhTjZGVXlPQi9oeXJ2TnIyZ000L2M1L0krdXJRUVoxV2FLVFhVV2xkSmR4eEEycXRBODFIbkNTVkF4ZW5VbjZXc0ZtcWQvVmJrc1UvMDlTRDhWYVV4bWlEaUpEMUZkK0hOY1FCZ1pWRk1jb1V2Vlh2VU14eVNxd3FBYWFsR04xTWlNOVVaUFRYMnoyMXgyZWp0UjN1K3QrakNjN0RoT1Z3QnBrcU52alRuYjFsdEpkeGhFM3BPZmpqaHhSdzh1eUltbjVkYVZDczRDM2gyVDlydlpDdFVQeVl1cUJKRWZZL1hIb0FRVlZtQk5NSi9xOE14bUc1RDRQM0JmdXNOMkVrejBqUFFVQ0Zra2VoNGxLVWcweWFPZm5GMUxZdDlEU1ZRTFNpU1I3L1JpVm1hN25CVzl4L0UybjdPQVBGN3ZiQ0NjMUx6SjB4bEZWYzZXODhzWFVBeWx3VDlYOThUbE1QdUpFUzhMc3pHZ052Mmp0UFUxTnRabEpmeVY4aXhucHFTWGxsZmxHWWFJVFVvTU1la0dhNDFOSzF5bElwcUxMbzdhWkxMWEV5K2ZDa3VBWGVzTWxzNnM5OERvVlJaR1ltUmRURHhnQmswWVVkcHFnaUVLVnJFR3VYdXlLbHQ3WTdqaHFoejVVZFNlU0lXd1lWK3B5Q29XV2ZBdEJJV1dlbFI3WC9CdHY4cGlNSktvR0daekp2YzZOV2lpbFJ3WEtMMGl1NmwzS2NvWHo1Y0F4SVB6ck1WV2piaGttM055dTlqMUc3V3V1WFFLaXhkUURUaXpTWm9RWHZoSEU2OTA4R2plK0prSHBOWDZqVlpCalFKUjVzOUtITWtTcnRDNC9RWk9ZZEdhbHg3WDJ4cHNzSm1OcHFrRUdjVTdJb1d1cWxPNHlWdCtnTitPK1BLMHV0VWhHWkhaeVdCSS9iUFVtcnhHNzJ1dDVXMG85b0FqS2FadW1HbDlRdkxsbjYya1NzbjFac2N6eHl6cllJNkdaQUhDaFpBZjZpMTU1K0J0UVo2YW52cXRlbHpPRHlkZ0dhNURCUERHbVEwdWw5Q0ZuN1IzRi9vWkp0cmJZRXZtUU5NMlMwbW5BWGhzTTRURzcydlY2L2RTbDFBT0ZIa1J3aU1KWVBpbklydG0vMDN1UlNDK0NlZkJkTGIvb2lQdTAvSEdZUWZRVkllUHRGYmR0ekV5UHJmYWQvOU9Zakthb0JobnM5WVIyZG0yVjBsM0cyaHNVUEUwZjFkYnpnbnc0SHlZRXJMSWxiN2hnaVRHNzJpdGJnR3hMcVFmUDdqVEVvZHNsVkNlK1lFdnI2RnRjS0REc1d6Z0ZXYzllSW1kU0FObDRFSEtFNUhqYTJkVTBOejJ1NGpmZUpERVpUVThGTXFpSU5HdTZsRDZhSnRRT1hoaC9kUGtYRm5qdTVGa0tqQ1dnSkVtZWplcWwxQU9HSGlRejhFSjJIREpNWVJvSXVYaDJ4ckNKVGg1Qk5Sa0NDT1ZLU3FBbTBnVkNHOUErT3hrczRSWm5wMmN5SXpNV1RHRXl1dm9LWkZDRGFJWitLWDBzVGFnZGZBZDJiUGxYNXNjbEJXL2hZVlJUSjE2UEdId0xXeHIxYXl6ZU5uWDAvNFhVQTFFdG1LR0dSYytoYUpCNkVGdkJ5TDRoNjFBZWZEcWFVMWNBYlRyUk1LUXcycDQySVBJaUxZSjFZTXFzOURqQzNuaVR3bVEwT1dWa01BS2xqWWhTK2xpU1FEczh2ZFkxdHMzYS9Eak5ld0pYVzR6eTRWREJLeTZFK2pDUzdqaGI3UnNhQnBPWFZtcGI0ZE00eExSQnM3TW9qK3MwZ0JmOExJOGNsbUJWb0hOeG5lMmJWL0Rhd2gxMDJGZjIrMFFrU255N0thaWszZUh6MGhQVS81YkhCQ2JqNlNqMkZCaHB3cDhNbXlpbGgva0x6eUJqL3M5ZDdLK2VVVm9vK3ZMa3dkUWEzWlQ3ZVVBNVRxZ2VOSU5ENFI3ZHdGQmdJZldBU2swS0JpckFnRDJjd3ZBRDdVQ240a0ZiK0NzWmN0bHhZR0g4SFZRWXRIR1VtTUwzeW9IbjR6VXlQejFlNVcrN2pURVpUMG9KR1pBQ05SUlhTaDlKRVl4QUlXSFBMNHVQSkVESlBqa3NlWUZQaWUwVjJzRG1iSVVaWXkwTHFZZS9RMjgvK3pPWVhYYTk2RHQ4ZmJuZTRiZTA0c0QyR1g0bWF5ZGNFd1g0aWlTMFlZTlc3djQ4ZzZyTGZBeWRyRzF1ZXBLTkxQd3lnY2tFQ2xSazBNT01KWHBvcFpRKzVLeTZBKzBnQjByS0dLK3FhZjVNRThPUy9KMisxUTRKSzRHOGpobHRwS1hVdy93SVAxTWpMTUVGcC9QZ3hNY0h5WndJWXY2aG5tZmFXRnZaR0pPNU9RQUxVSFZqUytuajZBSHRJTU1jcDhCK0hWZmR2TGxCMmdMcTlQb3ZwK01aNWs1NUJSWXcxb0NXUmJDTWU5elZiSm1FUEcvZE5hbXp2M1FxeUk3MGRjQnlBV1I3T3N3QUR0Y1hZWktsaVh0VGV6RW04eElDQUNjRWVtaWpsRDdrckxrRGJnSkxaU3RkalpwS1hwVUhGQ0g4RWtmNXdzTTdkbkNXaVZRTDlpbmdENGhGbDhVc3hydnZEektGYlNYZS8wQ3ZJUE8vYVQzUXFkU2hiN01CeXhpc2l0MDJodjFWWXZKWjlZTFpGR0l5STRFd1hoUHlOelJRU2g5eTF0ekIwZHJTeHI3QTBGRnRsNXBhWjhwRDlxazNMcWZkSm53TGpMQ2IxeTdRVXYvRnBqUzJpTmRmVlE5NHRvVDBUR2ZxK2pWWDgwcE13SGRSZFU4cGZSeXVvR3NlY0hpWXZjejQreEM5RDZ6T2NjV21HRzBmNE5kemZIOEFrUCtzZXNBenl4THFjcHdVZmx2dTEyRUNjaGFMc3dkZktkM0xXbkdibVo2bFBWRlJ6MHV5MENDZVFUOEV3WFdnbGZRT3Y1N2ord09vOFhmVkE0SVpJL3dTZ1ZoUHBhL0NCSWFFYXRtWDBoMkNjTllmbkl5Nzh4VDdaZ3ZlZFhmd0Y3WXkyaUd4aThqVnUrQU5IM0Q4dEg2UXB5TVEvY2czK3hiemZIOWdnaGxxenkwSTNNSk5iVDVwbTh6Q3ZPZWFleEVtRnpyK085Y29MR2tYMGsxSlBuT1hGdjZ0ek5LUUVHOTR5a3NNdjhTQXlsTzB4aFIwcVRqaVB0UDNCM3dzdmVvVXJoR25Sdk5YSWdEYnBqbzhScE5XbVRqT3VYdjBlR2p3M3cwV0E2ejNrdlB0djE3TTBSVWdXSjcvL3VCeXVXeE9OMk9HSFk2bkRiejRTcGxxVEgwTEFyRHlhWjBLbkNkeHRCL3MrdlFlTndYOHZLOElPaEtkaStlL1A2QVZVa0JVWE5aZyt4WjVhbng4RXdKYmY2MFMzWWtqTEQrWjNTdTRhYVV0UmYyVmRyVlhpd1B0K1RhL0lRTTdwbUFGQ09CdDZxRWF2NVp4YVFUMnZuYWdjNHc3TUtaNU1jSzRFMS92UFpReFYzZTFsNHUzSEEyQlZTSUEzNFQ0MnhiUXUzajBOdHlBdXhDYnhNOFZBQUFnQUVsRVFWVGhtbWNqeStWMEczOTl4cHJwS251MkVkMFFlQnFCdXh6OCtBa3dYR1pVMHNxRjFCK1RHNlN6NWJuMk1YK2I1VDBaOFZhd0lmQWtBdUJhaUJySWVuQzd0Tmw2bU1lM1NFYmx5b3BDM1RBdVNHOFBEWUdHd0x3STlHN1JndXZsV0tSMU56YjQzWkZkMTN5MjRZT3hSY29xd2N2UldWS2ViYjJWYndnMEJFWWlFQnpYd3ovbzdKL2ZjRHMyNzM4a3BpMTdRK0JMRURDL0xqdHdReE4zOEUzK2tOcnVHZ0lOZ2Q5QndBVWhEY3Q0dGxWYmlQK2QvbStjTmdRVUJLN0JtaVZ2ZEdqK3ZnSlpTMm9JL0NvQ0hKbGNIL2RrOUxRL0RZR0d3RndJcEpRQW5aQzJ3dEREWEppMGVob0NEUUZDSUtFZStFU1Z3T0ZJNVB1NFY2MUxHd0lOZ1ZrUlNJengxWVllWmdXbVZkWVFhQWdrMU1OYVF3OEpWdHFyaGtCRFlGNEUxaHA2bUJlRlZsdERvQ0VRSTdEYTBFUE1TbnZURUdnSXpJdkFha01QODhMUWFtc0lOQVJpQkRqMDhMS3pEOXQ1RHpIazdVMURZQzBJVU9qaFZlZE90L01lMWlJR2pjNkdRQUlCRGowRTMyL3Y1em50d2Z5MHcvajFvbmJlUTZLbjJxdUd3T0lJY09qQi85MGJPTnZlLzdyN09ZcmFlUS9QNGRkS053VGVpVUFxOVBEOEx6dThrNlBXZGtPZ0lUQWRnY3ZOK3pvekZYcm8yakhyMDlGdEpSc0NhMGFBZmluUC9zZ04vU3lzTzJhUzJibzkrcGN0Wkt3T3VPTndHbDcwMVJxQWh6OWZjYi9EajFmTWRiVDM2Z0JxQkg4VkF2eGJibGJVMmJlUWtjbDdNeDZHSHVkamVqbTZHaDZnelhFYkczbGQ0VWR0QTV2dHJpR0FDUERSVUM3MnlIT2prUHY5NDFYTG5PdnNBZmlwRHFNSDVQbmVoT2JSbk91OXZ6V0RhNTNkMjZqMkVUQy9hV0Uwd0JsKy9RWXUzM29JZmlMSEwvdXo5K3lDRGI5SzZnTUJ2MGZhdFpON2ZVVGEvWG9SWUcvQ3VBK2dDdllIVUEvZVBnUDRaY2xtSllmZEMwczVGTUtOelljLytHblM5bXZGSVY3dGVhMElpSis4MmNFdmM1TzM0U3hqMEE1emJZbGFLMElKdXVGc2IvWXY3SSthZTNrT3ZuTDEzcmZiaHNENkVFQnQwSmxZdzRHaURLZ3dyRXE0OVUzWUUzMktQeW1ZV2dIR3JGM3dtMEtKNHUxVlEyQXRDSUEydU5NbXlXUDM2TWhxd0xXTUE5eGRNTTdXUEl1NEl5SDA4UGZIUVJ1NXZSU3l3ZzdURm5tSUlXdHYxb29BcmVUM09CbWlUc0Jyai9GSlhMcC8zTDBOVTV6Vy92Nzk4UzVTQ3VKR2l6clJUNDQxd0JvQzYwYmdlTGozais1cXQwWUJNL3RkLytoMy9wdDFjemd2OWZ5elltbno0ZW9jczNuYmJMVTFCQm9DcTBBQVF3OXdrZmxnOTVOWndsdm93U0xSL2pjRWZoRUJDajBBNDd6b0k5MnZGbnI0Ullsb1BEY0VIQUx1QTlhRStkQkNEdzZtZHRNUStFVUUzQythSjh5SEZucjRSWWxvUERjRUhBSW05QURQc0xZanRwaTJYUThPcEhiVEVQaEpCR3pvQVpqbnIxMjlGWjhXZXZoSmtXaE1Od1FzQWk3MFFIdWdwUG5RUWc4V3BmYS9JZkNUQ0xqUUEzQWZtZzh0OVBDVEl0R1liZ2hZQkliUWd6VWY3QmNxTGZSZ01Xci9Hd0svaVFDRUh0ejNySDkvL0QyOC9jcWloUjUrVXlZYTF5dEJBRDVBbitOS0hlUmdFUEJDRC9BR0ZBSmMxbnhvb1lkYU1UbDJjanRaYmJsdnp2Y2lURFo5NHRnQkQ4ZFN1cGQxOWJmeXVNZnBtaUl2dkg3b0FlQVM1a01MUFZRSzBQWFJXNHVyc3NUM1ozc1pKbDNoVUlaUytoZEJmNXV1RVVSSi96ZzlDVS9QSDF6WWwzUjZqajE5cjMxd1lXSFIvOE9KWk41cXNKNTN1ZFRqOVowcTYzV1lnRVY5OS96aENOQlNlbFJneFMvNEtGZzRVZjVZY2UzUDIrdGhsL1JIY2hESTBBUGt3c1AzVERpaWhSNXlxTW4zMEVkNTYweG1YZkFKWmhidkVNVUZHNmFtWG9uSkJyN0gxdlJES1gxcExGN1ludnVSWDNIYWRxSEJ6ZTFzMVlxMUlhSnpYa3dWNS9EY2JzOThhS0dIQXM2Y0RJZjE2dDV3VlMyelo0SlpZaDcxY0RwdWQzaGFTbi9mblFNamFSdCs0R3U1ZUMwbU1LZXArcUdVYnFuOGd2L092UWg2cHNqYTZReDk1SzZjcE95c0krSHFHOHlISHcwOXdJbUQvUHMvOEFOQWVIWHdLMEQwS2oxakFWNmZlQVFaUnExbXNHbU93YS9JZHI0bXZJWnppeFdpVjJNQ3pPVVVFNUZRU3JkMGZzRi9jL1oycmljMERqZTJMSWhLV3JiaGtJZlFyZ0RWQ3hkSy9JK0dIanpRQ0FyM0p3a2g3Q1RMcVY2dGExNmVCc2FET29KcUNEZzVLUHI3d2JxdHZSTVlZRDBkMDNvOUp0Q0NYVjVMTWxKS1R4WmE1MHNiUzFEeHlMRzJ0NlhUemdtNEVwSFFzMTl5K2RsakprL2JLd3dGMy9UcWRvZkQ5ZXlHaFk4MUduY1JnbjZHTjkzUFlEemNEQVQ5OVdnNXBPTmFyVTdBNDhYZWhnbUlkVnFpRGQ2bDlEZDF5d3VhNVdoQXJpK0tEZkpuMmhuakkvV1RZZFo4K1BIUWc0djZiTzNnU0VDTm1YeHpPNUhsUGE5Z2VEeG4xSnhNOU9vUWVDZ25xSmttS2xSQVNjMjRDQ1k0S0RSM3U1VCtubDU1U2F2bWw3K21uaG05NFZrZ0NlYkJUZ1UrNFN3WThBSEdKSHZGcjJuVjl4eUUwVUVBYUo4MjRWOEJFb3BNc3NOckd6TnV4U0d4TmdxNGdHQlFUQ3c2dVJpclh3WVRtUFdTclZzR1MrazIzeGY4TjRJNldSS3ByNVB4c3pqMEFIQnhOQlFpbXg4NUx5N1duOGEyRG1aUDBUeU93c1FBRW5uZThnQkd6VFBHQTBWblFmT2xOUXlJMDVsTnpGVG9ZU2xNZ01Xa1NGdThTK2syM3hmOEIxYnBVdkZRK0VRSEk3V3hPaFY2Z0dwb1lFQ2JIeW41Q3B2ekpobk1sVXB4QzNwcWhDaEZsa2w2MG5pQXdCNWVXZWNlNUlNbE1oRjZXQXlURW8rbDlHVjZZcEZXV0ZkRGoybFRtVVlKNm9kRTJWVG9BYW94aTZrcGhhSTE4bDFwQmdSdEVrYXJUZ2xNdkE4UEdMd2EzVHBoRnphYnVyVHBnR1ZkTkN6Qi9IS1lRQkJFZGV4SzZUb0txMHJGNFkxWG4raVFLa2JZWVF5ekprTVBrSWtGWk1IUWd4bUx6R1QwZDBGQ0JvUktVK2pmSHlydGp6UWVVRnJ5ZzN0Z01Ya0hldzd4VXZjdG04aEV3dmxmRUJPTWpTYk1GOGRVS2QxbC9JSWJ1d3R5OHFRQXVqUldMYm13TzBXbGx3dzlmS0I2WUJXcERUUHNreGpURHhBMkdPQ1ROZXFKdFlNdVo4WjhTT2pHSlRFQmtWWU4zRkw2Qi9UVVhDUzRaYmFzUTFob0NkUjZGR2tFOXl6aGNXQkZnT3lpb1lmTlZic2l3Z3U4enBLTUNNQ1ZyMnZCaVRKUFJDb0ZqWWVwWWFNS2x3cWJaTjBaejkyTFlvSjhhc09obEo3Q2JxM3YzUHc2MVdxOFJwNGFWcG1CRjgwSFZUT3ZGY1pxdXN2akJDZktxWjFSVGNhVWpFOFlEemk4NFZKOWVpUUpSMTdLZEZvVUU0eUNha0phU3ArQzdjZVdNZjZldnRxclVBOWdlVlBLNWJibkdlQjY4OTRPeGNGOG1HeWZEcldzK0s0WWVrRGhTempmNzJmNUNlUEJ4QjNLRVM1U0l6SDNDMk9DWWREWWdobDZvSlErNVB5Q096TDRBWkNwdy9iZ3JSTWJ4eHBxd3l1aElNRHZlSXRKL3pIOVZBdzk0Q2ljdXREOFVpNm5Hdy9XZzgxNG5EN1ZLRFp4NkdGaFROREMwd3lkVXJyUDBPcnYzWEtTcGpBVkxqZjdvU0FJZjkvQkY0bjBMV0k4QzBBdHUvSVVvclMxL2lTVWY3anlqS0MyVHVqVmZJR0ZVdERzbVVpWFVZazFTZzhEbUlNNFdkYVd4Z1NJVUhrdHBWdTZ2K0kvYnZTZ2EyTHZmd1VJQ3pGUkREMmdlYTNOWEF2UkdUV0Q5bjA4clVmWlVpK01QNVdjTGNMOHFBaWlWWnZGTWNGUWg2Yk1TdWtoVit0K1JsOEtyMDhVeTNVakcxRmZERDFnS0VpVHpLakdoVjRnNGRHNHJXcmJhTVM2Y0NzTXZGaU5MSTRKVHBneEdRTzNwZlFoNXpmY1dkL3dJK1h5R3dBZWVDaUdIa0F3YzZ2Q1F5M0wzejFoUFBDR2g4clFGcWlIMkVaWkhCUHl0NVhWbzFMNjh2M3owaGJOdXROSEN1WkxHVis4Y3BSMHVMTHQwbFNiVFgxZnduVGp3YTZNMVhtdW9CNmkwTU1iTUVFZko3TTJUMzFRU245ZlI3MmtaVjV2aHJqaU5QdnhKVFI5WTZYRjBBTU93dy8wOGRCNG1PYnkyTUIzYkJNayt4ZXNxMGdFMzRBSnV0dmFCczlTZXBLM0ZiODBScStLeVVyWTIrLzZSMzlRVEVQTHgyblhaejR0dGpsbS80K1NEbGQrWXNKKzBNWWhNMWV4UWpndjZXZ0NSTU8ycWdtTTR1RlZXYnBMK1B3bFRKQ09EUnhyKytoMjNxTDVaZ3RUZkhlSWJKRXFxaWxhcitRc3BTdEZWNW5rd2c5NXlWMEhYeWNRSmpyaE5aNnVZR3o2ZXp2NEE1QTZtM2N1M28wV3p1c3VIRWw1aVNibTBMRDErVEMwbmZ2WDZmYnB4b04xV3hNRUp6SHRFOHBSeHdTcjRTT29LTWhoNVJjVk1jbUJvb3VURk5CTElqdmZTL1RWWEYyc05kL0dxbEo0c0FDbUNpZ3JZQWlzZC95VkZ0VHVvWDRnQjJxWVhsRGs0YXFWMjNsNDV6WUxvWWRzRHlqTThZK2cyN0V4RDdGRExjOGJEMW1laGtibzdoVHJSbkxJMVBMUTI5MGVldjJDZExKUHNIdjBlelJZYnNsWVo5Qm80aEU3YXBDVk9FTXBQUzZ4OGpjMmhLUXQ2SHc4aTZEMVdiNncrd0tSd2xmZVZHTDE0Wkk4VllVZXNzcERZdzZPQm9jcjFJZ3o4WWJ4QTgzanlUZGpJdy9QQ0JVNVpQa202QWNhN1VqR0tRQVYvc0VHY0dpTGZ5QUlXbDAyTFdPaTJXVDZ0bkRabWNVMS9hWWJSQVN2RlhNTkxwS1pmWkFaR1Z0aU0zZVFGS3NlS3AzaVdUcWxHSHBBVHowM2xEVG16RWtxZHBUTVF1eFFDUVRpSnNhc0RjUHFSRHkwazc3VE1NRVNXLytIU0huWDVkWnFCNTd6SnFnMmpEMXFuMldWMHRPc3JQbXQxZlJQOWVWN0FSaU9vVUV4a2QzTGl6TURmZlpIeWdlRk1hUzk2cTRZZWtDeXBWWWJTQm1ZZzB3QmMrUk5SZmJTVVBhcE94U01pVzRMMlRSUS9Ca2RyR0VDZk8xOTdVQS85ZHpCVE1BaEpUTUZUSmp3U0s4b3FKWFNsYUpyVGFKd0xJcmVzdUc2K2VBQ3NUQnl5SUVGSVpRVVF2ZlhETTFuaEV1cUJ3UVhyanpIbUpyeEVBYm1XSThMNXN4UG1PWXIxbE11cDV0eS9mTjQvQytSWENFbHhwbXljN2xPUkM1VndRU0tBQmorT2c1TkFyM0ZrUHA4a21ORTlTZ2NsdEp6ekt6NVBWcE1lUG1EYUUzODdKeUh6SElwYUNmT3hOQmpkME1PTTFGazdvZGk2SUVHZm1haVZwbmowRVBPN2lqeDRaYXRDS1BxUHhsQ3ZkYXNiekhCdW5lMWFKaEFwcnZyY3lwaHBqZ3pzSTN4NHVzUFY2OStRM2FIVXE2VXJ0ZSt6bFFuSnM5MDUvdFlkellsUmFzQys1dDFnWXlMRjROZU0vTlNERDJRL2tnSEVGVG1UT2loUEY3VERObEp2bG94Y01heU5yTGhyR2NzTkFVVDRBWmNDOEVUdTVDV01yWWVKdmdXdkhLWjdnbHFqOFJKU1JkRWZjc0RqeUhvZkVWdmZpNnYxOEZ0Si9rVllzRnlJMDBGZEVHa2RMMld1V0xvZ2VhK05QWWVjelFuMmhIQUZQT2tPWGtVQnIrSHk2Ty85TGRMRStwQmFOYU9OVy9LeTUyNVZUQ0JFbjBRS2VOWXBLVnNnL3BKV0l5WlJxTFhaTE1vczJRcFBhcndLMTVZYTNCaW9QcTlHTmhGemI4L0Rra0pVNEVta25CUkFGN0tZZlljQTdCcmFTY1ZrS3pQRERqNTBuOGkrTk9EZkdDTzUzckJYQ2IwVUtMSGJ6cDdEeGhOVmFIV0tnbGh6N2FWU2xBd3dZNE9hR043WWFqbmRrd0dFTXJJWUYrSitXV29rKzVLNlVIMkwzazBFOXlzbzJZaGFNRDBzUzF4RU1VKzBYOGFtdUZFQXFLbnpCQ2lmTVVEelNpS1NKblJvaWdrbXZ2Uzhqd3d4eE9rcENkaFVKaWZqVkRva1ZWa250Q2duR3BFczhXbUQ3Tk1zOFByUENhUVp3akltQUxVemNYWVdhbW5vREtzU0t1bmxENHc4RTEzTHZ3dzFZOTlIeGpid1l3a0lSRURnOTBtT2VYUzVzcncxUlAwa3lBcmc5K1laZ3F5cE5hUzlvZkhIS2tDd1Z3bTlGQ2lwNHJWSjR3SFdtWEVybEE0THRPUXh3VEtocXRzTk83TDdWVWdVeHIrcGZReVk2dk1ZWmFLWDdXRy9rSk1ianM3N3pJUDFnR2xKbE9oQi9yWnJ1UmduRVlsR2JiS1RGc01QYkNQa0tSb1lJNXRFTUZjWnRkRGlaNGFMcDh4SG1CdTUwc1NXOU9zbDBkVkQ5ZkErRXYwdkZlVnU2MUFCaW5YbktKU3VtdnJ5MjVJc3hhdytYQ1dTYUtrVTBvQ0VYVjNHUGQramk4Y3VLSDc0dGVJRWdXWC95cTRKeXFUNm1ISW1HQXVFM29vMFRQVW1iOERpaUxVOHJtREZPdXBaam5hYjdmYjgvbTgzKytQZU8zMzhMRGR5dUJMRFNhdVhSWmU5NWk3cVVBR2JUUXBRckt5VXJyTS9VVlBkalZLay9UUFpwZEdvU1EvOFFwNDJLclJwOUZNYnRKeE1GTVBUL3RxVklmR1U2Rlo0aVNZTkpPaEJ3ZytxUFFVMnFGa3BIbTYrMlVrS1R2SzJPTWpodncvMGorcndjU3hRaTFxSVFPVHM0eE1hZmlYMGgxSjMzYkQvaHYwMTFvWll3dFR6RUU4TkNOQjMwMk91azNBcGh4NjRCK0owcXRPTUpjSlBlajExS1hDMkp4dVBQQnZvaWsxbUIvVzgxVUQza3YvYkl4NjRKWFVRSGZXY1JybUlrVVR2dlNlUytsZTFpKzdOVHZQNVBTN0loN0ovSlpTelVNek1uTER5TlpMbVNRNTEyTTZGVU1od1Z3bTlEQURNODhaRHpiMm9NL21sODFwVDB5aFp0aWVvajZxd01SeFdobDZjUG1WbTVKMVVFcFhxbDU3RXJsN2VxZCtNb3NvWjhHQ0pjbFlaT1NlbnBrYVJ5TkFaT2syV1lXZm5XQXVFM29ZVFdCY0FHQ1RhamJPb3IweG8xNDZDOGtDQnB2VWpGU0JpYXV5TXZUZzhpczNPUHcxM2t2cFN0VnJUMElsdk1xTlVRUjh5dndtOFpPTGdaRDNyRVlTWis1RjQyaXJZNFhHVXpSLytvU2ttSHZ1Z3d1Lzl1RCtTZVBCTG15cUxGT1RkbnVsWFhyeTZTaGpNdVN1RFQwTUpiSjNwZUZmU3M5V3ZQb0UydnNnWFBkVnNVVHlKQzBGRGoxSW54WjQyaTI1ZWR6c0VWTDNBSlNIQXMybGtyblhoUjdBZUhqS2hqUXNhNU13U3hiM1QzcWxvSXlKazg0WlF3OXRXNVJETmJ4QlN6d2FTbUdtejMxT1dBb2NlZ2puSnBDbUJibWdnYTJISG5pNkRja1VOQkp6Z1EyZXRDaEVxV2tQV085VFd4YTBVUzlJTWxIYmdDL09RZzZEaW9tcmlvRjRpbVJYRndLdG1UMmxkRmZSdDkyZ3VrNTIxRG9ZVGUyUFRNMjV1R2RTNi8rNXVVVjVna3V0bG9hSkp0NHA1b3dOcjFaY1NreWU5L0QveCtQZnhEa1A5bFhGa0dXV2RaNlJOQW9OWlpaUWk1Z012SEhvUVhYT2hzejZIUmtpa1RjNmxDbWxEem0vN0E0dHdxZE1Tc2FqL05GTFBXNlgrNGhaTExVL0VoM0ZlSXZEVGk3cHc4SG4zY0hKL09sNmgvUHc3MXYzNHU5MjdmRE5PU1YrdDEwUEtScEhOYUVIL3BRc1duNzFxazB4eCt1SFV0T1Y2ZkVxL1hNNzZjMXdydnluOGt2MUc0dHB3TkJ2MWJzM0RhYVFMV015MUVPaGg0SXJVNGtNcmU0cks2U2w5SUdvNzdwRGczQ0dzQ1RCcDJqZk1hRGRvTnZMb21oclRJUWUyQ2NOL1NYcFc4RFpjbmVVWnJhYjhHVDBibmRBZVRPRzFBMGQ4UjM4aEVhQ2xndmt2a042cDR3RDQ0ZnJmSkFPQ2VtMGpPSC9CSE4vekoxZmNRMDlmcTNHQ1FEV1JsMVNJL2tWMm52RHRNWVJaaldxTXoyd2k1all4Z3dRZ2VHN0YwSllqUXhCb3RCZFNuZEVmZGNObmJBMlExaVM3THl5L0ZTQWQ2UXB5SmQrdlJBWnFySmxGditRcTcyd0ozYW9nZEI1eFNrRHhQcEtVeGxhdGlSZndBK2JEVGhBQTJKQXMyQWUxQjk1MG9pTFF1aUJCVnlaczloUUVBSnZ2MTczdUt1aVIxRDZvdk1lVE5DMDZNTVpMUklNYkVNaGFUOE5FOGNKaHg2azhSWE5BZVdlb3Zxb0xzWE5LNlU3b3I3ckJ1ZExSV2xXTTB1ajRjbUtMcHZiL2twK1FUUWlGVHFvZ0JRbmxwdHdhdTk4aitYR1dnQzRoK01xNFJoMG14bVZEVWpKN25Hd2xpL1diMU9aRFBOVk1XcEVLWnMrbFpDSWwvOHFjWTlaMHFPRU14TnpnWFppajl1cnJJb2VMMy82RmlSQkt0bDBOdjB0V1R0RnJvM3F6SUJYd3NSUndFRFlmdUxYWjZHeTY1RWhqU1c3MmJXRE42VjBrZmxySHJDak5QR3NaaFFuN0Njck1xTFYwZjlnU0NoMG9EUUY4enR2QXczSzNNUTYybzZIUEE2L3ZYY3dFLzI2ekFHMHc4QUxraU8wejk1c24wSHNSSUxmWUZYbzRZK3NBOFVFb2VXMlVIMmpSdmRIY2hVOVBtM0plOFRNczBpU2Vjb3Z6UVo5Zlo1Zzc4Z2RJeHpXaXZ6bE1MbmN2Qm1lZ0FnOGxNNFhoUkhJa0tvSktmR2VTK2xlMXUrNVJWdjYrU21EOENoLzlGS0M3ZEQzM2VGOFlzKzBYajJRa0VoNVpPc2hhRTk4YjdFeEFnajhQOFNQMGVFbzZhK2VkcUIxQW1IZWQ4YVlRTlV5YUpHZ05XTS9sOWhBRlJQc2FoQVZRWEpvb2tTaGh5cDZSSzJwQitCbURrbmdHVjFqQ1QrTW95c1kySTRvQlJNczJWc2x4aHBZRWcxemdHZE5qRUFHRzgwUmhKU1YwaDMxWDNTRHc4aUg4ek5ZbzI0dmphdUJWSW85eU93c2YwTVd2RHVKWWJqbFNZYUhtZzhCR3g3KzVJWFdnLzlzbDBkcG9wUnF5V3NSeFFrdUs4cGVpcmdsTGVJSnRFaUVCM0l1dkFrVFhySGlHU3F1b3llc09IeWV4M2lBMzdVaml2TldGYlJyMTAxeXFqV1BDZmVyN1F6V1JMS1d1elFlV0hmb1BjVklxTG9lc3BUU1F6eS80SmxnRytUc1V6Z2FxUjVJU29TUUdPTlZqcnE3c05ITnZNSXhUSC80c1FUNlRpaXFIMytLNmt6QWdYTDZHUVYrcEJ5S1RqaGJTa29Ya080VFByb1pYRU5qZGZRTStkTjNJUDQraytsTU5XK05WK1ZqR2hRem1qTWJ0NkVhVXBnWXo4WEdjMWdSaVluQmVoUGM0Z2hrU0dRRXpwTG9VcnJNL1JWUDlMTlJDaVR2WW5La2VxQWhMdXhDSHVKeTVwYUNjekdHSk9VVXd5SU9mQVR6eHNWYUlmaGVGUFh4WXIwanJBNC9lYmhITlpJMVFZd2RMa1lBRDY2aDRUcDZoZ2JUZHpoaloxVmR1a2p1TGR0ZkVuMC9yK21kYk9pQmozMU1ZV0pxTm4xOUJxOFFMbjlpQVAzaHFhVXh5SkRNS1FDVTBuMEd2K1FlQlMwYlduc2pqeVBWQXkvK2VWMEw1Y21pOEhtRGQvNTh0T2w1eU5IazdCVmxJMUo0empSdmVBTjAwL0VES1lDc2NpVXRJMlUzalNoMmdvaHN5R3lFeGFBTG5OOCtFRlJIajZ3MWZvS1JwbEFSNTlmZW1QQ0RqN2VYSFZKM05NNkZSdmN5c0orZm9vWXJOdTREcUFMNkx0d0RCK1k3djgvSElJTVVpVzRYQk5FaHBXcDZrUDBMSGxHTGU5aCtEa2RqMVFNTjFHRVNBZXQ3U3lyREN5bkE3bzdVZEVRTEEwSVF5WDcxWll3MzhTVkVuUlJBQnJRTHh3ZHE4TVZlME9TU2pJWEJUYklWeHdScDlHVElIRjdQYUR4QXBZYklRWVVORFcxQUlZUFFvVm9lZW14STVyc2NKbHl2a1ZsWWV1WnRGZzRjcy8wanJJMjNsa1Z2NVF0RVR3aUNUS1k2dFBRZysvb2ZNU3paT1dnL2laK3g2b0VqNFZZWVFRQWhka1hEM0NtL0kycU14RVV0Q1F1QTFqekUyS01wS3k1TFJrVWtNTGZ6OW5yWWtVMEM4T0oxM3gydTI3TXdVRVJscE52eXlYKzBiYzIyY3prOGVscW9zZTczVUZXYW5pRmR2NXZUZUlDV3JHc2xvSVgzR3pzS0VYalBEUWlJeTJHQ25XcHNOeGl2YUgyZ3dyRGczTVFLMUZCbEZUTG9weVFuRUZOUEtYMW83anZ1YUdRb1l2bEdMa2VyQjU2dWRqaXFMMkFsM2xIcDBibGxkeEpCM0RCdGxZZGtpNllqb1NKalpZQ0M0ZlRNVUp6czQxRENTUkloZjNSWkVSN0t1enZNR3c0amx3ZzN4QWg5R3JMWjlyQ05HK2xKRUpTa3g2OUh1MGNjWnBXRkRSazlZQmZCT3JXOVRtZFVtejFqQmpqYjk0bi95R0lLRTZEelR1K1A4TGtNOVJzYUdyaUI3WUo3YlpOVEFCK3RGZlpVMENpSm5CQUVtYUdVTG5Pdi80bmkzd1hNYXJtcy9PaWx0cnF4K3g2d1hpT09QWTRkWTdSZTJGUHRhSlBOSUtTQ0NoUmk2UUpqYnFFTVNEQVM4d3FKdXFnTUhnalZIclp2ZE4wZEx2Z0hEMUJqbjVKMVU5aE9xR0ZkN2hsTUJxeUNySVp6OXF5SEpEMnVEdjBHeWM2YituclpYQ3JxWkw3dXV5dFlWR3owZEE3Sm5VQTVxQ1dMQ1ppQkJncTdxWFdQYitEVE9WQWNHWEd1UVFiMW8xMHZEV2loeDFKNnFzeWEzeUZtNlJtMXpOWHA0SmVzL3VpbFhMSEpNZDU2Z0lLWDh3R0ZwUE5PUmI4YzZaUEw3cHFSR3c2UmkzRkIwNy9QSFRzdThid1N4eWlxMlFzeW9pV3RCUjhnKzJhTFg0WjF1ejNRUVZhQ0NMTlNmVS9SZzFQd3JNWURrWFM2c2txQXl2bnFyeGt0SFNEQ3pra0drK01CUHF6dC9KcjJBRTYvODkrSStxcVFRVjNtTkpjb3pnK2w5RVNSTmIvQ21WVXhlSFhXNkdNbW0yWDg1MEMyWlBiL0pQV1FyVTFKSU1rUkUzc2Nlc0I1S1RIUjRZaWFhVWhoQzFrRkZsRlBrM0k4ZEo2aEIzV2lVSkpSbzFOZmJQYlhIWXhtTUgxMjEvMFlCVFFPRTVXOEdtUm9Wb2puQUZkdktkMWwvSTRibklLa1VUMkNMeGhVSHBMMUg3MVVON0dZZXFDWjJPUGxqdzlhOFFuTitSWVpyZUVYcmIxSCthMVgxWkE1NVdRL1F3OFNJRkNvcGZ4MStjWmhvdEpSZ3d6NkRwcUNMS1dyQkt3dUVXVytINlBNQlljSGZ6YTF1NDF3VXZNaVEyZnNsSm9yNVpVdnBoN1F4WlZhRW4wdVlTdFFBSVBIenRWelRpbTJ6bmJIVVR2MFFRQ1hlYUNwS1pNV3ZTYnpKdll0bnFIbmRjWkRSSDMxaTFHWXFMVldJWU5la09iNGxOSlZDdGFXK0Z4WUV2RDJ2TFRNUnkrQjE2a29DakVZR2NuRjFBUHFNRGxwSUtHZWx1TmRVa3ppeHRja3FGaU1oVzhSbUM0RldKbHdjVnhWbDFNb3RPUmJ4Smc5UTg4SEdnOThERTRhRXdkTzNVME5NdWhrZXJvL3FyaVVIaFZZOVl0bndwSVVuQjhzMGR6blFIdU0ydGRjdTRUWHZaUjZpRU1QTk5YNEZIbHpqL2VUMlh5S0N5dVdHWDQ2SXl0OWFMclFLcTBUTjRJbW51aG9zcDFJRDVZVkd0RTE5czZiTENZamlhcENCbkgyZXoxc281UWU1bC8xTXpKYjcrdUdyTUwwNVUxZUl6NTZDU3ZLUHkrbEhpajBJSHdzbkVqRmVqeGlaVjcwWGlUU2kyQWVmRnNxejVPYWdxMkVaZ0lVd0lrdk1HL29sWWUvcWZZWmVyRHhRZCtyZEM2Wm1NRmtMQWsxeUtBS2lURWRXaXFsRHptLzRBNEhoV1pKNlN4aXJ3MUczNWlQWHZSNi9kU2wxSU5uZDVybTBhNFMyT0FMVnFWSFg2V2lHbUhmd2lIZ016RDJQaTEvSEdZUTlCQXkzbDV4MjlBVDlHRGJuMmM4d0VJMTBLV05XY3Q2NFg4Tk1wZ25vWjFkemFWMGwvRUxidEJjVGdoWUpXZW9IYnpwZGN4SEw1VXRRTGFsMUFPR0hxUVpoZHlKc1lLdVBtMkRnSGlOWjJjTXUyVEVHVFAxTEFZNWt3TEl4b01ZSTZpdFBPM3Nhbm1Dbmc4MUh2amJNMjNRT3ViVm13cGtVQkZKTVpBMWx0Smw3blUvUFhmeUxBWEdFbENTSk04R3pFTHFBYnRkampWcVdEaWhPRzVKUFlpOUhxVEFhR3FUSnh0T1J3QkN1UkdzcEFzRWhTanJRU3lWbTBUQ3A5R0RQcjVRaU5ONW1MdGtDcFBSYlZRZ2czMnNlVmVsOU5FMGZYQUJYRkx3Rmg1R1VYcmk5WWpCdDdDbGFhQkY0bTFUUi85ZlNEMlE4UzdrZ29hZklOZHNONGJmM1pEc2daNUU1K0k2MTBkdGFOTUp2UVNWTTlyZXlncmhJdW13eEU2bUJ4Ujd2TWZLMXZyZS95bE14bE5VUkFZVnBEWWlTdW5qU2ZyY0Vqak5ld0kzaWxEVW9uakZoU2pHRjBwM25LMzJ6VUxxSVE3Q0lJZkI4RU1aeFM4d0E5RHdKQjM4bFF5NXJsRExZQ0lmMlBqaE1NVytzdDhuWWdueDdXWlF4VlI2VVBiRkh2S2czcmMrSmpBWlQwOFJHZWhjRVc0S215aWxoL2xYL0R4NFlxT1pvRTlmUUpqQzhZTVZvUmtjQ3Zmb0JvWUNDNm1IdjBOdnYrc3hiVjkyZmFBZElFUjJ2Y052YWNWTzhCbCtKbXNYRzFJREZ5UHZRTjhFS3Vnb01ZWHZsVFUvWUJvOUgydzhBSDR4SmlOQnBldzZNakJKcUtHNFV2b1VpajYwek9TdzVBVStKYlpYYkNYZ0ZEU25BN3VVZXZpb1hrSVFBeVYwZit3RzN3Y3RHL014OUh4MGY3VHhBUFpTak1sOHZITk42QmZIRWoyMFVrb2ZjcTcrYm1KWWtyL1RCeGpwU2xnSjVIVjRjZjFuZ2ZwSjlZQ25VZ1duODZCZHpBZkpuQWhpL2gydlo5SDF5MysyOFVDL0J4Wmc0bE0veHowNGlLcHpWVXFmZzRZUHFRT2tUUTNDaEdSZVRzY3ptTmJ5Q2l4Z0xJT1dSYkJFZmR6VmJKbUVQTy9jTlJueSsrWm44UHdDSjVpT3JPanBNQVA0N1kzQmtwaUxVSnlkdGFqY1hPMU1yeWZHWkhwZHFaSVEza2dJOUpDemxEN2tYQUdzMTkwQUFBR2pTVVJCVlAwZEtNSkh2eTFmZUhqSERzNHlrV3JCUHNXV0dMb3Nab0hRZlo2VUtXd3I4ZjRIZWdWUi9rM3JnVmI2dzlESEJoeG5zQ3AyMnhqMkdlUVIvR3I1UmRvTWRjNWNCWmhOSVNZenRnRGFKeUYvUXdPbDlDSG42dS9JUHZYRzViVGJoRytCRVhiejJuMmVWUC9GWm1MMitsWDFnRWZQTExvSDRYTHZYcUoyNWh3cnI4UUUvRGxWOTVUUzUrVHp6WFhSS3Y4MGxlQ1hpazB4MnZUQXIyZjRQQWxSK2xuMWdHZG1KdFRsbXlYbnpjMi9EaE9RczFpY1BXNUw2VjdXdGQvU0lQYkgrY1Q3SUxnT3NKRGU0ZGR6Zko0RU5mNnVla0F3WTRUWExudFAwdjhxVEdCSXFGSEpVdnFUYkgxVWNUN2dlS0pPR0lvbFhGVjBXdGkzbU9YekpFQ05naGxxejMwVXRMTVNzN25PdUFRMEsyWHZxK3hGbUZ6bytPODhXNlgwZk1tV01pQUF4cCtKdU0vemVaTDVGUlhWS1J4YWIzY05nWWJBQnlPQXJzQzB6NEVpcGk2WHkrWjBNekhVdy9HMGdSZFJwdmFpSWRBUVdBOENzR0NLenNYem55ZVJVekU0TW56M28wN0dlcnEvVWRvUTBCQW9mdlNpRmZiVGFNKzMrUTBaMkRIRnZ5RFQxSU1QVWJ0dkNLd09BZjJqbDlXeDB3aHVDQlFRK0ErUFNzVzJKOFJJTWdBQUFBQkpSVTVFcmtKZ2dnPT0iCn0K"/>
    </extobj>
    <extobj name="334E55B0-647D-440b-865C-3EC943EB4CBC-34">
      <extobjdata type="334E55B0-647D-440b-865C-3EC943EB4CBC" data="ewoJIkltZ1NldHRpbmdKc29uIiA6ICJ7XCJkcGlcIjpcIjYwMFwiLFwiZm9ybWF0XCI6XCJQTkdcIixcInRyYW5zcGFyZW50XCI6dHJ1ZSxcImF1dG9cIjpmYWxzZX0iLAoJIkxhdGV4IiA6ICJYRnNnZUQxbFhseGhiSEJvWVNCY1hRPT0iLAoJIkxhdGV4SW1nQmFzZTY0IiA6ICJpVkJPUncwS0dnb0FBQUFOU1VoRVVnQUFBT3NBQUFBOUJBTUFBQUMrUTRQVUFBQUFNRkJNVkVYLy8vOEFBQUFBQUFBQUFBQUFBQUFBQUFBQUFBQUFBQUFBQUFBQUFBQUFBQUFBQUFBQUFBQUFBQUFBQUFBQUFBQXYzYUI3QUFBQUQzUlNUbE1BSW9tNzNXYXJWREx2ZGhDWlJNMzc1blg5QUFBQUNYQklXWE1BQUE3RUFBQU94QUdWS3c0YkFBQUV4a2xFUVZSWUNiMVp6MnNjVlJ4L3U5djhhQ2FiTEtVSTliSTllS2owc0lKYVBEVTV0RkFVT3hGRjhPTHVvYUN0MmxSYWhKNnl0Q2U5cEtVVkJNRzMvZ1VUc0lYaW9lbkJnd2k2RlJIeEVMT2dvQjVrcXp1TnJxMzUrSDN6ZnN6dXpNNTBKcHVaQjhuN3Z1OTg1dnQ1OCtiN2F4TEc4aG8zei9KUER1VkZabmd1bzMra2k5L01PaC9oTVd3MVdXRUJMVUZuNWNQSjJCVGN1OFExaVg4RjQzSWxKMTRITDNoTUhJSWRPYkVXNGE1NVZEVmNvVWZmem9tMmpqOGwwenJ1MDFIVFR4NWpHcmdqZWVaQVR6ci9JQTlTeHZZQThvelpySkNjUmo2MGpuUmdJcHNBK1JSdjVrUExvWSsxREN4TjlQSmhuUUk2aW9uZWNtdXZjcStzeVV2RXBUZ0tKTllhV1JOSysvTkFSVEZad0NHenlKaTlDajh0QWFlOC9KZ3hwVEMvS1lKVkRmanZXYXV5bXV0NGFFeHo5RlVJRzFWV3dncitNcVk1L2pGeXhzS3FTTVJxMkNhV3RDYXplWDdnYWJ1aUJPVXpTdGpTUkpRYzcyazU2M2thcnFaWXpwR1dMV05KOGw3c3JZcksrNDNleGI1bjNHYzllWi90dnFHVlk4MlBuK1hYdjFZVzl1QmpUM29GclZseXIzSmY2UzhEM0N0T1JmU2xNQllsOVlaUEFDN3dvalJqZFVVRFYzNFNoMWtCUFhaQU9mWUVqbGVzTnA1aWJPSEROZmFkYmdWMlRrM0dlaSt4Z3FNUGw1N215Rkc0aDhuaSszaGFGNGEyb0o4aGY1c1VXZXoxOFNPNmh1MG1XYkpzblJ0dW51SW56MVJJUmVmZ3ZpbG14b3A5VDhGeHJ0WmhvdS93azRwM1BmV3YyN3JTcmZySk9HeWtmdFhUdFhGQzFLUVYrR0VXeGliUmxEbitscmpKbUNKWDhGcG14aHowUmNwZUdQRzB0emFpeHJjajlyRUpuSlBxR1MyTVFNMnBNNjNENjJZNThGOEFaWkV1YXJRQ1dNYW9jZEZ2YVNxR3RuNUYzdWxBK0xKNDJrYkFGRFZla1VQY01qd08rQ1YxUmgza01FQ3UrSktjMjZLWlpHei9RSFhVOE5PUnJONFhsWWJKbVFOTnBTbjViY1V3aHI1SWRNNVlVTDNIRDVVZ0pOVzZPT0NTVlZNRFFpWksra1Znb1BjSW9aSXJxdEpGdkJ1Nk9tN0R0OCtydHBWNnlWMXBydWpRT29ybHM1aDhOM3RRZ3FpSkRucXd1anZWUkg2c2sxK1pKK2ovS1R2ZFMwVXdHanhKdEd2ZXBjOXRIQnlOR2RUU1oxbG5jTDFEbVhweHlvaldyZSsvQUo1TFlHTWRTVGIzU0VPYjlMUnk5RDU5SkpnQUt6SnNrMERqTUJUOTdyRmpQNy85MWJ0eEtQOGE0ZjNGenFWdVNoZXhkeWRzZVRvWG9XOHhuVGQyL3FoMEo3M1hPeWtNN0ZMWTB1NTFKNU9Jbk1KV2YrbUg4ZE5SNVhZaldHOHAxNWxDRUxZVDFsRFlMb2ExVXBPaTNncmFLRE9qOU92bW5VdzBndGRUMUZzNlpGM1JnbFpHcmxkTUo3SWV6cEVwNmkyRjdVajdFVW9LVzVsS21kT0pnQ1JTSjQxRGE4TXpaNXRkMnExRTlpTkFiV05IQUFwL1JNQllEUi9SSmFwWHFrcVZ4L3ZLcncrNTFJMm9FazQ5aU9paEtYN1VIeGptb3BCUit4N1drMnVxbDBWNnkxNGN2bXBXVlhqYjIydDZpM29VMHR3U0s5RCs3eHJBN1g3RnlNTUNIWXB3UFllcnA5WE4rakFxK1lvQ3Q2SFIwL1pWTFFabjhtQTYxUUplVmUvMnhyaVoyZkd6WFgzYlArOEFyK00xNWFVdDJxWEFXSFlqQUVpN25ET2ZVRC9GRklVcW5pZkR5NHYwQ1NRSWYwelFkY1Z2eE9xcUx1VThUa1FqWi9Bcll4Zm9Qd2hGYksxWjUzZWhzU2xobTV6cWc5TTRIczNLMkVYMGJieEZpTmZnY2tTR2Q1eUp3TFVMd0hVT3ZCTlFCNWJ2L2U1KzZhbGU1dGVrRUFDa1hsNzZCU2ZQTk9OdSt4L2xHT0kybHlpTUFRQUFBQUJKUlU1RXJrSmdnZz09Igp9Cg=="/>
    </extobj>
    <extobj name="334E55B0-647D-440b-865C-3EC943EB4CBC-35">
      <extobjdata type="334E55B0-647D-440b-865C-3EC943EB4CBC" data="ewoJIkltZ1NldHRpbmdKc29uIiA6ICJ7XCJkcGlcIjpcIjYwMFwiLFwiZm9ybWF0XCI6XCJQTkdcIixcInRyYW5zcGFyZW50XCI6dHJ1ZSxcImF1dG9cIjpmYWxzZX0iLAoJIkxhdGV4IiA6ICJYRnNnWEdKaGNudDNmVjk3YlNzeExHbDlQVnhpWVhKN2QzMWZlMjBzYVgxbFhuc3RlVjlwWEdGc2NHaGhYMjBnUjE5dEtIZ3BmU0JjWFE9PSIsCgkiTGF0ZXhJbWdCYXNlNjQiIDogImlWQk9SdzBLR2dvQUFBQU5TVWhFVWdBQUE4UUFBQUJtQkFNQUFBRC92a1c4QUFBQU1GQk1WRVgvLy84QUFBQUFBQUFBQUFBQUFBQUFBQUFBQUFBQUFBQUFBQUFBQUFBQUFBQUFBQUFBQUFBQUFBQUFBQUFBQUFBdjNhQjdBQUFBRDNSU1RsTUFSS3NpbVdhNzd6TE5pVlIyRU4wWnlLYk9BQUFBQ1hCSVdYTUFBQTdFQUFBT3hBR1ZLdzRiQUFBWGdFbEVRVlI0QWUxZGY0eGp4MTEvWHU5NnZiZjdkcmVVUnFxUXNGRlIwNGowYktxcVVWV2FYVVJRQ1pSNFVWRlIvOEVtaUc0cmxQcTRRSTZMMm50THFSSUZRYjBRbEJRVXpvdEFhU1RVODBwVUxYL1ZWb3NDVklBdDh1T2FORGt2MTVDUXFqa2Z5V1VkWCs0OGZMN3o2ODJ6L2Z5ZWQ5ZTczajJQdEg3elpyN3puWm52ZCtiNy9jNTM1czFhMWpnY2NnclVEbm43eDgwUG9rRGtwQS9FMmJSUHhqajVrRkVnZTY5UGd4UC81NU14VGo1UUNuei84VmZZNmIvbFRiZ3pWRU1tbTM2VE5jSXFvVENNZ2ZhVEF2WW5HUStmUjZXVHJWQTFwL3dtc1dVbHJvYkNNQWJhUndyRTg0eWQvTFdQL3V5L3NUKzByRklvQmsyeU5kOEdUckVWMzd4eHhvRlFJSnBpemUvd21oOWltM01zbENxdHZ0bW5xWmxRS1BvZ0dHZnRMUVhzREd0dlNwU2x0NnZzY2dqMHN5elhCMnErenhUdlUyeWNOU3dLUE1oYysyZ09Lbms5UkVYbm03VStVSEcyMVNkM25MWGZGQUJYLzlldEUxcDV3MzN6amFYNnlXbkx5bHp6TFRuTzJIOEtwTmkyVWVrU1k0dkdxMDkwTm1DYTFsbmFwK1E0ZWY4cE1NTlkwcWgxZ2pIanpTODZ6VGI5c25qNnNiNnF1bS9SY2VhZVV5RFBYamR4enJJd3krSnMyeXpUSGJmWlc5Mko0NVNEb1FCbTdicFpzODNDTElzYlFibzJaUXAvRS84NHZ1OFVLTEVPdGVtRVdOUE9zdXNCRFUxMFlBMEFIMmNQandJUnhqcHM0MFlROTlDWW1VQlZPODJXaDlmb01lWkJLRERQT20zam9rZHU5OFpWRC9SUVRySVR2WXVPVS9lYkFwRFRIYlp4Y1RtNERkVkFNVHdiemcwYVhOVU5DQkZaYlczSWJuOGszYlAvejl6aW5INmlaMDUzWXBTeFR0dllXZXdHNjB3cGVncTlzTnIrS1VBOFh6ejlkeHJRWmxkMGZCd1ppQUoydmxWc3J2RWlzNzBYSmcrdzV0MUY5cFZ3V0dOZHF0ajY1eEFsUGZ5Ylk2MVY5Z01yNHR5WGR4MmhWckVaQXM4WXBBY0ZMbXpYWnFUMm5HYTlWaTRmWUsrdldWRkpiTHNIQms4U2ZGazcwSmtSVDgzNVA0RERzcGt1dzJ4THVkWjRodFU4TlkxZndsSWd2MnhOU2h0NGliM2RYV3FXdFVuUVRnZ21wTkxkRUo2VUROdUo1ZXZaYjV6WkJpL24yY1BZWEpvMFhLSFZNSDVRVDF2R0w1d0NVMUNDRTFKTVZuc3RUcXZzTlE3b2NBb0graUtkTG1zckRLRmo3QTBYTExPTytESFdoRWdwRzU2eGNxamREQmZOT0NZcE1BL2F6a2lQWTc1enVjTkozY2FjUWlpUkFKNE44a1hHc1hYSXdRZjdtVGUybENPOHdpa3U4Rk9HTDNTSkpRZERPb1lXRk1qbUxLc3VOYUVyWStPYVBGazF2K29relNjNnZCb2FURVd3ajdnVFIrT0NNYmptdWJZQW9nbzBzbUVBTG5qOW9xckc4VE9JQW8xTnk1SnN4QXhjRWVCUjV3dXlITktXUlhTR1pPYkNkWm51OTRDRHVwZko1Z2V1MHVzR2k4dGJsQXBFa0I3UHRoWVZpTFd3RXp0T2w3NXhJemF0UklxQ3dKZzRhVUdKR1cxM3dWY0ZTbE9ZcEZnMXllUCtQOWhJN0dHeStjUExuSUl4UTFNcmxEalR0YnhlTUlSNUlNSXhnS1pBOUVlV0JXOUZoUkppVEswOHA3WGRWZFdURXNweDBYTFdDTEJQd0pCNHEwKzJYMWFCNVhUV0xUeTI0RmtwVTVMYktBMDZqaGdVbUczQUR2S0d0cHl5bHBxOTA5cTJtYjIwS01zNm10bllYbGlaQ3RTejAwd1hJQXV0ZWVyU3BWTmFFQmp0NllnbXVreXBSSmMwbURjdzQyUzF0elBKRG9RaitRb1Ntc0d6cTc3N0JrTzFkWVdLUkRzdlZ5WkxuVnRFc0tEZHZWOW81Y3Ewc2JUcDNTYk00c3M2Qis1cUhqek9TWjFyUnNwZExPNWV3TTBvdzQ4WFRFamM4cEUwc1kxcWZMZ3Nqbi91VW1lNFdKT2tVS3pWeHJOTElyZ2pLL0tOeEhrcDZXYjFqa0VYdXl5MnJLZHVZcXoxWjcxQnpkVHVXZHk5Z1BQTzRnL2U0UWtySnJaUmpVYzlUYjdqRi9ldm5TVXBBVlBkSnV1Q3RzQXNtN0VubERubTN6WklDNVBGRmpSNDRNd0h0b1NoaXdWeXBpeDVYZGUwRjdOT0gwZUNLZENROUhXNnBLVzFaRGd5R0RzZXZCNkNYdmV3RkN6ZkNtNkJaWnBiSEJ4cVliT2ozSmpGSFFRSi82b01hank3eEYxQ3FtbkNCcTIzSG9nVlNEd1dOY3l2amNCQzVIenBRSzFNUUtQc2VGMXNFR093S0V5cU5Tb0JtY3FmMWdjYlA2eFJBa0xXV0xvNFRIK3Y4TFR6R0RLLzlHajdWL0I0L25QdDN5RllFUnJldzNnUUE0c3l4LzVZcTJKWjhUdWRsell0eTM2ODhmS0t6TUREOUc3eFZIY0JwNEc2WUhUT09CSkFnV05TR01PM3dTRm5tNy9NbEhPcmJERE0wZlBUUHZYMzJKdjRjUHZqNXlEaUo1dTNQc251MVhWVW1jZCt6cm9ycHZQM1o5cTFhUEdsN3phdzlNcWMvUGU4OFRteDZhUG1xS2FsSC9UTEdBNHlMSFhyRVpVMWZ2YW53SVJreXJ5a2F2a2VLNk9XYkFWakhkWFF3blRtRFN1MVBkdGVnMS9zYXJTQnlWaDEyUXJKakhRZDhpN0hpK2tKbGl2alM1Z1p0bkU3Zk4xemhwYU9lZGE4S0wwa3gxYmVaWEZDRy9jYSt6Z1NqZ0lUa3JWeU04SStRL3Z4c3VpQ01ZdUwydUJPVkt3cTQ3N01MTHZ0QndDdHUyeUYyTjh5Nm1WYTBrZXVnYW5YYU94TXNUZk9wQ0dydFZTZ3JVTlhnLy9uL1lESnNyY0pTOVRZdHNwcWtVODU0ekFBQlNhbFU2c3F5RHdCWXBNbzVTR21IVjZrcWkvTDFIek5rcnQ4V1hhbWhzUUZ3MURMR0tPQ0hHZWNWWUNKWGFldGhTUmlVNnpKdDZBTkNXR2Mrb0RlV0xTc3ZERE1KNjhDWG9ieHFROUZpWUdmYzJJV1k1bkNXYml3YmtVMFgrS3VuRTFwRnRzWUFGSnFsOFN3S0JnckhIaExOblFieXE0L3M1N0RTWTRXNVlDSmEzakVkUzAwbzVWcXdIQUJpMkdZODhZa3RnQW9RME9KRnBVd2ZvYWxRRnpzUGx4Z3NKMFEvbXNOK3hFblZPR1VtcC9mM0M3UXhLS0xXZXoza1Ira1JpQjVrWjExQlRXbHZjN3prUDA4YzUxVXdGc1hHamNtcHUrVUlaeXRvdGJtc01GclZxekpaM0hVbE0xSzVIL1NPYmxHZFpzaHZ2b1Y4M1hrNGxPcnpmZDFOZXFCMDJ0ZGFRTW0vTnd0enBtZkQxR21TSVMwRzNCUVN1QWxIY1BFRThiMWI3SUtuZkNLeUprMEt6ZWd4TFMwOHVZRWczQytLbmo4Z3ZObXpIUlNsUVZldWJkdkRDUVliR3JQRXVNQW9yMzZNSy9nd1d0dTh5UHlIUFZEN0pSaU5nbUVKSWVBdEVpN29DTVhpeGViamt1SWtwQllzRm84WHFMQlcyMmZ3NGxteHY0N3VPUjV1bkxsTjFwQ2ZCSzRvZlhzSWgzT2kzeVZmUTNDYzl1NlRaNzZtQlJ5TkM3VnFVdHpLdjRBL05MLzhNZFAvY1E1dHAyT09paXVRa1lZVHdVeDlSZmNUcE1GdlNLaEppRDBjVDBUR1ZmSDNLRkcrOVVuQ0NMQ2ZnRzIyTElFcm9vR1FLaElYc3YwRVhza3JxU25OSTB3QlhoZjY4elZUanRxTDY3YjJQNkVGYTFxMHZsamlSYlpYNncyZjh6MVZacFY0NWpjM1o5bDdhK2grSVBzMDRybTgwS29IeE9TZDZyalE0VXZndUlVN2s5YjFoZU5lcVVWVnhJemxwaW9nL3ROazUxdnY5ZDVEWHRjN2ZkNnhxZjhwcW1BT2I2Z1JidzhZNElKSWNhY3hqZFNrVGlaS25vR3dkaW9VUFBLYVBTdW1sbGlyVFVnc0Jzd2tJTkM1QmJudmhYbGJLQUZxMW5tbWVQT3E3ZUNWOEIxcnEwVVNsMjBVaDdBVnVld2RUM3h4OCt5TTMvNUNmMHVJcmFVN2xMdnV1b1gyVk5pc0JCZy9IanpkL0Y0NGRIMno5Q3JDZ1V1aW0wSDFGSXJlRmhzb3FuRTR1c0tjUFNlNXpFc1lhRG1STXNLa3RuRTR0b3VHdnVjSENwV29SVVNTMElLWGFMZ3VoVjlUOTlpWldGZlNWbGJBTU9uMXZzV29FejFzWVVRV1hGaStLZDBJY2RRdXpyUmpHUmd4K05JRjMzMU1xMk9wMERtWGFaVU1pVE1ZVWxwSXhSU3kyaU1vMnpZcXB5OHNHOEZGWGZXMG9qRGFPUWdUSVMxUXpKYTFDVWdWeWI2V3dJcFlWOFJKQUxwN3VrVEZPc2JKcFEyNVUyYnBIbDNTaGN3SEdRNnpZellRaGtVYUxMVzFmREhBazJNck52Mm5jWGZlNGRmZUtmWmJJckhhYkxDWEpCeUpzL0VySXM2dTJKeFF1L0Z6UWt1ZEZicnZzODI3cUVYTkdGREpwSnZheWtuWDNvL0hHRVVTcTNhd0Z1MjBodlNTSjBXSnBGVTRQTjRtM0tuYnRCZEgzT0NtZmtOSUVUdkJGcW90V1VlZzhTV0JCUVpRLysxd1IrL1VPbW9QVWIrbTRpMkZyVEREeElidk45aFFJK1ZXMmcyaU1VSkFUcWhoQjhjeitCWU1kMnY2cWdVNmtVeEh2RkdicytnSUszbUdjR3NCUmlDNTdkMG1hQWJlNmE1VUl0em1aUlJiUVdSTmdXR2twWkJHdU5RSStDWWI4aDExRndnaVloTm5oTThIYnlSQWxidC8zU0FoM3VGM0ZxWGtIT20zZHFyZEY2b3hySnJGVVByQlJ5Smg1ZVpvNUlEcWZHbWRYc0lWWmdWT21OQmlJdDV0aEp0ckxrdHl2Yy9oVi9pbjU1T2NvV3NWeHRRYXpXQm9hNDBuWXR3dUxHYmZUbmNYdXlvT1pOREFnUk9rcWZEZnBBQ3gxWWpsYWNQK09PNFVqNFdaSmc3bkxmbWVZQUw3THRPcFcrTmNvMGFsOE9pMFA1MnM3TmZQY3FUQWtBb2lFRVhaejlLL1o0QlZkZTcwVWFpamtiWkZzVVhhQUxBZnBiendOM0hpckVjNVk5azRKS21yQVFPN0ljdDJjdzhIN0E3YWpNa2dOQ1ZLTDJrWXo2b0dueFMzU1lYTkFSa24ydjJ0NmV0K0tVMWptMTFneitpeC9tNm1jZjcvSHdaRzRrSXNmc0Z6QWZja3dlVU1DVkh1Y2pzL0kxeE9XMFZMaU1EdXhuMFFOQnFEVjZTRFo2eTh4Kzc2RGRLSDZJdkpYY2U0bnlTcGJyc2g3QTMvQm8xeDR2Y2JrTEtrdUVhS3daSjBBenRCc0lDOSt1Z1VjTndvNlYra3JvazVtMXBHVzNRTXM5VmF4Z2dtN3RzM1UreVNtOE1FSERKM2puaFVvOXhGYU5uWFVGTlo1aW9VaGlGd3dPb0pUMTE4NjRxZmxhYW5QNVlMcnlldG5DM3NCb2Uvb0REenBrUUU3Vm5OZXBhK1p2U3lJYk1FK1BSVldzd1dHczlDNFpPL0laeUpIU1ZnS0dVNjBvY0lDSHkyd0NHY3BFZncxZTEvV0FsQmwwRndHTXBLc2JnVmlNeTRnU0srMmdSRGtQMld3TzBlVmlnK1h0OU1SZXVHbG00NjFxOEdXcHRTaVlaWVA3UnI2NTA1RDMxcm8rNU5PdklzMUJMSjN3blNQQTdsTXNKQWVYYUQxWldKZ1VYbHhCNTVaNENPam1tWHhDS3RqK0t5QzNzNWUvMEI5bWYzQW5qTUplM3hyaEhGbWtOREltOUxBR1BCWmtjSmtKbjNYemp5cDFkMU5QQ20wY3IyajI0UjhadHFtNDlkSEd5czY2QTk0VHFMOUJodldwLzcxMTNNZmFaZ0VJamxWMzFtOGJtcGlMSlBHbGZKRnkxRnV1bnlEczdxVTFhbVRGeDZ1Sy9RdlJWT3VIayswZlNQaGtESkpmVkdnY0xhcTJCOHlzRFlDRFE2RC9LQXVpNUROc2pNVHREOTJQV2J5cWVYVFJ3UUVodGlkZVNrbFl3d2NSQzNRRHJFMVhsVFpBK0xEYkJkaHBQc2JZb2l0V08xc0RDVDdBVGxCbHNGRis2OU1oUGYxenhmQ2RJRHFUTWl6NjExc3gwQ0trTjhWNVVTaG1MN1MwVEpDQitBQ3pXN2taODlIVkNOaTh1dVI3UTJsN1pSYjF1N0pWNzZOUEtTdVpoV2F5bmZYVjVnSDd0UDR0ZDVZSUJtcFJObmR1NWpuZmNOZE1BL1Q0MG9OcWdobHJUR2podml2S2dydXcvaTEyRE91SGE1ekgzVHJHZ0ZuZm1NOWZRN013NkN1OTY3a0t0S1Exc0I3bHBQUjNmZnhhN2M3ZmtuaktyWC9hMGFvQVhPc2kwTWdEOElRTjFYVnBZc0NxMUZueDlnZG5MdldCeDNHKzcrQjN2Tkt1UzhZSzIvZk91L1pETjlZQU1sUVNIV3g4L1VTZ1Vvd3prdXJTbVhiVVcwd3VSTUUzZkF4WVBzbCtNSmxXMTdlKzQ5b1B4TVUrWVZoc3d4R0xqOWFoRlhiVldkNldWa25ubjJ1K2gvbjdwMGVaZnB5bnk0NjgwSDZ0UnhCTUdZZkZOcHg3emxKVXZnK3dYbzRpMkh5QmlsZjJnbE11eHhrVnFLejdaRlBmMlJ1NXlUdjlIanpvanE2Y3JNaGxZQnZIbTlVQTIwa2xZZGVSRUF4T3V0TW9tZWRLRlZwNzhQdyt3bDQ5emw5UzcyU09yeGhhYUtJWU5xaTBWYzU4KzYrSm4yVi9oVHQwZVlZRDlZcFF1S3VjeWhzWmJFdHVVV0E3WWpVZW9yZkY4Kys0R05UNVNiSDNhNmVHR29SdUgyM3pjb256M2pkQVM2WkY0UUR4dmlJNlVYY3Vsc2NpVDhwVlpuRktZWTc5S3R3VWxjZElDc3lIVlRhN3dMTFliU2FzSVYrRnVneU1QVDVCclRwbUk4OEtnamwyenl1aFI5VW9OTzZMZ2V1WmFEZHVsMTdwcXZQQTZQdWxjbDhrTjhsOGUyUURqdENJNmw5VUtTWDZrRVFHRm9QUlNEeU4vQmpzNytmY2pNcTFwS2tyaE56eUw2ZGhWWnRmN2xOUXF5VFBqNDcvRUNkNmdSQks3bzljbldqUkJpMnd4eHI4V2Nyb2RYemkxTnFsOW54bmxMT01vb24vT0gwZm1COWMrcllqT1lCYkxYa2tQZFF3VHhHRy96amZYTUNOaTNMVXdvU2FRUzRId0xNNXUwVGRhRzI3UkhjWWFTZ05qRmwrV09LU0hPcC9HS0h5VEgvNGgwWk5mcHV4VVY1MTA0M0JNZDhVZDNRUjlvWHZPVS9LaERkREZGZEY0TERGbEx3cGlRaXl0MDN4eGNwU0tMMXd6eXhSUjM5WlNYSWJ3TEc2a2FkQXNxNEk3ZmhiVkxNWmFYckk0TGd5bUtDVHVBbXVLUGQ4cyszM2g4Y3BBelhnRDNUZzhyZmU4NnRwQ0I1VGQyUExDSHZZMzdOQXY4ejdRK3I4bWVsTmM0YzlTaGM0S2l6TmdrSWhDWFUxMHE2M1FMS2JsTmhZb0FydW9hbWUvR2NVYzhPYTZRREVqTE90am1JRkkvQUpQekNxL1pFcHJYVlZmTmtlSFBwUTFEaUlzcWh6ck9kOU5XQTF5dUNLd1NiZDRpekVoNVBxZmhCZ0Z6RG5rQ2l0R3U3NW1sREVyWU9nM05JdnAzbVFnU3J0RmR4aExLTjBKeWZPV3dKSGQ0aythblFuRk1PU0t1b29zSjZEMEw5MDRYTkptQmNaZFVtWEZHL2VxNkZGNU5tUkhDMWVZMUZnRlFUVWJuQVpEY3J5aldENVhlTVNWYnZ5VmZrS3p1SDZDcEdQZ3dSbU4yRGNDQTRMekxzN1VKUXB4T1R6clc4UTZXVVZLeWZNdTVjQnZISFpjeGh2M1IyWmJOZDk2RDJsR1FnZzkyOWxvQ1BrV2RWWjRWNktmSjBOYXpnUDkzWk84d3NUc2JHZ1czMTZoS1RhUTU4eXN4NDFEdUN6VDIvbXI4MUtScU05NGI2dVFJWTJwVE1HUkhsbW9td3BQMEQ5MDR6Q1FiS29FOVk4QUxPdmRVbStwbktQd3hFU3RvQjhmYmtFMzhkSC9UYXhzVkZoUS9zRWxaWDJXbFdUOEZ3ajJ6dERVTlBOeGZaQnhlMWtoMzhXenhPZG50TGdPRVpzRG5sbG53OFdtcEM3eVJDcnM3alUzVzhVZ21GVFVzb3NTOUJ2bWZ3UFgyWWM5VW1YYmE5WXo3RytzdU1Pd0luekFIUEVGTmVjMFovWG5lSTFPL3RKN1RoSERqOFdZVUVrRnM0c25QT3Vmc1d5U3FRK3kxaUo4V2RkY1pLaGFqRFROV1ZoVGJyYU8xZFh3cFpRWW9iSCs5R2IyUHpyL0NFV2llU1l2ZzNnYWpyeUc1NStFYVIybE9hc1YyS2YwVmI1MEtFYUVWMEVtRWZ4WURNdGN3eWpZblR3L0JGT2ZhMWg4Mjg4dXNkYWFpd1Rzci9FM3pkbmUraityenVseTRHOHhkc1poalA0cjNSRU05cmRmWVQ5Y280NTkvNjZPNjB6MDlUSHFpMjJ3YnFXVEJLRjFNUXJPN0pYRC80WGpUdnNKYW9uOTlWZWFMNW5ESnFiTWJmMXB2SG1qbmR2NG90NDc1V2wvY3BhOWV1dWFtMzJqeEtSWlErdmpDdTh6TkxlWUlnWUZCbUd4MXVsRytUMk82ditSb0MxRGRYMjBweUt0cVQycE45d0x5TERKTzYzVldpK1pOd2lMM2JYbzBJaTUxR1UvYU9WaTFya25DM1FUNGVHTVEzT0tPYXZWV2krWk53aUxlMUo3YjRtVFpkY0ZRbVUvOUZJdWU3UkEzOXVXSHdRMmRXVXJWS2owSm1TSWZwUHJuc1lNd0dLeEZ2MVcybE4rajE5U3FqMUZhZUJqZkdLZzBpMTJadUFMOU5tZW05Y20yRkdQYTFlV3ZwK1Z6OEtsTFUvSEZVbk5SQitMV2x5ZVFMc1J3d3VPY2w2b1pURlhMbEhwbGRYMTh2L3JRUDdPR3p0b3RaYVFDd3d4QzB2TEhySUVzL2pydnlRTDFQbUpqRTVxZTdEdDlrWGJEMmpySWtmRzU2djRadFdhdldOTlZBQURjbm5BVHdKRXdTUDJtMVd1d0pMMFNRbWQ3SGhuWVNDTDRVY1N4TWFCakxmd1dadmE0QmtLdFdBL2lPYkJuaElWY0owcy8yRlNTaTJHaFFHWldobEtHdzRSVXYxUGFvcHlONDc3Y2p1L2xlckZZa3loaXU1b1FSL2ZMZEZhbEhZamhoZjBSVHI4djFKU1BVVnlxSlh4UnhjNnFYVTVyakhFbXZvb244cWovZ1lIaDRoRFFhbTFHSU9uOEh5SEF1dkZZcmlZa3J3ay9WU1pXc2RVYWFnTS9BV2hSaFFtb3YvSm5iWWY2RCsrMjBMeW9GbHlHVGpIV25CYkRsV2VoR250UWNOQVgyM3lObUR3TC9MSU1XSnh2dUp0V0JlTFgzenFqMHI0eU9LZlB2cWlBQ3pyTHk3b3Z3dk5nYlpEREhVMW5BcEtKcGZBWXB6YW93RHhMSWRlbk5ZSVZReTRHenVBSURWT0FReCtRUW5idVdJOUowNnp1cVRwWkRHRXRBb1ZEb1h0WGNsV3VsRTU4NXBiZEFpeHNsb1dWOVdlMW5tMmJCZVRvcXFHT2doQ04wSlB0a1gzaHRDS3c0SnlTbkdHSDFmbHJVNnd6Nm8xaWU1Rk40dng3enRmUFh2cGxJUHBReUc2ZXY4bEhzRzVxRmErTlZ5Nlp0VWhIam9YekVPRWJSZlZWNHNmT25WdVM2UmVZSTlnZCsyR0R6ZS9YNURBWGsxS1d0aDM2dXQzTlhVNldhd3pqTWlyTWo2M2V0K21rVHlFNk1SSk9ZU2VQYW13UDEyOHVLYmkxdnk2akQ1NWltNzRIWWN3RkFqRDR2dkNJTm9YbU9uY3ZsUnp0Q29Kd2VLb2NaTGtnRHUvdEhIQURUaU0xWWRnOFpRNHh6a0t2Y3N1amtJckRsa2JRckE0ZG5saytwUWZtWlljb29ZNHlvRHhiM05pd3o5dmYzTWlvNk15OXJmanU2cXQ2L2E4Ym16RlduZmF3YVRNWEQrWWVvOTZyWlBDdHpRSzNjeFVScUVWUjY4TjFkeW85R2xPSG0wWWxmWWNsWFpFMmlQVGs4VFd5RFRsU0RWazdwNlI2YzZUSTJNVTdBOUovaC9TN2pUZkRZaFpTZ0FBQUFCSlJVNUVya0pnZ2c9PS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3829</Words>
  <Application>WPS 文字</Application>
  <PresentationFormat>Widescreen</PresentationFormat>
  <Paragraphs>451</Paragraphs>
  <Slides>42</Slides>
  <Notes>75</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4</vt:i4>
      </vt:variant>
      <vt:variant>
        <vt:lpstr>幻灯片标题</vt:lpstr>
      </vt:variant>
      <vt:variant>
        <vt:i4>42</vt:i4>
      </vt:variant>
    </vt:vector>
  </HeadingPairs>
  <TitlesOfParts>
    <vt:vector size="72" baseType="lpstr">
      <vt:lpstr>Arial</vt:lpstr>
      <vt:lpstr>宋体</vt:lpstr>
      <vt:lpstr>Wingdings</vt:lpstr>
      <vt:lpstr>Heiti SC Light</vt:lpstr>
      <vt:lpstr>DengXian</vt:lpstr>
      <vt:lpstr>汉仪中等线KW</vt:lpstr>
      <vt:lpstr>Comic Sans MS</vt:lpstr>
      <vt:lpstr>Wingdings</vt:lpstr>
      <vt:lpstr>PMingLiU</vt:lpstr>
      <vt:lpstr>宋体-繁</vt:lpstr>
      <vt:lpstr>Times New Roman</vt:lpstr>
      <vt:lpstr>Consolas</vt:lpstr>
      <vt:lpstr>DejaVu Math TeX Gyre</vt:lpstr>
      <vt:lpstr>Wingdings 2</vt:lpstr>
      <vt:lpstr>等线</vt:lpstr>
      <vt:lpstr>Calibri</vt:lpstr>
      <vt:lpstr>Helvetica Neue</vt:lpstr>
      <vt:lpstr>微软雅黑</vt:lpstr>
      <vt:lpstr>汉仪旗黑</vt:lpstr>
      <vt:lpstr>宋体</vt:lpstr>
      <vt:lpstr>Arial Unicode MS</vt:lpstr>
      <vt:lpstr>等线 Light</vt:lpstr>
      <vt:lpstr>Calibri Light</vt:lpstr>
      <vt:lpstr>汉仪书宋二KW</vt:lpstr>
      <vt:lpstr>PMingLiU</vt:lpstr>
      <vt:lpstr>Office Theme</vt:lpstr>
      <vt:lpstr>Equation.DSMT4</vt:lpstr>
      <vt:lpstr>Equation.DSMT4</vt:lpstr>
      <vt:lpstr>Equation.DSMT4</vt:lpstr>
      <vt:lpstr>Equation.DSMT4</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Xingyu Chen</dc:creator>
  <cp:lastModifiedBy>章乐</cp:lastModifiedBy>
  <cp:revision>187</cp:revision>
  <dcterms:created xsi:type="dcterms:W3CDTF">2023-06-02T08:24:37Z</dcterms:created>
  <dcterms:modified xsi:type="dcterms:W3CDTF">2023-06-02T08:24:37Z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D5246C55C0EE58F244A77964B0304EC0</vt:lpwstr>
  </property>
</Properties>
</file>