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335" r:id="rId5"/>
    <p:sldId id="336" r:id="rId6"/>
    <p:sldId id="337" r:id="rId7"/>
    <p:sldId id="338" r:id="rId8"/>
    <p:sldId id="340" r:id="rId9"/>
    <p:sldId id="342" r:id="rId10"/>
    <p:sldId id="341"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nJc1G2ulLFjtfIGrHQtm5A==" hashData="TxRncl4TvXxkQ4eGL1dK8e6V3/s="/>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stats.stackexchange.com/a/179537" TargetMode="External"/><Relationship Id="rId3" Type="http://schemas.openxmlformats.org/officeDocument/2006/relationships/hyperlink" Target="https://qr.ae/prjHfa" TargetMode="Externa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hysics.stackexchange.com/a/298026"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无监督学习概论</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相似度或距离</a:t>
            </a:r>
            <a:endParaRPr lang="zh-CN" altLang="en-US"/>
          </a:p>
        </p:txBody>
      </p:sp>
      <p:sp>
        <p:nvSpPr>
          <p:cNvPr id="3" name="内容占位符 2"/>
          <p:cNvSpPr>
            <a:spLocks noGrp="1"/>
          </p:cNvSpPr>
          <p:nvPr>
            <p:ph idx="1"/>
          </p:nvPr>
        </p:nvSpPr>
        <p:spPr/>
        <p:txBody>
          <a:bodyPr/>
          <a:p>
            <a:r>
              <a:rPr lang="zh-CN" altLang="en-US"/>
              <a:t>样本</a:t>
            </a:r>
            <a:r>
              <a:rPr lang="en-US" altLang="zh-CN"/>
              <a:t>$x_j$</a:t>
            </a:r>
            <a:endParaRPr lang="en-US" altLang="zh-CN"/>
          </a:p>
          <a:p>
            <a:endParaRPr lang="en-US" altLang="zh-CN"/>
          </a:p>
          <a:p>
            <a:endParaRPr lang="en-US" altLang="zh-CN"/>
          </a:p>
          <a:p>
            <a:endParaRPr lang="en-US" altLang="zh-CN"/>
          </a:p>
          <a:p>
            <a:r>
              <a:rPr lang="en-US" altLang="zh-CN"/>
              <a:t>因为相似度直接影响聚类的结果，所以其选择是聚类的根本问题</a:t>
            </a:r>
            <a:endParaRPr lang="en-US" altLang="zh-CN"/>
          </a:p>
          <a:p>
            <a:r>
              <a:rPr lang="en-US" altLang="zh-CN"/>
              <a:t>具体哪种相似度更合适取决于应用问题的特性</a:t>
            </a:r>
            <a:endParaRPr lang="en-US" altLang="zh-CN"/>
          </a:p>
        </p:txBody>
      </p:sp>
      <p:pic>
        <p:nvPicPr>
          <p:cNvPr id="4" name="334E55B0-647D-440b-865C-3EC943EB4CBC-26" descr="wpsoffice"/>
          <p:cNvPicPr>
            <a:picLocks noChangeAspect="1"/>
          </p:cNvPicPr>
          <p:nvPr/>
        </p:nvPicPr>
        <p:blipFill>
          <a:blip r:embed="rId1"/>
          <a:stretch>
            <a:fillRect/>
          </a:stretch>
        </p:blipFill>
        <p:spPr>
          <a:xfrm>
            <a:off x="3172460" y="2634615"/>
            <a:ext cx="5847397" cy="6600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马氏距离</a:t>
            </a:r>
            <a:endParaRPr lang="zh-CN" altLang="en-US"/>
          </a:p>
        </p:txBody>
      </p:sp>
      <p:sp>
        <p:nvSpPr>
          <p:cNvPr id="3" name="内容占位符 2"/>
          <p:cNvSpPr>
            <a:spLocks noGrp="1"/>
          </p:cNvSpPr>
          <p:nvPr>
            <p:ph idx="1"/>
          </p:nvPr>
        </p:nvSpPr>
        <p:spPr/>
        <p:txBody>
          <a:bodyPr/>
          <a:p>
            <a:r>
              <a:rPr lang="zh-CN" altLang="en-US"/>
              <a:t>样本集合</a:t>
            </a:r>
            <a:r>
              <a:rPr lang="en-US" altLang="zh-CN"/>
              <a:t>$X=[x_{ij}]_{m\times n}$</a:t>
            </a:r>
            <a:endParaRPr lang="en-US" altLang="zh-CN"/>
          </a:p>
          <a:p>
            <a:r>
              <a:rPr lang="en-US" altLang="zh-CN"/>
              <a:t>协方差矩阵$S$</a:t>
            </a:r>
            <a:endParaRPr lang="en-US" altLang="zh-CN"/>
          </a:p>
          <a:p>
            <a:endParaRPr lang="en-US" altLang="zh-CN"/>
          </a:p>
          <a:p>
            <a:endParaRPr lang="en-US" altLang="zh-CN"/>
          </a:p>
          <a:p>
            <a:endParaRPr lang="en-US" altLang="zh-CN"/>
          </a:p>
          <a:p>
            <a:r>
              <a:rPr lang="en-US" altLang="zh-CN"/>
              <a:t>马氏距离是欧氏距离的推广</a:t>
            </a:r>
            <a:r>
              <a:rPr lang="zh-CN" altLang="en-US"/>
              <a:t>：当</a:t>
            </a:r>
            <a:r>
              <a:rPr lang="en-US" altLang="zh-CN"/>
              <a:t>$</a:t>
            </a:r>
            <a:r>
              <a:rPr lang="zh-CN" altLang="en-US"/>
              <a:t>S</a:t>
            </a:r>
            <a:r>
              <a:rPr lang="en-US" altLang="zh-CN"/>
              <a:t>$</a:t>
            </a:r>
            <a:r>
              <a:rPr lang="zh-CN" altLang="en-US"/>
              <a:t>为单位矩阵时</a:t>
            </a:r>
            <a:endParaRPr lang="zh-CN" altLang="en-US"/>
          </a:p>
        </p:txBody>
      </p:sp>
      <p:pic>
        <p:nvPicPr>
          <p:cNvPr id="4" name="334E55B0-647D-440b-865C-3EC943EB4CBC-27" descr="wpsoffice"/>
          <p:cNvPicPr>
            <a:picLocks noChangeAspect="1"/>
          </p:cNvPicPr>
          <p:nvPr/>
        </p:nvPicPr>
        <p:blipFill>
          <a:blip r:embed="rId1"/>
          <a:stretch>
            <a:fillRect/>
          </a:stretch>
        </p:blipFill>
        <p:spPr>
          <a:xfrm>
            <a:off x="4939030" y="711835"/>
            <a:ext cx="2314575" cy="419100"/>
          </a:xfrm>
          <a:prstGeom prst="rect">
            <a:avLst/>
          </a:prstGeom>
        </p:spPr>
      </p:pic>
      <p:cxnSp>
        <p:nvCxnSpPr>
          <p:cNvPr id="5" name="直接箭头连接符 4"/>
          <p:cNvCxnSpPr/>
          <p:nvPr/>
        </p:nvCxnSpPr>
        <p:spPr>
          <a:xfrm flipH="1">
            <a:off x="4923790" y="1288415"/>
            <a:ext cx="594360" cy="40767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28" descr="/private/var/folders/ps/swk8gj2x4sb8ss2k90ytdvb40000gn/T/com.kingsoft.wpsoffice.mac/wpsoffice.ENZjpVwpsoffice"/>
          <p:cNvPicPr>
            <a:picLocks noChangeAspect="1"/>
          </p:cNvPicPr>
          <p:nvPr/>
        </p:nvPicPr>
        <p:blipFill>
          <a:blip r:embed="rId2"/>
          <a:stretch>
            <a:fillRect/>
          </a:stretch>
        </p:blipFill>
        <p:spPr>
          <a:xfrm>
            <a:off x="2456497" y="3245485"/>
            <a:ext cx="6897370" cy="6600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Covariance of Numeric Data</a:t>
            </a:r>
            <a:endParaRPr lang="zh-CN" altLang="en-US"/>
          </a:p>
        </p:txBody>
      </p:sp>
      <p:sp>
        <p:nvSpPr>
          <p:cNvPr id="3" name="内容占位符 2"/>
          <p:cNvSpPr>
            <a:spLocks noGrp="1"/>
          </p:cNvSpPr>
          <p:nvPr>
            <p:ph idx="1"/>
          </p:nvPr>
        </p:nvSpPr>
        <p:spPr/>
        <p:txBody>
          <a:bodyPr/>
          <a:p>
            <a:r>
              <a:rPr lang="zh-CN" altLang="en-US"/>
              <a:t>教材</a:t>
            </a:r>
            <a:r>
              <a:rPr lang="en-US" altLang="zh-CN"/>
              <a:t>1</a:t>
            </a:r>
            <a:r>
              <a:rPr lang="zh-CN" altLang="en-US"/>
              <a:t>：Covariance of Numeric Data</a:t>
            </a:r>
            <a:endParaRPr lang="zh-CN" altLang="en-US"/>
          </a:p>
          <a:p>
            <a:endParaRPr lang="zh-CN" altLang="en-US"/>
          </a:p>
          <a:p>
            <a:endParaRPr lang="zh-CN" altLang="en-US"/>
          </a:p>
          <a:p>
            <a:endParaRPr lang="zh-CN" altLang="en-US"/>
          </a:p>
          <a:p>
            <a:r>
              <a:rPr lang="zh-CN" altLang="en-US"/>
              <a:t>教材</a:t>
            </a:r>
            <a:r>
              <a:rPr lang="en-US" altLang="zh-CN"/>
              <a:t>1</a:t>
            </a:r>
            <a:r>
              <a:rPr lang="zh-CN" altLang="en-US"/>
              <a:t>：</a:t>
            </a:r>
            <a:r>
              <a:rPr lang="en-US" altLang="zh-CN"/>
              <a:t>Example 3.2</a:t>
            </a:r>
            <a:endParaRPr lang="en-US" altLang="zh-CN"/>
          </a:p>
        </p:txBody>
      </p:sp>
      <p:pic>
        <p:nvPicPr>
          <p:cNvPr id="4" name="334E55B0-647D-440b-865C-3EC943EB4CBC-29" descr="/private/var/folders/ps/swk8gj2x4sb8ss2k90ytdvb40000gn/T/com.kingsoft.wpsoffice.mac/wpsoffice.ETHqVYwpsoffice"/>
          <p:cNvPicPr>
            <a:picLocks noChangeAspect="1"/>
          </p:cNvPicPr>
          <p:nvPr/>
        </p:nvPicPr>
        <p:blipFill>
          <a:blip r:embed="rId1"/>
          <a:stretch>
            <a:fillRect/>
          </a:stretch>
        </p:blipFill>
        <p:spPr>
          <a:xfrm>
            <a:off x="2099650" y="2627313"/>
            <a:ext cx="7993380" cy="701040"/>
          </a:xfrm>
          <a:prstGeom prst="rect">
            <a:avLst/>
          </a:prstGeom>
        </p:spPr>
      </p:pic>
      <p:pic>
        <p:nvPicPr>
          <p:cNvPr id="5" name="334E55B0-647D-440b-865C-3EC943EB4CBC-31" descr="wpsoffice"/>
          <p:cNvPicPr>
            <a:picLocks noChangeAspect="1"/>
          </p:cNvPicPr>
          <p:nvPr/>
        </p:nvPicPr>
        <p:blipFill>
          <a:blip r:embed="rId2"/>
          <a:stretch>
            <a:fillRect/>
          </a:stretch>
        </p:blipFill>
        <p:spPr>
          <a:xfrm>
            <a:off x="2651760" y="4931410"/>
            <a:ext cx="6887528" cy="6067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相关系数</a:t>
            </a:r>
            <a:endParaRPr lang="zh-CN" altLang="en-US"/>
          </a:p>
        </p:txBody>
      </p:sp>
      <p:sp>
        <p:nvSpPr>
          <p:cNvPr id="3" name="内容占位符 2"/>
          <p:cNvSpPr>
            <a:spLocks noGrp="1"/>
          </p:cNvSpPr>
          <p:nvPr>
            <p:ph idx="1"/>
          </p:nvPr>
        </p:nvSpPr>
        <p:spPr/>
        <p:txBody>
          <a:bodyPr/>
          <a:p>
            <a:r>
              <a:rPr lang="zh-CN" altLang="en-US"/>
              <a:t>相关系数的绝对值越接近于1，表示样本越相似；越接近于0，表示样本越不相似</a:t>
            </a:r>
            <a:endParaRPr lang="zh-CN" altLang="en-US"/>
          </a:p>
          <a:p>
            <a:endParaRPr lang="zh-CN" altLang="en-US"/>
          </a:p>
          <a:p>
            <a:endParaRPr lang="zh-CN" altLang="en-US"/>
          </a:p>
          <a:p>
            <a:endParaRPr lang="zh-CN" altLang="en-US"/>
          </a:p>
          <a:p>
            <a:endParaRPr lang="zh-CN" altLang="en-US"/>
          </a:p>
        </p:txBody>
      </p:sp>
      <p:pic>
        <p:nvPicPr>
          <p:cNvPr id="4" name="334E55B0-647D-440b-865C-3EC943EB4CBC-30" descr="/private/var/folders/ps/swk8gj2x4sb8ss2k90ytdvb40000gn/T/com.kingsoft.wpsoffice.mac/wpsoffice.AsuArvwpsoffice"/>
          <p:cNvPicPr>
            <a:picLocks noChangeAspect="1"/>
          </p:cNvPicPr>
          <p:nvPr/>
        </p:nvPicPr>
        <p:blipFill>
          <a:blip r:embed="rId1"/>
          <a:stretch>
            <a:fillRect/>
          </a:stretch>
        </p:blipFill>
        <p:spPr>
          <a:xfrm>
            <a:off x="3886200" y="2802573"/>
            <a:ext cx="4420552" cy="1252855"/>
          </a:xfrm>
          <a:prstGeom prst="rect">
            <a:avLst/>
          </a:prstGeom>
        </p:spPr>
      </p:pic>
      <p:pic>
        <p:nvPicPr>
          <p:cNvPr id="5" name="334E55B0-647D-440b-865C-3EC943EB4CBC-32" descr="wpsoffice"/>
          <p:cNvPicPr>
            <a:picLocks noChangeAspect="1"/>
          </p:cNvPicPr>
          <p:nvPr/>
        </p:nvPicPr>
        <p:blipFill>
          <a:blip r:embed="rId2"/>
          <a:stretch>
            <a:fillRect/>
          </a:stretch>
        </p:blipFill>
        <p:spPr>
          <a:xfrm>
            <a:off x="3598545" y="4442460"/>
            <a:ext cx="4613910" cy="553403"/>
          </a:xfrm>
          <a:prstGeom prst="rect">
            <a:avLst/>
          </a:prstGeom>
        </p:spPr>
      </p:pic>
      <p:sp>
        <p:nvSpPr>
          <p:cNvPr id="6" name="文本框 5"/>
          <p:cNvSpPr txBox="1"/>
          <p:nvPr/>
        </p:nvSpPr>
        <p:spPr>
          <a:xfrm>
            <a:off x="647700" y="5273675"/>
            <a:ext cx="5187950" cy="953135"/>
          </a:xfrm>
          <a:prstGeom prst="rect">
            <a:avLst/>
          </a:prstGeom>
          <a:noFill/>
        </p:spPr>
        <p:txBody>
          <a:bodyPr wrap="square" rtlCol="0">
            <a:spAutoFit/>
          </a:bodyPr>
          <a:p>
            <a:pPr algn="l"/>
            <a:r>
              <a:rPr lang="en-US" altLang="zh-CN" sz="2800">
                <a:latin typeface="Heiti SC Light" panose="02000000000000000000" charset="-122"/>
                <a:ea typeface="Heiti SC Light" panose="02000000000000000000" charset="-122"/>
                <a:cs typeface="Heiti SC Light" panose="02000000000000000000" charset="-122"/>
              </a:rPr>
              <a:t>1. positively correlated</a:t>
            </a:r>
            <a:endParaRPr lang="en-US" altLang="zh-CN" sz="2800">
              <a:latin typeface="Heiti SC Light" panose="02000000000000000000" charset="-122"/>
              <a:ea typeface="Heiti SC Light" panose="02000000000000000000" charset="-122"/>
              <a:cs typeface="Heiti SC Light" panose="02000000000000000000" charset="-122"/>
            </a:endParaRPr>
          </a:p>
          <a:p>
            <a:pPr algn="l"/>
            <a:r>
              <a:rPr lang="en-US" altLang="zh-CN" sz="2800">
                <a:latin typeface="Heiti SC Light" panose="02000000000000000000" charset="-122"/>
                <a:ea typeface="Heiti SC Light" panose="02000000000000000000" charset="-122"/>
                <a:cs typeface="Heiti SC Light" panose="02000000000000000000" charset="-122"/>
              </a:rPr>
              <a:t>2. negatively correlated</a:t>
            </a:r>
            <a:endParaRPr lang="en-US" altLang="zh-CN" sz="2800">
              <a:latin typeface="Heiti SC Light" panose="02000000000000000000" charset="-122"/>
              <a:ea typeface="Heiti SC Light" panose="02000000000000000000" charset="-122"/>
              <a:cs typeface="Heiti SC Light" panose="02000000000000000000" charset="-122"/>
            </a:endParaRPr>
          </a:p>
        </p:txBody>
      </p:sp>
      <p:cxnSp>
        <p:nvCxnSpPr>
          <p:cNvPr id="7" name="直接箭头连接符 6"/>
          <p:cNvCxnSpPr/>
          <p:nvPr/>
        </p:nvCxnSpPr>
        <p:spPr>
          <a:xfrm flipH="1" flipV="1">
            <a:off x="6757670" y="5177155"/>
            <a:ext cx="848995" cy="44132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759700" y="5382895"/>
            <a:ext cx="3857625" cy="1383665"/>
          </a:xfrm>
          <a:prstGeom prst="rect">
            <a:avLst/>
          </a:prstGeom>
          <a:noFill/>
        </p:spPr>
        <p:txBody>
          <a:bodyPr wrap="square" rtlCol="0">
            <a:spAutoFit/>
          </a:bodyPr>
          <a:p>
            <a:pPr algn="l"/>
            <a:r>
              <a:rPr lang="zh-CN" altLang="en-US" sz="2800">
                <a:latin typeface="Heiti SC Light" panose="02000000000000000000" charset="-122"/>
                <a:ea typeface="Heiti SC Light" panose="02000000000000000000" charset="-122"/>
                <a:cs typeface="Heiti SC Light" panose="02000000000000000000" charset="-122"/>
                <a:hlinkClick r:id="rId3" tooltip="" action="ppaction://hlinkfile"/>
              </a:rPr>
              <a:t>Why is the correlation coefficient between -1 and 1?</a:t>
            </a:r>
            <a:endParaRPr lang="zh-CN" altLang="en-US" sz="2800">
              <a:latin typeface="Heiti SC Light" panose="02000000000000000000" charset="-122"/>
              <a:ea typeface="Heiti SC Light" panose="02000000000000000000" charset="-122"/>
              <a:cs typeface="Heiti SC Light" panose="02000000000000000000" charset="-122"/>
            </a:endParaRPr>
          </a:p>
        </p:txBody>
      </p:sp>
      <p:sp>
        <p:nvSpPr>
          <p:cNvPr id="9" name="文本框 8"/>
          <p:cNvSpPr txBox="1"/>
          <p:nvPr/>
        </p:nvSpPr>
        <p:spPr>
          <a:xfrm>
            <a:off x="7349490" y="297815"/>
            <a:ext cx="4267835" cy="1383665"/>
          </a:xfrm>
          <a:prstGeom prst="rect">
            <a:avLst/>
          </a:prstGeom>
          <a:noFill/>
        </p:spPr>
        <p:txBody>
          <a:bodyPr wrap="square" rtlCol="0">
            <a:spAutoFit/>
          </a:bodyPr>
          <a:p>
            <a:pPr algn="l"/>
            <a:r>
              <a:rPr lang="zh-CN" altLang="en-US" sz="2800">
                <a:latin typeface="Heiti SC Light" panose="02000000000000000000" charset="-122"/>
                <a:ea typeface="Heiti SC Light" panose="02000000000000000000" charset="-122"/>
                <a:cs typeface="Heiti SC Light" panose="02000000000000000000" charset="-122"/>
                <a:hlinkClick r:id="rId4" tooltip="" action="ppaction://hlinkfile"/>
              </a:rPr>
              <a:t>Why zero correlation does not necessarily imply independence</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相关系数</a:t>
            </a:r>
            <a:endParaRPr lang="zh-CN" altLang="en-US"/>
          </a:p>
        </p:txBody>
      </p:sp>
      <p:sp>
        <p:nvSpPr>
          <p:cNvPr id="3" name="内容占位符 2"/>
          <p:cNvSpPr>
            <a:spLocks noGrp="1"/>
          </p:cNvSpPr>
          <p:nvPr>
            <p:ph idx="1"/>
          </p:nvPr>
        </p:nvSpPr>
        <p:spPr/>
        <p:txBody>
          <a:bodyPr/>
          <a:p>
            <a:r>
              <a:rPr lang="zh-CN" altLang="en-US"/>
              <a:t>does </a:t>
            </a:r>
            <a:r>
              <a:rPr lang="zh-CN" altLang="en-US" sz="6000" b="1">
                <a:solidFill>
                  <a:srgbClr val="C00000"/>
                </a:solidFill>
                <a:latin typeface="Heiti SC Medium" panose="02000000000000000000" charset="-122"/>
                <a:ea typeface="Heiti SC Medium" panose="02000000000000000000" charset="-122"/>
              </a:rPr>
              <a:t>not</a:t>
            </a:r>
            <a:r>
              <a:rPr lang="zh-CN" altLang="en-US"/>
              <a:t> imply causalit</a:t>
            </a:r>
            <a:r>
              <a:rPr lang="en-US" altLang="zh-CN"/>
              <a:t>y</a:t>
            </a:r>
            <a:endParaRPr lang="en-US" altLang="zh-CN"/>
          </a:p>
          <a:p>
            <a:r>
              <a:rPr lang="en-US" altLang="zh-CN"/>
              <a:t>#hospitals</a:t>
            </a:r>
            <a:endParaRPr lang="en-US" altLang="zh-CN"/>
          </a:p>
          <a:p>
            <a:r>
              <a:rPr lang="en-US" altLang="zh-CN"/>
              <a:t>#car thefts</a:t>
            </a:r>
            <a:endParaRPr lang="en-US" altLang="zh-CN"/>
          </a:p>
          <a:p>
            <a:r>
              <a:rPr lang="en-US" altLang="zh-CN"/>
              <a:t>Both are actually causally linked to a third attribute, namely, </a:t>
            </a:r>
            <a:r>
              <a:rPr lang="en-US" altLang="zh-CN" i="1"/>
              <a:t>population</a:t>
            </a:r>
            <a:r>
              <a:rPr lang="en-US" altLang="zh-CN"/>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夹角余弦</a:t>
            </a:r>
            <a:endParaRPr lang="zh-CN" altLang="en-US"/>
          </a:p>
        </p:txBody>
      </p:sp>
      <p:sp>
        <p:nvSpPr>
          <p:cNvPr id="3" name="内容占位符 2"/>
          <p:cNvSpPr>
            <a:spLocks noGrp="1"/>
          </p:cNvSpPr>
          <p:nvPr>
            <p:ph idx="1"/>
          </p:nvPr>
        </p:nvSpPr>
        <p:spPr/>
        <p:txBody>
          <a:bodyPr/>
          <a:p>
            <a:r>
              <a:rPr lang="zh-CN" altLang="en-US"/>
              <a:t>教材</a:t>
            </a:r>
            <a:r>
              <a:rPr lang="en-US" altLang="zh-CN"/>
              <a:t>2</a:t>
            </a:r>
            <a:r>
              <a:rPr lang="zh-CN" altLang="en-US"/>
              <a:t>：图</a:t>
            </a:r>
            <a:r>
              <a:rPr lang="en-US" altLang="zh-CN"/>
              <a:t>14.1</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类或簇</a:t>
            </a:r>
            <a:endParaRPr lang="zh-CN" altLang="en-US"/>
          </a:p>
        </p:txBody>
      </p:sp>
      <p:sp>
        <p:nvSpPr>
          <p:cNvPr id="3" name="内容占位符 2"/>
          <p:cNvSpPr>
            <a:spLocks noGrp="1"/>
          </p:cNvSpPr>
          <p:nvPr>
            <p:ph idx="1"/>
          </p:nvPr>
        </p:nvSpPr>
        <p:spPr/>
        <p:txBody>
          <a:bodyPr/>
          <a:p>
            <a:r>
              <a:rPr lang="zh-CN" altLang="en-US"/>
              <a:t>硬聚类：类的交集为空集</a:t>
            </a:r>
            <a:endParaRPr lang="zh-CN" altLang="en-US"/>
          </a:p>
          <a:p>
            <a:r>
              <a:rPr lang="zh-CN" altLang="en-US"/>
              <a:t>软聚类：类的交集不为空集</a:t>
            </a:r>
            <a:endParaRPr lang="zh-CN" altLang="en-US"/>
          </a:p>
          <a:p>
            <a:r>
              <a:rPr lang="zh-CN" altLang="en-US"/>
              <a:t>类或簇（</a:t>
            </a:r>
            <a:r>
              <a:rPr lang="zh-CN" altLang="en-US">
                <a:sym typeface="+mn-ea"/>
              </a:rPr>
              <a:t>cluster</a:t>
            </a:r>
            <a:r>
              <a:rPr lang="zh-CN" altLang="en-US"/>
              <a:t>）：</a:t>
            </a:r>
            <a:r>
              <a:rPr lang="en-US" altLang="zh-CN"/>
              <a:t>$G$</a:t>
            </a:r>
            <a:endParaRPr lang="en-US" altLang="zh-CN"/>
          </a:p>
          <a:p>
            <a:r>
              <a:rPr lang="zh-CN" altLang="en-US"/>
              <a:t>定义：设</a:t>
            </a:r>
            <a:r>
              <a:rPr lang="en-US" altLang="zh-CN"/>
              <a:t>$</a:t>
            </a:r>
            <a:r>
              <a:rPr lang="zh-CN" altLang="en-US"/>
              <a:t>T</a:t>
            </a:r>
            <a:r>
              <a:rPr lang="en-US" altLang="zh-CN"/>
              <a:t>$</a:t>
            </a:r>
            <a:r>
              <a:rPr lang="zh-CN" altLang="en-US"/>
              <a:t>为给定的正数，若集合</a:t>
            </a:r>
            <a:r>
              <a:rPr lang="en-US" altLang="zh-CN"/>
              <a:t>$</a:t>
            </a:r>
            <a:r>
              <a:rPr lang="zh-CN" altLang="en-US"/>
              <a:t>G</a:t>
            </a:r>
            <a:r>
              <a:rPr lang="en-US" altLang="zh-CN"/>
              <a:t>$</a:t>
            </a:r>
            <a:r>
              <a:rPr lang="zh-CN" altLang="en-US"/>
              <a:t>中任意两个样本</a:t>
            </a:r>
            <a:r>
              <a:rPr lang="en-US" altLang="zh-CN"/>
              <a:t>$x_i,x_j$</a:t>
            </a:r>
            <a:r>
              <a:rPr lang="zh-CN" altLang="en-US"/>
              <a:t>，有</a:t>
            </a:r>
            <a:endParaRPr lang="zh-CN" altLang="en-US"/>
          </a:p>
          <a:p>
            <a:endParaRPr lang="zh-CN" altLang="en-US"/>
          </a:p>
          <a:p>
            <a:pPr marL="0" indent="0">
              <a:buNone/>
            </a:pPr>
            <a:r>
              <a:rPr lang="zh-CN" altLang="en-US"/>
              <a:t>则称</a:t>
            </a:r>
            <a:r>
              <a:rPr lang="en-US" altLang="zh-CN"/>
              <a:t>$</a:t>
            </a:r>
            <a:r>
              <a:rPr lang="zh-CN" altLang="en-US"/>
              <a:t>G</a:t>
            </a:r>
            <a:r>
              <a:rPr lang="en-US" altLang="zh-CN"/>
              <a:t>$</a:t>
            </a:r>
            <a:r>
              <a:rPr lang="zh-CN" altLang="en-US"/>
              <a:t>为一个类或簇</a:t>
            </a:r>
            <a:endParaRPr lang="zh-CN" altLang="en-US"/>
          </a:p>
          <a:p>
            <a:r>
              <a:rPr lang="en-US" altLang="zh-CN"/>
              <a:t>$</a:t>
            </a:r>
            <a:r>
              <a:rPr lang="zh-CN" altLang="en-US"/>
              <a:t>G</a:t>
            </a:r>
            <a:r>
              <a:rPr lang="en-US" altLang="zh-CN"/>
              <a:t>$</a:t>
            </a:r>
            <a:r>
              <a:rPr lang="zh-CN" altLang="en-US"/>
              <a:t>中样本的个数</a:t>
            </a:r>
            <a:endParaRPr lang="en-US" altLang="zh-CN"/>
          </a:p>
        </p:txBody>
      </p:sp>
      <p:pic>
        <p:nvPicPr>
          <p:cNvPr id="4" name="334E55B0-647D-440b-865C-3EC943EB4CBC-33" descr="wpsoffice"/>
          <p:cNvPicPr>
            <a:picLocks noChangeAspect="1"/>
          </p:cNvPicPr>
          <p:nvPr/>
        </p:nvPicPr>
        <p:blipFill>
          <a:blip r:embed="rId1"/>
          <a:stretch>
            <a:fillRect/>
          </a:stretch>
        </p:blipFill>
        <p:spPr>
          <a:xfrm>
            <a:off x="5202555" y="4137025"/>
            <a:ext cx="1786890" cy="553403"/>
          </a:xfrm>
          <a:prstGeom prst="rect">
            <a:avLst/>
          </a:prstGeom>
        </p:spPr>
      </p:pic>
      <p:pic>
        <p:nvPicPr>
          <p:cNvPr id="5" name="334E55B0-647D-440b-865C-3EC943EB4CBC-34" descr="wpsoffice"/>
          <p:cNvPicPr>
            <a:picLocks noChangeAspect="1"/>
          </p:cNvPicPr>
          <p:nvPr/>
        </p:nvPicPr>
        <p:blipFill>
          <a:blip r:embed="rId2"/>
          <a:stretch>
            <a:fillRect/>
          </a:stretch>
        </p:blipFill>
        <p:spPr>
          <a:xfrm>
            <a:off x="9420225" y="1979295"/>
            <a:ext cx="1220152" cy="413385"/>
          </a:xfrm>
          <a:prstGeom prst="rect">
            <a:avLst/>
          </a:prstGeom>
        </p:spPr>
      </p:pic>
      <p:cxnSp>
        <p:nvCxnSpPr>
          <p:cNvPr id="6" name="直接箭头连接符 5"/>
          <p:cNvCxnSpPr/>
          <p:nvPr/>
        </p:nvCxnSpPr>
        <p:spPr>
          <a:xfrm>
            <a:off x="10034905" y="2647315"/>
            <a:ext cx="254635" cy="52641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7" name="334E55B0-647D-440b-865C-3EC943EB4CBC-35" descr="wpsoffice"/>
          <p:cNvPicPr>
            <a:picLocks noChangeAspect="1"/>
          </p:cNvPicPr>
          <p:nvPr/>
        </p:nvPicPr>
        <p:blipFill>
          <a:blip r:embed="rId3"/>
          <a:stretch>
            <a:fillRect/>
          </a:stretch>
        </p:blipFill>
        <p:spPr>
          <a:xfrm>
            <a:off x="5344795" y="5992495"/>
            <a:ext cx="646747" cy="340042"/>
          </a:xfrm>
          <a:prstGeom prst="rect">
            <a:avLst/>
          </a:prstGeom>
        </p:spPr>
      </p:pic>
      <p:cxnSp>
        <p:nvCxnSpPr>
          <p:cNvPr id="8" name="直接箭头连接符 7"/>
          <p:cNvCxnSpPr/>
          <p:nvPr/>
        </p:nvCxnSpPr>
        <p:spPr>
          <a:xfrm flipH="1" flipV="1">
            <a:off x="3887470" y="5601970"/>
            <a:ext cx="1223010" cy="39052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类或簇</a:t>
            </a:r>
            <a:endParaRPr lang="zh-CN" altLang="en-US"/>
          </a:p>
        </p:txBody>
      </p:sp>
      <p:sp>
        <p:nvSpPr>
          <p:cNvPr id="3" name="内容占位符 2"/>
          <p:cNvSpPr>
            <a:spLocks noGrp="1"/>
          </p:cNvSpPr>
          <p:nvPr>
            <p:ph idx="1"/>
          </p:nvPr>
        </p:nvSpPr>
        <p:spPr/>
        <p:txBody>
          <a:bodyPr/>
          <a:p>
            <a:r>
              <a:rPr lang="zh-CN" altLang="en-US"/>
              <a:t>教材</a:t>
            </a:r>
            <a:r>
              <a:rPr lang="en-US" altLang="zh-CN"/>
              <a:t>2</a:t>
            </a:r>
            <a:r>
              <a:rPr lang="zh-CN" altLang="en-US"/>
              <a:t>：均值</a:t>
            </a:r>
            <a:r>
              <a:rPr lang="en-US" altLang="zh-CN"/>
              <a:t>、直径</a:t>
            </a:r>
            <a:r>
              <a:rPr lang="zh-CN" altLang="en-US"/>
              <a:t>、scatter matrix、covariance</a:t>
            </a:r>
            <a:r>
              <a:rPr lang="en-US" altLang="zh-CN"/>
              <a:t> </a:t>
            </a:r>
            <a:r>
              <a:rPr lang="zh-CN" altLang="en-US"/>
              <a:t>matrix</a:t>
            </a:r>
            <a:endParaRPr lang="zh-CN" altLang="en-US"/>
          </a:p>
          <a:p>
            <a:r>
              <a:rPr lang="zh-CN" altLang="en-US"/>
              <a:t>教材</a:t>
            </a:r>
            <a:r>
              <a:rPr lang="en-US" altLang="zh-CN"/>
              <a:t>2</a:t>
            </a:r>
            <a:r>
              <a:rPr lang="zh-CN" altLang="en-US"/>
              <a:t>：类与类之间的距离</a:t>
            </a:r>
            <a:endParaRPr lang="zh-CN" altLang="en-US"/>
          </a:p>
          <a:p>
            <a:pPr marL="914400" lvl="1" indent="-457200">
              <a:buAutoNum type="arabicPeriod"/>
            </a:pPr>
            <a:r>
              <a:rPr lang="zh-CN" altLang="en-US"/>
              <a:t>最短距离</a:t>
            </a:r>
            <a:endParaRPr lang="zh-CN" altLang="en-US"/>
          </a:p>
          <a:p>
            <a:pPr marL="914400" lvl="1" indent="-457200">
              <a:buAutoNum type="arabicPeriod"/>
            </a:pPr>
            <a:r>
              <a:rPr lang="zh-CN" altLang="en-US"/>
              <a:t>最长距离</a:t>
            </a:r>
            <a:endParaRPr lang="zh-CN" altLang="en-US"/>
          </a:p>
          <a:p>
            <a:pPr marL="914400" lvl="1" indent="-457200">
              <a:buAutoNum type="arabicPeriod"/>
            </a:pPr>
            <a:r>
              <a:rPr lang="zh-CN" altLang="en-US"/>
              <a:t>中心距离</a:t>
            </a:r>
            <a:endParaRPr lang="zh-CN" altLang="en-US"/>
          </a:p>
          <a:p>
            <a:pPr marL="914400" lvl="1" indent="-457200">
              <a:buAutoNum type="arabicPeriod"/>
            </a:pPr>
            <a:r>
              <a:rPr lang="zh-CN" altLang="en-US"/>
              <a:t>平均距离</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层次聚类</a:t>
            </a:r>
            <a:endParaRPr lang="zh-CN" altLang="en-US"/>
          </a:p>
        </p:txBody>
      </p:sp>
      <p:sp>
        <p:nvSpPr>
          <p:cNvPr id="3" name="内容占位符 2"/>
          <p:cNvSpPr>
            <a:spLocks noGrp="1"/>
          </p:cNvSpPr>
          <p:nvPr>
            <p:ph idx="1"/>
          </p:nvPr>
        </p:nvSpPr>
        <p:spPr/>
        <p:txBody>
          <a:bodyPr/>
          <a:p>
            <a:r>
              <a:rPr lang="zh-CN" altLang="en-US"/>
              <a:t>层次聚类假设类别之间存在层次结构，将样本聚到层次化的类中</a:t>
            </a:r>
            <a:endParaRPr lang="zh-CN" altLang="en-US"/>
          </a:p>
          <a:p>
            <a:r>
              <a:rPr lang="zh-CN" altLang="en-US"/>
              <a:t>聚合（agglomerative）或自下而上（bottom-up）聚类</a:t>
            </a:r>
            <a:endParaRPr lang="zh-CN" altLang="en-US"/>
          </a:p>
          <a:p>
            <a:r>
              <a:rPr lang="zh-CN" altLang="en-US">
                <a:sym typeface="+mn-ea"/>
              </a:rPr>
              <a:t>聚合聚类：</a:t>
            </a:r>
            <a:endParaRPr lang="zh-CN" altLang="en-US">
              <a:sym typeface="+mn-ea"/>
            </a:endParaRPr>
          </a:p>
          <a:p>
            <a:pPr marL="914400" lvl="1" indent="-457200">
              <a:buAutoNum type="arabicPeriod"/>
            </a:pPr>
            <a:r>
              <a:rPr lang="zh-CN" altLang="en-US"/>
              <a:t>对于给定的样本集合，开始将每个样本分到一个类</a:t>
            </a:r>
            <a:endParaRPr lang="zh-CN" altLang="en-US"/>
          </a:p>
          <a:p>
            <a:pPr marL="914400" lvl="1" indent="-457200">
              <a:buAutoNum type="arabicPeriod"/>
            </a:pPr>
            <a:r>
              <a:rPr lang="zh-CN" altLang="en-US"/>
              <a:t>然后按照一定规则，例如类间距离最小，将最满足规则条件的两个类进行合并</a:t>
            </a:r>
            <a:endParaRPr lang="zh-CN" altLang="en-US"/>
          </a:p>
          <a:p>
            <a:pPr marL="914400" lvl="1" indent="-457200">
              <a:buAutoNum type="arabicPeriod"/>
            </a:pPr>
            <a:r>
              <a:rPr lang="zh-CN" altLang="en-US"/>
              <a:t>如此反复进行，每次减少一个类，直到满足停止条件，如所有样本聚为一类</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聚合聚类算法</a:t>
            </a:r>
            <a:endParaRPr lang="zh-CN" altLang="en-US"/>
          </a:p>
        </p:txBody>
      </p:sp>
      <p:sp>
        <p:nvSpPr>
          <p:cNvPr id="3" name="内容占位符 2"/>
          <p:cNvSpPr>
            <a:spLocks noGrp="1"/>
          </p:cNvSpPr>
          <p:nvPr>
            <p:ph idx="1"/>
          </p:nvPr>
        </p:nvSpPr>
        <p:spPr/>
        <p:txBody>
          <a:bodyPr/>
          <a:p>
            <a:r>
              <a:rPr lang="zh-CN" altLang="en-US"/>
              <a:t>样本之间距离：欧氏距离</a:t>
            </a:r>
            <a:endParaRPr lang="zh-CN" altLang="en-US"/>
          </a:p>
          <a:p>
            <a:r>
              <a:rPr lang="zh-CN" altLang="en-US"/>
              <a:t>合并规则：类间距离（最短距离）最小</a:t>
            </a:r>
            <a:endParaRPr lang="zh-CN" altLang="en-US"/>
          </a:p>
          <a:p>
            <a:r>
              <a:rPr lang="zh-CN" altLang="en-US"/>
              <a:t>停止条件：类的个数是1，即所有样本聚为一类</a:t>
            </a:r>
            <a:endParaRPr lang="zh-CN" altLang="en-US"/>
          </a:p>
          <a:p>
            <a:r>
              <a:rPr lang="zh-CN" altLang="en-US"/>
              <a:t>教材</a:t>
            </a:r>
            <a:r>
              <a:rPr lang="en-US" altLang="zh-CN"/>
              <a:t>2</a:t>
            </a:r>
            <a:r>
              <a:rPr lang="zh-CN" altLang="en-US"/>
              <a:t>：例</a:t>
            </a:r>
            <a:r>
              <a:rPr lang="en-US" altLang="zh-CN"/>
              <a:t>14.1</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无监督学习基本原理</a:t>
            </a:r>
            <a:endParaRPr lang="zh-CN" altLang="en-US"/>
          </a:p>
        </p:txBody>
      </p:sp>
      <p:sp>
        <p:nvSpPr>
          <p:cNvPr id="3" name="内容占位符 2"/>
          <p:cNvSpPr>
            <a:spLocks noGrp="1"/>
          </p:cNvSpPr>
          <p:nvPr>
            <p:ph idx="1"/>
          </p:nvPr>
        </p:nvSpPr>
        <p:spPr/>
        <p:txBody>
          <a:bodyPr/>
          <a:p>
            <a:r>
              <a:rPr lang="zh-CN" altLang="en-US"/>
              <a:t>无监督学习是从无标注的数据中学习数据的统计规律或者说内在结构的机器学习，主要包括聚类、降维、概率估计</a:t>
            </a:r>
            <a:endParaRPr lang="zh-CN" altLang="en-US"/>
          </a:p>
          <a:p>
            <a:r>
              <a:rPr lang="zh-CN" altLang="en-US"/>
              <a:t>无监督学习可以用于数据分析或者监督学习的前处理</a:t>
            </a:r>
            <a:endParaRPr lang="zh-CN" altLang="en-US"/>
          </a:p>
          <a:p>
            <a:r>
              <a:rPr lang="zh-CN" altLang="en-US"/>
              <a:t>机器需要自己从数据中找出规律</a:t>
            </a:r>
            <a:endParaRPr lang="zh-CN" altLang="en-US"/>
          </a:p>
          <a:p>
            <a:r>
              <a:rPr lang="zh-CN" altLang="en-US"/>
              <a:t>模型的输入</a:t>
            </a:r>
            <a:r>
              <a:rPr lang="en-US" altLang="zh-CN"/>
              <a:t>$x$</a:t>
            </a:r>
            <a:r>
              <a:rPr lang="zh-CN" altLang="en-US"/>
              <a:t>在数据中可以观测，而输出</a:t>
            </a:r>
            <a:r>
              <a:rPr lang="en-US" altLang="zh-CN"/>
              <a:t>$</a:t>
            </a:r>
            <a:r>
              <a:rPr lang="zh-CN" altLang="en-US"/>
              <a:t>z</a:t>
            </a:r>
            <a:r>
              <a:rPr lang="en-US" altLang="zh-CN"/>
              <a:t>$</a:t>
            </a:r>
            <a:r>
              <a:rPr lang="zh-CN" altLang="en-US"/>
              <a:t>隐藏在数据中</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a:t>
            </a:r>
            <a:r>
              <a:rPr lang="zh-CN" altLang="en-US"/>
              <a:t>均值聚类</a:t>
            </a:r>
            <a:endParaRPr lang="zh-CN" altLang="en-US"/>
          </a:p>
        </p:txBody>
      </p:sp>
      <p:sp>
        <p:nvSpPr>
          <p:cNvPr id="3" name="内容占位符 2"/>
          <p:cNvSpPr>
            <a:spLocks noGrp="1"/>
          </p:cNvSpPr>
          <p:nvPr>
            <p:ph idx="1"/>
          </p:nvPr>
        </p:nvSpPr>
        <p:spPr/>
        <p:txBody>
          <a:bodyPr/>
          <a:p>
            <a:r>
              <a:rPr lang="zh-CN" altLang="en-US"/>
              <a:t>定义样本与其所属类的中心之间的距离的总和为损失函数</a:t>
            </a:r>
            <a:endParaRPr lang="zh-CN" altLang="en-US"/>
          </a:p>
          <a:p>
            <a:endParaRPr lang="en-US" altLang="zh-CN"/>
          </a:p>
          <a:p>
            <a:endParaRPr lang="en-US" altLang="zh-CN"/>
          </a:p>
          <a:p>
            <a:endParaRPr lang="en-US" altLang="zh-CN"/>
          </a:p>
          <a:p>
            <a:endParaRPr lang="en-US" altLang="zh-CN"/>
          </a:p>
          <a:p>
            <a:r>
              <a:rPr lang="en-US" altLang="zh-CN"/>
              <a:t>第$l$个类的均值或中心</a:t>
            </a:r>
            <a:endParaRPr lang="en-US" altLang="zh-CN"/>
          </a:p>
        </p:txBody>
      </p:sp>
      <p:pic>
        <p:nvPicPr>
          <p:cNvPr id="4" name="334E55B0-647D-440b-865C-3EC943EB4CBC-36" descr="/private/var/folders/ps/swk8gj2x4sb8ss2k90ytdvb40000gn/T/com.kingsoft.wpsoffice.mac/wpsoffice.KHAPoxwpsoffice"/>
          <p:cNvPicPr>
            <a:picLocks noChangeAspect="1"/>
          </p:cNvPicPr>
          <p:nvPr/>
        </p:nvPicPr>
        <p:blipFill>
          <a:blip r:embed="rId1"/>
          <a:stretch>
            <a:fillRect/>
          </a:stretch>
        </p:blipFill>
        <p:spPr>
          <a:xfrm>
            <a:off x="3626485" y="2802890"/>
            <a:ext cx="4938713" cy="1252538"/>
          </a:xfrm>
          <a:prstGeom prst="rect">
            <a:avLst/>
          </a:prstGeom>
        </p:spPr>
      </p:pic>
      <p:pic>
        <p:nvPicPr>
          <p:cNvPr id="5" name="334E55B0-647D-440b-865C-3EC943EB4CBC-37" descr="wpsoffice"/>
          <p:cNvPicPr>
            <a:picLocks noChangeAspect="1"/>
          </p:cNvPicPr>
          <p:nvPr/>
        </p:nvPicPr>
        <p:blipFill>
          <a:blip r:embed="rId2"/>
          <a:stretch>
            <a:fillRect/>
          </a:stretch>
        </p:blipFill>
        <p:spPr>
          <a:xfrm>
            <a:off x="5083810" y="5421630"/>
            <a:ext cx="413385" cy="420053"/>
          </a:xfrm>
          <a:prstGeom prst="rect">
            <a:avLst/>
          </a:prstGeom>
        </p:spPr>
      </p:pic>
      <p:cxnSp>
        <p:nvCxnSpPr>
          <p:cNvPr id="6" name="直接箭头连接符 5"/>
          <p:cNvCxnSpPr/>
          <p:nvPr/>
        </p:nvCxnSpPr>
        <p:spPr>
          <a:xfrm flipH="1" flipV="1">
            <a:off x="4091305" y="4861560"/>
            <a:ext cx="832485" cy="57023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41500" y="6059805"/>
            <a:ext cx="868235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事实上，</a:t>
            </a:r>
            <a:r>
              <a:rPr lang="en-US" altLang="zh-CN" sz="2800">
                <a:latin typeface="Heiti SC Light" panose="02000000000000000000" charset="-122"/>
                <a:ea typeface="Heiti SC Light" panose="02000000000000000000" charset="-122"/>
                <a:cs typeface="Heiti SC Light" panose="02000000000000000000" charset="-122"/>
              </a:rPr>
              <a:t>$k$</a:t>
            </a:r>
            <a:r>
              <a:rPr lang="zh-CN" altLang="en-US" sz="2800">
                <a:latin typeface="Heiti SC Light" panose="02000000000000000000" charset="-122"/>
                <a:ea typeface="Heiti SC Light" panose="02000000000000000000" charset="-122"/>
                <a:cs typeface="Heiti SC Light" panose="02000000000000000000" charset="-122"/>
              </a:rPr>
              <a:t>均值聚类的最优解求解问题是NP困难问题</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endParaRPr lang="zh-CN" altLang="en-US"/>
          </a:p>
        </p:txBody>
      </p:sp>
      <p:sp>
        <p:nvSpPr>
          <p:cNvPr id="3" name="内容占位符 2"/>
          <p:cNvSpPr>
            <a:spLocks noGrp="1"/>
          </p:cNvSpPr>
          <p:nvPr>
            <p:ph idx="1"/>
          </p:nvPr>
        </p:nvSpPr>
        <p:spPr/>
        <p:txBody>
          <a:bodyPr/>
          <a:p>
            <a:pPr marL="514350" indent="-514350">
              <a:buAutoNum type="arabicPeriod"/>
            </a:pPr>
            <a:r>
              <a:rPr lang="zh-CN" altLang="en-US"/>
              <a:t>首先选择</a:t>
            </a:r>
            <a:r>
              <a:rPr lang="en-US" altLang="zh-CN"/>
              <a:t>$</a:t>
            </a:r>
            <a:r>
              <a:rPr lang="zh-CN" altLang="en-US"/>
              <a:t>k</a:t>
            </a:r>
            <a:r>
              <a:rPr lang="en-US" altLang="zh-CN"/>
              <a:t>$</a:t>
            </a:r>
            <a:r>
              <a:rPr lang="zh-CN" altLang="en-US"/>
              <a:t>个类的中心，将样本逐个指派到与其最近的中心的类中，得到一个聚类结果</a:t>
            </a:r>
            <a:endParaRPr lang="zh-CN" altLang="en-US"/>
          </a:p>
          <a:p>
            <a:pPr marL="514350" indent="-514350">
              <a:buAutoNum type="arabicPeriod"/>
            </a:pPr>
            <a:r>
              <a:rPr lang="zh-CN" altLang="en-US"/>
              <a:t>然后更新每个类的样本的均值，作为类的新的中心</a:t>
            </a:r>
            <a:endParaRPr lang="zh-CN" altLang="en-US"/>
          </a:p>
          <a:p>
            <a:pPr marL="514350" indent="-514350">
              <a:buAutoNum type="arabicPeriod"/>
            </a:pPr>
            <a:r>
              <a:rPr lang="zh-CN" altLang="en-US"/>
              <a:t>重复以上步骤，直到收敛为止</a:t>
            </a:r>
            <a:endParaRPr lang="zh-CN" altLang="en-US"/>
          </a:p>
        </p:txBody>
      </p:sp>
      <p:pic>
        <p:nvPicPr>
          <p:cNvPr id="4" name="334E55B0-647D-440b-865C-3EC943EB4CBC-38" descr="wpsoffice"/>
          <p:cNvPicPr>
            <a:picLocks noChangeAspect="1"/>
          </p:cNvPicPr>
          <p:nvPr/>
        </p:nvPicPr>
        <p:blipFill>
          <a:blip r:embed="rId1"/>
          <a:stretch>
            <a:fillRect/>
          </a:stretch>
        </p:blipFill>
        <p:spPr>
          <a:xfrm>
            <a:off x="7227570" y="3498215"/>
            <a:ext cx="3935670" cy="31508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t>
            </a:r>
            <a:r>
              <a:rPr lang="zh-CN" altLang="en-US">
                <a:sym typeface="+mn-ea"/>
              </a:rPr>
              <a:t>均值聚类</a:t>
            </a:r>
            <a:r>
              <a:rPr lang="en-US" altLang="zh-CN">
                <a:sym typeface="+mn-ea"/>
              </a:rPr>
              <a:t>：</a:t>
            </a:r>
            <a:r>
              <a:rPr lang="zh-CN" altLang="en-US">
                <a:sym typeface="+mn-ea"/>
              </a:rPr>
              <a:t>示</a:t>
            </a:r>
            <a:r>
              <a:rPr lang="zh-CN" altLang="en-US">
                <a:sym typeface="+mn-ea"/>
              </a:rPr>
              <a:t>例</a:t>
            </a:r>
            <a:endParaRPr lang="zh-CN" altLang="en-US">
              <a:sym typeface="+mn-ea"/>
            </a:endParaRPr>
          </a:p>
        </p:txBody>
      </p:sp>
      <p:sp>
        <p:nvSpPr>
          <p:cNvPr id="3" name="内容占位符 2"/>
          <p:cNvSpPr>
            <a:spLocks noGrp="1"/>
          </p:cNvSpPr>
          <p:nvPr>
            <p:ph idx="1"/>
          </p:nvPr>
        </p:nvSpPr>
        <p:spPr/>
        <p:txBody>
          <a:bodyPr/>
          <a:p>
            <a:r>
              <a:rPr lang="zh-CN" altLang="en-US"/>
              <a:t>教材</a:t>
            </a:r>
            <a:r>
              <a:rPr lang="en-US" altLang="zh-CN"/>
              <a:t>2</a:t>
            </a:r>
            <a:r>
              <a:rPr lang="zh-CN" altLang="en-US"/>
              <a:t>：例</a:t>
            </a:r>
            <a:r>
              <a:rPr lang="en-US" altLang="zh-CN"/>
              <a:t>14.2</a:t>
            </a:r>
            <a:endParaRPr lang="en-US" altLang="zh-CN"/>
          </a:p>
          <a:p>
            <a:r>
              <a:rPr lang="en-US" altLang="zh-CN"/>
              <a:t>初始类的选择</a:t>
            </a:r>
            <a:r>
              <a:rPr lang="zh-CN" altLang="en-US"/>
              <a:t>：</a:t>
            </a:r>
            <a:endParaRPr lang="zh-CN" altLang="en-US"/>
          </a:p>
          <a:p>
            <a:pPr marL="914400" lvl="1" indent="-457200">
              <a:buAutoNum type="arabicPeriod"/>
            </a:pPr>
            <a:r>
              <a:rPr lang="zh-CN" altLang="en-US"/>
              <a:t>选择不同的初始中心，会得到不同的聚类结果</a:t>
            </a:r>
            <a:endParaRPr lang="zh-CN" altLang="en-US"/>
          </a:p>
          <a:p>
            <a:pPr marL="914400" lvl="1" indent="-457200">
              <a:buAutoNum type="arabicPeriod"/>
            </a:pPr>
            <a:r>
              <a:rPr lang="zh-CN" altLang="en-US"/>
              <a:t>初始中心的选择，比如可以用层次聚类对样本进行聚类，得到</a:t>
            </a:r>
            <a:r>
              <a:rPr lang="en-US" altLang="zh-CN"/>
              <a:t>$k$</a:t>
            </a:r>
            <a:r>
              <a:rPr lang="zh-CN" altLang="en-US"/>
              <a:t>个类时停止。然后从每个类中选取一个与中心距离最近的点</a:t>
            </a:r>
            <a:endParaRPr lang="zh-CN" altLang="en-US"/>
          </a:p>
          <a:p>
            <a:pPr lvl="0"/>
            <a:r>
              <a:rPr lang="zh-CN" altLang="en-US"/>
              <a:t>类别数</a:t>
            </a:r>
            <a:r>
              <a:rPr lang="en-US" altLang="zh-CN"/>
              <a:t>$</a:t>
            </a:r>
            <a:r>
              <a:rPr lang="zh-CN" altLang="en-US"/>
              <a:t>k</a:t>
            </a:r>
            <a:r>
              <a:rPr lang="en-US" altLang="zh-CN"/>
              <a:t>$</a:t>
            </a:r>
            <a:r>
              <a:rPr lang="zh-CN" altLang="en-US"/>
              <a:t>的选择</a:t>
            </a:r>
            <a:endParaRPr lang="zh-CN" altLang="en-US"/>
          </a:p>
          <a:p>
            <a:pPr marL="914400" lvl="1" indent="-457200">
              <a:buAutoNum type="arabicPeriod"/>
            </a:pPr>
            <a:r>
              <a:rPr lang="zh-CN" altLang="en-US"/>
              <a:t>聚类结果的质量可以用类的平均直径来衡量</a:t>
            </a:r>
            <a:endParaRPr lang="zh-CN" altLang="en-US" sz="2400"/>
          </a:p>
          <a:p>
            <a:pPr marL="914400" lvl="1" indent="-457200">
              <a:buAutoNum type="arabicPeriod"/>
            </a:pPr>
            <a:r>
              <a:rPr lang="zh-CN" altLang="en-US"/>
              <a:t>教材</a:t>
            </a:r>
            <a:r>
              <a:rPr lang="en-US" altLang="zh-CN"/>
              <a:t>2</a:t>
            </a:r>
            <a:r>
              <a:rPr lang="zh-CN" altLang="en-US"/>
              <a:t>：图</a:t>
            </a:r>
            <a:r>
              <a:rPr lang="en-US" altLang="zh-CN"/>
              <a:t>14.3</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$k$</a:t>
            </a:r>
            <a:r>
              <a:rPr lang="zh-CN" altLang="en-US">
                <a:sym typeface="+mn-ea"/>
              </a:rPr>
              <a:t>-Medoids: A Representative Object-Based Technique</a:t>
            </a:r>
            <a:endParaRPr lang="zh-CN" altLang="en-US"/>
          </a:p>
        </p:txBody>
      </p:sp>
      <p:sp>
        <p:nvSpPr>
          <p:cNvPr id="3" name="内容占位符 2"/>
          <p:cNvSpPr>
            <a:spLocks noGrp="1"/>
          </p:cNvSpPr>
          <p:nvPr>
            <p:ph idx="1"/>
          </p:nvPr>
        </p:nvSpPr>
        <p:spPr/>
        <p:txBody>
          <a:bodyPr/>
          <a:p>
            <a:r>
              <a:rPr lang="zh-CN" altLang="en-US">
                <a:sym typeface="+mn-ea"/>
              </a:rPr>
              <a:t>Medoids</a:t>
            </a:r>
            <a:r>
              <a:rPr lang="en-US" altLang="zh-CN">
                <a:sym typeface="+mn-ea"/>
              </a:rPr>
              <a:t> - 中心点</a:t>
            </a:r>
            <a:endParaRPr lang="en-US" altLang="zh-CN">
              <a:sym typeface="+mn-ea"/>
            </a:endParaRPr>
          </a:p>
          <a:p>
            <a:r>
              <a:rPr lang="zh-CN" altLang="en-US"/>
              <a:t>教材</a:t>
            </a:r>
            <a:r>
              <a:rPr lang="en-US" altLang="zh-CN"/>
              <a:t>1</a:t>
            </a:r>
            <a:r>
              <a:rPr lang="zh-CN" altLang="en-US"/>
              <a:t>：Example 10.2</a:t>
            </a:r>
            <a:endParaRPr lang="zh-CN" altLang="en-US"/>
          </a:p>
          <a:p>
            <a:r>
              <a:rPr lang="zh-CN" altLang="en-US"/>
              <a:t>教材</a:t>
            </a:r>
            <a:r>
              <a:rPr lang="en-US" altLang="zh-CN"/>
              <a:t>1：Figure 10.5</a:t>
            </a:r>
            <a:endParaRPr lang="en-US" altLang="zh-CN"/>
          </a:p>
          <a:p>
            <a:r>
              <a:rPr lang="zh-CN" altLang="en-US"/>
              <a:t>补充习题：Exercise 6-1 K-Medoid (PAM)（</a:t>
            </a:r>
            <a:r>
              <a:rPr lang="en-US" altLang="zh-CN"/>
              <a:t>solution_06.pdf</a:t>
            </a:r>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无监督学习基本原理</a:t>
            </a:r>
            <a:endParaRPr lang="zh-CN" altLang="en-US"/>
          </a:p>
        </p:txBody>
      </p:sp>
      <p:sp>
        <p:nvSpPr>
          <p:cNvPr id="3" name="内容占位符 2"/>
          <p:cNvSpPr>
            <a:spLocks noGrp="1"/>
          </p:cNvSpPr>
          <p:nvPr>
            <p:ph idx="1"/>
          </p:nvPr>
        </p:nvSpPr>
        <p:spPr/>
        <p:txBody>
          <a:bodyPr/>
          <a:p>
            <a:r>
              <a:rPr lang="zh-CN" altLang="en-US"/>
              <a:t>无监督学习的基本想法是对给定数据（</a:t>
            </a:r>
            <a:r>
              <a:rPr lang="zh-CN" altLang="en-US">
                <a:sym typeface="+mn-ea"/>
              </a:rPr>
              <a:t>矩阵数据</a:t>
            </a:r>
            <a:r>
              <a:rPr lang="zh-CN" altLang="en-US"/>
              <a:t>）进行某种“压缩”，从而找到数据的潜在结构</a:t>
            </a:r>
            <a:endParaRPr lang="zh-CN" altLang="en-US"/>
          </a:p>
          <a:p>
            <a:r>
              <a:rPr lang="zh-CN" altLang="en-US"/>
              <a:t>假定损失最小的压缩得到的结果就是最本质的结构</a:t>
            </a:r>
            <a:endParaRPr lang="zh-CN" altLang="en-US"/>
          </a:p>
          <a:p>
            <a:endParaRPr lang="zh-CN" altLang="en-US"/>
          </a:p>
          <a:p>
            <a:pPr marL="514350" indent="-514350">
              <a:buAutoNum type="arabicPeriod"/>
            </a:pPr>
            <a:r>
              <a:rPr lang="zh-CN" altLang="en-US"/>
              <a:t>把相似的样本聚到同类，即对数据进行聚类</a:t>
            </a:r>
            <a:endParaRPr lang="zh-CN" altLang="en-US"/>
          </a:p>
          <a:p>
            <a:pPr marL="514350" indent="-514350">
              <a:buAutoNum type="arabicPeriod"/>
            </a:pPr>
            <a:r>
              <a:rPr lang="zh-CN" altLang="en-US"/>
              <a:t>把高维空间的向量转换为低维空间的向量，即对数据进行降维</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基本问题</a:t>
            </a:r>
            <a:r>
              <a:rPr lang="en-US" altLang="zh-CN"/>
              <a:t> - 聚类</a:t>
            </a:r>
            <a:endParaRPr lang="en-US" altLang="zh-CN"/>
          </a:p>
        </p:txBody>
      </p:sp>
      <p:sp>
        <p:nvSpPr>
          <p:cNvPr id="3" name="内容占位符 2"/>
          <p:cNvSpPr>
            <a:spLocks noGrp="1"/>
          </p:cNvSpPr>
          <p:nvPr>
            <p:ph idx="1"/>
          </p:nvPr>
        </p:nvSpPr>
        <p:spPr/>
        <p:txBody>
          <a:bodyPr/>
          <a:p>
            <a:r>
              <a:rPr lang="zh-CN" altLang="en-US"/>
              <a:t>聚类（</a:t>
            </a:r>
            <a:r>
              <a:rPr lang="zh-CN" altLang="en-US">
                <a:sym typeface="+mn-ea"/>
              </a:rPr>
              <a:t>clustering</a:t>
            </a:r>
            <a:r>
              <a:rPr lang="zh-CN" altLang="en-US"/>
              <a:t>）是将样本集合中相似的样本（</a:t>
            </a:r>
            <a:r>
              <a:rPr lang="zh-CN" altLang="en-US">
                <a:sym typeface="+mn-ea"/>
              </a:rPr>
              <a:t>实例</a:t>
            </a:r>
            <a:r>
              <a:rPr lang="zh-CN" altLang="en-US"/>
              <a:t>）分配到相同的类，不相似的样本分配到不同的类</a:t>
            </a:r>
            <a:endParaRPr lang="zh-CN" altLang="en-US"/>
          </a:p>
          <a:p>
            <a:r>
              <a:rPr lang="zh-CN" altLang="en-US"/>
              <a:t>类别不是事先给定, 而是从数据中自动发现，但类别的个数通常是事先给定的</a:t>
            </a:r>
            <a:endParaRPr lang="zh-CN" altLang="en-US"/>
          </a:p>
          <a:p>
            <a:endParaRPr lang="zh-CN" altLang="en-US"/>
          </a:p>
          <a:p>
            <a:pPr marL="514350" indent="-514350">
              <a:buAutoNum type="arabicPeriod"/>
            </a:pPr>
            <a:r>
              <a:rPr lang="zh-CN" altLang="en-US"/>
              <a:t>硬聚类（</a:t>
            </a:r>
            <a:r>
              <a:rPr lang="zh-CN" altLang="en-US">
                <a:sym typeface="+mn-ea"/>
              </a:rPr>
              <a:t>hard clustering</a:t>
            </a:r>
            <a:r>
              <a:rPr lang="zh-CN" altLang="en-US"/>
              <a:t>）：一个样本只能属于一个类</a:t>
            </a:r>
            <a:endParaRPr lang="zh-CN" altLang="en-US"/>
          </a:p>
          <a:p>
            <a:pPr marL="514350" indent="-514350">
              <a:buAutoNum type="arabicPeriod"/>
            </a:pPr>
            <a:r>
              <a:rPr lang="zh-CN" altLang="en-US"/>
              <a:t>软聚类（</a:t>
            </a:r>
            <a:r>
              <a:rPr lang="zh-CN" altLang="en-US">
                <a:sym typeface="+mn-ea"/>
              </a:rPr>
              <a:t>soft clustering</a:t>
            </a:r>
            <a:r>
              <a:rPr lang="zh-CN" altLang="en-US"/>
              <a:t>）</a:t>
            </a:r>
            <a:endParaRPr lang="zh-CN" altLang="en-US"/>
          </a:p>
          <a:p>
            <a:pPr marL="0" indent="0">
              <a:buNone/>
            </a:pPr>
            <a:r>
              <a:rPr lang="zh-CN" altLang="en-US"/>
              <a:t>教材</a:t>
            </a:r>
            <a:r>
              <a:rPr lang="en-US" altLang="zh-CN"/>
              <a:t>2</a:t>
            </a:r>
            <a:r>
              <a:rPr lang="zh-CN" altLang="en-US"/>
              <a:t>：图</a:t>
            </a:r>
            <a:r>
              <a:rPr lang="en-US" altLang="zh-CN"/>
              <a:t>13.2</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基本问题</a:t>
            </a:r>
            <a:r>
              <a:rPr lang="en-US" altLang="zh-CN">
                <a:sym typeface="+mn-ea"/>
              </a:rPr>
              <a:t> - 降维</a:t>
            </a:r>
            <a:endParaRPr lang="en-US" altLang="zh-CN">
              <a:sym typeface="+mn-ea"/>
            </a:endParaRPr>
          </a:p>
        </p:txBody>
      </p:sp>
      <p:sp>
        <p:nvSpPr>
          <p:cNvPr id="3" name="内容占位符 2"/>
          <p:cNvSpPr>
            <a:spLocks noGrp="1"/>
          </p:cNvSpPr>
          <p:nvPr>
            <p:ph idx="1"/>
          </p:nvPr>
        </p:nvSpPr>
        <p:spPr/>
        <p:txBody>
          <a:bodyPr/>
          <a:p>
            <a:r>
              <a:rPr lang="zh-CN" altLang="en-US"/>
              <a:t>假设样本原本存在于低维空间，或者近似地存在于低维空间，通过降维则可以更好地表示样本数据的结构</a:t>
            </a:r>
            <a:endParaRPr lang="zh-CN" altLang="en-US"/>
          </a:p>
          <a:p>
            <a:r>
              <a:rPr lang="zh-CN" altLang="en-US"/>
              <a:t>高维空间通常是高维的欧氏空间，而低维空间是低维的欧氏空间或者流形（</a:t>
            </a:r>
            <a:r>
              <a:rPr lang="zh-CN" altLang="en-US">
                <a:sym typeface="+mn-ea"/>
                <a:hlinkClick r:id="rId1" tooltip="" action="ppaction://hlinkfile"/>
              </a:rPr>
              <a:t>manifold</a:t>
            </a:r>
            <a:r>
              <a:rPr lang="zh-CN" altLang="en-US"/>
              <a:t>）</a:t>
            </a:r>
            <a:endParaRPr lang="zh-CN" altLang="en-US"/>
          </a:p>
          <a:p>
            <a:r>
              <a:rPr lang="zh-CN" altLang="en-US"/>
              <a:t>降维有线性的降维和非线性的降维</a:t>
            </a:r>
            <a:endParaRPr lang="zh-CN" altLang="en-US"/>
          </a:p>
          <a:p>
            <a:pPr marL="0" indent="0">
              <a:buNone/>
            </a:pPr>
            <a:r>
              <a:rPr lang="zh-CN" altLang="en-US">
                <a:sym typeface="+mn-ea"/>
              </a:rPr>
              <a:t>教材</a:t>
            </a:r>
            <a:r>
              <a:rPr lang="en-US" altLang="zh-CN">
                <a:sym typeface="+mn-ea"/>
              </a:rPr>
              <a:t>2</a:t>
            </a:r>
            <a:r>
              <a:rPr lang="zh-CN" altLang="en-US">
                <a:sym typeface="+mn-ea"/>
              </a:rPr>
              <a:t>：图</a:t>
            </a:r>
            <a:r>
              <a:rPr lang="en-US" altLang="zh-CN">
                <a:sym typeface="+mn-ea"/>
              </a:rPr>
              <a:t>13.3</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聚类</a:t>
            </a:r>
            <a:endParaRPr lang="zh-CN" altLang="en-US"/>
          </a:p>
        </p:txBody>
      </p:sp>
      <p:sp>
        <p:nvSpPr>
          <p:cNvPr id="3" name="内容占位符 2"/>
          <p:cNvSpPr>
            <a:spLocks noGrp="1"/>
          </p:cNvSpPr>
          <p:nvPr>
            <p:ph idx="1"/>
          </p:nvPr>
        </p:nvSpPr>
        <p:spPr/>
        <p:txBody>
          <a:bodyPr/>
          <a:p>
            <a:r>
              <a:rPr lang="zh-CN" altLang="en-US"/>
              <a:t>教材</a:t>
            </a:r>
            <a:r>
              <a:rPr lang="en-US" altLang="zh-CN"/>
              <a:t>2</a:t>
            </a:r>
            <a:r>
              <a:rPr lang="zh-CN" altLang="en-US"/>
              <a:t>：表</a:t>
            </a:r>
            <a:r>
              <a:rPr lang="en-US" altLang="zh-CN"/>
              <a:t>13.1</a:t>
            </a:r>
            <a:endParaRPr lang="en-US" altLang="zh-CN"/>
          </a:p>
          <a:p>
            <a:r>
              <a:rPr lang="en-US" altLang="zh-CN"/>
              <a:t>$k$</a:t>
            </a:r>
            <a:r>
              <a:rPr lang="zh-CN" altLang="en-US"/>
              <a:t>均值聚</a:t>
            </a:r>
            <a:r>
              <a:rPr lang="zh-CN" altLang="en-US"/>
              <a:t>类</a:t>
            </a:r>
            <a:endParaRPr lang="zh-CN" altLang="en-US"/>
          </a:p>
        </p:txBody>
      </p:sp>
      <p:pic>
        <p:nvPicPr>
          <p:cNvPr id="4" name="334E55B0-647D-440b-865C-3EC943EB4CBC-25" descr="wpsoffice"/>
          <p:cNvPicPr>
            <a:picLocks noChangeAspect="1"/>
          </p:cNvPicPr>
          <p:nvPr/>
        </p:nvPicPr>
        <p:blipFill>
          <a:blip r:embed="rId1"/>
          <a:stretch>
            <a:fillRect/>
          </a:stretch>
        </p:blipFill>
        <p:spPr>
          <a:xfrm>
            <a:off x="647700" y="2978150"/>
            <a:ext cx="1273493" cy="3933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图分析</a:t>
            </a:r>
            <a:endParaRPr lang="zh-CN" altLang="en-US"/>
          </a:p>
        </p:txBody>
      </p:sp>
      <p:sp>
        <p:nvSpPr>
          <p:cNvPr id="3" name="内容占位符 2"/>
          <p:cNvSpPr>
            <a:spLocks noGrp="1"/>
          </p:cNvSpPr>
          <p:nvPr>
            <p:ph idx="1"/>
          </p:nvPr>
        </p:nvSpPr>
        <p:spPr/>
        <p:txBody>
          <a:bodyPr/>
          <a:p>
            <a:r>
              <a:rPr lang="zh-CN" altLang="en-US"/>
              <a:t>图分析（</a:t>
            </a:r>
            <a:r>
              <a:rPr lang="zh-CN" altLang="en-US">
                <a:sym typeface="+mn-ea"/>
              </a:rPr>
              <a:t>graph analytics</a:t>
            </a:r>
            <a:r>
              <a:rPr lang="zh-CN" altLang="en-US"/>
              <a:t>）的目的是发掘隐藏在图中的统计规律或潜在结构</a:t>
            </a:r>
            <a:endParaRPr lang="zh-CN" altLang="en-US"/>
          </a:p>
          <a:p>
            <a:r>
              <a:rPr lang="zh-CN" altLang="en-US"/>
              <a:t>链接分析（</a:t>
            </a:r>
            <a:r>
              <a:rPr lang="zh-CN" altLang="en-US">
                <a:sym typeface="+mn-ea"/>
              </a:rPr>
              <a:t>link analysis</a:t>
            </a:r>
            <a:r>
              <a:rPr lang="zh-CN" altLang="en-US"/>
              <a:t>）是图分析的一种，包括PageRank算法，主要是发现有向图中的重要结点</a:t>
            </a:r>
            <a:endParaRPr lang="zh-CN" altLang="en-US"/>
          </a:p>
          <a:p>
            <a:r>
              <a:rPr lang="zh-CN" altLang="en-US"/>
              <a:t>PageRank算法</a:t>
            </a:r>
            <a:endParaRPr lang="zh-CN" altLang="en-US"/>
          </a:p>
          <a:p>
            <a:pPr marL="914400" lvl="1" indent="-457200">
              <a:buAutoNum type="arabicPeriod"/>
            </a:pPr>
            <a:r>
              <a:rPr lang="zh-CN" altLang="en-US"/>
              <a:t>随机游走者在有向图上随机跳转，到达一个结点后以等概率跳转到链接出去的结点，并不断持续这个过程</a:t>
            </a:r>
            <a:endParaRPr lang="zh-CN" altLang="en-US"/>
          </a:p>
          <a:p>
            <a:pPr marL="914400" lvl="1" indent="-457200">
              <a:buAutoNum type="arabicPeriod"/>
            </a:pPr>
            <a:r>
              <a:rPr lang="zh-CN" altLang="en-US"/>
              <a:t>PageRank算法就是求解该马尔可夫链的平稳分布的算法</a:t>
            </a:r>
            <a:endParaRPr lang="zh-CN" altLang="en-US"/>
          </a:p>
          <a:p>
            <a:pPr marL="914400" lvl="1" indent="-457200">
              <a:buAutoNum type="arabicPeriod"/>
            </a:pPr>
            <a:r>
              <a:rPr lang="zh-CN" altLang="en-US"/>
              <a:t>一个结点上的平稳概率表示该结点的重要性，称为该结点PageRank值</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图分析：示</a:t>
            </a:r>
            <a:r>
              <a:rPr lang="zh-CN" altLang="en-US">
                <a:sym typeface="+mn-ea"/>
              </a:rPr>
              <a:t>例</a:t>
            </a:r>
            <a:endParaRPr lang="zh-CN" altLang="en-US">
              <a:sym typeface="+mn-ea"/>
            </a:endParaRPr>
          </a:p>
        </p:txBody>
      </p:sp>
      <p:sp>
        <p:nvSpPr>
          <p:cNvPr id="3" name="内容占位符 2"/>
          <p:cNvSpPr>
            <a:spLocks noGrp="1"/>
          </p:cNvSpPr>
          <p:nvPr>
            <p:ph idx="1"/>
          </p:nvPr>
        </p:nvSpPr>
        <p:spPr/>
        <p:txBody>
          <a:bodyPr/>
          <a:p>
            <a:r>
              <a:rPr lang="zh-CN" altLang="en-US"/>
              <a:t>教材</a:t>
            </a:r>
            <a:r>
              <a:rPr lang="en-US" altLang="zh-CN"/>
              <a:t>2</a:t>
            </a:r>
            <a:r>
              <a:rPr lang="zh-CN" altLang="en-US"/>
              <a:t>：图</a:t>
            </a:r>
            <a:r>
              <a:rPr lang="en-US" altLang="zh-CN"/>
              <a:t>13.7</a:t>
            </a:r>
            <a:endParaRPr lang="en-US" altLang="zh-CN"/>
          </a:p>
          <a:p>
            <a:r>
              <a:rPr lang="en-US" altLang="zh-CN"/>
              <a:t>下一步</a:t>
            </a:r>
            <a:r>
              <a:rPr lang="zh-CN" altLang="en-US"/>
              <a:t>，</a:t>
            </a:r>
            <a:r>
              <a:rPr lang="en-US" altLang="zh-CN"/>
              <a:t>各个结点的概率是上一步各个结点可能跳转到该结点的概率之和，不断迭代，各个结点的到达概率分布趋于平稳分布，也就是PageRank值的分布</a:t>
            </a:r>
            <a:endParaRPr lang="en-US" altLang="zh-CN"/>
          </a:p>
          <a:p>
            <a:r>
              <a:rPr lang="en-US" altLang="zh-CN"/>
              <a:t>PageRank.py</a:t>
            </a:r>
            <a:endParaRPr lang="en-US" altLang="zh-CN"/>
          </a:p>
          <a:p>
            <a:r>
              <a:rPr lang="en-US" altLang="zh-CN"/>
              <a:t>PageRank算法可以算出网页的 PageRank</a:t>
            </a:r>
            <a:r>
              <a:rPr lang="zh-CN" altLang="en-US"/>
              <a:t>值，</a:t>
            </a:r>
            <a:r>
              <a:rPr lang="en-US" altLang="zh-CN"/>
              <a:t>表示其重要度，在搜索引擎的排序中网页的重要度起着重要作用</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聚类方法</a:t>
            </a:r>
            <a:endParaRPr lang="zh-CN" altLang="en-US"/>
          </a:p>
        </p:txBody>
      </p:sp>
      <p:sp>
        <p:nvSpPr>
          <p:cNvPr id="3" name="内容占位符 2"/>
          <p:cNvSpPr>
            <a:spLocks noGrp="1"/>
          </p:cNvSpPr>
          <p:nvPr>
            <p:ph idx="1"/>
          </p:nvPr>
        </p:nvSpPr>
        <p:spPr/>
        <p:txBody>
          <a:bodyPr/>
          <a:p>
            <a:r>
              <a:rPr lang="zh-CN" altLang="en-US"/>
              <a:t>聚类是针对给定的样本，依据它们特征的相似度或距离，将其归并到若干个“类” 或“簇”的数据分析问题</a:t>
            </a:r>
            <a:endParaRPr lang="zh-CN" altLang="en-US"/>
          </a:p>
          <a:p>
            <a:r>
              <a:rPr lang="zh-CN" altLang="en-US"/>
              <a:t>直观上，相似的样本聚集在相同的类，不相似的样本分散在不同的类</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016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cxaGRHaGpZV3g3V0gxY2MzVmljMlYwWlhGY2JXRjBhR0ptZTFKOVhtNGdYRjA9IiwKCSJMYXRleEltZ0Jhc2U2NCIgOiAiaVZCT1J3MEtHZ29BQUFBTlNVaEVVZ0FBQVNFQUFBQklCQU1BQUFCTHYxNE9BQUFBTUZCTVZFWC8vLzhBQUFBQUFBQUFBQUFBQUFBQUFBQUFBQUFBQUFBQUFBQUFBQUFBQUFBQUFBQUFBQUFBQUFBQUFBQUFBQUF2M2FCN0FBQUFEM1JTVGxNQU1uYTczZTlVUktzaVpoQ0ptYzBRS0d1NUFBQUFDWEJJV1hNQUFBN0VBQUFPeEFHVkt3NGJBQUFIbFVsRVFWUm9CZTFaVDJpY1JSU2ZkTk0wbTgyL2c5V2JxVmhCTDI0UkVZdm9SbW45YytsV2FxV291T3VsSGpjSEJVRWhRUlNQV2FpaTZDRzlDSUxpcGxTdEhzcnVWVVVUb2FBZ21KU2VDdUxXSnF1eGYvSjhiK2FibVRmenpYeTcyMkxySVFPNzM1djNiMzdmZkcvZXZHOCtJVzV5R3kwL1dVY0lBNzlWWHZ6cEprTlJ3eGZLNStBcUFpcXRQMWlHdWY4RHBOeEZVWU9XS0Y1ZEZLT3c0U01hdUhOLzV3SE9mRzMvWHQ3dGt4NEhyejF6N3MzWGZSK3pjMklDTGc5djBwTnJ3NHdySGltVGh6bkxQSWJkUmR2dGwwb2hJdmRIcXE2YlVsMXNoMHNyZTRpN3hBZkgvbzRLV2NBVll5RVp5NmJiTnhGRUJQQU9kNVRmRkRoSG5UWEphOEEwbDRrVkNRaWdycmxmRXNQVjBhS2Vycm5EMkpSVG9oSVM0Q3l6SHIwb1JCUGdlY2txd2dVbUVqbUFYeXBrMzlMYzA5UjFkTFJFWGQrNG54UjA2NXgzcFVtdlRYSWNsdHFKVHlwUyt5SFZwZi9CZjRTWWhTUitWdUNnbFFneEQ1ZkVDQmxNR3k1TlVoVFJoeVZTWmkwWjFsZ3JnaVBDeUpEZHpxUlJhazVUK0tpSEprcXdhZ1JDRE1uSmFlQUlsdzBYZVF5ZllVdmlBNFpGa1grN0NrblBSVVREWVB2THFMNjNpNVlZVGhTMWloUFpPWGdDZVlPby9xZVUwbDhlZXkzVGM0alRLRnAvK0x1anRyMjA2Q2pvam9jSWt3KzFHUzJtcTE3Zk9OeHh4aCs2Z3pyYlVOdmVRQUdndzFRWVNYcjMxUmtqU3ZxSXhnaFFFc25LYUFDZ0tpbDBtbmFKVXJiOHNSZCtGQmgwOEgwVWhDUHdFZUZkWXNNMWJ4b0NVZE9iQzk0L2F0dFVqdmRUTllhY2VCZmdWOTdQb0gxRUdEWFVKcTFKRHRaVlo0STJ1RlFyYy95ejdBbHl6WHdGbnViOUxEcUZhRWtpbXJNMkJraURoYkFWejJQQTZ0NFFzR1dxbVhUOUF0YlVQSE5taEU0aGFraEVGNno2Z3I3dmtwdU9FZzI2QTYzY2dLYzA2Vjdic093eU1ub3BSRFdKeUM1bzBVanlEVVpZSytDSTdpQmhEN09JY2pTakFrY3I2YVFRelVwRWRrSGpLcG1XdXBpZU1icDIrN05QK25XcE1GQjJza015QUYxbW5kVEtCQ0V5aFdoS0lycGtkU3ZKakkvTGVOSHpZZVFMcUk5SXNSVmp6MHlVTy81OUdQTTBrVUkwS3hIWk9jSzhXSlZtVGNvN1E4bUdZaDAxVVY4cTNFTHlZQnZSa1JpVStzd1VvcHBFWk9NSUg1WjZLRVhhVEhLcEJEaUIrcnZRNnhpc3E2bnlSeEJZWUsybW1WRk9DbEZESWpwb0RJWjFYbHloZUpyQ245dTJvMzRMSjY4U2pIdXAyK0RwemJVTzlGS0lsaVNpWmFPNlhTOGdXVUdXcTBhUUVGVDN6WWxDQ1I3MUphWmY0bHVBNGNhSUZDTEpZTVZ5VXdkQkRTTjgxRzRZMmlIV2JiQUhvenBjN0VndHJLUDZhRDRpcWlkTUNVZCtha2s2d3JwalZjeXZwbHpUMWp4OU82eXBZRXVKa1RHa1BZU0VhWjZQYUZnaTJtTVZHem9zODVYTlVtcWxDWHhuQW5nQk9sVnI0VlBEMm9NdkNQZDlSRVZDeEFjZVByS1lXSTYyRDgya25jaTZObk5qSCt4akMwSC9IaUs2WTRyVTNwdXNPdm5MUXNwMFFtYUhGRHZHY0JHTlZBalFzekhsRU44dDJVSWFFMG1LRGNrQ1BJYm9tOXQrSkR4d1JUK21nSHFhUlVzaGxUWWR0YVpiSkR1eVFFY2lra0QwMzJNQnJRd1d2Vmhucis1bVh3a3lLUmsxR3J6ZWt6RjZRQ1FETHlNWG9jbTFQRFVHQ0I0UERCdG43U2lUYmFqYXRUWVRzU0xGcW5DS3hkR0ozUkpaZkRmZ2Rvck9sK0FzZWtobmNxNDZHTi94dUpxbUdTSWhYcFdRV2xyVy9icUVJVFRQUy8rUVNhNnZiT0xtbzRMRWwzM0hmTXhYWUdOUnJFVGZHaFBWYmZHakFPNU0wODRjQ1RwSmdKNVQ3TmV3amttOGlCYmFXL0NhMTN0MVVKcGl1b2dvM1hWTEw4WkZVaEkxMENJN2c3VjduM1YwN2lLaW9HRHZYMmJ3RUlFbDBWN2l6NkpGUGFSZ2VNVXVpSTJpSkR4RTVONDdpSEQxYmE4Qno4bk9RbGVEaFo3amdCeDZpSnJvdnJkQU9rWlJUWTFNcXBLSy9ZMVJoZDV6OHhCTkVLRGtCUzNUeHpZWjFhUkNKcnN5ZFF0T2VaT3Bpa0lQRVIxUVpSemNHVy81dGtreVZQb3ZHMEdRS1BhVEk0T0l1azl5emE1b1Zmb0hrV2ptb05YV3JQZzFpQ2k3dWtCbm83QnBGanpWd2F2eEFVaUNoelV6MlJwTTZpRlNaOXpaMVlXZ2Q2R1c4VUdsLzBIVEN4TlRYUW9XYmhWRUZIdGQxb1k3K2JzUW5UQmUwSkxJRlV2ZjVZZ294UTRpNnBKamR3Q3ZMNmpRN2hwNERkaWNUSTBkWm5pSTZIMncyMTZPV1pxL3JORE8wKzB4aTRFS3JQVUlLWWlveTg1WmNRcHJPa3Z0TXFrNEdTZnhuZXZUOEtSNFhBK1Jlb0ZVKzFEaGh4bFBXWFV4K3UzUkNiSVFrVHlKTEh3V1ZFK1lINlBhN3k5L2xLV2laQjRpQ2xOc2NvTEhJZ0ZiODZxRHNqSW9yR1J2cUhkSnoreXZoeTgxaUJHRGxscUw0STVIM3Rmbm5YTUIrbUpEWnhGaXB4TmQ1TUJyOTByWDdDLzh3dEFtRFN0U0IreHFZMnRHMGd5YWRPcHN0Q0o2MkJDRml2T2xnTWtOK2RWYkRBNlM0VVRzSVZJRmtsck5OYnJ6UUN1anM2c00wZ0tOYytSTTdDemI4ZkMrL1ZCenRNY3ZOZEs5V2p2bFNKRlJJZ1FNa2NvWUVEMFhkU0JsZHJ4dmtNZWxzdnFjUlJsd3pQazZ3anpSVStJSlNCMDVSYzlGbVdVM1V1MWhkTU95SVFocTZnMXBZL0pVMjEzalNrci9XTEc0aDZBMXN1ZlAwZXIyUjRVUjRTTFdiU2Jzci9EMm9hb2p5WitCQXo4N25HdnNqSGNPNy9zamFmc09tNjJxOEhtQ0tQeGg5eG9IdXo2elUzYy9zaDhPZkh0OVRyYXN0MlpnYXdhMlprQ2NyT2ljNjF3ajlkR05tTENHQThSMmJCRjBJMUR3TWFZc0NJY0sxMGZjOHIraUM3ZXlxc2lTa2Zxb2Z4VC9BaXV1VWZzWmlaRGdBQUFBQUVsRlRrU3VRbUNDIgp9Cg=="/>
    </extobj>
    <extobj name="334E55B0-647D-440b-865C-3EC943EB4CBC-2">
      <extobjdata type="334E55B0-647D-440b-865C-3EC943EB4CBC" data="ewoJIkltZ1NldHRpbmdKc29uIiA6ICJ7XCJkcGlcIjpcIjYwMFwiLFwiZm9ybWF0XCI6XCJQTkdcIixcInRyYW5zcGFyZW50XCI6dHJ1ZSxcImF1dG9cIjpmYWxzZX0iLAoJIkxhdGV4IiA6ICJYRnNnWEcxaGRHaGpZV3g3V1gwOVhIc3JNU3d0TVZ4OUlGeGQiLAoJIkxhdGV4SW1nQmFzZTY0IiA6ICJpVkJPUncwS0dnb0FBQUFOU1VoRVVnQUFBZk1BQUFCVEJBTUFBQUI1U3ZNaUFBQUFNRkJNVkVYLy8vOEFBQUFBQUFBQUFBQUFBQUFBQUFBQUFBQUFBQUFBQUFBQUFBQUFBQUFBQUFBQUFBQUFBQUFBQUFBQUFBQXYzYUI3QUFBQUQzUlNUbE1BTW9uTjc5MlpSSGE3RUNKVVpxdmRVQmo3QUFBQUNYQklXWE1BQUE3RUFBQU94QUdWS3c0YkFBQUlmRWxFUVZSNEFkMWNUMmhjUlJpZlRUU3B1MGszMUhyd0lBa2VCRkZKd0xZWEQ5dHFhNjEvMkVKYlVDOGJwUlo2c0JzVi8yQ1JMT2pGVTNwUXNBamRWVktwaUNaZ1JRK1ZCRVNQYm51UjZpVTVTRVZCVSsxdXRhM3Q1emU3Kzk1OE0yL20vWm1kNUdWOWgrNDNNOSsvMzV0LzMzenpVc1pXL3psejkvN0d5T3FiaWJMUTM5ajMvTnE2a1gwVEFKcnpVWTZ0ZnZ2R0VrRGptZFczSXl6TUFEeDhWQlRUcE80b0FMeS9kZzdjQnZENDJsbUxzSlNwQW94RjhEaHJIZ0s0NFV4Wjk0clFuY3V5bGsxYm10dW01S3F5V2lFM3h5Mk5Ba3pHNVYwTHZtbkZuNWNBbjBhRm10NEFjS1ZHS3l6cElseXlsRndkTWNUMUo5SDhNVWNPY0ltdXdubXNlSnJ3V0pKbzZXOEwwY3hPNm91RmdvN0k1c2NDc2xKZjVFb2NPRDcwZGRTeDdLQy8rZ0gyQnF4SFYwekRZalJUTk1jZy9CdGdHZ2VvK1pXYlljY2JCMXZZUi93Nmhoemd3RDRPbmttaE5DNzFrUXZUakdYTEd1aWpBRk8rSHlVZWIzekxvVDdxMTdXaFQ0aXlKVFZuczVtY0tqcUJubjBMTk5EUm83TWVtTXllRmptTzBNazJOUFFjbGk5NlBOYS9hS2lTVURqM0krK0Z4WVJTUWZhdnE2Z21PT0ExSGcyckJtKzFXNkZrSHpTR1pBYWxOSFRvWGU1SDE5Qy9PMXhxcVlrRm5TMGg3MTdxU1ZYenptaDdIRG9NK2cvelFRMEQ2RVRqbmtMWDBNdW81OEhQWS9ZNjI0amMxNmt6czNLUk5zV21RNkJuNEZoUXpjQXVmcnJxSHZyQkE5dk9NZHhlNHZVNksrRUJpenJUdDdyUWgrUXhSaTEzRDcybExUNzBPbmI3Q1BFZ1p4V05FQVZJaHZUNk1HeVhlVVZwemFIalM0SmxZWjh4dUVaTFZuU1BRTWRUamJ5ZEZTOWF3YVZDUFFLZEZaWHREQ1lvQ2l1NlY2Q1B5NGZaaklOVGZhOUFYNUNYK0EzU29tZlY2YjJ5ekxHYmNMTFhCTVQraHFCdHFWN3BkUjVLVFFtUUN5U2tGN1hKcUY2QnpwZjRpb0EyYnBOa0VPSXRxbGVnWnhINnN2Qzl1RmZRdGxTdlFPZWhySUE3UkVmQS94NzZDc0JWSDJRL1hmTDgyb1JFei9UNkRNM1BUVHRZNVhwbWMyUFQ5SlJYcFZuS2hKM3RzL2RNcjZPai9vbGRlNXoySWNVbEZxUTlRNUphVHljM3h2SUFmM251OVd0aXVROWVOVDFIUFRIbGQ1UWtBWldtbEtBanhqSEZFMTY4bVdRbWw2NEVHTEpGTUQ2VkFIZXJvaTRGU1JKUFN0QXhaRjJXL0dnWGJpSFhEc1hnVkI4MEFnZGRzb25yTEFObzdMU3FVb0tPZWJqdEdwY3drdlZTVkgyNmQvT3pFWHVUQk1CRU1RWkp5c1dtYUV3Sk9vYXN1aWdWYjhpOEk4dUNpMTJkcHpwRm9DQlF0NmlVb0dQTzArdGU2aERQeFhmS2hYOW9neTA5SHBKVlRndjZhZTFrNStlWE5zbytFdEhhNG1ZTUo1Qy9XUWEwcEFVOVE5Wnk0UlJmeDlxbFVRYzNQMnl3Qk0wUm9WMmgwb0xPdmdCNFF2R0ZNWHdoblNsZUNtNXRBZTZJaXR5TFJlVnpCY1pvWVBBSzdDWlJnaFFZRkVMbVNkdnFsMFNVa0MvVXFGUGFQRHd5ekFBODhqcGxSRHJuUVIrZ2w2NEtVOHdpVDIzZldKU1o0d1lHa2RBeEFORS8wdUp0Z3M2K1IrRTk4NUp2L01CZTR6VjFtcTJSV0dJWCtGZHFsMzZTMmVNR0JvV29YcytqbzlwSFdweU4wTDhxb2JBOEZUbDAvakp5NXQxWXhoSmE0cmU4djhrY01RT0RRaFQwdmhKNnFua2FEMUI3SnVpMzQzZEM1MnFVRTJuVXhxR2ZkTEsrczF3MURFSnF5eHp1TzVkVjRENzBxaklhbEJjVXU0aHh3dnJiM0xMNmZRZDdIZC9IZ0RpL3hVYXBaNnlIZEh0YXZZNUxKUGx3eHZlN0RYM0pkQmp4K2VJU09MYXVtbmpUZ3I0Q0RYbHhienVJMEJrYmhHWk43MitHYktFeUtXM0xRaGgzTTJPYUt5WG91SUg3T1FuaGFHdXVNelpxdWx5T3V5MFRqV1V2UENSMUhUSWw2S2FCeUhzZFE3ckZvS084SnU2MlRLUnhzaytSSWlWVGdvNVRmWUs2MGFGeFgyK3cwL29Cd1ZsaWJzdEU4NEx4UGJLVW9PZEIreEVqaDU0ck9sdms4QlhNcmJ2Y0hIbzBSdnJHSXhGNmMxWjdrdmM0a3Y2aW9ZcEJKcVZlTjNpRXExK2o1T0tEYUIrdHdSQnZUd0I5OFBBdnZzWUVoRGFRTlhqRVQyN0duUzJCVGNGcU1NUVpFa0FmMXc5U1lVWlBKWUhPeitzUS9JUmNyemhXclRYMHMwUTkzMW1DMy80UkJnT0owSU54dE1FamJrTWI2aGgwUjFjYkRISEJrRjR2eVNzRS80N1Q1dHQ4M01la1EyekxYWU5IUERjWFRMOUhBelJ6R0F4eGdSRG82TVlrMGRsS1RNeVRpcGhrWHBjS3B4NTlJaFR4ak95SUtEcWdxQ0ZGblJrNm5xZmhlazJ3NDgySVBBeEVVeGpGLzdJTGxHU0o5UDFtOWlFaGpwTmpoeWk1b0pKQ3o5NTU2TmQzT0ZKb25yandiR2ZDOHg2UmhrRzBaeC9lZGVSNGtZdkJVMzhjdW8veUU0OEdXc21KVm1PdTVIaW1TKytZMnVlMHR0ZDVua2c4eHpveVZZRGljb2VPOTRNQXhTT2xXQW4wdkFodTZrNyt5RW55alJpUzZyRmdnTDd6d1AzdForditvZ2Q5UStISnVRbFZQclE4MTlpMXI2UG53RTRUOUduLzRJNW5Hb2twVkhmTXhxVFFqV3J6eWFBYjlkRHZQSlk4dkhoaEFNdG1FYnNXWjlEbnZCRmc1NGVRSWg3Vk94ZkUyUlhER1Y1SVdWREVrQ3F0SGZBcWsxOGVuZlRKN2dqaTBRSXVwb3Y0TjJFenVDeWM3VTZyUnBvWVVsdVRRYTlYVkhuTE12RUlOelNBOTg1WDhkL2RsdHBDeElnaGxXczRVY2E3UEtYS1c1YUpSenlDYXo5WGFwYmFRc1NJSVpWclVKc3RVYm04Y3RFanV2MmxIbFU5NkpWdXRXcmtxU0cxZWN1aVdtTXVaMnhpZUswNjZ0RnNCN3AwWjZPVnNxaWtoaXpFZlpHQjRCSE1iMHRHVUk4d2h1T1BNOTJTSjlTUTFKQ3dNSHN4b1lDUlhmSUlReG44VThDYWtibWJocnpOdVVOanNEeW1xYlNxa3FDelUxdWJ2MXVwaVJaQzZHUFJYSkVjdVVZdGtpY213K2hxN09FNjIzalVYdGJWSjZ6cmR6Y2RsOHczQXdtZGltREhCSXVMV1ZvK0ZtRW5mdk9LOTgxTWZCRTdUc3oyT2Vpd1lYZmpIVS9GeGx0QU80aEdxU280Y0h2YVhkWU1oK0UxbzdOdUcwNjZ5QUY4TSsvTXFYSHpUWmd6R3gxRjJkSzYrSyszUEZqWTZRNG1vS2N0NHZjem5Gd2pFVHhyMXZ4cE1ld2pSdWR1dkl4SjlIdmRqZGd1L0R2ek5sNHpWTHBRa0ZoMFV3bWp4YW5FWXM0RmVEci94cUp6dGFFS3M2OGRPYkVPdXIzditJVnoxTS8vQUlaY0Fjd3hwK00wQUFBQUFFbEZUa1N1UW1DQyIKfQo="/>
    </extobj>
    <extobj name="334E55B0-647D-440b-865C-3EC943EB4CBC-3">
      <extobjdata type="334E55B0-647D-440b-865C-3EC943EB4CBC" data="ewoJIkltZ1NldHRpbmdKc29uIiA6ICJ7XCJkcGlcIjpcIjYwMFwiLFwiZm9ybWF0XCI6XCJQTkdcIixcInRyYW5zcGFyZW50XCI6dHJ1ZSxcImF1dG9cIjpmYWxzZX0iLAoJIkxhdGV4IiA6ICJYRnNnWmloNEtUMWNiV0YwYUhKdGUzTnBaMjU5S0hkY1kyUnZkQ0I0SzJJcElGeGQiLAoJIkxhdGV4SW1nQmFzZTY0IiA6ICJpVkJPUncwS0dnb0FBQUFOU1VoRVVnQUFBd2NBQUFCVEJBTUFBQUE0Z1dZQUFBQUFNRkJNVkVYLy8vOEFBQUFBQUFBQUFBQUFBQUFBQUFBQUFBQUFBQUFBQUFBQUFBQUFBQUFBQUFBQUFBQUFBQUFBQUFBQUFBQXYzYUI3QUFBQUQzUlNUbE1BRUdhNzNYYnZpYXN5Vk0xRW1TSTd3cXhRQUFBQUNYQklXWE1BQUE3RUFBQU94QUdWS3c0YkFBQVVFVWxFUVZSNEFjVmNmV2hreVhGL0krMnVQbFk3VW83akVpZVlVVGgvQlNmTUVqYUd4SmhSN011ZUhTZk1nc0d4SVRDeWZkN1l6c2RiLytQRUNZNWtBa2NJT0xQQmdRUnlaZ1FPbHhEalNDYTJ3VDVmSkhQWWh1UEl5Snovc01QcFp2NHdkNFlMN0Y2c3pONWF0Kzc4dWw5L1ZIKzhmajJqa2ZUK21OZGRYVlZkWGRWVlhkMzlwQ3lyZmhaL0o0SlQvMkNrOFV5Ym9tS2ZxV1NpOHpFVk4vaVRtTWp0eTdIV00yeUxpMzJHZ3NtdXgxTGNQTHNaay9qK281Vlk4NW0xVlloOVpuTHBqc2RTWE90VlRSY3ExUFBmRElIUEhGWWg5cG5MbDVVcjdyNHJoNzlteit5TGJEVXVjTy9RSm9oam4xWnJwZGluSllqcXAvYlk2Ly9zcmZtK3F1SmRwcmp6akYxbGR3aGlsblh0cXRVbUtvdHN4d2VlT2FSUzdOT1dzTXY0czBtNkxWTmNDOVArdnB4aXpySExoQzVZM0hnbENENVRZSUxZcHl4ZkxveXdTbnNOSzI2VzNjMnlMekM2Q1BSWlpiQTV4NjVSMXRNcUwrNCtQRG1yQkxFblp6NFI1YmYrOUZHWVlVaHB3NG9id0YzbUdDTXp1NWIvTHlVTGx1dmNkTk4vQm95dFRjbzFSZXhKZVU5T2w3T1JSUnhVM0FKalcxbWZzUjhiMUlzcEFiOXphQWltVmxyQ3ZLbGFqa283U3hLN2xQcWtHaXpOOGs1Q2lydklFSHRhMXRpYnRnT0Z4YnZBYm9RYmpnTzlCQ05NYk53a3NZOGozU1MwZGNiK3o2WUxLYTdIUjkxbVpFMm9zWHMyV2JBMmN4THhhQlpHWU1IdXFvRnBZbGZ6bVM3R0RIUDFGRkpjbDZzY3FkU203bnlldmF6TGtVTDdLTkk0WVJQM2hFblpKb285b1dTVGtzMHpkdHVoRFNpT3NaOWsyZjEwOHZmWXZrTVdyRzVqTFpuMkErZGwxVWxCdU5kRXNjUEVFME5ubm8rVG5tTmV1dThyRGt2aFQ4SG02UlhEcTFXZG9ITGtjMnpkMEV5cjFLUXVPUjdUUkxISFkxcUozU01KVFFpNXdieGMzbGNja2xQSFhSYW9WNFQ0U3RoNWQ4V0o0Q1kzTFR6N044bTRObUtxMkRiVnNXdmJGWG5FTnZPT1FuM0ZJVG02YkVzaU5tODJLRmlyT1Fsd0VPbjBnS2xpVDFtaXByMEw4TGdQL0VURFY5d3ljMVBOUnVwMnFYc0NpNEkzaUdSQXN0akpISk1RcTR6UXBoc3d5ZEZUM0MyK1Y3T2VqbXNWcTVWVStpbDdPb0ovc3NWa3NhY3JSb1VSYXQ0MkFkMTdpc05LT0xURmFyc0F1OW5VbHNXU2J1cG5XMG9XZTdwaVZoaGgwZHNtb0h0UGNWN01Xa2hPMUdjblAyR1lyaUk0dDNTeHA5dDNoUkd3OFhIeUhuVHZLVzdYMWZtbFpOWE9USDdDTUYxRmNHN3BZayszN3dvallKdXc0M1hvS1k2NUNla3lPY0R3eUMwQWRsWTNMY0JaVnRMRm5xNlVGVWJBTnVHRzE2R3JPSnloT2p2VWZzQi9QRFlGb08zdFEwb1FUd0U4aHRoVGxhYkNDTmdtN1BuOU9Zcnp6NWMyQXY3anN4R1FycnZGS01HYkF2ZzdYMzV5R0dVemh0aFJQdU0yVmhqQlczSUZmMGR4L3NLeDYvblBpMWNPZjFYUXZ0Zyt0UGF6elhTbktSM2JkNjdraDAvdVpVdC96REZlOC9RYnYzL2xJd2EzL3VCVjlzNWZSUDExakxHUFpsbjlzZGQvNnExWHR3RDQ0dFhST3o1cEVMUE1GZnZCL0NOZXJGeDR5OWNvU2F4Y09tYVhxTUlJYmI3ay9xejdJUVZSM0Z5T29SVVBPYm4wOWcyZlpTd1hKeFJ6YkZRVWxDQTk5NVJXTlNTL2E1OWdSNS81cS9ab2RWc2N3UWlCekJYZlFrdEk5K25zRjloek5YNzJDT2ZHczVWbDcrV2lzTjhtL1RoaS94TzdiaGE3T2JZcE1FRStKQ1NSWXZtWVhhSzRFYkJOdUpQOWlBdHIzUTRReFdIbDFvL21qUU05ZXdiTnNMY1Bhd01lZUZvZlhNbWVvaWVzeSs1Nm9ybWtGcmJaRDRCYWUrOWhrYU5Cc2ZTZXRjdGUrYnZhUHpMMisvbDNNOFRORlcyRWwwYndnbjltVXJlOE0wZnNKZlo4MXRTaWRnbzVvUkZDRVJNeE1tYVhMRzRFYkJOZW5XRWZYcWwzR1AyaWtTaHU2Vk1IQjEzRzNuWndjUEIrelJzSGVyb3NDZ08rY0ovSEZmUThwbUwyWmpyNXo5R0xhWnNxclRiSC9yTkE3QlpHK0wxbnFSRit5RVo4UHZURVlUdmtHbVl2Zm44WENGdDFHQVhQTHBsZWp0aTluL0F0MGQyQ2VTWjNyZEJJWXZ5TWpGbXkxSys0RVJEdFgrN3ltN1VsTmhwcUdoeEFHM2NIdE85Ty9Ga24rWjhyaUhPMnRiSERzM0c2aTVnLzdoRmVVeDFCemhkR3lMS2ZNNTVReTR2WmcwbU9udVZtckE0cmJEMEFGZU5wRU5sdHNXdjVGajlxbDZmTXlBQ0ZPYmdSa3E2clltTVdQWk9mdUJFUWJONHgydVBvTFpydk9JcnJ1QlAvZ2hKZGR0UXMzR2pBM3NYakthSXFzU0ZNSXJFbWU5WE1sa1RkTmlGa3FBNHdnRlhCRjFFSjczKzRKaW85R0dGM1R4UnhhYlVtQ3ZpeHhaN25FZmlDbWlMNHVPMDJ4NnUxUTJjSXZNVjVZbU4yVUxPNEVUQlBXUEhCYUo4ZS9EdUs2em9USDA1c0xTRjF0aWU2N2JBUmg3Y3NUOERvaHFMVitubk5NMlhQZjFsNEdUNjBFY3JoMENhUGRmekp0UkhRWlFHQzN2ZUtFbjZYR2ZzM2VYTU9GK0gzVWVLeHhlN3hDUThGcklnMlhGenZpTUlMYVVhSWpsa3dJajl4STJEU3lqQ2twd1NuZFJUWDFtT1dqRzlSaTJYWlJma0JTck1ZY0U0L0NNamczM3VTekx3UVJVcWZhd2FObDg0WkYxMVdSdEFDd1Nma2RMaEFaanczd2h2V0NqYkEwQjh5MkdLM2JnQ2pyL3dVSlB1Q0FuRXBKUnhGeDF4MGJYN2pSaGhvczhPdnR6U1ZyVGc2amdLbGIyYzh6ZlVDM0NudWZscFdmb0ZCclJiTjVCZnpzL1M1VFBCUWJCZ2p6Q29qN0twWmdYUkk3dVVSZHZTTVI1Qmg3UzNKUnB1SmE1eHMvQmVFZ3c2SUowbUtEZU42a2tYb0ZSMnpTeEEzUWx1ckh1NW9SbThyRGhxam56K2loNllOeUZlTFhnZkZwUCtobXAwQ2lqTVFQdVdjNTlGU0d4enUyYWc5bzVNNXp3aVF1bGgvRWJYTWpPZEdVS3M1UXBlKzRMWEV2aVRBZW5YcHFMZ0VxNi9iRWdScjBURzdGRkVqa0JVT3k0RHAyMVljZ3BQam9CdEZKaUg3V2xTWGR5M3AyMDhQcVJTV1g5Q0d0SExQS0hmR013TDhWODRQQ0trV2E3N2NtdnhNYkVlTHJpeXhsN24xNFBMU2lDMXR0bGt5RzB0RnJCaXpReGMxQW1SUWM5eHlaeVRObTRZUG10Wk5qWmNHeFBWeDhxMitTUXgvRHFSV1BKdEZjcTJoblRWYlVtclc0UWlSL0c3QkNZRkptVWdZUVkwTG42eHBwN0RFN3QwR0lZYkdYM2hNMUpvTGVXNkJaSDRyeG13UVJTbHFCRXgvS1FQdUVMUTlRR2NwRHRQdHNzMjFhN25Hc2d6RzhCKzlCaEo4aXhlQkp4WXhxKyt0U054dnluZUNFYlR2RWlOWVltL3NneG1NdUNsNElnQkxsOEMyZTB1QXpNL003bGRNcFNoVmpObEJqeG9CNnQyUitDZ3FLUUF4Y0ZRZzZRMmJxeldhN0pKc0pYNUYwV25hUXVHSlpRUjdkc1RQNThpampWQWVqbTRyOURJalBEVUV4clpLM1VqSVhmSytxT3A2czdCcXpLcHorWTRhQWE2dTFBdE5rOVRCVWx6UEJBVEp0R1Y1Z3VxUitKVUM4WGZ1QmpQYVdGM0d1b1hubmI5RU1iVVJySVZaUlVVUmp0WVZQakdDTDNaWEpVZGd0Q1lwWnRRU3B6aGdjbEhkS0xCNGw0d1ptNzdIeUVab01DS1ZaNFlXQnpNUnhLNUZoMUZIY1UzbWJyZDJkUlNqL0loZlVmQXhqWUJVVER4SG56Uk10UkdnSHhrQm9RMjVPZ0FOSVd4TlliZVZudms1a3ZZUDJhcFhBc3pCZlFtYlV5dVA0Z0FEbVF4TEFlVzdaTXhaOWtBaGRlalhpZGtEblpmeFhZc1poRDE3Z2VWMDdZK0dJelNNWDFIOHRqZDAybHBkUnFRb0huTW9yWTJBdUNrVFVHaGpUZk5LTlFKc0tBZU40VzlKOGxrU0VRUUlyTTNpcnZzb0NvM3dtTVV1VUlydHZYVEtYTERZTmN3M3JEelVVcHgzelIrWVVwemZObU43QlYvcjk3aWVrRDJ1aHZFbHhkY1lvYU1teUMzYWVhb1JrQnl0RlR3eC9CWEpYYTI1cWpPZVFpbFRhNWdxbEl3WmVWZXVwUGJlenI5QjBONllaUzJUS0tFRFMzRUVTL2J0QjFmZU1GQUtrVmp5bGF1QjJ1RDBXcTByeHlFT3JUbWRNUUptNlRYQmFVQzJDV1hoeUJON1djL2pYUk8wZW11Q29mbmgyM3NTcWswRFNpVmp0bkN3dVhXWEdkSU83am9qUWtjN3Bva3FEcG1uNjZCMmRxVEl5TFpJZ2ZpYjhxTHc5SEx0UGRJS0ttQWFJOWhIMllwbGlTZDRZbU1lM3l4b21MRmhaMSt4VWUrT3RwV0M2SGZKbUhWN1VZZ1pBZEZXbmJkQTAvU3JDS280RXpnMWEyODB2QVZwak1sUE5LcVQ3aEw0T01YNm05cmNEbXJiWll5QUdDaitZbjJiSGEwWWhxbEcwTWtScHFPZWFLMDl3NmdvTFR6N25BdVM5Ykl4TytneEkyRFpYNWZvZlBXVGs0SkRxRnNnVWI4dHNkVEwybm9xSUl3VmRGby95VllVNDd4clgrUld1RkdRRUNQa1hYWm5XSHRLTndtRUVpTjRZdXY1anpHcTZWaHpzNUNZbEdWamRtaGlSa0JBdlN6UjhmRTdqVnVtZ1grUDV3WDFqWkM2a1NUcWJTb1JBcE5sazFSbGNZRW16bGJadlUvUXRETzVuZzNHQ09mdkxMUzRkZGpmYWp3VVNvemdpbTIyeVdRNnpqakpDK1hybFV2RzdPTEZqQUJaNWRUaXUrSjdodFJTSExBMlRaTW9iWnUxeExSWVNhSUIyNGVCRWo3R2ZjSURTa1NlcGNpWVlZeHc0ZVdzL3A3MlNIenlZdm9zTVlJcnR0a21rekhPNm1YUzhDc3RsWXpaeFk4WkFacmZrL2pieGg4QnNSVFhzRllMZ2Q5VDJwRFU0Z1c4L2FJK3MwbmdDTGVycEZvVWVjSlI5aWpubEVTOTI1cGEvUGtpcnhrajlOWjFLeW1VR01FVkcxYVY1QTBqWk1QMFJ6aVdGRUVYR3JPTEhUTUNXS3hJL0s0MTNTM0Y5WTJwRlBOR2FBbUdIYmNLQkdzY0NKdDdpczY4SHkwekFUdDBzUHRtb2RGM3hNWUluVFhEMDVSS2pPQ0tiZjRBQ1dPOEtjbWJtNFpQWmFsa3pDNWRoUkVrT3VJUFBacXdGTmN4cGxMTTdjdGFDUjFvdk02T1FzUWJQajhrMWJHTGZSTW01MVI2Wkl3d3VCMWlXR0lFVjJ5ZzNTaklvY3loWk5UZWs0V1VWOG1ZWGRLWUVaYjFZanpEVEo0TURwYmlkQjVuV0o5ajV1d2V1ZWt6b3NXY2xMV3ZHVlQrQVF5cGpWL3NtNFJoVVhWcmpOQlZTWTNGdU1RSXR0amllRmhLMnRSQ0xwbnVMSlpPSlQ1bUJ6bTZXVE9YKzNETUR4QktTM0dCUDZpYTFkYmpSQnY4QzFCODg2UDI5a3VqRmNMTC90aUhOQ1FXK3pwUVlLbVNaMnZHQ0FNSnNabVZHTUVXbTM5RG9KWXJlSUxrNEowYzJaeFZMVDVtaGFYZU1VOHdRbUVtN0NrS3ZDM0ZCZlpnOEJTalorVFkzQzlnT0JrNExsckhoQmNVbVBBZnA5aFhTeCszcytSc2pOQlI2NURGc3NRSWx0Z2d3TlNUbnJDaGpSQmU2UzN1cUZTTTJVV1BHUUdzQ25Sa2pDYnlBa1FWaHhsdWxrYkpIYkNidXFOYlRMREJ3S1dLbW11NkRZVkdLSjJsQ0JYbHZ0bDlMS29kbFRIQ0xYWm42RE1vTVlJbE5xZ3diL1lGTVY4U1Z3bzJ1NnZGTy81Yk1XYVhPR1lFQ0ZWMERXbDJLQ0ZWSEpZTGZ3K20vUmhVOENKK25OQlJobFNmUlVtR1BhVTUyc0VZNWI2S1FmeEdXRXBwdnFEZ204eUhIbnJpaWYvNHpKOFBEZE5sblh2eW95c1Q1YW5Zd0VZU3VDYUlNQnZsckpwUkp5T0dXYWhVTVdhWEpHWUVYSUx2Q2Z3K081SVRvU0NuaW9PQjFnb28rVzJSL2R0QXVFQ2R2VW11Q2ZmYkowaE5sWXNUOG5HS2ZhTzVub3FaNWxJZjgwZy92NkhaTnZUZW1wL0FxRW5PajRvM05RNHZ0T1VFNmQxVGVWTHZyb1ZRVmhuRXgreVNSWTNRTElUQ1NJcHZJUlV4VlJ4V3IwMEYxKzhOb3RtT09PT1lmUVU3UEc3Sld0dEc3d2JJTlorRUFvd2c5N0MxdGpRdllyc3lCN0lDOC95QllnZWdXcGM0N3I2QnI2dWllUGVMS0Z6TGI3U0x4S1N1UGlleTBQeEtKejVtbHlCcWhJdkZUSGpCY1FUOFU1MU56UWV1dmFvcnF0Q1hVNGpYYjdIZndtOTNMZXNJcW04N1p5OTVnRnl4U1hrakhNbHMvdThGLy9yQnN6a1VPL3JyNXdRMVY3Siszc1ZCbnp0NEN3ZDg2T0Q1VE9HKzdlQ21RS1ppY3dEQzBEVzhYanJDSUlUWWo5dGVMSWhDUHhWamRrbWlScWpuUjhESHlkZ05tNHdxcnFmQ0pVVlpWck1Ud1BQczYvaGpEQndvejdGWFZtcWZkM2pwZFllU2oxUHVzMnZmSHIwZlJ5bWZMMmEzUHZFUWN4MS94VU1mcnV0dEJYaVZCMzM1YklrdXFkZ0MwR0UvdnBuZHg3NlVMZVRzRzFuMldaVXRpY2JJVDN6TUhtSFVDTmtMNkhxaHhmN0lKck1VMTFRcEZNV1pONnRsaHV2SFVadDlHczF2WUlkaUxCVHpQT04yUHNiVHU1UGhhbTEwRlJud2tMTlpZdGNmZWZjVEQxM05oUkVHN01NY1d2dVovL21WWGVoN0RlWHQwWFdzMUE5ZHo3a1JPTzZYcjE1blcyamdLN3V6cmFpM21QeVRxZGNpdldpenJ3bTBoSi9vbUQzNnVCRXd2RVBHM3U1UVdZb2J1SUp6WlB4TkNhSDUxNjhlL2tCVUg4dy9WQlJNNDJ6b3JNODBWNWY0S1dydGZlM1J1Lzk3eFVlK0g4Nm5vTFhYQlhZMHFyRjQyMkp6V08xOVY5bkQzSCt5bi85ZS9rZ1I0WGl0OG9tTjJTT09HeUdyLzBYK2gxN1hsdUoyZzFyTTJaN1hWUkRRQ0NTNFFjU0pnTHRXOEJ1UVJDak1MbG5zTVBtazBBb2pCTmxhaWd0dEUvaFJ4V2FRMUFOMlRHN2l0UjBiY0Y2ZDZCV2NrRTJ2eG5rbWl4MW5NMjdySkVhZ2lrUGl1UlBvczhGdUI2QUJVSnZzclFQTnh3TTEyRjJMUWE1dkNpMndxU1NMYlVpbVVackVDRlJ4T05XK0ZwQmpucVJIZ1dZTnFoOTNYZGFjUW9WdHRtNkJCMDdkYXVTVlZMRTl3dU1COU44K3ByT3hGQWNYWHdtUVdqaUJkZ1c2NUI4OHFhWXB2RGVjbVUvK0NEN01QVlhzTVBYRTBQNzRHYUpTM0krdTcvUGpYaWVyazVJTTBzSk13MUhUeE9NSUV0Sk5KVWZZcmd5U2lXSUhlNXNjZVBGalk5Tkt4V0duYzQvdmgxOE5Na2pVN2thYXJZSmRWQU03em5yVkNSeHoyVndTeGJhSnpxSW1GWWZ6WUd3R21pWGptblBXeExDZ3RSSS9DbU9QRFhXUElYWXJVN0Uwc2NjV1pPb0VTbkhZL3NNSUxiblo5THBwaDhPVWpUZDNvcnNFM01wWVFzQjNoM2IvZmkxSmJKL3N0Q0ZLY1J1TUQ3RTB1K21uYk5kdVZTWHV4eHNjemxkV0NZY1hpa05SQXZHTFNXTDdaS2NOVVlxREVYNkswems3RXpmQ1hLcEtCem5xN3ZocGdla2hvYlN0ajZ5QmpFTzR5NVUwU1dKWGNqbHhCS1c0SmpzYzRxSnp0YXpETnBidGltZkcrbnlnQW5tU1psejc4WlBENHVuWXdVbUJuWGVDMkE3RkdWUzE0aHFITi9IOXZSVjBMWEZ1VlNjK2paU1FaVEVkdC9JU1kzOVowUER6dTYwRThnU3hFN2ljTUlwVzNDTDc5ZXkxRVFkZmRLN2pBbksxMVAxV29HMUtvQzh3OXZDLzR6VDBXeTAyK25nS3p3U3hVOWljTEk1UjNPTTQ1bzdkTkhXcUF2Nmx5b3h4Q2tQNVhNNzR2MzVERnJHYXhxMVM3RFEySjRsRkZmZGcrM2VIa2I3VWY0MHJSZWs0TjUybGlNZHFxUC9MbGV2c2tTZC9PWlZKcGRpcGpFNE9ieHpGYmNUOGhQL2ppTTJUay9NWW5DdkVQZ2JuS1pHT3Biano1YWtURjZkWG5UNU5TZXJ4MkZTSVBSNnprOEFlVDNIYlpac0lMbG90ZUFaK0VrS1B5ek1xOXJqTXBvOC9wdUxxejBkRXFGbC93UlJCUFBXbXFOaW5MbzNYSVZIYy93TzdKbUdLVFMwbCt3QUFBQUJKUlU1RXJrSmdnZz09Igp9Cg=="/>
    </extobj>
    <extobj name="334E55B0-647D-440b-865C-3EC943EB4CBC-4">
      <extobjdata type="334E55B0-647D-440b-865C-3EC943EB4CBC" data="ewoJIkltZ1NldHRpbmdKc29uIiA6ICJ7XCJkcGlcIjpcIjYwMFwiLFwiZm9ybWF0XCI6XCJQTkdcIixcInRyYW5zcGFyZW50XCI6dHJ1ZSxcImF1dG9cIjpmYWxzZX0iLAoJIkxhdGV4IiA6ICJYRnNnZDF4cGJseHRZWFJvWW1aN1VuMWViaUJjWFE9PSIsCgkiTGF0ZXhJbWdCYXNlNjQiIDogImlWQk9SdzBLR2dvQUFBQU5TVWhFVWdBQUFSQUFBQUJBQkFNQUFBQWczVFZsQUFBQU1GQk1WRVgvLy84QUFBQUFBQUFBQUFBQUFBQUFBQUFBQUFBQUFBQUFBQUFBQUFBQUFBQUFBQUFBQUFBQUFBQUFBQUFBQUFBdjNhQjdBQUFBRDNSU1RsTUFacnZ2cXpMTm1ZbFVJa1IyRU4wcFJEYnhBQUFBQ1hCSVdYTUFBQTdFQUFBT3hBR1ZLdzRiQUFBSEEwbEVRVlJvQmNWWlMyaWNWUlMrbVdTYXgrUlBTbDJJYmlaUU55SXlsZFNkN1Q5WXVsRFFSQmNLSWt4UmZGQ3gwNlVvbXVCQ2NLRlQwSTJyR1NpNm5hQlVGSVhNd3AyTFNSRjhJU1pZS0NMSTFFeWRWRnZuZU02NWo3bXZlYlJKNklIOC83M25ubnZ2Ti9jODd4OGhiaE85MzMyVWRuNzYrZlpMeTdjSkFtLzdhNmNBWjRWNEVuNTdISzdlVGlDRnhqUmNFN1B3cGhBVktPNFBraks0MUw1OHo3Y2IzbFk1UEFXQWphWFR5RDhBMTczUlBlcjZRQWhXK3hGMzhjeS9RcVJ3NXpaeHAvWkxOekVnQUZmWGJDajFVM1FpNlFMeHhxQkxyNzJudzR1TGl5bHJwNDB0MVFUbzJNNVJhWWdFejRrMU5ndXc5eUQwaWdjWVNJTzd5Uk1udUxkdEdVcXJKbktnYkdNUzJucmEzcjl0SUxqNjU0emtRYk5QZ3NxWUFsaGdSZ1k2Wm1EUEd4NFFVV1VrNS9RK013K1JzMENOKytQN1pheTB1ZzlrbW9FNGJqcXY5Ni9EWHd4b1h4NCtFTEZDU0tSeHFnMUw4STlzTlFGOWViOG9BTEpKUU9DVXRWOFQvcE85QWh5eDJIdmNESUJJeHQvV05nWFlrajJncExOZkZBQkJIMEd5MDV2ZWZ3eGcrZFpoNU42K3hDdWozb3V4VlFJZ3VCMVJUM1lHUURwUlpoZGhKRGtrbCtXbjR3cDZvd0NJZEJ2cnR5T3lEWmJleEN4OGl6U3paT0dBWTdGVkFpQVlSNG5rSWRDTUNaMWg4b0NXTS90bmJKVWh2R1FGVnp6NjJsMGZNVjJRdjh1YkV3REpFZ3lBZzBadUhIWmt1MHhHTzMvRkRJemV5QU5zM3oxRVBBQVNuRWhkaFJITWZhdENWQmVHTEJnWm5nVFlxVVg0RGlzQUV0aElYb1V4ekwyNFdtSE5tVDVLSnluRFRsUWJ6dVFBaVBRYUs4MHVxVEEyU2JhU3hiK2JwZStnUFFMNkFJaU1JOG9zYU05VVZhcGNuODJwYUg4b1BicnNBOG9lZnNGbmNiOEY5MGY1TGpNQUloa3FxS01zbXNZNW5qSk5SbHNwY3ZzcFdOUW1UR1dDWkZaMWxtWVI4OGc0MGRHdy9VWUFwRTQrQXcwamh6YWpGTnpxaUFsWmtPVGdkWkUzOGI0cGt6SWlWb2pNWEc2c3FHckc1UWE5QUFpSEhxNlZwZXlZcVliT3czTnF6UklxYUo2aUNoUEFEWHFUbFYrUkhQdVpOZk50YnRqMmdhQnZJQzFZZ2ljZTA1MTMydmR4TTBsUldYT2cwR0xnWVVnRXBLZFJQUWNMbnRGcUJ4OUloWERZS2MrczJHdE1rQ21QNjh5RDBQa2drcFpDMUJPa1Z0V0tqZTZJMi9PQTNFRTQydmlEQjFHSmZ2aW10cDJNcmw3T1I0R2tJOWE1RnBEazR5L0toQVBlRzRRQ3h3cXIrRmpYR1hwZWx3bW9vMUExMDZQZURpVVEzbDg5dWczY1poQmxLY0ppU2FtQ1hrbjdOOTZOUTJPZEdMV3FDNERjb0YwRzBpUmJxYkdrcHRZUmF1dElNSEhlaWdUQm9NMElnSFNIR0FnNkxqb3ZPU3U5a0FxNlRCQVp4OXZrYUZWSElkbnQvN1J0NUZtMGU0RHVjbjlwSGltUkFpWk0wTURVcWlaTVVYcjJhS1hyTWZwMUxTQkM1RkpDTXF3T3E1ekZ4ZEJFaTd3bW1xZzZHcnlraDZkWkhoSUtEQzRIaVBpZWdLZ2RqSWpmK0xTR25DckFHZzlnR05HK2tvdW9RVVpkZjRsSTN3V1NwQVJFSDNWRTNMQ1d0Tk5nR05sUzNER3JlTkNDY08wcm55N29NZWZ0QWhFbEFxSitxeVBuZHd4Y0UwWXdEWWRxb0V3WTBERi9NZXA3UU5BR2tiWmlrZzRQblVibHZIVVRSa1FtdkJwSGdZeHluWkFWYTFUU0FZS0FGZHFLQ1NOaVBreHZNU0FqWGJEa3hPRkdnZ3BabGNqSzJsaUVLQ2xzY2tBK2pVdlp6RmpiVXcxK0wwTWE3dnRWYy8wMEVWYUlKdm0xUitrMWo5R3Y2d05wTVpKKzBvWnZuQVoxYVN3alZ1RVhyQnJMekk0MTRrQnFNVkdiWjg0QmEyMXRHWWwxWVRheWxZaExtMEc3RVFjaVk1VXQ1N1o3NFJURHlCRTFOaGI3OFhYckZ1MnU0ZlY4SUdWV3pVRlB5dS8yd3VsNEx4Qm5kS2kzcGVlR3hXa3RIQWV5cW9mN3ZORjcxVGxzOXE3Sm0xY2kwbE1tQVVRR2JWWWNTTkVXaWJSeDFvSmtyeHYzRWZsaVJESTdhckx4Z1JSWU5hY2lTOW9zVk1pcTdGZDd0NnJXbWkyaTIwdGN6K2xlLzNjY1NPeVE3VFV3bmpWa1A2OUxWNUdMKzBkZG41MDlQOUwyZ1N6eGljakUvdU1ia1FuTW1qT1dnU2VpaENLWmhrYW1lbkZHQ2NaZlBwQW1BNUVKYlVYdkVVekZXUTNKckJnZ0pXVyt2bkE2U2pJUHNpL2RFcEJrWEM1SENoMjVEWDU2T2NzdHlrMGJrbGMrNkVPUS9kSm9Gd3IvUkRZSmgwdzJTUytkK1Z0Z1lOOWlIbjNFV09iV1dMOEVoYkpyL3Z4STN3Y2lDeEsyOUdsOXU0MU1hNm5BWHRyUi9sTlM5VWtvbkZjSEhJN1lIQjhJZmxVbEtxTE0zSUFVdmk3cnlTUmRiY212bFROcEg4M2doMGlBUCt3dHc3YjdINndIcEVDVmdWQkdYWEcreUx2VFVTVU41SHpTRVhWNWJoOE1TUGVmQVp4MHAzdTlNdStwSHlxYjUxSm1uRXp3ZjBoUys5NHMyVzNDOXJLNENLK0tiQXF2MEwrRkcxRXhadUxYUExoM28vKzRpQUlSUDJoa0E2MTlwZ0RxOHhYS2Qxc1EvM3ltTnAvRkg5ZDU5NW0rV01xTHh5Ky9LT25NcGRUVU54Y1Z3RTV0d0k4UXlUZVg0SGMrc3AvZVNvLzNEWDF5Q1VKaXFGMGN0SzQ5bG56OThKbTArM0xONXUyeS9ZdDkrdGQzdWRpdXBpY2Z0c3lSSE52VlNydWYvUE9YZy80cGNQUHIvdy9yL2FXVEt1Z3ZSd0FBQUFCSlJVNUVya0pnZ2c9PSIKfQo="/>
    </extobj>
    <extobj name="334E55B0-647D-440b-865C-3EC943EB4CBC-5">
      <extobjdata type="334E55B0-647D-440b-865C-3EC943EB4CBC" data="ewoJIkltZ1NldHRpbmdKc29uIiA6ICJ7XCJkcGlcIjpcIjYwMFwiLFwiZm9ybWF0XCI6XCJQTkdcIixcInRyYW5zcGFyZW50XCI6dHJ1ZSxcImF1dG9cIjpmYWxzZX0iLAoJIkxhdGV4IiA6ICJYRnNnWWx4cGJseHRZWFJvWW1aN1VuMGdYRjA9IiwKCSJMYXRleEltZ0Jhc2U2NCIgOiAiaVZCT1J3MEtHZ29BQUFBTlNVaEVVZ0FBQU00QUFBQStCQU1BQUFDUm96bnVBQUFBTUZCTVZFWC8vLzhBQUFBQUFBQUFBQUFBQUFBQUFBQUFBQUFBQUFBQUFBQUFBQUFBQUFBQUFBQUFBQUFBQUFBQUFBQUFBQUF2M2FCN0FBQUFEM1JTVGxNQUVESkVabmFKcTd2Tjc1a2kzVlR0STV0NEFBQUFDWEJJV1hNQUFBN0VBQUFPeEFHVkt3NGJBQUFGcDBsRVFWUllDYlZZejJ2Y1JSU2ZiV0tiSDl0dWFFWHdCKzVLLzRCRVJBOWVOaGNSVCtsTkZDVUxpbElVSWtndkZ0a0lldWloYkZBUUJXRWlJbUpRTitKVjJJaUhRaTlHVVZDaGJ0VzcyMnBOMHRYNGZHL21PelB2emN4dU5pdk80ZnQ5NzgxN244OTNadDZibVYybFZPbjBRODllYUcrcS83czFnZG9MLzRGbTJpQ3d4OGR2bmJzM3dXc2JoOFhFUHJvaDRTSEVENjVHQVBjLzh4S2F0eUxyWWRRc0Q4Q0xDVVliK29udEVJYXBEV3htVm9Da1FnUjRQY1lBMkl0Tmg5WTFFZjFwdzA0K2JCZmpGWWxTOWc3U2ZpaU44eWcxWWRSK1RVQk1Bdnd1RE9Nb2trZWR3TkVCL0NPUWpnRmNFNFp4bEloSDlRelJBb2M2RHJESzliSGttR2ZXOEx6THNhb0FaN2crbGh6emxBelBUWTZGUTZ4eGZTdzU1bEhHSUlBN0FHTkJpNkNFWndXbzhmMnNPMHI1UEhEUjFnVHVLQUxmS1FuUGt1RmhDWVl6V2RTWGkwbmZ0N1pNbEgySUpISytDVS9QT0xPQ3dWUm5tb3NUNzB1TUJmcHpvcTlRRXA2NmlXRVZoQm5JUnBmRHVCTkQrdWVmL3MyMFgrL0p1ZGhsNS9NeWIzaHVCR2NzbjdXZ1pTVGNMK0RWclV3SE4ybUM1VHgxTXZBZG9RclE0QkdKM0FINFBESEdCbzJnZ2lkWkh6UmtWOVloM1E3d3FaTUh2eE9lSlNLRzlSRFJHVjQrcFRhOEY1d0hTcHBRK2J5dGtBRTJRMEFYY0hlNDdlTCthM1BCeHFUanNKZnZZRDRvYWtMbFBNWUFJUlRMWjBkZGduNGIvcEtSaGRZU05aMTFJV1BNZzRjYU5rYU01ZlBISkx3L1YxNkdqeklvczZOc0Zoa2VQR3l3clFaRUxKL3JUZUtkZ1A1V01EdHAvb0NrZDM2YVlObm5MNVBPcndOWVB0LzNGOGk5bFlQVUkxNkZOT0VHbnFPa2lobXZvdjYxK2FvNjgzT2ZlUUpZUlR0ajdxMFJKc1JQdGtuOWhEdGkrUlR6TlpPNVhzM2t4c2pEbmF3SjJJN25ydE5uU1lHZGtHem8xZkhiS003Z1ZSZm0zcjNoTmV6Y2lud3o4Tzd4WGVna3FldlJwMFIrV0svbXFEZEk3ZURkK3dsSmcrV3pXMWd3ODlabHAxSmh5dU9lU0U5NGZwSU9WRDZGQlZQK2I5bUoxN0Rya1dXUWFuanMrcHg4MG96cEcrSEtUaCtjTjBmcFhHWmgyNGtIdkJtUFVnOGFvZ1lQWWFjUGl1ejRNMDdUb2dSNFhDd0xucExSM0hvWTEybzRmU3FRRkV0bDVKdWQ0RkYzQUxWTjlqRllQbVl6UUZNMW5iY0tQSFZmM0dvc09vaWFnUDErY0lRMHNRb2Q4SHQzM1ZlU0Q2K2lkOXhHdW9jMEtXcmY0MUI5ZVcwRmQxVFdRMktWM09QbXhpOThOWG41OGFnNnFYNm0wQlBDc2ROS0x6NVY0eTRmSTkwVGJXQllvQW1XWXdpM0pyNVJxVXE2RTBVZVR0WDBNV0U4bUZQWXRsMnZ1aVhVSnAyQVozeUhGV2FnRVZrR3FacHdBdy9XQ0xacjNodHJjNzFRa0ZKYzc4azh4VS9Fd2kvLzBvUWI4NFR0QlhsWGkwRDhlWjVzbWtmOVYrVFJnelhMRTdhWEdWR215VTJrZk9EVjJ6RkZQUFkvaFhCRzRub3RGSzY5c0ZRdUdFOE5zWGtFZXlKbGVYYThXeldVYVZPZTU5Wmx4VmV4RDhrTFdaN3drY2hUeE9GQmxMbHl6Q2NwbUtlSjcyK1lYOWpDejlPS1gzdjhWUkRvUGRpeDVFanlYVkxRaEJ2eXpmSzRNU2dWN2g2NGN1Slh1SVVwaXp1WWhCWmF4R092aVhiU1M4OHRZSUc0WEY0S0djRUJWbUNScXdQbGlJZUtFVnVOL0dleFh2RStaMFB4WjBHUzFkUXpJM1ozNjV0N2FvSU44NGI3R2JVR3VVN2o5b3dIeFp3SncvTjd6UWpSQXgxYzRrYzlVdFVFRzNnb3E3QnRrMU9WaXIxYndOVGhwaVdVNFFwMytGRFZjUi9UTmNFR0h0VWszU1pSajdhY0pYc0R3TSsybDE4V2FrWE13MFppVEEyYVlCblBWNlRiRE83U3BqOXRPUzhQR281U3k3Qy9sZUl5Uy9SLzRxTHBzbitNVVJMTm1qSXF0Nm1ZOE43ZE1OMlp4MFFiZG1zWnV6Zlp2Y3g4UHowV2JZZTlXKzNXVG1tN1IxNkdOOVNSMXJEZm9QaERlTzluajVvS2VaNVN4ek9iUkNvMVlSL2cyelE4V0I3SGlEZC8rU0lZcERUZDM3anlkdEd1YkxqeHFOSWpCZEU3MXIxOHR2M2haekl5MW9qSXQvejlJQTRoL2RTakYzNkVINTdQZGVWdHBjYzhDd29qMVZNZTZFRHIzUzk3cHZ6OTdVQ0VVUjFLWHc3OUgyazR6TDhRcXdSMXpHc1YzUUFBQUFCSlJVNUVya0pnZ2c9PSIKfQo="/>
    </extobj>
    <extobj name="334E55B0-647D-440b-865C-3EC943EB4CBC-6">
      <extobjdata type="334E55B0-647D-440b-865C-3EC943EB4CBC" data="ewoJIkltZ1NldHRpbmdKc29uIiA6ICJ7XCJkcGlcIjpcIjYwMFwiLFwiZm9ybWF0XCI6XCJQTkdcIixcInRyYW5zcGFyZW50XCI6dHJ1ZSxcImF1dG9cIjpmYWxzZX0iLAoJIkxhdGV4IiA6ICJYRnNnZDF4alpHOTBJSGdyWWowd0lGeGQiLAoJIkxhdGV4SW1nQmFzZTY0IiA6ICJpVkJPUncwS0dnb0FBQUFOU1VoRVVnQUFBY1lBQUFCQkJBTUFBQUM1amhuT0FBQUFNRkJNVkVYLy8vOEFBQUFBQUFBQUFBQUFBQUFBQUFBQUFBQUFBQUFBQUFBQUFBQUFBQUFBQUFBQUFBQUFBQUFBQUFBQUFBQXYzYUI3QUFBQUQzUlNUbE1BWnJ2dnF6TE5tWWxVSWtSMkVOMHBSRGJ4QUFBQUNYQklXWE1BQUE3RUFBQU94QUdWS3c0YkFBQUk5MGxFUVZSb0JlVmFTNGhiVlJnK21YYW0wMHpUREZWY0tSa1J4RVZwNnF2Zzh3WUV3WVZrcU9DbWl3eUlDMUdab2VDbUJUTUxFWGN6V09uU1JDclNsVFBVbGEyUUxGeTVTWW9WZGVPa2lpQ29aR3pxdExZMnY5OTUza2R5enozVDNBa0RYb2JjOC9qLy8vemZPZi9qbkhPSHNWM3o1RTdjLzk3RDN0S3UwV2NuRkNrVGYwbzdJWHJYeVBRRXh0bGRvODlPS1BMVkJ5OEFaVDBkMFpkUGRvOGRuazlIVnJwU1BPcWxJL0E0VVI5L3U5RW9pSzZsZ3ZFSzlSOWd1Yk8wdGZ0V01rdjBieG9Zc3g0MXVad3o5RmNhNGxLVmtTSDZPdzJCcjlBL1Fvekdtb2JNdEdUc0pkcE1RVlpPTFNOakZRVTJCYUd1SWpLbjdKUUhpZWJzRkU2OVU3U2w2QTRRamRzakt3a1JaWU9rSHpraGlTZHEwVzNkNmRHQ0xvN3BYZXZiQjZxbE0rMGVkZlE0cmJFYmF5RWgrMVdKdEhJanZLY0QxckNXVnNKMTFpY0pZemVWOUxnbllBM3c4SFZuOVZJaFRNQ1lTeWM5TmdMV3NHL3NtL3dFalB2VFNZOWxFMVlaUTJCTkl4dHRZNFVUTUdMUzAxQ0k2THJSQ2RNMjVxMU9Ba1k0ejRMUjdxNExnSFhETUU4R0FadlduU3drWUVSNlhCNTllSVRWbTBZS1hEd2hsaHZTbEFvSkdKRWVVd2lDVTZISVJVVHRsTFIzRTVPQXNSb0lpRzRDaDFIbEtaajNnVkhPMnlIdmlma28rZVJEcjBlYjR1cm5qL1FmRkgzbnUvMlg0b2g0ZXdMR0xnK0lQeHpwSHg1cDV0ZkkzOG94NWluN2Y1VWU5OTEwV3QwYTFaeXZIWERtOXNTNWI1cDZzaENIMDQ0UnZuT1RmY3BsK0RFalRwS2x2UkhLUUYyWklHZm9GQ3ZRa21KcnlXQ0xBUjJ2eURKMHRaNnI4Z05EOGRFMnUyQUVEVkhEamhFQjhYYUdubTFuVy9UMEVHYlhwZ0xSTFo4V0dPZFFxK0JBbVRlSFUrV3hHTkF4V1ZWNUFqcUFuTFNYbjJqdU00SlFpVDUyakVpUGQ4cjhIbUNHZXZVb3EzdTlGY1hZWVN6bnJUSjJVTzhVa1ZERVVaeGp2T01pZUZycTQ5SHF5Z0pqME5NUDNBUHNkb3hJanovMzFqbFRjWlE4V1kxaVBNcllYbTc5ZTBpbEViMzV5V0dSbmU0ZEN0S3VxdlFyMVJtcldYT3VIZU1HcHZWUERwRTFScm5XS1ljd0xncHpyUERsZ3Z5MkVEK2g5eHJuM0RCbVZXaHVVWS9QVlhHRWRjVDhLQnMxTXk1VTRqL2ZYWXA3TGhvYVZZQUtBWCtVR0l2TDZHem8xSlFuRlRSZ3RDNjJPcVZNc3lBbGU2SEFIUjNldm81Vk02dXdXdmhQNE1FTlRlelRETkR4NGdER08yeVNteGlyYWx1dEdQRXJUakduQUd2blQwdkdMd3hRRXZXaFAzYU1YVE0wakdrdUpHQW1GbUdVVW1BTUxNNGlYNnA5NG83RnVCRjBsVVlMODFYcWgwYUxWcnhaMlZLVis0blByYm5OaWhIWlNwOFhFTGtpWS9PdkJNT2YvbnBFSllIS3RJbGFubDlGSW9yS0cwbXN0TDV6bVlqTXBXRUxGdmJySFc5UkdmdVg5V0IzcEd6RnlOT2pvc2NkWk1DbElrS1NxZ01ZYjdIS0pwajhpMDMvWURMdGNnaVkwSm1DQWdmVFdDMnNHTEY0WEJYK3dGWTFYTm13blY5Z0RFeVFRTHl5QkFGNTdVYUlOR3BCV1NiaTk0eGxGdCtLRHBaWDR0eHU4YTBZQTZkSEZMVVcwUUdUNjhWQmpCZnFZS3ZwM1RuU28zYllHZTJZUm14NTBNSDNMY3ZlZ0tFWjhzR0NGZU9HMmoyRERWTis5NmYzSVJpRkptVlNmZ1VyNlNqZE10clZWSjA3YmV6UUFVUFQ1UEtkT3hGSWJOVmVvSEtwSHFZMDh5eXk5ZDNiYWhoajEzaUE4VUxNSUxkZC9renJLQ2Vyd2t2MGprODNtWGZBMEV5YktIeUxpWWw1K05ZMDhGUk5ST2ZaMm1tUEZlRDJpK1dRclJxTVdDRWxFOUpYRmZsRTFGeUF3d1JkWDZRc2JmaUdGdTZDd0xnbjhtRmcwUmUrNG50TVdKcExyV3JBY0dxREVXRzFJOWtodlMxTFRJY1RWUlhCTjNZZGE5cWhEYlVxN1BYaUlOTHZZVnBqU3lLTmI0WTd0MUZyUlRGMkJIUGVyTUtpZGt3Y3VXU2ZMNTF2TnVMY3BLcjNnajc1a0pJdDVrQzZpYVVZYUdFSXUxdFRJWXBSaXFxWjIzTi9yOEZhMmpHTmFNelFzcW1FQytLYUl0dzBwR2JEaUlpdTB4b1NFVFdIc0xzMU5VSXI0ZW1zYU1JcUp0TjRZWEU5S25QeTVPbG9rNnFMYTRxWXZrQ3pEU01pK2xGRkNyZ2pmRGFzQkF5Q01ZaGFGbUxONnVGdVVrOW1ianVma056U28vWE9DaEZ0VG1IRTdXRTBiNmtlbHhjY3o2eVR3TGpLdWZ6TlRXQXlNNUd3WnhXUDlLaTNEalk2MnpydTBSTXV0Z0RSVzZ2SllHSU5sUzlHQnd6ZHIvSnJxVHFuOERjM0dLakVXL0JNbUFnZzY5WmZMRUxIU2lBN2JSZ3gvZG81YXI0MUthRTVEN3JHUE0zSXdLRjdjaXlmdEVla0R1VUtHMFN6aW1Wak04SnJxNEp2U2ZablNoWTZHMGFJYUN2V3NqL1Rxb1dIOUxobkxqSWcvTWJmdmFEQ2I5SVl3K3JPaVFMZllNekxFaXVVVk1IbFZUTmJCK3ZVSkdCVUl4bjdDb3k4amZNajJDVXN6ZzRUbGRzcDN4V2dhMTFKN3E2cmdzdXJhaGFodFdDaHQySE1rNDR6K0M4ZGZ5RXMwdUs2QWptZTN4UEtJQXBYYUVxR2drbmxNM3JFT0VteVBYZEp2THRtSDladFdoaHNHUDE3S3BqVmN4WWhpVjB0TStIOFRsWHRKbENZbFp4WVJ5VmlZTGM2WFBRS1BZa09lTGFLd2pNOTdWVEQ2RzBZSjh3NllxSzNZME1EQTIwWXh4RWhXa0xEeERVbDVZckJXRGs2d0R1a0FUR00yejRzUWdYN3FjaGhJc3hqd3doUmtoZ3hOSm81d2xLU2F0Q21wR2thZWszUnVDUWF1YmUzWmZlaWhLOXBZOTVyWUVBWEhGcGhLM1JpS0VXekRTTnNRUTROYlJac1FoTDdzQlhjMUVSbHJSZ2ljMGMwWWk1VlhNMzBOWlgxWFpDbnJaYWVlbjJqSE1Oa3c0aFQwTHBnYTlDV0JCc2pKTGw1eFd4MHNHZ2RSZDlWd2FkeVEyODJLbTVuMUtwWXdDemRxL3p4cDV0V0Rhd1lDOUxDc0o3eWc0QlZrclh6SU9tb2dNd3ZKNDdma2dzUHlIbkxYUm5Tc3ZyYTFDcEwzeHhQWElkNThMblBkVXRXQml2R0tUblI1MFplUnBiMXRFTUdQcHpBUnB0UTdyTXR0aVlYNUl4OVBReVFOZm9ENVhJSDErUWxGTDVJMk9OYU1XWTlIcjR5WHV6NURiMk9UNFdrL3JDSkpjUFNvbXZ6N0RLOXpTWTllcE94NHpyT0dvS1l3Z0Y2ZzdHUCsyMDJUZGZidVErVDFMTmlaT2N3OUdTUm5va1pheHZOUUNHdzFSUld3Wm90a3ZwZS9qMmlTSmVjL3hYZ0RQVzY5REprM0VOOU1UMVdUZXdZYzJYK2YrNVhyUkljTzY5UTd4dkd6cEw4bkttWWNsLy9Rci9OODhxUDczclBuM1lVQmJLUFh1dS9JNmdQZVkvSmdvWFhqcEZsMy9lT2JXTm95MEQ0Wk0vbnZOZTAwZXhNWHdMR05BZjk1RVh2MkNQcmFVcDBsRFZHakk0YXBVLzJ2OERvdG50S2YzTEhLTEhoSDE3SE9PcDRoNXA2YXJ6anFkSCtBMHpwMTJ0S2UveWRBQUFBQUVsRlRrU3VRbUNDIgp9Cg=="/>
    </extobj>
    <extobj name="334E55B0-647D-440b-865C-3EC943EB4CBC-7">
      <extobjdata type="334E55B0-647D-440b-865C-3EC943EB4CBC" data="ewoJIkltZ1NldHRpbmdKc29uIiA6ICJ7XCJkcGlcIjpcIjYwMFwiLFwiZm9ybWF0XCI6XCJQTkdcIixcInRyYW5zcGFyZW50XCI6dHJ1ZSxcImF1dG9cIjpmYWxzZX0iLAoJIkxhdGV4IiA6ICJYRnNnWEcxaGRHaGlabnRTZlY1dUlGeGQiLAoJIkxhdGV4SW1nQmFzZTY0IiA6ICJpVkJPUncwS0dnb0FBQUFOU1VoRVVnQUFBR3dBQUFBOUJBTUFBQUM2bXBHc0FBQUFNRkJNVkVYLy8vOEFBQUFBQUFBQUFBQUFBQUFBQUFBQUFBQUFBQUFBQUFBQUFBQUFBQUFBQUFBQUFBQUFBQUFBQUFBQUFBQXYzYUI3QUFBQUQzUlNUbE1BemUvZHU2dDJSQkJVTW1hWmlTTGluNytrQUFBQUNYQklXWE1BQUE3RUFBQU94QUdWS3c0YkFBQURiRWxFUVZSSURZMldPMjhUUVJDQWh6enRQRWdnbElDUmtTaWdjSUlvNkd3aElVcEhnUUlvc0R2S2hJWU9ZVVFKS1BrSGNZRm9RRXBFalJRNjZCSkVRMmVMa3NheG5mQ0dZUjY3OXUzY21tU0t1NTNIdDNzN083dTNBSWVTajkwN0hQZnFlT2RrL1ZDQUJEMXVsL0V0d0hPOGRCMzNENCtWcTFuOEEyUDRIcUNCaTh6bE1KVE93dFc3TmRQaE9JMkFXS3VjSnZzUi9NWmVpM0VublZzaE4vSVhvSUJ2OXRnNnJWOFp3eEQzVjVKZ2E1WkhLNVRZTm9sZGZsM0o1L01GSGdJNzFISk54SGFkblU0YVZjaVF2OGJxR0tLejB2ZXlWRVhOdkZ3U2JhL212UURGSm95anpnbW1zT01kU1l4czk0UTc3NzJRb2MrYVJpeUpZUVRiM21Fd1dCZHV6YnVQbnVNRVlsUDBvZjdDV1N3cm1DVGFvek0rdW9XL3ZNMWlzTTJjcHNERmJPQVBiUzBqcllaS0NsdVY0U2p0UFZuRzc5b3U0eGx2VEdGcStPbjk5QzdqdkdySXhhbVN3aWh2Sk1taTlkR1RpUFdCR0RsWnZCL2dLS0ltZHFTL2JNRnlTNmltc3Q4dmxSVFd4TE5LTzhGTDZpT3BKbGg2S3dlaldva0FXMGd6SHJzc1pBcWJVR3pUOXd0RCtGdmJPVTdOekc0Y1M0M1djc3RHRmIwRHNGNktZNm01YmJsRnB2cHYwbXFzeERITlpLL1VBU3B1a2FkNGpoT3k0NlJPYVRKVjZVSWV1bTV1T213cDZBbWllM3ZZMVZrcUpXcHc1VVFVVFdsTitzdHlhaHFMMGs2dlcwc3lXVlV2UFdtdU5WV0tiUmoxR3k0MVdvVXhPWEUwZUxLM056L2pDYmRmMDNPamZKR1VGSkhuMGsydmZPaGM4MDA3V29PcFpDSDd3UEJ0c05kTWRUUUhZV0NvSmJETWx3YzVwdkJUR0JMVEZKTm85K2hXWTNIR2xzSytOazFFVkUxaDNZTW5SaDBsNS9haXlOL1pyVWY3RDQwSkRHQmMvZ2o5UFJ5R0pyVUFnMGVTRmxkM3lURGJEckdNREpjb2Z4dnU5UkNERFJsdXhYc0h2ZzAyS3RqOHdIRHZNSmllSk1HZncwY0diNFBScGlRNWVISUdvLzgwaVRzd2d2NUR4V0pGNGNLWWlCYkhtcEhJd0JUSERsd0JpK1hrSXplRHJpTktITnVKUkFhbU9MWVl4RVFVaTVYbEkyY2prWUVwanUwR01SSEZZaFVaVGMveVorOGlnSm9zdGl5WVhoUzJFMzl3MDRIRkhncW1HenpuVDMvRGtHcXhWY0drS0RPSm00RUZMYVliRHBzVWwwMytRUXhuTWJxRnNQRENEZnU3bGtIQzIrc0Y5YTRMeGxlNWJZd3ZYMDRpL0lNalNmVFF3OXNadXBIV3hXSWZVUXllK243Y1ZkZFNrTXVmWFRpbU1uZXg0RVlEZU9LNmF6ZFR4SDhObWZzMzVncmRVd09vZnkrcmRITUNhcnd3QUFBQUFFbEZUa1N1UW1DQyIKfQo="/>
    </extobj>
    <extobj name="334E55B0-647D-440b-865C-3EC943EB4CBC-8">
      <extobjdata type="334E55B0-647D-440b-865C-3EC943EB4CBC" data="ewoJIkltZ1NldHRpbmdKc29uIiA6ICJ7XCJkcGlcIjpcIjYwMFwiLFwiZm9ybWF0XCI6XCJQTkdcIixcInRyYW5zcGFyZW50XCI6dHJ1ZSxcImF1dG9cIjpmYWxzZX0iLAoJIkxhdGV4IiA6ICJYRnNnWEdaeVlXTjdNWDE3WEh4M1hIeDlmSGRjWTJSdmRDQjRYekFyWW53Z1hGMD0iLAoJIkxhdGV4SW1nQmFzZTY0IiA6ICJpVkJPUncwS0dnb0FBQUFOU1VoRVVnQUFBaGdBQUFDOUJBTUFBQUFENUJsWEFBQUFNRkJNVkVYLy8vOEFBQUFBQUFBQUFBQUFBQUFBQUFBQUFBQUFBQUFBQUFBQUFBQUFBQUFBQUFBQUFBQUFBQUFBQUFBQUFBQXYzYUI3QUFBQUQzUlNUbE1BTXU4aVJGUVFtWFptdTkySnphdHBGUzg1QUFBQUNYQklXWE1BQUE3RUFBQU94QUdWS3c0YkFBQU1uMGxFUVZSNEFlMmRUV2dreHhXQVM1clI3STRrcjNRMkpDTTJKb0dZdUVWT09TVE1rQmhDY29qRTVoN0pJV1lUQXBZZ0JwUEVNRHI1WkNMaGdBTStXR0l2UGdReXkwSVN5STlISkxja1JQS1NQd2hoUkNCL0JpTmxFc2RlajllVlYxWHZWYi91bWE1dVdkUEw5bGIxWWZwMTEwOVhmZjNxMWF2cUtrbUlBc2ZNMWRVQ3NUeUpzaWJYUGFscGZqV3Z5d0NES0gwMUNqQ1FSZTBsQ1Vkb0prTE1QZk45aFNMQVVKcHhDVGdNZnprSU1EU01SMy8reldVUllLREpVS2NBSThCZ0JKZ1lOQ1BBWUFTWUdEUWp3R0FFbUJnMEk4QmdCSmdZTkNQQVlBU1lHRFFqd0dBRW1CZzBJOEJnQkpnWU5DUEFZQVNZR0RRandHQUVtQmcwSThCZ0JKZ1lOQ1BBWUFTWUdEUWp3R0FFbUJnMEk4QmdCSmdZTkNQQVlBU1lHRFFqd0dBRW1CZzBJOEJnQkpnWU5DUEFZQVNZR0RRandHQUVtQmcwSThCZ0JKZ1lOQ1BBWUFTWUNKcXh4eTc5RnZ0UzdweUR3T0pIemhINVBvcjZpKzBpaFpGU0ZvcUhlUzNKSXBuZWYzSGtXWUV5UFF3dzdtd1dpSWhSdHVRNUloZlB0dXlZRGZrLzl5TWF2M25tOVJ2QVFzclJELzd4YkVIRDBaYXI3bHp2ejlDYS9JKzdZQTBOZ240TzNKRXB0Qkl3bnZqYzg2L2Zmb3VLck00RllGejk2Vi9NOGVkYjBRRlBteTFYQWNZVi9ZTGY0NVhJaGNFakY1YXJBR05XdzdqRDYrUXZqUHJ6djRWdGlBa2o0UzhNVUFsUWpwV2dHVWhnU2NxREFBTUp0Rk4rdGRmTlpGL0s1YUFaU09CVUpvY05EN1JtZkMvSEQrN0xkN2hpNUR0ZGlkaEZMKzRQUDJNbWFSN0hDZy9POWR1Sm13K3lac3pKbTRtNnBpL21wUHgzNHQ2RERLT1o5Q0lTOVZZWHNMUDlMSEhUWnhnTEtUZmpnYllaZVpxeGxYSXp2SWF4a1hJenZJYlJUYmtaWHNQb3k3c0orK2t6REhBejNnMHdrQUM0R2Y4Tk1KREFtSnR4RDVySlM5RmppYUdoS3NyTWpkZVM3eVR6cXZhci9rLzJWR2p0MS9MVjljeG9Fd055dWxad000NUZBL0ovamxLWDduUjlRRjZWZGdwNlVaN29CME9udGtvbGNKNW5lbkpvdklFanlPZGNYL1dFeUlFQmJzWmg3VlJsdTQxbEtCdEdYWDVEN051bjdVbzlBYXMrUDV3NElWRGcvdWk3NHJvYVc4NFBYeFQxbnFWSzRjNXpEZ3g0STUzOTRYUGlFM0tJYjZac0dLMDNoVml5NHlFY0pvTHBTbzBLTWlwMVNYL3UzZ1Z5cDhmd3BnZkp1WmlNUlBaMkRveXVsRTlwWFZ1VEh6SnBTb2JSaU5hRldLQnBneGtjSmlvWU9SL3lUT21PZENsbjVadUx5aU9BMGgrYSs4VitjMkQwNWFqM2lNcHBudnlOa21GY1VZbzlLNGVtOUpkUklScjk5T0RaaEtkL20wWi9MOGxSQzZiMEZjS1RkQlRYdFJ1R2FxdWpUWlcrVHNhb1pCZ3RwUUJncWZSRDRSV0EvVmJIeDR2QmFCcy9BQmhHMitvRlRsVXpGRnRzSGhHTzlVdUcwVHVFcXEvUkdHQ0pERGUwbHlMTlpLQlNxMTVCZHo3cUUxaEgzeWo0NDlZTTlYZjZsazFPZlFtV0RZNXlZY3pvSHJSTHphUmwvMExnVVJFRDJveGJsNXFyQk0xSWZCblY1WGY5dUdHQW0yRVFDTkZEbzFZdWpFdDZ3dFZXWXBmYUM3U2NGVmMxVE5nc2ZnaUZkNmphUzYxdnUrajh0Q3FHR3dZMDNoUE1oOTVXdVRDV0ZIdG9uUGdLZW5LRWo1L1BtYXZWMFRaV1RHeFFpVE1sMWI5b3Jvdit1bUZzeEkzdUZIM0FjbUcwVkNYZzI3K3VpeERTK3FLTFJUcEpiWEFnQXpBMXgwa0FqWmR2alY3cEpPK05YN2xoZE1tU3FXWmlqRkc1TUk2Mm9ZaFFseE5kVWpDYjFFcWJZMzk0dGpuNFU3bzY1TEszcWV1akNJMnUvTmdiY3JoRDF4bG5Od3cybTlGSFcxWXVqTSt2UWptdFBrSVhTWDFJZld6UkY2anFRYXBTeitLMXpZRENQeTEvRDYydlAxSzVPdzRuREQ2YklYRmhwNElCOGxTT00xdXd4RWVrVStwTW9PM2Z4Q2pVVWRnVXF0ZEhlMm52a2RDTkZWcmZxcHRKbVN2V3k2ZUljSDdpOGZqNHJId2t2bmo4TXl3V2lQQkFtczFRN2xkSGhkNERHTlpTUUh2WlZzK0VZekhkU1NxUFNuYzlKanp4eXhSYTMyOWpOcWMwd0lwak55TElKK1BZaWFPQkJGMVVyS2JvY1pRUEExNEJmcmRhczI2R21FOXJBZlQ2dHF0SkZGb0lydEE2YUREYzFPZXR0RjNWbm5VR2luUXJmQ2hXMDBWSW9uTXNId1owSnRnNGpxeWJJWllTeTRlZ2FtcTVXWVptTUlYV0RMQ1ZnSHBaUmRmMzljOWZNMW1NT25Fc2tKaWFLcTNVWVFyRzlBOXVNK0NwaCtZSkF6SWVRclRJZU5DelliQTBvV282TkQwOTl4QVZlVWFxc1d6MjRUU2dURTJoaENhajhtRnMyQ0dBOVVTRjJDWGpZYXV5YTVuWld5am82VGwyYzQzY0ZyRDhIWFovVEhUQ2dPZXRZb28yZlkwdkg0YnRUT0RsVzB2Ukc2dkZ6TGVlSHF1TnViR1Z3dFMxcG1KZ0RmTEVwRTRZTUo5SWlZQ0xzV3JsdzdENkFIYUttbVFqdVdLR1NqWDVES3JWNFNGOU82WTRKV3ZFZzJQWkNZTXRWQm5Rb3IvU1ljUnVKOWlwRlN4cE04Tld4aFZoVWplMnUrcHVMVmFVcnFYTG9zZWlFMFprbkJVVlcxS1hYenFNMk8yRStZZ1RMT2s4dWVWNDdUekI5QndQaDg1bEI2OTNyWHZQSTFqWkNTTzIxNUFobW8vU1lVQ2Z1V0tLQjIxL0R3dTZkV1pMbkN1QW0wR1Q0aStyeU5EYUtKdGQrYllydVFzRzVFbytGNVFRWGNEU1lZQnpjMkJLdkdhN0ZiRi80cXBFTWd4ZUhPcVJzVFJRZG9LeFQ3VklwcUNySEJqMFF1QWxvUzBySFFZMGprTlR1ZzNTUmlINkhTcHcvam4ybXk5cmJ3RG9ybU9xZmJlajRZSUJobUxGNWtMTnQzUVlTN2FKNzl2eFZ0MzJhazRXWCttb1lIQXpicHBvQzdwUndIVU1JMkZOVEt6NDF3bURKb0hWUDZWQTk3N2tPVkJUbHoxVFB0QU1MT2pZeUNTdUFKTVc1WEFaTGx0eE8vdXdDbVV3TnBLbWxhWFZvaE5HanpRRHBwdHArRnE2Wm9CVzc1aFNIbGtZclJWengvMEw4WThoUnBjNlBqSFlVUW1nM1hYVUdZNk4ySEV5TjVLL1RoaDJTdnJMTnYveU5RT2EvTFl1bzVvMTJEU2xIYUN1Sk11ZXVnSi9RdnZkRWRGc21qWUI3YTZEVVM4Q28wVzlTVGMyUEtWckJqamhOM1haMVVCNVdVdFlLNnhSMWtsOUxZR1VsK0VyL0xhTzB6YmFQQ1VZQzlnNG9IeC9vQ0pZR00zSHpLMjVqMUpRL3ZtRkV4UG4ya0VxTGgrMTlySGphcjFGL1VvTDV6ZFNpVktYb0ZLcWdiWHZuSnErdWRFLzFER2dtYXhqMUl0b1JoTzc1WlljYldKMmNUT1pSUjJldDBwSVViTFBFZm90UGJKQUZKWERXRE0rVXlNNjdFdHRBV3ZSSHNWem5jRjFWVTU3NzZSdEZQcnI2QmtsWUppV2s1R04wMlpBSjdJSzZXcFJyQmd4akNYVTRRWExQZU1SN0RZTzlrUS83VjF6R05BOGRpRE5wKzZLdHBtK3VmWXV5eUpick1rUnBMc3lFcGYxTzZ6VHprbldtMXpFejREdnZjZnc4QmZpSVlxWkE5VUZJaGl6MXIvTExpZUZFSXpJRHMweGhNTVF1L0tkWmZFMWVBRXprZnlkRUE5ck5wU0Y0N3g3ZHgybXdIOGt4Skg4dTNpeVJ3aW41SFNCVHR6dFFHR0duYmdJMW1hVUI2UFdrN2lVNlRyTWMvYmxhL0hUbmRKY0pCK1Y3MjNDWjhKSTNwSlFjblBBNEplYTJRWGNjY2pyS1NsaERFaDVxY3p2QVF6UitNNHQrYk5sOWJRbnZ4MDkrclFTQ2gxemIwUS8xc21hTjRhdmFFRWxTd3pVU0YwbTV1ZTJHVUo4OHZid2p4MmU4bDdBNE0rN3VBeGQ3aUhtY2tSRHVNbTU1c0VZUzFVOUdEQmJ0STNWdU1qa3poZ0p1RkU5R0NLaU9RSDRZTHd5cVU1MHp3UE5FUEhNWjJSMWhPcWZPRGRwdUp1NDY3aW9vR1pzRlAxVVVMZlQ2QTRBUEtpQ01HaFVBYXYwbkE2b0VMZlhlVlh6NVFyQ2FOS2M2QlYzWjVKZitYU01Dc0lRZlJ4R3RjOXJFOUtWVDE5WEVVWUx1NU1CRHFmU2RYcmYxMVdFTVdkRzMxTnZKVlgwTTRTNEpuOElJNWIrc1BPK2RXQnl3aXBxaG1pY3dnSzNDTWF5VXo0cUNVTU4vWWF2dmpobEZKVjB4NmZPd0daWVRjMnd4Wit1RUdBd25nRkc2VENxL2xjZnB6b0hXdlcvQnpvUlJzNEczY3paOGJtL01lV3JrUGdsSE9aT2dwRzNRVGNUUm9YcVA3R29FMkRrYnREMUNVWUxQcFE1TitoNkJDTi9nNjVITVBJMzZIb0VvNlcrc1cvUkNoUDRxbmVzalEzYm9Pc1JqUHdOdXY3QUtMQkIxeDhZQlRibytnT2p3QVpkZjJDMHpzQmV3dHBrZFlJalhzRWRiOUQxQjBhQkRicit3Q2l3UWRjZkdMcHgyRDFWNEdiYzFIZGdqdDZ1L1BZTWhyVVVzQlIxRzJIRUczVDlnZ0Y3UFhBQjYxcThGRFZlQmsrQlk2djlFRnRsVHhPRzhMb3p3Y1p4Ukc0NURHUnAyNTN3Q3dZMGprUHplbUZUQnIzbkZoa1B6MkJzME5wM2NETnd0VExmb091WFp0ak9aUElHWGI5Z1dIMkFsYWhrS2RnR1hhOWc1RzNROVFwRzNnWmRyMkRBTUczRjlDRmI4ZXAxdGtIWEt4aDVHM1M5Z2dHYmZnNk5aa0FmdTJva3ZrSFhLeGpnYyswWUJQdDJHeWJmb09zVkROZ0J0V2MxQXhVakhwbkFoQThPWEx3WW0rUnQwUFVLUnQ0R1hhOWc1RzNROVFvR3JOSTJUbmpHQmwyL1lPUnMwUFVMUnM0R1hiOWc1R3pROVF5R2U0T3VaekRjRzNSOWc0Ris1K1JUZ01HNEJCZ0JCaVBBeEtBWkFRWWp3TVNnR1FFR0k4REVvQmtCQmlQQXhLQVpBUVlqd01TZ0dRRUdJOERFb0JrQkJpUEF4S0FaZnNBd1g1YlA5VmNmY1RYUDJGOTlaTUFxS1M3Z0g3S1pQOGZmYnVuVDN3TXQ5TmRPSzRTbC9pOVQySmwvRmkvMEYvQ3o5QWQzaXFlNXoyUCtIOGtuWXpPOWJpeHVBQUFBQUVsRlRrU3VRbUNDIgp9Cg=="/>
    </extobj>
    <extobj name="334E55B0-647D-440b-865C-3EC943EB4CBC-9">
      <extobjdata type="334E55B0-647D-440b-865C-3EC943EB4CBC" data="ewoJIkltZ1NldHRpbmdKc29uIiA6ICJ7XCJkcGlcIjpcIjYwMFwiLFwiZm9ybWF0XCI6XCJQTkdcIixcInRyYW5zcGFyZW50XCI6dHJ1ZSxcImF1dG9cIjpmYWxzZX0iLAoJIkxhdGV4IiA6ICJYRnNnTFZ4bWNtRmplekY5ZTF4OGQxeDhmWGxmYVNoM1hHTmtiM1FnZUY5cEsySXBJRnhkIiwKCSJMYXRleEltZ0Jhc2U2NCIgOiAiaVZCT1J3MEtHZ29BQUFBTlNVaEVVZ0FBQXFvQUFBQzlCQU1BQUFDSjUwSlRBQUFBTUZCTVZFWC8vLzhBQUFBQUFBQUFBQUFBQUFBQUFBQUFBQUFBQUFBQUFBQUFBQUFBQUFBQUFBQUFBQUFBQUFBQUFBQUFBQUF2M2FCN0FBQUFEM1JTVGxNQUlrUXlFTjEyaWUvTlZKbG11NnNhZFc3TEFBQUFDWEJJV1hNQUFBN0VBQUFPeEFHVkt3NGJBQUFUMmtsRVFWUjRBZTFkWFd4a3lWVytkcmZ0R1kvdHRwQ1NIWkNRVFhpSlFwYjJHOG5EMGkydEpsb1JXTTlDQWhzQnVrYUtsS2ZFUm5uSVU5SW1zTkpFWXRNRENXZ0RRbTBla0ZaQ1lJY2Y4UkJRKzNFUld1d29SQm1oaUxiNGlSQVFlVUxpVFhzbk84Vlh0K3JVejcxMWY5cDlhOXdoZFI5ODYrZWNVM1cvZStyVXFWUFYxMUZVeTlXNHQxNkxuQ0RFUktETkRzeHNTTmVCd1B0WlFMVU9IQzBaNytzSFZDMUFhc2pNdmM1d0hkUWdLWWlRQ0N4LzZhc2MwNEJxclJweEM0Q09mMzBRVUswWDFaYys5TGRiVVVDMVZsQ2xzSUJxUU5VSEFqNWtCbDBOcVBwQXdJZk1vS3NCVlI4SStKQVpkRFdnNmdNQkh6S0RyZ1pVZlNEZ1EyYlExWUNxRHdSOHlBeTZHbEQxZ1lBUG1VRlhBNm8rRVBBaE0raHFRTlVIQWo1a0JsME5xUHBBd0lmTW9Lc0JWUjhJK0pBWmREV2c2Z01CSHpLRHJnWlVmU0RnUTJiUTFZQ3FEd1I4eUF5NkdsRDFnWUFQbVVGWEE2bytFUEFoTStocVFOVUhBajVrQmwwTnFQcEF3SWZNb0tzQlZSOEkrSkFaZERXZzZnTUJIektocThjKzVQNWd5NHdaMi9HQ3dQTFBleEhyUitqdDQzcmxNc2FPNnBVb3BRMS93NHRZUDBJWDNxcFY3ak5BOVh2ZFdrVUtZV3RzeTROVVh5S2I4ZWRyRXQzOHhKZSsrUUNnTW5ieEwvLzlOOGMxU1NVeG8vK2wxUGZGL2ZaRnQ1NStOaE5FNmM5cFBVSkp5czNabmdPZmZmZEh2dm5LSStvczdnMzJBU00zUmJMSjduM3dDK0w2dlJmN05hTjYvdDBwZXVhZGRTM1JwY2RtTzRlWFptNDIwMHVzNXJkVTcyUGVTRkQ5bmlsMGlaMloyWmxNdDFsM0p2c2xPelgva1UvaEt6N2Zzcm9ZdjJGbFp6RFQ3RnQ2TUlNOWpLQ3UrMWEvTm1iZWFibko3bHM5bnNGTWk2V00xQ0s3TzRQZE5MdDB3dGJON0N5bU56SnJ5djVNVDdCUjFHU20wektMbUViUkNVdVArSk4wd1l4MWZJMTlaOFo2bE8zT09XT3B3b1VaTjFzZFQ2R0ZGQXlGMlg4b3NVRXhTeS85bDltYmhSS3Z1M0owL1g1Vkl6VVhwU0hCd2pMalNjWGpOTlVzNVJzellGYVhTMmIwWmNhK25jWnMxMU5NTk4zTzFmS3IyUTVmVGRBVVhDc3BielF0Q3AvemU1Z3UyeTdoU2RNLzJmeDJpWjQ4aWQ2VW9icVFkbGZScWJXWk5xeTdiTzlKQUZmWVJobXEyeGwzTllybTJTeEhXT0laV0FPVW9YcVljVmZ4a3RnTWREeFBWeHF6OE1yTFVCMW0zRlU4em1nR0Jsa2VxcmZZREN6OXlsQ05YYS8rWkFZbWhEeFVXMndHTmxkS1VJVzc2bmoxR3pQZ3ZPU2gyczc2TEhtay9zcExVSVc3Nm5qMUM5bVZnYjhlVGlpNU53dnI2UkpVWGU0cWQ2M1NxOWdKSC8ycTVDc1B4djlhd2p0STJmelgrNS9kU3JNMEhud3VYWlNYZitxckYxOVA2cDZLTC80cmp5aFRYb0lxM05YN1VmT1Q4YTkrMk9SY2NVMWhKb0duZEdNd2p2VUd6Nkp6RHpIMStmSDNzbnQ2QlV1N1EzQnNTcUlmOUFBNHNOQlBCdVlTRzRzRTFSVGVTMUNGdTdvM2Q0NmVXWEdnaHN2ZEtteW1uc3Iyby9VVmpWSFBaWWZtN2E3TnN5OGlsbmtrbTk5bHlkWUwzelEvcTlTakZmWXI2ODBoRDVXTWZyc2JQYTBFbFRHWG9JcTN1bmt5L25EMGRqWTIzKzcxbkRscjhQL1lvRkhyYTREMVV5N1p3NmlEOEZwTHphMHlVb1RKb3VLVU51UnZZWkU5anRiNHV1ZnZsU0Rkbmp0VmdpcmMxZWVUV0VxYm1RZVhqSEhvRnV1bDlEa2VnWXdweURhSHcwVFpabGJaaFZIWTdCOUUwUUxOQWhoaVNhU0lvMW9wc0wwa1ZLblBEbnIzb3doempNTWZNbHJUeVJKVVkzWXgralNuWHJYODF2TnJpYStjODVITXFHa1k5MHcwTGNMbXBUbVJyajBDeHcwbUk1ZUxVa1dic1pPVlA2WjluUWhOR3JKZjRIWVk0OVk2R1dIVFdybGlWTGtGdXVoeUJ0aXJIWDRYMTdEaUNDTDZXdTROSG8yR2hrbzF3d21RaDFtNUxjc3NkRGd0NWdZdzRscmxVeSsvYmxkRGRZNXRKdVM3Yk16ZnpxZ3VYZVZqUlk3OFB1a0liMmczZFVZZ2FkejNuMVUrL3ZCMkpaYllVai9OTnJsaFRXR2pQVkMweWRTMmFNNkZLYWhpQVc3S0FYOGlqa1QwbmI1N3Rnc29LZFpWL3M5U3RnUmZiSWIvRGwxckE2ZjhHZ3M3L0xRSGVyUXZaRzVZbzRmYWFadkd0cEU0VUVPeUFCM2xkZlhvMVJDYjgzNnlMNHAzeGZzYlZmVWN5bENGdTBwN1ZDUFRZSFhNdmp0NzVLRnd5RlZUYXlnMFNMNXdzNjBUODMzZlNteXNNb2RBcHl0b3E4WGQrOGVDZWdoSENLbTNXY1pGVk9YOExkYlZiZjE2MUJ2bmdqWXF6NFk1elY2bG1QdFZmRGp6RzY1ekd0Z2lLLy8yekNtc3hWVUNWa3hxeGtqNUI2c3U0MkhKNFl5MFBRY2xUZXJldFo0bXljc1hvM29vM2hKbnhrTm9vYTNLczJGZXU1T1hONUpIZzk1STFyNGVQTzk5cTB2eWhxYkY3enhFc1o3Vm1GSzJwZFN5bHJpdGUyTEhlUW16L0orRXBqSDRKNHMybFNsR1ZUOERud0UzRlc4cjI0NnE4NVZZNHZOdzFLZjNDV2VBTm4rUlBLTld6ODE1cUhlRTRoYlZZbzZTU292WjVJQVk1SDFsOFB1cGtxZ2xUKzBaTFNtU0RlcUdLckVTeGFnYTBkVllEVDN3WHdlcTgxOUd3M0FCWkF6TmNGY3hnNTNTUTFtb1BzMUhseHB2Y0ZkcDVwOG5BMHRzZkNncUdiTHcxcDVJd0lSazRuWkRQVkNVQ0NOUmlLb1pYV1htS3JYRkxkUVB2Y041L1hpWHhFTkw2cmxJWURLYzkwVk9EMnp1aHg0VHlVZ2hSeVhuVE5wSGtOMlZoU3RrTW9tSXU1Q09sVnBTalpmMmtPam9Qc3BTUDJ1ZzhSUHMwMGJ1eDRoTDNJMjN4TmNEbTZxV0wxZmdIN2d2OVdJOW9BcVJVb08wTXdBRlRveEQwcnRCQmdGbFRjRjdKSjlnNmJGNkZKRUE0cm5hbDhUdFV2UnRKWW9xbW4wM0dyeDBoNGlTTzk2U0hqT21JOE5SemNXTXpGMCtSWDc3N2hyZHFVUFZpdzJqc3oreXJpZ3lxRUl6NU1LMnJXM1lhbG92dVlxWUFRUWxENGx0OVNaMTZkd2Y2N1JJd1RibFhxY1c4VTA5WmhBTE1td1JPaEV0eFc0cDQ5OGhHYm00dXhuelMwa2c5MFRvMlU4VXZyb1dxUXlxc0JSM0JVVlBQd0ZOUklvVlZMbTZlbWlPVXNXUlNmeG5idjh2TmkxaXdFSmpoZzhSWGFjQ0Zycm95YVQwVXZ6YzdJOXVQR05YOFF4N29ucEFCamFLT2hKb3hjYzFUVmt1VlNvU1EzZExLU29yV3poYnRmV1lRZWVNb3hVM2xNcFl3cnhuOUhDR2k1VXNuTkpOV2o0QXJ6eFVPcTNXV0loamtMSW85bDBGdmlxaWhPRUlVVkhadlJCVk5MVXVCV3hvOXhBbDE0VXFSc3krNkpETGllUTFHVlNWQ3dCMVZOWjB0Q21rNkwrTnYvc0xuYkZTcGlOa1ZSUmtDbEVkNlRFRGdJMW81blg0cS93aFdzb2tHVnByUFoyMXR1STFTa014TTBpM0htZmNMWjdpak9FSUZSTWF0WVdveG5xVURaU1djT2FXcmpCaytVOTJsRWx5T1pHOC9WN0tQT29GbGRiemFNVnBQSEs2YnpoQ09SVFo0a0pVK3pxSXdwU1djQm5ieFF1MmJETTFsV0RFZElVb2VDR25McUdIakZhbG9sWXZxT0RnbmttT1ZadkdKVWVYb2FYMDNLWXJjMUtGcU9wNUVjTkFtVmhJdXBhWUZkcFZScEk3a1R2aWtaNitaNjdnMHpGS3VFejdnZzRjeHlJVmJUK1VpU28zOEIwSnVwVXpjWjkvOEprZGtjcjdXNFFxN0RRdEF0QTVjemxpeFlielJIc29qMVV2RG1scS96bjJCZmFDYm1wYkQ2K2tFQzYzMU9rMmNlQjNPV2Vhb1RTRmxnNEVrWHdaemRIbDRHSzlrSzhFVlhxcGVHRms2cm00YTlrTFFMdjZvTU5RT3BITitDd2FHRDZmdlcrVlJMbjNCQUJBaDZDSU4wVlJwYjlvcVNzSWQrOG45enVQbzdKZkh4YWhxdmN6K2ErdXpvVG81TysxN0Z1aFplMGMwVVRLZzZCRFVpWlFMSmh1TmZJdFpTbndDRW5mRWZoS3gxWmtlZXJXZkVkU2dHMW1XUkh2SkFsc2h0MUtXVzlKb0c2RnFPb2RRS3hMdW9xSFB3Y3BzVkg0QkpJcVFncmpKTUlOSjNmdDQ3U3IyaGxNK29PNTVsaDBETG9xZTVpSkFzankxSzNIZmhNbGNDS2t4ekF2SUZnQnlLc3BPNVBpTE40TkhKR2xSekRUV3MrTkpwOFcwdzFmS2QrbmJtQnFGKzV6akZIZHAra0VNbEhSTlVYRHJ1NklmRStoMnRrM0tmTFM4Rys1WllGajlVaVEzQlR2Y1FHbThBYVY1VEFYNm1xUFZQSTVOUThLTWVaejVBajJVanlna1ljT0phT0ZlNTVZWmgycjFxQmFXeXFEQkVBNVN2TFFic0o3Y0d4UzVLVTN3SUE2T0dReUNNZUhCYTZUVSs0RHFXVmFVcGIrVTRocWgzeUFvVzJ0ME1PRHRLQW5rdS9SRTQ3azFMN3daaFJCcWRaMTZ5YkVLTVU2VllBQktvazNIOElWTHRoaFRyaEx4N25vekVWOHdOY2E1dHlkRlZhSTZvSWNjT2phNTAxV0tJVHhIR2FOSS8zYW1TaDhGZSs0NHJYeVdVRzQvSEtLb1NOdEhJZG9oOWR0NzNOdGtvYVBGMFFqYTFybDU3SUVBSjFIRkQvcEdFdnZoTVg5WjVnbzZSejdSeW4rampoejBlUlRYWi9jTlRkcnNWMWRrZTVoaDExMFRmNlYxSlJnMW1YU2ZlbnpqaXpMbkNFekMyN0lzYnJLTnMzaTVFeFBsNWZza3VLOWJZZHZaa05oMWRXanVVQ1d0SVVKYlBiM1l2WmJ2R3lPdHZrVml6dUJOcUFIcTQ5aFlMcWc0QzRjditaK01Sa0FCMGttNzAraHJrYURSQ2ZuK3JhcVlqUFlYQkxraVpibEZKV0p6V2N2NW1uSnNickFEbXhDOU9RTUpjL2pjREJONkh6QjlkQ2dhcWNHSjlSNkI5VS9mQmx0Q0tWN1ZaN3pNWGljeVEwRy9LTHp1M2lGWjBpODB4Z1FXQk01V1ZSaE1hcTNrK05lcjZYOWlCc2x4bHBKNXdsQ2RZS1BvUkNxTjR4cFNNaDhEM3U4SGozVmY4R0lyc0xJbjRuSzVHL0wwbHdVN2JLM3RxS2ZoVjQwK3V4M28rZ1o4Z2tNSG1keWtmMUJGUDBKQnVrU2U5eHQvaG5GdmpsdGFSaWtHTlc1L3VVbStqSGV0TnRWczVoZDdNN1ZpbW9Ua1lDWXZXRkdWK0gxbWQzTGpLTzVFWk9uMk4rUCtTZG1uM04zTTF2NkttL3EzMUgrR3J0SVhvZ2lzWTRkcVZJalVZeHE5RHhqV0ZzY0d3dzh1U3RQTEthSzNkbGFVWTNtUHRtLytIclhPQXlBMWVQWWJIamV6cUtxK2JFWDJTOXRjWnFmK2V2K1MzbkJhVk9HVFAvNUt4ZC9tU1JmNzc4c0VySmlrTExkR2Q0U1ZLT25YaG4vNFdhYWE1UVptV2tLSTE4dnFrS3dFU3VGdWJRTlpkOVNYYU1qdFNVeFV2YUtoWldoNnVLR0pldTZ5dDFsUGxCdEdjK1Y5aDE3bHBsMTkybTZVa3lBNjhVU3JvTHFZc2w2elc3UkI2cUg1TkdqcWJUdnVHMjVCSFpmNnNuWkRySkw1bFZRWFNDZ1hBSXpaVVJjZ3cvd2JHSWQwY0pJZXVaSVlvVnlnTGxhSzQvL3J4Y2tEdkx5QzVrbjFRVXJWNGlUYkV3eVdkWG9XZDFpbDkyazUxamJmWnNlWVMyWm5XS042cHk5dWlhNkd1L0piMDE0a0NYM21wOElJU0ZtT05GOFFBQk1yNnZuRkNtQkYzNUtUN1ROelZIRFhOb1A3ZmdLRWRaMng3Unk1RGlvWWNsLzVjREtWc2cwOWZDclFGMmZydks5cy90Sml4MDI3bExUaC95dHJaa2hwRzBOT1JIVmVrYy90ckRvT3E1VktOWWFhdmhWRVV6VVUrc3FORlRpcFFLQ2FML0hmVWNlWkZIWGhQMVRmRlVUK0Vrcm5HRExTYTdLV2tDM1BabnJVaHVxQ0VEemlTbUpUR01JeWl0WmtZeU9LY3Z2OFFSUkNwT3ZZbnFSRys2Syt3a1ZSWUtzTjRtM1dtTWNBSnNsTUtHNE9tWndwd1A5WGNSakdsZDdJcnR2TUZaTE5yZ0ZsRHVEMVRncVVNMU5FbHFCdk5wMGRZMWQ3UEQreWNBVlQrSmFoUVVZZmtDazVkOWIzQ2g0dkViajZKWWRHcDIrc2JKZDIzUUx0YUZLdjlSNXA3VkViY2FYbzh1dTNXZ3NkTm91ckM5M2gvMVJLalE2dmV3VFBmOVdFbFlicXBINE5RNG1pMDJ6NGNVSEx4K1llYVEzUFB0V0g3MzN6NmtXcDgwMmFadXpxcUQ2VUwzRGZpMktmb3F4dnlwcmVybXV6KytYTlZSYi9XclZxQysxV0IrcXpTRjdxYy9HcGFCaUxyR25MK3JLN042SGs5cXMrbENONWo3YXYvamFaZ1ZzNkFNckZVaG5nbVJ4NG9WTGphaFdSNkJueDF5ck0xNFA1ZUhFSHZhMW9McklqcThIbnl1MTJqQU8zMVFVY0Myb1JvY1RyYW9yUG9vdnN1MDNKcGJzUWhWZisvcTNqS0JuUG9PZ1JYTGw3N0ZtbVBJSzVyNllWek9ENWMrdlQ5d3BCNnI0MnBkeFVxc25qQXBDUVJTeXJBSFZpYnY1ZmNiZ1FOWDYyaGRPOFIzelI5cld4N2tEcXFYdk9JdXEvYlV2N096dGNDSFlpNklUSVFIVks2QnFmKzJySTNmMk9LcGRJUzJnZWdWVWs2OTlxWFBjdTFKRjd3QlZPVjBGVkNkSE5mbmFGelovNkt5ZzNMMURnQytnV29vbUVXVHNhdXByWHhTTFJqQTZXQUFDcmZTZVFiWERIU2ljTE45UFdMRUwvYWFRZ1NNaElvRWZuZ2hUa0QwVEtBbkNMWVBxOEJTZ3RKamMvWUpqSlUxQk05blo1NEFGVkV2VkpvTnFzcVdIR2Y4Z1ljVkJ0THRTeGdqN1Fja1ZVSlZBNU4vU3FJcXZmWjNUY0lmU0hrbG1GV2dLcU9iREtXdlNxSXF2ZmFtRkZPYW9BMGw1SWcxc3NBQ2xvR2IyV0pPdmZXSFJMMzk4c2F0bS9xZ3REV3hBZFhKVUV3NmNROWtYckNQMU05R0l2c3daVUwwaXF0cWFLbmNWeHpmT3BMUmdWMHRoVGR2VmhPR1ExbEU0ZmtyV05Cb2RCMVJMNFpRRVRsVFYxNzdnK3BNMWpkUzU4S0NycGVBNlVWVmYrOEtSdEgwcFFoOUNEYWhlQ1ZXNEFISmZDUWIyVElwWVZIdmlBZFVyb2FwZGdMYmNDWUNZVmZWRDE0RHFsVkRWR3RyVHY3TFJYKzRKcUY0SlZiMmdNajd2eGo5bklLNkFLaUdSZXljTGFwNWczMVVMS3ZXZGF2emM1NEJrQkZRSmlkeTdDMVgxdFM5c0NkQVBKWXlQOXdWVWM5R2tDaGVxQXlhRGZsZ0UwQ0dURlgzV0tLQks0T1hlQ1RiVEFxZ1BFQnBIS3hhVUN4RGlBTGxncWdvWHF1cTdPL2hKK2tOSjJkNVhMRUZYRlJSNUNSZXFNVmxUNkNxaHFxSUFZWWNsRDBxajNJWHFnTDZnaERDQVJMVXgxanhCVnpVV09Ta1hxa01tVjZmYktyaHlrM3dCaUFtbzVtQ3BpMTJvdGlsVWphV1Y5QUhrbDgwU3ZvQ3FoaThuUmJDWlBnQis1cmZPeVJ0c0tIODgxYUJ6Szd3NG9NcFJLTHhjcU1KTlBlSk16MzEzZ1kyN1BIWGJNQUFCVlk1SThlVkNGYitGNVllMjV3YjM4V1dZVTZTVyszdUdsS0NyQmhqdXBCTlZuRmo1U3RROHVleEc3MkdYbTFGalpKMk1ENmk2b1RSS25haEdQOHI0UDQ2R0dXZ09HZnNndTl3eU9JSUZNTUZ3cDkyb1J1LzdqLzdGeHpsSDgwOWZIUC95cHNVYmROV0N3NVhKUWRWRlNtVUJWVUlpOXg1UXpZVm1pb3FBNmhUZzViSUdWSE9obWFJaW9Eb0ZlTG1zQWRWY2FLYW9DS2hPQVY0dWEwQTFGNW9wS2dLcVU0Q1h5eHBRellWbWlvcUE2aFRnNWJJR1ZIT2htYUlpb0RvRmVMbXNBZFZjYUthb0NLaE9BVjR1YTBBMUY1b3BLZ0txVTRDWHkwcGYvb25WTDRCeVNhbWlKWC9Oa3ZtZlFVUVE3akY5czRLT1ZKWkRzaUEvdjdCcUhoSW9aL3RCb3ZqSlkvRzBQNzFUK2Fubi8wZVFOcjVSbWVYL0NlSC9BVFFOWVY1YlZWOW1BQUFBQUVsRlRrU3VRbUNDIgp9Cg=="/>
    </extobj>
    <extobj name="334E55B0-647D-440b-865C-3EC943EB4CBC-10">
      <extobjdata type="334E55B0-647D-440b-865C-3EC943EB4CBC" data="ewoJIkltZ1NldHRpbmdKc29uIiA6ICJ7XCJkcGlcIjpcIjYwMFwiLFwiZm9ybWF0XCI6XCJQTkdcIixcInRyYW5zcGFyZW50XCI6dHJ1ZSxcImF1dG9cIjpmYWxzZX0iLAoJIkxhdGV4IiA6ICJYRnNnTFZ4bWNtRmplekY5ZTF4OGQxeDhmVnh6ZFcxZmUzaGZhVnhwYmlCTmZYbGZhU2gzWEdOa2IzUWdlRjlwSzJJcElGeGQiLAoJIkxhdGV4SW1nQmFzZTY0IiA6ICJpVkJPUncwS0dnb0FBQUFOU1VoRVVnQUFBM2dBQUFEYkJBTUFBQUROSUM2Z0FBQUFNRkJNVkVYLy8vOEFBQUFBQUFBQUFBQUFBQUFBQUFBQUFBQUFBQUFBQUFBQUFBQUFBQUFBQUFBQUFBQUFBQUFBQUFBQUFBQXYzYUI3QUFBQUQzUlNUbE1BSWtReUVOMTJpZS9OVkpsbXU2c2FkVzdMQUFBQUNYQklXWE1BQUE3RUFBQU94QUdWS3c0YkFBQWQ2RWxFUVZSNEFlMWRiWXdzV1ZtdW1lNlpPM2Urd2VCZUlkb0QvaUVvem9pSlFpSjBtM1Z4NVdQbm9xenMrckUxUnBMRkdKaHJqRkYvWUEvSTZpVng2UkZZM2RXUUhuOFFOaEdkQWQzd0E5ZWVYd1pqY01ZSWNVUFFiajlqRkRKWFlaYWVYZTQ5UHVlelRsV2RxanJWWFYxZDdKenpvK3Q4dk9jOXA5Nm56am52KzU1VDFaNVhTS2pkWEMrRWoyTXlCUWxza29NcHRPcWFMRUlDYnlZT3ZDTGtPQTBlYit3NDhLWWg5d0xhblBrOFFUZ29nSk5qVWE0RUZqLzdSUXFkQTY5Y3NSZlQyaEp3Ry81eTE0RlhqRGpMNWJMMHlJTi91ZVU1OE1xVmVxR3RPZkFLRldlNXpCeDQ1Y3E3ME5ZY2VJV0tzMXhtRHJ4eTVWMW9hdzY4UXNWWkxqTUhYcm55THJRMUIxNmg0aXlYbVFPdlhIa1gycG9EcjFCeGxzdk1nVmV1dkF0dHpZRlhxRGpMWmViQUsxZmVoYmJtd0N0VW5PVXljK0NWSys5Q1czUGdGU3JPY3BrNThNcVZkNkd0T2ZBS0ZXZTV6Qng0NWNxNzBOWWNlSVdLczF4bURyeHk1VjFvYXc2OFFzVlpMak1IWHJueUxyUTFCMTZoNGl5WG1RT3ZYSGtYMnRyNDRGMGplY1BYQ3IyRFM4eHNmUEEyODJKSDdseGllUmQ2NitPRGQ1Z2JQTklxOUJZdUw3UHh3V3ZtQjIvbjhzcTcwRHNmSDd3ckhMekV1ZkJIWC9UaVR6Nzh0SzlEdkZmb0xWeGVadU9EUjE4MG91RTRYWWgzZitJWlRvZmY1OUpKWGFtbEJMcmp2NTkzTHdmbGZ6TmJmTk5UQXI2TFRGSkhZQ09CQXNCYjVKQ2NXelQzUnAvVGJsblFPcEpNQ1JRQW50ZmppQnhsTnVaNXRWOW50QU1MVWtlU0tZRWl3SnZqNE5tdFpPK2l4Ri9QN0pjanNKQkFFZUROY1BDSTNhZVUycUQraGtYUEhFbW1CSW9Benp2aDZPMW50a1lKNmoxOHlNQ0swaEZsU0tBUThGWTVlSmJqYWRaOXVDY0RGTnZpUXNEemZJN2VobDJyUDA2STNTQzFZM2Q1cVlvQnI4bkIrNENsSE0rSTIxaXdGRlVxV1RIZ3pYUHdicWMyRlJSZWNSc0xnVERHaUFHODR6R3F5NnA5anQ2T1RHZGN6OXpHUW9hRXJJcDlRbmFzQ05PSmhJdk1kalpjSVRmUytWbVhMdjZFTmVuMENhOGRGOXNIakppakFqak84cEUzYkZueTh2Y3NDYlBJZXUvTG9xaFErWnp0dW1MWDU5ZEQ2TjlzMmRHbVVyVTVlb05Vb3FDdzhjMGdQazVzbFd5TlU3M2t1blgvb3dXMVdQKzF6MzZWNzlLYy8vUC9mT1o0VEs1WE9YaTJtRnl4Y1dOYmRLbi9meFpFMVNHNWR0NHFwak4xTG03eGV6b20wM3d1TXMvckZESmlyaGFpYlkxNTY4blY3LzdlaDcvNitQTmFlWTI4WFV1TkVhMlRtL2Mvd2NOakQzVEdCYzhUUjFtdVcvWm9kMkJKbUVwMlp1blVTV1V5c1VMdWVBb2RNVGlzNWxZbS9mWXFndjZjcFVsbGRpT3QxTExzQ2huN21iTnNhU1N5QlNhUjBFcHloUXhHWWpYcFNqN3JhcWxmck42c3RyazQrL0J2d28wYlBtSGdQenRwSEViaTMrRGdoZnM2RWlmYlN2Vk82S20yclZZbUhRYmZYcWk5UmpYVjQyVU9Yb21UK3RYcSs3ZlhTR1JtbnllMldrRUk4NGtuempoNk55YmVrR3pneEhMN1Y5SlA0WXJwYUNmY2JLZWFPcFp3a1pWbWVkV3R0YU93K01wTW5aRG9OSGtTelNpek84bHQxZmpJczNhUkpYT3lLMW45RmpnS2c5a29jak56RlozcmR6bDZaYW52elVLOHNoSFo1a3orN1hwNkJaOUUzWm1MRlQxeUxGeGtaU25EL2VrYkNyV0lPaEpGRWw2c21EVDhhaDdncVhmNDBOdUszc05FMHJVS0xIbUxHYm9qemlQSGRzbDJveXJNUktTVG4ra21CKzk2L3BvajFGaUp5MlVFTHVOVldZNVljVkZ1Y0R2ZGl1WnRaOVNKMHBlVkZpNnlrRGR2WW0xdlp6ejFFMnRZWTV3RkhvNGpuMnJrTExwYTBVWFA4b1doNk8yTWx0NHRiRGQrdFBacHJTend0bU5tbnVmTmtoTDlHSGx1cmNIbnpWSmNaSDRGVFBRczhBNWpaaDZrU1NyUWNST293a1ZXMEU2cnFRV1ZWNnZDQTV3RlhpOW01cUgvL1FwTUdVcU1ldVNNRDcwalBXOHk4YVVxdlBDUUJaNXZlc0pPS3JCWUd6SEo5Y0tRa1lOdDVob3B6UStYM0tVTThHRG1HVHlaalFxb3ljWmJLczlGdGhsWHdvMDltbWhtQm5ndzh3eFAyRnpjY0o5b0orMlo3L0o1YzkrK3hvaVU3U3I0Q0RQQU01bDVucmNhYzVtTktJTENxNjF3OEF5elJaNm1scDhaL21zR2ZUZXk3SCsrODZHdGFKWGFNeCtKWmlXbDcvcmkrWmRaMlYzKytYOG5FY1h5TThERElyTHYxZC9yLzl3NzlaclE2dlJraGVMU1JiWXhUcDlxM2FFZkhQYVlONTZPaW53STRYWGtadUF1a3lkRm9LbXYyL1VENTFjN2JEYTdRb1k4WWxVdkE3eHRRbTdNbktGbklSYzZscGJZWTJiVjJ1U0pOdm5RczMxaHlOaWh6ZWZYbHdNbzJxWTFBa2UwZFFuTWtrL2hGYzhqd1cyWHNQTVI5SERqd05oQU5IT1ovT3c2WHZvOGhSNy91eTN2MVlwUmxDNmF6Z0FQRDgvR3lmQ2QzcmVUNGJwV3RaalhRelNHaFVYRk4zV2lPeUY1K05mb0thWUFuRTZBWThBRnpRUUp6MnMrNTNsclNvc1R2bno2bVlwYk9sVml2RWZCbnNlN1M2dlUrL0UzaWxGaUJWR1FBVjZQa1B1WUczcVQ2S2Z5dFZrbHE0R3l5N3NRR2NMTzZPM2VDeVR3dmliR0FRMDR6c3ZHRVUvSjN4V2lld0xxblFQUG01T0tBT1lsNXN1bjRGbDl1dUFLSHhnZGN0RGU5enlvR2JaTGRnWjRQam52djUvMmVDVms3NTFWMURXTmpqWW9kSWF0RUhvVGR1SHNDSFJFM2lIVzk5aTJpdWN0U0tRWXk5WG5jVmtnWXFjTWJ3dXlBVmYzalZYam5Uamg0NkpIZnBLdWtaanNiRjNyNmVEUmFmdThSWnZESkw5RHJ6ejBMT2NEU1YvaWxUN3Z0TmNqTjFtam02d1liMkxRNE53eGd5TE1ieTAwbHpZcExkUURWRVNBeHJ2UEl0ZnN3SnNoRzR4OGx3enBROUF2YXVSUlNZanBzaU1mUmRyUWJ1UXNKMnU4SWo4OTlCbGhNR3AzVnVpa2hXZFZRSWFqajZkeFZvMlFGdE8vQVFxb1NweHVUV3AzbUQ5dHBzMnJZcFk4NFNka08wYlRPdDRGNUtTUFBMcER0c1hyK2ZvKzBLSEpkRGZ5THo5VHVNZ01DNVZkWDVwMFV3STN2c2ZKRzZFcFI3TFkxQmZDR3JNSWVuTGFiQ296b2kyZkFGbk5lRDNaNDltNy9ESHAyejk0NmVCQkVIVDFwcUd2ei9KTnZlKzh2REsvbVBGWVdCK3hSejA2MElMeGh2RWdIbCtkMzRuKzlDNHgzVll0VlFDaHhXbnRkcTA3eDV5NkI4MGVzWmVFWm1SZWxQQ2JEdDUyOEJTb0I0c3lhbGdyUkFuTlRqSWI0cWJoK29odFVFT0J6b0gwZ25BbVowT2VGTDl0WFl0Wm93ODRWaGp4blBmVmdydGltbkZEZkdoRm9lZlF4WTZWdmNyNnNVc0g3NUEvREpRbmJpSmd1bWF0RUxIdWxQc2p2cWxERi84UlFvMUpzS2NnNndRenp1dHV0eVREbnI3b04yOGhPMUJzZ25lVnJrUjhhTEoyNk1yV1dKcERRZ285bzZsMXZ4Q2lqU1RTd1F2dWdUNFhHNnJ1V3J3ZFZUYjF5SGd1c2lzTTlJNThPakVKeTlOemlBN2t6WjNwcWtqN0NObHJzaFJxaWhpQ1VDZ09aQVZ4WGU3K2ZpVEhXeE1iLzFwTGlxUWh1NkZ5UXBGMDhMVGRQRjlOSktoZmFmQzhKbUZoTkJmWjdOL2ovcUJzaXMwVXpjeURFbk1xWlJjQzc5VjBTbEtURk13OHFXUE95c1ZQVnFQemwrSWhNcGR1OEFqbTNkZ0dUaThZOW9xRkZra0ZUOS9OZ3p5T1ZiMDFPcTIvK0JYRzhOMHRTWWFIc1pnZ0dWcGVJVDRheGpob2d6bHdqemNXekliVWZqdVdQZWdyZ0dUT0dSRnJGOGl1aTh4bHVaeEpJbXA2SmFuQmVEWnVTVHA1N2NlcDc5YUUvajNrL1ZycTViSVd2Mm9QQXpYWE4xUXA5U1lJbFp5S0tSelU4ek10OE9nVVQwUFFYOVZ4eXdoNkxzWkRvSFppT0FiTGFEY21hTFhTb2U2UmFPYktuVWg3ZE1lS3FhYVJmSnFFUFBlajJadUtsU3lSYXdLN3djalBqaVJpVnp3TXdReWdxOHdVdkVSbzVCcVJUQkZwTkRNWjZwUkY0bDdPOGNDQzFFeHlxRzYyUVFMUDBrdlhGWFVNUER6bndvdTJHYXd2SzlGUlJoLzRKTi9QdG5wZ1ZDdmV6QjhIY1I3RGhKNFlUa1BFT1AxL1hXUlFiMzFMRmFJVDNoWGZ6R1g0ZTVJc0VWNXp4ZVJjeWREMnl1OHcrdGpiMWdiZG1STHhpWUl4VkQwR0hxWlhJYXAySUNpcGk2aXFvRW9jZVlkMlU4Vi9KWXJwZkVPMVF5T1EvcEhJb0FNK0tGTk8yQ0NyVWpFSTBEQUoyWGN4Y0MrZTZiY2RNSWl0ZVJEVkRWN2NsWXNmZG9ya295OHIwcWRLclNveVUxeDc1cFlpVktGa3FzS3lHY3dBNkp5bUFDeW9KelBFckRJSitzSVFkNmlQMUtWZ0R2UTBNMDluRmRJMmFjR2hHcUhLMHdJWHNIejBWZFZkaGJIS2toRk5zNWRaV2RkVThORFV1bURRQ093ZDVGUWRQTmhNMHFHZUpRQlRPYWFaUFo1dk1yNW9TUXc4cFd4aWNLbVZyci9CdVFTL3RhYy9IU1JDTVYyekR4V2tKRkxCNndjekFIRFV0cldxYmVmaGR2dDJDMGlDWU5iVWNxR053UkJ0eU1OQ1M5UjRnM0lnckc2dnJpMDBvZHFtaEtiWm00cU5lYW5nK2NIcTJsVVBJMld6RmhRWXVVNDdFeEpVai84SWZXbXE1Y0prZkZHRzdjalNGYmhWZ2xIckxTZFpCYVl1YVpxOXFkaVlsd3BlSi9BL1l4N1NKdkJ0TW9ZcVoreEhzWm1IeVV1TFRVT1labHFjRG1yMXFhbkdJWkV1TUY0YXVGVmdHQTVFalpVd2pZbFBrSWVXcmdjcHUxZ3FlSUZxaEVHdGxqOHdydlN1QXY2NFJFMWlka0tJVXFrRmpHNlA3L0RTVjkvVXZaTE55TWdPWERLb2NTejRiZDhTRVpzTDZvblJzVHpnOUxQUGZIQW52V1lhZUZoRHBZMk96dWxqTGJRWG1kN0FORXB4L21CL25IWjlkYk9IVW9sOEszbUN2QzNndVIzTVNTd1Q2dTBwTDkyVU5UenZaQkJVeUl5aHBRTk9KREN2OXkrNjUrdXA5VExBdXlVcTQ3bVF5ekROcWZKT092NzN3aWZEbHVqNFNKZmczR3RQR0Y5MWYrQjFOVnNwZklhRmJkN2U0RTBCQkNseGZ5Tkg2MmlweGNsMzk5bjFuanRlMWplVzBzQUxqbERSUHcwWmNOYnN0OHBuV0R6Y2MraEowL3B0R1EzVUhhbXkwVTIzbmh3YTRES25XNzFJcjZucEZaSVNyY3hHM2RMbTF1dXZZUG0rTXAzOUhaYUJnekZMa1pVMXlpQVZ2T0RRRWR3R0xhMXFMK2FYMVFxbkhqMGJ5MDVBOTlXT0hCWU83cWs5dVU3TkR6RzRRTEVTR0ZIc2RxRnVITE1JdGRaNXhJdDVOa1YrNU5JbXY0VWNMTk5DTjUzbGtsNkdEM1FsTWpsSGFxWWZRT3BMV3hXN1dpR3ZUaisvWmhSdGVISnBhSDdqMkFub1dFZmVMVmh4NjliSFZOaVJHZ1VvVU5EUzd3Q0RmWWVuMndxODVwNU9rUlNIVlVPblkxZ0tZcy9pS245YzVyQk1MY2k4aE1xcEk2OHRCeGpjOUVjNkEvMCs5UHhLeFBIc0IwTmtwQjUxNVhTRis3NUZPVkNMRGM2V1k4VU5BMlZMSlJDQjdMbUFNRllsck4yQVhDZU54QnVvZ0N4WUdHSTNoZzV5aEpOVHF0U25QNFdwNERXbHR0a0xUL0hvNFFGcm9Zby93UVEwY3UvYVVwQjlvVVRPUGVkNUdDTHJBVWNkU2VUQ0tjWmxEaW9CSzUzM0xBTFdTRXE0SzErSmtFZHcvUVBxQ3RDMXhEaXpWUERteFBTQnJuMVVyd3I1YVBlaGx4amlueHZ3ekNmeEtGbUc1UTl4d3NWSExTdm9aT1BhQ2VEVkZPc1BSV0tIOHQ3ZW8yTkRMRW8wQXd2Z2dGM2xqeS9rM0h4ZWp2dW01azZVVklacmp3MjVHZkozZ3YwOS9BaHVuV283SFdsL0dPclJyRlR3bG9XOTA0eTQ2SmNqeTNVQ2I1N2RFYlppUDdScXBsWlpFRFBQQ3RsSXBUTVZqbTBuZ0NsY1hDM0tlMWNPbzVmczBOT0FHSDRxdEtVNklISTIrZkpVNzl6d0NUczhNeU9QWTZvcTVnamF3Rk85Y2dlemNnc1UxQ2FoWWVhbjJIQStZSW1rbjFUd3ZDNGJZVE9kOE1ERE1UZmRZazlpTGZLbFE5dlg3ejI5enBxWWVlYklRVHFob1JTQ3QzdmtEWFZsRm01NGdQaDllTWRTcW81MEkrR1dMTWQxTXpLallaRHVJUHM3THJ3R0gwSlBpa1BzV2gxanRFRUFrM2QySFUvS0FKRlhhc01ibmhGakZaV1pEdDQxNXFuNFhGUmpYY2hZU0JWM0dwR3l6UEZGWmduZWdxWWloSGltSkRBTmJhUVUyeFc5bHR4WjkrN3F2RTNiemNNNlA5QXFyNFhHSVFwMnllMHQ3eTE0eW1zZDhtSFBlNzNVUHJVNnh1ZzgrVVBQK3pnMkgvSGZZcTM2bitxNlZxWUhPUjI4bWM3RkJ2b3gzQWkzcXhTWmNMWTVWUzU0NDlzSjlDN3E4Rzc2NUZsTVpVSUZwT3RMNktHSVRUNHpmU0plYlg0elZCQ2ZmTVFzalhqdWs3U3BmMGYrNThnNXcxMlJoTTdVcTF3dGtnNmVkeDhoTVAyUHRRbzB1cHZIZFZndWVMQVRqaUs5SFNVNTg5N08rWmRiMnFGTnVHMkdPcVBaY0JKRjlmYzhRTjZ4UlduZTlGVG5rYVE5VjUySGlQL1o0K2QvenFLZjd6ektJNktnRzFsWFkzVXp3UFB1ZW56NFJ4dlJXdjA4MDFtcDRCVmdKMmczcSszTllTa0xMMktkMEVEVUtoVVd4Ymkva2M0c0N6eFRiVXovTFZPK09hOVU4R0JWWHpkM1k1VGNOVTE4VVp1ckhWb0NSK0dlVlFjNjBIbzZ6U2pneldkNGJjSXRsZ3JldVBzSjRhNWpEbWJ6SU0yTjJsemJJZVV6WEsrWVZOaXdOUEVjQmJ3NWlZZUpZU3hQRXBlaGJSWmhKM2plM1JLeFB0ZjY2UzNCVDNFQXJUQVlDcFAvNkNnekxCZTFUY1NZYUpkSG1HWWFlZlNWVWswRjJBa1E4WmhoaVZ5MEdBc3NvRitUdkZhWmd1SUg0TTJFUFlhU3JzQXIrMm9EOVU4bmh0bGNRSEEydlZ4cnRSUkFDU01QZG9KUzdSUHZPTFBnVENxc01KSlBKZlUyWFNwcXVydXlGMHlwa3FqUUt6U0xJOE81M1ZBYmp4K0VraGFKZWpDWldGQ1hPZkkycGRodCtwVkVRNC9yN0xQQ0pobTJKTlVoZlFaWGRTZi9kb0NzSkNyMGluNXN3ZlZ5WENoVHVBTFVaR0xEV0ZKUGZ1UVZZeWRndkFsWTFNNFFick5OYlM3cW4xWWhweGhVUGRzSVBrTUc0ekZrWE5wV1RhSGJ6cWNrbHdjZTdJUzNwL1Ric29nZWxUK2d0SmlFTVcrSndQd1MvV09acEZmL2pwNHFQRDVQRjFYTDNYajd4dHQ1ckx3eWZadXdFOVl0YitQSGRoSUpjYUlCeXh0Q2syam9OREVhNXlGTkxXem1XdnExaW5iUkdsMmR4R0VrdXhvV1ZETjV2TkxnVjlySXkyTW50QWVKZDdwS3puZG9vZGhhRUhRcm1EWjc0WEc5UkdmU0NZYiswRnVDdzdyUWtIVWVMZHBZYWVEbHNCUHFLWU5HZmxyamxTRi9XTjIvNkY5RUpPbnpFUnE5NGFMUzk1Q1BSYmJpeHVkOEVxaGdWc3pLQWc5ZVpHczdJZlYvMHZubk02QXZiT2ozTi8vTW93ZDZHdkhHaEkyRmQ5LzhVcVRGY1pOMWViTEtsbEZaNE1GT0dOajJxWkVHOHozazV6M3Zod2o1aXl4dWkwWG9SMW1ORkZxK1lydkxLRnN0Q1R6NDRNUDZoR3pmZFBYRjBReFRtVmZ2a1VjNlpKaUpIZFFKK3hhTkxaV2UyY3M3MFpjRVhoNDdZU25kdnA1NWQrZjhIemNzSkNzL0ptMUJXZ21TK2ZUN052U3hKUEJ3cHR2V1RzQm04b0dob3lOa3RjTjdmQ053S0xYS29XYjcyRFZjRG5qd2kxajdmYURhMkhVOWsycWVIR2ZTVkllZ3Bqa2RMSHNsaFRwWjkxZzd4MzdDcnJEQ0xXOGdqZXpRK29sSjQxSlMyWGFhbW1idWd3azgvT3ZFdjhXb1gvOUJPR0paeUg5NkRJUEplZ2JMTTBoam5ZeGt6SHdxa2xIbDVIM1c2NHE2Q3dONCtOY0o3VzJITnArSjRVV1hlMWY1d2N0aEo5VDhRbzlLcVB0OFFVWU00SVgrZFFMKzMyTjY0OXZCeTdlNXdjdGpKMkNDeld2dHZDQnhzYnFwT0hqaGY1MVlFN0k4aEZBRnc5emczV08vbi9CeE5KUFBzMjUxbHk5UW9qaDQ0WCtkYUlwVFBoUzhGcGRCYnZEczdRU0dIZHoxTGxoSklBNGUrOWNKOWRidHJoaHdHRDNTVjVnWFBLZ2dkbSt4MU4rRlJ0UjdyMWJkdjl4RU1mRFl2MDdnaElad1VmV0ZXd3RiTUtPQzF4YkxacGFnMzlLbjBKRUpiK1ZrOWVKYnFUd0dYdVJmSitUZUp6WS9SNXcyTGUyRWx6N0ZrTVBQMGJlUy9LYmExeGg0VFdvUjREM2dQZFl0SER4NWp2Y1BKNFI1Qk45VzRCYWY1VnRDbTluN0NmWFgvRkpYUXFjR3VHak5YWklsRUFPdmR3cmlOU2x3V0FwaS9xd1RlZG9tSDNpWWI0Yy9rQlJlODZwUC92WERmL1Y0QUJ4aStnRys1SDY3RWtnZ0JoN3pDaDlLZHhZT0wxd1hjdXBMTFRBZmVGVFR5Ulh5ZTRrdUxaQlI4UGkvVHB6Sk9SSkRVQzVCeWtlZkQ3eHVMdVJBbkxhWmQybGhNdDk0RkR6K3J4UEtuZEtVUXhCZnJ4Q0xYNzQxajU2enpCY0c1bzY2M0xnRW91Q3hmNTJBSTFOWVpydEt4L1EyNVpESU5mTGErWkFEOVVhOGt5N0hMSUVvZUl3S3cyV1BrL2NEL1VIK0YxbXVrVWRQcCtjTFVpMHlkOWZsNmhJd2doZXNkTXJNdzVIeWdhaVhaK1J0NTBNTzFOWjdSL3BkWE5LNEVieERhV3podlRlNTBubjk0eEhBd3pkemNnYTU4WFJKOGNoMTIwYncxTDlPd0RLWEs1Mm4zdUxOTS9KeTljVVI1NVNBRVR3MWVlRzFqajNCTUhqN3pZR1hVOFlUSXplQkJ5MURIUDdBNGpjUVRjOC9ML3Znd0pPU21QWlZ3cVFmUUFxVXpjMWdRMkJGYmVzNDhLWU5tbXpmQkY0dzN0ckI5eXFDajZFNzhLVHdwbjAxZ2RkVWJwVys4a2F6ejRQeXpqcndwZzJhYk44RTNxNXlxNmcvWjhVbkxBOWtGUWVlbE1TMHJ5YncxTDlPWUVOZHZxU3YvZk9PQTIvYW9NbjJUZUIxaWRqOWdZMHV6eHd2QndmcEhYaFNlTk8rU25SMGJWUDlTWkYyMG5aT0tadTVmSnZUdnIwWGR2c204TlJMckRoK2NrdmMvdWFla29NYmVVb1VVNDZZd1BQbFNvZVJKOEZUbmsxNlJtS0xkZHJ5RE11VWIvQ0YzTHdKdks1OGZSeXVUUUZlVGR1cGNlQlY1WUV3Z2RjandoVzJyZnpTVjZYV2lYNDc4S29NM3FiY2dZV0RSV2liNG84OFdLOGRlRlVHYjA0NHhXcWtKL1pHYS9LME5PMjJBNi9LNE1HOE82TDl1L2NiYzJUWW9yRnIycXpwd0tNU3FVU1E4Nkp1NStFamV2VHc1RXgzSDIvV25TSzIyTG1oZGRhTlBFMFlVNDBhd2NNNTZYL3c2aWNYTGUrMTVHTERxL1ZEQjJFZGVGTkZUR3ZjQ0o3M25ZVHdWNXZyUFVMdUp4ZGJXZzAzYmVyQ21HcmNESjczeHYvb25QOEs3Vmo5VHg0WS9zeEdxSXR1NUlYRU1jVkVBbmhwUFhMZ3BVbW56RElIWHBuU0xyaXRDb0UzNHhPRTN3N2Y0Sk0wajlzcjRRS1hNcnppbFMyVVNVMmJNQzhSd3EvbndWWkJjT0NaVWFuUXlQUHEzM1lDcEVMOXZPb1Q4dWtYdFVKNUxpRWxVQ1h3NEhtN0l3L2FpLzYxVC9UdmdNdE91eXVYUUxYQWEzd3RPQ2hLKzFkN3RrMmVjMUFsU2FCYTRKM3NCMi9pMGg3UDdmZURseVdTYnVIeTVrOE52RTg4L2RqOUNBOHlGN2lVLzltUkgvcmNhM3M5ZUNkZTByaXJrc0NVd0Z2dVF6VmhJVGpZaEQ1MUR0aWZZOG5lMVo3RnAwUkM2TW9TZDZVU21BNTR5eDJKWGVpL0NXWklhMWVmSnVmMjRTSS9jRUFsU1dBcTROVjhNdnpLOThlN3RIeU9mempYaG1KN0haOFNhY1hwWEE2WHdGVEFPNkViVFlhdytqeit5aUxZZnFvOWl4Mk1zTkZ1cUhTSnM2WUIzaEk1RCsweEtmRXZQQWUwMUh1QTBEVzlwcFpVWkM0aUpEQU44SHBKU2tqajYvakQ4d3VGVFhzZG4rbDNacDZTUnl3eUJmQ1c1Wm5lV0dkd1JnMmZySlBabURVOVorWkphWml1RXdDdi91N09ReHZZeHYyTjRSK3NtNXJjVFB5SU5MN1RpaFAyc2hKbVRjK1plU1lKeWp6NXpYYmZmbnBhRStLZFM5RGlkOG5IT3VmcjNpdUgvNlFwSDdJOVhQM0VUNjEwRHNTZlpqTnF6SnJPek5Qa0ZvLzY0bE1kZmZrdVY1d2ttak1udFBjVi9UQm5RTFF5UE1iazk3NUZmQlYrMWZRdHF1Uy9ENGVaNStHVndCM09pODZhenN3TDVHcUlmZDh4ejN6RGpxSFFuRFg3Rlo1ZiswOWpPZnVETy8raWdhZWhGL0oxQ2VvRkU2S3NER1llbkN6eSt4TjAxblJtbmxIRUU4dGNZdHBpbTNSMlBMeGtCQUNpNGVSMk5FZW1ZZVpSRmVVNlQvZlc2ZUZzWitaSjZaUngzWHc3YmVXRWZva0Fud1FaeEp2c0o2NnVNUFBvdjJiZlluWG9yT25NdkxqNEpwcmpIMUQydTFSWGdkcS9KZHVxeVloSDlsUTBFb0daUjJIblh4K2pzNll6OHlJU21uQnlrYzl6WjlTL1hPOS9XTFkyMC9tQWlNNmFSaU12WTY4aU5ZVlpUbWROWitaSitaVnpYZVd2cEhUbHlpVmF2YW84SmN0U200ejNoLzBkeHhwL01XbVc4VkgvelJFbmRqbkZTMkNWem5iVXVENEs4VjZnSTVHRks0bktKbmJ6UURISFAwWEJaazJZZVFOV3lmMlVLQUdjNGpzSU5iZDQvNFpJUno4Ni9WRkZSODA4cXVWQTFZR1ZRV2RObUhuSE5PRkNtUktBMUZzSjdjRjBDNFZnKzQ2WmVSNy84dzArYXdKb2lxRUxwVXBnSmRrK1d5S1AwTE1yTWp3NFVCMWpaaDQxRHJjOGIyR2ZaaS93VWFnb1hLUU1DZWk3Y3BIMmt0YzhadVo1T0NOOUxHWk43TXplaWRSMnljbExRT3I3aHBhV3lRMURMczFpWmg3WGRmaXNDWnVQNjY0SkZWejJSQ1N3S3pjcjR0eHJKbjhuSXhOZm5PakNwOFpuVGU4c21VMmNzY3NwU0FMOXNCdmxaZjQ3V29welJ4b05La2RFbUpubkFiRTlybXRTSi9WZWxNaWxKeTZCRGg5ZXRaOW1MUzBPUDBPa2d3WExHWFZhbWdJejg2aEw3T3RpMXNUeU56QVJ1cnhKU2dCU1p3dmJDdlUwZTk3aEY3eGVvSGswbVIwWGI1NmJlUjQ5L0hjdjB6WHBydnB4bk03bFRFd0M4dzhBTmtqOWdMYlF1RVYvNjQ5Z3VBV0lyU1JvTE56TW8zL3EvZXpaT3ExSGR5VjRoS1hjejhRbDBLYUhabUdJTTZuM2J0RDJWckV0NndlYmVEUHkyRXlrTHl0aWNDNlFjNkZqT2pNdklxSkpKOW4vZnpYNEViQlp2c093dHUvTktyODAydThOamVPcEtZNjI0STg0VG5rdm5aazNhYlRDL0xIYVFabnNkOWpJYTNEWDEzMWJHSXA3QWQxVlRYc0pjbWQ4dGdYUGRnRUZ1R3hUTUtCd3NRbExBT2VIRHJ6NWl3YmQ5Nm5oSklRSUxDMFRkWCs0SWVQeVd2L2hNMEsreEVDVHh6cC81QWNKdWYzeWxxUncxOGxMNEF3S1p1OTl5M1RsYXdjMlFTL2twNzRtdmlXbzlXYVhPNnVQa1NXcytLNXdYdzgwS2hlZHJBVGVTaDU2NXJ6bEhaS0grdWNicXFtd2o3TGVKNy9UVW1VczBoNCs4c1Q5TjhrR1RUellvci8remZ1ZmVPeUJUb0pxU2lsY0tGd0NiL0FmUFlCNThJdWRoM0FSWVQ2aVlHTGI1L1l2eUVKM3JiWUU1dUN1blBrWHJZL2ZSZWRFdGpYMDRKR1c3YUlWbE1BbXRKalYwRjlTdmt5OUdodHN4bGF3NDY1TDNML1NFTWFia0VmdFBZOXhqU1E0QnVFa1ZVa0pkT0U4NlFyanJaSWRkSjFLbGtEdnRpZU9CQ2JUdUpLS1N1QWU4bkJnc0ZlMGo2NWJDUktvLytwUTF6VVRxRnkya01EL0E4Nm9xMUxyN3ExckFBQUFBRWxGVGtTdVFtQ0MiCn0K"/>
    </extobj>
    <extobj name="334E55B0-647D-440b-865C-3EC943EB4CBC-11">
      <extobjdata type="334E55B0-647D-440b-865C-3EC943EB4CBC" data="ewoJIkltZ1NldHRpbmdKc29uIiA6ICJ7XCJkcGlcIjpcIjYwMFwiLFwiZm9ybWF0XCI6XCJQTkdcIixcInRyYW5zcGFyZW50XCI6dHJ1ZSxcImF1dG9cIjpmYWxzZX0iLAoJIkxhdGV4IiA6ICJYRnNnWEcxcGJsOTdkeXhpZlNCTUtIY3NZaWs5TFZ4emRXMWZlM2hmYVZ4cGJpQk5mWGxmYVNoM1hHTmtiM1FnZUY5cEsySXBYRjA9IiwKCSJMYXRleEltZ0Jhc2U2NCIgOiAiaVZCT1J3MEtHZ29BQUFBTlNVaEVVZ0FBQk40QUFBQzdCQU1BQUFCSXFVN3ZBQUFBTUZCTVZFWC8vLzhBQUFBQUFBQUFBQUFBQUFBQUFBQUFBQUFBQUFBQUFBQUFBQUFBQUFBQUFBQUFBQUFBQUFBQUFBQUFBQUF2M2FCN0FBQUFEM1JTVGxNQUlqSkVabmFKbWJ2TjNlOVVxeEN0YmhUY0FBQUFDWEJJV1hNQUFBN0VBQUFPeEFHVkt3NGJBQUFnQUVsRVFWUjRBZTFkZTR4a1dWbS8vZTdwNmFscFJGbGtNRldLRHd3eDNhZ0pSRWk2L1FNMElkcWpmNndRSXQzUkNJZ3gxVUxDcmlSTHRVWkJXYUdhR05EWmpWdk5QOERPc05RZ2dhd3pPcmROQ0NTbzZVWk5ZQkd0Y25VUmQxaTdlU3k3MDdXN3g5OTUzblB1UGZkOXE2cG41dHcvNnA3SGQ3N3ZPNy96M2ZQNHpybTNQTTlkQlJFNFIvSmUzeTRveVJWekNIamVhbDV6STg4NjJCd0NoUkhZejIxdnBGOVltQ3Q0MnlPd25OL2V6dC8yb0RrQUNpTXd5KzB0ZHBEOHYrYzkvM04zM3QzVnJmSnlZV0d1b0VPZ3cwMXBMUm1KUno5L3J6SzVaNUpKWGE1RElBR0I2OXlPdnBWQXdyTysrUzVoY1RkU1NSMkJReUFPZ1VWdVJjZHgrVnI2WTJKWWJXaHBMdWdReUlkQWl4dmNWb1pTazcvRGFBOHlrRG9TaDRBZGdRVnViOWxtWlcra3hNL1pHYmxVaDBBR0JDYTR2WkdsRExTZTF3VDE5ekpST2lLSGdCV0JkVzV3TzliTWNHS3RSY2dnbk9qaURvSHNDSnpoOXBheDE1cnlDZG5MenR4Uk9nVENDSWhsNTBvNDNSNy9YMEt5ZFlYMjRpNzF0a2RnbVhkdzF6SUMwU1B1aUVoR3FCeVpEWUVaYm05UDIvSXNhYlB1aUlnRkZaZVVIWUUyTjdqekdVdjAzQkdSakVoVlNmYkZqUE9kVkpubjFsSkpoa3dnOXJTeURwUHpaTE1paFNyRHNDSjlFdG1NdDUzbUJrdUoybVhQWE1nNmtHVm5tWk55aXZkdmczN0djdDNMR1FsVHlLckRNRVZRSmRuamJhZGUxdDRndGE2MTdnT3BORU1tYUhLRE84Z29wdjdkaklRcFpOVmhtQ0tva3V5eHR0TThxV280OWJ4engvMUtBQ25PNUJTM3Q2eG1OSnRsZHo5ZG15b3hUSmRXbm1LYzdkVEoyamJSYWo3NnMzZCs1ZjZudFBSSjhra3RObzVndmowdHovTWJWV2haQXNNcXhLZnhHRzA3blNLRHF4Y3ZYTGh3MzhXclB0a082M2FtK0pTWnUvT05BN1g3WXo5U3RzODd1TjF3UFdQaUcxbEgzcGp5TExrRWhrbHNxOG9iY1RzSkoyaE1PelNMei9GUE01Wkc5emhMcW1pL01rRFA4WHJxdlc0U3U2a3FKaE1sTUV6U3JhcTgwdTIwMlBsb0RsMW0zdktWRG11RUcrLy84bTgxUWdXblNwekptYnJ6ZDMxQ3pQTzAzU2REQWtZZTdYS0QyeHVkNERJWWprTEwwdTNVSW1RM242SnROTUkvMjRwY0oydTI1S3hwZUhRdUc3UjEwakRpbzQvVXViMlpqOEZRMVNpSjRWQjFFOHhMdFJOMU1tVThBeUhyMGlQRVBtNTJ5azI0enBMUWpIQW03NU1nTmF6c1BzM3RyVnk5Y21sVEVzTmNzZ29TbDJvbk9rWEp1WTdISUdNOTlqb2RHZzd6VnFkT3lIbXpqSi96U1RCTFZ4SERzMFd2elNwNFplRlJGc01zTXNyUzFNdTAwenlGTTVjR05SUTRzcFU0SkZ1MjVNeHA2eVE4ZnE2SEV6THpxb3J3T29XSGtPOVV4UytOVDFrTTAvaFhrVitxbldqL2xtKzRvSzh1N2RqMExydGgzWXNZL29KZGtFMzRrTkltVVZsY21mZTB5cXBSRnNPeThyT1U3NVZwSityVE5Md1FxUktwaFc1YXFDWkpWcitCcFRCTjZrYW1oWXYyZ1R1bS9GQ1NOMUJiWE50RFlSNWhXaHJEQ01jQ0NiK3dsRnlvWER1aGR6eEk1aC9LcFc4dXJZVFNhSFMraERlRWxzYzRIZkYvZE1mK1VvRFkwNHBvUmpXdS9pcUxZUlVhVGFZOFhDWGJhZkx1citYVDhoRDJaaXV4WEhMNmhuRTZzdG0vRVY1QjJBUVBOYTNtbzdxNEdrT1ZJcG1YeFZEeUtYTmZUUEVLakxxZDltTW1mTzJTYllKeCtpaU0wMkhJSXhmT0gwRjhsWmxiU2h0VXBVZFpES3ZRWXpvRjgxRzNVOHZ1c0t2bGRhdUVzY0U0dlIxT096UCtDUnlkcnVJeWRuYkRhbFlWTDQxaEZZcWsyZHVvMjZscmR3L001SFViaDdIQk9IMCtuRGFWYyswY0xsOUZ2TVBzcmR6V1NVWTlTbU9ZVVU0aVdacTlqYmlkNHR4dkN5Vzl2UjdHNlVZRUNKTHhCZmRJd2VvUzZ0emVSckduVlJyREttcWRabThqYmllNkFiWmpxZGV5TmRWQ0dKZlVzaTFEMmxiWFN4eUxvYVNMUGEyY216Q0ZWQ21OWVNHcG9VSnA5amJpZHFLZmZ0d01xVWlqTFd1cWhUQXVxV3NiTzlkSE5GR1BVNHFtOTFCalhGdEpOTlhrbGNhd0NqWFM3RzNFN1VRZFVpdVdldGxUTFlReFNSaW5MYnVsOWFpUEpLYjg4Sktwd3hIWE04T1RJRG1YeFZEeUtYVlBzYmRSdHhPbWl6YjNHNGJaVXJYMDROYXg3Rkl1UkgzQTVjUVVLRDJ5UGEzU0dCYW9YTFJJaXIyTnVwMVc3ZTYzV2R0b0dLMU1mSXJOcmVONVp5SjdYUEVjaHBhemdVY01sMjNXV3FuTTBoaFdvazJLdlNXMDA4UkxYdk9XUDcyMEJ5MitjR253NEc5eWJhWiszNy95bmdZUGU5NmpyMzd0UGUvN094WXpxRC8rRzVJaWZHOWF4ejN2VkdnMG5MNTNFRDJUK2RLL2FZVFpxVGhHclIydjl0YnV4OStra2hEQVpGMlBqaWZNenREWXE1MURJU0R5TDhua3BURTAyVThBekRXYU5QRTI4dEFlRFdTNlV1d3RvWjJ3Y3NXMTUzbHZKQU9ma0U5UWNkTmRjaFhuSFpESUxpUkxYNmFOV2xEcHQ0NTEzUFBPbXZPYnlRNGtxaGwyazN0TDBSWEhleFV3VG05TzlLaHlxaGpFWWl4cjZOTEhFcTR4bEVwT3JvQklOOWlwbnZHM28xVXBqYUhCY3JKTkJ0eWwyYVNvbmpjeUV5SXA5cGJRVHRLQ2ZuQ0EzdXFMYkYrKzFuNnE0VTExMUNqRmtPVFdZS0cyYVFYN1BMS2tyNW9UKzlXbmxxYlZlUkY4K1dXTkZvR3FYSlNsUEhXL3Jhd1AzdVQ5QUJrc2FmbWlxSll5aHVBcUtvM3JXaG5SQmlMNElLYmxCRUJwREEzOTFvOS8zdnNmMnREemcxLzJwdHFaRCsrazJGdENPNzNnbmc1UTJwdnczMDBWNmREMlAvZFVIMEVNRUFjMHlmUHV2QnNVM0FnczFKekcrSTF6dnpVTks1eWt2YXJxbXM2S3B3dXF4bytPTFVLZVlBL2hLdm1VSmxIckU3VFVFUWZGMzMvWVQ5Rm4wOFZFeFBQVnc2Z1ZMNDJoeHN1Ylk4LzRCaHE2dDROaHJaTjVuRWl4dDhSMm11akEzcTd6bGZ3aE9wQ2F2MFoxd3BwV3JRV2ZrUGFHY2Q2a2JsRFM4QlhuZm1zYmpqSW1zaXYzUTVlRjVWRjc2NGNaeW5pWEhMYy9UU1B6eHNxamw3SjdMSXNQOXc1ZzZIVyt1QlFURVp3NnRCdzZMSTJocmw2VFBiV255VE96OURodEM3TVZQVGNobkdKdnllMkVwdDdyckREdWVGTjE5NVJ3SXZYSVFFcUU3YWxCTGtRdFNmUjduUHZObDhiRmlIdGJ1UG5TVkRaRXQvWTRtcXloTTlQQ1VJTWM5MmtDZWxDdFhWdEd2NmtWR0dtd0R1MXdSYzVMWlZlQ0lhSmVRTU15eU1LckxJYTZOdE44VmpKSGpwY3haOGJNV1k1b09wRTFuR3h2S2UxMGxwQi9GRE1GdE9PMzFqZTVDUFEwRFNuTUQrd3RSQzBwOUR0SXJHT2lNYzJmcE4wWU5IdU9sMnlMSG12QzE4VHFUQkdtaUloeFZOa3BKZG13TFRFZS9abTQ2K1VodGhWRnFYYTRpdTlwTVVUUXF3bEU4T3dmUlZVcmk2SE9zYzRITUV5ZGZUejdkSVc5cVdjbmhKUHRMYVdkWUI2djIrWE0wZjdmdXlMa0hHcml1NGE5YWRTV0dTMzdaMURiNnc2QVV1dVU1dWxPQWV4YllFcmtaR1U1Zmp5bHgzNGFYTHN1RWIwd2plNEhJei9QeFcvTkIzSE1wV21oNkNzSXRMaTRnNktzUW9qZ0ZjN3RDS3ZTR09vY081c3NobzZVbm5pQVBPdW1rRjVDaHBQdExhV2RJS2k3SnpoQnBteEltS0dDcmhQWW0wbHRYZEUwN1g0b0dOZWFWTmp6YUJlT0Nhc1lUeWVWWEV6K0FpSXpCTGVPVks2dFZzOGdXYlpNZENBczl0bzIyVllWZzNyMHNreTZza2t3RWZIcXh1TXBXSlRHVUZObFdzeVgwTC9SVlE3Nk56VnAwcWlzd1dSN1Mya25XSkFhQkh4cEFNemVkNlF3MDk0MGF1dHlyS010TlNRSDNQRWNyUVRSMWpiQ3lxWlJaekdNMUlKcFkwRE1RNGZCRTlEU3Flb2hQektqL2pjMHZmMDYxclFJaXlnVFI5L0RycVdDVEJnaWFJeHRYbjVkZGVZYXY5SVlhcnhPaXljRER6MGRXQ2U2WkV2TFRRd20yMXRLTzZHS2FoZThHOHdQWUtXN1VxaHBieHExYmR5RWswTWFqeXpQN3VpNUdrRUM5WVpRaHhxOXNZZHJsd1U4cjIyMVlab0phbWtxUGYzUTI5bnNENmFRTVp6Yk9yZTMzWUxjR1JTckVoRVBWWXd5S28yaHhuTC9NbytnWXp1aW9hbS8xektUZzhuMmx0Sk9zRGZsK2VpcTZtTDNTYTRkcVY5T2RiVW10ZXJxTlAzb1VMYWp4V1VRejlHU0RHTlRnQVlWcG1jRE8yOHFjMWJFSXRBS1dxQWRtQjd0SmExbUh5NCs5RGovRHBXY2lPWVZ4eEVKNnVnSFU0YWZmTG92dUpYR1VOT3F2Y2tqd0Q3U1hJRkVyVUFRVExhM29BNmVyWjFnUVdJc28rOTNLcHVJdHplTjJtWnZjZTQzTkVkZnFUekxabjVxeXJBYzJQbTZuS01wV2huUVRsVkJ6ejJaZkdMc1RhNVJWcFJtZVFJY0VWOCsyUmlkNVdJTXdRUEJxVENHMDUwUGhaV1JMVjJQVGhRMWllRlNMSjVzYnludEJIczdrbHpSampJWWIyOGF0YzNlNHR4dkJsWlRmd0E1V0RpTG5uVWpzTVZWWmM1U0UzR25pMmVaUklpMjlqZ2J6RDlsL25qdWVHcm9kYTJRZElZSXhnYUJpT1orUTZlMkxWZ1d4ckFYOEpEYXZWTUU5dld4Z3FkcEVpVzFjVSswdDdSMmdyMWRsdHd5Mlp0R2JiTzNzNEM4THhscWQ4d1RRc2xBVC9CcUJ5YXpydGhyWldrd3NFN3F0MU5UT2JxeUdZUkk4MGFmYi9mVi9YUS9IeU9zZXVoVlluUVBFRUhvU0VnSGNHdEJzQytDNGhhVVNNSVEyTVV1bkZ0Qkh5TlpheEpsa3FjN05GOUJQcTBoRm5Kb3ByVVQ3RzFYY3UwR1RZZHVTbFk0TkgrelVVc0d1SytHRWErdHNWd3cxS2hvRUphNXhaT1UrdzMvMjNnUW9wSlJQSFN5NjZOVHhJWk1MMjl2d3BNQnBxRkx6V3VWck9SQW01ZGZTYVpLeUFVaW16d2JyYkl0Q0tlQ0tXRlJER0ZBSkc0ZHBnMS9RaUQ4b2hGSFY4MFBZYU5Gejh0eTdKN1dUbFhiVzFNYjk1Z0M4M3hmSm9yVnZyUWEySSthdGJYWERPMkRDTXJ2aWhpZEl2WlZEc3hGaFFzRjBNcjJTODZnc25LOXp0bnNaYVdQMENsRXZMbzJxM3J4a2lRc2lpRjlvbXhqRWZqcXc1OFU0d1VTWlJKOXhPT3ViVW5FN21udFZMVzlkZFFjUktpeGZDVDFNUFNpeTFPQkFleEhkbDJlbk1hR2FQWGVrTzI5QlBtbHg5UFpyaDNKd1FjRElabEN2RkhVV2o1VEdZTklJZUt0eTJmUnlJL2FteXFSaUNGRzNiaitUUnYrREZIaFNHYUhKcDdlTFZHWWRxc0JIOUZPVmRzYlpDampZY0phQit3RzRmMUFPQTJwamhBd1hoWlprekdQSVJ1bjl3UVJxcVJOa2s1THN4VzVZN3cxcWVIdUZGZEFJWUpuVVdzcHhiQW9odlJCaUprY1lQZzdVdnd6QmhMWEM2dUI3OERhVGhYYkc2M2FycUczbU5yakdlc2I2WGl5eEFrSTZNVnQwdk5tSWpNSFdXWWo4TlhVQTJjQmNrK1F2ZUhCSWNkbUxhWDZXZTRCSWpnNVk1dHZGY1lRNEczYU5jQlFtL3NCU2JTM3RIYXEyTjdvM0dwTHI1cmNwNHRnaFlUTG5IQlZXNEhGUEliWWVBaldNcWlTZGxibnBQaDdVUmM0cnVRUkZoMkNyR0YwWHdJUk1MSk5IZ3RqT0huM08yS1VPSXkxeEpnQ1NFNjB0N1IycXRqZTZDTytwNnU2SUx4bTZMaVg5UFJnOXhSSHAxWFc0WkZCbzBXMGI5aDFWTHZRL0xQV3JrQXJPY0pnVzNmVTVKYUxmbjZMRjlKNk9wMUxXUXgxWGlLOFgwRGpSSHRMYTZlSzdRMlltZVBtc3VpSzBQR3RHUFZkVm9hcFBSTHIyd2FORnZFTmQ2OW9GNXAvU0N3ejlFbk5RV1FHUSs0aVRVTDVJT3BZK0h3SXBBZUl4TXlxeW1Kb3FXRXIxRndXa2toU29yMmx0VlBGOWdiTXpDbC9lNWZyaTBkMno5QjhROVZVN2VKZzFEUnB0QUxCakJlY1ZIOElnbnBnaUlxODVvTW01anF2cUNvUDdCY1luRFFsTmhRaW1GVnRheGt5V0JaRHlVZTc0L0MzRnNzV1RMUzN0SGFxMk42QW1USGxuNUtuTEhIR2JjMm9qanF4RGhlUTdCVnF0bFVaS3dVaXVlekZMRWJ2MFZaVjZZQjlkbmRSVUtaOENGWFVGY3ZOVUNGQzMxTVRqOFVycjJvN255VXh0Q2dFV0dWei9aTElOaVJhaWlUUDMxTGJxV0o3YTJ1K1c2cnNnaHhkb2NpbW9YMkhpQ1VZakVOTy82ZGoyd3ZGajBSeE5BWTlyU2t2Mi9sZUw3TzdTSEtwNG42dXdGcFBseHVjbzBaSDJXQTUzeUFYeUVjVVRVa01GWjhnZ0I1VHVOcmxvMjVLRENpMVVGTC9sdHBPRmRzYkJqSFpEekVOTjlTNlhrMkdoZVpxb0VlZHBmMHN4QzVQNGEyN0xBcXVCKzRUbW1KOWYwR1FqdlJXdzNaZ3Y0eEVYeTFLVzhMOVZ1c2VlQjNOMTFnU3c2aHltQ2lLNXByaFlzSVNvMFdTKzdmVWRxclczdERqRys2M0tmbjQwTU5PTzRieWFzbVBzeEN5NjFxVk5tVlFzb2l2N0sxak5tdExsWTRXR21rS2x1Ynl1U2ttTjVoWHlFVWVmYW1ocGMxN1MyS29xL1ZmS3pTR2llSXVUMTNnRHBpd1JKNXAvaWIxYjE1YU8xVnJiL1NNeEphbTNmWEFHTnJLWUhoK1Y4NjcwTDlKZTlOMlQxL3hmZ2FJNHFXS3d6eU5YdEI4SjFQUmp6N1FDNi9BODZxZ2pXMmlwMXZmcFk3SFRjVklnU0JTVWpCVTVhS0JXVEpvSUhWWkxVeFdyekdpc01Sb3laVCtUYWtZMDA3VjJodmRNdHNMZEp6dzFjNEJ4ajFqb1BVNmN2VEFLbC9ZMjJSd3NnaUo2cmdiNDZkZUxiOXVXalFlS04zQUE5bWpEdUZSazh1ZWdxSjkrU0NCRlovUmRwZm9TN3BCL2ZKaG1LUkdrODgxV3dyTXpubEdIcFpvNDVIWXY2VzFVN1gyZGhiMjFnOTBmSm4yeUMrclZRSFBiOG1WMGFHYVE1d0tHbXpWTkZ6NkpBcHpiUkZ0UXNNT09Pd0ZBc2NZMmlkYVIxUklqNDZjZk9DUk9xSWNwakg1eFZiRG11S1dEME5WTEJxZ095RlVoQzhYd3RQY0xSS1JHQzJhMHIrbHRSTXM1TEprQ3VreWlJR2RWWm5HdGMwOGt6cm9qbVN4VmNQOTluVVNiRUpoSHlDd0prcStLajAvVGZrMGU3UXpGMWVQaEJaN0MrTGh4MnIyQVVsRTc1T0dNMDdQR1cwWWVxaWxVVUhKNmhNMWJUSEtMV0R0aUk1K1NmSExoNkVxRmcxZ3NLTVR0NW1CN04vcWZJNFNrUmd0bW1KdmFlMTBxQmtXbE9nTEFUQXNOZm5Wam1QRVVDdXRZQ2JTbjRQYStQcWdPQjl5VHNHaUdaQ1RwQ1dHemtuU1VJeTYwRVVwUUZPblJmRmxjdHhYVkN3OWF2VjYvcWpDWlowaDBITlpXQ3hNakx2ZkR0RVRuTmJOT0IrR0NWWEh1cFNLcUgrM3h4M0x0ZTRtbzQ1SXRQRklIRS9UMnFtcDFva2VuZXh6c2RUTG9NeURKcThJdVNIcXJaQTZqNEZVYmpSUC9DSWkyaGlLR2FwQmpZNktGYi8rdlFXeDREeW5kWUJ0alJNdjFtSG1pUm1oMGIzaCs1YXhQanREM0pBanBaMGgwRThlTjlwQTNSdFUzeGZCSkZibElFc1Q4bUZJUzhSY2FGUGFHN2NQNm55YThyZ0FNU0xSVmo3UjNqQXZYMEloZXp2OXhGMzNvbTdrNGJ0K3o1dTQ2MjRmd2NGNzcycDRkOGprdDZ2a2Y4Y0JneGhxb1ZMdHRmYzhRcGtOdnZ6T043LzV6ZmZjUjhOcXRRMGEyQmRWSkxqNDhESFIyY0ZrWWh2SmkvNW1rTG1Pc2tGUFNkUFBNWC9LNjBMTENEei9tcFVHNVVjZGdxMUlwM1ZoMFdpakF4UitBcDhkVlBNYXJ4Zk1hL0ppbUtESUJEbUdMWjg1Umg5RExXM0szdzZJRFlsQmNoQkt0cmVrZHRwbk5vR2Y3MUJ6RU5jZVhTWHo2N3RCTXJxdEdHcWhDTGFaTEJkcUpTOWo1WXBFUEdOLzZOWFdiL1M5bDVFYks5NWtXL2FNdEFEYWIyQjJYQk0raUY1S0JpdVNINytyK2FtWlBPcFlLeGdEaW90K0dYbDJ5WHVCL3hGdHdneC9QYlZCZWVYQ1VCYXkzVGR1N0htTDNVL2loUkh5SDk0MzI1b3ZJQ1RSVWpqWjNwTGFhWDl3OWVLRkN4ZXYrdFRlcmw1NThNSjlsNjdDbjdFc2s2bTkwZVNMbDN4cWJ6TFpwQllhemZrV2M0TXhxYXRuSUlma0Y4S20yR3EvaHRhNlNHNDBGQ2tDYnpoK2s3RU94WE9QTDUyUTR6V2RDT0dOa0JzNWxEMmlLSjZkQ3JyWldvK2diM3NTL2IxNjlEQ3gxeCt3ZkJnbVZIN1JKMWZJczMzTWkzMXlpVDd1NmdwSlZPbEJJTm5lVGt3N3JRWUxZYUg3WTEvMWo5bG5wMnY0WFBYSHREcnovSkM5ZVMrNGYvQVhFYUkyV1F1UUdGc0lYZjlXQmNJbjN1b2YvMUVmTGE3RzVsUG1yRGMzaHJGS0xUN2lmNnhCYy9HVjZ2ZXlBSTNnQ2tua2ljWnZpcjJkbEhZNkxUd2FodTRKa1JxZDBhWmQ2UDM3YVRURHo2L0FHYUlwaWJuRVpSbXRtL1BWdkJoS05qbnVJWW1Xa21uMlppbEMzd1ByMjlLSG1EYWJjeVU1YWE0WDdKck5oRllWZHFwaHA4SkJ1MXVkakxPQm13RFRLOE1ybEJmREFrcUZKRm80RkxHM01iUVRUTnlpZkh6U29wckV4Tk5ndzFrTlBRbFV3ODRxZXpMRTFBK0RjME9tK053L0pxTjVNWlRsY3R4REVpMGxpOWpiT05xcGg2VklqbXZPMkphUEtWZy9DY3VGS3B3aCtHZVZocWhqbTZpWkJMd0dlL2luZ2lWVis1d1lxbktaQXhHSjBaTFRCVHJ6Y2JSVFRwbW5qNkpWamFTMGpPVmJKSHMwQ1ZoZTc1V1dORWZFWWg2VFFkVm5uMkhMQmJxSkxxNmNHTXBpMmU4UmlkR2lVd1dlOFhHMDAxeUFZN1FTMFpUbG5XaGFPS1VXZEFYaHJOSEY0UXpKTXZTbktOU1RTMXc0TXJjbDdTR2RudW92Z2VmRVVQTEpmbzlJdEJTOWY4K1NtSmcwbG5iS0tiUzFsbGdGbGptYno0VFRHUmFoV0pXV1VxU3dMSU5UZ0tMYldCYmJlelJubjlidmpPYmF5NG1oNUo3OUhwR1l2V2dDNVhqYXFSbk1neE4wRTFrMVA1MEdMNVljWktBYUxrazF6aEM2UGJQTkZGWEhraEJyVXM4STNVUlhWeTRNVmFuc2dhakU3R1hqS2NmVFRndDVyR05PMjJPSnJVaHo1RjZkcUNwd2htQmZxT3lsWGhUSDZMeWxtRzNRUGs4NzlVeFBnQitvM0dFRW9oS3JrREtlZHBySzQvR3RYMHV2NkVRVnUwanBZcElwNEF4WlNxWlF1VjgvcjRMaEFJNW5jWC9qc3U2bVhFYWZKOTVrRVFWeVlSZ1draUVlbFppaFVCckp1TnFwTlVqVExNanZyQVhodU5DcEFpdWxPRjVGMC9NNFEySy9wa2ovTjVpZTJHQUhlYlFPYkI3amFjdnNQZk5nV0tCT0Zva0Z1SVNLakt1ZEZyU2hJcVJTT0RxbmZGRGhIQzIrUHVocnNmRUVXOW1kSWJVRTU4MmllQlJmWld4ZzFibzMyc0pOSW11WEEwTlpKTS9kSWpGUGNUdnR1TnBwSXZ0eWNqM0RjRnJMTXo3YmtTaWRpczMxek02UTJlTUVjWjBQMEV5Y3FGelJpV2J1ZlhoUGo5TVhHcFIzenN5b0tCYVZXSnB4MFhiNi9qdnZ2dTl2UzBuZlArNW5LejlGR3VtRTgvellkVHJoRUNuZ0ROSEd2MlJCOVNUTGZKejhpdWY5T0NIdlR1WUJIMGxXRE5NWWpTeS9hRHRoeVY1eWdqNlRkY0sxK01FTWFMU3k3T2huNEZPQ0JHZlZ3c2VtNHJsMW40dlA4M0FJOElwUEJxbm1obk9xT3dsc1RtSlcwWFo2eEErOXhKSy9jdUtQNnZNWHRKU1lFUTRyUzliSWt2STRRK2FTOVoxNHZYLzhIbU13amFsRmxSakdpS2cwdVVRN2RZT1RXY1ZVbWxWdjVCUXJyNWZhZjFhUGpTZmN5ZTRNd1ZIa3ZVcVVyQkxEU2hSS1lWS2luWEpNVm1LVTJOQTJaMkpJTWlaUFpsL3NadVNZbnd5N0FwbG43MWhaNUJkZ0xWRWRobGIyRlNlV2FDZHMzYXlWMUdZeHkwSWdrNHpEcE5sM0pnN2xpWnJablNIbzNxcWFibGFIWVhrRTBqbVVhQ2M4b2t2cEFwSXA3aWpOUWZCL29pcEd5Zm9tNVFLUExMdHVqRVdlcmpCSkpzMnJETU0wUVZYa2wyZ25mamlxQ2lWdURSNDVuQ0dUM1VyUG5OOGErS1hWd3ZpNFFCcnhyWitmeHhtQ2tmY0VlQXR2c2phcFovZWwzMlExSzZUdTQ5bFBobndSNW5ZQ3pySVVxdWI0Q3JIRGVPTVRmOUlrWjNlR01IUExzaU44MHFvNFhuMWE1R2k4Q3B3bzZWZ0JaSG1sQjkrb2V5UHQzZlFQejV5b2VweGNaYnJKSHZLVHEvaFFOTU9VYkMwTDQvOXVNM01yNnlyUEl1cldvc0hiaitkdnJScVZxVTFHWjhpTDM4V3RUVCsyVzBic2JWUVc3M1EwYnFQcXBsUjFOWDJ6cGZhU1grdElhM1BZaGZCOHBmOWhrYkxZb0lHZmkyeFA0cXVJM3VMN0JoL3EwK3piL1pyQVlZNGZpYnRlOHVyUHZlYk9lKzRQYkEyaHBNTnZ0eUdZOUk5Ri9wclZtLzlwQXB4TG15RVlGc2pUaS82Tjk1VThreFJpZXJORzRRekpkNTJBN2JjVGhIV3Qrd0d2d3gvQlUyeWpENTFaZURGNlNMN1gva3dmTDBWdW5TREZ4NlZLSjUrMXFZK3dqMHZmRXlaM0hwdkpMYjdlT21RZEdGYjc0ZU9CcS9qcWF4OGZQblVkSEgyL0plOTFjTUphZkx6cTBHL1I5M2pIdGMrK0FZV3pJR0h2RWh3QURMU3U4NVRUUHduT2VhMk10NEZQbUhUNlRaUU9OeWZoMVYyTkhPM3FpRmNqbTVHWjNRbXJ6UERWb1o5ZnlIZUo5NitHcjlwTklZSCtzWWgwcndtdjdteGtQSlVuSE5ZTGZKRHBwa0FodTVLSCtZd04xSmtQTG1WWDRpYW1wSDhzSWs2M1NiUHp3dXNGL21rd1ZISS9Zb2szY2MyTHFZNi85OGg1R2QrcExDYjBGaXBGdjRseWlyOXFwTHk2blIyemd2amZFNTZ3SGhscFRVSVhjd2lrSVBDaTgvZ09EMTkzVXE4dXUzcGJaaUZoai9RYjlPR1ZoRW5vWWc2QkRBaHM4R0Z5UWI1UmFYeVhCK1hQeWpsSXo5bGJCamdkU1FvQ0hYNzZBMTVkVHVndm1RV1c1WW1hcnZuUmJKUEt4UndDbVJEQUJ0WWFKZHdYdlZjdHZJSVgvWitIL3lnUGU0SXpDWEJFRGdFTkFYem9qc1hrUC9ST2gxOWZrLy9jalhYcVphMmNDem9FaWlCd1NueDd1U08rVHpFZlhoVDQ0c3NzV0tlR1ZoSkZ4TGt5dHprQ2RiRXRLcTNwN0ZFSUVIbWNkY0g4RDdFUWxZczZCRElod0xkTjZSOTA3ekg2L1FPekdQekFLeXpsa0lSbmRpYWhpemtFTWlBZzVtMWlsd0c3OXcyekVOWVRTeXhGL2MrNm1lOWlEb0U4Q0xUNHJxaGNOdFRDNTFIUnYzRjJ2bHN1NU1IVjBkb1JhSEgzbS95UDlGbjFJYU12dkowWEVQYUcvYTQ5T3dlWDZoRElqZ0Q3OHI3bnpZblptZnFYQ1p3czVQTzJOai8ydGxEWmQzNnk2K1lvYnowRTl2bDRpaTgyc3JyMTFrUVZsNlc3YloyL25kVzg2YjduZWV1MTFhMVFvOU44bDZyRnV6TjZJSTVmRy9MTjhOUE03VFpOYnZSbGxyczdCQW9qTU1OTzd5NGVyN041M09vMXlXaWZpR085aTh3ZzkvazBUK2E2dTBPZ0lBSTk4aVhQVzc4MlI1N3FlN09EaHVRQzk2NzRCSGR6c09TOTBIMGlTUUxqN3VVUW1QYkpYOTE3WThsYkp6ZStRb0x2MFUvYys5bUxuUEUwT2Y0cWVabzc0Y3FKY3FVZEFqaFEvb2gvWXcxQS9OT2w0NjhaZUR3b1lvL2RmL3pIZlNQSFJSd0MxU1B3Y1BVc0hVZUhRQndDRSs3ZG9qaG9YUG9RRUpnT24wd2FnZ3pIMGlFZ0VaZy9raUYzZHdnTUg0SFZ6ZUhMdUlVbFRIVHBxNnFmTVd2NER6UnQwRGNUWFl3aDBIR3dsTEVFbkwvSFpSNjN3ZUV1WE03ZWJMak91UytYMldESm5sYjd2blVZbDBGL0NuM2VPNTdYTjlKY2hDT3dzZTJRS0luQTJXY0pQK3dnK1RUWHhTYWhUSEIzaWNDVU9STElaSGZQZ1VEOTIvTGxEMTVvOHNtbWZKazNCNWZiZzNTRy9iSDY3VkhYWWRWeWZVZStoY1FsTE95MDNUdTh3d0w3OXVMNytidnZ1NGpyd1MyOTJyMHQ4NjhybWt2eTIyWTZsUXM3QkhJaU1OMW1DMC84R0Q1eWY2K252L1F4K1NUZWdqTU1NcWNZUis0UW9BamdpSTI4SHRBUW1TQjk5VEVNbXJ5d2c3ZVM5alFDRjNRSUZFQUFmM0k2K05jZmpoYWNQdlpXOVE2dnVUVHYvaTB3Q3BOTHlZa0FUZzZ1MklxY2VjclQvOHB6OGtsODI4eXQrbTFJdWJRY0NNeVI0NGFWL1BRek1MRGc4ejhMTzk2eUZyVVdjWWtPZ1RRRVduRnJnUHB6OG1PMWpFVnp5ZHR3N3JjME5GMStDZ0xUc2YrRGdqKzNVRitwOVR3TXA1NXp2NldBNmJLOTJ1djloekE5cS8zMjRNTkxOamhXWS8rdHM3Y2xQLzVPeTJFNHhTY2JkMjBzWEpwRFFDR3dRZjdTUDE3eVhqWDRFL3M3YXQzWVk5RCtucWYrVE1Eek1KdzY5NXRDMVFWaUVKZ2ZyR0ZVL05RaXZqcDdSbnpod3FDY2p1Mnk0SDVUZjZiQ2gxUG5mak9nY3hFTEFoMjZqOXk5VWY4Mi9XTzc3U2pCYVpzUk1qSzQzenhQZmgyVURhZk8vUmJGejZVWUNNeXhsNzZieEQrUFAwaTBmVUpsWFgwQnd5aUhDTnh2ZElXd3k5TmJtUHc1OXh2SHd2M0dJckQ2U1pxMVRyOGVoUzlHSFVUcDJzOUUwM1laeE5JQUFBTzVTVVJCVkhnSzNHK1l0WkVqRnFPclUrZCs0OEM0MzNnRXVuczBiNE11RmVEYmFOQUl2U2I1RGIvNmhyeEtaQUc0MzZpbDhuL1FvcXRUNTM0ekFYS3hDQUtMZEE1Ry95SVd0bE5yLzduTW4vQ3ZpZUNVcmMvamVmUy9aZEdsOGY2UERxZk8vY2FCY2IreENKemhuL3ZzeUZtWUlEeWw5Z21tWTcxdkh0eHY2dCtncGhnZjkwbmFXS0JkQmtQZ0RCMEdxWitXMms1d25hYjlIYnRtWTVlbkh0eHY4UEx5djdkZ3d5bmNid2U4bFB0MUNDUWdvSGx0T2RYaXhSVkJIdjVEK3djVUcrcCtvNHNNckRUZ1NsbkNEOXh2YXpUaUxvZEFJZ0l3bEg0TUFWeHF4aFdjNzJYdU53Ly95b09TZkRpRmJWS3pjNWRESUJtQitmaGphM1BrQ24xdlFWNFBCZ01tYzc5UnAxM0Q4MDd2VUFHbmVWK1hMTXZsT2dUMFUyd2hOT0xuYjh6OTV1R04ralV4bk9MdzViT2gwaTdxRUxBZ0lKMGFscXhwc21sSnBVbk0vY2FYR253NGhTOU8vYmxGVEJtWDdCQUFBaHZ4L3pROGFkdFRaYUF4OTV2bjBmOWQ1TU1wdkhqYzkrc3dkUWdrSXRBMk54SHU2SDYwcitoOTZSbFJLU0xBM0cvVVZYeVpyMDdwM3YzbE1KR0xPd1NpQ1BpOEU1djhCTXRhSEx5VFhGTkVyYmpQK2pEM0crMGJueFBES2FaeXdXcENsWGNCaDBBSUFSaktKazJhNTF0VCt4L3dXc0hFZjVuNTEwSWxFT1h1TjQrK0VYaWRyVTdwV2QrMUtKMUxjUWdFQ014YzJzVHJ6T0l0NWZvUnphaGR3WG96TUxMNW1BVURkNzk1M2lGNXNyZkVHRHIzRzRQQi9TUWcwS1R2SzhPbnl5eW10VWtweitEa1pUYzQ5RFpCRUxkYzg2SUxQRTJPeGFyVXVkOHNNTGtrQXdIMlFaQTYvMnFnK0VMWjJSMjhsY0JIVmtiYXd0L3ZXSzVsOFZyREtTSlhzTTc5Wm9ISkpla0lZT2FHNVdmYlovMWJuZTlWUGRGQWgzYzVvRHFsTFI2QzFJa3VPeGpNVHMwSmUyU0g2QUlLRjNJSWhCSEFuMXZ2ZVRNMzZ2VFEwU1NPbEl1THhXV2sxaDJzeUxDODEzNjBSOGlmTVR1VHI2Zis1NDhSOHZUTCs1TEMzUjBDRmdSNkdEaGJuNXFtczdobTRQaG9HZHYzNTBqa2pjQU52b2UvQm83Q0lkemhLYzRqWWdIWkpTa0V2a0VldXZlNDcrMlRoOXJIUVM5bTdvUFcydVN6ZlZXQ0JacURLeGN1WHVWSDR4NWtlZDJyRnkvY2Q4bVBXY3lhcFYzczlrWGdwN29QNzhFSDhnYi9JZHpFTlJOYWt1TE0wZE8vS2pQZDNTRlFNUUlMMkJLZCtKTEc5SWZvWU1uT0pabmZVOVZJWE5BaFVCU0JWU3dpemhoYjczZjRZbnFtZjE2d0tIdFh6aUZnSUVCM0YrcmJSdExrcjkvSExlNEJJOWxGSEFMbEVlaGc2NkREbkIzbGVUa09Eb0UwQkZwUGUrSTl3VFJLbCs4UUtJL0E0K1RPd1BkYm5wM2o0QkJJUktEMnRvRytPazJrZFpuZS93TnZMZis1YTloaXlRQUFBQUJKUlU1RXJrSmdnZz09Igp9Cg=="/>
    </extobj>
    <extobj name="334E55B0-647D-440b-865C-3EC943EB4CBC-12">
      <extobjdata type="334E55B0-647D-440b-865C-3EC943EB4CBC" data="ewoJIkltZ1NldHRpbmdKc29uIiA6ICJ7XCJkcGlcIjpcIjYwMFwiLFwiZm9ybWF0XCI6XCJQTkdcIixcInRyYW5zcGFyZW50XCI6dHJ1ZSxcImF1dG9cIjpmYWxzZX0iLAoJIkxhdGV4IiA6ICJYR0psWjJsdWUyRnNhV2R1S24wS1hHNWhZbXhoWDNkTUtIY3NZaWttUFMxY2MzVnRYM3Q0WDJsY2FXNGdUWDE1WDJsNFgybGNYQXBjYm1GaWJHRmZZa3dvZHl4aUtTWTlMVnh6ZFcxZmUzaGZhVnhwYmlCTmZYbGZhUXBjWlc1a2UyRnNhV2R1S24wPSIsCgkiTGF0ZXhJbWdCYXNlNjQiIDogImlWQk9SdzBLR2dvQUFBQU5TVWhFVWdBQUEzMEFBQUdmQkFNQUFBQVp0NllxQUFBQU1GQk1WRVgvLy84QUFBQUFBQUFBQUFBQUFBQUFBQUFBQUFBQUFBQUFBQUFBQUFBQUFBQUFBQUFBQUFBQUFBQUFBQUFBQUFBdjNhQjdBQUFBRDNSU1RsTUE3OTNOVkdhSkVIWkVtYnN5cXlKTzRkVm9BQUFBQ1hCSVdYTUFBQTdFQUFBT3hBR1ZLdzRiQUFBZ0FFbEVRVlI0QWUxOWJZeGt4MW51bWRtWjZaMlA3Um5ITnpnaE56bGpyMUJJd25WUGJPbVNSSXE3WlJSK0lKRlovbkFqUVc1UExwSkJDVEN6SmhqZmEwTlArT0VmSUpqaENna1FpQjc4SXdoWlZxOFRJT0VLNkhFUUNBdWtIdUpJVjQ0dHV0ZktCWVVRNW1NVGYreDZYZmVwNzZwejZuVFg2Vy92VmtrenAwN1ZXKy83MWx0VjcwZlY2WE9pS0NSZkNWd2xlZE1idnFnRDNCZ2tVTTg3Zk9UbUdMZ0tKSHdsc0psNy9NaU9MKzRBTjNvSnRQS1AzKzdvdVFvVWZDV3d3TWN2VXluKzBuOTg4Mk5QUEZVeVIzbk5GM2VBRzRNRXlueG9MblVuOWZnUFA2T0c4RHZkUVVQdFdDVndtWS9MbXoySmZ2WkpNWUxYZW9JR2dQRkpZSTZQeXBrSHhVZUZHajMwZ0EwZzQ1SkFndy9nZ1FlOWxVOHgyQ01QMEFBeUxnbk04dkh6czJxZm84Q3Zqb3UxUU1kREFrVStmcVRqQVJ0RjI0Qit4UXN5QUkxSkFsVStnQnRlNUFwUXQ2ZGVrQUZvVEJLNHdNZlBjMVV0eG9SVXhzUlpJT01sQWVGVzduc0JSNzlBaU45UzlVTVhvQWFXUUlzdndMczhFYlZKT0lMd0ZOVjR3TTd6OGJ2aFNXMGhIRUY0U21wY1lFMCtnTHVlOU5xM3hCSEVnNTcyb3BkUWltL3ZCVEh5ZXJHSDVxc1dsOG5XeUZrYU9ZR2wwODZRYUpTdURBbFIzMmdXK2ZvNzNmSEVVRnJ6Qkp4aXNMYnZiTzNaaDRlditjcXRKNnArQVdoVWpuVGsyZjc0dTU2QTB3dTJUUGFIeFZ3eGZ1K3dVUFdMNXh3ZlA5OWhXZkRaN2U2WGwvRzBLL3YyTmNWTzRibFAvTndYNHdPanZIVTI2UVdZYnc4dGl1SkRnLzNoWjJmNGRNcjQ3N2Y5YzQ2YzNuSFAvZmZmZjk4OWQ4VGtTcExIQy8yYjhEWmp5MVJWYzVNUGlEZTVyTmFUL2N5NDN6UFp6NEFab0Zoc3FXZU1uOS81b3docU0vcTE3UnNzcFhzUk01U1h6SXJ0ek1jWFRLaFI1cGQ0UDY5NzBsamM5d1RzRDB5Y1NYS2VVdi85VGtyT2YvckZNbXQ2N2ErKy9qT0hDVDRXQnpoRCtkMkgvZ2w0T3liR1diSnIzazRpWCtKaXFreUNkcHFtNEliemxQeS9ub2JQS0dtaTZVdXV1c3ZFV2o4dWtHNWxjV0lMdnpqNUhhbGpMcVhlajFGMDY5ZlE2cXFjRy9mL2lqZVpOaUZ1UFZuMjA4RlpoRkpvOXlidTBNMXpXUTNXcjZ6KzVpN3ZaZ0J6aUFyTDJLbHM1OGxBOHhUZTNtdDJsMmI2ZDRkc1JQM2ZZYTdTdE5VL2hpRzJwTE1wdzhIZmRvNklrM1lCV0U1Y05UVnk0Q3IyTFFOM2I5aXc4OGtDdTNvY2QySVA3ZlZ4ME9wTkF5dkhIU1lVeUhydjFnS0N1a0ViTHVnQk4zQnhZSnFjRnFXSks2NFZkQmJKZXcvTkpaZmhsVlhCaXRQRldNaHhlRXlkNmkwSFR5dkUxODkyTkVZUnRQdVZSTTFtRHJZU1RZZDF1NGZlSWlVNUd4YjZmSGhvQkwvbWFsTExZZjZvRmQxM0lGa2VJSHFnNkdva0ZTL011cmwxRUI5WmtkaERTMWpta1pIcmpqalRBT1l3ZjFUT3hFV21OWmo1aXpZSk9VemdQWi8wYUJMMVk3Z3R4T2d1VXBLMU1aQjJrSWpkQmpDUCthTnlkcHFsNW9COWJLU25SU0hEWER0Nk5yS2lPaDA5a3NNL0dCa25RRndGSjVmU0JCWmNoV2t3WGdJNXV4N0tLcEFjT3RpRnUrU0lLdHVUTjRCaUQyM2llM2xNWkJrR01JLzVpMHFFdU56cDg4NVJkUTJVdXd4aFNkckkxTjJlcmh2RGlFckxtUE5Jam1rL0lvSmQwR1lZd08yTXFOQ0ZLU3Y4bXgwc2VvOFFsaVRDUDFCZkhSQ3Bxd041eTQ3NStBMjBONUdYWmlaODdES0F1Y3dmZmFwZ3c0Ry81U3gxQUdZVVFVK2RwS3FXQjF6VUtZUjlGTkE1anpTZ2RlaURzS3RKRlp5a05FRXU4MGQvbXJybFFOMXdsam9BTTRvUWxxU254ZncwaUsyTkhpTWRaREErMW1KcUFOZVRGR2ZjbXpKSk1INVBBNko5UjVXNzFBR1lVVlJ6VFF2c2lSNW13SSt2V0d3YisrOHdqcEExcHdIY3kySCtzc0kvcU5YQjJONTBUb0JTS3FZZmpFby9yYWRxRHkxMmFQSjRMVWUzNnU3d2I4RWRGUG9qUmxqaUFHNVB3ODdWSGxRT1VscTlPeGdlZFJIbDVaSk41SHl5d0s1TzNHMjd3Nzl6Q1U5ai9wblRseEl0bytnZjdqeE1sY21DRXAwQWozemg3TXM3c29SZXF3Nm54cXdmUzM2WkRWK2lnN2twUXlJdjlHcFUvRXpwQTJ4MGl2K0QvSmVLQzlwaEFIT1p2NmpzRHY5VzdUUEJsZkpwckMyK2VKSUZJVUttRjQ2dzVKWG8yd1N0ckYzd2xpT29jSFZycEdWeUQyMS9FQ3FRU0VrL1Nubyt2dUpBdHRJa3Azd1hlSnZja2Q0T3BpM29yeklTbGppWCtZdlEvc1JCdW00THVuNjlNNjlHQWpUWnBLcVI3Tjk0WUd4Zm55ZnYyQ251a2ZjWTZGZXpEaXdObU5GbjYrZzBrdTlQa1p3TVdSTEJEM2JUbXhYUU5tZi9QZnBmZEJ0cStmUy9SWXROYXlaTHBISEtBT1l5ZjFuaDM3WTFxaXQwMzB2NWpxdGlLbTFDQnBLTjVCWGgzNnR0MnFkRllqNkNQNXM5NGtrTUk3d1hyL054UHpYaVI5ZVdTSlJRTXh6SEVwdm1lMWlsN1kwb21pODdmVzlxQUNzbXpYem1MeXY4YTFwaHlXVzZ4RXZTOTJpSmthVGp0Mk9TTnZKdzBqOXd1azhMbXFhamNHRUtkckRCVXhtY0krMVMvdnBMdGtRUUZ6bDgvbTJtZVdiSWR4Ym9BVUhERlZCRlVjb0E1ak4vV2VHZi9UUnYrd0FNeFBMMERsT0dkZnBoaU9DUTVkTC9hcWpqRDh6WFRkV0NaWm1HSFgvSk1iaERTbS93ZWJQQ0pLSk9YeEhHcFhITmM4V3pSTTVhY0JOZ1VMUzVOTWlrREdBKzg3Y0t0QVkybFNYa1FPV2pGYnJNNEpHSVYybzBSV3hSakxQSGJ4TWJleDJHWWNaY2N1Q1dsMnJrd1B6YzcyV2xOTERac084OEZTWlMvM3RvVENKWWRVSWlqbWRGb3VqNGRjWWZ1aHdmd0FTQzNwYUw0VGpCUnk3ekY5WGQ0UjlZMjlYRWx1a0JFeXpsQ1M4aTBwTnBaZXZQaHBxUjBLUVZoUXFDWTBwVkZkQ01lS2dJSFV3bGwxZGd0ZTN6QnV6UmROUm44eWdoRVNqQkt5bFU1UzFXUkxkWU9seFBwcnNPaUQzVVZ4Z2sremR2Q2w0WForVzIzZUVmQnV1U2JrTFhmd1RWdDhhS3NIOGhQRjRZVHcxazUwcUtLVXc4M1RlME5mQ0tKblgwSUNNTjRtTFlETmwzWWcvTlliUnN1S3c3V3lMUnNUWGRlYU41c1l1SjlVZDdBVEhjZEdKTEdNQjg1bzlhY3I3TWJkeVlOUHU2cEVFSFlGVk9WekFrMUViMmVUcVVyZVJXalR2RmgzVzlSYTlXdWhCbmpCNGg3N01BaDNjRFBsanE5SW1TU1VTdnVxckRrTXlJeVlIK1V3a1hTNlpGTXNoQ25ISTkwTkpxUHBXRHhtSXdESlJSaEpWMXFBdlkrdDZVS3dvemFWM1VOYlBXQnczL0JBeHNBMTIrSXNsSklPOG5kWVhFYVZydmt6NlRTRjFLSkdvN0ZOSG1Hc2NOY1ozUTNPTEhNMmpGbGdITVovNnl3ajlNbW80aXQ4SzBwT0lSQy9GQTFHMVR3K2hLYU0rWVJoMzRsME9KdXluWmRvekU2M3l1dTVqdlhjWWwwbENqRmpNVnlkcjl6WTBkM3I2NXhhOFExd2JQNmY4S2lCYnRFVFVQRUNYbU0zOVladzZGRnRIdUNUWkFZSUgxVW1uRWxpWlhUV3o5S0E1aFh5VFR5QnBRdWx6QlRpUXoyQjRhbDBoTWhJMkFOcFphRDlrajNpRzVBSTdUdGxFRFVWRExBT1kwZjFuaG56VitpMzhOS2xvallyN0lzYTI3ZEMvbHFhYW54YW9WMi9hdnNpamFJU2JNUXBydTZnc2xrd2gwbDFBc1J2Z0h4WE9Gby95OHdMeHB1UktzVUFQUlc4c0E1alIvRUs0YURFR1BYYUQwNUJpSllvem9HczgyZGR4VUZVVm1VNVkzbUs2cGJ0SWF0UW1RYXVKYjhFMTNyUGdIQ1g1N29hTlNRM0krT3RtckxhL1hFa0h1UkxTQjRDN1p6UnRLeTZyeUJGQnNHTUI4NWk4ZC9oVTRkYXhMUlkxbk1OSUhQS2ZDUDd4bjhTZ0JKVy9COUk3STExVWtTQXNHSGovaCtWUFoyOGt3c3BLTHJ0Y21iNzdmRmFoYkpTU3l4ZXUxSTRvb09XbFMyVUdhalNjQnRBMU9LaHdpcC9takw3cTBYWkRsTnhpaTlQaHRTbzhVYWtQWnN5WWZiWnM3ZWxmV2F4UWtEQzFiVWpNMTNjaXJaTlVlTlgwbkxaQVhGZ0NKWFlPS0wzd0tUa25FQ3YrKzBiRUJFVW5aRXFiVk5sQU5uVmpucldielBQcUNKbVZMdWFHZ2RjSVFwY2V2TFVjRUxvOGFEMm1qT1hIanY3RkdtMXE1QUdEZzliZFFRbThkNmZRQmc3eFBscnJleWlmemFaQ0VVUktKcW5KdUowRndyLzBHUnlVdm9rNmtXQkk1elI4OS9WT0R3WkExanRnbGJmL1VOTUxRcmdsV1ZySTJFTTAxQ2hJYkFoNlhXTTQwWFRTcEhCU0R4VnBlUHBSRW5PR2Z4R1pFVXJJb2VjVVNsWXNqNXp1ZjZCeGN0OUNKYlJmTC82UUFtRVpjcytwOUdIaE9TVjB2VWNFNWVGUGs2VTdIcml5ZnF2SERSQ1FEdkpOR1N3U1RNbXNmZy8yTXpwaStXaEJtanM2a0NpMllNMFZsUW1UazZjbzlNT3ZrcGwxcS9MU3pWZGNlMW5LV3o0RGxLOWNvOWZNT05ZbUJacnhHTTR3Y25WbnY2UitSN2lNUVpSdmZtdkp5c2trQmh1dW8yYVRYbU4yRzFkQXBXREZoWm9XdHhhcnZtT1hHcXNOa2tWVzFFd3RHMzhCSnZDTHVRTUsweWJwQ1EwOHExMHhIWmpsWVdWVlQzMWlKNmZhYkhrVG9NbUpMWVRQdDZxUXhHaVhnUWZuNXJMZ2xsQ1F3N2h0dzhHdlVRT09aSEZsVGxZTWtDK1FWRHZXV3lJT0VvV1doNm84a2tMNk8vZnlQa1VZZit6NS9BQUl0a2E0bXJwR1FzTzYxemxFRHlBTFJrdTJNYUlpTUhIaXdYWkRtT29mRWxLcFliZllVRzJyWENJOUcyREM2d2FvZS9rMXRDbEVQVmJPbHdVUnVBdWQvbERJNDJ4SWM5SFBSRWpHMFRScFJLU0hoTkFSS3RqR0FXQzl6YVlaK1AvNnZvc1hjSWMzODc1dmlsbDNBZzdFNDZCbnRMcTlPbmRPMTVhckRYSkd6dHBDcHJXdHF0S2x2WnF3NE9FeVhUQVpZdmc3dU0xSzJYNURDa3JjQVhiUmtrYmU5a2toVVV4N2E3OS94b1FRYWlFdEsrSk9pS2cxRU1WQURPR3NyUThBL1J1NG4vNW0xVzJRaFJtTCtOMVhnd1hFckJDQzd4WXZFLzdKMHNUQUNiNGl5K2N6K2d4OEJRMVZEUitSeHdickdQRXVrQ3pHQTNHbFU1My9nNE9xQXJsUkpEVDhXOGlIckVwWDJ2WGJuMEdFUjJzblo3Z0NpeDNYVUFLYk1YNkgwcGFqTU5lUTVOZzhTcWhyTkxJMjdwK1k3c2YzU0tKYTdDR0JJaGdhenpPYmEvUEs3VmJsYWNSNml1a21yNEkxMk9NaWsveGRLQTc1RkpDYXZpVDQweEd3dGxJNmljbUpERlFJWEVqN1BhMXhBRVozbHFFNlp2MldzM1FiWFdEV205aEFHR0FNR0ZVTFdEVUh5TmNvS1NtYlFqUkxsSW1OQVRrU1QrcHJSMXNycVo1YmdmdDVsVktFN3h0MGtzMkJNenNQKzJOQjJSUDVTbkQ0VTB5QVZnZTUvTWtVRDI3ak9DMmI1Y050QUFwWWJ3TFQ1cTZKdG02K2tUY1l1UnN4WU5EUTJPNUFvY0wyc2hpWnFxZ0NPMTVlazFjUDZrK09uZHo4WG4zckJRRVBQYktXUFdyVVY1cktQTmJkUWplcW1iVE9XbjR5aEdNVktwTkp1U3J1elFFNFBnYlNsQXFZNm44Y1drS0phdzBoc0tPdWxpa3NkdXNWNVJPOGJYT3gxWmIxUWhoQlVUUmZjRm1QdGF1eVo2eFIxWmFrdG9LckYrSzNJTVdMKzB4YUFWQUlReitPWUZDcEFweG43VmxlTU80ZXBLOTJ3UGtuSGNpVUFGZmNJcUxSanVTQzJ1WG1GYmozZ0JNcTc3R29COFJyOGg4REk2eW56Tnc5ekJ0WEtHb3FucHhmTWNWbEZxeDJGSTNyV21KTEpINW8wcE9CclNnT2ZVd0tnMjNEcVRJTGl3ekxuZUtFdk56U0JLS3JaY0diVmVQT2JSQzZVZnVtV1pWY1EvckFaVGFVTi8vQVNRNGdNSzQybGJ6clAzUkFMU0pObUJyQnNtRFpXTlF1aHdsNTFjQ09ITVpLcmh3TFVyZkR2RVhPbkpQbERrN3BVZkpoWHd2K2ttb0FuV05YRVFXaEp1SmwxWXI5MnZqV2cwWkVVQjcxaWdrSGFBeVgxazVXbVVKRlUybGhISFlZVllpZnI4TmRPNWZvVFQvTmFRQVo5ck5QMGpLcXRSZEU1TGxtWXJVTUdYamJXUTFzSEp5QVY2dzExcWxydDRBQjJ1RVBicjVDRzhFUlhCRUlVb2xMeVRXR1FxbHdUUTB6MlcrZXJDYlBLb2NmL2Y5RGdBUnkzeEF5Z3FtK1g5b0JLZTBaT0N5Z2VXbnI4M1RiZlNTeVV0aWlNRGNSSytMOGE0RTFkeUVwZjNxVWFpNms1NWZpMUQzZ0QvSDhVVGJoVGhJWC9FeFNCV0Ztb2cvbFZjRFFERlhsQXI1ZGZtUlYrOTFXbFBwa2Q1WDJnSURTZDQrdnNhbUw1d1prNjRnQ1QvVDl3OEFEMjVSSGJIdVIyU0x0RHBWMlhTaFZHa1M3dzV0RXhOMWdQaStWZ0FkRldJdEh4ZG01K0NrZGtWaW80NFRRV2Z2enA1K21Jblg3OTh3ODk5TkRUOTlFOFcvRUNIOGFySTNHeksxY1h4ZklHTlBzVmxNekZXNnFlS2d0cHBubGhNYWJSem55Y05ES3hNQStxNldReWtMMmVxbjJ5SUx5OVg4YlBPSFZNMUpibXFVak9kdkVZM3hraVhqcHlpekdWbVVnS1NCYmdTZzFnMHZ5eDZqSmZ2elU1dW5HSEZWT1RsVTY3ckk3OXN6eFRsR0JDL1dWVXFNS2NQVXV1N1VjclRibHlLWFFUdjlHd0Y5WlY4bUhBa0hjeVhPcWY4bXRVeVdReXNEYjdBMU4rbHR6c1JQOFMzMnVjL21FVXBCajJybFdpdVJLc3h6YjV2OUZubThiYU1vQU1Ic0RTbG5FcnM5SWgyaFRlYmtHb3hhVTRQWHFXc2t0cHVtOWhzY1owbGRHUGk5NURyaDFLRXJpZUwzOS9iY080QjFDYm5CSHlmVllablFTSjdZbEUvWmh1Qnc4ZUtLUG9JdGJlYTVDd21zcFFSSEplek1Ya2JlVG1EbE5DZDlNWnI1SUJwTXFvblV1WlAxb0xWaG1RL0QzdC9IV2pUYmRzUGVWcFBQclYrT3huYVpQQ2o5eDkrbjZESVlabWRjUEdWdnlwK000L3NZdW96ZEJHTTFrM3h2dk5oTGJ2azNUeE0vSFpuKzFnT0pRdXh1ZFFGSzY1NStQM0g5STd2T2pnLzdBTXZVRXlnWGdKL2I4Z0ZhUXVvcmx6d2lFcWl6Z3M4OGpjYmtZOXFkZVRSVjN2YTFlNlZ2UEttbHZIZTdRY0pzZ1FnZ2VESGRqU05YbDc3QjRFV2MydkdVQlBiZGxnRXBqUGVEbmpWazljVUk2eXZOK2ZiQjA0a0NTTDltd3ZKMWs5cG5zRTNPdkRJN1ZxR0s1dDduWjNSKzRGSkZId2JVKzZJVkpoUlp0SHNxYkhGVmEyQjRSZHZibHIzenZ2U2pwbWROYVBwM0RRa3dlYlN5ampRMWtTYzJkUjNycXZYa0N5cWJCN1VOSWRWdFErbERXOXJtMHg0cjNnUkgxanZ6ZGdjU3JjbDJFRUQxSDArS0hvYjFPRzdDeElya1RSZ3gxUjQ3NGdNdXNOcEpvMnVLcVFia3pCZmx4Q2dUa3l4OEppT3FwY1JiR3JNRkcybE5PbUpwb1A2UmJ1YzJWZ1ZFdlNXWWRtVSs0TGY3c0czYUh1a3J5QVZQc0dYOUZ5TzJYQjMvOWIwbndwYk5tWkZaL0FvT2FqWHJKcERLY0dVMW41Ky8xamJFdUhBb0gwRlltbVJ1RGRaejdVTEtDOGdDUkcvRGh3ZythWGhHTkw5K2c4VTBIckJZOFdTejRUWTF0YkNnK1VJd0twUzhrUGdoL2J5VUk5dFl4ai9FMDY1Uy8wa0lRWGtPSnRrK3RQdUZ5c3FIMUoxZlRNNUpMMjVaT2UrTEJIZExNMzBLZ2hoaE04ME8ycks0eFZkWXlFdTIwYVNmUmFJbDVBU2dvejNLT0Z6dDlIR1QxOThrNnphaS9JbzBsanF6ZVFkZmJZRzN3MEVKako5cEZJWDJUdzlBVTNvdERHQndvRFUzWmlnMWtWSmpOZVFLb1IzejZkTzZ1eTZTTE84RlZ0MTh4aURtK2o2UE5Gb2VOcDJMeEc4TkRwMm0xZCtjaXV6aWR5T0RHRHFVTnFtVHFsQlNHTHg1UVM4TWF0RjVDR2I1Ti94bkhjWFV2aytrNjB3QjdKMEhVOWNnMjlHZFFETXRKbjhWMGd5ejQrVHBmMnc2aktFenhrL2pxVnZoK0FIaS9ZajV6UTdjRzFxTkZyZFhzQjZhN2lET2VqejF6clJGVnk3VVh5Z0M3M3lNMGFxcUVIT0hzZlNnK1llZXRKdEI3QW82ck9FVHdVMUY1MG1wazVNYlYveTlvd0s1U3VOZTNuRGRJdEl5OGdvOTM4OC9HMVM3ai8wYnZQdm1ZVWUyVDlQM2c2NzZNK2ExM2s0Y0hOVUVDd2orRWRQSFQ5L252NVM1UWZoR1hVclZEcC9EUHZxcWlickl3WFVGYmpYT1didmorUHE2c1F0Z3YrcHJma3VpQVpzQXJCdzVFdml1TnUvRDVNZmpPSy9vNlFQL2JGTmdtNDg3NWJNRC9VNmMzZWtyODI3bzJzVHdpYzFmbmI0TlRUMENaUkhJSytMU2FuVXoxOENHaUdHTERwWi9OTk9ZdzNueWQ0V05MN0tpNG1pNzhlbi8yNXBUeGRVQk11V3lCYncrSmd6bDl4RFl0a0drL1pQM2pBemxVbGplQ3RWcEx2WmJEZGV0Zmk4Vkkza0pIWFlkZkV4MUF6UHVEcGpKeWYwUk9ZRzlhT1pjRit2bkQwbkxzb2JPYzRlZGdUQWJvTHoxdW83Tjg2dzJHMmdGMkVTU2NzS2VNeHNPN2M1Rm1xM1RHRjJtRkpJRWZ3c0ZJYTZqTVd3K3JCYlkwblQvQUFUVHNOQ3YrMkhxOWs1L0c1ZzE1N2s3TEpneGcrNStPWUVpQmN4eThCLytDQkRWK2VvN2J4ZCtiMm93aVA1SFd2WGhjK1IxZWYvQ0dLVjVNQU5Ib0p3S1RSYmZ5ZTZSZWJiUGpvVVhwSTB5TUJ6K0RoRzAveTBUT1AxYWVuRTdjeEovWGVKdytGNTM2dExFZlBlQ2ozTmhiYTlIUWR2OVk3L2NlczlOeHZmK3dUVHp6OVFUMTJ5UGsvS0RzOW5ieUZPYUhmU3N1VnVoMyszY0p5bXRhdWxYTU5Ib0NkUDRhZDF0N2Q4bnpSNXpYekplOWorbHRlZHRQUVFib2ZsaTlOKzlIc05FaDFiRHpReDkzekpmOUhKOGZXaWR1WVVDM2Y0QUhhKzZEcE5wYnErTHFPMS9Ya1RHK09qN2xBS1VnZ1NDQklJRWdnU0NCSUlFZ2dTQ0JJSUVnZ1NDQklJRWdnU0NCSUlFZ2dTQ0JJSUVnZ1NDQklJRWdnU0NCSUlFZ2dTQ0JJSUVnZ1NDQklJRWdnU0NCSUlFZ2dTQ0JJSUVnZ1NDQklJRWhnSUFtOFRKOFVQZDIxY09CalZFaDNXV1hoWmpvbFVLZERSZFl0NW81WldSZy9TeWpUZXZNcmY0dlJPckc0dytjdHIvL2h2MXBGNFdaNkpVRGE5bnZ1RnI3Yis4ZlgwOXViMjQ2ekltblozeWxzUFpIanhYZTNuYmltcnNQejExYnRsdzlleEZ2cmQ2YU96Y0FRdnNMODZTL2VROU5IVEdGY3VENXJmVHRvNGMzVjhEb0RVMEJUazJjZlRXZStwZmx6MjVudjhHK0VTVFpidXkxN1BjcUtjSjJzQkg2TURSMzlaMzIxNGZoVmZCWEgwSmNYOFM3bDcweVcwMERkSVlHdkVQTHVuK3lrSzZycitNYWlYcEFMYjBiTjhEcUt0SmdtWFlJM2FuM1l5VVA3QUs4SzNWVlZyZDBvR2MrcnVwQ1puQVFhNUFmY3hPTUtCdXhBMVYya1h3L1d0Nm84WkNZcUFYelJ5MDIvQ05zblA3Y09DS2hQbU1PS0d6YVVUa3dDMWF6WFNjN2oxV2NOdllFRzlSbkN2d21NMHFQUG5MMEFzbytVNy94NUYvWEZ6QTlaWGNDNnJQTFBYdEtHRjZNb2hIOHVDWTYyN0R5NTlneTVOMXFNMzlVMGZCRk5jemJ6MHpJemlCWHFLbUNBK3NSSEdqTlVyVVlYY2tPV1FQUHQwSUtublUxOFRianRlbTl5TmZNRmtjZDRkVjFOclU2b3p4RCtEWGxzUE5DZHU0RUFmSlk4UUE3eDdXM1hxOGhqMTZBeXhOWDFLSnBSbjBXRitnemhuNGZBaHd6UzJBQkNmRjRSci9IY2RIMHpiajc3NjJMdEEvb2xWTEU4bCtpTG1FTDROK1RSNllsdWtYMTVFaEg2R3RTbldrdEdzK1hzaUFEaEgwWmVmTDJLcXM4US9obUNHMDkybHUxWEltNkQrQnZHWWV5aEpMK2ErWUpCR3Y1RkdQa09BNlhxTTRSL1VtcGp1MjZ1VTFKNGF5dkc0ckZyKzVMdVZmV2QzdnBOV1phODB2Q1BMcmtLcldEcU00Ui9WQlJqVGUxTGxOdzVhY1VrN2JMU210WE05MXZUOEkrYXZDMTZxVk04TXlSenNWS1lrSVl2Z2VjWnlzUXhlaFRGNmxob085UDlwT0ZmRkpXNGYwUFZKOEsvek1WS3EwTWFsUVIwRkM0b1BQZytTYXF0anY1WXhqai9vK0VmZFhyVzhKK3BUNFIvQ0NKREdyOEU5cktQN1pyMitCbkhmVFQ4dzVlYjJRWW9VNThZU3hwRWhEUjJDVFRKZWhiTnhpbDc3a1grKzZpR28rRWZEUnJwbDNMdnBGbG9YYm9XUXhxN0JMb2MyMlhidjdoQytUeW1PcE9yVHh6bUhvMmQ5VUJRQndFdVdWU3pYbERPd2o5NjVBQTNsS3RQeElMVUN3MXAzQkpBM04zSm90bHk3WWxTWUJiKzBkRGptbFNmaUNJejBXU2hEK1ZEa01DeUhiY1Zueno3YVlWMVJrVVNxb2huZVBpSDBQOVVxTThRL2lVa05MYmJHWEh3OEpVS0k3bjV2ZHRxK3dXSEVydXNNUFdQaDM5MHoyeUhxMCtZd2hEK3BjUTBqb0pqOFJXT1pvVlNtN3V4czZRZGtaVXNuNUtIZnhHZUlQd2Q3bjNpTEQ2RWYrTVlMcFBHcjM0UDdxcjhFTDNJanhJdXIyUFI2VUNnbWVIQThQQXZLaER5R3lMcUMrR2ZLZG14NUhIOHMwK1BYZGtJTFBHUmFoL2lQUGVLSW4rTWsxMVhhaDd4MHBpVUxzbmNtZ3N3bEkxT0FxdDAvQkMzblZBUzlYVkdDUDVrblZSWWx2NWJJdTlSZVNPekloK0xLY3RUK3hEK0dlSVpVeGEvZDk2SmxrL1oraXZ5dmJIQ1MxaVE1amxDV1RzekJsY3ZrdzErMTVDYlp2d1EwUUFKMlpGTG9FWXQzOTREaEI0U1BhdE9pb3JzWGhKL21MeFRadFgxOFU4U2N1UGo3Rlk4SGxyNDl6MUMvaUw4ZEZxSmFDeVpDMUNVUzZlZEtwYmVnZzRVbHF6dGJIelJlQ3ZCREpZYVRjemQ1QUgrT1Y0U0lvaUVwRVo4VzJpZXZSaS9ONW9qWnk4U2RXU0VQYkVqays1ajVGVEg4NnhpZ2R4eDhiNjcrWk5wc3o5SWkyWlAzM2J4L252dUNKOEROQVUzaHZ6S1YwLy9GR1FlL2VEWjF6UzF2WVRMdVUzSWx3OTFkY2hOdVFSS2NFRy8zZEZNRnR2UWp2d2M2U082Tk9TbVZBS0wxS2xwZHd6dWluOGt6SnY1YzAyalBtU25TUUowOTZXWU9IYjQrK2RMYkFpTjV5ZW1pZVhBaXlHQmMzQmZ6ckVkR2FNd1pOOHlFbGpDN2xuNzBsdUczY0JvUWdLRjBtdWZVckY4b2k3Y3ZnVWs4RWpwM1oyM0FKdUJ4U0NCSUlFZ2dTQ0JJSUVnZ1NDQklJRWdnU0NCSUlFZ2dTQ0JJSUVnZ1NDQklJRWdnU0NCSUlFZ2dTQ0JJSUVnZ1NDQklJRWdnU0NCSUlFZ2dTQ0JJSUVnZ1NDQklJRWdnU0NCSUlFZ2dTQ0JJSUVnZ1NDQklJRWdnU0NCSUlFZ2dTQ0JJSUVnZ1NDQklJRWdnU0NCSUlFZ2dTQ0JJSUVnZ1NDQklJRWdnU0NCSUlFZ2dTQ0JJSUVnZ1NDQklJRWhTT0NxZWsra2I0WitQUzZrYVpGQTNYZllGRno0Wk02MGpCM2xZMU9OaTNkbVo1cjR2OTE1YVhrUG13TGN2ZDFsTmszOXgvZDBhTXBVaXIvMEg5LzgyQk5QOFZmeGNsRGpTMG5UMUpIYmxaY3lINVVlYjI5OS9JZWZFYU5IK0tldmJsZHhUVjIvTC9OeDZmMzI1TTgrS1VZUTc2b1BhV29rTU1kSDVjeURvVWVGR2ozMGdBMGc0NUpBZ3cvZ2dRZTlsVTh4V090YkxSN05Bc2dvSlRETHh3OWZnUEJJbjZQQXIzb0FCcEJ4U1FCZjhXT3A0MFZ3RzdBWjMrZjBhaCtBaGk2QktoKy9EUy9FQmFoYjgxdUJYbzBDMENnbGdLKzQwK1M1cWhaallueXJjNVI4QmR5ZUVoQnU1YjRmK0M4UStTRk9QL2dBTldvSnROajZJM2Q1MG1tVGNBVGhLYXJ4Z0ltUGF5WStZSlZKZXlGN3R5MnpUYWdZcFFTYWZBSHVldEpvNHhQSWIvMzBvS2U5Nk5YVDR0dDdRWXk4WHV5aCthckY1ZFRuY1VmTzRmQUo0Q1BBUTBKYXVqSWtSSDJqV2VUcnovblpjQmZTMHBxcjlLMVYxdmFkclQyNzlmRGtQNUZJbzNLa281Njhjb0JqOWgxcVQrRHBCRnZHQjdpSGxJcjRIdlNFay9nWXVPK3dMUGpzZGsrNFN6M0lsMzM3bXNKVGVPNFRQL2ZGK01Bb2I1M3RHSGVUeU9iYlE0dWkrSEJNWE01d3haRHh2OXRHMERseWVzYzk5OTkvLzMzMzNCSGo4NVNKZEtGL0U5NW16SmlxYW03eUFmRW1sOUI2b3B0WnQzc20rMWxBd3lnWG0rc1o0OWZ0SkZJRXRSbjkydllObHRLZGlCbktTMmJGZHViakN5YlVLUE5MdkovWFBXa3M3bnNDRGdvbVRpYzVkNm4vM2M1TXpuLzZ4VEpyY08ydnZ2NHpod2srRmdjNFEvbmRoLzRKZURzbXhsbXlhOTVPSWwvaXdxbE1nblkzbW9JdnpsM3kvM3EzbHFocm9zRkxMcGpMeEZvL0xwQnVaWEZpQzc4NCtSMnBZeTZiM285UmRPdlhDT3FxbkMvMy8wb1BnbTFDM0hxeTNFM3o5a0NLNmhUYXZZazdkUE5jUW9QMXEzZlBjME4wTTRBOWhZYkY2MVN4ODJTZ2VRcHZML0cxNTVuKzNhSGNFc2xvZ0xsSzAxWkc5YVNLNmJ6S2NQVzNuV05qTUZwQTJ4UGpYbVZyNUVEbCs4aUFwemZzWmcxOVJhc0FBQmRGU1VSQlZQUEpBcnQ2SEhkaUQrMzFjZERLUXdOcnlCMG1GTWg2RHp6VStkbHd3UXk0Z1lzRDArUzBLRTFjY2EyZ3MwamVlMmd1dVl5aXJBcW1uTTdHUXM5alpPcFViemw0V2lHK2ZyYWpNWXFnMDY4a2FqWjdNcE5vTVB6YlBmUVdLY25aOEFubHcwZ2orRFZYazFwUDgwZHQ1NzZqNmZJQTBRTkZWeU9wZUdIV3phT0QrTWlLeEI1YXdqS1BqSnd2NGt3RDJOUDhVVGtURjVuV1lPYVAvdWJuTUlIM2ZOS2pTZFNQNGJZUW83dElTZGJHUUxvcmlkaHRBSHViUHlwbnAxbHFEdGpIUm5wYUZES01kTmVlRGJteVRrZVA5UFFLaGt5MUo3b3FlTHFVaGxwd0ZkcGdrTFByb2F3QzZhbDViVHpKdTVJanFteFAzZ0NLUGJTSjcrVWx4SlZoQUh1YnY2aEVpTXVkUHU4YzFRVFZMcmNJUzlKR3B1NzJkTHVnR1g1VkdUTWR5VEhaaDAvTEgyT0dBZHpPaUFvMTRxendiM2F3NkQxQ1dKSUkvMEJ6ZFVDa211MytjOGQ4L0FiYW0raWZlbWJMMkdVQVBjd2ZmYXBndzRHMTVTeDFBR1lVUVUrZHBLcVdCMXpVS1lSOUZOQ1pqalNnZGVpRGNQY21WZkNVMGdrZTVvLytOSFhMZ2JyaExIVUFaaFFoTEVsUGkvbHBFRnNiUFVZNnlHQjhRc1hVQUs0bmFjKzROMlZNTUJvUTdac0ZJdTh1ZFFCbUZOVmMwd0o3b29jWjhPTXJGcHZGdmZZVng4Y1FvK1EwZ0hzOXpWOVcrQWUxT2xnSE5wMFRvSlNLNlFlajBrL3JLZDFEaXgwNlBWN3IyY0c2Ty94YmNBZUZQZEVwQUlRbEtxOHo3V25ZdWRxRHlrRktxM2ZONXdSeWxLdExOdDN6eVFLN210MXR1OE8vY3dsUFkvNlowNWRTcmYvaHpzTlVtU3dvMFFud3lCZk92cndqUytpMTZuQnF6UHF4NUpmWjhDVTZtSnN5SlBKQzdrWmRHamdNb0lmNWk4cnU4Ry9WUGhOY0taL0cydUtMSjFrUUltUjY0UWhMWG9tK1RkREsyZ1Z2T1lLS0xuMGFUWlhjUTlzZkJEMGtVdEtQa3A2UHJ3eUNqTGFsdjg5STJHUVA4NGRUY3VlU3FOdUNybC92ekt1UkFDVzIwR3RkM3FpQ3NYMTlucnhqcDdoSDNtUDBiRFhybU5LQUdYMjJqazRqK2Y0VXljbVFKWkZvMjdGWjRXeldwVEJPR1VBUDg1Y1YvbTFibzdwQzk3MlU3N2dxVGhZMklZTXNmaEQrdmRxbUd6Q0x4SHdFZjNZcWZ0VWpYdWZqZm1va3EwZDJ1UzJSS0tGbWJGalBPMm9BS3lhc2ovbkxDdithVmpCeW1TN3NrdlE5V21JazZmaFoxczBnRGlmOUE2ZE1RVFZOUitIQ0ZPeGdnOHN5T0VmYU5Sak9tYlVsZ3Jpb3Q2ZmZpMExLQVBxWXY2end6MzZhdDMwQTRyRTh2Y05FWWJ3OERCRWNzbHo2WHcxMS9JSDV1cWxhc0N6VHNPTXZPUVozU09rTlBtOVdtRVRVbVN1Q3R3RndDYUlwQStoai9sYlJEUmZUMXY3RUNsMW04RWpFS3pXYUlyWW94dG5qaDdVcDlPYU11ZVRBWXlkRnJ2RGM3MldsTkhDcWRUOEZzTTQwOWIrSHhpU0NWU2NrNG5oV3BBKzI0Z1JISHVZdnFydkRQN0MycXpsWXBnZE1zSlFudkloSVQ2YVZyVDhiYWtaQ2sxWVVLZ2lPS1ZWVlFEUGlvU0lxMFdSS0gyRllMZnUrQVhzMEhmV0xJQ0VScUw0ci9hTFM3ZmJBVVVYZnpwdERvSXZ0M0xZNy9NTmdYZEtBTFJvbVFQV3RzU0xzWHdnL0Y4WlRBOW01a21JRjBaYnVHOW9hZUVXVE9oV2xPdzNpWXRnTTJYZGlENjF2bzJWTEpEcTJwcnROeXY4dVlRQnQ4L2Yvbm5qcXZ2K1V4bFYyaDM5UTZQc2F1RUVIWUZWT1YraEFvVGF5ejlPaGJHK0s5bXJjNlQzVzlaWW8xNWNMc1h2d1VQbytEVFhVSFBoZ3FkTW5WaVlSdmVxcTJZWWtCNEdFQWF4YXlvZXk2NWh1S0JXRFlSSEN5anJVQld4VmI4b1ZoUVcxTHVxYVdldURobjhDQnJhQkxsK1I1Q1NROTVPNlF1STByZmRKbjBta0xpVVN0Yk1WVVI0Q3NXVUFiZlAzUENvTk9RcTBXZUVmRmsxSFVWNWhXbEx4aUlWNElPcTJYVTllMERxMFB4RXdHRzQ1bENpWmxtMUg4VG9mYTNOSU1PeHg0UkpwcUZHTGlacklmM05qeHdPQkcyU1BxQmtSUlNuelY1TCt2OUU0Sy94RDl6UWJDNnlYU2lPMk5KRnFZc05IWVlaOTJSQTN5QnBRdWx6QlRpUXoyQjRhbDBoTWhJMkFOcGE2RHRtanZqdGtHVURiL0FHbkMzTlcrR2VOMytKZm83WFdpSmdsY216ckx0MUwyYTlwTzdkcTZlMytWUlpGTzhTRVdValRYWDJoWkJLQjdoS0t4UWovb0hpdTlJV1NOcklNb0czK29zanAra0c0YWpCTXNsQjZjb3hFTVVaMGpXZWJPbTZxaWlLektjdHZhditucHJwSmE5UW1RS3FKYjhFMzNiSGlIeVQ0N1lXT3lnckorZWhrcjdhOFhrc0V1UlBSQm9LNzVOZmNCUlViQmpCT3lCYVRwSk5xVTAvMm9NQ3BZMTBtWURIU0I3eEloWDlSdEgyVWdKSzNEVDMrSUdIc1RRdzhmc0x6aCtnVHlUQ3lrb3V1MXladnY5OFZxRnNsSkxMRjY3VWppaWk1VDVQS01HMkRwd3JIbVRKL3pxMUhOTEJka0dVdTYvVDRiVXFQRkdwRDJiTW1IMjFPMGZ4ZjFtc1VKQXd0VzFJejFRVFBrVjlOREp1NmxSYklGNWZZTmFqNHdxZmdsRVNzOE84Ym5SU2dmMEVOdlZubjRMUEpSMTltdEkra0VaWXQ1WWJ5MWdtclRJOWZXNDRJWEI0MUhvNFZ6WEViYTdTcGxRdnFCbDUvQ3lYMDBaRk9IK0NVdmY5VDExdjVaTjZ0REVBbGthZ3E1N1pSMjFlV3VwTmljU1ROSHlhSlk0WUNYZzBHbzlqZ0dqRnQvOVJDeGRDdUNlWldzallRelRVS0VodTZNN0djWDdwb1Vqa29Cb3Uxdkh3b2lRd3IvR043ekhLWnBONyt0R21hSWNFcm5ZUHJGdDlpMjhYeVB5a0EzRTloeGFEQStCakRYOHJTOVhBTzNoUm82VTdIcnNqak1rWGpoNGxJQm5nbmpaWUlPcVhDUDkzVHZuSjBUbFZveXpsVGFBeFZ3MkY1NkhvOVlMWGkzN3pRdXFueDA4NVdYWHRZeTFrK0E1YXZYS1BVenp2VUpBYWE4UnJOTUhKMFpyMm5mMFM2ajBiNDF6ODYzcklHbnBpMm1rMzZqL3I0MWFCQnAyREZ1STltaFRkajdiOVFBTDNxTUVVNm9rbnRSR1NTRnppSlYwUVpTSmlXV0ZjazI0ei92cW1EbkQ2SVF5SUh2Sm14RXZ2QVl6V2hDNG90aWszYnJXU3FkZGNDcFRmZ3dZN3pXa0pKQXMrK0JkMVNBOTNVNDFHVmcyU0I0Z1lPOVpZb0F3bER5eGEwOGpYYWpQMzhqOUZHSHgwYndnWmIzYk5hSXNabVlmY212V3NoSHg2U2xteTNoQm13dzFSNzhHQzdJTTExRG9NcFZiR2c5OVJBcTEwanZEbkdodEVOTUdoeStEZTFLVVE5Vk0yV0JoTzVDWnovVWNyZ2JFdHcwTTlGUzhUUU52MGdzdHBzWXdBaHVya1VhNWdrMGR3WFRqKzBZNEtEQjJOeDBEUGFYVjZkMnF4cHkxV0hHU0puYlNHbG95WHVtaHB0NnBzZHlXSjJDSHhKMzRsY0hUeG5wR0g1QlNtYWJEL3FwcVBZdTBoSkpLb3BEKzMzNy9pUWQzczNJSEJSQXpocnEwWEF6cEliYy9HMUx5amhzK1pORlc1d2JLb1pSbW1MRjRuL1plbGl3V1Y5UTVUTlovWWZYQWdZcWhBNklvOEwxdlcrdmhPNUN6R0EzR2xVNTMrZ2ZIVkFWNnBFWlBleGtBOVpWeDRqOTVON1JhZjZ2QWdEbURKL21DU3ZOTit4QTZWeFlHQ0cwQ3c5dTZmbXV6TE9BanFXK3pRWUFSa2F6R2E1bjdDcjBtZkJycDNzSnNVRWI3UWpNRTc0VWlnTitCYVJXTVhURFRGYkM2V2pxRHpBaGlxVmlEQ0FLZk1YMWZFNnF4MjZBS1QyQXpDMEpGbW5yVVJhbE1FL2ZWZ1FxOWhJNm9RRUEzSWl5dXRyQm9DVjFjOHN3ZjI4eTZpaVdudzZFaGlUODdBL2hyUWRrYjhVcHcvRk5FaWxQM1N5RlRPQWFmT0hKNFM1SFNvWm1wWEdaZ2V5SWE2WDFkQkVUUlhBOGZxU0hIZXNQemwrZXZkejhha1hERFJSdEt6V1g5VldtTXNKZjhscU5kYWJ0czFZZnRySzlHREp2TWFhVjlmaDBpWHNUbTY4Tll6SmhySmp1bmxaNkxGdGd3QkNVSE82RkdQdGF1elppalVxUzIwQkJTM0diMFhxU0p4REpNd2xnRGhsSEpOYUR0S01mYXZaRzNjT1U5ZFFSUDFRajNtZ3htd0M5d2hLSGJxL2ROQVBNdDJHR2NDMCtjUHA3VG9EcWhvYWN4WGp0Nk9iUG10TXllUVBUUnBTOEpnZndtU2VVd0tnMjNEcVRJTGlnMkxtZUtFdk56U0JDRmJZZ2pPcnhwdmZUTXk0L05UTHNpc0lmOWlNbm9memdQam9VbjVVWmd0bUFNdVdWMEtySWVJS0E5dVU0c2RkM1FyL0hqRjNTcEkvTktsTHhZZWxKdnhQcWk1NHd1WmE0aUMwSk56TU9yRmZPOThhME9oSWlvTmVNY0dVcTlZbkx2V1RsYWJZVTVyRjFNVHE2ZlNKVHpaclFKaUdqaFRGU3FOVnBmaFIwVGJEdi9PeDNsQ25Gc3gwRzluYnpEb1UxUXBwQ0U5MFJUak5LRVFBbStDN3lqVXh4R1MvZGI2YU1Lc1U1U1RTb01FRGVHNkpHVUFWM2k3dFEyMk5iandOT2kyZ29wQjJLRUl6blpNTFpFK3E3U2g2RklEYzhtTGgvd1J0SmxZV0dpNG9ENFJqd2ZvOW9MbkxyOHdLdi91cVVwOFliS1JkV2kzVE9iN09yaWFXSDJiTWtRU1o1SFhnNEFITW85Tk15bnZvK3lIdHpNdTdWS01OYkI5Z2NtU3NSckdLdENyTDJuejhDai8rOVBOVTZxZGYvL3hERHozMDlIMDBMMDBrYllMeDZvaW0vTUxWUmJHOEFSVi9CVVZ6OFphcVIwd2hobGNXRldNYUI4M0hTVVVRRDJvZUpJSEJycEM5bnFwOW9pcHliKytYOFROT0hSTzFwWFBYSjFJMG93WXdaZjZ3MnNYRUtQR1ZRVTFXT3UxcXN0SmV5aEk0Ykg4WkZhb3daOCtTYS92UlNsT3VYQXJRSkNTMkY5WlY4bUhBa0hmSzV2eXEvQnE3ZU94M3NESDdBeE45bHR6c1JQOFMzMnVjL2tIMnRoajZJUUxtdGxMdFZEd2dCbmNwVG8rZXBleFNtdTViV0t3eFZhSUZFTGlIWERzMGFKd3ZmMzl0dzdnSFVKdWNFZko5VmhsMXRRZmNua2pnNi9OMjhPQ0JFa1lYc2ZaZWd6NVNVeG1LYVBCNVVYT1lQNnlRZGRaWjZNVTFsdW4xcjU2Q2UvU3I4ZG5QMG1hRkg3bjc5UDFKUGxmdDhZdUtQeFhmK1NkSklzdURCbDFKaFAzZGJ5YTBmWDlZb3VKbjRyTS8yOEdZS1YyTXo2SDBpY3RvdGlCTm5WR0d1UEtJM2NKYk9qRExNL016MnMvSmhERXJhbGZNdTR4OHphSFpNMEJIV0R5RTRNSGdEclowVGQ0ZXUwUXZLNzJ2VDIybFFXVmNDVmQvUDEzcktNbjcvY25XZ1FOSnNtalBjL0lrMnczM0hnSDMrdkF3cmhybWFwczdGOE5ETGpIQnNQSmhxL211Y0xTUWpiMnVtN3NlWUNVZE0zcEFqd3BrMEpNSG15OG80ME5aRXF2SFJtVEprSzR3c2gyR1N1MGE5RVRjTnJkR2UwSkhEWTlsWFp3SzkyVVl3VU1VUFg0b1pOTFVJVHVjaTBvVVBkZ1JOVU84cU5VVWEyWGRBLzJ4dlhQWkF6cUtld0dnZmltblRmVkEyUWNJM09kS0g4M3NKa3ZTV1ljeFZlNExmOFNkYm1NUFBRbHRpTk9maWlmdUpjMlhSNHNWbjhDZ05pcjE0c0dnQWtId29QeDlWWmc3MDVaK0lBTHBLN0oxalZ6SERxUDlSSkdzRy9EYTVKczlzNVNDWHlwb3ZlRFJZRW52cG1WRGIydExrUTAwNnBxNmxQd2doTEFPaEhwcUdjZjQ3QkhwQ3o2U3lFMjd5a1czblVNcDVwTDI1WlBlTEJYSXpkNUFvNFlZVHZCQXQ2LzRzbFBIU0dCOG14cW5HdjZHbjJhWTV6NHZ0YllQZ2RrOGUwR05yZDRvRjZZaCtrUHdZQitKOU9iYkFZR25MN2doZ2pZK1VQVjdkSFhvcHhKVStSQXljeXd5MmRTNnVqZk94UnplUnRIbmkwTEgwN0I1amVDaDA3dnZET0tSM1V4QWhOSGNFTFZNbmRLQ2VNLzdPQUtaZUxNcnRzSDJ0L0paN29iL1pwQStpOC9tWU9CbnM3cWc5cTdLRXp4ay9qbzFpaTZRczExS1V4eENDUExMMEorTklheHVnYzY2NE5YaFh5VTNPbFpaajV0WlF6WDBBR1h2UStrQk0yODlpZFlEZUZUVk9ZS0hRcGVkcWpreHRYL0wyakFybEs0MTdlY05odGlOUnorWWVCZHVUOXorSHp5ZDkxR2Z0Uzd5Nk1uTGtBQ3cyZXdkUEhUOS9udjVTNVFqbkhMdm01eWRmK1pkRmZOK3d2bE4zNS9IMVZVSTI0WGpwcmZrdWlBWnNBckJ3NUV2aXVOdS9ENU1mak9LL282UVAvYkZOZ200ODc3UnhnOTFlck8zNUsrTmV5UHJFd0xiaVA3dVJmb1phSU1xRGtIZkZwUFRxUjQrQkRSREROajBzL21HR01hY3pSTThMSFgzMVl1L0hwLzl1YVU4eDl3WEgzSUxaTXNIekFkbXpsOXgrYURyRDZic0h6eEVlOTQ3amYzeE1wWldQcStBOVdPa3hlTWxQK0FSUVdIWHhNZFFNK3J3ZEViRXhUalJ6ZzFyeDdKZ1AxODR6ajVvV3R2K3UvZFlmbE13NFRUci9lYityZE52Uzd0ZDRaL3QrMG5jWVVuaEYwSitLYzlTOWNNWW9BYVZRSTdnWWFVMDFHY3NCdVU4dEljRThnUVAwTFRUb1BERHVCa1N3T2NPZlBjbUg4VHdwWCtEWU9BSzJmRkx3RDk0WU1NMzhBOVJ4dC9EVzVvaVBKTFh2VHBZK0J4ZGZmTDNCbDVOQXREb0pRQ1Rkc21IeWk4MjJmQjVQK2ZsZ3pQQURDd0J6K0RoRzAveTBUT1AxUWVtSFJBTUxvRjY3NU9Id25PL1ZwYWpSNGExY1RFNDV3RURKSUNEOHROL3pFclAvZmJIUHZIRTB4L1VZNGZjU0o0Q0RFUFJyd1RvdDlKeXBXNkhmLzB5RWRyMUxZRnlyc0VEY1BvbnNIM1REZzBIbGdCOVhqTmY4ajZtSDVpM2dLQzNCT2grV0w0MDdVZXp2ZnQ4QzBIUXg5M3pKZjlISjI4aE1VMXRWMnI1QmcvUTNnZE5VOXZuVzRreHZLNG5aM3J6VnVwKzZFdVFRSkJBa0VDUVFKQkFrRUNRUUpCQWtFQ1FRSkJBa0VDUVFKQkFrRUNRUUpCQWtFQ1FRSkJBa0VDUVFKQkFrRUNRUUpCQWtFQ1FRSkJBa0VDUVFKQkFrRUNRUUpCQWtFQ1FRSkJBa01BdExZR1g2Wk9pcDd0V0grZGlXbmlYVlJadXBsTUNkVHBVaVEvc0hMT3lNSDdUT1dJSnJuN2xiekZhSjFZaFBtOTUvUS8vMVNvS045TXJBZEsyMzNPMzhOM2VQNzZlM3Q3Y2Rwd1ZTY3YrVG1IcmlSd3Z2cnZ0eERWMUhaNi90bXEvZlBBaTNscS9NM1ZzQm9id0ZlWlBmL0VlbWo1aUN1UEM5Vm5yMjBFTGI2NkcxeG1ZQXBxYVBQdG9Pdk10elovYnpueUhmMGhNc3RuYWJkbnJVVmFFNjJRbDhHTnM2T2cvNjZzTng2L2lxemlHdnJ5SWw3a08vRm4zeWZiMGxxVCtGVUxlL1pPZGROZXE2L2dRbzE2UUMyOUd6ZkE2aXJTWUpsMkNOMnA5Mk1sRCt3Q3ZDdDFWVmEzZEtCblBxN3FRbVp3RUd1UUgzTVRqQ2dic1FOVmRqUEROT1gycnlrTm1vaEpZeXZKSmlyQjlaZjNsRXFoUG1NUEtSSGtOeE5NU3FHYTlUbkllcno1cjZBMDBxTThRL3FYRk4vS1NSNTg1ZXdGRUhpbmYrZk11V291Wkg3SzZnQThIVk5ubkVsbTdpMUVVd2orWEJFZGJkcDVjZTRiY0d5M0c3Mm9hdm9pbU9adjVhWmtaeEFwMUZUQkFmVVloL05OeUcxZXUrWFpvd2RQT0pyNG0zSGE5TjdtYStZTElZN3k2cnFaV0o5Um5DUC9HTldpYXpya2JDTUJueVFONERldVN0UmttUVdMWG9MTEs2bm9VemFqUG9rSjlodkJQQ20xODE4WUdhT0h6aW5pTjU2YnJtM0h6MlY4WGF4OUU4RmpFOGx5aUwySUs0ZC80Qm81VFdtUmZua1NFdmdiMXFkYVN3Y1Z5ZGtTQThBOGpMNzVlUmRWbkNQOE13WTBuTzh2Mkt4RzNRZndONHpEMlVKSmZ6WHpCSUEzL0lveDhoNEZTOVJuQ1B5bTFzVjAzMXlrcHZMVVZZL0hZdFgxSjk2cjZUbS85cGl4TFhtbjRSNWRjaFZZdzlSbkNQeXFLc2FiMkpVcnVuTFJpa25aWmFjMXE1dnV0YWZoSFRkNFd2ZFFwbmhtU3VWZ3BURWpEbDhEekRHWGlHRDJLWW5Vc3RKM3BmdEx3TDRwSzNMK2g2aFBoWCtaaXBkVWhqVW9DT2dvWEZCNThueVRWVmtkL0xHT2MvOUh3anpvOWEvalAxQ2ZDUHdTUklZMWZBbnZaeDNaTmUveU00ejRhL3VITHpXd0RsS2xQakNVTklrSWF1d1NhWkQyTFp1T1VQZmNpLzMxVXc5SHdqd2FOOUV1NWQ5SXN0QzVkaXlHTlhRSmRqdTJ5N1Y5Y29Yd2VVNTNKMVNjT2M0L0d6bm9ncUlNQWx5eXFXUzhvWitFZlBYS0FHOHJWSjJKQjZvV0dORzRKSU83dVpORnMzY2lvWWVFZkRUMnVTZldKS0RJVFRRYVNVRHdNQ1N6YmNWdnh5Yk9mVm1oblZDU2hpbmlHaDM4SS9VK0YrZ3poWDBKQ1k3dWRFUWNQWDZrd2twdmZ1NjIyWDNBb3Njc0tVLzk0K0VmM3pIYTQrb1FwRE9GZlNrempLRGdXWCtGb1ZpaTF1UnM3UzlvUldjbnlLWG40RitFSnd0L2gzaWZPNGtQNE40N2hNbW44NnZmZ3Jzb1AwWXY4S09IeU9oYWREZ1NhR1E0TUQvK2lBaUcvSWFLK0VQNlpraDFMSHNjLysvVFlsWTNBRWgrcDlpSE9jNjhvOHNjNDJYV2w1aEV2alVucGtzeXR1UUJEMmVna3NFckhEM0hiQ1NWUlgyZUU0RS9XU1lWbDZiOGw4aDZWTnpJcjhyR1lzankxRCtHZklaNHhaZkY3NTUxbytaU3R2eUxmR3l1OGhBVnBuaU9VdFROamNQV3lmUEN6SVRmTitDR2lBUkt5STVkQWpWcSt2UWNJUFNSNlZwMFVGZG05SlA0d2VhZk1xdXZqbnlUa3hzZlpyWGc4dFBEdmU0VDhSZmpwdEJMUldESVhvQ2lYVGp0VkxMMEZIU2dzV2R2WitLTHhWb0laTERXYW1MdkpBL3h6dkNSRUVBbEpqZmkyMER4N01YNXZORWZPWGlUcXlBaDdZc0kzNGRRZkk2YzZubWRGQytTT2kvZmR6WjlNbS8xQldqUjcrcmFMOTk5elIvZ2NJQmZaMlA2dmZQWDBUMEhzMFErZWZVM1QzRXU0bk51RWZQbFFWNGZjbEV1Z0JCZjAyeDNOWkxFTjdjalBrVDZpUzBOdVNpV3dTSjJhZHNmZ3J2aEh3cnlaUDljMDZrTjJtaVJBZDErS2lXT0h2MysreEliUWVINWltbGdPdkJnU09BZjM1Unpia1RFS1EvWXRJNEVsN0o2MXhaN1lXNGJwd0tpU1FLSDAycWRVTEs5S1ErWXRJNEZIU3UvdVRBK3oveC9wdzJLRjRDWENHZ0FBQUFCSlJVNUVya0pnZ2c9PSIKfQo="/>
    </extobj>
    <extobj name="334E55B0-647D-440b-865C-3EC943EB4CBC-13">
      <extobjdata type="334E55B0-647D-440b-865C-3EC943EB4CBC" data="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
    </extobj>
    <extobj name="334E55B0-647D-440b-865C-3EC943EB4CBC-14">
      <extobjdata type="334E55B0-647D-440b-865C-3EC943EB4CBC" data="ewoJIkltZ1NldHRpbmdKc29uIiA6ICJ7XCJkcGlcIjpcIjYwMFwiLFwiZm9ybWF0XCI6XCJQTkdcIixcInRyYW5zcGFyZW50XCI6dHJ1ZSxcImF1dG9cIjpmYWxzZX0iLAoJIkxhdGV4IiA6ICJYRnNnWEdWMFlTQmNYUT09IiwKCSJMYXRleEltZ0Jhc2U2NCIgOiAiaVZCT1J3MEtHZ29BQUFBTlNVaEVVZ0FBQUNnQUFBQTNCQU1BQUFDTVVCVVFBQUFBTUZCTVZFWC8vLzhBQUFBQUFBQUFBQUFBQUFBQUFBQUFBQUFBQUFBQUFBQUFBQUFBQUFBQUFBQUFBQUFBQUFBQUFBQUFBQUF2M2FCN0FBQUFEM1JTVGxNQVZNM3ZtVElRM2F0bWRvbTdJa1RraENaVUFBQUFDWEJJV1hNQUFBN0VBQUFPeEFHVkt3NGJBQUFCcEVsRVFWUTRFYjJUUFZKQ01SU0ZENkNpK0R0dVFIVHNLU2dZeHdJNzdXUUhvR092amJXMFZyZ0R0K0FPY0FlNkF5bnRSQjBaZjlEalNWNXlrOExhVzd6Y25DUmZUbTd5QUdDOXVkMVJBeHp0dDF1WFBzTThtM3gzNlFuWklqKzllbmlPSVcrQkduYzdLTFhabDFwNjdhSGl4Z2M3Yms2WFgvcFduNEVsRXNmVG5oUEw1RDJ3Y1FiTWtGZU52dE93UU80QmpTdG9MeDc0dllBVjhnekwxTERXc0s1V01VdU9VWnNxcTBnVXlZWEVDY29meWg1STE3Z29PWEgxVzltMUF4V3g2SlkvdWQ0aE9RcWkzSTB4dkZIdmdpOUJjL2c2SHJYQlhEeXhSb1IzMHp6OHpTZjZDRC95dVE0MGp1SkFKL1pSTmV0QU8rSlBJd2M2b0srUzVtNUVqcS9IVDdGY05vdkVseWJnTCtnSzRNUHd1VTNEcXdhQmsrRnptNFkzanFoV0JlUDRLcmpMVkdRMkU5NDQvbHJOcGxYVDhMSVpPSURoRXlmRC8ybFRMNkh1WGVoak5sZFROUk8rbTZxcGh4U3FvS3VLcS8xTDhKMXVlTkhxSlB6QzFscWNtZUdqQkR3bGZCS0haQy8xUXRhSWw1NlBaRlV3T2RrMENaRE5TZFl0MG1Rekcvb3ZtL3JaN0UzWjlyVy9iT3BmdnJVWk1kR0JSakczZHU1dXM4aC9BWnZWRUlzRzMrbGVBQUFBQUVsRlRrU3VRbUNDIgp9Cg=="/>
    </extobj>
    <extobj name="334E55B0-647D-440b-865C-3EC943EB4CBC-15">
      <extobjdata type="334E55B0-647D-440b-865C-3EC943EB4CBC" data="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
    </extobj>
    <extobj name="334E55B0-647D-440b-865C-3EC943EB4CBC-16">
      <extobjdata type="334E55B0-647D-440b-865C-3EC943EB4CBC" data="ewoJIkltZ1NldHRpbmdKc29uIiA6ICJ7XCJkcGlcIjpcIjYwMFwiLFwiZm9ybWF0XCI6XCJQTkdcIixcInRyYW5zcGFyZW50XCI6dHJ1ZSxcImF1dG9cIjpmYWxzZX0iLAoJIkxhdGV4IiA6ICJYRnNnZDE4d0xHSmZNQ0JjWFE9PSIsCgkiTGF0ZXhJbWdCYXNlNjQiIDogImlWQk9SdzBLR2dvQUFBQU5TVWhFVWdBQUFNWUFBQUJLQkFNQUFBQVN4emJOQUFBQU1GQk1WRVgvLy84QUFBQUFBQUFBQUFBQUFBQUFBQUFBQUFBQUFBQUFBQUFBQUFBQUFBQUFBQUFBQUFBQUFBQUFBQUFBQUFBdjNhQjdBQUFBRDNSU1RsTUFacnZ2cXpMTm1ZbFVJa1IyRU4wcFJEYnhBQUFBQ1hCSVdYTUFBQTdFQUFBT3hBR1ZLdzRiQUFBRzBVbEVRVlJZQ2IxWVRXd2JSUlFlSjNGK2JEYU9nQ3U0RWtnY0hRbkVnZEp1NE1DTk91TEFkU01WaEFBaDUwd2xiQ0h1aWRRN3RsUUpjVUJ5Z0FOSDU0QlFMMUZTRVZRaElTVnFPUUNYRFhWSlMxdjgrR2JlbTlsZDc2NlRTS3ZzWVQzNzNwdjM1djE5TTJPbENubCsrZmJtbTFjZkZLSXFUOGtNNmVkK0hyc1ErclN4OFhjaHV2S1VWRzkrNFJNOXltTVhSWWNyeTBYcHl0TlRJN3FReHl1SzNpZmFMa3BYbnA0NjBXb2VyeWg2azZnb1ZibDZRcnFYeXl1STRSRTlLVWhWcnBvRm9uOXltUVV4NW9pT0NsS1ZxMmJ4SE5yajRCemFvM3NPN2RFK2wvWTR6czFWUVF5MHg4T0NWT1dxUVhzOHptVVd4RGk1UFo3MlgwbGhadm1GOTg5Z0grMnhwcnpQd3pzN09aUGVwWmZKblNubWFjV0lvUmg3T2ZJWlpMUkhwOUtFSGxyUDRDcFZwVTlWM2ZGMnlXejlTS0lZeTV3elRzU0t0dXJESGZVTkRYdmpQUDBkL0t0VXpTR2E0Q2VTZUJZQWFoUHRtMzF3UUs5bDJQRDhUYVVXTGZxWEJUKzFqZjh5cEhOSUlZMGFGelZ2aXJMNlpFYW5ZcHFHUFBzcFdiNFhuZ1dzZFdSSGUxcEROUk8zQXIzY0F5SWpnbldnUVBSejR5dzJ0TmNTSXovckNOVG9RT1BBd2cyT01Gd1pDTnJwWTRYMnNDZUdrSkRlc2Fkc1NyUnRZeFVRSVQzNjJUaER6dEVlVm5QRFpwYTFtUGVjMmVyZGdYalhCZzNoVzQ2SlRSNGVSSVh1Vmh1YlVkTUxRRHhsSFEwYUNYUHFET2UrTHRwRHB1RU0xSk9oK3dtT01NVFpYdi9nSWRmeDg5UXhGSFhyaW4vbkdnL3ozbTJiVHFVYTFwejM3TjNSUzJ4NVl4MFRrZWtWTXgrWnRvRXRTV0p1MC9DOUZyMmVwOTdRdzZnclFrbW8xNlpYMzZMaHR1Wi8xOFBMK1lyMnNOVlU1V3F1K3NlYlNuMUpmMm5obkNlK2V4RFJraGI3bmo1RURzSlJ6ODVwMnJKQ2V4d0tzY1JkT2VDUU5XMXQyaW54WDZUenNYenJidFFCcXZLZU5lTXdLc29DZ3FaanA1OTVjL1dxU0g1bWJJOHhNL2xHZTBUZWM2ZjBSVS9UWWlUV0lZZThnV3NQTldYd2Q1WXVHWDFlRlBHa2Z2MDFHM2svRHovMlFHb045VnNEeUpyNTFXVjF5S01OMXg2cTlraVRKRlM2SlhVSXNwK1k5d2kyUHI5THFCQU5HMFhJZEhoMnl5WUdrSCtvU1MxYjdZRmRFQXNtM2pIdm9Vb0Q3Nnk5SEphdC8xMkhOcTdmbGRyVmlRR01pcmFhWFZCQ08zL3NSbjNYNS8xbllQc05xV2IvWFZsQnBic0FOelJ2emk0REszUGJjY3BLSS9JZTVuUnEyODdybGlUZnJSNFpNMW1BbEdjY1dIUVgreGtITWlrVEtuYS9hZkgxTnBTZVZxckpxWTZhR3hsYkZoVWxnNVY5TG5QUVVKKzl0SGFtK0U0S29kSHJycmdFd3lPejZxaTVjY2xlRVVWVEJsTzY5RVMrSWJRcHc5UlAxSUxvQXIwVS9HeUwxQzZERTBwWFZuOGdRQUQrd1pFVzJuRDVnWTF0VGNsNDBOdTJCYUZLdHk1aXZpU0N1N3hLdE5BRnBneGNnYW42aWlZMW5ZMVM1Q0xMUm0vWU1Bc0NCWXZVb1lFcGE2UE9HVVdFT2p5akd3VTkzTktrVmd5R1hhbXdiT3p0NG9Cem1nazJWcjBwL0RwWFpzMkZBU0xDcWpJaVJyc3ovRGlNcVUwTWZSdHJyTWxnQ1BiZXlJYlo5RUFSeitDSFRHYTBRbFhhN1FScGREWitlTkU0NmV3MHJBMHN4QUJ3ekVhWGF4NmViYlA4aHJNUkxCdUs3N29iTnBoa012clE2ZGNEZDd6NFdXQWIwYmVyNkhKL292VFh6UndOL25zOHU3VmtmaE5WdWN3czRHUVVDa01LYkYyMUJSWVEvUzBSRmh0QWtFTkQwY0M4YWtZbE9UbGsybWhDYk0ySXlXdFJ2SVdpVHd3cGJRTlJONzJvZ2dlMndnTFpUL3g0UHF3ZklXendCTEZSRXNRSjVFQ0tvNjNMdWZnQjV3M2VlWDRuNUMycDRpL3g5SVNOUTFIWmdBM2Iva3ppSGFEaWl4dEpHeHdTeEdnYndsOGRxejZmOHE3Ym5FWjFoWkpaWTRXNkNjWkErSWJoUGVOZ0sxWlgwaC9ZSytqZXFycUZWWlI5K2xpcGQyeWRaZmNna0hPWS9KKzE0aDl2WWRiUUpqcmRnOEJKdU0vM3RkczQ1SWZrcm9LTlRDejVhYlF6ZHN2WUo4SVZSQUtzYnlHMjQrQzBYWTczNDEzNlkxWEg0dGZQL012WEpDaGptTmh4WktYR2JLaXZydzQvc0Y2TVlhS05lMngyWWxoM0lVYk9OaU9XTi9sUE55U3ZJOElicmpLajJjbFI0SktMUnUxRnZITCt4cXVGc091dGk3RHNVZEhVMUdqYTNTYW1vajBiVWd2SjJrM044KzF1Z1RQMmNvcWJKRVM3K0xUelNFdk1HZWhMeXNhL1pCY0h5WGNleGZueE1aQlFQcE5ubittanVGUjYzSFc3Vm9SY2FTbWhoQmJjQm9KcFRBL1djbWNZaGtVd0hOQUUrU2JJMTYycnpYaFpxZmJTaERsZ2xXeGtaMDRzSy8zbkFCOEhLb24xZVA1a0V3b3d1MmRFK2duM3MyZVZwYkJtN2NuZWlNMmQxRmNxa01KcVRicTNXSk5kY3dqQUFXWFRVdkRidnhUN3lCd3VNSVNjSmxUb0JIOEU3Yy9UeGJncTJTWGpwUEh4ZGZvVGFRa2RUSTd6RTkvN3VITmVwZnNjWHVid25UNGhsZnJ3bXJoeit2UjJpcEZKK08yS2YvbU51QWxWUHpGVVVBU1lIZjcrWEtiR1V4Q3JwOG5qS2ZSTUVsbjRhQkkzemZzZnhnSE9TUXE3K0tvQUFBQUFTVVZPUks1Q1lJST0iCn0K"/>
    </extobj>
    <extobj name="334E55B0-647D-440b-865C-3EC943EB4CBC-17">
      <extobjdata type="334E55B0-647D-440b-865C-3EC943EB4CBC" data="ewoJIkltZ1NldHRpbmdKc29uIiA6ICJ7XCJkcGlcIjpcIjYwMFwiLFwiZm9ybWF0XCI6XCJQTkdcIixcInRyYW5zcGFyZW50XCI6dHJ1ZSxcImF1dG9cIjpmYWxzZX0iLAoJIkxhdGV4IiA6ICJYRnNnS0hoZmFTeDVYMmtwSUZ4ZCIsCgkiTGF0ZXhJbWdCYXNlNjQiIDogImlWQk9SdzBLR2dvQUFBQU5TVWhFVWdBQUFPVUFBQUJUQkFNQUFBQ1NkTjFOQUFBQU1GQk1WRVgvLy84QUFBQUFBQUFBQUFBQUFBQUFBQUFBQUFBQUFBQUFBQUFBQUFBQUFBQUFBQUFBQUFBQUFBQUFBQUFBQUFBdjNhQjdBQUFBRDNSU1RsTUFWTjFFbWU4aXF6Szd6V2FKRUhhbVE0UllBQUFBQ1hCSVdYTUFBQTdFQUFBT3hBR1ZLdzRiQUFBSUJFbEVRVlJvQmIwYVMyaGpWZlNtVGZOcDg5b2lxTGhxUVJSRjlGWFV4YXpTMWVBdVpmdzd5QXZDN0FaVE43T1RkS2x1VW9YQmhVZ3FvdUJDMm8zSUNKS0N1RTRwZ3N0MDQwSkJVdVBFT2gxbmp1ZWMrM24zODlKR1NIb1g3NTU3N3ZtOGU4LzNwUlZDamR5akdwck9YTGdheXEyOUd1SW1pb20zZlhGRjJQSlJFMTRmbmg1NEV0dC9lWWlKTHd2SjA2N01lZGh6RVZOWXRRYnVRWnYvVGtHSkp6SUhPemFtQW9HQjdlMEp3ZDBUVzFBVjNHUGJlNU9EWitBb0ZSWWxkOVBGOUtBQy9KTUtuM2R2T3QyWU1OUWZwQUk3VUU4WFU0VG1ZRjlMaitDMkJxYzdMNlNYVzRSNzA5VmxwTWVuR216QnVnYW5QSy9Bc3RMUXZwQklJV1V6c0NGMWxpN0tuRUlzd24ycHM1eGFWaUttOTR4Z0tJWDNZSFY2V2p6SlRXWFFmaG8xSHNYa2wxV1ZmZUlMeWdoMGdpWDRtNllTbUtDaDVYUkhHYmhvNXVVMFhWMWErZ0p3eWwyQ3FiY2xXcU1RQmVDK3F3ckhLVzdxVU13MXRIdEJoVXdlcDhrZHlXNFFLdGMvSG56S0ZOZmp3YnRqbi94Vzh0cmErY1FkdmxVd2VWZHhmQUNRY0k2cXdGQUM1NHNTNGtPNEFtbS84K3VkRVR3dFNucXowcW9weVFJOFZZOXFkQVh0cXdmaTBwZzFaeFl1aTQ2aHJZRGQrcVN5S1VDeERjSnRHeWRFalhxalJYem5Jc1h0OTJNbTQ5YWZKRS8zTzNOZzFMdkNzYkxnWlpSbHhKaXR5ckJPY0FMTDNSMGg4akJlOUViSk1sVXFmYU1OR05XakZ5bkx6eGxDVWlWRVIzNHIxZUFKU29rcllCbUo5N01mUmVwdWxuVFZ3RnZtTU15Z3hVTVFvZE1NRlVBNlh4K0doRytQZWM3V1BTVEcweDFJTlUzZllFYjdJdUJSR3JxTVN2UTg1ME04TG5BMlRtQzhMTlhlUi9hcTBaUjRsMmRVaWh6Z29hcmtTT25vYkVpNER4eThiWUROZEhNa1ZDSTdpSnErVzh4d3FoOElPRXBrNlk1N2tHUlBrdFhvZllSNDI3MzVRSVJDNU5sNXpPa1d3SGl3ejRHdnN5KzZ6blpPOVE1a1NDWi90dTV6WmEyWE1GSW8wbW5DVVlUUk9ad3VyaWFycUNRV1pXVk9BV0ZWTGUxK3BxaUNxWFdNS0hSSm1uQmdlRzVMU0FSTWdPbTk2VFRVUzF6R3VlWUVGbW1NRHB2dXV0UzBLVFdoQXg5SkNGMDBUWWlNQ25YbTl5VXR1bGRRVldzam5WRmNxaU1idXUyYTVPNms0Umt3QVhaOGJlZWNrc2UrSjQyaFdIVThQTjFRVUZPN0xkNmR5YWNCVTRKdDlhNDJnaU5qaHE3QUc5VlJPVlRScGVuRE9EQWRmdDBWTTFwbmoxemFHNFdIUElTN1JIT29GRytIWjhBVTR4bXp6N2xpYk9NS1BtT0ZBYklxdDg4SVR5b2VHeVBzaVNuaERQR1pXMHZtYXM0S1Q5UzU2c1dLbGhhSDRhbTNSczE0TlZ0eXp3clBrSGlremlqMWg1QnJCS1p0M05ZS3o1Q1duTlBOUTRvbUt6eERkaGNESmpXbkozWXBlRVVwcWhzR1A0Y25GY1QvTTdCZ3FHeUx4eGp0REhpRG05Z0phRkpMQTRibnFyVWNCOFJpckY4ekhwMndxSkhmRjYyczdJTGh1UzRWTGFnVU9udnp6YU16VmFPemJrZ0NQTXA5Q1dVd1lmSFpFNzJzSmdzdHNpelplc2M4UiszVDNVRmRvcktmZURYcTlVeHl5R0xDelRXL0g1SUMwU0lIRXVydjhIeDRJczc1c1F3RDVFaXltSnFXeGNUOTBJd1RpZEZ6ekJlYkJqU1dndHI3V0I0ekRDKzEwQk5Ud3A1YzRZbTNHY3Bpd2hlaS9sYTNCa1RYaGRmeGlUNTRoN25FN0pEUHU0QmZqZXB6VmVLZi8yUk5BdWFKT3BmbEFwM2hpS0NBaVpEY1R1TmhXU3docUtrL3hRbGZSaldnODlJYlpyQ1V6Mm1jcE5NTkJiSFJ3THRWcjlGWENjbG5VbVFvR2MrMHhTdDZOSUJEQy9tVjUzVldlYSt6VFh0cCthd2luVG9WNytOalhtT2lSSVduejhTVVBiYVFzUVBpT3NDRzdDZnFUTHJEamxGQjEycWNtcWh6aDJXWWgva3NLbXZEK0V4TTJtSXBiZTNqaUt2eEFRdnduYkxub2J6QmlFeWVLTThnMWhoMXFzNkpsalR3dnZBeWNIVFZKUVZNdk52aEtPN3FXRVpjbnhuTEo1Z3REbkFaeFp0TVdIaUdPMGs4ckJwdDFLbHVYNk4wVVVUL2tMVTdZR0xLSnArd2FyMXhBMUM2YUs2aWN0TDJndkplb3NZOFE1TWNIUlRzZk9ZZytocDNlRkh6aW1rNVBTWm1UVGlpbHF5NFc0VFBoWGdBL3c1U2daT0Q2QkhZbHlybzJiT2JSclRaME9zaFJTbUJHNkx3MCtDYXZtU2ZpYVNnQmVnQ2k3YXdCMkVZdzN1SS9SWUdDWHhCWkdxNDN4aS9ELzZnb0hMR0w0Q2Y5M0RVTUFtSmZOTHJXQmRsQnBwMWtzTERYdzVlWkVtM2tqY2tvT1R1V21ablZLQlRYTDhKVC81QXZyK2xlTERaMnRDZ25Nc3E0Qklkek82MnUrSWFaS01peTlZMkhuM0pKTGFBQ1Mwa0MxN1hDaGFIMjE1ZytOWHR0U2o1UHFSM3JiWW1ZRUxmWEdlNlhtWlhyVVdvMmY4SlFPVDhXRkdFcHBMaE9tREN3TjVpdXFMbHVJb3huS3BFbEhzODNjaTczaEc5cjdiUXBiYzFWY0JVMEVYTUFKbzBhMjZTTjFEVzFtUHVXRU04MStBYnVXNVpMaFF3NVkwZjExSkhjK1JZQyt3MzFvVm9yYWFvMWs0S2MvQXIreloxR2NRMEZqRDF6QjJra0MzR2dkRktXNWlnOWxKa3pZTDVOeDBaT3hqMGIybWlrS2xyVGxlUkNWS1RaczM0MHgrK3R3a0NoQk9IckttTGlTbHB1QjB5V2Vrbjl2T1lJNDhXbkQvS2QxTjgzcTNadTZBY3NXL2w0WUNwb3FLVHhGVFB6UW9sc3BMcXgxaHh3OXdnTDJNMkhlZlRUVWJRSTJUU0xSTnU1djBVWmRnTTBCNkt2UDAzOEYzSG5QaWxSUVZKRnhmTkZURForVEllbFZRMHR6aUVyM1UwRUU3K0lHUjJ4Y29HdzdPSlhZcDhwb1hVdlpDNllmd3BGZU5CdjczeWtZWHB1RmNyNXU4YzBHNFhYcktJaEhDWmVvNEpjK0Q5djRMREdTNW0vWGVNNHZ0MVVlckNiVllkTWpDbTdhYkx2bjNUSTFnc2RPNHJhOEhnenpCOERPRGxzMVRtWWQzaHFveFRXeHdPZi9FT0ZzOGZmYVN6N3Z2VnIrdkdtME04bVVVdU9OYWlGVHFUMGVGTGFZV3hzYUorM1BGSko3V085R2ViSmJCdzJWcE1BWXh1R0tIL0FaR0hIRXlLWDUvakFBQUFBRWxGVGtTdVFtQ0MiCn0K"/>
    </extobj>
    <extobj name="334E55B0-647D-440b-865C-3EC943EB4CBC-18">
      <extobjdata type="334E55B0-647D-440b-865C-3EC943EB4CBC" data="ewoJIkltZ1NldHRpbmdKc29uIiA6ICJ7XCJkcGlcIjpcIjYwMFwiLFwiZm9ybWF0XCI6XCJQTkdcIixcInRyYW5zcGFyZW50XCI6dHJ1ZSxcImF1dG9cIjpmYWxzZX0iLAoJIkxhdGV4IiA6ICJYRnNnZVY5cEtIZGNZMlJ2ZENCNFgya3JZaWxjYkdVZ01DQmNYUT09IiwKCSJMYXRleEltZ0Jhc2U2NCIgOiAiaVZCT1J3MEtHZ29BQUFBTlNVaEVVZ0FBQW1jQUFBQlRCQU1BQUFBbzZMMndBQUFBTUZCTVZFWC8vLzhBQUFBQUFBQUFBQUFBQUFBQUFBQUFBQUFBQUFBQUFBQUFBQUFBQUFBQUFBQUFBQUFBQUFBQUFBQUFBQUF2M2FCN0FBQUFEM1JTVGxNQVpydnZxMFF5emQxMm1TS0pWQkJoek1yN0FBQUFDWEJJV1hNQUFBN0VBQUFPeEFHVkt3NGJBQUFRaVVsRVFWUjRBYzFiWFloa1J4VytQYnN6c3pzOTB6M0VRTlFIZXlTZ1VkRGVHRFdKWXU2QTRFdlFIbGIyd1FlWklTWUdmT2tsUWQ5TVR4SVV4SjhlakloUDlyd29Rc0FlV01FZkZtWWdpaStTSG95b0lESXQ4V0VURW5yZDNqaXptM1hMci81UDFhMzcwNzNkbWJrUGZVK2RPajkxVDUwNmRlcmMyMUUweXJYMHJWR29qNW0yZlA4eEQwQ3A3Mzc2Wkl5ajJDamFLOFhvcGt0MW1tMU1WOEZrcFY4NTdFOVc0RmpTNm0rTnhYWmNUT1g0QjhlbDJ1cWRaOHUyY2ZLZ3loUHYrZjBINDIweXNPWlJuN1NPQjJ6Y09oNjlCYlUyR0w5V0NmVVN1MGhheHdJdXNwVmowVnRVYVN5TTVpeUczdldpek5PaVcyZjlhWW1laU53di9lbXpNTnNPbFhXR2JkSG1IY0NWOTk0M2ZPckhJd3VveFA4Wm1lZWRab2paMEZGWlp2OTEybU0zNXVxTXRSbDdkbFFCODhjZklIS0h6TmcxbDZaejVMWnpXNWVEcmxscHNHZjcwWnN0OW8xY0FTNUJ6ZlY4dC9Oa3RNcU0zWEJIY29ydHVZaWMxbm4ydnhERkpTbDNLUjR4ZjZpd215RnhKd3BYWXY1eUxQbUk3UEgramJGUURKcUwyYjVnVk1iTEZrSjZUN1BicEhVeXdkT01YZlZHMWo3MEVGbk5kMk1qQ1MzUFY3VUR6ekZsdlN3cHBLL0p0a25yZU1EU2k5bDZ6N0JFVm5Rd3dsTyt3Tmp3NVpDR2xnbm5uZEU4dDM0Q0VvNm1GK2I5Qnh3a0hlVU1PK2RUcGJRckw4Rm1JVCtMempLMnBwaE9zVkU4ZCs0a2hMU0RuTDN3Z0NVcUNtZjF5a294bFVHWHU0d2RMWnNtQlU0eG94ZjIyNmRkMmZETWFINlpMV3pjM3BxYmhTWEU0TGw5WE1YTDNQeCszUzQzR0R0TXNVZlBHaDc3OHpuTmtuOGZzTTE4b21sVDVCbXQ3YWRwR0ZDamtHdnc1UFhhV3NyNFkrSXdiVFpDcGFjellzS1Rvdi9PMERsR3F5VFNOS2hiTjBFOFEvZHNpN0hyR3lrRXMzUlA3cklSanJQdGs1RGE1aGh0S1pHbXdReFY5bmFLTVN4NnFjM1l6UjNiZGlFa01oY05wcE9NQUtiUEIrWkcyalY4N2ttMWM0eTJRRjFDNjV4aHVRV3RVc3pZcmI1bVNOeXJ0TjZFdldZNVFaR0NXTWhYbmNJNVNYU08wWkNtV1pmUWVrdDI2OU1vNy80YWJQYXdoNk5OMkduYnRKdlVnZ1liQnFxanhMK3dpQWxnYzR3MllJSEFpLzF1STFQMUd5eW5ldEdqWXFIalhLWTQwcm1lT0orUXpuY016REVhWEdJdE9aWjI4R1JrNkg0SG0zM1R0RUpBaTZiTVZWYjhPTmtMT0g1SXdYUnhPVWJyQm9OMEkzRzBvb044SERiN09rVWtZVkRzR3l5TXBuS091K0tQQjZiSUVBSm9lWTRQamczYXorRzVld3RYbXk3ZmQvUit3WDY1ZmZSNVgwNTZPOGRvYmI1YnZYSGYwWWY2VkVRdGE1R2NoMFUrUUttVE1OWTNjZUJUMkRNRXpaUHNJWko5dkJBNjRGRmpnK2RKOW9BOVZpMnFseGtIWHEwNXFWOWpIbU1zWmpmUVdtUkRDZWllN0h1MjBaQ20zWXAreFNVNlJhd21TVTE5OFNnRnNVZDlwTmRHbWthaUlqWWJrYWpOc2hlam10a2dGdWtLMXZ4ZzNOQXc3aTVIUjlhZ01HYm5WUkNoOThBU2UzYW4wdVdycG41L1B6cHZWSHRreVdhMjBaQ212VlZpRC9mTEhVWS9CS2dHUzJSQ09DOEYvVEtweHNXZ1NFZHlWQmhOT0ZVVHhjcXFtUTc0MzdiTGhSWXNTWEV1aDhyRE1lYXNoVUQ0dTd6UWR4WXpkcHFYRE80eHFnbEpHTXcyR3RLMDJ3M3V2N05zdUdNRm5DR3J5R0k1bEZvS2NzaHdSbmVOeGsvdmxSaGg3b3c1dGUyR3NyY1pKOWx4T1ZDWUUyOHZ1TkVLMVNrWDVTUEZiTDkzTVlyd3FESklPQ01OTjdLTkJpZDRiaWhpYzUxdVc2ZForSmhmNmFXVmdsemxHS0JyTkM3dU5JOEFWU081NXE1RUtlQ1VzU2x2QzQ1VG1nTXpjWlZqSyszUUtZYjNlRmROTHA0dSt6WWZ6SUVLRWg1UnNKbHR0QUdlVG42SHNDNENwaEtCaHc0Snl5Z0Z1ZVE0UlJHanphT0YvaVozajEybWE0eU5rSTZxRTFzRkI0YllGOUpuZEI1K3FaalJ5bW92NnJBaG42NzZ4RHp0QUo2RFdjQmxKcFEzTUtrU3l4dm1Ra3hOTFFVWklnSGcrWWdBWmJUNkh2cldqYWxpeDZrVS95NmR1c2pscU9vZ2lIVmFaSG5PcTlWWVkrSW9IWnZFUituS3VHVjdHc3dnNGdRUE5pU3pRdGhZUzhya0FUMkFUaEpHU2FQMW96bGh4cTVlYk1oS2VDejFyblc2QTNrY1RUUENYcUdOb0haT0N1L0lnbjY5Nko0THJteWp0YzFBOEp3cjVna3dsOHVtWVlBcVl3VS9VT1JHNnhzKzdtbjlhRUhzb01hL2ttL0JPSDFOcDhHOElUbE1LTUxEOXprNmlnYUZqbVd4ZW9TdTlJRGZPQ3RmQ2tyN3pUUWFVaDVkNmtJWVV6TURTWENEdmFUQXBaaXg3eWZSQVl3MGsrNlFyU29TRG16U2pOOXdJZXhkbFJEOTdXbkg1MGpCQWFkWEhIVjJwRWhueVB4U2JnZGUwbnNaWEV4MGZIbkg2YzlxWkJvTkk5SkZWVHdFS2FLRlhmazFXSzNRVndaSm8rMUVUVzRqVEkweUZkSzBGVFh1dWRaSDlSTjA2U0FFaHpVdTZuZUtiREUwcFZxRXZzL29CQU9CV09QMG5XalVLT2VlYVRUN0REd01hZnVCWDI5VWpxZ29LclZSRWVwN3lFQ1RHODNPcXpSaGJ4dUVNTldxcE4rMUI0SmQ0KzRvdE4rVzNmeFhjRlExQjBLR2NybW9STUt2SXIvbmNNc3lDcWlxZkNBVVBJbEdqMHMyTTQyRzBINVJjUUhVWXdMRzRsMmh2RjU3cSsvaUFxM1FSbkNlVzNIZDdEQTFtNloxN1Q3cUdFMXdIR2dPN09qYW9MTTZ1Qm5WOEVmL0pMdXdKM3ZKYWpMa1JLUEJVU0RUYUFNYnV6Q2o1T3NDeGphcEVBdlAxck9xM0pvdVpEVFIxMkE2MGpSTTdvRU15bWl1RzhOb1VZWURNamNWc3FTRmFDS2V1WWEyTHQ1UFZwTWhKeG8xcnZMRUJYdDFoeGErY01HdUdVRnNwcEh2U0hSNXhtUlgwR0xsZlE1UGUzM0R4U1ZhcnRIZ3hEcFh0Z21tMlVhNSsyMXJDUzBkOGpRQ1BxOGlXWlVac2tXOWV4bXFPbFNzbUpZRGtOVms4RVNqeHIwS0NTbVhseHAxelM3T0Y0N0syTGlZZEtORi9GaHd1S1oxaGU5WUxTU21XYU5ocVNnbE5OS1UvMkdrSkl4bU9UREFmVVUzWXp4VE03YWhjRk0zM1B2QXJpYlRRVFJxSE1TblhkN0NiNWxkUE9yWmtBRTU3Y1NNYStFNCs0SDBTSS9mb2ltRUpVRktQTlpvTU9hbXBBdW5hVkhDYUpZRFd2dEtoNDd4cW9sYkF3cFhiSk5DQnpvb1VtUVNQaDFEUlBqeWtsUGorK0pvZHRXS3l2QTBXQTJsanFObFM1eUVlSlZqdzZCaE5KVmhWYzJzd3hoRW5TRk54RFRMMFRMaE1HcHVHZ1lGckVQaG1vK1U3YTZKRGVIK0VEWnJJN0NwSnQ4dnpVWUtNYkgyaUpESUtFSlJiZmpUY0pmQXdvOWNvNmxNNmNDZ1NacEc1VGk3Sisrd0hEWVBqenJibElmRG1DV2Rsdmxkb2pidEkzUGFXVWFEcXJjVk8ySU1mWm1TWTdTSWwyOWZUdGVNMlNBVER3T3B5RjAzM3JMcnFET1NFa1l6bXlkRW1raFdUenJWMXo2Y3hBbXBvalp0NUJjRXNveUdUZTZjRXVNdXFOUTh6U2psTHdyU3YzeERJbXFpTnEraGFUZXc0ZURBK0p3UnlRSG5STUFSeHQ2bzZlb0pydWk5bUJQa1hhRTBMWThuODhDT1lMT2lCQ0JycDhtUDdVaFQ4RGpzOHJtMFRyN1lsMDBuakNielpwTFVwMFNhSHMxN0lNQnlrQWt1ZWR1WlVSUUNzQ2ZkRHVFemNWbWVobld6cDVqeFlDb2Y0Z2o0OUtycVNMM3hsNStwTC9KYWRQVU50SlBBbmZVRGhENVdncW9EZWl4QjIzSmdyS3RxTERQazZLSlE2VGM0eG1aNmIwcFBsdEZnS1IwSkR2U0RDVEdJY0hzcDhpeWF2MlpQSzNyMHFJQ20zaW14WmFwd2dGbFJLZVBzdlE5dVdabE5HN2dFMG5MQTh0cDNCMWN0UXk0RXZtMUpWRnFWZDFlanhIbS9XVWFEd0w0aWI5aUpCQVpSVjQvUUUwZWJyOFdwUlEvTXdhb2hSZU9pYUdEV0ZkYmtySlg2WWV0b3g1QU9kUFJUR0VTTkZRbXUyeUJZVzFXOVJXNVF2aS9wbEswOWpVRVpPVVpUUEpoNWtzSkhlS2Exb0RRWG1WNzB3SFJJTzNHR2psNnJXR0piVW9JNUVGNjVIdEYvcUxqdkNFUlZaRTl5NE9GM0pCUzFpNHhOMFdKcjBZN1JrU1B5TkdvNjU1NWx0Q3JUd1IrSkZUM1BJWlRvRVRyQy9NWlNLNlhvQVE4NVo0Z3hiaW10YWh6WWJFRjREYkRBYkl3NjQ5Vyt3TEVsNWRSTWpqcXJCMjBVQklIS0JZRnU2OFE2YWt0Sm5zWWdiNWJSN01zVVBPUWpoQjJPUUZvWllGclJ3d1p3TUp2MEVpYllsOElHeWhnbEhCWG8xM0F6WmhvbEhZeTdMQ0Y0bWdTaTVNbFRkYmkzSHZza0VOaCsxVjQ3Tyt4ekFsOGp4eVd1TEtQWklXSWUxd2lyKzg2V2RDUkFYdlM0dHBOQVk3bGI5ekZwS1phbjB0SlJFZW9NY3E5VFpOK0dzZnRVR0NaelM3Wjd4bWpOYzVRaURVWmV4NDhobUg2VkZjekxuY2ZYR09UUE1wcjVDS0FTYTlGU0JuMk9vRlNMNUVVUFVoN1JIZVE3Vyt3cUt0R0FDZllGQWZSSnY2bXQ4RmVoSnRYbmpyR2hSZkE3bm5sYnRIblE3UXNvYWkzTGUvYnZMaGhBZ1hsUzIzUnRVekQ0R29OU3NveUdJZllGRThaMmtYSVBpSjlRZkFoRzBVTU5pL1ppekxxSnRHRkx3cGdrQ1NGVGxZdW12WStxdGtuMVFXV1dvK1NBd1RjRkJGWmxUcjYrQ2x3MVdTWG9hSGZRcjQ0VEdrT3lzb3lHYUxNbWVOYlpZWjh5TitsejBJNGcvSk5ua21nODVMTENEa3dveGlTdENDVFdtakIwaGNmMFdDRkZUMTBuSmFMRjR5RVdNSzdtVGNiMkpCVHdhOUhoL21BQlFFV1ozYTJtNTRvODBDYzF1bXl5bFdtMG1od2lIa1orbTZBRjFNamVwM0VqM3R0bVoybllvNUdxL0NCeXlTVmQvbzdJQ2VGdSt1cDVtdGRsM0tqRWUwcGdPZGFUb1ZuQzk0NllvSm5yeU5QN29LaTBWd1ZkVXFOQWV6K1pScHVYODNqSmN6VFU5S1FLVDlZb3pVczZoOEVLMjlLTUVsbHBQS1RQQ09qQTZ0WGR1Szk3UHE1VzlLOFBFZnJFaW40bHJRUkVoSEJ3bDJGQ29zWW1zc1JWQUY4azUxVlhJem9UVjZiUnlqSGZZVXF4OG56REhKdTFaVkNqQXZEZVBjSFRKSHZNWEl6dkFjc3ZIZUVUbGhVdGNLQ3RLeEJWUDVwMjJMV042Ri9zbVFpOE9PbytabWRBQ3dqZnovS3ZndjkrMU1jbmI5ZjdsVC9USjNRMWh0Z3pqUlpkd2tEd2Q1MVB1Sng0NEw2TEdhUDFGV2tzSEM3MkxQZS9HYjRnWlZ1N3hQdWNMeEhnZHpUSkJtTzV6dFFucEs4anRMZUwvN243RlRac3N5OUF3cnZZa2JDM0dZV3IwYUFKa0cwMC9OSDhLSG1BUE92bDVVUmNjUkNpSDk2SmNHWndadVR5dmV5NTkwWFkyamEwcEpZVHhmQnhvZTVROThxUG5tZmZFOVJ2L2lKKzZHZGViMGJ6TDA4Zi9WeDAzeFYvVEFLSzJOVVlrcEJ0dEtqOHgvakJ4RUJtU09ZVWtsa01Od3NmZVQ3OEh3MWJ3VTE4TmhMci9MZVlrakdvQ3BSd2Nvd1dWRHBndDRQNEVaSGx1NThlUHZXSEVKTXA1WXF2Ykhjb1NlL085eUFxTGdCamIzRTBCa2pHTVZwSGw2QUM4aWFCTW9VaENITS9HT1V2cmE5T1FrV0dERjlqZ0hRY283VnR4QWxJSEJ0VithcGl4WUZnUlV0WjU5dmwwbmQxRXpzQjJsTzlmSTBCWmJWaXB3N0tXWjdFUGtBRktyaUx4RUZjVGJJUE5QZyt3RS9SNnBxV2NpMmZ2MWgyTmRvZUE2MnJWNDRHa1E4czJCUStuN2c0QlhKS1ZYQm82SEtOZUJ1eGpVUFNwaFhUblk2Ykd3VTQrbnNhVFpjQjVqOWp3S0xBd0M2ZW9peEY2QTcwMTNWSUF4L1JEQWh2RzVqOFpkM21RVzNGTnFZQUpUVk9SRWx2T25QZDBLVU5VeUhDYVBHbkpiZ2J6YzBXUTVXbWlUeVhGSkxVT0FuaEZUOHAxMExQdGxud0dwcXZQelZsOE43U2hjbU9YcVlnRTNtMFc0dHRlMmVDb0xEeGtRR040d3N6bkl0cFdWbzFhRElnYnhqZUxBQW0zK2I5V0oyci9DNnVPUjdlMUNzUGhWcWZibm9iMEtnVTM4bHROKzIwam9KOStIcXJrTHFHcUR0RU9POVNWNm9Qb3dVY3E4bTE0SnlyU01lRXdLVEdDUWh1cGU2M1Qvd3plUDIxWDBqckFYWjZYTE51VGVVS2UwcG5JbHBLVzIyeXVqM2hlMERqSFdzbzJhM3RqbVU1QXVhdjlYbTc1NTdnb3g4KzhCR0hqSmZDTmp6TVpKdEpqWGNzZnpDdGtGSnAzOWlKNW5yc1pqOW5qRXRlSFRtSC9DUjAxNHVGOVRHRytqb2JvdXJ4cVg0dWF5YzFRT1N5SGcvQmd0emlwcUw4dHlpbUJhc2VuamI5WjNVUGZYS2JIVkpNUDdaUjltNGRtK3B4RkMrUkhHb2Mvc253bkUzTGVpWWpmdEpTbXRQZDdvc085NkRZeTgyaTRxWkxWeW42c21lNnc0aks2ZC96VGxuekdPSXJqNDdCVklqbC8xb1VLRlNrN1dsVkFBQUFBRWxGVGtTdVFtQ0MiCn0K"/>
    </extobj>
    <extobj name="334E55B0-647D-440b-865C-3EC943EB4CBC-19">
      <extobjdata type="334E55B0-647D-440b-865C-3EC943EB4CBC" data="ewoJIkltZ1NldHRpbmdKc29uIiA6ICJ7XCJkcGlcIjpcIjYwMFwiLFwiZm9ybWF0XCI6XCJQTkdcIixcInRyYW5zcGFyZW50XCI6dHJ1ZSxcImF1dG9cIjp0cnVlfSIsCgkiTGF0ZXgiIDogIlhGc2dYRzFoZEdoaVpudHZmVDFYWEcxaGRHaGlabnQ0ZlN0Y2JXRjBhR0ptZTJKOUlGeGQiLAoJIkxhdGV4SW1nQmFzZTY0IiA6ICJpVkJPUncwS0dnb0FBQUFOU1VoRVVnQUFBY0FBQUFCQkJBTUFBQUMwa0dtSkFBQUFNRkJNVkVYLy8vOEFBQUFBQUFBQUFBQUFBQUFBQUFBQUFBQUFBQUFBQUFBQUFBQUFBQUFBQUFBQUFBQUFBQUFBQUFBQUFBQXYzYUI3QUFBQUQzUlNUbE1BTW5hcnU5M3Z6WmxtRUNKRWlWU1Q4YTFzQUFBQUNYQklXWE1BQUE3RUFBQU94QUdWS3c0YkFBQUpLVWxFUVZSb0JlMWJUMmljUlJTZmJaczIyZndGejdvTGdvS29yVkFVUWRpOXRQU2dKSUtOVU5HTlFsZFJjUmRzekhHRElsUlVVbEJFRDdKYjBZc2Vrb3ZnTFh1U2dzSUdGT2xCU0hydzVDRXh6VzVxYXZMNWUyKysrZlB0OSszdU43dmJiUkRuOE0xNzg3MTU3LzFtNXB2M1pqWVI0ajlTSnI1NDVQTHBoZG1kT3c3bmV5OS9mbUZoL255K1VDZGJZNFhHeGVjWEZzN1BGcndzMjVZTjg3UGVJck45ZXh6M3VOeDVnR1ZwaUo3ay9MQmhaeGlNYmlqMkRSc3JHaGpBcjk0N3k1anFiLzlPaGhQWFR4ZVlmKzdkS1hZazhTdnpqV2RXbU8zYlkyQUE0ZkVTRUwxUzBhNGZBOXVvYWxZa2NwNTNxOC93aEJpL3pBTjc1NWNvZ0t3QzBZWUJOQUgySDhNS2NkeXI5eDBmNmMvQTBFQUFUc0pReFNCS2dOMHlMSDJYcjl0czMrak5RUUdrejhHYW9sR3djemFLWTk2VXpmYU5yZzBLNEJBTVdSQ1NZQU16dVB4MzN6QUZGS1VHQmZBRURGVXQwMkQzTEZZc0ZXM09oZjU4cFozMHdBRFN0cmxoZVZMd3ZOc1dPMnF2WDZ1OU01bndrNFVXa2dNRGVCUUEwNVlUT2MvN3kyS1AzYklZSjNMQ20ya25QekNBNHdDNFpqeWhiOUFPRTdXdTk5Q1I0R1psVEVocVlBQ1BBTkdpc1U3SjJZRmhSUzV0TVU3a1lRRTRBa1Nuak9lcllLMTljNFNUY1BQYWdUb3NBQ2wxeVJxL3A3SEo3QnYydUwxY1RYTWM2ckFBSEFQQW9uWjRyTEdPM0ZPellqMXJhRWZxc0FDazNHeE8rejUwVVBhOG01cnRQa2dJY1ZnQUJsT1hjaEU1b3NtQmoxcVRxVkhISkE0TFFJRVozRkkrSnd0VHlCRjNGU3RTZ2FSR044Y2llZ0dZdVA5TW9YN3BnMG9zUTUyRUFGRERHTDRsVWpnUDZpNmx0Q2FkaVI0QWZncWZxTlEvZExZYTBjSE96VmIzeERJVUs2bEFrQ2psL2ZzYWppS2JkSHN6UDF1WVViS2hPaWJBZTUvSTFTOTlGT2o5R2FQangyT0JGOTB4T1N0MW1VNkxTUXZnY1R2a2w5Z2lIaEtnei9VSU1QRzQxTE43eFRqL0k1cnFENjk4ZHcxRGI0ZG9JK0ZHbFV6cU1vYkZTUUFydm9aQWtJQ2NMSDBFT0RxdGxEYlN5bXRLclhhbmlDT3FEOWNKR1pPNkRHSEdyQU53TW5DU09KdlBzemY1dDhoNGpXazdoRktyWGVJczBaT2U5K0tOYisvN0Rjb2FqQWtLQ1BPYVZQUU5TSHNSMmVyajAwdWV0KzFMbDR0Q1dBZmdVSkFvdzZCS1hIL0FPTjlvWnlVR1FHaDdtbFVBcUhLQ1RqY3FFSThXd0NqZzdXeTFmYmR1Y3JNQ2xORUJlRU4yQ0FVSk9ubW9UQlhuU0grY1cyaVBCWkJYQTI2Y1NmRWlLeUtzTTBybEpwandjZWJxejYzS1Q2cWpYVU9qSDg3SGFlUm9CSy9JOStFZ2tjRkxyOHB2bC9RNFMrSFFNdzdBZXNYdlJraDRIVkZpcGV6TDVXU2lzaStiTEpCTWRFbjdNblpWMXFrTGdvUzgzWlppRStHVEJFMnZQUEJqQThqYVdzSjBISUFYVkRkV3ZBR09pWXBxcG0xR3JTZlZKcWViWGtTVXJKWXlCQWJQSDZSTUdxM21BQndJRWxLZUI2OVJBYk9wT3NrWEVjODRBS3VxSDAvY0hMZ2F2RFp6eGt0WEwxZ2w3SWVXQ0h6MXFwS3g2aFQyWW1ZVG5NSFFvQzB5ZjdKb1Nma2toSG5uaEdVOSttRXBib2tEY0VyM3BXVkh4N1FjYXJYSENFR0pzdnJvdGFncnNhcHlzeE84STlNQk9FczZrbEg3RjUwZXlZRlZyN0hTd1pBYndDVlNYQkYwTGF2MlU5SlB1RTN1MzhGaWk5ZkwwTUd2S0VnSVFSQ1lRRjRhVVU3aXRiZUdwV3JmVEVYSXhUb3VXVU80U1hyVEhOdnRLY3RSYzZUNitJMlRVRkVoY1FvUytJVUo3QXdSb1NCQmpiekplZ2VJd0ZWbTJ6emNaakFGc3hoWXVzUU1BZXhvcW8wWGVFVUFWMUJ6a0JDOFNPYW9SemhJVUtzb2tRdWxHQW1HRzhCbFVydkh6dGk2UzlTOHlJYTdmbEJ1Um5PM3ZNY3ExQUY0d2h5YUFxb3BmVUpKQnhvVlk0ZmdhOTZiVmp3T2hlQVVhZUUxdzUxcG1JR01jZkplSUZWT1UvTXBwYjY3bWlKUEZWMHphZGtmN0JZb3lrdWpDbThES2pWb0VuQUp3U25ZYVFhNExialZ1dWhpZ01VbU00NnNmM2N2Z3dUNnd1NXRWRkZCZ2pYWHlMTTVKcHNmSExib2RVVEpOZ21uU01iTUlLMGpEQnNydHdCbXFIbW1xYXNqNitkbU1raWdiNEh2N2lPREJHdW1PR0xmTE5ybUhFSndpdFEwQWJ5Si9BSEZBamhOL0p4dHdwMm11K3cxcENaRnYydU9MUXliYU51c2NvbU1ialMzaG5pM1RZWU9NWWg0TmFxc2o0TUI5amlEbEpzdHFpQUJONkVURmxibGxoTnlHdzBwY3FKakdJeHpiV2pOSUFPOGlRUUN4UUpZSWo0YjVVWDhOc3JOVG9ramVzWXlISWh3ZWRHaThDR3RjeUxqQ0pDL3dYMjVpL0tWZ2JSZWduTzk3cUx5N3Q0UEVsQ0xGYmd0NlBLaVJmSGpSTWQxNDdaRUdlQTIzeWVFQWowK29FQkpXT0VuU0lhQ0VmV2pyYStvZzRRUTY3U2J0UW9Ta0M5NSt6U3NIVE5FTjRDVHBQTkFKa3JxZ2dIR0N0UThSVzZhNGhLTXFCZmxabk02U0NBK1VEWXQ4MUtqMUZEWWROTmxNdHM4cmtaRVVsMEEzT0pNMkE2eVpLaDVNYmtFSTNLRkl2ZVdEaEpDbERFN3VPRnU5bGZ4UzdEUGYrRmxmU25xWGFCMkE3aE1VTEx5ZkdUT2c1eFZoSkoraDJCRUhuRnVwb01FSHpsM1d3Y0piRW1uNU0xWHAzVGJEV0NOQUY2UmYzaGxqZzhjY3ludDZLbEE4KzJjbWJFVURzQ3RnNFE4eWZPbS9rWjdxMjRBMStFRnJVV2V5UTJsbVE4WGk0cnJ0aTdnbzlOQmdzNnluamU5MWtLWmY1TG5VRkd2dEJDU3pXNEFTN0JLaTU0djdySktNZmtpejNLcXBaczZCeVZXV0tjeGJQNnV0VnAxa2s5QnFFTUFkZ0xJZHpKRk1qTU54VHBYeTRDeHdyNTJ3NDBvUVlzMVk1TnRsT3FUUEY5ZGhMNytnTjA0QUxPcUJ5WEVNaHhRbUZWcmc2MmtsVXpYTmNiTW5qRUN5R01ab1JEV3E3SjVIVkxtL2pKQ05GWW1zNjg2MXFCTnp0dG9EdVFGMlY0RzJYNFVWZisyZFNhNERHZ0RtWXJ1a0N6cExJT0hYQytsS1BFNE02Z082eHphTnFTV3IyRy84UkRSOTRCcVA0aXlSNmZuVW5ER2NBQzJ0aHk3ODlVSE1CUVZ2NlZFMWxmczEwMTBESUJudkIycHJneGRMNnYrSjBuenVVZS9mSi9xRjFSckR6VVUyak9HcmRuYWNyUmVtV1BESkxlTTV3dGt2cEhQcDdWRUU5RVo0QTd5M3YwS3V2MEJWVGVKNEpKY0o5V3l2S1FhZTZuTHdSbkQ0bHVMVUNldkttQ1czL0Z1emo2a0kyUzVxVFBBR1RHVzgzWS92ajROUlR0Vm95ZjVvRVRuTlo0eWpUMVFtOEVaR3c1c09WcHYvd0UyS3NqMENSekthOEhGUHZZTC9SSENrOEZHN1lvclVRdk8ySGgwNUJtbGY3R1luODJyR2FSZjdQRVBGMTY2bGJtT004Z3AyT2duczk2cjUvNXNwYVF2N2F2Qlg1RW1XZ1lKTjJzZEFMb3A2MGw2Nk5sQTkrVEYvcXlNd3dNd0FLOS96UDhBK3plV2QwZlRTSzhYdG5mSDdmaFd4L3EwV2NXM09HakpkemFjTGY0TENFYi9uOVcrSCtVQUFBQUFTVVZPUks1Q1lJST0iCn0K"/>
    </extobj>
    <extobj name="334E55B0-647D-440b-865C-3EC943EB4CBC-20">
      <extobjdata type="334E55B0-647D-440b-865C-3EC943EB4CBC" data="ewoJIkltZ1NldHRpbmdKc29uIiA6ICJ7XCJkcGlcIjpcIjYwMFwiLFwiZm9ybWF0XCI6XCJQTkdcIixcInRyYW5zcGFyZW50XCI6dHJ1ZSxcImF1dG9cIjp0cnVlfSIsCgkiTGF0ZXgiIDogIlhGc2dYR2hoZEh0Y2JXRjBhR0ptZTNsOWZUMWNiV0YwYUhKdGUzTnZablJ0WVhoOUtGeHRZWFJvWW1aN2IzMHBJRnhkIiwKCSJMYXRleEltZ0Jhc2U2NCIgOiAiaVZCT1J3MEtHZ29BQUFBTlNVaEVVZ0FBQWlnQUFBQlRCQU1BQUFCSFdlR2RBQUFBTUZCTVZFWC8vLzhBQUFBQUFBQUFBQUFBQUFBQUFBQUFBQUFBQUFBQUFBQUFBQUFBQUFBQUFBQUFBQUFBQUFBQUFBQUFBQUF2M2FCN0FBQUFEM1JTVGxNQXV6S1o3MllRM1NLclJJbFVkczF1VzVtOUFBQUFDWEJJV1hNQUFBN0VBQUFPeEFHVkt3NGJBQUFQblVsRVFWUjRBZVZjWFl4YlJ4Vys2OTMxZXIzZU9LSkFCUy8yQXp6QXk2YmRRbjlBOGtLM0JGVGFtNnFWQVBGZ2wwWktBMDJkb3RDVWducXRrZ29rRUY1VnJWcnhnSTFhQk9JQmIybGYrdVFWRWo4U1FrNGZRQzFVMkJXRkNGV3FrOGF0bXliWjRUdG5mcS90OWM4NlhyVExQTnc3TStmTW1UUGZuRGx6Wm54M1BlLy9LQ1VlN2pmWVU0ZjZVZmNzTGZQNWZrT2JPOWVQdWxkcDh5TGRiMmpSNE4rOXlPL3JWYmwzNmxMdjlSL0xxWGF1bTJHcVA1TGREY2F2aWIwVXRKOGNYOHhRRXZhSkFVNGpJaDdzRnBRU2IzVlhUclFtbmhLdEUrSzJpZlpoaEpjdW11d1dtZHBtRjJGS2lKMDJsWXk0bklzRVlyMUxsd2xVTElqOWc2UXVpTFZPbHBTNFRueTJzM0tpNVNNQ3F6Z3Z4THNUN1VVSnI0amN3RzZDeXgwc1UrTHRhTkFxZE5ST3NoZ054T2M4cnk1RXB5cVQ2RFRxdnoxWWJMRnpxWlJFMlpzU2ZYZnl3VkpINHBnVzZOTExDREZ3c1k4a3RqZnpQdEhvVFhCckY4Vnh0K2pOODlJcDdhU3BMQWtLbDdKQ0RER0hJVjIzVThpS3doRE4vUEQ4bEhpVFh0aEpVMG1KUzlCelR2RDA3S1A4NUZKVW5COUdlRGEwZnViRkI3bFJkdWRNSlNyRVdmUVpmZUxiT2J6bUpndkt2SGlIeHpmZ01SZGFaS1VMa2oyeGM2YVNFSzRHTTVNRlpVa2NHSUFIa3hOc3ZJb3o1cStyM0VkMllpdmd2aGFGR3hZa0p3dEtTdVRVQVB1L2dwWkQvNmpPeDA3cjNLVGYySHljMlN0T0ZKVEljQzZGQW9RZEczOVBmQkZCYS9NRVBUdFJVS2FHUGNIa3hVcFBaWGVxRXFBNHMxS2FLQ2o1amdCa3l6SE91MDVsUzY3SkVjS2crQk1GcGU0YVpiOGh4VVgzb2JBZi81V21oVUNKVDNhR2dxRkNOeHFoR0pyelN1UEI4a0tnVEUwVWxNanc4NThhMXFZbWdna09XbzVQV1pvb0tOUERINit5dzNxZkhRQWxtQ2dvU1RIZ0p0S09zRGpzUG1XYlhNbWNheW56WXFLZ1ZQaEFNWlR5Y3p0eWtiR2xLaTRvcGNtQ1VuVVBGRktoeUN0WCsrM1hQcEhyVkcrZWp1NXpyZFdUYjc1NTV1U3FpbHFTcllPUHZIbHlkYWpqVTZkQVU0NC9kMEk4Y3BQblBXdEQxdWhYenJSZSs0M2hRTVlCNVE4aUJNcWpQLy83TldlK0NKYkU5ZjdCTjhxeTBUT3Z0eDRJdGZmUVMrdUJseVcxLzdQWjVUM3ZRSStVMmpkMHRKd1Znay91a3F4QmthV3hRUG1HTC81ejQ5WGlsb1M5RnAxdENoRUljV3RPNlZCUm5lS1ZmdXg2VzZDcmM1d1VrUkMzTFBwaUZYcHZVSnN2aVpZdkJDR2wwNEl2V29FUTM5TGxhWnBPekNlZi91czAxU2RYbFNzUllrTnp5ZmRkM0FVL0hnOVRJbENJcmpOVVdtRnFVcGJHQVNVaHpxY2g2NWdmR0t1TkIrSmZPZS9ySmJOZ1hWQ3lXZ084WFZCaXpWdlRYaUlRZElDL1cxenJlYjhXRm1VdjRWLzRzdWY5MEFLRnM1Uk0xSGxkWmlVb2NScW9tNTRGdGYyM3dyM1BBR2YzVkVvOEFyK0U3RnZGWkNDMVZodmNUSUdDeTlOdHArcG1nZHZDZXphVWtKTDRKdVdpNnUxNTMxdGV2azZJbTVlUmNzOHNMMThqeERuS0wzOFNYTEhuZndxRkxubW56dWRRMmtmbnhwaFBCQy9GQUZITzg2cE1CVnI2V0ptNDhTa2V5YmtDcUwvZzdPMVBFNmUzUUV2Q1NUaWZpODAwVlZDdVhhQ2NTWUZFaVdkdFRkZkdxcUw5ZTEzWXpudlc3UFFsRGNyOWVqQllzV1V0RXo1bHY4NmpQaFRtL3hqbHFMOUJaTnhGdmVjZGxqZVdlZHQ4VnErSWtoT1lIYVhSNXFpVlY4Sm9YK1ljZWErMnlzbFhDbXpyTW5zRTJWRFBhTGhDSk15Rit6TkRiYmhMS2ltMHh6TnZ4cTN2c1dJS2ZURFg3SVZzUDFDd3NpL3RrN1lQTGR0ZWM0TTdndTJ0Y01iemlwdHF5RmovQjFRZHJ4cDE0VnNVclVPNmVvWXZnM1VKMTlGQ1R4Sk1FSVcwSVNHVGtkczNPelo3aGRsME9qSGMwWS8vYXF0VU1Fd3lVelcyT3Fzc1pjN09GQ3k1clBqN2dZS1ZmYWwyV2pMQ2tCOVQ5OG5RbEp3T3BZeFFwZ0tIWWFjYWZrVU5wT2o4QnByVWxiSnBIVGdjbDFtYUpVRS90TmhVRis5eUlRQkI1RlE5SmtsblZRMjlEaE5MNzNUWllhTnNzR2txRkNnbDFROVRqUW9EUUhuN29CS0ROZk9DR2dPV2tyNXV4d3lyemFEcHJCOTRIWVZWVmkwakVsSVVybzRZSURsVGxXQm9ibnRDU1Zwb2x0aldGZGVVTVMzZGp0NllycTFTeDJjZFVhZVBWSVBhd21Ic3B6ZW5yQ0gzQmNVWGJUMy9TWFM4b1ZwYnUwZWxXaWgxOTJDTHlWTVQvYUJxZ2xkRnMzSVZlNHVjcHBLck5lS3Bja2t4enhEaHJHSXJPdE9xVzNyZVBHWm1pL1N3NWFJY0pzSlVWQnVVemJ1OVlvZ2JWTW5CbThHcTA5RjY2TzY0WlBPZ25iazQ5UTJrVUVaTi81SXo3OVE3TzlWNTl3WWdxeVpmQ3F5Z3FUVm1yRDdiRlRFVWxURXlXdHJDU3M2MEtyVkdla0d0MDdwQnRrRzVxZ01UZVRrMTJnR1dZa3dYQm00Y1htQzhVMENiRXFlODYybTlyQ3hsRlpFNXFzWVRVUkV0eFFXdXB3ZFdwTEU1cmt3cUloUFViQ0NmWnVKMkh4Q2dEZCtyckVFS0t1ekVVR1Nnekg0UUtHV2xBVUF4QXB2R2FHcG1UU1pEOFJkQWgveUluUmhJeWJqR0h5TVV0QVdBNktQb2VvQ2sxclpLaklkWWlRVmRwMVFhL1lWZU9OSkN5M2dPRHl3Tk05Tzh1aFJFZzBDaHRwUUFpblFUeUZ0UUVzM3ZNTlh6QU1wK2xhVlhRTE42Mk9tUlloYmxrNG5PeTBMTmkrSjNMUm5pbEg1NUFrVmFkZDVPQ3pYWlJxcENGbUo2a3pCNFJ3ZllqZHJkQm9HaUJRQ1VzenB2UWRFMVhhQVVhU1ROaHFWM2dJSnVRd29GVkM1YjlxUmVvZGpldFkzVzlaSzNiQ1BtR09IMmsybmRERFBwZ0lJSVJIbmFBYUFZNXpvaUtERE1DOU90Z3U2ZDNpblhVcUNPSGl2ek5LbDh3TExQNkJYSzYweGFqVyszY01zNFVnNWFjWG9qTFp0VlFqclFHbDVqd2dCUVRHUU9VRmFrSkZvK2Rtdmp1a2QvOTN3cHZIeXdXRVRLZGJQVXlwZ2E3NFVoaFZLa3JOU0lKUnBRZ0NWU0daV3pHaWRtMk42alRzS1E1Sm1mOWdOWHgwQ0lCc3NkSDVUWW5Uek5IYUFBeEpDYjdRQmxDV1JYb1JTVnBVYXNGcHJ6bXlJV3BQMG9YSW5idUlSUDBwQTJjeVMrR3RLQkhPRnhxcVpMSnVxUkU2ekw3REJjZ2VCTmtjalJydWc4UU5CWlRDQktYM2oxbDBsSERoSEo3QzBUNVVLV1VnSFpCYVZFWmFrUnQ3S1dZczZFTmRmU3dxS0hMeDJsZmlqeEozUVplMkFoRVlIMm0rT0NjZzlzOFdVSTdBU0Zqak5ySVdWRFBnWFVFQ2dwS3E5WS9oa3pIUnpYVVVUVGZYRm4yWWZQSGVPZTBGa2FiVXFUQVFWYjYrWUdxZFFGQ21iWTlld2R1MDhGYXJsbW1hSnl5RktNalFaRUtuZ0FKMGNkalowZWt4YysxRmttTkRIa2FGZFkvSGlXRW12cTQxb1hLRmtNSmMxZHFFY29UaW1DNm9JQ09hSDFaK0lVZVlMR3hqVGx4bG11M05IejkyWFFHWjFwNnlFZGFFdVc4ekllS0tjTTFKMmdSTVFUSGJjQm9ZZzJEd1ZjUzJKUW5PV1d0UEh0RExHK2c5UFF1MXNNZi9qN0ZDT0Fib2RSeUhhQnNwOVplb0pTWFpmTkJ6bmFxQzkzUzNCM2duTDRISTVmYnVBT1YrOXNmenhTWjNrRjBOS2NzeUF1Ync5R0hGeGN4UHAzTUpQcXllZGhhdG83WFhiNWNOUzUxWlJMZkhaWUNrME1XY29CNWhnTEZEVFcvWGFDa25yUXE0YzM1WnE3WE9qZXpiU0ZJa0EzdE5yMEtabDBKRm9MTVhpYUN0MnBRazE3cDlDazBPSEd0RWIvR0QrbWhsYVJTclJobGprL0ZpaEwyak5wUzRsTG9YUkxYYURkM3JFTmMwWEMzWGJjTTlJa2hXSXo5L0tsU3NRN3cyYkhRdVJqK1B1VXVCb3p0Zk1wRXBrT0dUTjBVZ0g4V0tDa3JDMGsyVTh1SFZmYTFoRHdZSEcxY3FxTVY5NmRGVHA4Q1JtOUV3Y0g4Kzd4VWQrOEVURlB2SDRJWUtvZVBjV2RnMFNWZkNwMk5IT080WjhiMUdYR09LRFFVQXBLTjJnTzZEVW9NWTVtWVVnTnEzcjRqalpESXpWRTlodXVJNjA3YmhYelNja1JaZHFObG9rN2tWQ041VFhkZlI1QmhGTEJCUVgySXlQYTBtbloyd0JIQzZETnVBQ0FBOG9jUTQ0Z3hwbjlPY2N5MVBSdjZFRkJDKzNrWkpXNnplY0NXNVUrd09vVzIzbkhuV3V1SXZ2dGlqVjF1dTNUbHVTQ2d2MUNiZ2pxdHd3c1BCTkM5UXJ6TWIvRyt1b2hVRW9yckhUS0hjcVVaUVlSUHlod0N6azQ2T1BPR1IycFlkMDZsWWhxTk5HMW83L2p6aHd0c1MxajlDdEdUdFdvNElLQzVTQ2RjWkNXbkFOQW9ac2lMYkxwZ3JLb1BCcDJTN3Ntd0ozVDNIaW4wTmo0NFJJSzBrZ1ZoNjhuamNvTW1iTi9LNTZSWDI1UVhPT0ZEN2RuNUdMMFdnV0EwakRTZmVYaXRmWURRS0V0cENBYnh6ZFpUZzFMQ0NtcjlrS1lucDFnRk5KTWxZOGphTnpPeVR6dlJXckpjZzFXeklZazBSTTZ1ak5xQ1NQbUFNcWFibEtTWG43SmpJQitqVnhYVkdRYm10SExTQXVQNjVFNHl3TmIrbG5ORnlnRElVZXJoakwzRUt0ZFAwQThDMEpITHhsSERXeTdoN1FFdkdPUW9uOHF5eUxyZUIrK0xpMVlYc0JwT3JLMW8rY0FpcmFMaUxKU1RNZHhKYWhxNDBVTWRzV0lyd2kyKzNtNWlQaU9YZE9TRkdxckJCVUxuQzJaeXRSR1FOMDB5NmlQTkEwb21BZ2xDL1VwTzAvVSttNklhZjJWY2g5RExnUlk1NFZTRS9RY2NZNlhhR1BZa0NLT2FLdDRWclFMWElWd2JsM1NPUHcvbjlNRjVXQ0thdmprREU4cld0ME9qMXpKR2xlZjBpdmc3b3U0S21oN0NUS3hPSWFnMTBVS3JFOXI2VlVIZnFxRFNDR3VldldyL0dITVE1cUwzL04yMXFoY3M1MkgyRVlzQUpTU25LTklvQ0lTTWxnMmEyaXRQTW85eSs4bnhUWS85Q2s1ZHZnZE5Jb0c2K2d0c255TkQxcnJxdVVDUHRsZ3ZzOHNYK3ZGVEhXYXJaeS80Rm5FWDFvQTBKdFRiM25UOUFFSHZnc2lmYU00RXlJOXNDeWxWeHl2eStRcWsvbnhYYXF3YWNiWU9kZk5HWXUwTE52SXhjWGx1SDliMnZOK2xES1Q3YzM2NHZ4djcvMXpJQzdrcE1paTBhb2hLNzR2eElkL2NCZTdTWForVEMvYm4yc3Y0ZnlnMHlFMG9TVnc4MStlRTdjQUFSaElxMHdIUTBvc2dud09KeWs5cWVkQzlvVW0vMUQwMWs5MGxYb3YyYlZLTmRqNzF6bzR0bE9NWUlFY0ZlSWdKdnNHMjM0eFlDMHVGRlJWa1QrMU8zbGlWVHZiYUlZWVdJR0VXTVdIV21kQUF5aVNieFZmcVVkTU5ZSGkvWXdGWHN3aE85dThIVlgwdFI2KzNWT2drSWlUSi93R3lQalJON3dtcUNyK0luMEkrR1NCOG02cWE0VmtKZEF0dU9SdDV2bVVmT3dwY2ZDZm9VOS9ZcS9nUTc2YitzaU0zdkY2Ky9FKzlDN1NmUysrM3Y1QXJxdTZWMFU4RkwzMTRqQjFxYkRmblZhaGdxSHZvWXdQb3hzcUlVekp1WXg1Sno1MzYvZEN2anFzWjFnTVJ5MklueHA3WWZ3OXg1QzM4VjlQdXFtY2s1WVIvZE1mdVFxR1V6YTB2WllaK20rYml0SXlzaXFlV25BT0Mzc05FMXdsMld1bHZvUExzR1ZRQU1xQlZUNGN0ZlJ0dXZ1SW1kQ1JjRXY5bzNLelFjZ21EMWw4UzdZbDkyNG41TzFQdFAyR3NpQmRDc2VCYWI2ckxQZGozK1UwTmRwQm84akxYYXBJbGdJNDluVUhmWU1rN0NxNk9ZZjExYm9xb3hTMmxJTG5WYzMzclgxYjdWcGlaWmk5TmFiOEtxNTZhTnZCd2FlOGF3YzhqT0xUSGJjSFBkdm9mN0pDVi96NHREdlRlWTdzMldnM1Z3YWhDN2JlSThtMmNwTFFoSTE4N1FXaEw0WjZjKytCMnE1L0xkUTlwcWg0VDFYZVQ1NVdpSWU2ZWZaV1RVSmZ5MjQ5ckNsN0FWUWxUSGJvZjYxdHJkRGtLZldCUVczR3JyRG9TLzdCVDA5ZXAvOTVEejMraTF0WXA4WGhBcnh3bzkxZXF0cnIvWjVEcWVrcjVaN1VQVnE1R0w1VTZ4eGx4UDFwc0pPNGQ4czEvV2RsUFllWTUzTnhUOUplcm96ZDBHOTBSd3VhK2wrQSt5UXZmVFpLUHdBQUFBQkpSVTVFcmtKZ2dnPT0iCn0K"/>
    </extobj>
    <extobj name="334E55B0-647D-440b-865C-3EC943EB4CBC-21">
      <extobjdata type="334E55B0-647D-440b-865C-3EC943EB4CBC" data="ewoJIkltZ1NldHRpbmdKc29uIiA6ICJ7XCJkcGlcIjpcIjYwMFwiLFwiZm9ybWF0XCI6XCJQTkdcIixcInRyYW5zcGFyZW50XCI6dHJ1ZSxcImF1dG9cIjp0cnVlfSIsCgkiTGF0ZXgiIDogIlhGc2dYR2hoZEh0NWZWOXFQVnhtY21GamUxeGxlSEFvYjE5cUtYMTdYSE4xYlY5clhHVjRjQ2h2WDJzcGZTQmNYUT09IiwKCSJMYXRleEltZ0Jhc2U2NCIgOiAiaVZCT1J3MEtHZ29BQUFBTlNVaEVVZ0FBQW1FQUFBREpCQU1BQUFDWkMvalNBQUFBTUZCTVZFWC8vLzhBQUFBQUFBQUFBQUFBQUFBQUFBQUFBQUFBQUFBQUFBQUFBQUFBQUFBQUFBQUFBQUFBQUFBQUFBQUFBQUF2M2FCN0FBQUFEM1JTVGxNQXV6S1o3MllRM1NLclJJbFVkczF1VzVtOUFBQUFDWEJJV1hNQUFBN0VBQUFPeEFHVkt3NGJBQUFjQzBsRVFWUjRBZTFkZTR4ajExbS9NN1BqOFR4Mlo5TldCVFZTYkZCUVZRblZJd1dWQmtROGhZV2xyM2dMVlJFU2tVMjdWUnBRT3BzcXlwS2l4QzVkQ0NxRTJmSkkwai9JZFNTa1Z1VXhvNFEvZUVoNHFvQ0tCTWlEVkVFRENBL1NpcWhDWGU4bUpwTk55QngrM3puM3ZPNjk1OXIzanNkcmUvYis0WHNlMzNjZVAzL25POS8zbmV0cno1dTY2NXZOZ2FlVS84bUJTYWVZY0s3WEdIeDI5ZE9EMDA0dHBmOUtpcW5kZjFCTFFUMmRwRE9zbVdKaStjb2pLYWluazdUN3Y2bm1WZHF2cGFLZlB1SkZ0cDFxVWl0c0x4WDk5QkczcnFlY1UrdEdTb1lwSTE5aXI2V2MwUUxiVGNreFhlVG4yYm1VRThxek5IdHJ5c1luZ0x4N2tIcVFuZjNVTEZQRU1NOWVUejJiRXluM2l0UWRqRFhEQmx0TFBiNzVZNzBzZlZaTGpaaFhUNytTMDNjeXBoeXo3TlVNSTJ1em5ReGMwOEV5azlxMm9Ia3ZzUFhwbUg2R1daUXlxREhQTzhuZXl0RFhkTEFVV0RIRFJIS3NsNEZyS2xoeUxKdHA1UjliUlhhU3ZabnBtOTg2dHQ3NFFnYjdsU0JlemNpWDZlc1pLNlpTUmxtWnlTaWJZelg1VElNcFovUjM1alBxdjB5REhDc21saXBnclllZVo1bjJXTjNBcEthV0dNczQ5UG94alpFdHM2d09vczlPWjhUNnByTjkrdG5LdmJjWGs0YVIrN1cvKy9jdnYweEJ3QmV2OUI1NjNpUTlGYWZBY3k4OTNIdjBFeVpaVExyS3JzV1VUa0xSYzR5ZHJiRDlYVDdXOHBtTFY2KysvSENGMERuWk8vczRwWnZlSXFQckZTLzNMWjU0ekpqV0t2cy9JeWVTS3dYR0htYnNtVWlGVlZDYTFJRFBGeGo3Q3kvM2NiWmZwUG1VT1NTRURybCs0dEtJdGRsMy8vNUxRTzBqUkNxdXJlaThWeXJzb3czdlFkWkhUNjJ5ZEVkMnNzZWJmWjluN0NrYVExbkl5b3RmcVhPWXZoZEZTenpaKzA3RFczbmhoMUg2eWh6N1hTS3RNa01EdFNKcksxOFFpRDdCa2crTUZ2clVVMWZqZUhVQ1BUVEhBajh2NXdPYy8rWkRwY1g0V0VPTStnbkczaWlJQlRoYllmb3hnQUs3RUpwV05hak5WWktER291VDZZc0RxTXRpeGwzcHRkQmlQTWZMWURLcHgzQlEydXNWQldtSnNVZEV5dk1xaHJ6eHNtWFZZalZHeFVrMjNORzFrWnVZWkZ0WjNpVmxKcFJaSUJ4NXBrLzdWNEFqS1RlNmtGWW1oYVFWTmZnc00zbmNleUpaaVBBZE5CVFh4Q1FnUlhLcm01R1M1U0VsQ3VlRDFVblRtVldTaDR6UHBHdUVCc1FtSzZlTWxid1hwSkcwNnlTTnVBUDNwbDB5Q2JsVFRLa2hUT0NDR0RJVWtQajJGN1NJRVdKU2RqeHZFMHBOME1Ma0Z5dFl6cmFqSlFkQ3RDNkxZKzVvMFdhTm9SbS9vclloQm5yVlFVOXg4UHpYOVlneFB4MW1oZ29LbGlXMjJxWW13djdLdE0yQTcwQ3VZNU5FcGlHZTJ6STlPZmN1MCs1d1FaMEpBUVk2SHBvM3diQVFReWFvZzU0dm10TzlaTWlWeGVKNVAvZGhreEJwdFVXRXlzYzVDNG5RMGZhV2xCdXVwN0JnU2xxb3VCNHpzbldwclNCdERYT0crQXJVVWdOaWhrV0dOZG8wS1FteFBidGdBbktZcjFaT1dLRnl5QXUwbm5LVk5abkgzUmFZRmd1TzNLRGRhd2FWOVJWZ1Zlcld2Uk1HbG9KakVoSERMUFRwN0paZVlGQXgrOTRwWlVIUUJHM0VnSzdZVGtPSUFXb3RpVmpjeHFISmFrZ2FTY1l1R0dCUFJuTFRuR0RKV0RaVjZKanlUNXVUc0JFRG8xaHdzRVJxQmhuNDlHNEJIV2NnTmhkZ3JLa3JiRjFuSmlTRkNRcFJvZkZ1U0Q4SmFZak9kVnZ0MklpdFNqQmducGh6clp0eUF6Uk5NZjJUbWttSjlDUWkxc0hFYjVOWDExUTBtTHBlWGpSVEd6R3NQb0dValJoV3MyRXhZTTBiZWl3RUY3TDFpQk1mcFJtM2toWm1hRnpTYjhRd3NleXVXYU8xRVFOUWNZaGhQelNNRGJTaHRhVFZtTWhNb296NVRoc1QrNXhoR1dDR05tSlljTUtxc1BVWVJFOWJLMTdic0daakFNT3FuRHpONzBiTXM5YW9HekY3cjl5dzFtSFozQVppSUp0RXhGcE9HWU5sWUxzNHRveXBWV2tqVnJLMFg2V1B3ZFduT2diam0xL1VVUjUxZUN5bEd4WFdxeG1sTm1KSzg5czJmOXRzRHh5SnNRdllZNmVORGlZamlSbkd4OXB6bGRPUUYzTkNObUtyMHJxQXpkWFVjOFUzb1BjTDJnWWF1aTZTeWsyaVg3bHByU0pqVGpQN05Vell0QzlzeE1Bb3RrSHNFRHVhcjJ5YVkxaTV5cmg0OE1xOTc5TmtJaldSc1Fzc0xudEhsTE5xd1hJdldPSmpJOWFXcGkrS3owa216MnVacXFta05lRko5b0d1U2NjNUlxRTEzYzc0cG13L1JvOXpoUVRuUEdNL3BZdHN4Q0JNWXZsaGFXMXJvbzY1MEh5ZEtYeklXMlp2YURxZWduZzJRMFhqbnlVYnZhYUgrUjZaM3FUMUNJd01KOGRHcktMUXNPTDhWU01ITEdYYnA2N1h2THhwcWZFdXNld2JQREZSSDVBRFkxRjFtOEhnNjVjcDBUSG1UL2k5R2RUeVNLdWNiZDBNY2tHOXJVa2l5Sy9VZy81cHp3T0FEVmtsN3RobTdZS0p5R0dLRjlSQVorVU1Gb1hoRG50ZSsrbEFUTHM4cUpHWkFsdFhEVkFNakdOTkpSc3F2VVRIQlJEbkpoWHJhOGFNYk9qaU1VL2hlOWJxWlVidUFoMVJwazVJYUJMV0dpM0pnQ0lKNG10NmptZ080aVN1cmdMa1BFWDdvYlVhUVUxd082RlF0OHZIUEZjM2RGVXBDRzNOeTJrREdDV0JRRXpiRVYyZHRwNDNnU0JkQ3lhTVJTbmpheTJTdStnYTNEQWtlTXhSTW9kM1NlOTF1Y3EycUdsSlV4MnpsR0pITXFhMlR1aHNwZFBzNTAxOEpiSmJiTDhSZEZTaHhJTHgxWWp5RXRQQng0QnlFbTR3aXFTdWtsSHE5eXJuaGxBS1VPU3JVbTZkYmFXaVBCd0hLMUF4My9QU2FNVWlGTTl1b1BBWENJZ05EVEpsY1ZWTkRTaUtKdUx6VGdsS3JpNmVwZmd6d0JROFZRRUZ6MjQweERTQTNsdTA1K0VDR2tyRVlHY1o4UjA2cmp6SGFWb1NPcDdEUjF0Sm55eng5UzRoaXliaW51dXk2MFVhYVlkMk5POXVxQ2dFdWJoa1BWQ2g5UDdiZjR5cUNiR1ovU0lseTFxTGNVT2pRWVhCMVJZaSszMnN0eU9MeEwyc05Kd3NyNWlHalN3YzZQNjJnYWlPakdnZXp6YjkyMi84ZGxsWVVvUVJMaTVNbXlJdEZCQWg1cFd2TjcwOG5yaDduekVhRXo0QVdNRXpacm5uRExzc0lMWHNOaXBEZzdXZ0x1VnR4b2p6cG1RZER2bkpPa2RHZkhFTVQzVmVmTGdpRU9zaDgvTEZNMXg5Y2NTVzZ1d3NKUEFacytQUTRzSWVDWkw5ZnpGSmtJWUJ1MnNYbll4c0JYYTlPMWV3STNkdXdpT3J5YjkwcGZlZDhCVER2WEhFdktXL3FaeDllOU9xMndvcDhKVjdLcjNiaXhZSk10QjlvYklaUjZBcHpCbkprM1lOdFJXaEdZY0NnVmpNU0U1RVZIb01FUjNuaFlvM1ROTTNWSmVZTGJBZllqK2VTREVlbFU3RWxpM3p3alhZRStHOUU4N0Ntb3M0c1J5eW1hdjNHb2swWTFIcFJBd2Fhb0FCYm1MZnNLOTZ4cVhsd3orZFVmNkUzZVpZNVp5SWViNzJudHdqcm9hMWRUNmo0bC9rSzlLZkFDRnpJN1pweG50Y21QbGhjMnh1SVBVWGJjN25adVB5QkFpWkc3RzVzUGhFcHhuelNQYUdkUGZqcU4xbGkreWR2TEk2L2tMbVJpd1hVZXJSQ1NPb3NXdVh0cktwTVQvd1lsZkdYOGpjaUhrRFRCNEh4a1VMc2R4QU82ekZRcG04aks5NGQ0WjNrZ2p0elM0QVl0cjl0Z2V6ME4rbGpwaGp5eG10c1IrUVhlZERNaXZMeCtlT3FJUU1WSWNIdGRSZmlVZk1zYzNNYm5pNDk3SE5ZMTJaZ1RCcm5HVXo0R1BWeUV6RUhNdnd5akxaMXFUY2NjSWREdFNyb1MvME5kL0Q1dGk4aXVlcVJxWXJNWC9YUFJUZjJQKzlINDJkVi85My9Qa2hkMzBEaHZ0VVgxRGN3UlUvelRZM0srUHJlR2s0WGxZWSs1MHVZVEtEVkMwaWJQWTR4YzBjTHVUSlBtWS9ZajFOczUrNXZzdllwSjdLZE11NUszeVRhc0tIdVIzMTBNOVVvakhJcEpiVm1WT0lHdEoxRHIvWHNlMlBsZjRHWEtpWktjeDI0cC9jODdERnd0U3MyNnV3NUxMcytnRHpzY29IbTMxSUpxZDZKZVFGeVpHdmtrMnliSHVldWJDUEtZbjczTitMRXdTOStyODE2U3Y3aTQzWStaNmlTR0xWamxQa3JKT1ZXTGE0d2lYMmZyUzBGbFRoQkdicy9hUzRXZlF0bzBEV3A1d2VhVjkyazZDRXcvdFZGVm5DWTBRU1BKTm9DdElGZGh1NzNoakNSSEtWSFhwNlE2NUZIS2FlRzBLclk5akV5dmYwL3FjeGpIRXQwbmF4eXFRTFd3M0hqNGJSeDNTMVVYb044NEZrMWNTMC9QNEhNcC84dXV2NjJuUkI0NWhOWVJzVld3cW5pbHFmRG5yOEJsbTZkdEg3ZEc0YU5oS3pQSEpTbHFzU1lmQityaWtpZXM3cnROMzRWT2JtdU1wWGtvVndIVDBybW5qOXZoT3cvV1lpNDNSVXJzSzJvTWZUNklZTDBaUnJJblhyMDRGQWlRRENZNllCVGpESHpKVVZlWmVHbzVYalZOeGF3MnlCMDJVeGFXeWF1M3I2ZURDM3FYTzNVaHlCNXhxNFlhdHM4aHpjSmRPUkJaTG5SUG10VHhzQlgyNlZlTmpEREc2dXVzOGc3QVlTY3M1dFlqSXJyb21wNmpOVHRXbnlpdWk3TkJLZ2NWUk5KakRPVVF2RUVKNE1USXF3T1JaNWw0WURsb1JpWjkrVFdTRVFnMGx4UWN4NUVITXNBWjI0cXNrRXhqbHFnUmpVMWJhWTdDMXpMTzVMajVhMTFRWVpNc2VpcExkS09BSUZ0VlZ1V3ViWUxYaGNDT2lIWmJTMHVXaHZsUU1CUEpBVmVKWDBRNS8ra015NndtTmZQeDd4TWY2ZWJZb3EwbFh2R3gzRHoxUXF6bzNFOUxCRWc5UDVpUTF5WGN3TVQ4VHI2RmpjdXpTSTdMakh4d0FCM3M1eFdTQ21UVm1TdkpoM2FYQ3lZeDRmQXdZd0tYWUZZanJxZ3hlWnhMMUxRNUFkKzg5VkZhR0F0SjBPNEloL2w4YXh4MG9BQU1SMlJHcERTWnZuQXpxb3RZYW91UFZwSVlCVjJSUUZIV1g4Tzk2bFlmRWQzd3llRTlyaHN5ZTdJWURCOFM2TjR3dVNOWFAxY0FwK2t5b2ZKbWpSN29tTndDSzhsUWtRZ00wdjlIMUxtMk9PZDJsa3d1eCt0OFVyYStRekRKbmFUODIwOHZrMExIbjFmeDJhcXlCK2FJSnpFQmxaZEwxTFEvT2tTTFVsTGduM1pvcjJEazFhbG0rbEdheWx1clFmTlBrbC9zQmR6c2RQOTYvcDByaDNhWmkxQTZlM0VwQ1NWV3NEdDNaNHdrWHo4R2VBNXU0L3FJV3A4Q2M2ejNqNVA5Ky9KSmRuUUZDMkFReXpEWnFubit6My9qRnkzZmZDbCtzU3NPRjBOT0NBQ204TVNCaVE1U3VQUkJnZTRLK0cyTjNVNWhnbmlieExJOEk0VUFGMzNYZGpTYi8wendGbU1uZ1NTelhjd2xPcFR4UkxNVCtyK0sxM3NJYytFVHFzakhtWFJzYWgwN0owUGMweCs1OGNNN2xIWit3aERadi9aaHBxb2wxeC9xeEN4Mko1bS9ETGl6eHgyQTlZS2VxbGFkRzJ2c2docTBVcmpxWmtXVG1DZzdmZjBnOVcyMHo2MkpLWEl3cGsxMmZPMVFIS1pTZjNQRlhIcjFvblQvYUtMVlpMemJ6Z0dKNFo2NkZHSXovZVROMlRaSUNDVkdGZVdXYmN5YXk1WU9TUE1wbXJPSDRoa2RScDZDZDF1ZThQaUxHbm5UYjVJai9lTkN0VHBYRU1tdWpVLzQ1Yno2WHFad0RpVTA2ZGxNVGNNZjUwZzE3aUZid0RyaFRTVzFXbnVrNXFQTGJPQjJKN3NUV2lzTXhTcStPRTFwS3FxcG5DTVNma2dTNDFEVzBWL0RqSFYxNmw2TklmbnBXRThFZ2lKaWZWK1YvU2JJZFFsNU9UVGRmV3ZDazhiZmxDWDdpWHhydVEwV0xrN3czVDlXSlNvMjBWVWpMTFZib2pBMDZxNUdnU2l4bmZQRkEvME9QeFpjQkNCWDJDdXVpN05EUlQ2bFFIaU5uZmg5M0VZc0plYWxNZUxsZksrSXVZdGd5Nm92dXUzTVk2SVlHRnVpNGVibmdHTjNsS2lWWnFYUjRBR2t4SGtDeGtzQzFvR0F2eXVBM3BldkJESkN3YzIyUWFuam1HWGhJOEpSb1FmaXFhWWRNWG5HaytaME5TTVREdlNlTlkwbWVQY1Q0UndEQ2FHSjQ1Um8xdVFjaGNuaExWenhtS2d2SkhjODBramlHaHo1eXhOYlhYT1NGZWJibHRjd3pQSEtOMmt6MGxPb1ZwMk4wZlNXNGpzNlhzYTBWR3gyeTRXdXhEb1RFTzBSeWpsckg2UTh2ZTdzOFBmV0YyN1pCeW5iQllETnp1bHJZbmMvVzNHdDVzaTcxYUMzSDdocklMVldYSmJnS3hwSmpPcis5a2FUVWxUejJ6Sks4YTc3NytGT3M5ek5oUDFNS2REL21ucWYwOHBYRDNSNUdmWlptMTVZeHBnVCtKNE5oZlJRWUl2N3daS1R4TWdROGgyenRNQTRmbm5UT25uYTY1K1lSNGxlZkZ2a3NqWFFjeDFPZUIyS2k4eDVqdXFXaVZwUXhZNjNaZ3p4ZDFMcFNDZEoyTHZFc2pSSk1oMjlkVHl0Qm1TcGF0UTNqS2RVZU1qSVlRK3k2TmxHT0xJKzlBeUpJOHBUaWU0WmExRHFFV2ZEc1VaZzFzbFdGSENiMUx3eUxJbU1FM2tld3BEZEJ1N3VldjlQN3IrVVRDei96Z2ZYOTVSNzJJOFB3OWxiTzM0NjZ2YnB4eDhlRFRsYk4vVU5ORWpsUTFRVDdqM3FYaGFDWlZjVjlQcVg5clN6aUt3TVl1dkpTNTN0bkhyMTY5ZUlZcm1BN2VybzQwOUpTUEw0YVV6b01WdXUvdkdxMHliWWFxMG0rQXBzSnVORlNCSTJIOWpVbUlab2p2MHJCYmJtTUdTWjZTVFIyVHl4ZlltdzN2MHhYMk9hb2tONEpmUldRNklxa1JXMkVILy9HYmY0ci9KZHhCcmJqd1BHcFJwdVg5YjFudjIxNnVZN2lOc2laMHQvL0dKRlE1dEhkcGhOcnQ1eW1GeUtQWktydFJReW5hMmNGdDVlNm5PVXo4dFI5ZjVjbDduL0c4ZjdpcmpuU3hmS01JR2xpQk9tU0NSM0pRWkYxZkVJam02NG4rQ0xFc3NCc1dwNVVaMnJzMHJGYVJvYWxjRGhjT25zY0p5amFuTGt2dkFVZlQ3S0RHeTN5c3JtK0x0akIvOWx5d0FPODAvcGdsL1BJeERxZ0kyWi92RzlSWU5IeHgwYzBvUGpjeHdVTkVkY3J5YThZZTBoRGo3YWdHTjFrUE5wRXFyUVF2em9kTm8wNjBvOUdZbG13UnNyZ2p1ZVB2RU96NGlpTXRQWnluQkR2eGdoZ2VZTmdUS2N3ak9LWFlsUDk3Z3dwU21FVkJRT205SUxrcWFZTThMZS9UUWJydjN6MUR3QnVTYjRSM0gxUFp5OW9mSkhRbjRDMG9VUzNJd21xd09vbWlwQ1NQbi94SVR5TVN2L0xaUWRDZzUvZlQvZmkrbXBKNGhQZERlVXI2LzlzZ09QSUFFUzIremljUS9Na1NUd014S1R2MHgzaHlxbHNLWnpGbGlJM2dSYmJUVDAxQnJ0V3FGK3dqK1R5TXA0UXYrUzA1eUZXMTZraFBVZW1pdVdhQTJLNGtwZDlhN1lsTU5lUldiaGtndElNVzgvZTljTWZGb21MV0NTQy9yWE9qUzdYd2pXZjBsS0R1bFRHSGc1YTFZTkJWa2F6Q0VsT1hoUmd5UVYxTE4wQ2tlUmhyRVpaTkRGRHBRRlZMaVVOdDgxWkxxVEtIOEpTMkdGdVhmY0d5Mmd2U09NREI5anRyQ0JYWFkxckdGdVNCTEtSTkxVSml4bGoweGcxY0wxUGhMOEtsaU44VWRaZEVON0xyRUo1UzJWQk9XS0hYNUpqckpCUG5yWmR1WXZvYU1hQWJITG41OXZHdStSWFFsbnBhdExqQjFIWWd1K0QzbTRRWTMvalY0ckpHMUM5VDBTdVJmbituR3Rra282TzdaN0tYVE1TQWJyREhoaEFEMUJyWHFqSmRvdjg5S0pwV0JHWlBJMGpEQkZMN1hLcnVhTTlURTRTK1Yzb0xSdDZOdVY3RGJNeENqQmd2ODlyZ21mS0Frb3hEemRWU2dHenBwczAyOFZERnVwVWZXYWFPZ2E1bDZJMG11Q1A1OElzcGZjcmlNMVpRK0hFS0N6R283TUR5N2VxbERETG9OMm1pSUZkUWk2NWxVY2tlNlRHVWRaMFpaUXFMeURHazVGSEFlR0lQM1JaY2Q1aEtHMVBYMHNjYnNSR3J5dzV0eERBUWFkcUNxYUwwV0ZkdEt2YUE2cG1HYmJlUktVZXlra1hHU0lHYmwvN0ROVnAyOWxCc3hMcnhpSFVNWGNqdDNHQlVMcnZycHNrWTVEOStMN0luSGNuQmlvaTNrN2diS1JTVlpMSVJLMGpUM3RaamRjTmFvWDhjREV4NmJDcE4yWTUxcjBpdjFpb2RSYWFkellSTlFNd3lyR2dLRHNTc3ZSS3FVTm9UNEtBTnFVR3NDTmM3SHYrNWFZakJJaXZ5b2FYOG9GWHBZS3lHcTJ6RTFLcTBFQ09IYlZlTjRZUXljNk5CdElCSWJRMkthVVNKVTRhaEhkZWx5N0VqemQrTVk0QzlqOS82VzY2WGpWaGQ2akhMNXFkMXFOc0RSK0MwUmtKQ3NrOVRKR1haU081K0g3Mi9pWm5FQ1pQV05PRmhucjhPZWRHeGFWVGJpS0c5QzV5bnhRd2poTDRCM1ZKSDZqcndhcnRGMS9PZmdOdkswcXc4eW5UZlA3MTFPWGFXQld1TnNQQUluWXZvRlJaQ2pCalhPRVB3OTgrQ0dackxNTWU2U29JNnRpdWxla0l6MnlvenlzU1d2WDdpdW5ZNGRuVnB1b2Q0bHFHeUVjc3d4TWVXTWUwbGxVeUZBTDE0b0ZvaXBWWVV1WUlReUtXbkQyeUFzSWVlVS9RalRDRENFb3pNM2FuRHNXdkp4UlhpYkdNVllUdnAxWFM1dFNwcEd4UlZWc05ZbFRjVUJ6WmltUkVDT2R2ZGY0Y0dsT2dBZkZQUmp6Q3hZSDdOam40ZGpoMFVuUEYwOGV4VEFYZWVyMGRndEtlYnN4REROaGlnWVNsMVdOSTYzckdoMm9hMDdhQ2h6a2RoMU83cUZ2bmJqUnBtZmxUcFFoKzlUK05veGJzakloQW1CM3BLcnNJRkRnY2tScytmVnFWZVVsdEtxUzhZNjVDc2ZNMEIrUTNnUVVNMS9FblFqUnFHc1NjN296dEUxY3lPS2ozUTB4d094dzVUTkZRMWYxY3lEZHRmNTRNdkNObmdhVUpzVGFUd2lab2dNMlBFWE1tVGxBdVJma2txMC94WU10ZmRwVlY0UWJXQmhOTk9NNG1Hbng3STNqY0Z4QnhDMmRRa2hjdWk2bVNnWGRRSkNSVURzVDFSemQrdUpvMTRJVCt5b3F3dEVqZ05FcDBUaE4wVEVHQ0k5R2xKU3ZjVGhraWE1VWViaHBnVSsvYmdkT3dRbzlpVDNPSWwrY2hWQTBNTStrZExJQkJUUmhYUWtHblFGR1VEbnJlcGwxbUw5UnBCeFNZVTdXeWx5VmRoTVNqanR3M1ZqRmw2MU9uN0IrblY2ZGhobjFYaG1mTkJhbG1hNmdqaUIzRkRUQUtJcWEyelk0aXNaU0JBaUpwaXd2aU9ma1ZPdmNwZTk3WW9McElyZkY2VzhYc0pGYU8vQ29aQ2R2YnVWaGhiV2xjRlVlclpya0lNS0NrOGtaWmhiS2dqcWFKSXBRVnJtVHFIUlJJc3V6WTdxTW5oK0d4OWZyOGhjOGE5ZWpNQ2lnUHBmVHlzcXZjd1k4Ukk0aTBUQVNqM2kyY3BscnBZaXpWQkJBV1BkMUNJQzRpOUZLeld0aUZpMlA3V0F3cTZ5UU5mQ0xYV1dCWDJsUDlPZzBnbGZSTnRWWHJFaWJieGFJUzdLNWRqQjQ3UE12WTJZanpKRzVwN0ZpQXg5bUVxeWNFWngvWFFYYnVVQTJLN2hjOVJDamFCMUdMSWJWa3JDK0szZzhMWkF2c0lidUtDcHEwclVaV0YvRjY1Q1NZL0ZHL0RHa1I4eHVYWUVmWEhHZnZ1MXo3em9wRENWUTZTMlBFd1UzSHRFUmtoTnNmZTVYbFBWdGlyTlNvUjE2b0puK2Y5RWJ0UjlINnBZTW8wUlloLzlXY2t2WEhINEd0R2RqVEo4NWJ2NSt6VDVkaHhobi9sdUZ3dlVtWVZUM1crZlBFTVgzNTVkZ2FQZU9LZlFQZW9oaER6dnNwNmRjWSsyS0NDNEZvMGRCb1ZZWThFeVdPMW9CbzNjcW53YzVDaUxnbFNmU01JRVk0aEZIU2xYUjNiMW52NGVrS1Z5N0VUWEU4K1c3bjNEMnV4TGVoQ2pwajN4MWQ2RC8ySUxrUnF5VEpoVWZEaUZmYUI1MDBTL0RsWi9odW1OeUFyWndadzd5VHRzTzV6b1M4NDFHNGhRQXppdjRPcXFHTVhvay9LQ3NSaUtDclNvSWlwNDBVYjdDM1BlOERjQ2dMS0RkT3BkWEVQdWJ5cTdPcTRodk5TVFRnZHV6Z3VSNWtUc1ZhL0RhL056OXJMdHI2alhqclMxWEowZVFURnM5cXVqbXQ5VVFaUm5ZNWRISmVqekluWVJyeVRyNXNwYzRMVjZIS29tKzZDcGovS1ZCKzl2eVVmczNFNmRpa0c1MFJzTVNvOGRyTjFicHFkNGtHT2R6ZDFYWjZYNlB3b1VzbDZQMWVSc1Mrblk1ZGlrRTdFK2swY1FReFNwNmU0eWVJM2RaZHpnKzN6bXVId3FUNTZmMGFaM1U3SExzVVluSWpCK3l3bXRRT2psdXBGbktKaVVHNm84Um1GUjV1c3NyMmtEc3A4Z3lRS3AyT1h4QjZxY3lQV1orWndtS2lwVmRveGw3US9TcFpiTWRUSFVXZGhDZFVTK2pBQ25FN0hMb0U5WE9WR2JGay9keFptb3J4WWprQU1ydFhNSzVvaUY5MEtkT1hScEM0bGo3U2dSdVIyN0ZJTURJaHRPOGpycHVSRWFMaHcwWU5TUUt0MFFWY3ZqOTRhcXlmNnNlL1cvckxUc2RQRDc1L2FVb0hxQ08xV29nMGJITW9zazR6Vm01cDVNM0g0bW01NHFVWFQyNDAwQysyaDdDU25ZeGZoU2lpb0d0SEZFTm1jRmZBSlZVSmRYYU9pWE9YQW16RkRHTjJETU9WUjV6dEplbisrQXNRdUIwTndPblpwaHRoVngwZFJycm9yK2thazVXQTFQOEVlcmF4cDN2bit4OUthZUNpcFJMMy95d1NZV2l0T3gyN2dnZnpzWFFDTXNVZnYybzVsMlV6YTlUNHJ0ZHpIenJ6TDRONVF3ek1LanpTWm9QZUR0NXVxbnlJNEhidUJCK2dUWG5UeEJSWmhXeGtvckdtekZXQnNqUFp5NmYxUC90TTlZbkphelRrZHU0Rkg3UGZPWHJ5S3VKa0RNYStUV2lmTmpkd0x4OG5xWDRldkYrNis3V285Z0F1M055UWdMc2RPMWgvK3ZxeDA1cUJ0ZFdTVVlGQ0dROU8xTkRLdTFIclFpZE94Ty9RZ2RBTXRjeGZVeGM3VVNtcUluVTBOV0FGbnJlOGxOeWFuWXpkZ1g0T1FuVXhwWEpXU2R0ZEJPa3hOczlFWEwrSC9Vc05PeHk1MXJ3a01iY1AvU1NBTHFuS0p3ZmIrL0Jrb0x2VkhURDBBNEhMc01uVHJac20vMzEwWHJjazlFeTBib3hLWFl6ZEdReHl6b2JnY3V6RWI1aGdOeCtYWWpkRVF4MndvRHNkdXpFWTVUc054T0haak5NVC9CMkhINTd6VkRJRm1BQUFBQUVsRlRrU3VRbUNDIgp9Cg=="/>
    </extobj>
    <extobj name="334E55B0-647D-440b-865C-3EC943EB4CBC-22">
      <extobjdata type="334E55B0-647D-440b-865C-3EC943EB4CBC" data="ewoJIkltZ1NldHRpbmdKc29uIiA6ICJ7XCJkcGlcIjpcIjYwMFwiLFwiZm9ybWF0XCI6XCJQTkdcIixcInRyYW5zcGFyZW50XCI6dHJ1ZSxcImF1dG9cIjp0cnVlfSIsCgkiTGF0ZXgiIDogIlhGc2dYRzFoZEdodmNIdGNZWEpuWEcxaGVIMWZhaUJjYUdGMElIdDdlWDE5WDJvZ1BTQmNiV0YwYUc5d2UxeGhjbWRjYldGNGZWOXFlMjk5WDJvZ1hGMD0iLAoJIkxhdGV4SW1nQmFzZTY0IiA6ICJpVkJPUncwS0dnb0FBQUFOU1VoRVVnQUFBMDhBQUFDTEJBTUFBQUJMZ2I4V0FBQUFNRkJNVkVYLy8vOEFBQUFBQUFBQUFBQUFBQUFBQUFBQUFBQUFBQUFBQUFBQUFBQUFBQUFBQUFBQUFBQUFBQUFBQUFBQUFBQXYzYUI3QUFBQUQzUlNUbE1BUkltNzNlOTJJbVpVcTVrUXpUSjFtaTBiQUFBQUNYQklXWE1BQUE3RUFBQU94QUdWS3c0YkFBQVhvVWxFUVZSNEFlMWRDMnhrVjNtK1h1OTY3TjN4STFBYVVJWHNLa3BSbTdTMjBxVzBRRG9qc2s1YmxIU1daRjNLSTczVG9xaHZqWWtJU29WZ1hFaXBxb0RHVGFrS0FqU1cybTJqUWpKYkFxVGF6VEpEZzZFTkQ2OW9VaFdTYUthTklyVk42WmpkbVpEMTduTDYvZWQ5Nzl6cjhaMVhmRFZ6Sk04OWovLzh6L1AvNTNFZmRwejlubjV4dnpNNDRvOXJZSnpWUnBxSWd3WlM3SWR4WUhQb2VSeG5iT1JTY1JnRktmWUY5aHR4WUhUSWVSeG5MeVl6emRVaDEwSU14Qyt4T1dlY3ZUVUduQTQzaTRkNTJDdU5YR3EvRDROU293SVdENHhjYXA4YjZqQjdJK2V3TUhLcC9XMnAwbzdnYjJya1V2dmFVQWwzUWZMMzNBdjdtdEdoWis2L2xBWVNXWlViWFVjYUdHbGdwSUdSQmtZYUdHbGdwSUdSQmtZYUdHbGdwSUZZYXVCbFR6dzFaSGNleG43NjFrZjJnNmxlZHRROThYTkc5OGwzZi96My8vckp0T1BNZkg3bGhvcGlNUEdoWmZibWo2QjBMKzY2bXB0NWlmLzQ4SFUzTHErai9wUEx6VnQvWEVDUG5YVlAzRkFUZWZucm8rRnBDeXA4eUgzN1hGQjliK3JHcmxsdTN2VGJCdGZYWHZYaDB6ZWVRUG41NWR1djE5WDNISFViRDFRY1p6TERXTE9tcXovd3l0OTYrSW0zb1RqMWVmZkV0eVdYUC9aazg2YWYwU0NVOGRQd05JWVZrciszM09SYURnSzRsckVUakRYV1ZOdGhXSUt4dEpOTXNSVkdERkdhU2ZIYXp6cmZaUCtRekZ3UmxmZ3Q4bW9ZNms3V2RCbjdGV3FBWUNzUURaVTYrV21VVjQ0OTg4d1R5eTQ5RVRIUlBIRXI1YVhJdk0vM3dKSTg2a1A1emdzYVVVOHlCMXpXaFBKL1dTTXJrUlFOeDNrTVFtaStuK1dpN1ZTUzFVdHpYMkhuRlBBVXI3NEl2bDBTczhIRnZKZExyNVJGb0g0YVIwaktaNDZ0OEVjTGNpVCtzWlh2SzV6cU9wVmliSm14djFObHovVXYyUU9yVG1MUktGWVo2cmtybjhJekN6VUJYR0k3LzV2OEg4WiswMzNVbVdTc29sQVVPZHZyenZ1YkdFOGZZMnpEZ1lFdjFaeXhLck8wMjBLanpMc3gvdWpLaE14YmhocGpqemdGZGtvU09jQllWdEhyeFhYSzNmbFR4N21MNlZIb1NFUE51TitwNk1kcG9JYUhLdDhxc1JkZWNha0NaaTRyeXNwUWllcHROV2NxdzhmVFkreExqdk5xeHBZVWtOTkM0NGlVVWhoS0ZQeUdtbkxacjYwNlh3MFc5d0I3bExERGZTNUpLbFBYblFTZWROTE5Pb3RNanFUM0NOK3ZNNGFoQk1XdEtvN3VPbDBGOEhvQzlrT3FFcEs3SVppRE83TmtOSkZhYVh6eTd6T2MxOWNCWUl4bm05L1ZPQjJuRGlxeitnR2tRMHpiVEdIczZycklHWVQ3YUxUM24zYkpvelpmSU5sRXVFaGtlSUNmSWVrY0tPSUhpbVRpdWdkUmQxR0tPVTFJcFBRcEt3aTAwSmc2L1Rmb3h0Z0ZFdk5IZVBZT24rY2tVbUxvdk1mQ282ZzZUZ0U2b1lRQmRFN2s4UHNLR0dvY0RWRGhObFVtWFhHcllZd0R6VWhaQkhpaUNsRTJCWll0eHVhUzdocnZ3cGdlTUVFMGtpVXcrelJIQWRMc1p1SmZwYVM3N2pnSHRVdm1HVnRUVFQyNFRwTG1LWlVzT2NaY0dDcTFEcXFNOGNaTkptNkR6WE9ndXFVY3gzay9ETVY1aEdaSXpNMFhlUmVTbm1jUS9ZTm9QQTdjVnlvY0FzSTNyRGxTOUNySVZtajdsTVJqTGduMmI2dWlsQ0Z2a0FuaktsMVljQnlYQ1pjSCsydThDUkVRMS8vTThvTDhxY05RVmNFaFZKNmVscFl2c2FZRUNLWkJFVytOUXlRWSszVUpLaTZIaVpOWjNiK2dBN0FIcXROQy9vcFVFYVF5Q2xsa2pjbnpqZ1B2WlJYQ25HRkMreEJwQTFQMFQxQ2RTbkN6aTlOeUdKWmc0T282YndIb2NRa1NUQ1BISkZJbno1cHJDcHU2UXVrYklsK2d1T1ZMQ0oyeWNwNzd1R2hHSEw0RmN5dkY3alRWNUpUU1lCUmhFcXFWYVpheFQ4ZzdSdkM0SDVDQktSVzFlb05wT0dXbHB3VGo5OXhGTi9xdFg4WlBYbXFNYzJIYWduUGZ1aW9zWGQzU0FYU0ZZc0d0VVVpUk5iYlNQTENRNEE2R2tWQTZqS0lqZzBhRmpzV3NLTTB6ZGc4TVRBbGFvOFVScFdBYVVJUjBoank3UlFCYXYyVWRRZzRwZFZ1dGVnUTVpTGJuVkFORXVKbGtnTExJTHZCdlNRRGdhUVdrcmpEVW44aEtBSjZuVlM2bExjWVdlTWFNVWc4Tm1zV0VuaVpsQ0JUUStFMVJSMmhBVnJoYUFsblJja0d3Q0UxWlB6UmdhU0FnVlptWWp5Zy96eG81MkEvZXplMEM3azlSTlVVVmJqbFJrTC93REV2TWE5T2ltcVNYQU1FMG5KUWFJNFVyRlFtcEwvQkhwWDlrczdwZVpxQmx0c2J6R0VONndzUXdPblljdFltekQxRWJsbmtpRHRCTXBvRjRML3pBZUJtSXlCT3dxVUVLekJ1aU1wZ0dUWHhpVVhMUTUxQXp2THFzaGhWMDErNFdMd1pXYUZvU1RKaGZRRXBwY3RhcXFNNGF5d1R6dnUvVzZGSlFhcUdvc2tvMWRvTHhMREhWZk9Rd1BqRVFZREFOWjFPcEw5UHFVQll6MnAwdG1yTkFtZVZsR0VmeWo1Q00yZ1VEcGNjK0xZcGFsQVpENlRIbnFvakI3WGRPb0FpbWdRZ24zYlBrcy8wUnZyRFhmb1Job2lLS1ljbVhPd21HZzFOanpnZEtTcFF5Z0lFMTFZcThjZ2VxU3FteFR5dmZyQUpTVjljRUZraXY1bUxIMVI0YVRJUDB5bFYxdU5YMkdHdGEvVllNVlJUNUtrZUlZdUtiTUZSTnd4Q1FqTk93TmEwbVBBbXNhaEV6T21KUXA3U0FRMDdPYkRZTjdxZ1VVU2Y5MDk0c2pWWXdMZ2N0dkhoYklPck5MM2lVMG13WmJtblUyTU1CUU5MQ09SMFpESGtZYWtHV0lCd0p3Vk5HajFoMEQ2REJIZlVVUUF1eVVmYWp5OTFtaUpNOVc5d0J4bE1iVThzR2dOVERCRWhtdFJBWTNTYXNTekl3bEtZTEJ0ZGxOZWE4NHlJYlRBTnRKVDZpNjM2bTZ0dG93OFJMRnlUZ1h4STUvbnZ2YlZhaGsyeFI0NE5jR3dwRFhiUExhekMyYXFLcFlPWU9CUXZYVVdhazhhaWlJT1k4cGJWZ0dueXRBcitaYWZWUjlEWGVEZlhiN2lBay9uUmpRZEkzSmlPVEt2TlJJd1NTb3kzRVVKY2xDdHA0cmNxOE1aUVRTQU5nRVBLSG1LcE9xZDd5dWtnVk1NK0dLT2M5c1FjK1BTZmhPcnhNVmQ4a2UwS3VKWVdrYnVWUng5b1pxaUk3UWdZZHVZMmhnbW1nQ3hSVWN6YTFEMG9rUElBb0kvUGxvNlgrRm9rdDQ4QlFOaTR3STMwbUpQUnRLNExnUTJVdFE2a3FrdC9pZ0paWURXZTZ4VVZmdm9vTzg5b2dCYTB6d2dNRHJ0RzFGMm5XTWs3ZENvUEFEVUhrZU1qcEVXTkl1a1pNNkVaTGJ3eGxRRzBhcU1Xb1N6dlZjNlpkNW9ER0JCYTRnNTcxQXlTMmxBaEQ2WmtObUR5TENUMGZLV0pRM1hHVmgzd3F1d2REMGRwcW8veFcxY056TmZ2bGtzRUpDQWkrNmdIc29nQmNTNnA3M1RzQVVqcUdMNXI1U01FaTlPbmhIOUZRc01IT2tZQkhmd3VXWTlLU3pUSVV1RFFTSi83N2c2ZTlodEtCRjl4aGtwSG14c3hoVDdtY2N4Z3FyVVRJR0FsZ3FHMVZ6YTgrR2xTSGRjSUZOWEk5c09SN2FrUzRIaTg4WXFZRVg0K0l4UTk4L0xxUzExRHJGb2FpanJkbGowTUxFTmNvRW9ZNnJ2cFZQVU1LdFQ0YUJBZWFLVDJscTQ3Y2c5TzZCTWV3d293bDhUMW5HVTg2TE1HalBNaTBEY0dXd1NjUjc4MVFMVFI0NzR3ZUFwcExrVEVyVlA4MjZsVVZIMmdueGNSOVVDcWxKZFc3cm1NZHI1blZUV1lwcDBBZGVKUWU4ZUdHYXFWQkNBQWZzSlNBa0hvZHlZT2ROZ1c2YUlrL3lsanpiLzk4VlZ1REw4ODloc3Fwb1pMM2lzTlozNU9oV21ud3ZzRG5kVHRlaXgvNFdscmtFU3hhbkZoQmRYcWRyREwyOXQrOTJsaURiK3JtTEhTWWpBVmpVS0ZIRlJ4bUw0WUtvRUY5eVNRV0haa0ZPYlhLUkEyMFlpOFJKRXl5TE0rdXZZYnlLQWZESU12Qnk1NTFvOEN3QjBNRjBlQ2Q0VGoyUWxRZ3BGL29jRUdVZXIyTkF0YXZZdzZnZzFtZm9XcUNvUGpOeUdpUFlMOWgxL1A4SGd3VlJJUDNMUVloaElMMXJNZVBTZTBsZ2lRUGIva096KzVpcUtUbk5vZnNxQzU3TUZRUURkRzk2cDNERlU0SDR0UkVBZWgxZk5MTlhXVXdmSytzRTRiZERPVzl6ZUdqMTk1UWdUUTRGc3pkclZiWXNwVFBqM1Qxa2w5VHhyMFZPV3Ric0ppalBCNEZ2VFVxNkZKa1YramlUZTBORlVpREkwRmM4MUdTdUZONmhPV1ZOM3VwZGw1S1lIQXM4TzY3R1FxK1R1ZHh1RHpkU3FxdG9ZSnBjRVFGaUZ6em82eDc1bW8zWUkrZFFLV016YnNaeWkyeDg2dkpseXNKUFhUYUdpcVlCc2RSMzhGS3QrSkJKd29tU2hjRDVBcm9zUGNxSE5iSVdXYzNReDNhWWV3MXpwZFRhaGg3OExjMVZEQU53akhEVGpMMlRnODJGQ0NrbVFuaEpxM3JqVTBEc1l1aEpzN1BwTkE3K0xHTHRvWUtwa0c4SnQwbGpLV0F5QVplMWY2Z0hEVDUrZ1dkQ2JzZGRkWFZmbENFY1RVMGR6TlVidUZaRXBqdHJQb1JvTnpPVUNFMENOUG1CY2htcitrNCtweGF1MUFKWWRQYU9mRjJma3FjbFZtcnZ6LzBIYnJzSk42VkNYbVFxYTJoVW1hQVdEU0k2bmlqQXE3TWxseHl3bm05TEF1WlZyRTBtTXFRWXNKU1ZnSEo2N2dodUp1aDNJcnozcVBzeEFNVlgzZGViR2VvRUJyVU4zVUxic08yT0V4WkwzSUJnbG1zeFpLd2lGNXRpT2FyQ0p2ZlVQWGpWQnVTMmhrcWhBWmhXOFNjbWRJRDNNS1BwWjRraVFOM1k4aXZQbm5Ib3hhVXp1S29QVFQ1L2JXdVVjdkZ4TmdjNFVGMVRlT0RCclJhckVxZGJXZW9FQnJvZndDK0FqT2FPQ2R3THRxekVucnJGWUtTMkRLOU9JZWI0VHM1djZGeWFjMWphNmFkb1VKb0FORVVIYlZ2Qm9SczJoWnVDRXFZelRYWEUrejJhdkJKMzhsUU83WGNqMHFaOFR6THcyNDlUWlNnblJwZFpaclFPMXBWWTEvYkdTcUVCbEFVRWRIaC8vNTVPYWZsQlV6SkZMVEVlWFBFaEtFTGh3czJWSG5iWnRPWGIyZW9FQnJBa2lkZndhQ3d6a3NrYnVETWlpejJNWnA0NmkwWWtmN0JLSHZzOVVJYnpsVUp2QlZ1cUNNQnUxSkRvbzJod21qUWRqY0xMQmdVNXd3eXloV3NJMkVZZ2xWa3M1WjQzcWdCQ2dzMWxQOGVyRVFqTHUwTUZVSURuVE1iaENGbk1VbGxTck42ZXdYZldoSjF6dlNGQ2lUZE5TWkp5RjB1RkNWVk14UUczSUVlRlhBUFZ2WEN0WTJod21qZ0FJbHY3ekV2KzA0ZThwWU9yTHZvUm1KWThyaGtBTDFERFZVT1BqNFFQZHNaS29RR2pvbUV6aEVhMVFwUDZ3S0dXaGVGTGUxYlRnbGF4WEJiMVZDZFpMQnowNmJPaFJ2cWlBcTlnVFRhR0NxTUJxS2EwSFpLaXlmUlE0Y2JpaElrVm5rak1WamRsZ0JpclJFYytuSktiUXFaZlcxbnFCQWFjQ1VSeFdqSjVsYytjTTRKR3VoZEU3a3gybk1qcXNnR1VSbjVGK05SZTFRMTNGQVRyWVBISXRYR1VHRTBuQW5KL0thWmNRUldCUGdsaGIrcVQzd3RpWXVteDN5VjVvb3BlQldmTnp4VFFSN2JYWVduNWRyT1VDRTA4S3lFNUsxdXIwMEZlb3lhZFo0akswcUttN1Nvd05vaW5CTUp1T3NGQ0JTR3NTdDhyaWh5TnNERW5OVVJBK0kxVnRHWGJXT29NQnBPZ1d1WDY5ZTdXQUc1YlVrRGtVL2RvYk1renB2Rjc3RTh4WVFKSGp3UlpEMkdndDZheC9BQ3dyOSs1aWRiMVRScndxZGoxRW9MTjBFN2hBWWU3OGtLM2pDYy9LRVYzSXBHeEVVcG5MTzRBWERBaWs2ZC90SkVueFdkRC80UzV6eDNpb3J6WGtNNVZiempjZ3p2WDd6K2MzOGxvTzFmSzN4aW1Db1YwMjFoRGhWRzQ0RGVhWlJOZUJONFMxcmg4NnloZEd4SmpQMktYR0dNWDRSbTV4enhwQzZDN0lzMlkxaG82UFFMZGdQbHR5eFdOVHErSHNBdUNTbUV4dmUwd2dqN0FnZlZQNmhhNG9WRk01SmM0djlnd0JKUjk5cFRwcVNmdjB5dFowZzkxVG5xVjlETEY0R2xyZ1ZtRjlaOWlHbGRwcXBtTlRyK29BWHh5QmZZbHdXQVRXT21xZzBGN09xK3FJRGJWT01SM3ZpMHFNS2F4VWhNeDNEOFdjQmthZ0VnYWFlWUpxaHZZc2h3OWxXWFJjTTJ1MDFWeWl2YTFKYVVndk9Dck00cFB3bW04V3FBeXFjUTRUVXRKelVweGlVbGhHb2I5V2VFZU1zbm9DUVc0WUpqT0g3QTdEeDIzaWxpT3BqaVFTaFpaZXd0TmhiNHRFN05CYnVGdjg2aXZKTFdyRXJseE93R2h3eWtNVlpWbFBrdTMvc1dGR0xZR3UrNnFDeUdraTF4SFNhaEFYTW5xS1ZZODJITTNKTm5IaVFXbTY4L1k2STA4YURUcjNLTTR1ZjVNNitsK3R2UFBPSWt6anpzSXR0OHc1bWE4ejVWL1NXQUJkRGdMK3N3b1lESHFSZHJ2T0dMRmxvODVrYlJNRm5DSzNiYmRuMVJod2k3TmtxZS9QZHQ2RERoTHRBWndUdFNHQWozQ1g1dS84em5hQXlMQkF2bzFLaXBXc3d2V3N4VlcweGJldG9iK21rYzRVb1Zveng1a21PKzZVeldvQzJLMWN1ejVqMDEyU1lsVHFhZzJpOStNTlZjNDM1RW80cENsVWlJQ3lJbHIxVlYvRnBUOWRocHE0YnYweU9UTXEyVGJVU2lDQnBBUTdZdUVhSzhMSGkydlRNdVJsemkyZ2JHSmdkU0ZNdGV1Nm5xS05mSFFPOGR2M01OdlVGQ2ZrU2hveVJac09hcGYzSjFIVExLcTBHSFZnb2l6ZEhFSnRKRmJodVJYd05RSzQxWjBjZ25YSnJEZURwbitCNXoyVU1PM1o4NFplcDRUa2s4bHVKZHJxZktqemIvSGIrSDJRcG0wU2Z3RnFNMlZKbmVoSU5jMzNqM2ZWV0FwNUdYcWRnVWJ6bTZaS2dWL283bkNoWnNkVlZOaG5KYWFZREVNOGVXM1NWcXpSTXN5SGtNNVR6T1gxak41dlZNUnFEMEVJZ2xuS2lLL0F0dElKMnZvT05rOVk0MVhFck5FL1N1NXJLclYzNUhXSlB1QVR2ZitOb3J6d0tZaDBjcWs2R1VtRENVRXBNTXBhclhDS3FGeGl4ZURZV1EwbEFFQzNLMkxJaTE5SWJ1SDFCdk8ybUprL2MvNk43MEVidXBKZjhWdGxOUmxjbDdUVkJXZFcydmU2RFJndU91MXpLd1ZkRGJLQTZBYVR6YkFobTU0bDkrNnNuR3oxZDI2NWJNc00vcTluL09tSmxYVjdiTHRLZmh4ekIxMW0zZVVQUFhScEs0eWhhcy9tVzFVTFRxK3BaTm1YTUVvb0c0VStzYkxRdnh0RjRoVUNYMkJKZXR4b0ZtbzBnOFlYcytaM3R0WUx6NjNCZno1MEJJNSt6d1RnOHg4QkErRU5JK0lsRWszckxuVXVCeHZmTzdEM05QaXhoUDFqeE9UN3lwN1c5UHlmaVJJZDdVN0xvQmtiVkpxbndVMGtWOWNDdDZsMzFsaGJOMzErVC9TVnhZUC9NRmgwS2QxMXMyVmRPWDY1UTM0Q0wyNllQY3Z0RGJCV2tVaVJlOXlzSUV2NzBMNWw0MGxkWHV2TzRiMmdXdmcvV0NWaENPQXo3SHhVbE5FTmdnNnFKSVhOTEg3b0t6WXI4TmhiZ3M3OWVVZkJvcjladTBrUEN3Ny9BUkVYZ1FSZ21pRVVYaW5HL3Y0cHRwZzlCM1YxZFVOMzJ4dzMrbkI5V0Fwc2NKMzRtaWJ6bmxZYW5QaFNnU3o1dFh0VGhYMVpiZGM0K1pMYWtqODJsMXQwTVN3SlkrMjJOYWdlaHd5TEpxTjB3ckQ3Y3JCNUtQSlBHME54RDRwZWc5dzFWMXp6Zm5VeERtaWxydnlRVmdySHFqdlgrb0J2VG9VMVVraVJHQTFpdys3dlpwejJycVVSWW5BYWNJRlFodmVGQkcyVlI0T2tZdDFEMGJKNXovYzM2aVl1a0JmRFNKaS9haUdNZWxTejNnWURjVUpYWXpieFpINkJaa2xFMkYxUzE2RnF1SHJPbjFuRzlKWTFyNm5vc21NZnpQbkh6bHZJR3dINndXajNPc09GQmU4S0tQc3FudzlveGFLckNkaXVxRGV6d2JLai9vYTBTSjhUcUd2RGRGWjdMci9lYVducEpDV3ZUZXlrTk5sRTBGWWVnOEphcjZNUkdjeVY3c0hGR1hQYU5LL0duRzNvUm5CNUkvaWtQUzY3dWszYjU3TXZQQ3FqT3p5QzVWZkxDbHZwK0phSUpUVmRhZ0IwUysvQzdHYnZQem9hSDZub2tzOGZNdVk0eitkdGI2emh5OUV0aGN4dDI5aXA5VTYyMDFQMFR2eWpOZmdMUk4vTEVIZW9jME1xYm9FaWZ1UDdyQ1RqejF4NUZKZGRUaHZiZ1pKYjhrYlBYSEZEOW5GZnVkL2FOcmx0M21yZjg0U0pKK2tRWXNzWjk4QitXUDdhRFR1UGQrU3dkb1l0UWxuaEpqWkszUlV6TDY0WUFZYWJ3elZtTXFNYzZTc3ZUQXhLbk9wSTVocjVoS1BFdUhiLzZiRHpGVS85NVpqcW5FMDNRMlV1ajdrY2plOWRoM3lKaEtUUCtNOSt1ZUIwNzZycW1YbUVCY0pVNnhueFhmZG4rSjlUYzQ4akdWZU9wbzg5czRKeGlpTkh3U0Q1RnhSNktPTkREU3dFZ0RJdzJNTkJCZkRVd3VMOFNYK2M0NGo2Zkl1U0U2THBWMmphZklydWVwbmM2R2FNeDZ4Vk5rODdtS21LbTdjM2JqS1hLNS8wKzhkSzdTL3ZTTXA4aGpuK3FQTnZZeDFpRVVlUjliWThUYVNBTWpEWXcwTU5MQVNBTWpEWXcwTU5MQVNBTXgwMER5RDFlZXFzU001eTdaamFmSXVlYU53M2JTRjB1UngvRWR0Y1dCUHJ6ZnBUdDAzejJlSWxmZlNKL2NPOTY5K1BIQkVFdVJEOVBIaWJaOEh6aUlqODQ3NFRTZUlzL2ZBbG56UTNYZk1KWWlKOTBhREZVY0pvK0twOGdINkFVemZNOXVteTdEa2VJcDhpSCtiWFA5M2ROaE1GVThSWjVjaDIzd0hjS0ZZVENSa0RIR0lzZnZsZUN1aDFVOFJlNzZIMlowcmJlQkk0aW55TjMvdzR5Qks3cGJndkVVZWN2K3FGVzNLb2hILzNpS1hCek1sMTcza3duaktYS1U3NTd1SjIxM3dVczhSZTcvRi95NlVHbC91c1pTNUVqZlBlMlAzZ2FOTlo0aVIvcnU2YUJWMmg5NjhSUTUybmRQKzZPNUFXT05wOGpSdm5zNllKWDJoMXc4Ulk3NDNkUCtxRzZ3V09NcGN0VHZuZzVXcDMyaEZrK1I0N21uNk1xQThSUTVsbnVLcnV3MHlIK2gxUjJqZHU5NDdpbHNDU0xuNHlseVBQY1VrWTFqZDRpbnlJZGZ1bjlYWml0dmtQbDRpanpiOTMrcU1rZ2I3SWxXUEVYdS9yK0M3MGs1K3drb2JpSlBaVGFndnBUM1g2SHVKNFgybnBkNGlseWt0emp3VDU3bWVxK1EvWW94bmlKWDZSYjh3YUdhb3VJcE12L0tqUCtmdis1WFgrZ05YL0VVdVlyUCswKytkUCt0ckRlcWo0WWxuaUl2TmxlVDVXRjZTQmIvZkN5V0lvK3pDeW4ydW1oRE11YlFNUlg1THpKM3lIK3BGM1A5NzUzOWwwYmsvd2NaL0ordFZqSmV3QUFBQUFCSlJVNUVya0pnZ2c9PSIKfQo="/>
    </extobj>
    <extobj name="334E55B0-647D-440b-865C-3EC943EB4CBC-23">
      <extobjdata type="334E55B0-647D-440b-865C-3EC943EB4CBC" data="ewoJIkltZ1NldHRpbmdKc29uIiA6ICJ7XCJkcGlcIjpcIjYwMFwiLFwiZm9ybWF0XCI6XCJQTkdcIixcInRyYW5zcGFyZW50XCI6dHJ1ZSxcImF1dG9cIjpmYWxzZX0iLAoJIkxhdGV4IiA6ICJYRnNnSUFvdFhHeHZaeUJRS0Z4dFlYUm9ZbVo3V1gwZ1hHMXBaQ0JjYldGMGFHSm1lMWg5S1NBOUlGeHpkVzFmZTJrOU1YMWViaUF0WEd4dlp5QlFLRnh0WVhSb1ltWjdlWDFlZXlocEtYMGdYRzFwWkNCY2JXRjBhR0ptZTNoOVhuc29hU2w5S1FvOUlGeHpkVzFmZTJrOU1YMWViaUJzS0Z4dFlYUm9ZbVo3ZVgxZWV5aHBLWDBzSUZ4b1lYUjdYRzFoZEdoaVpudDVmWDFlZXlocEtYMHBDbHhkIiwKCSJMYXRleEltZ0Jhc2U2NCIgOiAiaVZCT1J3MEtHZ29BQUFBTlNVaEVVZ0FBQ0JZQUFBRGxCQU1BQUFBZlgvdjZBQUFBTUZCTVZFWC8vLzhBQUFBQUFBQUFBQUFBQUFBQUFBQUFBQUFBQUFBQUFBQUFBQUFBQUFBQUFBQUFBQUFBQUFBQUFBQUFBQUF2M2FCN0FBQUFEM1JTVGxNQUlrUXlFTjEyaWUvTlZKbXJ1MlptMTlYVkFBQUFDWEJJV1hNQUFBN0VBQUFPeEFHVkt3NGJBQUFnQUVsRVFWUjRBZTE5Zll4bHlWWGY3ZTQzM1QzOU9aallqRFlTcjBWRVFraElUellvQVVXb1gyRFhyQkhzRzZPZFpEY29lUjJKQ0tJSTlSQUZaR0pGYjVKNFNXOEV2TEhrUlY2UTlSckpEdmtqb3NjU2lNVGU1RFVLaVhBQzlNakN5aXAyOUZvaXdVSCtvOGNmWS9mczdtemxWTjFiVmFmdXJmdFJ0K3JPKytoenBabFh0ejVPbmZyOVRwMWJYL2QyRk5IVkdBSS84L0IzdU95LytkR0xYNzNSV0NVa3VGRUVpTU5HNGIwc3dwOTlOR2Izb3VqNzJOLzdyK3p0eTlMb09Xc25jVGhuaEU2b09lUDlOZmFOYUpuOVpoVDEyY21FbEtCcXZSQWdEcjNnbzhJeEFvc3dGbUNzYy9waHVMM0t2a0t3ekNBQ3hPRU1ramFGS205K09Zb0c3RXVQdVdvck5FbVlRb2JLVlNJT3l6R2lIT1VJdE8veWNjSGdQcys1eFI2V0Y2QWNVNGNBY1RoMWxNeWtRdjM5cU1YWVJZY3J2OHpZVExiaHNpdE5IRjUyQ3dqVC90NjFhSkVsNndUcjdDS01VSkx5UkJFZ0RwOG8zUE5hV1F0bUJTdU1pU2xDdE1rZXpXczc1N2xkeE9FOHMvdmsycmJ3ODN6N2dGMFROYTdTMnVHVFF6NWNUY1JoT0N3dnU2UnQ2UUxhN0ozTGpzV3N0cDg0bkZYbXBrdnZQZlptck5BQmd3MUd1bVlSQWVKd0ZsbWJQcDBQMk5kaXBjYnN6dlJwUnhwVlFZQTRySUlTNVNsRFlNeHV4bGtZZnpHQnJsbEVnRGljUmRhbVQyZnBBcllZdXpGOTJwRkdWUkFnRHF1Z1JIbEtFRmhnN0VoazJhVGpCU1ZRVFcweWNUaTExTXlVWWpBYzZBaUZ1L0MrSWwwemlRQnhPSk8wVFozU0cvSXRoSFAyVlRpSC9NTFVLVWdLbFNKQUhKWkNSQmtxSUxESzNvcHpEZmthNHZhRENrVW95NVFoUUJ4T0dTRXpxazQ3T1Y0QXJ5amRqcUxqK3pQYWpFdXRObkY0cWVrUDF2ano1SVFSdktWNExZckdPOEVFazZBbmhnQngrTVNnbnV1S1RwTVRSdXQ4M1dDSnZtQXdpMlFUaDdQSTJ2VHBQRWkrY2lpK2FuUWxPWTQ4ZldxU1JnVUlFSWNGNEZCU1ZRUmdtZUJJNUYzamE0ajlrNnJsS04vMElFQWNUZzhYczZ6Sm1qeGVFUFVlUlJ2MEFZTlo1Skk0bkVYV3BrL25MZlVCayt2c1k4bEhUYVpQUzlLb0NBSGlzQWdkU3F1TXdPLzlyc3o2Y3hlZmxVSDZuU2tFaU1PWm9vdVVKU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XVBeUlIQ2R1VjVmdlF5d3pGUWJpY09ab210cWxkMTFkUVhzN2FsdGk1TmlIYWZjdFRLM2FwVnlMelI1RGp2dVNwZVdhRUptYWFXWE9zT3hzeTlnYzBIUzRpK2thTC82L2xTRS8rMTNuS1JrdkhvdEZSSG1kdUljTmdGbUV6TER3RDIzVXZiY2ZjSCtQSUJ4L2k5U3JWaGtPNmtZMzl1dGkzVFgzLzJLcjB4citZbHoyQVNZVGNpMG9rZVJFb0dWMkJma0R2eWYrYVozL2NaUC9LY2U5aGgzWk5rWi9sM1A5Tk5vOSt1QjJ6Tkt1NXRva2UwSHJrT0ltelNIVFlEWmhNd21zSjhybWNPNG01OFZOK29IZnYwTjVRN2VMTTQ2RTZtbm1YNEtIZlYyVU5VM3N1NG0ydjFHMENxa3NBbHoyQVNZVGNpVWNORnZEZ0xQeFgzOHl6bkpPdnFIZml2eEJvOTAzS3lHMXRrTnJmcjNQdTZJbS9OM2RGeUEwQWh0dUN3Ti8waEkzR0puQVNSblJFeVd3eWJBYkVKbUJqYUtTQ0d3RnZmd2g2bG8yKzE3ZTNGZTFJOXMyV1lnN2dCMSt3WEdUb1RLNjBGWERKWnh0Mi9MM1pkUkl5c0drK1d3Q1RDYmtEa0RkamxwRlVkeEI3OVhRWStsRDRpOEp4V3lUbldXTlhaZjY3Zk81RjBQUGNsMWVzM1E4V05VY01TU3V5dDRRSUl5ZUFZbnlXRVRZRFloMHhQaVMxSDhTdXdMcXEwQy9DVFAvTFZaeCtXNWk0NXV3aWFUVC9DOUtvTWpYYkF3MUJwOENLV1BXVElRV1dJM1VYU3c0Q1E1YkFMTUptUUdBM3VPQmNFWVdWelhLcld4RDNtYldRQ3JWSDJZVEtkb2lnQnJobThsVXRjREx2TnZTQWNqWk84eU9ld2FoZDZ0RVBJbnlXRVRZRFloTTR6cHpMbVU4OWdYM0szVXpOYUlzWXRLT2FjMzA1cjVjSDVLZXNFV0sxOUJyZHFxWTJPTXNmQnJzbHlYeWRwa1RKRGZ5WEhZQkpoTnlBd0M4OXdMMlloOVFjV24vZUtBc2FQWnhtUTFyd0Y5UE1mM2ErTWdaODYxSWhjbi9NU25TMCtPd3liQWJFSm1Hakc2dHlMUWk1M0JqalV4RS9rK3hxb05JVElscHlYaTNIaG1JNjI2d1ZiMnRzeWhoNjZqeFVJdVVHcTVFK093Q1RDYmtLbWhvbEFCQW51eEw4Q0xYUVc1bzlPR3pMbW96cUJwdmJ3NSswYXdoL2FWM0tXSDAzQmpEd3pLeERoc0Fzd21aR0t3S0p5THdITHNDNm9hNllyY0xNOFZPTjBKYTdrYklZdkJGZ3lPV1NjSGhOMW1GZ3dteFdFVFlEWWhNNGNOaWs0ak1JNmR3WDQ2UHVmK05OZlFjd3BNVi9UVi9LZi9RRzRwK0dvOHpIV3NxMnBMd2JjT3MveUVPR3dDekNaa21tQTFlYmYybzNXbGYrQmV2WkxYeitxVnM1Wkt6ckJXbmNsdUJqNjViOVdwYm1RNUZWMWp1OCtvWjVTM1JlSklVMHVlSnpDa2k1dDFka2RHTHZ5U0RBWDRiWVREWnNBc2EyMDFnb0wyZ0RLVkhOS3pyNlJWTGN3ZVZNMXA1cnVTKytBeDgxVzZXNHpIQmZnRVRtRzUzcDNDNUlrbWxsTnhrRDlLUDg0N2h1eEkwM0wrWkdPTjZXUEl2ZnZob0dxRXcyYkFMR3QwTllLQzlvQXlsYXFuYjlSZWYyN2x6bDFMYW0vMVBsS1N3eVc1SHp1RGs0cGwydmlzVHNVeVR5aGJCU3FHZUJ2aHV3NS9HV25XelJuQXU5SjBGVzhqTEw3eHlyNnVvNldPTmtYUnM0ODZPc0UzMUFDSHpZQloydEJxQklYdEFhVktWYzB3MXE2K2FwRWszMEwrQTZSRTB2V0huWkljRHNsWFkxOVF0WXV2NE43a1VNMFR5RnFCQ3RRWm94OWhyekgwUWFPcmVnQnY2T3BLMHpieUthM3hvK0hEYTFyY1VNOURGZ1l2NkhqZlVBTWNOZ05tcXFHYk4xSVJVVVdDSEh2QXd0UC85b09mZWZFa1hWbmcrNnY1RTlDeW1seU5UTXRiWWdIdHlPME1heFFOTXZ4cHhYSkNVMFBGSXROYmlxM2VTVFJFNzJDdjV3elRYR25hUlZ1S3o3NGRYY1VuTWtabzVYVXZvRVAzNUhEaE83LzQrcXNtcnhYc3VnNllLUU1acDVlcHFzcDA3QUc3NG5sM2txcmQ3WFlURHRxaDYrS2xUM1ZTQWs3RmtiMnRpNWRmZXUyMTF6NEcvMTY3ZFlqY1F4ei9xaEVuSlZpTmJIQjRDd25haDd3cnNReUlmZlZRbnBNOVJqWXN4ZFgrUFk1YmVMT2lnSU9UaWhsMXRoQlU2TytwQ0hWZi90V1BhL2x4S0tZaUhXdmNMNk1KK3lZd04wS25FSEVhTG1TbENXZEloUS9RdXNQNGRyVE8wQ2xFbkxhR25VUktodk90RjRjTHNaVWJQcjRoTU0yR3dhdGhScVZSaEVrb0pNaXRCNFF3d0M1eUJISHc0Wm5Sbk9SWTZaYVpUK2ZSOFRwT0NyQWFXVXlMTExZUGVaT3ZXSWtvNlF0V2t0ZnVwU2l2WDNoeGwxOXZWUlN5dUZNeG84NFdnSXBXckNUKy8rL3JDbmlveWduZlRUUXRPd2ZuTjBhN0ltczU3MTFaYVRLck51N0dlbmx5QytaVG0xanNNYW92NnI5dGxQTzY4ZUl3K1FRQ1ZxQXBNSEVkSFA3MDBiWEtCTG4xZ0cvNTlCQXM1OFNzM2ZGdTY0Ti9JSjVIanovTnI5Yy9DZ0l2enJDTTNYalE5NlI5UVpSN09nc3JWelhjZzJiQmRWUTF2M08rRUZSODhmWC9MZnprNXdVVm4rRmhjMXN1b2FKUXVTdG9UNkIzRGVZN2FHNi9rSE9NeXRVWDlKaFM0UXI0N2xYc1pOdllIdlBQSnlvQjFRTTl6bUJkRHYva2cwUEdqS0ZtVTJBYURkcGtidzB1eklGQmRZSWNlMERyMU5jWGNOVkgwUDg3U1J1K0ZUQjdMRzhncmpXSWw5eTJEdUVDS3ZnRm9iTWtPemUyNURvOFVuRXlZRFd5RncxQis1QVhqUXNPMVpmNjJ1bkJsUlJhNTdjZDZ5Z0hIWFZFbEpVSlFnVi8rTW5EMGd0L0NqZC9oS3FWVktDb2JIQmJyL0Z2d2NZc1RMUFBkQ2F6TjZoNEswMHFOUnRnZW5IMS9INFV0ZkZ4ZzIwOEwxaElQeFN6c3FySGVISUlEek14MlUwcWJBeE1vMEZqZHZZc1V5WXRrcW9UNU5vRHVpRjh3UUZEQzA1cjBMblJ1cDJ4TU5RRDYweTVWL0FXdno1Z0YvL2t6eGdZSkRlNVJuWXVCQ2tIRkxYKy9CaW8rbU1zWkZrYnRVMjBXMXd5cWpFZURHNFN5bk9Ib0lLZnRkMVhWZjA3eHZEcW0wR0Z5cFFLZERWc1YyQWFEMjRXQmdmeVloY3laUHptMG1Ua1VqY3Q1QXQ2UjFIVVI5T1NhTnZZcXpqUVhrTVZyeHZ3NUJDbUNYZy9yREV3Y2ZNMmVKVmo4eXV4MVFseTdRR3JJWHpCS2NOc1hqY3M4QnpiMHA3b3dzaGFSY1BoMlpOZUxFMEF5VFd5NUNYVXV4bzQ4QTdtV0NvYVlEZXVNOVlMUVJQNWRidGU2VXFsUWxEQmNkRjlsNjk0SWJkc1VKR24wcDUrTG5mdjhQRTdQclhGOU9BZWw4K2xDV2ZTNFNVOXZHaHg1ekxBcDU2MzBSeUZWeDhRY1Q4T3djMCswRzJJR2dNVDFSR2Q4dm5CaGprd2NDRElzUWZBNTU5T2NPMjF3bUJ5ZDNSQnZzNXlUOTdpc3lOcU1KOGFhc1BXNzc3TWIvN21HbGtMcW9STDkzYndKL0ZjUkFzNFR6c0huZVFlZWs3VVp6d1ozSVVVbHdoQkJmZ1QvT2creHV1ZEpoVjV1dXpwanZudS9TamF4V3Y4MEdzN3RuSzVOTmt5UjlHUzlpOExmenVDTHlleEk1MXgxZGkzM01wN1N1Z0MxVU4rSE1LSy9sMWRWM05nNmpyQUN3aFAzamNHQmc0RU9mWUE2SWNucVBaYVFlaUhocEFoZXM1dkdOUkdQZEdsVWtQdEEvMmNTTldmYjJSN1FwRHU3WmFPZEFWemx4THNmTHNVMTZkbkpjNFNTZ3VFb0tMTmpPVTlFS2toU2xHUm84K3VRU1c4Z1kwZmhyMGd2bURSMEJFc0hvODJycVFNSm1Vck9WcFhpdmJqY05zWUZUWUhKbXJLYWJ6d3RtVU1EQndJY3V3QklReVFUOFRPVUJNT2tFSHU2U0VDejdFSFdlRzZqWEx6NWFuVVFFR2w1dnVDWkxsUXJwT0J6V1ptbG12R0kwM0pyQm1BUnZIcmZzM2lGWXFGb09MY0hCN3g1WU1UV1hXS0NobWQrajNXQlNBRjlpbFBVSVlobW9DZzZIeWFVQ1lkWEROOVFkZTR2V29hd3pFZU0yZ1I5VUplSE80eGRDb0NEUGxlQlIzcWdLbkZia2pzai9IQXdFR21ZdzhJWVlEbUpEV0tqc0VDWll2RzVwTWs2Y0xHOGdDb2NDYXpwMzRMakd3SWxXaWZBKzRvNjA5NmVMaWNrdXg4QzFyeVN4L0tjNVpRVmlBRUZhY21Ebnk2cHA3cktTcHkxREVmTzREckRzcll5TGpnM0poNXBjWUZWL0RzRTJsU0srakZJVGdTVkdsellPcEtyc3NwOE5KZ1g4ZTZFT1RXQTBJWVlHcVNLaDcrTzdIeVMzanJtRWNOZVljeW4rRjlocGVuNG5MSi93VytJSm44bmNVNTkyeis1Q0J2R2NLb28rSk5za0toaDl3VnkxWFBGb0tLZ2JGeUF6Tnp2Zmlkb2NLdTJhNHg5TG5LREg4NndOMUJseStnU1dmU29VV1Q4S0hSM1ZlMTgrSWxsa042WHk4T3gzZ20yeUNZR3FlbE14bCtqd3pBcnd0QmJqMGdoQUcyNFVRQlVoYTBWVDF6TTczMkEzbjVoU1lKWUsvWlIzb2lyc0RJa3BOZ1NkR2VNYzVNU25jTkk4TWExZ256VnNGMXMwN1pTbVVDVU1GWGJ1Nmp5dmlidW5KSk5VTUZ5b2VDYUdrS1l0dG9lUlp1dy9nQ3RIWUlNa0ZuWkEyd2MvQUFhUU9URk1NWjRhUWFZUjhPOFVvMUhKVTBoclo1cXRRQk0wK1dqSGVSNmRZREFoZ2diSytZenZzWUxIQS9WaDF0aHNZUmZBWUxGMElTVnYzTzRyVHMvd1crZ0I5d2dpdGVKWUJaaXFXUGJnUmRNRWpPc0w2ZDFUSlFUQUFxK01yTlBsS0hPMHc1cThsUWdmS2hZTmRZY2UyYmZqcW5ZeGJSaEVUTFlBcy9ZVk1uR0ZMbkN5SllDRHFTNWZ4L1BUaUVSeFk2WHRBZ21HV3RkQ0hJclFjRU1FQ2dDL2Z0S0RyUUZubGcrSHplekNFa3lpNHNtbDB3UllCblJ1NlFJUUlmd3E5N1hBaDRvMnRDbVBIZm9tRnpSbEtkbTZHb0w5OXgxWkdKeXdTZ2dxL2MzRUF5dWVlVnZpQkxCY3FvZzl1R1Z6VzIvcVBJbk55cFFrVTBxVXdvWUlneFR6Q0FMekM5K3E3aG01Q1FXc0g2SEFLVUQzU1ZEWUtwSzdHSFRJQ0tDWExyQVFFTWtKOGlSakJ4VjY1MmpIdVpQdHFHUkxqdXlZYUN2MVdiQVRKTy9SWVpHUlRrRjNmV0VIeFRsVUVCcTRkQTZXN0J0cWl2d0R1NWljdmtEa0FGck53WU0zcnVHeVF5V1NveUd2QUlmTnc5MmZyL3hMVWtad1B2SXlRbkdOYmVMNVZweThYekpHSTdLT0QxT1RTUEZ6UUlwZ1FpNzllSklLY2VFTUFBMDVOVTdoc1NGNEJPbU1tbThXRXNYR3E4QlkvM0k1bVcrUzN5QldMNEViOElBVEtVYjhFeXhwbFJDVTUxRFNlYVovWXVYZVhrNVE5QVJUdTFjc045UXpLeXNsQmhWV1FUNys5dmlFbEJUL29DL09vOExseElFODZZaEkxRitGTytxc05mVVlvdi9HMERIbU84eEpqa3FmOVRuOE50dkt6UkpKaGxqWE1peUtrSEJEREE5Q1NWKzRha3c2eWJTMCtpbVdOSVJ1OHlqV3lyZmhLUFFpTURUODJ2KzN3ZzhraVdNSDdQVStOTkk5SDlobzkzNExLNkhYZHBtUklCcURqWFV3SWh2ZzNxM293cnNsR1JVUUVpVnZCOHI4dTNnWmFVOTl2U0x0d29Xa2lUa1RPKzZhT0pESnhnQUVEM0VpMzVkRy9IS0xFbGJjbUlyWDFUbThNOXZMdmFKSmhsVFhNaXlLa0hCRERBOUNTVis0WmtrcnB0TVo0dUpNTjFFcmNaVnJyenB3aUY2d1h3QnFRUTlQVUlLbFNQRlFQSk5yWnJJNlhXVGJKQ0lRZmR0V1FVRkFwQUJWZzZXcFVWNnloeUxkRkdoVTBaNDlsL3pNVnR5SjBJK09qSTEyeEZpbW15bE1EUGZsamV2QUhlL0V4bUc1a0hVdmcyQTZRSHUycHplTUNRWWsyQ1dkWlVKNEtjZWtBQUErVHc0Z2FBU0xsK3NDc0RLRDBacGlVOUNrYXhSeWd4RlN4KzRPd0tYOEJ1N09YSnVDSjlVa3BzemR0a2hlS2lVN044U2JFQVZQUVU4bkZkUTBBb3FkVkdoVTJoRmg2bjlmbjRuYitpRkY5NUIzK0thWktsOVc5WFBna2dhb1ZQUThRclNuRjZMNzJIMkpQZVRKZjNDTlhtMERoZTBDU1laWTF6SXNpcEI3Z1k0T0xQdmZSSmk2YmQxQ1MxRFFaNE84N1h0eTBDanlGZFRSSUtwd2dsRDV4a2graUZubVVtSXVyZk1NODlXSFIzaTRKbkE3L3V1cFdxbXR1ZkN2NWxvL3VvT2o1YmsyZlhyRlNndkNvNFZGTUN2aU1FYlIyZnlUVDh6VklaeDM5ZGZRSCtEdkl5bjk5dHFxR0g4V1ZQVWNlcDBTUmNiYTF3WFE0MWtsQnRrMkNXdHNxRklLY2VrRExBNXovVGUrVi8zakRWK2RiUERSNytZU2VLdG5yUWcxTnBQT2V4bWhMRTVVWnF1U0FhU3FjUXA4VC9KeWNHaGRFV1R4SEtqQXdVaWkrd1dOc0ZReEJiZE8yNFpJVkNkcS9hY3V3Ri9hbmd4d24ya1hEdUxHOG05NWlLM2lILzl1U3RGd2ZKTTVqQkZ5UmZmWEhRRVZrUDBGaVluMnRaMW1zeHU2bTV2S3pLNWd1dVh2RFBVc3JQV0s3eEt1QTdsN0dmV1VaekRYSHc2RUFSdUppWlZaNWJ4cGF5NGhxL05UbUU4WVJhN3VZYjQ3ZFYxYUhCNUlLRHlYVHFBYVlCL2lsMFkrancvMVExRkFMZko3cmIyNTNXOEsyZFoyM1B4SkVCRTMrZFJVM2ZyWVAzNU1TZ2VCU0FYOWpCbGFYQ05pTkRXZHBDTlRYR1FDbHhFQWk4a1luMGlKQm5XSGM4Wk9RWDlhZUM5MzJzRzR6WTFKNHVwcUtYNENhUERpVzNIYUZibTUySlgvN2ZKc3dSUnZvTENLUDArRDNKYUtNSldwTmNaNUFyNFR4WkIxeFFoeUVoYVh3UnJUL3NRRUJjNk84bUpURjc1aEpJRWx2N3B5YUhjTHdBclpVMENTWnZXVTlpSjUxMWZOOFJyWFloeUtrSEdBYjQ3ZXpSLzRsYWY5bDR1TURLNEgvcC9NQXArL3Azdk5XQlJWNEVpRkFzVnZ5QkRNTXZOOGl6K0I2ZStyYStlS3BiZHNvWHF2TXZtNUdoM01uU0EvYllLQldDU2hNenV2YmRicXg1d1dwbmJkRVJmQm9jVGFOclVaRmV1Um5wRThnR0ZiMjRHZUJFWTNXVDI0NjR3Myt1cjlWN05INFVSL08wUVE1Wk5wcUtmRUUwUkdmV24yVWZZeDhSTmZQL3NuOVBjUnM3RHBXdmZxQWVoekNjdUtucWJCUk1Ya3M0Z2x4NkFEYkFEZlpRZE4wZlRuNjVWZ3M5OXEvZ0Ivd0xYK05MSFVubEdjUTQ0SzRJeGY4ZGF3T0V0eEpSZ2dycVNRSThMalRDS2wwSGJFYW1VK05UVGFEWmJSeUh3ejNVdTNCODNYRHltaVd5NUxxU0xPWDhxZWlhMzQvakQrT3pwQ0tEaW84ZURpQUp2anY1U3B3cWJsaXlKcnFGL2YzeUc3OTRsRWpnUm1EZnJyRk81VFlQNDBvdXhHY3NvZmVJSzVsdm5LTjVTUFJUaC85TFZSSHRxWUdNakx1Q0Z6TmxwTWR2UFE2MzhWNXlvMkR5cG9VanlLVUhJQU5zRFdYUFFXK1JQc2N1cm5IdGRobW5jYzh5UitBV2h6b2paLzJJbDRCcjA3NDNuQmdHVEJKS3BnaFdJNHRGeC84blhtVWZ4K0d3T01lQ0kzekRRMkhSeHFUY1Y2UXE3MDhGdUdHOGxyR3JEeDJtcVJBVXZLMnEvaGJHL201SDNnM2txV1VaSVgvWDgxYnhjbHkyR0xZbFE0bUZFV08vY2tOS1dzMUZjSlR4cy9GNUoxa3l3Rzh0RHZlMFZXZnNPaXlZY1F0RHlYVHBBY2dBMzYwY01IVHZzd1QwWGpKQ2c2bkNDVHdaZmphSlJqK3BTV3Fmc1g4cFUxTkh6V1YwQkhiQnIydHdTQ2huMUpsa3pURXlKWWdQVitBeTl0UlZJZ1JHWWRlZG9xZ3Q2c3V2RUZmdUd2YW5ZbVNzM01EVDYySkhLcEdtWXNnYklydzh6d0dFZDJUT0tQZDdvMTFqTVVMbHo5OUg2UE5LenVLTVkreW1jci9LMmNyTzk4QytVRlVCZ20ydVZZSFJXS3M0d0FnMUNtWlMvWkRyNkUrUVN3OUFCdGpUNC9XK3BBU1dUTzRJNWFEWG9YVlVESmM1U2YxMi9JVzk3Wnl1dnNyYkNYdHpZSUkzc2FoTXVNd1h3S1NGWDJnWHpCUnhZQnZWdHA3K3RyeExZVytLMFhkOEVGUlVvYzdwSHZLbm9vZVBGeXpDM1QybFJab0tHRUtnNUt1WXFGVTFybE9sNDhBQkh4cmFyanlhK0NtMHhHeWdSNStnb29NMzBRMEtMbWNIbm1DQ1dWcWVPSWRqYkdTTmdwbWdFWWdnYXc5QWdPT2dOa0FnVG1GK1JVNGV1OHBnQmhnTUxBR3lLQnRwL1Yvb21Ec3F0WjF6MWtjTWdHQW5Fb2I0TjFSbVd5RFB5RlJlVUo5Zkp5ckNEQnpiSEZneXNZaExtdi9ualk2MTFGRmNJSzlDbmRFOTVFMEYzOEc1Syt0OXZzZllqOG9iUHFBeDI4WTl1RjRZMk5OQlBraTRxY3ZoMENCdi9KVkwwNURYSXF6cWdCbUQvK01jOTcyYU5RaHd2enRZQ3hGKzRoemlSMXl6WUNadERVU1F0UWRrNEl3anRBR2VJN1pncGhjYjFia2E0NTBpVjJISU9nYVl2a2xjVDM4SnVIKzhvMU4zODVhQVI5eEdHQnZpY2FNdXBrTzVSaWF6OE5NMGNPVThaV0I5QXhZbDB0ZHVYTWIydjJHdjZYTGlYbENrVjBldGVXcEdlbFBCQnkyZkZFeDg4MS81anhEK0xGSWtUWVdZeTZ2RmhiSGhUY2NXMEVEVUNocG1JTWtRektWSmRGbSs2d0txS1MvRnkyN0txUU8vUVZjL08yZUVFZWtaeWhFSG56U0hvQVN5c1ViQlROb2FpQ0JyRDhqQUdVY29BNFNIQ21xdHZCa3pkaFJuN0JzN2pVamFDS3hPWHo4bW5nSkpNbHFEUkFVZ21QU29zaWxDdnBFcGNhTzRhbHlyU3VOUFEyWHVPblpqb05WTmhkQ0RWT2MzUW9uejBVTW9JOVhyeHBzS3ZuS2pyNGZHR2RFTUZRS0VSRjlvRkFhd2U5R3hOYVNkOHl3djhBVmlQWWVQR25lWlBrTEFaYmZzYjZFc1dJWWtvTnp0akRwUG1rT1lxS0RkOUViQmxHME5RNUMxQjhncVVyL0tBRmZ3WEJNVzlXTGllMnFBZHBBM0VvY3M4bnJsOHg4M3hQZnpGdG1FamZCU040ejhtWnZjQjQ3TUtRWGRsUkhtNzdaYURqWGpQZTdPNDhiZTlCQ1JVOVNiQ3VWaFlkSHdZNS9xR05Wa3FBQStsWGRQblZUZE1rWUpTc3c0YjRwUTRMS1BlUzBua01INHJEZUlQTmViR0tvQ1BseXdHRVNlNGFGeWprRjNEbzNqQmJCS2xZSWlKSml5TFdGa3V2UUFaWUJkWXhRSGlweHhwWURKaEoxekkxMHFIQjh2ZUtCdmpkREl0blFuY3ZTNWphVE9MaHRGNDV0U1h5RG5qWmJIUDVld3pmaERLZWdsMXNPTTJXTW84ZDVVQUlXNVMrNFpLbmptWkYwNDZxWnN1MitiSkt6SUVXSzJ2Zmswd2ZPVXdkZ01hRXAxOGhYTHdCL09yNkNocWFvbXgvQlV1bnZBbmNOdHRXN0dhMnNVVE5tY01BUzU5QUJsZ09kR2EvY1NBb0RKRWwvQUo2bjNwZjZwMzFNOHNETFNra2ZZWFNNeWU1TnZaRW5lTWRRdXJwMXNZWWh4UWNJcUlCdFo4d3hyVmxBbXhwdUs0OVJMWXJpR0RCVXdEbFRMSG4xek1nOS92U1RWYzdta1hYUHhFUXN2b09tVVYvUHhYbllOOXpUMWFPWHlGcTNIRHNMN0FuY085OVJjbWV2WktKaThBbjZGSWNpbEJ5Z0RIQnRMTk9DVXhQeW9WenBINEpQVWZhRjg5cjhNWmlwTE1yYS9waUxzZ1FJakV3VUFyNzhEOWNObFB4YThuYmY1WWErdVV1eWVxQytud2tvU2NqSjVVekVxR0dobHFPQ2JEZ2s2RUR3eWRScWJmOXFYSnk1Wlp1MnlVQUZOMENqWVo4cFVBTk9CK0F5YkZDRis5NnpEdTlKVkpVTkdwWnM5cmxXZTBkZ2tIT0RqQlZsZkVCSk1XWDBZbWFJSHZNdStoLzduT3JLdStGY1pJRUJ6cHBPMms4WERzV0t4YjF2Q2dRTDhDVzk1aWdoUjQ5eHhBY0FKbDNYT3FKVW9XSlJLTXUxQzNXTXVLVWZVS3J2QTRvS0V4YkFYN2FPV0NsMndNL0Z0MzUwcTZVMUZyK0FBVFphS0VZZnRpT3V3blBHWUc5bU91cGRkNFZmNkYvaUNGaWdGbDJWTWNacnhOMHYyallxQm5NcW8rcndEemh3YXh3dWlSc0ZValJ0eDRJNzRyUWRCdkFlZ2RTUXVVbCtwRTBQU0FQbVd2NmlYMTgxZkVZbDcxN0Y2Nkk5eXVud1hDc1psc3Y4UDg0LzlDVjlRWUY2eHNBSWo0eGxnclBjT240dnk2eXd1WWY3ZmhDOEFTeERYamxsVi9sMHZ6cC85UHlYQmx3citJSG1RcDBhV2lqWlg2QzdQdndvb3BxNkRkRWMxL25SUEtuUEIyaUhmeXVIWHZYUVJNUENNdi9rZWk4ZUFjZzM0QW1jT3pRV2lSc0ZVU0Fua2ZBbmlQV0JiVUdENUw0VzNORUMrbmJtajFPQ3VSS3k2Z1pqN2NXd3Y4L0NJNDQ4TEpxbFp6RlFOUVh5QlVENDV1R1I5YlFhYW9Xb01Ga2ljejFGVmdSWVM0cWg5VTRJdkZVVXJOMUdXQ3ZFaXYzZ3luR2Nmdkd2cElkdlZvdTNXSXBjdDZMR096bzVQelBaSHIrNmtJdUxiWHI2SHMrYXZFdW5JSVV4cDMwUmlHd1ZUMVJPRUlONERWbnAyRTd6NHNLcExCS1FCOHBXS0haMEVJc1NtSWd5bUhvallCWG1ZVk9lSlF5UHJBREJPeTJLbVNnZnhCWDJoSkdnQWwzWHp1NUZ4UWV4ODBwMUZ0U3dUK0JtaFgvYS9WNjZaV1gycEtGcTVzZmdDc1dRakRsZjFMQXMrejVpNlJhM1V2WEZiNUF2NDM2NndUeTliSFVOSUZLWHZrK1FteGdXT0hFSTNRTWNMbWdWVGdSS0VJSmNlSUEyUUc5SU5wWWFZWW9pN1hqTFZnL1FUbll4Q1BhZEpxaW9Zd2hjQW9Yd3hHdndXdis0cDJUcXdhbmNST2tPdFVKOVhkN2RXMGFKQ3ZsUndIQkNGWmxYWktTNVlORnpYeEpsQU02L3pYYUV2NEpabFBGVmR4UThzQjVCY1pXVHk5N2xXbFRrMGp4ZFkxZ3NDZ3FsVkhYSWRQUWx5NlFIU0FQbVdLeklrYmxkQ3FlZFlQSzNiemRtcEw1eWtaaGF2ZFR0RCtJTHI4U29CREZuNGxWb0lFVlc1SUtGMUt3c0JacWxqZEdVbEtxWDdVdEVGdFhJcnNsQ3h5MUU3NGQ5UXNTN2Y1NHJLSmhUNkF2RjR3N2FWTFY4YzA0Z3ZjT053MjN6VU5BcW1CaU1FUVM0OVFCb2c5OTQ3V2cxWU80em5lREFKZlFHaTRlY2pPaFdGQ2llcEZzeGswVk51aUo1cmg4Tms5K0NjeTJJWEhTbGIvN3JzcnVwU1pTSHVmTkpyYTJWbEtxVDdVbkZjc0hLVDNRWkx4bE93ekxKcmpIOHJLSnJKVXVnTHdHUDc0ZVh3L001b2xodmh4dUdldVRadHNXc3hPQTBDcGxZNWhFeVhIaUFOa08reUhHazF0dVVFZlBWdHhuNDYrdjV4M3JPRCs1QjlYYzRNWmM1bjZlUUF2Z0NxdmlrRUpzZkk3bXZwTXJTTjNyZVNjYzM3dk9JQUFCTnlTVVJCVkFGK3g0YmZEQ0JRaVBDbFlsU3djaE5acU9CdW5MdmpzWFY2NWRLcUlsL1E2dkZxZk9acWF2bmFSYVhTdkdNWERnL01GellhQlZOckhvSWdseDRnRFpEdkl4eHBOY0FYeE8vc0hkeE92bjBLOHhiYlZUaEo3VnNIN2tKTUFGOXdMR2MxeVRHeTFBNEpyNmFiakJ4TXpUMitYeUFFd1RwclpoUE9yS0hXblM4VnZZS1ZtOGhHeFFBNFp4MTRRdVp3VzdrVlJiNEFXdFhuOVZnOGRUWDVNQXM5eWVaOHNoeU9rMUZ5b2tlallLSzJCaURJM2dOUUhTZ29EWkRQNnM1MC9MWWN3TU9Ic3Qvek9mWXkveWE2OWVwQ09Xc0NqenpPWHpNNjVmYmhOVWNBRzVZOWNwY0xrNTRCYTJOOVN5dlpUNHJMbVA5YjNBa1dsNFNQN2V2aWxweE9VWjVVRks3Y1dLazQ1NDIvdldIMWwwNmFGL2tDK0dxdStmcXRrMlRJRER6ZnpwUjV3aHltenJMWjdEb1ltS2l0QVdSYWV3Q3FBZ2VsQWZJL2lJb2dieWRyY1V2V25XRWs0RmdPSUZDY0NoYThQSDNLN2RETEY4Q0k1Q1NwaVcrSXduVlRWU3dENlJmTlJmeHVuTnYyZi9uM0MwQUN1TTNxRzRwU2t3cS9ubFFVcnR4RU5pcGdVWWl4TytrWGt5cG9tczVTNEF0Z0luY1BKaWh3bmFWTFZieUgzYUpzMFNmTElURE9IenNyKzRuS2pZS1oxTUYvQWhCazdRR29DaHhVQmdoOG9XRWNkUEU3UE51eWRkc2VDWUJpK1EvVGJ0NHFRL0lGWXk5ZklGK3I1c29Nd2Rac3JzWDZWUmV2ZDkraE1sZ011NHNRQ0JiMHBLSnc1UVptUzluTkF1RkMzeGxoM3VzMXBzQVhISEMvcVUvTjFKQVBQbTRuVSt6SmNnaUxhZndvVzF2UzNpaVlxSzBCQ0xMMkFGUUZEaW9EQkU5N1J5ZjBrNGZ1ZXY0RUlNN2NLNXFrcHI4THArWEg3eVA0K0FJWWVPbzMzZHJnQ2VBNlFoV0lvTXZYM3RKbDgrNWhNY3kyWlpHWHZYcThKeFdGS3pkd0RqVUxOcDlWc0F0YlY2dXV0TWlaN3d1Z0kvTU8xT01WWFhPVW1tU0hqbGl6Wkg1OWpoeUNMN3NEd2c3dUpSSWJCUk5wSFlBZ2x4NmdEQkFDNkdqVk1DRmdvNFNINGtucUZmWUl0Y3dJbm9KMVdNelR5RlA0YmxJYkR4M0ZpcXZSZ0ZqUXFJSGpxd0FVZjBpRXZ6eXA2QUtnK1VwWnFSaEJFWmUzclBMRTUvdUNYZmF3QTZYRXZpTGZtNjV4d1hpblJxbmlJbzRjd2xqOUJBUU9qeEtwallLWjFDRisvQWx5NlFIS0FHRmFwZ2Y3c0Y0VFAwYlcxWndjcTZqRHhaUFVUWmE3M09EdEMzckdwRjJJeTNxZXNXVU5RU3RmTHdSVjdkUXJXVkxLazRyam9wVWJHS1picU9nS1gvQm1pVjdseWJtK0FPeElITVRnSzlOMXQzZHovc2hHdVZZRk9SdzViTWZQSGRaSlJJWUg4eTk5WWNlbXJqOUJMajFBR1dDRTkwMWdvaElQRXBiemR3S0U3bnhHczI5cmhZaUQ0VjBuSnhIWWtQNG1Kd2VQempVeStOeUcwYzM1QUJtdTJ5bFpBKyt0ODVSQS92Nm9XRWZLeFB0SGVGTFJ4ODQ4bzQyVml2aGd4czFNWnRlSVhKcGd1ZitHRUhiTTJaRkRiRGZ4cStYRFJ6ZUI3aHp1aW1hc3FVRnVjRENoRzJXWGM2QlYvZ1M1OUFCdGdNRGJtUVMxTGVmZTROaC9Xa2JhZm9zbnFmQTRpRTBoVzlUWEY1eWJzMGp4NE1FckNLSkdtTUVjWmF2Mml3R3J2dTBuSWErMEp4VzlUUE54UlZZcWdGMjR6bkMrV3VFOFg5RHF5UU1tOFNwWUxlSGRrc2RSRGFHdUhFSitxR1ZUalp1RGc3a0xOQnhaR3VKTmtGTVBnS25RM1ZnSmFLQ2FCdytWbXhveTl2SXQrQVBkWC9qdFg3UG9Dc3ZUaGJPNWZFTTdoWUxsRGovUHlQaStuanhjRUt0MXdPV3hpNDZoSk9TNlprVDQzNERJU2h1UE5XcnlvNko0NVNibno4eU9PV1kxVkUwVnlhUHBmWnAvd2ZkT3FseWwyejF0bHBYeWwyZHk1bkJQR0hsWGRRLzczK3oxQUpPamszUkRVMzBQbVVLUVV3L1kxbVB0WTNWUUZMejRTYUlUd0NDdngwZEpIUHFCTGxpMDZ6aFdjbEFaRVJTMmtWM2FUbVhMTWJMV1UzM1k0Ly9qRHNvTkQxVituYUNvS05vS1llaUd4TVkyRktFV1B5cGczR3JNbWt5MStVbmprM1FVLy91WWhST0xiQUY3akoybTFsOGZ3S2NPa3hLQ0g5Mlo3SEtzc1phdksxanpWWTkwM2hUdUNsOXdjRjlWRVJyTUh2QmdCY2VYSUtjZWNLRGZKMTBjc1BmSHJUMVZ3NEw0QzR5Z0tiOHViaXN3a2dCZk9rdzlpNDBzZmJFWFkwVEJrWTFEdUlSQXhrUDNVc240MW1aazE1T3l2T3I5T1BOMUpmQUNRdnp2UXNkWGdDTjFVbFR5QzZQZW92YW1jcnZkK2xGeERIaDhxS0JDS3hXOGg2TGRvNExpaFVsV21tS0drNDJjRDhTa0hSNytmS0VnVytLcHpZblpNbGFOYytjUTloVDVSN1IyVkEyaHdSd0RXR29Hb21xQmdDOUIxWHZBbi8zMEc1eXhYL2owYjRyNjM1MnNBLzVGUEhrQkMxVlgvQ2ZaRTExYlgzejlEMFRLNDkvLzdSL0grcVB3cnMzYjhVTXg2RHBCK2ROQm01RzFVZG5FT2UyaEtEeHJ0bnk4SzEyRDR6MVloVDdWNEZpMk1Mc1hGYzkvOFBmSEFvSXYvSStmN2VSVVk2V0MrL0tNZzg4UlVCQmRSTk1EVWE0djFJUC9yQlpmSUpwLzR1eXNNTjA1MFoxREdHbmZpRGJRM0RBMG1PZUFqSFdRN0V0UTlSNndLeGxLeGlmL2o3RlBmZmRULzVDeDMxVUEvK0JBNXVHL3VCL2dMbTNPM1ZWaEdQYStxVzlrQ0JjRW1TY3kzdkpiWkdSY254SmZzQmZpb1dlb05XcHFROUdMQ3RCS1hXZUd2dnJHU2dVL0JOVFJlZXFHaW1qeTlRWFFEd05vaUZzMmN1ZndnTjF0NFcrMWhnWVQzTk9GL1Z5N0owSFZlOER1eGVHdDExNjdkVGlRY3hWd0EvejZIUVhkT3J2NEIvem1tYjhsL2tJZlhodFlabEFhVmhWdnZYZ29QbkdneXFDQWRZaXl6bml0OFhYcnNJWXZPSHhabEgvMXhZSDBCUmR4RE1pRVNPMndnRUtrVElBZ1RNcnozSjZuZEM4cURwaUE1RlZnVWh6dHNlbGlwUUkrUUdZM1FadUUvRGlyTDdoNCtTVnVXb2t2aUMzdHhZSHp1R0NaUGNxdnVFNUtIUTdoa0dzUG41c01EdVkvZXZqajltWjZFdVRUQTk3em1jSExuOTlSRU1QVVNnOFJudStwQjdIS1VCSlk5Rnk4c3hsWlNaVTRlUng2ZUhsY2Q1TWNhMVV4L0VTb2FOc21jUlVWMU5rOGFkS0NMS0hOME42M0ZvZnZIVDdhUjhyWjdkb1BUTHN2OEpNSks4Wm5TRzJ2b1BuNUt4amN1eTQwRGZ6TzZQa1pHV3l6ZGJ5YW55N3N2Qm1WRnVCeDN3d1ZBVjVNZ2piNTBWUU1TdGZaNW9ybGhlSFFhdGRlWUxiUWNnUnFnWmRNK0JPMjRYckFnYmxOTlhMMjBmM0NLUUJxc3ozb1oyVEw5dlVZZTFWVllwOHIzcmFySXFKMm5rYW9BRnU1VVZzalhkQ1BKaTNIRmpxb2VWelJKb3ZIaGVIUVp0ZCtZQzVaMXc3OVpNSWhXYXZVUEd5SzR0T2FyREs3ODhxWDBmVjdPY2pQeUs0WWE1MzVTbFpPYVhCRHNVeUhacWhZRHpNWjk2T3B1T205SU41SzF4R0dRNXRkKzRHNVpsMUo4Wk1KbndqWGkyY2FnbHFodGRSMEgxWVNIZVZzMkRZU3FzdndNN0oyNEtWRDk4Mm82aTB0eXhtV2loLzZaOWRFaFYxNVJyaXMrdUowUDVvS1pTK0U4VmFxamtBY1lyc09BK2E2OFIzdk1ES2pnRDFnSlRVT2dPVlVCV3ExZ0NlVmZrWTI4bHVzeUxSd2hNOWRaRktialFoS0JmQVl2d3JUTitlQWRadmdSMU5ocmV0aHZKV3FJeENIeUs0RGdia2FiN2pFaWdhU0NSK1UybEV0OXd5a3QwN2c1SU9yeEpIWEVNL0x5Rm9wVCthcWVqby9iRVpaeDNIcGZJM2NCNldDSDJiWUJ6Vmg0bkVXUWxzdm1vb1Y2UHAvZFFsWEVJeERiZGVCd055N2kvUU1KRE5rRDBqdjdXYi8zaXZTM3g3MDQ5TEx5RmJDVFpaRTI0Q2dlL1pHUG9IWW9GVEE1ckJZeDFrcGZKbWtlcXU4YUNxdXB1LzFMTW5JRHNhaHR1dEFZSTdPa0xLQlpJYnNBZkI5azNoZW1haDUxWDFaMGs4ZEx5UHIrdTFoSUdwRU1NeG1WRnBxMWZ1Z1ZJQXJFSDZ5SFdnQTdrVlRJUUt0SUdlaFZCWGhPTlIySFFiTTFrQXBDWUV3TXVFdDRoTXMxUzg4TklWWmoyR1gxTkR6T2RqbVpXVDljSHVydkkyd0dmVkNTVnViVEE1SXhRSTNOYjVVbFpKWlczMHZtZ3ByWFFsN3VpQWdoOUt1QTRHNWpyOWxFa2htRkxRSDdCa0hDaFpjUHBJaUtkNzFXYjd3TWJJRlEzZXBUdjFmMkl3eUJra0ZrbjV3dnlDeFpsSklLcmd2Z0dQbkt5elFPNWMrTkJYRDBRNnpvQ0VyQ2NpaHN1c3dZTFkvSkhYa3YyRmtodTBCc0ZpNHIzWDhuanFMY2V2c2pwYmdHdkl4c3F0aGR4UmROcVA2SjY0TkxjOGZrb29oMk5yTkNGNUdNUGF4eW5YSXkrRkRVNTdNT0g3NHFEamRMVFVraDhxdXc0QTVQTU5OQ1NNemNBK0FWeU02VWtsWWd6MlJZWWZmbnNmUkp4OGpPdy8wMEV1YU9xcStvZGp5R1FybElodVFpblB3QlRjaU9GSitsRnViVTRJUFRZVVZiUlYra3FHd3FDMHhLSWZTcm9PQXVXNGU0Z3NpTXdyY0F4YmdhMmZKeUJoZVRYclRCbkJaWE50akpkakR5RnFoSG5weCsyREh0L0tHNGdwK25iTU1uc3JwQWFtQUwyUjhwZlUzQnZYNHRDanNRWk5GR29ycUJ2V3FZVG1VZGgwRXpITmppc0EvWWVKUFVPQWVBSDlzZmNnZThrTnEzLzlUalAzckRxS3BjbkROWThuTnc4ZzI4ZXltc3JLNUdXRXo2aVEzTVpYUXJ1dzFVZ1dMYjhOUjBlSmpVUGc2WGRYMWoySzlHbnczYVJ3VXliQWNTcnNPQWVaaTZua1pRaVo4Qm4rL2pEakg5S1gvQUZaendVM25EeDFMeXV3SDllZDhIcjVnNURFMWtacnJYMWpacmQ2S251dmJuTHFld2xBNEtsWTRueGY3aGJVNUpIclFWRmpMZXRBREhhRTVsSFlkQU15MUQ2ZHdDQ0F6Q3RzRFlnV2YrdWN2RGk1ZStzODdLWFVyMzY1VWY2S21aZFkzc3VXdzU5VmNOcVBXdzFhTk1RbEd4WHZmdVBpeEl5elpLMXlmcHVKcUQ4eFpkSEhtMHRUUUhDcTdEZ3RtM0E1L21ZRjdRQ204MVRMMDhkNXB0U0pKcnZwR2R1eHpyQ0dyNDdENmhtSjBFR3BKTHF1R2QweDlLb3Fxcms5VGtkUm9yZjVEeENZM09JZk5nR2xUdlU1YzRCNVFSd1ZMbWVYYW04U3R1a2RObG9LT0x2bmZyNm44OGllc1VGa3dtSktvK2xRVU5hQTJUVVZDNFl2dFFhZDU0VGxzQnN4aVRDcW5CdTRCbGVzdHkzaGN1U09sSmRYOS9FRTM2S0lUSE9DcS9xdy9ZRUZOT0kySTUzMTlLb29xcmt0VGtVeDRjMnEvTU4weHNRRU9td0hUc1YwNTJRUDNnSnhhM0tNWFB1bGVKaTd4NzQvcWxmemhVRXZrb25yMUNta0ZaVndlUHhYRWhjNVNuNG9pVGVyU1ZDUXphdWxQOEJibXE1YllCSWZOZ0ZtdFBXVzV3dmFBc3RvdVQ3ckRadFJTYjRMZlFiczhqTGkzbERoMHg0eEtaQkJ3Mll5Q2tXallvVzFHRzRxb2d3QnhXQWMxS3BORzRObnFieWgrQWx4QjJOY2owOHJRZlMwRWlNTmFzRkdoRkFMVk42T0VLd2k2S1o1U2hXNXJJa0FjMWdTT2ltRUVZRFd3MnZ0OHJaL2tvNEpncC95eERoVDJRNEE0OU1PUFNzY0k5Q3QrRmZENU1mY0VqTjBoNEtZT2dUNXhPSFdjektCQ0ZUZWpudm90NFFqZ3Yzc3oyTWc1VjVrNG5IT0NuMUR6S214R3RaNyt4MFBwQ2ZpWEFlaWFNZ1NJd3lralpEYlZnUSs3WGZ5MXZPdnA3L3lOUC9tSjF6K3EvUUNFR3ZsNHdXeGlOeTFhRTRmVHdzUnM2d0diVVc1WDJOUFBzdzNlbEdoUEhFNEpFVE91eHRETkU3ai9LZW9aeDJjVzFDY09aNEdscWRjUk5xTWNyNU9wYjlObFU1QTR2R3lNTjlQZXZxTW5ZRUcvME5kTW15NmJWT0x3c2pIZVNIdmhTK1NPMTBVamVwRFErZ2dRaC9XeG81SWFnYTZqSjVCL3dGaExvTkNrRVNBT0o4M0FmTlIvM2RrWHdOOGpvbXVxRUNBT3A0b09Vb1lRSUFRSUFVS0FFQ0FFQ0FGQ2dCQWdCQWdCUW9BUUlBUUlBVUtBRUNBRUNBRkNnQkFnQkFnQlFvQVFJQVFJQVVLQUVDQUVDQUZDZ0JBZ0JBZ0JRb0FRSUFRSUFVS0FFQ0FFQ0FGQ2dCQWdCQWdCUW9BUUlBUUlBVUtBRUNBRUNBRkNnQkFnQkFnQlFvQVFJQVFJQVVLQUVDQUVDQUZDZ0JBZ0JBZ0JRb0FRSUFRSUFVS0FFQ0FFQ0FGQ2dCQWdCQWdCUW9BUUlBUUlBVUlnQjRIdmZkekpTY0hSNy9zS3ZxUHdkQ0ZBSEU0WEh6T3F6UUpqSitXcUwvYm9ieXlYb3pTcEhNVGhwSkNmcjNyWEdidGYycUsxTVNOZlVJclN4RElRaHhPRGZxNHEzbVRzckxoQnJYZDlhY0RJRnhTRE5ORlU0bkNpOE05TjVZdnNyWksybkRMMjhKUjhRUWxLazB3bURpZUovaHpWL2RTMWtzYjgzc3YvN2NZZStZSVNsQ2FhVEJ4T0ZQN0xWVG41Z3Rubm16aWNmUTZub1FWa1I5UEFncDhPeEtFZmZsUTZSb0RzYVBZdGdUaWNmUTZub1FWa1I5UEFncDhPeEtFZmZsUTZSb0RzYVBZdGdUaWNmUTZub1FWa1I5UEFncDhPeEtFZmZsUTZSb0RzYVBZdGdUaWNmUTZiYk1GM0hmNXlKZkZrUjVWZ21rZ200bkFpc005YnBUL0NYbVB2cjlJbzhnVlZVSnBJSHVKd0lyRFBXNld0M2trMGZGU2xWZVFMcXFBMGlUekU0U1JRbjc4Nk43OFJSU04yVktGaDVBc3FnRFNSTE1UaFJHQ2Z1MHJQYjBiUm1OM203VnFHVnhFejE3OVJMU1pmb0tDWXNnQnhPR1dFektnNlBYZ3RhY0R1Y2UydlpCd0JSRHhXN1NKZm9LQ1lzZ0J4T0dXRXpLWTZXOURYNFpNNFoxejdyVmR2WmEvUHFuYVJMMUJRVEZlQU9Kd3VQbVpWbXl0dlJ0RUtZekE0S0wzSUY1UkNOSmtNeE9Ga2NKKzNXcnQzb21nVlRRUUsya2Urb0FDY1NTWVJoNU5FZjM3cWZ2ZCtGTzB5R0J5VVgrUUx5akdhU0E3aWNDS3d6MldscCt4QmxYYVJMNmlDMG9UeUVJY1RBbjYrcW0xVitpSjZGSkV2bUY3ZWljUHA1V2FXTk50aWJLZUt2dVFMcXFBMG1UekU0V1J3bjdkYXI3S0xTazBpWDFBSnBvbGtJZzRuQXZ2Y1ZkcG1jQXk1d2tXK29BSklFOHBDSEU0SStEbXJ0cysrWEtsRjVBc3F3VFNSVE1UaFJHQ2Z1MG9IOGcrb3JYMHVlK3p3RnAwN25BWENpY05aWUducWRWeGsvQzNGVDhESlEzb2ZZZXJKeWxHUU9Nd0JocUtkRU5nUVM0Zjg5UmJyZTRxL3BJVFJIRUZCTVcwQjRuRGFHSmxOZmJyOGp5a3VQU3hYbm54Qk9VWVR5a0VjVGdqNE9hdjJtSDAxaWpiZUtXOFYrWUp5akNhVWd6aWNFUEJ6Vm0yZjNZa2kvbnBMMmJWTGYxdTFES0pKcFJPSGswSit2dW85WUhmaHkwWm41WTA2WUcrWFo2SWNrMENBT0p3RTZ2Tlg1eDVzS1M2WGZmeTA5Y3czL3dYNHlORi8vNnZQZE9ZUGdkbHZFWEU0K3h4T1F3czJZWTR3ZXFGRWsxMzErYk92bCtTazVBa2dRQnhPQVBRNXJMTFZlelIrMUNscDJDNDdmUG5XYTdkZVBLUTFneEtrSnBKTUhFNEU5dm1yZFBtTlh6eWF2MVpkcmhaZFlnNy9QNURQRzArM084TThBQUFBQUVsRlRrU3VRbUNDIgp9Cg=="/>
    </extobj>
    <extobj name="334E55B0-647D-440b-865C-3EC943EB4CBC-24">
      <extobjdata type="334E55B0-647D-440b-865C-3EC943EB4CBC" data="ewoJIkltZ1NldHRpbmdKc29uIiA6ICJ7XCJkcGlcIjpcIjYwMFwiLFwiZm9ybWF0XCI6XCJQTkdcIixcInRyYW5zcGFyZW50XCI6dHJ1ZSxcImF1dG9cIjpmYWxzZX0iLAoJIkxhdGV4IiA6ICJYRnNnYkNoY2JXRjBhR0ptZTNsOUxDQmNhR0YwZTF4dFlYUm9ZbVo3ZVgxOUtTQTlJQzBnWEhOMWJWOTdhajB4ZlY1eElIbGZhaUJjYkc5bklGeG9ZWFI3ZVgxZmFpQmNYUT09IiwKCSJMYXRleEltZ0Jhc2U2NCIgOiAiaVZCT1J3MEtHZ29BQUFBTlNVaEVVZ0FBQXowQUFBRDBCQU1BQUFCRFNWV25BQUFBTUZCTVZFWC8vLzhBQUFBQUFBQUFBQUFBQUFBQUFBQUFBQUFBQUFBQUFBQUFBQUFBQUFBQUFBQUFBQUFBQUFBQUFBQUFBQUF2M2FCN0FBQUFEM1JTVGxNQUlrUlVab21acTgzZDd6SjJ1eEREc25ickFBQUFDWEJJV1hNQUFBN0VBQUFPeEFHVkt3NGJBQUFkaTBsRVFWUjRBZTFkZTR4c1NWay9NM2ZtenAyWk96MGpCcU1Ya203WjRCOUVNdGNFRW9sQ1R6UmlTSUM1YUVMaUd1d0JFeEFUNkZFVC9pQ0dIaE5kOTI0Q2ZZblI5VjVrZTBTUnZTUGFJeEUxa05DdENiclpaTzFaSHhIV1NEZWk3Tk9kQzdLUGFYYTMvTlc3NnB3NjNkV1AwOTNYcmtwbVRqMisrcXJxOTFWOTMxZDFUcDhUUmZNVUZ0NVZ1L2M0aXY2bk9VK0R2bjNHdXQ0bXYxMTlMbG9rZTdkUG4rZXBweVh5N21paGV0SWdsK2RwMUxmTldCOGovNHUrWG5pbVRqcTNUWi9ucUtPNUdpbGd1QXVFbk0zUnFHK2ZvYTZTWjFobjIrVFoyNmZUYzlUVENybkdScnZMMU53Y0RmejJHT29TSVhDdEVYYkpTN2RIaitlcmw2ZmtlVDVndVk3bWEvZ3pQOXFTVkd2MXNQMlpRV0hsQ0xuRnVnWC9MV3gvWms5QU1EOG5yRmVJZEdhdmUzUGZvdzFDZGhnSUsySDdNNHVUWVpPUUxkYXZ0YkQ5bVVYNU5BamgzY3BMUDJFV2V6bS9mZHFXN25YWS9zemtKTmdWcHp0UmhSek9aQWZudkZPNzVEc2NnVHJabjNNb1puTDRSV0Yyc0EvYW1ja096bm1uR3VUYkRBRnNmN2dmTitkNHpOcndOOFg2V1NQZFdldGE2QThRT0U5ZVlEaTB5WE1CanhsRVlJRzhTSHUxUXFTZk1JTjluT3N1dGVqZDdZVXFJZCthYXhobWR2QXI1RStqWE91NWN0ait6S2lJV3VUZWF2ZHlMV3gvWmxRK3VRZnE5MTRPMjU4WmxZN28xcm13L1pscEFaMFAyNStabHM5cTJQN010SHhPdy9abnB1VlRETnVmbVpaUHVQc3owK0tCZXgzdS9zeXVoTDcrV2tJZTdzeHUvK2E4Wjl1RWhaTTVoMkZtaDcvZHZmbjcxNC9JbFpudFlPaFlRQ0FnRUJBSUNBUUVBZ0lCZ1lCQVFDQWdFQkFJQ0FRRUFnSUJnWUJBUUNBZ0VCQUlDQVFFQWdJQmdZQkFRQ0FnRUJBSUNNd1RBcGY0WXdZRC9QL3VQTUV6OWJHS3gwQUdrRS80eWVNa2hWWWNRREtDdERQSi9zMTdXNDNCNWRPY2Q4d21PZjVsTHA5VXBmWDA5N3pzZFYvK1FNMlU0dUVrK3pmM2JlRkh3RFRzOUFiaXlkYy93dW53bjc2NFBJUkpJZkFFeDczL0Q3Vy84WDRoSWZIcTJFbDFjTTdid1k4WWFmQjVUZnhUTlVZcVhyMDg1N2hOYlBobER2cWVSNFByZHpMYThLc0dENnpHUnJMSzVlTm5WUjZreE9HVjVXTUQzNE1SM3FITXdwWUhiUlNWUU1zL3plQkZIb2hHUjJDWHkrZkFpMU1PNmpDODFNb0xxbkVSNFRWSU5IaXVpc1Y2ZUdmNXVKRDM1Rk5qOG1FZi9QR284UmdoQng1a2dXUnNDRFM0ZlA3Y2syR0ZoQ05zVDZqR1EzYVJ5NGU5ODgyRDQzSjRiWVVIU3VNa2FYTUJOVDE1Vm02M2p6SzhvZUE1TWcreVN6c2VSR01tRVdjOHZtcHI0emI3VmVyNXJ0L2V3UXZWVlY4MTQ4WE5qMmlScjU5dXg0ODhxaDE2RXM0R1djVjM0dmwwTjFmN21BL1plR2xLWEVDK0J6ZDU4ZnJ5OFhZaUsyNGJ2cDZwc3dNYng3SHNTMmVkV0U3MnlRdGNQcjZ3TC91Y3BtYmZhMWNMQzNmODFQdXUxaTFNcTc3RGN2R0wydkhGdDA3dWN4Sm1tVG5ZR1U4VTJRQU0wTE5YM1BIbDkxMzl6QUFWVWtqL1BTVi9BYnRuQkZNK0t5TlpTM3dLeVdSR215MU80UVpMa1ExTGZGUXpaZXhHZG12ZlNBd1E1WVl1OVdhdE42ZU5CR2lpcXJoYllqSXFqV1RRMnlTeDIxdWV3bXVKem5QNStINk1kckZnSXVBZkg1ZDgyZ25RWkIvZStzNHFrVi9IWVhtTEl4MjNiNUJuNjkzNEFxcnh0N2ZMSmlkeXJYRUJYYzYyc1lWMy9oTGFHWG45UU9ta0xhQW93a2NqektQRUo4ak9DR05xazUzSHlSL0dHT1RURzQ5UmppK1o1L0xwZjV0NzFDWWZIWU44MnVTWDhZTHVsQUFWeDcvdXdjdXJvMWlMRmNxcTNkMnltN3JvYlFmc2VxT2tNT3RvR0dVd2ZzM2pyWEtqcnA4TjhwMWNMUTZhYWgyblZiZFVBcXRwbENsWG9icHRKYkdBNnVZQzFXMWxHcXN3K1l6azYvajFyejZ5ZkNyWTBHd2tRSk90US9rZHlIZ1VuWTd5Z2QwVjdrcVg0bk5oZHdvS1RwenhtS3BCajNLY3NkcW84cUVmSDRpaVNodzAyY2ROWWs2eWtjNEtLeTkyS05lbCtGeFlOV2VBYkRmajZ6cGZQOTVuUEVOM3B6cXFmQ3BzQTc4Y0IwMTJxRUd3dkdSWUgrVURvU3ZTa1M3RzVzSzVhVHdEMk9JQ09wRkR5K282cW54V3lOZFkxM1pqb01uK1lod3lHa0VOdnFRVGc4WXVTVE96WG0vYWRXdFR1TVV2em5neTkrMUhsVTlGdUJmblVoWlEyM1J5R3FPWW4vVWRLWlZYeW9pNHRrZ3pscE45TWxmbkN3Z2VTNlpoUlBrczFLK0k3bjNCUFpXczdVODdHMHQrU2c0enhjakpmSnZMNTVxemNIeVpJOG9uK2t2WmxZV21qSmxYMkZIdDQrUzhub3MxcS92RlY2WmhnTVFaejZpN2szNGpIRlUrZmZoYjI1K0wxbEZDbjVvREZDK2FPblNBZXFPUlZ2a0MyaG1OUzcvYUdjdkgydjZzanJRNzdUR1NxWHg1SjgvbE04cUd1OGVRWkZIRzh0azB0eitOckRZcWJYT1BKVWVXOVZXYzhXUjg4eTFqK1RUTTdVODVLeGgzcDNBRWh6MDVYMEI3bVU2RWpPWFRJcVNqK20vS1NtV09JNUpQdmNFeER1NXBQQWI2S1VNYWszNzVHY3ZIM1A3Z2RsTy8zZ3hadmlxKzREdGs5U0dyVGVTTUoyUDVtTnVmNWN6Y3JCWCtCZDhoY1I2NkdwUUREUWRETS9Db09JaDhYbjMxcmkwUGxnYUp0ZjI1WUxqWHE5Mmo2M2ZmZlJXZmxEaGs1SnY0dnNUZDE0L2N4eisxSXhUZWZmMUdYWnpqRU5TOWVxUGVVUTNCVkt2NEJDUDB4aVNDUEhmeWJYbnBrZTZ2K3RKR3RueHlQMzIxKzlHZnR5c3Z2TzBHdWZmdHlIc0wrbUxmaDN0Yi9UTUZtemlXd3ZaSFF5Ni84MDVwaE80R3gwTldCWDRlRFpxWTVZcC9OVmFHZjFJK1BOMVJOSmdHV1orenFMYU1pRHpqS1JoNS9hUHIxYTd4SmR1TDlaT2VWU3o1TEZVSkFSaWY3aGhWMXRzTWpZOUVqNUgzNUdyV0hjTy9JVGVOMCs4SEhVOStZSWJwQTVCdHc0cVBWejVSMzErOEd3TWFZM1NiVHhUZm56THdscmVmM1ZyUzUvaWxQcWJUbE05aWpmeG1KL3JQaWxXbFFwNzdVdTZ2Q2ZtNytnZHg2OFh3eHFKRjh1NW9WNTE0NHRVTnpjVFFzU3oyVkdiSnVKTjY0ZWlJamExN2RNREt4ZnB4ai9TZW96b2pQcnFmOCtLb21QZGVqQW1wbXB0QVJMeXV3akV4MHh0Zko1Y2p6Q2U1M3V0YVZNNDZwbndxNUJPVUppZXVqUDRIQ0h0Z3BzRmV0SUQrYkdrdURmeElkbE90aVRWVEZKSUkxZEFiRWRyR1drSVdtM3o3c25DaFJNN2VKQk9KSzN2U1NCOTF2WnlRMyttWVJCV2hKczI4U2NTcmZLbzBCMmpyQ2ZyVDRobzU0Vlh3cUdQdjV6VU4rVHdtbFJXV1NVRzBDQlhMbnBjQlFBZFJ0RzU2WUxrNm9GOVZubFBlcFdOYTVvS3J5MDV4M3V3T2lqNGRLYVlZSDA3TWdOZ1NuWXJ3MEVsSHh0bTFiQ3hOcXlEakJBWk53M2NIYUtheUIySnBkcWxHNmwxWnkyZEJLNG1pRWlyc3hBNXJIR29PMTg4M1dZTDlXNkdQNTIxS213MU5wOWFzcG1tYko5YXhCY1llWHRTUCtGVU5UYWdaeUZpUndyQW5VeGZpU3FIbE90bDc4bFZwNFFjbG8xR3ZiQXgrcjZzUVRhM1RtWVZWSXp3aC9KcjFWczlPYVBtc2FpeWh4d3E4Vmt2aTMxQlprbDJETnBGWE03bmk4bkdKQVNRNjFaUjEyYlZHRURvaUN5NllqSW9jNjhMOENUR21LR3JJNFVtYW9uRVhRK1pKNzRxMkVnOU5TVFRxdGN3NTczdnoyYURlT0xTUmtBcXN3a25QdWxvK0ZXTU8xZ2kzMUhqOFNzeHdNTHBtTTJwZlFYcGJTYVd1TkowbUErajZSUTdvMUk0dVFnd3JUcCtlYmtqbGFwR29CUFNBc2RGb3kwY1JaSGxETFhpWncwQ2dsWnloTnlhYVI5K1k4RU43MnhDVFM0TnFkTnc3T3VTWitmaWtOV2xwWE1rSENPaGU3NUxuR1NFeVJkTllpTnBXMExKMTVpcVU1ZnJDNm5pQlZUSC9XZHNmOENxWWhSRkVydVlSRnFMTjNxSkVvazZKUlNiYTJyTEw4NjVONG9kcEZXYzRLOWpWaDAraEt5ekUrcFBPc0V4QjFxc0djL1E0blJnbFNqNm5wcXUxS1JMWXY0Z0ZBSlZuNDMrZWVaVnExUUQ5cEtHenRqL2dZSGNGMHROTUs4YnNjSFc0UlltYnZDUjVuTFBaZS9XNUdJNHBEd0RUY00yWEhmTm50eFhXRlRYcEtJT2xHMWZpZkpSOFNpWWxWZ3RyRWN0WDNKNEdtTnEvcFV3MnFlQ2dzNFQ4VU9PV3dmc3RuMlkwaGsybmkzckxvSUFmVHdjbWpnUVFQN1lLNDRsVFNuekljMDhUVTJGVHJQZDRyZXpUR0RjTjJzL3AzZVE2MHdGbGhiV2EzNnhhUzZLdG1VajVBQ0N1MGxnUnBNSDAycVphRlZnZlJqbUlHbFFjd0Z4SVJTOVp5Z0QxQzdnMDFEeEJBaVBwNEdLRUVoM1pEc3ZvZTNhSzFhZDBiWW42K2xhWW5ueWtGMUt3K3BPYVdHYUNyTXU1SHJNS2RXbE5kSDBwSCtCdnpBRVlkaWFOSHZJcDdZRUpwTExQZWVXVjlxRnA1Ty9nMGpKRmtwVFBLY1g4R3FYSGc3L2FrV0FaOFg5c3NmRjdsWWhlamhWdkVsNFV5NTVFc2tFSFFZUS8xYmZCeFlkQkFxMGp0RkxNS3NSdFBHaWxmR0FxRENlRW90RkJhUS85OXRvdGxHOHJtNzlyS2FoTnJzdXM3UTlhb0N5TmdOVW45V09ycndZdlUySW1sNHRKWWF4SlBXbHdIeXk2a0xKWCtsSS9Oc3lLeHBWTDcwcVlxWWVjQXJGYkJtMDVNZkdVZklDb0lSOXNjQm1wNVI4NHp0RXJDcGVLVXFtMHZmTjhPVmhyRXVjRlJsZG9sRGsvYkozQ1BkdUpGY2FUZVhTSjY3VTFxNmVNYm5UNTFDaDdWeWpFT3hKUHQzbXR2blM2SHJDK3dsTzJWWWdXMzZTSlJFeXVuMjA1azNsK25Tc3U3SStGMTRhNW52VFBJRVlwTk52UVJYZDB3TWZhL2tSSitVUnNhQVZRTGlrNUkrRU9tQ3BDTGV6SzJhY0pzYzUxWXFnWUI5bnh2OW1QM1JPOEVsdmEvV2g1ZVZIcG1yeGxGVnkxcFh4MmxVNWtWRFV4VjRuY2RRS0JhNG42RUo4UVdzelFjVW9zL1pkMEhZZDhHZ1RoQkNRZU42Z2hiTkdabXZTek5lL1IxOC9QVWZhT2NQK1dic1VkZ3pWQnNKMWJONlhNclNnRkRkU1BaYTc3S3VWVFNzaUhpYU1sSjJaZVdScUREOVFubzJJL1kwd3VMMHg1VVV6ckpPMFBYVkxjSkJZdE5XeTBZRVNybEhncm9vZWpSaTZQcnFrUko0cXl6eWpSamgwTTBJN1dPaFhIV0d4R1VqNWx0UlJZZVUwWUxpeWJKc3NvdTJiSXBsS2tNVVBIMjBEeEhvL1IveURwNkJTTHNhbEhaMTVWS3VRWWdabmNwakRzUnhDcTFLbTZkS3J5b2JQc3JLTTcweSttdFE3TUx0dmw5NmdoNVZOeHk4ZSt2eERuVTFUTE0yYm9PR0ZEN201WTBpR2ZxRVlRdHFqRDJZbnpUcVF4VmRoaTJ6YVZwcUNhM3Y0SEhhQnVUdnhIeTRuZUd4bFFKSWM4NmJRS0JpV2lVajVZUC9wQmRuYmN4WGtVK2RRb2t1Yzdka1dhYWl1em5wZnJ6Q1JxV1NjR2lmTURrQll4Tkt3eC9HN2VyT2VPWTlveGY3QnRMa3BCdXRsM0hycDVqaWUzN2RMOTZheTFXakZXVWhxNWxBK3dOSGVJZ0lLYmpucUZQTE9WZTYxU1pCWWY3VDhYMVVveUNMVDRhS2ErYWFGSnNPeW9EOUh2Y0pSWHFGUGlEdVljakZBc25McTA3M3JLbHVaVnJ4cmIvUi9XRFF6TTNKckV1cFpNTnRUK0dsUDJWckxjeXBIeTJVM0k1NFRTWFh4bXZVMWhJYjlpMWVJSnczOHV1d3lkN2RWZ3NseU9NOEgrbVJyTGlqeUZpSmRiYVhRUjAyVEZKWXE4d3liSmt4ZGFLeDZhRnVNUkUwWDM1RTNsMmxMYUhDcWJvVXhKY3c4YzNkVkoxcEh5YWRpVEFBUGFvOFJyTDBVTEQ5VzY3UG1xUkdYRGY2NFpDdWFwZSs3L0lLV0YrT2k4V203U0JFdnVzSWo1cjQ2R3VqaXRPRFl6VStKc3NSMG1EMGRCdnUyWXdkenZCWDlIVUtpa05EVklOb1k1aUhOTm45dnVDdjZuaGxWb2RiL2lHSVN5UHhpODRSWlJrMWVnVEJxSDlIOUtnTVUvNUVWQStBVkpkSkg4V1pXZEJrQjg5SjVPL2tEUlhKRTA2bHFpNEwzWkVLNHFTVWI0RVdsWlR6bE5VclNNcDhpZnhQMGZOSFZwTU9lYVBod2k1Vm5VRTNPalc0aEtISE05TE1UaytvRXFORnc5NkNJdTQ5WTFpOXBPWUhudTh4elQwTFUvQlZORGZRM2hwN1QyUkMyeEpFV0tYekNEQ0ttNzBMWElXSUllQ3BLdTB4WTduejlJY3NnaUoxY2ozYzVBak90cUxwZTFWYWgralQ0c2NKaGdKT1VEYmNBbHdpZ3dWYm1NeTdjU05YUUcxbHlUcHd4RGQrSEZEanhPeWd2RlZIelZ5NXdHOCtaQXhQUUZGV2xJRm1nU0hjTndFUGlCbmM2bHNXazl2NE9tc2Z2cGZlZlg3aWxTMnBKb3E3QkNGOGVwZzVPVUR4YVNzUWRSalZaNnRiMUptQjREWjhQUVZVN1luYmN0T2gxWXNXTGJka3dQdGlZU2pzTVAvVnNCVEJQaGxNbkhkRE1sU2RzOHFKQ1prN2xXbkF1NlY5dktFek9zd3ZaOXFKRjM2QkVsbjIyMUdCaWwyR1NVcGFwME5RajVpTFVCNUpxY1l2R3N3M1pzQlhiejRSakhNV3ErdDhoTG5NYjhqK0ZoOTIzbU1FL2NzSVc2RFBZTzRack9VTEc2WTAra0NqT053TWdPNUZ5ak0wcWRvKzUzZWVkeTdCV0x4VjdyUis5cVVhVWtGMU5MU3NBMVNDaXdBczl2S1VQM0JHMFI1Z2pycDhpMDY0WnlIQnF5TnlhdlBCQ1BqeEJUeGRrczlWclVraldaWUNLS2lXTG1UaVJlSE5DNVJxZXFjcWY1aE5yK0xMTmw0TkxTYXYxZ3U2QW1Bb0FRV2dRYkN5Q2RFcUFGT1N4MHF5Rm9TdnVJd0tyZ2Y0UDlQMVVhY2xNM29CbGlXcEM0M3FzZzYwQ1Q2RmdiQmRTeXhRTmMzUFJleG9uSG1rYkwxSElNRkVyU1A4QndUbmpOTlFaU3pUSHF1ckszRFQxSUFIK0ZWMFNzZXgyLzFQbm9oMzQyaVFDOGlDWWpBOGl5bDNWS3RzcVlRdWtoM2hKZG9QNmNRMWxpZ0pJTFkwWC8xWkNscEtweUVXbWdRQzFIbzhEajlwRkJQYzdvd000MUd3VUhDL0JKcTdCMEdmblFBbGNTZmRQS0gwcnBtaWd1S1NRWmZPQkR3ei9ISzZPUWcxL1NzUDBrSlRwbGV5bElEWTNXQzdMYXNuUHVWOEc1STBuNHRZMHNseGpZL1FpSERZdWNad28yejJ4U3VZR2RhL1FEdUhSb2Qxb1k1akdOaUFBQkZHUmNYbUdpbE9wK0RUbmJZdm13dzFja1FRa0VNckJucG1RQnZiYTV4YWRNaEtIanBYeTdDUEVkUjh4eDVMbHc0VGwvbmhUL2k5YkdtR1h1Z3AvendCUWowRDB6dURqdWVCdWxHVVlCdFRWd3I2WVc2bXpmOFNoK3BpV3RBcXZIcllMQll1RzlINmhqeE4wUHZiZERjeGRxZk5ZdUtnT0dUSXE5Q3ArZ1pFYTR4Tlpacm5KVEdUcGVLQXhkaXh6a0tzYkp1NTRLQmcrNDV2RWxnVkYzSGFvUWxXcUp0Y1k0TlJJc2pBYXlqSllkVTc1L2UxOGd6MjFGTDY5L1BIYjNoMXNGb3pvbXRBaDhYaS9oeDBJLzl2VWZ4L2xEUjFMbDdwUWs3SG9zOC9sMXZZNXowNFU3ejZDRlQ4d1NZZWh3K2xucmN0YXMxSGtNQ3FKOXN5Nk5QM0QyajhvcnQ4cDJsZUsxc2pFUnJQU2tFcGk4eXFjYW9NMWNoV0R0dkFBdnpOTGlwM2FTUG9kRmYzaDc5Y2FSMURzWGEwd0trSzRNWmZKWm1zZzkvYkkzVjFGMlRlYUw2Nk1FUDNFa3pid3lkQ3dmaHE3SklrOVZuK2NSbHNJcDVpR1BtUC9SUzkyY0xuRExKKy8yRzlwc0k2d3JUeXBXSkdSdm1MWVczbFUvKzVjT1pxYWxISXQyMHNWNDRSL3U2WDd5UGJya2NYTXB2U1ZwS2FLWFAwSSsrZmI0YjM5Z0pvNDFEeDFiYyt5UDRZdEwxMDhUWWtLNE11azV6b2xKSmVLWUR4MUhkdVpaTUxEdWJ2cTFERFYrYUZKVyt0NE1NcWxaM0g0dUFOcTJreUNoR1czYk00Ti80U1J6ZmtyS2ViOGdXbmY2QnhDRVMvQVgzZDZFc3cvanpNVCs4dG9JL0RaanprN3M5NFVlbkdOUGFzTEIySEhXaWkyc3RaUnBCWGlUMWN0TzIzSE8wc3l5MW5uaVZIdXIvUldENUREV2E0MTBPeU13aEhZMFp4c1VmWE5BYnZHNW5TSmg2RE5Ma2ViamhrNDJXMUcrZkpSNy9ZK3dYTWlzSUl1TjYzbnpZWWpvRzJKemZPcFNrUFJjOGNDb09ySG9VTTUxRkQwcGhkSzJwekhNa1N6eEhVTFJWcEJRLzRkRzFkd1hSUUlkUFRIeVlZNHNjZWtpQThoZHNiaVh5Wmt1MTdHMVd6cE9mMFRMejB0TGJuMVNkb3JZWUpCTkZPcis4dUNjb1FNNnJCYXNsd1ZUbWxYbzBVVEp4aDNBbTdDVnljZDQzVVpNOHFtRzdyenFFWFh0bVFvN2RYdW9qUU9qVzlzZ2JpS050YlpqWk10b3pwNkhNanZySzV4cnB4THUwMjVGK255UWh6V3IwNnhDRDM3eERVdlJsQS80Q3lOZWlRR1VvZ1lwd05MZndhNlVHNk8wSmJGamRLc0dXam94VXRiYXNwSzZVU2Y3S0diTjN1Q3QwQ09RQTFhdFFXenJsV29WMGh1SjcvdXNYNEVVNWExTUxGVCthMkxCcUllaEswa1Z1NGx1MGpob0M0NzJjM1V6azlKU1ZlQzZmNFhzMCtRRzE2eWRVWHhJNXhxeldpd2I4NVNHOWpIVktxUVBZRHUySGJUZVVWQ1Izcis2elNBWTlUQjBxeExLUExwSkpYUEJmU0J3M3J3L0J4a1M1aGhVWlcyN3g2VVVyOSttR25jS3p2VjlRL0FFV054cVFUM3VXZlZUcllKRlpTVmk2TmtIbkZWNWs2Z2w5WnlvaXlsaWNURVNpOUlCWSt0bmk5NEl0SmFlSk0xYnVWUSt1TitBOCsrT0pEQ3VDMjRMWmxCa0VvVnpqZjU3aGY5dWFqSW9kbTRWR3ZHWm1Xb1ZkT1Y0REd0NHg4aTdaQW1pSmlZQWlQWU5JdnBjaUxReVZqWkxsTHM4ajA0ak9HNVlhb1VrRVc0eDdwaTVtQW5VY2R1VndqWEw2Qkk4c0RNbWtockV1UzRaK0t5UXN5YnRvRGpFMW4zdFlSVTBVVHhXSklhTGd0UFFFNE9nUXY2QXBmZ2h0bEhReTlDdGlrVU53VkNUVXBiM2FZM3FpUExmN3F1OFhSQWYwNXV5bDFXV0VkbDFyaXFESUpOb09hVTNqc1p5NWh3OEp5Ym9hOHpIRFdtbEhsYkJ3Vk5rb2RKSFZHbkxYcEhGUTFheVdJL2ZrdWxsNkJha3I0VTFVWGdTaCtOdXlDMzFSbS9MZlR2MyticGJsam4zcWxLOXppWUNZSXlaMjdzTisvdW45RUUzcHFzTGRxMFYrNHpNTGt4TmZUOGg3K0NGT1J5UFdtRFNCOTBRU3VSVG5FRDlyNUJERlU5RWltY2RsdmNZMWdUQ3h4TUV5RmlVWHA0b3pGRUZCMzI0NVNMZUdQaFV4TVZsMEx6dHVGTHZ3U0J2U2ZKeDhyZDR6eFFoSDR6VjJMU01SNnd3UGZtamhQd3VUbUp5UDR3ejBGK3d5SEsxRjdhaTlSSjV0bU5sMCtmdjltSTVSdktpdEJZbEN2bG5qUklkUGZjYk9zNWk5RTQ5NlRaanVUeFpkcDZrT2tuSGx3bGo0VHdKZExaUWU4bk16cFhKelRycHhzVVQ4WHZPSnFWZi9LL3F3SWIrUGJjVHEvQk4wcjFCeUo5MFl0bllnUlZpV1dheUpPNk01aDZxMy94RnM2QlgvS2xIdXI5bkxWNUZmTkd5aVNvNzQ4Z2d6dlg1V0E4WEhxcWYvV3ZCNk9DNTJqNVNiZmZabFVHWEVsMTQvVmVQeU0yN2ZpSlovRXJjL1BrWk0vc05GUHNOOTRtYXBGdU9teXRaTU55MTZMNFJQaHd6NzFwVmYrY2FqNEc0WjVacXJFZzNDUENDQ3lvbm93aFd6ZzU5Q01vNmUwNjAxUnJtbG5DQ2k4aFk3NlZMMHlxTm5JOGRIajNQOEFyd0pQclFWYW1yc1RxYytlbkQyaTZHbjlXa3ozRHMyZG14MUxtWTlZOFZENVk4eGRBbUgwb3hWNmxYRCtLNzl5UXQyM3pIajZLVFpLUG5iTkpIQ1paNzdFNTVFOS9uOU1PR2EvN1JNZkx5N2dHV2hIbisxTE9leDFLcllsWXY5VVd0Wnl0K2hSZm9RdDJObVVPL3FyY1YxUURPOVhxTkhYMzBIRjZwdXdXbjdrcFBtckVVMG85c2Z0Ti9hbzJselNrd0djUzVoaWJzdXovYklDKzJ5Y09UR0VpYi9BZDVjUm9hWnhLRFUyMDg3bjl5L1FhSXAvL3AraHRyOTc5RGNjOHljdTZyM2QvNmZ5OGUvRDdFOStTYWlTZjlzRGhMVWN3dmIxajgzaHNJQ1UzdVFicDYzS2VHa2laY3g0NUFpZTN5K3JQOXJ6YVZEdWwxR05tZlNhQVlGQUZQNS9wNzM4K2xRL3JzQmdkdFB0RDNRY0REdWM1OTd1K3JVanIwemxVSWswTUE5ejI3WDB3TG43dmpkVy85OHZ2dTBiSkI3R3h5ZlFzdFJSR2M2OEhDVkE2ZzVsZFNodUx5azVOMTgyZCtjWnZReU9GY0R4ajJKOVN6MEF4Rm9EU2dkQ1p3VnljSVJpTkFuODRkTEhSMTVSRExISUhUd1lRRGF1OGJFWm4zZlI0YXdBK2hCd3pmbWdkWXdoZ0RBZ0dCZ0VCQUlDQVFFQWdJQkFRQ0FnR0JnRUJBSUNBUUVBZ0lCQVFDQWdHQmdFQkFJQ0FRRUFnSUJBUUNBZ0dCZ0VCQUlDQVFFQWdJQkFRQ0FnR0JnSUJHWU9uR0ZaMUlqejNtOTB1N2RBYWhaRGdFV2w2L2NWeXNoVjh2RElmdnFMV01qOEdsc3pyWHBpK0VDR0VLQ0tSOGdNM29TZTVsYjY0UDhCSS9vMmFJam81QXVkOUxxYUlLZmpwWENldG5kS2lINHJENHBuN1ZQbnp6MTQ4YlFUNzlZSnBxZVpEUFZPSHYyM2lRVDErSXBrb1E1RE5WK1BzMkh1VFRGNktwRWdUNVRCWCt2bzBIK2ZTRmFLb0VRVDdUZ0QvM3dORmRIYStHZzN5OFlCb3pVYXY3RmM5UDJnVDVqQmw2SDNZYjNRSmVVMUh3SVEzeThVRnB6RFQwQXlSNXY3ZnVCZm1NR1hzUGRpdjBmYUtuNHNOdkYzRkVuUWgvcExnRStTZ29KaGJadmc5TjVjWHR1ZFdFY0pDaFh3Z2I1RE14c2NpR2NuWDZQc1NpV0Q5TFY2OG53ejlKV255S0l0eWZVMkJNSnJMTXZwZFNOajhFbTk1d2tFODZOaG1WckxFWDZ0VGtWNlo2dHhMazB4dWZERXFYTG9NcFBqVHQ5ZmhPa0U4R0V2QmcyZWNUWVlwRGtJK0NZcUlSZk9yVHE3MGdIeStZeGs2MDZ2bDF3Q0Nmc1VQdnhmRFUwMjhPOHZHQ2MreEVSYy9QendYNWpCMTZMNGErbjVvUDh2R0NjK3hFNmtQazU3NmFQRDY0SHM0UHhnNzRZQXoxcCtiRCtkdGd5RTJHR3ArWW9ZZHdDTTd6NnovbVpmZ2Y5SnVDWXBJUnZPVGZyN2tnSHorY3hreTFadHhDNk1rNnlLY25QRmtWNWoyM1A5RzJMMkZXUFoxUHZydWUyeDk4R24wcVgyK2ZUNm5vVVh0dGYzSlB2K0xWdUpuNmEzL3hkRWZYRExGSklLQzJQNzBhMjFhM3ZzTTkxRjQ0amI5TWIzOTY4ZDRtUnpldjMzMzl4bEd3UWIxZ3lxQk1iMzh5WUI1WWpvekFDZ2tmWFJvWnhBd1piSkpuTStRZVdJK0tRTkhyM1JTanRoTHFENDdBdWRvK0tyWEp0Y0dyaGhvVFFLQklmN2V3SHI3Sk9BR29oMnFpU24zbDFXQitoZ0p2QXBYWVcxMUs1R1FDVFlVbWhrQ2dTcHJSa3UvaDlSRDhRNVhSRUNoMXQzSmx2MGRIUjJzbzFCNEtnUTN5WXBzOFBGVFZVR2tTQ0x5eGR2ODdKdEhPSk5yNFAwRXdiOXBzY0R6MUFBQUFBRWxGVGtTdVFtQ0MiCn0K"/>
    </extobj>
    <extobj name="334E55B0-647D-440b-865C-3EC943EB4CBC-25">
      <extobjdata type="334E55B0-647D-440b-865C-3EC943EB4CBC" data="ewoJIkltZ1NldHRpbmdKc29uIiA6ICJ7XCJkcGlcIjpcIjYwMFwiLFwiZm9ybWF0XCI6XCJQTkdcIixcInRyYW5zcGFyZW50XCI6dHJ1ZSxcImF1dG9cIjpmYWxzZX0iLAoJIkxhdGV4IiA6ICJYRnNnYXoweUlGeGQiLAoJIkxhdGV4SW1nQmFzZTY0IiA6ICJpVkJPUncwS0dnb0FBQUFOU1VoRVVnQUFBTDhBQUFBN0JBTUFBQURZNVViN0FBQUFNRkJNVkVYLy8vOEFBQUFBQUFBQUFBQUFBQUFBQUFBQUFBQUFBQUFBQUFBQUFBQUFBQUFBQUFBQUFBQUFBQUFBQUFBQUFBQXYzYUI3QUFBQUQzUlNUbE1BRURKRVpuYUpxN3ZONzVraVZOMlRCb1ArQUFBQUNYQklXWE1BQUE3RUFBQU94QUdWS3c0YkFBQUVLVWxFUVZSWUNiVllPMjhUUVJEZWN4STd3UWxZRWFJQUtYWk5rNkJFVkNDN2lFU0ZraXB0MGtHQmNFckVRMDVMZ1J3S21qUk9FSFFJcDZDaHN1dFUvQUZra0dpb3pDTkFZc0RETi91MnNhMzQxcG5pYm1adjU1dmQyWjJaM1JNQ05MdTBkbS9uTjNPblF5bGkrblU2NEl4NlJobzRQRDBEWTJ1M3FrUi9SbVlndXJIVCt2d28wNEdIU2V4Mk5BUUlZMlhwa1hiQng0Q0JUVjhPNEtkTGRQemdNV3kwVmoyVUxGSEJFMFBZeS9RSjZ1TVZvaVBQU3cyaVhBaXEwNTBodFZzbU1JZm5ycmxHTFNjRWNmT3RuTkxQdzBsMUM5V2tJOHNITVZIMWxkYWZ3UlQyREZaRTlNUHdZZThVTFJpQWtoZThzUGJOdEllOTUxM0d5V0lLeGxxYTZFc1lzTkV1ZnpXY0FDaHRhK2tzMFpiOUVNUjQ0WlNBQVpNZU1KdlZJRnlqREY4L003eEEvakVyMnhoVkdQaHVFVWdaeDlwYWpjamFEV0ltNFJhYmxvc1FOTnJJd21BS21EYWlWaUJrcEFXRXdjK2dnVnRsTm1EY0lob1E2dkxUR05GMzJ5ZUk0ZUpvU3lNYnlFbTQ1TWpDQUVOMVkzVXV3c1IwUkp6ZmFUME1ta0xOMi9CdWtiTkVHeEkyVGEwbXZRdXhrTGg5eDZxWGtVK1ZrTmRKWTZ6NklpT0tKdnBzeDdoTWxVaG5Kc3hGZ2hRaFg2alliUllYV090eHF2aXIrSXJhV3FsV1RpUmdOaERZcUdQcjZKT0VDWVB5UjNWR1VzRmgrc1YrODNHcklMVjFHS1RZTnl0MllSenc3R0kvdXVZNi9jODFpTnFxRlhQaExGN2lyWXJsc0lHaWRTSjRyUit0Nmo2OVhrMWJ4UkFHSDRSSXl4REhETHAzRVFkUFA5cnFoYXpheHFHajdaOGoyaGVpaGhVUVlwTGFPZFhCUGUvM2c2ZjJndXZWelYxMHZzZ1RnaXZkenNndVN3TjB1akVHeWlXYkh0anZpQzg1Z1lFcVEzMkVZL1dRaGFoZ3RjMEVoZ0laMUhtT3lBNFpFUjFWbmc3cUhlTmJtWTZWejRYQVpBN1h1L2RtRE1nT0ZXeDlPMlFPNmJBVTJnR3RoSWFybklMTFhQdE52VWV2K0UxSWRKdFdHMkhBOU1RMmpJQTU4SXQ4bnVqSzFTYlJ5eEVBYXdoa2w0SkRReGdJa1NoNXErSyt4ZVRtVENHUStxb2ErSUVSRTlhcFZWQlpIT2xEMGJ5L0x1NXJIRzZTekMyRXRURjBlU2pDc2JJN2oycndSTDl5c05pbkh0UnNrcmlPWU5QVlFHQm4yVk5seDdDSHJnZEpMMG5BZ0tvR2dOU3V1clRRQVMrbnlOdTRKMjExOVpYaWlrMFMwM3hzUVJqc3kzWnRZSDFEU3Q1anlIb3c0NUxFREJleHZNNFQwOXBGbGU0WmVLWk94T2J0NlZjaytWeUVNSUNqN0dKSG9hZVdCRzB4bktRcHZ1RndOV0JDRGVYU1ArN3N5K2FoSHdmZXdTM0wrOVBjRFhEMzM0VTQyWHNybmRoTzFOeDBmZGN4WkJNR0FnYTI4U25MMHdpZ3FkYk45NUtXbDlmZTh1VVlZWUFuQ0JkRXRsM2NsMUxzUjdsak8yL0xNTUFUaEFNa0RFUlVsMUxjaC9yL1o0MEFFV0d3b2RBcXZQekp3TnFKUGVuVHFoRHo1aDZGZ05nVm9yR25yTVY4OGk4V254YmthVmVEVGVDNk1FRm9DaUF1dno3Vk9aQTUyaVN0VTl2L1NXV2FoM25qcDBjSFFUZjVHbjVTRk4ybFp4a2pqT3I5RDRQMitMU0U0VE5zQUFBQUFFbEZUa1N1UW1DQyIKfQo="/>
    </extobj>
    <extobj name="334E55B0-647D-440b-865C-3EC943EB4CBC-26">
      <extobjdata type="334E55B0-647D-440b-865C-3EC943EB4CBC" data="ewoJIkltZ1NldHRpbmdKc29uIiA6ICJ7XCJkcGlcIjpcIjYwMFwiLFwiZm9ybWF0XCI6XCJQTkdcIixcInRyYW5zcGFyZW50XCI6dHJ1ZSxcImF1dG9cIjpmYWxzZX0iLAoJIkxhdGV4IiA6ICJYRnNnZUY5cVBWdDRYM3N4YW4wc2VGOTdNbXA5TEZ4a2IzUnpZeXg0WDN0dGFuMWRYbFFnWEYwPSIsCgkiTGF0ZXhJbWdCYXNlNjQiIDogImlWQk9SdzBLR2dvQUFBQU5TVWhFVWdBQUEyMEFBQUJqQkFNQUFBRDZQdlVVQUFBQU1GQk1WRVgvLy84QUFBQUFBQUFBQUFBQUFBQUFBQUFBQUFBQUFBQUFBQUFBQUFBQUFBQUFBQUFBQUFBQUFBQUFBQUFBQUFBdjNhQjdBQUFBRDNSU1RsTUFJb203M1dhclZETHZkaENaUk0zNzVuWDlBQUFBQ1hCSVdYTUFBQTdFQUFBT3hBR1ZLdzRiQUFBUXNrbEVRVlI0QWUxZFMyd2tSeGx1UDhiMmV0WnJFN2hFT2RnczNFQ3lVUUlTU3NRWUVWWWtQTVlJRkVDSWpNV0ZBdzhiSlVJZ0pNWVNCeTVFM3BBUXNRTFNjMFM4eGhHUjBKSkVkaElPSUZCc0FWSEVJYklWa0NBSU1vYWRiRExKeHNWZlZmMVgxNk1mMWRYbEhTZmJMYTI3cXJ2cSs3Ky92cTUzOTJ3UVZNZEpMNEdmLzFFL25sZy82WndyZnNFME1ZL2xxbHhPZkFtTUV6SzQ4VXRuZi9wT2tPL3paOCtlZlRJa1pPbkVzNjRJYnBJcmM2d1VDTG5DemxNOXNsQVZ5NGt2Z2QzQkJ1TTRSY2hybk93NFdUbnhyQ3VDNFg5NUdVQS9kNGlodmFwWVRub0p6R0RsR2hQZDJpVGhEZWRKcDM1Tjg1czRpdHlmSmFURGd6UGttaTZSMTRmenN5OUZQRGNKMmVEQnlmN3JnL28xemJLOUhMbmZKVmpOYXBldTZSSjVmVGpmNkVROEd3VGxHdVh6Z1dQbi85aXo5RGgyTTI4Y0E2eTgrSml4VHJZaXZ3aDVKUXFkZnZIcXVBb3RNeHpWR01pMnRFZFllZkhoLytUbEtCZE0zMTZPZ21QUlBNNFd6elZkcFZ1eGtwTjFtL2xubERlZXZnWFRCOFh3WEZOWHVoVXJPVmsza1RPZXZvbEx4eDNZRkczMGNWdDY0K0NQa0dpWkJGMmFGZE0zdkhMczUwcTM0a1ZzNkFhTjFrWnhtRkk1S3QyS0Y1K2hXMWRNMzRxRE9lYW9kQ3RlY0ladThmU3RPSmhqamtxMzRnVm42QlpQMzRxRE9lYW9kQ3RlY0xwdTB2U3RPSmhqamtxMzRnV242eVpOMzRxRE9lYW9kQ3RlY0xwdVE1aStCWlZ1NVhVYnd2U3QwcTI0YklGZTM0WXdmYXQwODZEYkVLWnZsVzRlZEJ2QzlLM1N6WU51b2RoOWN3Qnp6RktOUzRvWG5OYS9EV1A2VnRXMzRyTHA0NUpoVE44cTNjcnJCdE8zQXdlVWNsbXFkcko0K1dudDVDa3loRzhDS3QxSzZ6WlBDSDlQcURpU2U0NUt0K0pscDlXMzF0WGZmUXVxL3EyNGJQcTRaSTNnNitZT1dLNVpxdnBXdk9TMCtoYVMveFhIS0p1ajBxMTRDYXE2VFJLQ253a29VTmZkMUg4M3UzQmRzLzhGNVk2UGlLcWJUMXNqYjJ0K1lJVlNISGs3T2JmdWc2c1BEQitzSk4zcUQzMW5sNUJMbjc1aFN5ZjNiVUw0T3Nvb0dSekRnb3FpbTA5YlV3MHk0SytuTFpJTFYvODlOYjBZbzdnWFZyRnVGOW5ieSt6UHE2ckZHdm5nWEgyWGZ1emQrUDVXOEdleW85NHVIWk4xODJxcjFmOTQ4Q2o5M0dGczhObGdwbkdWUG5mSUt3OHZyR0xkcmlmMzMvckNDeS84L2RZTFpGazF2VXUvRTVnbWx3UDJqZHlkNGoxME5aVjdUTmJOcDYzVDdGUE1MbGtOMWc2Q29OYTc2aThZSmhhSkgxYXhib2xHNk1YUndSdzloV1I5OFNBSVRoUHZReGRKTjYrMkZ1K2x2RStSbDBicElCbjZnQVVhSC9iaGg1V0ZiaTNtUHZqOUlmck5USnRBeGZON1NMcjV0Rlhqejl0cDB0K0VkN0poeUFVVmIvaUhKMWI1dW8xRUt5aGRNcUFkUk1PbXZ0WHZZWjlvSmYxaGRWY3R2bGczRjFzcWxoU2I1NThUd1ZKNXVBTmRIT2kySU4wZFZ0QVRxM3pkemtRenVoWmhueEtFNG1jeU1qeVh4amhRWE1xQkg5ZEp1V1BkWEd4SlFHcXd0OERpTlRBUER3dXN2QTVoQ1U5bFJHT2VXT1hyMWpyUGpjTWJERXNRYXRnME4vdFFTQ2tIZnN6S1FkbmZXRGNYV3hLUUVxd05lQlRxRzdVSjljMTMrNjZZczR6NFlwV3ZXN2pDS1VHL3ZnZWh0MFMvSnBUSmN5Sk1VWTJRajVvWlk5MWNiSmw0L01xcDZHdFpHRWpSQm5PazZYMytrbVk1NjdvdlZybTZUVWFQTGExb2pOQXpjMW04WE80SjNiemFhcC9uWEtDaUhkTFF6RmRkdVBuTzQ0dFZybTVqdUdCSmtwZWNQL205MHE0SjNUSnQxWHUwdWl0SDdiWUZKYTVFR3RHOVdXTXJlT2Fwc1ArY0FlYkJFY1YrY2lTZFZYSjY1YXBFTVZlM1dSaEQwd00rVGswWVV0QmZQelJLZ0dldy95dDB5N1QxRjlMUklidjRTMkw2RFJySEQvM245UVd1R212RUIrOVFNL2x3UkVWTWpLV3lTa3l0WHBRcDV1cDJlb0ZuaHZsUDBtZjZNRXhiVWRHTHg0UnVXYmJ1MG9zZjdJUWs0eGNmbm9pSXRMVW5hNlRaLzhXYi90VFVlZnR3eE1MMU5GWVdXZW1RV0pSMXJtNElDTjM3SVlhbE03UkNjMUxVS1NoMHc5eUdyWWVlL2oxSjBJM1BUREJYeWhuR1U4cWR6ZjRHeE9IWlZZZVhQaHhSN0dSSGRGYlpxZmxkbWFLMWJ2Q3pvZ2NKNEtlVE4zNFNVcVpmTW5UVGJVMkFhT2NTZE5zbDYrbW9lS2VwOXNzajRjM3N6cVkybi9IaENKcTBPR3VzTEhMUUpjWjRrODFhdCsyVTVZWm50cXhzWmlVeWROTnRUVnc0OXhONHM3T2pnOHg4VTc5aXh1dmErczZaSTU1bWhtaU5yQWRIVE90cFYzUldhZW5VNnhKRmE5M2FXamVoSXBhS0dib2wyVXJTemNhcTNpKzNjWk5xalF6eDV6ZDBWamFlS0dtc2RYTnBrQlZMNlJGRHR5UmJycnJwZldWakp5SXluMUNCMHpsNnZxT3pLZ3h2clp0TGcyekp4dEF0eVphcmJscGZXU2VEQlU3ckROSDNHUzNwK2tpbXNTb09hYXViVzROc3gwZlhMZEdXcTI1YVh3a3cwVFIwbEJCc011MW8ra3lsc1NvT2JhdGI2UVk1ZzVxdVc2SXRWOTIwdmhLR0k5SEFCUFlKb2lXRkRHckhkVXRqVmR5TXJXN1FJQmQ1T2gzMzN6ai9SRnV1dWtGZktZOTRZZGtuMnBGSWZEcUtGNkJiRG8xVmNSQmIzYUJCWHJaSGQ5MS80eFlTYmJucTFpVHFydzAzY1JJRTlRMS9zTkhlTVY4cGRWYUZjVzExZ3daNWg0UFhWb1dSM3p6LzRCOUVSQTdzazlRamMvK05ZeVRhMG5Xci8vTEN2K1dLSkp1WHd0Qlg0bXRjZDdETGIrNnY4TnV3WWlMYXlWUkhKQ1NmUVlOVk1ObzhOd2NXcHA0S0gzd3J0VFR6Mi9EQm44a21OWXEydXJVSnJrMXNIeUxjTkxtdkY2K1k0VlY2ZHQxLzR4aEp0Z0pkdCs3Z2ZkckVXU1lnd3RBYVJvc01kWFc1aTI2a25vK1NwVHNpY1B3R0RGYjE1dC9vOHpYVjZMK0g3UlBPOUk1dURPV0ZCcDJpclc1eGc5dzlRQjhhUHc1R0V4ZWJNWUhsV1IrWEpOblNkUnNiN0FXTEZsc1JjVjg1SFkxSGtOU3NhRUVDWDQ0Z2RPN1pZRFgyU3RBbUMwSDN5aFlVS1N5YzdyNnlGVXpneUpmQzZSUnpkYXMveTFqRURYS3p3eTRFd1psTFc3QzdnOXVxMFVXWGs5QXQzUlk4aXVvMHVYZHpFTXlMQ3BOazliRTllalh1SzhlajhUK203WW9WY1crT0lIVEdPWVhWL21vd1MxNmRPS0p0Wlkvc2pWM2Vna0FZTDlrYkZITjFXeVEvQUFnb3RhaGptaGxRU0hxc0xRVUJOTlRVVkxsRDZKWnVTOWR0Z3JMWmpqc282QkNlL0xMQ0FsNkozNEFMbStKL0g5bi9vWElmU2dVN1BzTVJIUXN5ZnZjV2lpWWZVMC8rVG83U3NKbElSMHBqMVppRFhab1hkNkZFQTJoR1Z2bWl6aHJVd09nd0tPYnBCck5UMnI1QXhZNjhQSU9QN1V3ZkJJUmg5UjVpTzU5UnQzUmJBSzNXdC8wUHc2VjV1WkZlMU5hOUlYNEFhWFpGYTlqclFEUStZRGg1bnNkTVIzUXN0dTJEKy80STBkVU1KaWJTa1NCK0FBQzdHcXNSS09OWk11QlZvMFYreE10Nmw2eEd4a3lLZWJyTkU3WjlCVnQya1Y2dDVRanI0c3NRZ0E1MkxvcTduMUMzZEZ1QXJlaFdEemZnVWx1cWJ6Q2Z4Z0VJSTBKL08vb1FRaUUycnpWMU9nQ2lEeUxtaGlNNkZzRHNBOXdlQThZL05ORnJHT0huNUVUeDNndDd6Qk5aalVMaGJoUENXNFFXMXhZYU5LWXh4VFlvUW9VUmcyR1ZSQlFERU9wd0Yxc1ZmRE1WcXZNcVhJZDZHQ1VzY1VMZDBtMEJ1S0xiS052ejNKVjJjdWtXSFcwWThJRHFSSmFoQ2d6d3laN1hDcmtuWm0rR0l6b1dZSzRCM0JKaXN6Tk5wTTFwa2hQWnNCb0hFZmJ4eVlBNnlaK29uakJwVU16VkRXbzBQQXNqNUk2STVNT2l1UWdwK0xoU1dJcGo5aEhVTGQwV1lDbTZuV0lQVzFNOGoyejhnZTR5dy9CQWtRNDBwUyt1Y2VmcnpRVjJIZi9BZmF3L2hpTXdsbEd3SUU4VHJpeGpYbmFtaWJRcW5KeElicERTV0cwRDlpSStCbXZZdElVNFpRNE1pcm02ZGRsek5uWVoycDB0NEZ0dnJqTFc4T2RUTkxEdDR5TVAxQzNkRmxoU2RLdXR3eFVZRXkzQWlSOHdHOE1Xa1YyQVdUV3REWTNWZWI0Kzk3RDZWa0xRWmNNdGx0UndSTWVpT0lDK3hGTGpINXBJcTIvSmllampnMGNhcStzaFRROWJ2akRxZU1FL3VNd09nMkt1YnZQa2RzaTV0Z3lPcmtMZ3J4clZ0dDdHTXpNRi82QnVtYllVM1pnQjZGdXh5c0JYVWxDTTR2R0UyeU9rMzRINWY1OTkvd1dqelZBdDlScWhveXJwa0IzUnNTQlpDOUJYcE9UY29QWldVbklpVzFZa0dvVkFEVmxnbHNDL0RkbWtUREZYdDJueWp5QzRHNXlFNmVCVy9TN3BDV2VRY2hjajJ5Z1VSdDB5YlptNnFYMXJBejdmV0pYTWRvL1dnOGttRERzWHlSZURYemRFODg2VHRMVGFBeU84d3ppempnVVBnRkc1YUplblBndEppWFNrZEZiZzN6cGpJT1JTL2FPRFVJbGkzcmdrK0FZWk5NSHpJUGdNNllma1A3RnpMQ1IzTWRvdCt5anFsbW5MMUUzdFc2ZDd0MjhmU0RZblEzSS9QR3BRTVVKeUd6bmFrMjdSeXFMcENCMllsRm5IZ3J4M0huVVVCTURvL1V1N2twQklSMHBuQlUwb2tJVkR5SFZLYTRjVmlybTZCVjk3dnM4bm1KOEk3OU5ubWxJVHJQdFFJQzUweTdKbDZyYU4vVGVhbWozQUVEMVBmaVg4eUFZTjFONDd1SVVGYUlRZkxhbUZaVmNNUjFRc3pPZHlWcEZTV1kzaEtHY2M1ZHBVMTE5Vml2bTZaWEVWZFRvclVlNjlXTGVNcEtadWJUR1NqN0p0TDJYa2wyL1Z5UHZsS0lRTlI2eXhOQ0F6YW9rMGl3c2I0bkZjVkhjOFZZcmxkSU5tM3lSYStJcWpibXR5ZTArTmJ1NVltdTdDeWlvY3RjZEZlc01SYXl3QmtSYXdSSnJIWlFQeE9JWnEvNmxTTEtlYjNnU25jYysrN3FpYjVoZXNuM1N5N2VEZDZXamtSbWU3MFdFNFlvdUZBT2xuUzZRVzFpNGNma0FEc3lLanFoVEw2VGF2ZHpHeUlldXdtMjR3WHU2b0puYjMxSGhhckJzTlNtWVBSUXJERVZzc2daQWFzRVJhdzNrOXJwTEErQVJhaGFjRXJrcXhuRzR0dllzUlZvb0UzSFNEV2RhR2FpVlVvMm14YVh5T053OUVFc01SU3l3QmtCNndSQktMSXpoOVkvVnJKRjZTVVNtVzA4M29ZdExwWjl4eDAwMXQ3d0YrU2w0SnpERFh4WlZLdHVySEUrcU8yR0psbUlsdVdTSkI2N0hPY3NCNk5XODI5bW1ISi8zWHdDckZjcm9aWFV5K0h3a3AzSFJUMjN1QXRmeHZkS2NIYzV6RFkxSTdxenRpaVpYZ2pIN0pFZ2xhRDA0TE5yTTRCT3ZuK0VJc3U2QlNMS1diMmNYb3JLM2lWcnJCYzloUjBOVDJIbTVkUEZUdXAwVzY1QUk5UW9JUE5pUTBITEhFU3JNaFhiZEVtaUFEbnVrTXJ0VDM2T2lwRGYvNG9WRXNwWnZaeGFDVlFtY3IzV0E5WVZWQlZkdDd1TFc3b054UGljRHpMSTZvNHRIMUU2MnZ0TU5LTWFGY3RrUTZoWi9qemVKU1RnT2UwenJiQ0dCNEdzVlN1aGxkak1MWU9wS3YyeU1QM2JNSUh4cCsvWVpIWWxDMXZZYzZJMTZnaU5Na2hBQkhIT0syN29nbGxzaWZIckJGMnNicDJ5YXUxQytDYnZDNkVCNGF4Vks2R1YwTUdpbDJ6dFdON2kxSFIwZEFxKzA5dktha3JjNkxoRW9BWmtYaWlNZHF1aU4yV0Fwd1NzUVdxWTNUdHk2dUpsd2tPL1hlcW9EVktKYlN6ZWhpaEpWQ0FRdmRCaGR1L1JqOFVsOFk5M0ZhZXcvTjVKS05VVmd0RWtlOEphYzdZb2RsWTg4V3FZWHIydkJXRU1lZElaZDZWMklUR3NWU3VobGRUR3ltU0NoWHR5UXdyYjBQYW5iTlpCSVUzVjU3V2I1UkNrc0dzbWMxOGNBV3ovaXJCeERnMGQ2NURRd2JGRXZwdG9hdlJNWHdMaUVuM2NRQUxMSzRyNVI4UVJxYUk2V3dGTlAra0RTS3BYUlRkcGdWdm9VaVRycUo5ZlBJMUxmRTRMQ1FiWjVZYzZRVWxtTGVINUpHc1l4dTBGZnNLU3dkSTA2NktidjJqb1l4bXk5SEVPOFl6anBGUjkzdXBuMjYyT29yeVhPVGZBNStxZElhWkpLOW05VEFkVmpyZklrSnZUcVNhS0gwUlpNaWxOYlQrQlpSSVhoUWY0Vyt3NDByZllVeUc0azMyUWpQdXAxcjAzMWdHTS83cU90K0hURTg4M0hCcEFoRGFUamlUU2g3Sy9CTmU0ZStWTGhqbnlValpVSGRlZ1JtbytPNFBaeUJhM0hMcnlNV0Jvc25NU202NnpaTFYwRkg4VVdJNGx6VUhBVjFZNC9hSWxsU1FkeGlmaDF4NDVDVHk2VG9ydHNaK3NpMy9CUmREbTN6ZGcvcWVzM1RNek5VUjB6WGtxNzRwRGhLN29YL1VFRi9seTNKNmpGY1d4elEvNFZpd1F2eVVCMng4OEFyeFFhNWtWeXlIa25ZRWJSTk5VWXVOY2k3YkZQbnBCdW1Jem5VOExaUGlwTTNEWjRia214QmNGZVRmN3VPanBVNUQ5VVJPK0l1RlA4UEJ1TW1IWTIyWHRVQUFBQUFTVVZPUks1Q1lJST0iCn0K"/>
    </extobj>
    <extobj name="334E55B0-647D-440b-865C-3EC943EB4CBC-27">
      <extobjdata type="334E55B0-647D-440b-865C-3EC943EB4CBC" data="ewoJIkltZ1NldHRpbmdKc29uIiA6ICJ7XCJkcGlcIjpcIjYwMFwiLFwiZm9ybWF0XCI6XCJQTkdcIixcInRyYW5zcGFyZW50XCI6dHJ1ZSxcImF1dG9cIjpmYWxzZX0iLAoJIkxhdGV4IiA6ICJYRnNnV0QxYmVGOTdhV3A5WFY5N2JWeDBhVzFsY3lCdWZTQmNYUT09IiwKCSJMYXRleEltZ0Jhc2U2NCIgOiAiaVZCT1J3MEtHZ29BQUFBTlNVaEVVZ0FBQWVZQUFBQllCQU1BQUFEU0NrbE5BQUFBTUZCTVZFWC8vLzhBQUFBQUFBQUFBQUFBQUFBQUFBQUFBQUFBQUFBQUFBQUFBQUFBQUFBQUFBQUFBQUFBQUFBQUFBQUFBQUF2M2FCN0FBQUFEM1JTVGxNQXErL2R6VEpVUkhabWlabTdFQ0tTSXFuZEFBQUFDWEJJV1hNQUFBN0VBQUFPeEFHVkt3NGJBQUFMZFVsRVFWUjRBZTJjejIrY1J4bkhaMjJ2MTd2MnJpMUE0Z0JsWFNjSUJLV2JORWdjbXJKUm13T0NsclVxSkE0Z2VVWHYyQWNFRnlUdlA0QnNCT0tDWUMyVkc0aTFSQzVVUW12Q2dRT1Yxa29rcU5RS3Z6SVZCeTZicmsyVFVDZkQ5NWw1bi9ueHJ1MTl2YS9mNUUxaHBMenYvSjc1ekRQenpEUHpyaU5FeXE3OEEzSnI0N1ZTVUlYSEsvc1lTK1VsdVlmajlhQ3ZDZ2ZqRlg1OHBmN1BmTWF4ZjJMbC9PQ01vSkhzZlJsRVlqSWZ6TXZNTXVmazRNSVhyMSsvOHR5Uy9MUWFSNDVZa3MxRTQ1cGg1bm1sSWRYanJtSzBFYTBQSzNQeDE1K3NhZXpubTRxeDJOUEJpNzlQaEN3eUxHZUFGUlQwand4aUY5QkhUUk1jMDVOdFpyRUtTTWQ0bUpmeWc5MHhTVzJ4akROUGd2bU83ZTJrUEFoc2FGeGZ4cGxud0h6ZnN2WGx0ZzJNN2NzNGN4bk1CeGF1OFlIMWorL0xPTFBvQXRxY2dITG5JdWFNNjIwaCttQmVZSkYyMzJOZm9uZlc1VHdGWnJZVVorUk9JbFl1bkhYbWFURC9KK3hzKzRoN25leWRkV1lCcTJTZ0VhZmx0V1NzWERyenpCMEl1cWw2dTM3SW5VNzR6anp6SHBpdkVXUmV2cENRbFl0bm5qa0g1bjlUYi9jUGRyblRDZCtaWjZiTEs3SkVLclZuRTZLYTRwbG5GblZBUThLM0I0SHBkRUpQOXBuYllHNkpjbDFOOElTMHVuajJtU2ZBZkVsTVdRczBNWGYybVV0Z3ZpdDY3eWRHTlJYNHpKWGYxSzl1VWxybGRYbTVhVEtkNWtuOTNyTUM1cU9jVk4wNnJTUHgwenptZkU4T2FQRUkwWkZMMmpPeXB0U1pSUS9RMVhzak94SS9nOGZjUHZpbGVGdkNxcDBiL0VJVWVyRU9xK2t6cjROWmJzVkhHcG5UWlo1VkUyZ0RaN2ZxTlNHS0RiazhzamdkOW9JWXVaSmtvZnVoV01NZnR4R1h1YU4yL1FuNWZva3MyMjY4d1UyZk9YSS9GSmZzNUh3T2MxSHYrclB5WUFWWGpYU0lXemk1bkVsSm56bHlQMlJhZGp6bGI2cXZ3c2M5QWlkYjZIV1krL3ByQVlhMXRvMGxIWE1ScGMvczN3OE5JeURtRmpwN2dqdEcrVG5NalMxVlh4R0ZBeUhJRkZoVEVhYy9IZ0h6S3JweStwUmJSNDRUM0RIM0RKYTVHQjdOSVdmS0J6bkh1bjFLbjdtQ2F3TnpQM1M4QUhLVTVYajNwZUVTbG5raXZFZWVKYk1IVmtrOTNpVmorc3kzQ2VhWUtUb01FelBHTXE4dTZpSVE4QjN5RmI2cnd5T2VxVE9YNjNmQkhFN0NFWjJKbDJ5WmUxdTZ4SHg0TCtHVy84YlJyaHY4eWVkc0tIVm1uQzY2Z0c3YUpwUDZMRFBiRnYxaG94TW1yNnREc09MWFRMdXBNK04wZ1M2ZDB6V3Y2clpsZmlQRVdIV0pkQnlXK0U2WVNpK285RTBUVEpzNUIvdWZMcm1kcjVPbTdURTlscGtyd0VSaUw3K3h4QzJrRUpqOUFTZWxibnQyY2J0Tjl0RTVXcC9EekhVNWRLZGE4RnVjbGM1aE5tVTVsOVR1VVFPMEdlWEVuaUZtV0hyODNjQlcvcy9BK3VINy9xNE5wc3k4b1d5S0RUQzdNODAyUDQ1dmlCbnpTTnVnTVd0TGx6bjhkckVINWtzeE96UTYyeEF6OU5XZDBjVnNqblNadzI4WDVwTGJ0cHZBTjhTTTArcTFzOVNYS2pOL3U2Qkw3bGlXY0t5ZUR6RmpHbTNGS2hsbWlzMmN2K3hXVzM0cGNJTW4rRmNHb2Vhb0F6cjBucEQxRE5GRHpNZHN6NmRXRjV0NTF0dmo5K1BvSlB2dG9nM20xaW45R1BmOHJLdnNubkZBWXpOWGFzNGVXS25GK2Zwa3YxM1F5WGJ4Wk9heHo4KzZ5cnI3bTVXVFd6RXBzWm5GcTQ2aTJJL3prZEg1ZHFFdnVVMmpVYzg2aHVRRWQrcjVXZGVEN1prdG5oK0hOZjl3NlN0T0cyKzllUEVQVHRDeHcwcjF5d0ZTOGpkcUYzOUxPUXEvcTEyMFArRkRnaFcwSitiWER6NUYyYi8xNHVCcnkrUXh6dmwyb1M2NVRjS1FaOXp6czY0STIzTm9aSlZEeStjZGVWMSsyYlF5STU5cGVFdlJ5TGxjZjVtR0s5ODcrS002ZWhjYWgyL1d2RVZvQmUySytmWmhqMnl0Yjh1ckg0M29admZiUlE5aURFd3Zrbm1pT2d6Yjh3TmQ0NHhlZnVYNmdtallsZGo3akNoNVJvdGhucnVIWHlwdWlRMzhPTEZFbmUvZTJ4VTU3Nnh2Qk8ySnVkZWFodVUzSXpGN090N3hMZWVlSDlmQnZKVU0xWlMyekg5Ym8waHN6NWQwNHFTK21waURKZG8xclUvaElGM3hEdkNHZVgwQmg0OEh1Y01BeFJ0eWJlNjlYWGhxbm5CWTBLNllDeGdlcU0zcTE1Rjd5aDNOY2tOM0FQRndkTW05cUh6Skg0YTVKQWZMcUc3RkhCdlh2NkJxYjJNSWVtYUlxenRDWU1rSEtrazlESE12d0NIemZoY1psTUI2MitTcG1wSVVDZ1h0aVhudUlZM016NVdxVWZPRE1wSzc3UWtkWjNiM1I1QTZ5NWhQdzl6UjlsZFhxb01NYW11MFZKWDFnUHFrQUtDV2FJZUJQbGxUU2VyQnpCWE0vM2s1MEdxeUxUK3ZOV0hYNnpoVTl5c281SXBaOUsrUm5HczdWRm5SMlRNcWRlODZpQzY1N1FxanpPTTdaaWJGZUFmVjFIanZMK3FmV1JZQmdiUk4zY0l0K3ZBTk5SZm9JRDJadVlTWnVDZGxPRG5ZZ0swNit4TXlROUJZRzk3ZTNNSDNkRngzWVN3RkZyVTlNWDRub3RDcTZPQXlaVXJ1bUpsdXRTK2hWWHlYM0ZhMWhqZjhrOURpMkJ3RDNWSm5BVytvT1IxU1QyYWV4QnhkNXhtQVNST28xSVpuZkFrbGFFL01vaDZJQWgvbFpxMm1lRGNxVmxMY082ck94QTltQmdqdEsvMzdWVjF6dWI2bDZ0NWJwTHNnUFdNeEN3SkVUbnFUakpuM01HSWR6bGlWa0RvNXN5cDBrQVQ5ZDAvTVpVd25qT21PU3Avam1zcy9SWGRrTXl4RXIrOVJoRjR2VHV4NFhtYkd0Q0t3M2tKZjcxVzNvVTdKL2FORjR1TjdrWjlSMUI2MkZ1dVllYjlGNmhyQ0psZVRpK3FOV2R0U0h2TjRWVDdubVdDVno1SzZEbWZGaEo3UGI5M0FDb01iZkp5TC9ldW1pcENIbjNoamwrUEdmek56UlI2MGhNZ2RZRTBSYlVFckZWMXYxVDlScjdvN2lsblBsSld2UjZFQXRsUlJMUDFsNVRHUGZFME9XZHJ6dkhUN1dqVlhOYUR6eSswNnh3eU5vYW40REI1bUZodUhUVEZkZjRFbTZGUGlyejFIbEJBV0xXUGp1dDRRc0p5UmpGTnVVK1V5cVA3U1YybHRuZ3NxcEI0clBJODJkRnBuY09ISzlaZndaMVhoQXFITmNnbFIxNjhzNlEzVkZoM0xaNWluYS9LQ0pEdWlXTVAwTzF5enRVRzlPU0VoNnA0dWRwaXhQbEFlenFCYVRjRFZZVnlndW4yM29aY1RvUzM2S2VtRURMT1kvbGp0K1dWcXBIaHo4QmZsQ1Z1Y3N0cVVZaUpyMUdHZTQrMTFrblhaaXA2c1lVWDBXc0dBMGg3dHVoNmJmcnhudUlrcCtDM3ppWlgzUFoxRjI3TTdJZzd6UEN2V1BaNlZIWllnVjU2WDBOdFJRVE1xSnBSYk01YzU5M2NNNW82L0FuRWY1L2JDWWU3enVselZ2MG9sL2IzajVpVXh2d0l6ekJjME5GNVQ1WnJ6SjVSZjhoeERNWmdqSFkrc1VZZTV6VkpsTFlmRnUrbjFGV0ltTzh3WE5NUzdxM0w1bTZCWDhGd0RvNWxoSlRXRmVDM2dadnM4Y1hXRXcxemxkY25XRjNRWmFHNXdTUzFtc3JjOVFlZFlEYlJwZXN4ZzYwalpqV2JHWCtDaUR6QVJRNmQ2eGdGcmJ5UEdHRjI4UGFzcFViRi9INlhFRFB2ZEYvUUVxNEVHamRuOEhWdDNTcjdSekh2VXBienRlTVJDc1hJMjZ4SXpZMDExVnhsd0pXc3hyb1M3bkM5b1ZnUFlFTGFFV04xSmlkUldPNXBaS2FUY2ZWTWtzcnd0TTlabG9ITEJmdGE1MWJxZUNPMVJzbG5DMDZBdmFMWlNzTDJqZkU4UGw2NGduZWRvNWc0WkNudjRweDJrMldJL3ZTMnpYZ1NJbW1LMkJobHdxL2luSFlzNXNxS3JvU1dDSDZaNUU0cUxuZnQ3TlBNR1RjamVKcmNjM1VRdGMzaENvS3VEMEhMdFlYaks2aXhHcFkyWUl5dTZGcHEyNnBhRXpxNXB1OUhNSzloancvdEE2a3hrZTNia3ZNZmI4d29mUWpwZ3h0Vmc2S3lZUFVGakdUZFZqbWxTSE9xRXppVlNlbzltbnNQVTY5b05KTEk5Tzh5cnZEMXY4Q0hrbHR3dU4zaHFWM2pHRTRuelVRTjIzYTZHcXgrSzNIbmQvNXcyWEtPWnkvWERubU5FUkxabmg3a2RhbVY3WlZ1UVJ3M0lUcnRaVGxiQi9WQzRkQW5HblB2eTVhamR4b1hQOVQyYVdjemNmS1pwMjR4c3p3NXo3dWxRWHU4OHpkbmZibHhlWm4vK0t2dm9YYmtTY1BBalQ3SHZWNE0vc3pmTmR3eG12M25Xc2h4cmRSakhaUDU5Wm1ZK0JESFovd0F6Tk00YTQ2cjNFOGw4SDcvMDlqRThKaHQ0alM3S3pMMEF4ZFAvSDlZT2pTK2JML00rSFBmZ0hzYm9KeVM4U1NjajUxZEZmVlU0aUZFNFUxbmlNK05HdGtXWFlkdTIveDk2NW5rNkFwVDRwa3VCUDZITVZtaWpmRk1TVm1UN2tSZ05vN3J5eU5KTDhsbjh3Wmx6Ny8zSVduNk1EZlhrbS9Jb2VJd2RlQXhOVC85cDhOVkhnZnhmTitKeE96MEg5Z1FBQUFBQVNVVk9SSzVDWUlJPSIKfQo="/>
    </extobj>
    <extobj name="334E55B0-647D-440b-865C-3EC943EB4CBC-28">
      <extobjdata type="334E55B0-647D-440b-865C-3EC943EB4CBC" data="ewoJIkltZ1NldHRpbmdKc29uIiA6ICJ7XCJkcGlcIjpcIjYwMFwiLFwiZm9ybWF0XCI6XCJQTkdcIixcInRyYW5zcGFyZW50XCI6dHJ1ZSxcImF1dG9cIjpmYWxzZX0iLAoJIkxhdGV4IiA6ICJYRnNnWkY5N2FXcDlQVnNvZUY5cExYaGZhaWxlVkZOZWV5MHhmU2g0WDJrdGVGOXFLVjFlZTF4bWNtRmplekY5ZXpKOWZTQmNYUT09IiwKCSJMYXRleEltZ0Jhc2U2NCIgOiAiaVZCT1J3MEtHZ29BQUFBTlNVaEVVZ0FBQkhNQUFBQnRCQU1BQUFEUWFEQzhBQUFBTUZCTVZFWC8vLzhBQUFBQUFBQUFBQUFBQUFBQUFBQUFBQUFBQUFBQUFBQUFBQUFBQUFBQUFBQUFBQUFBQUFBQUFBQUFBQUF2M2FCN0FBQUFEM1JTVGxNQUVESkVWSGFKcTd2Tjc1bG1JdDN0OW9wUEFBQUFDWEJJV1hNQUFBN0VBQUFPeEFHVkt3NGJBQUFha1VsRVFWUjRBZTFkYjR3a3gxWHYyZG4vLzJaTmJPRVl5VE9JTHpGU3RDdHNRVUlrWnZNcEVRanZpZzhXNWtObUpZaUJJREpuWVVjRUNlWWlnU0JPOEZ3RUJHeUVaa01Fc28vRWMvQWhVaEpGczFFaVFrQXdxempLQjBmeVhCSkZ3UWQ0RGdqNGR1Njh4YXZxcnVyM3FxcTdxN3A3YnZmTTlJZnQ2cXBYcjE3WCs5V3JWNitxWjROZ2RzMTZ3S3NIUHJmalJUNGpudlZBMUFOdlovdXp2cGoxZ0g4UHZQZytOb09PZjdmTmFsUVlZK01aZEdaQThPK0J5aXNmZU9mZUREcitIVGVyd1h0Z0JwMFpEbkwyd0F3Nk9UdHVWbTBHblJrR2N2YkFERG81TzI1V2JRYWRUQXdzZk42NGZpbXowdjhEZ2hsME1wWGNnaGlHZHAxbVZzb2llUE4vWjFHYysvSVpkREpWTkdic3VkLy96SHNmR1REMjJtT1BQZlpyVHpGMkk3TlNCa0YxL0Q4WkZPZS9lQWFkTEIzTk1mWUZRVk5qN0lwSVBNRCtONnRTUnZsOGw4MmdrOUZIYjREaU5mYVg0VnRzTXhadEZZOXZGWG12eW92LzFHY3o2QlRwd2p1azdpbzdEaVZ0TVJhSjNDcmtxSFFZTyszTW9IT0hxTCtJbUUxcFlyckt4ZGw3dlFqRDMzcmh5Y2IyRERwRnV2QU9xZHU1RkFrYVR6TE42MFZsbjBHbmFBL2VDZlhaYmlnbHVNdi9GY203ZHpWSzVMN05vSk83Nis2Y2l2TXloclBBbURRMnc0dEY1WjlCcDJnUDNnSDFsK1VxZXBreGlaajJsYUtDejZDVHV3ZmY5Q0MvY2xlL2pSWHIveGsxQm1HZC9TZzVPQ29xd0owRm5hcFZXMmNVRW9RWUNWekhXQVB6MzhGUFo1ZCs2WWkwdlhjaGVnU1JHMUd5dTBOSWNqd2tRZWZod3B4ekNHTlcyZmdVeVJ1WjJvTHk4d09kd2FlSnVHZjJzRWwzR2Q3ZWlDUnBxYkJPOEdoaDRSS2dzellobzZsd003a1pqQy9pcXVjY09rdHFUR09oenlCZEdYL00ybW9jMXJFVysyVW1RS2NqMTNCKzNNcW52djlrQ3pFOVo5REJvbkVwdTRVaXRPZzlDeWRmT3RWbEV5empzRTdoRm9MQURwMWx1ZE5SUWd2RldHejB2NlV4R0ZIM0lnZ3FIV1lmWXovdzBDTy8rZXhOclhwNWo5dE1VODhLT3lxUGV6Rk9jMHp2TnM0UGhYV3M3Ti94NGY0clQ0cVhxbjdTU2tBeTdkRHB5Y0Exb1QyVGgyMTkvR2pRK2VDcnNBL0hYbmpsa2lIZEd1VERHUU1qdjZ3TUF6cWRvcHZSWlVrR2ZQWk9MTXhRV01kU1d1MklEanZaaGJMUjl5MEVXcFlWT2t2c1FDTTd1OGQ1cG9GQ2cwNlBYWDdoMWN1WDJhRWg0cXJvaWVrTkFoMDZpeXBtWW9oeSt6TVcyUVd6VVJUV01Rdm5lbXp5Z1MvLy9WUHN4bFpRNmN2bHZFbW5jcXpRYVZNSFhSR2ZTYUt0MlEwTk9za3lWUi81WlRCSWhYYjVrcGxEaVE2ZHBqNkJwZGFlZHFIdEhGWXREdXNZemNPMGY3UEJjOThHQnpSVzJGV2VUTDlzMEtreUI4eWxzeTJ4ZEZORnNVS216dEFCY2pBOGh5V0tRbGxwMEtuMHAyZmdhTU5PVHlQTGFnK0ZkUXdlUDhwZU93NHo5eWJIbmVoQW1FR0ZNMnpRdWUvOHVIc2c2b2Jhc1F2bDlvU094VzdqOXkrUTFxQ3pvcytzQlZpWFVIWEJZamhhY1ZoSGIyR2VLYVZ2c0k4enVWK3FrK0ZuRzNSNk5oY0xWN3E5NlpiY3ZBdWI5WUZPUGU2UThtWFdvRFBVVjM3bHQrakZzVzg2N1NsaG5hRThSd2h0Tk1GSjNNcHV5d0tkOVNuNkI5a0NtUlNyMUduM2djNGVtNkkrS1hRcWJIcGhBTE5QSEhLRzVveVZITmFwcW9PbndIa0pqZ0E2TkdDQlR0MWxvbk5nWFJiSk9wMnhmS0F6WUpPeXBERDVVT2dzblNzSEVhVGROQ2JRbExET05rT08yZ2FMaHNIRFlINjA2ei9pZnJCQXArTmlyV0lPMDArTnlRU0tvVVBmNjdvaHluaUtZUjF0aGJWOXpnWmNNTS8wMkV4S1dHZE1BZ3ZkcUdxSDlpOS9rc2Mzb0t0TjZNeWROOHNMMjV1N0NCUWUwSUVmMzBHRENmRW9KVW10VHZlOERiaGdyRnZjNUxBT2dDcGFYb21lYVVVVzlDMnZHdGZqY2RlWjBGaytiNVlYVE85aExIRGdBUjFZTmt3dnJFT3R6dmtiY0VGTGkycndVTVUrNmtpVUhGSHJ2RzFablNIcUtHbEM1OXhaM21BQm0wa0NIZk45U0E1c1JSeVNqRklmaU5WWnBnNVpxUTNsWkZiWFh6NDVyRE5nWk9QV3pkczFvZE0xUGZPY3NwZFZyVUtjWFd4MU1scllaTFp3ZkVZbDUySUNuYnJUUUhYbVhRYmhrdTdzdEJMRE92R1JaZEZ3alhnSVNiSVkwS2s0TGN5UzJFMG52NE5meFFNNjlXbUdkZWlFMWFJUmhPbjBneC9YS2lQTEN6Z1RvbWRJZmpDeFg1VnBmcTg1K1cwR2RCWUtmNHlNaFNnbjNjVHJUQS9vVERXc1E2RXpKbjVtT2E5ZGxBdlRaT29ucVZiM24xZGR3anJtQ210em1wNWx6czZvWVprOG9EUFZzQTZCemx6U2dNNzV4cVZVNjFKTENPRWE0dEhFYllEL2ZDRitBcXZqRk4wMHJNNDJIdUdZM3htbWwvRncwYUV6L3p2OUY1N0VTOHRZMEttR2RRaDAxckNFc1FCbm14clNhV2hkODJoaTRXcU1LcjJtUjRSaVVwUXlvRE9nVUVXa1o1ZGN4LzZYQnAyRlB2eHVNanRwV0tTRHNBNktZRmtJaW1WaE43bVdOS0NMTlZHczlvaXUrbUIvNFpLZDRVZ0RWZDNwNUlRQkhieVpZVy9vOXVlQ3FXMm9WaWwwS3IzdmJnVmZIMXNIUFhoLzB6eGlqYUhUVkY5VktqblBQckZKUnc1TVN3ZDJvV0RWZmd1WGJDZEFETlB3WFZJNk1HRWZqQktjaTZjeGltVlI2S3lJYVJsczhSVlRVQWpyWERkelM4dkIwR2tuRGVqU1dzdkJhRW45cklXb0RJdUdYVHNYc0RvazhyelFzTlBSM0JhTkl3YUw1OUhmQ3pwb2k0VkNwM1ZCdk0rUVRoanZ1bmJ5RzN3REVGV2pyMTNHRTRaT3p4alEzM2o2OUtPaWxXK01UNThvbzdtSXg4YXZqUC8xaUtjMzNzKyt0OHNUaVJjTUtGVjIxOWQraGpIMjBiZmVwWEpRQW9JWTFFOUdaZlprNWE2di9UaFVldUt0ZDIwcGdoWEQ5SHZJcXJnNEpUdzZkNGpNQjRWTy82OUZXOHNZOFpWZllKTXgrMUFBUGJMdkpFaytJZ3dkWTBDL2hiRytNT2lMYkJJbThqV2kxNXJyc2tuNFdtMTJPZVA5WUtlOEVkYXY5RUhQMFJYcld2R0dxWXpCaVdTUHF5bTVvVW1ycG9jZ2ZXVDFhRHNJZkRwM0d6a3RCRHJnQmUzeVZzR3RPVmF0dDlqTjQrQ25UcmZBUWpkVVp2a0pCQjJZNW1sTDYremZqeXNEYnZTNm45cUM0NzVYeW1wK2VQclB3US94aVdoNThzV2cyaFhUZFNKdkprLytiZlFucjc3eXpEUFB2SHF0ZjJxaEZ0K08zTnl4bENSbE5mbkhCTUR1TW9KT0V5bEoxUE9TTmFrbFM3NVg1OWFRRzZkRDU0QXpCd2lwTjcrWG5UWWdxM3RwZ0F3Mkp5cjVRdEJaMUZzYWNMZHpBWnlCSlI3Ui9hcmVxYmtsV1JOZ2FNSDAwcmtVQk9zOURiRWEzN0hqTkFUSTU5ZnZIV3YxL1I3YmFHcmdOZjFrOVdqTHEzTTNrVWRHb0JQMFE2c0Q2L0RkcVBGcVAzUlpOMitOcVp2b0lad1RLWUxPTXFPRGVYRWl0QURDdFVIRE1Lak53NTVPVFJoRWJmRlIreXI3L2lLSDVJQVpMaGFwMGRFM1FFa3BldWh4NUlDdi9NUVd5dlJOZG1rWUtmQ1QxYjAxdjg1ZFFpc0FDcDBIdml2YWhHbDlKMnE4R2JrOWZDalIxYU83ZEU2VUNEcXJHa2lINGM4V0ROaTMrVHdLRTZmMlFaQVRmd3ZSZWdqSk5YYTYvYnFZcGRQTnlrQ3pBeGFPWWRhSUE0ZGZKeitYU0pOWjBLZUxFazlaTTlrckFyL09oWEdyYWxMb1JObXdtSWdHRElBbyttWjI3QjNXcWZ5SStCRVcyeDlBZ0g0aDZOVG84YmlOQ01jdE51SE9TTGMwcXpNS2R4TGdaRmIvQ3JnN29Pc0RYU3I4M0dJQU1KY0x1azllZitWQ2I2WFJBaVNlc2xwWjJqSTlPeGVmWXJOQ1owV042MjFsZjFyZVlaMzdaUCtaZDR2OVF0QVpVZnUyRXMxUHcvQ29XVDl4ODhqV05XbDV2UU5SeWpVTldPWUxvNTAwOGowYXNrZ2hCVW5saFU0ZnAxUXdpOERkM01lNW5yTGlxcWxwejg2RkJaVHFJeXQwOXRnbm92YmlmU3NBMGNWVUlZekNwdXcrOHc1ckd2MUMwR215VzdoMGVCZyt0VUlKdXI1UkU4d0xwOWVqd0IyTUpDNFBXSjMwaVpBY1ZzZU1qRFE0aU9wcUdLVk9HZUFnSENGQ1gxbFIxZlNrWitmQ0xLVEVza0duTXBaZU1reHRFa1IxYlJpa1M4UkxsMUFIcXA0TUU1YWY2MExRMFNLUy9VallRWWo0bCtsMGxpMUhFc1ZxQkZCNFNUNXpiWXd6RnYwamQvZDh2cWRlV1BaZmtoUUorV0FLMWZBR0VsOVpFN2lhMlo2ZEM4YndRREt4UVdkWmpmcG1UQW5KaHF3MGpUdUNUcHVzdnVkbFZCL01qV2o0b2VOeTJ0ODdEUG1BdWJuT1U5V2ZEWitUL3RZeXJCS3VOL2VveEk3RndHTENwRFFFS0Jxb3pGZFdWRFUxNmQyNXlPVGJvTk9SUmdjVzZ5bzIyRWErZFJBOFFNT2wveEpHb1ZPbHpDaEUwQmtRZjNSWkxzVmh4YUx6bU90OVNNOXlmKzRlaExRMSt4NzQrcldvWEhLc21lM0xJc3U5K3FzUmVIWXRoZGxaWUFyeENFbVRWZE5GTm05RWtkYTVuTXhRTE9vckMzU1cyTGNqNXBFWElKNTZlTVVNZHV0Q1JNTnZRTGVESG5NbEVYUTY1Q3VTV3JTdWdUWU43MXI3OXNDdllhbWJrWDBxYnVsZXNSOTBndUR1endud1hQS1RLcUtHTXgxYnFHS0tySm91VUNXSFpGcm5RblZUc2VuUTZTcHZFUllkNnBnU1VSeU1pWXRJTUtBN1FvKzVrb25RV1RzSStZRnpieHpMRzJBOCt6YjdtYWpDbmgzNGZUVnRSM1ExTFZLWjNkNDNPWFljVi9RYU53MDZLYkpxdXRENFpEeW1kUzVVTlJYTDRraWxhWFh1ajJFd2pCZms0UEdqMHpyZ0hod2hvY0RrSDZQSFhFa0VuUzZ4T3BJYmRORjFtWmIzcnE1ZVh2Q2lMWkwwNElNL2hrZXhaTUR2QXpJVnF4SkQ2YXNva3FxbzBoTXZBM1FNVTVsZUpTcUZIcmJKYTVGVjAwVllmOFBlQncvK2NFTGp0czRGVWxPeC9UaWtia0JucnM5REVSWFJ4RGcyVCtDMkljVlY2U3BuTFRaT0NhSmxaeVBvOUhCVHFpWWMrcmlrSHFKRTA3SW9BanI3WmRpc2lNblk3c01NbE1jWDBlV0FEcXhWUFh4ci9IWXJkanhiWk5WMEVUS0JkdTNYRG00a1R0czZGMHBOeGFaQnA4a2p0a0dMTndHTGVCV1hnbGU1eUF1aTYrdkhNaVh1RDIyUnh6d1BtZENweDZzOXhYL0RzaWlDa1dLL0VvWS9iTmhKUjF6eDVZbnFPOG1qT0xDazVXUS9OaTIrZlhZdG9MQkR4eXFycGd2QjN0NERrTHR2YjcxdTZWeE9hU2gySEE5cjNlcXNoMk90dzdFQVRwS2FpRUFoQjV6WDFLNU02T3paWFJKRG9NV0VFVGY1QzROVVpOaDhLQ3RsRHF2REVVQzNjcTJjTFpsMjZEakwrdjRFN0R4UGg3eHEyTFZ6WWMxOUtDdnAwR21ISGR6bjVTQytqS25BMGRuaWl5alpwdldPb0dQM2RRWjJFMjVsNXBPWk1NMmJMRlpkVUZBOUloVmg5QmtSQlVLUTlHRDNkWnhsVFdLYmxPL2N1ZjFFTjNsWlRGZkJQZUo5NjJpaWJrOUpjZXBkRUhUbzRseFNXS1o1V1ZUb25qRE5tenlkb0xONm5WU0UxWVZhcjVLQ3JBZHRoUldSTzh1YXhWNHZkKzdjUk9oVWVpeThCSUthNkdoL0wrZm8wV1ZNZk02Q2puV2FUK1RtVVZCM25ZcHJMbDB3dWtxYUJuZlI2a2dSSXR1REhUck9zdHBZcHVTNWR5NWFxOUFKNjZVUU9OR0tjaGd2eU4xNXB3aVlXb1NnUTZQSlVTM25hVDYxRlV1aDh6UmZjd2tpdFM2UUppQmVSN1p5U1dIYUEweE5GcmZFV2RZMDFwWXk5ODVGcXlVQ25maTh0bGpJdHVJRk9SamVwTFd0UlpJb0srOTVuYmF0TGVoTHAwL2hrc1ZKS0JuWUl5Z21kZDFsN3VsZUlSV2gzMTRuR2E0UEVBelpNV21kWlRXcnB1WTRkeTZZRURVMkNIVDRhank4aEpZR3NYV2lZWjFVTVZSaDd2TTZlN1l3RVV6elZ4WHJNaE5qRisrWE4raTBjNjZ0UTJFRC9GSXVZY0VPN0pvVm5XVTFxNmJtT0hjdVdORUR5WWxBUjJaRzkwNThVZzBXVzd3TGZtS0xGNzN0OHA5RUZQeDJ6N1BQL3kxNmpKUE5FSVcydnpkaUtwbENFNWIxWUV4ZENiTWU0Yjc2MVBQN3NuYitPNHlqY0drUUJGOVJYQ3FQWHY1ejhhb3FCeExhTVNKY3BOSlZMWEFDd3ptZmpEQ0tqeFJYbWJESVNuVWhDWDN2WnVjQ0I1dGl3WW9lU2VacDBCbkU3dzI4RDZCS3J3Ri83bVhQc1BqdzJ3SjdyaGV6ZzJKMTVUNnZVN2U1bGpETjc0YXM2OWZGdmRJOTZaMGVxOWJ5Sm1CNFIvdDBsZmpZYld2eVlkTkhjVGtsdUtpRnQyRVR5SUNnazZTQWtnT0QwSlNWNnNLbzRKcGhkQzVVdENvV0pOaVJUTk9nMDQ0aEZ2cG5vbk1yNHd0QlR5emVCWS91SitFYlYzOC9TTGF2N3NqcWFHZVRReExBY2FTRTFpV1JjLzlyRUhnS2s0cEpqa1E4elMrb2wxcWU3QVR0dUk4aXJpMEh0MlVsZGdWRXJXM2JLSENTVWhsWlJHM0lxdWtDa2ZvbGpjNkY2bGJGUXB6cVdMSk9nMDRyaGhqd2hocnpmS0xoUnp3RzBnSUVLemUyNExNdEZUbVViUDN2Q0RxYlRDa1IrRlFlRk16aWFYNjhMekxnQ0l1NXhlTFQ3cHQyT0hVOHpXK3FuUXArQ21nVWgwMGpwb000QnAvWVRGMERjMWVkc2t5c2tsQXdKcHdTWktXNlNPQ1VscDNVdVJBUHRpb1d3S3ZZcFVGbm02bVRhbjJoelNYZXVjT3IvS3VFZzRoRDV5SW9GMEV4eXZhL0llZ3NFeWkyeFkvbXc5d2ZPVWpWeVJibnZnNEJmdkpMUWI1TndqZklEYWdETDNreHJOcjhSSGdQbG5oTGRjUEc2RjlHUmRUa3RrZVhnZGcxSUhUWkQxME0zU1JacVM2eW1Sb1VDWjBMZEhiRjRrL2swcUJUVSs0RmdPMG1zRnZsQzgweFdLeStuTktycDZCSGNMdkZBRFlFODhsQTBBR3JLTkFocXNQYWp0dWdTQUpJcllUR1lSTmtXVlVlcms5TEVXMDc5UHpCbmw0SmMzcjdVVW56VzVBWUdiT3dldW1JekhZYjBBbHFVK0xkUnB1ZUozOXRXVkFseVVwMGtjN1BXcHJVdWJENWExY3M3dkUwNkVCRTh5aHNjUmdHQ1p1SE1OcGhTQUpXb29MNytDRWU4SjJPUTdvQ2Z4RjB3TUkwRktjUkV6WVMvTTFvUHVFakRhN2hSYTdlV3lLZDV3KzhnNWlBK25JdHdNMll1Q3I5QnR6M2RLc0R0blZYbEtmOUdST0RHWFRrVjJ4cGRleGwrSWNCa21TbHVyRHpTYzFONnR3Z1NGQnNYYTRwZ0cwYWRFQ0ZGMFRMZ0EyaHBNNEIrQWF3SGdHd1JsaHBjd0k4QVFyNlBIOFFkQUtGVEdBRXFPVTZiZlVqQ3lPL09SdnZCdURLY2pPWTcrSmZYMTJGZGNSRVdwMlI5UFVYeGE2VDRkbEFiMlFPRUlBWDlwT3hVK2tyWlEwTml5UlpxUzU4V3dENnBNNkZyclVyZGh2MWVCcDBnbDdrR0RadkRUamFLcnp2Nm9kOG9vajhqcURQZTVPNnRUbmVnRmZCME9taS9oOEljN1BCdmhLMWVYKzRKMVNaUUIzdDQxcXZsZ0h2UE9ReXV0VUpmWjNLK0NDcUw2YmxnTHFwVUxST0RZcTFNVDdHbExQTm9TM2hhS1ZPelZ4R3Nlc2tXYWt1VXRuWkN4TTZGNGdURkR0a2g0cFRLblJHb1hsYVovc2lTcmZJQWZNeTlIZFRtYTB2YzBiV09JeHF3VEdCb2ROR0FyWVlWKzN5YTJDMHQ0QVZYNDd5YXdPK2pnY25kRmM4NVBrREZvRy9UdmZDS1BSc1lhMGZYZXU3a0FEN2NSQTlSN2NscEV0YUVqK0JPZjVxREh2NHRyOFJsM21td0ROV05aSmtwYnBRNU82SmhNNEZCZ21LN2NSdmx6cGhnUk1qVmpPZFc3Q1dnWjdsSC9XTHEwT1hxUzZ4c3FobThnMURwMG5NSXY4SmhjN1ZvQ1drL2tscDd5QVRmTEZrZmxrbEcrd1VCc0hTS1lTK09HaXEvWXVrQnRpUEhaSUJwamJic1lLZjRxcU1UM2ZEaXZQOS9KNk9HQmZIVW9BMFdUVmR5Q3B1OXhGTDdGek93RlJzWHpxNVVKcHFkYUR1ZDRLTjk1M3V3R0JuTy9OOTZHdCt3WWk4RUtiQ3Y0WmJnQXRkMHhnNitCZXRGdGdmQjhIRDRPOHZzdGUyS3UvR3RzQnBQekt4L2RiSmJqQS9oc1ZVbXowZTNOM1Z6a2FZL3RzMlhYZGIrZGFnWTk3TUpyL0lDKyt4LzVxbnRaNHRFNXZVWkZsMVhkZzRKZWVsZEM2dlpDZ1cvTDB0eFMwZE9oczlkaHF1UU82RlgyS1RzN2oyVWF2cEZpanVIZ2tNSFRJMy9EVC9QYnJIZ2RNL3N0TSsreVBFY2xqQWxZQjFZWis5QUdnRUo2YlByckdUSGNRWWtxYi8xaUl4T2tvdG41bzhqZ0N6d09sSFB2ODBUSWpITWovUEhjOE55YkxxdXZCc0tibHpPU1BEMzF0Zy9BV2pLeDA2d2R4bis4OTlVWkMrby9lOVJsUm5CVTNEa0FYQTM0OUtDdHd3ZEtxa2dYYzllL3AzZ3ZFLzlKOExFMUV6UGVRUzVXaDUvb1A5ZjJ2d2V1dFBUVDRpRXZ3aHV1clkzUlY1WFdTckpaVitiL09JVU9VOVRGeC8wOUNMdlo2YitPMFNaZFYwNGRVQ0owN3NYQ2d6RlJ0L1VnN0ZHZERoM0kxTE8zMEFia0hEb1BIT3dOQ0JwWk5tQkd6c3dIRStzT1dYa3JlSFB6dmpIS0VmdHpJNXZ5ZTBNM2QvOXRya1Q4V3NsVmtqbVdEVnlhWnF1a2htbDZQRVZHd2RUOXA1b0tPRlV3cDVxK3FOQ0hUYTFKbFNSQ1FSUjVkSWRqa1BodmU1d0c2V3c5bVZDL2gyRHFTYUxoeHF1Sk9ZaW0zSnlEdG5rZ2M2V2pnbGp2SzRTMlZTRXVqVTZSTE9wT1k1NWJScjUyMkdqRFoxTTVSUXNiUnNNSE1PdkRSZE9OUndKekU3ZUl6bmx4elFDY01wRDRlMkdRUVpHVzZCdTNReEpZR084WC9MWXJvNEphSkw4L0hKb2Jpa2VBb213MzNLWmVUZ0pkTWFSWjg2RGxFclhSZEYyeVQxRGNWdVlDODVqOVVKZjhXUzc3eUYxN0NVOFVpZ1EyV1VEV24zRHZjaitTN29GQzVZdURRbzI0R0wrMFdyRkh4eUFhdXVpNEpOMHVxR1l0ZUkrNVhENnRUNXJEL0hONWJDeTNBTFpJSFhuVUFISWdxTnJOcGcwSzlBbVBKcUZsMnVjbU9hcjZpOWwxejg4bFJhY3hpU3VpN3l0Sk5ZeDFCc25WMUV4RG1nSXhZZlMzRm90WnpwbGtLSENvbmtqWk9oLzk4NWluTktUQm5UL0tLREhrdHNuN055UWF1dWkxSkZNQlRiSmdNNkIzVEVEbFA5VUVwcHVnV3l4T3RPb2VPZ0tiSEpJM1pCdmRweEl6YW0rYnJMbXMrTnR6TVYxWlMxbXFZTEswM2VURU94RmJybXl3RWRFVmJ0SGttSlRMZEFsbmpkS1hTQ2NlYktWRVEybDJQajU5VmFGckV4emJjZG9qcFpUSDNMTjdQaHF1bkN0NFZVZWtPeGl6aXFrMnR4dmcwelhud0V2TmdtWkN5N0JwMW1wbGM2eDcyUDFxV1lRNWtwZlpyZmNOajdMTE45d2F0S3ZGSXJlMDBYVnBxOG1ZYS9ONkx4OUJ4V1p4bFdOZ01lY1E4dnd5MlFCWDUzRFRwck9BeHY1OVNkQkd1blcvYXlvcm42TkYvR3R4ZitNZzBtV1hVMFhXU1JlNVViaXUyaERTemdsQU02bGZGSjl5UldtZUVXZU1tbmlEWG9CT1BNNE8zOTdNL1l4MVQ5VWhQR05EOFVwMDlLYmNPQjJTWU8zbHJwTlYxWWFmSm02b3BkMTc3dXlBR2RZT0dwNTNaamVReTNJQzd5U2VuUUdSRnYzc3JwNXkvL3JqVy9lS1krelZleXA0N2lqWm9jTnJLWGRWUVhKb3NDT2JwaTY1b1BrUWM2VkJ3Um1hTlplWjUwNk13WE9TZVZSd0JjQi8vdkhwNi9yTWVXTWZFVTAzdlRtcEJkWk5ZVjI1V0hicUxLeGFFamo0VzdTSk5DbzBNbmFOR1pOYVZxK1VYNjk2ZUR6Tm16ZkJrNHg0WGJ2dnVCM2tOVDdKbytleGFHam5rU0U3WHVrVFNnczVpOU5QVmc3MGVxbmF4Y0lGRlVQMWJGcU51Wk1ZcGkvRk5xNjRwdG9hTzlvbG9SNkR6TTN3dC9ENWdpU0diUk52c1MvTll2Sm10clp6NXgyZFRTOCtMWXZQYWg1OTZaS1hCeGlrZVNrdnZRcHRoNU1wS3JvS3RoOXNkRlNVMEFMSS80UnpENVB4akJuTGZGeWJwamxMVkF3d2lvWklySlBSN0FnU080TzZpTk9kMVVvN0pwSjF0VGlubW15VzFWN0RhWnMwZUd0dElZR21Yd216djcvUHpxRmFNa1Q0WUpuV0FQL1Q1OEhwWjU2dlQ0Q1pKTnZzRWJYM1hOUDR4THBwK2F6MTVvbGk2RVRiRVZ1bEFvQ0owYUE0dTFXTmFPc2dVNkcxOG92VmN5R1lvZmNHdFQzK1lIc1MzTTVGQXl3VGR2ZitNMnhWWittN3hYUWVpczhBRTZwTDFNK04rSkR6MFlYZXRsRFljN3NRTkE1dWtyZHBGOUd2Ni8vRm40c2xOVVNYdHlYQm1jaVc4NnhaZnlaSDBiRk50bGY4QnUzSDU3NnRrUmZ1VEw3RWFYL2FGZm5UY2M5ZlFWTy8vMDVPTnZNT1FFd2J2SHovLzZHdzRMbmk5VVdMSC9COHBVOEpyYmN1eEdBQUFBQUVsRlRrU3VRbUNDIgp9Cg=="/>
    </extobj>
    <extobj name="334E55B0-647D-440b-865C-3EC943EB4CBC-29">
      <extobjdata type="334E55B0-647D-440b-865C-3EC943EB4CBC" data="ewoJIkltZ1NldHRpbmdKc29uIiA6ICJ7XCJkcGlcIjpcIjYwMFwiLFwiZm9ybWF0XCI6XCJQTkdcIixcInRyYW5zcGFyZW50XCI6dHJ1ZSxcImF1dG9cIjpmYWxzZX0iLAoJIkxhdGV4IiA6ICJYRnNnUTI5MktFRXNRaWs5UlNnb1FTMWNZbUZ5ZTBGOUtTaENMVnhpWVhKN1FuMHBLVDFjWm5KaFkzdGNVMmxuYldGZWJsOTdhVDB4ZlNoaFgya3RYR0poY250QmZTa29ZbDlwTFZ4aVlYSjdRbjBwZlh0dWZTQmNYUT09IiwKCSJMYXRleEltZ0Jhc2U2NCIgOiAiaVZCT1J3MEtHZ29BQUFBTlNVaEVVZ0FBQ0RJQUFBQzRCQU1BQUFEcCtVTjVBQUFBTUZCTVZFWC8vLzhBQUFBQUFBQUFBQUFBQUFBQUFBQUFBQUFBQUFBQUFBQUFBQUFBQUFBQUFBQUFBQUFBQUFBQUFBQUFBQUF2M2FCN0FBQUFEM1JTVGxNQUlsU0p1OTN2elhZeW1XYXJSQkMxUnhCWUFBQUFDWEJJV1hNQUFBN0VBQUFPeEFHVkt3NGJBQUFnQUVsRVFWUjRBZTE5ZjR3MFNYVll6Lzc2OXVmc2l1RHppWWpzV2daTGtTTHRTb0Fqb3lpelRtSWNSWGJtSStLT09EbXUxd24zSFRhWVdTemdFcHd3RytIZ1dJcVkvUVBGRWxHOEcwQ0hoYytaUlZhSUZFV2VSYnJZNUF5ZXRRS1dqRU5tYkhNSEJPeFptOXY5dUI5YzUxVjNWOVY3cjZ1N3EzdDZkdWU3cmY1anVsN1ZxMWZ2dmVwNlZmWHFkWS9udWN0cHdHbGdnaHBZQzhqMTRnU2JzaU05SVB3RXAzYTFISmJUZ05OQXBScHdscUZTZFRwaVRnTXZFdzNVUGsydVg3OTJzVjVGK1BuMHliVXo1Qmh3R25BYWNCcHdHbkFhY0Jwd0duQWFjQnB3R25BYWNCcHdHbkFhY0Jwd0duQWFjQnB3R25BYWNCcTRJUnA0N2RtMUNYcGY2b0hBek51dWk2bmFPNityWmRldTA4QTBhV0Q1Y3VQYTJKbC9OcTNwN2srbmxVdzgzOStkZUJPdUFhZUI2ZGRBLzdrcjV2RmpPNnJCdXY5QmxTYUoxZUNRd0ZjSlBIMTNlSlhOdWJhY0JxWlNBM1BCMmRYeVZRdStweHU4NzJLb0FaUnFJaHlVZlNYSld1dmhLMm5ITmVJME1NMGFhTDl3eGR6TkJhakZwY0E0Q204Rkp6RlgzL3lqRHozNS91ZXZsc1dqRkhOMXRWeTQxcHdHc2pWUWE5RTNmeVIwa1YzTnNuUTEyTEhFckFwdE8vZ09JclY5RndFcTJaY29xNkcwMWI5OTlialVZblMvZk92SE4xVGoza3l3cndHWGNocVlVZzNNMElkWVF6Ry9iN2o0bkVoOTdQMlhIemdzTGtJajFRZFluSlpkalZhQUIvcXM2UjNIMldBM3ByVVFpb3NXR1hadDVHSnBMY3JVeFltdTFNQWM2bXlYY2hxWUpnM1V4WnJoUmYzMno1TS9Iai9NdzVETHArODJnMlBQKzJqd2x2OUpocHlkQ0d2QlMzYUlsV0hOQmdFeFJ2NTNrNlFId1RET1hQdlEzd0x4L3lLSk1tYk9EejRSYXZIeXFVaXZBcmpjVWpUbmd3T1ZkZ21uZ1duVndFQllCc3hjL1Q4MmhYR0lWZ2pOZ3hsWW5pOEcvOFh6R3FiNUYxZE1wcDlSRy9wazJXUnlOb09BN0lNMms2Y1E5UlplSk1DeVlXOFNySUNKMHJ1R2I0SDkwUWFyRmx6MWVjMGtCSFEwWCs0YVdCWm1ZSXRLK1ZtWnRRWTJJd2lHL2ZkQStTM3M5YWY0YVZEYnVNMVB3NjRpSDR6YUphYXpHTnpHb0VqZjBpTVdvUFZBN1MwNDRsandDcWp3VEZFUURvMTlCWFdJOFZMWkx1RTBNRlVhOE9HcGZUZmxxTjROb2hYdkhLeTBXOEYvRCtlN1dicTBvRFdNME1vRUZ1ckdobFJtK1AwV0JZbEVTM29iVlc0djJGQnB6OXVNSlVWWmxTU0Z3VVdFK25oaHRuRGxmbG5FaVVzNkRWaHE0QWllWWIzVWpTckJjMzBzVXBzdzBRVkJhMWVrVitnNlhXVGxYS09JU0E1V2xjWHpJSXZ5SW9TRWUzdzdVUS9JS1dWUDdwdXFaQU5vQVNkWXFjOEFYMXV5aVJXM25aQ3FjUGNwMW9EWUVTZjhBZjFvamQwNDhPcXdQaDhLOWhmSkpHZ2pVSjhPVXBzcVkrSjBoQ3lIbU1nOFdzV0grYXZVS3dxVE9VYXZMRDBLQXV6OEZFcStyWWo3Vjc3TFVrMjdoTk9BdFFaOGVHcTVmMzRoZW83OURROFc2RkhFNERMZHdlZVRYNkt6YzM2RnNUSHF3YWRBbGpOTVp5YjRTd3g2M2hGZHlQaGthcWVvNDBEYkFWa1lMQUZmMnUrNHJkY1A0N1RoNmpvTlRGUURSL0RVOGtsc0pUaUhOdXZnS29QWmJqZHNmaTZCbE1QVkhKMmRjN0NyS0Y0TnZnYXluQkJTUHZGSWVsNlRMR1JnUllTbmRsSnpMS0FiaEJxVU5LQWQxTkQ4Wk01RFpHUHU3alJRaVFiQzdjUUJJOVVTa1FpMWR3aFhmdXl4V3lqcWdXU3pNMnRnRXVEZ0JlSDQyeUdrT3pSNmdDMWtJTkJMVCtXazNwaUFMdzFxVEFmNDB2Nk5SV1FseG16SFZYY2FtSndHMnZEWTh1MUVWdzZZZFdrUU52RWJDVGJNTk9tTzM2YkttRGorYldIbGpnbVZFWjJmNTZnbEFFc2lGa2VWWDJLTmNJQ3B0dkRoUkwzb3hneFRjbW1uZ2F2U3dDWTh4bnc3TVpEYjh5TzVVZThrckVjMmYvWENaeG5aOVBKTEY0TkRFVWF3U3pCWEpmOVI3Z2c1QWlFSGpoQW9PcWxiSGhCQjU0ZTRPc0RvL0xUdkhBMVlPUzQ5cFJxQVV3ZStCdmZXNWZhN0k3MEZUVHI1NXNxeWlJZENMbllWQ0tNWGhiK1VIVWFzVWFQWG9ac05PRUk0cUtKcFRvT0ZNM2cxNE9zRmpUUmdUT29TbDNJYW1DSU50T0c1bGJ1SG1LMDV1U3R1eWttV0w5UHorSjh2dU1iSW81ZGYzbi9KRTJjQWV4UlQra21pWEovRU9YbHdoRUNtZGxxMVBNVENHU0FZaEd6WTFxOWNOK1ZGY1RWdnNBWTI0YmxsRWJ1ek1rNUhHZ1I0dG91Tm9hT3JuaGVYWVBvWCszdm1PR2ppVmNJU1hVRjRjSVF3a1g2SHRZaGNkSVgwd1krTDFURjM1ZXVwaVVqcGlMN2NOU0JtTk9hNG00a3RCU3lEdDBMeDU0cDZ6YnA0UkY2RkJtOEpsa0VRY2FxQ3JwNWM5SWk4WlRZa2ZXWXBVTDJ4a3JBV0lZdXdUZUJyUzFNc0hrK3E2N3FVMDhEVmFhQUpEMjRVenlUYnJNVnpLUmlOWVpnM1ltTktJcWJlV2NoUktsNWxCVDBoUVl1czJnWHRUVHhHMTZtWXNNUkFmc0hLT1BIRVdvUXNYVURCMk1jTDlyYllBcXhDMWh3cHB3RjdEWWl3L2lnR1d0VjViQmdtVitVMm95Y0cyT0xEcWp3dkFiN0FQSlJxeSt1dFV5RG9jeE1IeHc5b1hUK2dBeGFPRUtoQnJJb2xZR01YMFJKSEZlUmMySitNNHhNMTZaSk9BeFZvUUR5NXdhbUowRUlRdXlMYllsRytUaVpDRTc3S215V1RwTXFlWEdJNVhOekE1SXpPQUVScnF6ait1WUYzKzJKelFTMUZWZHp4Y0liN1FMMWJtSGo4WGdyT2NtbW5nU25VUUI4ZVhSbkJRTmpiakxQaFdkL3h2TzFkVXBnRjNES3QwLy9HZzNlL21GVnBuTEtqY0drQWdxQWxncUFIK3lGTnRrMmRIM0NFc08vVlgrKy81U01hcFlxVU9EdzkxSVRxUHRkdWJ6SVdTVGZwVWs0RGxXakFzSjJJNlBiaVZUREVQR3pBU3dkbjFxMnRKeTFOL2NQQnBSLzhROC83czZFMUdYdkU5bTJCMjhCUnlHRmxPTWpVZzVSTjNTT3dkN1YrY0lmN1grMWJOV09LVUV4VThuVUFxZWFPc1BNRFlicWswOEIwYVVCTWNtUm5MTm5yeCtFQnk4TGZzTVNPTmlXUzZUNUlQdnVkNFBrTjc4c1h3K1ZKYk81WG9ySFh3VkhJRVYvb0hTc1FVMXNKS04yR0VkdTcvSWgzZjFEdFgybkJJYVU4OVlWV2xscEI4RUdxbzNXKzU2SEZEbklhbUJZTmRNRXlzQTE2eUZvcmRqK0VYM1NhTjI0NHpDSTBFdXZscndVWFlsZzI5M3Q0MkpockY4OTk1c1d3RG94MWZBZ2c4bnp0UVlHNW5GQUdxYjhkK2dJSFFhWC9aemZDZTVwNkl3amcxVFJ5emN1M1VVaXVBNXdHcGs0REMyTFJzSkZnQzl3TFcySG1qUEJFTms0VENLa1pLblpTWXF5MUl1L2YvQXNUK1NaQ04vTDlIeVZpdGp5NTdBRkc1dVJKUzh5VUgxdzBmMDZrQzc5aUhoTkl1UTBDdldLQ1BWVHduU0ZEWEMwYUhjTHFPOUJwNElvMEVHNG45aE9Od2FIRk1NcjA3M3FyZkRaT29LT01GdCtjRE9MSlhMVEVuSVNvV3Rsa0xUNEczQVRxakVaWHIxNFc2R3BGSENGY0RBVTZNSFVnN2hWZERYM21jWDh6Q0g0aFFSWU9SUko1THNOcFlCbzFBQXRydzRCZFVXdnorNEwzOHJHZUtRWjM2b0VqTUE2RzhDY1JSQkFHUUFKRDZ5QUc0d3U5SkxvdXoyQWpGSEZZRys4aVd2eDFDMGFrR05pR1BjMWo0bm9BV25qWFo1S1ZJNGR1TXQvbE9BMU1td2JnQU0rMG5manQzNU9NL3MzTG41UkppenRFK1IwUXRDUGxudS9vQ1pWZ2pBVnNmeStxTGl3RDJ4UnRhNGZuSmpWKzRvMUk0ZnFBeTA4ZXBVUUZwWDZCcnI0dVBqOU1FQUdiZEpiSWRCbE9BMU9vQWZHV0lqM3NINHRKV0o2ZkVBSys4cmtka1plTENGSjVvTFViMVJVR2pvMjVJKzFhSGVpa1FBZGs2Vk50MG4xR1JLenNyOWd3YmNTVmExOXBCWGNaUjNCY3dkVlR0aWxYejJsZzBocG9vTWQ1L0xZZ3ZvZ01CNWllNVo5YWpLcTBRREduczNJa2lwY2F0eWo3bXpybXFxZVhEd0lIT0RtTmNidFZ1Z1RoQ0FSOWZSS2daNldkaUZzVDMydllrV2wzZHhxWWFnM0FCQnF2eUt0Z0U0YkRJYVl6MEVNQmtzaG9MTFVoOUduc2ExTytHQ1grRGVxQWtsUGZxeE54VU0vaHNtM05TVi9QOHIveTdCQWpsVWlEZVlyT1VLTzZJSEI0QUlJcGFadUVjMTNhYVdENk5LRGV0NjZFTlZnamtIbXlwZUVHOFJGdWtrRlV0dTNtWGx4VHVBN1liTHl1dktqd0NpUjVyNm1yT1drcUl3RjZPQzNMUmx4dm5jYUd3UG9KMjhJUWFSSTdxakc1ZHRXZEJvd2FxTFdxUEV1RXVYdUltZ0ZmdkFvS2JPdVJDaGhkWFlEd0N5Wm4xQTRDR3VJREcxbUdmdkFTcHV4clRueTFDUUhic291UlNxUUg3TTNLTm9PQnBMTU1KZlRxcWx5TEJwNW0zMjRaandsbUdTQ1FTdnI2WUZESXBiOW9va21kZ3VWYVhWQm1SeHhFN2xJaTZ6cThpVm9HQ0dkUW5FQzFrNmphbkVwUk1nV2dSa0RQUUxlUlhZeko0TCtzS2tEWm9Ub05YTGtHMm1wMFZkRTBqSzhob3RQVEo1WGd1TWYraklIQklOVythcjUrRlZFa3lZYmFKSWhqZ2R1a3pGdlE3c0FtV1RPQUZaR2NpSmluczZqYUdvMTVpREpmYldib0Q0ZTBxUmhxTStzRXV3dEpYZUpYR3o4aHFicTcwMERsR2xpbFh5NFlsejQ0NFRBSlg2K2V3VGQ1am9wcVA0Q0FPQW5ZNWlzZXZMeEdMYmk4SXkrb3VFZkxrV1ZvazZaaDN5QTNGOEtnSE1iVlhyRkI2d01remtLTmw3UXN0QWFnSHVBY2NXQnlpalBFdDZmMmFJYURuQWFtVXdPTnkyR1ZqRkhMSUlJbERtTHlVTEtmMDVKeEVJcE1TWVBWaHdVS3ZzNXBNUXhybVVFdEEzQnlPeTRCYzBYV09MSkNmQmVUdnZFeXVtYXdtUWtKaUFPVFBVclNKemFLbGpuSWFXQjZOTEFpdzRRbFMxOFl5bFNwTzdVTXdpOG9aMklZWlRzNUpOOWdISVZCOEtpa3dlb1BudjJDdXFDcTJscEVhS2xyQnVEa09LWWtiQXNqaXNGWjM4elI1WHN3bGt3TE15UFQ0VjFreU5WSlhPRFdERVJERHBoYURRelVZanBpVVg0aHRpekQxTThBZGtLRi9nd1NlKzZ5YmFoNi9xNUtpay9Fa3BnRkQvd002ck1TMU04QW5HekZGY0ZJRkhsZFREZG5Tb0cwMUdjampsS1p1V3FwNVlxSmdzdHpHcGdTRFN6cG80T0lvelUxa2oyN1dLUjYrd3pMUXM4bVJpajBwOEVtVkZ5clhIcFJyVWVnZmh1ZGdrVGtrR1dnWnhNZHZaRFpOTDFPVm82YjhLMHV1c3NRdTRuRW11RjJXZkt1bnRQQTFXbmdHYjZGWDlSVHFGMHMwcGNwQldvWkJpajBoNFl6VkNIaVNKMDlBclVtYWlvaW5oclAwTlFMR1RBU2JLVXhCbU1nTFNVR2l3anVWc2gzdG96QmdLdnFORkNWQm56NExndTVsbDlVb0ZVczBtdVlleEFXME1ncDBOTmpCUWNScUNiR1MvVDNVUDB1Q2xLSXN0ZjEycDdHUVBxNm9KMXdFU0tTUlpNTmJnZld3VEt3SlFJNzF5emFoTU4zR3JnU0Rjd0Z1NnlkZVQwUDU4Y2kvZkVmUFE3UC9nRW1BVTQzdEx1QUtmazhMbVhoRExoT3lmU2E4aFlJQWpBc21aVWJCY3JLTlZRQWcwQnRrVUNuWTVGVnlkWG1DNEp0ME00T0lRMzI4WlJrT0dCNk5EQ0E3a0xYRkhTVU9PMUNsM3FlSjYrenJ0NDd4STF0dnFCYUhTZ1B2c3FpQ2JHTmZvaFpCb2dpMnRKWU1KSHZ4eENZREdrazRGTktiM3IwUUdPVlRNMFQ1bnZjL2VlaGR5MjNpVHRGQnpxSnlNbU5zUGt2M2ZrWEpkblExWUFZdFFOOVJWNGl1WGN0cFNhbThENkE3a0xYNmZXemVHMldZVlorYmtucm9LTmplRXl4U0JvUlVxdDNIdnBsaUZnNHdKbjBBd1F3Tkk3alV0aHpDeVB4ZjRid1UyL2ViVjlFSXpJdUxYUHJrRTA5ek0vRVVuZ2UraWpEVWFBTm52aDNYT2tXQk5zVzJlR3ZCWThGYnk3REJLb2p1dkVNd2VIZjhOTERDdkYxdVJPTTR0SlRwSUZYZlpwY1U5QlJOY0xRcDMvOXlwUzFuZnltdXM5TzJmSjQ0WllCaHQyT3JnTnJob01ZR2tWR29uMEk4Tk12ZXJmVVlrSmpGMHZWbGRFSjZ4MmhBOUtJRVBxbUUvbHpUbUR4UEc0S21BcmxyZnVuWHBzWmxtTGNBSFlpbkVHc3FZajE4anhZcEp3Vkp1d3FPQTFjclFiVytITXJubHc1YUN4WjRaWUIzcHM2MWxVYmVvcUVPWDBMVmd0aEtGQnpCLzQvVHIxcHBkRUxwVll2aHhoL0U0WWhoajB2OVR1UTJ1dllpN2Y5YytCZDZlSnRFS1ZrQjhHcWlCcVhJMkJwaDlaMTM0R2srbkRRVkdwZ016a1c1b085WXF3bUxJT1BGd01kUFVWMnd6RGtHYkc2WG9FSXBEbnRCU3pXb01JZW9BMENaSzdETUJ5cVFwRkEzNDZlSjJOV3h5RzJnOGk4OUc2TFkwODJpZ2t4Q3dBNDBPNWJ3QmYvWGFkaXJlTDZjSFJqUWNtaE9BMWNwd2JxaGc4ek5QZ3BXeDZEQ2N2UXhMWUZaczNEbUVJckhDV3JJaFJvSGxidzZoOTE4eHBJSzYrM1lEU2pTMWdHMlZhVWpmNzVZazVITUVDWlloRStyUks1VmZ3TmNXSnhqTWlWU0lLdzJra0Q5VVhrOWM4d092eVBMMWl4QTUwR3BrQUR0NUpEQVJhN3U4VTRTMWlHam5MdkFTRVlybHNSUFpnc2hhOXZRV3pyZTdzZUhCelFLVC9DS3ZDN0tpbkhkY1Jya1dla1BocnFJTmRRbHpYa2x1bVplT3V6QWlzWk9EVTQwU2hsVWgzdDJReXI5eE8ycWdLRFdJWXhWOGRwb0pBR21wRmJIdGRwRUM4QkxrbExKeXpERVhaZWdBOHVIbTY5S0F4NXNBZUUvQzBSZmlCc3hCaFhqeTNMWVpjdjI0cW9ncU54UzlJSExnOWwydk9PcFBIcXhwc004ZTk4NEQvYzBDaGxVbTBhMXZSMVlJajVIOFczYWNkMXIyUng5dHF6ck5MeVpiVjNscTlidGlhWGhjTmw2UmFybHlINTlUQVVzWDlmUEtxa01CeVcrZVh1eTlnaEVKSDRMRHpNQjhXb0pTd0QrVTlYS0QwTjZZbkFBYkZJNk8vQS9sdThtcEg0SzZzUXpmNW5rWGdPb0o0NENBRGkrb0syTnhSRXJNWjh2T3FISThRUGhoaWpQVEdic3dOR1ZkY3lBWllJTDhMV2ZQQXlhQVppSWtmakdzUXNacGFUUjAxWjZBWEsvTjBDeUpXZ2NsazRYRWtqRmtSU0piOHVoa0tlNTltenltRUx3VEpRT2hkRFd2b25JcUJSenJPMnNVZ0p5ekNuSXcrQmZEdGV1QTllNklyWnNpNEdhKzBmaC84YXQwVmJMd2gxdVN0UDdDWk9NWkVWN0Z0bzRyS1ZtTVdqSUZiQjl4Mkk2SWN4WjNQeFBkZ3R4VUN0Q2VDeEFtV2loNzB3TXJPcWV6K3hSSkdVbHo0aFUrWHVUOThkbHF0WXVoYVhoY09hOExpeWFVb3loU21tU3A3T2tDUXp3WHZkajZZMDJRU0haWDZwTy95VjdiL1QxNGRlOTBrZkhtVzREa05xMXJGSUNjc3dpd2NrdUJQQzhiWVNISVRCUnJQUzFzRU1YNHJydUpMNE45bUFmSlYrcVEwNVpJT3lpazFVZzR6SWRyaWFxTFh3ZjlqM3BmT2hMRjkvb0pRSEZPNFg3THd0U2FxUExWU3llS3ljT2VablFjUTIwNHNRVm5xeTFubzR2WEFTSlZ3V0RxTTJ4NVVOa1lxVG1HS2E1QmtNSlFsV24zTmZQS2RKeWh5VytXWHVSL0RvbXE1aFNNdzZGaWxoR1dDSmp0YlFNOUd4WVA4RjhOU0RXK05JamwzMFRrTng1dGRlNzRlY2YyQXJybHYvelUrMndweC85ZWtmVWVRV3NJOXpRS3pHZmVGRzZyUDRrQkgyQXFlcWF1SEV5aHUvSU5ZSXdVT2ZlSjI0bm5pL0FIN2VRS1pGZlNFSzR4V3ZmekI0OU85SFZ0bWIzVmY1UlJMdGRKOXVNNlZaYS9KSDdFbTBybGdTa2N2Q1lVUjJiTmtRclNoSktLWkluc0ZRZ3Q0RU1wWlk5REtIeDJpeUhnMGw4UVRUSzFhT2JTeFN3akpBcU5NVzRtc2JaczdhRDErY2lkUDlzNW5XUVZ6VW93ZDhxSUpGY2wxeXZCY2ppK2pEK0pLTEV1Um5GRWpyWks5UWE4SC95bjAwdUR5TDY4TU45Z0lJMHZsMnFaNXNYdDh2ZnNOUUZiUTFOR1RQaFBzNDhFdWNoSVhkMndhYzNLeFY2bWJCK09EbDJjR3dNYjNNbm9oSFBvQysxRG1UZEVvWmlkaGt6ajc1OTB6WEthckxaZUV3UXJXU0RlSG5KeWxGcytTTW9iai9aTzlmdnZYakcvbnQ1R0JrOW9lM1RZUHFFbkFPOFl4aVdFb2JyeWcwQjhjaWlZVTd2eTYzSk9ta1phQUw1bG83dUFoQ3QrYlhna3NkUU5FbXEzdEp6UEorSzdqendHUHZlMUNmU29KTDRjNERiNFdzTzRHZU56djRZU1piQzgvN2RoRDRjaHhHamQ0aW15QkxSaFRhRHpFRlhiNzMxNHlQUnNKdkdsSjRsYWo5OXFlZTlDTmJOV3Z3VDZpVzBoTU5iUlE1MG9MTmdralpXeTNMUDlXRUdyRGlxK2dhNkFadzZudUlQSmVGd3dqVlNqYUVuNTlrRkkyU000YXdIRkU2TnZMNXJhVmlaUGZITEZ2aWNqaVY3SmdGT0JiSlQ0cU5vaDZTbG1GQUIvM1NwMXB2LzYyUW5hKzBIenFNK1lMZ2dmeEpiRXdaeUpwd2pRMzh2L0wreXcrYzRRYlFpNWs0dStMMEhMSmNpdlJIUWNFLyszOEJyTDhtZUI1dVBiTG9VbWc1aWJYZ3BWU01CdXF3VktTWk56N1pGbDM5cnVndG5rOEs0SjhwN1BuUXVpdHduTVFyM3hmUFNvODhFRjRQaWxaSmxCaVhoY080OVlhTmJMaENicHBSTkVuT0dmckJKMzVjaUhENVZLUTdBZWpKTTdkQk0wSjJmM2kraUJsRUY0ZFJVWlhKM3E2T1JmcHZVZitSMzdlb1VaVzBEQXNXRzRYeGd3ZHlwUVhId1JBaHRYSTJDMlBIVjZDMjBwTWp3L0FWaHVFbjR5cGZodVVDTEdhSDZSUlNTNTVKZHlXQUhiWU1iVzJnVnovcTRneDdWN1pYQzU2VHlRcnU0SXpDdTdkWFBBNmdkRUVCZVM0TGh4RUg5cktoU3BsSlR0RWt1WUVoc2FQZGw0Uy9CYll2ZlFrbnNmTHZqZFQrQU4vK0lhblBZVkpZSGVCdjJjWWlKUzNEYkpDLzhCdzdlQ0JmMU1Wdy9sVjREYmI2VWdWeFl0ejRDazdQREhlU0d3WHhSSDFPWWZkZjlBYUpseTFVYVZhaXpUYWVDRmVFYWU4aE9EM1pJMU4zSHoyWFhvZS9BcEpPeGFLa3lkNHhBU3QwcnF0eFdUaXNNY01ROUQwRWo1OU1hTXNndVlFaGNXaXQ1c3N3dWtiWmlmSThaZlRISWpQMkhDN2ZhRmJOQXJGSVNjc0FrM1VXN2JBc0RCNlllWE11M2hnSTgzU1NHK0VuTDBrV0pyRXR6M3Z0UnJLazBoeWZHWG9JN1BDRDRGL3FObGFEWDA1OG0wcVhacVJXOEp6TDhBYncwS0p4eDBveDJDV0lJbmpzVkJZdlZMci9nem1WckVIQTdiVW5Xd0p2TUZvL1FDNkhGU0lrN0dYRHRiTFNDWXBKeVUwTWllK0VJN0pnVmZNblNJUnZUbWIwaDljaXIrOUI3Q0NEelJUSHpDMFFpNVMwREY0L2Y1L2NGOCtCY0daTTd0clVhenZSeUNvNW5FZzB1eHI2SWZ3Slc0WmFrSmpZRyt6ajFmNWw0aHZZQ1daTkdhUGtha1NoK2ZEUXBqc2hGQm9rQUhOWHcrTDhLZ3hIRVZrcmRDaHJyRElwRVM5S2JkVUFkUmVYaGNPNFJYdlpjSzJzZElKaVVuSVRReEJwaC9jUHo0Q0VXMW5OV0pVQkw3c2FrZlFIdUtNT2RSR2tPRXdLcXdRc1k1RU1sb0dOU1FOVDhHQWN3N0hpYlVOUlpWbGR0TFlEb29aQmlac2FpYjNIVXFVTFprdytUaThuWERCZmc2Tkswc0ZIOEVUWmpXSkt2NS91bklEWHlkZ01UYXRxU0F6WUF3MTZEZUJPZ1g3Q3FxbWl3Z253cGVCSEh1cmYwcXNUbUZxR2hDS0hVYUc5YktoU1p0SkFNU0c1aWFFUk5mRmlremoyODUzWkgvUElsZ3FKT0p3cDVUaUZsckZJQnN1d25EdTd3SU1CdzZGL01nNS9PWFhyeElJRGNwZVpXRnAvVy9DOHFvODhhV2xWMElnTkI2L215MWMzWkJOaVVWcmlpVnFpWGhWSkxieVBubThUOXdFcEpJQVlzTkF4NmpyQzhIWUZjNkNrTEtROGtFQjRSMGUxWEJZTzQzcjJzdUZhV1drRFJTNjVrYUZ0YW4xaFhPUU9neXcyd3JMTS9walI2N2tZV2EzdmNnbVBoV0FaaTJTd0RJbEJtZUFqaktBT25SbUpvcW95Wm5tL0pFWWxhYWtodGpmaXhhcUpYZzB5N3FDcC81RFlqUXJQK0hGeEp1WXlGaHI5bDVyUjYyeTVaTmxlR2Q0TVJRTzQ4RWQ5TXBvVEw3bGdFeVJlcERtUStGd1dEa3M4Y2JlWERkZktTaHNvY3NtTkRIWHAva2hNOTkvTmFzZW1MTE0vUEYvL2FWUklqTU0yTFpUQmFTT1hVRVo5ZzJXQVJTanQ5VVQxTU9CbmJxSXo5QWl0VHNQMkU2YUNjQldHUlRWUFNGN2xRSjA3cGNURXNzdWFhWmZhbng2bG01TzE0QVNlV2l2M0ZOc3JoOS9KT3BiOExZNy9wRXRTb2NsUlFKaFkwaXNTTGd1SFVjVUNzcUZhV1VrVFJTNjVrU0dmZFNWMExXeFF4N3N5K3dPK1puaEF5SE9ZRkZZSHdOeTFZMFBOWkJubSthamtoSmJFVXIreno3T3JoQnRzcndyZXRTeGY4UkdNVVBUM1hGVnlvbW5OOG9sOUV4OEx4bmlkVXVFTXpYUmpQSDhoL0FWV1R5bXNFY2c4dHdDUDk2bmt2ODZDeFdSK21mczJkZGNCaVpvV2dNdkNZZFJnQWRsUXJheWtpU0tYM01RUWR3bkFad2I0UEpEVnJMa3Nzei9Bdk82UmFod21oZFVCdHJGSUpzdXdGbnd2aDVIbXBiYzgwWGQwYXNsZ3d3RjFTVklPNTBETDNZZHBYdVhRSmd0R0VoSHE3K2F0RE1vTXdEcnlGSEtDbmVlOFhtSWdjcVFJaGdFTDdoWjlyWU5sMFBPRHhabVRycHFkNmpJVEpDekRNSzdDWmVFd3BseEFObHd0STIya1NDVTNNc1JkQXZENmtOMDZMWU1YTDdzLytIRWJoN01vajFHbVk1RmVRNklmSXlBckJoSWE3YklkVUlLUHA0UDM0amVnRStWalp4ZytXci9NVEN4cG8rN2ZiZDRka3F6cUFSNGY4elE4UFdlOG1mVXlVODFpK2xOWWgxbC9ZRmliOEhZRkRBUDJIT2R2QW9NbktnTWZMS3JNY2dtZm1TQTRGMUxCQUZ3V0RxTVdpOGlHcW1Va3pSU3A1RWFHdUV0QStJdkczaTVuOThjYU93UG5jSWFZNHhUcFdDVG94ZVMxSzJtYjFneHdnSElzeTFQdXYzam43NlNVVkpQZHV4d21DUGxaSytyRk43MTlLMUdqMm93VnZrQm9tcVlWOHZLNExRUHpMRFlJMVZ1RnlmZ0l3dmhSVm1yU1ozdmxIblQ4aHNKZVQyOUU0ZGdseE5LYm1DRDRPd04xUE1wbDRUQnFvb2hzcUZwRzBreVJTbTVraUxzRVJFamsyUEU2Zm1aL3dMSkVkNDZRaWNNWmNvNVJwR09SUGd3eTh1dFN6U1JHeTJBS05SK0RsK0pWNjZiOXpLYmV5aGFuV0VHTkVWc2dpSlB6L1FSZDQzT1h3R0laUndaQ01jb1JlQTVHMEJLcllRSVRlK1UyV1d1TS8wY0FzbEd4OU42VlFIUmZVZEVTWEJZT28zb0ZaRU8xc3BKbWlsUnlJME9nWXVLaXVXWHMzS3ltazJVNS9lSHgvMEhnY0pKaUJUbkExTEZWTEpMUk1uamJFM1VpNU1zM3g5eTJZWTBaOXJXTGZETFZZalRKb3lNK0lNR1A3a1I3dDdJMlBXa01kWkU3Z09HMGI1ditpNE1oUlNEZks0c1ZNVG9qWDhsd1poanBwV2JpY0lhVmFKSlpmRkZpYzFrNExQSGdYa0EyVkNzcmFhWklKVGN5dE0zMlI1dWd1NjJzbGl6S2N2ckQ2N0hJRnc1Yk5GRWNCWmc2dElwRk1sdUd4ZlE1ckRndkpXcDBqUnVIanBxWFNwQWN1OG95MzJMNVJ1LzFuRDROc0cvUzRLK0lLNitJaFlvNFk5aklwOGIzeXVMZG9uMWREUXdGUEJOVlhMRDBWcVJHdDBPS3M4cHNjbGs0ckJrb0lwdXVsWlZLb1VnbE56TFVaZnVqSmxsdVpiV1pYcGJUSC9DNkpmRVhKK0IweW1PVVdNY2l3YXRJQjRaMkdtb0tNQlJPUEd1UnIxV2pGcS9xNnhabStUbzRyQjVReEdiQ3NCT2RRejQvTTZGa0xuUkNNalBLZVVaMGhCaUpaMmtZT3AvdmxXRWVKQWJGTjNhMXJtK2RHZ0ZoaWR3NURWTnJQeFZuY0ZrNExPdkJ2WWhzcUZwR01vMGlsdHpNa0UvM1IySzZOM1J1UnRPR29yeittS2NiR09obVpWNE4xQ3JLc281Rmd1ZjcxTkRtYlByeTFvQmRkZFoyaWwxcVdNWDdWTTFOUkcrRzYya1RIcDdqWkZ1M3lHQk1scHR5WnBtWEd1RjBYd0pBVFA0bktETWxDUU1XUDFyaVVCVnRKbUFKYVRhNEtkUXlzc0hrS0RQWlpveHhXVGlNeUJhUkRWWExTS1pSeEpJYkdlSXVnZnRBNDFzWkRWa1Y1ZlhIcXRaaVNJL0RWbzBVUmJLTFJmcnpQLzVQRFZnUy8vVy85dWNKK3AyeGoyd1NKSzB6bGt3alR0UmV0QmtmMXMwVVF6emlHNXcrUER3YlNScno5QlNoL3U4ZnZIem90eFRhekpzdXZ5aUJmL3ZQWmVwVzZxSGxVampOaTllcER5UnkrbjFBOThwUFE2MHRqTjNqQndxNHNFaTZxMDFRamV1QXk4SmgzVTRoMlhTMWpGUXFSU3k1a1NGWVNLajlFVFFBSHoybFJqV2owZlNpdlA2QTh3OVNtY09rc0RMQUpoWkpxQ08rRG5qRE0xaFJ2SERDOEFqUGZLU3RiYm94STJXVEJlcDhhRndtTWNJQUFCZjBTVVJCVkFyM25wbzRVZHNMeElMTU5JUGdRZjFwbDZVMmZML3lOTUtHaFVDY1l0Ky9SY1M4VytGaG9Iang3eGhubTlNTnNsZXV0L2w3V0Vkc1gydW1ZcEVMbEdWSHpGSkR5TC9sbTRRMStVS3k2V29acVZTS1dITDZzZUdZbXRBd0l2eDFBQzIyYjZpR0tkbkk2US93OFIzaWVoekdaZFdsYldLUjRPT0s4R0hXOXoxd3A4VWZlK0RqVlliNXNEcjJNaWw5TzdYcDJuL09yRGpCd3JyK2JsUFVpcGpIVGFHaU14OUJYTXkwZ25kc2VOOVFNLzdnK1kyVklEWWRIYjJUSGFpQmh1cUd5VjdZaEhCcG5QS2lKTndtZTJWNDIrdnVrQ0NSdng4akpjVUFzZlErajZ1TStNYVB5OEpoM1ZRaDJYUzFqRlFxUlN5NWtTRTRwRVJtZnFuRlg2SE5hRFM5S0s4L0lJRGhoTlRtTUNtc0RKaDBMRkpsak42amhFWXdQRzduOEE1L2RCVitvL1g3NHJqSThMVWpPVkhBY3lQWFJnMDEwQmpCZXV0VTVBaC8yRDRyU29KMHIveW5FQjExUUpIbXk0Um5VaEloSk5hYXUzRis4d1dHd0dYaHNFSXZKSnVxbFpWSXA0Z2xOeklFdlNrN0EvWVNqU0I0UjFaRGRtVzUvZUg1ek41ejJLNGRoelZkR29BcFA5ZEwyNHRuYmZpWXo3SGdma0VNSXo4ZVZXMzltbFF6emNZc1I3dDRXR2FtWVFpeThVWDJ5dCtBYWU5dnk1TDRIbjM0aW1XV0FNWFMreUNxOThxRUI1L0x3bUhWWGlIWlZLMnNSRHBGTExtUm9VR2dsMjNpRDlTK004eHF5SzRzdHovQUpieEhTSEdZRkRyZ0h0R0FEOE5qSTV0WEdFR25FVVl2OG1kMUJSakVqME5QTDJCYmFncU8wTlh2WmpTUkNaL0d1Y3BNUzZDOWN1MFhZU3R4d2hIaGZKMW5sWUpoNlIxdGtMLzVQNlF3bWc2WGhjTUtzNUJzcWxaV0lwMGlsdHpJVUVNcitQNW1FUHhDVmpPMlpibjlBZSs1MEY3bHNHMUxEbStLTkNDbWNmV3FRQXBmWGJWM1hRamZlMWdLaHVLbHhQaGRibmhhNWRZMjFiL1l2aDJSdHJJTVlzQStKcTczK2JDVCtOMk5CRmZncmtobWV0LzhhdHIxK3drS1VjWTZOS1N1VTRiRVplR3dRaThrbTZxVmxVaW5pQ1UzTXRRR1N4cnE3Z0VRN0YyZnlXckZ1aXkzUCtBTERUUm1nc05oVThYN3g1cERoemdCRFlnSklTZTZBbnlVKzNITGtEeUFzQVJSQWRhWTUxRnVVMjc3d1ZoQXFlR2FrUTV5YUl3K1F3Yms4RHN0Z0JoZkQyRlBhSVFPN29xelJNWFV2MEVFT2djSjdEQmpJTnNRZDRiRFplR3dvbGhNTmxVdEk1RkJFVWx1WmdoTEZGeDhmcGpSakhVUk1hQ0JvVC9nTGUzUXdhd29jbGdVbE9nZlJjOGxya0VEWWtLZzNacGdvcU9uYUppejl1QkZpNWNBQjVZS2tCVFhTSm9XTUJZblVSYjdYWkNMQ2orM01hZzVRT2JqMVk4SHdiOW0xT0JOYVVNN1lqZWNkdTF5Q2hIY2dOV08rRE9uSjk4UEZROHBEcGVGd3dxN21HeXFXa1lpZ3lLUzNNaVFVTUpHVExyMmxWWUFmNXM2L2pYSTZ3OHYvSDk1MUJDSFJaRmdMZTNhUlhWZGNrbzBNSUxlT3Mva0JicjBCWWtBY3hZRUFJUnVCbmdIWWpmS25wWGxFT0ZpZmhJYmNxSFF0Z204YVNpYkkrZ0Q5S05STytvWHBzc2RCYWpFYjRNazVndis1OWg0dFpXNzdrOFRuZ3N1QzRjVndXS3lxV29aaVF5S1NISWpRN0FDUkhFWkFEMjdrZEdRWlZFanJ6KzhUVGszeEJRNUhHWVg3eDlML2h6YVJEUndCSU5wUDVNeUJOanVTUVNZczhDWDJCSWpiYUFDRTVla094eWV4RU9KaWU4MU5aRDcrRkFObytCMFd6azhSUzRZSnZ4ZjRTRWlRY0JWaTZWQjlQTzRSbGV1YWlRRkxndUhKVjVCMldTMWpIc21SUzI1a1NGWUFiNklTRU1mL1J3Q1N5YnorNE4vNVlmREpSdDIxYTVUQXowWUhzZVpETUNEY1NJUndESzhHSC8ycUt1bldUbStZSU94SVRIeGZVN05ZMUFweDZrQjlZQWoxU0NBd0NIZjd1UVpNOXg0ZWxxc2IzZmo0bTBkQlJEbGNGazRMTWtXbEUxV3k3aG5VdFNTR3hsYVIrczdhQUxXRlNtcnVJejJFMFg1L2JITzNwZmhjSUtreTVoK0RjQllKZU13d2JHWXMxVW03Q2FlOVJiRDRNZVducDM4dlFnQi9KTkRoWW9TMitwOXFBNmQweENPVG9vQml3Mk04SVJnR0REMStORFZpcWRnMWxWK3h3RnNrc2pGWmVHd1JDNG1tNnlWZGMra3FDVTNNalJBTGdIUlJwdkJXZTJtbFZuMEI3Y0VIRTRqN2ZLbldBTk5HQjZIV2Z6Qks3aDZQb1ZKNk1KYkUvdCtlRjdVZUcrZlJnU01EeXNVdFhhamNrOThhcFF2MjJXUnVzT0ExYVlJY3NFYXFhazlScktKbDFMMFVoUEM1RWpSdDg4WkdwZUZ3eEs5bUd5eVZ0WTlrNktXM01oUUErMzhSQnMyK3M3aVJaUlo5TWM2Ty9qbWNGNFRybndLTlNBc3d6Q0xyeDZlZHVBcGlZTWY0TUZVZzZsMUVoR0FkNnRNcEdiMWxEOVE5ZE9iaEFGTHJRZHd5TFlUTGUzNVNLZVRXN0lPaENWU1oxZW00anVYaGNNeFdyNXNyelpIV2Z6aGtEVW93V3lLV25JalEyMW1SSVdJWjVLeXV0Zk1MSDMxVnhVR1RsajBSeFRtb2l0eFdKZFlwd1RuN3JwR0RYaHRhRHl6dTN3OVRZVWZXSWkvUndVOWR5enJ5WkVQejVETXd2Zk40STY4V213OWdORmtHaWpyUllySUJCYXhXdzF5OVBpUWxjcmNCeEFWSk92MWQ2TFVUSHlIajkxUldUZ2NWOHlWRFpaYzVvc1pPOG1JbDAxUlMyNWtDSm82VUpRZ0FVZ3lmQlZsKzJhT1RFWUVhbG4wQjdjRUhFWnQyeWFoVlhkZHB3Ymc3UWU2ZHBjOTl3TnhBczdKMU1sQytMbTJlRDdmMXMvUm1sejhHeDlXRHo0Z1NpN1pRdHA5b000U1k0eCtna1ZmcjFmU3FGamtONUE3MUk5bjF0RjVYSkhMd3VFWUxWZTJkU0k3QXFqMTAreG1VOVNTbXhnU0xvRkRUVXI4OHpyYlhvU0ZpQXVhUE1CMVpYcVEzeDlnL2lSMmVPY3dLYlFEVXZWR09YYlFwRFFnSm1SVGNIVGtaWVJPaE5nbTlMQnRxcmVuK3RxZ3FJK3FtaDVXNFpINGlTL0lxdy9VTm5JZWpRYmFwNFNva01GMktYcm16S0dWV2R4R3V4UnAzQnFuY1JVdUM0Y2p0SHpaWm4zZzNuQmR2c2ZNV3c1RkxibUpJZUZUSldSRmhnaExvOWNiRFB5SXJFZU5YZFBJN3crK1J1QXdiZDRLY3BZaHBaT3VLaHRlazJPNytxamZic25nSmpEL2N0UkF5Ylk2RlZNbUFyWVlFdGU0OWZYbWtkZGdBZVFpazVyaEtXbXp2Ykw0WHhwbVRsb1diMndhS0xNc0lIc3VzMzQvVHJRa2Qxd1dEa2Y0UldXVHphWGZjeWhxeVUwTWdiVkF5b1pHNEdqVElodzluUnRSWXRFZkMyeDI0WEIyQTY1MEtqVUF3NDQrVEJHWG0zS21HWkZ5d0k3Q0dhTmd5QWgzWGVJYTNlVmVSd1pBQWpZOHVzRldWQ3YxRjFBT1NHRWZjb1lrUjQ4UGtsME1FRXZ2ZlZabFVhMmZ1Q3djamlvV2xZMDFad0J6S0dySlRReXRjeGNOSUJuV0RJWm1NN0lzK29OYkFnNW5VSGRGMDZxQkRuTERJUjdEQUdnQkg1R0hyU1VIRTh4WWV4SjllemRPbVI1V3I0N2NGRGFmaUUzc2xjV2tSZGZJMWNRemlKWDJqcFFodm9jZm5nalRYQllPaDBoRlpXT3RHY0E4aWxML29RdGh5QWtNdUV0QVdHSzFMdUxZZHJCTmYvRDRCUTdidGVTd3Brb0QyMlMzSUZtcnE3TXVLTmRlZEFpQmpPZnpkWFEwMFQrSnF4bkQ4bGJSWmlSYzNmTFJLTnVNNzRtOXNvaUpWRk41aE1UM0c0eUVIU2hHelJsRDdhbGh4R1hoY0ZpeHFHeXNOUU9ZUjFGTGJtS293ZTBBZE5PNEd5K2IvbGhuNjA0T0d3UjFXZE91Z1JFOE8wa2VaOVZ4WGdjL2JNSWR1UkZpSDZGZGdWcnF3MFBFaHhxOFg2RUNvcUNpZU15T2s4M2hIQml3cXZFd1gwUTYwWkJxK1B6WUthNFNwWmRTVHVtLytsWHBSS0IxeEtpaE9mQ2RxbU9adzJYaGNJaFhWRFpKUFAyZVF4RkpibUtvclpjVVVSUGJJT05PZW1zMkpSYjlBVy9iMG1ObERvZnRGTzBmRytZY3p1UTBJR2JPWVlMOFNLMFR1bmpTQWVUWUtRRUdROVphVVg0S0dNTmJDVkwrUHNvU2dmeTdDRFlrWWNCU095RDJ5c2hWQVZYUUc0ZWFRT0gzL3dmY0JJbHd5OGp1QVZVdUM0ZkRob3ZLcHJsTlMrVlFSSktiR0FKTlVUdlFoeHdsVWxxYjJma1cvZUZ0c2k3anNHaWhjUDlrcytWS0o2MEJzUXc0U3pUUzNKVlpEVHdOSGFsOWJGOHY4T2VWRlVGZkQ1RFY0ZFR6VUtXdFBoRTd3TnNYVVhVRUhPNGlHbUZrOWduSkVJRFlENmRkdXdsc3lHaHdFd1Qvb2FXTVhPSWJFSlhJWm1LRDVPVnBDNFNVa2hzWUVpb2dmU20rN2FwRklpMVpBNFA4L29EM2J1WHhWRVNXd3lLM2NQOVljK2dRSjZJQkVjbDB6Q212NkltbWcxZnVNQVdkUnJodC9jUU45bVYxZUJCM1pGcmVSOC9MbExnTFI4VWV6a2ltRzNqN0lvcWhVV0pkUXZ0Q0JrQkVwT2o3LzIzK3lIdGVSeGs1Y0p4U1dUZ3MyaXdzVzhSb3htOGVSVmdvU01rTkRJbTlHaUV1bGx2UGtaemlRQ08vUDZ5KzZlUVY3Wi9pckxvYWxXcWdhUmlySXowRjlKRGhnSWRSN2lGYWdScnh6UzNGRDhLVmVmMTN5NVM0Q3p0MGpqT1M2VFplcEVDeE1DWjBleUdpcnphU0ZZdm1BRjE1M0JwWHJXR3J4V1hoTU5RcExGc3VpM2tVc2VSSmhoSXVnU09RY1NlMzBXeUVkbjUvMkgwSE1yc1pWenAxR3RoTVRwMmVmNnJZaE9KakNjQ2M5TjA0clZOcjZOekFEL1lsYm54ZlU2dmZLQU1lVlRZY1dRVnhFa0VlNXFjaDR6WkZBcmM4elNnRENZdkR1SjNEZ1JSY0ZnNkw5ZkVKYVRoZk5vSnVBSElwWXNtVERLMHpHMXIzRTZjNmhrWnpza0NxdlA1dzM0N08wZUc5V1F3clRub1dBRUdOS0FPaUZrK2xZQ09kYnFtZHBZcVdCS3dtbm5URFdzOGd1eUV5NERuVHk5dXYvTVJaaUlSL3hJQWx1YkNtdVR6RUdPSzlMa2FWRnR0QndzRnlURkc3Y2tVa3Nya3NISWEvd0daY0VOa29aVXNvbHlLV1BNblFFVFB5RUhRUy9JeGwwMmxvTnYwQnVycE42bk9ZRkRyZ0h0R0FXT0J2VVY3YkQyc1lacWxkQ2JYMWlHd3J5N0NOSG9wT1lrSFF4MmVXUU1kSER5OHNRZGcyQVJERWdCM0tCdUZ1MmlvdkJHb3JnekFMSnNXdzJTSjFGc25aRzVlRnc3Q1p5SkNORUxZR2NpbGl5Wk1NZGRpQ3JBOGlNcU5xellwRXRPa1BlUGYxV09LSGR3NlRRZ2ZjS3hvWUJBSHhCWGpmZnpIVXZJUGhPSThoR01rL0xRdjZjbERYMUpzR1VIU0VGZ1FoNW9xcUhGZHNxeGN2d2k5SnNyRUpTTEJYeGxOeEhTb2tudTZSL21oTVRMYkViUjBJRDBtOUJ1R2V5OEpoK0pTYVZFeE1CY3RHQ05zQytSU3g1QW1HUkxBb010UGUxMEZDdlVDelpZTGgyZlFIK0orMmNEVU80ektYdm5jMEFMTUNOZ1h3eEtNbGd6Z2FrQTc3UVhDeEljWGFsdlByTFR4OTR6OWtEVEU3ZkNzUDA1aGFKNGdwYlY4U2xQY1JlbFVMOHI0TU9HK1daZkoreE9JYlpINmgrNENhSU0vN2Zzb05sNFhENEhaanpHUFpDckVpa2ZNcFlza1REQWtIOGJHa0JXNFFIeVJVSGFiemk2VnMrZ04ySEtRZERoZHIwV0ZQalFhNjVBK1Q2MDBhei9hTVBKK0VFN01QS3A3WDVZVGJ4OE5qVHRxTEdBKzJJdWVxU3BpQXAxV1JoM1J5aVBmUVYrUTg3NVdBZ2sxUFJLeVhjR2ZRUnF3Z0dNZUU4c2VncVMxVWs4dkM0V3paRUNIcnBBVkZMRGxuS1B3ZXJKWUEvcVdZR0Fwck5paWlUWCtzNE5keG9UcUhLVVVIM1RNYWdGMEMrbTc3aDVuSFhRWFhOS1NKRUlMQlF1TkEzR2N2aCtJV1g3UDBFUkgvVnZ2c1VCYUsrNi9BMDZybUYvSG95ck1PaWJRR1ZkUUt1UFpMZ0dINHM0aStkb3JLZW9YdjM2Q04vNWxvQ3IvaEFZSGNCT1J3am15RitmRThHNHBZY3M2Zzl3Y2d3cUZzK1A0MlFHK1RVT203Vlgrc2Ftc2ZOc1RoMHEyN2l0ZXNnUUZNNVBGeXNQN0R3WHNZTjl2UnJ2Nmp3ZVVXS21tR0E3amVKMHQ5c0NJeEhjRDgzejhHenlZY2ZIeGMxdnJXRzk4VTVUejFpZkFCN2dGRXB1M2ZmT0pKZ1hEeDFPdkU5Y2JmQVNzUjNNV054cFJhekhqSkJtenZ0UTg5OFR1aW9jdW5QaEcyRlAxSkZkcm5DRUpFRmc3bnltYkxpc0t6bzRnbEp3eXV2UEVMd3RBR0QwVVNQU0grZFN2NGVVVzlYTUsyUHhhVU96cHFoOFBsV25lMXJsOERZdUg1N0djRUgzKzFHZndqemc5TUcvL0xxMytKTFUzaHpPQWpYdTNEZDRjRUhTL0l4Yk1wTGpYMU5rSXcvTmtWdGVCMDRGSnRMUUFXTDFYdzY1K2NDVXg2d1RaMlNITUtRdUJWTTE1L1FlaGdXVVFCaG1YMVZOa0lKUnZBaWlLVkhEUFVrL1gxL2VJM2JOck53TEh0RDNBOHYwVEljSmdVT3VCZTBzQlNHeDZvdHovMVNaaHAzcG5rRzNZYmo4Qk16djU1OXI5Q2J1dnloS0xqMVc3NzhwRzNQdmJBSGIwczZBVjNIbm5nTWNpU005OHZYWHdFUlU1NE0yS05nSzlILzhHL29lUWphREVSZ0dIQ3lzaGI1ZzFGalY3dWtEcFlGbEdBNFh6WkNDa0x3SW9pbFJ3ejlFTlliNUMrZk8rdmJWaTBtb2xpMng4SlgyekNrNXJaakN1Y1pnMnNQUjRQamg4eGNUbnpxZGJsM3oza0pWLzVzZFpidGxqbW9LaHZFRnNHUmlzVm5HT0wxMVRFOFFxNExCd2VqM3FwMmxUeUtXQW9rcUxKZG5jY0xpV3JxelFsR3JqL3lRZURSeitmR1A0RnVWdFFSNXgyRmV0bDNnUWNzY1dyWFZPRnNiZ3NIQzVNY1B3S1ZQSXBZQ2dVQ1U1TGgxZzJEdU15bDc2aEdwZ05zT01nWHdsTHhBT1pqeDlpZElKalM4eXgwTGdzSEI2TGVMbktWUElwWUNnVVkxRnZHSTF3T1ZsZHJaZVZCbUM2S0NUUEREKzF0S250NjdNNUcvU3lPRndXRHBlbE8wWTlLdmtVTUJUS01xL1BtWTN3R0FLN3FpOGJEZlJKdEZDdVdNc3l2aklYVXlQVXhuVkFhbExaS1M0TGg3TnJUNkNVUzM3dERFVXlickpnVUE1UFFCT081RDJuZ1lKUHhjSjVjUW1YQy9veWlyY1ExK0N5Y0xnMDRiSVZ1ZVRYemxBa1NKZStIQXZ2WkorVmxkRFZlOWxxWUptdExITUVQZHJQUVRBVWovVExuNGJTQ3JPNExCeXVzQ2s3VWx6eWEyY29aTHVPWTJNaGg4TjJzam1zbDdrR0NqNFczWlBpK21oY2pac2grWWdYbEsyNFpIazF1T1RYemxESThDeWJERGljSjVVcnZ4a2E0RTl2cHRUMVZtYXhzYkJlOFBqRFNNUXVrOHZDWVRzcWxXRWxKYjltaGlMSlJ1d3RGZzVYSnI4amRFOXJZSjQ5SjVuQ0xLczNzalBSU09IczFVUXppRGE1TEJ3bWZFMGVTRXArelF4RklqZG9OSVBINGNrcnhyVndMMmhnclloL2NKTitNc1pLdmswV2NHZFZxUndTbDRYRDVhaVdycFdVL0pvWkNpV3BzWWhVRHBjVzExVjhtV21ncTk0eXloZXNYY0xOMEM0VFVKM1BpaEdEeThKaFk2V0paUm9rdjE2R1FrbHZzVE5MRGs5TUhZN3dQYWFCZWZzSXhlVVNzZEVyN05OMEU5VU9sNFhERTIyY0V6ZEpmcTBNUlF6MkxvZUVVdzZUUWdmY1lBM1VtS3M2UXhXOUVwdUowVlVlbG5OWk9Kd2hXL1ZGSnNtdmxhRlF4RHJiUFhLNGVqMDRpdmVxQnJiSlZ5VXpwRmdyYy96WUxCTlBuY0ZFZGhHWGhjUFp0YXN0TlVwK25ReUY0cEgvNklBY0RsZXJBMGZ0WHRiQUl0dDRwc295ODU3VW90U0NaZnU5U2lxTkFnVmNGZzRYSURVdXFsbnlhMlFvRXFqTDNvbmo4TGhpdS9vdkl3MDBpcjF2V1VqeVRnblhSS0VHR0RLWGhjTU1mWUpnaXVUWHgxQW82eUlMU09Yd0JCWGlTTjl6R3BpbGYzZFdKZjh6UmFJbHFtaVl5OExoS3Rxd29wRW0rYlV4RkhHOXpXWUJEbHZKNXBCdWlnWTYrZzl6S3hiNWlLMWRLeVp2SU1kbDRiQ2h5a1N5VWlXL0xvWkNLWmZZNW83REUxR0ZJM3JQYW1DbWpHdlJSdG82L2t0YW13cmo0M0JaT0R4K0MxWVUwaVcvSm9ZaXJrZk1IOHhoSzlrYzBzM1J3S3MySmlOci9YT1RvWnRGbGN2QzRheTYxWlZsU0g0OURFV2lmWnQxTkllclU4QzlRdWsxZHo1d0dQTDZKNTlxUGZLNzl3clhqaytuQWFlQmlXcGdOV2hGMzc3N2YvQzE5ZVFmTFUyMGJVZmNhY0JwWUZvMTBQOHBlS05zVi95SDI4OGVldkJQTFpCMGw5T0EwOEJOMThBS2hJb3ZCT0I4NlljT21FMzI3ZHlicmg0bnY5UEFEZFhBd2wrR2Y3M216ZDBOSFREd1IyNlIwK0dHcXNPSjdUVGdOQkJxWVB1MjU4RmZtbSsxZDBNUS9qNytORXk0SDZjQnA0R2JySUhtZ2VmQlF1R0pPRklYL29kMDd5YXJ3OG51Tk9BMElEUlFENGFlSi81UGVUL1NCL3dqQ1AwdjRDamIvVG9OT0EzY0tBMnNpTFhDQWxpRzBNdmdlYlVnb1ArdmZxTzA0WVIxR25BYWlEUndTN3dXc0Jtbzc5L0Jic0paQnZkd09BM2NlQTJzQ3p1d3JUWVQza29Rbk45NHBUZ0ZPQTNjZUEwTTlrQUZYWDFVQ2NjVWNGamhMcWNCcDRHYnJZSEdEc2p2Ni85ZEJXZms3czNXaUpQZWFjQnB3UE8rQko1SE9JOVEvNkt5SGt6dVV5Vk8zMDREVGdQM2tnWWd1dWw3a3Q5QmNKWGZNNWF0dXJ2VGdOUEE5R2tBZkF2SzZ3Z3VoK2xqMEhIa05PQTBjQTBhbU5kSEU5amxjQTJjdUNhZEJwd0dwa2NESSsxYmdFQW45czJyNldIVGNlSTA0RFJ3cFJyWTFyNEZDR2Q0N2tyYmRvMDVEVGdOVEtzR2tHOEJEaTFkT01PMDlwUGp5Mm5nYWpXQXdoa2dUbG9FT0xqTGFjQnA0TVpyQUljemROU3JWVGRlTFU0QlRnTTNYQU00bk1FUExtNjROcHo0VGdOT0E1RUdVRGdESEUyb2FFaW5IcWNCcDRFYnJRSHdPdTdIQ3BpTjNzRmUrOUViclJBbnZOT0Ewd0JvQUlVelFNeVRPSnE0NVU0dTNaUGhOSERqTllCZWxUZ0t3ajliM0R5LzhVcHhDbkFhdVBFYWFBVGlXNURoQmNrTlNEUjJJOUQ5T2cwNERkeGNEYlQxZVVRYzJlQnYzVnh0T01tZEJwd0dJZzBFNm0rcDRHaENmQlp5NmRLcHhtbkFhZUNtYTJBdENPQnZxc0lMa3VLVDhuUHVwYXBZSWU3bU5IQnpOUUFubGZJZkpzQXlDTjlqK0czSW02c1FKN25UZ05NQWFBQzlSQVc3aVgzSThVK2NZcHdHbkFadXVnYldnK0JZNnFBbC90UnlOdjRqTzVucDdrNERUZ00zVUFNUXczQW14ZTZJTlVQbllRbTZ1OU9BMDhDTjFVQlBoelBBenVJNTc2T1hHemRXRjA1d3B3R25BYW1CQVhxSnF0NE9IZ3grVDVhNHU5T0EwOEROMWNEc25SMHQvTXliTHIrb29Yc3M5ZjhCTDIrcEV4dGVnZjhBQUFBQVNVVk9SSzVDWUlJPSIKfQo="/>
    </extobj>
    <extobj name="334E55B0-647D-440b-865C-3EC943EB4CBC-30">
      <extobjdata type="334E55B0-647D-440b-865C-3EC943EB4CBC" data="ewoJIkltZ1NldHRpbmdKc29uIiA6ICJ7XCJkcGlcIjpcIjYwMFwiLFwiZm9ybWF0XCI6XCJQTkdcIixcInRyYW5zcGFyZW50XCI6dHJ1ZSxcImF1dG9cIjpmYWxzZX0iLAoJIkxhdGV4IiA6ICJYRnNnY2w5N1FTeENmVDFjWm5KaFkzdERiM1lvUVN4Q0tYMTdYSE5wWjIxaFgwRmNjMmxuYldGZlFuMGdYRjA9IiwKCSJMYXRleEltZ0Jhc2U2NCIgOiAiaVZCT1J3MEtHZ29BQUFBTlNVaEVVZ0FBQXBjQUFBQzhCQU1BQUFEZnRwaCtBQUFBTUZCTVZFWC8vLzhBQUFBQUFBQUFBQUFBQUFBQUFBQUFBQUFBQUFBQUFBQUFBQUFBQUFBQUFBQUFBQUFBQUFBQUFBQUFBQUF2M2FCN0FBQUFEM1JTVGxNQVZMdnZtU0pFM2MycmlUSVFablk2YlFjOUFBQUFDWEJJV1hNQUFBN0VBQUFPeEFHVkt3NGJBQUFZamtsRVFWUjRBZTFkYjR4cngxVy8rOTd6N3R1M2ZydXJOQitxQ3VGRkF0b2lLaTg4a1VkbzRHNUQwalFVNFNWUGFxbFN4VmJ5S0JKZmR1R3BTVkJEdlRSQlNSRElXMEdCU0ZBYkJCVEJCeThxRXZsQzdlUXBiVnBTdk9MUEY3NTRSY1VIVkNRdnp3MjcrVHY4enIxM1pzN2NPM1BYOXR0ZGUyM2ZENzVuemprejk4eTVNK2VjK1hQSG5qY0IxOHpqSjFUSmE3c25WUEFJRjF2NGlSTVNidTdXQ1JVOHVzWE9peDJYY0g5ZmMxRjZ3bWZMdjlzVDN4Z3g1Zi9QVlptTWNKSmNXVXo4dFlPbWlSamxWT1o5Ny9lN1gvaHVKT0pmRHlUcVJlRzBiT2ZFT3dNVnFUSXRpS2NVUE9yQW5iNElydDhNQkwxd01KQzgxVGVkMlhMQ1RWT1pmamFVUWY1Mm4vekl1cUo1dVVNTmp6U1VLYUFDM1E4KytINGg3aUpCNjk4YlJOeExZc1daelJkdk9HbUtJTFdvN3dlNnFWOFMyNHB4bElHRlBGVDUwU1pFZkNrdjFqenZzdmhmd0gxZkc2THB5bk5KaUI3Yzhmc2UvQURwc2ZzSDl3VVhKYnJMcXNqeXV3b2NZWUIwZWFzVUNqaGJScVBNaWJjSEVEZnJ1ODFpVVlqZUxBZTBMcmJrdzcvdDgzZFFkSWNLTXNNSTNPdEN2S0dNMDd6WW5oVmljd0N4TG1vdEpISlQwMDhnYllqTFVHWkpFZWE1YWhjSGtrcVZkVHJBcndoeHVLTWZWWDIzSWFpdjkzMjFoWG9qOGJ4NFBVTEVrZGIwQlpPeGl2ZXMrUHdlZkpoaUhnNUFIV3VQUFhwTytFSXNNMFNQWUZhNHZkWWNudUUycVB3QjRPVEc5U2J5S1ZuYUk5L1BzK2lCbitQVldlaTU0anlYNTgybkdOb09sY2xhdjVtVHAxcENjRDlEYjNwVDB1ZFM3SWprR2U3OWsramtUVU9FUXEvT3dzamxOZHkySVNzK0JxV1VUSDU3S2lmRVc0eENiMWFsWndZTE1saHhKd3d1K0NJZXZ4VkZTb2QxaTVOMzkrTjU4VEtVc3V2T3F5bDRrL3M2NVdXUlQ3ZlVjbTlPak9VL1hiQmgyaWg2K0VVeFNBdFlTSGtERysrUVg2bjFVck95RUN1Y0QvbTBLZTRZeHAyempRU2NnYkJiTVVrV1JZcjFpL0hxNURuZEhUVXlnc3FiWlB2V0V2Z2tnbHJpSGtmNzNKMjN4Q3FualJwOERmRmZNeVlVNHBnQlpHNXBSeEVyejFzVU94UStyc1R4bHZRTStIWTRIbWtkRU0wUDBtVjRhU2NLWjh2Q01qV1dzS0s5eU5CeGQrUFdHeDRGbWxzOUZCTUxNejNxT1hwY05TdEdlYkxqSEdTdEplcm85K1lyekh4bGQ4aGVmZHNqcjl4TGM0K0ZtWmdsRU9KMS9TRGhmb2htR2hhRStNL3lybFAwNGhSMHdWWlF5TDBBSzBpMmNOK1pXUk5pWVNZNVE5Nmk4NVpYcnpNUEZ6S2lPQzFLWllBSTVBSXpiYnFrQUxwSVV4eFFTaStUSnprV1ZsTG1Jdkl0QjZVRVAyMjNZZFpNUTRKb2xMZWRmSFplRDRlVFJBZG15V0o3STlZMkxWajRSbmQxRk9KNXNURFR5NXRkcDVnU01qakxQQ1VDZXJuTkNPVzF5ZTlaa0Exbkw4NzY5TDdLTmsrWExCMXNLd3hMenAyWlRHK09SZkNNYlJSQWNwVTZJdFlTVmJqOEdwMEsxYmxwTXpndkJDTWpOTEVlWGxFOHpFVGt4bnM1eHY5OEZzUjR6TEFUTkZ0bzAxdDUxWkRzbi8vSXYvcW5UWVc2dzcrN0ZDVVdiOVFrdXVKMERZMWdPRmpsdzBLWktYR25DR3BIWXlseU0rYjg0ZHcxZGJTZ0lrUmZzWWprcjNIa0haajN3QXJPZW9SN1VSeW9LY2E4Z3VCZ2xua21CbGMyS1ZHM2R3TEdSeUFObEJqcVZTUkxMRTBSRnRNMXB3d2Ryc1psalNUNi9pWVQ3VDJpKzE5ZXRpT04xYXk0MzJ1THRZQUI0MDVwY3RHa0hMVzhIS29ENXJrSHQ0WklpUFZqbW9TSmJUM29jYnFFeVg5S0lCbW9JeGRtSGdxWHRETGx5TzAzME8yV0lwOUtRZUJlS0N5YWxFUHFtNkVPYzZaYmRqQzN1REhJb2pYL1RJeFJpaEZERHo5SkRldk5JOFNBa1FyYnhzM0lWZm03SG54cTJIeEltV3RoQWVlY3I2VVFXdVZHRHkvTzh6WlltSm45RHNScnh1U3I5alNPaW1VNmpTUkZtVGIvdzU5ZGw1MFRXbDBHNFFLMXM2Vm9jUXc0YVhQUDgrN0pDOGhFYmJjSVhvNjN3MmlMK3hIbGtid1F2NWZnS2loNmdqUmNSQVAxMjB3WEFmTU9LeEdISDdTSkJnMWpvSmhtZ0MwbzhwSTF4Z0pUTVB6QmZha25aVlpnREo2ajZ3bXczLzN2d1VPTW44NlJyOTlnUDcxRUhRTFgwaDlYMVNQdWF1Q0M4cFJoUXpZeXpKTnNod1VVQTZxbHNGeTBYNHVVdVc2aG15Z3c2ZXZneTAyVGlsVE9QZEJLOEo0cUFzM0FERHdTVDRkVlZYYWdRMzE3SVdpU0Jia0dEaGRXQ3pOdHVFSnlmeVZrSUp0U0NrSDNMNFdaVXVPWjY3NDRUT1JvdUo3akx2UlVLT1RNanpCamFJSzdVcFljQlQrQnljUTRXOFl2ZFVsdk8xck1KYWtjY2xiTHNpelhIVEVCbTJOQjZwWlVyY3hSUE5KbFNzN1R2ZE9VMFdIcUl6TStxMXVEd3FEejFHblJmdVN3cENHank3cGpCcUlvd3dVYWJlMmxQZzFFYUR3TXBFSkd2TXU3WWxtV0RJWVljWWhKOHNXMmtia1dDWFhUNDJrb2M5dHI3SU1LcjBRM3VwWmsweTVvZXhCU290LzhhZ1RRRkhyTklGa1NNS3o2Z2JSL0xHRWFsbzU0LzVaQ1R3VkYxZU9pSngrS2xpRjFRYVlmanIyekJxN3p5dTE0YzdKWFZnVzUrY1ExbzdvMkJiWGJDWG9NZ1FjcUcwMmtTaXhOYnkrOU04VUtQTFVrTFZtOGxmcTBNdStaYllxakhsMUhCbFI1T2NwM1VmWktoekxQUytQcTBXVGFTdXJUUUt6enQ0ZDB6aGhkVXU0bDUrQ0FxTU83U0puVzVpUkZvbDVHeWdzdlZIUXpoS3JhYjUyWFRUdHZMNnF1R2hvNTZpaS9MREY1UjB0YzRkZ2xaQ3B4QkhxRjdBc0dldWdKOHEvN2FWSWdtbUZEOTd5UU01Yk0xQzVKWlZXc1JXVkU5NHE4OExUVnRLY1JEVHg3bklkRTNPYUlrVlVtUlg2MjZzMnNSK0lYamFHN0wxc05PbXdVaUtQSHl3THN5cVRHejY1OVF5L0pCTFhlSFk2bUVFQStJY1JEYU00d01qQzk5azJMTklHVElYeUgyMVNhbFY4THVGRkRWY0hPZG9BaVY3RWZRZnkyY2VzRmRTRy9iTWFjaGNPeDJjeHdldE8wUktQYXplbTFyL0M2UkhCbE53TEtUR3VCQXdrSk1HUnJNbHRlOHRwdFpubEZNZ1lyYXVudUxnZ3psY01LTWxMQVliNkI4OXp5Nk1LSERwR2tLMGtwTXRFa1JyRFVyZW5FdlI1dzUxaGZsTHllMVpzdk12OUZZWTRNOVpNUERURjRUZThhTkhyZjhaYkp6TGpCTzl3RVJYNWJTUkhDRVNQd05FTGFVM1FFbDFHRWw5Y09kVVkxSktzeVczTDRRNlhrajRwcXpkbk00TUZKSHptcWNTWkZmcXRLV1Fwb1NlOUM5SkpDTjFTclljNThYa1pHV084MnUyT1FyOHFMTHhqdVRKWExnWG84dkVCVGpabjFKVFV0d0RNT0g2YUpqdjJrR1BXdENFY3RWNU03MG5xaHdhcnV1cVQ2WUYxN2VKVm5Wc1gyaElLbTBnZXZ3WUJuUytVbUlBY1JhZ2FtTmFKamM3SmlTaGxLNHF4cWpiQ1N6RDZCZVNWZ2dvNVZybmFJQWo2bk5SeHcwYytjTWZKckowWXppbEVDQ2RWVmdRa050V1FaMVZrakNuMWtsNWF5ZXQ0NVpRWVJxR2h0a0FIZENiamdGRFlsZTdra29ZWmxtTjh4dkhlT0Z5ZXpHWGNLTTFXQlJLRytvOFFKV1ozenBpRjVlTDlGVzhkcks5dUhKaWhIM3ZRcGhVekFLYXhFTXM5cVpiZVM4NHhaSFVFUmY4T1lxNHhLTUc2Sk1KT2N1ZkZDcUFjazM3OVJ5TEFTR0o4a0JycFpPZHNiVElCcEk5ZFNuUnR1ZlMyUytKd3lucGlBMEx3UmRiN2JqS0RnaGxmSFREQ25TQml2U2I4ZFFrTC9NWk9KM3FSZXRzdzJHbmNhMUpSaW9zenB4Z2l5VmxCZGhVbExDdkkyVkgvMzVtSjZRTEVieXRVSHowQStGWlhHSGhvbHdjRmpLUzliTnF4MndEV3lxNU9JdEJPQlpuNUxWOVNYUFR1d1hsTExhSm03RVk4YUs4SFVKaHA1MXRlcUpuNVM1bzRzZlBiZVA1U2d2amRpTnB4RzloL1c1QURLYTRNZG93dzdXV1JSVGlqTHhZT21GcXFnclQ5Nm9GUU53RWlaTTh6Wnc4Q3luRlRHdkJFWTBjNEYxZy9xaWY2TEhCMWxTaWkvUis5YXF6OUVlYjZ5TVJGaVpHNXduNlpkeTFTZVlzSkIxekpWRjkzMUNJWlhxSVhnTmVZYzRPMVZzd3VwYlpVNVRPTWx5TGNRZkM2ZzdXMUlEOEpNK2NZSTlTb3lzQ2NFWFBEdnk1SjkxTzVvQzF4N1hwczNUUExncFZCaWFQMnpVbllNakxaRHVMSW1jYmhyVFlYSXhiZ1JKZGRjaXpJUWJQb2FFQ2dRV29zWWNKc3R3Mkt1NjNRQTRaM0ZVVEdPNFNVUmx4ODI5ZU5mbG1vS1VWbGZCa0U1emlZNzQ3eWhqcnlabC9aVDY0SUpvbTRldllVQVRtaUZKdmFYVlo1TTN0UnRTTGljTU0wcXcvQ0JPbDlNWGZSTi80dkZuaENCQUhCRnl5cDNGOWJ2MFRnYUxhNnlKRzI2RWovS0VONUNCUmdaMXBCckVYdWNEUGd4NEhZazdoRmlmMXltMUgxZSswU0ZHeG1BQmgxZmlxVDVsbis0YmdxR0hrMU5CYWRPL0JnalFCTlU1MithZlhCRGFRbzk5TS9MS0ZlSVp5ZzNYZG4vdU5jUE1NL2Y5N2VVcGtiSXU3UjMrUzllb0pZb2Z1UG4vb2F1QjUrbXhHOFJxM21kajE2dmlSMlYxRU1RK2tPa3c4eS9pQU5aZHlYY1krS05IZS9yZVJadkVnbTdqcHJlSTc2NURYV0pEYzZYU0JWMHJVWWwwZGdtdXNMaElUVG5iNnZIZUY1Ymt2WDk0S09NTHNHR2VGdUNvM2gvRWVKM1AzamZCM3pSM1UzS0J5OWVGdUx6VFlOeXVTeTZOOFJQR3poNEt4bUkwb3o1bFNlZWUvYUdyeG9mVE4yVko1NEU2a3JVc2hZcm4yOXRzUUxlbzVVWVFOMHYvTUk2SXl1d2t3aU1GV2trZ090K1dKR2YyckdKYytmVDRzZURuc21Kcy9mZU9QZ0JqZ0E4MjY5cldOcUtsZEJMTXEraXExNjRoOENUK1crY1cvYjhkMi8zeWI2TW8zb3NxTFhTSXlOalEvVFVaTW54QmVzcThPbXRqbzIxM3ZnNDEyTE1lblBhV01FdDI3UjlTZzF6ZXlsRUIya3VNU1J5TUo1MWRMOGYxaGRLL2RlNE9PTCtwLzhhT1hKa2tnTkVCMmVJOWxPcGRtS2hUN3RzTCtVc1lBdDYvTktEdUF1SFBUREZXTEo2R2l0R0didGtpNDg1ajZ6ZGhYZU9aRWt3WEpvVWswa2JnK0lUWmdsdE1NVE5mWmJvRVd6MUdURDBXT3hJc3BYMUdPaG8rUXExbzNuaUhQVUppVEtwM2h0OXVJZU1PU3NkVjVzMW5SbnBXUTZyeUlNakw2aUpqYVBMdURpQXlVdzduL1BvSjU0MWpySmV6VHhLOU1MS1VSeEplbnVBMXB3czVheGdpajBIUjVjSDBFdDJWUGNmbk16cm1URlhsRkllc3RHUDQ0L0tPU2YyVWtvY1AxS24xMGo4dmRiWnluU0ZGSG8zSXVrRm5SSHFTUjZsdnRqWG1PQ01LQ3hWekxxeHZ5V1Z0VjlpcnA4b3R0L0NSNUovOGNSbXdoZlVHb2lxK0IxWGZqQ3dGck1QK004dksrd1lBYmtCUEV0UDFXKzlHMmU3SUs0RUc3MW1LemdjNkhBQUl4d3ZjT1RTbWZ0UFNLUnZKclJWK0J3VzY5ZHdmTnpoOTNtemxYdE82TG1UVWV3c1FsVmFScC92bGp6dlUyeHRkREtxZjd5MW5NUE9MOXJJbU1mNlBlMUFPOTdTSjZ5MDNHWndqTUIxMnRkNEU2dlZ6UW1yLzdGV043OFg3TFF2azdITVFabkhXcmozVDU5eFhiOTh2QThhaWRLQ3J4SnB6MmNKNHRRVFgyWGNwb3pZQU9pODltNno3QkhNdmtpYmxzNUgyKzV6ZW9NZEU3WEo0RDVCMnREbXVsYjZMT3NNc0FjVG9zVm9yK2k4T05oSnlQelY1TjdrQkk4VDhmc3VWWXFEa2pQVG1TVUVaekRrNUdia1gwenEwdk5kNDgrdk1rVmQvWjNsTTZ1QzR4TThPSU9oa09KM0xqalg4VGVZTWdIKy9QRUpkVlpMcXRjZ2VUbGxJYjNoRGoxZitScHM3YWRmdy9YS3I1YmptL0hQcWtKdVIyNDZGQWliNGhJamRsVW10TlJVaVJpQWpQc1JDdC9jbk54TVYreXhJNTNFTm5IbnZBcHRWcllZMHJBK2NOWmJzbVlkL2xtQ1JQWjVYOExEenU0VnRpdDhMQ0liV0tMMkRWUnVPWUdORU5CMFRkTHdGY2lxaEFlOWo0TXlvWWN0Vi8wcmRhYXdPQk9DL1pMRTRXT0YyLzVRZUJ5VTJYTHJhL0VRRmR5V0NvdmZRVk1vZktmbE5yeUtLeDBZQjJYbVdBT0wxYmI0ZWxxejNXQmhFejVlbm5vZ2FLL0FHbGhNbVpVYVBpbDAyc0k2MHgrYzBRQzdTMktQRzROa21UVXdzenFYRCtqUENONDJrVHBWWVdZU2ZLOXJ5c1JDaUJaZEhiVDFGbjBGNTR5YmVCU0F5Wkt0aVZXaHJqakNUSmNmenEvUkdWZXVtUTRlWnRKWDdqdTZUQWt0dUtZelB6T084NW1vTmNKTVIwZWV3U0pHU3J2bFlTWjBiakdaV1I5aHF1UGFrd29mcTd2Ylg5K2tOcW5PdTBsVW1vZVptRUxhVFRBRXB3czRkRG1tRzB0YXpqQ3pTaEZteGVtZUVCWksvY0ZVM0NWaGZwK3MrVXpVZk1NVlp0SXFjSERFQjFjUGczV1ltYW1LTjRoM2V0VmQ4MExoU2NoT01wYU1vaWpnSmZ3NzFQcFVrYVFCWno4T3R5VzNyVzQ2eW5nZnJoZWVGZDB2VGxVWmFzQVZaaTZFeDM4MG5OTkcyclVjZm1TcXpFQURpQmJ0WWVaY09ISFJjdmtuSFdaK3ZTQysxNXlxRXhwd2poZnJXNEYrbGx6VFJpek16T1p0VWVZRXFoZlJZcWkxV04wejBZakdSYWUvSXluSlBJRDNKRHpKZDdTOG1xMytGeU5YaldtamZSdWRUcVZUZUV6QXVRYWRpbWNTQURpWWtxMmVuWHRvM2ZHMTE3N2xHbTNxTUJQWnErNUZURnZoNDRwRDZOTzAxSTBPc3BTWGZkcEloWm1VdStONEpaYVN4eG0xSVVOdnM1TEJhVjZSTnUwOU9NK2pnQTJIc1RBTEhmdlVwU3MxV3gzYm14SFdPVzFrMkZJb2M4MVd6QlFIRFdUMTdDUTdUSldyQnBOdVd6cmRucnB6cll3NGRFNS94K1lZYm1JUFIwM25La3h0cGxaR0hLTGQyZEZWWlNHUXhPRU9vMXJTeWVsdWVLMkxPSlQxdGFMZ3FKdHhPdEpMWE1kb3ByZTlhbTU1eG5pZzVuVXY5M0wyYWFNR256UXU2c09VeDBNQngxbUwzS291cmFGWEpHYnUyMUg0RGd1cHN1VVJQbmRYU1R3a0lNTTNhNkUvMXlJNXFpeTA1R0htcTY2WnB5SEpQMUtQL1FiL3Rnb3I0dHVoZElpR05JR05NbWQ5MGRWTmRxUnFNbnhoWm4xMmREd2RFNzBaeWdRM281b3NsdEFpckRlYkYrSlBoaS8xYUVyd2p4VWhQaTVGeTM0Q3FucnowMDFLUTRGUkk4MCsvQjBoZmp1WUNIbjRUaGpNWDVQczA3dXBnUTVVcGpZT1lUQVpYR0gzTGtlakh1eGJNSzRmTmt1WXBwUUdPdDBubjcwaDdnblRHYjk3OWNubm5yZ1Nmci95MEpXdkJIMmJUdHRYMTlVZkthbThVNkFmRGN4dDljTTk1VTNWd1BtVlZQS1UySThHaXJWK3VLZThxUnBvbDFMSlUySS9Hc2ozd3p6bFRkWEE3SnVwNUNteEh3MWNmTHNmN2lsdnFnWUtlNm5rS2JFUERRVG5KdlRCZnhxczJYKzdvY1lQbG4rOHNZbnc3UWQ4bldWb0kySDJwNDQySVllQm8xa1dkcTMySU1PampKL1BnL1dROVRoWi9yTjVuS1VkUjFrTFpVTXpqcDA4eHBQK3djeWg5L2dZWEpPWXFNYzBVenRTQ2RpOFoxelQrRVNxN0pkSUwxZDkrbjJPcmk5S2d2T2VxWUFYZjJxRjY1QnlqT2ZCak03cXB4QXlQZzYyS0huZUhWRE5UZ29mSTEwREsvNEpiUWFtMXI2Rml2Rk9GZ2pOaEN2TWJkSGpkMFdrL2oxU0VqNWpqUDFOK1dTcExsRmJhQ2I2YjBRc3FMamFXZFBJQnZWL05rUjBlbTdNUmdGam0yRGYxcFZkZjc0Vk8rTktmOEdNekd0anE1a0JLbGJWK3lEYWdxOEJzckw4Y0kwZ3dtQ0pZQ3NDMGMvbGlpQmhGdEQvNWRWOThzOGlwc201WVgxUGZlSmV0Ty9od1ZlMnhqSHRPYjFaQXJ0NStVUUR2aDNoMThSOVBYSlRieldoblU5V2Q5NWdLLzNZS09tenIwSmlaamI3TUt6by9jR0M2eWUrWXYxR2VheWJhWUYxYlNoejJWYlpzdEZpc2FxcXUzYmltNGFXM29vR3ZkWnN4WTB0RHF2UStoTjNLSFBYVWxNYTdyQVdDM1ZwTHA0OXlNcStlRUIwWU45N2JubkdXS0RRekZaVlJhRE1aWlhRUUFQS1pQZ0M3L1FKZmZFdkhzcWNVNWMzdGhDYTJaNnFYTkZvZ1FwdG5uR0Z0cXgza2NJQnhVSlRmbjVMMjlqS3E4b2JXd0QxWFZlVmEvQ0V3c2JPdUVJMHBOdy9IVDZpRTBFTy9zVUR5dHRUeFV3QWtHZitoNzVEc2xRNWRzWVZkbzV2S2k2WXhYMlZJRUIvV0l0RWNjSThrUEZwZDlWcTQySm5YTUd3MWtodHdaVTQvUXJPcWhiUmd1TWhkbFZpL0FHRTdPelRidXYzTmZFenJuTGNFSjZYTy9xa3F2aUh0WFF3dUxZaGttTjg3MmhJdXB2Q20xaENtZmdaVjlDUTFnYzY4ckpPQVVLNzFXbmZIRGxwd25oQ1JnQ2VNSUJCbmVOblhQRW9QMmxsV1pqcHBjeENqYVUyNFUyMlZjVXdCYlNpRWhKSW5IR0ZjMWtrelhMUU1nOHo0Y3gzTmV2NFE5RGZucW9sK214SkpTU1FPT09xYklhWnpPUlNGaFptWWdwSkQ2NWtjZU44aDcvUWphZHVtemF2VXN2bEh5dFdtSXBnY2xkTTlUQWJuQlBka2trYzh4UzYrYktzSW9ZMnNRQWNsT1FaVjNubXBWcHhkODNDekU5TjNBY1BjRUFscVV6QTFBck5LM25HVllFRlV3VnVQeW1qQ2pPeldKNzdrbG5VMktjUVo2cVdXUlFIelVTRmsyZGM1WFRMUkN6MWxKa0RadU1aSEhuMTRCK1h4ZDJxWUpObGZGUG8ybnV5ZG5sTEw3ZWNjZFhTRGdoR1lsM21EdThJTStYMXpNUXAwOHNyRDRKZW5xeSs1WXlyYzlwTkZYUWpqWFNxd3N6czlRbjhvNDROSWRkdzJyckY2ZFptT2VNS1BxWVpNbUQrYUUrekJoQUxNMS9tZ1VLTWJVeVQ1NlFLdWZWVWRiV2VjWldYS21UV1UrWmdZU2JpS1QzdktlbmpmYy82a2RrcmlBOG5hMm85NCtwbVpGc3ZXRDZjWldFbVRjQWw3VWJ5R2VPRXVSWXE4VVZ4SytaTHFKTFdNNjd3dmQwT2FBc1Y4VU54UmJBd00vaUh2dFU0dzVpbk0yWHhsMTcydmRaL0VFUG9veTYyT3ZGSjhlYTY5MUpGUEo1UWpRb3ppWUo1anRoWU04RS9kb2pMdnJpSy9WZTdsb29oOUZFWG41ejdWOUV0Qy9HaFpBNWtLQ2tzbXVua2JkdWMvWmovazE5dUtoMHdvTDBaSlJDT0ducTUvblQzK2Y5aGpCSTBaak9oVEhaSWlXU1oxUHZSWjF6Rk5kUGdzOEdJbkNiTm5jZjF3ZEpIbjNIRm1BT1FuOTlDL3dNd2NUWXpyaENkenNsZW5uWTB1bVlIbE9mcVE1K2ZORzl1S01OSTlIREdsY0dQQkE4emFVbGpMODR3c2VrZXpyaUs2Y1k0SmhCeGxXTzNaeXpYUkNRZFoxeWwxQjJSWlUyUnYyR2JhMWJVQ1FOY1oxeWxxSUdIbWRrS2p6bFRNazBFeVhIR1ZWcmQ0WEtha3Y2WXNBMzJKWFhDN3E0enJ0TFVrTk5XOGxIOGFVOHpqWGVTYU00enJ0eEtlT1ZyMk1FUi91dnczejBBNzdQc1pwMHNDc0lhWE5GaUpRYVR3YVdQc0xNcG94QnhSYmRiSlJ2VFJPSlN6cmh5NmFQS2xObjk5Yjl5c1IyRi8zLzVURElDM3ZxQ3FBQUFBQUJKUlU1RXJrSmdnZz09Igp9Cg=="/>
    </extobj>
    <extobj name="334E55B0-647D-440b-865C-3EC943EB4CBC-31">
      <extobjdata type="334E55B0-647D-440b-865C-3EC943EB4CBC" data="ewoJIkltZ1NldHRpbmdKc29uIiA6ICJ7XCJkcGlcIjpcIjYwMFwiLFwiZm9ybWF0XCI6XCJQTkdcIixcInRyYW5zcGFyZW50XCI6dHJ1ZSxcImF1dG9cIjpmYWxzZX0iLAoJIkxhdGV4IiA6ICJYRnNnUTI5MktFRXNRaWs5UlNoQlhHTmtiM1FnUWlrdFhHSmhjbnRCZlZ4aVlYSjdRbjBnWEYwPSIsCgkiTGF0ZXhJbWdCYXNlNjQiIDogImlWQk9SdzBLR2dvQUFBQU5TVWhFVWdBQUJBa0FBQUJiQkFNQUFBRGpJTUZkQUFBQU1GQk1WRVgvLy84QUFBQUFBQUFBQUFBQUFBQUFBQUFBQUFBQUFBQUFBQUFBQUFBQUFBQUFBQUFBQUFBQUFBQUFBQUFBQUFBdjNhQjdBQUFBRDNSU1RsTUFJbFNKdTkzdnpYWXltV2FyUkJDMVJ4QllBQUFBQ1hCSVdYTUFBQTdFQUFBT3hBR1ZLdzRiQUFBWklVbEVRVlI0QWUxZFhZeGt4MVcrUFg4N3Z6Mmp5RGhXRUpwQi9MejJTZ1FrL0VBM2dnU0VBcjBnMWhGZzNBUEU2d0NCbmlDTUlZQjdFT0FJQ1hubUlRSXBEL1FvdGh5VUdQVkVFVHdoZWlLdGtyQVk5VVFRSGl5WmJpblljUlJRRDdBejY1K05pKy9jZTZ2cVZOMnEyL2ZldVQxNHJia1BVNmRPblo4NnAwN1ZxYXA3ZXpjSUxwOTNtZ2ZXaFBIY05lMUxielZwTDJ2M3JnZlN4em05OWQ2MStyTG5wZ2NxbnpHZXorWnBOV2t2YTVjZXVQVEFwUWN1UFhEcGdVc1BYSHJnMGdPWEhpakxBOTl6WEpZa1UwN2wxODM2UmRTbVpRdnYrLzJIdlBZT2daZlBOcVprU2FzeEpjRmVzZE96aGFtY3Y4MHE3eFJ3OExyUGtxVm5mQzNaOEMvZkdXVWpMSTFxZXJhd0xsWmJUN0phYWVBbnI1WW1LcitnT1hIc1k5cjBOL2xZREh5bC9ZaFJuM3BsaXJid3Z0OS9PdUxWY3VDSytGWkJRZTk2NzBQaXNSL2ZqN2huZHdwSjZienBaV3VLUTI5YnBvYnVOTnlWb25tYXRqQzFTMklLMFQwbi9BUEJkQ2ZBbWVlaTl4Q24wVmoxcmlVb01pQld4VlVmMVl6d3R5bWU1YmJ4TWtROCtySHZWRzNCak5qUmxYTkNzemQvMVBVY01iSG50WVdKQ21MZlN1UE9QdmlwRGQxY3U2UGhzcUNhK0Y5TFZLcHJKZTE3cUljZnVuV3pKYzZPZ1pzVkI3SWxUMW4zYjNVV2hEaWFLR3BkK2ttWHY2Q1o2dFlyTXQyU0d4cHFCUnppeStoNWJlRjk0am9pT0o1c1JEU2J3VEZjV0JhNExXeGZwYnMya3ZrSjlPM1gvaDF3OWJ2Rkd5ajZZaXRxeVBWM1RiemxwYThMMGZBMnlvYVpCMjkyeUVzZmlkNkpQRXVWWDVhTndiellWZkE1Z2ZzZWoxZWRSNitIejBPa1ZmQmtlbTViZUErLzYva2ZJL0ZudHlLN3FISzJwUWhhcnltd0pHQldDSHMrcHJzMjFFdEI4Sk54RDc2S1pRREw5NmhBaDE3eHAvNEtORnpMSkxJdWhGb2lxMzhIdG9aa3F3anZBVVNTNUNqRDE2eTA3a1hQdTJqVi9tOVpDNEpTYk5IaU1PT0Z6bWpmUkF6cVlkb1UrNHl3REhCVGlGT0huTHJYdFVSTVBmeUM0aHJjRFlaT0lZckNCM1RVOENVbzVxQmlPNEYxSWZyR2xCeXdqZ2Q3THROY01qTGhtc0pNbm9pNEU4MVlpaTFhWExBQ0IraVlXMFZ0UjdZdVpwd2ZrbjV5Q2RQT0hGUXByZzJDdFpZUXY2ZVpWc1dmaVRBdGFGUTJhSVhQSll0bENMT1pqNjFXWHUwWmhPU3VJOW04a0dHREtXa25sMjFocmkyVk5vdlRjbXhoblZpR0lhdzZFQ3h6dCsydEhDTXNBb2JMbklNeHhiVkJVQmZDeUV5dE15SCt4eUZrRW1xY3NxVnN3UW4rVFFPWERNcUdybGN4VnFvdksrYXdhYW9pVUJVOU11TnlxS2RuVUk0dHJGL3pQQWRRd2hGNjY5VXZPU1ZBbHpPbHQveXVEZjREU1dTZjlUZm9Ra2EyRWVOY1FURHdieVlXSVRMYkVOTGc3REs1ZFo3aVd2NlV3MWl5Z2RqNzhIQUQweFc5NnBSakMrL0kySnhxbElTdnlmWjVGbjRTZDU1eUQ4SWRnWlhtMmtwTGlDY05uYlI0cVI0YUxhbVZwWlEwTW42alk2Ujd2eUFhSEI2VFhWNnY2Zm5qbDVDeGhhemNOV2paOGJnY1c3ajBtamtMbHFCZDdYVm45SExIV1lyQ1ZmRnBTRDlPc0tlNTlpOTRoZ281YVQ5L2tKQXhFVEdYc29BTTNtcUtiTmRaVnY3RTBzd0dhNTVsN29uOW1VQkF5eVlQTit5UGRGU1VZd3Z2UWMvTVB6UXZkUnB1dWZaeW5Ec1h2Q3F3dkR1T2F5bXVwYUJzV0VvNkxHZFpUU25Wcmo5MDFzUWh2SkJwRDJUbHoyQWQvVHVRV2hlWjV5U3VhRW5oWmZJdTZaV21IRnU0K0pibFptaC9RN1h2NmZoVHVPTEE4RTBhNzZzSkFTbXUzZVJIc1poeHo3bTNTRWkxRUUxcmFySG0rVlBhZ21xcldaTU5ZbkQwSEVIakFndzZra1JWNXdGSXR1WXJhK1oyRGN3VmJVQTV0ckFPMlRrNWFQTWxlRnppR2hjRXJXdTA2emhnMmlQUTcxb2NqOFJ2MnZURElzNnVwdHd4N0wwZTlCTk90N1ZHZFF5T3lwZUVXWWRCT3F3SGVycTYyYk5qZTFhNFVSU01ZdmFTYkdHZHNYTnlBTFAwMnJoYTVzWmdVZXpUNVVTRGFZOUF2MnRmQm4xaUg3SE96cklKV1Q3RUlyUEtvcWxpTmc4ZGE0NUZGbFl4T0NjY3Y0a09IaW9FUDh3cFpER2daWVZiRUN5cERGR1NMYXhqZGs2bXZkZWJxbjFOWDVjcVhHRmdmQmM3SEhZcHBRVDVYZHZrSVNucEYxZ0hKVzVpT2UrL00xckZKT3U2cjdNU1lqRTREWTdzdzZBTmhWajNLMUUwMlFCYW9vMXdDNElaZFRWWmtpMnNKM1pPcHRuSzdxdTVqWXlyRURoNEMvSHN1cWx0K1Z4TDUvaWRoSzRVSnlSb0ZhTHJFQlEzZHBIcHg5Q2thUDFBSW45MmpEVmt6ci9nK0dVNlcyaUpicGd0SytvMm9oeGJ1SFNZYjJ4M3JwaU9iN0tzeDlrS3dFdllhVHBDSEM4S29YS1hDMVN1N2FKbG43ZUU4SlVpbTVXZTM1RE90U2kvanhLYUVnZzdmOUxLcWU0T0E5ekdxL21hWU0ySG9DVjZOMlpaT1F5QnhidFNSRG0yU0dsVTFxejhzd24xVzVxZ1grU0NSck56NkFwNUNOTGY0a2lDL2E1dDhaMnFZcHZUdTNLRm13ZzQ5aGN4endydFBHaXZ2ekZSU0dEblQzb0x0YVBaRUJUN3VuWWVDRXUwRWpXK0ZrcWFWYk8xSEZ0NDkzcFcvbWthUzF5d2FXNkpPV2RldVA4dGNMU05mQk9KOExxV0VnTExUbExoSE51UFNkeWtFaHNTSDhrck5NZkk2OGMrQ28yMzh5Zm1rQkU4TFRXQk5VOGhhQXpCa25IdktJVFdmaTVHbEdTTEZFOWx5OHcvTkMrNTQrZk5mTUU1YzhMVjlsR2tqb0xCZUx5dTNVUm5EZ3pTc0hMRmNIeXkzWVdaOVc5emU3UTQwYVErZERHYU9BeU9tcEZvb1lNc1N3ajBycUpoTWhTdElielVHLzZPMWJHU2JHRmRzM1B5L2ZER0ZtdGYxWjFoMkNMZ3NoaUJyY2xQSUxFWXIyc0g2TXhHVXRlOGVhRlovZk9Iemg3K0IwVTI4LzZ6ZjVhVlAvMFZDVjN4N3R0b3V4SUU5SXFZeWduUDBNeWZMMXZlQ3ZyMnhuNkNQRzl6VDRkYnhmWkJTYll3M1hSMDI5ZjFhc3NLYmh3WmRPdTVJTnFKMDJReEpsTW8wZWRhMm5xcENjRjBMeGkzZkROTklSN1NuNkVzZFVSTDdoc3d3WTlpdm5WenpqSnA0WFlsL0pMbGdHRTlZTjNJbjlXTy9RNnFXMVlDaGVUWDR6N01ta0ZQTzFsai9XRmR6V1VMNDZQTFBGYjlPcXJIckU1SE94WWt2Q1V2VER2eDhHTUJZd3hqM0ltV3BsMUw4ek9SUGtBNDg3U21EbWJhNHNNYndhdHFKZy9mMkZpUmw4RjdPcnNObFZNWmJ3aUcyNVdBdGlCSGRsT3kzakh5Sjk1MDNSa1pST3ZpVGFOZXRNTFBVcmhtTVorU2JHRkNjVEJrMDIycGJiL0d4YWIra0pFWEI4T2RlQkJnWUd5akFwOXJ4eGlaTUhSU3RGYWEwZmVmM3hhTERWKzV5TWlGWUpuRjY3NmxPdHF1aE9lVW5SUTlVWk9aUDcrR202WmRrMmMrYVoxSmtMRkdTM1FqcG0zYWdWV09MYnduOExSMEZBN3VkU0UrekZzQnQ3Sk1FWXZIVlExMzR1SEJWRjEreEdSZTF5SmkvSWY4bUxrZnowWjg5SE5BcUFWeVdTdjJJS0pBTGp4Tlh6d3RSMW1YcnJNbVJSeTkzSlVCQmkydnRvWDRJZExKbnRVaXJ6Z1l2d1JwaWQ2Tkt2Y1p1M1hDbFdOTEpEMzZPOVQ1SjZnK2hmdmFFVzhGUEJEYkZxWll0UmVkUExyODI1eElrdGUxTGJoaUkxMGJ2SFVVVWZTalpObWpxcnlmN091RnJxMm1Wa1N1L201R2s0RDJJQ2NLNlFOWS9xejhDZExCb1UySVE2K05LbFNudTd0OTR2ekczMHRqdEp4eWJOSHl3and0algrZ0tjVHY4N1lRN21Wd1RvSXBpYWpFb2IwSjg2eFduMnRwZWs2Nml1dXBmTFlRenNJbE1hS1hiL0hORk1aRXBqdm5rWk02RW0xWHd1c3M2UWlyZjZ4S2cvTUVQWSsza0EzK2FZTTFSU0MyRjBsazhJMlhmTTlYRWhJaXhEb1VxZWZJSWlySEZpNjBnNGdPN2JvT3BSLzVIRytLNEwzRWdwU2t5WUNKZHEvUlRhMUY3bk10UllkK3Uya3hSVlhzSDNmaUJvQzdPUFlUQXhhWGVFQ2JNazBqTU5EcWVHYmtaaGpLK0QySmd4UW9ZM0RFdzN5WEdqSGd1dVU0d1VxZnFQcWUzUVIxaUJoeWVvdW1KRnU0WXE1Tm5INTV4TnRDdUNaYzIvUUUyU1JFTFpaQ2ZyUm1pOCsxRkIwVGRPOXBZWmlGMjBIUXBSc2dMQUVBNlJuTE1FSmdIRVlvNisrQ1hDeGFFNVdCYzhoQzVUdWVFK0lQTFdsMHBFcnFvWlRuZXhxMmhLaGV4eXBHUHhTNitUdGczRGRwU3JLRkNhVU95a0dwdk5nV2Q0NVpZd2gyeXpuN3RCdVJZTndUMnJObDZISHRHS1FuZG5lTU9uci9wa1JnRnVLQUhXNEw4RTZnRWFGblpUdXVQUktXaFNSMXVRQjBySXNTS2RjbzZ5cStDSTNhRHh2TllUSzZhcUZRL1NJc2NUK243bDdSc1FuVzBQTzFSQVl0eVpaSWZQZ1hxeTY3azBEdDlnWnJKWEJUVGljTG42ODZLMk9OSnZpV3lWdjN1TFlMMGgyVDFLcmhvbk5ib2pBTHNjOXJrMWVIU3NXUzlDVXMyNWVVdkt5b1E4aUFINVk0Q1ljN2FqTktXQVJoK050WlRtRVE4SVo4TUV3L2lUbDZjcldTRWtxeVJZcERpVUc1eTZydzMyK3dLb0dGUHV5eFpDQ1daSUozM05UNlhOdUhLdzRTa2pnQ25JZXlqaWk0RzMrTzA5UFRSL29TU1dKRFV2SnlUczBCTU1rK2NnSVRSbytVUXJTZ2gzYkttaFM0cGp4ZmpaYm9SdHhZMHlmNUNGT1NMVXozT2x0VGdjWmlZNitjNi83WE1Fek9KTEM1SFZQQUJEWDlZaFF3VHRkaVhJeUdoQTZhaXdxSmpIQTdXQXl2Qjlqdm9sdmJFUUdDYjZSSUdWQlRkN0Y3NW54Z05CcWt3ZUhCUkFzYnI0T3luQ2pBZEZlNzJXR2NHbFEzQ3R1eTB2bGRKY1FBaGl3blUwUEhxdE5hWU4veUdBS3lWV1pVRmtqZTFIcGQyNFFyOXRQa1k0K2g1d2tDK0RSWW96d05nV3BzTzBlUkFKL241SFlsdk02eWw5NkViZ3lPRGp1MEl2TFVsSTJKczl3OUplUW1FQlJlMHZUYWlkVmMySlpCb3JleDVEckxySVNxNlJOMlRMRSs4Y3dlRTZZVmFpZnVjSnpYdFJRRm96U3BmUjZ5RUJOZkxzQkx5bkh0dzBqQW5GdVUycTZFbTRsSmx4T1VQODFJUVErdGxORFdPNVcwcms5b1c0ZGdTYkxYa0ZCY0ZyV0ZZbFp0cGcyWkhTczhTUDJ4UVJIZHhoaW9vT0s1QlBrcmswelgxRTQ4dklPOXBoc0FlVjJMdmlsWEdCeXkwdUlURDc2SkZ5M1ljQ0JKNUlJTkpSTEZ5MDF4UXo1dGE1NXpNZ2xEc2w1OENJa3U4bTBWTU9WRXdWQVpnOHZicTVINm1iZ2toMFVZOCs5RVcrQWhLNGlsQURUc1NwaEthQkJISElGUHNZeEZNR3hyZ2NyNW1BR2s1RlRFbVhUMkRmQnRxd1lDdks1dGVjWkYvbHRDdUQxaFd3d2NEK041V3RPQnZDYjc3dkZjMDdUQzZKZWpNbFRudDdoeGtPaGlTNjlERGdGWlVYVzJWVzNGVGgyZnhOeEZiYUZEdW5PNW81eTh6N3VHMWRRYUpQQnlnaEFHa2Z2WlRaQ0dDSXBDOWtoekl1S2h6N1VkZDZlakhTQjRhWXVoTzcrcDNod05kTnlxRHpiZG5sc1RIM2hCUGhoUXVYQzRqUUMyem5KTlNBU0VsYlRLV1FzNkxOUElRSzRmeGYwcWFndU5yWm5RWW9HMEY0M0JxQ0FFWGIvcHg3VVdmRCtvWE05akc1cVBROFBiMHRjdnZBQStlVkVUa2RSOXJzVzR1RHA5UmVZMnhLZjBFQ1RWVk5KVDRZQUxaVW1MT0J6eEhrVXcvNGM5c1phd21FclNFcVpqNWMrZ0J5YlQ1bmFHTjVOdTRSd0xzV3FxZkNWdWFNdUlMMm9MVFhsckZ4T0pSbGlaanFhRG5EbElDKzVWaFBkNUl0eHFhSksyUGZVN1B0ZkN4V2JuSWlHYk1rckhSanVvbzQ1akU2VE9WdXVTRnZOZ3BQc2dvVDFtS2x3aHRtU0Rwd1RKcnRFMEFHWmtZRXFKQWhxdkhVTXNWajYxbUJlMlpZOW5VQ1orM2Q3dTBLb2hQUmZSbFJBRmkzeStkTmc1THRRQWpidXNTK0ZIYWFGcjBXblhJVFc4SkNhR3J0SDV0blFjcHNxMmxGZHJ4SkRUYzFXMnJRakFsbjQ3WVgxZEVBcUdNZVphV3M1OUFhM0lWNlVOY1JsK09CSENoVzFaZXZadkxLRlJkY2ptVFlpaEdhSFdvaEJUd24zQm1GL0tOZFhLSFhVaHNUV2hkVGQwYmMxWThTTnErZ25MY1F5aVhTOXc5QnA2TjJ4WVowZUV3V0ZNNjd4dlcyVUpKZnlsZ2UzNW1Ga1dpZnlKTWJkWFNudGhrN3k1U2hvRmFhVms3SjlJcUJSYnBEQXE2OGt4NTZjdklsbDNMc3ZVa3ZrWmJEUFNIdHYrRXRydjJqRjh3UmhqY0ZhdEQzdTg4N1JWM0FoSnVteGxWOHMxdE5odXhSV0J1bHlLKzNFUTYvQVVHQnlsUENTaEV6aVA4UEJuVmtkSjdpWFB5ZnFsbDJUU04za1F5QW5MV3dlU3BoUmJwREFxTzNJWmxjZ2E5RitWbGJBYzJ5ZGlvelZMWmMzSXQzVzJlU051djJ0cFJvd1NDc1pxL3ZkNHdJSTQza1FnT0NUWGl0cFhZTHkyRXFKYU93eEZsK2NOVm5lQUdCeHp6Q2wvc3EwRldIQjZOZDFIWW5KL1h6QzB3NDJ1S1Rka2owcXhSUXFqRWxhWW5SNEFvOVNGbEp1VzVadzlHenh2VEtDK0dxNkkyKzlhbXQ3SENSWE5oa1RWZVFoM1ZXNGI2RVY2WGtXTTY3MC9ma2d2UmFHa2ViM0Q2ZzV3eUZNUXRZL0IwekFJa2Q4T0RRUlZLT241bmthQ0dvaTZIVzc0N1pRS2FPYzNETGx0WVdxcGU0YWY2VU5RclM2a0hBcDUybUtNdVVEOEd4SHNxVmx4UHZTNmxtNkZEaGhuQ0s3b0lOM2pGMXdEVmVsb0M0WnFXR0hZVlZ2VU9IejFKTEcwc2RpV0ZYZFo1eW1JU0tEVWlLUXdsZ3lIUm9LK0NEcjM0LzYrb0dQN0JOOXVxNENtSC9lZTN4Wm1ZU0luMHhKbmpCbWR3N1YreHBvZHJKcEQyYlgyZkhXL2E1dU9jUm5ybU95eklLSHdIVVY5YWdzMXVzMHQxVTFHSzNFRDR4OUpvWmc3a1UzdXNtT3RGaFE0Wm9xZ202d05OM01lTE9TYUJ6VmttbTB0b0F4YnRMUmtUdTVDdnhWbjUvN3VjUFZzeEZRR20xREI2eDIvYTBHYWlNRFdrV0pHODRHc0lKNWZpMkVOcmFrak5uMmN2aU5wNHhML3BKV0JRYjhzMXh2TnFJRENjTTdMUUZ3emliQi9OeEZGYWhSZFZtL24rR202REZ0WXY5YXRXSzYyRWljZlhJK2RNSTRDNEZEUFh1S0dUamxyUTJHbytseUxsY25ZVW9CK2ppRncyM2NVaXNDZnNZYmJLb1dwVzBZUU5QbGtDcmxlWVRGQ0NIUkVMNE12ZnVBNEpPSi9hSEFNTE5hcXMzMU9RVDk2dGFTYXpkbHF0Q0U2TUVsNzNHYzViVEVsSld0ZGE3TFJ6Y212V21UZW4wQllkTDVxdFgzTmFLSW9ZSzVMY3kwdDBsc0djOUI1Uk5jeDd4cXkxdEhlNzZnb3FESE5lNG1KUHVEblJNaHBNV2RnYWJHV2VoRFE0SXlrUXBTTzlJbDNieW9kTWNxY0lBM0Rsc0d6YUJ6VTh0bGlDSEpWOXF4RmNBRDFiSVJDbHZnM1B5NzJUTGhWeXlEYy92TVpsZXJhb2YwUG5MMzdkS1NWSWtoTzRocEc3WmRrdzBBT1lFWGR2S09weXlaNlNMbWltR1BHRHJ2T2dtS3IyeURDWVpSUDlDb1lFdDRhNnc5Y1lyRUZDcG9vSTRPdmJ2UStueTJHSUZjRmRyRHBFbndkMnZXaUdERmcyN1hsWXMyTTYxdUpFcjdrQ1RuVnRRZ1JQdXo0SU80UnJuZWd0ZzFEY2JvaFcycHkzbHpoMHpMeE05STlPL1ZpQ3FqNVQ5TmhSd3FVNWRpODZmZ3FhSDVhdHNteWE5MGZTSHl1Y21pR1d4QzgyK3hOUGxzbXFhYU45WUVtV210QnUzSm1qTWVLYmFNMFJ3Wm8wVTd0dEk1ZTFZenBydTBaUDU2dE51OXFSa0N2eURNaHp2cFBxcFoxT1pFR2ZCem5aR3pFZEVnbko0b2xCR0M5RWc4NE9aeDk0dzNJZlNEaFlSWUo2eWUySDZhU1RMV0JKZm1UVUxYRk9QUFp3aGlkSUYyWGFlbjQ5YThSRkJITENuOTc2NVNTanNRNG1nU1VFWTQwcXAvcVdxejA3RnZ2cC9naUFoSHFpcVl1dzRIa1lnSFpwWExXT0p2TW1uYlFMMDF2ajRoTVBuK0pmcW1BSjFlOEpsdmljZzBzYXFXc2ZCd1Vqc1ArZ050bUNjaGFmZFZVL2wra2lyL3h3S1c3VVoxZ3l5UzEvd2J4KzVMb2dRNXF2eWhycWx6VkUwVGhzZ1AwKzFmeFU1eCtpZFRvVzlkSnJoMWlnbTVFL05VZkVCL2xrZ0RYb2l6OENYRzJ4VnFhNFdCVkI4WnlqWWlKNVlEeVg5NkhUdUFBOGluSjljMEgzeDloYmowVE9xU1BtakhSUC8vOFRTSTR2ZlY5OUR6NEpVU0V1TU9WeHBMYVZxQktCVm5MeWg4Ly95VlNkSGJybVZCVDlPTWtscXRJVUQ1YjBsU3ZQUGdDQmJ4NE9OTDJQUDBTU3Z4V2txUFF2ekFaaTFsN2I0dWtpbzl0eFlqcTU1OGw5d254QjUvNVFhQXl1SllXcU51ZkkvWnZiNHFmaWNXb0FqSDBqMEgxWDYwbEREbm42YUR5MUoyUm9pT0FMM3RoSC9CSFRhbTZ4TVRIRHV6U3oxUjZBRE90bXZiejg4ZUcvTENDL0RsS1luTmdzRTF5UG5yZWtMQmN0cVJwN3llVm5icmVQbmZGVzJsaVV0dldwWTd0bUF3THZIeHdUNTNKdGVIYThhRmJ6eUpLSGYrZk5RUStpaGxxL1dyMGI0RnRueDJhZmVOcmRlZnMwUTgrY2YyR251NTljZVBSNjA4QUplZnl4MCtmWmpjVHdVd1V2TEx6UWp6MkUzOWtpbzlxaVYyUWl5Z05aLyszZ3JIR3M2c0dVejViREZhejhyM2FvaEE2KysyLzNqQXBvbHBpSyswaTh1Q3VpQnZYbjNqOElYM1d4Q2JqeHZVUEFuV0R6dlRaWEx2MlhOVFRNMW85RXMvTXA5dG5QN0p2bzE5OFgvdG50eXprTU8rK2pVZUJKY3RiTGZwL2hub0Z1aHR5MitJV2t4MTc3djk0TnJzcUgrVUROL0ZmNjM0NU1kUStjZzkrUVIwclBRUVd1bXE5VmJPYTNkWHhPVlpPdDBRbk5xOHRUaUU1a0RoTWpuS1F2NDFKWjNOdWM1ZU0zV0ZHdy9iNHlUc2pUd0d5dkxZVVVHR3dMT3JjYWVEdnZRcmlPVmVuWit5VFloYnVsajV6WlNFdlNwUFhscUo2Sk4rOFBpSkwxTDFhNXZ3ZkxKWVRyek1uRzE2eHI4Z21zeFNqeUdsTE1TV2Fhek41a2FvYjd5MG9weWtMSi9uTlc4NjU5OGl2SWViSWFVdGhQVEZqajcvNU9hK3cvMS8rNVh6TFduY25mM2ZIK2lWbmZ1WThIRGx0eVNQYVFWdmxWN09POW5zSmxkT1czbUYrNCtvWHN5MmdUNTJMbkdEeUd4Unh6T2FiUDBYVlhBeGZyakdxdHZOM3FwcnpHSkpmZytMSVpZdmlLZ2lNUzNnNVVsQjErV3p6ZVl4WlZtK1pzM2RrOW1KdUM2aER1V3pKYm9HYnN2NU91UzBnODlieTdOMDJqVTlUM2Q2eHNadm5mSlZreTB1cDU3SWxSVTZXcG9yNmVDc0w5ZHVlcHFmZUhrM3VhcWZBdHFCVDVOSjVjbGVjRkhsc2NRcklqcnp5emprbmt0SHoyVy8ybGd2c3ZsYVMvLzluZGxmbnBjeGhTMTdSTm4zL2JHU2o3dVY2SmZ0ZXQxOGdJWXd2OGxTZHc1WnpEbGsxVHlJOXA2NExZYThaWHpHbXFGd3JjdVJyRnJselR1bEVlbE5tVzlMRlRHNDFmZ294bWZ6dFQ3R1lOY1BOZkRTL01jdlo4MDErNFVtT3pMWWtXZk5oZWtWZXErVlRjY0hVZGY0QlVjbTY5d3BzSmM3VGhXbmF3dnExZUZIM29Vem5sTUZaL3ZsenVicG04dHhHbEtGNmlyYnc3dFdtT0hHNG5vdUU5OHlmeTVXb3VudmhDK2YwYkdGdVdicllQTWMwVHhHY0tiTHR5OUtmYXZUNWV4YlNzbWltWmd2djRQaEN0N3hjOHpUaDkyeE1SM3IxQzlPUm15WjFXclp3bmY4NUpYOXhIV253L3dGeGQwaGxTTzVYdXdBQUFBQkpSVTVFcmtKZ2dnPT0iCn0K"/>
    </extobj>
    <extobj name="334E55B0-647D-440b-865C-3EC943EB4CBC-32">
      <extobjdata type="334E55B0-647D-440b-865C-3EC943EB4CBC" data="ewoJIkltZ1NldHRpbmdKc29uIiA6ICJ7XCJkcGlcIjpcIjYwMFwiLFwiZm9ybWF0XCI6XCJQTkdcIixcInRyYW5zcGFyZW50XCI6dHJ1ZSxcImF1dG9cIjpmYWxzZX0iLAoJIkxhdGV4IiA6ICJYRnNnTFRGY2JHVWdjaWhCTEVJcFhHeGxJQ3N4SUZ4ZCIsCgkiTGF0ZXhJbWdCYXNlNjQiIDogImlWQk9SdzBLR2dvQUFBQU5TVWhFVWdBQUFyUUFBQUJUQkFNQUFBQ2N6b242QUFBQU1GQk1WRVgvLy84QUFBQUFBQUFBQUFBQUFBQUFBQUFBQUFBQUFBQUFBQUFBQUFBQUFBQUFBQUFBQUFBQUFBQUFBQUFBQUFBdjNhQjdBQUFBRDNSU1RsTUFJa1F5RU4xMmllL05WSmxtdTZzYWRXN0xBQUFBQ1hCSVdYTUFBQTdFQUFBT3hBR1ZLdzRiQUFBTnZFbEVRVlI0QWVWY1hXeGNSeFdldGRjL1dkdXgxVGRVd0tzaWhFcUYxa0k4bEFmd3ZvUkVBbW5EVHlRS2dUVlNrZWdEc2g4UUlBVnBBeUlrSU1xNlNEd2tmVmdqVkltZkI2ZFByYWphWFFrUXZHMktoRlFKVVJ2eEJLWGRwSzJwM1RRWnpybDM1ODQ1YzJmdXpxelgxM1o2SDN4bnpwdzU4ODIzYzgrY09mY21RaHlaNjZueXdVQXAvUFJnN0I0ZnF6TzdDd2NFdG43amdBd2ZGN085TjF4SXg1OXh0ZmpKVCsxVi9SVHZVYTA1V1hiTmJOSGQ1T3JDNUlYbUYxajkzVlpwdmVPYzhaYnNPTnU4R3BaM3FsNTY5NmJTU2JubW1saEp1dHVTUGpOTnlhNUxULzR5YVJNbHVhNHI3N3BTNDQ1enl0TlNianNiVmNNOEl6YXFuRmR0UWpUdTZ2TFJLejM4L1lQRU5DYmZkSnB2U0RsNGl5OWRlTFdGaFA3c3VlaDZIaXMvU1V4T3lKV2tmUENGUUtyRzVOc0hpZW1NMjUwV2dLU3pYbU0zcE54VGlzVy9RTGZrRnlsSVovaWhPb3p1SGtoVnNSMUtiZUhiSVdCYkNTZXBYblBBMGNXVTFDYm9Tdm02bHZjSTBXSjFSemQ0bGNMZ1U1T0JWQlcvSVFPcEhkdVNHM1RBN1BLc3ZPVlVxQUMxTjUydHRLSE5GRTlDdjIzVlBPMnhFeXBkdklmQnB6MERxWHJ2RnNBTWNnaWxsblEvNGhSSlhLN0o2MmxoWDFLSHNkMk9tSFlEemNRRkNGRnNFc3l6WVI0aEVENEJFVVRWNzU3SHlSR1l4SkNyT0F0ZC91ZHF0TWg3c21xUlJxSkpITnZMVXhaQmNZV1lhVWlwM1VEZDdYRklsMzR4Rkw2eUVFcFZHeEJmZms4UXRaT3dZQzVYMVlDRDcrUHl0bE9wZHJ2RlhLaFRFYUpYS1pkSTh6S3Rid2I0SngvNHMwK1RrVlN4RFNPR1VQWHN1U2YvSUU2RVVIc2FtUDJSR3M3blBwZnh4UGZlM0pMU2ZWSWo1bWRnWXFRcWFsQmZVWUlKejYwUTlMM2dMOXZpOEhDcVlMZ1FhdStIS1oxWFUvSzZMN3RkN1pqc3RLVjh5OGZNaEpSc3Z2T0FJM0hoazk0T3lnLytwdlkxQnJZUXFyQnJnUDc3WVViWGpPRUdWTGZZZzh5VUozWkVRMmI0QzZJTXE1VDVkempGNlJDaEtIZUpha2JSRTM3WGFTNkFxZ2lHdi80bllFSi96WUJ1YVNxUzdjWnNYbjFEZEkzVmFLcW8rcWF4M2VHcVhWT05vdWZuYkgzaEh3SzFEOEo4L3BYTXg2OHc2WDdnaTdEdUtqVDJ6N0RZWm1HdEVJc0FwWlBvVjd4U05ON3c4NmYyS1ppT2JlOU1abWdyVExnUERDY2hLbHVXZmc5em5ZVzFBbGU3WEVqR20zY1BrdWdJZi9pNVU0c0g5MjlwcEo2bFpmZUNXZ2J2V1FPakhwYk1zRmEwMkdxZmN6OGFpZkVBK0RsVGkyZTgzWlVFcUhlaFRWeWkwYWwxVmdqMG1WVkRicW1hWVMybWRjZ0pjamJEb2NmV2d1RG5TMjJ4QWNlZmptWFNnMFRTK1lKbUZsdHdwOWNQdHRPWUdkWmlXbWRkYXdQVFM3cG1LWVhCejVYYVFoc2V3QTBMNWtHaU1mZnpmZ1pUMkJDdk9ya250czJ3ZHRQNFJlcjYvRUI2SmNWQStIbFNPOTREWnNzSjBvRENsSFNlNzl1WWw4SGwxeGxzRDF3eURXc0xUZVlQQkVSZk56S01oTUxQa1ZySXdzazcyVThjVEt6MDB1TngvUERRRi9mK295WjZ3cm5CakVjTERiT0RLMHJaZmEvd3NQWVU5TnFnMnQyczFLUWZmR0l1UDJwTExTbnZMcENoN2NYMmJqUGFzaUI4ck1zbitqcnpkTGRoL1U1RXA4a3BJT2s2azFzckRSYldGZ0VReVl0RGorV00vSmtuZkRKdWJ0VE8xdUV3V2lVajI0c3pPMHRUZUdpZGtkZXE0c0hkZm9lS2M4N2RpQnhNSzI3YkRWSXBjRW1lK0lmQlBmWHQ5NVhtNVR0VW5aWTk0ZE11ZVZIcms0VkRYSlVmQ3RFRXY5bjdnUkNGbnVLcjRYcFNpODF0N0lWUjFUb1dNaThlMXA1T2g0RVRFdmRFMitVTG4vYk5pVnFZaDE4U3NiNGh4SmE4T0lmckNWemp4UmpybHV1dDRrd2NjNDJEK2JPeGFzWmZpRE4wZFBVcDJNUE1vOHRKMTVuT0d6NGRQUjlxL2JKd2dLdUVyck10WDI4RFVmaDZwZjlhcGtrZlpBcC9NZDd4TWZhL1NlWFc4aFJvOVJzSzN3UnYwREcxSU80MVJWSGRHejdyblF1MW40WTVYV1BEdWlwelNGVlA3cUNUeGFlOHo1ZHprOEtqR0Y1YU5hNWIvNTRBcmF0NC9hSU96dUMvQ3lrbGNObHBvUkQrOEpuRlhLaUZtWGdtRVJkeG1iYmluUnNYMlkwSUxDektGWVphVlVycW9BQ3F0NVRRZVo4SExYMTk5ZEdVSXZ5WTVaUlFpTG8zZk5ZNUYycmhkR3VEeklERWxWWGtFaHpCZGJqaHFvMFhFVGpKVHR4dS9KMVc3d3hnOWp5T01oU2phb1h3ZjkrelV2N2NWQUtYM1RGbFVQZUh6enJuUXUydkFkd0dHOVpWYVhVZ01BQktxNmpRazUvSG14Q3o5dFVFSDJxcHBkb3l6bFZ4UCtOdkk5a1dzUUZxTHhvS01QS2FJY0txUDN6V09SZHFNV0hrbDVYQlpRcXJOWDdSVmZoVkh5cTRoaVdHdWw4cEpFejArQkhXcGh3NW1tM2RBby9DYmxsWG81STlPdmFIejh6bFFxMFFmNEo1cEgwYlE0S1ZzVjM0QS92MFRkNENFcUE4ZmMyaGVuUzExYytoQkxhNzVNOTdOKzFFWE5HeEozdythRTdVUnNsNU00emtTTEEyaGN0MVF1MWVTVHVrQ0twSmhSUTIzMWFWVlRoRXE3THJqbUV0L1lVd1lLQjE2T2VpMWhNK0h6a3Zhc1ZIWUNKUDg3SFR0VEgwZnJWVVBPQ2l0bmxEbWRqMGVPOEliaVZaNWRnUHQ4bkVRR3pJZmZEd2dxL1F4SGN2YXU5N3dIcDlvRXB0d1NKSUZoR1ZxL0luWVNaZWJ4dUJwaVhWS2I1RHpyREtKVkZ0U2krNkNqaHppd1lUQVVBVlVNUnlBR1NFRlUxMS9HTWRvNG9YL09KSENWSHRYVko1Z0Q0Zm1pcDRRdTBYQTZiMTA3Z2lDWjVwVXZHT1JiZWRPaE9CYVl1ZVdKUlgxTlUwVnFSTmZkN2M2bG9wTDVKQnJmQ0JmOGJPRTBwcG9saFRCWmpzRjFYMytNVGpORmo1a20zU1hGYVhlMXlBcGcxSlZOM2lxR3dxVkFZcm0zOXoxMHY5SG5WekE2WDlQZURERUs2TFBqQ2EycW02WFgvM0NUcXkxcWRTVnNhVXlIa21zVlFnUDJWK1pHU25ka3krL0pxNmdDWHRIU3hHVWRRd0l3OFFHSTRtYTlVS01SaitTWmlnNC9vY1FlVkJGZEgyK3pCcHRnNEpzQ3JybHFyQTdzSWNEU2pZZmUwRVdRalRNQ0hEUWFjTXQ4eGRxdzJkcUF2RWMrRFpWRGNpOElHdjFiMjJNYTJlVWZMNktVb3d2N2VxR1Zac1lhMndSd2lydDdRZEdGeHU2S3ExQkNvcnJBR1hlcFZKQmxBclBPQnJlemxUaTUrcHk5dDhxV2d3VVFrMnpYVkRaS1cybUJ6RlFCdld0Zlg0VHd4aFdMdEU2dEhwelBEaDZhRlpoK2dyK3dId2RZZThxUlg0WHZRdW42SkdnNlZhK2lCdlBZMmRwRUVxYUZDbXVjVzRCbUZ0aWtnellqTmRSdHJPUVBpNlMrN1Vpa0k3KzVYNVpqb1hBNnlVTmVSK3FVS2phT1R0ZWtxRkNjQm44TWdEand4OHc0UWRkSnYxc1ZRR3dkZGQ4cWRXUk4rZ2JHZ0lSZ21ZcnhvaUlHSERFRUVXbGJvTnlJMlpKeXV6dzd4SkpMZ1pJOG5yeUh4eFN3UGdhK1ZEb0Zaa1o1TFNZYTJ3NVZFbm1lUEVGVWlwMWhOTVNoVXo4Z0RQWS93YzRJNDdpYjZ6a0ExZmR6c01hak1UWVphd1ZvQnNUVU9PUzdYYlZBTGt1OCtvc1dMRERHdDcwR2VKR3NHc1Fwa0pIQlcvUk5qaFVDdCtBOU95SjhKZzVaaGhMV2FrcnB1ejdNRmJkWDFoK3Z5bXJ0cEtMV05kNDYvQlhhMXd2QnRMVzNQREo3cUhSSzA3RVFZYkVyNGY0MWM5OWJURHZ3MWhLc0JUdXB1cHdaYitLZWh5bG1sZ3BwZ0xuRFdmUk5oaFVTc3drNFFwUlBPQ2pYemRsQW40TXNHUW5URVNYV0JOSndnZWVybHNxQXYwMS94cDM0SU13aEpYbXpPRE1kNU1heTc0Uk9mUXFJMHlTY2JVRUJkczVHc0VYMXhjVFMzSkhnMjlRS2xPL0Fnc2ZPTkpCd1g4ZHFrYVc0ditZbnlnZjR5NFlWb3lCMDYwMDBWTWhGbmdFOFdSVXV2OFlvb01xSXVuellObjFBUWJlVm5yOUV1cDc5eG1UYy9hSXY4b0QweWtnelY0R3VoQ0wwS0hGRFcxN0l3emgyV0hUM1F5cVEyaUNnNm9MTWxJQm5FVUp4K3BwbHNhZkhIRkNxbnYzRlpOcndIYmZiSlNvV3cyUjRjOHVpUS9DRHFmTlVkZk51SmNzNTNYcmZDSmlwdmFVS3JtUGY5WkhCbmNWbXdaWjZaSVowN2VaYnF3Mzl4a0FuUUlpUXFVMHh4MTJVdVE5NEVLWlRvMjFwVVh1ZFY5MWR6VUJsSTF2Z1ZvLzdndkxGRm5zdnEwc1NuK1Znc1RwM2VxdWxtSWo4UGdTWUlRa1pnUDBCaDBTVnhyNFRIUTJDbFRBMUc1Ti9pY20rcmpGamlwRGFIcTlJVVgvZ0hRNGZyS2E4OTl6ejJZUnd0czVPbXdWa0N3dTVCMC90RGZvcUgyZnE4a243bndVaXg1NVpsb1krbENqUzNKUDcvd0tpcnN2UElkdkM3OEc3SHViYWp1K281Zm40N3VzbEliU2xVTmdhdUxKS2lIZ0FuSkFGdDhTdmNsTlZDUytXb29TZi9nQ2huRzNjUTdBQVpNTUpqWGw4dHBjUEN6VnRQU29TVldha09wcXUxZWVpVDZCUERxMVhOWDlrY3RyTTgxeTJUb285ckMwYzVkMFF1eks2OWNPb2REcTFYMzJNNmpOTWxWd2xWS3J4Ly8vV3VXTVNBK283MXNHa0V5TzdXam95b0lEQ3AvOTdLdFN5VjBneG1HcERrWkZCTFpjRktabFZxcWNEVEswellQbkFHdE9NeXpVN1A2b294UnNwdU9DYlZUT3JUS25rKy9kWnh0WTE1ZGhGaE5KNEU4ZTFyVmpnbTFrRmEwd25jSlMyYnc1VktrOG5ycWVFWmJnOHZIaEZyZi93WkN6WC9HRXNHcE50ZTlNTnBkVEhUcHdkbzE2QkdRTDZhUHJsbW9wbzNEV3BhdWFwc0o5T2Vxbit0ZUdXWXJkUms3UVBtTVBrdjVqTEs4N3FQRmRXckc2eHplR2w0N29mOHZ6UERPT2ZZb3lxQTl2OTBKeDlZWXJhc05CekJNajYvVGVKMlVINi82V3d1YWVMSHBiMWhwRnAxQnlDamdxMUZHZlNkczh1S0svMGdUSWFtVG1TVEI2RC9BbERPcTVaaEpMUUMrUDQ0d3pUcUJ3NHBsZnp0akladk1JbnNuNlRmSW91dzRGRWNCMzJGNjMrTHhELy9XZW4wc3hISTdTY2NNN3RYcUROWXhOVnJPRFgwazhNM2hqbEo5d3Yrc05CTzA1Y1dUbkpWRHJQU2p4TTgrc0FUOGo5UGRJVmlxV1Y3SjdRUHQ4ZXE2dVZQMUF6dzJUQlMxTmN6UjJBL1AwZGVhOUQyUWxkZy9CUENiMkl5L3UvRXplTHkwR3ZUVndZaWhydzdobmtjTTRURE5UVmxmUUl3RVVTa2thaDdKaUVmTXlPcEkzd0xReVMwUGs5K2xCbzU3dVRUTS91UXo2YUpjOFZHN2wzWHVYemlZMlJYL2VUQjJCMW45UDArNzJjNk4zUkdSQUFBQUFFbEZUa1N1UW1DQyIKfQo="/>
    </extobj>
    <extobj name="334E55B0-647D-440b-865C-3EC943EB4CBC-33">
      <extobjdata type="334E55B0-647D-440b-865C-3EC943EB4CBC" data="ewoJIkltZ1NldHRpbmdKc29uIiA6ICJ7XCJkcGlcIjpcIjYwMFwiLFwiZm9ybWF0XCI6XCJQTkdcIixcInRyYW5zcGFyZW50XCI6dHJ1ZSxcImF1dG9cIjpmYWxzZX0iLAoJIkxhdGV4IiA6ICJYRnNnWkY5N2FXcDlYR3hsSUZRZ1hGMD0iLAoJIkxhdGV4SW1nQmFzZTY0IiA6ICJpVkJPUncwS0dnb0FBQUFOU1VoRVVnQUFBUXdBQUFCVEJBTUFBQUNZRFNRMkFBQUFNRkJNVkVYLy8vOEFBQUFBQUFBQUFBQUFBQUFBQUFBQUFBQUFBQUFBQUFBQUFBQUFBQUFBQUFBQUFBQUFBQUFBQUFBQUFBQXYzYUI3QUFBQUQzUlNUbE1BRURKRVZIYUpxN3ZONzVsbUl0M3Q5b3BQQUFBQUNYQklXWE1BQUE3RUFBQU94QUdWS3c0YkFBQUhzVWxFUVZSb0JjVlpUNGhiUlJpZmJMSzcyVzNTN0FxVm9rZ1dWTVRUQmlsWUVNeFNCUEZpNHNFS1BiajFKRlJoZ3g0VVJMTDFZdkZnV3Z3RDdTVVJVV3BCVWc4S0hpUVI5Tm9FRVM5UzA2SWdGTjIwYXVzbXUyYjh6WHR2L3IwM2szMHZiNWQ5aHpmZjk4MDMzM3laK2ViM2ZmTkNpUGJjZGVUNDZ4ZTJOTkUrTUFjb2UvN2RxNW1UejFxZXRqN2p2T1BHdGk3Y1BhN29tRGU4L3RIblNCNS9zVW5wZjdwdzk3aXF3UU5IOUZkZ0RpeElJeURjSlFHbUhIMTU3T3JpNHVLRElEY2Z1YnA0M3c4UFBBZnlWbUFDdUZFSkNDY1EvRlFPREVwUnV0VjFwVk9ZKzZhbmdJRGtwQnlTcDdRdHVZbXBvOVMzMzdBMFN3ZWVGeVFETnlyYytCbzl5MG5SbGlqbHVrSVduWGlLMG1DZzUrZzVibWtXYnF4d1psNTZ4RVdrUlllQ25waTRnbG5LZ2RHbDRRS1hzU01wbUZtRGJuOFhZT01FcGNNWCtJeXlyY2w5NmlGWVJjZTBYQmd1UzVoV2szZUdheE9uNEVWd0xRaWg2OEpBQjlFcW1Fd3dEQkROTVdFajI4SXZiWXM1SkpHaVM0S3BVaVdFTTFUSU9ZSFQwK0QwUkcwV013eFdURVBUbTFJS2tKUllNU1AzaDJzY1ZBNFNsMFZwcDJyQXBZSnhSUDV2SWM1U1NxOEo3b0RpbnlmTXg0T05aQjJaY1VsTW9CR2RhNEpsc0hGWmNPazdndVJFS1Jac3BQb1NLTGxGMGRaazJHcXdRZWFDRUJNTE5qTFk4anNMWWw2ZFNDam5RWU1OTWk5M2l3K0pBeHVINE1VbjNGQ2d6UXlrcUljakxibWNqRlpQQ05pNExmdWpVWGRqdy8rd0Qwa3JTOTlSWVlQMEd2NVJnSTFnN3Zjcm1mbWY0Y1g3NWk1SE90K1FuVlVOSkhzVjJlTlN4cVRyVnpMeUQ4R0w5NHc5bmpDaEJBMTJUd0hKck5MejVJM0JxNFFBTnRiSDJiTDJIWVVYYjFsN2ZSME1OaG8rbWNNbVR0QmhuNTRtZVZObU5BM3d5WkRZNlpzK21aM1ZxZzFWYlpYVlJZK1BGa3BVQVg1VllUek5FdnNYNDFYVVhnWWJiVlhnMFlmcGFBbGs3V3lMQnRPTVFkOG5zaVIybjVaa0dXeDBKY3VwWk5NdHd3NXU5MmtRMzdtV3JVMnNXUks3YlFEcGFiQWgxSXJVaFpZa3ZJd01HMW1zNEtndGJJVWhPc1lyR2NyazYrN29mblRZU01BTGMySzNPMVRWWUlQckxWTmFjT2xWVTYzTzFjd3Rqcmdsc1p2MW1iU3B3UWJYazNrRURxMXphY2cyUittdklWVzVtaGsyZ0p3ZmVScjU2TENSd2svN2pVOFFyalhEUnBIU2s5NTRrRXZoVEVrdGxsZkhaRFNwS0NnemJNQU1QOFJyR213OHZLbUFQU0ZYUGhXR05DTFRSMzdYTkxYdUlHT0VqV25FR0ZldFM1SVFiR0dGZDZDRlhrRmhGWkxWWE5acVI5SGpaTThFRy9CTlhHTTAyRURNclBPUmFLSFhWbGlWVE5iRzFINnFva3QzVExBQjRVMVBGZkNsVkJ0cGZkNmMzTHVBNWFtcXZSSU9LQk1vS3lXUTE5K240a0k5SXoxQ1o1SnVxU1lPeUVWVHhTNmRiUUhFTEhzVzBHNGFZSU45YVNoN21uUDZOdnpZMVN3Y1dkQlluV0dKWmJTaXl5eWNFVFlRZWVLZzVPVFJ0Wml3aTFHeGhFd3RSdGpBQ29naXVXZzlEUGJwWlErS2p1RXprclZTQ1AxZ3NPZVZzTVhDV2dlSDZHQWxtT0Y3Z244a3NwQllmOUZYVk1LMjdpVjgwUm1SWUFYcE56dU95U3ZyTDVRNzhwRGlraEs4VFFyRk1BUXJ6MS9aU2JHa3JML1FYWldIRkxBUnZNWUp4VkFFdTZ5TXZTYkFTa3RaZjJFVXdyTWVvOE9HMEloRXNLdmJEZ20zYjRBTkJtbVh2WWx3YUpoSGp6cjRjUFRTQjhyOGh5NThGckx5M2pIaFl1c05seFNzUnRtYkwrL0NSbjBKL0dGNm52NHAvSmltRit2QlF5YTZOV0tuaEl2N3FaWXkzY0U0cEczUERHS25RRWlDSGRwRXYwTHFBMCtPbThQSFpDWjAzS1RxWXhPdUVUYklxb1NzbGdNYktaYjIyUWVZRmwzeC9KaEQ0WkdWS0NlOHN4RGpFNjRSTnNpeUxMaWFEbXpNc2lzQyswQlVFMFZaZFowdFVoQnpMRzRRbG5BM3U1YmV2QWsyU0U1OE5jWnFzWlE2eis3YWZSaHA4dGhOamhhY0lnZzdGdkxKWW1HVmtrRWJoYTAzL0crRXdyRHRxblhjb3FmWUlDU0RqVUVpOURydVlSWVJXYmJmNXc3WDNraTR0bnNYVmlwWWJSQWsrb3BqZ1VVdzY2K2V4UGNGMUdOQUVXL2VOYWFBdFhMVXdyNmVQMmZSYkpvWHF1NFZYOFh0Rml0c25DOWwrUVlyK25pSjJtVHVISFFDeDJJNmdwajkybHNHL1o1YlZXVm9lWm10eGd5Yi9KY3lJVVZSYlgzSFJ1WGo1aHQzNnV3cTNMaTk0RExxTzBXZC94ZXEyeVROWW1lWlJTaDdxcUpFZGRoU2FOeHcxQTJ2cWU5ZmV1ME10Z1RQNk8wM3ZuclpwMUxDN1M5N2FsUUFadEZDcW9tRllBOE9hTVdsM0hkTDkwcnRDa2t6d0ZDZnJqNHVXNmNqRjlFUDAyR1RCemhLdFlLcTF4Y1pVSlZHb2ROMGVHbGo0enllalkwYkxrWnB3NmUrYmw3ODFwRThWdjk5eWV1YTAxRVRpK010a3paMHo1bWVIcElJY083Z25rK3RUckNtZnJsay94cEdndzNWVkJ5NnFkMGNGUlNKWXpUeVdCU0VLNFE4TGFLNVp3WG55S2FqREpoMUlwUmxPUGZwV0ZNVjE5aVROcyt5N2RSSTJQYUJtWkR2TVZGaXYzNVdwa0pmcU96eDdNTDhHaXRiV1laekgyUjlDMnhNOTFWa2xQVHdOQjhicDExbG9GbHJjeFBBMUNWTzYyMU96cXhUSEk1MTlZamNNczdydEt5SjdiRGh6eFRDbDdnM0w4ZmhORGFsZFYzNExvc1BJZUxFL1U4WW4yTUxYQ0ZPbStnUGFnTnBhWjlnQXgvKzNybTRJbi9IUHNHR2RNQ2xxdXpnN1A4akw3cjc2UXZTZkdFLzUwZDJZM2ViTkpXd3ZpL3VZQjNhcUpOajE4TXhuY2MzanpMdWt2d2VHZFBheE1PQjFWMWM0UGpOYVdJN01RZk9zWEtubzFkaU1VMU9NbnlHZms3dTFhdmpTY3pFSGxPaloremZLbUpiRDIwZzllN3d3MjVvN1VrVi93ZXVNR0YwRDlPYlpnQUFBQUJKUlU1RXJrSmdnZz09Igp9Cg=="/>
    </extobj>
    <extobj name="334E55B0-647D-440b-865C-3EC943EB4CBC-34">
      <extobjdata type="334E55B0-647D-440b-865C-3EC943EB4CBC" data="ewoJIkltZ1NldHRpbmdKc29uIiA6ICJ7XCJkcGlcIjpcIjYwMFwiLFwiZm9ybWF0XCI6XCJQTkdcIixcInRyYW5zcGFyZW50XCI6dHJ1ZSxcImF1dG9cIjpmYWxzZX0iLAoJIkxhdGV4IiA6ICJYRnNnZUY5cExIaGZhaUJjWFE9PSIsCgkiTGF0ZXhJbWdCYXNlNjQiIDogImlWQk9SdzBLR2dvQUFBQU5TVWhFVWdBQUFMY0FBQUErQkFNQUFBQ2IvNWU4QUFBQU1GQk1WRVgvLy84QUFBQUFBQUFBQUFBQUFBQUFBQUFBQUFBQUFBQUFBQUFBQUFBQUFBQUFBQUFBQUFBQUFBQUFBQUFBQUFBdjNhQjdBQUFBRDNSU1RsTUFJb203M1dhclZETHZkaENaUk0zNzVuWDlBQUFBQ1hCSVdYTUFBQTdFQUFBT3hBR1ZLdzRiQUFBRXFVbEVRVlJZQ2ExWXoyc2tSUlIrbVVsMmtwbkpaQkR2ay84Z0M2NktlSmg0RU1STEx5aUtGenMzRHg0bTRpSjRpdUFma0YwWFFSRzNBeDRGWnc2NUtFSnlGRHhNd01NaUtCbjFJSXZJckdhTWpqLzIrZFdycnUzcTd1cnVPblFkcWw2OWV0L1hOVld2M25zSmtiUkhyaTBlMTBLd2VFMnJ2SG9mM0x2TUVmOE51Z1l2dGVCRlRUNjROWDYyMzVueVZhTGgreFA2aGsvOXFNa0xOLzBEYkcyK3BDc1BJTHpLZjNtUysrQWF5NzVpaTNoL1owYlVaZjdkajl3TEY5NFNzaWsveC9qS0FlTW5lRFVmM0FxZkNkZVlsLzlDR1BydTNBdlhpMDhoWlA0TjVCSHpmMTRiOThLRk56WFhtSlcvcUozdmVaRjc0YUxybW12S2NqNlBzam9jaithRGF5MWpJbXhacEx0OUQyWWlMMXpUT0I2ejh2SlVXNTgvblpyYmt6S2NzbnZ4UFhSYjZoYlJWbGdDZ0o3RS9hREVLOHR3Z0xmbGtMdmJtcW5sOEpJcFg4U2Z5UTlsT0Zodk1NZDNxYUI0bWZlekZFTldnYUc4dVhCQWJMRjZrYWF0TXMrTWJNWnpqeGptd2dIZjVUOE5DOFlUNW0xckt1TEtHMWxOZnU3Q0thdTdFOHYyUUx1NXBmRVR2WEI0UTM1c0dTc3ZYSkIzOHd5TmUrcUQ2L2dHdzh3bnZIQXVOOC93T0tkZU9ManJQMDUwaGRJTEIzZmRyZUJ4TG52aDRLNm5HcjIycDhmTnArNGNhYW1zeitOZy9jVzlPMS9iSUxqcnZwNmY2Q2pRR1Q2WUw2d1hiQnRiY2c2SHRUYmZudHVSaGVDdThaTWF6d1I3ZkVtOWZFQ3dhTFdZdzBFOS9CalZsZVRLenZkaUZmQWlCZ1pISWd5M00vRWhYalpERVk2b2R6RkJBSmNjdE1NZndINmRUWFRkWE1vdldNTzNtbllGODkwVFo0Wlh4Z0ljMWtaWGllRCtmVlVkeXN1RVI4V3BzNmRxUnFKVjVKQU5vOE1jZGlabHlYb1JqbWh6Z2QwaDlXQXZBNWFZZ3RpdVNTbmNGWENJencrc2NINE91MzFaMFYwUmp1aHpWUTNpYmZXSlFwYkRIa2Z4TGsycEU0QnBSd29aVFRZQytVeUwwaGZoZ05xREFVNENQVzRiVzE3aGwrSXpQOVkvdnFQdUk1SkNCZ0phQVBJNDI4cThBSWUxQ0Z1bVZUbnNzWlJDelVzYzBnVEtUckNISGw5N0hvZG5IOFFRNVBIQmlVRUJEbXN2cS9VVHVhRUJnNFpHdXpTV1F1dGJLeU5mc1NNOGpzRzZYblVmaFRoRmZpQiszdWFmaVc3Z2dodDhPZW04YWFlNkU3dXdhREl2N2VxM0JLZklwenJidjgzTGdGL0gvQlZlUlB5cldvbGJtS3BJUDF0OG1pcWFpbkVLSHNTMy85YTl4VmRDOTBKMFd3c3grWnh2eGxJOHBNaXBFQWRydktHak5EWXp3eFZ2cDFRZDZ6NVNDL2tKM1B5ZHZOYlM0QTBxcDByYXVtZjVDMFRLRnhLR1JOb3cwY2FvV3JZckdxVjd6R0d6WnVlcVptbzlrNmk3RWtXVGVZazBTTDBKaCtGSTNhZUtYNlp0M0RkUzVSaFcvTG1KQ3o4bE90eE5pQTVuaVZ3aGpmSkZiUXFoTDN4MFBWRk9MVG5ST2lVN0tya004RzhBK0t2a0U3M2NpVnhtVGgyOCtNaTVZSlJ0RmRlYVZuM2VUU1VMWStZYzE2cmNmRjE1WXB5c2hXSHdrWlBJcGF4MGN4b3VxYXN5bG1sei95T3ZkSE02NXAvNEY4T00zT0wvK0JHUEs5L2JKeDgrbVhCVDZIOHF5SjBxai9xM3pZcElsR0tTOTVmU2xFOWFQNVN2cDFibC9hVTA5VTN3L3M3cVkwdVlicWhVMkh4WUdpWUxOVWpZTXh6Mk1KVWZhNkRWRkQxNTk0RUtlZlczTFpXOUd0a3NVOU4zZXVyMWhGYWhWaE92MERUNEZuMlpMb2RycEIveVkzelJyNUhRcG1wZFcvNzRrUHQvU0xDZHZvQk9mVE1BQUFBQVNVVk9SSzVDWUlJPSIKfQo="/>
    </extobj>
    <extobj name="334E55B0-647D-440b-865C-3EC943EB4CBC-35">
      <extobjdata type="334E55B0-647D-440b-865C-3EC943EB4CBC" data="ewoJIkltZ1NldHRpbmdKc29uIiA6ICJ7XCJkcGlcIjpcIjYwMFwiLFwiZm9ybWF0XCI6XCJQTkdcIixcInRyYW5zcGFyZW50XCI6dHJ1ZSxcImF1dG9cIjpmYWxzZX0iLAoJIkxhdGV4IiA6ICJYRnNnYmw5SElGeGQiLAoJIkxhdGV4SW1nQmFzZTY0IiA6ICJpVkJPUncwS0dnb0FBQUFOU1VoRVVnQUFBR0VBQUFBekJBTUFBQUIxYm50c0FBQUFNRkJNVkVYLy8vOEFBQUFBQUFBQUFBQUFBQUFBQUFBQUFBQUFBQUFBQUFBQUFBQUFBQUFBQUFBQUFBQUFBQUFBQUFBQUFBQXYzYUI3QUFBQUQzUlNUbE1BVkx2dnpaa3lFTjJyWm5hSlJDSUdYR0wwQUFBQUNYQklXWE1BQUE3RUFBQU94QUdWS3c0YkFBQURYRWxFUVZSSURZMVZPMjhUUVJDZXhJNHZEd2RIRkRSRXNpVW9xT0pJRVZJa2luTURWYVJMUVFNTlZtb2tURUZEUVl5Q2dNN3BrQ0loK3g4UWlSOXc3dWl3Ull1RUxWRWdpc2hKTGtCNER0L3M3ZDZ1SGZ0Z2l0dlptVy9XMzg1alRVUjBmdTE2RlF2Ui9adisrcDdTMGo5ejdQTVhnVHhnUG1YK21ZNFdiL01wZGJoRXRNQlhxN1RvaTVvdTgxR05Nbkp5VTUwK2lIOHZMU1p6UkRUTlROTW5mWUhOTVZkbFRaRmluV2lHZVNrb0tkQVU4MjRLV2x6bGZYWHdyZU1ZbDJOZVRZL3d1RWFVWmVaS2pQT1l2NlZIek12WkdVVDBZOXc1NWovcEVka2Y4QStZWlJFQnF6TVIzdklWUDlyb2ludW1RZ1h4RnhOU05NOThLQzVISHBaQmdUbmFoKzFPaFhxcnN0cVVJbTExQncxMUMrQzlENC9lQjFHVjh0eW1UaHZHQnA4WUZKSlFNcnBhUHpOZjY0dVdDNDRvNUM2OXd3NzUrU1Uya1FMakdFZlFiSS8xTnM4WFVXa2xxTnB2QStveGpyR1M4NTNXRE5sd0FmZERBOEtWakNwcnlLZlZaSTltMGx4bWJhcmNLd0dKTGlzbEFZUmFhUzdibGp1TXFvVTFMT0R2TmdEdGJiZ1VMWGVVNDZ2RmdNYXUzVW5kS3ZIVzRZN2sxaTJtYVc2cVRkc21qMDQ1MEMvdEpDSS8yakVablVlM0hHSFNrb2pyTWJlU2NGRm1wZEVoYmprYWZLcHM2ak8wRVV0V3Q0WlREcVFxcVQ2YWlESFJybVRWbTZQbXFhTHRtdm5paXV4eHA3cTI2eVZ6dGh5b3BZQ3lLc05vOHBhRzZtVmhNMVp3d2E0MjNXUGVoem80eEFjTUkyMGVYVHFzVTBCNDZ0VDBka3JBNEhxYTltZ0FCVFkvdWpLTkpZQXcvQ01YVHlMdFdTQWk4NTVUYk1CUXlJMlJSWHNXVkhsNnBsVXpvcGlsTVhDWWtGSHpRaUZDamxXemowWlZXUmdUNURRZldGV0FhTFFFRnVCcGxmV3NGSmczamRXWDdzN0hEMnJEUGpER3JWZmNzR3RNb2Z4RytFeHRmWnQwWWI2Mi9uekhqL20vY2p4WnpOTlcxRmNSK0EyMXlnY1JzZFJsMTNPYXp3dDRoMStJVmQwalZ0VFhPeWd6MzZncFBiL1d0cDZwUzlGTHZXczZ2eUVtY09scjE0UWxIRUUwYld0TWlCaU01TXAzMkk4UFFlZTNIUTlxcGFmRE1RNnJDOE1EaFhmSnRNWXd6dG41N3RNbC84ZDF4emxXTFE1ZHRlQzB4bGc0akJpcHR2VWhkVXQyTjBFck85bkJFNVZNNmdRNHpLQ3U2MDllNTNpSTQ2UWdNSG1qZk41cmJwVW5UYjBiblVNdmJWejRkTERjNEJYNitLOXlxTWhjRS9RaDBWdE1QMGJuZitUdTVVYjA1SGJmUXY4QzQ0elJ2QWZUSDI0QUFBQUFTVVZPUks1Q1lJST0iCn0K"/>
    </extobj>
    <extobj name="334E55B0-647D-440b-865C-3EC943EB4CBC-36">
      <extobjdata type="334E55B0-647D-440b-865C-3EC943EB4CBC" data="ewoJIkltZ1NldHRpbmdKc29uIiA6ICJ7XCJkcGlcIjpcIjYwMFwiLFwiZm9ybWF0XCI6XCJQTkdcIixcInRyYW5zcGFyZW50XCI6dHJ1ZSxcImF1dG9cIjpmYWxzZX0iLAoJIkxhdGV4IiA6ICJYRnNnVnloREtUMWNjM1Z0WDN0c1BURjlYbXRjYzNWdFgzdERLR2twUFd4OVhIeDRYMmt0WEdKaGNudDRmVjlzWEh4ZU1pQmNYUT09IiwKCSJMYXRleEltZ0Jhc2U2NCIgOiAiaVZCT1J3MEtHZ29BQUFBTlNVaEVVZ0FBQkEwQUFBRUhCQU1BQUFBMzhLSWZBQUFBTUZCTVZFWC8vLzhBQUFBQUFBQUFBQUFBQUFBQUFBQUFBQUFBQUFBQUFBQUFBQUFBQUFBQUFBQUFBQUFBQUFBQUFBQUFBQUF2M2FCN0FBQUFEM1JTVGxNQUl0M3Z6VVM3bVdZUWRxdUpNbFN3S0xmTEFBQUFDWEJJV1hNQUFBN0VBQUFPeEFHVkt3NGJBQUFnQUVsRVFWUjRBZTA5ZjR3c1NWbTl2M2QyZDNhWE94RmprQm5lZ2VHSE9NczljdHp4cThmak5FSEYyUk1QSXhKbWN3ZEdqSEdlUURCQ3pLekJnR0xJTEFjNXZFT1lqU1FhRFdaV0lTajNCek1CNVJJVE15c0tpVkdZRlJJZ2lPNWo5N3dESG5mbFY5VlYzVlhkVmQxZjlmUzg5K1pOMVI4ejFWVmZmZlhWVjEvWDk2T3F1ejF2aXRQY2V4OTU0NFhqS1I2QUk3MFFEbFFJSkNjSGhmQnltcEU4Y0F2SXdUUVB3TkZlRUFlNjVOR0NNRGswMDh5Qkx2bkJOSlB2YUMrSUEwM3lmd1ZoY21pbW1RTkRjbm1heVhlMEY4U0JCcWtYaE1taG1XWU9FREtZWnZJZDdjVndZSW1RM1dJd09TelR6SUVOUWc2bW1YNUhlekVjV0NabnhTQnlXS2FhQTF2azhhbW0zeEZmREFkRzVNbGlFRGtzVTgyQkh2bmVWTlB2aUMrR0F5MVNwWWlXL3ZiUkFmMTNhVVk1UU1nbEdIbTVjWGFmMjI2YVVSR2d3eTRUY2dKL3ZaZDRjK1FRTWk3TkpnZldXUGhnK2NxQk4zVHg1ZGtVQVRicWRYTHVlYVhHb2JkSkFrTmhobmt4eTBOZklGYzg3eWJZZVY0blpHK1dHVEhqWTYrUTczcGxIM1lZVnR3eHhWa1doUTc1anRkOE9YQ2cxSHIyTFBOaDFzZmVKenVyWjl1enpnVTNmcDk4dXY5bXg0Wlo1OEFjSVRWM1RIWFdwY0R6VnVIcGhaOTRuK1BEckhNQXZBUklMejZlZFQ3TSt2am55V056WHlmdUNNS3N5MEdYZk4velB1eENTTE11QjZma0NXQkIyNTFGbVhGQmFMT0hXTFpvY05tbEdlWkFqVzBxTExKSFhiOEEwV1dYWnBJREpjSU9IU3lTeDJENGZTY0hNeWtFTUdqWWJLWXU0d0p6R1B4WjVZSWJOenpFUXBtd1JiMkdKV2Nqekt4QUJBb0I1QURPcmk5VHo4R2xtZVFBV3dnOGI1NTZqNlBxVExMQURSbzR3TitCc1VIWGc1b3pFMmRXSnZnN01FcitvOTZ5MjNhY1dUR0FRT0tBRGY0bThuei8wdXl5WWVaSC9rSGhJN3o3NHB0bW5obU9BWTREamdPT0E0NERqZ09PQTQ0RGpnT09BNDREamdPT0E0NERqZ09PQTQ0RGpnT09BNDREamdPT0E0NERqZ09PQTQ0RGpnT09BNDREamdPT0E0NERqZ09PQTQ0RGpnT09BNDREamdPT0E0NERqZ09PQTQ0RGpnT09BNDREamdPT0EwVndZTTVucjhpeithR3ZSc2hLTjlzZ1pMRHVzZW9zbms2MEhyN2JhcHVPRUFRMWJaRzZWekVodURwQkVIajFpVzNDZk1qdDFCYXArM3pzQkNjWmdSbyt4R1NiNENVcG1XbGtpelI0STFNbVhnY3dLUTRNZ3hrekxmYWw5ei9sRGU5OTVGNTVXdUdMUFprSjNxeERrM2hlTmdILzRGT2UrczJQdjcwV1FBVy9Pd2tnVjNBVk9iQVl6TUozMDdzc2ZlWHpmamhwSittd3JMWVJRTytuZzM3azIvZUZXT0dkR3k1ZE93NlUrUHh1WjVGUStvYTRmZXRab0ZEL2dXQit2NU1KK3RHM2NFbTRzYjRUK2N1dkpNLzZ4OHpCWDA4QXA4RThWTE5wS3YxWkFJcHg4Ymo5aWZsby9FTmN2bzZ6S1pnYWlIY3hUcjNzWUdvSVpsL2lva1NqUHUvK256NEZOV3A5ZWRSdENobDhGVll1MXVYTG4yT2dSN3E2NlN5N2lUenY3cWQrbHNESHpxWW84ZHZ4QkVQeW1rK25EQ1BtODJ4dWtXL3EvaGdGeHZpakdCcXZQVXladklBUzBTTmttbVM3RXN4WXRpcW5ZMk9Pd0lEbU1oSjgyb2VsN1F5NG9Ib0lzRGZPRzdsdWZvemRLZUNUbzVaT0ZJY21EMFEvd2dNSmFhZDlDRUIzTUVSMUdGWlN4OEI2cFRhaFg1QzlRVktqSGd5a1NjaitGQTJwSDh6WUFFZnlhd2h1c1ljdndkS0V2TXVYL09ETDRqZ2FybStvVGFFNGdRWFRwT3k0S29lditHSlNxWUZjT3JqZHNZdEI2bmtmSk1pbEE0ZnVXa0l0QzVzYmRDTW0rSG90YVpYNzVySGxjNmJVNUFwOUhxVDhXRitqbG83b2NrRElIV3FwOGFyUHZnRmpySjZpaWk1NUdhZTJRVENPODNVek5EQnNhZHBERWpURW1jRnJBVmI2RFFkTTJwZ3FveXB0UktOd3N3VE1YK1RObFlidnF0VXRCek9HWGNQV2tWcXZGYUE5Ukk2alAxVThTeGxVTTFSeEhVSzJVd0JUcXpaeEg5YStlVDhWaTFWbHlROW1ETFhjQStZV3p2ampzV1ZNK0pHU3Uwd0c5QzhqcmI0MEFOaThMUVB3cWxXLzZ5am82bXQ3dk10S3VMU2VFckxMQzYzLzJpOUVOWm5IcnJjWWJDREJOR0ZWK1R6T3hlTm5YTEIyaDFmYlFkQzZ3RmVONWZ3Y1J2UmlBK0p6bjZBbERHMnd1MDhDQkxBZVlPK3RlSS9yeUphbDJxdmlUZk5mWjIwVHh6RFBJZDNpWVNCZS9INkpJVWxlVmpCaDJDM09uM25CNnlTZXExd2k3TnVhMkRHZGF6MkhrOURMcnhkQ3Fjb2F6YzFuQjFrZytQcEdNR1A3eUJiREtnb1F0NmNkb3RyQUdOZENEaGFRc2hoaW4xaEd5SUdmRk9OVzd1RFlvbjU0ei9qOExlUkZ2OEhYbUkwNkhWT1pQTGU0b1ZVQ09jREZsdUVMWGppZGJ4ZGI5andmc1loT2xSeXc3YnVieU1VTGQ5MTE1NFdMUHBQekpmLzgxbWZkZGRlRlczenVvQVVGZDk1Q0xrbnoyZGVaWUp0dkRhYnBiSjlCdHF2czd4UVpDV2JBR1Q4VzI4UVUwOXFWREh5OCtqU2d1NHFEOW5wSDJZRFRKQWZnT2NPZDFRbVlRSC9wOElKdnFMT3lLaHR1V0ZCbmwreG5RK2ZFUDQwMnV1M3ZQbFVqNTdzQXRjRUZad1BueGtmSTAzSnRScGdpa21uZzk2UlZSblY4aUNLK0ZsWG9jMHQwZUJscG11UmdnZTI3UC9UTyt4aHp6MzZPSFV3cFAvSXBuMTMvK0R1TzJWakx3Vkd2ODkvY2pvYmUxUGpRWDRKV0wvNFZnQ2w5blowUzZBZ0xxWVoxK0NQOHhwelZOckVSUzZLaXhrWXNDRTVVNXlpWUpqbm9DUE9nRFd4NHlVRTRXaHF2WWJjMEx5a0RteDZYcE1BcmFXd05LZ2JpcXlpL0NEY3NMT0VjWXdYcFdvVDlwMlJzVlhrS0tybXFBc1JEd3RvZGNsTkRmb3JrQUhqS1l3QVY0TUZKTkNDcWhZV1R5VW9YeUprc0J0NWljcStGdW5SL0U2TG9YNEdQcVFtemVvMVV3NHF4TTF5TDFjZEdwQ0N3MjlOV21ob3Vwa2dPd0YwNkRrYXhCWlBJYjE1YVFEZDBMc3ZqVzRtRmJqcUpNT1FTTEJtdmpwcXNrNytXanBENU9xTXlBcmJLMlcwVG8xSDNZY2lRQnVnR1dZQlRKQWZ0OEtZSFEwR2VXYnI0N3NnRFhSWUNFeFNXa3FjRWg3R3R5OXE1dFAzZlVadkxtSzN6SlIrSWc3UnIzVEsxQVk4dEs2dGdhb09zeXVtUmd6Vnlmc3hIUTYwdmtZY2krSTY2dWg1MDFkQkRjZ1BuQVVMT0pBVHdlVlZBd2VPWTlJT3I5U3kyNGVzcFpraDM0RnRnSUMzM3RMTlJUbzhjZEtJQUR3Mm95VGNZWElhVFNJZmNyaXNESDhYOXRqblFDbXI0bUhwaVZkRm9FM2N5U0lDbi8xdHVFNmNqaTJwN1FEQ2t2YWhrdk54VmxZTW1vejM4T2RLU2JvZ25ycEpvQjRnNkNDZFNZMTgxbmVka3BRRmdMZG1Zb00zK05YSFNrYXFXU3lIR0dtN0RKNFJQelRTQzhSNm1BbGxYOHRoeVlTN3UxTWhCUnpLS3FQRWw4eFZ1YnpraUd4NWdDcmhianBzSGRGSGRpM0VlWnVza0xPb3AyTVBpZkJtdXltVUM4eUZTV3BYOFFMd1U3YVpBMkYxY1ZUbDQydThvYVY5THFwaFNYMUh5cTZHUkNJMm8wemVJR2xQN1FMYVltcW95WGhZWVJZdUs1aFJ4VC9aQXVxclpLZHJsKytmYnhNSXJ6WWNrMmFvSmc0WlVUZGJrS3JtcWNvQ2lVTXlhS2djZE9TSkFkVzYwaXJQUThwTVM3dHFoZE9GNTNSaXo1bnlOMmRZVU1TcmFkTDFJQThGckE3V1E5RnBRb2RUbWdzZVdrVHNTbVppblJBN1d5SnZaVU42elRmOW9HRVZpYXdVdXBjVmpOWGJyOWVTMUExcmZEK0M3REp2MHN5VWY0MXRDSGgyVzJxZGt1U3FYS0V3QnhsZUJKcU5wSDk4aURYSks1S0RINWI3RzVJQUdFUGVpVWJWODVUei9ncXdqQUtxV01CdEpNbEMwSUV1U3A0UW5vbzd5NWFnTlNoTWpQUjhLWGFzS1ExcFViSGs2NUdCTjNOSnNpOUdqS3JjZThtYnBmQ2dGQXoxdnVCZFcwVXc1ZG5OVHBWSlhJT2pGdk1MUWx1Z3ZBWmVub0JQTVdEVlBXM01iSGx1T0xYNW0rUFNhNlpDREhsOVV5OEhaQUdydzc0VGptbjhTR0IzcHlialh1Qks3KzBmUStEaHNMREtMRWtLNnQxMFZGUVg4ODlneWRwc1kyMk1mQmdMcEVoWStGVzRxNUdCTjZQT05ZTHJWQUdLbmZrcWs0TUo2ak45YmlpOUIxWVFrTkNGdmxtV0R3NnNJWXpXc0h5c0RYZEowTWhhU1JPTkM5N1NuUWc1NmZKK3gxT1J4RTJEcVpjR1hrbi9jbEIzQjBmZEVUZkRmakVCcEFWVUxtdjNhWmNYZ21pLzJ3YWtSOUFucERwV3djYThLalMxUGd4ekF6c0pGbW9DVjNBU0VYRGpiSzQvVDNZRW9BdGc0VkJrOFZLMkJDclRWTEtXTGlobTNMcTB2S3JaY1Z6eTJYT0NCTjBaR0Q0WUNxWjZMcGxpamFaQ0RZVEJlK3N2dlpEL01lVjdsZXhBaENNNm8wYkhGdlVhdm9kcDhmWURkampFQkx0Vm5COEFHUzRLTVVkS0NUaUVOeGtDaGFjcWZsMG82UHhyWXJDS0RIRHo5M3JOZlowMmZYanY3VEJZT2kzb0VYcUdhd3pnU2Z3cUFjWkpyQTFDNG9YUFlPdlMyb0U0UXNTQkhsR2locXBlcEV4ZHRWSWhHY0ZSWXNTcGd5VDJPNnNiUEZiNU56RWdxK1l3bnduZ2FpMHk5SE1DaExaK3B5QTF5SG1URzZpUnNqTUdia0lOUk1GcjJXdzFRTmFMVEFrdWdFYWdjSFBCT1lsNGo5VEhsS2FXMmV5aENJVjJldC9tWDBnVVZubjNsZXN3TEhsdEdQNEtFN0s3SmVGS0kzYUdWZzFYeW5PMVNtNFpxV3JjZmVLL1Y2Vk1rcFNvWUNtOUNEazZEMGJMZm93QmhQd29nenNQOUw1MUxLY1VYZlZoTlpDSzZnS1lxRitqek5jVjkwTVBZbEE0WjlYTHd5NmExQ1phdmxMcjF6ZFRFVks2Vmd6WjExOWZBdlZxbnBzMGZpSmt4NFVDWG8vQ0sza0s5b0VIZmpvNFRkZW8wQ0JUZTlIR3ZFUjd6VkNJdFBRQWRhRERHaXZwS09DRldtZU95NkcxaVRrSWpFSy9ESEJURm11amtZT044bTBMNTVHUlladzhJRkdLSndEWWhDaTlHRHVEMkVqVDVzT3BUTHA5UWt1RmdVZWhIQk5ld1ZpaTNTdzFBMmVoNHRlR3ZyVHFiQmloOHNZZ3RBN0ZGcGtvZ0IwK01qMU1uQjUzQVhXK1RGMUNXbldyakxubDZ4dUhGeUVFdkRDU3p5QkpWK3ZzQlJYR3ZFV3dIMlFLa1ByZXlQaGpHMFJPZWlWei9rWHRNNlc0WlRKc0hMdEpVMVZibUxyUjhYaXFsSDQwY3pIRUR0RWZPS1F0YjBiMlhnZ2RSaGNTTGtZTk9hUFNEMXhnODAzVElLTmhNVEhKRkNRbFJqU3BXa2pTU1R6WEdaTW1uTTZsUFFlOHBHQXZlSmhZOXRRTnlqc1IxN24rTkhDeHlSZ0d6cWJ2dTZ3MXMreDZSZURGeWNCb0dFUHVIUUFpZDNRRWpLT0UxZWszQzl5WllQZFVnT25lQlZVby9JNlZWVU1HTi9vRHpzZDg5cWEwK1d3dGE3T3RyODVieTJMSTh4SHlvTkhMUTJRbFE5UWpaZzF4TDJldlAxd3RyaGNTTGtZT1JXTjNMTEk0WW5VdnAxZU1FZHBSNTc4SnNYSTZEYUs0cnVsWGpFOEZVYW43UGRqVTQxS0pLMEl3SHd0UzYvRmZDN3RqT2p5Sm9xWkVEZnorb2FnZkhOVzVTRk93WS9abndmdlRqNzd6ekZSRmVqQndBVTROQThpSjRqY0c1bEQyYUtTbXhBbHJpRFFVK2RqV0MyYWl6WFBxUGNpd2xIUlJaVyt3MmNkaHBCd1lFcVJvVzVNd2s1V0JUaE9waElXQkkzekMyc0RFMFJydzFHQWZmUDZLQVl0NzhsTVd1QzAwWVV1bzFRaEFJTGxrRzlocmlxYTFZZkpSdGwrSWdtdXV0MktFRkRZaHRVUis2aG9UcDNRSjFVWHZhU1RsWUZuWlVxSU1qc3NxTjRIaFlWSUxQR2ZHK3pWZU9HMlBrWUFzWWVrQzdwbDVqOEdCYmxXWVNYcVBuOVluc1NiYWg0VDZGekVnVGtJUHJPN2FjbElNdHJzSkE5VWgzYWNDM0NzU1c4cVlVdkRWWloyUGxZQnNJNGVjUnFKYmNvWFFsdk1hNEhNQWFsMVFkbWhGdG9ieExUVU56VWFIYnhGRTNJeGdScER1aWtseTVwQnlzREFKRXNOZ21MT3UyR3BTeDZqRUZyODhNVW80Tkl3YzBrRXhYZ201d3I0dHpLYUhxa1Focktlc0JsWU1EcWRhVVhaQTJzazB3dHVVOU9sOWNnZG0yTmNNWHRLZWRsQVBSSlhpOGwwVmUvTGMwN3RTY0liank3NkpSN0QrSkY2YnhNQUxDeUFGMS8zYWhDZk1hNFI4dUthMTByeUdlR3Nvb0dnQVpoOUJkVDBJTytEWng0dWJTOVc5UlJrVWJFbVhIR01rc0IrQ2ExdU9JbXhvenB4YlFrZncxVUpiRUN5dlBjZFFUUmc0b1MwL0FMaEFtTFZ4U2JaYjBHa0ZWS0hJQXhJbzJVWStRK3kvbGl1MVl4RXJHdnl6NWpFY2FXUjBMTjdjN1RzWkNBbUhYWUFxUzcwdnJFaktJNDU2TDh3c0EyT0IwUDRmeDFzRjFFaStzRUJJb1JnNTRJRG53R3FHdHp5eE5qZGNZbDRPR0NEeElIVUoyTGU1blRHSTlnSkFXVFVkcTEyTmZCZUd0L0haYlFJQlpEazZSYTgxbjJlaVNQeS9hMWc4eGlYZGVzVG93Y2tDanRBUFkrcWp6TG1yTWxsblJNVU8xRC9waFFGb2hiakh1bzhJYlZSU0FRaTdZTm5IUmg5Tm9oQVJTZlV3S3pYTFFWdTdTTWJ1Um1pZnhkcFhnSFVZT0tFY3ZDYThSY0xmWXVaUktZRFZLZlVFMjRUY3EyNDhjTnRGeUluSUFPb3BFRCsrclpJNXhSWTJsc1YvK2FaYURXdkdoRkRiWUpONm00cGhnNUlBYXlVZlM2d2I3N0Z3S25GQkxKbFVPZXBxZ0NMUnB4eGZyQ2NRUG9Kc0tXQ2VHVlRKSk9McUVlczB2UkVNYkFJMXlBRWE4Q0NnWm11WXIxdUFkS3FZY1JnNW9BSEZQZUkxQVI1dkdPdWdKdFdSUzQ0bW5XanV4bExDMnR4UlZsY1NhcndUTTI2SzlCVW9JcklhNytRaUtXaG5sUUJjK2lKcmx6Mm53TmhUdGhwRURhaHZWUTYrUnFjakh0VjRqclpKWjM0V0dTZG8zRWtxN3F3dVlsUTBlOGozMzNKM0VxU3NaNG9LWnVxWXBaYUFrNCtaTkNyU2h5aWdIWUlycDFLMEJEYjVZZzVmWmZDRUdqQnpRMk54TzZEV3lUL3BkOFlLOWhoQVB6NXdxejdCVFhYb1FCL0c2c3Fpd1d0MStZOG1IeG9aMG1NQ3BLWUJiWUJKTExLeHhBMDF2ZGtWR09RQTN2MnFIQ2dlZHhBczN0N3lzWWVTQXFzVExvZGZJM3JYN1dNay8xbEdnbmlTZ2hvWGNXZENpdFJkdjJkVGNZb0dEcGhlRUJJSTRRbm85S3Q1cEJLeHdUK2o4SkIwQktXVkdPZWlHVzJPclIwSDdwZnRlZEppQ0NWbVZ4QXZybXR3V0l3Y3NrQng2alo3WEJQTlA2elZDNkZtNUI2a0FYWko3by9uVjVJbEYzWGtrYjZ6ekI1NDM1MC9FOHI2WnFzaXhrMUVPWUxVNUNiQjNMN1AvVXV2Umh2eFNrcHhkSi9EQ0tWTkZQV1BrZ0FhdnZsTTdEa2tZZ2VlVThQMkNXdlY4SXJXcGRzSm1QTk5OcWxmdCtjUjRPOHRyZVAvR0haWk5FT0FsZUUzNEFRSXVBOFFvQisxUWtmSm83ZjFYWU1icUdlaXlxeE40SWFTcGFFMlVIUGl3R0VxcllZVVEwaHBvTzU5WHBRd2dFOFpBN1NqUnNxMjRNSW5xWEFVTjFFbHBXOVJnOGRDUStyZ3BLUWVsZXhqT1doaFJxeDJ5QXVEemltSnpXWFp0d2d1THVqSXpLRG1vd2NSTFptd1hMclZlSS8xTWxWSUJFV2xsOVlGQkxNY0xvS3hWdkhFRVBTdmp0R1NmQ2J5dk0zaE13T2J5cEJ3TXljc0JIS3dQSG5oYkNwWWQrdnpvc25ybm1ySHFhZ3g0cVdjbnpTanVQQktMekEyaVhyWkFEZ3o3TjJBWnlzc21OUkJPb29ZMDEzaXVlazJ2L0tRVmtRU3lLK2xOeEdtRTRTVzFtaDFoRERvaEIyQzEwZnNEM0R1Kzk3SVluRWFaaDlWblFaVGw2TWlFbCs0RVZXVjhxUFdncGQ3L1ZBN3FNcElvRHdKOUhGMHhrMUxWMGora2ljbUNIWG9pTnlvZ2Z6MDdqVEM4aEJ4VWdLVlFEaWM5K0dta1RwVnhvYk5INDZMNVpjK0VsMjVZWG1JOThCK1VIUFRWK3grY1VYVzJKWVN4MnhCdUlHWGlWM1VSZnhDZWJRbEZFZGtSZ1FobzRTbGF0c2RFblpDRFRyQXoyL1A1dlMrZVBxbWQwQlU4djBsaXdrczFFS0NPRWtvTzJ1cjlEOGFTWkRWR3VHaXVGZHZwaGFhdmlpQktMVjNEVmRXb2lNQno1NjVycHhGR2xaQURZQk1zQkhQa2o3bDljSDlnekplb3RlV1BJZElHdk94Rk5iSUNSNTFYOW5ycS9RK0JlOFhHa0tkckdITVVRVUZKSDIvNUdObVhnWGwrM1N4V0dtaE0wWFh0Tk1JQUVuSUFITjREaS9BS0dGUjBla3JjcVpwN25rZGZKWEFDUmZtU0FTODFQdFd0ZnRSNjBGRW5DbXp4Z1ltc1pud1JhOExpd1ZmOTB1ZklUK25hcVc5VDFFSFlsclZVd2JWdGJvQUgrWC9DVUdWWm5KQ0RDb0VaOS9wVnVPV09JUE1hYWJzZXVHMkpYUUkzNG8wRmVuRHJ3YWw2LzYra3JPTmJjVTlpRHVia3NkK25wUDFJaS95a1JHS1VIYW5vbzRxOE9UQzdKK0Uwd2lLN201Y2t0VjFDRHRiSUwzamVWOEdVZ2cvR0g4Q256QVlSZkZlOUNhTUtUTTZJZHhTYkp5SGhmcHBOMnBUcG9nODRHcnhHb0N5NXhwY2JoSDZ3NysydkpPUjJQZWs5ay9laEI4OHVoZFZ3UHh2S0ZxSW9weEg2VGNpQjl6VnlYaU9maHFwM2tUT2YvTFJFbS9xb29GU0J5cHJ3OW1MM0hrb09LcW91MlV5WnQ2WGtXckgwVmhBRVNPZi9iS0M4VmZDc2dkTVlQd0ZwNk5tcStEVG1hbGsxVm9HVGN1RDk5eXZQZm84QnZkdS9MY2p3Sm8yWXhhVml5cnd5NEczRnNLTGtZUDRGU25lbFc3bkNWMHI1aGE5Wk8zLzBVL0JCMzRlUGRlQlFCdUdEQTBOVnZ1TFI5ZTAwd3FBMGNtQWFLbGlPQTFQZEdPVit6SzlEeVlGTmY4TllCOWx0MXdxK2UwdCt6QmJPSmdFREFTZldxeGc0REl5RkhJRERsWExYWVRyVHdVRDRZRjhwTDF3T3V0WjdSdk9DQm9Xdy9CY1E1cm9qZjJ0ankySjJHZ1AwRm5JUWU5T1FrVHk3Q25nZVhKVXVNUWVwZHFKTkgvWmYxYWlrbUJzMlBRdlkxblh1TkFLZEZuTFFwRWI1NWpQRjRBcjZYNmRtM05LckkyeUZ5OEZjWW9jeDZreWZhMnNzQ2owa3FoU2NSck03ZzhLZ0JXcVBFODZKWTdTUUEvWXVPYnJkVkdoYW9NN284aE1SenNMbEFFNHptd3pDcUZjNVZ4SmJyWExoR0hsd0dnL0hhRzVvQ2s0ajN3RXlBRmdWNCtVQWpPaExjTWF1YW9VK0c1anRYVzFkamdDTGw0T3VaVGg4UTVBUUVUVk9Ec0t3azNBYW04VTVqVEE2dkJ5QUR3eTNWWDkvSEpabzJqWXAwNXRIVVkyWWhNTHNBNGd5U2N0TjFKRXgxN1YyTUl5b2FNWDE3elFDa1hnNWdGY3RnMmV0SE81SkhUNnlza1BEU08zZENGcE1XbkZ5NE5WQTlWaWtZYUhSQStvMEhsajBqZ1FGcDFGemZnYlpPQW1HbDRNMWFtNHRwd1Y3azlnUkpVM3ExY25TTlFFNWFGclpmWE9rMEVHQzAvaENCQjhvU09tZmtJQUFCazdqTmhMNlR3K3pBZkZ5VUtiV0V6K3ptbzBYRGJFRjY4R0diUEJNUUE1V1lpSExkT0tLT0kwcjlXRGhOUExYL0VpTmpWbWJuY2Joa1JGTldJR1hBNjkxN3EwVXY4S3RndFY3V2czcFFaNVBsT0F4MlpxTm9kWXA0aHg0U0pXTjA5akY3MGxhT0kzSnB6ZEQ0cUtNaFJ6Y1QzNUdQc2tUNFJndjF5Ty9wcXh3RTFnUHZJcUY1MWdxZG9lNFkrRTBEcXRZVmtMMFRWNURVNXR0cUh0eWVsZ0xPZkQrL09KdjZaR01WVHIzbHZQZmxSRk1RZzQyTFd5cTVVS2RmWEFhMFVicUhMNW5jQm9SaTMzQTFncEdZbXprUUo2dHllVW5JUWRlVC9PTWdtRUliUnNkWXNBUkZWY0lQa1k5ai9aVFlNc1BQNkFhT0dTWmFVYmtZQU45KzZ4WkJwM1NPV3psTkxhbHMxL3BhRzJjeGhYVWdHWkVEcnpoRDlJNUc5YWVvcGZ4c0VsS0JnNVNZNTFHK0FBT2VoZWlnWGNhNFh6aFNRcUJvbXBXNUdDTjdJc2hwLzZYMVljcFVtRVJsWDJMbmNZT2VuOGNEb3FpSTZUSVR4QnU4VjNmZVpUVUlFWStOb2c0WGx4RDN4Mm9Mazl4bk90aWpDcFVoeFFJam15Z1J3SDdScGVRaUljV080MDkzT2FHc0UyV0xUd3JKTFU1d1lSWjA4Sk5ITGFYdWQ5R1FYNFlHNlJEWVFPbmNZQUNCQ0Q4MGdHM09GYkx3U2xkM05LeDlQY0JuZVdIc2ZST0d1NVg5NE1lL3VOdzBqMU5ITCtOMC9pRjREa3lERTBXVG1PNVJrZ1ZnOVBCVEpBREZrNGphQkJzWk1qR2FRUU5nZzlLVEpBVE00MGFYbFdDamNOdnduMUxOMTR4Q1I2UncrNDBmaFd3b29NU21MNGRUQTRPNEoxR0pnWW9QeC9Jd0R1TlRBelFRWWtjSTNSTk1Cem9ZNTg2ZThpbjl5M1NZd1BMRDdjZFZmb1l3NHAyV0RCRGNqRDJIQUNWLzExTXE5SzcyWHdsSDd2U053YVZ2Nit2VVV2L3BCV2czVkdMM2RYVjVrQUg1VFRPZllPYUJqVGg5aldRVHVNejNoSWd4UWNscmpaN1pxVS9qTlA0a2RlOVRVd1gwcy8zbXRrN2phVXYva1VqUW5zOEt3eS9Uc2Q1TXlFdi83SXAzZk8vZi9oWGozelNqMllMY2xYTVFPWjhjbTVDK3VVdnZ1R2I3LzM0TytFeGJpbGhEaDlnT25ZdytUZ0FUcU5sT3NSMEJFNmpYU28wVG82aDBNRW9IQUNuMFRJZEtPME5GOUtDajBPUERFb1l1blBGNDNLZ2o1dW1DQXExM3cxT28yVTZHbmNncnYwNEhLQnhZcnVFQ2dvTTdYQUM5TzQ0bzNCdHgrWEFxZldFN1NDNmhHZktMSlA4WkFpaUF3ZFNMQWZnWVZEYk5FQlEwTFZGaXQrZ1J2VHVRS3c1QU82ZGJkcEdkQUsrcUdVcSt2RjBCSkVPeEhIQWNjQnh3SEhBY2NCeHdISEFjY0J4d0hIQWNjQnh3SEhBY2NCeHdISEFjY0J4d0hIQWNjQnh3SEhBY2NCeHdISEFjY0J4d0hIQWNjQnh3SEhBY2NCeHdISEFjY0J4d0hIQWNjQnh3SEhBY2NCeHdISEFjZUFxY2FEMHJVYytlY3ZKNURvN21CeHFoN2xBRHNDWFdDYjV0cktsbDhab1hTejZtNG94L080eUh3ZFc2SnNJamhGdFA0aDZ0akdPcUJOL2MvT1NlNWd4enFQcjVCcFdCQVFsUzdYMGx4U1V2bjJ2Zi83enV4VFRTajNFdDZKOHZZUVZOOVB4aUthVDFsZWlIL2N2T0lENkZQSm1LLzBObXZ5RlYrZUhnTFZkRjZpOWZudzVnTS9pNHQ3aU8yRjlGVkxvTW9JRDNmUVpCckRTVTkvanA3OUo5VXVFbkwvamY5Ny91c2I1TWJ5M2V5QlFyOGdhNTk4ZUMyekdEdW9GYldoOUpmcHkvMk55NERUekpkZDllSzF5UDAxYWZwaVFsekVibzl4NDBodEdGa0JQbW5KNDArNFJvM1FscWsrbEhLZXZVbEc0U2dzT3RETS9xZkNKV3g4K0hxWEl3WWNKdVoxM3VFRytGWmtibS9MYlYrR2JjSHNCVUEzM2tucVV2cklZcHdOTjUwQk56RThxV0lvY0xQblNHd3g2MGxlWlBpQi9YQkErNXJnZjlEREN2UjZ0bXlKNXFhUzZ5andjZ0xkaERCRHRVdVNnUjg2MlF3d3czVDhRRjMxSkxZQjlLTjdCdVlKN3UzcTJ2aEw5dVA4Q09BQ3YwdHhGb0RITHdRUGhnay9SZ0JrZ0FnMmI2dHNXbnlHRXBTUytacFBlYmJhK1NtL3ZhcTA0QUMvTHdzQ2I1YUNoZnZ5eEg1b2JDK1JFajNtSWVyMDZUbC9wZTNDbDFoeFl4SDFsMFNnSG9BajI1RTVQU1oxZmRreDJRRmQySitXMmNoNnByK1FtTGo4R0I3WWlmWjZHeFNnSGZTSmJnNTdYRGMwTll3UnlYWlVjZmJkSWZhVnY3RXF0T2RBTTlYbHFVNU1jZ0R1b3VvRUx3dHpZTkg2N1pRbGpJQ0QxVlNyUnJoTFBnV0dvejFQYm1PU2dTV0xXLzd3d054Yk5kNzB2WEllVUxwSDZLZ1dEcTdMaFFDUFU1Nm10VEhMZ2s1Z1ZzQ2crNnR3VjhZSWszamJpelpsSWZaVkU3a3B5Y1FBWFB2QU1jZ0NydDNBVGVlL3pJbnpRNDE5ZjFWQjFLblNIcGs0VUlmV1ZBSGYvNDNFQWE0NFo1R0JFNHN2SmdwQ0xocnhRdlBiaXowcDBkaEZmaFVYcUt3bXJ5NDdCQWJpaEQxanpOZGhTVEtSWGhKZ05jdEJLZkxscmRjRGJoUEZEdUg2QTNFV2tnMGlMWkNkRWJNb2c5WldwdVN1MzQ4Q2kwTzlzd3o4dUNGSEFSeThIRUQwMHFmb2xhWHVnVkR2eUdzSnVBUHBXaks1RVJEeFNYMFVOWEc0Y0RteUoyM2Ixemd2SjlLWVF0VjRPd0dzVTVrQUl5VE5ya3VHd0RFQnRLYm9vMThYYjhXdXN2akkwZDhXV0hCZ2hQL2F1bDRPRmVQUWc2bjFaQ2hKMHFwN1hDdU5MbnJmSnBTZEZGNFg2S3NMb2NoUGtRQSt4Uk5QdTlYSXdJa1pOUHkvRkpXcXd4ZVJMdHVFYzM1SkkwVVdodnByZzJCM3FpQU10ZFZNd3Fvamw5SElBcHczMllvRGljaXRDdkFwbUJsZ1MrNkxLOC9pZVJvb3VDdlZWMU1qbEpzZ0I3RGMwOVhMUWowY1RJMHE3a1J6TVArbkJxVVU1bkdDMExzUDJXSDBWTm5DWmNUaFFUaFRhbExVQUFBUGhTVVJCVlBoOUJteDZPV2lZRHkrTW9zQkNGN3hFOVpSWjlsNDNWbDhaeUhYRmRoeFlFK0dEckdaNk9haVptNDhpalhIVG9lYzFGWHZVNTBFTGM2OVlmV1hHNEdvc09MQ2N2VUlIMlBSeTRKdHY3Q1kvbnN5SmlZNm4wSUphcGh4ZzlSVkg3LzdHNDhDQ2VwaklqRXd2QjdXRUdQM1NNY2R4cXNnQm5DbzVrcEEzWkdOQktnK3phSDBWdG5DWmNUZ3dJdkpaMGhSTWVqbG9KT1Nnc2N1UnFPc0JmQUZlVk5ENnpQVUFyYTlTU0haVmVBNTB3bWpQNXIzSmNPS0ZySGdpK0F0cVgzTmhtTGtaMlFjQXNxZ0tqQjlycGlLQks3UytTclIwQlhrNDBLZHhJTGFXcDhSMEtHTDllZ0R4QTdYWGxmQ0VpV1FuQWtpRlFHZzVTcGx5Z05aWEVVNlhHNE1EUGxYYnJXUEFvSTN4M2g2aTFzdEJSWWtLQUhBbC9CWmpOL0lib1h3WXJqc01vN282aEoxRUdiUytpcHE0WEg0T0JGRysyRDJ0UmFlWEExaEVEaFh3MWtCY1N2RkVLUElWTGVIeFRVNnpMb3IwbGNEbi9pZklBZGpWTy9hV3JpQjYwTXNCbUg5MXVmRnFkUFpFM2wrQWg1bm9idU5YdHpsczl2NUNwSzlrOUM0L0lRN0FQQjU0SytJRVVWb25UZWs0Z1FSWEkwOUlWOTVwZExVc2IyQ3RNMFZBdDV0WUVtY1R6TG9vMGxjeWVwZWZFQWZnUHZXOHJSMEU5cDQrME5CVW5vSlprdmFTTm1RSjZkSlREdVZ3c1ZpVnppWm8rOGJySzIxelYyakxBYm9lREE4eldwVWUvTEhYRTBJKzh5OFBIc1FoNFNDSzFGcCt4WVc0NTFrTDlzenFlaGlxeUR5UGhOZFhjWUxjZFM0T2RNamhabmlibWpBMFFRaUM5UDBFU0YvU0Z4K2lSb0JJSlhrQkdWTDNsRzQzQldtZVhxWWx2TDVLdytMcTBCeFlJNCsxa3U4d2lqVnZrb3UzWHJqcndpMFhwVGtYSU92UlJzQ3FMeDFGOVR6NXZIS1BtcE90ZmRGb1N6cVRJc3FVZjd5K1VwcTVpOXdjZUZydHhZbkYzZ3BaajV6L0VXdndVRTBKRlhrOWFTK0pCcFhXb29PcVRTWElyT3NPcGE5MERWM1pOZUpBdVVYSXczZS8veXYvUUs1c0t5UlVKS054R1JSQis3bGhkVHVNUG9kRnNReEtYOFhhdU10cnlvRnlQN0FkWGhKYlYrVG5HMHUxUjF1UFJ2WFp6emVpOU5VMUhiYnJQTUdCMTcvUlAzLysrK0xGcTNJQVllMisyMDVDZ0xJYVpBN0w1Y3pZK2twRzV2TFhrZ04rMHJzSXlGbFJnOHpYa2tiWDkrUTUwRE01cE4xTU0zSHl4TGtlcmhvSGpPOUg2a1dldzFVanhuVjB6VGdRZTE5YVJJY2Y3VUpFaFM1M3czS2dGUWFTbFNGdVpFV1JGR2gzTWZVYzZLcHYwQkxqcVpqc0JnSGcvbThzRHF3cVo1VERzYldjV2doNU1SdVpvVTR4Yk1pN1ViUEJoMWtmNWJydWhabE5VMWhoMXJsMUE0OWZzNWRabHQ2RGNBT1AzQTFONXNCNjh2dE1vL0JrdXd6bzhqYzJCM3J4d3cxbC8vREdIckViblk0RG0vR3owSXZQMW9HNXNodWRBdy9HQmxpS1hkL1FsLzhQS3ZKWVd6WFV2dXdBQUFBQVNVVk9SSzVDWUlJPSIKfQo="/>
    </extobj>
    <extobj name="334E55B0-647D-440b-865C-3EC943EB4CBC-37">
      <extobjdata type="334E55B0-647D-440b-865C-3EC943EB4CBC" data="ewoJIkltZ1NldHRpbmdKc29uIiA6ICJ7XCJkcGlcIjpcIjYwMFwiLFwiZm9ybWF0XCI6XCJQTkdcIixcInRyYW5zcGFyZW50XCI6dHJ1ZSxcImF1dG9cIjpmYWxzZX0iLAoJIkxhdGV4IiA6ICJYRnNnWEdKaGNudDRmVjlzSUZ4ZCIsCgkiTGF0ZXhJbWdCYXNlNjQiIDogImlWQk9SdzBLR2dvQUFBQU5TVWhFVWdBQUFENEFBQUEvQkFNQUFBQktzMmJTQUFBQU1GQk1WRVgvLy84QUFBQUFBQUFBQUFBQUFBQUFBQUFBQUFBQUFBQUFBQUFBQUFBQUFBQUFBQUFBQUFBQUFBQUFBQUFBQUFBdjNhQjdBQUFBRDNSU1RsTUFSS3NpbVdhSnU5MVVNdTkyRU0yM01jSXBBQUFBQ1hCSVdYTUFBQTdFQUFBT3hBR1ZLdzRiQUFBQ2gwbEVRVlE0RWUxVU8yOFRRUkFleDloT2lPMExGVUlVZGt1QmNJRWlPa2NvQlVJQ1d6UVVTRnorZ1drUWRIWkRnNUF1b2dHSnduU1VSRUlvZ3VaUzBaNUxxR3c2SGtXQ2VSMGM4REd6dStmYlBXekJEMkNLdTVsdkhqdmY3SU9JcFFGSG1vTFo4amYvNlUxSHVuYnVmLzFmSnJCK003NnU0dGFEK01TZkNZK0FFRDhZTHlQUmloTlR3cTFXcllOclJQMm5JenFLRGNkTDFQbk1RQlZUV3ZyRnlsVjhkLzNscENWQWlPM2VoT2dROE1YMSswK1UzY0Z0Y09BUVhNaVdJdGFVR1NINXhFby9uMTgzNVh6Z0kvdEQ0SU9kVHY2T05pTUlBOGx2T3Y2d3E4ME8xRUpuSUt1d3ZIcHg5czB6b3BWRW01S290R010RFFTQXpLeVNzZ0dFZlNZWHVST2VoQ2ROc1JSVnROYk5OOEFCejJOTFd5djV2b1dLTkd5RTU4YlJ0dFNBdmN4ZUJpYVpKUnBYZkpnaFkyQXJzMFRqaWhZdzFQUXRaQmxmTFl2SFkxbWlqcDJOREhMMDVkcGJHOEhOcG9OS3kvUnNRblBvNzl1RXVObWZhYUw1TzRTWS9zRDFGeHhDVEg5RCswdE4vUzg3aEpqK3RzYkhac3gxaHhEVEgybC9OTkYvVHhPcUhWRm1nRmpERk94cHhkRHY0VG5iaDVFT3M1Q1lPajFGaUx1UVk4UDB6TEdyeXowVTJWZUUybEJ0cnM1T2p6OVFYaUpOeUlkYU9BcE5mbnBiWkVVaHhIMXp3U0l1bWZWZnBydFExWVFpZFNzcVV6NmUwbGN0YUpyeUZVMm9qVHNNbkJwUXBLN044ZG1SOFBTQ1Zid2x1aCtQK09tWWptcjNzalAyR045VXBRZElBcHhrOVFyaUVLOU5kZUo2WmovdnZvL1BLL1J5dUtzVlpmV3hNNHVkcDRTNWE1eUxZZnJkSE9TWUpjaGpzMWlXd1BlKzhHNWh3S3E4VXBYY1MyZEZ0OEdQb25kZ0lhN2FrTGVoMFhSQnkvSmxQSjAxQzNIVmhsd2VibkdSZUp4ZlRvL1NuS0FTSDR2aFlJNGpoU0xjME85MkN1VCt4WFBKQmFMZm0xQmFMeUJXa1JZQUFBQUFTVVZPUks1Q1lJST0iCn0K"/>
    </extobj>
    <extobj name="334E55B0-647D-440b-865C-3EC943EB4CBC-38">
      <extobjdata type="334E55B0-647D-440b-865C-3EC943EB4CBC" data="ewoJIkltZ1NldHRpbmdKc29uIiA6ICJ7XCJkcGlcIjpcIjYwMFwiLFwiZm9ybWF0XCI6XCJQTkdcIixcInRyYW5zcGFyZW50XCI6dHJ1ZSxcImF1dG9cIjpmYWxzZX0iLAoJIkxhdGV4IiA6ICJYR0psWjJsdWUyRnNhV2R1S24wS1hHMXBibDlESmx4emRXMWZlMnc5TVgxZWExeHpkVzFmZTBNb2FTazliSDFjZkhoZmFTMXRYMnhjZkY0eVhGd0tYRzFwYmw5N2JWOHhMRnhrYjNSekxHMWZhMzBtWEhOMWJWOTdiRDB4ZlY1clhITjFiVjk3UXlocEtUMXNmVng4ZUY5cExXMWZiRng4WGpKY1hBcHRYMndtUFZ4bWNtRmplekY5ZTI1ZmJIMWNjM1Z0WDN0REtHa3BQV3g5ZUY5cENseGxibVI3WVd4cFoyNHFmUT09IiwKCSJMYXRleEltZ0Jhc2U2NCIgOiAiaVZCT1J3MEtHZ29BQUFBTlNVaEVVZ0FBQkFrQUFBTTdCQU1BQUFEYVBOU2FBQUFBTUZCTVZFWC8vLzhBQUFBQUFBQUFBQUFBQUFBQUFBQUFBQUFBQUFBQUFBQUFBQUFBQUFBQUFBQUFBQUFBQUFBQUFBQUFBQUF2M2FCN0FBQUFEM1JTVGxNQUlqSkVabmFKbWJ2TjNlOVVxeEN0YmhUY0FBQUFDWEJJV1hNQUFBN0VBQUFPeEFHVkt3NGJBQUFnQUVsRVFWUjRBZTI5QzR3c1NYa21tdFh2MTZsdUE0STFzNkpLUnZLQ01YUmJZNjloQjFTdGxSK3dJN3RhYTNuRXczTDFncTB6RjErcCtvNTA3ekJqRGRVcldidmNHVXkxc1dUREdWK3FHSU1FWnpTdXcxdzhyNGJKeGxvOHM4Wld0N1ZZdTJoOXFScnIrZ0puQm5jYkQ1NDVYYWNuN2grUkVaR1JXWmxaa1ZtUjNabFZmMGpkRlJuNXh4OS9mUEZuUFA1NFdWYXUzR3Z1K01pVmgzSWxNUXBySElFQ0FmY0Q0MnlSWWE0UUtONXZFM0tTSzVGUjJCUVFLQkt5bHdKYlpKa3JCRUFMdG5NbE1BcWJBZ0xUaEd5a3dCWlo1Z3FCT1VKeUpTOEttd1lDaStSR0dteVJaNjRRV0NYL25DdDVVZGcwRUtpUWYwcURMZkxNRlFKMThrcXU1RVZoMDBDZ1NkcHBzRVdldVVLQWtKMWN5WXZDcG9EQUZDRUhLYkJGbHJsQ1lKYVFYcTRFUm1GVFFHQ0JuREt1NytyOFFRcmNrV1UrRUZnbEwxRkIzMHkrWU9Pa1VqNktMQVVwMThsTjREcmIzN0pLUDB5QlBiTE1CUUkxWmk1b2Z0dWFRMHR5TGdvc0ZTRzc1SnBsZlErcWdVUGVRVWdsRldTYWJRUnNjbVFWT2pDMzNDVXZaMXRTbEM0MUJHRGQ0YWIxRmpxVDBNRGxoNm1obkhYR000U3NUZmZMSU9aM1Q2RkNRRGVSQ0Z3aWZhdjYyWW5NT21aYUlyQk16cjcvY2s4K29tY2lFU2lSVTF4OE9wRWxyMmE2U3NqcGI1VFZFUFJQSGdJTnVqZXBmOWZrWlJ4enJDRFFJYnYvc29sTERCUkVKdEFMVzFLMnJDSWFqQ2F3NkpVc3J4QlN0cXg1WEdtaVlESjVYaWgvbW1rQ1ptUjBFNHZBa2pONTBLSWJWcWYrZUdKaG1QQ01IeE8ycUtCRmRpM3JFdTVMbUZCdE9IU21rR3k2RG5uNVpFSkJtUGhzMTUwVExPaEl3YW9jVFR3Y0V3b0Fhd3BvNy9EQXNwcmxDUVZoNHJQTktnSEw2c0I0Y2NwWml6enhrRXdlQU9JRWl6clVCVXZZT1p3OEJXQTVGaWRZUEE4anhlYjJoSUl3OGRtZTUyY1hGRHFuLzVOdFM1aDRSQ1lSZ0dLTGp3dG1IbmhpWXhJQndEd2pBb2dBSW9BSUlBS0lBQ0tBQ0NBQ2lBQWlnQWdnQW9nQUlvQUlJQUtJQUNLQUNDQUNpQUFpZ0FnZ0FvZ0FJb0FJSUFLSUFDS0FDQ0FDaUFBaWdBZ2dBb2dBSW9BSUlBS0lBQ0tBQ0NBQ2lBQWlnQWhFSTFDdzZabDJzVnc1bWlON214SmJqWlNSSkFFQ3NERTFydE01enlBbHRna3lpRkUwRUlEVHpPSTZuVHRYVTJLcmtTRWtTWUFBM0pzWTErbmNvNVFTMndRWnhDZzZDTlFkSlFpcjVvdlAvY2c3Zi83eS9hcW05QytRclU3U1NCTWZnVVduZ0YrTWpsbjh5VHR0cVFrSDBiVHNiVXBzTlZKR2tnUUlGSG5wcmcyTFczeW13L1ZnYnhncHZFK0pyVWJLR1NUNTJRZkpGeitVUWJrVWtRNmRzbTByUVNIZTR2c2QwaCtFdlBjRXA4VFdrMFpPSG01bnNEM1d5N0s0Y05vdGRWcG5sdnk0VFVuUGRMS1RFbHVkcERORzgzcnkrWjk2OVljSkdkTG9YckRVdktJLzBCRmpscWxCVDRjMEpiWTZTV2VLWm9vOFJPV3BaZnhRNlJKODN1RCtVUXM3T1BpSzZOMmxVNktVNXRscVNaa2xvbHVjKzZkZzdLeFZoMTZVNkhCckhuVTM5TkwvRHBCZTB5Rk5pYTFPMHBtaWFmSE9kSVZlVVpsaDE0V0NCYmV0SitKdGhGM0VQWnk0eTdnYVp6czg0VXhSckpDZUk4OGx3cTZ1enBSd3FqQkxUbkZwSG05WmJHbFdHeW14VlNYUGdYOUJkTHZodWxvZHErdUZaWW1iZS9zOVBRbEFxY3M2bENteDFVazZRelRINURFdVRTdmo5NWJYbk1wZ1Z4Tzh1dVlWS2lteDFaUXlJMlRyL0V4cHk2b1QwVGhrUkRTZkdBdU9GdWhXV0pjMEc3aVUyUHFFei9oamhkQUxaNmlyd3QzVmppK2IvNFc1dDZ3cFh2T2Z0UWhUWVR2elZTZnRsU2UwWkRodm90dVBuQlMvc2N0VExoRjY0UXgxaDRSc09MNk0vZ2VGcGU1cFRmR1d0S1lWNFlJTnh0VXMyMlZlclM1a0UxS2JyNzVvaXI0MjlKRVBIRmloTGlockFud3haTXdXcEcvV0tHaU9mTk5ndThxaFhCTGdYZ3hpWWFrNlZ3M0IxUkkzT1VXaCtUbnVxMlc4UmJDc2x2UFZib1psemhkZWIvc0NRaDVUWUN1MFlGbFRFME1rU3l0WWFJRTlPR3ZRSkpwVmFGcXlEZVZiY3JSQXo0b01OMnBwVFN0YVZncHM4NnNGbWpOMlE4c3FQWUlWUnd0MGI4ZVpQZE1USlFXMnVkV0NXZDA1RlQxb1U2RnFPR3F3bzhuOFZrMDY4Mnh6cXdYTEYzRjUrWDg5M2RZc0tVYkd6YjJpVHhNbmFoU3RlYmE1MVlMcUJYUUxZSkdIYnZYT1NoR3MzTXdadG11WVo1dFhMUUFrdmhUMXZhVHlyZ0psdWgySE00eG1xZHVMRTBlRDFqamJ2R29CTE1jdGErQmxscVFCSmRxT3d4TG1pS2pUc3dycU16Yk9OcTlhMENEQ2pxUVAzc2lVVFNqUmt6aGNoTGwzSTA2azRiVEcyZVpVQzJaSnZ6d2NMZE1VRGRDQ2VMWDdPc1FBOTdSaFNVeXp6YWtXVk1tZkdBWldoMTBKQ25SVGgxRFN3SGlXdXBkbGdCbVBhYmI1MUlJWjQ3aHFsUTZzK3RPMDdFaDJMYVlGOUpwMW84NHcyM3hxUVRWZVY5MVlBZnlyM3oySXlldDVSd3MwamNQYXpBMnp6YVVXekZ4RTExQzdoRHlFL015QldHWUdENFBnQjhOc2M2a0YxZE8xWUhBeUdOcHdLb01qdzZLWlpadEhMWmdsbjJDWS9tSWVkRUZ2bjNGc0hUSExObzlhVU9OZHRFNGV0TUM4dVpkcGpGbTJPZFNDV2RFMUpMRy9vSXVJd00yOWJjTnBHMldiUXkybzhSVW5VNXJidnd6REg1Y2ROL2VLZlJSeG80ZlJHMldiUHkyWUZTc2s1K0tPM2NNQVRUbTg0L1FQRHd3blk1SnQvclNneHVjU2l4WGRwZjZHNFkvTGJ0M1JnaXhia1hPbkJUQ0RzRThkUUhzQjgwbHhOWURTYzNPdjZmYkxKTnZjYVVIZCtiTG9mOTFsblZwRjk2cWZ2dU1qVjc0Q3BDdjMyay85d1lZVDUyY2Y3SC9oZ3lKNjhZMy81ZkwvZU5nWitIdW8vMU5aa0FUL05oMlJ0NFBmSmc0MXlEWkVDMTU3Lytudk1QRmUyem45MjhSeStpSSt1LytIWlJiMHdqMzI2VGY1eTE5OHVQL0lML3NJM2NlQk5jaDhOVDdEOWNTbEc5bm5MT204Q1YrdVRhQ2VPVDJnSFA4ZDZkdUVVTldnRHRhNGdXTmFFRWp0VUFYODUrWmUwMVdYUWJiQld2QW1RbXkySlhpTzRtQ28vWjBIZUZtSERzNXNPT1U3am9zTlFqcHk2K0VnZ2dOYXNNNkt3dm5YSHFSUEhDTEt0ZEI2ckd5dGRKaWczeVYzV2RZNzVHYW9BQzFRcWNPVDV1YmVmaStjSk1rYmcyd0R0V0NHZkc0TnltZlhzcHBmN2xsdkp6dEpoQnlJMDNnSWRwZ0N6MW55ZU5tYXRxa1hOaHZlMWJPK0VUNURPS0FGaDRvV09KWHpRRHFKQWdxWHZ3V2NiMXEzdk5TRCtHQ1oyN0VLOWtjcHE2YVlSNXk5VE90Z2xtZ0FOU1VOYzNWSDZOMnc5d25EemJFTjFJSUdIWkhQUXU0djBTN05lMFJSSkJTV1IxdUJiMkdaMWl0ZFZyZVU2QUZnODJ6S0ZleGdZWG9ta2c3WWxUS2FOQUd4ZnhTMG9HZ2YwRGRGMnZWODNyRkxITHY3SVl0ZDl6UWxMM1gwbkNFMzl4cXFVNlhvNXRnR2FjRmNmNDJtWkpPRCtoNHRLVFByNXBadVdoWnN1N1lXYmpEdVlQVllzNXEveDdMVURPM29uYWNXd0FFUk54ZDU0OTJGeGNhdEF5WWNDSHFOZWVBZmFNUVI5L3VwQlVuUXJ6RDNsb05lSmc4enh6WklDNnJPaUx4QkhxSjd3dy9qTDYwSXpOaGhtMm5VWm11WHZZYUdlR2VCcjhFNUREMFk4RHkxd0FJdE9OeHlaSzhROGhxK1poUUVsVjg2ZEEyRUZ2aW9BYWdJQnhoUzE0NGdTZkxLR05zQUxTaHc0MXlOOUtuWnMybW9MbWdCd1BCZDNjZExIcjZsZG1QWHlmdDY2TjRDVVFEbjBTSkF1Yjc0RkMrTVkwSitxKzM0b1hXUWE0aGhQNGlpQlNvMVpDN0NRWDFLbldsanB6RzJBVnF3eUROZGRVYmt0aG56VElGdWthY3QyWjZERm9EN29saDdVUW85bHVSY3RjQW1wOUJxTWJjS2doNXd2MUo2SUwvVUFpLzFEaWNPK2VrQVAzQ2JJYStUQnB0aUc2QUYxV3VPVURWbmpOUlVjcDVVV29nM1Mrc0FPdGhhYzVqUVJrMllmZFpscUQrQmM5WUNXV2VEb0gwaGkrMGVQK2JWQXBWNlYxQUgvNVlndCtCRWhvT0o0b2VXR05mUjJRWm9nYjNwaU5Od09zZXZEMjIwWTBtOVNIdmNJTFhUOGJZc090cmQ0aHdPM2JyZ2hUdnVZeFk4L3VhOHRXQ2Jwd3RWdjV3RTdFQlBrVHVmRmlqVWU0SWsrSmVmVmlrWkJWUEZEalhGZGxBTFZzUkhBSlVBRSt1ZC9PdU5MYU1ud2lyOURxQzRCVnlRQVlsSmphY0VGQjFRRG1WRWRkNWFzTUZsQmkwUWpZUFZjcXNGbnhZbzFHMGVNZXluQy9rQ3R4UDJQbUY0bDNFZG1lMmdGaXlJdmxEQSthMVRMV2V0VndLWks5Y2dVc1BkVndZOUc0a3pIWmR4ZDQrdGRNa3Q2N3kxb01mRkFDMlF0WGU0RmlqVWJSNHg3T2Q1cDdneWFrVWUxQUwyMFVKbW9PRldQa29uZDZYazNkejZOckRvdUUwczRFejFncm1PYWp6c3FKdkF6bHNMaEVRZzNZbndoMnVCb0FEcXR2Q0gvTUtRaUxwK0wrUjl3bUJEYkFlMVlIN2JrUWpHeVFPYTIxQ0xLNTdnYjE5akpqbFIwVkFEekE3bm9JN0ZxTEZxMStWOHpsb2dHa05MU3d0VTZyWXJjN0N2eHJSQU5vakJSUEZEemJBZDFBSWhDVlRaOG5NUVlVM1p1Uk1oVUdmY0d1emU1cElJbjZwWUZYY29wZ1pUNCsyV29ELzNGa0UyVEdwTjFYSjdMZDUrUVNDMUs3dlh4MCtySFBpd3ZGU3huOHl3RGRjQ0FHTFBMMVJGZnIvdUc5cWZDM1FiTGczM3FZcFZkOGNGYXJBRktsRjJJNTV6WFJCWXJpMGpXbEMwR1VpeUwrVG1jU1NmR2JiaFdnQlY5clpmd01MWC9DSHd1WVk1NVpQbXNWVEZhcms5UWhpYzcwcStvQkxTUDA1MUFUK3Q4a2pKbkJGdmhjRS9JdHR3TFRoMDU5SWl4ZjF3aUJZOHVUWVFUVlVzWlVCZVVodUJKVS9YWTN6cUFvdXRqNkZ6dEdhZEViYmhXdER3ZkpSR1JGY1VDNHhHc25Lc3E0M0FzV3UxaHpUSFNBdkE3a0RTMkc5dmdtMjRGaWlqT2lNcUFFd1V4WUsxazY4SXRvcHhqaDd6cTNhZ3hra0xTakJRSEt3ZkJRaUpmMDJ3RGRVQzcvQXRzWXllaUlwaVFkKzJ6ZC9CbUZlT0grbUI5eWRLbkhIU0FzaXlxdUJLTGtmeW1tQWJxZ1dlNGR0SVlzcklxbUt0dXVZQ2FObWtuWTRlSHJ3bkk0eFhpd0FOMzZhU05WTmVFMnhEdFFENjZyTEtOaVN3cWxqckxpUXdSR2k3S1hoSEptTlVGMER1bFNyUHpmQ0lQaU5zUTdVQVJuVksyWXdvcWhOZHRRdlUzTWxrVUlndHlSOTZqUnZ5WWF6cUFzam1rWkl6VTE0amJFTzE0RmhXMlROYytPa0hublJMSzBrbXdQSzJKK0lwSjVwRG4zRU5ndC9WbysrZ2VhQS93bzFQWFZCUWxpbUkzQm40TmNNMlZBc09wWVgzK0lSSlcyemVhSTEyaGdnbzFyYkl1TEtBaDhQVEtkTjNpKzU4RTMwY0h5MjRidjY4T3dxUUdiYWhXZ0JmYUk4bUE1ZlpPaC93OVRNb0l2a3RPNi9pL2ErNHRUMk1DNVRsSm5UdXN1RE16YXg2RzgveDBZS1cyd1RHUXkyYTJnemJRUzBvM3NyU2RRZnhuUzBXME55R1JlblMwaE10Vy9EYnVsUXN1b05UakF0NE41VHZRL2VhQzhhbkxvQjF0MmtNRXcyeEhkU0NPbmtVQ2hFK1ZyNVllTHJmbzRVNmMwcTNFNHpVeTFXbURtQ1FlNDF5QmNkbkVaWWNrT3Jla2NuWTFBVTFkMHprWk52TWYwTnNCN1FBdW1mVTJBMWZLRjk0dCtpc05WbUNiM2RaaENYTGdtUnBXYXR1aDduazRNUFdJbEZ6UVZ0bFBpNWFZR1E4cHdMaitFMnhIZEFDS0JUYVM0Y3ZsSzgwcXJaWml0VmR1bmhVTk9Zc0tPWS9HQVRLQm1YZC9UUXFUanZSMm1UczVNakVZWDZ1V2dBV1hwRWx5UDZKOEhmY1lRdXZ0N2lrS3JXbzJVUWszeS9rZDljWFpPTFJGTnNCTGFnNnEwSnJOdi91eFI2VnpnRzE3b3JHUEVrV29KYVJkcWlhMjFlcU1PeW5IVWloSVlKMFhIZWVXZ0NtVFRsS1hWVmtoZUExTGhFRTczRnZHTFVydStJek01NVRHRHBlWTJ3SHRLREJLb0VDK1NYZUw3anVkQVdLdEpUc2tSUWF6QVZ0a1JIRlhMRE9XaUM2aXhFYzlCcDd6TVAvbmFjV2dKWks4MVhOTmZUUk0wT091RGdRTFBwNFBtcTVibDJWWHZyTmpPY2tPK0V4eG5aQUN5Q2p1OUFQUElQRnB6MUlyZGh4RUNoOG5tMGhPSUNncEE0K3BCMFIxeVpud3J2TXZJMWQ5cnhBb0JPcXVIUFRncW03UDJKRGNmZi84OTFyMXV2dWZnQzg1SW03NzdJS01yZ3Nnci82M3plc0VHcEZjSyszU2RRRlZONTNJendaWXp1Z0JTVUM1VzExMjFhTmZRRzM4WkVDbFJXR0pTT0liSzI3NWdKUU1kbkRtS09WenR4cGo3RmU5ZlUvejAwTG9KL0YzWVpWRWQ2YmRLakUzYVlidkVXWHhYSG5vUTVEQjdyYW9nb0pJMGtTYm83dGdCYk1rait5ckwrQVFwa2paNzNpczJUYmxlL1kvWURkUUgxZjFhM3RBVVhaUllEbDZlV3A1dE1PbjNXM0E4a0N6bEVMOXAvNjRxZXZQTHdQMHhpVi92N1ZUMy82NnI1TnRVQUVneGJRNEN0WDk2SFpXSkhCSHVvd0xHcHVYemlNSkVtNE9iWURXZ0FuaS9RNzVOc2cxZTNrMUNhL3I0aFhIVTJqSzY2MUFUNHgyVGhZMzRQemJjNTZUam8xUlR0b3lMbHBnWk44T3Y5QjU2TzdEY21TTmNoMlVBdXN2M3J3Rk03ekFmZHUrd25IdzZWc1NVc1BENGozTTdlL0xTTjg0SEhwdGF4bjdhOXU4TWVtTDRteDBBSm9DbmVWN0pyeUdtUWJvQVZoVWtKanZoMzJ6bFM0TGJ2akRzZHgwSUtpN2V2eW1nSExKTnNZV2dCam96VXpHUWpsQWkzRnB1ZmxPR2pCVWpxemlTYlp4dENDWmRxWlQ5ZkJSbWF2b28yREZqUXpQa3lFSW8yaEJSWGFmMS81YkpwNmNJbmFFYWMvNlNZeEJsb0E0em5BemJnenlqYUdGblJwejQxT0txWG5tQVZwNFFkdUFtT2dCVENlMjNJelpNeG5sSzIrRm9EaGZNZXkxdHZHOGhIQWlFMVhyWjY0Yi9LdkJUQ0hsc1l3MFN4YmZTMkE0V2taaklxYmJoR1o5MVZvcVZlT1hNYjUxd0tENHprWEZ2Z2FqWTQrOWJVQWprU0dhUVg0UzlGVnFkR29zZUdta0hzdG9PTzVucHNmVXo3RGJQVzFZSmJPL1MxSTg3K3AvSGo0Vk9pc3ZxcG91ZGNDR005OXlaUEY4SWZpYjRhLzg3OHh6RlpmQzZib1FKR3ZSUFVMWmVwNUZlcUNPZlVjbmR4clFZeGhZcHdiZ0F5ejFkY0NxOW0zNXRPbzNSUVZtb0VGVHZTa1hPbnlyZ1Z4eG5QSCt2T09wdG5HMElMcjVGUGtNN0o4MHZIVXlNZjZhd3JyN0doQjhjL3Z0L3ZPSFNyemU0cUUwZDVxakdGaXZSM05TM2xybW0wTUxiRGV1Lzl4UlpKVXZJVjcreDlWR1dkR0MvNWZxSVBCOWJkQXVvYTJGc0I0N2t6TlRwUy9vRzlXTU00MmpoWkU1U0dsZDFuUmdqZUJBdnp2Zi9iY3o3VDZaVmg0c2EyYjI1SzdUbkZvbENYU0cwckRDWXl6UlMzUWdmNWZFUEpZbVJKT3RXN0NHdHdOblRoQUUyczgxOUNlcFRIUEZyVkFvMFMvVDhpWE9ka2MrYnIrdWp0WWI2czdUSVIxdDlxekRlYlpvaFlNMTRKcDIxMGxCY3N4MlpycDRiR0Fvc3ZNclZxa2NJUFVpUjVoR214WCtWVHVrbmNmZ0s1QWFkT0pEUkFkN1E4bEJZbHE1SFJOc29XOWRicmI5R0JCaHJiWXNONTlSNllSN1VtQnJlaVRMTkJKZ3V5NURsaVVxV3NxODR4T3lQbjkvNjdIWkE4cnJuVEg5VENlMjlZVk0wYTFrUUxiNlc4NmNrNzlqYTY4NTByM3JrMG51YmR1bld1eW5zUmEzdEZlVjdmcWpqT2Urd2xuUjVnbjNaQ0hsTmlHcEliQkRnTFFCT3lxV0J6S1RXcHFhSUEveG5nT0tubXhMVFNBa1Rjb0piYmVSUERKaDBDWDlIdHEwTEZtTlYrRUV5QThFVlVtWGovYzVhcHUwUEMrOUQybHhOYVhDajU2RVFDVHZiZFBzcXhwTHRBZnp6RWw4Rlk0WGhuVXA1VFlxa21nZndDQmluOG1ZRWx6bTE3WDNaQTN3TlFUOFBjMjFBUyt2ZG9lQXM5RE54MjJualR3d1kvQXdHYUNSWHJJeDNBSFRiM1dXb3ppdTVrTzBDVThPaTRsdGpwSlR6QU5vTzRiR0M3cG1RdjB4bk9GWjJpWGdEck54WWtwc1ozZ0V0YkordnJBZk5DeVR5dUN1ZWlNNS83dVorNXhOSUQrOTNZK2dwbXl3d09HVGxJbVlCdVdISVk3Q0RRSEd1eVpiUjFzYmlIazBSOExjN2YrNWMvOTZ1VnYyYTRLZ0srdHc5VktpYTFXMnBOTEJKWkN6UWJiaXhHTTUySTZMYk5ZU215OXN1T1RId0VZSitwMUEzd1JZVHdYMC9WOEhBSWZVMklibUJZR1NnVGdVRE85Qmx2R2NEemRtRHJnTlZMN21MbVBLYkYxRTBCZkVBTFFPYndXRkQ0a2pGcUU0em10TG1kS2JJZGtCbC9YZkpNSW1vZ2N4bE1Cb05iU3RaVFlhbVpxY3NtNmZzdWhGaFQwTE1TWWJsdURjVXBzTlZLZWNKS1dycjNXZzFQQmpxa0QvbU1iUE56a1EwcHNKWC8waENBQUE3NWV5Q3NNbmhnRTRLT2VtTHhpUnNNUTZBd1lqZDVSRHFQRjhIRkZvRFdnQmEyTmNjMHI1aXNNZ2E2L1JlQVgrNFRSWS9nNElsRHphOEc4NWd6d09JSXhzWGtxK2Nkd3BWUlA5NXBZbkxPZGNUZ3p4RHZaQjNlSW9aczBCT0FZemowMXovUU9NWFFUaDBESE82ZDRtR2lHY2VKUUc3Y01Weng3VTZmSjVyaGxFUE9qZ1FBc00xRTZCbFd0WmNVYWJKRWtYd2gwbGExajM4bm14dTU4QVpwTGFlR3lxQjB1K0l5ZDZsSGd1WVJuVW9TdWtmNHZzN3orZlNmUkVzUkp3V204OHpuVkpPUnZmdXE1bi94ZnlObmFlT2NVY3hlQndCUk1KbEQzcDcwSUludzE5Z2o4Ni8vVDdqL3liOGMrbTVoQlJBQVJRQVFRQVVRQUVVQUVFSUgwRUNoKy9mSzNIajVJa1g5NnJKR3pNUVJnYVlKbkRzSVlZODdvdGlNZnh5dG96dkFoa29ISCtRZEJDOG9hZ2hRVExXaWQ4ZHdqUVpPcGFPMTExQkFJU1V3aUFMV0JEcnQvbzg1YUJrUjQ0YzZIeVpNZllpL3VjVjgzQnM3Wm5oN0NSOFI5NFk3N3JueEZQT0J2Mmdqb1hVbjhiSFM3SVU2LytsT1FkdDQ5V092U1FGVUFsWUhlUEFmc3QxTG1TZE1HWWVMNUh3OEgrN21mL3UzbzNnT2R4WGo4MTk3MjZ2ZVJSeTJyN2haelExbjBOTlg2Qk1ONlJtOE56RDEyd2tNWkpyNUFFd0Z3NkYydEZzQURwcTNKSTFGMVFhRkoraDlrRWQ5TUR1YmM0OVptMVFJdmlUTXdHcG85ZzQ3dVVjNEJJbU5RVEFRYVE4Ryt0UC9JdjUrSzBJSWlITCs3eVZPdDM2eTUvQTdWaTFVYTlJNUQ2cGEwZXFPV1plc2V0T3F3eGYraklORFJBanRLQzI1VHp0YUhHeFRrZXVpaS9iUWlXRk9jcnptbGQxSWFuSU93cFVSSGI1b0lBTmpiR3Z3anRBQUtYbG5kQkQwRXdlK1MyaUJZRmJrYXFxSGVTQnFhOW9yZUNEWTBQcjZJZ1FBY2ZMbWhRUjZ1QmNXbXFPb1ptNUxMNzlDekxhTHdOWkhNTWIvNVJqd0gvOEtLMnVBWEdHb2VBVGlMU29kcHVCYkF1WGFxZlJDNmtvS2ZmVlA0dkw5eldtM1Fra2U1dkJ6d3lUQUNpNTZ0REtITXc3WEFXeFZZSzVMZlRGajdYeHc2S3FGaUhDYzd3ekUwQi9naUFvRlZQYkJEdFFDK2ZiVVBhQlVsdjZYUTNsMVhIVHVFeVZaeFI1eGhKQmh1Q2dGTnNFTzFvT0h2eE5uQ0hIQkllaUZDVm5RNkJuVjN4Qm5DQm9PTklhQUpkcGdXUU9mUzErUHZuSERaV3FGZi9MSWNMa1Jrb3lWSG5CRkUrTW9NQXBwZ2gya0JITDdiOWdyUzJuT2VpOEkrNEgxTm4rWjFqczkwUjV5REREREVNQUthWUlkcFFkMGRHSExCT3R1T1oxYmNOVG9vOElwR2s2ODVnaDFramlIeEVkQUZPMFFMSU5pZFFYUlN0N241WVZHdEpLWWZlSExMRmE2b2NlZUs1Z2pXWllxKzVBZ0EyRDBuOWdmQTl1dDMvUVBCT1VRTDRCcEh2MUhnRjNpVVZhWHhMelp2dEU3WEJDL0xhZzIvemtGekJPdnlSRjl5QkJhSk1QQjEvQ3BBbjNjRjV4QXRLSVdma0YxUkJvclh6NnhGdGJQWEVLb24yQS8rYW81Z0J5TmlTSHdFVm1YbC9KNnJnKzRMdkhhM3JCQXRhSVIzSzJxS1pSck9XWnBYS3czMVhZak1taVBZa05nWUhBdUJkYlZ3SW1LR2FJSHR0eGE0TEpxdVVZQ2VzN1FnclVsQWNzaG5uQ0phb1RwNXhlV0Z2blFScUdtQ0hhd0ZFQnJhd25ma2ZJSzFCQWZ2TGN0S0J6SlU0bE1QRWExUVMrMWNwb3NCY205cWdoMnNCVENwSEdvYWtoME95NnJ1MG9KWHp0bFo1WjJFaUZiSVBaWURDeWwxQkhUQkR0WUNtRVR3V1E2bHdFVkZDem9Ic0JwUk5SK3NEalViUVhvUUNkMjVJS0FOZHJBV3dLeXltRFh3aXp2bEdoS0t0Tlh3ckI5YkhUcEhBTFZNejg4U24xTkNRQnZzWUMyQXZReGhmYmdwdDYwb2ZKNWR0M3JnNW1FNU5KcWdXVkNxRWhHR3Z5a2hzQkRldS9PbUdLd0ZNSXR3NHFXVFQ5Tml5YkVUb2l3K2dZQ2xvVnJnam1BbFIvU2toY0N5dDZ6Q2t3bldBcWdMcm5ualRIK1NQNjk0T1I5N0hoZlZUb0tYQVgvU0hjRUdSc2JBZUFpc3F6MzNxS2pCV2dEOUFwOFdMSXArZ3E4dXFIbzZFTVByQXQwUmJKVE0rRTRUZ2FyN1VUNDdhRHE4T3N4MkNQVzhyMFVvQ2EyWWR2c0ZWSmFXUjEyVy9kRUd4RzE2NkFkZVk0QkpCTG9VN0hlVUtjc0lDdzY4RGE0TG9IUHAwNExHRHVVRlR1a2R3aFBjQjc1TlE3a2JyZ1cyWjBtcmlJZS9xU0RBd0c2V0tlOUFhKzRtZlVOZHNCWkE0WHJ2NHloSXMzSFJIU2xDZEppNlhHTjhuSDlEN1FXUTNLWkNqOTQwRVlCU0JMQmRVMjk0V3NGYUFCV0kxMnEwNE81VTlRejFmQnVqVjduRk1yUVZnaHNmVkswSmx3dmZqSTRBckRFcFc5Tm5Hb3hDdEtEcStlTEJWdHlXdkpSNUJOaXVUaWV0VnVRV3BxSHpDSmZvQ0ZhT055UlA5S1NCQUh4eVBXdGVkT3VqVWdCOTJRcDREMFBGc2hLOG9qdzFWZU1mNjMvUVNTWEhpYlVIb2EwUUc4RXVLUHZlUlV6OE5ZOEFsSzFsclY3VFlBejl3S01BTW1Dd3B3UlhsQm1qdXFJUnNCbHl4N0xXMjRLMHFxdzlFR0dlWHpiM3RIcmlDY09IdEJDZ2RVRjlheGozZjNqdWpiREs5T3pQM3ZBUEE1UU50V1BnT2FCQ2ZPODBpclB6dExzcG9qZlVla0lFcXI4VnVuMnBjcVFHb1Q4MUJLcGthd1dXZ0VRNytPQ0ZHMUFZc0JqSXNHSkRYWU40ckZRZWM3U1paNU5LVGtxZDBGVUpYSklxTlRFM05xTGx3cmVHRUpnbEx6Y0hEcUR5ODU0bS9mMnJYN3h5ZGQ5MlMxelNkTjNWSTdlZnJzbGdDeFlhdHVYVExPMUVMcmpOaFJ0SGtuZzlGV3FIR0tZcTNpajRsQnlCMTNVZTd5V1BEVEdody9CbHhxSDRmbzloQ0Y3QTU4d2RNeUhWOXNUanRNZWNMRUxWMzFXSVBPY2RoS3F2MFo4MUJONEVQWVpmZWNPci9yeEYvdG9qV2tHZG9tajJyZm5Ubm5nL2ZHL1NESFEzRHR1Q0huK3pqOEJiblU1RC85ZDlvclplZGdPdWswK1J6OGhIalgyS05mS3h2dHEreUxqb3lTZ0MwM2MrU0o3Nlp0a3ZYVlVkQ0x4My8rUHUrL1hoaHNIQ3ZmMlB1aEhRbDFzRWxnUDZrazVtR2tvdGtkdnNvZUJhQ013cWd3UlBoT0xRenFHSEhCOXlqWUN0bWcrVW5NeDY3STNLQy9TT0lRTGVNODdjREM2VHN2dUF2akZIWUlGT1d3ZTQra3NCZ1JnMHBnZ1V2ZWRlaVZ3V3d2b0xnZ0IveHdxQmF1REtoUVZzRU1hcWxJZGxaaTZ3U2FpSGRCcUhjY1AzT1VXZ0c3Qk9SUGV5bEp4bUdjVWVRR0Fod0FxODdpNU5IS0RIZ0xGRW9Ec3diVDJsSEhjMGxsbkdUQTBnTUR0UUdid0Y1NHNIVUJyN2dNTWpYeGF2YlBnQzhISDhFU2oyZkhuMFAvdGU0eU1pZ0FnZ0FvZ0FJb0FJSUFLSUFDS0FDQ0FDaUFBaWdBZ2dBb2dBSW9BSUlBS0lBQ0tBQ0NBQ2lBQWlnQWdnQW9nQUlvQUlJQUtJQUNLQUNDQUNpQUFpZ0FnZ0FvZ0FJb0FJSUFLSUFDS0FDQ0FDaUFBaWdBZ2dBb2dBSW9BSUlBS0lBQ0tBQ0NBQ2lBQWlnQWdnQW9nQUlvQUlJQUtJQUNLQUNDQUNpQUFpZ0FnZ0FvZ0FJb0FJSUFLSUFDS0FDSXd0QXErNTR5TlhIaHJiM0dIR3RCQW8wS3RTQSs0MTBJcU1SR09DUVBGK205QWJ6OUZOTmdKRmdoY2VUcllHME55REZtd2pDcE9Pd0RRaGVJbkJwQ3VCTlVmSXhHT0FBQ3lTR3dqQ3hDT3dTdkNhczRsWEFxdEMvZ2xCbUhnRTZ1U1ZpY2NBQVdqaWRkaW9CQmJCaXk5UkM2WUlPVUFVSmgyQldVSjZrNDRCNW4rQm5ESVEzdFg1QXdSalloRllKUy9SdkwrWmZNSGVtMWdRSmo3ajYrUW1ZRERiMzdKS2VEUDJ4UGJQVHBrQUFDQUFTVVJCVkdwRGpaa0xtdCtHK1FTMEpFK3NGblRKTmN2NkhsUURoN3lETUxGSVRITEdiWEprRlRvd3Q5d2xMMDh5RGhPZGQxaDN1R205aGM0a05IRDU0Y1Jxd2d3aGE5UDlNdVQvdTZlNDJHUlMxZUFTNlZ2VnowNXE3akhmRGdMTDVPejdML2NRamNsR29FUk9jZkhwWktzQTVMNUt5T2x2bENjZWhna0hvRUgzSnZYdm1uQVVKajM3SGJMN0w1dTR4R0N5MVFDMnBHeFpSVFFZVGJZV3JCQlN0cXg1WEdreTBXb0E1VS96VDhDTWpHNWlFVmh5Smc5YWRNUHExQjlQTEF3VG52Rmp3aFlWdE1pdVpWM0NmUWtUcWcySHpoU1NUZGNoTDU5TUtBZ1RuKzI2YzRJRkhTbFlsYU9KaDJOQ0FXQk5BZTBkSGxoV3N6eWhJRXg4dGxrbFlGa2RHQzlPT1d1Ukp4NlN5UU5BbkdCUmg3cGdDVHVIazZjQUxNZmlCSXZuWWFUWTNKNVFFQ1krMi9QODdJSkM1L1Ivc20wSkU0L0lKQUpRYlBGeHdjd0RUMnhNSWdDWVowUUFFVUFFRUFGRUFCRkFCQkFCUkFBUlFBUVFBVVFBRVVBRUVBRkVBQkZBQkJBQlJBQVJRQVFRQVVRQUVVQUVFQUZFQUJGQUJCQUJSQUFSUUFRUUFVUUFFVUFFRUFGRUFCRkFCQkFCUkFBUlFBUVFnV2dFQ2pZOTB5NldLMGR6Wkc5VFlxdVJNcElrUUFBMnBzWjFPdWNacE1RMlFRWXhpZ1lDY0pwWlhLZHo1MnBLYkRVeWhDUUpFSUI3RStNNm5YdVVVbUtiSUlNWVJRZUJ1cU1FWWRWODhia2ZlZWZQWDc1ZjFaVCtCYkxWU1JwcDRpT3c2QlR3aTlFeGl6OTVweTAxNFNDYWxyMU5pYTFHeWhraytka0h5UmMvbEVHNVhKR0t2SFRYM0tCZ1gvR1pEdGVEdldBQ1QyaEtiRDFwNU9YaGRvYmJZNzBzeTN2b2xHMTd1SXpGOXp1a1B4aE9TdTllWTg0MFc1MmtNMGJ6ZXZMNW4zcjFod2taVXQxZXJOUncyaTExV21lVy9MaE5TYzkwQkU2SnJVN1MyYUtaSWc5UmdXb1pQMDZZVi9RSE91RE5NalhvNlpDbXhGWW42VXpSM09MY1BBU2pKcTJ2NTZKa0w4SG5EZTRmdGRLSGc2K0kzbDA2SlVwcG5xMldsRmtpYXZGdVZJVmVUcGhkQjdmbVVhZDVrZTUzZ1BTYVRtWlNZcXVUZEpab1ZralBFZWNTWVpjV1owazJqeXhkcWdTYVg3aGwzVWJZUmR3ZURvRVBYY1pWcitLSXdUWXdyZXdHTG9nT0YxeFVxbU52dTdDY0xEbkZwWG04WmJHbFdXMmt4UGJDWUVxVzhERjVqRWRzWmZ2R2FtN3U3ZmYwOGdsVlcxbUhNaVcyT2tsbmlHYWRueVpzV1hVaUdvY01pYWVJVW5NcWcxMGxLTXBiMTd4Q0pTVzJVYUpsNzEyRjBLdEdxS3ZDcmNXT0w1di9GeHd0MEcyMkxtbDJjMUpoTy9OVkI4T1ZKektKNWUxSGpsamYyT1hpbFFpOWFvUzZRMEkySEY4Mi93dHpiMWxUdk9ZL2F4R213bmFaVjZzTDJZVFU1dlB1VGRITGd0N1JnWU1XMUFWbExkd3VpZ2lxTGVxZTFreC9TV3RhRVM3WVlGek5zbDNsVUM0SmNEVmxQaWN5NTVJWnVGVGdKayt3MFB3Yzk5VXkzaUpZekJha2I5d3FhTm8vMG1BcnRHQlpVNFp6S24yUmpOQUNlM0RXb0FuMzJHZmJ0Wnl2ZGxOVHlucGJqekFGdHZuVkFzMjVHajFrVTZFcU9WcWdaMFdHRzdXMHBoVXRLd1cydWRXQ1dWMXJlaW9Gck1WMHhkRUMzZHR4WnMrMHVGb3BzTTJ0Rml3YnZyYjZ2NTV1NnhWQ0RLcUdvd1k3bWxGdTFhUXp6emEzV2xBMTJ5MkFtWHZkYjFhenJJQ01tM3RGejFZL1lqU2xlYlo1MVFLWVJ2aFNORmJ4M2xiZ3M5Mk9GMlU0TlFqSm5HSHJsbm0yZWRVQ1dJaFpIbDRNK2hRTktLNjJQcmttSmRnMHFOdlRKTmNsTTg0MnIxclFJTUtPcEF0ZE5GMFRDdXNrbWlUQlc1Z2pvazdQS3FqUDN6amJuR3JCTE9tWDlWSFRvR3hBWVpuK1pDMUxtSHMzTkNTSVFXS2NiVTYxb0VyK0pBWnFHcVFsMElKTkRicVlKT3ZBRnB5dUZWbVh1Mm0yK2RTQ0dmS3lMbUNhZExDVVMzTzRyc25RSVFPckJuV21wVFhOTnA5YVVEWGZuLzlYdjNzUXEzdzFpVnRNQytnMTYwYWRZYmE1MUlJWncxMURvd1hrWmZhOG93V2F4bUZ2M0lnbncyeHpxUVhWMDdVSWhETDFpcDg1WU5vaVpaaHRIclZnbG55Q2xmUXY1a0VYR2s1bGNHUllOODJ5emFNVzFIZy9ycE1ITGREYlp4eGJSOHl5emFFV3pJcXVJWW1OM1FWRU1HL3VaWmt3eXphSFdsRGpLMDZtTkRmK1hFRFJxMGx5YzI5YkRUUGdOOG8yZjFvd0sxWkl6cVV4d0RkUVBqNFczTndyZHRQNDNpWitOTW8yZjFwUTQzT0p4WXJ1SXUvRVNKdUoySEg2aHdkbXVFa3VKdG5tVGd0Z0JtR2ZPb0RXN0h5U2hOZTBaOTNSZ2l4YmtYT25CWFVIVS9wZmQwSGZxMzc2am85YytRb1U3c3E5OWxOL3NPR1U4czgrMlAvQ0IwV0JGOS80WHk3L2o0ZWQwWnlIK2orVkJVbnlYMjd1TmQyTE1jazJSQXRlZS8vcDc3Qjh2N1p6K3JmSkFmREdmSGIvRDhzczVJVjc3Tk52OG5lLytIRC9rVi8yMGlsUEEydVErVHBzcGdvbkNtR0UxMW1uZDlPeTRMUUlxRUpPRHlqdHZ5TjlteENxR3RUQjhqVndUQXNDcVIycXBQK2JqRHZaVGhvL0pKNUJ0c0ZhOENaQ2JMWWxlSTZDWmFqOW5ZY3lZQjA2MksxL3luY2NGeHVFZE9UV3c4SHNEbWpCdW9Nbys5OGVwQThLRWVWYWFEMVd0bFk2VElidmtyc3M2eDF5bjFPQUZxalVRVnhqaEhGenIra0d6Q0RiUUMyWUlaOWJnL0xadGF6bWwzdlcyOGxPakN5SGt6WWVnaDJtd0hPV1BGNjJwbTNxaGMyR2QvV3NiNFRQdVExb3dhR2lCVTROSHA0Z2YxTzQvQzJJZE5PNjVhVWVoSUM1WmNjcTJCK2xMNXRpSG5IMk12MndHTDhBYWtvNml1UG0zbjV2RkNhRGNRMnlEZFNDQmgyUnp3SkVsMmhqOWg1UkZJT0N4QWxaQVJTV2FiM1NaWFZMaVI3OU5NOG0yOEFDRXFabkl1bUFYU2x4MHY1UjBJS2lmVUNqRkdtdjhubkg1SERzYm5Vc2R0MkRrcnpVQmlhQzZvN3E3dEwwRFRwemJJTzBZSzYvUm1XMXlVRjlqNWFVbVJWVFN6Y3RDemJjV2dzM0dIY1k3NjVaemQ5am9EUkRPM3FHdEFCMi9kOWM1RFZ5RnhZYnR3NVl1aURETmVhQmY2QVJSOXp2cHhZa2lYKzV1ZGRReXlyRk1NYzJTQXVxem9pOFFSNmllOE1QRGEyL09Hd3pqZHBzN2JKc1FHdTlzOEJYWHh5R0hnbG5TQXNzMElMRExRZStDaUd2NFFzQlFRYjVwVVBYUUdpQmp4b3dHTkVKYzI5NVJENis2T2JZQm1oQmdSdm5hcVJQRFY1TlEzVkJDMG9CUHI3N2VNbkRCOWR1N0RyNVdnL2RXeUJLYWNRV0FjcjF4YWM0aHZEUi8xYmI4VVBySUJlR3dpSi9SUXRVYXBCN1ZBZGZFblh0VWZuNDRodGpHNkFGaXh5WnFqTWl0ODJZWndxa3g3cG1ZbzBubE1DTFl0YTlGSG9zaVNrdHNNa3BORWpNclVKeEhIQy9VczFCOVNxMXdFdTl3NGxIK0lGV2xUclRKbTlqYkFPMG9Ick55Vy9OR1VnMUZYaEdBR0tXMWdGMFJMYm1NS0hWbVREN3JNdFFmd0xtdEVCK2lDQkRYeVJqdTJkS2ViVkFwZDRWMUNQOGRpQzM0RFpIWUJFVTFSVGJBQzJ3dWF3TnB3ZjkrdEJHTzBpdTBMQkYyaTB2dVFmWDBuSE9GcWMrZE91Q0YrNjRqNW41K0J1RFdyRE5XVUxWTDJkMk90QlQ1TTZuQlFyMW5pQVo0UmN5VHAxUSt4RTRlYUtXR05mUjJRNXF3WXI0VXByUW9hZnVuZnpyOWFRZisyR1ZJZ0RGTFRDRlJiK3lCR284SmFDZzJxMzBwUTFxd1FZWEdiUkFOQTVXeTYwV2ZGcWdVTGQ1eEZGKytHbVZNc2VqOEZMaW1tSTdxQVVMb3NNVWNITG5WTXRaNjZVSW91dXRYQVBLaHJ1dkRObzBXUmgwOE1iZFBiYlNiN2NzZzFyUTR5bUFGc2hQTWx3TEZPbzJqempTVHhlMEc5ek9TRXdHSTNjWjE1SFpEbW9CKzJnaFBXaTRsWS9TRWFDVXZJTlQzd1lXSGJjZGhzS2dlc0ZjUnpVZWR0U2RZZ2ExUUNRR0NaOElmN2dXQ0FxZ2Jndi9LTDhHemIycUdJYllEbXJCL0xhVERBeW1CeXpmRGJXNFZHbUcrOSsreHV4Mm9xS2hWaHJ4WWFnRE5tcXMyblc1bWRNQzBjN1I3ZVREdFVDbGJydmlKUGZCd0ppNmZpODVpNkNZaHRnT2FvRklES3BzaVpZSWF4TEg5Q3FlNlcvaDFtRDNOcFhJOGF1S1ZYSEhhMm93dGZCdXVUSE5hWUZzYzlSS3FPVjJTTHo5Z2tCcVY2d0V2aHJvQUxpOUJGR2pvdFFZMTFIWmhtc0JvRFVnY2tWK3Y2NWt0RDhYNkRaY0d1NVRGYXZ1amd2VVlIcGVTOW1OT0Q1YXdFK3JIS2hlM2J3bThwbGhHNjRGVUdWdit3VXJmTTBmQWgyNE1LZDgwanlXcWxndHQwY0lJL2hkeVJkVVF2cE45ZzREdis2V20xamFkVUhSWmpqSkhyR1N5Vkc4WnRpR2E4R2hPK0VXS2VhSFE3VGd5YldCYUtwaUthUDJrdG9JTEhtNkh1TlRGL0RUS284R1FCa3hvTUxnSDVGdHVCWTAzTzlrUkVGbGRFV3h3R2drUDR1NjJnZ2N1Nlo5aURkR1dzQldTZEdaZXJQT0NOdHdMVkJHZGFia1ZoUUxWczI5SXRncUZqeDZ3S3ZhZEk2UkZvQ0ppcGcrZFlFaWFJSnRxQlo0aDIraXdFYjdWUlFMZWpWdHpneEdPM0w4U0ErOFAxRVNHU2N0S01GQWNiQ1ZWREtiekd1Q2JhZ1dlSVp2eWVUengxSVZhOVUxRjBDZEpvMTVWTFgzbEhqanBBV2crR28xcCtSeUpLOEp0cUZhQUgxMVdXV1BKS1ViV1ZXc2RYZUNEWVlJYlpmSU96SVpKeTJBN3MrbW0wOWpQaE5zUTdVQVJuVnRZNUk2akZTN1FNMmRUQWFGMkpJcFFhOXhRejZNVmU4UXZnR2w0VlB5T0pyWENOdFFMVGlXVmZiTWtTUG45QU5QdXFXVlJIUVlrdStKZU1xSjVnMUhJZDdWbysrZ2VSQWs5SGVNNmdKUWRnNmttc0dSL1ViWWhtckJvYlR3SHA4d1VZdk5HNjNSemhBQnhkb1d1VllXM3ZDbEhwMHlmYmZvempmUngvSFJnb0t5b29YbXpKQXp3elpVQytBTDdUbVMxcHdQK1BvWkZKSDhscE5rb3VMVzlqQXVFRE1TMEFiUXVjdUNNNEd6NnEwMngwY0xycHMvNzQ2V2dSbTJnMXBRdkpXVnNEdUk3Mnl4Z09ZMkxFcVhsaDRXRlBOZlhTb1diSGFRNHdMZURlWDcwTDNtZ2pHcUMxcHVSeWdtYkpIa1p0Z09ha0dkUEFycHdzZktGd3RQOTN0VWpwbFR1cDFncFA2Tk1uVUF3NXRybENzNFBvdXc1SXlpNnQ2UnlkalVCYkQ2T28xaG9pRzJBMW9BM1ROcTVvUXZsSy9PVzNUV21pekJtSDVaaExIaWkvMVBzclNzVmJlclZISUdVR3d0RWpVWHRGVytZNk1GdFhTR2lZYllEbWdCRkFydHBjTVh5bGNhVloxaXFlN1N4YU9pTVZkTFN0Y1BIUURab0t5N29GU2NkcUsxeWZqSWtZbkQxWlFXZ05sT2lBazVPeEgrampzaTRWVVNGMEtsRnBXV2lKVGsxOGg0YmpCaFUyd0h0S0RxckFxdDJmeTdGM3RVT2dmVXVxc1krUVpsR2hJQ3RZeTBRNEVPcjNIeUNpdWdhUWQzYUlnZ0hkY1owZ0t3V3NvQktGUkRVZ3dJRm1KQThCNVBONHphRlN1MmIxMmRQSThkT3pTQ0tiWURXdEJnbFVDQi9CTHZGMXgzdWdKRldrbzIyUTBWYVBnTE1CZTBCWlZpTGxobkxSRGR4UWdPZW8wOTV1SC9ER2tCS0tDMFROVmM2dzA5Q09LSXB3VEJvdUgyVWN0MTY2cGc4ZnhteG5NRGFScGpPNkFGZ01ZdTlBUFBZUEZwRDVJdGRoeVlDcCszTEtqU0R5QW9xWU92YlVmRXRjbVo4QzR6YjJPWFBTOFE2SVFxem9RV1ROMzlFUnVLdS8rZjcxNnpYbmYzQStBbFQ5eDlsMVdRd1dVUi9OWC92bUdGVUNzeUpmQ2FHYzhOSkd5TTdZQVdsQWlVdDlWdFd6WDJtZHpHUndwVUF1aVFEZ2dTSXdDcXJ3MU9EaW9tZXhoenROS1pPKzJ4VjZ1Ky9xY0pMWURHazdzTnF5SzhOK2tvaUx0Tk4zaEwzRkFHcnp6VU1mSVpRTm9rcEJ3UVBHcVFNYllEV2pCTC9zaXkvZ0lLWlk2YzlZclBrbTFYMUdQM0EzWUQ5WDFWdDdhSGdwRnRNeXhQTDA4MW4zYjRyTHNkU0JaZ1JndjJuL3JpcDY4OHZFL0x0YjkvOWRPZnZycHZVeTBRd2FBRk5QaksxWDFvTmxaa3NJZGFQNXNCbEREZ0VxMU53TnZFUWViWURtZ0JuQ3pTNzVCdmcyaTNrMU9iL0w0aVkzVzB2RlJjYXdOOGg3SnhzTDRINTl1YzlaeDBhb3AyMEJBVFd1Qnd2c2ovTlhkRVpGSU1jMndIdGNENnF3ZFA0ZEFmY08rMm4zQThYUFNXdFBUd2dIZy9jL3ZiTXNJSEhwZGV5M3JXL3Fwb0twcStKTVpDQzZEbU05RERWQUJ6dkFiWkJtakJRSEk4QUJyejdiQjNwc0p0MldkM09JNkZGa0NIYU5jVVFBb2ZnMnhqYUFFTW9OWVVJZEx3UWt1eDZlRTdEbHBRdEgwREgwOE9FeitZWkJ0REM1WnBaejVkQjN0d3ZZbzJEbHF3bE01c29rbTJNYlNnUXZ2dks1OU5Vdzh1a1Q2WUpUN3BKakVPV21Cc1BPZkNRbjBtMmNiUWdpN3R1ZEZKcGZRY3N5QXQvTUJOWUF5MEFNWno4UFVZZDBiWjZtc0JXTmQzTEd1OWJUdy9Da00yWGJWNjRvYU1nUmJBZUc3THpaQXhuMUcyK2xvQUE1TXlHQlUzamVVamdGR0ZsbnJseUgyVGZ5MEFzM3NhdzBTemJQVzFBSTVFaG1rRitFdlJWYW5ScUxIaHBwQi9MVEE0bm5OaGdUclo2T2hUWHd0bTZkemZnalQvcXlJWjgxZm8xTCtxYUxuWEFqcWU2eG5EUnpJeXpGWmZDNmJvUUpHdlJKWFNHUGFzUWwwd3A1NmprM3N0Z1BIY2x6UkJLdjZtSmlHUUdXYXJyd1ZXczIvTnA2SFhTdDVuWUlFVFBTbFh1dHhyUVl6eFhKeDdvQXl6amFFRjE4bW55R2RrK2FUanFaR1A5ZGNVMW5uWGdqamp1V1A5ZVVmVGJHTm9nZlhlL1k4ckJaU0t0M0J2LzZNcTQ3eHJRVFhHTUxIZVZuTWU2VGZOTm80V1JBcVd6c3VjYXdHTTU4NTBnU25vbXhXTXMwVXQwQzJsSkhRbGQwbnIwT2hMcERlVWhoTVlaNHRhb0F0OUFycFk0N21HOWx5ZGViYW9CUWxLVnpjS3JMcldIU2JDNm12dDJRYnpiRmY1Vk83U1NNdUxkV0dKVFNjMlFIUzBJWXFkUklvUnVzem9ycGRBMWQwck15eUNlYmFpTlZxZ2t3VFpjeDJ3S0ZQWFZPWVpuWkFjL0lkbE9kcktDMXNqZGpTemxBTGI2Vzg2YVUvOWphWU01MHYycmswbnZiZHVuVys2UmxLRDhkeTJMcU1ZMzNkS2JIVWxSYnBZQ01RWnovMkVzeTlRaDM5S2JIV1NScHI0Q01RWXowRWxMellIRDAwbkpiWkQwODAwd1Z6bkVXcHlucnJIZnZJL1VFR243N1dmL0hWekVpZG5YNFJ6UUhwNmdzQzF2K28ybmNoSUtiR05URFB6TDR1ZFQ5RlZIRlBOMDkvdDBQN1ZkT3ZHeDJ4OUs5eXcvSTNBWG44OHg1U0E3QTZUeFhtZkVsdTl4TE5LdFFDVGtOQUhxNzNFdHRUQkVwVWY5bUEvcFRvNVBaTGtJN0R2dXRzeW8wWDRleHRxQXUyTndOMTAyRWFMbVBXM3NEd05GaVZjdWtGYmhSYlpXR0JiM1d6ZmV2YmttVWpPSHBwNnJSVTV4WGN6SGFBTHVYUmNTbXgxa3M0d1RYTU5qbDE1c2JGTFJheVRveVkwQ3JBNFVuK0VSc2tqWEhMMmV1TzV3ak8wUzBDZDV1TEVsTmhHUUpDRFZ3VllCYmRLK280SnZrb2VkN0Jza0NNenNpZG5yek9lKzd1ZnVjZlJBUHBmenl5V0Vsc3phRjBZRjdvODdWanMvWUh2Wkk5SjBwV0gwNHdvV0hMMnR4RHk2SStGdVZ2Lzh1ZCs5ZkszYkZjRndOZldFalVsdGxwcFo1ZUlicEtwaVA1U1hleHZhNmtkN3ZuL083bjR3OWpQM25kbGZ5T0lQWXpuWXJxdElEYitzSlRZK3BQSjIvTnhtM1lIK0p4c1Y0d05iTVVtUDkwYVljQXdqSDBKaXJvY2hCbU01Mks2WGhBYmYxaEtiUDNKNU8zNUZ2aUVXbUxpMGVhSEg4QXVLdkZsRmY2MUxWUWpTZGFHc1ovK3VoMTh5RTgzcGc1b0xrbEtpVzBTYUxJV1I1eFRKczlYV0pFZktIUVpUa2ZSQXByVkNQYncxZzVjRzBJdHd2R2Mxc3JUbE5obXJVQ1R5QU5uSGh5d2VMTHdZWVV1WjNUOS8vcGZYeGhSQzZMWTAydUlBOXVidzNncUFOVFhkTEtlRWx1ZHBMTk9JNDlJbElYdk9XaGhKYmljdEhNVnpYNG1jSVJIajgyTTZiWTFCRXFKclViSzJTZVJSeVRLbXhqWFZhdmRxRm9Relg0aGNJVlF3WTZwQTJKd0U0MTJTbXlqRTgzSlczbEU0ckg0NmozbnFvK3FCZEhzVjlVeGFVNEFHMHN4UzJKWjE2R29uVzIxYUViVmdtajI2M0kwTXBiWTVpZFRiTGM3RmJmQmEyZnZFVm1qYWtFMCsxcXd1U0EvNkkyTHBGMWhmQlVXUStnbDlpenJIcDYvVWJVZ21qM3M0SVZESGQ2My8rMXhRVE92K1pDR1FySFdrdzBSQ3FlR3RDQ2FQYlAyMU03dUVLbmxGY1M4eXcyMm9nT1dCNWh1MjJDZUN1MG96SW1aV205ZHNISjNtZEhBWVczL3gxcUU3NW03K010bzl0TjBOUExkSDFyZjVUTHdTUGh6M2dqSUl4TEJzT2FremZvSHkrSXNOcThXZE9WUnpvMG9INXorN21pVUZjMStEb3pYMDArdHdZS0d6ZlBPTjZhbklzQ09TS1FCOGliR0ZsMWRjQWgvekhtMEFEcU90Q0VIRisxYmw4YThhUGFMWVBPcjcxajBXSGZHRmY5ZEVBTE9KUnVRdUx5SnNRbWp0Nks5eHVYeGFBRVlBbm5kVFgwOVJoTGtxOGxkUmRIc1Y4blI5K2pFZFMzUWpzd2x3Si8wRVRnVzVvSjFVY1hYUVF0ZzFTaDNIaTJBcVFhK0RJbjZISW9nSHhqcytia0QwZXdyNUk0YlBXQlRwUC9RWFJ3Q2grUVZKL0dhTU9ZK1QzYUtMZEVnd0swWFVpR0FyaU9XSTRGUDNBMFo0SVBEbzI0NFhLUFpOd2o1dll2TE9xWXNFYWlLMVdXdzl0UUpuQ1l2dDhRSUFjWUNIaTM0Ri9zZmJqdFUzMzlxaS9NSThCVWVlT3lxOHphYVBTZ1Z1Y0UydzNCZStITXhDRno2YXM5SitMdGZGUUo4cC9WSVdmaDlXZ0JueE8zSlY1R2VMenB2STlrWHlVdUZ2eUk0UG9nRU1oTXZ2WFVCWEJlNnF5ZldFeHBrSzdSUDhqMHhmYUVSQVVrdUNBRy9GcFMydFFRcGlGNURGUFU4N1pNVWFBZGpwaHhGaCs4dUdnRy9GbFEzdENTYTBWa0N0a3o3SkVYYThWamYxdUtLUkJlRWdGOExtbnB5TEp4bzBKWG9IcWdwMml4MDF6VElrZVRDRVBCcHdiUk9UUS9DVnJZMUpLNVNrMkVSN0JSVDNMcWdFUWRKTGdLQjd4Tm0xeEZKTDNMcmduZ08rMjMxd3Q0bzRWMW1lT3I4MExyK3RCS0szb3doY09uS3d6Q2k3MS85dEpTcnNTVzlVWjU1MWRRVVN0aGhab2xieUdXN0hFcURMeTRjZ1VVQ1YrYyt2Ry96S1NTNDAvMWxQWmxxdXpwMHQzK0dVaFhmMS8vZmRLaVJKaXNJVk5wYWtrd2JXRFZTL1BybGJ6MThvSlVjRXAwdkF1L3RhYVUzK3drdHNrZ2ltSXR3ZDhwRlVpWjdXVXdXRFdPZEt3THpENElXbERXU0xMWTJOS2dHU0c0NzhnVmR3ZEdxRDVGTVBFSnRvQ1BIdjRHWjhQaHVwdTh2OUlxT29TdCtRaGhqTkFROE8rVkNXVDA3ck4xNDRjNkh5Wk1mWXZIdmNiazB2dVQ2SGQrMHBqYTljTWQ5Vjc3aWo0elBhU0VnTjB1RkovRGNULy8ya042RE9QM3FUNEhKUEYvMEFONUxBMVVCV0xyMExHSjBPbHhySUJ3dU5yN1JSMEJ1bGdxTkFxdGN5U09SZGNGVWs1REhmKzF0cjM0ZmVSVE82M0NMdWFHY2d6VFZjanF6TTNwejNQZll1cWNvaGNxTkwvUVJFSnVsd21OYzJuL2szOE02MlBCK1FhRkoraDlrOGQ5TUR1YkVtanF3ZTZnRlhoTEw0eHFhUFlPT1dKWVZMaG0rTVlWQWgreHFzSXJTZ21LWDlEYzVqL3BOdWFZT2xsaXIxcStHT05KblNXdE1Ba2R2YUFtbUlUdVNERVVBamh2WUhrckUxc1NIMWdXM0tTem9XdWs5enE5b1A2MXdib3FkK2xPa3JRU0hlcFVUZjBKcDhJVWhCT1JtcVdoK0VYVUJGUHhuM2NqUVE5am1UNWZVQmdFT2Vkdmg0UTJ0WHA4ODlNWGxqYjYwRUpDYnBhSVRDTmVDWWxOVTlZeERTVzZZc2c0OUZ1N0MxMFFLeDFwSC84cERYMFEwL0UwUEFibFpLanFKY0MyQWMrMk9sTGd3b0JCUDlrM2g4LzdPYVRYNDh0QVhiMlI4U2dNQnVWa3Ftbm00Rm5pckFsaE5MY3dGTTJIdGYxRnJKZXl4M0lvUkxSbStOWUJBeFIzWVJYRUwxUUw0OXRVK0lDeHFFdWFDcGRDeFpWY2RPNFNscWlsWVdIUU1qNE5BWFc5VUhxb0ZEZjlrbEMzTUFZZWtGeUpJUmFkam9DbFlTQklZSEF1QmxoellSVVlMMHdJWVl2aDYvSjBUenFnVitzVXZ5K0ZDUkpxYWdrVnd3RmZhQ0xnRHU4Z29ZVnF3UEhCT2VvdWJDNHJDUGpESWQxN24rRXhOd1FhNVkwaHNCRFROQmZRa2hhMGc1blYzWU1oZmQ3WWR6Nnc0K0hrdzJvcEdYMFJYc0VIdUdCSWJBVEFYOUp4SUh3Q3JuOS8xRHdUREVDMkFZREVrRUpUMmh1TmJWSWNJMHc4OHFTZ1I3SndVMUtHL21uYU0wUGo0SWdZQ2kwU1lkanArRmFEUHU0SlZpQllzeUlNMEJLSDFDOXkzcWpUK3hlYU4xdW1hSkxGYWZkY2Y0dE8wWTRURXh1QllDTWhEVTYzM1hCMTBYK0RmZGVnOFFra2Vxak9RYWtWcFFxNmZ3VkUrZXk1SlExUkFicERmcDJuSDhFZkQ1eVFJckpNUUE1K1BXVWhkMEFqdnc5WEUwVnZBcWJsdHphc0pxZTk4Q1lsSE5CY0lKTTdodDBZM05HdTRFQzJ3L2RZQ2wxWFROUXJNUUt1eklLMUpRRUl2bDZRdW9pOVMxeFNNOGNGL295SFFWUHR3RWF5Q3RRQkNRMXY0anB4UHNPakZUc3RxajdERXB4NGkraUl0VGNFaVpNWlh1Z2dRcFE4WEZTZFlDMkJTT2RRMEpMdWRsbFhkdGF5U2FqNVk1WjJFaUw2SXJtQlJRdU03UFFTZ2NBKzBLSU8xQUNZUmZKWkR5YXlvYUVFSDBxaXI1b1BWb1dZamJjRmtndWhKakFCOHpEMnR5TUZhQUxQS1l0YkF6MlhLTlNRVWFhdmhXVCsyT25UeVFsc3dmN3I0SEIrQmhmQjIzY3NzV0F0Z1IwdFk1M0xLYlNzS240ZGI1ajJWem5Kb05KR3F2UHhGQk9CdmVnaklRMU9ISlJHc0JUQ0xjQklTYzFvc09YYmVLNHRQSUdCcHFCYTRkb3dRL2hoc0RnSFA1VTFSYklPMUFPcUNhOTVZMDUva3p5dGVMVGoyUEM2cW5RUXZBLzZrYThjSWpJeUI4UkNvdXNYeDdLRHA4T293MnlIMEMzeGFzQ2o2Q2I2Nm9PcnBRQXl2QzNUdEdQR3lpOVNCQ0hScEtiNmpUTjlGak4zaGJYQmRBUFc4cjBVb0NhMkFzMTBwVitGYUhuVlo5a2NUWlBLMzZhR1h3ZWhKQXdHYm1tK2FaY282MEk2M1NkOVFGNndGMEpQM2FVRmp4NkdIQ0tvV3lCdGxuYmZEdFlBSnhsbmhUN29JUU9Gc3d1MjhHb2tFYXdIRUI3T2c0Z3JTYkZ4MFI0cndIdWFKMXhTeW9mWUNTRzVUb1Vkdm1nakErSzFzVFo5cEpCR3NCZENNZUsxR0MyTHBLZWlXbUxLbTNIM2I0MWU1ZVRpMEx5SXZmOUVRRFVsR1JBREE3bG56b2tNWHhRejBaU3ZnZmRYenhZT3R1QzJKbEhrRTJLNU9aeFJYNUJhbW9mTUk3UElYT2Q2UVBOR1RCZ0pRdG5COXl6VU4xdEFET0FvZ2c2RmlXUWxlVVo2YW9HRFNzVjRvblZSeW5GaDdFTm9YWVhhTUJXWGZ1NGlKdnlrZ1FPdUNldEJIN2tuckg1NTdJNnd2UFB1ek4veURKeGdlUUkzMmxMQUtYTlltWEYzUkNOaDV1Z1BITUxmRnU2cXk5a0NFZVg3WjNOUHFpU2NNSDlKQ29FcTJWdFQyT3pBZEtHcmhCaFNtb1hZTVBBZFVpTytkc25SMm5uWTNCZnVHV2srSVFQVzNRcmN2Vlk3VUlQU25oc0FzZWJrNWNQU1FQN1ZwZWlybkY2OWMzYmNIK3daZ01aQ2FVV3lvNjVhT2xTWmtqazVYc0VrbGgzY25kRlVDVDV2ZEdOelk4RXVDeitrZzhMck80NzJST0hmZDFTTzNuNjRwck5RMXlMTzBFN25nTmhkdUhDV0M2cTFRTzhRd1ZWRWpvUDlDRVlCdTQ1ZDdWSUxpKy9reU1pN09yREpqeEV4SXRUMytCbm9UdzRZbHF4QjV6anNJRlpIeE40c0l2QW42amIveWhsZjllWXY4dFVlOGdycTRDTzc3bmovdGlmZkQ5eWJOUUhmanNDM284VGY3Q0x6VjZUcjJmOTBuYXV0bE4rQTYrUlQ1akh6VTJLZFlJeC9ycSsyTGpJdWVqQ0l3ZmVlRDVLbHZsdjNTVmRXQndIdjNQKzYrWC9lWWs5MXd4VmU0dC85UjVSRzllVVZnMlIwOStMTFFVR29KM3l0OEhETUVac1BXa3RQYmU5Qk5DZ0syYWo1UU1qM3JzVGNxTDlBN2hnaDR6emh6TTdpczJKYmRVUFNOSndJTElXc0U2c1Azclk4bklCT1pxNkwzM0N1QlFTR3N2eUFJOEhlc0VLZ0dybDlad0FaaHJFcDVXR2JtQXB1RWVraW5jUmczZko5VEJMb0I2MFIwTDB2SmFaWlI3QUVFRmdLc3dPdnUwc1FCZWd3WVN3UzZBNHNYcGpTM3lvOGxIQk9hcWRtQnl1QXRPRjg4ZWJwd2VPVEw4NVVOWHdBK2pqOEN4WjR2ai81bjMydDhSQVFRQVVRQVNWL3NGQUFBRnF0SlJFRlVFVUFFRUFGRUFCRkFCQkFCUkFBUlFBUVFBVVFBRVVBRUVBRkVBQkZBQkJBQlJBQVJRQVFRQVVRQUVVQUVFQUZFQUJGQUJCQUJSQUFSUUFRUUFVUUFFVUFFRUFGRUFCRkFCQkFCUkFBUlFBUVFBVVFBRVVBRUVBRkVBQkZBQkJBQlJBQVJRQVFRZ1VsRTRDMERoOVpNSWdvVG51ZHBlbE1pdXNsR29OaEFMWmhzRFlEY0YrRmVUS3dMSmx3Tlh0T0UyM0pRQ3laWkM1NzVTSWZkbUlSYU1NbGEwQUFkZU94SHNTNllaQjJ3ck4rKytvZi8xbHBFTFpoc0xXQzVSeTFBSmJDd0xrQWxBQVN3TGtBMVFDMUFIYUFJWUYyQWVvQmFnRHFBZFFIcWdJTUF0Z2lvQ2RnaW9BNVFCTEF1UUQxQUxVQWR3TG9BZGNCQkFGc0UxQVJzRVZBSEtBSllGNkFlb0JhZ0RtQmRnRHJnSUlBdEFtb0N0Z2lvQXhRQnJBdFFEMUFMVUFld0xrQWRjQkRBRmdFMUFWc0UxQUdLUUxLNm9HQ3p2VzF4L3BVUjcrd2lrRXdMcHVPVXYwTjdsRjBNVUxKa1dyQVNYd3RlUWF5emkwQXlMWmlLcndVL3pDNEdLRmt5TGJEcTBkVjg4YmtmZWVmUFg3NWYxWlUrWXAxZEJCSnFBVVNqN3NYb2pCVi84azZiMGRGL0I5RzArUFlDRVVpb0JVVmV1bXZEUkM4KzR4eVZRY2plTUZKOGYyRUlKTlFDNjlENXh0dkRCUysrM3lIOXdYQlNwTGdnQkpKcXdieFR0Qy9waVAzanJPSTQweUZGbWd0QklLa1dXTHlpUDlDUmVwYXBRVStIRkdrdUFvSEVXbEJ5S29OLzFCSjZqaEp2YTVFaTBRVWdrRmdMWmh3dHVLRW44M2VBK3BvZUtWS2RQd0tKdGNEcU9tcXdyU2Z6YlhpS2xoNVFGMEtWWEF1V0hDMzRKejJ4aXkyaVdXM284VU1xa3dnazF3SnVSZTczOU1TNVJFaFpqeEtwemgyQjVGcGcxWnpLWUZkVDVqckJhVVZOcU02ZERMUmdpQms0VktRRlJ3dDBwNGt1RVp4V0RNWHlnbDlBNjY1YmpINUpoUlc1N0g4Ujh0ejg1NUFYR0h6UkNLd1NvbVgvQzVLejRsUUdUd2U5Q3doYndtbkZBRlN5RURUVmhKTDg1WVNTTUZzUUlicW00UUxaVEpnUVJrc1BnZi92OG4wZnM5bm4vSVgvNSs3ZlNKSk9pOFhXTHR4Nk8wa2lHQ2RWQkk2ZE1uVCt2NXdrcVpJVFY4K0tiRm5MT0syWUJPVjA0eHozbi9yaXB4MTNkVCtSRnZEbGg2ZWFjczdxdGgyYS9KQXNHd2cwbk1wZ1IxT2FXelhwa0N4WENIQXJNdDY1azZ0U015MXN3YWtMeUpwcHhzZ3ZUd2hVSFRYWXk1UE1LS3RwQkdDT2lEcTBDcG9HTmxmOGhCVjVJMWRTbzdDR0VWaDNLZ05kSzdMaDFKRmROaENZZGJRZ2tia2hHemxBS1F3ZzBITFVZTXNBSzJTUld3U2VkN1FBamNPNUxVRVRndk9qREhTdHlDYVNSQjdaUTZEaFZBWkgyWk1NSlRvL0JHRE5HblZKMTYyZG42Q1lVb29Jb0JVNVJYRHp3NXBia2R2NWtSZ2xOWThBdHlJblhyNW9YaUxrZUFFSWRKeWV3Y0VGSkkxSlpnWUJ0Q0pucGlndVVCQnVSY1o5aUtPVndjb0RUOTdGT0JTZmVaQThzdWt3bTduWGZ1cWJQY2VmOGY5TnAwbllOaUxtYSs4Ly9SM0c2TFdkMDc4MXdqRW5UQnA5bTIzaUt6WUlnVWFXMmVSaHgvOXA4bjFENTV0eGJrWFczTDRjTGR1YkNMSFpkcWs1QXFnazNUY1ZuVVltMzg2Zmx1Y0luWldyOWFGS3VJMTVaOGhMYjdOV2JMS2JTWWw5UW5FcnN1NzJaVjlzeitNTStkd2FmQXk3bHRYOGNzOTZPOW54dkIzbmgwT1luYmVoQnJqRWFnR3d3a0RXRyt3cktDWGZQbmF1Z05XZEpnSEtibFRYb0RiSVdkanZkSWwyTTk1REptZVdxbk1BbWs5T3JPYnZNUXk3NUIrdGhSdHIxQS9iZ3RrdkM4L3dQMjVGSHIzK251dXovTnJrb0w1bldYQ1Eyc1NzWlZ1aDgzRU44dUlpWDZweENCVkFjNWVWT1d6NzJNbHc0VXZSaEJXNUxFTVNlcXBmWWhFYjVDR3Evb2Y2bXlBVHBwZWRhSXYwRStxU2w3cTdqa3pyNUhTZUt3U2NGM0l0V3REaUcyOE5jd0RqdVRrb0wrcmFJeVpZSUJ1TVE0MzBxU215T1VGMVFZbWU3dEFpOHR5ZlkwS3FiUWFHQmQ4WWZSbmhlUGVjbFlIdjMrajFjMFM2dmxkUWQxTTM2aGEwUmQ0QVZBbTBpclN6Ukl5TU8zekNadkt4dHV0a1dHejZMQUdjL0R1R3VrQ0Vob2hlQWVJUWQ2NXJBVHVPRUpzaFltb0dWM25OVnlOc2NBUjF3WkZtek55VHRUWXQrdEhMRGVBVjEwd0EvUUpSRnhTL2Z2bGJEeDhNWlBhU0RUR0QzUjhQRUtjWVVISmtHS0t6d3dTd054MktCbUZOdyt0ek1rUWFsaTJkOS9URGgrS1dCbGlvRHRzOEh0aG1UN2lYYlFuYzB1RjNJVFQ4RU16UkZwNnQ5TG5zVUFrdzN6c0Jtc2x3MHpUcjBLN0trVEY4Q0FjODZ6QnAyK2JlK1FmaGF5dnpod3orZEVFOGNEdWppTFlneG9YS055SDRUYlUrSWJ6aitEdEhzdzVmK3A3SVhJZUlUNElHNzRwZytpRDkyZk9Zc0NLdjhnWUYyc2VCcm0xcDVLNW45akJUSkpyK2ovQnc3QjRXWFZUT20xS0M0U2dRWmxwV1ltYktDeDFaNmtheUlzOXZPMW1DOW5GZ2JORElkTzdORk1XaDB4Mml6TUFvTDg4RFVJS3BwZ3g4SUxFVGQ0cHEyUC9ZYkdtRW1zTlZWbW1KbURpUm9IMDg4VWR2VHNENjFvWmIyOFBKWVdKY0FCWkZwUkU0ZExzT2ZvaTBuNTJTR3ZaZm01MUt5QS9CSFBpSVZScE52OW8raWlpVjBib2NnazJtZnp2dUVBRnM4bTBocTYxV2c0M0JEMFRRYWY4T0szL252VFk3bGJCb3M4aXlIbFBmeGZSN0drSWV0L0MxbUV6eVJ3NTlBZEU5dGxiZGpyYTNsOVJSZW9wSnM1aWlGbGdWeHZ3b3FXaEtQRTlEcUlTUHVWZnREZ0dZQnp5NzBEakk4YU1GbXJLZGFSallJWmpTNmpHS3FBMjFJUnlGVWI3aXF0MmhHaUU5TGoyMGoyMlpFZWcxYnNpSFRIcGFoSkEvTVNHWjBqNmFZSmNYSG1wM3FFbWtBVzVkL2Z6aFU4dDRka293VUZ3eklLUGFQaHBnbHhzV2FuZElNUmZVNWJRUzVHVFI3VUJtTkY4d1NqQXhRcURtZENOOE1ncFRxRmhLZHdpc0wzTGpwKzFXQ3hiMEdtVUhVdVdUamZVRlRDSlEyazFWdEtSK2FCL2xXRGtwanp6R2E3aTFQVXdnaVlrNVVBakZUbFFKL0VBeXNyNkFnZzZmY0tDZXhpNFFUM2NvZHV6OFJsQ3Vsb0pxOVJyUENId1RWQ0dtdjgyZTY0SG1nZ3IweUVMY3VhNHZBQkhYVGEwR09KWmo1UmsrN3B4KzRNa3REc3I0L3FqZG9WVVh5MlZuaW1uSkdTMjIzUGttQllsTGRvZ09FSEt1Nnd0Z2lZUnRxdU55S01mS3h5Y3NxOFhtamRicG1wTHJzZlRDSUZCMmg5YmR4clhpYkZBcFhXT1pWc2NMV1VUaE9pRlBtNUdySWNmS3RUM0c4Zm9aOUkwZHI1a1VNc2tGQm9HeU8xUnp4d1VjamZvUkZUcno1b0tXSzNoU2tJdTNzcGdkMlNudWJMR0E1allzd0RCaG1rNHEyTG5FVTZjT211N3FBajZMME5tZ1FvQ205TTVGbUlTSndJSVlXWjhsWkdIVnlhTVFGVHJGdkVzejNlOVJWak5nUUZrdzFQT2svRExxb0Mrd0kwUnpGL0xDTEFJZE03SzFTTlJjSUkxSmdqUlR2MUNIYlk0b0VDZzZOVUJEcDVpZmlNSFc2TU1TSE9nakw0dXdFZFBJY1BTSzdBN1JEMEdZQzZBTm9PM0Vvdk84bW0wWVRBd1RTNFFObUtGVHpBZklmRUYrZGRleVNoS1dESmZqYUtMVjNkcGVNUmVBRmx3RHZoWDZqNDdETXQwd1FxZDJsOGs1d3I4cWJOT0c2RFdiSzd6WW8wSjM4TldsRldXRUJMSWR0ZVhXOW9xNUFLcUZQWkNiWWdDdTVuWWcyWE8yL2hWTURCTWJyQklva0YvaS9ZTHJqaEdxU0pkaDJxTXJXYllRRzVSR05vUzAvWE0zWXRqVUt6YXJOVWw3TUdKbVFvd01FMnVzUGxrNGd3NVJEM0pXN0VEMndSVSt6MFpJQit4aGZQL0JSeSs3MTlBMmJvcWMxcW4rMS9sY3JkS0JGTzh6OU5za3BEeXlPQ1VDNVcxMTIxRHYwZksvVFRGK3dnaGtaUFlaWndBN09xUzU0TkR0SXNEUzh4OVliM0lHUzdUWGVKRGRiRUMzWHVweGNpbG55UjlaMWwrYzltQlVmTllyUGt1MlhWYkg1TXg5R0U4ZmRBTmxodGVWb1VDeEJlZmJmTnZKTS9RYWU5bk5QZFRsbXdhayt3YnBPeG0rblp6YTVQY1ZqbFVUV3Fid3k2TDN0eDZUVXMzdTcwaS90ZkpBLzcveHB3WFhtT1MrejRvUGhvbG16cno4cXdkUDcyS1plcmY5aE9QaFdXeXg0VkpXOG50aGNpeG51VW8wTVV5TVJCYjZpOXVSQkJQeWNqM0RWcE9pWnpWTUdnVUNWc1cxTlBqbWpXYzF3MVlUV0JYeWRMcDRabnR6WHJwNVY3bDNhY1A0anJJYWxCbS9rV0ZpWkc0cTFIQzY4dGxJbWtsNHlTeEl6WElXc3dyRFJDaWpWQjM3QnVpazBtUTc2QjV0V2xZMkxTY3dUTnhLdDNSZ0xSYU1uTmJiNmFhU2ZlNWdVaWhiMDVtMG5JQm9ab2FKNGFVQUk5RXlHQlUzd3lrbTR3MllGM3ZXdkFIN25IbTRVaDhtMGhVMk1LSEVKcFhNaTU4bmp2REJ3WTRFNkNCbXp0RmhZaTlscVdicDZwTUZzZTRpNWNTeXpKN1dCZldVbTk5RStZZGg0cGMwSXhaL1U1UFFUelpGWG9hcDlUMS84T1E5VjhrV095azNjem1QTVV5Y1M5eXZhZmF0K2RScm5NeEJPeWpRTEhtNXFmdk5EY1pPTHlUT01QRTRjYi9tT3ZrVStVeDZtY2dQNTlkMUh1OWxVTnBxakdGaXZaMDRBKy9kLzNqaXVCZ3hiUVNnMTZwZHpSZlNOaXVrblZua0g0SUFMSTNTN3JRdFFRY1gzUmdpRUd1WTJJQ09Qcm94UkFBMlZXbDNXV2RUbjIwWVE0QnprYVZ1akVXbjFjQ2Q5N25JSmdvWmhRQXMvdENlVFlTRmt6dFJ2UERkK1NMdzdQNGZsbG1LTDl3RDkzYU9rallNRTdkMTQ4ZXBOblI1SWwxaUJDN0JyWlZzRXZBN3NDRk1iZ2xNd2k3T01QRW5JTEVrYVdDY2RCRG9QZ1NiL25icHBZV1B3MlQxS0R1L1lnd1RvZTBRVzFEVHlSVnlqWVhBVEw4SDIrQmdVM0NYYlF3dUpWOGNVSVRUSm5wNmFhOTBRQXRlMGFORnFuTkFZQm42YzdBbFZ0emJDVnUveWdsVDFSOG1NaVVZLysybUNYRzhpR2lIYlhaT3hFRnJsNlVPeTNpT0Vvb0IvYjBOcmFoL2IwTk5rT2tkZGxyWkdDZWk1cFlGRnpxVCs3Z2hEL1kvWGt1V1BXanF0ZFo5Rk4vTmRDRExlNnVTQVpEaldFVnF6SWU2WEpqL1lXRm53dlphYjVoWWVJWjJDYWhMZTNGaWpndmwzRVdmb1hVQUhKSWc5dnJBNG1heHdEdmt4c1lRRVhXR2lYLzNNL2N3QldEL25GTWJRN2hoOExraXdFNUpLcm1WT2JRSVFndGc3VmlNeFFLM0VQTG9qNFc1Vy8veTUzNzE4cmRzeWxDNjlybm1FeE9MUW9CZFZuY29Hd1FMRmplZmNQcFlOemJDTURHbWcvNEl1b3dnd003S2FyakRRMWd4MXBhaVFXMGcvVU04dEdzUnovV0djTVRYNTRkQWZSdlNVdTRpZ2RMY2xhbkgyQlRhamFjQ01aWWtTV25Ra3hvQ2IxK0QvUjNLRWZhcjZvU1EvbzJOMUNJY3p5VmVlWm9hRkJQT0dDeEZza3dxcXVsSC84Wkc2Rm5FZEFtdEVoTmVWQ2xtSC9vQ29rZm92YmRUKzhaR3FFM2l1dTBVTTRTc0V5QUFuY0E5RVUzcEl0RCt3cTRJai80dDJIR1ZRTmdub3ZuaTIvTkQ0Tmp0QzREUnlMMlVCNzd3N2ZPVEFsTzZXQVNnVWQvZ0VvQzV3TFhwZ1RsUWhGK3NnSmo2T1NEUWNNMENNRkJzeXhTaDR5Lzk2QmwzQkpTK1FFbHRCTEovWStPNGw4dzU1azgxRjlUa3RCSUlFSEpqNHptS2hrbWRHd0txdWNDOW9naVNyN2htaEhNVEJoTzZJQVFVY3dFTUVadzdDSmdvd1RjMlhwQ1VtR3k2Q0VDUFVKZ0xvRDlJNTVXbi95TkxzU1hEMHhVQXVXY0FBY1ZjQVBhak5raTA2SXdXMVo1aUJ1UkVFZEpFb09LYUJkYjV2WjBuTkQwMEY2U0pldFo0MStsSldZNEQ3eHI0NnJ2MEVacUhIdjFGTndrSXROeTlZdHh5NEZ6UWxmVWJHeWVoYk00dmorNXlZQmdpME1Ya1UzMldlTVp2YkR3L2dDWWhKV2orWVhzU2MrQ2x5OUFYbkFtbGpOL1l5R1hHSHlNSVFQTXZkaUNBRnRCK0lWdUxtUFViRzQza0haa0lCSlFKSkdnUnFPV2dzOG5lWmZ2R1JpRSsvaHBCWUZVNVZJVGR1akJITjZxQVU4S2RBUHcvdmdpQWpXQkQ1SzVHNjRLYWMyOW50bTlzRkJManJ4a0Vxb3BaWUpIZDI3bkdHR2Y3eGtZemVVY3VBb0dLTW9FRTkzWStMTzd0elBTTmpVSjQvRFdFd056K3RzdEp1YmN6MHpjMnVoS2pMMVVFc254alk2b1pSK1lLQXNsdmJDd3FYTkNiYndTUzM5aDQyNUV2NTFlYy9xWXZGQjl6Z0VEaUd4dG4rdjVDcjhnTmNEbklONHFvSUFCMnhNMWhOemErY09mRDVNa1BzVWozdUZFYkF3ZGlUMnZlaFBEQ0hmZGQrWXJMQ0gwWGpnRE1LUXk1c1ZFY1UvV25JT3M4WEdyRzNhV0JxZ0JtSnBUVmpJSXU0TGREMUsxUkFRUVlkTTRJREwyeGNhcEp5T08vOXJaWHY0ODhDdXRTM0dKdXVKdWJyS25XSjVqWU03UmVHZTd1c2RXdFVjUHBrU0p0QktBdWlMeXhzZEFrL1E4eUlkNU1EdWJjTmV1emFvR1h4UDA1RGMyZVFjZmRQWjEyQnBHL0RnTFVzQngrWTJPeFMvcWJuRTM5WnMwdHZFTStGOFhlTlFoL1dvTG1SY2VOY2d5ekRuK2tpWWxBOUkyTnR5a0xsR0hHZ2MxSTB3U0s5dE5LT2sxeEVPYVVzdjFSZWUvM3dqYXBMWDhZUGw4a0FwRTNOa0xCZjlZVkRub0kyL3pwa3RvZ3dPNm1IUjdlY0RmRXUvRUdmTEJOcWp3UWlBRVhpVURFalkzRnBxanFtWUFsZDNMNjhGUVZ1ZkExOFhTc2RXd0ZiSk1TRWZBMzh3akErcVFqUlVnNFIxazgyV0lOb3dqZ3YzTmF4NklzZVpUTHh3SWZNNGFBdHlxd1Z1Z2Q2TXpOaExYL1JlVjBqUERNSEN1ejNPRlUrQ1lUQ01DM3IvWUI0YWc4WVM1WUN1M2RkZFd4UTFndWNKZDBHRElaREcvNE8zRzJNQWNjd3ZBeTJGVjBPZ2E0U3pvWXZDeUdna0hKMStQdm5IQTVXNkZmL0xJY0xrUmtDWGRKUjRDVHNWZHdrSDdiSzFKcnoza3VDdnVBOXpWOW10ZTVmY01kY1E0eXdKQnNJVkIzQjRaY3NNNjI0NW1WeCtvUFNMemlHcGtIM29rQXFHUTJoQjkvczQwQUxGRVhRd0locU0wTGIxR3RKS1lmZUhKTEVORERsb2RmamdMYnBOd0k2TXMwQW5Eam10OG84QXRjNEZXbDhTODJiN1JPMTl5Y3RKdzlzRzdBb0E4UFZSdkVKS3NoWUNtOEZpSmJSUmtvWGorRCs1ajJYTUpHNlBCQjB1Q2hhaEtLekh0Z25MZ2RJbVJOYWRlYjI5QWpWQ29OOVYxSWREUVhoQUNUd1dEYmJ5MXdaV3k2Um9FWm1GQllrTllrSURua3V2TUJNdWo2QjR4SG5iemk4a0pmbGhHQXptRm9DOTl4ZTNkTGNGamFzdG9qTFBHcGg4NmdFb2o3V1ZwcTV6TExHS0JzTUtrY2FocHl6OGF4cXJ1V1ZWTE5CNnU4ay9DZXE0UHVDeHNNVjl3bG5SdjFna2tFbitWUWlsNVV0SUNlalZSWHpRZXJvWDFLRVI5M1NRc2tzdjhMczhwaTFzQXY3SlJyU0NqU1ZzT3pmbXpWWFpYbWo4ZWZjWmQwQ0RBWkRJYVRNY1A2Y0ZOdVcxSDRQRHN3OGNETndISm9ORUd6b0ZRbElneC9zNGtBekNLY2hFZzJMWlljTysrVnhTY1FzRFJVQy9CUXRSQmNNeGdNZFlIUGFEVDlTUzdtaWxjTGpqMlBpMm9uSVRCZmVLaGFJQ3laRElSK2dVOExGa1Uvd1ZjWFZEMGRpT0YxUVcxb2JaRkpRQ1pTS0tqbmZTMUNTV2pGdE5zdm9OQzBQT3F5N0k4MmdGN1RRei93R2dNeWhBRDA1SDFhME5qaDRpbTlRd2lCL2E3Yml0ekR0WUR0a2xaaW9EZTdDRURoMGpzVVhGZVFadU9pTzFLRTF6QlB2T1pTd2YwN29zcFFBbFV2bUFzMjFXZjBaeG1CanM5cXRDQ1duc0pHZDVnOGtNNTNWL2NxTnc4L08yZzZ2TXBzaDdBL1Z0VWF5UWM5V1VTZzZ2bmlMYXZhbGxJcTh3aXdYWjNPS0s3SUxVeEQ1eEV1MGZrSk9kNlFQTkdUU1FSZ3FGaFdCRnRSbnBycUdvSXViUUxvcEpManhOcUR3RG5GVGFCaGg2b3RLUHZlZVVUOHlTSUNzRHB3VDVHclFnL1Q1NjZ1YUFUc1BOMnhyUFcyZUZkVjFoNklNTTh2bTN0YVBmR0U0VU5tRVdpb0hRUFBBUlhpZTZlaU96dFB1NXNpRzBQWEdsWG85cVhLa2FESDMyd2pBQmFETFNGaHNhRXNKN0tPbGUyTGM3U1paNU5LRG0wbmRGVUM1MVdsUnFQR2h1Q012eGxIb091dUhybjlkRTBSVmwyRFBFczdrUXR1YytIR1VTS28zZ3ExUXd4VEZUVUMraThVQVRBY2ZibEhKU2krMzJNWXNtWVZHekF6SWRYMmhLRFRIbk95Q0ZWL1Z5SHlYTmpTQlpVUS9kbEE0RTJFblAzS0cxNzE1eTN5MXg2QkN1cmlvbWJmbWovdGlmZkQ5eWJOUUhmanNDM284VGY3Q0x6VldUelkvM1dmcUMxbE1kcDE4aW55R2ZsZVk1OWlqWHlzcjdZdk1pNTZNb3JBOUowUGtxZStXZlpMVjFVTkJ1L2QvN2o3Zm4yNFliQndiLytqYmdUMDVSYUJaWGYwNE10RFE2a2xmSy93Y2N3UW1BMWJTMTRjMmprY015UW1PanUyYWo1UWtKajEyQnVWRitnZFF3UzhaNXk1R1Z3bVpmY0JmV09Pd0VMSUdvSDY4SDNyWTQ3TUpHV3Y2RDMzU21TOUVOWmZFQVQ0TzFZSVZNK0Nzck9BRFVJUUxHTWJOaGZZSk5SRE9vMWpDOE9rWjZ3YnNFNUU5N0tVU2NkdWZQSy9FR0FGWG5lWEpvNVBSakVuVVFoMHYrUi9PNlVjZCtSL2g4L2ppY0RzUUdYd0Zwd3ZIcytpanNyVjRaSHY3WlVOWHdBK2pqOEN4WjR2ai81bjMrdDhQdjcvUDluZXUwaFdiTGdBQUFBQVNVVk9SSzVDWUlJ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2372</Words>
  <Application>WPS 演示</Application>
  <PresentationFormat>宽屏</PresentationFormat>
  <Paragraphs>183</Paragraphs>
  <Slides>23</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宋体</vt:lpstr>
      <vt:lpstr>Wingdings</vt:lpstr>
      <vt:lpstr>Heiti SC Light</vt:lpstr>
      <vt:lpstr>Wingdings</vt:lpstr>
      <vt:lpstr>汉仪书宋二KW</vt:lpstr>
      <vt:lpstr>Calibri</vt:lpstr>
      <vt:lpstr>Helvetica Neue</vt:lpstr>
      <vt:lpstr>微软雅黑</vt:lpstr>
      <vt:lpstr>汉仪旗黑</vt:lpstr>
      <vt:lpstr>宋体</vt:lpstr>
      <vt:lpstr>Arial Unicode MS</vt:lpstr>
      <vt:lpstr>DejaVu Math TeX Gyre</vt:lpstr>
      <vt:lpstr>Heiti SC Medium</vt:lpstr>
      <vt:lpstr>Office 主题​​</vt:lpstr>
      <vt:lpstr>感知机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556</cp:revision>
  <dcterms:created xsi:type="dcterms:W3CDTF">2023-04-06T01:54:31Z</dcterms:created>
  <dcterms:modified xsi:type="dcterms:W3CDTF">2023-04-06T01:54:31Z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