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335" r:id="rId5"/>
    <p:sldId id="336" r:id="rId6"/>
    <p:sldId id="337" r:id="rId7"/>
    <p:sldId id="338" r:id="rId8"/>
    <p:sldId id="339" r:id="rId9"/>
    <p:sldId id="340" r:id="rId10"/>
    <p:sldId id="341" r:id="rId11"/>
    <p:sldId id="342" r:id="rId12"/>
    <p:sldId id="343" r:id="rId13"/>
    <p:sldId id="344" r:id="rId14"/>
    <p:sldId id="345"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EaxzVSC4iD94QU5vXM0bng==" hashData="mC7KiFODXqK2EEuJ/g2BUzNTVw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ym typeface="+mn-ea"/>
              </a:rPr>
              <a:t>挖掘频繁模式</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一种挖掘频繁项集的模式增长方法</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p>
                <a:r>
                  <a:rPr lang="zh-CN" altLang="en-US"/>
                  <a:t>A Pattern-Growth Approach for Mining Frequent Itemsets</a:t>
                </a:r>
                <a:endParaRPr lang="zh-CN" altLang="en-US"/>
              </a:p>
              <a:p>
                <a:r>
                  <a:rPr lang="zh-CN" altLang="en-US"/>
                  <a:t>FP-growth（frequent pattern growth）</a:t>
                </a:r>
                <a:endParaRPr lang="zh-CN" altLang="en-US"/>
              </a:p>
              <a:p>
                <a:pPr marL="914400" lvl="1" indent="-457200">
                  <a:buAutoNum type="arabicPeriod"/>
                </a:pPr>
                <a:r>
                  <a:rPr lang="zh-CN" altLang="en-US" sz="2800"/>
                  <a:t>获得</a:t>
                </a:r>
                <a14:m>
                  <m:oMath xmlns:m="http://schemas.openxmlformats.org/officeDocument/2006/math">
                    <m:r>
                      <a:rPr lang="zh-CN" altLang="en-US" sz="2800"/>
                      <m:t>𝐿</m:t>
                    </m:r>
                  </m:oMath>
                </a14:m>
                <a:r>
                  <a:rPr lang="zh-CN" altLang="en-US" sz="2800"/>
                  <a:t>：按支持度降序排列的频繁项集（frequent 1-itemsets）</a:t>
                </a:r>
                <a:endParaRPr lang="zh-CN" altLang="en-US" sz="2800"/>
              </a:p>
              <a:p>
                <a:pPr marL="914400" lvl="1" indent="-457200">
                  <a:buAutoNum type="arabicPeriod"/>
                </a:pPr>
                <a:r>
                  <a:rPr lang="zh-CN" altLang="en-US" sz="2800"/>
                  <a:t>构造FP-tree（frequent pattern tree）：每笔交易中的物品按</a:t>
                </a:r>
                <a14:m>
                  <m:oMath xmlns:m="http://schemas.openxmlformats.org/officeDocument/2006/math">
                    <m:r>
                      <a:rPr lang="en-US" altLang="zh-CN" sz="2800" i="1">
                        <a:latin typeface="DejaVu Math TeX Gyre" panose="02000503000000000000" charset="0"/>
                        <a:cs typeface="DejaVu Math TeX Gyre" panose="02000503000000000000" charset="0"/>
                      </a:rPr>
                      <m:t>𝐿</m:t>
                    </m:r>
                  </m:oMath>
                </a14:m>
                <a:r>
                  <a:rPr lang="zh-CN" altLang="en-US" sz="2800"/>
                  <a:t>序处理，并为每笔交易创建一个分支</a:t>
                </a:r>
                <a:endParaRPr lang="zh-CN" altLang="en-US" sz="2800"/>
              </a:p>
              <a:p>
                <a:pPr marL="914400" lvl="1" indent="-457200">
                  <a:buAutoNum type="arabicPeriod"/>
                </a:pPr>
                <a:r>
                  <a:rPr lang="zh-CN" altLang="en-US" sz="2800"/>
                  <a:t>对</a:t>
                </a:r>
                <a:r>
                  <a:rPr lang="zh-CN" altLang="en-US" sz="2800">
                    <a:sym typeface="+mn-ea"/>
                  </a:rPr>
                  <a:t>FP-tree进行挖掘：</a:t>
                </a:r>
                <a:endParaRPr lang="zh-CN" altLang="en-US" sz="2800">
                  <a:sym typeface="+mn-ea"/>
                </a:endParaRPr>
              </a:p>
              <a:p>
                <a:pPr marL="1371600" lvl="2" indent="-457200">
                  <a:buFont typeface="+mj-ea"/>
                  <a:buAutoNum type="circleNumDbPlain"/>
                </a:pPr>
                <a:r>
                  <a:rPr lang="zh-CN" altLang="en-US" sz="2330">
                    <a:sym typeface="+mn-ea"/>
                  </a:rPr>
                  <a:t>suffix pattern</a:t>
                </a:r>
                <a:endParaRPr lang="zh-CN" altLang="en-US" sz="2330">
                  <a:sym typeface="+mn-ea"/>
                </a:endParaRPr>
              </a:p>
              <a:p>
                <a:pPr marL="1371600" lvl="2" indent="-457200">
                  <a:buFont typeface="+mj-ea"/>
                  <a:buAutoNum type="circleNumDbPlain"/>
                </a:pPr>
                <a:r>
                  <a:rPr lang="zh-CN" altLang="en-US" sz="2330">
                    <a:sym typeface="+mn-ea"/>
                  </a:rPr>
                  <a:t>sub-database</a:t>
                </a:r>
                <a:r>
                  <a:rPr lang="en-US" altLang="zh-CN" sz="2330">
                    <a:sym typeface="+mn-ea"/>
                  </a:rPr>
                  <a:t> &gt;&gt; </a:t>
                </a:r>
                <a:r>
                  <a:rPr lang="zh-CN" altLang="en-US" sz="2330">
                    <a:sym typeface="+mn-ea"/>
                  </a:rPr>
                  <a:t>构造conditional FP-tree</a:t>
                </a:r>
                <a:endParaRPr lang="zh-CN" altLang="en-US" sz="2330">
                  <a:sym typeface="+mn-ea"/>
                </a:endParaRPr>
              </a:p>
              <a:p>
                <a:pPr marL="1371600" lvl="2" indent="-457200">
                  <a:buFont typeface="+mj-ea"/>
                  <a:buAutoNum type="circleNumDbPlain"/>
                </a:pPr>
                <a:r>
                  <a:rPr lang="zh-CN" altLang="en-US" sz="2330">
                    <a:sym typeface="+mn-ea"/>
                  </a:rPr>
                  <a:t>在conditional FP-tree上递归地执行挖掘</a:t>
                </a:r>
                <a:endParaRPr lang="zh-CN" altLang="en-US" sz="233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04" b="7"/>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a:t>
            </a:r>
            <a:r>
              <a:rPr lang="zh-CN" altLang="en-US"/>
              <a:t>例</a:t>
            </a:r>
            <a:endParaRPr lang="zh-CN" altLang="en-US"/>
          </a:p>
        </p:txBody>
      </p:sp>
      <p:sp>
        <p:nvSpPr>
          <p:cNvPr id="3" name="内容占位符 2"/>
          <p:cNvSpPr>
            <a:spLocks noGrp="1"/>
          </p:cNvSpPr>
          <p:nvPr>
            <p:ph idx="1"/>
          </p:nvPr>
        </p:nvSpPr>
        <p:spPr/>
        <p:txBody>
          <a:bodyPr/>
          <a:p>
            <a:r>
              <a:rPr lang="zh-CN" altLang="en-US"/>
              <a:t>数据挖掘</a:t>
            </a:r>
            <a:r>
              <a:rPr lang="en-US" altLang="zh-CN"/>
              <a:t> - Example 6.5</a:t>
            </a:r>
            <a:endParaRPr lang="en-US" altLang="zh-CN"/>
          </a:p>
        </p:txBody>
      </p:sp>
      <p:pic>
        <p:nvPicPr>
          <p:cNvPr id="4" name="图片 3"/>
          <p:cNvPicPr>
            <a:picLocks noChangeAspect="1"/>
          </p:cNvPicPr>
          <p:nvPr/>
        </p:nvPicPr>
        <p:blipFill>
          <a:blip r:embed="rId1"/>
          <a:stretch>
            <a:fillRect/>
          </a:stretch>
        </p:blipFill>
        <p:spPr>
          <a:xfrm>
            <a:off x="647700" y="2815590"/>
            <a:ext cx="4637723" cy="3600000"/>
          </a:xfrm>
          <a:prstGeom prst="rect">
            <a:avLst/>
          </a:prstGeom>
        </p:spPr>
      </p:pic>
      <p:pic>
        <p:nvPicPr>
          <p:cNvPr id="5" name="图片 4"/>
          <p:cNvPicPr>
            <a:picLocks noChangeAspect="1"/>
          </p:cNvPicPr>
          <p:nvPr/>
        </p:nvPicPr>
        <p:blipFill>
          <a:blip r:embed="rId2"/>
          <a:stretch>
            <a:fillRect/>
          </a:stretch>
        </p:blipFill>
        <p:spPr>
          <a:xfrm>
            <a:off x="5285740" y="2815590"/>
            <a:ext cx="6360230" cy="3600000"/>
          </a:xfrm>
          <a:prstGeom prst="rect">
            <a:avLst/>
          </a:prstGeom>
        </p:spPr>
      </p:pic>
      <p:pic>
        <p:nvPicPr>
          <p:cNvPr id="6" name="334E55B0-647D-440b-865C-3EC943EB4CBC-8" descr="wpsoffice"/>
          <p:cNvPicPr>
            <a:picLocks noChangeAspect="1"/>
          </p:cNvPicPr>
          <p:nvPr/>
        </p:nvPicPr>
        <p:blipFill>
          <a:blip r:embed="rId3"/>
          <a:stretch>
            <a:fillRect/>
          </a:stretch>
        </p:blipFill>
        <p:spPr>
          <a:xfrm>
            <a:off x="4865370" y="918845"/>
            <a:ext cx="7200000" cy="33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示例</a:t>
            </a:r>
            <a:endParaRPr lang="zh-CN" altLang="en-US"/>
          </a:p>
        </p:txBody>
      </p:sp>
      <p:pic>
        <p:nvPicPr>
          <p:cNvPr id="5" name="图片 4"/>
          <p:cNvPicPr>
            <a:picLocks noChangeAspect="1"/>
          </p:cNvPicPr>
          <p:nvPr/>
        </p:nvPicPr>
        <p:blipFill>
          <a:blip r:embed="rId1"/>
          <a:stretch>
            <a:fillRect/>
          </a:stretch>
        </p:blipFill>
        <p:spPr>
          <a:xfrm>
            <a:off x="5285740" y="2815590"/>
            <a:ext cx="6360230" cy="3600000"/>
          </a:xfrm>
          <a:prstGeom prst="rect">
            <a:avLst/>
          </a:prstGeom>
        </p:spPr>
      </p:pic>
      <p:pic>
        <p:nvPicPr>
          <p:cNvPr id="4" name="内容占位符 3"/>
          <p:cNvPicPr>
            <a:picLocks noChangeAspect="1"/>
          </p:cNvPicPr>
          <p:nvPr>
            <p:ph idx="1"/>
          </p:nvPr>
        </p:nvPicPr>
        <p:blipFill>
          <a:blip r:embed="rId2"/>
          <a:stretch>
            <a:fillRect/>
          </a:stretch>
        </p:blipFill>
        <p:spPr>
          <a:xfrm>
            <a:off x="4445635" y="659130"/>
            <a:ext cx="7200000" cy="1862609"/>
          </a:xfrm>
          <a:prstGeom prst="rect">
            <a:avLst/>
          </a:prstGeom>
        </p:spPr>
      </p:pic>
      <p:pic>
        <p:nvPicPr>
          <p:cNvPr id="6" name="图片 5"/>
          <p:cNvPicPr>
            <a:picLocks noChangeAspect="1"/>
          </p:cNvPicPr>
          <p:nvPr/>
        </p:nvPicPr>
        <p:blipFill>
          <a:blip r:embed="rId3"/>
          <a:stretch>
            <a:fillRect/>
          </a:stretch>
        </p:blipFill>
        <p:spPr>
          <a:xfrm>
            <a:off x="187960" y="3594100"/>
            <a:ext cx="5400000" cy="2043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引言</a:t>
            </a:r>
            <a:endParaRPr lang="zh-CN" altLang="en-US"/>
          </a:p>
        </p:txBody>
      </p:sp>
      <p:sp>
        <p:nvSpPr>
          <p:cNvPr id="3" name="内容占位符 2"/>
          <p:cNvSpPr>
            <a:spLocks noGrp="1"/>
          </p:cNvSpPr>
          <p:nvPr>
            <p:ph idx="1"/>
          </p:nvPr>
        </p:nvSpPr>
        <p:spPr/>
        <p:txBody>
          <a:bodyPr/>
          <a:p>
            <a:r>
              <a:rPr lang="zh-CN" altLang="en-US"/>
              <a:t>频繁模式（Frequent patterns）是在数据集中频繁出现的模式（例如，项集、子序列或子结构（itemsets, subsequences, or substructures））</a:t>
            </a:r>
            <a:endParaRPr lang="zh-CN" altLang="en-US"/>
          </a:p>
          <a:p>
            <a:r>
              <a:rPr lang="zh-CN" altLang="en-US"/>
              <a:t>一个子序列，例如先购买 PC，然后购买数码相机，然后购买存储卡，如果它在购物历史数据库中频繁出现，则为（频繁）序列模式（ (frequent) sequential pattern）</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购物篮分析：A Motivating Example</a:t>
            </a:r>
            <a:endParaRPr lang="zh-CN" altLang="en-US"/>
          </a:p>
        </p:txBody>
      </p:sp>
      <p:sp>
        <p:nvSpPr>
          <p:cNvPr id="3" name="内容占位符 2"/>
          <p:cNvSpPr>
            <a:spLocks noGrp="1"/>
          </p:cNvSpPr>
          <p:nvPr>
            <p:ph idx="1"/>
          </p:nvPr>
        </p:nvSpPr>
        <p:spPr/>
        <p:txBody>
          <a:bodyPr/>
          <a:p>
            <a:r>
              <a:rPr lang="zh-CN" altLang="en-US"/>
              <a:t>可以将经常一起购买的物品放在附近，以进一步鼓励这些物品的联合销售</a:t>
            </a:r>
            <a:endParaRPr lang="zh-CN" altLang="en-US"/>
          </a:p>
          <a:p>
            <a:r>
              <a:rPr lang="zh-CN" altLang="en-US"/>
              <a:t>如果客户倾向于同时购买计算机和打印机，那么打印机促销可能会促进打印机和计算机的销售</a:t>
            </a:r>
            <a:endParaRPr lang="zh-CN" altLang="en-US"/>
          </a:p>
        </p:txBody>
      </p:sp>
      <p:pic>
        <p:nvPicPr>
          <p:cNvPr id="4" name="图片 3"/>
          <p:cNvPicPr>
            <a:picLocks noChangeAspect="1"/>
          </p:cNvPicPr>
          <p:nvPr/>
        </p:nvPicPr>
        <p:blipFill>
          <a:blip r:embed="rId1"/>
          <a:stretch>
            <a:fillRect/>
          </a:stretch>
        </p:blipFill>
        <p:spPr>
          <a:xfrm>
            <a:off x="7314565" y="3225165"/>
            <a:ext cx="4714875" cy="3543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Frequent Itemsets, Closed Itemsets,</a:t>
            </a:r>
            <a:br>
              <a:rPr lang="zh-CN" altLang="en-US"/>
            </a:br>
            <a:r>
              <a:rPr lang="zh-CN" altLang="en-US"/>
              <a:t>and Association Rules</a:t>
            </a:r>
            <a:endParaRPr lang="zh-CN" altLang="en-US"/>
          </a:p>
        </p:txBody>
      </p:sp>
      <p:sp>
        <p:nvSpPr>
          <p:cNvPr id="3" name="内容占位符 2"/>
          <p:cNvSpPr>
            <a:spLocks noGrp="1"/>
          </p:cNvSpPr>
          <p:nvPr>
            <p:ph idx="1"/>
          </p:nvPr>
        </p:nvSpPr>
        <p:spPr/>
        <p:txBody>
          <a:bodyPr/>
          <a:p>
            <a:r>
              <a:rPr lang="zh-CN" altLang="en-US"/>
              <a:t> itemset</a:t>
            </a:r>
            <a:endParaRPr lang="zh-CN" altLang="en-US"/>
          </a:p>
          <a:p>
            <a:endParaRPr lang="zh-CN" altLang="en-US"/>
          </a:p>
          <a:p>
            <a:endParaRPr lang="zh-CN" altLang="en-US"/>
          </a:p>
          <a:p>
            <a:r>
              <a:rPr lang="zh-CN" altLang="en-US"/>
              <a:t>association rule</a:t>
            </a:r>
            <a:endParaRPr lang="zh-CN" altLang="en-US"/>
          </a:p>
        </p:txBody>
      </p:sp>
      <p:pic>
        <p:nvPicPr>
          <p:cNvPr id="4" name="334E55B0-647D-440b-865C-3EC943EB4CBC-1" descr="wpsoffice"/>
          <p:cNvPicPr>
            <a:picLocks noChangeAspect="1"/>
          </p:cNvPicPr>
          <p:nvPr/>
        </p:nvPicPr>
        <p:blipFill>
          <a:blip r:embed="rId1"/>
          <a:stretch>
            <a:fillRect/>
          </a:stretch>
        </p:blipFill>
        <p:spPr>
          <a:xfrm>
            <a:off x="2850515" y="2387600"/>
            <a:ext cx="3381375" cy="395288"/>
          </a:xfrm>
          <a:prstGeom prst="rect">
            <a:avLst/>
          </a:prstGeom>
        </p:spPr>
      </p:pic>
      <p:cxnSp>
        <p:nvCxnSpPr>
          <p:cNvPr id="5" name="直接箭头连接符 4"/>
          <p:cNvCxnSpPr/>
          <p:nvPr/>
        </p:nvCxnSpPr>
        <p:spPr>
          <a:xfrm>
            <a:off x="2172970" y="2387600"/>
            <a:ext cx="492125" cy="2882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2" descr="wpsoffice"/>
          <p:cNvPicPr>
            <a:picLocks noChangeAspect="1"/>
          </p:cNvPicPr>
          <p:nvPr/>
        </p:nvPicPr>
        <p:blipFill>
          <a:blip r:embed="rId2"/>
          <a:stretch>
            <a:fillRect/>
          </a:stretch>
        </p:blipFill>
        <p:spPr>
          <a:xfrm>
            <a:off x="4589780" y="3586480"/>
            <a:ext cx="1200150" cy="300038"/>
          </a:xfrm>
          <a:prstGeom prst="rect">
            <a:avLst/>
          </a:prstGeom>
        </p:spPr>
      </p:pic>
      <p:cxnSp>
        <p:nvCxnSpPr>
          <p:cNvPr id="7" name="直接箭头连接符 6"/>
          <p:cNvCxnSpPr/>
          <p:nvPr/>
        </p:nvCxnSpPr>
        <p:spPr>
          <a:xfrm>
            <a:off x="3820160" y="3691890"/>
            <a:ext cx="542925" cy="15240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8" name="334E55B0-647D-440b-865C-3EC943EB4CBC-3" descr="wpsoffice"/>
          <p:cNvPicPr>
            <a:picLocks noChangeAspect="1"/>
          </p:cNvPicPr>
          <p:nvPr/>
        </p:nvPicPr>
        <p:blipFill>
          <a:blip r:embed="rId3"/>
          <a:stretch>
            <a:fillRect/>
          </a:stretch>
        </p:blipFill>
        <p:spPr>
          <a:xfrm>
            <a:off x="4022725" y="4980940"/>
            <a:ext cx="2333625" cy="1504950"/>
          </a:xfrm>
          <a:prstGeom prst="rect">
            <a:avLst/>
          </a:prstGeom>
        </p:spPr>
      </p:pic>
      <p:cxnSp>
        <p:nvCxnSpPr>
          <p:cNvPr id="9" name="直接箭头连接符 8"/>
          <p:cNvCxnSpPr/>
          <p:nvPr/>
        </p:nvCxnSpPr>
        <p:spPr>
          <a:xfrm flipV="1">
            <a:off x="4753610" y="4048125"/>
            <a:ext cx="203835" cy="73025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4" descr="wpsoffice"/>
          <p:cNvPicPr>
            <a:picLocks noChangeAspect="1"/>
          </p:cNvPicPr>
          <p:nvPr/>
        </p:nvPicPr>
        <p:blipFill>
          <a:blip r:embed="rId4"/>
          <a:stretch>
            <a:fillRect/>
          </a:stretch>
        </p:blipFill>
        <p:spPr>
          <a:xfrm>
            <a:off x="6356350" y="3844290"/>
            <a:ext cx="5638800"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Frequent Itemsets, Closed Itemsets,</a:t>
            </a:r>
            <a:br>
              <a:rPr lang="zh-CN" altLang="en-US">
                <a:sym typeface="+mn-ea"/>
              </a:rPr>
            </a:br>
            <a:r>
              <a:rPr lang="zh-CN" altLang="en-US">
                <a:sym typeface="+mn-ea"/>
              </a:rPr>
              <a:t>and Association Rules</a:t>
            </a:r>
            <a:endParaRPr lang="zh-CN" altLang="en-US"/>
          </a:p>
        </p:txBody>
      </p:sp>
      <p:sp>
        <p:nvSpPr>
          <p:cNvPr id="3" name="内容占位符 2"/>
          <p:cNvSpPr>
            <a:spLocks noGrp="1"/>
          </p:cNvSpPr>
          <p:nvPr>
            <p:ph idx="1"/>
          </p:nvPr>
        </p:nvSpPr>
        <p:spPr/>
        <p:txBody>
          <a:bodyPr/>
          <a:p>
            <a:r>
              <a:rPr lang="zh-CN" altLang="en-US"/>
              <a:t>一般来说，关联规则（</a:t>
            </a:r>
            <a:r>
              <a:rPr lang="zh-CN" altLang="en-US">
                <a:sym typeface="+mn-ea"/>
              </a:rPr>
              <a:t>association rule</a:t>
            </a:r>
            <a:r>
              <a:rPr lang="zh-CN" altLang="en-US"/>
              <a:t>）挖掘可以看作是一个两步过程：</a:t>
            </a:r>
            <a:endParaRPr lang="zh-CN" altLang="en-US"/>
          </a:p>
          <a:p>
            <a:pPr marL="914400" lvl="1" indent="-457200">
              <a:buAutoNum type="arabicPeriod"/>
            </a:pPr>
            <a:r>
              <a:rPr lang="zh-CN" altLang="en-US"/>
              <a:t>找到所有频繁项集：根据定义，这些项集中的每一个都将至少与预定的最小支持度 min_sup 一样频繁地出现</a:t>
            </a:r>
            <a:endParaRPr lang="zh-CN" altLang="en-US"/>
          </a:p>
          <a:p>
            <a:pPr marL="914400" lvl="1" indent="-457200">
              <a:buAutoNum type="arabicPeriod"/>
            </a:pPr>
            <a:r>
              <a:rPr lang="zh-CN" altLang="en-US"/>
              <a:t>从频繁项集生成强关联规则：根据定义，这些规则必须满足最小支持度和最小置信度</a:t>
            </a:r>
            <a:endParaRPr lang="zh-CN" altLang="en-US"/>
          </a:p>
          <a:p>
            <a:pPr marL="914400" lvl="1" indent="-457200">
              <a:buAutoNum type="arabicPeriod"/>
            </a:pPr>
            <a:endParaRPr lang="zh-CN" altLang="en-US"/>
          </a:p>
          <a:p>
            <a:pPr lvl="0"/>
            <a:r>
              <a:rPr lang="zh-CN" altLang="en-US"/>
              <a:t>从大型数据集中挖掘频繁项集的一个主要挑战是这样的挖掘通常会生成大量满足最小支持度（</a:t>
            </a:r>
            <a:r>
              <a:rPr lang="zh-CN" altLang="en-US">
                <a:sym typeface="+mn-ea"/>
              </a:rPr>
              <a:t>min_sup</a:t>
            </a:r>
            <a:r>
              <a:rPr lang="en-US" altLang="zh-CN"/>
              <a:t>）</a:t>
            </a:r>
            <a:r>
              <a:rPr lang="zh-CN" altLang="en-US"/>
              <a:t>阈值的项集，尤其是当 min_sup 设置较低时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closed frequent itemset</a:t>
            </a:r>
            <a:r>
              <a:rPr lang="en-US" altLang="zh-CN"/>
              <a:t> &amp; maximal</a:t>
            </a:r>
            <a:br>
              <a:rPr lang="en-US" altLang="zh-CN"/>
            </a:br>
            <a:r>
              <a:rPr lang="en-US" altLang="zh-CN"/>
              <a:t>frequent itemset</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14:m>
                  <m:oMath xmlns:m="http://schemas.openxmlformats.org/officeDocument/2006/math">
                    <m:r>
                      <a:rPr lang="en-US" altLang="zh-CN" i="1">
                        <a:latin typeface="DejaVu Math TeX Gyre" panose="02000503000000000000" charset="0"/>
                        <a:cs typeface="DejaVu Math TeX Gyre" panose="02000503000000000000" charset="0"/>
                      </a:rPr>
                      <m:t>𝑋</m:t>
                    </m:r>
                  </m:oMath>
                </a14:m>
                <a:r>
                  <a:rPr lang="en-US" altLang="zh-CN"/>
                  <a:t> - closed</a:t>
                </a:r>
                <a:endParaRPr lang="en-US" altLang="zh-CN"/>
              </a:p>
              <a:p>
                <a:endParaRPr lang="en-US" altLang="zh-CN"/>
              </a:p>
              <a:p>
                <a:endParaRPr lang="en-US" altLang="zh-CN"/>
              </a:p>
              <a:p>
                <a:endParaRPr lang="en-US" altLang="zh-CN"/>
              </a:p>
              <a:p>
                <a:endParaRPr lang="en-US" altLang="zh-CN"/>
              </a:p>
              <a:p>
                <a14:m>
                  <m:oMath xmlns:m="http://schemas.openxmlformats.org/officeDocument/2006/math">
                    <m:r>
                      <a:rPr lang="en-US" altLang="zh-CN" i="1">
                        <a:latin typeface="DejaVu Math TeX Gyre" panose="02000503000000000000" charset="0"/>
                        <a:cs typeface="DejaVu Math TeX Gyre" panose="02000503000000000000" charset="0"/>
                      </a:rPr>
                      <m:t>𝑋</m:t>
                    </m:r>
                  </m:oMath>
                </a14:m>
                <a:r>
                  <a:rPr lang="en-US" altLang="zh-CN"/>
                  <a:t> - </a:t>
                </a:r>
                <a:r>
                  <a:rPr lang="en-US" altLang="zh-CN">
                    <a:sym typeface="+mn-ea"/>
                  </a:rPr>
                  <a:t>maximal frequent itemset</a:t>
                </a:r>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pic>
        <p:nvPicPr>
          <p:cNvPr id="4" name="334E55B0-647D-440b-865C-3EC943EB4CBC-5" descr="wpsoffice"/>
          <p:cNvPicPr>
            <a:picLocks noChangeAspect="1"/>
          </p:cNvPicPr>
          <p:nvPr/>
        </p:nvPicPr>
        <p:blipFill>
          <a:blip r:embed="rId2"/>
          <a:stretch>
            <a:fillRect/>
          </a:stretch>
        </p:blipFill>
        <p:spPr>
          <a:xfrm>
            <a:off x="3328035" y="2593975"/>
            <a:ext cx="6655547" cy="966788"/>
          </a:xfrm>
          <a:prstGeom prst="rect">
            <a:avLst/>
          </a:prstGeom>
        </p:spPr>
      </p:pic>
      <p:cxnSp>
        <p:nvCxnSpPr>
          <p:cNvPr id="5" name="直接箭头连接符 4"/>
          <p:cNvCxnSpPr/>
          <p:nvPr/>
        </p:nvCxnSpPr>
        <p:spPr>
          <a:xfrm>
            <a:off x="3021965" y="2400935"/>
            <a:ext cx="916940" cy="45847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638925" y="1432560"/>
            <a:ext cx="2665730" cy="2716530"/>
            <a:chOff x="10455" y="2256"/>
            <a:chExt cx="4198" cy="4278"/>
          </a:xfrm>
        </p:grpSpPr>
        <p:cxnSp>
          <p:nvCxnSpPr>
            <p:cNvPr id="6" name="直接连接符 5"/>
            <p:cNvCxnSpPr/>
            <p:nvPr/>
          </p:nvCxnSpPr>
          <p:spPr>
            <a:xfrm flipV="1">
              <a:off x="10455" y="2256"/>
              <a:ext cx="4198" cy="4279"/>
            </a:xfrm>
            <a:prstGeom prst="line">
              <a:avLst/>
            </a:prstGeom>
            <a:ln w="1016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11364" y="2657"/>
              <a:ext cx="2540" cy="3771"/>
            </a:xfrm>
            <a:prstGeom prst="line">
              <a:avLst/>
            </a:prstGeom>
            <a:ln w="1016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9" name="文本框 8"/>
              <p:cNvSpPr txBox="1"/>
              <p:nvPr/>
            </p:nvSpPr>
            <p:spPr>
              <a:xfrm>
                <a:off x="3021965" y="5304790"/>
                <a:ext cx="2301240" cy="521970"/>
              </a:xfrm>
              <a:prstGeom prst="rect">
                <a:avLst/>
              </a:prstGeom>
              <a:noFill/>
            </p:spPr>
            <p:txBody>
              <a:bodyPr wrap="none" rtlCol="0">
                <a:spAutoFit/>
              </a:bodyPr>
              <a:p>
                <a:pPr algn="l"/>
                <a14:m>
                  <m:oMath xmlns:m="http://schemas.openxmlformats.org/officeDocument/2006/math">
                    <m:r>
                      <a:rPr lang="en-US" altLang="zh-CN" sz="2800" i="1">
                        <a:latin typeface="DejaVu Math TeX Gyre" panose="02000503000000000000" charset="0"/>
                        <a:ea typeface="Heiti SC Light" panose="02000000000000000000" charset="-122"/>
                        <a:cs typeface="DejaVu Math TeX Gyre" panose="02000503000000000000" charset="0"/>
                      </a:rPr>
                      <m:t>𝑋</m:t>
                    </m:r>
                  </m:oMath>
                </a14:m>
                <a:r>
                  <a:rPr lang="en-US" altLang="zh-CN" sz="2800">
                    <a:latin typeface="Heiti SC Light" panose="02000000000000000000" charset="-122"/>
                    <a:ea typeface="Heiti SC Light" panose="02000000000000000000" charset="-122"/>
                    <a:cs typeface="Heiti SC Light" panose="02000000000000000000" charset="-122"/>
                  </a:rPr>
                  <a:t> - frequent</a:t>
                </a:r>
                <a:endParaRPr lang="en-US" altLang="zh-CN" sz="2800">
                  <a:latin typeface="Heiti SC Light" panose="02000000000000000000" charset="-122"/>
                  <a:ea typeface="Heiti SC Light" panose="02000000000000000000" charset="-122"/>
                  <a:cs typeface="Heiti SC Light" panose="02000000000000000000"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3021965" y="5304790"/>
                <a:ext cx="2301240" cy="521970"/>
              </a:xfrm>
              <a:prstGeom prst="rect">
                <a:avLst/>
              </a:prstGeom>
              <a:blipFill rotWithShape="1">
                <a:blip r:embed="rId3"/>
                <a:stretch>
                  <a:fillRect r="-3449"/>
                </a:stretch>
              </a:blipFill>
            </p:spPr>
            <p:txBody>
              <a:bodyPr/>
              <a:lstStyle/>
              <a:p>
                <a:r>
                  <a:rPr lang="zh-CN" altLang="en-US">
                    <a:noFill/>
                  </a:rPr>
                  <a:t> </a:t>
                </a:r>
              </a:p>
            </p:txBody>
          </p:sp>
        </mc:Fallback>
      </mc:AlternateContent>
      <p:grpSp>
        <p:nvGrpSpPr>
          <p:cNvPr id="15" name="组合 14"/>
          <p:cNvGrpSpPr/>
          <p:nvPr/>
        </p:nvGrpSpPr>
        <p:grpSpPr>
          <a:xfrm>
            <a:off x="6078855" y="5304790"/>
            <a:ext cx="2259330" cy="1043940"/>
            <a:chOff x="9573" y="8354"/>
            <a:chExt cx="3558" cy="1644"/>
          </a:xfrm>
        </p:grpSpPr>
        <p:pic>
          <p:nvPicPr>
            <p:cNvPr id="10" name="334E55B0-647D-440b-865C-3EC943EB4CBC-6" descr="wpsoffice"/>
            <p:cNvPicPr>
              <a:picLocks noChangeAspect="1"/>
            </p:cNvPicPr>
            <p:nvPr/>
          </p:nvPicPr>
          <p:blipFill>
            <a:blip r:embed="rId4"/>
            <a:stretch>
              <a:fillRect/>
            </a:stretch>
          </p:blipFill>
          <p:spPr>
            <a:xfrm>
              <a:off x="10455" y="8354"/>
              <a:ext cx="1860" cy="458"/>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9573" y="9176"/>
                  <a:ext cx="3558" cy="822"/>
                </a:xfrm>
                <a:prstGeom prst="rect">
                  <a:avLst/>
                </a:prstGeom>
                <a:noFill/>
              </p:spPr>
              <p:txBody>
                <a:bodyPr wrap="none" rtlCol="0">
                  <a:spAutoFit/>
                </a:bodyPr>
                <a:p>
                  <a:pPr algn="l"/>
                  <a14:m>
                    <m:oMath xmlns:m="http://schemas.openxmlformats.org/officeDocument/2006/math">
                      <m:r>
                        <a:rPr lang="en-US" altLang="zh-CN" sz="2800" i="1">
                          <a:latin typeface="DejaVu Math TeX Gyre" panose="02000503000000000000" charset="0"/>
                          <a:ea typeface="Heiti SC Light" panose="02000000000000000000" charset="-122"/>
                          <a:cs typeface="DejaVu Math TeX Gyre" panose="02000503000000000000" charset="0"/>
                        </a:rPr>
                        <m:t>𝑌</m:t>
                      </m:r>
                    </m:oMath>
                  </a14:m>
                  <a:r>
                    <a:rPr lang="en-US" altLang="zh-CN" sz="2800">
                      <a:latin typeface="Heiti SC Light" panose="02000000000000000000" charset="-122"/>
                      <a:ea typeface="Heiti SC Light" panose="02000000000000000000" charset="-122"/>
                      <a:cs typeface="Heiti SC Light" panose="02000000000000000000" charset="-122"/>
                    </a:rPr>
                    <a:t> - frequent</a:t>
                  </a:r>
                  <a:endParaRPr lang="en-US" altLang="zh-CN" sz="2800">
                    <a:latin typeface="Heiti SC Light" panose="02000000000000000000" charset="-122"/>
                    <a:ea typeface="Heiti SC Light" panose="02000000000000000000" charset="-122"/>
                    <a:cs typeface="Heiti SC Light" panose="02000000000000000000"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9573" y="9176"/>
                  <a:ext cx="3558" cy="822"/>
                </a:xfrm>
                <a:prstGeom prst="rect">
                  <a:avLst/>
                </a:prstGeom>
                <a:blipFill rotWithShape="1">
                  <a:blip r:embed="rId5"/>
                </a:blipFill>
              </p:spPr>
              <p:txBody>
                <a:bodyPr/>
                <a:lstStyle/>
                <a:p>
                  <a:r>
                    <a:rPr lang="zh-CN" altLang="en-US">
                      <a:noFill/>
                    </a:rPr>
                    <a:t> </a:t>
                  </a:r>
                </a:p>
              </p:txBody>
            </p:sp>
          </mc:Fallback>
        </mc:AlternateContent>
      </p:grpSp>
      <p:grpSp>
        <p:nvGrpSpPr>
          <p:cNvPr id="12" name="组合 11"/>
          <p:cNvGrpSpPr/>
          <p:nvPr/>
        </p:nvGrpSpPr>
        <p:grpSpPr>
          <a:xfrm>
            <a:off x="6672580" y="4879975"/>
            <a:ext cx="1341755" cy="1529080"/>
            <a:chOff x="11390" y="3100"/>
            <a:chExt cx="2113" cy="2408"/>
          </a:xfrm>
        </p:grpSpPr>
        <p:cxnSp>
          <p:nvCxnSpPr>
            <p:cNvPr id="13" name="直接连接符 12"/>
            <p:cNvCxnSpPr/>
            <p:nvPr/>
          </p:nvCxnSpPr>
          <p:spPr>
            <a:xfrm flipV="1">
              <a:off x="11390" y="3342"/>
              <a:ext cx="2113" cy="2166"/>
            </a:xfrm>
            <a:prstGeom prst="line">
              <a:avLst/>
            </a:prstGeom>
            <a:ln w="1016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1871" y="3100"/>
              <a:ext cx="1070" cy="2322"/>
            </a:xfrm>
            <a:prstGeom prst="line">
              <a:avLst/>
            </a:prstGeom>
            <a:ln w="1016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Apriori Algorithm: Finding Frequent Itemsets</a:t>
            </a:r>
            <a:r>
              <a:rPr lang="en-US" altLang="zh-CN"/>
              <a:t> </a:t>
            </a:r>
            <a:r>
              <a:rPr lang="zh-CN" altLang="en-US"/>
              <a:t>by Confined Candidate Generation</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14:m>
                  <m:oMath xmlns:m="http://schemas.openxmlformats.org/officeDocument/2006/math">
                    <m:r>
                      <a:rPr lang="en-US" altLang="zh-CN" i="1">
                        <a:latin typeface="DejaVu Math TeX Gyre" panose="02000503000000000000" charset="0"/>
                        <a:cs typeface="DejaVu Math TeX Gyre" panose="02000503000000000000" charset="0"/>
                      </a:rPr>
                      <m:t>𝑘</m:t>
                    </m:r>
                  </m:oMath>
                </a14:m>
                <a:r>
                  <a:rPr lang="zh-CN" altLang="en-US"/>
                  <a:t>-itemsets用于探索</a:t>
                </a:r>
                <a14:m>
                  <m:oMath xmlns:m="http://schemas.openxmlformats.org/officeDocument/2006/math">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𝑘</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oMath>
                </a14:m>
                <a:r>
                  <a:rPr lang="zh-CN" altLang="en-US"/>
                  <a:t>-itemsets</a:t>
                </a:r>
                <a:endParaRPr lang="zh-CN" altLang="en-US"/>
              </a:p>
              <a:p>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1</m:t>
                        </m:r>
                      </m:sub>
                    </m:sSub>
                  </m:oMath>
                </a14:m>
                <a:r>
                  <a:rPr lang="en-US" altLang="zh-CN"/>
                  <a:t> - </a:t>
                </a:r>
                <a:r>
                  <a:rPr lang="zh-CN" altLang="en-US"/>
                  <a:t>frequent 1-itemsets的集合是通过扫描数据库累加每个项的计数，并收集那些满足最小支持度的项来找到的</a:t>
                </a:r>
                <a:endParaRPr lang="zh-CN" altLang="en-US"/>
              </a:p>
              <a:p>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1</m:t>
                        </m:r>
                      </m:sub>
                    </m:sSub>
                  </m:oMath>
                </a14:m>
                <a:r>
                  <a:rPr lang="en-US" altLang="zh-CN"/>
                  <a:t> </a:t>
                </a:r>
                <a:r>
                  <a:rPr lang="zh-CN" altLang="en-US"/>
                  <a:t>is used to find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2</m:t>
                        </m:r>
                      </m:sub>
                    </m:sSub>
                  </m:oMath>
                </a14:m>
                <a:endParaRPr lang="en-US" altLang="zh-CN" i="1">
                  <a:latin typeface="DejaVu Math TeX Gyre" panose="02000503000000000000" charset="0"/>
                  <a:cs typeface="DejaVu Math TeX Gyre" panose="02000503000000000000" charset="0"/>
                </a:endParaRPr>
              </a:p>
              <a:p>
                <a:r>
                  <a:rPr lang="zh-CN" altLang="en-US"/>
                  <a:t>……</a:t>
                </a:r>
                <a:endParaRPr lang="zh-CN" altLang="en-US"/>
              </a:p>
              <a:p>
                <a:r>
                  <a:rPr lang="zh-CN" altLang="en-US"/>
                  <a:t>直到找不到更频繁的</a:t>
                </a:r>
                <a14:m>
                  <m:oMath xmlns:m="http://schemas.openxmlformats.org/officeDocument/2006/math">
                    <m:r>
                      <a:rPr lang="en-US" altLang="zh-CN" i="1">
                        <a:latin typeface="DejaVu Math TeX Gyre" panose="02000503000000000000" charset="0"/>
                        <a:cs typeface="DejaVu Math TeX Gyre" panose="02000503000000000000" charset="0"/>
                      </a:rPr>
                      <m:t>𝑘</m:t>
                    </m:r>
                  </m:oMath>
                </a14:m>
                <a:r>
                  <a:rPr lang="zh-CN" altLang="en-US"/>
                  <a:t>-itemsets</a:t>
                </a:r>
                <a:endParaRPr lang="zh-CN" altLang="en-US"/>
              </a:p>
              <a:p>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文本框 3"/>
          <p:cNvSpPr txBox="1"/>
          <p:nvPr/>
        </p:nvSpPr>
        <p:spPr>
          <a:xfrm>
            <a:off x="1378585" y="5355590"/>
            <a:ext cx="9434830" cy="953135"/>
          </a:xfrm>
          <a:prstGeom prst="rect">
            <a:avLst/>
          </a:prstGeom>
          <a:noFill/>
        </p:spPr>
        <p:txBody>
          <a:bodyPr wrap="square" rtlCol="0">
            <a:spAutoFit/>
          </a:bodyPr>
          <a:p>
            <a:pPr algn="ctr"/>
            <a:r>
              <a:rPr lang="zh-CN" altLang="en-US" sz="2800" b="1">
                <a:solidFill>
                  <a:srgbClr val="C00000"/>
                </a:solidFill>
                <a:latin typeface="Heiti SC Medium" panose="02000000000000000000" charset="-122"/>
                <a:ea typeface="Heiti SC Medium" panose="02000000000000000000" charset="-122"/>
                <a:cs typeface="Heiti SC Light" panose="02000000000000000000" charset="-122"/>
              </a:rPr>
              <a:t>Apriori property:</a:t>
            </a:r>
            <a:r>
              <a:rPr lang="zh-CN" altLang="en-US" sz="2800">
                <a:latin typeface="Heiti SC Light" panose="02000000000000000000" charset="-122"/>
                <a:ea typeface="Heiti SC Light" panose="02000000000000000000" charset="-122"/>
                <a:cs typeface="Heiti SC Light" panose="02000000000000000000" charset="-122"/>
              </a:rPr>
              <a:t> </a:t>
            </a:r>
            <a:r>
              <a:rPr lang="zh-CN" altLang="en-US" sz="2800" i="1">
                <a:latin typeface="Heiti SC Light" panose="02000000000000000000" charset="-122"/>
                <a:ea typeface="Heiti SC Light" panose="02000000000000000000" charset="-122"/>
                <a:cs typeface="Heiti SC Light" panose="02000000000000000000" charset="-122"/>
              </a:rPr>
              <a:t>All nonempty subsets of a frequent itemset must also be frequent</a:t>
            </a:r>
            <a:endParaRPr lang="zh-CN" altLang="en-US" sz="2800" i="1">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join &amp; prune</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en-US" altLang="zh-CN"/>
                  <a:t>join</a:t>
                </a:r>
                <a:endParaRPr lang="en-US" altLang="zh-CN"/>
              </a:p>
              <a:p>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𝑙</m:t>
                        </m:r>
                      </m:e>
                      <m:sub>
                        <m:r>
                          <a:rPr lang="en-US" altLang="zh-CN" i="1">
                            <a:latin typeface="DejaVu Math TeX Gyre" panose="02000503000000000000" charset="0"/>
                            <a:cs typeface="DejaVu Math TeX Gyre" panose="02000503000000000000" charset="0"/>
                          </a:rPr>
                          <m:t>1</m:t>
                        </m:r>
                      </m:sub>
                    </m:sSub>
                  </m:oMath>
                </a14:m>
                <a:r>
                  <a:rPr lang="zh-CN" altLang="en-US">
                    <a:latin typeface="DejaVu Math TeX Gyre" panose="02000503000000000000" charset="0"/>
                    <a:cs typeface="DejaVu Math TeX Gyre" panose="02000503000000000000" charset="0"/>
                  </a:rPr>
                  <a:t>、</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𝑙</m:t>
                        </m:r>
                      </m:e>
                      <m:sub>
                        <m:r>
                          <a:rPr lang="en-US" altLang="zh-CN" i="1">
                            <a:latin typeface="DejaVu Math TeX Gyre" panose="02000503000000000000" charset="0"/>
                            <a:cs typeface="DejaVu Math TeX Gyre" panose="02000503000000000000" charset="0"/>
                          </a:rPr>
                          <m:t>2</m:t>
                        </m:r>
                      </m:sub>
                    </m:sSub>
                  </m:oMath>
                </a14:m>
                <a:r>
                  <a:rPr lang="zh-CN" altLang="en-US">
                    <a:cs typeface="Heiti SC Light" panose="02000000000000000000" charset="-122"/>
                  </a:rPr>
                  <a:t>：itemsets</a:t>
                </a:r>
                <a:r>
                  <a:rPr lang="en-US" altLang="zh-CN">
                    <a:cs typeface="Heiti SC Light" panose="02000000000000000000" charset="-122"/>
                  </a:rPr>
                  <a:t> in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𝑘</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endParaRPr lang="en-US" altLang="zh-CN" i="1">
                  <a:latin typeface="DejaVu Math TeX Gyre" panose="02000503000000000000" charset="0"/>
                  <a:cs typeface="DejaVu Math TeX Gyre" panose="02000503000000000000" charset="0"/>
                </a:endParaRPr>
              </a:p>
              <a:p>
                <a:endParaRPr lang="en-US" altLang="zh-CN" i="1">
                  <a:latin typeface="DejaVu Math TeX Gyre" panose="02000503000000000000" charset="0"/>
                  <a:cs typeface="DejaVu Math TeX Gyre" panose="02000503000000000000" charset="0"/>
                </a:endParaRPr>
              </a:p>
              <a:p>
                <a:r>
                  <a:rPr lang="en-US" altLang="zh-CN">
                    <a:cs typeface="DejaVu Math TeX Gyre" panose="02000503000000000000" charset="0"/>
                  </a:rPr>
                  <a:t>prune</a:t>
                </a:r>
                <a:endParaRPr lang="en-US" altLang="zh-CN">
                  <a:cs typeface="DejaVu Math TeX Gyre" panose="02000503000000000000" charset="0"/>
                </a:endParaRPr>
              </a:p>
              <a:p>
                <a:r>
                  <a:rPr lang="en-US" altLang="zh-CN">
                    <a:cs typeface="DejaVu Math TeX Gyre" panose="02000503000000000000" charset="0"/>
                  </a:rPr>
                  <a:t>Any </a:t>
                </a:r>
                <a14:m>
                  <m:oMath xmlns:m="http://schemas.openxmlformats.org/officeDocument/2006/math">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𝑘</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oMath>
                </a14:m>
                <a:r>
                  <a:rPr lang="en-US" altLang="zh-CN">
                    <a:cs typeface="DejaVu Math TeX Gyre" panose="02000503000000000000" charset="0"/>
                  </a:rPr>
                  <a:t>-itemset that is not frequent cannot be a subset of a frequent </a:t>
                </a:r>
                <a14:m>
                  <m:oMath xmlns:m="http://schemas.openxmlformats.org/officeDocument/2006/math">
                    <m:r>
                      <a:rPr lang="en-US" altLang="zh-CN" i="1">
                        <a:latin typeface="DejaVu Math TeX Gyre" panose="02000503000000000000" charset="0"/>
                        <a:cs typeface="DejaVu Math TeX Gyre" panose="02000503000000000000" charset="0"/>
                      </a:rPr>
                      <m:t>𝑘</m:t>
                    </m:r>
                  </m:oMath>
                </a14:m>
                <a:r>
                  <a:rPr lang="en-US" altLang="zh-CN">
                    <a:cs typeface="DejaVu Math TeX Gyre" panose="02000503000000000000" charset="0"/>
                  </a:rPr>
                  <a:t>-itemset</a:t>
                </a:r>
                <a:endParaRPr lang="en-US" altLang="zh-CN">
                  <a:cs typeface="DejaVu Math TeX Gyre" panose="02000503000000000000" charset="0"/>
                </a:endParaRPr>
              </a:p>
              <a:p>
                <a:endParaRPr lang="en-US" altLang="zh-CN"/>
              </a:p>
              <a:p>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pic>
        <p:nvPicPr>
          <p:cNvPr id="4" name="334E55B0-647D-440b-865C-3EC943EB4CBC-7" descr="wpsoffice"/>
          <p:cNvPicPr>
            <a:picLocks noChangeAspect="1"/>
          </p:cNvPicPr>
          <p:nvPr/>
        </p:nvPicPr>
        <p:blipFill>
          <a:blip r:embed="rId2"/>
          <a:stretch>
            <a:fillRect/>
          </a:stretch>
        </p:blipFill>
        <p:spPr>
          <a:xfrm>
            <a:off x="6224905" y="771525"/>
            <a:ext cx="3300413" cy="2181225"/>
          </a:xfrm>
          <a:prstGeom prst="rect">
            <a:avLst/>
          </a:prstGeom>
        </p:spPr>
      </p:pic>
      <p:cxnSp>
        <p:nvCxnSpPr>
          <p:cNvPr id="5" name="直接箭头连接符 4"/>
          <p:cNvCxnSpPr>
            <a:stCxn id="3" idx="0"/>
          </p:cNvCxnSpPr>
          <p:nvPr/>
        </p:nvCxnSpPr>
        <p:spPr>
          <a:xfrm flipH="1">
            <a:off x="4448175" y="1825625"/>
            <a:ext cx="1457325" cy="20193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数据挖掘</a:t>
            </a:r>
            <a:r>
              <a:rPr lang="en-US" altLang="zh-CN"/>
              <a:t> - Example 6.3</a:t>
            </a:r>
            <a:endParaRPr lang="en-US" altLang="zh-CN"/>
          </a:p>
          <a:p>
            <a:r>
              <a:rPr lang="zh-CN" altLang="en-US">
                <a:sym typeface="+mn-ea"/>
              </a:rPr>
              <a:t>数据挖掘</a:t>
            </a:r>
            <a:r>
              <a:rPr lang="en-US" altLang="zh-CN"/>
              <a:t> - Figure 6.4 / Apriori</a:t>
            </a:r>
            <a:r>
              <a:rPr lang="zh-CN" altLang="en-US"/>
              <a:t>算法</a:t>
            </a:r>
            <a:endParaRPr lang="en-US" altLang="zh-CN"/>
          </a:p>
          <a:p>
            <a:endParaRPr lang="en-US" altLang="zh-CN"/>
          </a:p>
        </p:txBody>
      </p:sp>
      <p:pic>
        <p:nvPicPr>
          <p:cNvPr id="4" name="图片 3"/>
          <p:cNvPicPr>
            <a:picLocks noChangeAspect="1"/>
          </p:cNvPicPr>
          <p:nvPr/>
        </p:nvPicPr>
        <p:blipFill>
          <a:blip r:embed="rId1"/>
          <a:stretch>
            <a:fillRect/>
          </a:stretch>
        </p:blipFill>
        <p:spPr>
          <a:xfrm>
            <a:off x="647700" y="2815590"/>
            <a:ext cx="4637723" cy="3600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016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xaGRHaGpZV3g3U1gwOVhIdEpYekVzU1Y4eUxGeGtiM1J6WXl4SlgyMWNmU0JjWFE9PSIsCgkiTGF0ZXhJbWdCYXNlNjQiIDogImlWQk9SdzBLR2dvQUFBQU5TVWhFVWdBQUFzWUFBQUJUQkFNQUFBQnVjdHhmQUFBQU1GQk1WRVgvLy84QUFBQUFBQUFBQUFBQUFBQUFBQUFBQUFBQUFBQUFBQUFBQUFBQUFBQUFBQUFBQUFBQUFBQUFBQUFBQUFBdjNhQjdBQUFBRDNSU1RsTUFJbFIycTd2TjNlK0pSRElRbVdaYVFjY2hBQUFBQ1hCSVdYTUFBQTdFQUFBT3hBR1ZLdzRiQUFBTjNFbEVRVlI0QWVWZGJZZ2tSeG51dmR2NzJKMjUyLzJoR0lKd0c0S0NpT3pxRHlVbU1xdDRDTXF4SzZ6NlI1MFZ1VlYvNkZ6SWVYZCs0RVE5a29zbXpJcUlubmpNaUdKRWlMcy9GREVvT3lFRUQ0bk9nVWswZnMzK01RUkU5dlM4M2NrbGwvS3BucTZhcXVxM3BxdXFlNGNsTnR4MmZielArOVhWNzF0VjNkTVhSYnQ3akwzaFE0MnY3NjZJdmNlOWR2K24vems2clI2dk1jYnVIcDI4dlNIcFBURDZvZlVSNmJLZnNkNmZwMGNrYkErSktUM0gyUFhSMkYycXM5N01Iako5aEtyOG5MRVhSaUp1bHJINWtRamFnMEpnKzVXMFdtTzNIMTg1aDBnaWo5VTBqVmRMaWJHYkp1REhySGYvMlpXVmxiUG5HdXhCczlOZUQ0VFpHZnIyVERiWWhiTm5WbFkrY2ZZQzY3VWQwSk9FOFpQZmxyNFZoWFVIVnNOSURqTzJiUFozQlhPY1h6STc3ZlZBbUoyaGI4OFJSVy9XZGtGWEdETWMrRE9WUjcvOE5SZE93MmdncFdYMi8vSnZ4L2xVZzdIUHZ2c1BNMmFudlI0SXN6UDA3U2xkZXVxRHNkNDdTeWZlNGdST2piQWZ4WGp0end0dEoxWkRpR3BzaCtvdE55RG5lMVRQMExaQTJGQ2VmcDJYb2JlN1Z5YU1HL1VKN3QwelN5ZWV2WGp4RW1QbmNicm9kckdHS2tsRXBKaCtnYkgvRGdYU25ZRXdtbGxJNnppY05POE1SRGE2b1JEdmE3RFAzWmJVRHpBMnJYVGxLSlp0MHhjRUMxVzZxNGhBbUN2N2JMcUQ4SEVybXl5aGdQa3ZLOFFWTm9pOTNmUmNRS0gwS1VMSU5aSWVxbDRsTzRZM0JzS0dNL1hwbllJRzd2UzYrWWdjTFlIRmxNTWozUXNVZWRhRkRFZ2dnaTBPcXE2bFFKZ3Jld2U2TlN6ZUhNZ1NFdDM4TGJZdG9ZanJxN0tTcjZBTEdmRENKV1Z6ZzZwcktSRG15dDZCcm1tN01VbXNadjZZR2ppYXJFY2lBaG8xSVFxZWg3VjFwZTVZRElRNWNuY2hRMEo0MFlXdVQ2T1pqeXkzTEtEb1NDM05SSi92V1JPaWdQM0NtZ1FHd2lRK2Z3Rmo0Nm83RjgzOERYYTlMYUJZem5oY0tvR2l6NW9RaGNRdnJFbGdJRXppY3hjOEU0Sm1mck8zS2VWM0dEc2xLemtMbWhDRmwxOVlrOEJBbU1UbkxuZ21CTTM4TjgwTXhGZUMwdEVBcjVZMElVcEhMZXhlQ1lRcGduTVdQUk9DemZ5b3p0dzJQRnpVdFFsaFhtRk5TZ3FFU1h6dXdoUTA4R0JpTXgvcnY4RTB6b01mU1dvUjRobldCT3RBbUlBWGNGN3ptaDVIRnZNamhCeDZhUmFpb2tXSVoxZ1RrZ05oQWw3QXVlbm5ISXY1MGFHd1VFa2JZQkhpR2RZRTcwQ1lnQmR3OWt3SUZ2T2pZNHpkVzRBMmZSWVdJWjVoVGFnVENCUHdBczZlQ2NGaWZsVHgyYnpMVXRzaXhET3NDU21CTUFIUGYvWk5DQmJ6b3hwak0vbTFTVGhZaEhpR05hRk9JRXpBODU5OUU0TEZmT3hjRkRkMXN5VldYTWVRcFdRZ0xMOXZCUWZmaEdEeDhWRkdQeDBTWXZ6T0ZpRzRqaDZyZmlreUVDYnh1UXRUME1DSGljVjhQRXdwYkVjb3NveGozN0NXbUJVSTgzRktCdTJhMy9UWVluNkVSNm4veVpEazBVMWZTTit3bGdnTWhIbW9tMFhhOUpzZTIzeThVZHhERUdpTTZFNHNhSHpEV21KNklDekxjUjc5dmdtQkhtSjg2bWJkZFNzLytoUGJNVTFyaW9XNSt0QXdJZklOYS9sZ3RHWkJyUWpIZm5tRWZtUmNKZC9SNm12RVh5NndITVJvNVpoOTVPTm4zN0NXK0NNUWxxQUxPUGtuaEFiNWhnTjgyTEtwQXlOdGgrVkJJdmI3aVF2ZkpDT0lUYXBzRDRSSmZPNkNmMEpZb0I3YjRlYTJ6MDdHR3pZWHM4L1RCblRJdTZMMmZ6STlqcUpaYXNUaWplemlkamFqYUlGYzBPQktFYU9idmtwS2F5Qk00WkN6T0RWc0FKSzhrYVpQcFRyUVdPQjd5Ymk1aUlsZ09xeVZhNjJVSnFrR0UvYklKOW1aNzZhb2RyTmh6WE42akhrVkZaQnhxVUpXdVJiTHVveHRwcnZTWWUxaGw1Y3RETmp6R0ZTTVBkQk84OSsxbHFaL0h0a2dkdGh3cVVKdVk5cXNoeG43QXRHVG11ZSt6dWtKb2c1N0Ridm4rN2ZpZldsaWFraUlMS2FwNWo4QXgvQlRqVTFET2k3Vm90RVVXcjMxTzR4OWxRTGpYbEh5Nm1NLy9SUHFjeFNoM3FiQlN2MnJWeUdHaVk0cXNnWTl2UWNnLzhuUjI5dWFGcmhVRHVacUVFc0ZuTmk3eUw0MU5henhsMDFQT3duVllMZjAzd2ZCTkNqa0ZWdFNyY3hHTXlGa0FtS0NmUXZ3OHZ0VldsamNWdXZoWmY0RHRjK1F2SnBxV0J1L2NQcE9lTXJod21xdzJuSmZNemgrczEvYS9iOUdRbkFVT1BZMk9FTE5jYmhVaFUzZHh2NkJRZFltTktucE1xUEl6Y2NxYko4WUNiZ05pbnJIbE5CVWI5SVRndDVuclpXcWpIMzBWMm8zMW1VRkpwRlhrMU8zQ05kVkQydHVQbFpoQjhUK0s3M3BwSnBVWEhrS0duaHo2ekwyVngyRW5jMGloOFVXZFNmRG8wWmVkZkt4QnV1d0J4TEZMVDg0MGMwcXByYWg1aEZIbHI5SlQ2M0FadEVSN1VLR0xhSDBHZ1NaMWdpL1RqN1dZTkF6aWVETndoSklwa0VWTlk5a1V2Y0pNSFZyRzZUUWVOTm95bFh0RWg3QWU3akd1OGRPUHRaZ2EvSmRYdHdxMDdsVWRBZFh6VHlTRFVXNitMSkpWU2Q4b3RCNDd4OWpOM1Jld2NmRmRGaHo4ckVHT3lidnQxbHExOFVVV1V3ZFkwUFBJOWxzb2VlcVFRVmpSVEl4ZXVLcS8vNHh0YmU1a1FwclRqN1dZSWNZbStscmlIRzhUdWxhZkJ1MDlBNmszZlNZaFV2K1BVUzVOVWl4SEpiOVkycVB2cElLYTA0KzFtQmoxUzhsZXFKNVJMRkNTd2hSTkZFL3pRV1hubW5jOXcydXkrUWZHL2ZkbFNnbFQvWDBWTGhEM05xU1Bvcjg5NDh4dFVvbHZXb3FyRG41T0EyTE5hdXl3bjY4b2xoS0ZiV0VFSlhySi9rOVg2cnVMTlg1ci9zbmE5c2ZhSWhFTE9GRVhNQ2dhTXYrSHk3S1luQUJEdzFUODIyV0NtdE9QazdEWXEwSUs0SzFIUTZjZ2dZRGlnUFhzQUcvR2xWdXR2R21LOWJ6M1d2dGFOeDhRQXp6VXp2RmRZWG9GOTRCZnFDQUxCRVBab213NXVKakFzYWw0QVllRnQya0lnVVVOclE4c2pZZlRiR1h4cmQ1dktpeDFvRjRSZHN3NGhaaFB0NFJXaGJLUUhuY0FYa1BRb2dSMXJnRTA4ZVBMTFZTZ2drWXA4R2lTYW81K2ZSN1RkaXZQN0p1TkpXZS9vdlJFcVdKQ0U1UlZOSHlTSFVhc2wvdUxuSm1UVFpmamJWWU1HWVJoUGtkMXBzV0NzeW1KOCtpeStOTUNOSERXc3pMOERIMlhsSjNXRVRBT0haTENjZk4xRVFKRjhia0JFK3Q2Z1lRUkdsT2dGVFZQREtHYlowcDF1dW4raTMyVUg4NjFqVm1xb1Q1Qyt5R0ZOOG81QjRraE9oaExaWm4rSmhQWDJha0lrbUJnS0VIT1ZYTzhmbldvNUZnT2FlV3hva1REWXlNdTJnaWd4TW9nYndxZVUzZ1pZY09TejRqc3lYdS80VkJISWdwMCtaam90VVNUQ1pZYjEyVWM1elRRaUtZWkc3dEdUNWVnRFhMcGxBQ0JoSnNoVWsxK1U2MHdabHpXdFE0Y1NKam5ra1RHWnd3Y2RDME9vUXNBSlZhTWZPbW1EL1dER21hK2IrL0ExK3RxTEp0ZkxRaVBwNXFGUE5GTmsxSTMxaVlaSzV6REIvWFlVMHFrUkV3OE9zcWd4THJFbUZyWDFJVWNVNm5SQ1UrY3lManF5VTBrWkc5TUhFRjhvcmsxUUhicHJoYUMyS3EwRkFvT0tscS9xdUFOdzR6amtudVhnVlZTQi80T09RWUE4bk1lVldRbU84ZFVUQStxMUR1Tmg2eGpRa3E1NlNQWTA1a2lLZUpERTVSdWFMeHVtV09UeWVTa2RCZzk4Ykd3Vm8wSzRkaVB1WVQ1bEhRMTk4VUlSQTllVWZ5UVo3dHBXZmZyS2hpak9NdEtLTU9kUnVNWjd3dkR0akVWbHdaMUZIaW5EYTFGazVrek5ocEltMUUvdUJTOGdXa2t5ZStPUzM1c1NURElTbXN4bzBJdHV1eWx4Y1U4eXNRckI4M0I1dzBrRzlGRVFKb1J4R2lQb1l6Zkl5eDFsTzdiYkRvcUQ0a3E0dzE1alVOY1g4Ymc1YS9WYk9vMGZBZ1lCSVpuR0RGNEpBU29QVk16RW02RmxzUk9tdkYvUHFBQXkvMVR0NnBrNGJYRkNGZ2NwbjErQWZTOEgyMEJ2dUt3dFR3Y2ZUV25idlVsR09EWVpqMngwL0Nhbi90bnM2eXdoYkY1N2JuOUlib2FPM2pSZ3RCWkhEQ3A2SXU4Qy9TblQySEQ3dk5DRGptZk8yNExGMTcyTHhZdXZrQ1dQRFpUWWpwWXlpaCt0aW0wMUVsNFNVMFU4czJZdC8yYkU0SFJQSThKRnk3WVlZaE4vTjlWVFBvM1lTa2ZWdzI3MTZEYjF6ZDJrbEZ0STRSQnlpWVcxczJweW1STkRvaVF6ZlpTenB6Ti9OMWpIZk5UVWpheHlVMTUxbWs3bWNmam52K3BYaDY0NHFGMkxzNW05TXhzZUtaRlkvMkcyYW9kelBmV3pjZDRDWWs3ZU45NXR4Tlp4dlhLa2xlckNzK25wMGpDSU9hc2psdGlWSGJUZFovTUdOVGwrVm12bzd4cnJrSlNmdjRpTEhlSlFUdkZ3bFB6ZVhkRmtFWjFKVE5hVUVzYjhUcURybXZIVVhQS09MY3pGY0FJVVUzSVdrZkg3NmFLYTJTVEhOTGFucHNaTUpjQ2JJNXlVV2RtQjdIMDRveGRSWHBacjZyU2hZNk55RnBIMjhzV3hqSzV2M0pYa0Uwb1V5bE5YOUwwcEJDTmllc1BHWml6dGpJYU1XRk5SNmdKOVJNNG1aK0RBNy80eVlrN2VQdVpwYk1TckxmVmw1VFF2Y1JZd21YeGNUZW44MEpLOForSXNCV2JKOVBISmNQcXpzdGJ1YmJ0WERxY1JPQ2thRG5xbkxtbllxZGlndjh3SkxweGtDVHk5a2haa0E4dEpUTmFWenNYQjhVdTMwMXZyYWV4VDk1dUprdnlRTUw2ZDBkZ2hGV1RQTmE4NUhNSGFrbVg1RDJEMlhnZEZjMU5qa3EyWndPaTdkeXA4UnpnQ3BHU3JuUkg5eDkwYVB5Y1phN25uenMwU1plOEh6amE1OGN1T1RZZzRNeVdlS3ZxWXBqTUhiSGVtMlMyci9SZ1ZOSFRJODN4SjNVaEkveEtGVTVFQVFMaTE0S1c2TllGMWZiYUpkVnZ2V2RISE95c2JZcGkzUmhRMkJ3UGlWSkRoWm1rQU9uV1RFOXJvakhJNWZabFhKdFhtcURBbUsyRXNuVW5pTEwyT1lhem00eTNpZUt0NG1rajQ5a3JxUm5GUi9QU3dIZFJWbk1XWERndE1XVyswS2FJdEJOc3VzMWRWWVI3K3NicSt1Y2VwRndETGhOc21OWTQxWldxS0RCUndzTEZTNmN4cyszKzJvOGNWNm84N3ZhNlhWUmpzL1lsWjNYR25hbGdyMWdiNGROR2p2ZHJvcXR2ZWhLbVVWWEZDZmN4ZE5ac3ZMM2wrdHNwKzNKWnQvSFBBRUorZXNMczZjZ1Rzak02Y2ZiWWJZTlJlRkY4cnVIRXJ5Q096R01OMGRoWGhtQzNqY0tRWHRPUnZuNTlPOFVka25KeVRwam43cHRsNWp2WGJaanQxY3RQd0hkRFoxTC9IOG9Hc0UwY1RkMEQrZUprV1g1Q1dnNHoySEkzNzdqK0R1SDliOFMrNzYxOUhkMUh2Yy81SnE2R2dSWEx4SUFBQUFBU1VWT1JLNUNZSUk9Igp9Cg=="/>
    </extobj>
    <extobj name="334E55B0-647D-440b-865C-3EC943EB4CBC-2">
      <extobjdata type="334E55B0-647D-440b-865C-3EC943EB4CBC" data="ewoJIkltZ1NldHRpbmdKc29uIiA6ICJ7XCJkcGlcIjpcIjYwMFwiLFwiZm9ybWF0XCI6XCJQTkdcIixcInRyYW5zcGFyZW50XCI6dHJ1ZSxcImF1dG9cIjpmYWxzZX0iLAoJIkxhdGV4IiA6ICJYRnNnUVZ4U2FXZG9kR0Z5Y205M0lFSWdYRjA9IiwKCSJMYXRleEltZ0Jhc2U2NCIgOiAiaVZCT1J3MEtHZ29BQUFBTlNVaEVVZ0FBQVB3QUFBQS9CQU1BQUFBMitiaE9BQUFBTUZCTVZFWC8vLzhBQUFBQUFBQUFBQUFBQUFBQUFBQUFBQUFBQUFBQUFBQUFBQUFBQUFBQUFBQUFBQUFBQUFBQUFBQUFBQUF2M2FCN0FBQUFEM1JTVGxNQU1wbUpJa1M3WmxUdnE5MFFkczMxU3BGMEFBQUFDWEJJV1hNQUFBN0VBQUFPeEFHVkt3NGJBQUFGM0VsRVFWUllDYjFaelc4YlJSUmZKMDRjM0UxaThRK2tGSUdnQXB5Q3hOVytjcWdTZ1hMb3liNGlJUndKN2pIaTFKUERnVU1RYUNPT2xWQXNWUndnVW0yRUJNb2x5WlZUQWdlKzFZU3ZGRGRwSHUrdGQyZmVtNDlkR2x1WlEvMCtmdlBlenN6N21FbUR3RFdlWEhSSkwwdFdoSDh1eTVYTHp6UThjSWt2UzlhQnY4YnQ2bmtRWTNEdnViclhSUVFQdmJvTEtvVHptRGxkOVppYUJEanhxQzRzZnYvNjIrUjA4T20xZUJBemFMdXRMUUdjdWpValNYRlZjSmhhK0RieXJyR0ZYNWJDeHZoYlF2Zkx5bDZaZjR5U0lqR0ZDdUNDTWRFVDB1d1d1Q1BzQ3Judmo4a25NNE4yZVVqdG9KYzJVNmZrQWJtdnBOejRmdmNBSGpGckZBcGR4aWRrQ0MraFFoK1NqYmlncEFQd0I1dGFRQytjVDFSbCtBWVZxd3c0SnJJS2NNeE1oZWlGNzBhaWFqeWdHRmxrd0RHUlBZQW1ONFZlL3VUOGtPNTE2VlN1Mm9vUkpiVGFmVzRqY29YK0xGUW9RWnNjT0JaNkJxMVd1Q1hrN2RheTl6Qk8vRU1PektTTDcyV3FsZEpJKzZDSTd1M0d1blVXVUV5dXEybDV4TFF6ZSsxWlJ0b0h0TWQvbTdBQ25nK2QwckdwOFBJbCtOaXI0d29qN1lNNTlITElBVVRQVWJOQnhabXA4UEpoNUloZkI5cEkrMkFKdmJSTjNCcGRzeUxIdHBoQXphOUJYVE4reWtqN29BVndicUxEYUJORlBYaWN5OTZjdlllbVdlTFJhSlBKS1JHc281K0lldzErbUIyVGJLb2tDNjdpSlNISW1Xbi9HcnB2bTZpRnVBeHVPY3VoaVZWOFRlYXprZ3VDMmpoTCt4QTM0MThCSU9hb1MvL1duT1dRTk00eDUrcGNKcEpLS1pQdElydk0rSmdzRFVVSHJuSm9ZalZmRkgxY3l3V0ZlY2E2ZlNFQytGM29pZGtaM25BN2pxQzBzRXpRZ1UzR3VjazlmcUJoRGVBVEcxY2R4dUxDWTk0MVp4M0YyelRlWU4wOS9BN0xmZDlFWUJuZWoyVkxJTTdKd2xtQ2FuNkh4UFVlSi9OdXRnQitzbXdrSlEvbDh4NzNYNjE0eG0zM3JaRzdPTUlEdlU5akc0MS85QzVYcFhRbmVWbVMrM29xMUwvVW83empMWTF6VW1MaTZXZDlCeWhxRG9WMDE3V3lJb2g3bExEQ21VSEZZVkNMS08zckNWdDhQWUp6Mi81a0NxQm0xTlpUVXlwOGsvc3o2VWNwelBtTGFjK2VMc2lkMUUzY1VucjVvQmZJdnFuTjVqR1J2ODlDNElyNHM3VUI4S0VKYjYwbmtnbDB2MmhxYzNpOEhyK1FBY0Z3NG0xRVByamllVE5xdzJmUi9XYUdMYWZxSU5NL0xsZjBOMHdFd1FmQkU2b29Vak5zT24xa0NNTVd3Rk5lZmMyNHYzVkVEYVpwTmZVNUZLWmRyeVdmb29EKzc5WTlXbHh0azZ2bTBjVXlGeFJoc0pFTzFLVnh3Q0U1ZEFGOW5PKzdRV2hSYUNpNU5qbDBHZ1ZzSEhQZC82UjNjZjZaRTJ0MCt5Q2c1QklyYkp6Y1VRTjE2aVNjNXB6Q3IzSGEzYjVUWlhUN0lDQ0IrTkplVTArTVdIdlMwaHdLdlE5dWVEQzQxeXF3WXdqbE5sL2hiRnJ5U0l1SGFOK0VQSlpUOFF4VzBuYkttTDhZYWJJcTB1YnoxZStsSlk5bXRtU1JNSTI1K0dJTHppc3VSU3hybU50Sm9jZkRhNHNIUXRYMSt2UGFqaFczWU5EMkkyclMyYkNuZHpWK1NwVThraUhhOVhUeDl2dVZsVGV5eXpTZTVxRjJobFFIVjcrb0pWZkVpMlBOakpRWW1ObnY0UU50ektha005UnZvYVN1Y1FmaXp5ejRiZUp6aGpqcUU5NXgwdGZHTElyU2ZwbEw2ZEhCVWlHVWw3VUYwWjNUZVpuOW51MWtpdGUvVnRwVDRMTUZsd2Q5RFE3aTF5Zm44K2dkMFUxdE5NYTUzRTFjSHovNkJtL0d3N2pzMjFhOGtxT2N2NFRORzVrVTlzUlZQb3k2d2pUQytZTk02QnhNN244LzRHS1RXK3h3TnZVWEZxcGxrWFpCNExsck9qekhvbXJPNG9NRFdlTGl1SzlvYTJ2ODlZZGlxa21yV3AxRHpUaUxCSjkwSk84UHUyaWVCZDZzRVJoeE84d01aVzQ3MkRGS2lsQVNRMmwyVlV1bmVuanlkYzFYelRjVmJmNm0xdWRRTFprMk5wb0tSbHVKc1R2d3I2RUhINGhIQ2wxYlJEdFVVMTFFU1lhVkEzSUx6YW1qdmtuR1AwOVJVNi8ya0FYNG9aMUl3bmVlaldMSnI5ZHVwS0RNMzUzTWpTcTlmSWRXQzE4Ky9RcU42NzhRODdNeU9FOHNqZlZFUkJVcUdhd3NLcnhOVkRQM2ZpMDFwbjlQbjlGRzVtQmorLzV2WDBRcU5rcDQ1ZHkraDZLTm5GS1cyQ2htdzI1cnR6RTErUEhGdXZZK09qVjVnVHY1NkY2VmhiTHNaVXArV1VSL0JFZi9BVW1HUjg0SmNDb2JBQUFBQUVsRlRrU3VRbUNDIgp9Cg=="/>
    </extobj>
    <extobj name="334E55B0-647D-440b-865C-3EC943EB4CBC-3">
      <extobjdata type="334E55B0-647D-440b-865C-3EC943EB4CBC" data="ewoJIkltZ1NldHRpbmdKc29uIiA6ICJ7XCJkcGlcIjpcIjYwMFwiLFwiZm9ybWF0XCI6XCJQTkdcIixcInRyYW5zcGFyZW50XCI6dHJ1ZSxcImF1dG9cIjpmYWxzZX0iLAoJIkxhdGV4IiA6ICJYR0psWjJsdWUyRnNhV2R1S24wS0prRmNjM1ZpYzJWMElGeHRZWFJvWTJGc2UwbDlMQ0JDWEhOMVluTmxkQ0JjYldGMGFHTmhiSHRKZlZ4Y0NpWkJYRzVsY1NCY1pXMXdkSGx6WlhRc0lFSmNibVZ4SUZ4bGJYQjBlWE5sZEZ4Y0NpWkJYR05oY0NCQ0lEMWNaVzF3ZEhselpYUUtYR1Z1Wkh0aGJHbG5iaXA5IiwKCSJMYXRleEltZ0Jhc2U2NCIgOiAiaVZCT1J3MEtHZ29BQUFBTlNVaEVVZ0FBQWVvQUFBRThDQU1BQUFBNDFBSTZBQUFBUEZCTVZFWC8vLzhBQUFBQUFBQUFBQUFBQUFBQUFBQUFBQUFBQUFBQUFBQUFBQUFBQUFBQUFBQUFBQUFBQUFBQUFBQUFBQUFBQUFBQUFBQUFBQUFBQUFBbzF4QldBQUFBRTNSU1RsTUFNcG1KSWtTN1psVHZxOTBRZHMzRDllZmJLVUFGcUFBQUFBbHdTRmx6QUFBT3hBQUFEc1FCbFNzT0d3QUFJQUJKUkVGVWVBSHRmZW1Dc3l5UWJtS1dqakhKbkRPNS8zdWQybEJBZHFHMXZ4ZCtkQlFRcXA1YVFXMVBwK1J5SGk3SmZYdkh2NHpBOWZ2OTN2NHlBNTMyVkFUdUlPcWYxTTY5M3g5RzRBR1MvaDdPZzE4ZjcrZjk4NWxHcE01VmlpZ2V2TVBSRk9QMEdSN1hnOG15SWhMRS9mTkkvTjB1azB1NFp0MjVoR0p6Q00vWmRCd1hWeGVKQ3pGOEx3R3V5VFhucDBjQ1J2VllsbHc4TGdQNGlubWs4VG5vWlc0WkgwMVl5eHkwTmhLWWswR1pNc2xvMWYyMnlJRUpjLys5dkRZUndPcjkvYXdHZWYySWg5OWY5ZXNqZ1RrWmxISEY5UjRWTDZFR1ZPOXpmNExKWGFnTVJPRlR6aTd2elRiM1F6eTdseDNpVk5acThLdUFORURpeGt4L3Y3L0tpR2V5QjVyVWRGa2xScVFBTmJNbDBoMGZ6eUxyWGJPWEZrak0rYzgyaitpUlhWNzFHd1R0aXNFa21DRnZySEJ2NXRyanBGL2l3emY3ampBTm9kWVdTT0NZWElvUzJoQzUyVzBVUUIzWkZqdWVtcXI0WXBiZkhoSWxrdStYdnJSQUFuZ2VKQTl5WU94Qm9sRTF4VTlIaEdRaksxcEYreWlsbllUdjE2ZmQ1NTIxdndrU0VKWlUvTjk3TGNrckFRY1ZwT0oxczhaZ3FENmR4T2kvUHF2M2FWQ2wraVpJZ0d2OE9RbmZWYzJtZ0dsS3ZWeEdUU1pXTlZLZmdxRWFhQmVycmp0cE1pWk5rSmh3T1MyUmFTZStGQURrTk8rT2dNeWE2UE8xNnZLczMwaW9QcDBrTDlzbkIyK0NCT1JrQUtHc01UM3BhQ3FHdDh2ZHYxMDlmcUlySlZDNDBlRzl4Wm5XelpBaW9YcTI2akpIZDBRa1FMbFJiMlZsN2ZDZHFXSysvc3c3SCtMNlZqL1JzUGNZM0dzYlhpSkVMMDhsbGZwRlF2VkpOaEFMN3ZZZEZRbk15WUIxeVRlTEU1K3JiRG1zeEt0WEZPZjNIRllkamoxTHVHYm5XS2dXUC9lTnVpSnoyTk5oa1FBUms3R29mTk9pTy9IMEtpYnluZTdENWVmaEx1ZGlVYkVlYnZBNERqYWlvVnFXbjVtekhoaUpqN3JGSWRaWEpBN1pncm0vY3kzQUlRSlhGZWVNZGYxM0xGUXIvKzJPS0M0cXNlN0FTSUNYRXE4cStXYUpzTmgzYjd6TjVBTVA2OW5YVnMyLzFlclNPNjBrSG5sR2ZXQWtZQTlLclNVWVRpVjRMd0xyaGl0ZE9SUzVnL1ZvcmhvMnNPSTB3aldrVWgvdmlrT01QaXRTSHhvSkNMRktSS0xGcnFXT0d5dXB2YUk3R090YW5EVWhlMFdsazFaajRXa2tWQk5Yd0ZpTyt6NDBFaW9uUTdna2c4NE5pQyswYWRlbVI2RUlYSmR4Z3BTRHVtc1VzMDRXbHg0VkphNHlKWDFzSk9hY0RHQW8zQzVETVRUZVlwTUVTYmtmVTJTbFo4S3UrL0pYeWMyZlF5T3g1R1RBc2VTT21XNFNmVUhtSlc1MEE3Vzh3SzI3VlhaaVlicEQ5WmxUMUUrV2NoMGFDUzBuQTZBbEQ4bkxPTkVONWwwUkVLbXZpVU5MWGRjUkNOVXZOdmd4TDVRZEd3bkl5YlNsbFd5WDVSa1BCT294Uy9kOTRnelZzNDM5VXFoK3ZYbTYzS1hqb1pHQUVLZ3JydG95Q0lGdXQ2RnJyU3NDZXdZNEZ4MnNxMUh1VUgxOTh6cmtrNzBPT1RZU2VrNkdDSVBZc0RqQTlsYUJBVFIzMzVKRTVIa2JMOFdxUWZLdXoxSW0yaDRBTC9YODBYeWQ2aC83UFRRU0VKdk51dzhzYWQybngvaERWZmFzVm1LWFpyU3pvZFVOMVVxdmhXZmpaM3Erc3ozSXNaRVl2MWI2S1ZwdHlqOG9FaEJDZTZNV3FXU1FGYVNaRzJWVnZUTGY2NDFmNS9wa1RuZG9KQ0JZV1l5S1Q4dUl2V0FNMlVFdFFRNW1Gd25WWnVYV00wbXluY053MjkxQ3g5bDFyand5RXBDRTJVOVhaRytYNGZJczI5WE42S1FlOEhxL3N2ZGd0ZlpzQ0xESnV4NUY5OUY4YUNUdTYzZDI1SmF6clFFKzltZ3J0YklFWEhPeFZOS3BjbzJ4cXVQZzdITkpHSG1ocER0eHNKTERJZ0ZxdUhMVTJkdGxJSVRLeWRKS0pGREJzTmZOL255aFdzMHZzU3paaHg4WmlWVk9Ca3lpRjRKaUpXdUtlOGN2ZE5ZWDVvNGVGYXBFS2hWRzBvWUloV3JzbGd2RmdaRlk1MlRBbjRDYXZvQUZCbGV1UWNPenpxRWtTWFVHVTZPdzFRYVVHbGpEa3VyQ29ldEJrY0NOc1hGZGtEbG9VSGpFZm5FYk9SV0wyRmorZHBaS1plOUJqSVpja25od1Q5NW1VM3RnSkhoVGd2bGQvN1VaOFowamczVkRxR3NtcHE5dW9pLytLMEM4ckVZUzFmNjRTQUNuOElMNnVvalVrNU1SNk4vY2JiRlVLcWUzSEJSQ1c4RFNJM1V0ZVZna0prL3F4YmQwMGkwVkdQUXRWMXoyV1ZUSEs4REswMFJEdFhyRzBONWw4ckZ3VkNSZ1VlVTJYQWxReVpZS082bVZsN3RyS0ZuOTZ2cHZXYitGNHI4NDhGU3JQaWdTRUZnOEFwSVFubXhDMEQrUXhLN0ZWbEREdTZLVlo0bUhhbmxHSmZrMjMwR1JlSHB6N056dE10eHpLUkJmemlVY001T1ZMMjNvZUtoV043NVNGNTdIUkFKVTJ1ZWhCWUxrSFRCY3MvbkdTZ005Mm92dnRsWDIzeHlvUXFtZWJLSDQzTitLN0dNaU1mbDNhMlhyTjkxZGdpQVNWNTRyY05JcTJIOG42MTdhb0dLeW5paEdZNmhRN2M1cEhOTWNFUWx3TmQ3bHBPaHlTTjFOTHRGdlZiWTRjd0lPS2NtQW14Zjd6aVJVQjNaL2NKMk1KVjNwRDRnRU1PRzNFYmt6bkxodkFFaWkzL0lQNTRNNnZaNGhyKzA0NHFGYUdiWFhLRllzSEJBSnlNbjhab2owWWxreDRxMUFxNnRzYy9wY2FDdHV2M0Y3cGx1Y1BpSWVSME8xcUh4eXBNWkJENGNFK0s1UU5rdkl1ckZGZHRZRnphNGM4L1Y0VmcwbFpZN2w3eGtickw3cHA4eWxQMVNybDNoUzAyK2ErV2hJd0RQK1FmcEYxT2wraTU3bTlJT1dEcit6SjZXSmpzeUJqTjBPSExmaC9neUUzMlVDc1ZsL1g5bGV5SHpqRUlrNkJoTEVLc1NnNE9LSXJDanZkaFZlRW5JVUM4VFpSeFNweDNWOG9PelJqa01jZ0ZPdzVxamdUeWZ6QXpWemRoUWtpQnEwa2lEZ3NqT2FJenA2MGRSdkljSHBJbzJFdVdObzJpdTFORUN5NnJBbTgzek1wTSs3cVJmei9Pc1VIOVVIUVlMSVEzVjJ1RU9OZEZIb0ZOdVlyeUtRYzVSanZqSnlRTWJya0RUYTc4cTVLbE1NODRjemNsYnZXempjeExGTmxpcEZhS1htWXlDQnBQQWFOVWl6OEptM3VpR1I1RjNpSitMMTg1Yi8vVTBSODhNbnk5L2hpVGE5Rm9SUW5yQWVrSDBpWnlDN1NwajJLWUtmYm1vNUJCSW45ZEpaNktYM3MvanZCTHdNbmpsN2N0aWYwU3ZsSk9uZlFEbXpIeVdqMEpNbFJNSE5lNmYyK2xiOFQ2Vzg3STRFL2w4OE1BVlY0R016TnV5dm44dHdGd3lvMndmL3MzNXlJczZ2STkrVCs5dlRxM014T0VXbzU5ZjVMUDU4cVoyWXE3RlB3T0x6T1d2RWQ1by9Gb0F1WTNoK1p2WS9LM2ptTWFJSGV5T3hnbXkxSFNiN1IxYkg5QVd6NURMM0gvLzJUQlNsK1YxK2l3cnJkUEFFVVJiaThrOTg3UGxtWGJER3MwNm5vZFNpZWNLZGtRQy9OSTdUQk84Y1R0T0l5cnZTZk1RQm5pcWNxQlAxd200NXVaYThsSXlmWWJoZEN3V3V1eDVMQW5nNmZ1N3ZnT01BOXp1OVg5NjhrejZONEJoMXJvTGhoeHIvZG0xL0pHd3RyMzZ1V0p5eFd4OGsvRHZacldSNVJiMTE0SXpyajRGRUJzSDVYZWUwWmkxa1ZlUFk1TXlmSjNERnErVTJiV0JlcStrQVNGZ1VWVDk5UFo1aEw3d3RFTWJwUGErRFUveWlGajEyUjZJRlUrc3hyemYzZjVOOWxQODcyZlVrN3BwSGRMSGx2cTVSN1k1SU5PTG9PTU1Pdi9DNnlYRzQvYWNwR2NONy9QODBOdjh0NXM5SFNNRC9XNUFlbFpzaGF5L2dxRngwdXVJSXdKTVg4VTY5eDM4QmdhSGRZeUQvQlhqK1F6eGNRNDlJL29mNDdLekFrNkE1dS9ZZHNMK0x3SENNVGRHL0MrQ2ZvZnludSs4L0k2dHRoTUtEWFlFN25Odkc3bGNmQ29GSC9IdWJoNkszRTlNUjZBaDBCRG9DSFlHT1FFZWdJOUFSNkFoMEJEb0NIWUdPUUVlZ0k5QVI2QWgwQkRvQ0hZR09RRWVnSTlBUjZBaDBCRG9DSFlHT1FFZWdJOUFSNkFoMEJEb0NIWUdPUUVlZ0k5QVI2QWgwQkRvQ0hZR09RRWVnSTlBUjZBaDBCRG9DSFlHT1FFZWdJOUFSNkFoMEJEb0NIWUdPUUVlZ0k5QVI2QWgwQkRvQ0hZR09RRWVnSTlBUjZBaDBCRG9DSFlHT1FFZWdJOUFSNkFoMEJEb0NIWUcvanNEbEtCOUIzQW5JZjRmL0YzeEN0ZkJyeVR2SnB1NjAveEQvK0kzdHV1RDlyZEgrSWY2ZjMzLzcyeHgxK1Q4UGwxYWEvaGl1RzRjR28vN0xIOXpaREVCVi9xOHdXcU1QVE1PWE5lNEZvcjVkN3ROM25KNC9yOU1aaU51cUxRVVUxTHFrRElCbS9OK3JLbzRCRW56QVBGL1U3eEVJK2s3MDl3bithelNHL0ZzbkpRQzA0LytCd0xieDREaDBycjg0ZzRqSE54bnlBNVh3KzMxdWxlNUFXa05qdWY2TTAyZDR0UEVjQlFBMDRIL0dqNjFuUHExNUFEcjl5UndQRTg1aHZ1YUd4RzBPMVM3NXJ1cW16ZFBNVkM4SCtRQzA0Ri9SY3lHbTg5MnN1ajd3VzZEVGIwdTB5UGxtcTM1Y2h1ZjlNd3QzZkE1Nm1WdkdSNENYb3FaOEFKcndMN1JqVGdabEttSWxjbEYrb0VKczN2cW81TUlyUlJkV2FvZWZlZjJJaDYrdDhOa0FOT1dmdzJHVDFBY3RNdS9MZHFoM3BzZUhDaWgxekEzcGdlSk1IaUQ3dzJKT3J1dGN5WEUyQUUzNWg4VUFseEpXSXRlQXFXU2FDZXFka1I4aGVUQk1uUng4Q0hFcXN0NGNMSFJNc2dGb3lqKzRHQzcxdDVtemRmcUVnaldWQTZRem9sT3I0c0taVjNPQ1dUTHdaWHNxZFJ3SURac05RRlArTVF2Z2t1ZHBaNFFDQjlrNmZVS2xOdDByakRHY1VBZ1ZOQkh2RzBBeFVnR05mSW5rRlpPV2JBQmE4Zy9jRDVLWm1oQnJFSlFlb2hibDZRL0p3cGlPOS9IUThWWXdhL1FPVUh3MDRiWWNGbCs3UVZqS1NUWUFUZm1IQVBWQ1ZZSlNmVlVKT3AwWitCQWIwNzFpemVtRU1xb1FyWU9oK25RU28vZGFmWXAwalQ3WkFMVGtIMkxEejBrUXFHQTJCcU5JdDVGaEdhM09FNHlsSmhuZ2NVRDJ0QjdjYm16QlVBMEV3ZXhZbHYwYko1SEpsZmtBdE9SL3d1VzB4S2hhSENvb3NuV2FibXlZeXlvME5QUTJWU1FnVnVzTDFTZEtDV0NtVEZlaytGMzlaZ05BRWNUSUN1dnhEM29IdGlLclRkTnpyZ2pQcmNqWGFkWTV3M2pSYzZOblFIWGZuQzVGUXZWczFhWmZ5ZVY3N3A4UEFObGNHLzVCWjFDRE1jT0hVbmZ6QUUwazF6d29hWmlod2dOSUpVakMxTEkxQjQrRWFnNFRBRVNscENVZmdJYjhZMDRHZUVybVdTSHYwY1NFR3BvWnFjbUJtbFFBWEdSanBPK0dhOU9tU2oyTWhXcnhidGxrdStjdkFBQzR0YkxQV3Z5RGlDbHVTUXlyK3Z3V2pwa2IvSWtPdzAyakVwSkRJeWxzZEt6Q3BqOVV5Nkt6am5jckFLQWgveDhWL2dCUUxGc2RwSzdkcU5PNTQxRXNOVElHR0lXdGZOMmtUNVoySEF2VmxPWUQyVnVkQjFOVEFNQ2F5VnI4ZzZYSXJnazZEaWk1L2phQWNJRk95MHJBaU8vZ2N2bWNVREFNUGpDNXB5a1dxbVY3WVRlajVxeTBCZit3NWF1RzVTQ21CTzlCS3F1NlFLZFB2TDdYdlQ0cUROc1laNDVaSkt3NlIwSzFHSDBsaFM4QmdIU3hCZjh3c1BLd29zK1ZNay9BR0dXVUgxbUpESjFWak5CTUkyZU9pdDZWRkZNcUtCTDZOOEN2NHRycXVPOGlBRnJ4cjNJeVJFbHUzL2tUbGhRbzlUNm9uL2x5b2JSSTF4RGdYZHdweDlGTkVVYVdsTWF5ZGFINUpaNnRqcVRKUVdVRDBJci9PU2NEZHRIYlFORU5hZ0doNEtoSXAzbWZ4SEFHUUpPb0g0dDYwdzBaWWRMTnprdXk3MDB6TEVPWEFVRGFwcXQ2SGY2WG5Bd0l4SDBkS0NwMEx5UVhIcFVaTlc5QmE2eWlIWW9Sc3ZmZFpISXNUQ1BCbjluRFp6U2hmTElOY1I3QlBDZ0RnR2lvenIrV2t3R1JrcEhVeVQzNTVvUkdzWWxDNE14bUZRQlRHeW9zNmkzSkJJK2d2SVJCeFlzTmZxd1d3TkFIRlFEUWhuOUFVUXQ4blBTb1ZiWUJROGtKaFA2eHhENklWUTF2TURVVlU3YUwyaHVxWC94OC9mZFNRcklibmtJQW12QVBhcWRCT20vK3VnblByVVdkMWtkUHZ0NWlGY2RSTG51N3FOMmgrdnJtMWNkbmk4T3dHU3dGb0FuL2VrNkdoTklrNlcrMnZzNjNRUG1mNy9mL09abzFMMkpqdytjc3prVkpNSU5RUGUwMlZaLytLM25YWnltVEpOM2o4eWRLbXpWUEV3QnNIcXZ3RDdIWlREVkYxSWtjcStmdDVLclVuMFdJRm5CeWFyTUt3cG1US0x2TlBVS29Oa0RsOUh6bk9lODJBTmc4VnVGL1hEQmtkRVMvVGZsN2daT3dGd0RQMlRUTHpUT3d4U3FlenRwaHRYbEdDRlFMelN0bHZ0NzRkYTVQSXU4MFJSc0FMQjZyOEE5aHkySlp2SnVLakFISXFPa3BPMHRPaWZvcXB4aVlGcXU0TEpqSnROcGlCSzdiSmNsZU4wQU50OTNueVp5ZGpNb21BRmc4MXVBZnNnWjdKVkJ4dXd6U0hMVkNNdENKbjFpc0FrM0wvUTJyTFQ2WTNZT1YyYk56d0ZZNnhuVFJIdE45WGd5QXhXTU4vdTlyV2VDU0g0cXRBVzVlZ3JXNGJpdk5ab21HMldlRDUxam93YVMyZkdDZ21LNzNVa2EzdyswRUpzaW50M0VEQUVSalRmN0JNYXdjZGIzdHNtS2RWdUpRckNKa2k1bHRGYlV2VkN1SlNRVEw4T0hxU3Z0M0F3Q0dxR3Z3djhySmdGaU1DMUJpaVpQTjF2cDhnMDZMNVNsUll3QmR4dDhxNmxDb3hsa09BUURKb0NML3dQUmFkMFhwbDlpNGdKeDNCRHBkUGdpeHFwdzJMQXEweU1xaVhubWpaT0xZYWdPcVRIUHJmaVI1YUxQakZnQXE4NCtZamV2Q25CYm1Vd3V6cURMbDhxQzhYclpDa1U0dDVyT29GNGUrVEpsMnhQd3BpM0ZjSXg1YzB5NUhwM2pWSmdBcTh3OWFGeWh4WHNJOUFMQnlvNmFIdmRXdTkvSlVBczJJZ1dHK3pSV213ZFVxWHN0enJ4cXZrRFhJVm1YZkJBRHRib2lxYitjZmVMNC9IVVhFdjNidEx1QzhkWnQwK2tTdllTcXZEU3FwMzJoaldlWHRhV2xrY3FqV1lyL1d4b2ZTbytDQkNuMm9iUUNRR1lwZjJjNy81RW05WkU4a29QWTZSNzdqVFRvdHo1WkpQQVhkVTFFYlorTzB5VGR2dEo3ZGN5QlVxL2ZXSEhsTWRIQ3R3ellBYU1sYmkzOVlWTGtObDdIWUVHZVIzMjA2TFU5SU1LczRsSzUzdFBBdGp3M3N0QUtoV2pud2JWYTlFUUJhOGxiaUgvWmpkRlBSMUZGQ3VKWUlhWTJwaDZBdnV0Tk52V3p1UjZiTDh0U2VTcUJtRFlXNWUvb0JpZ0NLcmp2MnhhTHJJUjl2WDdJKzN3aEFUZjZmNjMweW9iZkdkaGxTV3A0akF5R2NleEZGRUZDTVpKaENxVWROMTVEYk5mRlFyVzdqbGpzT21ITXJBQlg1QitYMnJZUUVEUFhRaDQyVmZlNjhYLzMvdjkvL2RkeW5WbFh1eUdHTVRMYUh1UmN5YlpCS1hxZlk1N0RKaGp3T0dSUk1tcXBOYlFDb3gvL2s5Nit5Q1J4S1hCYWh0TGxkQytPVFNORE5vcjgyMG0xYWh5UW95MEtrZmtRUUJzVW9heTFQSnFPUGhjZXRBS2pHUCtEbmpWYWkxU0hGWC9pVjBNY0FwditONnhINUZyVG1WZEREV1lxZHE5QWJDQzU4VXlsNVo3Z1ZBTFg0QjNiOC9wbkRoRGVVTDJLbW95YTNhMkZrZ2hEeVpFVGVTSmRKRkg3cUxmTHMwM2lvVmtidE5RVnJ5RVlBMU9JZmNqTERKeHJVODhhamZvUEJhRTQ0QVJjYk45dllPTGk4aDNRTWZZemhyY25wQkt3eVBHNDBWSXVpQjExOGVBcG9yUUZBSGY1QlkwSnBEWUNMeGE4TUVWWXgyS2ZhaEg4b1hBakEzaVFZbWJsREtmWCtDNE10eUZnbzQxSXY4UlJIQ0p5OUNnQlYrSWRNSXNnSncxRXVMZERIN1ViTkh2eUtLeC9UVzJOV3RrcU9iOFA5bVdMcFlyUCtycktwTUc1UzFTb0FrQWRQNWQrbjNtQW94dXJGN2tjcGJ2bTZ1SXBPQTAxSXhoc1pOZ1JEd3JJZERrZmdsUUxZak0ydktkblh6eDF6QS9WOG9YNVFDWUFNL3ZYWjlXT2tSRDlmSFhNOEMvcjQxVFZhUlJXZGh2RlF5aE1LVVJ1Ym4vTXp6WHorWHoxaEJhWlJtRFdmVDFNdjVwVTdOSnFrRWdEcC9Cc0FhU2U0VGcwdnBFUzFFNHhFRzNZK3hQR05QR3B1eVQwUWxUT0NBZVhmdGxFcVd3eXpCZFBUMVhaRW1NbTZpVHVidHBGZkRZQmsvbWNPekFQZTlqVHJyRFBoMk5pTnRMb0VUa0duQzYrMEI1WEFhbVNRU0w1UmdSY0p3WEVWUTRjR3hSbStyaEttcmRUQUppcCtYZzJBWlA1ZE5Lblh6NzUzMnpDVzNtZFJwamh3eXpYYVVUV2RoakY1TTBlM01YUnFhMFZTUWpJWDRCcFJja2pmL29BUjFqblg5YTI0amo2aXZoN1dyS2tJUUNyL0pnRVEwUEJyVlV1Qno4N1lQVjQvbCtFT09qbVhEM3pXNHJMR3hiN09PSyttMHpncXdxWUhWdFJ6aDVjV1kvVjY1aE13OW56T0N2R2Ruc05sS2NQek16UDlXWUZpTUpkeVVoT0FSUDV0c21ZQnFnTnp1UXJkWlNkSnRjdXZFU3J0UVZmbkZYVWF4MFlhRml0R0xYZElXcDVaZ1E4QUxGME53bVpWRUpZOFA5Tmc1UHJHRU1rbmRRRkFTaGVtdlB4YjFJR0hHc2RwZ3JjUHAybEVOYmJ6V0ZyNXcxT0ZFM1dpWHRodEZSbXRjWTFUM1B4ZmpXdjB5RHBCZncxa3kzZTIwTWQ2QmdmL083MWZiajJBUUlCOGhNcjR1UTg4U1JaNWpzNTFBVWptMzBGSjZ5cDBESHBzM1RnZkREZTlNZXlNL1BXOGV6aWErRVM5a1lxY3krc0NrTWwvRHFGYisrSml4bU4zUlVPREhjTndzQlVHMzhUODNHT3Z3NzVxYk5JVjBUbGZWQm1BUFA1bktuN2pBSFhhbjl0blU0REFaWVRQYzFVMXk2WVdMNmdMUUNiL1JSUVhYbFJacDJteGxVSEtJN2JZeWhpcnJHdGxBREFOS3lPaytWVjFkWnJ1YXVYay8wT09DMmdDUm1VQVlCY3doLzhtTExrSFJaMHUzRTExRHdpczVxeHp4NzFOb0RZQW1meTdRV3hTaTV1V0ZTTTEvTk96WjA2T2Q5NDlBYThOUUI3L1RXVHFIclMyVHJ0bjhkY09lVnNBL29GS1cvWUdvSlR1L090cTYzUW1CYkI1a1hsRjdlNDdBMUNiSGY5NCtFaGExVWp0bjhyWk11dzZPNUMwTndCT1ZKcFVRZzZ4MmxWdk1wRjcwR3ZveVVqM0paVnJkd2FnTWplQjRWQ25qWWQ0QTMxYk5IMzJqdFI3QTlBQ1ZQZVlPK3Ywc1BzS2RHY0EzRkpwVWJ1elR2L3M3cjUzQnFDRlREMWo3cXZUY0xNdmZNL0xRM1hGNm4wQnFNaEliQ2pVNmF3YjI3RUI4OW9mbjRwM1R2T21sdDQ3QTFCRWM5bEY4SnlIL21CUTJTQi8rYXAvQjREWFovUGpkMzlaMFBEWThiOE93TjhXWDZlK0k5QVI2QWgwQkRvQ0hZR09RRWVnSTlBUjZBaDBCRG9DSFlHT1FFZWdJOUFSNkFoMEJEb0NIWUdPUUVlZ0k5QVI2QWgwQkRvQ0hZR09RRWVnSTlBUjZBaDBCRG9DSFlHT1FFZWdJOUFSNkFoMEJEb0NIWUdPUUVlZ0k5QVI2QWgwQkRvQ0hZR09RRWVnSTlBUjZBaDBCRG9DSFlHT1FFZWdJOUFSNkFoMEJEb0NIWUdPUUVlZ0k5QVI2QWgwQkRvQ0hZR09RQnlCeS81ZjhJc1QyWHRVUUFBL3lsUDErMU1WYU9wRE5FRUF2NVRkWk9BKzZORVFnSDhBZjlCUEd6cVJPZzk3ZmtQSlNkS2ZxZHozUCtEbndvVC9yejdqUzhLNXcvLzMrdDh1K0hudDZmbnpPcDBCdTcyL041QUI4UDF2YVdZR1owMjZ2a2ZBNnp2UjMrZmYrb0FIZmpONTMrL1FEUVFia3VFczQvUVpIa2N4blRQUU9yNkptZ2ZheVBmN2JLSlFUUVpsOVd3eWRPS2dUZ0hibGRPT0g0VlorTUNFZS9rWTd3MnhPd1JkQzRXQkkvelk5czVaNU9NeVBPOGZvZ1Avak05QkwzUExtUE5wNndESEc1cmVRSjR1V3BUOG43RnF6TW1nSE9Ick9xeDBqbTlTdjM3RXcrKzlyTUZZWjN3YmtsejRYMW0rY0x6WjlUdW15c3JRUktBNEZ3T1EvbUQ1cUw2Ny9LSlptQlFRVWQvOXZVMEtIUEFWT2k0cG5SdjN3YTlCUTNIUElyTGUxVnVpV1JqcElhS0hhWnFiNUlQVlRnZ3VsZ1BzNHpJdEhpY04zeVduc3FNRm9XQk42a0E1UjNUcWY4R0ZZNXJCcGZnTGs2L3IrWGE3VnRBVXZIRUF4WWlGbW1GSUpOOHhxVUNqTnFNTHFOOXdRaDJzd0w3R2FvdERRSGVRek5ma0lXMnk4ODh3ZTRYdjlIeVhqTEhNUk90Ny8xZE5jVjhLUzdGT0xqT1ZIWkVxR3BmeU5pUEduZU9iTlFUQWwrUmwraExDNE1kM2NyMHNZaVlad0o5eDJDQ0lZS2lHRHhQS0pENnI5OUZaclI0OW9PbS9zZVowUWhVOWZMU0c0UE56RW9RejlmSzhMSU5GQlBJekZRZlRZS2dHZ2NrRXl3WkdOU0dtRFlUMG1TZ0JCaUI3V3E1dVVQRzAyVGYybW5BNUxURXdDOEdydUlMdi9mSTRZNXg2WFcvdnAxajVwOHlQUjBMMWlXSWlvTDFYRGs0QnhOQmpwQmlkSWVwZ0Zud2J4Vlp3T2ZnZlVFWlp6WnF1S1R5YUpIT0RMZFBybTZWZHhIY2tWTTlXYlJwV21OQ2FyV1FTaHZFaXhiajJRcVozekJZVG1BU2xSQXVSbGJXNU5SQzhuRnkrWjB2NlJzTCtGR1Nra1ZETmZoSkF6VTRxZ3J5a041SWpNN3BEcGtNU3BwWUNqbzNCbXA1Z1RnWVRTR2FibmxoUWxQWW5SdzljZkl6R1RrTVNHK3dRL001RnZJKzVoNUUwY3AxT3hKWXhGTlNRaXlGN04xeTcwVzMvRXhBeHlVdGx0cWtVNGJiVkZKSWs1ZlRaRGkwYXFpVVB6UEErcVJ3bDlTUDZESzdRUnNpaGt4THVGVmRTaVArbytBSVVZMG4wUU1pWDMvUjRZdlRGdWRsVExGVExiWm5kOXB1SlBvTnhNR1oyaGV1bUZQeC9ydytJVExJcTlFeFFRb2E2a0lXcWJPajIwcVFkb2VWbnh0UllxSmFjZnkrajVvV0tvYjhRY2ZpY1JCMEhSY1BuVnc5aFMxblJ6VUZTQ1Q1Q0JiclJCS1dBTWRPRFAwMFpDZFZpOUNselJ6Z29iQ1pWMUpjVzZORTVRSE5pV3podSs4dUFjdVd4eFY2U3JCQ04ycCtSTFdSanY2UUIxU1dSVUgwVjE3TmY4a01vNmFMR1NNWVFJclBxV1BGem5GK2dicFlZZWxzbzgzbUlTdFR0VVB2Y0JzaGsrVnBaOGhucjFubXcwMHM4ejM2U1BsRldxT2RlQzRlY1JpVDR1b1doWHp5YWN6S1lNMmU3REl4TDEydy94ZWh3bGR2dzkxcGFoSWlsUWo5NlNmWnRiOW5vZlZvZms3THBvbDZzZzBXOUozRUI1cGVjRERySjNwY0szWUhMYUJzanpiS1dTQllhYjJsallSb1o3dHlJRDJsQ0tkbVhtY2ZZZkVBa2FLSkdOeVEraUlOUEdpNmI2Y2djUU12SjRFckplRkw4TGZLWGFLdGdCVWtoZ1VrUGhPb1hHL3lZTVZvbUhFbmRiVkZES0ZPSkp4T2ZsWm9rVFZtakU1Q3BSUmJPS2hLV1VMeGZua2dBaExJMFYwL2plVVAxaXgrdy8xNFNOU3lSdXZ4dUpHcE4zYlJRZG1CUlEyelJhSjQzbHhQWUIxK3ZWRG5XRzVLOWxKQWd3N2hEOWZWTmVlLzNjd0NMc1VTTjhWbTU3QU9MV3MvSkVHcmlJaW16YmlacXlicytTNWtrNlI2ZlA1b0hpaWtZdHIvZ0FhanNFcHVEeGJsWUNDWTRpaGk3VGRYdi93dXgyY3dXUmRReGJvRnlZREIxVnlqUHFvVUUxdzg4eUpUbHZOWHpocTZ4QW5XTEZKMFNzc1VKdWpubmtIYWJjNEJkS3NlRlNKNWY3TWVVdjVPMFZxS1dVTDFTdHV1TlgrZktlZHBCeGdwSTFkazBDODdKdUR6dU5Pc0RTdGM0MFU3ZEEreFJDMkhSZ2xTOHB3bzlBYUphaVZxU2JPZk0zSGEzYUhaMjVjcW43S3c1SmVxcm5DS0tibGt1cmxwbWlxeTJBR20vMndUNWhMWTZwTG5UdDh0YWlacVZ6WlBHc1ptT0VWazBSdEVTSjBDMlJES3JyVEVsNmNQZjF6azA3blpDc1RYQU1XWXJVVE1Cdmp3YmQ1dWg3Q3RySW1IMjJlQTRGcmg0dDh4SHZRUEczNmtDejdOeTFDQkFMQjZqMHVscUpHcGZxRlpUUzRTWlBhYXEvODFmZ2tpSkdyY2lGczA3cUtoWE9SbkFKZHRsa2NRRWNXMGs2bENveG1uVENjVGViWW9oYWlSNG1lYVlvZ1lhMTdZaFJyVUVuNFVMNjZpUnFObHFBNnBHT091R1pOSDFDNmRFZ25MYXNHYlJmQ0NMZXVVc2Y0R293QlJJMUxndWpHVENQbGdqVWZQOHlqczY2QmNQcnNIcjZOUzJpdEo2MmVwRkdMWFF6S0plSEhwYlFoSkg1MzFHUm5iOU56NUlHMUdMVi9IY3EwYXFaSTJRb0l4eEhncDcwT2FEaUhwNUtvRUc0NXNJQWZJTHA5eHlHV0I2ZnpxS1NIM3QydTNKMm9pYVE3VVcvT3hwMVMzMTFMdHFxK3NyVkpDVmlGdUJZLzArSUt0cTFwWmVCWUxDUTB6MlBwbDBsejJIdUY2MkVYVTBWS3YzeWh4NVJwamhpcTIwSXBWMEFreERSVzJjZ2JQR2luTnRId29FNVRaY0NZWHh4S0tOcU5tcEJFSzFjdUI3V2pXd3JyYTkwWXAxczZCMWYwSlN1MTJDcVNQQXBvNnVpOXBsRXNLMVRFTnIxQStiaURvZXF2bkJMZ0JZcCtXWGo4bFBHbzJhQUFBRGZVbEVRVlIwV1o3YVV3bEVoS1lGdjB5VWI3cm5lcDlNdWladmx6VVJkVHhVcTl1c2Uxb081MTRFR01RN1l5MUFESGlzeUNlTXB2VmdQRDRQTFdESG54cHBJbW9PSDNxZVkrTWdXeWcrcDJSM2IzRy9XdTdxWSs2RlFqZVFKS2NZZDRrMm1lM09KeU5yTk9hUlRlYkFIb1owYnlKcVFBNUt5Q3BrcmVYSk5BeFc0TWtFU1RKNTJPUy9vVlNCWmlDTnhCQ04vdHBJdDJrZDVzNkNMTnArNXhRSTFGTUpZMUt4bXBCaGNmOFdvcFpRSGRpQjREdEhLaWt5S0hlY3lIakpNcGFPVVQwbjE0ZldEREkza2NJUjlvd3RGZ2dBbDk4L2N4enlodkpscUJhaWpvZHFaZFJlVlYwSXhLTW05NnZsUFhTd2ZWUTh3d1dRSnZyQk5ZbjdoVFBJeVF5blkwekpPM3NKQ1c0TFVVZER0U2hpME1VYjdEUTZ3Y0FBNlJpNlFNTmJrMDhNT0tWRzVQaUdCYThXeWh1QWVpeCtaWkJ4VzRpYXAvYUhhdlVTeis0dUV0Y3BzRFVMUHNiY29KVjZIL1MvWEErcFNoQXBodHNmekJXNURVUXROdXUzQ2xuMGo0bnVXNUZhLzVlU2dDc3UvRXh2alZtWlgxUHIweEVlRVRUUldCN1l2U21IVExoSjJFRFVNQ1FXcjBQSkROUTJaelhQRWFVM0N0elFTOUpWTC9rMTUwOFpDeGRUd1g0Y0w0TStucTV2SUdxZTJ1ZHoxSXQ1Y1ljVDVLOU9JMHA1d2l6U0dBNHJURE0zbW4vM0JBM0hYQjdZODR2cFJOMVFmVkhMUXNxREZmKy9KQURZeUlOczZuL3RYQ3pDV0pjUkEwY3hhdDcyRE9JaER0elk3bk5kVUYvVXNudmpEQy96UDhMektJS0x3cVoxa2xjWUNTNmlhMVEwcFNBMHVIcTk3WHYzYTk3eVR5Ump4bE5kMVBUeEN3QnJuWE5kMzJKRDM5Z2oyaUgySzdmeFhwT09FanIxcUlWVXBzSXhISDBPQ2tpUkFwKzFzVHU5Zmk3RFhkOUkvTUJuTXk1cjNOVjE5VVFORXorZmtsd0RmZE56dUN4bGVINW1vajRyb2hVeGUvd0NBTVphQnUwOEhCdC9oMG9SOGZKanJnZUJDTm1wV25yUWtSR0xERktyaVZyOHRqWHg2blJhL1c5TGc1d2RUcERFeFlyUnlvOGdhZHlzSGNkcGdyY2JwMmxFTTFuRlBFUWNuaXFjcUJQMXdtNyswQVA5ZmJteURUdkVzTlYwU3gvNmw0VXdsYmVNbi92QVg3TmFManJBRWEydDUrOXNZWWdKTUhrQWVzdEpBRTc5Sm04T0N3NGptdENiVi95Rk0rQnFvditaTy9MWDgrNytZUGNYMkFuUitFbisxdFYxT3NnS0tjUk9kaHZZTVpqeGJjQnZZbjd1ZVc4RFowL1dMOWdSQVZ4RUcxdGxPOUxTcDI2S0FLWmhUU2ZvZ3g4RkFkaFZUTTFWamtKeXA2TU1nZGh0bzdKUisxVUhST0Q2UE9UYTZ2OEFIek5EZmEzbTAxQUFBQUFBU1VWT1JLNUNZSUk9Igp9Cg=="/>
    </extobj>
    <extobj name="334E55B0-647D-440b-865C-3EC943EB4CBC-4">
      <extobjdata type="334E55B0-647D-440b-865C-3EC943EB4CBC" data="ewoJIkltZ1NldHRpbmdKc29uIiA6ICJ7XCJkcGlcIjpcIjYwMFwiLFwiZm9ybWF0XCI6XCJQTkdcIixcInRyYW5zcGFyZW50XCI6dHJ1ZSxcImF1dG9cIjpmYWxzZX0iLAoJIkxhdGV4IiA6ICJYR0psWjJsdWUyRnNhV2R1S24wS2MzVndjRzl5ZENoQlhGSnBaMmgwWVhKeWIzY2dRaWttUFNCUUtFRmNZM1Z3SUVJcFhGd0tZMjl1Wm1sa1pXNWpaU2hCWEZKcFoyaDBZWEp5YjNjZ1Fpa21QVkFvUW54QktRcGNaVzVrZTJGc2FXZHVLbjA9IiwKCSJMYXRleEltZ0Jhc2U2NCIgOiAiaVZCT1J3MEtHZ29BQUFBTlNVaEVVZ0FBQktBQUFBRFFCQU1BQUFEQ0dnUmRBQUFBTUZCTVZFWC8vLzhBQUFBQUFBQUFBQUFBQUFBQUFBQUFBQUFBQUFBQUFBQUFBQUFBQUFBQUFBQUFBQUFBQUFBQUFBQUFBQUF2M2FCN0FBQUFEM1JTVGxNQUVHYXJ1OTN2ellreVJGUWlkcGxDVVFOS0FBQUFDWEJJV1hNQUFBN0VBQUFPeEFHVkt3NGJBQUFnQUVsRVFWUjRBZTE5Zll4c3lWWGY3Zmw0Yjc1bnN2WSs4NkdsQndWc1N5R2VCd1piZkhoN3dMQW1CTnhqbTdkclZzUTlZTjR6SHpZOUJ0dUxnYmdISlZsQUNQZEljWUJZQ3QyeHpHS3RnbWNRWmdPS2syNHBzSVNJell4bElJcGlwUWN0c0FhdnQ4ZmVON05mOXF2OFR0MzZPSFZ2M2R2M2R2ZmNlVmg5LytoNzZ0U3BVM1ZPblRyblZOM2IzVUh3SlhvdDNuOWJDUGJvZXRIRHVCREJpeGV6YUxVRy9iY1gzcVd2dzltYlB1eDU0aTVFOE9MRlBFOFYrbmhQaXowZm1uQy91WnRVY3c3NFV1MmQ1OEExaGVYRkNGNjRtQ2thT0orcTZ2TkpmSmRFWWxWU2sxSHdqNTZ1amRJOGQ5c0xFcnhvTVhQclpjUUdsOFY2RW9jWjhmbWtxdlBBejRzM25BZmJKSjRYSlhqQllpYUpmMjc0eXJPSnJEc2l1UzZ4VVhyRjN3cm5PcnZ2TTEzYm9QT01oVWVGN25INkVkZmY5N3RSanVjcGVHRmlSb1c2K1BLYzJFd2NSRjA4blZnM1pJVTd6VlE2WFRlczVzUlZBNDhJbE9JZHZkRmxlYTZDeDNzL0h6RmRrVzZMMHI1SVRGem1oQmo3eHVzUEhuOGRLZnZzN3Fma1JZV3pBNk9JMmhjTk9Dcnc4c2UvczA0OXZWNzI4MnFDZjlqaGVhNkNGeWFtSTlMdFVDalZrOU9rUTdpUGN4Z2o3RlRzYUw1M1lLYXQxUjRtYnpoMWd4ejNGWFQwUTRwKzZXVW9mRHRyZk82Q0Z5WW1FK28yQUMvYnVZMk5wZ3J2RVVPT2pwakMxTFlObTJsdVhzdGl5MVNNRGl5RDlaRmg4d2lXeDVvcEJlY3VlR0ZpV3BrdUJIclJhWnYzdXlHNnZNamhCY3lINElneHdlUTRHS3VLWUpsYWZaeTdBTExWcnVscENiNlE3U0xQWGZEQ3hEUVNYZ3hRRXllczQ1SzR4VW91T0l2NVNFNndYTm84SmZDMVFTNElycUNYQTkxK1k1d3g3NUxyWVR1Q0NYditnaGNtcHRiZHhkd1hoZmdjNjNuYUtiRUtnRDNNOURqblYzTXZDOEZ6YjhvMXRuVGRiRW9FMWpTWjc4Z0IrUzcxTWhkbkdNRmYwZlYwUGJmclFSS3FNREVUK2k4SVBjTm1EMTIyeEhGU3h5WHhCR2FnblZROVBMNGp4SE9zOVR4Nk1lVkY4UUtyR2hIY0VNN0JMS1ZVVnpYTElRU2Z0NjAxRjl4N2ZIRXdmRkNZbUx6VDR1RlY0WmhRTlRtbVRZc1hZd2JXeHovRXZvaEVYZTZ4YW1QY0JsU0UrQUliUHB5ejdYZ0l3UmU5M3JPZmxETVVKaVlUOFFMQUZrdFlnbUNlWlJYUndleC9udExLM1NoNjlISk51R2VwNk1WT1NvL3R5MGJ0cWk3RU51TkJybEEvbXh4R2NQOFd0TUtqS3VzdEtFeE0zbW54Y00vSnMyZHNzSWtOcGJaRjJjMXhERDhxZ3M2d2p6Z1R6THVkbExKakE1d3NON3lFampaWks5cTE2a08zWVFUUFoxQ0ZpY2trdkFpdzZweFZsbTA2SEIzTXN0aWprNVROS0g3a01rV2VQYzRGWlh0WU1EMitKSXFHenkyWE90WUp6ekNDNXpPb3dzVGtxcndBbUljWDJzanRKbzJoL0hSQVMzb25xVDZHWC9yREdNcUxpSnpQQk9SSXRPTUkwT2ZZSGhEVE1SUzNYRXJLdFVFTkkzZytneXBNVEsrU0MwTWlqK0RicUJvNytJdU1vZkk1WkZodUVoS2hpQlJuN0dsU3BNWXRSczVuQW5Ja0xIY1d5VU55K1F3czRSaUtINkFHWkdCYStHRUV6MmRRaFlrNVVBL25Tb0JWeW82aDVwUGR3VHlpQmFVQko1bUhNMldlbTZVM0tWcy9JUW5wZUlqNXdXcXkwMHpuRzZzOWRBOVFBekl3WmJsRENaN1BvQW9UTXlaM29RajNHR3FGSlMrUllWeW14OEtZQVdaK0VZcG9zVlMzZTdWb0hTOTMyTEVUNFRIdjNMZHRKS2QxbkVzR2VDTml1ZFRSVnRodUtNSHpHVlJoWW1iUXhEbVNZSlVlVy9hclpodHRjUXJhb0ExMjNTenBXTDBIa2ZKMGpGUDNJMjZ2S2h3L2VaaXk4ZVJzQnNPVmlPVnV3S0NPd21aRENaN1BvQW9UYzdBaXpwT2k1WGlEL2NTSVZxcGZ4VEJxOXVBbXc2RFNudCt6NW1DNnlZcTBHMklwVkRCckVtZEdOQlNJams1NHd3WjZVdVdoQk05blVPaDlrL1YrZm1LeVRpNEE3RG5IVUUyZXZEaWpXWkVuNkhBZWR2L2wxUHNLODVsTUlYbys4eWltK1lDeG0zYWVITE9LdkNCMXRNa2EwVzVTSDA4TUpYZ3VneXBNVENsaDZSOS9sM2piTHh0aHArNDUreFpUc01EOFBhZmZMRXVvLzVtdXdudVJZVjNway9lZXZlbXJGVjJ3ZU0rUFBDbmhqOTc3ekxkcVpPQWVRelVTRStDVzNGOVhJbG1JWWVNSG1zNHUzVThqenlMMmJGMnBacmRlRW90Tm42MGRCU0tmY01RWTBENStTNVdIRWp5WFFkR1JTeUZpa2tUeldQblhoTGhmU1RmZk9LdmI1NDVUOVhjcWZCTm9lc2Z3cnZwWlRUeTlGbUs5U0ZtMUNLNzNDdkZ0cW5VZnJYY0IvN1lRTmZIekFGNEZFZlgxWXlHUjZ4dENYUGpaa0twdnVxZFduTUFIWHpZVDVxdFZPRHArWjlVdlFiSE55blJXd1NhQzErU0V5WUE0NXpMS1hjVmpLTUZ6R1ZSaFlwSkVUZkhQMTRLbHI5WHVZZjlXZDhvK3plcG9jUG1zdlVqdkdNN1huKzBHajZoVTFZdVVXbHFzaTNkMGc3djBxbHc1M1pzalRpdmk1OWFDM3o2RE9VS2Y1bnBlTnNFcVNwaTdxWEFxZXZ5aGlHeVMrckdVSlZyaGxJQzlEVFZmRjBJdklNVmJpUFhVWHJKVzRpQ0lXMjdRdC9GN09NRnpHVlJoWWtJZEx4RS9JSlhTazJFRlMvS0FabHRQYlVNLzJHb2hWYTNDYy9WdXdScVFBRWdDTDVLNExWWEZUOUQ5ajFYemZieE1YY2ZVVkg0Y2RSVnlnQy9IMi9wUHdPWGc5dWtESWcyd2l1UTkvbkVsZkxqV2NUZGdjYm9JcG1NZGJhVEdGc3M4akpiZ0E5OWg2eVJVeThBazBzUmJSRWY4MEowaTRMb2lIRTd3WEFaVm1KZ1FxZkVNTEFUWFZQanF5QlhLZTJzNmYwUXlwL0xnNmhINXNpL01oU2xyTXp3MjlDS0oyWVlJdVpicTRibEFEVFpURmRzemhOMFhZcHRvZ3NBOWhwcHhudXVGRk9Gbkg4YU1xNVh6V3dyTEp1c04yZmcrTVpqbk5MNzBsOGlUUTJWb1ZCQlU5R0F0YWlpb1kzTndhbzkrWDlCOGhoTThsMEVWSm1hQUp3QndIdkpxd0dTZ3dFMThtQ25IUWdyMXZVVGVZME04Mnd5TFplbDV2RWpRa2JPNVNuZHFRbnBicEhQSnZuaSt2eFVFc0RGOVBybnFIRU5kNHNHSDJ1cHJTV1d6aDFqVkdwZnAzdWVuWFA0V1RidVpmNndxeEUvRnFQcnVaajlXbnhYUmQ4NDhvS0N6dG00Nm5PQzVES293TVdtcFNEc0tnZ2VsVjVvWFhSblIxSkUwVXNrVEtmY0tFcUNnaHhuZGswWDRGdEI1a1ZUZk43WnhTWDVUWlliQ2FVV2NVdkpFemo3a1NTN25nTWpEYTFXbmF4cWg3L0tZSElWVnROUTRmdi95aHhPdVIzUzg1dFF1M0VBa2VvQXViRXZFVzcvT3JhUlNUNFR1MGFrcGZUQ2h4NGNmN2pxRXRsQXpVZ08zZ05LeHFSdE84RndHTlp5WVpvUjVnSVo2U1JJbXNvTjJNM1EyZ2psWFU0NVVrckNZVFBKTXNQTXdmMFp5VFFyeElrR0g1NTVoS3drZTRYa0cyU2VFb3RaWW5EcWc5cHhqcUVOQlp1ZTVPcXBUTXFodXZKNU9kQkl2MnBlbVhVN0QwOWVzeFdnN1dtUmVROTlrU0xnU1pLQ0RJSzJUNEk2YTNWU0Q3WENDNXpJb1o3Q1p4ZVFpWjRYbmRlS3lIMGFwRmswOXpHVTdaRkFXYXZPM1Q0aUtMZ1Y0cWd1RUZ3bTZucDM0a0xDM0NXdzlYSlhrb2JvbzRuS1BvZloxdWhaVzJzLzZaZ2pUUnFsdDBScWk5d01TcjdNOVRlYTkwL2xNVjlVc2ZiUXVubWxIeVZxK1VVRlpTUmZiTTNKV0pQV1RmMGJYbjM0SWV4SHhQYXh5T01IekdOU1FZckl4WmdaWGRIQnFocnVPL2lhYVhqSStwS09uc0g4TWZOMTgweEtUaUVqZ1JkSkxSSFlTb0VqNHRzYTZqS09oTTZ5b2JTV2xhaFJJOWJYaDh3V29uTk5UanIwdkQ1RzZYZWtlNEJPdkJJK2hHbE11by9sSTUzbXphNHNTT2hUa3N5UFhOQlpId25WL2hGUVY2UmpLWHFkUGNxcmhCTTlqVUVPS3lRZVpGWjdWbTlsTzZLcmtqR0VCSG9RTVlHWWhVQU1DYmx0UER3d0t5YllYR1FTUEdnZEhyNGxUR3pJSm1GWTROZWJWdDhqYlVFMHlQYzkxcUdlVTNpQTY4aENrb0hDdzlONlVhbnhoMTBteklEak9OWnhyMVNGd3F2SVV5THVxNit4ZG4xbHptZzRuZUI2REtreE1tZWgycFhSek4vNEs5M2xwUHhWdFJzaDd3c09URWprWG1JUk9VR0h5WDRTQmVaQmcwckJITEdSUWVOZVN2SURKNzJWMzlPRytEWVZNWG5NM0ZCS29icXN5cmZKZEJXZTk0YXN5SkZmU3RjcWNLV2dvZXJaZDJsVzk0bHgwM2xJWm5KUGFEQ2Q0SG9NcVRFeHBVRHRNMERrWmcyd28wbDVsa1ZJRG0xcFIydjFzNEVYS2lHZkRDSXp3WmpCSFBnWnJkSlAxQkJEN2dDMkdxZWpUQklZRHVLaTlKUm1nUG8xd1NkSkt2VlNMZ2t0eXJMZ1JLWk9DK0hsa1drK3BkUjNuUk40bEhVN3dQQVpWbUpneVhUcjdoSlZ2NFhzQnd3alV2Z3JaVUFqTlV4SUprN2lxU0dFTHR3SXZVcExweUNqWC9Ha2d1WlpqOFFxcDJySGlSN2NFdlY0eWFTN0dGYlZKMWp3QkxGV0YrTHVFT3JsdjNlYVY4WGxmMWJzV1RwWWY3dHQwSWRaNE9NSHpHRlNUSlNIVS9ibUpHVkFTSWNUUHRCMGg0WDYyUXdRaW16cVFvbkxaaGpMWWxzcHM0c2dOdnNyQlFmMEdUMGVmWVlXczhka3lxWnBFVlhsZmhpaG9HaGRDZXhYdTBpeE5Ha1RQdnQvY1RhQm9SRXgwRlYyMEhkcndJTTFCRFZPbzZSTmlUK1BoQk05alVJV0pLZk1ZNkZEOHpCNFRGRm85RG9zd3R4MWIwYkZiN0xMSlBlTElHcDkydURJVk12cXhKS0xuSEVNaDlUcXhmUmxvU1p6ZDBKY3dsbTZxTXdEekRZemh5RThJams0TnJhK3JEdWw0RElxT29YelN5YTZHRXp5UFFSVWxKc1NoQnlGMDhRT1lqbG1sTUsxZHE5NiszV0x2NjFpSVZOb2tUQ0dTemhsdEk0UTFGYkpxMnJJTVEvY1lLc0dnWUpIOFNwd1Z3elVPMERzcHpORXlBdko1ZTZ4TXVhSDJ6Z29OWDh3SmhvUlRvN1hmb0FZSm5zT2dDaE9UdEFNcmtKZE5lM0RlcUcwRWxXMnJ3cHJkUVRlTkI0OGhLWFcyazNTb0UzeXNVUlVrRGNPNmN3eVZZRkQ3TjE5cExuQTI4Yzl3R1FoOEdacTllYzFMaG9Ec21nc2hYTnNiajRlaURlcVJkd2hBK2cxcWtPQTVES293TVVuQ2hUcGtwV3VYU25SaDZ2VjVJK3dteENuODUzV3BxajA0aUNOSUxHbHRqNkR1NkhxYjZXc2VjR1V2YUpqdS9sU2l0bWxwTUZUL1VaVWxpVU93cHpQN09xcGJqd2huVW41WlF4UHYydXdsblFPNkxYT1dvQlMyeWlLTmh4TThoMEVWSnFZVWJGbFpsTnJZeVkyWm5yWUdEMU13Q1kybjErTTJaZXM0c3V4TVVsOVBFS2JxeEZVa0RuMGNaMUJ4aXlIeHN1amFWbzJJQ2RxYVpBaHYrajF6a0ZTOUd0MTdVY2h6Qm9XbkJ1UDRZVThvaFMzTnlIQ0dFenlIUVJVbVppalk0dDlBV3JNWms4ZEQyMHBrSjB5eFl5Z2NWNHAxU1JOSHRweEpnclh1U0VLczBSQlFyT1Z6NHkxVEFPRFZhNW5IeWFwMmQ3eFpPb3czL1o3WlN5VFpaMnRFRWxGU2Z1S1FqK2NjcXVPc01xZURZUVZmamlSN0lkT0svYUVQMjB0aFl1b3V2K0pCNk5Ga1M2dG1rMmVPb1NRaFRHSlR0YUNnM0UxQVFuZkcyZEZCdWNvZHlpeW9obHlRcngrSFVQanBQVEN1YkRPU3ZtUGdyQ0laZklqL1RIU01yQmszSDc1RkpmclZTRkNNOGNpRXdNaFpraHBwTXB6Z1UxNkRxdXBzaGZkUm1KaTIwdzlqNG85VnNXV09oMkEzYkxuQ0pJNFVDV3hMQllJNHNzY2JVWWJlbFkwNjFtSVZrMFBUVDRob01rTlVKSGpPZktCQjNLRVluNzRTMzRkNitPR1B4TXlZc1pNUGlYWWNCRVpwazBsWlU3WTdFVWFaOTMyb1d0UVZNbDRReTY1QWpSOHMrQ0tmRzkwc2FIQ1ByckdOYUhUSUtxWm1NTVM5WjkwUHdMV1FBd0lBMHpkR3NhYzRsMDB5RTBkaU1XNlpBZGgwRUdqRlZWZHVhRnRUaUk2Ym8wdnNyUFBjQXkzY0hGclNwTDRQSmRRM2FuU243bDFFemFjQ1ROZWg4YjV0a1BkOXFOUmpLR3hjbk0ySjdINnc0UE9SM1VNNGFxOGpIRlpNUnhIWkN2OWVreUViMWJaamo0ZFdRMzMvdjVBSUpxR3BlOFpvNHNpbTVTUVB3NThMRzhXUG9TcDZONmo0dCt4K1VmY1Q5RlRyRU5IQmVabXBNZ0NTKytUclpzU0tUU3NDNkh5bXpURTA4UkdUOWI2c3RKL1NJZWVuNGRSaktEd3hNQnRsM1NDTDRKNVdTREVjaFlYc2hoYlRqQ1l6c0dFV01KS2RUZFhNbml4QmIyMGNJNmhUZ0pyVmRVM241RUVjMmVObnpSVmR3RlJGbmJIKzY1WjV4YjhjbzhBSnhyRWFsTHkxbkJNSlhaUDZQdFN1cHZMZFkrY3p0TW1MekVqSEU0K0N2TzlEMFduRWtXOEVFamVrNEExUC9qM25pNE5EaTVrNDRxUUtaRGhteFZ2blh6Y1QyNU5oU3I1VTRMd05CZXRUS1JUc1JDZWJHcmtockJYUWlnOWRoSnZmMDRBUXFjS0ZLZDg2QnNMemF2VTB2WVJ1cjBPd3M2WEIwQlhmSW1iTkVKQ04vQkxkUWdlN2pBQmd6eHRaWEpxQkplU2NKbDJJRXc4cGVDK2FRNER6cGNpREk5bFpZV0xLbjY3Ujhsbm5yeWRhdjZLN0Vwb01PM0hDZ2xQcjJJUEVyQjlycGxnYnl0NEF1ZWM3OXUycVEzV1NhTjcxMDYxeGpPL0dnbFhNaTJOaGx0SUxOY1M2RjYrUjRPZTR6VkxOckJSTmdrZExKd1llR2loajRNbU5oeFM4YlBWc2VQZmNFQjdpQ3hNVDMzSFNuZ2Ird2h4dm00UWJ4NWZrVldkRDQwRTQwS285Tk92WWc4UnB3RlV0SUJTcFlEZS9wM3B6Z2xVNURzbG43QkJDQkI0MGJpa292RUV6S1F2ZElhWEN3RDlzYlBFVER0bEFtQnhBYzZ1eUxZYkc1YjUzWXFrWlp6R2s0Q3Z4WUx3VThiaGhMNFdKaWRXbkhRajhoUTVkZUhOYzdXTGhmZ2g1dUMzSEJVTlJyZ1FQbjNTazhDQmhLSnV5QVQ0YXhtQmhDN3NhRzk1bmxMSE5hNmVEQUx6bWtrdzdod2J5VFN2ZkNuUWIyVkovZ0lOQ09IUGRaa1hFRFZaOVU5VnlIUVpxV2tWN21nOHBPSjdyNzBXNDNXbW1pRmNVSm1ZQUJlNm9uaStiNzN2Q0N0UXVGcEdmb09aVlNYTm9RaUVNN2UycW1RZUozT2hFMVNMT2FjSjlHMUpWSlh6V0xvR1h0U1VqQ1lzb2FDTVNKOUJra0kwbzVuUmI5QjVhTVFKSTZyZ2ZlaXNoa3BMVGc4MEQzbVE0dUJabnpCZ05LM2dyNms1TE5lOWdDeE1USjJyL1FzdlZzVU5wYW1kVkNkVlFiMHVpRFpQQlhoRm5YZFhPaDZ4b0Q0YzNHVTQxWWRQamZzS05UM05IOFVLRVhkZWd2QzhiUjZqUXRBbmJkVWpTQ2xmTWFrbWdvaTNEc2ExYnFDRUQ2TnF5aEREWlVWU0VJa09ST2pwSm9SdFNjSnlYSERsY0gvRXVvY0xFeENtUmptRklvVzZab2JYVThjRFVhWjBpZ3Z5R0FTb3IwRXFYaUxBT3pEcjJJYS9vNHdWNHNuZFNBN3BzbEF6TDh0VStVc2ZpV1ZkajZMYzQrTldQWnJLMFdYSkpPSGtVcnJwYnhHaDErSldFQTRQR1V6L0h2c0tLcVZoaVp4cGtCK2g1d1ZZSytiQ0M5OXpubEMveWpCKzkwamxkSVdJaWExVy9reEVFdjhhVzZveHlKaHRma0Z0bUhaTHcxRDUwSm5jSysrMUpIeEluQk90U2UwMXRXU2hGOWxQQUlEVHU0cmF2RWphQVRlZnBGUDEwaGZPbmw4RjhBeGl6QnRBZzlab3lqaktKN0NHdzI5T1ZqeEh6KzNYSjNLZmx2c1FVaHdNNllLMS9RY0xIWVZqQm9lbWJSb0RnM3lZa2FvV0pTYjVHYWZDcnhMTldVTXowVlpSV3p2YktkSTdUMjVKVndENDdTMjRNa2NGOHY5dUwxSThTUHNDZXl5SnlXTU5SWFZVb0pDMnp4YlBQckdYaFg5Y3dDMEs4NzBCUmwxNysxM1dKK2Vtbmt0NXVVcFRxZGlYVm1VMjkvNVhra2NTYlB2MUxkRDMrSGlyOG5NdUJTcGNHSEdYRlcwUXdkNmlPeEd2di90VzFTSjB1RGkzNEh5TklLMjNNL3lKT2ZkdWFvNzRYSnFicThNWGlYKzdCcm43UGRaMi9KcDdHYjRYVjM0NUhFNmRyK0U4TVNRekgrZnhTL2IzQmZJV3AySXVrZC9hK09TaDltRHRnRUVhT29ZTGdUcVQ4WDlsZ3o5cFdnZERYS2swd1hkc0tROGU5Nm9vOEhORk5JdmQrYXNUYjBNenMvZlR2SXh5bzJJcVAyME9WZ3VyYkRpSXBvbTAwdk9BdkJmZlQxL3lULy9KUFgwM2RIRm1XQ2lwTVROM3pmeGJpK3Ixd25BY2FRZmNTbnJMVlpHYitrRGpWbmtXZU9QMFJ5dUlkYTRiWWk1UmY2YjRPUVQ5aDZPaXAyYTR0aFJDKzRIUkQzTExNOEVJM0hYdUYxMlZ4NDlvRDc3N1hidHFSek55NGRoOVFONWhCYTJyUGZTbWQ3QkUyendTZXZldXpYUStYb0Rjb3MvYzE0cmlldUhIOTJnTVB2UHZhalRyL2oyRk9Nb3JnZjJIbE9Qc0ZoNmtzRkNhbTZmcXhiNnJqcTlHbUdBSkxuM3pQMmZmSm1mNmEybHZVakYrU1J3d2ZxMS8vVmtic1JhSis4WW42Mlhmdk1jTGd3Ui9scFJCZWVKVjRTNWVoRjhhUkFHdCtjNmxwc0tZYWVLOG11cFdCVGJNVGpDTDRiOVNWU1QzZHp0NWhqTElRTWQxZUQzMGUxWXQwMitVcDFVVTdEM2txN2ZSWWVHSEx6VnhvYW9lalZJNGllT2tQWG5ldmVOdnJQejVLL3dXSjZRd1IwZGh4T2JMU2kzU2E1U28wVS9Qb1hLeUNZQ3lHc015T1UzTDJuNGQ4cklMbjZWalJGaVNtTTdKSzlGQ0lhcjFJcDFtdVFqbjErQzhYcXpFUno5b2p0ekZ4OUxLNWFNRUxFdE9SdmM0T2xVeUZGMmxxY3dOai9MdkQzSDM3R3h5T21wUDcyVWF4RnkxNFFXSnlzWEhpcEorNVdiUVhhYXR6US82SDViblpqTEZCZnl5WjJNQUJYYlRnQlluSjlVQW5UcndzWVM4eVJwVUQwZmZrYVRtYWo1MjA1SFBMWSs4RkRDOVc4TUxFWktxVEowNnNMRUV2TWtxVXAxeTJiNzdrYVhadXRIUEZwRkQwd3phYjV5YkVZTWFGaWNtR0VwNDRNUVNCWG1TRUpsZnhJaVJMRzJCNW5Odk90STR1VnZEQ3hHUXF3SW5UTGl1R29CY1pvOHFEcU5tejhqek56b3UyV2NncEZJMytRZ1V2VGt3N1VUaHhPckFsQlhtUk1hbzhpUDFpa3VDTVF4cncrQ1lqbDB4a0Z5bDRnV0phWGVERUtYNVM2RVhhTmtOQUsrWmg4QkNOeDk0azQ1K0NqcVBmaXhTOFFER05xdkJ3TjI1UVhxUnBNaHhRb3pka2JwZHJJL1dGaGZHTzhnSUZMMUxNVUdsM1BkNkFRZjNJVTcvQ2RlaEZjb0toNE1QYjZPQ2c1RGtwR1Vxb0xJMHVUdkJDeFF4VjBZYzV5WXRyeG92a0JFUEJpK0lOUTdVN2owWXpuaGVNenFNZnlmUGlCQzlVekZCL0cyZlg3M3ZnMmczMnVoTHdYdVRvK3U3cGIyaU56bXBVRHYxQ3crK0ZDVjZzbUtOT1N1NzJjMFVkL1F3YzJYS3hoNDBYSlhqQllnNVUrOWdKbXV6MTlyRXp6OE93VS9DWjJBVUpYclNZZWFaZ0xMVExSYndqbVdHazgreUxRQm5JUnllNUdNRUxGM04wUmVYbDBESGYrc3ZiY3F6MDVmamJGV1BsSDJkMklZSVhMMlpjOEhQR0xEMTV6aDFrWS8raWJqYTY4VkZkaU9ERml6aytoVTA0VF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eE1OVERRdzBjQkVBLy93TlBENzdkdGh6SSt1RnoyS3hmc3o5L2pnY1NiU3BSL09SUFlsVHJSeTFyMGRKSnk5V2ZRbyttL1AzS000eVVaYTI4eEc5eVZOVlVuOE42cjVUeGNvZUtuMnpnSjdRMWZUMmY5dXVTUStsencycnFVN240bi9sMzF5eXkvTm1oblJUaExzTUxrcXFja0krRWRQaTUyTTZ2T1pCN3NrdnBCTXk3VzBWTCt3djNBdWZVM3QreitSUEVwVlUvcmdmLzFYcjZzZkQ2UWJnYUR4K2NURzFVTC9tM0crMlAvVHZweER1RlNEY3JUVUtuaFYyTG5yaWRPNjJMVmxQeFQrRmZwVmYrVllzTlBKZzFnVXlYVkQ5djIzK3YvZXcvdlpmWi9wV2s2ZE1mNmY5ajF1UjlmZjk3dTJueENxT0grTnUxS1BOdmc0YTVCbVVLNldGc1VPYTFjZ09DTStINVJlT3ZCZmRrTXgxODl4WU0za1hQaVNHUHNmWEx1elJxVlRLOXdZLzFhNkZPL29qYTRTNTl5L3pGNU5iWkJtVUJFdE5RZk9xVHVPY1pXcXlBZ1hHenhIbVdyOGJKejU3L3pTcXlCcE4xNHhMc3hDU3JyWkZLN1N4OURuSHp6K09wcTVzN3Vma2hjVnpnNE0zOXI0L2lYMjVZOS9wMXlNcjVmOXZKcGdkMHUvTDV5TWJmSDkzOWdBalhock9MQy9wc0pQbUlHbEdWUkVTN1BpeURRckVGZ1JNR1FNNWFydHM1SmdPSFZ4Wm9uR0RsMUp6aVNXb05PdHNYY1l6SUh0am1aN0IyYmF1c2pEN1BzdXpTRGx2b0tPZmtqVkw3ME1oVzlueEtWNlBIWEVmSmlnVzNvcEdtenFCaWtHRmRYU2tramNOR3R1NTNGdmlSZUNCVDdrWUFvbHIyM1h5ZmJPN1dvWUZjYTZtTUdJdG1QWWtSRWthTnR3bVViSm1OZnlXQTE0MmRIb0k0aXVhNmJiNExMdDFTQTNoR0FidndvenJ4U0RpbW1wZDJvWUZnZzBFR2xvS0x1bXo4c29yWnVTQlpBTnhOZVNyUjRSbWtyWkQrOWpSQ2NqOHZjMEo4ZkIwQlhCRmt6ZFNaUVoxVEFnMldyWE5GeUNMMlJiK2cxV3BXbjZqcnpVL0txcVNqR29tSll1c1VuVm5NLzlQay9CWkJZamJwdXVWaDN4RFRyQUppTGxETVRTRFFlVnhYRml3eHBHOUxuRTJxRXJJTFlOY2tGd0JiMGNhR1liNDR4NXlKWjVzdEFSNHBidUp5Z3gyQ0FoOEtZcEJDVlk0QXVxbUdKUWFPUnFhZW9pWWg2cy94Z250V3h0a3IveUxrOHM2RzByNWJpaGlwdWFjdllVTWM1RE4yVWhlTzVOS2RXVzduZldFNGgwWGU3N29hTmZCRGxoelhYYU5RTEptM2FHUjZ5WEpvS2tLaVlibEVkTHRlUXNnbkVmTHdoM2RCQ1VhdHc5d0NYditqckJndGFPMTFjOUdtN2V0MUFWeS9LdGhwTlRqTmFUYmQxeHpSVE8ycHJ0b3ZFSmxuNW9hTU5ORm1qcWpTWmJYUFdxQjhRQ2EzSEF0V3c1MmFBOFd1cFlqenYwMlBNMjNKZlJmY0U1YkZ2NGoxNHVaWDlxNWFYTmpaenhMRlROcFBLNXFqc2p1bUxFZTkvSlZCQjh1TWVxOFNBMVlrY1ZOMWtnZXpuUkxLc2V6eHhKN2dKb1hudXNaSVB5YUduMlBFT0tGaUJ5YnpwNWFhVFNMWGFrN2JtNHNaVjhDMVV4WHhEcm1IcHZGQjZ0KzVxVHFRUUJwczNtTmowOWhhUDFJVnZYM1dTQlhLSGV4SGs5Y3lTNUMxYlI0RGdjUjZKQitiUzA3SVQwTVFpU2dVWER5VXRURy9TZHpES1ZOSDhsSGE4bVhMT25kRTVtcHpxQkxEYzZtcWtFbUhkN0xsSWUzK3FtQTZKTk5qdzZwZEg3NVJrYlpTMUZtYnRLb0pIVTZ4aVphRkErTFpYT2M4YnNjQjBveDlLdk1YVTdQTVpRS0ptc004NnM5MXl3NGU3SDRqVERZS0taQ25rbzZ3ZW54NWRFUlEvMnFHTzlHeWpiZllDVm9jT1NPY0tTaDlvTnF4TU55cXVsU3VGSkZCYVAzcENHQTA3K1BOZGpxR1UybFpFaGxMQTQ5OW5SWHFRNlhsejZ3empPaDRsbUt1Ukl0T01JY05nN3RpMFNuU054LzB0SnVUYW9ucllVUHNJK3k3RUlmNGdHNnlGQmtrSDV0YlEvenIxcU9JQUJuMWc4V2MrV3NLNnlrZzdvMUZNOW04eDdHbGxyeXozSThUQmdxSm1NeXpLYXFaQWpZUktPTDJPa2lNWEdSNmMwWmhuWFBNZWFRYzBOa2VTZ05WbVNRZm0xdE1vRjRrTTROeGlyMU93M0JuUnlyc2RRcmVTbDFNSmlMa09qQTRabnE2Zk1jek9MODBGZ3F2MkVyS2Jqb1IxTFdQWDVEbHVkQTRLRDRRZW9NaVZTbGp2djg0T3g1SzVoSFhTU1FmbTFOSlBzK0hPTVB3OHBsTWgwbU5yeVhJK2grc216MTlnS2s0aTExTkd4eWxJOVd3TGZpV1FxRkZnT0xKOE5YM1pqcTNOQWNEQ081VkpIRUlxdUZkK01SNU03aXNVNk1Va3lLTCtXcGxKUzAzQUE0LzVjRlhvL09wQnoyWnlGRENUTlQ4QWYvYml0cCtpaEVBV05yb3RQS2ZtZWpubkkreEh2WExWK2dLZ1B4WE9lUnNPZ0toSEwzWUEwUnlHalZYTit3QmhIa3p0NjFMcWo2aE1NS2tGTE1NVTl4cmdBc0dXeXZZR2RkYzV4Y05oSUovVi9oWGJ5OEk3c1lXTVNxY2I3bnQvck9uYXZDYkhKaXVRWFdBcUZQaDIzd2lqemd1am9oRXAycVNnQUFCa1hTVVJCVkxkcG9DZFYzbmRyUW13MHVldUF2cXNhSkJoVWtwWnEybkpWODNPL1liRmtOV0VzNkhNYnpwd3ZsUWg3NjlOVFlWcWo2NWw3bjg5a0N0Rk01VkgwY2NENm1IWVRIMWFURTZTT05sa2JpbUQ2ZUtKcFhBOGpLTHNoa3Q1TzBCRXZTRENvSkMxVm5KNVpIMzZ3OU1sN3o3Ny9VN3lPTUcvNmFvMVp2T2R0ZnlmaDBuOTd6OW1iMWpXYTNXTldzbmpQMmJld2VnSVh2Nm4rMCswQVd3OG5zMXo2NUh2TzNnSjBlSDNzeHZ0Q3cvektKK3JYdjBGanpmMnViNnBmLzc2dUtRSjQ3TlgxNjM5dkVKZU5oZzFLQWZOeWlkRys2Q2hhbFZ4dVpsa2xkTHpJRmhPZVo5cHBJOWJZOUNYM2tLZUdYQjhmUEVXMExjV2c0Y3NkOTkwUWVTZm9EM1NIZm9OSzFOS0d6d05xWHJIN1ZGV0llNFg0WGx1eEdHSytUV0VxWjJHS1ZJTGRRRjljS2xBOGlJR3FhMGV6bUcrYzFmU2hyTUxkVlJmWHhjMDFyRE1lQXI2c1JpeFAyeUhSdEtpSFI5bGZoZWZpTGlFUmZBMndkWEd6R3hManMvUnZKTjM5R3JIcXpxVkc0MzVaUG1hbkZ3R09HWFlBZU5sTVdBb2g4V1RWTDBHeHpjb0JIcERzOGZMUU1Ca1E1MXhHdWF1NE1WT3gvSnRPaUN3MTdJT2FJTUZESldxcGxTY1JuS3FMTjY0Rjh3L2EwUzdXeFR1NndWM2FkS1pQOStha1crbWR3VkU5NUhvWWNqbm1PdEhTN04vcVRvV21vVEU0aFhzeVdLaTlBZXVNSmFrd25PL29Cby9wZzhES0QrRHB5R1lRTEl1ZjNBc1c2aEUvKzFKeENxZjVHL1huTlU4WStNMnZDNVo2Sm96dGM5NmFTdDQzWkNQbitieFQ3eTBzUlVYMVVXR0R5MXp1ZkYySWQ3cGtlYUtzMjlJdHpVTE5ISVBWcmM5UDRTVTlSdHR3UXVTdllhK3dadHI3UFZTaWxsWk5WNFpESWpEZlVDKzc5L1ZFTDFYRHQ5bi9XRDBqMmZpaEFNK25qbkNRZGdRdUNOM0hEck9QUFBYVTQxQXEzb1gvckpacW5ueXJJMlNwS240QXJXYWV3VG83TWMyeHV0OUxoVHREZlV5ZHJXRWpCZ2RXa1U3czBEWEpYeGRuNjBTOFlwVFhGTTlRajZXYUhubVQ4U1pTYzVYcVZ3bW1xTEZqa0lPQlRzVEwrbHFVdVNjdHdTdThJMElWZGRXUjZzeEZkTVFQM1VtV2RkVVllb3l6Y1pPN0w4T1o3cEVsOGhwVXNwWm1jend1NjJuYUZUM2NEV1hLZU1Qdm1JWlFQd2lDS3FhcSt2TnlRSlc0RzhBSzBYTXFTUzVSOGxmakR1WWhwWXphMTdKbFUycVE5ZUNhRDZlWm1pRnZodGwxQ1l1TVo0L3U0UVh2Y2pXRStqdmhIZEhsU0VJdFBmSnFVb3hhRVYyaXBPZnpXN0pKdG8rVUp6bUd3VDZUdmZTWHlKUFhURlVJVk1SMkJETmNzV056Y0dLQWZrbkw4cHJ4blJNNXlSMFNEdkVMbWh4M3IwRWxhMms2KytOaGVJeGoyZEYvcjRkS3B5OXhYQTI3M3BCRFhxVDBveTlldUt3OGUwZGJZRWhFbjVqc0Uxc0M5VEZLZ2lrU3d1MUlBcWpCNW1BUG1kQmYrUUxWZHJiSS80aUR4cWFreFJwVUE2RmlYL21ycFZlcFhUbENvdExvdEJvNS9HallVamJuSDRlaDRkTEd5QmtvcC9IQi9ZZzM5dEEwTGN2SHFrTDhWSXlrbjYvTFdIdU42UE1jaUdicHJLMnJMdkdvcTVHZzBINXI2Yy9oM2RaMUJkMjlCcFdzSmN3S2I1MEdWOFd6c3BvMmxRY1NRbUtpR2x5U2RqbERrMUVSdHlxYklib1Z0MWI0RXRpQ3VlYnBaUzk0WE5xcGgxZExmMEdERW9FOWhZU1Y2VFhXazBEMVNMcWx4MVgvOENmYmlsUjZybDFad0xZOGJMV3ZCd3g3UGdqcDlPSXdyVFRRMk5JRTN0bjk4b2NUcmtmaWkwZXoxUGNHNXVvQnVxNUJ0TGQrblViYmUwOHRBSXNCVlBwZ1FvOFBQOXgxQ0cyaFppMFh6NXhST2paMXEyNXlFT0xwRVpBYzJMdEJlL1lOWFVOTmdOZWdrclVFaitHMmQ1anhBbnJkbEdYcVhrNExqR05IVVFBOHdnTXdzb3VHRGVCbEVYczVFR1p5VmJXaDJ3elpLTXpsUk9OZ0dpcVR4c2lNcmJlRTJGVVVIYktSRXZHbGNleUVXTWNrRzlyTUc4cWd3RE5jQ3BRYUhjZ1djRUJIaXFGN1c5UWJEakNYdnRDdEpzZVZlSDI3U3hzck9RMVBYd01SSWxkSHk4N3hWNXhtVGlGMHBweFl3cFFTS2NVRXdSMDFJZTYzSkljcWRiQVlRS3NPMXpkOXdxbjBHVlNLbGhBczJrNzd4QUxlZGd0VmNJanV1MFRXczhhSTJkOE9nbzFOWU90MkprRFpCWVpmWlhjbVd6UnBzTVp0VFdNTkRtYWcvUjk4b3M1OWdoN1oyeFRWWE5MamtPbS9tWDM0WEd3TmNOSGtTeXc4bGRidnNwSVdOcnd1aWFJZmwzU2ZOV1BabklUZUQwaTh6dlk0YVF4R24wWWRTeCtGU08wb1NjdTNROXBQN00vb0o4S0hrdkFuLzR5dVAvM1FFNEMvaDlYdkozUmgxUGMvLzFhSW4yVU52QjRxUlV1WXRuWGVQQkdHS3NQNFFUbWVQS3FCZ3ZSbWxEWkZ6OEU1Z1JWTm8rYllzaHJVZk5HNHJXSGMrNXY0V05XK2p4RGFiQ2tRNmhVSTB3SDM4S3FlNEg2Wk9qNjAvVU1LbzVFTkhkOW9BcmVvVWQzR3pobmw5Q0JObTZwaVYxUHphUmg1T1UzcEhqQk52UFI0ZVFzTFV5N2psRzUyYlZGQ2g4YVRzb3BwREQvaHVwK1JNUkJMaWwyblQ3SXF2SmZ5UEMrR2NKT3RhUG1sYm5iUTZEV29GQzFoL25malBYZ3dMYlBNeTJwNnNmQzNOU0ZtRk5xa0JRalRNdDRFYzZzSjlMM25Sa0hhRmdZZGJRSXkrdW5vQkh2UVZnU0JyeW9HU3hKYXBXbEhzeDJGaFgyY0tCQWpVZjJUNTk4REZoTnAzck05VkJCd1ZCVzdsb3cyS3RhZVkxUitCQTZXM3V1dkNiRUkwV1ljd093TDhlTVI4bFdISUZLWnZValpwN3JPM3ZXWk5hZGgweWlWb1J0V3Y4QkM4VGFKOStaUXFWcHllTEZPb21ETnpQcVU2Zy9EV05kVW1NYW5nd1ZhZ0ZnZTJnN2didlNYdXpSZFVPR3JGSnR6cXFoYXU0TXYwaTRDYzY2TWhKeGVWM0c0TEExaGZ4dkZ2alVLZExxbENLQk41VW14R3VXTUhWcWVRVU9ORFEyNnFvRnptekUrQk55MWFUc1VLWVVYQy9GWEtkV3IxcU1TRlJaQjFFdXU2cldRd2lWRFZSbWNrOGo2UnIrTUF2VHJyTGpoUkh0UERwV3FKYnZNR2NzNENQR05ycitpUy9Wa3lJWU9mdWxtTUVjemdBbmQwV2lUSG10RTlQbmM4aTNVd0pQUVRWNDlHLzJ3b0RkREpBNmN0Tk1yVlNWcGN4YzFOWU9sL0Z6UjBydUcyNmlrcS9TZjVLMXFSL1JpY1N4UmxMYTVLemRFQnpMbGx6Qkd3djJKcWsrL29VMktSZTB6d3lZK2pVaVpZcitXTTcyZkFiVWRtMzNHS0N0c1E2MHJLVGZvNmdMdTBDWXJld3dxVlV0VzI0eGxISVRyaUdRSXNCeUxnYjJkQmdzVWVzc3Nobm9XdVl1U0xaRFFLNzhoMDUwRDFmbXFTZDlidHFlSFFzUDVjRmZhb1hFaG9OMVZ6ZXFtbVVMQWVlb2QzVUpkcDl4SkJsWGZWSzJDVHNxc2FKcm9IWWY4SW53MkhxMmhjdE9hdXF5Tzk3QWE5K2crUm9Od2ZhdXZHS25Qb056a0xueEtzR2xhZWd3cVZVczJXQmdXUHFESHo0b2t3UVpmWUJpVGltNVFVMXN4Z09WSE0wRE1yZzVJcGhkWXBvNVhGQVkwZnQ5RXRJcnV1L1FYTEF6QktScnVvRldkMG1HRDYzdGdPd3B6VjgyWUhaeWVTeFgyT21kWEpsakc0clVlV3VKOXZpckVtN3NKMVEzclJpWEZLZ2JXZG1qRDB6d0hOVXloeGxab3RIM1Y0Nkhna2ZSQ0M4a3hNS05hVDFLZXJxVzZpUkRSdnAxeVBlYkpNR3h0Qi9Jd1VYbnJ2alVKSkNvbkRoT1pPT2djeWRRY0dnOUM4ZEk0L2FaaEJQbDJndUFmZmZBVk5YRnp6elRqM0cybjhLU0dRMGk2S2pHbEwvL1Ezd2p4ejNScjZGQ0QvSDRvYnVpcnppTTZwMG1GNXh2bzdjaFBBakdjR29vc1Z4M1M4UmdVYlVaT0hMNnMwUEJVUVVNMjFoQXRoTERoUHU2aDByV1V6YUJZM0ZDam8weDVWOEh5VEVnWmVjMU9LTXhqeDFDRUFMY0NYZFcwRWJ2RlJHdm9aVU1oWGwzOERTZk8zWGJhWWh6Q0R2WjFZM0h6VTdwTFNoTU16SUNxb1pVQXE4a0swanNwOXRpZnR5SXg5amlDWE9jMlI5QjZjc3JERmVDNnc4VEExOXhuVU5DUXlUbGttd3BmVEhHRFN0ZFN6V095OFpFZ3BObG9JS3NwdGxqOUhPckVHc3ZEWkRaQUhrVllZU0tqTm9aakl1TlRlaXlNR2tZd1FuSHQybjJ2ZmVyL2RqbTNzalZvR0xkZVlrM0dJYVR1STNaZHUvYXV1ei83Y2RiYWIxQUw0cld2MUZjRnZUcjlzZGJKSUo3VWl6ZXZlZXRKaFU0RklWemJHNCtISW4xRjlXNDY5aGtVZEhaaUNBZ0F3bVlFTVlNYW9LVnNIZ3ByeDI3cFpPY3VwcU8zeER5ejJlQW1GNDU0VmVoOVZsakdKMWF1T1I5dDJEVnJFekFLRFliYUF1aXlyVXBJdmZRU3Exa09xaEk4WFhVUjNwOUQ4VDgwUU94a0MwYnhHblNqTno5K09ZRUlZcmlaQ2syOEcvOHZEWkcyeFh2RHpDU1AzSmREUVVPYkRwcytPSFExSm1aUUE3UlVaNW1RNWhHL0gvS29LcXZMam40d2hGQTNQS1kxNHZvQm4vVUlkM2grUGVFVS9hK3FhcXhmaFk2blJaSUVYV3BPbUt1dEVLWkFyRG1vMnJySEtTWWNHL1RZL0pJWkgrZ09NdDd4dXVFemlXMVdyUnNOMlZISWkzcW8vUHVBK05ESzRCdkhLa3dsMGlXaFFYL2tOS2dBczZZeE1ZTWFvS1ZzQnJYUDNFallVOHZSajVrMUxJOGROUlJNcm9sK2VuU2QrT0tCb3ErcWFrb3oxaFdNQ1ZXTVFDQVBuelFQZGJkNUV6MkUyUTJ4bklPaUE4OWpCZG9iSnROb3pHQkxtZ3RoNE1QTVdBeEZPb0RYRGVWcmZINnFmZXRHUXdJeTJST0hkanpuVUIxbnFUc2QwTHNncmcyam1uUzI1NUExZ0RHSXFFRU4wcEtaTjhQQkIyQ1FPcWlvYW1EczF0TG03R1V6dC9UcUUxdnhZYk1tRzZsaXRPR0VMaU9hWlFUSXhFUTdOcDZzOVl5SHBvVFVWUTU1dlhYYlRFRndwTjBZY3BwSGRRcEl1ekdTVk1SRC9HZWlZNVFRUFdvK3hyRXE0dFZJVUl6eHlJVG9PMHM5MHNSelVoNUw3c2hsV1ZjWk5haEJXb3JHejhnQVZMRVgxVWJnWUNoRDcwclNqalVQT0t1dEtMY3FHNm1xYTlqc2pOam9GdnVHMFdITW1JbUdKMnMxdzVWekNEbFJFSFJOalBCUVlqdXNaNS83TDdBQ3FmbVlsUldZK0Q3VXd3OS9KTjBDRzlHbDIwRVB1MDRQWmJaYnR4VjUzNGVxZWZXbCtEV0ZkUU1LQlU5cGRrVVNSYXZTeHBhb1FRM1FFaGJ3VlR2MlJBaFdIekVPQjRNeHFZUVRhTTBFaHJDcllYMlAvMDQwRDR6d0NrYTBwbUVFUGllNnZiMnpaSTJ4QU5hdUxVbE1CbVZiYVFnNk85Q3d1ZGQyREJnK2F0dGs1UkFrYnNuWGo4WG9HUUxOZGxtUm9vOWVoUnJ0ZmRzZzcvdFE1Skk5K2xKOWRBUmZOUks1eXMySE1KVGMyZGdTTmFnQldvS0dkaVhiOUE5TTc2WkxBWXpWZjhzc2lvWmpFbDIwb2NjaytvS3dlbit2VVNvd0xudzlFSkRFWkVzaEkwS1hoZGpXMVBZT0c5Yjl3NW1RL1BRY0I2QzdsYUluaFR5U0tRYUkwZXVXVndndE81Nk1scW51d0ZMU1VYN2lkWFBORXNZZ3lsVGFIRXNUSHhscjBzdEtTVDFHbW9mY2FlQ2J2Q01IYnNYVGgzMmV2QkJ4MmVFUU1haEJXb0tjNjA2UC9rSXY1c2djVEVWWFEwdkdXYXBBMU5pekxORmIxT09xd0RoTEtScjhpN1kzeGVneTBGaEJXNWFGaHNwMkpTZ1dSQXZ6dEdlOElXbk1aeEVhN0hmRGF2dFpOc1pNT0VvTHQyMmxnbExmaDlxTmtUTUVoVkJXRFAwQUNjMnVUa3c3cU16N1BoU1VHTm0wc1I1Z0xHWitOQnF1NFVURDhsNEJCenRwRVlNYXBDWFljOXZoNWk5MFlnbkZCc1BRWWx1VERabkZZRWJJT3BhNEdqSGYwVTFHS3hTL3RRMWFLRjJuM3hnWG1WNFpvcktOSXpENndycHFLMWl4T0FRdG1qbG1BWXFhOVptNkxlNXM5QnBiQ1YvMFZFVUtibUNZK2JwaWh1NXZBbzlxd3Jta3dLaWpSdDFqa2NiUEpRTVc2bUxtRUczZ2VhZThFWEhGdEpTWTFVVU1hcENXTU1YZGFLZWU4cUU3QWExMTJxb2ZhMElZZ3ZJc2dMVEZBS1JBTk1mOU1tTGF0bTZrN3YzUUZwdFhVY1pndEFOVEtWSm5VL3F0TGRib1Q5cXkwTlEyTEE5MnU4QTFOK1g3b3R5ZzVtR2Y3a3RaU3o4clc4UE1ka0xBZk9JM1NBMU1BTlNxUlhId0NZVkdwSG1VYk5XWkpmaklXdHgxanVWYkwyVU1QTnE1TGM5R3pCbzFvTisxQlBUVlJ5Y2t1QVkxVUV1WU9NNHNDY2JoNHFhdFc2cXYweHZkWkFQeWdnd0t4anJVazY4Y3krd0xtZ3AzNERaWmtVQjhZVnplMnZqRTJ0QkJBT3hweGl0SE1qMCtJWkx3S3RXQXd0V3cyYmZ5UWJVRG9CVTdTUklFajhLZ05od0o3MVNXWDQxWjlwVklOZysxNnNFb2JtazMrc3UyMUt0bEY0dWtvM091YUJLZitHWEJWTTZSeWs0c05lTUVNN0dNa2h4U201TlVrWFh1V1lSclVBTzE1UDNpbitXbUlkamRsb2J4bHhKdzNzQnNhb3lkWEt6RFk0VTlGSExOeWxpbUNWRzlxK0h3anNoQ015RmY5cVRGb3Mydkh6S3FkMlcrdzF6Rm5XcmViV3hUTE9abDd1MzRvMUo5UjZhWWE2YlBVazJKMFl1NW40cnVXaEhYSWhaZ2VIaUIvZ0FIRmZRaURxK0NlZHlMc0ZKZmw0MWdjeGFiSmx6NEdpSUlXRzFJQW1BY0ZPM3grRXB5RFdxZ2xpN0ZjZzdmTU9pckJ5ZW1vbFI3Z3d3dUdvUGc5blpWdVcrMzR3QnA2UFFOT25PMUlvdEJIdE9TdGNodkhkQk9XcTF6MmsyaFlXaG5mUk1JWVYyTnNDc2thOW9BQUJJTCthVkFpc1NtdCtCTytnOG1XSDdib0Y1eTFnM2hscU0wNEthWWdKS2tZUk82c0VuYTUrSkFOWUxkRnVOQWJ5WHdhYU1xcEtJSGpHUklzQlpuekRqQkgrMnhJa0FFRmU2YlN4aW9RK0lZMUdBdGxjMjh1TjFFU3hVMnFRL0ovOHF5bUgxeDJsWDBXQjVyQ29SQkFWS3VSK0UyYkxYQ0lJdmVCdGloanlCbzZUMWFCMUt0WTRjams4TkRqUVhGdnp2cjRsUG03OXB0d2FCT2dObmZKanpXVjV2dWRDM0lmMVhHV3JnYWxoRlRhOXJ5WTcvcDBJc21WWlZJMHFONWVPOVhvcTJqVkxSdk9iYkloUnFtc1d2TEVzSmtSMUVSaWd4RjZvalVrWFNGY1lQVmxxMnZKK3h2b2YwUHNtcjNCYnZCV21wbDNGaGNzV2NteTJHc014all4RHYxQ0d6d2c2K2dYYzJzazFvNEFVbTJnUkkzQWNqOFI2NFdpVjBRcjVDcnRmd0ZLakkzUGFXN1lza2FMR2FIV0t3VExYNWxZWlB1ZFBYQy9RQ0xiaHZtVjBWbW1KRVNMZnhZWkJvdzVkRVRDQ0wwWDFYMW5VVi9MYkRrY2c5TUxaNzZPZllWVnVEYkg0WmlhSUFpMkZaSzY2cGRYaUVWRnJuMjlVRDhFWnJmY3BwekQ1VkJTeHZTUVRnY3ZBVzRBYVdQaFpwMEcvUk1jVjJTTnEydElRa3lvN2trNTRPMlh2YXF4ZWRJK284VnRSV0ViY2hlTnI0SVExc1BOMjVvM2RCS1dHaG85cXRzUXVwVXJYZVQrMFk5dnlWMlpjK1hUYWUvYlozRW5EdDU5QXNSN3Jua3IwT3ptUjNHRlBQZnNzL1l4MFBndHFleGp6VlF1bCtYekgzYUROU2c4Z01kc0hiT1B5SXNtcEVKeCs4KzJOaTc5TC9SK3JUdE5HRUdsVVZMRlQxWERoTlBvYU4wTnRWNHBodFdkOEtwK3dCN0pBb3plRjYzWFNZUHRjei9TWktTYnNkaEVXbVRQRXJ6RGFwVlJ5cGpHc1pFSzJsZXplaExSR2pEaTlWVFBTa3RGdHFrSCs0cEZ2Q1hiY25zWmVMblE2YklDbllsOURINU8wRWhFc3VoRzBMNC9NaDNRWTg0Si9xTXh0engvbnRDek4yZjFoM3FLdS85U3FvV3A5Ny95aXF4ZTlPbmY0bXV4OTlEaForTE03b1UxMDZjS0ExemgrcEl2UGJ1WDExTElOem5JZW5sajM4amplWDBiam13OTh1L0o0NitnR01NS3B1VzZ1UUlzbHl3NUc5R1d2TG45bzBmaVNsOW1Ma0tjdXlmTTh3YVltKytxbk1XaVlXOVBXZXFGVUEvUVA4QlkzYUx0RDcrUngycjkwNlk1aU5mVkVSVituYjAvQ2ZycCt1NitRYkx4aTZENndmT3VxcnFJZkUwak9CM3FuYktac1F6N1NENEQ2OFNiOVN0Y1RjZVY4S2tWdmFNcGhtVzZYT1R0VWtFKzZrUkQyT05YcWYyeHhrdDB4WlRuc1htZ1Bxc20vV0VkcXZHZzRkeG1EV1I0RnZha1liR29EU2xpY3MrTFdHS2swdzV3cGN5bWRONzhhc2h0a1BzN3E0RCtRbExpWFcvYTBvdndhOFNQdTF3aDcyZG1Hb0Z3SC9VeE5jYjdKL1E3eDZTSGVFclNUZk1JNFRGbWpoRDMwKzNEZDIrY2xxRUFJdDdHWXNlM2hqR3YxOS9pNkVOZmg4RHJRdkJNTFNodkdvSUdtZlg3M3ZnMmcwYnJqZkVqZXZYOENzcE43S3R0NlYwMS9LSW5ncDFQM3ZYWjd1bWJ3YkVNbDVXbHduc2hjTitOOFp0bG1pMElZK3JlQ0hRdmQ3MitrOUY2VzFTbmtsTE1pN0ZlUGdSQzAvVVRuLzYvL0M2eFNmcVo5Kzl4ekVQL2lncmZhek9ySS93eU9uc0xHckNLZmRIVzMvelBXZmZzVVoxQzArY3dpV3FhLzRYSTMzUDNkalZkWGpnNHJMNDZMdkZmYTl4aHZVYk1ReStDYjV0R1l3SXphV213Wm1aVjdOR2k4d2NQWVFMYnZMb29ZaWdqSWVLNFAzRmdRZTgvbVpEWXJFMVd4K3k2ZGliWGJMWjNzaThwMFY3WkI3eUdFcXVwREd3U21OUnp6bllmQVpWSGpWc3B3MDlWcmVhUGNERzJvNGJNVGVPTFpVZTFGZ01ZZG1HWE0zM1BPNU5UNVJJNnllZlFmWHNSanFONlpqcXdxT3BNVEVia1EwT0FFZmtNTzdtcy9FZHk3aTdJSDdsZUI2YjJrMCtnNnJadzVGVXJ1T3A3TWgwZXp5OFJ1WlMwUWRySTNNYUU0UERRYWZ0NCtrbjcvODg1aktvcGZqTERPTVp0WjlMdjlBQTZ4K0R3UlkwZjZhL2dVQS9aM0l6a0tHZklPK2M1ektvbFRGbXB2N2hLK3pTcTM0U1VDMW4rRTVsT1dybFNqRVJKdk13Uyt5QlErWkd3eEQyODBXbFhBWlZ6blp1Tjh5dzNUYjdkUHlKQnl0dEYzMlJwY0ltTUtPUWMwVVplTTVKejJWUW1mN3pKcU5DVXNsd2dyYU5jM1QrbmtRcWZSR1ZoUW1mVFpoeVVlNDdwK1htTWFqU09MZk9hV3JEQXpZWTFBdzc5VStqTHFodXRxZ1p6Q1pQTS9NemkyejhrcWxxMmQraUFKTThCalZYVkpLTWh6U1l2ZFZpdGpISm1uUnJGb3BLSU4xdUUwb0RIdDhrdEJvS3ZaOHI4OGhqVUlkRkhWeVRRWFdEWHI1c2NDaGw1V25VTjQ4NTg3UTZKOXFNZndvNmp0NVhjajExeW1OUURmZUxQZU1Zcko4SG5nci9JTDVBRUh0M3hVOWRGSGEyMEZQZEFWSnRwTDZ3TUtCeHp1cmFyUndOY2hoVTFuK0h6OUY3QW1tSjNrUmF1YjF5RnNvT25rc1liL0hvVXBIeDl6QlBxTWhoVU9WY3NYUWtKWGR1N3BYNjZyWE1rUmlOdFhFbjhTV1BzWGFUaGRtTWVWVW5DL1dJTkl0Q3ZZMlloVThPZzZycTk5ZXk4QjJOQm0vZTFOaXJVcU14RzF2cjVkdG5sOURQRTRWR1ZrQXZSNjZUM2FCV2lrd2hwcjdML2MrUmtYVXlGZ2JOWEJ2b3NYVHBaNksrK09HdkhEOTJMa2Yya2QyZzFKZEN4ai9jZnpnYzUyNFhyOWtwMkxLYnoyYWVwTXdHdFpqRFNqUDMvZytOc0hkN2JEem5pd3dXTkVmTDJRK01TbGtQSzF1RlJ1M2IxTklXOCt4M3prK0djbkhackJLaWszMkRtL0g5cVZLUjI0cnptNHBST2YrdjdxZ2N4dEgrUllXUFl1bkp6T1ArdllOTXBLVnZ5MFFXRXYxL0l1L3oyWlR6cG1vQUFBQUFTVVZPUks1Q1lJST0iCn0K"/>
    </extobj>
    <extobj name="334E55B0-647D-440b-865C-3EC943EB4CBC-5">
      <extobjdata type="334E55B0-647D-440b-865C-3EC943EB4CBC" data="ewoJIkltZ1NldHRpbmdKc29uIiA6ICJ7XCJkcGlcIjpcIjYwMFwiLFwiZm9ybWF0XCI6XCJQTkdcIixcInRyYW5zcGFyZW50XCI6dHJ1ZSxcImF1dG9cIjpmYWxzZX0iLAoJIkxhdGV4IiA6ICJYR0psWjJsdWUyRnNhV2R1S24wS1dDWmNjM1ZpYzJWMElGbGNYQXB6ZFhCd2IzSjBYRjlqYjNWdWRDaFlLU1k5YzNWd2NHOXlkRnhmWTI5MWJuUW9XU2tLWEdWdVpIdGhiR2xuYmlwOUNnPT0iLAoJIkxhdGV4SW1nQmFzZTY0IiA6ICJpVkJPUncwS0dnb0FBQUFOU1VoRVVnQUFCWFVBQUFETEJBTUFBQURUdlczSUFBQUFNRkJNVkVYLy8vOEFBQUFBQUFBQUFBQUFBQUFBQUFBQUFBQUFBQUFBQUFBQUFBQUFBQUFBQUFBQUFBQUFBQUFBQUFBQUFBQXYzYUI3QUFBQUQzUlNUbE1BcSsvZHpUSlVSSFptaVptN0VDS1NJcW5kQUFBQUNYQklXWE1BQUE3RUFBQU94QUdWS3c0YkFBQWdBRWxFUVZSNEFlMmRmMndrU1hYSDI3dHI3OXJlR2E4Z1FLSzdNSTczU0NDNU1KdmRRNkNjeUZqc0JrVVFHQXNSUllxUXhqa0Y4a2VRdkNKSWlRTEtHSlQvb29zM2hMOFFhQ3lrUklwSU5JdHlpc1NkWU13aEpTaFJZbk9MNENRaWpYTWdoUkFpNzlrTHkrM3RYZVg3Nm5kVlY0K254Mk92Ti9mNmorbXFWMVd2cWovOXV1cDFkWFZQbHZFMkRJRUpzWHYra1N0WExsMWNFRytRK1kxZ1FTd1BVejZkUnl1NURLMjNiWTdKT2xWMSthSzRZRVVjWUFLakU1Z1RkbE5XNWdTclk5SDZZNnRseHRUMGtoVnhnQW1NVG1ENkN3L1dsVTA5dWl5MVRHK3E2RU5mR2wxcFpyVSs5TUExcTZiNmQ2cW1kNnVLckp3RFRHQlVBcWVsU1QxdWkvZGd2SGVYYlhURXdCUmRBcTdUbFZwT1FmVEc3UkVWY2pFbWtDZXdBcE42MllubmhIaHh5MFZIRFhXaDlWeFllRnFJTjRVU2pqR0JBeEU0Q1N1NzZUU2NGSHZiTGpaeXFBK3Q4MkhwV1hGM0RCZEZxSk5qcjJnQ1oyQmxMemdDTytLNmk0d2VPZ3V0UHdxTGowbHpxSlJqcjJRQ0ZWalpuZ1BRZk5HRkR4QWloemZTMUx4ekFIMWNsQWtrQ1BSZ1psZU5mR0k4M1c2V1Fha3dTdVYrVnF3SGNZNHdnUU1UMklHVm5UTmFlcytiMEFIM05XaGQ5bldzY2JmcjQrRHdPQWpRM0pWNVlIQkdiSXhESlhTMG9kWFhOZVd1anpIVndHcVlBTG1tcGsvczNCMFhqeFBlRlVFNlc3ZkdwWm4xTUFGTG9DN0Vyb3BNaVVVckxRNzh5ZGRRd202NzcwM21wR2ZBUDNFcGxmcmJYWVJEVEdCTUJPZzV3ckxVMVI2aWMvenZUV3UyS3VCWnFOZWdLaEs5Nll1VHU5dGVJZ2Vad0hnSTlHRm1pNlJxVXV6Zk9mNm5NbGp2MTYwVkM1clRSSlp0SzltTUpudHRBZ2VZd0FFSVRNREtwR2s5dDdmdmc2Ly9RZDY5Zi8zYkQ3bnRnd1ZsT3NpNWJsbzFHODQ1R0RIdm1jREJDRXpDeXVnNVFyWCs1djBVMFVPNHIyL3ZsMHVtenlIcnZNbTVsbllzVERMdm1jQ0lCQm93TS9TZU4vYjNTV3RDL1AyUWxWQnZidHlKcVhFOThSaXliczcyaWlIUWdabXRacFhHdmo3cGQ0WDQ4ckJVVGtPcGVkRFJHdHZVMjdDMWM3NVhDQUdhaTcyUW5YSlBoZ3VPdTFyWHJ3WVZwSWZpT3JRcVNiVitJVXppR0JNWUV3R2FpNzJkYlVacnhmUEtiNVJheGRpRjFtdFN5WTNkZ3Z1NWZCVXNZUUtsQ05CYzdOMEpiV2dEU2paTHVhMDcwTG9vdFRYM2RVWUdWTXBKVEdBUWdVMllXVzNmcVlBSjY3OE8wbVhUYUoyRWZDRmpZbDlueEpiaEFCTW9TYUFOTTNPVHNVV0YyN29iTFVxUDVIakhSejBWN25wTDI2TThIR1VDQnlSQTcvMUVLOFVUR2h2bDNGYXpxSDE2LzZzaVVSbUxtTUJRQktMM2Z0SmxwdU1YZjlQWm5MU0dLMklKcXlITlRKbEw0UkFUR0JjQjAwVU8xSGVpbk11UVpTdXczZXRadFd5eGdZM2dSQ1lRRWVqQnpLNUdzamphb1U2MHpFYlR4amV6Wi9aZkpGRkdLZWRsQWlFQjZpTFBoYUpjYkhPSUJaSkJvVmtvL1hIVzNIZVJSRkNJSTB5Z0ZBRThNSFB2L1JTVjlOK0VMOG9UeUdtTkQ2YU45K3ZQZ3pJY1lRTGxDTnlBbGZsdk9hUktUOW1YMmxLcFNWa0RXbXY3UHExTEZtVWhFeGlLUUtWeEcxYW0zL3NwS2pGUi9wNXJEVnA1Z3F3SUtNdkhRUUNyY0hxd3N1V0J1azZWZWlBc1ZmV2hsQ2ZJQmxMbHhBTVN3Q3FjSFpqWnhrQTFjMWdtV1hLanA4S0xKY3R3ZGlaUWdzQUVyTkl1UGlnc043ZFB2NXdvU012UFM4NnJKYlN3aUFrVUV1amR5YkxFOThPaS9QM3lFd2FZNE4zSGlZN3E0Q2dUS0VWZ1JqcXlORXMyc0ZpL2ZCY0tSNFRkM1lGUU9mRmdCTmJrQ3prMEozQnRrS0lSZklaTzhIWFVRY281alFtTVFFQi9DNmNQMjcwd3FQamNZTk5PRmEwRlgxUlA1V0FaRXpnQUFmMHRIUHVSaGlKVko4dlAxTUlQbVM5U3gzSW1jRkFDNWxzNDlBQjNvSE42ZHA4NXRIeEQ2RldpYzNreFM1akFlQWkweklMeUJpeHRhNERPTS82L1Vnekk1NUxveFltQkxyVEx5aUVtVUpxQSt4Wk9CNWEyT3FCOHRlelM4NHpXa1cwUDBNaEpUT0FnQk55M2NHaTE3ZndnVlkyQkxrV2lKTjRrNHVuZEJCY1dqWVdBOXkwYzlaR0dBVnJYQnJvVWlZTDlmVHpvUkJFV01ZRmhDWGpmd3BFZmFSaFVydlIvVEszdzlPNGducHgyTUFMK3QzQTI5M0ZQWjlYWEZvYXZzTWZUdThQRDRwd2xDVXo0NjJ2YXNOMzFBUW9xUWo2QUc1QWpTbXJzNDBCSDJUbktCSVluVUduNjM4S2hqelRNRHlxOE50QzBjeVhwNWVPTm5KUUZUR0FjQkc0RWp3NzIvVWpEeVhKdnJOSFN0TlZ4TkpOMU1JR1lRTFVSVEdGUlB6bndWV0M4a1hrMTFqRWdUdE83U3dQU09Za0pqRXpnc2VnaGNHMC9ZMnVYNm5ocHduamt0bkZCSmpDQXdQZmlicFltR2pZR0ZLQUY2dWNHcFlkcHJWaC9tTXd4SmpBaWdjcW5ZYW4rTkVQMlVSSzhPRkJkUjl3YTJtdW9Ob0kvV0J1b2x4T1p3TkFFbm4wQzZ4T3g3YjdPRlBuQjAxSWdiajN3NUphUjVmYVRkWEYzS0JmMk0wODkyQ0I5ZTE5OTh2R2NGaFl3Z1FNUXFKRmgwV2IvZXJJaG8vSm50Vmp4Ti9HbG04OFZKNXNVK3A4VXMvRzNSUXdWM28rRlFIZjMvS1VybHk4dXVJL2hiSW9GaUs1Y1doQzdnM3JXVDhJa2YvWDMvM2VmUm1BeDhNS2xSNjVjdnJSUUgrS3ZNdmRSeHNsTVlEd0V5SGlEcmVDL3NNZFRHMnRoQW1NazhHZUI1U0xpUDVzYll6MnNpZ21NbmNDM1hoMWFyL256eXJGWHhBcVp3UGdKL0pmN0srd1BGZjBYOXZoclpZMU1nQWt3QVNiQUJKZ0FFMkFDVElBSk1BRW13QVNZQUJOZ0FreUFDVEFCSnNBRW1BQVRZQUpNZ0Frd0FTYkFCSmdBRTJBQ1RJQUpNQUVtd0FTWUFCTmdBa3lBQ1RBQkpzQUVtQUFUWUFKTWdBa3dBU2JBQkpnQUUyQUNUSUFKTUFFbXdBU1lBQk5nQWt5QUNUQUJKc0FFbUFBVFlBSk1nQWt3QVNiQUJKZ0FFMkFDVElBSk1BRW13QVNZQUJOZ0FreUFDVEFCSnNBRW1BQVRZQUpNZ0Frd0FTYkFCSmdBRTJBQ1RJQUpNQUVtd0FTWUFCTmdBa3lBQ1RBQkpzQUVtQUFUWUFKTWdBa3dBU2JBQkpnQUUyQUNUSUFKTUFFbXdBU1lBQk5nQWt5QUNUQUJKc0FFbUFBVFlBSk1nQWt3QVNiQUJKZ0FFMkFDVElBSk1BRW13QVNZQUJOZ0Frd2d5NmJlT2pTRjZwdUd6c29aaHlNd0pIMG1uOFRaZTNOU25CUTJOcEppRm81TVlGajZURDZCZUVJc0phUUZvaHUzdGdwU1dEd1NnYUhwTS9rRTM4M2JDV0dScUZwL2UxRVN5MGNoTURSOUpwL0hlMHBjeXd1TEphMDk3bmlMNlpST0tVR2Z5ZWZvMXU3NG9nbXhlLzZSSzFjdVhWd1FiNUJ5STFnUXl6SStKUmJsbm4vR1FrRFQxNVF2QTdzYkJTZnJkQzR1WHhRWFpGVk1QaVkrSXpaODBaeXdtNExvQktzcVgvZDVQeitIRDBUQTBIZVV4WSt0d2hsektsNVNJaVp2MGFoQVd3USt3UFFYSHF3clpJOHV5d3pUbXlyNjBKZDB3Wk5pVllkNGQyQUNocjdGL3RBRHpvT3IvcDA2RmU5ZVZ2VXcrWkIzcGY1Q0tNaXkwNUxZNDFiY2cvSGVYYmJScXZpUkRYUGdZQVI4K2xQVVI3aE9WeW8rQmRFYnQwMGRUTjZRVVB0VENmZDFCY1JlZHRubWhIalI3NXZYOWx3YWh3NUVJS0RmQmZaem9icHBJZnlIUWNlSS9EZjJyb1pOUFlwWVZHbEhiT2RxUFFtSU41MzBwTmdMOHB3UTZ5N3gvZzFGSUk3bVFLSktBL3A5WUo4UG16RXI3dnE5eGpFaTMvQXRKR3owNGNYQ1Npdml4WHhWWndEUjh5UjJ4UFVnei9UL0Q2Y2hCQkVjNGVGRndrcEQrbWVCUFhMSEl2VEhoendjSEgwRGVYaXNjcHFqU2lkU1RhZ0FvdWNYTkdQemJ0ektxYjMvQkJHSW96bUFxTktRUGhMam5xUVp6RjltMmJFaGordnN3dEVnODJxSkttMUZmYXJLMlFQRnE2YlFSQzdMaXA3cU5UbnV5MzBFNG1pT0lhbzBvZy9xSW1qSGJPeWRIUnZ5dUFjS0IrT2czWWNVaVNyZERHZklkS1U3Z0hqT05LQ1htODg5R2J0bEp1djl0STlBSEUzVG8wb2oralZnWC9ZYnNoWjF1OW14SWQrS1d1cTMrdERDWWFXVDhTQ2w2cVdwR2VQT25BbWZYVkNHTStJbmg5YStJMU1jZ2ppaWFzTktZL3B0WU4vd1dqTGxPaEF0UFRiazEwU3kwL01hZndqQnNOS3o4YzJCcXBFOEwzUEpkKzdtV2xFUnV6blpmU2NJUVJ4Ujg4TktZL29uZ04xMEdkU2dWdTYrNHRpUTMvUnZpSTRJWGhaVzJpL3d1T3ZDbUdmeUlYb3RITnFPcXUxanJTY0VNVmJWeGNyQ1NtUDY5QXpZRzlFcWlTVjd4NFY4N3E2eStKakhseEpXdWhiZkRPaUt1cUM0TE1QdDNMVVBjVHZ4UUVPWHZHOTJJWWdqYW5aWWFVeS9DdXJlL003SjNlMWNzNDRKK2NuY0U4QmNTOGN2aUNwdEpKNU1VS1Y5VUZ5a3dLUjRPKzJpYmM1LzdCYWwzU2ZSQ01UUnREcXFORWUvQ2V6YnRpbWIwV1F2SlJ3VDhuZ0M0RHMzdHNtSEdnZ3JuUlNwWGhVTm1BQkVTZTY1NUdyZHM5WWJQdFRHSHFieUVNUmgxdVRwRGl2TjArOEErN3JKUDV0eXpJNEorV2l1enpUNWNQZGhwYk5GTm9nT1FzNUFWT3ZKVjltbS9hSHRjQnQ4V05wREVJZFZTNlEzckRSUGZ3N1k1MDJaTmMvMU5iTHNtSkRIWGVYUlQrK0dsYzU1QzUwdEhobG9nT0pXbHQxSXVGeEloMk8yRk9hLzcySWhpQ05xZmxocG5qNE5kMmJwK1ZUU09vNEorWmE1SFRvaWNMS2FzTkoyNFlLS0RpaXVacFZHd3VVaVBZMzdmZzF2Q09LSVRrRllhWjcrYVZBM1Q0SmErYm5KNDBOKzdkNVA3M1lMNXd2UVEyRDY3SlI3TWh5ZTNWb3doeDZtM1IreDQwbS9EdXlLWDdWK0lRblNKMS81eTYrSmgvN2FacHQrZXZkMU51SUNrMC92dlViR2tQNnViUzFQQ2xWYTVSTVhkMy9sY3pwZk52WDB3MStSNFk5ZHZQVmFJNHhtV3EzWUN6ejc2dnI1cjI5N2dvd2tQNE94WEcrZnJmL2NWUlAyOWg5ZWVMY2Ewci8xQkxKN0NWbFVhZFBkR1FTNXNveW1HbTlubTlGU2FKdXBVOWhoMnl4REJaaCtpS2tMN05lazZNYXVPODErSG8vODVLWVFsNFI0cTA2ZWJPN1czWU80NmZwN3RMd0w4YjhoL0d4OXR5R2UxMXFUUWxsZ0Nsb3ZDdkY2WGJxSDB1c0lmMVNJaG5ndkFxOUNFODJtM21qVU9ZUGRaekhiVnhkM3Q1M3d3MUx5dkpHOFh5ellJU2JMUG1XK25EQWg2dkpHSy9zT3Nydlo3a1NseFY0TFRUWGVuU2g4ZzdpVmZoN25XanBjaU9sSG5IYUFmVkhLbWdYZW1rZStLLzVwSzZ2K2xlbC8yaTl1VDZ2elRncFdUUERNN3RVcGdkbWl5ZnFkN2V3eGZkNlNRbG52VkoxZTFIaFdhS2R3ZG05cGhqVE5pbmR1WlIrbDY4bllMZTJOYnk1TCtqK2ZFbnZvdVgrbjdqSThKbmIvSXF1c21XY3ZwOFZYc283MTZQRWM5N29xWG50TDFxVXgvWXo0cFNWNmdRZEIydktWd3IxYVVtbjVYMXg5b3BhNjA1Vlo1L3oxdmZuQ3cwcVlma1NLRnBLOFRMS0pJbS9Oa2YrbWVJc3NyZWNqSm1sS3paM1FwdW5WV3RDM2lmNTRqZDU5TWJkNlNTRnBxMjZLbjZmOWQzWHg5aTluV1IxZFdPMFhrRmFqYnYwelR6MzExQk9ZaGNMdXlXWEttdGplTDNhdmtYalcydGNQeGU0eUJOV0dIaGxhR05IbmJBZUl3NFptYk5PNE9rNlFmU3ZUMnpFWFlMNVNPQWF5Uk9xblRhYStua29oMlVsRHBpakRVSEttSDJQQ096NnFaK3ErRUNmcHVDUGYxT1BzdEZvVjh3eVZhSmlPQ2t1d3RZYk4xUXhkMmNzemFyYTRLMkNNTU9hVWtCSTZRbW10MUZWUDJGZ215NTgvUzFLWXhEemx5Ykp3cmsvSnZGOU1ZeXRUekhxTFNvempVaTdNTThvYUszWFk5a2xoYmtmN3hsTTZBWk9HOHV6c3JXMHFpSG1YSmFVQXYyR2xad2RNMDlKN1B4Z3JDalo4VHFBZ3BZeVk2Y2UwektyLzZjSnV3NUtmVUZZSURjMVZVbFBid0krMUxvekN5dW1vVXZmVUVYZTZLdHFYblU1U2lIeDBtNk90cmlOZis1eWlSOVE5Y2J0M0ljdGd6dVpoMnB3ZDQ2bFFidXRweTZtK1NzaEJoQzRlUFgwQ0kxNUcvZ215MmpsclJDdkdSbGRRenl5eU5EZVFqbzg4MnVZZ0VsWjZ3aHErekJuODROb3hWMjRnVnhIb1QwaExpcGgrSGxnTjJOSFZ0TTFNV1M2SEpkL1dIbW4yZWRuWFR0TERaTGdFTDZrU3lIWlRobWFwQTFwVFdoRkM1N1VOODBnSktYdlBXc1FKYVZobnlXdXNpVDF5ZEdGSTVnNjlwU3lRU2lRMjFMRXV4YytaVlE5b3pZYk9XSmQ5Ti9rczJZNmRhT3NaYzZMeEFKM3RGM1dIakVkazg3b2NWdFVGbGM0TjZGbE5EMkNMQmdGWTluWWdvRWpsdC8rb2FNdG5SbjZtVDlUQ0RUMFFCdXVxV0F6RkxtYkpOL1VDV2xnS1pUNTdCejh3TDJXeEdJKzFpam5xYjd2MnRncFdkQjFkV0VxSWZEQ2JSZXhvUTNBVjV2VVNnazFWbXFhZU5oREZ0bWF0VHNYRDM2YTVBRkJRVFZUVjNOcURtdlNKTnRkUlpNVlliTmJRNlJVNkp2TDVGNVZHR0NFMVFHMWhwVHZLdHpLSjRiNEhGVmREa1lzQlVqN3RHWlFvMk9qeXpXMU1QNGNFTnlwa2ZzOGtWNUhJM0liOHBQSDMybXBjYmRGSmhtWE9LNTE5MC9lMVNWQXpNZHkvVTQ2a0VQbGdIdHZZMGFZeXJtMGdXRmNlQW1vMnFlRlNUc3J1YldpRTlLbHBGQkF2VXdKMHlUMkYxNmcvbjVUWFhjLzREREJSdXZKd3EwYjlMU0hZcHBnY1IyekJhSHEzUGNBcm9LdkMrRDVLa2YrTHp2eWFINWZoTmtvVWJIb01DSW93L1JjQ0hqS0NFNCsrcXBsY1JTSXpHUEo0KzEyVjdxcFQwZHRBRktlZGR0aHc5bFRuMHJ1T1dOMVlDZFpEa0JrbGhmaW9qT2Ntd2xMUk9UZHhsc2tFdDBoblRVOXNrRnROVGtmQjFqRmpPOVNwNWVGdHoxclFzS1ZzVnJZZDg3OUtCZXBTazJtbmlNaU9hd1VPMXRsdVdHbW5lSUl1cTlaUnMrdXdvM2JpZU5ZakVZWVpLcExlelB5NVg0YnB1OWxQeXdWbmkrYlZsZDFacVJjdzVFK2FZWGhGZGNCaUdabmF4bXpJUzFDRkdwQ2pYek1ESDJ3WHczaFNtR1h3VCtkVktlb2FxUXgxZ0xBczFTdFdQNmdUa2FaOEFaUFozeU5STDA0a3QzTUpTVEFsZDJmZklsOWtqb3JEdExVV2VDTTNwWW81c3RRVjZ6TFFsYVlTSUk0cTdkb0pObGt5K0xtQml1MFJCeWt5TXFCUHptZE9TNWkrdXZVUDZUU0F2VlpzR2RUbm5hTVNjMlpnblZuNE1xS1QwbFJyeG1MaG95b0RraDRrck05MFh6Q1RuOENXdDZSSkJrSW9hWHI5STB6bCtldzAyUnlHQW10QWlHS0REMURZcTVHbmJacmZFWmdWbGc2c0cyRmExUDRXS1lSSHJmWEN3MTJrak1xWDZabEpCMW4xQlptQW42alNuajBrazhIdUs0M2JnT2d1RjV1Z0E2YTJXRjRpenZTTjdmalExb0E5TWFhNUxKbzg2QzA2WVRZakIzRTNySnErY29xR1plY0drOEhjeVpKQzJSRzZFdzU3djV2TlVJY0xZOXp3YWtJd25Ha04wekFmSithMXFQS25NdEIyRXRtcmJtVGQ2MGpBRWRCT2hkWmxvRXM3YytPR0lJeDZBenU1UlpYV1JPSGxnMVU0UFVCYzFnVnp1NUJjTG5rWUFkTlAwZStEZXVFRUdXSFY1T0hhN2o3dU1KLytkNFJoYjlvTndYaXNRcFAvRERtczc1ek9DZ3Q0TVVzS1pUYmpXdUMyQ2VzSk1xa1ZMVnJWcGZVT2RXdXJDK1V5VnM5bGIvaVNEdm5BSDk5RzFoWGprcE9yYzFXV0pibTljWU1FSnJJdUUvQVRWVHJBZHJFS1owZDRWbTgwbUwzMndrMTBsRDNUVDlrdXVwcWdRODJSMWVRcG4zaVhPdVVtRHpyVmVSV0dhK0FwN3p0ZkFHYXNuTmNzTCt3NDEwSStwZEN2enNIR2xrd05hdDhhMEtsaGFGZDNkcllJcmdKeW0vWFd0WlpUczhNNlpGc20zYnNBcGY5dWp6Q3FkTk0vUUZ1WUFoTzQxSWhPYWxTVEdkVVVjMUNtYklUcGUrWmw0Y0grWWxPeGFUS2d5Wk9OWUh1WGIxWnp0ajhFMjBWWEROYTNyV045ZXhPZkZ6YXNXU0V6T21oOXk5V3pUclRSdU9iYm1oSHFQWHFrNkQweVhDN2VDNlNidG1YT3dUSE91VlRodTlkKzFWR2xUZU1zUi9WakVnVVhKMFlnakM4RjJ4aHNsK25mVE1DbDBTZ2hkaUpObnA3UTBuYkxka3orS0R6bkRiWTRtMDVsMnpnVGVTSE5oYTNiZXRBT2NwV3hlZjZuRWtRenJWcW9kNjNjSGY2Tzdlb3BDNXE5SWJNNkJ3ZHVrQjRMS0FHbXZpZ3o0TWV2T3BwVExyVGRHZW5QRUIyakpkNDNDczAremxrWVovb3AyOFdaSHVqdTRueXFZckJDdVRrWEZUWmx6QjZKbmswM25NcXVXZWNBUGJZZUphUytaTW1lTGJSRGRWeSsvNmxUOVJKYm05Y1BRRmMwV0svWktwR1BMcERyTWo4NjlubFYwRHJuTXRwM1Z4QXl1Nk9MS2kyMDNUVjV5YUhTeEJNSVZkOFkrdDJzRGYyMHVmWXgvYXhqQjNVRk92ZHJ5Sit1UzNqdVROTmRqaGtuWVVHdUlPUjJqbXJUVEV6bGhlandqT21qN0lvcDVQV1BXaVZNeXN5Q3VVcE1xR0ZOTWltQk5tMVRmV1BFdEFCSVhZNnlCQ28ybHgwOFpUdU5HRmRhNU8vcWIrRkF1M291WWxyaDdldUZLVjZtZllKTVB3R29sdXUzb2t5Vy9KazZ6ZzgyKzRURE85V0JCd2w3c1NhQS9CdFNZVjdZdDE0Q1plaVpkdmorcHl4SlV4QXBUMTBtVXI5NlRtWFR2N2hJM0VRWFRkZHAzN3RqZS9uUU9lKzV5dzRKRjR5dXVOS2llWWEyOHJicHRzRWV0TkdoOTVaZ0pDOFZaZnA1WERESStielVremp5VS8rQUUrVGRDTGxST1BRZ3ZlbGRQSEhRM1Y1ZTJBcEdRTFJqVWRicSs1K3FHYkFMYTFKZXcyU1FuZ05mQzRSVTVhcVZ3STNXdDNMT3dabnp4bzdBeDkzeEV1SktDMnpYZkF1SGFyVStrYTFkQmN5UlJlS1NVYVlmQTh2M1czRU9uL3kzUDQ5VFpJZFkyTUIxbFR2MElHRjlHMW9MaG1mZDdlV0ZLMTRYVGs5Z3RjWDFQUU5TV21CL3VoNnQxZHVSVDdEa3hkVXQvMVVyYWRrTHhEazRiWGNJNGZUdW1ta3Npc2VWOW1LM1dsWFJNcS81TmRDUUxWdHRFSEE0QW5IcENOTVBrV0ZvalBxdE1KMmVUV3g0b284anZ6R2tscDEyRFQzSXZqRkRlUk92NTZ2eVFsaktUYXVaYnR5MlpRd203VXhQU25ac1BUYTdEVkE1RzVHQlVJSksxSzBjTGc3ak5IZjlJakIrNndRMXZNbTF1Tkt1eStiVjU3NkYwMEZEVnIwVUY0UVRjODdGVEtqaytsMVZqT2tiZkxSMy9xQXY5Y0l4ZVJqRGhrNUdjRXNGUXc5eXhYV0ZmV3N4ZVdIUGR3V2dRVStSUWF5MW1sWjBqRmtiZ2JkSCs3M0pYRW9JSlUzVFhKaTBjWm9ENXh6WmIycDlHSVBjM0ZsYzZZbzFmYTkyNzFzNDZLY0xuQytvWGZmTHlIRFo5YnRhQVpCdnVPQXJuSDU0czYreCtEdE4vcmVNREg3Z29nNjdHZEE1ZFhyK1hDWEEra3h1c0w1UUpPdzZUVm5Xc3JjNi9oeXJLbW9maUduOVJqbnQwZU5ybXpkU1NOekRDbkpGbG1RS25IUGRFdTJjbjdrdTVkNWxoNUxVUjhzSDAxbGNhVXU4WUdwd2UrOWJPQ2ljN0pubHNvMXJyb2dPdFpHOVlJdU9od293L1JUOWZ2RXRocUlNVnhia08vclBudVhTd0EyVmtya1oyN1ljNXl0Nnlxdmh6S2xoUFpLOEVIWjlUbXVTcTlWVkJQMjg2L3hVY2wzZkJVMTZVMnFtSUxyVDZCWXBrT0JLMDhtNFNIVnQyam52ejBzZEFMQ3VsU0hMQlFSUHlmbUN1TkorcmxtVTFiazNkT09Rc0Rwa2dsZHlWZGZnZHFYVzd6TDlKUDBWTTYzcXNJWWhTUjcyWVBzeWQ2N3I5blRDRExkd2t0UzVnL1daR1hSMGUzcEVUd2c3em5PbXFXTHRLWVMzZmRRV1dJWHE4dVJyUm1IcnlERE1ITE5PZ1FmdkpMQk03U2xnVEY5WE9iVDNzTElobzIxbldTM2xzZTdjUkVLdTB1VDdhdjYzY0RaeENOdFNaZlNEK3BMeUtGdHhsT2xqa1pRN3B4WlV6OXpMV0VrVWtPUjNjRjZNM0oxclkxUDBWanFaNkt3eVdaaVRtZW1FTTZtRENTR1VYamRLTWVKcWUwZkkrS1U2RVVYVjdkYU8ycGt5Y2c4Yjg0OXE4Z1d5T2lmcEtuTkUxams3QW1qdm9iY3FGU0FITGpzVDNFYWd1NEdmWEtWMjlUY1N6VFlobGsxUXJ1TXhWNGNUVWdnUVFrSFpHRUJaRFV6ZjBXc1UzV0dZTEpKOHgvYWZNQTA3Y3R2N01IaVFOREtmVkhhS2NacDZMdHBBZlYwR3ZJWGZWb2llOEp4S3pMSytEWHYrcDA1RUMrWmxzR1pOM1JURDNyN0lJMlhQb1ljMm96MEU2TTZOUndIYlhaWlp5SXFwM3NhU2pEYk55QUNKR2x3YWxDOVg2VmwzM0xJY2ZpcE5mYjFKQVR3TzNVNlRydmVEdnV3UVpVMUhtVDVXYWxtcnM0eG9yTjZ3c1ZSQWt1L1piaEVka2oxaGRYTnpnazZLaER2elVnRnMwblNRN280K0lZUjViTWdDK0hFV0JNdGFOMUsxUno4cGJWeTlNQm1tMGZNNGI1NmhVbDhraWZKZGtCTVh3Z1ZkQUEyNHFvSXJzaSt1YWhpdWw5WnVndktxYzVWaS9OblNxc3p1aHJ2MklFS0cxQTBGelJTN2NjQVVMYlZuK2dRM3BrOURvMWdkQ0ZLU3I3a3BnVlAyRXlNd09EMWppaTZIUXQxelV0T09QWWZRYmw3aVRBaGhLemQxMVhBVVRNYTJ0VEhUTEJqZ09vVlAyWXZHcE5BZWlsMzBCcjN2N0VtNlluZGJwMExMc2dvMlpHaEdkY2h3cjgyMEw0TGtyY2hQUkpEVnIxTjJXeWxjOXlVU3VLM2FDUG9DNmdic1RZSExSV09LcWNHWGxnZ3pmWHAwRmRHWFEyTmVHR0NWNUx2aWJVYm8vZE5sMTNUQmdFdnVRdjJxek5TeDUvQVpaem9wWWMzMDIxbGI3RzNyQ3JxNUt3dyt5Q29sZGhmcE45NlFxcXBGd21uNVIwVk9BbXY4TlpNZmw4ZXFEQ09aRHZtRWVpTGh1ZGZJZlJNNTJ2T1VMVitwOVpjcG1iYkhyRCtpNHFDUVpObXl3NURLVi9xWDZkTVRzbXN4TjR5a1hyY1ZwMUpja204Wkp3RHVyaHNBVzNwd25zYlhROUZqeVJjbFVZTE80VFlWclRUTW5WcGErSXdaM05FL3Y0Y0swT2JjREJXWGcvRXF3bE8yQ3pVSmNvK1ZyUnRHb0pZak9zbUsvdGdacGVQS1ZmazZGK1hWb1V6VTl5b3dEaXdpWTBOQ3dpQzFpb2hYS1gwZjBOKytaeTlSTGQzRWNXLzRPWFM0SStZVDBoSWlwayt6QVNGOTRHdkZKeUNIVkpLWG43YVRTZTl6Y3dQMHFzTVdDVHN2cndrWXR4bGU2K0tXNmlKdmlOMGxveThsUkVkM1RhWjNqUkVqbHAvZWhVMnRJNkd0SDkzT3dVVHNSbkk3SlAraDlwVGIydTlFbjdxQkRIclRpeGlueGZmbHBhVStxa1kzYnRkTkR2azE0Um5sTEVlVklrczNNTUhLcDZrTnk2WW85dmhnc1BPZFBUbXU1WE4rdEh5WTZjZjBpV0cxNFNZUUNwaEs4cFhHVzFYeWQ4UWRsdy9ubDg3SzdPNVNuNnhsN1lKTWd2VE9TZXFjVHpma0o2U0xoVml6S3ozQkQ0amRaWmtMUCtnZTdmSUNJNnRSZjNqR0dFcHN1K2kwcjhxY241YWZta1lRa21Yc0p2WG5VV1VpdWNIU3crMjlBWTdwdGV5TXZzTnJtZExJdFViMXJMMWQ1UThyaGF4TjE2ZmVubjJpVHBZcTNIZmZmL0MwRkloYkR6eTVaWExwUFgyUzlVQWIwdy9wQStabm5ucXdRY0QzdnZyazQ4VnNGZm4vRUwreEJDZmdkOFV0N096MlB2RThQdnVNdjJZNmpZOUZuOUhPSHA0TjNLN1dmejJick9udWo3SW5oZkJQeFd1eUNoYVlYTGNxa2ZFbEc5R0JHekR4YnpYTk44OWoyODArSXA1SG8vNTRVN3pURkpTU2IyOTY3ZzFTSnV2NHRucmxrL0E4MnZnUHZ6VnkwTEYxUFBmNkZGeWNEeGpQSkt3VU9lZHMvNjQ4SUVMbjVqZ2FNaXAvVmttdjIzQTFicm5ZU0NHbUg5Q1hqOWt0NytJYllVUCs5NFE0RDBmeDdySVB2NEtIL2cxNXcvWVJmUEJlOTVlNHk3bVovWkErZ1A5R2Q4NlNRcmthNFR3TXdMdDA0RWVzKzFWUXVMS0o3KzIvYUpUbGJKZSthbllKbjhKNW5TdUgrUVVZMDl0TUVaWHdEUnlDOUdKeHlUVE1EVjdiRzBncVRmeDV3TTlxTFdHbEVFNTR0MmJkM2ZPWHJseSt1R0J1VnNrZlc0RG95cVVGejA5U21zNmtaeDkwTmNQdG1MNVBYNDdPQzVjZXVYTDUwa0k5K1YraUVmbnZ2N3ErKzV2L0dLR3VmdUlkdTErWEZ2TFp4cVBhVW5EN3Q1aGxINjZmZjYyWE9TbEUrdFFUOWQxL1dmSXlacC8vUlQrbXdxZGZKUjdkem91dDVHT1h4U00vSFdqNWczZUloOTJmdXVpTTMvK3Arc1B5TXBuKzJ0Nlh0V3htWWQycXlhYjhQMytKS3oyZG1CNTNSWXREWjczaHB6alhQaWxNZndUNjVjbnZxRHYwOEdRa2hXR1dZeCtybTc2NlhFdjdlU2VvbklKU3VWZFliQk1BQUFLT1NVUkJWSk9nazhKU2F1OTk1aEhvbHlmZlNjMXlKb1gzSGtpcEZuUkhteTlZODd6NVV2V05sRGtKT2lrY1NmMjlLelFDL2ZMa2E2a1o0NlR3M29FWXFlYStmUXhZcW5naitjQ2lsSW9TbVpPZ2s4SVNTbzlEMWhIb2x5Y2ZMbzdSaDUwVUhnY2tKZG93NFUwMERGK3NPb1pidGVGcmk1WW02WUt2VFBybHlXTjZONy91SUNrc2NVYU9SZGJ5TEtqWnMyYis1VWlPSVFrNktUeVM1b3l4a3ZMMHk1T25tZHhjazVQQ1hLN2pMdWlOTXZyMy9XZDdoMzZFU2RCSjRhRTNaZHdWbEtaZm5yeWN5WTNiblJUR21ZNTl2RHdNSEZKM0ZJTWZHVVVTZEZJNGNoWDNxbUJwK3VYSnE1bmM2QUNUd2lqUDhZL091S1ZGUXplMjRqM1JHTHJRNkJtVG9KUEMwZXU0UnlYTDBoK0JQT1lTMTNOSGx4VG1jaDE3UWNPOGhERjhTMmVPZEhiWHZwTVNOUENWU1g4RThwMXdkWldDbUJRR2ZPK0xTTHY4MDRtZGd5N0VLUWNtQ1RvcExLZjNPT1F1U1g4RThyWFUwcE9rOERqd0tOZUcyV0FaNUZCbG04bFhLWVlxT2txbUpPaWtjQlR0OTdaTVNmcmx5V010VFg3WlZGSjRiMEdNVm52RExid2ZUc0cwZTBOcXVBSUh5NVVFblJRZXJKNTdVN29VL2RMa24vMWlFN2I3OEZOLzR4OWNVdWhudUgvQ08yVW5EZnJsdll6UmFTUkJKNFdqMTNFdlM1YWlYNXA4RDVZck4vOFFlMXEyejh0RmZwSGpHcDRhc09JdTJlYk4vSE9hWkw2eENKT2drOEt4Vkhma1NrclJMMDIrczN2K0VWckRHdHlQSjRWSGZ1RGpxWEN0blBzNmU3VHJjSmkrUGN0SFM5NVdlNXdETStYV2txbVhQNC96QWQxWGJTdEJuOG5uejJ6WGUxOHZueHBKcHNwWmVsU2FvemtDUTlObjhqbDI5TXJudFlTMFFOUXFPeTFSb0lmRm1zRFE5Smw4eW1aVzlFdWFxYlJJVnBHZmVJaUVIRDBJZ1NIcE0va2s1T3BYa3VLVXNQTDZsSlJsQnlBd0pIMlAvUDhCYUJnTXVJSVpjOGNBQUFBQVNVVk9SSzVDWUlJPSIKfQo="/>
    </extobj>
    <extobj name="334E55B0-647D-440b-865C-3EC943EB4CBC-6">
      <extobjdata type="334E55B0-647D-440b-865C-3EC943EB4CBC" data="ewoJIkltZ1NldHRpbmdKc29uIiA6ICJ7XCJkcGlcIjpcIjYwMFwiLFwiZm9ybWF0XCI6XCJQTkdcIixcInRyYW5zcGFyZW50XCI6dHJ1ZSxcImF1dG9cIjpmYWxzZX0iLAoJIkxhdGV4IiA6ICJYRnNnV0Z4emRXSnpaWFFnV1NCY1hRPT0iLAoJIkxhdGV4SW1nQmFzZTY0IiA6ICJpVkJPUncwS0dnb0FBQUFOU1VoRVVnQUFBUGdBQUFBOUJBTUFBQUJ5MnJrL0FBQUFNRkJNVkVYLy8vOEFBQUFBQUFBQUFBQUFBQUFBQUFBQUFBQUFBQUFBQUFBQUFBQUFBQUFBQUFBQUFBQUFBQUFBQUFBQUFBQXYzYUI3QUFBQUQzUlNUbE1BcSsvZHpUSlVSSFptaVptN0VDS1NJcW5kQUFBQUNYQklXWE1BQUE3RUFBQU94QUdWS3c0YkFBQUZxVWxFUVZSWUNhMVp6VzhiUlJRZjEwMGFON1VkaVFPSFZuTGtGZ2t1T0tvNWdkQkdhbTVJdVA5QkxDVEtNVGx3NG1JTGNVWE9vU2NrNUZ3UlJlbUJDMFhJQVM1SUhCd1JoTGpaZkVnSUVFcHhRZ05OWUhodjFqUHo1bU5uL05FOVpOLzd2ZC83elk1blorYk5ockgweXZIUjlSYzJOdW8zcS93WmdVaWd5cHRqeWd5M3NjZ3RVRDFWNlFzMWJPcldUYjRtb1RKWFYwclRRRnR5cHI5ckVmNUlaVitXTGYwcm9jS0gxMm9wK0ZKVFlJVis2dDc0UkZKbXVDdlZHMWQzVkhycFh0clNLMDBGTVhaSllPOHFwQWV0bjFPQ2lreGpMR0lmZExkRjZrV0FuaDJhS2x1QS9hZWhNdWRuQjlxZDFkb0QxUlV6dWNENWN5YkNXQjVvRHpXWTU4ZEQ3YzFzRFVCMTFjeGU1dWRPcjVhQTlvK21IZkg3MnBuZHVnS3FmNW5wUHVVaTBJNDFyWEdtN1Rrc0hIUkxxZkhZbzljRDNyYkVjMCttNDR5QktKZWk0cjdNZHcwL2RZNkF0aUx4M3AvU212TmVBZFVtMWVqNE9zNXdDc2ladjhUM2FjSWNkZ3RVcWRhaTdpQlZ4ZUdSVDlVOXA1RjU3QXVrUzZpemVlSlhxM0UrU2lPTGZOMVBNZEMzdm9RTWRZMWVOWUxTd2VYMGIra3dWcXk5ckIxcTRZTFFGRUFyNC9Fbys5ZSthamMxU0JPRVY0SWdtVVQ1MFpBRWlUa0EzanI2Q3p6ajhRajVoN1JGOGxmdlhJVEdXQU1vUTRYMHJVbXZBam1naWRpUHg4NFNwRWhqNDNmZ0huLzl3UjE5dlo2UjB3WG1ya3hmTnQ5OENjTjlBV2k0SUpScXp4UFVhK0p5K05YUUc3TEJNbEJYSmRqeGp3MkdFK0RCOHg5bWpZdVVZS3pDK1VmYUMxcjRlOG9SV1F3c1hWM2d0Vmt4eVJvWDFjaFBuSCttbkloeENVVGxpclVabU1FNEo5ZGdzZG1PNkpWcTQyb3J3a3ZETlZCTnJWSnRMVHNENStRcDYxdWJ2OHMvOUd5S0xrc2llNkM2STV6REVReHExb1Z6OGp3M1ptYVJBRzhFaHM1Tk93TFZkUUUzZ3VQWkIxNGwrNFVjQytmVUdMb3RlUkRjTTBTSmxBdVBad3Q0ZWxKNmhBVFVHbmNrSzI3aFVEYWxDK3dlcVZVc0RycFlTbGxidjRlVmhJYk81Y3NxcFJEcGxsVkt1VUtJRk94eTFFL1RhQVc2ZEp1eGxweHdPbUpZOGlFTjBIWXVUUGVyTTdZRmpkOW5wV2hhRDNqYmRtdVczOFZ1VEhQaDh2R1FmUlBkTVBBaFZ5TEMvUW4yVzBOaUdVUWZzVVpzdzRDbFM1ZFNoZ0J4YUlGTjRHd1ROeXhZUG1LLzZDSFFhTjNoRTF4VWhaNHY2c1VTVUszRTFzMWljZ3EwY1NubGxRRXdGMzF4bk13T3FFYm1HY010cFFlMHBwTk5nWXRUcmEwaWN3Q2lrWG5HY0VzNUF0NCtiY3V4eTdEclRubmhBcnNleWNtQnJGcUlNN25seUMvalNjUjZJalk5ZTQ4Wjg1eXRMTFZCOUxXMUVoaURpUjU1a2RobE1aZzQyWnhzQ2d5aW5hQnNZY05ZeG9hOEkyb2NmRE4zbkhRQ3pQQ3pkNDNETjlGUzV2aVVNb0RHMXhUb01jcmhaL05rWUxsSnZubjRHT05UaWlyZWZSekU4dEVaNjJUQ1VLNDZJQVhrS1FYWHd1QUFYWWxNUlNxYTJsaWRyYmd3UVRabGhaQUE5WUFFYkhPSmZybXhnMTRmUzVuZ2E2UlBLVjJndHIwaUtWaWF0cFpndUtzTkE0cmtsSUs3NzJxSW1nUkh4Wk1KeFZsd21wTlRTbHE4ZXpRazFBbU9pbVNSK3lEeUZwRlRpaWplU2FwaitqNWxPU1FLYkVXbU9UMmw5Q05EdEJ5YnRMUmh0SHZoYVo2am0wVUxHdCsxQlloZjVHSXBKRWpFVElJdlViRkJUeWxZdksrRzlEckJaM015c1NUZWQxQUZIQnByUUxSNHowOVh4ZUZHMlZadDJVWXBNV1lDUG1td1FJVXljOXZXQ1BnNHpXOW54bCt6MXROS2tBMHlyYW02amd0SFp0cy8yeDNGMTMwL2t3NEIrQ0ZYUW5FenRtbnI2M0R4TGpSRlgzYjJKZ0pubXVHeHV2eGs0aCsrbEJnZjRvamE5eC9EZGdmWDZHa0ovdmFGQVBqSjFRY0hFblB1Q3pWK25qMk1oUDdlcDljUzFEdisvSUgrRDRxTVZ6Q0NsL3BJbUFoWC9HbExsbnYvRnM0Zzc3dXdqZURISUhtNWg0YTkwZlU2L0pPcnFvOHBmVjRGYUtOZTVhTlEzOTRHelJmZitNTnV6ZktoT0tqVzRiOW85V3B0Z28rYVZuTEF4ZGFOSytQRGIwQmlqdEE3UnRQZzBGVnlEdDNKVXI5N3lteGVmbWFjTEh0KzFpLzZ1KytkckErL21hMzhENnBYZmUzYzZGSHlBQUFBQUVsRlRrU3VRbUNDIgp9Cg=="/>
    </extobj>
    <extobj name="334E55B0-647D-440b-865C-3EC943EB4CBC-7">
      <extobjdata type="334E55B0-647D-440b-865C-3EC943EB4CBC" data="ewoJIkltZ1NldHRpbmdKc29uIiA6ICJ7XCJkcGlcIjpcIjYwMFwiLFwiZm9ybWF0XCI6XCJQTkdcIixcInRyYW5zcGFyZW50XCI6dHJ1ZSxcImF1dG9cIjpmYWxzZX0iLAoJIkxhdGV4IiA6ICJYR0psWjJsdWUyRnNhV2R1S24wS2JGOHhXekZkSmoxc1h6SmJNVjFjWEFwY1pHOTBjMkpjWEFwc1h6RmJheTB5WFNZOWJGOHlXMnN0TWwxY1hBcHNYekZiYXkweFhTWThiRjh5VzJzdE1WMEtYR1Z1Wkh0aGJHbG5iaXA5IiwKCSJMYXRleEltZ0Jhc2U2NCIgOiAiaVZCT1J3MEtHZ29BQUFBTlNVaEVVZ0FBQXJVQUFBSEtCQU1BQUFEdkVxNzdBQUFBTUZCTVZFWC8vLzhBQUFBQUFBQUFBQUFBQUFBQUFBQUFBQUFBQUFBQUFBQUFBQUFBQUFBQUFBQUFBQUFBQUFBQUFBQUFBQUF2M2FCN0FBQUFEM1JTVGxNQUlrUlVab21acTgzZDd6SjJ1eEREc25ickFBQUFDWEJJV1hNQUFBN0VBQUFPeEFHVkt3NGJBQUFkK2tsRVFWUjRBZTJkYllna3gzbkhlK2QyNzBXN04zc1NKakV5eW82bEV6Z1l2QWNKaGhEQ0xvcmx2Rmp4bnNFNVkwZzA2eUJMUWlEdkNZRWRGSXRkSjhoSVFuaE94R0Nkd0o0elNCOXVaVFJyZjhnSGdabEZjQkNjRDNQRWtGZXNHUjgrK1VYaTlteWRwSnVSVDVXbnVydXFudXFYbW42Ym51ck4weCttcTZ1cnVwNy9iNnFmZXJxNlo5cHh5bHZxdC9PbEVkMWd6ZDBadmErNDNFdW1WdHg5TWVZVlo4SmtqalRQK1BMcjZJTXZ1VHVQUmU4c0xMZHJhR1hHM1JkalhtRVdUT2hBeEhaQ1lPR3d4SGFTYk44M0gzeUpUZDRuREl3bXpNUzVMR090VW5iZThvZW4vdjc1OStLYW1tZVRaenR6eDkwUFBOWFppVE9oeXdaeHU5eDhlOW5lNm80RzAyUTcwM0ZOMklkc1YxeGhWK042UmduOTlvQnJBWXV6d0tsdXY1Mjk4Q0JvMjRwVEZtYjd5bmUxc2dYNDIzdE90Umk3cmgwVmI0VFl6bTlyTHQ1ZW53QXExaGc3aWNYZ2RJaHRqYjJGOXpzRnNIV2NXY2JlMW82S04wSnNsOWtKdk45cXR1QVdHdGhZbkE2eXJXOU1naTI0aGQvZ1ZyVjBrTzNyckVKc2V5emUyUVhZMW4vRUpzRjJnYkZZangvMHQyL0MwRmVkZnRzM09EdWQ3UWY2NEpzbjRCT09Hankrem5ibXI4Q0NDckUxT1R2RTl1TVB0N211U2JCZE5IaDh4UGJBL2YvdFdsQWR0bkJaRysvc0VOc04wUFhpQnlmQ3RtdncrSWp0UWJCZzlKbFdoZnF0MGRraHRnK2QvZnFubk1NVFlkc3plSHpNOXZ4ejkrMDRWV0pyZEhhSXJUdDRUNGF0eWVNanRsNzRVQ1cyaXlablZ3NWJrOGV2TkZ1anN5dUZyZEhqVjVxdDBkbVZ3dGJvOFN2TjF1anNTbUZyOVBpVlptdDBkcVd3TlhyOEtyTTFPN3RTMkJvOWZwWFpnck16M0Zvb2hTMTQvSUUyUGFOdEJPZHFXdFc1ZGpBN3UxTFlHajErbGZ1dDJkbVZ3dGJvOGF2TTF1enN5bUJyOXZoVlptdDJkbVd3Tlh2OEtyUHRzNkUyZE9nYlpiQUZqMzlHYjFYYnF2Qll4dGc3bWhSOW93eTI0UEhYOVZhMXJlcXlCV2VuMzBqUWRNRXpTM3FBTm9sNU1QRDQyazBhM1lJSys0UXh6cTRNdG1hUFgyRzJZNXhkTnJadnVJL0ZSbjE4T05BcCthYlo0MWVZN1Jobmw0bHR2Y05pbDkwd1hMUEhyekRiTWM0dUU5dGFMRm5HTG9iWWp2SDRGV1k3eHRsbFl1czhGZ3QzMkFpeEhlUHhLOHgyakxQTHhqYkV6NVF4eHVOWG1HM1EyZFZiV3M4cWdhM3U4V3NQZG9aUGFDWlVOcjROT2J2Zlo3dTRrNVhBVnZQNHMrNHdPTG9YMlZCWnRrRm45eWVzZExiWTQ4KzBoNi9lZkdlYnNWVUZ0N0pzTldmMzArTVB3U0MwcTJUeDM1Sk0vTG9NZS96dWNBZGFoeS84WFdWRVpkbGlaM2NJd0g2cmZMYkk0ODkwWG5PWmdwczRMZUZXbGkyb2tOZnloN2EvOVcvZ2YzZWxLa2hNdnQ5aWozL1lmM29jQXVScjBvcktzc1hPanFzcG55MzIrQ3ZDQVcweWRRZXRzbXl4czVzT1crengrK3ZjQmxpVzBPbFRXYmJJMmJtaXl1KzN5T1BYMmVpa2F3Vi9YUEtNbDNJcWUrMEFLSlZqNDJMS1p3c2VmOVhIQ0kzLzFrdk9vUnY3VmUyMzRPejBIM0dYenhZOC9qR2ZMUXhoL21BR1A5eVJkbFdWTFRpN2M3NHdiMVVNMi9tb3FWczNMengvMjJjallRSDhZditHbDhZLzNLa3FXM0IycDRVeWQxMEkyMVR6dC9nNm9TM3VMMEcvbFQrRHJTcGIzOW45amVSYkNGczR0Mk9YaTdJcEx3RU5jbzgvdDhzM2J4dXU4cFY3WlZaNW4rQTV1eG5meTRHb1F0aW1tYi8xUGY3U0ZrY3FGK3lycXRwdlBXZTNvTzZpRjhOV01ocWY4Q24yMXJXaUtEQ3JiQXpXY1NkRkRxdTc2S1d6dmNueitLMFRHbHNVUEZTVkxRek0zTmt0aWt2Tm9ueUN4c204c2VTRnQrb1MxeTNlUVEra1ZOUW53S0REaCtPVkxhbS85SDY3ek5pTzR4eFFIcCtiQW1IQ09XbFNSZGxDR0hrVk5QUjNwWkFFYlBVTHVieS84Vjl4ZjdaMzFMOGU4KzFZWXFOajBxUUl0cXR5SnlRcy9ZMC9rQVMyZFhsaE5ONG5ISkdYcGI2OHZHeTdMdHM5R1hHNWgyMnA2RFk4bjlCRzh6aTh0S1ZzNnk3YkJmOWlpQnM2cnQvQ0FLNkNDbDRoTDlzOWwyM3ZJaitXV09CM3V3MlJEck5sZ1VmekxHVUxqd3RCdi8wVitxbjBHTGJ6ZlZEMmFhVTdQMXVJd2VETTZTQ1dqdE5qTDZFbUFqN2hoMkRCdFFIYWJ5dmJMai81TmxHbk1iQzlmT3FCbjNSQUdHUGYvc3I5bnhYaTh2WmJhSERIT1lUT0hENlNEVEU3eGJiKzEvYy8vait1QmNQLy9QSVhWMzBUYkdXN3dLNDdQMGZqaHNrbndObXJGZ2tqTDF2b3BGdjFUZTMvaGRiMEI1c1FXOVUrcEVTUHNKVXQvQS9Ra0dGaGhuNjdOenIvM0pQZWNuYTdPTFlRYjdYeHR3dmRWdjlmSU14Mis2eHZ3VlBQZDZ4blcvOVg5b3c0dmZuYXdCWVhVK25jL2RaNXMzVjlWeDJQLysxVEEyK0dyc3UwbmJCaGJiOE5Ham9GdGdFVFp0bXplbzdxdDNxKzJDSzJnc1RZZGUvR2dKZVovWUlvU1d3RmlienJCWCt5L29pOG1pQzJlWm1LK2oxL0lGdUV3TnRiaUswZ2tYTzl3Rlo5b2x2aVNNUldrTWk1N29scnhPWnBjU1JpSzBqa1d5K0lTUGVTZWl4dDM3Q0ZHZDFkakNmNHJCM2U1NmJ6eDdmNGtEMjJ6UmQrYWQwUStmdUdMZHdhbENjakYxY3VXM2ljUmk3SDloZmJLei85UVJNZUYvamozN3NpZEpYTUZscVhpelJoWC9SYjhBZGkyUlhLU3UyM2NGRW9sNkd3WUg5Yzg5YllhUHZzYzArZEJYYzNIYmIrUDQrN2ZOVkQrZnVpMzhxZWdoS2w5bHZVTGtvU1d3U2o0Q1N4TFJnb09oeXhSVEFLVHU1anR0Zmd1ZGxHTks0YTdGcEROK0NqUytYTjdiSzdvSjJZbzhDZTQrb3g2SmhDbG1aN1laR2M3OU90WEhKSGRCbms2enNMMitvYVdvR0hybUNKTWE4d0N5WjBJR0k3SWJCd1dHSTdPYlowWkNKQUJJZ0FFU0FDUklBSUVBRWlRQVNJQUJFZ0FrU0FDQkFCSWtBRWlBQVJJQUpFZ0FnUUFTSkFCSWdBRVNBQ1JJQUlFQUVpUUFTSUFCRWdBa1NBQ0JBQklrQUVpQUFSSUFKRWdBZ1FBU0pBQklnQUVTQUNSSUFJRUFFaVFBU0lBQkVnQWtTQUNCQUJJa0FFaUFBUklBSkVnQWdRQVNKQUJJZ0FFU0FDUklBSUVBRWlRQVNJQUJFZ0FrU0FDQkFCSWtBRWlBQVJJQUpFZ0FnUUFTSkFCSWdBRVNBQ1JJQUlFQUVpWUJPQlA3KytHekJudHZWTUlNY0pGd3FXb08wd2dVT00zUWprYmpKMlVjK0tLS1FYb0swb0FpdndKc1pWYlFkLzcvTTFMY2NKRjlMMzAxWWtnVDZRMUh2cFVjZ0pkT1Z3b2NoalVhWk9vQTBrejJoWlJ5Qkh2UVBlM1JVdXBOV2dqV2dDbTBCUzc3ZmdYSVA5Tmx3byttQ1VxeEZZQnBJTkxhY0dPYi9SY3B4d0lYMC9iVVVTV0dEczdjQ09IbU1uOWF5SVFub0Iyb29rOEMvLzBRamt6ei84ZDRFY0oxd29XSUsyaVFBUklBSkVnQWdRQVNKQUJJZ0FFU0FDUklBSUVBRWlRQVNJQUJFZ0FrU0FDQkFCSWtBRWlBQVJJQUpFZ0FnUUFTSkFCSWdBRVNBQ1JJQUlFQUVpUUFTSUFCRWdBa1NBQ0JBQklrQUVpQUFSSUFKRWdBZ1FBU0pBQklnQUVTQUNSSUFJRUFFaVFBU0lBQkVnQWtTQUNCQUJJa0FFaUFBUklBSkVnQWdRQVNKQUJJZ0FFU0FDUklBSUVBRWlRQVNJQUJFZ0FrU0FDQkFCSWtBRWlBQVJJQUpFZ0FnUUFTSlFKUUtYYnVmTHBDMnVsZExLcFZKYVNhNmxDMjl4WSt6WWhPRXVsZEpLdDVSV2ttdXh6WjQ4WDdKdFdteXpaMyt4SGVTUms2THUwc1E5VDVlVnJHWG1qcnNmZUtxekV3ZEJzK2VONHhjZWYvcWR1S0k1OHd0Z2E1bVdtUTdqU3lLMi9NMnZqTDJiazJGYzlmeHNiZFBDMzU0TlM1eGdCL2ZibTl5aWdYZHR4OVpNdXlNL1crdTAzSE9xeGRqMVdCQ1liZTNDNTZDWC96cTJiSW9kOVQ5N2V2VGNvd05jSXo5Ynh6NHRzK0hYNXlyTm1DM2tRdGM5cDNabVR0WDY3aWt3WEVWSEtJQ3Q0OWltQlU2bHdEdWVrZUl3MjlOb2I4Ymt6Q2E3L3VYL0FyeWpYWFdFUXRqYXBnWGU2SHhWU1F5a0FtejNHRnNObE1pdytRcjdKdFNhQldkMFl5Q3JGOExXTmkxSEdkdVNDb09KQU5zVlEwZ1JyQnE3ZllCNTR5R0FZQy9KVW9Xd3RVM0xZdWpkNUZLdm84VUprTDNCUm1obnhtUjM1SWQ4eStBVmpvbURGTUxXTmkxZHhocENZR2dkNkxkdGRpTlVKRzFHdmZOZHZ3b1BtbDRXMVF0aGE1dVduaUc4RGZUYk9tTy9GU3d5cncrcHIzSVRYWW9Vd3RZMkxYMFdIOTRHMkVKSGV5OHpVMUd4cTY2YTk2RGpOdno4UXRqYXBzVVUzZ2JZSGpTRkZJTGR1SFgvZlZrQ2ppZkgwVUxZV3FabDNoVGVCdGdlWWV5aUJKTTF3VTdMbXRDMnZNNHJncTF0V293aFlZQXRuTU83RWt6R0JQaVZaMlRWam5MZ1JiQzFUWXN4SkF5d1hTa2d2TVYrd09tcnVZd2kyTnFtWmRFVTNnYllicGhDQ3RrWnpRblE3MTg3UUxrbWJQakZpMkJybTVhdUdxb2pvT2p4YlJIaDdXSEFLWVBrTmRnWWVNMFd3ZFkyTFQycExnS3QzbThodkgwN3FsQ3FQTTVXQm4wcnNPRmZtUlhCMWpZdHhwQlFaMXN6aGhRSkNmTzdGL0xlQldlNzQxVXNncTF0V3N4OVVmTUpjMFdFdC9BRnFUbk5nbjJDWlZyTUlhSGViK0YwM3ZJNjJjK2VIajJTc0orR2ltMmdRSzRKb1AwQ0JmUmIyN1JBU0tpdWswSWNkTFo3SXFRNHlFWnRkaUpjT2xITy9OOStScGJydzB5WXYxRUFXOXUwUUVoMFJrb05KelNmc095SEZMWE9Dd09uV2NTTnN3NWpZbmFoQUxhMmFWbGtiRDJNVk9ab2JPRU1kbmMwZ2NmbGxneWtaT0hVQ1g3Tis1WmZxd0MydG1ucE11UEpyYkZ0TVRkNE9nUnoyL1BRNDFLakRGV0F3VkhlMnl5QXJXMWFla3dFN3lIbFBBT3pGZUZ0L3p2dURWOWp2Y2lEaFRMNUV3K3JmbTRCYkczVDBtZkRrR1NVZ2RsQzlNUnZDQi9pem1CTkRVS29kTnJrQ2xPdFI3Sjl3MzFrTnVyand4RnQyYVpGRFNZUnh1cjlGczVnSGxKc2JzRkhFMTBBUkZaTWxObEdjKzFSYk92Z2VlS1czWEFMbG1tQjBVUU1KbUZiSVFmM1d3aHZJYVE0NlBwYzZMZjU0d1I0VWtQTldVYXhoVE1sZHJrWXN0YzJMV05DUW8zdG9odFNiSUMzZFp5amJMZ1RFcGMyNDFlNDgwZXhkUjZMUlR0c2hGcXpUY3VZa0ZCanU4eERpb1BEZ1N2cWVGaGJTT3k0akUxNW5RY2xJOW1PTzRLMjN6WXRYbDlFSnY1Q2YzNEorNFFtZzlDZzZYWmJWQ0Y3RXM1NC80dml4OGpQVnRkU2U3QXpmS0tCclN0YlN6Y1EzdGJhK2sxeWJFOExCblhSYmJITldkTy9aQXg5VWZuWmFscG1Pd3lXMGIzSXVMSzE5SGhmVk11QmZ1QUJCR3dQRE1QMTFqZFU0YndwbUJFY3FHUGtaNHUxekxTSHI5NThaMXVGejlCUTJWcHdTRmkvNVpQd1pjZjJXemlGci9Ya3pLdUNJbEszUklXaHQ5LyswWUVvRUZoRFNJZS9xUHhzc1phdU85VEM2SVlNUm14TDBZSkR3azN3ZjV2eGJQa0ZxdUg2R082dlJ5KzZBMWVBVjlTdEhaNlpueTNTTXRONXpXMm95OUFkZThTMkRDMWFTUGpZK2EvdWRPUFo4cHN4dy91T0tUaDZhakdhYlBCRWtKV2c2ZE55QXhLNTJXSXRoOTBnM0hGNC81U05JTFpsYUFtRmhBYTJQcndmUzF2MXhGdzdHdTdvYTNvNXNYVnI0TjViYnJaWXk4cjdmak9iVEkwbmlHMFpXa0lob1lIdE1tTWY0NlBEOXdTZFhHdTRuRjNWRHBDYkxkYlNYL2VQdllTdS9CRGJNclRBOXllczhJd3hzRzN5V2NWNTZBaDRCUElscEYvOU1uaXRuWnN0MGxKbm81T2VTZDUxdXRBMkVIYVdvYVdyQlNuUXNvR3ROM3NMSG13b1RSU21abGkzeEFQT29tNXV0a2dMdUY0LzNJRkJTN2dIMENZTkwwTkxqNG5IQTN5SkJyYitUVlNRb0kxQmdrMjY5VkVtSG5BVzlYS3pSVnFnQS9pREdVd0h5VGtseExZTUxYMTVLM0FzVzdEWGphYmdlUzVwcmVDU2ZyMGhPLzhkQTY5MkpOdjU2SmdaY3NQenQwakxqSHgwQi85d1I3RXRSWXNXVzNPTjhmMVduRjF3dnFtd3hzT1Mvbk5PWGUyS0V6V0tiYXI1VzZ5bExidzU5RnY1TkxaaVc0WVduOVBjcnFRVHoxYU9Ddjc1OUhwRFZrcWZXSk5YdXpPbWUralF2MktYaTRGV05TMjNEVmU5M1JDWXliTk1zUzFEaTkveTBwYTBNNTZ0SElaOXRqMS9KSlpWVXlRT3FGampnTzhZbzY4ZFVzemZoclZ3Z3lBd095Y01VMnpMME9LMzNGc1h6UnQ4d3JKL3dRdSt6UFVKcllhc2xEcXhMSUE2emx4Unp5ZUV0WEN6SkVWSUs3WmxhSUg3ckh6TWI1M2dacmhMZkw5dE1zOHp3bm5LeDdSNmpsdm84K2pKL3NOaWJpakszL3BHSlZxRnRmQnFQYVlDSWNXMkRDMUxYbmdyaGhPd0paNHRuNzNsQzR3T1BHS2NWVjNQelU3emNTdDZiR1JQVE9Ya1pSdld3azNxeU9kMmNMOHRRd3VjR3p1T0kxMGUyQkxQMW5lekR2aTFjMUR3YVBaZ29kN21KNHUvOUVSb241ZHRXQXUwQUIzaG5HZ0orWVF5dEt5NEQ4Y2NGYWNsV0JITHRpYWU3QVMyVzFCd1R6Q1JwaWRPSEI3OTZSKzR5eWMrY2VGQitUdnR2R3pEV3NDZ0pmU2pWc1cyRkMxZGwrMmVqRklNYkNFa3ZPclNnMmljZDd2bXVydVY1YVBQOExMbEh5SXYyN0FXT0hCTFJiZklKNVNpWmM5bDI3dW9DTVgyV3dnSlBRcnc1Qkt3cmFzaFFsVk9sanFFeWFvTDZMeHN3MXJnV1FyR0dzb29PWmFWb2dYaUZzRFUwZHBIRGdMTWt2WXNpbWR2b1MvQWR6R0g3cFVvNnhPbG1qcmJYYjlTWHJaaExUeEtVUDhoVUxZV3VKYlo4Wjd2RWxSaSt5MmNjanRlb1dVK1BLeThMR3FrWFlOUDBaYUdmNEM4Yk1OYVlDUWJEcEI1c3ArVW82WEh0dXFiZUVZcWx1MmE2ejY0cFFzUTFpemdjdzJabnlBSko2UzJIUFByNUdVTG5UU2dCUjRJaEROTUxaSnRPVm9nUm1tUGhEcHVSU3piWlJVbzl0aFFPOWVVOVVsU3dYdVdvazV1dGlFdHM0RzdScEp0U1ZyZWJGM2ZGZXI0T3BidDNIbFpydjU1OXN5QUZ5NTB5YzNXQ1dwWkM1eGNrdTJVdE1TeUxaUmoxTUh5c3cwY2RaWTlxK2RJdG5yMkJMYWl0ZXdqdHIwYkE0NXQ5Z3NDSHJFVkpQS3VGOXhMSE1jNUlxK01pRzFlcHFKK3ovL3A4ZUpWa1VOc0JZbWM2d1h4K0VOM1N4eUoyQW9TT2RjOU1YZlpQQzJPUkd3RmlYenJCUkcxWDFLL3FKZzIyMlh4MElRdmJkcjJaQ1hjWTl0ODZjQWxZRU1jWTlwYWV2aUJWVEJxMnZZSUxpblhNSXNvRjNuWk9VMHQ5U3NmdWhNc2V2VDdWd1pTeWpUdGtVYWtUelFsV1RrTk10MStzaXdOVXZPTTFXUUxjMkp5VVQvN25LYVdaYlo5L3V5VFo1L2ZSajUzbXZhazc2NmlCcDdIVkJQTnRtbXh6UjVCTDh2YU5pMjIyWk9GcWFoam14YmI3Qkdjc3F4dDAyS2JQVm1ZaWpxMmFlbXl1K0JoVjJIZHBOWTFhR010KzUzamhHYlpwcVhyeGpJeS9FNm9JbTJ4cFZKYXNVMkxiZmFrL2Rad2VkdTAyR1lQWnBVMnZaKzBwTlZPNVlrQUVTQUNSSUFJRUFFaVFBU0lBQkVnQWtTQUNCQUJJa0FFaUFBUklBSkVnQWdRQVNKQUJJZ0FFU0FDUklBSUVBRWlRQVNJQUJFZ0FrU0FDQkFCSWtBRWlBQVJJQUpFZ0FnUUFTSkFCSWdBRVNBQ1JJQUkvSDhnY0FsK3hWek9iNlVuMzRwdFd2YlQ3elJ0MDJLYlBYbDhoVzFhYkxObmY3RWQ1SkdUb203MC8vR21PTURZb3FYLzc4Zk1IWGMvOEZSbko4NHd6WjQzamw5NC9HbngzcWE0R2xuekMyQnJtWllaL28rRjh2VUNZUzZZcmZmU0MvVi9XK0hTZVhMeXM3Vk5pLzh2WmJGUU1GdDRpeFVzMmQ5UkZOdUl1eU0vVyt1MDNIT3FKVjhLR2lFZXM2MWQrQnowY3ZrWDB4R2xVMlc5Z3Q4clVjQTd1eDNIUGkzd1hnVC83Nk1qMEdDMnNCdTY3cm1JVWxteWF1SjFtWDdsL1AwV0RtU2JGamlWeEg4Y2h4bUYyY3EvUVE0WFRwTlQzNWdFVzl1MHdBdkpyc1pTQ2JEZEM3NkhPcmJpbUIzMUg3RkpzTFZOQzd4QWFTdVdSSUR0aWlHa2lEMUd4STRQOUdGVWZFdmJVWWhQc0UzTG9ueDdscWJWMndpdzNXQ2ppRUlwc3o3K2NCdklUb1N0YlZxNjZDKzVRNVFDYk5zTXZVWXpWRGhoeGdad2ZmR0RFMkZybTVZZSt0dm9FQjJkTGJ4elQvMmxjNmhzMG95SHpuNzlVdzY4YW1zQ1BzRTJMWDFtZUIyc3poYUc0ZmVTRWh4VGJqSnNiZE5pQ204RC81TVA3MStNRHluR3dBenNuZ3hieTdUQS81N0hoN2NCdHZCZXQ0c0JSbGszODdHZC8ySmt1N1pwTVlhRUFiWjdUTDNsSTFKYzhzeGNiR3Y5YUR0czAySU1DUU5zVndvS2IrRXJ5TVAyUU10LzczM3dxN1JOeTZJcHZBMnczVENGRkVHaDV1MGNiR2ZiakwwUWVYVGJ0QmhEd2dEYlFzSmJqMHAydGd1ZE9MUmdyWHA3VGhpK0h2T1VvYVhIMkNCc2g4alI3SUh3Tm43R1ROUkl1TTdNOWpKajdKOWpHckZOaXpFazFQdHR6UmhTeE9pTnljN0s5bmNBN1QvR0hOT3hUWXU1TDJyOVZyNmpQVTViaXZ5TWJIOFgwUDV2YkRPV2FUR0hoSHEvQlI1Ym5xNmZQVDE2SkZaaG9oM1oyUDRRME1ZM2JKc1dDQW5mTjhEUSt1MmVDQ2tPc2xHYm5UQlVHNzhyRTl1UEFGcjVTdGh3RzdacGdaRHdUTmhLbWFPeFhmYUg0VnJuaFlIVHpIZmpMQXZiUHdLMDkwclR3Z25idEN3eXRoNjJVdVpvYkp0K2VOdUVaeFF1dC9MTk5tWmcrNWVNalhhbFpSRUoyN1IwWXk1eGZOTTF0aTNtenBnZEd1MDQ4NTJjbHhHcDJmSzdRTVBWQ0tJcXl6WXRQV1lLYjdXeFRJUzMvZSs0TjN5TjlaVGdtRlJhdG5VNGFhNlBjZkcyYWVrejlkSy9DQXk0My9yaDdTSHVETmJnL0l3b25qd3JKZHVaRFVEYkdITjQyN1F3Wm56QUM3T0Y4SmFIRkp0YjhBRzlLTi9EUytuWXptOHlkbU5uREZySE1pMFFFdXEzVmdMMlk3YUFBMEtLZzY3UGhYNWJZcHdBYzRyczNXTUIwMEtidG1rWkV4SnEvbmJSRFNrMndOczZ6bEUySE51TlF1SnhScHAreStjVTN4bmcycEZwMjdTRVFzSmY2RGNoY0w5ZDVpSEZ3YUVuOG5nalVsL2l6QlJzK1p6aWkxNnJ4c1ByV21vUGRvWlBOSENGc3JWNGZWRlpVR3ZyTjNLeFBlQmo0WkxCN2JhcVF0WlVjclo4VHZGN1NaclJ0TXhDTFJodjcwVVZ5OWJTMWNQYkEzMFd6N1lGSVlYb3RzamtiTW5FYlBtYzRqY1R0WUcxekxTSHI5NThaMXQ3eEFxekxVTkxqL2RGZjZuZjhrbjRzdVBaZ3RPcnQ3NGhTdWRjSjJYTDV4VC9LVmxiV0V2WEhRN0FBNk5vQnJNdFF3c09DVGZod21jem5pMkV0OWQ2eU5TZzRGdmNuNktGUGo0NkNCWjB0eE95L1RtZy9mZklBNFF6a1phWnptdnUvaTVqcDJWQnhMWVVMVGdrZk96OFYzZTY4V3dodk5VZGlEVGFUY0Q5OWVoRkh4eEZwWVJzNFVUNkIxRmwzQnBwT2V3R2lvN0RHY3BxaUcwWldrSWhvWUV0MEdERCsyS2p6TVZvc2tFbkk1UW1Zd3VYMmNNVG9zcVlOZGF5OHI1ZmVCUDVQTVMyREMyaGtOREExb2YzNHhpSmMrMW91S092UlZaSXhwWmZXNCtab0pGSHgxcjY2MzcyRWxOUE1pQzJaV2pSUTBLd3g4QjJtYkdQOFpFM1VUd2tGY2NsRXJMbHMxK2ozYmlEYVBsSVM1Mk5UbnI3b0prem9oUmlXNFlXK1A3V1JkUHUyc0MyeVdjVjV6Y1pLeVJVU01qV2NmaXNMWTVTTlhQeEJ0SUM3c0VQZDhDeEN2Y0EvV1lneXBlaHBhc0ZnTkN5Z2EwM2V3dWp3MUNhS0V6TnNFN00xdUYzRzc2VW9BV2tCWXowQnpQNGNZbWM5MEJzeTlEU1k0RzNrQnZZK2pkUlFjTHBCRXJIRlVuTzF2a0l3SDFrM1BFY0IybVpnVmt6cndMK2NRbGlXNGFXZm5BV05wNHQ5QVUzbW9MblJHVlBHQzg0dGtRS3RnNi91enMrRXNOYTJtSjJEL3J0ZThJR3hiWVVMZHAxQzdjaG5xM3dYT0RMVk1nb3pFNi9Uc1BXNFU4bGpMMkN3RnB1RThFRkJBK3lKeWkyWldqeE9jM3RTamJ4YkFHR04rTDY1OVByRFZrcFN5SVZXeWZCbFc5WUN6Y0xnb2R6d2p6RnRnd3QvcmU2dENXYU4vUmJPUXo3Ykh0K2xDT3Jwa3VrWSt0YzdveWJzUWxyNFFaSnF5R3QyTXJjQ1dyeHY5WGVPamZEWGVMNzdiSi93UXZqaE9zVFdnMi9TclpWU3JiTzJKbkdzQlp1V0E4TjFvcHRHVnB1OHNiODFnbkpKNTV0azNuaG9UOE8xQ0hZemJPa1pldU1teUVQYStIbWRkRHRRTVcyREMxTFhuaXJZbXFEVCtBem5ueUJrWmRINDdOK0FPbm1aZmhJemRaeDcrd2NpMjBxcklWYmlkd3Q4Z2xsYUlGelk4ZHhEaUJNOGYzV2QwME8rTFZ6WVBYUm5NRkNlcmFPK1k1a1dBdFl1Y1JHNnR0US9iWU1MU3Z1d3pGSC9ldERzQ1crMy9xdXdPRnN0NkRnbnJ5VTVOWFNMOEJXLzNZUy9KNTNmdE53Snoyc0JZeHFxZWdXaldXbGFPbTZiUGRrQkdoZ0N5SGhWWmNnWE9tY2hrUnozZDNLL0FIVHZlZ3JoY01rWU91WW5nQUphNEg3L1l3MWxJV3kzNWFpWmM5bDI3dUkyOWNWUzN1Z24yMjV4V0JLRmRqV0E5Zks2Z2dKVTR0b0p0dXRrb1N0VTIvR1R1aUd0ZkFvNFNWa1RybGFJRzRCVEoyR01pRFczd0tMazE2eEZ2LzkzcHpoNW80NldueHF2czhZK3pUZW40aXRFLy9FWFZnTGpHVGF0SkprVzRvV3VKYlpjZHpudTRUS1dMWnd5dTE0aFpiNVdMYnlzcWlSZm4zNTFBTS82UUJheHI3OWxmcy9LK29uWStzNGZ3RnpqcnVpRWxxSHRjREVPdlFDdFVpMjVXanBzYTM2SnY1UG5saTJhNjc3NElZdVFNaTRnUDJZc2o1WmFzL2w2bi9JcDNpVHNuWG5ITytOYUNta1pUYndxeUxKdGh3dEVQKzFVWlJpR011V1ZSRGVZMFBOajBYb05HYnRqYzQvOTZTM25OMU96OWFkYy94U3VJV1FsclZBQjVCc1M5THladXY2TGpZenR0L09uWmZsNnA5bnp3eHdwVUxTaWZ1dHcrY2N0UTdodHgvUU1zdWUxUTJUYktla0paYXRidVlFdGxLdzVYT091Mk5ONk4wWThES3o4c2Nua3UzWXFua0xSR3VwQmx2bjh2YXhjZm9YL05zalIyVDBUbXpITVV1NnYrZi9QSGJ4cXFoQmJBV0puT3NGdHVvZG9ic2xqa1JzQlltYzY1NTRWS3A1V2h5SjJBb1MrZFlMSXBDNHBFYTlhYk5kRHN5Z1ROdWVySVI3Ykpzdi9QS3ZJWTR4YlMwOS9NQXFHRFZ0ZXdTWGxHdVk2WktMakNpbXFhVis1VU4zZ2tXUGZ2L0tRRXFacGozU2lQU0pwaVFyTDlXbjIwK1dwVUZxbnJHYWJHSGVSaTdlblNqKzlVeFR5ekxiUG4vMnliUFBieU9mTzAxNzBuZFhVUVBtNytXaUprTnQwMktiUFlKZWxyVnRXbXl6Snd0VFVjYzJMYmJaSXpobFdkdW14VFo3c2pBVmRXelRZcHM5Z2xPV3RXMWF1dXd1K01WWUZpVnA2dFNnamJXOGQ0N0hObWlibHE0Ynk4aExtN0gyWnl1d1ZFb3J0bW14elo1czM1MVh5ell0dHRsVEdiYi9CNVN5TkE2NTZlb1pBQUFBQUVsRlRrU3VRbUNDIgp9Cg=="/>
    </extobj>
    <extobj name="334E55B0-647D-440b-865C-3EC943EB4CBC-8">
      <extobjdata type="334E55B0-647D-440b-865C-3EC943EB4CBC" data="ewoJIkltZ1NldHRpbmdKc29uIiA6ICJ7XCJkcGlcIjpcIjYwMFwiLFwiZm9ybWF0XCI6XCJQTkdcIixcInRyYW5zcGFyZW50XCI6dHJ1ZSxcImF1dG9cIjpmYWxzZX0iLAoJIkxhdGV4IiA6ICJYRnNnVENBOUlGeDdYSHRKTWpvZ04xeDlMQ0JjZTBreE9pQTJYSDBzSUZ4N1NUTTZJRFpjZlN3Z1hIdEpORG9nTWx4OUxDQmNlMGsxT2lBeVhIMWNmU0JjWFE9PSIsCgkiTGF0ZXhJbWdCYXNlNjQiIDogImlWQk9SdzBLR2dvQUFBQU5TVWhFVWdBQUJ2WUFBQUJUQkFNQUFBQzJXQzNsQUFBQU1GQk1WRVgvLy84QUFBQUFBQUFBQUFBQUFBQUFBQUFBQUFBQUFBQUFBQUFBQUFBQUFBQUFBQUFBQUFBQUFBQUFBQUFBQUFBdjNhQjdBQUFBRDNSU1RsTUF6ZS9kdXpKMmlabXJWQkJFWmlMRFdYNWhBQUFBQ1hCSVdYTUFBQTdFQUFBT3hBR1ZLdzRiQUFBZ0FFbEVRVlI0QWUxZGZZd2t4MVh2TzN2ajgrM2U3amtPQkN1Q1BzNGhId1FZMjhkSFJKVE04aG1zUVBZRUVVWkMwVTRnS0NoODNJcVl4SUNVT1ZBZ0RpVGFTekRDTWNneklQR1ZBTHZZd2dvQzA2c0V4UkVnN3hFSStWTFl4UVFrQ0xEclhadjQvSkhtVjkxZFZhK3FmalhUUGRNWGJ0SE9IOXRWcjE2OTkrcjMzcXVQN3A3WkpMbThuL25mKzdiT1Yva3FLTkZuYXFsK1pPL21kNTF0Sk9zL2JyOWxyMW1QUnVJZDV2VEdML3VZUXhoWE9ZUk9JM1FBSGR2WTIzcXNFMTBmU1BNOGY0WFhsUkk5bnRhcTEzYnpmTzhYNjR1YmZSMHMzdCt1MzJFcXpsK0ZzaGMxU1BSRDZBemNCOUN4VGIxdHhqcEo0Vm1JKzNkdWV6MHAwZU5wcy9yYU5NOWZYVnZnT1NURHc3VzVwMmFjK2JzOGYyeTdycGhENkNSU0I4K3h6Ynd0eDlxNFBOUE45NForTDByMG1WcXR6eXpsK1VwTmlkK1g1MTlkazdVbHR0ZmsrZWRyaWpxRXpnWHFBRHEyZ2JmZHNUYXRyZVg1aGFBUEpRWmNyUktPNS9rVDlRU0M4MUk5enZhNEFNajVldElPb2ZOd09vQ09KZDVPODlNMzNuemRkZGVkdWVWMC9wZzN3a21yTXl6a0dmR0QrZDZOWndybG5md2xrMm9iMVcremJuZ3ZoNHh6bmZ6MEdVQnovWm5UK2Q3NktDMFR0czB4bUppc1ErZ0NWQTZlWTBOdnc2MzJzeDhNY1RMQzBUdy9HZlJreEZXck8zOHE2Rkdmc0JTdXNtVm5uSk1lcnlXbWt6L3E4eDBUeHVXWEkvZVNjM2wrMXRmSzZwY1RPcWF2b0YwdTZKWjZVWlVOR2k2WGRRMU1HTUZLSFJzUzMvQ09ieWxqN0RudmZmdVBqQkRYcEFsYU5nSitScnp0enJ2U1F2dlh2L2VYaGxXUEI5L2R1ZkdHOXdmZFJ4SzZ6OFNhU1U0eFZyanlhWjgrYzBjRnpmNnRkNzlSTk02YzNoYTEyc1hiTUs1ZmRybFpUcmtjWmEwdWRMTy9mMzNueGxjMnhLNVFNZk16ejk1NzZkRFZmUm1nZzRKcjhrVlh6YmphN0NlZnZYZnpQY0hjMTZaMU15THdIK3lOTThocDU5RktIVXVKVnlQOEw5V2FnQjIxOFVxYWt4V1VFcE5rdGdQdFAyZGwvVldSaS9uTExhVkdDUThIZnYzTlAvR3A5K21QRGI5K1htdkpPcExuTnpFOTk4R2F6M3QrMzh5SGpIVTBiZmFIaTNHOTBPRzZKcSszMnRlRWJtNnB4TzQzSFNWMUtnOTBWYys5RlllMzN6NTBrTDlNdGtTT1dxOVNEV3Ivb2tkdjA3cGorY3Uxai8rQXg0R24zRlFqMFVvZFM0blhBdmRGSTY2RkFqM0hVQ0tVRFp5N0hQK2U1emU4TFlWQkwyaGdoN054UnQvOEM2YnpNbHVDVGFzcExJVEh2YUpOUVhQQmNCV0ZEK1NUNU42NWZQK2RuL3ZQTitYUGs4SmdkN0RheW5aZHJnZmRmSm8vOTNmKys4TnBubitKN2xqemlsWC9wUS8vNVVQZFIzVUVGdjNhaDA2SjdUYkx2ZmxCL3VqZGFtZTIxeXVNTW4vYXRBNm5pLzEzUGJ3Kys2Ky9oOWxydzZnWVg0aEZLM1VzSlY2Rm9RM0hLNnJOTWN0dW5sT2lFcG5LQUp6cEZCTWNubjNscjZxdEw4RmRML2V6YS9wbWVYN1JWT0lGc0syd1ZxeUhuak1ld0RvOVpLd2phZitjN3hlZFB1cHNDSURKTXlPN2xZMzFvRXUyeXUzRGNSallxeUhWc2lCcHYxblZUblJ1c3NRa2FSMDZKUnlULzBtcFpGejVlNHNkMElrVUQwUFhIZDQyclpNbis3cVBmWlF4MFdpbGpxVkVEQ04zeGpWbEJVcitKeEJCaVlvTHluY045MXFWS2VjdzBaMDExSEVGT05UOTlFeVByRjRneHRnV0lOZklRbUgrSDVTaW9TVFZLWi9ReStxTTgxUWhpb2tyTThvR1V5eDB6OHAvcGV5MkUxc21YYW0ydHFVZnhDdzdEMlN5ZHFFenhwMjBtc2VXamxlVEUxYm0vS3NjN2phdGs3bTM0bWdaWFlsR0svVVlKYTdsNFUyKzBVcEh0MUlsbEFnNXVQVnFON3d6R21CRi9iclJXa1NyMmhuS2o3aGxtVTBYUUp1WWI0Mmk0M2QrVzZsbGFFZzFDMXQ2TXZyK0pYazdONGFKSnpYRzVrQ1hyRDFaZFZPN2dKNG5ZbFFWRTBQSlB2TjY1MnpjSm5SR2Y5cHMzVnZXTXpBY3NiZHRwS0RRcG5VaTkrcnNRN1FaOFdpbEhxUEVWYlpIMUFvbXVGSWxsQWpoYXMzcWFTWDNHWHd4SDlSL3BxWTJ6ZkpqajN2VHVxZ3ZsM0Rsb3IyM3BzM1hQVVQzeFdLSXVLc2xuUnZEUk1OUlhXTnNEblN6blo3dTFwVzdlRTJNWDdlMFRVdmF6SkkzRTQ2Sjk0NGkzSmZRNmY1cS9XcXc3czEyOUFTc0pwU1hhQ25xMnFaMU52Y2VQU3QxakNuSG81VjZqQks3elh3MXhpTGN1bVNvVXlKRXFST1ZHZkRnYVMxY0xXVVhkR1hjZFFITThqTzBIYkxwQWlpVnp3ZVAzYWkrR1FHU2tHODFqU2h0NmNYem5ITmZpUU1WeXFrRjNiUHl2VitydXZibFloMks4eWlZR0JZTGtzb0xDWG5XSW5SYTV3NTBuTlNWOGRkcjdXRjc0RUkzYmU2bGptTmhWZkh4YitpTXRqQWVyZFJqakFpYU9EYU1WbGVybFNtSnhwbktHeTFWbklhVVVTWVJkWHZzdXJQL081K3piWnVYYkhsYUZ4Rm8wc2E1TjIrbTdDVjNkMCtCRXNaWHhSaWJoQzVSYS85RzJXRVp4ZTJxNy9qTGp0NWdxRWROTWkreTZYSVAwbllEN2VuQTFSRXd1QVJ4QUlVMWVud0ZEK285bDVuV1lteVFacTA3bG5kUWgyOHVVaGtSNG9ob3BSNWpSTFdjUzh3anF1cVRtWkpvN20yS1NmcHFjZDVZZGNOMHBQWk5tYVd6blZPQ09adktSZTZKcWhTYk5zNDlwTVd3N0xza0Jnc0tCYXJrbEg5amJCSTZOY25vUjFPcVdEK0t1bmwxVUZTNXR5ajBRa3hQVkdQRkNCdURMam14djlNbzFzVHBXTzBMWlpSRzFQcFdSdGhjNjQ3dHpYL2kzV2R1K05sMXYvZkkrb2hvcFI1alJEV3FsWkZhR2pZeUpkRTQ2NHNONm9KWXNaWmgxWFpOeGVkT0NjWnI3UllXMUd5cUFISk9WSldPMUdTU1VEcXkyTS8zcXZhK2U3S21RSVdpWW15UVp1OG5MK2ZtUWYwQ2lyVWRpaUdlS2xXcXdjcHVXZXZRSmRuakVIb3lIR0dNSXZiQTZobXVPTWUzNnRoajJqOHhPeWg5UkxSU2p6R2kySzFRSFkySlRFazA5MUt4OFY3TEgrMXBiVWVCdGFsb1l1UTZPQzhhdHB3bk5QQjFUelRHaWhFMjV6QmE5WVhCdzVnWVNrZlU2QlRCYXpMeWhnRUZLcFFSWTRNbGp4dnU1ZHpKdmZPbVlVd0IvWG9sQzk0d2NtNXZaYVpscElnSUc0TXVXVG9QN3ZxNWh4M1pseHJkSFF1am9rWFVHdmFxRUdGenJac3M5MFpFSy9VWUk4SThjK0x5VForb3pwUkVjdy9LZDdXV1ZiSFA5RThmbW9kZDA2R2x6cnUraldCditjdFNoRTJ0SUQ1cjJqVDNNQkw5WUdIK1BTL2VGdklvVUtLOUtzYllZSnlCTGxHbW5pbzdaQ2l1aEdJNFpjbStPZmJ2cCsrVlBCRFRrL1ZJT2NMR29EdXhwMUttZnU0NSswd1lLcDRkVFpsN3JuV1Q1ZDZxTU1pTFZ1b3hSdHdVTWlMNE5pTXpKYkhjY3piZWdOY2NWTlFPeUViV2FBUGs1dlNJckV3N1BRSWErM2l2c2lGdG1uczc3dTFETVJRS2xHaXZpaEUyQjdwRXhXbXY3TENNNHNWUURLWGdQcERZNkRzc21SSG9rUDFLaEkxQmQ5L1R6WEpQUmJSNUp0TkhSZWlPcUJVY1JUSEM1bG8zV2U0dHdTQU5zeGV0MUdPTTJIY1BJYjcxemV0TVNTejNsTkU5clNKRlpiR3E0TmEzV1M1MGUrUTZLMzNTTjg0cXVETWhQdEpka1NOc2ZYZWZVd2hJbStiZXFuV1Jad0VGeXVOQk5jTG1RS2ZlaTlXYmJRU1djK1lOSlZvS1V0WUZ6RFpGTUxFTVpTbkMxaWZRTFoxdmxudHFaMmptdmkxVTFxM3lyRVhIVHBaN0tReGFyQXp5b3BWNmpCRWg0Mms3cGhaS1RFa3NnSnlOdHhyTnljb0FkZmRWbnExSDJEVW45aUl6NG5pdXVtUlR1UWdHMlJOVlpRRm93NnBZNndJMDNLWFk5cUpBMldaZGlyQTUwT0YxdHovVWtYa09yd0RvdnVPdXdDZUdNcHA2NDdxalBjS1dodEFkeDNFUzNOckQ0MldyRVJyZnJxR3liZnRBVU0vV29xVUlXK3BZTjNudTZiRjQwVW85Um9nZzFkN2NSWWZvTkJBbDBjbDdBZHBONXdFcUY2cWFHazBROTRiVExlaWdBL1VxNTNaQk5ETGMvbEUyMkxEcnM2WU5jMDg5c3ZabFZIVUtWTWdiWVhPZ2s3MldHbXhrenBFUlZyS3lxYUtiUUhjZkhtWkFxSTVYYVRJdnF4Y3N6STU0RFpXemxnK0NlcllXTFVYWUlFczRkckxjRzBESWhVcXhGNjNVWTRTb2pnMzE0WWdPVWpRUUpkSGMyeFM3aWdRVjgvelVXOFdGK0pIRmdiZUVaOU80eUQxUlZYclRocm1IeWR2c216elRLVkFlRDZvUk5nYzYyUXNvNnBzN2trekxHTTBpYllqT1J6NDNSNWhCTjBDa2dydCtzQ2toeHA5YnFLeGI1UkRVczdWb2liTjUxazJXZXlPaWxYcU1FTld4WVNWcSt5UU5SRWswZ1ByeVdJRERoNzRiWDd6bnVkdFkrM0YvS0J6N1FDNW44MDVVWmErMFllNHR4RmNoQ2xSZ1d5ejNIT2hFTHpVSDEzYm9DTjVzbXVnbTBNMnBMUW1FbmhTMmppbXVDaFA2TUZXd3QybmRaTGszSWxxcFl3bFJiYW8zeEtDbUx4SWwwZHhMblozbGJhL2MxdXJWUGE1VHVtS3ZmMmVmQUZxaUxkM25mRDhPOUtsYzVKMm9Tald3ZUdnVk9xVVRxWDBjWlJvd1BXS3ZSVDhVcUpBend1WkNaN3ZoZWEwNUpGbHFrakRvMUFJd2xFeWkzRFowUnhVTUVNcHpqMW1Yek56K1ZtUFFrbnVLYmRPNnNibEhIWnZFbzVWNmpCQXhMOHY1eEl4MThnSlJFczA5S04rbG1vNmk1WHpRZ2hOQWJBTlg4Qzc1Tnc2bWNoR0ZKbzFINjRCdDRQckZ2bW5tVFoyYjcvR0hRNEh5bVJwRGgyVFhiLzlMV1JRNnRUeHRKTWx0dCt6Zk1KVE1xcHlKUmNkdkUzWE9ScUJiWFN5RjB0eWoxZ2t0U2RKeHY1YkkxVG85VklXemVkWVZ1ZmZRWGMvNXBlMmdmMGtZTU1kS1hpOWFxV01KRWE2aTA2UVUzYXhNbE1RQ3lOdDRDejNMT1l2eE5WQXZDaTZ2ZUNKSTEyeWFBQUkwWWFhbnpLN0NEclhaQzIvWWcvL3haSDRKYmZtbGJkZGVDcFRMb21xY0xRYmRQRjVQMlE2RkpCUzZjbVgvckRJdXY5ZnJsTFVMM1Z4eFdvTlFtbnZVT21tUWVxZE03aC9hdEE2NU43OEsrZUsxS3FtNitGMkUwTEdTWlJtZGg1WkFQVWFJL2ZoNXhBcHJWQ0pLWWdGRWpnV1ZLcGhGYnBTckVGNk1HNVBKMDNqQmxrMFRRTERCbkQrTjB0UkIyWkJSVU52a01GZEIvRUx5d2YxL1N1YjYrUlBya2orU1ZBNkxxbEE4M1M4K2lqN1ljcjVDVkUyUlFyY0E2N2JuT2kvZlRoN0s5ZmZlZFkrc1hlaXVLcUlYUW1udVVldTBKZXFxSXVXVUlMUnBIWEp2ZGUrWFB6Zi85L24raGxCaGl0eXhwaG1Gdmh1dDFHT0VtSXA3U1ZMYzVHVzhLeEdHTENXNjM5NXpOSGJZR3BKMGMvTzJ2c05kVlFhQjNxeGVBTzFRTmtEemVLQUd4R0ZBTEFqcXhWai92SmxnM1BsVDgwV1gyZFRiREJKdk1NbU5vSnZyNWs4d0lSdzZqRHRmMzNsU2RmZ1RmN25NS0NhQjdMclFGVnRPdFFla3VkZUZJVGNGc2dWQjdlb3Vpam9FOVVRMVZxeGwzYkc5ZjlrZktnbXJIRHZxV0Vkang0MVc2bGhDeEpoMkhUbCs1VS8vTnZaNTJHY3Q2OWdlaENzMEpSWnZJVkloYXY5R2ZERUFlWkYyVU1RNVoyWXMyQmJxM2ZOYmRoMWJhWUN5RUpvMG1udnFjVlN3N3FtdDRlNzk1VytOWUllM1VZa3VML1cySEEyZys4dlhMdVdQblhWMDZNb0FoaXpxaXI1dWdqaDdTOWtoemMzOS9LSzVYZWhteWdmaldTVDNxSFhhU25WZDgrYTFOcTNEOS9jdUZMcndMTFlzU00xSlFoMHJXWUpvcFk0TmlDbzJUa281ZnJuNEFVMHdzVS9QWnk3cXNNVDFvcUpTb25xaUYwUnJJVU5OTldWSUZGWDlCL3hlK09vV2RiMHFPTzRsbUM0Wm1yS1hLc096R3o3Ti9Ta1owNXBHYzA5QkdReGN1V1YzVUFvSGxPNDYyc2t2R2JueFFtM29ydTVBMldQYlhCS0ZEdVBPcjYxc3hwY3NITVRiaGU2cWNrdVNSYUtOV2ljSDB2WDJJRzFhZDh5OGpqZWdEcUdPbGNZRjBVb2RHeERWUG5wRnl2SExTbkhzcytnekYzVTgrTmdOR2loUjdaT0RiV0xSZFlzM1lHTFNieTBHR2xRR09jR2pPREJsblNLY1BtbVYzZXZsaDlFMG1udnFOOTRES05VN0FvL3JYZUNXK3kyZFpNRE90TDV0NmpYcEVFOEczZjNRbGVmZnRCMUlVQVFLM1JiNGw4K1gvTEJVZnNHcFplajZKd3N0V1NUM3FIV2xYY1ZmQldOUDFGdTE3cGh4Rzh5N0tMVlVaZVpZeWJibFJ5dDFiRUFjLzNqdlBSZzIvL0NUYVpLeHB3T1VtS1RlYktZSHBCYmJDN29pcnovd1hSdXk2cGE3d1drcnN0eTYzWXE3R1RvOVJCTjl2S2RNSGdvbVdaeDUyenRsdFNnanFQTG5QMVdSTVZrdlNvNDF0dHhLaHFMY0JMcloyN3I1WXh1QkNFVmcwQ0dvOXBiV0svYU91d2ZoeTYwdkdxZVlPdEJWVzA0VkcyVVMrbktZZFlJSGk3SzdSV2pUdW12TWpYNU10MThRV25XUk9WYTM0UnBHSzNWc1FGeEFiR2p3aGJocGlnTW1rUkxkSCtjVU9yRmNHVHdFZVhUeEJGc1RJNytuN2txQ09wMGVva0ZCSTZwVk1ZM25Yc2hjM3A4elcyRzR0cml2b1JtUjNUZnBjdnphRERvays2WGFEdTFqaUNaMVVCbEtLOXFFcnRweXhuTlBLaVpsWU9EbGJJdld6WDVhYThUUnVubmNxVFhZNjBVZEd4QTNnMzdhamttdmZvQVZjaWd4Y3FKQ0IxajFzc2I2ajNxbnFVTEFJNUVGMUpIdVIxM1pDQ1BJWVRUMUl0UVJGRll3Y0h1TzhsMkxaM0h1YkI3Mkw3TFhTZGlTUngwRkZobDdzdXovakN6bEtvbDlTREZIVUhSMDRydE42TTVWYzB6bTZSaGhtMnpDYVBlOUNhVk42Nnlxam5XV0pZNHJoZEZLSFJzUWdmNklFOVE0cmF4OWxlMlpLVEg2akdxMkcwRE5OSG0wTlhZc1FyaVBEVzhjcUo3eFpLa3FvQ0dIMGJSWjdxazlwMzFRaWNxRzFMUmNZMlpvQmwxeFY4dFZJaFY2NVhNdzZKU21MWGkzaWxxRWJsNmZ4TFBKY2c4bldYOHVidEU2RFFDdWc5aU1Kbmo4SW90VzZsaWZtSHFBKzRJYjF6K1U1OThRZEtKRTc4YzVSYWVyYy9lZmhvaW1FY1dVTGdUL2t1ZGZPNklUbXVhUTZXY0pDNkF4YTRKdEJuVm9hMk5MNmlhQlRmNk81OXI1YnI1M2NiU01odEJCMkZKOWwyN0J1Z3RhLzFGL25XOFB1aU42ZnM4bXk3MmwzUDAvTGNyazlxelRBT0NLeWVncFVhMVZaTkZLSGVzVEFYNWpaU01zK3MrZkl2OUNpQktWRU15MDVFU2xWcHdRNmhGS3l5Wk1oQ3VNQ1hDKzRHOVlRMG1iZndndllmVllPNHpiRGVscHM5ekRQUUd4ZXFLekt4TEw0dDZQcjRkYU5LVXhkT2k0REpralJHclI2cm9HNjNxYW9PNHQ2WEo1YlEwNnZlVk1zb2x5RHh2MzU3bVdxVnByMWduUlczd0xKRGpDSW8xVzZsaVhxSTROSngxeER6cTFocFVVNHU3eCsxQml3YlRwejdSbFY4VHJvaTlrZkIwN3h5SGwrZ01ZOWZ4dDJsUXV2WmRvdjhpSkNxT2g3Qkg1U3NxVHBtMHBXRXFQRDVBcHJ6WU1YZ0hLUWp3TG5naDBxazNsMEdMQk5QWVBwTmpSWVA3V1cwUGRzU1hvekpaend0eGJZd2Z2SkduSk9qMVlkVjJUdXhUWkVDOUhvcFU2MWlHcVd3RXJqdHlsczA2MVdlVlhJZTdML1RtWEVndTVmYmttV0UzTFlwZG1xZU5LQzNtK1RYbityUXVyWXFPNkZvMlBmcHIxVTlEMHdvWlVSR3ZZR2xDd0dvdWQ2MUp3dXA3L1lZZkI2OThZT3RWZkhUR2Y5Z1JGcXN0Z05jaW8zRnR4R1Z1QzdtcHpMelh6cDNwWEg2OEJ3d3VzcFNYcnBPaE56SVN5WHFNY2lWYnFXSWVvNXNnTnFXREcyM2JJdGhwbDlVK3lnbHZjbEtpRXBUSXVqWFRjRC9KQ3dEU05LcXo1TzZhSytUVllYRCsySHUvNVgwaUkzeUROQ3BxeklSMDJEME5xbEtMZTU3U1BqQWIrdERvRDVkL3pnOUhleFQ4ZEMvQlU3RENESEVZTFFTcmR2WHZlTVFVN1lOM1dqZGVpNHNaNFc5QnRuZEk2c2tseTd4RitPN0F0NjdSdDZyb01ER1I5ZkRrU3JkU3hMbkVCdXB5NFBHWnZESXpYeXpnK0svZFltb0VTdmYrOXAzbVQrL0puVExsQlljQm5MR3hGbjNCR0dJaFVYL0FaQnRUWVlUU2x6R0gzaW9KbnorSkFQZkEzMmF2QjF3ZDhTWTJnS3p0RHBjMG9YNTVUejhCcHdGRzV0eWliMjRKdTFrN3ZVSGhTcXFoVHhxUHJpNFN2TGVzYzBjc1NFS2NsVm9sRUszV3NTOXpFZ3hOSDZrTE4zWXJUeWFsc3NXY01sS2dtNkVXbnI2cmdsdTB3SU5ZZytDTXB1Nmdid0dmSDlNYTlTSkx0eTM2ZWxGTFNacm1uWGgrdzZ4N0FkMVlrM0RzUGJ3cDcxbTR4UERsMFZjOHVkTEpvOVFTanVnRE9iVTFHTUR1SjBScDBkc3M1MFhudi92eEpiYUs0dG1aZDhvSFQzMjNrN2toQURIVkVBV1lNU1ROMXJFZnNpL2NhQ2hGMmUwQWsxaUxoN0JsaVJZbnFZTklMWkI3Ui93QXphQmxKd0UwTjhpUmMvWDhlNXkxRkttT041ZE01ZmhoTkdTK1ZXaEtYdk54enBycHVqVHVTRGFDcnpJQ0ozdVl4WnA4NjRtM3JScFY3TitrS3JxMUJ0Mlk5a0xucExiVEZpNm4rQjVnT1MydldKVjB4VXkwRGczRlR0V05HSkZxcFl6MWk2aWRLZDhVUlBVbGxWZXhqVEg5R1ZKNFBCN3EwdDIxNk5Tamcxc2dUaEIwNzBmSGlFSFZQQlgyUk5PeEVCY1NHQWU4SVFsK0tBUXB5M2NNdWovMjhneWV0Rm5TdkVaTTNMSGNXTUUrZXFLcjdTY1lEL3JyWEduUURhSEUvdThLR2NjV3JPVWF0V2Fjd09LV05XRVpsWFZmcVhIbTBVc2Y2UktoeW9tN0d1a0pybm9sOWZlOXZJOS9mdzN1dkYzUm5jMlhFQldnM0RMcHd6THpCTVBkK1RhdHp4VHlvSCtBS2R0enFJRlRCVUJSeG9naVB1VENPaFVqYU1QZldaTzROM01WNUo3aXg2RnVtNm5XZ1U0OHlWblJuYUhFV01FMFByMWhUcmNPOTgxNTcwQ2w3M0E4RE5yU3VwS3lhdDhuK2V0M3l0R2VkdXFkbUp0bE5WS3lTOGFWSXRGTEhla1IxYkxoSmFyamEyUktwRnZXU2R1elRrMTFOR2ZObmlDMGpMcnVSV0Fyb0c2Z1huRm5CaUk4VU1ucG9veXRhS0dFMVJEeDJva29iNWg0UXQwZm9nYnM0UTYwSXA5Q3NrbElIT3VTbkRhQWxWQnl2eGlRWDM2cmYwSzBxOTg3clNxSyt1bFRIQVRXZys4U2Q1dFBOOHhlaEl0UlloYngwalptTEV3bFdlOVpoMHJZZVdzdjVIVHR1Rzk0QzRkRktIZXNSMVluTHdXRXplSU5SemFpeHp5STFDWk9walRiTndZam55SW5xaEgyRFllZVU3bHpudWtsekQ4Q2VyTkY3elh2U2dpNzhNRnJjM0IvV2tHaFlGcVJkUys2SXU4NE8xSFR4Q25XZzI0S0x6QUtmb3JMb0NZbFV3WGxSTjZralFFOVhpdU5leTlCQjltbzlmMWdya2kzeml0TzhmUExXbm1QVnVtY21tUzMvSVpDd2hCUmowVW9kNnhFVjNFTXBzMnVzTU5UM2dJZC85amNNa3l4Z094RGViR0ZFUktKWjdMV0FOUU4xc2xiSDlicWZlc01vMUtwdTVKMDNMUEhDamdjRE9QbGh0SG51WVRVeFNhRmV0WlFqZGxmQm1IbDFvT3ZEUStaV1V4ZVY4ekZwTG4wZ3RxcmVpTnVIRHFwWG0rYmVjVHNYSDVkSDVmYXNVOHY5aWthbEwyZEtUWXhmWTlGS0hlc1JNUUs1a0dPeVg0d3JxdHVDUjFyaExYdEdoUEpkVCtpY1dLYjY1NzNHa2RVQnpiMU00RHFpTzlndWVzMEtHbzlVVk5Nd1RSbWJvV0hmWU0rUzZIekt0S2dmSUxOcGFjbCtxUTUwNTJDdHVkWFVRV1hvUytIMVRYRTJ4d0lnVjVhc2RlaGd3bXJUM051MENYZU5HU0FFdFdjZDdyWFlsKzJYeEJySUVaUFVXTFJTeC9yRVplK2gyR1pkbjBrTC9ES1VCRHRYOWtOMzdFUzFiQ1p2ckRBOVgvS29lcGZ0ZEpXTDZrZ2hiSUJHMkdJMXA3WGp1dXJURVJ2TDNGbVFLRkJXa3k0UnRnQzZOVWpXeXo3NCtiU2hCWXJyVVpFTEN5Sjl3WksxRGgyRU5zMjlHYkVZSEpGUjFaNTFNL21mVzBBNkFnOUxqWlZpMFVvOFZ2dzRnaHlBMnFqSnlRVDNWV0pxR3RCcmFZWThjcUthN3l3YVJlSnRDRVBERHgrY3RSV25oSGdMVDVsaEFIM2sxZzJuVzFraG5nUTBEbFM2VnhyUHZabTMvYUxtRXRlKzNWcW9yQkQyQjBETnZlMDNSVWRkRE5nSWREdVF2RmgxVURjdnliUkJvY09rLzVUV2s3a2JZbFI3dXFtNFRnMGRwS3pHWXB0YWx5U1BpSUZrMHI4dFd0Y1ptbUZpZTIvZndUSFVoRHMyaVVZcjhWaVllMHQydGxTYUhoSGJJNnU1YWFtV1pnajF6aGRLemYxMmU0YlVYQTgwSTEwanV6UW9kWTVTVlZmZlJZZzFKc0JuUTI5QUk0OW14cFEwbm52bjZDNXR4M1pBVm9oWUN2Y0NmU3FBNEJsQWgxc1BaaEpWRDZ4QzB6bDA4aXk1WnROWGpkYkhaSHJvSUhRMWtudmNPcnpqZE1FQW41d3pzMFM3MXZWUEdoMFlvM1NRcG5QSHhxT1ZlQ3pNUFhoSkRHaW13NVlPYlVEdGF5M05rTFlBN1o3UTlHdmZWM3orNkRQL2VFZnFONEozRTEwMnZENWxWZTNDd29BTEFrZ0pHSVlDTW4rT2o3MXJXdHhydVJnS1VCUjFSMWhPelJVWC9IbStLaUpscEkwK1VFcUEzamhXUGRURlp3TXBnTzVFZnErWnFZNUNqQWpaU2xJRXVyN04yU1ZuVWI0TTBNR1NRU1QzSXRZZDJmdFVHUkNmK2N3YmZ0NjVPWkI1SGxNQ2h0VlF4Y1ZuUXhNWWR3VUhKaG1MT2FDVERxcllJbzVOb3RGS1BCYTRVUW05eWRneDIzZnVCQmg2MDBJZHpVb200TElINlVLSm1zN3R4MnRVSEFPMExoYXMvaDgxRkFKYjVybElDVGpwOXczbitES1JDR09TZEQySlZwaTZZY1ptemE2WjMzYmNkYzBIU2drZ2cvYlpvREdFcm1zSHZ3WXg2OWFzcWpRQWRUR2dxaGZIS2w0c2djNldJUE1HcWdRUVJIeTJFZEJCTzRUY0ZCb1JkZXdTZE5xUDFKNjFaOTJ4ZkZ1YmRNNlRXdElqam8xSEsvRllrSHRLNkhtdE4va2gxRlpNYmZKQ0hjMUsra0RzazBwdG9JaVAySDlxWTdwb3ByNHIvbCtGRFQvTkgwemVTb0I5dFRuS1Z2NFc4WG5UTGdvUVFPbkZBekh2eGZTeTI2YkpTUHowZ1pBVUxHaklnOXpHZ2VFa2VBNEM2SmJ0UzQ5ZHV2eUN5cUREbkxWWWFrSW95ZUMrRE5CQlR4cVozcmwxS2o3RjU0S0JKSnd0dStDYjFMSGRsMVdDc1hraVFhZm1KK2JZQWNqMkl6c1NqL201TjRzME4rZHA5VFUyZDlNaFJ0cW9XRU96a3ZjQTFMbkxCSFpuOGtOdWRTZ2JGNmt4NmdaRGpkeFRBb2pjek9KUVNpK2dZWnJ3cGJIOG1YVnFncG9IM1FHVmJCaFdyeWpoK3hMMnJXSlFmS0NLaWJSa0xmaXJQejRiZ3k0NWtYOU54WTQzUG9JSEptaUtRZGZYZUd4NTczWDdtRXdOSFl6QXNTNy9QRU9QVzljSHUvajBxaEdxUzZaQnJXalRXTGVqWDA1NXhKdCtLdG5jc1NPaU5mUVlKQW5pZzNlOE4xWGpldkdkYjNuTFcrNTRkMWVWV1haWCtodGNoQkxieXlYT3ZlRWQzMUlvZlBUV3QvK2tZVm9yU09ZUE9UdHRvZkdpNFpjRnhIV2QzRk1DekUwSjJ6OXpQUG5oTys1S3daZm56N243emR1V2FmWXRkOTcxclFWOS85YTczeDZhb1V4NHhyTGIwbXBGWHZOK2ZjM0ZKRUgrNEhQZTlxdEtMaHVITGttMjlCZUErL1RRaUhZT0hWSzFHQW9tTHozOWwzb3pCeE9sWUhMb0Nva2ZmOGU3SVFMYjZsdmYzcXVHWmk1Ym9BZUlxdmxVZmpZTWU1aDdXMkNjMUxGejFieUYreDF5OVRMYXVHTkhSS3Zyc1VxT0lBN2txSFNaTEFuR2d0b0ZvY1QyY1ltWlZvaXJIVzRxcUNpU0xRUTJJV3hsZ1JybEo5SWg4d0lJVTlpZVZXak1jOWhncXYxY01EeHE0aEtmUmR1Z1M0UElvb3p3L2czd2ZDRFBYNlZaaTZ1TENVaVl2S3YveWlINVhMWk0yQ0JITXRjcGY5bmxzNWhCejhydVZUa0szV3ArYVIyejhtcitHQzdpQTBVOVVWVzNwU2VHcnBBRGVQVG5wQlNzeXRTNkk1cTl1bTZMWGxtYjFtM20zd0hSZ01BZHNWRTNZSTVOSzZ1cWl3dysxMk9WR0VIOEJiZHJXWHVlVVRkRlFTaXhVbHppZmZuZTZUTTNYM2Y5bWRPZC9Lc05VOWMxYWRjMDJBTDkxOENxR2ZMelU1WlBseklmenRmdC81aHo1aW9aSFRZODVUeDk0NW5ycmp0enkrbDhiNmdsS1JXblFTMCsxOThpSGtRYUR2NnZnZEg4MjNuK25lOTd2WHgvb3VqallnTFNzOUp2eklLd2xKc1Y4SERvMElBOTBHTnZWbG9paC9ZWWRNZnhXL0J2L04ybDRNY0tIVXlVdlZOQXA3b25nOExuQmF6aElKbDF4ZmtYNDlHZlFrcjFKMnZSc2VwZms3N29qUi9IelBkcXFjS1dxV083MnF6eUtxTTFjS3dTUllsV1J6c2xxb1FTMjlGWFNobjR6aWpJR2FHT3k3MDJyYXBrL2NjZlF0UUFBQVJCU1VSQlZGVGhueGQ2a2hrbUMyRllNalpQVWxGOW9GTm8yZnM1MWppQ2RrM1JiMi9GWTdsQ29QT3MwdFYyclR1ZUZ0RFo3NjlyTlpOZHFjY29jVEw1OFY1VUNTWEdaVFJ2dWFiemN0S0p1R2lXN0ZvSkd4RTJCZWtqMSs5OS9VLzcvUmttMmFMUFZYL0NuUC9rOWZsWGZ1ZDJJR0FjWWU3bnV6ZSs4cXpQUlRENVA0SE90NnVzdDJ6ZC9PMzRsL09OdmkvS3pTcXB6TEgxM1RoSzhyaTIvenZOb1dYRVJUTmpqK1NobU10RFlVQXRudzkwTWJhQXFYM0NGUTFkY2tWYlJ6MUdpVzI3alNxaHhMWTFoL0tJaTQ2VEcwcUVMWlRWT29WaHN0WUwxREMyZ0tsOUFzSGt5b0dPNWQ2Vll4MzFHQ1cyN1RhcWhCTGIxaHpLSXdGMGpEeTdJR3lock5ZcERKUFZqVUFOWXd1WTJpY1FUSzRjNkZqdVhUbldVWTlSWXR0dW8wb29zVzNOb1R3U1FFZmxIYW1xQjJFTFpiVk9ZWmgwUWkyTUxlUnFuVUl3dVhLZ1k3bDM1VmhIUFVhSmJYdU5LcUhFdGpXSDhrZ0FMWWQzRXBrblExbXRVd2dtTStRbUxHRnIzUlFpOElxR2pubnNpbmJzLyt0bkRDUjZRQ0lCdEhveFpDVnNJVlByRkpKVXg4aUxNWVN0ZFZPSVFJTEpsUVBkZ1hQc1llNGh4R2JKcm81NWtrUmoyeVNTVlBlUkRURmhhOXNTSmkvTXZTc0lPdUt4SzhnNjZqRktaTUJQUmFPdksxUGlWR3JxZEE0RDZKanpSWmxLeGdKNUJGOUgvSFE4eEJ1ckswVGtJWFFoS0FmTnNWK2tkUS9mVGlUeFRZa2hwaTFUbG9OWGRIZWNyeEpVNnBCN0xPaGJOc1lYaDYrc2VGdk1lZnBQS3craDg1RXIvbUdRZDNhNG9oMkxBWVRlRGtjMVBhVXIzbzgyMGlqUnRGNnV3bGFlYjdpeVU4OWxSU3ZlSEx6Z3NuMHhhbmcvM252ZWNjVEx4ZEtLUStoQ2J4d3d4MklBb2JmRFVVMVBHUVMvQlFHWmxEaTlyakVTb0hYZFlUbEczaWdyWHFQZmRkaStLQlc4dlArVXEyaDEwYTJYdFVQb1FsUU9tR014Z05EYjRhaW1weXdIR3ozSXBNVHBkWTJXZ0JPVi9KNE5tTGZZbHZPTHRCL3diYzM4MWZZRTNYSWVRdWNEVnh5ZURwSmoxUUFDYjRlamFvR0NiM3FGRVU2SkxTZ2JLUUp6amZ4ZWxmb3RrYk8wQTc1QzQ2NlBsS3RsNHNEL2hZaE44czE3NkR5RUxnRCtnRGxXMlI5NE94aFVHNFRacnZjRmJTV1VFdHZRTmtwRzMvL3hxdU5md2RueGJ3bGZ4bHN1SHhWZnVMTy9rRldvK2ExdHF1MFF1Z0NXQStaWTJCOTZPeGhVS3dSRThpc0NRWlFZY0xWS3dPeEliMTZFU2xSNGI0Zmt5MHJCUkhpeG5vSkQ2RHljRHFCajYzdmJHMnZENml3VS9acmZoeEo5cGxickQzYjR6eWN3SlgrR2t5SGZqakx1Rm1pekg2M3gvNTRyUFlmUXVZQWZQTWMyOGJZNzFzYTF1VzZlUC9lUHZXNlU2UEcwV1AwUC9IekNYcSsyd0EvaFIzeCtkcnMyKzVTTTgvaVJodndGdFlVY1FpZWdPbmlPYmVodE1kWkppak52eW9PSFZ3a2xUaUs5VGg4OHNzc3ZEZXR3Vmp5M1liN3dId1kyNk42TVZlbTZwMEdYUStnTVdBZlFzVTI5YmNZNlllRXZmdlN1ZTRPdWxCaHd0VUs0NXR2di9sZ3pRYk1mZnNldDI4MjZUTXg5KzYzdmFyakRQWVN1QXZzQU90Yno5djhDNmhNMDUyNnJDbUV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1572</Words>
  <Application>WPS 文字</Application>
  <PresentationFormat>宽屏</PresentationFormat>
  <Paragraphs>89</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Heiti SC Light</vt:lpstr>
      <vt:lpstr>Wingdings</vt:lpstr>
      <vt:lpstr>DejaVu Math TeX Gyre</vt:lpstr>
      <vt:lpstr>Heiti SC Medium</vt:lpstr>
      <vt:lpstr>汉仪书宋二KW</vt:lpstr>
      <vt:lpstr>Calibri</vt:lpstr>
      <vt:lpstr>Helvetica Neue</vt:lpstr>
      <vt:lpstr>微软雅黑</vt:lpstr>
      <vt:lpstr>汉仪旗黑</vt:lpstr>
      <vt:lpstr>宋体</vt:lpstr>
      <vt:lpstr>Arial Unicode MS</vt:lpstr>
      <vt:lpstr>Office 主题​​</vt:lpstr>
      <vt:lpstr>挖掘频繁模式</vt:lpstr>
      <vt:lpstr>引言</vt:lpstr>
      <vt:lpstr>购物篮分析：A Motivating Example</vt:lpstr>
      <vt:lpstr>Frequent Itemsets, Closed Itemsets, and Association Rules</vt:lpstr>
      <vt:lpstr>Frequent Itemsets, Closed Itemsets, and Association Rules</vt:lpstr>
      <vt:lpstr>closed frequent itemset &amp; maximal frequent itemset</vt:lpstr>
      <vt:lpstr>Apriori Algorithm: Finding Frequent Itemsets by Confined Candidate Generation</vt:lpstr>
      <vt:lpstr>join &amp; prune</vt:lpstr>
      <vt:lpstr>例题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486</cp:revision>
  <dcterms:created xsi:type="dcterms:W3CDTF">2023-05-25T01:09:43Z</dcterms:created>
  <dcterms:modified xsi:type="dcterms:W3CDTF">2023-05-25T01:09:43Z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