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0" y="0"/>
            <a:ext cx="12192000" cy="1648460"/>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charset="-122"/>
                <a:ea typeface="微软雅黑" panose="020B0503020204020204" charset="-122"/>
                <a:cs typeface="+mj-cs"/>
              </a:defRPr>
            </a:lvl1pPr>
          </a:lstStyle>
          <a:p>
            <a:endParaRPr lang="zh-CN" altLang="en-US" dirty="0"/>
          </a:p>
        </p:txBody>
      </p:sp>
      <p:sp>
        <p:nvSpPr>
          <p:cNvPr id="6" name="文本框 5"/>
          <p:cNvSpPr txBox="1"/>
          <p:nvPr/>
        </p:nvSpPr>
        <p:spPr>
          <a:xfrm>
            <a:off x="1246505" y="2974340"/>
            <a:ext cx="9371965" cy="645160"/>
          </a:xfrm>
          <a:prstGeom prst="rect">
            <a:avLst/>
          </a:prstGeom>
          <a:noFill/>
        </p:spPr>
        <p:txBody>
          <a:bodyPr wrap="square" rtlCol="0">
            <a:spAutoFit/>
          </a:bodyPr>
          <a:p>
            <a:pPr algn="ctr"/>
            <a:r>
              <a:rPr lang="zh-CN" altLang="zh-CN" sz="3600">
                <a:latin typeface="微软雅黑" panose="020B0503020204020204" charset="-122"/>
                <a:ea typeface="微软雅黑" panose="020B0503020204020204" charset="-122"/>
              </a:rPr>
              <a:t>网络爬虫课程</a:t>
            </a:r>
            <a:endParaRPr lang="zh-CN" altLang="zh-CN" sz="3600">
              <a:latin typeface="微软雅黑" panose="020B0503020204020204" charset="-122"/>
              <a:ea typeface="微软雅黑" panose="020B0503020204020204" charset="-122"/>
            </a:endParaRPr>
          </a:p>
        </p:txBody>
      </p:sp>
      <p:sp>
        <p:nvSpPr>
          <p:cNvPr id="2" name="Title 1"/>
          <p:cNvSpPr>
            <a:spLocks noGrp="1"/>
          </p:cNvSpPr>
          <p:nvPr/>
        </p:nvSpPr>
        <p:spPr>
          <a:xfrm>
            <a:off x="0" y="4946015"/>
            <a:ext cx="12192000" cy="1924050"/>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charset="-122"/>
                <a:ea typeface="微软雅黑" panose="020B0503020204020204" charset="-122"/>
                <a:cs typeface="+mj-cs"/>
              </a:defRPr>
            </a:lvl1p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0" y="0"/>
            <a:ext cx="12192000" cy="660111"/>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charset="-122"/>
                <a:ea typeface="微软雅黑" panose="020B0503020204020204" charset="-122"/>
                <a:cs typeface="+mj-cs"/>
              </a:defRPr>
            </a:lvl1pPr>
          </a:lstStyle>
          <a:p>
            <a:endParaRPr lang="zh-CN" altLang="en-US" dirty="0"/>
          </a:p>
        </p:txBody>
      </p:sp>
      <p:sp>
        <p:nvSpPr>
          <p:cNvPr id="5" name="文本框 4"/>
          <p:cNvSpPr txBox="1"/>
          <p:nvPr/>
        </p:nvSpPr>
        <p:spPr>
          <a:xfrm>
            <a:off x="112395" y="26035"/>
            <a:ext cx="4725670" cy="583565"/>
          </a:xfrm>
          <a:prstGeom prst="rect">
            <a:avLst/>
          </a:prstGeom>
          <a:noFill/>
        </p:spPr>
        <p:txBody>
          <a:bodyPr wrap="square" rtlCol="0">
            <a:spAutoFit/>
          </a:bodyPr>
          <a:p>
            <a:r>
              <a:rPr lang="zh-CN" altLang="zh-CN" sz="3200">
                <a:solidFill>
                  <a:schemeClr val="bg1"/>
                </a:solidFill>
                <a:latin typeface="微软雅黑" panose="020B0503020204020204" charset="-122"/>
                <a:ea typeface="微软雅黑" panose="020B0503020204020204" charset="-122"/>
              </a:rPr>
              <a:t>怎样来解析</a:t>
            </a:r>
            <a:endParaRPr lang="zh-CN" altLang="zh-CN" sz="3200">
              <a:solidFill>
                <a:schemeClr val="bg1"/>
              </a:solidFill>
              <a:latin typeface="微软雅黑" panose="020B0503020204020204" charset="-122"/>
              <a:ea typeface="微软雅黑" panose="020B0503020204020204" charset="-122"/>
            </a:endParaRPr>
          </a:p>
        </p:txBody>
      </p:sp>
      <p:sp>
        <p:nvSpPr>
          <p:cNvPr id="6" name="文本框 5"/>
          <p:cNvSpPr txBox="1"/>
          <p:nvPr/>
        </p:nvSpPr>
        <p:spPr>
          <a:xfrm>
            <a:off x="112395" y="840740"/>
            <a:ext cx="9371965" cy="6554470"/>
          </a:xfrm>
          <a:prstGeom prst="rect">
            <a:avLst/>
          </a:prstGeom>
          <a:noFill/>
        </p:spPr>
        <p:txBody>
          <a:bodyPr wrap="square" rtlCol="0">
            <a:spAutoFit/>
          </a:bodyPr>
          <a:p>
            <a:r>
              <a:rPr lang="zh-CN" altLang="zh-CN" sz="2800">
                <a:latin typeface="微软雅黑" panose="020B0503020204020204" charset="-122"/>
                <a:ea typeface="微软雅黑" panose="020B0503020204020204" charset="-122"/>
              </a:rPr>
              <a:t>解析方式</a:t>
            </a:r>
            <a:endParaRPr lang="zh-CN" altLang="zh-CN" sz="2800">
              <a:latin typeface="微软雅黑" panose="020B0503020204020204" charset="-122"/>
              <a:ea typeface="微软雅黑" panose="020B0503020204020204" charset="-122"/>
            </a:endParaRPr>
          </a:p>
          <a:p>
            <a:endParaRPr lang="zh-CN" altLang="zh-CN" sz="2800">
              <a:latin typeface="微软雅黑" panose="020B0503020204020204" charset="-122"/>
              <a:ea typeface="微软雅黑" panose="020B0503020204020204" charset="-122"/>
            </a:endParaRPr>
          </a:p>
          <a:p>
            <a:r>
              <a:rPr lang="en-US" altLang="zh-CN" sz="2800">
                <a:latin typeface="微软雅黑" panose="020B0503020204020204" charset="-122"/>
                <a:ea typeface="微软雅黑" panose="020B0503020204020204" charset="-122"/>
              </a:rPr>
              <a:t>1.</a:t>
            </a:r>
            <a:r>
              <a:rPr lang="zh-CN" altLang="zh-CN" sz="2800">
                <a:latin typeface="微软雅黑" panose="020B0503020204020204" charset="-122"/>
                <a:ea typeface="微软雅黑" panose="020B0503020204020204" charset="-122"/>
              </a:rPr>
              <a:t>直接处理</a:t>
            </a:r>
            <a:endParaRPr lang="zh-CN" altLang="zh-CN" sz="2800">
              <a:latin typeface="微软雅黑" panose="020B0503020204020204" charset="-122"/>
              <a:ea typeface="微软雅黑" panose="020B0503020204020204" charset="-122"/>
            </a:endParaRPr>
          </a:p>
          <a:p>
            <a:endParaRPr lang="zh-CN" altLang="zh-CN" sz="2800">
              <a:latin typeface="微软雅黑" panose="020B0503020204020204" charset="-122"/>
              <a:ea typeface="微软雅黑" panose="020B0503020204020204" charset="-122"/>
            </a:endParaRPr>
          </a:p>
          <a:p>
            <a:r>
              <a:rPr lang="en-US" altLang="zh-CN" sz="2800">
                <a:latin typeface="微软雅黑" panose="020B0503020204020204" charset="-122"/>
                <a:ea typeface="微软雅黑" panose="020B0503020204020204" charset="-122"/>
              </a:rPr>
              <a:t>2.Json</a:t>
            </a:r>
            <a:r>
              <a:rPr lang="zh-CN" altLang="en-US" sz="2800">
                <a:latin typeface="微软雅黑" panose="020B0503020204020204" charset="-122"/>
                <a:ea typeface="微软雅黑" panose="020B0503020204020204" charset="-122"/>
              </a:rPr>
              <a:t>数据</a:t>
            </a:r>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r>
              <a:rPr lang="en-US" altLang="zh-CN" sz="2800">
                <a:latin typeface="微软雅黑" panose="020B0503020204020204" charset="-122"/>
                <a:ea typeface="微软雅黑" panose="020B0503020204020204" charset="-122"/>
              </a:rPr>
              <a:t>3.</a:t>
            </a:r>
            <a:r>
              <a:rPr lang="zh-CN" altLang="en-US" sz="2800">
                <a:latin typeface="微软雅黑" panose="020B0503020204020204" charset="-122"/>
                <a:ea typeface="微软雅黑" panose="020B0503020204020204" charset="-122"/>
              </a:rPr>
              <a:t>正则表达式</a:t>
            </a:r>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r>
              <a:rPr lang="en-US" altLang="zh-CN" sz="2800">
                <a:latin typeface="微软雅黑" panose="020B0503020204020204" charset="-122"/>
                <a:ea typeface="微软雅黑" panose="020B0503020204020204" charset="-122"/>
              </a:rPr>
              <a:t>4.BeautifulSoup</a:t>
            </a:r>
            <a:endParaRPr lang="en-US" altLang="zh-CN" sz="2800">
              <a:latin typeface="微软雅黑" panose="020B0503020204020204" charset="-122"/>
              <a:ea typeface="微软雅黑" panose="020B0503020204020204" charset="-122"/>
            </a:endParaRPr>
          </a:p>
          <a:p>
            <a:endParaRPr lang="en-US" altLang="zh-CN" sz="2800">
              <a:latin typeface="微软雅黑" panose="020B0503020204020204" charset="-122"/>
              <a:ea typeface="微软雅黑" panose="020B0503020204020204" charset="-122"/>
            </a:endParaRPr>
          </a:p>
          <a:p>
            <a:r>
              <a:rPr lang="en-US" altLang="zh-CN" sz="2800">
                <a:latin typeface="微软雅黑" panose="020B0503020204020204" charset="-122"/>
                <a:ea typeface="微软雅黑" panose="020B0503020204020204" charset="-122"/>
              </a:rPr>
              <a:t>5.PyQuery</a:t>
            </a:r>
            <a:endParaRPr lang="en-US" altLang="zh-CN" sz="2800">
              <a:latin typeface="微软雅黑" panose="020B0503020204020204" charset="-122"/>
              <a:ea typeface="微软雅黑" panose="020B0503020204020204" charset="-122"/>
            </a:endParaRPr>
          </a:p>
          <a:p>
            <a:endParaRPr lang="en-US" altLang="zh-CN" sz="2800">
              <a:latin typeface="微软雅黑" panose="020B0503020204020204" charset="-122"/>
              <a:ea typeface="微软雅黑" panose="020B0503020204020204" charset="-122"/>
            </a:endParaRPr>
          </a:p>
          <a:p>
            <a:r>
              <a:rPr lang="en-US" altLang="zh-CN" sz="2800">
                <a:latin typeface="微软雅黑" panose="020B0503020204020204" charset="-122"/>
                <a:ea typeface="微软雅黑" panose="020B0503020204020204" charset="-122"/>
              </a:rPr>
              <a:t>6.XPath</a:t>
            </a:r>
            <a:endParaRPr lang="en-US" altLang="zh-CN" sz="2800">
              <a:latin typeface="微软雅黑" panose="020B0503020204020204" charset="-122"/>
              <a:ea typeface="微软雅黑" panose="020B0503020204020204" charset="-122"/>
            </a:endParaRPr>
          </a:p>
          <a:p>
            <a:endParaRPr lang="zh-CN" altLang="zh-CN" sz="2800">
              <a:latin typeface="微软雅黑" panose="020B0503020204020204" charset="-122"/>
              <a:ea typeface="微软雅黑" panose="020B0503020204020204" charset="-122"/>
            </a:endParaRPr>
          </a:p>
          <a:p>
            <a:endParaRPr lang="zh-CN" altLang="zh-CN" sz="2800">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0" y="0"/>
            <a:ext cx="12192000" cy="660111"/>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charset="-122"/>
                <a:ea typeface="微软雅黑" panose="020B0503020204020204" charset="-122"/>
                <a:cs typeface="+mj-cs"/>
              </a:defRPr>
            </a:lvl1pPr>
          </a:lstStyle>
          <a:p>
            <a:endParaRPr lang="zh-CN" altLang="en-US" dirty="0"/>
          </a:p>
        </p:txBody>
      </p:sp>
      <p:sp>
        <p:nvSpPr>
          <p:cNvPr id="5" name="文本框 4"/>
          <p:cNvSpPr txBox="1"/>
          <p:nvPr/>
        </p:nvSpPr>
        <p:spPr>
          <a:xfrm>
            <a:off x="112395" y="26035"/>
            <a:ext cx="4725670" cy="583565"/>
          </a:xfrm>
          <a:prstGeom prst="rect">
            <a:avLst/>
          </a:prstGeom>
          <a:noFill/>
        </p:spPr>
        <p:txBody>
          <a:bodyPr wrap="square" rtlCol="0">
            <a:spAutoFit/>
          </a:bodyPr>
          <a:p>
            <a:r>
              <a:rPr lang="zh-CN" altLang="zh-CN" sz="3200">
                <a:solidFill>
                  <a:schemeClr val="bg1"/>
                </a:solidFill>
                <a:latin typeface="微软雅黑" panose="020B0503020204020204" charset="-122"/>
                <a:ea typeface="微软雅黑" panose="020B0503020204020204" charset="-122"/>
              </a:rPr>
              <a:t>怎样保存数据</a:t>
            </a:r>
            <a:endParaRPr lang="zh-CN" altLang="zh-CN" sz="3200">
              <a:solidFill>
                <a:schemeClr val="bg1"/>
              </a:solidFill>
              <a:latin typeface="微软雅黑" panose="020B0503020204020204" charset="-122"/>
              <a:ea typeface="微软雅黑" panose="020B0503020204020204" charset="-122"/>
            </a:endParaRPr>
          </a:p>
        </p:txBody>
      </p:sp>
      <p:sp>
        <p:nvSpPr>
          <p:cNvPr id="6" name="文本框 5"/>
          <p:cNvSpPr txBox="1"/>
          <p:nvPr/>
        </p:nvSpPr>
        <p:spPr>
          <a:xfrm>
            <a:off x="112395" y="840740"/>
            <a:ext cx="9371965" cy="6391275"/>
          </a:xfrm>
          <a:prstGeom prst="rect">
            <a:avLst/>
          </a:prstGeom>
          <a:noFill/>
        </p:spPr>
        <p:txBody>
          <a:bodyPr wrap="square" rtlCol="0">
            <a:spAutoFit/>
          </a:bodyPr>
          <a:p>
            <a:r>
              <a:rPr lang="zh-CN" altLang="en-US" sz="2800">
                <a:latin typeface="微软雅黑" panose="020B0503020204020204" charset="-122"/>
                <a:ea typeface="微软雅黑" panose="020B0503020204020204" charset="-122"/>
              </a:rPr>
              <a:t>保存数据的方式</a:t>
            </a:r>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pPr>
              <a:lnSpc>
                <a:spcPct val="80000"/>
              </a:lnSpc>
            </a:pPr>
            <a:r>
              <a:rPr lang="en-US" altLang="zh-CN" sz="2800">
                <a:latin typeface="微软雅黑" panose="020B0503020204020204" charset="-122"/>
                <a:ea typeface="微软雅黑" panose="020B0503020204020204" charset="-122"/>
              </a:rPr>
              <a:t>1.</a:t>
            </a:r>
            <a:r>
              <a:rPr lang="zh-CN" altLang="en-US" sz="2800">
                <a:latin typeface="微软雅黑" panose="020B0503020204020204" charset="-122"/>
                <a:ea typeface="微软雅黑" panose="020B0503020204020204" charset="-122"/>
              </a:rPr>
              <a:t>文本</a:t>
            </a:r>
            <a:endParaRPr lang="zh-CN" altLang="en-US" sz="2800">
              <a:latin typeface="微软雅黑" panose="020B0503020204020204" charset="-122"/>
              <a:ea typeface="微软雅黑" panose="020B0503020204020204" charset="-122"/>
            </a:endParaRPr>
          </a:p>
          <a:p>
            <a:pPr>
              <a:lnSpc>
                <a:spcPct val="80000"/>
              </a:lnSpc>
            </a:pPr>
            <a:endParaRPr lang="zh-CN" altLang="en-US" sz="2800">
              <a:latin typeface="微软雅黑" panose="020B0503020204020204" charset="-122"/>
              <a:ea typeface="微软雅黑" panose="020B0503020204020204" charset="-122"/>
            </a:endParaRPr>
          </a:p>
          <a:p>
            <a:pPr>
              <a:lnSpc>
                <a:spcPct val="80000"/>
              </a:lnSpc>
            </a:pPr>
            <a:r>
              <a:rPr lang="zh-CN" altLang="en-US" sz="2000">
                <a:latin typeface="微软雅黑" panose="020B0503020204020204" charset="-122"/>
                <a:ea typeface="微软雅黑" panose="020B0503020204020204" charset="-122"/>
              </a:rPr>
              <a:t>纯文本、</a:t>
            </a:r>
            <a:r>
              <a:rPr lang="en-US" altLang="zh-CN" sz="2000">
                <a:latin typeface="微软雅黑" panose="020B0503020204020204" charset="-122"/>
                <a:ea typeface="微软雅黑" panose="020B0503020204020204" charset="-122"/>
              </a:rPr>
              <a:t>Json</a:t>
            </a:r>
            <a:r>
              <a:rPr lang="zh-CN" altLang="en-US" sz="2000">
                <a:latin typeface="微软雅黑" panose="020B0503020204020204" charset="-122"/>
                <a:ea typeface="微软雅黑" panose="020B0503020204020204" charset="-122"/>
              </a:rPr>
              <a:t>、</a:t>
            </a:r>
            <a:r>
              <a:rPr lang="en-US" altLang="zh-CN" sz="2000">
                <a:latin typeface="微软雅黑" panose="020B0503020204020204" charset="-122"/>
                <a:ea typeface="微软雅黑" panose="020B0503020204020204" charset="-122"/>
              </a:rPr>
              <a:t>Xml</a:t>
            </a:r>
            <a:r>
              <a:rPr lang="zh-CN" altLang="en-US" sz="2000">
                <a:latin typeface="微软雅黑" panose="020B0503020204020204" charset="-122"/>
                <a:ea typeface="微软雅黑" panose="020B0503020204020204" charset="-122"/>
              </a:rPr>
              <a:t>等。</a:t>
            </a:r>
            <a:endParaRPr lang="zh-CN" altLang="en-US" sz="2000">
              <a:latin typeface="微软雅黑" panose="020B0503020204020204" charset="-122"/>
              <a:ea typeface="微软雅黑" panose="020B0503020204020204" charset="-122"/>
            </a:endParaRPr>
          </a:p>
          <a:p>
            <a:pPr>
              <a:lnSpc>
                <a:spcPct val="80000"/>
              </a:lnSpc>
            </a:pPr>
            <a:endParaRPr lang="zh-CN" altLang="en-US" sz="2000">
              <a:latin typeface="微软雅黑" panose="020B0503020204020204" charset="-122"/>
              <a:ea typeface="微软雅黑" panose="020B0503020204020204" charset="-122"/>
            </a:endParaRPr>
          </a:p>
          <a:p>
            <a:pPr>
              <a:lnSpc>
                <a:spcPct val="80000"/>
              </a:lnSpc>
            </a:pPr>
            <a:r>
              <a:rPr lang="en-US" altLang="zh-CN" sz="2800">
                <a:latin typeface="微软雅黑" panose="020B0503020204020204" charset="-122"/>
                <a:ea typeface="微软雅黑" panose="020B0503020204020204" charset="-122"/>
              </a:rPr>
              <a:t>2.</a:t>
            </a:r>
            <a:r>
              <a:rPr lang="zh-CN" altLang="en-US" sz="2800">
                <a:latin typeface="微软雅黑" panose="020B0503020204020204" charset="-122"/>
                <a:ea typeface="微软雅黑" panose="020B0503020204020204" charset="-122"/>
              </a:rPr>
              <a:t>关系型数据库</a:t>
            </a:r>
            <a:endParaRPr lang="zh-CN" altLang="en-US" sz="2800">
              <a:latin typeface="微软雅黑" panose="020B0503020204020204" charset="-122"/>
              <a:ea typeface="微软雅黑" panose="020B0503020204020204" charset="-122"/>
            </a:endParaRPr>
          </a:p>
          <a:p>
            <a:pPr>
              <a:lnSpc>
                <a:spcPct val="80000"/>
              </a:lnSpc>
            </a:pPr>
            <a:endParaRPr lang="zh-CN" altLang="en-US" sz="2800">
              <a:latin typeface="微软雅黑" panose="020B0503020204020204" charset="-122"/>
              <a:ea typeface="微软雅黑" panose="020B0503020204020204" charset="-122"/>
            </a:endParaRPr>
          </a:p>
          <a:p>
            <a:pPr>
              <a:lnSpc>
                <a:spcPct val="80000"/>
              </a:lnSpc>
            </a:pPr>
            <a:r>
              <a:rPr lang="zh-CN" altLang="en-US" sz="2000">
                <a:latin typeface="微软雅黑" panose="020B0503020204020204" charset="-122"/>
                <a:ea typeface="微软雅黑" panose="020B0503020204020204" charset="-122"/>
              </a:rPr>
              <a:t>如</a:t>
            </a:r>
            <a:r>
              <a:rPr lang="en-US" altLang="zh-CN" sz="2000">
                <a:latin typeface="微软雅黑" panose="020B0503020204020204" charset="-122"/>
                <a:ea typeface="微软雅黑" panose="020B0503020204020204" charset="-122"/>
              </a:rPr>
              <a:t>MySQL</a:t>
            </a:r>
            <a:r>
              <a:rPr lang="zh-CN" altLang="en-US" sz="2000">
                <a:latin typeface="微软雅黑" panose="020B0503020204020204" charset="-122"/>
                <a:ea typeface="微软雅黑" panose="020B0503020204020204" charset="-122"/>
              </a:rPr>
              <a:t>、</a:t>
            </a:r>
            <a:r>
              <a:rPr lang="en-US" altLang="zh-CN" sz="2000">
                <a:latin typeface="微软雅黑" panose="020B0503020204020204" charset="-122"/>
                <a:ea typeface="微软雅黑" panose="020B0503020204020204" charset="-122"/>
              </a:rPr>
              <a:t>Oracle</a:t>
            </a:r>
            <a:r>
              <a:rPr lang="zh-CN" altLang="en-US" sz="2000">
                <a:latin typeface="微软雅黑" panose="020B0503020204020204" charset="-122"/>
                <a:ea typeface="微软雅黑" panose="020B0503020204020204" charset="-122"/>
              </a:rPr>
              <a:t>、</a:t>
            </a:r>
            <a:r>
              <a:rPr lang="en-US" altLang="zh-CN" sz="2000">
                <a:latin typeface="微软雅黑" panose="020B0503020204020204" charset="-122"/>
                <a:ea typeface="微软雅黑" panose="020B0503020204020204" charset="-122"/>
              </a:rPr>
              <a:t>SQL Server</a:t>
            </a:r>
            <a:r>
              <a:rPr lang="zh-CN" altLang="en-US" sz="2000">
                <a:latin typeface="微软雅黑" panose="020B0503020204020204" charset="-122"/>
                <a:ea typeface="微软雅黑" panose="020B0503020204020204" charset="-122"/>
              </a:rPr>
              <a:t>等具有结构化表结构形式存储。</a:t>
            </a:r>
            <a:endParaRPr lang="zh-CN" altLang="en-US" sz="2000">
              <a:latin typeface="微软雅黑" panose="020B0503020204020204" charset="-122"/>
              <a:ea typeface="微软雅黑" panose="020B0503020204020204" charset="-122"/>
            </a:endParaRPr>
          </a:p>
          <a:p>
            <a:pPr>
              <a:lnSpc>
                <a:spcPct val="80000"/>
              </a:lnSpc>
            </a:pPr>
            <a:endParaRPr lang="zh-CN" altLang="en-US" sz="2000">
              <a:latin typeface="微软雅黑" panose="020B0503020204020204" charset="-122"/>
              <a:ea typeface="微软雅黑" panose="020B0503020204020204" charset="-122"/>
            </a:endParaRPr>
          </a:p>
          <a:p>
            <a:pPr>
              <a:lnSpc>
                <a:spcPct val="80000"/>
              </a:lnSpc>
            </a:pPr>
            <a:r>
              <a:rPr lang="en-US" altLang="zh-CN" sz="2800">
                <a:latin typeface="微软雅黑" panose="020B0503020204020204" charset="-122"/>
                <a:ea typeface="微软雅黑" panose="020B0503020204020204" charset="-122"/>
              </a:rPr>
              <a:t>3.</a:t>
            </a:r>
            <a:r>
              <a:rPr lang="zh-CN" altLang="en-US" sz="2800">
                <a:latin typeface="微软雅黑" panose="020B0503020204020204" charset="-122"/>
                <a:ea typeface="微软雅黑" panose="020B0503020204020204" charset="-122"/>
              </a:rPr>
              <a:t>非关系型数据库</a:t>
            </a:r>
            <a:endParaRPr lang="zh-CN" altLang="en-US" sz="2800">
              <a:latin typeface="微软雅黑" panose="020B0503020204020204" charset="-122"/>
              <a:ea typeface="微软雅黑" panose="020B0503020204020204" charset="-122"/>
            </a:endParaRPr>
          </a:p>
          <a:p>
            <a:pPr>
              <a:lnSpc>
                <a:spcPct val="80000"/>
              </a:lnSpc>
            </a:pPr>
            <a:endParaRPr lang="zh-CN" altLang="en-US" sz="2800">
              <a:latin typeface="微软雅黑" panose="020B0503020204020204" charset="-122"/>
              <a:ea typeface="微软雅黑" panose="020B0503020204020204" charset="-122"/>
            </a:endParaRPr>
          </a:p>
          <a:p>
            <a:pPr>
              <a:lnSpc>
                <a:spcPct val="80000"/>
              </a:lnSpc>
            </a:pPr>
            <a:r>
              <a:rPr lang="zh-CN" altLang="en-US" sz="2000">
                <a:latin typeface="微软雅黑" panose="020B0503020204020204" charset="-122"/>
                <a:ea typeface="微软雅黑" panose="020B0503020204020204" charset="-122"/>
              </a:rPr>
              <a:t>如</a:t>
            </a:r>
            <a:r>
              <a:rPr lang="en-US" altLang="zh-CN" sz="2000">
                <a:latin typeface="微软雅黑" panose="020B0503020204020204" charset="-122"/>
                <a:ea typeface="微软雅黑" panose="020B0503020204020204" charset="-122"/>
              </a:rPr>
              <a:t>MongoDB</a:t>
            </a:r>
            <a:r>
              <a:rPr lang="zh-CN" altLang="en-US" sz="2000">
                <a:latin typeface="微软雅黑" panose="020B0503020204020204" charset="-122"/>
                <a:ea typeface="微软雅黑" panose="020B0503020204020204" charset="-122"/>
              </a:rPr>
              <a:t>、</a:t>
            </a:r>
            <a:r>
              <a:rPr lang="en-US" altLang="zh-CN" sz="2000">
                <a:latin typeface="微软雅黑" panose="020B0503020204020204" charset="-122"/>
                <a:ea typeface="微软雅黑" panose="020B0503020204020204" charset="-122"/>
              </a:rPr>
              <a:t>Redis</a:t>
            </a:r>
            <a:r>
              <a:rPr lang="zh-CN" altLang="en-US" sz="2000">
                <a:latin typeface="微软雅黑" panose="020B0503020204020204" charset="-122"/>
                <a:ea typeface="微软雅黑" panose="020B0503020204020204" charset="-122"/>
              </a:rPr>
              <a:t>等</a:t>
            </a:r>
            <a:r>
              <a:rPr lang="en-US" altLang="zh-CN" sz="2000">
                <a:latin typeface="微软雅黑" panose="020B0503020204020204" charset="-122"/>
                <a:ea typeface="微软雅黑" panose="020B0503020204020204" charset="-122"/>
              </a:rPr>
              <a:t>Key-Value</a:t>
            </a:r>
            <a:r>
              <a:rPr lang="zh-CN" altLang="en-US" sz="2000">
                <a:latin typeface="微软雅黑" panose="020B0503020204020204" charset="-122"/>
                <a:ea typeface="微软雅黑" panose="020B0503020204020204" charset="-122"/>
              </a:rPr>
              <a:t>形式存储。</a:t>
            </a:r>
            <a:endParaRPr lang="zh-CN" altLang="en-US" sz="2000">
              <a:latin typeface="微软雅黑" panose="020B0503020204020204" charset="-122"/>
              <a:ea typeface="微软雅黑" panose="020B0503020204020204" charset="-122"/>
            </a:endParaRPr>
          </a:p>
          <a:p>
            <a:pPr>
              <a:lnSpc>
                <a:spcPct val="80000"/>
              </a:lnSpc>
            </a:pPr>
            <a:endParaRPr lang="zh-CN" altLang="en-US" sz="2800">
              <a:latin typeface="微软雅黑" panose="020B0503020204020204" charset="-122"/>
              <a:ea typeface="微软雅黑" panose="020B0503020204020204" charset="-122"/>
            </a:endParaRPr>
          </a:p>
          <a:p>
            <a:pPr>
              <a:lnSpc>
                <a:spcPct val="80000"/>
              </a:lnSpc>
            </a:pPr>
            <a:r>
              <a:rPr lang="en-US" altLang="zh-CN" sz="2800">
                <a:latin typeface="微软雅黑" panose="020B0503020204020204" charset="-122"/>
                <a:ea typeface="微软雅黑" panose="020B0503020204020204" charset="-122"/>
              </a:rPr>
              <a:t>4.</a:t>
            </a:r>
            <a:r>
              <a:rPr lang="zh-CN" altLang="en-US" sz="2800">
                <a:latin typeface="微软雅黑" panose="020B0503020204020204" charset="-122"/>
                <a:ea typeface="微软雅黑" panose="020B0503020204020204" charset="-122"/>
              </a:rPr>
              <a:t>二进制文件</a:t>
            </a:r>
            <a:endParaRPr lang="zh-CN" altLang="en-US" sz="2800">
              <a:latin typeface="微软雅黑" panose="020B0503020204020204" charset="-122"/>
              <a:ea typeface="微软雅黑" panose="020B0503020204020204" charset="-122"/>
            </a:endParaRPr>
          </a:p>
          <a:p>
            <a:pPr>
              <a:lnSpc>
                <a:spcPct val="80000"/>
              </a:lnSpc>
            </a:pPr>
            <a:endParaRPr lang="zh-CN" altLang="en-US" sz="2800">
              <a:latin typeface="微软雅黑" panose="020B0503020204020204" charset="-122"/>
              <a:ea typeface="微软雅黑" panose="020B0503020204020204" charset="-122"/>
            </a:endParaRPr>
          </a:p>
          <a:p>
            <a:pPr>
              <a:lnSpc>
                <a:spcPct val="80000"/>
              </a:lnSpc>
            </a:pPr>
            <a:r>
              <a:rPr lang="zh-CN" altLang="en-US" sz="2000">
                <a:latin typeface="微软雅黑" panose="020B0503020204020204" charset="-122"/>
                <a:ea typeface="微软雅黑" panose="020B0503020204020204" charset="-122"/>
              </a:rPr>
              <a:t>如图片、视频、音频等等直接保存成特定格式即可。</a:t>
            </a:r>
            <a:endParaRPr lang="zh-CN" altLang="en-US" sz="2000">
              <a:latin typeface="微软雅黑" panose="020B0503020204020204" charset="-122"/>
              <a:ea typeface="微软雅黑" panose="020B0503020204020204" charset="-122"/>
            </a:endParaRPr>
          </a:p>
          <a:p>
            <a:endParaRPr lang="zh-CN" altLang="zh-CN" sz="2800">
              <a:latin typeface="微软雅黑" panose="020B0503020204020204" charset="-122"/>
              <a:ea typeface="微软雅黑" panose="020B0503020204020204" charset="-122"/>
            </a:endParaRPr>
          </a:p>
          <a:p>
            <a:endParaRPr lang="zh-CN" altLang="zh-CN" sz="2800">
              <a:latin typeface="微软雅黑" panose="020B0503020204020204" charset="-122"/>
              <a:ea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0" y="0"/>
            <a:ext cx="12192000" cy="660111"/>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charset="-122"/>
                <a:ea typeface="微软雅黑" panose="020B0503020204020204" charset="-122"/>
                <a:cs typeface="+mj-cs"/>
              </a:defRPr>
            </a:lvl1pPr>
          </a:lstStyle>
          <a:p>
            <a:endParaRPr lang="zh-CN" altLang="en-US" dirty="0"/>
          </a:p>
        </p:txBody>
      </p:sp>
      <p:sp>
        <p:nvSpPr>
          <p:cNvPr id="5" name="文本框 4"/>
          <p:cNvSpPr txBox="1"/>
          <p:nvPr/>
        </p:nvSpPr>
        <p:spPr>
          <a:xfrm>
            <a:off x="112395" y="26035"/>
            <a:ext cx="4725670" cy="583565"/>
          </a:xfrm>
          <a:prstGeom prst="rect">
            <a:avLst/>
          </a:prstGeom>
          <a:noFill/>
        </p:spPr>
        <p:txBody>
          <a:bodyPr wrap="square" rtlCol="0">
            <a:spAutoFit/>
          </a:bodyPr>
          <a:p>
            <a:r>
              <a:rPr lang="zh-CN" altLang="zh-CN" sz="3200">
                <a:solidFill>
                  <a:schemeClr val="bg1"/>
                </a:solidFill>
                <a:latin typeface="微软雅黑" panose="020B0503020204020204" charset="-122"/>
                <a:ea typeface="微软雅黑" panose="020B0503020204020204" charset="-122"/>
              </a:rPr>
              <a:t>网络爬虫功能</a:t>
            </a:r>
            <a:endParaRPr lang="zh-CN" altLang="zh-CN" sz="320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191770" y="827405"/>
            <a:ext cx="9371965" cy="4399915"/>
          </a:xfrm>
          <a:prstGeom prst="rect">
            <a:avLst/>
          </a:prstGeom>
          <a:noFill/>
        </p:spPr>
        <p:txBody>
          <a:bodyPr wrap="square" rtlCol="0">
            <a:spAutoFit/>
          </a:bodyPr>
          <a:p>
            <a:r>
              <a:rPr lang="zh-CN" altLang="zh-CN" sz="2800">
                <a:latin typeface="微软雅黑" panose="020B0503020204020204" charset="-122"/>
                <a:ea typeface="微软雅黑" panose="020B0503020204020204" charset="-122"/>
              </a:rPr>
              <a:t>通用网络爬虫可以应用在搜索引擎中</a:t>
            </a:r>
            <a:endParaRPr lang="zh-CN" altLang="zh-CN" sz="2800">
              <a:latin typeface="微软雅黑" panose="020B0503020204020204" charset="-122"/>
              <a:ea typeface="微软雅黑" panose="020B0503020204020204" charset="-122"/>
            </a:endParaRPr>
          </a:p>
          <a:p>
            <a:endParaRPr lang="zh-CN" altLang="zh-CN" sz="2800">
              <a:latin typeface="微软雅黑" panose="020B0503020204020204" charset="-122"/>
              <a:ea typeface="微软雅黑" panose="020B0503020204020204" charset="-122"/>
            </a:endParaRPr>
          </a:p>
          <a:p>
            <a:r>
              <a:rPr lang="zh-CN" altLang="zh-CN" sz="2800">
                <a:latin typeface="微软雅黑" panose="020B0503020204020204" charset="-122"/>
                <a:ea typeface="微软雅黑" panose="020B0503020204020204" charset="-122"/>
              </a:rPr>
              <a:t>聚焦网络爬虫可以从互联网中自动采集信息并且代替我们筛选出相应的结果</a:t>
            </a:r>
            <a:endParaRPr lang="zh-CN" altLang="zh-CN" sz="2800">
              <a:latin typeface="微软雅黑" panose="020B0503020204020204" charset="-122"/>
              <a:ea typeface="微软雅黑" panose="020B0503020204020204" charset="-122"/>
            </a:endParaRPr>
          </a:p>
          <a:p>
            <a:endParaRPr lang="zh-CN" altLang="zh-CN"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网络爬虫通常用在：</a:t>
            </a:r>
            <a:endParaRPr lang="zh-CN" altLang="en-US" sz="2800">
              <a:latin typeface="微软雅黑" panose="020B0503020204020204" charset="-122"/>
              <a:ea typeface="微软雅黑" panose="020B0503020204020204" charset="-122"/>
            </a:endParaRPr>
          </a:p>
          <a:p>
            <a:r>
              <a:rPr lang="en-US" altLang="zh-CN" sz="2800">
                <a:latin typeface="微软雅黑" panose="020B0503020204020204" charset="-122"/>
                <a:ea typeface="微软雅黑" panose="020B0503020204020204" charset="-122"/>
              </a:rPr>
              <a:t>1.</a:t>
            </a:r>
            <a:r>
              <a:rPr lang="zh-CN" altLang="en-US" sz="2800">
                <a:latin typeface="微软雅黑" panose="020B0503020204020204" charset="-122"/>
                <a:ea typeface="微软雅黑" panose="020B0503020204020204" charset="-122"/>
              </a:rPr>
              <a:t>搜索引擎</a:t>
            </a:r>
            <a:endParaRPr lang="zh-CN" altLang="en-US" sz="2800">
              <a:latin typeface="微软雅黑" panose="020B0503020204020204" charset="-122"/>
              <a:ea typeface="微软雅黑" panose="020B0503020204020204" charset="-122"/>
            </a:endParaRPr>
          </a:p>
          <a:p>
            <a:r>
              <a:rPr lang="en-US" altLang="zh-CN" sz="2800">
                <a:latin typeface="微软雅黑" panose="020B0503020204020204" charset="-122"/>
                <a:ea typeface="微软雅黑" panose="020B0503020204020204" charset="-122"/>
              </a:rPr>
              <a:t>2.</a:t>
            </a:r>
            <a:r>
              <a:rPr lang="zh-CN" altLang="en-US" sz="2800">
                <a:latin typeface="微软雅黑" panose="020B0503020204020204" charset="-122"/>
                <a:ea typeface="微软雅黑" panose="020B0503020204020204" charset="-122"/>
              </a:rPr>
              <a:t>采集商品、金融数据</a:t>
            </a:r>
            <a:endParaRPr lang="zh-CN" altLang="en-US" sz="2800">
              <a:latin typeface="微软雅黑" panose="020B0503020204020204" charset="-122"/>
              <a:ea typeface="微软雅黑" panose="020B0503020204020204" charset="-122"/>
            </a:endParaRPr>
          </a:p>
          <a:p>
            <a:r>
              <a:rPr lang="en-US" altLang="zh-CN" sz="2800">
                <a:latin typeface="微软雅黑" panose="020B0503020204020204" charset="-122"/>
                <a:ea typeface="微软雅黑" panose="020B0503020204020204" charset="-122"/>
              </a:rPr>
              <a:t>3.</a:t>
            </a:r>
            <a:r>
              <a:rPr lang="zh-CN" altLang="en-US" sz="2800">
                <a:latin typeface="微软雅黑" panose="020B0503020204020204" charset="-122"/>
                <a:ea typeface="微软雅黑" panose="020B0503020204020204" charset="-122"/>
              </a:rPr>
              <a:t>采集竞争对手客户数据</a:t>
            </a:r>
            <a:endParaRPr lang="zh-CN" altLang="en-US" sz="2800">
              <a:latin typeface="微软雅黑" panose="020B0503020204020204" charset="-122"/>
              <a:ea typeface="微软雅黑" panose="020B0503020204020204" charset="-122"/>
            </a:endParaRPr>
          </a:p>
          <a:p>
            <a:r>
              <a:rPr lang="en-US" altLang="zh-CN" sz="2800">
                <a:latin typeface="微软雅黑" panose="020B0503020204020204" charset="-122"/>
                <a:ea typeface="微软雅黑" panose="020B0503020204020204" charset="-122"/>
              </a:rPr>
              <a:t>4.</a:t>
            </a:r>
            <a:r>
              <a:rPr lang="zh-CN" altLang="en-US" sz="2800">
                <a:latin typeface="微软雅黑" panose="020B0503020204020204" charset="-122"/>
                <a:ea typeface="微软雅黑" panose="020B0503020204020204" charset="-122"/>
              </a:rPr>
              <a:t>采集行业相关数据，进行数据分析</a:t>
            </a:r>
            <a:endParaRPr lang="zh-CN" altLang="en-US" sz="2800">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0" y="-12700"/>
            <a:ext cx="12192000" cy="1648460"/>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charset="-122"/>
                <a:ea typeface="微软雅黑" panose="020B0503020204020204" charset="-122"/>
                <a:cs typeface="+mj-cs"/>
              </a:defRPr>
            </a:lvl1pPr>
          </a:lstStyle>
          <a:p>
            <a:endParaRPr lang="zh-CN" altLang="en-US" dirty="0"/>
          </a:p>
        </p:txBody>
      </p:sp>
      <p:sp>
        <p:nvSpPr>
          <p:cNvPr id="6" name="文本框 5"/>
          <p:cNvSpPr txBox="1"/>
          <p:nvPr/>
        </p:nvSpPr>
        <p:spPr>
          <a:xfrm>
            <a:off x="1291590" y="2552065"/>
            <a:ext cx="9371965" cy="1753235"/>
          </a:xfrm>
          <a:prstGeom prst="rect">
            <a:avLst/>
          </a:prstGeom>
          <a:noFill/>
        </p:spPr>
        <p:txBody>
          <a:bodyPr wrap="square" rtlCol="0">
            <a:spAutoFit/>
          </a:bodyPr>
          <a:p>
            <a:pPr algn="ctr"/>
            <a:r>
              <a:rPr lang="zh-CN" altLang="zh-CN" sz="3600">
                <a:latin typeface="微软雅黑" panose="020B0503020204020204" charset="-122"/>
                <a:ea typeface="微软雅黑" panose="020B0503020204020204" charset="-122"/>
              </a:rPr>
              <a:t>实战案例</a:t>
            </a:r>
            <a:endParaRPr lang="zh-CN" altLang="zh-CN" sz="3600">
              <a:latin typeface="微软雅黑" panose="020B0503020204020204" charset="-122"/>
              <a:ea typeface="微软雅黑" panose="020B0503020204020204" charset="-122"/>
            </a:endParaRPr>
          </a:p>
          <a:p>
            <a:pPr algn="ctr"/>
            <a:endParaRPr lang="zh-CN" altLang="zh-CN" sz="3600">
              <a:latin typeface="微软雅黑" panose="020B0503020204020204" charset="-122"/>
              <a:ea typeface="微软雅黑" panose="020B0503020204020204" charset="-122"/>
            </a:endParaRPr>
          </a:p>
          <a:p>
            <a:pPr algn="ctr"/>
            <a:r>
              <a:rPr lang="zh-CN" altLang="zh-CN" sz="3600">
                <a:latin typeface="微软雅黑" panose="020B0503020204020204" charset="-122"/>
                <a:ea typeface="微软雅黑" panose="020B0503020204020204" charset="-122"/>
              </a:rPr>
              <a:t> 爬取豆瓣出版社信息</a:t>
            </a:r>
            <a:endParaRPr lang="en-US" altLang="zh-CN" sz="3600">
              <a:latin typeface="微软雅黑" panose="020B0503020204020204" charset="-122"/>
              <a:ea typeface="微软雅黑" panose="020B0503020204020204" charset="-122"/>
            </a:endParaRPr>
          </a:p>
        </p:txBody>
      </p:sp>
      <p:sp>
        <p:nvSpPr>
          <p:cNvPr id="2" name="Title 1"/>
          <p:cNvSpPr>
            <a:spLocks noGrp="1"/>
          </p:cNvSpPr>
          <p:nvPr/>
        </p:nvSpPr>
        <p:spPr>
          <a:xfrm>
            <a:off x="0" y="4946015"/>
            <a:ext cx="12192000" cy="1924050"/>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charset="-122"/>
                <a:ea typeface="微软雅黑" panose="020B0503020204020204" charset="-122"/>
                <a:cs typeface="+mj-cs"/>
              </a:defRPr>
            </a:lvl1pPr>
          </a:lstStyle>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0" y="0"/>
            <a:ext cx="12192000" cy="660111"/>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charset="-122"/>
                <a:ea typeface="微软雅黑" panose="020B0503020204020204" charset="-122"/>
                <a:cs typeface="+mj-cs"/>
              </a:defRPr>
            </a:lvl1pPr>
          </a:lstStyle>
          <a:p>
            <a:endParaRPr lang="zh-CN" altLang="en-US" dirty="0"/>
          </a:p>
        </p:txBody>
      </p:sp>
      <p:sp>
        <p:nvSpPr>
          <p:cNvPr id="5" name="文本框 4"/>
          <p:cNvSpPr txBox="1"/>
          <p:nvPr/>
        </p:nvSpPr>
        <p:spPr>
          <a:xfrm>
            <a:off x="112395" y="26035"/>
            <a:ext cx="4725670" cy="583565"/>
          </a:xfrm>
          <a:prstGeom prst="rect">
            <a:avLst/>
          </a:prstGeom>
          <a:noFill/>
        </p:spPr>
        <p:txBody>
          <a:bodyPr wrap="square" rtlCol="0">
            <a:spAutoFit/>
          </a:bodyPr>
          <a:p>
            <a:r>
              <a:rPr lang="zh-CN" altLang="zh-CN" sz="3200">
                <a:solidFill>
                  <a:schemeClr val="bg1"/>
                </a:solidFill>
                <a:latin typeface="微软雅黑" panose="020B0503020204020204" charset="-122"/>
                <a:ea typeface="微软雅黑" panose="020B0503020204020204" charset="-122"/>
              </a:rPr>
              <a:t>定位新闻信息</a:t>
            </a:r>
            <a:endParaRPr lang="zh-CN" altLang="zh-CN" sz="3200">
              <a:solidFill>
                <a:schemeClr val="bg1"/>
              </a:solidFill>
              <a:latin typeface="微软雅黑" panose="020B0503020204020204" charset="-122"/>
              <a:ea typeface="微软雅黑" panose="020B0503020204020204" charset="-122"/>
            </a:endParaRPr>
          </a:p>
        </p:txBody>
      </p:sp>
      <p:sp>
        <p:nvSpPr>
          <p:cNvPr id="6" name="文本框 5"/>
          <p:cNvSpPr txBox="1"/>
          <p:nvPr/>
        </p:nvSpPr>
        <p:spPr>
          <a:xfrm>
            <a:off x="191770" y="840740"/>
            <a:ext cx="9371965" cy="1383665"/>
          </a:xfrm>
          <a:prstGeom prst="rect">
            <a:avLst/>
          </a:prstGeom>
          <a:noFill/>
        </p:spPr>
        <p:txBody>
          <a:bodyPr wrap="square" rtlCol="0">
            <a:spAutoFit/>
          </a:bodyPr>
          <a:p>
            <a:endParaRPr lang="zh-CN" altLang="zh-CN" sz="2800">
              <a:latin typeface="微软雅黑" panose="020B0503020204020204" charset="-122"/>
              <a:ea typeface="微软雅黑" panose="020B0503020204020204" charset="-122"/>
            </a:endParaRPr>
          </a:p>
          <a:p>
            <a:endParaRPr lang="zh-CN" altLang="zh-CN" sz="2800">
              <a:latin typeface="微软雅黑" panose="020B0503020204020204" charset="-122"/>
              <a:ea typeface="微软雅黑" panose="020B0503020204020204" charset="-122"/>
            </a:endParaRPr>
          </a:p>
          <a:p>
            <a:endParaRPr lang="zh-CN" altLang="zh-CN" sz="280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112395" y="840740"/>
            <a:ext cx="9023985" cy="57619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0" y="0"/>
            <a:ext cx="12192000" cy="660111"/>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charset="-122"/>
                <a:ea typeface="微软雅黑" panose="020B0503020204020204" charset="-122"/>
                <a:cs typeface="+mj-cs"/>
              </a:defRPr>
            </a:lvl1pPr>
          </a:lstStyle>
          <a:p>
            <a:endParaRPr lang="zh-CN" altLang="en-US" dirty="0"/>
          </a:p>
        </p:txBody>
      </p:sp>
      <p:sp>
        <p:nvSpPr>
          <p:cNvPr id="5" name="文本框 4"/>
          <p:cNvSpPr txBox="1"/>
          <p:nvPr/>
        </p:nvSpPr>
        <p:spPr>
          <a:xfrm>
            <a:off x="112395" y="26035"/>
            <a:ext cx="4725670" cy="583565"/>
          </a:xfrm>
          <a:prstGeom prst="rect">
            <a:avLst/>
          </a:prstGeom>
          <a:noFill/>
        </p:spPr>
        <p:txBody>
          <a:bodyPr wrap="square" rtlCol="0">
            <a:spAutoFit/>
          </a:bodyPr>
          <a:p>
            <a:r>
              <a:rPr lang="zh-CN" altLang="zh-CN" sz="3200">
                <a:solidFill>
                  <a:schemeClr val="bg1"/>
                </a:solidFill>
                <a:latin typeface="微软雅黑" panose="020B0503020204020204" charset="-122"/>
                <a:ea typeface="微软雅黑" panose="020B0503020204020204" charset="-122"/>
              </a:rPr>
              <a:t>定位新闻信息</a:t>
            </a:r>
            <a:endParaRPr lang="zh-CN" altLang="zh-CN" sz="3200">
              <a:solidFill>
                <a:schemeClr val="bg1"/>
              </a:solidFill>
              <a:latin typeface="微软雅黑" panose="020B0503020204020204" charset="-122"/>
              <a:ea typeface="微软雅黑" panose="020B0503020204020204" charset="-122"/>
            </a:endParaRPr>
          </a:p>
        </p:txBody>
      </p:sp>
      <p:sp>
        <p:nvSpPr>
          <p:cNvPr id="6" name="文本框 5"/>
          <p:cNvSpPr txBox="1"/>
          <p:nvPr/>
        </p:nvSpPr>
        <p:spPr>
          <a:xfrm>
            <a:off x="191770" y="840740"/>
            <a:ext cx="9371965" cy="1383665"/>
          </a:xfrm>
          <a:prstGeom prst="rect">
            <a:avLst/>
          </a:prstGeom>
          <a:noFill/>
        </p:spPr>
        <p:txBody>
          <a:bodyPr wrap="square" rtlCol="0">
            <a:spAutoFit/>
          </a:bodyPr>
          <a:p>
            <a:endParaRPr lang="zh-CN" altLang="zh-CN" sz="2800">
              <a:latin typeface="微软雅黑" panose="020B0503020204020204" charset="-122"/>
              <a:ea typeface="微软雅黑" panose="020B0503020204020204" charset="-122"/>
            </a:endParaRPr>
          </a:p>
          <a:p>
            <a:endParaRPr lang="zh-CN" altLang="zh-CN" sz="2800">
              <a:latin typeface="微软雅黑" panose="020B0503020204020204" charset="-122"/>
              <a:ea typeface="微软雅黑" panose="020B0503020204020204" charset="-122"/>
            </a:endParaRPr>
          </a:p>
          <a:p>
            <a:endParaRPr lang="zh-CN" altLang="zh-CN" sz="2800">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360045" y="1108710"/>
            <a:ext cx="11170920" cy="12414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0" y="0"/>
            <a:ext cx="12192000" cy="660111"/>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charset="-122"/>
                <a:ea typeface="微软雅黑" panose="020B0503020204020204" charset="-122"/>
                <a:cs typeface="+mj-cs"/>
              </a:defRPr>
            </a:lvl1pPr>
          </a:lstStyle>
          <a:p>
            <a:endParaRPr lang="zh-CN" altLang="en-US" dirty="0"/>
          </a:p>
        </p:txBody>
      </p:sp>
      <p:sp>
        <p:nvSpPr>
          <p:cNvPr id="5" name="文本框 4"/>
          <p:cNvSpPr txBox="1"/>
          <p:nvPr/>
        </p:nvSpPr>
        <p:spPr>
          <a:xfrm>
            <a:off x="112395" y="26035"/>
            <a:ext cx="4725670" cy="1076325"/>
          </a:xfrm>
          <a:prstGeom prst="rect">
            <a:avLst/>
          </a:prstGeom>
          <a:noFill/>
        </p:spPr>
        <p:txBody>
          <a:bodyPr wrap="square" rtlCol="0">
            <a:spAutoFit/>
          </a:bodyPr>
          <a:p>
            <a:r>
              <a:rPr lang="zh-CN" altLang="zh-CN" sz="3200">
                <a:solidFill>
                  <a:schemeClr val="bg1"/>
                </a:solidFill>
                <a:latin typeface="微软雅黑" panose="020B0503020204020204" charset="-122"/>
                <a:ea typeface="微软雅黑" panose="020B0503020204020204" charset="-122"/>
              </a:rPr>
              <a:t>谢谢观赏</a:t>
            </a:r>
            <a:endParaRPr lang="zh-CN" altLang="zh-CN" sz="3200">
              <a:solidFill>
                <a:schemeClr val="bg1"/>
              </a:solidFill>
              <a:latin typeface="微软雅黑" panose="020B0503020204020204" charset="-122"/>
              <a:ea typeface="微软雅黑" panose="020B0503020204020204" charset="-122"/>
            </a:endParaRPr>
          </a:p>
          <a:p>
            <a:endParaRPr lang="zh-CN" altLang="zh-CN" sz="3200">
              <a:solidFill>
                <a:schemeClr val="bg1"/>
              </a:solidFill>
              <a:latin typeface="微软雅黑" panose="020B0503020204020204" charset="-122"/>
              <a:ea typeface="微软雅黑" panose="020B0503020204020204" charset="-122"/>
            </a:endParaRPr>
          </a:p>
        </p:txBody>
      </p:sp>
      <p:sp>
        <p:nvSpPr>
          <p:cNvPr id="6" name="文本框 5"/>
          <p:cNvSpPr txBox="1"/>
          <p:nvPr/>
        </p:nvSpPr>
        <p:spPr>
          <a:xfrm>
            <a:off x="191770" y="840740"/>
            <a:ext cx="9371965" cy="1383665"/>
          </a:xfrm>
          <a:prstGeom prst="rect">
            <a:avLst/>
          </a:prstGeom>
          <a:noFill/>
        </p:spPr>
        <p:txBody>
          <a:bodyPr wrap="square" rtlCol="0">
            <a:spAutoFit/>
          </a:bodyPr>
          <a:p>
            <a:endParaRPr lang="zh-CN" altLang="zh-CN" sz="2800">
              <a:latin typeface="微软雅黑" panose="020B0503020204020204" charset="-122"/>
              <a:ea typeface="微软雅黑" panose="020B0503020204020204" charset="-122"/>
            </a:endParaRPr>
          </a:p>
          <a:p>
            <a:endParaRPr lang="zh-CN" altLang="zh-CN" sz="2800">
              <a:latin typeface="微软雅黑" panose="020B0503020204020204" charset="-122"/>
              <a:ea typeface="微软雅黑" panose="020B0503020204020204" charset="-122"/>
            </a:endParaRPr>
          </a:p>
          <a:p>
            <a:endParaRPr lang="zh-CN" altLang="zh-CN" sz="2800">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0" y="0"/>
            <a:ext cx="12192000" cy="660111"/>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charset="-122"/>
                <a:ea typeface="微软雅黑" panose="020B0503020204020204" charset="-122"/>
                <a:cs typeface="+mj-cs"/>
              </a:defRPr>
            </a:lvl1pPr>
          </a:lstStyle>
          <a:p>
            <a:endParaRPr lang="zh-CN" altLang="en-US" dirty="0"/>
          </a:p>
        </p:txBody>
      </p:sp>
      <p:sp>
        <p:nvSpPr>
          <p:cNvPr id="5" name="文本框 4"/>
          <p:cNvSpPr txBox="1"/>
          <p:nvPr/>
        </p:nvSpPr>
        <p:spPr>
          <a:xfrm>
            <a:off x="112395" y="26035"/>
            <a:ext cx="4725670" cy="583565"/>
          </a:xfrm>
          <a:prstGeom prst="rect">
            <a:avLst/>
          </a:prstGeom>
          <a:noFill/>
        </p:spPr>
        <p:txBody>
          <a:bodyPr wrap="square" rtlCol="0">
            <a:spAutoFit/>
          </a:bodyPr>
          <a:p>
            <a:r>
              <a:rPr lang="zh-CN" altLang="en-US" sz="3200">
                <a:solidFill>
                  <a:schemeClr val="bg1"/>
                </a:solidFill>
                <a:latin typeface="微软雅黑" panose="020B0503020204020204" charset="-122"/>
                <a:ea typeface="微软雅黑" panose="020B0503020204020204" charset="-122"/>
              </a:rPr>
              <a:t>课程框架体系</a:t>
            </a:r>
            <a:endParaRPr lang="zh-CN" altLang="en-US" sz="3200">
              <a:solidFill>
                <a:schemeClr val="bg1"/>
              </a:solidFill>
              <a:latin typeface="微软雅黑" panose="020B0503020204020204" charset="-122"/>
              <a:ea typeface="微软雅黑" panose="020B0503020204020204" charset="-122"/>
            </a:endParaRPr>
          </a:p>
        </p:txBody>
      </p:sp>
      <p:pic>
        <p:nvPicPr>
          <p:cNvPr id="2" name="图片 1" descr="ZX)7P%B4Q2N74B9Y0AB211O"/>
          <p:cNvPicPr>
            <a:picLocks noChangeAspect="1"/>
          </p:cNvPicPr>
          <p:nvPr/>
        </p:nvPicPr>
        <p:blipFill>
          <a:blip r:embed="rId1"/>
          <a:stretch>
            <a:fillRect/>
          </a:stretch>
        </p:blipFill>
        <p:spPr>
          <a:xfrm>
            <a:off x="1221105" y="660400"/>
            <a:ext cx="9749790" cy="61677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0" y="0"/>
            <a:ext cx="12192000" cy="1648460"/>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charset="-122"/>
                <a:ea typeface="微软雅黑" panose="020B0503020204020204" charset="-122"/>
                <a:cs typeface="+mj-cs"/>
              </a:defRPr>
            </a:lvl1pPr>
          </a:lstStyle>
          <a:p>
            <a:endParaRPr lang="zh-CN" altLang="en-US" dirty="0"/>
          </a:p>
        </p:txBody>
      </p:sp>
      <p:sp>
        <p:nvSpPr>
          <p:cNvPr id="6" name="文本框 5"/>
          <p:cNvSpPr txBox="1"/>
          <p:nvPr/>
        </p:nvSpPr>
        <p:spPr>
          <a:xfrm>
            <a:off x="1291590" y="2552065"/>
            <a:ext cx="9371965" cy="1753235"/>
          </a:xfrm>
          <a:prstGeom prst="rect">
            <a:avLst/>
          </a:prstGeom>
          <a:noFill/>
        </p:spPr>
        <p:txBody>
          <a:bodyPr wrap="square" rtlCol="0">
            <a:spAutoFit/>
          </a:bodyPr>
          <a:p>
            <a:pPr algn="ctr"/>
            <a:r>
              <a:rPr lang="zh-CN" altLang="zh-CN" sz="3600">
                <a:latin typeface="微软雅黑" panose="020B0503020204020204" charset="-122"/>
                <a:ea typeface="微软雅黑" panose="020B0503020204020204" charset="-122"/>
              </a:rPr>
              <a:t>第一讲</a:t>
            </a:r>
            <a:endParaRPr lang="zh-CN" altLang="zh-CN" sz="3600">
              <a:latin typeface="微软雅黑" panose="020B0503020204020204" charset="-122"/>
              <a:ea typeface="微软雅黑" panose="020B0503020204020204" charset="-122"/>
            </a:endParaRPr>
          </a:p>
          <a:p>
            <a:pPr algn="ctr"/>
            <a:endParaRPr lang="zh-CN" altLang="zh-CN" sz="3600">
              <a:latin typeface="微软雅黑" panose="020B0503020204020204" charset="-122"/>
              <a:ea typeface="微软雅黑" panose="020B0503020204020204" charset="-122"/>
            </a:endParaRPr>
          </a:p>
          <a:p>
            <a:pPr algn="ctr"/>
            <a:r>
              <a:rPr lang="zh-CN" altLang="zh-CN" sz="3600">
                <a:latin typeface="微软雅黑" panose="020B0503020204020204" charset="-122"/>
                <a:ea typeface="微软雅黑" panose="020B0503020204020204" charset="-122"/>
              </a:rPr>
              <a:t>网络爬虫介绍</a:t>
            </a:r>
            <a:endParaRPr lang="zh-CN" altLang="zh-CN" sz="3600">
              <a:latin typeface="微软雅黑" panose="020B0503020204020204" charset="-122"/>
              <a:ea typeface="微软雅黑" panose="020B0503020204020204" charset="-122"/>
            </a:endParaRPr>
          </a:p>
        </p:txBody>
      </p:sp>
      <p:sp>
        <p:nvSpPr>
          <p:cNvPr id="2" name="Title 1"/>
          <p:cNvSpPr>
            <a:spLocks noGrp="1"/>
          </p:cNvSpPr>
          <p:nvPr/>
        </p:nvSpPr>
        <p:spPr>
          <a:xfrm>
            <a:off x="0" y="4946015"/>
            <a:ext cx="12192000" cy="1924050"/>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charset="-122"/>
                <a:ea typeface="微软雅黑" panose="020B0503020204020204" charset="-122"/>
                <a:cs typeface="+mj-cs"/>
              </a:defRPr>
            </a:lvl1pPr>
          </a:lstStyle>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0" y="0"/>
            <a:ext cx="12192000" cy="660111"/>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charset="-122"/>
                <a:ea typeface="微软雅黑" panose="020B0503020204020204" charset="-122"/>
                <a:cs typeface="+mj-cs"/>
              </a:defRPr>
            </a:lvl1pPr>
          </a:lstStyle>
          <a:p>
            <a:endParaRPr lang="zh-CN" altLang="en-US" dirty="0"/>
          </a:p>
        </p:txBody>
      </p:sp>
      <p:sp>
        <p:nvSpPr>
          <p:cNvPr id="5" name="文本框 4"/>
          <p:cNvSpPr txBox="1"/>
          <p:nvPr/>
        </p:nvSpPr>
        <p:spPr>
          <a:xfrm>
            <a:off x="112395" y="26035"/>
            <a:ext cx="4725670" cy="583565"/>
          </a:xfrm>
          <a:prstGeom prst="rect">
            <a:avLst/>
          </a:prstGeom>
          <a:noFill/>
        </p:spPr>
        <p:txBody>
          <a:bodyPr wrap="square" rtlCol="0">
            <a:spAutoFit/>
          </a:bodyPr>
          <a:p>
            <a:r>
              <a:rPr lang="zh-CN" altLang="zh-CN" sz="3200">
                <a:solidFill>
                  <a:schemeClr val="bg1"/>
                </a:solidFill>
                <a:latin typeface="微软雅黑" panose="020B0503020204020204" charset="-122"/>
                <a:ea typeface="微软雅黑" panose="020B0503020204020204" charset="-122"/>
              </a:rPr>
              <a:t>网络爬虫是什么</a:t>
            </a:r>
            <a:endParaRPr lang="zh-CN" altLang="zh-CN" sz="3200">
              <a:solidFill>
                <a:schemeClr val="bg1"/>
              </a:solidFill>
              <a:latin typeface="微软雅黑" panose="020B0503020204020204" charset="-122"/>
              <a:ea typeface="微软雅黑" panose="020B0503020204020204" charset="-122"/>
            </a:endParaRPr>
          </a:p>
        </p:txBody>
      </p:sp>
      <p:sp>
        <p:nvSpPr>
          <p:cNvPr id="6" name="文本框 5"/>
          <p:cNvSpPr txBox="1"/>
          <p:nvPr/>
        </p:nvSpPr>
        <p:spPr>
          <a:xfrm>
            <a:off x="191770" y="827405"/>
            <a:ext cx="9371965" cy="1383665"/>
          </a:xfrm>
          <a:prstGeom prst="rect">
            <a:avLst/>
          </a:prstGeom>
          <a:noFill/>
        </p:spPr>
        <p:txBody>
          <a:bodyPr wrap="square" rtlCol="0">
            <a:spAutoFit/>
          </a:bodyPr>
          <a:p>
            <a:r>
              <a:rPr lang="zh-CN" altLang="zh-CN" sz="2800">
                <a:latin typeface="微软雅黑" panose="020B0503020204020204" charset="-122"/>
                <a:ea typeface="微软雅黑" panose="020B0503020204020204" charset="-122"/>
              </a:rPr>
              <a:t>网络爬虫，就是请求网站并且提取数据的自动化程序</a:t>
            </a:r>
            <a:endParaRPr lang="zh-CN" altLang="zh-CN" sz="2800">
              <a:latin typeface="微软雅黑" panose="020B0503020204020204" charset="-122"/>
              <a:ea typeface="微软雅黑" panose="020B0503020204020204" charset="-122"/>
            </a:endParaRPr>
          </a:p>
          <a:p>
            <a:endParaRPr lang="zh-CN" altLang="zh-CN" sz="2800">
              <a:latin typeface="微软雅黑" panose="020B0503020204020204" charset="-122"/>
              <a:ea typeface="微软雅黑" panose="020B0503020204020204" charset="-122"/>
            </a:endParaRPr>
          </a:p>
          <a:p>
            <a:endParaRPr lang="zh-CN" altLang="zh-CN" sz="2800">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0" y="0"/>
            <a:ext cx="12192000" cy="660111"/>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charset="-122"/>
                <a:ea typeface="微软雅黑" panose="020B0503020204020204" charset="-122"/>
                <a:cs typeface="+mj-cs"/>
              </a:defRPr>
            </a:lvl1pPr>
          </a:lstStyle>
          <a:p>
            <a:endParaRPr lang="zh-CN" altLang="en-US" dirty="0"/>
          </a:p>
        </p:txBody>
      </p:sp>
      <p:sp>
        <p:nvSpPr>
          <p:cNvPr id="5" name="文本框 4"/>
          <p:cNvSpPr txBox="1"/>
          <p:nvPr/>
        </p:nvSpPr>
        <p:spPr>
          <a:xfrm>
            <a:off x="112395" y="26035"/>
            <a:ext cx="4725670" cy="583565"/>
          </a:xfrm>
          <a:prstGeom prst="rect">
            <a:avLst/>
          </a:prstGeom>
          <a:noFill/>
        </p:spPr>
        <p:txBody>
          <a:bodyPr wrap="square" rtlCol="0">
            <a:spAutoFit/>
          </a:bodyPr>
          <a:p>
            <a:r>
              <a:rPr lang="zh-CN" altLang="zh-CN" sz="3200">
                <a:solidFill>
                  <a:schemeClr val="bg1"/>
                </a:solidFill>
                <a:latin typeface="微软雅黑" panose="020B0503020204020204" charset="-122"/>
                <a:ea typeface="微软雅黑" panose="020B0503020204020204" charset="-122"/>
              </a:rPr>
              <a:t>网络基本流程</a:t>
            </a:r>
            <a:endParaRPr lang="zh-CN" altLang="zh-CN" sz="3200">
              <a:solidFill>
                <a:schemeClr val="bg1"/>
              </a:solidFill>
              <a:latin typeface="微软雅黑" panose="020B0503020204020204" charset="-122"/>
              <a:ea typeface="微软雅黑" panose="020B0503020204020204" charset="-122"/>
            </a:endParaRPr>
          </a:p>
        </p:txBody>
      </p:sp>
      <p:sp>
        <p:nvSpPr>
          <p:cNvPr id="6" name="文本框 5"/>
          <p:cNvSpPr txBox="1"/>
          <p:nvPr/>
        </p:nvSpPr>
        <p:spPr>
          <a:xfrm>
            <a:off x="191770" y="827405"/>
            <a:ext cx="9371965" cy="5446395"/>
          </a:xfrm>
          <a:prstGeom prst="rect">
            <a:avLst/>
          </a:prstGeom>
          <a:noFill/>
        </p:spPr>
        <p:txBody>
          <a:bodyPr wrap="square" rtlCol="0">
            <a:spAutoFit/>
          </a:bodyPr>
          <a:p>
            <a:r>
              <a:rPr lang="en-US" altLang="zh-CN" sz="2800">
                <a:latin typeface="微软雅黑" panose="020B0503020204020204" charset="-122"/>
                <a:ea typeface="微软雅黑" panose="020B0503020204020204" charset="-122"/>
              </a:rPr>
              <a:t>1.</a:t>
            </a:r>
            <a:r>
              <a:rPr lang="zh-CN" altLang="en-US" sz="2800">
                <a:latin typeface="微软雅黑" panose="020B0503020204020204" charset="-122"/>
                <a:ea typeface="微软雅黑" panose="020B0503020204020204" charset="-122"/>
              </a:rPr>
              <a:t>发起请求：</a:t>
            </a:r>
            <a:endParaRPr lang="zh-CN" altLang="en-US" sz="28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通过</a:t>
            </a:r>
            <a:r>
              <a:rPr lang="en-US" altLang="zh-CN" sz="2000">
                <a:latin typeface="微软雅黑" panose="020B0503020204020204" charset="-122"/>
                <a:ea typeface="微软雅黑" panose="020B0503020204020204" charset="-122"/>
              </a:rPr>
              <a:t>HTTP</a:t>
            </a:r>
            <a:r>
              <a:rPr lang="zh-CN" altLang="en-US" sz="2000">
                <a:latin typeface="微软雅黑" panose="020B0503020204020204" charset="-122"/>
                <a:ea typeface="微软雅黑" panose="020B0503020204020204" charset="-122"/>
              </a:rPr>
              <a:t>库向目标站点发起请求，即发送一个</a:t>
            </a:r>
            <a:r>
              <a:rPr lang="en-US" altLang="zh-CN" sz="2000">
                <a:latin typeface="微软雅黑" panose="020B0503020204020204" charset="-122"/>
                <a:ea typeface="微软雅黑" panose="020B0503020204020204" charset="-122"/>
              </a:rPr>
              <a:t>Request</a:t>
            </a:r>
            <a:r>
              <a:rPr lang="zh-CN" altLang="en-US" sz="2000">
                <a:latin typeface="微软雅黑" panose="020B0503020204020204" charset="-122"/>
                <a:ea typeface="微软雅黑" panose="020B0503020204020204" charset="-122"/>
              </a:rPr>
              <a:t>，请求可以包含额外的</a:t>
            </a:r>
            <a:r>
              <a:rPr lang="en-US" altLang="zh-CN" sz="2000">
                <a:latin typeface="微软雅黑" panose="020B0503020204020204" charset="-122"/>
                <a:ea typeface="微软雅黑" panose="020B0503020204020204" charset="-122"/>
              </a:rPr>
              <a:t>headers</a:t>
            </a:r>
            <a:r>
              <a:rPr lang="zh-CN" altLang="en-US" sz="2000">
                <a:latin typeface="微软雅黑" panose="020B0503020204020204" charset="-122"/>
                <a:ea typeface="微软雅黑" panose="020B0503020204020204" charset="-122"/>
              </a:rPr>
              <a:t>等信息，等待服务器响应。</a:t>
            </a:r>
            <a:endParaRPr lang="zh-CN" altLang="en-US" sz="20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r>
              <a:rPr lang="en-US" altLang="zh-CN" sz="2800">
                <a:latin typeface="微软雅黑" panose="020B0503020204020204" charset="-122"/>
                <a:ea typeface="微软雅黑" panose="020B0503020204020204" charset="-122"/>
              </a:rPr>
              <a:t>2.</a:t>
            </a:r>
            <a:r>
              <a:rPr lang="zh-CN" altLang="en-US" sz="2800">
                <a:latin typeface="微软雅黑" panose="020B0503020204020204" charset="-122"/>
                <a:ea typeface="微软雅黑" panose="020B0503020204020204" charset="-122"/>
              </a:rPr>
              <a:t>获取响应内容：</a:t>
            </a:r>
            <a:endParaRPr lang="zh-CN" altLang="en-US" sz="28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如果服务器能正常响应，会得到一个</a:t>
            </a:r>
            <a:r>
              <a:rPr lang="en-US" altLang="zh-CN" sz="2000">
                <a:latin typeface="微软雅黑" panose="020B0503020204020204" charset="-122"/>
                <a:ea typeface="微软雅黑" panose="020B0503020204020204" charset="-122"/>
              </a:rPr>
              <a:t>Response</a:t>
            </a:r>
            <a:r>
              <a:rPr lang="zh-CN" altLang="en-US" sz="2000">
                <a:latin typeface="微软雅黑" panose="020B0503020204020204" charset="-122"/>
                <a:ea typeface="微软雅黑" panose="020B0503020204020204" charset="-122"/>
              </a:rPr>
              <a:t>，</a:t>
            </a:r>
            <a:r>
              <a:rPr lang="en-US" altLang="zh-CN" sz="2000">
                <a:latin typeface="微软雅黑" panose="020B0503020204020204" charset="-122"/>
                <a:ea typeface="微软雅黑" panose="020B0503020204020204" charset="-122"/>
              </a:rPr>
              <a:t>Response</a:t>
            </a:r>
            <a:r>
              <a:rPr lang="zh-CN" altLang="en-US" sz="2000">
                <a:latin typeface="微软雅黑" panose="020B0503020204020204" charset="-122"/>
                <a:ea typeface="微软雅黑" panose="020B0503020204020204" charset="-122"/>
              </a:rPr>
              <a:t>的内容便是所要获取的页面内容，类型可能有</a:t>
            </a:r>
            <a:r>
              <a:rPr lang="en-US" altLang="zh-CN" sz="2000">
                <a:latin typeface="微软雅黑" panose="020B0503020204020204" charset="-122"/>
                <a:ea typeface="微软雅黑" panose="020B0503020204020204" charset="-122"/>
              </a:rPr>
              <a:t>HTML</a:t>
            </a:r>
            <a:r>
              <a:rPr lang="zh-CN" altLang="zh-CN" sz="2000">
                <a:latin typeface="微软雅黑" panose="020B0503020204020204" charset="-122"/>
                <a:ea typeface="微软雅黑" panose="020B0503020204020204" charset="-122"/>
              </a:rPr>
              <a:t>，</a:t>
            </a:r>
            <a:r>
              <a:rPr lang="en-US" altLang="zh-CN" sz="2000">
                <a:latin typeface="微软雅黑" panose="020B0503020204020204" charset="-122"/>
                <a:ea typeface="微软雅黑" panose="020B0503020204020204" charset="-122"/>
              </a:rPr>
              <a:t>Json</a:t>
            </a:r>
            <a:r>
              <a:rPr lang="zh-CN" altLang="en-US" sz="2000">
                <a:latin typeface="微软雅黑" panose="020B0503020204020204" charset="-122"/>
                <a:ea typeface="微软雅黑" panose="020B0503020204020204" charset="-122"/>
              </a:rPr>
              <a:t>字符串，二进制数据（如图片视频）等类型。</a:t>
            </a:r>
            <a:endParaRPr lang="zh-CN" altLang="en-US" sz="2000">
              <a:latin typeface="微软雅黑" panose="020B0503020204020204" charset="-122"/>
              <a:ea typeface="微软雅黑" panose="020B0503020204020204" charset="-122"/>
            </a:endParaRPr>
          </a:p>
          <a:p>
            <a:endParaRPr lang="zh-CN" altLang="zh-CN" sz="2800">
              <a:latin typeface="微软雅黑" panose="020B0503020204020204" charset="-122"/>
              <a:ea typeface="微软雅黑" panose="020B0503020204020204" charset="-122"/>
            </a:endParaRPr>
          </a:p>
          <a:p>
            <a:r>
              <a:rPr lang="en-US" altLang="zh-CN" sz="2800">
                <a:latin typeface="微软雅黑" panose="020B0503020204020204" charset="-122"/>
                <a:ea typeface="微软雅黑" panose="020B0503020204020204" charset="-122"/>
              </a:rPr>
              <a:t>3.</a:t>
            </a:r>
            <a:r>
              <a:rPr lang="zh-CN" altLang="en-US" sz="2800">
                <a:latin typeface="微软雅黑" panose="020B0503020204020204" charset="-122"/>
                <a:ea typeface="微软雅黑" panose="020B0503020204020204" charset="-122"/>
              </a:rPr>
              <a:t>解析内容：</a:t>
            </a:r>
            <a:endParaRPr lang="zh-CN" altLang="en-US" sz="28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得到的内容可能是</a:t>
            </a:r>
            <a:r>
              <a:rPr lang="en-US" altLang="zh-CN" sz="2000">
                <a:latin typeface="微软雅黑" panose="020B0503020204020204" charset="-122"/>
                <a:ea typeface="微软雅黑" panose="020B0503020204020204" charset="-122"/>
              </a:rPr>
              <a:t>HTML</a:t>
            </a:r>
            <a:r>
              <a:rPr lang="zh-CN" altLang="en-US" sz="2000">
                <a:latin typeface="微软雅黑" panose="020B0503020204020204" charset="-122"/>
                <a:ea typeface="微软雅黑" panose="020B0503020204020204" charset="-122"/>
              </a:rPr>
              <a:t>，可以用正则表达式、网页解析库进行解析。可能是</a:t>
            </a:r>
            <a:r>
              <a:rPr lang="en-US" altLang="zh-CN" sz="2000">
                <a:latin typeface="微软雅黑" panose="020B0503020204020204" charset="-122"/>
                <a:ea typeface="微软雅黑" panose="020B0503020204020204" charset="-122"/>
              </a:rPr>
              <a:t>Json</a:t>
            </a:r>
            <a:r>
              <a:rPr lang="zh-CN" altLang="en-US" sz="2000">
                <a:latin typeface="微软雅黑" panose="020B0503020204020204" charset="-122"/>
                <a:ea typeface="微软雅黑" panose="020B0503020204020204" charset="-122"/>
              </a:rPr>
              <a:t>，可以做保存或者进一步的处理。</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en-US" altLang="zh-CN" sz="2800">
                <a:latin typeface="微软雅黑" panose="020B0503020204020204" charset="-122"/>
                <a:ea typeface="微软雅黑" panose="020B0503020204020204" charset="-122"/>
              </a:rPr>
              <a:t>4.保存数据</a:t>
            </a:r>
            <a:r>
              <a:rPr lang="zh-CN" altLang="en-US" sz="2800">
                <a:latin typeface="微软雅黑" panose="020B0503020204020204" charset="-122"/>
                <a:ea typeface="微软雅黑" panose="020B0503020204020204" charset="-122"/>
              </a:rPr>
              <a:t>：</a:t>
            </a:r>
            <a:endParaRPr lang="zh-CN" altLang="en-US" sz="28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保存形式多样，可以存为文本，也可以保存至数据库，或者保存特定格式的文件。</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0" y="0"/>
            <a:ext cx="12192000" cy="660111"/>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charset="-122"/>
                <a:ea typeface="微软雅黑" panose="020B0503020204020204" charset="-122"/>
                <a:cs typeface="+mj-cs"/>
              </a:defRPr>
            </a:lvl1pPr>
          </a:lstStyle>
          <a:p>
            <a:endParaRPr lang="zh-CN" altLang="en-US" dirty="0"/>
          </a:p>
        </p:txBody>
      </p:sp>
      <p:sp>
        <p:nvSpPr>
          <p:cNvPr id="5" name="文本框 4"/>
          <p:cNvSpPr txBox="1"/>
          <p:nvPr/>
        </p:nvSpPr>
        <p:spPr>
          <a:xfrm>
            <a:off x="112395" y="26035"/>
            <a:ext cx="11307445" cy="583565"/>
          </a:xfrm>
          <a:prstGeom prst="rect">
            <a:avLst/>
          </a:prstGeom>
          <a:noFill/>
        </p:spPr>
        <p:txBody>
          <a:bodyPr wrap="square" rtlCol="0">
            <a:spAutoFit/>
          </a:bodyPr>
          <a:p>
            <a:r>
              <a:rPr lang="zh-CN" altLang="zh-CN" sz="3200">
                <a:solidFill>
                  <a:schemeClr val="bg1"/>
                </a:solidFill>
                <a:latin typeface="微软雅黑" panose="020B0503020204020204" charset="-122"/>
                <a:ea typeface="微软雅黑" panose="020B0503020204020204" charset="-122"/>
              </a:rPr>
              <a:t>什么是</a:t>
            </a:r>
            <a:r>
              <a:rPr lang="en-US" altLang="zh-CN" sz="3200">
                <a:solidFill>
                  <a:schemeClr val="bg1"/>
                </a:solidFill>
                <a:latin typeface="微软雅黑" panose="020B0503020204020204" charset="-122"/>
                <a:ea typeface="微软雅黑" panose="020B0503020204020204" charset="-122"/>
              </a:rPr>
              <a:t>Request</a:t>
            </a:r>
            <a:r>
              <a:rPr lang="zh-CN" altLang="en-US" sz="3200">
                <a:solidFill>
                  <a:schemeClr val="bg1"/>
                </a:solidFill>
                <a:latin typeface="微软雅黑" panose="020B0503020204020204" charset="-122"/>
                <a:ea typeface="微软雅黑" panose="020B0503020204020204" charset="-122"/>
              </a:rPr>
              <a:t>和</a:t>
            </a:r>
            <a:r>
              <a:rPr lang="en-US" altLang="zh-CN" sz="3200">
                <a:solidFill>
                  <a:schemeClr val="bg1"/>
                </a:solidFill>
                <a:latin typeface="微软雅黑" panose="020B0503020204020204" charset="-122"/>
                <a:ea typeface="微软雅黑" panose="020B0503020204020204" charset="-122"/>
              </a:rPr>
              <a:t>Response</a:t>
            </a:r>
            <a:endParaRPr lang="en-US" altLang="zh-CN" sz="3200">
              <a:solidFill>
                <a:schemeClr val="bg1"/>
              </a:solidFill>
              <a:latin typeface="微软雅黑" panose="020B0503020204020204" charset="-122"/>
              <a:ea typeface="微软雅黑" panose="020B0503020204020204" charset="-122"/>
            </a:endParaRPr>
          </a:p>
        </p:txBody>
      </p:sp>
      <p:sp>
        <p:nvSpPr>
          <p:cNvPr id="6" name="文本框 5"/>
          <p:cNvSpPr txBox="1"/>
          <p:nvPr/>
        </p:nvSpPr>
        <p:spPr>
          <a:xfrm>
            <a:off x="112395" y="1129665"/>
            <a:ext cx="4752340" cy="5200650"/>
          </a:xfrm>
          <a:prstGeom prst="rect">
            <a:avLst/>
          </a:prstGeom>
          <a:noFill/>
        </p:spPr>
        <p:txBody>
          <a:bodyPr wrap="square" rtlCol="0">
            <a:spAutoFit/>
          </a:bodyPr>
          <a:p>
            <a:r>
              <a:rPr lang="en-US" altLang="zh-CN" sz="2800">
                <a:latin typeface="微软雅黑" panose="020B0503020204020204" charset="-122"/>
                <a:ea typeface="微软雅黑" panose="020B0503020204020204" charset="-122"/>
              </a:rPr>
              <a:t>Request</a:t>
            </a:r>
            <a:r>
              <a:rPr lang="zh-CN" altLang="en-US" sz="2800">
                <a:latin typeface="微软雅黑" panose="020B0503020204020204" charset="-122"/>
                <a:ea typeface="微软雅黑" panose="020B0503020204020204" charset="-122"/>
              </a:rPr>
              <a:t>与</a:t>
            </a:r>
            <a:r>
              <a:rPr lang="en-US" altLang="zh-CN" sz="2800">
                <a:latin typeface="微软雅黑" panose="020B0503020204020204" charset="-122"/>
                <a:ea typeface="微软雅黑" panose="020B0503020204020204" charset="-122"/>
              </a:rPr>
              <a:t>Response</a:t>
            </a:r>
            <a:endParaRPr lang="en-US" altLang="zh-CN" sz="2800">
              <a:latin typeface="微软雅黑" panose="020B0503020204020204" charset="-122"/>
              <a:ea typeface="微软雅黑" panose="020B0503020204020204" charset="-122"/>
            </a:endParaRPr>
          </a:p>
          <a:p>
            <a:endParaRPr lang="en-US" altLang="zh-CN" sz="28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a:t>
            </a:r>
            <a:r>
              <a:rPr lang="en-US" altLang="zh-CN" sz="2000">
                <a:latin typeface="微软雅黑" panose="020B0503020204020204" charset="-122"/>
                <a:ea typeface="微软雅黑" panose="020B0503020204020204" charset="-122"/>
              </a:rPr>
              <a:t>1</a:t>
            </a:r>
            <a:r>
              <a:rPr lang="zh-CN" altLang="en-US" sz="2000">
                <a:latin typeface="微软雅黑" panose="020B0503020204020204" charset="-122"/>
                <a:ea typeface="微软雅黑" panose="020B0503020204020204" charset="-122"/>
              </a:rPr>
              <a:t>）浏览器发送消息给该网址所在的服务器，这个过程叫做</a:t>
            </a:r>
            <a:r>
              <a:rPr lang="en-US" altLang="zh-CN" sz="2000">
                <a:latin typeface="微软雅黑" panose="020B0503020204020204" charset="-122"/>
                <a:ea typeface="微软雅黑" panose="020B0503020204020204" charset="-122"/>
              </a:rPr>
              <a:t>HTTP Request</a:t>
            </a:r>
            <a:r>
              <a:rPr lang="zh-CN" altLang="en-US" sz="2000">
                <a:latin typeface="微软雅黑" panose="020B0503020204020204" charset="-122"/>
                <a:ea typeface="微软雅黑" panose="020B0503020204020204" charset="-122"/>
              </a:rPr>
              <a:t>。</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a:t>
            </a:r>
            <a:r>
              <a:rPr lang="en-US" altLang="zh-CN" sz="2000">
                <a:latin typeface="微软雅黑" panose="020B0503020204020204" charset="-122"/>
                <a:ea typeface="微软雅黑" panose="020B0503020204020204" charset="-122"/>
              </a:rPr>
              <a:t>2</a:t>
            </a:r>
            <a:r>
              <a:rPr lang="zh-CN" altLang="en-US" sz="2000">
                <a:latin typeface="微软雅黑" panose="020B0503020204020204" charset="-122"/>
                <a:ea typeface="微软雅黑" panose="020B0503020204020204" charset="-122"/>
              </a:rPr>
              <a:t>）服务器收到浏览器发送的消息后，能够根据浏览器发送消息的内容，做相应处理，然后把消息回传给浏览器。这个过程叫做</a:t>
            </a:r>
            <a:r>
              <a:rPr lang="en-US" altLang="zh-CN" sz="2000">
                <a:latin typeface="微软雅黑" panose="020B0503020204020204" charset="-122"/>
                <a:ea typeface="微软雅黑" panose="020B0503020204020204" charset="-122"/>
              </a:rPr>
              <a:t>HTTP Response</a:t>
            </a:r>
            <a:r>
              <a:rPr lang="zh-CN" altLang="en-US" sz="2000">
                <a:latin typeface="微软雅黑" panose="020B0503020204020204" charset="-122"/>
                <a:ea typeface="微软雅黑" panose="020B0503020204020204" charset="-122"/>
              </a:rPr>
              <a:t>。</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a:t>
            </a:r>
            <a:r>
              <a:rPr lang="en-US" altLang="zh-CN" sz="2000">
                <a:latin typeface="微软雅黑" panose="020B0503020204020204" charset="-122"/>
                <a:ea typeface="微软雅黑" panose="020B0503020204020204" charset="-122"/>
              </a:rPr>
              <a:t>3</a:t>
            </a:r>
            <a:r>
              <a:rPr lang="zh-CN" altLang="en-US" sz="2000">
                <a:latin typeface="微软雅黑" panose="020B0503020204020204" charset="-122"/>
                <a:ea typeface="微软雅黑" panose="020B0503020204020204" charset="-122"/>
              </a:rPr>
              <a:t>）浏览器收到服务器的</a:t>
            </a:r>
            <a:r>
              <a:rPr lang="en-US" altLang="zh-CN" sz="2000">
                <a:latin typeface="微软雅黑" panose="020B0503020204020204" charset="-122"/>
                <a:ea typeface="微软雅黑" panose="020B0503020204020204" charset="-122"/>
              </a:rPr>
              <a:t>Response</a:t>
            </a:r>
            <a:r>
              <a:rPr lang="zh-CN" altLang="en-US" sz="2000">
                <a:latin typeface="微软雅黑" panose="020B0503020204020204" charset="-122"/>
                <a:ea typeface="微软雅黑" panose="020B0503020204020204" charset="-122"/>
              </a:rPr>
              <a:t>信息之后，会对信息进行相应处理，然后展示。</a:t>
            </a:r>
            <a:endParaRPr lang="zh-CN" altLang="en-US" sz="2000">
              <a:latin typeface="微软雅黑" panose="020B0503020204020204" charset="-122"/>
              <a:ea typeface="微软雅黑" panose="020B0503020204020204" charset="-122"/>
            </a:endParaRPr>
          </a:p>
          <a:p>
            <a:endParaRPr lang="zh-CN" altLang="zh-CN" sz="2800">
              <a:latin typeface="微软雅黑" panose="020B0503020204020204" charset="-122"/>
              <a:ea typeface="微软雅黑" panose="020B0503020204020204" charset="-122"/>
            </a:endParaRPr>
          </a:p>
          <a:p>
            <a:endParaRPr lang="zh-CN" altLang="zh-CN" sz="2800">
              <a:latin typeface="微软雅黑" panose="020B0503020204020204" charset="-122"/>
              <a:ea typeface="微软雅黑" panose="020B0503020204020204" charset="-122"/>
            </a:endParaRPr>
          </a:p>
        </p:txBody>
      </p:sp>
      <p:pic>
        <p:nvPicPr>
          <p:cNvPr id="3" name="图片 2" descr="t016a2089f5c3f131cc"/>
          <p:cNvPicPr>
            <a:picLocks noChangeAspect="1"/>
          </p:cNvPicPr>
          <p:nvPr/>
        </p:nvPicPr>
        <p:blipFill>
          <a:blip r:embed="rId1"/>
          <a:stretch>
            <a:fillRect/>
          </a:stretch>
        </p:blipFill>
        <p:spPr>
          <a:xfrm>
            <a:off x="4864735" y="1932940"/>
            <a:ext cx="7106285" cy="33121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0" y="0"/>
            <a:ext cx="12192000" cy="660111"/>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charset="-122"/>
                <a:ea typeface="微软雅黑" panose="020B0503020204020204" charset="-122"/>
                <a:cs typeface="+mj-cs"/>
              </a:defRPr>
            </a:lvl1pPr>
          </a:lstStyle>
          <a:p>
            <a:endParaRPr lang="zh-CN" altLang="en-US" dirty="0"/>
          </a:p>
        </p:txBody>
      </p:sp>
      <p:sp>
        <p:nvSpPr>
          <p:cNvPr id="5" name="文本框 4"/>
          <p:cNvSpPr txBox="1"/>
          <p:nvPr/>
        </p:nvSpPr>
        <p:spPr>
          <a:xfrm>
            <a:off x="112395" y="26035"/>
            <a:ext cx="4725670" cy="583565"/>
          </a:xfrm>
          <a:prstGeom prst="rect">
            <a:avLst/>
          </a:prstGeom>
          <a:noFill/>
        </p:spPr>
        <p:txBody>
          <a:bodyPr wrap="square" rtlCol="0">
            <a:spAutoFit/>
          </a:bodyPr>
          <a:p>
            <a:r>
              <a:rPr lang="zh-CN" altLang="zh-CN" sz="3200">
                <a:solidFill>
                  <a:schemeClr val="bg1"/>
                </a:solidFill>
                <a:latin typeface="微软雅黑" panose="020B0503020204020204" charset="-122"/>
                <a:ea typeface="微软雅黑" panose="020B0503020204020204" charset="-122"/>
              </a:rPr>
              <a:t>网络爬虫运行原理</a:t>
            </a:r>
            <a:endParaRPr lang="zh-CN" altLang="zh-CN" sz="3200">
              <a:solidFill>
                <a:schemeClr val="bg1"/>
              </a:solidFill>
              <a:latin typeface="微软雅黑" panose="020B0503020204020204" charset="-122"/>
              <a:ea typeface="微软雅黑" panose="020B0503020204020204" charset="-122"/>
            </a:endParaRPr>
          </a:p>
        </p:txBody>
      </p:sp>
      <p:sp>
        <p:nvSpPr>
          <p:cNvPr id="6" name="文本框 5"/>
          <p:cNvSpPr txBox="1"/>
          <p:nvPr/>
        </p:nvSpPr>
        <p:spPr>
          <a:xfrm>
            <a:off x="191770" y="827405"/>
            <a:ext cx="9371965" cy="521970"/>
          </a:xfrm>
          <a:prstGeom prst="rect">
            <a:avLst/>
          </a:prstGeom>
          <a:noFill/>
        </p:spPr>
        <p:txBody>
          <a:bodyPr wrap="square" rtlCol="0">
            <a:spAutoFit/>
          </a:bodyPr>
          <a:p>
            <a:r>
              <a:rPr lang="zh-CN" altLang="zh-CN" sz="2800">
                <a:latin typeface="微软雅黑" panose="020B0503020204020204" charset="-122"/>
                <a:ea typeface="微软雅黑" panose="020B0503020204020204" charset="-122"/>
              </a:rPr>
              <a:t>网络爬虫的运行原理：</a:t>
            </a:r>
            <a:endParaRPr lang="zh-CN" altLang="zh-CN" sz="2800">
              <a:latin typeface="微软雅黑" panose="020B0503020204020204" charset="-122"/>
              <a:ea typeface="微软雅黑" panose="020B0503020204020204" charset="-122"/>
            </a:endParaRPr>
          </a:p>
        </p:txBody>
      </p:sp>
      <p:pic>
        <p:nvPicPr>
          <p:cNvPr id="2" name="图片 1" descr="t01b9c36c967a957aaa"/>
          <p:cNvPicPr>
            <a:picLocks noChangeAspect="1"/>
          </p:cNvPicPr>
          <p:nvPr/>
        </p:nvPicPr>
        <p:blipFill>
          <a:blip r:embed="rId1"/>
          <a:stretch>
            <a:fillRect/>
          </a:stretch>
        </p:blipFill>
        <p:spPr>
          <a:xfrm>
            <a:off x="1833880" y="1659255"/>
            <a:ext cx="6224270" cy="50266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0" y="0"/>
            <a:ext cx="12192000" cy="660111"/>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charset="-122"/>
                <a:ea typeface="微软雅黑" panose="020B0503020204020204" charset="-122"/>
                <a:cs typeface="+mj-cs"/>
              </a:defRPr>
            </a:lvl1pPr>
          </a:lstStyle>
          <a:p>
            <a:endParaRPr lang="zh-CN" altLang="en-US" dirty="0"/>
          </a:p>
        </p:txBody>
      </p:sp>
      <p:sp>
        <p:nvSpPr>
          <p:cNvPr id="5" name="文本框 4"/>
          <p:cNvSpPr txBox="1"/>
          <p:nvPr/>
        </p:nvSpPr>
        <p:spPr>
          <a:xfrm>
            <a:off x="112395" y="26035"/>
            <a:ext cx="4725670" cy="583565"/>
          </a:xfrm>
          <a:prstGeom prst="rect">
            <a:avLst/>
          </a:prstGeom>
          <a:noFill/>
        </p:spPr>
        <p:txBody>
          <a:bodyPr wrap="square" rtlCol="0">
            <a:spAutoFit/>
          </a:bodyPr>
          <a:p>
            <a:r>
              <a:rPr lang="en-US" altLang="zh-CN" sz="3200">
                <a:solidFill>
                  <a:schemeClr val="bg1"/>
                </a:solidFill>
                <a:latin typeface="微软雅黑" panose="020B0503020204020204" charset="-122"/>
                <a:ea typeface="微软雅黑" panose="020B0503020204020204" charset="-122"/>
              </a:rPr>
              <a:t>Response</a:t>
            </a:r>
            <a:r>
              <a:rPr lang="zh-CN" altLang="en-US" sz="3200">
                <a:solidFill>
                  <a:schemeClr val="bg1"/>
                </a:solidFill>
                <a:latin typeface="微软雅黑" panose="020B0503020204020204" charset="-122"/>
                <a:ea typeface="微软雅黑" panose="020B0503020204020204" charset="-122"/>
              </a:rPr>
              <a:t>中包含什么</a:t>
            </a:r>
            <a:endParaRPr lang="zh-CN" altLang="en-US" sz="3200">
              <a:solidFill>
                <a:schemeClr val="bg1"/>
              </a:solidFill>
              <a:latin typeface="微软雅黑" panose="020B0503020204020204" charset="-122"/>
              <a:ea typeface="微软雅黑" panose="020B0503020204020204" charset="-122"/>
            </a:endParaRPr>
          </a:p>
        </p:txBody>
      </p:sp>
      <p:sp>
        <p:nvSpPr>
          <p:cNvPr id="6" name="文本框 5"/>
          <p:cNvSpPr txBox="1"/>
          <p:nvPr/>
        </p:nvSpPr>
        <p:spPr>
          <a:xfrm>
            <a:off x="191770" y="827405"/>
            <a:ext cx="9371965" cy="6123940"/>
          </a:xfrm>
          <a:prstGeom prst="rect">
            <a:avLst/>
          </a:prstGeom>
          <a:noFill/>
        </p:spPr>
        <p:txBody>
          <a:bodyPr wrap="square" rtlCol="0">
            <a:spAutoFit/>
          </a:bodyPr>
          <a:p>
            <a:r>
              <a:rPr lang="en-US" altLang="zh-CN" sz="2800">
                <a:latin typeface="微软雅黑" panose="020B0503020204020204" charset="-122"/>
                <a:ea typeface="微软雅黑" panose="020B0503020204020204" charset="-122"/>
              </a:rPr>
              <a:t>1.</a:t>
            </a:r>
            <a:r>
              <a:rPr lang="zh-CN" altLang="en-US" sz="2800">
                <a:latin typeface="微软雅黑" panose="020B0503020204020204" charset="-122"/>
                <a:ea typeface="微软雅黑" panose="020B0503020204020204" charset="-122"/>
              </a:rPr>
              <a:t>响应状态</a:t>
            </a:r>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用多种响应状态，如</a:t>
            </a:r>
            <a:r>
              <a:rPr lang="en-US" altLang="zh-CN" sz="2800">
                <a:latin typeface="微软雅黑" panose="020B0503020204020204" charset="-122"/>
                <a:ea typeface="微软雅黑" panose="020B0503020204020204" charset="-122"/>
              </a:rPr>
              <a:t>200</a:t>
            </a:r>
            <a:r>
              <a:rPr lang="zh-CN" altLang="en-US" sz="2800">
                <a:latin typeface="微软雅黑" panose="020B0503020204020204" charset="-122"/>
                <a:ea typeface="微软雅黑" panose="020B0503020204020204" charset="-122"/>
              </a:rPr>
              <a:t>代表成功，</a:t>
            </a:r>
            <a:r>
              <a:rPr lang="en-US" altLang="zh-CN" sz="2800">
                <a:latin typeface="微软雅黑" panose="020B0503020204020204" charset="-122"/>
                <a:ea typeface="微软雅黑" panose="020B0503020204020204" charset="-122"/>
              </a:rPr>
              <a:t>301</a:t>
            </a:r>
            <a:r>
              <a:rPr lang="zh-CN" altLang="en-US" sz="2800">
                <a:latin typeface="微软雅黑" panose="020B0503020204020204" charset="-122"/>
                <a:ea typeface="微软雅黑" panose="020B0503020204020204" charset="-122"/>
              </a:rPr>
              <a:t>跳转，</a:t>
            </a:r>
            <a:r>
              <a:rPr lang="en-US" altLang="zh-CN" sz="2800">
                <a:latin typeface="微软雅黑" panose="020B0503020204020204" charset="-122"/>
                <a:ea typeface="微软雅黑" panose="020B0503020204020204" charset="-122"/>
              </a:rPr>
              <a:t>404</a:t>
            </a:r>
            <a:r>
              <a:rPr lang="zh-CN" altLang="en-US" sz="2800">
                <a:latin typeface="微软雅黑" panose="020B0503020204020204" charset="-122"/>
                <a:ea typeface="微软雅黑" panose="020B0503020204020204" charset="-122"/>
              </a:rPr>
              <a:t>找不到服务器，</a:t>
            </a:r>
            <a:r>
              <a:rPr lang="en-US" altLang="zh-CN" sz="2800">
                <a:latin typeface="微软雅黑" panose="020B0503020204020204" charset="-122"/>
                <a:ea typeface="微软雅黑" panose="020B0503020204020204" charset="-122"/>
              </a:rPr>
              <a:t>502</a:t>
            </a:r>
            <a:r>
              <a:rPr lang="zh-CN" altLang="en-US" sz="2800">
                <a:latin typeface="微软雅黑" panose="020B0503020204020204" charset="-122"/>
                <a:ea typeface="微软雅黑" panose="020B0503020204020204" charset="-122"/>
              </a:rPr>
              <a:t>服务器错误。</a:t>
            </a:r>
            <a:endParaRPr lang="zh-CN" altLang="en-US" sz="2800">
              <a:latin typeface="微软雅黑" panose="020B0503020204020204" charset="-122"/>
              <a:ea typeface="微软雅黑" panose="020B0503020204020204" charset="-122"/>
            </a:endParaRPr>
          </a:p>
          <a:p>
            <a:endParaRPr lang="en-US" altLang="zh-CN" sz="2800">
              <a:latin typeface="微软雅黑" panose="020B0503020204020204" charset="-122"/>
              <a:ea typeface="微软雅黑" panose="020B0503020204020204" charset="-122"/>
            </a:endParaRPr>
          </a:p>
          <a:p>
            <a:r>
              <a:rPr lang="en-US" altLang="zh-CN" sz="2800">
                <a:latin typeface="微软雅黑" panose="020B0503020204020204" charset="-122"/>
                <a:ea typeface="微软雅黑" panose="020B0503020204020204" charset="-122"/>
              </a:rPr>
              <a:t>2.</a:t>
            </a:r>
            <a:r>
              <a:rPr lang="zh-CN" altLang="en-US" sz="2800">
                <a:latin typeface="微软雅黑" panose="020B0503020204020204" charset="-122"/>
                <a:ea typeface="微软雅黑" panose="020B0503020204020204" charset="-122"/>
              </a:rPr>
              <a:t>响应头</a:t>
            </a:r>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如内容类型、内容长度、服务器信息、设置</a:t>
            </a:r>
            <a:r>
              <a:rPr lang="en-US" altLang="zh-CN" sz="2800">
                <a:latin typeface="微软雅黑" panose="020B0503020204020204" charset="-122"/>
                <a:ea typeface="微软雅黑" panose="020B0503020204020204" charset="-122"/>
              </a:rPr>
              <a:t>Cookie</a:t>
            </a:r>
            <a:r>
              <a:rPr lang="zh-CN" altLang="en-US" sz="2800">
                <a:latin typeface="微软雅黑" panose="020B0503020204020204" charset="-122"/>
                <a:ea typeface="微软雅黑" panose="020B0503020204020204" charset="-122"/>
              </a:rPr>
              <a:t>等等。</a:t>
            </a:r>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r>
              <a:rPr lang="en-US" altLang="zh-CN" sz="2800">
                <a:latin typeface="微软雅黑" panose="020B0503020204020204" charset="-122"/>
                <a:ea typeface="微软雅黑" panose="020B0503020204020204" charset="-122"/>
              </a:rPr>
              <a:t>3.</a:t>
            </a:r>
            <a:r>
              <a:rPr lang="zh-CN" altLang="en-US" sz="2800">
                <a:latin typeface="微软雅黑" panose="020B0503020204020204" charset="-122"/>
                <a:ea typeface="微软雅黑" panose="020B0503020204020204" charset="-122"/>
              </a:rPr>
              <a:t>响应体</a:t>
            </a:r>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最主要的部分，包含了请求资源的内容，如网页</a:t>
            </a:r>
            <a:r>
              <a:rPr lang="en-US" altLang="zh-CN" sz="2800">
                <a:latin typeface="微软雅黑" panose="020B0503020204020204" charset="-122"/>
                <a:ea typeface="微软雅黑" panose="020B0503020204020204" charset="-122"/>
              </a:rPr>
              <a:t>HTML</a:t>
            </a:r>
            <a:r>
              <a:rPr lang="zh-CN" altLang="en-US" sz="2800">
                <a:latin typeface="微软雅黑" panose="020B0503020204020204" charset="-122"/>
                <a:ea typeface="微软雅黑" panose="020B0503020204020204" charset="-122"/>
              </a:rPr>
              <a:t>，图片二进制数据等。</a:t>
            </a:r>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endParaRPr lang="zh-CN" altLang="zh-CN" sz="2800">
              <a:latin typeface="微软雅黑" panose="020B0503020204020204" charset="-122"/>
              <a:ea typeface="微软雅黑" panose="020B0503020204020204" charset="-122"/>
            </a:endParaRPr>
          </a:p>
          <a:p>
            <a:endParaRPr lang="zh-CN" altLang="zh-CN" sz="2800">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0" y="0"/>
            <a:ext cx="12192000" cy="660111"/>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charset="-122"/>
                <a:ea typeface="微软雅黑" panose="020B0503020204020204" charset="-122"/>
                <a:cs typeface="+mj-cs"/>
              </a:defRPr>
            </a:lvl1pPr>
          </a:lstStyle>
          <a:p>
            <a:endParaRPr lang="zh-CN" altLang="en-US" dirty="0"/>
          </a:p>
        </p:txBody>
      </p:sp>
      <p:sp>
        <p:nvSpPr>
          <p:cNvPr id="5" name="文本框 4"/>
          <p:cNvSpPr txBox="1"/>
          <p:nvPr/>
        </p:nvSpPr>
        <p:spPr>
          <a:xfrm>
            <a:off x="112395" y="26035"/>
            <a:ext cx="4725670" cy="583565"/>
          </a:xfrm>
          <a:prstGeom prst="rect">
            <a:avLst/>
          </a:prstGeom>
          <a:noFill/>
        </p:spPr>
        <p:txBody>
          <a:bodyPr wrap="square" rtlCol="0">
            <a:spAutoFit/>
          </a:bodyPr>
          <a:p>
            <a:r>
              <a:rPr lang="zh-CN" altLang="zh-CN" sz="3200">
                <a:solidFill>
                  <a:schemeClr val="bg1"/>
                </a:solidFill>
                <a:latin typeface="微软雅黑" panose="020B0503020204020204" charset="-122"/>
                <a:ea typeface="微软雅黑" panose="020B0503020204020204" charset="-122"/>
              </a:rPr>
              <a:t>网络爬虫能抓怎样的数据</a:t>
            </a:r>
            <a:endParaRPr lang="zh-CN" altLang="zh-CN" sz="3200">
              <a:solidFill>
                <a:schemeClr val="bg1"/>
              </a:solidFill>
              <a:latin typeface="微软雅黑" panose="020B0503020204020204" charset="-122"/>
              <a:ea typeface="微软雅黑" panose="020B0503020204020204" charset="-122"/>
            </a:endParaRPr>
          </a:p>
        </p:txBody>
      </p:sp>
      <p:sp>
        <p:nvSpPr>
          <p:cNvPr id="6" name="文本框 5"/>
          <p:cNvSpPr txBox="1"/>
          <p:nvPr/>
        </p:nvSpPr>
        <p:spPr>
          <a:xfrm>
            <a:off x="191770" y="853440"/>
            <a:ext cx="9371965" cy="4831080"/>
          </a:xfrm>
          <a:prstGeom prst="rect">
            <a:avLst/>
          </a:prstGeom>
          <a:noFill/>
        </p:spPr>
        <p:txBody>
          <a:bodyPr wrap="square" rtlCol="0">
            <a:spAutoFit/>
          </a:bodyPr>
          <a:p>
            <a:r>
              <a:rPr lang="en-US" altLang="zh-CN" sz="2800">
                <a:latin typeface="微软雅黑" panose="020B0503020204020204" charset="-122"/>
                <a:ea typeface="微软雅黑" panose="020B0503020204020204" charset="-122"/>
              </a:rPr>
              <a:t>1.</a:t>
            </a:r>
            <a:r>
              <a:rPr lang="zh-CN" altLang="en-US" sz="2800">
                <a:latin typeface="微软雅黑" panose="020B0503020204020204" charset="-122"/>
                <a:ea typeface="微软雅黑" panose="020B0503020204020204" charset="-122"/>
              </a:rPr>
              <a:t>网页文本</a:t>
            </a:r>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如</a:t>
            </a:r>
            <a:r>
              <a:rPr lang="en-US" altLang="zh-CN" sz="2800">
                <a:latin typeface="微软雅黑" panose="020B0503020204020204" charset="-122"/>
                <a:ea typeface="微软雅黑" panose="020B0503020204020204" charset="-122"/>
              </a:rPr>
              <a:t>HTML</a:t>
            </a:r>
            <a:r>
              <a:rPr lang="zh-CN" altLang="en-US" sz="2800">
                <a:latin typeface="微软雅黑" panose="020B0503020204020204" charset="-122"/>
                <a:ea typeface="微软雅黑" panose="020B0503020204020204" charset="-122"/>
              </a:rPr>
              <a:t>文档、</a:t>
            </a:r>
            <a:r>
              <a:rPr lang="en-US" altLang="zh-CN" sz="2800">
                <a:latin typeface="微软雅黑" panose="020B0503020204020204" charset="-122"/>
                <a:ea typeface="微软雅黑" panose="020B0503020204020204" charset="-122"/>
              </a:rPr>
              <a:t>Json</a:t>
            </a:r>
            <a:r>
              <a:rPr lang="zh-CN" altLang="en-US" sz="2800">
                <a:latin typeface="微软雅黑" panose="020B0503020204020204" charset="-122"/>
                <a:ea typeface="微软雅黑" panose="020B0503020204020204" charset="-122"/>
              </a:rPr>
              <a:t>格式文本等。</a:t>
            </a:r>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r>
              <a:rPr lang="en-US" altLang="zh-CN" sz="2800">
                <a:latin typeface="微软雅黑" panose="020B0503020204020204" charset="-122"/>
                <a:ea typeface="微软雅黑" panose="020B0503020204020204" charset="-122"/>
              </a:rPr>
              <a:t>2.</a:t>
            </a:r>
            <a:r>
              <a:rPr lang="zh-CN" altLang="en-US" sz="2800">
                <a:latin typeface="微软雅黑" panose="020B0503020204020204" charset="-122"/>
                <a:ea typeface="微软雅黑" panose="020B0503020204020204" charset="-122"/>
              </a:rPr>
              <a:t>图片</a:t>
            </a:r>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获取到的是二进制文件，保存为图片格式。</a:t>
            </a:r>
            <a:endParaRPr lang="zh-CN" altLang="en-US" sz="2800">
              <a:latin typeface="微软雅黑" panose="020B0503020204020204" charset="-122"/>
              <a:ea typeface="微软雅黑" panose="020B0503020204020204" charset="-122"/>
            </a:endParaRPr>
          </a:p>
          <a:p>
            <a:endParaRPr lang="en-US" altLang="zh-CN" sz="2800">
              <a:latin typeface="微软雅黑" panose="020B0503020204020204" charset="-122"/>
              <a:ea typeface="微软雅黑" panose="020B0503020204020204" charset="-122"/>
            </a:endParaRPr>
          </a:p>
          <a:p>
            <a:r>
              <a:rPr lang="en-US" altLang="zh-CN" sz="2800">
                <a:latin typeface="微软雅黑" panose="020B0503020204020204" charset="-122"/>
                <a:ea typeface="微软雅黑" panose="020B0503020204020204" charset="-122"/>
              </a:rPr>
              <a:t>3.</a:t>
            </a:r>
            <a:r>
              <a:rPr lang="zh-CN" altLang="en-US" sz="2800">
                <a:latin typeface="微软雅黑" panose="020B0503020204020204" charset="-122"/>
                <a:ea typeface="微软雅黑" panose="020B0503020204020204" charset="-122"/>
              </a:rPr>
              <a:t>视频</a:t>
            </a:r>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同为二进制文件，保存为视频格式即可。</a:t>
            </a:r>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r>
              <a:rPr lang="en-US" altLang="zh-CN" sz="2800">
                <a:latin typeface="微软雅黑" panose="020B0503020204020204" charset="-122"/>
                <a:ea typeface="微软雅黑" panose="020B0503020204020204" charset="-122"/>
              </a:rPr>
              <a:t>4.</a:t>
            </a:r>
            <a:r>
              <a:rPr lang="zh-CN" altLang="en-US" sz="2800">
                <a:latin typeface="微软雅黑" panose="020B0503020204020204" charset="-122"/>
                <a:ea typeface="微软雅黑" panose="020B0503020204020204" charset="-122"/>
              </a:rPr>
              <a:t>其他</a:t>
            </a:r>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只要能请求到的，都能获取。</a:t>
            </a:r>
            <a:endParaRPr lang="zh-CN" altLang="en-US" sz="2800">
              <a:latin typeface="微软雅黑" panose="020B0503020204020204" charset="-122"/>
              <a:ea typeface="微软雅黑" panose="020B050302020402020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1102</Words>
  <Application>WPS 演示</Application>
  <PresentationFormat>宽屏</PresentationFormat>
  <Paragraphs>146</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宋体</vt:lpstr>
      <vt:lpstr>Wingdings</vt:lpstr>
      <vt:lpstr>微软雅黑</vt:lpstr>
      <vt:lpstr>Arial Unicode MS</vt:lpstr>
      <vt:lpstr>Calibri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cp:revision>
  <dcterms:created xsi:type="dcterms:W3CDTF">2017-08-28T11:41:00Z</dcterms:created>
  <dcterms:modified xsi:type="dcterms:W3CDTF">2017-08-29T14:31:16Z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2052-10.1.0.6747</vt:lpwstr>
  </property>
</Properties>
</file>