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2" r:id="rId5"/>
    <p:sldMasterId id="2147483655" r:id="rId6"/>
    <p:sldMasterId id="2147483669" r:id="rId7"/>
  </p:sldMasterIdLst>
  <p:notesMasterIdLst>
    <p:notesMasterId r:id="rId36"/>
  </p:notesMasterIdLst>
  <p:handoutMasterIdLst>
    <p:handoutMasterId r:id="rId37"/>
  </p:handoutMasterIdLst>
  <p:sldIdLst>
    <p:sldId id="441" r:id="rId8"/>
    <p:sldId id="450" r:id="rId9"/>
    <p:sldId id="438" r:id="rId10"/>
    <p:sldId id="442" r:id="rId11"/>
    <p:sldId id="407" r:id="rId12"/>
    <p:sldId id="413" r:id="rId13"/>
    <p:sldId id="408" r:id="rId14"/>
    <p:sldId id="435" r:id="rId15"/>
    <p:sldId id="436" r:id="rId16"/>
    <p:sldId id="416" r:id="rId17"/>
    <p:sldId id="430" r:id="rId18"/>
    <p:sldId id="439" r:id="rId19"/>
    <p:sldId id="448" r:id="rId20"/>
    <p:sldId id="445" r:id="rId21"/>
    <p:sldId id="446" r:id="rId22"/>
    <p:sldId id="420" r:id="rId23"/>
    <p:sldId id="447" r:id="rId24"/>
    <p:sldId id="422" r:id="rId25"/>
    <p:sldId id="423" r:id="rId26"/>
    <p:sldId id="421" r:id="rId27"/>
    <p:sldId id="426" r:id="rId28"/>
    <p:sldId id="428" r:id="rId29"/>
    <p:sldId id="429" r:id="rId30"/>
    <p:sldId id="437" r:id="rId31"/>
    <p:sldId id="449" r:id="rId32"/>
    <p:sldId id="432" r:id="rId33"/>
    <p:sldId id="434" r:id="rId34"/>
    <p:sldId id="43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vezető" id="{557C84F6-86CF-2840-82A3-197FE4901845}">
          <p14:sldIdLst>
            <p14:sldId id="441"/>
            <p14:sldId id="450"/>
            <p14:sldId id="438"/>
            <p14:sldId id="442"/>
            <p14:sldId id="407"/>
            <p14:sldId id="413"/>
            <p14:sldId id="408"/>
            <p14:sldId id="435"/>
            <p14:sldId id="436"/>
            <p14:sldId id="416"/>
            <p14:sldId id="430"/>
            <p14:sldId id="439"/>
            <p14:sldId id="448"/>
            <p14:sldId id="445"/>
            <p14:sldId id="446"/>
            <p14:sldId id="420"/>
            <p14:sldId id="447"/>
            <p14:sldId id="422"/>
            <p14:sldId id="423"/>
            <p14:sldId id="421"/>
            <p14:sldId id="426"/>
            <p14:sldId id="428"/>
            <p14:sldId id="429"/>
            <p14:sldId id="437"/>
            <p14:sldId id="449"/>
            <p14:sldId id="432"/>
            <p14:sldId id="434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536"/>
    <a:srgbClr val="7F7F7F"/>
    <a:srgbClr val="FFFFFF"/>
    <a:srgbClr val="42A736"/>
    <a:srgbClr val="000000"/>
    <a:srgbClr val="404040"/>
    <a:srgbClr val="62983D"/>
    <a:srgbClr val="621E0F"/>
    <a:srgbClr val="7F182D"/>
    <a:srgbClr val="672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6433" autoAdjust="0"/>
  </p:normalViewPr>
  <p:slideViewPr>
    <p:cSldViewPr snapToGrid="0">
      <p:cViewPr varScale="1">
        <p:scale>
          <a:sx n="67" d="100"/>
          <a:sy n="67" d="100"/>
        </p:scale>
        <p:origin x="570" y="4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0" d="100"/>
        <a:sy n="80" d="100"/>
      </p:scale>
      <p:origin x="0" y="-3188"/>
    </p:cViewPr>
  </p:sorterViewPr>
  <p:notesViewPr>
    <p:cSldViewPr snapToGrid="0">
      <p:cViewPr varScale="1">
        <p:scale>
          <a:sx n="75" d="100"/>
          <a:sy n="75" d="100"/>
        </p:scale>
        <p:origin x="4008" y="6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7AB1-184B-4C2C-AA72-82A3E3DB2486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4AA62-AD14-4DEE-8DA5-779903307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ORM </a:t>
            </a:r>
            <a:r>
              <a:rPr lang="en-US" dirty="0" err="1" smtClean="0"/>
              <a:t>példa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6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ehelyett</a:t>
            </a:r>
            <a:r>
              <a:rPr lang="en-US" dirty="0" smtClean="0"/>
              <a:t> van </a:t>
            </a:r>
            <a:r>
              <a:rPr lang="en-US" dirty="0" err="1" smtClean="0"/>
              <a:t>magyar</a:t>
            </a:r>
            <a:r>
              <a:rPr lang="en-US" dirty="0" smtClean="0"/>
              <a:t> a </a:t>
            </a:r>
            <a:r>
              <a:rPr lang="en-US" dirty="0" err="1" smtClean="0"/>
              <a:t>régebbi</a:t>
            </a:r>
            <a:r>
              <a:rPr lang="en-US" dirty="0" smtClean="0"/>
              <a:t> </a:t>
            </a:r>
            <a:r>
              <a:rPr lang="en-US" dirty="0" err="1" smtClean="0"/>
              <a:t>folyamatmodellezősben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7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6143 </a:t>
            </a:r>
            <a:r>
              <a:rPr lang="en-US" dirty="0" err="1"/>
              <a:t>karakter</a:t>
            </a:r>
            <a:r>
              <a:rPr lang="en-US" dirty="0"/>
              <a:t> – </a:t>
            </a:r>
            <a:r>
              <a:rPr lang="en-US" dirty="0" err="1"/>
              <a:t>kicsit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TODO: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mondunk</a:t>
            </a:r>
            <a:r>
              <a:rPr lang="en-US" dirty="0" smtClean="0"/>
              <a:t> </a:t>
            </a:r>
            <a:r>
              <a:rPr lang="en-US" dirty="0" err="1" smtClean="0"/>
              <a:t>ezzel</a:t>
            </a:r>
            <a:r>
              <a:rPr lang="en-US" dirty="0" smtClean="0"/>
              <a:t> </a:t>
            </a:r>
            <a:r>
              <a:rPr lang="en-US" dirty="0" err="1" smtClean="0"/>
              <a:t>pontosan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C690-4F62-4AFC-8745-06DC9BF07935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27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9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</a:t>
            </a:r>
            <a:r>
              <a:rPr lang="en-US" dirty="0" err="1" smtClean="0"/>
              <a:t>mik</a:t>
            </a:r>
            <a:r>
              <a:rPr lang="en-US" dirty="0" smtClean="0"/>
              <a:t> a </a:t>
            </a:r>
            <a:r>
              <a:rPr lang="en-US" dirty="0" err="1" smtClean="0"/>
              <a:t>feltételek</a:t>
            </a:r>
            <a:r>
              <a:rPr lang="en-US" dirty="0" smtClean="0"/>
              <a:t>? (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err="1" smtClean="0"/>
              <a:t>nyelv</a:t>
            </a:r>
            <a:r>
              <a:rPr lang="en-US" dirty="0" smtClean="0"/>
              <a:t>, mem/</a:t>
            </a:r>
            <a:r>
              <a:rPr lang="en-US" dirty="0" err="1" smtClean="0"/>
              <a:t>cpu</a:t>
            </a:r>
            <a:r>
              <a:rPr lang="en-US" dirty="0" smtClean="0"/>
              <a:t>, 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00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5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146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7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19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3240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88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9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9178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3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699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103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9" name="Rectangle 1"/>
          <p:cNvSpPr/>
          <p:nvPr userDrawn="1"/>
        </p:nvSpPr>
        <p:spPr>
          <a:xfrm>
            <a:off x="4343412" y="646548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F1A0E1-D20B-4316-A08F-63B5532BB7EB}" type="slidenum">
              <a:rPr lang="en-US" smtClean="0">
                <a:solidFill>
                  <a:schemeClr val="bg1"/>
                </a:solidFill>
                <a:latin typeface="+mn-lt"/>
                <a:cs typeface="+mn-cs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9" name="Rectangle 1"/>
          <p:cNvSpPr/>
          <p:nvPr userDrawn="1"/>
        </p:nvSpPr>
        <p:spPr>
          <a:xfrm>
            <a:off x="4343412" y="646548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F1A0E1-D20B-4316-A08F-63B5532BB7EB}" type="slidenum">
              <a:rPr lang="en-US" smtClean="0">
                <a:solidFill>
                  <a:schemeClr val="bg1"/>
                </a:solidFill>
                <a:latin typeface="+mn-lt"/>
                <a:cs typeface="+mn-cs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902995" y="1706880"/>
            <a:ext cx="3604260" cy="2207895"/>
          </a:xfrm>
          <a:prstGeom prst="roundRect">
            <a:avLst>
              <a:gd name="adj" fmla="val 6716"/>
            </a:avLst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Tervezőmérnök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" y="1706880"/>
            <a:ext cx="3246120" cy="2207895"/>
          </a:xfrm>
          <a:prstGeom prst="roundRect">
            <a:avLst>
              <a:gd name="adj" fmla="val 6716"/>
            </a:avLst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Modellező eszköz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32760" y="2299494"/>
            <a:ext cx="21431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32761" y="1966872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Származtatás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9429" y="2550319"/>
            <a:ext cx="212645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5105" y="255777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  <p:cxnSp>
        <p:nvCxnSpPr>
          <p:cNvPr id="57" name="Elbow Connector 56"/>
          <p:cNvCxnSpPr>
            <a:stCxn id="66" idx="3"/>
            <a:endCxn id="64" idx="3"/>
          </p:cNvCxnSpPr>
          <p:nvPr/>
        </p:nvCxnSpPr>
        <p:spPr>
          <a:xfrm flipV="1">
            <a:off x="6865188" y="2281186"/>
            <a:ext cx="12700" cy="26913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669925" y="2181967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69925" y="2451100"/>
            <a:ext cx="195263" cy="19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29" name="Elbow Connector 28"/>
          <p:cNvCxnSpPr>
            <a:stCxn id="31" idx="1"/>
            <a:endCxn id="30" idx="1"/>
          </p:cNvCxnSpPr>
          <p:nvPr/>
        </p:nvCxnSpPr>
        <p:spPr>
          <a:xfrm rot="10800000">
            <a:off x="1359546" y="2293305"/>
            <a:ext cx="12700" cy="25701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59546" y="2194085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59546" y="2451100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6360" y="2188049"/>
            <a:ext cx="1676400" cy="469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Modell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57152" y="2121057"/>
            <a:ext cx="128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Lekérdezés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Módosítás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96645" y="2127040"/>
            <a:ext cx="147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szerkesztés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57454" y="2177415"/>
            <a:ext cx="1612323" cy="405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75884" y="2243558"/>
            <a:ext cx="1612323" cy="405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Nézetek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contras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667" y="2617694"/>
            <a:ext cx="978871" cy="1395413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4" idx="2"/>
            <a:endCxn id="6" idx="0"/>
          </p:cNvCxnSpPr>
          <p:nvPr/>
        </p:nvCxnSpPr>
        <p:spPr>
          <a:xfrm rot="5400000">
            <a:off x="1545722" y="2666562"/>
            <a:ext cx="657927" cy="63975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8433" y="3300073"/>
            <a:ext cx="1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Transzformáció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89" y="2777128"/>
            <a:ext cx="911614" cy="911614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5400000">
            <a:off x="6089685" y="2633317"/>
            <a:ext cx="657927" cy="63975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37106" y="3295308"/>
            <a:ext cx="213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Modellezési művelet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28875" y="3274696"/>
            <a:ext cx="27098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37931" y="3282156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Konkrét szintaxis: Szöveges szintaxis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Cél: </a:t>
            </a:r>
            <a:r>
              <a:rPr lang="hu-HU" dirty="0" smtClean="0"/>
              <a:t>konkrét megjelenítés </a:t>
            </a:r>
            <a:r>
              <a:rPr lang="hu-HU" dirty="0" smtClean="0">
                <a:sym typeface="Wingdings" panose="05000000000000000000" pitchFamily="2" charset="2"/>
              </a:rPr>
              <a:t> mögöttes </a:t>
            </a:r>
            <a:r>
              <a:rPr lang="hu-HU" dirty="0" smtClean="0"/>
              <a:t>modell</a:t>
            </a:r>
          </a:p>
          <a:p>
            <a:r>
              <a:rPr lang="hu-HU" dirty="0" smtClean="0"/>
              <a:t>Szöveges szintaxis (programozási nyelv)</a:t>
            </a:r>
          </a:p>
          <a:p>
            <a:pPr lvl="1"/>
            <a:r>
              <a:rPr lang="hu-HU" dirty="0" smtClean="0"/>
              <a:t>Feladat: Szöveg </a:t>
            </a:r>
            <a:r>
              <a:rPr lang="hu-HU" dirty="0" smtClean="0">
                <a:sym typeface="Wingdings" panose="05000000000000000000" pitchFamily="2" charset="2"/>
              </a:rPr>
              <a:t> Modell</a:t>
            </a:r>
          </a:p>
          <a:p>
            <a:pPr lvl="1">
              <a:tabLst>
                <a:tab pos="3143250" algn="l"/>
              </a:tabLst>
            </a:pPr>
            <a:r>
              <a:rPr lang="hu-HU" dirty="0" smtClean="0">
                <a:sym typeface="Wingdings" panose="05000000000000000000" pitchFamily="2" charset="2"/>
              </a:rPr>
              <a:t>Nyelvtani szabályok alapján</a:t>
            </a:r>
          </a:p>
        </p:txBody>
      </p:sp>
      <p:sp>
        <p:nvSpPr>
          <p:cNvPr id="5" name="Téglalap 4"/>
          <p:cNvSpPr/>
          <p:nvPr/>
        </p:nvSpPr>
        <p:spPr>
          <a:xfrm>
            <a:off x="7413874" y="1497128"/>
            <a:ext cx="147456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1161779" y="5514975"/>
            <a:ext cx="7315200" cy="871538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b="1" dirty="0" smtClean="0">
                <a:solidFill>
                  <a:schemeClr val="tx2"/>
                </a:solidFill>
              </a:rPr>
              <a:t>Megfelelő</a:t>
            </a:r>
            <a:r>
              <a:rPr lang="hu-HU" sz="2800" dirty="0" smtClean="0">
                <a:solidFill>
                  <a:schemeClr val="tx2"/>
                </a:solidFill>
              </a:rPr>
              <a:t> technológiákkal (pl. </a:t>
            </a:r>
            <a:r>
              <a:rPr lang="hu-HU" sz="2800" dirty="0" err="1" smtClean="0">
                <a:solidFill>
                  <a:schemeClr val="tx2"/>
                </a:solidFill>
              </a:rPr>
              <a:t>Xtext</a:t>
            </a:r>
            <a:r>
              <a:rPr lang="hu-HU" sz="2800" dirty="0" smtClean="0">
                <a:solidFill>
                  <a:schemeClr val="tx2"/>
                </a:solidFill>
              </a:rPr>
              <a:t>) </a:t>
            </a:r>
            <a:r>
              <a:rPr lang="hu-HU" sz="2800" b="1" dirty="0" smtClean="0">
                <a:solidFill>
                  <a:schemeClr val="tx2"/>
                </a:solidFill>
              </a:rPr>
              <a:t>könnyű </a:t>
            </a:r>
            <a:r>
              <a:rPr lang="hu-HU" sz="2800" dirty="0" smtClean="0">
                <a:solidFill>
                  <a:schemeClr val="tx2"/>
                </a:solidFill>
              </a:rPr>
              <a:t/>
            </a:r>
            <a:br>
              <a:rPr lang="hu-HU" sz="2800" dirty="0" smtClean="0">
                <a:solidFill>
                  <a:schemeClr val="tx2"/>
                </a:solidFill>
              </a:rPr>
            </a:br>
            <a:r>
              <a:rPr lang="hu-HU" sz="2800" b="1" dirty="0" smtClean="0">
                <a:solidFill>
                  <a:schemeClr val="tx2"/>
                </a:solidFill>
              </a:rPr>
              <a:t>saját </a:t>
            </a:r>
            <a:r>
              <a:rPr lang="hu-HU" sz="2800" dirty="0" smtClean="0">
                <a:solidFill>
                  <a:schemeClr val="tx2"/>
                </a:solidFill>
              </a:rPr>
              <a:t>modellező / programozási nyelvet csinálni!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2282" y="2971800"/>
            <a:ext cx="5448300" cy="2406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2066925" algn="l"/>
              </a:tabLst>
            </a:pPr>
            <a:r>
              <a:rPr lang="hu-HU" sz="2400" b="1" dirty="0" smtClean="0">
                <a:sym typeface="Wingdings" panose="05000000000000000000" pitchFamily="2" charset="2"/>
              </a:rPr>
              <a:t>Nyelvtan</a:t>
            </a:r>
          </a:p>
          <a:p>
            <a:pPr>
              <a:tabLst>
                <a:tab pos="2066925" algn="l"/>
              </a:tabLst>
            </a:pPr>
            <a:r>
              <a:rPr lang="hu-HU" sz="2400" b="1" dirty="0" smtClean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Statechart</a:t>
            </a:r>
            <a:r>
              <a:rPr lang="hu-HU" sz="2400" b="1" dirty="0">
                <a:sym typeface="Wingdings" panose="05000000000000000000" pitchFamily="2" charset="2"/>
              </a:rPr>
              <a:t>&gt;::=</a:t>
            </a:r>
            <a:r>
              <a:rPr lang="hu-HU" sz="2400" dirty="0">
                <a:sym typeface="Wingdings" panose="05000000000000000000" pitchFamily="2" charset="2"/>
              </a:rPr>
              <a:t> 	</a:t>
            </a: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 &lt;</a:t>
            </a:r>
            <a:r>
              <a:rPr lang="hu-HU" sz="2400" b="1" dirty="0" err="1">
                <a:sym typeface="Wingdings" panose="05000000000000000000" pitchFamily="2" charset="2"/>
              </a:rPr>
              <a:t>Interface</a:t>
            </a:r>
            <a:r>
              <a:rPr lang="hu-HU" sz="2400" b="1" dirty="0">
                <a:sym typeface="Wingdings" panose="05000000000000000000" pitchFamily="2" charset="2"/>
              </a:rPr>
              <a:t>&gt;*</a:t>
            </a:r>
            <a:r>
              <a:rPr lang="hu-HU" dirty="0">
                <a:sym typeface="Wingdings" panose="05000000000000000000" pitchFamily="2" charset="2"/>
              </a:rPr>
              <a:t/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Interface</a:t>
            </a:r>
            <a:r>
              <a:rPr lang="hu-HU" sz="2400" b="1" dirty="0">
                <a:sym typeface="Wingdings" panose="05000000000000000000" pitchFamily="2" charset="2"/>
              </a:rPr>
              <a:t>&gt;::= 	("</a:t>
            </a:r>
            <a:r>
              <a:rPr lang="hu-HU" b="1" dirty="0" err="1">
                <a:solidFill>
                  <a:srgbClr val="7F0055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internal</a:t>
            </a:r>
            <a:r>
              <a:rPr lang="hu-HU" sz="2400" b="1" dirty="0">
                <a:sym typeface="Wingdings" panose="05000000000000000000" pitchFamily="2" charset="2"/>
              </a:rPr>
              <a:t>"</a:t>
            </a:r>
            <a:r>
              <a:rPr lang="hu-HU" sz="2400" dirty="0">
                <a:sym typeface="Wingdings" panose="05000000000000000000" pitchFamily="2" charset="2"/>
              </a:rPr>
              <a:t>| </a:t>
            </a: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&gt;) "</a:t>
            </a:r>
            <a:r>
              <a:rPr lang="hu-HU" b="1" dirty="0">
                <a:solidFill>
                  <a:srgbClr val="7F0055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:</a:t>
            </a:r>
            <a:r>
              <a:rPr lang="hu-HU" sz="2400" b="1" dirty="0">
                <a:sym typeface="Wingdings" panose="05000000000000000000" pitchFamily="2" charset="2"/>
              </a:rPr>
              <a:t>"</a:t>
            </a:r>
          </a:p>
          <a:p>
            <a:pPr>
              <a:tabLst>
                <a:tab pos="2066925" algn="l"/>
              </a:tabLst>
            </a:pPr>
            <a:r>
              <a:rPr lang="hu-HU" sz="2400" b="1" dirty="0">
                <a:sym typeface="Wingdings" panose="05000000000000000000" pitchFamily="2" charset="2"/>
              </a:rPr>
              <a:t>	&lt;</a:t>
            </a:r>
            <a:r>
              <a:rPr lang="hu-HU" sz="2400" b="1" dirty="0" err="1">
                <a:sym typeface="Wingdings" panose="05000000000000000000" pitchFamily="2" charset="2"/>
              </a:rPr>
              <a:t>Event</a:t>
            </a:r>
            <a:r>
              <a:rPr lang="hu-HU" sz="2400" b="1" dirty="0">
                <a:sym typeface="Wingdings" panose="05000000000000000000" pitchFamily="2" charset="2"/>
              </a:rPr>
              <a:t>&gt;*</a:t>
            </a:r>
            <a:br>
              <a:rPr lang="hu-HU" sz="2400" b="1" dirty="0">
                <a:sym typeface="Wingdings" panose="05000000000000000000" pitchFamily="2" charset="2"/>
              </a:rPr>
            </a:b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Event</a:t>
            </a:r>
            <a:r>
              <a:rPr lang="hu-HU" sz="2400" b="1" dirty="0">
                <a:sym typeface="Wingdings" panose="05000000000000000000" pitchFamily="2" charset="2"/>
              </a:rPr>
              <a:t>&gt;::= 	"</a:t>
            </a:r>
            <a:r>
              <a:rPr lang="hu-HU" b="1" dirty="0" err="1">
                <a:solidFill>
                  <a:srgbClr val="7F0055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event</a:t>
            </a:r>
            <a:r>
              <a:rPr lang="hu-HU" sz="2400" b="1" dirty="0">
                <a:sym typeface="Wingdings" panose="05000000000000000000" pitchFamily="2" charset="2"/>
              </a:rPr>
              <a:t>"</a:t>
            </a:r>
            <a:r>
              <a:rPr lang="hu-HU" sz="2400" dirty="0">
                <a:sym typeface="Wingdings" panose="05000000000000000000" pitchFamily="2" charset="2"/>
              </a:rPr>
              <a:t> </a:t>
            </a: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</a:t>
            </a:r>
            <a:r>
              <a:rPr lang="hu-HU" sz="2400" dirty="0">
                <a:sym typeface="Wingdings" panose="05000000000000000000" pitchFamily="2" charset="2"/>
              </a:rPr>
              <a:t/>
            </a:r>
            <a:br>
              <a:rPr lang="hu-HU" sz="2400" dirty="0">
                <a:sym typeface="Wingdings" panose="05000000000000000000" pitchFamily="2" charset="2"/>
              </a:rPr>
            </a:b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&gt;::= 	</a:t>
            </a:r>
            <a:r>
              <a:rPr lang="hu-HU" sz="2400" b="1" dirty="0" smtClean="0">
                <a:sym typeface="Wingdings" panose="05000000000000000000" pitchFamily="2" charset="2"/>
              </a:rPr>
              <a:t>…</a:t>
            </a:r>
            <a:endParaRPr lang="hu-HU" sz="2400" b="1" dirty="0">
              <a:sym typeface="Wingdings" panose="05000000000000000000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124450" y="2971800"/>
            <a:ext cx="3897268" cy="2406650"/>
            <a:chOff x="5124450" y="2971800"/>
            <a:chExt cx="3897268" cy="2406650"/>
          </a:xfrm>
        </p:grpSpPr>
        <p:grpSp>
          <p:nvGrpSpPr>
            <p:cNvPr id="33" name="Group 32"/>
            <p:cNvGrpSpPr/>
            <p:nvPr/>
          </p:nvGrpSpPr>
          <p:grpSpPr>
            <a:xfrm>
              <a:off x="5795819" y="2971800"/>
              <a:ext cx="3225899" cy="2406650"/>
              <a:chOff x="5918101" y="2971800"/>
              <a:chExt cx="3225899" cy="240665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918101" y="2971800"/>
                <a:ext cx="3225899" cy="24066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hu-HU" sz="2400" b="1" dirty="0" smtClean="0">
                    <a:solidFill>
                      <a:schemeClr val="tx1"/>
                    </a:solidFill>
                  </a:rPr>
                  <a:t>Absztrakt</a:t>
                </a:r>
                <a:br>
                  <a:rPr lang="hu-HU" sz="2400" b="1" dirty="0" smtClean="0">
                    <a:solidFill>
                      <a:schemeClr val="tx1"/>
                    </a:solidFill>
                  </a:rPr>
                </a:br>
                <a:r>
                  <a:rPr lang="hu-HU" sz="2400" b="1" dirty="0" smtClean="0">
                    <a:solidFill>
                      <a:schemeClr val="tx1"/>
                    </a:solidFill>
                  </a:rPr>
                  <a:t>Szintaxis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églalap 4"/>
              <p:cNvSpPr/>
              <p:nvPr/>
            </p:nvSpPr>
            <p:spPr>
              <a:xfrm>
                <a:off x="6031968" y="3118150"/>
                <a:ext cx="1474568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 err="1" smtClean="0">
                    <a:latin typeface="Verdana" panose="020B0604030504040204" pitchFamily="34" charset="0"/>
                  </a:rPr>
                  <a:t>Statechart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0" name="Téglalap 4"/>
              <p:cNvSpPr/>
              <p:nvPr/>
            </p:nvSpPr>
            <p:spPr>
              <a:xfrm>
                <a:off x="6905281" y="4857823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A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1" name="Téglalap 4"/>
              <p:cNvSpPr/>
              <p:nvPr/>
            </p:nvSpPr>
            <p:spPr>
              <a:xfrm>
                <a:off x="7293908" y="3791323"/>
                <a:ext cx="1474568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internal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2" name="Téglalap 4"/>
              <p:cNvSpPr/>
              <p:nvPr/>
            </p:nvSpPr>
            <p:spPr>
              <a:xfrm>
                <a:off x="6059802" y="3782972"/>
                <a:ext cx="91601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 err="1" smtClean="0">
                    <a:latin typeface="Verdana" panose="020B0604030504040204" pitchFamily="34" charset="0"/>
                  </a:rPr>
                  <a:t>Demo</a:t>
                </a:r>
                <a:endParaRPr lang="hu-HU" dirty="0" smtClean="0">
                  <a:latin typeface="Verdana" panose="020B0604030504040204" pitchFamily="34" charset="0"/>
                </a:endParaRPr>
              </a:p>
            </p:txBody>
          </p:sp>
          <p:sp>
            <p:nvSpPr>
              <p:cNvPr id="13" name="Téglalap 4"/>
              <p:cNvSpPr/>
              <p:nvPr/>
            </p:nvSpPr>
            <p:spPr>
              <a:xfrm>
                <a:off x="6905281" y="4277932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even</a:t>
                </a:r>
                <a:r>
                  <a:rPr lang="hu-HU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t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4" name="Téglalap 4"/>
              <p:cNvSpPr/>
              <p:nvPr/>
            </p:nvSpPr>
            <p:spPr>
              <a:xfrm>
                <a:off x="8031192" y="4277932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even</a:t>
                </a:r>
                <a:r>
                  <a:rPr lang="hu-HU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t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" name="Téglalap 4"/>
              <p:cNvSpPr/>
              <p:nvPr/>
            </p:nvSpPr>
            <p:spPr>
              <a:xfrm>
                <a:off x="8031192" y="4857823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b="1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B</a:t>
                </a:r>
              </a:p>
            </p:txBody>
          </p:sp>
          <p:cxnSp>
            <p:nvCxnSpPr>
              <p:cNvPr id="16" name="Straight Arrow Connector 15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6517811" y="3487482"/>
                <a:ext cx="251441" cy="295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9" idx="2"/>
                <a:endCxn id="11" idx="0"/>
              </p:cNvCxnSpPr>
              <p:nvPr/>
            </p:nvCxnSpPr>
            <p:spPr>
              <a:xfrm>
                <a:off x="6769252" y="3487482"/>
                <a:ext cx="1261940" cy="30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2"/>
                <a:endCxn id="13" idx="0"/>
              </p:cNvCxnSpPr>
              <p:nvPr/>
            </p:nvCxnSpPr>
            <p:spPr>
              <a:xfrm flipH="1">
                <a:off x="7390248" y="4160655"/>
                <a:ext cx="640944" cy="117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2"/>
                <a:endCxn id="14" idx="0"/>
              </p:cNvCxnSpPr>
              <p:nvPr/>
            </p:nvCxnSpPr>
            <p:spPr>
              <a:xfrm>
                <a:off x="8031192" y="4160655"/>
                <a:ext cx="484967" cy="117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2"/>
                <a:endCxn id="10" idx="0"/>
              </p:cNvCxnSpPr>
              <p:nvPr/>
            </p:nvCxnSpPr>
            <p:spPr>
              <a:xfrm>
                <a:off x="7390248" y="4647264"/>
                <a:ext cx="0" cy="210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4" idx="2"/>
                <a:endCxn id="15" idx="0"/>
              </p:cNvCxnSpPr>
              <p:nvPr/>
            </p:nvCxnSpPr>
            <p:spPr>
              <a:xfrm>
                <a:off x="8516159" y="4647264"/>
                <a:ext cx="0" cy="210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ight Arrow 33"/>
            <p:cNvSpPr/>
            <p:nvPr/>
          </p:nvSpPr>
          <p:spPr>
            <a:xfrm>
              <a:off x="5124450" y="4857823"/>
              <a:ext cx="1038225" cy="369332"/>
            </a:xfrm>
            <a:prstGeom prst="rightArrow">
              <a:avLst/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2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35" y="2045970"/>
            <a:ext cx="8858250" cy="4713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50" dirty="0"/>
              <a:t>(?:(?:\r\n)?[ \t])*(?:(?:(?:[^()&lt;&gt;@,;:\\".\[\] \000-\031]+(?:(?:(?:\r\n)?[ \t] )+|\Z|(?=[\["()&lt;&gt;@,;:\\".\[\]]))|"(?:[^\"\r\\]|\\.|(?:(?:\r\n)?[ \t]))*"(?:(?: \r\n)?[ \t])*)(?:\.(?:(?:\r\n)?[ \t])*(?:[^()&lt;&gt;@,;:\\".\[\] \000-\031]+(?:(?:( ?:\r\n)?[ \t])+|\Z|(?=[\["()&lt;&gt;@,;:\\".\[\]]))|"(?:[^\"\r\\]|\\.|(?:(?:\r\n)?[ \t]))*"(?:(?:\r\n)?[ \t])*))*@(?:(?:\r\n)?[ \t])*(?:[^()&lt;&gt;@,;:\\".\[\] \000-\0 31]+(?:(?:(?:\r\n)?[ \t])+|\Z|(?=[\["()&lt;&gt;@,;:\\".\[\]]))|\[([^\[\]\r\\]|\\.)*\ ](?:(?:\r\n)?[ \t])*)(?:\.(?:(?:\r\n)?[ \t])*(?:[^()&lt;&gt;@,;:\\".\[\] \000-\031]+ (?:(?:(?:\r\n)?[ \t])+|\Z|(?=[\["()&lt;&gt;@,;:\\".\[\]]))|\[([^\[\]\r\\]|\\.)*\](?: (?:\r\n)?[ \t])*))*|(?:[^()&lt;&gt;@,;:\\".\[\] \000-\031]+(?:(?:(?:\r\n)?[ \t])+|\Z |(?=[\["()&lt;&gt;@,;:\\".\[\]]))|"(?:[^\"\r\\]|\\.|(?:(?:\r\n)?[ \t]))*"(?:(?:\r\n) ?[ \t])*)*\&lt;(?:(?:\r\n)?[ \t])*(?:@(?:[^()&lt;&gt;@,;:\\".\[\] \000-\031]+(?:(?:(?:\ r\n)?[ \t])+|\Z|(?=[\["()&lt;&gt;@,;:\\".\[\]]))|\[([^\[\]\r\\]|\\.)*\](?:(?:\r\n)?[ \t])*)(?:\.(?:(?:\r\n)?[ \t])*(?:[^()&lt;&gt;@,;:\\".\[\] \000-\031]+(?:(?:(?:\r\n) ?[ \t])+|\Z|(?=[\["()&lt;&gt;@,;:\\".\[\]]))|\[([^\[\]\r\\]|\\.)*\](?:(?:\r\n)?[ \t] )*))*(?:,@(?:(?:\r\n)?[ \t])*(?:[^()&lt;&gt;@,;:\\".\[\] \000-\031]+(?:(?:(?:\r\n)?[ \t])+|\Z|(?=[\["()&lt;&gt;@,;:\\".\[\]]))|\[([^\[\]\r\\]|\\.)*\](?:(?:\r\n)?[ \t])* )(?:\.(?:(?:\r\n)?[ \t])*(?:[^()&lt;&gt;@,;:\\".\[\] \000-\031]+(?:(?:(?:\r\n)?[ \t] )+|\Z|(?=[\["()&lt;&gt;@,;:\\".\[\]]))|\[([^\[\]\r\\]|\\.)*\](?:(?:\r\n)?[ \t])*))*) *:(?:(?:\r\n)?[ \t])*)?(?:[^()&lt;&gt;@,;:\\".\[\] \000-\031]+(?:(?:(?:\r\n)?[ \t])+ |\Z|(?=[\["()&lt;&gt;@,;:\\".\[\]]))|"(?:[^\"\r\\]|\\.|(?:(?:\r\n)?[ \t]))*"(?:(?:\r \n)?[ \t])*)(?:\.(?:(?:\r\n)?[ \t])*(?:[^()&lt;&gt;@,;:\\".\[\] \000-\031]+(?:(?:(?: \r\n)?[ \t])+|\Z|(?=[\["()&lt;&gt;@,;:\\".\[\]]))|"(?:[^\"\r\\]|\\.|(?:(?:\r\n)?[ \t ]))*"(?:(?:\r\n)?[ \t])*))*@(?:(?:\r\n)?[ \t])*(?:[^()&lt;&gt;@,;:\\".\[\] \000-\031 ]+(?:(?:(?:\r\n)?[ \t])+|\Z|(?=[\["()&lt;&gt;@,;:\\".\[\]]))|\[([^\[\]\r\\]|\\.)*\]( ?:(?:\r\n)?[ \t])*)(?:\.(?:(?:\r\n)?[ \t])*(?:[^()&lt;&gt;@,;:\\".\[\] \000-\031]+(? :(?:(?:\r\n)?[ \t])+|\Z|(?=[\["()&lt;&gt;@,;:\\".\[\]]))|\[([^\[\]\r\\]|\\.)*\](?:(? :\r\n)?[ \t])*))*\&gt;(?:(?:\r\n)?[ \t])*)|(?:[^()&lt;&gt;@,;:\\".\[\] \000-\031]+(?:(? :(?:\r\n)?[ \t])+|\Z|(?=[\["()&lt;&gt;@,;:\\".\[\]]))|"(?:[^\"\r\\]|\\.|(?:(?:\r\n)? [ \t]))*"(?:(?:\r\n)?[ \t])*)*:(?:(?:\r\n)?[ \t])*(?:(?:(?:[^()&lt;&gt;@,;:\\".\[\] \000-\031]+(?:(?:(?:\r\n)?[ \t])+|\Z|(?=[\["()&lt;&gt;@,;:\\".\[\]]))|"(?:[^\"\r\\]| \\.|(?:(?:\r\n)?[ \t]))*"(?:(?:\r\n)?[ \t])*)(?:\.(?:(?:\r\n)?[ \t])*(?:[^()&lt;&gt; @,;:\\".\[\] \000-\031]+(?:(?:(?:\r\n)?[ \t])+|\Z|(?=[\["()&lt;&gt;@,;:\\".\[\]]))|" (?:[^\"\r\\]|\\.|(?:(?:\r\n)?[ \t]))*"(?:(?:\r\n)?[ \t])*))*@(?:(?:\r\n)?[ \t] )*(?:[^()&lt;&gt;@,;:\\".\[\] \000-\031]+(?:(?:(?:\r\n)?[ \t])+|\Z|(?=[\["()&lt;&gt;@,;:\\ ".\[\]]))|\[([^\[\]\r\\]|\\.)*\](?:(?:\r\n)?[ \t])*)(?:\.(?:(?:\r\n)?[ \t])*(? :[^()&lt;&gt;@,;:\\".\[\] \000-\031]+(?:(?:(?:\r\n)?[ \t])+|\Z|(?=[\["()&lt;&gt;@,;:\\".\[ \]]))|\[([^\[\]\r\\]|\\.)*\](?:(?:\r\n)?[ \t])*))*|(?:[^()&lt;&gt;@,;:\\".\[\] \000- \031]+(?:(?:(?:\r\n)?[ \t])+|\Z|(?=[\["()&lt;&gt;@,;:\\".\[\]]))|"(?:[^\"\r\\]|\\.|( ?:(?:\r\n)?[ \t]))*"(?:(?:\r\n)?[ \t])*)*\&lt;(?:(?:\r\n)?[ \t])*(?:@(?:[^()&lt;&gt;@,; :\\".\[\] \000-\031]+(?:(?:(?:\r\n)?[ \t])+|\Z|(?=[\["()&lt;&gt;@,;:\\".\[\]]))|\[([ ^\[\]\r\\]|\\.)*\](?:(?:\r\n)?[ \t])*)(?:\.(?:(?:\r\n)?[ \t])*(?:[^()&lt;&gt;@,;:\\" .\[\] \000-\031]+(?:(?:(?:\r\n)?[ \t])+|\Z|(?=[\["()&lt;&gt;@,;:\\".\[\]]))|\[([^\[\ ]\r\\]|\\.)*\](?:(?:\r\n)?[ \t])*))*(?:,@(?:(?:\r\n)?[ \t])*(?:[^()&lt;&gt;@,;:\\".\ [\] \000-\031]+(?:(?:(?:\r\n)?[ \t])+|\Z|(?=[\["()&lt;&gt;@,;:\\".\[\]]))|\[([^\[\]\ r\\]|\\.)*\](?:(?:\r\n)?[ \t])*)(?:\.(?:(?:\r\n)?[ \t])*(?:[^()&lt;&gt;@,;:\\".\[\] \000-\031]+(?:(?:(?:\r\n)?[ \t])+|\Z|(?=[\["()&lt;&gt;@,;:\\".\[\]]))|\[([^\[\]\r\\] |\\.)*\](?:(?:\r\n)?[ \t])*))*)*:(?:(?:\r\n)?[ \t])*)?(?:[^()&lt;&gt;@,;:\\".\[\] \0 00-\031]+(?:(?:(?:\r\n)?[ \t])+|\Z|(?=[\["()&lt;&gt;@,;:\\".\[\]]))|"(?:[^\"\r\\]|\\ .|(?:(?:\r\n)?[ \t]))*"(?:(?:\r\n)?[ \t])*)(?:\.(?:(?:\r\n)?[ \t])*(?:[^()&lt;&gt;@, ;:\\".\[\] \000-\031]+(?:(?:(?:\r\n)?[ \t])+|\Z|(?=[\["()&lt;&gt;@,;:\\".\[\]]))|"(? :[^\"\r\\]|\\.|(?:(?:\r\n)?[ \t]))*"(?:(?:\r\n)?[ \t])*))*@(?:(?:\r\n)?[ \t])* (?:[^()&lt;&gt;@,;:\\".\[\] \000-\031]+(?:(?:(?:\r\n)?[ \t])+|\Z|(?=[\["()&lt;&gt;@,;:\\". \[\]]))|\[([^\[\]\r\\]|\\.)*\](?:(?:\r\n)?[ \t])*)(?:\.(?:(?:\r\n)?[ \t])*(?:[ ^()&lt;&gt;@,;:\\".\[\] \000-\031]+(?:(?:(?:\r\n)?[ \t])+|\Z|(?=[\["()&lt;&gt;@,;:\\".\[\] ]))|\[([^\[\]\r\\]|\\.)*\](?:(?:\r\n)?[ \t])*))*\&gt;(?:(?:\r\n)?[ \t])*)(?:,\s*( ?:(?:[^()&lt;&gt;@,;:\\".\[\] \000-\031]+(?:(?:(?:\r\n)?[ \t])+|\Z|(?=[\["()&lt;&gt;@,;:\\ ".\[\]]))|"(?:[^\"\r\\]|\\.|(?:(?:\r\n)?[ \t]))*"(?:(?:\r\n)?[ \t])*)(?:\.(?:( ?:\r\n)?[ \t])*(?:[^()&lt;&gt;@,;:\\".\[\] \000-\031]+(?:(?:(?:\r\n)?[ \t])+|\Z|(?=[ \["()&lt;&gt;@,;:\\".\[\]]))|"(?:[^\"\r\\]|\\.|(?:(?:\r\n)?[ \t]))*"(?:(?:\r\n)?[ \t ])*))*@(?:(?:\r\n)?[ \t])*(?:[^()&lt;&gt;@,;:\\".\[\] \000-\031]+(?:(?:(?:\r\n)?[ \t ])+|\Z|(?=[\["()&lt;&gt;@,;:\\".\[\]]))|\[([^\[\]\r\\]|\\.)*\](?:(?:\r\n)?[ \t])*)(? :\.(?:(?:\r\n)?[ \t])*(?:[^()&lt;&gt;@,;:\\".\[\] \000-\031]+(?:(?:(?:\r\n)?[ \t])+| \Z|(?=[\["()&lt;&gt;@,;:\\".\[\]]))|\[([^\[\]\r\\]|\\.)*\](?:(?:\r\n)?[ \t])*))*|(?: [^()&lt;&gt;@,;:\\".\[\] \000-\031]+(?:(?:(?:\r\n)?[ \t])+|\Z|(?=[\["()&lt;&gt;@,;:\\".\[\ ]]))|"(?:[^\"\r\\]|\\.|(?:(?:\r\n)?[ \t]))*"(?:(?:\r\n)?[ \t])*)*\&lt;(?:(?:\r\n) ?[ \t])*(?:@(?:[^()&lt;&gt;@,;:\\".\[\] \000-\031]+(?:(?:(?:\r\n)?[ \t])+|\Z|(?=[\[" ()&lt;&gt;@,;:\\".\[\]]))|\[([^\[\]\r\\]|\\.)*\](?:(?:\r\n)?[ \t])*)(?:\.(?:(?:\r\n) ?[ \t])*(?:[^()&lt;&gt;@,;:\\".\[\] \000-\031]+(?:(?:(?:\r\n)?[ \t])+|\Z|(?=[\["()&lt;&gt; @,;:\\".\[\]]))|\[([^\[\]\r\\]|\\.)*\](?:(?:\r\n)?[ \t])*))*(?:,@(?:(?:\r\n)?[ \t])*(?:[^()&lt;&gt;@,;:\\".\[\] \000-\031]+(?:(?:(?:\r\n)?[ \t])+|\Z|(?=[\["()&lt;&gt;@, ;:\\".\[\]]))|\[([^\[\]\r\\]|\\.)*\](?:(?:\r\n)?[ \t])*)(?:\.(?:(?:\r\n)?[ \t] )*(?:[^()&lt;&gt;@,;:\\".\[\] \000-\031]+(?:(?:(?:\r\n)?[ \t])+|\Z|(?=[\["()&lt;&gt;@,;:\\ ".\[\]]))|\[([^\[\]\r\\]|\\.)*\](?:(?:\r\n)?[ \t])*))*)*:(?:(?:\r\n)?[ \t])*)? (?:[^()&lt;&gt;@,;:\\".\[\] \000-\031]+(?:(?:(?:\r\n)?[ \t])+|\Z|(?=[\["()&lt;&gt;@,;:\\". \[\]]))|"(?:[^\"\r\\]|\\.|(?:(?:\r\n)?[ \t]))*"(?:(?:\r\n)?[ \t])*)(?:\.(?:(?: \r\n)?[ \t])*(?:[^()&lt;&gt;@,;:\\".\[\] \000-\031]+(?:(?:(?:\r\n)?[ \t])+|\Z|(?=[\[ "()&lt;&gt;@,;:\\".\[\]]))|"(?:[^\"\r\\]|\\.|(?:(?:\r\n)?[ \t]))*"(?:(?:\r\n)?[ \t]) *))*@(?:(?:\r\n)?[ \t])*(?:[^()&lt;&gt;@,;:\\".\[\] \000-\031]+(?:(?:(?:\r\n)?[ \t]) +|\Z|(?=[\["()&lt;&gt;@,;:\\".\[\]]))|\[([^\[\]\r\\]|\\.)*\](?:(?:\r\n)?[ \t])*)(?:\ .(?:(?:\r\n)?[ \t])*(?:[^()&lt;&gt;@,;:\\".\[\] \000-\031]+(?:(?:(?:\r\n)?[ \t])+|\Z |(?=[\["()&lt;&gt;@,;:\\".\[\]]))|\[([^\[\]\r\\]|\\.)*\](?:(?:\r\n)?[ \t])*))*\&gt;(?:( ?:\r\n)?[ \t])*))*)?;\s*)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488668"/>
            <a:ext cx="657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Forrás</a:t>
            </a:r>
            <a:r>
              <a:rPr lang="en-US" dirty="0">
                <a:solidFill>
                  <a:srgbClr val="FFFFFF"/>
                </a:solidFill>
              </a:rPr>
              <a:t>: http://www.ex-parrot.com/~pdw/Mail-RFC822-Address.html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 bwMode="auto">
          <a:xfrm>
            <a:off x="142875" y="800100"/>
            <a:ext cx="8858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hu-HU" sz="2400" b="1" dirty="0" smtClean="0"/>
              <a:t>Feladat: </a:t>
            </a:r>
            <a:r>
              <a:rPr lang="hu-HU" sz="2400" dirty="0" smtClean="0"/>
              <a:t>Email címek beolvasása, ellenőrzése</a:t>
            </a:r>
          </a:p>
          <a:p>
            <a:pPr defTabSz="914400"/>
            <a:r>
              <a:rPr lang="hu-HU" sz="2400" b="1" dirty="0" smtClean="0"/>
              <a:t>Saját nyelvtan:</a:t>
            </a:r>
            <a:r>
              <a:rPr lang="hu-HU" sz="2400" dirty="0" smtClean="0"/>
              <a:t> könnyen megoldható</a:t>
            </a:r>
          </a:p>
          <a:p>
            <a:pPr defTabSz="914400"/>
            <a:r>
              <a:rPr lang="hu-HU" sz="2400" b="1" dirty="0" smtClean="0"/>
              <a:t>Reguláris kifejezés:</a:t>
            </a:r>
            <a:endParaRPr lang="en-US" sz="2400" b="1" dirty="0"/>
          </a:p>
        </p:txBody>
      </p:sp>
      <p:sp>
        <p:nvSpPr>
          <p:cNvPr id="4" name="Téglalap 3"/>
          <p:cNvSpPr/>
          <p:nvPr/>
        </p:nvSpPr>
        <p:spPr>
          <a:xfrm>
            <a:off x="1231459" y="4294455"/>
            <a:ext cx="6807201" cy="149013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Egyetlen cím, vagy lista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Útvonallal kapcsolatos információk is tárolhatóak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Opcionálisan név is írható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Hierarchikus felépítés '.' elválasztással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szintaxis: </a:t>
            </a:r>
            <a:r>
              <a:rPr lang="hu-HU" dirty="0" smtClean="0"/>
              <a:t>Grafikus szintaxis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Grafikus szintaxis (Diagram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Feladat</a:t>
            </a:r>
            <a:r>
              <a:rPr lang="hu-HU" dirty="0"/>
              <a:t>: </a:t>
            </a:r>
            <a:r>
              <a:rPr lang="hu-HU" dirty="0" smtClean="0"/>
              <a:t>Diagram </a:t>
            </a:r>
            <a:r>
              <a:rPr lang="hu-HU" dirty="0" smtClean="0">
                <a:sym typeface="Wingdings" panose="05000000000000000000" pitchFamily="2" charset="2"/>
              </a:rPr>
              <a:t> Modell</a:t>
            </a:r>
            <a:endParaRPr lang="hu-HU" dirty="0"/>
          </a:p>
          <a:p>
            <a:pPr lvl="1"/>
            <a:r>
              <a:rPr lang="hu-HU" dirty="0"/>
              <a:t>Könnyebben átlátható, </a:t>
            </a:r>
            <a:r>
              <a:rPr lang="hu-HU" dirty="0" smtClean="0"/>
              <a:t>nehezebben </a:t>
            </a:r>
            <a:r>
              <a:rPr lang="hu-HU" dirty="0"/>
              <a:t>írható</a:t>
            </a:r>
          </a:p>
          <a:p>
            <a:pPr lvl="1"/>
            <a:r>
              <a:rPr lang="hu-HU" b="1" dirty="0" smtClean="0"/>
              <a:t>Nézeti modell szabályok</a:t>
            </a:r>
          </a:p>
          <a:p>
            <a:pPr lvl="1"/>
            <a:endParaRPr lang="hu-HU" b="1" dirty="0"/>
          </a:p>
          <a:p>
            <a:pPr lvl="1"/>
            <a:endParaRPr lang="hu-HU" b="1" dirty="0" smtClean="0"/>
          </a:p>
          <a:p>
            <a:pPr lvl="1"/>
            <a:endParaRPr lang="hu-HU" b="1" dirty="0"/>
          </a:p>
          <a:p>
            <a:pPr lvl="1"/>
            <a:endParaRPr lang="hu-HU" b="1" dirty="0" smtClean="0"/>
          </a:p>
          <a:p>
            <a:pPr lvl="1"/>
            <a:endParaRPr lang="hu-HU" dirty="0"/>
          </a:p>
          <a:p>
            <a:pPr marL="457200" lvl="1" indent="0" algn="ctr">
              <a:buNone/>
            </a:pPr>
            <a:r>
              <a:rPr lang="hu-HU" b="1" dirty="0" smtClean="0"/>
              <a:t>Feltétel a modellben teljesül </a:t>
            </a:r>
            <a:r>
              <a:rPr lang="hu-HU" b="1" dirty="0" smtClean="0">
                <a:sym typeface="Wingdings" panose="05000000000000000000" pitchFamily="2" charset="2"/>
              </a:rPr>
              <a:t> Diagram elem létrejön</a:t>
            </a:r>
            <a:br>
              <a:rPr lang="hu-HU" b="1" dirty="0" smtClean="0">
                <a:sym typeface="Wingdings" panose="05000000000000000000" pitchFamily="2" charset="2"/>
              </a:rPr>
            </a:br>
            <a:r>
              <a:rPr lang="hu-HU" b="1" dirty="0" smtClean="0">
                <a:sym typeface="Wingdings" panose="05000000000000000000" pitchFamily="2" charset="2"/>
              </a:rPr>
              <a:t>Diagram változik  Modell változik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142875" y="2993975"/>
            <a:ext cx="3666050" cy="2406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hu-HU" sz="2400" b="1" dirty="0" smtClean="0"/>
              <a:t>Feltétel a modellen</a:t>
            </a:r>
            <a:endParaRPr lang="en-US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96" y="838002"/>
            <a:ext cx="2800000" cy="1257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57" y="3464170"/>
            <a:ext cx="3540685" cy="95326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001377" y="2993975"/>
            <a:ext cx="5922814" cy="2511376"/>
            <a:chOff x="3001377" y="2993975"/>
            <a:chExt cx="5922814" cy="2511376"/>
          </a:xfrm>
        </p:grpSpPr>
        <p:grpSp>
          <p:nvGrpSpPr>
            <p:cNvPr id="31" name="Group 30"/>
            <p:cNvGrpSpPr/>
            <p:nvPr/>
          </p:nvGrpSpPr>
          <p:grpSpPr>
            <a:xfrm>
              <a:off x="3001377" y="2993975"/>
              <a:ext cx="5922814" cy="2511376"/>
              <a:chOff x="3001377" y="2993975"/>
              <a:chExt cx="5922814" cy="251137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39790" y="2993975"/>
                <a:ext cx="4984401" cy="24066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 dirty="0" smtClean="0">
                    <a:solidFill>
                      <a:schemeClr val="tx1"/>
                    </a:solidFill>
                  </a:rPr>
                  <a:t>Diagram elem létrehozása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001377" y="5136019"/>
                <a:ext cx="1038225" cy="369332"/>
              </a:xfrm>
              <a:prstGeom prst="rightArrow">
                <a:avLst/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9602" y="3464170"/>
              <a:ext cx="4023705" cy="1841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0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szintaxis: Grafikus szintaxis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/>
              <a:t>Eredmény: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91" y="1337310"/>
            <a:ext cx="6178238" cy="4177665"/>
          </a:xfrm>
          <a:prstGeom prst="rect">
            <a:avLst/>
          </a:prstGeom>
        </p:spPr>
      </p:pic>
      <p:sp>
        <p:nvSpPr>
          <p:cNvPr id="5" name="Téglalap 7"/>
          <p:cNvSpPr/>
          <p:nvPr/>
        </p:nvSpPr>
        <p:spPr>
          <a:xfrm>
            <a:off x="1161779" y="5514975"/>
            <a:ext cx="7315200" cy="871538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b="1" dirty="0" smtClean="0">
                <a:solidFill>
                  <a:schemeClr val="tx2"/>
                </a:solidFill>
              </a:rPr>
              <a:t>Megfelelő</a:t>
            </a:r>
            <a:r>
              <a:rPr lang="hu-HU" sz="2800" dirty="0" smtClean="0">
                <a:solidFill>
                  <a:schemeClr val="tx2"/>
                </a:solidFill>
              </a:rPr>
              <a:t> technológiákkal (pl. </a:t>
            </a:r>
            <a:r>
              <a:rPr lang="hu-HU" sz="2800" dirty="0" err="1" smtClean="0">
                <a:solidFill>
                  <a:schemeClr val="tx2"/>
                </a:solidFill>
              </a:rPr>
              <a:t>Sirius</a:t>
            </a:r>
            <a:r>
              <a:rPr lang="hu-HU" sz="2800" dirty="0" smtClean="0">
                <a:solidFill>
                  <a:schemeClr val="tx2"/>
                </a:solidFill>
              </a:rPr>
              <a:t>) </a:t>
            </a:r>
            <a:r>
              <a:rPr lang="hu-HU" sz="2800" b="1" dirty="0" smtClean="0">
                <a:solidFill>
                  <a:schemeClr val="tx2"/>
                </a:solidFill>
              </a:rPr>
              <a:t>könnyű </a:t>
            </a:r>
            <a:r>
              <a:rPr lang="hu-HU" sz="2800" dirty="0" smtClean="0">
                <a:solidFill>
                  <a:schemeClr val="tx2"/>
                </a:solidFill>
              </a:rPr>
              <a:t/>
            </a:r>
            <a:br>
              <a:rPr lang="hu-HU" sz="2800" dirty="0" smtClean="0">
                <a:solidFill>
                  <a:schemeClr val="tx2"/>
                </a:solidFill>
              </a:rPr>
            </a:br>
            <a:r>
              <a:rPr lang="hu-HU" sz="2800" b="1" dirty="0" smtClean="0">
                <a:solidFill>
                  <a:schemeClr val="tx2"/>
                </a:solidFill>
              </a:rPr>
              <a:t>saját </a:t>
            </a:r>
            <a:r>
              <a:rPr lang="hu-HU" sz="2800" dirty="0" smtClean="0">
                <a:solidFill>
                  <a:schemeClr val="tx2"/>
                </a:solidFill>
              </a:rPr>
              <a:t>modellező / programozási nyelvet csinálni!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Modellek </a:t>
            </a:r>
            <a:r>
              <a:rPr lang="hu-HU" dirty="0" err="1" smtClean="0"/>
              <a:t>validálása</a:t>
            </a:r>
            <a:r>
              <a:rPr lang="hu-HU" dirty="0" smtClean="0"/>
              <a:t>: szintaxisellenőrzés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42874" y="857250"/>
            <a:ext cx="9001125" cy="5529263"/>
          </a:xfrm>
        </p:spPr>
        <p:txBody>
          <a:bodyPr/>
          <a:lstStyle/>
          <a:p>
            <a:r>
              <a:rPr lang="hu-HU" sz="2800" dirty="0" smtClean="0"/>
              <a:t>Szintaktikai ellenőrzés: modellező eszközök összekötik a logikailag egymásra épülő modellelemeket</a:t>
            </a:r>
          </a:p>
          <a:p>
            <a:endParaRPr lang="hu-HU" sz="2400" dirty="0" smtClean="0"/>
          </a:p>
          <a:p>
            <a:pPr lvl="1"/>
            <a:endParaRPr lang="hu-HU" sz="2400" dirty="0" smtClean="0"/>
          </a:p>
          <a:p>
            <a:pPr lvl="1"/>
            <a:endParaRPr lang="hu-HU" sz="2400" dirty="0" smtClean="0"/>
          </a:p>
          <a:p>
            <a:r>
              <a:rPr lang="hu-HU" sz="2800" dirty="0" smtClean="0"/>
              <a:t>Szintaxisvezérelt szerkesztő</a:t>
            </a:r>
          </a:p>
          <a:p>
            <a:pPr lvl="1"/>
            <a:r>
              <a:rPr lang="hu-HU" sz="2400" dirty="0" smtClean="0"/>
              <a:t>Szerkesztés közben hiba</a:t>
            </a:r>
            <a:r>
              <a:rPr lang="hu-HU" sz="2400" dirty="0" smtClean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hu-HU" sz="2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Couldn’t</a:t>
            </a:r>
            <a:r>
              <a:rPr lang="hu-HU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hu-HU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endParaRPr lang="hu-HU" sz="20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sz="2400" dirty="0" smtClean="0"/>
              <a:t>Fejlett szerkesztőeszköz (például lehetőségek felkínálása)</a:t>
            </a:r>
            <a:endParaRPr lang="hu-HU" sz="24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/>
              <a:t>Kód és diagram együtt</a:t>
            </a:r>
          </a:p>
          <a:p>
            <a:endParaRPr lang="en-US" sz="2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 smtClean="0"/>
              <a:t>Programozás:	szerkesztés közben </a:t>
            </a:r>
            <a:r>
              <a:rPr lang="hu-HU" sz="2800" b="1" dirty="0" smtClean="0"/>
              <a:t>hibás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Modellezés:	szerkesztés közben </a:t>
            </a:r>
            <a:r>
              <a:rPr lang="hu-HU" sz="2800" b="1" dirty="0" smtClean="0"/>
              <a:t>helyes</a:t>
            </a:r>
          </a:p>
        </p:txBody>
      </p:sp>
      <p:sp>
        <p:nvSpPr>
          <p:cNvPr id="12" name="Téglalap 11"/>
          <p:cNvSpPr/>
          <p:nvPr/>
        </p:nvSpPr>
        <p:spPr>
          <a:xfrm>
            <a:off x="631793" y="2054534"/>
            <a:ext cx="3285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dirty="0" smtClean="0"/>
              <a:t>Deklarálás interfészen:</a:t>
            </a:r>
            <a:endParaRPr lang="hu-HU" b="1" dirty="0" smtClean="0">
              <a:solidFill>
                <a:srgbClr val="7F0055"/>
              </a:solidFill>
              <a:latin typeface="Verdana" panose="020B0604030504040204" pitchFamily="34" charset="0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Verdana" panose="020B0604030504040204" pitchFamily="34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clock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integer = </a:t>
            </a:r>
            <a:r>
              <a:rPr lang="hu-HU" b="1" dirty="0" smtClean="0">
                <a:solidFill>
                  <a:srgbClr val="7D7D7D"/>
                </a:solidFill>
                <a:latin typeface="Verdana" panose="020B0604030504040204" pitchFamily="34" charset="0"/>
              </a:rPr>
              <a:t>60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4827865" y="2054534"/>
            <a:ext cx="3837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dirty="0" smtClean="0"/>
              <a:t>Használat modellben:</a:t>
            </a:r>
            <a:endParaRPr lang="hu-HU" sz="2800" b="1" dirty="0"/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after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7D7D7D"/>
                </a:solidFill>
                <a:latin typeface="Verdana" panose="020B0604030504040204" pitchFamily="34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s</a:t>
            </a:r>
            <a:r>
              <a:rPr lang="hu-HU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clock&gt;</a:t>
            </a:r>
            <a:r>
              <a:rPr lang="en-US" dirty="0">
                <a:solidFill>
                  <a:srgbClr val="7D7D7D"/>
                </a:solidFill>
                <a:latin typeface="Verdana" panose="020B0604030504040204" pitchFamily="34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]/</a:t>
            </a:r>
            <a:r>
              <a:rPr lang="hu-H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clock</a:t>
            </a:r>
            <a:r>
              <a:rPr lang="hu-H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-=</a:t>
            </a:r>
            <a:r>
              <a:rPr lang="hu-H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7D7D7D"/>
                </a:solidFill>
                <a:latin typeface="Verdana" panose="020B0604030504040204" pitchFamily="34" charset="0"/>
              </a:rPr>
              <a:t>1</a:t>
            </a:r>
            <a:endParaRPr lang="en-US" dirty="0"/>
          </a:p>
        </p:txBody>
      </p:sp>
      <p:grpSp>
        <p:nvGrpSpPr>
          <p:cNvPr id="29" name="Csoportba foglalás 28"/>
          <p:cNvGrpSpPr/>
          <p:nvPr/>
        </p:nvGrpSpPr>
        <p:grpSpPr>
          <a:xfrm>
            <a:off x="1208015" y="2423866"/>
            <a:ext cx="6768089" cy="375682"/>
            <a:chOff x="1208015" y="1971195"/>
            <a:chExt cx="6768089" cy="375682"/>
          </a:xfrm>
        </p:grpSpPr>
        <p:sp>
          <p:nvSpPr>
            <p:cNvPr id="15" name="Téglalap 14"/>
            <p:cNvSpPr/>
            <p:nvPr/>
          </p:nvSpPr>
          <p:spPr>
            <a:xfrm>
              <a:off x="1208015" y="1971195"/>
              <a:ext cx="679508" cy="369332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Téglalap 15"/>
            <p:cNvSpPr/>
            <p:nvPr/>
          </p:nvSpPr>
          <p:spPr>
            <a:xfrm>
              <a:off x="6157519" y="1971195"/>
              <a:ext cx="595619" cy="369332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églalap 16"/>
            <p:cNvSpPr/>
            <p:nvPr/>
          </p:nvSpPr>
          <p:spPr>
            <a:xfrm>
              <a:off x="7357146" y="1971195"/>
              <a:ext cx="618958" cy="369332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8" name="Szögletes összekötő 17"/>
            <p:cNvCxnSpPr>
              <a:stCxn id="15" idx="2"/>
              <a:endCxn id="16" idx="2"/>
            </p:cNvCxnSpPr>
            <p:nvPr/>
          </p:nvCxnSpPr>
          <p:spPr>
            <a:xfrm rot="16200000" flipH="1">
              <a:off x="4001549" y="-113253"/>
              <a:ext cx="12700" cy="4907560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zögletes összekötő 18"/>
          <p:cNvCxnSpPr>
            <a:stCxn id="15" idx="2"/>
            <a:endCxn id="17" idx="2"/>
          </p:cNvCxnSpPr>
          <p:nvPr/>
        </p:nvCxnSpPr>
        <p:spPr>
          <a:xfrm rot="16200000" flipH="1">
            <a:off x="4607197" y="-266230"/>
            <a:ext cx="12700" cy="6118856"/>
          </a:xfrm>
          <a:prstGeom prst="bentConnector3">
            <a:avLst>
              <a:gd name="adj1" fmla="val 180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30" y="4616542"/>
            <a:ext cx="4866667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</a:t>
            </a:r>
            <a:r>
              <a:rPr lang="hu-HU" dirty="0" err="1"/>
              <a:t>validálása</a:t>
            </a:r>
            <a:r>
              <a:rPr lang="hu-HU" dirty="0"/>
              <a:t>: strukturális </a:t>
            </a:r>
            <a:r>
              <a:rPr lang="hu-HU" dirty="0" smtClean="0"/>
              <a:t>helyesség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42874" y="857250"/>
            <a:ext cx="9001125" cy="5529263"/>
          </a:xfrm>
        </p:spPr>
        <p:txBody>
          <a:bodyPr/>
          <a:lstStyle/>
          <a:p>
            <a:r>
              <a:rPr lang="hu-HU" sz="2800" dirty="0" smtClean="0"/>
              <a:t>Strukturális ellenőrzés:</a:t>
            </a:r>
            <a:r>
              <a:rPr lang="hu-HU" sz="2800" dirty="0"/>
              <a:t> </a:t>
            </a:r>
            <a:r>
              <a:rPr lang="hu-HU" sz="2800" dirty="0" smtClean="0"/>
              <a:t>modell gráf vizsgálata</a:t>
            </a:r>
            <a:endParaRPr lang="hu-HU" sz="2800" dirty="0"/>
          </a:p>
          <a:p>
            <a:r>
              <a:rPr lang="hu-HU" sz="2800" dirty="0" smtClean="0"/>
              <a:t>Hibaminták keresése szerkesztés közben</a:t>
            </a:r>
            <a:endParaRPr lang="hu-HU" sz="2800" dirty="0"/>
          </a:p>
          <a:p>
            <a:r>
              <a:rPr lang="hu-HU" sz="2800" dirty="0" smtClean="0"/>
              <a:t>Például elérhetetlen állapot:</a:t>
            </a:r>
          </a:p>
          <a:p>
            <a:endParaRPr lang="hu-HU" sz="2800" dirty="0"/>
          </a:p>
          <a:p>
            <a:endParaRPr lang="hu-HU" sz="2800" dirty="0" smtClean="0"/>
          </a:p>
          <a:p>
            <a:endParaRPr lang="hu-HU" sz="2800" dirty="0"/>
          </a:p>
          <a:p>
            <a:endParaRPr lang="hu-HU" sz="2800" dirty="0" smtClean="0"/>
          </a:p>
          <a:p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További ellenőrzések: hiányzó kezdőállapot, holtpont, változó értékadások</a:t>
            </a:r>
            <a:r>
              <a:rPr lang="hu-HU" sz="2800" dirty="0"/>
              <a:t>,</a:t>
            </a:r>
            <a:r>
              <a:rPr lang="hu-HU" sz="2800" dirty="0" smtClean="0"/>
              <a:t> stb.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31" y="2728565"/>
            <a:ext cx="4091210" cy="1786631"/>
          </a:xfrm>
          <a:prstGeom prst="rect">
            <a:avLst/>
          </a:prstGeom>
        </p:spPr>
      </p:pic>
      <p:grpSp>
        <p:nvGrpSpPr>
          <p:cNvPr id="30" name="Csoportba foglalás 29"/>
          <p:cNvGrpSpPr/>
          <p:nvPr/>
        </p:nvGrpSpPr>
        <p:grpSpPr>
          <a:xfrm>
            <a:off x="2597831" y="3483576"/>
            <a:ext cx="3789206" cy="1417515"/>
            <a:chOff x="5052790" y="3682768"/>
            <a:chExt cx="3789206" cy="1417515"/>
          </a:xfrm>
        </p:grpSpPr>
        <p:sp>
          <p:nvSpPr>
            <p:cNvPr id="7" name="Téglalap 6"/>
            <p:cNvSpPr/>
            <p:nvPr/>
          </p:nvSpPr>
          <p:spPr>
            <a:xfrm>
              <a:off x="5052790" y="4730951"/>
              <a:ext cx="3131191" cy="36933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 </a:t>
              </a:r>
              <a:r>
                <a:rPr lang="en-US" b="1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not reachable</a:t>
              </a:r>
              <a:r>
                <a:rPr lang="en-US" b="1" dirty="0" smtClean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endPara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églalap 7"/>
            <p:cNvSpPr/>
            <p:nvPr/>
          </p:nvSpPr>
          <p:spPr>
            <a:xfrm>
              <a:off x="7709483" y="3682768"/>
              <a:ext cx="1132513" cy="755009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0" name="Szögletes összekötő 9"/>
            <p:cNvCxnSpPr>
              <a:stCxn id="7" idx="3"/>
              <a:endCxn id="8" idx="2"/>
            </p:cNvCxnSpPr>
            <p:nvPr/>
          </p:nvCxnSpPr>
          <p:spPr>
            <a:xfrm flipV="1">
              <a:off x="8183981" y="4437777"/>
              <a:ext cx="91759" cy="477840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Kódgenerálás Bemutató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Kódgenerálás feladatai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Feladat: </a:t>
            </a:r>
            <a:r>
              <a:rPr lang="hu-HU" dirty="0" smtClean="0"/>
              <a:t>modellnek megfelelő viselkedésű program automatikus előállítása </a:t>
            </a:r>
          </a:p>
          <a:p>
            <a:r>
              <a:rPr lang="hu-HU" dirty="0" smtClean="0"/>
              <a:t>Több megoldás létezik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tervezői döntések</a:t>
            </a:r>
          </a:p>
          <a:p>
            <a:pPr lvl="1"/>
            <a:r>
              <a:rPr lang="hu-HU" b="1" dirty="0" smtClean="0"/>
              <a:t>Interpretált: </a:t>
            </a:r>
            <a:r>
              <a:rPr lang="hu-HU" dirty="0" smtClean="0"/>
              <a:t>modellt beolvassuk és </a:t>
            </a:r>
            <a:r>
              <a:rPr lang="en-US" dirty="0" err="1" smtClean="0"/>
              <a:t>végrehajtjuk</a:t>
            </a:r>
            <a:r>
              <a:rPr lang="hu-HU" dirty="0"/>
              <a:t/>
            </a:r>
            <a:br>
              <a:rPr lang="hu-HU" dirty="0"/>
            </a:br>
            <a:r>
              <a:rPr lang="hu-HU" b="1" dirty="0" smtClean="0"/>
              <a:t>Programkód: </a:t>
            </a:r>
            <a:r>
              <a:rPr lang="hu-HU" dirty="0" smtClean="0"/>
              <a:t>forráskód</a:t>
            </a:r>
          </a:p>
          <a:p>
            <a:pPr lvl="1"/>
            <a:r>
              <a:rPr lang="hu-HU" b="1" dirty="0" smtClean="0"/>
              <a:t>Programozási nyelvek: </a:t>
            </a:r>
            <a:r>
              <a:rPr lang="hu-HU" dirty="0" smtClean="0"/>
              <a:t>Java, C, </a:t>
            </a:r>
            <a:r>
              <a:rPr lang="hu-HU" dirty="0" err="1" smtClean="0"/>
              <a:t>C</a:t>
            </a:r>
            <a:r>
              <a:rPr lang="hu-HU" dirty="0" smtClean="0"/>
              <a:t>++</a:t>
            </a:r>
          </a:p>
          <a:p>
            <a:pPr lvl="1">
              <a:tabLst>
                <a:tab pos="3051175" algn="l"/>
              </a:tabLst>
            </a:pPr>
            <a:r>
              <a:rPr lang="hu-HU" b="1" dirty="0" smtClean="0"/>
              <a:t>Optimalizálás:</a:t>
            </a:r>
            <a:r>
              <a:rPr lang="hu-HU" dirty="0" smtClean="0"/>
              <a:t>	memória </a:t>
            </a:r>
            <a:r>
              <a:rPr lang="hu-HU" dirty="0" err="1" smtClean="0"/>
              <a:t>vs</a:t>
            </a:r>
            <a:r>
              <a:rPr lang="hu-HU" dirty="0" smtClean="0"/>
              <a:t> CPU</a:t>
            </a:r>
            <a:br>
              <a:rPr lang="hu-HU" dirty="0" smtClean="0"/>
            </a:br>
            <a:r>
              <a:rPr lang="hu-HU" dirty="0" smtClean="0"/>
              <a:t>	Megfigyelhetőség </a:t>
            </a:r>
            <a:r>
              <a:rPr lang="hu-HU" dirty="0" err="1" smtClean="0"/>
              <a:t>vs</a:t>
            </a:r>
            <a:r>
              <a:rPr lang="hu-HU" dirty="0" smtClean="0"/>
              <a:t> Teljesítmény</a:t>
            </a:r>
          </a:p>
          <a:p>
            <a:pPr lvl="1"/>
            <a:r>
              <a:rPr lang="hu-HU" dirty="0"/>
              <a:t>Hogyan kapcsoljunk saját kódot a generálthoz</a:t>
            </a:r>
            <a:r>
              <a:rPr lang="hu-HU" dirty="0" smtClean="0"/>
              <a:t>?</a:t>
            </a:r>
          </a:p>
          <a:p>
            <a:r>
              <a:rPr lang="hu-HU" dirty="0" smtClean="0"/>
              <a:t>Kódgenerátor: paraméterezhető + kiterjeszthető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példán keresztül: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Feldadat</a:t>
            </a:r>
            <a:r>
              <a:rPr lang="hu-HU" b="1" dirty="0" smtClean="0"/>
              <a:t>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Generáljunk C kódot</a:t>
            </a:r>
            <a:br>
              <a:rPr lang="hu-HU" dirty="0" smtClean="0"/>
            </a:br>
            <a:r>
              <a:rPr lang="hu-HU" dirty="0" smtClean="0"/>
              <a:t>Yakindu állapotgépekből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Írjunk olyan függvényt:</a:t>
            </a:r>
            <a:br>
              <a:rPr lang="hu-HU" dirty="0" smtClean="0"/>
            </a:br>
            <a:r>
              <a:rPr lang="hu-HU" sz="2800" dirty="0" smtClean="0">
                <a:sym typeface="Wingdings" panose="05000000000000000000" pitchFamily="2" charset="2"/>
              </a:rPr>
              <a:t> </a:t>
            </a:r>
            <a:r>
              <a:rPr lang="hu-HU" sz="2800" dirty="0" smtClean="0"/>
              <a:t>kap egy Modell objektumot</a:t>
            </a:r>
            <a:br>
              <a:rPr lang="hu-HU" sz="2800" dirty="0" smtClean="0"/>
            </a:br>
            <a:r>
              <a:rPr lang="hu-HU" sz="2800" dirty="0" smtClean="0">
                <a:sym typeface="Wingdings" panose="05000000000000000000" pitchFamily="2" charset="2"/>
              </a:rPr>
              <a:t> </a:t>
            </a:r>
            <a:r>
              <a:rPr lang="hu-HU" sz="2800" dirty="0" smtClean="0"/>
              <a:t>visszaad egy szöveget</a:t>
            </a:r>
          </a:p>
          <a:p>
            <a:r>
              <a:rPr lang="hu-HU" dirty="0" smtClean="0"/>
              <a:t>A szöveg egy „</a:t>
            </a:r>
            <a:r>
              <a:rPr lang="hu-HU" dirty="0" err="1" smtClean="0"/>
              <a:t>Demo.c</a:t>
            </a:r>
            <a:r>
              <a:rPr lang="hu-HU" dirty="0" smtClean="0"/>
              <a:t>” fájlba kerül</a:t>
            </a:r>
          </a:p>
          <a:p>
            <a:r>
              <a:rPr lang="hu-HU" dirty="0" smtClean="0"/>
              <a:t>Fordító lefordítja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857250"/>
            <a:ext cx="2276475" cy="3457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églalap 4"/>
          <p:cNvSpPr/>
          <p:nvPr/>
        </p:nvSpPr>
        <p:spPr>
          <a:xfrm>
            <a:off x="5250082" y="857250"/>
            <a:ext cx="147456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 alapú kódgenerátor (</a:t>
            </a:r>
            <a:r>
              <a:rPr lang="hu-HU" dirty="0" err="1" smtClean="0"/>
              <a:t>Xtend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26620"/>
            <a:ext cx="8858250" cy="5812141"/>
          </a:xfrm>
        </p:spPr>
        <p:txBody>
          <a:bodyPr/>
          <a:lstStyle/>
          <a:p>
            <a:r>
              <a:rPr lang="hu-HU" dirty="0" smtClean="0"/>
              <a:t>Cél: Állapotok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Enum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Megoldás: C program</a:t>
            </a:r>
          </a:p>
          <a:p>
            <a:pPr marL="457200" lvl="1" indent="0">
              <a:buNone/>
            </a:pP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18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 {\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n\</a:t>
            </a:r>
            <a:r>
              <a:rPr lang="en-US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hu-HU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hu-HU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,\</a:t>
            </a:r>
            <a:r>
              <a:rPr lang="en-US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hu-HU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hu-HU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\n};"</a:t>
            </a: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state1-&gt;</a:t>
            </a:r>
            <a:r>
              <a:rPr lang="hu-H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state2-&gt;</a:t>
            </a:r>
            <a:r>
              <a:rPr lang="hu-H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hu-HU" sz="3200" dirty="0" smtClean="0"/>
              <a:t>Sablon (</a:t>
            </a:r>
            <a:r>
              <a:rPr lang="hu-HU" sz="3200" dirty="0" err="1" smtClean="0"/>
              <a:t>Xtend</a:t>
            </a:r>
            <a:r>
              <a:rPr lang="hu-HU" sz="3200" dirty="0" smtClean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'''</a:t>
            </a:r>
            <a:r>
              <a:rPr lang="hu-HU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/>
            </a:r>
            <a:br>
              <a:rPr lang="hu-HU" sz="2800" b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US" sz="28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enum</a:t>
            </a: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 </a:t>
            </a:r>
            <a:r>
              <a:rPr lang="en-US" sz="28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 _ 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«state1.name</a:t>
            </a:r>
            <a:r>
              <a:rPr lang="en-US" sz="2800" dirty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en-US" sz="28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__ _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«state2.name»</a:t>
            </a:r>
            <a:r>
              <a:rPr lang="hu-HU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}'''</a:t>
            </a:r>
            <a:endParaRPr lang="hu-HU" sz="2800" dirty="0" smtClean="0"/>
          </a:p>
        </p:txBody>
      </p:sp>
      <p:sp>
        <p:nvSpPr>
          <p:cNvPr id="8" name="Téglalap 7"/>
          <p:cNvSpPr/>
          <p:nvPr/>
        </p:nvSpPr>
        <p:spPr>
          <a:xfrm>
            <a:off x="5869037" y="3241247"/>
            <a:ext cx="3132088" cy="7216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r>
              <a:rPr lang="hu-HU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Ez </a:t>
            </a:r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egyből működik!</a:t>
            </a: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 nehezen átlátható.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996584" y="4951139"/>
            <a:ext cx="3004541" cy="13764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r>
              <a:rPr lang="hu-HU" sz="2400" dirty="0">
                <a:solidFill>
                  <a:schemeClr val="tx2"/>
                </a:solidFill>
              </a:rPr>
              <a:t>Könnyebb írni</a:t>
            </a: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Átláthatóbb</a:t>
            </a:r>
            <a:endParaRPr lang="hu-HU" sz="2400" dirty="0">
              <a:solidFill>
                <a:schemeClr val="tx2"/>
              </a:solidFill>
            </a:endParaRP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r>
              <a:rPr lang="hu-HU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Könnyű </a:t>
            </a:r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módosítani</a:t>
            </a: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 +1 technológia</a:t>
            </a:r>
          </a:p>
        </p:txBody>
      </p:sp>
      <p:sp>
        <p:nvSpPr>
          <p:cNvPr id="10" name="Lekerekített téglalapbuborék 9"/>
          <p:cNvSpPr/>
          <p:nvPr/>
        </p:nvSpPr>
        <p:spPr>
          <a:xfrm>
            <a:off x="1933903" y="5989802"/>
            <a:ext cx="3515710" cy="441435"/>
          </a:xfrm>
          <a:prstGeom prst="wedgeRoundRectCallout">
            <a:avLst>
              <a:gd name="adj1" fmla="val -72276"/>
              <a:gd name="adj2" fmla="val -36195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Megírjuk a sablonosan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2028496" y="4205769"/>
            <a:ext cx="6148551" cy="1725732"/>
            <a:chOff x="2448910" y="3975290"/>
            <a:chExt cx="6148551" cy="1725732"/>
          </a:xfrm>
        </p:grpSpPr>
        <p:sp>
          <p:nvSpPr>
            <p:cNvPr id="11" name="Téglalap 10"/>
            <p:cNvSpPr/>
            <p:nvPr/>
          </p:nvSpPr>
          <p:spPr>
            <a:xfrm>
              <a:off x="2448910" y="4792713"/>
              <a:ext cx="2501462" cy="425004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2" name="Téglalap 11"/>
            <p:cNvSpPr/>
            <p:nvPr/>
          </p:nvSpPr>
          <p:spPr>
            <a:xfrm>
              <a:off x="2448910" y="5276018"/>
              <a:ext cx="2501462" cy="425004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Lekerekített téglalapbuborék 12"/>
            <p:cNvSpPr/>
            <p:nvPr/>
          </p:nvSpPr>
          <p:spPr>
            <a:xfrm>
              <a:off x="4238728" y="3975290"/>
              <a:ext cx="4358733" cy="441435"/>
            </a:xfrm>
            <a:prstGeom prst="wedgeRoundRectCallout">
              <a:avLst>
                <a:gd name="adj1" fmla="val -39690"/>
                <a:gd name="adj2" fmla="val 89996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Megadjuk a változások helyét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Téglalap 3"/>
          <p:cNvSpPr/>
          <p:nvPr/>
        </p:nvSpPr>
        <p:spPr>
          <a:xfrm>
            <a:off x="6067584" y="860957"/>
            <a:ext cx="286254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states 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r>
              <a:rPr lang="en-US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endParaRPr lang="hu-HU" sz="2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Balra-jobbra nyíl 4"/>
          <p:cNvSpPr/>
          <p:nvPr/>
        </p:nvSpPr>
        <p:spPr>
          <a:xfrm rot="18964122">
            <a:off x="5091335" y="2287363"/>
            <a:ext cx="1019503" cy="286507"/>
          </a:xfrm>
          <a:prstGeom prst="leftRightArrow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4" name="Lekerekített téglalapbuborék 13"/>
          <p:cNvSpPr/>
          <p:nvPr/>
        </p:nvSpPr>
        <p:spPr>
          <a:xfrm>
            <a:off x="478223" y="1307670"/>
            <a:ext cx="5122864" cy="693723"/>
          </a:xfrm>
          <a:prstGeom prst="wedgeRoundRectCallout">
            <a:avLst>
              <a:gd name="adj1" fmla="val 50700"/>
              <a:gd name="adj2" fmla="val 86966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Összevágunk egy </a:t>
            </a:r>
            <a:r>
              <a:rPr lang="hu-HU" sz="2400" dirty="0" err="1" smtClean="0">
                <a:solidFill>
                  <a:schemeClr val="accent2"/>
                </a:solidFill>
              </a:rPr>
              <a:t>char</a:t>
            </a:r>
            <a:r>
              <a:rPr lang="hu-HU" sz="2400" dirty="0" smtClean="0">
                <a:solidFill>
                  <a:schemeClr val="accent2"/>
                </a:solidFill>
              </a:rPr>
              <a:t>*</a:t>
            </a:r>
            <a:r>
              <a:rPr lang="hu-HU" sz="2400" dirty="0" err="1" smtClean="0">
                <a:solidFill>
                  <a:schemeClr val="accent2"/>
                </a:solidFill>
              </a:rPr>
              <a:t>-ba</a:t>
            </a:r>
            <a:r>
              <a:rPr lang="hu-HU" sz="2400" dirty="0" smtClean="0">
                <a:solidFill>
                  <a:schemeClr val="accent2"/>
                </a:solidFill>
              </a:rPr>
              <a:t> a kimenetet, </a:t>
            </a:r>
            <a:r>
              <a:rPr lang="hu-HU" sz="2400" dirty="0" err="1" smtClean="0">
                <a:solidFill>
                  <a:schemeClr val="accent2"/>
                </a:solidFill>
              </a:rPr>
              <a:t>%s</a:t>
            </a:r>
            <a:r>
              <a:rPr lang="hu-HU" sz="2400" dirty="0" smtClean="0">
                <a:solidFill>
                  <a:schemeClr val="accent2"/>
                </a:solidFill>
              </a:rPr>
              <a:t> helyére írjuk az X,Y neveket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697822" y="1447378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67" y="1683765"/>
            <a:ext cx="2800000" cy="1257143"/>
          </a:xfrm>
          <a:prstGeom prst="rect">
            <a:avLst/>
          </a:prstGeom>
        </p:spPr>
      </p:pic>
      <p:sp>
        <p:nvSpPr>
          <p:cNvPr id="35" name="Téglalap 4"/>
          <p:cNvSpPr/>
          <p:nvPr/>
        </p:nvSpPr>
        <p:spPr>
          <a:xfrm>
            <a:off x="702506" y="1712173"/>
            <a:ext cx="147456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3631" b="27717"/>
          <a:stretch/>
        </p:blipFill>
        <p:spPr>
          <a:xfrm>
            <a:off x="5328260" y="1566139"/>
            <a:ext cx="2947354" cy="1613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2507" y="1209960"/>
            <a:ext cx="147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Szöveges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352667" y="1209960"/>
            <a:ext cx="279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Grafikus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34578" y="1215741"/>
            <a:ext cx="294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Egyéb szerkesztőfelületek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70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példa: Állapotok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6488" y="842985"/>
            <a:ext cx="6310435" cy="55292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Várt C kód:</a:t>
            </a:r>
            <a:br>
              <a:rPr lang="hu-HU" dirty="0" smtClean="0"/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//States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 err="1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statemachine</a:t>
            </a:r>
            <a: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r>
              <a:rPr lang="hu-HU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 smtClean="0"/>
          </a:p>
          <a:p>
            <a:r>
              <a:rPr lang="hu-HU" dirty="0" smtClean="0"/>
              <a:t>Sablon:</a:t>
            </a:r>
            <a:br>
              <a:rPr lang="hu-HU" dirty="0" smtClean="0"/>
            </a:b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//States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of the 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statemachine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enum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{ 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«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states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SEPARATOR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»</a:t>
            </a: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«state.</a:t>
            </a:r>
            <a:r>
              <a:rPr lang="en-US" sz="2000" dirty="0" err="1" smtClean="0">
                <a:solidFill>
                  <a:srgbClr val="AB3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hu-HU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«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ENDFOR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»</a:t>
            </a: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2A00FF"/>
              </a:solidFill>
              <a:highlight>
                <a:srgbClr val="DCDCDC"/>
              </a:highlight>
              <a:latin typeface="Consolas" panose="020B0609020204030204" pitchFamily="49" charset="0"/>
            </a:endParaRPr>
          </a:p>
          <a:p>
            <a:endParaRPr lang="hu-HU" dirty="0" smtClean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9" y="857250"/>
            <a:ext cx="1910626" cy="2901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églalap 12"/>
          <p:cNvSpPr/>
          <p:nvPr/>
        </p:nvSpPr>
        <p:spPr>
          <a:xfrm>
            <a:off x="5714793" y="850117"/>
            <a:ext cx="137570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4781550" y="4768072"/>
            <a:ext cx="4362450" cy="1618441"/>
          </a:xfrm>
          <a:prstGeom prst="wedgeRoundRectCallout">
            <a:avLst>
              <a:gd name="adj1" fmla="val -73460"/>
              <a:gd name="adj2" fmla="val -12629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Összes állapoton végigmegyünk </a:t>
            </a:r>
          </a:p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Vesszővel elválasztva </a:t>
            </a:r>
            <a:r>
              <a:rPr lang="en-US" sz="2400" dirty="0" smtClean="0">
                <a:solidFill>
                  <a:schemeClr val="accent2"/>
                </a:solidFill>
              </a:rPr>
              <a:t>í</a:t>
            </a:r>
            <a:r>
              <a:rPr lang="hu-HU" sz="2400" dirty="0" err="1" smtClean="0">
                <a:solidFill>
                  <a:schemeClr val="accent2"/>
                </a:solidFill>
              </a:rPr>
              <a:t>rjuk</a:t>
            </a:r>
            <a:r>
              <a:rPr lang="hu-HU" sz="2400" dirty="0" smtClean="0">
                <a:solidFill>
                  <a:schemeClr val="accent2"/>
                </a:solidFill>
              </a:rPr>
              <a:t> ki:</a:t>
            </a:r>
            <a:br>
              <a:rPr lang="hu-HU" sz="2400" dirty="0" smtClean="0">
                <a:solidFill>
                  <a:schemeClr val="accent2"/>
                </a:solidFill>
              </a:rPr>
            </a:br>
            <a:r>
              <a:rPr lang="hu-HU" sz="2400" dirty="0" smtClean="0">
                <a:solidFill>
                  <a:schemeClr val="accent2"/>
                </a:solidFill>
              </a:rPr>
              <a:t>        </a:t>
            </a:r>
            <a:r>
              <a:rPr lang="en-US" sz="24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</a:t>
            </a:r>
            <a: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név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hu-HU" sz="2400" dirty="0" err="1" smtClean="0"/>
              <a:t>Pl</a:t>
            </a:r>
            <a:r>
              <a:rPr lang="hu-HU" sz="2400" dirty="0" smtClean="0"/>
              <a:t>: </a:t>
            </a:r>
            <a:r>
              <a:rPr lang="en-US" sz="24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StateX,StateY</a:t>
            </a:r>
            <a:endParaRPr lang="en-US" sz="2400" dirty="0"/>
          </a:p>
        </p:txBody>
      </p:sp>
      <p:grpSp>
        <p:nvGrpSpPr>
          <p:cNvPr id="24" name="Csoportba foglalás 23"/>
          <p:cNvGrpSpPr/>
          <p:nvPr/>
        </p:nvGrpSpPr>
        <p:grpSpPr>
          <a:xfrm>
            <a:off x="1221619" y="1912883"/>
            <a:ext cx="6419402" cy="1788247"/>
            <a:chOff x="1221619" y="1912883"/>
            <a:chExt cx="6419402" cy="1788247"/>
          </a:xfrm>
        </p:grpSpPr>
        <p:sp>
          <p:nvSpPr>
            <p:cNvPr id="14" name="Lekerekített téglalapbuborék 13"/>
            <p:cNvSpPr/>
            <p:nvPr/>
          </p:nvSpPr>
          <p:spPr>
            <a:xfrm>
              <a:off x="1221619" y="2828771"/>
              <a:ext cx="2995449" cy="872359"/>
            </a:xfrm>
            <a:prstGeom prst="wedgeRoundRectCallout">
              <a:avLst>
                <a:gd name="adj1" fmla="val -26333"/>
                <a:gd name="adj2" fmla="val -67958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Lehetséges állapotok:</a:t>
              </a:r>
              <a:br>
                <a:rPr lang="hu-HU" sz="2400" dirty="0" smtClean="0">
                  <a:solidFill>
                    <a:schemeClr val="accent2"/>
                  </a:solidFill>
                </a:rPr>
              </a:br>
              <a:r>
                <a:rPr lang="hu-HU" sz="2400" dirty="0" err="1" smtClean="0">
                  <a:solidFill>
                    <a:schemeClr val="accent2"/>
                  </a:solidFill>
                </a:rPr>
                <a:t>Enumként</a:t>
              </a:r>
              <a:r>
                <a:rPr lang="hu-HU" sz="2400" dirty="0" smtClean="0">
                  <a:solidFill>
                    <a:schemeClr val="accent2"/>
                  </a:solidFill>
                </a:rPr>
                <a:t> felsorolva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7" name="Görbe összekötő 16"/>
            <p:cNvCxnSpPr/>
            <p:nvPr/>
          </p:nvCxnSpPr>
          <p:spPr>
            <a:xfrm flipV="1">
              <a:off x="2028497" y="1912883"/>
              <a:ext cx="5602013" cy="346841"/>
            </a:xfrm>
            <a:prstGeom prst="curvedConnector3">
              <a:avLst>
                <a:gd name="adj1" fmla="val 8508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örbe összekötő 18"/>
            <p:cNvCxnSpPr/>
            <p:nvPr/>
          </p:nvCxnSpPr>
          <p:spPr>
            <a:xfrm>
              <a:off x="1923393" y="2560413"/>
              <a:ext cx="5717628" cy="929021"/>
            </a:xfrm>
            <a:prstGeom prst="curvedConnector3">
              <a:avLst>
                <a:gd name="adj1" fmla="val 8308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83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példa: kezdőállapot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6488" y="842985"/>
            <a:ext cx="8927512" cy="55292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Várt C kód:</a:t>
            </a:r>
            <a:br>
              <a:rPr lang="hu-HU" dirty="0" smtClean="0"/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actual </a:t>
            </a: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hu-HU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state.</a:t>
            </a:r>
            <a: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 smtClean="0"/>
          </a:p>
          <a:p>
            <a:r>
              <a:rPr lang="hu-HU" dirty="0" smtClean="0"/>
              <a:t>Sablon:</a:t>
            </a:r>
            <a:br>
              <a:rPr lang="hu-HU" dirty="0" smtClean="0"/>
            </a:b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// The 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current state.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// Initial value = the entry state.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 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currentState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= </a:t>
            </a:r>
            <a:r>
              <a:rPr lang="hu-HU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tate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«findEntry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(</a:t>
            </a:r>
            <a:r>
              <a:rPr lang="hu-HU" sz="2000" dirty="0" err="1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smtClean="0">
                <a:solidFill>
                  <a:srgbClr val="AB3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endParaRPr lang="en-US" sz="2000" dirty="0">
              <a:solidFill>
                <a:srgbClr val="000000"/>
              </a:solidFill>
              <a:highlight>
                <a:srgbClr val="DCDCDC"/>
              </a:highlight>
              <a:latin typeface="Consolas" panose="020B0609020204030204" pitchFamily="49" charset="0"/>
            </a:endParaRPr>
          </a:p>
          <a:p>
            <a:endParaRPr lang="hu-HU" dirty="0" smtClean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9" y="857250"/>
            <a:ext cx="1910626" cy="2901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églalap 12"/>
          <p:cNvSpPr/>
          <p:nvPr/>
        </p:nvSpPr>
        <p:spPr>
          <a:xfrm>
            <a:off x="5714793" y="850117"/>
            <a:ext cx="137570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3846786" y="4771698"/>
            <a:ext cx="4078014" cy="1124278"/>
          </a:xfrm>
          <a:prstGeom prst="wedgeRoundRectCallout">
            <a:avLst>
              <a:gd name="adj1" fmla="val 27917"/>
              <a:gd name="adj2" fmla="val -65616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Megkeressük a kezdőelemet</a:t>
            </a:r>
          </a:p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Kiírjuk a nevét</a:t>
            </a:r>
            <a:endParaRPr lang="en-US" sz="2400" dirty="0"/>
          </a:p>
        </p:txBody>
      </p:sp>
      <p:grpSp>
        <p:nvGrpSpPr>
          <p:cNvPr id="24" name="Csoportba foglalás 23"/>
          <p:cNvGrpSpPr/>
          <p:nvPr/>
        </p:nvGrpSpPr>
        <p:grpSpPr>
          <a:xfrm>
            <a:off x="465388" y="1114098"/>
            <a:ext cx="7312267" cy="1814176"/>
            <a:chOff x="465388" y="1114098"/>
            <a:chExt cx="7312267" cy="1814176"/>
          </a:xfrm>
        </p:grpSpPr>
        <p:sp>
          <p:nvSpPr>
            <p:cNvPr id="14" name="Lekerekített téglalapbuborék 13"/>
            <p:cNvSpPr/>
            <p:nvPr/>
          </p:nvSpPr>
          <p:spPr>
            <a:xfrm>
              <a:off x="465388" y="2505703"/>
              <a:ext cx="5000505" cy="422571"/>
            </a:xfrm>
            <a:prstGeom prst="wedgeRoundRectCallout">
              <a:avLst>
                <a:gd name="adj1" fmla="val -26333"/>
                <a:gd name="adj2" fmla="val -67958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Aktuális állapot = kezdőállapot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7" name="Görbe összekötő 16"/>
            <p:cNvCxnSpPr/>
            <p:nvPr/>
          </p:nvCxnSpPr>
          <p:spPr>
            <a:xfrm flipV="1">
              <a:off x="5714793" y="1114098"/>
              <a:ext cx="2062862" cy="11147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9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példa: Állapotátmenet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6488" y="842985"/>
            <a:ext cx="8927512" cy="565240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Várt C kód:</a:t>
            </a:r>
            <a:br>
              <a:rPr lang="hu-HU" dirty="0" smtClean="0"/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Execute "A" event</a:t>
            </a:r>
            <a: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actualState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 err="1" smtClean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r>
              <a:rPr lang="en-US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actualState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 err="1" smtClean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r>
              <a:rPr lang="en-US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2000" dirty="0" smtClean="0">
              <a:solidFill>
                <a:srgbClr val="8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9" y="857250"/>
            <a:ext cx="1910626" cy="2901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églalap 12"/>
          <p:cNvSpPr/>
          <p:nvPr/>
        </p:nvSpPr>
        <p:spPr>
          <a:xfrm>
            <a:off x="5714793" y="850117"/>
            <a:ext cx="137570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17" name="Görbe összekötő 16"/>
          <p:cNvCxnSpPr/>
          <p:nvPr/>
        </p:nvCxnSpPr>
        <p:spPr>
          <a:xfrm>
            <a:off x="2373086" y="1883229"/>
            <a:ext cx="5867400" cy="718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örbe összekötő 15"/>
          <p:cNvCxnSpPr/>
          <p:nvPr/>
        </p:nvCxnSpPr>
        <p:spPr>
          <a:xfrm flipV="1">
            <a:off x="2373086" y="1591839"/>
            <a:ext cx="3341707" cy="2913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Lekerekített téglalapbuborék 17"/>
          <p:cNvSpPr/>
          <p:nvPr/>
        </p:nvSpPr>
        <p:spPr>
          <a:xfrm>
            <a:off x="248286" y="2767328"/>
            <a:ext cx="1353001" cy="572738"/>
          </a:xfrm>
          <a:prstGeom prst="wedgeRoundRectCallout">
            <a:avLst>
              <a:gd name="adj1" fmla="val 76856"/>
              <a:gd name="adj2" fmla="val -21573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 / X</a:t>
            </a:r>
            <a:r>
              <a:rPr lang="hu-HU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chemeClr val="accent2"/>
                </a:solidFill>
                <a:sym typeface="Wingdings" panose="05000000000000000000" pitchFamily="2" charset="2"/>
              </a:rPr>
              <a:t>Y</a:t>
            </a:r>
            <a:endParaRPr lang="en-US" sz="2400" dirty="0"/>
          </a:p>
        </p:txBody>
      </p:sp>
      <p:sp>
        <p:nvSpPr>
          <p:cNvPr id="19" name="Lekerekített téglalapbuborék 18"/>
          <p:cNvSpPr/>
          <p:nvPr/>
        </p:nvSpPr>
        <p:spPr>
          <a:xfrm>
            <a:off x="3218999" y="3627665"/>
            <a:ext cx="1353001" cy="572738"/>
          </a:xfrm>
          <a:prstGeom prst="wedgeRoundRectCallout">
            <a:avLst>
              <a:gd name="adj1" fmla="val -74623"/>
              <a:gd name="adj2" fmla="val -27078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 / -</a:t>
            </a:r>
            <a:endParaRPr lang="en-US" sz="2400" dirty="0"/>
          </a:p>
        </p:txBody>
      </p:sp>
      <p:sp>
        <p:nvSpPr>
          <p:cNvPr id="10" name="Téglalap 9"/>
          <p:cNvSpPr/>
          <p:nvPr/>
        </p:nvSpPr>
        <p:spPr>
          <a:xfrm>
            <a:off x="79805" y="5268442"/>
            <a:ext cx="4492196" cy="98906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b="1" dirty="0" smtClean="0">
                <a:solidFill>
                  <a:schemeClr val="tx2"/>
                </a:solidFill>
              </a:rPr>
              <a:t>Egy (egyszerű) </a:t>
            </a:r>
            <a:r>
              <a:rPr lang="hu-HU" sz="2800" b="1" dirty="0">
                <a:solidFill>
                  <a:schemeClr val="tx2"/>
                </a:solidFill>
              </a:rPr>
              <a:t>állapotgéphez ennyi a </a:t>
            </a:r>
            <a:r>
              <a:rPr lang="hu-HU" sz="2800" b="1" dirty="0" smtClean="0">
                <a:solidFill>
                  <a:schemeClr val="tx2"/>
                </a:solidFill>
              </a:rPr>
              <a:t>kódgenerátor!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15" name="Tartalom helye 4"/>
          <p:cNvSpPr txBox="1">
            <a:spLocks/>
          </p:cNvSpPr>
          <p:nvPr/>
        </p:nvSpPr>
        <p:spPr bwMode="auto">
          <a:xfrm>
            <a:off x="4635360" y="3759163"/>
            <a:ext cx="4910276" cy="233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Sablon (vázlatosan):</a:t>
            </a:r>
          </a:p>
          <a:p>
            <a:pPr marL="514350" indent="-514350" defTabSz="9144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/>
              <a:t>Minden eseményhez egy  </a:t>
            </a:r>
            <a:br>
              <a:rPr lang="hu-HU" sz="2400" dirty="0" smtClean="0"/>
            </a:br>
            <a:r>
              <a:rPr lang="hu-HU" sz="24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do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</a:t>
            </a:r>
            <a: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Esemény neve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hu-HU" sz="2400" dirty="0" smtClean="0"/>
              <a:t> függvény</a:t>
            </a:r>
          </a:p>
          <a:p>
            <a:pPr marL="514350" indent="-514350" defTabSz="9144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/>
              <a:t>A </a:t>
            </a:r>
            <a:r>
              <a:rPr lang="hu-HU" sz="2400" dirty="0" err="1" smtClean="0"/>
              <a:t>tranzíciók</a:t>
            </a:r>
            <a:r>
              <a:rPr lang="hu-HU" sz="2400" dirty="0" smtClean="0"/>
              <a:t> alapján mást</a:t>
            </a:r>
            <a:br>
              <a:rPr lang="hu-HU" sz="2400" dirty="0" smtClean="0"/>
            </a:br>
            <a:r>
              <a:rPr lang="hu-HU" sz="2400" dirty="0" smtClean="0"/>
              <a:t>csinál a függvény</a:t>
            </a:r>
          </a:p>
        </p:txBody>
      </p:sp>
    </p:spTree>
    <p:extLst>
      <p:ext uri="{BB962C8B-B14F-4D97-AF65-F5344CB8AC3E}">
        <p14:creationId xmlns:p14="http://schemas.microsoft.com/office/powerpoint/2010/main" val="14850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0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Kódgenerálás </a:t>
            </a:r>
            <a:r>
              <a:rPr lang="hu-HU" dirty="0" smtClean="0">
                <a:sym typeface="Wingdings" panose="05000000000000000000" pitchFamily="2" charset="2"/>
              </a:rPr>
              <a:t>=</a:t>
            </a:r>
            <a:r>
              <a:rPr lang="hu-HU" dirty="0" smtClean="0"/>
              <a:t> Fordító</a:t>
            </a:r>
          </a:p>
          <a:p>
            <a:r>
              <a:rPr lang="hu-HU" dirty="0" smtClean="0"/>
              <a:t> Ugyanaz a lépés: 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A problémát a saját nyelvén: 	Produktivitás ++</a:t>
            </a:r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Sok unalmas, bonyolult kód automatikusan	Teljesítmény ++</a:t>
            </a:r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Ellenőrizzük a saját nyelvén: 	Megbízhatóság ++</a:t>
            </a:r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Tanszékünkön fejlesztett projektek: 	akár </a:t>
            </a:r>
            <a:r>
              <a:rPr lang="hu-HU" sz="2600" b="1" dirty="0" smtClean="0"/>
              <a:t>95% </a:t>
            </a:r>
            <a:r>
              <a:rPr lang="hu-HU" sz="2600" dirty="0" smtClean="0"/>
              <a:t>generált kód</a:t>
            </a:r>
            <a:endParaRPr lang="en-US" sz="2600" dirty="0"/>
          </a:p>
        </p:txBody>
      </p:sp>
      <p:sp>
        <p:nvSpPr>
          <p:cNvPr id="4" name="Téglalap 3"/>
          <p:cNvSpPr/>
          <p:nvPr/>
        </p:nvSpPr>
        <p:spPr>
          <a:xfrm>
            <a:off x="563288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Állapotgép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691632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C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788446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Assembly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916790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Gépi kód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8" name="Jobbra nyíl 7"/>
          <p:cNvSpPr/>
          <p:nvPr/>
        </p:nvSpPr>
        <p:spPr>
          <a:xfrm>
            <a:off x="2186152" y="2711668"/>
            <a:ext cx="472965" cy="43092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4287728" y="2701157"/>
            <a:ext cx="472965" cy="43092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0" name="Jobbra nyíl 9"/>
          <p:cNvSpPr/>
          <p:nvPr/>
        </p:nvSpPr>
        <p:spPr>
          <a:xfrm>
            <a:off x="6411801" y="2711668"/>
            <a:ext cx="472965" cy="43092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</a:t>
            </a:r>
            <a:r>
              <a:rPr lang="hu-HU" dirty="0" err="1" smtClean="0"/>
              <a:t>Eclipse</a:t>
            </a:r>
            <a:r>
              <a:rPr lang="hu-HU" smtClean="0"/>
              <a:t> alapú</a:t>
            </a:r>
            <a:br>
              <a:rPr lang="hu-HU" smtClean="0"/>
            </a:br>
            <a:r>
              <a:rPr lang="hu-HU" smtClean="0"/>
              <a:t>modellező </a:t>
            </a:r>
            <a:r>
              <a:rPr lang="hu-HU" dirty="0" smtClean="0"/>
              <a:t>eszközök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err="1" smtClean="0"/>
              <a:t>EclipseLink</a:t>
            </a:r>
            <a:r>
              <a:rPr lang="hu-HU" sz="3600" dirty="0" smtClean="0"/>
              <a:t>: Java objektumok </a:t>
            </a:r>
            <a:r>
              <a:rPr lang="hu-HU" sz="3600" dirty="0" smtClean="0">
                <a:sym typeface="Wingdings" panose="05000000000000000000" pitchFamily="2" charset="2"/>
              </a:rPr>
              <a:t> Adatbázisok</a:t>
            </a:r>
            <a:r>
              <a:rPr lang="hu-HU" sz="3600" dirty="0" smtClean="0"/>
              <a:t> 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Feladat: </a:t>
            </a:r>
            <a:r>
              <a:rPr lang="hu-HU" dirty="0" smtClean="0"/>
              <a:t>Objektumok adatbázisban tárolása</a:t>
            </a:r>
          </a:p>
          <a:p>
            <a:r>
              <a:rPr lang="hu-HU" b="1" dirty="0" smtClean="0"/>
              <a:t>Megoldás: </a:t>
            </a:r>
            <a:r>
              <a:rPr lang="hu-HU" dirty="0" smtClean="0"/>
              <a:t>Kapcsolat modellezése annotációkkal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                  Automatikus karbantartás</a:t>
            </a:r>
            <a:endParaRPr lang="hu-HU" dirty="0"/>
          </a:p>
        </p:txBody>
      </p:sp>
      <p:pic>
        <p:nvPicPr>
          <p:cNvPr id="1026" name="Picture 2" descr="http://www.eclipse.org/eclipselink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234007"/>
            <a:ext cx="3262312" cy="96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2925" y="2617450"/>
            <a:ext cx="3571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Entity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Table(name=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Car_Table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Car {</a:t>
            </a:r>
          </a:p>
          <a:p>
            <a:r>
              <a:rPr lang="hu-HU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</a:p>
          <a:p>
            <a:r>
              <a:rPr lang="hu-HU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identifier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hu-H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numberPlate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hu-H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</a:rPr>
              <a:t>owner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114800" y="4582874"/>
          <a:ext cx="469011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370"/>
                <a:gridCol w="1563370"/>
                <a:gridCol w="156337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Ovner</a:t>
                      </a:r>
                      <a:r>
                        <a:rPr lang="hu-HU" dirty="0" smtClean="0"/>
                        <a:t>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EGG153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KSS122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KAF984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14800" y="4274820"/>
            <a:ext cx="4690110" cy="3080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accent2"/>
                </a:solidFill>
              </a:rPr>
              <a:t>Car</a:t>
            </a:r>
            <a:r>
              <a:rPr lang="hu-HU" sz="2400" dirty="0" smtClean="0">
                <a:solidFill>
                  <a:schemeClr val="accent2"/>
                </a:solidFill>
              </a:rPr>
              <a:t>_</a:t>
            </a:r>
            <a:r>
              <a:rPr lang="hu-HU" sz="2400" dirty="0" err="1" smtClean="0">
                <a:solidFill>
                  <a:schemeClr val="accent2"/>
                </a:solidFill>
              </a:rPr>
              <a:t>Table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2" name="Left-Up Arrow 11"/>
          <p:cNvSpPr/>
          <p:nvPr/>
        </p:nvSpPr>
        <p:spPr>
          <a:xfrm rot="16200000">
            <a:off x="4824412" y="2074941"/>
            <a:ext cx="1223010" cy="2752725"/>
          </a:xfrm>
          <a:prstGeom prst="leftUpArrow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925" y="2678509"/>
            <a:ext cx="3331845" cy="55618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7280" y="3461465"/>
            <a:ext cx="2207894" cy="29900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0725"/>
            <a:ext cx="9144000" cy="576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XMind</a:t>
            </a:r>
            <a:r>
              <a:rPr lang="hu-HU" dirty="0" smtClean="0"/>
              <a:t>: Mindmap tervező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pensareit.it/wordpress/wp-content/uploads/2012/10/bonita_studio_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725"/>
            <a:ext cx="9144000" cy="57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Bonita: Üzleti folyamatok modellezése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0724"/>
            <a:ext cx="9144000" cy="573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Kalypso</a:t>
            </a:r>
            <a:r>
              <a:rPr lang="hu-HU" dirty="0" smtClean="0"/>
              <a:t>: Vízügyi tervezés + szimuláció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Modellező eszközök funkciói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100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Modell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5582" y="5356766"/>
            <a:ext cx="2085975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Forráskód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5581" y="4831702"/>
            <a:ext cx="2085975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Konfiguráció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5580" y="4306638"/>
            <a:ext cx="2085975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Dokumentáció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993047" y="3284539"/>
            <a:ext cx="2295525" cy="809625"/>
          </a:xfrm>
          <a:prstGeom prst="homePlate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Transzformáció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15" name="Elbow Connector 14"/>
          <p:cNvCxnSpPr>
            <a:stCxn id="12" idx="2"/>
            <a:endCxn id="11" idx="1"/>
          </p:cNvCxnSpPr>
          <p:nvPr/>
        </p:nvCxnSpPr>
        <p:spPr>
          <a:xfrm rot="16200000" flipH="1">
            <a:off x="3860859" y="4171707"/>
            <a:ext cx="442265" cy="28717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2"/>
            <a:endCxn id="10" idx="1"/>
          </p:cNvCxnSpPr>
          <p:nvPr/>
        </p:nvCxnSpPr>
        <p:spPr>
          <a:xfrm rot="16200000" flipH="1">
            <a:off x="3598328" y="4434239"/>
            <a:ext cx="967329" cy="28717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  <a:endCxn id="9" idx="1"/>
          </p:cNvCxnSpPr>
          <p:nvPr/>
        </p:nvCxnSpPr>
        <p:spPr>
          <a:xfrm rot="16200000" flipH="1">
            <a:off x="3335796" y="4696770"/>
            <a:ext cx="1492393" cy="2871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02060" y="2340277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Szerkesztés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57500" y="2070894"/>
            <a:ext cx="21431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7501" y="1768752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74169" y="2550319"/>
            <a:ext cx="21264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0839" y="219856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  <p:cxnSp>
        <p:nvCxnSpPr>
          <p:cNvPr id="33" name="Elbow Connector 32"/>
          <p:cNvCxnSpPr>
            <a:stCxn id="4" idx="2"/>
            <a:endCxn id="12" idx="1"/>
          </p:cNvCxnSpPr>
          <p:nvPr/>
        </p:nvCxnSpPr>
        <p:spPr>
          <a:xfrm rot="16200000" flipH="1">
            <a:off x="1990235" y="2686539"/>
            <a:ext cx="1031877" cy="97374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6" idx="3"/>
            <a:endCxn id="64" idx="3"/>
          </p:cNvCxnSpPr>
          <p:nvPr/>
        </p:nvCxnSpPr>
        <p:spPr>
          <a:xfrm flipV="1">
            <a:off x="6935238" y="2296317"/>
            <a:ext cx="12700" cy="444501"/>
          </a:xfrm>
          <a:prstGeom prst="bentConnector3">
            <a:avLst>
              <a:gd name="adj1" fmla="val 598414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39975" y="2197098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39975" y="2641599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11182" y="3372696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11182" y="3817197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5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4925" y="2070894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6850" y="2170113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Nézetek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40029" y="3173412"/>
            <a:ext cx="1590771" cy="561393"/>
          </a:xfrm>
          <a:prstGeom prst="wedgeRoundRectCallout">
            <a:avLst>
              <a:gd name="adj1" fmla="val 26187"/>
              <a:gd name="adj2" fmla="val -1244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Funkcionális leírás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469377" y="4110289"/>
            <a:ext cx="2618570" cy="561393"/>
          </a:xfrm>
          <a:prstGeom prst="wedgeRoundRectCallout">
            <a:avLst>
              <a:gd name="adj1" fmla="val -67420"/>
              <a:gd name="adj2" fmla="val 58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Rendszer leírása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6469380" y="5483595"/>
            <a:ext cx="2618567" cy="561393"/>
          </a:xfrm>
          <a:prstGeom prst="wedgeRoundRectCallout">
            <a:avLst>
              <a:gd name="adj1" fmla="val -67939"/>
              <a:gd name="adj2" fmla="val 58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Leírásnak megfelelő program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77190" y="4485522"/>
            <a:ext cx="2823210" cy="998073"/>
          </a:xfrm>
          <a:prstGeom prst="wedgeRoundRectCallout">
            <a:avLst>
              <a:gd name="adj1" fmla="val 38567"/>
              <a:gd name="adj2" fmla="val -8730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+ Információ:</a:t>
            </a:r>
          </a:p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Hogyan generáljunk</a:t>
            </a:r>
            <a:br>
              <a:rPr lang="hu-HU" sz="2000" dirty="0" smtClean="0">
                <a:solidFill>
                  <a:schemeClr val="tx1"/>
                </a:solidFill>
              </a:rPr>
            </a:br>
            <a:r>
              <a:rPr lang="hu-HU" sz="2000" dirty="0" smtClean="0">
                <a:solidFill>
                  <a:schemeClr val="tx1"/>
                </a:solidFill>
              </a:rPr>
              <a:t>(fájlnevek, stratégia,…)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469377" y="4795373"/>
            <a:ext cx="2618570" cy="561393"/>
          </a:xfrm>
          <a:prstGeom prst="wedgeRoundRectCallout">
            <a:avLst>
              <a:gd name="adj1" fmla="val -67420"/>
              <a:gd name="adj2" fmla="val 58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Különböző beállítások, elrendezések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Modellező eszközök funkciói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100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Modell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2060" y="2340277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Szerkesztés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57500" y="2070894"/>
            <a:ext cx="21431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7501" y="1768752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74169" y="2550319"/>
            <a:ext cx="21264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0839" y="219856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  <p:cxnSp>
        <p:nvCxnSpPr>
          <p:cNvPr id="37" name="Elbow Connector 36"/>
          <p:cNvCxnSpPr>
            <a:stCxn id="4" idx="2"/>
            <a:endCxn id="13" idx="1"/>
          </p:cNvCxnSpPr>
          <p:nvPr/>
        </p:nvCxnSpPr>
        <p:spPr>
          <a:xfrm rot="16200000" flipH="1">
            <a:off x="1986389" y="2690385"/>
            <a:ext cx="1031876" cy="9660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6" idx="3"/>
            <a:endCxn id="64" idx="3"/>
          </p:cNvCxnSpPr>
          <p:nvPr/>
        </p:nvCxnSpPr>
        <p:spPr>
          <a:xfrm flipV="1">
            <a:off x="6935238" y="2296317"/>
            <a:ext cx="12700" cy="444501"/>
          </a:xfrm>
          <a:prstGeom prst="bentConnector3">
            <a:avLst>
              <a:gd name="adj1" fmla="val 598414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39975" y="2197098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39975" y="2641599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70" name="Elbow Connector 69"/>
          <p:cNvCxnSpPr>
            <a:stCxn id="72" idx="3"/>
            <a:endCxn id="71" idx="3"/>
          </p:cNvCxnSpPr>
          <p:nvPr/>
        </p:nvCxnSpPr>
        <p:spPr>
          <a:xfrm flipV="1">
            <a:off x="5057837" y="3471915"/>
            <a:ext cx="12700" cy="444501"/>
          </a:xfrm>
          <a:prstGeom prst="bentConnector3">
            <a:avLst>
              <a:gd name="adj1" fmla="val 466875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862574" y="3372696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62574" y="3817197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2985355" y="3284538"/>
            <a:ext cx="2295525" cy="809625"/>
          </a:xfrm>
          <a:prstGeom prst="homePlate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Szimuláció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5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4925" y="2070894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6850" y="2170113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Nézetek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71801" y="3489621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Interakció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18696" y="2920113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167556" y="5367619"/>
            <a:ext cx="4378568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Tapasztalat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67555" y="4842555"/>
            <a:ext cx="4378568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Rendszer paraméterek hangolása 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67554" y="4317491"/>
            <a:ext cx="4378568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Lehetséges lefutások útvonala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87" name="Elbow Connector 86"/>
          <p:cNvCxnSpPr>
            <a:endCxn id="86" idx="1"/>
          </p:cNvCxnSpPr>
          <p:nvPr/>
        </p:nvCxnSpPr>
        <p:spPr>
          <a:xfrm rot="16200000" flipH="1">
            <a:off x="3827999" y="4207727"/>
            <a:ext cx="442266" cy="23684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endCxn id="85" idx="1"/>
          </p:cNvCxnSpPr>
          <p:nvPr/>
        </p:nvCxnSpPr>
        <p:spPr>
          <a:xfrm rot="16200000" flipH="1">
            <a:off x="3565468" y="4470259"/>
            <a:ext cx="967330" cy="23684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4" idx="1"/>
          </p:cNvCxnSpPr>
          <p:nvPr/>
        </p:nvCxnSpPr>
        <p:spPr>
          <a:xfrm rot="16200000" flipH="1">
            <a:off x="3302936" y="4732790"/>
            <a:ext cx="1492394" cy="23684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0"/>
            <a:endCxn id="7" idx="2"/>
          </p:cNvCxnSpPr>
          <p:nvPr/>
        </p:nvCxnSpPr>
        <p:spPr>
          <a:xfrm rot="5400000" flipH="1" flipV="1">
            <a:off x="4808568" y="1978057"/>
            <a:ext cx="428625" cy="21843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240029" y="3173412"/>
            <a:ext cx="1590771" cy="561393"/>
          </a:xfrm>
          <a:prstGeom prst="wedgeRoundRectCallout">
            <a:avLst>
              <a:gd name="adj1" fmla="val 26187"/>
              <a:gd name="adj2" fmla="val -1244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Rendszer leírás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77190" y="4485522"/>
            <a:ext cx="2823210" cy="998073"/>
          </a:xfrm>
          <a:prstGeom prst="wedgeRoundRectCallout">
            <a:avLst>
              <a:gd name="adj1" fmla="val 38567"/>
              <a:gd name="adj2" fmla="val -8730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+ Információ:</a:t>
            </a:r>
          </a:p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Rendszer paraméterei, környezete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modellezőeszközök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54025" y="857250"/>
            <a:ext cx="2925118" cy="54279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Konkrét szintaxis</a:t>
            </a:r>
            <a:br>
              <a:rPr lang="hu-HU" sz="2400" dirty="0" smtClean="0">
                <a:solidFill>
                  <a:schemeClr val="tx1"/>
                </a:solidFill>
              </a:rPr>
            </a:br>
            <a:r>
              <a:rPr lang="hu-HU" sz="2400" dirty="0" smtClean="0">
                <a:solidFill>
                  <a:schemeClr val="tx1"/>
                </a:solidFill>
              </a:rPr>
              <a:t>(Szerkesztők)</a:t>
            </a: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Grafikus</a:t>
            </a:r>
          </a:p>
          <a:p>
            <a:pPr algn="ctr"/>
            <a:endParaRPr lang="hu-HU" sz="2400" dirty="0">
              <a:solidFill>
                <a:schemeClr val="tx1"/>
              </a:solidFill>
            </a:endParaRP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endParaRPr lang="hu-HU" sz="2400" dirty="0">
              <a:solidFill>
                <a:schemeClr val="tx1"/>
              </a:solidFill>
            </a:endParaRP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endParaRPr lang="hu-HU" sz="2400" dirty="0">
              <a:solidFill>
                <a:schemeClr val="tx1"/>
              </a:solidFill>
            </a:endParaRP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Szöveges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Yakindu modellezési funkciói</a:t>
            </a:r>
            <a:endParaRPr lang="en-US" dirty="0"/>
          </a:p>
        </p:txBody>
      </p:sp>
      <p:sp>
        <p:nvSpPr>
          <p:cNvPr id="17" name="Jobbra nyíl 16"/>
          <p:cNvSpPr/>
          <p:nvPr/>
        </p:nvSpPr>
        <p:spPr>
          <a:xfrm rot="19098440" flipV="1">
            <a:off x="2488344" y="5289673"/>
            <a:ext cx="1186842" cy="325682"/>
          </a:xfrm>
          <a:prstGeom prst="rightArrow">
            <a:avLst>
              <a:gd name="adj1" fmla="val 54912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41" y="2452744"/>
            <a:ext cx="1611081" cy="20381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Téglalap 23"/>
          <p:cNvSpPr/>
          <p:nvPr/>
        </p:nvSpPr>
        <p:spPr>
          <a:xfrm>
            <a:off x="701906" y="4943282"/>
            <a:ext cx="147456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3362970" y="2850443"/>
            <a:ext cx="2160240" cy="2192072"/>
            <a:chOff x="3457563" y="2682278"/>
            <a:chExt cx="2160240" cy="2192072"/>
          </a:xfrm>
        </p:grpSpPr>
        <p:sp>
          <p:nvSpPr>
            <p:cNvPr id="14" name="Szövegdoboz 13"/>
            <p:cNvSpPr txBox="1"/>
            <p:nvPr/>
          </p:nvSpPr>
          <p:spPr>
            <a:xfrm>
              <a:off x="3457563" y="4228019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>
                  <a:latin typeface="Calibri" pitchFamily="34" charset="0"/>
                  <a:cs typeface="Calibri" pitchFamily="34" charset="0"/>
                </a:rPr>
                <a:t>Modell</a:t>
              </a:r>
              <a:br>
                <a:rPr lang="hu-HU" dirty="0" smtClean="0">
                  <a:latin typeface="Calibri" pitchFamily="34" charset="0"/>
                  <a:cs typeface="Calibri" pitchFamily="34" charset="0"/>
                </a:rPr>
              </a:b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(Absztrakt szintaxis)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" name="Csoportba foglalás 3"/>
            <p:cNvGrpSpPr/>
            <p:nvPr/>
          </p:nvGrpSpPr>
          <p:grpSpPr>
            <a:xfrm>
              <a:off x="3838420" y="2682278"/>
              <a:ext cx="1297871" cy="1457447"/>
              <a:chOff x="3838420" y="2682278"/>
              <a:chExt cx="1297871" cy="1457447"/>
            </a:xfrm>
          </p:grpSpPr>
          <p:sp>
            <p:nvSpPr>
              <p:cNvPr id="28" name="Lekerekített téglalap 27"/>
              <p:cNvSpPr/>
              <p:nvPr/>
            </p:nvSpPr>
            <p:spPr>
              <a:xfrm>
                <a:off x="3891052" y="3209342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Lekerekített téglalap 28"/>
              <p:cNvSpPr/>
              <p:nvPr/>
            </p:nvSpPr>
            <p:spPr>
              <a:xfrm>
                <a:off x="4539987" y="3464764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Lekerekített téglalap 29"/>
              <p:cNvSpPr/>
              <p:nvPr/>
            </p:nvSpPr>
            <p:spPr>
              <a:xfrm>
                <a:off x="3838420" y="3803394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2" name="Egyenes összekötő 31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4136572" y="3545673"/>
                <a:ext cx="52632" cy="257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>
                <a:stCxn id="28" idx="3"/>
                <a:endCxn id="29" idx="0"/>
              </p:cNvCxnSpPr>
              <p:nvPr/>
            </p:nvCxnSpPr>
            <p:spPr>
              <a:xfrm>
                <a:off x="4487356" y="3377508"/>
                <a:ext cx="350783" cy="872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>
                <a:stCxn id="30" idx="3"/>
                <a:endCxn id="29" idx="2"/>
              </p:cNvCxnSpPr>
              <p:nvPr/>
            </p:nvCxnSpPr>
            <p:spPr>
              <a:xfrm flipV="1">
                <a:off x="4434724" y="3801095"/>
                <a:ext cx="403415" cy="170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Lekerekített téglalap 38"/>
              <p:cNvSpPr/>
              <p:nvPr/>
            </p:nvSpPr>
            <p:spPr>
              <a:xfrm>
                <a:off x="4107260" y="2682278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41" name="Egyenes összekötő 40"/>
              <p:cNvCxnSpPr>
                <a:stCxn id="28" idx="0"/>
                <a:endCxn id="39" idx="2"/>
              </p:cNvCxnSpPr>
              <p:nvPr/>
            </p:nvCxnSpPr>
            <p:spPr>
              <a:xfrm flipV="1">
                <a:off x="4189204" y="3018609"/>
                <a:ext cx="216208" cy="190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Jobbra nyíl 24"/>
          <p:cNvSpPr/>
          <p:nvPr/>
        </p:nvSpPr>
        <p:spPr>
          <a:xfrm rot="13680000" flipH="1" flipV="1">
            <a:off x="2603006" y="2620960"/>
            <a:ext cx="1192476" cy="325682"/>
          </a:xfrm>
          <a:prstGeom prst="rightArrow">
            <a:avLst>
              <a:gd name="adj1" fmla="val 54912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Csoportba foglalás 7"/>
          <p:cNvGrpSpPr/>
          <p:nvPr/>
        </p:nvGrpSpPr>
        <p:grpSpPr>
          <a:xfrm>
            <a:off x="4917542" y="857250"/>
            <a:ext cx="4125591" cy="5427936"/>
            <a:chOff x="4917542" y="857250"/>
            <a:chExt cx="4125591" cy="5427936"/>
          </a:xfrm>
        </p:grpSpPr>
        <p:sp>
          <p:nvSpPr>
            <p:cNvPr id="21" name="Téglalap 20"/>
            <p:cNvSpPr/>
            <p:nvPr/>
          </p:nvSpPr>
          <p:spPr>
            <a:xfrm>
              <a:off x="5887885" y="857250"/>
              <a:ext cx="3155248" cy="542793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tx1"/>
                  </a:solidFill>
                </a:rPr>
                <a:t>Modellező funkciók</a:t>
              </a: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r>
                <a:rPr lang="hu-HU" sz="2400" dirty="0" smtClean="0">
                  <a:solidFill>
                    <a:schemeClr val="tx1"/>
                  </a:solidFill>
                </a:rPr>
                <a:t>Ellenőrzés</a:t>
              </a: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hu-HU" sz="2400" dirty="0" smtClean="0">
                  <a:solidFill>
                    <a:schemeClr val="tx1"/>
                  </a:solidFill>
                </a:rPr>
                <a:t>Kódgenerálás</a:t>
              </a: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r>
                <a:rPr lang="hu-HU" sz="2000" dirty="0" smtClean="0">
                  <a:solidFill>
                    <a:schemeClr val="tx1"/>
                  </a:solidFill>
                </a:rPr>
                <a:t>(Forráskód, dokumentáció, konfiguráció)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Picture 4" descr="D:\Users\Dani\Publication\2010\SzegedSeminar2010\figures\errorReportingSmall.png"/>
            <p:cNvPicPr>
              <a:picLocks noChangeAspect="1" noChangeArrowheads="1"/>
            </p:cNvPicPr>
            <p:nvPr/>
          </p:nvPicPr>
          <p:blipFill>
            <a:blip r:embed="rId4" cstate="print"/>
            <a:srcRect l="3390" t="71246" r="67121" b="4750"/>
            <a:stretch>
              <a:fillRect/>
            </a:stretch>
          </p:blipFill>
          <p:spPr bwMode="auto">
            <a:xfrm>
              <a:off x="6039895" y="2101193"/>
              <a:ext cx="2872865" cy="1001499"/>
            </a:xfrm>
            <a:prstGeom prst="rect">
              <a:avLst/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19" name="Picture 8" descr="D:\Users\Dani\Publication\2010\SzegedSeminar2010\figures\SocialNetwork_XML.gif"/>
            <p:cNvPicPr>
              <a:picLocks noChangeAspect="1" noChangeArrowheads="1"/>
            </p:cNvPicPr>
            <p:nvPr/>
          </p:nvPicPr>
          <p:blipFill>
            <a:blip r:embed="rId5" cstate="print"/>
            <a:srcRect r="56063" b="44390"/>
            <a:stretch>
              <a:fillRect/>
            </a:stretch>
          </p:blipFill>
          <p:spPr bwMode="auto">
            <a:xfrm>
              <a:off x="6279223" y="3916914"/>
              <a:ext cx="2491945" cy="1566439"/>
            </a:xfrm>
            <a:prstGeom prst="rect">
              <a:avLst/>
            </a:prstGeom>
            <a:noFill/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26" name="Jobbra nyíl 25"/>
            <p:cNvSpPr/>
            <p:nvPr/>
          </p:nvSpPr>
          <p:spPr>
            <a:xfrm rot="19098440" flipV="1">
              <a:off x="4917542" y="2735059"/>
              <a:ext cx="1194833" cy="309944"/>
            </a:xfrm>
            <a:prstGeom prst="rightArrow">
              <a:avLst>
                <a:gd name="adj1" fmla="val 54912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Jobbra nyíl 26"/>
            <p:cNvSpPr/>
            <p:nvPr/>
          </p:nvSpPr>
          <p:spPr>
            <a:xfrm rot="13680000" flipH="1" flipV="1">
              <a:off x="4984523" y="5473734"/>
              <a:ext cx="1192476" cy="301272"/>
            </a:xfrm>
            <a:prstGeom prst="rightArrow">
              <a:avLst>
                <a:gd name="adj1" fmla="val 54912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1" name="Jobbra nyíl 30"/>
          <p:cNvSpPr/>
          <p:nvPr/>
        </p:nvSpPr>
        <p:spPr>
          <a:xfrm flipV="1">
            <a:off x="3107773" y="951961"/>
            <a:ext cx="2641674" cy="309944"/>
          </a:xfrm>
          <a:prstGeom prst="rightArrow">
            <a:avLst>
              <a:gd name="adj1" fmla="val 54912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2979143" y="1181941"/>
            <a:ext cx="290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latin typeface="Calibri" pitchFamily="34" charset="0"/>
                <a:cs typeface="Calibri" pitchFamily="34" charset="0"/>
              </a:rPr>
              <a:t>Szintaxis </a:t>
            </a:r>
            <a:r>
              <a:rPr lang="hu-HU" sz="2000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 Szemantika</a:t>
            </a:r>
            <a:endParaRPr lang="hu-H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Absztrakt szintaxis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Definíció: </a:t>
            </a:r>
            <a:r>
              <a:rPr lang="hu-HU" dirty="0" smtClean="0"/>
              <a:t>a szerkesztés alatt álló rendszer strukturális modellje.</a:t>
            </a:r>
          </a:p>
          <a:p>
            <a:r>
              <a:rPr lang="hu-HU" dirty="0" smtClean="0"/>
              <a:t>Modellező program kezeli</a:t>
            </a:r>
          </a:p>
          <a:p>
            <a:r>
              <a:rPr lang="hu-HU" dirty="0" smtClean="0"/>
              <a:t>Emlékeztető: strukturális modell = </a:t>
            </a:r>
            <a:r>
              <a:rPr lang="hu-HU" b="1" dirty="0"/>
              <a:t>gráf</a:t>
            </a:r>
          </a:p>
          <a:p>
            <a:pPr lvl="1"/>
            <a:r>
              <a:rPr lang="hu-HU" b="1" dirty="0"/>
              <a:t>csomópontok, élek és </a:t>
            </a:r>
            <a:r>
              <a:rPr lang="hu-HU" b="1" dirty="0" smtClean="0"/>
              <a:t>tulajdonságok gráfja</a:t>
            </a:r>
            <a:endParaRPr lang="hu-HU" b="1" dirty="0"/>
          </a:p>
          <a:p>
            <a:endParaRPr lang="hu-HU" dirty="0" smtClean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3" y="3810223"/>
            <a:ext cx="6189076" cy="2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Absztrakt szintaxis példa: Yakindu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17131" y="929549"/>
            <a:ext cx="3629025" cy="1747278"/>
            <a:chOff x="5317131" y="929549"/>
            <a:chExt cx="3629025" cy="17472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643" y="1419684"/>
              <a:ext cx="2800000" cy="12571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317131" y="1419684"/>
              <a:ext cx="3629025" cy="125714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7" name="Téglalapbuborék 6"/>
            <p:cNvSpPr/>
            <p:nvPr/>
          </p:nvSpPr>
          <p:spPr>
            <a:xfrm>
              <a:off x="5317131" y="929549"/>
              <a:ext cx="3629025" cy="490135"/>
            </a:xfrm>
            <a:prstGeom prst="wedgeRectCallout">
              <a:avLst>
                <a:gd name="adj1" fmla="val -12685"/>
                <a:gd name="adj2" fmla="val 32276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Példa: Yakindu modell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0" y="3843301"/>
            <a:ext cx="9144740" cy="893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Téglalapbuborék 22"/>
          <p:cNvSpPr/>
          <p:nvPr/>
        </p:nvSpPr>
        <p:spPr>
          <a:xfrm>
            <a:off x="5372100" y="3353166"/>
            <a:ext cx="3629025" cy="490135"/>
          </a:xfrm>
          <a:prstGeom prst="wedgeRectCallout">
            <a:avLst>
              <a:gd name="adj1" fmla="val -12685"/>
              <a:gd name="adj2" fmla="val 32276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accent2"/>
                </a:solidFill>
              </a:rPr>
              <a:t>Absztrakt szintaxis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églalap 10"/>
          <p:cNvSpPr/>
          <p:nvPr/>
        </p:nvSpPr>
        <p:spPr>
          <a:xfrm>
            <a:off x="121080" y="912403"/>
            <a:ext cx="3004541" cy="13764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solidFill>
                  <a:schemeClr val="tx2"/>
                </a:solidFill>
              </a:rPr>
              <a:t>Kérdés:</a:t>
            </a:r>
            <a:br>
              <a:rPr lang="hu-HU" sz="2400" b="1" dirty="0">
                <a:solidFill>
                  <a:schemeClr val="tx2"/>
                </a:solidFill>
              </a:rPr>
            </a:br>
            <a:r>
              <a:rPr lang="hu-HU" sz="2400" dirty="0">
                <a:solidFill>
                  <a:schemeClr val="tx2"/>
                </a:solidFill>
              </a:rPr>
              <a:t>Hogyan készítenénk modellező programot?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Absztrakt szintaxis példa: Yakindu</a:t>
            </a:r>
            <a:endParaRPr lang="en-US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0" y="3843301"/>
            <a:ext cx="9144740" cy="893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églalap 10"/>
          <p:cNvSpPr/>
          <p:nvPr/>
        </p:nvSpPr>
        <p:spPr>
          <a:xfrm>
            <a:off x="121080" y="912403"/>
            <a:ext cx="3004541" cy="13764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solidFill>
                  <a:schemeClr val="tx2"/>
                </a:solidFill>
              </a:rPr>
              <a:t>Kérdés:</a:t>
            </a:r>
            <a:br>
              <a:rPr lang="hu-HU" sz="2400" b="1" dirty="0">
                <a:solidFill>
                  <a:schemeClr val="tx2"/>
                </a:solidFill>
              </a:rPr>
            </a:br>
            <a:r>
              <a:rPr lang="hu-HU" sz="2400" dirty="0">
                <a:solidFill>
                  <a:schemeClr val="tx2"/>
                </a:solidFill>
              </a:rPr>
              <a:t>Hogyan készítenénk modellező programot?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271114" y="2550526"/>
            <a:ext cx="8761205" cy="2860863"/>
            <a:chOff x="4527804" y="2738996"/>
            <a:chExt cx="8761205" cy="2860863"/>
          </a:xfrm>
        </p:grpSpPr>
        <p:sp>
          <p:nvSpPr>
            <p:cNvPr id="15" name="Téglalapbuborék 14"/>
            <p:cNvSpPr/>
            <p:nvPr/>
          </p:nvSpPr>
          <p:spPr>
            <a:xfrm>
              <a:off x="5398293" y="2738996"/>
              <a:ext cx="3826272" cy="1039416"/>
            </a:xfrm>
            <a:prstGeom prst="wedgeRectCallout">
              <a:avLst>
                <a:gd name="adj1" fmla="val -40998"/>
                <a:gd name="adj2" fmla="val 123413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Neveket </a:t>
              </a:r>
              <a:r>
                <a:rPr lang="hu-HU" sz="2400" dirty="0" err="1" smtClean="0">
                  <a:solidFill>
                    <a:schemeClr val="accent2"/>
                  </a:solidFill>
                </a:rPr>
                <a:t>String-ként</a:t>
              </a:r>
              <a:r>
                <a:rPr lang="hu-HU" sz="2400" dirty="0" smtClean="0">
                  <a:solidFill>
                    <a:schemeClr val="accent2"/>
                  </a:solidFill>
                </a:rPr>
                <a:t> tároljuk</a:t>
              </a:r>
              <a:br>
                <a:rPr lang="hu-HU" sz="2400" dirty="0" smtClean="0">
                  <a:solidFill>
                    <a:schemeClr val="accent2"/>
                  </a:solidFill>
                </a:rPr>
              </a:br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grpSp>
          <p:nvGrpSpPr>
            <p:cNvPr id="17" name="Csoportba foglalás 16"/>
            <p:cNvGrpSpPr/>
            <p:nvPr/>
          </p:nvGrpSpPr>
          <p:grpSpPr>
            <a:xfrm>
              <a:off x="4527804" y="4995269"/>
              <a:ext cx="4113013" cy="604590"/>
              <a:chOff x="5288614" y="4507410"/>
              <a:chExt cx="4113013" cy="604590"/>
            </a:xfrm>
          </p:grpSpPr>
          <p:sp>
            <p:nvSpPr>
              <p:cNvPr id="20" name="Téglalapbuborék 19"/>
              <p:cNvSpPr/>
              <p:nvPr/>
            </p:nvSpPr>
            <p:spPr>
              <a:xfrm>
                <a:off x="6786364" y="4507410"/>
                <a:ext cx="2571750" cy="517525"/>
              </a:xfrm>
              <a:prstGeom prst="wedgeRectCallout">
                <a:avLst>
                  <a:gd name="adj1" fmla="val 28140"/>
                  <a:gd name="adj2" fmla="val -73480"/>
                </a:avLst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Téglalapbuborék 20"/>
              <p:cNvSpPr/>
              <p:nvPr/>
            </p:nvSpPr>
            <p:spPr>
              <a:xfrm>
                <a:off x="5288614" y="4507410"/>
                <a:ext cx="4113013" cy="604590"/>
              </a:xfrm>
              <a:prstGeom prst="wedgeRectCallout">
                <a:avLst>
                  <a:gd name="adj1" fmla="val -21340"/>
                  <a:gd name="adj2" fmla="val -82859"/>
                </a:avLst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dirty="0" smtClean="0">
                    <a:solidFill>
                      <a:schemeClr val="accent2"/>
                    </a:solidFill>
                  </a:rPr>
                  <a:t>Modellelemeket objektumként</a:t>
                </a:r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9" name="Téglalapbuborék 18"/>
            <p:cNvSpPr/>
            <p:nvPr/>
          </p:nvSpPr>
          <p:spPr>
            <a:xfrm>
              <a:off x="9361533" y="5082334"/>
              <a:ext cx="3927476" cy="517525"/>
            </a:xfrm>
            <a:prstGeom prst="wedgeRectCallout">
              <a:avLst>
                <a:gd name="adj1" fmla="val -21954"/>
                <a:gd name="adj2" fmla="val -147691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Kapcsolatokat </a:t>
              </a:r>
              <a:r>
                <a:rPr lang="en-US" sz="2400" dirty="0" smtClean="0">
                  <a:solidFill>
                    <a:schemeClr val="accent2"/>
                  </a:solidFill>
                </a:rPr>
                <a:t>“</a:t>
              </a:r>
              <a:r>
                <a:rPr lang="hu-HU" sz="2400" dirty="0" smtClean="0">
                  <a:solidFill>
                    <a:schemeClr val="accent2"/>
                  </a:solidFill>
                </a:rPr>
                <a:t>pointerekkel</a:t>
              </a:r>
              <a:r>
                <a:rPr lang="en-US" sz="2400" dirty="0" smtClean="0">
                  <a:solidFill>
                    <a:schemeClr val="accent2"/>
                  </a:solidFill>
                </a:rPr>
                <a:t>”</a:t>
              </a:r>
            </a:p>
          </p:txBody>
        </p:sp>
      </p:grpSp>
      <p:sp>
        <p:nvSpPr>
          <p:cNvPr id="22" name="Téglalap 21"/>
          <p:cNvSpPr/>
          <p:nvPr/>
        </p:nvSpPr>
        <p:spPr>
          <a:xfrm>
            <a:off x="76658" y="6043448"/>
            <a:ext cx="8924467" cy="3865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solidFill>
                  <a:schemeClr val="tx2"/>
                </a:solidFill>
              </a:rPr>
              <a:t>Válasz: </a:t>
            </a:r>
            <a:r>
              <a:rPr lang="hu-HU" sz="2400" dirty="0">
                <a:solidFill>
                  <a:schemeClr val="tx2"/>
                </a:solidFill>
              </a:rPr>
              <a:t>objektum-orientált program + Extra funkciók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" name="Téglalapbuborék 17"/>
          <p:cNvSpPr/>
          <p:nvPr/>
        </p:nvSpPr>
        <p:spPr>
          <a:xfrm>
            <a:off x="5372100" y="3353166"/>
            <a:ext cx="3629025" cy="490135"/>
          </a:xfrm>
          <a:prstGeom prst="wedgeRectCallout">
            <a:avLst>
              <a:gd name="adj1" fmla="val -12685"/>
              <a:gd name="adj2" fmla="val 32276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Absztrakt szintaxis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9225" y="3144343"/>
            <a:ext cx="3267075" cy="351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name = "X"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17131" y="929549"/>
            <a:ext cx="3629025" cy="1747278"/>
            <a:chOff x="5317131" y="929549"/>
            <a:chExt cx="3629025" cy="17472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1643" y="1419684"/>
              <a:ext cx="2800000" cy="1257143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317131" y="1419684"/>
              <a:ext cx="3629025" cy="125714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27" name="Téglalapbuborék 6"/>
            <p:cNvSpPr/>
            <p:nvPr/>
          </p:nvSpPr>
          <p:spPr>
            <a:xfrm>
              <a:off x="5317131" y="929549"/>
              <a:ext cx="3629025" cy="490135"/>
            </a:xfrm>
            <a:prstGeom prst="wedgeRectCallout">
              <a:avLst>
                <a:gd name="adj1" fmla="val -12685"/>
                <a:gd name="adj2" fmla="val 32276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Példa: Yakindu modell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TSRG English (presentation)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magyar (prezentáció)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English (print)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TSRG magyar (nyomtatható)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0027FEC0C837A4D868C9AF6453E05A7" ma:contentTypeVersion="1" ma:contentTypeDescription="Új dokumentum létrehozása." ma:contentTypeScope="" ma:versionID="bb054bf4d4d4c6ea1976aa0400bdec43">
  <xsd:schema xmlns:xsd="http://www.w3.org/2001/XMLSchema" xmlns:xs="http://www.w3.org/2001/XMLSchema" xmlns:p="http://schemas.microsoft.com/office/2006/metadata/properties" xmlns:ns3="2eb6c535-44d4-490a-8182-15aec305059b" targetNamespace="http://schemas.microsoft.com/office/2006/metadata/properties" ma:root="true" ma:fieldsID="7090964ef028684b72d09f0cc2a274c0" ns3:_="">
    <xsd:import namespace="2eb6c535-44d4-490a-8182-15aec305059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6c535-44d4-490a-8182-15aec30505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b6c535-44d4-490a-8182-15aec305059b">
      <UserInfo>
        <DisplayName>Szárnyas Gábor</DisplayName>
        <AccountId>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E2F796-D1C6-4F0B-BA87-17A06797D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6c535-44d4-490a-8182-15aec30505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08E265-01E1-4131-9F88-F804B823C04C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2eb6c535-44d4-490a-8182-15aec305059b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82ADD0-ED2B-4014-9CBE-B63DD7E9C7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22139</TotalTime>
  <Words>1867</Words>
  <Application>Microsoft Office PowerPoint</Application>
  <PresentationFormat>On-screen Show (4:3)</PresentationFormat>
  <Paragraphs>330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FTSRG English (presentation)</vt:lpstr>
      <vt:lpstr>FTSRG magyar (prezentáció)</vt:lpstr>
      <vt:lpstr>FTSRG English (print)</vt:lpstr>
      <vt:lpstr>FTSRG magyar (nyomtatható)</vt:lpstr>
      <vt:lpstr>PowerPoint Presentation</vt:lpstr>
      <vt:lpstr>PowerPoint Presentation</vt:lpstr>
      <vt:lpstr>Modellező eszközök funkciói</vt:lpstr>
      <vt:lpstr>Modellező eszközök funkciói</vt:lpstr>
      <vt:lpstr>modellezőeszközök</vt:lpstr>
      <vt:lpstr>Yakindu modellezési funkciói</vt:lpstr>
      <vt:lpstr>Absztrakt szintaxis</vt:lpstr>
      <vt:lpstr>Absztrakt szintaxis példa: Yakindu</vt:lpstr>
      <vt:lpstr>Absztrakt szintaxis példa: Yakindu</vt:lpstr>
      <vt:lpstr>Konkrét szintaxis: Szöveges szintaxis</vt:lpstr>
      <vt:lpstr>Példa </vt:lpstr>
      <vt:lpstr>Konkrét szintaxis: Grafikus szintaxis</vt:lpstr>
      <vt:lpstr>Konkrét szintaxis: Grafikus szintaxis</vt:lpstr>
      <vt:lpstr>Modellek validálása: szintaxisellenőrzés</vt:lpstr>
      <vt:lpstr>Modellek validálása: strukturális helyesség</vt:lpstr>
      <vt:lpstr>Kódgenerálás Bemutató</vt:lpstr>
      <vt:lpstr>Kódgenerálás feladatai</vt:lpstr>
      <vt:lpstr>Kódgenerátor példán keresztül:</vt:lpstr>
      <vt:lpstr>Sablon alapú kódgenerátor (Xtend)</vt:lpstr>
      <vt:lpstr>Kódgenerátor példa: Állapotok</vt:lpstr>
      <vt:lpstr>Kódgenerátor példa: kezdőállapot</vt:lpstr>
      <vt:lpstr>Kódgenerátor példa: Állapotátmenet</vt:lpstr>
      <vt:lpstr>Kódgenerátor Összefoglalás</vt:lpstr>
      <vt:lpstr>Példa Eclipse alapú modellező eszközök</vt:lpstr>
      <vt:lpstr>EclipseLink: Java objektumok  Adatbázisok </vt:lpstr>
      <vt:lpstr>XMind: Mindmap tervező</vt:lpstr>
      <vt:lpstr>Bonita: Üzleti folyamatok modellezése</vt:lpstr>
      <vt:lpstr>Kalypso: Vízügyi tervezés + szimuláció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Oszkár Semeráth</cp:lastModifiedBy>
  <cp:revision>2725</cp:revision>
  <dcterms:created xsi:type="dcterms:W3CDTF">2013-06-08T09:47:17Z</dcterms:created>
  <dcterms:modified xsi:type="dcterms:W3CDTF">2016-05-17T11:15:06Z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0x010100B0027FEC0C837A4D868C9AF6453E05A7</vt:lpwstr>
  </property>
  <property fmtid="{D5CDD505-2E9C-101B-9397-08002B2CF9AE}" pid="3" name="IsMyDocuments">
    <vt:bool>true</vt:bool>
  </property>
</Properties>
</file>