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12" descr=""/>
          <p:cNvPicPr/>
          <p:nvPr/>
        </p:nvPicPr>
        <p:blipFill>
          <a:blip r:embed="rId2"/>
          <a:stretch/>
        </p:blipFill>
        <p:spPr>
          <a:xfrm>
            <a:off x="8173800" y="0"/>
            <a:ext cx="4017600" cy="6858360"/>
          </a:xfrm>
          <a:prstGeom prst="rect">
            <a:avLst/>
          </a:prstGeom>
          <a:ln w="0">
            <a:noFill/>
          </a:ln>
        </p:spPr>
      </p:pic>
      <p:pic>
        <p:nvPicPr>
          <p:cNvPr id="1" name="Imagem 7" descr=""/>
          <p:cNvPicPr/>
          <p:nvPr/>
        </p:nvPicPr>
        <p:blipFill>
          <a:blip r:embed="rId3"/>
          <a:stretch/>
        </p:blipFill>
        <p:spPr>
          <a:xfrm>
            <a:off x="0" y="343080"/>
            <a:ext cx="355680" cy="586800"/>
          </a:xfrm>
          <a:prstGeom prst="rect">
            <a:avLst/>
          </a:prstGeom>
          <a:ln w="0">
            <a:noFill/>
          </a:ln>
        </p:spPr>
      </p:pic>
      <p:pic>
        <p:nvPicPr>
          <p:cNvPr id="2" name="Imagem 8" descr=""/>
          <p:cNvPicPr/>
          <p:nvPr/>
        </p:nvPicPr>
        <p:blipFill>
          <a:blip r:embed="rId4"/>
          <a:stretch/>
        </p:blipFill>
        <p:spPr>
          <a:xfrm>
            <a:off x="9545040" y="6232680"/>
            <a:ext cx="2426760" cy="403560"/>
          </a:xfrm>
          <a:prstGeom prst="rect">
            <a:avLst/>
          </a:prstGeom>
          <a:ln w="0">
            <a:noFill/>
          </a:ln>
        </p:spPr>
      </p:pic>
      <p:sp>
        <p:nvSpPr>
          <p:cNvPr id="3" name="Conector Reto 9"/>
          <p:cNvSpPr/>
          <p:nvPr/>
        </p:nvSpPr>
        <p:spPr>
          <a:xfrm>
            <a:off x="0" y="6712200"/>
            <a:ext cx="11972520" cy="360"/>
          </a:xfrm>
          <a:prstGeom prst="line">
            <a:avLst/>
          </a:prstGeom>
          <a:ln w="12700">
            <a:solidFill>
              <a:srgbClr val="f59240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ixa de Texto 15"/>
          <p:cNvSpPr/>
          <p:nvPr/>
        </p:nvSpPr>
        <p:spPr>
          <a:xfrm>
            <a:off x="119880" y="1204200"/>
            <a:ext cx="3308400" cy="29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700" spc="-1" strike="noStrike">
                <a:solidFill>
                  <a:srgbClr val="000000"/>
                </a:solidFill>
                <a:latin typeface="Trebuchet MS"/>
                <a:ea typeface="DejaVu Sans"/>
              </a:rPr>
              <a:t>Multimorbidity (MM) is associated with great burden to the health system. People with mental disorders (MD) have a high prevalence of MM in addition to worse quality of life, more treatment costs and premature death</a:t>
            </a:r>
            <a:r>
              <a:rPr b="0" lang="en-US" sz="700" spc="-1" strike="noStrike" u="sng" baseline="30000">
                <a:solidFill>
                  <a:srgbClr val="0000ff"/>
                </a:solidFill>
                <a:uFillTx/>
                <a:latin typeface="Trebuchet MS"/>
                <a:ea typeface="DejaVu Sans"/>
              </a:rPr>
              <a:t>1</a:t>
            </a:r>
            <a:r>
              <a:rPr b="0" lang="en-US" sz="700" spc="-1" strike="noStrike">
                <a:solidFill>
                  <a:srgbClr val="000000"/>
                </a:solidFill>
                <a:latin typeface="Trebuchet MS"/>
                <a:ea typeface="DejaVu Sans"/>
              </a:rPr>
              <a:t>. Half of the world’s population lives in urban areas and is expected to grow to 68% by 2050</a:t>
            </a:r>
            <a:r>
              <a:rPr b="0" lang="en-US" sz="700" spc="-1" strike="noStrike" u="sng" baseline="30000">
                <a:solidFill>
                  <a:srgbClr val="0000ff"/>
                </a:solidFill>
                <a:uFillTx/>
                <a:latin typeface="Trebuchet MS"/>
                <a:ea typeface="DejaVu Sans"/>
              </a:rPr>
              <a:t>2</a:t>
            </a:r>
            <a:r>
              <a:rPr b="0" lang="en-US" sz="700" spc="-1" strike="noStrike">
                <a:solidFill>
                  <a:srgbClr val="000000"/>
                </a:solidFill>
                <a:latin typeface="Trebuchet MS"/>
                <a:ea typeface="Clear Sans"/>
              </a:rPr>
              <a:t>. Urban areas have  greater social instability and  higher violence prevalence, pollution and noise</a:t>
            </a:r>
            <a:r>
              <a:rPr b="0" lang="en-US" sz="700" spc="-1" strike="noStrike" u="sng" baseline="30000">
                <a:solidFill>
                  <a:srgbClr val="0000ff"/>
                </a:solidFill>
                <a:uFillTx/>
                <a:latin typeface="Trebuchet MS"/>
                <a:ea typeface="Clear Sans"/>
              </a:rPr>
              <a:t>3</a:t>
            </a:r>
            <a:endParaRPr b="0" lang="en-US" sz="7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700" spc="-1" strike="noStrike">
                <a:solidFill>
                  <a:srgbClr val="000000"/>
                </a:solidFill>
                <a:latin typeface="Trebuchet MS"/>
                <a:ea typeface="DejaVu Sans"/>
              </a:rPr>
              <a:t>Mood disorders have heterogeneous results with studies showing higher incidence of depression in urban areas</a:t>
            </a:r>
            <a:r>
              <a:rPr b="0" lang="en-US" sz="700" spc="-1" strike="noStrike" u="sng" baseline="30000">
                <a:solidFill>
                  <a:srgbClr val="0000ff"/>
                </a:solidFill>
                <a:uFillTx/>
                <a:latin typeface="Trebuchet MS"/>
                <a:ea typeface="DejaVu Sans"/>
              </a:rPr>
              <a:t>4,6</a:t>
            </a:r>
            <a:r>
              <a:rPr b="0" lang="en-US" sz="700" spc="-1" strike="noStrike">
                <a:solidFill>
                  <a:srgbClr val="000000"/>
                </a:solidFill>
                <a:latin typeface="Trebuchet MS"/>
                <a:ea typeface="DejaVu Sans"/>
              </a:rPr>
              <a:t>and a Canadian study that found no difference in incidence</a:t>
            </a:r>
            <a:r>
              <a:rPr b="0" lang="en-US" sz="700" spc="-1" strike="noStrike" u="sng" baseline="30000">
                <a:solidFill>
                  <a:srgbClr val="0000ff"/>
                </a:solidFill>
                <a:uFillTx/>
                <a:latin typeface="Trebuchet MS"/>
                <a:ea typeface="DejaVu Sans"/>
              </a:rPr>
              <a:t>5</a:t>
            </a:r>
            <a:r>
              <a:rPr b="0" lang="en-US" sz="700" spc="-1" strike="noStrike">
                <a:solidFill>
                  <a:srgbClr val="000000"/>
                </a:solidFill>
                <a:latin typeface="Trebuchet MS"/>
                <a:ea typeface="DejaVu Sans"/>
              </a:rPr>
              <a:t>.Previous studies on psychosis show a linear growth in incidence with urbanization and a 2.37 times greater risk of psychosis</a:t>
            </a:r>
            <a:r>
              <a:rPr b="0" lang="en-US" sz="700" spc="-1" strike="noStrike" u="sng" baseline="30000">
                <a:solidFill>
                  <a:srgbClr val="0000ff"/>
                </a:solidFill>
                <a:uFillTx/>
                <a:latin typeface="Trebuchet MS"/>
                <a:ea typeface="DejaVu Sans"/>
              </a:rPr>
              <a:t>7 </a:t>
            </a:r>
            <a:r>
              <a:rPr b="0" lang="en-US" sz="700" spc="-1" strike="noStrike">
                <a:solidFill>
                  <a:srgbClr val="000000"/>
                </a:solidFill>
                <a:latin typeface="Trebuchet MS"/>
                <a:ea typeface="DejaVu Sans"/>
              </a:rPr>
              <a:t>in cities. On Substance abuse, we find studies with no difference in prevalence on pooled results collected in high income countries</a:t>
            </a:r>
            <a:r>
              <a:rPr b="0" lang="en-US" sz="700" spc="-1" strike="noStrike" u="sng" baseline="30000">
                <a:solidFill>
                  <a:srgbClr val="0000ff"/>
                </a:solidFill>
                <a:uFillTx/>
                <a:latin typeface="Trebuchet MS"/>
                <a:ea typeface="DejaVu Sans"/>
              </a:rPr>
              <a:t>8</a:t>
            </a:r>
            <a:r>
              <a:rPr b="0" lang="en-US" sz="700" spc="-1" strike="noStrike">
                <a:solidFill>
                  <a:srgbClr val="000000"/>
                </a:solidFill>
                <a:latin typeface="Trebuchet MS"/>
                <a:ea typeface="DejaVu Sans"/>
              </a:rPr>
              <a:t> and similar incidence of alcohol dependence among urban and rural residents of the US</a:t>
            </a:r>
            <a:r>
              <a:rPr b="0" lang="en-US" sz="700" spc="-1" strike="noStrike" u="sng" baseline="30000">
                <a:solidFill>
                  <a:srgbClr val="0000ff"/>
                </a:solidFill>
                <a:uFillTx/>
                <a:latin typeface="Trebuchet MS"/>
                <a:ea typeface="DejaVu Sans"/>
              </a:rPr>
              <a:t>9</a:t>
            </a:r>
            <a:endParaRPr b="0" lang="en-US" sz="7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700" spc="-1" strike="noStrike">
                <a:solidFill>
                  <a:srgbClr val="000000"/>
                </a:solidFill>
                <a:latin typeface="Trebuchet MS"/>
                <a:ea typeface="DejaVu Sans"/>
              </a:rPr>
              <a:t>Most of the world’s population lives in low-income countries </a:t>
            </a:r>
            <a:r>
              <a:rPr b="0" lang="en-US" sz="700" spc="-1" strike="noStrike" u="sng" baseline="30000">
                <a:solidFill>
                  <a:srgbClr val="0000ff"/>
                </a:solidFill>
                <a:uFillTx/>
                <a:latin typeface="Trebuchet MS"/>
                <a:ea typeface="DejaVu Sans"/>
              </a:rPr>
              <a:t>10</a:t>
            </a:r>
            <a:r>
              <a:rPr b="0" lang="en-US" sz="700" spc="-1" strike="noStrike">
                <a:solidFill>
                  <a:srgbClr val="000000"/>
                </a:solidFill>
                <a:latin typeface="Trebuchet MS"/>
                <a:ea typeface="DejaVu Sans"/>
              </a:rPr>
              <a:t> and urbanization in these countries happened faster and more chaotic</a:t>
            </a:r>
            <a:r>
              <a:rPr b="0" lang="en-US" sz="700" spc="-1" strike="noStrike" u="sng" baseline="30000">
                <a:solidFill>
                  <a:srgbClr val="0000ff"/>
                </a:solidFill>
                <a:uFillTx/>
                <a:latin typeface="Trebuchet MS"/>
                <a:ea typeface="DejaVu Sans"/>
              </a:rPr>
              <a:t>11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7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US" sz="700" spc="-1" strike="noStrike">
                <a:solidFill>
                  <a:srgbClr val="000000"/>
                </a:solidFill>
                <a:latin typeface="Trebuchet MS"/>
                <a:ea typeface="DejaVu Sans"/>
              </a:rPr>
              <a:t>AIM</a:t>
            </a:r>
            <a:endParaRPr b="0" lang="en-US" sz="7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US" sz="700" spc="-1" strike="noStrike">
                <a:solidFill>
                  <a:srgbClr val="000000"/>
                </a:solidFill>
                <a:latin typeface="Trebuchet MS"/>
                <a:ea typeface="DejaVu Sans"/>
              </a:rPr>
              <a:t>To compare psychiatric hospitalizations between residents of urban and rural areas in a large population, contributing to fill the gap in studies in this area in low-income countries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128520"/>
            <a:ext cx="11730240" cy="76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br/>
            <a:r>
              <a:rPr b="1" lang="en-US" sz="2800" spc="-1" strike="noStrike">
                <a:solidFill>
                  <a:srgbClr val="c0504d"/>
                </a:solidFill>
                <a:latin typeface="Trebuchet MS"/>
                <a:ea typeface="DejaVu Sans"/>
              </a:rPr>
              <a:t>Mental Disorder hospitalizations in Rural and Urban Areas of a Brazilian State</a:t>
            </a:r>
            <a:br/>
            <a:r>
              <a:rPr b="1" lang="en-US" sz="2800" spc="-1" strike="noStrike">
                <a:solidFill>
                  <a:srgbClr val="c0504d"/>
                </a:solidFill>
                <a:latin typeface="Trebuchet MS"/>
                <a:ea typeface="DejaVu Sans"/>
              </a:rPr>
              <a:t> 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aixa de Texto 9"/>
          <p:cNvSpPr/>
          <p:nvPr/>
        </p:nvSpPr>
        <p:spPr>
          <a:xfrm>
            <a:off x="7668720" y="594360"/>
            <a:ext cx="444960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Araujo, Jacyra</a:t>
            </a:r>
            <a:r>
              <a:rPr b="0" lang="pt-BR" sz="1000" spc="-1" strike="noStrike" baseline="33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0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; Castro-de-Araujo, Luis; Rodrigues, Elisângela; Machado, Daiane; Xavier, Erika; Alves, Flávia; Gomes, Oséas; Barreto, Maurício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" name="Caixa de Texto 2"/>
          <p:cNvSpPr/>
          <p:nvPr/>
        </p:nvSpPr>
        <p:spPr>
          <a:xfrm>
            <a:off x="8753040" y="1311840"/>
            <a:ext cx="3308400" cy="49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700" spc="-1" strike="noStrike">
                <a:solidFill>
                  <a:srgbClr val="000000"/>
                </a:solidFill>
                <a:latin typeface="Clear Sans"/>
                <a:ea typeface="DejaVu Sans"/>
              </a:rPr>
              <a:t> </a:t>
            </a:r>
            <a:r>
              <a:rPr b="0" lang="en-US" sz="700" spc="-1" strike="noStrike">
                <a:solidFill>
                  <a:srgbClr val="000000"/>
                </a:solidFill>
                <a:latin typeface="Clear Sans"/>
                <a:ea typeface="DejaVu Sans"/>
              </a:rPr>
              <a:t>Acute alcohol intoxication was the 2nd cause of hospitalization for rural women (9%) and the 5th cause for urban women</a:t>
            </a:r>
            <a:endParaRPr b="0" lang="en-US" sz="7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700" spc="-1" strike="noStrike">
                <a:solidFill>
                  <a:srgbClr val="000000"/>
                </a:solidFill>
                <a:latin typeface="Clear Sans"/>
                <a:ea typeface="DejaVu Sans"/>
              </a:rPr>
              <a:t>3% incidence of abuse and 9% dependence in the Brazilian population in Brazil</a:t>
            </a:r>
            <a:r>
              <a:rPr b="0" lang="en-US" sz="700" spc="-1" strike="noStrike" u="sng" baseline="30000">
                <a:solidFill>
                  <a:srgbClr val="0000ff"/>
                </a:solidFill>
                <a:uFillTx/>
                <a:latin typeface="Clear Sans"/>
                <a:ea typeface="DejaVu Sans"/>
              </a:rPr>
              <a:t>12</a:t>
            </a:r>
            <a:endParaRPr b="0" lang="en-US" sz="7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700" spc="-1" strike="noStrike">
                <a:solidFill>
                  <a:srgbClr val="000000"/>
                </a:solidFill>
                <a:latin typeface="Clear Sans"/>
                <a:ea typeface="DejaVu Sans"/>
              </a:rPr>
              <a:t>AUD related to low income and close incidence in rural and urban areas in Brazil</a:t>
            </a:r>
            <a:r>
              <a:rPr b="0" lang="en-US" sz="700" spc="-1" strike="noStrike" u="sng" baseline="30000">
                <a:solidFill>
                  <a:srgbClr val="0000ff"/>
                </a:solidFill>
                <a:uFillTx/>
                <a:latin typeface="Clear Sans"/>
                <a:ea typeface="DejaVu Sans"/>
              </a:rPr>
              <a:t>12</a:t>
            </a:r>
            <a:r>
              <a:rPr b="0" lang="en-US" sz="700" spc="-1" strike="noStrike">
                <a:solidFill>
                  <a:srgbClr val="000000"/>
                </a:solidFill>
                <a:latin typeface="Clear Sans"/>
                <a:ea typeface="DejaVu Sans"/>
              </a:rPr>
              <a:t>, AUD was the most frequent diagnosis among urban and rural men</a:t>
            </a:r>
            <a:endParaRPr b="0" lang="en-US" sz="7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700" spc="-1" strike="noStrike">
                <a:solidFill>
                  <a:srgbClr val="000000"/>
                </a:solidFill>
                <a:latin typeface="Clear Sans"/>
                <a:ea typeface="DejaVu Sans"/>
              </a:rPr>
              <a:t>Previous epi study in Salvador showed a higher risk of harmful use of alcohol among individuals with higher income and educational level</a:t>
            </a:r>
            <a:r>
              <a:rPr b="0" lang="en-US" sz="700" spc="-1" strike="noStrike" u="sng" baseline="30000">
                <a:solidFill>
                  <a:srgbClr val="0000ff"/>
                </a:solidFill>
                <a:uFillTx/>
                <a:latin typeface="Clear Sans"/>
                <a:ea typeface="DejaVu Sans"/>
              </a:rPr>
              <a:t>13</a:t>
            </a:r>
            <a:endParaRPr b="0" lang="en-US" sz="7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700" spc="-1" strike="noStrike">
                <a:solidFill>
                  <a:srgbClr val="000000"/>
                </a:solidFill>
                <a:latin typeface="Clear Sans"/>
                <a:ea typeface="DejaVu Sans"/>
              </a:rPr>
              <a:t>F10-F19 ICD-10 had more subsequent hospitalizations for clinical conditions (68%), mainly for hypertension and cirrhosis caused by alcohol.</a:t>
            </a:r>
            <a:endParaRPr b="0" lang="en-US" sz="7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US" sz="700" spc="-1" strike="noStrike">
                <a:solidFill>
                  <a:srgbClr val="000000"/>
                </a:solidFill>
                <a:latin typeface="Clear Sans"/>
                <a:ea typeface="DejaVu Sans"/>
              </a:rPr>
              <a:t>Our findings diverge to what was reported in the past. Trends have changed?</a:t>
            </a:r>
            <a:endParaRPr b="0" lang="en-US" sz="7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US" sz="700" spc="-1" strike="noStrike">
                <a:solidFill>
                  <a:srgbClr val="000000"/>
                </a:solidFill>
                <a:latin typeface="Clear Sans"/>
                <a:ea typeface="DejaVu Sans"/>
              </a:rPr>
              <a:t>Huge burden of alcohol abuse and alcohol consumption on the public health system, with direct (intoxication, withdrawal symptoms) and indirect clinical consequences.</a:t>
            </a:r>
            <a:endParaRPr b="0" lang="en-US" sz="7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US" sz="700" spc="-1" strike="noStrike">
                <a:solidFill>
                  <a:srgbClr val="000000"/>
                </a:solidFill>
                <a:latin typeface="Clear Sans"/>
                <a:ea typeface="DejaVu Sans"/>
              </a:rPr>
              <a:t>High alcohol use among rural women.</a:t>
            </a:r>
            <a:endParaRPr b="0" lang="en-US" sz="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1. Amy M. Kilbourne et al., “Improving Physical Health in Patients with Chronic Mental Disorders: Twelve-Month Results from a Randomized Controlled Collaborative Care Trial,” </a:t>
            </a:r>
            <a:r>
              <a:rPr b="0" i="1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J. Clin. Psychiatry</a:t>
            </a: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 78, no. 01 (January 2017): 129–37,</a:t>
            </a:r>
            <a:endParaRPr b="0" lang="en-US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2. WHO, “Urban Health,” </a:t>
            </a:r>
            <a:r>
              <a:rPr b="0" i="1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Urban Health (Healthy Cities) in the Western Pacific</a:t>
            </a: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 (https://www.who.int/westernpacific/health-topics/urban-health, 2021).</a:t>
            </a:r>
            <a:endParaRPr b="0" lang="en-US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3. J. Peen et al., “The Current Status of Urban-Rural Differences in Psychiatric Disorders,” </a:t>
            </a:r>
            <a:r>
              <a:rPr b="0" i="1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Acta Psychiatrica Scandinavica</a:t>
            </a: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 121, no. 2 (February 2010): 84–93</a:t>
            </a:r>
            <a:endParaRPr b="0" lang="en-US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4. Dan Blazer, “Psychiatric Disorders: A Rural/Urban Comparison,” </a:t>
            </a:r>
            <a:r>
              <a:rPr b="0" i="1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Arch Gen Psychiatry</a:t>
            </a: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 42, no. 7 (July 1985): 651</a:t>
            </a:r>
            <a:endParaRPr b="0" lang="en-US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5. S. V. Parikh et al., “Mood Disorders: Rural/Urban Differences in Prevalence, Health Care Utilization, and Disability in Ontario,” </a:t>
            </a:r>
            <a:r>
              <a:rPr b="0" i="1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Journal of Affective Disorders</a:t>
            </a: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 38, no. 1 (April 1996): 57–65</a:t>
            </a:r>
            <a:endParaRPr b="0" lang="en-US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6. Peen et al., “The Current Status of Urban-Rural Differences in Psychiatric Disorders.”</a:t>
            </a:r>
            <a:endParaRPr b="0" lang="en-US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7. Evangelos Vassos et al., “Meta-Analysis of the Association of Urbanicity with Schizophrenia,” </a:t>
            </a:r>
            <a:r>
              <a:rPr b="0" i="1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Schizophrenia Bulletin</a:t>
            </a: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 38, no. 6 (November 2012): 1118–23</a:t>
            </a:r>
            <a:endParaRPr b="0" lang="en-US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8. Peen et al., “The Current Status of Urban-Rural Differences in Psychiatric Disorders.”</a:t>
            </a:r>
            <a:endParaRPr b="0" lang="en-US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9. Mark A Dixon, “Alcohol Use Patterns Among Urban and Rural Residents,” </a:t>
            </a:r>
            <a:r>
              <a:rPr b="0" i="1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Alcohol Research: Current Reviews</a:t>
            </a: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 38, no. 1 (2016): 9.</a:t>
            </a:r>
            <a:endParaRPr b="0" lang="en-US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10. WHO, “Urban Health.”</a:t>
            </a:r>
            <a:endParaRPr b="0" lang="en-US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11. Mark R. Montgomery, “The Urban Transformation of the Developing World,” </a:t>
            </a:r>
            <a:r>
              <a:rPr b="0" i="1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Science</a:t>
            </a: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 319, no. 5864 (February 2008): 761–64.</a:t>
            </a:r>
            <a:endParaRPr b="0" lang="en-US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12. Ronaldo Laranjeira et al., “Alcohol Use Patterns Among Brazilian Adults,” </a:t>
            </a:r>
            <a:r>
              <a:rPr b="0" i="1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Rev. Bras. Psiquiatr.</a:t>
            </a: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 32, no. 3 (November 2009): 231–41,</a:t>
            </a:r>
            <a:endParaRPr b="0" lang="en-US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13. Naomar Almeida-Filho et al., “Alcohol Drinking Patterns by Gender, Ethnicity, and Social Class in Bahia, Brazil,” </a:t>
            </a:r>
            <a:r>
              <a:rPr b="0" i="1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Rev. Saúde Pública</a:t>
            </a:r>
            <a:r>
              <a:rPr b="0" lang="en-US" sz="500" spc="-1" strike="noStrike">
                <a:solidFill>
                  <a:srgbClr val="000000"/>
                </a:solidFill>
                <a:latin typeface="Clear Sans"/>
                <a:ea typeface="DejaVu Sans"/>
              </a:rPr>
              <a:t> 38, no. 1 (February 2004): 45–54,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6" name="Caixa de Texto 10"/>
          <p:cNvSpPr/>
          <p:nvPr/>
        </p:nvSpPr>
        <p:spPr>
          <a:xfrm>
            <a:off x="5817960" y="6523560"/>
            <a:ext cx="6205680" cy="1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000000"/>
                </a:solidFill>
                <a:latin typeface="Clear Sans"/>
                <a:ea typeface="DejaVu Sans"/>
              </a:rPr>
              <a:t>1. Center of Data and Knowledge Integration for Health | Salvador | Brazil. Funding: </a:t>
            </a:r>
            <a:r>
              <a:rPr b="1" lang="en-US" sz="700" spc="-1" strike="noStrike">
                <a:solidFill>
                  <a:srgbClr val="000000"/>
                </a:solidFill>
                <a:latin typeface="Clear Sans"/>
                <a:ea typeface="DejaVu Sans"/>
              </a:rPr>
              <a:t>Medical Research Council – UK. Grant no. MC_PC_MR/T03355X/1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7" name="Retângulo 11"/>
          <p:cNvSpPr/>
          <p:nvPr/>
        </p:nvSpPr>
        <p:spPr>
          <a:xfrm>
            <a:off x="121320" y="928800"/>
            <a:ext cx="3306960" cy="213840"/>
          </a:xfrm>
          <a:prstGeom prst="rect">
            <a:avLst/>
          </a:prstGeom>
          <a:solidFill>
            <a:srgbClr val="ffbf00"/>
          </a:solidFill>
          <a:ln>
            <a:solidFill>
              <a:srgbClr val="fcd5b5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Introduction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aixa de Texto 1"/>
          <p:cNvSpPr/>
          <p:nvPr/>
        </p:nvSpPr>
        <p:spPr>
          <a:xfrm>
            <a:off x="120240" y="5214600"/>
            <a:ext cx="3308400" cy="13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700" spc="-1" strike="noStrike">
                <a:solidFill>
                  <a:srgbClr val="000000"/>
                </a:solidFill>
                <a:latin typeface="Clear Sans"/>
                <a:ea typeface="DejaVu Sans"/>
              </a:rPr>
              <a:t>Observational, cross-sectional study with administrative data of hospital admissions in cities in the state of Bahia in Brazil from 01/2008 to 03/2017. Data were linked to Cadastro Unico (Brazilian register with all beneficiaries of any social support in the country).</a:t>
            </a:r>
            <a:endParaRPr b="0" lang="en-US" sz="7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700" spc="-1" strike="noStrike">
                <a:solidFill>
                  <a:srgbClr val="000000"/>
                </a:solidFill>
                <a:latin typeface="Clear Sans"/>
                <a:ea typeface="DejaVu Sans"/>
              </a:rPr>
              <a:t>399 cities were included (out of 415)</a:t>
            </a:r>
            <a:endParaRPr b="0" lang="en-US" sz="7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700" spc="-1" strike="noStrike">
                <a:solidFill>
                  <a:srgbClr val="000000"/>
                </a:solidFill>
                <a:latin typeface="Clear Sans"/>
                <a:ea typeface="DejaVu Sans"/>
              </a:rPr>
              <a:t>6176 adults were admitted for psychiatric treatment from 2008 to 2017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99"/>
              </a:spcBef>
              <a:tabLst>
                <a:tab algn="l" pos="0"/>
              </a:tabLst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9" name="Retângulo 3"/>
          <p:cNvSpPr/>
          <p:nvPr/>
        </p:nvSpPr>
        <p:spPr>
          <a:xfrm>
            <a:off x="121680" y="4893120"/>
            <a:ext cx="3306960" cy="214200"/>
          </a:xfrm>
          <a:prstGeom prst="rect">
            <a:avLst/>
          </a:prstGeom>
          <a:solidFill>
            <a:srgbClr val="ffbf00"/>
          </a:solidFill>
          <a:ln>
            <a:solidFill>
              <a:srgbClr val="fcd5b5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Methods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Retângulo 1"/>
          <p:cNvSpPr/>
          <p:nvPr/>
        </p:nvSpPr>
        <p:spPr>
          <a:xfrm>
            <a:off x="8686800" y="999000"/>
            <a:ext cx="3306960" cy="228240"/>
          </a:xfrm>
          <a:prstGeom prst="rect">
            <a:avLst/>
          </a:prstGeom>
          <a:solidFill>
            <a:srgbClr val="ffbf00"/>
          </a:solidFill>
          <a:ln>
            <a:solidFill>
              <a:srgbClr val="fcd5b5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Discussion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" name="Picture 1" descr="../graphs/m_rural.png"/>
          <p:cNvPicPr/>
          <p:nvPr/>
        </p:nvPicPr>
        <p:blipFill>
          <a:blip r:embed="rId1"/>
          <a:stretch/>
        </p:blipFill>
        <p:spPr>
          <a:xfrm>
            <a:off x="3506040" y="3429000"/>
            <a:ext cx="3580200" cy="1708920"/>
          </a:xfrm>
          <a:prstGeom prst="rect">
            <a:avLst/>
          </a:prstGeom>
          <a:ln w="9525">
            <a:noFill/>
          </a:ln>
        </p:spPr>
      </p:pic>
      <p:pic>
        <p:nvPicPr>
          <p:cNvPr id="52" name="Picture 3" descr="../graphs/m_urban.png"/>
          <p:cNvPicPr/>
          <p:nvPr/>
        </p:nvPicPr>
        <p:blipFill>
          <a:blip r:embed="rId2"/>
          <a:stretch/>
        </p:blipFill>
        <p:spPr>
          <a:xfrm>
            <a:off x="3506040" y="5052600"/>
            <a:ext cx="3200040" cy="1470600"/>
          </a:xfrm>
          <a:prstGeom prst="rect">
            <a:avLst/>
          </a:prstGeom>
          <a:ln w="9525">
            <a:noFill/>
          </a:ln>
        </p:spPr>
      </p:pic>
      <p:pic>
        <p:nvPicPr>
          <p:cNvPr id="53" name="Picture 4" descr="../graphs/f_rural.png"/>
          <p:cNvPicPr/>
          <p:nvPr/>
        </p:nvPicPr>
        <p:blipFill>
          <a:blip r:embed="rId3"/>
          <a:stretch/>
        </p:blipFill>
        <p:spPr>
          <a:xfrm>
            <a:off x="5106240" y="3429000"/>
            <a:ext cx="2665800" cy="1371240"/>
          </a:xfrm>
          <a:prstGeom prst="rect">
            <a:avLst/>
          </a:prstGeom>
          <a:ln w="9525">
            <a:noFill/>
          </a:ln>
        </p:spPr>
      </p:pic>
      <p:pic>
        <p:nvPicPr>
          <p:cNvPr id="54" name="Picture 5" descr="../graphs/f_urban.png"/>
          <p:cNvPicPr/>
          <p:nvPr/>
        </p:nvPicPr>
        <p:blipFill>
          <a:blip r:embed="rId4"/>
          <a:stretch/>
        </p:blipFill>
        <p:spPr>
          <a:xfrm>
            <a:off x="5257800" y="5114160"/>
            <a:ext cx="3427920" cy="1409040"/>
          </a:xfrm>
          <a:prstGeom prst="rect">
            <a:avLst/>
          </a:prstGeom>
          <a:ln w="9525">
            <a:noFill/>
          </a:ln>
        </p:spPr>
      </p:pic>
      <p:pic>
        <p:nvPicPr>
          <p:cNvPr id="55" name="Picture 2" descr="../graphs/f_rural.png"/>
          <p:cNvPicPr/>
          <p:nvPr/>
        </p:nvPicPr>
        <p:blipFill>
          <a:blip r:embed="rId5"/>
          <a:stretch/>
        </p:blipFill>
        <p:spPr>
          <a:xfrm>
            <a:off x="5106240" y="3429000"/>
            <a:ext cx="3351600" cy="1716840"/>
          </a:xfrm>
          <a:prstGeom prst="rect">
            <a:avLst/>
          </a:prstGeom>
          <a:ln w="9525">
            <a:noFill/>
          </a:ln>
        </p:spPr>
      </p:pic>
      <p:pic>
        <p:nvPicPr>
          <p:cNvPr id="56" name="Imagem 55" descr=""/>
          <p:cNvPicPr/>
          <p:nvPr/>
        </p:nvPicPr>
        <p:blipFill>
          <a:blip r:embed="rId6"/>
          <a:stretch/>
        </p:blipFill>
        <p:spPr>
          <a:xfrm>
            <a:off x="3506040" y="892440"/>
            <a:ext cx="3657240" cy="2514240"/>
          </a:xfrm>
          <a:prstGeom prst="rect">
            <a:avLst/>
          </a:prstGeom>
          <a:ln w="0">
            <a:noFill/>
          </a:ln>
        </p:spPr>
      </p:pic>
      <p:sp>
        <p:nvSpPr>
          <p:cNvPr id="57" name="TextBox 3"/>
          <p:cNvSpPr/>
          <p:nvPr/>
        </p:nvSpPr>
        <p:spPr>
          <a:xfrm>
            <a:off x="7163640" y="1648800"/>
            <a:ext cx="1371240" cy="22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000000"/>
                </a:solidFill>
                <a:latin typeface="Trebuchet MS"/>
                <a:ea typeface="DejaVu Sans"/>
              </a:rPr>
              <a:t>Left. </a:t>
            </a:r>
            <a:r>
              <a:rPr b="0" lang="en-US" sz="800" spc="-1" strike="noStrike">
                <a:solidFill>
                  <a:srgbClr val="000000"/>
                </a:solidFill>
                <a:latin typeface="Trebuchet MS"/>
                <a:ea typeface="DejaVu Sans"/>
              </a:rPr>
              <a:t>Main clinical and demographic characteristics of patients with hospital admittance for psychiatric disorders of the sample. Group comparison was performed using chi-2 tests for the categorical variables and ANOVA for the continuous variables.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000000"/>
                </a:solidFill>
                <a:latin typeface="Trebuchet MS"/>
                <a:ea typeface="DejaVu Sans"/>
              </a:rPr>
              <a:t>Below. </a:t>
            </a:r>
            <a:r>
              <a:rPr b="0" lang="en-US" sz="800" spc="-1" strike="noStrike">
                <a:solidFill>
                  <a:srgbClr val="000000"/>
                </a:solidFill>
                <a:latin typeface="Trebuchet MS"/>
                <a:ea typeface="DejaVu Sans"/>
              </a:rPr>
              <a:t>Frequency of main conditions.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Application>LibreOffice/7.2.4.1$Linux_X86_64 LibreOffice_project/20$Build-1</Application>
  <AppVersion>15.0000</AppVersion>
  <Words>944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2021-10-30T01:52:06Z</dcterms:created>
  <dc:creator/>
  <dc:description/>
  <dc:language>en-US</dc:language>
  <cp:lastModifiedBy/>
  <dcterms:modified xsi:type="dcterms:W3CDTF">2022-01-27T10:15:24Z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D9259FD7C5704F13884583EE966F8B13</vt:lpwstr>
  </property>
  <property fmtid="{D5CDD505-2E9C-101B-9397-08002B2CF9AE}" pid="3" name="KSOProductBuildVer">
    <vt:lpwstr>1046-11.2.0.10351</vt:lpwstr>
  </property>
  <property fmtid="{D5CDD505-2E9C-101B-9397-08002B2CF9AE}" pid="4" name="PresentationFormat">
    <vt:lpwstr>Widescreen</vt:lpwstr>
  </property>
  <property fmtid="{D5CDD505-2E9C-101B-9397-08002B2CF9AE}" pid="5" name="Slides">
    <vt:i4>1</vt:i4>
  </property>
</Properties>
</file>