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" Target="slide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6.xml" /><Relationship Id="rId3" Type="http://schemas.openxmlformats.org/officeDocument/2006/relationships/slide" Target="slide6.xml" /><Relationship Id="rId4" Type="http://schemas.openxmlformats.org/officeDocument/2006/relationships/slide" Target="slide6.xml" /><Relationship Id="rId5" Type="http://schemas.openxmlformats.org/officeDocument/2006/relationships/slide" Target="slide6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6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6.xml" /><Relationship Id="rId3" Type="http://schemas.openxmlformats.org/officeDocument/2006/relationships/slide" Target="slide6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3/gerona/glz147" TargetMode="External" /><Relationship Id="rId3" Type="http://schemas.openxmlformats.org/officeDocument/2006/relationships/hyperlink" Target="https://doi.org/10.1080/13607863.2018.1506742" TargetMode="External" /><Relationship Id="rId4" Type="http://schemas.openxmlformats.org/officeDocument/2006/relationships/hyperlink" Target="https://doi.org/10.1016/j.jpsychires.2014.06.004" TargetMode="External" /><Relationship Id="rId5" Type="http://schemas.openxmlformats.org/officeDocument/2006/relationships/hyperlink" Target="https://doi.org/10.1016/j.pscychresns.2020.111136" TargetMode="External" /><Relationship Id="rId6" Type="http://schemas.openxmlformats.org/officeDocument/2006/relationships/hyperlink" Target="https://doi.org/10.1186/s12883-014-0204-1" TargetMode="External" /><Relationship Id="rId7" Type="http://schemas.openxmlformats.org/officeDocument/2006/relationships/hyperlink" Target="https://doi.org/10.1016/j.neuroimage.2015.09.018" TargetMode="External" /><Relationship Id="rId8" Type="http://schemas.openxmlformats.org/officeDocument/2006/relationships/hyperlink" Target="https://doi.org/10.18637/jss.v083.i13" TargetMode="External" /><Relationship Id="rId9" Type="http://schemas.openxmlformats.org/officeDocument/2006/relationships/hyperlink" Target="https://doi.org/10.1198/106186005X59243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Hospitalizações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TM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Áreas</a:t>
            </a:r>
            <a:r>
              <a:rPr/>
              <a:t> </a:t>
            </a:r>
            <a:r>
              <a:rPr/>
              <a:t>Rurais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Urbanas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um</a:t>
            </a:r>
            <a:r>
              <a:rPr/>
              <a:t> </a:t>
            </a:r>
            <a:r>
              <a:rPr/>
              <a:t>Estado</a:t>
            </a:r>
            <a:r>
              <a:rPr/>
              <a:t> </a:t>
            </a:r>
            <a:r>
              <a:rPr/>
              <a:t>Brasileiro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Medical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Council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UK,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no.</a:t>
            </a:r>
            <a:r>
              <a:rPr/>
              <a:t> </a:t>
            </a:r>
            <a:r>
              <a:rPr/>
              <a:t>MR</a:t>
            </a:r>
            <a:r>
              <a:rPr/>
              <a:t> </a:t>
            </a:r>
            <a:r>
              <a:rPr/>
              <a:t>T03355X/1</a:t>
            </a:r>
            <a:br/>
            <a:br/>
            <a:r>
              <a:rPr/>
              <a:t>Jacyra</a:t>
            </a:r>
            <a:r>
              <a:rPr/>
              <a:t> </a:t>
            </a:r>
            <a:r>
              <a:rPr/>
              <a:t>Paiva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Araujo</a:t>
            </a:r>
            <a:r>
              <a:rPr baseline="30000">
                <a:hlinkClick r:id="rId2" action="ppaction://hlinksldjump"/>
              </a:rPr>
              <a:t>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Multimorbidity (MM) has been reported to worsen cognitive performance.</a:t>
            </a:r>
            <a:r>
              <a:rPr baseline="30000">
                <a:hlinkClick r:id="rId2" action="ppaction://hlinksldjump"/>
              </a:rPr>
              <a:t>2</a:t>
            </a:r>
            <a:r>
              <a:rPr/>
              <a:t> Mental disorders is well known to worsen cognitive performance as well: anxiety</a:t>
            </a:r>
            <a:r>
              <a:rPr baseline="30000">
                <a:hlinkClick r:id="rId3" action="ppaction://hlinksldjump"/>
              </a:rPr>
              <a:t>3</a:t>
            </a:r>
            <a:r>
              <a:rPr/>
              <a:t> , depression,</a:t>
            </a:r>
            <a:r>
              <a:rPr baseline="30000">
                <a:hlinkClick r:id="rId4" action="ppaction://hlinksldjump"/>
              </a:rPr>
              <a:t>4</a:t>
            </a:r>
            <a:r>
              <a:rPr/>
              <a:t> and schizophrenia.</a:t>
            </a:r>
            <a:r>
              <a:rPr baseline="30000">
                <a:hlinkClick r:id="rId5" action="ppaction://hlinksldjump"/>
              </a:rPr>
              <a:t>5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Question</a:t>
            </a:r>
          </a:p>
          <a:p>
            <a:pPr lvl="1"/>
            <a:r>
              <a:rPr/>
              <a:t>Do MM individuals with symptoms of depression and anxiety show impairment in cognitive performance?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Cambridge Center for Aging and Neuroscience (Cam-CAN).</a:t>
            </a:r>
            <a:r>
              <a:rPr baseline="30000">
                <a:hlinkClick r:id="rId2" action="ppaction://hlinksldjump"/>
              </a:rPr>
              <a:t>6</a:t>
            </a:r>
          </a:p>
          <a:p>
            <a:pPr lvl="1"/>
            <a:r>
              <a:rPr/>
              <a:t>Demographic and cognitive information of participants.</a:t>
            </a:r>
          </a:p>
          <a:p>
            <a:pPr lvl="1"/>
            <a:r>
              <a:rPr/>
              <a:t>The sample size was 1534 individuals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Unsupervised clustering using the KAMILA R package</a:t>
            </a:r>
            <a:r>
              <a:rPr baseline="30000">
                <a:hlinkClick r:id="rId2" action="ppaction://hlinksldjump"/>
              </a:rPr>
              <a:t>7</a:t>
            </a:r>
          </a:p>
          <a:p>
            <a:pPr lvl="1"/>
            <a:r>
              <a:rPr/>
              <a:t>Optimal number of clusters using the prediction strength algo from</a:t>
            </a:r>
            <a:r>
              <a:rPr baseline="30000">
                <a:hlinkClick r:id="rId3" action="ppaction://hlinksldjump"/>
              </a:rPr>
              <a:t>8</a:t>
            </a:r>
          </a:p>
          <a:p>
            <a:pPr lvl="1"/>
            <a:r>
              <a:rPr/>
              <a:t>Found two optimal clusters, one of which presented with higher psychiatric symptomatology (HADS scores, see Table). We called this group PMM (Table).</a:t>
            </a:r>
          </a:p>
          <a:p>
            <a:pPr lvl="1"/>
            <a:r>
              <a:rPr/>
              <a:t>A logistic regression model was then performed ordinal logistic regression, where the MMSE would be included as outcome categorized in levels (0-10, severe; 11-20, moderate; 21-25, mild; 26-30, no cognitive impairment), see Figure.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Subjects with mental MM and psychiatric disorders had worse cognitive performance.</a:t>
            </a:r>
          </a:p>
          <a:p>
            <a:pPr lvl="1"/>
            <a:r>
              <a:rPr/>
              <a:t>Older subjects with a greater number of diseases had worse cognitive performance.</a:t>
            </a:r>
          </a:p>
          <a:p>
            <a:pPr lvl="1"/>
            <a:r>
              <a:rPr/>
              <a:t>Education was inversely associated with cognitive impairment measured with MMSE.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 Colaboradora | Center of Data and Knowledge Integration for Health (CIDACS) | Salvador | Brasil </a:t>
            </a:r>
          </a:p>
          <a:p>
            <a:pPr lvl="0" marL="0" indent="0">
              <a:buNone/>
            </a:pPr>
            <a:r>
              <a:rPr sz="1800"/>
              <a:t>2. Melissa Y. Wei et al., “Multimorbidity and Cognitive Decline over 14 Years in Older Americans.” </a:t>
            </a:r>
            <a:r>
              <a:rPr sz="1800" i="1"/>
              <a:t>J Gerontol A Biol Sci Med Sci</a:t>
            </a:r>
            <a:r>
              <a:rPr sz="1800"/>
              <a:t> 75, no. 6 (May 2020): 1206–13, </a:t>
            </a:r>
            <a:r>
              <a:rPr sz="1800">
                <a:hlinkClick r:id="rId2"/>
              </a:rPr>
              <a:t>https://doi.org/10.1093/gerona/glz147</a:t>
            </a:r>
            <a:r>
              <a:rPr sz="1800"/>
              <a:t>.</a:t>
            </a:r>
          </a:p>
          <a:p>
            <a:pPr lvl="0" marL="0" indent="0">
              <a:buNone/>
            </a:pPr>
            <a:r>
              <a:rPr sz="1800"/>
              <a:t>3. Isobel E. M. Evans et al., “Social Isolation, Cognitive Reserve, and Cognition in Older People with Depression and Anxiety,” </a:t>
            </a:r>
            <a:r>
              <a:rPr sz="1800" i="1"/>
              <a:t>Aging Ment Health</a:t>
            </a:r>
            <a:r>
              <a:rPr sz="1800"/>
              <a:t> 23, no. 12 (December 2019): 1691–1700, </a:t>
            </a:r>
            <a:r>
              <a:rPr sz="1800">
                <a:hlinkClick r:id="rId3"/>
              </a:rPr>
              <a:t>https://doi.org/10.1080/13607863.2018.1506742</a:t>
            </a:r>
            <a:r>
              <a:rPr sz="1800"/>
              <a:t>.</a:t>
            </a:r>
          </a:p>
          <a:p>
            <a:pPr lvl="0" marL="0" indent="0">
              <a:buNone/>
            </a:pPr>
            <a:r>
              <a:rPr sz="1800"/>
              <a:t>4. Hiroyuki Shimada et al., “Depressive Symptoms and Cognitive Performance in Older Adults,” </a:t>
            </a:r>
            <a:r>
              <a:rPr sz="1800" i="1"/>
              <a:t>J Psychiatr Res</a:t>
            </a:r>
            <a:r>
              <a:rPr sz="1800"/>
              <a:t> 57 (October 2014): 149–56, </a:t>
            </a:r>
            <a:r>
              <a:rPr sz="1800">
                <a:hlinkClick r:id="rId4"/>
              </a:rPr>
              <a:t>https://doi.org/10.1016/j.jpsychires.2014.06.004</a:t>
            </a:r>
            <a:r>
              <a:rPr sz="1800"/>
              <a:t>.</a:t>
            </a:r>
          </a:p>
          <a:p>
            <a:pPr lvl="0" marL="0" indent="0">
              <a:buNone/>
            </a:pPr>
            <a:r>
              <a:rPr sz="1800"/>
              <a:t>5. Luis Fernando Silva Castro-de-Araujo et al., “Subtyping Schizophrenia Based on Symptomatology and Cognition Using a Data Driven Approach,” </a:t>
            </a:r>
            <a:r>
              <a:rPr sz="1800" i="1"/>
              <a:t>Psychiatry Research: Neuroimaging</a:t>
            </a:r>
            <a:r>
              <a:rPr sz="1800"/>
              <a:t>, July 2020, 111136, </a:t>
            </a:r>
            <a:r>
              <a:rPr sz="1800">
                <a:hlinkClick r:id="rId5"/>
              </a:rPr>
              <a:t>https://doi.org/10.1016/j.pscychresns.2020.111136</a:t>
            </a:r>
            <a:r>
              <a:rPr sz="1800"/>
              <a:t>.</a:t>
            </a:r>
          </a:p>
          <a:p>
            <a:pPr lvl="0" marL="0" indent="0">
              <a:buNone/>
            </a:pPr>
            <a:r>
              <a:rPr sz="1800"/>
              <a:t>6. Meredith A Shafto et al., “The Cambridge Centre for Ageing and Neuroscience (Cam-CAN) Study Protocol: A Cross-Sectional, Lifespan, Multidisciplinary Examination of Healthy Cognitive Ageing,” </a:t>
            </a:r>
            <a:r>
              <a:rPr sz="1800" i="1"/>
              <a:t>BMC Neurol</a:t>
            </a:r>
            <a:r>
              <a:rPr sz="1800"/>
              <a:t> 14 (October 2014), </a:t>
            </a:r>
            <a:r>
              <a:rPr sz="1800">
                <a:hlinkClick r:id="rId6"/>
              </a:rPr>
              <a:t>https://doi.org/10.1186/s12883-014-0204-1</a:t>
            </a:r>
            <a:r>
              <a:rPr sz="1800"/>
              <a:t>; Jason R. Taylor et al., “The Cambridge Centre for Ageing and Neuroscience (Cam-CAN) Data Repository: Structural and Functional MRI, MEG, and Cognitive Data from a Cross-Sectional Adult Lifespan Sample,” </a:t>
            </a:r>
            <a:r>
              <a:rPr sz="1800" i="1"/>
              <a:t>NeuroImage</a:t>
            </a:r>
            <a:r>
              <a:rPr sz="1800"/>
              <a:t> 144 (January 2017): 262–69, </a:t>
            </a:r>
            <a:r>
              <a:rPr sz="1800">
                <a:hlinkClick r:id="rId7"/>
              </a:rPr>
              <a:t>https://doi.org/10.1016/j.neuroimage.2015.09.018</a:t>
            </a:r>
            <a:r>
              <a:rPr sz="1800"/>
              <a:t>.</a:t>
            </a:r>
          </a:p>
          <a:p>
            <a:pPr lvl="0" marL="0" indent="0">
              <a:buNone/>
            </a:pPr>
            <a:r>
              <a:rPr sz="1800"/>
              <a:t>7. Alexander H. Foss and Marianthi Markatou, “Kamila : Clustering Mixed-Type Data in R and Hadoop,” </a:t>
            </a:r>
            <a:r>
              <a:rPr sz="1800" i="1"/>
              <a:t>J. Stat. Soft.</a:t>
            </a:r>
            <a:r>
              <a:rPr sz="1800"/>
              <a:t> 83, no. 13 (2018), </a:t>
            </a:r>
            <a:r>
              <a:rPr sz="1800">
                <a:hlinkClick r:id="rId8"/>
              </a:rPr>
              <a:t>https://doi.org/10.18637/jss.v083.i13</a:t>
            </a:r>
            <a:r>
              <a:rPr sz="1800"/>
              <a:t>.</a:t>
            </a:r>
          </a:p>
          <a:p>
            <a:pPr lvl="0" marL="0" indent="0">
              <a:buNone/>
            </a:pPr>
            <a:r>
              <a:rPr sz="1800"/>
              <a:t>8. Robert Tibshirani and Guenther Walther, “Cluster Validation by Prediction Strength,” </a:t>
            </a:r>
            <a:r>
              <a:rPr sz="1800" i="1"/>
              <a:t>Journal of Computational and Graphical Statistics</a:t>
            </a:r>
            <a:r>
              <a:rPr sz="1800"/>
              <a:t> 14, no. 3 (September 2005): 511–28, </a:t>
            </a:r>
            <a:r>
              <a:rPr sz="1800">
                <a:hlinkClick r:id="rId9"/>
              </a:rPr>
              <a:t>https://doi.org/10.1198/106186005X59243</a:t>
            </a:r>
            <a:r>
              <a:rPr sz="1800"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Hospitalizações por TM em Áreas Rurais e Urbanas de um Estado Brasileiro</dc:title>
  <dc:creator>Jacyra Paiva de Araujo</dc:creator>
  <cp:keywords/>
  <dcterms:created xsi:type="dcterms:W3CDTF">2022-01-20T22:36:27Z</dcterms:created>
  <dcterms:modified xsi:type="dcterms:W3CDTF">2022-01-20T22:36:27Z</dcterms:modified>
</cp:coreProperties>
</file>