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26362D-DFA5-4DE9-A93B-187AFD16EC08}">
  <a:tblStyle styleId="{F126362D-DFA5-4DE9-A93B-187AFD16EC0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andscape.lfenergy.org/pages/members?style=%40import%20url%28%27https%3A%2F%2Ffonts.googleapis.com%2Fcss2%3Ffamily%3DRoboto%2BSlab%3Awght%40100..900%26display%3Dswap%27%29%3B%20body%7Bbackground-color:white;font-family:%20%27Roboto%20Slab%27%20!important;%7D.borderless-mode%20.mosaic%20.logo%7Bheight:100px;%7D.sh_wrapper%20span%7Bfont-size:30px!important;text-decoration:underline;color:black;%7D%23embedded-footer%7Bdisplay:none;%7D.borderless-mode%20.mosaic-wrap%20%7B%20padding:%2010px%2020px%7Ddiv%5Bdata-wrapper-id%3Dlf-energy-member-strategic%5D%20.items-cont%3Aafter%7Bcontent%3A%22%20%2B1%22%3B%7Ddiv%5Bdata-wrapper-id%3Dlf-energy-member-general%5D%20.items-cont%3Aafter%7Bcontent%3A%22%20%2B1%22%3B%7Ddiv%5Bdata-wrapper-id%3Dlf-energy-member-associate%5D%20.items-cont%3Aafter%7Bcontent%3A%22%20%2B3%22%3B%7D"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642fcf511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0642fcf511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0c836fe29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0c836fe29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0c23a8a209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0c23a8a209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0642fcf511_0_1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0642fcf511_0_1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0642fcf511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0642fcf511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0642fcf511_0_1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0642fcf511_0_1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0642fcf511_0_1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0642fcf511_0_1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0642fcf511_0_1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0642fcf511_0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0642fcf511_0_1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0642fcf511_0_1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0642fcf511_0_1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0642fcf511_0_1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0642fcf511_0_1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0642fcf511_0_1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642fcf511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0642fcf511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0642fcf511_0_17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30642fcf511_0_17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642fcf511_0_1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642fcf511_0_1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8f50bc2f7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8f50bc2f7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0642fcf511_0_15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0642fcf511_0_15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2"/>
              </a:rPr>
              <a:t>https://landscape.lfenergy.org/pages/members?style=%40import%20url%28%27https%3A%2F%2Ffonts.googleapis.com%2Fcss2%3Ffamily%3DRoboto%2BSlab%3Awght%40100..900%26display%3Dswap%27%29%3B%20body%7Bbackground-color:white;font-family:%20%27Roboto%20Slab%27%20!important;%7D.borderless-mode%20.mosaic%20.logo%7Bheight:100px;%7D.sh_wrapper%20span%7Bfont-size:30px!important;text-decoration:underline;color:black;%7D%23embedded-footer%7Bdisplay:none;%7D.borderless-mode%20.mosaic-wrap%20%7B%20padding:%2010px%2020px%7Ddiv%5Bdata-wrapper-id%3Dlf-energy-member-strategic%5D%20.items-cont%3Aafter%7Bcontent%3A%22%20%2B1%22%3B%7Ddiv%5Bdata-wrapper-id%3Dlf-energy-member-general%5D%20.items-cont%3Aafter%7Bcontent%3A%22%20%2B1%22%3B%7Ddiv%5Bdata-wrapper-id%3Dlf-energy-member-associate%5D%20.items-cont%3Aafter%7Bcontent%3A%22%20%2B3%22%3B%7D</a:t>
            </a:r>
            <a:r>
              <a:rPr lang="en"/>
              <a:t> </a:t>
            </a:r>
            <a:endParaRPr/>
          </a:p>
        </p:txBody>
      </p:sp>
      <p:sp>
        <p:nvSpPr>
          <p:cNvPr id="259" name="Google Shape;259;g30642fcf511_0_158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0642fcf511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0642fcf511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0642fcf511_0_1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0642fcf511_0_1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642fcf511_0_1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0642fcf511_0_1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0642fcf511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0642fcf511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28.pn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2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 Id="rId3" Type="http://schemas.openxmlformats.org/officeDocument/2006/relationships/image" Target="../media/image3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Light">
  <p:cSld name="TITLE_4">
    <p:bg>
      <p:bgPr>
        <a:solidFill>
          <a:schemeClr val="lt1"/>
        </a:solidFill>
      </p:bgPr>
    </p:bg>
    <p:spTree>
      <p:nvGrpSpPr>
        <p:cNvPr id="54" name="Shape 54"/>
        <p:cNvGrpSpPr/>
        <p:nvPr/>
      </p:nvGrpSpPr>
      <p:grpSpPr>
        <a:xfrm>
          <a:off x="0" y="0"/>
          <a:ext cx="0" cy="0"/>
          <a:chOff x="0" y="0"/>
          <a:chExt cx="0" cy="0"/>
        </a:xfrm>
      </p:grpSpPr>
      <p:sp>
        <p:nvSpPr>
          <p:cNvPr id="55" name="Google Shape;55;p14"/>
          <p:cNvSpPr/>
          <p:nvPr/>
        </p:nvSpPr>
        <p:spPr>
          <a:xfrm>
            <a:off x="8128803" y="-9"/>
            <a:ext cx="1015200" cy="1015200"/>
          </a:xfrm>
          <a:prstGeom prst="rect">
            <a:avLst/>
          </a:prstGeom>
          <a:solidFill>
            <a:srgbClr val="F6F7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a:off x="8128828" y="1791"/>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rot="10800000">
            <a:off x="8127625" y="2030450"/>
            <a:ext cx="1017600" cy="10176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7605025" y="600"/>
            <a:ext cx="1014000" cy="1014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8128803" y="1015216"/>
            <a:ext cx="1015200" cy="101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 name="Google Shape;60;p14"/>
          <p:cNvPicPr preferRelativeResize="0"/>
          <p:nvPr/>
        </p:nvPicPr>
        <p:blipFill rotWithShape="1">
          <a:blip r:embed="rId2">
            <a:alphaModFix/>
          </a:blip>
          <a:srcRect b="0" l="0" r="0" t="0"/>
          <a:stretch/>
        </p:blipFill>
        <p:spPr>
          <a:xfrm>
            <a:off x="8398214" y="1165560"/>
            <a:ext cx="476350" cy="714544"/>
          </a:xfrm>
          <a:prstGeom prst="rect">
            <a:avLst/>
          </a:prstGeom>
          <a:noFill/>
          <a:ln>
            <a:noFill/>
          </a:ln>
        </p:spPr>
      </p:pic>
      <p:sp>
        <p:nvSpPr>
          <p:cNvPr id="61" name="Google Shape;61;p14"/>
          <p:cNvSpPr/>
          <p:nvPr/>
        </p:nvSpPr>
        <p:spPr>
          <a:xfrm rot="10800000">
            <a:off x="7112428" y="1797"/>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 name="Google Shape;62;p14"/>
          <p:cNvPicPr preferRelativeResize="0"/>
          <p:nvPr/>
        </p:nvPicPr>
        <p:blipFill>
          <a:blip r:embed="rId3">
            <a:alphaModFix/>
          </a:blip>
          <a:stretch>
            <a:fillRect/>
          </a:stretch>
        </p:blipFill>
        <p:spPr>
          <a:xfrm>
            <a:off x="2155978" y="2099645"/>
            <a:ext cx="4076400" cy="62306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1">
  <p:cSld name="TITLE_3">
    <p:bg>
      <p:bgPr>
        <a:gradFill>
          <a:gsLst>
            <a:gs pos="0">
              <a:srgbClr val="42B0FF"/>
            </a:gs>
            <a:gs pos="100000">
              <a:srgbClr val="076EB8"/>
            </a:gs>
          </a:gsLst>
          <a:lin ang="13500032" scaled="0"/>
        </a:gradFill>
      </p:bgPr>
    </p:bg>
    <p:spTree>
      <p:nvGrpSpPr>
        <p:cNvPr id="63" name="Shape 63"/>
        <p:cNvGrpSpPr/>
        <p:nvPr/>
      </p:nvGrpSpPr>
      <p:grpSpPr>
        <a:xfrm>
          <a:off x="0" y="0"/>
          <a:ext cx="0" cy="0"/>
          <a:chOff x="0" y="0"/>
          <a:chExt cx="0" cy="0"/>
        </a:xfrm>
      </p:grpSpPr>
      <p:sp>
        <p:nvSpPr>
          <p:cNvPr id="64" name="Google Shape;64;p15"/>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65" name="Google Shape;65;p15"/>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pic>
        <p:nvPicPr>
          <p:cNvPr id="66" name="Google Shape;66;p15"/>
          <p:cNvPicPr preferRelativeResize="0"/>
          <p:nvPr/>
        </p:nvPicPr>
        <p:blipFill rotWithShape="1">
          <a:blip r:embed="rId2">
            <a:alphaModFix/>
          </a:blip>
          <a:srcRect b="0" l="0" r="0" t="0"/>
          <a:stretch/>
        </p:blipFill>
        <p:spPr>
          <a:xfrm rot="5400000">
            <a:off x="8312352" y="4301684"/>
            <a:ext cx="844843" cy="838800"/>
          </a:xfrm>
          <a:prstGeom prst="rect">
            <a:avLst/>
          </a:prstGeom>
          <a:noFill/>
          <a:ln>
            <a:noFill/>
          </a:ln>
        </p:spPr>
      </p:pic>
      <p:sp>
        <p:nvSpPr>
          <p:cNvPr id="67" name="Google Shape;67;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p:nvPr/>
        </p:nvSpPr>
        <p:spPr>
          <a:xfrm>
            <a:off x="8208900" y="0"/>
            <a:ext cx="935100" cy="935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9" name="Google Shape;69;p15"/>
          <p:cNvPicPr preferRelativeResize="0"/>
          <p:nvPr/>
        </p:nvPicPr>
        <p:blipFill rotWithShape="1">
          <a:blip r:embed="rId3">
            <a:alphaModFix/>
          </a:blip>
          <a:srcRect b="0" l="0" r="0" t="0"/>
          <a:stretch/>
        </p:blipFill>
        <p:spPr>
          <a:xfrm>
            <a:off x="7273800" y="3350"/>
            <a:ext cx="935100" cy="928411"/>
          </a:xfrm>
          <a:prstGeom prst="rect">
            <a:avLst/>
          </a:prstGeom>
          <a:noFill/>
          <a:ln>
            <a:noFill/>
          </a:ln>
        </p:spPr>
      </p:pic>
      <p:pic>
        <p:nvPicPr>
          <p:cNvPr id="70" name="Google Shape;70;p15"/>
          <p:cNvPicPr preferRelativeResize="0"/>
          <p:nvPr/>
        </p:nvPicPr>
        <p:blipFill>
          <a:blip r:embed="rId4">
            <a:alphaModFix/>
          </a:blip>
          <a:stretch>
            <a:fillRect/>
          </a:stretch>
        </p:blipFill>
        <p:spPr>
          <a:xfrm>
            <a:off x="705581" y="4235025"/>
            <a:ext cx="2575105" cy="3936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2">
  <p:cSld name="TITLE_2">
    <p:bg>
      <p:bgPr>
        <a:solidFill>
          <a:schemeClr val="accent1"/>
        </a:solidFill>
      </p:bgPr>
    </p:bg>
    <p:spTree>
      <p:nvGrpSpPr>
        <p:cNvPr id="71" name="Shape 71"/>
        <p:cNvGrpSpPr/>
        <p:nvPr/>
      </p:nvGrpSpPr>
      <p:grpSpPr>
        <a:xfrm>
          <a:off x="0" y="0"/>
          <a:ext cx="0" cy="0"/>
          <a:chOff x="0" y="0"/>
          <a:chExt cx="0" cy="0"/>
        </a:xfrm>
      </p:grpSpPr>
      <p:sp>
        <p:nvSpPr>
          <p:cNvPr id="72" name="Google Shape;72;p16"/>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73" name="Google Shape;73;p16"/>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pic>
        <p:nvPicPr>
          <p:cNvPr id="74" name="Google Shape;74;p16"/>
          <p:cNvPicPr preferRelativeResize="0"/>
          <p:nvPr/>
        </p:nvPicPr>
        <p:blipFill rotWithShape="1">
          <a:blip r:embed="rId2">
            <a:alphaModFix/>
          </a:blip>
          <a:srcRect b="0" l="0" r="0" t="0"/>
          <a:stretch/>
        </p:blipFill>
        <p:spPr>
          <a:xfrm rot="5400000">
            <a:off x="8312352" y="4301684"/>
            <a:ext cx="844843" cy="838800"/>
          </a:xfrm>
          <a:prstGeom prst="rect">
            <a:avLst/>
          </a:prstGeom>
          <a:noFill/>
          <a:ln>
            <a:noFill/>
          </a:ln>
        </p:spPr>
      </p:pic>
      <p:sp>
        <p:nvSpPr>
          <p:cNvPr id="75" name="Google Shape;75;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16"/>
          <p:cNvSpPr/>
          <p:nvPr/>
        </p:nvSpPr>
        <p:spPr>
          <a:xfrm>
            <a:off x="8128803" y="-9"/>
            <a:ext cx="1015200" cy="1015200"/>
          </a:xfrm>
          <a:prstGeom prst="rect">
            <a:avLst/>
          </a:prstGeom>
          <a:solidFill>
            <a:srgbClr val="5B1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p:nvPr/>
        </p:nvSpPr>
        <p:spPr>
          <a:xfrm rot="10800000">
            <a:off x="8128789" y="1015350"/>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8" name="Google Shape;78;p16"/>
          <p:cNvPicPr preferRelativeResize="0"/>
          <p:nvPr/>
        </p:nvPicPr>
        <p:blipFill>
          <a:blip r:embed="rId3">
            <a:alphaModFix/>
          </a:blip>
          <a:stretch>
            <a:fillRect/>
          </a:stretch>
        </p:blipFill>
        <p:spPr>
          <a:xfrm>
            <a:off x="705581" y="4235025"/>
            <a:ext cx="2575105" cy="3936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Light">
  <p:cSld name="TITLE_1">
    <p:bg>
      <p:bgPr>
        <a:solidFill>
          <a:schemeClr val="lt1"/>
        </a:solidFill>
      </p:bgPr>
    </p:bg>
    <p:spTree>
      <p:nvGrpSpPr>
        <p:cNvPr id="79" name="Shape 79"/>
        <p:cNvGrpSpPr/>
        <p:nvPr/>
      </p:nvGrpSpPr>
      <p:grpSpPr>
        <a:xfrm>
          <a:off x="0" y="0"/>
          <a:ext cx="0" cy="0"/>
          <a:chOff x="0" y="0"/>
          <a:chExt cx="0" cy="0"/>
        </a:xfrm>
      </p:grpSpPr>
      <p:sp>
        <p:nvSpPr>
          <p:cNvPr id="80" name="Google Shape;80;p17"/>
          <p:cNvSpPr/>
          <p:nvPr/>
        </p:nvSpPr>
        <p:spPr>
          <a:xfrm>
            <a:off x="8224223" y="-12"/>
            <a:ext cx="921900" cy="921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7"/>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82" name="Google Shape;82;p17"/>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2100"/>
              <a:buNone/>
              <a:defRPr sz="2100">
                <a:solidFill>
                  <a:schemeClr val="dk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83" name="Google Shape;83;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84" name="Google Shape;84;p17"/>
          <p:cNvPicPr preferRelativeResize="0"/>
          <p:nvPr/>
        </p:nvPicPr>
        <p:blipFill>
          <a:blip r:embed="rId2">
            <a:alphaModFix/>
          </a:blip>
          <a:stretch>
            <a:fillRect/>
          </a:stretch>
        </p:blipFill>
        <p:spPr>
          <a:xfrm>
            <a:off x="703819" y="4236356"/>
            <a:ext cx="2575140" cy="3936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rgbClr val="F6F7FA"/>
        </a:solidFill>
      </p:bgPr>
    </p:bg>
    <p:spTree>
      <p:nvGrpSpPr>
        <p:cNvPr id="85" name="Shape 85"/>
        <p:cNvGrpSpPr/>
        <p:nvPr/>
      </p:nvGrpSpPr>
      <p:grpSpPr>
        <a:xfrm>
          <a:off x="0" y="0"/>
          <a:ext cx="0" cy="0"/>
          <a:chOff x="0" y="0"/>
          <a:chExt cx="0" cy="0"/>
        </a:xfrm>
      </p:grpSpPr>
      <p:sp>
        <p:nvSpPr>
          <p:cNvPr id="86" name="Google Shape;86;p18"/>
          <p:cNvSpPr/>
          <p:nvPr/>
        </p:nvSpPr>
        <p:spPr>
          <a:xfrm flipH="1" rot="5400000">
            <a:off x="-12" y="412830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txBox="1"/>
          <p:nvPr>
            <p:ph type="title"/>
          </p:nvPr>
        </p:nvSpPr>
        <p:spPr>
          <a:xfrm>
            <a:off x="607150" y="2148722"/>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88" name="Google Shape;88;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89" name="Google Shape;89;p18"/>
          <p:cNvPicPr preferRelativeResize="0"/>
          <p:nvPr/>
        </p:nvPicPr>
        <p:blipFill rotWithShape="1">
          <a:blip r:embed="rId2">
            <a:alphaModFix/>
          </a:blip>
          <a:srcRect b="0" l="0" r="0" t="0"/>
          <a:stretch/>
        </p:blipFill>
        <p:spPr>
          <a:xfrm>
            <a:off x="8155621" y="-1"/>
            <a:ext cx="988375" cy="9883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accent2"/>
            </a:gs>
            <a:gs pos="100000">
              <a:schemeClr val="accent4"/>
            </a:gs>
          </a:gsLst>
          <a:lin ang="5400012" scaled="0"/>
        </a:gradFill>
      </p:bgPr>
    </p:bg>
    <p:spTree>
      <p:nvGrpSpPr>
        <p:cNvPr id="90" name="Shape 90"/>
        <p:cNvGrpSpPr/>
        <p:nvPr/>
      </p:nvGrpSpPr>
      <p:grpSpPr>
        <a:xfrm>
          <a:off x="0" y="0"/>
          <a:ext cx="0" cy="0"/>
          <a:chOff x="0" y="0"/>
          <a:chExt cx="0" cy="0"/>
        </a:xfrm>
      </p:grpSpPr>
      <p:sp>
        <p:nvSpPr>
          <p:cNvPr id="91" name="Google Shape;91;p19"/>
          <p:cNvSpPr/>
          <p:nvPr/>
        </p:nvSpPr>
        <p:spPr>
          <a:xfrm flipH="1" rot="5400000">
            <a:off x="-12" y="412830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9"/>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93" name="Google Shape;93;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4" name="Google Shape;94;p19"/>
          <p:cNvPicPr preferRelativeResize="0"/>
          <p:nvPr/>
        </p:nvPicPr>
        <p:blipFill rotWithShape="1">
          <a:blip r:embed="rId2">
            <a:alphaModFix/>
          </a:blip>
          <a:srcRect b="0" l="0" r="0" t="0"/>
          <a:stretch/>
        </p:blipFill>
        <p:spPr>
          <a:xfrm>
            <a:off x="8128800" y="0"/>
            <a:ext cx="1015200" cy="100795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p20"/>
          <p:cNvSpPr txBox="1"/>
          <p:nvPr>
            <p:ph type="title"/>
          </p:nvPr>
        </p:nvSpPr>
        <p:spPr>
          <a:xfrm>
            <a:off x="311700" y="410000"/>
            <a:ext cx="66141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7" name="Google Shape;97;p20"/>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8" name="Google Shape;98;p20"/>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9" name="Google Shape;99;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grpSp>
        <p:nvGrpSpPr>
          <p:cNvPr id="100" name="Google Shape;100;p20"/>
          <p:cNvGrpSpPr/>
          <p:nvPr/>
        </p:nvGrpSpPr>
        <p:grpSpPr>
          <a:xfrm>
            <a:off x="6971838" y="-12"/>
            <a:ext cx="2174881" cy="1450030"/>
            <a:chOff x="6098378" y="5"/>
            <a:chExt cx="3045625" cy="2030570"/>
          </a:xfrm>
        </p:grpSpPr>
        <p:sp>
          <p:nvSpPr>
            <p:cNvPr id="101" name="Google Shape;101;p20"/>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0"/>
            <p:cNvSpPr/>
            <p:nvPr/>
          </p:nvSpPr>
          <p:spPr>
            <a:xfrm flipH="1">
              <a:off x="7113463" y="5"/>
              <a:ext cx="1015200" cy="10152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0"/>
            <p:cNvSpPr/>
            <p:nvPr/>
          </p:nvSpPr>
          <p:spPr>
            <a:xfrm rot="10800000">
              <a:off x="6098378" y="97"/>
              <a:ext cx="1015200" cy="10152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0"/>
            <p:cNvSpPr/>
            <p:nvPr/>
          </p:nvSpPr>
          <p:spPr>
            <a:xfrm rot="10800000">
              <a:off x="8128789" y="101537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5" name="Google Shape;105;p20"/>
          <p:cNvPicPr preferRelativeResize="0"/>
          <p:nvPr/>
        </p:nvPicPr>
        <p:blipFill rotWithShape="1">
          <a:blip r:embed="rId2">
            <a:alphaModFix/>
          </a:blip>
          <a:srcRect b="0" l="0" r="0" t="0"/>
          <a:stretch/>
        </p:blipFill>
        <p:spPr>
          <a:xfrm>
            <a:off x="8675950" y="0"/>
            <a:ext cx="470775" cy="470775"/>
          </a:xfrm>
          <a:prstGeom prst="rect">
            <a:avLst/>
          </a:prstGeom>
          <a:noFill/>
          <a:ln>
            <a:noFill/>
          </a:ln>
        </p:spPr>
      </p:pic>
      <p:pic>
        <p:nvPicPr>
          <p:cNvPr id="106" name="Google Shape;106;p20"/>
          <p:cNvPicPr preferRelativeResize="0"/>
          <p:nvPr/>
        </p:nvPicPr>
        <p:blipFill>
          <a:blip r:embed="rId3">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7" name="Shape 107"/>
        <p:cNvGrpSpPr/>
        <p:nvPr/>
      </p:nvGrpSpPr>
      <p:grpSpPr>
        <a:xfrm>
          <a:off x="0" y="0"/>
          <a:ext cx="0" cy="0"/>
          <a:chOff x="0" y="0"/>
          <a:chExt cx="0" cy="0"/>
        </a:xfrm>
      </p:grpSpPr>
      <p:sp>
        <p:nvSpPr>
          <p:cNvPr id="108" name="Google Shape;108;p21"/>
          <p:cNvSpPr/>
          <p:nvPr/>
        </p:nvSpPr>
        <p:spPr>
          <a:xfrm>
            <a:off x="8432941" y="4431167"/>
            <a:ext cx="724200" cy="724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1"/>
          <p:cNvSpPr/>
          <p:nvPr/>
        </p:nvSpPr>
        <p:spPr>
          <a:xfrm rot="10800000">
            <a:off x="7701526" y="4431200"/>
            <a:ext cx="731400" cy="73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1" name="Google Shape;111;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1"/>
          <p:cNvSpPr/>
          <p:nvPr/>
        </p:nvSpPr>
        <p:spPr>
          <a:xfrm>
            <a:off x="8418600" y="0"/>
            <a:ext cx="725400" cy="72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txBox="1"/>
          <p:nvPr>
            <p:ph idx="1" type="body"/>
          </p:nvPr>
        </p:nvSpPr>
        <p:spPr>
          <a:xfrm>
            <a:off x="280350" y="1266450"/>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pic>
        <p:nvPicPr>
          <p:cNvPr id="114" name="Google Shape;114;p21"/>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Update">
  <p:cSld name="TITLE_AND_BODY_1">
    <p:spTree>
      <p:nvGrpSpPr>
        <p:cNvPr id="115" name="Shape 115"/>
        <p:cNvGrpSpPr/>
        <p:nvPr/>
      </p:nvGrpSpPr>
      <p:grpSpPr>
        <a:xfrm>
          <a:off x="0" y="0"/>
          <a:ext cx="0" cy="0"/>
          <a:chOff x="0" y="0"/>
          <a:chExt cx="0" cy="0"/>
        </a:xfrm>
      </p:grpSpPr>
      <p:sp>
        <p:nvSpPr>
          <p:cNvPr id="116" name="Google Shape;116;p22"/>
          <p:cNvSpPr/>
          <p:nvPr/>
        </p:nvSpPr>
        <p:spPr>
          <a:xfrm>
            <a:off x="8432941" y="4431167"/>
            <a:ext cx="724200" cy="724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2"/>
          <p:cNvSpPr/>
          <p:nvPr/>
        </p:nvSpPr>
        <p:spPr>
          <a:xfrm rot="10800000">
            <a:off x="7701526" y="4431200"/>
            <a:ext cx="731400" cy="73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2"/>
          <p:cNvSpPr/>
          <p:nvPr/>
        </p:nvSpPr>
        <p:spPr>
          <a:xfrm>
            <a:off x="8418600" y="0"/>
            <a:ext cx="725400" cy="72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2"/>
          <p:cNvSpPr txBox="1"/>
          <p:nvPr>
            <p:ph idx="1" type="body"/>
          </p:nvPr>
        </p:nvSpPr>
        <p:spPr>
          <a:xfrm>
            <a:off x="280350" y="360000"/>
            <a:ext cx="3704700" cy="42453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pic>
        <p:nvPicPr>
          <p:cNvPr id="121" name="Google Shape;121;p22"/>
          <p:cNvPicPr preferRelativeResize="0"/>
          <p:nvPr/>
        </p:nvPicPr>
        <p:blipFill>
          <a:blip r:embed="rId2">
            <a:alphaModFix/>
          </a:blip>
          <a:stretch>
            <a:fillRect/>
          </a:stretch>
        </p:blipFill>
        <p:spPr>
          <a:xfrm>
            <a:off x="190331" y="4614328"/>
            <a:ext cx="2575265" cy="393600"/>
          </a:xfrm>
          <a:prstGeom prst="rect">
            <a:avLst/>
          </a:prstGeom>
          <a:noFill/>
          <a:ln>
            <a:noFill/>
          </a:ln>
        </p:spPr>
      </p:pic>
      <p:sp>
        <p:nvSpPr>
          <p:cNvPr id="122" name="Google Shape;122;p22"/>
          <p:cNvSpPr/>
          <p:nvPr/>
        </p:nvSpPr>
        <p:spPr>
          <a:xfrm>
            <a:off x="408522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p:nvPr/>
        </p:nvSpPr>
        <p:spPr>
          <a:xfrm>
            <a:off x="578547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p:nvPr/>
        </p:nvSpPr>
        <p:spPr>
          <a:xfrm>
            <a:off x="748572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2"/>
          <p:cNvSpPr txBox="1"/>
          <p:nvPr/>
        </p:nvSpPr>
        <p:spPr>
          <a:xfrm>
            <a:off x="4085225" y="2753450"/>
            <a:ext cx="1600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Active Contributors</a:t>
            </a:r>
            <a:endParaRPr sz="1200">
              <a:solidFill>
                <a:srgbClr val="FFFFFF"/>
              </a:solidFill>
              <a:latin typeface="Roboto Slab"/>
              <a:ea typeface="Roboto Slab"/>
              <a:cs typeface="Roboto Slab"/>
              <a:sym typeface="Roboto Slab"/>
            </a:endParaRPr>
          </a:p>
        </p:txBody>
      </p:sp>
      <p:sp>
        <p:nvSpPr>
          <p:cNvPr id="126" name="Google Shape;126;p22"/>
          <p:cNvSpPr txBox="1"/>
          <p:nvPr/>
        </p:nvSpPr>
        <p:spPr>
          <a:xfrm>
            <a:off x="5785475" y="2753450"/>
            <a:ext cx="1600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FFFF"/>
                </a:solidFill>
                <a:latin typeface="Roboto Slab"/>
                <a:ea typeface="Roboto Slab"/>
                <a:cs typeface="Roboto Slab"/>
                <a:sym typeface="Roboto Slab"/>
              </a:rPr>
              <a:t>Active Organizations</a:t>
            </a:r>
            <a:endParaRPr sz="1100">
              <a:solidFill>
                <a:srgbClr val="FFFFFF"/>
              </a:solidFill>
              <a:latin typeface="Roboto Slab"/>
              <a:ea typeface="Roboto Slab"/>
              <a:cs typeface="Roboto Slab"/>
              <a:sym typeface="Roboto Slab"/>
            </a:endParaRPr>
          </a:p>
        </p:txBody>
      </p:sp>
      <p:sp>
        <p:nvSpPr>
          <p:cNvPr id="127" name="Google Shape;127;p22"/>
          <p:cNvSpPr txBox="1"/>
          <p:nvPr/>
        </p:nvSpPr>
        <p:spPr>
          <a:xfrm>
            <a:off x="7541825" y="2753450"/>
            <a:ext cx="1488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Total Commits</a:t>
            </a:r>
            <a:endParaRPr sz="1200">
              <a:solidFill>
                <a:srgbClr val="FFFFFF"/>
              </a:solidFill>
              <a:latin typeface="Roboto Slab"/>
              <a:ea typeface="Roboto Slab"/>
              <a:cs typeface="Roboto Slab"/>
              <a:sym typeface="Roboto Slab"/>
            </a:endParaRPr>
          </a:p>
        </p:txBody>
      </p:sp>
      <p:sp>
        <p:nvSpPr>
          <p:cNvPr id="128" name="Google Shape;128;p22"/>
          <p:cNvSpPr txBox="1"/>
          <p:nvPr/>
        </p:nvSpPr>
        <p:spPr>
          <a:xfrm>
            <a:off x="4085225" y="4340375"/>
            <a:ext cx="500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696464"/>
                </a:solidFill>
                <a:latin typeface="Roboto Slab Thin"/>
                <a:ea typeface="Roboto Slab Thin"/>
                <a:cs typeface="Roboto Slab Thin"/>
                <a:sym typeface="Roboto Slab Thin"/>
              </a:rPr>
              <a:t>Stats from the last 90 days</a:t>
            </a:r>
            <a:endParaRPr i="1" sz="1200">
              <a:solidFill>
                <a:srgbClr val="696464"/>
              </a:solidFill>
              <a:latin typeface="Roboto Slab Thin"/>
              <a:ea typeface="Roboto Slab Thin"/>
              <a:cs typeface="Roboto Slab Thin"/>
              <a:sym typeface="Roboto Slab Thin"/>
            </a:endParaRPr>
          </a:p>
        </p:txBody>
      </p:sp>
      <p:sp>
        <p:nvSpPr>
          <p:cNvPr id="129" name="Google Shape;129;p22"/>
          <p:cNvSpPr txBox="1"/>
          <p:nvPr>
            <p:ph idx="2" type="subTitle"/>
          </p:nvPr>
        </p:nvSpPr>
        <p:spPr>
          <a:xfrm>
            <a:off x="4201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0" name="Google Shape;130;p22"/>
          <p:cNvSpPr txBox="1"/>
          <p:nvPr>
            <p:ph idx="3" type="subTitle"/>
          </p:nvPr>
        </p:nvSpPr>
        <p:spPr>
          <a:xfrm>
            <a:off x="5907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1" name="Google Shape;131;p22"/>
          <p:cNvSpPr txBox="1"/>
          <p:nvPr>
            <p:ph idx="4" type="subTitle"/>
          </p:nvPr>
        </p:nvSpPr>
        <p:spPr>
          <a:xfrm>
            <a:off x="7613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2" name="Google Shape;132;p22"/>
          <p:cNvSpPr txBox="1"/>
          <p:nvPr>
            <p:ph idx="5" type="subTitle"/>
          </p:nvPr>
        </p:nvSpPr>
        <p:spPr>
          <a:xfrm>
            <a:off x="420187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3" name="Google Shape;133;p22"/>
          <p:cNvSpPr txBox="1"/>
          <p:nvPr>
            <p:ph idx="6" type="subTitle"/>
          </p:nvPr>
        </p:nvSpPr>
        <p:spPr>
          <a:xfrm>
            <a:off x="590787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4" name="Google Shape;134;p22"/>
          <p:cNvSpPr txBox="1"/>
          <p:nvPr>
            <p:ph idx="7" type="subTitle"/>
          </p:nvPr>
        </p:nvSpPr>
        <p:spPr>
          <a:xfrm>
            <a:off x="760812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5" name="Google Shape;135;p22"/>
          <p:cNvSpPr/>
          <p:nvPr>
            <p:ph idx="8" type="pic"/>
          </p:nvPr>
        </p:nvSpPr>
        <p:spPr>
          <a:xfrm>
            <a:off x="4085225" y="828775"/>
            <a:ext cx="5000700" cy="1725600"/>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8" name="Google Shape;138;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39" name="Google Shape;139;p23"/>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0" name="Shape 140"/>
        <p:cNvGrpSpPr/>
        <p:nvPr/>
      </p:nvGrpSpPr>
      <p:grpSpPr>
        <a:xfrm>
          <a:off x="0" y="0"/>
          <a:ext cx="0" cy="0"/>
          <a:chOff x="0" y="0"/>
          <a:chExt cx="0" cy="0"/>
        </a:xfrm>
      </p:grpSpPr>
      <p:sp>
        <p:nvSpPr>
          <p:cNvPr id="141" name="Google Shape;141;p24"/>
          <p:cNvSpPr/>
          <p:nvPr/>
        </p:nvSpPr>
        <p:spPr>
          <a:xfrm>
            <a:off x="4572000" y="-175"/>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4"/>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43" name="Google Shape;143;p24"/>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44" name="Google Shape;144;p2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145" name="Google Shape;145;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46" name="Google Shape;146;p24"/>
          <p:cNvPicPr preferRelativeResize="0"/>
          <p:nvPr/>
        </p:nvPicPr>
        <p:blipFill rotWithShape="1">
          <a:blip r:embed="rId2">
            <a:alphaModFix/>
          </a:blip>
          <a:srcRect b="0" l="0" r="0" t="0"/>
          <a:stretch/>
        </p:blipFill>
        <p:spPr>
          <a:xfrm>
            <a:off x="8223025" y="-6"/>
            <a:ext cx="920975" cy="914400"/>
          </a:xfrm>
          <a:prstGeom prst="rect">
            <a:avLst/>
          </a:prstGeom>
          <a:noFill/>
          <a:ln>
            <a:noFill/>
          </a:ln>
        </p:spPr>
      </p:pic>
      <p:pic>
        <p:nvPicPr>
          <p:cNvPr id="147" name="Google Shape;147;p24"/>
          <p:cNvPicPr preferRelativeResize="0"/>
          <p:nvPr/>
        </p:nvPicPr>
        <p:blipFill>
          <a:blip r:embed="rId3">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003778"/>
            </a:gs>
            <a:gs pos="100000">
              <a:srgbClr val="00183C"/>
            </a:gs>
          </a:gsLst>
          <a:lin ang="2700006" scaled="0"/>
        </a:gradFill>
      </p:bgPr>
    </p:bg>
    <p:spTree>
      <p:nvGrpSpPr>
        <p:cNvPr id="148" name="Shape 148"/>
        <p:cNvGrpSpPr/>
        <p:nvPr/>
      </p:nvGrpSpPr>
      <p:grpSpPr>
        <a:xfrm>
          <a:off x="0" y="0"/>
          <a:ext cx="0" cy="0"/>
          <a:chOff x="0" y="0"/>
          <a:chExt cx="0" cy="0"/>
        </a:xfrm>
      </p:grpSpPr>
      <p:grpSp>
        <p:nvGrpSpPr>
          <p:cNvPr id="149" name="Google Shape;149;p25"/>
          <p:cNvGrpSpPr/>
          <p:nvPr/>
        </p:nvGrpSpPr>
        <p:grpSpPr>
          <a:xfrm>
            <a:off x="6098378" y="5"/>
            <a:ext cx="3045625" cy="2030570"/>
            <a:chOff x="6098378" y="5"/>
            <a:chExt cx="3045625" cy="2030570"/>
          </a:xfrm>
        </p:grpSpPr>
        <p:sp>
          <p:nvSpPr>
            <p:cNvPr id="150" name="Google Shape;150;p2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5"/>
            <p:cNvSpPr/>
            <p:nvPr/>
          </p:nvSpPr>
          <p:spPr>
            <a:xfrm rot="10800000">
              <a:off x="6098378" y="97"/>
              <a:ext cx="1015200" cy="1015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25"/>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55" name="Google Shape;155;p25"/>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156" name="Google Shape;156;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57" name="Google Shape;157;p25"/>
          <p:cNvPicPr preferRelativeResize="0"/>
          <p:nvPr/>
        </p:nvPicPr>
        <p:blipFill rotWithShape="1">
          <a:blip r:embed="rId2">
            <a:alphaModFix/>
          </a:blip>
          <a:srcRect b="0" l="0" r="0" t="0"/>
          <a:stretch/>
        </p:blipFill>
        <p:spPr>
          <a:xfrm>
            <a:off x="8460425" y="301096"/>
            <a:ext cx="286575" cy="42987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8" name="Shape 158"/>
        <p:cNvGrpSpPr/>
        <p:nvPr/>
      </p:nvGrpSpPr>
      <p:grpSpPr>
        <a:xfrm>
          <a:off x="0" y="0"/>
          <a:ext cx="0" cy="0"/>
          <a:chOff x="0" y="0"/>
          <a:chExt cx="0" cy="0"/>
        </a:xfrm>
      </p:grpSpPr>
      <p:sp>
        <p:nvSpPr>
          <p:cNvPr id="159" name="Google Shape;159;p2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Dark" type="title">
  <p:cSld name="TITLE">
    <p:bg>
      <p:bgPr>
        <a:gradFill>
          <a:gsLst>
            <a:gs pos="0">
              <a:srgbClr val="003778"/>
            </a:gs>
            <a:gs pos="100000">
              <a:srgbClr val="00183C"/>
            </a:gs>
          </a:gsLst>
          <a:lin ang="2700006" scaled="0"/>
        </a:gradFill>
      </p:bgPr>
    </p:bg>
    <p:spTree>
      <p:nvGrpSpPr>
        <p:cNvPr id="160" name="Shape 160"/>
        <p:cNvGrpSpPr/>
        <p:nvPr/>
      </p:nvGrpSpPr>
      <p:grpSpPr>
        <a:xfrm>
          <a:off x="0" y="0"/>
          <a:ext cx="0" cy="0"/>
          <a:chOff x="0" y="0"/>
          <a:chExt cx="0" cy="0"/>
        </a:xfrm>
      </p:grpSpPr>
      <p:sp>
        <p:nvSpPr>
          <p:cNvPr id="161" name="Google Shape;161;p27"/>
          <p:cNvSpPr/>
          <p:nvPr/>
        </p:nvSpPr>
        <p:spPr>
          <a:xfrm>
            <a:off x="8128803" y="-9"/>
            <a:ext cx="1015200" cy="1015200"/>
          </a:xfrm>
          <a:prstGeom prst="rect">
            <a:avLst/>
          </a:prstGeom>
          <a:solidFill>
            <a:srgbClr val="F6F7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7"/>
          <p:cNvSpPr/>
          <p:nvPr/>
        </p:nvSpPr>
        <p:spPr>
          <a:xfrm>
            <a:off x="8128828" y="1791"/>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7"/>
          <p:cNvSpPr/>
          <p:nvPr/>
        </p:nvSpPr>
        <p:spPr>
          <a:xfrm rot="10800000">
            <a:off x="7112428" y="1797"/>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7"/>
          <p:cNvSpPr/>
          <p:nvPr/>
        </p:nvSpPr>
        <p:spPr>
          <a:xfrm rot="10800000">
            <a:off x="8127625" y="2030450"/>
            <a:ext cx="1017600" cy="10176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7"/>
          <p:cNvSpPr/>
          <p:nvPr/>
        </p:nvSpPr>
        <p:spPr>
          <a:xfrm>
            <a:off x="7605025" y="600"/>
            <a:ext cx="1014000" cy="1014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7"/>
          <p:cNvSpPr/>
          <p:nvPr/>
        </p:nvSpPr>
        <p:spPr>
          <a:xfrm>
            <a:off x="8128803" y="1015216"/>
            <a:ext cx="1015200" cy="101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7" name="Google Shape;167;p27"/>
          <p:cNvPicPr preferRelativeResize="0"/>
          <p:nvPr/>
        </p:nvPicPr>
        <p:blipFill rotWithShape="1">
          <a:blip r:embed="rId2">
            <a:alphaModFix/>
          </a:blip>
          <a:srcRect b="0" l="0" r="0" t="0"/>
          <a:stretch/>
        </p:blipFill>
        <p:spPr>
          <a:xfrm>
            <a:off x="8398214" y="1165560"/>
            <a:ext cx="476350" cy="714544"/>
          </a:xfrm>
          <a:prstGeom prst="rect">
            <a:avLst/>
          </a:prstGeom>
          <a:noFill/>
          <a:ln>
            <a:noFill/>
          </a:ln>
        </p:spPr>
      </p:pic>
      <p:pic>
        <p:nvPicPr>
          <p:cNvPr id="168" name="Google Shape;168;p27"/>
          <p:cNvPicPr preferRelativeResize="0"/>
          <p:nvPr/>
        </p:nvPicPr>
        <p:blipFill rotWithShape="1">
          <a:blip r:embed="rId3">
            <a:alphaModFix/>
          </a:blip>
          <a:srcRect b="0" l="0" r="0" t="0"/>
          <a:stretch/>
        </p:blipFill>
        <p:spPr>
          <a:xfrm rot="10800000">
            <a:off x="-4" y="4155124"/>
            <a:ext cx="988375" cy="988375"/>
          </a:xfrm>
          <a:prstGeom prst="rect">
            <a:avLst/>
          </a:prstGeom>
          <a:noFill/>
          <a:ln>
            <a:noFill/>
          </a:ln>
        </p:spPr>
      </p:pic>
      <p:pic>
        <p:nvPicPr>
          <p:cNvPr id="169" name="Google Shape;169;p27"/>
          <p:cNvPicPr preferRelativeResize="0"/>
          <p:nvPr/>
        </p:nvPicPr>
        <p:blipFill>
          <a:blip r:embed="rId4">
            <a:alphaModFix/>
          </a:blip>
          <a:stretch>
            <a:fillRect/>
          </a:stretch>
        </p:blipFill>
        <p:spPr>
          <a:xfrm>
            <a:off x="2075494" y="2073778"/>
            <a:ext cx="4674858" cy="714544"/>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0" name="Shape 170"/>
        <p:cNvGrpSpPr/>
        <p:nvPr/>
      </p:nvGrpSpPr>
      <p:grpSpPr>
        <a:xfrm>
          <a:off x="0" y="0"/>
          <a:ext cx="0" cy="0"/>
          <a:chOff x="0" y="0"/>
          <a:chExt cx="0" cy="0"/>
        </a:xfrm>
      </p:grpSpPr>
      <p:sp>
        <p:nvSpPr>
          <p:cNvPr id="171" name="Google Shape;171;p28"/>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72" name="Google Shape;172;p2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Overview">
  <p:cSld name="OBJECT_1">
    <p:bg>
      <p:bgPr>
        <a:gradFill>
          <a:gsLst>
            <a:gs pos="0">
              <a:srgbClr val="42B0FF"/>
            </a:gs>
            <a:gs pos="100000">
              <a:srgbClr val="076EB8"/>
            </a:gs>
          </a:gsLst>
          <a:lin ang="13500032" scaled="0"/>
        </a:gradFill>
      </p:bgPr>
    </p:bg>
    <p:spTree>
      <p:nvGrpSpPr>
        <p:cNvPr id="173" name="Shape 173"/>
        <p:cNvGrpSpPr/>
        <p:nvPr/>
      </p:nvGrpSpPr>
      <p:grpSpPr>
        <a:xfrm>
          <a:off x="0" y="0"/>
          <a:ext cx="0" cy="0"/>
          <a:chOff x="0" y="0"/>
          <a:chExt cx="0" cy="0"/>
        </a:xfrm>
      </p:grpSpPr>
      <p:sp>
        <p:nvSpPr>
          <p:cNvPr id="174" name="Google Shape;174;p29"/>
          <p:cNvSpPr/>
          <p:nvPr/>
        </p:nvSpPr>
        <p:spPr>
          <a:xfrm>
            <a:off x="-19" y="1040700"/>
            <a:ext cx="9144000" cy="41028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5" name="Google Shape;175;p29"/>
          <p:cNvSpPr txBox="1"/>
          <p:nvPr>
            <p:ph idx="1" type="body"/>
          </p:nvPr>
        </p:nvSpPr>
        <p:spPr>
          <a:xfrm>
            <a:off x="462713" y="1135388"/>
            <a:ext cx="4811100" cy="3327300"/>
          </a:xfrm>
          <a:prstGeom prst="rect">
            <a:avLst/>
          </a:prstGeom>
          <a:noFill/>
          <a:ln>
            <a:noFill/>
          </a:ln>
        </p:spPr>
        <p:txBody>
          <a:bodyPr anchorCtr="0" anchor="t" bIns="0" lIns="0" spcFirstLastPara="1" rIns="0" wrap="square" tIns="0">
            <a:normAutofit/>
          </a:bodyPr>
          <a:lstStyle>
            <a:lvl1pPr indent="-342900" lvl="0" marL="457200" rtl="0" algn="l">
              <a:lnSpc>
                <a:spcPct val="100000"/>
              </a:lnSpc>
              <a:spcBef>
                <a:spcPts val="900"/>
              </a:spcBef>
              <a:spcAft>
                <a:spcPts val="0"/>
              </a:spcAft>
              <a:buClr>
                <a:schemeClr val="dk1"/>
              </a:buClr>
              <a:buSzPts val="1800"/>
              <a:buChar char="•"/>
              <a:defRPr>
                <a:latin typeface="Roboto Slab"/>
                <a:ea typeface="Roboto Slab"/>
                <a:cs typeface="Roboto Slab"/>
                <a:sym typeface="Roboto Slab"/>
              </a:defRPr>
            </a:lvl1pPr>
            <a:lvl2pPr indent="-323850" lvl="1" marL="9144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2pPr>
            <a:lvl3pPr indent="-323850" lvl="2" marL="13716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3pPr>
            <a:lvl4pPr indent="-323850" lvl="3" marL="18288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4pPr>
            <a:lvl5pPr indent="-323850" lvl="4" marL="22860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6" name="Google Shape;176;p29"/>
          <p:cNvSpPr txBox="1"/>
          <p:nvPr>
            <p:ph type="title"/>
          </p:nvPr>
        </p:nvSpPr>
        <p:spPr>
          <a:xfrm>
            <a:off x="3065625" y="110588"/>
            <a:ext cx="6078300" cy="807900"/>
          </a:xfrm>
          <a:prstGeom prst="rect">
            <a:avLst/>
          </a:prstGeom>
          <a:noFill/>
          <a:ln>
            <a:noFill/>
          </a:ln>
        </p:spPr>
        <p:txBody>
          <a:bodyPr anchorCtr="0" anchor="ctr" bIns="0" lIns="0" spcFirstLastPara="1" rIns="0" wrap="square" tIns="0">
            <a:normAutofit/>
          </a:bodyPr>
          <a:lstStyle>
            <a:lvl1pPr lvl="0" marR="0" rtl="0" algn="l">
              <a:lnSpc>
                <a:spcPct val="90000"/>
              </a:lnSpc>
              <a:spcBef>
                <a:spcPts val="0"/>
              </a:spcBef>
              <a:spcAft>
                <a:spcPts val="0"/>
              </a:spcAft>
              <a:buClr>
                <a:schemeClr val="lt1"/>
              </a:buClr>
              <a:buSzPts val="3000"/>
              <a:buNone/>
              <a:defRPr i="0" sz="3000" u="none" cap="none" strike="noStrike">
                <a:solidFill>
                  <a:schemeClr val="lt1"/>
                </a:solidFil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77" name="Google Shape;177;p29"/>
          <p:cNvSpPr/>
          <p:nvPr>
            <p:ph idx="2" type="pic"/>
          </p:nvPr>
        </p:nvSpPr>
        <p:spPr>
          <a:xfrm>
            <a:off x="-5" y="-37"/>
            <a:ext cx="2786400" cy="1025700"/>
          </a:xfrm>
          <a:prstGeom prst="rect">
            <a:avLst/>
          </a:prstGeom>
          <a:noFill/>
          <a:ln>
            <a:noFill/>
          </a:ln>
        </p:spPr>
      </p:sp>
      <p:sp>
        <p:nvSpPr>
          <p:cNvPr id="178" name="Google Shape;178;p29"/>
          <p:cNvSpPr/>
          <p:nvPr>
            <p:ph idx="3" type="pic"/>
          </p:nvPr>
        </p:nvSpPr>
        <p:spPr>
          <a:xfrm>
            <a:off x="5465475" y="1135388"/>
            <a:ext cx="3483900" cy="2273700"/>
          </a:xfrm>
          <a:prstGeom prst="rect">
            <a:avLst/>
          </a:prstGeom>
          <a:noFill/>
          <a:ln>
            <a:noFill/>
          </a:ln>
        </p:spPr>
      </p:sp>
      <p:sp>
        <p:nvSpPr>
          <p:cNvPr id="179" name="Google Shape;179;p29"/>
          <p:cNvSpPr txBox="1"/>
          <p:nvPr>
            <p:ph idx="4" type="subTitle"/>
          </p:nvPr>
        </p:nvSpPr>
        <p:spPr>
          <a:xfrm>
            <a:off x="5465475" y="3458963"/>
            <a:ext cx="3483900" cy="371100"/>
          </a:xfrm>
          <a:prstGeom prst="rect">
            <a:avLst/>
          </a:prstGeom>
          <a:noFill/>
          <a:ln>
            <a:noFill/>
          </a:ln>
        </p:spPr>
        <p:txBody>
          <a:bodyPr anchorCtr="0" anchor="ctr" bIns="91525" lIns="91525" spcFirstLastPara="1" rIns="91525" wrap="square" tIns="91525">
            <a:noAutofit/>
          </a:bodyPr>
          <a:lstStyle>
            <a:lvl1pPr lvl="0" rtl="0" algn="ctr">
              <a:lnSpc>
                <a:spcPct val="150000"/>
              </a:lnSpc>
              <a:spcBef>
                <a:spcPts val="0"/>
              </a:spcBef>
              <a:spcAft>
                <a:spcPts val="0"/>
              </a:spcAft>
              <a:buSzPts val="1100"/>
              <a:buNone/>
              <a:defRPr sz="1100"/>
            </a:lvl1pPr>
            <a:lvl2pPr lvl="1" rtl="0" algn="ctr">
              <a:lnSpc>
                <a:spcPct val="150000"/>
              </a:lnSpc>
              <a:spcBef>
                <a:spcPts val="0"/>
              </a:spcBef>
              <a:spcAft>
                <a:spcPts val="0"/>
              </a:spcAft>
              <a:buSzPts val="700"/>
              <a:buNone/>
              <a:defRPr sz="700"/>
            </a:lvl2pPr>
            <a:lvl3pPr lvl="2" rtl="0" algn="ctr">
              <a:lnSpc>
                <a:spcPct val="150000"/>
              </a:lnSpc>
              <a:spcBef>
                <a:spcPts val="0"/>
              </a:spcBef>
              <a:spcAft>
                <a:spcPts val="0"/>
              </a:spcAft>
              <a:buSzPts val="700"/>
              <a:buNone/>
              <a:defRPr sz="700"/>
            </a:lvl3pPr>
            <a:lvl4pPr lvl="3" rtl="0" algn="ctr">
              <a:lnSpc>
                <a:spcPct val="150000"/>
              </a:lnSpc>
              <a:spcBef>
                <a:spcPts val="0"/>
              </a:spcBef>
              <a:spcAft>
                <a:spcPts val="0"/>
              </a:spcAft>
              <a:buSzPts val="700"/>
              <a:buNone/>
              <a:defRPr sz="700"/>
            </a:lvl4pPr>
            <a:lvl5pPr lvl="4" rtl="0" algn="ctr">
              <a:lnSpc>
                <a:spcPct val="150000"/>
              </a:lnSpc>
              <a:spcBef>
                <a:spcPts val="0"/>
              </a:spcBef>
              <a:spcAft>
                <a:spcPts val="0"/>
              </a:spcAft>
              <a:buSzPts val="700"/>
              <a:buNone/>
              <a:defRPr sz="700"/>
            </a:lvl5pPr>
            <a:lvl6pPr lvl="5" rtl="0" algn="ctr">
              <a:lnSpc>
                <a:spcPct val="150000"/>
              </a:lnSpc>
              <a:spcBef>
                <a:spcPts val="0"/>
              </a:spcBef>
              <a:spcAft>
                <a:spcPts val="0"/>
              </a:spcAft>
              <a:buSzPts val="700"/>
              <a:buNone/>
              <a:defRPr sz="700"/>
            </a:lvl6pPr>
            <a:lvl7pPr lvl="6" rtl="0" algn="ctr">
              <a:lnSpc>
                <a:spcPct val="150000"/>
              </a:lnSpc>
              <a:spcBef>
                <a:spcPts val="0"/>
              </a:spcBef>
              <a:spcAft>
                <a:spcPts val="0"/>
              </a:spcAft>
              <a:buSzPts val="700"/>
              <a:buNone/>
              <a:defRPr sz="700"/>
            </a:lvl7pPr>
            <a:lvl8pPr lvl="7" rtl="0" algn="ctr">
              <a:lnSpc>
                <a:spcPct val="150000"/>
              </a:lnSpc>
              <a:spcBef>
                <a:spcPts val="0"/>
              </a:spcBef>
              <a:spcAft>
                <a:spcPts val="0"/>
              </a:spcAft>
              <a:buSzPts val="700"/>
              <a:buNone/>
              <a:defRPr sz="700"/>
            </a:lvl8pPr>
            <a:lvl9pPr lvl="8" rtl="0" algn="ctr">
              <a:lnSpc>
                <a:spcPct val="115000"/>
              </a:lnSpc>
              <a:spcBef>
                <a:spcPts val="0"/>
              </a:spcBef>
              <a:spcAft>
                <a:spcPts val="1600"/>
              </a:spcAft>
              <a:buSzPts val="700"/>
              <a:buNone/>
              <a:defRPr sz="700"/>
            </a:lvl9pPr>
          </a:lstStyle>
          <a:p/>
        </p:txBody>
      </p:sp>
      <p:sp>
        <p:nvSpPr>
          <p:cNvPr id="180" name="Google Shape;180;p29"/>
          <p:cNvSpPr txBox="1"/>
          <p:nvPr>
            <p:ph idx="5" type="subTitle"/>
          </p:nvPr>
        </p:nvSpPr>
        <p:spPr>
          <a:xfrm>
            <a:off x="5465475" y="3879956"/>
            <a:ext cx="3483900" cy="371100"/>
          </a:xfrm>
          <a:prstGeom prst="rect">
            <a:avLst/>
          </a:prstGeom>
          <a:solidFill>
            <a:srgbClr val="009ADE"/>
          </a:solidFill>
          <a:ln>
            <a:noFill/>
          </a:ln>
        </p:spPr>
        <p:txBody>
          <a:bodyPr anchorCtr="0" anchor="ctr" bIns="91525" lIns="91525" spcFirstLastPara="1" rIns="91525" wrap="square" tIns="91525">
            <a:noAutofit/>
          </a:bodyPr>
          <a:lstStyle>
            <a:lvl1pPr lvl="0" rtl="0" algn="ctr">
              <a:lnSpc>
                <a:spcPct val="115000"/>
              </a:lnSpc>
              <a:spcBef>
                <a:spcPts val="0"/>
              </a:spcBef>
              <a:spcAft>
                <a:spcPts val="0"/>
              </a:spcAft>
              <a:buSzPts val="1100"/>
              <a:buFont typeface="Roboto Slab"/>
              <a:buNone/>
              <a:defRPr b="1" sz="1100">
                <a:latin typeface="Roboto Slab"/>
                <a:ea typeface="Roboto Slab"/>
                <a:cs typeface="Roboto Slab"/>
                <a:sym typeface="Roboto Slab"/>
              </a:defRPr>
            </a:lvl1pPr>
            <a:lvl2pPr lvl="1"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2pPr>
            <a:lvl3pPr lvl="2"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3pPr>
            <a:lvl4pPr lvl="3"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4pPr>
            <a:lvl5pPr lvl="4"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5pPr>
            <a:lvl6pPr lvl="5"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6pPr>
            <a:lvl7pPr lvl="6"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7pPr>
            <a:lvl8pPr lvl="7"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8pPr>
            <a:lvl9pPr lvl="8" rtl="0" algn="ctr">
              <a:lnSpc>
                <a:spcPct val="115000"/>
              </a:lnSpc>
              <a:spcBef>
                <a:spcPts val="0"/>
              </a:spcBef>
              <a:spcAft>
                <a:spcPts val="1600"/>
              </a:spcAft>
              <a:buSzPts val="700"/>
              <a:buFont typeface="Roboto Slab"/>
              <a:buNone/>
              <a:defRPr b="1" sz="700">
                <a:latin typeface="Roboto Slab"/>
                <a:ea typeface="Roboto Slab"/>
                <a:cs typeface="Roboto Slab"/>
                <a:sym typeface="Roboto Slab"/>
              </a:defRPr>
            </a:lvl9pPr>
          </a:lstStyle>
          <a:p/>
        </p:txBody>
      </p:sp>
      <p:sp>
        <p:nvSpPr>
          <p:cNvPr id="181" name="Google Shape;181;p29"/>
          <p:cNvSpPr txBox="1"/>
          <p:nvPr>
            <p:ph idx="6" type="subTitle"/>
          </p:nvPr>
        </p:nvSpPr>
        <p:spPr>
          <a:xfrm>
            <a:off x="5465475" y="4300950"/>
            <a:ext cx="3483900" cy="371100"/>
          </a:xfrm>
          <a:prstGeom prst="rect">
            <a:avLst/>
          </a:prstGeom>
          <a:solidFill>
            <a:srgbClr val="003764"/>
          </a:solidFill>
          <a:ln>
            <a:noFill/>
          </a:ln>
        </p:spPr>
        <p:txBody>
          <a:bodyPr anchorCtr="0" anchor="ctr" bIns="91525" lIns="91525" spcFirstLastPara="1" rIns="91525" wrap="square" tIns="91525">
            <a:noAutofit/>
          </a:bodyPr>
          <a:lstStyle>
            <a:lvl1pPr lvl="0" rtl="0" algn="ctr">
              <a:lnSpc>
                <a:spcPct val="115000"/>
              </a:lnSpc>
              <a:spcBef>
                <a:spcPts val="0"/>
              </a:spcBef>
              <a:spcAft>
                <a:spcPts val="0"/>
              </a:spcAft>
              <a:buClr>
                <a:schemeClr val="lt1"/>
              </a:buClr>
              <a:buSzPts val="1100"/>
              <a:buFont typeface="Roboto Slab"/>
              <a:buNone/>
              <a:defRPr b="1" sz="1100">
                <a:solidFill>
                  <a:schemeClr val="lt1"/>
                </a:solidFill>
                <a:latin typeface="Roboto Slab"/>
                <a:ea typeface="Roboto Slab"/>
                <a:cs typeface="Roboto Slab"/>
                <a:sym typeface="Roboto Slab"/>
              </a:defRPr>
            </a:lvl1pPr>
            <a:lvl2pPr lvl="1"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2pPr>
            <a:lvl3pPr lvl="2"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3pPr>
            <a:lvl4pPr lvl="3"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4pPr>
            <a:lvl5pPr lvl="4"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5pPr>
            <a:lvl6pPr lvl="5"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6pPr>
            <a:lvl7pPr lvl="6"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7pPr>
            <a:lvl8pPr lvl="7"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8pPr>
            <a:lvl9pPr lvl="8" rtl="0" algn="ctr">
              <a:lnSpc>
                <a:spcPct val="115000"/>
              </a:lnSpc>
              <a:spcBef>
                <a:spcPts val="0"/>
              </a:spcBef>
              <a:spcAft>
                <a:spcPts val="1600"/>
              </a:spcAft>
              <a:buClr>
                <a:schemeClr val="lt1"/>
              </a:buClr>
              <a:buSzPts val="700"/>
              <a:buFont typeface="Montserrat"/>
              <a:buNone/>
              <a:defRPr b="1" sz="700">
                <a:solidFill>
                  <a:schemeClr val="lt1"/>
                </a:solidFill>
                <a:latin typeface="Montserrat"/>
                <a:ea typeface="Montserrat"/>
                <a:cs typeface="Montserrat"/>
                <a:sym typeface="Montserrat"/>
              </a:defRPr>
            </a:lvl9pPr>
          </a:lstStyle>
          <a:p/>
        </p:txBody>
      </p:sp>
      <p:pic>
        <p:nvPicPr>
          <p:cNvPr id="182" name="Google Shape;182;p29"/>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 1">
    <p:spTree>
      <p:nvGrpSpPr>
        <p:cNvPr id="183" name="Shape 183"/>
        <p:cNvGrpSpPr/>
        <p:nvPr/>
      </p:nvGrpSpPr>
      <p:grpSpPr>
        <a:xfrm>
          <a:off x="0" y="0"/>
          <a:ext cx="0" cy="0"/>
          <a:chOff x="0" y="0"/>
          <a:chExt cx="0" cy="0"/>
        </a:xfrm>
      </p:grpSpPr>
      <p:sp>
        <p:nvSpPr>
          <p:cNvPr id="184" name="Google Shape;184;p30"/>
          <p:cNvSpPr txBox="1"/>
          <p:nvPr>
            <p:ph type="ctrTitle"/>
          </p:nvPr>
        </p:nvSpPr>
        <p:spPr>
          <a:xfrm>
            <a:off x="1143000" y="1421175"/>
            <a:ext cx="6858000" cy="500700"/>
          </a:xfrm>
          <a:prstGeom prst="rect">
            <a:avLst/>
          </a:prstGeom>
          <a:noFill/>
          <a:ln>
            <a:noFill/>
          </a:ln>
        </p:spPr>
        <p:txBody>
          <a:bodyPr anchorCtr="0" anchor="b" bIns="0" lIns="0" spcFirstLastPara="1" rIns="0" wrap="square" tIns="0">
            <a:normAutofit/>
          </a:bodyPr>
          <a:lstStyle>
            <a:lvl1pPr lvl="0" rtl="0" algn="ctr">
              <a:lnSpc>
                <a:spcPct val="90000"/>
              </a:lnSpc>
              <a:spcBef>
                <a:spcPts val="0"/>
              </a:spcBef>
              <a:spcAft>
                <a:spcPts val="0"/>
              </a:spcAft>
              <a:buSzPts val="3300"/>
              <a:buFont typeface="Century Gothic"/>
              <a:buNone/>
              <a:defRPr b="0"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85" name="Google Shape;185;p30"/>
          <p:cNvPicPr preferRelativeResize="0"/>
          <p:nvPr/>
        </p:nvPicPr>
        <p:blipFill rotWithShape="1">
          <a:blip r:embed="rId2">
            <a:alphaModFix/>
          </a:blip>
          <a:srcRect b="7243" l="0" r="0" t="7235"/>
          <a:stretch/>
        </p:blipFill>
        <p:spPr>
          <a:xfrm>
            <a:off x="3158302" y="3533522"/>
            <a:ext cx="2830735" cy="370034"/>
          </a:xfrm>
          <a:prstGeom prst="rect">
            <a:avLst/>
          </a:prstGeom>
          <a:noFill/>
          <a:ln>
            <a:noFill/>
          </a:ln>
        </p:spPr>
      </p:pic>
      <p:sp>
        <p:nvSpPr>
          <p:cNvPr id="186" name="Google Shape;186;p30"/>
          <p:cNvSpPr txBox="1"/>
          <p:nvPr>
            <p:ph idx="12" type="sldNum"/>
          </p:nvPr>
        </p:nvSpPr>
        <p:spPr>
          <a:xfrm>
            <a:off x="8472450" y="4823786"/>
            <a:ext cx="548700" cy="230700"/>
          </a:xfrm>
          <a:prstGeom prst="rect">
            <a:avLst/>
          </a:prstGeom>
          <a:noFill/>
          <a:ln>
            <a:noFill/>
          </a:ln>
        </p:spPr>
        <p:txBody>
          <a:bodyPr anchorCtr="0" anchor="ctr" bIns="91525" lIns="91525" spcFirstLastPara="1" rIns="91525" wrap="square" tIns="91525">
            <a:no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Full Width 1">
  <p:cSld name="Text Full Width_1">
    <p:spTree>
      <p:nvGrpSpPr>
        <p:cNvPr id="187" name="Shape 187"/>
        <p:cNvGrpSpPr/>
        <p:nvPr/>
      </p:nvGrpSpPr>
      <p:grpSpPr>
        <a:xfrm>
          <a:off x="0" y="0"/>
          <a:ext cx="0" cy="0"/>
          <a:chOff x="0" y="0"/>
          <a:chExt cx="0" cy="0"/>
        </a:xfrm>
      </p:grpSpPr>
      <p:sp>
        <p:nvSpPr>
          <p:cNvPr id="188" name="Google Shape;188;p31"/>
          <p:cNvSpPr txBox="1"/>
          <p:nvPr>
            <p:ph type="title"/>
          </p:nvPr>
        </p:nvSpPr>
        <p:spPr>
          <a:xfrm>
            <a:off x="468630" y="273844"/>
            <a:ext cx="8200500" cy="701700"/>
          </a:xfrm>
          <a:prstGeom prst="rect">
            <a:avLst/>
          </a:prstGeom>
          <a:noFill/>
          <a:ln>
            <a:noFill/>
          </a:ln>
        </p:spPr>
        <p:txBody>
          <a:bodyPr anchorCtr="0" anchor="ctr" bIns="91425" lIns="91425" spcFirstLastPara="1" rIns="91425" wrap="square" tIns="91425">
            <a:normAutofit/>
          </a:bodyPr>
          <a:lstStyle>
            <a:lvl1pPr lvl="0" marR="0" rtl="0" algn="l">
              <a:lnSpc>
                <a:spcPct val="90000"/>
              </a:lnSpc>
              <a:spcBef>
                <a:spcPts val="0"/>
              </a:spcBef>
              <a:spcAft>
                <a:spcPts val="0"/>
              </a:spcAft>
              <a:buClr>
                <a:srgbClr val="168FDF"/>
              </a:buClr>
              <a:buSzPts val="2700"/>
              <a:buFont typeface="Gill Sans"/>
              <a:buNone/>
              <a:defRPr b="0" i="0" sz="2700" u="none" cap="none" strike="noStrike">
                <a:solidFill>
                  <a:srgbClr val="168FDF"/>
                </a:solidFill>
                <a:latin typeface="Gill Sans"/>
                <a:ea typeface="Gill Sans"/>
                <a:cs typeface="Gill Sans"/>
                <a:sym typeface="Gill Sans"/>
              </a:defRPr>
            </a:lvl1pPr>
            <a:lvl2pPr lvl="1" rtl="0" algn="l">
              <a:lnSpc>
                <a:spcPct val="100000"/>
              </a:lnSpc>
              <a:spcBef>
                <a:spcPts val="0"/>
              </a:spcBef>
              <a:spcAft>
                <a:spcPts val="0"/>
              </a:spcAft>
              <a:buSzPts val="1100"/>
              <a:buFont typeface="Arial"/>
              <a:buNone/>
              <a:defRPr sz="1400"/>
            </a:lvl2pPr>
            <a:lvl3pPr lvl="2" rtl="0" algn="l">
              <a:lnSpc>
                <a:spcPct val="100000"/>
              </a:lnSpc>
              <a:spcBef>
                <a:spcPts val="0"/>
              </a:spcBef>
              <a:spcAft>
                <a:spcPts val="0"/>
              </a:spcAft>
              <a:buSzPts val="1100"/>
              <a:buFont typeface="Arial"/>
              <a:buNone/>
              <a:defRPr sz="1400"/>
            </a:lvl3pPr>
            <a:lvl4pPr lvl="3" rtl="0" algn="l">
              <a:lnSpc>
                <a:spcPct val="100000"/>
              </a:lnSpc>
              <a:spcBef>
                <a:spcPts val="0"/>
              </a:spcBef>
              <a:spcAft>
                <a:spcPts val="0"/>
              </a:spcAft>
              <a:buSzPts val="1100"/>
              <a:buFont typeface="Arial"/>
              <a:buNone/>
              <a:defRPr sz="1400"/>
            </a:lvl4pPr>
            <a:lvl5pPr lvl="4" rtl="0" algn="l">
              <a:lnSpc>
                <a:spcPct val="100000"/>
              </a:lnSpc>
              <a:spcBef>
                <a:spcPts val="0"/>
              </a:spcBef>
              <a:spcAft>
                <a:spcPts val="0"/>
              </a:spcAft>
              <a:buSzPts val="1100"/>
              <a:buFont typeface="Arial"/>
              <a:buNone/>
              <a:defRPr sz="1400"/>
            </a:lvl5pPr>
            <a:lvl6pPr lvl="5" rtl="0" algn="l">
              <a:lnSpc>
                <a:spcPct val="100000"/>
              </a:lnSpc>
              <a:spcBef>
                <a:spcPts val="0"/>
              </a:spcBef>
              <a:spcAft>
                <a:spcPts val="0"/>
              </a:spcAft>
              <a:buSzPts val="1100"/>
              <a:buFont typeface="Arial"/>
              <a:buNone/>
              <a:defRPr sz="1400"/>
            </a:lvl6pPr>
            <a:lvl7pPr lvl="6" rtl="0" algn="l">
              <a:lnSpc>
                <a:spcPct val="100000"/>
              </a:lnSpc>
              <a:spcBef>
                <a:spcPts val="0"/>
              </a:spcBef>
              <a:spcAft>
                <a:spcPts val="0"/>
              </a:spcAft>
              <a:buSzPts val="1100"/>
              <a:buFont typeface="Arial"/>
              <a:buNone/>
              <a:defRPr sz="1400"/>
            </a:lvl7pPr>
            <a:lvl8pPr lvl="7" rtl="0" algn="l">
              <a:lnSpc>
                <a:spcPct val="100000"/>
              </a:lnSpc>
              <a:spcBef>
                <a:spcPts val="0"/>
              </a:spcBef>
              <a:spcAft>
                <a:spcPts val="0"/>
              </a:spcAft>
              <a:buSzPts val="1100"/>
              <a:buFont typeface="Arial"/>
              <a:buNone/>
              <a:defRPr sz="1400"/>
            </a:lvl8pPr>
            <a:lvl9pPr lvl="8" rtl="0" algn="l">
              <a:lnSpc>
                <a:spcPct val="100000"/>
              </a:lnSpc>
              <a:spcBef>
                <a:spcPts val="0"/>
              </a:spcBef>
              <a:spcAft>
                <a:spcPts val="0"/>
              </a:spcAft>
              <a:buSzPts val="1100"/>
              <a:buFont typeface="Arial"/>
              <a:buNone/>
              <a:defRPr sz="1400"/>
            </a:lvl9pPr>
          </a:lstStyle>
          <a:p/>
        </p:txBody>
      </p:sp>
      <p:sp>
        <p:nvSpPr>
          <p:cNvPr id="189" name="Google Shape;189;p31"/>
          <p:cNvSpPr txBox="1"/>
          <p:nvPr>
            <p:ph idx="1" type="body"/>
          </p:nvPr>
        </p:nvSpPr>
        <p:spPr>
          <a:xfrm>
            <a:off x="468630" y="1001316"/>
            <a:ext cx="8200500" cy="3263400"/>
          </a:xfrm>
          <a:prstGeom prst="rect">
            <a:avLst/>
          </a:prstGeom>
          <a:noFill/>
          <a:ln>
            <a:noFill/>
          </a:ln>
        </p:spPr>
        <p:txBody>
          <a:bodyPr anchorCtr="0" anchor="t" bIns="91425" lIns="91425" spcFirstLastPara="1" rIns="91425" wrap="square" tIns="91425">
            <a:normAutofit/>
          </a:bodyPr>
          <a:lstStyle>
            <a:lvl1pPr indent="-361950" lvl="0" marL="457200" marR="0" rtl="0" algn="l">
              <a:lnSpc>
                <a:spcPct val="100000"/>
              </a:lnSpc>
              <a:spcBef>
                <a:spcPts val="800"/>
              </a:spcBef>
              <a:spcAft>
                <a:spcPts val="0"/>
              </a:spcAft>
              <a:buClr>
                <a:srgbClr val="168FDF"/>
              </a:buClr>
              <a:buSzPts val="2100"/>
              <a:buFont typeface="Helvetica Neue"/>
              <a:buChar char="›"/>
              <a:defRPr b="0" i="0" sz="2100" u="none" cap="none" strike="noStrike">
                <a:solidFill>
                  <a:srgbClr val="2F2F2F"/>
                </a:solidFill>
                <a:latin typeface="Gill Sans"/>
                <a:ea typeface="Gill Sans"/>
                <a:cs typeface="Gill Sans"/>
                <a:sym typeface="Gill Sans"/>
              </a:defRPr>
            </a:lvl1pPr>
            <a:lvl2pPr indent="-355600" lvl="1" marL="914400" marR="0" rtl="0" algn="l">
              <a:lnSpc>
                <a:spcPct val="100000"/>
              </a:lnSpc>
              <a:spcBef>
                <a:spcPts val="400"/>
              </a:spcBef>
              <a:spcAft>
                <a:spcPts val="0"/>
              </a:spcAft>
              <a:buClr>
                <a:srgbClr val="168FDF"/>
              </a:buClr>
              <a:buSzPts val="2000"/>
              <a:buFont typeface="Helvetica Neue"/>
              <a:buChar char="›"/>
              <a:defRPr b="0" i="0" sz="2000" u="none" cap="none" strike="noStrike">
                <a:solidFill>
                  <a:srgbClr val="2F2F2F"/>
                </a:solidFill>
                <a:latin typeface="Gill Sans"/>
                <a:ea typeface="Gill Sans"/>
                <a:cs typeface="Gill Sans"/>
                <a:sym typeface="Gill Sans"/>
              </a:defRPr>
            </a:lvl2pPr>
            <a:lvl3pPr indent="-342900" lvl="2" marL="1371600" marR="0" rtl="0" algn="l">
              <a:lnSpc>
                <a:spcPct val="100000"/>
              </a:lnSpc>
              <a:spcBef>
                <a:spcPts val="400"/>
              </a:spcBef>
              <a:spcAft>
                <a:spcPts val="0"/>
              </a:spcAft>
              <a:buClr>
                <a:srgbClr val="168FDF"/>
              </a:buClr>
              <a:buSzPts val="1800"/>
              <a:buFont typeface="Helvetica Neue"/>
              <a:buChar char="›"/>
              <a:defRPr b="0" i="0" sz="1800" u="none" cap="none" strike="noStrike">
                <a:solidFill>
                  <a:srgbClr val="2F2F2F"/>
                </a:solidFill>
                <a:latin typeface="Gill Sans"/>
                <a:ea typeface="Gill Sans"/>
                <a:cs typeface="Gill Sans"/>
                <a:sym typeface="Gill Sans"/>
              </a:defRPr>
            </a:lvl3pPr>
            <a:lvl4pPr indent="-336550" lvl="3" marL="1828800" marR="0" rtl="0" algn="l">
              <a:lnSpc>
                <a:spcPct val="100000"/>
              </a:lnSpc>
              <a:spcBef>
                <a:spcPts val="400"/>
              </a:spcBef>
              <a:spcAft>
                <a:spcPts val="0"/>
              </a:spcAft>
              <a:buClr>
                <a:srgbClr val="168FDF"/>
              </a:buClr>
              <a:buSzPts val="1700"/>
              <a:buFont typeface="Helvetica Neue"/>
              <a:buChar char="›"/>
              <a:defRPr b="0" i="0" sz="1700" u="none" cap="none" strike="noStrike">
                <a:solidFill>
                  <a:srgbClr val="2F2F2F"/>
                </a:solidFill>
                <a:latin typeface="Gill Sans"/>
                <a:ea typeface="Gill Sans"/>
                <a:cs typeface="Gill Sans"/>
                <a:sym typeface="Gill Sans"/>
              </a:defRPr>
            </a:lvl4pPr>
            <a:lvl5pPr indent="-323850" lvl="4" marL="2286000" marR="0" rtl="0" algn="l">
              <a:lnSpc>
                <a:spcPct val="100000"/>
              </a:lnSpc>
              <a:spcBef>
                <a:spcPts val="400"/>
              </a:spcBef>
              <a:spcAft>
                <a:spcPts val="0"/>
              </a:spcAft>
              <a:buClr>
                <a:srgbClr val="168FDF"/>
              </a:buClr>
              <a:buSzPts val="1500"/>
              <a:buFont typeface="Helvetica Neue"/>
              <a:buChar char="›"/>
              <a:defRPr b="0" i="0" sz="1500" u="none" cap="none" strike="noStrike">
                <a:solidFill>
                  <a:srgbClr val="2F2F2F"/>
                </a:solidFill>
                <a:latin typeface="Gill Sans"/>
                <a:ea typeface="Gill Sans"/>
                <a:cs typeface="Gill Sans"/>
                <a:sym typeface="Gill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9pPr>
          </a:lstStyle>
          <a:p/>
        </p:txBody>
      </p:sp>
      <p:cxnSp>
        <p:nvCxnSpPr>
          <p:cNvPr id="190" name="Google Shape;190;p31"/>
          <p:cNvCxnSpPr/>
          <p:nvPr/>
        </p:nvCxnSpPr>
        <p:spPr>
          <a:xfrm>
            <a:off x="308610" y="273844"/>
            <a:ext cx="0" cy="4581600"/>
          </a:xfrm>
          <a:prstGeom prst="straightConnector1">
            <a:avLst/>
          </a:prstGeom>
          <a:noFill/>
          <a:ln cap="flat" cmpd="sng" w="9525">
            <a:solidFill>
              <a:srgbClr val="168FDF"/>
            </a:solidFill>
            <a:prstDash val="solid"/>
            <a:miter lim="800000"/>
            <a:headEnd len="sm" w="sm" type="none"/>
            <a:tailEnd len="sm" w="sm" type="none"/>
          </a:ln>
        </p:spPr>
      </p:cxnSp>
      <p:pic>
        <p:nvPicPr>
          <p:cNvPr id="191" name="Google Shape;191;p31"/>
          <p:cNvPicPr preferRelativeResize="0"/>
          <p:nvPr/>
        </p:nvPicPr>
        <p:blipFill rotWithShape="1">
          <a:blip r:embed="rId2">
            <a:alphaModFix/>
          </a:blip>
          <a:srcRect b="0" l="0" r="0" t="0"/>
          <a:stretch/>
        </p:blipFill>
        <p:spPr>
          <a:xfrm>
            <a:off x="455313" y="4886417"/>
            <a:ext cx="2033132" cy="121351"/>
          </a:xfrm>
          <a:prstGeom prst="rect">
            <a:avLst/>
          </a:prstGeom>
          <a:noFill/>
          <a:ln>
            <a:noFill/>
          </a:ln>
        </p:spPr>
      </p:pic>
      <p:sp>
        <p:nvSpPr>
          <p:cNvPr id="192" name="Google Shape;192;p31"/>
          <p:cNvSpPr txBox="1"/>
          <p:nvPr>
            <p:ph idx="12" type="sldNum"/>
          </p:nvPr>
        </p:nvSpPr>
        <p:spPr>
          <a:xfrm>
            <a:off x="8868254" y="4937760"/>
            <a:ext cx="275700" cy="205800"/>
          </a:xfrm>
          <a:prstGeom prst="rect">
            <a:avLst/>
          </a:prstGeom>
          <a:noFill/>
          <a:ln>
            <a:noFill/>
          </a:ln>
        </p:spPr>
        <p:txBody>
          <a:bodyPr anchorCtr="0" anchor="ctr" bIns="34275" lIns="68575" spcFirstLastPara="1" rIns="68575" wrap="square" tIns="34275">
            <a:normAutofit/>
          </a:bodyPr>
          <a:lstStyle>
            <a:lvl1pPr indent="0" lvl="0"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1pPr>
            <a:lvl2pPr indent="0" lvl="1"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2pPr>
            <a:lvl3pPr indent="0" lvl="2"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3pPr>
            <a:lvl4pPr indent="0" lvl="3"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4pPr>
            <a:lvl5pPr indent="0" lvl="4"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5pPr>
            <a:lvl6pPr indent="0" lvl="5"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6pPr>
            <a:lvl7pPr indent="0" lvl="6"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7pPr>
            <a:lvl8pPr indent="0" lvl="7"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8pPr>
            <a:lvl9pPr indent="0" lvl="8"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pic>
        <p:nvPicPr>
          <p:cNvPr id="193" name="Google Shape;193;p31"/>
          <p:cNvPicPr preferRelativeResize="0"/>
          <p:nvPr/>
        </p:nvPicPr>
        <p:blipFill>
          <a:blip r:embed="rId3">
            <a:alphaModFix/>
          </a:blip>
          <a:stretch>
            <a:fillRect/>
          </a:stretch>
        </p:blipFill>
        <p:spPr>
          <a:xfrm>
            <a:off x="7744775" y="4868118"/>
            <a:ext cx="1213351" cy="157975"/>
          </a:xfrm>
          <a:prstGeom prst="rect">
            <a:avLst/>
          </a:prstGeom>
          <a:noFill/>
          <a:ln>
            <a:noFill/>
          </a:ln>
        </p:spPr>
      </p:pic>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5">
  <p:cSld name="TITLE_5">
    <p:spTree>
      <p:nvGrpSpPr>
        <p:cNvPr id="194" name="Shape 194"/>
        <p:cNvGrpSpPr/>
        <p:nvPr/>
      </p:nvGrpSpPr>
      <p:grpSpPr>
        <a:xfrm>
          <a:off x="0" y="0"/>
          <a:ext cx="0" cy="0"/>
          <a:chOff x="0" y="0"/>
          <a:chExt cx="0" cy="0"/>
        </a:xfrm>
      </p:grpSpPr>
      <p:sp>
        <p:nvSpPr>
          <p:cNvPr id="195" name="Google Shape;195;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6" name="Google Shape;196;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7" name="Google Shape;19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with LF Image">
  <p:cSld name="BIG_NUMBER_1">
    <p:bg>
      <p:bgPr>
        <a:gradFill>
          <a:gsLst>
            <a:gs pos="0">
              <a:srgbClr val="003778"/>
            </a:gs>
            <a:gs pos="100000">
              <a:srgbClr val="00183C"/>
            </a:gs>
          </a:gsLst>
          <a:lin ang="2700006" scaled="0"/>
        </a:gradFill>
      </p:bgPr>
    </p:bg>
    <p:spTree>
      <p:nvGrpSpPr>
        <p:cNvPr id="198" name="Shape 198"/>
        <p:cNvGrpSpPr/>
        <p:nvPr/>
      </p:nvGrpSpPr>
      <p:grpSpPr>
        <a:xfrm>
          <a:off x="0" y="0"/>
          <a:ext cx="0" cy="0"/>
          <a:chOff x="0" y="0"/>
          <a:chExt cx="0" cy="0"/>
        </a:xfrm>
      </p:grpSpPr>
      <p:grpSp>
        <p:nvGrpSpPr>
          <p:cNvPr id="199" name="Google Shape;199;p33"/>
          <p:cNvGrpSpPr/>
          <p:nvPr/>
        </p:nvGrpSpPr>
        <p:grpSpPr>
          <a:xfrm>
            <a:off x="6098378" y="5"/>
            <a:ext cx="3045625" cy="2030570"/>
            <a:chOff x="6098378" y="5"/>
            <a:chExt cx="3045625" cy="2030570"/>
          </a:xfrm>
        </p:grpSpPr>
        <p:sp>
          <p:nvSpPr>
            <p:cNvPr id="200" name="Google Shape;200;p3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3"/>
            <p:cNvSpPr/>
            <p:nvPr/>
          </p:nvSpPr>
          <p:spPr>
            <a:xfrm rot="10800000">
              <a:off x="6098378" y="97"/>
              <a:ext cx="1015200" cy="1015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 name="Google Shape;204;p33"/>
          <p:cNvSpPr txBox="1"/>
          <p:nvPr>
            <p:ph hasCustomPrompt="1" type="title"/>
          </p:nvPr>
        </p:nvSpPr>
        <p:spPr>
          <a:xfrm>
            <a:off x="311700" y="1102894"/>
            <a:ext cx="8520600" cy="28074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lt1"/>
              </a:buClr>
              <a:buSzPts val="12000"/>
              <a:buNone/>
              <a:defRPr sz="12000">
                <a:solidFill>
                  <a:schemeClr val="lt1"/>
                </a:solidFill>
              </a:defRPr>
            </a:lvl1pPr>
            <a:lvl2pPr lvl="1" rtl="0" algn="ctr">
              <a:lnSpc>
                <a:spcPct val="100000"/>
              </a:lnSpc>
              <a:spcBef>
                <a:spcPts val="0"/>
              </a:spcBef>
              <a:spcAft>
                <a:spcPts val="0"/>
              </a:spcAft>
              <a:buClr>
                <a:schemeClr val="lt1"/>
              </a:buClr>
              <a:buSzPts val="12000"/>
              <a:buNone/>
              <a:defRPr sz="12000">
                <a:solidFill>
                  <a:schemeClr val="lt1"/>
                </a:solidFill>
              </a:defRPr>
            </a:lvl2pPr>
            <a:lvl3pPr lvl="2" rtl="0" algn="ctr">
              <a:lnSpc>
                <a:spcPct val="100000"/>
              </a:lnSpc>
              <a:spcBef>
                <a:spcPts val="0"/>
              </a:spcBef>
              <a:spcAft>
                <a:spcPts val="0"/>
              </a:spcAft>
              <a:buClr>
                <a:schemeClr val="lt1"/>
              </a:buClr>
              <a:buSzPts val="12000"/>
              <a:buNone/>
              <a:defRPr sz="12000">
                <a:solidFill>
                  <a:schemeClr val="lt1"/>
                </a:solidFill>
              </a:defRPr>
            </a:lvl3pPr>
            <a:lvl4pPr lvl="3" rtl="0" algn="ctr">
              <a:lnSpc>
                <a:spcPct val="100000"/>
              </a:lnSpc>
              <a:spcBef>
                <a:spcPts val="0"/>
              </a:spcBef>
              <a:spcAft>
                <a:spcPts val="0"/>
              </a:spcAft>
              <a:buClr>
                <a:schemeClr val="lt1"/>
              </a:buClr>
              <a:buSzPts val="12000"/>
              <a:buNone/>
              <a:defRPr sz="12000">
                <a:solidFill>
                  <a:schemeClr val="lt1"/>
                </a:solidFill>
              </a:defRPr>
            </a:lvl4pPr>
            <a:lvl5pPr lvl="4" rtl="0" algn="ctr">
              <a:lnSpc>
                <a:spcPct val="100000"/>
              </a:lnSpc>
              <a:spcBef>
                <a:spcPts val="0"/>
              </a:spcBef>
              <a:spcAft>
                <a:spcPts val="0"/>
              </a:spcAft>
              <a:buClr>
                <a:schemeClr val="lt1"/>
              </a:buClr>
              <a:buSzPts val="12000"/>
              <a:buNone/>
              <a:defRPr sz="12000">
                <a:solidFill>
                  <a:schemeClr val="lt1"/>
                </a:solidFill>
              </a:defRPr>
            </a:lvl5pPr>
            <a:lvl6pPr lvl="5" rtl="0" algn="ctr">
              <a:lnSpc>
                <a:spcPct val="100000"/>
              </a:lnSpc>
              <a:spcBef>
                <a:spcPts val="0"/>
              </a:spcBef>
              <a:spcAft>
                <a:spcPts val="0"/>
              </a:spcAft>
              <a:buClr>
                <a:schemeClr val="lt1"/>
              </a:buClr>
              <a:buSzPts val="12000"/>
              <a:buNone/>
              <a:defRPr sz="12000">
                <a:solidFill>
                  <a:schemeClr val="lt1"/>
                </a:solidFill>
              </a:defRPr>
            </a:lvl6pPr>
            <a:lvl7pPr lvl="6" rtl="0" algn="ctr">
              <a:lnSpc>
                <a:spcPct val="100000"/>
              </a:lnSpc>
              <a:spcBef>
                <a:spcPts val="0"/>
              </a:spcBef>
              <a:spcAft>
                <a:spcPts val="0"/>
              </a:spcAft>
              <a:buClr>
                <a:schemeClr val="lt1"/>
              </a:buClr>
              <a:buSzPts val="12000"/>
              <a:buNone/>
              <a:defRPr sz="12000">
                <a:solidFill>
                  <a:schemeClr val="lt1"/>
                </a:solidFill>
              </a:defRPr>
            </a:lvl7pPr>
            <a:lvl8pPr lvl="7" rtl="0" algn="ctr">
              <a:lnSpc>
                <a:spcPct val="100000"/>
              </a:lnSpc>
              <a:spcBef>
                <a:spcPts val="0"/>
              </a:spcBef>
              <a:spcAft>
                <a:spcPts val="0"/>
              </a:spcAft>
              <a:buClr>
                <a:schemeClr val="lt1"/>
              </a:buClr>
              <a:buSzPts val="12000"/>
              <a:buNone/>
              <a:defRPr sz="12000">
                <a:solidFill>
                  <a:schemeClr val="lt1"/>
                </a:solidFill>
              </a:defRPr>
            </a:lvl8pPr>
            <a:lvl9pPr lvl="8" rtl="0"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205" name="Google Shape;205;p3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06" name="Google Shape;206;p33"/>
          <p:cNvPicPr preferRelativeResize="0"/>
          <p:nvPr/>
        </p:nvPicPr>
        <p:blipFill rotWithShape="1">
          <a:blip r:embed="rId2">
            <a:alphaModFix/>
          </a:blip>
          <a:srcRect b="0" l="0" r="0" t="0"/>
          <a:stretch/>
        </p:blipFill>
        <p:spPr>
          <a:xfrm>
            <a:off x="8460425" y="301096"/>
            <a:ext cx="286575" cy="429875"/>
          </a:xfrm>
          <a:prstGeom prst="rect">
            <a:avLst/>
          </a:prstGeom>
          <a:noFill/>
          <a:ln>
            <a:noFill/>
          </a:ln>
        </p:spPr>
      </p:pic>
      <p:pic>
        <p:nvPicPr>
          <p:cNvPr descr="A picture containing thing&#10;&#10;Description generated with high confidence" id="207" name="Google Shape;207;p33"/>
          <p:cNvPicPr preferRelativeResize="0"/>
          <p:nvPr/>
        </p:nvPicPr>
        <p:blipFill rotWithShape="1">
          <a:blip r:embed="rId3">
            <a:alphaModFix/>
          </a:blip>
          <a:srcRect b="0" l="0" r="0" t="0"/>
          <a:stretch/>
        </p:blipFill>
        <p:spPr>
          <a:xfrm>
            <a:off x="1632056" y="4251166"/>
            <a:ext cx="5879885" cy="35094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FESS Overview">
  <p:cSld name="SECTION_TITLE_AND_DESCRIPTION_1">
    <p:spTree>
      <p:nvGrpSpPr>
        <p:cNvPr id="208" name="Shape 208"/>
        <p:cNvGrpSpPr/>
        <p:nvPr/>
      </p:nvGrpSpPr>
      <p:grpSpPr>
        <a:xfrm>
          <a:off x="0" y="0"/>
          <a:ext cx="0" cy="0"/>
          <a:chOff x="0" y="0"/>
          <a:chExt cx="0" cy="0"/>
        </a:xfrm>
      </p:grpSpPr>
      <p:sp>
        <p:nvSpPr>
          <p:cNvPr id="209" name="Google Shape;209;p34"/>
          <p:cNvSpPr/>
          <p:nvPr/>
        </p:nvSpPr>
        <p:spPr>
          <a:xfrm>
            <a:off x="4572000" y="-175"/>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4"/>
          <p:cNvSpPr txBox="1"/>
          <p:nvPr>
            <p:ph idx="1"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0"/>
              </a:spcBef>
              <a:spcAft>
                <a:spcPts val="0"/>
              </a:spcAft>
              <a:buClr>
                <a:schemeClr val="lt1"/>
              </a:buClr>
              <a:buSzPts val="1400"/>
              <a:buChar char="○"/>
              <a:defRPr>
                <a:solidFill>
                  <a:schemeClr val="lt1"/>
                </a:solidFill>
              </a:defRPr>
            </a:lvl2pPr>
            <a:lvl3pPr indent="-317500" lvl="2" marL="1371600" rtl="0" algn="l">
              <a:lnSpc>
                <a:spcPct val="115000"/>
              </a:lnSpc>
              <a:spcBef>
                <a:spcPts val="0"/>
              </a:spcBef>
              <a:spcAft>
                <a:spcPts val="0"/>
              </a:spcAft>
              <a:buClr>
                <a:schemeClr val="lt1"/>
              </a:buClr>
              <a:buSzPts val="1400"/>
              <a:buChar char="■"/>
              <a:defRPr>
                <a:solidFill>
                  <a:schemeClr val="lt1"/>
                </a:solidFill>
              </a:defRPr>
            </a:lvl3pPr>
            <a:lvl4pPr indent="-317500" lvl="3" marL="1828800" rtl="0" algn="l">
              <a:lnSpc>
                <a:spcPct val="115000"/>
              </a:lnSpc>
              <a:spcBef>
                <a:spcPts val="0"/>
              </a:spcBef>
              <a:spcAft>
                <a:spcPts val="0"/>
              </a:spcAft>
              <a:buClr>
                <a:schemeClr val="lt1"/>
              </a:buClr>
              <a:buSzPts val="1400"/>
              <a:buChar char="●"/>
              <a:defRPr>
                <a:solidFill>
                  <a:schemeClr val="lt1"/>
                </a:solidFill>
              </a:defRPr>
            </a:lvl4pPr>
            <a:lvl5pPr indent="-317500" lvl="4" marL="2286000" rtl="0" algn="l">
              <a:lnSpc>
                <a:spcPct val="115000"/>
              </a:lnSpc>
              <a:spcBef>
                <a:spcPts val="0"/>
              </a:spcBef>
              <a:spcAft>
                <a:spcPts val="0"/>
              </a:spcAft>
              <a:buClr>
                <a:schemeClr val="lt1"/>
              </a:buClr>
              <a:buSzPts val="1400"/>
              <a:buChar char="○"/>
              <a:defRPr>
                <a:solidFill>
                  <a:schemeClr val="lt1"/>
                </a:solidFill>
              </a:defRPr>
            </a:lvl5pPr>
            <a:lvl6pPr indent="-317500" lvl="5" marL="2743200" rtl="0" algn="l">
              <a:lnSpc>
                <a:spcPct val="115000"/>
              </a:lnSpc>
              <a:spcBef>
                <a:spcPts val="0"/>
              </a:spcBef>
              <a:spcAft>
                <a:spcPts val="0"/>
              </a:spcAft>
              <a:buClr>
                <a:schemeClr val="lt1"/>
              </a:buClr>
              <a:buSzPts val="1400"/>
              <a:buChar char="■"/>
              <a:defRPr>
                <a:solidFill>
                  <a:schemeClr val="lt1"/>
                </a:solidFill>
              </a:defRPr>
            </a:lvl6pPr>
            <a:lvl7pPr indent="-317500" lvl="6" marL="3200400" rtl="0" algn="l">
              <a:lnSpc>
                <a:spcPct val="115000"/>
              </a:lnSpc>
              <a:spcBef>
                <a:spcPts val="0"/>
              </a:spcBef>
              <a:spcAft>
                <a:spcPts val="0"/>
              </a:spcAft>
              <a:buClr>
                <a:schemeClr val="lt1"/>
              </a:buClr>
              <a:buSzPts val="1400"/>
              <a:buChar char="●"/>
              <a:defRPr>
                <a:solidFill>
                  <a:schemeClr val="lt1"/>
                </a:solidFill>
              </a:defRPr>
            </a:lvl7pPr>
            <a:lvl8pPr indent="-317500" lvl="7" marL="3657600" rtl="0" algn="l">
              <a:lnSpc>
                <a:spcPct val="115000"/>
              </a:lnSpc>
              <a:spcBef>
                <a:spcPts val="0"/>
              </a:spcBef>
              <a:spcAft>
                <a:spcPts val="0"/>
              </a:spcAft>
              <a:buClr>
                <a:schemeClr val="lt1"/>
              </a:buClr>
              <a:buSzPts val="1400"/>
              <a:buChar char="○"/>
              <a:defRPr>
                <a:solidFill>
                  <a:schemeClr val="lt1"/>
                </a:solidFill>
              </a:defRPr>
            </a:lvl8pPr>
            <a:lvl9pPr indent="-317500" lvl="8" marL="4114800" rtl="0" algn="l">
              <a:lnSpc>
                <a:spcPct val="115000"/>
              </a:lnSpc>
              <a:spcBef>
                <a:spcPts val="0"/>
              </a:spcBef>
              <a:spcAft>
                <a:spcPts val="0"/>
              </a:spcAft>
              <a:buClr>
                <a:schemeClr val="lt1"/>
              </a:buClr>
              <a:buSzPts val="1400"/>
              <a:buChar char="■"/>
              <a:defRPr>
                <a:solidFill>
                  <a:schemeClr val="lt1"/>
                </a:solidFill>
              </a:defRPr>
            </a:lvl9pPr>
          </a:lstStyle>
          <a:p/>
        </p:txBody>
      </p:sp>
      <p:sp>
        <p:nvSpPr>
          <p:cNvPr id="211" name="Google Shape;211;p3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12" name="Google Shape;212;p34"/>
          <p:cNvPicPr preferRelativeResize="0"/>
          <p:nvPr/>
        </p:nvPicPr>
        <p:blipFill rotWithShape="1">
          <a:blip r:embed="rId2">
            <a:alphaModFix/>
          </a:blip>
          <a:srcRect b="0" l="0" r="0" t="0"/>
          <a:stretch/>
        </p:blipFill>
        <p:spPr>
          <a:xfrm>
            <a:off x="8223025" y="-6"/>
            <a:ext cx="920975" cy="914400"/>
          </a:xfrm>
          <a:prstGeom prst="rect">
            <a:avLst/>
          </a:prstGeom>
          <a:noFill/>
          <a:ln>
            <a:noFill/>
          </a:ln>
        </p:spPr>
      </p:pic>
      <p:pic>
        <p:nvPicPr>
          <p:cNvPr id="213" name="Google Shape;213;p34"/>
          <p:cNvPicPr preferRelativeResize="0"/>
          <p:nvPr/>
        </p:nvPicPr>
        <p:blipFill>
          <a:blip r:embed="rId3">
            <a:alphaModFix/>
          </a:blip>
          <a:stretch>
            <a:fillRect/>
          </a:stretch>
        </p:blipFill>
        <p:spPr>
          <a:xfrm>
            <a:off x="337397" y="431518"/>
            <a:ext cx="3901483" cy="1022188"/>
          </a:xfrm>
          <a:prstGeom prst="rect">
            <a:avLst/>
          </a:prstGeom>
          <a:noFill/>
          <a:ln>
            <a:noFill/>
          </a:ln>
        </p:spPr>
      </p:pic>
      <p:sp>
        <p:nvSpPr>
          <p:cNvPr id="214" name="Google Shape;214;p34"/>
          <p:cNvSpPr txBox="1"/>
          <p:nvPr/>
        </p:nvSpPr>
        <p:spPr>
          <a:xfrm>
            <a:off x="337397" y="1697494"/>
            <a:ext cx="3901500" cy="8313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1600">
                <a:latin typeface="Roboto Slab Light"/>
                <a:ea typeface="Roboto Slab Light"/>
                <a:cs typeface="Roboto Slab Light"/>
                <a:sym typeface="Roboto Slab Light"/>
              </a:rPr>
              <a:t>Current Working Groups include</a:t>
            </a:r>
            <a:endParaRPr sz="1600">
              <a:latin typeface="Roboto Slab Light"/>
              <a:ea typeface="Roboto Slab Light"/>
              <a:cs typeface="Roboto Slab Light"/>
              <a:sym typeface="Roboto Slab Light"/>
            </a:endParaRPr>
          </a:p>
        </p:txBody>
      </p:sp>
      <p:sp>
        <p:nvSpPr>
          <p:cNvPr id="215" name="Google Shape;215;p34"/>
          <p:cNvSpPr/>
          <p:nvPr>
            <p:ph idx="2" type="pic"/>
          </p:nvPr>
        </p:nvSpPr>
        <p:spPr>
          <a:xfrm>
            <a:off x="337406" y="2569706"/>
            <a:ext cx="3901500" cy="14631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2.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Light"/>
              <a:buNone/>
              <a:defRPr b="0" i="0" sz="3000" u="none" cap="none" strike="noStrike">
                <a:solidFill>
                  <a:schemeClr val="dk1"/>
                </a:solidFill>
                <a:latin typeface="Roboto Slab Light"/>
                <a:ea typeface="Roboto Slab Light"/>
                <a:cs typeface="Roboto Slab Light"/>
                <a:sym typeface="Roboto Slab Light"/>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52" name="Google Shape;52;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Slab Light"/>
              <a:buChar char="●"/>
              <a:defRPr i="0" sz="1800" u="none" cap="none" strike="noStrike">
                <a:solidFill>
                  <a:schemeClr val="dk2"/>
                </a:solidFill>
                <a:latin typeface="Roboto Slab Light"/>
                <a:ea typeface="Roboto Slab Light"/>
                <a:cs typeface="Roboto Slab Light"/>
                <a:sym typeface="Roboto Slab Light"/>
              </a:defRPr>
            </a:lvl1pPr>
            <a:lvl2pPr indent="-317500" lvl="1" marL="9144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2pPr>
            <a:lvl3pPr indent="-317500" lvl="2" marL="13716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3pPr>
            <a:lvl4pPr indent="-317500" lvl="3" marL="18288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4pPr>
            <a:lvl5pPr indent="-317500" lvl="4" marL="22860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5pPr>
            <a:lvl6pPr indent="-317500" lvl="5" marL="27432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6pPr>
            <a:lvl7pPr indent="-317500" lvl="6" marL="32004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7pPr>
            <a:lvl8pPr indent="-317500" lvl="7" marL="36576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8pPr>
            <a:lvl9pPr indent="-317500" lvl="8" marL="41148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9pPr>
          </a:lstStyle>
          <a:p/>
        </p:txBody>
      </p:sp>
      <p:sp>
        <p:nvSpPr>
          <p:cNvPr id="53" name="Google Shape;53;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hyperlink" Target="https://www.linuxfoundation.org/about/members" TargetMode="External"/><Relationship Id="rId4" Type="http://schemas.openxmlformats.org/officeDocument/2006/relationships/hyperlink" Target="https://www.linuxfoundation.org/about/join#benefi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s://enrollment.lfx.linuxfoundation.org/?project=lfenerg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hyperlink" Target="http://www.lfenergy.org/" TargetMode="External"/><Relationship Id="rId4" Type="http://schemas.openxmlformats.org/officeDocument/2006/relationships/hyperlink" Target="mailto:info@lfenergy.org" TargetMode="External"/><Relationship Id="rId9" Type="http://schemas.openxmlformats.org/officeDocument/2006/relationships/image" Target="../media/image35.png"/><Relationship Id="rId5" Type="http://schemas.openxmlformats.org/officeDocument/2006/relationships/hyperlink" Target="mailto:membership@lfenergy.org" TargetMode="External"/><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hyperlink" Target="https://lfenergy.org/about/members/" TargetMode="External"/><Relationship Id="rId4" Type="http://schemas.openxmlformats.org/officeDocument/2006/relationships/hyperlink" Target="https://lfenergy.org/our-projects/" TargetMode="External"/><Relationship Id="rId5" Type="http://schemas.openxmlformats.org/officeDocument/2006/relationships/hyperlink" Target="https://events.linuxfoundation.org/lfenergysumm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34.png"/><Relationship Id="rId7"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3.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17.png"/><Relationship Id="rId8"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ctrTitle"/>
          </p:nvPr>
        </p:nvSpPr>
        <p:spPr>
          <a:xfrm>
            <a:off x="598100" y="1226378"/>
            <a:ext cx="55335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LF Energy Overview</a:t>
            </a:r>
            <a:endParaRPr/>
          </a:p>
        </p:txBody>
      </p:sp>
      <p:sp>
        <p:nvSpPr>
          <p:cNvPr id="221" name="Google Shape;221;p35"/>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November 2024</a:t>
            </a:r>
            <a:endParaRPr/>
          </a:p>
        </p:txBody>
      </p:sp>
      <p:pic>
        <p:nvPicPr>
          <p:cNvPr id="222" name="Google Shape;222;p35"/>
          <p:cNvPicPr preferRelativeResize="0"/>
          <p:nvPr/>
        </p:nvPicPr>
        <p:blipFill>
          <a:blip r:embed="rId3">
            <a:alphaModFix/>
          </a:blip>
          <a:stretch>
            <a:fillRect/>
          </a:stretch>
        </p:blipFill>
        <p:spPr>
          <a:xfrm>
            <a:off x="3857625" y="4183442"/>
            <a:ext cx="1428750" cy="476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 Highlight: Project Formation</a:t>
            </a:r>
            <a:endParaRPr/>
          </a:p>
        </p:txBody>
      </p:sp>
      <p:sp>
        <p:nvSpPr>
          <p:cNvPr id="304" name="Google Shape;304;p44"/>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t>
            </a:r>
            <a:r>
              <a:rPr lang="en" sz="1800"/>
              <a:t>Through a series of sessions working together, LF Energy helped us shape a new project in a way that enables a shared, open foundation with space for partners to cooperate and innovate on top. We see LF Energy membership as a key strategic move to bring some of our projects to next level.</a:t>
            </a:r>
            <a:r>
              <a:rPr lang="en" sz="1800"/>
              <a:t>”</a:t>
            </a:r>
            <a:endParaRPr sz="1800"/>
          </a:p>
        </p:txBody>
      </p:sp>
      <p:pic>
        <p:nvPicPr>
          <p:cNvPr id="305" name="Google Shape;305;p44"/>
          <p:cNvPicPr preferRelativeResize="0"/>
          <p:nvPr/>
        </p:nvPicPr>
        <p:blipFill>
          <a:blip r:embed="rId3">
            <a:alphaModFix/>
          </a:blip>
          <a:stretch>
            <a:fillRect/>
          </a:stretch>
        </p:blipFill>
        <p:spPr>
          <a:xfrm>
            <a:off x="5058100" y="1992575"/>
            <a:ext cx="3498998" cy="1158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 Highlight: Legal</a:t>
            </a:r>
            <a:endParaRPr/>
          </a:p>
        </p:txBody>
      </p:sp>
      <p:pic>
        <p:nvPicPr>
          <p:cNvPr id="311" name="Google Shape;311;p45"/>
          <p:cNvPicPr preferRelativeResize="0"/>
          <p:nvPr/>
        </p:nvPicPr>
        <p:blipFill rotWithShape="1">
          <a:blip r:embed="rId3">
            <a:alphaModFix/>
          </a:blip>
          <a:srcRect b="30324" l="0" r="0" t="31874"/>
          <a:stretch/>
        </p:blipFill>
        <p:spPr>
          <a:xfrm>
            <a:off x="5374405" y="2031146"/>
            <a:ext cx="2860275" cy="1081200"/>
          </a:xfrm>
          <a:prstGeom prst="rect">
            <a:avLst/>
          </a:prstGeom>
          <a:noFill/>
          <a:ln>
            <a:noFill/>
          </a:ln>
        </p:spPr>
      </p:pic>
      <p:sp>
        <p:nvSpPr>
          <p:cNvPr id="312" name="Google Shape;312;p4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800"/>
              <a:t>“As a highly regulated utility, our legal team approaches new types of collaboration initiatives with caution. Through our partnership with the LF, we were able to connect our legal team with the LF legal team. This collaboration provided our legal team the reassurance and expertise needed, ultimately making our legal team not only comfortable but also enthusiastic about open source. Without the LF's support, we would not have been able to move this quickly and smoothly.”</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enable you to become open source leaders</a:t>
            </a:r>
            <a:endParaRPr/>
          </a:p>
        </p:txBody>
      </p:sp>
      <p:pic>
        <p:nvPicPr>
          <p:cNvPr id="318" name="Google Shape;318;p46"/>
          <p:cNvPicPr preferRelativeResize="0"/>
          <p:nvPr/>
        </p:nvPicPr>
        <p:blipFill>
          <a:blip r:embed="rId3">
            <a:alphaModFix/>
          </a:blip>
          <a:stretch>
            <a:fillRect/>
          </a:stretch>
        </p:blipFill>
        <p:spPr>
          <a:xfrm>
            <a:off x="694725" y="1118751"/>
            <a:ext cx="7754551" cy="3304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Leadership</a:t>
            </a:r>
            <a:endParaRPr/>
          </a:p>
        </p:txBody>
      </p:sp>
      <p:graphicFrame>
        <p:nvGraphicFramePr>
          <p:cNvPr id="324" name="Google Shape;324;p47"/>
          <p:cNvGraphicFramePr/>
          <p:nvPr/>
        </p:nvGraphicFramePr>
        <p:xfrm>
          <a:off x="311700" y="1091175"/>
          <a:ext cx="3000000" cy="3000000"/>
        </p:xfrm>
        <a:graphic>
          <a:graphicData uri="http://schemas.openxmlformats.org/drawingml/2006/table">
            <a:tbl>
              <a:tblPr>
                <a:noFill/>
                <a:tableStyleId>{F126362D-DFA5-4DE9-A93B-187AFD16EC08}</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Governing Board seat</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Drive the overall</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Foundation strategy, network with fellow executive leaders in energy</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Elected</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(1 seat for every 10 members)</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Technical Advisory Council seat</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Set the technical strategy, guide the project ecosystem</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Active TSC Chairs</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Active TSC Chairs</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Advising from LF Energy</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Receive custom advising from LFE Executive Director and staff to support your goals</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Limited</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Brand and Marketing</a:t>
            </a:r>
            <a:endParaRPr/>
          </a:p>
        </p:txBody>
      </p:sp>
      <p:graphicFrame>
        <p:nvGraphicFramePr>
          <p:cNvPr id="330" name="Google Shape;330;p48"/>
          <p:cNvGraphicFramePr/>
          <p:nvPr/>
        </p:nvGraphicFramePr>
        <p:xfrm>
          <a:off x="311700" y="1091175"/>
          <a:ext cx="3000000" cy="3000000"/>
        </p:xfrm>
        <a:graphic>
          <a:graphicData uri="http://schemas.openxmlformats.org/drawingml/2006/table">
            <a:tbl>
              <a:tblPr>
                <a:noFill/>
                <a:tableStyleId>{F126362D-DFA5-4DE9-A93B-187AFD16EC08}</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Brand positioning</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Have your company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recognized as a leader in digital energy technology</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(Top positioning on collateral and dedicated press release upon joining)</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(Positioning on collateral)</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LF Energy-led</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co-marketing</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Engage over 6k digital energy transition technologists through our blog, webinars, newsletter and case studies</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Events</a:t>
            </a:r>
            <a:endParaRPr/>
          </a:p>
        </p:txBody>
      </p:sp>
      <p:graphicFrame>
        <p:nvGraphicFramePr>
          <p:cNvPr id="336" name="Google Shape;336;p49"/>
          <p:cNvGraphicFramePr/>
          <p:nvPr/>
        </p:nvGraphicFramePr>
        <p:xfrm>
          <a:off x="311700" y="1091175"/>
          <a:ext cx="3000000" cy="3000000"/>
        </p:xfrm>
        <a:graphic>
          <a:graphicData uri="http://schemas.openxmlformats.org/drawingml/2006/table">
            <a:tbl>
              <a:tblPr>
                <a:noFill/>
                <a:tableStyleId>{F126362D-DFA5-4DE9-A93B-187AFD16EC08}</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Members-only Meetings</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Exclusive member-only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events and roundtables</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where members explore</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new opportunities and</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existing projects</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rowSpan="2">
                  <a:txBody>
                    <a:bodyPr/>
                    <a:lstStyle/>
                    <a:p>
                      <a:pPr indent="0" lvl="0" marL="0" rtl="0" algn="l">
                        <a:spcBef>
                          <a:spcPts val="0"/>
                        </a:spcBef>
                        <a:spcAft>
                          <a:spcPts val="0"/>
                        </a:spcAft>
                        <a:buNone/>
                      </a:pPr>
                      <a:r>
                        <a:rPr b="1" lang="en" sz="1000">
                          <a:latin typeface="Roboto"/>
                          <a:ea typeface="Roboto"/>
                          <a:cs typeface="Roboto"/>
                          <a:sym typeface="Roboto"/>
                        </a:rPr>
                        <a:t>LF Energy Summit</a:t>
                      </a:r>
                      <a:endParaRPr b="1" sz="1000">
                        <a:latin typeface="Roboto"/>
                        <a:ea typeface="Roboto"/>
                        <a:cs typeface="Roboto"/>
                        <a:sym typeface="Roboto"/>
                      </a:endParaRPr>
                    </a:p>
                  </a:txBody>
                  <a:tcPr marT="91425" marB="91425" marR="91425" marL="91425"/>
                </a:tc>
                <a:tc rowSpan="2">
                  <a:txBody>
                    <a:bodyPr/>
                    <a:lstStyle/>
                    <a:p>
                      <a:pPr indent="0" lvl="0" marL="0" rtl="0" algn="l">
                        <a:spcBef>
                          <a:spcPts val="0"/>
                        </a:spcBef>
                        <a:spcAft>
                          <a:spcPts val="0"/>
                        </a:spcAft>
                        <a:buNone/>
                      </a:pPr>
                      <a:r>
                        <a:rPr i="1" lang="en" sz="1000">
                          <a:latin typeface="Roboto"/>
                          <a:ea typeface="Roboto"/>
                          <a:cs typeface="Roboto"/>
                          <a:sym typeface="Roboto"/>
                        </a:rPr>
                        <a:t>Only industry event at</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the cross section of</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energy, open source</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and tech, providing</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unparalleled content</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and networking.</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i="1"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marR="0" rtl="0" algn="ctr">
                        <a:lnSpc>
                          <a:spcPct val="100000"/>
                        </a:lnSpc>
                        <a:spcBef>
                          <a:spcPts val="0"/>
                        </a:spcBef>
                        <a:spcAft>
                          <a:spcPts val="0"/>
                        </a:spcAft>
                        <a:buNone/>
                      </a:pPr>
                      <a:r>
                        <a:rPr lang="en" sz="1000">
                          <a:latin typeface="Roboto"/>
                          <a:ea typeface="Roboto"/>
                          <a:cs typeface="Roboto"/>
                          <a:sym typeface="Roboto"/>
                        </a:rPr>
                        <a:t>Discounted Access</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(unlimited)</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i="1"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Discounted Access</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(unlimited)</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Full price</a:t>
                      </a:r>
                      <a:endParaRPr sz="1000">
                        <a:latin typeface="Roboto"/>
                        <a:ea typeface="Roboto"/>
                        <a:cs typeface="Roboto"/>
                        <a:sym typeface="Roboto"/>
                      </a:endParaRPr>
                    </a:p>
                  </a:txBody>
                  <a:tcPr marT="91425" marB="91425" marR="91425" marL="91425" anchor="ctr"/>
                </a:tc>
              </a:tr>
              <a:tr h="673825">
                <a:tc vMerge="1"/>
                <a:tc vMerge="1"/>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Speaking Preference</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Preference given to members and LFE projects.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Speaking Preference</a:t>
                      </a:r>
                      <a:endParaRPr sz="1000">
                        <a:latin typeface="Roboto"/>
                        <a:ea typeface="Roboto"/>
                        <a:cs typeface="Roboto"/>
                        <a:sym typeface="Roboto"/>
                      </a:endParaRPr>
                    </a:p>
                    <a:p>
                      <a:pPr indent="0" lvl="0" marL="0" rtl="0" algn="ctr">
                        <a:spcBef>
                          <a:spcPts val="0"/>
                        </a:spcBef>
                        <a:spcAft>
                          <a:spcPts val="0"/>
                        </a:spcAft>
                        <a:buNone/>
                      </a:pPr>
                      <a:r>
                        <a:t/>
                      </a:r>
                      <a:endParaRPr i="1"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Preference given to members and LFE projects.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Submit speaking</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requests</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through</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standard CFP</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Training</a:t>
            </a:r>
            <a:endParaRPr/>
          </a:p>
        </p:txBody>
      </p:sp>
      <p:graphicFrame>
        <p:nvGraphicFramePr>
          <p:cNvPr id="342" name="Google Shape;342;p50"/>
          <p:cNvGraphicFramePr/>
          <p:nvPr/>
        </p:nvGraphicFramePr>
        <p:xfrm>
          <a:off x="311700" y="1091175"/>
          <a:ext cx="3000000" cy="3000000"/>
        </p:xfrm>
        <a:graphic>
          <a:graphicData uri="http://schemas.openxmlformats.org/drawingml/2006/table">
            <a:tbl>
              <a:tblPr>
                <a:noFill/>
                <a:tableStyleId>{F126362D-DFA5-4DE9-A93B-187AFD16EC08}</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Linux Foundation Training and certifications</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LF Energy members enjoy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premium access to LF Open Source Training and</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Certification</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50-seat, annual subscription granting access to our library of eLearning courses and certification exams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10 complementary LF Training course / certification tickets</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Full price</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Membership Tiers</a:t>
            </a:r>
            <a:endParaRPr/>
          </a:p>
        </p:txBody>
      </p:sp>
      <p:sp>
        <p:nvSpPr>
          <p:cNvPr id="348" name="Google Shape;348;p51"/>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Slab"/>
                <a:ea typeface="Roboto Slab"/>
                <a:cs typeface="Roboto Slab"/>
                <a:sym typeface="Roboto Slab"/>
              </a:rPr>
              <a:t>Strategic</a:t>
            </a:r>
            <a:endParaRPr b="1">
              <a:latin typeface="Roboto Slab"/>
              <a:ea typeface="Roboto Slab"/>
              <a:cs typeface="Roboto Slab"/>
              <a:sym typeface="Roboto Slab"/>
            </a:endParaRPr>
          </a:p>
          <a:p>
            <a:pPr indent="0" lvl="0" marL="0" rtl="0" algn="l">
              <a:spcBef>
                <a:spcPts val="0"/>
              </a:spcBef>
              <a:spcAft>
                <a:spcPts val="0"/>
              </a:spcAft>
              <a:buNone/>
            </a:pPr>
            <a:r>
              <a:t/>
            </a:r>
            <a:endParaRPr/>
          </a:p>
          <a:p>
            <a:pPr indent="0" lvl="0" marL="0" rtl="0" algn="l">
              <a:spcBef>
                <a:spcPts val="0"/>
              </a:spcBef>
              <a:spcAft>
                <a:spcPts val="0"/>
              </a:spcAft>
              <a:buNone/>
            </a:pPr>
            <a:r>
              <a:rPr i="1" lang="en"/>
              <a:t>$150k / year</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
              <a:t>Organizations that want to demonstrate market leadership and directly influence the future of digital energy.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9" name="Google Shape;349;p51"/>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Slab"/>
                <a:ea typeface="Roboto Slab"/>
                <a:cs typeface="Roboto Slab"/>
                <a:sym typeface="Roboto Slab"/>
              </a:rPr>
              <a:t>General</a:t>
            </a:r>
            <a:endParaRPr b="1">
              <a:latin typeface="Roboto Slab"/>
              <a:ea typeface="Roboto Slab"/>
              <a:cs typeface="Roboto Slab"/>
              <a:sym typeface="Roboto Slab"/>
            </a:endParaRPr>
          </a:p>
          <a:p>
            <a:pPr indent="0" lvl="0" marL="0" rtl="0" algn="l">
              <a:spcBef>
                <a:spcPts val="0"/>
              </a:spcBef>
              <a:spcAft>
                <a:spcPts val="0"/>
              </a:spcAft>
              <a:buNone/>
            </a:pPr>
            <a:r>
              <a:t/>
            </a:r>
            <a:endParaRPr b="1">
              <a:latin typeface="Roboto Slab"/>
              <a:ea typeface="Roboto Slab"/>
              <a:cs typeface="Roboto Slab"/>
              <a:sym typeface="Roboto Slab"/>
            </a:endParaRPr>
          </a:p>
          <a:p>
            <a:pPr indent="0" lvl="0" marL="0" rtl="0" algn="l">
              <a:spcBef>
                <a:spcPts val="0"/>
              </a:spcBef>
              <a:spcAft>
                <a:spcPts val="0"/>
              </a:spcAft>
              <a:buNone/>
            </a:pPr>
            <a:r>
              <a:rPr i="1" lang="en"/>
              <a:t>$5-50k / year</a:t>
            </a:r>
            <a:endParaRPr i="1"/>
          </a:p>
          <a:p>
            <a:pPr indent="0" lvl="0" marL="0" rtl="0" algn="l">
              <a:spcBef>
                <a:spcPts val="0"/>
              </a:spcBef>
              <a:spcAft>
                <a:spcPts val="0"/>
              </a:spcAft>
              <a:buNone/>
            </a:pPr>
            <a:r>
              <a:rPr i="1" lang="en" sz="800"/>
              <a:t>Fees scale based on # of employees</a:t>
            </a:r>
            <a:endParaRPr i="1" sz="800"/>
          </a:p>
          <a:p>
            <a:pPr indent="0" lvl="0" marL="0" rtl="0" algn="l">
              <a:spcBef>
                <a:spcPts val="0"/>
              </a:spcBef>
              <a:spcAft>
                <a:spcPts val="0"/>
              </a:spcAft>
              <a:buNone/>
            </a:pPr>
            <a:r>
              <a:t/>
            </a:r>
            <a:endParaRPr b="1">
              <a:latin typeface="Roboto Slab"/>
              <a:ea typeface="Roboto Slab"/>
              <a:cs typeface="Roboto Slab"/>
              <a:sym typeface="Roboto Slab"/>
            </a:endParaRPr>
          </a:p>
          <a:p>
            <a:pPr indent="0" lvl="0" marL="0" rtl="0" algn="l">
              <a:spcBef>
                <a:spcPts val="0"/>
              </a:spcBef>
              <a:spcAft>
                <a:spcPts val="0"/>
              </a:spcAft>
              <a:buNone/>
            </a:pPr>
            <a:r>
              <a:rPr lang="en"/>
              <a:t>Organizations that want to amplify their impact and accelerate the energy transition.</a:t>
            </a:r>
            <a:endParaRPr/>
          </a:p>
          <a:p>
            <a:pPr indent="0" lvl="0" marL="0" rtl="0" algn="l">
              <a:spcBef>
                <a:spcPts val="0"/>
              </a:spcBef>
              <a:spcAft>
                <a:spcPts val="0"/>
              </a:spcAft>
              <a:buNone/>
            </a:pPr>
            <a:r>
              <a:t/>
            </a:r>
            <a:endParaRPr b="1">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Linux Foundation Member Benefits</a:t>
            </a:r>
            <a:endParaRPr/>
          </a:p>
        </p:txBody>
      </p:sp>
      <p:sp>
        <p:nvSpPr>
          <p:cNvPr id="355" name="Google Shape;355;p52"/>
          <p:cNvSpPr txBox="1"/>
          <p:nvPr>
            <p:ph idx="1" type="body"/>
          </p:nvPr>
        </p:nvSpPr>
        <p:spPr>
          <a:xfrm>
            <a:off x="273125" y="919200"/>
            <a:ext cx="8520600" cy="543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t>All LF Energy members must also become members of the Linux Foundation at any tier (more information </a:t>
            </a:r>
            <a:r>
              <a:rPr lang="en" sz="1200" u="sng">
                <a:solidFill>
                  <a:schemeClr val="hlink"/>
                </a:solidFill>
                <a:hlinkClick r:id="rId3"/>
              </a:rPr>
              <a:t>here</a:t>
            </a:r>
            <a:r>
              <a:rPr lang="en" sz="1200"/>
              <a:t>). </a:t>
            </a:r>
            <a:r>
              <a:rPr b="1" lang="en" sz="1200">
                <a:latin typeface="Roboto Slab"/>
                <a:ea typeface="Roboto Slab"/>
                <a:cs typeface="Roboto Slab"/>
                <a:sym typeface="Roboto Slab"/>
              </a:rPr>
              <a:t>Some</a:t>
            </a:r>
            <a:r>
              <a:rPr lang="en" sz="1200"/>
              <a:t> of the </a:t>
            </a:r>
            <a:r>
              <a:rPr lang="en" sz="1200" u="sng">
                <a:solidFill>
                  <a:schemeClr val="hlink"/>
                </a:solidFill>
                <a:hlinkClick r:id="rId4"/>
              </a:rPr>
              <a:t>benefits</a:t>
            </a:r>
            <a:r>
              <a:rPr lang="en" sz="1200"/>
              <a:t> your organization can take advantage of by being an LF member include:</a:t>
            </a:r>
            <a:endParaRPr sz="1200"/>
          </a:p>
        </p:txBody>
      </p:sp>
      <p:graphicFrame>
        <p:nvGraphicFramePr>
          <p:cNvPr id="356" name="Google Shape;356;p52"/>
          <p:cNvGraphicFramePr/>
          <p:nvPr/>
        </p:nvGraphicFramePr>
        <p:xfrm>
          <a:off x="0" y="1462500"/>
          <a:ext cx="3000000" cy="3000000"/>
        </p:xfrm>
        <a:graphic>
          <a:graphicData uri="http://schemas.openxmlformats.org/drawingml/2006/table">
            <a:tbl>
              <a:tblPr>
                <a:noFill/>
                <a:tableStyleId>{F126362D-DFA5-4DE9-A93B-187AFD16EC08}</a:tableStyleId>
              </a:tblPr>
              <a:tblGrid>
                <a:gridCol w="3048000"/>
                <a:gridCol w="3048000"/>
                <a:gridCol w="3048000"/>
              </a:tblGrid>
              <a:tr h="2076475">
                <a:tc>
                  <a:txBody>
                    <a:bodyPr/>
                    <a:lstStyle/>
                    <a:p>
                      <a:pPr indent="0" lvl="0" marL="0" rtl="0" algn="ctr">
                        <a:spcBef>
                          <a:spcPts val="0"/>
                        </a:spcBef>
                        <a:spcAft>
                          <a:spcPts val="0"/>
                        </a:spcAft>
                        <a:buNone/>
                      </a:pPr>
                      <a:r>
                        <a:rPr b="1" lang="en" sz="1200">
                          <a:latin typeface="Roboto"/>
                          <a:ea typeface="Roboto"/>
                          <a:cs typeface="Roboto"/>
                          <a:sym typeface="Roboto"/>
                        </a:rPr>
                        <a:t>Legal</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Conferences. Join exclusive legal conferences including the annual LF Legal Summit, LF Open Compliance Summit, legal tracks at the Open Source Leadership Summit, and access the bimonthly legal counsel calls.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Ad-hoc support. Engage with our open source compliance experts for ad hoc discussions ranging from potential new projects to internal program office structures and processes.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marR="0" rtl="0" algn="ctr">
                        <a:lnSpc>
                          <a:spcPct val="100000"/>
                        </a:lnSpc>
                        <a:spcBef>
                          <a:spcPts val="0"/>
                        </a:spcBef>
                        <a:spcAft>
                          <a:spcPts val="0"/>
                        </a:spcAft>
                        <a:buNone/>
                      </a:pPr>
                      <a:r>
                        <a:rPr b="1" lang="en" sz="1200">
                          <a:latin typeface="Roboto"/>
                          <a:ea typeface="Roboto"/>
                          <a:cs typeface="Roboto"/>
                          <a:sym typeface="Roboto"/>
                        </a:rPr>
                        <a:t>Strategic Guidance</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Best Practices. Opportunity for your open source program office to participate in the TODO Group (todogroup.org) and Open Source Security Foundation (OpenSSF).</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Introductions to other Linux Foundation members and hosted projects of interest to expand business opportunities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marR="0" rtl="0" algn="ctr">
                        <a:lnSpc>
                          <a:spcPct val="100000"/>
                        </a:lnSpc>
                        <a:spcBef>
                          <a:spcPts val="0"/>
                        </a:spcBef>
                        <a:spcAft>
                          <a:spcPts val="0"/>
                        </a:spcAft>
                        <a:buNone/>
                      </a:pPr>
                      <a:r>
                        <a:rPr b="1" lang="en" sz="1200">
                          <a:latin typeface="Roboto"/>
                          <a:ea typeface="Roboto"/>
                          <a:cs typeface="Roboto"/>
                          <a:sym typeface="Roboto"/>
                        </a:rPr>
                        <a:t>Insights</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Leverage LFX Insights to validate projects for investment, and track the activity and growth of projects you’re already involved in.</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Gain visibility on your project’s code pipeline and performance metrics. Ensure the health &amp; viability of the open source projects you care about.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Showcase your organization’s leadership and subject matter expertise in the open source community</a:t>
                      </a:r>
                      <a:endParaRPr sz="1000">
                        <a:latin typeface="Roboto"/>
                        <a:ea typeface="Roboto"/>
                        <a:cs typeface="Roboto"/>
                        <a:sym typeface="Roboto"/>
                      </a:endParaRPr>
                    </a:p>
                  </a:txBody>
                  <a:tcPr marT="91425" marB="91425" marR="91425" marL="91425">
                    <a:solidFill>
                      <a:schemeClr val="lt1"/>
                    </a:solidFill>
                  </a:tcPr>
                </a:tc>
              </a:tr>
              <a:tr h="1604525">
                <a:tc>
                  <a:txBody>
                    <a:bodyPr/>
                    <a:lstStyle/>
                    <a:p>
                      <a:pPr indent="0" lvl="0" marL="0" rtl="0" algn="ctr">
                        <a:spcBef>
                          <a:spcPts val="0"/>
                        </a:spcBef>
                        <a:spcAft>
                          <a:spcPts val="0"/>
                        </a:spcAft>
                        <a:buNone/>
                      </a:pPr>
                      <a:r>
                        <a:rPr b="1" lang="en" sz="1200">
                          <a:latin typeface="Roboto"/>
                          <a:ea typeface="Roboto"/>
                          <a:cs typeface="Roboto"/>
                          <a:sym typeface="Roboto"/>
                        </a:rPr>
                        <a:t>Events</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Discounts for Linux Foundation Events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Access to exclusive, member-only events like the LF member summit</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200">
                          <a:latin typeface="Roboto"/>
                          <a:ea typeface="Roboto"/>
                          <a:cs typeface="Roboto"/>
                          <a:sym typeface="Roboto"/>
                        </a:rPr>
                        <a:t>Training</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Discounts. Access discounted LF Training &amp; Certification offerings. Check out the LF Course Catalog and use the quote tool to obtain your discounts.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Platinum ONLY. Enterprise wide license to  Open Source Management and Best practices curriculum</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200">
                          <a:latin typeface="Roboto"/>
                          <a:ea typeface="Roboto"/>
                          <a:cs typeface="Roboto"/>
                          <a:sym typeface="Roboto"/>
                        </a:rPr>
                        <a:t>Marketing</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Lead sponsored webinars.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Participate in articles and press releases.</a:t>
                      </a:r>
                      <a:endParaRPr sz="1000">
                        <a:latin typeface="Roboto"/>
                        <a:ea typeface="Roboto"/>
                        <a:cs typeface="Roboto"/>
                        <a:sym typeface="Roboto"/>
                      </a:endParaRPr>
                    </a:p>
                  </a:txBody>
                  <a:tcPr marT="91425" marB="91425" marR="91425" marL="91425">
                    <a:solidFill>
                      <a:schemeClr val="lt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3"/>
          <p:cNvSpPr txBox="1"/>
          <p:nvPr>
            <p:ph type="ctrTitle"/>
          </p:nvPr>
        </p:nvSpPr>
        <p:spPr>
          <a:xfrm>
            <a:off x="598100" y="1226375"/>
            <a:ext cx="68313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Ready to join LF Energy?</a:t>
            </a:r>
            <a:endParaRPr/>
          </a:p>
        </p:txBody>
      </p:sp>
      <p:sp>
        <p:nvSpPr>
          <p:cNvPr id="362" name="Google Shape;362;p5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Fill out a </a:t>
            </a:r>
            <a:r>
              <a:rPr lang="en" u="sng">
                <a:solidFill>
                  <a:schemeClr val="hlink"/>
                </a:solidFill>
                <a:hlinkClick r:id="rId3"/>
              </a:rPr>
              <a:t>membership application</a:t>
            </a:r>
            <a:r>
              <a:rPr lang="en"/>
              <a:t> now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LF Energy?</a:t>
            </a:r>
            <a:endParaRPr/>
          </a:p>
        </p:txBody>
      </p:sp>
      <p:sp>
        <p:nvSpPr>
          <p:cNvPr id="228" name="Google Shape;228;p36"/>
          <p:cNvSpPr txBox="1"/>
          <p:nvPr>
            <p:ph idx="1" type="body"/>
          </p:nvPr>
        </p:nvSpPr>
        <p:spPr>
          <a:xfrm>
            <a:off x="280350" y="12664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Linux Foundation Energy (LF Energy) is an </a:t>
            </a:r>
            <a:r>
              <a:rPr b="1" lang="en">
                <a:latin typeface="Roboto Slab"/>
                <a:ea typeface="Roboto Slab"/>
                <a:cs typeface="Roboto Slab"/>
                <a:sym typeface="Roboto Slab"/>
              </a:rPr>
              <a:t>independent, member-funded non-profit</a:t>
            </a:r>
            <a:r>
              <a:rPr lang="en"/>
              <a:t> organization whose purpose is to </a:t>
            </a:r>
            <a:r>
              <a:rPr b="1" lang="en">
                <a:latin typeface="Roboto Slab"/>
                <a:ea typeface="Roboto Slab"/>
                <a:cs typeface="Roboto Slab"/>
                <a:sym typeface="Roboto Slab"/>
              </a:rPr>
              <a:t>accelerate the energy transition</a:t>
            </a:r>
            <a:r>
              <a:rPr lang="en"/>
              <a:t> through </a:t>
            </a:r>
            <a:r>
              <a:rPr b="1" lang="en">
                <a:latin typeface="Roboto Slab"/>
                <a:ea typeface="Roboto Slab"/>
                <a:cs typeface="Roboto Slab"/>
                <a:sym typeface="Roboto Slab"/>
              </a:rPr>
              <a:t>collaboration</a:t>
            </a:r>
            <a:r>
              <a:rPr lang="en"/>
              <a:t> on </a:t>
            </a:r>
            <a:r>
              <a:rPr b="1" lang="en">
                <a:latin typeface="Roboto Slab"/>
                <a:ea typeface="Roboto Slab"/>
                <a:cs typeface="Roboto Slab"/>
                <a:sym typeface="Roboto Slab"/>
              </a:rPr>
              <a:t>open source technologies and standards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part of the Linux Foundation, the largest shared technology investment in the world.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4"/>
          <p:cNvSpPr txBox="1"/>
          <p:nvPr>
            <p:ph type="title"/>
          </p:nvPr>
        </p:nvSpPr>
        <p:spPr>
          <a:xfrm>
            <a:off x="311700" y="410000"/>
            <a:ext cx="6614100" cy="607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168FDF"/>
              </a:buClr>
              <a:buSzPts val="2700"/>
              <a:buFont typeface="Open Sans"/>
              <a:buNone/>
            </a:pPr>
            <a:r>
              <a:rPr lang="en"/>
              <a:t>Contact Us</a:t>
            </a:r>
            <a:endParaRPr/>
          </a:p>
        </p:txBody>
      </p:sp>
      <p:sp>
        <p:nvSpPr>
          <p:cNvPr id="368" name="Google Shape;368;p54"/>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69" name="Google Shape;369;p54"/>
          <p:cNvSpPr txBox="1"/>
          <p:nvPr>
            <p:ph idx="1" type="body"/>
          </p:nvPr>
        </p:nvSpPr>
        <p:spPr>
          <a:xfrm>
            <a:off x="311700" y="1229975"/>
            <a:ext cx="3999900" cy="3339000"/>
          </a:xfrm>
          <a:prstGeom prst="rect">
            <a:avLst/>
          </a:prstGeom>
          <a:noFill/>
          <a:ln>
            <a:noFill/>
          </a:ln>
        </p:spPr>
        <p:txBody>
          <a:bodyPr anchorCtr="0" anchor="t" bIns="34275" lIns="68575" spcFirstLastPara="1" rIns="68575" wrap="square" tIns="34275">
            <a:normAutofit/>
          </a:bodyPr>
          <a:lstStyle/>
          <a:p>
            <a:pPr indent="0" lvl="0" marL="0" rtl="0" algn="l">
              <a:lnSpc>
                <a:spcPct val="120000"/>
              </a:lnSpc>
              <a:spcBef>
                <a:spcPts val="0"/>
              </a:spcBef>
              <a:spcAft>
                <a:spcPts val="0"/>
              </a:spcAft>
              <a:buSzPts val="2700"/>
              <a:buNone/>
            </a:pPr>
            <a:r>
              <a:rPr lang="en" sz="2700"/>
              <a:t>Linux Foundation Energy</a:t>
            </a:r>
            <a:endParaRPr/>
          </a:p>
          <a:p>
            <a:pPr indent="0" lvl="0" marL="0" rtl="0" algn="l">
              <a:lnSpc>
                <a:spcPct val="120000"/>
              </a:lnSpc>
              <a:spcBef>
                <a:spcPts val="800"/>
              </a:spcBef>
              <a:spcAft>
                <a:spcPts val="0"/>
              </a:spcAft>
              <a:buSzPts val="2100"/>
              <a:buNone/>
            </a:pPr>
            <a:r>
              <a:rPr lang="en"/>
              <a:t>548 Market St</a:t>
            </a:r>
            <a:br>
              <a:rPr lang="en"/>
            </a:br>
            <a:r>
              <a:rPr lang="en"/>
              <a:t>PMB 57274</a:t>
            </a:r>
            <a:br>
              <a:rPr lang="en"/>
            </a:br>
            <a:r>
              <a:rPr lang="en"/>
              <a:t>San Francisco CA 94104</a:t>
            </a:r>
            <a:br>
              <a:rPr lang="en"/>
            </a:br>
            <a:r>
              <a:rPr lang="en"/>
              <a:t>Phone/Fax: +1 415 723-9709</a:t>
            </a:r>
            <a:br>
              <a:rPr lang="en"/>
            </a:br>
            <a:r>
              <a:rPr lang="en" u="sng">
                <a:solidFill>
                  <a:schemeClr val="hlink"/>
                </a:solidFill>
                <a:hlinkClick r:id="rId3"/>
              </a:rPr>
              <a:t>www.lfenergy.org</a:t>
            </a:r>
            <a:endParaRPr/>
          </a:p>
        </p:txBody>
      </p:sp>
      <p:sp>
        <p:nvSpPr>
          <p:cNvPr id="370" name="Google Shape;370;p54"/>
          <p:cNvSpPr txBox="1"/>
          <p:nvPr>
            <p:ph idx="2" type="body"/>
          </p:nvPr>
        </p:nvSpPr>
        <p:spPr>
          <a:xfrm>
            <a:off x="4832400" y="1229975"/>
            <a:ext cx="3999900" cy="3339000"/>
          </a:xfrm>
          <a:prstGeom prst="rect">
            <a:avLst/>
          </a:prstGeom>
          <a:noFill/>
          <a:ln>
            <a:noFill/>
          </a:ln>
        </p:spPr>
        <p:txBody>
          <a:bodyPr anchorCtr="0" anchor="t" bIns="34275" lIns="68575" spcFirstLastPara="1" rIns="68575" wrap="square" tIns="34275">
            <a:noAutofit/>
          </a:bodyPr>
          <a:lstStyle/>
          <a:p>
            <a:pPr indent="0" lvl="0" marL="0" rtl="0" algn="l">
              <a:lnSpc>
                <a:spcPct val="110000"/>
              </a:lnSpc>
              <a:spcBef>
                <a:spcPts val="0"/>
              </a:spcBef>
              <a:spcAft>
                <a:spcPts val="0"/>
              </a:spcAft>
              <a:buSzPts val="1900"/>
              <a:buNone/>
            </a:pPr>
            <a:r>
              <a:rPr lang="en" sz="1900"/>
              <a:t>General Inquiries</a:t>
            </a:r>
            <a:endParaRPr sz="1400"/>
          </a:p>
          <a:p>
            <a:pPr indent="0" lvl="0" marL="0" rtl="0" algn="l">
              <a:lnSpc>
                <a:spcPct val="110000"/>
              </a:lnSpc>
              <a:spcBef>
                <a:spcPts val="800"/>
              </a:spcBef>
              <a:spcAft>
                <a:spcPts val="0"/>
              </a:spcAft>
              <a:buSzPts val="1900"/>
              <a:buNone/>
            </a:pPr>
            <a:r>
              <a:rPr lang="en" sz="1900" u="sng">
                <a:solidFill>
                  <a:schemeClr val="hlink"/>
                </a:solidFill>
                <a:hlinkClick r:id="rId4"/>
              </a:rPr>
              <a:t>info@lfenergy.org</a:t>
            </a:r>
            <a:endParaRPr sz="1900"/>
          </a:p>
          <a:p>
            <a:pPr indent="0" lvl="0" marL="0" rtl="0" algn="l">
              <a:lnSpc>
                <a:spcPct val="110000"/>
              </a:lnSpc>
              <a:spcBef>
                <a:spcPts val="800"/>
              </a:spcBef>
              <a:spcAft>
                <a:spcPts val="0"/>
              </a:spcAft>
              <a:buSzPts val="1900"/>
              <a:buNone/>
            </a:pPr>
            <a:r>
              <a:rPr lang="en" sz="1900"/>
              <a:t>Membership</a:t>
            </a:r>
            <a:endParaRPr sz="1400"/>
          </a:p>
          <a:p>
            <a:pPr indent="0" lvl="0" marL="0" rtl="0" algn="l">
              <a:lnSpc>
                <a:spcPct val="110000"/>
              </a:lnSpc>
              <a:spcBef>
                <a:spcPts val="800"/>
              </a:spcBef>
              <a:spcAft>
                <a:spcPts val="0"/>
              </a:spcAft>
              <a:buSzPts val="1900"/>
              <a:buNone/>
            </a:pPr>
            <a:r>
              <a:rPr lang="en" sz="1900" u="sng">
                <a:solidFill>
                  <a:schemeClr val="hlink"/>
                </a:solidFill>
                <a:hlinkClick r:id="rId5"/>
              </a:rPr>
              <a:t>membership@lfenergy.org</a:t>
            </a:r>
            <a:endParaRPr sz="1900"/>
          </a:p>
        </p:txBody>
      </p:sp>
      <p:pic>
        <p:nvPicPr>
          <p:cNvPr id="371" name="Google Shape;371;p54"/>
          <p:cNvPicPr preferRelativeResize="0"/>
          <p:nvPr/>
        </p:nvPicPr>
        <p:blipFill rotWithShape="1">
          <a:blip r:embed="rId6">
            <a:alphaModFix/>
          </a:blip>
          <a:srcRect b="0" l="0" r="0" t="0"/>
          <a:stretch/>
        </p:blipFill>
        <p:spPr>
          <a:xfrm>
            <a:off x="528555" y="4014371"/>
            <a:ext cx="304686" cy="247430"/>
          </a:xfrm>
          <a:prstGeom prst="rect">
            <a:avLst/>
          </a:prstGeom>
          <a:noFill/>
          <a:ln>
            <a:noFill/>
          </a:ln>
        </p:spPr>
      </p:pic>
      <p:pic>
        <p:nvPicPr>
          <p:cNvPr descr="A picture containing clipart&#10;&#10;Description generated with very high confidence" id="372" name="Google Shape;372;p54"/>
          <p:cNvPicPr preferRelativeResize="0"/>
          <p:nvPr/>
        </p:nvPicPr>
        <p:blipFill rotWithShape="1">
          <a:blip r:embed="rId7">
            <a:alphaModFix/>
          </a:blip>
          <a:srcRect b="0" l="0" r="0" t="0"/>
          <a:stretch/>
        </p:blipFill>
        <p:spPr>
          <a:xfrm>
            <a:off x="1051438" y="4015692"/>
            <a:ext cx="244789" cy="244789"/>
          </a:xfrm>
          <a:prstGeom prst="rect">
            <a:avLst/>
          </a:prstGeom>
          <a:noFill/>
          <a:ln>
            <a:noFill/>
          </a:ln>
        </p:spPr>
      </p:pic>
      <p:pic>
        <p:nvPicPr>
          <p:cNvPr descr="A close up of a sign&#10;&#10;Description generated with very high confidence" id="373" name="Google Shape;373;p54"/>
          <p:cNvPicPr preferRelativeResize="0"/>
          <p:nvPr/>
        </p:nvPicPr>
        <p:blipFill rotWithShape="1">
          <a:blip r:embed="rId8">
            <a:alphaModFix/>
          </a:blip>
          <a:srcRect b="0" l="0" r="0" t="0"/>
          <a:stretch/>
        </p:blipFill>
        <p:spPr>
          <a:xfrm>
            <a:off x="2026468" y="4014371"/>
            <a:ext cx="351412" cy="247430"/>
          </a:xfrm>
          <a:prstGeom prst="rect">
            <a:avLst/>
          </a:prstGeom>
          <a:noFill/>
          <a:ln>
            <a:noFill/>
          </a:ln>
        </p:spPr>
      </p:pic>
      <p:pic>
        <p:nvPicPr>
          <p:cNvPr descr="A picture containing clipart&#10;&#10;Description generated with very high confidence" id="374" name="Google Shape;374;p54"/>
          <p:cNvPicPr preferRelativeResize="0"/>
          <p:nvPr/>
        </p:nvPicPr>
        <p:blipFill rotWithShape="1">
          <a:blip r:embed="rId9">
            <a:alphaModFix/>
          </a:blip>
          <a:srcRect b="0" l="0" r="0" t="0"/>
          <a:stretch/>
        </p:blipFill>
        <p:spPr>
          <a:xfrm>
            <a:off x="1546481" y="4014371"/>
            <a:ext cx="272630" cy="2474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LF Energy?</a:t>
            </a:r>
            <a:endParaRPr/>
          </a:p>
        </p:txBody>
      </p:sp>
      <p:sp>
        <p:nvSpPr>
          <p:cNvPr id="234" name="Google Shape;234;p37"/>
          <p:cNvSpPr txBox="1"/>
          <p:nvPr>
            <p:ph idx="1" type="body"/>
          </p:nvPr>
        </p:nvSpPr>
        <p:spPr>
          <a:xfrm>
            <a:off x="280350" y="1266450"/>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LF Energy serves as an </a:t>
            </a:r>
            <a:r>
              <a:rPr b="1" lang="en">
                <a:latin typeface="Roboto Slab"/>
                <a:ea typeface="Roboto Slab"/>
                <a:cs typeface="Roboto Slab"/>
                <a:sym typeface="Roboto Slab"/>
              </a:rPr>
              <a:t>independent, neutral steward</a:t>
            </a:r>
            <a:r>
              <a:rPr lang="en"/>
              <a:t> for </a:t>
            </a:r>
            <a:r>
              <a:rPr b="1" lang="en">
                <a:latin typeface="Roboto Slab"/>
                <a:ea typeface="Roboto Slab"/>
                <a:cs typeface="Roboto Slab"/>
                <a:sym typeface="Roboto Slab"/>
              </a:rPr>
              <a:t>transparently governed open source</a:t>
            </a:r>
            <a:r>
              <a:rPr lang="en"/>
              <a:t> technologies and standards that serve as the </a:t>
            </a:r>
            <a:r>
              <a:rPr b="1" lang="en">
                <a:latin typeface="Roboto Slab"/>
                <a:ea typeface="Roboto Slab"/>
                <a:cs typeface="Roboto Slab"/>
                <a:sym typeface="Roboto Slab"/>
              </a:rPr>
              <a:t>trustworthy, secure digital foundation for grid modernization and modern energy services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Supported by </a:t>
            </a:r>
            <a:r>
              <a:rPr b="1" lang="en" u="sng">
                <a:solidFill>
                  <a:schemeClr val="hlink"/>
                </a:solidFill>
                <a:latin typeface="Roboto Slab"/>
                <a:ea typeface="Roboto Slab"/>
                <a:cs typeface="Roboto Slab"/>
                <a:sym typeface="Roboto Slab"/>
                <a:hlinkClick r:id="rId3"/>
              </a:rPr>
              <a:t>70+ member organizations</a:t>
            </a:r>
            <a:r>
              <a:rPr lang="en"/>
              <a:t>, </a:t>
            </a:r>
            <a:r>
              <a:rPr b="1" lang="en">
                <a:latin typeface="Roboto Slab"/>
                <a:ea typeface="Roboto Slab"/>
                <a:cs typeface="Roboto Slab"/>
                <a:sym typeface="Roboto Slab"/>
              </a:rPr>
              <a:t>1,000+ contributors</a:t>
            </a:r>
            <a:r>
              <a:rPr lang="en"/>
              <a:t> from utilities, vendors, research and energy majors collaborate on shared, pre-competitive challenges through </a:t>
            </a:r>
            <a:r>
              <a:rPr b="1" lang="en" u="sng">
                <a:solidFill>
                  <a:schemeClr val="hlink"/>
                </a:solidFill>
                <a:latin typeface="Roboto Slab"/>
                <a:ea typeface="Roboto Slab"/>
                <a:cs typeface="Roboto Slab"/>
                <a:sym typeface="Roboto Slab"/>
                <a:hlinkClick r:id="rId4"/>
              </a:rPr>
              <a:t>30+ projects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LF Energy hosts </a:t>
            </a:r>
            <a:r>
              <a:rPr lang="en" u="sng">
                <a:solidFill>
                  <a:schemeClr val="hlink"/>
                </a:solidFill>
                <a:hlinkClick r:id="rId5"/>
              </a:rPr>
              <a:t>LF Energy Summit</a:t>
            </a:r>
            <a:r>
              <a:rPr lang="en"/>
              <a:t>, the </a:t>
            </a:r>
            <a:r>
              <a:rPr b="1" lang="en">
                <a:latin typeface="Roboto Slab"/>
                <a:ea typeface="Roboto Slab"/>
                <a:cs typeface="Roboto Slab"/>
                <a:sym typeface="Roboto Slab"/>
              </a:rPr>
              <a:t>only conference focused on open source for the digital energy transition</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LF Energy do?</a:t>
            </a:r>
            <a:endParaRPr/>
          </a:p>
        </p:txBody>
      </p:sp>
      <p:sp>
        <p:nvSpPr>
          <p:cNvPr id="240" name="Google Shape;240;p38"/>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LF Energy complements existing organizations by providing a </a:t>
            </a:r>
            <a:r>
              <a:rPr lang="en"/>
              <a:t>place</a:t>
            </a:r>
            <a:r>
              <a:rPr lang="en"/>
              <a:t> to collaborate on open </a:t>
            </a:r>
            <a:r>
              <a:rPr b="1" lang="en">
                <a:latin typeface="Roboto Slab"/>
                <a:ea typeface="Roboto Slab"/>
                <a:cs typeface="Roboto Slab"/>
                <a:sym typeface="Roboto Slab"/>
              </a:rPr>
              <a:t>industrial-grade technology platforms and agile specifications</a:t>
            </a:r>
            <a:r>
              <a:rPr lang="en"/>
              <a:t>.</a:t>
            </a:r>
            <a:endParaRPr/>
          </a:p>
        </p:txBody>
      </p:sp>
      <p:grpSp>
        <p:nvGrpSpPr>
          <p:cNvPr id="241" name="Google Shape;241;p38"/>
          <p:cNvGrpSpPr/>
          <p:nvPr/>
        </p:nvGrpSpPr>
        <p:grpSpPr>
          <a:xfrm>
            <a:off x="4654025" y="3314700"/>
            <a:ext cx="1828800" cy="1828800"/>
            <a:chOff x="2097925" y="3006525"/>
            <a:chExt cx="1828800" cy="1828800"/>
          </a:xfrm>
        </p:grpSpPr>
        <p:sp>
          <p:nvSpPr>
            <p:cNvPr id="242" name="Google Shape;242;p38"/>
            <p:cNvSpPr/>
            <p:nvPr/>
          </p:nvSpPr>
          <p:spPr>
            <a:xfrm>
              <a:off x="2097925" y="3006525"/>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Early-stage research and prototypes</a:t>
              </a:r>
              <a:endParaRPr sz="1050">
                <a:latin typeface="Roboto Slab Light"/>
                <a:ea typeface="Roboto Slab Light"/>
                <a:cs typeface="Roboto Slab Light"/>
                <a:sym typeface="Roboto Slab Light"/>
              </a:endParaRPr>
            </a:p>
          </p:txBody>
        </p:sp>
        <p:pic>
          <p:nvPicPr>
            <p:cNvPr id="243" name="Google Shape;243;p38"/>
            <p:cNvPicPr preferRelativeResize="0"/>
            <p:nvPr/>
          </p:nvPicPr>
          <p:blipFill>
            <a:blip r:embed="rId3">
              <a:alphaModFix/>
            </a:blip>
            <a:stretch>
              <a:fillRect/>
            </a:stretch>
          </p:blipFill>
          <p:spPr>
            <a:xfrm>
              <a:off x="2503473" y="3415724"/>
              <a:ext cx="1017701" cy="206800"/>
            </a:xfrm>
            <a:prstGeom prst="rect">
              <a:avLst/>
            </a:prstGeom>
            <a:noFill/>
            <a:ln>
              <a:noFill/>
            </a:ln>
          </p:spPr>
        </p:pic>
      </p:grpSp>
      <p:grpSp>
        <p:nvGrpSpPr>
          <p:cNvPr id="244" name="Google Shape;244;p38"/>
          <p:cNvGrpSpPr/>
          <p:nvPr/>
        </p:nvGrpSpPr>
        <p:grpSpPr>
          <a:xfrm>
            <a:off x="7315200" y="3314700"/>
            <a:ext cx="1828800" cy="1828800"/>
            <a:chOff x="7315200" y="3314700"/>
            <a:chExt cx="1828800" cy="1828800"/>
          </a:xfrm>
        </p:grpSpPr>
        <p:sp>
          <p:nvSpPr>
            <p:cNvPr id="245" name="Google Shape;245;p38"/>
            <p:cNvSpPr/>
            <p:nvPr/>
          </p:nvSpPr>
          <p:spPr>
            <a:xfrm>
              <a:off x="7315200" y="33147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Advocacy for investor-owned electric companies</a:t>
              </a:r>
              <a:endParaRPr sz="1050">
                <a:latin typeface="Roboto Slab Light"/>
                <a:ea typeface="Roboto Slab Light"/>
                <a:cs typeface="Roboto Slab Light"/>
                <a:sym typeface="Roboto Slab Light"/>
              </a:endParaRPr>
            </a:p>
          </p:txBody>
        </p:sp>
        <p:pic>
          <p:nvPicPr>
            <p:cNvPr id="246" name="Google Shape;246;p38"/>
            <p:cNvPicPr preferRelativeResize="0"/>
            <p:nvPr/>
          </p:nvPicPr>
          <p:blipFill>
            <a:blip r:embed="rId4">
              <a:alphaModFix/>
            </a:blip>
            <a:stretch>
              <a:fillRect/>
            </a:stretch>
          </p:blipFill>
          <p:spPr>
            <a:xfrm>
              <a:off x="7982250" y="3556944"/>
              <a:ext cx="494700" cy="450500"/>
            </a:xfrm>
            <a:prstGeom prst="rect">
              <a:avLst/>
            </a:prstGeom>
            <a:noFill/>
            <a:ln>
              <a:noFill/>
            </a:ln>
          </p:spPr>
        </p:pic>
      </p:grpSp>
      <p:grpSp>
        <p:nvGrpSpPr>
          <p:cNvPr id="247" name="Google Shape;247;p38"/>
          <p:cNvGrpSpPr/>
          <p:nvPr/>
        </p:nvGrpSpPr>
        <p:grpSpPr>
          <a:xfrm>
            <a:off x="7315200" y="812200"/>
            <a:ext cx="1828800" cy="1828800"/>
            <a:chOff x="4984800" y="68800"/>
            <a:chExt cx="1828800" cy="1828800"/>
          </a:xfrm>
        </p:grpSpPr>
        <p:sp>
          <p:nvSpPr>
            <p:cNvPr id="248" name="Google Shape;248;p38"/>
            <p:cNvSpPr/>
            <p:nvPr/>
          </p:nvSpPr>
          <p:spPr>
            <a:xfrm>
              <a:off x="4984800" y="688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Publications, conferences</a:t>
              </a:r>
              <a:endParaRPr sz="1050">
                <a:latin typeface="Roboto Slab Light"/>
                <a:ea typeface="Roboto Slab Light"/>
                <a:cs typeface="Roboto Slab Light"/>
                <a:sym typeface="Roboto Slab Light"/>
              </a:endParaRPr>
            </a:p>
          </p:txBody>
        </p:sp>
        <p:pic>
          <p:nvPicPr>
            <p:cNvPr id="249" name="Google Shape;249;p38"/>
            <p:cNvPicPr preferRelativeResize="0"/>
            <p:nvPr/>
          </p:nvPicPr>
          <p:blipFill>
            <a:blip r:embed="rId5">
              <a:alphaModFix/>
            </a:blip>
            <a:stretch>
              <a:fillRect/>
            </a:stretch>
          </p:blipFill>
          <p:spPr>
            <a:xfrm>
              <a:off x="5424816" y="458290"/>
              <a:ext cx="948749" cy="450500"/>
            </a:xfrm>
            <a:prstGeom prst="rect">
              <a:avLst/>
            </a:prstGeom>
            <a:noFill/>
            <a:ln>
              <a:noFill/>
            </a:ln>
          </p:spPr>
        </p:pic>
      </p:grpSp>
      <p:grpSp>
        <p:nvGrpSpPr>
          <p:cNvPr id="250" name="Google Shape;250;p38"/>
          <p:cNvGrpSpPr/>
          <p:nvPr/>
        </p:nvGrpSpPr>
        <p:grpSpPr>
          <a:xfrm>
            <a:off x="4654025" y="812200"/>
            <a:ext cx="1828800" cy="1828800"/>
            <a:chOff x="2097925" y="68800"/>
            <a:chExt cx="1828800" cy="1828800"/>
          </a:xfrm>
        </p:grpSpPr>
        <p:sp>
          <p:nvSpPr>
            <p:cNvPr id="251" name="Google Shape;251;p38"/>
            <p:cNvSpPr/>
            <p:nvPr/>
          </p:nvSpPr>
          <p:spPr>
            <a:xfrm>
              <a:off x="2097925" y="688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Publications, conferences, standards</a:t>
              </a:r>
              <a:endParaRPr sz="1050">
                <a:latin typeface="Roboto Slab Light"/>
                <a:ea typeface="Roboto Slab Light"/>
                <a:cs typeface="Roboto Slab Light"/>
                <a:sym typeface="Roboto Slab Light"/>
              </a:endParaRPr>
            </a:p>
          </p:txBody>
        </p:sp>
        <p:pic>
          <p:nvPicPr>
            <p:cNvPr id="252" name="Google Shape;252;p38"/>
            <p:cNvPicPr preferRelativeResize="0"/>
            <p:nvPr/>
          </p:nvPicPr>
          <p:blipFill rotWithShape="1">
            <a:blip r:embed="rId6">
              <a:alphaModFix/>
            </a:blip>
            <a:srcRect b="23941" l="4553" r="4371" t="23658"/>
            <a:stretch/>
          </p:blipFill>
          <p:spPr>
            <a:xfrm>
              <a:off x="2465216" y="410000"/>
              <a:ext cx="1094211" cy="354125"/>
            </a:xfrm>
            <a:prstGeom prst="rect">
              <a:avLst/>
            </a:prstGeom>
            <a:noFill/>
            <a:ln>
              <a:noFill/>
            </a:ln>
          </p:spPr>
        </p:pic>
      </p:grpSp>
      <p:grpSp>
        <p:nvGrpSpPr>
          <p:cNvPr id="253" name="Google Shape;253;p38"/>
          <p:cNvGrpSpPr/>
          <p:nvPr/>
        </p:nvGrpSpPr>
        <p:grpSpPr>
          <a:xfrm>
            <a:off x="5983675" y="2061000"/>
            <a:ext cx="1828800" cy="1828800"/>
            <a:chOff x="3543300" y="1543050"/>
            <a:chExt cx="1828800" cy="1828800"/>
          </a:xfrm>
        </p:grpSpPr>
        <p:sp>
          <p:nvSpPr>
            <p:cNvPr id="254" name="Google Shape;254;p38"/>
            <p:cNvSpPr/>
            <p:nvPr/>
          </p:nvSpPr>
          <p:spPr>
            <a:xfrm>
              <a:off x="3543300" y="1543050"/>
              <a:ext cx="1828800" cy="18288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rPr b="1" lang="en" sz="1050">
                  <a:latin typeface="Roboto Slab"/>
                  <a:ea typeface="Roboto Slab"/>
                  <a:cs typeface="Roboto Slab"/>
                  <a:sym typeface="Roboto Slab"/>
                </a:rPr>
                <a:t>Open i</a:t>
              </a:r>
              <a:r>
                <a:rPr b="1" lang="en" sz="1050">
                  <a:latin typeface="Roboto Slab"/>
                  <a:ea typeface="Roboto Slab"/>
                  <a:cs typeface="Roboto Slab"/>
                  <a:sym typeface="Roboto Slab"/>
                </a:rPr>
                <a:t>ndustrial-grade technology platforms and agile </a:t>
              </a:r>
              <a:r>
                <a:rPr b="1" lang="en" sz="1050">
                  <a:latin typeface="Roboto Slab"/>
                  <a:ea typeface="Roboto Slab"/>
                  <a:cs typeface="Roboto Slab"/>
                  <a:sym typeface="Roboto Slab"/>
                </a:rPr>
                <a:t>specifications</a:t>
              </a:r>
              <a:endParaRPr b="1" sz="1050">
                <a:latin typeface="Roboto Slab"/>
                <a:ea typeface="Roboto Slab"/>
                <a:cs typeface="Roboto Slab"/>
                <a:sym typeface="Roboto Slab"/>
              </a:endParaRPr>
            </a:p>
          </p:txBody>
        </p:sp>
        <p:pic>
          <p:nvPicPr>
            <p:cNvPr id="255" name="Google Shape;255;p38"/>
            <p:cNvPicPr preferRelativeResize="0"/>
            <p:nvPr/>
          </p:nvPicPr>
          <p:blipFill>
            <a:blip r:embed="rId7">
              <a:alphaModFix/>
            </a:blip>
            <a:stretch>
              <a:fillRect/>
            </a:stretch>
          </p:blipFill>
          <p:spPr>
            <a:xfrm>
              <a:off x="3781188" y="1897601"/>
              <a:ext cx="1353024" cy="2068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ctrTitle"/>
          </p:nvPr>
        </p:nvSpPr>
        <p:spPr>
          <a:xfrm>
            <a:off x="302566" y="1322006"/>
            <a:ext cx="3198300" cy="189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800"/>
              <a:t>Members</a:t>
            </a:r>
            <a:endParaRPr sz="3800"/>
          </a:p>
        </p:txBody>
      </p:sp>
      <p:pic>
        <p:nvPicPr>
          <p:cNvPr id="262" name="Google Shape;262;p39"/>
          <p:cNvPicPr preferRelativeResize="0"/>
          <p:nvPr/>
        </p:nvPicPr>
        <p:blipFill>
          <a:blip r:embed="rId3">
            <a:alphaModFix/>
          </a:blip>
          <a:stretch>
            <a:fillRect/>
          </a:stretch>
        </p:blipFill>
        <p:spPr>
          <a:xfrm>
            <a:off x="4000500" y="0"/>
            <a:ext cx="5143501"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Landscape</a:t>
            </a:r>
            <a:endParaRPr/>
          </a:p>
        </p:txBody>
      </p:sp>
      <p:pic>
        <p:nvPicPr>
          <p:cNvPr id="268" name="Google Shape;268;p40"/>
          <p:cNvPicPr preferRelativeResize="0"/>
          <p:nvPr/>
        </p:nvPicPr>
        <p:blipFill>
          <a:blip r:embed="rId3">
            <a:alphaModFix/>
          </a:blip>
          <a:stretch>
            <a:fillRect/>
          </a:stretch>
        </p:blipFill>
        <p:spPr>
          <a:xfrm>
            <a:off x="0" y="1017800"/>
            <a:ext cx="9143998" cy="3817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ctrTitle"/>
          </p:nvPr>
        </p:nvSpPr>
        <p:spPr>
          <a:xfrm>
            <a:off x="598100" y="1226378"/>
            <a:ext cx="55335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Membership</a:t>
            </a:r>
            <a:endParaRPr/>
          </a:p>
        </p:txBody>
      </p:sp>
      <p:sp>
        <p:nvSpPr>
          <p:cNvPr id="274" name="Google Shape;274;p41"/>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nvSpPr>
        <p:spPr>
          <a:xfrm>
            <a:off x="3047988"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“Driven by the needs of the energy transition, our digitalization roadmap is becoming titanic. While traditional software development models are failing to keep pace, being a strategic member of LF Energy has enabled us to pave the way for open source collaborations that meet our challenges.”</a:t>
            </a:r>
            <a:endParaRPr sz="1000">
              <a:solidFill>
                <a:schemeClr val="dk2"/>
              </a:solidFill>
              <a:latin typeface="Roboto Slab Light"/>
              <a:ea typeface="Roboto Slab Light"/>
              <a:cs typeface="Roboto Slab Light"/>
              <a:sym typeface="Roboto Slab Light"/>
            </a:endParaRPr>
          </a:p>
        </p:txBody>
      </p:sp>
      <p:sp>
        <p:nvSpPr>
          <p:cNvPr id="280" name="Google Shape;280;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joined LF Energy…</a:t>
            </a:r>
            <a:endParaRPr/>
          </a:p>
        </p:txBody>
      </p:sp>
      <p:pic>
        <p:nvPicPr>
          <p:cNvPr id="281" name="Google Shape;281;p42"/>
          <p:cNvPicPr preferRelativeResize="0"/>
          <p:nvPr/>
        </p:nvPicPr>
        <p:blipFill>
          <a:blip r:embed="rId3">
            <a:alphaModFix/>
          </a:blip>
          <a:stretch>
            <a:fillRect/>
          </a:stretch>
        </p:blipFill>
        <p:spPr>
          <a:xfrm>
            <a:off x="917600" y="1207650"/>
            <a:ext cx="1212800" cy="401500"/>
          </a:xfrm>
          <a:prstGeom prst="rect">
            <a:avLst/>
          </a:prstGeom>
          <a:noFill/>
          <a:ln>
            <a:noFill/>
          </a:ln>
        </p:spPr>
      </p:pic>
      <p:sp>
        <p:nvSpPr>
          <p:cNvPr id="282" name="Google Shape;282;p42"/>
          <p:cNvSpPr txBox="1"/>
          <p:nvPr/>
        </p:nvSpPr>
        <p:spPr>
          <a:xfrm>
            <a:off x="0"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“Joining the LF Energy ecosystem will help Hydro-Québec in its innovation process to better respond to the energy transition, while sharing its know-how and expertise with the energy market and helping to decarbonize it.”</a:t>
            </a:r>
            <a:endParaRPr sz="1000">
              <a:solidFill>
                <a:schemeClr val="dk2"/>
              </a:solidFill>
              <a:latin typeface="Roboto Slab Light"/>
              <a:ea typeface="Roboto Slab Light"/>
              <a:cs typeface="Roboto Slab Light"/>
              <a:sym typeface="Roboto Slab Light"/>
            </a:endParaRPr>
          </a:p>
        </p:txBody>
      </p:sp>
      <p:pic>
        <p:nvPicPr>
          <p:cNvPr id="283" name="Google Shape;283;p42"/>
          <p:cNvPicPr preferRelativeResize="0"/>
          <p:nvPr/>
        </p:nvPicPr>
        <p:blipFill>
          <a:blip r:embed="rId4">
            <a:alphaModFix/>
          </a:blip>
          <a:stretch>
            <a:fillRect/>
          </a:stretch>
        </p:blipFill>
        <p:spPr>
          <a:xfrm>
            <a:off x="4325462" y="1161862"/>
            <a:ext cx="493074" cy="493074"/>
          </a:xfrm>
          <a:prstGeom prst="rect">
            <a:avLst/>
          </a:prstGeom>
          <a:noFill/>
          <a:ln>
            <a:noFill/>
          </a:ln>
        </p:spPr>
      </p:pic>
      <p:sp>
        <p:nvSpPr>
          <p:cNvPr id="284" name="Google Shape;284;p42"/>
          <p:cNvSpPr txBox="1"/>
          <p:nvPr/>
        </p:nvSpPr>
        <p:spPr>
          <a:xfrm>
            <a:off x="6095975"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“Collaboration and partnerships are central to our digital strategy. As a member of LF Energy, we can expand our open source efforts, leverage the Linux Foundation's expertise in Open Source, and share knowledge and resources across the industry and academia for a greater collective impact.”</a:t>
            </a:r>
            <a:endParaRPr sz="1000">
              <a:solidFill>
                <a:schemeClr val="dk2"/>
              </a:solidFill>
              <a:latin typeface="Roboto Slab Light"/>
              <a:ea typeface="Roboto Slab Light"/>
              <a:cs typeface="Roboto Slab Light"/>
              <a:sym typeface="Roboto Slab Light"/>
            </a:endParaRPr>
          </a:p>
        </p:txBody>
      </p:sp>
      <p:pic>
        <p:nvPicPr>
          <p:cNvPr id="285" name="Google Shape;285;p42"/>
          <p:cNvPicPr preferRelativeResize="0"/>
          <p:nvPr/>
        </p:nvPicPr>
        <p:blipFill rotWithShape="1">
          <a:blip r:embed="rId5">
            <a:alphaModFix/>
          </a:blip>
          <a:srcRect b="30324" l="0" r="0" t="31874"/>
          <a:stretch/>
        </p:blipFill>
        <p:spPr>
          <a:xfrm>
            <a:off x="7088912" y="1207638"/>
            <a:ext cx="1062139" cy="401499"/>
          </a:xfrm>
          <a:prstGeom prst="rect">
            <a:avLst/>
          </a:prstGeom>
          <a:noFill/>
          <a:ln>
            <a:noFill/>
          </a:ln>
        </p:spPr>
      </p:pic>
      <p:pic>
        <p:nvPicPr>
          <p:cNvPr id="286" name="Google Shape;286;p42"/>
          <p:cNvPicPr preferRelativeResize="0"/>
          <p:nvPr/>
        </p:nvPicPr>
        <p:blipFill>
          <a:blip r:embed="rId6">
            <a:alphaModFix/>
          </a:blip>
          <a:stretch>
            <a:fillRect/>
          </a:stretch>
        </p:blipFill>
        <p:spPr>
          <a:xfrm>
            <a:off x="508525" y="2845275"/>
            <a:ext cx="1905635" cy="374775"/>
          </a:xfrm>
          <a:prstGeom prst="rect">
            <a:avLst/>
          </a:prstGeom>
          <a:noFill/>
          <a:ln>
            <a:noFill/>
          </a:ln>
        </p:spPr>
      </p:pic>
      <p:sp>
        <p:nvSpPr>
          <p:cNvPr id="287" name="Google Shape;287;p42"/>
          <p:cNvSpPr txBox="1"/>
          <p:nvPr/>
        </p:nvSpPr>
        <p:spPr>
          <a:xfrm>
            <a:off x="0" y="3276875"/>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“LF Energy has been a huge benefit in supporting the EVerest community with knowledge of open source best practices, legal and marketing support, as well as many exciting networking opportunities in the energy industry.”</a:t>
            </a:r>
            <a:endParaRPr sz="1000">
              <a:solidFill>
                <a:schemeClr val="dk2"/>
              </a:solidFill>
              <a:latin typeface="Roboto Slab Light"/>
              <a:ea typeface="Roboto Slab Light"/>
              <a:cs typeface="Roboto Slab Light"/>
              <a:sym typeface="Roboto Slab Light"/>
            </a:endParaRPr>
          </a:p>
        </p:txBody>
      </p:sp>
      <p:pic>
        <p:nvPicPr>
          <p:cNvPr id="288" name="Google Shape;288;p42"/>
          <p:cNvPicPr preferRelativeResize="0"/>
          <p:nvPr/>
        </p:nvPicPr>
        <p:blipFill>
          <a:blip r:embed="rId7">
            <a:alphaModFix/>
          </a:blip>
          <a:stretch>
            <a:fillRect/>
          </a:stretch>
        </p:blipFill>
        <p:spPr>
          <a:xfrm>
            <a:off x="4133703" y="2786124"/>
            <a:ext cx="876575" cy="493076"/>
          </a:xfrm>
          <a:prstGeom prst="rect">
            <a:avLst/>
          </a:prstGeom>
          <a:noFill/>
          <a:ln>
            <a:noFill/>
          </a:ln>
        </p:spPr>
      </p:pic>
      <p:sp>
        <p:nvSpPr>
          <p:cNvPr id="289" name="Google Shape;289;p42"/>
          <p:cNvSpPr txBox="1"/>
          <p:nvPr/>
        </p:nvSpPr>
        <p:spPr>
          <a:xfrm>
            <a:off x="3047988" y="334970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“We’re seeing not only from inside but also from people wanting to work for Shell that they want to work in an open source way, they want to work with tools like that, be a part of a community like LF Energy.”</a:t>
            </a:r>
            <a:endParaRPr sz="1000">
              <a:solidFill>
                <a:schemeClr val="dk2"/>
              </a:solidFill>
              <a:latin typeface="Roboto Slab Light"/>
              <a:ea typeface="Roboto Slab Light"/>
              <a:cs typeface="Roboto Slab Light"/>
              <a:sym typeface="Roboto Slab Light"/>
            </a:endParaRPr>
          </a:p>
        </p:txBody>
      </p:sp>
      <p:sp>
        <p:nvSpPr>
          <p:cNvPr id="290" name="Google Shape;290;p42"/>
          <p:cNvSpPr txBox="1"/>
          <p:nvPr/>
        </p:nvSpPr>
        <p:spPr>
          <a:xfrm>
            <a:off x="6095963" y="334970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“Simply utilizing open source is not enough. We are committed to actively contributing back, sharing our code with the world, and fostering the growth of the open source landscape. This is why Welotec has joined LF Energy.”</a:t>
            </a:r>
            <a:endParaRPr sz="1000">
              <a:solidFill>
                <a:schemeClr val="dk2"/>
              </a:solidFill>
              <a:latin typeface="Roboto Slab Light"/>
              <a:ea typeface="Roboto Slab Light"/>
              <a:cs typeface="Roboto Slab Light"/>
              <a:sym typeface="Roboto Slab Light"/>
            </a:endParaRPr>
          </a:p>
        </p:txBody>
      </p:sp>
      <p:pic>
        <p:nvPicPr>
          <p:cNvPr id="291" name="Google Shape;291;p42"/>
          <p:cNvPicPr preferRelativeResize="0"/>
          <p:nvPr/>
        </p:nvPicPr>
        <p:blipFill>
          <a:blip r:embed="rId8">
            <a:alphaModFix/>
          </a:blip>
          <a:stretch>
            <a:fillRect/>
          </a:stretch>
        </p:blipFill>
        <p:spPr>
          <a:xfrm>
            <a:off x="6819025" y="2877813"/>
            <a:ext cx="1601896" cy="30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Overview</a:t>
            </a:r>
            <a:endParaRPr/>
          </a:p>
        </p:txBody>
      </p:sp>
      <p:sp>
        <p:nvSpPr>
          <p:cNvPr id="297" name="Google Shape;297;p43"/>
          <p:cNvSpPr txBox="1"/>
          <p:nvPr>
            <p:ph idx="1" type="body"/>
          </p:nvPr>
        </p:nvSpPr>
        <p:spPr>
          <a:xfrm>
            <a:off x="280350" y="12664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Anyone can participate in an LF Energy project, but only members get access to…</a:t>
            </a:r>
            <a:endParaRPr sz="1600"/>
          </a:p>
        </p:txBody>
      </p:sp>
      <p:graphicFrame>
        <p:nvGraphicFramePr>
          <p:cNvPr id="298" name="Google Shape;298;p43"/>
          <p:cNvGraphicFramePr/>
          <p:nvPr/>
        </p:nvGraphicFramePr>
        <p:xfrm>
          <a:off x="0" y="1684325"/>
          <a:ext cx="3000000" cy="3000000"/>
        </p:xfrm>
        <a:graphic>
          <a:graphicData uri="http://schemas.openxmlformats.org/drawingml/2006/table">
            <a:tbl>
              <a:tblPr>
                <a:noFill/>
                <a:tableStyleId>{F126362D-DFA5-4DE9-A93B-187AFD16EC08}</a:tableStyleId>
              </a:tblPr>
              <a:tblGrid>
                <a:gridCol w="1828800"/>
                <a:gridCol w="1828800"/>
                <a:gridCol w="1828800"/>
                <a:gridCol w="1828800"/>
                <a:gridCol w="1828800"/>
              </a:tblGrid>
              <a:tr h="1343150">
                <a:tc>
                  <a:txBody>
                    <a:bodyPr/>
                    <a:lstStyle/>
                    <a:p>
                      <a:pPr indent="0" lvl="0" marL="0" rtl="0" algn="ctr">
                        <a:spcBef>
                          <a:spcPts val="0"/>
                        </a:spcBef>
                        <a:spcAft>
                          <a:spcPts val="0"/>
                        </a:spcAft>
                        <a:buNone/>
                      </a:pPr>
                      <a:r>
                        <a:rPr b="1" lang="en" sz="1000">
                          <a:latin typeface="Roboto"/>
                          <a:ea typeface="Roboto"/>
                          <a:cs typeface="Roboto"/>
                          <a:sym typeface="Roboto"/>
                        </a:rPr>
                        <a:t>Access and Networking</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Access to thought leaders and peers through discounted access and members-only events.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Ecosystem Stability</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Mitigate risk by financially supporting the open source ecosystem that your organization relies upon, ensuring you can rely on it for decades to come.</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Governance &amp; Legal</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Leverage LF Energy governance and legal support to enable highly regulated entities to safely collaborate in the open.</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Marketing</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Leverage our community and platform to amplify your reach, connecting with customers and collaborators.</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Community Growth</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Scale your R&amp;D investments through collaborators and contributors found through the LF Energy community.</a:t>
                      </a:r>
                      <a:endParaRPr sz="1000">
                        <a:latin typeface="Roboto"/>
                        <a:ea typeface="Roboto"/>
                        <a:cs typeface="Roboto"/>
                        <a:sym typeface="Roboto"/>
                      </a:endParaRPr>
                    </a:p>
                  </a:txBody>
                  <a:tcPr marT="91425" marB="91425" marR="91425" marL="91425">
                    <a:solidFill>
                      <a:schemeClr val="lt1"/>
                    </a:solidFill>
                  </a:tcPr>
                </a:tc>
              </a:tr>
              <a:tr h="1343150">
                <a:tc>
                  <a:txBody>
                    <a:bodyPr/>
                    <a:lstStyle/>
                    <a:p>
                      <a:pPr indent="0" lvl="0" marL="0" rtl="0" algn="ctr">
                        <a:spcBef>
                          <a:spcPts val="0"/>
                        </a:spcBef>
                        <a:spcAft>
                          <a:spcPts val="0"/>
                        </a:spcAft>
                        <a:buNone/>
                      </a:pPr>
                      <a:r>
                        <a:rPr b="1" lang="en" sz="1000">
                          <a:latin typeface="Roboto"/>
                          <a:ea typeface="Roboto"/>
                          <a:cs typeface="Roboto"/>
                          <a:sym typeface="Roboto"/>
                        </a:rPr>
                        <a:t>First Mover Advantage</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Stay on the cutting edge of digital edge transition, seeing and shaping where the market is going.</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Leadership</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Demonstrate market leadership, and actively steer the direction of LF Energy through voting seats on the Governing Board, TAC, and other committees.</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Advising</a:t>
                      </a:r>
                      <a:endParaRPr b="1" sz="1000">
                        <a:latin typeface="Roboto"/>
                        <a:ea typeface="Roboto"/>
                        <a:cs typeface="Roboto"/>
                        <a:sym typeface="Roboto"/>
                      </a:endParaRPr>
                    </a:p>
                    <a:p>
                      <a:pPr indent="0" lvl="0" marL="0" rtl="0" algn="ctr">
                        <a:spcBef>
                          <a:spcPts val="0"/>
                        </a:spcBef>
                        <a:spcAft>
                          <a:spcPts val="0"/>
                        </a:spcAft>
                        <a:buNone/>
                      </a:pPr>
                      <a:r>
                        <a:t/>
                      </a:r>
                      <a:endParaRPr b="1"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Receive white glove partnership from LF Energy staff to reach your digital goals through open source.</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Talent</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Improve access to and retention of talent by demonstrating your support of open source.</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b="1" sz="1000">
                        <a:latin typeface="Roboto"/>
                        <a:ea typeface="Roboto"/>
                        <a:cs typeface="Roboto"/>
                        <a:sym typeface="Roboto"/>
                      </a:endParaRPr>
                    </a:p>
                  </a:txBody>
                  <a:tcPr marT="91425" marB="91425" marR="91425" marL="91425">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F Energy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