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8566-F045-8A55-15D74B6C3D57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8566-F045-8A55-15D74B6C3D57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8566-F045-8A55-15D74B6C3D57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8566-F045-8A55-15D74B6C3D57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8566-F045-8A55-15D74B6C3D57}"/>
              </c:ext>
            </c:extLst>
          </c:dPt>
          <c:dPt>
            <c:idx val="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B-8566-F045-8A55-15D74B6C3D57}"/>
              </c:ext>
            </c:extLst>
          </c:dPt>
          <c:dPt>
            <c:idx val="6"/>
            <c:invertIfNegative val="0"/>
            <c:bubble3D val="0"/>
            <c:spPr>
              <a:solidFill>
                <a:srgbClr val="D25F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D-8566-F045-8A55-15D74B6C3D57}"/>
              </c:ext>
            </c:extLst>
          </c:dPt>
          <c:dPt>
            <c:idx val="7"/>
            <c:invertIfNegative val="0"/>
            <c:bubble3D val="0"/>
            <c:spPr>
              <a:solidFill>
                <a:srgbClr val="C7B879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F-8566-F045-8A55-15D74B6C3D57}"/>
              </c:ext>
            </c:extLst>
          </c:dPt>
          <c:dPt>
            <c:idx val="8"/>
            <c:invertIfNegative val="0"/>
            <c:bubble3D val="0"/>
            <c:spPr>
              <a:solidFill>
                <a:srgbClr val="DB4D5C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1-8566-F045-8A55-15D74B6C3D57}"/>
              </c:ext>
            </c:extLst>
          </c:dPt>
          <c:dPt>
            <c:idx val="9"/>
            <c:invertIfNegative val="0"/>
            <c:bubble3D val="0"/>
            <c:spPr>
              <a:solidFill>
                <a:srgbClr val="76808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3-8566-F045-8A55-15D74B6C3D57}"/>
              </c:ext>
            </c:extLst>
          </c:dPt>
          <c:dPt>
            <c:idx val="1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5-8566-F045-8A55-15D74B6C3D57}"/>
              </c:ext>
            </c:extLst>
          </c:dPt>
          <c:dPt>
            <c:idx val="1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7-8566-F045-8A55-15D74B6C3D57}"/>
              </c:ext>
            </c:extLst>
          </c:dPt>
          <c:dPt>
            <c:idx val="1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9-8566-F045-8A55-15D74B6C3D57}"/>
              </c:ext>
            </c:extLst>
          </c:dPt>
          <c:dPt>
            <c:idx val="1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B-8566-F045-8A55-15D74B6C3D57}"/>
              </c:ext>
            </c:extLst>
          </c:dPt>
          <c:dPt>
            <c:idx val="1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D-8566-F045-8A55-15D74B6C3D57}"/>
              </c:ext>
            </c:extLst>
          </c:dPt>
          <c:dPt>
            <c:idx val="15"/>
            <c:invertIfNegative val="0"/>
            <c:bubble3D val="0"/>
            <c:spPr>
              <a:solidFill>
                <a:srgbClr val="7D5E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1F-8566-F045-8A55-15D74B6C3D57}"/>
              </c:ext>
            </c:extLst>
          </c:dPt>
          <c:dPt>
            <c:idx val="16"/>
            <c:invertIfNegative val="0"/>
            <c:bubble3D val="0"/>
            <c:spPr>
              <a:solidFill>
                <a:srgbClr val="D25F9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21-8566-F045-8A55-15D74B6C3D57}"/>
              </c:ext>
            </c:extLst>
          </c:dPt>
          <c:cat>
            <c:strRef>
              <c:f>Sheet1!$A$2:$A$18</c:f>
              <c:strCache>
                <c:ptCount val="17"/>
                <c:pt idx="0">
                  <c:v>Carbon Data Specification (CDS)</c:v>
                </c:pt>
                <c:pt idx="1">
                  <c:v>EVerest</c:v>
                </c:pt>
                <c:pt idx="2">
                  <c:v>FledgePOWER</c:v>
                </c:pt>
                <c:pt idx="3">
                  <c:v>FlexMeasures</c:v>
                </c:pt>
                <c:pt idx="4">
                  <c:v>GXF</c:v>
                </c:pt>
                <c:pt idx="5">
                  <c:v>Grid Capacity Map</c:v>
                </c:pt>
                <c:pt idx="6">
                  <c:v>Hyphae</c:v>
                </c:pt>
                <c:pt idx="7">
                  <c:v>LF Energy Functional Architecture</c:v>
                </c:pt>
                <c:pt idx="8">
                  <c:v>OpenEEmeter</c:v>
                </c:pt>
                <c:pt idx="9">
                  <c:v>openLEADR</c:v>
                </c:pt>
                <c:pt idx="10">
                  <c:v>OpenSTEF</c:v>
                </c:pt>
                <c:pt idx="11">
                  <c:v>OperatorFabric</c:v>
                </c:pt>
                <c:pt idx="12">
                  <c:v>PowSyBl</c:v>
                </c:pt>
                <c:pt idx="13">
                  <c:v>SEAPATH</c:v>
                </c:pt>
                <c:pt idx="14">
                  <c:v>Shapeshifter</c:v>
                </c:pt>
                <c:pt idx="15">
                  <c:v>SOGNO</c:v>
                </c:pt>
                <c:pt idx="16">
                  <c:v>Other (please specify)</c:v>
                </c:pt>
              </c:strCache>
            </c:strRef>
          </c:cat>
          <c:val>
            <c:numRef>
              <c:f>Sheet1!$B$2:$B$18</c:f>
              <c:numCache>
                <c:formatCode>0.00%</c:formatCode>
                <c:ptCount val="17"/>
                <c:pt idx="0">
                  <c:v>0</c:v>
                </c:pt>
                <c:pt idx="1">
                  <c:v>0.1111</c:v>
                </c:pt>
                <c:pt idx="2">
                  <c:v>0.1111</c:v>
                </c:pt>
                <c:pt idx="3">
                  <c:v>0.1111</c:v>
                </c:pt>
                <c:pt idx="4">
                  <c:v>0.1111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0.1111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0.1111</c:v>
                </c:pt>
                <c:pt idx="16">
                  <c:v>0.33329999999999999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8566-F045-8A55-15D74B6C3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57DD-E742-ADD9-B1AAAA55E821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57DD-E742-ADD9-B1AAAA55E821}"/>
              </c:ext>
            </c:extLst>
          </c:dPt>
          <c:cat>
            <c:strRef>
              <c:f>Sheet1!$A$2:$A$3</c:f>
              <c:strCache>
                <c:ptCount val="2"/>
                <c:pt idx="0">
                  <c:v>True</c:v>
                </c:pt>
                <c:pt idx="1">
                  <c:v>False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0.88890000000000002</c:v>
                </c:pt>
                <c:pt idx="1">
                  <c:v>0.1111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D-E742-ADD9-B1AAAA55E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1EA0-FC45-97EF-E26E2779D70D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1EA0-FC45-97EF-E26E2779D70D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1EA0-FC45-97EF-E26E2779D70D}"/>
              </c:ext>
            </c:extLst>
          </c:dPt>
          <c:cat>
            <c:strRef>
              <c:f>Sheet1!$A$2:$A$4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I would like more information.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0.55559999999999998</c:v>
                </c:pt>
                <c:pt idx="1">
                  <c:v>0</c:v>
                </c:pt>
                <c:pt idx="2">
                  <c:v>0.44440000000000002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A0-FC45-97EF-E26E2779D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FE15-FD46-A561-D11FBFFDF966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FE15-FD46-A561-D11FBFFDF966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FE15-FD46-A561-D11FBFFDF966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FE15-FD46-A561-D11FBFFDF966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FE15-FD46-A561-D11FBFFDF966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0.44440000000000002</c:v>
                </c:pt>
                <c:pt idx="1">
                  <c:v>0.44440000000000002</c:v>
                </c:pt>
                <c:pt idx="2">
                  <c:v>0</c:v>
                </c:pt>
                <c:pt idx="3">
                  <c:v>0.1111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E15-FD46-A561-D11FBFFDF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580-2540-93E3-25BE56A28B08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580-2540-93E3-25BE56A28B08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580-2540-93E3-25BE56A28B08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A580-2540-93E3-25BE56A28B08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A580-2540-93E3-25BE56A28B08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0.33329999999999999</c:v>
                </c:pt>
                <c:pt idx="1">
                  <c:v>0.66669999999999996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80-2540-93E3-25BE56A28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4114-DA40-A0B9-A9F26CDC1BE1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4114-DA40-A0B9-A9F26CDC1BE1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4114-DA40-A0B9-A9F26CDC1BE1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4114-DA40-A0B9-A9F26CDC1BE1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4114-DA40-A0B9-A9F26CDC1BE1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0.44440000000000002</c:v>
                </c:pt>
                <c:pt idx="1">
                  <c:v>0.33329999999999999</c:v>
                </c:pt>
                <c:pt idx="2">
                  <c:v>0.22220000000000001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14-DA40-A0B9-A9F26CDC1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3EDB-5A40-B680-86D663934C86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3EDB-5A40-B680-86D663934C86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3EDB-5A40-B680-86D663934C86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3EDB-5A40-B680-86D663934C86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3EDB-5A40-B680-86D663934C86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0.33329999999999999</c:v>
                </c:pt>
                <c:pt idx="1">
                  <c:v>0.55559999999999998</c:v>
                </c:pt>
                <c:pt idx="2">
                  <c:v>0.1111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EDB-5A40-B680-86D663934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4349-A949-890F-C29C95F1009C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4349-A949-890F-C29C95F1009C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4349-A949-890F-C29C95F1009C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4349-A949-890F-C29C95F1009C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4349-A949-890F-C29C95F1009C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0.1111</c:v>
                </c:pt>
                <c:pt idx="1">
                  <c:v>0.77780000000000005</c:v>
                </c:pt>
                <c:pt idx="2">
                  <c:v>0</c:v>
                </c:pt>
                <c:pt idx="3">
                  <c:v>0.1111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349-A949-890F-C29C95F100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rgbClr val="00BF6F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F6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A674-7E48-A178-C70DEBB4C00B}"/>
              </c:ext>
            </c:extLst>
          </c:dPt>
          <c:dPt>
            <c:idx val="1"/>
            <c:invertIfNegative val="0"/>
            <c:bubble3D val="0"/>
            <c:spPr>
              <a:solidFill>
                <a:srgbClr val="507CB6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A674-7E48-A178-C70DEBB4C00B}"/>
              </c:ext>
            </c:extLst>
          </c:dPt>
          <c:dPt>
            <c:idx val="2"/>
            <c:invertIfNegative val="0"/>
            <c:bubble3D val="0"/>
            <c:spPr>
              <a:solidFill>
                <a:srgbClr val="F9BE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A674-7E48-A178-C70DEBB4C00B}"/>
              </c:ext>
            </c:extLst>
          </c:dPt>
          <c:dPt>
            <c:idx val="3"/>
            <c:invertIfNegative val="0"/>
            <c:bubble3D val="0"/>
            <c:spPr>
              <a:solidFill>
                <a:srgbClr val="6BC8CD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7-A674-7E48-A178-C70DEBB4C00B}"/>
              </c:ext>
            </c:extLst>
          </c:dPt>
          <c:dPt>
            <c:idx val="4"/>
            <c:invertIfNegative val="0"/>
            <c:bubble3D val="0"/>
            <c:spPr>
              <a:solidFill>
                <a:srgbClr val="FF8B4F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9-A674-7E48-A178-C70DEBB4C00B}"/>
              </c:ext>
            </c:extLst>
          </c:dPt>
          <c:cat>
            <c:strRef>
              <c:f>Sheet1!$A$2:$A$6</c:f>
              <c:strCache>
                <c:ptCount val="5"/>
                <c:pt idx="0">
                  <c:v>Always</c:v>
                </c:pt>
                <c:pt idx="1">
                  <c:v>Usually</c:v>
                </c:pt>
                <c:pt idx="2">
                  <c:v>Sometimes</c:v>
                </c:pt>
                <c:pt idx="3">
                  <c:v>Rarely</c:v>
                </c:pt>
                <c:pt idx="4">
                  <c:v>Never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0.33329999999999999</c:v>
                </c:pt>
                <c:pt idx="1">
                  <c:v>0.55559999999999998</c:v>
                </c:pt>
                <c:pt idx="2">
                  <c:v>0</c:v>
                </c:pt>
                <c:pt idx="3">
                  <c:v>0.1111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674-7E48-A178-C70DEBB4C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68027336"/>
        <c:axId val="2113994440"/>
      </c:barChart>
      <c:catAx>
        <c:axId val="2068027336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113994440"/>
        <c:crosses val="autoZero"/>
        <c:auto val="1"/>
        <c:lblAlgn val="ctr"/>
        <c:lblOffset val="100"/>
        <c:noMultiLvlLbl val="0"/>
      </c:catAx>
      <c:valAx>
        <c:axId val="2113994440"/>
        <c:scaling>
          <c:orientation val="minMax"/>
          <c:max val="1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spPr>
          <a:ln>
            <a:solidFill>
              <a:srgbClr val="7F7F7F"/>
            </a:solidFill>
          </a:ln>
        </c:spPr>
        <c:txPr>
          <a:bodyPr/>
          <a:lstStyle/>
          <a:p>
            <a:pPr>
              <a:defRPr sz="1000" b="0">
                <a:solidFill>
                  <a:srgbClr val="7F7F7F"/>
                </a:solidFill>
              </a:defRPr>
            </a:pPr>
            <a:endParaRPr lang="en-US"/>
          </a:p>
        </c:txPr>
        <c:crossAx val="2068027336"/>
        <c:crosses val="max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487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52A03B-2D42-4DAE-8460-CF96145A8D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5136" y="1005080"/>
            <a:ext cx="8229600" cy="3569013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Master text style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14CF1-AB9B-4870-9E5C-AD8F31C7FF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322" y="627419"/>
            <a:ext cx="8229600" cy="2397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Master text style</a:t>
            </a:r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39551A5-770E-3978-ED85-9963EA081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4" y="4811867"/>
            <a:ext cx="8229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7787252" cy="1234730"/>
          </a:xfrm>
        </p:spPr>
        <p:txBody>
          <a:bodyPr anchor="b">
            <a:normAutofit/>
          </a:bodyPr>
          <a:lstStyle>
            <a:lvl1pPr marL="0" indent="0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style (only changes made to the parent slide will be reflected in the app)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66162" y="3729038"/>
            <a:ext cx="2938463" cy="385762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slide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984EA-3574-957B-CBB9-81D1F0C18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493" y="4811867"/>
            <a:ext cx="7839291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158633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/>
              <a:t>Total Responses style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Master text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DF05C82-1244-9CA3-984A-2EEF32F79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6826" y="4811867"/>
            <a:ext cx="810658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136" y="80645"/>
            <a:ext cx="8229600" cy="581143"/>
          </a:xfrm>
        </p:spPr>
        <p:txBody>
          <a:bodyPr/>
          <a:lstStyle/>
          <a:p>
            <a:r>
              <a:rPr lang="en-US" dirty="0"/>
              <a:t>Master title style (only changes made to the parent slide will be reflected in the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2570" y="666350"/>
            <a:ext cx="5332506" cy="249144"/>
          </a:xfrm>
        </p:spPr>
        <p:txBody>
          <a:bodyPr/>
          <a:lstStyle/>
          <a:p>
            <a:pPr lvl="0"/>
            <a:r>
              <a:rPr lang="en-US" dirty="0"/>
              <a:t>Master text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FE2B938-E785-E802-7A9A-5AD4FEF6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2927" y="4811867"/>
            <a:ext cx="819384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4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270516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70" y="666350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FE218-D8C1-4598-C115-912209DA1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7173" y="4811866"/>
            <a:ext cx="82295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1" r:id="rId3"/>
    <p:sldLayoutId id="2147483675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LF Energy Maintainer Survey Summer 2022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Monday, July 11,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Did you feel that the LFE staff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44.44%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44.44%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Did you feel that the LFE TAC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Q5: Did you feel that the LFE TAC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66.67%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Are your CI needs being met (e.g., Travis CI, Circle CI, GitHub Actions etc)?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Q6: Are your CI needs being met (e.g., Travis CI, Circle CI, GitHub Actions etc)?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44.44%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22.22%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Are your security needs being met (e.g., security audits)?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Q7: Are your security needs being met (e.g., security audits)?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55.56%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Are your marketing needs being met (e.g., events)?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Q8: Are your marketing needs being met (e.g., events)?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77.78%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Are you satisfied with the overall support your project receives from LFE (e.g., marketing, budget, scholarships, events, etc)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Date Created: Thursday, May 26, 2022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</a:t>
            </a:r>
            <a:endParaRPr dirty="0"/>
          </a:p>
        </p:txBody>
      </p:sp>
      <p:sp>
        <p:nvSpPr>
          <p:cNvPr id="4" name="Text Placa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Total Responses</a:t>
            </a:r>
            <a:endParaRPr dirty="0"/>
          </a:p>
        </p:txBody>
      </p:sp>
      <p:sp>
        <p:nvSpPr>
          <p:cNvPr id="5" name="Text Placa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Complete Responses: 9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Q9: Are you satisfied with the overall support your project receives from LFE (e.g., marketing, budget, scholarships, events, etc)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Always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Usually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55.56%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Sometimes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Rarely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Never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Which LF Energy (LFE) project(s) are you maintaining?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Q1: Which LF Energy (LFE) project(s) are you maintaining?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Carbon Data Specification (CDS)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EVerest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FledgePOWER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FlexMeasures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GXF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Grid Capacity Map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Hyphae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LF Energy Functional Architecture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OpenEEmeter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openLEADR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OpenSTEF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OperatorFabric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PowSyBl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SEAPATH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Shapeshifter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SOGNO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Other (please specify)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33.33%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Do you feel that LFE reached out to collaborate and gather info about your project needs?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Q2: Do you feel that LFE reached out to collaborate and gather info about your project needs?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True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88.89%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False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11.11%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Do you have a good understanding of the resources and programs available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Q3: Do you have a good understanding of the resources and programs available to you?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Table Placeholder"/>
          <p:cNvGraphicFramePr>
            <a:graphicFrameLocks/>
          </p:cNvGraphicFramePr>
          <p:nvPr/>
        </p:nvGraphicFramePr>
        <p:xfrm>
          <a:off x="961534" y="1390848"/>
          <a:ext cx="7220932" cy="2804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ANSWER CHOICES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RESPONSES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55.56%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0" cmpd="sng"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98"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 would like more information.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44.44%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82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lnL w="0" cmpd="sng">
                      <a:noFill/>
                    </a:lnL>
                    <a:lnR w="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mpd="sng">
                      <a:noFill/>
                      <a:prstDash val="solid"/>
                    </a:lnTlToBr>
                    <a:lnBlToTr w="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Q4: Did you feel that the LFE staff responded quickly to your requests?</a:t>
            </a:r>
            <a:endParaRPr dirty="0"/>
          </a:p>
        </p:txBody>
      </p:sp>
      <p:sp>
        <p:nvSpPr>
          <p:cNvPr id="3" name="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Answered: 9   Skipped: 0</a:t>
            </a:r>
            <a:endParaRPr dirty="0"/>
          </a:p>
        </p:txBody>
      </p:sp>
      <p:graphicFrame>
        <p:nvGraphicFramePr>
          <p:cNvPr id="4" name="Chart Placeholder"/>
          <p:cNvGraphicFramePr>
            <a:graphicFrameLocks noGrp="1"/>
          </p:cNvGraphicFramePr>
          <p:nvPr/>
        </p:nvGraphicFramePr>
        <p:xfrm>
          <a:off x="1097280" y="1049658"/>
          <a:ext cx="6998677" cy="3569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slides">
  <a:themeElements>
    <a:clrScheme name="Custom 93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00BF6F"/>
      </a:accent1>
      <a:accent2>
        <a:srgbClr val="507CB6"/>
      </a:accent2>
      <a:accent3>
        <a:srgbClr val="F9BE00"/>
      </a:accent3>
      <a:accent4>
        <a:srgbClr val="6BC8CD"/>
      </a:accent4>
      <a:accent5>
        <a:srgbClr val="EA854B"/>
      </a:accent5>
      <a:accent6>
        <a:srgbClr val="7D5E8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Macintosh PowerPoint</Application>
  <PresentationFormat>On-screen Show (16:9)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Data slides</vt:lpstr>
      <vt:lpstr>PowerPoint Presentation</vt:lpstr>
      <vt:lpstr>9</vt:lpstr>
      <vt:lpstr>Q1: Which LF Energy (LFE) project(s) are you maintaining?</vt:lpstr>
      <vt:lpstr>Q1: Which LF Energy (LFE) project(s) are you maintaining?</vt:lpstr>
      <vt:lpstr>Q2: Do you feel that LFE reached out to collaborate and gather info about your project needs?</vt:lpstr>
      <vt:lpstr>Q2: Do you feel that LFE reached out to collaborate and gather info about your project needs?</vt:lpstr>
      <vt:lpstr>Q3: Do you have a good understanding of the resources and programs available to you?</vt:lpstr>
      <vt:lpstr>Q3: Do you have a good understanding of the resources and programs available to you?</vt:lpstr>
      <vt:lpstr>Q4: Did you feel that the LFE staff responded quickly to your requests?</vt:lpstr>
      <vt:lpstr>Q4: Did you feel that the LFE staff responded quickly to your requests?</vt:lpstr>
      <vt:lpstr>Q5: Did you feel that the LFE TAC responded quickly to your requests?</vt:lpstr>
      <vt:lpstr>Q5: Did you feel that the LFE TAC responded quickly to your requests?</vt:lpstr>
      <vt:lpstr>Q6: Are your CI needs being met (e.g., Travis CI, Circle CI, GitHub Actions etc)?</vt:lpstr>
      <vt:lpstr>Q6: Are your CI needs being met (e.g., Travis CI, Circle CI, GitHub Actions etc)?</vt:lpstr>
      <vt:lpstr>Q7: Are your security needs being met (e.g., security audits)?</vt:lpstr>
      <vt:lpstr>Q7: Are your security needs being met (e.g., security audits)?</vt:lpstr>
      <vt:lpstr>Q8: Are your marketing needs being met (e.g., events)?</vt:lpstr>
      <vt:lpstr>Q8: Are your marketing needs being met (e.g., events)?</vt:lpstr>
      <vt:lpstr>Q9: Are you satisfied with the overall support your project receives from LFE (e.g., marketing, budget, scholarships, events, etc)</vt:lpstr>
      <vt:lpstr>Q9: Are you satisfied with the overall support your project receives from LFE (e.g., marketing, budget, scholarships, events, etc)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Yarille Kilborn</cp:lastModifiedBy>
  <cp:revision>1</cp:revision>
  <dcterms:modified xsi:type="dcterms:W3CDTF">2022-07-11T15:29:26Z</dcterms:modified>
</cp:coreProperties>
</file>