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38" d="100"/>
          <a:sy n="13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DD1C-1D44-A01B-4A5CB777B9FC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DD1C-1D44-A01B-4A5CB777B9FC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DD1C-1D44-A01B-4A5CB777B9FC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DD1C-1D44-A01B-4A5CB777B9FC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DD1C-1D44-A01B-4A5CB777B9FC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DD1C-1D44-A01B-4A5CB777B9FC}"/>
              </c:ext>
            </c:extLst>
          </c:dPt>
          <c:cat>
            <c:strRef>
              <c:f>Sheet1!$A$2:$A$7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Australia</c:v>
                </c:pt>
                <c:pt idx="3">
                  <c:v>North America</c:v>
                </c:pt>
                <c:pt idx="4">
                  <c:v>South America</c:v>
                </c:pt>
                <c:pt idx="5">
                  <c:v>Europe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8.3299999999999999E-2</c:v>
                </c:pt>
                <c:pt idx="3">
                  <c:v>8.3299999999999999E-2</c:v>
                </c:pt>
                <c:pt idx="4">
                  <c:v>0</c:v>
                </c:pt>
                <c:pt idx="5">
                  <c:v>0.83330000000000004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1C-1D44-A01B-4A5CB777B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2DFE-9B41-863A-2DC82984C6B2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2DFE-9B41-863A-2DC82984C6B2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2DFE-9B41-863A-2DC82984C6B2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2DFE-9B41-863A-2DC82984C6B2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2DFE-9B41-863A-2DC82984C6B2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2DFE-9B41-863A-2DC82984C6B2}"/>
              </c:ext>
            </c:extLst>
          </c:dPt>
          <c:dPt>
            <c:idx val="6"/>
            <c:invertIfNegative val="0"/>
            <c:bubble3D val="0"/>
            <c:spPr>
              <a:solidFill>
                <a:srgbClr val="D25F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D-2DFE-9B41-863A-2DC82984C6B2}"/>
              </c:ext>
            </c:extLst>
          </c:dPt>
          <c:cat>
            <c:strRef>
              <c:f>Sheet1!$A$2:$A$8</c:f>
              <c:strCache>
                <c:ptCount val="7"/>
                <c:pt idx="0">
                  <c:v>Sharing and learning from other companies in the space</c:v>
                </c:pt>
                <c:pt idx="1">
                  <c:v>Access to community to hire talent</c:v>
                </c:pt>
                <c:pt idx="2">
                  <c:v>Demonstrating thought leadership</c:v>
                </c:pt>
                <c:pt idx="3">
                  <c:v>Increased brand awareness</c:v>
                </c:pt>
                <c:pt idx="4">
                  <c:v>Helping raise awareness of LFE projects to reach critical mass</c:v>
                </c:pt>
                <c:pt idx="5">
                  <c:v>Access to LFE staff to talk about new technologies, market trends, projects</c:v>
                </c:pt>
                <c:pt idx="6">
                  <c:v>Other (please specify)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0.41670000000000001</c:v>
                </c:pt>
                <c:pt idx="1">
                  <c:v>0</c:v>
                </c:pt>
                <c:pt idx="2">
                  <c:v>0.16669999999999999</c:v>
                </c:pt>
                <c:pt idx="3">
                  <c:v>8.3299999999999999E-2</c:v>
                </c:pt>
                <c:pt idx="4">
                  <c:v>0.16669999999999999</c:v>
                </c:pt>
                <c:pt idx="5">
                  <c:v>8.3299999999999999E-2</c:v>
                </c:pt>
                <c:pt idx="6">
                  <c:v>8.3299999999999999E-2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DFE-9B41-863A-2DC82984C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3E20-0143-BB7B-8F0662B89A8B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3E20-0143-BB7B-8F0662B89A8B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3E20-0143-BB7B-8F0662B89A8B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3E20-0143-BB7B-8F0662B89A8B}"/>
              </c:ext>
            </c:extLst>
          </c:dPt>
          <c:cat>
            <c:strRef>
              <c:f>Sheet1!$A$2:$A$5</c:f>
              <c:strCache>
                <c:ptCount val="4"/>
                <c:pt idx="0">
                  <c:v>Knowledge sharing</c:v>
                </c:pt>
                <c:pt idx="1">
                  <c:v>Collaboration on Free and Open Source (FOSS) projects</c:v>
                </c:pt>
                <c:pt idx="2">
                  <c:v>Tips/tricks on specific LFE projects</c:v>
                </c:pt>
                <c:pt idx="3">
                  <c:v>Other (please specify)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0.66669999999999996</c:v>
                </c:pt>
                <c:pt idx="1">
                  <c:v>0.83330000000000004</c:v>
                </c:pt>
                <c:pt idx="2">
                  <c:v>0.25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20-0143-BB7B-8F0662B89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D4F0-AC48-9CA7-1D7BA60BEFBA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D4F0-AC48-9CA7-1D7BA60BEFBA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0.83330000000000004</c:v>
                </c:pt>
                <c:pt idx="1">
                  <c:v>0.16669999999999999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F0-AC48-9CA7-1D7BA60BE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B0B3-8547-84F2-5EAD05F2792C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B0B3-8547-84F2-5EAD05F2792C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B0B3-8547-84F2-5EAD05F2792C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B0B3-8547-84F2-5EAD05F2792C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B0B3-8547-84F2-5EAD05F2792C}"/>
              </c:ext>
            </c:extLst>
          </c:dPt>
          <c:cat>
            <c:strRef>
              <c:f>Sheet1!$A$2:$A$6</c:f>
              <c:strCache>
                <c:ptCount val="5"/>
                <c:pt idx="0">
                  <c:v>Company support for time spent on open source projects</c:v>
                </c:pt>
                <c:pt idx="1">
                  <c:v>Tools ( GitHub, Slack, Google Docs, etc )</c:v>
                </c:pt>
                <c:pt idx="2">
                  <c:v>Bad experiences with individuals</c:v>
                </c:pt>
                <c:pt idx="3">
                  <c:v>Not sure where to start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0.5</c:v>
                </c:pt>
                <c:pt idx="1">
                  <c:v>0</c:v>
                </c:pt>
                <c:pt idx="2">
                  <c:v>0</c:v>
                </c:pt>
                <c:pt idx="3">
                  <c:v>0.25</c:v>
                </c:pt>
                <c:pt idx="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0B3-8547-84F2-5EAD05F27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50D5-0945-9E39-BF2B22B3BC7A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50D5-0945-9E39-BF2B22B3BC7A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0.75</c:v>
                </c:pt>
                <c:pt idx="1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D5-0945-9E39-BF2B22B3B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8D99-1F40-8339-1F6F80013D43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8D99-1F40-8339-1F6F80013D43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0.91669999999999996</c:v>
                </c:pt>
                <c:pt idx="1">
                  <c:v>8.3299999999999999E-2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99-1F40-8339-1F6F80013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D0A9-6743-B4E4-DCF4254CF3A6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D0A9-6743-B4E4-DCF4254CF3A6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D0A9-6743-B4E4-DCF4254CF3A6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D0A9-6743-B4E4-DCF4254CF3A6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D0A9-6743-B4E4-DCF4254CF3A6}"/>
              </c:ext>
            </c:extLst>
          </c:dPt>
          <c:cat>
            <c:strRef>
              <c:f>Sheet1!$A$2:$A$6</c:f>
              <c:strCache>
                <c:ptCount val="5"/>
                <c:pt idx="0">
                  <c:v>Very positive</c:v>
                </c:pt>
                <c:pt idx="1">
                  <c:v>Positive</c:v>
                </c:pt>
                <c:pt idx="2">
                  <c:v>Neutral</c:v>
                </c:pt>
                <c:pt idx="3">
                  <c:v>Negative</c:v>
                </c:pt>
                <c:pt idx="4">
                  <c:v>Very negative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</c:v>
                </c:pt>
                <c:pt idx="1">
                  <c:v>0.83330000000000004</c:v>
                </c:pt>
                <c:pt idx="2">
                  <c:v>0.16669999999999999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0A9-6743-B4E4-DCF4254CF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4F67-1645-9916-8134658EF3E7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4F67-1645-9916-8134658EF3E7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0.58330000000000004</c:v>
                </c:pt>
                <c:pt idx="1">
                  <c:v>0.41670000000000001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67-1645-9916-8134658EF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7135-794C-B66F-F9CF8856EE02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7135-794C-B66F-F9CF8856EE02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7135-794C-B66F-F9CF8856EE02}"/>
              </c:ext>
            </c:extLst>
          </c:dPt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Not sure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0.83330000000000004</c:v>
                </c:pt>
                <c:pt idx="1">
                  <c:v>8.3299999999999999E-2</c:v>
                </c:pt>
                <c:pt idx="2">
                  <c:v>8.3299999999999999E-2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35-794C-B66F-F9CF8856E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8B26-D14C-9CCD-BF872D7D5B65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8B26-D14C-9CCD-BF872D7D5B65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8B26-D14C-9CCD-BF872D7D5B65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8B26-D14C-9CCD-BF872D7D5B65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8B26-D14C-9CCD-BF872D7D5B65}"/>
              </c:ext>
            </c:extLst>
          </c:dPt>
          <c:cat>
            <c:strRef>
              <c:f>Sheet1!$A$2:$A$6</c:f>
              <c:strCache>
                <c:ptCount val="5"/>
                <c:pt idx="0">
                  <c:v>Extremely clearly</c:v>
                </c:pt>
                <c:pt idx="1">
                  <c:v>Very clearly</c:v>
                </c:pt>
                <c:pt idx="2">
                  <c:v>Somewhat clearly</c:v>
                </c:pt>
                <c:pt idx="3">
                  <c:v>Not so clearly</c:v>
                </c:pt>
                <c:pt idx="4">
                  <c:v>Not at all clearly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8.3299999999999999E-2</c:v>
                </c:pt>
                <c:pt idx="1">
                  <c:v>0.58330000000000004</c:v>
                </c:pt>
                <c:pt idx="2">
                  <c:v>0.16669999999999999</c:v>
                </c:pt>
                <c:pt idx="3">
                  <c:v>0.16669999999999999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26-D14C-9CCD-BF872D7D5B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EFCF-914D-93A1-E8C0B7B2F2D8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EFCF-914D-93A1-E8C0B7B2F2D8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EFCF-914D-93A1-E8C0B7B2F2D8}"/>
              </c:ext>
            </c:extLst>
          </c:dPt>
          <c:cat>
            <c:strRef>
              <c:f>Sheet1!$A$2:$A$4</c:f>
              <c:strCache>
                <c:ptCount val="3"/>
                <c:pt idx="0">
                  <c:v>Less than 1 year</c:v>
                </c:pt>
                <c:pt idx="1">
                  <c:v>1-2 Years</c:v>
                </c:pt>
                <c:pt idx="2">
                  <c:v>More than 2 years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0.16669999999999999</c:v>
                </c:pt>
                <c:pt idx="1">
                  <c:v>0.25</c:v>
                </c:pt>
                <c:pt idx="2">
                  <c:v>0.58330000000000004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CF-914D-93A1-E8C0B7B2F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B6EB-A549-9305-50368C5B6C5C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B6EB-A549-9305-50368C5B6C5C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B6EB-A549-9305-50368C5B6C5C}"/>
              </c:ext>
            </c:extLst>
          </c:dPt>
          <c:cat>
            <c:strRef>
              <c:f>Sheet1!$A$2:$A$4</c:f>
              <c:strCache>
                <c:ptCount val="3"/>
                <c:pt idx="0">
                  <c:v>Exceeded expectations</c:v>
                </c:pt>
                <c:pt idx="1">
                  <c:v>Met expectations</c:v>
                </c:pt>
                <c:pt idx="2">
                  <c:v>Below expectations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0.16669999999999999</c:v>
                </c:pt>
                <c:pt idx="1">
                  <c:v>0.75</c:v>
                </c:pt>
                <c:pt idx="2">
                  <c:v>8.3299999999999999E-2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EB-A549-9305-50368C5B6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C0D-E647-957D-398D7210B830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C0D-E647-957D-398D7210B830}"/>
              </c:ext>
            </c:extLst>
          </c:dPt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0.91669999999999996</c:v>
                </c:pt>
                <c:pt idx="1">
                  <c:v>8.3299999999999999E-2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0D-E647-957D-398D7210B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B7AB-1145-9207-58B08A1355AB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B7AB-1145-9207-58B08A1355AB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B7AB-1145-9207-58B08A1355AB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B7AB-1145-9207-58B08A1355AB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B7AB-1145-9207-58B08A1355AB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B7AB-1145-9207-58B08A1355AB}"/>
              </c:ext>
            </c:extLst>
          </c:dPt>
          <c:cat>
            <c:strRef>
              <c:f>Sheet1!$A$2:$A$7</c:f>
              <c:strCache>
                <c:ptCount val="6"/>
                <c:pt idx="0">
                  <c:v>1-49</c:v>
                </c:pt>
                <c:pt idx="1">
                  <c:v>50-499</c:v>
                </c:pt>
                <c:pt idx="2">
                  <c:v>500-999</c:v>
                </c:pt>
                <c:pt idx="3">
                  <c:v>1000-2999</c:v>
                </c:pt>
                <c:pt idx="4">
                  <c:v>3000-4999</c:v>
                </c:pt>
                <c:pt idx="5">
                  <c:v>5000+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0.25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7AB-1145-9207-58B08A135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E5E-1948-885B-52DB75AD7A73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E5E-1948-885B-52DB75AD7A73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E5E-1948-885B-52DB75AD7A73}"/>
              </c:ext>
            </c:extLst>
          </c:dPt>
          <c:cat>
            <c:strRef>
              <c:f>Sheet1!$A$2:$A$4</c:f>
              <c:strCache>
                <c:ptCount val="3"/>
                <c:pt idx="0">
                  <c:v>Strategic</c:v>
                </c:pt>
                <c:pt idx="1">
                  <c:v>General</c:v>
                </c:pt>
                <c:pt idx="2">
                  <c:v>Associate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</c:v>
                </c:pt>
                <c:pt idx="1">
                  <c:v>0.41670000000000001</c:v>
                </c:pt>
                <c:pt idx="2">
                  <c:v>8.3299999999999999E-2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5E-1948-885B-52DB75AD7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9A89-784D-B8CF-604951C800F5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9A89-784D-B8CF-604951C800F5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9A89-784D-B8CF-604951C800F5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9A89-784D-B8CF-604951C800F5}"/>
              </c:ext>
            </c:extLst>
          </c:dPt>
          <c:cat>
            <c:strRef>
              <c:f>Sheet1!$A$2:$A$5</c:f>
              <c:strCache>
                <c:ptCount val="4"/>
                <c:pt idx="0">
                  <c:v>LFE Blog contributor</c:v>
                </c:pt>
                <c:pt idx="1">
                  <c:v>Reposting/retweets</c:v>
                </c:pt>
                <c:pt idx="2">
                  <c:v>None</c:v>
                </c:pt>
                <c:pt idx="3">
                  <c:v>Other (please specify)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8.3299999999999999E-2</c:v>
                </c:pt>
                <c:pt idx="1">
                  <c:v>0.58330000000000004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89-784D-B8CF-604951C80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B9F4-6C48-8B8E-9941DE9BA691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B9F4-6C48-8B8E-9941DE9BA691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B9F4-6C48-8B8E-9941DE9BA691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B9F4-6C48-8B8E-9941DE9BA691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B9F4-6C48-8B8E-9941DE9BA691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B9F4-6C48-8B8E-9941DE9BA691}"/>
              </c:ext>
            </c:extLst>
          </c:dPt>
          <c:cat>
            <c:strRef>
              <c:f>Sheet1!$A$2:$A$7</c:f>
              <c:strCache>
                <c:ptCount val="6"/>
                <c:pt idx="0">
                  <c:v>Brand amplification/growth</c:v>
                </c:pt>
                <c:pt idx="1">
                  <c:v>Recruitment opportunities</c:v>
                </c:pt>
                <c:pt idx="2">
                  <c:v>Increasing sales</c:v>
                </c:pt>
                <c:pt idx="3">
                  <c:v>Thought leadership/establishing your voice in the open source community.</c:v>
                </c:pt>
                <c:pt idx="4">
                  <c:v>Industry recognition</c:v>
                </c:pt>
                <c:pt idx="5">
                  <c:v>Other (please specify)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0.72729999999999995</c:v>
                </c:pt>
                <c:pt idx="1">
                  <c:v>0.2727</c:v>
                </c:pt>
                <c:pt idx="2">
                  <c:v>0.18179999999999999</c:v>
                </c:pt>
                <c:pt idx="3">
                  <c:v>0.63639999999999997</c:v>
                </c:pt>
                <c:pt idx="4">
                  <c:v>0.81820000000000004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9F4-6C48-8B8E-9941DE9BA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902D-6E47-A640-5D0624C7BA6D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902D-6E47-A640-5D0624C7BA6D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902D-6E47-A640-5D0624C7BA6D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902D-6E47-A640-5D0624C7BA6D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902D-6E47-A640-5D0624C7BA6D}"/>
              </c:ext>
            </c:extLst>
          </c:dPt>
          <c:cat>
            <c:strRef>
              <c:f>Sheet1!$A$2:$A$6</c:f>
              <c:strCache>
                <c:ptCount val="5"/>
                <c:pt idx="0">
                  <c:v>Cost reduction for external engagements.</c:v>
                </c:pt>
                <c:pt idx="1">
                  <c:v>Internal open source champions unable to work on the projects due to illness/absence</c:v>
                </c:pt>
                <c:pt idx="2">
                  <c:v>Attended more virtual events</c:v>
                </c:pt>
                <c:pt idx="3">
                  <c:v>Easier outreach via virtual channels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</c:v>
                </c:pt>
                <c:pt idx="1">
                  <c:v>0</c:v>
                </c:pt>
                <c:pt idx="2">
                  <c:v>0.8</c:v>
                </c:pt>
                <c:pt idx="3">
                  <c:v>0.2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02D-6E47-A640-5D0624C7B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F676-0348-AA51-5C137E2C1B9C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F676-0348-AA51-5C137E2C1B9C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F676-0348-AA51-5C137E2C1B9C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F676-0348-AA51-5C137E2C1B9C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F676-0348-AA51-5C137E2C1B9C}"/>
              </c:ext>
            </c:extLst>
          </c:dPt>
          <c:cat>
            <c:strRef>
              <c:f>Sheet1!$A$2:$A$6</c:f>
              <c:strCache>
                <c:ptCount val="5"/>
                <c:pt idx="0">
                  <c:v>Increased personal contribution</c:v>
                </c:pt>
                <c:pt idx="1">
                  <c:v>Increased organizational contribution/ participation ( higher member level, Committees: marketing, legal, budget, sponsorships)</c:v>
                </c:pt>
                <c:pt idx="2">
                  <c:v>Podcast Content</c:v>
                </c:pt>
                <c:pt idx="3">
                  <c:v>Video Content</c:v>
                </c:pt>
                <c:pt idx="4">
                  <c:v>Other (please specify)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0.33329999999999999</c:v>
                </c:pt>
                <c:pt idx="1">
                  <c:v>0.44440000000000002</c:v>
                </c:pt>
                <c:pt idx="2">
                  <c:v>0.66669999999999996</c:v>
                </c:pt>
                <c:pt idx="3">
                  <c:v>0.44440000000000002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76-0348-AA51-5C137E2C1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2198-DF4A-9815-4E47623D19ED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2198-DF4A-9815-4E47623D19ED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2198-DF4A-9815-4E47623D19ED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2198-DF4A-9815-4E47623D19ED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2198-DF4A-9815-4E47623D19ED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2198-DF4A-9815-4E47623D19ED}"/>
              </c:ext>
            </c:extLst>
          </c:dPt>
          <c:dPt>
            <c:idx val="6"/>
            <c:invertIfNegative val="0"/>
            <c:bubble3D val="0"/>
            <c:spPr>
              <a:solidFill>
                <a:srgbClr val="D25F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D-2198-DF4A-9815-4E47623D19ED}"/>
              </c:ext>
            </c:extLst>
          </c:dPt>
          <c:dPt>
            <c:idx val="7"/>
            <c:invertIfNegative val="0"/>
            <c:bubble3D val="0"/>
            <c:spPr>
              <a:solidFill>
                <a:srgbClr val="C7B879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F-2198-DF4A-9815-4E47623D19ED}"/>
              </c:ext>
            </c:extLst>
          </c:dPt>
          <c:cat>
            <c:strRef>
              <c:f>Sheet1!$A$2:$A$9</c:f>
              <c:strCache>
                <c:ptCount val="8"/>
                <c:pt idx="0">
                  <c:v>Multi-cloud</c:v>
                </c:pt>
                <c:pt idx="1">
                  <c:v>Platform Agnostic</c:v>
                </c:pt>
                <c:pt idx="2">
                  <c:v>Developer Experience</c:v>
                </c:pt>
                <c:pt idx="3">
                  <c:v>Open Governance</c:v>
                </c:pt>
                <c:pt idx="4">
                  <c:v>Open Core</c:v>
                </c:pt>
                <c:pt idx="5">
                  <c:v>Application Delivery</c:v>
                </c:pt>
                <c:pt idx="6">
                  <c:v>Adoption and Maintenance Rate</c:v>
                </c:pt>
                <c:pt idx="7">
                  <c:v>Other (please specify)</c:v>
                </c:pt>
              </c:strCache>
            </c:strRef>
          </c:cat>
          <c:val>
            <c:numRef>
              <c:f>Sheet1!$B$2:$B$9</c:f>
              <c:numCache>
                <c:formatCode>0.00%</c:formatCode>
                <c:ptCount val="8"/>
                <c:pt idx="0">
                  <c:v>0</c:v>
                </c:pt>
                <c:pt idx="1">
                  <c:v>8.3299999999999999E-2</c:v>
                </c:pt>
                <c:pt idx="2">
                  <c:v>8.3299999999999999E-2</c:v>
                </c:pt>
                <c:pt idx="3">
                  <c:v>0.5</c:v>
                </c:pt>
                <c:pt idx="4">
                  <c:v>0</c:v>
                </c:pt>
                <c:pt idx="5">
                  <c:v>0</c:v>
                </c:pt>
                <c:pt idx="6">
                  <c:v>0.33329999999999999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198-DF4A-9815-4E47623D1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48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52A03B-2D42-4DAE-8460-CF96145A8D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5136" y="1005080"/>
            <a:ext cx="8229600" cy="356901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14CF1-AB9B-4870-9E5C-AD8F31C7F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322" y="627419"/>
            <a:ext cx="8229600" cy="239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Master text style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39551A5-770E-3978-ED85-9963EA08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174" y="4811867"/>
            <a:ext cx="8229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7787252" cy="1234730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style (only changes made to the parent slide will be reflected in the app)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66162" y="3729038"/>
            <a:ext cx="2938463" cy="38576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slide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984EA-3574-957B-CBB9-81D1F0C18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493" y="4811867"/>
            <a:ext cx="783929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158633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/>
              <a:t>Total Responses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DF05C82-1244-9CA3-984A-2EEF32F7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826" y="4811867"/>
            <a:ext cx="81065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81143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570" y="666350"/>
            <a:ext cx="5332506" cy="249144"/>
          </a:xfrm>
        </p:spPr>
        <p:txBody>
          <a:bodyPr/>
          <a:lstStyle/>
          <a:p>
            <a:pPr lvl="0"/>
            <a:r>
              <a:rPr lang="en-US" dirty="0"/>
              <a:t>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E2B938-E785-E802-7A9A-5AD4FEF6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927" y="4811867"/>
            <a:ext cx="819384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270516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70" y="666350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FE218-D8C1-4598-C115-912209DA1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173" y="4811866"/>
            <a:ext cx="82295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1" r:id="rId3"/>
    <p:sldLayoutId id="2147483675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LF Energy Member Survey Summer 2022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Monday, July 11,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Please confirm your LF Energy (LFE) Membership Level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Strategic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General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What LFE marketing programs/social media activities do you participate in?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What LFE marketing programs/social media activities do you participate in?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LFE Blog contributor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Reposting/retweets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None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Q6: Why is participating in LFE marketing important to you?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11   Skipped: 1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Q6: Why is participating in LFE marketing important to you?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11   Skipped: 1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Brand amplification/growth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72.73%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Recruitment opportunities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27.27%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Increasing sales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18.18%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Thought leadership/establishing your voice in the open source community.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63.64%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Industry recognition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81.82%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Q7: How did the pandemic affect your participation in the community?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10   Skipped: 2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Q7: How did the pandemic affect your participation in the community?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10   Skipped: 2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Cost reduction for external engagements.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Internal open source champions unable to work on the projects due to illness/absence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Attended more virtual events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Easier outreach via virtual channels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Q8: What new programs would you participate in?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3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Q8: What new programs would you participate in?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3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Increased personal contribution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Increased organizational contribution/ participation ( higher member level, Committees: marketing, legal, budget, sponsorships)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44.44%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Podcast Content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Video Content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44.44%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Q9: What is most important to you when it comes to open source projects?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Date Created: Thursday, May 26, 2022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</a:t>
            </a:r>
            <a:endParaRPr dirty="0"/>
          </a:p>
        </p:txBody>
      </p:sp>
      <p:sp>
        <p:nvSpPr>
          <p:cNvPr id="4" name="Text Placa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Total Responses</a:t>
            </a:r>
            <a:endParaRPr dirty="0"/>
          </a:p>
        </p:txBody>
      </p:sp>
      <p:sp>
        <p:nvSpPr>
          <p:cNvPr id="5" name="Text Placa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Complete Responses: 12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Q9: What is most important to you when it comes to open source projects?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Multi-cloud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Platform Agnostic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Developer Experience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 Governance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 Core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Application Delivery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Adoption and Maintenance Rate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Q10: What have you found to be the most valuable part of your LFE membership?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Q10: What have you found to be the most valuable part of your LFE membership?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Sharing and learning from other companies in the space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Access to community to hire talent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Demonstrating thought leadership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Increased brand awareness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Helping raise awareness of LFE projects to reach critical mass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Access to LFE staff to talk about new technologies, market trends, projects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Q11: What are you looking for from your peers?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Q11: What are you looking for from your peers?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Knowledge sharing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Collaboration on Free and Open Source (FOSS) projects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Tips/tricks on specific LFE projects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Q12: Are you looking to increase your open source contributions?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Q12: Are you looking to increase your open source contributions?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Q13: What blocks you from contributing to open source?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8   Skipped: 4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Q13: What blocks you from contributing to open source?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8   Skipped: 4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Company support for time spent on open source projects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50.0%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Tools ( GitHub, Slack, Google Docs, etc 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Bad experiences with individuals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sure where to start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Q15: Does your company have a central manager/coordinator responsible for open source strategy?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What is your geographic location?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Q15: Does your company have a central manager/coordinator responsible for open source strategy?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Q16: Do you think open source has contributed to your company’s ability to innovate and/or ship new products/services to market faster?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Q16: Do you think open source has contributed to your company’s ability to innovate and/or ship new products/services to market faster?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Q17: How has the perception of open source within your organization changed over the past year?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Q17: How has the perception of open source within your organization changed over the past year?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Very positive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Positive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Neutral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Negative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Very negative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Q18: Does your organization provide opportunities or incentives for contributing to open source projects?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Q18: Does your organization provide opportunities or incentives for contributing to open source projects?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Q20: Is your organization currently working on any projects that might eventually be open sourced to a community?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Q20: Is your organization currently working on any projects that might eventually be open sourced to a community?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sure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Q21: How well did the LFE communicate the process to get involved in the activities and programs offered?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What is your geographic location?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Africa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Asia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Australia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North America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South America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Europe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Q21: How well did the LFE communicate the process to get involved in the activities and programs offered?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Extremely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Very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Somewhat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so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at all clearly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Q22: Has the LFE membership experience met your expectations?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Q22: Has the LFE membership experience met your expectations?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Exceeded expectations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Met expectations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Below expectations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Q23: Would you recommend LFE membership to other companies?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Q23: Would you recommend LFE membership to other companies?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91.67%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How long have you been a member?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How long have you been a member?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Less than 1 year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1-2 Years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More than 2 years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58.33%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How many employees does your Company have?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How many employees does your Company have?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1-49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50-499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500-999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1000-2999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3000-4999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5000+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75.00%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Please confirm your LF Energy (LFE) Membership Level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12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slides">
  <a:themeElements>
    <a:clrScheme name="Custom 93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00BF6F"/>
      </a:accent1>
      <a:accent2>
        <a:srgbClr val="507CB6"/>
      </a:accent2>
      <a:accent3>
        <a:srgbClr val="F9BE00"/>
      </a:accent3>
      <a:accent4>
        <a:srgbClr val="6BC8CD"/>
      </a:accent4>
      <a:accent5>
        <a:srgbClr val="EA854B"/>
      </a:accent5>
      <a:accent6>
        <a:srgbClr val="7D5E8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1545</Words>
  <Application>Microsoft Macintosh PowerPoint</Application>
  <PresentationFormat>On-screen Show (16:9)</PresentationFormat>
  <Paragraphs>438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Arial</vt:lpstr>
      <vt:lpstr>Data slides</vt:lpstr>
      <vt:lpstr>PowerPoint Presentation</vt:lpstr>
      <vt:lpstr>12</vt:lpstr>
      <vt:lpstr>Q1: What is your geographic location?</vt:lpstr>
      <vt:lpstr>Q1: What is your geographic location?</vt:lpstr>
      <vt:lpstr>Q2: How long have you been a member?</vt:lpstr>
      <vt:lpstr>Q2: How long have you been a member?</vt:lpstr>
      <vt:lpstr>Q3: How many employees does your Company have?</vt:lpstr>
      <vt:lpstr>Q3: How many employees does your Company have?</vt:lpstr>
      <vt:lpstr>Q4: Please confirm your LF Energy (LFE) Membership Level</vt:lpstr>
      <vt:lpstr>Q4: Please confirm your LF Energy (LFE) Membership Level</vt:lpstr>
      <vt:lpstr>Q5: What LFE marketing programs/social media activities do you participate in?</vt:lpstr>
      <vt:lpstr>Q5: What LFE marketing programs/social media activities do you participate in?</vt:lpstr>
      <vt:lpstr>Q6: Why is participating in LFE marketing important to you?</vt:lpstr>
      <vt:lpstr>Q6: Why is participating in LFE marketing important to you?</vt:lpstr>
      <vt:lpstr>Q7: How did the pandemic affect your participation in the community?</vt:lpstr>
      <vt:lpstr>Q7: How did the pandemic affect your participation in the community?</vt:lpstr>
      <vt:lpstr>Q8: What new programs would you participate in?</vt:lpstr>
      <vt:lpstr>Q8: What new programs would you participate in?</vt:lpstr>
      <vt:lpstr>Q9: What is most important to you when it comes to open source projects?</vt:lpstr>
      <vt:lpstr>Q9: What is most important to you when it comes to open source projects?</vt:lpstr>
      <vt:lpstr>Q10: What have you found to be the most valuable part of your LFE membership?</vt:lpstr>
      <vt:lpstr>Q10: What have you found to be the most valuable part of your LFE membership?</vt:lpstr>
      <vt:lpstr>Q11: What are you looking for from your peers?</vt:lpstr>
      <vt:lpstr>Q11: What are you looking for from your peers?</vt:lpstr>
      <vt:lpstr>Q12: Are you looking to increase your open source contributions?</vt:lpstr>
      <vt:lpstr>Q12: Are you looking to increase your open source contributions?</vt:lpstr>
      <vt:lpstr>Q13: What blocks you from contributing to open source?</vt:lpstr>
      <vt:lpstr>Q13: What blocks you from contributing to open source?</vt:lpstr>
      <vt:lpstr>Q15: Does your company have a central manager/coordinator responsible for open source strategy?</vt:lpstr>
      <vt:lpstr>Q15: Does your company have a central manager/coordinator responsible for open source strategy?</vt:lpstr>
      <vt:lpstr>Q16: Do you think open source has contributed to your company’s ability to innovate and/or ship new products/services to market faster?</vt:lpstr>
      <vt:lpstr>Q16: Do you think open source has contributed to your company’s ability to innovate and/or ship new products/services to market faster?</vt:lpstr>
      <vt:lpstr>Q17: How has the perception of open source within your organization changed over the past year?</vt:lpstr>
      <vt:lpstr>Q17: How has the perception of open source within your organization changed over the past year?</vt:lpstr>
      <vt:lpstr>Q18: Does your organization provide opportunities or incentives for contributing to open source projects?</vt:lpstr>
      <vt:lpstr>Q18: Does your organization provide opportunities or incentives for contributing to open source projects?</vt:lpstr>
      <vt:lpstr>Q20: Is your organization currently working on any projects that might eventually be open sourced to a community?</vt:lpstr>
      <vt:lpstr>Q20: Is your organization currently working on any projects that might eventually be open sourced to a community?</vt:lpstr>
      <vt:lpstr>Q21: How well did the LFE communicate the process to get involved in the activities and programs offered?</vt:lpstr>
      <vt:lpstr>Q21: How well did the LFE communicate the process to get involved in the activities and programs offered?</vt:lpstr>
      <vt:lpstr>Q22: Has the LFE membership experience met your expectations?</vt:lpstr>
      <vt:lpstr>Q22: Has the LFE membership experience met your expectations?</vt:lpstr>
      <vt:lpstr>Q23: Would you recommend LFE membership to other companies?</vt:lpstr>
      <vt:lpstr>Q23: Would you recommend LFE membership to other companies?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Yarille Kilborn</cp:lastModifiedBy>
  <cp:revision>1</cp:revision>
  <dcterms:modified xsi:type="dcterms:W3CDTF">2022-07-11T15:40:21Z</dcterms:modified>
</cp:coreProperties>
</file>