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1" autoAdjust="0"/>
    <p:restoredTop sz="95238" autoAdjust="0"/>
  </p:normalViewPr>
  <p:slideViewPr>
    <p:cSldViewPr snapToGrid="0">
      <p:cViewPr varScale="1">
        <p:scale>
          <a:sx n="119" d="100"/>
          <a:sy n="119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7AA2-1B31-4D8E-B664-0B8A44BBBABA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FCEAC-FAEE-46DE-9481-D9B435EBFF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66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mandafenton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mandafenton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a27949ff2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a27949ff2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i="1">
                <a:solidFill>
                  <a:srgbClr val="134F5C"/>
                </a:solidFill>
                <a:latin typeface="Nunito"/>
                <a:ea typeface="Nunito"/>
                <a:cs typeface="Nunito"/>
                <a:sym typeface="Nunito"/>
              </a:rPr>
              <a:t>Created May 2020 by </a:t>
            </a:r>
            <a:r>
              <a:rPr lang="en" sz="1000" b="1" i="1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Amanda Fenton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601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a27949ff2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a27949ff2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i="1">
                <a:solidFill>
                  <a:srgbClr val="134F5C"/>
                </a:solidFill>
                <a:latin typeface="Nunito"/>
                <a:ea typeface="Nunito"/>
                <a:cs typeface="Nunito"/>
                <a:sym typeface="Nunito"/>
              </a:rPr>
              <a:t>Created May 2020 by </a:t>
            </a:r>
            <a:r>
              <a:rPr lang="en" sz="1000" b="1" i="1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Amanda Fenton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762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2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6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126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Section 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1124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000"/>
              <a:buFont typeface="Century Gothic"/>
              <a:buNone/>
              <a:defRPr sz="4000" b="0" i="0" cap="none">
                <a:solidFill>
                  <a:srgbClr val="0037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201" y="6442547"/>
            <a:ext cx="1954185" cy="25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5"/>
          <p:cNvSpPr/>
          <p:nvPr/>
        </p:nvSpPr>
        <p:spPr>
          <a:xfrm>
            <a:off x="9291497" y="6442533"/>
            <a:ext cx="2572400" cy="3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67" b="0" i="0" u="none" strike="noStrike" cap="none">
                <a:solidFill>
                  <a:srgbClr val="0037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Power of Together</a:t>
            </a:r>
            <a:endParaRPr sz="1467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4699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49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2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7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4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4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5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61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73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8D7F-796A-4F71-8D3D-06127F2EBB88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FF45-FB70-4C44-B72C-C8E84F52BA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90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iki.lfenergy.org/display/SHP/CoMPAS+Architecture" TargetMode="External"/><Relationship Id="rId4" Type="http://schemas.openxmlformats.org/officeDocument/2006/relationships/hyperlink" Target="https://www.lfenergy.org/projects/compa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github.com/com-pas/compas-deployment/releases/tag/0.15.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github.com/com-pas/compas-deployment/pull/99" TargetMode="External"/><Relationship Id="rId5" Type="http://schemas.openxmlformats.org/officeDocument/2006/relationships/hyperlink" Target="https://github.com/com-pas/compas-deployment/pull/97" TargetMode="External"/><Relationship Id="rId4" Type="http://schemas.openxmlformats.org/officeDocument/2006/relationships/hyperlink" Target="https://github.com/dlabord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83989" y="656003"/>
            <a:ext cx="11246800" cy="556943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dirty="0"/>
              <a:t>Technical Summary</a:t>
            </a:r>
            <a:endParaRPr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377533"/>
            <a:ext cx="1776663" cy="5569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1E7031-72A6-41E5-8026-146A57388847}"/>
              </a:ext>
            </a:extLst>
          </p:cNvPr>
          <p:cNvSpPr/>
          <p:nvPr/>
        </p:nvSpPr>
        <p:spPr>
          <a:xfrm>
            <a:off x="265899" y="1212945"/>
            <a:ext cx="11682980" cy="325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The mission of </a:t>
            </a:r>
            <a:r>
              <a:rPr lang="en-US" dirty="0" err="1">
                <a:solidFill>
                  <a:srgbClr val="172B4D"/>
                </a:solidFill>
                <a:latin typeface="-apple-system"/>
              </a:rPr>
              <a:t>CoMPAS</a:t>
            </a:r>
            <a:r>
              <a:rPr lang="en-US" dirty="0">
                <a:solidFill>
                  <a:srgbClr val="172B4D"/>
                </a:solidFill>
                <a:latin typeface="-apple-system"/>
              </a:rPr>
              <a:t> project is to develop open source software components related to IEC 61850 model implementation and configuration of a power industry Protection Automation and Control System (PACS).</a:t>
            </a:r>
            <a:endParaRPr lang="fr-FR" dirty="0">
              <a:solidFill>
                <a:srgbClr val="172B4D"/>
              </a:solidFill>
              <a:latin typeface="-apple-system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The project seeks to:</a:t>
            </a:r>
            <a:endParaRPr lang="fr-FR" dirty="0">
              <a:solidFill>
                <a:srgbClr val="172B4D"/>
              </a:solidFill>
              <a:latin typeface="-apple-system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Leverage multi-vendor and multi-end-user development resources and 61850 competences to accelerate the development of common software blocks</a:t>
            </a:r>
            <a:endParaRPr lang="fr-FR" dirty="0">
              <a:solidFill>
                <a:srgbClr val="172B4D"/>
              </a:solidFill>
              <a:latin typeface="-apple-system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Promote top-down configuration processes and common model implementation choices </a:t>
            </a:r>
            <a:endParaRPr lang="fr-FR" dirty="0">
              <a:solidFill>
                <a:srgbClr val="172B4D"/>
              </a:solidFill>
              <a:latin typeface="-apple-system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solidFill>
                  <a:srgbClr val="172B4D"/>
                </a:solidFill>
                <a:latin typeface="-apple-system"/>
              </a:rPr>
              <a:t>Deliver a production grade and reference implementation of the standard</a:t>
            </a:r>
            <a:endParaRPr lang="fr-FR" dirty="0">
              <a:solidFill>
                <a:srgbClr val="172B4D"/>
              </a:solidFill>
              <a:latin typeface="-apple-system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172B4D"/>
                </a:solidFill>
                <a:latin typeface="-apple-system"/>
              </a:rPr>
              <a:t>CoMPas</a:t>
            </a:r>
            <a:r>
              <a:rPr lang="en-US" dirty="0">
                <a:solidFill>
                  <a:srgbClr val="172B4D"/>
                </a:solidFill>
                <a:latin typeface="-apple-system"/>
              </a:rPr>
              <a:t> is being developed using several guiding principles, including the use of cross-platform Docker-based microservices along with a browser client, scriptable controls, and the ability to integrate third-party tools.</a:t>
            </a:r>
            <a:endParaRPr lang="fr-FR" dirty="0">
              <a:solidFill>
                <a:srgbClr val="172B4D"/>
              </a:solidFill>
              <a:latin typeface="-apple-system"/>
            </a:endParaRPr>
          </a:p>
        </p:txBody>
      </p:sp>
      <p:sp>
        <p:nvSpPr>
          <p:cNvPr id="5" name="Google Shape;76;p15">
            <a:extLst>
              <a:ext uri="{FF2B5EF4-FFF2-40B4-BE49-F238E27FC236}">
                <a16:creationId xmlns:a16="http://schemas.microsoft.com/office/drawing/2014/main" id="{8F83D24B-A29F-46D1-8847-C636F22AF79C}"/>
              </a:ext>
            </a:extLst>
          </p:cNvPr>
          <p:cNvSpPr txBox="1">
            <a:spLocks/>
          </p:cNvSpPr>
          <p:nvPr/>
        </p:nvSpPr>
        <p:spPr>
          <a:xfrm>
            <a:off x="702079" y="4624271"/>
            <a:ext cx="11246800" cy="55694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000"/>
              <a:buFont typeface="Century Gothic"/>
              <a:buNone/>
              <a:defRPr sz="4000" b="0" i="0" kern="1200" cap="none">
                <a:solidFill>
                  <a:srgbClr val="0037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pPr lvl="0" fontAlgn="base">
              <a:buSzPts val="1000"/>
              <a:tabLst>
                <a:tab pos="457200" algn="l"/>
              </a:tabLst>
            </a:pPr>
            <a:r>
              <a:rPr lang="fr-FR" dirty="0"/>
              <a:t>Link to architectural </a:t>
            </a:r>
            <a:r>
              <a:rPr lang="fr-FR" dirty="0" err="1"/>
              <a:t>overview</a:t>
            </a:r>
            <a:r>
              <a:rPr lang="fr-FR" dirty="0"/>
              <a:t> </a:t>
            </a:r>
            <a:r>
              <a:rPr lang="fr-FR" dirty="0" err="1"/>
              <a:t>diagram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2A1C58-D39D-49DA-8BD0-CE3B23E555F5}"/>
              </a:ext>
            </a:extLst>
          </p:cNvPr>
          <p:cNvSpPr txBox="1"/>
          <p:nvPr/>
        </p:nvSpPr>
        <p:spPr>
          <a:xfrm>
            <a:off x="1138989" y="527572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err="1">
                <a:hlinkClick r:id="rId4"/>
              </a:rPr>
              <a:t>CoMPAS</a:t>
            </a:r>
            <a:r>
              <a:rPr lang="fr-FR" dirty="0">
                <a:hlinkClick r:id="rId4"/>
              </a:rPr>
              <a:t> - LF Energy</a:t>
            </a:r>
            <a:endParaRPr lang="fr-FR" dirty="0"/>
          </a:p>
          <a:p>
            <a:r>
              <a:rPr lang="fr-FR" dirty="0">
                <a:hlinkClick r:id="rId5"/>
              </a:rPr>
              <a:t>Or </a:t>
            </a:r>
            <a:r>
              <a:rPr lang="fr-FR" dirty="0" err="1">
                <a:hlinkClick r:id="rId5"/>
              </a:rPr>
              <a:t>CoMPAS</a:t>
            </a:r>
            <a:r>
              <a:rPr lang="fr-FR" dirty="0">
                <a:hlinkClick r:id="rId5"/>
              </a:rPr>
              <a:t> Architecture - </a:t>
            </a:r>
            <a:r>
              <a:rPr lang="fr-FR" dirty="0" err="1">
                <a:hlinkClick r:id="rId5"/>
              </a:rPr>
              <a:t>CoMPAS</a:t>
            </a:r>
            <a:r>
              <a:rPr lang="fr-FR" dirty="0">
                <a:hlinkClick r:id="rId5"/>
              </a:rPr>
              <a:t> - LF Energy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9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72600" y="934475"/>
            <a:ext cx="11246800" cy="556943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dirty="0"/>
              <a:t>Top Use Case</a:t>
            </a:r>
            <a:endParaRPr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377533"/>
            <a:ext cx="1776663" cy="55694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1E7031-72A6-41E5-8026-146A57388847}"/>
              </a:ext>
            </a:extLst>
          </p:cNvPr>
          <p:cNvSpPr/>
          <p:nvPr/>
        </p:nvSpPr>
        <p:spPr>
          <a:xfrm>
            <a:off x="745958" y="1553652"/>
            <a:ext cx="116829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0" i="0" dirty="0" err="1">
                <a:solidFill>
                  <a:srgbClr val="172B4D"/>
                </a:solidFill>
                <a:effectLst/>
                <a:latin typeface="-apple-system"/>
              </a:rPr>
              <a:t>CoMPAS</a:t>
            </a:r>
            <a:r>
              <a:rPr lang="en-US" b="0" i="0" dirty="0">
                <a:solidFill>
                  <a:srgbClr val="172B4D"/>
                </a:solidFill>
                <a:effectLst/>
                <a:latin typeface="-apple-system"/>
              </a:rPr>
              <a:t> SCT tool contains currently the 3 following main features: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SCL data management / SCL data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storage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service:  store and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load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SCL files / SCL Files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versionning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CIM to IEC61850 conversion​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Display/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edit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 SCL files e.g.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GOOSE/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Sample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value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subscription</a:t>
            </a:r>
            <a:endParaRPr lang="fr-FR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​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Create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datasets</a:t>
            </a:r>
            <a:endParaRPr lang="fr-FR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Cleanup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</a:t>
            </a:r>
            <a:r>
              <a:rPr lang="fr-FR" b="0" i="0" dirty="0" err="1">
                <a:solidFill>
                  <a:srgbClr val="172B4D"/>
                </a:solidFill>
                <a:effectLst/>
                <a:latin typeface="-apple-system"/>
              </a:rPr>
              <a:t>unused</a:t>
            </a:r>
            <a:r>
              <a:rPr lang="fr-FR" b="0" i="0" dirty="0">
                <a:solidFill>
                  <a:srgbClr val="172B4D"/>
                </a:solidFill>
                <a:effectLst/>
                <a:latin typeface="-apple-system"/>
              </a:rPr>
              <a:t> data</a:t>
            </a:r>
          </a:p>
        </p:txBody>
      </p:sp>
      <p:sp>
        <p:nvSpPr>
          <p:cNvPr id="5" name="Google Shape;76;p15">
            <a:extLst>
              <a:ext uri="{FF2B5EF4-FFF2-40B4-BE49-F238E27FC236}">
                <a16:creationId xmlns:a16="http://schemas.microsoft.com/office/drawing/2014/main" id="{4AFB4886-D4AC-4C08-AE1B-B99D1F33D1FA}"/>
              </a:ext>
            </a:extLst>
          </p:cNvPr>
          <p:cNvSpPr txBox="1">
            <a:spLocks/>
          </p:cNvSpPr>
          <p:nvPr/>
        </p:nvSpPr>
        <p:spPr>
          <a:xfrm>
            <a:off x="461211" y="3768171"/>
            <a:ext cx="11246800" cy="55694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lvl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000"/>
              <a:buFont typeface="Century Gothic"/>
              <a:buNone/>
              <a:defRPr sz="4000" b="0" i="0" kern="1200" cap="none">
                <a:solidFill>
                  <a:srgbClr val="0037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fr-FR" dirty="0" err="1"/>
              <a:t>Latest</a:t>
            </a:r>
            <a:r>
              <a:rPr lang="fr-FR" dirty="0"/>
              <a:t> release info (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FEB5B0-9F20-4B2D-BC8E-8BCA0903EBF9}"/>
              </a:ext>
            </a:extLst>
          </p:cNvPr>
          <p:cNvSpPr/>
          <p:nvPr/>
        </p:nvSpPr>
        <p:spPr>
          <a:xfrm>
            <a:off x="593558" y="4603586"/>
            <a:ext cx="116829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New Features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New version and update to support </a:t>
            </a:r>
            <a:r>
              <a:rPr lang="en-US" b="0" i="0" dirty="0" err="1">
                <a:solidFill>
                  <a:srgbClr val="24292F"/>
                </a:solidFill>
                <a:effectLst/>
                <a:latin typeface="-apple-system"/>
              </a:rPr>
              <a:t>Websocket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 for Data Service by </a:t>
            </a:r>
            <a:r>
              <a:rPr lang="en-US" b="0" i="0" u="none" strike="noStrike" dirty="0">
                <a:solidFill>
                  <a:srgbClr val="24292F"/>
                </a:solidFill>
                <a:effectLst/>
                <a:latin typeface="-apple-system"/>
                <a:hlinkClick r:id="rId4"/>
              </a:rPr>
              <a:t>@dlabordus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 in </a:t>
            </a:r>
            <a:r>
              <a:rPr lang="en-US" b="0" i="0" u="none" strike="noStrike" dirty="0">
                <a:solidFill>
                  <a:srgbClr val="24292F"/>
                </a:solidFill>
                <a:effectLst/>
                <a:latin typeface="-apple-system"/>
                <a:hlinkClick r:id="rId5"/>
              </a:rPr>
              <a:t>#97</a:t>
            </a:r>
            <a:endParaRPr lang="en-US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Updated RELEASE.md by </a:t>
            </a:r>
            <a:r>
              <a:rPr lang="en-US" b="0" i="0" u="none" strike="noStrike" dirty="0">
                <a:solidFill>
                  <a:srgbClr val="24292F"/>
                </a:solidFill>
                <a:effectLst/>
                <a:latin typeface="-apple-system"/>
                <a:hlinkClick r:id="rId4"/>
              </a:rPr>
              <a:t>@dlabordus</a:t>
            </a:r>
            <a:r>
              <a:rPr lang="en-US" b="0" i="0" dirty="0">
                <a:solidFill>
                  <a:srgbClr val="24292F"/>
                </a:solidFill>
                <a:effectLst/>
                <a:latin typeface="-apple-system"/>
              </a:rPr>
              <a:t> in </a:t>
            </a:r>
            <a:r>
              <a:rPr lang="en-US" b="0" i="0" u="none" strike="noStrike" dirty="0">
                <a:solidFill>
                  <a:srgbClr val="24292F"/>
                </a:solidFill>
                <a:effectLst/>
                <a:latin typeface="-apple-system"/>
                <a:hlinkClick r:id="rId6"/>
              </a:rPr>
              <a:t>#99</a:t>
            </a:r>
            <a:endParaRPr lang="en-US" b="0" i="0" dirty="0">
              <a:solidFill>
                <a:srgbClr val="24292F"/>
              </a:solidFill>
              <a:effectLst/>
              <a:latin typeface="-apple-system"/>
            </a:endParaRPr>
          </a:p>
          <a:p>
            <a:pPr lvl="0" fontAlgn="base">
              <a:buSzPts val="1000"/>
              <a:tabLst>
                <a:tab pos="457200" algn="l"/>
              </a:tabLst>
            </a:pPr>
            <a:endParaRPr lang="en-US" dirty="0">
              <a:hlinkClick r:id="rId7"/>
            </a:endParaRPr>
          </a:p>
          <a:p>
            <a:pPr lvl="0" fontAlgn="base">
              <a:buSzPts val="1000"/>
              <a:tabLst>
                <a:tab pos="457200" algn="l"/>
              </a:tabLst>
            </a:pPr>
            <a:r>
              <a:rPr lang="en-US" dirty="0">
                <a:hlinkClick r:id="rId7"/>
              </a:rPr>
              <a:t>Release 0.15.0 of the </a:t>
            </a:r>
            <a:r>
              <a:rPr lang="en-US" dirty="0" err="1">
                <a:hlinkClick r:id="rId7"/>
              </a:rPr>
              <a:t>CoMPAS</a:t>
            </a:r>
            <a:r>
              <a:rPr lang="en-US" dirty="0">
                <a:hlinkClick r:id="rId7"/>
              </a:rPr>
              <a:t> Ecosystem · com-pas/</a:t>
            </a:r>
            <a:r>
              <a:rPr lang="en-US" dirty="0" err="1">
                <a:hlinkClick r:id="rId7"/>
              </a:rPr>
              <a:t>compas</a:t>
            </a:r>
            <a:r>
              <a:rPr lang="en-US" dirty="0">
                <a:hlinkClick r:id="rId7"/>
              </a:rPr>
              <a:t>-deployment (github.com)</a:t>
            </a:r>
            <a:endParaRPr lang="fr-FR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8365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245</Words>
  <Application>Microsoft Office PowerPoint</Application>
  <PresentationFormat>Grand écran</PresentationFormat>
  <Paragraphs>26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-apple-system</vt:lpstr>
      <vt:lpstr>Arial</vt:lpstr>
      <vt:lpstr>Calibri</vt:lpstr>
      <vt:lpstr>Calibri Light</vt:lpstr>
      <vt:lpstr>Century Gothic</vt:lpstr>
      <vt:lpstr>Nunito</vt:lpstr>
      <vt:lpstr>Thème Office</vt:lpstr>
      <vt:lpstr>Technical Summary</vt:lpstr>
      <vt:lpstr>Top Use Case</vt:lpstr>
    </vt:vector>
  </TitlesOfParts>
  <Company>RTE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FOUSSERET Frederic</dc:creator>
  <cp:lastModifiedBy>FOUSSERET Frederic</cp:lastModifiedBy>
  <cp:revision>320</cp:revision>
  <dcterms:created xsi:type="dcterms:W3CDTF">2020-10-07T12:38:27Z</dcterms:created>
  <dcterms:modified xsi:type="dcterms:W3CDTF">2023-02-21T14:59:32Z</dcterms:modified>
</cp:coreProperties>
</file>