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 Slab Light"/>
      <p:regular r:id="rId13"/>
      <p:bold r:id="rId14"/>
    </p:embeddedFon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UJsJf+JXF+IaZizz7v15MSlI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Light-regular.fntdata"/><Relationship Id="rId12" Type="http://schemas.openxmlformats.org/officeDocument/2006/relationships/slide" Target="slides/slide7.xml"/><Relationship Id="rId15" Type="http://schemas.openxmlformats.org/officeDocument/2006/relationships/font" Target="fonts/RobotoSlab-regular.fntdata"/><Relationship Id="rId14" Type="http://schemas.openxmlformats.org/officeDocument/2006/relationships/font" Target="fonts/RobotoSlabLight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How HydroQuebec is using OpenSynth for GridFM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CEC work to get californian data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pipeline in Alliander - TU Delft working on commercial/ industrial data, new PhD starting in April on a new VAE model to do more synthetic data work</a:t>
            </a:r>
            <a:endParaRPr/>
          </a:p>
        </p:txBody>
      </p:sp>
      <p:sp>
        <p:nvSpPr>
          <p:cNvPr id="179" name="Google Shape;179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ctrTitle"/>
          </p:nvPr>
        </p:nvSpPr>
        <p:spPr>
          <a:xfrm>
            <a:off x="797467" y="1635171"/>
            <a:ext cx="7377900" cy="2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83136" y="5735579"/>
            <a:ext cx="1126457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5"/>
          <p:cNvSpPr/>
          <p:nvPr/>
        </p:nvSpPr>
        <p:spPr>
          <a:xfrm>
            <a:off x="10945200" y="0"/>
            <a:ext cx="1246800" cy="124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8400" y="4467"/>
            <a:ext cx="1246800" cy="1237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0775" y="5646700"/>
            <a:ext cx="3433475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415600" y="546667"/>
            <a:ext cx="88188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9" name="Google Shape;79;p24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1" name="Google Shape;81;p24"/>
          <p:cNvGrpSpPr/>
          <p:nvPr/>
        </p:nvGrpSpPr>
        <p:grpSpPr>
          <a:xfrm>
            <a:off x="9295580" y="-16"/>
            <a:ext cx="2899740" cy="1933306"/>
            <a:chOff x="6098378" y="5"/>
            <a:chExt cx="3045625" cy="2030570"/>
          </a:xfrm>
        </p:grpSpPr>
        <p:sp>
          <p:nvSpPr>
            <p:cNvPr id="82" name="Google Shape;82;p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6" name="Google Shape;8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567933" y="0"/>
            <a:ext cx="627700" cy="6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775" y="6152437"/>
            <a:ext cx="3433688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5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91" name="Google Shape;91;p25"/>
          <p:cNvSpPr txBox="1"/>
          <p:nvPr>
            <p:ph idx="1" type="subTitle"/>
          </p:nvPr>
        </p:nvSpPr>
        <p:spPr>
          <a:xfrm>
            <a:off x="354000" y="3692001"/>
            <a:ext cx="53937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2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4" name="Google Shape;9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64033" y="-8"/>
            <a:ext cx="1227967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775" y="6152437"/>
            <a:ext cx="3433688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rgbClr val="003778"/>
            </a:gs>
            <a:gs pos="100000">
              <a:srgbClr val="00183C"/>
            </a:gs>
          </a:gsLst>
          <a:lin ang="2700006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6"/>
          <p:cNvGrpSpPr/>
          <p:nvPr/>
        </p:nvGrpSpPr>
        <p:grpSpPr>
          <a:xfrm>
            <a:off x="8130967" y="7"/>
            <a:ext cx="4060732" cy="2707359"/>
            <a:chOff x="6098378" y="5"/>
            <a:chExt cx="3045625" cy="2030570"/>
          </a:xfrm>
        </p:grpSpPr>
        <p:sp>
          <p:nvSpPr>
            <p:cNvPr id="98" name="Google Shape;98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6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0567" y="401461"/>
            <a:ext cx="382100" cy="57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Dark" type="title">
  <p:cSld name="TITLE">
    <p:bg>
      <p:bgPr>
        <a:gradFill>
          <a:gsLst>
            <a:gs pos="0">
              <a:srgbClr val="003778"/>
            </a:gs>
            <a:gs pos="100000">
              <a:srgbClr val="00183C"/>
            </a:gs>
          </a:gsLst>
          <a:lin ang="2700006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/>
          <p:nvPr/>
        </p:nvSpPr>
        <p:spPr>
          <a:xfrm>
            <a:off x="10838404" y="-12"/>
            <a:ext cx="1353600" cy="1353600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8"/>
          <p:cNvSpPr/>
          <p:nvPr/>
        </p:nvSpPr>
        <p:spPr>
          <a:xfrm>
            <a:off x="10838437" y="2388"/>
            <a:ext cx="1353600" cy="13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/>
          <p:nvPr/>
        </p:nvSpPr>
        <p:spPr>
          <a:xfrm rot="10800000">
            <a:off x="9483237" y="2396"/>
            <a:ext cx="1353600" cy="13536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8"/>
          <p:cNvSpPr/>
          <p:nvPr/>
        </p:nvSpPr>
        <p:spPr>
          <a:xfrm rot="10800000">
            <a:off x="10836733" y="2707167"/>
            <a:ext cx="1356900" cy="135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8"/>
          <p:cNvSpPr/>
          <p:nvPr/>
        </p:nvSpPr>
        <p:spPr>
          <a:xfrm>
            <a:off x="10140033" y="800"/>
            <a:ext cx="1352100" cy="135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8"/>
          <p:cNvSpPr/>
          <p:nvPr/>
        </p:nvSpPr>
        <p:spPr>
          <a:xfrm>
            <a:off x="10838404" y="1353621"/>
            <a:ext cx="1353600" cy="13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97619" y="1554080"/>
            <a:ext cx="635133" cy="9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5" y="5540165"/>
            <a:ext cx="1317833" cy="131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7325" y="2765037"/>
            <a:ext cx="6233144" cy="9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0"/>
          <p:cNvSpPr txBox="1"/>
          <p:nvPr>
            <p:ph type="title"/>
          </p:nvPr>
        </p:nvSpPr>
        <p:spPr>
          <a:xfrm>
            <a:off x="457200" y="914400"/>
            <a:ext cx="112473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entury Gothic"/>
              <a:buNone/>
              <a:defRPr b="0" i="0" sz="40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11296600" y="6431714"/>
            <a:ext cx="731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/Image White">
  <p:cSld name="Two Column/Image White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6858000" y="457200"/>
            <a:ext cx="45720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3" type="body"/>
          </p:nvPr>
        </p:nvSpPr>
        <p:spPr>
          <a:xfrm>
            <a:off x="1280612" y="457200"/>
            <a:ext cx="3429000" cy="59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32"/>
          <p:cNvSpPr/>
          <p:nvPr/>
        </p:nvSpPr>
        <p:spPr>
          <a:xfrm>
            <a:off x="11224800" y="0"/>
            <a:ext cx="967200" cy="96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3780" y="6201600"/>
            <a:ext cx="1294373" cy="42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/Image">
  <p:cSld name="One Column/Image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>
            <p:ph idx="2" type="pic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457199" y="1920240"/>
            <a:ext cx="516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type="title"/>
          </p:nvPr>
        </p:nvSpPr>
        <p:spPr>
          <a:xfrm>
            <a:off x="457200" y="457200"/>
            <a:ext cx="51678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11243921" y="5908223"/>
            <a:ext cx="965700" cy="96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6"/>
          <p:cNvSpPr/>
          <p:nvPr/>
        </p:nvSpPr>
        <p:spPr>
          <a:xfrm rot="10800000">
            <a:off x="10268601" y="5908167"/>
            <a:ext cx="975300" cy="974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6"/>
          <p:cNvSpPr/>
          <p:nvPr/>
        </p:nvSpPr>
        <p:spPr>
          <a:xfrm>
            <a:off x="11224800" y="0"/>
            <a:ext cx="967200" cy="96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373800" y="1688600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pic>
        <p:nvPicPr>
          <p:cNvPr id="28" name="Google Shape;2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3775" y="6152437"/>
            <a:ext cx="3433688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/Image">
  <p:cSld name="Section/Imag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34"/>
          <p:cNvSpPr txBox="1"/>
          <p:nvPr>
            <p:ph type="title"/>
          </p:nvPr>
        </p:nvSpPr>
        <p:spPr>
          <a:xfrm>
            <a:off x="457200" y="914400"/>
            <a:ext cx="11247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1">
  <p:cSld name="Statement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457200" y="4353243"/>
            <a:ext cx="112470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b="0" i="0" sz="40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 txBox="1"/>
          <p:nvPr>
            <p:ph type="ctrTitle"/>
          </p:nvPr>
        </p:nvSpPr>
        <p:spPr>
          <a:xfrm>
            <a:off x="1524000" y="1894900"/>
            <a:ext cx="91440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entury Gothic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pic>
        <p:nvPicPr>
          <p:cNvPr id="144" name="Google Shape;144;p36"/>
          <p:cNvPicPr preferRelativeResize="0"/>
          <p:nvPr/>
        </p:nvPicPr>
        <p:blipFill rotWithShape="1">
          <a:blip r:embed="rId2">
            <a:alphaModFix/>
          </a:blip>
          <a:srcRect b="7243" l="0" r="0" t="7235"/>
          <a:stretch/>
        </p:blipFill>
        <p:spPr>
          <a:xfrm>
            <a:off x="4211070" y="4711362"/>
            <a:ext cx="3774313" cy="49337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6"/>
          <p:cNvSpPr txBox="1"/>
          <p:nvPr>
            <p:ph idx="12" type="sldNum"/>
          </p:nvPr>
        </p:nvSpPr>
        <p:spPr>
          <a:xfrm>
            <a:off x="11296600" y="6431714"/>
            <a:ext cx="731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Overview">
  <p:cSld name="OBJECT_1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-25" y="1387600"/>
            <a:ext cx="12192000" cy="547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616950" y="1513850"/>
            <a:ext cx="64146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  <a:lvl2pPr indent="-355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indent="-355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indent="-355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indent="-355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type="title"/>
          </p:nvPr>
        </p:nvSpPr>
        <p:spPr>
          <a:xfrm>
            <a:off x="4087500" y="147450"/>
            <a:ext cx="8104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i="0" sz="4000" u="none" cap="none" strike="noStrik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33" name="Google Shape;33;p17"/>
          <p:cNvSpPr/>
          <p:nvPr>
            <p:ph idx="2" type="pic"/>
          </p:nvPr>
        </p:nvSpPr>
        <p:spPr>
          <a:xfrm>
            <a:off x="-7" y="-50"/>
            <a:ext cx="3715200" cy="136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7"/>
          <p:cNvSpPr/>
          <p:nvPr>
            <p:ph idx="3" type="pic"/>
          </p:nvPr>
        </p:nvSpPr>
        <p:spPr>
          <a:xfrm>
            <a:off x="7287300" y="1513850"/>
            <a:ext cx="4645200" cy="3031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7"/>
          <p:cNvSpPr txBox="1"/>
          <p:nvPr>
            <p:ph idx="4" type="subTitle"/>
          </p:nvPr>
        </p:nvSpPr>
        <p:spPr>
          <a:xfrm>
            <a:off x="7287300" y="4611950"/>
            <a:ext cx="46452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17"/>
          <p:cNvSpPr txBox="1"/>
          <p:nvPr>
            <p:ph idx="5" type="subTitle"/>
          </p:nvPr>
        </p:nvSpPr>
        <p:spPr>
          <a:xfrm>
            <a:off x="7287300" y="5173275"/>
            <a:ext cx="4645200" cy="494700"/>
          </a:xfrm>
          <a:prstGeom prst="rect">
            <a:avLst/>
          </a:prstGeom>
          <a:solidFill>
            <a:srgbClr val="009ADE"/>
          </a:solidFill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Slab"/>
              <a:buNone/>
              <a:defRPr b="1" sz="1400"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Slab"/>
              <a:buNone/>
              <a:defRPr b="1" sz="900"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Slab"/>
              <a:buNone/>
              <a:defRPr b="1" sz="900"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Slab"/>
              <a:buNone/>
              <a:defRPr b="1" sz="900"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Slab"/>
              <a:buNone/>
              <a:defRPr b="1" sz="900"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Slab"/>
              <a:buNone/>
              <a:defRPr b="1" sz="900"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Slab"/>
              <a:buNone/>
              <a:defRPr b="1" sz="900"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00"/>
              <a:buFont typeface="Roboto Slab"/>
              <a:buNone/>
              <a:defRPr b="1" sz="900"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SzPts val="900"/>
              <a:buFont typeface="Roboto Slab"/>
              <a:buNone/>
              <a:defRPr b="1" sz="9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6" type="subTitle"/>
          </p:nvPr>
        </p:nvSpPr>
        <p:spPr>
          <a:xfrm>
            <a:off x="7287300" y="5734600"/>
            <a:ext cx="4645200" cy="494700"/>
          </a:xfrm>
          <a:prstGeom prst="rect">
            <a:avLst/>
          </a:prstGeom>
          <a:solidFill>
            <a:srgbClr val="003764"/>
          </a:solidFill>
          <a:ln>
            <a:noFill/>
          </a:ln>
        </p:spPr>
        <p:txBody>
          <a:bodyPr anchorCtr="0" anchor="ctr" bIns="122025" lIns="122025" spcFirstLastPara="1" rIns="122025" wrap="square" tIns="1220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Slab"/>
              <a:buNone/>
              <a:defRPr b="1" sz="1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2100"/>
              </a:spcAft>
              <a:buClr>
                <a:schemeClr val="lt1"/>
              </a:buClr>
              <a:buSzPts val="900"/>
              <a:buFont typeface="Montserrat"/>
              <a:buNone/>
              <a:defRPr b="1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3775" y="6152437"/>
            <a:ext cx="3433688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3775" y="6152437"/>
            <a:ext cx="3433688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age Light">
  <p:cSld name="TITLE_4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/>
          <p:nvPr/>
        </p:nvSpPr>
        <p:spPr>
          <a:xfrm>
            <a:off x="10838404" y="-12"/>
            <a:ext cx="1353600" cy="1353600"/>
          </a:xfrm>
          <a:prstGeom prst="rect">
            <a:avLst/>
          </a:prstGeom>
          <a:solidFill>
            <a:srgbClr val="F6F7FA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9"/>
          <p:cNvSpPr/>
          <p:nvPr/>
        </p:nvSpPr>
        <p:spPr>
          <a:xfrm>
            <a:off x="10838437" y="2388"/>
            <a:ext cx="1353600" cy="13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9"/>
          <p:cNvSpPr/>
          <p:nvPr/>
        </p:nvSpPr>
        <p:spPr>
          <a:xfrm rot="10800000">
            <a:off x="10836733" y="2707167"/>
            <a:ext cx="1356900" cy="135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9"/>
          <p:cNvSpPr/>
          <p:nvPr/>
        </p:nvSpPr>
        <p:spPr>
          <a:xfrm>
            <a:off x="10140033" y="800"/>
            <a:ext cx="1352100" cy="1352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/>
          <p:nvPr/>
        </p:nvSpPr>
        <p:spPr>
          <a:xfrm>
            <a:off x="10838404" y="1353621"/>
            <a:ext cx="1353600" cy="13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97619" y="1554080"/>
            <a:ext cx="635133" cy="9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9"/>
          <p:cNvSpPr/>
          <p:nvPr/>
        </p:nvSpPr>
        <p:spPr>
          <a:xfrm rot="10800000">
            <a:off x="9483237" y="2396"/>
            <a:ext cx="1353600" cy="13536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4637" y="2799526"/>
            <a:ext cx="5435200" cy="8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Dark 2">
  <p:cSld name="TITLE_2">
    <p:bg>
      <p:bgPr>
        <a:solidFill>
          <a:schemeClr val="accen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type="ctrTitle"/>
          </p:nvPr>
        </p:nvSpPr>
        <p:spPr>
          <a:xfrm>
            <a:off x="797467" y="1635171"/>
            <a:ext cx="7377900" cy="2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0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55" name="Google Shape;5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1083136" y="5735579"/>
            <a:ext cx="1126457" cy="11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0"/>
          <p:cNvSpPr/>
          <p:nvPr/>
        </p:nvSpPr>
        <p:spPr>
          <a:xfrm>
            <a:off x="10838404" y="-12"/>
            <a:ext cx="1353600" cy="1353600"/>
          </a:xfrm>
          <a:prstGeom prst="rect">
            <a:avLst/>
          </a:prstGeom>
          <a:solidFill>
            <a:srgbClr val="5B1DE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/>
          <p:nvPr/>
        </p:nvSpPr>
        <p:spPr>
          <a:xfrm rot="10800000">
            <a:off x="10838385" y="1353800"/>
            <a:ext cx="1353600" cy="1353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75" y="5646700"/>
            <a:ext cx="3433475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Light">
  <p:cSld name="TITLE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/>
          <p:nvPr/>
        </p:nvSpPr>
        <p:spPr>
          <a:xfrm>
            <a:off x="10965631" y="-16"/>
            <a:ext cx="1229100" cy="1229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1"/>
          <p:cNvSpPr txBox="1"/>
          <p:nvPr>
            <p:ph type="ctrTitle"/>
          </p:nvPr>
        </p:nvSpPr>
        <p:spPr>
          <a:xfrm>
            <a:off x="797467" y="1635171"/>
            <a:ext cx="7377900" cy="2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8425" y="5648475"/>
            <a:ext cx="3433520" cy="5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F6F7FA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/>
          <p:nvPr/>
        </p:nvSpPr>
        <p:spPr>
          <a:xfrm flipH="1" rot="5400000">
            <a:off x="-16" y="5504409"/>
            <a:ext cx="1353600" cy="1353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2"/>
          <p:cNvSpPr txBox="1"/>
          <p:nvPr>
            <p:ph type="title"/>
          </p:nvPr>
        </p:nvSpPr>
        <p:spPr>
          <a:xfrm>
            <a:off x="809533" y="2864963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74161" y="-1"/>
            <a:ext cx="1317833" cy="1317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/>
          <p:nvPr/>
        </p:nvSpPr>
        <p:spPr>
          <a:xfrm flipH="1" rot="5400000">
            <a:off x="-16" y="5504409"/>
            <a:ext cx="1353600" cy="1353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3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38400" y="0"/>
            <a:ext cx="1353600" cy="134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 Slab Light"/>
              <a:buNone/>
              <a:defRPr b="0" i="0" sz="4000" u="none" cap="none" strike="noStrike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0" i="0" sz="4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 Light"/>
              <a:buChar char="●"/>
              <a:defRPr b="0" i="0" sz="2400" u="none" cap="none" strike="noStrik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Slab Light"/>
              <a:buChar char="○"/>
              <a:defRPr b="0" i="0" sz="1900" u="none" cap="none" strike="noStrik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Slab Light"/>
              <a:buChar char="■"/>
              <a:defRPr b="0" i="0" sz="1900" u="none" cap="none" strike="noStrik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Slab Light"/>
              <a:buChar char="●"/>
              <a:defRPr b="0" i="0" sz="1900" u="none" cap="none" strike="noStrik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Slab Light"/>
              <a:buChar char="○"/>
              <a:defRPr b="0" i="0" sz="1900" u="none" cap="none" strike="noStrik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Slab Light"/>
              <a:buChar char="■"/>
              <a:defRPr b="0" i="0" sz="1900" u="none" cap="none" strike="noStrik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Slab Light"/>
              <a:buChar char="●"/>
              <a:defRPr b="0" i="0" sz="1900" u="none" cap="none" strike="noStrik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Slab Light"/>
              <a:buChar char="○"/>
              <a:defRPr b="0" i="0" sz="1900" u="none" cap="none" strike="noStrik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 Slab Light"/>
              <a:buChar char="■"/>
              <a:defRPr b="0" i="0" sz="1900" u="none" cap="none" strike="noStrike">
                <a:solidFill>
                  <a:schemeClr val="dk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15.png"/><Relationship Id="rId7" Type="http://schemas.openxmlformats.org/officeDocument/2006/relationships/image" Target="../media/image27.png"/><Relationship Id="rId8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797467" y="1635171"/>
            <a:ext cx="7377900" cy="25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Gill Sans"/>
              <a:buNone/>
            </a:pPr>
            <a:r>
              <a:rPr lang="en-US"/>
              <a:t>Annual Review for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Gill Sans"/>
              <a:buNone/>
            </a:pPr>
            <a:r>
              <a:rPr lang="en-US"/>
              <a:t>OpenSynth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8571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/>
              <a:t>March 2025</a:t>
            </a:r>
            <a:endParaRPr/>
          </a:p>
        </p:txBody>
      </p:sp>
      <p:sp>
        <p:nvSpPr>
          <p:cNvPr id="152" name="Google Shape;152;p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 b="4870" l="0" r="1254" t="0"/>
          <a:stretch/>
        </p:blipFill>
        <p:spPr>
          <a:xfrm>
            <a:off x="6633450" y="2191875"/>
            <a:ext cx="5165700" cy="373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59" name="Google Shape;159;p3"/>
          <p:cNvSpPr txBox="1"/>
          <p:nvPr>
            <p:ph type="title"/>
          </p:nvPr>
        </p:nvSpPr>
        <p:spPr>
          <a:xfrm>
            <a:off x="4779475" y="147450"/>
            <a:ext cx="7412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i="1" lang="en-US"/>
              <a:t>Synthetic Data Community</a:t>
            </a:r>
            <a:endParaRPr i="1"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605825" y="1867350"/>
            <a:ext cx="5796600" cy="3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Create a one-stop-shop for synthetic energy data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Encourage people to create and share a diversity of data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Spread the adoption of synthetic data</a:t>
            </a:r>
            <a:endParaRPr/>
          </a:p>
        </p:txBody>
      </p:sp>
      <p:pic>
        <p:nvPicPr>
          <p:cNvPr id="161" name="Google Shape;16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00" y="66499"/>
            <a:ext cx="3914101" cy="12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Contributions</a:t>
            </a:r>
            <a:endParaRPr/>
          </a:p>
        </p:txBody>
      </p:sp>
      <p:sp>
        <p:nvSpPr>
          <p:cNvPr id="168" name="Google Shape;168;p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8"/>
          <p:cNvSpPr txBox="1"/>
          <p:nvPr>
            <p:ph idx="4294967295" type="sldNum"/>
          </p:nvPr>
        </p:nvSpPr>
        <p:spPr>
          <a:xfrm>
            <a:off x="11296600" y="6431714"/>
            <a:ext cx="731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40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338200"/>
            <a:ext cx="4972501" cy="200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0" y="1527900"/>
            <a:ext cx="3941500" cy="7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>
            <p:ph idx="4294967295" type="body"/>
          </p:nvPr>
        </p:nvSpPr>
        <p:spPr>
          <a:xfrm>
            <a:off x="415600" y="4435975"/>
            <a:ext cx="49725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Number of external code contributions = 1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Number of planned contributions = 1</a:t>
            </a:r>
            <a:br>
              <a:rPr lang="en-US" sz="1500"/>
            </a:br>
            <a:r>
              <a:rPr lang="en-US" sz="1500"/>
              <a:t>(Alliander / TU Delft)</a:t>
            </a:r>
            <a:endParaRPr sz="1500"/>
          </a:p>
        </p:txBody>
      </p:sp>
      <p:pic>
        <p:nvPicPr>
          <p:cNvPr id="173" name="Google Shape;17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7975" y="1527900"/>
            <a:ext cx="2651526" cy="71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7976" y="2417875"/>
            <a:ext cx="491490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>
            <p:ph idx="4294967295" type="body"/>
          </p:nvPr>
        </p:nvSpPr>
        <p:spPr>
          <a:xfrm>
            <a:off x="6459175" y="5416900"/>
            <a:ext cx="4972500" cy="9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Number of external data contributions = 1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500"/>
              <a:t>Number of planned contributions = 3</a:t>
            </a:r>
            <a:br>
              <a:rPr lang="en-US" sz="1500"/>
            </a:br>
            <a:r>
              <a:rPr lang="en-US" sz="1500"/>
              <a:t>(HydroQuebec, CEC, Alliander / TU Delft)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Organizations contributing and/or using in production</a:t>
            </a:r>
            <a:endParaRPr/>
          </a:p>
        </p:txBody>
      </p: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9"/>
          <p:cNvSpPr txBox="1"/>
          <p:nvPr>
            <p:ph idx="4294967295" type="sldNum"/>
          </p:nvPr>
        </p:nvSpPr>
        <p:spPr>
          <a:xfrm>
            <a:off x="11296600" y="6431714"/>
            <a:ext cx="731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40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2728850"/>
            <a:ext cx="5043525" cy="21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9775" y="1583075"/>
            <a:ext cx="1845924" cy="184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3900" y="1909499"/>
            <a:ext cx="1172000" cy="11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6200" y="3545800"/>
            <a:ext cx="2853606" cy="9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0400" y="4954800"/>
            <a:ext cx="3007846" cy="11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49450" y="1909500"/>
            <a:ext cx="1172001" cy="117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04298" y="1909500"/>
            <a:ext cx="1172000" cy="11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47399" y="3545800"/>
            <a:ext cx="2577893" cy="9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559725" y="4684025"/>
            <a:ext cx="1713550" cy="1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Key Achievements in the past year</a:t>
            </a:r>
            <a:endParaRPr/>
          </a:p>
        </p:txBody>
      </p:sp>
      <p:sp>
        <p:nvSpPr>
          <p:cNvPr id="199" name="Google Shape;199;p11"/>
          <p:cNvSpPr txBox="1"/>
          <p:nvPr>
            <p:ph idx="1" type="body"/>
          </p:nvPr>
        </p:nvSpPr>
        <p:spPr>
          <a:xfrm>
            <a:off x="373800" y="1688600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Project incubation - Feb 24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Soft launch event - Apr 24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Defining ‘Good’: Evaluation Framework - Jul 24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Code repository and 1st model submission - Jul 24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repository and 1st synthetic data drop - Sep 24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3 TSC meetings - Sep 24, Nov 24, Feb 25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First external contribution - Nov 24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Scope review meeting - Feb 25</a:t>
            </a:r>
            <a:endParaRPr/>
          </a:p>
        </p:txBody>
      </p:sp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11"/>
          <p:cNvSpPr txBox="1"/>
          <p:nvPr>
            <p:ph idx="4294967295" type="sldNum"/>
          </p:nvPr>
        </p:nvSpPr>
        <p:spPr>
          <a:xfrm>
            <a:off x="11296600" y="6431714"/>
            <a:ext cx="731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40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Areas the project could use help on</a:t>
            </a:r>
            <a:endParaRPr/>
          </a:p>
        </p:txBody>
      </p:sp>
      <p:sp>
        <p:nvSpPr>
          <p:cNvPr id="208" name="Google Shape;208;p12"/>
          <p:cNvSpPr txBox="1"/>
          <p:nvPr>
            <p:ph idx="1" type="body"/>
          </p:nvPr>
        </p:nvSpPr>
        <p:spPr>
          <a:xfrm>
            <a:off x="373800" y="1688600"/>
            <a:ext cx="11360700" cy="3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Even more contributor introductions (code and data)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Development of growth plan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/>
              <a:t>Marketing? Blog posts etc.</a:t>
            </a:r>
            <a:endParaRPr/>
          </a:p>
        </p:txBody>
      </p:sp>
      <p:sp>
        <p:nvSpPr>
          <p:cNvPr id="209" name="Google Shape;209;p1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2"/>
          <p:cNvSpPr txBox="1"/>
          <p:nvPr>
            <p:ph idx="4294967295" type="sldNum"/>
          </p:nvPr>
        </p:nvSpPr>
        <p:spPr>
          <a:xfrm>
            <a:off x="11296600" y="6431714"/>
            <a:ext cx="731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40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Feedback on working with LF Energy</a:t>
            </a:r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373800" y="1688600"/>
            <a:ext cx="11360700" cy="39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Great team, very supportive, responsive and open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Really high quality, relevant introductions so far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LF Energy Summit in particular was a really useful and impactful event</a:t>
            </a:r>
            <a:endParaRPr/>
          </a:p>
        </p:txBody>
      </p:sp>
      <p:sp>
        <p:nvSpPr>
          <p:cNvPr id="218" name="Google Shape;218;p13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13"/>
          <p:cNvSpPr txBox="1"/>
          <p:nvPr>
            <p:ph idx="4294967295" type="sldNum"/>
          </p:nvPr>
        </p:nvSpPr>
        <p:spPr>
          <a:xfrm>
            <a:off x="11296600" y="6431714"/>
            <a:ext cx="7317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 fontScale="400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F Energy Project Annual Review Templat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