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414" r:id="rId3"/>
    <p:sldId id="361" r:id="rId4"/>
    <p:sldId id="378" r:id="rId5"/>
    <p:sldId id="379" r:id="rId6"/>
    <p:sldId id="397" r:id="rId7"/>
    <p:sldId id="336" r:id="rId8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5" r:id="rId17"/>
    <p:sldId id="344" r:id="rId18"/>
    <p:sldId id="346" r:id="rId19"/>
    <p:sldId id="360" r:id="rId20"/>
    <p:sldId id="349" r:id="rId21"/>
    <p:sldId id="358" r:id="rId22"/>
    <p:sldId id="435" r:id="rId23"/>
    <p:sldId id="436" r:id="rId24"/>
    <p:sldId id="359" r:id="rId25"/>
    <p:sldId id="357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A9EED3D-5D09-4842-A65A-A8A581937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234" y="222"/>
      </p:cViewPr>
      <p:guideLst>
        <p:guide orient="horz" pos="1675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180f2401b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180f2401b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7180f2401b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7180f2401b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7180f2401b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7180f2401b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7180f2401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7180f2401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180f2401b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180f2401b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180f2401b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180f2401b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7180f2401b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7180f2401b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d74b2b4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d74b2b4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Foto editada de grupo de pessoas posando para fo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19" y="1139081"/>
            <a:ext cx="5705558" cy="32101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5"/>
          <a:stretch>
            <a:fillRect/>
          </a:stretch>
        </p:blipFill>
        <p:spPr>
          <a:xfrm>
            <a:off x="3790382" y="0"/>
            <a:ext cx="1945801" cy="113511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671706" y="3093467"/>
            <a:ext cx="2311328" cy="33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1575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407" y="0"/>
            <a:ext cx="3421856" cy="51282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3" y="2584096"/>
            <a:ext cx="1868919" cy="120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8" r="22080" b="16309"/>
          <a:stretch>
            <a:fillRect/>
          </a:stretch>
        </p:blipFill>
        <p:spPr>
          <a:xfrm>
            <a:off x="485336" y="158262"/>
            <a:ext cx="2373923" cy="2349762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43" y="271833"/>
            <a:ext cx="274141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410825" y="-10085"/>
            <a:ext cx="5725551" cy="3988190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2950816"/>
            <a:ext cx="9144000" cy="2211132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937260" y="4048125"/>
            <a:ext cx="80043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Entender a estrutura de dados (vetor e matriz)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r"/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Data:13/03/2023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45" name="Google Shape;845;p9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6" name="Google Shape;846;p97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47" name="Google Shape;847;p97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848" name="Google Shape;848;p97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49" name="Google Shape;849;p97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50" name="Google Shape;850;p97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51" name="Google Shape;851;p97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52" name="Google Shape;852;p97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53" name="Google Shape;853;p97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54" name="Google Shape;854;p97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55" name="Google Shape;855;p97"/>
          <p:cNvGraphicFramePr/>
          <p:nvPr/>
        </p:nvGraphicFramePr>
        <p:xfrm>
          <a:off x="3238500" y="39433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minhaMatriz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56" name="Google Shape;856;p97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62" name="Google Shape;862;p9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3" name="Google Shape;863;p98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64" name="Google Shape;864;p98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865" name="Google Shape;865;p98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66" name="Google Shape;866;p98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67" name="Google Shape;867;p98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68" name="Google Shape;868;p98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69" name="Google Shape;869;p98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70" name="Google Shape;870;p98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71" name="Google Shape;871;p98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72" name="Google Shape;872;p98"/>
          <p:cNvGraphicFramePr/>
          <p:nvPr/>
        </p:nvGraphicFramePr>
        <p:xfrm>
          <a:off x="3238500" y="39433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real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minhaMatriz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[3][3]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73" name="Google Shape;873;p98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79" name="Google Shape;879;p9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0" name="Google Shape;880;p99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81" name="Google Shape;881;p99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</a:t>
            </a:r>
            <a:endParaRPr lang="en-GB"/>
          </a:p>
        </p:txBody>
      </p:sp>
      <p:graphicFrame>
        <p:nvGraphicFramePr>
          <p:cNvPr id="882" name="Google Shape;882;p99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83" name="Google Shape;883;p99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84" name="Google Shape;884;p99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85" name="Google Shape;885;p99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86" name="Google Shape;886;p99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87" name="Google Shape;887;p99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88" name="Google Shape;888;p99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89" name="Google Shape;889;p99"/>
          <p:cNvGraphicFramePr/>
          <p:nvPr/>
        </p:nvGraphicFramePr>
        <p:xfrm>
          <a:off x="3238500" y="39433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minhaMatriz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[3][3]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90" name="Google Shape;890;p99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minhaMatriz[3][3]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96" name="Google Shape;896;p10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7" name="Google Shape;897;p100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98" name="Google Shape;898;p100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</a:t>
            </a:r>
            <a:endParaRPr lang="en-GB"/>
          </a:p>
        </p:txBody>
      </p:sp>
      <p:graphicFrame>
        <p:nvGraphicFramePr>
          <p:cNvPr id="899" name="Google Shape;899;p100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5.0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900" name="Google Shape;900;p100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901" name="Google Shape;901;p100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902" name="Google Shape;902;p100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903" name="Google Shape;903;p100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904" name="Google Shape;904;p100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905" name="Google Shape;905;p100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906" name="Google Shape;906;p100"/>
          <p:cNvGraphicFramePr/>
          <p:nvPr/>
        </p:nvGraphicFramePr>
        <p:xfrm>
          <a:off x="3238500" y="39433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minhaMatriz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[3][3]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907" name="Google Shape;907;p100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minhaMatriz[3][3]</a:t>
            </a:r>
            <a:endParaRPr lang="en-GB"/>
          </a:p>
        </p:txBody>
      </p:sp>
      <p:sp>
        <p:nvSpPr>
          <p:cNvPr id="908" name="Google Shape;908;p100"/>
          <p:cNvSpPr txBox="1"/>
          <p:nvPr/>
        </p:nvSpPr>
        <p:spPr>
          <a:xfrm>
            <a:off x="3151200" y="33451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minhaMatriz[1][2] = 5.0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1400" b="1"/>
              <a:t>Atribuindo valores</a:t>
            </a:r>
            <a:endParaRPr lang="pt-BR" altLang="en-US" sz="1400" b="1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1326515"/>
            <a:ext cx="3787140" cy="1882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1400" b="1"/>
              <a:t>Como percorrer uma matriz</a:t>
            </a:r>
            <a:endParaRPr lang="pt-BR" altLang="en-US" sz="1400" b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3685" y="728345"/>
            <a:ext cx="8520430" cy="802640"/>
          </a:xfrm>
        </p:spPr>
        <p:txBody>
          <a:bodyPr/>
          <a:lstStyle/>
          <a:p>
            <a:pPr marL="114300" indent="0">
              <a:buNone/>
            </a:pPr>
            <a:r>
              <a:rPr lang="pt-BR" altLang="en-US" sz="1200"/>
              <a:t>Para "varrer" uma matriz é parecido com o vetor sendo que na matriz possuímos duas dimensões então precisaremos de</a:t>
            </a:r>
            <a:endParaRPr lang="pt-BR" altLang="en-US" sz="1200"/>
          </a:p>
          <a:p>
            <a:pPr marL="114300" indent="0">
              <a:buNone/>
            </a:pPr>
            <a:r>
              <a:rPr lang="pt-BR" altLang="en-US" sz="1200"/>
              <a:t>duas repetições, uma para os índices das linhas e outro para as colunas.</a:t>
            </a:r>
            <a:endParaRPr lang="pt-BR" altLang="en-US" sz="12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1358900"/>
            <a:ext cx="4977130" cy="3432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648335" y="448310"/>
            <a:ext cx="69919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Como ler valores do teclado para uma matriz</a:t>
            </a:r>
            <a:endParaRPr lang="pt-BR" altLang="en-US" b="1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983615"/>
            <a:ext cx="4328160" cy="3368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24155" y="395605"/>
            <a:ext cx="79800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Criar uma algoritmo com uma matriz 2x3, leia nome, telefone e email e imprima no console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784860"/>
            <a:ext cx="501650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56540" y="461010"/>
            <a:ext cx="82473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Criar um algoritmo que leia uma matriz 3x2.  Em seguida, exiba a soma de todos elementos da matriz</a:t>
            </a:r>
            <a:endParaRPr lang="pt-BR" altLang="en-US" sz="12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994410"/>
            <a:ext cx="5372735" cy="31349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56540" y="461010"/>
            <a:ext cx="8795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/>
              <a:t>Criar um algoritmo que leia uma matrizes 3x2.  Em seguida, exiba a soma dos elementos de </a:t>
            </a:r>
            <a:r>
              <a:rPr lang="pt-BR" altLang="en-US" sz="1200" b="1"/>
              <a:t>cada uma das linhas </a:t>
            </a:r>
            <a:r>
              <a:rPr lang="pt-BR" altLang="en-US" sz="1200"/>
              <a:t>e no final exiba o total da matriz.</a:t>
            </a:r>
            <a:endParaRPr lang="pt-BR" altLang="en-US" sz="12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1622425"/>
            <a:ext cx="4430395" cy="2738120"/>
          </a:xfrm>
          <a:prstGeom prst="rect">
            <a:avLst/>
          </a:prstGeom>
        </p:spPr>
      </p:pic>
      <p:graphicFrame>
        <p:nvGraphicFramePr>
          <p:cNvPr id="3" name="Objeto 2"/>
          <p:cNvGraphicFramePr/>
          <p:nvPr/>
        </p:nvGraphicFramePr>
        <p:xfrm>
          <a:off x="4877435" y="1622425"/>
          <a:ext cx="4624705" cy="273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2" imgW="6880860" imgH="4671060" progId="Paint.Picture">
                  <p:embed/>
                </p:oleObj>
              </mc:Choice>
              <mc:Fallback>
                <p:oleObj name="" r:id="rId2" imgW="6880860" imgH="4671060" progId="Paint.Picture">
                  <p:embed/>
                  <p:pic>
                    <p:nvPicPr>
                      <p:cNvPr id="0" name="Imagem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7435" y="1622425"/>
                        <a:ext cx="4624705" cy="273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 de Texto 6"/>
          <p:cNvSpPr txBox="1"/>
          <p:nvPr/>
        </p:nvSpPr>
        <p:spPr>
          <a:xfrm>
            <a:off x="1115060" y="1206500"/>
            <a:ext cx="18243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total por linha</a:t>
            </a:r>
            <a:endParaRPr lang="pt-BR" altLang="en-US" b="1"/>
          </a:p>
        </p:txBody>
      </p:sp>
      <p:sp>
        <p:nvSpPr>
          <p:cNvPr id="8" name="Caixa de Texto 7"/>
          <p:cNvSpPr txBox="1"/>
          <p:nvPr/>
        </p:nvSpPr>
        <p:spPr>
          <a:xfrm>
            <a:off x="6041390" y="1277620"/>
            <a:ext cx="27000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total por linha e total geral</a:t>
            </a:r>
            <a:endParaRPr lang="pt-BR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1644015"/>
            <a:ext cx="2011680" cy="185483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396240" y="611505"/>
            <a:ext cx="80867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Revisão Estruturas de Repetição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Enquanto </a:t>
            </a:r>
            <a:r>
              <a:rPr lang="pt-BR" altLang="en-US"/>
              <a:t>- A condição é verificada no início do bloco.  No exemplo abaixo precisamos fazer a leitura do nome antes e dentro bloco de repetição.</a:t>
            </a:r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3302000" y="1696720"/>
            <a:ext cx="3660775" cy="5530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/>
            <a:r>
              <a:rPr lang="pt-BR" altLang="en-US" sz="1000"/>
              <a:t>Nesse exemplo a condição de parada é que a variável </a:t>
            </a:r>
            <a:r>
              <a:rPr lang="pt-BR" altLang="en-US" sz="1000" b="1">
                <a:solidFill>
                  <a:srgbClr val="FF0000"/>
                </a:solidFill>
              </a:rPr>
              <a:t>i</a:t>
            </a:r>
            <a:r>
              <a:rPr lang="pt-BR" altLang="en-US" sz="1000"/>
              <a:t> seja igual a 5.  Precisamos incrementar a variável </a:t>
            </a:r>
            <a:r>
              <a:rPr lang="pt-BR" altLang="en-US" sz="1000" b="1">
                <a:solidFill>
                  <a:srgbClr val="FF0000"/>
                </a:solidFill>
              </a:rPr>
              <a:t>i</a:t>
            </a:r>
            <a:r>
              <a:rPr lang="pt-BR" altLang="en-US" sz="1000"/>
              <a:t> para que a condição seja satisfeita.</a:t>
            </a:r>
            <a:endParaRPr lang="pt-BR" altLang="en-US" sz="100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407920"/>
            <a:ext cx="2025650" cy="18681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446301" y="224336"/>
            <a:ext cx="32556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 dirty="0"/>
              <a:t>total por coluna e por linha</a:t>
            </a:r>
            <a:endParaRPr lang="pt-BR" altLang="en-US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543" y="597159"/>
            <a:ext cx="4314227" cy="35831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68" y="438939"/>
            <a:ext cx="4260159" cy="461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 de Texto 6"/>
          <p:cNvSpPr txBox="1"/>
          <p:nvPr/>
        </p:nvSpPr>
        <p:spPr>
          <a:xfrm>
            <a:off x="446301" y="101225"/>
            <a:ext cx="678492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altLang="en-US" sz="1000" b="1" dirty="0"/>
              <a:t>total por coluna e por </a:t>
            </a:r>
            <a:r>
              <a:rPr lang="pt-BR" altLang="en-US" sz="1000" b="1" dirty="0" smtClean="0"/>
              <a:t>linha organizado em funções</a:t>
            </a:r>
            <a:endParaRPr lang="pt-BR" altLang="en-US" sz="10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99720" y="351155"/>
            <a:ext cx="77362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Faça um programa leia uma matriz 3x2 e imprima ela de forma transposta</a:t>
            </a:r>
            <a:endParaRPr lang="pt-BR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368300" y="657860"/>
            <a:ext cx="71723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Uma matriz transposta é a transformação do que é linha para coluna como resultado.</a:t>
            </a:r>
            <a:endParaRPr lang="pt-BR" alt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1021080"/>
            <a:ext cx="3655060" cy="40468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73050" y="320675"/>
            <a:ext cx="8639175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Exercícios</a:t>
            </a:r>
            <a:endParaRPr lang="pt-BR" altLang="en-US" b="1"/>
          </a:p>
          <a:p>
            <a:pPr algn="just"/>
            <a:endParaRPr lang="pt-BR" altLang="en-US" sz="1200"/>
          </a:p>
          <a:p>
            <a:pPr algn="just"/>
            <a:r>
              <a:rPr lang="pt-BR" altLang="en-US"/>
              <a:t>1) Escreva um programa que leia 10 números inteiros do teclado e armazena no vetor. Após isso, imprima os 10 inteiros em ordem inversa ao que foi digitado.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2) Preencher uma matriz[4][2] com valores iniciais e fazer uma rotina para o usuário ler um número e exibir uma mensagem se este número existe na matriz, se existir pedir ao usuário para preencher com outro valor.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294005" y="2160905"/>
            <a:ext cx="85439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/>
              <a:t>3) Fazer um algoritmo com um matriz 3x2 de inteiros.  Preencher a matriz fazendo a leitura no console.  Fazer o somatório dos valores das linhas  das colunas da matriz, exibindo na tela os resultados.</a:t>
            </a:r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294005" y="2829560"/>
            <a:ext cx="84143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4) Crie um algoritmo informe qual o maior e qual o menor elemento existente em uma matriz 4x3.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396240" y="611505"/>
            <a:ext cx="80867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Revisão Estruturas de Repetição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Faca Enquanto </a:t>
            </a:r>
            <a:r>
              <a:rPr lang="pt-BR" altLang="en-US"/>
              <a:t>- A condição é verificada no final do bloco.</a:t>
            </a:r>
            <a:endParaRPr lang="pt-BR" alt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1783080"/>
            <a:ext cx="2680335" cy="190563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60" y="2103120"/>
            <a:ext cx="2144395" cy="1936115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4010660" y="1689100"/>
            <a:ext cx="2799715" cy="245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/>
            <a:r>
              <a:rPr lang="pt-BR" altLang="en-US" sz="1000"/>
              <a:t>Precisamos também incrementar a variável </a:t>
            </a:r>
            <a:r>
              <a:rPr lang="pt-BR" altLang="en-US" sz="1000" b="1">
                <a:solidFill>
                  <a:srgbClr val="FF0000"/>
                </a:solidFill>
              </a:rPr>
              <a:t>i</a:t>
            </a:r>
            <a:endParaRPr lang="pt-BR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396240" y="611505"/>
            <a:ext cx="80867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Revisão Estruturas de Repetição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Para</a:t>
            </a:r>
            <a:endParaRPr lang="pt-BR" altLang="en-US" b="1"/>
          </a:p>
          <a:p>
            <a:endParaRPr lang="pt-BR" altLang="en-US" b="1"/>
          </a:p>
          <a:p>
            <a:r>
              <a:rPr lang="pt-BR" altLang="en-US"/>
              <a:t>Na estrutura do para temos criar as seguintes definições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pt-BR" altLang="en-US"/>
              <a:t>Criar e inicializar uma variável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pt-BR" altLang="en-US"/>
              <a:t>Atribuir a condição de parada</a:t>
            </a:r>
            <a:endParaRPr lang="pt-BR" alt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pt-BR" altLang="en-US"/>
              <a:t>Definir o incremento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2520950"/>
            <a:ext cx="3406775" cy="2062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396240" y="611505"/>
            <a:ext cx="8086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Revisão Vetor</a:t>
            </a:r>
            <a:endParaRPr lang="pt-BR" alt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1160145"/>
            <a:ext cx="4438650" cy="2413000"/>
          </a:xfrm>
          <a:prstGeom prst="rect">
            <a:avLst/>
          </a:prstGeom>
        </p:spPr>
      </p:pic>
      <p:graphicFrame>
        <p:nvGraphicFramePr>
          <p:cNvPr id="3" name="Tabela 2"/>
          <p:cNvGraphicFramePr/>
          <p:nvPr/>
        </p:nvGraphicFramePr>
        <p:xfrm>
          <a:off x="396240" y="4213860"/>
          <a:ext cx="469265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530"/>
                <a:gridCol w="938530"/>
                <a:gridCol w="938530"/>
                <a:gridCol w="938530"/>
                <a:gridCol w="938530"/>
              </a:tblGrid>
              <a:tr h="243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/>
                        <a:t>João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/>
                        <a:t>Maria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/>
                        <a:t>Ana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/>
                        <a:t>Fabiano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000"/>
                        <a:t>Carla</a:t>
                      </a:r>
                      <a:endParaRPr lang="pt-BR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 de Texto 6"/>
          <p:cNvSpPr txBox="1"/>
          <p:nvPr/>
        </p:nvSpPr>
        <p:spPr>
          <a:xfrm>
            <a:off x="396240" y="377952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 b="1"/>
              <a:t>variável nome[5]</a:t>
            </a:r>
            <a:endParaRPr lang="pt-BR" altLang="en-US" sz="1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788" name="Google Shape;788;p9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204416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9" name="Google Shape;789;p93"/>
          <p:cNvGraphicFramePr/>
          <p:nvPr/>
        </p:nvGraphicFramePr>
        <p:xfrm>
          <a:off x="2382425" y="209648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[5][3]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90" name="Google Shape;790;p93"/>
          <p:cNvSpPr txBox="1"/>
          <p:nvPr/>
        </p:nvSpPr>
        <p:spPr>
          <a:xfrm>
            <a:off x="6588300" y="209558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</a:t>
            </a:r>
            <a:endParaRPr lang="en-GB"/>
          </a:p>
        </p:txBody>
      </p:sp>
      <p:sp>
        <p:nvSpPr>
          <p:cNvPr id="3" name="Caixa de Texto 2"/>
          <p:cNvSpPr txBox="1"/>
          <p:nvPr/>
        </p:nvSpPr>
        <p:spPr>
          <a:xfrm>
            <a:off x="122555" y="1155065"/>
            <a:ext cx="8969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1200"/>
              <a:t>É um array bidimensional onde teremos a linha e coluna para identificar uma matriz. Para acessar um valor individual é necessário dois índices, um para linha e outro para coluna. Durante a inicializadão deve-se respeitar quantidade de linhas e colunas informados.</a:t>
            </a:r>
            <a:endParaRPr lang="pt-BR" altLang="en-US" sz="1200"/>
          </a:p>
        </p:txBody>
      </p:sp>
      <p:sp>
        <p:nvSpPr>
          <p:cNvPr id="2" name="Caixa de Texto 1"/>
          <p:cNvSpPr txBox="1"/>
          <p:nvPr/>
        </p:nvSpPr>
        <p:spPr>
          <a:xfrm>
            <a:off x="2328545" y="4025900"/>
            <a:ext cx="61023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Sintaxe:</a:t>
            </a:r>
            <a:endParaRPr lang="pt-BR" altLang="en-US"/>
          </a:p>
          <a:p>
            <a:r>
              <a:rPr lang="pt-BR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tipo de dados</a:t>
            </a:r>
            <a:r>
              <a:rPr lang="pt-BR" altLang="en-US"/>
              <a:t> </a:t>
            </a:r>
            <a:r>
              <a:rPr lang="pt-BR" altLang="en-US" b="1">
                <a:solidFill>
                  <a:srgbClr val="00B0F0"/>
                </a:solidFill>
              </a:rPr>
              <a:t>nome da matriz</a:t>
            </a:r>
            <a:r>
              <a:rPr lang="pt-BR" altLang="en-US" b="1">
                <a:solidFill>
                  <a:srgbClr val="FFC000"/>
                </a:solidFill>
              </a:rPr>
              <a:t>[qtde linhas] [qtde colunas]</a:t>
            </a:r>
            <a:endParaRPr lang="pt-BR" altLang="en-US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796" name="Google Shape;796;p9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7" name="Google Shape;797;p94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[5][3]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98" name="Google Shape;798;p94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799" name="Google Shape;799;p94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00" name="Google Shape;800;p94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01" name="Google Shape;801;p94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02" name="Google Shape;802;p94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03" name="Google Shape;803;p94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04" name="Google Shape;804;p94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05" name="Google Shape;805;p94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11" name="Google Shape;811;p9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2" name="Google Shape;812;p95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13" name="Google Shape;813;p95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814" name="Google Shape;814;p95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15" name="Google Shape;815;p95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16" name="Google Shape;816;p95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17" name="Google Shape;817;p95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18" name="Google Shape;818;p95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19" name="Google Shape;819;p95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20" name="Google Shape;820;p95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21" name="Google Shape;821;p95"/>
          <p:cNvGraphicFramePr/>
          <p:nvPr/>
        </p:nvGraphicFramePr>
        <p:xfrm>
          <a:off x="3238500" y="39433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22" name="Google Shape;822;p95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Matrizes</a:t>
            </a:r>
            <a:endParaRPr lang="en-GB"/>
          </a:p>
        </p:txBody>
      </p:sp>
      <p:pic>
        <p:nvPicPr>
          <p:cNvPr id="828" name="Google Shape;828;p9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652" y="1221200"/>
            <a:ext cx="1573025" cy="1880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9" name="Google Shape;829;p96"/>
          <p:cNvGraphicFramePr/>
          <p:nvPr/>
        </p:nvGraphicFramePr>
        <p:xfrm>
          <a:off x="2382425" y="1273525"/>
          <a:ext cx="40101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243975"/>
                <a:gridCol w="1451625"/>
                <a:gridCol w="1314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mochila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meuArmario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[5][3]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30" name="Google Shape;830;p96"/>
          <p:cNvSpPr txBox="1"/>
          <p:nvPr/>
        </p:nvSpPr>
        <p:spPr>
          <a:xfrm>
            <a:off x="6588300" y="1272625"/>
            <a:ext cx="2361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mochila meuArmario[5][3];</a:t>
            </a:r>
            <a:endParaRPr lang="en-GB"/>
          </a:p>
        </p:txBody>
      </p:sp>
      <p:graphicFrame>
        <p:nvGraphicFramePr>
          <p:cNvPr id="831" name="Google Shape;831;p96"/>
          <p:cNvGraphicFramePr/>
          <p:nvPr/>
        </p:nvGraphicFramePr>
        <p:xfrm>
          <a:off x="311700" y="3863300"/>
          <a:ext cx="2717775" cy="118863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905925"/>
                <a:gridCol w="905925"/>
                <a:gridCol w="90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2.2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100.5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75.6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2.95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32" name="Google Shape;832;p96"/>
          <p:cNvSpPr txBox="1"/>
          <p:nvPr/>
        </p:nvSpPr>
        <p:spPr>
          <a:xfrm>
            <a:off x="23900" y="3892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33" name="Google Shape;833;p96"/>
          <p:cNvSpPr txBox="1"/>
          <p:nvPr/>
        </p:nvSpPr>
        <p:spPr>
          <a:xfrm>
            <a:off x="23900" y="4273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34" name="Google Shape;834;p96"/>
          <p:cNvSpPr txBox="1"/>
          <p:nvPr/>
        </p:nvSpPr>
        <p:spPr>
          <a:xfrm>
            <a:off x="23900" y="46548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sp>
        <p:nvSpPr>
          <p:cNvPr id="835" name="Google Shape;835;p96"/>
          <p:cNvSpPr txBox="1"/>
          <p:nvPr/>
        </p:nvSpPr>
        <p:spPr>
          <a:xfrm>
            <a:off x="5573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[0]</a:t>
            </a:r>
            <a:endParaRPr sz="1200"/>
          </a:p>
        </p:txBody>
      </p:sp>
      <p:sp>
        <p:nvSpPr>
          <p:cNvPr id="836" name="Google Shape;836;p96"/>
          <p:cNvSpPr txBox="1"/>
          <p:nvPr/>
        </p:nvSpPr>
        <p:spPr>
          <a:xfrm>
            <a:off x="14717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[1]</a:t>
            </a:r>
            <a:endParaRPr sz="1200"/>
          </a:p>
        </p:txBody>
      </p:sp>
      <p:sp>
        <p:nvSpPr>
          <p:cNvPr id="837" name="Google Shape;837;p96"/>
          <p:cNvSpPr txBox="1"/>
          <p:nvPr/>
        </p:nvSpPr>
        <p:spPr>
          <a:xfrm>
            <a:off x="2386100" y="3588000"/>
            <a:ext cx="363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[2]</a:t>
            </a:r>
            <a:endParaRPr sz="1200"/>
          </a:p>
        </p:txBody>
      </p:sp>
      <p:graphicFrame>
        <p:nvGraphicFramePr>
          <p:cNvPr id="838" name="Google Shape;838;p96"/>
          <p:cNvGraphicFramePr/>
          <p:nvPr/>
        </p:nvGraphicFramePr>
        <p:xfrm>
          <a:off x="3238500" y="3943350"/>
          <a:ext cx="3580650" cy="792420"/>
        </p:xfrm>
        <a:graphic>
          <a:graphicData uri="http://schemas.openxmlformats.org/drawingml/2006/table">
            <a:tbl>
              <a:tblPr>
                <a:noFill/>
                <a:tableStyleId>{4A9EED3D-5D09-4842-A65A-A8A581937DC6}</a:tableStyleId>
              </a:tblPr>
              <a:tblGrid>
                <a:gridCol w="1110750"/>
                <a:gridCol w="1296150"/>
                <a:gridCol w="1173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Tipo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Nome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Capacidade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39" name="Google Shape;839;p96"/>
          <p:cNvSpPr txBox="1"/>
          <p:nvPr/>
        </p:nvSpPr>
        <p:spPr>
          <a:xfrm>
            <a:off x="7037400" y="4335750"/>
            <a:ext cx="203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3812</Words>
  <Application>WPS Presentation</Application>
  <PresentationFormat>Apresentação na tela (16:9)</PresentationFormat>
  <Paragraphs>502</Paragraphs>
  <Slides>23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Arial</vt:lpstr>
      <vt:lpstr>Roboto</vt:lpstr>
      <vt:lpstr>Roboto</vt:lpstr>
      <vt:lpstr>Segoe Print</vt:lpstr>
      <vt:lpstr>Wingdings</vt:lpstr>
      <vt:lpstr>Microsoft YaHei</vt:lpstr>
      <vt:lpstr>Arial Unicode MS</vt:lpstr>
      <vt:lpstr>Simple Light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Atribuindo valores</vt:lpstr>
      <vt:lpstr>Como percorrer uma matriz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Admin</cp:lastModifiedBy>
  <cp:revision>72</cp:revision>
  <dcterms:created xsi:type="dcterms:W3CDTF">2021-12-28T02:59:00Z</dcterms:created>
  <dcterms:modified xsi:type="dcterms:W3CDTF">2023-03-13T23:09:06Z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6E92A7D022E2410B93DCD31CFFD9B2B6</vt:lpwstr>
  </property>
  <property fmtid="{D5CDD505-2E9C-101B-9397-08002B2CF9AE}" pid="3" name="KSOProductBuildVer">
    <vt:lpwstr>1046-11.2.0.11486</vt:lpwstr>
  </property>
</Properties>
</file>